
<file path=[Content_Types].xml><?xml version="1.0" encoding="utf-8"?>
<Types xmlns="http://schemas.openxmlformats.org/package/2006/content-types">
  <Default Extension="png" ContentType="image/png"/>
  <Default Extension="svg" ContentType="image/svg+xml"/>
  <Default Extension="WMF" ContentType="image/x-wmf"/>
  <Default Extension="jpeg" ContentType="image/jpeg"/>
  <Default Extension="rels" ContentType="application/vnd.openxmlformats-package.relationships+xml"/>
  <Default Extension="xml" ContentType="application/xml"/>
  <Default Extension="wdp" ContentType="image/vnd.ms-photo"/>
  <Default Extension="gif" ContentType="image/gif"/>
  <Default Extension="jpg" ContentType="image/jpeg"/>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ink/ink1.xml" ContentType="application/inkml+xml"/>
  <Override PartName="/ppt/ink/ink2.xml" ContentType="application/inkml+xml"/>
  <Override PartName="/ppt/ink/ink3.xml" ContentType="application/inkml+xml"/>
  <Override PartName="/ppt/ink/ink4.xml" ContentType="application/inkml+xml"/>
  <Override PartName="/ppt/ink/ink5.xml" ContentType="application/inkml+xml"/>
  <Override PartName="/ppt/ink/ink6.xml" ContentType="application/inkml+xml"/>
  <Override PartName="/ppt/ink/ink7.xml" ContentType="application/inkml+xml"/>
  <Override PartName="/ppt/ink/ink8.xml" ContentType="application/inkml+xml"/>
  <Override PartName="/ppt/ink/ink9.xml" ContentType="application/inkml+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7" r:id="rId4"/>
    <p:sldMasterId id="2147483679" r:id="rId5"/>
    <p:sldMasterId id="2147483683" r:id="rId6"/>
  </p:sldMasterIdLst>
  <p:notesMasterIdLst>
    <p:notesMasterId r:id="rId96"/>
  </p:notesMasterIdLst>
  <p:handoutMasterIdLst>
    <p:handoutMasterId r:id="rId97"/>
  </p:handoutMasterIdLst>
  <p:sldIdLst>
    <p:sldId id="335" r:id="rId7"/>
    <p:sldId id="424" r:id="rId8"/>
    <p:sldId id="331" r:id="rId9"/>
    <p:sldId id="275" r:id="rId10"/>
    <p:sldId id="296" r:id="rId11"/>
    <p:sldId id="297" r:id="rId12"/>
    <p:sldId id="298" r:id="rId13"/>
    <p:sldId id="299" r:id="rId14"/>
    <p:sldId id="300" r:id="rId15"/>
    <p:sldId id="301" r:id="rId16"/>
    <p:sldId id="302" r:id="rId17"/>
    <p:sldId id="303" r:id="rId18"/>
    <p:sldId id="310" r:id="rId19"/>
    <p:sldId id="311" r:id="rId20"/>
    <p:sldId id="312" r:id="rId21"/>
    <p:sldId id="313" r:id="rId22"/>
    <p:sldId id="314" r:id="rId23"/>
    <p:sldId id="315" r:id="rId24"/>
    <p:sldId id="318" r:id="rId25"/>
    <p:sldId id="319" r:id="rId26"/>
    <p:sldId id="323" r:id="rId27"/>
    <p:sldId id="320" r:id="rId28"/>
    <p:sldId id="321" r:id="rId29"/>
    <p:sldId id="324" r:id="rId30"/>
    <p:sldId id="322" r:id="rId31"/>
    <p:sldId id="325" r:id="rId32"/>
    <p:sldId id="332" r:id="rId33"/>
    <p:sldId id="329" r:id="rId34"/>
    <p:sldId id="337" r:id="rId35"/>
    <p:sldId id="344" r:id="rId36"/>
    <p:sldId id="345" r:id="rId37"/>
    <p:sldId id="346" r:id="rId38"/>
    <p:sldId id="347" r:id="rId39"/>
    <p:sldId id="348" r:id="rId40"/>
    <p:sldId id="381" r:id="rId41"/>
    <p:sldId id="383" r:id="rId42"/>
    <p:sldId id="384" r:id="rId43"/>
    <p:sldId id="382" r:id="rId44"/>
    <p:sldId id="385" r:id="rId45"/>
    <p:sldId id="373" r:id="rId46"/>
    <p:sldId id="374" r:id="rId47"/>
    <p:sldId id="375" r:id="rId48"/>
    <p:sldId id="376" r:id="rId49"/>
    <p:sldId id="386" r:id="rId50"/>
    <p:sldId id="387" r:id="rId51"/>
    <p:sldId id="391" r:id="rId52"/>
    <p:sldId id="389" r:id="rId53"/>
    <p:sldId id="392" r:id="rId54"/>
    <p:sldId id="393" r:id="rId55"/>
    <p:sldId id="350" r:id="rId56"/>
    <p:sldId id="351" r:id="rId57"/>
    <p:sldId id="352" r:id="rId58"/>
    <p:sldId id="353" r:id="rId59"/>
    <p:sldId id="367" r:id="rId60"/>
    <p:sldId id="368" r:id="rId61"/>
    <p:sldId id="369" r:id="rId62"/>
    <p:sldId id="370" r:id="rId63"/>
    <p:sldId id="371" r:id="rId64"/>
    <p:sldId id="372" r:id="rId65"/>
    <p:sldId id="398" r:id="rId66"/>
    <p:sldId id="394" r:id="rId67"/>
    <p:sldId id="397" r:id="rId68"/>
    <p:sldId id="399" r:id="rId69"/>
    <p:sldId id="402" r:id="rId70"/>
    <p:sldId id="401" r:id="rId71"/>
    <p:sldId id="400" r:id="rId72"/>
    <p:sldId id="403" r:id="rId73"/>
    <p:sldId id="404" r:id="rId74"/>
    <p:sldId id="405" r:id="rId75"/>
    <p:sldId id="406" r:id="rId76"/>
    <p:sldId id="407" r:id="rId77"/>
    <p:sldId id="408" r:id="rId78"/>
    <p:sldId id="412" r:id="rId79"/>
    <p:sldId id="409" r:id="rId80"/>
    <p:sldId id="410" r:id="rId81"/>
    <p:sldId id="411" r:id="rId82"/>
    <p:sldId id="423" r:id="rId83"/>
    <p:sldId id="419" r:id="rId84"/>
    <p:sldId id="418" r:id="rId85"/>
    <p:sldId id="417" r:id="rId86"/>
    <p:sldId id="420" r:id="rId87"/>
    <p:sldId id="415" r:id="rId88"/>
    <p:sldId id="422" r:id="rId89"/>
    <p:sldId id="425" r:id="rId90"/>
    <p:sldId id="421" r:id="rId91"/>
    <p:sldId id="426" r:id="rId92"/>
    <p:sldId id="427" r:id="rId93"/>
    <p:sldId id="428" r:id="rId94"/>
    <p:sldId id="429" r:id="rId95"/>
  </p:sldIdLst>
  <p:sldSz cx="9144000" cy="6858000" type="screen4x3"/>
  <p:notesSz cx="7010400" cy="9296400"/>
  <p:defaultTextStyle>
    <a:defPPr>
      <a:defRPr lang="en-US"/>
    </a:defPPr>
    <a:lvl1pPr algn="l" rtl="0" eaLnBrk="0" fontAlgn="base" hangingPunct="0">
      <a:spcBef>
        <a:spcPct val="0"/>
      </a:spcBef>
      <a:spcAft>
        <a:spcPct val="0"/>
      </a:spcAft>
      <a:defRPr kern="1200">
        <a:solidFill>
          <a:schemeClr val="tx1"/>
        </a:solidFill>
        <a:latin typeface="Garamond" pitchFamily="18" charset="0"/>
        <a:ea typeface="+mn-ea"/>
        <a:cs typeface="+mn-cs"/>
      </a:defRPr>
    </a:lvl1pPr>
    <a:lvl2pPr marL="457200" algn="l" rtl="0" eaLnBrk="0" fontAlgn="base" hangingPunct="0">
      <a:spcBef>
        <a:spcPct val="0"/>
      </a:spcBef>
      <a:spcAft>
        <a:spcPct val="0"/>
      </a:spcAft>
      <a:defRPr kern="1200">
        <a:solidFill>
          <a:schemeClr val="tx1"/>
        </a:solidFill>
        <a:latin typeface="Garamond" pitchFamily="18" charset="0"/>
        <a:ea typeface="+mn-ea"/>
        <a:cs typeface="+mn-cs"/>
      </a:defRPr>
    </a:lvl2pPr>
    <a:lvl3pPr marL="914400" algn="l" rtl="0" eaLnBrk="0" fontAlgn="base" hangingPunct="0">
      <a:spcBef>
        <a:spcPct val="0"/>
      </a:spcBef>
      <a:spcAft>
        <a:spcPct val="0"/>
      </a:spcAft>
      <a:defRPr kern="1200">
        <a:solidFill>
          <a:schemeClr val="tx1"/>
        </a:solidFill>
        <a:latin typeface="Garamond" pitchFamily="18" charset="0"/>
        <a:ea typeface="+mn-ea"/>
        <a:cs typeface="+mn-cs"/>
      </a:defRPr>
    </a:lvl3pPr>
    <a:lvl4pPr marL="1371600" algn="l" rtl="0" eaLnBrk="0" fontAlgn="base" hangingPunct="0">
      <a:spcBef>
        <a:spcPct val="0"/>
      </a:spcBef>
      <a:spcAft>
        <a:spcPct val="0"/>
      </a:spcAft>
      <a:defRPr kern="1200">
        <a:solidFill>
          <a:schemeClr val="tx1"/>
        </a:solidFill>
        <a:latin typeface="Garamond" pitchFamily="18" charset="0"/>
        <a:ea typeface="+mn-ea"/>
        <a:cs typeface="+mn-cs"/>
      </a:defRPr>
    </a:lvl4pPr>
    <a:lvl5pPr marL="1828800" algn="l" rtl="0" eaLnBrk="0" fontAlgn="base" hangingPunct="0">
      <a:spcBef>
        <a:spcPct val="0"/>
      </a:spcBef>
      <a:spcAft>
        <a:spcPct val="0"/>
      </a:spcAft>
      <a:defRPr kern="1200">
        <a:solidFill>
          <a:schemeClr val="tx1"/>
        </a:solidFill>
        <a:latin typeface="Garamond" pitchFamily="18" charset="0"/>
        <a:ea typeface="+mn-ea"/>
        <a:cs typeface="+mn-cs"/>
      </a:defRPr>
    </a:lvl5pPr>
    <a:lvl6pPr marL="2286000" algn="l" defTabSz="914400" rtl="0" eaLnBrk="1" latinLnBrk="0" hangingPunct="1">
      <a:defRPr kern="1200">
        <a:solidFill>
          <a:schemeClr val="tx1"/>
        </a:solidFill>
        <a:latin typeface="Garamond" pitchFamily="18" charset="0"/>
        <a:ea typeface="+mn-ea"/>
        <a:cs typeface="+mn-cs"/>
      </a:defRPr>
    </a:lvl6pPr>
    <a:lvl7pPr marL="2743200" algn="l" defTabSz="914400" rtl="0" eaLnBrk="1" latinLnBrk="0" hangingPunct="1">
      <a:defRPr kern="1200">
        <a:solidFill>
          <a:schemeClr val="tx1"/>
        </a:solidFill>
        <a:latin typeface="Garamond" pitchFamily="18" charset="0"/>
        <a:ea typeface="+mn-ea"/>
        <a:cs typeface="+mn-cs"/>
      </a:defRPr>
    </a:lvl7pPr>
    <a:lvl8pPr marL="3200400" algn="l" defTabSz="914400" rtl="0" eaLnBrk="1" latinLnBrk="0" hangingPunct="1">
      <a:defRPr kern="1200">
        <a:solidFill>
          <a:schemeClr val="tx1"/>
        </a:solidFill>
        <a:latin typeface="Garamond" pitchFamily="18" charset="0"/>
        <a:ea typeface="+mn-ea"/>
        <a:cs typeface="+mn-cs"/>
      </a:defRPr>
    </a:lvl8pPr>
    <a:lvl9pPr marL="3657600" algn="l" defTabSz="914400" rtl="0" eaLnBrk="1" latinLnBrk="0" hangingPunct="1">
      <a:defRPr kern="1200">
        <a:solidFill>
          <a:schemeClr val="tx1"/>
        </a:solidFill>
        <a:latin typeface="Garamond" pitchFamily="18" charset="0"/>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928" userDrawn="1">
          <p15:clr>
            <a:srgbClr val="A4A3A4"/>
          </p15:clr>
        </p15:guide>
        <p15:guide id="2" pos="2208" userDrawn="1">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3A6F7A"/>
    <a:srgbClr val="44828E"/>
    <a:srgbClr val="38879A"/>
    <a:srgbClr val="2F7181"/>
    <a:srgbClr val="3E94A8"/>
    <a:srgbClr val="842844"/>
    <a:srgbClr val="C75578"/>
    <a:srgbClr val="5DBED5"/>
    <a:srgbClr val="943C57"/>
    <a:srgbClr val="9524A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C083E6E3-FA7D-4D7B-A595-EF9225AFEA82}" styleName="Light Style 1 - Accent 3">
    <a:wholeTbl>
      <a:tcTxStyle>
        <a:fontRef idx="minor">
          <a:scrgbClr r="0" g="0" b="0"/>
        </a:fontRef>
        <a:schemeClr val="tx1"/>
      </a:tcTxStyle>
      <a:tcStyle>
        <a:tcBdr>
          <a:left>
            <a:ln>
              <a:noFill/>
            </a:ln>
          </a:left>
          <a:right>
            <a:ln>
              <a:noFill/>
            </a:ln>
          </a:right>
          <a:top>
            <a:ln w="12700" cmpd="sng">
              <a:solidFill>
                <a:schemeClr val="accent3"/>
              </a:solidFill>
            </a:ln>
          </a:top>
          <a:bottom>
            <a:ln w="12700" cmpd="sng">
              <a:solidFill>
                <a:schemeClr val="accent3"/>
              </a:solidFill>
            </a:ln>
          </a:bottom>
          <a:insideH>
            <a:ln>
              <a:noFill/>
            </a:ln>
          </a:insideH>
          <a:insideV>
            <a:ln>
              <a:noFill/>
            </a:ln>
          </a:insideV>
        </a:tcBdr>
        <a:fill>
          <a:noFill/>
        </a:fill>
      </a:tcStyle>
    </a:wholeTbl>
    <a:band1H>
      <a:tcStyle>
        <a:tcBdr/>
        <a:fill>
          <a:solidFill>
            <a:schemeClr val="accent3">
              <a:alpha val="20000"/>
            </a:schemeClr>
          </a:solidFill>
        </a:fill>
      </a:tcStyle>
    </a:band1H>
    <a:band2H>
      <a:tcStyle>
        <a:tcBdr/>
      </a:tcStyle>
    </a:band2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12700" cmpd="sng">
              <a:solidFill>
                <a:schemeClr val="accent3"/>
              </a:solidFill>
            </a:ln>
          </a:top>
        </a:tcBdr>
        <a:fill>
          <a:noFill/>
        </a:fill>
      </a:tcStyle>
    </a:lastRow>
    <a:firstRow>
      <a:tcTxStyle b="on"/>
      <a:tcStyle>
        <a:tcBdr>
          <a:bottom>
            <a:ln w="12700" cmpd="sng">
              <a:solidFill>
                <a:schemeClr val="accent3"/>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2846" autoAdjust="0"/>
    <p:restoredTop sz="95468" autoAdjust="0"/>
  </p:normalViewPr>
  <p:slideViewPr>
    <p:cSldViewPr>
      <p:cViewPr varScale="1">
        <p:scale>
          <a:sx n="117" d="100"/>
          <a:sy n="117" d="100"/>
        </p:scale>
        <p:origin x="642" y="96"/>
      </p:cViewPr>
      <p:guideLst>
        <p:guide orient="horz" pos="2160"/>
        <p:guide pos="2880"/>
      </p:guideLst>
    </p:cSldViewPr>
  </p:slideViewPr>
  <p:outlineViewPr>
    <p:cViewPr>
      <p:scale>
        <a:sx n="33" d="100"/>
        <a:sy n="33" d="100"/>
      </p:scale>
      <p:origin x="0" y="0"/>
    </p:cViewPr>
  </p:outlineViewPr>
  <p:notesTextViewPr>
    <p:cViewPr>
      <p:scale>
        <a:sx n="3" d="2"/>
        <a:sy n="3" d="2"/>
      </p:scale>
      <p:origin x="0" y="0"/>
    </p:cViewPr>
  </p:notesTextViewPr>
  <p:sorterViewPr>
    <p:cViewPr>
      <p:scale>
        <a:sx n="66" d="100"/>
        <a:sy n="66" d="100"/>
      </p:scale>
      <p:origin x="0" y="0"/>
    </p:cViewPr>
  </p:sorterViewPr>
  <p:notesViewPr>
    <p:cSldViewPr>
      <p:cViewPr>
        <p:scale>
          <a:sx n="75" d="100"/>
          <a:sy n="75" d="100"/>
        </p:scale>
        <p:origin x="-702" y="-72"/>
      </p:cViewPr>
      <p:guideLst>
        <p:guide orient="horz" pos="2928"/>
        <p:guide pos="2208"/>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0.xml"/><Relationship Id="rId21" Type="http://schemas.openxmlformats.org/officeDocument/2006/relationships/slide" Target="slides/slide15.xml"/><Relationship Id="rId42" Type="http://schemas.openxmlformats.org/officeDocument/2006/relationships/slide" Target="slides/slide36.xml"/><Relationship Id="rId47" Type="http://schemas.openxmlformats.org/officeDocument/2006/relationships/slide" Target="slides/slide41.xml"/><Relationship Id="rId63" Type="http://schemas.openxmlformats.org/officeDocument/2006/relationships/slide" Target="slides/slide57.xml"/><Relationship Id="rId68" Type="http://schemas.openxmlformats.org/officeDocument/2006/relationships/slide" Target="slides/slide62.xml"/><Relationship Id="rId84" Type="http://schemas.openxmlformats.org/officeDocument/2006/relationships/slide" Target="slides/slide78.xml"/><Relationship Id="rId89" Type="http://schemas.openxmlformats.org/officeDocument/2006/relationships/slide" Target="slides/slide83.xml"/><Relationship Id="rId16" Type="http://schemas.openxmlformats.org/officeDocument/2006/relationships/slide" Target="slides/slide10.xml"/><Relationship Id="rId11" Type="http://schemas.openxmlformats.org/officeDocument/2006/relationships/slide" Target="slides/slide5.xml"/><Relationship Id="rId32" Type="http://schemas.openxmlformats.org/officeDocument/2006/relationships/slide" Target="slides/slide26.xml"/><Relationship Id="rId37" Type="http://schemas.openxmlformats.org/officeDocument/2006/relationships/slide" Target="slides/slide31.xml"/><Relationship Id="rId53" Type="http://schemas.openxmlformats.org/officeDocument/2006/relationships/slide" Target="slides/slide47.xml"/><Relationship Id="rId58" Type="http://schemas.openxmlformats.org/officeDocument/2006/relationships/slide" Target="slides/slide52.xml"/><Relationship Id="rId74" Type="http://schemas.openxmlformats.org/officeDocument/2006/relationships/slide" Target="slides/slide68.xml"/><Relationship Id="rId79" Type="http://schemas.openxmlformats.org/officeDocument/2006/relationships/slide" Target="slides/slide73.xml"/><Relationship Id="rId5" Type="http://schemas.openxmlformats.org/officeDocument/2006/relationships/slideMaster" Target="slideMasters/slideMaster2.xml"/><Relationship Id="rId90" Type="http://schemas.openxmlformats.org/officeDocument/2006/relationships/slide" Target="slides/slide84.xml"/><Relationship Id="rId95" Type="http://schemas.openxmlformats.org/officeDocument/2006/relationships/slide" Target="slides/slide89.xml"/><Relationship Id="rId22" Type="http://schemas.openxmlformats.org/officeDocument/2006/relationships/slide" Target="slides/slide16.xml"/><Relationship Id="rId27" Type="http://schemas.openxmlformats.org/officeDocument/2006/relationships/slide" Target="slides/slide21.xml"/><Relationship Id="rId43" Type="http://schemas.openxmlformats.org/officeDocument/2006/relationships/slide" Target="slides/slide37.xml"/><Relationship Id="rId48" Type="http://schemas.openxmlformats.org/officeDocument/2006/relationships/slide" Target="slides/slide42.xml"/><Relationship Id="rId64" Type="http://schemas.openxmlformats.org/officeDocument/2006/relationships/slide" Target="slides/slide58.xml"/><Relationship Id="rId69" Type="http://schemas.openxmlformats.org/officeDocument/2006/relationships/slide" Target="slides/slide63.xml"/><Relationship Id="rId80" Type="http://schemas.openxmlformats.org/officeDocument/2006/relationships/slide" Target="slides/slide74.xml"/><Relationship Id="rId85" Type="http://schemas.openxmlformats.org/officeDocument/2006/relationships/slide" Target="slides/slide79.xml"/><Relationship Id="rId12" Type="http://schemas.openxmlformats.org/officeDocument/2006/relationships/slide" Target="slides/slide6.xml"/><Relationship Id="rId17" Type="http://schemas.openxmlformats.org/officeDocument/2006/relationships/slide" Target="slides/slide11.xml"/><Relationship Id="rId25" Type="http://schemas.openxmlformats.org/officeDocument/2006/relationships/slide" Target="slides/slide19.xml"/><Relationship Id="rId33" Type="http://schemas.openxmlformats.org/officeDocument/2006/relationships/slide" Target="slides/slide27.xml"/><Relationship Id="rId38" Type="http://schemas.openxmlformats.org/officeDocument/2006/relationships/slide" Target="slides/slide32.xml"/><Relationship Id="rId46" Type="http://schemas.openxmlformats.org/officeDocument/2006/relationships/slide" Target="slides/slide40.xml"/><Relationship Id="rId59" Type="http://schemas.openxmlformats.org/officeDocument/2006/relationships/slide" Target="slides/slide53.xml"/><Relationship Id="rId67" Type="http://schemas.openxmlformats.org/officeDocument/2006/relationships/slide" Target="slides/slide61.xml"/><Relationship Id="rId20" Type="http://schemas.openxmlformats.org/officeDocument/2006/relationships/slide" Target="slides/slide14.xml"/><Relationship Id="rId41" Type="http://schemas.openxmlformats.org/officeDocument/2006/relationships/slide" Target="slides/slide35.xml"/><Relationship Id="rId54" Type="http://schemas.openxmlformats.org/officeDocument/2006/relationships/slide" Target="slides/slide48.xml"/><Relationship Id="rId62" Type="http://schemas.openxmlformats.org/officeDocument/2006/relationships/slide" Target="slides/slide56.xml"/><Relationship Id="rId70" Type="http://schemas.openxmlformats.org/officeDocument/2006/relationships/slide" Target="slides/slide64.xml"/><Relationship Id="rId75" Type="http://schemas.openxmlformats.org/officeDocument/2006/relationships/slide" Target="slides/slide69.xml"/><Relationship Id="rId83" Type="http://schemas.openxmlformats.org/officeDocument/2006/relationships/slide" Target="slides/slide77.xml"/><Relationship Id="rId88" Type="http://schemas.openxmlformats.org/officeDocument/2006/relationships/slide" Target="slides/slide82.xml"/><Relationship Id="rId91" Type="http://schemas.openxmlformats.org/officeDocument/2006/relationships/slide" Target="slides/slide85.xml"/><Relationship Id="rId96" Type="http://schemas.openxmlformats.org/officeDocument/2006/relationships/notesMaster" Target="notesMasters/notesMaster1.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 Target="slides/slide9.xml"/><Relationship Id="rId23" Type="http://schemas.openxmlformats.org/officeDocument/2006/relationships/slide" Target="slides/slide17.xml"/><Relationship Id="rId28" Type="http://schemas.openxmlformats.org/officeDocument/2006/relationships/slide" Target="slides/slide22.xml"/><Relationship Id="rId36" Type="http://schemas.openxmlformats.org/officeDocument/2006/relationships/slide" Target="slides/slide30.xml"/><Relationship Id="rId49" Type="http://schemas.openxmlformats.org/officeDocument/2006/relationships/slide" Target="slides/slide43.xml"/><Relationship Id="rId57" Type="http://schemas.openxmlformats.org/officeDocument/2006/relationships/slide" Target="slides/slide51.xml"/><Relationship Id="rId10" Type="http://schemas.openxmlformats.org/officeDocument/2006/relationships/slide" Target="slides/slide4.xml"/><Relationship Id="rId31" Type="http://schemas.openxmlformats.org/officeDocument/2006/relationships/slide" Target="slides/slide25.xml"/><Relationship Id="rId44" Type="http://schemas.openxmlformats.org/officeDocument/2006/relationships/slide" Target="slides/slide38.xml"/><Relationship Id="rId52" Type="http://schemas.openxmlformats.org/officeDocument/2006/relationships/slide" Target="slides/slide46.xml"/><Relationship Id="rId60" Type="http://schemas.openxmlformats.org/officeDocument/2006/relationships/slide" Target="slides/slide54.xml"/><Relationship Id="rId65" Type="http://schemas.openxmlformats.org/officeDocument/2006/relationships/slide" Target="slides/slide59.xml"/><Relationship Id="rId73" Type="http://schemas.openxmlformats.org/officeDocument/2006/relationships/slide" Target="slides/slide67.xml"/><Relationship Id="rId78" Type="http://schemas.openxmlformats.org/officeDocument/2006/relationships/slide" Target="slides/slide72.xml"/><Relationship Id="rId81" Type="http://schemas.openxmlformats.org/officeDocument/2006/relationships/slide" Target="slides/slide75.xml"/><Relationship Id="rId86" Type="http://schemas.openxmlformats.org/officeDocument/2006/relationships/slide" Target="slides/slide80.xml"/><Relationship Id="rId94" Type="http://schemas.openxmlformats.org/officeDocument/2006/relationships/slide" Target="slides/slide88.xml"/><Relationship Id="rId99" Type="http://schemas.openxmlformats.org/officeDocument/2006/relationships/viewProps" Target="viewProps.xml"/><Relationship Id="rId101"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13" Type="http://schemas.openxmlformats.org/officeDocument/2006/relationships/slide" Target="slides/slide7.xml"/><Relationship Id="rId18" Type="http://schemas.openxmlformats.org/officeDocument/2006/relationships/slide" Target="slides/slide12.xml"/><Relationship Id="rId39" Type="http://schemas.openxmlformats.org/officeDocument/2006/relationships/slide" Target="slides/slide33.xml"/><Relationship Id="rId34" Type="http://schemas.openxmlformats.org/officeDocument/2006/relationships/slide" Target="slides/slide28.xml"/><Relationship Id="rId50" Type="http://schemas.openxmlformats.org/officeDocument/2006/relationships/slide" Target="slides/slide44.xml"/><Relationship Id="rId55" Type="http://schemas.openxmlformats.org/officeDocument/2006/relationships/slide" Target="slides/slide49.xml"/><Relationship Id="rId76" Type="http://schemas.openxmlformats.org/officeDocument/2006/relationships/slide" Target="slides/slide70.xml"/><Relationship Id="rId97" Type="http://schemas.openxmlformats.org/officeDocument/2006/relationships/handoutMaster" Target="handoutMasters/handoutMaster1.xml"/><Relationship Id="rId7" Type="http://schemas.openxmlformats.org/officeDocument/2006/relationships/slide" Target="slides/slide1.xml"/><Relationship Id="rId71" Type="http://schemas.openxmlformats.org/officeDocument/2006/relationships/slide" Target="slides/slide65.xml"/><Relationship Id="rId92" Type="http://schemas.openxmlformats.org/officeDocument/2006/relationships/slide" Target="slides/slide86.xml"/><Relationship Id="rId2" Type="http://schemas.openxmlformats.org/officeDocument/2006/relationships/customXml" Target="../customXml/item2.xml"/><Relationship Id="rId29" Type="http://schemas.openxmlformats.org/officeDocument/2006/relationships/slide" Target="slides/slide23.xml"/><Relationship Id="rId24" Type="http://schemas.openxmlformats.org/officeDocument/2006/relationships/slide" Target="slides/slide18.xml"/><Relationship Id="rId40" Type="http://schemas.openxmlformats.org/officeDocument/2006/relationships/slide" Target="slides/slide34.xml"/><Relationship Id="rId45" Type="http://schemas.openxmlformats.org/officeDocument/2006/relationships/slide" Target="slides/slide39.xml"/><Relationship Id="rId66" Type="http://schemas.openxmlformats.org/officeDocument/2006/relationships/slide" Target="slides/slide60.xml"/><Relationship Id="rId87" Type="http://schemas.openxmlformats.org/officeDocument/2006/relationships/slide" Target="slides/slide81.xml"/><Relationship Id="rId61" Type="http://schemas.openxmlformats.org/officeDocument/2006/relationships/slide" Target="slides/slide55.xml"/><Relationship Id="rId82" Type="http://schemas.openxmlformats.org/officeDocument/2006/relationships/slide" Target="slides/slide76.xml"/><Relationship Id="rId19" Type="http://schemas.openxmlformats.org/officeDocument/2006/relationships/slide" Target="slides/slide13.xml"/><Relationship Id="rId14" Type="http://schemas.openxmlformats.org/officeDocument/2006/relationships/slide" Target="slides/slide8.xml"/><Relationship Id="rId30" Type="http://schemas.openxmlformats.org/officeDocument/2006/relationships/slide" Target="slides/slide24.xml"/><Relationship Id="rId35" Type="http://schemas.openxmlformats.org/officeDocument/2006/relationships/slide" Target="slides/slide29.xml"/><Relationship Id="rId56" Type="http://schemas.openxmlformats.org/officeDocument/2006/relationships/slide" Target="slides/slide50.xml"/><Relationship Id="rId77" Type="http://schemas.openxmlformats.org/officeDocument/2006/relationships/slide" Target="slides/slide71.xml"/><Relationship Id="rId100" Type="http://schemas.openxmlformats.org/officeDocument/2006/relationships/theme" Target="theme/theme1.xml"/><Relationship Id="rId8" Type="http://schemas.openxmlformats.org/officeDocument/2006/relationships/slide" Target="slides/slide2.xml"/><Relationship Id="rId51" Type="http://schemas.openxmlformats.org/officeDocument/2006/relationships/slide" Target="slides/slide45.xml"/><Relationship Id="rId72" Type="http://schemas.openxmlformats.org/officeDocument/2006/relationships/slide" Target="slides/slide66.xml"/><Relationship Id="rId93" Type="http://schemas.openxmlformats.org/officeDocument/2006/relationships/slide" Target="slides/slide87.xml"/><Relationship Id="rId98" Type="http://schemas.openxmlformats.org/officeDocument/2006/relationships/presProps" Target="presProps.xml"/><Relationship Id="rId3" Type="http://schemas.openxmlformats.org/officeDocument/2006/relationships/customXml" Target="../customXml/item3.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6434"/>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sz="quarter" idx="1"/>
          </p:nvPr>
        </p:nvSpPr>
        <p:spPr>
          <a:xfrm>
            <a:off x="3970938" y="0"/>
            <a:ext cx="3037840" cy="466434"/>
          </a:xfrm>
          <a:prstGeom prst="rect">
            <a:avLst/>
          </a:prstGeom>
        </p:spPr>
        <p:txBody>
          <a:bodyPr vert="horz" lIns="93177" tIns="46589" rIns="93177" bIns="46589" rtlCol="0"/>
          <a:lstStyle>
            <a:lvl1pPr algn="r">
              <a:defRPr sz="1200"/>
            </a:lvl1pPr>
          </a:lstStyle>
          <a:p>
            <a:fld id="{2C3A80DC-C22C-4D8F-9E5A-4CF4CCC94E47}" type="datetimeFigureOut">
              <a:rPr lang="en-US" smtClean="0"/>
              <a:t>11/1/2018</a:t>
            </a:fld>
            <a:endParaRPr lang="en-US"/>
          </a:p>
        </p:txBody>
      </p:sp>
      <p:sp>
        <p:nvSpPr>
          <p:cNvPr id="4" name="Footer Placeholder 3"/>
          <p:cNvSpPr>
            <a:spLocks noGrp="1"/>
          </p:cNvSpPr>
          <p:nvPr>
            <p:ph type="ftr" sz="quarter" idx="2"/>
          </p:nvPr>
        </p:nvSpPr>
        <p:spPr>
          <a:xfrm>
            <a:off x="0" y="8829967"/>
            <a:ext cx="3037840" cy="466433"/>
          </a:xfrm>
          <a:prstGeom prst="rect">
            <a:avLst/>
          </a:prstGeom>
        </p:spPr>
        <p:txBody>
          <a:bodyPr vert="horz" lIns="93177" tIns="46589" rIns="93177" bIns="46589" rtlCol="0" anchor="b"/>
          <a:lstStyle>
            <a:lvl1pPr algn="l">
              <a:defRPr sz="1200"/>
            </a:lvl1pPr>
          </a:lstStyle>
          <a:p>
            <a:endParaRPr lang="en-US"/>
          </a:p>
        </p:txBody>
      </p:sp>
      <p:sp>
        <p:nvSpPr>
          <p:cNvPr id="5" name="Slide Number Placeholder 4"/>
          <p:cNvSpPr>
            <a:spLocks noGrp="1"/>
          </p:cNvSpPr>
          <p:nvPr>
            <p:ph type="sldNum" sz="quarter" idx="3"/>
          </p:nvPr>
        </p:nvSpPr>
        <p:spPr>
          <a:xfrm>
            <a:off x="3970938" y="8829967"/>
            <a:ext cx="3037840" cy="466433"/>
          </a:xfrm>
          <a:prstGeom prst="rect">
            <a:avLst/>
          </a:prstGeom>
        </p:spPr>
        <p:txBody>
          <a:bodyPr vert="horz" lIns="93177" tIns="46589" rIns="93177" bIns="46589" rtlCol="0" anchor="b"/>
          <a:lstStyle>
            <a:lvl1pPr algn="r">
              <a:defRPr sz="1200"/>
            </a:lvl1pPr>
          </a:lstStyle>
          <a:p>
            <a:fld id="{E17EF023-9D84-4574-88DE-F7BFF902CC1C}" type="slidenum">
              <a:rPr lang="en-US" smtClean="0"/>
              <a:t>‹#›</a:t>
            </a:fld>
            <a:endParaRPr lang="en-US"/>
          </a:p>
        </p:txBody>
      </p:sp>
    </p:spTree>
    <p:extLst>
      <p:ext uri="{BB962C8B-B14F-4D97-AF65-F5344CB8AC3E}">
        <p14:creationId xmlns:p14="http://schemas.microsoft.com/office/powerpoint/2010/main" val="1605201903"/>
      </p:ext>
    </p:extLst>
  </p:cSld>
  <p:clrMap bg1="lt1" tx1="dk1" bg2="lt2" tx2="dk2" accent1="accent1" accent2="accent2" accent3="accent3" accent4="accent4" accent5="accent5" accent6="accent6" hlink="hlink" folHlink="folHlink"/>
</p:handoutMaster>
</file>

<file path=ppt/ink/ink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8-03-20T22:37:06.694"/>
    </inkml:context>
    <inkml:brush xml:id="br0">
      <inkml:brushProperty name="width" value="0.05" units="cm"/>
      <inkml:brushProperty name="height" value="0.05" units="cm"/>
      <inkml:brushProperty name="ignorePressure" value="1"/>
    </inkml:brush>
  </inkml:definitions>
  <inkml:trace contextRef="#ctx0" brushRef="#br0">119 1,'2'0,"0"1,-1 0,1-1,0 1,-1 0,1 0,-1 0,1 1,-1-1,0 0,1 0,-1 1,0-1,0 1,0-1,0 1,0-1,0 1,0 0,-1-1,1 1,0 1,14 41,-14-42,5 29,-1 1,-1-1,-2 1,-1-1,-3 22,2-43,-1 16</inkml:trace>
  <inkml:trace contextRef="#ctx0" brushRef="#br0" timeOffset="2261.4865">1 178,'0'1,"1"0,-1 0,0 0,1 0,-1 0,1 0,0 0,-1 0,1 0,0 0,0 0,-1 0,1 0,0-1,0 1,0 0,0-1,0 1,0-1,0 1,0-1,0 1,0-1,0 0,0 1,1-1,38 10,-21-6,10 3,1 0,0-3,0 0,26-1,-16-2</inkml:trace>
</inkml:ink>
</file>

<file path=ppt/ink/ink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8-03-20T22:37:11.492"/>
    </inkml:context>
    <inkml:brush xml:id="br0">
      <inkml:brushProperty name="width" value="0.05" units="cm"/>
      <inkml:brushProperty name="height" value="0.05" units="cm"/>
      <inkml:brushProperty name="ignorePressure" value="1"/>
    </inkml:brush>
  </inkml:definitions>
  <inkml:trace contextRef="#ctx0" brushRef="#br0">0 1,'0'545,"6"-475,0-41</inkml:trace>
</inkml:ink>
</file>

<file path=ppt/ink/ink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8-03-20T22:37:27.412"/>
    </inkml:context>
    <inkml:brush xml:id="br0">
      <inkml:brushProperty name="width" value="0.05" units="cm"/>
      <inkml:brushProperty name="height" value="0.05" units="cm"/>
      <inkml:brushProperty name="ignorePressure" value="1"/>
    </inkml:brush>
  </inkml:definitions>
  <inkml:trace contextRef="#ctx0" brushRef="#br0">207 0,'-2'126,"0"1,7 12,-1-104,2-4</inkml:trace>
  <inkml:trace contextRef="#ctx0" brushRef="#br0" timeOffset="2488.4769">0 237,'115'2,"-18"0,47-7,-115 0,-4-1</inkml:trace>
</inkml:ink>
</file>

<file path=ppt/ink/ink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8-03-20T22:37:34.908"/>
    </inkml:context>
    <inkml:brush xml:id="br0">
      <inkml:brushProperty name="width" value="0.05" units="cm"/>
      <inkml:brushProperty name="height" value="0.05" units="cm"/>
      <inkml:brushProperty name="ignorePressure" value="1"/>
    </inkml:brush>
  </inkml:definitions>
  <inkml:trace contextRef="#ctx0" brushRef="#br0">0 75,'1'-2,"0"0,-1 1,1-1,0 0,0 1,0-1,0 1,0-1,1 1,-1 0,0-1,1 1,-1 0,0 0,1 0,0 0,-1 0,1 0,0 0,-1 1,1-1,1 0,41-14,-42 14,24-6,-1 0,2 2,-1 1,1 0,-1 3,1 0,5 1,-25 1,0-1,-1 1,1 0,0 0,-1 1,1 0,-1 0,0 1,0 0,0 0,0 0,0 1,0-1,-1 2,0-1,0 0,0 1,0 0,-1 0,0 0,0 1,0 0,-1-1,0 1,0 0,0 1,-1-1,0 0,0 1,1 5,0 1,-1 0,-1 0,1 0,-2 0,0 0,-1 0,0 0,0 0,-2 0,0 0,0-1,-1 1,0-1,-2 0,1 0,-1-1,-1 1,0-1,0 0,-26 30,19-22,0-1,-2 0,-11 9,-33 30,29-27,-1-1,-35 24,58-48,0-1,0-1,-1 0,0 0,-2 0,-6 3,48-6,-9-1,35-2,0 2,0 2,-1 3,16 5,-39-3</inkml:trace>
</inkml:ink>
</file>

<file path=ppt/ink/ink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8-03-20T23:17:25.189"/>
    </inkml:context>
    <inkml:brush xml:id="br0">
      <inkml:brushProperty name="width" value="0.05" units="cm"/>
      <inkml:brushProperty name="height" value="0.05" units="cm"/>
      <inkml:brushProperty name="ignorePressure" value="1"/>
    </inkml:brush>
  </inkml:definitions>
  <inkml:trace contextRef="#ctx0" brushRef="#br0">93 41,'-3'62,"1"-43,1 1,1-1,0 1,2-1,0 1,1-1,4 13,-5-28,0 0,0 0,0-1,1 1,-1-1,1 0,0 1,0-1,0-1,1 1,-1 0,1-1,-1 0,1 1,0-2,0 1,0 0,0-1,0 1,0-1,0 0,1-1,-1 1,0-1,19 2,-1 0,1-2,0-1,4-1,2 0,-14 2,0-1,0 2,0 0,0 1,0 0,-1 2,1-1,6 4,-13-4,-1 0,0 1,0 0,-1 0,1 0,-1 1,0 0,0 0,-1 1,1 0,-1 0,-1 0,1 0,-1 1,0-1,3 8,-1-1,0 0,0 0,-2 1,0 0,0 0,-1 0,-1 1,1 10,-4-19,1 0,0 0,-1 0,0 0,-1 0,1-1,-1 1,0 0,0-1,-1 1,0-1,0 0,0 0,0 0,-1 0,0-1,0 1,0-1,0 0,-1 0,0-1,-1 2,-12 6,0-1,-1-1,0 0,-1-2,0 0,0-1,0-1,0-1,-1 0,-13-1,-22 1,1-3,-1-3,-20-3,34-2,9-2</inkml:trace>
  <inkml:trace contextRef="#ctx0" brushRef="#br0" timeOffset="1887.5391">133 0,'404'0,"-369"0</inkml:trace>
</inkml:ink>
</file>

<file path=ppt/ink/ink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8-03-20T23:17:34.236"/>
    </inkml:context>
    <inkml:brush xml:id="br0">
      <inkml:brushProperty name="width" value="0.05" units="cm"/>
      <inkml:brushProperty name="height" value="0.05" units="cm"/>
      <inkml:brushProperty name="ignorePressure" value="1"/>
    </inkml:brush>
  </inkml:definitions>
  <inkml:trace contextRef="#ctx0" brushRef="#br0">0 84,'12'-1,"0"-1,0 0,0-1,0 0,0-1,3-2,23-6,11-2,2 3,-1 1,1 3,1 2,14 2,-31 3</inkml:trace>
</inkml:ink>
</file>

<file path=ppt/ink/ink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8-03-20T23:17:38.421"/>
    </inkml:context>
    <inkml:brush xml:id="br0">
      <inkml:brushProperty name="width" value="0.05" units="cm"/>
      <inkml:brushProperty name="height" value="0.05" units="cm"/>
      <inkml:brushProperty name="ignorePressure" value="1"/>
    </inkml:brush>
  </inkml:definitions>
  <inkml:trace contextRef="#ctx0" brushRef="#br0">36 0,'3'0,"0"0,0 0,0 1,0-1,0 1,-1 0,1-1,0 1,0 0,-1 1,1-1,-1 0,1 1,-1 0,1-1,-1 1,0 0,0 0,0 0,2 3,-1-1,0 1,-1-1,1 1,-1 0,0 0,0 0,0 0,-1 0,1 2,1 17,0 1,-1-1,-2 0,-1 15,0-13,-2 28,1-39,1 1,0 0,2 0,-1 0,2 0,0 0,1 0,1 2,-3-16,1 1,-1 0,0-1,1 0,0 1,-1-1,1 0,0 0,0 0,0 0,0 0,1 0,-1-1,0 1,1-1,-1 1,1-1,-1 0,1 0,0 0,0-1,-1 1,1 0,0-1,0 0,0 0,-1 0,3 0,11-1,0 0,0-2,1 0,12-4,20-4,-39 10,-1 0,0 0,0 1,1 0,-1 1,0 0,0 0,7 3,-12-3,-1 0,1 1,-1-1,0 1,0 0,0 0,0 0,0 0,0 1,-1-1,1 1,-1-1,0 1,0 0,0 0,0 0,0 0,0 1,-1-1,0 0,1 1,-1-1,-1 1,1 0,2 10,0 0,-1 1,-1-1,0 1,-1-1,-1 0,0 1,-1-1,-1 0,-3 13,4-20,0 0,-1-1,0 1,0-1,0 0,-1 0,0 0,0-1,0 1,-1-1,0 0,0 0,0-1,-1 1,1-1,-1-1,0 1,0-1,0 0,-1 0,1 0,-1-1,-1 0,-30 4,0-2,0-1,0-3,0-1,0-1,-24-6,23 1,4-2</inkml:trace>
  <inkml:trace contextRef="#ctx0" brushRef="#br0" timeOffset="2744.1765">117 81,'321'0,"-285"0</inkml:trace>
</inkml:ink>
</file>

<file path=ppt/ink/ink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8-03-20T23:17:46.532"/>
    </inkml:context>
    <inkml:brush xml:id="br0">
      <inkml:brushProperty name="width" value="0.05" units="cm"/>
      <inkml:brushProperty name="height" value="0.05" units="cm"/>
      <inkml:brushProperty name="ignorePressure" value="1"/>
    </inkml:brush>
  </inkml:definitions>
  <inkml:trace contextRef="#ctx0" brushRef="#br0">0 0,'405'0,"-370"0</inkml:trace>
</inkml:ink>
</file>

<file path=ppt/ink/ink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8-03-20T23:17:52.094"/>
    </inkml:context>
    <inkml:brush xml:id="br0">
      <inkml:brushProperty name="width" value="0.05" units="cm"/>
      <inkml:brushProperty name="height" value="0.05" units="cm"/>
      <inkml:brushProperty name="ignorePressure" value="1"/>
    </inkml:brush>
  </inkml:definitions>
  <inkml:trace contextRef="#ctx0" brushRef="#br0">25 41,'-2'57,"-10"50,3-19,8-79,0-1,1 1,0 0,1 0,0 0,2 4,-3-12,0 0,0 0,1 0,-1 0,0 0,1 0,-1 0,1 0,-1 0,1 0,0 0,-1 0,1-1,0 1,0 0,0-1,-1 1,1 0,0-1,0 1,0-1,1 1,-1-1,1 0,0 0,-1 0,1 0,0-1,-1 1,1 0,0-1,-1 0,1 1,-1-1,1 0,-1 1,1-1,-1 0,1 0,-1 0,0-1,1 1,10-9,0 2,0 0,1 0,0 1,0 0,1 2,0-1,0 2,0 0,1 0,13-1,-22 5,0-1,0 1,0 1,0-1,0 1,0 0,0 0,0 1,0-1,-1 1,1 1,0-1,-1 1,0 0,0 0,0 0,0 1,0 0,-1 0,1 0,-1 0,0 1,-1 0,1 0,-1 0,0 0,0 0,0 1,-1-1,1 3,2 5,0 1,-1 0,0 0,-2 0,1 1,-2-1,0 1,0-1,-1 1,-1-1,-1 0,0 2,1-10,-1 0,1 0,-1 0,0 0,0 0,-1-1,0 1,0-1,0 0,0 0,-1 0,0 0,0 0,-1-1,1 0,-1 0,0 0,0 0,0-1,0 0,-1 0,1 0,-1-1,0 1,0-2,0 1,0-1,-4 1,-16 2,0-1,0-2,0-1,-1-1,1-1,0-1,0-1,-5-3,4-3</inkml:trace>
  <inkml:trace contextRef="#ctx0" brushRef="#br0" timeOffset="2870.8801">65 1,'280'0,"-244"0</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hdr" sz="quarter"/>
          </p:nvPr>
        </p:nvSpPr>
        <p:spPr bwMode="auto">
          <a:xfrm>
            <a:off x="0" y="0"/>
            <a:ext cx="3037840" cy="464820"/>
          </a:xfrm>
          <a:prstGeom prst="rect">
            <a:avLst/>
          </a:prstGeom>
          <a:noFill/>
          <a:ln w="9525">
            <a:noFill/>
            <a:miter lim="800000"/>
            <a:headEnd/>
            <a:tailEnd/>
          </a:ln>
          <a:effectLst/>
        </p:spPr>
        <p:txBody>
          <a:bodyPr vert="horz" wrap="square" lIns="93177" tIns="46589" rIns="93177" bIns="46589" numCol="1" anchor="t" anchorCtr="0" compatLnSpc="1">
            <a:prstTxWarp prst="textNoShape">
              <a:avLst/>
            </a:prstTxWarp>
          </a:bodyPr>
          <a:lstStyle>
            <a:lvl1pPr eaLnBrk="1" hangingPunct="1">
              <a:defRPr sz="1200">
                <a:latin typeface="Arial" charset="0"/>
              </a:defRPr>
            </a:lvl1pPr>
          </a:lstStyle>
          <a:p>
            <a:pPr>
              <a:defRPr/>
            </a:pPr>
            <a:endParaRPr lang="en-US"/>
          </a:p>
        </p:txBody>
      </p:sp>
      <p:sp>
        <p:nvSpPr>
          <p:cNvPr id="26627" name="Rectangle 3"/>
          <p:cNvSpPr>
            <a:spLocks noGrp="1" noChangeArrowheads="1"/>
          </p:cNvSpPr>
          <p:nvPr>
            <p:ph type="dt" idx="1"/>
          </p:nvPr>
        </p:nvSpPr>
        <p:spPr bwMode="auto">
          <a:xfrm>
            <a:off x="3970938" y="0"/>
            <a:ext cx="3037840" cy="464820"/>
          </a:xfrm>
          <a:prstGeom prst="rect">
            <a:avLst/>
          </a:prstGeom>
          <a:noFill/>
          <a:ln w="9525">
            <a:noFill/>
            <a:miter lim="800000"/>
            <a:headEnd/>
            <a:tailEnd/>
          </a:ln>
          <a:effectLst/>
        </p:spPr>
        <p:txBody>
          <a:bodyPr vert="horz" wrap="square" lIns="93177" tIns="46589" rIns="93177" bIns="46589" numCol="1" anchor="t" anchorCtr="0" compatLnSpc="1">
            <a:prstTxWarp prst="textNoShape">
              <a:avLst/>
            </a:prstTxWarp>
          </a:bodyPr>
          <a:lstStyle>
            <a:lvl1pPr algn="r" eaLnBrk="1" hangingPunct="1">
              <a:defRPr sz="1200">
                <a:latin typeface="Arial" charset="0"/>
              </a:defRPr>
            </a:lvl1pPr>
          </a:lstStyle>
          <a:p>
            <a:pPr>
              <a:defRPr/>
            </a:pPr>
            <a:endParaRPr lang="en-US"/>
          </a:p>
        </p:txBody>
      </p:sp>
      <p:sp>
        <p:nvSpPr>
          <p:cNvPr id="18436" name="Rectangle 4"/>
          <p:cNvSpPr>
            <a:spLocks noGrp="1" noRot="1" noChangeAspect="1" noChangeArrowheads="1" noTextEdit="1"/>
          </p:cNvSpPr>
          <p:nvPr>
            <p:ph type="sldImg" idx="2"/>
          </p:nvPr>
        </p:nvSpPr>
        <p:spPr bwMode="auto">
          <a:xfrm>
            <a:off x="1181100" y="696913"/>
            <a:ext cx="4648200" cy="3486150"/>
          </a:xfrm>
          <a:prstGeom prst="rect">
            <a:avLst/>
          </a:prstGeom>
          <a:noFill/>
          <a:ln w="9525">
            <a:solidFill>
              <a:srgbClr val="000000"/>
            </a:solidFill>
            <a:miter lim="800000"/>
            <a:headEnd/>
            <a:tailEnd/>
          </a:ln>
        </p:spPr>
      </p:sp>
      <p:sp>
        <p:nvSpPr>
          <p:cNvPr id="26629" name="Rectangle 5"/>
          <p:cNvSpPr>
            <a:spLocks noGrp="1" noChangeArrowheads="1"/>
          </p:cNvSpPr>
          <p:nvPr>
            <p:ph type="body" sz="quarter" idx="3"/>
          </p:nvPr>
        </p:nvSpPr>
        <p:spPr bwMode="auto">
          <a:xfrm>
            <a:off x="701040" y="4415790"/>
            <a:ext cx="5608320" cy="4183380"/>
          </a:xfrm>
          <a:prstGeom prst="rect">
            <a:avLst/>
          </a:prstGeom>
          <a:noFill/>
          <a:ln w="9525">
            <a:noFill/>
            <a:miter lim="800000"/>
            <a:headEnd/>
            <a:tailEnd/>
          </a:ln>
          <a:effectLst/>
        </p:spPr>
        <p:txBody>
          <a:bodyPr vert="horz" wrap="square" lIns="93177" tIns="46589" rIns="93177" bIns="46589"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26630" name="Rectangle 6"/>
          <p:cNvSpPr>
            <a:spLocks noGrp="1" noChangeArrowheads="1"/>
          </p:cNvSpPr>
          <p:nvPr>
            <p:ph type="ftr" sz="quarter" idx="4"/>
          </p:nvPr>
        </p:nvSpPr>
        <p:spPr bwMode="auto">
          <a:xfrm>
            <a:off x="0" y="8829967"/>
            <a:ext cx="3037840" cy="464820"/>
          </a:xfrm>
          <a:prstGeom prst="rect">
            <a:avLst/>
          </a:prstGeom>
          <a:noFill/>
          <a:ln w="9525">
            <a:noFill/>
            <a:miter lim="800000"/>
            <a:headEnd/>
            <a:tailEnd/>
          </a:ln>
          <a:effectLst/>
        </p:spPr>
        <p:txBody>
          <a:bodyPr vert="horz" wrap="square" lIns="93177" tIns="46589" rIns="93177" bIns="46589" numCol="1" anchor="b" anchorCtr="0" compatLnSpc="1">
            <a:prstTxWarp prst="textNoShape">
              <a:avLst/>
            </a:prstTxWarp>
          </a:bodyPr>
          <a:lstStyle>
            <a:lvl1pPr eaLnBrk="1" hangingPunct="1">
              <a:defRPr sz="1200">
                <a:latin typeface="Arial" charset="0"/>
              </a:defRPr>
            </a:lvl1pPr>
          </a:lstStyle>
          <a:p>
            <a:pPr>
              <a:defRPr/>
            </a:pPr>
            <a:endParaRPr lang="en-US"/>
          </a:p>
        </p:txBody>
      </p:sp>
      <p:sp>
        <p:nvSpPr>
          <p:cNvPr id="26631" name="Rectangle 7"/>
          <p:cNvSpPr>
            <a:spLocks noGrp="1" noChangeArrowheads="1"/>
          </p:cNvSpPr>
          <p:nvPr>
            <p:ph type="sldNum" sz="quarter" idx="5"/>
          </p:nvPr>
        </p:nvSpPr>
        <p:spPr bwMode="auto">
          <a:xfrm>
            <a:off x="3970938" y="8829967"/>
            <a:ext cx="3037840" cy="464820"/>
          </a:xfrm>
          <a:prstGeom prst="rect">
            <a:avLst/>
          </a:prstGeom>
          <a:noFill/>
          <a:ln w="9525">
            <a:noFill/>
            <a:miter lim="800000"/>
            <a:headEnd/>
            <a:tailEnd/>
          </a:ln>
          <a:effectLst/>
        </p:spPr>
        <p:txBody>
          <a:bodyPr vert="horz" wrap="square" lIns="93177" tIns="46589" rIns="93177" bIns="46589" numCol="1" anchor="b" anchorCtr="0" compatLnSpc="1">
            <a:prstTxWarp prst="textNoShape">
              <a:avLst/>
            </a:prstTxWarp>
          </a:bodyPr>
          <a:lstStyle>
            <a:lvl1pPr algn="r" eaLnBrk="1" hangingPunct="1">
              <a:defRPr sz="1200">
                <a:latin typeface="Arial" charset="0"/>
              </a:defRPr>
            </a:lvl1pPr>
          </a:lstStyle>
          <a:p>
            <a:pPr>
              <a:defRPr/>
            </a:pPr>
            <a:fld id="{6106DA30-DBA4-4B8E-98F3-A09AAB99F3BC}" type="slidenum">
              <a:rPr lang="en-US"/>
              <a:pPr>
                <a:defRPr/>
              </a:pPr>
              <a:t>‹#›</a:t>
            </a:fld>
            <a:endParaRPr lang="en-US"/>
          </a:p>
        </p:txBody>
      </p:sp>
    </p:spTree>
    <p:extLst>
      <p:ext uri="{BB962C8B-B14F-4D97-AF65-F5344CB8AC3E}">
        <p14:creationId xmlns:p14="http://schemas.microsoft.com/office/powerpoint/2010/main" val="2046450430"/>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charset="0"/>
        <a:ea typeface="+mn-ea"/>
        <a:cs typeface="+mn-cs"/>
      </a:defRPr>
    </a:lvl1pPr>
    <a:lvl2pPr marL="457200" algn="l" rtl="0" eaLnBrk="0" fontAlgn="base" hangingPunct="0">
      <a:spcBef>
        <a:spcPct val="30000"/>
      </a:spcBef>
      <a:spcAft>
        <a:spcPct val="0"/>
      </a:spcAft>
      <a:defRPr sz="1200" kern="1200">
        <a:solidFill>
          <a:schemeClr val="tx1"/>
        </a:solidFill>
        <a:latin typeface="Arial" charset="0"/>
        <a:ea typeface="+mn-ea"/>
        <a:cs typeface="+mn-cs"/>
      </a:defRPr>
    </a:lvl2pPr>
    <a:lvl3pPr marL="914400" algn="l" rtl="0" eaLnBrk="0" fontAlgn="base" hangingPunct="0">
      <a:spcBef>
        <a:spcPct val="30000"/>
      </a:spcBef>
      <a:spcAft>
        <a:spcPct val="0"/>
      </a:spcAft>
      <a:defRPr sz="1200" kern="1200">
        <a:solidFill>
          <a:schemeClr val="tx1"/>
        </a:solidFill>
        <a:latin typeface="Arial" charset="0"/>
        <a:ea typeface="+mn-ea"/>
        <a:cs typeface="+mn-cs"/>
      </a:defRPr>
    </a:lvl3pPr>
    <a:lvl4pPr marL="1371600" algn="l" rtl="0" eaLnBrk="0" fontAlgn="base" hangingPunct="0">
      <a:spcBef>
        <a:spcPct val="30000"/>
      </a:spcBef>
      <a:spcAft>
        <a:spcPct val="0"/>
      </a:spcAft>
      <a:defRPr sz="1200" kern="1200">
        <a:solidFill>
          <a:schemeClr val="tx1"/>
        </a:solidFill>
        <a:latin typeface="Arial" charset="0"/>
        <a:ea typeface="+mn-ea"/>
        <a:cs typeface="+mn-cs"/>
      </a:defRPr>
    </a:lvl4pPr>
    <a:lvl5pPr marL="1828800" algn="l" rtl="0" eaLnBrk="0" fontAlgn="base" hangingPunct="0">
      <a:spcBef>
        <a:spcPct val="30000"/>
      </a:spcBef>
      <a:spcAft>
        <a:spcPct val="0"/>
      </a:spcAft>
      <a:defRPr sz="1200" kern="1200">
        <a:solidFill>
          <a:schemeClr val="tx1"/>
        </a:solidFill>
        <a:latin typeface="Arial"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These are the enduring understandings for the unit.</a:t>
            </a:r>
          </a:p>
        </p:txBody>
      </p:sp>
      <p:sp>
        <p:nvSpPr>
          <p:cNvPr id="4" name="Slide Number Placeholder 3"/>
          <p:cNvSpPr>
            <a:spLocks noGrp="1"/>
          </p:cNvSpPr>
          <p:nvPr>
            <p:ph type="sldNum" sz="quarter" idx="10"/>
          </p:nvPr>
        </p:nvSpPr>
        <p:spPr/>
        <p:txBody>
          <a:bodyPr/>
          <a:lstStyle/>
          <a:p>
            <a:pPr defTabSz="994855" fontAlgn="auto">
              <a:spcBef>
                <a:spcPts val="0"/>
              </a:spcBef>
              <a:spcAft>
                <a:spcPts val="0"/>
              </a:spcAft>
              <a:defRPr/>
            </a:pPr>
            <a:fld id="{18DDEA77-4E3E-41D0-8C1E-1006A5423A6E}" type="slidenum">
              <a:rPr lang="en-US">
                <a:solidFill>
                  <a:prstClr val="black"/>
                </a:solidFill>
                <a:latin typeface="Calibri"/>
              </a:rPr>
              <a:pPr defTabSz="994855" fontAlgn="auto">
                <a:spcBef>
                  <a:spcPts val="0"/>
                </a:spcBef>
                <a:spcAft>
                  <a:spcPts val="0"/>
                </a:spcAft>
                <a:defRPr/>
              </a:pPr>
              <a:t>1</a:t>
            </a:fld>
            <a:endParaRPr lang="en-US">
              <a:solidFill>
                <a:prstClr val="black"/>
              </a:solidFill>
              <a:latin typeface="Calibri"/>
            </a:endParaRPr>
          </a:p>
        </p:txBody>
      </p:sp>
    </p:spTree>
    <p:extLst>
      <p:ext uri="{BB962C8B-B14F-4D97-AF65-F5344CB8AC3E}">
        <p14:creationId xmlns:p14="http://schemas.microsoft.com/office/powerpoint/2010/main" val="176635239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81100" y="696913"/>
            <a:ext cx="4648200" cy="3486150"/>
          </a:xfrm>
        </p:spPr>
      </p:sp>
      <p:sp>
        <p:nvSpPr>
          <p:cNvPr id="3" name="Notes Placeholder 2"/>
          <p:cNvSpPr>
            <a:spLocks noGrp="1"/>
          </p:cNvSpPr>
          <p:nvPr>
            <p:ph type="body" idx="1"/>
          </p:nvPr>
        </p:nvSpPr>
        <p:spPr/>
        <p:txBody>
          <a:bodyPr/>
          <a:lstStyle/>
          <a:p>
            <a:r>
              <a:rPr lang="en-US" dirty="0"/>
              <a:t>Teacher</a:t>
            </a:r>
            <a:r>
              <a:rPr lang="en-US" baseline="0" dirty="0"/>
              <a:t> note: Slides 1 -9 are introductory slides to be shown before the activity begins.</a:t>
            </a:r>
            <a:endParaRPr lang="en-US" dirty="0"/>
          </a:p>
        </p:txBody>
      </p:sp>
      <p:sp>
        <p:nvSpPr>
          <p:cNvPr id="4" name="Slide Number Placeholder 3"/>
          <p:cNvSpPr>
            <a:spLocks noGrp="1"/>
          </p:cNvSpPr>
          <p:nvPr>
            <p:ph type="sldNum" sz="quarter" idx="10"/>
          </p:nvPr>
        </p:nvSpPr>
        <p:spPr/>
        <p:txBody>
          <a:bodyPr/>
          <a:lstStyle/>
          <a:p>
            <a:fld id="{18DDEA77-4E3E-41D0-8C1E-1006A5423A6E}" type="slidenum">
              <a:rPr lang="en-US" smtClean="0">
                <a:solidFill>
                  <a:prstClr val="black"/>
                </a:solidFill>
              </a:rPr>
              <a:pPr/>
              <a:t>34</a:t>
            </a:fld>
            <a:endParaRPr lang="en-US">
              <a:solidFill>
                <a:prstClr val="black"/>
              </a:solidFill>
            </a:endParaRPr>
          </a:p>
        </p:txBody>
      </p:sp>
    </p:spTree>
    <p:extLst>
      <p:ext uri="{BB962C8B-B14F-4D97-AF65-F5344CB8AC3E}">
        <p14:creationId xmlns:p14="http://schemas.microsoft.com/office/powerpoint/2010/main" val="269759113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81100" y="696913"/>
            <a:ext cx="4648200" cy="3486150"/>
          </a:xfrm>
        </p:spPr>
      </p:sp>
      <p:sp>
        <p:nvSpPr>
          <p:cNvPr id="3" name="Notes Placeholder 2"/>
          <p:cNvSpPr>
            <a:spLocks noGrp="1"/>
          </p:cNvSpPr>
          <p:nvPr>
            <p:ph type="body" idx="1"/>
          </p:nvPr>
        </p:nvSpPr>
        <p:spPr/>
        <p:txBody>
          <a:bodyPr/>
          <a:lstStyle/>
          <a:p>
            <a:r>
              <a:rPr lang="en-US" dirty="0"/>
              <a:t>Teacher</a:t>
            </a:r>
            <a:r>
              <a:rPr lang="en-US" baseline="0" dirty="0"/>
              <a:t> note: Slides 1 -9 are introductory slides to be shown before the activity begins.</a:t>
            </a:r>
            <a:endParaRPr lang="en-US" dirty="0"/>
          </a:p>
        </p:txBody>
      </p:sp>
      <p:sp>
        <p:nvSpPr>
          <p:cNvPr id="4" name="Slide Number Placeholder 3"/>
          <p:cNvSpPr>
            <a:spLocks noGrp="1"/>
          </p:cNvSpPr>
          <p:nvPr>
            <p:ph type="sldNum" sz="quarter" idx="10"/>
          </p:nvPr>
        </p:nvSpPr>
        <p:spPr/>
        <p:txBody>
          <a:bodyPr/>
          <a:lstStyle/>
          <a:p>
            <a:fld id="{18DDEA77-4E3E-41D0-8C1E-1006A5423A6E}" type="slidenum">
              <a:rPr lang="en-US" smtClean="0">
                <a:solidFill>
                  <a:prstClr val="black"/>
                </a:solidFill>
              </a:rPr>
              <a:pPr/>
              <a:t>35</a:t>
            </a:fld>
            <a:endParaRPr lang="en-US">
              <a:solidFill>
                <a:prstClr val="black"/>
              </a:solidFill>
            </a:endParaRPr>
          </a:p>
        </p:txBody>
      </p:sp>
    </p:spTree>
    <p:extLst>
      <p:ext uri="{BB962C8B-B14F-4D97-AF65-F5344CB8AC3E}">
        <p14:creationId xmlns:p14="http://schemas.microsoft.com/office/powerpoint/2010/main" val="97350789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81100" y="696913"/>
            <a:ext cx="4648200" cy="3486150"/>
          </a:xfrm>
        </p:spPr>
      </p:sp>
      <p:sp>
        <p:nvSpPr>
          <p:cNvPr id="3" name="Notes Placeholder 2"/>
          <p:cNvSpPr>
            <a:spLocks noGrp="1"/>
          </p:cNvSpPr>
          <p:nvPr>
            <p:ph type="body" idx="1"/>
          </p:nvPr>
        </p:nvSpPr>
        <p:spPr/>
        <p:txBody>
          <a:bodyPr/>
          <a:lstStyle/>
          <a:p>
            <a:r>
              <a:rPr lang="en-US" dirty="0"/>
              <a:t>Teacher</a:t>
            </a:r>
            <a:r>
              <a:rPr lang="en-US" baseline="0" dirty="0"/>
              <a:t> note: Slides 1 -9 are introductory slides to be shown before the activity begins.</a:t>
            </a:r>
            <a:endParaRPr lang="en-US" dirty="0"/>
          </a:p>
        </p:txBody>
      </p:sp>
      <p:sp>
        <p:nvSpPr>
          <p:cNvPr id="4" name="Slide Number Placeholder 3"/>
          <p:cNvSpPr>
            <a:spLocks noGrp="1"/>
          </p:cNvSpPr>
          <p:nvPr>
            <p:ph type="sldNum" sz="quarter" idx="10"/>
          </p:nvPr>
        </p:nvSpPr>
        <p:spPr/>
        <p:txBody>
          <a:bodyPr/>
          <a:lstStyle/>
          <a:p>
            <a:fld id="{18DDEA77-4E3E-41D0-8C1E-1006A5423A6E}" type="slidenum">
              <a:rPr lang="en-US" smtClean="0">
                <a:solidFill>
                  <a:prstClr val="black"/>
                </a:solidFill>
              </a:rPr>
              <a:pPr/>
              <a:t>37</a:t>
            </a:fld>
            <a:endParaRPr lang="en-US">
              <a:solidFill>
                <a:prstClr val="black"/>
              </a:solidFill>
            </a:endParaRPr>
          </a:p>
        </p:txBody>
      </p:sp>
    </p:spTree>
    <p:extLst>
      <p:ext uri="{BB962C8B-B14F-4D97-AF65-F5344CB8AC3E}">
        <p14:creationId xmlns:p14="http://schemas.microsoft.com/office/powerpoint/2010/main" val="174127425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defTabSz="994855" fontAlgn="auto">
              <a:spcBef>
                <a:spcPts val="0"/>
              </a:spcBef>
              <a:spcAft>
                <a:spcPts val="0"/>
              </a:spcAft>
              <a:defRPr/>
            </a:pPr>
            <a:fld id="{18DDEA77-4E3E-41D0-8C1E-1006A5423A6E}" type="slidenum">
              <a:rPr lang="en-US">
                <a:solidFill>
                  <a:prstClr val="black"/>
                </a:solidFill>
                <a:latin typeface="Calibri"/>
              </a:rPr>
              <a:pPr defTabSz="994855" fontAlgn="auto">
                <a:spcBef>
                  <a:spcPts val="0"/>
                </a:spcBef>
                <a:spcAft>
                  <a:spcPts val="0"/>
                </a:spcAft>
                <a:defRPr/>
              </a:pPr>
              <a:t>38</a:t>
            </a:fld>
            <a:endParaRPr lang="en-US">
              <a:solidFill>
                <a:prstClr val="black"/>
              </a:solidFill>
              <a:latin typeface="Calibri"/>
            </a:endParaRPr>
          </a:p>
        </p:txBody>
      </p:sp>
    </p:spTree>
    <p:extLst>
      <p:ext uri="{BB962C8B-B14F-4D97-AF65-F5344CB8AC3E}">
        <p14:creationId xmlns:p14="http://schemas.microsoft.com/office/powerpoint/2010/main" val="219940599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defTabSz="994855" fontAlgn="auto">
              <a:spcBef>
                <a:spcPts val="0"/>
              </a:spcBef>
              <a:spcAft>
                <a:spcPts val="0"/>
              </a:spcAft>
              <a:defRPr/>
            </a:pPr>
            <a:fld id="{18DDEA77-4E3E-41D0-8C1E-1006A5423A6E}" type="slidenum">
              <a:rPr lang="en-US">
                <a:solidFill>
                  <a:prstClr val="black"/>
                </a:solidFill>
                <a:latin typeface="Calibri"/>
              </a:rPr>
              <a:pPr defTabSz="994855" fontAlgn="auto">
                <a:spcBef>
                  <a:spcPts val="0"/>
                </a:spcBef>
                <a:spcAft>
                  <a:spcPts val="0"/>
                </a:spcAft>
                <a:defRPr/>
              </a:pPr>
              <a:t>39</a:t>
            </a:fld>
            <a:endParaRPr lang="en-US">
              <a:solidFill>
                <a:prstClr val="black"/>
              </a:solidFill>
              <a:latin typeface="Calibri"/>
            </a:endParaRPr>
          </a:p>
        </p:txBody>
      </p:sp>
    </p:spTree>
    <p:extLst>
      <p:ext uri="{BB962C8B-B14F-4D97-AF65-F5344CB8AC3E}">
        <p14:creationId xmlns:p14="http://schemas.microsoft.com/office/powerpoint/2010/main" val="222594145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defTabSz="994855" fontAlgn="auto">
              <a:spcBef>
                <a:spcPts val="0"/>
              </a:spcBef>
              <a:spcAft>
                <a:spcPts val="0"/>
              </a:spcAft>
              <a:defRPr/>
            </a:pPr>
            <a:fld id="{18DDEA77-4E3E-41D0-8C1E-1006A5423A6E}" type="slidenum">
              <a:rPr lang="en-US">
                <a:solidFill>
                  <a:prstClr val="black"/>
                </a:solidFill>
                <a:latin typeface="Calibri"/>
              </a:rPr>
              <a:pPr defTabSz="994855" fontAlgn="auto">
                <a:spcBef>
                  <a:spcPts val="0"/>
                </a:spcBef>
                <a:spcAft>
                  <a:spcPts val="0"/>
                </a:spcAft>
                <a:defRPr/>
              </a:pPr>
              <a:t>43</a:t>
            </a:fld>
            <a:endParaRPr lang="en-US">
              <a:solidFill>
                <a:prstClr val="black"/>
              </a:solidFill>
              <a:latin typeface="Calibri"/>
            </a:endParaRPr>
          </a:p>
        </p:txBody>
      </p:sp>
    </p:spTree>
    <p:extLst>
      <p:ext uri="{BB962C8B-B14F-4D97-AF65-F5344CB8AC3E}">
        <p14:creationId xmlns:p14="http://schemas.microsoft.com/office/powerpoint/2010/main" val="166641860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defTabSz="994855" fontAlgn="auto">
              <a:spcBef>
                <a:spcPts val="0"/>
              </a:spcBef>
              <a:spcAft>
                <a:spcPts val="0"/>
              </a:spcAft>
              <a:defRPr/>
            </a:pPr>
            <a:fld id="{18DDEA77-4E3E-41D0-8C1E-1006A5423A6E}" type="slidenum">
              <a:rPr lang="en-US">
                <a:solidFill>
                  <a:prstClr val="black"/>
                </a:solidFill>
                <a:latin typeface="Calibri"/>
              </a:rPr>
              <a:pPr defTabSz="994855" fontAlgn="auto">
                <a:spcBef>
                  <a:spcPts val="0"/>
                </a:spcBef>
                <a:spcAft>
                  <a:spcPts val="0"/>
                </a:spcAft>
                <a:defRPr/>
              </a:pPr>
              <a:t>44</a:t>
            </a:fld>
            <a:endParaRPr lang="en-US">
              <a:solidFill>
                <a:prstClr val="black"/>
              </a:solidFill>
              <a:latin typeface="Calibri"/>
            </a:endParaRPr>
          </a:p>
        </p:txBody>
      </p:sp>
    </p:spTree>
    <p:extLst>
      <p:ext uri="{BB962C8B-B14F-4D97-AF65-F5344CB8AC3E}">
        <p14:creationId xmlns:p14="http://schemas.microsoft.com/office/powerpoint/2010/main" val="48633972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defTabSz="994855" fontAlgn="auto">
              <a:spcBef>
                <a:spcPts val="0"/>
              </a:spcBef>
              <a:spcAft>
                <a:spcPts val="0"/>
              </a:spcAft>
              <a:defRPr/>
            </a:pPr>
            <a:fld id="{18DDEA77-4E3E-41D0-8C1E-1006A5423A6E}" type="slidenum">
              <a:rPr lang="en-US">
                <a:solidFill>
                  <a:prstClr val="black"/>
                </a:solidFill>
                <a:latin typeface="Calibri"/>
              </a:rPr>
              <a:pPr defTabSz="994855" fontAlgn="auto">
                <a:spcBef>
                  <a:spcPts val="0"/>
                </a:spcBef>
                <a:spcAft>
                  <a:spcPts val="0"/>
                </a:spcAft>
                <a:defRPr/>
              </a:pPr>
              <a:t>48</a:t>
            </a:fld>
            <a:endParaRPr lang="en-US">
              <a:solidFill>
                <a:prstClr val="black"/>
              </a:solidFill>
              <a:latin typeface="Calibri"/>
            </a:endParaRPr>
          </a:p>
        </p:txBody>
      </p:sp>
    </p:spTree>
    <p:extLst>
      <p:ext uri="{BB962C8B-B14F-4D97-AF65-F5344CB8AC3E}">
        <p14:creationId xmlns:p14="http://schemas.microsoft.com/office/powerpoint/2010/main" val="91370434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defTabSz="994855" fontAlgn="auto">
              <a:spcBef>
                <a:spcPts val="0"/>
              </a:spcBef>
              <a:spcAft>
                <a:spcPts val="0"/>
              </a:spcAft>
              <a:defRPr/>
            </a:pPr>
            <a:fld id="{18DDEA77-4E3E-41D0-8C1E-1006A5423A6E}" type="slidenum">
              <a:rPr lang="en-US">
                <a:solidFill>
                  <a:prstClr val="black"/>
                </a:solidFill>
                <a:latin typeface="Calibri"/>
              </a:rPr>
              <a:pPr defTabSz="994855" fontAlgn="auto">
                <a:spcBef>
                  <a:spcPts val="0"/>
                </a:spcBef>
                <a:spcAft>
                  <a:spcPts val="0"/>
                </a:spcAft>
                <a:defRPr/>
              </a:pPr>
              <a:t>49</a:t>
            </a:fld>
            <a:endParaRPr lang="en-US">
              <a:solidFill>
                <a:prstClr val="black"/>
              </a:solidFill>
              <a:latin typeface="Calibri"/>
            </a:endParaRPr>
          </a:p>
        </p:txBody>
      </p:sp>
    </p:spTree>
    <p:extLst>
      <p:ext uri="{BB962C8B-B14F-4D97-AF65-F5344CB8AC3E}">
        <p14:creationId xmlns:p14="http://schemas.microsoft.com/office/powerpoint/2010/main" val="378644250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94855" eaLnBrk="1" fontAlgn="auto" hangingPunct="1">
              <a:spcBef>
                <a:spcPts val="0"/>
              </a:spcBef>
              <a:spcAft>
                <a:spcPts val="0"/>
              </a:spcAft>
              <a:defRPr/>
            </a:pPr>
            <a:r>
              <a:rPr lang="en-US" dirty="0"/>
              <a:t>In some tissues, insulin is required for glucose to enter the cell. </a:t>
            </a:r>
          </a:p>
          <a:p>
            <a:endParaRPr lang="en-US" dirty="0"/>
          </a:p>
        </p:txBody>
      </p:sp>
      <p:sp>
        <p:nvSpPr>
          <p:cNvPr id="4" name="Slide Number Placeholder 3"/>
          <p:cNvSpPr>
            <a:spLocks noGrp="1"/>
          </p:cNvSpPr>
          <p:nvPr>
            <p:ph type="sldNum" sz="quarter" idx="10"/>
          </p:nvPr>
        </p:nvSpPr>
        <p:spPr/>
        <p:txBody>
          <a:bodyPr/>
          <a:lstStyle/>
          <a:p>
            <a:pPr defTabSz="994855" fontAlgn="auto">
              <a:spcBef>
                <a:spcPts val="0"/>
              </a:spcBef>
              <a:spcAft>
                <a:spcPts val="0"/>
              </a:spcAft>
              <a:defRPr/>
            </a:pPr>
            <a:fld id="{18DDEA77-4E3E-41D0-8C1E-1006A5423A6E}" type="slidenum">
              <a:rPr lang="en-US">
                <a:solidFill>
                  <a:prstClr val="black"/>
                </a:solidFill>
                <a:latin typeface="Calibri"/>
              </a:rPr>
              <a:pPr defTabSz="994855" fontAlgn="auto">
                <a:spcBef>
                  <a:spcPts val="0"/>
                </a:spcBef>
                <a:spcAft>
                  <a:spcPts val="0"/>
                </a:spcAft>
                <a:defRPr/>
              </a:pPr>
              <a:t>50</a:t>
            </a:fld>
            <a:endParaRPr lang="en-US">
              <a:solidFill>
                <a:prstClr val="black"/>
              </a:solidFill>
              <a:latin typeface="Calibri"/>
            </a:endParaRPr>
          </a:p>
        </p:txBody>
      </p:sp>
    </p:spTree>
    <p:extLst>
      <p:ext uri="{BB962C8B-B14F-4D97-AF65-F5344CB8AC3E}">
        <p14:creationId xmlns:p14="http://schemas.microsoft.com/office/powerpoint/2010/main" val="426079153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defTabSz="994855" fontAlgn="auto">
              <a:spcBef>
                <a:spcPts val="0"/>
              </a:spcBef>
              <a:spcAft>
                <a:spcPts val="0"/>
              </a:spcAft>
              <a:defRPr/>
            </a:pPr>
            <a:fld id="{18DDEA77-4E3E-41D0-8C1E-1006A5423A6E}" type="slidenum">
              <a:rPr lang="en-US">
                <a:solidFill>
                  <a:prstClr val="black"/>
                </a:solidFill>
                <a:latin typeface="Calibri"/>
              </a:rPr>
              <a:pPr defTabSz="994855" fontAlgn="auto">
                <a:spcBef>
                  <a:spcPts val="0"/>
                </a:spcBef>
                <a:spcAft>
                  <a:spcPts val="0"/>
                </a:spcAft>
                <a:defRPr/>
              </a:pPr>
              <a:t>2</a:t>
            </a:fld>
            <a:endParaRPr lang="en-US">
              <a:solidFill>
                <a:prstClr val="black"/>
              </a:solidFill>
              <a:latin typeface="Calibri"/>
            </a:endParaRPr>
          </a:p>
        </p:txBody>
      </p:sp>
    </p:spTree>
    <p:extLst>
      <p:ext uri="{BB962C8B-B14F-4D97-AF65-F5344CB8AC3E}">
        <p14:creationId xmlns:p14="http://schemas.microsoft.com/office/powerpoint/2010/main" val="303430613"/>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94855" eaLnBrk="1" fontAlgn="auto" hangingPunct="1">
              <a:spcBef>
                <a:spcPts val="0"/>
              </a:spcBef>
              <a:spcAft>
                <a:spcPts val="0"/>
              </a:spcAft>
              <a:defRPr/>
            </a:pPr>
            <a:r>
              <a:rPr lang="en-US" dirty="0"/>
              <a:t>Teacher</a:t>
            </a:r>
            <a:r>
              <a:rPr lang="en-US" baseline="0" dirty="0"/>
              <a:t> note: Slides 1 -9 are introductory slides to be shown before the activity begins.</a:t>
            </a:r>
            <a:endParaRPr lang="en-US" dirty="0"/>
          </a:p>
          <a:p>
            <a:endParaRPr lang="en-US" dirty="0"/>
          </a:p>
        </p:txBody>
      </p:sp>
      <p:sp>
        <p:nvSpPr>
          <p:cNvPr id="4" name="Slide Number Placeholder 3"/>
          <p:cNvSpPr>
            <a:spLocks noGrp="1"/>
          </p:cNvSpPr>
          <p:nvPr>
            <p:ph type="sldNum" sz="quarter" idx="10"/>
          </p:nvPr>
        </p:nvSpPr>
        <p:spPr/>
        <p:txBody>
          <a:bodyPr/>
          <a:lstStyle/>
          <a:p>
            <a:pPr defTabSz="994855" fontAlgn="auto">
              <a:spcBef>
                <a:spcPts val="0"/>
              </a:spcBef>
              <a:spcAft>
                <a:spcPts val="0"/>
              </a:spcAft>
              <a:defRPr/>
            </a:pPr>
            <a:fld id="{18DDEA77-4E3E-41D0-8C1E-1006A5423A6E}" type="slidenum">
              <a:rPr lang="en-US">
                <a:solidFill>
                  <a:prstClr val="black"/>
                </a:solidFill>
                <a:latin typeface="Calibri"/>
              </a:rPr>
              <a:pPr defTabSz="994855" fontAlgn="auto">
                <a:spcBef>
                  <a:spcPts val="0"/>
                </a:spcBef>
                <a:spcAft>
                  <a:spcPts val="0"/>
                </a:spcAft>
                <a:defRPr/>
              </a:pPr>
              <a:t>51</a:t>
            </a:fld>
            <a:endParaRPr lang="en-US">
              <a:solidFill>
                <a:prstClr val="black"/>
              </a:solidFill>
              <a:latin typeface="Calibri"/>
            </a:endParaRPr>
          </a:p>
        </p:txBody>
      </p:sp>
    </p:spTree>
    <p:extLst>
      <p:ext uri="{BB962C8B-B14F-4D97-AF65-F5344CB8AC3E}">
        <p14:creationId xmlns:p14="http://schemas.microsoft.com/office/powerpoint/2010/main" val="65313292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 changed</a:t>
            </a:r>
            <a:r>
              <a:rPr lang="en-US" baseline="0" dirty="0"/>
              <a:t> the last line.</a:t>
            </a:r>
            <a:endParaRPr lang="en-US" dirty="0"/>
          </a:p>
        </p:txBody>
      </p:sp>
      <p:sp>
        <p:nvSpPr>
          <p:cNvPr id="4" name="Slide Number Placeholder 3"/>
          <p:cNvSpPr>
            <a:spLocks noGrp="1"/>
          </p:cNvSpPr>
          <p:nvPr>
            <p:ph type="sldNum" sz="quarter" idx="10"/>
          </p:nvPr>
        </p:nvSpPr>
        <p:spPr/>
        <p:txBody>
          <a:bodyPr/>
          <a:lstStyle/>
          <a:p>
            <a:pPr defTabSz="994855" fontAlgn="auto">
              <a:spcBef>
                <a:spcPts val="0"/>
              </a:spcBef>
              <a:spcAft>
                <a:spcPts val="0"/>
              </a:spcAft>
              <a:defRPr/>
            </a:pPr>
            <a:fld id="{18DDEA77-4E3E-41D0-8C1E-1006A5423A6E}" type="slidenum">
              <a:rPr lang="en-US">
                <a:solidFill>
                  <a:prstClr val="black"/>
                </a:solidFill>
                <a:latin typeface="Calibri"/>
              </a:rPr>
              <a:pPr defTabSz="994855" fontAlgn="auto">
                <a:spcBef>
                  <a:spcPts val="0"/>
                </a:spcBef>
                <a:spcAft>
                  <a:spcPts val="0"/>
                </a:spcAft>
                <a:defRPr/>
              </a:pPr>
              <a:t>53</a:t>
            </a:fld>
            <a:endParaRPr lang="en-US">
              <a:solidFill>
                <a:prstClr val="black"/>
              </a:solidFill>
              <a:latin typeface="Calibri"/>
            </a:endParaRPr>
          </a:p>
        </p:txBody>
      </p:sp>
    </p:spTree>
    <p:extLst>
      <p:ext uri="{BB962C8B-B14F-4D97-AF65-F5344CB8AC3E}">
        <p14:creationId xmlns:p14="http://schemas.microsoft.com/office/powerpoint/2010/main" val="386367223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a:r>
              <a:rPr lang="en-US" dirty="0"/>
              <a:t>What kind of food might be represented by Line A?</a:t>
            </a:r>
          </a:p>
          <a:p>
            <a:r>
              <a:rPr lang="en-US" i="1" dirty="0"/>
              <a:t>A sugary food or drink the releases glucose into the blood quickly, such as soda, candy, or cookies. White bread, white rice and other starches without much fiber can also release glucose quickly.</a:t>
            </a:r>
            <a:endParaRPr lang="en-US" dirty="0"/>
          </a:p>
          <a:p>
            <a:r>
              <a:rPr lang="en-US" dirty="0"/>
              <a:t> </a:t>
            </a:r>
          </a:p>
          <a:p>
            <a:pPr lvl="0"/>
            <a:r>
              <a:rPr lang="en-US" dirty="0"/>
              <a:t>What kind of food might be represented by Line B?</a:t>
            </a:r>
          </a:p>
          <a:p>
            <a:r>
              <a:rPr lang="en-US" i="1" dirty="0"/>
              <a:t>A food with a higher fiber content, such as whole grains, whole fruit, and legumes.</a:t>
            </a:r>
            <a:endParaRPr lang="en-US" dirty="0"/>
          </a:p>
          <a:p>
            <a:r>
              <a:rPr lang="en-US" dirty="0"/>
              <a:t> </a:t>
            </a:r>
          </a:p>
          <a:p>
            <a:pPr lvl="0"/>
            <a:r>
              <a:rPr lang="en-US" dirty="0"/>
              <a:t>How would insulin release be different for Lines A and B? </a:t>
            </a:r>
            <a:r>
              <a:rPr lang="en-US" i="1" dirty="0"/>
              <a:t>Line</a:t>
            </a:r>
            <a:r>
              <a:rPr lang="en-US" dirty="0"/>
              <a:t> </a:t>
            </a:r>
            <a:r>
              <a:rPr lang="en-US" i="1" dirty="0"/>
              <a:t>A foods would trigger more insulin.</a:t>
            </a:r>
            <a:endParaRPr lang="en-US" dirty="0"/>
          </a:p>
          <a:p>
            <a:r>
              <a:rPr lang="en-US" dirty="0"/>
              <a:t/>
            </a:r>
            <a:br>
              <a:rPr lang="en-US" dirty="0"/>
            </a:br>
            <a:endParaRPr lang="en-US" dirty="0"/>
          </a:p>
        </p:txBody>
      </p:sp>
      <p:sp>
        <p:nvSpPr>
          <p:cNvPr id="4" name="Slide Number Placeholder 3"/>
          <p:cNvSpPr>
            <a:spLocks noGrp="1"/>
          </p:cNvSpPr>
          <p:nvPr>
            <p:ph type="sldNum" sz="quarter" idx="10"/>
          </p:nvPr>
        </p:nvSpPr>
        <p:spPr/>
        <p:txBody>
          <a:bodyPr/>
          <a:lstStyle/>
          <a:p>
            <a:pPr>
              <a:defRPr/>
            </a:pPr>
            <a:fld id="{6106DA30-DBA4-4B8E-98F3-A09AAB99F3BC}" type="slidenum">
              <a:rPr lang="en-US" smtClean="0"/>
              <a:pPr>
                <a:defRPr/>
              </a:pPr>
              <a:t>60</a:t>
            </a:fld>
            <a:endParaRPr lang="en-US"/>
          </a:p>
        </p:txBody>
      </p:sp>
    </p:spTree>
    <p:extLst>
      <p:ext uri="{BB962C8B-B14F-4D97-AF65-F5344CB8AC3E}">
        <p14:creationId xmlns:p14="http://schemas.microsoft.com/office/powerpoint/2010/main" val="274805952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Graph A represents a feedback mechanism that maintains homeostasis. This keeps blood glucose levels </a:t>
            </a:r>
            <a:r>
              <a:rPr lang="en-US" i="1" dirty="0"/>
              <a:t>within a range</a:t>
            </a:r>
            <a:r>
              <a:rPr lang="en-US" dirty="0"/>
              <a:t>. It is okay for blood glucose levels to go up (within a range) as long as they come back down.</a:t>
            </a:r>
          </a:p>
        </p:txBody>
      </p:sp>
      <p:sp>
        <p:nvSpPr>
          <p:cNvPr id="4" name="Slide Number Placeholder 3"/>
          <p:cNvSpPr>
            <a:spLocks noGrp="1"/>
          </p:cNvSpPr>
          <p:nvPr>
            <p:ph type="sldNum" sz="quarter" idx="10"/>
          </p:nvPr>
        </p:nvSpPr>
        <p:spPr/>
        <p:txBody>
          <a:bodyPr/>
          <a:lstStyle/>
          <a:p>
            <a:pPr>
              <a:defRPr/>
            </a:pPr>
            <a:fld id="{6106DA30-DBA4-4B8E-98F3-A09AAB99F3BC}" type="slidenum">
              <a:rPr lang="en-US" smtClean="0"/>
              <a:pPr>
                <a:defRPr/>
              </a:pPr>
              <a:t>61</a:t>
            </a:fld>
            <a:endParaRPr lang="en-US"/>
          </a:p>
        </p:txBody>
      </p:sp>
    </p:spTree>
    <p:extLst>
      <p:ext uri="{BB962C8B-B14F-4D97-AF65-F5344CB8AC3E}">
        <p14:creationId xmlns:p14="http://schemas.microsoft.com/office/powerpoint/2010/main" val="51155020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18DDEA77-4E3E-41D0-8C1E-1006A5423A6E}" type="slidenum">
              <a:rPr lang="en-US" smtClean="0"/>
              <a:pPr/>
              <a:t>63</a:t>
            </a:fld>
            <a:endParaRPr lang="en-US"/>
          </a:p>
        </p:txBody>
      </p:sp>
    </p:spTree>
    <p:extLst>
      <p:ext uri="{BB962C8B-B14F-4D97-AF65-F5344CB8AC3E}">
        <p14:creationId xmlns:p14="http://schemas.microsoft.com/office/powerpoint/2010/main" val="126475524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18DDEA77-4E3E-41D0-8C1E-1006A5423A6E}" type="slidenum">
              <a:rPr lang="en-US" smtClean="0"/>
              <a:pPr/>
              <a:t>64</a:t>
            </a:fld>
            <a:endParaRPr lang="en-US"/>
          </a:p>
        </p:txBody>
      </p:sp>
    </p:spTree>
    <p:extLst>
      <p:ext uri="{BB962C8B-B14F-4D97-AF65-F5344CB8AC3E}">
        <p14:creationId xmlns:p14="http://schemas.microsoft.com/office/powerpoint/2010/main" val="286202821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Grp="1" noRot="1" noChangeAspect="1" noChangeArrowheads="1" noTextEdit="1"/>
          </p:cNvSpPr>
          <p:nvPr>
            <p:ph type="sldImg"/>
          </p:nvPr>
        </p:nvSpPr>
        <p:spPr>
          <a:xfrm>
            <a:off x="1182688" y="577850"/>
            <a:ext cx="4659312" cy="3494088"/>
          </a:xfrm>
        </p:spPr>
      </p:sp>
      <p:sp>
        <p:nvSpPr>
          <p:cNvPr id="16387" name="Rectangle 3"/>
          <p:cNvSpPr>
            <a:spLocks noGrp="1" noChangeArrowheads="1"/>
          </p:cNvSpPr>
          <p:nvPr>
            <p:ph type="body" idx="1"/>
          </p:nvPr>
        </p:nvSpPr>
        <p:spPr bwMode="auto">
          <a:xfrm>
            <a:off x="934720" y="4415790"/>
            <a:ext cx="5140960" cy="418338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lstStyle/>
          <a:p>
            <a:r>
              <a:rPr lang="en-US" altLang="en-US" dirty="0">
                <a:latin typeface="Arial" panose="020B0604020202020204" pitchFamily="34" charset="0"/>
              </a:rPr>
              <a:t>Point out</a:t>
            </a:r>
            <a:r>
              <a:rPr lang="en-US" altLang="en-US" baseline="0" dirty="0">
                <a:latin typeface="Arial" panose="020B0604020202020204" pitchFamily="34" charset="0"/>
              </a:rPr>
              <a:t> for students that the fasting blood glucose levels are different for each of the three conditions, even before glucose is given. </a:t>
            </a:r>
          </a:p>
          <a:p>
            <a:r>
              <a:rPr lang="en-US" altLang="en-US" baseline="0" dirty="0">
                <a:latin typeface="Arial" panose="020B0604020202020204" pitchFamily="34" charset="0"/>
              </a:rPr>
              <a:t>The data are from people who are first degree relatives (parent, siblings, and/or children).</a:t>
            </a:r>
            <a:endParaRPr lang="en-US" altLang="en-US" dirty="0">
              <a:latin typeface="Arial" panose="020B0604020202020204" pitchFamily="34" charset="0"/>
            </a:endParaRPr>
          </a:p>
        </p:txBody>
      </p:sp>
    </p:spTree>
    <p:extLst>
      <p:ext uri="{BB962C8B-B14F-4D97-AF65-F5344CB8AC3E}">
        <p14:creationId xmlns:p14="http://schemas.microsoft.com/office/powerpoint/2010/main" val="210460372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Point out for students that the first arrows are bi-directional—a person can work to control elevated blood sugar</a:t>
            </a:r>
            <a:r>
              <a:rPr lang="en-US" baseline="0" dirty="0"/>
              <a:t> and </a:t>
            </a:r>
            <a:r>
              <a:rPr lang="en-US" dirty="0"/>
              <a:t>prediabetes. At a certain point however, treatments are the only options.</a:t>
            </a:r>
          </a:p>
        </p:txBody>
      </p:sp>
      <p:sp>
        <p:nvSpPr>
          <p:cNvPr id="4" name="Slide Number Placeholder 3"/>
          <p:cNvSpPr>
            <a:spLocks noGrp="1"/>
          </p:cNvSpPr>
          <p:nvPr>
            <p:ph type="sldNum" sz="quarter" idx="10"/>
          </p:nvPr>
        </p:nvSpPr>
        <p:spPr/>
        <p:txBody>
          <a:bodyPr/>
          <a:lstStyle/>
          <a:p>
            <a:fld id="{18DDEA77-4E3E-41D0-8C1E-1006A5423A6E}" type="slidenum">
              <a:rPr lang="en-US" smtClean="0"/>
              <a:pPr/>
              <a:t>66</a:t>
            </a:fld>
            <a:endParaRPr lang="en-US"/>
          </a:p>
        </p:txBody>
      </p:sp>
    </p:spTree>
    <p:extLst>
      <p:ext uri="{BB962C8B-B14F-4D97-AF65-F5344CB8AC3E}">
        <p14:creationId xmlns:p14="http://schemas.microsoft.com/office/powerpoint/2010/main" val="147287739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LESSON THREE EXTENSION</a:t>
            </a:r>
          </a:p>
        </p:txBody>
      </p:sp>
      <p:sp>
        <p:nvSpPr>
          <p:cNvPr id="4" name="Slide Number Placeholder 3"/>
          <p:cNvSpPr>
            <a:spLocks noGrp="1"/>
          </p:cNvSpPr>
          <p:nvPr>
            <p:ph type="sldNum" sz="quarter" idx="10"/>
          </p:nvPr>
        </p:nvSpPr>
        <p:spPr/>
        <p:txBody>
          <a:bodyPr/>
          <a:lstStyle/>
          <a:p>
            <a:pPr defTabSz="994855" fontAlgn="auto">
              <a:spcBef>
                <a:spcPts val="0"/>
              </a:spcBef>
              <a:spcAft>
                <a:spcPts val="0"/>
              </a:spcAft>
              <a:defRPr/>
            </a:pPr>
            <a:fld id="{18DDEA77-4E3E-41D0-8C1E-1006A5423A6E}" type="slidenum">
              <a:rPr lang="en-US">
                <a:solidFill>
                  <a:prstClr val="black"/>
                </a:solidFill>
                <a:latin typeface="Calibri"/>
              </a:rPr>
              <a:pPr defTabSz="994855" fontAlgn="auto">
                <a:spcBef>
                  <a:spcPts val="0"/>
                </a:spcBef>
                <a:spcAft>
                  <a:spcPts val="0"/>
                </a:spcAft>
                <a:defRPr/>
              </a:pPr>
              <a:t>67</a:t>
            </a:fld>
            <a:endParaRPr lang="en-US">
              <a:solidFill>
                <a:prstClr val="black"/>
              </a:solidFill>
              <a:latin typeface="Calibri"/>
            </a:endParaRPr>
          </a:p>
        </p:txBody>
      </p:sp>
    </p:spTree>
    <p:extLst>
      <p:ext uri="{BB962C8B-B14F-4D97-AF65-F5344CB8AC3E}">
        <p14:creationId xmlns:p14="http://schemas.microsoft.com/office/powerpoint/2010/main" val="240631802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r>
              <a:rPr lang="en-US" dirty="0"/>
              <a:t>LESSON THREE EXTENSION</a:t>
            </a:r>
          </a:p>
          <a:p>
            <a:r>
              <a:rPr lang="en-US" dirty="0"/>
              <a:t>Research has focused on inhibiting the enzyme, aldose reductase, which converts glucose to sorbitol. Currently, there are no AR inhibitors approved for clinical use in the United</a:t>
            </a:r>
            <a:r>
              <a:rPr lang="en-US" baseline="0" dirty="0"/>
              <a:t> States (</a:t>
            </a:r>
            <a:r>
              <a:rPr lang="en-US" baseline="0" dirty="0" err="1"/>
              <a:t>Schemmel</a:t>
            </a:r>
            <a:r>
              <a:rPr lang="en-US" baseline="0" dirty="0"/>
              <a:t> et al., 2010).</a:t>
            </a:r>
          </a:p>
          <a:p>
            <a:r>
              <a:rPr lang="en-US" baseline="0" dirty="0"/>
              <a:t>Best treatment to date is to lower blood sugar through diet (weight loss), exercise, and drugs (metformin and insulin).</a:t>
            </a:r>
          </a:p>
          <a:p>
            <a:pPr defTabSz="994855" eaLnBrk="1" fontAlgn="auto" hangingPunct="1">
              <a:spcBef>
                <a:spcPts val="0"/>
              </a:spcBef>
              <a:spcAft>
                <a:spcPts val="0"/>
              </a:spcAft>
              <a:defRPr/>
            </a:pPr>
            <a:r>
              <a:rPr lang="en-US" baseline="0" dirty="0">
                <a:solidFill>
                  <a:srgbClr val="FF0000"/>
                </a:solidFill>
              </a:rPr>
              <a:t>Connection to Worm unit: In the dialysis activity in the worm unit, water moved out of the dialysis tubing containing low glycerol into the salt. In the </a:t>
            </a:r>
            <a:r>
              <a:rPr lang="en-US" baseline="0" dirty="0" err="1">
                <a:solidFill>
                  <a:srgbClr val="FF0000"/>
                </a:solidFill>
              </a:rPr>
              <a:t>polyol</a:t>
            </a:r>
            <a:r>
              <a:rPr lang="en-US" baseline="0" dirty="0">
                <a:solidFill>
                  <a:srgbClr val="FF0000"/>
                </a:solidFill>
              </a:rPr>
              <a:t> pathway, the sorbitol cannot move out of the cell, so in order to achieve balance on both sides of the cell membrane, water moves into the cell.</a:t>
            </a:r>
            <a:endParaRPr lang="en-US" dirty="0">
              <a:solidFill>
                <a:srgbClr val="FF0000"/>
              </a:solidFill>
            </a:endParaRPr>
          </a:p>
          <a:p>
            <a:endParaRPr lang="en-US" dirty="0"/>
          </a:p>
        </p:txBody>
      </p:sp>
      <p:sp>
        <p:nvSpPr>
          <p:cNvPr id="4" name="Slide Number Placeholder 3"/>
          <p:cNvSpPr>
            <a:spLocks noGrp="1"/>
          </p:cNvSpPr>
          <p:nvPr>
            <p:ph type="sldNum" sz="quarter" idx="10"/>
          </p:nvPr>
        </p:nvSpPr>
        <p:spPr/>
        <p:txBody>
          <a:bodyPr/>
          <a:lstStyle/>
          <a:p>
            <a:pPr defTabSz="994855" fontAlgn="auto">
              <a:spcBef>
                <a:spcPts val="0"/>
              </a:spcBef>
              <a:spcAft>
                <a:spcPts val="0"/>
              </a:spcAft>
              <a:defRPr/>
            </a:pPr>
            <a:fld id="{18DDEA77-4E3E-41D0-8C1E-1006A5423A6E}" type="slidenum">
              <a:rPr lang="en-US">
                <a:solidFill>
                  <a:prstClr val="black"/>
                </a:solidFill>
                <a:latin typeface="Calibri"/>
              </a:rPr>
              <a:pPr defTabSz="994855" fontAlgn="auto">
                <a:spcBef>
                  <a:spcPts val="0"/>
                </a:spcBef>
                <a:spcAft>
                  <a:spcPts val="0"/>
                </a:spcAft>
                <a:defRPr/>
              </a:pPr>
              <a:t>68</a:t>
            </a:fld>
            <a:endParaRPr lang="en-US">
              <a:solidFill>
                <a:prstClr val="black"/>
              </a:solidFill>
              <a:latin typeface="Calibri"/>
            </a:endParaRPr>
          </a:p>
        </p:txBody>
      </p:sp>
    </p:spTree>
    <p:extLst>
      <p:ext uri="{BB962C8B-B14F-4D97-AF65-F5344CB8AC3E}">
        <p14:creationId xmlns:p14="http://schemas.microsoft.com/office/powerpoint/2010/main" val="124424386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defTabSz="994855" fontAlgn="auto">
              <a:spcBef>
                <a:spcPts val="0"/>
              </a:spcBef>
              <a:spcAft>
                <a:spcPts val="0"/>
              </a:spcAft>
              <a:defRPr/>
            </a:pPr>
            <a:fld id="{18DDEA77-4E3E-41D0-8C1E-1006A5423A6E}" type="slidenum">
              <a:rPr lang="en-US">
                <a:solidFill>
                  <a:prstClr val="black"/>
                </a:solidFill>
                <a:latin typeface="Calibri"/>
              </a:rPr>
              <a:pPr defTabSz="994855" fontAlgn="auto">
                <a:spcBef>
                  <a:spcPts val="0"/>
                </a:spcBef>
                <a:spcAft>
                  <a:spcPts val="0"/>
                </a:spcAft>
                <a:defRPr/>
              </a:pPr>
              <a:t>3</a:t>
            </a:fld>
            <a:endParaRPr lang="en-US">
              <a:solidFill>
                <a:prstClr val="black"/>
              </a:solidFill>
              <a:latin typeface="Calibri"/>
            </a:endParaRPr>
          </a:p>
        </p:txBody>
      </p:sp>
    </p:spTree>
    <p:extLst>
      <p:ext uri="{BB962C8B-B14F-4D97-AF65-F5344CB8AC3E}">
        <p14:creationId xmlns:p14="http://schemas.microsoft.com/office/powerpoint/2010/main" val="57765828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r>
              <a:rPr lang="en-US" dirty="0"/>
              <a:t>LESSON THREE EXTENSION</a:t>
            </a:r>
          </a:p>
          <a:p>
            <a:r>
              <a:rPr lang="en-US" dirty="0"/>
              <a:t>Research has focused on inhibiting the enzyme, aldose reductase, which converts glucose to sorbitol. Currently, there are no AR inhibitors approved for clinical use in the United</a:t>
            </a:r>
            <a:r>
              <a:rPr lang="en-US" baseline="0" dirty="0"/>
              <a:t> States (</a:t>
            </a:r>
            <a:r>
              <a:rPr lang="en-US" baseline="0" dirty="0" err="1"/>
              <a:t>Schemmel</a:t>
            </a:r>
            <a:r>
              <a:rPr lang="en-US" baseline="0" dirty="0"/>
              <a:t> et al., 2010).</a:t>
            </a:r>
          </a:p>
          <a:p>
            <a:r>
              <a:rPr lang="en-US" baseline="0" dirty="0"/>
              <a:t>Best treatment to date is to lower blood sugar through diet (weight loss), exercise, and drugs (metformin and insulin).</a:t>
            </a:r>
          </a:p>
          <a:p>
            <a:pPr defTabSz="994855" eaLnBrk="1" fontAlgn="auto" hangingPunct="1">
              <a:spcBef>
                <a:spcPts val="0"/>
              </a:spcBef>
              <a:spcAft>
                <a:spcPts val="0"/>
              </a:spcAft>
              <a:defRPr/>
            </a:pPr>
            <a:r>
              <a:rPr lang="en-US" baseline="0" dirty="0">
                <a:solidFill>
                  <a:srgbClr val="FF0000"/>
                </a:solidFill>
              </a:rPr>
              <a:t>Connection to Worm unit: In the dialysis activity in the worm unit, water moved out of the dialysis tubing containing low glycerol into the salt. In the </a:t>
            </a:r>
            <a:r>
              <a:rPr lang="en-US" baseline="0" dirty="0" err="1">
                <a:solidFill>
                  <a:srgbClr val="FF0000"/>
                </a:solidFill>
              </a:rPr>
              <a:t>polyol</a:t>
            </a:r>
            <a:r>
              <a:rPr lang="en-US" baseline="0" dirty="0">
                <a:solidFill>
                  <a:srgbClr val="FF0000"/>
                </a:solidFill>
              </a:rPr>
              <a:t> pathway, the sorbitol cannot move out of the cell, so in order to achieve balance on both sides of the cell membrane, water moves into the cell.</a:t>
            </a:r>
            <a:endParaRPr lang="en-US" dirty="0">
              <a:solidFill>
                <a:srgbClr val="FF0000"/>
              </a:solidFill>
            </a:endParaRPr>
          </a:p>
          <a:p>
            <a:endParaRPr lang="en-US" dirty="0"/>
          </a:p>
        </p:txBody>
      </p:sp>
      <p:sp>
        <p:nvSpPr>
          <p:cNvPr id="4" name="Slide Number Placeholder 3"/>
          <p:cNvSpPr>
            <a:spLocks noGrp="1"/>
          </p:cNvSpPr>
          <p:nvPr>
            <p:ph type="sldNum" sz="quarter" idx="10"/>
          </p:nvPr>
        </p:nvSpPr>
        <p:spPr/>
        <p:txBody>
          <a:bodyPr/>
          <a:lstStyle/>
          <a:p>
            <a:pPr defTabSz="994855" fontAlgn="auto">
              <a:spcBef>
                <a:spcPts val="0"/>
              </a:spcBef>
              <a:spcAft>
                <a:spcPts val="0"/>
              </a:spcAft>
              <a:defRPr/>
            </a:pPr>
            <a:fld id="{18DDEA77-4E3E-41D0-8C1E-1006A5423A6E}" type="slidenum">
              <a:rPr lang="en-US">
                <a:solidFill>
                  <a:prstClr val="black"/>
                </a:solidFill>
                <a:latin typeface="Calibri"/>
              </a:rPr>
              <a:pPr defTabSz="994855" fontAlgn="auto">
                <a:spcBef>
                  <a:spcPts val="0"/>
                </a:spcBef>
                <a:spcAft>
                  <a:spcPts val="0"/>
                </a:spcAft>
                <a:defRPr/>
              </a:pPr>
              <a:t>69</a:t>
            </a:fld>
            <a:endParaRPr lang="en-US">
              <a:solidFill>
                <a:prstClr val="black"/>
              </a:solidFill>
              <a:latin typeface="Calibri"/>
            </a:endParaRPr>
          </a:p>
        </p:txBody>
      </p:sp>
    </p:spTree>
    <p:extLst>
      <p:ext uri="{BB962C8B-B14F-4D97-AF65-F5344CB8AC3E}">
        <p14:creationId xmlns:p14="http://schemas.microsoft.com/office/powerpoint/2010/main" val="401324600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r>
              <a:rPr lang="en-US" dirty="0"/>
              <a:t>LESSON THREE EXTENSION</a:t>
            </a:r>
          </a:p>
          <a:p>
            <a:r>
              <a:rPr lang="en-US" dirty="0"/>
              <a:t>Drugs that inhibit AGE formation have been tested in clinical trials, but none have yet to be shown to reduce kidney disease.</a:t>
            </a:r>
          </a:p>
          <a:p>
            <a:r>
              <a:rPr lang="en-US" dirty="0"/>
              <a:t>http://www.medscape.com/viewarticle/758475_8</a:t>
            </a:r>
          </a:p>
        </p:txBody>
      </p:sp>
      <p:sp>
        <p:nvSpPr>
          <p:cNvPr id="4" name="Slide Number Placeholder 3"/>
          <p:cNvSpPr>
            <a:spLocks noGrp="1"/>
          </p:cNvSpPr>
          <p:nvPr>
            <p:ph type="sldNum" sz="quarter" idx="10"/>
          </p:nvPr>
        </p:nvSpPr>
        <p:spPr/>
        <p:txBody>
          <a:bodyPr/>
          <a:lstStyle/>
          <a:p>
            <a:pPr defTabSz="994855" fontAlgn="auto">
              <a:spcBef>
                <a:spcPts val="0"/>
              </a:spcBef>
              <a:spcAft>
                <a:spcPts val="0"/>
              </a:spcAft>
              <a:defRPr/>
            </a:pPr>
            <a:fld id="{18DDEA77-4E3E-41D0-8C1E-1006A5423A6E}" type="slidenum">
              <a:rPr lang="en-US">
                <a:solidFill>
                  <a:prstClr val="black"/>
                </a:solidFill>
                <a:latin typeface="Calibri"/>
              </a:rPr>
              <a:pPr defTabSz="994855" fontAlgn="auto">
                <a:spcBef>
                  <a:spcPts val="0"/>
                </a:spcBef>
                <a:spcAft>
                  <a:spcPts val="0"/>
                </a:spcAft>
                <a:defRPr/>
              </a:pPr>
              <a:t>70</a:t>
            </a:fld>
            <a:endParaRPr lang="en-US">
              <a:solidFill>
                <a:prstClr val="black"/>
              </a:solidFill>
              <a:latin typeface="Calibri"/>
            </a:endParaRPr>
          </a:p>
        </p:txBody>
      </p:sp>
    </p:spTree>
    <p:extLst>
      <p:ext uri="{BB962C8B-B14F-4D97-AF65-F5344CB8AC3E}">
        <p14:creationId xmlns:p14="http://schemas.microsoft.com/office/powerpoint/2010/main" val="57462562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r>
              <a:rPr lang="en-US" dirty="0"/>
              <a:t>LESSON THREE EXTENSION</a:t>
            </a:r>
          </a:p>
          <a:p>
            <a:r>
              <a:rPr lang="en-US" dirty="0"/>
              <a:t>Drugs that inhibit AGE formation have been tested in clinical trials, but none have yet to be shown to reduce kidney disease.</a:t>
            </a:r>
          </a:p>
          <a:p>
            <a:r>
              <a:rPr lang="en-US" dirty="0"/>
              <a:t>http://www.medscape.com/viewarticle/758475_8</a:t>
            </a:r>
          </a:p>
          <a:p>
            <a:r>
              <a:rPr lang="en-US" dirty="0"/>
              <a:t>Currently, there are no AR inhibitors approved for clinical use in the United</a:t>
            </a:r>
            <a:r>
              <a:rPr lang="en-US" baseline="0" dirty="0"/>
              <a:t> States (</a:t>
            </a:r>
            <a:r>
              <a:rPr lang="en-US" baseline="0" dirty="0" err="1"/>
              <a:t>Schemmel</a:t>
            </a:r>
            <a:r>
              <a:rPr lang="en-US" baseline="0" dirty="0"/>
              <a:t> et al., 2010).</a:t>
            </a:r>
          </a:p>
          <a:p>
            <a:r>
              <a:rPr lang="en-US" baseline="0" dirty="0"/>
              <a:t>Best treatment to date is to lower blood sugar through diet (weight loss), exercise, and drugs (metformin and insulin).</a:t>
            </a:r>
          </a:p>
          <a:p>
            <a:endParaRPr lang="en-US" dirty="0"/>
          </a:p>
        </p:txBody>
      </p:sp>
      <p:sp>
        <p:nvSpPr>
          <p:cNvPr id="4" name="Slide Number Placeholder 3"/>
          <p:cNvSpPr>
            <a:spLocks noGrp="1"/>
          </p:cNvSpPr>
          <p:nvPr>
            <p:ph type="sldNum" sz="quarter" idx="10"/>
          </p:nvPr>
        </p:nvSpPr>
        <p:spPr/>
        <p:txBody>
          <a:bodyPr/>
          <a:lstStyle/>
          <a:p>
            <a:pPr defTabSz="994855" fontAlgn="auto">
              <a:spcBef>
                <a:spcPts val="0"/>
              </a:spcBef>
              <a:spcAft>
                <a:spcPts val="0"/>
              </a:spcAft>
              <a:defRPr/>
            </a:pPr>
            <a:fld id="{18DDEA77-4E3E-41D0-8C1E-1006A5423A6E}" type="slidenum">
              <a:rPr lang="en-US">
                <a:solidFill>
                  <a:prstClr val="black"/>
                </a:solidFill>
                <a:latin typeface="Calibri"/>
              </a:rPr>
              <a:pPr defTabSz="994855" fontAlgn="auto">
                <a:spcBef>
                  <a:spcPts val="0"/>
                </a:spcBef>
                <a:spcAft>
                  <a:spcPts val="0"/>
                </a:spcAft>
                <a:defRPr/>
              </a:pPr>
              <a:t>71</a:t>
            </a:fld>
            <a:endParaRPr lang="en-US">
              <a:solidFill>
                <a:prstClr val="black"/>
              </a:solidFill>
              <a:latin typeface="Calibri"/>
            </a:endParaRPr>
          </a:p>
        </p:txBody>
      </p:sp>
    </p:spTree>
    <p:extLst>
      <p:ext uri="{BB962C8B-B14F-4D97-AF65-F5344CB8AC3E}">
        <p14:creationId xmlns:p14="http://schemas.microsoft.com/office/powerpoint/2010/main" val="271590742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Prevention of  peripheral arterial disease and cardiovascular disease includes: quit smoking, reduce blood glucose, lower blood pressure to less than 140/80 mmHg, lower LDL cholesterol</a:t>
            </a:r>
            <a:r>
              <a:rPr lang="en-US" baseline="0" dirty="0"/>
              <a:t> below 100 mg/dl, possibly take aspirin or other antiplatelet meds, exercise, changing diet</a:t>
            </a:r>
          </a:p>
          <a:p>
            <a:r>
              <a:rPr lang="en-US" baseline="0" dirty="0"/>
              <a:t>Treatment: Balloon angioplasty; artery bypass</a:t>
            </a:r>
          </a:p>
          <a:p>
            <a:r>
              <a:rPr lang="en-US" dirty="0"/>
              <a:t>http://www.diabetes.org/living-with-diabetes/complications/heart-disease/</a:t>
            </a:r>
          </a:p>
        </p:txBody>
      </p:sp>
      <p:sp>
        <p:nvSpPr>
          <p:cNvPr id="4" name="Slide Number Placeholder 3"/>
          <p:cNvSpPr>
            <a:spLocks noGrp="1"/>
          </p:cNvSpPr>
          <p:nvPr>
            <p:ph type="sldNum" sz="quarter" idx="10"/>
          </p:nvPr>
        </p:nvSpPr>
        <p:spPr/>
        <p:txBody>
          <a:bodyPr/>
          <a:lstStyle/>
          <a:p>
            <a:pPr defTabSz="994855" fontAlgn="auto">
              <a:spcBef>
                <a:spcPts val="0"/>
              </a:spcBef>
              <a:spcAft>
                <a:spcPts val="0"/>
              </a:spcAft>
              <a:defRPr/>
            </a:pPr>
            <a:fld id="{18DDEA77-4E3E-41D0-8C1E-1006A5423A6E}" type="slidenum">
              <a:rPr lang="en-US">
                <a:solidFill>
                  <a:prstClr val="black"/>
                </a:solidFill>
                <a:latin typeface="Calibri"/>
              </a:rPr>
              <a:pPr defTabSz="994855" fontAlgn="auto">
                <a:spcBef>
                  <a:spcPts val="0"/>
                </a:spcBef>
                <a:spcAft>
                  <a:spcPts val="0"/>
                </a:spcAft>
                <a:defRPr/>
              </a:pPr>
              <a:t>72</a:t>
            </a:fld>
            <a:endParaRPr lang="en-US">
              <a:solidFill>
                <a:prstClr val="black"/>
              </a:solidFill>
              <a:latin typeface="Calibri"/>
            </a:endParaRPr>
          </a:p>
        </p:txBody>
      </p:sp>
    </p:spTree>
    <p:extLst>
      <p:ext uri="{BB962C8B-B14F-4D97-AF65-F5344CB8AC3E}">
        <p14:creationId xmlns:p14="http://schemas.microsoft.com/office/powerpoint/2010/main" val="12536659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r>
              <a:rPr lang="en-US" dirty="0"/>
              <a:t>LESSON THREE EXTENSION</a:t>
            </a:r>
          </a:p>
          <a:p>
            <a:r>
              <a:rPr lang="en-US" dirty="0"/>
              <a:t>Prevention of  peripheral arterial disease and cardiovascular disease includes: quit smoking, reduce blood glucose, lower blood pressure to less than 140/80 mmHg, lower LDL cholesterol</a:t>
            </a:r>
            <a:r>
              <a:rPr lang="en-US" baseline="0" dirty="0"/>
              <a:t> below 100 mg/dl, possibly take aspirin or other antiplatelet meds, exercise, changing diet</a:t>
            </a:r>
          </a:p>
          <a:p>
            <a:r>
              <a:rPr lang="en-US" baseline="0" dirty="0"/>
              <a:t>Treatment: Balloon angioplasty; artery bypass</a:t>
            </a:r>
          </a:p>
          <a:p>
            <a:r>
              <a:rPr lang="en-US" dirty="0"/>
              <a:t>http://www.diabetes.org/living-with-diabetes/complications/heart-disease/</a:t>
            </a:r>
          </a:p>
        </p:txBody>
      </p:sp>
      <p:sp>
        <p:nvSpPr>
          <p:cNvPr id="4" name="Slide Number Placeholder 3"/>
          <p:cNvSpPr>
            <a:spLocks noGrp="1"/>
          </p:cNvSpPr>
          <p:nvPr>
            <p:ph type="sldNum" sz="quarter" idx="10"/>
          </p:nvPr>
        </p:nvSpPr>
        <p:spPr/>
        <p:txBody>
          <a:bodyPr/>
          <a:lstStyle/>
          <a:p>
            <a:pPr defTabSz="994855" fontAlgn="auto">
              <a:spcBef>
                <a:spcPts val="0"/>
              </a:spcBef>
              <a:spcAft>
                <a:spcPts val="0"/>
              </a:spcAft>
              <a:defRPr/>
            </a:pPr>
            <a:fld id="{18DDEA77-4E3E-41D0-8C1E-1006A5423A6E}" type="slidenum">
              <a:rPr lang="en-US">
                <a:solidFill>
                  <a:prstClr val="black"/>
                </a:solidFill>
                <a:latin typeface="Calibri"/>
              </a:rPr>
              <a:pPr defTabSz="994855" fontAlgn="auto">
                <a:spcBef>
                  <a:spcPts val="0"/>
                </a:spcBef>
                <a:spcAft>
                  <a:spcPts val="0"/>
                </a:spcAft>
                <a:defRPr/>
              </a:pPr>
              <a:t>73</a:t>
            </a:fld>
            <a:endParaRPr lang="en-US">
              <a:solidFill>
                <a:prstClr val="black"/>
              </a:solidFill>
              <a:latin typeface="Calibri"/>
            </a:endParaRPr>
          </a:p>
        </p:txBody>
      </p:sp>
    </p:spTree>
    <p:extLst>
      <p:ext uri="{BB962C8B-B14F-4D97-AF65-F5344CB8AC3E}">
        <p14:creationId xmlns:p14="http://schemas.microsoft.com/office/powerpoint/2010/main" val="252511342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r>
              <a:rPr lang="en-US" dirty="0"/>
              <a:t>LESSON THREE EXTENSION</a:t>
            </a:r>
          </a:p>
          <a:p>
            <a:endParaRPr lang="en-US" dirty="0"/>
          </a:p>
        </p:txBody>
      </p:sp>
      <p:sp>
        <p:nvSpPr>
          <p:cNvPr id="4" name="Slide Number Placeholder 3"/>
          <p:cNvSpPr>
            <a:spLocks noGrp="1"/>
          </p:cNvSpPr>
          <p:nvPr>
            <p:ph type="sldNum" sz="quarter" idx="10"/>
          </p:nvPr>
        </p:nvSpPr>
        <p:spPr/>
        <p:txBody>
          <a:bodyPr/>
          <a:lstStyle/>
          <a:p>
            <a:pPr defTabSz="994855" fontAlgn="auto">
              <a:spcBef>
                <a:spcPts val="0"/>
              </a:spcBef>
              <a:spcAft>
                <a:spcPts val="0"/>
              </a:spcAft>
              <a:defRPr/>
            </a:pPr>
            <a:fld id="{18DDEA77-4E3E-41D0-8C1E-1006A5423A6E}" type="slidenum">
              <a:rPr lang="en-US">
                <a:solidFill>
                  <a:prstClr val="black"/>
                </a:solidFill>
                <a:latin typeface="Calibri"/>
              </a:rPr>
              <a:pPr defTabSz="994855" fontAlgn="auto">
                <a:spcBef>
                  <a:spcPts val="0"/>
                </a:spcBef>
                <a:spcAft>
                  <a:spcPts val="0"/>
                </a:spcAft>
                <a:defRPr/>
              </a:pPr>
              <a:t>74</a:t>
            </a:fld>
            <a:endParaRPr lang="en-US">
              <a:solidFill>
                <a:prstClr val="black"/>
              </a:solidFill>
              <a:latin typeface="Calibri"/>
            </a:endParaRPr>
          </a:p>
        </p:txBody>
      </p:sp>
    </p:spTree>
    <p:extLst>
      <p:ext uri="{BB962C8B-B14F-4D97-AF65-F5344CB8AC3E}">
        <p14:creationId xmlns:p14="http://schemas.microsoft.com/office/powerpoint/2010/main" val="2449606943"/>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r>
              <a:rPr lang="en-US" dirty="0"/>
              <a:t>LESSON THREE EXTENSION</a:t>
            </a:r>
          </a:p>
          <a:p>
            <a:endParaRPr lang="en-US" dirty="0"/>
          </a:p>
        </p:txBody>
      </p:sp>
      <p:sp>
        <p:nvSpPr>
          <p:cNvPr id="4" name="Slide Number Placeholder 3"/>
          <p:cNvSpPr>
            <a:spLocks noGrp="1"/>
          </p:cNvSpPr>
          <p:nvPr>
            <p:ph type="sldNum" sz="quarter" idx="10"/>
          </p:nvPr>
        </p:nvSpPr>
        <p:spPr/>
        <p:txBody>
          <a:bodyPr/>
          <a:lstStyle/>
          <a:p>
            <a:pPr defTabSz="994855" fontAlgn="auto">
              <a:spcBef>
                <a:spcPts val="0"/>
              </a:spcBef>
              <a:spcAft>
                <a:spcPts val="0"/>
              </a:spcAft>
              <a:defRPr/>
            </a:pPr>
            <a:fld id="{18DDEA77-4E3E-41D0-8C1E-1006A5423A6E}" type="slidenum">
              <a:rPr lang="en-US">
                <a:solidFill>
                  <a:prstClr val="black"/>
                </a:solidFill>
                <a:latin typeface="Calibri"/>
              </a:rPr>
              <a:pPr defTabSz="994855" fontAlgn="auto">
                <a:spcBef>
                  <a:spcPts val="0"/>
                </a:spcBef>
                <a:spcAft>
                  <a:spcPts val="0"/>
                </a:spcAft>
                <a:defRPr/>
              </a:pPr>
              <a:t>75</a:t>
            </a:fld>
            <a:endParaRPr lang="en-US">
              <a:solidFill>
                <a:prstClr val="black"/>
              </a:solidFill>
              <a:latin typeface="Calibri"/>
            </a:endParaRPr>
          </a:p>
        </p:txBody>
      </p:sp>
    </p:spTree>
    <p:extLst>
      <p:ext uri="{BB962C8B-B14F-4D97-AF65-F5344CB8AC3E}">
        <p14:creationId xmlns:p14="http://schemas.microsoft.com/office/powerpoint/2010/main" val="1656882764"/>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r>
              <a:rPr lang="en-US" dirty="0"/>
              <a:t>LESSON THREE EXTENSION</a:t>
            </a:r>
          </a:p>
          <a:p>
            <a:r>
              <a:rPr lang="en-US" dirty="0"/>
              <a:t>Point out for students that the first arrows are bi-directional—a person can work to control elevated blood sugar</a:t>
            </a:r>
            <a:r>
              <a:rPr lang="en-US" baseline="0" dirty="0"/>
              <a:t> and </a:t>
            </a:r>
            <a:r>
              <a:rPr lang="en-US" dirty="0"/>
              <a:t>prediabetes </a:t>
            </a:r>
          </a:p>
          <a:p>
            <a:r>
              <a:rPr lang="en-US" dirty="0"/>
              <a:t>Fix pancreas animation</a:t>
            </a:r>
          </a:p>
        </p:txBody>
      </p:sp>
      <p:sp>
        <p:nvSpPr>
          <p:cNvPr id="4" name="Slide Number Placeholder 3"/>
          <p:cNvSpPr>
            <a:spLocks noGrp="1"/>
          </p:cNvSpPr>
          <p:nvPr>
            <p:ph type="sldNum" sz="quarter" idx="10"/>
          </p:nvPr>
        </p:nvSpPr>
        <p:spPr/>
        <p:txBody>
          <a:bodyPr/>
          <a:lstStyle/>
          <a:p>
            <a:pPr defTabSz="994855" fontAlgn="auto">
              <a:spcBef>
                <a:spcPts val="0"/>
              </a:spcBef>
              <a:spcAft>
                <a:spcPts val="0"/>
              </a:spcAft>
              <a:defRPr/>
            </a:pPr>
            <a:fld id="{18DDEA77-4E3E-41D0-8C1E-1006A5423A6E}" type="slidenum">
              <a:rPr lang="en-US">
                <a:solidFill>
                  <a:prstClr val="black"/>
                </a:solidFill>
                <a:latin typeface="Calibri"/>
              </a:rPr>
              <a:pPr defTabSz="994855" fontAlgn="auto">
                <a:spcBef>
                  <a:spcPts val="0"/>
                </a:spcBef>
                <a:spcAft>
                  <a:spcPts val="0"/>
                </a:spcAft>
                <a:defRPr/>
              </a:pPr>
              <a:t>76</a:t>
            </a:fld>
            <a:endParaRPr lang="en-US">
              <a:solidFill>
                <a:prstClr val="black"/>
              </a:solidFill>
              <a:latin typeface="Calibri"/>
            </a:endParaRPr>
          </a:p>
        </p:txBody>
      </p:sp>
    </p:spTree>
    <p:extLst>
      <p:ext uri="{BB962C8B-B14F-4D97-AF65-F5344CB8AC3E}">
        <p14:creationId xmlns:p14="http://schemas.microsoft.com/office/powerpoint/2010/main" val="3627561941"/>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defTabSz="994855" fontAlgn="auto">
              <a:spcBef>
                <a:spcPts val="0"/>
              </a:spcBef>
              <a:spcAft>
                <a:spcPts val="0"/>
              </a:spcAft>
              <a:defRPr/>
            </a:pPr>
            <a:fld id="{18DDEA77-4E3E-41D0-8C1E-1006A5423A6E}" type="slidenum">
              <a:rPr lang="en-US">
                <a:solidFill>
                  <a:prstClr val="black"/>
                </a:solidFill>
                <a:latin typeface="Calibri"/>
              </a:rPr>
              <a:pPr defTabSz="994855" fontAlgn="auto">
                <a:spcBef>
                  <a:spcPts val="0"/>
                </a:spcBef>
                <a:spcAft>
                  <a:spcPts val="0"/>
                </a:spcAft>
                <a:defRPr/>
              </a:pPr>
              <a:t>77</a:t>
            </a:fld>
            <a:endParaRPr lang="en-US">
              <a:solidFill>
                <a:prstClr val="black"/>
              </a:solidFill>
              <a:latin typeface="Calibri"/>
            </a:endParaRPr>
          </a:p>
        </p:txBody>
      </p:sp>
    </p:spTree>
    <p:extLst>
      <p:ext uri="{BB962C8B-B14F-4D97-AF65-F5344CB8AC3E}">
        <p14:creationId xmlns:p14="http://schemas.microsoft.com/office/powerpoint/2010/main" val="205050250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18DDEA77-4E3E-41D0-8C1E-1006A5423A6E}" type="slidenum">
              <a:rPr lang="en-US" smtClean="0">
                <a:solidFill>
                  <a:prstClr val="black"/>
                </a:solidFill>
              </a:rPr>
              <a:pPr/>
              <a:t>78</a:t>
            </a:fld>
            <a:endParaRPr lang="en-US">
              <a:solidFill>
                <a:prstClr val="black"/>
              </a:solidFill>
            </a:endParaRPr>
          </a:p>
        </p:txBody>
      </p:sp>
    </p:spTree>
    <p:extLst>
      <p:ext uri="{BB962C8B-B14F-4D97-AF65-F5344CB8AC3E}">
        <p14:creationId xmlns:p14="http://schemas.microsoft.com/office/powerpoint/2010/main" val="145827067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7"/>
          <p:cNvSpPr>
            <a:spLocks noGrp="1" noChangeArrowheads="1"/>
          </p:cNvSpPr>
          <p:nvPr>
            <p:ph type="sldNum" sz="quarter" idx="5"/>
          </p:nvPr>
        </p:nvSpPr>
        <p:spPr>
          <a:noFill/>
        </p:spPr>
        <p:txBody>
          <a:bodyPr/>
          <a:lstStyle/>
          <a:p>
            <a:fld id="{2534BBB5-8ED2-4BE3-BA7A-AE5F872615DE}" type="slidenum">
              <a:rPr lang="en-US" smtClean="0"/>
              <a:pPr/>
              <a:t>4</a:t>
            </a:fld>
            <a:endParaRPr lang="en-US"/>
          </a:p>
        </p:txBody>
      </p:sp>
      <p:sp>
        <p:nvSpPr>
          <p:cNvPr id="19459" name="Rectangle 2"/>
          <p:cNvSpPr>
            <a:spLocks noGrp="1" noRot="1" noChangeAspect="1" noChangeArrowheads="1" noTextEdit="1"/>
          </p:cNvSpPr>
          <p:nvPr>
            <p:ph type="sldImg"/>
          </p:nvPr>
        </p:nvSpPr>
        <p:spPr>
          <a:ln/>
        </p:spPr>
      </p:sp>
      <p:sp>
        <p:nvSpPr>
          <p:cNvPr id="19460" name="Rectangle 3"/>
          <p:cNvSpPr>
            <a:spLocks noGrp="1" noChangeArrowheads="1"/>
          </p:cNvSpPr>
          <p:nvPr>
            <p:ph type="body" idx="1"/>
          </p:nvPr>
        </p:nvSpPr>
        <p:spPr>
          <a:noFill/>
          <a:ln/>
        </p:spPr>
        <p:txBody>
          <a:bodyPr/>
          <a:lstStyle/>
          <a:p>
            <a:pPr eaLnBrk="1" hangingPunct="1"/>
            <a:r>
              <a:rPr lang="en-US" u="sng"/>
              <a:t>Methodology</a:t>
            </a:r>
          </a:p>
          <a:p>
            <a:pPr eaLnBrk="1" hangingPunct="1"/>
            <a:r>
              <a:rPr lang="en-US"/>
              <a:t>The percent of U.S. adults who have diagnosed diabetes was determined by using data from the Behavioral Risk Factor Surveillance System (BRFSS, available at </a:t>
            </a:r>
            <a:r>
              <a:rPr lang="en-US" u="sng"/>
              <a:t>http://www.cdc.gov/brfss</a:t>
            </a:r>
            <a:r>
              <a:rPr lang="en-US"/>
              <a:t>). An ongoing, yearly, state-based telephone survey of the non-institutionalized adult population in each state, the BRFSS provides state-specific information on behavioral risk factors for disease and on preventive health practices. Respondents who reported that a physician told them they had diabetes (other than during pregnancy) were considered to have diagnosed diabetes. Rates were age-adjusted using the 2000 U.S. Standard Population.</a:t>
            </a:r>
          </a:p>
          <a:p>
            <a:pPr eaLnBrk="1" hangingPunct="1"/>
            <a:endParaRPr lang="en-US"/>
          </a:p>
        </p:txBody>
      </p:sp>
    </p:spTree>
    <p:extLst>
      <p:ext uri="{BB962C8B-B14F-4D97-AF65-F5344CB8AC3E}">
        <p14:creationId xmlns:p14="http://schemas.microsoft.com/office/powerpoint/2010/main" val="121450708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18DDEA77-4E3E-41D0-8C1E-1006A5423A6E}" type="slidenum">
              <a:rPr lang="en-US" smtClean="0">
                <a:solidFill>
                  <a:prstClr val="black"/>
                </a:solidFill>
              </a:rPr>
              <a:pPr/>
              <a:t>79</a:t>
            </a:fld>
            <a:endParaRPr lang="en-US">
              <a:solidFill>
                <a:prstClr val="black"/>
              </a:solidFill>
            </a:endParaRPr>
          </a:p>
        </p:txBody>
      </p:sp>
    </p:spTree>
    <p:extLst>
      <p:ext uri="{BB962C8B-B14F-4D97-AF65-F5344CB8AC3E}">
        <p14:creationId xmlns:p14="http://schemas.microsoft.com/office/powerpoint/2010/main" val="157553575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3 possible allele combinations per egg cup (RR, RW, WW).</a:t>
            </a:r>
          </a:p>
          <a:p>
            <a:r>
              <a:rPr lang="en-US" dirty="0"/>
              <a:t>3 x 12 cups per dozen = 36 possible combinations per container</a:t>
            </a:r>
          </a:p>
          <a:p>
            <a:r>
              <a:rPr lang="en-US" dirty="0"/>
              <a:t>36 x 216 = 648 combinations </a:t>
            </a:r>
          </a:p>
        </p:txBody>
      </p:sp>
      <p:sp>
        <p:nvSpPr>
          <p:cNvPr id="4" name="Slide Number Placeholder 3"/>
          <p:cNvSpPr>
            <a:spLocks noGrp="1"/>
          </p:cNvSpPr>
          <p:nvPr>
            <p:ph type="sldNum" sz="quarter" idx="10"/>
          </p:nvPr>
        </p:nvSpPr>
        <p:spPr/>
        <p:txBody>
          <a:bodyPr/>
          <a:lstStyle/>
          <a:p>
            <a:pPr>
              <a:defRPr/>
            </a:pPr>
            <a:fld id="{6106DA30-DBA4-4B8E-98F3-A09AAB99F3BC}" type="slidenum">
              <a:rPr lang="en-US" smtClean="0"/>
              <a:pPr>
                <a:defRPr/>
              </a:pPr>
              <a:t>80</a:t>
            </a:fld>
            <a:endParaRPr lang="en-US"/>
          </a:p>
        </p:txBody>
      </p:sp>
    </p:spTree>
    <p:extLst>
      <p:ext uri="{BB962C8B-B14F-4D97-AF65-F5344CB8AC3E}">
        <p14:creationId xmlns:p14="http://schemas.microsoft.com/office/powerpoint/2010/main" val="1043899834"/>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6106DA30-DBA4-4B8E-98F3-A09AAB99F3BC}" type="slidenum">
              <a:rPr lang="en-US" smtClean="0"/>
              <a:pPr>
                <a:defRPr/>
              </a:pPr>
              <a:t>81</a:t>
            </a:fld>
            <a:endParaRPr lang="en-US"/>
          </a:p>
        </p:txBody>
      </p:sp>
    </p:spTree>
    <p:extLst>
      <p:ext uri="{BB962C8B-B14F-4D97-AF65-F5344CB8AC3E}">
        <p14:creationId xmlns:p14="http://schemas.microsoft.com/office/powerpoint/2010/main" val="379468075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18DDEA77-4E3E-41D0-8C1E-1006A5423A6E}" type="slidenum">
              <a:rPr lang="en-US" smtClean="0">
                <a:solidFill>
                  <a:prstClr val="black"/>
                </a:solidFill>
              </a:rPr>
              <a:pPr/>
              <a:t>82</a:t>
            </a:fld>
            <a:endParaRPr lang="en-US">
              <a:solidFill>
                <a:prstClr val="black"/>
              </a:solidFill>
            </a:endParaRPr>
          </a:p>
        </p:txBody>
      </p:sp>
    </p:spTree>
    <p:extLst>
      <p:ext uri="{BB962C8B-B14F-4D97-AF65-F5344CB8AC3E}">
        <p14:creationId xmlns:p14="http://schemas.microsoft.com/office/powerpoint/2010/main" val="3776697867"/>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Many</a:t>
            </a:r>
            <a:r>
              <a:rPr lang="en-US" baseline="0" dirty="0"/>
              <a:t> different gene variants may contribute to a complex condition like type 2 diabetes. Environmental risk factors may “push” the curve over meaning more people in a population will have the condition.</a:t>
            </a:r>
            <a:endParaRPr lang="en-US" dirty="0"/>
          </a:p>
        </p:txBody>
      </p:sp>
      <p:sp>
        <p:nvSpPr>
          <p:cNvPr id="4" name="Slide Number Placeholder 3"/>
          <p:cNvSpPr>
            <a:spLocks noGrp="1"/>
          </p:cNvSpPr>
          <p:nvPr>
            <p:ph type="sldNum" sz="quarter" idx="10"/>
          </p:nvPr>
        </p:nvSpPr>
        <p:spPr/>
        <p:txBody>
          <a:bodyPr/>
          <a:lstStyle/>
          <a:p>
            <a:pPr defTabSz="994855" fontAlgn="auto">
              <a:spcBef>
                <a:spcPts val="0"/>
              </a:spcBef>
              <a:spcAft>
                <a:spcPts val="0"/>
              </a:spcAft>
              <a:defRPr/>
            </a:pPr>
            <a:fld id="{18DDEA77-4E3E-41D0-8C1E-1006A5423A6E}" type="slidenum">
              <a:rPr lang="en-US">
                <a:solidFill>
                  <a:prstClr val="black"/>
                </a:solidFill>
                <a:latin typeface="Calibri"/>
              </a:rPr>
              <a:pPr defTabSz="994855" fontAlgn="auto">
                <a:spcBef>
                  <a:spcPts val="0"/>
                </a:spcBef>
                <a:spcAft>
                  <a:spcPts val="0"/>
                </a:spcAft>
                <a:defRPr/>
              </a:pPr>
              <a:t>83</a:t>
            </a:fld>
            <a:endParaRPr lang="en-US">
              <a:solidFill>
                <a:prstClr val="black"/>
              </a:solidFill>
              <a:latin typeface="Calibri"/>
            </a:endParaRPr>
          </a:p>
        </p:txBody>
      </p:sp>
    </p:spTree>
    <p:extLst>
      <p:ext uri="{BB962C8B-B14F-4D97-AF65-F5344CB8AC3E}">
        <p14:creationId xmlns:p14="http://schemas.microsoft.com/office/powerpoint/2010/main" val="3687713098"/>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Many</a:t>
            </a:r>
            <a:r>
              <a:rPr lang="en-US" baseline="0" dirty="0"/>
              <a:t> different gene variants may contribute to a complex condition like type 2 diabetes. Environmental risk factors may “push” the curve over meaning more people in a population will have the condition.</a:t>
            </a:r>
            <a:endParaRPr lang="en-US" dirty="0"/>
          </a:p>
        </p:txBody>
      </p:sp>
      <p:sp>
        <p:nvSpPr>
          <p:cNvPr id="4" name="Slide Number Placeholder 3"/>
          <p:cNvSpPr>
            <a:spLocks noGrp="1"/>
          </p:cNvSpPr>
          <p:nvPr>
            <p:ph type="sldNum" sz="quarter" idx="10"/>
          </p:nvPr>
        </p:nvSpPr>
        <p:spPr/>
        <p:txBody>
          <a:bodyPr/>
          <a:lstStyle/>
          <a:p>
            <a:pPr defTabSz="994855" fontAlgn="auto">
              <a:spcBef>
                <a:spcPts val="0"/>
              </a:spcBef>
              <a:spcAft>
                <a:spcPts val="0"/>
              </a:spcAft>
              <a:defRPr/>
            </a:pPr>
            <a:fld id="{18DDEA77-4E3E-41D0-8C1E-1006A5423A6E}" type="slidenum">
              <a:rPr lang="en-US">
                <a:solidFill>
                  <a:prstClr val="black"/>
                </a:solidFill>
                <a:latin typeface="Calibri"/>
              </a:rPr>
              <a:pPr defTabSz="994855" fontAlgn="auto">
                <a:spcBef>
                  <a:spcPts val="0"/>
                </a:spcBef>
                <a:spcAft>
                  <a:spcPts val="0"/>
                </a:spcAft>
                <a:defRPr/>
              </a:pPr>
              <a:t>84</a:t>
            </a:fld>
            <a:endParaRPr lang="en-US">
              <a:solidFill>
                <a:prstClr val="black"/>
              </a:solidFill>
              <a:latin typeface="Calibri"/>
            </a:endParaRPr>
          </a:p>
        </p:txBody>
      </p:sp>
    </p:spTree>
    <p:extLst>
      <p:ext uri="{BB962C8B-B14F-4D97-AF65-F5344CB8AC3E}">
        <p14:creationId xmlns:p14="http://schemas.microsoft.com/office/powerpoint/2010/main" val="3914937858"/>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300" dirty="0">
                <a:latin typeface="+mn-lt"/>
              </a:rPr>
              <a:t>EXTENSION SLIDE: Scientists are studying the gene alleles that increase the likelihood that a person will develop type 2 diabetes (risk alleles). The alleles at the location in question come in three combinations: CC, CT, and TT.</a:t>
            </a:r>
          </a:p>
          <a:p>
            <a:r>
              <a:rPr lang="en-US" sz="1300" i="1" dirty="0">
                <a:latin typeface="+mn-lt"/>
              </a:rPr>
              <a:t>Note: People all have the same genes, but the genes of any two people are slightly different. This is why no two people are exactly the same. The different forms of a gene are called </a:t>
            </a:r>
            <a:r>
              <a:rPr lang="en-US" sz="1300" i="1" u="sng" dirty="0">
                <a:latin typeface="+mn-lt"/>
              </a:rPr>
              <a:t>alleles</a:t>
            </a:r>
            <a:r>
              <a:rPr lang="en-US" sz="1300" i="1" dirty="0">
                <a:latin typeface="+mn-lt"/>
              </a:rPr>
              <a:t>. </a:t>
            </a:r>
          </a:p>
          <a:p>
            <a:pPr defTabSz="994855" eaLnBrk="1" fontAlgn="auto" hangingPunct="1">
              <a:spcBef>
                <a:spcPts val="0"/>
              </a:spcBef>
              <a:spcAft>
                <a:spcPts val="0"/>
              </a:spcAft>
              <a:defRPr/>
            </a:pPr>
            <a:r>
              <a:rPr lang="en-US" sz="1400" b="1" dirty="0"/>
              <a:t>Incidence proportion</a:t>
            </a:r>
            <a:r>
              <a:rPr lang="en-US" sz="1400" dirty="0"/>
              <a:t> is the number of new cases within a specified time period divided by the size of the population initially at risk. </a:t>
            </a:r>
          </a:p>
          <a:p>
            <a:pPr defTabSz="994855" eaLnBrk="1" fontAlgn="auto" hangingPunct="1">
              <a:spcBef>
                <a:spcPts val="0"/>
              </a:spcBef>
              <a:spcAft>
                <a:spcPts val="0"/>
              </a:spcAft>
              <a:defRPr/>
            </a:pPr>
            <a:endParaRPr lang="en-US" sz="1400" dirty="0"/>
          </a:p>
          <a:p>
            <a:pPr defTabSz="994855" eaLnBrk="1" fontAlgn="auto" hangingPunct="1">
              <a:spcBef>
                <a:spcPts val="0"/>
              </a:spcBef>
              <a:spcAft>
                <a:spcPts val="0"/>
              </a:spcAft>
              <a:defRPr/>
            </a:pPr>
            <a:r>
              <a:rPr lang="en-US" sz="1400" dirty="0"/>
              <a:t>For example, if a population initially contains 100 non-diseased persons and 8 develop a condition (diabetes) over one year of observation, the incidence proportion is 8 cases per 100 persons over 1 year</a:t>
            </a:r>
          </a:p>
          <a:p>
            <a:pPr defTabSz="994855" eaLnBrk="1" fontAlgn="auto" hangingPunct="1">
              <a:spcBef>
                <a:spcPts val="0"/>
              </a:spcBef>
              <a:spcAft>
                <a:spcPts val="0"/>
              </a:spcAft>
              <a:defRPr/>
            </a:pPr>
            <a:r>
              <a:rPr lang="en-US" sz="1300" dirty="0"/>
              <a:t>Instead of following 1 person for 100 years, researchers follow 100 people for one year. If 8 people go from pre-diabetes to diabetes, then the incidence rate is 8 cases/100 person-years.  (Or they follow them for 5 years, but convert to the same units)</a:t>
            </a:r>
            <a:endParaRPr lang="en-US" sz="1400" dirty="0"/>
          </a:p>
          <a:p>
            <a:endParaRPr lang="en-US" sz="1300" dirty="0">
              <a:latin typeface="+mn-lt"/>
            </a:endParaRPr>
          </a:p>
          <a:p>
            <a:endParaRPr lang="en-US" dirty="0"/>
          </a:p>
        </p:txBody>
      </p:sp>
      <p:sp>
        <p:nvSpPr>
          <p:cNvPr id="4" name="Slide Number Placeholder 3"/>
          <p:cNvSpPr>
            <a:spLocks noGrp="1"/>
          </p:cNvSpPr>
          <p:nvPr>
            <p:ph type="sldNum" sz="quarter" idx="10"/>
          </p:nvPr>
        </p:nvSpPr>
        <p:spPr/>
        <p:txBody>
          <a:bodyPr/>
          <a:lstStyle/>
          <a:p>
            <a:fld id="{18DDEA77-4E3E-41D0-8C1E-1006A5423A6E}" type="slidenum">
              <a:rPr lang="en-US" smtClean="0"/>
              <a:pPr/>
              <a:t>85</a:t>
            </a:fld>
            <a:endParaRPr lang="en-US"/>
          </a:p>
        </p:txBody>
      </p:sp>
    </p:spTree>
    <p:extLst>
      <p:ext uri="{BB962C8B-B14F-4D97-AF65-F5344CB8AC3E}">
        <p14:creationId xmlns:p14="http://schemas.microsoft.com/office/powerpoint/2010/main" val="2847623684"/>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lgn="l">
              <a:buNone/>
            </a:pPr>
            <a:r>
              <a:rPr lang="en-US" sz="1200" dirty="0">
                <a:latin typeface="Verdana" panose="020B0604030504040204" pitchFamily="34" charset="0"/>
                <a:ea typeface="Verdana" panose="020B0604030504040204" pitchFamily="34" charset="0"/>
                <a:cs typeface="Verdana" panose="020B0604030504040204" pitchFamily="34" charset="0"/>
              </a:rPr>
              <a:t>Source: Center for Disease Control and Prevention</a:t>
            </a:r>
          </a:p>
          <a:p>
            <a:pPr marL="0" indent="0" algn="l">
              <a:buNone/>
            </a:pPr>
            <a:r>
              <a:rPr lang="en-US" sz="1200" dirty="0">
                <a:latin typeface="Verdana" panose="020B0604030504040204" pitchFamily="34" charset="0"/>
                <a:ea typeface="Verdana" panose="020B0604030504040204" pitchFamily="34" charset="0"/>
                <a:cs typeface="Verdana" panose="020B0604030504040204" pitchFamily="34" charset="0"/>
              </a:rPr>
              <a:t>http://www.cdc.gov/chronicdisease/resources/publications/aag/ddt.htm</a:t>
            </a:r>
          </a:p>
          <a:p>
            <a:pPr algn="l"/>
            <a:endParaRPr lang="en-US" dirty="0"/>
          </a:p>
        </p:txBody>
      </p:sp>
      <p:sp>
        <p:nvSpPr>
          <p:cNvPr id="4" name="Slide Number Placeholder 3"/>
          <p:cNvSpPr>
            <a:spLocks noGrp="1"/>
          </p:cNvSpPr>
          <p:nvPr>
            <p:ph type="sldNum" sz="quarter" idx="10"/>
          </p:nvPr>
        </p:nvSpPr>
        <p:spPr/>
        <p:txBody>
          <a:bodyPr/>
          <a:lstStyle/>
          <a:p>
            <a:pPr marL="0" marR="0" lvl="0" indent="0" algn="r" defTabSz="976305" rtl="0" eaLnBrk="1" fontAlgn="auto" latinLnBrk="0" hangingPunct="1">
              <a:lnSpc>
                <a:spcPct val="100000"/>
              </a:lnSpc>
              <a:spcBef>
                <a:spcPts val="0"/>
              </a:spcBef>
              <a:spcAft>
                <a:spcPts val="0"/>
              </a:spcAft>
              <a:buClrTx/>
              <a:buSzTx/>
              <a:buFontTx/>
              <a:buNone/>
              <a:tabLst/>
              <a:defRPr/>
            </a:pPr>
            <a:fld id="{18DDEA77-4E3E-41D0-8C1E-1006A5423A6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76305"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010757597"/>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a:r>
              <a:rPr lang="en-US" dirty="0"/>
              <a:t>Infographic from the American Diabetes Association, diabetes.org</a:t>
            </a:r>
          </a:p>
        </p:txBody>
      </p:sp>
      <p:sp>
        <p:nvSpPr>
          <p:cNvPr id="4" name="Slide Number Placeholder 3"/>
          <p:cNvSpPr>
            <a:spLocks noGrp="1"/>
          </p:cNvSpPr>
          <p:nvPr>
            <p:ph type="sldNum" sz="quarter" idx="10"/>
          </p:nvPr>
        </p:nvSpPr>
        <p:spPr/>
        <p:txBody>
          <a:bodyPr/>
          <a:lstStyle/>
          <a:p>
            <a:pPr marL="0" marR="0" lvl="0" indent="0" algn="r" defTabSz="976305" rtl="0" eaLnBrk="1" fontAlgn="auto" latinLnBrk="0" hangingPunct="1">
              <a:lnSpc>
                <a:spcPct val="100000"/>
              </a:lnSpc>
              <a:spcBef>
                <a:spcPts val="0"/>
              </a:spcBef>
              <a:spcAft>
                <a:spcPts val="0"/>
              </a:spcAft>
              <a:buClrTx/>
              <a:buSzTx/>
              <a:buFontTx/>
              <a:buNone/>
              <a:tabLst/>
              <a:defRPr/>
            </a:pPr>
            <a:fld id="{18DDEA77-4E3E-41D0-8C1E-1006A5423A6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76305"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903710147"/>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charset="0"/>
                <a:ea typeface="+mn-ea"/>
                <a:cs typeface="+mn-cs"/>
              </a:rPr>
              <a:t>Prevention or Treatment</a:t>
            </a:r>
            <a:r>
              <a:rPr lang="en-US" sz="1200" kern="1200" dirty="0">
                <a:solidFill>
                  <a:schemeClr val="tx1"/>
                </a:solidFill>
                <a:effectLst/>
                <a:latin typeface="Arial" charset="0"/>
                <a:ea typeface="+mn-ea"/>
                <a:cs typeface="+mn-cs"/>
              </a:rPr>
              <a:t>? Is the goal of this option prevention (keeping people from becoming diabetic) or treatment (providing interventions for people already living with type 2 diabetes)? Or both?</a:t>
            </a:r>
          </a:p>
          <a:p>
            <a:r>
              <a:rPr lang="en-US" sz="1200" kern="1200" dirty="0">
                <a:solidFill>
                  <a:schemeClr val="tx1"/>
                </a:solidFill>
                <a:effectLst/>
                <a:latin typeface="Arial" charset="0"/>
                <a:ea typeface="+mn-ea"/>
                <a:cs typeface="+mn-cs"/>
              </a:rPr>
              <a:t> </a:t>
            </a:r>
          </a:p>
          <a:p>
            <a:r>
              <a:rPr lang="en-US" sz="1200" b="1" kern="1200" dirty="0">
                <a:solidFill>
                  <a:schemeClr val="tx1"/>
                </a:solidFill>
                <a:effectLst/>
                <a:latin typeface="Arial" charset="0"/>
                <a:ea typeface="+mn-ea"/>
                <a:cs typeface="+mn-cs"/>
              </a:rPr>
              <a:t>Individual or Social? </a:t>
            </a:r>
            <a:r>
              <a:rPr lang="en-US" sz="1200" kern="1200" dirty="0">
                <a:solidFill>
                  <a:schemeClr val="tx1"/>
                </a:solidFill>
                <a:effectLst/>
                <a:latin typeface="Arial" charset="0"/>
                <a:ea typeface="+mn-ea"/>
                <a:cs typeface="+mn-cs"/>
              </a:rPr>
              <a:t>Is the option driven by the choices and decision-making of individuals, or at a societal level in which people need to work together to create change? Are there ways social interactions and group behaviors contribute to health in this option?</a:t>
            </a:r>
          </a:p>
          <a:p>
            <a:r>
              <a:rPr lang="en-US" sz="1200" kern="1200" dirty="0">
                <a:solidFill>
                  <a:schemeClr val="tx1"/>
                </a:solidFill>
                <a:effectLst/>
                <a:latin typeface="Arial" charset="0"/>
                <a:ea typeface="+mn-ea"/>
                <a:cs typeface="+mn-cs"/>
              </a:rPr>
              <a:t> </a:t>
            </a:r>
          </a:p>
          <a:p>
            <a:r>
              <a:rPr lang="en-US" sz="1200" b="1" kern="1200" dirty="0">
                <a:solidFill>
                  <a:schemeClr val="tx1"/>
                </a:solidFill>
                <a:effectLst/>
                <a:latin typeface="Arial" charset="0"/>
                <a:ea typeface="+mn-ea"/>
                <a:cs typeface="+mn-cs"/>
              </a:rPr>
              <a:t>Who benefits? What is the cost? Who is harmed? </a:t>
            </a:r>
            <a:r>
              <a:rPr lang="en-US" sz="1200" kern="1200" dirty="0">
                <a:solidFill>
                  <a:schemeClr val="tx1"/>
                </a:solidFill>
                <a:effectLst/>
                <a:latin typeface="Arial" charset="0"/>
                <a:ea typeface="+mn-ea"/>
                <a:cs typeface="+mn-cs"/>
              </a:rPr>
              <a:t>What kinds of harms and benefits might come from different options? Costs associated are not only monetary, but could be harm to some groups or people.</a:t>
            </a:r>
          </a:p>
          <a:p>
            <a:endParaRPr lang="en-US" dirty="0"/>
          </a:p>
        </p:txBody>
      </p:sp>
      <p:sp>
        <p:nvSpPr>
          <p:cNvPr id="4" name="Slide Number Placeholder 3"/>
          <p:cNvSpPr>
            <a:spLocks noGrp="1"/>
          </p:cNvSpPr>
          <p:nvPr>
            <p:ph type="sldNum" sz="quarter" idx="10"/>
          </p:nvPr>
        </p:nvSpPr>
        <p:spPr/>
        <p:txBody>
          <a:bodyPr/>
          <a:lstStyle/>
          <a:p>
            <a:fld id="{18DDEA77-4E3E-41D0-8C1E-1006A5423A6E}" type="slidenum">
              <a:rPr lang="en-US" smtClean="0"/>
              <a:pPr/>
              <a:t>88</a:t>
            </a:fld>
            <a:endParaRPr lang="en-US"/>
          </a:p>
        </p:txBody>
      </p:sp>
    </p:spTree>
    <p:extLst>
      <p:ext uri="{BB962C8B-B14F-4D97-AF65-F5344CB8AC3E}">
        <p14:creationId xmlns:p14="http://schemas.microsoft.com/office/powerpoint/2010/main" val="116629535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7"/>
          <p:cNvSpPr>
            <a:spLocks noGrp="1" noChangeArrowheads="1"/>
          </p:cNvSpPr>
          <p:nvPr>
            <p:ph type="sldNum" sz="quarter" idx="5"/>
          </p:nvPr>
        </p:nvSpPr>
        <p:spPr>
          <a:noFill/>
        </p:spPr>
        <p:txBody>
          <a:bodyPr/>
          <a:lstStyle/>
          <a:p>
            <a:fld id="{2247A91A-ACCD-4FD4-9A37-19CCE1FE9545}" type="slidenum">
              <a:rPr lang="en-US" smtClean="0">
                <a:solidFill>
                  <a:srgbClr val="000000"/>
                </a:solidFill>
              </a:rPr>
              <a:pPr/>
              <a:t>28</a:t>
            </a:fld>
            <a:endParaRPr lang="en-US">
              <a:solidFill>
                <a:srgbClr val="000000"/>
              </a:solidFill>
            </a:endParaRPr>
          </a:p>
        </p:txBody>
      </p:sp>
      <p:sp>
        <p:nvSpPr>
          <p:cNvPr id="22531" name="Rectangle 2"/>
          <p:cNvSpPr>
            <a:spLocks noGrp="1" noRot="1" noChangeAspect="1" noChangeArrowheads="1" noTextEdit="1"/>
          </p:cNvSpPr>
          <p:nvPr>
            <p:ph type="sldImg"/>
          </p:nvPr>
        </p:nvSpPr>
        <p:spPr>
          <a:xfrm>
            <a:off x="1138238" y="661988"/>
            <a:ext cx="4719637" cy="3538537"/>
          </a:xfrm>
          <a:ln/>
        </p:spPr>
      </p:sp>
      <p:sp>
        <p:nvSpPr>
          <p:cNvPr id="22532" name="Rectangle 3"/>
          <p:cNvSpPr>
            <a:spLocks noGrp="1" noChangeArrowheads="1"/>
          </p:cNvSpPr>
          <p:nvPr>
            <p:ph type="body" idx="1"/>
          </p:nvPr>
        </p:nvSpPr>
        <p:spPr>
          <a:xfrm>
            <a:off x="939589" y="4423860"/>
            <a:ext cx="5121487" cy="4201133"/>
          </a:xfrm>
          <a:noFill/>
          <a:ln/>
        </p:spPr>
        <p:txBody>
          <a:bodyPr/>
          <a:lstStyle/>
          <a:p>
            <a:pPr eaLnBrk="1" hangingPunct="1"/>
            <a:endParaRPr lang="en-US"/>
          </a:p>
        </p:txBody>
      </p:sp>
    </p:spTree>
    <p:extLst>
      <p:ext uri="{BB962C8B-B14F-4D97-AF65-F5344CB8AC3E}">
        <p14:creationId xmlns:p14="http://schemas.microsoft.com/office/powerpoint/2010/main" val="1065069572"/>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18DDEA77-4E3E-41D0-8C1E-1006A5423A6E}" type="slidenum">
              <a:rPr lang="en-US" smtClean="0"/>
              <a:pPr/>
              <a:t>89</a:t>
            </a:fld>
            <a:endParaRPr lang="en-US"/>
          </a:p>
        </p:txBody>
      </p:sp>
    </p:spTree>
    <p:extLst>
      <p:ext uri="{BB962C8B-B14F-4D97-AF65-F5344CB8AC3E}">
        <p14:creationId xmlns:p14="http://schemas.microsoft.com/office/powerpoint/2010/main" val="367779265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These are the enduring understandings for the unit.</a:t>
            </a:r>
          </a:p>
        </p:txBody>
      </p:sp>
      <p:sp>
        <p:nvSpPr>
          <p:cNvPr id="4" name="Slide Number Placeholder 3"/>
          <p:cNvSpPr>
            <a:spLocks noGrp="1"/>
          </p:cNvSpPr>
          <p:nvPr>
            <p:ph type="sldNum" sz="quarter" idx="10"/>
          </p:nvPr>
        </p:nvSpPr>
        <p:spPr/>
        <p:txBody>
          <a:bodyPr/>
          <a:lstStyle/>
          <a:p>
            <a:pPr defTabSz="994855" fontAlgn="auto">
              <a:spcBef>
                <a:spcPts val="0"/>
              </a:spcBef>
              <a:spcAft>
                <a:spcPts val="0"/>
              </a:spcAft>
              <a:defRPr/>
            </a:pPr>
            <a:fld id="{18DDEA77-4E3E-41D0-8C1E-1006A5423A6E}" type="slidenum">
              <a:rPr lang="en-US">
                <a:solidFill>
                  <a:prstClr val="black"/>
                </a:solidFill>
                <a:latin typeface="Calibri"/>
              </a:rPr>
              <a:pPr defTabSz="994855" fontAlgn="auto">
                <a:spcBef>
                  <a:spcPts val="0"/>
                </a:spcBef>
                <a:spcAft>
                  <a:spcPts val="0"/>
                </a:spcAft>
                <a:defRPr/>
              </a:pPr>
              <a:t>30</a:t>
            </a:fld>
            <a:endParaRPr lang="en-US">
              <a:solidFill>
                <a:prstClr val="black"/>
              </a:solidFill>
              <a:latin typeface="Calibri"/>
            </a:endParaRPr>
          </a:p>
        </p:txBody>
      </p:sp>
    </p:spTree>
    <p:extLst>
      <p:ext uri="{BB962C8B-B14F-4D97-AF65-F5344CB8AC3E}">
        <p14:creationId xmlns:p14="http://schemas.microsoft.com/office/powerpoint/2010/main" val="16994303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defTabSz="994855" fontAlgn="auto">
              <a:spcBef>
                <a:spcPts val="0"/>
              </a:spcBef>
              <a:spcAft>
                <a:spcPts val="0"/>
              </a:spcAft>
              <a:defRPr/>
            </a:pPr>
            <a:fld id="{18DDEA77-4E3E-41D0-8C1E-1006A5423A6E}" type="slidenum">
              <a:rPr lang="en-US">
                <a:solidFill>
                  <a:prstClr val="black"/>
                </a:solidFill>
                <a:latin typeface="Calibri"/>
              </a:rPr>
              <a:pPr defTabSz="994855" fontAlgn="auto">
                <a:spcBef>
                  <a:spcPts val="0"/>
                </a:spcBef>
                <a:spcAft>
                  <a:spcPts val="0"/>
                </a:spcAft>
                <a:defRPr/>
              </a:pPr>
              <a:t>31</a:t>
            </a:fld>
            <a:endParaRPr lang="en-US">
              <a:solidFill>
                <a:prstClr val="black"/>
              </a:solidFill>
              <a:latin typeface="Calibri"/>
            </a:endParaRPr>
          </a:p>
        </p:txBody>
      </p:sp>
    </p:spTree>
    <p:extLst>
      <p:ext uri="{BB962C8B-B14F-4D97-AF65-F5344CB8AC3E}">
        <p14:creationId xmlns:p14="http://schemas.microsoft.com/office/powerpoint/2010/main" val="320699171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defTabSz="994855" fontAlgn="auto">
              <a:spcBef>
                <a:spcPts val="0"/>
              </a:spcBef>
              <a:spcAft>
                <a:spcPts val="0"/>
              </a:spcAft>
              <a:defRPr/>
            </a:pPr>
            <a:fld id="{18DDEA77-4E3E-41D0-8C1E-1006A5423A6E}" type="slidenum">
              <a:rPr lang="en-US">
                <a:solidFill>
                  <a:prstClr val="black"/>
                </a:solidFill>
                <a:latin typeface="Calibri"/>
              </a:rPr>
              <a:pPr defTabSz="994855" fontAlgn="auto">
                <a:spcBef>
                  <a:spcPts val="0"/>
                </a:spcBef>
                <a:spcAft>
                  <a:spcPts val="0"/>
                </a:spcAft>
                <a:defRPr/>
              </a:pPr>
              <a:t>32</a:t>
            </a:fld>
            <a:endParaRPr lang="en-US">
              <a:solidFill>
                <a:prstClr val="black"/>
              </a:solidFill>
              <a:latin typeface="Calibri"/>
            </a:endParaRPr>
          </a:p>
        </p:txBody>
      </p:sp>
    </p:spTree>
    <p:extLst>
      <p:ext uri="{BB962C8B-B14F-4D97-AF65-F5344CB8AC3E}">
        <p14:creationId xmlns:p14="http://schemas.microsoft.com/office/powerpoint/2010/main" val="115855339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81100" y="696913"/>
            <a:ext cx="4648200" cy="3486150"/>
          </a:xfrm>
        </p:spPr>
      </p:sp>
      <p:sp>
        <p:nvSpPr>
          <p:cNvPr id="3" name="Notes Placeholder 2"/>
          <p:cNvSpPr>
            <a:spLocks noGrp="1"/>
          </p:cNvSpPr>
          <p:nvPr>
            <p:ph type="body" idx="1"/>
          </p:nvPr>
        </p:nvSpPr>
        <p:spPr/>
        <p:txBody>
          <a:bodyPr/>
          <a:lstStyle/>
          <a:p>
            <a:r>
              <a:rPr lang="en-US" dirty="0"/>
              <a:t>Teacher</a:t>
            </a:r>
            <a:r>
              <a:rPr lang="en-US" baseline="0" dirty="0"/>
              <a:t> note: Slides 1 -9 are introductory slides to be shown before the activity begins.</a:t>
            </a:r>
            <a:endParaRPr lang="en-US" dirty="0"/>
          </a:p>
        </p:txBody>
      </p:sp>
      <p:sp>
        <p:nvSpPr>
          <p:cNvPr id="4" name="Slide Number Placeholder 3"/>
          <p:cNvSpPr>
            <a:spLocks noGrp="1"/>
          </p:cNvSpPr>
          <p:nvPr>
            <p:ph type="sldNum" sz="quarter" idx="10"/>
          </p:nvPr>
        </p:nvSpPr>
        <p:spPr/>
        <p:txBody>
          <a:bodyPr/>
          <a:lstStyle/>
          <a:p>
            <a:fld id="{18DDEA77-4E3E-41D0-8C1E-1006A5423A6E}" type="slidenum">
              <a:rPr lang="en-US" smtClean="0">
                <a:solidFill>
                  <a:prstClr val="black"/>
                </a:solidFill>
              </a:rPr>
              <a:pPr/>
              <a:t>33</a:t>
            </a:fld>
            <a:endParaRPr lang="en-US">
              <a:solidFill>
                <a:prstClr val="black"/>
              </a:solidFill>
            </a:endParaRPr>
          </a:p>
        </p:txBody>
      </p:sp>
    </p:spTree>
    <p:extLst>
      <p:ext uri="{BB962C8B-B14F-4D97-AF65-F5344CB8AC3E}">
        <p14:creationId xmlns:p14="http://schemas.microsoft.com/office/powerpoint/2010/main" val="49374255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DA3E1F5-A8EB-495E-A5B3-5CB853F348CB}"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B1940E5-E6DD-41DB-8DB8-2A66C11F633C}"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304800"/>
            <a:ext cx="2057400" cy="58213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304800"/>
            <a:ext cx="6019800" cy="58213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9258792-3E95-4CDA-9DBE-F7DE1861432D}"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A858E53-C1F9-471E-9F56-051864612525}"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65E6EDA-FD46-4CDE-9F73-7E53CD93588C}" type="slidenum">
              <a:rPr lang="en-US"/>
              <a:pPr>
                <a:defRPr/>
              </a:pPr>
              <a:t>‹#›</a:t>
            </a:fld>
            <a:endParaRPr lang="en-US"/>
          </a:p>
        </p:txBody>
      </p:sp>
    </p:spTree>
    <p:extLst>
      <p:ext uri="{BB962C8B-B14F-4D97-AF65-F5344CB8AC3E}">
        <p14:creationId xmlns:p14="http://schemas.microsoft.com/office/powerpoint/2010/main" val="3003379060"/>
      </p:ext>
    </p:extLst>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1C66E89E-F3E1-4C30-AC9E-D58B16F714FB}" type="datetimeFigureOut">
              <a:rPr lang="en-US" smtClean="0"/>
              <a:pPr/>
              <a:t>11/1/2018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6F98A70-CDC9-480E-A82C-83DF260D2E92}" type="slidenum">
              <a:rPr lang="en-US" smtClean="0"/>
              <a:pPr/>
              <a:t>‹#›</a:t>
            </a:fld>
            <a:endParaRPr lang="en-US"/>
          </a:p>
        </p:txBody>
      </p:sp>
    </p:spTree>
    <p:extLst>
      <p:ext uri="{BB962C8B-B14F-4D97-AF65-F5344CB8AC3E}">
        <p14:creationId xmlns:p14="http://schemas.microsoft.com/office/powerpoint/2010/main" val="182936370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1C66E89E-F3E1-4C30-AC9E-D58B16F714FB}" type="datetimeFigureOut">
              <a:rPr lang="en-US" smtClean="0"/>
              <a:pPr/>
              <a:t>11/1/2018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6F98A70-CDC9-480E-A82C-83DF260D2E92}" type="slidenum">
              <a:rPr lang="en-US" smtClean="0"/>
              <a:pPr/>
              <a:t>‹#›</a:t>
            </a:fld>
            <a:endParaRPr lang="en-US"/>
          </a:p>
        </p:txBody>
      </p:sp>
    </p:spTree>
    <p:extLst>
      <p:ext uri="{BB962C8B-B14F-4D97-AF65-F5344CB8AC3E}">
        <p14:creationId xmlns:p14="http://schemas.microsoft.com/office/powerpoint/2010/main" val="227384996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C66E89E-F3E1-4C30-AC9E-D58B16F714FB}" type="datetimeFigureOut">
              <a:rPr lang="en-US" smtClean="0"/>
              <a:pPr/>
              <a:t>11/1/2018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6F98A70-CDC9-480E-A82C-83DF260D2E92}" type="slidenum">
              <a:rPr lang="en-US" smtClean="0"/>
              <a:pPr/>
              <a:t>‹#›</a:t>
            </a:fld>
            <a:endParaRPr lang="en-US"/>
          </a:p>
        </p:txBody>
      </p:sp>
    </p:spTree>
    <p:extLst>
      <p:ext uri="{BB962C8B-B14F-4D97-AF65-F5344CB8AC3E}">
        <p14:creationId xmlns:p14="http://schemas.microsoft.com/office/powerpoint/2010/main" val="219986974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1C66E89E-F3E1-4C30-AC9E-D58B16F714FB}" type="datetimeFigureOut">
              <a:rPr lang="en-US" smtClean="0"/>
              <a:pPr/>
              <a:t>11/1/2018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06F98A70-CDC9-480E-A82C-83DF260D2E92}" type="slidenum">
              <a:rPr lang="en-US" smtClean="0"/>
              <a:pPr/>
              <a:t>‹#›</a:t>
            </a:fld>
            <a:endParaRPr lang="en-US"/>
          </a:p>
        </p:txBody>
      </p:sp>
    </p:spTree>
    <p:extLst>
      <p:ext uri="{BB962C8B-B14F-4D97-AF65-F5344CB8AC3E}">
        <p14:creationId xmlns:p14="http://schemas.microsoft.com/office/powerpoint/2010/main" val="6548699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1C66E89E-F3E1-4C30-AC9E-D58B16F714FB}" type="datetimeFigureOut">
              <a:rPr lang="en-US" smtClean="0"/>
              <a:pPr/>
              <a:t>11/1/2018</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06F98A70-CDC9-480E-A82C-83DF260D2E92}" type="slidenum">
              <a:rPr lang="en-US" smtClean="0"/>
              <a:pPr/>
              <a:t>‹#›</a:t>
            </a:fld>
            <a:endParaRPr lang="en-US"/>
          </a:p>
        </p:txBody>
      </p:sp>
    </p:spTree>
    <p:extLst>
      <p:ext uri="{BB962C8B-B14F-4D97-AF65-F5344CB8AC3E}">
        <p14:creationId xmlns:p14="http://schemas.microsoft.com/office/powerpoint/2010/main" val="192506094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1C66E89E-F3E1-4C30-AC9E-D58B16F714FB}" type="datetimeFigureOut">
              <a:rPr lang="en-US" smtClean="0"/>
              <a:pPr/>
              <a:t>11/1/2018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06F98A70-CDC9-480E-A82C-83DF260D2E92}" type="slidenum">
              <a:rPr lang="en-US" smtClean="0"/>
              <a:pPr/>
              <a:t>‹#›</a:t>
            </a:fld>
            <a:endParaRPr lang="en-US"/>
          </a:p>
        </p:txBody>
      </p:sp>
    </p:spTree>
    <p:extLst>
      <p:ext uri="{BB962C8B-B14F-4D97-AF65-F5344CB8AC3E}">
        <p14:creationId xmlns:p14="http://schemas.microsoft.com/office/powerpoint/2010/main" val="828366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53EBB58-7C09-48A5-97DD-FF4FD026E997}"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C66E89E-F3E1-4C30-AC9E-D58B16F714FB}" type="datetimeFigureOut">
              <a:rPr lang="en-US" smtClean="0"/>
              <a:pPr/>
              <a:t>11/1/2018</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06F98A70-CDC9-480E-A82C-83DF260D2E92}" type="slidenum">
              <a:rPr lang="en-US" smtClean="0"/>
              <a:pPr/>
              <a:t>‹#›</a:t>
            </a:fld>
            <a:endParaRPr lang="en-US"/>
          </a:p>
        </p:txBody>
      </p:sp>
    </p:spTree>
    <p:extLst>
      <p:ext uri="{BB962C8B-B14F-4D97-AF65-F5344CB8AC3E}">
        <p14:creationId xmlns:p14="http://schemas.microsoft.com/office/powerpoint/2010/main" val="284216738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1C66E89E-F3E1-4C30-AC9E-D58B16F714FB}" type="datetimeFigureOut">
              <a:rPr lang="en-US" smtClean="0"/>
              <a:pPr/>
              <a:t>11/1/2018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06F98A70-CDC9-480E-A82C-83DF260D2E92}" type="slidenum">
              <a:rPr lang="en-US" smtClean="0"/>
              <a:pPr/>
              <a:t>‹#›</a:t>
            </a:fld>
            <a:endParaRPr lang="en-US"/>
          </a:p>
        </p:txBody>
      </p:sp>
    </p:spTree>
    <p:extLst>
      <p:ext uri="{BB962C8B-B14F-4D97-AF65-F5344CB8AC3E}">
        <p14:creationId xmlns:p14="http://schemas.microsoft.com/office/powerpoint/2010/main" val="320911771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1C66E89E-F3E1-4C30-AC9E-D58B16F714FB}" type="datetimeFigureOut">
              <a:rPr lang="en-US" smtClean="0"/>
              <a:pPr/>
              <a:t>11/1/2018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06F98A70-CDC9-480E-A82C-83DF260D2E92}" type="slidenum">
              <a:rPr lang="en-US" smtClean="0"/>
              <a:pPr/>
              <a:t>‹#›</a:t>
            </a:fld>
            <a:endParaRPr lang="en-US"/>
          </a:p>
        </p:txBody>
      </p:sp>
    </p:spTree>
    <p:extLst>
      <p:ext uri="{BB962C8B-B14F-4D97-AF65-F5344CB8AC3E}">
        <p14:creationId xmlns:p14="http://schemas.microsoft.com/office/powerpoint/2010/main" val="246136433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1C66E89E-F3E1-4C30-AC9E-D58B16F714FB}" type="datetimeFigureOut">
              <a:rPr lang="en-US" smtClean="0"/>
              <a:pPr/>
              <a:t>11/1/2018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6F98A70-CDC9-480E-A82C-83DF260D2E92}" type="slidenum">
              <a:rPr lang="en-US" smtClean="0"/>
              <a:pPr/>
              <a:t>‹#›</a:t>
            </a:fld>
            <a:endParaRPr lang="en-US"/>
          </a:p>
        </p:txBody>
      </p:sp>
    </p:spTree>
    <p:extLst>
      <p:ext uri="{BB962C8B-B14F-4D97-AF65-F5344CB8AC3E}">
        <p14:creationId xmlns:p14="http://schemas.microsoft.com/office/powerpoint/2010/main" val="304367130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1C66E89E-F3E1-4C30-AC9E-D58B16F714FB}" type="datetimeFigureOut">
              <a:rPr lang="en-US" smtClean="0"/>
              <a:pPr/>
              <a:t>11/1/2018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6F98A70-CDC9-480E-A82C-83DF260D2E92}" type="slidenum">
              <a:rPr lang="en-US" smtClean="0"/>
              <a:pPr/>
              <a:t>‹#›</a:t>
            </a:fld>
            <a:endParaRPr lang="en-US"/>
          </a:p>
        </p:txBody>
      </p:sp>
    </p:spTree>
    <p:extLst>
      <p:ext uri="{BB962C8B-B14F-4D97-AF65-F5344CB8AC3E}">
        <p14:creationId xmlns:p14="http://schemas.microsoft.com/office/powerpoint/2010/main" val="411255448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8AE6ECC-D159-4455-98D8-7194DC552C25}"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BAB04DE-990E-486A-9C64-B1C6C0F127DB}"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B67D1F69-BF84-457C-A696-FDAD2FC7C71F}"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A70BF448-7D96-4F56-AED8-B07693532468}"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a:lvl1pPr>
          </a:lstStyle>
          <a:p>
            <a:pPr>
              <a:defRPr/>
            </a:pPr>
            <a:fld id="{36CC2309-5E30-4A55-A1ED-92971D4FE7C4}"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4D4E6E14-A571-4CCF-8CC8-D23AAD604789}"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475B2BE4-3590-4438-9653-D03CAD04E11D}" type="slidenum">
              <a:rPr lang="en-US"/>
              <a:pPr>
                <a:defRPr/>
              </a:pPr>
              <a:t>‹#›</a:t>
            </a:fld>
            <a:endParaRPr lang="en-US"/>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2.png"/></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1.xml"/><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theme" Target="../theme/theme3.xml"/><Relationship Id="rId2" Type="http://schemas.openxmlformats.org/officeDocument/2006/relationships/slideLayout" Target="../slideLayouts/slideLayout15.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0" Type="http://schemas.openxmlformats.org/officeDocument/2006/relationships/slideLayout" Target="../slideLayouts/slideLayout23.xml"/><Relationship Id="rId4" Type="http://schemas.openxmlformats.org/officeDocument/2006/relationships/slideLayout" Target="../slideLayouts/slideLayout17.xml"/><Relationship Id="rId9"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accent2">
            <a:lumMod val="75000"/>
          </a:schemeClr>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304800"/>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619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mn-lt"/>
              </a:defRPr>
            </a:lvl1pPr>
          </a:lstStyle>
          <a:p>
            <a:pPr>
              <a:defRPr/>
            </a:pPr>
            <a:endParaRPr lang="en-US"/>
          </a:p>
        </p:txBody>
      </p:sp>
      <p:sp>
        <p:nvSpPr>
          <p:cNvPr id="13619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mn-lt"/>
              </a:defRPr>
            </a:lvl1pPr>
          </a:lstStyle>
          <a:p>
            <a:pPr>
              <a:defRPr/>
            </a:pPr>
            <a:endParaRPr lang="en-US"/>
          </a:p>
        </p:txBody>
      </p:sp>
      <p:sp>
        <p:nvSpPr>
          <p:cNvPr id="13619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mn-lt"/>
              </a:defRPr>
            </a:lvl1pPr>
          </a:lstStyle>
          <a:p>
            <a:pPr>
              <a:defRPr/>
            </a:pPr>
            <a:fld id="{A0AF67E8-C948-4688-B0A8-7466B13247B0}" type="slidenum">
              <a:rPr lang="en-US"/>
              <a:pPr>
                <a:defRPr/>
              </a:pPr>
              <a:t>‹#›</a:t>
            </a:fld>
            <a:endParaRPr lang="en-US"/>
          </a:p>
        </p:txBody>
      </p:sp>
      <p:sp>
        <p:nvSpPr>
          <p:cNvPr id="136200" name="Rectangle 8"/>
          <p:cNvSpPr>
            <a:spLocks noChangeArrowheads="1"/>
          </p:cNvSpPr>
          <p:nvPr userDrawn="1"/>
        </p:nvSpPr>
        <p:spPr bwMode="auto">
          <a:xfrm>
            <a:off x="914400" y="457200"/>
            <a:ext cx="7620000" cy="830997"/>
          </a:xfrm>
          <a:prstGeom prst="rect">
            <a:avLst/>
          </a:prstGeom>
          <a:noFill/>
          <a:ln w="9525">
            <a:noFill/>
            <a:miter lim="800000"/>
            <a:headEnd/>
            <a:tailEnd/>
          </a:ln>
          <a:effectLst/>
        </p:spPr>
        <p:txBody>
          <a:bodyPr>
            <a:spAutoFit/>
          </a:bodyPr>
          <a:lstStyle/>
          <a:p>
            <a:pPr algn="ctr">
              <a:defRPr/>
            </a:pPr>
            <a:r>
              <a:rPr lang="en-US" sz="2400" dirty="0">
                <a:solidFill>
                  <a:srgbClr val="FFFFCC"/>
                </a:solidFill>
                <a:latin typeface="Arial" charset="0"/>
              </a:rPr>
              <a:t>Age-Adjusted Prevalence of Diagnosed Diabetes Among US Adults </a:t>
            </a:r>
          </a:p>
        </p:txBody>
      </p:sp>
      <p:grpSp>
        <p:nvGrpSpPr>
          <p:cNvPr id="1031" name="Group 420"/>
          <p:cNvGrpSpPr>
            <a:grpSpLocks/>
          </p:cNvGrpSpPr>
          <p:nvPr userDrawn="1"/>
        </p:nvGrpSpPr>
        <p:grpSpPr bwMode="auto">
          <a:xfrm>
            <a:off x="2590801" y="5060950"/>
            <a:ext cx="4244557" cy="808038"/>
            <a:chOff x="3264" y="3127"/>
            <a:chExt cx="1802" cy="463"/>
          </a:xfrm>
        </p:grpSpPr>
        <p:grpSp>
          <p:nvGrpSpPr>
            <p:cNvPr id="1035" name="Group 385"/>
            <p:cNvGrpSpPr>
              <a:grpSpLocks/>
            </p:cNvGrpSpPr>
            <p:nvPr userDrawn="1"/>
          </p:nvGrpSpPr>
          <p:grpSpPr bwMode="auto">
            <a:xfrm>
              <a:off x="3264" y="3192"/>
              <a:ext cx="1296" cy="348"/>
              <a:chOff x="1935" y="2838"/>
              <a:chExt cx="1134" cy="348"/>
            </a:xfrm>
          </p:grpSpPr>
          <p:sp>
            <p:nvSpPr>
              <p:cNvPr id="136578" name="Rectangle 386"/>
              <p:cNvSpPr>
                <a:spLocks noChangeArrowheads="1"/>
              </p:cNvSpPr>
              <p:nvPr userDrawn="1"/>
            </p:nvSpPr>
            <p:spPr bwMode="auto">
              <a:xfrm>
                <a:off x="1935" y="2838"/>
                <a:ext cx="120" cy="72"/>
              </a:xfrm>
              <a:prstGeom prst="rect">
                <a:avLst/>
              </a:prstGeom>
              <a:solidFill>
                <a:srgbClr val="FFFFFF"/>
              </a:solidFill>
              <a:ln w="9525">
                <a:noFill/>
                <a:miter lim="800000"/>
                <a:headEnd/>
                <a:tailEnd/>
              </a:ln>
            </p:spPr>
            <p:txBody>
              <a:bodyPr/>
              <a:lstStyle/>
              <a:p>
                <a:pPr>
                  <a:defRPr/>
                </a:pPr>
                <a:endParaRPr lang="en-US"/>
              </a:p>
            </p:txBody>
          </p:sp>
          <p:sp>
            <p:nvSpPr>
              <p:cNvPr id="136579" name="Rectangle 387"/>
              <p:cNvSpPr>
                <a:spLocks noChangeArrowheads="1"/>
              </p:cNvSpPr>
              <p:nvPr userDrawn="1"/>
            </p:nvSpPr>
            <p:spPr bwMode="auto">
              <a:xfrm>
                <a:off x="2955" y="2838"/>
                <a:ext cx="114" cy="72"/>
              </a:xfrm>
              <a:prstGeom prst="rect">
                <a:avLst/>
              </a:prstGeom>
              <a:solidFill>
                <a:srgbClr val="E8D898"/>
              </a:solidFill>
              <a:ln w="9525">
                <a:noFill/>
                <a:miter lim="800000"/>
                <a:headEnd/>
                <a:tailEnd/>
              </a:ln>
            </p:spPr>
            <p:txBody>
              <a:bodyPr/>
              <a:lstStyle/>
              <a:p>
                <a:pPr>
                  <a:defRPr/>
                </a:pPr>
                <a:endParaRPr lang="en-US"/>
              </a:p>
            </p:txBody>
          </p:sp>
          <p:sp>
            <p:nvSpPr>
              <p:cNvPr id="136580" name="Rectangle 388"/>
              <p:cNvSpPr>
                <a:spLocks noChangeArrowheads="1"/>
              </p:cNvSpPr>
              <p:nvPr userDrawn="1"/>
            </p:nvSpPr>
            <p:spPr bwMode="auto">
              <a:xfrm>
                <a:off x="1935" y="2976"/>
                <a:ext cx="120" cy="72"/>
              </a:xfrm>
              <a:prstGeom prst="rect">
                <a:avLst/>
              </a:prstGeom>
              <a:solidFill>
                <a:srgbClr val="FFAA00"/>
              </a:solidFill>
              <a:ln w="9525">
                <a:noFill/>
                <a:miter lim="800000"/>
                <a:headEnd/>
                <a:tailEnd/>
              </a:ln>
            </p:spPr>
            <p:txBody>
              <a:bodyPr/>
              <a:lstStyle/>
              <a:p>
                <a:pPr>
                  <a:defRPr/>
                </a:pPr>
                <a:endParaRPr lang="en-US"/>
              </a:p>
            </p:txBody>
          </p:sp>
          <p:sp>
            <p:nvSpPr>
              <p:cNvPr id="136581" name="Rectangle 389"/>
              <p:cNvSpPr>
                <a:spLocks noChangeArrowheads="1"/>
              </p:cNvSpPr>
              <p:nvPr userDrawn="1"/>
            </p:nvSpPr>
            <p:spPr bwMode="auto">
              <a:xfrm>
                <a:off x="2955" y="2976"/>
                <a:ext cx="114" cy="72"/>
              </a:xfrm>
              <a:prstGeom prst="rect">
                <a:avLst/>
              </a:prstGeom>
              <a:solidFill>
                <a:srgbClr val="FF8C00"/>
              </a:solidFill>
              <a:ln w="9525">
                <a:noFill/>
                <a:miter lim="800000"/>
                <a:headEnd/>
                <a:tailEnd/>
              </a:ln>
            </p:spPr>
            <p:txBody>
              <a:bodyPr/>
              <a:lstStyle/>
              <a:p>
                <a:pPr>
                  <a:defRPr/>
                </a:pPr>
                <a:endParaRPr lang="en-US"/>
              </a:p>
            </p:txBody>
          </p:sp>
          <p:sp>
            <p:nvSpPr>
              <p:cNvPr id="136582" name="Rectangle 390"/>
              <p:cNvSpPr>
                <a:spLocks noChangeArrowheads="1"/>
              </p:cNvSpPr>
              <p:nvPr userDrawn="1"/>
            </p:nvSpPr>
            <p:spPr bwMode="auto">
              <a:xfrm>
                <a:off x="1935" y="3114"/>
                <a:ext cx="120" cy="72"/>
              </a:xfrm>
              <a:prstGeom prst="rect">
                <a:avLst/>
              </a:prstGeom>
              <a:solidFill>
                <a:srgbClr val="FF4500"/>
              </a:solidFill>
              <a:ln w="9525">
                <a:noFill/>
                <a:miter lim="800000"/>
                <a:headEnd/>
                <a:tailEnd/>
              </a:ln>
            </p:spPr>
            <p:txBody>
              <a:bodyPr/>
              <a:lstStyle/>
              <a:p>
                <a:pPr>
                  <a:defRPr/>
                </a:pPr>
                <a:endParaRPr lang="en-US"/>
              </a:p>
            </p:txBody>
          </p:sp>
          <p:sp>
            <p:nvSpPr>
              <p:cNvPr id="136583" name="Rectangle 391"/>
              <p:cNvSpPr>
                <a:spLocks noChangeArrowheads="1"/>
              </p:cNvSpPr>
              <p:nvPr userDrawn="1"/>
            </p:nvSpPr>
            <p:spPr bwMode="auto">
              <a:xfrm>
                <a:off x="2955" y="3114"/>
                <a:ext cx="114" cy="72"/>
              </a:xfrm>
              <a:prstGeom prst="rect">
                <a:avLst/>
              </a:prstGeom>
              <a:solidFill>
                <a:srgbClr val="B22222"/>
              </a:solidFill>
              <a:ln w="9525">
                <a:noFill/>
                <a:miter lim="800000"/>
                <a:headEnd/>
                <a:tailEnd/>
              </a:ln>
            </p:spPr>
            <p:txBody>
              <a:bodyPr/>
              <a:lstStyle/>
              <a:p>
                <a:pPr>
                  <a:defRPr/>
                </a:pPr>
                <a:endParaRPr lang="en-US"/>
              </a:p>
            </p:txBody>
          </p:sp>
        </p:grpSp>
        <p:grpSp>
          <p:nvGrpSpPr>
            <p:cNvPr id="1036" name="Group 419"/>
            <p:cNvGrpSpPr>
              <a:grpSpLocks/>
            </p:cNvGrpSpPr>
            <p:nvPr userDrawn="1"/>
          </p:nvGrpSpPr>
          <p:grpSpPr bwMode="auto">
            <a:xfrm>
              <a:off x="3446" y="3127"/>
              <a:ext cx="1620" cy="463"/>
              <a:chOff x="3446" y="3127"/>
              <a:chExt cx="1620" cy="463"/>
            </a:xfrm>
          </p:grpSpPr>
          <p:sp>
            <p:nvSpPr>
              <p:cNvPr id="136575" name="Text Box 383"/>
              <p:cNvSpPr txBox="1">
                <a:spLocks noChangeArrowheads="1"/>
              </p:cNvSpPr>
              <p:nvPr userDrawn="1"/>
            </p:nvSpPr>
            <p:spPr bwMode="auto">
              <a:xfrm>
                <a:off x="4598" y="3129"/>
                <a:ext cx="295" cy="174"/>
              </a:xfrm>
              <a:prstGeom prst="rect">
                <a:avLst/>
              </a:prstGeom>
              <a:noFill/>
              <a:ln w="9525">
                <a:noFill/>
                <a:miter lim="800000"/>
                <a:headEnd/>
                <a:tailEnd/>
              </a:ln>
              <a:effectLst/>
            </p:spPr>
            <p:txBody>
              <a:bodyPr wrap="none">
                <a:spAutoFit/>
              </a:bodyPr>
              <a:lstStyle/>
              <a:p>
                <a:pPr>
                  <a:defRPr/>
                </a:pPr>
                <a:r>
                  <a:rPr lang="en-US" sz="1400">
                    <a:solidFill>
                      <a:srgbClr val="FFFFCC"/>
                    </a:solidFill>
                    <a:latin typeface="Arial" charset="0"/>
                  </a:rPr>
                  <a:t>&lt;4.5%</a:t>
                </a:r>
              </a:p>
            </p:txBody>
          </p:sp>
          <p:sp>
            <p:nvSpPr>
              <p:cNvPr id="136604" name="Text Box 412"/>
              <p:cNvSpPr txBox="1">
                <a:spLocks noChangeArrowheads="1"/>
              </p:cNvSpPr>
              <p:nvPr userDrawn="1"/>
            </p:nvSpPr>
            <p:spPr bwMode="auto">
              <a:xfrm>
                <a:off x="3446" y="3127"/>
                <a:ext cx="501" cy="175"/>
              </a:xfrm>
              <a:prstGeom prst="rect">
                <a:avLst/>
              </a:prstGeom>
              <a:noFill/>
              <a:ln w="9525">
                <a:noFill/>
                <a:miter lim="800000"/>
                <a:headEnd/>
                <a:tailEnd/>
              </a:ln>
              <a:effectLst/>
            </p:spPr>
            <p:txBody>
              <a:bodyPr wrap="none">
                <a:spAutoFit/>
              </a:bodyPr>
              <a:lstStyle/>
              <a:p>
                <a:pPr>
                  <a:defRPr/>
                </a:pPr>
                <a:r>
                  <a:rPr lang="en-US" sz="1400" dirty="0">
                    <a:solidFill>
                      <a:srgbClr val="FFFFCC"/>
                    </a:solidFill>
                    <a:latin typeface="Arial" charset="0"/>
                  </a:rPr>
                  <a:t>Missing data</a:t>
                </a:r>
              </a:p>
            </p:txBody>
          </p:sp>
          <p:sp>
            <p:nvSpPr>
              <p:cNvPr id="136605" name="Text Box 413"/>
              <p:cNvSpPr txBox="1">
                <a:spLocks noChangeArrowheads="1"/>
              </p:cNvSpPr>
              <p:nvPr userDrawn="1"/>
            </p:nvSpPr>
            <p:spPr bwMode="auto">
              <a:xfrm>
                <a:off x="3456" y="3264"/>
                <a:ext cx="468" cy="176"/>
              </a:xfrm>
              <a:prstGeom prst="rect">
                <a:avLst/>
              </a:prstGeom>
              <a:noFill/>
              <a:ln w="9525">
                <a:noFill/>
                <a:miter lim="800000"/>
                <a:headEnd/>
                <a:tailEnd/>
              </a:ln>
              <a:effectLst/>
            </p:spPr>
            <p:txBody>
              <a:bodyPr wrap="none">
                <a:spAutoFit/>
              </a:bodyPr>
              <a:lstStyle/>
              <a:p>
                <a:pPr>
                  <a:defRPr/>
                </a:pPr>
                <a:r>
                  <a:rPr lang="en-US" sz="1400" dirty="0">
                    <a:solidFill>
                      <a:srgbClr val="FFFFCC"/>
                    </a:solidFill>
                    <a:latin typeface="Arial" charset="0"/>
                  </a:rPr>
                  <a:t>4.5%–5.9%</a:t>
                </a:r>
              </a:p>
            </p:txBody>
          </p:sp>
          <p:sp>
            <p:nvSpPr>
              <p:cNvPr id="136607" name="Text Box 415"/>
              <p:cNvSpPr txBox="1">
                <a:spLocks noChangeArrowheads="1"/>
              </p:cNvSpPr>
              <p:nvPr userDrawn="1"/>
            </p:nvSpPr>
            <p:spPr bwMode="auto">
              <a:xfrm>
                <a:off x="4598" y="3271"/>
                <a:ext cx="468" cy="176"/>
              </a:xfrm>
              <a:prstGeom prst="rect">
                <a:avLst/>
              </a:prstGeom>
              <a:noFill/>
              <a:ln w="9525">
                <a:noFill/>
                <a:miter lim="800000"/>
                <a:headEnd/>
                <a:tailEnd/>
              </a:ln>
              <a:effectLst/>
            </p:spPr>
            <p:txBody>
              <a:bodyPr wrap="none">
                <a:spAutoFit/>
              </a:bodyPr>
              <a:lstStyle/>
              <a:p>
                <a:pPr>
                  <a:defRPr/>
                </a:pPr>
                <a:r>
                  <a:rPr lang="en-US" sz="1400" dirty="0">
                    <a:solidFill>
                      <a:srgbClr val="FFFFCC"/>
                    </a:solidFill>
                    <a:latin typeface="Arial" charset="0"/>
                  </a:rPr>
                  <a:t>6.0%–7.4%</a:t>
                </a:r>
              </a:p>
            </p:txBody>
          </p:sp>
          <p:sp>
            <p:nvSpPr>
              <p:cNvPr id="136609" name="Text Box 417"/>
              <p:cNvSpPr txBox="1">
                <a:spLocks noChangeArrowheads="1"/>
              </p:cNvSpPr>
              <p:nvPr userDrawn="1"/>
            </p:nvSpPr>
            <p:spPr bwMode="auto">
              <a:xfrm>
                <a:off x="3456" y="3408"/>
                <a:ext cx="468" cy="176"/>
              </a:xfrm>
              <a:prstGeom prst="rect">
                <a:avLst/>
              </a:prstGeom>
              <a:noFill/>
              <a:ln w="9525">
                <a:noFill/>
                <a:miter lim="800000"/>
                <a:headEnd/>
                <a:tailEnd/>
              </a:ln>
              <a:effectLst/>
            </p:spPr>
            <p:txBody>
              <a:bodyPr wrap="none">
                <a:spAutoFit/>
              </a:bodyPr>
              <a:lstStyle/>
              <a:p>
                <a:pPr>
                  <a:defRPr/>
                </a:pPr>
                <a:r>
                  <a:rPr lang="en-US" sz="1400" dirty="0">
                    <a:solidFill>
                      <a:srgbClr val="FFFFCC"/>
                    </a:solidFill>
                    <a:latin typeface="Arial" charset="0"/>
                  </a:rPr>
                  <a:t>7.5%–8.9%</a:t>
                </a:r>
              </a:p>
            </p:txBody>
          </p:sp>
          <p:sp>
            <p:nvSpPr>
              <p:cNvPr id="136610" name="Text Box 418"/>
              <p:cNvSpPr txBox="1">
                <a:spLocks noChangeArrowheads="1"/>
              </p:cNvSpPr>
              <p:nvPr userDrawn="1"/>
            </p:nvSpPr>
            <p:spPr bwMode="auto">
              <a:xfrm>
                <a:off x="4598" y="3415"/>
                <a:ext cx="293" cy="175"/>
              </a:xfrm>
              <a:prstGeom prst="rect">
                <a:avLst/>
              </a:prstGeom>
              <a:noFill/>
              <a:ln w="9525">
                <a:noFill/>
                <a:miter lim="800000"/>
                <a:headEnd/>
                <a:tailEnd/>
              </a:ln>
              <a:effectLst/>
            </p:spPr>
            <p:txBody>
              <a:bodyPr wrap="none">
                <a:spAutoFit/>
              </a:bodyPr>
              <a:lstStyle/>
              <a:p>
                <a:pPr>
                  <a:defRPr/>
                </a:pPr>
                <a:r>
                  <a:rPr lang="en-US" sz="1400">
                    <a:solidFill>
                      <a:srgbClr val="FFFFCC"/>
                    </a:solidFill>
                    <a:latin typeface="Arial" charset="0"/>
                    <a:cs typeface="Arial" charset="0"/>
                  </a:rPr>
                  <a:t>≥</a:t>
                </a:r>
                <a:r>
                  <a:rPr lang="en-US" sz="1400">
                    <a:solidFill>
                      <a:srgbClr val="FFFFCC"/>
                    </a:solidFill>
                    <a:latin typeface="Arial" charset="0"/>
                  </a:rPr>
                  <a:t>9.0%</a:t>
                </a:r>
              </a:p>
            </p:txBody>
          </p:sp>
        </p:grpSp>
      </p:grpSp>
      <p:pic>
        <p:nvPicPr>
          <p:cNvPr id="1032" name="Picture 437" descr="hhs logo"/>
          <p:cNvPicPr>
            <a:picLocks noChangeAspect="1" noChangeArrowheads="1"/>
          </p:cNvPicPr>
          <p:nvPr userDrawn="1"/>
        </p:nvPicPr>
        <p:blipFill>
          <a:blip r:embed="rId13" cstate="print"/>
          <a:srcRect/>
          <a:stretch>
            <a:fillRect/>
          </a:stretch>
        </p:blipFill>
        <p:spPr bwMode="auto">
          <a:xfrm>
            <a:off x="228600" y="6096000"/>
            <a:ext cx="685800" cy="685800"/>
          </a:xfrm>
          <a:prstGeom prst="rect">
            <a:avLst/>
          </a:prstGeom>
          <a:noFill/>
          <a:ln w="9525">
            <a:noFill/>
            <a:miter lim="800000"/>
            <a:headEnd/>
            <a:tailEnd/>
          </a:ln>
        </p:spPr>
      </p:pic>
      <p:pic>
        <p:nvPicPr>
          <p:cNvPr id="1033" name="Picture 438"/>
          <p:cNvPicPr>
            <a:picLocks noChangeAspect="1" noChangeArrowheads="1"/>
          </p:cNvPicPr>
          <p:nvPr userDrawn="1"/>
        </p:nvPicPr>
        <p:blipFill>
          <a:blip r:embed="rId14" cstate="print"/>
          <a:srcRect/>
          <a:stretch>
            <a:fillRect/>
          </a:stretch>
        </p:blipFill>
        <p:spPr bwMode="auto">
          <a:xfrm>
            <a:off x="8229600" y="6207125"/>
            <a:ext cx="685800" cy="498475"/>
          </a:xfrm>
          <a:prstGeom prst="rect">
            <a:avLst/>
          </a:prstGeom>
          <a:noFill/>
          <a:ln w="9525">
            <a:noFill/>
            <a:miter lim="800000"/>
            <a:headEnd/>
            <a:tailEnd/>
          </a:ln>
        </p:spPr>
      </p:pic>
      <p:sp>
        <p:nvSpPr>
          <p:cNvPr id="136631" name="Rectangle 439"/>
          <p:cNvSpPr>
            <a:spLocks noChangeArrowheads="1"/>
          </p:cNvSpPr>
          <p:nvPr userDrawn="1"/>
        </p:nvSpPr>
        <p:spPr bwMode="auto">
          <a:xfrm>
            <a:off x="1143000" y="6096000"/>
            <a:ext cx="6858000" cy="523220"/>
          </a:xfrm>
          <a:prstGeom prst="rect">
            <a:avLst/>
          </a:prstGeom>
          <a:noFill/>
          <a:ln w="9525">
            <a:noFill/>
            <a:miter lim="800000"/>
            <a:headEnd/>
            <a:tailEnd/>
          </a:ln>
          <a:effectLst/>
        </p:spPr>
        <p:txBody>
          <a:bodyPr>
            <a:spAutoFit/>
          </a:bodyPr>
          <a:lstStyle/>
          <a:p>
            <a:pPr>
              <a:defRPr/>
            </a:pPr>
            <a:r>
              <a:rPr lang="en-US" sz="1400" dirty="0">
                <a:solidFill>
                  <a:srgbClr val="FFFFCC"/>
                </a:solidFill>
                <a:latin typeface="Arial" charset="0"/>
              </a:rPr>
              <a:t>CDC’s Division of Diabetes Translation.  United States</a:t>
            </a:r>
            <a:r>
              <a:rPr lang="en-US" sz="1400" baseline="0" dirty="0">
                <a:solidFill>
                  <a:srgbClr val="FFFFCC"/>
                </a:solidFill>
                <a:latin typeface="Arial" charset="0"/>
              </a:rPr>
              <a:t> </a:t>
            </a:r>
            <a:r>
              <a:rPr lang="en-US" sz="1400" dirty="0">
                <a:solidFill>
                  <a:srgbClr val="FFFFCC"/>
                </a:solidFill>
                <a:latin typeface="Arial" charset="0"/>
              </a:rPr>
              <a:t>Surveillance System available at</a:t>
            </a:r>
            <a:r>
              <a:rPr lang="en-US" sz="1400" dirty="0">
                <a:latin typeface="Arial" charset="0"/>
              </a:rPr>
              <a:t> </a:t>
            </a:r>
            <a:r>
              <a:rPr lang="en-US" sz="1400" dirty="0">
                <a:solidFill>
                  <a:srgbClr val="FFFFCC"/>
                </a:solidFill>
                <a:latin typeface="Arial" charset="0"/>
              </a:rPr>
              <a:t>http://www.cdc.gov/diabetes/data</a:t>
            </a:r>
          </a:p>
        </p:txBody>
      </p:sp>
    </p:spTree>
  </p:cSld>
  <p:clrMap bg1="lt1" tx1="dk1" bg2="lt2" tx2="dk2" accent1="accent1" accent2="accent2" accent3="accent3" accent4="accent4" accent5="accent5" accent6="accent6" hlink="hlink" folHlink="folHlink"/>
  <p:sldLayoutIdLst>
    <p:sldLayoutId id="2147483668" r:id="rId1"/>
    <p:sldLayoutId id="2147483669" r:id="rId2"/>
    <p:sldLayoutId id="2147483670" r:id="rId3"/>
    <p:sldLayoutId id="2147483671" r:id="rId4"/>
    <p:sldLayoutId id="2147483672" r:id="rId5"/>
    <p:sldLayoutId id="2147483673" r:id="rId6"/>
    <p:sldLayoutId id="2147483674" r:id="rId7"/>
    <p:sldLayoutId id="2147483675" r:id="rId8"/>
    <p:sldLayoutId id="2147483676" r:id="rId9"/>
    <p:sldLayoutId id="2147483677" r:id="rId10"/>
    <p:sldLayoutId id="2147483678" r:id="rId11"/>
  </p:sldLayoutIdLst>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70B3B"/>
            </a:gs>
            <a:gs pos="100000">
              <a:srgbClr val="101880"/>
            </a:gs>
          </a:gsLst>
          <a:lin ang="0" scaled="1"/>
        </a:gra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2051"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016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defRPr sz="1400">
                <a:solidFill>
                  <a:srgbClr val="FFFF00"/>
                </a:solidFill>
                <a:latin typeface="+mn-lt"/>
              </a:defRPr>
            </a:lvl1pPr>
          </a:lstStyle>
          <a:p>
            <a:pPr>
              <a:defRPr/>
            </a:pPr>
            <a:endParaRPr lang="en-US"/>
          </a:p>
        </p:txBody>
      </p:sp>
      <p:sp>
        <p:nvSpPr>
          <p:cNvPr id="22016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a:defRPr sz="1400">
                <a:solidFill>
                  <a:srgbClr val="FFFF00"/>
                </a:solidFill>
                <a:latin typeface="+mn-lt"/>
              </a:defRPr>
            </a:lvl1pPr>
          </a:lstStyle>
          <a:p>
            <a:pPr>
              <a:defRPr/>
            </a:pPr>
            <a:endParaRPr lang="en-US"/>
          </a:p>
        </p:txBody>
      </p:sp>
      <p:sp>
        <p:nvSpPr>
          <p:cNvPr id="22016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a:defRPr sz="1400">
                <a:solidFill>
                  <a:srgbClr val="FFFF00"/>
                </a:solidFill>
                <a:latin typeface="+mn-lt"/>
              </a:defRPr>
            </a:lvl1pPr>
          </a:lstStyle>
          <a:p>
            <a:pPr>
              <a:defRPr/>
            </a:pPr>
            <a:fld id="{543D0DF8-212C-46AC-B1E4-4919F31EEE21}"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680" r:id="rId1"/>
    <p:sldLayoutId id="2147483682" r:id="rId2"/>
  </p:sldLayoutIdLst>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txStyles>
    <p:titleStyle>
      <a:lvl1pPr algn="ctr" rtl="0" eaLnBrk="0" fontAlgn="base" hangingPunct="0">
        <a:spcBef>
          <a:spcPct val="0"/>
        </a:spcBef>
        <a:spcAft>
          <a:spcPct val="0"/>
        </a:spcAft>
        <a:defRPr sz="4400">
          <a:solidFill>
            <a:srgbClr val="FFFF00"/>
          </a:solidFill>
          <a:latin typeface="+mj-lt"/>
          <a:ea typeface="+mj-ea"/>
          <a:cs typeface="+mj-cs"/>
        </a:defRPr>
      </a:lvl1pPr>
      <a:lvl2pPr algn="ctr" rtl="0" eaLnBrk="0" fontAlgn="base" hangingPunct="0">
        <a:spcBef>
          <a:spcPct val="0"/>
        </a:spcBef>
        <a:spcAft>
          <a:spcPct val="0"/>
        </a:spcAft>
        <a:defRPr sz="4400">
          <a:solidFill>
            <a:srgbClr val="FFFF00"/>
          </a:solidFill>
          <a:latin typeface="Arial" charset="0"/>
        </a:defRPr>
      </a:lvl2pPr>
      <a:lvl3pPr algn="ctr" rtl="0" eaLnBrk="0" fontAlgn="base" hangingPunct="0">
        <a:spcBef>
          <a:spcPct val="0"/>
        </a:spcBef>
        <a:spcAft>
          <a:spcPct val="0"/>
        </a:spcAft>
        <a:defRPr sz="4400">
          <a:solidFill>
            <a:srgbClr val="FFFF00"/>
          </a:solidFill>
          <a:latin typeface="Arial" charset="0"/>
        </a:defRPr>
      </a:lvl3pPr>
      <a:lvl4pPr algn="ctr" rtl="0" eaLnBrk="0" fontAlgn="base" hangingPunct="0">
        <a:spcBef>
          <a:spcPct val="0"/>
        </a:spcBef>
        <a:spcAft>
          <a:spcPct val="0"/>
        </a:spcAft>
        <a:defRPr sz="4400">
          <a:solidFill>
            <a:srgbClr val="FFFF00"/>
          </a:solidFill>
          <a:latin typeface="Arial" charset="0"/>
        </a:defRPr>
      </a:lvl4pPr>
      <a:lvl5pPr algn="ctr" rtl="0" eaLnBrk="0" fontAlgn="base" hangingPunct="0">
        <a:spcBef>
          <a:spcPct val="0"/>
        </a:spcBef>
        <a:spcAft>
          <a:spcPct val="0"/>
        </a:spcAft>
        <a:defRPr sz="4400">
          <a:solidFill>
            <a:srgbClr val="FFFF00"/>
          </a:solidFill>
          <a:latin typeface="Arial" charset="0"/>
        </a:defRPr>
      </a:lvl5pPr>
      <a:lvl6pPr marL="457200" algn="ctr" rtl="0" eaLnBrk="0" fontAlgn="base" hangingPunct="0">
        <a:spcBef>
          <a:spcPct val="0"/>
        </a:spcBef>
        <a:spcAft>
          <a:spcPct val="0"/>
        </a:spcAft>
        <a:defRPr sz="4400">
          <a:solidFill>
            <a:srgbClr val="FFFF00"/>
          </a:solidFill>
          <a:latin typeface="Arial" charset="0"/>
        </a:defRPr>
      </a:lvl6pPr>
      <a:lvl7pPr marL="914400" algn="ctr" rtl="0" eaLnBrk="0" fontAlgn="base" hangingPunct="0">
        <a:spcBef>
          <a:spcPct val="0"/>
        </a:spcBef>
        <a:spcAft>
          <a:spcPct val="0"/>
        </a:spcAft>
        <a:defRPr sz="4400">
          <a:solidFill>
            <a:srgbClr val="FFFF00"/>
          </a:solidFill>
          <a:latin typeface="Arial" charset="0"/>
        </a:defRPr>
      </a:lvl7pPr>
      <a:lvl8pPr marL="1371600" algn="ctr" rtl="0" eaLnBrk="0" fontAlgn="base" hangingPunct="0">
        <a:spcBef>
          <a:spcPct val="0"/>
        </a:spcBef>
        <a:spcAft>
          <a:spcPct val="0"/>
        </a:spcAft>
        <a:defRPr sz="4400">
          <a:solidFill>
            <a:srgbClr val="FFFF00"/>
          </a:solidFill>
          <a:latin typeface="Arial" charset="0"/>
        </a:defRPr>
      </a:lvl8pPr>
      <a:lvl9pPr marL="1828800" algn="ctr" rtl="0" eaLnBrk="0" fontAlgn="base" hangingPunct="0">
        <a:spcBef>
          <a:spcPct val="0"/>
        </a:spcBef>
        <a:spcAft>
          <a:spcPct val="0"/>
        </a:spcAft>
        <a:defRPr sz="4400">
          <a:solidFill>
            <a:srgbClr val="FFFF00"/>
          </a:solidFill>
          <a:latin typeface="Arial" charset="0"/>
        </a:defRPr>
      </a:lvl9pPr>
    </p:titleStyle>
    <p:bodyStyle>
      <a:lvl1pPr marL="342900" indent="-342900" algn="l" rtl="0" eaLnBrk="0" fontAlgn="base" hangingPunct="0">
        <a:spcBef>
          <a:spcPct val="20000"/>
        </a:spcBef>
        <a:spcAft>
          <a:spcPct val="0"/>
        </a:spcAft>
        <a:buChar char="•"/>
        <a:defRPr sz="3200">
          <a:solidFill>
            <a:srgbClr val="FFFF00"/>
          </a:solidFill>
          <a:latin typeface="+mn-lt"/>
          <a:ea typeface="+mn-ea"/>
          <a:cs typeface="+mn-cs"/>
        </a:defRPr>
      </a:lvl1pPr>
      <a:lvl2pPr marL="742950" indent="-285750" algn="l" rtl="0" eaLnBrk="0" fontAlgn="base" hangingPunct="0">
        <a:spcBef>
          <a:spcPct val="20000"/>
        </a:spcBef>
        <a:spcAft>
          <a:spcPct val="0"/>
        </a:spcAft>
        <a:buChar char="–"/>
        <a:defRPr sz="2800">
          <a:solidFill>
            <a:srgbClr val="FFFF00"/>
          </a:solidFill>
          <a:latin typeface="+mn-lt"/>
        </a:defRPr>
      </a:lvl2pPr>
      <a:lvl3pPr marL="1143000" indent="-228600" algn="l" rtl="0" eaLnBrk="0" fontAlgn="base" hangingPunct="0">
        <a:spcBef>
          <a:spcPct val="20000"/>
        </a:spcBef>
        <a:spcAft>
          <a:spcPct val="0"/>
        </a:spcAft>
        <a:buChar char="•"/>
        <a:defRPr sz="2400">
          <a:solidFill>
            <a:srgbClr val="FFFF00"/>
          </a:solidFill>
          <a:latin typeface="+mn-lt"/>
        </a:defRPr>
      </a:lvl3pPr>
      <a:lvl4pPr marL="1600200" indent="-228600" algn="l" rtl="0" eaLnBrk="0" fontAlgn="base" hangingPunct="0">
        <a:spcBef>
          <a:spcPct val="20000"/>
        </a:spcBef>
        <a:spcAft>
          <a:spcPct val="0"/>
        </a:spcAft>
        <a:buChar char="–"/>
        <a:defRPr sz="2000">
          <a:solidFill>
            <a:srgbClr val="FFFF00"/>
          </a:solidFill>
          <a:latin typeface="+mn-lt"/>
        </a:defRPr>
      </a:lvl4pPr>
      <a:lvl5pPr marL="2057400" indent="-228600" algn="l" rtl="0" eaLnBrk="0" fontAlgn="base" hangingPunct="0">
        <a:spcBef>
          <a:spcPct val="20000"/>
        </a:spcBef>
        <a:spcAft>
          <a:spcPct val="0"/>
        </a:spcAft>
        <a:buChar char="•"/>
        <a:defRPr sz="2000">
          <a:solidFill>
            <a:srgbClr val="FFFF00"/>
          </a:solidFill>
          <a:latin typeface="+mn-lt"/>
        </a:defRPr>
      </a:lvl5pPr>
      <a:lvl6pPr marL="2514600" indent="-228600" algn="l" rtl="0" eaLnBrk="0" fontAlgn="base" hangingPunct="0">
        <a:spcBef>
          <a:spcPct val="20000"/>
        </a:spcBef>
        <a:spcAft>
          <a:spcPct val="0"/>
        </a:spcAft>
        <a:buChar char="•"/>
        <a:defRPr sz="2000">
          <a:solidFill>
            <a:srgbClr val="FFFF00"/>
          </a:solidFill>
          <a:latin typeface="+mn-lt"/>
        </a:defRPr>
      </a:lvl6pPr>
      <a:lvl7pPr marL="2971800" indent="-228600" algn="l" rtl="0" eaLnBrk="0" fontAlgn="base" hangingPunct="0">
        <a:spcBef>
          <a:spcPct val="20000"/>
        </a:spcBef>
        <a:spcAft>
          <a:spcPct val="0"/>
        </a:spcAft>
        <a:buChar char="•"/>
        <a:defRPr sz="2000">
          <a:solidFill>
            <a:srgbClr val="FFFF00"/>
          </a:solidFill>
          <a:latin typeface="+mn-lt"/>
        </a:defRPr>
      </a:lvl7pPr>
      <a:lvl8pPr marL="3429000" indent="-228600" algn="l" rtl="0" eaLnBrk="0" fontAlgn="base" hangingPunct="0">
        <a:spcBef>
          <a:spcPct val="20000"/>
        </a:spcBef>
        <a:spcAft>
          <a:spcPct val="0"/>
        </a:spcAft>
        <a:buChar char="•"/>
        <a:defRPr sz="2000">
          <a:solidFill>
            <a:srgbClr val="FFFF00"/>
          </a:solidFill>
          <a:latin typeface="+mn-lt"/>
        </a:defRPr>
      </a:lvl8pPr>
      <a:lvl9pPr marL="3886200" indent="-228600" algn="l" rtl="0" eaLnBrk="0" fontAlgn="base" hangingPunct="0">
        <a:spcBef>
          <a:spcPct val="20000"/>
        </a:spcBef>
        <a:spcAft>
          <a:spcPct val="0"/>
        </a:spcAft>
        <a:buChar char="•"/>
        <a:defRPr sz="2000">
          <a:solidFill>
            <a:srgbClr val="FFFF00"/>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C66E89E-F3E1-4C30-AC9E-D58B16F714FB}" type="datetimeFigureOut">
              <a:rPr lang="en-US" smtClean="0"/>
              <a:pPr/>
              <a:t>11/1/2018</a:t>
            </a:fld>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6F98A70-CDC9-480E-A82C-83DF260D2E92}" type="slidenum">
              <a:rPr lang="en-US" smtClean="0"/>
              <a:pPr/>
              <a:t>‹#›</a:t>
            </a:fld>
            <a:endParaRPr lang="en-US"/>
          </a:p>
        </p:txBody>
      </p:sp>
    </p:spTree>
    <p:extLst>
      <p:ext uri="{BB962C8B-B14F-4D97-AF65-F5344CB8AC3E}">
        <p14:creationId xmlns:p14="http://schemas.microsoft.com/office/powerpoint/2010/main" val="3990977284"/>
      </p:ext>
    </p:extLst>
  </p:cSld>
  <p:clrMap bg1="lt1" tx1="dk1" bg2="lt2" tx2="dk2" accent1="accent1" accent2="accent2" accent3="accent3" accent4="accent4" accent5="accent5" accent6="accent6" hlink="hlink" folHlink="folHlink"/>
  <p:sldLayoutIdLst>
    <p:sldLayoutId id="2147483684" r:id="rId1"/>
    <p:sldLayoutId id="2147483685" r:id="rId2"/>
    <p:sldLayoutId id="2147483686" r:id="rId3"/>
    <p:sldLayoutId id="2147483687" r:id="rId4"/>
    <p:sldLayoutId id="2147483688" r:id="rId5"/>
    <p:sldLayoutId id="2147483689" r:id="rId6"/>
    <p:sldLayoutId id="2147483690" r:id="rId7"/>
    <p:sldLayoutId id="2147483691" r:id="rId8"/>
    <p:sldLayoutId id="2147483692" r:id="rId9"/>
    <p:sldLayoutId id="2147483693" r:id="rId10"/>
    <p:sldLayoutId id="2147483694"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xml"/><Relationship Id="rId1" Type="http://schemas.openxmlformats.org/officeDocument/2006/relationships/slideLayout" Target="../slideLayouts/slideLayout20.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xml"/><Relationship Id="rId1" Type="http://schemas.openxmlformats.org/officeDocument/2006/relationships/slideLayout" Target="../slideLayouts/slideLayout20.xml"/><Relationship Id="rId4" Type="http://schemas.openxmlformats.org/officeDocument/2006/relationships/image" Target="../media/image4.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2" Type="http://schemas.openxmlformats.org/officeDocument/2006/relationships/hyperlink" Target="http://www.cdc.gov/surveillancepractice/reports/brfss/brfss.html" TargetMode="External"/><Relationship Id="rId1" Type="http://schemas.openxmlformats.org/officeDocument/2006/relationships/slideLayout" Target="../slideLayouts/slideLayout1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Layout" Target="../slideLayouts/slideLayout20.xml"/></Relationships>
</file>

<file path=ppt/slides/_rels/slide2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xml"/><Relationship Id="rId1" Type="http://schemas.openxmlformats.org/officeDocument/2006/relationships/slideLayout" Target="../slideLayouts/slideLayout13.xml"/><Relationship Id="rId4" Type="http://schemas.openxmlformats.org/officeDocument/2006/relationships/image" Target="../media/image1.png"/></Relationships>
</file>

<file path=ppt/slides/_rels/slide2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xml"/><Relationship Id="rId1" Type="http://schemas.openxmlformats.org/officeDocument/2006/relationships/slideLayout" Target="../slideLayouts/slideLayout20.xml"/><Relationship Id="rId4" Type="http://schemas.openxmlformats.org/officeDocument/2006/relationships/image" Target="../media/image3.png"/></Relationships>
</file>

<file path=ppt/slides/_rels/slide3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xml"/><Relationship Id="rId1" Type="http://schemas.openxmlformats.org/officeDocument/2006/relationships/slideLayout" Target="../slideLayouts/slideLayout20.xml"/><Relationship Id="rId4" Type="http://schemas.openxmlformats.org/officeDocument/2006/relationships/image" Target="../media/image4.png"/></Relationships>
</file>

<file path=ppt/slides/_rels/slide31.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image" Target="../media/image4.png"/><Relationship Id="rId7" Type="http://schemas.openxmlformats.org/officeDocument/2006/relationships/image" Target="../media/image10.svg"/><Relationship Id="rId2" Type="http://schemas.openxmlformats.org/officeDocument/2006/relationships/notesSlide" Target="../notesSlides/notesSlide7.xml"/><Relationship Id="rId1" Type="http://schemas.openxmlformats.org/officeDocument/2006/relationships/slideLayout" Target="../slideLayouts/slideLayout20.xml"/><Relationship Id="rId6" Type="http://schemas.openxmlformats.org/officeDocument/2006/relationships/image" Target="../media/image8.png"/><Relationship Id="rId11" Type="http://schemas.openxmlformats.org/officeDocument/2006/relationships/image" Target="../media/image13.svg"/><Relationship Id="rId5" Type="http://schemas.openxmlformats.org/officeDocument/2006/relationships/image" Target="../media/image8.svg"/><Relationship Id="rId10" Type="http://schemas.openxmlformats.org/officeDocument/2006/relationships/image" Target="../media/image10.png"/><Relationship Id="rId4" Type="http://schemas.openxmlformats.org/officeDocument/2006/relationships/image" Target="../media/image7.png"/><Relationship Id="rId9" Type="http://schemas.openxmlformats.org/officeDocument/2006/relationships/image" Target="../media/image11.svg"/></Relationships>
</file>

<file path=ppt/slides/_rels/slide3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8.xml"/><Relationship Id="rId1" Type="http://schemas.openxmlformats.org/officeDocument/2006/relationships/slideLayout" Target="../slideLayouts/slideLayout20.xml"/><Relationship Id="rId4" Type="http://schemas.openxmlformats.org/officeDocument/2006/relationships/image" Target="../media/image4.png"/></Relationships>
</file>

<file path=ppt/slides/_rels/slide3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9.xml"/><Relationship Id="rId1" Type="http://schemas.openxmlformats.org/officeDocument/2006/relationships/slideLayout" Target="../slideLayouts/slideLayout20.xml"/><Relationship Id="rId5" Type="http://schemas.openxmlformats.org/officeDocument/2006/relationships/image" Target="../media/image12.png"/><Relationship Id="rId4" Type="http://schemas.openxmlformats.org/officeDocument/2006/relationships/image" Target="../media/image11.png"/></Relationships>
</file>

<file path=ppt/slides/_rels/slide3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0.xml"/><Relationship Id="rId1" Type="http://schemas.openxmlformats.org/officeDocument/2006/relationships/slideLayout" Target="../slideLayouts/slideLayout20.xml"/><Relationship Id="rId5" Type="http://schemas.openxmlformats.org/officeDocument/2006/relationships/image" Target="../media/image14.png"/><Relationship Id="rId4" Type="http://schemas.openxmlformats.org/officeDocument/2006/relationships/image" Target="../media/image13.png"/></Relationships>
</file>

<file path=ppt/slides/_rels/slide3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1.xml"/><Relationship Id="rId1" Type="http://schemas.openxmlformats.org/officeDocument/2006/relationships/slideLayout" Target="../slideLayouts/slideLayout20.xml"/><Relationship Id="rId4" Type="http://schemas.openxmlformats.org/officeDocument/2006/relationships/image" Target="../media/image15.png"/></Relationships>
</file>

<file path=ppt/slides/_rels/slide3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0.xml"/></Relationships>
</file>

<file path=ppt/slides/_rels/slide3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2.xml"/><Relationship Id="rId1" Type="http://schemas.openxmlformats.org/officeDocument/2006/relationships/slideLayout" Target="../slideLayouts/slideLayout20.xml"/></Relationships>
</file>

<file path=ppt/slides/_rels/slide3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3.xml"/><Relationship Id="rId1" Type="http://schemas.openxmlformats.org/officeDocument/2006/relationships/slideLayout" Target="../slideLayouts/slideLayout20.xml"/></Relationships>
</file>

<file path=ppt/slides/_rels/slide3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4.xml"/><Relationship Id="rId1" Type="http://schemas.openxmlformats.org/officeDocument/2006/relationships/slideLayout" Target="../slideLayouts/slideLayout20.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0.xml"/></Relationships>
</file>

<file path=ppt/slides/_rels/slide4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0.xml"/></Relationships>
</file>

<file path=ppt/slides/_rels/slide4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0.xml"/></Relationships>
</file>

<file path=ppt/slides/_rels/slide4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5.xml"/><Relationship Id="rId1" Type="http://schemas.openxmlformats.org/officeDocument/2006/relationships/slideLayout" Target="../slideLayouts/slideLayout20.xml"/></Relationships>
</file>

<file path=ppt/slides/_rels/slide4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6.xml"/><Relationship Id="rId1" Type="http://schemas.openxmlformats.org/officeDocument/2006/relationships/slideLayout" Target="../slideLayouts/slideLayout20.xml"/><Relationship Id="rId4" Type="http://schemas.openxmlformats.org/officeDocument/2006/relationships/image" Target="../media/image16.png"/></Relationships>
</file>

<file path=ppt/slides/_rels/slide4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4.png"/><Relationship Id="rId1" Type="http://schemas.openxmlformats.org/officeDocument/2006/relationships/slideLayout" Target="../slideLayouts/slideLayout20.xml"/></Relationships>
</file>

<file path=ppt/slides/_rels/slide4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4.png"/><Relationship Id="rId1" Type="http://schemas.openxmlformats.org/officeDocument/2006/relationships/slideLayout" Target="../slideLayouts/slideLayout20.xml"/></Relationships>
</file>

<file path=ppt/slides/_rels/slide4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4.png"/><Relationship Id="rId1" Type="http://schemas.openxmlformats.org/officeDocument/2006/relationships/slideLayout" Target="../slideLayouts/slideLayout20.xml"/></Relationships>
</file>

<file path=ppt/slides/_rels/slide4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7.xml"/><Relationship Id="rId1" Type="http://schemas.openxmlformats.org/officeDocument/2006/relationships/slideLayout" Target="../slideLayouts/slideLayout20.xml"/><Relationship Id="rId4" Type="http://schemas.openxmlformats.org/officeDocument/2006/relationships/image" Target="../media/image16.png"/></Relationships>
</file>

<file path=ppt/slides/_rels/slide4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8.xml"/><Relationship Id="rId1" Type="http://schemas.openxmlformats.org/officeDocument/2006/relationships/slideLayout" Target="../slideLayouts/slideLayout20.xml"/><Relationship Id="rId4" Type="http://schemas.openxmlformats.org/officeDocument/2006/relationships/image" Target="../media/image19.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9.xml"/><Relationship Id="rId1" Type="http://schemas.openxmlformats.org/officeDocument/2006/relationships/slideLayout" Target="../slideLayouts/slideLayout20.xml"/><Relationship Id="rId5" Type="http://schemas.openxmlformats.org/officeDocument/2006/relationships/image" Target="../media/image21.png"/><Relationship Id="rId4" Type="http://schemas.openxmlformats.org/officeDocument/2006/relationships/image" Target="../media/image20.png"/></Relationships>
</file>

<file path=ppt/slides/_rels/slide5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0.xml"/><Relationship Id="rId1" Type="http://schemas.openxmlformats.org/officeDocument/2006/relationships/slideLayout" Target="../slideLayouts/slideLayout20.xml"/></Relationships>
</file>

<file path=ppt/slides/_rels/slide5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2.png"/><Relationship Id="rId1" Type="http://schemas.openxmlformats.org/officeDocument/2006/relationships/slideLayout" Target="../slideLayouts/slideLayout20.xml"/></Relationships>
</file>

<file path=ppt/slides/_rels/slide53.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21.xml"/><Relationship Id="rId1" Type="http://schemas.openxmlformats.org/officeDocument/2006/relationships/slideLayout" Target="../slideLayouts/slideLayout20.xml"/><Relationship Id="rId4" Type="http://schemas.openxmlformats.org/officeDocument/2006/relationships/image" Target="../media/image4.png"/></Relationships>
</file>

<file path=ppt/slides/_rels/slide5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0.xml"/></Relationships>
</file>

<file path=ppt/slides/_rels/slide5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3.WMF"/><Relationship Id="rId1" Type="http://schemas.openxmlformats.org/officeDocument/2006/relationships/slideLayout" Target="../slideLayouts/slideLayout20.xml"/><Relationship Id="rId4" Type="http://schemas.openxmlformats.org/officeDocument/2006/relationships/image" Target="../media/image24.png"/></Relationships>
</file>

<file path=ppt/slides/_rels/slide5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3.WMF"/><Relationship Id="rId1" Type="http://schemas.openxmlformats.org/officeDocument/2006/relationships/slideLayout" Target="../slideLayouts/slideLayout20.xml"/><Relationship Id="rId4" Type="http://schemas.openxmlformats.org/officeDocument/2006/relationships/image" Target="../media/image24.png"/></Relationships>
</file>

<file path=ppt/slides/_rels/slide5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3.WMF"/><Relationship Id="rId1" Type="http://schemas.openxmlformats.org/officeDocument/2006/relationships/slideLayout" Target="../slideLayouts/slideLayout20.xml"/><Relationship Id="rId4" Type="http://schemas.openxmlformats.org/officeDocument/2006/relationships/image" Target="../media/image24.png"/></Relationships>
</file>

<file path=ppt/slides/_rels/slide5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3.WMF"/><Relationship Id="rId1" Type="http://schemas.openxmlformats.org/officeDocument/2006/relationships/slideLayout" Target="../slideLayouts/slideLayout20.xml"/><Relationship Id="rId4" Type="http://schemas.openxmlformats.org/officeDocument/2006/relationships/image" Target="../media/image24.png"/></Relationships>
</file>

<file path=ppt/slides/_rels/slide5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0.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2.xml"/><Relationship Id="rId1" Type="http://schemas.openxmlformats.org/officeDocument/2006/relationships/slideLayout" Target="../slideLayouts/slideLayout20.xml"/></Relationships>
</file>

<file path=ppt/slides/_rels/slide61.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23.xml"/><Relationship Id="rId1" Type="http://schemas.openxmlformats.org/officeDocument/2006/relationships/slideLayout" Target="../slideLayouts/slideLayout20.xml"/><Relationship Id="rId4" Type="http://schemas.openxmlformats.org/officeDocument/2006/relationships/image" Target="../media/image4.png"/></Relationships>
</file>

<file path=ppt/slides/_rels/slide6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6.png"/><Relationship Id="rId1" Type="http://schemas.openxmlformats.org/officeDocument/2006/relationships/slideLayout" Target="../slideLayouts/slideLayout20.xml"/></Relationships>
</file>

<file path=ppt/slides/_rels/slide6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4.xml"/><Relationship Id="rId1" Type="http://schemas.openxmlformats.org/officeDocument/2006/relationships/slideLayout" Target="../slideLayouts/slideLayout20.xml"/><Relationship Id="rId4" Type="http://schemas.openxmlformats.org/officeDocument/2006/relationships/image" Target="../media/image4.png"/></Relationships>
</file>

<file path=ppt/slides/_rels/slide6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5.xml"/><Relationship Id="rId1" Type="http://schemas.openxmlformats.org/officeDocument/2006/relationships/slideLayout" Target="../slideLayouts/slideLayout20.xml"/><Relationship Id="rId5" Type="http://schemas.openxmlformats.org/officeDocument/2006/relationships/image" Target="../media/image27.jpeg"/><Relationship Id="rId4" Type="http://schemas.openxmlformats.org/officeDocument/2006/relationships/image" Target="../media/image4.png"/></Relationships>
</file>

<file path=ppt/slides/_rels/slide6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6.xml"/><Relationship Id="rId1" Type="http://schemas.openxmlformats.org/officeDocument/2006/relationships/slideLayout" Target="../slideLayouts/slideLayout19.xml"/><Relationship Id="rId4" Type="http://schemas.openxmlformats.org/officeDocument/2006/relationships/image" Target="../media/image4.png"/></Relationships>
</file>

<file path=ppt/slides/_rels/slide6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7.xml"/><Relationship Id="rId1" Type="http://schemas.openxmlformats.org/officeDocument/2006/relationships/slideLayout" Target="../slideLayouts/slideLayout20.xml"/><Relationship Id="rId5" Type="http://schemas.openxmlformats.org/officeDocument/2006/relationships/image" Target="../media/image24.png"/><Relationship Id="rId4" Type="http://schemas.openxmlformats.org/officeDocument/2006/relationships/image" Target="../media/image28.png"/></Relationships>
</file>

<file path=ppt/slides/_rels/slide6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8.xml"/><Relationship Id="rId1" Type="http://schemas.openxmlformats.org/officeDocument/2006/relationships/slideLayout" Target="../slideLayouts/slideLayout20.xml"/><Relationship Id="rId4" Type="http://schemas.openxmlformats.org/officeDocument/2006/relationships/image" Target="../media/image4.png"/></Relationships>
</file>

<file path=ppt/slides/_rels/slide6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9.xml"/><Relationship Id="rId1" Type="http://schemas.openxmlformats.org/officeDocument/2006/relationships/slideLayout" Target="../slideLayouts/slideLayout20.xml"/></Relationships>
</file>

<file path=ppt/slides/_rels/slide6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0.xml"/><Relationship Id="rId1" Type="http://schemas.openxmlformats.org/officeDocument/2006/relationships/slideLayout" Target="../slideLayouts/slideLayout20.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1.xml"/><Relationship Id="rId1" Type="http://schemas.openxmlformats.org/officeDocument/2006/relationships/slideLayout" Target="../slideLayouts/slideLayout20.xml"/></Relationships>
</file>

<file path=ppt/slides/_rels/slide7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2.xml"/><Relationship Id="rId1" Type="http://schemas.openxmlformats.org/officeDocument/2006/relationships/slideLayout" Target="../slideLayouts/slideLayout20.xml"/></Relationships>
</file>

<file path=ppt/slides/_rels/slide7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3.xml"/><Relationship Id="rId1" Type="http://schemas.openxmlformats.org/officeDocument/2006/relationships/slideLayout" Target="../slideLayouts/slideLayout20.xml"/></Relationships>
</file>

<file path=ppt/slides/_rels/slide7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4.xml"/><Relationship Id="rId1" Type="http://schemas.openxmlformats.org/officeDocument/2006/relationships/slideLayout" Target="../slideLayouts/slideLayout20.xml"/></Relationships>
</file>

<file path=ppt/slides/_rels/slide74.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31.png"/><Relationship Id="rId2" Type="http://schemas.openxmlformats.org/officeDocument/2006/relationships/notesSlide" Target="../notesSlides/notesSlide35.xml"/><Relationship Id="rId1" Type="http://schemas.openxmlformats.org/officeDocument/2006/relationships/slideLayout" Target="../slideLayouts/slideLayout20.xml"/><Relationship Id="rId6" Type="http://schemas.openxmlformats.org/officeDocument/2006/relationships/image" Target="../media/image30.png"/><Relationship Id="rId5" Type="http://schemas.openxmlformats.org/officeDocument/2006/relationships/image" Target="../media/image29.png"/><Relationship Id="rId4" Type="http://schemas.openxmlformats.org/officeDocument/2006/relationships/image" Target="../media/image4.png"/></Relationships>
</file>

<file path=ppt/slides/_rels/slide75.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31.png"/><Relationship Id="rId2" Type="http://schemas.openxmlformats.org/officeDocument/2006/relationships/notesSlide" Target="../notesSlides/notesSlide36.xml"/><Relationship Id="rId1" Type="http://schemas.openxmlformats.org/officeDocument/2006/relationships/slideLayout" Target="../slideLayouts/slideLayout20.xml"/><Relationship Id="rId6" Type="http://schemas.openxmlformats.org/officeDocument/2006/relationships/image" Target="../media/image30.png"/><Relationship Id="rId5" Type="http://schemas.openxmlformats.org/officeDocument/2006/relationships/image" Target="../media/image29.png"/><Relationship Id="rId4" Type="http://schemas.openxmlformats.org/officeDocument/2006/relationships/image" Target="../media/image4.png"/></Relationships>
</file>

<file path=ppt/slides/_rels/slide7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7.xml"/><Relationship Id="rId1" Type="http://schemas.openxmlformats.org/officeDocument/2006/relationships/slideLayout" Target="../slideLayouts/slideLayout20.xml"/><Relationship Id="rId4" Type="http://schemas.openxmlformats.org/officeDocument/2006/relationships/image" Target="../media/image4.png"/></Relationships>
</file>

<file path=ppt/slides/_rels/slide7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8.xml"/><Relationship Id="rId1" Type="http://schemas.openxmlformats.org/officeDocument/2006/relationships/slideLayout" Target="../slideLayouts/slideLayout20.xml"/><Relationship Id="rId6" Type="http://schemas.openxmlformats.org/officeDocument/2006/relationships/image" Target="../media/image32.png"/><Relationship Id="rId5" Type="http://schemas.openxmlformats.org/officeDocument/2006/relationships/image" Target="../media/image4.png"/><Relationship Id="rId4" Type="http://schemas.openxmlformats.org/officeDocument/2006/relationships/hyperlink" Target="https://www.youtube.com/watch?v=yuhhxTj5od0" TargetMode="External"/></Relationships>
</file>

<file path=ppt/slides/_rels/slide78.xml.rels><?xml version="1.0" encoding="UTF-8" standalone="yes"?>
<Relationships xmlns="http://schemas.openxmlformats.org/package/2006/relationships"><Relationship Id="rId8" Type="http://schemas.microsoft.com/office/2007/relationships/hdphoto" Target="../media/hdphoto2.wdp"/><Relationship Id="rId3" Type="http://schemas.openxmlformats.org/officeDocument/2006/relationships/image" Target="../media/image33.jpg"/><Relationship Id="rId7" Type="http://schemas.openxmlformats.org/officeDocument/2006/relationships/image" Target="../media/image35.png"/><Relationship Id="rId2" Type="http://schemas.openxmlformats.org/officeDocument/2006/relationships/notesSlide" Target="../notesSlides/notesSlide39.xml"/><Relationship Id="rId1" Type="http://schemas.openxmlformats.org/officeDocument/2006/relationships/slideLayout" Target="../slideLayouts/slideLayout20.xml"/><Relationship Id="rId6" Type="http://schemas.microsoft.com/office/2007/relationships/hdphoto" Target="../media/hdphoto1.wdp"/><Relationship Id="rId5" Type="http://schemas.openxmlformats.org/officeDocument/2006/relationships/image" Target="../media/image34.png"/><Relationship Id="rId4" Type="http://schemas.openxmlformats.org/officeDocument/2006/relationships/hyperlink" Target="https://www.google.com/url?sa=i&amp;rct=j&amp;q=&amp;esrc=s&amp;source=images&amp;cd=&amp;cad=rja&amp;uact=8&amp;ved=0ahUKEwiXuM7_jOzWAhXFsFQKHTLgCh4QjRwIBw&amp;url=https://unrealnature.wordpress.com/2008/10/27/some-assembly-required/&amp;psig=AOvVaw3W-y6A5DsH7L-CKPZvy6IE&amp;ust=1507932632200070" TargetMode="External"/><Relationship Id="rId9" Type="http://schemas.openxmlformats.org/officeDocument/2006/relationships/image" Target="../media/image36.png"/></Relationships>
</file>

<file path=ppt/slides/_rels/slide79.xml.rels><?xml version="1.0" encoding="UTF-8" standalone="yes"?>
<Relationships xmlns="http://schemas.openxmlformats.org/package/2006/relationships"><Relationship Id="rId8" Type="http://schemas.openxmlformats.org/officeDocument/2006/relationships/image" Target="../media/image40.png"/><Relationship Id="rId13" Type="http://schemas.openxmlformats.org/officeDocument/2006/relationships/image" Target="../media/image43.png"/><Relationship Id="rId3" Type="http://schemas.openxmlformats.org/officeDocument/2006/relationships/image" Target="../media/image37.jpeg"/><Relationship Id="rId7" Type="http://schemas.openxmlformats.org/officeDocument/2006/relationships/image" Target="../media/image39.jpeg"/><Relationship Id="rId12" Type="http://schemas.microsoft.com/office/2007/relationships/hdphoto" Target="../media/hdphoto4.wdp"/><Relationship Id="rId2" Type="http://schemas.openxmlformats.org/officeDocument/2006/relationships/notesSlide" Target="../notesSlides/notesSlide40.xml"/><Relationship Id="rId1" Type="http://schemas.openxmlformats.org/officeDocument/2006/relationships/slideLayout" Target="../slideLayouts/slideLayout20.xml"/><Relationship Id="rId6" Type="http://schemas.openxmlformats.org/officeDocument/2006/relationships/hyperlink" Target="https://www.google.com/url?sa=i&amp;rct=j&amp;q=&amp;esrc=s&amp;source=images&amp;cd=&amp;cad=rja&amp;uact=8&amp;ved=0ahUKEwiXuM7_jOzWAhXFsFQKHTLgCh4QjRwIBw&amp;url=https://unrealnature.wordpress.com/2008/10/27/some-assembly-required/&amp;psig=AOvVaw3W-y6A5DsH7L-CKPZvy6IE&amp;ust=1507932632200070" TargetMode="External"/><Relationship Id="rId11" Type="http://schemas.openxmlformats.org/officeDocument/2006/relationships/image" Target="../media/image42.png"/><Relationship Id="rId5" Type="http://schemas.openxmlformats.org/officeDocument/2006/relationships/image" Target="../media/image38.png"/><Relationship Id="rId10" Type="http://schemas.microsoft.com/office/2007/relationships/hdphoto" Target="../media/hdphoto3.wdp"/><Relationship Id="rId4" Type="http://schemas.openxmlformats.org/officeDocument/2006/relationships/image" Target="../media/image4.png"/><Relationship Id="rId9" Type="http://schemas.openxmlformats.org/officeDocument/2006/relationships/image" Target="../media/image41.png"/><Relationship Id="rId14" Type="http://schemas.microsoft.com/office/2007/relationships/hdphoto" Target="../media/hdphoto5.wdp"/></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41.xml"/><Relationship Id="rId1" Type="http://schemas.openxmlformats.org/officeDocument/2006/relationships/slideLayout" Target="../slideLayouts/slideLayout20.xml"/></Relationships>
</file>

<file path=ppt/slides/_rels/slide8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42.xml"/><Relationship Id="rId1" Type="http://schemas.openxmlformats.org/officeDocument/2006/relationships/slideLayout" Target="../slideLayouts/slideLayout20.xml"/></Relationships>
</file>

<file path=ppt/slides/_rels/slide82.xml.rels><?xml version="1.0" encoding="UTF-8" standalone="yes"?>
<Relationships xmlns="http://schemas.openxmlformats.org/package/2006/relationships"><Relationship Id="rId8" Type="http://schemas.openxmlformats.org/officeDocument/2006/relationships/customXml" Target="../ink/ink3.xml"/><Relationship Id="rId13" Type="http://schemas.openxmlformats.org/officeDocument/2006/relationships/image" Target="../media/image52.png"/><Relationship Id="rId18" Type="http://schemas.openxmlformats.org/officeDocument/2006/relationships/customXml" Target="../ink/ink8.xml"/><Relationship Id="rId3" Type="http://schemas.openxmlformats.org/officeDocument/2006/relationships/image" Target="../media/image44.png"/><Relationship Id="rId21" Type="http://schemas.openxmlformats.org/officeDocument/2006/relationships/image" Target="../media/image56.png"/><Relationship Id="rId7" Type="http://schemas.openxmlformats.org/officeDocument/2006/relationships/image" Target="../media/image49.png"/><Relationship Id="rId12" Type="http://schemas.openxmlformats.org/officeDocument/2006/relationships/customXml" Target="../ink/ink5.xml"/><Relationship Id="rId17" Type="http://schemas.openxmlformats.org/officeDocument/2006/relationships/image" Target="../media/image54.png"/><Relationship Id="rId2" Type="http://schemas.openxmlformats.org/officeDocument/2006/relationships/notesSlide" Target="../notesSlides/notesSlide43.xml"/><Relationship Id="rId16" Type="http://schemas.openxmlformats.org/officeDocument/2006/relationships/customXml" Target="../ink/ink7.xml"/><Relationship Id="rId20" Type="http://schemas.openxmlformats.org/officeDocument/2006/relationships/customXml" Target="../ink/ink9.xml"/><Relationship Id="rId1" Type="http://schemas.openxmlformats.org/officeDocument/2006/relationships/slideLayout" Target="../slideLayouts/slideLayout20.xml"/><Relationship Id="rId6" Type="http://schemas.openxmlformats.org/officeDocument/2006/relationships/customXml" Target="../ink/ink2.xml"/><Relationship Id="rId11" Type="http://schemas.openxmlformats.org/officeDocument/2006/relationships/image" Target="../media/image51.png"/><Relationship Id="rId5" Type="http://schemas.openxmlformats.org/officeDocument/2006/relationships/image" Target="../media/image48.png"/><Relationship Id="rId15" Type="http://schemas.openxmlformats.org/officeDocument/2006/relationships/image" Target="../media/image53.png"/><Relationship Id="rId10" Type="http://schemas.openxmlformats.org/officeDocument/2006/relationships/customXml" Target="../ink/ink4.xml"/><Relationship Id="rId19" Type="http://schemas.openxmlformats.org/officeDocument/2006/relationships/image" Target="../media/image55.png"/><Relationship Id="rId4" Type="http://schemas.openxmlformats.org/officeDocument/2006/relationships/customXml" Target="../ink/ink1.xml"/><Relationship Id="rId9" Type="http://schemas.openxmlformats.org/officeDocument/2006/relationships/image" Target="../media/image50.png"/><Relationship Id="rId14" Type="http://schemas.openxmlformats.org/officeDocument/2006/relationships/customXml" Target="../ink/ink6.xml"/></Relationships>
</file>

<file path=ppt/slides/_rels/slide83.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44.xml"/><Relationship Id="rId1" Type="http://schemas.openxmlformats.org/officeDocument/2006/relationships/slideLayout" Target="../slideLayouts/slideLayout20.xml"/><Relationship Id="rId4" Type="http://schemas.openxmlformats.org/officeDocument/2006/relationships/image" Target="../media/image46.png"/></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0.xml"/></Relationships>
</file>

<file path=ppt/slides/_rels/slide8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6.xml"/><Relationship Id="rId1" Type="http://schemas.openxmlformats.org/officeDocument/2006/relationships/slideLayout" Target="../slideLayouts/slideLayout20.xml"/><Relationship Id="rId5" Type="http://schemas.openxmlformats.org/officeDocument/2006/relationships/image" Target="../media/image47.jpeg"/><Relationship Id="rId4" Type="http://schemas.openxmlformats.org/officeDocument/2006/relationships/image" Target="../media/image4.png"/></Relationships>
</file>

<file path=ppt/slides/_rels/slide8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7.xml"/><Relationship Id="rId1" Type="http://schemas.openxmlformats.org/officeDocument/2006/relationships/slideLayout" Target="../slideLayouts/slideLayout20.xml"/><Relationship Id="rId4" Type="http://schemas.openxmlformats.org/officeDocument/2006/relationships/image" Target="../media/image4.png"/></Relationships>
</file>

<file path=ppt/slides/_rels/slide87.xml.rels><?xml version="1.0" encoding="UTF-8" standalone="yes"?>
<Relationships xmlns="http://schemas.openxmlformats.org/package/2006/relationships"><Relationship Id="rId3" Type="http://schemas.openxmlformats.org/officeDocument/2006/relationships/image" Target="../media/image48.gif"/><Relationship Id="rId2" Type="http://schemas.openxmlformats.org/officeDocument/2006/relationships/notesSlide" Target="../notesSlides/notesSlide48.xml"/><Relationship Id="rId1" Type="http://schemas.openxmlformats.org/officeDocument/2006/relationships/slideLayout" Target="../slideLayouts/slideLayout20.xml"/></Relationships>
</file>

<file path=ppt/slides/_rels/slide8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9.xml"/><Relationship Id="rId1" Type="http://schemas.openxmlformats.org/officeDocument/2006/relationships/slideLayout" Target="../slideLayouts/slideLayout20.xml"/><Relationship Id="rId4" Type="http://schemas.openxmlformats.org/officeDocument/2006/relationships/image" Target="../media/image4.png"/></Relationships>
</file>

<file path=ppt/slides/_rels/slide8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0.xml"/><Relationship Id="rId1" Type="http://schemas.openxmlformats.org/officeDocument/2006/relationships/slideLayout" Target="../slideLayouts/slideLayout20.xml"/><Relationship Id="rId4" Type="http://schemas.openxmlformats.org/officeDocument/2006/relationships/image" Target="../media/image4.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3733800" y="362964"/>
            <a:ext cx="5746529" cy="406360"/>
          </a:xfrm>
          <a:prstGeom prst="rect">
            <a:avLst/>
          </a:prstGeom>
          <a:noFill/>
        </p:spPr>
        <p:txBody>
          <a:bodyPr wrap="square" lIns="97630" tIns="48815" rIns="97630" bIns="48815"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Biology, Homeostasis, </a:t>
            </a:r>
            <a:r>
              <a:rPr lang="en-US" sz="1900" dirty="0">
                <a:solidFill>
                  <a:prstClr val="black"/>
                </a:solidFill>
                <a:latin typeface="Verdana" panose="020B0604030504040204" pitchFamily="34" charset="0"/>
                <a:ea typeface="Verdana" panose="020B0604030504040204" pitchFamily="34" charset="0"/>
                <a:cs typeface="Verdana" panose="020B0604030504040204" pitchFamily="34" charset="0"/>
              </a:rPr>
              <a:t>and Type 2 Diabetes</a:t>
            </a:r>
            <a:endPar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cxnSp>
        <p:nvCxnSpPr>
          <p:cNvPr id="10" name="Straight Connector 9"/>
          <p:cNvCxnSpPr/>
          <p:nvPr/>
        </p:nvCxnSpPr>
        <p:spPr>
          <a:xfrm>
            <a:off x="3581241" y="125258"/>
            <a:ext cx="0" cy="881772"/>
          </a:xfrm>
          <a:prstGeom prst="line">
            <a:avLst/>
          </a:prstGeom>
          <a:ln w="28575">
            <a:solidFill>
              <a:srgbClr val="2B656C"/>
            </a:solidFill>
          </a:ln>
        </p:spPr>
        <p:style>
          <a:lnRef idx="1">
            <a:schemeClr val="accent2"/>
          </a:lnRef>
          <a:fillRef idx="0">
            <a:schemeClr val="accent2"/>
          </a:fillRef>
          <a:effectRef idx="0">
            <a:schemeClr val="accent2"/>
          </a:effectRef>
          <a:fontRef idx="minor">
            <a:schemeClr val="tx1"/>
          </a:fontRef>
        </p:style>
      </p:cxnSp>
      <p:pic>
        <p:nvPicPr>
          <p:cNvPr id="3074" name="Picture 2" descr="C:\Users\jcgriz\AppData\Local\Microsoft\Windows\Temporary Internet Files\Content.Outlook\ND2AF8RG\GSEO logo.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05068" y="258921"/>
            <a:ext cx="2911798" cy="703622"/>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p:cNvSpPr/>
          <p:nvPr/>
        </p:nvSpPr>
        <p:spPr>
          <a:xfrm>
            <a:off x="266701" y="1161986"/>
            <a:ext cx="8610598" cy="5570756"/>
          </a:xfrm>
          <a:prstGeom prst="rect">
            <a:avLst/>
          </a:prstGeom>
        </p:spPr>
        <p:txBody>
          <a:bodyPr wrap="square">
            <a:spAutoFit/>
          </a:bodyPr>
          <a:lstStyle/>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r>
              <a:rPr kumimoji="0" lang="en-US" sz="1600" b="0" i="0" u="none" strike="noStrike" kern="120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A one-week unit exploring how…</a:t>
            </a:r>
          </a:p>
          <a:p>
            <a:endParaRPr lang="en-US" sz="1000" dirty="0">
              <a:latin typeface="Verdana" panose="020B0604030504040204" pitchFamily="34" charset="0"/>
              <a:ea typeface="Verdana" panose="020B0604030504040204" pitchFamily="34" charset="0"/>
              <a:cs typeface="Verdana" panose="020B0604030504040204" pitchFamily="34" charset="0"/>
            </a:endParaRPr>
          </a:p>
          <a:p>
            <a:pPr marL="285750" indent="-285750">
              <a:buFont typeface="Arial" panose="020B0604020202020204" pitchFamily="34" charset="0"/>
              <a:buChar char="•"/>
            </a:pPr>
            <a:r>
              <a:rPr lang="en-US" sz="1400" dirty="0">
                <a:latin typeface="Verdana" panose="020B0604030504040204" pitchFamily="34" charset="0"/>
                <a:ea typeface="Verdana" panose="020B0604030504040204" pitchFamily="34" charset="0"/>
                <a:cs typeface="Verdana" panose="020B0604030504040204" pitchFamily="34" charset="0"/>
              </a:rPr>
              <a:t>Type 2 diabetes is a growing concern and occurs frequently in our communities.</a:t>
            </a:r>
          </a:p>
          <a:p>
            <a:pPr marL="285750" indent="-285750">
              <a:buFont typeface="Arial" panose="020B0604020202020204" pitchFamily="34" charset="0"/>
              <a:buChar char="•"/>
            </a:pPr>
            <a:endParaRPr lang="en-US" sz="1400" dirty="0">
              <a:latin typeface="Verdana" panose="020B0604030504040204" pitchFamily="34" charset="0"/>
              <a:ea typeface="Verdana" panose="020B0604030504040204" pitchFamily="34" charset="0"/>
              <a:cs typeface="Verdana" panose="020B0604030504040204" pitchFamily="34" charset="0"/>
            </a:endParaRPr>
          </a:p>
          <a:p>
            <a:pPr marL="285750" indent="-285750">
              <a:buFont typeface="Arial" panose="020B0604020202020204" pitchFamily="34" charset="0"/>
              <a:buChar char="•"/>
            </a:pPr>
            <a:r>
              <a:rPr lang="en-US" sz="1400" dirty="0">
                <a:latin typeface="Verdana" panose="020B0604030504040204" pitchFamily="34" charset="0"/>
                <a:ea typeface="Verdana" panose="020B0604030504040204" pitchFamily="34" charset="0"/>
                <a:cs typeface="Verdana" panose="020B0604030504040204" pitchFamily="34" charset="0"/>
              </a:rPr>
              <a:t>Type 2 diabetes is a complex condition that is heavily influenced by environmental factors such as access to resources, personal choice, product marketing, public policy, socio-economic status, and stress.</a:t>
            </a:r>
          </a:p>
          <a:p>
            <a:pPr marL="285750" indent="-285750">
              <a:buFont typeface="Arial" panose="020B0604020202020204" pitchFamily="34" charset="0"/>
              <a:buChar char="•"/>
            </a:pPr>
            <a:endParaRPr lang="en-US" sz="1400" dirty="0">
              <a:latin typeface="Verdana" panose="020B0604030504040204" pitchFamily="34" charset="0"/>
              <a:ea typeface="Verdana" panose="020B0604030504040204" pitchFamily="34" charset="0"/>
              <a:cs typeface="Verdana" panose="020B0604030504040204" pitchFamily="34" charset="0"/>
            </a:endParaRPr>
          </a:p>
          <a:p>
            <a:pPr marL="285750" indent="-285750">
              <a:buFont typeface="Arial" panose="020B0604020202020204" pitchFamily="34" charset="0"/>
              <a:buChar char="•"/>
            </a:pPr>
            <a:r>
              <a:rPr lang="en-US" sz="1400" dirty="0">
                <a:latin typeface="Verdana" panose="020B0604030504040204" pitchFamily="34" charset="0"/>
                <a:ea typeface="Verdana" panose="020B0604030504040204" pitchFamily="34" charset="0"/>
                <a:cs typeface="Verdana" panose="020B0604030504040204" pitchFamily="34" charset="0"/>
              </a:rPr>
              <a:t>Most traits are determined by a combination of genetic and environmental factors, including complex diseases like type 2 diabetes.</a:t>
            </a:r>
          </a:p>
          <a:p>
            <a:endParaRPr lang="en-US" sz="1400" dirty="0">
              <a:latin typeface="Verdana" panose="020B0604030504040204" pitchFamily="34" charset="0"/>
              <a:ea typeface="Verdana" panose="020B0604030504040204" pitchFamily="34" charset="0"/>
              <a:cs typeface="Verdana" panose="020B0604030504040204" pitchFamily="34" charset="0"/>
            </a:endParaRPr>
          </a:p>
          <a:p>
            <a:pPr marL="285750" indent="-285750">
              <a:buFont typeface="Arial" panose="020B0604020202020204" pitchFamily="34" charset="0"/>
              <a:buChar char="•"/>
            </a:pPr>
            <a:r>
              <a:rPr lang="en-US" sz="1400" dirty="0">
                <a:latin typeface="Verdana" panose="020B0604030504040204" pitchFamily="34" charset="0"/>
                <a:ea typeface="Verdana" panose="020B0604030504040204" pitchFamily="34" charset="0"/>
                <a:cs typeface="Verdana" panose="020B0604030504040204" pitchFamily="34" charset="0"/>
              </a:rPr>
              <a:t>Blood glucose levels are regulated to stay within a healthy range. </a:t>
            </a:r>
            <a:r>
              <a:rPr lang="en-US" sz="1400" i="1" dirty="0">
                <a:latin typeface="Verdana" panose="020B0604030504040204" pitchFamily="34" charset="0"/>
                <a:ea typeface="Verdana" panose="020B0604030504040204" pitchFamily="34" charset="0"/>
                <a:cs typeface="Verdana" panose="020B0604030504040204" pitchFamily="34" charset="0"/>
              </a:rPr>
              <a:t>Type 2 diabetes is the result of chronic high blood glucose levels over time </a:t>
            </a:r>
            <a:r>
              <a:rPr lang="en-US" sz="1400" dirty="0">
                <a:latin typeface="Verdana" panose="020B0604030504040204" pitchFamily="34" charset="0"/>
                <a:ea typeface="Verdana" panose="020B0604030504040204" pitchFamily="34" charset="0"/>
                <a:cs typeface="Verdana" panose="020B0604030504040204" pitchFamily="34" charset="0"/>
              </a:rPr>
              <a:t>as regulation of blood glucose levels fail.</a:t>
            </a:r>
          </a:p>
          <a:p>
            <a:pPr marL="285750" indent="-285750">
              <a:buFont typeface="Arial" panose="020B0604020202020204" pitchFamily="34" charset="0"/>
              <a:buChar char="•"/>
            </a:pPr>
            <a:endParaRPr lang="en-US" sz="1400" dirty="0">
              <a:latin typeface="Verdana" panose="020B0604030504040204" pitchFamily="34" charset="0"/>
              <a:ea typeface="Verdana" panose="020B0604030504040204" pitchFamily="34" charset="0"/>
              <a:cs typeface="Verdana" panose="020B0604030504040204" pitchFamily="34" charset="0"/>
            </a:endParaRPr>
          </a:p>
          <a:p>
            <a:pPr marL="285750" indent="-285750">
              <a:buFont typeface="Arial" panose="020B0604020202020204" pitchFamily="34" charset="0"/>
              <a:buChar char="•"/>
            </a:pPr>
            <a:r>
              <a:rPr lang="en-US" sz="1400" dirty="0">
                <a:latin typeface="Verdana" panose="020B0604030504040204" pitchFamily="34" charset="0"/>
                <a:ea typeface="Verdana" panose="020B0604030504040204" pitchFamily="34" charset="0"/>
                <a:cs typeface="Verdana" panose="020B0604030504040204" pitchFamily="34" charset="0"/>
              </a:rPr>
              <a:t>Glucose, the major energy source for all human cells, is released primarily through digestion of carbohydrates. Food choices impact blood glucose levels.</a:t>
            </a:r>
          </a:p>
          <a:p>
            <a:pPr marL="285750" indent="-285750">
              <a:buFont typeface="Arial" panose="020B0604020202020204" pitchFamily="34" charset="0"/>
              <a:buChar char="•"/>
            </a:pPr>
            <a:endParaRPr lang="en-US" sz="1400" dirty="0">
              <a:latin typeface="Verdana" panose="020B0604030504040204" pitchFamily="34" charset="0"/>
              <a:ea typeface="Verdana" panose="020B0604030504040204" pitchFamily="34" charset="0"/>
              <a:cs typeface="Verdana" panose="020B0604030504040204" pitchFamily="34" charset="0"/>
            </a:endParaRPr>
          </a:p>
          <a:p>
            <a:pPr marL="285750" indent="-285750">
              <a:buFont typeface="Arial" panose="020B0604020202020204" pitchFamily="34" charset="0"/>
              <a:buChar char="•"/>
            </a:pPr>
            <a:r>
              <a:rPr lang="en-US" sz="1400" dirty="0">
                <a:latin typeface="Verdana" panose="020B0604030504040204" pitchFamily="34" charset="0"/>
                <a:ea typeface="Verdana" panose="020B0604030504040204" pitchFamily="34" charset="0"/>
                <a:cs typeface="Verdana" panose="020B0604030504040204" pitchFamily="34" charset="0"/>
              </a:rPr>
              <a:t>Type 2 diabetes is a serious condition with negative health consequences if left untreated.</a:t>
            </a:r>
          </a:p>
          <a:p>
            <a:pPr marL="285750" indent="-285750">
              <a:buFont typeface="Arial" panose="020B0604020202020204" pitchFamily="34" charset="0"/>
              <a:buChar char="•"/>
            </a:pPr>
            <a:endParaRPr lang="en-US" sz="1400" dirty="0">
              <a:latin typeface="Verdana" panose="020B0604030504040204" pitchFamily="34" charset="0"/>
              <a:ea typeface="Verdana" panose="020B0604030504040204" pitchFamily="34" charset="0"/>
              <a:cs typeface="Verdana" panose="020B0604030504040204" pitchFamily="34" charset="0"/>
            </a:endParaRPr>
          </a:p>
          <a:p>
            <a:pPr marL="285750" indent="-285750">
              <a:buFont typeface="Arial" panose="020B0604020202020204" pitchFamily="34" charset="0"/>
              <a:buChar char="•"/>
            </a:pPr>
            <a:r>
              <a:rPr lang="en-US" sz="1400" dirty="0">
                <a:latin typeface="Verdana" panose="020B0604030504040204" pitchFamily="34" charset="0"/>
                <a:ea typeface="Verdana" panose="020B0604030504040204" pitchFamily="34" charset="0"/>
                <a:cs typeface="Verdana" panose="020B0604030504040204" pitchFamily="34" charset="0"/>
              </a:rPr>
              <a:t>Type 2 diabetes can be prevented: factors contributing to a person’s risk include good nutrition and exercise.</a:t>
            </a:r>
          </a:p>
          <a:p>
            <a:pPr marL="285750" indent="-285750">
              <a:buFont typeface="Arial" panose="020B0604020202020204" pitchFamily="34" charset="0"/>
              <a:buChar char="•"/>
            </a:pPr>
            <a:endParaRPr lang="en-US" sz="1400" u="sng" dirty="0">
              <a:latin typeface="Verdana" panose="020B0604030504040204" pitchFamily="34" charset="0"/>
              <a:ea typeface="Verdana" panose="020B0604030504040204" pitchFamily="34" charset="0"/>
              <a:cs typeface="Verdana" panose="020B0604030504040204" pitchFamily="34" charset="0"/>
            </a:endParaRPr>
          </a:p>
          <a:p>
            <a:pPr marL="285750" indent="-285750">
              <a:buFont typeface="Arial" panose="020B0604020202020204" pitchFamily="34" charset="0"/>
              <a:buChar char="•"/>
            </a:pPr>
            <a:r>
              <a:rPr lang="en-US" sz="1400" dirty="0">
                <a:latin typeface="Verdana" panose="020B0604030504040204" pitchFamily="34" charset="0"/>
                <a:ea typeface="Verdana" panose="020B0604030504040204" pitchFamily="34" charset="0"/>
                <a:cs typeface="Verdana" panose="020B0604030504040204" pitchFamily="34" charset="0"/>
              </a:rPr>
              <a:t>Students can make a meaningful contribution to the prevention of type 2 diabetes.</a:t>
            </a:r>
          </a:p>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endParaRPr kumimoji="0" lang="en-US" sz="22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319137284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pSp>
        <p:nvGrpSpPr>
          <p:cNvPr id="8194" name="Group 252"/>
          <p:cNvGrpSpPr>
            <a:grpSpLocks/>
          </p:cNvGrpSpPr>
          <p:nvPr/>
        </p:nvGrpSpPr>
        <p:grpSpPr bwMode="auto">
          <a:xfrm>
            <a:off x="1871663" y="1228725"/>
            <a:ext cx="5410200" cy="4333875"/>
            <a:chOff x="1179" y="798"/>
            <a:chExt cx="3408" cy="2730"/>
          </a:xfrm>
        </p:grpSpPr>
        <p:sp>
          <p:nvSpPr>
            <p:cNvPr id="8196" name="AutoShape 128"/>
            <p:cNvSpPr>
              <a:spLocks noChangeAspect="1" noChangeArrowheads="1" noTextEdit="1"/>
            </p:cNvSpPr>
            <p:nvPr/>
          </p:nvSpPr>
          <p:spPr bwMode="auto">
            <a:xfrm>
              <a:off x="1179" y="798"/>
              <a:ext cx="3402" cy="2724"/>
            </a:xfrm>
            <a:prstGeom prst="rect">
              <a:avLst/>
            </a:prstGeom>
            <a:noFill/>
            <a:ln w="9525">
              <a:noFill/>
              <a:miter lim="800000"/>
              <a:headEnd/>
              <a:tailEnd/>
            </a:ln>
          </p:spPr>
          <p:txBody>
            <a:bodyPr/>
            <a:lstStyle/>
            <a:p>
              <a:endParaRPr lang="en-US"/>
            </a:p>
          </p:txBody>
        </p:sp>
        <p:sp>
          <p:nvSpPr>
            <p:cNvPr id="8197" name="Rectangle 130"/>
            <p:cNvSpPr>
              <a:spLocks noChangeArrowheads="1"/>
            </p:cNvSpPr>
            <p:nvPr/>
          </p:nvSpPr>
          <p:spPr bwMode="auto">
            <a:xfrm>
              <a:off x="1179" y="798"/>
              <a:ext cx="3408" cy="2730"/>
            </a:xfrm>
            <a:prstGeom prst="rect">
              <a:avLst/>
            </a:prstGeom>
            <a:solidFill>
              <a:srgbClr val="FFFFFF">
                <a:alpha val="0"/>
              </a:srgbClr>
            </a:solidFill>
            <a:ln w="9525">
              <a:noFill/>
              <a:miter lim="800000"/>
              <a:headEnd/>
              <a:tailEnd/>
            </a:ln>
          </p:spPr>
          <p:txBody>
            <a:bodyPr/>
            <a:lstStyle/>
            <a:p>
              <a:endParaRPr lang="en-US"/>
            </a:p>
          </p:txBody>
        </p:sp>
        <p:sp>
          <p:nvSpPr>
            <p:cNvPr id="8198" name="Rectangle 131"/>
            <p:cNvSpPr>
              <a:spLocks noChangeArrowheads="1"/>
            </p:cNvSpPr>
            <p:nvPr/>
          </p:nvSpPr>
          <p:spPr bwMode="auto">
            <a:xfrm>
              <a:off x="1215" y="840"/>
              <a:ext cx="3336" cy="2646"/>
            </a:xfrm>
            <a:prstGeom prst="rect">
              <a:avLst/>
            </a:prstGeom>
            <a:solidFill>
              <a:srgbClr val="FFFFFF">
                <a:alpha val="0"/>
              </a:srgbClr>
            </a:solidFill>
            <a:ln w="9525">
              <a:noFill/>
              <a:miter lim="800000"/>
              <a:headEnd/>
              <a:tailEnd/>
            </a:ln>
          </p:spPr>
          <p:txBody>
            <a:bodyPr/>
            <a:lstStyle/>
            <a:p>
              <a:endParaRPr lang="en-US"/>
            </a:p>
          </p:txBody>
        </p:sp>
        <p:sp>
          <p:nvSpPr>
            <p:cNvPr id="8199" name="Freeform 132"/>
            <p:cNvSpPr>
              <a:spLocks/>
            </p:cNvSpPr>
            <p:nvPr/>
          </p:nvSpPr>
          <p:spPr bwMode="auto">
            <a:xfrm>
              <a:off x="3411" y="2418"/>
              <a:ext cx="234" cy="378"/>
            </a:xfrm>
            <a:custGeom>
              <a:avLst/>
              <a:gdLst>
                <a:gd name="T0" fmla="*/ 234 w 234"/>
                <a:gd name="T1" fmla="*/ 300 h 378"/>
                <a:gd name="T2" fmla="*/ 60 w 234"/>
                <a:gd name="T3" fmla="*/ 318 h 378"/>
                <a:gd name="T4" fmla="*/ 60 w 234"/>
                <a:gd name="T5" fmla="*/ 330 h 378"/>
                <a:gd name="T6" fmla="*/ 78 w 234"/>
                <a:gd name="T7" fmla="*/ 348 h 378"/>
                <a:gd name="T8" fmla="*/ 78 w 234"/>
                <a:gd name="T9" fmla="*/ 366 h 378"/>
                <a:gd name="T10" fmla="*/ 42 w 234"/>
                <a:gd name="T11" fmla="*/ 378 h 378"/>
                <a:gd name="T12" fmla="*/ 54 w 234"/>
                <a:gd name="T13" fmla="*/ 372 h 378"/>
                <a:gd name="T14" fmla="*/ 36 w 234"/>
                <a:gd name="T15" fmla="*/ 336 h 378"/>
                <a:gd name="T16" fmla="*/ 30 w 234"/>
                <a:gd name="T17" fmla="*/ 372 h 378"/>
                <a:gd name="T18" fmla="*/ 12 w 234"/>
                <a:gd name="T19" fmla="*/ 372 h 378"/>
                <a:gd name="T20" fmla="*/ 12 w 234"/>
                <a:gd name="T21" fmla="*/ 342 h 378"/>
                <a:gd name="T22" fmla="*/ 0 w 234"/>
                <a:gd name="T23" fmla="*/ 258 h 378"/>
                <a:gd name="T24" fmla="*/ 0 w 234"/>
                <a:gd name="T25" fmla="*/ 12 h 378"/>
                <a:gd name="T26" fmla="*/ 162 w 234"/>
                <a:gd name="T27" fmla="*/ 0 h 378"/>
                <a:gd name="T28" fmla="*/ 204 w 234"/>
                <a:gd name="T29" fmla="*/ 162 h 378"/>
                <a:gd name="T30" fmla="*/ 228 w 234"/>
                <a:gd name="T31" fmla="*/ 204 h 378"/>
                <a:gd name="T32" fmla="*/ 216 w 234"/>
                <a:gd name="T33" fmla="*/ 234 h 378"/>
                <a:gd name="T34" fmla="*/ 234 w 234"/>
                <a:gd name="T35" fmla="*/ 300 h 37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4"/>
                <a:gd name="T55" fmla="*/ 0 h 378"/>
                <a:gd name="T56" fmla="*/ 234 w 234"/>
                <a:gd name="T57" fmla="*/ 378 h 37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4" h="378">
                  <a:moveTo>
                    <a:pt x="234" y="300"/>
                  </a:moveTo>
                  <a:lnTo>
                    <a:pt x="60" y="318"/>
                  </a:lnTo>
                  <a:lnTo>
                    <a:pt x="60" y="330"/>
                  </a:lnTo>
                  <a:lnTo>
                    <a:pt x="78" y="348"/>
                  </a:lnTo>
                  <a:lnTo>
                    <a:pt x="78" y="366"/>
                  </a:lnTo>
                  <a:lnTo>
                    <a:pt x="42" y="378"/>
                  </a:lnTo>
                  <a:lnTo>
                    <a:pt x="54" y="372"/>
                  </a:lnTo>
                  <a:lnTo>
                    <a:pt x="36" y="336"/>
                  </a:lnTo>
                  <a:lnTo>
                    <a:pt x="30" y="372"/>
                  </a:lnTo>
                  <a:lnTo>
                    <a:pt x="12" y="372"/>
                  </a:lnTo>
                  <a:lnTo>
                    <a:pt x="12" y="342"/>
                  </a:lnTo>
                  <a:lnTo>
                    <a:pt x="0" y="258"/>
                  </a:lnTo>
                  <a:lnTo>
                    <a:pt x="0" y="12"/>
                  </a:lnTo>
                  <a:lnTo>
                    <a:pt x="162" y="0"/>
                  </a:lnTo>
                  <a:lnTo>
                    <a:pt x="204" y="162"/>
                  </a:lnTo>
                  <a:lnTo>
                    <a:pt x="228" y="204"/>
                  </a:lnTo>
                  <a:lnTo>
                    <a:pt x="216" y="234"/>
                  </a:lnTo>
                  <a:lnTo>
                    <a:pt x="234" y="300"/>
                  </a:lnTo>
                  <a:close/>
                </a:path>
              </a:pathLst>
            </a:custGeom>
            <a:solidFill>
              <a:srgbClr val="FF8C00"/>
            </a:solidFill>
            <a:ln w="9525">
              <a:solidFill>
                <a:srgbClr val="FF8C00"/>
              </a:solidFill>
              <a:prstDash val="solid"/>
              <a:round/>
              <a:headEnd/>
              <a:tailEnd/>
            </a:ln>
          </p:spPr>
          <p:txBody>
            <a:bodyPr/>
            <a:lstStyle/>
            <a:p>
              <a:endParaRPr lang="en-US"/>
            </a:p>
          </p:txBody>
        </p:sp>
        <p:sp>
          <p:nvSpPr>
            <p:cNvPr id="8200" name="Freeform 133"/>
            <p:cNvSpPr>
              <a:spLocks/>
            </p:cNvSpPr>
            <p:nvPr/>
          </p:nvSpPr>
          <p:spPr bwMode="auto">
            <a:xfrm>
              <a:off x="3411" y="2418"/>
              <a:ext cx="234" cy="378"/>
            </a:xfrm>
            <a:custGeom>
              <a:avLst/>
              <a:gdLst>
                <a:gd name="T0" fmla="*/ 234 w 234"/>
                <a:gd name="T1" fmla="*/ 300 h 378"/>
                <a:gd name="T2" fmla="*/ 60 w 234"/>
                <a:gd name="T3" fmla="*/ 318 h 378"/>
                <a:gd name="T4" fmla="*/ 60 w 234"/>
                <a:gd name="T5" fmla="*/ 330 h 378"/>
                <a:gd name="T6" fmla="*/ 78 w 234"/>
                <a:gd name="T7" fmla="*/ 348 h 378"/>
                <a:gd name="T8" fmla="*/ 78 w 234"/>
                <a:gd name="T9" fmla="*/ 366 h 378"/>
                <a:gd name="T10" fmla="*/ 42 w 234"/>
                <a:gd name="T11" fmla="*/ 378 h 378"/>
                <a:gd name="T12" fmla="*/ 54 w 234"/>
                <a:gd name="T13" fmla="*/ 372 h 378"/>
                <a:gd name="T14" fmla="*/ 36 w 234"/>
                <a:gd name="T15" fmla="*/ 336 h 378"/>
                <a:gd name="T16" fmla="*/ 30 w 234"/>
                <a:gd name="T17" fmla="*/ 372 h 378"/>
                <a:gd name="T18" fmla="*/ 12 w 234"/>
                <a:gd name="T19" fmla="*/ 372 h 378"/>
                <a:gd name="T20" fmla="*/ 12 w 234"/>
                <a:gd name="T21" fmla="*/ 342 h 378"/>
                <a:gd name="T22" fmla="*/ 0 w 234"/>
                <a:gd name="T23" fmla="*/ 258 h 378"/>
                <a:gd name="T24" fmla="*/ 0 w 234"/>
                <a:gd name="T25" fmla="*/ 12 h 378"/>
                <a:gd name="T26" fmla="*/ 162 w 234"/>
                <a:gd name="T27" fmla="*/ 0 h 378"/>
                <a:gd name="T28" fmla="*/ 204 w 234"/>
                <a:gd name="T29" fmla="*/ 162 h 378"/>
                <a:gd name="T30" fmla="*/ 228 w 234"/>
                <a:gd name="T31" fmla="*/ 204 h 378"/>
                <a:gd name="T32" fmla="*/ 216 w 234"/>
                <a:gd name="T33" fmla="*/ 234 h 378"/>
                <a:gd name="T34" fmla="*/ 234 w 234"/>
                <a:gd name="T35" fmla="*/ 300 h 378"/>
                <a:gd name="T36" fmla="*/ 234 w 234"/>
                <a:gd name="T37" fmla="*/ 306 h 37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4"/>
                <a:gd name="T58" fmla="*/ 0 h 378"/>
                <a:gd name="T59" fmla="*/ 234 w 234"/>
                <a:gd name="T60" fmla="*/ 378 h 37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4" h="378">
                  <a:moveTo>
                    <a:pt x="234" y="300"/>
                  </a:moveTo>
                  <a:lnTo>
                    <a:pt x="60" y="318"/>
                  </a:lnTo>
                  <a:lnTo>
                    <a:pt x="60" y="330"/>
                  </a:lnTo>
                  <a:lnTo>
                    <a:pt x="78" y="348"/>
                  </a:lnTo>
                  <a:lnTo>
                    <a:pt x="78" y="366"/>
                  </a:lnTo>
                  <a:lnTo>
                    <a:pt x="42" y="378"/>
                  </a:lnTo>
                  <a:lnTo>
                    <a:pt x="54" y="372"/>
                  </a:lnTo>
                  <a:lnTo>
                    <a:pt x="36" y="336"/>
                  </a:lnTo>
                  <a:lnTo>
                    <a:pt x="30" y="372"/>
                  </a:lnTo>
                  <a:lnTo>
                    <a:pt x="12" y="372"/>
                  </a:lnTo>
                  <a:lnTo>
                    <a:pt x="12" y="342"/>
                  </a:lnTo>
                  <a:lnTo>
                    <a:pt x="0" y="258"/>
                  </a:lnTo>
                  <a:lnTo>
                    <a:pt x="0" y="12"/>
                  </a:lnTo>
                  <a:lnTo>
                    <a:pt x="162" y="0"/>
                  </a:lnTo>
                  <a:lnTo>
                    <a:pt x="204" y="162"/>
                  </a:lnTo>
                  <a:lnTo>
                    <a:pt x="228" y="204"/>
                  </a:lnTo>
                  <a:lnTo>
                    <a:pt x="216" y="234"/>
                  </a:lnTo>
                  <a:lnTo>
                    <a:pt x="234" y="300"/>
                  </a:lnTo>
                  <a:lnTo>
                    <a:pt x="234" y="306"/>
                  </a:lnTo>
                </a:path>
              </a:pathLst>
            </a:custGeom>
            <a:noFill/>
            <a:ln w="9525">
              <a:solidFill>
                <a:srgbClr val="000000"/>
              </a:solidFill>
              <a:prstDash val="solid"/>
              <a:round/>
              <a:headEnd/>
              <a:tailEnd/>
            </a:ln>
          </p:spPr>
          <p:txBody>
            <a:bodyPr/>
            <a:lstStyle/>
            <a:p>
              <a:endParaRPr lang="en-US"/>
            </a:p>
          </p:txBody>
        </p:sp>
        <p:sp>
          <p:nvSpPr>
            <p:cNvPr id="8201" name="Freeform 134"/>
            <p:cNvSpPr>
              <a:spLocks/>
            </p:cNvSpPr>
            <p:nvPr/>
          </p:nvSpPr>
          <p:spPr bwMode="auto">
            <a:xfrm>
              <a:off x="1263" y="2586"/>
              <a:ext cx="648" cy="570"/>
            </a:xfrm>
            <a:custGeom>
              <a:avLst/>
              <a:gdLst>
                <a:gd name="T0" fmla="*/ 6 w 648"/>
                <a:gd name="T1" fmla="*/ 324 h 570"/>
                <a:gd name="T2" fmla="*/ 6 w 648"/>
                <a:gd name="T3" fmla="*/ 330 h 570"/>
                <a:gd name="T4" fmla="*/ 42 w 648"/>
                <a:gd name="T5" fmla="*/ 360 h 570"/>
                <a:gd name="T6" fmla="*/ 30 w 648"/>
                <a:gd name="T7" fmla="*/ 396 h 570"/>
                <a:gd name="T8" fmla="*/ 72 w 648"/>
                <a:gd name="T9" fmla="*/ 366 h 570"/>
                <a:gd name="T10" fmla="*/ 48 w 648"/>
                <a:gd name="T11" fmla="*/ 444 h 570"/>
                <a:gd name="T12" fmla="*/ 102 w 648"/>
                <a:gd name="T13" fmla="*/ 462 h 570"/>
                <a:gd name="T14" fmla="*/ 120 w 648"/>
                <a:gd name="T15" fmla="*/ 456 h 570"/>
                <a:gd name="T16" fmla="*/ 114 w 648"/>
                <a:gd name="T17" fmla="*/ 504 h 570"/>
                <a:gd name="T18" fmla="*/ 66 w 648"/>
                <a:gd name="T19" fmla="*/ 546 h 570"/>
                <a:gd name="T20" fmla="*/ 0 w 648"/>
                <a:gd name="T21" fmla="*/ 570 h 570"/>
                <a:gd name="T22" fmla="*/ 78 w 648"/>
                <a:gd name="T23" fmla="*/ 546 h 570"/>
                <a:gd name="T24" fmla="*/ 96 w 648"/>
                <a:gd name="T25" fmla="*/ 546 h 570"/>
                <a:gd name="T26" fmla="*/ 114 w 648"/>
                <a:gd name="T27" fmla="*/ 534 h 570"/>
                <a:gd name="T28" fmla="*/ 204 w 648"/>
                <a:gd name="T29" fmla="*/ 456 h 570"/>
                <a:gd name="T30" fmla="*/ 252 w 648"/>
                <a:gd name="T31" fmla="*/ 372 h 570"/>
                <a:gd name="T32" fmla="*/ 252 w 648"/>
                <a:gd name="T33" fmla="*/ 372 h 570"/>
                <a:gd name="T34" fmla="*/ 264 w 648"/>
                <a:gd name="T35" fmla="*/ 378 h 570"/>
                <a:gd name="T36" fmla="*/ 240 w 648"/>
                <a:gd name="T37" fmla="*/ 390 h 570"/>
                <a:gd name="T38" fmla="*/ 246 w 648"/>
                <a:gd name="T39" fmla="*/ 426 h 570"/>
                <a:gd name="T40" fmla="*/ 258 w 648"/>
                <a:gd name="T41" fmla="*/ 438 h 570"/>
                <a:gd name="T42" fmla="*/ 288 w 648"/>
                <a:gd name="T43" fmla="*/ 420 h 570"/>
                <a:gd name="T44" fmla="*/ 300 w 648"/>
                <a:gd name="T45" fmla="*/ 384 h 570"/>
                <a:gd name="T46" fmla="*/ 318 w 648"/>
                <a:gd name="T47" fmla="*/ 390 h 570"/>
                <a:gd name="T48" fmla="*/ 426 w 648"/>
                <a:gd name="T49" fmla="*/ 414 h 570"/>
                <a:gd name="T50" fmla="*/ 450 w 648"/>
                <a:gd name="T51" fmla="*/ 408 h 570"/>
                <a:gd name="T52" fmla="*/ 462 w 648"/>
                <a:gd name="T53" fmla="*/ 432 h 570"/>
                <a:gd name="T54" fmla="*/ 468 w 648"/>
                <a:gd name="T55" fmla="*/ 438 h 570"/>
                <a:gd name="T56" fmla="*/ 510 w 648"/>
                <a:gd name="T57" fmla="*/ 450 h 570"/>
                <a:gd name="T58" fmla="*/ 528 w 648"/>
                <a:gd name="T59" fmla="*/ 450 h 570"/>
                <a:gd name="T60" fmla="*/ 534 w 648"/>
                <a:gd name="T61" fmla="*/ 444 h 570"/>
                <a:gd name="T62" fmla="*/ 606 w 648"/>
                <a:gd name="T63" fmla="*/ 504 h 570"/>
                <a:gd name="T64" fmla="*/ 618 w 648"/>
                <a:gd name="T65" fmla="*/ 510 h 570"/>
                <a:gd name="T66" fmla="*/ 648 w 648"/>
                <a:gd name="T67" fmla="*/ 540 h 570"/>
                <a:gd name="T68" fmla="*/ 600 w 648"/>
                <a:gd name="T69" fmla="*/ 498 h 570"/>
                <a:gd name="T70" fmla="*/ 480 w 648"/>
                <a:gd name="T71" fmla="*/ 438 h 570"/>
                <a:gd name="T72" fmla="*/ 456 w 648"/>
                <a:gd name="T73" fmla="*/ 414 h 570"/>
                <a:gd name="T74" fmla="*/ 414 w 648"/>
                <a:gd name="T75" fmla="*/ 396 h 570"/>
                <a:gd name="T76" fmla="*/ 252 w 648"/>
                <a:gd name="T77" fmla="*/ 36 h 570"/>
                <a:gd name="T78" fmla="*/ 210 w 648"/>
                <a:gd name="T79" fmla="*/ 24 h 570"/>
                <a:gd name="T80" fmla="*/ 60 w 648"/>
                <a:gd name="T81" fmla="*/ 84 h 570"/>
                <a:gd name="T82" fmla="*/ 114 w 648"/>
                <a:gd name="T83" fmla="*/ 144 h 570"/>
                <a:gd name="T84" fmla="*/ 108 w 648"/>
                <a:gd name="T85" fmla="*/ 156 h 570"/>
                <a:gd name="T86" fmla="*/ 102 w 648"/>
                <a:gd name="T87" fmla="*/ 180 h 570"/>
                <a:gd name="T88" fmla="*/ 84 w 648"/>
                <a:gd name="T89" fmla="*/ 156 h 570"/>
                <a:gd name="T90" fmla="*/ 18 w 648"/>
                <a:gd name="T91" fmla="*/ 168 h 570"/>
                <a:gd name="T92" fmla="*/ 30 w 648"/>
                <a:gd name="T93" fmla="*/ 192 h 570"/>
                <a:gd name="T94" fmla="*/ 78 w 648"/>
                <a:gd name="T95" fmla="*/ 228 h 570"/>
                <a:gd name="T96" fmla="*/ 114 w 648"/>
                <a:gd name="T97" fmla="*/ 228 h 570"/>
                <a:gd name="T98" fmla="*/ 102 w 648"/>
                <a:gd name="T99" fmla="*/ 270 h 57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48"/>
                <a:gd name="T151" fmla="*/ 0 h 570"/>
                <a:gd name="T152" fmla="*/ 648 w 648"/>
                <a:gd name="T153" fmla="*/ 570 h 57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48" h="570">
                  <a:moveTo>
                    <a:pt x="54" y="282"/>
                  </a:moveTo>
                  <a:lnTo>
                    <a:pt x="6" y="324"/>
                  </a:lnTo>
                  <a:lnTo>
                    <a:pt x="24" y="324"/>
                  </a:lnTo>
                  <a:lnTo>
                    <a:pt x="6" y="330"/>
                  </a:lnTo>
                  <a:lnTo>
                    <a:pt x="18" y="348"/>
                  </a:lnTo>
                  <a:lnTo>
                    <a:pt x="42" y="360"/>
                  </a:lnTo>
                  <a:lnTo>
                    <a:pt x="24" y="372"/>
                  </a:lnTo>
                  <a:lnTo>
                    <a:pt x="30" y="396"/>
                  </a:lnTo>
                  <a:lnTo>
                    <a:pt x="42" y="402"/>
                  </a:lnTo>
                  <a:lnTo>
                    <a:pt x="72" y="366"/>
                  </a:lnTo>
                  <a:lnTo>
                    <a:pt x="60" y="426"/>
                  </a:lnTo>
                  <a:lnTo>
                    <a:pt x="48" y="444"/>
                  </a:lnTo>
                  <a:lnTo>
                    <a:pt x="84" y="426"/>
                  </a:lnTo>
                  <a:lnTo>
                    <a:pt x="102" y="462"/>
                  </a:lnTo>
                  <a:lnTo>
                    <a:pt x="114" y="438"/>
                  </a:lnTo>
                  <a:lnTo>
                    <a:pt x="120" y="456"/>
                  </a:lnTo>
                  <a:lnTo>
                    <a:pt x="144" y="444"/>
                  </a:lnTo>
                  <a:lnTo>
                    <a:pt x="114" y="504"/>
                  </a:lnTo>
                  <a:lnTo>
                    <a:pt x="72" y="528"/>
                  </a:lnTo>
                  <a:lnTo>
                    <a:pt x="66" y="546"/>
                  </a:lnTo>
                  <a:lnTo>
                    <a:pt x="36" y="540"/>
                  </a:lnTo>
                  <a:lnTo>
                    <a:pt x="0" y="570"/>
                  </a:lnTo>
                  <a:lnTo>
                    <a:pt x="42" y="552"/>
                  </a:lnTo>
                  <a:lnTo>
                    <a:pt x="78" y="546"/>
                  </a:lnTo>
                  <a:lnTo>
                    <a:pt x="72" y="558"/>
                  </a:lnTo>
                  <a:lnTo>
                    <a:pt x="96" y="546"/>
                  </a:lnTo>
                  <a:lnTo>
                    <a:pt x="90" y="528"/>
                  </a:lnTo>
                  <a:lnTo>
                    <a:pt x="114" y="534"/>
                  </a:lnTo>
                  <a:lnTo>
                    <a:pt x="186" y="480"/>
                  </a:lnTo>
                  <a:lnTo>
                    <a:pt x="204" y="456"/>
                  </a:lnTo>
                  <a:lnTo>
                    <a:pt x="192" y="438"/>
                  </a:lnTo>
                  <a:lnTo>
                    <a:pt x="252" y="372"/>
                  </a:lnTo>
                  <a:lnTo>
                    <a:pt x="258" y="336"/>
                  </a:lnTo>
                  <a:lnTo>
                    <a:pt x="252" y="372"/>
                  </a:lnTo>
                  <a:lnTo>
                    <a:pt x="276" y="360"/>
                  </a:lnTo>
                  <a:lnTo>
                    <a:pt x="264" y="378"/>
                  </a:lnTo>
                  <a:lnTo>
                    <a:pt x="282" y="384"/>
                  </a:lnTo>
                  <a:lnTo>
                    <a:pt x="240" y="390"/>
                  </a:lnTo>
                  <a:lnTo>
                    <a:pt x="234" y="426"/>
                  </a:lnTo>
                  <a:lnTo>
                    <a:pt x="246" y="426"/>
                  </a:lnTo>
                  <a:lnTo>
                    <a:pt x="234" y="444"/>
                  </a:lnTo>
                  <a:lnTo>
                    <a:pt x="258" y="438"/>
                  </a:lnTo>
                  <a:lnTo>
                    <a:pt x="270" y="414"/>
                  </a:lnTo>
                  <a:lnTo>
                    <a:pt x="288" y="420"/>
                  </a:lnTo>
                  <a:lnTo>
                    <a:pt x="300" y="372"/>
                  </a:lnTo>
                  <a:lnTo>
                    <a:pt x="300" y="384"/>
                  </a:lnTo>
                  <a:lnTo>
                    <a:pt x="324" y="378"/>
                  </a:lnTo>
                  <a:lnTo>
                    <a:pt x="318" y="390"/>
                  </a:lnTo>
                  <a:lnTo>
                    <a:pt x="366" y="414"/>
                  </a:lnTo>
                  <a:lnTo>
                    <a:pt x="426" y="414"/>
                  </a:lnTo>
                  <a:lnTo>
                    <a:pt x="438" y="402"/>
                  </a:lnTo>
                  <a:lnTo>
                    <a:pt x="450" y="408"/>
                  </a:lnTo>
                  <a:lnTo>
                    <a:pt x="438" y="426"/>
                  </a:lnTo>
                  <a:lnTo>
                    <a:pt x="462" y="432"/>
                  </a:lnTo>
                  <a:lnTo>
                    <a:pt x="468" y="414"/>
                  </a:lnTo>
                  <a:lnTo>
                    <a:pt x="468" y="438"/>
                  </a:lnTo>
                  <a:lnTo>
                    <a:pt x="498" y="456"/>
                  </a:lnTo>
                  <a:lnTo>
                    <a:pt x="510" y="450"/>
                  </a:lnTo>
                  <a:lnTo>
                    <a:pt x="492" y="432"/>
                  </a:lnTo>
                  <a:lnTo>
                    <a:pt x="528" y="450"/>
                  </a:lnTo>
                  <a:lnTo>
                    <a:pt x="510" y="414"/>
                  </a:lnTo>
                  <a:lnTo>
                    <a:pt x="534" y="444"/>
                  </a:lnTo>
                  <a:lnTo>
                    <a:pt x="564" y="480"/>
                  </a:lnTo>
                  <a:lnTo>
                    <a:pt x="606" y="504"/>
                  </a:lnTo>
                  <a:lnTo>
                    <a:pt x="606" y="534"/>
                  </a:lnTo>
                  <a:lnTo>
                    <a:pt x="618" y="510"/>
                  </a:lnTo>
                  <a:lnTo>
                    <a:pt x="636" y="552"/>
                  </a:lnTo>
                  <a:lnTo>
                    <a:pt x="648" y="540"/>
                  </a:lnTo>
                  <a:lnTo>
                    <a:pt x="642" y="510"/>
                  </a:lnTo>
                  <a:lnTo>
                    <a:pt x="600" y="498"/>
                  </a:lnTo>
                  <a:lnTo>
                    <a:pt x="510" y="402"/>
                  </a:lnTo>
                  <a:lnTo>
                    <a:pt x="480" y="438"/>
                  </a:lnTo>
                  <a:lnTo>
                    <a:pt x="474" y="408"/>
                  </a:lnTo>
                  <a:lnTo>
                    <a:pt x="456" y="414"/>
                  </a:lnTo>
                  <a:lnTo>
                    <a:pt x="444" y="390"/>
                  </a:lnTo>
                  <a:lnTo>
                    <a:pt x="414" y="396"/>
                  </a:lnTo>
                  <a:lnTo>
                    <a:pt x="378" y="60"/>
                  </a:lnTo>
                  <a:lnTo>
                    <a:pt x="252" y="36"/>
                  </a:lnTo>
                  <a:lnTo>
                    <a:pt x="216" y="12"/>
                  </a:lnTo>
                  <a:lnTo>
                    <a:pt x="210" y="24"/>
                  </a:lnTo>
                  <a:lnTo>
                    <a:pt x="198" y="0"/>
                  </a:lnTo>
                  <a:lnTo>
                    <a:pt x="60" y="84"/>
                  </a:lnTo>
                  <a:lnTo>
                    <a:pt x="90" y="138"/>
                  </a:lnTo>
                  <a:lnTo>
                    <a:pt x="114" y="144"/>
                  </a:lnTo>
                  <a:lnTo>
                    <a:pt x="138" y="168"/>
                  </a:lnTo>
                  <a:lnTo>
                    <a:pt x="108" y="156"/>
                  </a:lnTo>
                  <a:lnTo>
                    <a:pt x="120" y="174"/>
                  </a:lnTo>
                  <a:lnTo>
                    <a:pt x="102" y="180"/>
                  </a:lnTo>
                  <a:lnTo>
                    <a:pt x="78" y="174"/>
                  </a:lnTo>
                  <a:lnTo>
                    <a:pt x="84" y="156"/>
                  </a:lnTo>
                  <a:lnTo>
                    <a:pt x="72" y="150"/>
                  </a:lnTo>
                  <a:lnTo>
                    <a:pt x="18" y="168"/>
                  </a:lnTo>
                  <a:lnTo>
                    <a:pt x="42" y="192"/>
                  </a:lnTo>
                  <a:lnTo>
                    <a:pt x="30" y="192"/>
                  </a:lnTo>
                  <a:lnTo>
                    <a:pt x="36" y="216"/>
                  </a:lnTo>
                  <a:lnTo>
                    <a:pt x="78" y="228"/>
                  </a:lnTo>
                  <a:lnTo>
                    <a:pt x="78" y="240"/>
                  </a:lnTo>
                  <a:lnTo>
                    <a:pt x="114" y="228"/>
                  </a:lnTo>
                  <a:lnTo>
                    <a:pt x="102" y="234"/>
                  </a:lnTo>
                  <a:lnTo>
                    <a:pt x="102" y="270"/>
                  </a:lnTo>
                  <a:lnTo>
                    <a:pt x="54" y="282"/>
                  </a:lnTo>
                  <a:close/>
                </a:path>
              </a:pathLst>
            </a:custGeom>
            <a:solidFill>
              <a:srgbClr val="E8D898"/>
            </a:solidFill>
            <a:ln w="9525">
              <a:solidFill>
                <a:srgbClr val="E8D898"/>
              </a:solidFill>
              <a:prstDash val="solid"/>
              <a:round/>
              <a:headEnd/>
              <a:tailEnd/>
            </a:ln>
          </p:spPr>
          <p:txBody>
            <a:bodyPr/>
            <a:lstStyle/>
            <a:p>
              <a:endParaRPr lang="en-US"/>
            </a:p>
          </p:txBody>
        </p:sp>
        <p:sp>
          <p:nvSpPr>
            <p:cNvPr id="8202" name="Freeform 135"/>
            <p:cNvSpPr>
              <a:spLocks/>
            </p:cNvSpPr>
            <p:nvPr/>
          </p:nvSpPr>
          <p:spPr bwMode="auto">
            <a:xfrm>
              <a:off x="1263" y="2586"/>
              <a:ext cx="648" cy="570"/>
            </a:xfrm>
            <a:custGeom>
              <a:avLst/>
              <a:gdLst>
                <a:gd name="T0" fmla="*/ 6 w 648"/>
                <a:gd name="T1" fmla="*/ 324 h 570"/>
                <a:gd name="T2" fmla="*/ 6 w 648"/>
                <a:gd name="T3" fmla="*/ 330 h 570"/>
                <a:gd name="T4" fmla="*/ 42 w 648"/>
                <a:gd name="T5" fmla="*/ 360 h 570"/>
                <a:gd name="T6" fmla="*/ 30 w 648"/>
                <a:gd name="T7" fmla="*/ 396 h 570"/>
                <a:gd name="T8" fmla="*/ 72 w 648"/>
                <a:gd name="T9" fmla="*/ 366 h 570"/>
                <a:gd name="T10" fmla="*/ 48 w 648"/>
                <a:gd name="T11" fmla="*/ 444 h 570"/>
                <a:gd name="T12" fmla="*/ 102 w 648"/>
                <a:gd name="T13" fmla="*/ 462 h 570"/>
                <a:gd name="T14" fmla="*/ 120 w 648"/>
                <a:gd name="T15" fmla="*/ 456 h 570"/>
                <a:gd name="T16" fmla="*/ 114 w 648"/>
                <a:gd name="T17" fmla="*/ 504 h 570"/>
                <a:gd name="T18" fmla="*/ 66 w 648"/>
                <a:gd name="T19" fmla="*/ 546 h 570"/>
                <a:gd name="T20" fmla="*/ 0 w 648"/>
                <a:gd name="T21" fmla="*/ 570 h 570"/>
                <a:gd name="T22" fmla="*/ 78 w 648"/>
                <a:gd name="T23" fmla="*/ 546 h 570"/>
                <a:gd name="T24" fmla="*/ 96 w 648"/>
                <a:gd name="T25" fmla="*/ 546 h 570"/>
                <a:gd name="T26" fmla="*/ 114 w 648"/>
                <a:gd name="T27" fmla="*/ 534 h 570"/>
                <a:gd name="T28" fmla="*/ 204 w 648"/>
                <a:gd name="T29" fmla="*/ 456 h 570"/>
                <a:gd name="T30" fmla="*/ 252 w 648"/>
                <a:gd name="T31" fmla="*/ 372 h 570"/>
                <a:gd name="T32" fmla="*/ 252 w 648"/>
                <a:gd name="T33" fmla="*/ 372 h 570"/>
                <a:gd name="T34" fmla="*/ 264 w 648"/>
                <a:gd name="T35" fmla="*/ 378 h 570"/>
                <a:gd name="T36" fmla="*/ 240 w 648"/>
                <a:gd name="T37" fmla="*/ 390 h 570"/>
                <a:gd name="T38" fmla="*/ 246 w 648"/>
                <a:gd name="T39" fmla="*/ 426 h 570"/>
                <a:gd name="T40" fmla="*/ 258 w 648"/>
                <a:gd name="T41" fmla="*/ 438 h 570"/>
                <a:gd name="T42" fmla="*/ 288 w 648"/>
                <a:gd name="T43" fmla="*/ 420 h 570"/>
                <a:gd name="T44" fmla="*/ 300 w 648"/>
                <a:gd name="T45" fmla="*/ 384 h 570"/>
                <a:gd name="T46" fmla="*/ 318 w 648"/>
                <a:gd name="T47" fmla="*/ 390 h 570"/>
                <a:gd name="T48" fmla="*/ 426 w 648"/>
                <a:gd name="T49" fmla="*/ 414 h 570"/>
                <a:gd name="T50" fmla="*/ 450 w 648"/>
                <a:gd name="T51" fmla="*/ 408 h 570"/>
                <a:gd name="T52" fmla="*/ 462 w 648"/>
                <a:gd name="T53" fmla="*/ 432 h 570"/>
                <a:gd name="T54" fmla="*/ 468 w 648"/>
                <a:gd name="T55" fmla="*/ 438 h 570"/>
                <a:gd name="T56" fmla="*/ 510 w 648"/>
                <a:gd name="T57" fmla="*/ 450 h 570"/>
                <a:gd name="T58" fmla="*/ 528 w 648"/>
                <a:gd name="T59" fmla="*/ 450 h 570"/>
                <a:gd name="T60" fmla="*/ 534 w 648"/>
                <a:gd name="T61" fmla="*/ 444 h 570"/>
                <a:gd name="T62" fmla="*/ 606 w 648"/>
                <a:gd name="T63" fmla="*/ 504 h 570"/>
                <a:gd name="T64" fmla="*/ 618 w 648"/>
                <a:gd name="T65" fmla="*/ 510 h 570"/>
                <a:gd name="T66" fmla="*/ 648 w 648"/>
                <a:gd name="T67" fmla="*/ 540 h 570"/>
                <a:gd name="T68" fmla="*/ 600 w 648"/>
                <a:gd name="T69" fmla="*/ 498 h 570"/>
                <a:gd name="T70" fmla="*/ 480 w 648"/>
                <a:gd name="T71" fmla="*/ 438 h 570"/>
                <a:gd name="T72" fmla="*/ 456 w 648"/>
                <a:gd name="T73" fmla="*/ 414 h 570"/>
                <a:gd name="T74" fmla="*/ 414 w 648"/>
                <a:gd name="T75" fmla="*/ 396 h 570"/>
                <a:gd name="T76" fmla="*/ 252 w 648"/>
                <a:gd name="T77" fmla="*/ 36 h 570"/>
                <a:gd name="T78" fmla="*/ 210 w 648"/>
                <a:gd name="T79" fmla="*/ 24 h 570"/>
                <a:gd name="T80" fmla="*/ 60 w 648"/>
                <a:gd name="T81" fmla="*/ 84 h 570"/>
                <a:gd name="T82" fmla="*/ 114 w 648"/>
                <a:gd name="T83" fmla="*/ 144 h 570"/>
                <a:gd name="T84" fmla="*/ 108 w 648"/>
                <a:gd name="T85" fmla="*/ 156 h 570"/>
                <a:gd name="T86" fmla="*/ 102 w 648"/>
                <a:gd name="T87" fmla="*/ 180 h 570"/>
                <a:gd name="T88" fmla="*/ 84 w 648"/>
                <a:gd name="T89" fmla="*/ 156 h 570"/>
                <a:gd name="T90" fmla="*/ 18 w 648"/>
                <a:gd name="T91" fmla="*/ 168 h 570"/>
                <a:gd name="T92" fmla="*/ 30 w 648"/>
                <a:gd name="T93" fmla="*/ 192 h 570"/>
                <a:gd name="T94" fmla="*/ 78 w 648"/>
                <a:gd name="T95" fmla="*/ 228 h 570"/>
                <a:gd name="T96" fmla="*/ 114 w 648"/>
                <a:gd name="T97" fmla="*/ 228 h 570"/>
                <a:gd name="T98" fmla="*/ 102 w 648"/>
                <a:gd name="T99" fmla="*/ 270 h 570"/>
                <a:gd name="T100" fmla="*/ 54 w 648"/>
                <a:gd name="T101" fmla="*/ 288 h 57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48"/>
                <a:gd name="T154" fmla="*/ 0 h 570"/>
                <a:gd name="T155" fmla="*/ 648 w 648"/>
                <a:gd name="T156" fmla="*/ 570 h 57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48" h="570">
                  <a:moveTo>
                    <a:pt x="54" y="282"/>
                  </a:moveTo>
                  <a:lnTo>
                    <a:pt x="6" y="324"/>
                  </a:lnTo>
                  <a:lnTo>
                    <a:pt x="24" y="324"/>
                  </a:lnTo>
                  <a:lnTo>
                    <a:pt x="6" y="330"/>
                  </a:lnTo>
                  <a:lnTo>
                    <a:pt x="18" y="348"/>
                  </a:lnTo>
                  <a:lnTo>
                    <a:pt x="42" y="360"/>
                  </a:lnTo>
                  <a:lnTo>
                    <a:pt x="24" y="372"/>
                  </a:lnTo>
                  <a:lnTo>
                    <a:pt x="30" y="396"/>
                  </a:lnTo>
                  <a:lnTo>
                    <a:pt x="42" y="402"/>
                  </a:lnTo>
                  <a:lnTo>
                    <a:pt x="72" y="366"/>
                  </a:lnTo>
                  <a:lnTo>
                    <a:pt x="60" y="426"/>
                  </a:lnTo>
                  <a:lnTo>
                    <a:pt x="48" y="444"/>
                  </a:lnTo>
                  <a:lnTo>
                    <a:pt x="84" y="426"/>
                  </a:lnTo>
                  <a:lnTo>
                    <a:pt x="102" y="462"/>
                  </a:lnTo>
                  <a:lnTo>
                    <a:pt x="114" y="438"/>
                  </a:lnTo>
                  <a:lnTo>
                    <a:pt x="120" y="456"/>
                  </a:lnTo>
                  <a:lnTo>
                    <a:pt x="144" y="444"/>
                  </a:lnTo>
                  <a:lnTo>
                    <a:pt x="114" y="504"/>
                  </a:lnTo>
                  <a:lnTo>
                    <a:pt x="72" y="528"/>
                  </a:lnTo>
                  <a:lnTo>
                    <a:pt x="66" y="546"/>
                  </a:lnTo>
                  <a:lnTo>
                    <a:pt x="36" y="540"/>
                  </a:lnTo>
                  <a:lnTo>
                    <a:pt x="0" y="570"/>
                  </a:lnTo>
                  <a:lnTo>
                    <a:pt x="42" y="552"/>
                  </a:lnTo>
                  <a:lnTo>
                    <a:pt x="78" y="546"/>
                  </a:lnTo>
                  <a:lnTo>
                    <a:pt x="72" y="558"/>
                  </a:lnTo>
                  <a:lnTo>
                    <a:pt x="96" y="546"/>
                  </a:lnTo>
                  <a:lnTo>
                    <a:pt x="90" y="528"/>
                  </a:lnTo>
                  <a:lnTo>
                    <a:pt x="114" y="534"/>
                  </a:lnTo>
                  <a:lnTo>
                    <a:pt x="186" y="480"/>
                  </a:lnTo>
                  <a:lnTo>
                    <a:pt x="204" y="456"/>
                  </a:lnTo>
                  <a:lnTo>
                    <a:pt x="192" y="438"/>
                  </a:lnTo>
                  <a:lnTo>
                    <a:pt x="252" y="372"/>
                  </a:lnTo>
                  <a:lnTo>
                    <a:pt x="258" y="336"/>
                  </a:lnTo>
                  <a:lnTo>
                    <a:pt x="252" y="372"/>
                  </a:lnTo>
                  <a:lnTo>
                    <a:pt x="276" y="360"/>
                  </a:lnTo>
                  <a:lnTo>
                    <a:pt x="264" y="378"/>
                  </a:lnTo>
                  <a:lnTo>
                    <a:pt x="282" y="384"/>
                  </a:lnTo>
                  <a:lnTo>
                    <a:pt x="240" y="390"/>
                  </a:lnTo>
                  <a:lnTo>
                    <a:pt x="234" y="426"/>
                  </a:lnTo>
                  <a:lnTo>
                    <a:pt x="246" y="426"/>
                  </a:lnTo>
                  <a:lnTo>
                    <a:pt x="234" y="444"/>
                  </a:lnTo>
                  <a:lnTo>
                    <a:pt x="258" y="438"/>
                  </a:lnTo>
                  <a:lnTo>
                    <a:pt x="270" y="414"/>
                  </a:lnTo>
                  <a:lnTo>
                    <a:pt x="288" y="420"/>
                  </a:lnTo>
                  <a:lnTo>
                    <a:pt x="300" y="372"/>
                  </a:lnTo>
                  <a:lnTo>
                    <a:pt x="300" y="384"/>
                  </a:lnTo>
                  <a:lnTo>
                    <a:pt x="324" y="378"/>
                  </a:lnTo>
                  <a:lnTo>
                    <a:pt x="318" y="390"/>
                  </a:lnTo>
                  <a:lnTo>
                    <a:pt x="366" y="414"/>
                  </a:lnTo>
                  <a:lnTo>
                    <a:pt x="426" y="414"/>
                  </a:lnTo>
                  <a:lnTo>
                    <a:pt x="438" y="402"/>
                  </a:lnTo>
                  <a:lnTo>
                    <a:pt x="450" y="408"/>
                  </a:lnTo>
                  <a:lnTo>
                    <a:pt x="438" y="426"/>
                  </a:lnTo>
                  <a:lnTo>
                    <a:pt x="462" y="432"/>
                  </a:lnTo>
                  <a:lnTo>
                    <a:pt x="468" y="414"/>
                  </a:lnTo>
                  <a:lnTo>
                    <a:pt x="468" y="438"/>
                  </a:lnTo>
                  <a:lnTo>
                    <a:pt x="498" y="456"/>
                  </a:lnTo>
                  <a:lnTo>
                    <a:pt x="510" y="450"/>
                  </a:lnTo>
                  <a:lnTo>
                    <a:pt x="492" y="432"/>
                  </a:lnTo>
                  <a:lnTo>
                    <a:pt x="528" y="450"/>
                  </a:lnTo>
                  <a:lnTo>
                    <a:pt x="510" y="414"/>
                  </a:lnTo>
                  <a:lnTo>
                    <a:pt x="534" y="444"/>
                  </a:lnTo>
                  <a:lnTo>
                    <a:pt x="564" y="480"/>
                  </a:lnTo>
                  <a:lnTo>
                    <a:pt x="606" y="504"/>
                  </a:lnTo>
                  <a:lnTo>
                    <a:pt x="606" y="534"/>
                  </a:lnTo>
                  <a:lnTo>
                    <a:pt x="618" y="510"/>
                  </a:lnTo>
                  <a:lnTo>
                    <a:pt x="636" y="552"/>
                  </a:lnTo>
                  <a:lnTo>
                    <a:pt x="648" y="540"/>
                  </a:lnTo>
                  <a:lnTo>
                    <a:pt x="642" y="510"/>
                  </a:lnTo>
                  <a:lnTo>
                    <a:pt x="600" y="498"/>
                  </a:lnTo>
                  <a:lnTo>
                    <a:pt x="510" y="402"/>
                  </a:lnTo>
                  <a:lnTo>
                    <a:pt x="480" y="438"/>
                  </a:lnTo>
                  <a:lnTo>
                    <a:pt x="474" y="408"/>
                  </a:lnTo>
                  <a:lnTo>
                    <a:pt x="456" y="414"/>
                  </a:lnTo>
                  <a:lnTo>
                    <a:pt x="444" y="390"/>
                  </a:lnTo>
                  <a:lnTo>
                    <a:pt x="414" y="396"/>
                  </a:lnTo>
                  <a:lnTo>
                    <a:pt x="378" y="60"/>
                  </a:lnTo>
                  <a:lnTo>
                    <a:pt x="252" y="36"/>
                  </a:lnTo>
                  <a:lnTo>
                    <a:pt x="216" y="12"/>
                  </a:lnTo>
                  <a:lnTo>
                    <a:pt x="210" y="24"/>
                  </a:lnTo>
                  <a:lnTo>
                    <a:pt x="198" y="0"/>
                  </a:lnTo>
                  <a:lnTo>
                    <a:pt x="60" y="84"/>
                  </a:lnTo>
                  <a:lnTo>
                    <a:pt x="90" y="138"/>
                  </a:lnTo>
                  <a:lnTo>
                    <a:pt x="114" y="144"/>
                  </a:lnTo>
                  <a:lnTo>
                    <a:pt x="138" y="168"/>
                  </a:lnTo>
                  <a:lnTo>
                    <a:pt x="108" y="156"/>
                  </a:lnTo>
                  <a:lnTo>
                    <a:pt x="120" y="174"/>
                  </a:lnTo>
                  <a:lnTo>
                    <a:pt x="102" y="180"/>
                  </a:lnTo>
                  <a:lnTo>
                    <a:pt x="78" y="174"/>
                  </a:lnTo>
                  <a:lnTo>
                    <a:pt x="84" y="156"/>
                  </a:lnTo>
                  <a:lnTo>
                    <a:pt x="72" y="150"/>
                  </a:lnTo>
                  <a:lnTo>
                    <a:pt x="18" y="168"/>
                  </a:lnTo>
                  <a:lnTo>
                    <a:pt x="42" y="192"/>
                  </a:lnTo>
                  <a:lnTo>
                    <a:pt x="30" y="192"/>
                  </a:lnTo>
                  <a:lnTo>
                    <a:pt x="36" y="216"/>
                  </a:lnTo>
                  <a:lnTo>
                    <a:pt x="78" y="228"/>
                  </a:lnTo>
                  <a:lnTo>
                    <a:pt x="78" y="240"/>
                  </a:lnTo>
                  <a:lnTo>
                    <a:pt x="114" y="228"/>
                  </a:lnTo>
                  <a:lnTo>
                    <a:pt x="102" y="234"/>
                  </a:lnTo>
                  <a:lnTo>
                    <a:pt x="102" y="270"/>
                  </a:lnTo>
                  <a:lnTo>
                    <a:pt x="54" y="282"/>
                  </a:lnTo>
                  <a:lnTo>
                    <a:pt x="54" y="288"/>
                  </a:lnTo>
                </a:path>
              </a:pathLst>
            </a:custGeom>
            <a:noFill/>
            <a:ln w="9525">
              <a:solidFill>
                <a:srgbClr val="000000"/>
              </a:solidFill>
              <a:prstDash val="solid"/>
              <a:round/>
              <a:headEnd/>
              <a:tailEnd/>
            </a:ln>
          </p:spPr>
          <p:txBody>
            <a:bodyPr/>
            <a:lstStyle/>
            <a:p>
              <a:endParaRPr lang="en-US"/>
            </a:p>
          </p:txBody>
        </p:sp>
        <p:sp>
          <p:nvSpPr>
            <p:cNvPr id="8203" name="Freeform 136"/>
            <p:cNvSpPr>
              <a:spLocks/>
            </p:cNvSpPr>
            <p:nvPr/>
          </p:nvSpPr>
          <p:spPr bwMode="auto">
            <a:xfrm>
              <a:off x="1689" y="2184"/>
              <a:ext cx="420" cy="492"/>
            </a:xfrm>
            <a:custGeom>
              <a:avLst/>
              <a:gdLst>
                <a:gd name="T0" fmla="*/ 360 w 420"/>
                <a:gd name="T1" fmla="*/ 492 h 492"/>
                <a:gd name="T2" fmla="*/ 222 w 420"/>
                <a:gd name="T3" fmla="*/ 468 h 492"/>
                <a:gd name="T4" fmla="*/ 0 w 420"/>
                <a:gd name="T5" fmla="*/ 336 h 492"/>
                <a:gd name="T6" fmla="*/ 6 w 420"/>
                <a:gd name="T7" fmla="*/ 318 h 492"/>
                <a:gd name="T8" fmla="*/ 12 w 420"/>
                <a:gd name="T9" fmla="*/ 318 h 492"/>
                <a:gd name="T10" fmla="*/ 24 w 420"/>
                <a:gd name="T11" fmla="*/ 312 h 492"/>
                <a:gd name="T12" fmla="*/ 18 w 420"/>
                <a:gd name="T13" fmla="*/ 276 h 492"/>
                <a:gd name="T14" fmla="*/ 36 w 420"/>
                <a:gd name="T15" fmla="*/ 252 h 492"/>
                <a:gd name="T16" fmla="*/ 36 w 420"/>
                <a:gd name="T17" fmla="*/ 234 h 492"/>
                <a:gd name="T18" fmla="*/ 72 w 420"/>
                <a:gd name="T19" fmla="*/ 210 h 492"/>
                <a:gd name="T20" fmla="*/ 48 w 420"/>
                <a:gd name="T21" fmla="*/ 144 h 492"/>
                <a:gd name="T22" fmla="*/ 48 w 420"/>
                <a:gd name="T23" fmla="*/ 138 h 492"/>
                <a:gd name="T24" fmla="*/ 60 w 420"/>
                <a:gd name="T25" fmla="*/ 66 h 492"/>
                <a:gd name="T26" fmla="*/ 72 w 420"/>
                <a:gd name="T27" fmla="*/ 60 h 492"/>
                <a:gd name="T28" fmla="*/ 96 w 420"/>
                <a:gd name="T29" fmla="*/ 72 h 492"/>
                <a:gd name="T30" fmla="*/ 114 w 420"/>
                <a:gd name="T31" fmla="*/ 0 h 492"/>
                <a:gd name="T32" fmla="*/ 420 w 420"/>
                <a:gd name="T33" fmla="*/ 54 h 492"/>
                <a:gd name="T34" fmla="*/ 372 w 420"/>
                <a:gd name="T35" fmla="*/ 408 h 492"/>
                <a:gd name="T36" fmla="*/ 360 w 420"/>
                <a:gd name="T37" fmla="*/ 492 h 49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0"/>
                <a:gd name="T58" fmla="*/ 0 h 492"/>
                <a:gd name="T59" fmla="*/ 420 w 420"/>
                <a:gd name="T60" fmla="*/ 492 h 49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0" h="492">
                  <a:moveTo>
                    <a:pt x="360" y="492"/>
                  </a:moveTo>
                  <a:lnTo>
                    <a:pt x="222" y="468"/>
                  </a:lnTo>
                  <a:lnTo>
                    <a:pt x="0" y="336"/>
                  </a:lnTo>
                  <a:lnTo>
                    <a:pt x="6" y="318"/>
                  </a:lnTo>
                  <a:lnTo>
                    <a:pt x="12" y="318"/>
                  </a:lnTo>
                  <a:lnTo>
                    <a:pt x="24" y="312"/>
                  </a:lnTo>
                  <a:lnTo>
                    <a:pt x="18" y="276"/>
                  </a:lnTo>
                  <a:lnTo>
                    <a:pt x="36" y="252"/>
                  </a:lnTo>
                  <a:lnTo>
                    <a:pt x="36" y="234"/>
                  </a:lnTo>
                  <a:lnTo>
                    <a:pt x="72" y="210"/>
                  </a:lnTo>
                  <a:lnTo>
                    <a:pt x="48" y="144"/>
                  </a:lnTo>
                  <a:lnTo>
                    <a:pt x="48" y="138"/>
                  </a:lnTo>
                  <a:lnTo>
                    <a:pt x="60" y="66"/>
                  </a:lnTo>
                  <a:lnTo>
                    <a:pt x="72" y="60"/>
                  </a:lnTo>
                  <a:lnTo>
                    <a:pt x="96" y="72"/>
                  </a:lnTo>
                  <a:lnTo>
                    <a:pt x="114" y="0"/>
                  </a:lnTo>
                  <a:lnTo>
                    <a:pt x="420" y="54"/>
                  </a:lnTo>
                  <a:lnTo>
                    <a:pt x="372" y="408"/>
                  </a:lnTo>
                  <a:lnTo>
                    <a:pt x="360" y="492"/>
                  </a:lnTo>
                  <a:close/>
                </a:path>
              </a:pathLst>
            </a:custGeom>
            <a:solidFill>
              <a:srgbClr val="FFAA00"/>
            </a:solidFill>
            <a:ln w="9525">
              <a:solidFill>
                <a:srgbClr val="FFAA00"/>
              </a:solidFill>
              <a:prstDash val="solid"/>
              <a:round/>
              <a:headEnd/>
              <a:tailEnd/>
            </a:ln>
          </p:spPr>
          <p:txBody>
            <a:bodyPr/>
            <a:lstStyle/>
            <a:p>
              <a:endParaRPr lang="en-US"/>
            </a:p>
          </p:txBody>
        </p:sp>
        <p:sp>
          <p:nvSpPr>
            <p:cNvPr id="8204" name="Freeform 137"/>
            <p:cNvSpPr>
              <a:spLocks/>
            </p:cNvSpPr>
            <p:nvPr/>
          </p:nvSpPr>
          <p:spPr bwMode="auto">
            <a:xfrm>
              <a:off x="1689" y="2184"/>
              <a:ext cx="420" cy="498"/>
            </a:xfrm>
            <a:custGeom>
              <a:avLst/>
              <a:gdLst>
                <a:gd name="T0" fmla="*/ 360 w 420"/>
                <a:gd name="T1" fmla="*/ 492 h 498"/>
                <a:gd name="T2" fmla="*/ 222 w 420"/>
                <a:gd name="T3" fmla="*/ 468 h 498"/>
                <a:gd name="T4" fmla="*/ 0 w 420"/>
                <a:gd name="T5" fmla="*/ 336 h 498"/>
                <a:gd name="T6" fmla="*/ 6 w 420"/>
                <a:gd name="T7" fmla="*/ 318 h 498"/>
                <a:gd name="T8" fmla="*/ 12 w 420"/>
                <a:gd name="T9" fmla="*/ 318 h 498"/>
                <a:gd name="T10" fmla="*/ 24 w 420"/>
                <a:gd name="T11" fmla="*/ 312 h 498"/>
                <a:gd name="T12" fmla="*/ 18 w 420"/>
                <a:gd name="T13" fmla="*/ 276 h 498"/>
                <a:gd name="T14" fmla="*/ 36 w 420"/>
                <a:gd name="T15" fmla="*/ 252 h 498"/>
                <a:gd name="T16" fmla="*/ 36 w 420"/>
                <a:gd name="T17" fmla="*/ 234 h 498"/>
                <a:gd name="T18" fmla="*/ 72 w 420"/>
                <a:gd name="T19" fmla="*/ 210 h 498"/>
                <a:gd name="T20" fmla="*/ 48 w 420"/>
                <a:gd name="T21" fmla="*/ 144 h 498"/>
                <a:gd name="T22" fmla="*/ 48 w 420"/>
                <a:gd name="T23" fmla="*/ 138 h 498"/>
                <a:gd name="T24" fmla="*/ 60 w 420"/>
                <a:gd name="T25" fmla="*/ 66 h 498"/>
                <a:gd name="T26" fmla="*/ 72 w 420"/>
                <a:gd name="T27" fmla="*/ 60 h 498"/>
                <a:gd name="T28" fmla="*/ 96 w 420"/>
                <a:gd name="T29" fmla="*/ 72 h 498"/>
                <a:gd name="T30" fmla="*/ 114 w 420"/>
                <a:gd name="T31" fmla="*/ 0 h 498"/>
                <a:gd name="T32" fmla="*/ 420 w 420"/>
                <a:gd name="T33" fmla="*/ 54 h 498"/>
                <a:gd name="T34" fmla="*/ 372 w 420"/>
                <a:gd name="T35" fmla="*/ 408 h 498"/>
                <a:gd name="T36" fmla="*/ 360 w 420"/>
                <a:gd name="T37" fmla="*/ 492 h 498"/>
                <a:gd name="T38" fmla="*/ 360 w 420"/>
                <a:gd name="T39" fmla="*/ 498 h 49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0"/>
                <a:gd name="T61" fmla="*/ 0 h 498"/>
                <a:gd name="T62" fmla="*/ 420 w 420"/>
                <a:gd name="T63" fmla="*/ 498 h 49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0" h="498">
                  <a:moveTo>
                    <a:pt x="360" y="492"/>
                  </a:moveTo>
                  <a:lnTo>
                    <a:pt x="222" y="468"/>
                  </a:lnTo>
                  <a:lnTo>
                    <a:pt x="0" y="336"/>
                  </a:lnTo>
                  <a:lnTo>
                    <a:pt x="6" y="318"/>
                  </a:lnTo>
                  <a:lnTo>
                    <a:pt x="12" y="318"/>
                  </a:lnTo>
                  <a:lnTo>
                    <a:pt x="24" y="312"/>
                  </a:lnTo>
                  <a:lnTo>
                    <a:pt x="18" y="276"/>
                  </a:lnTo>
                  <a:lnTo>
                    <a:pt x="36" y="252"/>
                  </a:lnTo>
                  <a:lnTo>
                    <a:pt x="36" y="234"/>
                  </a:lnTo>
                  <a:lnTo>
                    <a:pt x="72" y="210"/>
                  </a:lnTo>
                  <a:lnTo>
                    <a:pt x="48" y="144"/>
                  </a:lnTo>
                  <a:lnTo>
                    <a:pt x="48" y="138"/>
                  </a:lnTo>
                  <a:lnTo>
                    <a:pt x="60" y="66"/>
                  </a:lnTo>
                  <a:lnTo>
                    <a:pt x="72" y="60"/>
                  </a:lnTo>
                  <a:lnTo>
                    <a:pt x="96" y="72"/>
                  </a:lnTo>
                  <a:lnTo>
                    <a:pt x="114" y="0"/>
                  </a:lnTo>
                  <a:lnTo>
                    <a:pt x="420" y="54"/>
                  </a:lnTo>
                  <a:lnTo>
                    <a:pt x="372" y="408"/>
                  </a:lnTo>
                  <a:lnTo>
                    <a:pt x="360" y="492"/>
                  </a:lnTo>
                  <a:lnTo>
                    <a:pt x="360" y="498"/>
                  </a:lnTo>
                </a:path>
              </a:pathLst>
            </a:custGeom>
            <a:noFill/>
            <a:ln w="9525">
              <a:solidFill>
                <a:srgbClr val="000000"/>
              </a:solidFill>
              <a:prstDash val="solid"/>
              <a:round/>
              <a:headEnd/>
              <a:tailEnd/>
            </a:ln>
          </p:spPr>
          <p:txBody>
            <a:bodyPr/>
            <a:lstStyle/>
            <a:p>
              <a:endParaRPr lang="en-US"/>
            </a:p>
          </p:txBody>
        </p:sp>
        <p:sp>
          <p:nvSpPr>
            <p:cNvPr id="8205" name="Freeform 138"/>
            <p:cNvSpPr>
              <a:spLocks/>
            </p:cNvSpPr>
            <p:nvPr/>
          </p:nvSpPr>
          <p:spPr bwMode="auto">
            <a:xfrm>
              <a:off x="2997" y="2322"/>
              <a:ext cx="312" cy="282"/>
            </a:xfrm>
            <a:custGeom>
              <a:avLst/>
              <a:gdLst>
                <a:gd name="T0" fmla="*/ 228 w 312"/>
                <a:gd name="T1" fmla="*/ 276 h 282"/>
                <a:gd name="T2" fmla="*/ 42 w 312"/>
                <a:gd name="T3" fmla="*/ 282 h 282"/>
                <a:gd name="T4" fmla="*/ 42 w 312"/>
                <a:gd name="T5" fmla="*/ 240 h 282"/>
                <a:gd name="T6" fmla="*/ 12 w 312"/>
                <a:gd name="T7" fmla="*/ 228 h 282"/>
                <a:gd name="T8" fmla="*/ 12 w 312"/>
                <a:gd name="T9" fmla="*/ 96 h 282"/>
                <a:gd name="T10" fmla="*/ 0 w 312"/>
                <a:gd name="T11" fmla="*/ 6 h 282"/>
                <a:gd name="T12" fmla="*/ 282 w 312"/>
                <a:gd name="T13" fmla="*/ 0 h 282"/>
                <a:gd name="T14" fmla="*/ 288 w 312"/>
                <a:gd name="T15" fmla="*/ 18 h 282"/>
                <a:gd name="T16" fmla="*/ 270 w 312"/>
                <a:gd name="T17" fmla="*/ 36 h 282"/>
                <a:gd name="T18" fmla="*/ 312 w 312"/>
                <a:gd name="T19" fmla="*/ 36 h 282"/>
                <a:gd name="T20" fmla="*/ 312 w 312"/>
                <a:gd name="T21" fmla="*/ 42 h 282"/>
                <a:gd name="T22" fmla="*/ 300 w 312"/>
                <a:gd name="T23" fmla="*/ 60 h 282"/>
                <a:gd name="T24" fmla="*/ 300 w 312"/>
                <a:gd name="T25" fmla="*/ 72 h 282"/>
                <a:gd name="T26" fmla="*/ 282 w 312"/>
                <a:gd name="T27" fmla="*/ 84 h 282"/>
                <a:gd name="T28" fmla="*/ 294 w 312"/>
                <a:gd name="T29" fmla="*/ 102 h 282"/>
                <a:gd name="T30" fmla="*/ 282 w 312"/>
                <a:gd name="T31" fmla="*/ 114 h 282"/>
                <a:gd name="T32" fmla="*/ 264 w 312"/>
                <a:gd name="T33" fmla="*/ 138 h 282"/>
                <a:gd name="T34" fmla="*/ 264 w 312"/>
                <a:gd name="T35" fmla="*/ 162 h 282"/>
                <a:gd name="T36" fmla="*/ 234 w 312"/>
                <a:gd name="T37" fmla="*/ 198 h 282"/>
                <a:gd name="T38" fmla="*/ 234 w 312"/>
                <a:gd name="T39" fmla="*/ 222 h 282"/>
                <a:gd name="T40" fmla="*/ 222 w 312"/>
                <a:gd name="T41" fmla="*/ 222 h 282"/>
                <a:gd name="T42" fmla="*/ 228 w 312"/>
                <a:gd name="T43" fmla="*/ 240 h 282"/>
                <a:gd name="T44" fmla="*/ 234 w 312"/>
                <a:gd name="T45" fmla="*/ 240 h 282"/>
                <a:gd name="T46" fmla="*/ 228 w 312"/>
                <a:gd name="T47" fmla="*/ 252 h 282"/>
                <a:gd name="T48" fmla="*/ 240 w 312"/>
                <a:gd name="T49" fmla="*/ 258 h 282"/>
                <a:gd name="T50" fmla="*/ 228 w 312"/>
                <a:gd name="T51" fmla="*/ 276 h 28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12"/>
                <a:gd name="T79" fmla="*/ 0 h 282"/>
                <a:gd name="T80" fmla="*/ 312 w 312"/>
                <a:gd name="T81" fmla="*/ 282 h 28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12" h="282">
                  <a:moveTo>
                    <a:pt x="228" y="276"/>
                  </a:moveTo>
                  <a:lnTo>
                    <a:pt x="42" y="282"/>
                  </a:lnTo>
                  <a:lnTo>
                    <a:pt x="42" y="240"/>
                  </a:lnTo>
                  <a:lnTo>
                    <a:pt x="12" y="228"/>
                  </a:lnTo>
                  <a:lnTo>
                    <a:pt x="12" y="96"/>
                  </a:lnTo>
                  <a:lnTo>
                    <a:pt x="0" y="6"/>
                  </a:lnTo>
                  <a:lnTo>
                    <a:pt x="282" y="0"/>
                  </a:lnTo>
                  <a:lnTo>
                    <a:pt x="288" y="18"/>
                  </a:lnTo>
                  <a:lnTo>
                    <a:pt x="270" y="36"/>
                  </a:lnTo>
                  <a:lnTo>
                    <a:pt x="312" y="36"/>
                  </a:lnTo>
                  <a:lnTo>
                    <a:pt x="312" y="42"/>
                  </a:lnTo>
                  <a:lnTo>
                    <a:pt x="300" y="60"/>
                  </a:lnTo>
                  <a:lnTo>
                    <a:pt x="300" y="72"/>
                  </a:lnTo>
                  <a:lnTo>
                    <a:pt x="282" y="84"/>
                  </a:lnTo>
                  <a:lnTo>
                    <a:pt x="294" y="102"/>
                  </a:lnTo>
                  <a:lnTo>
                    <a:pt x="282" y="114"/>
                  </a:lnTo>
                  <a:lnTo>
                    <a:pt x="264" y="138"/>
                  </a:lnTo>
                  <a:lnTo>
                    <a:pt x="264" y="162"/>
                  </a:lnTo>
                  <a:lnTo>
                    <a:pt x="234" y="198"/>
                  </a:lnTo>
                  <a:lnTo>
                    <a:pt x="234" y="222"/>
                  </a:lnTo>
                  <a:lnTo>
                    <a:pt x="222" y="222"/>
                  </a:lnTo>
                  <a:lnTo>
                    <a:pt x="228" y="240"/>
                  </a:lnTo>
                  <a:lnTo>
                    <a:pt x="234" y="240"/>
                  </a:lnTo>
                  <a:lnTo>
                    <a:pt x="228" y="252"/>
                  </a:lnTo>
                  <a:lnTo>
                    <a:pt x="240" y="258"/>
                  </a:lnTo>
                  <a:lnTo>
                    <a:pt x="228" y="276"/>
                  </a:lnTo>
                  <a:close/>
                </a:path>
              </a:pathLst>
            </a:custGeom>
            <a:solidFill>
              <a:srgbClr val="FFAA00"/>
            </a:solidFill>
            <a:ln w="9525">
              <a:solidFill>
                <a:srgbClr val="FFAA00"/>
              </a:solidFill>
              <a:prstDash val="solid"/>
              <a:round/>
              <a:headEnd/>
              <a:tailEnd/>
            </a:ln>
          </p:spPr>
          <p:txBody>
            <a:bodyPr/>
            <a:lstStyle/>
            <a:p>
              <a:endParaRPr lang="en-US"/>
            </a:p>
          </p:txBody>
        </p:sp>
        <p:sp>
          <p:nvSpPr>
            <p:cNvPr id="8206" name="Freeform 139"/>
            <p:cNvSpPr>
              <a:spLocks/>
            </p:cNvSpPr>
            <p:nvPr/>
          </p:nvSpPr>
          <p:spPr bwMode="auto">
            <a:xfrm>
              <a:off x="2997" y="2322"/>
              <a:ext cx="312" cy="282"/>
            </a:xfrm>
            <a:custGeom>
              <a:avLst/>
              <a:gdLst>
                <a:gd name="T0" fmla="*/ 228 w 312"/>
                <a:gd name="T1" fmla="*/ 276 h 282"/>
                <a:gd name="T2" fmla="*/ 42 w 312"/>
                <a:gd name="T3" fmla="*/ 282 h 282"/>
                <a:gd name="T4" fmla="*/ 42 w 312"/>
                <a:gd name="T5" fmla="*/ 240 h 282"/>
                <a:gd name="T6" fmla="*/ 12 w 312"/>
                <a:gd name="T7" fmla="*/ 228 h 282"/>
                <a:gd name="T8" fmla="*/ 12 w 312"/>
                <a:gd name="T9" fmla="*/ 96 h 282"/>
                <a:gd name="T10" fmla="*/ 0 w 312"/>
                <a:gd name="T11" fmla="*/ 6 h 282"/>
                <a:gd name="T12" fmla="*/ 282 w 312"/>
                <a:gd name="T13" fmla="*/ 0 h 282"/>
                <a:gd name="T14" fmla="*/ 288 w 312"/>
                <a:gd name="T15" fmla="*/ 18 h 282"/>
                <a:gd name="T16" fmla="*/ 270 w 312"/>
                <a:gd name="T17" fmla="*/ 36 h 282"/>
                <a:gd name="T18" fmla="*/ 312 w 312"/>
                <a:gd name="T19" fmla="*/ 36 h 282"/>
                <a:gd name="T20" fmla="*/ 312 w 312"/>
                <a:gd name="T21" fmla="*/ 42 h 282"/>
                <a:gd name="T22" fmla="*/ 300 w 312"/>
                <a:gd name="T23" fmla="*/ 60 h 282"/>
                <a:gd name="T24" fmla="*/ 300 w 312"/>
                <a:gd name="T25" fmla="*/ 72 h 282"/>
                <a:gd name="T26" fmla="*/ 282 w 312"/>
                <a:gd name="T27" fmla="*/ 84 h 282"/>
                <a:gd name="T28" fmla="*/ 294 w 312"/>
                <a:gd name="T29" fmla="*/ 102 h 282"/>
                <a:gd name="T30" fmla="*/ 282 w 312"/>
                <a:gd name="T31" fmla="*/ 114 h 282"/>
                <a:gd name="T32" fmla="*/ 264 w 312"/>
                <a:gd name="T33" fmla="*/ 138 h 282"/>
                <a:gd name="T34" fmla="*/ 264 w 312"/>
                <a:gd name="T35" fmla="*/ 162 h 282"/>
                <a:gd name="T36" fmla="*/ 234 w 312"/>
                <a:gd name="T37" fmla="*/ 198 h 282"/>
                <a:gd name="T38" fmla="*/ 234 w 312"/>
                <a:gd name="T39" fmla="*/ 222 h 282"/>
                <a:gd name="T40" fmla="*/ 222 w 312"/>
                <a:gd name="T41" fmla="*/ 222 h 282"/>
                <a:gd name="T42" fmla="*/ 228 w 312"/>
                <a:gd name="T43" fmla="*/ 240 h 282"/>
                <a:gd name="T44" fmla="*/ 234 w 312"/>
                <a:gd name="T45" fmla="*/ 240 h 282"/>
                <a:gd name="T46" fmla="*/ 228 w 312"/>
                <a:gd name="T47" fmla="*/ 252 h 282"/>
                <a:gd name="T48" fmla="*/ 240 w 312"/>
                <a:gd name="T49" fmla="*/ 258 h 282"/>
                <a:gd name="T50" fmla="*/ 228 w 312"/>
                <a:gd name="T51" fmla="*/ 276 h 282"/>
                <a:gd name="T52" fmla="*/ 228 w 312"/>
                <a:gd name="T53" fmla="*/ 282 h 28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12"/>
                <a:gd name="T82" fmla="*/ 0 h 282"/>
                <a:gd name="T83" fmla="*/ 312 w 312"/>
                <a:gd name="T84" fmla="*/ 282 h 28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12" h="282">
                  <a:moveTo>
                    <a:pt x="228" y="276"/>
                  </a:moveTo>
                  <a:lnTo>
                    <a:pt x="42" y="282"/>
                  </a:lnTo>
                  <a:lnTo>
                    <a:pt x="42" y="240"/>
                  </a:lnTo>
                  <a:lnTo>
                    <a:pt x="12" y="228"/>
                  </a:lnTo>
                  <a:lnTo>
                    <a:pt x="12" y="96"/>
                  </a:lnTo>
                  <a:lnTo>
                    <a:pt x="0" y="6"/>
                  </a:lnTo>
                  <a:lnTo>
                    <a:pt x="282" y="0"/>
                  </a:lnTo>
                  <a:lnTo>
                    <a:pt x="288" y="18"/>
                  </a:lnTo>
                  <a:lnTo>
                    <a:pt x="270" y="36"/>
                  </a:lnTo>
                  <a:lnTo>
                    <a:pt x="312" y="36"/>
                  </a:lnTo>
                  <a:lnTo>
                    <a:pt x="312" y="42"/>
                  </a:lnTo>
                  <a:lnTo>
                    <a:pt x="300" y="60"/>
                  </a:lnTo>
                  <a:lnTo>
                    <a:pt x="300" y="72"/>
                  </a:lnTo>
                  <a:lnTo>
                    <a:pt x="282" y="84"/>
                  </a:lnTo>
                  <a:lnTo>
                    <a:pt x="294" y="102"/>
                  </a:lnTo>
                  <a:lnTo>
                    <a:pt x="282" y="114"/>
                  </a:lnTo>
                  <a:lnTo>
                    <a:pt x="264" y="138"/>
                  </a:lnTo>
                  <a:lnTo>
                    <a:pt x="264" y="162"/>
                  </a:lnTo>
                  <a:lnTo>
                    <a:pt x="234" y="198"/>
                  </a:lnTo>
                  <a:lnTo>
                    <a:pt x="234" y="222"/>
                  </a:lnTo>
                  <a:lnTo>
                    <a:pt x="222" y="222"/>
                  </a:lnTo>
                  <a:lnTo>
                    <a:pt x="228" y="240"/>
                  </a:lnTo>
                  <a:lnTo>
                    <a:pt x="234" y="240"/>
                  </a:lnTo>
                  <a:lnTo>
                    <a:pt x="228" y="252"/>
                  </a:lnTo>
                  <a:lnTo>
                    <a:pt x="240" y="258"/>
                  </a:lnTo>
                  <a:lnTo>
                    <a:pt x="228" y="276"/>
                  </a:lnTo>
                  <a:lnTo>
                    <a:pt x="228" y="282"/>
                  </a:lnTo>
                </a:path>
              </a:pathLst>
            </a:custGeom>
            <a:noFill/>
            <a:ln w="9525">
              <a:solidFill>
                <a:srgbClr val="000000"/>
              </a:solidFill>
              <a:prstDash val="solid"/>
              <a:round/>
              <a:headEnd/>
              <a:tailEnd/>
            </a:ln>
          </p:spPr>
          <p:txBody>
            <a:bodyPr/>
            <a:lstStyle/>
            <a:p>
              <a:endParaRPr lang="en-US"/>
            </a:p>
          </p:txBody>
        </p:sp>
        <p:sp>
          <p:nvSpPr>
            <p:cNvPr id="8207" name="Freeform 140"/>
            <p:cNvSpPr>
              <a:spLocks/>
            </p:cNvSpPr>
            <p:nvPr/>
          </p:nvSpPr>
          <p:spPr bwMode="auto">
            <a:xfrm>
              <a:off x="1263" y="1662"/>
              <a:ext cx="498" cy="840"/>
            </a:xfrm>
            <a:custGeom>
              <a:avLst/>
              <a:gdLst>
                <a:gd name="T0" fmla="*/ 432 w 498"/>
                <a:gd name="T1" fmla="*/ 840 h 840"/>
                <a:gd name="T2" fmla="*/ 276 w 498"/>
                <a:gd name="T3" fmla="*/ 822 h 840"/>
                <a:gd name="T4" fmla="*/ 270 w 498"/>
                <a:gd name="T5" fmla="*/ 762 h 840"/>
                <a:gd name="T6" fmla="*/ 240 w 498"/>
                <a:gd name="T7" fmla="*/ 714 h 840"/>
                <a:gd name="T8" fmla="*/ 222 w 498"/>
                <a:gd name="T9" fmla="*/ 708 h 840"/>
                <a:gd name="T10" fmla="*/ 222 w 498"/>
                <a:gd name="T11" fmla="*/ 690 h 840"/>
                <a:gd name="T12" fmla="*/ 180 w 498"/>
                <a:gd name="T13" fmla="*/ 672 h 840"/>
                <a:gd name="T14" fmla="*/ 162 w 498"/>
                <a:gd name="T15" fmla="*/ 642 h 840"/>
                <a:gd name="T16" fmla="*/ 108 w 498"/>
                <a:gd name="T17" fmla="*/ 630 h 840"/>
                <a:gd name="T18" fmla="*/ 96 w 498"/>
                <a:gd name="T19" fmla="*/ 618 h 840"/>
                <a:gd name="T20" fmla="*/ 108 w 498"/>
                <a:gd name="T21" fmla="*/ 570 h 840"/>
                <a:gd name="T22" fmla="*/ 96 w 498"/>
                <a:gd name="T23" fmla="*/ 564 h 840"/>
                <a:gd name="T24" fmla="*/ 102 w 498"/>
                <a:gd name="T25" fmla="*/ 546 h 840"/>
                <a:gd name="T26" fmla="*/ 54 w 498"/>
                <a:gd name="T27" fmla="*/ 462 h 840"/>
                <a:gd name="T28" fmla="*/ 60 w 498"/>
                <a:gd name="T29" fmla="*/ 444 h 840"/>
                <a:gd name="T30" fmla="*/ 72 w 498"/>
                <a:gd name="T31" fmla="*/ 420 h 840"/>
                <a:gd name="T32" fmla="*/ 48 w 498"/>
                <a:gd name="T33" fmla="*/ 384 h 840"/>
                <a:gd name="T34" fmla="*/ 48 w 498"/>
                <a:gd name="T35" fmla="*/ 342 h 840"/>
                <a:gd name="T36" fmla="*/ 78 w 498"/>
                <a:gd name="T37" fmla="*/ 372 h 840"/>
                <a:gd name="T38" fmla="*/ 60 w 498"/>
                <a:gd name="T39" fmla="*/ 330 h 840"/>
                <a:gd name="T40" fmla="*/ 78 w 498"/>
                <a:gd name="T41" fmla="*/ 330 h 840"/>
                <a:gd name="T42" fmla="*/ 60 w 498"/>
                <a:gd name="T43" fmla="*/ 312 h 840"/>
                <a:gd name="T44" fmla="*/ 54 w 498"/>
                <a:gd name="T45" fmla="*/ 342 h 840"/>
                <a:gd name="T46" fmla="*/ 36 w 498"/>
                <a:gd name="T47" fmla="*/ 312 h 840"/>
                <a:gd name="T48" fmla="*/ 30 w 498"/>
                <a:gd name="T49" fmla="*/ 318 h 840"/>
                <a:gd name="T50" fmla="*/ 36 w 498"/>
                <a:gd name="T51" fmla="*/ 300 h 840"/>
                <a:gd name="T52" fmla="*/ 6 w 498"/>
                <a:gd name="T53" fmla="*/ 234 h 840"/>
                <a:gd name="T54" fmla="*/ 18 w 498"/>
                <a:gd name="T55" fmla="*/ 168 h 840"/>
                <a:gd name="T56" fmla="*/ 0 w 498"/>
                <a:gd name="T57" fmla="*/ 108 h 840"/>
                <a:gd name="T58" fmla="*/ 30 w 498"/>
                <a:gd name="T59" fmla="*/ 72 h 840"/>
                <a:gd name="T60" fmla="*/ 48 w 498"/>
                <a:gd name="T61" fmla="*/ 0 h 840"/>
                <a:gd name="T62" fmla="*/ 282 w 498"/>
                <a:gd name="T63" fmla="*/ 60 h 840"/>
                <a:gd name="T64" fmla="*/ 222 w 498"/>
                <a:gd name="T65" fmla="*/ 294 h 840"/>
                <a:gd name="T66" fmla="*/ 474 w 498"/>
                <a:gd name="T67" fmla="*/ 666 h 840"/>
                <a:gd name="T68" fmla="*/ 498 w 498"/>
                <a:gd name="T69" fmla="*/ 732 h 840"/>
                <a:gd name="T70" fmla="*/ 462 w 498"/>
                <a:gd name="T71" fmla="*/ 756 h 840"/>
                <a:gd name="T72" fmla="*/ 462 w 498"/>
                <a:gd name="T73" fmla="*/ 774 h 840"/>
                <a:gd name="T74" fmla="*/ 444 w 498"/>
                <a:gd name="T75" fmla="*/ 798 h 840"/>
                <a:gd name="T76" fmla="*/ 450 w 498"/>
                <a:gd name="T77" fmla="*/ 834 h 840"/>
                <a:gd name="T78" fmla="*/ 438 w 498"/>
                <a:gd name="T79" fmla="*/ 840 h 840"/>
                <a:gd name="T80" fmla="*/ 432 w 498"/>
                <a:gd name="T81" fmla="*/ 840 h 84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98"/>
                <a:gd name="T124" fmla="*/ 0 h 840"/>
                <a:gd name="T125" fmla="*/ 498 w 498"/>
                <a:gd name="T126" fmla="*/ 840 h 84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98" h="840">
                  <a:moveTo>
                    <a:pt x="432" y="840"/>
                  </a:moveTo>
                  <a:lnTo>
                    <a:pt x="276" y="822"/>
                  </a:lnTo>
                  <a:lnTo>
                    <a:pt x="270" y="762"/>
                  </a:lnTo>
                  <a:lnTo>
                    <a:pt x="240" y="714"/>
                  </a:lnTo>
                  <a:lnTo>
                    <a:pt x="222" y="708"/>
                  </a:lnTo>
                  <a:lnTo>
                    <a:pt x="222" y="690"/>
                  </a:lnTo>
                  <a:lnTo>
                    <a:pt x="180" y="672"/>
                  </a:lnTo>
                  <a:lnTo>
                    <a:pt x="162" y="642"/>
                  </a:lnTo>
                  <a:lnTo>
                    <a:pt x="108" y="630"/>
                  </a:lnTo>
                  <a:lnTo>
                    <a:pt x="96" y="618"/>
                  </a:lnTo>
                  <a:lnTo>
                    <a:pt x="108" y="570"/>
                  </a:lnTo>
                  <a:lnTo>
                    <a:pt x="96" y="564"/>
                  </a:lnTo>
                  <a:lnTo>
                    <a:pt x="102" y="546"/>
                  </a:lnTo>
                  <a:lnTo>
                    <a:pt x="54" y="462"/>
                  </a:lnTo>
                  <a:lnTo>
                    <a:pt x="60" y="444"/>
                  </a:lnTo>
                  <a:lnTo>
                    <a:pt x="72" y="420"/>
                  </a:lnTo>
                  <a:lnTo>
                    <a:pt x="48" y="384"/>
                  </a:lnTo>
                  <a:lnTo>
                    <a:pt x="48" y="342"/>
                  </a:lnTo>
                  <a:lnTo>
                    <a:pt x="78" y="372"/>
                  </a:lnTo>
                  <a:lnTo>
                    <a:pt x="60" y="330"/>
                  </a:lnTo>
                  <a:lnTo>
                    <a:pt x="78" y="330"/>
                  </a:lnTo>
                  <a:lnTo>
                    <a:pt x="60" y="312"/>
                  </a:lnTo>
                  <a:lnTo>
                    <a:pt x="54" y="342"/>
                  </a:lnTo>
                  <a:lnTo>
                    <a:pt x="36" y="312"/>
                  </a:lnTo>
                  <a:lnTo>
                    <a:pt x="30" y="318"/>
                  </a:lnTo>
                  <a:lnTo>
                    <a:pt x="36" y="300"/>
                  </a:lnTo>
                  <a:lnTo>
                    <a:pt x="6" y="234"/>
                  </a:lnTo>
                  <a:lnTo>
                    <a:pt x="18" y="168"/>
                  </a:lnTo>
                  <a:lnTo>
                    <a:pt x="0" y="108"/>
                  </a:lnTo>
                  <a:lnTo>
                    <a:pt x="30" y="72"/>
                  </a:lnTo>
                  <a:lnTo>
                    <a:pt x="48" y="0"/>
                  </a:lnTo>
                  <a:lnTo>
                    <a:pt x="282" y="60"/>
                  </a:lnTo>
                  <a:lnTo>
                    <a:pt x="222" y="294"/>
                  </a:lnTo>
                  <a:lnTo>
                    <a:pt x="474" y="666"/>
                  </a:lnTo>
                  <a:lnTo>
                    <a:pt x="498" y="732"/>
                  </a:lnTo>
                  <a:lnTo>
                    <a:pt x="462" y="756"/>
                  </a:lnTo>
                  <a:lnTo>
                    <a:pt x="462" y="774"/>
                  </a:lnTo>
                  <a:lnTo>
                    <a:pt x="444" y="798"/>
                  </a:lnTo>
                  <a:lnTo>
                    <a:pt x="450" y="834"/>
                  </a:lnTo>
                  <a:lnTo>
                    <a:pt x="438" y="840"/>
                  </a:lnTo>
                  <a:lnTo>
                    <a:pt x="432" y="840"/>
                  </a:lnTo>
                  <a:close/>
                </a:path>
              </a:pathLst>
            </a:custGeom>
            <a:solidFill>
              <a:srgbClr val="FF8C00"/>
            </a:solidFill>
            <a:ln w="9525">
              <a:solidFill>
                <a:srgbClr val="FF8C00"/>
              </a:solidFill>
              <a:prstDash val="solid"/>
              <a:round/>
              <a:headEnd/>
              <a:tailEnd/>
            </a:ln>
          </p:spPr>
          <p:txBody>
            <a:bodyPr/>
            <a:lstStyle/>
            <a:p>
              <a:endParaRPr lang="en-US"/>
            </a:p>
          </p:txBody>
        </p:sp>
        <p:sp>
          <p:nvSpPr>
            <p:cNvPr id="8208" name="Freeform 141"/>
            <p:cNvSpPr>
              <a:spLocks/>
            </p:cNvSpPr>
            <p:nvPr/>
          </p:nvSpPr>
          <p:spPr bwMode="auto">
            <a:xfrm>
              <a:off x="1263" y="1662"/>
              <a:ext cx="498" cy="846"/>
            </a:xfrm>
            <a:custGeom>
              <a:avLst/>
              <a:gdLst>
                <a:gd name="T0" fmla="*/ 432 w 498"/>
                <a:gd name="T1" fmla="*/ 840 h 846"/>
                <a:gd name="T2" fmla="*/ 276 w 498"/>
                <a:gd name="T3" fmla="*/ 822 h 846"/>
                <a:gd name="T4" fmla="*/ 270 w 498"/>
                <a:gd name="T5" fmla="*/ 762 h 846"/>
                <a:gd name="T6" fmla="*/ 240 w 498"/>
                <a:gd name="T7" fmla="*/ 714 h 846"/>
                <a:gd name="T8" fmla="*/ 222 w 498"/>
                <a:gd name="T9" fmla="*/ 708 h 846"/>
                <a:gd name="T10" fmla="*/ 222 w 498"/>
                <a:gd name="T11" fmla="*/ 690 h 846"/>
                <a:gd name="T12" fmla="*/ 180 w 498"/>
                <a:gd name="T13" fmla="*/ 672 h 846"/>
                <a:gd name="T14" fmla="*/ 162 w 498"/>
                <a:gd name="T15" fmla="*/ 642 h 846"/>
                <a:gd name="T16" fmla="*/ 108 w 498"/>
                <a:gd name="T17" fmla="*/ 630 h 846"/>
                <a:gd name="T18" fmla="*/ 96 w 498"/>
                <a:gd name="T19" fmla="*/ 618 h 846"/>
                <a:gd name="T20" fmla="*/ 108 w 498"/>
                <a:gd name="T21" fmla="*/ 570 h 846"/>
                <a:gd name="T22" fmla="*/ 96 w 498"/>
                <a:gd name="T23" fmla="*/ 564 h 846"/>
                <a:gd name="T24" fmla="*/ 102 w 498"/>
                <a:gd name="T25" fmla="*/ 546 h 846"/>
                <a:gd name="T26" fmla="*/ 54 w 498"/>
                <a:gd name="T27" fmla="*/ 462 h 846"/>
                <a:gd name="T28" fmla="*/ 60 w 498"/>
                <a:gd name="T29" fmla="*/ 444 h 846"/>
                <a:gd name="T30" fmla="*/ 72 w 498"/>
                <a:gd name="T31" fmla="*/ 420 h 846"/>
                <a:gd name="T32" fmla="*/ 48 w 498"/>
                <a:gd name="T33" fmla="*/ 384 h 846"/>
                <a:gd name="T34" fmla="*/ 48 w 498"/>
                <a:gd name="T35" fmla="*/ 342 h 846"/>
                <a:gd name="T36" fmla="*/ 78 w 498"/>
                <a:gd name="T37" fmla="*/ 372 h 846"/>
                <a:gd name="T38" fmla="*/ 60 w 498"/>
                <a:gd name="T39" fmla="*/ 330 h 846"/>
                <a:gd name="T40" fmla="*/ 78 w 498"/>
                <a:gd name="T41" fmla="*/ 330 h 846"/>
                <a:gd name="T42" fmla="*/ 60 w 498"/>
                <a:gd name="T43" fmla="*/ 312 h 846"/>
                <a:gd name="T44" fmla="*/ 54 w 498"/>
                <a:gd name="T45" fmla="*/ 342 h 846"/>
                <a:gd name="T46" fmla="*/ 36 w 498"/>
                <a:gd name="T47" fmla="*/ 312 h 846"/>
                <a:gd name="T48" fmla="*/ 30 w 498"/>
                <a:gd name="T49" fmla="*/ 318 h 846"/>
                <a:gd name="T50" fmla="*/ 36 w 498"/>
                <a:gd name="T51" fmla="*/ 300 h 846"/>
                <a:gd name="T52" fmla="*/ 6 w 498"/>
                <a:gd name="T53" fmla="*/ 234 h 846"/>
                <a:gd name="T54" fmla="*/ 18 w 498"/>
                <a:gd name="T55" fmla="*/ 168 h 846"/>
                <a:gd name="T56" fmla="*/ 0 w 498"/>
                <a:gd name="T57" fmla="*/ 108 h 846"/>
                <a:gd name="T58" fmla="*/ 30 w 498"/>
                <a:gd name="T59" fmla="*/ 72 h 846"/>
                <a:gd name="T60" fmla="*/ 48 w 498"/>
                <a:gd name="T61" fmla="*/ 0 h 846"/>
                <a:gd name="T62" fmla="*/ 282 w 498"/>
                <a:gd name="T63" fmla="*/ 60 h 846"/>
                <a:gd name="T64" fmla="*/ 222 w 498"/>
                <a:gd name="T65" fmla="*/ 294 h 846"/>
                <a:gd name="T66" fmla="*/ 474 w 498"/>
                <a:gd name="T67" fmla="*/ 666 h 846"/>
                <a:gd name="T68" fmla="*/ 498 w 498"/>
                <a:gd name="T69" fmla="*/ 732 h 846"/>
                <a:gd name="T70" fmla="*/ 462 w 498"/>
                <a:gd name="T71" fmla="*/ 756 h 846"/>
                <a:gd name="T72" fmla="*/ 462 w 498"/>
                <a:gd name="T73" fmla="*/ 774 h 846"/>
                <a:gd name="T74" fmla="*/ 444 w 498"/>
                <a:gd name="T75" fmla="*/ 798 h 846"/>
                <a:gd name="T76" fmla="*/ 450 w 498"/>
                <a:gd name="T77" fmla="*/ 834 h 846"/>
                <a:gd name="T78" fmla="*/ 438 w 498"/>
                <a:gd name="T79" fmla="*/ 840 h 846"/>
                <a:gd name="T80" fmla="*/ 432 w 498"/>
                <a:gd name="T81" fmla="*/ 840 h 846"/>
                <a:gd name="T82" fmla="*/ 432 w 498"/>
                <a:gd name="T83" fmla="*/ 846 h 84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8"/>
                <a:gd name="T127" fmla="*/ 0 h 846"/>
                <a:gd name="T128" fmla="*/ 498 w 498"/>
                <a:gd name="T129" fmla="*/ 846 h 84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8" h="846">
                  <a:moveTo>
                    <a:pt x="432" y="840"/>
                  </a:moveTo>
                  <a:lnTo>
                    <a:pt x="276" y="822"/>
                  </a:lnTo>
                  <a:lnTo>
                    <a:pt x="270" y="762"/>
                  </a:lnTo>
                  <a:lnTo>
                    <a:pt x="240" y="714"/>
                  </a:lnTo>
                  <a:lnTo>
                    <a:pt x="222" y="708"/>
                  </a:lnTo>
                  <a:lnTo>
                    <a:pt x="222" y="690"/>
                  </a:lnTo>
                  <a:lnTo>
                    <a:pt x="180" y="672"/>
                  </a:lnTo>
                  <a:lnTo>
                    <a:pt x="162" y="642"/>
                  </a:lnTo>
                  <a:lnTo>
                    <a:pt x="108" y="630"/>
                  </a:lnTo>
                  <a:lnTo>
                    <a:pt x="96" y="618"/>
                  </a:lnTo>
                  <a:lnTo>
                    <a:pt x="108" y="570"/>
                  </a:lnTo>
                  <a:lnTo>
                    <a:pt x="96" y="564"/>
                  </a:lnTo>
                  <a:lnTo>
                    <a:pt x="102" y="546"/>
                  </a:lnTo>
                  <a:lnTo>
                    <a:pt x="54" y="462"/>
                  </a:lnTo>
                  <a:lnTo>
                    <a:pt x="60" y="444"/>
                  </a:lnTo>
                  <a:lnTo>
                    <a:pt x="72" y="420"/>
                  </a:lnTo>
                  <a:lnTo>
                    <a:pt x="48" y="384"/>
                  </a:lnTo>
                  <a:lnTo>
                    <a:pt x="48" y="342"/>
                  </a:lnTo>
                  <a:lnTo>
                    <a:pt x="78" y="372"/>
                  </a:lnTo>
                  <a:lnTo>
                    <a:pt x="60" y="330"/>
                  </a:lnTo>
                  <a:lnTo>
                    <a:pt x="78" y="330"/>
                  </a:lnTo>
                  <a:lnTo>
                    <a:pt x="60" y="312"/>
                  </a:lnTo>
                  <a:lnTo>
                    <a:pt x="54" y="342"/>
                  </a:lnTo>
                  <a:lnTo>
                    <a:pt x="36" y="312"/>
                  </a:lnTo>
                  <a:lnTo>
                    <a:pt x="30" y="318"/>
                  </a:lnTo>
                  <a:lnTo>
                    <a:pt x="36" y="300"/>
                  </a:lnTo>
                  <a:lnTo>
                    <a:pt x="6" y="234"/>
                  </a:lnTo>
                  <a:lnTo>
                    <a:pt x="18" y="168"/>
                  </a:lnTo>
                  <a:lnTo>
                    <a:pt x="0" y="108"/>
                  </a:lnTo>
                  <a:lnTo>
                    <a:pt x="30" y="72"/>
                  </a:lnTo>
                  <a:lnTo>
                    <a:pt x="48" y="0"/>
                  </a:lnTo>
                  <a:lnTo>
                    <a:pt x="282" y="60"/>
                  </a:lnTo>
                  <a:lnTo>
                    <a:pt x="222" y="294"/>
                  </a:lnTo>
                  <a:lnTo>
                    <a:pt x="474" y="666"/>
                  </a:lnTo>
                  <a:lnTo>
                    <a:pt x="498" y="732"/>
                  </a:lnTo>
                  <a:lnTo>
                    <a:pt x="462" y="756"/>
                  </a:lnTo>
                  <a:lnTo>
                    <a:pt x="462" y="774"/>
                  </a:lnTo>
                  <a:lnTo>
                    <a:pt x="444" y="798"/>
                  </a:lnTo>
                  <a:lnTo>
                    <a:pt x="450" y="834"/>
                  </a:lnTo>
                  <a:lnTo>
                    <a:pt x="438" y="840"/>
                  </a:lnTo>
                  <a:lnTo>
                    <a:pt x="432" y="840"/>
                  </a:lnTo>
                  <a:lnTo>
                    <a:pt x="432" y="846"/>
                  </a:lnTo>
                </a:path>
              </a:pathLst>
            </a:custGeom>
            <a:noFill/>
            <a:ln w="9525">
              <a:solidFill>
                <a:srgbClr val="000000"/>
              </a:solidFill>
              <a:prstDash val="solid"/>
              <a:round/>
              <a:headEnd/>
              <a:tailEnd/>
            </a:ln>
          </p:spPr>
          <p:txBody>
            <a:bodyPr/>
            <a:lstStyle/>
            <a:p>
              <a:endParaRPr lang="en-US"/>
            </a:p>
          </p:txBody>
        </p:sp>
        <p:sp>
          <p:nvSpPr>
            <p:cNvPr id="8209" name="Freeform 142"/>
            <p:cNvSpPr>
              <a:spLocks/>
            </p:cNvSpPr>
            <p:nvPr/>
          </p:nvSpPr>
          <p:spPr bwMode="auto">
            <a:xfrm>
              <a:off x="2109" y="1926"/>
              <a:ext cx="450" cy="354"/>
            </a:xfrm>
            <a:custGeom>
              <a:avLst/>
              <a:gdLst>
                <a:gd name="T0" fmla="*/ 444 w 450"/>
                <a:gd name="T1" fmla="*/ 120 h 354"/>
                <a:gd name="T2" fmla="*/ 432 w 450"/>
                <a:gd name="T3" fmla="*/ 354 h 354"/>
                <a:gd name="T4" fmla="*/ 372 w 450"/>
                <a:gd name="T5" fmla="*/ 348 h 354"/>
                <a:gd name="T6" fmla="*/ 0 w 450"/>
                <a:gd name="T7" fmla="*/ 312 h 354"/>
                <a:gd name="T8" fmla="*/ 6 w 450"/>
                <a:gd name="T9" fmla="*/ 264 h 354"/>
                <a:gd name="T10" fmla="*/ 42 w 450"/>
                <a:gd name="T11" fmla="*/ 0 h 354"/>
                <a:gd name="T12" fmla="*/ 336 w 450"/>
                <a:gd name="T13" fmla="*/ 30 h 354"/>
                <a:gd name="T14" fmla="*/ 450 w 450"/>
                <a:gd name="T15" fmla="*/ 42 h 354"/>
                <a:gd name="T16" fmla="*/ 444 w 450"/>
                <a:gd name="T17" fmla="*/ 90 h 354"/>
                <a:gd name="T18" fmla="*/ 444 w 450"/>
                <a:gd name="T19" fmla="*/ 120 h 3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50"/>
                <a:gd name="T31" fmla="*/ 0 h 354"/>
                <a:gd name="T32" fmla="*/ 450 w 450"/>
                <a:gd name="T33" fmla="*/ 354 h 3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50" h="354">
                  <a:moveTo>
                    <a:pt x="444" y="120"/>
                  </a:moveTo>
                  <a:lnTo>
                    <a:pt x="432" y="354"/>
                  </a:lnTo>
                  <a:lnTo>
                    <a:pt x="372" y="348"/>
                  </a:lnTo>
                  <a:lnTo>
                    <a:pt x="0" y="312"/>
                  </a:lnTo>
                  <a:lnTo>
                    <a:pt x="6" y="264"/>
                  </a:lnTo>
                  <a:lnTo>
                    <a:pt x="42" y="0"/>
                  </a:lnTo>
                  <a:lnTo>
                    <a:pt x="336" y="30"/>
                  </a:lnTo>
                  <a:lnTo>
                    <a:pt x="450" y="42"/>
                  </a:lnTo>
                  <a:lnTo>
                    <a:pt x="444" y="90"/>
                  </a:lnTo>
                  <a:lnTo>
                    <a:pt x="444" y="120"/>
                  </a:lnTo>
                  <a:close/>
                </a:path>
              </a:pathLst>
            </a:custGeom>
            <a:solidFill>
              <a:srgbClr val="FFAA00"/>
            </a:solidFill>
            <a:ln w="9525">
              <a:solidFill>
                <a:srgbClr val="FFAA00"/>
              </a:solidFill>
              <a:prstDash val="solid"/>
              <a:round/>
              <a:headEnd/>
              <a:tailEnd/>
            </a:ln>
          </p:spPr>
          <p:txBody>
            <a:bodyPr/>
            <a:lstStyle/>
            <a:p>
              <a:endParaRPr lang="en-US"/>
            </a:p>
          </p:txBody>
        </p:sp>
        <p:sp>
          <p:nvSpPr>
            <p:cNvPr id="8210" name="Freeform 143"/>
            <p:cNvSpPr>
              <a:spLocks/>
            </p:cNvSpPr>
            <p:nvPr/>
          </p:nvSpPr>
          <p:spPr bwMode="auto">
            <a:xfrm>
              <a:off x="2109" y="1926"/>
              <a:ext cx="450" cy="354"/>
            </a:xfrm>
            <a:custGeom>
              <a:avLst/>
              <a:gdLst>
                <a:gd name="T0" fmla="*/ 444 w 450"/>
                <a:gd name="T1" fmla="*/ 120 h 354"/>
                <a:gd name="T2" fmla="*/ 432 w 450"/>
                <a:gd name="T3" fmla="*/ 354 h 354"/>
                <a:gd name="T4" fmla="*/ 372 w 450"/>
                <a:gd name="T5" fmla="*/ 348 h 354"/>
                <a:gd name="T6" fmla="*/ 0 w 450"/>
                <a:gd name="T7" fmla="*/ 312 h 354"/>
                <a:gd name="T8" fmla="*/ 6 w 450"/>
                <a:gd name="T9" fmla="*/ 264 h 354"/>
                <a:gd name="T10" fmla="*/ 42 w 450"/>
                <a:gd name="T11" fmla="*/ 0 h 354"/>
                <a:gd name="T12" fmla="*/ 336 w 450"/>
                <a:gd name="T13" fmla="*/ 30 h 354"/>
                <a:gd name="T14" fmla="*/ 450 w 450"/>
                <a:gd name="T15" fmla="*/ 42 h 354"/>
                <a:gd name="T16" fmla="*/ 444 w 450"/>
                <a:gd name="T17" fmla="*/ 90 h 354"/>
                <a:gd name="T18" fmla="*/ 444 w 450"/>
                <a:gd name="T19" fmla="*/ 120 h 354"/>
                <a:gd name="T20" fmla="*/ 444 w 450"/>
                <a:gd name="T21" fmla="*/ 126 h 3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50"/>
                <a:gd name="T34" fmla="*/ 0 h 354"/>
                <a:gd name="T35" fmla="*/ 450 w 450"/>
                <a:gd name="T36" fmla="*/ 354 h 3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50" h="354">
                  <a:moveTo>
                    <a:pt x="444" y="120"/>
                  </a:moveTo>
                  <a:lnTo>
                    <a:pt x="432" y="354"/>
                  </a:lnTo>
                  <a:lnTo>
                    <a:pt x="372" y="348"/>
                  </a:lnTo>
                  <a:lnTo>
                    <a:pt x="0" y="312"/>
                  </a:lnTo>
                  <a:lnTo>
                    <a:pt x="6" y="264"/>
                  </a:lnTo>
                  <a:lnTo>
                    <a:pt x="42" y="0"/>
                  </a:lnTo>
                  <a:lnTo>
                    <a:pt x="336" y="30"/>
                  </a:lnTo>
                  <a:lnTo>
                    <a:pt x="450" y="42"/>
                  </a:lnTo>
                  <a:lnTo>
                    <a:pt x="444" y="90"/>
                  </a:lnTo>
                  <a:lnTo>
                    <a:pt x="444" y="120"/>
                  </a:lnTo>
                  <a:lnTo>
                    <a:pt x="444" y="126"/>
                  </a:lnTo>
                </a:path>
              </a:pathLst>
            </a:custGeom>
            <a:noFill/>
            <a:ln w="9525">
              <a:solidFill>
                <a:srgbClr val="000000"/>
              </a:solidFill>
              <a:prstDash val="solid"/>
              <a:round/>
              <a:headEnd/>
              <a:tailEnd/>
            </a:ln>
          </p:spPr>
          <p:txBody>
            <a:bodyPr/>
            <a:lstStyle/>
            <a:p>
              <a:endParaRPr lang="en-US"/>
            </a:p>
          </p:txBody>
        </p:sp>
        <p:sp>
          <p:nvSpPr>
            <p:cNvPr id="8211" name="Freeform 144"/>
            <p:cNvSpPr>
              <a:spLocks/>
            </p:cNvSpPr>
            <p:nvPr/>
          </p:nvSpPr>
          <p:spPr bwMode="auto">
            <a:xfrm>
              <a:off x="4203" y="1722"/>
              <a:ext cx="102" cy="108"/>
            </a:xfrm>
            <a:custGeom>
              <a:avLst/>
              <a:gdLst>
                <a:gd name="T0" fmla="*/ 96 w 102"/>
                <a:gd name="T1" fmla="*/ 6 h 108"/>
                <a:gd name="T2" fmla="*/ 102 w 102"/>
                <a:gd name="T3" fmla="*/ 54 h 108"/>
                <a:gd name="T4" fmla="*/ 42 w 102"/>
                <a:gd name="T5" fmla="*/ 72 h 108"/>
                <a:gd name="T6" fmla="*/ 6 w 102"/>
                <a:gd name="T7" fmla="*/ 108 h 108"/>
                <a:gd name="T8" fmla="*/ 12 w 102"/>
                <a:gd name="T9" fmla="*/ 90 h 108"/>
                <a:gd name="T10" fmla="*/ 0 w 102"/>
                <a:gd name="T11" fmla="*/ 24 h 108"/>
                <a:gd name="T12" fmla="*/ 90 w 102"/>
                <a:gd name="T13" fmla="*/ 0 h 108"/>
                <a:gd name="T14" fmla="*/ 96 w 102"/>
                <a:gd name="T15" fmla="*/ 6 h 108"/>
                <a:gd name="T16" fmla="*/ 0 60000 65536"/>
                <a:gd name="T17" fmla="*/ 0 60000 65536"/>
                <a:gd name="T18" fmla="*/ 0 60000 65536"/>
                <a:gd name="T19" fmla="*/ 0 60000 65536"/>
                <a:gd name="T20" fmla="*/ 0 60000 65536"/>
                <a:gd name="T21" fmla="*/ 0 60000 65536"/>
                <a:gd name="T22" fmla="*/ 0 60000 65536"/>
                <a:gd name="T23" fmla="*/ 0 60000 65536"/>
                <a:gd name="T24" fmla="*/ 0 w 102"/>
                <a:gd name="T25" fmla="*/ 0 h 108"/>
                <a:gd name="T26" fmla="*/ 102 w 102"/>
                <a:gd name="T27" fmla="*/ 108 h 10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2" h="108">
                  <a:moveTo>
                    <a:pt x="96" y="6"/>
                  </a:moveTo>
                  <a:lnTo>
                    <a:pt x="102" y="54"/>
                  </a:lnTo>
                  <a:lnTo>
                    <a:pt x="42" y="72"/>
                  </a:lnTo>
                  <a:lnTo>
                    <a:pt x="6" y="108"/>
                  </a:lnTo>
                  <a:lnTo>
                    <a:pt x="12" y="90"/>
                  </a:lnTo>
                  <a:lnTo>
                    <a:pt x="0" y="24"/>
                  </a:lnTo>
                  <a:lnTo>
                    <a:pt x="90" y="0"/>
                  </a:lnTo>
                  <a:lnTo>
                    <a:pt x="96" y="6"/>
                  </a:lnTo>
                  <a:close/>
                </a:path>
              </a:pathLst>
            </a:custGeom>
            <a:solidFill>
              <a:srgbClr val="FFAA00"/>
            </a:solidFill>
            <a:ln w="9525">
              <a:solidFill>
                <a:srgbClr val="FFAA00"/>
              </a:solidFill>
              <a:prstDash val="solid"/>
              <a:round/>
              <a:headEnd/>
              <a:tailEnd/>
            </a:ln>
          </p:spPr>
          <p:txBody>
            <a:bodyPr/>
            <a:lstStyle/>
            <a:p>
              <a:endParaRPr lang="en-US"/>
            </a:p>
          </p:txBody>
        </p:sp>
        <p:sp>
          <p:nvSpPr>
            <p:cNvPr id="8212" name="Freeform 145"/>
            <p:cNvSpPr>
              <a:spLocks/>
            </p:cNvSpPr>
            <p:nvPr/>
          </p:nvSpPr>
          <p:spPr bwMode="auto">
            <a:xfrm>
              <a:off x="4203" y="1722"/>
              <a:ext cx="102" cy="108"/>
            </a:xfrm>
            <a:custGeom>
              <a:avLst/>
              <a:gdLst>
                <a:gd name="T0" fmla="*/ 96 w 102"/>
                <a:gd name="T1" fmla="*/ 6 h 108"/>
                <a:gd name="T2" fmla="*/ 102 w 102"/>
                <a:gd name="T3" fmla="*/ 54 h 108"/>
                <a:gd name="T4" fmla="*/ 42 w 102"/>
                <a:gd name="T5" fmla="*/ 72 h 108"/>
                <a:gd name="T6" fmla="*/ 6 w 102"/>
                <a:gd name="T7" fmla="*/ 108 h 108"/>
                <a:gd name="T8" fmla="*/ 12 w 102"/>
                <a:gd name="T9" fmla="*/ 90 h 108"/>
                <a:gd name="T10" fmla="*/ 0 w 102"/>
                <a:gd name="T11" fmla="*/ 24 h 108"/>
                <a:gd name="T12" fmla="*/ 90 w 102"/>
                <a:gd name="T13" fmla="*/ 0 h 108"/>
                <a:gd name="T14" fmla="*/ 96 w 102"/>
                <a:gd name="T15" fmla="*/ 6 h 108"/>
                <a:gd name="T16" fmla="*/ 96 w 102"/>
                <a:gd name="T17" fmla="*/ 12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2"/>
                <a:gd name="T28" fmla="*/ 0 h 108"/>
                <a:gd name="T29" fmla="*/ 102 w 102"/>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2" h="108">
                  <a:moveTo>
                    <a:pt x="96" y="6"/>
                  </a:moveTo>
                  <a:lnTo>
                    <a:pt x="102" y="54"/>
                  </a:lnTo>
                  <a:lnTo>
                    <a:pt x="42" y="72"/>
                  </a:lnTo>
                  <a:lnTo>
                    <a:pt x="6" y="108"/>
                  </a:lnTo>
                  <a:lnTo>
                    <a:pt x="12" y="90"/>
                  </a:lnTo>
                  <a:lnTo>
                    <a:pt x="0" y="24"/>
                  </a:lnTo>
                  <a:lnTo>
                    <a:pt x="90" y="0"/>
                  </a:lnTo>
                  <a:lnTo>
                    <a:pt x="96" y="6"/>
                  </a:lnTo>
                  <a:lnTo>
                    <a:pt x="96" y="12"/>
                  </a:lnTo>
                </a:path>
              </a:pathLst>
            </a:custGeom>
            <a:noFill/>
            <a:ln w="9525">
              <a:solidFill>
                <a:srgbClr val="000000"/>
              </a:solidFill>
              <a:prstDash val="solid"/>
              <a:round/>
              <a:headEnd/>
              <a:tailEnd/>
            </a:ln>
          </p:spPr>
          <p:txBody>
            <a:bodyPr/>
            <a:lstStyle/>
            <a:p>
              <a:endParaRPr lang="en-US"/>
            </a:p>
          </p:txBody>
        </p:sp>
        <p:sp>
          <p:nvSpPr>
            <p:cNvPr id="8213" name="Freeform 146"/>
            <p:cNvSpPr>
              <a:spLocks/>
            </p:cNvSpPr>
            <p:nvPr/>
          </p:nvSpPr>
          <p:spPr bwMode="auto">
            <a:xfrm>
              <a:off x="4107" y="1944"/>
              <a:ext cx="66" cy="108"/>
            </a:xfrm>
            <a:custGeom>
              <a:avLst/>
              <a:gdLst>
                <a:gd name="T0" fmla="*/ 24 w 66"/>
                <a:gd name="T1" fmla="*/ 0 h 108"/>
                <a:gd name="T2" fmla="*/ 18 w 66"/>
                <a:gd name="T3" fmla="*/ 12 h 108"/>
                <a:gd name="T4" fmla="*/ 18 w 66"/>
                <a:gd name="T5" fmla="*/ 30 h 108"/>
                <a:gd name="T6" fmla="*/ 48 w 66"/>
                <a:gd name="T7" fmla="*/ 66 h 108"/>
                <a:gd name="T8" fmla="*/ 60 w 66"/>
                <a:gd name="T9" fmla="*/ 72 h 108"/>
                <a:gd name="T10" fmla="*/ 54 w 66"/>
                <a:gd name="T11" fmla="*/ 90 h 108"/>
                <a:gd name="T12" fmla="*/ 66 w 66"/>
                <a:gd name="T13" fmla="*/ 96 h 108"/>
                <a:gd name="T14" fmla="*/ 30 w 66"/>
                <a:gd name="T15" fmla="*/ 108 h 108"/>
                <a:gd name="T16" fmla="*/ 0 w 66"/>
                <a:gd name="T17" fmla="*/ 12 h 108"/>
                <a:gd name="T18" fmla="*/ 24 w 66"/>
                <a:gd name="T19" fmla="*/ 0 h 1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6"/>
                <a:gd name="T31" fmla="*/ 0 h 108"/>
                <a:gd name="T32" fmla="*/ 66 w 66"/>
                <a:gd name="T33" fmla="*/ 108 h 10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6" h="108">
                  <a:moveTo>
                    <a:pt x="24" y="0"/>
                  </a:moveTo>
                  <a:lnTo>
                    <a:pt x="18" y="12"/>
                  </a:lnTo>
                  <a:lnTo>
                    <a:pt x="18" y="30"/>
                  </a:lnTo>
                  <a:lnTo>
                    <a:pt x="48" y="66"/>
                  </a:lnTo>
                  <a:lnTo>
                    <a:pt x="60" y="72"/>
                  </a:lnTo>
                  <a:lnTo>
                    <a:pt x="54" y="90"/>
                  </a:lnTo>
                  <a:lnTo>
                    <a:pt x="66" y="96"/>
                  </a:lnTo>
                  <a:lnTo>
                    <a:pt x="30" y="108"/>
                  </a:lnTo>
                  <a:lnTo>
                    <a:pt x="0" y="12"/>
                  </a:lnTo>
                  <a:lnTo>
                    <a:pt x="24" y="0"/>
                  </a:lnTo>
                  <a:close/>
                </a:path>
              </a:pathLst>
            </a:custGeom>
            <a:solidFill>
              <a:srgbClr val="FF8C00"/>
            </a:solidFill>
            <a:ln w="9525">
              <a:solidFill>
                <a:srgbClr val="FF8C00"/>
              </a:solidFill>
              <a:prstDash val="solid"/>
              <a:round/>
              <a:headEnd/>
              <a:tailEnd/>
            </a:ln>
          </p:spPr>
          <p:txBody>
            <a:bodyPr/>
            <a:lstStyle/>
            <a:p>
              <a:endParaRPr lang="en-US"/>
            </a:p>
          </p:txBody>
        </p:sp>
        <p:sp>
          <p:nvSpPr>
            <p:cNvPr id="8214" name="Freeform 147"/>
            <p:cNvSpPr>
              <a:spLocks/>
            </p:cNvSpPr>
            <p:nvPr/>
          </p:nvSpPr>
          <p:spPr bwMode="auto">
            <a:xfrm>
              <a:off x="4107" y="1944"/>
              <a:ext cx="66" cy="108"/>
            </a:xfrm>
            <a:custGeom>
              <a:avLst/>
              <a:gdLst>
                <a:gd name="T0" fmla="*/ 24 w 66"/>
                <a:gd name="T1" fmla="*/ 0 h 108"/>
                <a:gd name="T2" fmla="*/ 18 w 66"/>
                <a:gd name="T3" fmla="*/ 12 h 108"/>
                <a:gd name="T4" fmla="*/ 18 w 66"/>
                <a:gd name="T5" fmla="*/ 30 h 108"/>
                <a:gd name="T6" fmla="*/ 48 w 66"/>
                <a:gd name="T7" fmla="*/ 66 h 108"/>
                <a:gd name="T8" fmla="*/ 60 w 66"/>
                <a:gd name="T9" fmla="*/ 72 h 108"/>
                <a:gd name="T10" fmla="*/ 54 w 66"/>
                <a:gd name="T11" fmla="*/ 90 h 108"/>
                <a:gd name="T12" fmla="*/ 66 w 66"/>
                <a:gd name="T13" fmla="*/ 96 h 108"/>
                <a:gd name="T14" fmla="*/ 30 w 66"/>
                <a:gd name="T15" fmla="*/ 108 h 108"/>
                <a:gd name="T16" fmla="*/ 0 w 66"/>
                <a:gd name="T17" fmla="*/ 12 h 108"/>
                <a:gd name="T18" fmla="*/ 24 w 66"/>
                <a:gd name="T19" fmla="*/ 0 h 108"/>
                <a:gd name="T20" fmla="*/ 24 w 66"/>
                <a:gd name="T21" fmla="*/ 6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6"/>
                <a:gd name="T34" fmla="*/ 0 h 108"/>
                <a:gd name="T35" fmla="*/ 66 w 66"/>
                <a:gd name="T36" fmla="*/ 108 h 10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6" h="108">
                  <a:moveTo>
                    <a:pt x="24" y="0"/>
                  </a:moveTo>
                  <a:lnTo>
                    <a:pt x="18" y="12"/>
                  </a:lnTo>
                  <a:lnTo>
                    <a:pt x="18" y="30"/>
                  </a:lnTo>
                  <a:lnTo>
                    <a:pt x="48" y="66"/>
                  </a:lnTo>
                  <a:lnTo>
                    <a:pt x="60" y="72"/>
                  </a:lnTo>
                  <a:lnTo>
                    <a:pt x="54" y="90"/>
                  </a:lnTo>
                  <a:lnTo>
                    <a:pt x="66" y="96"/>
                  </a:lnTo>
                  <a:lnTo>
                    <a:pt x="30" y="108"/>
                  </a:lnTo>
                  <a:lnTo>
                    <a:pt x="0" y="12"/>
                  </a:lnTo>
                  <a:lnTo>
                    <a:pt x="24" y="0"/>
                  </a:lnTo>
                  <a:lnTo>
                    <a:pt x="24" y="6"/>
                  </a:lnTo>
                </a:path>
              </a:pathLst>
            </a:custGeom>
            <a:noFill/>
            <a:ln w="9525">
              <a:solidFill>
                <a:srgbClr val="000000"/>
              </a:solidFill>
              <a:prstDash val="solid"/>
              <a:round/>
              <a:headEnd/>
              <a:tailEnd/>
            </a:ln>
          </p:spPr>
          <p:txBody>
            <a:bodyPr/>
            <a:lstStyle/>
            <a:p>
              <a:endParaRPr lang="en-US"/>
            </a:p>
          </p:txBody>
        </p:sp>
        <p:sp>
          <p:nvSpPr>
            <p:cNvPr id="8215" name="Freeform 148"/>
            <p:cNvSpPr>
              <a:spLocks/>
            </p:cNvSpPr>
            <p:nvPr/>
          </p:nvSpPr>
          <p:spPr bwMode="auto">
            <a:xfrm>
              <a:off x="4041" y="2028"/>
              <a:ext cx="12" cy="12"/>
            </a:xfrm>
            <a:custGeom>
              <a:avLst/>
              <a:gdLst>
                <a:gd name="T0" fmla="*/ 12 w 12"/>
                <a:gd name="T1" fmla="*/ 12 h 12"/>
                <a:gd name="T2" fmla="*/ 0 w 12"/>
                <a:gd name="T3" fmla="*/ 0 h 12"/>
                <a:gd name="T4" fmla="*/ 12 w 12"/>
                <a:gd name="T5" fmla="*/ 6 h 12"/>
                <a:gd name="T6" fmla="*/ 12 w 12"/>
                <a:gd name="T7" fmla="*/ 12 h 12"/>
                <a:gd name="T8" fmla="*/ 0 60000 65536"/>
                <a:gd name="T9" fmla="*/ 0 60000 65536"/>
                <a:gd name="T10" fmla="*/ 0 60000 65536"/>
                <a:gd name="T11" fmla="*/ 0 60000 65536"/>
                <a:gd name="T12" fmla="*/ 0 w 12"/>
                <a:gd name="T13" fmla="*/ 0 h 12"/>
                <a:gd name="T14" fmla="*/ 12 w 12"/>
                <a:gd name="T15" fmla="*/ 12 h 12"/>
              </a:gdLst>
              <a:ahLst/>
              <a:cxnLst>
                <a:cxn ang="T8">
                  <a:pos x="T0" y="T1"/>
                </a:cxn>
                <a:cxn ang="T9">
                  <a:pos x="T2" y="T3"/>
                </a:cxn>
                <a:cxn ang="T10">
                  <a:pos x="T4" y="T5"/>
                </a:cxn>
                <a:cxn ang="T11">
                  <a:pos x="T6" y="T7"/>
                </a:cxn>
              </a:cxnLst>
              <a:rect l="T12" t="T13" r="T14" b="T15"/>
              <a:pathLst>
                <a:path w="12" h="12">
                  <a:moveTo>
                    <a:pt x="12" y="12"/>
                  </a:moveTo>
                  <a:lnTo>
                    <a:pt x="0" y="0"/>
                  </a:lnTo>
                  <a:lnTo>
                    <a:pt x="12" y="6"/>
                  </a:lnTo>
                  <a:lnTo>
                    <a:pt x="12" y="12"/>
                  </a:lnTo>
                  <a:close/>
                </a:path>
              </a:pathLst>
            </a:custGeom>
            <a:solidFill>
              <a:srgbClr val="FF8C00"/>
            </a:solidFill>
            <a:ln w="9525">
              <a:solidFill>
                <a:srgbClr val="FF8C00"/>
              </a:solidFill>
              <a:prstDash val="solid"/>
              <a:round/>
              <a:headEnd/>
              <a:tailEnd/>
            </a:ln>
          </p:spPr>
          <p:txBody>
            <a:bodyPr/>
            <a:lstStyle/>
            <a:p>
              <a:endParaRPr lang="en-US"/>
            </a:p>
          </p:txBody>
        </p:sp>
        <p:sp>
          <p:nvSpPr>
            <p:cNvPr id="8216" name="Freeform 149"/>
            <p:cNvSpPr>
              <a:spLocks/>
            </p:cNvSpPr>
            <p:nvPr/>
          </p:nvSpPr>
          <p:spPr bwMode="auto">
            <a:xfrm>
              <a:off x="4041" y="2028"/>
              <a:ext cx="12" cy="18"/>
            </a:xfrm>
            <a:custGeom>
              <a:avLst/>
              <a:gdLst>
                <a:gd name="T0" fmla="*/ 12 w 12"/>
                <a:gd name="T1" fmla="*/ 12 h 18"/>
                <a:gd name="T2" fmla="*/ 0 w 12"/>
                <a:gd name="T3" fmla="*/ 0 h 18"/>
                <a:gd name="T4" fmla="*/ 12 w 12"/>
                <a:gd name="T5" fmla="*/ 6 h 18"/>
                <a:gd name="T6" fmla="*/ 12 w 12"/>
                <a:gd name="T7" fmla="*/ 12 h 18"/>
                <a:gd name="T8" fmla="*/ 12 w 12"/>
                <a:gd name="T9" fmla="*/ 18 h 18"/>
                <a:gd name="T10" fmla="*/ 0 60000 65536"/>
                <a:gd name="T11" fmla="*/ 0 60000 65536"/>
                <a:gd name="T12" fmla="*/ 0 60000 65536"/>
                <a:gd name="T13" fmla="*/ 0 60000 65536"/>
                <a:gd name="T14" fmla="*/ 0 60000 65536"/>
                <a:gd name="T15" fmla="*/ 0 w 12"/>
                <a:gd name="T16" fmla="*/ 0 h 18"/>
                <a:gd name="T17" fmla="*/ 12 w 12"/>
                <a:gd name="T18" fmla="*/ 18 h 18"/>
              </a:gdLst>
              <a:ahLst/>
              <a:cxnLst>
                <a:cxn ang="T10">
                  <a:pos x="T0" y="T1"/>
                </a:cxn>
                <a:cxn ang="T11">
                  <a:pos x="T2" y="T3"/>
                </a:cxn>
                <a:cxn ang="T12">
                  <a:pos x="T4" y="T5"/>
                </a:cxn>
                <a:cxn ang="T13">
                  <a:pos x="T6" y="T7"/>
                </a:cxn>
                <a:cxn ang="T14">
                  <a:pos x="T8" y="T9"/>
                </a:cxn>
              </a:cxnLst>
              <a:rect l="T15" t="T16" r="T17" b="T18"/>
              <a:pathLst>
                <a:path w="12" h="18">
                  <a:moveTo>
                    <a:pt x="12" y="12"/>
                  </a:moveTo>
                  <a:lnTo>
                    <a:pt x="0" y="0"/>
                  </a:lnTo>
                  <a:lnTo>
                    <a:pt x="12" y="6"/>
                  </a:lnTo>
                  <a:lnTo>
                    <a:pt x="12" y="12"/>
                  </a:lnTo>
                  <a:lnTo>
                    <a:pt x="12" y="18"/>
                  </a:lnTo>
                </a:path>
              </a:pathLst>
            </a:custGeom>
            <a:noFill/>
            <a:ln w="9525">
              <a:solidFill>
                <a:srgbClr val="000000"/>
              </a:solidFill>
              <a:prstDash val="solid"/>
              <a:round/>
              <a:headEnd/>
              <a:tailEnd/>
            </a:ln>
          </p:spPr>
          <p:txBody>
            <a:bodyPr/>
            <a:lstStyle/>
            <a:p>
              <a:endParaRPr lang="en-US"/>
            </a:p>
          </p:txBody>
        </p:sp>
        <p:sp>
          <p:nvSpPr>
            <p:cNvPr id="8217" name="Freeform 150"/>
            <p:cNvSpPr>
              <a:spLocks/>
            </p:cNvSpPr>
            <p:nvPr/>
          </p:nvSpPr>
          <p:spPr bwMode="auto">
            <a:xfrm>
              <a:off x="3471" y="2712"/>
              <a:ext cx="564" cy="420"/>
            </a:xfrm>
            <a:custGeom>
              <a:avLst/>
              <a:gdLst>
                <a:gd name="T0" fmla="*/ 408 w 564"/>
                <a:gd name="T1" fmla="*/ 0 h 420"/>
                <a:gd name="T2" fmla="*/ 558 w 564"/>
                <a:gd name="T3" fmla="*/ 288 h 420"/>
                <a:gd name="T4" fmla="*/ 564 w 564"/>
                <a:gd name="T5" fmla="*/ 360 h 420"/>
                <a:gd name="T6" fmla="*/ 552 w 564"/>
                <a:gd name="T7" fmla="*/ 378 h 420"/>
                <a:gd name="T8" fmla="*/ 552 w 564"/>
                <a:gd name="T9" fmla="*/ 396 h 420"/>
                <a:gd name="T10" fmla="*/ 546 w 564"/>
                <a:gd name="T11" fmla="*/ 408 h 420"/>
                <a:gd name="T12" fmla="*/ 504 w 564"/>
                <a:gd name="T13" fmla="*/ 420 h 420"/>
                <a:gd name="T14" fmla="*/ 498 w 564"/>
                <a:gd name="T15" fmla="*/ 408 h 420"/>
                <a:gd name="T16" fmla="*/ 510 w 564"/>
                <a:gd name="T17" fmla="*/ 414 h 420"/>
                <a:gd name="T18" fmla="*/ 516 w 564"/>
                <a:gd name="T19" fmla="*/ 402 h 420"/>
                <a:gd name="T20" fmla="*/ 498 w 564"/>
                <a:gd name="T21" fmla="*/ 402 h 420"/>
                <a:gd name="T22" fmla="*/ 474 w 564"/>
                <a:gd name="T23" fmla="*/ 372 h 420"/>
                <a:gd name="T24" fmla="*/ 450 w 564"/>
                <a:gd name="T25" fmla="*/ 366 h 420"/>
                <a:gd name="T26" fmla="*/ 432 w 564"/>
                <a:gd name="T27" fmla="*/ 330 h 420"/>
                <a:gd name="T28" fmla="*/ 414 w 564"/>
                <a:gd name="T29" fmla="*/ 318 h 420"/>
                <a:gd name="T30" fmla="*/ 414 w 564"/>
                <a:gd name="T31" fmla="*/ 294 h 420"/>
                <a:gd name="T32" fmla="*/ 402 w 564"/>
                <a:gd name="T33" fmla="*/ 294 h 420"/>
                <a:gd name="T34" fmla="*/ 408 w 564"/>
                <a:gd name="T35" fmla="*/ 306 h 420"/>
                <a:gd name="T36" fmla="*/ 402 w 564"/>
                <a:gd name="T37" fmla="*/ 306 h 420"/>
                <a:gd name="T38" fmla="*/ 366 w 564"/>
                <a:gd name="T39" fmla="*/ 258 h 420"/>
                <a:gd name="T40" fmla="*/ 384 w 564"/>
                <a:gd name="T41" fmla="*/ 228 h 420"/>
                <a:gd name="T42" fmla="*/ 360 w 564"/>
                <a:gd name="T43" fmla="*/ 216 h 420"/>
                <a:gd name="T44" fmla="*/ 366 w 564"/>
                <a:gd name="T45" fmla="*/ 240 h 420"/>
                <a:gd name="T46" fmla="*/ 348 w 564"/>
                <a:gd name="T47" fmla="*/ 228 h 420"/>
                <a:gd name="T48" fmla="*/ 354 w 564"/>
                <a:gd name="T49" fmla="*/ 150 h 420"/>
                <a:gd name="T50" fmla="*/ 270 w 564"/>
                <a:gd name="T51" fmla="*/ 78 h 420"/>
                <a:gd name="T52" fmla="*/ 234 w 564"/>
                <a:gd name="T53" fmla="*/ 72 h 420"/>
                <a:gd name="T54" fmla="*/ 228 w 564"/>
                <a:gd name="T55" fmla="*/ 90 h 420"/>
                <a:gd name="T56" fmla="*/ 162 w 564"/>
                <a:gd name="T57" fmla="*/ 114 h 420"/>
                <a:gd name="T58" fmla="*/ 156 w 564"/>
                <a:gd name="T59" fmla="*/ 102 h 420"/>
                <a:gd name="T60" fmla="*/ 162 w 564"/>
                <a:gd name="T61" fmla="*/ 108 h 420"/>
                <a:gd name="T62" fmla="*/ 162 w 564"/>
                <a:gd name="T63" fmla="*/ 102 h 420"/>
                <a:gd name="T64" fmla="*/ 132 w 564"/>
                <a:gd name="T65" fmla="*/ 66 h 420"/>
                <a:gd name="T66" fmla="*/ 120 w 564"/>
                <a:gd name="T67" fmla="*/ 72 h 420"/>
                <a:gd name="T68" fmla="*/ 132 w 564"/>
                <a:gd name="T69" fmla="*/ 78 h 420"/>
                <a:gd name="T70" fmla="*/ 78 w 564"/>
                <a:gd name="T71" fmla="*/ 66 h 420"/>
                <a:gd name="T72" fmla="*/ 102 w 564"/>
                <a:gd name="T73" fmla="*/ 60 h 420"/>
                <a:gd name="T74" fmla="*/ 96 w 564"/>
                <a:gd name="T75" fmla="*/ 54 h 420"/>
                <a:gd name="T76" fmla="*/ 36 w 564"/>
                <a:gd name="T77" fmla="*/ 72 h 420"/>
                <a:gd name="T78" fmla="*/ 48 w 564"/>
                <a:gd name="T79" fmla="*/ 60 h 420"/>
                <a:gd name="T80" fmla="*/ 30 w 564"/>
                <a:gd name="T81" fmla="*/ 54 h 420"/>
                <a:gd name="T82" fmla="*/ 30 w 564"/>
                <a:gd name="T83" fmla="*/ 66 h 420"/>
                <a:gd name="T84" fmla="*/ 18 w 564"/>
                <a:gd name="T85" fmla="*/ 72 h 420"/>
                <a:gd name="T86" fmla="*/ 18 w 564"/>
                <a:gd name="T87" fmla="*/ 54 h 420"/>
                <a:gd name="T88" fmla="*/ 0 w 564"/>
                <a:gd name="T89" fmla="*/ 36 h 420"/>
                <a:gd name="T90" fmla="*/ 0 w 564"/>
                <a:gd name="T91" fmla="*/ 24 h 420"/>
                <a:gd name="T92" fmla="*/ 174 w 564"/>
                <a:gd name="T93" fmla="*/ 6 h 420"/>
                <a:gd name="T94" fmla="*/ 186 w 564"/>
                <a:gd name="T95" fmla="*/ 30 h 420"/>
                <a:gd name="T96" fmla="*/ 366 w 564"/>
                <a:gd name="T97" fmla="*/ 18 h 420"/>
                <a:gd name="T98" fmla="*/ 372 w 564"/>
                <a:gd name="T99" fmla="*/ 36 h 420"/>
                <a:gd name="T100" fmla="*/ 378 w 564"/>
                <a:gd name="T101" fmla="*/ 30 h 420"/>
                <a:gd name="T102" fmla="*/ 372 w 564"/>
                <a:gd name="T103" fmla="*/ 0 h 420"/>
                <a:gd name="T104" fmla="*/ 402 w 564"/>
                <a:gd name="T105" fmla="*/ 0 h 420"/>
                <a:gd name="T106" fmla="*/ 408 w 564"/>
                <a:gd name="T107" fmla="*/ 0 h 42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64"/>
                <a:gd name="T163" fmla="*/ 0 h 420"/>
                <a:gd name="T164" fmla="*/ 564 w 564"/>
                <a:gd name="T165" fmla="*/ 420 h 42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64" h="420">
                  <a:moveTo>
                    <a:pt x="408" y="0"/>
                  </a:moveTo>
                  <a:lnTo>
                    <a:pt x="558" y="288"/>
                  </a:lnTo>
                  <a:lnTo>
                    <a:pt x="564" y="360"/>
                  </a:lnTo>
                  <a:lnTo>
                    <a:pt x="552" y="378"/>
                  </a:lnTo>
                  <a:lnTo>
                    <a:pt x="552" y="396"/>
                  </a:lnTo>
                  <a:lnTo>
                    <a:pt x="546" y="408"/>
                  </a:lnTo>
                  <a:lnTo>
                    <a:pt x="504" y="420"/>
                  </a:lnTo>
                  <a:lnTo>
                    <a:pt x="498" y="408"/>
                  </a:lnTo>
                  <a:lnTo>
                    <a:pt x="510" y="414"/>
                  </a:lnTo>
                  <a:lnTo>
                    <a:pt x="516" y="402"/>
                  </a:lnTo>
                  <a:lnTo>
                    <a:pt x="498" y="402"/>
                  </a:lnTo>
                  <a:lnTo>
                    <a:pt x="474" y="372"/>
                  </a:lnTo>
                  <a:lnTo>
                    <a:pt x="450" y="366"/>
                  </a:lnTo>
                  <a:lnTo>
                    <a:pt x="432" y="330"/>
                  </a:lnTo>
                  <a:lnTo>
                    <a:pt x="414" y="318"/>
                  </a:lnTo>
                  <a:lnTo>
                    <a:pt x="414" y="294"/>
                  </a:lnTo>
                  <a:lnTo>
                    <a:pt x="402" y="294"/>
                  </a:lnTo>
                  <a:lnTo>
                    <a:pt x="408" y="306"/>
                  </a:lnTo>
                  <a:lnTo>
                    <a:pt x="402" y="306"/>
                  </a:lnTo>
                  <a:lnTo>
                    <a:pt x="366" y="258"/>
                  </a:lnTo>
                  <a:lnTo>
                    <a:pt x="384" y="228"/>
                  </a:lnTo>
                  <a:lnTo>
                    <a:pt x="360" y="216"/>
                  </a:lnTo>
                  <a:lnTo>
                    <a:pt x="366" y="240"/>
                  </a:lnTo>
                  <a:lnTo>
                    <a:pt x="348" y="228"/>
                  </a:lnTo>
                  <a:lnTo>
                    <a:pt x="354" y="150"/>
                  </a:lnTo>
                  <a:lnTo>
                    <a:pt x="270" y="78"/>
                  </a:lnTo>
                  <a:lnTo>
                    <a:pt x="234" y="72"/>
                  </a:lnTo>
                  <a:lnTo>
                    <a:pt x="228" y="90"/>
                  </a:lnTo>
                  <a:lnTo>
                    <a:pt x="162" y="114"/>
                  </a:lnTo>
                  <a:lnTo>
                    <a:pt x="156" y="102"/>
                  </a:lnTo>
                  <a:lnTo>
                    <a:pt x="162" y="108"/>
                  </a:lnTo>
                  <a:lnTo>
                    <a:pt x="162" y="102"/>
                  </a:lnTo>
                  <a:lnTo>
                    <a:pt x="132" y="66"/>
                  </a:lnTo>
                  <a:lnTo>
                    <a:pt x="120" y="72"/>
                  </a:lnTo>
                  <a:lnTo>
                    <a:pt x="132" y="78"/>
                  </a:lnTo>
                  <a:lnTo>
                    <a:pt x="78" y="66"/>
                  </a:lnTo>
                  <a:lnTo>
                    <a:pt x="102" y="60"/>
                  </a:lnTo>
                  <a:lnTo>
                    <a:pt x="96" y="54"/>
                  </a:lnTo>
                  <a:lnTo>
                    <a:pt x="36" y="72"/>
                  </a:lnTo>
                  <a:lnTo>
                    <a:pt x="48" y="60"/>
                  </a:lnTo>
                  <a:lnTo>
                    <a:pt x="30" y="54"/>
                  </a:lnTo>
                  <a:lnTo>
                    <a:pt x="30" y="66"/>
                  </a:lnTo>
                  <a:lnTo>
                    <a:pt x="18" y="72"/>
                  </a:lnTo>
                  <a:lnTo>
                    <a:pt x="18" y="54"/>
                  </a:lnTo>
                  <a:lnTo>
                    <a:pt x="0" y="36"/>
                  </a:lnTo>
                  <a:lnTo>
                    <a:pt x="0" y="24"/>
                  </a:lnTo>
                  <a:lnTo>
                    <a:pt x="174" y="6"/>
                  </a:lnTo>
                  <a:lnTo>
                    <a:pt x="186" y="30"/>
                  </a:lnTo>
                  <a:lnTo>
                    <a:pt x="366" y="18"/>
                  </a:lnTo>
                  <a:lnTo>
                    <a:pt x="372" y="36"/>
                  </a:lnTo>
                  <a:lnTo>
                    <a:pt x="378" y="30"/>
                  </a:lnTo>
                  <a:lnTo>
                    <a:pt x="372" y="0"/>
                  </a:lnTo>
                  <a:lnTo>
                    <a:pt x="402" y="0"/>
                  </a:lnTo>
                  <a:lnTo>
                    <a:pt x="408" y="0"/>
                  </a:lnTo>
                  <a:close/>
                </a:path>
              </a:pathLst>
            </a:custGeom>
            <a:solidFill>
              <a:srgbClr val="FF8C00"/>
            </a:solidFill>
            <a:ln w="9525">
              <a:solidFill>
                <a:srgbClr val="FF8C00"/>
              </a:solidFill>
              <a:prstDash val="solid"/>
              <a:round/>
              <a:headEnd/>
              <a:tailEnd/>
            </a:ln>
          </p:spPr>
          <p:txBody>
            <a:bodyPr/>
            <a:lstStyle/>
            <a:p>
              <a:endParaRPr lang="en-US"/>
            </a:p>
          </p:txBody>
        </p:sp>
        <p:sp>
          <p:nvSpPr>
            <p:cNvPr id="8218" name="Freeform 151"/>
            <p:cNvSpPr>
              <a:spLocks/>
            </p:cNvSpPr>
            <p:nvPr/>
          </p:nvSpPr>
          <p:spPr bwMode="auto">
            <a:xfrm>
              <a:off x="3471" y="2712"/>
              <a:ext cx="564" cy="420"/>
            </a:xfrm>
            <a:custGeom>
              <a:avLst/>
              <a:gdLst>
                <a:gd name="T0" fmla="*/ 408 w 564"/>
                <a:gd name="T1" fmla="*/ 0 h 420"/>
                <a:gd name="T2" fmla="*/ 558 w 564"/>
                <a:gd name="T3" fmla="*/ 288 h 420"/>
                <a:gd name="T4" fmla="*/ 564 w 564"/>
                <a:gd name="T5" fmla="*/ 360 h 420"/>
                <a:gd name="T6" fmla="*/ 552 w 564"/>
                <a:gd name="T7" fmla="*/ 378 h 420"/>
                <a:gd name="T8" fmla="*/ 552 w 564"/>
                <a:gd name="T9" fmla="*/ 396 h 420"/>
                <a:gd name="T10" fmla="*/ 546 w 564"/>
                <a:gd name="T11" fmla="*/ 408 h 420"/>
                <a:gd name="T12" fmla="*/ 504 w 564"/>
                <a:gd name="T13" fmla="*/ 420 h 420"/>
                <a:gd name="T14" fmla="*/ 498 w 564"/>
                <a:gd name="T15" fmla="*/ 408 h 420"/>
                <a:gd name="T16" fmla="*/ 510 w 564"/>
                <a:gd name="T17" fmla="*/ 414 h 420"/>
                <a:gd name="T18" fmla="*/ 516 w 564"/>
                <a:gd name="T19" fmla="*/ 402 h 420"/>
                <a:gd name="T20" fmla="*/ 498 w 564"/>
                <a:gd name="T21" fmla="*/ 402 h 420"/>
                <a:gd name="T22" fmla="*/ 474 w 564"/>
                <a:gd name="T23" fmla="*/ 372 h 420"/>
                <a:gd name="T24" fmla="*/ 450 w 564"/>
                <a:gd name="T25" fmla="*/ 366 h 420"/>
                <a:gd name="T26" fmla="*/ 432 w 564"/>
                <a:gd name="T27" fmla="*/ 330 h 420"/>
                <a:gd name="T28" fmla="*/ 414 w 564"/>
                <a:gd name="T29" fmla="*/ 318 h 420"/>
                <a:gd name="T30" fmla="*/ 414 w 564"/>
                <a:gd name="T31" fmla="*/ 294 h 420"/>
                <a:gd name="T32" fmla="*/ 402 w 564"/>
                <a:gd name="T33" fmla="*/ 294 h 420"/>
                <a:gd name="T34" fmla="*/ 408 w 564"/>
                <a:gd name="T35" fmla="*/ 306 h 420"/>
                <a:gd name="T36" fmla="*/ 402 w 564"/>
                <a:gd name="T37" fmla="*/ 306 h 420"/>
                <a:gd name="T38" fmla="*/ 366 w 564"/>
                <a:gd name="T39" fmla="*/ 258 h 420"/>
                <a:gd name="T40" fmla="*/ 384 w 564"/>
                <a:gd name="T41" fmla="*/ 228 h 420"/>
                <a:gd name="T42" fmla="*/ 360 w 564"/>
                <a:gd name="T43" fmla="*/ 216 h 420"/>
                <a:gd name="T44" fmla="*/ 366 w 564"/>
                <a:gd name="T45" fmla="*/ 240 h 420"/>
                <a:gd name="T46" fmla="*/ 348 w 564"/>
                <a:gd name="T47" fmla="*/ 228 h 420"/>
                <a:gd name="T48" fmla="*/ 354 w 564"/>
                <a:gd name="T49" fmla="*/ 150 h 420"/>
                <a:gd name="T50" fmla="*/ 270 w 564"/>
                <a:gd name="T51" fmla="*/ 78 h 420"/>
                <a:gd name="T52" fmla="*/ 234 w 564"/>
                <a:gd name="T53" fmla="*/ 72 h 420"/>
                <a:gd name="T54" fmla="*/ 228 w 564"/>
                <a:gd name="T55" fmla="*/ 90 h 420"/>
                <a:gd name="T56" fmla="*/ 162 w 564"/>
                <a:gd name="T57" fmla="*/ 114 h 420"/>
                <a:gd name="T58" fmla="*/ 156 w 564"/>
                <a:gd name="T59" fmla="*/ 102 h 420"/>
                <a:gd name="T60" fmla="*/ 162 w 564"/>
                <a:gd name="T61" fmla="*/ 108 h 420"/>
                <a:gd name="T62" fmla="*/ 162 w 564"/>
                <a:gd name="T63" fmla="*/ 102 h 420"/>
                <a:gd name="T64" fmla="*/ 132 w 564"/>
                <a:gd name="T65" fmla="*/ 66 h 420"/>
                <a:gd name="T66" fmla="*/ 120 w 564"/>
                <a:gd name="T67" fmla="*/ 72 h 420"/>
                <a:gd name="T68" fmla="*/ 132 w 564"/>
                <a:gd name="T69" fmla="*/ 78 h 420"/>
                <a:gd name="T70" fmla="*/ 78 w 564"/>
                <a:gd name="T71" fmla="*/ 66 h 420"/>
                <a:gd name="T72" fmla="*/ 102 w 564"/>
                <a:gd name="T73" fmla="*/ 60 h 420"/>
                <a:gd name="T74" fmla="*/ 96 w 564"/>
                <a:gd name="T75" fmla="*/ 54 h 420"/>
                <a:gd name="T76" fmla="*/ 36 w 564"/>
                <a:gd name="T77" fmla="*/ 72 h 420"/>
                <a:gd name="T78" fmla="*/ 48 w 564"/>
                <a:gd name="T79" fmla="*/ 60 h 420"/>
                <a:gd name="T80" fmla="*/ 30 w 564"/>
                <a:gd name="T81" fmla="*/ 54 h 420"/>
                <a:gd name="T82" fmla="*/ 30 w 564"/>
                <a:gd name="T83" fmla="*/ 66 h 420"/>
                <a:gd name="T84" fmla="*/ 18 w 564"/>
                <a:gd name="T85" fmla="*/ 72 h 420"/>
                <a:gd name="T86" fmla="*/ 18 w 564"/>
                <a:gd name="T87" fmla="*/ 54 h 420"/>
                <a:gd name="T88" fmla="*/ 0 w 564"/>
                <a:gd name="T89" fmla="*/ 36 h 420"/>
                <a:gd name="T90" fmla="*/ 0 w 564"/>
                <a:gd name="T91" fmla="*/ 24 h 420"/>
                <a:gd name="T92" fmla="*/ 174 w 564"/>
                <a:gd name="T93" fmla="*/ 6 h 420"/>
                <a:gd name="T94" fmla="*/ 186 w 564"/>
                <a:gd name="T95" fmla="*/ 30 h 420"/>
                <a:gd name="T96" fmla="*/ 366 w 564"/>
                <a:gd name="T97" fmla="*/ 18 h 420"/>
                <a:gd name="T98" fmla="*/ 372 w 564"/>
                <a:gd name="T99" fmla="*/ 36 h 420"/>
                <a:gd name="T100" fmla="*/ 378 w 564"/>
                <a:gd name="T101" fmla="*/ 30 h 420"/>
                <a:gd name="T102" fmla="*/ 372 w 564"/>
                <a:gd name="T103" fmla="*/ 0 h 420"/>
                <a:gd name="T104" fmla="*/ 402 w 564"/>
                <a:gd name="T105" fmla="*/ 0 h 420"/>
                <a:gd name="T106" fmla="*/ 408 w 564"/>
                <a:gd name="T107" fmla="*/ 0 h 420"/>
                <a:gd name="T108" fmla="*/ 408 w 564"/>
                <a:gd name="T109" fmla="*/ 6 h 42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64"/>
                <a:gd name="T166" fmla="*/ 0 h 420"/>
                <a:gd name="T167" fmla="*/ 564 w 564"/>
                <a:gd name="T168" fmla="*/ 420 h 42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64" h="420">
                  <a:moveTo>
                    <a:pt x="408" y="0"/>
                  </a:moveTo>
                  <a:lnTo>
                    <a:pt x="558" y="288"/>
                  </a:lnTo>
                  <a:lnTo>
                    <a:pt x="564" y="360"/>
                  </a:lnTo>
                  <a:lnTo>
                    <a:pt x="552" y="378"/>
                  </a:lnTo>
                  <a:lnTo>
                    <a:pt x="552" y="396"/>
                  </a:lnTo>
                  <a:lnTo>
                    <a:pt x="546" y="408"/>
                  </a:lnTo>
                  <a:lnTo>
                    <a:pt x="504" y="420"/>
                  </a:lnTo>
                  <a:lnTo>
                    <a:pt x="498" y="408"/>
                  </a:lnTo>
                  <a:lnTo>
                    <a:pt x="510" y="414"/>
                  </a:lnTo>
                  <a:lnTo>
                    <a:pt x="516" y="402"/>
                  </a:lnTo>
                  <a:lnTo>
                    <a:pt x="498" y="402"/>
                  </a:lnTo>
                  <a:lnTo>
                    <a:pt x="474" y="372"/>
                  </a:lnTo>
                  <a:lnTo>
                    <a:pt x="450" y="366"/>
                  </a:lnTo>
                  <a:lnTo>
                    <a:pt x="432" y="330"/>
                  </a:lnTo>
                  <a:lnTo>
                    <a:pt x="414" y="318"/>
                  </a:lnTo>
                  <a:lnTo>
                    <a:pt x="414" y="294"/>
                  </a:lnTo>
                  <a:lnTo>
                    <a:pt x="402" y="294"/>
                  </a:lnTo>
                  <a:lnTo>
                    <a:pt x="408" y="306"/>
                  </a:lnTo>
                  <a:lnTo>
                    <a:pt x="402" y="306"/>
                  </a:lnTo>
                  <a:lnTo>
                    <a:pt x="366" y="258"/>
                  </a:lnTo>
                  <a:lnTo>
                    <a:pt x="384" y="228"/>
                  </a:lnTo>
                  <a:lnTo>
                    <a:pt x="360" y="216"/>
                  </a:lnTo>
                  <a:lnTo>
                    <a:pt x="366" y="240"/>
                  </a:lnTo>
                  <a:lnTo>
                    <a:pt x="348" y="228"/>
                  </a:lnTo>
                  <a:lnTo>
                    <a:pt x="354" y="150"/>
                  </a:lnTo>
                  <a:lnTo>
                    <a:pt x="270" y="78"/>
                  </a:lnTo>
                  <a:lnTo>
                    <a:pt x="234" y="72"/>
                  </a:lnTo>
                  <a:lnTo>
                    <a:pt x="228" y="90"/>
                  </a:lnTo>
                  <a:lnTo>
                    <a:pt x="162" y="114"/>
                  </a:lnTo>
                  <a:lnTo>
                    <a:pt x="156" y="102"/>
                  </a:lnTo>
                  <a:lnTo>
                    <a:pt x="162" y="108"/>
                  </a:lnTo>
                  <a:lnTo>
                    <a:pt x="162" y="102"/>
                  </a:lnTo>
                  <a:lnTo>
                    <a:pt x="132" y="66"/>
                  </a:lnTo>
                  <a:lnTo>
                    <a:pt x="120" y="72"/>
                  </a:lnTo>
                  <a:lnTo>
                    <a:pt x="132" y="78"/>
                  </a:lnTo>
                  <a:lnTo>
                    <a:pt x="78" y="66"/>
                  </a:lnTo>
                  <a:lnTo>
                    <a:pt x="102" y="60"/>
                  </a:lnTo>
                  <a:lnTo>
                    <a:pt x="96" y="54"/>
                  </a:lnTo>
                  <a:lnTo>
                    <a:pt x="36" y="72"/>
                  </a:lnTo>
                  <a:lnTo>
                    <a:pt x="48" y="60"/>
                  </a:lnTo>
                  <a:lnTo>
                    <a:pt x="30" y="54"/>
                  </a:lnTo>
                  <a:lnTo>
                    <a:pt x="30" y="66"/>
                  </a:lnTo>
                  <a:lnTo>
                    <a:pt x="18" y="72"/>
                  </a:lnTo>
                  <a:lnTo>
                    <a:pt x="18" y="54"/>
                  </a:lnTo>
                  <a:lnTo>
                    <a:pt x="0" y="36"/>
                  </a:lnTo>
                  <a:lnTo>
                    <a:pt x="0" y="24"/>
                  </a:lnTo>
                  <a:lnTo>
                    <a:pt x="174" y="6"/>
                  </a:lnTo>
                  <a:lnTo>
                    <a:pt x="186" y="30"/>
                  </a:lnTo>
                  <a:lnTo>
                    <a:pt x="366" y="18"/>
                  </a:lnTo>
                  <a:lnTo>
                    <a:pt x="372" y="36"/>
                  </a:lnTo>
                  <a:lnTo>
                    <a:pt x="378" y="30"/>
                  </a:lnTo>
                  <a:lnTo>
                    <a:pt x="372" y="0"/>
                  </a:lnTo>
                  <a:lnTo>
                    <a:pt x="402" y="0"/>
                  </a:lnTo>
                  <a:lnTo>
                    <a:pt x="408" y="0"/>
                  </a:lnTo>
                  <a:lnTo>
                    <a:pt x="408" y="6"/>
                  </a:lnTo>
                </a:path>
              </a:pathLst>
            </a:custGeom>
            <a:noFill/>
            <a:ln w="9525">
              <a:solidFill>
                <a:srgbClr val="000000"/>
              </a:solidFill>
              <a:prstDash val="solid"/>
              <a:round/>
              <a:headEnd/>
              <a:tailEnd/>
            </a:ln>
          </p:spPr>
          <p:txBody>
            <a:bodyPr/>
            <a:lstStyle/>
            <a:p>
              <a:endParaRPr lang="en-US"/>
            </a:p>
          </p:txBody>
        </p:sp>
        <p:sp>
          <p:nvSpPr>
            <p:cNvPr id="8219" name="Freeform 152"/>
            <p:cNvSpPr>
              <a:spLocks/>
            </p:cNvSpPr>
            <p:nvPr/>
          </p:nvSpPr>
          <p:spPr bwMode="auto">
            <a:xfrm>
              <a:off x="3573" y="2394"/>
              <a:ext cx="330" cy="354"/>
            </a:xfrm>
            <a:custGeom>
              <a:avLst/>
              <a:gdLst>
                <a:gd name="T0" fmla="*/ 78 w 330"/>
                <a:gd name="T1" fmla="*/ 12 h 354"/>
                <a:gd name="T2" fmla="*/ 156 w 330"/>
                <a:gd name="T3" fmla="*/ 0 h 354"/>
                <a:gd name="T4" fmla="*/ 144 w 330"/>
                <a:gd name="T5" fmla="*/ 24 h 354"/>
                <a:gd name="T6" fmla="*/ 174 w 330"/>
                <a:gd name="T7" fmla="*/ 42 h 354"/>
                <a:gd name="T8" fmla="*/ 204 w 330"/>
                <a:gd name="T9" fmla="*/ 78 h 354"/>
                <a:gd name="T10" fmla="*/ 282 w 330"/>
                <a:gd name="T11" fmla="*/ 138 h 354"/>
                <a:gd name="T12" fmla="*/ 312 w 330"/>
                <a:gd name="T13" fmla="*/ 204 h 354"/>
                <a:gd name="T14" fmla="*/ 330 w 330"/>
                <a:gd name="T15" fmla="*/ 210 h 354"/>
                <a:gd name="T16" fmla="*/ 318 w 330"/>
                <a:gd name="T17" fmla="*/ 234 h 354"/>
                <a:gd name="T18" fmla="*/ 318 w 330"/>
                <a:gd name="T19" fmla="*/ 246 h 354"/>
                <a:gd name="T20" fmla="*/ 306 w 330"/>
                <a:gd name="T21" fmla="*/ 270 h 354"/>
                <a:gd name="T22" fmla="*/ 306 w 330"/>
                <a:gd name="T23" fmla="*/ 282 h 354"/>
                <a:gd name="T24" fmla="*/ 300 w 330"/>
                <a:gd name="T25" fmla="*/ 282 h 354"/>
                <a:gd name="T26" fmla="*/ 312 w 330"/>
                <a:gd name="T27" fmla="*/ 288 h 354"/>
                <a:gd name="T28" fmla="*/ 306 w 330"/>
                <a:gd name="T29" fmla="*/ 318 h 354"/>
                <a:gd name="T30" fmla="*/ 270 w 330"/>
                <a:gd name="T31" fmla="*/ 318 h 354"/>
                <a:gd name="T32" fmla="*/ 276 w 330"/>
                <a:gd name="T33" fmla="*/ 348 h 354"/>
                <a:gd name="T34" fmla="*/ 270 w 330"/>
                <a:gd name="T35" fmla="*/ 354 h 354"/>
                <a:gd name="T36" fmla="*/ 264 w 330"/>
                <a:gd name="T37" fmla="*/ 336 h 354"/>
                <a:gd name="T38" fmla="*/ 84 w 330"/>
                <a:gd name="T39" fmla="*/ 348 h 354"/>
                <a:gd name="T40" fmla="*/ 72 w 330"/>
                <a:gd name="T41" fmla="*/ 324 h 354"/>
                <a:gd name="T42" fmla="*/ 54 w 330"/>
                <a:gd name="T43" fmla="*/ 258 h 354"/>
                <a:gd name="T44" fmla="*/ 66 w 330"/>
                <a:gd name="T45" fmla="*/ 228 h 354"/>
                <a:gd name="T46" fmla="*/ 42 w 330"/>
                <a:gd name="T47" fmla="*/ 186 h 354"/>
                <a:gd name="T48" fmla="*/ 0 w 330"/>
                <a:gd name="T49" fmla="*/ 24 h 354"/>
                <a:gd name="T50" fmla="*/ 78 w 330"/>
                <a:gd name="T51" fmla="*/ 12 h 35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0"/>
                <a:gd name="T79" fmla="*/ 0 h 354"/>
                <a:gd name="T80" fmla="*/ 330 w 330"/>
                <a:gd name="T81" fmla="*/ 354 h 35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0" h="354">
                  <a:moveTo>
                    <a:pt x="78" y="12"/>
                  </a:moveTo>
                  <a:lnTo>
                    <a:pt x="156" y="0"/>
                  </a:lnTo>
                  <a:lnTo>
                    <a:pt x="144" y="24"/>
                  </a:lnTo>
                  <a:lnTo>
                    <a:pt x="174" y="42"/>
                  </a:lnTo>
                  <a:lnTo>
                    <a:pt x="204" y="78"/>
                  </a:lnTo>
                  <a:lnTo>
                    <a:pt x="282" y="138"/>
                  </a:lnTo>
                  <a:lnTo>
                    <a:pt x="312" y="204"/>
                  </a:lnTo>
                  <a:lnTo>
                    <a:pt x="330" y="210"/>
                  </a:lnTo>
                  <a:lnTo>
                    <a:pt x="318" y="234"/>
                  </a:lnTo>
                  <a:lnTo>
                    <a:pt x="318" y="246"/>
                  </a:lnTo>
                  <a:lnTo>
                    <a:pt x="306" y="270"/>
                  </a:lnTo>
                  <a:lnTo>
                    <a:pt x="306" y="282"/>
                  </a:lnTo>
                  <a:lnTo>
                    <a:pt x="300" y="282"/>
                  </a:lnTo>
                  <a:lnTo>
                    <a:pt x="312" y="288"/>
                  </a:lnTo>
                  <a:lnTo>
                    <a:pt x="306" y="318"/>
                  </a:lnTo>
                  <a:lnTo>
                    <a:pt x="270" y="318"/>
                  </a:lnTo>
                  <a:lnTo>
                    <a:pt x="276" y="348"/>
                  </a:lnTo>
                  <a:lnTo>
                    <a:pt x="270" y="354"/>
                  </a:lnTo>
                  <a:lnTo>
                    <a:pt x="264" y="336"/>
                  </a:lnTo>
                  <a:lnTo>
                    <a:pt x="84" y="348"/>
                  </a:lnTo>
                  <a:lnTo>
                    <a:pt x="72" y="324"/>
                  </a:lnTo>
                  <a:lnTo>
                    <a:pt x="54" y="258"/>
                  </a:lnTo>
                  <a:lnTo>
                    <a:pt x="66" y="228"/>
                  </a:lnTo>
                  <a:lnTo>
                    <a:pt x="42" y="186"/>
                  </a:lnTo>
                  <a:lnTo>
                    <a:pt x="0" y="24"/>
                  </a:lnTo>
                  <a:lnTo>
                    <a:pt x="78" y="12"/>
                  </a:lnTo>
                  <a:close/>
                </a:path>
              </a:pathLst>
            </a:custGeom>
            <a:solidFill>
              <a:srgbClr val="FF8C00"/>
            </a:solidFill>
            <a:ln w="9525">
              <a:solidFill>
                <a:srgbClr val="FF8C00"/>
              </a:solidFill>
              <a:prstDash val="solid"/>
              <a:round/>
              <a:headEnd/>
              <a:tailEnd/>
            </a:ln>
          </p:spPr>
          <p:txBody>
            <a:bodyPr/>
            <a:lstStyle/>
            <a:p>
              <a:endParaRPr lang="en-US"/>
            </a:p>
          </p:txBody>
        </p:sp>
        <p:sp>
          <p:nvSpPr>
            <p:cNvPr id="8220" name="Freeform 153"/>
            <p:cNvSpPr>
              <a:spLocks/>
            </p:cNvSpPr>
            <p:nvPr/>
          </p:nvSpPr>
          <p:spPr bwMode="auto">
            <a:xfrm>
              <a:off x="3573" y="2394"/>
              <a:ext cx="330" cy="354"/>
            </a:xfrm>
            <a:custGeom>
              <a:avLst/>
              <a:gdLst>
                <a:gd name="T0" fmla="*/ 78 w 330"/>
                <a:gd name="T1" fmla="*/ 12 h 354"/>
                <a:gd name="T2" fmla="*/ 156 w 330"/>
                <a:gd name="T3" fmla="*/ 0 h 354"/>
                <a:gd name="T4" fmla="*/ 144 w 330"/>
                <a:gd name="T5" fmla="*/ 24 h 354"/>
                <a:gd name="T6" fmla="*/ 174 w 330"/>
                <a:gd name="T7" fmla="*/ 42 h 354"/>
                <a:gd name="T8" fmla="*/ 204 w 330"/>
                <a:gd name="T9" fmla="*/ 78 h 354"/>
                <a:gd name="T10" fmla="*/ 282 w 330"/>
                <a:gd name="T11" fmla="*/ 138 h 354"/>
                <a:gd name="T12" fmla="*/ 312 w 330"/>
                <a:gd name="T13" fmla="*/ 204 h 354"/>
                <a:gd name="T14" fmla="*/ 330 w 330"/>
                <a:gd name="T15" fmla="*/ 210 h 354"/>
                <a:gd name="T16" fmla="*/ 318 w 330"/>
                <a:gd name="T17" fmla="*/ 234 h 354"/>
                <a:gd name="T18" fmla="*/ 318 w 330"/>
                <a:gd name="T19" fmla="*/ 246 h 354"/>
                <a:gd name="T20" fmla="*/ 306 w 330"/>
                <a:gd name="T21" fmla="*/ 270 h 354"/>
                <a:gd name="T22" fmla="*/ 306 w 330"/>
                <a:gd name="T23" fmla="*/ 282 h 354"/>
                <a:gd name="T24" fmla="*/ 300 w 330"/>
                <a:gd name="T25" fmla="*/ 282 h 354"/>
                <a:gd name="T26" fmla="*/ 312 w 330"/>
                <a:gd name="T27" fmla="*/ 288 h 354"/>
                <a:gd name="T28" fmla="*/ 306 w 330"/>
                <a:gd name="T29" fmla="*/ 318 h 354"/>
                <a:gd name="T30" fmla="*/ 270 w 330"/>
                <a:gd name="T31" fmla="*/ 318 h 354"/>
                <a:gd name="T32" fmla="*/ 276 w 330"/>
                <a:gd name="T33" fmla="*/ 348 h 354"/>
                <a:gd name="T34" fmla="*/ 270 w 330"/>
                <a:gd name="T35" fmla="*/ 354 h 354"/>
                <a:gd name="T36" fmla="*/ 264 w 330"/>
                <a:gd name="T37" fmla="*/ 336 h 354"/>
                <a:gd name="T38" fmla="*/ 84 w 330"/>
                <a:gd name="T39" fmla="*/ 348 h 354"/>
                <a:gd name="T40" fmla="*/ 72 w 330"/>
                <a:gd name="T41" fmla="*/ 324 h 354"/>
                <a:gd name="T42" fmla="*/ 54 w 330"/>
                <a:gd name="T43" fmla="*/ 258 h 354"/>
                <a:gd name="T44" fmla="*/ 66 w 330"/>
                <a:gd name="T45" fmla="*/ 228 h 354"/>
                <a:gd name="T46" fmla="*/ 42 w 330"/>
                <a:gd name="T47" fmla="*/ 186 h 354"/>
                <a:gd name="T48" fmla="*/ 0 w 330"/>
                <a:gd name="T49" fmla="*/ 24 h 354"/>
                <a:gd name="T50" fmla="*/ 78 w 330"/>
                <a:gd name="T51" fmla="*/ 12 h 354"/>
                <a:gd name="T52" fmla="*/ 78 w 330"/>
                <a:gd name="T53" fmla="*/ 18 h 35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30"/>
                <a:gd name="T82" fmla="*/ 0 h 354"/>
                <a:gd name="T83" fmla="*/ 330 w 330"/>
                <a:gd name="T84" fmla="*/ 354 h 35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30" h="354">
                  <a:moveTo>
                    <a:pt x="78" y="12"/>
                  </a:moveTo>
                  <a:lnTo>
                    <a:pt x="156" y="0"/>
                  </a:lnTo>
                  <a:lnTo>
                    <a:pt x="144" y="24"/>
                  </a:lnTo>
                  <a:lnTo>
                    <a:pt x="174" y="42"/>
                  </a:lnTo>
                  <a:lnTo>
                    <a:pt x="204" y="78"/>
                  </a:lnTo>
                  <a:lnTo>
                    <a:pt x="282" y="138"/>
                  </a:lnTo>
                  <a:lnTo>
                    <a:pt x="312" y="204"/>
                  </a:lnTo>
                  <a:lnTo>
                    <a:pt x="330" y="210"/>
                  </a:lnTo>
                  <a:lnTo>
                    <a:pt x="318" y="234"/>
                  </a:lnTo>
                  <a:lnTo>
                    <a:pt x="318" y="246"/>
                  </a:lnTo>
                  <a:lnTo>
                    <a:pt x="306" y="270"/>
                  </a:lnTo>
                  <a:lnTo>
                    <a:pt x="306" y="282"/>
                  </a:lnTo>
                  <a:lnTo>
                    <a:pt x="300" y="282"/>
                  </a:lnTo>
                  <a:lnTo>
                    <a:pt x="312" y="288"/>
                  </a:lnTo>
                  <a:lnTo>
                    <a:pt x="306" y="318"/>
                  </a:lnTo>
                  <a:lnTo>
                    <a:pt x="270" y="318"/>
                  </a:lnTo>
                  <a:lnTo>
                    <a:pt x="276" y="348"/>
                  </a:lnTo>
                  <a:lnTo>
                    <a:pt x="270" y="354"/>
                  </a:lnTo>
                  <a:lnTo>
                    <a:pt x="264" y="336"/>
                  </a:lnTo>
                  <a:lnTo>
                    <a:pt x="84" y="348"/>
                  </a:lnTo>
                  <a:lnTo>
                    <a:pt x="72" y="324"/>
                  </a:lnTo>
                  <a:lnTo>
                    <a:pt x="54" y="258"/>
                  </a:lnTo>
                  <a:lnTo>
                    <a:pt x="66" y="228"/>
                  </a:lnTo>
                  <a:lnTo>
                    <a:pt x="42" y="186"/>
                  </a:lnTo>
                  <a:lnTo>
                    <a:pt x="0" y="24"/>
                  </a:lnTo>
                  <a:lnTo>
                    <a:pt x="78" y="12"/>
                  </a:lnTo>
                  <a:lnTo>
                    <a:pt x="78" y="18"/>
                  </a:lnTo>
                </a:path>
              </a:pathLst>
            </a:custGeom>
            <a:noFill/>
            <a:ln w="9525">
              <a:solidFill>
                <a:srgbClr val="000000"/>
              </a:solidFill>
              <a:prstDash val="solid"/>
              <a:round/>
              <a:headEnd/>
              <a:tailEnd/>
            </a:ln>
          </p:spPr>
          <p:txBody>
            <a:bodyPr/>
            <a:lstStyle/>
            <a:p>
              <a:endParaRPr lang="en-US"/>
            </a:p>
          </p:txBody>
        </p:sp>
        <p:sp>
          <p:nvSpPr>
            <p:cNvPr id="8221" name="Freeform 154"/>
            <p:cNvSpPr>
              <a:spLocks/>
            </p:cNvSpPr>
            <p:nvPr/>
          </p:nvSpPr>
          <p:spPr bwMode="auto">
            <a:xfrm>
              <a:off x="1911" y="2868"/>
              <a:ext cx="30" cy="36"/>
            </a:xfrm>
            <a:custGeom>
              <a:avLst/>
              <a:gdLst>
                <a:gd name="T0" fmla="*/ 6 w 30"/>
                <a:gd name="T1" fmla="*/ 0 h 36"/>
                <a:gd name="T2" fmla="*/ 6 w 30"/>
                <a:gd name="T3" fmla="*/ 6 h 36"/>
                <a:gd name="T4" fmla="*/ 18 w 30"/>
                <a:gd name="T5" fmla="*/ 6 h 36"/>
                <a:gd name="T6" fmla="*/ 18 w 30"/>
                <a:gd name="T7" fmla="*/ 0 h 36"/>
                <a:gd name="T8" fmla="*/ 24 w 30"/>
                <a:gd name="T9" fmla="*/ 0 h 36"/>
                <a:gd name="T10" fmla="*/ 30 w 30"/>
                <a:gd name="T11" fmla="*/ 12 h 36"/>
                <a:gd name="T12" fmla="*/ 30 w 30"/>
                <a:gd name="T13" fmla="*/ 18 h 36"/>
                <a:gd name="T14" fmla="*/ 24 w 30"/>
                <a:gd name="T15" fmla="*/ 30 h 36"/>
                <a:gd name="T16" fmla="*/ 12 w 30"/>
                <a:gd name="T17" fmla="*/ 36 h 36"/>
                <a:gd name="T18" fmla="*/ 6 w 30"/>
                <a:gd name="T19" fmla="*/ 30 h 36"/>
                <a:gd name="T20" fmla="*/ 0 w 30"/>
                <a:gd name="T21" fmla="*/ 24 h 36"/>
                <a:gd name="T22" fmla="*/ 0 w 30"/>
                <a:gd name="T23" fmla="*/ 12 h 36"/>
                <a:gd name="T24" fmla="*/ 6 w 30"/>
                <a:gd name="T25" fmla="*/ 0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36"/>
                <a:gd name="T41" fmla="*/ 30 w 30"/>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36">
                  <a:moveTo>
                    <a:pt x="6" y="0"/>
                  </a:moveTo>
                  <a:lnTo>
                    <a:pt x="6" y="6"/>
                  </a:lnTo>
                  <a:lnTo>
                    <a:pt x="18" y="6"/>
                  </a:lnTo>
                  <a:lnTo>
                    <a:pt x="18" y="0"/>
                  </a:lnTo>
                  <a:lnTo>
                    <a:pt x="24" y="0"/>
                  </a:lnTo>
                  <a:lnTo>
                    <a:pt x="30" y="12"/>
                  </a:lnTo>
                  <a:lnTo>
                    <a:pt x="30" y="18"/>
                  </a:lnTo>
                  <a:lnTo>
                    <a:pt x="24" y="30"/>
                  </a:lnTo>
                  <a:lnTo>
                    <a:pt x="12" y="36"/>
                  </a:lnTo>
                  <a:lnTo>
                    <a:pt x="6" y="30"/>
                  </a:lnTo>
                  <a:lnTo>
                    <a:pt x="0" y="24"/>
                  </a:lnTo>
                  <a:lnTo>
                    <a:pt x="0" y="12"/>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8222" name="Freeform 155"/>
            <p:cNvSpPr>
              <a:spLocks/>
            </p:cNvSpPr>
            <p:nvPr/>
          </p:nvSpPr>
          <p:spPr bwMode="auto">
            <a:xfrm>
              <a:off x="1911" y="2868"/>
              <a:ext cx="30" cy="36"/>
            </a:xfrm>
            <a:custGeom>
              <a:avLst/>
              <a:gdLst>
                <a:gd name="T0" fmla="*/ 6 w 30"/>
                <a:gd name="T1" fmla="*/ 0 h 36"/>
                <a:gd name="T2" fmla="*/ 6 w 30"/>
                <a:gd name="T3" fmla="*/ 6 h 36"/>
                <a:gd name="T4" fmla="*/ 18 w 30"/>
                <a:gd name="T5" fmla="*/ 6 h 36"/>
                <a:gd name="T6" fmla="*/ 18 w 30"/>
                <a:gd name="T7" fmla="*/ 0 h 36"/>
                <a:gd name="T8" fmla="*/ 24 w 30"/>
                <a:gd name="T9" fmla="*/ 0 h 36"/>
                <a:gd name="T10" fmla="*/ 30 w 30"/>
                <a:gd name="T11" fmla="*/ 12 h 36"/>
                <a:gd name="T12" fmla="*/ 30 w 30"/>
                <a:gd name="T13" fmla="*/ 18 h 36"/>
                <a:gd name="T14" fmla="*/ 24 w 30"/>
                <a:gd name="T15" fmla="*/ 30 h 36"/>
                <a:gd name="T16" fmla="*/ 12 w 30"/>
                <a:gd name="T17" fmla="*/ 36 h 36"/>
                <a:gd name="T18" fmla="*/ 6 w 30"/>
                <a:gd name="T19" fmla="*/ 30 h 36"/>
                <a:gd name="T20" fmla="*/ 0 w 30"/>
                <a:gd name="T21" fmla="*/ 24 h 36"/>
                <a:gd name="T22" fmla="*/ 0 w 30"/>
                <a:gd name="T23" fmla="*/ 12 h 36"/>
                <a:gd name="T24" fmla="*/ 6 w 30"/>
                <a:gd name="T25" fmla="*/ 0 h 36"/>
                <a:gd name="T26" fmla="*/ 6 w 30"/>
                <a:gd name="T27" fmla="*/ 6 h 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36"/>
                <a:gd name="T44" fmla="*/ 30 w 30"/>
                <a:gd name="T45" fmla="*/ 36 h 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36">
                  <a:moveTo>
                    <a:pt x="6" y="0"/>
                  </a:moveTo>
                  <a:lnTo>
                    <a:pt x="6" y="6"/>
                  </a:lnTo>
                  <a:lnTo>
                    <a:pt x="18" y="6"/>
                  </a:lnTo>
                  <a:lnTo>
                    <a:pt x="18" y="0"/>
                  </a:lnTo>
                  <a:lnTo>
                    <a:pt x="24" y="0"/>
                  </a:lnTo>
                  <a:lnTo>
                    <a:pt x="30" y="12"/>
                  </a:lnTo>
                  <a:lnTo>
                    <a:pt x="30" y="18"/>
                  </a:lnTo>
                  <a:lnTo>
                    <a:pt x="24" y="30"/>
                  </a:lnTo>
                  <a:lnTo>
                    <a:pt x="12" y="36"/>
                  </a:lnTo>
                  <a:lnTo>
                    <a:pt x="6" y="30"/>
                  </a:lnTo>
                  <a:lnTo>
                    <a:pt x="0" y="24"/>
                  </a:lnTo>
                  <a:lnTo>
                    <a:pt x="0" y="12"/>
                  </a:lnTo>
                  <a:lnTo>
                    <a:pt x="6" y="0"/>
                  </a:lnTo>
                  <a:lnTo>
                    <a:pt x="6" y="6"/>
                  </a:lnTo>
                </a:path>
              </a:pathLst>
            </a:custGeom>
            <a:noFill/>
            <a:ln w="9525">
              <a:solidFill>
                <a:srgbClr val="000000"/>
              </a:solidFill>
              <a:prstDash val="solid"/>
              <a:round/>
              <a:headEnd/>
              <a:tailEnd/>
            </a:ln>
          </p:spPr>
          <p:txBody>
            <a:bodyPr/>
            <a:lstStyle/>
            <a:p>
              <a:endParaRPr lang="en-US"/>
            </a:p>
          </p:txBody>
        </p:sp>
        <p:sp>
          <p:nvSpPr>
            <p:cNvPr id="8223" name="Freeform 156"/>
            <p:cNvSpPr>
              <a:spLocks/>
            </p:cNvSpPr>
            <p:nvPr/>
          </p:nvSpPr>
          <p:spPr bwMode="auto">
            <a:xfrm>
              <a:off x="2013" y="2922"/>
              <a:ext cx="30" cy="30"/>
            </a:xfrm>
            <a:custGeom>
              <a:avLst/>
              <a:gdLst>
                <a:gd name="T0" fmla="*/ 0 w 30"/>
                <a:gd name="T1" fmla="*/ 12 h 30"/>
                <a:gd name="T2" fmla="*/ 0 w 30"/>
                <a:gd name="T3" fmla="*/ 6 h 30"/>
                <a:gd name="T4" fmla="*/ 6 w 30"/>
                <a:gd name="T5" fmla="*/ 0 h 30"/>
                <a:gd name="T6" fmla="*/ 12 w 30"/>
                <a:gd name="T7" fmla="*/ 6 h 30"/>
                <a:gd name="T8" fmla="*/ 24 w 30"/>
                <a:gd name="T9" fmla="*/ 18 h 30"/>
                <a:gd name="T10" fmla="*/ 30 w 30"/>
                <a:gd name="T11" fmla="*/ 24 h 30"/>
                <a:gd name="T12" fmla="*/ 18 w 30"/>
                <a:gd name="T13" fmla="*/ 24 h 30"/>
                <a:gd name="T14" fmla="*/ 12 w 30"/>
                <a:gd name="T15" fmla="*/ 30 h 30"/>
                <a:gd name="T16" fmla="*/ 6 w 30"/>
                <a:gd name="T17" fmla="*/ 24 h 30"/>
                <a:gd name="T18" fmla="*/ 0 w 30"/>
                <a:gd name="T19" fmla="*/ 12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30"/>
                <a:gd name="T32" fmla="*/ 30 w 30"/>
                <a:gd name="T33" fmla="*/ 30 h 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30">
                  <a:moveTo>
                    <a:pt x="0" y="12"/>
                  </a:moveTo>
                  <a:lnTo>
                    <a:pt x="0" y="6"/>
                  </a:lnTo>
                  <a:lnTo>
                    <a:pt x="6" y="0"/>
                  </a:lnTo>
                  <a:lnTo>
                    <a:pt x="12" y="6"/>
                  </a:lnTo>
                  <a:lnTo>
                    <a:pt x="24" y="18"/>
                  </a:lnTo>
                  <a:lnTo>
                    <a:pt x="30" y="24"/>
                  </a:lnTo>
                  <a:lnTo>
                    <a:pt x="18" y="24"/>
                  </a:lnTo>
                  <a:lnTo>
                    <a:pt x="12" y="30"/>
                  </a:lnTo>
                  <a:lnTo>
                    <a:pt x="6" y="24"/>
                  </a:lnTo>
                  <a:lnTo>
                    <a:pt x="0" y="12"/>
                  </a:lnTo>
                  <a:close/>
                </a:path>
              </a:pathLst>
            </a:custGeom>
            <a:solidFill>
              <a:srgbClr val="FFAA00"/>
            </a:solidFill>
            <a:ln w="9525">
              <a:solidFill>
                <a:srgbClr val="FFAA00"/>
              </a:solidFill>
              <a:prstDash val="solid"/>
              <a:round/>
              <a:headEnd/>
              <a:tailEnd/>
            </a:ln>
          </p:spPr>
          <p:txBody>
            <a:bodyPr/>
            <a:lstStyle/>
            <a:p>
              <a:endParaRPr lang="en-US"/>
            </a:p>
          </p:txBody>
        </p:sp>
        <p:sp>
          <p:nvSpPr>
            <p:cNvPr id="8224" name="Freeform 157"/>
            <p:cNvSpPr>
              <a:spLocks/>
            </p:cNvSpPr>
            <p:nvPr/>
          </p:nvSpPr>
          <p:spPr bwMode="auto">
            <a:xfrm>
              <a:off x="2013" y="2922"/>
              <a:ext cx="30" cy="30"/>
            </a:xfrm>
            <a:custGeom>
              <a:avLst/>
              <a:gdLst>
                <a:gd name="T0" fmla="*/ 0 w 30"/>
                <a:gd name="T1" fmla="*/ 12 h 30"/>
                <a:gd name="T2" fmla="*/ 0 w 30"/>
                <a:gd name="T3" fmla="*/ 6 h 30"/>
                <a:gd name="T4" fmla="*/ 6 w 30"/>
                <a:gd name="T5" fmla="*/ 0 h 30"/>
                <a:gd name="T6" fmla="*/ 12 w 30"/>
                <a:gd name="T7" fmla="*/ 6 h 30"/>
                <a:gd name="T8" fmla="*/ 24 w 30"/>
                <a:gd name="T9" fmla="*/ 18 h 30"/>
                <a:gd name="T10" fmla="*/ 30 w 30"/>
                <a:gd name="T11" fmla="*/ 24 h 30"/>
                <a:gd name="T12" fmla="*/ 18 w 30"/>
                <a:gd name="T13" fmla="*/ 24 h 30"/>
                <a:gd name="T14" fmla="*/ 12 w 30"/>
                <a:gd name="T15" fmla="*/ 30 h 30"/>
                <a:gd name="T16" fmla="*/ 6 w 30"/>
                <a:gd name="T17" fmla="*/ 24 h 30"/>
                <a:gd name="T18" fmla="*/ 0 w 30"/>
                <a:gd name="T19" fmla="*/ 12 h 30"/>
                <a:gd name="T20" fmla="*/ 0 w 30"/>
                <a:gd name="T21" fmla="*/ 18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30"/>
                <a:gd name="T35" fmla="*/ 30 w 30"/>
                <a:gd name="T36" fmla="*/ 30 h 3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30">
                  <a:moveTo>
                    <a:pt x="0" y="12"/>
                  </a:moveTo>
                  <a:lnTo>
                    <a:pt x="0" y="6"/>
                  </a:lnTo>
                  <a:lnTo>
                    <a:pt x="6" y="0"/>
                  </a:lnTo>
                  <a:lnTo>
                    <a:pt x="12" y="6"/>
                  </a:lnTo>
                  <a:lnTo>
                    <a:pt x="24" y="18"/>
                  </a:lnTo>
                  <a:lnTo>
                    <a:pt x="30" y="24"/>
                  </a:lnTo>
                  <a:lnTo>
                    <a:pt x="18" y="24"/>
                  </a:lnTo>
                  <a:lnTo>
                    <a:pt x="12" y="30"/>
                  </a:lnTo>
                  <a:lnTo>
                    <a:pt x="6" y="24"/>
                  </a:lnTo>
                  <a:lnTo>
                    <a:pt x="0" y="12"/>
                  </a:lnTo>
                  <a:lnTo>
                    <a:pt x="0" y="18"/>
                  </a:lnTo>
                </a:path>
              </a:pathLst>
            </a:custGeom>
            <a:noFill/>
            <a:ln w="9525">
              <a:solidFill>
                <a:srgbClr val="000000"/>
              </a:solidFill>
              <a:prstDash val="solid"/>
              <a:round/>
              <a:headEnd/>
              <a:tailEnd/>
            </a:ln>
          </p:spPr>
          <p:txBody>
            <a:bodyPr/>
            <a:lstStyle/>
            <a:p>
              <a:endParaRPr lang="en-US"/>
            </a:p>
          </p:txBody>
        </p:sp>
        <p:sp>
          <p:nvSpPr>
            <p:cNvPr id="8225" name="Freeform 158"/>
            <p:cNvSpPr>
              <a:spLocks/>
            </p:cNvSpPr>
            <p:nvPr/>
          </p:nvSpPr>
          <p:spPr bwMode="auto">
            <a:xfrm>
              <a:off x="2067" y="2958"/>
              <a:ext cx="36" cy="12"/>
            </a:xfrm>
            <a:custGeom>
              <a:avLst/>
              <a:gdLst>
                <a:gd name="T0" fmla="*/ 0 w 36"/>
                <a:gd name="T1" fmla="*/ 6 h 12"/>
                <a:gd name="T2" fmla="*/ 24 w 36"/>
                <a:gd name="T3" fmla="*/ 6 h 12"/>
                <a:gd name="T4" fmla="*/ 30 w 36"/>
                <a:gd name="T5" fmla="*/ 0 h 12"/>
                <a:gd name="T6" fmla="*/ 36 w 36"/>
                <a:gd name="T7" fmla="*/ 0 h 12"/>
                <a:gd name="T8" fmla="*/ 36 w 36"/>
                <a:gd name="T9" fmla="*/ 12 h 12"/>
                <a:gd name="T10" fmla="*/ 6 w 36"/>
                <a:gd name="T11" fmla="*/ 12 h 12"/>
                <a:gd name="T12" fmla="*/ 0 w 36"/>
                <a:gd name="T13" fmla="*/ 6 h 12"/>
                <a:gd name="T14" fmla="*/ 0 60000 65536"/>
                <a:gd name="T15" fmla="*/ 0 60000 65536"/>
                <a:gd name="T16" fmla="*/ 0 60000 65536"/>
                <a:gd name="T17" fmla="*/ 0 60000 65536"/>
                <a:gd name="T18" fmla="*/ 0 60000 65536"/>
                <a:gd name="T19" fmla="*/ 0 60000 65536"/>
                <a:gd name="T20" fmla="*/ 0 60000 65536"/>
                <a:gd name="T21" fmla="*/ 0 w 36"/>
                <a:gd name="T22" fmla="*/ 0 h 12"/>
                <a:gd name="T23" fmla="*/ 36 w 36"/>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 h="12">
                  <a:moveTo>
                    <a:pt x="0" y="6"/>
                  </a:moveTo>
                  <a:lnTo>
                    <a:pt x="24" y="6"/>
                  </a:lnTo>
                  <a:lnTo>
                    <a:pt x="30" y="0"/>
                  </a:lnTo>
                  <a:lnTo>
                    <a:pt x="36" y="0"/>
                  </a:lnTo>
                  <a:lnTo>
                    <a:pt x="36" y="12"/>
                  </a:lnTo>
                  <a:lnTo>
                    <a:pt x="6" y="12"/>
                  </a:lnTo>
                  <a:lnTo>
                    <a:pt x="0" y="6"/>
                  </a:lnTo>
                  <a:close/>
                </a:path>
              </a:pathLst>
            </a:custGeom>
            <a:solidFill>
              <a:srgbClr val="FFAA00"/>
            </a:solidFill>
            <a:ln w="9525">
              <a:solidFill>
                <a:srgbClr val="FFAA00"/>
              </a:solidFill>
              <a:prstDash val="solid"/>
              <a:round/>
              <a:headEnd/>
              <a:tailEnd/>
            </a:ln>
          </p:spPr>
          <p:txBody>
            <a:bodyPr/>
            <a:lstStyle/>
            <a:p>
              <a:endParaRPr lang="en-US"/>
            </a:p>
          </p:txBody>
        </p:sp>
        <p:sp>
          <p:nvSpPr>
            <p:cNvPr id="8226" name="Freeform 159"/>
            <p:cNvSpPr>
              <a:spLocks/>
            </p:cNvSpPr>
            <p:nvPr/>
          </p:nvSpPr>
          <p:spPr bwMode="auto">
            <a:xfrm>
              <a:off x="2067" y="2958"/>
              <a:ext cx="36" cy="12"/>
            </a:xfrm>
            <a:custGeom>
              <a:avLst/>
              <a:gdLst>
                <a:gd name="T0" fmla="*/ 0 w 36"/>
                <a:gd name="T1" fmla="*/ 6 h 12"/>
                <a:gd name="T2" fmla="*/ 24 w 36"/>
                <a:gd name="T3" fmla="*/ 6 h 12"/>
                <a:gd name="T4" fmla="*/ 30 w 36"/>
                <a:gd name="T5" fmla="*/ 0 h 12"/>
                <a:gd name="T6" fmla="*/ 36 w 36"/>
                <a:gd name="T7" fmla="*/ 0 h 12"/>
                <a:gd name="T8" fmla="*/ 36 w 36"/>
                <a:gd name="T9" fmla="*/ 12 h 12"/>
                <a:gd name="T10" fmla="*/ 6 w 36"/>
                <a:gd name="T11" fmla="*/ 12 h 12"/>
                <a:gd name="T12" fmla="*/ 0 w 36"/>
                <a:gd name="T13" fmla="*/ 6 h 12"/>
                <a:gd name="T14" fmla="*/ 0 w 36"/>
                <a:gd name="T15" fmla="*/ 12 h 12"/>
                <a:gd name="T16" fmla="*/ 0 60000 65536"/>
                <a:gd name="T17" fmla="*/ 0 60000 65536"/>
                <a:gd name="T18" fmla="*/ 0 60000 65536"/>
                <a:gd name="T19" fmla="*/ 0 60000 65536"/>
                <a:gd name="T20" fmla="*/ 0 60000 65536"/>
                <a:gd name="T21" fmla="*/ 0 60000 65536"/>
                <a:gd name="T22" fmla="*/ 0 60000 65536"/>
                <a:gd name="T23" fmla="*/ 0 60000 65536"/>
                <a:gd name="T24" fmla="*/ 0 w 36"/>
                <a:gd name="T25" fmla="*/ 0 h 12"/>
                <a:gd name="T26" fmla="*/ 36 w 36"/>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6" h="12">
                  <a:moveTo>
                    <a:pt x="0" y="6"/>
                  </a:moveTo>
                  <a:lnTo>
                    <a:pt x="24" y="6"/>
                  </a:lnTo>
                  <a:lnTo>
                    <a:pt x="30" y="0"/>
                  </a:lnTo>
                  <a:lnTo>
                    <a:pt x="36" y="0"/>
                  </a:lnTo>
                  <a:lnTo>
                    <a:pt x="36" y="12"/>
                  </a:lnTo>
                  <a:lnTo>
                    <a:pt x="6"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8227" name="Freeform 160"/>
            <p:cNvSpPr>
              <a:spLocks/>
            </p:cNvSpPr>
            <p:nvPr/>
          </p:nvSpPr>
          <p:spPr bwMode="auto">
            <a:xfrm>
              <a:off x="2109" y="2976"/>
              <a:ext cx="42" cy="36"/>
            </a:xfrm>
            <a:custGeom>
              <a:avLst/>
              <a:gdLst>
                <a:gd name="T0" fmla="*/ 18 w 42"/>
                <a:gd name="T1" fmla="*/ 6 h 36"/>
                <a:gd name="T2" fmla="*/ 24 w 42"/>
                <a:gd name="T3" fmla="*/ 6 h 36"/>
                <a:gd name="T4" fmla="*/ 30 w 42"/>
                <a:gd name="T5" fmla="*/ 12 h 36"/>
                <a:gd name="T6" fmla="*/ 42 w 42"/>
                <a:gd name="T7" fmla="*/ 18 h 36"/>
                <a:gd name="T8" fmla="*/ 42 w 42"/>
                <a:gd name="T9" fmla="*/ 30 h 36"/>
                <a:gd name="T10" fmla="*/ 30 w 42"/>
                <a:gd name="T11" fmla="*/ 36 h 36"/>
                <a:gd name="T12" fmla="*/ 18 w 42"/>
                <a:gd name="T13" fmla="*/ 36 h 36"/>
                <a:gd name="T14" fmla="*/ 18 w 42"/>
                <a:gd name="T15" fmla="*/ 24 h 36"/>
                <a:gd name="T16" fmla="*/ 12 w 42"/>
                <a:gd name="T17" fmla="*/ 18 h 36"/>
                <a:gd name="T18" fmla="*/ 6 w 42"/>
                <a:gd name="T19" fmla="*/ 12 h 36"/>
                <a:gd name="T20" fmla="*/ 0 w 42"/>
                <a:gd name="T21" fmla="*/ 6 h 36"/>
                <a:gd name="T22" fmla="*/ 0 w 42"/>
                <a:gd name="T23" fmla="*/ 0 h 36"/>
                <a:gd name="T24" fmla="*/ 6 w 42"/>
                <a:gd name="T25" fmla="*/ 0 h 36"/>
                <a:gd name="T26" fmla="*/ 18 w 42"/>
                <a:gd name="T27" fmla="*/ 6 h 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2"/>
                <a:gd name="T43" fmla="*/ 0 h 36"/>
                <a:gd name="T44" fmla="*/ 42 w 42"/>
                <a:gd name="T45" fmla="*/ 36 h 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2" h="36">
                  <a:moveTo>
                    <a:pt x="18" y="6"/>
                  </a:moveTo>
                  <a:lnTo>
                    <a:pt x="24" y="6"/>
                  </a:lnTo>
                  <a:lnTo>
                    <a:pt x="30" y="12"/>
                  </a:lnTo>
                  <a:lnTo>
                    <a:pt x="42" y="18"/>
                  </a:lnTo>
                  <a:lnTo>
                    <a:pt x="42" y="30"/>
                  </a:lnTo>
                  <a:lnTo>
                    <a:pt x="30" y="36"/>
                  </a:lnTo>
                  <a:lnTo>
                    <a:pt x="18" y="36"/>
                  </a:lnTo>
                  <a:lnTo>
                    <a:pt x="18" y="24"/>
                  </a:lnTo>
                  <a:lnTo>
                    <a:pt x="12" y="18"/>
                  </a:lnTo>
                  <a:lnTo>
                    <a:pt x="6" y="12"/>
                  </a:lnTo>
                  <a:lnTo>
                    <a:pt x="0" y="6"/>
                  </a:lnTo>
                  <a:lnTo>
                    <a:pt x="0" y="0"/>
                  </a:lnTo>
                  <a:lnTo>
                    <a:pt x="6" y="0"/>
                  </a:lnTo>
                  <a:lnTo>
                    <a:pt x="18" y="6"/>
                  </a:lnTo>
                  <a:close/>
                </a:path>
              </a:pathLst>
            </a:custGeom>
            <a:solidFill>
              <a:srgbClr val="FFAA00"/>
            </a:solidFill>
            <a:ln w="9525">
              <a:solidFill>
                <a:srgbClr val="FFAA00"/>
              </a:solidFill>
              <a:prstDash val="solid"/>
              <a:round/>
              <a:headEnd/>
              <a:tailEnd/>
            </a:ln>
          </p:spPr>
          <p:txBody>
            <a:bodyPr/>
            <a:lstStyle/>
            <a:p>
              <a:endParaRPr lang="en-US"/>
            </a:p>
          </p:txBody>
        </p:sp>
        <p:sp>
          <p:nvSpPr>
            <p:cNvPr id="8228" name="Freeform 161"/>
            <p:cNvSpPr>
              <a:spLocks/>
            </p:cNvSpPr>
            <p:nvPr/>
          </p:nvSpPr>
          <p:spPr bwMode="auto">
            <a:xfrm>
              <a:off x="2109" y="2976"/>
              <a:ext cx="42" cy="36"/>
            </a:xfrm>
            <a:custGeom>
              <a:avLst/>
              <a:gdLst>
                <a:gd name="T0" fmla="*/ 18 w 42"/>
                <a:gd name="T1" fmla="*/ 6 h 36"/>
                <a:gd name="T2" fmla="*/ 24 w 42"/>
                <a:gd name="T3" fmla="*/ 6 h 36"/>
                <a:gd name="T4" fmla="*/ 30 w 42"/>
                <a:gd name="T5" fmla="*/ 12 h 36"/>
                <a:gd name="T6" fmla="*/ 42 w 42"/>
                <a:gd name="T7" fmla="*/ 18 h 36"/>
                <a:gd name="T8" fmla="*/ 42 w 42"/>
                <a:gd name="T9" fmla="*/ 30 h 36"/>
                <a:gd name="T10" fmla="*/ 30 w 42"/>
                <a:gd name="T11" fmla="*/ 36 h 36"/>
                <a:gd name="T12" fmla="*/ 18 w 42"/>
                <a:gd name="T13" fmla="*/ 36 h 36"/>
                <a:gd name="T14" fmla="*/ 18 w 42"/>
                <a:gd name="T15" fmla="*/ 24 h 36"/>
                <a:gd name="T16" fmla="*/ 12 w 42"/>
                <a:gd name="T17" fmla="*/ 18 h 36"/>
                <a:gd name="T18" fmla="*/ 6 w 42"/>
                <a:gd name="T19" fmla="*/ 12 h 36"/>
                <a:gd name="T20" fmla="*/ 0 w 42"/>
                <a:gd name="T21" fmla="*/ 6 h 36"/>
                <a:gd name="T22" fmla="*/ 0 w 42"/>
                <a:gd name="T23" fmla="*/ 0 h 36"/>
                <a:gd name="T24" fmla="*/ 6 w 42"/>
                <a:gd name="T25" fmla="*/ 0 h 36"/>
                <a:gd name="T26" fmla="*/ 18 w 42"/>
                <a:gd name="T27" fmla="*/ 6 h 36"/>
                <a:gd name="T28" fmla="*/ 18 w 42"/>
                <a:gd name="T29" fmla="*/ 12 h 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
                <a:gd name="T46" fmla="*/ 0 h 36"/>
                <a:gd name="T47" fmla="*/ 42 w 42"/>
                <a:gd name="T48" fmla="*/ 36 h 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 h="36">
                  <a:moveTo>
                    <a:pt x="18" y="6"/>
                  </a:moveTo>
                  <a:lnTo>
                    <a:pt x="24" y="6"/>
                  </a:lnTo>
                  <a:lnTo>
                    <a:pt x="30" y="12"/>
                  </a:lnTo>
                  <a:lnTo>
                    <a:pt x="42" y="18"/>
                  </a:lnTo>
                  <a:lnTo>
                    <a:pt x="42" y="30"/>
                  </a:lnTo>
                  <a:lnTo>
                    <a:pt x="30" y="36"/>
                  </a:lnTo>
                  <a:lnTo>
                    <a:pt x="18" y="36"/>
                  </a:lnTo>
                  <a:lnTo>
                    <a:pt x="18" y="24"/>
                  </a:lnTo>
                  <a:lnTo>
                    <a:pt x="12" y="18"/>
                  </a:lnTo>
                  <a:lnTo>
                    <a:pt x="6" y="12"/>
                  </a:lnTo>
                  <a:lnTo>
                    <a:pt x="0" y="6"/>
                  </a:lnTo>
                  <a:lnTo>
                    <a:pt x="0" y="0"/>
                  </a:lnTo>
                  <a:lnTo>
                    <a:pt x="6" y="0"/>
                  </a:lnTo>
                  <a:lnTo>
                    <a:pt x="18" y="6"/>
                  </a:lnTo>
                  <a:lnTo>
                    <a:pt x="18" y="12"/>
                  </a:lnTo>
                </a:path>
              </a:pathLst>
            </a:custGeom>
            <a:noFill/>
            <a:ln w="9525">
              <a:solidFill>
                <a:srgbClr val="000000"/>
              </a:solidFill>
              <a:prstDash val="solid"/>
              <a:round/>
              <a:headEnd/>
              <a:tailEnd/>
            </a:ln>
          </p:spPr>
          <p:txBody>
            <a:bodyPr/>
            <a:lstStyle/>
            <a:p>
              <a:endParaRPr lang="en-US"/>
            </a:p>
          </p:txBody>
        </p:sp>
        <p:sp>
          <p:nvSpPr>
            <p:cNvPr id="8229" name="Freeform 162"/>
            <p:cNvSpPr>
              <a:spLocks/>
            </p:cNvSpPr>
            <p:nvPr/>
          </p:nvSpPr>
          <p:spPr bwMode="auto">
            <a:xfrm>
              <a:off x="2157" y="3048"/>
              <a:ext cx="78" cy="108"/>
            </a:xfrm>
            <a:custGeom>
              <a:avLst/>
              <a:gdLst>
                <a:gd name="T0" fmla="*/ 6 w 78"/>
                <a:gd name="T1" fmla="*/ 0 h 108"/>
                <a:gd name="T2" fmla="*/ 12 w 78"/>
                <a:gd name="T3" fmla="*/ 0 h 108"/>
                <a:gd name="T4" fmla="*/ 18 w 78"/>
                <a:gd name="T5" fmla="*/ 6 h 108"/>
                <a:gd name="T6" fmla="*/ 30 w 78"/>
                <a:gd name="T7" fmla="*/ 6 h 108"/>
                <a:gd name="T8" fmla="*/ 36 w 78"/>
                <a:gd name="T9" fmla="*/ 12 h 108"/>
                <a:gd name="T10" fmla="*/ 48 w 78"/>
                <a:gd name="T11" fmla="*/ 12 h 108"/>
                <a:gd name="T12" fmla="*/ 48 w 78"/>
                <a:gd name="T13" fmla="*/ 18 h 108"/>
                <a:gd name="T14" fmla="*/ 54 w 78"/>
                <a:gd name="T15" fmla="*/ 24 h 108"/>
                <a:gd name="T16" fmla="*/ 54 w 78"/>
                <a:gd name="T17" fmla="*/ 30 h 108"/>
                <a:gd name="T18" fmla="*/ 60 w 78"/>
                <a:gd name="T19" fmla="*/ 36 h 108"/>
                <a:gd name="T20" fmla="*/ 66 w 78"/>
                <a:gd name="T21" fmla="*/ 42 h 108"/>
                <a:gd name="T22" fmla="*/ 72 w 78"/>
                <a:gd name="T23" fmla="*/ 48 h 108"/>
                <a:gd name="T24" fmla="*/ 78 w 78"/>
                <a:gd name="T25" fmla="*/ 60 h 108"/>
                <a:gd name="T26" fmla="*/ 72 w 78"/>
                <a:gd name="T27" fmla="*/ 72 h 108"/>
                <a:gd name="T28" fmla="*/ 54 w 78"/>
                <a:gd name="T29" fmla="*/ 72 h 108"/>
                <a:gd name="T30" fmla="*/ 42 w 78"/>
                <a:gd name="T31" fmla="*/ 78 h 108"/>
                <a:gd name="T32" fmla="*/ 36 w 78"/>
                <a:gd name="T33" fmla="*/ 84 h 108"/>
                <a:gd name="T34" fmla="*/ 30 w 78"/>
                <a:gd name="T35" fmla="*/ 96 h 108"/>
                <a:gd name="T36" fmla="*/ 30 w 78"/>
                <a:gd name="T37" fmla="*/ 102 h 108"/>
                <a:gd name="T38" fmla="*/ 24 w 78"/>
                <a:gd name="T39" fmla="*/ 108 h 108"/>
                <a:gd name="T40" fmla="*/ 12 w 78"/>
                <a:gd name="T41" fmla="*/ 102 h 108"/>
                <a:gd name="T42" fmla="*/ 6 w 78"/>
                <a:gd name="T43" fmla="*/ 90 h 108"/>
                <a:gd name="T44" fmla="*/ 6 w 78"/>
                <a:gd name="T45" fmla="*/ 60 h 108"/>
                <a:gd name="T46" fmla="*/ 0 w 78"/>
                <a:gd name="T47" fmla="*/ 48 h 108"/>
                <a:gd name="T48" fmla="*/ 0 w 78"/>
                <a:gd name="T49" fmla="*/ 36 h 108"/>
                <a:gd name="T50" fmla="*/ 6 w 78"/>
                <a:gd name="T51" fmla="*/ 18 h 108"/>
                <a:gd name="T52" fmla="*/ 6 w 78"/>
                <a:gd name="T53" fmla="*/ 0 h 10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78"/>
                <a:gd name="T82" fmla="*/ 0 h 108"/>
                <a:gd name="T83" fmla="*/ 78 w 78"/>
                <a:gd name="T84" fmla="*/ 108 h 10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78" h="108">
                  <a:moveTo>
                    <a:pt x="6" y="0"/>
                  </a:moveTo>
                  <a:lnTo>
                    <a:pt x="12" y="0"/>
                  </a:lnTo>
                  <a:lnTo>
                    <a:pt x="18" y="6"/>
                  </a:lnTo>
                  <a:lnTo>
                    <a:pt x="30" y="6"/>
                  </a:lnTo>
                  <a:lnTo>
                    <a:pt x="36" y="12"/>
                  </a:lnTo>
                  <a:lnTo>
                    <a:pt x="48" y="12"/>
                  </a:lnTo>
                  <a:lnTo>
                    <a:pt x="48" y="18"/>
                  </a:lnTo>
                  <a:lnTo>
                    <a:pt x="54" y="24"/>
                  </a:lnTo>
                  <a:lnTo>
                    <a:pt x="54" y="30"/>
                  </a:lnTo>
                  <a:lnTo>
                    <a:pt x="60" y="36"/>
                  </a:lnTo>
                  <a:lnTo>
                    <a:pt x="66" y="42"/>
                  </a:lnTo>
                  <a:lnTo>
                    <a:pt x="72" y="48"/>
                  </a:lnTo>
                  <a:lnTo>
                    <a:pt x="78" y="60"/>
                  </a:lnTo>
                  <a:lnTo>
                    <a:pt x="72" y="72"/>
                  </a:lnTo>
                  <a:lnTo>
                    <a:pt x="54" y="72"/>
                  </a:lnTo>
                  <a:lnTo>
                    <a:pt x="42" y="78"/>
                  </a:lnTo>
                  <a:lnTo>
                    <a:pt x="36" y="84"/>
                  </a:lnTo>
                  <a:lnTo>
                    <a:pt x="30" y="96"/>
                  </a:lnTo>
                  <a:lnTo>
                    <a:pt x="30" y="102"/>
                  </a:lnTo>
                  <a:lnTo>
                    <a:pt x="24" y="108"/>
                  </a:lnTo>
                  <a:lnTo>
                    <a:pt x="12" y="102"/>
                  </a:lnTo>
                  <a:lnTo>
                    <a:pt x="6" y="90"/>
                  </a:lnTo>
                  <a:lnTo>
                    <a:pt x="6" y="60"/>
                  </a:lnTo>
                  <a:lnTo>
                    <a:pt x="0" y="48"/>
                  </a:lnTo>
                  <a:lnTo>
                    <a:pt x="0" y="36"/>
                  </a:lnTo>
                  <a:lnTo>
                    <a:pt x="6" y="18"/>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8230" name="Freeform 163"/>
            <p:cNvSpPr>
              <a:spLocks/>
            </p:cNvSpPr>
            <p:nvPr/>
          </p:nvSpPr>
          <p:spPr bwMode="auto">
            <a:xfrm>
              <a:off x="2157" y="3048"/>
              <a:ext cx="78" cy="108"/>
            </a:xfrm>
            <a:custGeom>
              <a:avLst/>
              <a:gdLst>
                <a:gd name="T0" fmla="*/ 6 w 78"/>
                <a:gd name="T1" fmla="*/ 0 h 108"/>
                <a:gd name="T2" fmla="*/ 12 w 78"/>
                <a:gd name="T3" fmla="*/ 0 h 108"/>
                <a:gd name="T4" fmla="*/ 18 w 78"/>
                <a:gd name="T5" fmla="*/ 6 h 108"/>
                <a:gd name="T6" fmla="*/ 30 w 78"/>
                <a:gd name="T7" fmla="*/ 6 h 108"/>
                <a:gd name="T8" fmla="*/ 36 w 78"/>
                <a:gd name="T9" fmla="*/ 12 h 108"/>
                <a:gd name="T10" fmla="*/ 48 w 78"/>
                <a:gd name="T11" fmla="*/ 12 h 108"/>
                <a:gd name="T12" fmla="*/ 48 w 78"/>
                <a:gd name="T13" fmla="*/ 18 h 108"/>
                <a:gd name="T14" fmla="*/ 54 w 78"/>
                <a:gd name="T15" fmla="*/ 24 h 108"/>
                <a:gd name="T16" fmla="*/ 54 w 78"/>
                <a:gd name="T17" fmla="*/ 30 h 108"/>
                <a:gd name="T18" fmla="*/ 60 w 78"/>
                <a:gd name="T19" fmla="*/ 36 h 108"/>
                <a:gd name="T20" fmla="*/ 66 w 78"/>
                <a:gd name="T21" fmla="*/ 42 h 108"/>
                <a:gd name="T22" fmla="*/ 72 w 78"/>
                <a:gd name="T23" fmla="*/ 48 h 108"/>
                <a:gd name="T24" fmla="*/ 78 w 78"/>
                <a:gd name="T25" fmla="*/ 60 h 108"/>
                <a:gd name="T26" fmla="*/ 72 w 78"/>
                <a:gd name="T27" fmla="*/ 72 h 108"/>
                <a:gd name="T28" fmla="*/ 54 w 78"/>
                <a:gd name="T29" fmla="*/ 72 h 108"/>
                <a:gd name="T30" fmla="*/ 42 w 78"/>
                <a:gd name="T31" fmla="*/ 78 h 108"/>
                <a:gd name="T32" fmla="*/ 36 w 78"/>
                <a:gd name="T33" fmla="*/ 84 h 108"/>
                <a:gd name="T34" fmla="*/ 30 w 78"/>
                <a:gd name="T35" fmla="*/ 96 h 108"/>
                <a:gd name="T36" fmla="*/ 30 w 78"/>
                <a:gd name="T37" fmla="*/ 102 h 108"/>
                <a:gd name="T38" fmla="*/ 24 w 78"/>
                <a:gd name="T39" fmla="*/ 108 h 108"/>
                <a:gd name="T40" fmla="*/ 12 w 78"/>
                <a:gd name="T41" fmla="*/ 102 h 108"/>
                <a:gd name="T42" fmla="*/ 6 w 78"/>
                <a:gd name="T43" fmla="*/ 90 h 108"/>
                <a:gd name="T44" fmla="*/ 6 w 78"/>
                <a:gd name="T45" fmla="*/ 60 h 108"/>
                <a:gd name="T46" fmla="*/ 0 w 78"/>
                <a:gd name="T47" fmla="*/ 48 h 108"/>
                <a:gd name="T48" fmla="*/ 0 w 78"/>
                <a:gd name="T49" fmla="*/ 36 h 108"/>
                <a:gd name="T50" fmla="*/ 6 w 78"/>
                <a:gd name="T51" fmla="*/ 18 h 108"/>
                <a:gd name="T52" fmla="*/ 6 w 78"/>
                <a:gd name="T53" fmla="*/ 0 h 108"/>
                <a:gd name="T54" fmla="*/ 6 w 78"/>
                <a:gd name="T55" fmla="*/ 6 h 10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8"/>
                <a:gd name="T85" fmla="*/ 0 h 108"/>
                <a:gd name="T86" fmla="*/ 78 w 78"/>
                <a:gd name="T87" fmla="*/ 108 h 10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8" h="108">
                  <a:moveTo>
                    <a:pt x="6" y="0"/>
                  </a:moveTo>
                  <a:lnTo>
                    <a:pt x="12" y="0"/>
                  </a:lnTo>
                  <a:lnTo>
                    <a:pt x="18" y="6"/>
                  </a:lnTo>
                  <a:lnTo>
                    <a:pt x="30" y="6"/>
                  </a:lnTo>
                  <a:lnTo>
                    <a:pt x="36" y="12"/>
                  </a:lnTo>
                  <a:lnTo>
                    <a:pt x="48" y="12"/>
                  </a:lnTo>
                  <a:lnTo>
                    <a:pt x="48" y="18"/>
                  </a:lnTo>
                  <a:lnTo>
                    <a:pt x="54" y="24"/>
                  </a:lnTo>
                  <a:lnTo>
                    <a:pt x="54" y="30"/>
                  </a:lnTo>
                  <a:lnTo>
                    <a:pt x="60" y="36"/>
                  </a:lnTo>
                  <a:lnTo>
                    <a:pt x="66" y="42"/>
                  </a:lnTo>
                  <a:lnTo>
                    <a:pt x="72" y="48"/>
                  </a:lnTo>
                  <a:lnTo>
                    <a:pt x="78" y="60"/>
                  </a:lnTo>
                  <a:lnTo>
                    <a:pt x="72" y="72"/>
                  </a:lnTo>
                  <a:lnTo>
                    <a:pt x="54" y="72"/>
                  </a:lnTo>
                  <a:lnTo>
                    <a:pt x="42" y="78"/>
                  </a:lnTo>
                  <a:lnTo>
                    <a:pt x="36" y="84"/>
                  </a:lnTo>
                  <a:lnTo>
                    <a:pt x="30" y="96"/>
                  </a:lnTo>
                  <a:lnTo>
                    <a:pt x="30" y="102"/>
                  </a:lnTo>
                  <a:lnTo>
                    <a:pt x="24" y="108"/>
                  </a:lnTo>
                  <a:lnTo>
                    <a:pt x="12" y="102"/>
                  </a:lnTo>
                  <a:lnTo>
                    <a:pt x="6" y="90"/>
                  </a:lnTo>
                  <a:lnTo>
                    <a:pt x="6" y="60"/>
                  </a:lnTo>
                  <a:lnTo>
                    <a:pt x="0" y="48"/>
                  </a:lnTo>
                  <a:lnTo>
                    <a:pt x="0" y="36"/>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8231" name="Freeform 164"/>
            <p:cNvSpPr>
              <a:spLocks/>
            </p:cNvSpPr>
            <p:nvPr/>
          </p:nvSpPr>
          <p:spPr bwMode="auto">
            <a:xfrm>
              <a:off x="2085" y="2982"/>
              <a:ext cx="12" cy="18"/>
            </a:xfrm>
            <a:custGeom>
              <a:avLst/>
              <a:gdLst>
                <a:gd name="T0" fmla="*/ 0 w 12"/>
                <a:gd name="T1" fmla="*/ 6 h 18"/>
                <a:gd name="T2" fmla="*/ 0 w 12"/>
                <a:gd name="T3" fmla="*/ 0 h 18"/>
                <a:gd name="T4" fmla="*/ 6 w 12"/>
                <a:gd name="T5" fmla="*/ 0 h 18"/>
                <a:gd name="T6" fmla="*/ 12 w 12"/>
                <a:gd name="T7" fmla="*/ 6 h 18"/>
                <a:gd name="T8" fmla="*/ 12 w 12"/>
                <a:gd name="T9" fmla="*/ 18 h 18"/>
                <a:gd name="T10" fmla="*/ 6 w 12"/>
                <a:gd name="T11" fmla="*/ 18 h 18"/>
                <a:gd name="T12" fmla="*/ 6 w 12"/>
                <a:gd name="T13" fmla="*/ 12 h 18"/>
                <a:gd name="T14" fmla="*/ 0 w 12"/>
                <a:gd name="T15" fmla="*/ 6 h 18"/>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8"/>
                <a:gd name="T26" fmla="*/ 12 w 12"/>
                <a:gd name="T27" fmla="*/ 18 h 1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8">
                  <a:moveTo>
                    <a:pt x="0" y="6"/>
                  </a:moveTo>
                  <a:lnTo>
                    <a:pt x="0" y="0"/>
                  </a:lnTo>
                  <a:lnTo>
                    <a:pt x="6" y="0"/>
                  </a:lnTo>
                  <a:lnTo>
                    <a:pt x="12" y="6"/>
                  </a:lnTo>
                  <a:lnTo>
                    <a:pt x="12" y="18"/>
                  </a:lnTo>
                  <a:lnTo>
                    <a:pt x="6" y="18"/>
                  </a:lnTo>
                  <a:lnTo>
                    <a:pt x="6" y="12"/>
                  </a:lnTo>
                  <a:lnTo>
                    <a:pt x="0" y="6"/>
                  </a:lnTo>
                  <a:close/>
                </a:path>
              </a:pathLst>
            </a:custGeom>
            <a:solidFill>
              <a:srgbClr val="FFAA00"/>
            </a:solidFill>
            <a:ln w="9525">
              <a:solidFill>
                <a:srgbClr val="FFAA00"/>
              </a:solidFill>
              <a:prstDash val="solid"/>
              <a:round/>
              <a:headEnd/>
              <a:tailEnd/>
            </a:ln>
          </p:spPr>
          <p:txBody>
            <a:bodyPr/>
            <a:lstStyle/>
            <a:p>
              <a:endParaRPr lang="en-US"/>
            </a:p>
          </p:txBody>
        </p:sp>
        <p:sp>
          <p:nvSpPr>
            <p:cNvPr id="8232" name="Freeform 165"/>
            <p:cNvSpPr>
              <a:spLocks/>
            </p:cNvSpPr>
            <p:nvPr/>
          </p:nvSpPr>
          <p:spPr bwMode="auto">
            <a:xfrm>
              <a:off x="2085" y="2982"/>
              <a:ext cx="12" cy="18"/>
            </a:xfrm>
            <a:custGeom>
              <a:avLst/>
              <a:gdLst>
                <a:gd name="T0" fmla="*/ 0 w 12"/>
                <a:gd name="T1" fmla="*/ 6 h 18"/>
                <a:gd name="T2" fmla="*/ 0 w 12"/>
                <a:gd name="T3" fmla="*/ 0 h 18"/>
                <a:gd name="T4" fmla="*/ 6 w 12"/>
                <a:gd name="T5" fmla="*/ 0 h 18"/>
                <a:gd name="T6" fmla="*/ 12 w 12"/>
                <a:gd name="T7" fmla="*/ 6 h 18"/>
                <a:gd name="T8" fmla="*/ 12 w 12"/>
                <a:gd name="T9" fmla="*/ 18 h 18"/>
                <a:gd name="T10" fmla="*/ 6 w 12"/>
                <a:gd name="T11" fmla="*/ 18 h 18"/>
                <a:gd name="T12" fmla="*/ 6 w 12"/>
                <a:gd name="T13" fmla="*/ 12 h 18"/>
                <a:gd name="T14" fmla="*/ 0 w 12"/>
                <a:gd name="T15" fmla="*/ 6 h 18"/>
                <a:gd name="T16" fmla="*/ 0 w 12"/>
                <a:gd name="T17" fmla="*/ 12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8"/>
                <a:gd name="T29" fmla="*/ 12 w 12"/>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8">
                  <a:moveTo>
                    <a:pt x="0" y="6"/>
                  </a:moveTo>
                  <a:lnTo>
                    <a:pt x="0" y="0"/>
                  </a:lnTo>
                  <a:lnTo>
                    <a:pt x="6" y="0"/>
                  </a:lnTo>
                  <a:lnTo>
                    <a:pt x="12" y="6"/>
                  </a:lnTo>
                  <a:lnTo>
                    <a:pt x="12" y="18"/>
                  </a:lnTo>
                  <a:lnTo>
                    <a:pt x="6" y="18"/>
                  </a:lnTo>
                  <a:lnTo>
                    <a:pt x="6"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8233" name="Freeform 166"/>
            <p:cNvSpPr>
              <a:spLocks/>
            </p:cNvSpPr>
            <p:nvPr/>
          </p:nvSpPr>
          <p:spPr bwMode="auto">
            <a:xfrm>
              <a:off x="1713" y="1236"/>
              <a:ext cx="366" cy="594"/>
            </a:xfrm>
            <a:custGeom>
              <a:avLst/>
              <a:gdLst>
                <a:gd name="T0" fmla="*/ 168 w 366"/>
                <a:gd name="T1" fmla="*/ 564 h 594"/>
                <a:gd name="T2" fmla="*/ 0 w 366"/>
                <a:gd name="T3" fmla="*/ 528 h 594"/>
                <a:gd name="T4" fmla="*/ 42 w 366"/>
                <a:gd name="T5" fmla="*/ 366 h 594"/>
                <a:gd name="T6" fmla="*/ 30 w 366"/>
                <a:gd name="T7" fmla="*/ 348 h 594"/>
                <a:gd name="T8" fmla="*/ 90 w 366"/>
                <a:gd name="T9" fmla="*/ 264 h 594"/>
                <a:gd name="T10" fmla="*/ 72 w 366"/>
                <a:gd name="T11" fmla="*/ 228 h 594"/>
                <a:gd name="T12" fmla="*/ 114 w 366"/>
                <a:gd name="T13" fmla="*/ 0 h 594"/>
                <a:gd name="T14" fmla="*/ 168 w 366"/>
                <a:gd name="T15" fmla="*/ 12 h 594"/>
                <a:gd name="T16" fmla="*/ 150 w 366"/>
                <a:gd name="T17" fmla="*/ 90 h 594"/>
                <a:gd name="T18" fmla="*/ 162 w 366"/>
                <a:gd name="T19" fmla="*/ 120 h 594"/>
                <a:gd name="T20" fmla="*/ 156 w 366"/>
                <a:gd name="T21" fmla="*/ 132 h 594"/>
                <a:gd name="T22" fmla="*/ 174 w 366"/>
                <a:gd name="T23" fmla="*/ 150 h 594"/>
                <a:gd name="T24" fmla="*/ 198 w 366"/>
                <a:gd name="T25" fmla="*/ 198 h 594"/>
                <a:gd name="T26" fmla="*/ 222 w 366"/>
                <a:gd name="T27" fmla="*/ 210 h 594"/>
                <a:gd name="T28" fmla="*/ 192 w 366"/>
                <a:gd name="T29" fmla="*/ 288 h 594"/>
                <a:gd name="T30" fmla="*/ 204 w 366"/>
                <a:gd name="T31" fmla="*/ 300 h 594"/>
                <a:gd name="T32" fmla="*/ 222 w 366"/>
                <a:gd name="T33" fmla="*/ 282 h 594"/>
                <a:gd name="T34" fmla="*/ 234 w 366"/>
                <a:gd name="T35" fmla="*/ 294 h 594"/>
                <a:gd name="T36" fmla="*/ 240 w 366"/>
                <a:gd name="T37" fmla="*/ 354 h 594"/>
                <a:gd name="T38" fmla="*/ 258 w 366"/>
                <a:gd name="T39" fmla="*/ 366 h 594"/>
                <a:gd name="T40" fmla="*/ 264 w 366"/>
                <a:gd name="T41" fmla="*/ 396 h 594"/>
                <a:gd name="T42" fmla="*/ 276 w 366"/>
                <a:gd name="T43" fmla="*/ 390 h 594"/>
                <a:gd name="T44" fmla="*/ 294 w 366"/>
                <a:gd name="T45" fmla="*/ 396 h 594"/>
                <a:gd name="T46" fmla="*/ 300 w 366"/>
                <a:gd name="T47" fmla="*/ 384 h 594"/>
                <a:gd name="T48" fmla="*/ 342 w 366"/>
                <a:gd name="T49" fmla="*/ 396 h 594"/>
                <a:gd name="T50" fmla="*/ 354 w 366"/>
                <a:gd name="T51" fmla="*/ 378 h 594"/>
                <a:gd name="T52" fmla="*/ 366 w 366"/>
                <a:gd name="T53" fmla="*/ 402 h 594"/>
                <a:gd name="T54" fmla="*/ 336 w 366"/>
                <a:gd name="T55" fmla="*/ 594 h 594"/>
                <a:gd name="T56" fmla="*/ 222 w 366"/>
                <a:gd name="T57" fmla="*/ 576 h 594"/>
                <a:gd name="T58" fmla="*/ 168 w 366"/>
                <a:gd name="T59" fmla="*/ 564 h 59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66"/>
                <a:gd name="T91" fmla="*/ 0 h 594"/>
                <a:gd name="T92" fmla="*/ 366 w 366"/>
                <a:gd name="T93" fmla="*/ 594 h 59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66" h="594">
                  <a:moveTo>
                    <a:pt x="168" y="564"/>
                  </a:moveTo>
                  <a:lnTo>
                    <a:pt x="0" y="528"/>
                  </a:lnTo>
                  <a:lnTo>
                    <a:pt x="42" y="366"/>
                  </a:lnTo>
                  <a:lnTo>
                    <a:pt x="30" y="348"/>
                  </a:lnTo>
                  <a:lnTo>
                    <a:pt x="90" y="264"/>
                  </a:lnTo>
                  <a:lnTo>
                    <a:pt x="72" y="228"/>
                  </a:lnTo>
                  <a:lnTo>
                    <a:pt x="114" y="0"/>
                  </a:lnTo>
                  <a:lnTo>
                    <a:pt x="168" y="12"/>
                  </a:lnTo>
                  <a:lnTo>
                    <a:pt x="150" y="90"/>
                  </a:lnTo>
                  <a:lnTo>
                    <a:pt x="162" y="120"/>
                  </a:lnTo>
                  <a:lnTo>
                    <a:pt x="156" y="132"/>
                  </a:lnTo>
                  <a:lnTo>
                    <a:pt x="174" y="150"/>
                  </a:lnTo>
                  <a:lnTo>
                    <a:pt x="198" y="198"/>
                  </a:lnTo>
                  <a:lnTo>
                    <a:pt x="222" y="210"/>
                  </a:lnTo>
                  <a:lnTo>
                    <a:pt x="192" y="288"/>
                  </a:lnTo>
                  <a:lnTo>
                    <a:pt x="204" y="300"/>
                  </a:lnTo>
                  <a:lnTo>
                    <a:pt x="222" y="282"/>
                  </a:lnTo>
                  <a:lnTo>
                    <a:pt x="234" y="294"/>
                  </a:lnTo>
                  <a:lnTo>
                    <a:pt x="240" y="354"/>
                  </a:lnTo>
                  <a:lnTo>
                    <a:pt x="258" y="366"/>
                  </a:lnTo>
                  <a:lnTo>
                    <a:pt x="264" y="396"/>
                  </a:lnTo>
                  <a:lnTo>
                    <a:pt x="276" y="390"/>
                  </a:lnTo>
                  <a:lnTo>
                    <a:pt x="294" y="396"/>
                  </a:lnTo>
                  <a:lnTo>
                    <a:pt x="300" y="384"/>
                  </a:lnTo>
                  <a:lnTo>
                    <a:pt x="342" y="396"/>
                  </a:lnTo>
                  <a:lnTo>
                    <a:pt x="354" y="378"/>
                  </a:lnTo>
                  <a:lnTo>
                    <a:pt x="366" y="402"/>
                  </a:lnTo>
                  <a:lnTo>
                    <a:pt x="336" y="594"/>
                  </a:lnTo>
                  <a:lnTo>
                    <a:pt x="222" y="576"/>
                  </a:lnTo>
                  <a:lnTo>
                    <a:pt x="168" y="564"/>
                  </a:lnTo>
                  <a:close/>
                </a:path>
              </a:pathLst>
            </a:custGeom>
            <a:solidFill>
              <a:srgbClr val="FFAA00"/>
            </a:solidFill>
            <a:ln w="9525">
              <a:solidFill>
                <a:srgbClr val="FFAA00"/>
              </a:solidFill>
              <a:prstDash val="solid"/>
              <a:round/>
              <a:headEnd/>
              <a:tailEnd/>
            </a:ln>
          </p:spPr>
          <p:txBody>
            <a:bodyPr/>
            <a:lstStyle/>
            <a:p>
              <a:endParaRPr lang="en-US"/>
            </a:p>
          </p:txBody>
        </p:sp>
        <p:sp>
          <p:nvSpPr>
            <p:cNvPr id="8234" name="Freeform 167"/>
            <p:cNvSpPr>
              <a:spLocks/>
            </p:cNvSpPr>
            <p:nvPr/>
          </p:nvSpPr>
          <p:spPr bwMode="auto">
            <a:xfrm>
              <a:off x="1713" y="1236"/>
              <a:ext cx="366" cy="594"/>
            </a:xfrm>
            <a:custGeom>
              <a:avLst/>
              <a:gdLst>
                <a:gd name="T0" fmla="*/ 168 w 366"/>
                <a:gd name="T1" fmla="*/ 564 h 594"/>
                <a:gd name="T2" fmla="*/ 0 w 366"/>
                <a:gd name="T3" fmla="*/ 528 h 594"/>
                <a:gd name="T4" fmla="*/ 42 w 366"/>
                <a:gd name="T5" fmla="*/ 366 h 594"/>
                <a:gd name="T6" fmla="*/ 30 w 366"/>
                <a:gd name="T7" fmla="*/ 348 h 594"/>
                <a:gd name="T8" fmla="*/ 90 w 366"/>
                <a:gd name="T9" fmla="*/ 264 h 594"/>
                <a:gd name="T10" fmla="*/ 72 w 366"/>
                <a:gd name="T11" fmla="*/ 228 h 594"/>
                <a:gd name="T12" fmla="*/ 114 w 366"/>
                <a:gd name="T13" fmla="*/ 0 h 594"/>
                <a:gd name="T14" fmla="*/ 168 w 366"/>
                <a:gd name="T15" fmla="*/ 12 h 594"/>
                <a:gd name="T16" fmla="*/ 150 w 366"/>
                <a:gd name="T17" fmla="*/ 90 h 594"/>
                <a:gd name="T18" fmla="*/ 162 w 366"/>
                <a:gd name="T19" fmla="*/ 120 h 594"/>
                <a:gd name="T20" fmla="*/ 156 w 366"/>
                <a:gd name="T21" fmla="*/ 132 h 594"/>
                <a:gd name="T22" fmla="*/ 174 w 366"/>
                <a:gd name="T23" fmla="*/ 150 h 594"/>
                <a:gd name="T24" fmla="*/ 198 w 366"/>
                <a:gd name="T25" fmla="*/ 198 h 594"/>
                <a:gd name="T26" fmla="*/ 222 w 366"/>
                <a:gd name="T27" fmla="*/ 210 h 594"/>
                <a:gd name="T28" fmla="*/ 192 w 366"/>
                <a:gd name="T29" fmla="*/ 288 h 594"/>
                <a:gd name="T30" fmla="*/ 204 w 366"/>
                <a:gd name="T31" fmla="*/ 300 h 594"/>
                <a:gd name="T32" fmla="*/ 222 w 366"/>
                <a:gd name="T33" fmla="*/ 282 h 594"/>
                <a:gd name="T34" fmla="*/ 234 w 366"/>
                <a:gd name="T35" fmla="*/ 294 h 594"/>
                <a:gd name="T36" fmla="*/ 240 w 366"/>
                <a:gd name="T37" fmla="*/ 354 h 594"/>
                <a:gd name="T38" fmla="*/ 258 w 366"/>
                <a:gd name="T39" fmla="*/ 366 h 594"/>
                <a:gd name="T40" fmla="*/ 264 w 366"/>
                <a:gd name="T41" fmla="*/ 396 h 594"/>
                <a:gd name="T42" fmla="*/ 276 w 366"/>
                <a:gd name="T43" fmla="*/ 390 h 594"/>
                <a:gd name="T44" fmla="*/ 294 w 366"/>
                <a:gd name="T45" fmla="*/ 396 h 594"/>
                <a:gd name="T46" fmla="*/ 300 w 366"/>
                <a:gd name="T47" fmla="*/ 384 h 594"/>
                <a:gd name="T48" fmla="*/ 342 w 366"/>
                <a:gd name="T49" fmla="*/ 396 h 594"/>
                <a:gd name="T50" fmla="*/ 354 w 366"/>
                <a:gd name="T51" fmla="*/ 378 h 594"/>
                <a:gd name="T52" fmla="*/ 366 w 366"/>
                <a:gd name="T53" fmla="*/ 402 h 594"/>
                <a:gd name="T54" fmla="*/ 336 w 366"/>
                <a:gd name="T55" fmla="*/ 594 h 594"/>
                <a:gd name="T56" fmla="*/ 222 w 366"/>
                <a:gd name="T57" fmla="*/ 576 h 594"/>
                <a:gd name="T58" fmla="*/ 168 w 366"/>
                <a:gd name="T59" fmla="*/ 564 h 594"/>
                <a:gd name="T60" fmla="*/ 168 w 366"/>
                <a:gd name="T61" fmla="*/ 570 h 59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66"/>
                <a:gd name="T94" fmla="*/ 0 h 594"/>
                <a:gd name="T95" fmla="*/ 366 w 366"/>
                <a:gd name="T96" fmla="*/ 594 h 59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66" h="594">
                  <a:moveTo>
                    <a:pt x="168" y="564"/>
                  </a:moveTo>
                  <a:lnTo>
                    <a:pt x="0" y="528"/>
                  </a:lnTo>
                  <a:lnTo>
                    <a:pt x="42" y="366"/>
                  </a:lnTo>
                  <a:lnTo>
                    <a:pt x="30" y="348"/>
                  </a:lnTo>
                  <a:lnTo>
                    <a:pt x="90" y="264"/>
                  </a:lnTo>
                  <a:lnTo>
                    <a:pt x="72" y="228"/>
                  </a:lnTo>
                  <a:lnTo>
                    <a:pt x="114" y="0"/>
                  </a:lnTo>
                  <a:lnTo>
                    <a:pt x="168" y="12"/>
                  </a:lnTo>
                  <a:lnTo>
                    <a:pt x="150" y="90"/>
                  </a:lnTo>
                  <a:lnTo>
                    <a:pt x="162" y="120"/>
                  </a:lnTo>
                  <a:lnTo>
                    <a:pt x="156" y="132"/>
                  </a:lnTo>
                  <a:lnTo>
                    <a:pt x="174" y="150"/>
                  </a:lnTo>
                  <a:lnTo>
                    <a:pt x="198" y="198"/>
                  </a:lnTo>
                  <a:lnTo>
                    <a:pt x="222" y="210"/>
                  </a:lnTo>
                  <a:lnTo>
                    <a:pt x="192" y="288"/>
                  </a:lnTo>
                  <a:lnTo>
                    <a:pt x="204" y="300"/>
                  </a:lnTo>
                  <a:lnTo>
                    <a:pt x="222" y="282"/>
                  </a:lnTo>
                  <a:lnTo>
                    <a:pt x="234" y="294"/>
                  </a:lnTo>
                  <a:lnTo>
                    <a:pt x="240" y="354"/>
                  </a:lnTo>
                  <a:lnTo>
                    <a:pt x="258" y="366"/>
                  </a:lnTo>
                  <a:lnTo>
                    <a:pt x="264" y="396"/>
                  </a:lnTo>
                  <a:lnTo>
                    <a:pt x="276" y="390"/>
                  </a:lnTo>
                  <a:lnTo>
                    <a:pt x="294" y="396"/>
                  </a:lnTo>
                  <a:lnTo>
                    <a:pt x="300" y="384"/>
                  </a:lnTo>
                  <a:lnTo>
                    <a:pt x="342" y="396"/>
                  </a:lnTo>
                  <a:lnTo>
                    <a:pt x="354" y="378"/>
                  </a:lnTo>
                  <a:lnTo>
                    <a:pt x="366" y="402"/>
                  </a:lnTo>
                  <a:lnTo>
                    <a:pt x="336" y="594"/>
                  </a:lnTo>
                  <a:lnTo>
                    <a:pt x="222" y="576"/>
                  </a:lnTo>
                  <a:lnTo>
                    <a:pt x="168" y="564"/>
                  </a:lnTo>
                  <a:lnTo>
                    <a:pt x="168" y="570"/>
                  </a:lnTo>
                </a:path>
              </a:pathLst>
            </a:custGeom>
            <a:noFill/>
            <a:ln w="9525">
              <a:solidFill>
                <a:srgbClr val="000000"/>
              </a:solidFill>
              <a:prstDash val="solid"/>
              <a:round/>
              <a:headEnd/>
              <a:tailEnd/>
            </a:ln>
          </p:spPr>
          <p:txBody>
            <a:bodyPr/>
            <a:lstStyle/>
            <a:p>
              <a:endParaRPr lang="en-US"/>
            </a:p>
          </p:txBody>
        </p:sp>
        <p:sp>
          <p:nvSpPr>
            <p:cNvPr id="8235" name="Freeform 168"/>
            <p:cNvSpPr>
              <a:spLocks/>
            </p:cNvSpPr>
            <p:nvPr/>
          </p:nvSpPr>
          <p:spPr bwMode="auto">
            <a:xfrm>
              <a:off x="3183" y="1842"/>
              <a:ext cx="246" cy="438"/>
            </a:xfrm>
            <a:custGeom>
              <a:avLst/>
              <a:gdLst>
                <a:gd name="T0" fmla="*/ 150 w 246"/>
                <a:gd name="T1" fmla="*/ 438 h 438"/>
                <a:gd name="T2" fmla="*/ 132 w 246"/>
                <a:gd name="T3" fmla="*/ 414 h 438"/>
                <a:gd name="T4" fmla="*/ 126 w 246"/>
                <a:gd name="T5" fmla="*/ 384 h 438"/>
                <a:gd name="T6" fmla="*/ 72 w 246"/>
                <a:gd name="T7" fmla="*/ 348 h 438"/>
                <a:gd name="T8" fmla="*/ 84 w 246"/>
                <a:gd name="T9" fmla="*/ 294 h 438"/>
                <a:gd name="T10" fmla="*/ 66 w 246"/>
                <a:gd name="T11" fmla="*/ 288 h 438"/>
                <a:gd name="T12" fmla="*/ 54 w 246"/>
                <a:gd name="T13" fmla="*/ 294 h 438"/>
                <a:gd name="T14" fmla="*/ 42 w 246"/>
                <a:gd name="T15" fmla="*/ 264 h 438"/>
                <a:gd name="T16" fmla="*/ 18 w 246"/>
                <a:gd name="T17" fmla="*/ 240 h 438"/>
                <a:gd name="T18" fmla="*/ 0 w 246"/>
                <a:gd name="T19" fmla="*/ 222 h 438"/>
                <a:gd name="T20" fmla="*/ 0 w 246"/>
                <a:gd name="T21" fmla="*/ 168 h 438"/>
                <a:gd name="T22" fmla="*/ 18 w 246"/>
                <a:gd name="T23" fmla="*/ 156 h 438"/>
                <a:gd name="T24" fmla="*/ 24 w 246"/>
                <a:gd name="T25" fmla="*/ 132 h 438"/>
                <a:gd name="T26" fmla="*/ 18 w 246"/>
                <a:gd name="T27" fmla="*/ 96 h 438"/>
                <a:gd name="T28" fmla="*/ 54 w 246"/>
                <a:gd name="T29" fmla="*/ 84 h 438"/>
                <a:gd name="T30" fmla="*/ 66 w 246"/>
                <a:gd name="T31" fmla="*/ 60 h 438"/>
                <a:gd name="T32" fmla="*/ 66 w 246"/>
                <a:gd name="T33" fmla="*/ 42 h 438"/>
                <a:gd name="T34" fmla="*/ 36 w 246"/>
                <a:gd name="T35" fmla="*/ 12 h 438"/>
                <a:gd name="T36" fmla="*/ 48 w 246"/>
                <a:gd name="T37" fmla="*/ 12 h 438"/>
                <a:gd name="T38" fmla="*/ 198 w 246"/>
                <a:gd name="T39" fmla="*/ 0 h 438"/>
                <a:gd name="T40" fmla="*/ 222 w 246"/>
                <a:gd name="T41" fmla="*/ 60 h 438"/>
                <a:gd name="T42" fmla="*/ 240 w 246"/>
                <a:gd name="T43" fmla="*/ 246 h 438"/>
                <a:gd name="T44" fmla="*/ 228 w 246"/>
                <a:gd name="T45" fmla="*/ 264 h 438"/>
                <a:gd name="T46" fmla="*/ 246 w 246"/>
                <a:gd name="T47" fmla="*/ 294 h 438"/>
                <a:gd name="T48" fmla="*/ 216 w 246"/>
                <a:gd name="T49" fmla="*/ 336 h 438"/>
                <a:gd name="T50" fmla="*/ 216 w 246"/>
                <a:gd name="T51" fmla="*/ 366 h 438"/>
                <a:gd name="T52" fmla="*/ 210 w 246"/>
                <a:gd name="T53" fmla="*/ 378 h 438"/>
                <a:gd name="T54" fmla="*/ 216 w 246"/>
                <a:gd name="T55" fmla="*/ 390 h 438"/>
                <a:gd name="T56" fmla="*/ 192 w 246"/>
                <a:gd name="T57" fmla="*/ 402 h 438"/>
                <a:gd name="T58" fmla="*/ 198 w 246"/>
                <a:gd name="T59" fmla="*/ 426 h 438"/>
                <a:gd name="T60" fmla="*/ 162 w 246"/>
                <a:gd name="T61" fmla="*/ 414 h 438"/>
                <a:gd name="T62" fmla="*/ 150 w 246"/>
                <a:gd name="T63" fmla="*/ 432 h 438"/>
                <a:gd name="T64" fmla="*/ 150 w 246"/>
                <a:gd name="T65" fmla="*/ 438 h 4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438"/>
                <a:gd name="T101" fmla="*/ 246 w 246"/>
                <a:gd name="T102" fmla="*/ 438 h 4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438">
                  <a:moveTo>
                    <a:pt x="150" y="438"/>
                  </a:moveTo>
                  <a:lnTo>
                    <a:pt x="132" y="414"/>
                  </a:lnTo>
                  <a:lnTo>
                    <a:pt x="126" y="384"/>
                  </a:lnTo>
                  <a:lnTo>
                    <a:pt x="72" y="348"/>
                  </a:lnTo>
                  <a:lnTo>
                    <a:pt x="84" y="294"/>
                  </a:lnTo>
                  <a:lnTo>
                    <a:pt x="66" y="288"/>
                  </a:lnTo>
                  <a:lnTo>
                    <a:pt x="54" y="294"/>
                  </a:lnTo>
                  <a:lnTo>
                    <a:pt x="42" y="264"/>
                  </a:lnTo>
                  <a:lnTo>
                    <a:pt x="18" y="240"/>
                  </a:lnTo>
                  <a:lnTo>
                    <a:pt x="0" y="222"/>
                  </a:lnTo>
                  <a:lnTo>
                    <a:pt x="0" y="168"/>
                  </a:lnTo>
                  <a:lnTo>
                    <a:pt x="18" y="156"/>
                  </a:lnTo>
                  <a:lnTo>
                    <a:pt x="24" y="132"/>
                  </a:lnTo>
                  <a:lnTo>
                    <a:pt x="18" y="96"/>
                  </a:lnTo>
                  <a:lnTo>
                    <a:pt x="54" y="84"/>
                  </a:lnTo>
                  <a:lnTo>
                    <a:pt x="66" y="60"/>
                  </a:lnTo>
                  <a:lnTo>
                    <a:pt x="66" y="42"/>
                  </a:lnTo>
                  <a:lnTo>
                    <a:pt x="36" y="12"/>
                  </a:lnTo>
                  <a:lnTo>
                    <a:pt x="48" y="12"/>
                  </a:lnTo>
                  <a:lnTo>
                    <a:pt x="198" y="0"/>
                  </a:lnTo>
                  <a:lnTo>
                    <a:pt x="222" y="60"/>
                  </a:lnTo>
                  <a:lnTo>
                    <a:pt x="240" y="246"/>
                  </a:lnTo>
                  <a:lnTo>
                    <a:pt x="228" y="264"/>
                  </a:lnTo>
                  <a:lnTo>
                    <a:pt x="246" y="294"/>
                  </a:lnTo>
                  <a:lnTo>
                    <a:pt x="216" y="336"/>
                  </a:lnTo>
                  <a:lnTo>
                    <a:pt x="216" y="366"/>
                  </a:lnTo>
                  <a:lnTo>
                    <a:pt x="210" y="378"/>
                  </a:lnTo>
                  <a:lnTo>
                    <a:pt x="216" y="390"/>
                  </a:lnTo>
                  <a:lnTo>
                    <a:pt x="192" y="402"/>
                  </a:lnTo>
                  <a:lnTo>
                    <a:pt x="198" y="426"/>
                  </a:lnTo>
                  <a:lnTo>
                    <a:pt x="162" y="414"/>
                  </a:lnTo>
                  <a:lnTo>
                    <a:pt x="150" y="432"/>
                  </a:lnTo>
                  <a:lnTo>
                    <a:pt x="150" y="438"/>
                  </a:lnTo>
                  <a:close/>
                </a:path>
              </a:pathLst>
            </a:custGeom>
            <a:solidFill>
              <a:srgbClr val="FF8C00"/>
            </a:solidFill>
            <a:ln w="9525">
              <a:solidFill>
                <a:srgbClr val="FF8C00"/>
              </a:solidFill>
              <a:prstDash val="solid"/>
              <a:round/>
              <a:headEnd/>
              <a:tailEnd/>
            </a:ln>
          </p:spPr>
          <p:txBody>
            <a:bodyPr/>
            <a:lstStyle/>
            <a:p>
              <a:endParaRPr lang="en-US"/>
            </a:p>
          </p:txBody>
        </p:sp>
        <p:sp>
          <p:nvSpPr>
            <p:cNvPr id="8236" name="Freeform 169"/>
            <p:cNvSpPr>
              <a:spLocks/>
            </p:cNvSpPr>
            <p:nvPr/>
          </p:nvSpPr>
          <p:spPr bwMode="auto">
            <a:xfrm>
              <a:off x="3183" y="1842"/>
              <a:ext cx="246" cy="444"/>
            </a:xfrm>
            <a:custGeom>
              <a:avLst/>
              <a:gdLst>
                <a:gd name="T0" fmla="*/ 150 w 246"/>
                <a:gd name="T1" fmla="*/ 438 h 444"/>
                <a:gd name="T2" fmla="*/ 132 w 246"/>
                <a:gd name="T3" fmla="*/ 414 h 444"/>
                <a:gd name="T4" fmla="*/ 126 w 246"/>
                <a:gd name="T5" fmla="*/ 384 h 444"/>
                <a:gd name="T6" fmla="*/ 72 w 246"/>
                <a:gd name="T7" fmla="*/ 348 h 444"/>
                <a:gd name="T8" fmla="*/ 84 w 246"/>
                <a:gd name="T9" fmla="*/ 294 h 444"/>
                <a:gd name="T10" fmla="*/ 66 w 246"/>
                <a:gd name="T11" fmla="*/ 288 h 444"/>
                <a:gd name="T12" fmla="*/ 54 w 246"/>
                <a:gd name="T13" fmla="*/ 294 h 444"/>
                <a:gd name="T14" fmla="*/ 42 w 246"/>
                <a:gd name="T15" fmla="*/ 264 h 444"/>
                <a:gd name="T16" fmla="*/ 18 w 246"/>
                <a:gd name="T17" fmla="*/ 240 h 444"/>
                <a:gd name="T18" fmla="*/ 0 w 246"/>
                <a:gd name="T19" fmla="*/ 222 h 444"/>
                <a:gd name="T20" fmla="*/ 0 w 246"/>
                <a:gd name="T21" fmla="*/ 168 h 444"/>
                <a:gd name="T22" fmla="*/ 18 w 246"/>
                <a:gd name="T23" fmla="*/ 156 h 444"/>
                <a:gd name="T24" fmla="*/ 24 w 246"/>
                <a:gd name="T25" fmla="*/ 132 h 444"/>
                <a:gd name="T26" fmla="*/ 18 w 246"/>
                <a:gd name="T27" fmla="*/ 96 h 444"/>
                <a:gd name="T28" fmla="*/ 54 w 246"/>
                <a:gd name="T29" fmla="*/ 84 h 444"/>
                <a:gd name="T30" fmla="*/ 66 w 246"/>
                <a:gd name="T31" fmla="*/ 60 h 444"/>
                <a:gd name="T32" fmla="*/ 66 w 246"/>
                <a:gd name="T33" fmla="*/ 42 h 444"/>
                <a:gd name="T34" fmla="*/ 36 w 246"/>
                <a:gd name="T35" fmla="*/ 12 h 444"/>
                <a:gd name="T36" fmla="*/ 48 w 246"/>
                <a:gd name="T37" fmla="*/ 12 h 444"/>
                <a:gd name="T38" fmla="*/ 198 w 246"/>
                <a:gd name="T39" fmla="*/ 0 h 444"/>
                <a:gd name="T40" fmla="*/ 222 w 246"/>
                <a:gd name="T41" fmla="*/ 60 h 444"/>
                <a:gd name="T42" fmla="*/ 240 w 246"/>
                <a:gd name="T43" fmla="*/ 246 h 444"/>
                <a:gd name="T44" fmla="*/ 228 w 246"/>
                <a:gd name="T45" fmla="*/ 264 h 444"/>
                <a:gd name="T46" fmla="*/ 246 w 246"/>
                <a:gd name="T47" fmla="*/ 294 h 444"/>
                <a:gd name="T48" fmla="*/ 216 w 246"/>
                <a:gd name="T49" fmla="*/ 336 h 444"/>
                <a:gd name="T50" fmla="*/ 216 w 246"/>
                <a:gd name="T51" fmla="*/ 366 h 444"/>
                <a:gd name="T52" fmla="*/ 210 w 246"/>
                <a:gd name="T53" fmla="*/ 378 h 444"/>
                <a:gd name="T54" fmla="*/ 216 w 246"/>
                <a:gd name="T55" fmla="*/ 390 h 444"/>
                <a:gd name="T56" fmla="*/ 192 w 246"/>
                <a:gd name="T57" fmla="*/ 402 h 444"/>
                <a:gd name="T58" fmla="*/ 198 w 246"/>
                <a:gd name="T59" fmla="*/ 426 h 444"/>
                <a:gd name="T60" fmla="*/ 162 w 246"/>
                <a:gd name="T61" fmla="*/ 414 h 444"/>
                <a:gd name="T62" fmla="*/ 150 w 246"/>
                <a:gd name="T63" fmla="*/ 432 h 444"/>
                <a:gd name="T64" fmla="*/ 150 w 246"/>
                <a:gd name="T65" fmla="*/ 438 h 444"/>
                <a:gd name="T66" fmla="*/ 150 w 246"/>
                <a:gd name="T67" fmla="*/ 444 h 44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6"/>
                <a:gd name="T103" fmla="*/ 0 h 444"/>
                <a:gd name="T104" fmla="*/ 246 w 246"/>
                <a:gd name="T105" fmla="*/ 444 h 44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6" h="444">
                  <a:moveTo>
                    <a:pt x="150" y="438"/>
                  </a:moveTo>
                  <a:lnTo>
                    <a:pt x="132" y="414"/>
                  </a:lnTo>
                  <a:lnTo>
                    <a:pt x="126" y="384"/>
                  </a:lnTo>
                  <a:lnTo>
                    <a:pt x="72" y="348"/>
                  </a:lnTo>
                  <a:lnTo>
                    <a:pt x="84" y="294"/>
                  </a:lnTo>
                  <a:lnTo>
                    <a:pt x="66" y="288"/>
                  </a:lnTo>
                  <a:lnTo>
                    <a:pt x="54" y="294"/>
                  </a:lnTo>
                  <a:lnTo>
                    <a:pt x="42" y="264"/>
                  </a:lnTo>
                  <a:lnTo>
                    <a:pt x="18" y="240"/>
                  </a:lnTo>
                  <a:lnTo>
                    <a:pt x="0" y="222"/>
                  </a:lnTo>
                  <a:lnTo>
                    <a:pt x="0" y="168"/>
                  </a:lnTo>
                  <a:lnTo>
                    <a:pt x="18" y="156"/>
                  </a:lnTo>
                  <a:lnTo>
                    <a:pt x="24" y="132"/>
                  </a:lnTo>
                  <a:lnTo>
                    <a:pt x="18" y="96"/>
                  </a:lnTo>
                  <a:lnTo>
                    <a:pt x="54" y="84"/>
                  </a:lnTo>
                  <a:lnTo>
                    <a:pt x="66" y="60"/>
                  </a:lnTo>
                  <a:lnTo>
                    <a:pt x="66" y="42"/>
                  </a:lnTo>
                  <a:lnTo>
                    <a:pt x="36" y="12"/>
                  </a:lnTo>
                  <a:lnTo>
                    <a:pt x="48" y="12"/>
                  </a:lnTo>
                  <a:lnTo>
                    <a:pt x="198" y="0"/>
                  </a:lnTo>
                  <a:lnTo>
                    <a:pt x="222" y="60"/>
                  </a:lnTo>
                  <a:lnTo>
                    <a:pt x="240" y="246"/>
                  </a:lnTo>
                  <a:lnTo>
                    <a:pt x="228" y="264"/>
                  </a:lnTo>
                  <a:lnTo>
                    <a:pt x="246" y="294"/>
                  </a:lnTo>
                  <a:lnTo>
                    <a:pt x="216" y="336"/>
                  </a:lnTo>
                  <a:lnTo>
                    <a:pt x="216" y="366"/>
                  </a:lnTo>
                  <a:lnTo>
                    <a:pt x="210" y="378"/>
                  </a:lnTo>
                  <a:lnTo>
                    <a:pt x="216" y="390"/>
                  </a:lnTo>
                  <a:lnTo>
                    <a:pt x="192" y="402"/>
                  </a:lnTo>
                  <a:lnTo>
                    <a:pt x="198" y="426"/>
                  </a:lnTo>
                  <a:lnTo>
                    <a:pt x="162" y="414"/>
                  </a:lnTo>
                  <a:lnTo>
                    <a:pt x="150" y="432"/>
                  </a:lnTo>
                  <a:lnTo>
                    <a:pt x="150" y="438"/>
                  </a:lnTo>
                  <a:lnTo>
                    <a:pt x="150" y="444"/>
                  </a:lnTo>
                </a:path>
              </a:pathLst>
            </a:custGeom>
            <a:noFill/>
            <a:ln w="9525">
              <a:solidFill>
                <a:srgbClr val="000000"/>
              </a:solidFill>
              <a:prstDash val="solid"/>
              <a:round/>
              <a:headEnd/>
              <a:tailEnd/>
            </a:ln>
          </p:spPr>
          <p:txBody>
            <a:bodyPr/>
            <a:lstStyle/>
            <a:p>
              <a:endParaRPr lang="en-US"/>
            </a:p>
          </p:txBody>
        </p:sp>
        <p:sp>
          <p:nvSpPr>
            <p:cNvPr id="8237" name="Freeform 170"/>
            <p:cNvSpPr>
              <a:spLocks/>
            </p:cNvSpPr>
            <p:nvPr/>
          </p:nvSpPr>
          <p:spPr bwMode="auto">
            <a:xfrm>
              <a:off x="3399" y="1884"/>
              <a:ext cx="186" cy="324"/>
            </a:xfrm>
            <a:custGeom>
              <a:avLst/>
              <a:gdLst>
                <a:gd name="T0" fmla="*/ 0 w 186"/>
                <a:gd name="T1" fmla="*/ 324 h 324"/>
                <a:gd name="T2" fmla="*/ 0 w 186"/>
                <a:gd name="T3" fmla="*/ 294 h 324"/>
                <a:gd name="T4" fmla="*/ 30 w 186"/>
                <a:gd name="T5" fmla="*/ 252 h 324"/>
                <a:gd name="T6" fmla="*/ 12 w 186"/>
                <a:gd name="T7" fmla="*/ 222 h 324"/>
                <a:gd name="T8" fmla="*/ 24 w 186"/>
                <a:gd name="T9" fmla="*/ 204 h 324"/>
                <a:gd name="T10" fmla="*/ 6 w 186"/>
                <a:gd name="T11" fmla="*/ 18 h 324"/>
                <a:gd name="T12" fmla="*/ 24 w 186"/>
                <a:gd name="T13" fmla="*/ 24 h 324"/>
                <a:gd name="T14" fmla="*/ 48 w 186"/>
                <a:gd name="T15" fmla="*/ 12 h 324"/>
                <a:gd name="T16" fmla="*/ 162 w 186"/>
                <a:gd name="T17" fmla="*/ 0 h 324"/>
                <a:gd name="T18" fmla="*/ 186 w 186"/>
                <a:gd name="T19" fmla="*/ 204 h 324"/>
                <a:gd name="T20" fmla="*/ 186 w 186"/>
                <a:gd name="T21" fmla="*/ 228 h 324"/>
                <a:gd name="T22" fmla="*/ 150 w 186"/>
                <a:gd name="T23" fmla="*/ 240 h 324"/>
                <a:gd name="T24" fmla="*/ 156 w 186"/>
                <a:gd name="T25" fmla="*/ 252 h 324"/>
                <a:gd name="T26" fmla="*/ 126 w 186"/>
                <a:gd name="T27" fmla="*/ 300 h 324"/>
                <a:gd name="T28" fmla="*/ 108 w 186"/>
                <a:gd name="T29" fmla="*/ 300 h 324"/>
                <a:gd name="T30" fmla="*/ 102 w 186"/>
                <a:gd name="T31" fmla="*/ 288 h 324"/>
                <a:gd name="T32" fmla="*/ 84 w 186"/>
                <a:gd name="T33" fmla="*/ 312 h 324"/>
                <a:gd name="T34" fmla="*/ 72 w 186"/>
                <a:gd name="T35" fmla="*/ 306 h 324"/>
                <a:gd name="T36" fmla="*/ 60 w 186"/>
                <a:gd name="T37" fmla="*/ 324 h 324"/>
                <a:gd name="T38" fmla="*/ 24 w 186"/>
                <a:gd name="T39" fmla="*/ 312 h 324"/>
                <a:gd name="T40" fmla="*/ 24 w 186"/>
                <a:gd name="T41" fmla="*/ 324 h 324"/>
                <a:gd name="T42" fmla="*/ 12 w 186"/>
                <a:gd name="T43" fmla="*/ 318 h 324"/>
                <a:gd name="T44" fmla="*/ 6 w 186"/>
                <a:gd name="T45" fmla="*/ 324 h 324"/>
                <a:gd name="T46" fmla="*/ 0 w 186"/>
                <a:gd name="T47" fmla="*/ 324 h 3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86"/>
                <a:gd name="T73" fmla="*/ 0 h 324"/>
                <a:gd name="T74" fmla="*/ 186 w 186"/>
                <a:gd name="T75" fmla="*/ 324 h 3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86" h="324">
                  <a:moveTo>
                    <a:pt x="0" y="324"/>
                  </a:moveTo>
                  <a:lnTo>
                    <a:pt x="0" y="294"/>
                  </a:lnTo>
                  <a:lnTo>
                    <a:pt x="30" y="252"/>
                  </a:lnTo>
                  <a:lnTo>
                    <a:pt x="12" y="222"/>
                  </a:lnTo>
                  <a:lnTo>
                    <a:pt x="24" y="204"/>
                  </a:lnTo>
                  <a:lnTo>
                    <a:pt x="6" y="18"/>
                  </a:lnTo>
                  <a:lnTo>
                    <a:pt x="24" y="24"/>
                  </a:lnTo>
                  <a:lnTo>
                    <a:pt x="48" y="12"/>
                  </a:lnTo>
                  <a:lnTo>
                    <a:pt x="162" y="0"/>
                  </a:lnTo>
                  <a:lnTo>
                    <a:pt x="186" y="204"/>
                  </a:lnTo>
                  <a:lnTo>
                    <a:pt x="186" y="228"/>
                  </a:lnTo>
                  <a:lnTo>
                    <a:pt x="150" y="240"/>
                  </a:lnTo>
                  <a:lnTo>
                    <a:pt x="156" y="252"/>
                  </a:lnTo>
                  <a:lnTo>
                    <a:pt x="126" y="300"/>
                  </a:lnTo>
                  <a:lnTo>
                    <a:pt x="108" y="300"/>
                  </a:lnTo>
                  <a:lnTo>
                    <a:pt x="102" y="288"/>
                  </a:lnTo>
                  <a:lnTo>
                    <a:pt x="84" y="312"/>
                  </a:lnTo>
                  <a:lnTo>
                    <a:pt x="72" y="306"/>
                  </a:lnTo>
                  <a:lnTo>
                    <a:pt x="60" y="324"/>
                  </a:lnTo>
                  <a:lnTo>
                    <a:pt x="24" y="312"/>
                  </a:lnTo>
                  <a:lnTo>
                    <a:pt x="24" y="324"/>
                  </a:lnTo>
                  <a:lnTo>
                    <a:pt x="12" y="318"/>
                  </a:lnTo>
                  <a:lnTo>
                    <a:pt x="6" y="324"/>
                  </a:lnTo>
                  <a:lnTo>
                    <a:pt x="0" y="324"/>
                  </a:lnTo>
                  <a:close/>
                </a:path>
              </a:pathLst>
            </a:custGeom>
            <a:solidFill>
              <a:srgbClr val="FF8C00"/>
            </a:solidFill>
            <a:ln w="9525">
              <a:solidFill>
                <a:srgbClr val="FF8C00"/>
              </a:solidFill>
              <a:prstDash val="solid"/>
              <a:round/>
              <a:headEnd/>
              <a:tailEnd/>
            </a:ln>
          </p:spPr>
          <p:txBody>
            <a:bodyPr/>
            <a:lstStyle/>
            <a:p>
              <a:endParaRPr lang="en-US"/>
            </a:p>
          </p:txBody>
        </p:sp>
        <p:sp>
          <p:nvSpPr>
            <p:cNvPr id="8238" name="Freeform 171"/>
            <p:cNvSpPr>
              <a:spLocks/>
            </p:cNvSpPr>
            <p:nvPr/>
          </p:nvSpPr>
          <p:spPr bwMode="auto">
            <a:xfrm>
              <a:off x="3399" y="1884"/>
              <a:ext cx="186" cy="330"/>
            </a:xfrm>
            <a:custGeom>
              <a:avLst/>
              <a:gdLst>
                <a:gd name="T0" fmla="*/ 0 w 186"/>
                <a:gd name="T1" fmla="*/ 324 h 330"/>
                <a:gd name="T2" fmla="*/ 0 w 186"/>
                <a:gd name="T3" fmla="*/ 294 h 330"/>
                <a:gd name="T4" fmla="*/ 30 w 186"/>
                <a:gd name="T5" fmla="*/ 252 h 330"/>
                <a:gd name="T6" fmla="*/ 12 w 186"/>
                <a:gd name="T7" fmla="*/ 222 h 330"/>
                <a:gd name="T8" fmla="*/ 24 w 186"/>
                <a:gd name="T9" fmla="*/ 204 h 330"/>
                <a:gd name="T10" fmla="*/ 6 w 186"/>
                <a:gd name="T11" fmla="*/ 18 h 330"/>
                <a:gd name="T12" fmla="*/ 24 w 186"/>
                <a:gd name="T13" fmla="*/ 24 h 330"/>
                <a:gd name="T14" fmla="*/ 48 w 186"/>
                <a:gd name="T15" fmla="*/ 12 h 330"/>
                <a:gd name="T16" fmla="*/ 162 w 186"/>
                <a:gd name="T17" fmla="*/ 0 h 330"/>
                <a:gd name="T18" fmla="*/ 186 w 186"/>
                <a:gd name="T19" fmla="*/ 204 h 330"/>
                <a:gd name="T20" fmla="*/ 186 w 186"/>
                <a:gd name="T21" fmla="*/ 228 h 330"/>
                <a:gd name="T22" fmla="*/ 150 w 186"/>
                <a:gd name="T23" fmla="*/ 240 h 330"/>
                <a:gd name="T24" fmla="*/ 156 w 186"/>
                <a:gd name="T25" fmla="*/ 252 h 330"/>
                <a:gd name="T26" fmla="*/ 126 w 186"/>
                <a:gd name="T27" fmla="*/ 300 h 330"/>
                <a:gd name="T28" fmla="*/ 108 w 186"/>
                <a:gd name="T29" fmla="*/ 300 h 330"/>
                <a:gd name="T30" fmla="*/ 102 w 186"/>
                <a:gd name="T31" fmla="*/ 288 h 330"/>
                <a:gd name="T32" fmla="*/ 84 w 186"/>
                <a:gd name="T33" fmla="*/ 312 h 330"/>
                <a:gd name="T34" fmla="*/ 72 w 186"/>
                <a:gd name="T35" fmla="*/ 306 h 330"/>
                <a:gd name="T36" fmla="*/ 60 w 186"/>
                <a:gd name="T37" fmla="*/ 324 h 330"/>
                <a:gd name="T38" fmla="*/ 24 w 186"/>
                <a:gd name="T39" fmla="*/ 312 h 330"/>
                <a:gd name="T40" fmla="*/ 24 w 186"/>
                <a:gd name="T41" fmla="*/ 324 h 330"/>
                <a:gd name="T42" fmla="*/ 12 w 186"/>
                <a:gd name="T43" fmla="*/ 318 h 330"/>
                <a:gd name="T44" fmla="*/ 6 w 186"/>
                <a:gd name="T45" fmla="*/ 324 h 330"/>
                <a:gd name="T46" fmla="*/ 0 w 186"/>
                <a:gd name="T47" fmla="*/ 324 h 330"/>
                <a:gd name="T48" fmla="*/ 0 w 186"/>
                <a:gd name="T49" fmla="*/ 330 h 33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6"/>
                <a:gd name="T76" fmla="*/ 0 h 330"/>
                <a:gd name="T77" fmla="*/ 186 w 186"/>
                <a:gd name="T78" fmla="*/ 330 h 33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6" h="330">
                  <a:moveTo>
                    <a:pt x="0" y="324"/>
                  </a:moveTo>
                  <a:lnTo>
                    <a:pt x="0" y="294"/>
                  </a:lnTo>
                  <a:lnTo>
                    <a:pt x="30" y="252"/>
                  </a:lnTo>
                  <a:lnTo>
                    <a:pt x="12" y="222"/>
                  </a:lnTo>
                  <a:lnTo>
                    <a:pt x="24" y="204"/>
                  </a:lnTo>
                  <a:lnTo>
                    <a:pt x="6" y="18"/>
                  </a:lnTo>
                  <a:lnTo>
                    <a:pt x="24" y="24"/>
                  </a:lnTo>
                  <a:lnTo>
                    <a:pt x="48" y="12"/>
                  </a:lnTo>
                  <a:lnTo>
                    <a:pt x="162" y="0"/>
                  </a:lnTo>
                  <a:lnTo>
                    <a:pt x="186" y="204"/>
                  </a:lnTo>
                  <a:lnTo>
                    <a:pt x="186" y="228"/>
                  </a:lnTo>
                  <a:lnTo>
                    <a:pt x="150" y="240"/>
                  </a:lnTo>
                  <a:lnTo>
                    <a:pt x="156" y="252"/>
                  </a:lnTo>
                  <a:lnTo>
                    <a:pt x="126" y="300"/>
                  </a:lnTo>
                  <a:lnTo>
                    <a:pt x="108" y="300"/>
                  </a:lnTo>
                  <a:lnTo>
                    <a:pt x="102" y="288"/>
                  </a:lnTo>
                  <a:lnTo>
                    <a:pt x="84" y="312"/>
                  </a:lnTo>
                  <a:lnTo>
                    <a:pt x="72" y="306"/>
                  </a:lnTo>
                  <a:lnTo>
                    <a:pt x="60" y="324"/>
                  </a:lnTo>
                  <a:lnTo>
                    <a:pt x="24" y="312"/>
                  </a:lnTo>
                  <a:lnTo>
                    <a:pt x="24" y="324"/>
                  </a:lnTo>
                  <a:lnTo>
                    <a:pt x="12" y="318"/>
                  </a:lnTo>
                  <a:lnTo>
                    <a:pt x="6" y="324"/>
                  </a:lnTo>
                  <a:lnTo>
                    <a:pt x="0" y="324"/>
                  </a:lnTo>
                  <a:lnTo>
                    <a:pt x="0" y="330"/>
                  </a:lnTo>
                </a:path>
              </a:pathLst>
            </a:custGeom>
            <a:noFill/>
            <a:ln w="9525">
              <a:solidFill>
                <a:srgbClr val="000000"/>
              </a:solidFill>
              <a:prstDash val="solid"/>
              <a:round/>
              <a:headEnd/>
              <a:tailEnd/>
            </a:ln>
          </p:spPr>
          <p:txBody>
            <a:bodyPr/>
            <a:lstStyle/>
            <a:p>
              <a:endParaRPr lang="en-US"/>
            </a:p>
          </p:txBody>
        </p:sp>
        <p:sp>
          <p:nvSpPr>
            <p:cNvPr id="8239" name="Freeform 172"/>
            <p:cNvSpPr>
              <a:spLocks/>
            </p:cNvSpPr>
            <p:nvPr/>
          </p:nvSpPr>
          <p:spPr bwMode="auto">
            <a:xfrm>
              <a:off x="2877" y="1776"/>
              <a:ext cx="372" cy="246"/>
            </a:xfrm>
            <a:custGeom>
              <a:avLst/>
              <a:gdLst>
                <a:gd name="T0" fmla="*/ 306 w 372"/>
                <a:gd name="T1" fmla="*/ 246 h 246"/>
                <a:gd name="T2" fmla="*/ 288 w 372"/>
                <a:gd name="T3" fmla="*/ 228 h 246"/>
                <a:gd name="T4" fmla="*/ 54 w 372"/>
                <a:gd name="T5" fmla="*/ 234 h 246"/>
                <a:gd name="T6" fmla="*/ 42 w 372"/>
                <a:gd name="T7" fmla="*/ 180 h 246"/>
                <a:gd name="T8" fmla="*/ 12 w 372"/>
                <a:gd name="T9" fmla="*/ 90 h 246"/>
                <a:gd name="T10" fmla="*/ 0 w 372"/>
                <a:gd name="T11" fmla="*/ 66 h 246"/>
                <a:gd name="T12" fmla="*/ 12 w 372"/>
                <a:gd name="T13" fmla="*/ 36 h 246"/>
                <a:gd name="T14" fmla="*/ 6 w 372"/>
                <a:gd name="T15" fmla="*/ 12 h 246"/>
                <a:gd name="T16" fmla="*/ 12 w 372"/>
                <a:gd name="T17" fmla="*/ 6 h 246"/>
                <a:gd name="T18" fmla="*/ 306 w 372"/>
                <a:gd name="T19" fmla="*/ 0 h 246"/>
                <a:gd name="T20" fmla="*/ 318 w 372"/>
                <a:gd name="T21" fmla="*/ 18 h 246"/>
                <a:gd name="T22" fmla="*/ 312 w 372"/>
                <a:gd name="T23" fmla="*/ 36 h 246"/>
                <a:gd name="T24" fmla="*/ 318 w 372"/>
                <a:gd name="T25" fmla="*/ 60 h 246"/>
                <a:gd name="T26" fmla="*/ 342 w 372"/>
                <a:gd name="T27" fmla="*/ 78 h 246"/>
                <a:gd name="T28" fmla="*/ 372 w 372"/>
                <a:gd name="T29" fmla="*/ 108 h 246"/>
                <a:gd name="T30" fmla="*/ 372 w 372"/>
                <a:gd name="T31" fmla="*/ 126 h 246"/>
                <a:gd name="T32" fmla="*/ 360 w 372"/>
                <a:gd name="T33" fmla="*/ 150 h 246"/>
                <a:gd name="T34" fmla="*/ 324 w 372"/>
                <a:gd name="T35" fmla="*/ 162 h 246"/>
                <a:gd name="T36" fmla="*/ 330 w 372"/>
                <a:gd name="T37" fmla="*/ 198 h 246"/>
                <a:gd name="T38" fmla="*/ 324 w 372"/>
                <a:gd name="T39" fmla="*/ 222 h 246"/>
                <a:gd name="T40" fmla="*/ 306 w 372"/>
                <a:gd name="T41" fmla="*/ 234 h 246"/>
                <a:gd name="T42" fmla="*/ 306 w 372"/>
                <a:gd name="T43" fmla="*/ 246 h 2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72"/>
                <a:gd name="T67" fmla="*/ 0 h 246"/>
                <a:gd name="T68" fmla="*/ 372 w 372"/>
                <a:gd name="T69" fmla="*/ 246 h 24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72" h="246">
                  <a:moveTo>
                    <a:pt x="306" y="246"/>
                  </a:moveTo>
                  <a:lnTo>
                    <a:pt x="288" y="228"/>
                  </a:lnTo>
                  <a:lnTo>
                    <a:pt x="54" y="234"/>
                  </a:lnTo>
                  <a:lnTo>
                    <a:pt x="42" y="180"/>
                  </a:lnTo>
                  <a:lnTo>
                    <a:pt x="12" y="90"/>
                  </a:lnTo>
                  <a:lnTo>
                    <a:pt x="0" y="66"/>
                  </a:lnTo>
                  <a:lnTo>
                    <a:pt x="12" y="36"/>
                  </a:lnTo>
                  <a:lnTo>
                    <a:pt x="6" y="12"/>
                  </a:lnTo>
                  <a:lnTo>
                    <a:pt x="12" y="6"/>
                  </a:lnTo>
                  <a:lnTo>
                    <a:pt x="306" y="0"/>
                  </a:lnTo>
                  <a:lnTo>
                    <a:pt x="318" y="18"/>
                  </a:lnTo>
                  <a:lnTo>
                    <a:pt x="312" y="36"/>
                  </a:lnTo>
                  <a:lnTo>
                    <a:pt x="318" y="60"/>
                  </a:lnTo>
                  <a:lnTo>
                    <a:pt x="342" y="78"/>
                  </a:lnTo>
                  <a:lnTo>
                    <a:pt x="372" y="108"/>
                  </a:lnTo>
                  <a:lnTo>
                    <a:pt x="372" y="126"/>
                  </a:lnTo>
                  <a:lnTo>
                    <a:pt x="360" y="150"/>
                  </a:lnTo>
                  <a:lnTo>
                    <a:pt x="324" y="162"/>
                  </a:lnTo>
                  <a:lnTo>
                    <a:pt x="330" y="198"/>
                  </a:lnTo>
                  <a:lnTo>
                    <a:pt x="324" y="222"/>
                  </a:lnTo>
                  <a:lnTo>
                    <a:pt x="306" y="234"/>
                  </a:lnTo>
                  <a:lnTo>
                    <a:pt x="306" y="246"/>
                  </a:lnTo>
                  <a:close/>
                </a:path>
              </a:pathLst>
            </a:custGeom>
            <a:solidFill>
              <a:srgbClr val="FFAA00"/>
            </a:solidFill>
            <a:ln w="9525">
              <a:solidFill>
                <a:srgbClr val="FFAA00"/>
              </a:solidFill>
              <a:prstDash val="solid"/>
              <a:round/>
              <a:headEnd/>
              <a:tailEnd/>
            </a:ln>
          </p:spPr>
          <p:txBody>
            <a:bodyPr/>
            <a:lstStyle/>
            <a:p>
              <a:endParaRPr lang="en-US"/>
            </a:p>
          </p:txBody>
        </p:sp>
        <p:sp>
          <p:nvSpPr>
            <p:cNvPr id="8240" name="Freeform 173"/>
            <p:cNvSpPr>
              <a:spLocks/>
            </p:cNvSpPr>
            <p:nvPr/>
          </p:nvSpPr>
          <p:spPr bwMode="auto">
            <a:xfrm>
              <a:off x="2877" y="1776"/>
              <a:ext cx="372" cy="252"/>
            </a:xfrm>
            <a:custGeom>
              <a:avLst/>
              <a:gdLst>
                <a:gd name="T0" fmla="*/ 306 w 372"/>
                <a:gd name="T1" fmla="*/ 246 h 252"/>
                <a:gd name="T2" fmla="*/ 288 w 372"/>
                <a:gd name="T3" fmla="*/ 228 h 252"/>
                <a:gd name="T4" fmla="*/ 54 w 372"/>
                <a:gd name="T5" fmla="*/ 234 h 252"/>
                <a:gd name="T6" fmla="*/ 42 w 372"/>
                <a:gd name="T7" fmla="*/ 180 h 252"/>
                <a:gd name="T8" fmla="*/ 12 w 372"/>
                <a:gd name="T9" fmla="*/ 90 h 252"/>
                <a:gd name="T10" fmla="*/ 0 w 372"/>
                <a:gd name="T11" fmla="*/ 66 h 252"/>
                <a:gd name="T12" fmla="*/ 12 w 372"/>
                <a:gd name="T13" fmla="*/ 36 h 252"/>
                <a:gd name="T14" fmla="*/ 6 w 372"/>
                <a:gd name="T15" fmla="*/ 12 h 252"/>
                <a:gd name="T16" fmla="*/ 12 w 372"/>
                <a:gd name="T17" fmla="*/ 6 h 252"/>
                <a:gd name="T18" fmla="*/ 306 w 372"/>
                <a:gd name="T19" fmla="*/ 0 h 252"/>
                <a:gd name="T20" fmla="*/ 318 w 372"/>
                <a:gd name="T21" fmla="*/ 18 h 252"/>
                <a:gd name="T22" fmla="*/ 312 w 372"/>
                <a:gd name="T23" fmla="*/ 36 h 252"/>
                <a:gd name="T24" fmla="*/ 318 w 372"/>
                <a:gd name="T25" fmla="*/ 60 h 252"/>
                <a:gd name="T26" fmla="*/ 342 w 372"/>
                <a:gd name="T27" fmla="*/ 78 h 252"/>
                <a:gd name="T28" fmla="*/ 372 w 372"/>
                <a:gd name="T29" fmla="*/ 108 h 252"/>
                <a:gd name="T30" fmla="*/ 372 w 372"/>
                <a:gd name="T31" fmla="*/ 126 h 252"/>
                <a:gd name="T32" fmla="*/ 360 w 372"/>
                <a:gd name="T33" fmla="*/ 150 h 252"/>
                <a:gd name="T34" fmla="*/ 324 w 372"/>
                <a:gd name="T35" fmla="*/ 162 h 252"/>
                <a:gd name="T36" fmla="*/ 330 w 372"/>
                <a:gd name="T37" fmla="*/ 198 h 252"/>
                <a:gd name="T38" fmla="*/ 324 w 372"/>
                <a:gd name="T39" fmla="*/ 222 h 252"/>
                <a:gd name="T40" fmla="*/ 306 w 372"/>
                <a:gd name="T41" fmla="*/ 234 h 252"/>
                <a:gd name="T42" fmla="*/ 306 w 372"/>
                <a:gd name="T43" fmla="*/ 246 h 252"/>
                <a:gd name="T44" fmla="*/ 306 w 372"/>
                <a:gd name="T45" fmla="*/ 252 h 25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72"/>
                <a:gd name="T70" fmla="*/ 0 h 252"/>
                <a:gd name="T71" fmla="*/ 372 w 372"/>
                <a:gd name="T72" fmla="*/ 252 h 25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72" h="252">
                  <a:moveTo>
                    <a:pt x="306" y="246"/>
                  </a:moveTo>
                  <a:lnTo>
                    <a:pt x="288" y="228"/>
                  </a:lnTo>
                  <a:lnTo>
                    <a:pt x="54" y="234"/>
                  </a:lnTo>
                  <a:lnTo>
                    <a:pt x="42" y="180"/>
                  </a:lnTo>
                  <a:lnTo>
                    <a:pt x="12" y="90"/>
                  </a:lnTo>
                  <a:lnTo>
                    <a:pt x="0" y="66"/>
                  </a:lnTo>
                  <a:lnTo>
                    <a:pt x="12" y="36"/>
                  </a:lnTo>
                  <a:lnTo>
                    <a:pt x="6" y="12"/>
                  </a:lnTo>
                  <a:lnTo>
                    <a:pt x="12" y="6"/>
                  </a:lnTo>
                  <a:lnTo>
                    <a:pt x="306" y="0"/>
                  </a:lnTo>
                  <a:lnTo>
                    <a:pt x="318" y="18"/>
                  </a:lnTo>
                  <a:lnTo>
                    <a:pt x="312" y="36"/>
                  </a:lnTo>
                  <a:lnTo>
                    <a:pt x="318" y="60"/>
                  </a:lnTo>
                  <a:lnTo>
                    <a:pt x="342" y="78"/>
                  </a:lnTo>
                  <a:lnTo>
                    <a:pt x="372" y="108"/>
                  </a:lnTo>
                  <a:lnTo>
                    <a:pt x="372" y="126"/>
                  </a:lnTo>
                  <a:lnTo>
                    <a:pt x="360" y="150"/>
                  </a:lnTo>
                  <a:lnTo>
                    <a:pt x="324" y="162"/>
                  </a:lnTo>
                  <a:lnTo>
                    <a:pt x="330" y="198"/>
                  </a:lnTo>
                  <a:lnTo>
                    <a:pt x="324" y="222"/>
                  </a:lnTo>
                  <a:lnTo>
                    <a:pt x="306" y="234"/>
                  </a:lnTo>
                  <a:lnTo>
                    <a:pt x="306" y="246"/>
                  </a:lnTo>
                  <a:lnTo>
                    <a:pt x="306" y="252"/>
                  </a:lnTo>
                </a:path>
              </a:pathLst>
            </a:custGeom>
            <a:noFill/>
            <a:ln w="9525">
              <a:solidFill>
                <a:srgbClr val="000000"/>
              </a:solidFill>
              <a:prstDash val="solid"/>
              <a:round/>
              <a:headEnd/>
              <a:tailEnd/>
            </a:ln>
          </p:spPr>
          <p:txBody>
            <a:bodyPr/>
            <a:lstStyle/>
            <a:p>
              <a:endParaRPr lang="en-US"/>
            </a:p>
          </p:txBody>
        </p:sp>
        <p:sp>
          <p:nvSpPr>
            <p:cNvPr id="8241" name="Freeform 174"/>
            <p:cNvSpPr>
              <a:spLocks/>
            </p:cNvSpPr>
            <p:nvPr/>
          </p:nvSpPr>
          <p:spPr bwMode="auto">
            <a:xfrm>
              <a:off x="2541" y="2046"/>
              <a:ext cx="456" cy="246"/>
            </a:xfrm>
            <a:custGeom>
              <a:avLst/>
              <a:gdLst>
                <a:gd name="T0" fmla="*/ 414 w 456"/>
                <a:gd name="T1" fmla="*/ 12 h 246"/>
                <a:gd name="T2" fmla="*/ 438 w 456"/>
                <a:gd name="T3" fmla="*/ 24 h 246"/>
                <a:gd name="T4" fmla="*/ 426 w 456"/>
                <a:gd name="T5" fmla="*/ 48 h 246"/>
                <a:gd name="T6" fmla="*/ 456 w 456"/>
                <a:gd name="T7" fmla="*/ 78 h 246"/>
                <a:gd name="T8" fmla="*/ 456 w 456"/>
                <a:gd name="T9" fmla="*/ 246 h 246"/>
                <a:gd name="T10" fmla="*/ 0 w 456"/>
                <a:gd name="T11" fmla="*/ 234 h 246"/>
                <a:gd name="T12" fmla="*/ 12 w 456"/>
                <a:gd name="T13" fmla="*/ 0 h 246"/>
                <a:gd name="T14" fmla="*/ 414 w 456"/>
                <a:gd name="T15" fmla="*/ 12 h 246"/>
                <a:gd name="T16" fmla="*/ 0 60000 65536"/>
                <a:gd name="T17" fmla="*/ 0 60000 65536"/>
                <a:gd name="T18" fmla="*/ 0 60000 65536"/>
                <a:gd name="T19" fmla="*/ 0 60000 65536"/>
                <a:gd name="T20" fmla="*/ 0 60000 65536"/>
                <a:gd name="T21" fmla="*/ 0 60000 65536"/>
                <a:gd name="T22" fmla="*/ 0 60000 65536"/>
                <a:gd name="T23" fmla="*/ 0 60000 65536"/>
                <a:gd name="T24" fmla="*/ 0 w 456"/>
                <a:gd name="T25" fmla="*/ 0 h 246"/>
                <a:gd name="T26" fmla="*/ 456 w 456"/>
                <a:gd name="T27" fmla="*/ 246 h 24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56" h="246">
                  <a:moveTo>
                    <a:pt x="414" y="12"/>
                  </a:moveTo>
                  <a:lnTo>
                    <a:pt x="438" y="24"/>
                  </a:lnTo>
                  <a:lnTo>
                    <a:pt x="426" y="48"/>
                  </a:lnTo>
                  <a:lnTo>
                    <a:pt x="456" y="78"/>
                  </a:lnTo>
                  <a:lnTo>
                    <a:pt x="456" y="246"/>
                  </a:lnTo>
                  <a:lnTo>
                    <a:pt x="0" y="234"/>
                  </a:lnTo>
                  <a:lnTo>
                    <a:pt x="12" y="0"/>
                  </a:lnTo>
                  <a:lnTo>
                    <a:pt x="414" y="12"/>
                  </a:lnTo>
                  <a:close/>
                </a:path>
              </a:pathLst>
            </a:custGeom>
            <a:solidFill>
              <a:srgbClr val="FFAA00"/>
            </a:solidFill>
            <a:ln w="9525">
              <a:solidFill>
                <a:srgbClr val="FFAA00"/>
              </a:solidFill>
              <a:prstDash val="solid"/>
              <a:round/>
              <a:headEnd/>
              <a:tailEnd/>
            </a:ln>
          </p:spPr>
          <p:txBody>
            <a:bodyPr/>
            <a:lstStyle/>
            <a:p>
              <a:endParaRPr lang="en-US"/>
            </a:p>
          </p:txBody>
        </p:sp>
        <p:sp>
          <p:nvSpPr>
            <p:cNvPr id="8242" name="Freeform 175"/>
            <p:cNvSpPr>
              <a:spLocks/>
            </p:cNvSpPr>
            <p:nvPr/>
          </p:nvSpPr>
          <p:spPr bwMode="auto">
            <a:xfrm>
              <a:off x="2541" y="2046"/>
              <a:ext cx="456" cy="246"/>
            </a:xfrm>
            <a:custGeom>
              <a:avLst/>
              <a:gdLst>
                <a:gd name="T0" fmla="*/ 414 w 456"/>
                <a:gd name="T1" fmla="*/ 12 h 246"/>
                <a:gd name="T2" fmla="*/ 438 w 456"/>
                <a:gd name="T3" fmla="*/ 24 h 246"/>
                <a:gd name="T4" fmla="*/ 426 w 456"/>
                <a:gd name="T5" fmla="*/ 48 h 246"/>
                <a:gd name="T6" fmla="*/ 456 w 456"/>
                <a:gd name="T7" fmla="*/ 78 h 246"/>
                <a:gd name="T8" fmla="*/ 456 w 456"/>
                <a:gd name="T9" fmla="*/ 246 h 246"/>
                <a:gd name="T10" fmla="*/ 0 w 456"/>
                <a:gd name="T11" fmla="*/ 234 h 246"/>
                <a:gd name="T12" fmla="*/ 12 w 456"/>
                <a:gd name="T13" fmla="*/ 0 h 246"/>
                <a:gd name="T14" fmla="*/ 414 w 456"/>
                <a:gd name="T15" fmla="*/ 12 h 246"/>
                <a:gd name="T16" fmla="*/ 414 w 456"/>
                <a:gd name="T17" fmla="*/ 18 h 2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56"/>
                <a:gd name="T28" fmla="*/ 0 h 246"/>
                <a:gd name="T29" fmla="*/ 456 w 456"/>
                <a:gd name="T30" fmla="*/ 246 h 2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56" h="246">
                  <a:moveTo>
                    <a:pt x="414" y="12"/>
                  </a:moveTo>
                  <a:lnTo>
                    <a:pt x="438" y="24"/>
                  </a:lnTo>
                  <a:lnTo>
                    <a:pt x="426" y="48"/>
                  </a:lnTo>
                  <a:lnTo>
                    <a:pt x="456" y="78"/>
                  </a:lnTo>
                  <a:lnTo>
                    <a:pt x="456" y="246"/>
                  </a:lnTo>
                  <a:lnTo>
                    <a:pt x="0" y="234"/>
                  </a:lnTo>
                  <a:lnTo>
                    <a:pt x="12" y="0"/>
                  </a:lnTo>
                  <a:lnTo>
                    <a:pt x="414" y="12"/>
                  </a:lnTo>
                  <a:lnTo>
                    <a:pt x="414" y="18"/>
                  </a:lnTo>
                </a:path>
              </a:pathLst>
            </a:custGeom>
            <a:noFill/>
            <a:ln w="9525">
              <a:solidFill>
                <a:srgbClr val="000000"/>
              </a:solidFill>
              <a:prstDash val="solid"/>
              <a:round/>
              <a:headEnd/>
              <a:tailEnd/>
            </a:ln>
          </p:spPr>
          <p:txBody>
            <a:bodyPr/>
            <a:lstStyle/>
            <a:p>
              <a:endParaRPr lang="en-US"/>
            </a:p>
          </p:txBody>
        </p:sp>
        <p:sp>
          <p:nvSpPr>
            <p:cNvPr id="8243" name="Freeform 176"/>
            <p:cNvSpPr>
              <a:spLocks/>
            </p:cNvSpPr>
            <p:nvPr/>
          </p:nvSpPr>
          <p:spPr bwMode="auto">
            <a:xfrm>
              <a:off x="3321" y="2088"/>
              <a:ext cx="450" cy="228"/>
            </a:xfrm>
            <a:custGeom>
              <a:avLst/>
              <a:gdLst>
                <a:gd name="T0" fmla="*/ 360 w 450"/>
                <a:gd name="T1" fmla="*/ 186 h 228"/>
                <a:gd name="T2" fmla="*/ 84 w 450"/>
                <a:gd name="T3" fmla="*/ 210 h 228"/>
                <a:gd name="T4" fmla="*/ 84 w 450"/>
                <a:gd name="T5" fmla="*/ 222 h 228"/>
                <a:gd name="T6" fmla="*/ 0 w 450"/>
                <a:gd name="T7" fmla="*/ 228 h 228"/>
                <a:gd name="T8" fmla="*/ 6 w 450"/>
                <a:gd name="T9" fmla="*/ 222 h 228"/>
                <a:gd name="T10" fmla="*/ 18 w 450"/>
                <a:gd name="T11" fmla="*/ 222 h 228"/>
                <a:gd name="T12" fmla="*/ 12 w 450"/>
                <a:gd name="T13" fmla="*/ 192 h 228"/>
                <a:gd name="T14" fmla="*/ 12 w 450"/>
                <a:gd name="T15" fmla="*/ 186 h 228"/>
                <a:gd name="T16" fmla="*/ 24 w 450"/>
                <a:gd name="T17" fmla="*/ 168 h 228"/>
                <a:gd name="T18" fmla="*/ 60 w 450"/>
                <a:gd name="T19" fmla="*/ 180 h 228"/>
                <a:gd name="T20" fmla="*/ 54 w 450"/>
                <a:gd name="T21" fmla="*/ 156 h 228"/>
                <a:gd name="T22" fmla="*/ 78 w 450"/>
                <a:gd name="T23" fmla="*/ 144 h 228"/>
                <a:gd name="T24" fmla="*/ 72 w 450"/>
                <a:gd name="T25" fmla="*/ 132 h 228"/>
                <a:gd name="T26" fmla="*/ 78 w 450"/>
                <a:gd name="T27" fmla="*/ 120 h 228"/>
                <a:gd name="T28" fmla="*/ 84 w 450"/>
                <a:gd name="T29" fmla="*/ 120 h 228"/>
                <a:gd name="T30" fmla="*/ 90 w 450"/>
                <a:gd name="T31" fmla="*/ 114 h 228"/>
                <a:gd name="T32" fmla="*/ 102 w 450"/>
                <a:gd name="T33" fmla="*/ 120 h 228"/>
                <a:gd name="T34" fmla="*/ 102 w 450"/>
                <a:gd name="T35" fmla="*/ 108 h 228"/>
                <a:gd name="T36" fmla="*/ 138 w 450"/>
                <a:gd name="T37" fmla="*/ 120 h 228"/>
                <a:gd name="T38" fmla="*/ 150 w 450"/>
                <a:gd name="T39" fmla="*/ 102 h 228"/>
                <a:gd name="T40" fmla="*/ 162 w 450"/>
                <a:gd name="T41" fmla="*/ 108 h 228"/>
                <a:gd name="T42" fmla="*/ 180 w 450"/>
                <a:gd name="T43" fmla="*/ 84 h 228"/>
                <a:gd name="T44" fmla="*/ 186 w 450"/>
                <a:gd name="T45" fmla="*/ 96 h 228"/>
                <a:gd name="T46" fmla="*/ 204 w 450"/>
                <a:gd name="T47" fmla="*/ 96 h 228"/>
                <a:gd name="T48" fmla="*/ 234 w 450"/>
                <a:gd name="T49" fmla="*/ 48 h 228"/>
                <a:gd name="T50" fmla="*/ 228 w 450"/>
                <a:gd name="T51" fmla="*/ 36 h 228"/>
                <a:gd name="T52" fmla="*/ 264 w 450"/>
                <a:gd name="T53" fmla="*/ 24 h 228"/>
                <a:gd name="T54" fmla="*/ 264 w 450"/>
                <a:gd name="T55" fmla="*/ 0 h 228"/>
                <a:gd name="T56" fmla="*/ 288 w 450"/>
                <a:gd name="T57" fmla="*/ 0 h 228"/>
                <a:gd name="T58" fmla="*/ 300 w 450"/>
                <a:gd name="T59" fmla="*/ 18 h 228"/>
                <a:gd name="T60" fmla="*/ 336 w 450"/>
                <a:gd name="T61" fmla="*/ 30 h 228"/>
                <a:gd name="T62" fmla="*/ 384 w 450"/>
                <a:gd name="T63" fmla="*/ 12 h 228"/>
                <a:gd name="T64" fmla="*/ 402 w 450"/>
                <a:gd name="T65" fmla="*/ 36 h 228"/>
                <a:gd name="T66" fmla="*/ 402 w 450"/>
                <a:gd name="T67" fmla="*/ 36 h 228"/>
                <a:gd name="T68" fmla="*/ 414 w 450"/>
                <a:gd name="T69" fmla="*/ 72 h 228"/>
                <a:gd name="T70" fmla="*/ 450 w 450"/>
                <a:gd name="T71" fmla="*/ 102 h 228"/>
                <a:gd name="T72" fmla="*/ 390 w 450"/>
                <a:gd name="T73" fmla="*/ 174 h 228"/>
                <a:gd name="T74" fmla="*/ 360 w 450"/>
                <a:gd name="T75" fmla="*/ 186 h 22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50"/>
                <a:gd name="T115" fmla="*/ 0 h 228"/>
                <a:gd name="T116" fmla="*/ 450 w 450"/>
                <a:gd name="T117" fmla="*/ 228 h 22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50" h="228">
                  <a:moveTo>
                    <a:pt x="360" y="186"/>
                  </a:moveTo>
                  <a:lnTo>
                    <a:pt x="84" y="210"/>
                  </a:lnTo>
                  <a:lnTo>
                    <a:pt x="84" y="222"/>
                  </a:lnTo>
                  <a:lnTo>
                    <a:pt x="0" y="228"/>
                  </a:lnTo>
                  <a:lnTo>
                    <a:pt x="6" y="222"/>
                  </a:lnTo>
                  <a:lnTo>
                    <a:pt x="18" y="222"/>
                  </a:lnTo>
                  <a:lnTo>
                    <a:pt x="12" y="192"/>
                  </a:lnTo>
                  <a:lnTo>
                    <a:pt x="12" y="186"/>
                  </a:lnTo>
                  <a:lnTo>
                    <a:pt x="24" y="168"/>
                  </a:lnTo>
                  <a:lnTo>
                    <a:pt x="60" y="180"/>
                  </a:lnTo>
                  <a:lnTo>
                    <a:pt x="54" y="156"/>
                  </a:lnTo>
                  <a:lnTo>
                    <a:pt x="78" y="144"/>
                  </a:lnTo>
                  <a:lnTo>
                    <a:pt x="72" y="132"/>
                  </a:lnTo>
                  <a:lnTo>
                    <a:pt x="78" y="120"/>
                  </a:lnTo>
                  <a:lnTo>
                    <a:pt x="84" y="120"/>
                  </a:lnTo>
                  <a:lnTo>
                    <a:pt x="90" y="114"/>
                  </a:lnTo>
                  <a:lnTo>
                    <a:pt x="102" y="120"/>
                  </a:lnTo>
                  <a:lnTo>
                    <a:pt x="102" y="108"/>
                  </a:lnTo>
                  <a:lnTo>
                    <a:pt x="138" y="120"/>
                  </a:lnTo>
                  <a:lnTo>
                    <a:pt x="150" y="102"/>
                  </a:lnTo>
                  <a:lnTo>
                    <a:pt x="162" y="108"/>
                  </a:lnTo>
                  <a:lnTo>
                    <a:pt x="180" y="84"/>
                  </a:lnTo>
                  <a:lnTo>
                    <a:pt x="186" y="96"/>
                  </a:lnTo>
                  <a:lnTo>
                    <a:pt x="204" y="96"/>
                  </a:lnTo>
                  <a:lnTo>
                    <a:pt x="234" y="48"/>
                  </a:lnTo>
                  <a:lnTo>
                    <a:pt x="228" y="36"/>
                  </a:lnTo>
                  <a:lnTo>
                    <a:pt x="264" y="24"/>
                  </a:lnTo>
                  <a:lnTo>
                    <a:pt x="264" y="0"/>
                  </a:lnTo>
                  <a:lnTo>
                    <a:pt x="288" y="0"/>
                  </a:lnTo>
                  <a:lnTo>
                    <a:pt x="300" y="18"/>
                  </a:lnTo>
                  <a:lnTo>
                    <a:pt x="336" y="30"/>
                  </a:lnTo>
                  <a:lnTo>
                    <a:pt x="384" y="12"/>
                  </a:lnTo>
                  <a:lnTo>
                    <a:pt x="402" y="36"/>
                  </a:lnTo>
                  <a:lnTo>
                    <a:pt x="414" y="72"/>
                  </a:lnTo>
                  <a:lnTo>
                    <a:pt x="450" y="102"/>
                  </a:lnTo>
                  <a:lnTo>
                    <a:pt x="390" y="174"/>
                  </a:lnTo>
                  <a:lnTo>
                    <a:pt x="360" y="186"/>
                  </a:lnTo>
                  <a:close/>
                </a:path>
              </a:pathLst>
            </a:custGeom>
            <a:solidFill>
              <a:srgbClr val="FF8C00"/>
            </a:solidFill>
            <a:ln w="9525">
              <a:solidFill>
                <a:srgbClr val="FF8C00"/>
              </a:solidFill>
              <a:prstDash val="solid"/>
              <a:round/>
              <a:headEnd/>
              <a:tailEnd/>
            </a:ln>
          </p:spPr>
          <p:txBody>
            <a:bodyPr/>
            <a:lstStyle/>
            <a:p>
              <a:endParaRPr lang="en-US"/>
            </a:p>
          </p:txBody>
        </p:sp>
        <p:sp>
          <p:nvSpPr>
            <p:cNvPr id="8244" name="Freeform 177"/>
            <p:cNvSpPr>
              <a:spLocks/>
            </p:cNvSpPr>
            <p:nvPr/>
          </p:nvSpPr>
          <p:spPr bwMode="auto">
            <a:xfrm>
              <a:off x="3321" y="2088"/>
              <a:ext cx="450" cy="228"/>
            </a:xfrm>
            <a:custGeom>
              <a:avLst/>
              <a:gdLst>
                <a:gd name="T0" fmla="*/ 360 w 450"/>
                <a:gd name="T1" fmla="*/ 186 h 228"/>
                <a:gd name="T2" fmla="*/ 84 w 450"/>
                <a:gd name="T3" fmla="*/ 210 h 228"/>
                <a:gd name="T4" fmla="*/ 84 w 450"/>
                <a:gd name="T5" fmla="*/ 222 h 228"/>
                <a:gd name="T6" fmla="*/ 0 w 450"/>
                <a:gd name="T7" fmla="*/ 228 h 228"/>
                <a:gd name="T8" fmla="*/ 6 w 450"/>
                <a:gd name="T9" fmla="*/ 222 h 228"/>
                <a:gd name="T10" fmla="*/ 18 w 450"/>
                <a:gd name="T11" fmla="*/ 222 h 228"/>
                <a:gd name="T12" fmla="*/ 12 w 450"/>
                <a:gd name="T13" fmla="*/ 192 h 228"/>
                <a:gd name="T14" fmla="*/ 12 w 450"/>
                <a:gd name="T15" fmla="*/ 186 h 228"/>
                <a:gd name="T16" fmla="*/ 24 w 450"/>
                <a:gd name="T17" fmla="*/ 168 h 228"/>
                <a:gd name="T18" fmla="*/ 60 w 450"/>
                <a:gd name="T19" fmla="*/ 180 h 228"/>
                <a:gd name="T20" fmla="*/ 54 w 450"/>
                <a:gd name="T21" fmla="*/ 156 h 228"/>
                <a:gd name="T22" fmla="*/ 78 w 450"/>
                <a:gd name="T23" fmla="*/ 144 h 228"/>
                <a:gd name="T24" fmla="*/ 72 w 450"/>
                <a:gd name="T25" fmla="*/ 132 h 228"/>
                <a:gd name="T26" fmla="*/ 78 w 450"/>
                <a:gd name="T27" fmla="*/ 120 h 228"/>
                <a:gd name="T28" fmla="*/ 84 w 450"/>
                <a:gd name="T29" fmla="*/ 120 h 228"/>
                <a:gd name="T30" fmla="*/ 90 w 450"/>
                <a:gd name="T31" fmla="*/ 114 h 228"/>
                <a:gd name="T32" fmla="*/ 102 w 450"/>
                <a:gd name="T33" fmla="*/ 120 h 228"/>
                <a:gd name="T34" fmla="*/ 102 w 450"/>
                <a:gd name="T35" fmla="*/ 108 h 228"/>
                <a:gd name="T36" fmla="*/ 138 w 450"/>
                <a:gd name="T37" fmla="*/ 120 h 228"/>
                <a:gd name="T38" fmla="*/ 150 w 450"/>
                <a:gd name="T39" fmla="*/ 102 h 228"/>
                <a:gd name="T40" fmla="*/ 162 w 450"/>
                <a:gd name="T41" fmla="*/ 108 h 228"/>
                <a:gd name="T42" fmla="*/ 180 w 450"/>
                <a:gd name="T43" fmla="*/ 84 h 228"/>
                <a:gd name="T44" fmla="*/ 186 w 450"/>
                <a:gd name="T45" fmla="*/ 96 h 228"/>
                <a:gd name="T46" fmla="*/ 204 w 450"/>
                <a:gd name="T47" fmla="*/ 96 h 228"/>
                <a:gd name="T48" fmla="*/ 234 w 450"/>
                <a:gd name="T49" fmla="*/ 48 h 228"/>
                <a:gd name="T50" fmla="*/ 228 w 450"/>
                <a:gd name="T51" fmla="*/ 36 h 228"/>
                <a:gd name="T52" fmla="*/ 264 w 450"/>
                <a:gd name="T53" fmla="*/ 24 h 228"/>
                <a:gd name="T54" fmla="*/ 264 w 450"/>
                <a:gd name="T55" fmla="*/ 0 h 228"/>
                <a:gd name="T56" fmla="*/ 288 w 450"/>
                <a:gd name="T57" fmla="*/ 0 h 228"/>
                <a:gd name="T58" fmla="*/ 300 w 450"/>
                <a:gd name="T59" fmla="*/ 18 h 228"/>
                <a:gd name="T60" fmla="*/ 336 w 450"/>
                <a:gd name="T61" fmla="*/ 30 h 228"/>
                <a:gd name="T62" fmla="*/ 384 w 450"/>
                <a:gd name="T63" fmla="*/ 12 h 228"/>
                <a:gd name="T64" fmla="*/ 402 w 450"/>
                <a:gd name="T65" fmla="*/ 36 h 228"/>
                <a:gd name="T66" fmla="*/ 408 w 450"/>
                <a:gd name="T67" fmla="*/ 36 h 228"/>
                <a:gd name="T68" fmla="*/ 402 w 450"/>
                <a:gd name="T69" fmla="*/ 36 h 228"/>
                <a:gd name="T70" fmla="*/ 414 w 450"/>
                <a:gd name="T71" fmla="*/ 72 h 228"/>
                <a:gd name="T72" fmla="*/ 450 w 450"/>
                <a:gd name="T73" fmla="*/ 102 h 228"/>
                <a:gd name="T74" fmla="*/ 390 w 450"/>
                <a:gd name="T75" fmla="*/ 174 h 228"/>
                <a:gd name="T76" fmla="*/ 360 w 450"/>
                <a:gd name="T77" fmla="*/ 186 h 228"/>
                <a:gd name="T78" fmla="*/ 360 w 450"/>
                <a:gd name="T79" fmla="*/ 192 h 2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50"/>
                <a:gd name="T121" fmla="*/ 0 h 228"/>
                <a:gd name="T122" fmla="*/ 450 w 450"/>
                <a:gd name="T123" fmla="*/ 228 h 2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50" h="228">
                  <a:moveTo>
                    <a:pt x="360" y="186"/>
                  </a:moveTo>
                  <a:lnTo>
                    <a:pt x="84" y="210"/>
                  </a:lnTo>
                  <a:lnTo>
                    <a:pt x="84" y="222"/>
                  </a:lnTo>
                  <a:lnTo>
                    <a:pt x="0" y="228"/>
                  </a:lnTo>
                  <a:lnTo>
                    <a:pt x="6" y="222"/>
                  </a:lnTo>
                  <a:lnTo>
                    <a:pt x="18" y="222"/>
                  </a:lnTo>
                  <a:lnTo>
                    <a:pt x="12" y="192"/>
                  </a:lnTo>
                  <a:lnTo>
                    <a:pt x="12" y="186"/>
                  </a:lnTo>
                  <a:lnTo>
                    <a:pt x="24" y="168"/>
                  </a:lnTo>
                  <a:lnTo>
                    <a:pt x="60" y="180"/>
                  </a:lnTo>
                  <a:lnTo>
                    <a:pt x="54" y="156"/>
                  </a:lnTo>
                  <a:lnTo>
                    <a:pt x="78" y="144"/>
                  </a:lnTo>
                  <a:lnTo>
                    <a:pt x="72" y="132"/>
                  </a:lnTo>
                  <a:lnTo>
                    <a:pt x="78" y="120"/>
                  </a:lnTo>
                  <a:lnTo>
                    <a:pt x="84" y="120"/>
                  </a:lnTo>
                  <a:lnTo>
                    <a:pt x="90" y="114"/>
                  </a:lnTo>
                  <a:lnTo>
                    <a:pt x="102" y="120"/>
                  </a:lnTo>
                  <a:lnTo>
                    <a:pt x="102" y="108"/>
                  </a:lnTo>
                  <a:lnTo>
                    <a:pt x="138" y="120"/>
                  </a:lnTo>
                  <a:lnTo>
                    <a:pt x="150" y="102"/>
                  </a:lnTo>
                  <a:lnTo>
                    <a:pt x="162" y="108"/>
                  </a:lnTo>
                  <a:lnTo>
                    <a:pt x="180" y="84"/>
                  </a:lnTo>
                  <a:lnTo>
                    <a:pt x="186" y="96"/>
                  </a:lnTo>
                  <a:lnTo>
                    <a:pt x="204" y="96"/>
                  </a:lnTo>
                  <a:lnTo>
                    <a:pt x="234" y="48"/>
                  </a:lnTo>
                  <a:lnTo>
                    <a:pt x="228" y="36"/>
                  </a:lnTo>
                  <a:lnTo>
                    <a:pt x="264" y="24"/>
                  </a:lnTo>
                  <a:lnTo>
                    <a:pt x="264" y="0"/>
                  </a:lnTo>
                  <a:lnTo>
                    <a:pt x="288" y="0"/>
                  </a:lnTo>
                  <a:lnTo>
                    <a:pt x="300" y="18"/>
                  </a:lnTo>
                  <a:lnTo>
                    <a:pt x="336" y="30"/>
                  </a:lnTo>
                  <a:lnTo>
                    <a:pt x="384" y="12"/>
                  </a:lnTo>
                  <a:lnTo>
                    <a:pt x="402" y="36"/>
                  </a:lnTo>
                  <a:lnTo>
                    <a:pt x="408" y="36"/>
                  </a:lnTo>
                  <a:lnTo>
                    <a:pt x="402" y="36"/>
                  </a:lnTo>
                  <a:lnTo>
                    <a:pt x="414" y="72"/>
                  </a:lnTo>
                  <a:lnTo>
                    <a:pt x="450" y="102"/>
                  </a:lnTo>
                  <a:lnTo>
                    <a:pt x="390" y="174"/>
                  </a:lnTo>
                  <a:lnTo>
                    <a:pt x="360" y="186"/>
                  </a:lnTo>
                  <a:lnTo>
                    <a:pt x="360" y="192"/>
                  </a:lnTo>
                </a:path>
              </a:pathLst>
            </a:custGeom>
            <a:noFill/>
            <a:ln w="9525">
              <a:solidFill>
                <a:srgbClr val="000000"/>
              </a:solidFill>
              <a:prstDash val="solid"/>
              <a:round/>
              <a:headEnd/>
              <a:tailEnd/>
            </a:ln>
          </p:spPr>
          <p:txBody>
            <a:bodyPr/>
            <a:lstStyle/>
            <a:p>
              <a:endParaRPr lang="en-US"/>
            </a:p>
          </p:txBody>
        </p:sp>
        <p:sp>
          <p:nvSpPr>
            <p:cNvPr id="8245" name="Freeform 178"/>
            <p:cNvSpPr>
              <a:spLocks/>
            </p:cNvSpPr>
            <p:nvPr/>
          </p:nvSpPr>
          <p:spPr bwMode="auto">
            <a:xfrm>
              <a:off x="3039" y="2598"/>
              <a:ext cx="348" cy="306"/>
            </a:xfrm>
            <a:custGeom>
              <a:avLst/>
              <a:gdLst>
                <a:gd name="T0" fmla="*/ 306 w 348"/>
                <a:gd name="T1" fmla="*/ 210 h 306"/>
                <a:gd name="T2" fmla="*/ 264 w 348"/>
                <a:gd name="T3" fmla="*/ 198 h 306"/>
                <a:gd name="T4" fmla="*/ 246 w 348"/>
                <a:gd name="T5" fmla="*/ 216 h 306"/>
                <a:gd name="T6" fmla="*/ 270 w 348"/>
                <a:gd name="T7" fmla="*/ 228 h 306"/>
                <a:gd name="T8" fmla="*/ 300 w 348"/>
                <a:gd name="T9" fmla="*/ 216 h 306"/>
                <a:gd name="T10" fmla="*/ 288 w 348"/>
                <a:gd name="T11" fmla="*/ 228 h 306"/>
                <a:gd name="T12" fmla="*/ 306 w 348"/>
                <a:gd name="T13" fmla="*/ 234 h 306"/>
                <a:gd name="T14" fmla="*/ 312 w 348"/>
                <a:gd name="T15" fmla="*/ 222 h 306"/>
                <a:gd name="T16" fmla="*/ 330 w 348"/>
                <a:gd name="T17" fmla="*/ 210 h 306"/>
                <a:gd name="T18" fmla="*/ 336 w 348"/>
                <a:gd name="T19" fmla="*/ 234 h 306"/>
                <a:gd name="T20" fmla="*/ 306 w 348"/>
                <a:gd name="T21" fmla="*/ 258 h 306"/>
                <a:gd name="T22" fmla="*/ 312 w 348"/>
                <a:gd name="T23" fmla="*/ 270 h 306"/>
                <a:gd name="T24" fmla="*/ 348 w 348"/>
                <a:gd name="T25" fmla="*/ 288 h 306"/>
                <a:gd name="T26" fmla="*/ 342 w 348"/>
                <a:gd name="T27" fmla="*/ 300 h 306"/>
                <a:gd name="T28" fmla="*/ 336 w 348"/>
                <a:gd name="T29" fmla="*/ 294 h 306"/>
                <a:gd name="T30" fmla="*/ 324 w 348"/>
                <a:gd name="T31" fmla="*/ 306 h 306"/>
                <a:gd name="T32" fmla="*/ 318 w 348"/>
                <a:gd name="T33" fmla="*/ 282 h 306"/>
                <a:gd name="T34" fmla="*/ 276 w 348"/>
                <a:gd name="T35" fmla="*/ 270 h 306"/>
                <a:gd name="T36" fmla="*/ 282 w 348"/>
                <a:gd name="T37" fmla="*/ 288 h 306"/>
                <a:gd name="T38" fmla="*/ 270 w 348"/>
                <a:gd name="T39" fmla="*/ 300 h 306"/>
                <a:gd name="T40" fmla="*/ 258 w 348"/>
                <a:gd name="T41" fmla="*/ 282 h 306"/>
                <a:gd name="T42" fmla="*/ 252 w 348"/>
                <a:gd name="T43" fmla="*/ 294 h 306"/>
                <a:gd name="T44" fmla="*/ 240 w 348"/>
                <a:gd name="T45" fmla="*/ 282 h 306"/>
                <a:gd name="T46" fmla="*/ 234 w 348"/>
                <a:gd name="T47" fmla="*/ 300 h 306"/>
                <a:gd name="T48" fmla="*/ 222 w 348"/>
                <a:gd name="T49" fmla="*/ 300 h 306"/>
                <a:gd name="T50" fmla="*/ 204 w 348"/>
                <a:gd name="T51" fmla="*/ 294 h 306"/>
                <a:gd name="T52" fmla="*/ 192 w 348"/>
                <a:gd name="T53" fmla="*/ 270 h 306"/>
                <a:gd name="T54" fmla="*/ 174 w 348"/>
                <a:gd name="T55" fmla="*/ 270 h 306"/>
                <a:gd name="T56" fmla="*/ 174 w 348"/>
                <a:gd name="T57" fmla="*/ 252 h 306"/>
                <a:gd name="T58" fmla="*/ 156 w 348"/>
                <a:gd name="T59" fmla="*/ 258 h 306"/>
                <a:gd name="T60" fmla="*/ 156 w 348"/>
                <a:gd name="T61" fmla="*/ 246 h 306"/>
                <a:gd name="T62" fmla="*/ 132 w 348"/>
                <a:gd name="T63" fmla="*/ 252 h 306"/>
                <a:gd name="T64" fmla="*/ 144 w 348"/>
                <a:gd name="T65" fmla="*/ 264 h 306"/>
                <a:gd name="T66" fmla="*/ 126 w 348"/>
                <a:gd name="T67" fmla="*/ 270 h 306"/>
                <a:gd name="T68" fmla="*/ 66 w 348"/>
                <a:gd name="T69" fmla="*/ 252 h 306"/>
                <a:gd name="T70" fmla="*/ 18 w 348"/>
                <a:gd name="T71" fmla="*/ 258 h 306"/>
                <a:gd name="T72" fmla="*/ 12 w 348"/>
                <a:gd name="T73" fmla="*/ 252 h 306"/>
                <a:gd name="T74" fmla="*/ 30 w 348"/>
                <a:gd name="T75" fmla="*/ 234 h 306"/>
                <a:gd name="T76" fmla="*/ 24 w 348"/>
                <a:gd name="T77" fmla="*/ 192 h 306"/>
                <a:gd name="T78" fmla="*/ 36 w 348"/>
                <a:gd name="T79" fmla="*/ 156 h 306"/>
                <a:gd name="T80" fmla="*/ 0 w 348"/>
                <a:gd name="T81" fmla="*/ 84 h 306"/>
                <a:gd name="T82" fmla="*/ 0 w 348"/>
                <a:gd name="T83" fmla="*/ 6 h 306"/>
                <a:gd name="T84" fmla="*/ 186 w 348"/>
                <a:gd name="T85" fmla="*/ 0 h 306"/>
                <a:gd name="T86" fmla="*/ 192 w 348"/>
                <a:gd name="T87" fmla="*/ 6 h 306"/>
                <a:gd name="T88" fmla="*/ 192 w 348"/>
                <a:gd name="T89" fmla="*/ 30 h 306"/>
                <a:gd name="T90" fmla="*/ 198 w 348"/>
                <a:gd name="T91" fmla="*/ 30 h 306"/>
                <a:gd name="T92" fmla="*/ 192 w 348"/>
                <a:gd name="T93" fmla="*/ 36 h 306"/>
                <a:gd name="T94" fmla="*/ 210 w 348"/>
                <a:gd name="T95" fmla="*/ 54 h 306"/>
                <a:gd name="T96" fmla="*/ 192 w 348"/>
                <a:gd name="T97" fmla="*/ 60 h 306"/>
                <a:gd name="T98" fmla="*/ 204 w 348"/>
                <a:gd name="T99" fmla="*/ 66 h 306"/>
                <a:gd name="T100" fmla="*/ 174 w 348"/>
                <a:gd name="T101" fmla="*/ 108 h 306"/>
                <a:gd name="T102" fmla="*/ 168 w 348"/>
                <a:gd name="T103" fmla="*/ 156 h 306"/>
                <a:gd name="T104" fmla="*/ 288 w 348"/>
                <a:gd name="T105" fmla="*/ 150 h 306"/>
                <a:gd name="T106" fmla="*/ 288 w 348"/>
                <a:gd name="T107" fmla="*/ 174 h 306"/>
                <a:gd name="T108" fmla="*/ 306 w 348"/>
                <a:gd name="T109" fmla="*/ 210 h 3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8"/>
                <a:gd name="T166" fmla="*/ 0 h 306"/>
                <a:gd name="T167" fmla="*/ 348 w 348"/>
                <a:gd name="T168" fmla="*/ 306 h 3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8" h="306">
                  <a:moveTo>
                    <a:pt x="306" y="210"/>
                  </a:moveTo>
                  <a:lnTo>
                    <a:pt x="264" y="198"/>
                  </a:lnTo>
                  <a:lnTo>
                    <a:pt x="246" y="216"/>
                  </a:lnTo>
                  <a:lnTo>
                    <a:pt x="270" y="228"/>
                  </a:lnTo>
                  <a:lnTo>
                    <a:pt x="300" y="216"/>
                  </a:lnTo>
                  <a:lnTo>
                    <a:pt x="288" y="228"/>
                  </a:lnTo>
                  <a:lnTo>
                    <a:pt x="306" y="234"/>
                  </a:lnTo>
                  <a:lnTo>
                    <a:pt x="312" y="222"/>
                  </a:lnTo>
                  <a:lnTo>
                    <a:pt x="330" y="210"/>
                  </a:lnTo>
                  <a:lnTo>
                    <a:pt x="336" y="234"/>
                  </a:lnTo>
                  <a:lnTo>
                    <a:pt x="306" y="258"/>
                  </a:lnTo>
                  <a:lnTo>
                    <a:pt x="312" y="270"/>
                  </a:lnTo>
                  <a:lnTo>
                    <a:pt x="348" y="288"/>
                  </a:lnTo>
                  <a:lnTo>
                    <a:pt x="342" y="300"/>
                  </a:lnTo>
                  <a:lnTo>
                    <a:pt x="336" y="294"/>
                  </a:lnTo>
                  <a:lnTo>
                    <a:pt x="324" y="306"/>
                  </a:lnTo>
                  <a:lnTo>
                    <a:pt x="318" y="282"/>
                  </a:lnTo>
                  <a:lnTo>
                    <a:pt x="276" y="270"/>
                  </a:lnTo>
                  <a:lnTo>
                    <a:pt x="282" y="288"/>
                  </a:lnTo>
                  <a:lnTo>
                    <a:pt x="270" y="300"/>
                  </a:lnTo>
                  <a:lnTo>
                    <a:pt x="258" y="282"/>
                  </a:lnTo>
                  <a:lnTo>
                    <a:pt x="252" y="294"/>
                  </a:lnTo>
                  <a:lnTo>
                    <a:pt x="240" y="282"/>
                  </a:lnTo>
                  <a:lnTo>
                    <a:pt x="234" y="300"/>
                  </a:lnTo>
                  <a:lnTo>
                    <a:pt x="222" y="300"/>
                  </a:lnTo>
                  <a:lnTo>
                    <a:pt x="204" y="294"/>
                  </a:lnTo>
                  <a:lnTo>
                    <a:pt x="192" y="270"/>
                  </a:lnTo>
                  <a:lnTo>
                    <a:pt x="174" y="270"/>
                  </a:lnTo>
                  <a:lnTo>
                    <a:pt x="174" y="252"/>
                  </a:lnTo>
                  <a:lnTo>
                    <a:pt x="156" y="258"/>
                  </a:lnTo>
                  <a:lnTo>
                    <a:pt x="156" y="246"/>
                  </a:lnTo>
                  <a:lnTo>
                    <a:pt x="132" y="252"/>
                  </a:lnTo>
                  <a:lnTo>
                    <a:pt x="144" y="264"/>
                  </a:lnTo>
                  <a:lnTo>
                    <a:pt x="126" y="270"/>
                  </a:lnTo>
                  <a:lnTo>
                    <a:pt x="66" y="252"/>
                  </a:lnTo>
                  <a:lnTo>
                    <a:pt x="18" y="258"/>
                  </a:lnTo>
                  <a:lnTo>
                    <a:pt x="12" y="252"/>
                  </a:lnTo>
                  <a:lnTo>
                    <a:pt x="30" y="234"/>
                  </a:lnTo>
                  <a:lnTo>
                    <a:pt x="24" y="192"/>
                  </a:lnTo>
                  <a:lnTo>
                    <a:pt x="36" y="156"/>
                  </a:lnTo>
                  <a:lnTo>
                    <a:pt x="0" y="84"/>
                  </a:lnTo>
                  <a:lnTo>
                    <a:pt x="0" y="6"/>
                  </a:lnTo>
                  <a:lnTo>
                    <a:pt x="186" y="0"/>
                  </a:lnTo>
                  <a:lnTo>
                    <a:pt x="192" y="6"/>
                  </a:lnTo>
                  <a:lnTo>
                    <a:pt x="192" y="30"/>
                  </a:lnTo>
                  <a:lnTo>
                    <a:pt x="198" y="30"/>
                  </a:lnTo>
                  <a:lnTo>
                    <a:pt x="192" y="36"/>
                  </a:lnTo>
                  <a:lnTo>
                    <a:pt x="210" y="54"/>
                  </a:lnTo>
                  <a:lnTo>
                    <a:pt x="192" y="60"/>
                  </a:lnTo>
                  <a:lnTo>
                    <a:pt x="204" y="66"/>
                  </a:lnTo>
                  <a:lnTo>
                    <a:pt x="174" y="108"/>
                  </a:lnTo>
                  <a:lnTo>
                    <a:pt x="168" y="156"/>
                  </a:lnTo>
                  <a:lnTo>
                    <a:pt x="288" y="150"/>
                  </a:lnTo>
                  <a:lnTo>
                    <a:pt x="288" y="174"/>
                  </a:lnTo>
                  <a:lnTo>
                    <a:pt x="306" y="210"/>
                  </a:lnTo>
                  <a:close/>
                </a:path>
              </a:pathLst>
            </a:custGeom>
            <a:solidFill>
              <a:srgbClr val="FF8C00"/>
            </a:solidFill>
            <a:ln w="9525">
              <a:solidFill>
                <a:srgbClr val="FF8C00"/>
              </a:solidFill>
              <a:prstDash val="solid"/>
              <a:round/>
              <a:headEnd/>
              <a:tailEnd/>
            </a:ln>
          </p:spPr>
          <p:txBody>
            <a:bodyPr/>
            <a:lstStyle/>
            <a:p>
              <a:endParaRPr lang="en-US"/>
            </a:p>
          </p:txBody>
        </p:sp>
        <p:sp>
          <p:nvSpPr>
            <p:cNvPr id="8246" name="Freeform 179"/>
            <p:cNvSpPr>
              <a:spLocks/>
            </p:cNvSpPr>
            <p:nvPr/>
          </p:nvSpPr>
          <p:spPr bwMode="auto">
            <a:xfrm>
              <a:off x="3039" y="2598"/>
              <a:ext cx="348" cy="306"/>
            </a:xfrm>
            <a:custGeom>
              <a:avLst/>
              <a:gdLst>
                <a:gd name="T0" fmla="*/ 306 w 348"/>
                <a:gd name="T1" fmla="*/ 210 h 306"/>
                <a:gd name="T2" fmla="*/ 264 w 348"/>
                <a:gd name="T3" fmla="*/ 198 h 306"/>
                <a:gd name="T4" fmla="*/ 246 w 348"/>
                <a:gd name="T5" fmla="*/ 216 h 306"/>
                <a:gd name="T6" fmla="*/ 270 w 348"/>
                <a:gd name="T7" fmla="*/ 228 h 306"/>
                <a:gd name="T8" fmla="*/ 300 w 348"/>
                <a:gd name="T9" fmla="*/ 216 h 306"/>
                <a:gd name="T10" fmla="*/ 288 w 348"/>
                <a:gd name="T11" fmla="*/ 228 h 306"/>
                <a:gd name="T12" fmla="*/ 306 w 348"/>
                <a:gd name="T13" fmla="*/ 234 h 306"/>
                <a:gd name="T14" fmla="*/ 312 w 348"/>
                <a:gd name="T15" fmla="*/ 222 h 306"/>
                <a:gd name="T16" fmla="*/ 330 w 348"/>
                <a:gd name="T17" fmla="*/ 210 h 306"/>
                <a:gd name="T18" fmla="*/ 336 w 348"/>
                <a:gd name="T19" fmla="*/ 234 h 306"/>
                <a:gd name="T20" fmla="*/ 306 w 348"/>
                <a:gd name="T21" fmla="*/ 258 h 306"/>
                <a:gd name="T22" fmla="*/ 312 w 348"/>
                <a:gd name="T23" fmla="*/ 270 h 306"/>
                <a:gd name="T24" fmla="*/ 348 w 348"/>
                <a:gd name="T25" fmla="*/ 288 h 306"/>
                <a:gd name="T26" fmla="*/ 342 w 348"/>
                <a:gd name="T27" fmla="*/ 300 h 306"/>
                <a:gd name="T28" fmla="*/ 336 w 348"/>
                <a:gd name="T29" fmla="*/ 294 h 306"/>
                <a:gd name="T30" fmla="*/ 324 w 348"/>
                <a:gd name="T31" fmla="*/ 306 h 306"/>
                <a:gd name="T32" fmla="*/ 318 w 348"/>
                <a:gd name="T33" fmla="*/ 282 h 306"/>
                <a:gd name="T34" fmla="*/ 276 w 348"/>
                <a:gd name="T35" fmla="*/ 270 h 306"/>
                <a:gd name="T36" fmla="*/ 282 w 348"/>
                <a:gd name="T37" fmla="*/ 288 h 306"/>
                <a:gd name="T38" fmla="*/ 270 w 348"/>
                <a:gd name="T39" fmla="*/ 300 h 306"/>
                <a:gd name="T40" fmla="*/ 258 w 348"/>
                <a:gd name="T41" fmla="*/ 282 h 306"/>
                <a:gd name="T42" fmla="*/ 252 w 348"/>
                <a:gd name="T43" fmla="*/ 294 h 306"/>
                <a:gd name="T44" fmla="*/ 240 w 348"/>
                <a:gd name="T45" fmla="*/ 282 h 306"/>
                <a:gd name="T46" fmla="*/ 234 w 348"/>
                <a:gd name="T47" fmla="*/ 300 h 306"/>
                <a:gd name="T48" fmla="*/ 222 w 348"/>
                <a:gd name="T49" fmla="*/ 300 h 306"/>
                <a:gd name="T50" fmla="*/ 204 w 348"/>
                <a:gd name="T51" fmla="*/ 294 h 306"/>
                <a:gd name="T52" fmla="*/ 192 w 348"/>
                <a:gd name="T53" fmla="*/ 270 h 306"/>
                <a:gd name="T54" fmla="*/ 174 w 348"/>
                <a:gd name="T55" fmla="*/ 270 h 306"/>
                <a:gd name="T56" fmla="*/ 174 w 348"/>
                <a:gd name="T57" fmla="*/ 252 h 306"/>
                <a:gd name="T58" fmla="*/ 156 w 348"/>
                <a:gd name="T59" fmla="*/ 258 h 306"/>
                <a:gd name="T60" fmla="*/ 156 w 348"/>
                <a:gd name="T61" fmla="*/ 246 h 306"/>
                <a:gd name="T62" fmla="*/ 132 w 348"/>
                <a:gd name="T63" fmla="*/ 252 h 306"/>
                <a:gd name="T64" fmla="*/ 144 w 348"/>
                <a:gd name="T65" fmla="*/ 264 h 306"/>
                <a:gd name="T66" fmla="*/ 126 w 348"/>
                <a:gd name="T67" fmla="*/ 270 h 306"/>
                <a:gd name="T68" fmla="*/ 66 w 348"/>
                <a:gd name="T69" fmla="*/ 252 h 306"/>
                <a:gd name="T70" fmla="*/ 18 w 348"/>
                <a:gd name="T71" fmla="*/ 258 h 306"/>
                <a:gd name="T72" fmla="*/ 12 w 348"/>
                <a:gd name="T73" fmla="*/ 252 h 306"/>
                <a:gd name="T74" fmla="*/ 30 w 348"/>
                <a:gd name="T75" fmla="*/ 234 h 306"/>
                <a:gd name="T76" fmla="*/ 24 w 348"/>
                <a:gd name="T77" fmla="*/ 192 h 306"/>
                <a:gd name="T78" fmla="*/ 36 w 348"/>
                <a:gd name="T79" fmla="*/ 156 h 306"/>
                <a:gd name="T80" fmla="*/ 0 w 348"/>
                <a:gd name="T81" fmla="*/ 84 h 306"/>
                <a:gd name="T82" fmla="*/ 0 w 348"/>
                <a:gd name="T83" fmla="*/ 6 h 306"/>
                <a:gd name="T84" fmla="*/ 186 w 348"/>
                <a:gd name="T85" fmla="*/ 0 h 306"/>
                <a:gd name="T86" fmla="*/ 192 w 348"/>
                <a:gd name="T87" fmla="*/ 6 h 306"/>
                <a:gd name="T88" fmla="*/ 192 w 348"/>
                <a:gd name="T89" fmla="*/ 30 h 306"/>
                <a:gd name="T90" fmla="*/ 198 w 348"/>
                <a:gd name="T91" fmla="*/ 30 h 306"/>
                <a:gd name="T92" fmla="*/ 192 w 348"/>
                <a:gd name="T93" fmla="*/ 36 h 306"/>
                <a:gd name="T94" fmla="*/ 210 w 348"/>
                <a:gd name="T95" fmla="*/ 54 h 306"/>
                <a:gd name="T96" fmla="*/ 192 w 348"/>
                <a:gd name="T97" fmla="*/ 60 h 306"/>
                <a:gd name="T98" fmla="*/ 204 w 348"/>
                <a:gd name="T99" fmla="*/ 66 h 306"/>
                <a:gd name="T100" fmla="*/ 174 w 348"/>
                <a:gd name="T101" fmla="*/ 108 h 306"/>
                <a:gd name="T102" fmla="*/ 168 w 348"/>
                <a:gd name="T103" fmla="*/ 156 h 306"/>
                <a:gd name="T104" fmla="*/ 288 w 348"/>
                <a:gd name="T105" fmla="*/ 150 h 306"/>
                <a:gd name="T106" fmla="*/ 288 w 348"/>
                <a:gd name="T107" fmla="*/ 174 h 306"/>
                <a:gd name="T108" fmla="*/ 306 w 348"/>
                <a:gd name="T109" fmla="*/ 210 h 306"/>
                <a:gd name="T110" fmla="*/ 306 w 348"/>
                <a:gd name="T111" fmla="*/ 216 h 3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8"/>
                <a:gd name="T169" fmla="*/ 0 h 306"/>
                <a:gd name="T170" fmla="*/ 348 w 348"/>
                <a:gd name="T171" fmla="*/ 306 h 3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8" h="306">
                  <a:moveTo>
                    <a:pt x="306" y="210"/>
                  </a:moveTo>
                  <a:lnTo>
                    <a:pt x="264" y="198"/>
                  </a:lnTo>
                  <a:lnTo>
                    <a:pt x="246" y="216"/>
                  </a:lnTo>
                  <a:lnTo>
                    <a:pt x="270" y="228"/>
                  </a:lnTo>
                  <a:lnTo>
                    <a:pt x="300" y="216"/>
                  </a:lnTo>
                  <a:lnTo>
                    <a:pt x="288" y="228"/>
                  </a:lnTo>
                  <a:lnTo>
                    <a:pt x="306" y="234"/>
                  </a:lnTo>
                  <a:lnTo>
                    <a:pt x="312" y="222"/>
                  </a:lnTo>
                  <a:lnTo>
                    <a:pt x="330" y="210"/>
                  </a:lnTo>
                  <a:lnTo>
                    <a:pt x="336" y="234"/>
                  </a:lnTo>
                  <a:lnTo>
                    <a:pt x="306" y="258"/>
                  </a:lnTo>
                  <a:lnTo>
                    <a:pt x="312" y="270"/>
                  </a:lnTo>
                  <a:lnTo>
                    <a:pt x="348" y="288"/>
                  </a:lnTo>
                  <a:lnTo>
                    <a:pt x="342" y="300"/>
                  </a:lnTo>
                  <a:lnTo>
                    <a:pt x="336" y="294"/>
                  </a:lnTo>
                  <a:lnTo>
                    <a:pt x="324" y="306"/>
                  </a:lnTo>
                  <a:lnTo>
                    <a:pt x="318" y="282"/>
                  </a:lnTo>
                  <a:lnTo>
                    <a:pt x="276" y="270"/>
                  </a:lnTo>
                  <a:lnTo>
                    <a:pt x="282" y="288"/>
                  </a:lnTo>
                  <a:lnTo>
                    <a:pt x="270" y="300"/>
                  </a:lnTo>
                  <a:lnTo>
                    <a:pt x="258" y="282"/>
                  </a:lnTo>
                  <a:lnTo>
                    <a:pt x="252" y="294"/>
                  </a:lnTo>
                  <a:lnTo>
                    <a:pt x="240" y="282"/>
                  </a:lnTo>
                  <a:lnTo>
                    <a:pt x="234" y="300"/>
                  </a:lnTo>
                  <a:lnTo>
                    <a:pt x="222" y="300"/>
                  </a:lnTo>
                  <a:lnTo>
                    <a:pt x="204" y="294"/>
                  </a:lnTo>
                  <a:lnTo>
                    <a:pt x="192" y="270"/>
                  </a:lnTo>
                  <a:lnTo>
                    <a:pt x="174" y="270"/>
                  </a:lnTo>
                  <a:lnTo>
                    <a:pt x="174" y="252"/>
                  </a:lnTo>
                  <a:lnTo>
                    <a:pt x="156" y="258"/>
                  </a:lnTo>
                  <a:lnTo>
                    <a:pt x="156" y="246"/>
                  </a:lnTo>
                  <a:lnTo>
                    <a:pt x="132" y="252"/>
                  </a:lnTo>
                  <a:lnTo>
                    <a:pt x="144" y="264"/>
                  </a:lnTo>
                  <a:lnTo>
                    <a:pt x="126" y="270"/>
                  </a:lnTo>
                  <a:lnTo>
                    <a:pt x="66" y="252"/>
                  </a:lnTo>
                  <a:lnTo>
                    <a:pt x="18" y="258"/>
                  </a:lnTo>
                  <a:lnTo>
                    <a:pt x="12" y="252"/>
                  </a:lnTo>
                  <a:lnTo>
                    <a:pt x="30" y="234"/>
                  </a:lnTo>
                  <a:lnTo>
                    <a:pt x="24" y="192"/>
                  </a:lnTo>
                  <a:lnTo>
                    <a:pt x="36" y="156"/>
                  </a:lnTo>
                  <a:lnTo>
                    <a:pt x="0" y="84"/>
                  </a:lnTo>
                  <a:lnTo>
                    <a:pt x="0" y="6"/>
                  </a:lnTo>
                  <a:lnTo>
                    <a:pt x="186" y="0"/>
                  </a:lnTo>
                  <a:lnTo>
                    <a:pt x="192" y="6"/>
                  </a:lnTo>
                  <a:lnTo>
                    <a:pt x="192" y="30"/>
                  </a:lnTo>
                  <a:lnTo>
                    <a:pt x="198" y="30"/>
                  </a:lnTo>
                  <a:lnTo>
                    <a:pt x="192" y="36"/>
                  </a:lnTo>
                  <a:lnTo>
                    <a:pt x="210" y="54"/>
                  </a:lnTo>
                  <a:lnTo>
                    <a:pt x="192" y="60"/>
                  </a:lnTo>
                  <a:lnTo>
                    <a:pt x="204" y="66"/>
                  </a:lnTo>
                  <a:lnTo>
                    <a:pt x="174" y="108"/>
                  </a:lnTo>
                  <a:lnTo>
                    <a:pt x="168" y="156"/>
                  </a:lnTo>
                  <a:lnTo>
                    <a:pt x="288" y="150"/>
                  </a:lnTo>
                  <a:lnTo>
                    <a:pt x="288" y="174"/>
                  </a:lnTo>
                  <a:lnTo>
                    <a:pt x="306" y="210"/>
                  </a:lnTo>
                  <a:lnTo>
                    <a:pt x="306" y="216"/>
                  </a:lnTo>
                </a:path>
              </a:pathLst>
            </a:custGeom>
            <a:noFill/>
            <a:ln w="9525">
              <a:solidFill>
                <a:srgbClr val="000000"/>
              </a:solidFill>
              <a:prstDash val="solid"/>
              <a:round/>
              <a:headEnd/>
              <a:tailEnd/>
            </a:ln>
          </p:spPr>
          <p:txBody>
            <a:bodyPr/>
            <a:lstStyle/>
            <a:p>
              <a:endParaRPr lang="en-US"/>
            </a:p>
          </p:txBody>
        </p:sp>
        <p:sp>
          <p:nvSpPr>
            <p:cNvPr id="8247" name="Freeform 180"/>
            <p:cNvSpPr>
              <a:spLocks/>
            </p:cNvSpPr>
            <p:nvPr/>
          </p:nvSpPr>
          <p:spPr bwMode="auto">
            <a:xfrm>
              <a:off x="4269" y="1272"/>
              <a:ext cx="228" cy="360"/>
            </a:xfrm>
            <a:custGeom>
              <a:avLst/>
              <a:gdLst>
                <a:gd name="T0" fmla="*/ 66 w 228"/>
                <a:gd name="T1" fmla="*/ 360 h 360"/>
                <a:gd name="T2" fmla="*/ 60 w 228"/>
                <a:gd name="T3" fmla="*/ 360 h 360"/>
                <a:gd name="T4" fmla="*/ 42 w 228"/>
                <a:gd name="T5" fmla="*/ 336 h 360"/>
                <a:gd name="T6" fmla="*/ 0 w 228"/>
                <a:gd name="T7" fmla="*/ 198 h 360"/>
                <a:gd name="T8" fmla="*/ 18 w 228"/>
                <a:gd name="T9" fmla="*/ 198 h 360"/>
                <a:gd name="T10" fmla="*/ 12 w 228"/>
                <a:gd name="T11" fmla="*/ 180 h 360"/>
                <a:gd name="T12" fmla="*/ 24 w 228"/>
                <a:gd name="T13" fmla="*/ 180 h 360"/>
                <a:gd name="T14" fmla="*/ 18 w 228"/>
                <a:gd name="T15" fmla="*/ 174 h 360"/>
                <a:gd name="T16" fmla="*/ 30 w 228"/>
                <a:gd name="T17" fmla="*/ 138 h 360"/>
                <a:gd name="T18" fmla="*/ 30 w 228"/>
                <a:gd name="T19" fmla="*/ 78 h 360"/>
                <a:gd name="T20" fmla="*/ 54 w 228"/>
                <a:gd name="T21" fmla="*/ 12 h 360"/>
                <a:gd name="T22" fmla="*/ 66 w 228"/>
                <a:gd name="T23" fmla="*/ 6 h 360"/>
                <a:gd name="T24" fmla="*/ 78 w 228"/>
                <a:gd name="T25" fmla="*/ 24 h 360"/>
                <a:gd name="T26" fmla="*/ 108 w 228"/>
                <a:gd name="T27" fmla="*/ 0 h 360"/>
                <a:gd name="T28" fmla="*/ 138 w 228"/>
                <a:gd name="T29" fmla="*/ 18 h 360"/>
                <a:gd name="T30" fmla="*/ 168 w 228"/>
                <a:gd name="T31" fmla="*/ 120 h 360"/>
                <a:gd name="T32" fmla="*/ 186 w 228"/>
                <a:gd name="T33" fmla="*/ 120 h 360"/>
                <a:gd name="T34" fmla="*/ 192 w 228"/>
                <a:gd name="T35" fmla="*/ 144 h 360"/>
                <a:gd name="T36" fmla="*/ 216 w 228"/>
                <a:gd name="T37" fmla="*/ 150 h 360"/>
                <a:gd name="T38" fmla="*/ 216 w 228"/>
                <a:gd name="T39" fmla="*/ 168 h 360"/>
                <a:gd name="T40" fmla="*/ 228 w 228"/>
                <a:gd name="T41" fmla="*/ 168 h 360"/>
                <a:gd name="T42" fmla="*/ 222 w 228"/>
                <a:gd name="T43" fmla="*/ 186 h 360"/>
                <a:gd name="T44" fmla="*/ 192 w 228"/>
                <a:gd name="T45" fmla="*/ 204 h 360"/>
                <a:gd name="T46" fmla="*/ 180 w 228"/>
                <a:gd name="T47" fmla="*/ 222 h 360"/>
                <a:gd name="T48" fmla="*/ 174 w 228"/>
                <a:gd name="T49" fmla="*/ 210 h 360"/>
                <a:gd name="T50" fmla="*/ 162 w 228"/>
                <a:gd name="T51" fmla="*/ 222 h 360"/>
                <a:gd name="T52" fmla="*/ 156 w 228"/>
                <a:gd name="T53" fmla="*/ 216 h 360"/>
                <a:gd name="T54" fmla="*/ 156 w 228"/>
                <a:gd name="T55" fmla="*/ 234 h 360"/>
                <a:gd name="T56" fmla="*/ 144 w 228"/>
                <a:gd name="T57" fmla="*/ 234 h 360"/>
                <a:gd name="T58" fmla="*/ 150 w 228"/>
                <a:gd name="T59" fmla="*/ 228 h 360"/>
                <a:gd name="T60" fmla="*/ 138 w 228"/>
                <a:gd name="T61" fmla="*/ 216 h 360"/>
                <a:gd name="T62" fmla="*/ 126 w 228"/>
                <a:gd name="T63" fmla="*/ 270 h 360"/>
                <a:gd name="T64" fmla="*/ 120 w 228"/>
                <a:gd name="T65" fmla="*/ 264 h 360"/>
                <a:gd name="T66" fmla="*/ 114 w 228"/>
                <a:gd name="T67" fmla="*/ 282 h 360"/>
                <a:gd name="T68" fmla="*/ 102 w 228"/>
                <a:gd name="T69" fmla="*/ 282 h 360"/>
                <a:gd name="T70" fmla="*/ 102 w 228"/>
                <a:gd name="T71" fmla="*/ 300 h 360"/>
                <a:gd name="T72" fmla="*/ 96 w 228"/>
                <a:gd name="T73" fmla="*/ 288 h 360"/>
                <a:gd name="T74" fmla="*/ 84 w 228"/>
                <a:gd name="T75" fmla="*/ 294 h 360"/>
                <a:gd name="T76" fmla="*/ 66 w 228"/>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28"/>
                <a:gd name="T118" fmla="*/ 0 h 360"/>
                <a:gd name="T119" fmla="*/ 228 w 228"/>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28" h="360">
                  <a:moveTo>
                    <a:pt x="66" y="360"/>
                  </a:moveTo>
                  <a:lnTo>
                    <a:pt x="60" y="360"/>
                  </a:lnTo>
                  <a:lnTo>
                    <a:pt x="42" y="336"/>
                  </a:lnTo>
                  <a:lnTo>
                    <a:pt x="0" y="198"/>
                  </a:lnTo>
                  <a:lnTo>
                    <a:pt x="18" y="198"/>
                  </a:lnTo>
                  <a:lnTo>
                    <a:pt x="12" y="180"/>
                  </a:lnTo>
                  <a:lnTo>
                    <a:pt x="24" y="180"/>
                  </a:lnTo>
                  <a:lnTo>
                    <a:pt x="18" y="174"/>
                  </a:lnTo>
                  <a:lnTo>
                    <a:pt x="30" y="138"/>
                  </a:lnTo>
                  <a:lnTo>
                    <a:pt x="30" y="78"/>
                  </a:lnTo>
                  <a:lnTo>
                    <a:pt x="54" y="12"/>
                  </a:lnTo>
                  <a:lnTo>
                    <a:pt x="66" y="6"/>
                  </a:lnTo>
                  <a:lnTo>
                    <a:pt x="78" y="24"/>
                  </a:lnTo>
                  <a:lnTo>
                    <a:pt x="108" y="0"/>
                  </a:lnTo>
                  <a:lnTo>
                    <a:pt x="138" y="18"/>
                  </a:lnTo>
                  <a:lnTo>
                    <a:pt x="168" y="120"/>
                  </a:lnTo>
                  <a:lnTo>
                    <a:pt x="186" y="120"/>
                  </a:lnTo>
                  <a:lnTo>
                    <a:pt x="192" y="144"/>
                  </a:lnTo>
                  <a:lnTo>
                    <a:pt x="216" y="150"/>
                  </a:lnTo>
                  <a:lnTo>
                    <a:pt x="216" y="168"/>
                  </a:lnTo>
                  <a:lnTo>
                    <a:pt x="228" y="168"/>
                  </a:lnTo>
                  <a:lnTo>
                    <a:pt x="222" y="186"/>
                  </a:lnTo>
                  <a:lnTo>
                    <a:pt x="192" y="204"/>
                  </a:lnTo>
                  <a:lnTo>
                    <a:pt x="180" y="222"/>
                  </a:lnTo>
                  <a:lnTo>
                    <a:pt x="174" y="210"/>
                  </a:lnTo>
                  <a:lnTo>
                    <a:pt x="162" y="222"/>
                  </a:lnTo>
                  <a:lnTo>
                    <a:pt x="156" y="216"/>
                  </a:lnTo>
                  <a:lnTo>
                    <a:pt x="156" y="234"/>
                  </a:lnTo>
                  <a:lnTo>
                    <a:pt x="144" y="234"/>
                  </a:lnTo>
                  <a:lnTo>
                    <a:pt x="150" y="228"/>
                  </a:lnTo>
                  <a:lnTo>
                    <a:pt x="138" y="216"/>
                  </a:lnTo>
                  <a:lnTo>
                    <a:pt x="126" y="270"/>
                  </a:lnTo>
                  <a:lnTo>
                    <a:pt x="120" y="264"/>
                  </a:lnTo>
                  <a:lnTo>
                    <a:pt x="114" y="282"/>
                  </a:lnTo>
                  <a:lnTo>
                    <a:pt x="102" y="282"/>
                  </a:lnTo>
                  <a:lnTo>
                    <a:pt x="102" y="300"/>
                  </a:lnTo>
                  <a:lnTo>
                    <a:pt x="96" y="288"/>
                  </a:lnTo>
                  <a:lnTo>
                    <a:pt x="84" y="294"/>
                  </a:lnTo>
                  <a:lnTo>
                    <a:pt x="66" y="360"/>
                  </a:lnTo>
                  <a:close/>
                </a:path>
              </a:pathLst>
            </a:custGeom>
            <a:solidFill>
              <a:srgbClr val="FFAA00"/>
            </a:solidFill>
            <a:ln w="9525">
              <a:solidFill>
                <a:srgbClr val="FFAA00"/>
              </a:solidFill>
              <a:prstDash val="solid"/>
              <a:round/>
              <a:headEnd/>
              <a:tailEnd/>
            </a:ln>
          </p:spPr>
          <p:txBody>
            <a:bodyPr/>
            <a:lstStyle/>
            <a:p>
              <a:endParaRPr lang="en-US"/>
            </a:p>
          </p:txBody>
        </p:sp>
        <p:sp>
          <p:nvSpPr>
            <p:cNvPr id="8248" name="Freeform 181"/>
            <p:cNvSpPr>
              <a:spLocks/>
            </p:cNvSpPr>
            <p:nvPr/>
          </p:nvSpPr>
          <p:spPr bwMode="auto">
            <a:xfrm>
              <a:off x="4269" y="1272"/>
              <a:ext cx="228" cy="366"/>
            </a:xfrm>
            <a:custGeom>
              <a:avLst/>
              <a:gdLst>
                <a:gd name="T0" fmla="*/ 66 w 228"/>
                <a:gd name="T1" fmla="*/ 360 h 366"/>
                <a:gd name="T2" fmla="*/ 60 w 228"/>
                <a:gd name="T3" fmla="*/ 360 h 366"/>
                <a:gd name="T4" fmla="*/ 42 w 228"/>
                <a:gd name="T5" fmla="*/ 336 h 366"/>
                <a:gd name="T6" fmla="*/ 0 w 228"/>
                <a:gd name="T7" fmla="*/ 198 h 366"/>
                <a:gd name="T8" fmla="*/ 18 w 228"/>
                <a:gd name="T9" fmla="*/ 198 h 366"/>
                <a:gd name="T10" fmla="*/ 12 w 228"/>
                <a:gd name="T11" fmla="*/ 180 h 366"/>
                <a:gd name="T12" fmla="*/ 24 w 228"/>
                <a:gd name="T13" fmla="*/ 180 h 366"/>
                <a:gd name="T14" fmla="*/ 18 w 228"/>
                <a:gd name="T15" fmla="*/ 174 h 366"/>
                <a:gd name="T16" fmla="*/ 30 w 228"/>
                <a:gd name="T17" fmla="*/ 138 h 366"/>
                <a:gd name="T18" fmla="*/ 30 w 228"/>
                <a:gd name="T19" fmla="*/ 78 h 366"/>
                <a:gd name="T20" fmla="*/ 54 w 228"/>
                <a:gd name="T21" fmla="*/ 12 h 366"/>
                <a:gd name="T22" fmla="*/ 66 w 228"/>
                <a:gd name="T23" fmla="*/ 6 h 366"/>
                <a:gd name="T24" fmla="*/ 78 w 228"/>
                <a:gd name="T25" fmla="*/ 24 h 366"/>
                <a:gd name="T26" fmla="*/ 108 w 228"/>
                <a:gd name="T27" fmla="*/ 0 h 366"/>
                <a:gd name="T28" fmla="*/ 138 w 228"/>
                <a:gd name="T29" fmla="*/ 18 h 366"/>
                <a:gd name="T30" fmla="*/ 168 w 228"/>
                <a:gd name="T31" fmla="*/ 120 h 366"/>
                <a:gd name="T32" fmla="*/ 186 w 228"/>
                <a:gd name="T33" fmla="*/ 120 h 366"/>
                <a:gd name="T34" fmla="*/ 192 w 228"/>
                <a:gd name="T35" fmla="*/ 144 h 366"/>
                <a:gd name="T36" fmla="*/ 216 w 228"/>
                <a:gd name="T37" fmla="*/ 150 h 366"/>
                <a:gd name="T38" fmla="*/ 216 w 228"/>
                <a:gd name="T39" fmla="*/ 168 h 366"/>
                <a:gd name="T40" fmla="*/ 228 w 228"/>
                <a:gd name="T41" fmla="*/ 168 h 366"/>
                <a:gd name="T42" fmla="*/ 222 w 228"/>
                <a:gd name="T43" fmla="*/ 186 h 366"/>
                <a:gd name="T44" fmla="*/ 192 w 228"/>
                <a:gd name="T45" fmla="*/ 204 h 366"/>
                <a:gd name="T46" fmla="*/ 180 w 228"/>
                <a:gd name="T47" fmla="*/ 222 h 366"/>
                <a:gd name="T48" fmla="*/ 174 w 228"/>
                <a:gd name="T49" fmla="*/ 210 h 366"/>
                <a:gd name="T50" fmla="*/ 162 w 228"/>
                <a:gd name="T51" fmla="*/ 222 h 366"/>
                <a:gd name="T52" fmla="*/ 156 w 228"/>
                <a:gd name="T53" fmla="*/ 216 h 366"/>
                <a:gd name="T54" fmla="*/ 156 w 228"/>
                <a:gd name="T55" fmla="*/ 234 h 366"/>
                <a:gd name="T56" fmla="*/ 144 w 228"/>
                <a:gd name="T57" fmla="*/ 234 h 366"/>
                <a:gd name="T58" fmla="*/ 150 w 228"/>
                <a:gd name="T59" fmla="*/ 228 h 366"/>
                <a:gd name="T60" fmla="*/ 138 w 228"/>
                <a:gd name="T61" fmla="*/ 216 h 366"/>
                <a:gd name="T62" fmla="*/ 126 w 228"/>
                <a:gd name="T63" fmla="*/ 270 h 366"/>
                <a:gd name="T64" fmla="*/ 120 w 228"/>
                <a:gd name="T65" fmla="*/ 264 h 366"/>
                <a:gd name="T66" fmla="*/ 114 w 228"/>
                <a:gd name="T67" fmla="*/ 282 h 366"/>
                <a:gd name="T68" fmla="*/ 102 w 228"/>
                <a:gd name="T69" fmla="*/ 282 h 366"/>
                <a:gd name="T70" fmla="*/ 102 w 228"/>
                <a:gd name="T71" fmla="*/ 300 h 366"/>
                <a:gd name="T72" fmla="*/ 96 w 228"/>
                <a:gd name="T73" fmla="*/ 288 h 366"/>
                <a:gd name="T74" fmla="*/ 84 w 228"/>
                <a:gd name="T75" fmla="*/ 294 h 366"/>
                <a:gd name="T76" fmla="*/ 66 w 228"/>
                <a:gd name="T77" fmla="*/ 360 h 366"/>
                <a:gd name="T78" fmla="*/ 66 w 228"/>
                <a:gd name="T79" fmla="*/ 366 h 36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8"/>
                <a:gd name="T121" fmla="*/ 0 h 366"/>
                <a:gd name="T122" fmla="*/ 228 w 228"/>
                <a:gd name="T123" fmla="*/ 366 h 36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8" h="366">
                  <a:moveTo>
                    <a:pt x="66" y="360"/>
                  </a:moveTo>
                  <a:lnTo>
                    <a:pt x="60" y="360"/>
                  </a:lnTo>
                  <a:lnTo>
                    <a:pt x="42" y="336"/>
                  </a:lnTo>
                  <a:lnTo>
                    <a:pt x="0" y="198"/>
                  </a:lnTo>
                  <a:lnTo>
                    <a:pt x="18" y="198"/>
                  </a:lnTo>
                  <a:lnTo>
                    <a:pt x="12" y="180"/>
                  </a:lnTo>
                  <a:lnTo>
                    <a:pt x="24" y="180"/>
                  </a:lnTo>
                  <a:lnTo>
                    <a:pt x="18" y="174"/>
                  </a:lnTo>
                  <a:lnTo>
                    <a:pt x="30" y="138"/>
                  </a:lnTo>
                  <a:lnTo>
                    <a:pt x="30" y="78"/>
                  </a:lnTo>
                  <a:lnTo>
                    <a:pt x="54" y="12"/>
                  </a:lnTo>
                  <a:lnTo>
                    <a:pt x="66" y="6"/>
                  </a:lnTo>
                  <a:lnTo>
                    <a:pt x="78" y="24"/>
                  </a:lnTo>
                  <a:lnTo>
                    <a:pt x="108" y="0"/>
                  </a:lnTo>
                  <a:lnTo>
                    <a:pt x="138" y="18"/>
                  </a:lnTo>
                  <a:lnTo>
                    <a:pt x="168" y="120"/>
                  </a:lnTo>
                  <a:lnTo>
                    <a:pt x="186" y="120"/>
                  </a:lnTo>
                  <a:lnTo>
                    <a:pt x="192" y="144"/>
                  </a:lnTo>
                  <a:lnTo>
                    <a:pt x="216" y="150"/>
                  </a:lnTo>
                  <a:lnTo>
                    <a:pt x="216" y="168"/>
                  </a:lnTo>
                  <a:lnTo>
                    <a:pt x="228" y="168"/>
                  </a:lnTo>
                  <a:lnTo>
                    <a:pt x="222" y="186"/>
                  </a:lnTo>
                  <a:lnTo>
                    <a:pt x="192" y="204"/>
                  </a:lnTo>
                  <a:lnTo>
                    <a:pt x="180" y="222"/>
                  </a:lnTo>
                  <a:lnTo>
                    <a:pt x="174" y="210"/>
                  </a:lnTo>
                  <a:lnTo>
                    <a:pt x="162" y="222"/>
                  </a:lnTo>
                  <a:lnTo>
                    <a:pt x="156" y="216"/>
                  </a:lnTo>
                  <a:lnTo>
                    <a:pt x="156" y="234"/>
                  </a:lnTo>
                  <a:lnTo>
                    <a:pt x="144" y="234"/>
                  </a:lnTo>
                  <a:lnTo>
                    <a:pt x="150" y="228"/>
                  </a:lnTo>
                  <a:lnTo>
                    <a:pt x="138" y="216"/>
                  </a:lnTo>
                  <a:lnTo>
                    <a:pt x="126" y="270"/>
                  </a:lnTo>
                  <a:lnTo>
                    <a:pt x="120" y="264"/>
                  </a:lnTo>
                  <a:lnTo>
                    <a:pt x="114" y="282"/>
                  </a:lnTo>
                  <a:lnTo>
                    <a:pt x="102" y="282"/>
                  </a:lnTo>
                  <a:lnTo>
                    <a:pt x="102" y="300"/>
                  </a:lnTo>
                  <a:lnTo>
                    <a:pt x="96" y="288"/>
                  </a:lnTo>
                  <a:lnTo>
                    <a:pt x="84" y="294"/>
                  </a:lnTo>
                  <a:lnTo>
                    <a:pt x="66" y="360"/>
                  </a:lnTo>
                  <a:lnTo>
                    <a:pt x="66" y="366"/>
                  </a:lnTo>
                </a:path>
              </a:pathLst>
            </a:custGeom>
            <a:noFill/>
            <a:ln w="9525">
              <a:solidFill>
                <a:srgbClr val="000000"/>
              </a:solidFill>
              <a:prstDash val="solid"/>
              <a:round/>
              <a:headEnd/>
              <a:tailEnd/>
            </a:ln>
          </p:spPr>
          <p:txBody>
            <a:bodyPr/>
            <a:lstStyle/>
            <a:p>
              <a:endParaRPr lang="en-US"/>
            </a:p>
          </p:txBody>
        </p:sp>
        <p:sp>
          <p:nvSpPr>
            <p:cNvPr id="8249" name="Freeform 182"/>
            <p:cNvSpPr>
              <a:spLocks/>
            </p:cNvSpPr>
            <p:nvPr/>
          </p:nvSpPr>
          <p:spPr bwMode="auto">
            <a:xfrm>
              <a:off x="3891" y="1956"/>
              <a:ext cx="282" cy="138"/>
            </a:xfrm>
            <a:custGeom>
              <a:avLst/>
              <a:gdLst>
                <a:gd name="T0" fmla="*/ 216 w 282"/>
                <a:gd name="T1" fmla="*/ 0 h 138"/>
                <a:gd name="T2" fmla="*/ 246 w 282"/>
                <a:gd name="T3" fmla="*/ 96 h 138"/>
                <a:gd name="T4" fmla="*/ 282 w 282"/>
                <a:gd name="T5" fmla="*/ 84 h 138"/>
                <a:gd name="T6" fmla="*/ 282 w 282"/>
                <a:gd name="T7" fmla="*/ 120 h 138"/>
                <a:gd name="T8" fmla="*/ 276 w 282"/>
                <a:gd name="T9" fmla="*/ 120 h 138"/>
                <a:gd name="T10" fmla="*/ 276 w 282"/>
                <a:gd name="T11" fmla="*/ 102 h 138"/>
                <a:gd name="T12" fmla="*/ 270 w 282"/>
                <a:gd name="T13" fmla="*/ 120 h 138"/>
                <a:gd name="T14" fmla="*/ 258 w 282"/>
                <a:gd name="T15" fmla="*/ 126 h 138"/>
                <a:gd name="T16" fmla="*/ 258 w 282"/>
                <a:gd name="T17" fmla="*/ 132 h 138"/>
                <a:gd name="T18" fmla="*/ 246 w 282"/>
                <a:gd name="T19" fmla="*/ 138 h 138"/>
                <a:gd name="T20" fmla="*/ 234 w 282"/>
                <a:gd name="T21" fmla="*/ 108 h 138"/>
                <a:gd name="T22" fmla="*/ 228 w 282"/>
                <a:gd name="T23" fmla="*/ 114 h 138"/>
                <a:gd name="T24" fmla="*/ 210 w 282"/>
                <a:gd name="T25" fmla="*/ 102 h 138"/>
                <a:gd name="T26" fmla="*/ 216 w 282"/>
                <a:gd name="T27" fmla="*/ 96 h 138"/>
                <a:gd name="T28" fmla="*/ 210 w 282"/>
                <a:gd name="T29" fmla="*/ 90 h 138"/>
                <a:gd name="T30" fmla="*/ 222 w 282"/>
                <a:gd name="T31" fmla="*/ 90 h 138"/>
                <a:gd name="T32" fmla="*/ 216 w 282"/>
                <a:gd name="T33" fmla="*/ 78 h 138"/>
                <a:gd name="T34" fmla="*/ 204 w 282"/>
                <a:gd name="T35" fmla="*/ 78 h 138"/>
                <a:gd name="T36" fmla="*/ 210 w 282"/>
                <a:gd name="T37" fmla="*/ 72 h 138"/>
                <a:gd name="T38" fmla="*/ 210 w 282"/>
                <a:gd name="T39" fmla="*/ 48 h 138"/>
                <a:gd name="T40" fmla="*/ 198 w 282"/>
                <a:gd name="T41" fmla="*/ 48 h 138"/>
                <a:gd name="T42" fmla="*/ 216 w 282"/>
                <a:gd name="T43" fmla="*/ 18 h 138"/>
                <a:gd name="T44" fmla="*/ 210 w 282"/>
                <a:gd name="T45" fmla="*/ 12 h 138"/>
                <a:gd name="T46" fmla="*/ 186 w 282"/>
                <a:gd name="T47" fmla="*/ 48 h 138"/>
                <a:gd name="T48" fmla="*/ 180 w 282"/>
                <a:gd name="T49" fmla="*/ 42 h 138"/>
                <a:gd name="T50" fmla="*/ 192 w 282"/>
                <a:gd name="T51" fmla="*/ 54 h 138"/>
                <a:gd name="T52" fmla="*/ 186 w 282"/>
                <a:gd name="T53" fmla="*/ 84 h 138"/>
                <a:gd name="T54" fmla="*/ 204 w 282"/>
                <a:gd name="T55" fmla="*/ 108 h 138"/>
                <a:gd name="T56" fmla="*/ 186 w 282"/>
                <a:gd name="T57" fmla="*/ 108 h 138"/>
                <a:gd name="T58" fmla="*/ 204 w 282"/>
                <a:gd name="T59" fmla="*/ 114 h 138"/>
                <a:gd name="T60" fmla="*/ 216 w 282"/>
                <a:gd name="T61" fmla="*/ 132 h 138"/>
                <a:gd name="T62" fmla="*/ 162 w 282"/>
                <a:gd name="T63" fmla="*/ 114 h 138"/>
                <a:gd name="T64" fmla="*/ 156 w 282"/>
                <a:gd name="T65" fmla="*/ 126 h 138"/>
                <a:gd name="T66" fmla="*/ 150 w 282"/>
                <a:gd name="T67" fmla="*/ 114 h 138"/>
                <a:gd name="T68" fmla="*/ 162 w 282"/>
                <a:gd name="T69" fmla="*/ 84 h 138"/>
                <a:gd name="T70" fmla="*/ 162 w 282"/>
                <a:gd name="T71" fmla="*/ 78 h 138"/>
                <a:gd name="T72" fmla="*/ 150 w 282"/>
                <a:gd name="T73" fmla="*/ 72 h 138"/>
                <a:gd name="T74" fmla="*/ 114 w 282"/>
                <a:gd name="T75" fmla="*/ 54 h 138"/>
                <a:gd name="T76" fmla="*/ 102 w 282"/>
                <a:gd name="T77" fmla="*/ 30 h 138"/>
                <a:gd name="T78" fmla="*/ 78 w 282"/>
                <a:gd name="T79" fmla="*/ 30 h 138"/>
                <a:gd name="T80" fmla="*/ 66 w 282"/>
                <a:gd name="T81" fmla="*/ 48 h 138"/>
                <a:gd name="T82" fmla="*/ 48 w 282"/>
                <a:gd name="T83" fmla="*/ 42 h 138"/>
                <a:gd name="T84" fmla="*/ 12 w 282"/>
                <a:gd name="T85" fmla="*/ 78 h 138"/>
                <a:gd name="T86" fmla="*/ 0 w 282"/>
                <a:gd name="T87" fmla="*/ 42 h 138"/>
                <a:gd name="T88" fmla="*/ 198 w 282"/>
                <a:gd name="T89" fmla="*/ 0 h 138"/>
                <a:gd name="T90" fmla="*/ 216 w 282"/>
                <a:gd name="T91" fmla="*/ 0 h 1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82"/>
                <a:gd name="T139" fmla="*/ 0 h 138"/>
                <a:gd name="T140" fmla="*/ 282 w 282"/>
                <a:gd name="T141" fmla="*/ 138 h 1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82" h="138">
                  <a:moveTo>
                    <a:pt x="216" y="0"/>
                  </a:moveTo>
                  <a:lnTo>
                    <a:pt x="246" y="96"/>
                  </a:lnTo>
                  <a:lnTo>
                    <a:pt x="282" y="84"/>
                  </a:lnTo>
                  <a:lnTo>
                    <a:pt x="282" y="120"/>
                  </a:lnTo>
                  <a:lnTo>
                    <a:pt x="276" y="120"/>
                  </a:lnTo>
                  <a:lnTo>
                    <a:pt x="276" y="102"/>
                  </a:lnTo>
                  <a:lnTo>
                    <a:pt x="270" y="120"/>
                  </a:lnTo>
                  <a:lnTo>
                    <a:pt x="258" y="126"/>
                  </a:lnTo>
                  <a:lnTo>
                    <a:pt x="258" y="132"/>
                  </a:lnTo>
                  <a:lnTo>
                    <a:pt x="246" y="138"/>
                  </a:lnTo>
                  <a:lnTo>
                    <a:pt x="234" y="108"/>
                  </a:lnTo>
                  <a:lnTo>
                    <a:pt x="228" y="114"/>
                  </a:lnTo>
                  <a:lnTo>
                    <a:pt x="210" y="102"/>
                  </a:lnTo>
                  <a:lnTo>
                    <a:pt x="216" y="96"/>
                  </a:lnTo>
                  <a:lnTo>
                    <a:pt x="210" y="90"/>
                  </a:lnTo>
                  <a:lnTo>
                    <a:pt x="222" y="90"/>
                  </a:lnTo>
                  <a:lnTo>
                    <a:pt x="216" y="78"/>
                  </a:lnTo>
                  <a:lnTo>
                    <a:pt x="204" y="78"/>
                  </a:lnTo>
                  <a:lnTo>
                    <a:pt x="210" y="72"/>
                  </a:lnTo>
                  <a:lnTo>
                    <a:pt x="210" y="48"/>
                  </a:lnTo>
                  <a:lnTo>
                    <a:pt x="198" y="48"/>
                  </a:lnTo>
                  <a:lnTo>
                    <a:pt x="216" y="18"/>
                  </a:lnTo>
                  <a:lnTo>
                    <a:pt x="210" y="12"/>
                  </a:lnTo>
                  <a:lnTo>
                    <a:pt x="186" y="48"/>
                  </a:lnTo>
                  <a:lnTo>
                    <a:pt x="180" y="42"/>
                  </a:lnTo>
                  <a:lnTo>
                    <a:pt x="192" y="54"/>
                  </a:lnTo>
                  <a:lnTo>
                    <a:pt x="186" y="84"/>
                  </a:lnTo>
                  <a:lnTo>
                    <a:pt x="204" y="108"/>
                  </a:lnTo>
                  <a:lnTo>
                    <a:pt x="186" y="108"/>
                  </a:lnTo>
                  <a:lnTo>
                    <a:pt x="204" y="114"/>
                  </a:lnTo>
                  <a:lnTo>
                    <a:pt x="216" y="132"/>
                  </a:lnTo>
                  <a:lnTo>
                    <a:pt x="162" y="114"/>
                  </a:lnTo>
                  <a:lnTo>
                    <a:pt x="156" y="126"/>
                  </a:lnTo>
                  <a:lnTo>
                    <a:pt x="150" y="114"/>
                  </a:lnTo>
                  <a:lnTo>
                    <a:pt x="162" y="84"/>
                  </a:lnTo>
                  <a:lnTo>
                    <a:pt x="162" y="78"/>
                  </a:lnTo>
                  <a:lnTo>
                    <a:pt x="150" y="72"/>
                  </a:lnTo>
                  <a:lnTo>
                    <a:pt x="114" y="54"/>
                  </a:lnTo>
                  <a:lnTo>
                    <a:pt x="102" y="30"/>
                  </a:lnTo>
                  <a:lnTo>
                    <a:pt x="78" y="30"/>
                  </a:lnTo>
                  <a:lnTo>
                    <a:pt x="66" y="48"/>
                  </a:lnTo>
                  <a:lnTo>
                    <a:pt x="48" y="42"/>
                  </a:lnTo>
                  <a:lnTo>
                    <a:pt x="12" y="78"/>
                  </a:lnTo>
                  <a:lnTo>
                    <a:pt x="0" y="42"/>
                  </a:lnTo>
                  <a:lnTo>
                    <a:pt x="198" y="0"/>
                  </a:lnTo>
                  <a:lnTo>
                    <a:pt x="216" y="0"/>
                  </a:lnTo>
                  <a:close/>
                </a:path>
              </a:pathLst>
            </a:custGeom>
            <a:solidFill>
              <a:srgbClr val="FF8C00"/>
            </a:solidFill>
            <a:ln w="9525">
              <a:solidFill>
                <a:srgbClr val="FF8C00"/>
              </a:solidFill>
              <a:prstDash val="solid"/>
              <a:round/>
              <a:headEnd/>
              <a:tailEnd/>
            </a:ln>
          </p:spPr>
          <p:txBody>
            <a:bodyPr/>
            <a:lstStyle/>
            <a:p>
              <a:endParaRPr lang="en-US"/>
            </a:p>
          </p:txBody>
        </p:sp>
        <p:sp>
          <p:nvSpPr>
            <p:cNvPr id="8250" name="Freeform 183"/>
            <p:cNvSpPr>
              <a:spLocks/>
            </p:cNvSpPr>
            <p:nvPr/>
          </p:nvSpPr>
          <p:spPr bwMode="auto">
            <a:xfrm>
              <a:off x="3891" y="1956"/>
              <a:ext cx="282" cy="138"/>
            </a:xfrm>
            <a:custGeom>
              <a:avLst/>
              <a:gdLst>
                <a:gd name="T0" fmla="*/ 216 w 282"/>
                <a:gd name="T1" fmla="*/ 0 h 138"/>
                <a:gd name="T2" fmla="*/ 246 w 282"/>
                <a:gd name="T3" fmla="*/ 96 h 138"/>
                <a:gd name="T4" fmla="*/ 282 w 282"/>
                <a:gd name="T5" fmla="*/ 84 h 138"/>
                <a:gd name="T6" fmla="*/ 282 w 282"/>
                <a:gd name="T7" fmla="*/ 120 h 138"/>
                <a:gd name="T8" fmla="*/ 276 w 282"/>
                <a:gd name="T9" fmla="*/ 120 h 138"/>
                <a:gd name="T10" fmla="*/ 276 w 282"/>
                <a:gd name="T11" fmla="*/ 102 h 138"/>
                <a:gd name="T12" fmla="*/ 270 w 282"/>
                <a:gd name="T13" fmla="*/ 120 h 138"/>
                <a:gd name="T14" fmla="*/ 258 w 282"/>
                <a:gd name="T15" fmla="*/ 126 h 138"/>
                <a:gd name="T16" fmla="*/ 258 w 282"/>
                <a:gd name="T17" fmla="*/ 132 h 138"/>
                <a:gd name="T18" fmla="*/ 246 w 282"/>
                <a:gd name="T19" fmla="*/ 138 h 138"/>
                <a:gd name="T20" fmla="*/ 234 w 282"/>
                <a:gd name="T21" fmla="*/ 108 h 138"/>
                <a:gd name="T22" fmla="*/ 228 w 282"/>
                <a:gd name="T23" fmla="*/ 114 h 138"/>
                <a:gd name="T24" fmla="*/ 210 w 282"/>
                <a:gd name="T25" fmla="*/ 102 h 138"/>
                <a:gd name="T26" fmla="*/ 216 w 282"/>
                <a:gd name="T27" fmla="*/ 96 h 138"/>
                <a:gd name="T28" fmla="*/ 210 w 282"/>
                <a:gd name="T29" fmla="*/ 90 h 138"/>
                <a:gd name="T30" fmla="*/ 222 w 282"/>
                <a:gd name="T31" fmla="*/ 90 h 138"/>
                <a:gd name="T32" fmla="*/ 216 w 282"/>
                <a:gd name="T33" fmla="*/ 78 h 138"/>
                <a:gd name="T34" fmla="*/ 204 w 282"/>
                <a:gd name="T35" fmla="*/ 78 h 138"/>
                <a:gd name="T36" fmla="*/ 210 w 282"/>
                <a:gd name="T37" fmla="*/ 72 h 138"/>
                <a:gd name="T38" fmla="*/ 210 w 282"/>
                <a:gd name="T39" fmla="*/ 48 h 138"/>
                <a:gd name="T40" fmla="*/ 198 w 282"/>
                <a:gd name="T41" fmla="*/ 48 h 138"/>
                <a:gd name="T42" fmla="*/ 216 w 282"/>
                <a:gd name="T43" fmla="*/ 18 h 138"/>
                <a:gd name="T44" fmla="*/ 210 w 282"/>
                <a:gd name="T45" fmla="*/ 12 h 138"/>
                <a:gd name="T46" fmla="*/ 186 w 282"/>
                <a:gd name="T47" fmla="*/ 48 h 138"/>
                <a:gd name="T48" fmla="*/ 180 w 282"/>
                <a:gd name="T49" fmla="*/ 42 h 138"/>
                <a:gd name="T50" fmla="*/ 192 w 282"/>
                <a:gd name="T51" fmla="*/ 54 h 138"/>
                <a:gd name="T52" fmla="*/ 186 w 282"/>
                <a:gd name="T53" fmla="*/ 84 h 138"/>
                <a:gd name="T54" fmla="*/ 204 w 282"/>
                <a:gd name="T55" fmla="*/ 108 h 138"/>
                <a:gd name="T56" fmla="*/ 186 w 282"/>
                <a:gd name="T57" fmla="*/ 108 h 138"/>
                <a:gd name="T58" fmla="*/ 204 w 282"/>
                <a:gd name="T59" fmla="*/ 114 h 138"/>
                <a:gd name="T60" fmla="*/ 216 w 282"/>
                <a:gd name="T61" fmla="*/ 132 h 138"/>
                <a:gd name="T62" fmla="*/ 162 w 282"/>
                <a:gd name="T63" fmla="*/ 114 h 138"/>
                <a:gd name="T64" fmla="*/ 156 w 282"/>
                <a:gd name="T65" fmla="*/ 126 h 138"/>
                <a:gd name="T66" fmla="*/ 150 w 282"/>
                <a:gd name="T67" fmla="*/ 114 h 138"/>
                <a:gd name="T68" fmla="*/ 162 w 282"/>
                <a:gd name="T69" fmla="*/ 84 h 138"/>
                <a:gd name="T70" fmla="*/ 162 w 282"/>
                <a:gd name="T71" fmla="*/ 78 h 138"/>
                <a:gd name="T72" fmla="*/ 150 w 282"/>
                <a:gd name="T73" fmla="*/ 72 h 138"/>
                <a:gd name="T74" fmla="*/ 114 w 282"/>
                <a:gd name="T75" fmla="*/ 54 h 138"/>
                <a:gd name="T76" fmla="*/ 102 w 282"/>
                <a:gd name="T77" fmla="*/ 30 h 138"/>
                <a:gd name="T78" fmla="*/ 78 w 282"/>
                <a:gd name="T79" fmla="*/ 30 h 138"/>
                <a:gd name="T80" fmla="*/ 66 w 282"/>
                <a:gd name="T81" fmla="*/ 48 h 138"/>
                <a:gd name="T82" fmla="*/ 48 w 282"/>
                <a:gd name="T83" fmla="*/ 42 h 138"/>
                <a:gd name="T84" fmla="*/ 12 w 282"/>
                <a:gd name="T85" fmla="*/ 78 h 138"/>
                <a:gd name="T86" fmla="*/ 0 w 282"/>
                <a:gd name="T87" fmla="*/ 42 h 138"/>
                <a:gd name="T88" fmla="*/ 198 w 282"/>
                <a:gd name="T89" fmla="*/ 0 h 138"/>
                <a:gd name="T90" fmla="*/ 216 w 282"/>
                <a:gd name="T91" fmla="*/ 0 h 138"/>
                <a:gd name="T92" fmla="*/ 216 w 282"/>
                <a:gd name="T93" fmla="*/ 6 h 13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82"/>
                <a:gd name="T142" fmla="*/ 0 h 138"/>
                <a:gd name="T143" fmla="*/ 282 w 282"/>
                <a:gd name="T144" fmla="*/ 138 h 13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82" h="138">
                  <a:moveTo>
                    <a:pt x="216" y="0"/>
                  </a:moveTo>
                  <a:lnTo>
                    <a:pt x="246" y="96"/>
                  </a:lnTo>
                  <a:lnTo>
                    <a:pt x="282" y="84"/>
                  </a:lnTo>
                  <a:lnTo>
                    <a:pt x="282" y="120"/>
                  </a:lnTo>
                  <a:lnTo>
                    <a:pt x="276" y="120"/>
                  </a:lnTo>
                  <a:lnTo>
                    <a:pt x="276" y="102"/>
                  </a:lnTo>
                  <a:lnTo>
                    <a:pt x="270" y="120"/>
                  </a:lnTo>
                  <a:lnTo>
                    <a:pt x="258" y="126"/>
                  </a:lnTo>
                  <a:lnTo>
                    <a:pt x="258" y="132"/>
                  </a:lnTo>
                  <a:lnTo>
                    <a:pt x="246" y="138"/>
                  </a:lnTo>
                  <a:lnTo>
                    <a:pt x="234" y="108"/>
                  </a:lnTo>
                  <a:lnTo>
                    <a:pt x="228" y="114"/>
                  </a:lnTo>
                  <a:lnTo>
                    <a:pt x="210" y="102"/>
                  </a:lnTo>
                  <a:lnTo>
                    <a:pt x="216" y="96"/>
                  </a:lnTo>
                  <a:lnTo>
                    <a:pt x="210" y="90"/>
                  </a:lnTo>
                  <a:lnTo>
                    <a:pt x="222" y="90"/>
                  </a:lnTo>
                  <a:lnTo>
                    <a:pt x="216" y="78"/>
                  </a:lnTo>
                  <a:lnTo>
                    <a:pt x="204" y="78"/>
                  </a:lnTo>
                  <a:lnTo>
                    <a:pt x="210" y="72"/>
                  </a:lnTo>
                  <a:lnTo>
                    <a:pt x="210" y="48"/>
                  </a:lnTo>
                  <a:lnTo>
                    <a:pt x="198" y="48"/>
                  </a:lnTo>
                  <a:lnTo>
                    <a:pt x="216" y="18"/>
                  </a:lnTo>
                  <a:lnTo>
                    <a:pt x="210" y="12"/>
                  </a:lnTo>
                  <a:lnTo>
                    <a:pt x="186" y="48"/>
                  </a:lnTo>
                  <a:lnTo>
                    <a:pt x="180" y="42"/>
                  </a:lnTo>
                  <a:lnTo>
                    <a:pt x="192" y="54"/>
                  </a:lnTo>
                  <a:lnTo>
                    <a:pt x="186" y="84"/>
                  </a:lnTo>
                  <a:lnTo>
                    <a:pt x="204" y="108"/>
                  </a:lnTo>
                  <a:lnTo>
                    <a:pt x="186" y="108"/>
                  </a:lnTo>
                  <a:lnTo>
                    <a:pt x="204" y="114"/>
                  </a:lnTo>
                  <a:lnTo>
                    <a:pt x="216" y="132"/>
                  </a:lnTo>
                  <a:lnTo>
                    <a:pt x="162" y="114"/>
                  </a:lnTo>
                  <a:lnTo>
                    <a:pt x="156" y="126"/>
                  </a:lnTo>
                  <a:lnTo>
                    <a:pt x="150" y="114"/>
                  </a:lnTo>
                  <a:lnTo>
                    <a:pt x="162" y="84"/>
                  </a:lnTo>
                  <a:lnTo>
                    <a:pt x="162" y="78"/>
                  </a:lnTo>
                  <a:lnTo>
                    <a:pt x="150" y="72"/>
                  </a:lnTo>
                  <a:lnTo>
                    <a:pt x="114" y="54"/>
                  </a:lnTo>
                  <a:lnTo>
                    <a:pt x="102" y="30"/>
                  </a:lnTo>
                  <a:lnTo>
                    <a:pt x="78" y="30"/>
                  </a:lnTo>
                  <a:lnTo>
                    <a:pt x="66" y="48"/>
                  </a:lnTo>
                  <a:lnTo>
                    <a:pt x="48" y="42"/>
                  </a:lnTo>
                  <a:lnTo>
                    <a:pt x="12" y="78"/>
                  </a:lnTo>
                  <a:lnTo>
                    <a:pt x="0" y="42"/>
                  </a:lnTo>
                  <a:lnTo>
                    <a:pt x="198" y="0"/>
                  </a:lnTo>
                  <a:lnTo>
                    <a:pt x="216" y="0"/>
                  </a:lnTo>
                  <a:lnTo>
                    <a:pt x="216" y="6"/>
                  </a:lnTo>
                </a:path>
              </a:pathLst>
            </a:custGeom>
            <a:noFill/>
            <a:ln w="9525">
              <a:solidFill>
                <a:srgbClr val="000000"/>
              </a:solidFill>
              <a:prstDash val="solid"/>
              <a:round/>
              <a:headEnd/>
              <a:tailEnd/>
            </a:ln>
          </p:spPr>
          <p:txBody>
            <a:bodyPr/>
            <a:lstStyle/>
            <a:p>
              <a:endParaRPr lang="en-US"/>
            </a:p>
          </p:txBody>
        </p:sp>
        <p:sp>
          <p:nvSpPr>
            <p:cNvPr id="8251" name="Freeform 184"/>
            <p:cNvSpPr>
              <a:spLocks/>
            </p:cNvSpPr>
            <p:nvPr/>
          </p:nvSpPr>
          <p:spPr bwMode="auto">
            <a:xfrm>
              <a:off x="4203" y="1650"/>
              <a:ext cx="204" cy="102"/>
            </a:xfrm>
            <a:custGeom>
              <a:avLst/>
              <a:gdLst>
                <a:gd name="T0" fmla="*/ 42 w 204"/>
                <a:gd name="T1" fmla="*/ 30 h 102"/>
                <a:gd name="T2" fmla="*/ 108 w 204"/>
                <a:gd name="T3" fmla="*/ 18 h 102"/>
                <a:gd name="T4" fmla="*/ 132 w 204"/>
                <a:gd name="T5" fmla="*/ 0 h 102"/>
                <a:gd name="T6" fmla="*/ 144 w 204"/>
                <a:gd name="T7" fmla="*/ 18 h 102"/>
                <a:gd name="T8" fmla="*/ 132 w 204"/>
                <a:gd name="T9" fmla="*/ 42 h 102"/>
                <a:gd name="T10" fmla="*/ 150 w 204"/>
                <a:gd name="T11" fmla="*/ 48 h 102"/>
                <a:gd name="T12" fmla="*/ 174 w 204"/>
                <a:gd name="T13" fmla="*/ 78 h 102"/>
                <a:gd name="T14" fmla="*/ 198 w 204"/>
                <a:gd name="T15" fmla="*/ 66 h 102"/>
                <a:gd name="T16" fmla="*/ 180 w 204"/>
                <a:gd name="T17" fmla="*/ 48 h 102"/>
                <a:gd name="T18" fmla="*/ 186 w 204"/>
                <a:gd name="T19" fmla="*/ 48 h 102"/>
                <a:gd name="T20" fmla="*/ 204 w 204"/>
                <a:gd name="T21" fmla="*/ 78 h 102"/>
                <a:gd name="T22" fmla="*/ 168 w 204"/>
                <a:gd name="T23" fmla="*/ 96 h 102"/>
                <a:gd name="T24" fmla="*/ 162 w 204"/>
                <a:gd name="T25" fmla="*/ 78 h 102"/>
                <a:gd name="T26" fmla="*/ 144 w 204"/>
                <a:gd name="T27" fmla="*/ 102 h 102"/>
                <a:gd name="T28" fmla="*/ 138 w 204"/>
                <a:gd name="T29" fmla="*/ 96 h 102"/>
                <a:gd name="T30" fmla="*/ 114 w 204"/>
                <a:gd name="T31" fmla="*/ 72 h 102"/>
                <a:gd name="T32" fmla="*/ 96 w 204"/>
                <a:gd name="T33" fmla="*/ 78 h 102"/>
                <a:gd name="T34" fmla="*/ 90 w 204"/>
                <a:gd name="T35" fmla="*/ 72 h 102"/>
                <a:gd name="T36" fmla="*/ 0 w 204"/>
                <a:gd name="T37" fmla="*/ 96 h 102"/>
                <a:gd name="T38" fmla="*/ 0 w 204"/>
                <a:gd name="T39" fmla="*/ 42 h 102"/>
                <a:gd name="T40" fmla="*/ 18 w 204"/>
                <a:gd name="T41" fmla="*/ 36 h 102"/>
                <a:gd name="T42" fmla="*/ 42 w 204"/>
                <a:gd name="T43" fmla="*/ 3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04"/>
                <a:gd name="T67" fmla="*/ 0 h 102"/>
                <a:gd name="T68" fmla="*/ 204 w 204"/>
                <a:gd name="T69" fmla="*/ 102 h 10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04" h="102">
                  <a:moveTo>
                    <a:pt x="42" y="30"/>
                  </a:moveTo>
                  <a:lnTo>
                    <a:pt x="108" y="18"/>
                  </a:lnTo>
                  <a:lnTo>
                    <a:pt x="132" y="0"/>
                  </a:lnTo>
                  <a:lnTo>
                    <a:pt x="144" y="18"/>
                  </a:lnTo>
                  <a:lnTo>
                    <a:pt x="132" y="42"/>
                  </a:lnTo>
                  <a:lnTo>
                    <a:pt x="150" y="48"/>
                  </a:lnTo>
                  <a:lnTo>
                    <a:pt x="174" y="78"/>
                  </a:lnTo>
                  <a:lnTo>
                    <a:pt x="198" y="66"/>
                  </a:lnTo>
                  <a:lnTo>
                    <a:pt x="180" y="48"/>
                  </a:lnTo>
                  <a:lnTo>
                    <a:pt x="186" y="48"/>
                  </a:lnTo>
                  <a:lnTo>
                    <a:pt x="204" y="78"/>
                  </a:lnTo>
                  <a:lnTo>
                    <a:pt x="168" y="96"/>
                  </a:lnTo>
                  <a:lnTo>
                    <a:pt x="162" y="78"/>
                  </a:lnTo>
                  <a:lnTo>
                    <a:pt x="144" y="102"/>
                  </a:lnTo>
                  <a:lnTo>
                    <a:pt x="138" y="96"/>
                  </a:lnTo>
                  <a:lnTo>
                    <a:pt x="114" y="72"/>
                  </a:lnTo>
                  <a:lnTo>
                    <a:pt x="96" y="78"/>
                  </a:lnTo>
                  <a:lnTo>
                    <a:pt x="90" y="72"/>
                  </a:lnTo>
                  <a:lnTo>
                    <a:pt x="0" y="96"/>
                  </a:lnTo>
                  <a:lnTo>
                    <a:pt x="0" y="42"/>
                  </a:lnTo>
                  <a:lnTo>
                    <a:pt x="18" y="36"/>
                  </a:lnTo>
                  <a:lnTo>
                    <a:pt x="42" y="30"/>
                  </a:lnTo>
                  <a:close/>
                </a:path>
              </a:pathLst>
            </a:custGeom>
            <a:solidFill>
              <a:srgbClr val="FFAA00"/>
            </a:solidFill>
            <a:ln w="9525">
              <a:solidFill>
                <a:srgbClr val="FFAA00"/>
              </a:solidFill>
              <a:prstDash val="solid"/>
              <a:round/>
              <a:headEnd/>
              <a:tailEnd/>
            </a:ln>
          </p:spPr>
          <p:txBody>
            <a:bodyPr/>
            <a:lstStyle/>
            <a:p>
              <a:endParaRPr lang="en-US"/>
            </a:p>
          </p:txBody>
        </p:sp>
        <p:sp>
          <p:nvSpPr>
            <p:cNvPr id="8252" name="Freeform 185"/>
            <p:cNvSpPr>
              <a:spLocks/>
            </p:cNvSpPr>
            <p:nvPr/>
          </p:nvSpPr>
          <p:spPr bwMode="auto">
            <a:xfrm>
              <a:off x="4203" y="1650"/>
              <a:ext cx="204" cy="102"/>
            </a:xfrm>
            <a:custGeom>
              <a:avLst/>
              <a:gdLst>
                <a:gd name="T0" fmla="*/ 42 w 204"/>
                <a:gd name="T1" fmla="*/ 30 h 102"/>
                <a:gd name="T2" fmla="*/ 108 w 204"/>
                <a:gd name="T3" fmla="*/ 18 h 102"/>
                <a:gd name="T4" fmla="*/ 132 w 204"/>
                <a:gd name="T5" fmla="*/ 0 h 102"/>
                <a:gd name="T6" fmla="*/ 144 w 204"/>
                <a:gd name="T7" fmla="*/ 18 h 102"/>
                <a:gd name="T8" fmla="*/ 132 w 204"/>
                <a:gd name="T9" fmla="*/ 42 h 102"/>
                <a:gd name="T10" fmla="*/ 150 w 204"/>
                <a:gd name="T11" fmla="*/ 48 h 102"/>
                <a:gd name="T12" fmla="*/ 174 w 204"/>
                <a:gd name="T13" fmla="*/ 78 h 102"/>
                <a:gd name="T14" fmla="*/ 198 w 204"/>
                <a:gd name="T15" fmla="*/ 66 h 102"/>
                <a:gd name="T16" fmla="*/ 180 w 204"/>
                <a:gd name="T17" fmla="*/ 48 h 102"/>
                <a:gd name="T18" fmla="*/ 186 w 204"/>
                <a:gd name="T19" fmla="*/ 48 h 102"/>
                <a:gd name="T20" fmla="*/ 204 w 204"/>
                <a:gd name="T21" fmla="*/ 78 h 102"/>
                <a:gd name="T22" fmla="*/ 168 w 204"/>
                <a:gd name="T23" fmla="*/ 96 h 102"/>
                <a:gd name="T24" fmla="*/ 162 w 204"/>
                <a:gd name="T25" fmla="*/ 78 h 102"/>
                <a:gd name="T26" fmla="*/ 144 w 204"/>
                <a:gd name="T27" fmla="*/ 102 h 102"/>
                <a:gd name="T28" fmla="*/ 138 w 204"/>
                <a:gd name="T29" fmla="*/ 96 h 102"/>
                <a:gd name="T30" fmla="*/ 114 w 204"/>
                <a:gd name="T31" fmla="*/ 72 h 102"/>
                <a:gd name="T32" fmla="*/ 96 w 204"/>
                <a:gd name="T33" fmla="*/ 78 h 102"/>
                <a:gd name="T34" fmla="*/ 90 w 204"/>
                <a:gd name="T35" fmla="*/ 72 h 102"/>
                <a:gd name="T36" fmla="*/ 0 w 204"/>
                <a:gd name="T37" fmla="*/ 96 h 102"/>
                <a:gd name="T38" fmla="*/ 0 w 204"/>
                <a:gd name="T39" fmla="*/ 42 h 102"/>
                <a:gd name="T40" fmla="*/ 18 w 204"/>
                <a:gd name="T41" fmla="*/ 36 h 102"/>
                <a:gd name="T42" fmla="*/ 42 w 204"/>
                <a:gd name="T43" fmla="*/ 30 h 102"/>
                <a:gd name="T44" fmla="*/ 42 w 204"/>
                <a:gd name="T45" fmla="*/ 36 h 10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4"/>
                <a:gd name="T70" fmla="*/ 0 h 102"/>
                <a:gd name="T71" fmla="*/ 204 w 204"/>
                <a:gd name="T72" fmla="*/ 102 h 10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4" h="102">
                  <a:moveTo>
                    <a:pt x="42" y="30"/>
                  </a:moveTo>
                  <a:lnTo>
                    <a:pt x="108" y="18"/>
                  </a:lnTo>
                  <a:lnTo>
                    <a:pt x="132" y="0"/>
                  </a:lnTo>
                  <a:lnTo>
                    <a:pt x="144" y="18"/>
                  </a:lnTo>
                  <a:lnTo>
                    <a:pt x="132" y="42"/>
                  </a:lnTo>
                  <a:lnTo>
                    <a:pt x="150" y="48"/>
                  </a:lnTo>
                  <a:lnTo>
                    <a:pt x="174" y="78"/>
                  </a:lnTo>
                  <a:lnTo>
                    <a:pt x="198" y="66"/>
                  </a:lnTo>
                  <a:lnTo>
                    <a:pt x="180" y="48"/>
                  </a:lnTo>
                  <a:lnTo>
                    <a:pt x="186" y="48"/>
                  </a:lnTo>
                  <a:lnTo>
                    <a:pt x="204" y="78"/>
                  </a:lnTo>
                  <a:lnTo>
                    <a:pt x="168" y="96"/>
                  </a:lnTo>
                  <a:lnTo>
                    <a:pt x="162" y="78"/>
                  </a:lnTo>
                  <a:lnTo>
                    <a:pt x="144" y="102"/>
                  </a:lnTo>
                  <a:lnTo>
                    <a:pt x="138" y="96"/>
                  </a:lnTo>
                  <a:lnTo>
                    <a:pt x="114" y="72"/>
                  </a:lnTo>
                  <a:lnTo>
                    <a:pt x="96" y="78"/>
                  </a:lnTo>
                  <a:lnTo>
                    <a:pt x="90" y="72"/>
                  </a:lnTo>
                  <a:lnTo>
                    <a:pt x="0" y="96"/>
                  </a:lnTo>
                  <a:lnTo>
                    <a:pt x="0" y="42"/>
                  </a:lnTo>
                  <a:lnTo>
                    <a:pt x="18" y="36"/>
                  </a:lnTo>
                  <a:lnTo>
                    <a:pt x="42" y="30"/>
                  </a:lnTo>
                  <a:lnTo>
                    <a:pt x="42" y="36"/>
                  </a:lnTo>
                </a:path>
              </a:pathLst>
            </a:custGeom>
            <a:noFill/>
            <a:ln w="9525">
              <a:solidFill>
                <a:srgbClr val="000000"/>
              </a:solidFill>
              <a:prstDash val="solid"/>
              <a:round/>
              <a:headEnd/>
              <a:tailEnd/>
            </a:ln>
          </p:spPr>
          <p:txBody>
            <a:bodyPr/>
            <a:lstStyle/>
            <a:p>
              <a:endParaRPr lang="en-US"/>
            </a:p>
          </p:txBody>
        </p:sp>
        <p:sp>
          <p:nvSpPr>
            <p:cNvPr id="8253" name="Freeform 186"/>
            <p:cNvSpPr>
              <a:spLocks/>
            </p:cNvSpPr>
            <p:nvPr/>
          </p:nvSpPr>
          <p:spPr bwMode="auto">
            <a:xfrm>
              <a:off x="3447" y="1572"/>
              <a:ext cx="234" cy="324"/>
            </a:xfrm>
            <a:custGeom>
              <a:avLst/>
              <a:gdLst>
                <a:gd name="T0" fmla="*/ 114 w 234"/>
                <a:gd name="T1" fmla="*/ 312 h 324"/>
                <a:gd name="T2" fmla="*/ 0 w 234"/>
                <a:gd name="T3" fmla="*/ 324 h 324"/>
                <a:gd name="T4" fmla="*/ 30 w 234"/>
                <a:gd name="T5" fmla="*/ 252 h 324"/>
                <a:gd name="T6" fmla="*/ 0 w 234"/>
                <a:gd name="T7" fmla="*/ 174 h 324"/>
                <a:gd name="T8" fmla="*/ 6 w 234"/>
                <a:gd name="T9" fmla="*/ 96 h 324"/>
                <a:gd name="T10" fmla="*/ 42 w 234"/>
                <a:gd name="T11" fmla="*/ 48 h 324"/>
                <a:gd name="T12" fmla="*/ 42 w 234"/>
                <a:gd name="T13" fmla="*/ 78 h 324"/>
                <a:gd name="T14" fmla="*/ 48 w 234"/>
                <a:gd name="T15" fmla="*/ 66 h 324"/>
                <a:gd name="T16" fmla="*/ 48 w 234"/>
                <a:gd name="T17" fmla="*/ 84 h 324"/>
                <a:gd name="T18" fmla="*/ 54 w 234"/>
                <a:gd name="T19" fmla="*/ 42 h 324"/>
                <a:gd name="T20" fmla="*/ 72 w 234"/>
                <a:gd name="T21" fmla="*/ 30 h 324"/>
                <a:gd name="T22" fmla="*/ 66 w 234"/>
                <a:gd name="T23" fmla="*/ 18 h 324"/>
                <a:gd name="T24" fmla="*/ 84 w 234"/>
                <a:gd name="T25" fmla="*/ 0 h 324"/>
                <a:gd name="T26" fmla="*/ 156 w 234"/>
                <a:gd name="T27" fmla="*/ 24 h 324"/>
                <a:gd name="T28" fmla="*/ 168 w 234"/>
                <a:gd name="T29" fmla="*/ 48 h 324"/>
                <a:gd name="T30" fmla="*/ 156 w 234"/>
                <a:gd name="T31" fmla="*/ 48 h 324"/>
                <a:gd name="T32" fmla="*/ 174 w 234"/>
                <a:gd name="T33" fmla="*/ 72 h 324"/>
                <a:gd name="T34" fmla="*/ 174 w 234"/>
                <a:gd name="T35" fmla="*/ 102 h 324"/>
                <a:gd name="T36" fmla="*/ 144 w 234"/>
                <a:gd name="T37" fmla="*/ 132 h 324"/>
                <a:gd name="T38" fmla="*/ 144 w 234"/>
                <a:gd name="T39" fmla="*/ 156 h 324"/>
                <a:gd name="T40" fmla="*/ 162 w 234"/>
                <a:gd name="T41" fmla="*/ 162 h 324"/>
                <a:gd name="T42" fmla="*/ 192 w 234"/>
                <a:gd name="T43" fmla="*/ 120 h 324"/>
                <a:gd name="T44" fmla="*/ 216 w 234"/>
                <a:gd name="T45" fmla="*/ 138 h 324"/>
                <a:gd name="T46" fmla="*/ 234 w 234"/>
                <a:gd name="T47" fmla="*/ 198 h 324"/>
                <a:gd name="T48" fmla="*/ 234 w 234"/>
                <a:gd name="T49" fmla="*/ 222 h 324"/>
                <a:gd name="T50" fmla="*/ 228 w 234"/>
                <a:gd name="T51" fmla="*/ 234 h 324"/>
                <a:gd name="T52" fmla="*/ 228 w 234"/>
                <a:gd name="T53" fmla="*/ 222 h 324"/>
                <a:gd name="T54" fmla="*/ 222 w 234"/>
                <a:gd name="T55" fmla="*/ 228 h 324"/>
                <a:gd name="T56" fmla="*/ 192 w 234"/>
                <a:gd name="T57" fmla="*/ 300 h 324"/>
                <a:gd name="T58" fmla="*/ 138 w 234"/>
                <a:gd name="T59" fmla="*/ 312 h 324"/>
                <a:gd name="T60" fmla="*/ 114 w 234"/>
                <a:gd name="T61" fmla="*/ 312 h 32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34"/>
                <a:gd name="T94" fmla="*/ 0 h 324"/>
                <a:gd name="T95" fmla="*/ 234 w 234"/>
                <a:gd name="T96" fmla="*/ 324 h 32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34" h="324">
                  <a:moveTo>
                    <a:pt x="114" y="312"/>
                  </a:moveTo>
                  <a:lnTo>
                    <a:pt x="0" y="324"/>
                  </a:lnTo>
                  <a:lnTo>
                    <a:pt x="30" y="252"/>
                  </a:lnTo>
                  <a:lnTo>
                    <a:pt x="0" y="174"/>
                  </a:lnTo>
                  <a:lnTo>
                    <a:pt x="6" y="96"/>
                  </a:lnTo>
                  <a:lnTo>
                    <a:pt x="42" y="48"/>
                  </a:lnTo>
                  <a:lnTo>
                    <a:pt x="42" y="78"/>
                  </a:lnTo>
                  <a:lnTo>
                    <a:pt x="48" y="66"/>
                  </a:lnTo>
                  <a:lnTo>
                    <a:pt x="48" y="84"/>
                  </a:lnTo>
                  <a:lnTo>
                    <a:pt x="54" y="42"/>
                  </a:lnTo>
                  <a:lnTo>
                    <a:pt x="72" y="30"/>
                  </a:lnTo>
                  <a:lnTo>
                    <a:pt x="66" y="18"/>
                  </a:lnTo>
                  <a:lnTo>
                    <a:pt x="84" y="0"/>
                  </a:lnTo>
                  <a:lnTo>
                    <a:pt x="156" y="24"/>
                  </a:lnTo>
                  <a:lnTo>
                    <a:pt x="168" y="48"/>
                  </a:lnTo>
                  <a:lnTo>
                    <a:pt x="156" y="48"/>
                  </a:lnTo>
                  <a:lnTo>
                    <a:pt x="174" y="72"/>
                  </a:lnTo>
                  <a:lnTo>
                    <a:pt x="174" y="102"/>
                  </a:lnTo>
                  <a:lnTo>
                    <a:pt x="144" y="132"/>
                  </a:lnTo>
                  <a:lnTo>
                    <a:pt x="144" y="156"/>
                  </a:lnTo>
                  <a:lnTo>
                    <a:pt x="162" y="162"/>
                  </a:lnTo>
                  <a:lnTo>
                    <a:pt x="192" y="120"/>
                  </a:lnTo>
                  <a:lnTo>
                    <a:pt x="216" y="138"/>
                  </a:lnTo>
                  <a:lnTo>
                    <a:pt x="234" y="198"/>
                  </a:lnTo>
                  <a:lnTo>
                    <a:pt x="234" y="222"/>
                  </a:lnTo>
                  <a:lnTo>
                    <a:pt x="228" y="234"/>
                  </a:lnTo>
                  <a:lnTo>
                    <a:pt x="228" y="222"/>
                  </a:lnTo>
                  <a:lnTo>
                    <a:pt x="222" y="228"/>
                  </a:lnTo>
                  <a:lnTo>
                    <a:pt x="192" y="300"/>
                  </a:lnTo>
                  <a:lnTo>
                    <a:pt x="138" y="312"/>
                  </a:lnTo>
                  <a:lnTo>
                    <a:pt x="114" y="312"/>
                  </a:lnTo>
                  <a:close/>
                </a:path>
              </a:pathLst>
            </a:custGeom>
            <a:solidFill>
              <a:srgbClr val="FF8C00"/>
            </a:solidFill>
            <a:ln w="9525">
              <a:solidFill>
                <a:srgbClr val="FF8C00"/>
              </a:solidFill>
              <a:prstDash val="solid"/>
              <a:round/>
              <a:headEnd/>
              <a:tailEnd/>
            </a:ln>
          </p:spPr>
          <p:txBody>
            <a:bodyPr/>
            <a:lstStyle/>
            <a:p>
              <a:endParaRPr lang="en-US"/>
            </a:p>
          </p:txBody>
        </p:sp>
        <p:sp>
          <p:nvSpPr>
            <p:cNvPr id="8254" name="Freeform 187"/>
            <p:cNvSpPr>
              <a:spLocks/>
            </p:cNvSpPr>
            <p:nvPr/>
          </p:nvSpPr>
          <p:spPr bwMode="auto">
            <a:xfrm>
              <a:off x="3447" y="1572"/>
              <a:ext cx="234" cy="324"/>
            </a:xfrm>
            <a:custGeom>
              <a:avLst/>
              <a:gdLst>
                <a:gd name="T0" fmla="*/ 114 w 234"/>
                <a:gd name="T1" fmla="*/ 312 h 324"/>
                <a:gd name="T2" fmla="*/ 0 w 234"/>
                <a:gd name="T3" fmla="*/ 324 h 324"/>
                <a:gd name="T4" fmla="*/ 30 w 234"/>
                <a:gd name="T5" fmla="*/ 252 h 324"/>
                <a:gd name="T6" fmla="*/ 0 w 234"/>
                <a:gd name="T7" fmla="*/ 174 h 324"/>
                <a:gd name="T8" fmla="*/ 6 w 234"/>
                <a:gd name="T9" fmla="*/ 96 h 324"/>
                <a:gd name="T10" fmla="*/ 42 w 234"/>
                <a:gd name="T11" fmla="*/ 48 h 324"/>
                <a:gd name="T12" fmla="*/ 42 w 234"/>
                <a:gd name="T13" fmla="*/ 78 h 324"/>
                <a:gd name="T14" fmla="*/ 48 w 234"/>
                <a:gd name="T15" fmla="*/ 66 h 324"/>
                <a:gd name="T16" fmla="*/ 48 w 234"/>
                <a:gd name="T17" fmla="*/ 84 h 324"/>
                <a:gd name="T18" fmla="*/ 54 w 234"/>
                <a:gd name="T19" fmla="*/ 42 h 324"/>
                <a:gd name="T20" fmla="*/ 72 w 234"/>
                <a:gd name="T21" fmla="*/ 30 h 324"/>
                <a:gd name="T22" fmla="*/ 66 w 234"/>
                <a:gd name="T23" fmla="*/ 18 h 324"/>
                <a:gd name="T24" fmla="*/ 84 w 234"/>
                <a:gd name="T25" fmla="*/ 0 h 324"/>
                <a:gd name="T26" fmla="*/ 156 w 234"/>
                <a:gd name="T27" fmla="*/ 24 h 324"/>
                <a:gd name="T28" fmla="*/ 168 w 234"/>
                <a:gd name="T29" fmla="*/ 48 h 324"/>
                <a:gd name="T30" fmla="*/ 156 w 234"/>
                <a:gd name="T31" fmla="*/ 48 h 324"/>
                <a:gd name="T32" fmla="*/ 174 w 234"/>
                <a:gd name="T33" fmla="*/ 72 h 324"/>
                <a:gd name="T34" fmla="*/ 174 w 234"/>
                <a:gd name="T35" fmla="*/ 102 h 324"/>
                <a:gd name="T36" fmla="*/ 144 w 234"/>
                <a:gd name="T37" fmla="*/ 132 h 324"/>
                <a:gd name="T38" fmla="*/ 144 w 234"/>
                <a:gd name="T39" fmla="*/ 156 h 324"/>
                <a:gd name="T40" fmla="*/ 162 w 234"/>
                <a:gd name="T41" fmla="*/ 162 h 324"/>
                <a:gd name="T42" fmla="*/ 192 w 234"/>
                <a:gd name="T43" fmla="*/ 120 h 324"/>
                <a:gd name="T44" fmla="*/ 216 w 234"/>
                <a:gd name="T45" fmla="*/ 138 h 324"/>
                <a:gd name="T46" fmla="*/ 234 w 234"/>
                <a:gd name="T47" fmla="*/ 198 h 324"/>
                <a:gd name="T48" fmla="*/ 234 w 234"/>
                <a:gd name="T49" fmla="*/ 222 h 324"/>
                <a:gd name="T50" fmla="*/ 228 w 234"/>
                <a:gd name="T51" fmla="*/ 234 h 324"/>
                <a:gd name="T52" fmla="*/ 228 w 234"/>
                <a:gd name="T53" fmla="*/ 222 h 324"/>
                <a:gd name="T54" fmla="*/ 222 w 234"/>
                <a:gd name="T55" fmla="*/ 228 h 324"/>
                <a:gd name="T56" fmla="*/ 192 w 234"/>
                <a:gd name="T57" fmla="*/ 300 h 324"/>
                <a:gd name="T58" fmla="*/ 138 w 234"/>
                <a:gd name="T59" fmla="*/ 312 h 324"/>
                <a:gd name="T60" fmla="*/ 114 w 234"/>
                <a:gd name="T61" fmla="*/ 312 h 324"/>
                <a:gd name="T62" fmla="*/ 114 w 234"/>
                <a:gd name="T63" fmla="*/ 318 h 3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4"/>
                <a:gd name="T97" fmla="*/ 0 h 324"/>
                <a:gd name="T98" fmla="*/ 234 w 234"/>
                <a:gd name="T99" fmla="*/ 324 h 32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4" h="324">
                  <a:moveTo>
                    <a:pt x="114" y="312"/>
                  </a:moveTo>
                  <a:lnTo>
                    <a:pt x="0" y="324"/>
                  </a:lnTo>
                  <a:lnTo>
                    <a:pt x="30" y="252"/>
                  </a:lnTo>
                  <a:lnTo>
                    <a:pt x="0" y="174"/>
                  </a:lnTo>
                  <a:lnTo>
                    <a:pt x="6" y="96"/>
                  </a:lnTo>
                  <a:lnTo>
                    <a:pt x="42" y="48"/>
                  </a:lnTo>
                  <a:lnTo>
                    <a:pt x="42" y="78"/>
                  </a:lnTo>
                  <a:lnTo>
                    <a:pt x="48" y="66"/>
                  </a:lnTo>
                  <a:lnTo>
                    <a:pt x="48" y="84"/>
                  </a:lnTo>
                  <a:lnTo>
                    <a:pt x="54" y="42"/>
                  </a:lnTo>
                  <a:lnTo>
                    <a:pt x="72" y="30"/>
                  </a:lnTo>
                  <a:lnTo>
                    <a:pt x="66" y="18"/>
                  </a:lnTo>
                  <a:lnTo>
                    <a:pt x="84" y="0"/>
                  </a:lnTo>
                  <a:lnTo>
                    <a:pt x="156" y="24"/>
                  </a:lnTo>
                  <a:lnTo>
                    <a:pt x="168" y="48"/>
                  </a:lnTo>
                  <a:lnTo>
                    <a:pt x="156" y="48"/>
                  </a:lnTo>
                  <a:lnTo>
                    <a:pt x="174" y="72"/>
                  </a:lnTo>
                  <a:lnTo>
                    <a:pt x="174" y="102"/>
                  </a:lnTo>
                  <a:lnTo>
                    <a:pt x="144" y="132"/>
                  </a:lnTo>
                  <a:lnTo>
                    <a:pt x="144" y="156"/>
                  </a:lnTo>
                  <a:lnTo>
                    <a:pt x="162" y="162"/>
                  </a:lnTo>
                  <a:lnTo>
                    <a:pt x="192" y="120"/>
                  </a:lnTo>
                  <a:lnTo>
                    <a:pt x="216" y="138"/>
                  </a:lnTo>
                  <a:lnTo>
                    <a:pt x="234" y="198"/>
                  </a:lnTo>
                  <a:lnTo>
                    <a:pt x="234" y="222"/>
                  </a:lnTo>
                  <a:lnTo>
                    <a:pt x="228" y="234"/>
                  </a:lnTo>
                  <a:lnTo>
                    <a:pt x="228" y="222"/>
                  </a:lnTo>
                  <a:lnTo>
                    <a:pt x="222" y="228"/>
                  </a:lnTo>
                  <a:lnTo>
                    <a:pt x="192" y="300"/>
                  </a:lnTo>
                  <a:lnTo>
                    <a:pt x="138" y="312"/>
                  </a:lnTo>
                  <a:lnTo>
                    <a:pt x="114" y="312"/>
                  </a:lnTo>
                  <a:lnTo>
                    <a:pt x="114" y="318"/>
                  </a:lnTo>
                </a:path>
              </a:pathLst>
            </a:custGeom>
            <a:noFill/>
            <a:ln w="9525">
              <a:solidFill>
                <a:srgbClr val="000000"/>
              </a:solidFill>
              <a:prstDash val="solid"/>
              <a:round/>
              <a:headEnd/>
              <a:tailEnd/>
            </a:ln>
          </p:spPr>
          <p:txBody>
            <a:bodyPr/>
            <a:lstStyle/>
            <a:p>
              <a:endParaRPr lang="en-US"/>
            </a:p>
          </p:txBody>
        </p:sp>
        <p:sp>
          <p:nvSpPr>
            <p:cNvPr id="8255" name="Freeform 188"/>
            <p:cNvSpPr>
              <a:spLocks/>
            </p:cNvSpPr>
            <p:nvPr/>
          </p:nvSpPr>
          <p:spPr bwMode="auto">
            <a:xfrm>
              <a:off x="3219" y="1458"/>
              <a:ext cx="354" cy="180"/>
            </a:xfrm>
            <a:custGeom>
              <a:avLst/>
              <a:gdLst>
                <a:gd name="T0" fmla="*/ 354 w 354"/>
                <a:gd name="T1" fmla="*/ 96 h 180"/>
                <a:gd name="T2" fmla="*/ 312 w 354"/>
                <a:gd name="T3" fmla="*/ 96 h 180"/>
                <a:gd name="T4" fmla="*/ 306 w 354"/>
                <a:gd name="T5" fmla="*/ 108 h 180"/>
                <a:gd name="T6" fmla="*/ 264 w 354"/>
                <a:gd name="T7" fmla="*/ 96 h 180"/>
                <a:gd name="T8" fmla="*/ 228 w 354"/>
                <a:gd name="T9" fmla="*/ 108 h 180"/>
                <a:gd name="T10" fmla="*/ 210 w 354"/>
                <a:gd name="T11" fmla="*/ 138 h 180"/>
                <a:gd name="T12" fmla="*/ 210 w 354"/>
                <a:gd name="T13" fmla="*/ 114 h 180"/>
                <a:gd name="T14" fmla="*/ 186 w 354"/>
                <a:gd name="T15" fmla="*/ 132 h 180"/>
                <a:gd name="T16" fmla="*/ 186 w 354"/>
                <a:gd name="T17" fmla="*/ 114 h 180"/>
                <a:gd name="T18" fmla="*/ 162 w 354"/>
                <a:gd name="T19" fmla="*/ 180 h 180"/>
                <a:gd name="T20" fmla="*/ 150 w 354"/>
                <a:gd name="T21" fmla="*/ 180 h 180"/>
                <a:gd name="T22" fmla="*/ 150 w 354"/>
                <a:gd name="T23" fmla="*/ 162 h 180"/>
                <a:gd name="T24" fmla="*/ 138 w 354"/>
                <a:gd name="T25" fmla="*/ 162 h 180"/>
                <a:gd name="T26" fmla="*/ 144 w 354"/>
                <a:gd name="T27" fmla="*/ 138 h 180"/>
                <a:gd name="T28" fmla="*/ 126 w 354"/>
                <a:gd name="T29" fmla="*/ 120 h 180"/>
                <a:gd name="T30" fmla="*/ 12 w 354"/>
                <a:gd name="T31" fmla="*/ 96 h 180"/>
                <a:gd name="T32" fmla="*/ 0 w 354"/>
                <a:gd name="T33" fmla="*/ 84 h 180"/>
                <a:gd name="T34" fmla="*/ 132 w 354"/>
                <a:gd name="T35" fmla="*/ 0 h 180"/>
                <a:gd name="T36" fmla="*/ 138 w 354"/>
                <a:gd name="T37" fmla="*/ 6 h 180"/>
                <a:gd name="T38" fmla="*/ 102 w 354"/>
                <a:gd name="T39" fmla="*/ 42 h 180"/>
                <a:gd name="T40" fmla="*/ 102 w 354"/>
                <a:gd name="T41" fmla="*/ 60 h 180"/>
                <a:gd name="T42" fmla="*/ 120 w 354"/>
                <a:gd name="T43" fmla="*/ 42 h 180"/>
                <a:gd name="T44" fmla="*/ 114 w 354"/>
                <a:gd name="T45" fmla="*/ 54 h 180"/>
                <a:gd name="T46" fmla="*/ 138 w 354"/>
                <a:gd name="T47" fmla="*/ 48 h 180"/>
                <a:gd name="T48" fmla="*/ 162 w 354"/>
                <a:gd name="T49" fmla="*/ 72 h 180"/>
                <a:gd name="T50" fmla="*/ 198 w 354"/>
                <a:gd name="T51" fmla="*/ 78 h 180"/>
                <a:gd name="T52" fmla="*/ 228 w 354"/>
                <a:gd name="T53" fmla="*/ 54 h 180"/>
                <a:gd name="T54" fmla="*/ 288 w 354"/>
                <a:gd name="T55" fmla="*/ 42 h 180"/>
                <a:gd name="T56" fmla="*/ 288 w 354"/>
                <a:gd name="T57" fmla="*/ 66 h 180"/>
                <a:gd name="T58" fmla="*/ 330 w 354"/>
                <a:gd name="T59" fmla="*/ 60 h 180"/>
                <a:gd name="T60" fmla="*/ 330 w 354"/>
                <a:gd name="T61" fmla="*/ 78 h 180"/>
                <a:gd name="T62" fmla="*/ 354 w 354"/>
                <a:gd name="T63" fmla="*/ 96 h 18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54"/>
                <a:gd name="T97" fmla="*/ 0 h 180"/>
                <a:gd name="T98" fmla="*/ 354 w 354"/>
                <a:gd name="T99" fmla="*/ 180 h 18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54" h="180">
                  <a:moveTo>
                    <a:pt x="354" y="96"/>
                  </a:moveTo>
                  <a:lnTo>
                    <a:pt x="312" y="96"/>
                  </a:lnTo>
                  <a:lnTo>
                    <a:pt x="306" y="108"/>
                  </a:lnTo>
                  <a:lnTo>
                    <a:pt x="264" y="96"/>
                  </a:lnTo>
                  <a:lnTo>
                    <a:pt x="228" y="108"/>
                  </a:lnTo>
                  <a:lnTo>
                    <a:pt x="210" y="138"/>
                  </a:lnTo>
                  <a:lnTo>
                    <a:pt x="210" y="114"/>
                  </a:lnTo>
                  <a:lnTo>
                    <a:pt x="186" y="132"/>
                  </a:lnTo>
                  <a:lnTo>
                    <a:pt x="186" y="114"/>
                  </a:lnTo>
                  <a:lnTo>
                    <a:pt x="162" y="180"/>
                  </a:lnTo>
                  <a:lnTo>
                    <a:pt x="150" y="180"/>
                  </a:lnTo>
                  <a:lnTo>
                    <a:pt x="150" y="162"/>
                  </a:lnTo>
                  <a:lnTo>
                    <a:pt x="138" y="162"/>
                  </a:lnTo>
                  <a:lnTo>
                    <a:pt x="144" y="138"/>
                  </a:lnTo>
                  <a:lnTo>
                    <a:pt x="126" y="120"/>
                  </a:lnTo>
                  <a:lnTo>
                    <a:pt x="12" y="96"/>
                  </a:lnTo>
                  <a:lnTo>
                    <a:pt x="0" y="84"/>
                  </a:lnTo>
                  <a:lnTo>
                    <a:pt x="132" y="0"/>
                  </a:lnTo>
                  <a:lnTo>
                    <a:pt x="138" y="6"/>
                  </a:lnTo>
                  <a:lnTo>
                    <a:pt x="102" y="42"/>
                  </a:lnTo>
                  <a:lnTo>
                    <a:pt x="102" y="60"/>
                  </a:lnTo>
                  <a:lnTo>
                    <a:pt x="120" y="42"/>
                  </a:lnTo>
                  <a:lnTo>
                    <a:pt x="114" y="54"/>
                  </a:lnTo>
                  <a:lnTo>
                    <a:pt x="138" y="48"/>
                  </a:lnTo>
                  <a:lnTo>
                    <a:pt x="162" y="72"/>
                  </a:lnTo>
                  <a:lnTo>
                    <a:pt x="198" y="78"/>
                  </a:lnTo>
                  <a:lnTo>
                    <a:pt x="228" y="54"/>
                  </a:lnTo>
                  <a:lnTo>
                    <a:pt x="288" y="42"/>
                  </a:lnTo>
                  <a:lnTo>
                    <a:pt x="288" y="66"/>
                  </a:lnTo>
                  <a:lnTo>
                    <a:pt x="330" y="60"/>
                  </a:lnTo>
                  <a:lnTo>
                    <a:pt x="330" y="78"/>
                  </a:lnTo>
                  <a:lnTo>
                    <a:pt x="354" y="96"/>
                  </a:lnTo>
                  <a:close/>
                </a:path>
              </a:pathLst>
            </a:custGeom>
            <a:solidFill>
              <a:srgbClr val="FF8C00"/>
            </a:solidFill>
            <a:ln w="9525">
              <a:solidFill>
                <a:srgbClr val="FF8C00"/>
              </a:solidFill>
              <a:prstDash val="solid"/>
              <a:round/>
              <a:headEnd/>
              <a:tailEnd/>
            </a:ln>
          </p:spPr>
          <p:txBody>
            <a:bodyPr/>
            <a:lstStyle/>
            <a:p>
              <a:endParaRPr lang="en-US"/>
            </a:p>
          </p:txBody>
        </p:sp>
        <p:sp>
          <p:nvSpPr>
            <p:cNvPr id="8256" name="Freeform 189"/>
            <p:cNvSpPr>
              <a:spLocks/>
            </p:cNvSpPr>
            <p:nvPr/>
          </p:nvSpPr>
          <p:spPr bwMode="auto">
            <a:xfrm>
              <a:off x="3219" y="1458"/>
              <a:ext cx="354" cy="180"/>
            </a:xfrm>
            <a:custGeom>
              <a:avLst/>
              <a:gdLst>
                <a:gd name="T0" fmla="*/ 354 w 354"/>
                <a:gd name="T1" fmla="*/ 96 h 180"/>
                <a:gd name="T2" fmla="*/ 312 w 354"/>
                <a:gd name="T3" fmla="*/ 96 h 180"/>
                <a:gd name="T4" fmla="*/ 306 w 354"/>
                <a:gd name="T5" fmla="*/ 108 h 180"/>
                <a:gd name="T6" fmla="*/ 264 w 354"/>
                <a:gd name="T7" fmla="*/ 96 h 180"/>
                <a:gd name="T8" fmla="*/ 228 w 354"/>
                <a:gd name="T9" fmla="*/ 108 h 180"/>
                <a:gd name="T10" fmla="*/ 210 w 354"/>
                <a:gd name="T11" fmla="*/ 138 h 180"/>
                <a:gd name="T12" fmla="*/ 210 w 354"/>
                <a:gd name="T13" fmla="*/ 114 h 180"/>
                <a:gd name="T14" fmla="*/ 186 w 354"/>
                <a:gd name="T15" fmla="*/ 132 h 180"/>
                <a:gd name="T16" fmla="*/ 186 w 354"/>
                <a:gd name="T17" fmla="*/ 114 h 180"/>
                <a:gd name="T18" fmla="*/ 162 w 354"/>
                <a:gd name="T19" fmla="*/ 180 h 180"/>
                <a:gd name="T20" fmla="*/ 150 w 354"/>
                <a:gd name="T21" fmla="*/ 180 h 180"/>
                <a:gd name="T22" fmla="*/ 150 w 354"/>
                <a:gd name="T23" fmla="*/ 162 h 180"/>
                <a:gd name="T24" fmla="*/ 138 w 354"/>
                <a:gd name="T25" fmla="*/ 162 h 180"/>
                <a:gd name="T26" fmla="*/ 144 w 354"/>
                <a:gd name="T27" fmla="*/ 138 h 180"/>
                <a:gd name="T28" fmla="*/ 126 w 354"/>
                <a:gd name="T29" fmla="*/ 120 h 180"/>
                <a:gd name="T30" fmla="*/ 12 w 354"/>
                <a:gd name="T31" fmla="*/ 96 h 180"/>
                <a:gd name="T32" fmla="*/ 0 w 354"/>
                <a:gd name="T33" fmla="*/ 84 h 180"/>
                <a:gd name="T34" fmla="*/ 132 w 354"/>
                <a:gd name="T35" fmla="*/ 0 h 180"/>
                <a:gd name="T36" fmla="*/ 138 w 354"/>
                <a:gd name="T37" fmla="*/ 6 h 180"/>
                <a:gd name="T38" fmla="*/ 102 w 354"/>
                <a:gd name="T39" fmla="*/ 42 h 180"/>
                <a:gd name="T40" fmla="*/ 102 w 354"/>
                <a:gd name="T41" fmla="*/ 60 h 180"/>
                <a:gd name="T42" fmla="*/ 120 w 354"/>
                <a:gd name="T43" fmla="*/ 42 h 180"/>
                <a:gd name="T44" fmla="*/ 114 w 354"/>
                <a:gd name="T45" fmla="*/ 54 h 180"/>
                <a:gd name="T46" fmla="*/ 138 w 354"/>
                <a:gd name="T47" fmla="*/ 48 h 180"/>
                <a:gd name="T48" fmla="*/ 162 w 354"/>
                <a:gd name="T49" fmla="*/ 72 h 180"/>
                <a:gd name="T50" fmla="*/ 198 w 354"/>
                <a:gd name="T51" fmla="*/ 78 h 180"/>
                <a:gd name="T52" fmla="*/ 228 w 354"/>
                <a:gd name="T53" fmla="*/ 54 h 180"/>
                <a:gd name="T54" fmla="*/ 288 w 354"/>
                <a:gd name="T55" fmla="*/ 42 h 180"/>
                <a:gd name="T56" fmla="*/ 288 w 354"/>
                <a:gd name="T57" fmla="*/ 66 h 180"/>
                <a:gd name="T58" fmla="*/ 330 w 354"/>
                <a:gd name="T59" fmla="*/ 60 h 180"/>
                <a:gd name="T60" fmla="*/ 330 w 354"/>
                <a:gd name="T61" fmla="*/ 78 h 180"/>
                <a:gd name="T62" fmla="*/ 354 w 354"/>
                <a:gd name="T63" fmla="*/ 96 h 180"/>
                <a:gd name="T64" fmla="*/ 354 w 354"/>
                <a:gd name="T65" fmla="*/ 102 h 1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54"/>
                <a:gd name="T100" fmla="*/ 0 h 180"/>
                <a:gd name="T101" fmla="*/ 354 w 354"/>
                <a:gd name="T102" fmla="*/ 180 h 1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54" h="180">
                  <a:moveTo>
                    <a:pt x="354" y="96"/>
                  </a:moveTo>
                  <a:lnTo>
                    <a:pt x="312" y="96"/>
                  </a:lnTo>
                  <a:lnTo>
                    <a:pt x="306" y="108"/>
                  </a:lnTo>
                  <a:lnTo>
                    <a:pt x="264" y="96"/>
                  </a:lnTo>
                  <a:lnTo>
                    <a:pt x="228" y="108"/>
                  </a:lnTo>
                  <a:lnTo>
                    <a:pt x="210" y="138"/>
                  </a:lnTo>
                  <a:lnTo>
                    <a:pt x="210" y="114"/>
                  </a:lnTo>
                  <a:lnTo>
                    <a:pt x="186" y="132"/>
                  </a:lnTo>
                  <a:lnTo>
                    <a:pt x="186" y="114"/>
                  </a:lnTo>
                  <a:lnTo>
                    <a:pt x="162" y="180"/>
                  </a:lnTo>
                  <a:lnTo>
                    <a:pt x="150" y="180"/>
                  </a:lnTo>
                  <a:lnTo>
                    <a:pt x="150" y="162"/>
                  </a:lnTo>
                  <a:lnTo>
                    <a:pt x="138" y="162"/>
                  </a:lnTo>
                  <a:lnTo>
                    <a:pt x="144" y="138"/>
                  </a:lnTo>
                  <a:lnTo>
                    <a:pt x="126" y="120"/>
                  </a:lnTo>
                  <a:lnTo>
                    <a:pt x="12" y="96"/>
                  </a:lnTo>
                  <a:lnTo>
                    <a:pt x="0" y="84"/>
                  </a:lnTo>
                  <a:lnTo>
                    <a:pt x="132" y="0"/>
                  </a:lnTo>
                  <a:lnTo>
                    <a:pt x="138" y="6"/>
                  </a:lnTo>
                  <a:lnTo>
                    <a:pt x="102" y="42"/>
                  </a:lnTo>
                  <a:lnTo>
                    <a:pt x="102" y="60"/>
                  </a:lnTo>
                  <a:lnTo>
                    <a:pt x="120" y="42"/>
                  </a:lnTo>
                  <a:lnTo>
                    <a:pt x="114" y="54"/>
                  </a:lnTo>
                  <a:lnTo>
                    <a:pt x="138" y="48"/>
                  </a:lnTo>
                  <a:lnTo>
                    <a:pt x="162" y="72"/>
                  </a:lnTo>
                  <a:lnTo>
                    <a:pt x="198" y="78"/>
                  </a:lnTo>
                  <a:lnTo>
                    <a:pt x="228" y="54"/>
                  </a:lnTo>
                  <a:lnTo>
                    <a:pt x="288" y="42"/>
                  </a:lnTo>
                  <a:lnTo>
                    <a:pt x="288" y="66"/>
                  </a:lnTo>
                  <a:lnTo>
                    <a:pt x="330" y="60"/>
                  </a:lnTo>
                  <a:lnTo>
                    <a:pt x="330" y="78"/>
                  </a:lnTo>
                  <a:lnTo>
                    <a:pt x="354" y="96"/>
                  </a:lnTo>
                  <a:lnTo>
                    <a:pt x="354" y="102"/>
                  </a:lnTo>
                </a:path>
              </a:pathLst>
            </a:custGeom>
            <a:noFill/>
            <a:ln w="9525">
              <a:solidFill>
                <a:srgbClr val="000000"/>
              </a:solidFill>
              <a:prstDash val="solid"/>
              <a:round/>
              <a:headEnd/>
              <a:tailEnd/>
            </a:ln>
          </p:spPr>
          <p:txBody>
            <a:bodyPr/>
            <a:lstStyle/>
            <a:p>
              <a:endParaRPr lang="en-US"/>
            </a:p>
          </p:txBody>
        </p:sp>
        <p:sp>
          <p:nvSpPr>
            <p:cNvPr id="8257" name="Freeform 190"/>
            <p:cNvSpPr>
              <a:spLocks/>
            </p:cNvSpPr>
            <p:nvPr/>
          </p:nvSpPr>
          <p:spPr bwMode="auto">
            <a:xfrm>
              <a:off x="2853" y="1332"/>
              <a:ext cx="408" cy="450"/>
            </a:xfrm>
            <a:custGeom>
              <a:avLst/>
              <a:gdLst>
                <a:gd name="T0" fmla="*/ 330 w 408"/>
                <a:gd name="T1" fmla="*/ 444 h 450"/>
                <a:gd name="T2" fmla="*/ 36 w 408"/>
                <a:gd name="T3" fmla="*/ 450 h 450"/>
                <a:gd name="T4" fmla="*/ 36 w 408"/>
                <a:gd name="T5" fmla="*/ 312 h 450"/>
                <a:gd name="T6" fmla="*/ 18 w 408"/>
                <a:gd name="T7" fmla="*/ 288 h 450"/>
                <a:gd name="T8" fmla="*/ 30 w 408"/>
                <a:gd name="T9" fmla="*/ 264 h 450"/>
                <a:gd name="T10" fmla="*/ 30 w 408"/>
                <a:gd name="T11" fmla="*/ 258 h 450"/>
                <a:gd name="T12" fmla="*/ 0 w 408"/>
                <a:gd name="T13" fmla="*/ 30 h 450"/>
                <a:gd name="T14" fmla="*/ 108 w 408"/>
                <a:gd name="T15" fmla="*/ 30 h 450"/>
                <a:gd name="T16" fmla="*/ 108 w 408"/>
                <a:gd name="T17" fmla="*/ 0 h 450"/>
                <a:gd name="T18" fmla="*/ 120 w 408"/>
                <a:gd name="T19" fmla="*/ 0 h 450"/>
                <a:gd name="T20" fmla="*/ 132 w 408"/>
                <a:gd name="T21" fmla="*/ 48 h 450"/>
                <a:gd name="T22" fmla="*/ 174 w 408"/>
                <a:gd name="T23" fmla="*/ 54 h 450"/>
                <a:gd name="T24" fmla="*/ 180 w 408"/>
                <a:gd name="T25" fmla="*/ 66 h 450"/>
                <a:gd name="T26" fmla="*/ 222 w 408"/>
                <a:gd name="T27" fmla="*/ 54 h 450"/>
                <a:gd name="T28" fmla="*/ 240 w 408"/>
                <a:gd name="T29" fmla="*/ 60 h 450"/>
                <a:gd name="T30" fmla="*/ 234 w 408"/>
                <a:gd name="T31" fmla="*/ 66 h 450"/>
                <a:gd name="T32" fmla="*/ 246 w 408"/>
                <a:gd name="T33" fmla="*/ 66 h 450"/>
                <a:gd name="T34" fmla="*/ 252 w 408"/>
                <a:gd name="T35" fmla="*/ 84 h 450"/>
                <a:gd name="T36" fmla="*/ 270 w 408"/>
                <a:gd name="T37" fmla="*/ 72 h 450"/>
                <a:gd name="T38" fmla="*/ 294 w 408"/>
                <a:gd name="T39" fmla="*/ 96 h 450"/>
                <a:gd name="T40" fmla="*/ 330 w 408"/>
                <a:gd name="T41" fmla="*/ 78 h 450"/>
                <a:gd name="T42" fmla="*/ 342 w 408"/>
                <a:gd name="T43" fmla="*/ 90 h 450"/>
                <a:gd name="T44" fmla="*/ 408 w 408"/>
                <a:gd name="T45" fmla="*/ 90 h 450"/>
                <a:gd name="T46" fmla="*/ 342 w 408"/>
                <a:gd name="T47" fmla="*/ 132 h 450"/>
                <a:gd name="T48" fmla="*/ 270 w 408"/>
                <a:gd name="T49" fmla="*/ 198 h 450"/>
                <a:gd name="T50" fmla="*/ 264 w 408"/>
                <a:gd name="T51" fmla="*/ 204 h 450"/>
                <a:gd name="T52" fmla="*/ 264 w 408"/>
                <a:gd name="T53" fmla="*/ 252 h 450"/>
                <a:gd name="T54" fmla="*/ 240 w 408"/>
                <a:gd name="T55" fmla="*/ 264 h 450"/>
                <a:gd name="T56" fmla="*/ 228 w 408"/>
                <a:gd name="T57" fmla="*/ 288 h 450"/>
                <a:gd name="T58" fmla="*/ 246 w 408"/>
                <a:gd name="T59" fmla="*/ 300 h 450"/>
                <a:gd name="T60" fmla="*/ 240 w 408"/>
                <a:gd name="T61" fmla="*/ 354 h 450"/>
                <a:gd name="T62" fmla="*/ 318 w 408"/>
                <a:gd name="T63" fmla="*/ 408 h 450"/>
                <a:gd name="T64" fmla="*/ 330 w 408"/>
                <a:gd name="T65" fmla="*/ 444 h 4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8"/>
                <a:gd name="T100" fmla="*/ 0 h 450"/>
                <a:gd name="T101" fmla="*/ 408 w 408"/>
                <a:gd name="T102" fmla="*/ 450 h 45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8" h="450">
                  <a:moveTo>
                    <a:pt x="330" y="444"/>
                  </a:moveTo>
                  <a:lnTo>
                    <a:pt x="36" y="450"/>
                  </a:lnTo>
                  <a:lnTo>
                    <a:pt x="36" y="312"/>
                  </a:lnTo>
                  <a:lnTo>
                    <a:pt x="18" y="288"/>
                  </a:lnTo>
                  <a:lnTo>
                    <a:pt x="30" y="264"/>
                  </a:lnTo>
                  <a:lnTo>
                    <a:pt x="30" y="258"/>
                  </a:lnTo>
                  <a:lnTo>
                    <a:pt x="0" y="30"/>
                  </a:lnTo>
                  <a:lnTo>
                    <a:pt x="108" y="30"/>
                  </a:lnTo>
                  <a:lnTo>
                    <a:pt x="108" y="0"/>
                  </a:lnTo>
                  <a:lnTo>
                    <a:pt x="120" y="0"/>
                  </a:lnTo>
                  <a:lnTo>
                    <a:pt x="132" y="48"/>
                  </a:lnTo>
                  <a:lnTo>
                    <a:pt x="174" y="54"/>
                  </a:lnTo>
                  <a:lnTo>
                    <a:pt x="180" y="66"/>
                  </a:lnTo>
                  <a:lnTo>
                    <a:pt x="222" y="54"/>
                  </a:lnTo>
                  <a:lnTo>
                    <a:pt x="240" y="60"/>
                  </a:lnTo>
                  <a:lnTo>
                    <a:pt x="234" y="66"/>
                  </a:lnTo>
                  <a:lnTo>
                    <a:pt x="246" y="66"/>
                  </a:lnTo>
                  <a:lnTo>
                    <a:pt x="252" y="84"/>
                  </a:lnTo>
                  <a:lnTo>
                    <a:pt x="270" y="72"/>
                  </a:lnTo>
                  <a:lnTo>
                    <a:pt x="294" y="96"/>
                  </a:lnTo>
                  <a:lnTo>
                    <a:pt x="330" y="78"/>
                  </a:lnTo>
                  <a:lnTo>
                    <a:pt x="342" y="90"/>
                  </a:lnTo>
                  <a:lnTo>
                    <a:pt x="408" y="90"/>
                  </a:lnTo>
                  <a:lnTo>
                    <a:pt x="342" y="132"/>
                  </a:lnTo>
                  <a:lnTo>
                    <a:pt x="270" y="198"/>
                  </a:lnTo>
                  <a:lnTo>
                    <a:pt x="264" y="204"/>
                  </a:lnTo>
                  <a:lnTo>
                    <a:pt x="264" y="252"/>
                  </a:lnTo>
                  <a:lnTo>
                    <a:pt x="240" y="264"/>
                  </a:lnTo>
                  <a:lnTo>
                    <a:pt x="228" y="288"/>
                  </a:lnTo>
                  <a:lnTo>
                    <a:pt x="246" y="300"/>
                  </a:lnTo>
                  <a:lnTo>
                    <a:pt x="240" y="354"/>
                  </a:lnTo>
                  <a:lnTo>
                    <a:pt x="318" y="408"/>
                  </a:lnTo>
                  <a:lnTo>
                    <a:pt x="330" y="444"/>
                  </a:lnTo>
                  <a:close/>
                </a:path>
              </a:pathLst>
            </a:custGeom>
            <a:solidFill>
              <a:srgbClr val="FFAA00"/>
            </a:solidFill>
            <a:ln w="9525">
              <a:solidFill>
                <a:srgbClr val="FFAA00"/>
              </a:solidFill>
              <a:prstDash val="solid"/>
              <a:round/>
              <a:headEnd/>
              <a:tailEnd/>
            </a:ln>
          </p:spPr>
          <p:txBody>
            <a:bodyPr/>
            <a:lstStyle/>
            <a:p>
              <a:endParaRPr lang="en-US"/>
            </a:p>
          </p:txBody>
        </p:sp>
        <p:sp>
          <p:nvSpPr>
            <p:cNvPr id="8258" name="Freeform 191"/>
            <p:cNvSpPr>
              <a:spLocks/>
            </p:cNvSpPr>
            <p:nvPr/>
          </p:nvSpPr>
          <p:spPr bwMode="auto">
            <a:xfrm>
              <a:off x="2853" y="1332"/>
              <a:ext cx="408" cy="450"/>
            </a:xfrm>
            <a:custGeom>
              <a:avLst/>
              <a:gdLst>
                <a:gd name="T0" fmla="*/ 330 w 408"/>
                <a:gd name="T1" fmla="*/ 444 h 450"/>
                <a:gd name="T2" fmla="*/ 36 w 408"/>
                <a:gd name="T3" fmla="*/ 450 h 450"/>
                <a:gd name="T4" fmla="*/ 36 w 408"/>
                <a:gd name="T5" fmla="*/ 312 h 450"/>
                <a:gd name="T6" fmla="*/ 18 w 408"/>
                <a:gd name="T7" fmla="*/ 288 h 450"/>
                <a:gd name="T8" fmla="*/ 30 w 408"/>
                <a:gd name="T9" fmla="*/ 264 h 450"/>
                <a:gd name="T10" fmla="*/ 30 w 408"/>
                <a:gd name="T11" fmla="*/ 258 h 450"/>
                <a:gd name="T12" fmla="*/ 0 w 408"/>
                <a:gd name="T13" fmla="*/ 30 h 450"/>
                <a:gd name="T14" fmla="*/ 108 w 408"/>
                <a:gd name="T15" fmla="*/ 30 h 450"/>
                <a:gd name="T16" fmla="*/ 108 w 408"/>
                <a:gd name="T17" fmla="*/ 0 h 450"/>
                <a:gd name="T18" fmla="*/ 120 w 408"/>
                <a:gd name="T19" fmla="*/ 0 h 450"/>
                <a:gd name="T20" fmla="*/ 132 w 408"/>
                <a:gd name="T21" fmla="*/ 48 h 450"/>
                <a:gd name="T22" fmla="*/ 174 w 408"/>
                <a:gd name="T23" fmla="*/ 54 h 450"/>
                <a:gd name="T24" fmla="*/ 180 w 408"/>
                <a:gd name="T25" fmla="*/ 66 h 450"/>
                <a:gd name="T26" fmla="*/ 222 w 408"/>
                <a:gd name="T27" fmla="*/ 54 h 450"/>
                <a:gd name="T28" fmla="*/ 240 w 408"/>
                <a:gd name="T29" fmla="*/ 60 h 450"/>
                <a:gd name="T30" fmla="*/ 234 w 408"/>
                <a:gd name="T31" fmla="*/ 66 h 450"/>
                <a:gd name="T32" fmla="*/ 246 w 408"/>
                <a:gd name="T33" fmla="*/ 66 h 450"/>
                <a:gd name="T34" fmla="*/ 252 w 408"/>
                <a:gd name="T35" fmla="*/ 84 h 450"/>
                <a:gd name="T36" fmla="*/ 270 w 408"/>
                <a:gd name="T37" fmla="*/ 72 h 450"/>
                <a:gd name="T38" fmla="*/ 294 w 408"/>
                <a:gd name="T39" fmla="*/ 96 h 450"/>
                <a:gd name="T40" fmla="*/ 330 w 408"/>
                <a:gd name="T41" fmla="*/ 78 h 450"/>
                <a:gd name="T42" fmla="*/ 342 w 408"/>
                <a:gd name="T43" fmla="*/ 90 h 450"/>
                <a:gd name="T44" fmla="*/ 408 w 408"/>
                <a:gd name="T45" fmla="*/ 90 h 450"/>
                <a:gd name="T46" fmla="*/ 342 w 408"/>
                <a:gd name="T47" fmla="*/ 132 h 450"/>
                <a:gd name="T48" fmla="*/ 270 w 408"/>
                <a:gd name="T49" fmla="*/ 198 h 450"/>
                <a:gd name="T50" fmla="*/ 264 w 408"/>
                <a:gd name="T51" fmla="*/ 204 h 450"/>
                <a:gd name="T52" fmla="*/ 264 w 408"/>
                <a:gd name="T53" fmla="*/ 252 h 450"/>
                <a:gd name="T54" fmla="*/ 240 w 408"/>
                <a:gd name="T55" fmla="*/ 264 h 450"/>
                <a:gd name="T56" fmla="*/ 228 w 408"/>
                <a:gd name="T57" fmla="*/ 288 h 450"/>
                <a:gd name="T58" fmla="*/ 246 w 408"/>
                <a:gd name="T59" fmla="*/ 300 h 450"/>
                <a:gd name="T60" fmla="*/ 240 w 408"/>
                <a:gd name="T61" fmla="*/ 354 h 450"/>
                <a:gd name="T62" fmla="*/ 318 w 408"/>
                <a:gd name="T63" fmla="*/ 408 h 450"/>
                <a:gd name="T64" fmla="*/ 330 w 408"/>
                <a:gd name="T65" fmla="*/ 444 h 450"/>
                <a:gd name="T66" fmla="*/ 330 w 408"/>
                <a:gd name="T67" fmla="*/ 450 h 45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08"/>
                <a:gd name="T103" fmla="*/ 0 h 450"/>
                <a:gd name="T104" fmla="*/ 408 w 408"/>
                <a:gd name="T105" fmla="*/ 450 h 45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08" h="450">
                  <a:moveTo>
                    <a:pt x="330" y="444"/>
                  </a:moveTo>
                  <a:lnTo>
                    <a:pt x="36" y="450"/>
                  </a:lnTo>
                  <a:lnTo>
                    <a:pt x="36" y="312"/>
                  </a:lnTo>
                  <a:lnTo>
                    <a:pt x="18" y="288"/>
                  </a:lnTo>
                  <a:lnTo>
                    <a:pt x="30" y="264"/>
                  </a:lnTo>
                  <a:lnTo>
                    <a:pt x="30" y="258"/>
                  </a:lnTo>
                  <a:lnTo>
                    <a:pt x="0" y="30"/>
                  </a:lnTo>
                  <a:lnTo>
                    <a:pt x="108" y="30"/>
                  </a:lnTo>
                  <a:lnTo>
                    <a:pt x="108" y="0"/>
                  </a:lnTo>
                  <a:lnTo>
                    <a:pt x="120" y="0"/>
                  </a:lnTo>
                  <a:lnTo>
                    <a:pt x="132" y="48"/>
                  </a:lnTo>
                  <a:lnTo>
                    <a:pt x="174" y="54"/>
                  </a:lnTo>
                  <a:lnTo>
                    <a:pt x="180" y="66"/>
                  </a:lnTo>
                  <a:lnTo>
                    <a:pt x="222" y="54"/>
                  </a:lnTo>
                  <a:lnTo>
                    <a:pt x="240" y="60"/>
                  </a:lnTo>
                  <a:lnTo>
                    <a:pt x="234" y="66"/>
                  </a:lnTo>
                  <a:lnTo>
                    <a:pt x="246" y="66"/>
                  </a:lnTo>
                  <a:lnTo>
                    <a:pt x="252" y="84"/>
                  </a:lnTo>
                  <a:lnTo>
                    <a:pt x="270" y="72"/>
                  </a:lnTo>
                  <a:lnTo>
                    <a:pt x="294" y="96"/>
                  </a:lnTo>
                  <a:lnTo>
                    <a:pt x="330" y="78"/>
                  </a:lnTo>
                  <a:lnTo>
                    <a:pt x="342" y="90"/>
                  </a:lnTo>
                  <a:lnTo>
                    <a:pt x="408" y="90"/>
                  </a:lnTo>
                  <a:lnTo>
                    <a:pt x="342" y="132"/>
                  </a:lnTo>
                  <a:lnTo>
                    <a:pt x="270" y="198"/>
                  </a:lnTo>
                  <a:lnTo>
                    <a:pt x="264" y="204"/>
                  </a:lnTo>
                  <a:lnTo>
                    <a:pt x="264" y="252"/>
                  </a:lnTo>
                  <a:lnTo>
                    <a:pt x="240" y="264"/>
                  </a:lnTo>
                  <a:lnTo>
                    <a:pt x="228" y="288"/>
                  </a:lnTo>
                  <a:lnTo>
                    <a:pt x="246" y="300"/>
                  </a:lnTo>
                  <a:lnTo>
                    <a:pt x="240" y="354"/>
                  </a:lnTo>
                  <a:lnTo>
                    <a:pt x="318" y="408"/>
                  </a:lnTo>
                  <a:lnTo>
                    <a:pt x="330" y="444"/>
                  </a:lnTo>
                  <a:lnTo>
                    <a:pt x="330" y="450"/>
                  </a:lnTo>
                </a:path>
              </a:pathLst>
            </a:custGeom>
            <a:noFill/>
            <a:ln w="9525">
              <a:solidFill>
                <a:srgbClr val="000000"/>
              </a:solidFill>
              <a:prstDash val="solid"/>
              <a:round/>
              <a:headEnd/>
              <a:tailEnd/>
            </a:ln>
          </p:spPr>
          <p:txBody>
            <a:bodyPr/>
            <a:lstStyle/>
            <a:p>
              <a:endParaRPr lang="en-US"/>
            </a:p>
          </p:txBody>
        </p:sp>
        <p:sp>
          <p:nvSpPr>
            <p:cNvPr id="8259" name="Freeform 192"/>
            <p:cNvSpPr>
              <a:spLocks/>
            </p:cNvSpPr>
            <p:nvPr/>
          </p:nvSpPr>
          <p:spPr bwMode="auto">
            <a:xfrm>
              <a:off x="3207" y="2430"/>
              <a:ext cx="216" cy="378"/>
            </a:xfrm>
            <a:custGeom>
              <a:avLst/>
              <a:gdLst>
                <a:gd name="T0" fmla="*/ 216 w 216"/>
                <a:gd name="T1" fmla="*/ 360 h 378"/>
                <a:gd name="T2" fmla="*/ 156 w 216"/>
                <a:gd name="T3" fmla="*/ 366 h 378"/>
                <a:gd name="T4" fmla="*/ 138 w 216"/>
                <a:gd name="T5" fmla="*/ 378 h 378"/>
                <a:gd name="T6" fmla="*/ 120 w 216"/>
                <a:gd name="T7" fmla="*/ 342 h 378"/>
                <a:gd name="T8" fmla="*/ 120 w 216"/>
                <a:gd name="T9" fmla="*/ 318 h 378"/>
                <a:gd name="T10" fmla="*/ 0 w 216"/>
                <a:gd name="T11" fmla="*/ 324 h 378"/>
                <a:gd name="T12" fmla="*/ 6 w 216"/>
                <a:gd name="T13" fmla="*/ 276 h 378"/>
                <a:gd name="T14" fmla="*/ 36 w 216"/>
                <a:gd name="T15" fmla="*/ 234 h 378"/>
                <a:gd name="T16" fmla="*/ 24 w 216"/>
                <a:gd name="T17" fmla="*/ 228 h 378"/>
                <a:gd name="T18" fmla="*/ 42 w 216"/>
                <a:gd name="T19" fmla="*/ 222 h 378"/>
                <a:gd name="T20" fmla="*/ 24 w 216"/>
                <a:gd name="T21" fmla="*/ 204 h 378"/>
                <a:gd name="T22" fmla="*/ 30 w 216"/>
                <a:gd name="T23" fmla="*/ 198 h 378"/>
                <a:gd name="T24" fmla="*/ 24 w 216"/>
                <a:gd name="T25" fmla="*/ 198 h 378"/>
                <a:gd name="T26" fmla="*/ 24 w 216"/>
                <a:gd name="T27" fmla="*/ 174 h 378"/>
                <a:gd name="T28" fmla="*/ 18 w 216"/>
                <a:gd name="T29" fmla="*/ 168 h 378"/>
                <a:gd name="T30" fmla="*/ 30 w 216"/>
                <a:gd name="T31" fmla="*/ 150 h 378"/>
                <a:gd name="T32" fmla="*/ 18 w 216"/>
                <a:gd name="T33" fmla="*/ 144 h 378"/>
                <a:gd name="T34" fmla="*/ 24 w 216"/>
                <a:gd name="T35" fmla="*/ 132 h 378"/>
                <a:gd name="T36" fmla="*/ 18 w 216"/>
                <a:gd name="T37" fmla="*/ 132 h 378"/>
                <a:gd name="T38" fmla="*/ 12 w 216"/>
                <a:gd name="T39" fmla="*/ 114 h 378"/>
                <a:gd name="T40" fmla="*/ 24 w 216"/>
                <a:gd name="T41" fmla="*/ 114 h 378"/>
                <a:gd name="T42" fmla="*/ 24 w 216"/>
                <a:gd name="T43" fmla="*/ 90 h 378"/>
                <a:gd name="T44" fmla="*/ 54 w 216"/>
                <a:gd name="T45" fmla="*/ 54 h 378"/>
                <a:gd name="T46" fmla="*/ 54 w 216"/>
                <a:gd name="T47" fmla="*/ 30 h 378"/>
                <a:gd name="T48" fmla="*/ 72 w 216"/>
                <a:gd name="T49" fmla="*/ 6 h 378"/>
                <a:gd name="T50" fmla="*/ 204 w 216"/>
                <a:gd name="T51" fmla="*/ 0 h 378"/>
                <a:gd name="T52" fmla="*/ 204 w 216"/>
                <a:gd name="T53" fmla="*/ 246 h 378"/>
                <a:gd name="T54" fmla="*/ 216 w 216"/>
                <a:gd name="T55" fmla="*/ 330 h 378"/>
                <a:gd name="T56" fmla="*/ 216 w 216"/>
                <a:gd name="T57" fmla="*/ 360 h 37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16"/>
                <a:gd name="T88" fmla="*/ 0 h 378"/>
                <a:gd name="T89" fmla="*/ 216 w 216"/>
                <a:gd name="T90" fmla="*/ 378 h 37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16" h="378">
                  <a:moveTo>
                    <a:pt x="216" y="360"/>
                  </a:moveTo>
                  <a:lnTo>
                    <a:pt x="156" y="366"/>
                  </a:lnTo>
                  <a:lnTo>
                    <a:pt x="138" y="378"/>
                  </a:lnTo>
                  <a:lnTo>
                    <a:pt x="120" y="342"/>
                  </a:lnTo>
                  <a:lnTo>
                    <a:pt x="120" y="318"/>
                  </a:lnTo>
                  <a:lnTo>
                    <a:pt x="0" y="324"/>
                  </a:lnTo>
                  <a:lnTo>
                    <a:pt x="6" y="276"/>
                  </a:lnTo>
                  <a:lnTo>
                    <a:pt x="36" y="234"/>
                  </a:lnTo>
                  <a:lnTo>
                    <a:pt x="24" y="228"/>
                  </a:lnTo>
                  <a:lnTo>
                    <a:pt x="42" y="222"/>
                  </a:lnTo>
                  <a:lnTo>
                    <a:pt x="24" y="204"/>
                  </a:lnTo>
                  <a:lnTo>
                    <a:pt x="30" y="198"/>
                  </a:lnTo>
                  <a:lnTo>
                    <a:pt x="24" y="198"/>
                  </a:lnTo>
                  <a:lnTo>
                    <a:pt x="24" y="174"/>
                  </a:lnTo>
                  <a:lnTo>
                    <a:pt x="18" y="168"/>
                  </a:lnTo>
                  <a:lnTo>
                    <a:pt x="30" y="150"/>
                  </a:lnTo>
                  <a:lnTo>
                    <a:pt x="18" y="144"/>
                  </a:lnTo>
                  <a:lnTo>
                    <a:pt x="24" y="132"/>
                  </a:lnTo>
                  <a:lnTo>
                    <a:pt x="18" y="132"/>
                  </a:lnTo>
                  <a:lnTo>
                    <a:pt x="12" y="114"/>
                  </a:lnTo>
                  <a:lnTo>
                    <a:pt x="24" y="114"/>
                  </a:lnTo>
                  <a:lnTo>
                    <a:pt x="24" y="90"/>
                  </a:lnTo>
                  <a:lnTo>
                    <a:pt x="54" y="54"/>
                  </a:lnTo>
                  <a:lnTo>
                    <a:pt x="54" y="30"/>
                  </a:lnTo>
                  <a:lnTo>
                    <a:pt x="72" y="6"/>
                  </a:lnTo>
                  <a:lnTo>
                    <a:pt x="204" y="0"/>
                  </a:lnTo>
                  <a:lnTo>
                    <a:pt x="204" y="246"/>
                  </a:lnTo>
                  <a:lnTo>
                    <a:pt x="216" y="330"/>
                  </a:lnTo>
                  <a:lnTo>
                    <a:pt x="216" y="360"/>
                  </a:lnTo>
                  <a:close/>
                </a:path>
              </a:pathLst>
            </a:custGeom>
            <a:solidFill>
              <a:srgbClr val="FF4500"/>
            </a:solidFill>
            <a:ln w="9525">
              <a:solidFill>
                <a:srgbClr val="FF4500"/>
              </a:solidFill>
              <a:prstDash val="solid"/>
              <a:round/>
              <a:headEnd/>
              <a:tailEnd/>
            </a:ln>
          </p:spPr>
          <p:txBody>
            <a:bodyPr/>
            <a:lstStyle/>
            <a:p>
              <a:endParaRPr lang="en-US"/>
            </a:p>
          </p:txBody>
        </p:sp>
        <p:sp>
          <p:nvSpPr>
            <p:cNvPr id="8260" name="Freeform 193"/>
            <p:cNvSpPr>
              <a:spLocks/>
            </p:cNvSpPr>
            <p:nvPr/>
          </p:nvSpPr>
          <p:spPr bwMode="auto">
            <a:xfrm>
              <a:off x="3207" y="2430"/>
              <a:ext cx="216" cy="378"/>
            </a:xfrm>
            <a:custGeom>
              <a:avLst/>
              <a:gdLst>
                <a:gd name="T0" fmla="*/ 216 w 216"/>
                <a:gd name="T1" fmla="*/ 360 h 378"/>
                <a:gd name="T2" fmla="*/ 156 w 216"/>
                <a:gd name="T3" fmla="*/ 366 h 378"/>
                <a:gd name="T4" fmla="*/ 138 w 216"/>
                <a:gd name="T5" fmla="*/ 378 h 378"/>
                <a:gd name="T6" fmla="*/ 120 w 216"/>
                <a:gd name="T7" fmla="*/ 342 h 378"/>
                <a:gd name="T8" fmla="*/ 120 w 216"/>
                <a:gd name="T9" fmla="*/ 318 h 378"/>
                <a:gd name="T10" fmla="*/ 0 w 216"/>
                <a:gd name="T11" fmla="*/ 324 h 378"/>
                <a:gd name="T12" fmla="*/ 6 w 216"/>
                <a:gd name="T13" fmla="*/ 276 h 378"/>
                <a:gd name="T14" fmla="*/ 36 w 216"/>
                <a:gd name="T15" fmla="*/ 234 h 378"/>
                <a:gd name="T16" fmla="*/ 24 w 216"/>
                <a:gd name="T17" fmla="*/ 228 h 378"/>
                <a:gd name="T18" fmla="*/ 42 w 216"/>
                <a:gd name="T19" fmla="*/ 222 h 378"/>
                <a:gd name="T20" fmla="*/ 24 w 216"/>
                <a:gd name="T21" fmla="*/ 204 h 378"/>
                <a:gd name="T22" fmla="*/ 30 w 216"/>
                <a:gd name="T23" fmla="*/ 198 h 378"/>
                <a:gd name="T24" fmla="*/ 24 w 216"/>
                <a:gd name="T25" fmla="*/ 198 h 378"/>
                <a:gd name="T26" fmla="*/ 24 w 216"/>
                <a:gd name="T27" fmla="*/ 174 h 378"/>
                <a:gd name="T28" fmla="*/ 18 w 216"/>
                <a:gd name="T29" fmla="*/ 168 h 378"/>
                <a:gd name="T30" fmla="*/ 30 w 216"/>
                <a:gd name="T31" fmla="*/ 150 h 378"/>
                <a:gd name="T32" fmla="*/ 18 w 216"/>
                <a:gd name="T33" fmla="*/ 144 h 378"/>
                <a:gd name="T34" fmla="*/ 24 w 216"/>
                <a:gd name="T35" fmla="*/ 132 h 378"/>
                <a:gd name="T36" fmla="*/ 18 w 216"/>
                <a:gd name="T37" fmla="*/ 132 h 378"/>
                <a:gd name="T38" fmla="*/ 12 w 216"/>
                <a:gd name="T39" fmla="*/ 114 h 378"/>
                <a:gd name="T40" fmla="*/ 24 w 216"/>
                <a:gd name="T41" fmla="*/ 114 h 378"/>
                <a:gd name="T42" fmla="*/ 24 w 216"/>
                <a:gd name="T43" fmla="*/ 90 h 378"/>
                <a:gd name="T44" fmla="*/ 54 w 216"/>
                <a:gd name="T45" fmla="*/ 54 h 378"/>
                <a:gd name="T46" fmla="*/ 54 w 216"/>
                <a:gd name="T47" fmla="*/ 30 h 378"/>
                <a:gd name="T48" fmla="*/ 72 w 216"/>
                <a:gd name="T49" fmla="*/ 6 h 378"/>
                <a:gd name="T50" fmla="*/ 204 w 216"/>
                <a:gd name="T51" fmla="*/ 0 h 378"/>
                <a:gd name="T52" fmla="*/ 204 w 216"/>
                <a:gd name="T53" fmla="*/ 246 h 378"/>
                <a:gd name="T54" fmla="*/ 216 w 216"/>
                <a:gd name="T55" fmla="*/ 330 h 378"/>
                <a:gd name="T56" fmla="*/ 216 w 216"/>
                <a:gd name="T57" fmla="*/ 360 h 378"/>
                <a:gd name="T58" fmla="*/ 216 w 216"/>
                <a:gd name="T59" fmla="*/ 366 h 37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6"/>
                <a:gd name="T91" fmla="*/ 0 h 378"/>
                <a:gd name="T92" fmla="*/ 216 w 216"/>
                <a:gd name="T93" fmla="*/ 378 h 37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6" h="378">
                  <a:moveTo>
                    <a:pt x="216" y="360"/>
                  </a:moveTo>
                  <a:lnTo>
                    <a:pt x="156" y="366"/>
                  </a:lnTo>
                  <a:lnTo>
                    <a:pt x="138" y="378"/>
                  </a:lnTo>
                  <a:lnTo>
                    <a:pt x="120" y="342"/>
                  </a:lnTo>
                  <a:lnTo>
                    <a:pt x="120" y="318"/>
                  </a:lnTo>
                  <a:lnTo>
                    <a:pt x="0" y="324"/>
                  </a:lnTo>
                  <a:lnTo>
                    <a:pt x="6" y="276"/>
                  </a:lnTo>
                  <a:lnTo>
                    <a:pt x="36" y="234"/>
                  </a:lnTo>
                  <a:lnTo>
                    <a:pt x="24" y="228"/>
                  </a:lnTo>
                  <a:lnTo>
                    <a:pt x="42" y="222"/>
                  </a:lnTo>
                  <a:lnTo>
                    <a:pt x="24" y="204"/>
                  </a:lnTo>
                  <a:lnTo>
                    <a:pt x="30" y="198"/>
                  </a:lnTo>
                  <a:lnTo>
                    <a:pt x="24" y="198"/>
                  </a:lnTo>
                  <a:lnTo>
                    <a:pt x="24" y="174"/>
                  </a:lnTo>
                  <a:lnTo>
                    <a:pt x="18" y="168"/>
                  </a:lnTo>
                  <a:lnTo>
                    <a:pt x="30" y="150"/>
                  </a:lnTo>
                  <a:lnTo>
                    <a:pt x="18" y="144"/>
                  </a:lnTo>
                  <a:lnTo>
                    <a:pt x="24" y="132"/>
                  </a:lnTo>
                  <a:lnTo>
                    <a:pt x="18" y="132"/>
                  </a:lnTo>
                  <a:lnTo>
                    <a:pt x="12" y="114"/>
                  </a:lnTo>
                  <a:lnTo>
                    <a:pt x="24" y="114"/>
                  </a:lnTo>
                  <a:lnTo>
                    <a:pt x="24" y="90"/>
                  </a:lnTo>
                  <a:lnTo>
                    <a:pt x="54" y="54"/>
                  </a:lnTo>
                  <a:lnTo>
                    <a:pt x="54" y="30"/>
                  </a:lnTo>
                  <a:lnTo>
                    <a:pt x="72" y="6"/>
                  </a:lnTo>
                  <a:lnTo>
                    <a:pt x="204" y="0"/>
                  </a:lnTo>
                  <a:lnTo>
                    <a:pt x="204" y="246"/>
                  </a:lnTo>
                  <a:lnTo>
                    <a:pt x="216" y="330"/>
                  </a:lnTo>
                  <a:lnTo>
                    <a:pt x="216" y="360"/>
                  </a:lnTo>
                  <a:lnTo>
                    <a:pt x="216" y="366"/>
                  </a:lnTo>
                </a:path>
              </a:pathLst>
            </a:custGeom>
            <a:noFill/>
            <a:ln w="9525">
              <a:solidFill>
                <a:srgbClr val="000000"/>
              </a:solidFill>
              <a:prstDash val="solid"/>
              <a:round/>
              <a:headEnd/>
              <a:tailEnd/>
            </a:ln>
          </p:spPr>
          <p:txBody>
            <a:bodyPr/>
            <a:lstStyle/>
            <a:p>
              <a:endParaRPr lang="en-US"/>
            </a:p>
          </p:txBody>
        </p:sp>
        <p:sp>
          <p:nvSpPr>
            <p:cNvPr id="8261" name="Freeform 194"/>
            <p:cNvSpPr>
              <a:spLocks/>
            </p:cNvSpPr>
            <p:nvPr/>
          </p:nvSpPr>
          <p:spPr bwMode="auto">
            <a:xfrm>
              <a:off x="2931" y="2004"/>
              <a:ext cx="408" cy="354"/>
            </a:xfrm>
            <a:custGeom>
              <a:avLst/>
              <a:gdLst>
                <a:gd name="T0" fmla="*/ 378 w 408"/>
                <a:gd name="T1" fmla="*/ 354 h 354"/>
                <a:gd name="T2" fmla="*/ 336 w 408"/>
                <a:gd name="T3" fmla="*/ 354 h 354"/>
                <a:gd name="T4" fmla="*/ 354 w 408"/>
                <a:gd name="T5" fmla="*/ 336 h 354"/>
                <a:gd name="T6" fmla="*/ 348 w 408"/>
                <a:gd name="T7" fmla="*/ 318 h 354"/>
                <a:gd name="T8" fmla="*/ 66 w 408"/>
                <a:gd name="T9" fmla="*/ 324 h 354"/>
                <a:gd name="T10" fmla="*/ 66 w 408"/>
                <a:gd name="T11" fmla="*/ 120 h 354"/>
                <a:gd name="T12" fmla="*/ 36 w 408"/>
                <a:gd name="T13" fmla="*/ 90 h 354"/>
                <a:gd name="T14" fmla="*/ 48 w 408"/>
                <a:gd name="T15" fmla="*/ 66 h 354"/>
                <a:gd name="T16" fmla="*/ 24 w 408"/>
                <a:gd name="T17" fmla="*/ 54 h 354"/>
                <a:gd name="T18" fmla="*/ 0 w 408"/>
                <a:gd name="T19" fmla="*/ 6 h 354"/>
                <a:gd name="T20" fmla="*/ 234 w 408"/>
                <a:gd name="T21" fmla="*/ 0 h 354"/>
                <a:gd name="T22" fmla="*/ 252 w 408"/>
                <a:gd name="T23" fmla="*/ 18 h 354"/>
                <a:gd name="T24" fmla="*/ 252 w 408"/>
                <a:gd name="T25" fmla="*/ 60 h 354"/>
                <a:gd name="T26" fmla="*/ 270 w 408"/>
                <a:gd name="T27" fmla="*/ 78 h 354"/>
                <a:gd name="T28" fmla="*/ 294 w 408"/>
                <a:gd name="T29" fmla="*/ 102 h 354"/>
                <a:gd name="T30" fmla="*/ 306 w 408"/>
                <a:gd name="T31" fmla="*/ 132 h 354"/>
                <a:gd name="T32" fmla="*/ 318 w 408"/>
                <a:gd name="T33" fmla="*/ 126 h 354"/>
                <a:gd name="T34" fmla="*/ 336 w 408"/>
                <a:gd name="T35" fmla="*/ 132 h 354"/>
                <a:gd name="T36" fmla="*/ 324 w 408"/>
                <a:gd name="T37" fmla="*/ 186 h 354"/>
                <a:gd name="T38" fmla="*/ 378 w 408"/>
                <a:gd name="T39" fmla="*/ 222 h 354"/>
                <a:gd name="T40" fmla="*/ 384 w 408"/>
                <a:gd name="T41" fmla="*/ 252 h 354"/>
                <a:gd name="T42" fmla="*/ 402 w 408"/>
                <a:gd name="T43" fmla="*/ 276 h 354"/>
                <a:gd name="T44" fmla="*/ 408 w 408"/>
                <a:gd name="T45" fmla="*/ 306 h 354"/>
                <a:gd name="T46" fmla="*/ 396 w 408"/>
                <a:gd name="T47" fmla="*/ 306 h 354"/>
                <a:gd name="T48" fmla="*/ 390 w 408"/>
                <a:gd name="T49" fmla="*/ 312 h 354"/>
                <a:gd name="T50" fmla="*/ 384 w 408"/>
                <a:gd name="T51" fmla="*/ 306 h 354"/>
                <a:gd name="T52" fmla="*/ 378 w 408"/>
                <a:gd name="T53" fmla="*/ 354 h 35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08"/>
                <a:gd name="T82" fmla="*/ 0 h 354"/>
                <a:gd name="T83" fmla="*/ 408 w 408"/>
                <a:gd name="T84" fmla="*/ 354 h 35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08" h="354">
                  <a:moveTo>
                    <a:pt x="378" y="354"/>
                  </a:moveTo>
                  <a:lnTo>
                    <a:pt x="336" y="354"/>
                  </a:lnTo>
                  <a:lnTo>
                    <a:pt x="354" y="336"/>
                  </a:lnTo>
                  <a:lnTo>
                    <a:pt x="348" y="318"/>
                  </a:lnTo>
                  <a:lnTo>
                    <a:pt x="66" y="324"/>
                  </a:lnTo>
                  <a:lnTo>
                    <a:pt x="66" y="120"/>
                  </a:lnTo>
                  <a:lnTo>
                    <a:pt x="36" y="90"/>
                  </a:lnTo>
                  <a:lnTo>
                    <a:pt x="48" y="66"/>
                  </a:lnTo>
                  <a:lnTo>
                    <a:pt x="24" y="54"/>
                  </a:lnTo>
                  <a:lnTo>
                    <a:pt x="0" y="6"/>
                  </a:lnTo>
                  <a:lnTo>
                    <a:pt x="234" y="0"/>
                  </a:lnTo>
                  <a:lnTo>
                    <a:pt x="252" y="18"/>
                  </a:lnTo>
                  <a:lnTo>
                    <a:pt x="252" y="60"/>
                  </a:lnTo>
                  <a:lnTo>
                    <a:pt x="270" y="78"/>
                  </a:lnTo>
                  <a:lnTo>
                    <a:pt x="294" y="102"/>
                  </a:lnTo>
                  <a:lnTo>
                    <a:pt x="306" y="132"/>
                  </a:lnTo>
                  <a:lnTo>
                    <a:pt x="318" y="126"/>
                  </a:lnTo>
                  <a:lnTo>
                    <a:pt x="336" y="132"/>
                  </a:lnTo>
                  <a:lnTo>
                    <a:pt x="324" y="186"/>
                  </a:lnTo>
                  <a:lnTo>
                    <a:pt x="378" y="222"/>
                  </a:lnTo>
                  <a:lnTo>
                    <a:pt x="384" y="252"/>
                  </a:lnTo>
                  <a:lnTo>
                    <a:pt x="402" y="276"/>
                  </a:lnTo>
                  <a:lnTo>
                    <a:pt x="408" y="306"/>
                  </a:lnTo>
                  <a:lnTo>
                    <a:pt x="396" y="306"/>
                  </a:lnTo>
                  <a:lnTo>
                    <a:pt x="390" y="312"/>
                  </a:lnTo>
                  <a:lnTo>
                    <a:pt x="384" y="306"/>
                  </a:lnTo>
                  <a:lnTo>
                    <a:pt x="378" y="354"/>
                  </a:lnTo>
                  <a:close/>
                </a:path>
              </a:pathLst>
            </a:custGeom>
            <a:solidFill>
              <a:srgbClr val="FF8C00"/>
            </a:solidFill>
            <a:ln w="9525">
              <a:solidFill>
                <a:srgbClr val="FF8C00"/>
              </a:solidFill>
              <a:prstDash val="solid"/>
              <a:round/>
              <a:headEnd/>
              <a:tailEnd/>
            </a:ln>
          </p:spPr>
          <p:txBody>
            <a:bodyPr/>
            <a:lstStyle/>
            <a:p>
              <a:endParaRPr lang="en-US"/>
            </a:p>
          </p:txBody>
        </p:sp>
        <p:sp>
          <p:nvSpPr>
            <p:cNvPr id="8262" name="Freeform 195"/>
            <p:cNvSpPr>
              <a:spLocks/>
            </p:cNvSpPr>
            <p:nvPr/>
          </p:nvSpPr>
          <p:spPr bwMode="auto">
            <a:xfrm>
              <a:off x="2931" y="2004"/>
              <a:ext cx="408" cy="360"/>
            </a:xfrm>
            <a:custGeom>
              <a:avLst/>
              <a:gdLst>
                <a:gd name="T0" fmla="*/ 378 w 408"/>
                <a:gd name="T1" fmla="*/ 354 h 360"/>
                <a:gd name="T2" fmla="*/ 336 w 408"/>
                <a:gd name="T3" fmla="*/ 354 h 360"/>
                <a:gd name="T4" fmla="*/ 354 w 408"/>
                <a:gd name="T5" fmla="*/ 336 h 360"/>
                <a:gd name="T6" fmla="*/ 348 w 408"/>
                <a:gd name="T7" fmla="*/ 318 h 360"/>
                <a:gd name="T8" fmla="*/ 66 w 408"/>
                <a:gd name="T9" fmla="*/ 324 h 360"/>
                <a:gd name="T10" fmla="*/ 66 w 408"/>
                <a:gd name="T11" fmla="*/ 120 h 360"/>
                <a:gd name="T12" fmla="*/ 36 w 408"/>
                <a:gd name="T13" fmla="*/ 90 h 360"/>
                <a:gd name="T14" fmla="*/ 48 w 408"/>
                <a:gd name="T15" fmla="*/ 66 h 360"/>
                <a:gd name="T16" fmla="*/ 24 w 408"/>
                <a:gd name="T17" fmla="*/ 54 h 360"/>
                <a:gd name="T18" fmla="*/ 0 w 408"/>
                <a:gd name="T19" fmla="*/ 6 h 360"/>
                <a:gd name="T20" fmla="*/ 234 w 408"/>
                <a:gd name="T21" fmla="*/ 0 h 360"/>
                <a:gd name="T22" fmla="*/ 252 w 408"/>
                <a:gd name="T23" fmla="*/ 18 h 360"/>
                <a:gd name="T24" fmla="*/ 252 w 408"/>
                <a:gd name="T25" fmla="*/ 60 h 360"/>
                <a:gd name="T26" fmla="*/ 270 w 408"/>
                <a:gd name="T27" fmla="*/ 78 h 360"/>
                <a:gd name="T28" fmla="*/ 294 w 408"/>
                <a:gd name="T29" fmla="*/ 102 h 360"/>
                <a:gd name="T30" fmla="*/ 306 w 408"/>
                <a:gd name="T31" fmla="*/ 132 h 360"/>
                <a:gd name="T32" fmla="*/ 318 w 408"/>
                <a:gd name="T33" fmla="*/ 126 h 360"/>
                <a:gd name="T34" fmla="*/ 336 w 408"/>
                <a:gd name="T35" fmla="*/ 132 h 360"/>
                <a:gd name="T36" fmla="*/ 324 w 408"/>
                <a:gd name="T37" fmla="*/ 186 h 360"/>
                <a:gd name="T38" fmla="*/ 378 w 408"/>
                <a:gd name="T39" fmla="*/ 222 h 360"/>
                <a:gd name="T40" fmla="*/ 384 w 408"/>
                <a:gd name="T41" fmla="*/ 252 h 360"/>
                <a:gd name="T42" fmla="*/ 402 w 408"/>
                <a:gd name="T43" fmla="*/ 276 h 360"/>
                <a:gd name="T44" fmla="*/ 408 w 408"/>
                <a:gd name="T45" fmla="*/ 306 h 360"/>
                <a:gd name="T46" fmla="*/ 396 w 408"/>
                <a:gd name="T47" fmla="*/ 306 h 360"/>
                <a:gd name="T48" fmla="*/ 390 w 408"/>
                <a:gd name="T49" fmla="*/ 312 h 360"/>
                <a:gd name="T50" fmla="*/ 384 w 408"/>
                <a:gd name="T51" fmla="*/ 306 h 360"/>
                <a:gd name="T52" fmla="*/ 378 w 408"/>
                <a:gd name="T53" fmla="*/ 354 h 360"/>
                <a:gd name="T54" fmla="*/ 378 w 408"/>
                <a:gd name="T55" fmla="*/ 360 h 3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08"/>
                <a:gd name="T85" fmla="*/ 0 h 360"/>
                <a:gd name="T86" fmla="*/ 408 w 408"/>
                <a:gd name="T87" fmla="*/ 360 h 3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08" h="360">
                  <a:moveTo>
                    <a:pt x="378" y="354"/>
                  </a:moveTo>
                  <a:lnTo>
                    <a:pt x="336" y="354"/>
                  </a:lnTo>
                  <a:lnTo>
                    <a:pt x="354" y="336"/>
                  </a:lnTo>
                  <a:lnTo>
                    <a:pt x="348" y="318"/>
                  </a:lnTo>
                  <a:lnTo>
                    <a:pt x="66" y="324"/>
                  </a:lnTo>
                  <a:lnTo>
                    <a:pt x="66" y="120"/>
                  </a:lnTo>
                  <a:lnTo>
                    <a:pt x="36" y="90"/>
                  </a:lnTo>
                  <a:lnTo>
                    <a:pt x="48" y="66"/>
                  </a:lnTo>
                  <a:lnTo>
                    <a:pt x="24" y="54"/>
                  </a:lnTo>
                  <a:lnTo>
                    <a:pt x="0" y="6"/>
                  </a:lnTo>
                  <a:lnTo>
                    <a:pt x="234" y="0"/>
                  </a:lnTo>
                  <a:lnTo>
                    <a:pt x="252" y="18"/>
                  </a:lnTo>
                  <a:lnTo>
                    <a:pt x="252" y="60"/>
                  </a:lnTo>
                  <a:lnTo>
                    <a:pt x="270" y="78"/>
                  </a:lnTo>
                  <a:lnTo>
                    <a:pt x="294" y="102"/>
                  </a:lnTo>
                  <a:lnTo>
                    <a:pt x="306" y="132"/>
                  </a:lnTo>
                  <a:lnTo>
                    <a:pt x="318" y="126"/>
                  </a:lnTo>
                  <a:lnTo>
                    <a:pt x="336" y="132"/>
                  </a:lnTo>
                  <a:lnTo>
                    <a:pt x="324" y="186"/>
                  </a:lnTo>
                  <a:lnTo>
                    <a:pt x="378" y="222"/>
                  </a:lnTo>
                  <a:lnTo>
                    <a:pt x="384" y="252"/>
                  </a:lnTo>
                  <a:lnTo>
                    <a:pt x="402" y="276"/>
                  </a:lnTo>
                  <a:lnTo>
                    <a:pt x="408" y="306"/>
                  </a:lnTo>
                  <a:lnTo>
                    <a:pt x="396" y="306"/>
                  </a:lnTo>
                  <a:lnTo>
                    <a:pt x="390" y="312"/>
                  </a:lnTo>
                  <a:lnTo>
                    <a:pt x="384" y="306"/>
                  </a:lnTo>
                  <a:lnTo>
                    <a:pt x="378" y="354"/>
                  </a:lnTo>
                  <a:lnTo>
                    <a:pt x="378" y="360"/>
                  </a:lnTo>
                </a:path>
              </a:pathLst>
            </a:custGeom>
            <a:noFill/>
            <a:ln w="9525">
              <a:solidFill>
                <a:srgbClr val="000000"/>
              </a:solidFill>
              <a:prstDash val="solid"/>
              <a:round/>
              <a:headEnd/>
              <a:tailEnd/>
            </a:ln>
          </p:spPr>
          <p:txBody>
            <a:bodyPr/>
            <a:lstStyle/>
            <a:p>
              <a:endParaRPr lang="en-US"/>
            </a:p>
          </p:txBody>
        </p:sp>
        <p:sp>
          <p:nvSpPr>
            <p:cNvPr id="8263" name="Freeform 196"/>
            <p:cNvSpPr>
              <a:spLocks/>
            </p:cNvSpPr>
            <p:nvPr/>
          </p:nvSpPr>
          <p:spPr bwMode="auto">
            <a:xfrm>
              <a:off x="1863" y="1248"/>
              <a:ext cx="636" cy="402"/>
            </a:xfrm>
            <a:custGeom>
              <a:avLst/>
              <a:gdLst>
                <a:gd name="T0" fmla="*/ 612 w 636"/>
                <a:gd name="T1" fmla="*/ 330 h 402"/>
                <a:gd name="T2" fmla="*/ 606 w 636"/>
                <a:gd name="T3" fmla="*/ 402 h 402"/>
                <a:gd name="T4" fmla="*/ 222 w 636"/>
                <a:gd name="T5" fmla="*/ 354 h 402"/>
                <a:gd name="T6" fmla="*/ 216 w 636"/>
                <a:gd name="T7" fmla="*/ 390 h 402"/>
                <a:gd name="T8" fmla="*/ 204 w 636"/>
                <a:gd name="T9" fmla="*/ 366 h 402"/>
                <a:gd name="T10" fmla="*/ 192 w 636"/>
                <a:gd name="T11" fmla="*/ 384 h 402"/>
                <a:gd name="T12" fmla="*/ 150 w 636"/>
                <a:gd name="T13" fmla="*/ 372 h 402"/>
                <a:gd name="T14" fmla="*/ 144 w 636"/>
                <a:gd name="T15" fmla="*/ 384 h 402"/>
                <a:gd name="T16" fmla="*/ 126 w 636"/>
                <a:gd name="T17" fmla="*/ 378 h 402"/>
                <a:gd name="T18" fmla="*/ 114 w 636"/>
                <a:gd name="T19" fmla="*/ 384 h 402"/>
                <a:gd name="T20" fmla="*/ 108 w 636"/>
                <a:gd name="T21" fmla="*/ 354 h 402"/>
                <a:gd name="T22" fmla="*/ 90 w 636"/>
                <a:gd name="T23" fmla="*/ 342 h 402"/>
                <a:gd name="T24" fmla="*/ 84 w 636"/>
                <a:gd name="T25" fmla="*/ 282 h 402"/>
                <a:gd name="T26" fmla="*/ 72 w 636"/>
                <a:gd name="T27" fmla="*/ 270 h 402"/>
                <a:gd name="T28" fmla="*/ 54 w 636"/>
                <a:gd name="T29" fmla="*/ 288 h 402"/>
                <a:gd name="T30" fmla="*/ 42 w 636"/>
                <a:gd name="T31" fmla="*/ 276 h 402"/>
                <a:gd name="T32" fmla="*/ 72 w 636"/>
                <a:gd name="T33" fmla="*/ 198 h 402"/>
                <a:gd name="T34" fmla="*/ 48 w 636"/>
                <a:gd name="T35" fmla="*/ 186 h 402"/>
                <a:gd name="T36" fmla="*/ 24 w 636"/>
                <a:gd name="T37" fmla="*/ 138 h 402"/>
                <a:gd name="T38" fmla="*/ 6 w 636"/>
                <a:gd name="T39" fmla="*/ 120 h 402"/>
                <a:gd name="T40" fmla="*/ 12 w 636"/>
                <a:gd name="T41" fmla="*/ 108 h 402"/>
                <a:gd name="T42" fmla="*/ 0 w 636"/>
                <a:gd name="T43" fmla="*/ 78 h 402"/>
                <a:gd name="T44" fmla="*/ 18 w 636"/>
                <a:gd name="T45" fmla="*/ 0 h 402"/>
                <a:gd name="T46" fmla="*/ 342 w 636"/>
                <a:gd name="T47" fmla="*/ 60 h 402"/>
                <a:gd name="T48" fmla="*/ 636 w 636"/>
                <a:gd name="T49" fmla="*/ 96 h 402"/>
                <a:gd name="T50" fmla="*/ 618 w 636"/>
                <a:gd name="T51" fmla="*/ 300 h 402"/>
                <a:gd name="T52" fmla="*/ 612 w 636"/>
                <a:gd name="T53" fmla="*/ 330 h 40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36"/>
                <a:gd name="T82" fmla="*/ 0 h 402"/>
                <a:gd name="T83" fmla="*/ 636 w 636"/>
                <a:gd name="T84" fmla="*/ 402 h 40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36" h="402">
                  <a:moveTo>
                    <a:pt x="612" y="330"/>
                  </a:moveTo>
                  <a:lnTo>
                    <a:pt x="606" y="402"/>
                  </a:lnTo>
                  <a:lnTo>
                    <a:pt x="222" y="354"/>
                  </a:lnTo>
                  <a:lnTo>
                    <a:pt x="216" y="390"/>
                  </a:lnTo>
                  <a:lnTo>
                    <a:pt x="204" y="366"/>
                  </a:lnTo>
                  <a:lnTo>
                    <a:pt x="192" y="384"/>
                  </a:lnTo>
                  <a:lnTo>
                    <a:pt x="150" y="372"/>
                  </a:lnTo>
                  <a:lnTo>
                    <a:pt x="144" y="384"/>
                  </a:lnTo>
                  <a:lnTo>
                    <a:pt x="126" y="378"/>
                  </a:lnTo>
                  <a:lnTo>
                    <a:pt x="114" y="384"/>
                  </a:lnTo>
                  <a:lnTo>
                    <a:pt x="108" y="354"/>
                  </a:lnTo>
                  <a:lnTo>
                    <a:pt x="90" y="342"/>
                  </a:lnTo>
                  <a:lnTo>
                    <a:pt x="84" y="282"/>
                  </a:lnTo>
                  <a:lnTo>
                    <a:pt x="72" y="270"/>
                  </a:lnTo>
                  <a:lnTo>
                    <a:pt x="54" y="288"/>
                  </a:lnTo>
                  <a:lnTo>
                    <a:pt x="42" y="276"/>
                  </a:lnTo>
                  <a:lnTo>
                    <a:pt x="72" y="198"/>
                  </a:lnTo>
                  <a:lnTo>
                    <a:pt x="48" y="186"/>
                  </a:lnTo>
                  <a:lnTo>
                    <a:pt x="24" y="138"/>
                  </a:lnTo>
                  <a:lnTo>
                    <a:pt x="6" y="120"/>
                  </a:lnTo>
                  <a:lnTo>
                    <a:pt x="12" y="108"/>
                  </a:lnTo>
                  <a:lnTo>
                    <a:pt x="0" y="78"/>
                  </a:lnTo>
                  <a:lnTo>
                    <a:pt x="18" y="0"/>
                  </a:lnTo>
                  <a:lnTo>
                    <a:pt x="342" y="60"/>
                  </a:lnTo>
                  <a:lnTo>
                    <a:pt x="636" y="96"/>
                  </a:lnTo>
                  <a:lnTo>
                    <a:pt x="618" y="300"/>
                  </a:lnTo>
                  <a:lnTo>
                    <a:pt x="612" y="330"/>
                  </a:lnTo>
                  <a:close/>
                </a:path>
              </a:pathLst>
            </a:custGeom>
            <a:solidFill>
              <a:srgbClr val="FFAA00"/>
            </a:solidFill>
            <a:ln w="9525">
              <a:solidFill>
                <a:srgbClr val="FFAA00"/>
              </a:solidFill>
              <a:prstDash val="solid"/>
              <a:round/>
              <a:headEnd/>
              <a:tailEnd/>
            </a:ln>
          </p:spPr>
          <p:txBody>
            <a:bodyPr/>
            <a:lstStyle/>
            <a:p>
              <a:endParaRPr lang="en-US"/>
            </a:p>
          </p:txBody>
        </p:sp>
        <p:sp>
          <p:nvSpPr>
            <p:cNvPr id="8264" name="Freeform 197"/>
            <p:cNvSpPr>
              <a:spLocks/>
            </p:cNvSpPr>
            <p:nvPr/>
          </p:nvSpPr>
          <p:spPr bwMode="auto">
            <a:xfrm>
              <a:off x="1863" y="1248"/>
              <a:ext cx="636" cy="402"/>
            </a:xfrm>
            <a:custGeom>
              <a:avLst/>
              <a:gdLst>
                <a:gd name="T0" fmla="*/ 612 w 636"/>
                <a:gd name="T1" fmla="*/ 330 h 402"/>
                <a:gd name="T2" fmla="*/ 606 w 636"/>
                <a:gd name="T3" fmla="*/ 402 h 402"/>
                <a:gd name="T4" fmla="*/ 222 w 636"/>
                <a:gd name="T5" fmla="*/ 354 h 402"/>
                <a:gd name="T6" fmla="*/ 216 w 636"/>
                <a:gd name="T7" fmla="*/ 390 h 402"/>
                <a:gd name="T8" fmla="*/ 204 w 636"/>
                <a:gd name="T9" fmla="*/ 366 h 402"/>
                <a:gd name="T10" fmla="*/ 192 w 636"/>
                <a:gd name="T11" fmla="*/ 384 h 402"/>
                <a:gd name="T12" fmla="*/ 150 w 636"/>
                <a:gd name="T13" fmla="*/ 372 h 402"/>
                <a:gd name="T14" fmla="*/ 144 w 636"/>
                <a:gd name="T15" fmla="*/ 384 h 402"/>
                <a:gd name="T16" fmla="*/ 126 w 636"/>
                <a:gd name="T17" fmla="*/ 378 h 402"/>
                <a:gd name="T18" fmla="*/ 114 w 636"/>
                <a:gd name="T19" fmla="*/ 384 h 402"/>
                <a:gd name="T20" fmla="*/ 108 w 636"/>
                <a:gd name="T21" fmla="*/ 354 h 402"/>
                <a:gd name="T22" fmla="*/ 90 w 636"/>
                <a:gd name="T23" fmla="*/ 342 h 402"/>
                <a:gd name="T24" fmla="*/ 84 w 636"/>
                <a:gd name="T25" fmla="*/ 282 h 402"/>
                <a:gd name="T26" fmla="*/ 72 w 636"/>
                <a:gd name="T27" fmla="*/ 270 h 402"/>
                <a:gd name="T28" fmla="*/ 54 w 636"/>
                <a:gd name="T29" fmla="*/ 288 h 402"/>
                <a:gd name="T30" fmla="*/ 42 w 636"/>
                <a:gd name="T31" fmla="*/ 276 h 402"/>
                <a:gd name="T32" fmla="*/ 72 w 636"/>
                <a:gd name="T33" fmla="*/ 198 h 402"/>
                <a:gd name="T34" fmla="*/ 48 w 636"/>
                <a:gd name="T35" fmla="*/ 186 h 402"/>
                <a:gd name="T36" fmla="*/ 24 w 636"/>
                <a:gd name="T37" fmla="*/ 138 h 402"/>
                <a:gd name="T38" fmla="*/ 6 w 636"/>
                <a:gd name="T39" fmla="*/ 120 h 402"/>
                <a:gd name="T40" fmla="*/ 12 w 636"/>
                <a:gd name="T41" fmla="*/ 108 h 402"/>
                <a:gd name="T42" fmla="*/ 0 w 636"/>
                <a:gd name="T43" fmla="*/ 78 h 402"/>
                <a:gd name="T44" fmla="*/ 18 w 636"/>
                <a:gd name="T45" fmla="*/ 0 h 402"/>
                <a:gd name="T46" fmla="*/ 342 w 636"/>
                <a:gd name="T47" fmla="*/ 60 h 402"/>
                <a:gd name="T48" fmla="*/ 636 w 636"/>
                <a:gd name="T49" fmla="*/ 96 h 402"/>
                <a:gd name="T50" fmla="*/ 618 w 636"/>
                <a:gd name="T51" fmla="*/ 300 h 402"/>
                <a:gd name="T52" fmla="*/ 612 w 636"/>
                <a:gd name="T53" fmla="*/ 330 h 402"/>
                <a:gd name="T54" fmla="*/ 612 w 636"/>
                <a:gd name="T55" fmla="*/ 336 h 40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636"/>
                <a:gd name="T85" fmla="*/ 0 h 402"/>
                <a:gd name="T86" fmla="*/ 636 w 636"/>
                <a:gd name="T87" fmla="*/ 402 h 40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636" h="402">
                  <a:moveTo>
                    <a:pt x="612" y="330"/>
                  </a:moveTo>
                  <a:lnTo>
                    <a:pt x="606" y="402"/>
                  </a:lnTo>
                  <a:lnTo>
                    <a:pt x="222" y="354"/>
                  </a:lnTo>
                  <a:lnTo>
                    <a:pt x="216" y="390"/>
                  </a:lnTo>
                  <a:lnTo>
                    <a:pt x="204" y="366"/>
                  </a:lnTo>
                  <a:lnTo>
                    <a:pt x="192" y="384"/>
                  </a:lnTo>
                  <a:lnTo>
                    <a:pt x="150" y="372"/>
                  </a:lnTo>
                  <a:lnTo>
                    <a:pt x="144" y="384"/>
                  </a:lnTo>
                  <a:lnTo>
                    <a:pt x="126" y="378"/>
                  </a:lnTo>
                  <a:lnTo>
                    <a:pt x="114" y="384"/>
                  </a:lnTo>
                  <a:lnTo>
                    <a:pt x="108" y="354"/>
                  </a:lnTo>
                  <a:lnTo>
                    <a:pt x="90" y="342"/>
                  </a:lnTo>
                  <a:lnTo>
                    <a:pt x="84" y="282"/>
                  </a:lnTo>
                  <a:lnTo>
                    <a:pt x="72" y="270"/>
                  </a:lnTo>
                  <a:lnTo>
                    <a:pt x="54" y="288"/>
                  </a:lnTo>
                  <a:lnTo>
                    <a:pt x="42" y="276"/>
                  </a:lnTo>
                  <a:lnTo>
                    <a:pt x="72" y="198"/>
                  </a:lnTo>
                  <a:lnTo>
                    <a:pt x="48" y="186"/>
                  </a:lnTo>
                  <a:lnTo>
                    <a:pt x="24" y="138"/>
                  </a:lnTo>
                  <a:lnTo>
                    <a:pt x="6" y="120"/>
                  </a:lnTo>
                  <a:lnTo>
                    <a:pt x="12" y="108"/>
                  </a:lnTo>
                  <a:lnTo>
                    <a:pt x="0" y="78"/>
                  </a:lnTo>
                  <a:lnTo>
                    <a:pt x="18" y="0"/>
                  </a:lnTo>
                  <a:lnTo>
                    <a:pt x="342" y="60"/>
                  </a:lnTo>
                  <a:lnTo>
                    <a:pt x="636" y="96"/>
                  </a:lnTo>
                  <a:lnTo>
                    <a:pt x="618" y="300"/>
                  </a:lnTo>
                  <a:lnTo>
                    <a:pt x="612" y="330"/>
                  </a:lnTo>
                  <a:lnTo>
                    <a:pt x="612" y="336"/>
                  </a:lnTo>
                </a:path>
              </a:pathLst>
            </a:custGeom>
            <a:noFill/>
            <a:ln w="9525">
              <a:solidFill>
                <a:srgbClr val="000000"/>
              </a:solidFill>
              <a:prstDash val="solid"/>
              <a:round/>
              <a:headEnd/>
              <a:tailEnd/>
            </a:ln>
          </p:spPr>
          <p:txBody>
            <a:bodyPr/>
            <a:lstStyle/>
            <a:p>
              <a:endParaRPr lang="en-US"/>
            </a:p>
          </p:txBody>
        </p:sp>
        <p:sp>
          <p:nvSpPr>
            <p:cNvPr id="8265" name="Freeform 198"/>
            <p:cNvSpPr>
              <a:spLocks/>
            </p:cNvSpPr>
            <p:nvPr/>
          </p:nvSpPr>
          <p:spPr bwMode="auto">
            <a:xfrm>
              <a:off x="2445" y="1806"/>
              <a:ext cx="510" cy="252"/>
            </a:xfrm>
            <a:custGeom>
              <a:avLst/>
              <a:gdLst>
                <a:gd name="T0" fmla="*/ 444 w 510"/>
                <a:gd name="T1" fmla="*/ 60 h 252"/>
                <a:gd name="T2" fmla="*/ 474 w 510"/>
                <a:gd name="T3" fmla="*/ 150 h 252"/>
                <a:gd name="T4" fmla="*/ 486 w 510"/>
                <a:gd name="T5" fmla="*/ 204 h 252"/>
                <a:gd name="T6" fmla="*/ 510 w 510"/>
                <a:gd name="T7" fmla="*/ 252 h 252"/>
                <a:gd name="T8" fmla="*/ 108 w 510"/>
                <a:gd name="T9" fmla="*/ 240 h 252"/>
                <a:gd name="T10" fmla="*/ 108 w 510"/>
                <a:gd name="T11" fmla="*/ 210 h 252"/>
                <a:gd name="T12" fmla="*/ 114 w 510"/>
                <a:gd name="T13" fmla="*/ 162 h 252"/>
                <a:gd name="T14" fmla="*/ 0 w 510"/>
                <a:gd name="T15" fmla="*/ 150 h 252"/>
                <a:gd name="T16" fmla="*/ 12 w 510"/>
                <a:gd name="T17" fmla="*/ 0 h 252"/>
                <a:gd name="T18" fmla="*/ 324 w 510"/>
                <a:gd name="T19" fmla="*/ 18 h 252"/>
                <a:gd name="T20" fmla="*/ 354 w 510"/>
                <a:gd name="T21" fmla="*/ 36 h 252"/>
                <a:gd name="T22" fmla="*/ 396 w 510"/>
                <a:gd name="T23" fmla="*/ 30 h 252"/>
                <a:gd name="T24" fmla="*/ 444 w 510"/>
                <a:gd name="T25" fmla="*/ 60 h 2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10"/>
                <a:gd name="T40" fmla="*/ 0 h 252"/>
                <a:gd name="T41" fmla="*/ 510 w 510"/>
                <a:gd name="T42" fmla="*/ 252 h 25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10" h="252">
                  <a:moveTo>
                    <a:pt x="444" y="60"/>
                  </a:moveTo>
                  <a:lnTo>
                    <a:pt x="474" y="150"/>
                  </a:lnTo>
                  <a:lnTo>
                    <a:pt x="486" y="204"/>
                  </a:lnTo>
                  <a:lnTo>
                    <a:pt x="510" y="252"/>
                  </a:lnTo>
                  <a:lnTo>
                    <a:pt x="108" y="240"/>
                  </a:lnTo>
                  <a:lnTo>
                    <a:pt x="108" y="210"/>
                  </a:lnTo>
                  <a:lnTo>
                    <a:pt x="114" y="162"/>
                  </a:lnTo>
                  <a:lnTo>
                    <a:pt x="0" y="150"/>
                  </a:lnTo>
                  <a:lnTo>
                    <a:pt x="12" y="0"/>
                  </a:lnTo>
                  <a:lnTo>
                    <a:pt x="324" y="18"/>
                  </a:lnTo>
                  <a:lnTo>
                    <a:pt x="354" y="36"/>
                  </a:lnTo>
                  <a:lnTo>
                    <a:pt x="396" y="30"/>
                  </a:lnTo>
                  <a:lnTo>
                    <a:pt x="444" y="60"/>
                  </a:lnTo>
                  <a:close/>
                </a:path>
              </a:pathLst>
            </a:custGeom>
            <a:solidFill>
              <a:srgbClr val="FFAA00"/>
            </a:solidFill>
            <a:ln w="9525">
              <a:solidFill>
                <a:srgbClr val="FFAA00"/>
              </a:solidFill>
              <a:prstDash val="solid"/>
              <a:round/>
              <a:headEnd/>
              <a:tailEnd/>
            </a:ln>
          </p:spPr>
          <p:txBody>
            <a:bodyPr/>
            <a:lstStyle/>
            <a:p>
              <a:endParaRPr lang="en-US"/>
            </a:p>
          </p:txBody>
        </p:sp>
        <p:sp>
          <p:nvSpPr>
            <p:cNvPr id="8266" name="Freeform 199"/>
            <p:cNvSpPr>
              <a:spLocks/>
            </p:cNvSpPr>
            <p:nvPr/>
          </p:nvSpPr>
          <p:spPr bwMode="auto">
            <a:xfrm>
              <a:off x="2445" y="1806"/>
              <a:ext cx="510" cy="252"/>
            </a:xfrm>
            <a:custGeom>
              <a:avLst/>
              <a:gdLst>
                <a:gd name="T0" fmla="*/ 444 w 510"/>
                <a:gd name="T1" fmla="*/ 60 h 252"/>
                <a:gd name="T2" fmla="*/ 474 w 510"/>
                <a:gd name="T3" fmla="*/ 150 h 252"/>
                <a:gd name="T4" fmla="*/ 486 w 510"/>
                <a:gd name="T5" fmla="*/ 204 h 252"/>
                <a:gd name="T6" fmla="*/ 510 w 510"/>
                <a:gd name="T7" fmla="*/ 252 h 252"/>
                <a:gd name="T8" fmla="*/ 108 w 510"/>
                <a:gd name="T9" fmla="*/ 240 h 252"/>
                <a:gd name="T10" fmla="*/ 108 w 510"/>
                <a:gd name="T11" fmla="*/ 210 h 252"/>
                <a:gd name="T12" fmla="*/ 114 w 510"/>
                <a:gd name="T13" fmla="*/ 162 h 252"/>
                <a:gd name="T14" fmla="*/ 0 w 510"/>
                <a:gd name="T15" fmla="*/ 150 h 252"/>
                <a:gd name="T16" fmla="*/ 12 w 510"/>
                <a:gd name="T17" fmla="*/ 0 h 252"/>
                <a:gd name="T18" fmla="*/ 324 w 510"/>
                <a:gd name="T19" fmla="*/ 18 h 252"/>
                <a:gd name="T20" fmla="*/ 354 w 510"/>
                <a:gd name="T21" fmla="*/ 36 h 252"/>
                <a:gd name="T22" fmla="*/ 396 w 510"/>
                <a:gd name="T23" fmla="*/ 30 h 252"/>
                <a:gd name="T24" fmla="*/ 444 w 510"/>
                <a:gd name="T25" fmla="*/ 60 h 252"/>
                <a:gd name="T26" fmla="*/ 444 w 510"/>
                <a:gd name="T27" fmla="*/ 66 h 25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10"/>
                <a:gd name="T43" fmla="*/ 0 h 252"/>
                <a:gd name="T44" fmla="*/ 510 w 510"/>
                <a:gd name="T45" fmla="*/ 252 h 25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10" h="252">
                  <a:moveTo>
                    <a:pt x="444" y="60"/>
                  </a:moveTo>
                  <a:lnTo>
                    <a:pt x="474" y="150"/>
                  </a:lnTo>
                  <a:lnTo>
                    <a:pt x="486" y="204"/>
                  </a:lnTo>
                  <a:lnTo>
                    <a:pt x="510" y="252"/>
                  </a:lnTo>
                  <a:lnTo>
                    <a:pt x="108" y="240"/>
                  </a:lnTo>
                  <a:lnTo>
                    <a:pt x="108" y="210"/>
                  </a:lnTo>
                  <a:lnTo>
                    <a:pt x="114" y="162"/>
                  </a:lnTo>
                  <a:lnTo>
                    <a:pt x="0" y="150"/>
                  </a:lnTo>
                  <a:lnTo>
                    <a:pt x="12" y="0"/>
                  </a:lnTo>
                  <a:lnTo>
                    <a:pt x="324" y="18"/>
                  </a:lnTo>
                  <a:lnTo>
                    <a:pt x="354" y="36"/>
                  </a:lnTo>
                  <a:lnTo>
                    <a:pt x="396" y="30"/>
                  </a:lnTo>
                  <a:lnTo>
                    <a:pt x="444" y="60"/>
                  </a:lnTo>
                  <a:lnTo>
                    <a:pt x="444" y="66"/>
                  </a:lnTo>
                </a:path>
              </a:pathLst>
            </a:custGeom>
            <a:noFill/>
            <a:ln w="9525">
              <a:solidFill>
                <a:srgbClr val="000000"/>
              </a:solidFill>
              <a:prstDash val="solid"/>
              <a:round/>
              <a:headEnd/>
              <a:tailEnd/>
            </a:ln>
          </p:spPr>
          <p:txBody>
            <a:bodyPr/>
            <a:lstStyle/>
            <a:p>
              <a:endParaRPr lang="en-US"/>
            </a:p>
          </p:txBody>
        </p:sp>
        <p:sp>
          <p:nvSpPr>
            <p:cNvPr id="8267" name="Freeform 200"/>
            <p:cNvSpPr>
              <a:spLocks/>
            </p:cNvSpPr>
            <p:nvPr/>
          </p:nvSpPr>
          <p:spPr bwMode="auto">
            <a:xfrm>
              <a:off x="1485" y="1722"/>
              <a:ext cx="396" cy="606"/>
            </a:xfrm>
            <a:custGeom>
              <a:avLst/>
              <a:gdLst>
                <a:gd name="T0" fmla="*/ 252 w 396"/>
                <a:gd name="T1" fmla="*/ 606 h 606"/>
                <a:gd name="T2" fmla="*/ 0 w 396"/>
                <a:gd name="T3" fmla="*/ 234 h 606"/>
                <a:gd name="T4" fmla="*/ 60 w 396"/>
                <a:gd name="T5" fmla="*/ 0 h 606"/>
                <a:gd name="T6" fmla="*/ 96 w 396"/>
                <a:gd name="T7" fmla="*/ 12 h 606"/>
                <a:gd name="T8" fmla="*/ 228 w 396"/>
                <a:gd name="T9" fmla="*/ 42 h 606"/>
                <a:gd name="T10" fmla="*/ 396 w 396"/>
                <a:gd name="T11" fmla="*/ 78 h 606"/>
                <a:gd name="T12" fmla="*/ 318 w 396"/>
                <a:gd name="T13" fmla="*/ 462 h 606"/>
                <a:gd name="T14" fmla="*/ 300 w 396"/>
                <a:gd name="T15" fmla="*/ 534 h 606"/>
                <a:gd name="T16" fmla="*/ 276 w 396"/>
                <a:gd name="T17" fmla="*/ 522 h 606"/>
                <a:gd name="T18" fmla="*/ 264 w 396"/>
                <a:gd name="T19" fmla="*/ 528 h 606"/>
                <a:gd name="T20" fmla="*/ 252 w 396"/>
                <a:gd name="T21" fmla="*/ 600 h 606"/>
                <a:gd name="T22" fmla="*/ 252 w 396"/>
                <a:gd name="T23" fmla="*/ 606 h 60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96"/>
                <a:gd name="T37" fmla="*/ 0 h 606"/>
                <a:gd name="T38" fmla="*/ 396 w 396"/>
                <a:gd name="T39" fmla="*/ 606 h 60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96" h="606">
                  <a:moveTo>
                    <a:pt x="252" y="606"/>
                  </a:moveTo>
                  <a:lnTo>
                    <a:pt x="0" y="234"/>
                  </a:lnTo>
                  <a:lnTo>
                    <a:pt x="60" y="0"/>
                  </a:lnTo>
                  <a:lnTo>
                    <a:pt x="96" y="12"/>
                  </a:lnTo>
                  <a:lnTo>
                    <a:pt x="228" y="42"/>
                  </a:lnTo>
                  <a:lnTo>
                    <a:pt x="396" y="78"/>
                  </a:lnTo>
                  <a:lnTo>
                    <a:pt x="318" y="462"/>
                  </a:lnTo>
                  <a:lnTo>
                    <a:pt x="300" y="534"/>
                  </a:lnTo>
                  <a:lnTo>
                    <a:pt x="276" y="522"/>
                  </a:lnTo>
                  <a:lnTo>
                    <a:pt x="264" y="528"/>
                  </a:lnTo>
                  <a:lnTo>
                    <a:pt x="252" y="600"/>
                  </a:lnTo>
                  <a:lnTo>
                    <a:pt x="252" y="606"/>
                  </a:lnTo>
                  <a:close/>
                </a:path>
              </a:pathLst>
            </a:custGeom>
            <a:solidFill>
              <a:srgbClr val="FF8C00"/>
            </a:solidFill>
            <a:ln w="9525">
              <a:solidFill>
                <a:srgbClr val="FF8C00"/>
              </a:solidFill>
              <a:prstDash val="solid"/>
              <a:round/>
              <a:headEnd/>
              <a:tailEnd/>
            </a:ln>
          </p:spPr>
          <p:txBody>
            <a:bodyPr/>
            <a:lstStyle/>
            <a:p>
              <a:endParaRPr lang="en-US"/>
            </a:p>
          </p:txBody>
        </p:sp>
        <p:sp>
          <p:nvSpPr>
            <p:cNvPr id="8268" name="Freeform 201"/>
            <p:cNvSpPr>
              <a:spLocks/>
            </p:cNvSpPr>
            <p:nvPr/>
          </p:nvSpPr>
          <p:spPr bwMode="auto">
            <a:xfrm>
              <a:off x="1485" y="1722"/>
              <a:ext cx="396" cy="612"/>
            </a:xfrm>
            <a:custGeom>
              <a:avLst/>
              <a:gdLst>
                <a:gd name="T0" fmla="*/ 252 w 396"/>
                <a:gd name="T1" fmla="*/ 606 h 612"/>
                <a:gd name="T2" fmla="*/ 0 w 396"/>
                <a:gd name="T3" fmla="*/ 234 h 612"/>
                <a:gd name="T4" fmla="*/ 60 w 396"/>
                <a:gd name="T5" fmla="*/ 0 h 612"/>
                <a:gd name="T6" fmla="*/ 96 w 396"/>
                <a:gd name="T7" fmla="*/ 12 h 612"/>
                <a:gd name="T8" fmla="*/ 228 w 396"/>
                <a:gd name="T9" fmla="*/ 42 h 612"/>
                <a:gd name="T10" fmla="*/ 396 w 396"/>
                <a:gd name="T11" fmla="*/ 78 h 612"/>
                <a:gd name="T12" fmla="*/ 318 w 396"/>
                <a:gd name="T13" fmla="*/ 462 h 612"/>
                <a:gd name="T14" fmla="*/ 300 w 396"/>
                <a:gd name="T15" fmla="*/ 534 h 612"/>
                <a:gd name="T16" fmla="*/ 276 w 396"/>
                <a:gd name="T17" fmla="*/ 522 h 612"/>
                <a:gd name="T18" fmla="*/ 264 w 396"/>
                <a:gd name="T19" fmla="*/ 528 h 612"/>
                <a:gd name="T20" fmla="*/ 252 w 396"/>
                <a:gd name="T21" fmla="*/ 600 h 612"/>
                <a:gd name="T22" fmla="*/ 252 w 396"/>
                <a:gd name="T23" fmla="*/ 606 h 612"/>
                <a:gd name="T24" fmla="*/ 252 w 396"/>
                <a:gd name="T25" fmla="*/ 612 h 6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6"/>
                <a:gd name="T40" fmla="*/ 0 h 612"/>
                <a:gd name="T41" fmla="*/ 396 w 396"/>
                <a:gd name="T42" fmla="*/ 612 h 6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6" h="612">
                  <a:moveTo>
                    <a:pt x="252" y="606"/>
                  </a:moveTo>
                  <a:lnTo>
                    <a:pt x="0" y="234"/>
                  </a:lnTo>
                  <a:lnTo>
                    <a:pt x="60" y="0"/>
                  </a:lnTo>
                  <a:lnTo>
                    <a:pt x="96" y="12"/>
                  </a:lnTo>
                  <a:lnTo>
                    <a:pt x="228" y="42"/>
                  </a:lnTo>
                  <a:lnTo>
                    <a:pt x="396" y="78"/>
                  </a:lnTo>
                  <a:lnTo>
                    <a:pt x="318" y="462"/>
                  </a:lnTo>
                  <a:lnTo>
                    <a:pt x="300" y="534"/>
                  </a:lnTo>
                  <a:lnTo>
                    <a:pt x="276" y="522"/>
                  </a:lnTo>
                  <a:lnTo>
                    <a:pt x="264" y="528"/>
                  </a:lnTo>
                  <a:lnTo>
                    <a:pt x="252" y="600"/>
                  </a:lnTo>
                  <a:lnTo>
                    <a:pt x="252" y="606"/>
                  </a:lnTo>
                  <a:lnTo>
                    <a:pt x="252" y="612"/>
                  </a:lnTo>
                </a:path>
              </a:pathLst>
            </a:custGeom>
            <a:noFill/>
            <a:ln w="9525">
              <a:solidFill>
                <a:srgbClr val="000000"/>
              </a:solidFill>
              <a:prstDash val="solid"/>
              <a:round/>
              <a:headEnd/>
              <a:tailEnd/>
            </a:ln>
          </p:spPr>
          <p:txBody>
            <a:bodyPr/>
            <a:lstStyle/>
            <a:p>
              <a:endParaRPr lang="en-US"/>
            </a:p>
          </p:txBody>
        </p:sp>
        <p:sp>
          <p:nvSpPr>
            <p:cNvPr id="8269" name="Freeform 202"/>
            <p:cNvSpPr>
              <a:spLocks/>
            </p:cNvSpPr>
            <p:nvPr/>
          </p:nvSpPr>
          <p:spPr bwMode="auto">
            <a:xfrm>
              <a:off x="4233" y="1470"/>
              <a:ext cx="102" cy="210"/>
            </a:xfrm>
            <a:custGeom>
              <a:avLst/>
              <a:gdLst>
                <a:gd name="T0" fmla="*/ 102 w 102"/>
                <a:gd name="T1" fmla="*/ 162 h 210"/>
                <a:gd name="T2" fmla="*/ 102 w 102"/>
                <a:gd name="T3" fmla="*/ 180 h 210"/>
                <a:gd name="T4" fmla="*/ 78 w 102"/>
                <a:gd name="T5" fmla="*/ 198 h 210"/>
                <a:gd name="T6" fmla="*/ 12 w 102"/>
                <a:gd name="T7" fmla="*/ 210 h 210"/>
                <a:gd name="T8" fmla="*/ 0 w 102"/>
                <a:gd name="T9" fmla="*/ 144 h 210"/>
                <a:gd name="T10" fmla="*/ 6 w 102"/>
                <a:gd name="T11" fmla="*/ 90 h 210"/>
                <a:gd name="T12" fmla="*/ 24 w 102"/>
                <a:gd name="T13" fmla="*/ 66 h 210"/>
                <a:gd name="T14" fmla="*/ 18 w 102"/>
                <a:gd name="T15" fmla="*/ 24 h 210"/>
                <a:gd name="T16" fmla="*/ 18 w 102"/>
                <a:gd name="T17" fmla="*/ 6 h 210"/>
                <a:gd name="T18" fmla="*/ 36 w 102"/>
                <a:gd name="T19" fmla="*/ 0 h 210"/>
                <a:gd name="T20" fmla="*/ 78 w 102"/>
                <a:gd name="T21" fmla="*/ 138 h 210"/>
                <a:gd name="T22" fmla="*/ 96 w 102"/>
                <a:gd name="T23" fmla="*/ 162 h 210"/>
                <a:gd name="T24" fmla="*/ 102 w 102"/>
                <a:gd name="T25" fmla="*/ 162 h 2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210"/>
                <a:gd name="T41" fmla="*/ 102 w 102"/>
                <a:gd name="T42" fmla="*/ 210 h 2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210">
                  <a:moveTo>
                    <a:pt x="102" y="162"/>
                  </a:moveTo>
                  <a:lnTo>
                    <a:pt x="102" y="180"/>
                  </a:lnTo>
                  <a:lnTo>
                    <a:pt x="78" y="198"/>
                  </a:lnTo>
                  <a:lnTo>
                    <a:pt x="12" y="210"/>
                  </a:lnTo>
                  <a:lnTo>
                    <a:pt x="0" y="144"/>
                  </a:lnTo>
                  <a:lnTo>
                    <a:pt x="6" y="90"/>
                  </a:lnTo>
                  <a:lnTo>
                    <a:pt x="24" y="66"/>
                  </a:lnTo>
                  <a:lnTo>
                    <a:pt x="18" y="24"/>
                  </a:lnTo>
                  <a:lnTo>
                    <a:pt x="18" y="6"/>
                  </a:lnTo>
                  <a:lnTo>
                    <a:pt x="36" y="0"/>
                  </a:lnTo>
                  <a:lnTo>
                    <a:pt x="78" y="138"/>
                  </a:lnTo>
                  <a:lnTo>
                    <a:pt x="96" y="162"/>
                  </a:lnTo>
                  <a:lnTo>
                    <a:pt x="102" y="162"/>
                  </a:lnTo>
                  <a:close/>
                </a:path>
              </a:pathLst>
            </a:custGeom>
            <a:solidFill>
              <a:srgbClr val="FFAA00"/>
            </a:solidFill>
            <a:ln w="9525">
              <a:solidFill>
                <a:srgbClr val="FFAA00"/>
              </a:solidFill>
              <a:prstDash val="solid"/>
              <a:round/>
              <a:headEnd/>
              <a:tailEnd/>
            </a:ln>
          </p:spPr>
          <p:txBody>
            <a:bodyPr/>
            <a:lstStyle/>
            <a:p>
              <a:endParaRPr lang="en-US"/>
            </a:p>
          </p:txBody>
        </p:sp>
        <p:sp>
          <p:nvSpPr>
            <p:cNvPr id="8270" name="Freeform 203"/>
            <p:cNvSpPr>
              <a:spLocks/>
            </p:cNvSpPr>
            <p:nvPr/>
          </p:nvSpPr>
          <p:spPr bwMode="auto">
            <a:xfrm>
              <a:off x="4233" y="1470"/>
              <a:ext cx="102" cy="210"/>
            </a:xfrm>
            <a:custGeom>
              <a:avLst/>
              <a:gdLst>
                <a:gd name="T0" fmla="*/ 102 w 102"/>
                <a:gd name="T1" fmla="*/ 162 h 210"/>
                <a:gd name="T2" fmla="*/ 102 w 102"/>
                <a:gd name="T3" fmla="*/ 180 h 210"/>
                <a:gd name="T4" fmla="*/ 78 w 102"/>
                <a:gd name="T5" fmla="*/ 198 h 210"/>
                <a:gd name="T6" fmla="*/ 12 w 102"/>
                <a:gd name="T7" fmla="*/ 210 h 210"/>
                <a:gd name="T8" fmla="*/ 0 w 102"/>
                <a:gd name="T9" fmla="*/ 144 h 210"/>
                <a:gd name="T10" fmla="*/ 6 w 102"/>
                <a:gd name="T11" fmla="*/ 90 h 210"/>
                <a:gd name="T12" fmla="*/ 24 w 102"/>
                <a:gd name="T13" fmla="*/ 66 h 210"/>
                <a:gd name="T14" fmla="*/ 18 w 102"/>
                <a:gd name="T15" fmla="*/ 24 h 210"/>
                <a:gd name="T16" fmla="*/ 18 w 102"/>
                <a:gd name="T17" fmla="*/ 6 h 210"/>
                <a:gd name="T18" fmla="*/ 36 w 102"/>
                <a:gd name="T19" fmla="*/ 0 h 210"/>
                <a:gd name="T20" fmla="*/ 78 w 102"/>
                <a:gd name="T21" fmla="*/ 138 h 210"/>
                <a:gd name="T22" fmla="*/ 96 w 102"/>
                <a:gd name="T23" fmla="*/ 162 h 210"/>
                <a:gd name="T24" fmla="*/ 102 w 102"/>
                <a:gd name="T25" fmla="*/ 162 h 210"/>
                <a:gd name="T26" fmla="*/ 102 w 102"/>
                <a:gd name="T27" fmla="*/ 168 h 2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2"/>
                <a:gd name="T43" fmla="*/ 0 h 210"/>
                <a:gd name="T44" fmla="*/ 102 w 102"/>
                <a:gd name="T45" fmla="*/ 210 h 2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2" h="210">
                  <a:moveTo>
                    <a:pt x="102" y="162"/>
                  </a:moveTo>
                  <a:lnTo>
                    <a:pt x="102" y="180"/>
                  </a:lnTo>
                  <a:lnTo>
                    <a:pt x="78" y="198"/>
                  </a:lnTo>
                  <a:lnTo>
                    <a:pt x="12" y="210"/>
                  </a:lnTo>
                  <a:lnTo>
                    <a:pt x="0" y="144"/>
                  </a:lnTo>
                  <a:lnTo>
                    <a:pt x="6" y="90"/>
                  </a:lnTo>
                  <a:lnTo>
                    <a:pt x="24" y="66"/>
                  </a:lnTo>
                  <a:lnTo>
                    <a:pt x="18" y="24"/>
                  </a:lnTo>
                  <a:lnTo>
                    <a:pt x="18" y="6"/>
                  </a:lnTo>
                  <a:lnTo>
                    <a:pt x="36" y="0"/>
                  </a:lnTo>
                  <a:lnTo>
                    <a:pt x="78" y="138"/>
                  </a:lnTo>
                  <a:lnTo>
                    <a:pt x="96" y="162"/>
                  </a:lnTo>
                  <a:lnTo>
                    <a:pt x="102" y="162"/>
                  </a:lnTo>
                  <a:lnTo>
                    <a:pt x="102" y="168"/>
                  </a:lnTo>
                </a:path>
              </a:pathLst>
            </a:custGeom>
            <a:noFill/>
            <a:ln w="9525">
              <a:solidFill>
                <a:srgbClr val="000000"/>
              </a:solidFill>
              <a:prstDash val="solid"/>
              <a:round/>
              <a:headEnd/>
              <a:tailEnd/>
            </a:ln>
          </p:spPr>
          <p:txBody>
            <a:bodyPr/>
            <a:lstStyle/>
            <a:p>
              <a:endParaRPr lang="en-US"/>
            </a:p>
          </p:txBody>
        </p:sp>
        <p:sp>
          <p:nvSpPr>
            <p:cNvPr id="8271" name="Freeform 204"/>
            <p:cNvSpPr>
              <a:spLocks/>
            </p:cNvSpPr>
            <p:nvPr/>
          </p:nvSpPr>
          <p:spPr bwMode="auto">
            <a:xfrm>
              <a:off x="4125" y="1818"/>
              <a:ext cx="84" cy="186"/>
            </a:xfrm>
            <a:custGeom>
              <a:avLst/>
              <a:gdLst>
                <a:gd name="T0" fmla="*/ 72 w 84"/>
                <a:gd name="T1" fmla="*/ 24 h 186"/>
                <a:gd name="T2" fmla="*/ 60 w 84"/>
                <a:gd name="T3" fmla="*/ 54 h 186"/>
                <a:gd name="T4" fmla="*/ 78 w 84"/>
                <a:gd name="T5" fmla="*/ 60 h 186"/>
                <a:gd name="T6" fmla="*/ 84 w 84"/>
                <a:gd name="T7" fmla="*/ 108 h 186"/>
                <a:gd name="T8" fmla="*/ 78 w 84"/>
                <a:gd name="T9" fmla="*/ 90 h 186"/>
                <a:gd name="T10" fmla="*/ 78 w 84"/>
                <a:gd name="T11" fmla="*/ 114 h 186"/>
                <a:gd name="T12" fmla="*/ 54 w 84"/>
                <a:gd name="T13" fmla="*/ 180 h 186"/>
                <a:gd name="T14" fmla="*/ 48 w 84"/>
                <a:gd name="T15" fmla="*/ 186 h 186"/>
                <a:gd name="T16" fmla="*/ 48 w 84"/>
                <a:gd name="T17" fmla="*/ 168 h 186"/>
                <a:gd name="T18" fmla="*/ 6 w 84"/>
                <a:gd name="T19" fmla="*/ 156 h 186"/>
                <a:gd name="T20" fmla="*/ 0 w 84"/>
                <a:gd name="T21" fmla="*/ 138 h 186"/>
                <a:gd name="T22" fmla="*/ 6 w 84"/>
                <a:gd name="T23" fmla="*/ 126 h 186"/>
                <a:gd name="T24" fmla="*/ 36 w 84"/>
                <a:gd name="T25" fmla="*/ 90 h 186"/>
                <a:gd name="T26" fmla="*/ 6 w 84"/>
                <a:gd name="T27" fmla="*/ 60 h 186"/>
                <a:gd name="T28" fmla="*/ 0 w 84"/>
                <a:gd name="T29" fmla="*/ 30 h 186"/>
                <a:gd name="T30" fmla="*/ 18 w 84"/>
                <a:gd name="T31" fmla="*/ 0 h 186"/>
                <a:gd name="T32" fmla="*/ 72 w 84"/>
                <a:gd name="T33" fmla="*/ 24 h 1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186"/>
                <a:gd name="T53" fmla="*/ 84 w 84"/>
                <a:gd name="T54" fmla="*/ 186 h 18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186">
                  <a:moveTo>
                    <a:pt x="72" y="24"/>
                  </a:moveTo>
                  <a:lnTo>
                    <a:pt x="60" y="54"/>
                  </a:lnTo>
                  <a:lnTo>
                    <a:pt x="78" y="60"/>
                  </a:lnTo>
                  <a:lnTo>
                    <a:pt x="84" y="108"/>
                  </a:lnTo>
                  <a:lnTo>
                    <a:pt x="78" y="90"/>
                  </a:lnTo>
                  <a:lnTo>
                    <a:pt x="78" y="114"/>
                  </a:lnTo>
                  <a:lnTo>
                    <a:pt x="54" y="180"/>
                  </a:lnTo>
                  <a:lnTo>
                    <a:pt x="48" y="186"/>
                  </a:lnTo>
                  <a:lnTo>
                    <a:pt x="48" y="168"/>
                  </a:lnTo>
                  <a:lnTo>
                    <a:pt x="6" y="156"/>
                  </a:lnTo>
                  <a:lnTo>
                    <a:pt x="0" y="138"/>
                  </a:lnTo>
                  <a:lnTo>
                    <a:pt x="6" y="126"/>
                  </a:lnTo>
                  <a:lnTo>
                    <a:pt x="36" y="90"/>
                  </a:lnTo>
                  <a:lnTo>
                    <a:pt x="6" y="60"/>
                  </a:lnTo>
                  <a:lnTo>
                    <a:pt x="0" y="30"/>
                  </a:lnTo>
                  <a:lnTo>
                    <a:pt x="18" y="0"/>
                  </a:lnTo>
                  <a:lnTo>
                    <a:pt x="72" y="24"/>
                  </a:lnTo>
                  <a:close/>
                </a:path>
              </a:pathLst>
            </a:custGeom>
            <a:solidFill>
              <a:srgbClr val="FFAA00"/>
            </a:solidFill>
            <a:ln w="9525">
              <a:solidFill>
                <a:srgbClr val="FFAA00"/>
              </a:solidFill>
              <a:prstDash val="solid"/>
              <a:round/>
              <a:headEnd/>
              <a:tailEnd/>
            </a:ln>
          </p:spPr>
          <p:txBody>
            <a:bodyPr/>
            <a:lstStyle/>
            <a:p>
              <a:endParaRPr lang="en-US"/>
            </a:p>
          </p:txBody>
        </p:sp>
        <p:sp>
          <p:nvSpPr>
            <p:cNvPr id="8272" name="Freeform 205"/>
            <p:cNvSpPr>
              <a:spLocks/>
            </p:cNvSpPr>
            <p:nvPr/>
          </p:nvSpPr>
          <p:spPr bwMode="auto">
            <a:xfrm>
              <a:off x="4125" y="1818"/>
              <a:ext cx="84" cy="186"/>
            </a:xfrm>
            <a:custGeom>
              <a:avLst/>
              <a:gdLst>
                <a:gd name="T0" fmla="*/ 72 w 84"/>
                <a:gd name="T1" fmla="*/ 24 h 186"/>
                <a:gd name="T2" fmla="*/ 60 w 84"/>
                <a:gd name="T3" fmla="*/ 54 h 186"/>
                <a:gd name="T4" fmla="*/ 78 w 84"/>
                <a:gd name="T5" fmla="*/ 60 h 186"/>
                <a:gd name="T6" fmla="*/ 84 w 84"/>
                <a:gd name="T7" fmla="*/ 108 h 186"/>
                <a:gd name="T8" fmla="*/ 78 w 84"/>
                <a:gd name="T9" fmla="*/ 90 h 186"/>
                <a:gd name="T10" fmla="*/ 78 w 84"/>
                <a:gd name="T11" fmla="*/ 114 h 186"/>
                <a:gd name="T12" fmla="*/ 54 w 84"/>
                <a:gd name="T13" fmla="*/ 180 h 186"/>
                <a:gd name="T14" fmla="*/ 48 w 84"/>
                <a:gd name="T15" fmla="*/ 186 h 186"/>
                <a:gd name="T16" fmla="*/ 48 w 84"/>
                <a:gd name="T17" fmla="*/ 168 h 186"/>
                <a:gd name="T18" fmla="*/ 6 w 84"/>
                <a:gd name="T19" fmla="*/ 156 h 186"/>
                <a:gd name="T20" fmla="*/ 0 w 84"/>
                <a:gd name="T21" fmla="*/ 138 h 186"/>
                <a:gd name="T22" fmla="*/ 6 w 84"/>
                <a:gd name="T23" fmla="*/ 126 h 186"/>
                <a:gd name="T24" fmla="*/ 36 w 84"/>
                <a:gd name="T25" fmla="*/ 90 h 186"/>
                <a:gd name="T26" fmla="*/ 6 w 84"/>
                <a:gd name="T27" fmla="*/ 60 h 186"/>
                <a:gd name="T28" fmla="*/ 0 w 84"/>
                <a:gd name="T29" fmla="*/ 30 h 186"/>
                <a:gd name="T30" fmla="*/ 18 w 84"/>
                <a:gd name="T31" fmla="*/ 0 h 186"/>
                <a:gd name="T32" fmla="*/ 72 w 84"/>
                <a:gd name="T33" fmla="*/ 24 h 186"/>
                <a:gd name="T34" fmla="*/ 72 w 84"/>
                <a:gd name="T35" fmla="*/ 30 h 18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4"/>
                <a:gd name="T55" fmla="*/ 0 h 186"/>
                <a:gd name="T56" fmla="*/ 84 w 84"/>
                <a:gd name="T57" fmla="*/ 186 h 18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4" h="186">
                  <a:moveTo>
                    <a:pt x="72" y="24"/>
                  </a:moveTo>
                  <a:lnTo>
                    <a:pt x="60" y="54"/>
                  </a:lnTo>
                  <a:lnTo>
                    <a:pt x="78" y="60"/>
                  </a:lnTo>
                  <a:lnTo>
                    <a:pt x="84" y="108"/>
                  </a:lnTo>
                  <a:lnTo>
                    <a:pt x="78" y="90"/>
                  </a:lnTo>
                  <a:lnTo>
                    <a:pt x="78" y="114"/>
                  </a:lnTo>
                  <a:lnTo>
                    <a:pt x="54" y="180"/>
                  </a:lnTo>
                  <a:lnTo>
                    <a:pt x="48" y="186"/>
                  </a:lnTo>
                  <a:lnTo>
                    <a:pt x="48" y="168"/>
                  </a:lnTo>
                  <a:lnTo>
                    <a:pt x="6" y="156"/>
                  </a:lnTo>
                  <a:lnTo>
                    <a:pt x="0" y="138"/>
                  </a:lnTo>
                  <a:lnTo>
                    <a:pt x="6" y="126"/>
                  </a:lnTo>
                  <a:lnTo>
                    <a:pt x="36" y="90"/>
                  </a:lnTo>
                  <a:lnTo>
                    <a:pt x="6" y="60"/>
                  </a:lnTo>
                  <a:lnTo>
                    <a:pt x="0" y="30"/>
                  </a:lnTo>
                  <a:lnTo>
                    <a:pt x="18" y="0"/>
                  </a:lnTo>
                  <a:lnTo>
                    <a:pt x="72" y="24"/>
                  </a:lnTo>
                  <a:lnTo>
                    <a:pt x="72" y="30"/>
                  </a:lnTo>
                </a:path>
              </a:pathLst>
            </a:custGeom>
            <a:noFill/>
            <a:ln w="9525">
              <a:solidFill>
                <a:srgbClr val="000000"/>
              </a:solidFill>
              <a:prstDash val="solid"/>
              <a:round/>
              <a:headEnd/>
              <a:tailEnd/>
            </a:ln>
          </p:spPr>
          <p:txBody>
            <a:bodyPr/>
            <a:lstStyle/>
            <a:p>
              <a:endParaRPr lang="en-US"/>
            </a:p>
          </p:txBody>
        </p:sp>
        <p:sp>
          <p:nvSpPr>
            <p:cNvPr id="8273" name="Freeform 206"/>
            <p:cNvSpPr>
              <a:spLocks/>
            </p:cNvSpPr>
            <p:nvPr/>
          </p:nvSpPr>
          <p:spPr bwMode="auto">
            <a:xfrm>
              <a:off x="2049" y="2238"/>
              <a:ext cx="432" cy="444"/>
            </a:xfrm>
            <a:custGeom>
              <a:avLst/>
              <a:gdLst>
                <a:gd name="T0" fmla="*/ 426 w 432"/>
                <a:gd name="T1" fmla="*/ 78 h 444"/>
                <a:gd name="T2" fmla="*/ 396 w 432"/>
                <a:gd name="T3" fmla="*/ 426 h 444"/>
                <a:gd name="T4" fmla="*/ 162 w 432"/>
                <a:gd name="T5" fmla="*/ 408 h 444"/>
                <a:gd name="T6" fmla="*/ 168 w 432"/>
                <a:gd name="T7" fmla="*/ 420 h 444"/>
                <a:gd name="T8" fmla="*/ 60 w 432"/>
                <a:gd name="T9" fmla="*/ 408 h 444"/>
                <a:gd name="T10" fmla="*/ 54 w 432"/>
                <a:gd name="T11" fmla="*/ 444 h 444"/>
                <a:gd name="T12" fmla="*/ 0 w 432"/>
                <a:gd name="T13" fmla="*/ 438 h 444"/>
                <a:gd name="T14" fmla="*/ 12 w 432"/>
                <a:gd name="T15" fmla="*/ 354 h 444"/>
                <a:gd name="T16" fmla="*/ 60 w 432"/>
                <a:gd name="T17" fmla="*/ 0 h 444"/>
                <a:gd name="T18" fmla="*/ 432 w 432"/>
                <a:gd name="T19" fmla="*/ 36 h 444"/>
                <a:gd name="T20" fmla="*/ 426 w 432"/>
                <a:gd name="T21" fmla="*/ 78 h 4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32"/>
                <a:gd name="T34" fmla="*/ 0 h 444"/>
                <a:gd name="T35" fmla="*/ 432 w 432"/>
                <a:gd name="T36" fmla="*/ 444 h 44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32" h="444">
                  <a:moveTo>
                    <a:pt x="426" y="78"/>
                  </a:moveTo>
                  <a:lnTo>
                    <a:pt x="396" y="426"/>
                  </a:lnTo>
                  <a:lnTo>
                    <a:pt x="162" y="408"/>
                  </a:lnTo>
                  <a:lnTo>
                    <a:pt x="168" y="420"/>
                  </a:lnTo>
                  <a:lnTo>
                    <a:pt x="60" y="408"/>
                  </a:lnTo>
                  <a:lnTo>
                    <a:pt x="54" y="444"/>
                  </a:lnTo>
                  <a:lnTo>
                    <a:pt x="0" y="438"/>
                  </a:lnTo>
                  <a:lnTo>
                    <a:pt x="12" y="354"/>
                  </a:lnTo>
                  <a:lnTo>
                    <a:pt x="60" y="0"/>
                  </a:lnTo>
                  <a:lnTo>
                    <a:pt x="432" y="36"/>
                  </a:lnTo>
                  <a:lnTo>
                    <a:pt x="426" y="78"/>
                  </a:lnTo>
                  <a:close/>
                </a:path>
              </a:pathLst>
            </a:custGeom>
            <a:solidFill>
              <a:srgbClr val="FF8C00"/>
            </a:solidFill>
            <a:ln w="9525">
              <a:solidFill>
                <a:srgbClr val="FF8C00"/>
              </a:solidFill>
              <a:prstDash val="solid"/>
              <a:round/>
              <a:headEnd/>
              <a:tailEnd/>
            </a:ln>
          </p:spPr>
          <p:txBody>
            <a:bodyPr/>
            <a:lstStyle/>
            <a:p>
              <a:endParaRPr lang="en-US"/>
            </a:p>
          </p:txBody>
        </p:sp>
        <p:sp>
          <p:nvSpPr>
            <p:cNvPr id="8274" name="Freeform 207"/>
            <p:cNvSpPr>
              <a:spLocks/>
            </p:cNvSpPr>
            <p:nvPr/>
          </p:nvSpPr>
          <p:spPr bwMode="auto">
            <a:xfrm>
              <a:off x="2049" y="2238"/>
              <a:ext cx="432" cy="444"/>
            </a:xfrm>
            <a:custGeom>
              <a:avLst/>
              <a:gdLst>
                <a:gd name="T0" fmla="*/ 426 w 432"/>
                <a:gd name="T1" fmla="*/ 78 h 444"/>
                <a:gd name="T2" fmla="*/ 396 w 432"/>
                <a:gd name="T3" fmla="*/ 426 h 444"/>
                <a:gd name="T4" fmla="*/ 162 w 432"/>
                <a:gd name="T5" fmla="*/ 408 h 444"/>
                <a:gd name="T6" fmla="*/ 168 w 432"/>
                <a:gd name="T7" fmla="*/ 420 h 444"/>
                <a:gd name="T8" fmla="*/ 60 w 432"/>
                <a:gd name="T9" fmla="*/ 408 h 444"/>
                <a:gd name="T10" fmla="*/ 54 w 432"/>
                <a:gd name="T11" fmla="*/ 444 h 444"/>
                <a:gd name="T12" fmla="*/ 0 w 432"/>
                <a:gd name="T13" fmla="*/ 438 h 444"/>
                <a:gd name="T14" fmla="*/ 12 w 432"/>
                <a:gd name="T15" fmla="*/ 354 h 444"/>
                <a:gd name="T16" fmla="*/ 60 w 432"/>
                <a:gd name="T17" fmla="*/ 0 h 444"/>
                <a:gd name="T18" fmla="*/ 432 w 432"/>
                <a:gd name="T19" fmla="*/ 36 h 444"/>
                <a:gd name="T20" fmla="*/ 426 w 432"/>
                <a:gd name="T21" fmla="*/ 78 h 444"/>
                <a:gd name="T22" fmla="*/ 426 w 432"/>
                <a:gd name="T23" fmla="*/ 84 h 4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32"/>
                <a:gd name="T37" fmla="*/ 0 h 444"/>
                <a:gd name="T38" fmla="*/ 432 w 432"/>
                <a:gd name="T39" fmla="*/ 444 h 4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32" h="444">
                  <a:moveTo>
                    <a:pt x="426" y="78"/>
                  </a:moveTo>
                  <a:lnTo>
                    <a:pt x="396" y="426"/>
                  </a:lnTo>
                  <a:lnTo>
                    <a:pt x="162" y="408"/>
                  </a:lnTo>
                  <a:lnTo>
                    <a:pt x="168" y="420"/>
                  </a:lnTo>
                  <a:lnTo>
                    <a:pt x="60" y="408"/>
                  </a:lnTo>
                  <a:lnTo>
                    <a:pt x="54" y="444"/>
                  </a:lnTo>
                  <a:lnTo>
                    <a:pt x="0" y="438"/>
                  </a:lnTo>
                  <a:lnTo>
                    <a:pt x="12" y="354"/>
                  </a:lnTo>
                  <a:lnTo>
                    <a:pt x="60" y="0"/>
                  </a:lnTo>
                  <a:lnTo>
                    <a:pt x="432" y="36"/>
                  </a:lnTo>
                  <a:lnTo>
                    <a:pt x="426" y="78"/>
                  </a:lnTo>
                  <a:lnTo>
                    <a:pt x="426" y="84"/>
                  </a:lnTo>
                </a:path>
              </a:pathLst>
            </a:custGeom>
            <a:noFill/>
            <a:ln w="9525">
              <a:solidFill>
                <a:srgbClr val="000000"/>
              </a:solidFill>
              <a:prstDash val="solid"/>
              <a:round/>
              <a:headEnd/>
              <a:tailEnd/>
            </a:ln>
          </p:spPr>
          <p:txBody>
            <a:bodyPr/>
            <a:lstStyle/>
            <a:p>
              <a:endParaRPr lang="en-US"/>
            </a:p>
          </p:txBody>
        </p:sp>
        <p:sp>
          <p:nvSpPr>
            <p:cNvPr id="8275" name="Freeform 208"/>
            <p:cNvSpPr>
              <a:spLocks/>
            </p:cNvSpPr>
            <p:nvPr/>
          </p:nvSpPr>
          <p:spPr bwMode="auto">
            <a:xfrm>
              <a:off x="3843" y="1524"/>
              <a:ext cx="372" cy="324"/>
            </a:xfrm>
            <a:custGeom>
              <a:avLst/>
              <a:gdLst>
                <a:gd name="T0" fmla="*/ 360 w 372"/>
                <a:gd name="T1" fmla="*/ 168 h 324"/>
                <a:gd name="T2" fmla="*/ 360 w 372"/>
                <a:gd name="T3" fmla="*/ 222 h 324"/>
                <a:gd name="T4" fmla="*/ 372 w 372"/>
                <a:gd name="T5" fmla="*/ 288 h 324"/>
                <a:gd name="T6" fmla="*/ 366 w 372"/>
                <a:gd name="T7" fmla="*/ 306 h 324"/>
                <a:gd name="T8" fmla="*/ 360 w 372"/>
                <a:gd name="T9" fmla="*/ 324 h 324"/>
                <a:gd name="T10" fmla="*/ 354 w 372"/>
                <a:gd name="T11" fmla="*/ 318 h 324"/>
                <a:gd name="T12" fmla="*/ 300 w 372"/>
                <a:gd name="T13" fmla="*/ 294 h 324"/>
                <a:gd name="T14" fmla="*/ 282 w 372"/>
                <a:gd name="T15" fmla="*/ 282 h 324"/>
                <a:gd name="T16" fmla="*/ 252 w 372"/>
                <a:gd name="T17" fmla="*/ 252 h 324"/>
                <a:gd name="T18" fmla="*/ 6 w 372"/>
                <a:gd name="T19" fmla="*/ 300 h 324"/>
                <a:gd name="T20" fmla="*/ 0 w 372"/>
                <a:gd name="T21" fmla="*/ 282 h 324"/>
                <a:gd name="T22" fmla="*/ 42 w 372"/>
                <a:gd name="T23" fmla="*/ 234 h 324"/>
                <a:gd name="T24" fmla="*/ 30 w 372"/>
                <a:gd name="T25" fmla="*/ 192 h 324"/>
                <a:gd name="T26" fmla="*/ 78 w 372"/>
                <a:gd name="T27" fmla="*/ 180 h 324"/>
                <a:gd name="T28" fmla="*/ 114 w 372"/>
                <a:gd name="T29" fmla="*/ 180 h 324"/>
                <a:gd name="T30" fmla="*/ 156 w 372"/>
                <a:gd name="T31" fmla="*/ 168 h 324"/>
                <a:gd name="T32" fmla="*/ 180 w 372"/>
                <a:gd name="T33" fmla="*/ 144 h 324"/>
                <a:gd name="T34" fmla="*/ 174 w 372"/>
                <a:gd name="T35" fmla="*/ 120 h 324"/>
                <a:gd name="T36" fmla="*/ 174 w 372"/>
                <a:gd name="T37" fmla="*/ 108 h 324"/>
                <a:gd name="T38" fmla="*/ 168 w 372"/>
                <a:gd name="T39" fmla="*/ 114 h 324"/>
                <a:gd name="T40" fmla="*/ 162 w 372"/>
                <a:gd name="T41" fmla="*/ 102 h 324"/>
                <a:gd name="T42" fmla="*/ 210 w 372"/>
                <a:gd name="T43" fmla="*/ 36 h 324"/>
                <a:gd name="T44" fmla="*/ 234 w 372"/>
                <a:gd name="T45" fmla="*/ 12 h 324"/>
                <a:gd name="T46" fmla="*/ 312 w 372"/>
                <a:gd name="T47" fmla="*/ 0 h 324"/>
                <a:gd name="T48" fmla="*/ 324 w 372"/>
                <a:gd name="T49" fmla="*/ 72 h 324"/>
                <a:gd name="T50" fmla="*/ 336 w 372"/>
                <a:gd name="T51" fmla="*/ 108 h 324"/>
                <a:gd name="T52" fmla="*/ 342 w 372"/>
                <a:gd name="T53" fmla="*/ 108 h 324"/>
                <a:gd name="T54" fmla="*/ 354 w 372"/>
                <a:gd name="T55" fmla="*/ 162 h 324"/>
                <a:gd name="T56" fmla="*/ 360 w 372"/>
                <a:gd name="T57" fmla="*/ 168 h 32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2"/>
                <a:gd name="T88" fmla="*/ 0 h 324"/>
                <a:gd name="T89" fmla="*/ 372 w 372"/>
                <a:gd name="T90" fmla="*/ 324 h 32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2" h="324">
                  <a:moveTo>
                    <a:pt x="360" y="168"/>
                  </a:moveTo>
                  <a:lnTo>
                    <a:pt x="360" y="222"/>
                  </a:lnTo>
                  <a:lnTo>
                    <a:pt x="372" y="288"/>
                  </a:lnTo>
                  <a:lnTo>
                    <a:pt x="366" y="306"/>
                  </a:lnTo>
                  <a:lnTo>
                    <a:pt x="360" y="324"/>
                  </a:lnTo>
                  <a:lnTo>
                    <a:pt x="354" y="318"/>
                  </a:lnTo>
                  <a:lnTo>
                    <a:pt x="300" y="294"/>
                  </a:lnTo>
                  <a:lnTo>
                    <a:pt x="282" y="282"/>
                  </a:lnTo>
                  <a:lnTo>
                    <a:pt x="252" y="252"/>
                  </a:lnTo>
                  <a:lnTo>
                    <a:pt x="6" y="300"/>
                  </a:lnTo>
                  <a:lnTo>
                    <a:pt x="0" y="282"/>
                  </a:lnTo>
                  <a:lnTo>
                    <a:pt x="42" y="234"/>
                  </a:lnTo>
                  <a:lnTo>
                    <a:pt x="30" y="192"/>
                  </a:lnTo>
                  <a:lnTo>
                    <a:pt x="78" y="180"/>
                  </a:lnTo>
                  <a:lnTo>
                    <a:pt x="114" y="180"/>
                  </a:lnTo>
                  <a:lnTo>
                    <a:pt x="156" y="168"/>
                  </a:lnTo>
                  <a:lnTo>
                    <a:pt x="180" y="144"/>
                  </a:lnTo>
                  <a:lnTo>
                    <a:pt x="174" y="120"/>
                  </a:lnTo>
                  <a:lnTo>
                    <a:pt x="174" y="108"/>
                  </a:lnTo>
                  <a:lnTo>
                    <a:pt x="168" y="114"/>
                  </a:lnTo>
                  <a:lnTo>
                    <a:pt x="162" y="102"/>
                  </a:lnTo>
                  <a:lnTo>
                    <a:pt x="210" y="36"/>
                  </a:lnTo>
                  <a:lnTo>
                    <a:pt x="234" y="12"/>
                  </a:lnTo>
                  <a:lnTo>
                    <a:pt x="312" y="0"/>
                  </a:lnTo>
                  <a:lnTo>
                    <a:pt x="324" y="72"/>
                  </a:lnTo>
                  <a:lnTo>
                    <a:pt x="336" y="108"/>
                  </a:lnTo>
                  <a:lnTo>
                    <a:pt x="342" y="108"/>
                  </a:lnTo>
                  <a:lnTo>
                    <a:pt x="354" y="162"/>
                  </a:lnTo>
                  <a:lnTo>
                    <a:pt x="360" y="168"/>
                  </a:lnTo>
                  <a:close/>
                </a:path>
              </a:pathLst>
            </a:custGeom>
            <a:solidFill>
              <a:srgbClr val="FF8C00"/>
            </a:solidFill>
            <a:ln w="9525">
              <a:solidFill>
                <a:srgbClr val="FF8C00"/>
              </a:solidFill>
              <a:prstDash val="solid"/>
              <a:round/>
              <a:headEnd/>
              <a:tailEnd/>
            </a:ln>
          </p:spPr>
          <p:txBody>
            <a:bodyPr/>
            <a:lstStyle/>
            <a:p>
              <a:endParaRPr lang="en-US"/>
            </a:p>
          </p:txBody>
        </p:sp>
        <p:sp>
          <p:nvSpPr>
            <p:cNvPr id="8276" name="Freeform 209"/>
            <p:cNvSpPr>
              <a:spLocks/>
            </p:cNvSpPr>
            <p:nvPr/>
          </p:nvSpPr>
          <p:spPr bwMode="auto">
            <a:xfrm>
              <a:off x="3843" y="1524"/>
              <a:ext cx="372" cy="324"/>
            </a:xfrm>
            <a:custGeom>
              <a:avLst/>
              <a:gdLst>
                <a:gd name="T0" fmla="*/ 360 w 372"/>
                <a:gd name="T1" fmla="*/ 168 h 324"/>
                <a:gd name="T2" fmla="*/ 360 w 372"/>
                <a:gd name="T3" fmla="*/ 222 h 324"/>
                <a:gd name="T4" fmla="*/ 372 w 372"/>
                <a:gd name="T5" fmla="*/ 288 h 324"/>
                <a:gd name="T6" fmla="*/ 366 w 372"/>
                <a:gd name="T7" fmla="*/ 306 h 324"/>
                <a:gd name="T8" fmla="*/ 360 w 372"/>
                <a:gd name="T9" fmla="*/ 324 h 324"/>
                <a:gd name="T10" fmla="*/ 354 w 372"/>
                <a:gd name="T11" fmla="*/ 318 h 324"/>
                <a:gd name="T12" fmla="*/ 300 w 372"/>
                <a:gd name="T13" fmla="*/ 294 h 324"/>
                <a:gd name="T14" fmla="*/ 282 w 372"/>
                <a:gd name="T15" fmla="*/ 282 h 324"/>
                <a:gd name="T16" fmla="*/ 252 w 372"/>
                <a:gd name="T17" fmla="*/ 252 h 324"/>
                <a:gd name="T18" fmla="*/ 6 w 372"/>
                <a:gd name="T19" fmla="*/ 300 h 324"/>
                <a:gd name="T20" fmla="*/ 0 w 372"/>
                <a:gd name="T21" fmla="*/ 282 h 324"/>
                <a:gd name="T22" fmla="*/ 42 w 372"/>
                <a:gd name="T23" fmla="*/ 234 h 324"/>
                <a:gd name="T24" fmla="*/ 30 w 372"/>
                <a:gd name="T25" fmla="*/ 192 h 324"/>
                <a:gd name="T26" fmla="*/ 78 w 372"/>
                <a:gd name="T27" fmla="*/ 180 h 324"/>
                <a:gd name="T28" fmla="*/ 114 w 372"/>
                <a:gd name="T29" fmla="*/ 180 h 324"/>
                <a:gd name="T30" fmla="*/ 156 w 372"/>
                <a:gd name="T31" fmla="*/ 168 h 324"/>
                <a:gd name="T32" fmla="*/ 180 w 372"/>
                <a:gd name="T33" fmla="*/ 144 h 324"/>
                <a:gd name="T34" fmla="*/ 174 w 372"/>
                <a:gd name="T35" fmla="*/ 120 h 324"/>
                <a:gd name="T36" fmla="*/ 174 w 372"/>
                <a:gd name="T37" fmla="*/ 108 h 324"/>
                <a:gd name="T38" fmla="*/ 168 w 372"/>
                <a:gd name="T39" fmla="*/ 114 h 324"/>
                <a:gd name="T40" fmla="*/ 162 w 372"/>
                <a:gd name="T41" fmla="*/ 102 h 324"/>
                <a:gd name="T42" fmla="*/ 210 w 372"/>
                <a:gd name="T43" fmla="*/ 36 h 324"/>
                <a:gd name="T44" fmla="*/ 234 w 372"/>
                <a:gd name="T45" fmla="*/ 12 h 324"/>
                <a:gd name="T46" fmla="*/ 312 w 372"/>
                <a:gd name="T47" fmla="*/ 0 h 324"/>
                <a:gd name="T48" fmla="*/ 324 w 372"/>
                <a:gd name="T49" fmla="*/ 72 h 324"/>
                <a:gd name="T50" fmla="*/ 336 w 372"/>
                <a:gd name="T51" fmla="*/ 108 h 324"/>
                <a:gd name="T52" fmla="*/ 342 w 372"/>
                <a:gd name="T53" fmla="*/ 108 h 324"/>
                <a:gd name="T54" fmla="*/ 354 w 372"/>
                <a:gd name="T55" fmla="*/ 162 h 324"/>
                <a:gd name="T56" fmla="*/ 360 w 372"/>
                <a:gd name="T57" fmla="*/ 168 h 324"/>
                <a:gd name="T58" fmla="*/ 360 w 372"/>
                <a:gd name="T59" fmla="*/ 174 h 32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2"/>
                <a:gd name="T91" fmla="*/ 0 h 324"/>
                <a:gd name="T92" fmla="*/ 372 w 372"/>
                <a:gd name="T93" fmla="*/ 324 h 32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2" h="324">
                  <a:moveTo>
                    <a:pt x="360" y="168"/>
                  </a:moveTo>
                  <a:lnTo>
                    <a:pt x="360" y="222"/>
                  </a:lnTo>
                  <a:lnTo>
                    <a:pt x="372" y="288"/>
                  </a:lnTo>
                  <a:lnTo>
                    <a:pt x="366" y="306"/>
                  </a:lnTo>
                  <a:lnTo>
                    <a:pt x="360" y="324"/>
                  </a:lnTo>
                  <a:lnTo>
                    <a:pt x="354" y="318"/>
                  </a:lnTo>
                  <a:lnTo>
                    <a:pt x="300" y="294"/>
                  </a:lnTo>
                  <a:lnTo>
                    <a:pt x="282" y="282"/>
                  </a:lnTo>
                  <a:lnTo>
                    <a:pt x="252" y="252"/>
                  </a:lnTo>
                  <a:lnTo>
                    <a:pt x="6" y="300"/>
                  </a:lnTo>
                  <a:lnTo>
                    <a:pt x="0" y="282"/>
                  </a:lnTo>
                  <a:lnTo>
                    <a:pt x="42" y="234"/>
                  </a:lnTo>
                  <a:lnTo>
                    <a:pt x="30" y="192"/>
                  </a:lnTo>
                  <a:lnTo>
                    <a:pt x="78" y="180"/>
                  </a:lnTo>
                  <a:lnTo>
                    <a:pt x="114" y="180"/>
                  </a:lnTo>
                  <a:lnTo>
                    <a:pt x="156" y="168"/>
                  </a:lnTo>
                  <a:lnTo>
                    <a:pt x="180" y="144"/>
                  </a:lnTo>
                  <a:lnTo>
                    <a:pt x="174" y="120"/>
                  </a:lnTo>
                  <a:lnTo>
                    <a:pt x="174" y="108"/>
                  </a:lnTo>
                  <a:lnTo>
                    <a:pt x="168" y="114"/>
                  </a:lnTo>
                  <a:lnTo>
                    <a:pt x="162" y="102"/>
                  </a:lnTo>
                  <a:lnTo>
                    <a:pt x="210" y="36"/>
                  </a:lnTo>
                  <a:lnTo>
                    <a:pt x="234" y="12"/>
                  </a:lnTo>
                  <a:lnTo>
                    <a:pt x="312" y="0"/>
                  </a:lnTo>
                  <a:lnTo>
                    <a:pt x="324" y="72"/>
                  </a:lnTo>
                  <a:lnTo>
                    <a:pt x="336" y="108"/>
                  </a:lnTo>
                  <a:lnTo>
                    <a:pt x="342" y="108"/>
                  </a:lnTo>
                  <a:lnTo>
                    <a:pt x="354" y="162"/>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8277" name="Freeform 210"/>
            <p:cNvSpPr>
              <a:spLocks/>
            </p:cNvSpPr>
            <p:nvPr/>
          </p:nvSpPr>
          <p:spPr bwMode="auto">
            <a:xfrm>
              <a:off x="4155" y="2196"/>
              <a:ext cx="36" cy="54"/>
            </a:xfrm>
            <a:custGeom>
              <a:avLst/>
              <a:gdLst>
                <a:gd name="T0" fmla="*/ 0 w 36"/>
                <a:gd name="T1" fmla="*/ 0 h 54"/>
                <a:gd name="T2" fmla="*/ 36 w 36"/>
                <a:gd name="T3" fmla="*/ 54 h 54"/>
                <a:gd name="T4" fmla="*/ 0 w 36"/>
                <a:gd name="T5" fmla="*/ 0 h 54"/>
                <a:gd name="T6" fmla="*/ 0 w 36"/>
                <a:gd name="T7" fmla="*/ 6 h 54"/>
                <a:gd name="T8" fmla="*/ 0 60000 65536"/>
                <a:gd name="T9" fmla="*/ 0 60000 65536"/>
                <a:gd name="T10" fmla="*/ 0 60000 65536"/>
                <a:gd name="T11" fmla="*/ 0 60000 65536"/>
                <a:gd name="T12" fmla="*/ 0 w 36"/>
                <a:gd name="T13" fmla="*/ 0 h 54"/>
                <a:gd name="T14" fmla="*/ 36 w 36"/>
                <a:gd name="T15" fmla="*/ 54 h 54"/>
              </a:gdLst>
              <a:ahLst/>
              <a:cxnLst>
                <a:cxn ang="T8">
                  <a:pos x="T0" y="T1"/>
                </a:cxn>
                <a:cxn ang="T9">
                  <a:pos x="T2" y="T3"/>
                </a:cxn>
                <a:cxn ang="T10">
                  <a:pos x="T4" y="T5"/>
                </a:cxn>
                <a:cxn ang="T11">
                  <a:pos x="T6" y="T7"/>
                </a:cxn>
              </a:cxnLst>
              <a:rect l="T12" t="T13" r="T14" b="T15"/>
              <a:pathLst>
                <a:path w="36" h="54">
                  <a:moveTo>
                    <a:pt x="0" y="0"/>
                  </a:moveTo>
                  <a:lnTo>
                    <a:pt x="36" y="54"/>
                  </a:lnTo>
                  <a:lnTo>
                    <a:pt x="0" y="0"/>
                  </a:lnTo>
                  <a:lnTo>
                    <a:pt x="0" y="6"/>
                  </a:lnTo>
                </a:path>
              </a:pathLst>
            </a:custGeom>
            <a:noFill/>
            <a:ln w="9525">
              <a:solidFill>
                <a:srgbClr val="000000"/>
              </a:solidFill>
              <a:prstDash val="solid"/>
              <a:round/>
              <a:headEnd/>
              <a:tailEnd/>
            </a:ln>
          </p:spPr>
          <p:txBody>
            <a:bodyPr/>
            <a:lstStyle/>
            <a:p>
              <a:endParaRPr lang="en-US"/>
            </a:p>
          </p:txBody>
        </p:sp>
        <p:sp>
          <p:nvSpPr>
            <p:cNvPr id="8278" name="Freeform 211"/>
            <p:cNvSpPr>
              <a:spLocks/>
            </p:cNvSpPr>
            <p:nvPr/>
          </p:nvSpPr>
          <p:spPr bwMode="auto">
            <a:xfrm>
              <a:off x="3651" y="2202"/>
              <a:ext cx="528" cy="234"/>
            </a:xfrm>
            <a:custGeom>
              <a:avLst/>
              <a:gdLst>
                <a:gd name="T0" fmla="*/ 528 w 528"/>
                <a:gd name="T1" fmla="*/ 66 h 234"/>
                <a:gd name="T2" fmla="*/ 510 w 528"/>
                <a:gd name="T3" fmla="*/ 90 h 234"/>
                <a:gd name="T4" fmla="*/ 486 w 528"/>
                <a:gd name="T5" fmla="*/ 96 h 234"/>
                <a:gd name="T6" fmla="*/ 486 w 528"/>
                <a:gd name="T7" fmla="*/ 78 h 234"/>
                <a:gd name="T8" fmla="*/ 474 w 528"/>
                <a:gd name="T9" fmla="*/ 84 h 234"/>
                <a:gd name="T10" fmla="*/ 480 w 528"/>
                <a:gd name="T11" fmla="*/ 96 h 234"/>
                <a:gd name="T12" fmla="*/ 450 w 528"/>
                <a:gd name="T13" fmla="*/ 90 h 234"/>
                <a:gd name="T14" fmla="*/ 486 w 528"/>
                <a:gd name="T15" fmla="*/ 102 h 234"/>
                <a:gd name="T16" fmla="*/ 474 w 528"/>
                <a:gd name="T17" fmla="*/ 126 h 234"/>
                <a:gd name="T18" fmla="*/ 456 w 528"/>
                <a:gd name="T19" fmla="*/ 126 h 234"/>
                <a:gd name="T20" fmla="*/ 474 w 528"/>
                <a:gd name="T21" fmla="*/ 132 h 234"/>
                <a:gd name="T22" fmla="*/ 492 w 528"/>
                <a:gd name="T23" fmla="*/ 120 h 234"/>
                <a:gd name="T24" fmla="*/ 504 w 528"/>
                <a:gd name="T25" fmla="*/ 126 h 234"/>
                <a:gd name="T26" fmla="*/ 492 w 528"/>
                <a:gd name="T27" fmla="*/ 144 h 234"/>
                <a:gd name="T28" fmla="*/ 486 w 528"/>
                <a:gd name="T29" fmla="*/ 138 h 234"/>
                <a:gd name="T30" fmla="*/ 462 w 528"/>
                <a:gd name="T31" fmla="*/ 156 h 234"/>
                <a:gd name="T32" fmla="*/ 456 w 528"/>
                <a:gd name="T33" fmla="*/ 150 h 234"/>
                <a:gd name="T34" fmla="*/ 450 w 528"/>
                <a:gd name="T35" fmla="*/ 168 h 234"/>
                <a:gd name="T36" fmla="*/ 438 w 528"/>
                <a:gd name="T37" fmla="*/ 150 h 234"/>
                <a:gd name="T38" fmla="*/ 444 w 528"/>
                <a:gd name="T39" fmla="*/ 168 h 234"/>
                <a:gd name="T40" fmla="*/ 426 w 528"/>
                <a:gd name="T41" fmla="*/ 192 h 234"/>
                <a:gd name="T42" fmla="*/ 420 w 528"/>
                <a:gd name="T43" fmla="*/ 222 h 234"/>
                <a:gd name="T44" fmla="*/ 414 w 528"/>
                <a:gd name="T45" fmla="*/ 210 h 234"/>
                <a:gd name="T46" fmla="*/ 414 w 528"/>
                <a:gd name="T47" fmla="*/ 228 h 234"/>
                <a:gd name="T48" fmla="*/ 378 w 528"/>
                <a:gd name="T49" fmla="*/ 234 h 234"/>
                <a:gd name="T50" fmla="*/ 372 w 528"/>
                <a:gd name="T51" fmla="*/ 228 h 234"/>
                <a:gd name="T52" fmla="*/ 294 w 528"/>
                <a:gd name="T53" fmla="*/ 174 h 234"/>
                <a:gd name="T54" fmla="*/ 228 w 528"/>
                <a:gd name="T55" fmla="*/ 186 h 234"/>
                <a:gd name="T56" fmla="*/ 210 w 528"/>
                <a:gd name="T57" fmla="*/ 162 h 234"/>
                <a:gd name="T58" fmla="*/ 120 w 528"/>
                <a:gd name="T59" fmla="*/ 168 h 234"/>
                <a:gd name="T60" fmla="*/ 78 w 528"/>
                <a:gd name="T61" fmla="*/ 192 h 234"/>
                <a:gd name="T62" fmla="*/ 0 w 528"/>
                <a:gd name="T63" fmla="*/ 204 h 234"/>
                <a:gd name="T64" fmla="*/ 0 w 528"/>
                <a:gd name="T65" fmla="*/ 186 h 234"/>
                <a:gd name="T66" fmla="*/ 18 w 528"/>
                <a:gd name="T67" fmla="*/ 180 h 234"/>
                <a:gd name="T68" fmla="*/ 30 w 528"/>
                <a:gd name="T69" fmla="*/ 156 h 234"/>
                <a:gd name="T70" fmla="*/ 78 w 528"/>
                <a:gd name="T71" fmla="*/ 132 h 234"/>
                <a:gd name="T72" fmla="*/ 96 w 528"/>
                <a:gd name="T73" fmla="*/ 108 h 234"/>
                <a:gd name="T74" fmla="*/ 102 w 528"/>
                <a:gd name="T75" fmla="*/ 114 h 234"/>
                <a:gd name="T76" fmla="*/ 132 w 528"/>
                <a:gd name="T77" fmla="*/ 96 h 234"/>
                <a:gd name="T78" fmla="*/ 150 w 528"/>
                <a:gd name="T79" fmla="*/ 78 h 234"/>
                <a:gd name="T80" fmla="*/ 150 w 528"/>
                <a:gd name="T81" fmla="*/ 54 h 234"/>
                <a:gd name="T82" fmla="*/ 498 w 528"/>
                <a:gd name="T83" fmla="*/ 0 h 234"/>
                <a:gd name="T84" fmla="*/ 516 w 528"/>
                <a:gd name="T85" fmla="*/ 30 h 234"/>
                <a:gd name="T86" fmla="*/ 504 w 528"/>
                <a:gd name="T87" fmla="*/ 18 h 234"/>
                <a:gd name="T88" fmla="*/ 510 w 528"/>
                <a:gd name="T89" fmla="*/ 24 h 234"/>
                <a:gd name="T90" fmla="*/ 492 w 528"/>
                <a:gd name="T91" fmla="*/ 18 h 234"/>
                <a:gd name="T92" fmla="*/ 498 w 528"/>
                <a:gd name="T93" fmla="*/ 30 h 234"/>
                <a:gd name="T94" fmla="*/ 486 w 528"/>
                <a:gd name="T95" fmla="*/ 30 h 234"/>
                <a:gd name="T96" fmla="*/ 492 w 528"/>
                <a:gd name="T97" fmla="*/ 36 h 234"/>
                <a:gd name="T98" fmla="*/ 480 w 528"/>
                <a:gd name="T99" fmla="*/ 30 h 234"/>
                <a:gd name="T100" fmla="*/ 480 w 528"/>
                <a:gd name="T101" fmla="*/ 42 h 234"/>
                <a:gd name="T102" fmla="*/ 468 w 528"/>
                <a:gd name="T103" fmla="*/ 48 h 234"/>
                <a:gd name="T104" fmla="*/ 456 w 528"/>
                <a:gd name="T105" fmla="*/ 24 h 234"/>
                <a:gd name="T106" fmla="*/ 462 w 528"/>
                <a:gd name="T107" fmla="*/ 54 h 234"/>
                <a:gd name="T108" fmla="*/ 504 w 528"/>
                <a:gd name="T109" fmla="*/ 42 h 234"/>
                <a:gd name="T110" fmla="*/ 504 w 528"/>
                <a:gd name="T111" fmla="*/ 66 h 234"/>
                <a:gd name="T112" fmla="*/ 510 w 528"/>
                <a:gd name="T113" fmla="*/ 66 h 234"/>
                <a:gd name="T114" fmla="*/ 516 w 528"/>
                <a:gd name="T115" fmla="*/ 42 h 234"/>
                <a:gd name="T116" fmla="*/ 528 w 528"/>
                <a:gd name="T117" fmla="*/ 66 h 23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28"/>
                <a:gd name="T178" fmla="*/ 0 h 234"/>
                <a:gd name="T179" fmla="*/ 528 w 528"/>
                <a:gd name="T180" fmla="*/ 234 h 23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28" h="234">
                  <a:moveTo>
                    <a:pt x="528" y="66"/>
                  </a:moveTo>
                  <a:lnTo>
                    <a:pt x="510" y="90"/>
                  </a:lnTo>
                  <a:lnTo>
                    <a:pt x="486" y="96"/>
                  </a:lnTo>
                  <a:lnTo>
                    <a:pt x="486" y="78"/>
                  </a:lnTo>
                  <a:lnTo>
                    <a:pt x="474" y="84"/>
                  </a:lnTo>
                  <a:lnTo>
                    <a:pt x="480" y="96"/>
                  </a:lnTo>
                  <a:lnTo>
                    <a:pt x="450" y="90"/>
                  </a:lnTo>
                  <a:lnTo>
                    <a:pt x="486" y="102"/>
                  </a:lnTo>
                  <a:lnTo>
                    <a:pt x="474" y="126"/>
                  </a:lnTo>
                  <a:lnTo>
                    <a:pt x="456" y="126"/>
                  </a:lnTo>
                  <a:lnTo>
                    <a:pt x="474" y="132"/>
                  </a:lnTo>
                  <a:lnTo>
                    <a:pt x="492" y="120"/>
                  </a:lnTo>
                  <a:lnTo>
                    <a:pt x="504" y="126"/>
                  </a:lnTo>
                  <a:lnTo>
                    <a:pt x="492" y="144"/>
                  </a:lnTo>
                  <a:lnTo>
                    <a:pt x="486" y="138"/>
                  </a:lnTo>
                  <a:lnTo>
                    <a:pt x="462" y="156"/>
                  </a:lnTo>
                  <a:lnTo>
                    <a:pt x="456" y="150"/>
                  </a:lnTo>
                  <a:lnTo>
                    <a:pt x="450" y="168"/>
                  </a:lnTo>
                  <a:lnTo>
                    <a:pt x="438" y="150"/>
                  </a:lnTo>
                  <a:lnTo>
                    <a:pt x="444" y="168"/>
                  </a:lnTo>
                  <a:lnTo>
                    <a:pt x="426" y="192"/>
                  </a:lnTo>
                  <a:lnTo>
                    <a:pt x="420" y="222"/>
                  </a:lnTo>
                  <a:lnTo>
                    <a:pt x="414" y="210"/>
                  </a:lnTo>
                  <a:lnTo>
                    <a:pt x="414" y="228"/>
                  </a:lnTo>
                  <a:lnTo>
                    <a:pt x="378" y="234"/>
                  </a:lnTo>
                  <a:lnTo>
                    <a:pt x="372" y="228"/>
                  </a:lnTo>
                  <a:lnTo>
                    <a:pt x="294" y="174"/>
                  </a:lnTo>
                  <a:lnTo>
                    <a:pt x="228" y="186"/>
                  </a:lnTo>
                  <a:lnTo>
                    <a:pt x="210" y="162"/>
                  </a:lnTo>
                  <a:lnTo>
                    <a:pt x="120" y="168"/>
                  </a:lnTo>
                  <a:lnTo>
                    <a:pt x="78" y="192"/>
                  </a:lnTo>
                  <a:lnTo>
                    <a:pt x="0" y="204"/>
                  </a:lnTo>
                  <a:lnTo>
                    <a:pt x="0" y="186"/>
                  </a:lnTo>
                  <a:lnTo>
                    <a:pt x="18" y="180"/>
                  </a:lnTo>
                  <a:lnTo>
                    <a:pt x="30" y="156"/>
                  </a:lnTo>
                  <a:lnTo>
                    <a:pt x="78" y="132"/>
                  </a:lnTo>
                  <a:lnTo>
                    <a:pt x="96" y="108"/>
                  </a:lnTo>
                  <a:lnTo>
                    <a:pt x="102" y="114"/>
                  </a:lnTo>
                  <a:lnTo>
                    <a:pt x="132" y="96"/>
                  </a:lnTo>
                  <a:lnTo>
                    <a:pt x="150" y="78"/>
                  </a:lnTo>
                  <a:lnTo>
                    <a:pt x="150" y="54"/>
                  </a:lnTo>
                  <a:lnTo>
                    <a:pt x="498" y="0"/>
                  </a:lnTo>
                  <a:lnTo>
                    <a:pt x="516" y="30"/>
                  </a:lnTo>
                  <a:lnTo>
                    <a:pt x="504" y="18"/>
                  </a:lnTo>
                  <a:lnTo>
                    <a:pt x="510" y="24"/>
                  </a:lnTo>
                  <a:lnTo>
                    <a:pt x="492" y="18"/>
                  </a:lnTo>
                  <a:lnTo>
                    <a:pt x="498" y="30"/>
                  </a:lnTo>
                  <a:lnTo>
                    <a:pt x="486" y="30"/>
                  </a:lnTo>
                  <a:lnTo>
                    <a:pt x="492" y="36"/>
                  </a:lnTo>
                  <a:lnTo>
                    <a:pt x="480" y="30"/>
                  </a:lnTo>
                  <a:lnTo>
                    <a:pt x="480" y="42"/>
                  </a:lnTo>
                  <a:lnTo>
                    <a:pt x="468" y="48"/>
                  </a:lnTo>
                  <a:lnTo>
                    <a:pt x="456" y="24"/>
                  </a:lnTo>
                  <a:lnTo>
                    <a:pt x="462" y="54"/>
                  </a:lnTo>
                  <a:lnTo>
                    <a:pt x="504" y="42"/>
                  </a:lnTo>
                  <a:lnTo>
                    <a:pt x="504" y="66"/>
                  </a:lnTo>
                  <a:lnTo>
                    <a:pt x="510" y="66"/>
                  </a:lnTo>
                  <a:lnTo>
                    <a:pt x="516" y="42"/>
                  </a:lnTo>
                  <a:lnTo>
                    <a:pt x="528" y="66"/>
                  </a:lnTo>
                  <a:close/>
                </a:path>
              </a:pathLst>
            </a:custGeom>
            <a:solidFill>
              <a:srgbClr val="FF8C00"/>
            </a:solidFill>
            <a:ln w="9525">
              <a:solidFill>
                <a:srgbClr val="FF8C00"/>
              </a:solidFill>
              <a:prstDash val="solid"/>
              <a:round/>
              <a:headEnd/>
              <a:tailEnd/>
            </a:ln>
          </p:spPr>
          <p:txBody>
            <a:bodyPr/>
            <a:lstStyle/>
            <a:p>
              <a:endParaRPr lang="en-US"/>
            </a:p>
          </p:txBody>
        </p:sp>
        <p:sp>
          <p:nvSpPr>
            <p:cNvPr id="8279" name="Freeform 212"/>
            <p:cNvSpPr>
              <a:spLocks/>
            </p:cNvSpPr>
            <p:nvPr/>
          </p:nvSpPr>
          <p:spPr bwMode="auto">
            <a:xfrm>
              <a:off x="3651" y="2202"/>
              <a:ext cx="528" cy="234"/>
            </a:xfrm>
            <a:custGeom>
              <a:avLst/>
              <a:gdLst>
                <a:gd name="T0" fmla="*/ 528 w 528"/>
                <a:gd name="T1" fmla="*/ 66 h 234"/>
                <a:gd name="T2" fmla="*/ 510 w 528"/>
                <a:gd name="T3" fmla="*/ 90 h 234"/>
                <a:gd name="T4" fmla="*/ 486 w 528"/>
                <a:gd name="T5" fmla="*/ 96 h 234"/>
                <a:gd name="T6" fmla="*/ 486 w 528"/>
                <a:gd name="T7" fmla="*/ 78 h 234"/>
                <a:gd name="T8" fmla="*/ 474 w 528"/>
                <a:gd name="T9" fmla="*/ 84 h 234"/>
                <a:gd name="T10" fmla="*/ 480 w 528"/>
                <a:gd name="T11" fmla="*/ 96 h 234"/>
                <a:gd name="T12" fmla="*/ 450 w 528"/>
                <a:gd name="T13" fmla="*/ 90 h 234"/>
                <a:gd name="T14" fmla="*/ 486 w 528"/>
                <a:gd name="T15" fmla="*/ 102 h 234"/>
                <a:gd name="T16" fmla="*/ 474 w 528"/>
                <a:gd name="T17" fmla="*/ 126 h 234"/>
                <a:gd name="T18" fmla="*/ 456 w 528"/>
                <a:gd name="T19" fmla="*/ 126 h 234"/>
                <a:gd name="T20" fmla="*/ 474 w 528"/>
                <a:gd name="T21" fmla="*/ 132 h 234"/>
                <a:gd name="T22" fmla="*/ 492 w 528"/>
                <a:gd name="T23" fmla="*/ 120 h 234"/>
                <a:gd name="T24" fmla="*/ 504 w 528"/>
                <a:gd name="T25" fmla="*/ 126 h 234"/>
                <a:gd name="T26" fmla="*/ 492 w 528"/>
                <a:gd name="T27" fmla="*/ 144 h 234"/>
                <a:gd name="T28" fmla="*/ 486 w 528"/>
                <a:gd name="T29" fmla="*/ 138 h 234"/>
                <a:gd name="T30" fmla="*/ 462 w 528"/>
                <a:gd name="T31" fmla="*/ 156 h 234"/>
                <a:gd name="T32" fmla="*/ 456 w 528"/>
                <a:gd name="T33" fmla="*/ 150 h 234"/>
                <a:gd name="T34" fmla="*/ 450 w 528"/>
                <a:gd name="T35" fmla="*/ 168 h 234"/>
                <a:gd name="T36" fmla="*/ 438 w 528"/>
                <a:gd name="T37" fmla="*/ 150 h 234"/>
                <a:gd name="T38" fmla="*/ 444 w 528"/>
                <a:gd name="T39" fmla="*/ 168 h 234"/>
                <a:gd name="T40" fmla="*/ 426 w 528"/>
                <a:gd name="T41" fmla="*/ 192 h 234"/>
                <a:gd name="T42" fmla="*/ 420 w 528"/>
                <a:gd name="T43" fmla="*/ 222 h 234"/>
                <a:gd name="T44" fmla="*/ 414 w 528"/>
                <a:gd name="T45" fmla="*/ 210 h 234"/>
                <a:gd name="T46" fmla="*/ 414 w 528"/>
                <a:gd name="T47" fmla="*/ 228 h 234"/>
                <a:gd name="T48" fmla="*/ 378 w 528"/>
                <a:gd name="T49" fmla="*/ 234 h 234"/>
                <a:gd name="T50" fmla="*/ 372 w 528"/>
                <a:gd name="T51" fmla="*/ 228 h 234"/>
                <a:gd name="T52" fmla="*/ 294 w 528"/>
                <a:gd name="T53" fmla="*/ 174 h 234"/>
                <a:gd name="T54" fmla="*/ 228 w 528"/>
                <a:gd name="T55" fmla="*/ 186 h 234"/>
                <a:gd name="T56" fmla="*/ 210 w 528"/>
                <a:gd name="T57" fmla="*/ 162 h 234"/>
                <a:gd name="T58" fmla="*/ 120 w 528"/>
                <a:gd name="T59" fmla="*/ 168 h 234"/>
                <a:gd name="T60" fmla="*/ 78 w 528"/>
                <a:gd name="T61" fmla="*/ 192 h 234"/>
                <a:gd name="T62" fmla="*/ 0 w 528"/>
                <a:gd name="T63" fmla="*/ 204 h 234"/>
                <a:gd name="T64" fmla="*/ 0 w 528"/>
                <a:gd name="T65" fmla="*/ 186 h 234"/>
                <a:gd name="T66" fmla="*/ 18 w 528"/>
                <a:gd name="T67" fmla="*/ 180 h 234"/>
                <a:gd name="T68" fmla="*/ 30 w 528"/>
                <a:gd name="T69" fmla="*/ 156 h 234"/>
                <a:gd name="T70" fmla="*/ 78 w 528"/>
                <a:gd name="T71" fmla="*/ 132 h 234"/>
                <a:gd name="T72" fmla="*/ 96 w 528"/>
                <a:gd name="T73" fmla="*/ 108 h 234"/>
                <a:gd name="T74" fmla="*/ 102 w 528"/>
                <a:gd name="T75" fmla="*/ 114 h 234"/>
                <a:gd name="T76" fmla="*/ 132 w 528"/>
                <a:gd name="T77" fmla="*/ 96 h 234"/>
                <a:gd name="T78" fmla="*/ 150 w 528"/>
                <a:gd name="T79" fmla="*/ 78 h 234"/>
                <a:gd name="T80" fmla="*/ 150 w 528"/>
                <a:gd name="T81" fmla="*/ 54 h 234"/>
                <a:gd name="T82" fmla="*/ 498 w 528"/>
                <a:gd name="T83" fmla="*/ 0 h 234"/>
                <a:gd name="T84" fmla="*/ 516 w 528"/>
                <a:gd name="T85" fmla="*/ 30 h 234"/>
                <a:gd name="T86" fmla="*/ 504 w 528"/>
                <a:gd name="T87" fmla="*/ 18 h 234"/>
                <a:gd name="T88" fmla="*/ 510 w 528"/>
                <a:gd name="T89" fmla="*/ 24 h 234"/>
                <a:gd name="T90" fmla="*/ 492 w 528"/>
                <a:gd name="T91" fmla="*/ 18 h 234"/>
                <a:gd name="T92" fmla="*/ 498 w 528"/>
                <a:gd name="T93" fmla="*/ 30 h 234"/>
                <a:gd name="T94" fmla="*/ 486 w 528"/>
                <a:gd name="T95" fmla="*/ 30 h 234"/>
                <a:gd name="T96" fmla="*/ 492 w 528"/>
                <a:gd name="T97" fmla="*/ 36 h 234"/>
                <a:gd name="T98" fmla="*/ 480 w 528"/>
                <a:gd name="T99" fmla="*/ 30 h 234"/>
                <a:gd name="T100" fmla="*/ 480 w 528"/>
                <a:gd name="T101" fmla="*/ 42 h 234"/>
                <a:gd name="T102" fmla="*/ 468 w 528"/>
                <a:gd name="T103" fmla="*/ 48 h 234"/>
                <a:gd name="T104" fmla="*/ 456 w 528"/>
                <a:gd name="T105" fmla="*/ 24 h 234"/>
                <a:gd name="T106" fmla="*/ 462 w 528"/>
                <a:gd name="T107" fmla="*/ 54 h 234"/>
                <a:gd name="T108" fmla="*/ 504 w 528"/>
                <a:gd name="T109" fmla="*/ 42 h 234"/>
                <a:gd name="T110" fmla="*/ 504 w 528"/>
                <a:gd name="T111" fmla="*/ 66 h 234"/>
                <a:gd name="T112" fmla="*/ 510 w 528"/>
                <a:gd name="T113" fmla="*/ 66 h 234"/>
                <a:gd name="T114" fmla="*/ 516 w 528"/>
                <a:gd name="T115" fmla="*/ 42 h 234"/>
                <a:gd name="T116" fmla="*/ 528 w 528"/>
                <a:gd name="T117" fmla="*/ 66 h 234"/>
                <a:gd name="T118" fmla="*/ 528 w 528"/>
                <a:gd name="T119" fmla="*/ 72 h 23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28"/>
                <a:gd name="T181" fmla="*/ 0 h 234"/>
                <a:gd name="T182" fmla="*/ 528 w 528"/>
                <a:gd name="T183" fmla="*/ 234 h 23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28" h="234">
                  <a:moveTo>
                    <a:pt x="528" y="66"/>
                  </a:moveTo>
                  <a:lnTo>
                    <a:pt x="510" y="90"/>
                  </a:lnTo>
                  <a:lnTo>
                    <a:pt x="486" y="96"/>
                  </a:lnTo>
                  <a:lnTo>
                    <a:pt x="486" y="78"/>
                  </a:lnTo>
                  <a:lnTo>
                    <a:pt x="474" y="84"/>
                  </a:lnTo>
                  <a:lnTo>
                    <a:pt x="480" y="96"/>
                  </a:lnTo>
                  <a:lnTo>
                    <a:pt x="450" y="90"/>
                  </a:lnTo>
                  <a:lnTo>
                    <a:pt x="486" y="102"/>
                  </a:lnTo>
                  <a:lnTo>
                    <a:pt x="474" y="126"/>
                  </a:lnTo>
                  <a:lnTo>
                    <a:pt x="456" y="126"/>
                  </a:lnTo>
                  <a:lnTo>
                    <a:pt x="474" y="132"/>
                  </a:lnTo>
                  <a:lnTo>
                    <a:pt x="492" y="120"/>
                  </a:lnTo>
                  <a:lnTo>
                    <a:pt x="504" y="126"/>
                  </a:lnTo>
                  <a:lnTo>
                    <a:pt x="492" y="144"/>
                  </a:lnTo>
                  <a:lnTo>
                    <a:pt x="486" y="138"/>
                  </a:lnTo>
                  <a:lnTo>
                    <a:pt x="462" y="156"/>
                  </a:lnTo>
                  <a:lnTo>
                    <a:pt x="456" y="150"/>
                  </a:lnTo>
                  <a:lnTo>
                    <a:pt x="450" y="168"/>
                  </a:lnTo>
                  <a:lnTo>
                    <a:pt x="438" y="150"/>
                  </a:lnTo>
                  <a:lnTo>
                    <a:pt x="444" y="168"/>
                  </a:lnTo>
                  <a:lnTo>
                    <a:pt x="426" y="192"/>
                  </a:lnTo>
                  <a:lnTo>
                    <a:pt x="420" y="222"/>
                  </a:lnTo>
                  <a:lnTo>
                    <a:pt x="414" y="210"/>
                  </a:lnTo>
                  <a:lnTo>
                    <a:pt x="414" y="228"/>
                  </a:lnTo>
                  <a:lnTo>
                    <a:pt x="378" y="234"/>
                  </a:lnTo>
                  <a:lnTo>
                    <a:pt x="372" y="228"/>
                  </a:lnTo>
                  <a:lnTo>
                    <a:pt x="294" y="174"/>
                  </a:lnTo>
                  <a:lnTo>
                    <a:pt x="228" y="186"/>
                  </a:lnTo>
                  <a:lnTo>
                    <a:pt x="210" y="162"/>
                  </a:lnTo>
                  <a:lnTo>
                    <a:pt x="120" y="168"/>
                  </a:lnTo>
                  <a:lnTo>
                    <a:pt x="78" y="192"/>
                  </a:lnTo>
                  <a:lnTo>
                    <a:pt x="0" y="204"/>
                  </a:lnTo>
                  <a:lnTo>
                    <a:pt x="0" y="186"/>
                  </a:lnTo>
                  <a:lnTo>
                    <a:pt x="18" y="180"/>
                  </a:lnTo>
                  <a:lnTo>
                    <a:pt x="30" y="156"/>
                  </a:lnTo>
                  <a:lnTo>
                    <a:pt x="78" y="132"/>
                  </a:lnTo>
                  <a:lnTo>
                    <a:pt x="96" y="108"/>
                  </a:lnTo>
                  <a:lnTo>
                    <a:pt x="102" y="114"/>
                  </a:lnTo>
                  <a:lnTo>
                    <a:pt x="132" y="96"/>
                  </a:lnTo>
                  <a:lnTo>
                    <a:pt x="150" y="78"/>
                  </a:lnTo>
                  <a:lnTo>
                    <a:pt x="150" y="54"/>
                  </a:lnTo>
                  <a:lnTo>
                    <a:pt x="498" y="0"/>
                  </a:lnTo>
                  <a:lnTo>
                    <a:pt x="516" y="30"/>
                  </a:lnTo>
                  <a:lnTo>
                    <a:pt x="504" y="18"/>
                  </a:lnTo>
                  <a:lnTo>
                    <a:pt x="510" y="24"/>
                  </a:lnTo>
                  <a:lnTo>
                    <a:pt x="492" y="18"/>
                  </a:lnTo>
                  <a:lnTo>
                    <a:pt x="498" y="30"/>
                  </a:lnTo>
                  <a:lnTo>
                    <a:pt x="486" y="30"/>
                  </a:lnTo>
                  <a:lnTo>
                    <a:pt x="492" y="36"/>
                  </a:lnTo>
                  <a:lnTo>
                    <a:pt x="480" y="30"/>
                  </a:lnTo>
                  <a:lnTo>
                    <a:pt x="480" y="42"/>
                  </a:lnTo>
                  <a:lnTo>
                    <a:pt x="468" y="48"/>
                  </a:lnTo>
                  <a:lnTo>
                    <a:pt x="456" y="24"/>
                  </a:lnTo>
                  <a:lnTo>
                    <a:pt x="462" y="54"/>
                  </a:lnTo>
                  <a:lnTo>
                    <a:pt x="504" y="42"/>
                  </a:lnTo>
                  <a:lnTo>
                    <a:pt x="504" y="66"/>
                  </a:lnTo>
                  <a:lnTo>
                    <a:pt x="510" y="66"/>
                  </a:lnTo>
                  <a:lnTo>
                    <a:pt x="516" y="42"/>
                  </a:lnTo>
                  <a:lnTo>
                    <a:pt x="528" y="66"/>
                  </a:lnTo>
                  <a:lnTo>
                    <a:pt x="528" y="72"/>
                  </a:lnTo>
                </a:path>
              </a:pathLst>
            </a:custGeom>
            <a:noFill/>
            <a:ln w="9525">
              <a:solidFill>
                <a:srgbClr val="000000"/>
              </a:solidFill>
              <a:prstDash val="solid"/>
              <a:round/>
              <a:headEnd/>
              <a:tailEnd/>
            </a:ln>
          </p:spPr>
          <p:txBody>
            <a:bodyPr/>
            <a:lstStyle/>
            <a:p>
              <a:endParaRPr lang="en-US"/>
            </a:p>
          </p:txBody>
        </p:sp>
        <p:sp>
          <p:nvSpPr>
            <p:cNvPr id="8280" name="Freeform 213"/>
            <p:cNvSpPr>
              <a:spLocks/>
            </p:cNvSpPr>
            <p:nvPr/>
          </p:nvSpPr>
          <p:spPr bwMode="auto">
            <a:xfrm>
              <a:off x="4149" y="2196"/>
              <a:ext cx="6" cy="6"/>
            </a:xfrm>
            <a:custGeom>
              <a:avLst/>
              <a:gdLst>
                <a:gd name="T0" fmla="*/ 6 w 6"/>
                <a:gd name="T1" fmla="*/ 0 h 6"/>
                <a:gd name="T2" fmla="*/ 0 w 6"/>
                <a:gd name="T3" fmla="*/ 6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8281" name="Freeform 214"/>
            <p:cNvSpPr>
              <a:spLocks/>
            </p:cNvSpPr>
            <p:nvPr/>
          </p:nvSpPr>
          <p:spPr bwMode="auto">
            <a:xfrm>
              <a:off x="2475" y="1344"/>
              <a:ext cx="408" cy="252"/>
            </a:xfrm>
            <a:custGeom>
              <a:avLst/>
              <a:gdLst>
                <a:gd name="T0" fmla="*/ 408 w 408"/>
                <a:gd name="T1" fmla="*/ 252 h 252"/>
                <a:gd name="T2" fmla="*/ 0 w 408"/>
                <a:gd name="T3" fmla="*/ 234 h 252"/>
                <a:gd name="T4" fmla="*/ 6 w 408"/>
                <a:gd name="T5" fmla="*/ 204 h 252"/>
                <a:gd name="T6" fmla="*/ 24 w 408"/>
                <a:gd name="T7" fmla="*/ 0 h 252"/>
                <a:gd name="T8" fmla="*/ 378 w 408"/>
                <a:gd name="T9" fmla="*/ 18 h 252"/>
                <a:gd name="T10" fmla="*/ 408 w 408"/>
                <a:gd name="T11" fmla="*/ 246 h 252"/>
                <a:gd name="T12" fmla="*/ 408 w 408"/>
                <a:gd name="T13" fmla="*/ 252 h 252"/>
                <a:gd name="T14" fmla="*/ 0 60000 65536"/>
                <a:gd name="T15" fmla="*/ 0 60000 65536"/>
                <a:gd name="T16" fmla="*/ 0 60000 65536"/>
                <a:gd name="T17" fmla="*/ 0 60000 65536"/>
                <a:gd name="T18" fmla="*/ 0 60000 65536"/>
                <a:gd name="T19" fmla="*/ 0 60000 65536"/>
                <a:gd name="T20" fmla="*/ 0 60000 65536"/>
                <a:gd name="T21" fmla="*/ 0 w 408"/>
                <a:gd name="T22" fmla="*/ 0 h 252"/>
                <a:gd name="T23" fmla="*/ 408 w 408"/>
                <a:gd name="T24" fmla="*/ 252 h 2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8" h="252">
                  <a:moveTo>
                    <a:pt x="408" y="252"/>
                  </a:moveTo>
                  <a:lnTo>
                    <a:pt x="0" y="234"/>
                  </a:lnTo>
                  <a:lnTo>
                    <a:pt x="6" y="204"/>
                  </a:lnTo>
                  <a:lnTo>
                    <a:pt x="24" y="0"/>
                  </a:lnTo>
                  <a:lnTo>
                    <a:pt x="378" y="18"/>
                  </a:lnTo>
                  <a:lnTo>
                    <a:pt x="408" y="246"/>
                  </a:lnTo>
                  <a:lnTo>
                    <a:pt x="408" y="252"/>
                  </a:lnTo>
                  <a:close/>
                </a:path>
              </a:pathLst>
            </a:custGeom>
            <a:solidFill>
              <a:srgbClr val="FFAA00"/>
            </a:solidFill>
            <a:ln w="9525">
              <a:solidFill>
                <a:srgbClr val="FFAA00"/>
              </a:solidFill>
              <a:prstDash val="solid"/>
              <a:round/>
              <a:headEnd/>
              <a:tailEnd/>
            </a:ln>
          </p:spPr>
          <p:txBody>
            <a:bodyPr/>
            <a:lstStyle/>
            <a:p>
              <a:endParaRPr lang="en-US"/>
            </a:p>
          </p:txBody>
        </p:sp>
        <p:sp>
          <p:nvSpPr>
            <p:cNvPr id="8282" name="Freeform 215"/>
            <p:cNvSpPr>
              <a:spLocks/>
            </p:cNvSpPr>
            <p:nvPr/>
          </p:nvSpPr>
          <p:spPr bwMode="auto">
            <a:xfrm>
              <a:off x="2475" y="1344"/>
              <a:ext cx="408" cy="258"/>
            </a:xfrm>
            <a:custGeom>
              <a:avLst/>
              <a:gdLst>
                <a:gd name="T0" fmla="*/ 408 w 408"/>
                <a:gd name="T1" fmla="*/ 252 h 258"/>
                <a:gd name="T2" fmla="*/ 0 w 408"/>
                <a:gd name="T3" fmla="*/ 234 h 258"/>
                <a:gd name="T4" fmla="*/ 6 w 408"/>
                <a:gd name="T5" fmla="*/ 204 h 258"/>
                <a:gd name="T6" fmla="*/ 24 w 408"/>
                <a:gd name="T7" fmla="*/ 0 h 258"/>
                <a:gd name="T8" fmla="*/ 378 w 408"/>
                <a:gd name="T9" fmla="*/ 18 h 258"/>
                <a:gd name="T10" fmla="*/ 408 w 408"/>
                <a:gd name="T11" fmla="*/ 246 h 258"/>
                <a:gd name="T12" fmla="*/ 408 w 408"/>
                <a:gd name="T13" fmla="*/ 252 h 258"/>
                <a:gd name="T14" fmla="*/ 408 w 408"/>
                <a:gd name="T15" fmla="*/ 258 h 258"/>
                <a:gd name="T16" fmla="*/ 0 60000 65536"/>
                <a:gd name="T17" fmla="*/ 0 60000 65536"/>
                <a:gd name="T18" fmla="*/ 0 60000 65536"/>
                <a:gd name="T19" fmla="*/ 0 60000 65536"/>
                <a:gd name="T20" fmla="*/ 0 60000 65536"/>
                <a:gd name="T21" fmla="*/ 0 60000 65536"/>
                <a:gd name="T22" fmla="*/ 0 60000 65536"/>
                <a:gd name="T23" fmla="*/ 0 60000 65536"/>
                <a:gd name="T24" fmla="*/ 0 w 408"/>
                <a:gd name="T25" fmla="*/ 0 h 258"/>
                <a:gd name="T26" fmla="*/ 408 w 408"/>
                <a:gd name="T27" fmla="*/ 258 h 25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8" h="258">
                  <a:moveTo>
                    <a:pt x="408" y="252"/>
                  </a:moveTo>
                  <a:lnTo>
                    <a:pt x="0" y="234"/>
                  </a:lnTo>
                  <a:lnTo>
                    <a:pt x="6" y="204"/>
                  </a:lnTo>
                  <a:lnTo>
                    <a:pt x="24" y="0"/>
                  </a:lnTo>
                  <a:lnTo>
                    <a:pt x="378" y="18"/>
                  </a:lnTo>
                  <a:lnTo>
                    <a:pt x="408" y="246"/>
                  </a:lnTo>
                  <a:lnTo>
                    <a:pt x="408" y="252"/>
                  </a:lnTo>
                  <a:lnTo>
                    <a:pt x="408" y="258"/>
                  </a:lnTo>
                </a:path>
              </a:pathLst>
            </a:custGeom>
            <a:noFill/>
            <a:ln w="9525">
              <a:solidFill>
                <a:srgbClr val="000000"/>
              </a:solidFill>
              <a:prstDash val="solid"/>
              <a:round/>
              <a:headEnd/>
              <a:tailEnd/>
            </a:ln>
          </p:spPr>
          <p:txBody>
            <a:bodyPr/>
            <a:lstStyle/>
            <a:p>
              <a:endParaRPr lang="en-US"/>
            </a:p>
          </p:txBody>
        </p:sp>
        <p:sp>
          <p:nvSpPr>
            <p:cNvPr id="8283" name="Freeform 216"/>
            <p:cNvSpPr>
              <a:spLocks/>
            </p:cNvSpPr>
            <p:nvPr/>
          </p:nvSpPr>
          <p:spPr bwMode="auto">
            <a:xfrm>
              <a:off x="3561" y="1830"/>
              <a:ext cx="258" cy="294"/>
            </a:xfrm>
            <a:custGeom>
              <a:avLst/>
              <a:gdLst>
                <a:gd name="T0" fmla="*/ 258 w 258"/>
                <a:gd name="T1" fmla="*/ 102 h 294"/>
                <a:gd name="T2" fmla="*/ 252 w 258"/>
                <a:gd name="T3" fmla="*/ 108 h 294"/>
                <a:gd name="T4" fmla="*/ 258 w 258"/>
                <a:gd name="T5" fmla="*/ 132 h 294"/>
                <a:gd name="T6" fmla="*/ 252 w 258"/>
                <a:gd name="T7" fmla="*/ 186 h 294"/>
                <a:gd name="T8" fmla="*/ 210 w 258"/>
                <a:gd name="T9" fmla="*/ 222 h 294"/>
                <a:gd name="T10" fmla="*/ 204 w 258"/>
                <a:gd name="T11" fmla="*/ 246 h 294"/>
                <a:gd name="T12" fmla="*/ 186 w 258"/>
                <a:gd name="T13" fmla="*/ 246 h 294"/>
                <a:gd name="T14" fmla="*/ 186 w 258"/>
                <a:gd name="T15" fmla="*/ 276 h 294"/>
                <a:gd name="T16" fmla="*/ 168 w 258"/>
                <a:gd name="T17" fmla="*/ 294 h 294"/>
                <a:gd name="T18" fmla="*/ 162 w 258"/>
                <a:gd name="T19" fmla="*/ 294 h 294"/>
                <a:gd name="T20" fmla="*/ 144 w 258"/>
                <a:gd name="T21" fmla="*/ 270 h 294"/>
                <a:gd name="T22" fmla="*/ 96 w 258"/>
                <a:gd name="T23" fmla="*/ 288 h 294"/>
                <a:gd name="T24" fmla="*/ 60 w 258"/>
                <a:gd name="T25" fmla="*/ 276 h 294"/>
                <a:gd name="T26" fmla="*/ 48 w 258"/>
                <a:gd name="T27" fmla="*/ 258 h 294"/>
                <a:gd name="T28" fmla="*/ 24 w 258"/>
                <a:gd name="T29" fmla="*/ 258 h 294"/>
                <a:gd name="T30" fmla="*/ 0 w 258"/>
                <a:gd name="T31" fmla="*/ 54 h 294"/>
                <a:gd name="T32" fmla="*/ 24 w 258"/>
                <a:gd name="T33" fmla="*/ 54 h 294"/>
                <a:gd name="T34" fmla="*/ 78 w 258"/>
                <a:gd name="T35" fmla="*/ 42 h 294"/>
                <a:gd name="T36" fmla="*/ 78 w 258"/>
                <a:gd name="T37" fmla="*/ 48 h 294"/>
                <a:gd name="T38" fmla="*/ 120 w 258"/>
                <a:gd name="T39" fmla="*/ 54 h 294"/>
                <a:gd name="T40" fmla="*/ 108 w 258"/>
                <a:gd name="T41" fmla="*/ 66 h 294"/>
                <a:gd name="T42" fmla="*/ 138 w 258"/>
                <a:gd name="T43" fmla="*/ 66 h 294"/>
                <a:gd name="T44" fmla="*/ 186 w 258"/>
                <a:gd name="T45" fmla="*/ 48 h 294"/>
                <a:gd name="T46" fmla="*/ 198 w 258"/>
                <a:gd name="T47" fmla="*/ 24 h 294"/>
                <a:gd name="T48" fmla="*/ 240 w 258"/>
                <a:gd name="T49" fmla="*/ 0 h 294"/>
                <a:gd name="T50" fmla="*/ 258 w 258"/>
                <a:gd name="T51" fmla="*/ 90 h 294"/>
                <a:gd name="T52" fmla="*/ 258 w 258"/>
                <a:gd name="T53" fmla="*/ 102 h 29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94"/>
                <a:gd name="T83" fmla="*/ 258 w 258"/>
                <a:gd name="T84" fmla="*/ 294 h 29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94">
                  <a:moveTo>
                    <a:pt x="258" y="102"/>
                  </a:moveTo>
                  <a:lnTo>
                    <a:pt x="252" y="108"/>
                  </a:lnTo>
                  <a:lnTo>
                    <a:pt x="258" y="132"/>
                  </a:lnTo>
                  <a:lnTo>
                    <a:pt x="252" y="186"/>
                  </a:lnTo>
                  <a:lnTo>
                    <a:pt x="210" y="222"/>
                  </a:lnTo>
                  <a:lnTo>
                    <a:pt x="204" y="246"/>
                  </a:lnTo>
                  <a:lnTo>
                    <a:pt x="186" y="246"/>
                  </a:lnTo>
                  <a:lnTo>
                    <a:pt x="186" y="276"/>
                  </a:lnTo>
                  <a:lnTo>
                    <a:pt x="168" y="294"/>
                  </a:lnTo>
                  <a:lnTo>
                    <a:pt x="162" y="294"/>
                  </a:lnTo>
                  <a:lnTo>
                    <a:pt x="144" y="270"/>
                  </a:lnTo>
                  <a:lnTo>
                    <a:pt x="96" y="288"/>
                  </a:lnTo>
                  <a:lnTo>
                    <a:pt x="60" y="276"/>
                  </a:lnTo>
                  <a:lnTo>
                    <a:pt x="48" y="258"/>
                  </a:lnTo>
                  <a:lnTo>
                    <a:pt x="24" y="258"/>
                  </a:lnTo>
                  <a:lnTo>
                    <a:pt x="0" y="54"/>
                  </a:lnTo>
                  <a:lnTo>
                    <a:pt x="24" y="54"/>
                  </a:lnTo>
                  <a:lnTo>
                    <a:pt x="78" y="42"/>
                  </a:lnTo>
                  <a:lnTo>
                    <a:pt x="78" y="48"/>
                  </a:lnTo>
                  <a:lnTo>
                    <a:pt x="120" y="54"/>
                  </a:lnTo>
                  <a:lnTo>
                    <a:pt x="108" y="66"/>
                  </a:lnTo>
                  <a:lnTo>
                    <a:pt x="138" y="66"/>
                  </a:lnTo>
                  <a:lnTo>
                    <a:pt x="186" y="48"/>
                  </a:lnTo>
                  <a:lnTo>
                    <a:pt x="198" y="24"/>
                  </a:lnTo>
                  <a:lnTo>
                    <a:pt x="240" y="0"/>
                  </a:lnTo>
                  <a:lnTo>
                    <a:pt x="258" y="90"/>
                  </a:lnTo>
                  <a:lnTo>
                    <a:pt x="258" y="102"/>
                  </a:lnTo>
                  <a:close/>
                </a:path>
              </a:pathLst>
            </a:custGeom>
            <a:solidFill>
              <a:srgbClr val="FF8C00"/>
            </a:solidFill>
            <a:ln w="9525">
              <a:solidFill>
                <a:srgbClr val="FF8C00"/>
              </a:solidFill>
              <a:prstDash val="solid"/>
              <a:round/>
              <a:headEnd/>
              <a:tailEnd/>
            </a:ln>
          </p:spPr>
          <p:txBody>
            <a:bodyPr/>
            <a:lstStyle/>
            <a:p>
              <a:endParaRPr lang="en-US"/>
            </a:p>
          </p:txBody>
        </p:sp>
        <p:sp>
          <p:nvSpPr>
            <p:cNvPr id="8284" name="Freeform 217"/>
            <p:cNvSpPr>
              <a:spLocks/>
            </p:cNvSpPr>
            <p:nvPr/>
          </p:nvSpPr>
          <p:spPr bwMode="auto">
            <a:xfrm>
              <a:off x="3561" y="1830"/>
              <a:ext cx="258" cy="294"/>
            </a:xfrm>
            <a:custGeom>
              <a:avLst/>
              <a:gdLst>
                <a:gd name="T0" fmla="*/ 258 w 258"/>
                <a:gd name="T1" fmla="*/ 102 h 294"/>
                <a:gd name="T2" fmla="*/ 252 w 258"/>
                <a:gd name="T3" fmla="*/ 108 h 294"/>
                <a:gd name="T4" fmla="*/ 258 w 258"/>
                <a:gd name="T5" fmla="*/ 132 h 294"/>
                <a:gd name="T6" fmla="*/ 252 w 258"/>
                <a:gd name="T7" fmla="*/ 186 h 294"/>
                <a:gd name="T8" fmla="*/ 210 w 258"/>
                <a:gd name="T9" fmla="*/ 222 h 294"/>
                <a:gd name="T10" fmla="*/ 204 w 258"/>
                <a:gd name="T11" fmla="*/ 246 h 294"/>
                <a:gd name="T12" fmla="*/ 186 w 258"/>
                <a:gd name="T13" fmla="*/ 246 h 294"/>
                <a:gd name="T14" fmla="*/ 186 w 258"/>
                <a:gd name="T15" fmla="*/ 276 h 294"/>
                <a:gd name="T16" fmla="*/ 168 w 258"/>
                <a:gd name="T17" fmla="*/ 294 h 294"/>
                <a:gd name="T18" fmla="*/ 162 w 258"/>
                <a:gd name="T19" fmla="*/ 294 h 294"/>
                <a:gd name="T20" fmla="*/ 144 w 258"/>
                <a:gd name="T21" fmla="*/ 270 h 294"/>
                <a:gd name="T22" fmla="*/ 96 w 258"/>
                <a:gd name="T23" fmla="*/ 288 h 294"/>
                <a:gd name="T24" fmla="*/ 60 w 258"/>
                <a:gd name="T25" fmla="*/ 276 h 294"/>
                <a:gd name="T26" fmla="*/ 48 w 258"/>
                <a:gd name="T27" fmla="*/ 258 h 294"/>
                <a:gd name="T28" fmla="*/ 24 w 258"/>
                <a:gd name="T29" fmla="*/ 258 h 294"/>
                <a:gd name="T30" fmla="*/ 0 w 258"/>
                <a:gd name="T31" fmla="*/ 54 h 294"/>
                <a:gd name="T32" fmla="*/ 24 w 258"/>
                <a:gd name="T33" fmla="*/ 54 h 294"/>
                <a:gd name="T34" fmla="*/ 78 w 258"/>
                <a:gd name="T35" fmla="*/ 42 h 294"/>
                <a:gd name="T36" fmla="*/ 78 w 258"/>
                <a:gd name="T37" fmla="*/ 48 h 294"/>
                <a:gd name="T38" fmla="*/ 120 w 258"/>
                <a:gd name="T39" fmla="*/ 54 h 294"/>
                <a:gd name="T40" fmla="*/ 108 w 258"/>
                <a:gd name="T41" fmla="*/ 66 h 294"/>
                <a:gd name="T42" fmla="*/ 138 w 258"/>
                <a:gd name="T43" fmla="*/ 66 h 294"/>
                <a:gd name="T44" fmla="*/ 186 w 258"/>
                <a:gd name="T45" fmla="*/ 48 h 294"/>
                <a:gd name="T46" fmla="*/ 198 w 258"/>
                <a:gd name="T47" fmla="*/ 24 h 294"/>
                <a:gd name="T48" fmla="*/ 240 w 258"/>
                <a:gd name="T49" fmla="*/ 0 h 294"/>
                <a:gd name="T50" fmla="*/ 258 w 258"/>
                <a:gd name="T51" fmla="*/ 90 h 294"/>
                <a:gd name="T52" fmla="*/ 258 w 258"/>
                <a:gd name="T53" fmla="*/ 102 h 294"/>
                <a:gd name="T54" fmla="*/ 258 w 258"/>
                <a:gd name="T55" fmla="*/ 108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58"/>
                <a:gd name="T85" fmla="*/ 0 h 294"/>
                <a:gd name="T86" fmla="*/ 258 w 258"/>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58" h="294">
                  <a:moveTo>
                    <a:pt x="258" y="102"/>
                  </a:moveTo>
                  <a:lnTo>
                    <a:pt x="252" y="108"/>
                  </a:lnTo>
                  <a:lnTo>
                    <a:pt x="258" y="132"/>
                  </a:lnTo>
                  <a:lnTo>
                    <a:pt x="252" y="186"/>
                  </a:lnTo>
                  <a:lnTo>
                    <a:pt x="210" y="222"/>
                  </a:lnTo>
                  <a:lnTo>
                    <a:pt x="204" y="246"/>
                  </a:lnTo>
                  <a:lnTo>
                    <a:pt x="186" y="246"/>
                  </a:lnTo>
                  <a:lnTo>
                    <a:pt x="186" y="276"/>
                  </a:lnTo>
                  <a:lnTo>
                    <a:pt x="168" y="294"/>
                  </a:lnTo>
                  <a:lnTo>
                    <a:pt x="162" y="294"/>
                  </a:lnTo>
                  <a:lnTo>
                    <a:pt x="144" y="270"/>
                  </a:lnTo>
                  <a:lnTo>
                    <a:pt x="96" y="288"/>
                  </a:lnTo>
                  <a:lnTo>
                    <a:pt x="60" y="276"/>
                  </a:lnTo>
                  <a:lnTo>
                    <a:pt x="48" y="258"/>
                  </a:lnTo>
                  <a:lnTo>
                    <a:pt x="24" y="258"/>
                  </a:lnTo>
                  <a:lnTo>
                    <a:pt x="0" y="54"/>
                  </a:lnTo>
                  <a:lnTo>
                    <a:pt x="24" y="54"/>
                  </a:lnTo>
                  <a:lnTo>
                    <a:pt x="78" y="42"/>
                  </a:lnTo>
                  <a:lnTo>
                    <a:pt x="78" y="48"/>
                  </a:lnTo>
                  <a:lnTo>
                    <a:pt x="120" y="54"/>
                  </a:lnTo>
                  <a:lnTo>
                    <a:pt x="108" y="66"/>
                  </a:lnTo>
                  <a:lnTo>
                    <a:pt x="138" y="66"/>
                  </a:lnTo>
                  <a:lnTo>
                    <a:pt x="186" y="48"/>
                  </a:lnTo>
                  <a:lnTo>
                    <a:pt x="198" y="24"/>
                  </a:lnTo>
                  <a:lnTo>
                    <a:pt x="240" y="0"/>
                  </a:lnTo>
                  <a:lnTo>
                    <a:pt x="258" y="90"/>
                  </a:lnTo>
                  <a:lnTo>
                    <a:pt x="258" y="102"/>
                  </a:lnTo>
                  <a:lnTo>
                    <a:pt x="258" y="108"/>
                  </a:lnTo>
                </a:path>
              </a:pathLst>
            </a:custGeom>
            <a:noFill/>
            <a:ln w="9525">
              <a:solidFill>
                <a:srgbClr val="000000"/>
              </a:solidFill>
              <a:prstDash val="solid"/>
              <a:round/>
              <a:headEnd/>
              <a:tailEnd/>
            </a:ln>
          </p:spPr>
          <p:txBody>
            <a:bodyPr/>
            <a:lstStyle/>
            <a:p>
              <a:endParaRPr lang="en-US"/>
            </a:p>
          </p:txBody>
        </p:sp>
        <p:sp>
          <p:nvSpPr>
            <p:cNvPr id="8285" name="Freeform 218"/>
            <p:cNvSpPr>
              <a:spLocks/>
            </p:cNvSpPr>
            <p:nvPr/>
          </p:nvSpPr>
          <p:spPr bwMode="auto">
            <a:xfrm>
              <a:off x="2475" y="2274"/>
              <a:ext cx="534" cy="282"/>
            </a:xfrm>
            <a:custGeom>
              <a:avLst/>
              <a:gdLst>
                <a:gd name="T0" fmla="*/ 522 w 534"/>
                <a:gd name="T1" fmla="*/ 54 h 282"/>
                <a:gd name="T2" fmla="*/ 534 w 534"/>
                <a:gd name="T3" fmla="*/ 144 h 282"/>
                <a:gd name="T4" fmla="*/ 534 w 534"/>
                <a:gd name="T5" fmla="*/ 282 h 282"/>
                <a:gd name="T6" fmla="*/ 486 w 534"/>
                <a:gd name="T7" fmla="*/ 252 h 282"/>
                <a:gd name="T8" fmla="*/ 414 w 534"/>
                <a:gd name="T9" fmla="*/ 276 h 282"/>
                <a:gd name="T10" fmla="*/ 396 w 534"/>
                <a:gd name="T11" fmla="*/ 258 h 282"/>
                <a:gd name="T12" fmla="*/ 384 w 534"/>
                <a:gd name="T13" fmla="*/ 264 h 282"/>
                <a:gd name="T14" fmla="*/ 378 w 534"/>
                <a:gd name="T15" fmla="*/ 258 h 282"/>
                <a:gd name="T16" fmla="*/ 366 w 534"/>
                <a:gd name="T17" fmla="*/ 276 h 282"/>
                <a:gd name="T18" fmla="*/ 360 w 534"/>
                <a:gd name="T19" fmla="*/ 258 h 282"/>
                <a:gd name="T20" fmla="*/ 348 w 534"/>
                <a:gd name="T21" fmla="*/ 270 h 282"/>
                <a:gd name="T22" fmla="*/ 330 w 534"/>
                <a:gd name="T23" fmla="*/ 252 h 282"/>
                <a:gd name="T24" fmla="*/ 318 w 534"/>
                <a:gd name="T25" fmla="*/ 264 h 282"/>
                <a:gd name="T26" fmla="*/ 300 w 534"/>
                <a:gd name="T27" fmla="*/ 240 h 282"/>
                <a:gd name="T28" fmla="*/ 276 w 534"/>
                <a:gd name="T29" fmla="*/ 246 h 282"/>
                <a:gd name="T30" fmla="*/ 234 w 534"/>
                <a:gd name="T31" fmla="*/ 234 h 282"/>
                <a:gd name="T32" fmla="*/ 222 w 534"/>
                <a:gd name="T33" fmla="*/ 216 h 282"/>
                <a:gd name="T34" fmla="*/ 204 w 534"/>
                <a:gd name="T35" fmla="*/ 216 h 282"/>
                <a:gd name="T36" fmla="*/ 180 w 534"/>
                <a:gd name="T37" fmla="*/ 204 h 282"/>
                <a:gd name="T38" fmla="*/ 192 w 534"/>
                <a:gd name="T39" fmla="*/ 54 h 282"/>
                <a:gd name="T40" fmla="*/ 0 w 534"/>
                <a:gd name="T41" fmla="*/ 42 h 282"/>
                <a:gd name="T42" fmla="*/ 6 w 534"/>
                <a:gd name="T43" fmla="*/ 0 h 282"/>
                <a:gd name="T44" fmla="*/ 66 w 534"/>
                <a:gd name="T45" fmla="*/ 6 h 282"/>
                <a:gd name="T46" fmla="*/ 522 w 534"/>
                <a:gd name="T47" fmla="*/ 18 h 282"/>
                <a:gd name="T48" fmla="*/ 522 w 534"/>
                <a:gd name="T49" fmla="*/ 42 h 282"/>
                <a:gd name="T50" fmla="*/ 522 w 534"/>
                <a:gd name="T51" fmla="*/ 54 h 28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34"/>
                <a:gd name="T79" fmla="*/ 0 h 282"/>
                <a:gd name="T80" fmla="*/ 534 w 534"/>
                <a:gd name="T81" fmla="*/ 282 h 28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34" h="282">
                  <a:moveTo>
                    <a:pt x="522" y="54"/>
                  </a:moveTo>
                  <a:lnTo>
                    <a:pt x="534" y="144"/>
                  </a:lnTo>
                  <a:lnTo>
                    <a:pt x="534" y="282"/>
                  </a:lnTo>
                  <a:lnTo>
                    <a:pt x="486" y="252"/>
                  </a:lnTo>
                  <a:lnTo>
                    <a:pt x="414" y="276"/>
                  </a:lnTo>
                  <a:lnTo>
                    <a:pt x="396" y="258"/>
                  </a:lnTo>
                  <a:lnTo>
                    <a:pt x="384" y="264"/>
                  </a:lnTo>
                  <a:lnTo>
                    <a:pt x="378" y="258"/>
                  </a:lnTo>
                  <a:lnTo>
                    <a:pt x="366" y="276"/>
                  </a:lnTo>
                  <a:lnTo>
                    <a:pt x="360" y="258"/>
                  </a:lnTo>
                  <a:lnTo>
                    <a:pt x="348" y="270"/>
                  </a:lnTo>
                  <a:lnTo>
                    <a:pt x="330" y="252"/>
                  </a:lnTo>
                  <a:lnTo>
                    <a:pt x="318" y="264"/>
                  </a:lnTo>
                  <a:lnTo>
                    <a:pt x="300" y="240"/>
                  </a:lnTo>
                  <a:lnTo>
                    <a:pt x="276" y="246"/>
                  </a:lnTo>
                  <a:lnTo>
                    <a:pt x="234" y="234"/>
                  </a:lnTo>
                  <a:lnTo>
                    <a:pt x="222" y="216"/>
                  </a:lnTo>
                  <a:lnTo>
                    <a:pt x="204" y="216"/>
                  </a:lnTo>
                  <a:lnTo>
                    <a:pt x="180" y="204"/>
                  </a:lnTo>
                  <a:lnTo>
                    <a:pt x="192" y="54"/>
                  </a:lnTo>
                  <a:lnTo>
                    <a:pt x="0" y="42"/>
                  </a:lnTo>
                  <a:lnTo>
                    <a:pt x="6" y="0"/>
                  </a:lnTo>
                  <a:lnTo>
                    <a:pt x="66" y="6"/>
                  </a:lnTo>
                  <a:lnTo>
                    <a:pt x="522" y="18"/>
                  </a:lnTo>
                  <a:lnTo>
                    <a:pt x="522" y="42"/>
                  </a:lnTo>
                  <a:lnTo>
                    <a:pt x="522" y="54"/>
                  </a:lnTo>
                  <a:close/>
                </a:path>
              </a:pathLst>
            </a:custGeom>
            <a:solidFill>
              <a:srgbClr val="FFAA00"/>
            </a:solidFill>
            <a:ln w="9525">
              <a:solidFill>
                <a:srgbClr val="FFAA00"/>
              </a:solidFill>
              <a:prstDash val="solid"/>
              <a:round/>
              <a:headEnd/>
              <a:tailEnd/>
            </a:ln>
          </p:spPr>
          <p:txBody>
            <a:bodyPr/>
            <a:lstStyle/>
            <a:p>
              <a:endParaRPr lang="en-US"/>
            </a:p>
          </p:txBody>
        </p:sp>
        <p:sp>
          <p:nvSpPr>
            <p:cNvPr id="8286" name="Freeform 219"/>
            <p:cNvSpPr>
              <a:spLocks/>
            </p:cNvSpPr>
            <p:nvPr/>
          </p:nvSpPr>
          <p:spPr bwMode="auto">
            <a:xfrm>
              <a:off x="2475" y="2274"/>
              <a:ext cx="534" cy="282"/>
            </a:xfrm>
            <a:custGeom>
              <a:avLst/>
              <a:gdLst>
                <a:gd name="T0" fmla="*/ 522 w 534"/>
                <a:gd name="T1" fmla="*/ 54 h 282"/>
                <a:gd name="T2" fmla="*/ 534 w 534"/>
                <a:gd name="T3" fmla="*/ 144 h 282"/>
                <a:gd name="T4" fmla="*/ 534 w 534"/>
                <a:gd name="T5" fmla="*/ 282 h 282"/>
                <a:gd name="T6" fmla="*/ 486 w 534"/>
                <a:gd name="T7" fmla="*/ 252 h 282"/>
                <a:gd name="T8" fmla="*/ 414 w 534"/>
                <a:gd name="T9" fmla="*/ 276 h 282"/>
                <a:gd name="T10" fmla="*/ 396 w 534"/>
                <a:gd name="T11" fmla="*/ 258 h 282"/>
                <a:gd name="T12" fmla="*/ 384 w 534"/>
                <a:gd name="T13" fmla="*/ 264 h 282"/>
                <a:gd name="T14" fmla="*/ 378 w 534"/>
                <a:gd name="T15" fmla="*/ 258 h 282"/>
                <a:gd name="T16" fmla="*/ 366 w 534"/>
                <a:gd name="T17" fmla="*/ 276 h 282"/>
                <a:gd name="T18" fmla="*/ 360 w 534"/>
                <a:gd name="T19" fmla="*/ 258 h 282"/>
                <a:gd name="T20" fmla="*/ 348 w 534"/>
                <a:gd name="T21" fmla="*/ 270 h 282"/>
                <a:gd name="T22" fmla="*/ 330 w 534"/>
                <a:gd name="T23" fmla="*/ 252 h 282"/>
                <a:gd name="T24" fmla="*/ 318 w 534"/>
                <a:gd name="T25" fmla="*/ 264 h 282"/>
                <a:gd name="T26" fmla="*/ 300 w 534"/>
                <a:gd name="T27" fmla="*/ 240 h 282"/>
                <a:gd name="T28" fmla="*/ 276 w 534"/>
                <a:gd name="T29" fmla="*/ 246 h 282"/>
                <a:gd name="T30" fmla="*/ 234 w 534"/>
                <a:gd name="T31" fmla="*/ 234 h 282"/>
                <a:gd name="T32" fmla="*/ 222 w 534"/>
                <a:gd name="T33" fmla="*/ 216 h 282"/>
                <a:gd name="T34" fmla="*/ 204 w 534"/>
                <a:gd name="T35" fmla="*/ 216 h 282"/>
                <a:gd name="T36" fmla="*/ 180 w 534"/>
                <a:gd name="T37" fmla="*/ 204 h 282"/>
                <a:gd name="T38" fmla="*/ 192 w 534"/>
                <a:gd name="T39" fmla="*/ 54 h 282"/>
                <a:gd name="T40" fmla="*/ 0 w 534"/>
                <a:gd name="T41" fmla="*/ 42 h 282"/>
                <a:gd name="T42" fmla="*/ 6 w 534"/>
                <a:gd name="T43" fmla="*/ 0 h 282"/>
                <a:gd name="T44" fmla="*/ 66 w 534"/>
                <a:gd name="T45" fmla="*/ 6 h 282"/>
                <a:gd name="T46" fmla="*/ 522 w 534"/>
                <a:gd name="T47" fmla="*/ 18 h 282"/>
                <a:gd name="T48" fmla="*/ 522 w 534"/>
                <a:gd name="T49" fmla="*/ 42 h 282"/>
                <a:gd name="T50" fmla="*/ 522 w 534"/>
                <a:gd name="T51" fmla="*/ 54 h 282"/>
                <a:gd name="T52" fmla="*/ 522 w 534"/>
                <a:gd name="T53" fmla="*/ 60 h 28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34"/>
                <a:gd name="T82" fmla="*/ 0 h 282"/>
                <a:gd name="T83" fmla="*/ 534 w 534"/>
                <a:gd name="T84" fmla="*/ 282 h 28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34" h="282">
                  <a:moveTo>
                    <a:pt x="522" y="54"/>
                  </a:moveTo>
                  <a:lnTo>
                    <a:pt x="534" y="144"/>
                  </a:lnTo>
                  <a:lnTo>
                    <a:pt x="534" y="282"/>
                  </a:lnTo>
                  <a:lnTo>
                    <a:pt x="486" y="252"/>
                  </a:lnTo>
                  <a:lnTo>
                    <a:pt x="414" y="276"/>
                  </a:lnTo>
                  <a:lnTo>
                    <a:pt x="396" y="258"/>
                  </a:lnTo>
                  <a:lnTo>
                    <a:pt x="384" y="264"/>
                  </a:lnTo>
                  <a:lnTo>
                    <a:pt x="378" y="258"/>
                  </a:lnTo>
                  <a:lnTo>
                    <a:pt x="366" y="276"/>
                  </a:lnTo>
                  <a:lnTo>
                    <a:pt x="360" y="258"/>
                  </a:lnTo>
                  <a:lnTo>
                    <a:pt x="348" y="270"/>
                  </a:lnTo>
                  <a:lnTo>
                    <a:pt x="330" y="252"/>
                  </a:lnTo>
                  <a:lnTo>
                    <a:pt x="318" y="264"/>
                  </a:lnTo>
                  <a:lnTo>
                    <a:pt x="300" y="240"/>
                  </a:lnTo>
                  <a:lnTo>
                    <a:pt x="276" y="246"/>
                  </a:lnTo>
                  <a:lnTo>
                    <a:pt x="234" y="234"/>
                  </a:lnTo>
                  <a:lnTo>
                    <a:pt x="222" y="216"/>
                  </a:lnTo>
                  <a:lnTo>
                    <a:pt x="204" y="216"/>
                  </a:lnTo>
                  <a:lnTo>
                    <a:pt x="180" y="204"/>
                  </a:lnTo>
                  <a:lnTo>
                    <a:pt x="192" y="54"/>
                  </a:lnTo>
                  <a:lnTo>
                    <a:pt x="0" y="42"/>
                  </a:lnTo>
                  <a:lnTo>
                    <a:pt x="6" y="0"/>
                  </a:lnTo>
                  <a:lnTo>
                    <a:pt x="66" y="6"/>
                  </a:lnTo>
                  <a:lnTo>
                    <a:pt x="522" y="18"/>
                  </a:lnTo>
                  <a:lnTo>
                    <a:pt x="522" y="42"/>
                  </a:lnTo>
                  <a:lnTo>
                    <a:pt x="522" y="54"/>
                  </a:lnTo>
                  <a:lnTo>
                    <a:pt x="522" y="60"/>
                  </a:lnTo>
                </a:path>
              </a:pathLst>
            </a:custGeom>
            <a:noFill/>
            <a:ln w="9525">
              <a:solidFill>
                <a:srgbClr val="000000"/>
              </a:solidFill>
              <a:prstDash val="solid"/>
              <a:round/>
              <a:headEnd/>
              <a:tailEnd/>
            </a:ln>
          </p:spPr>
          <p:txBody>
            <a:bodyPr/>
            <a:lstStyle/>
            <a:p>
              <a:endParaRPr lang="en-US"/>
            </a:p>
          </p:txBody>
        </p:sp>
        <p:sp>
          <p:nvSpPr>
            <p:cNvPr id="8287" name="Freeform 220"/>
            <p:cNvSpPr>
              <a:spLocks/>
            </p:cNvSpPr>
            <p:nvPr/>
          </p:nvSpPr>
          <p:spPr bwMode="auto">
            <a:xfrm>
              <a:off x="1311" y="1350"/>
              <a:ext cx="492" cy="414"/>
            </a:xfrm>
            <a:custGeom>
              <a:avLst/>
              <a:gdLst>
                <a:gd name="T0" fmla="*/ 234 w 492"/>
                <a:gd name="T1" fmla="*/ 372 h 414"/>
                <a:gd name="T2" fmla="*/ 0 w 492"/>
                <a:gd name="T3" fmla="*/ 312 h 414"/>
                <a:gd name="T4" fmla="*/ 0 w 492"/>
                <a:gd name="T5" fmla="*/ 240 h 414"/>
                <a:gd name="T6" fmla="*/ 42 w 492"/>
                <a:gd name="T7" fmla="*/ 186 h 414"/>
                <a:gd name="T8" fmla="*/ 96 w 492"/>
                <a:gd name="T9" fmla="*/ 54 h 414"/>
                <a:gd name="T10" fmla="*/ 108 w 492"/>
                <a:gd name="T11" fmla="*/ 0 h 414"/>
                <a:gd name="T12" fmla="*/ 138 w 492"/>
                <a:gd name="T13" fmla="*/ 6 h 414"/>
                <a:gd name="T14" fmla="*/ 132 w 492"/>
                <a:gd name="T15" fmla="*/ 12 h 414"/>
                <a:gd name="T16" fmla="*/ 162 w 492"/>
                <a:gd name="T17" fmla="*/ 30 h 414"/>
                <a:gd name="T18" fmla="*/ 156 w 492"/>
                <a:gd name="T19" fmla="*/ 66 h 414"/>
                <a:gd name="T20" fmla="*/ 180 w 492"/>
                <a:gd name="T21" fmla="*/ 78 h 414"/>
                <a:gd name="T22" fmla="*/ 210 w 492"/>
                <a:gd name="T23" fmla="*/ 72 h 414"/>
                <a:gd name="T24" fmla="*/ 240 w 492"/>
                <a:gd name="T25" fmla="*/ 90 h 414"/>
                <a:gd name="T26" fmla="*/ 366 w 492"/>
                <a:gd name="T27" fmla="*/ 90 h 414"/>
                <a:gd name="T28" fmla="*/ 474 w 492"/>
                <a:gd name="T29" fmla="*/ 114 h 414"/>
                <a:gd name="T30" fmla="*/ 492 w 492"/>
                <a:gd name="T31" fmla="*/ 150 h 414"/>
                <a:gd name="T32" fmla="*/ 432 w 492"/>
                <a:gd name="T33" fmla="*/ 234 h 414"/>
                <a:gd name="T34" fmla="*/ 444 w 492"/>
                <a:gd name="T35" fmla="*/ 252 h 414"/>
                <a:gd name="T36" fmla="*/ 402 w 492"/>
                <a:gd name="T37" fmla="*/ 414 h 414"/>
                <a:gd name="T38" fmla="*/ 270 w 492"/>
                <a:gd name="T39" fmla="*/ 384 h 414"/>
                <a:gd name="T40" fmla="*/ 234 w 492"/>
                <a:gd name="T41" fmla="*/ 372 h 4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92"/>
                <a:gd name="T64" fmla="*/ 0 h 414"/>
                <a:gd name="T65" fmla="*/ 492 w 492"/>
                <a:gd name="T66" fmla="*/ 414 h 4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92" h="414">
                  <a:moveTo>
                    <a:pt x="234" y="372"/>
                  </a:moveTo>
                  <a:lnTo>
                    <a:pt x="0" y="312"/>
                  </a:lnTo>
                  <a:lnTo>
                    <a:pt x="0" y="240"/>
                  </a:lnTo>
                  <a:lnTo>
                    <a:pt x="42" y="186"/>
                  </a:lnTo>
                  <a:lnTo>
                    <a:pt x="96" y="54"/>
                  </a:lnTo>
                  <a:lnTo>
                    <a:pt x="108" y="0"/>
                  </a:lnTo>
                  <a:lnTo>
                    <a:pt x="138" y="6"/>
                  </a:lnTo>
                  <a:lnTo>
                    <a:pt x="132" y="12"/>
                  </a:lnTo>
                  <a:lnTo>
                    <a:pt x="162" y="30"/>
                  </a:lnTo>
                  <a:lnTo>
                    <a:pt x="156" y="66"/>
                  </a:lnTo>
                  <a:lnTo>
                    <a:pt x="180" y="78"/>
                  </a:lnTo>
                  <a:lnTo>
                    <a:pt x="210" y="72"/>
                  </a:lnTo>
                  <a:lnTo>
                    <a:pt x="240" y="90"/>
                  </a:lnTo>
                  <a:lnTo>
                    <a:pt x="366" y="90"/>
                  </a:lnTo>
                  <a:lnTo>
                    <a:pt x="474" y="114"/>
                  </a:lnTo>
                  <a:lnTo>
                    <a:pt x="492" y="150"/>
                  </a:lnTo>
                  <a:lnTo>
                    <a:pt x="432" y="234"/>
                  </a:lnTo>
                  <a:lnTo>
                    <a:pt x="444" y="252"/>
                  </a:lnTo>
                  <a:lnTo>
                    <a:pt x="402" y="414"/>
                  </a:lnTo>
                  <a:lnTo>
                    <a:pt x="270" y="384"/>
                  </a:lnTo>
                  <a:lnTo>
                    <a:pt x="234" y="372"/>
                  </a:lnTo>
                  <a:close/>
                </a:path>
              </a:pathLst>
            </a:custGeom>
            <a:solidFill>
              <a:srgbClr val="FFAA00"/>
            </a:solidFill>
            <a:ln w="9525">
              <a:solidFill>
                <a:srgbClr val="FFAA00"/>
              </a:solidFill>
              <a:prstDash val="solid"/>
              <a:round/>
              <a:headEnd/>
              <a:tailEnd/>
            </a:ln>
          </p:spPr>
          <p:txBody>
            <a:bodyPr/>
            <a:lstStyle/>
            <a:p>
              <a:endParaRPr lang="en-US"/>
            </a:p>
          </p:txBody>
        </p:sp>
        <p:sp>
          <p:nvSpPr>
            <p:cNvPr id="8288" name="Freeform 221"/>
            <p:cNvSpPr>
              <a:spLocks/>
            </p:cNvSpPr>
            <p:nvPr/>
          </p:nvSpPr>
          <p:spPr bwMode="auto">
            <a:xfrm>
              <a:off x="1311" y="1350"/>
              <a:ext cx="492" cy="414"/>
            </a:xfrm>
            <a:custGeom>
              <a:avLst/>
              <a:gdLst>
                <a:gd name="T0" fmla="*/ 234 w 492"/>
                <a:gd name="T1" fmla="*/ 372 h 414"/>
                <a:gd name="T2" fmla="*/ 0 w 492"/>
                <a:gd name="T3" fmla="*/ 312 h 414"/>
                <a:gd name="T4" fmla="*/ 0 w 492"/>
                <a:gd name="T5" fmla="*/ 240 h 414"/>
                <a:gd name="T6" fmla="*/ 42 w 492"/>
                <a:gd name="T7" fmla="*/ 186 h 414"/>
                <a:gd name="T8" fmla="*/ 96 w 492"/>
                <a:gd name="T9" fmla="*/ 54 h 414"/>
                <a:gd name="T10" fmla="*/ 108 w 492"/>
                <a:gd name="T11" fmla="*/ 0 h 414"/>
                <a:gd name="T12" fmla="*/ 138 w 492"/>
                <a:gd name="T13" fmla="*/ 6 h 414"/>
                <a:gd name="T14" fmla="*/ 132 w 492"/>
                <a:gd name="T15" fmla="*/ 12 h 414"/>
                <a:gd name="T16" fmla="*/ 162 w 492"/>
                <a:gd name="T17" fmla="*/ 30 h 414"/>
                <a:gd name="T18" fmla="*/ 156 w 492"/>
                <a:gd name="T19" fmla="*/ 66 h 414"/>
                <a:gd name="T20" fmla="*/ 180 w 492"/>
                <a:gd name="T21" fmla="*/ 78 h 414"/>
                <a:gd name="T22" fmla="*/ 210 w 492"/>
                <a:gd name="T23" fmla="*/ 72 h 414"/>
                <a:gd name="T24" fmla="*/ 240 w 492"/>
                <a:gd name="T25" fmla="*/ 90 h 414"/>
                <a:gd name="T26" fmla="*/ 366 w 492"/>
                <a:gd name="T27" fmla="*/ 90 h 414"/>
                <a:gd name="T28" fmla="*/ 474 w 492"/>
                <a:gd name="T29" fmla="*/ 114 h 414"/>
                <a:gd name="T30" fmla="*/ 492 w 492"/>
                <a:gd name="T31" fmla="*/ 150 h 414"/>
                <a:gd name="T32" fmla="*/ 432 w 492"/>
                <a:gd name="T33" fmla="*/ 234 h 414"/>
                <a:gd name="T34" fmla="*/ 444 w 492"/>
                <a:gd name="T35" fmla="*/ 252 h 414"/>
                <a:gd name="T36" fmla="*/ 402 w 492"/>
                <a:gd name="T37" fmla="*/ 414 h 414"/>
                <a:gd name="T38" fmla="*/ 270 w 492"/>
                <a:gd name="T39" fmla="*/ 384 h 414"/>
                <a:gd name="T40" fmla="*/ 234 w 492"/>
                <a:gd name="T41" fmla="*/ 372 h 414"/>
                <a:gd name="T42" fmla="*/ 234 w 492"/>
                <a:gd name="T43" fmla="*/ 378 h 4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2"/>
                <a:gd name="T67" fmla="*/ 0 h 414"/>
                <a:gd name="T68" fmla="*/ 492 w 492"/>
                <a:gd name="T69" fmla="*/ 414 h 4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2" h="414">
                  <a:moveTo>
                    <a:pt x="234" y="372"/>
                  </a:moveTo>
                  <a:lnTo>
                    <a:pt x="0" y="312"/>
                  </a:lnTo>
                  <a:lnTo>
                    <a:pt x="0" y="240"/>
                  </a:lnTo>
                  <a:lnTo>
                    <a:pt x="42" y="186"/>
                  </a:lnTo>
                  <a:lnTo>
                    <a:pt x="96" y="54"/>
                  </a:lnTo>
                  <a:lnTo>
                    <a:pt x="108" y="0"/>
                  </a:lnTo>
                  <a:lnTo>
                    <a:pt x="138" y="6"/>
                  </a:lnTo>
                  <a:lnTo>
                    <a:pt x="132" y="12"/>
                  </a:lnTo>
                  <a:lnTo>
                    <a:pt x="162" y="30"/>
                  </a:lnTo>
                  <a:lnTo>
                    <a:pt x="156" y="66"/>
                  </a:lnTo>
                  <a:lnTo>
                    <a:pt x="180" y="78"/>
                  </a:lnTo>
                  <a:lnTo>
                    <a:pt x="210" y="72"/>
                  </a:lnTo>
                  <a:lnTo>
                    <a:pt x="240" y="90"/>
                  </a:lnTo>
                  <a:lnTo>
                    <a:pt x="366" y="90"/>
                  </a:lnTo>
                  <a:lnTo>
                    <a:pt x="474" y="114"/>
                  </a:lnTo>
                  <a:lnTo>
                    <a:pt x="492" y="150"/>
                  </a:lnTo>
                  <a:lnTo>
                    <a:pt x="432" y="234"/>
                  </a:lnTo>
                  <a:lnTo>
                    <a:pt x="444" y="252"/>
                  </a:lnTo>
                  <a:lnTo>
                    <a:pt x="402" y="414"/>
                  </a:lnTo>
                  <a:lnTo>
                    <a:pt x="270" y="384"/>
                  </a:lnTo>
                  <a:lnTo>
                    <a:pt x="234" y="372"/>
                  </a:lnTo>
                  <a:lnTo>
                    <a:pt x="234" y="378"/>
                  </a:lnTo>
                </a:path>
              </a:pathLst>
            </a:custGeom>
            <a:noFill/>
            <a:ln w="9525">
              <a:solidFill>
                <a:srgbClr val="000000"/>
              </a:solidFill>
              <a:prstDash val="solid"/>
              <a:round/>
              <a:headEnd/>
              <a:tailEnd/>
            </a:ln>
          </p:spPr>
          <p:txBody>
            <a:bodyPr/>
            <a:lstStyle/>
            <a:p>
              <a:endParaRPr lang="en-US"/>
            </a:p>
          </p:txBody>
        </p:sp>
        <p:sp>
          <p:nvSpPr>
            <p:cNvPr id="8289" name="Freeform 222"/>
            <p:cNvSpPr>
              <a:spLocks/>
            </p:cNvSpPr>
            <p:nvPr/>
          </p:nvSpPr>
          <p:spPr bwMode="auto">
            <a:xfrm>
              <a:off x="3801" y="1776"/>
              <a:ext cx="360" cy="228"/>
            </a:xfrm>
            <a:custGeom>
              <a:avLst/>
              <a:gdLst>
                <a:gd name="T0" fmla="*/ 42 w 360"/>
                <a:gd name="T1" fmla="*/ 30 h 228"/>
                <a:gd name="T2" fmla="*/ 48 w 360"/>
                <a:gd name="T3" fmla="*/ 48 h 228"/>
                <a:gd name="T4" fmla="*/ 294 w 360"/>
                <a:gd name="T5" fmla="*/ 0 h 228"/>
                <a:gd name="T6" fmla="*/ 324 w 360"/>
                <a:gd name="T7" fmla="*/ 30 h 228"/>
                <a:gd name="T8" fmla="*/ 342 w 360"/>
                <a:gd name="T9" fmla="*/ 42 h 228"/>
                <a:gd name="T10" fmla="*/ 324 w 360"/>
                <a:gd name="T11" fmla="*/ 72 h 228"/>
                <a:gd name="T12" fmla="*/ 330 w 360"/>
                <a:gd name="T13" fmla="*/ 102 h 228"/>
                <a:gd name="T14" fmla="*/ 360 w 360"/>
                <a:gd name="T15" fmla="*/ 132 h 228"/>
                <a:gd name="T16" fmla="*/ 330 w 360"/>
                <a:gd name="T17" fmla="*/ 168 h 228"/>
                <a:gd name="T18" fmla="*/ 306 w 360"/>
                <a:gd name="T19" fmla="*/ 180 h 228"/>
                <a:gd name="T20" fmla="*/ 288 w 360"/>
                <a:gd name="T21" fmla="*/ 180 h 228"/>
                <a:gd name="T22" fmla="*/ 90 w 360"/>
                <a:gd name="T23" fmla="*/ 222 h 228"/>
                <a:gd name="T24" fmla="*/ 78 w 360"/>
                <a:gd name="T25" fmla="*/ 222 h 228"/>
                <a:gd name="T26" fmla="*/ 30 w 360"/>
                <a:gd name="T27" fmla="*/ 228 h 228"/>
                <a:gd name="T28" fmla="*/ 18 w 360"/>
                <a:gd name="T29" fmla="*/ 156 h 228"/>
                <a:gd name="T30" fmla="*/ 18 w 360"/>
                <a:gd name="T31" fmla="*/ 144 h 228"/>
                <a:gd name="T32" fmla="*/ 0 w 360"/>
                <a:gd name="T33" fmla="*/ 54 h 228"/>
                <a:gd name="T34" fmla="*/ 42 w 360"/>
                <a:gd name="T35" fmla="*/ 30 h 2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28"/>
                <a:gd name="T56" fmla="*/ 360 w 360"/>
                <a:gd name="T57" fmla="*/ 228 h 2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28">
                  <a:moveTo>
                    <a:pt x="42" y="30"/>
                  </a:moveTo>
                  <a:lnTo>
                    <a:pt x="48" y="48"/>
                  </a:lnTo>
                  <a:lnTo>
                    <a:pt x="294" y="0"/>
                  </a:lnTo>
                  <a:lnTo>
                    <a:pt x="324" y="30"/>
                  </a:lnTo>
                  <a:lnTo>
                    <a:pt x="342" y="42"/>
                  </a:lnTo>
                  <a:lnTo>
                    <a:pt x="324" y="72"/>
                  </a:lnTo>
                  <a:lnTo>
                    <a:pt x="330" y="102"/>
                  </a:lnTo>
                  <a:lnTo>
                    <a:pt x="360" y="132"/>
                  </a:lnTo>
                  <a:lnTo>
                    <a:pt x="330" y="168"/>
                  </a:lnTo>
                  <a:lnTo>
                    <a:pt x="306" y="180"/>
                  </a:lnTo>
                  <a:lnTo>
                    <a:pt x="288" y="180"/>
                  </a:lnTo>
                  <a:lnTo>
                    <a:pt x="90" y="222"/>
                  </a:lnTo>
                  <a:lnTo>
                    <a:pt x="78" y="222"/>
                  </a:lnTo>
                  <a:lnTo>
                    <a:pt x="30" y="228"/>
                  </a:lnTo>
                  <a:lnTo>
                    <a:pt x="18" y="156"/>
                  </a:lnTo>
                  <a:lnTo>
                    <a:pt x="18" y="144"/>
                  </a:lnTo>
                  <a:lnTo>
                    <a:pt x="0" y="54"/>
                  </a:lnTo>
                  <a:lnTo>
                    <a:pt x="42" y="30"/>
                  </a:lnTo>
                  <a:close/>
                </a:path>
              </a:pathLst>
            </a:custGeom>
            <a:solidFill>
              <a:srgbClr val="FF8C00"/>
            </a:solidFill>
            <a:ln w="9525">
              <a:solidFill>
                <a:srgbClr val="FF8C00"/>
              </a:solidFill>
              <a:prstDash val="solid"/>
              <a:round/>
              <a:headEnd/>
              <a:tailEnd/>
            </a:ln>
          </p:spPr>
          <p:txBody>
            <a:bodyPr/>
            <a:lstStyle/>
            <a:p>
              <a:endParaRPr lang="en-US"/>
            </a:p>
          </p:txBody>
        </p:sp>
        <p:sp>
          <p:nvSpPr>
            <p:cNvPr id="8290" name="Freeform 223"/>
            <p:cNvSpPr>
              <a:spLocks/>
            </p:cNvSpPr>
            <p:nvPr/>
          </p:nvSpPr>
          <p:spPr bwMode="auto">
            <a:xfrm>
              <a:off x="3801" y="1776"/>
              <a:ext cx="360" cy="228"/>
            </a:xfrm>
            <a:custGeom>
              <a:avLst/>
              <a:gdLst>
                <a:gd name="T0" fmla="*/ 42 w 360"/>
                <a:gd name="T1" fmla="*/ 30 h 228"/>
                <a:gd name="T2" fmla="*/ 48 w 360"/>
                <a:gd name="T3" fmla="*/ 48 h 228"/>
                <a:gd name="T4" fmla="*/ 294 w 360"/>
                <a:gd name="T5" fmla="*/ 0 h 228"/>
                <a:gd name="T6" fmla="*/ 324 w 360"/>
                <a:gd name="T7" fmla="*/ 30 h 228"/>
                <a:gd name="T8" fmla="*/ 342 w 360"/>
                <a:gd name="T9" fmla="*/ 42 h 228"/>
                <a:gd name="T10" fmla="*/ 324 w 360"/>
                <a:gd name="T11" fmla="*/ 72 h 228"/>
                <a:gd name="T12" fmla="*/ 330 w 360"/>
                <a:gd name="T13" fmla="*/ 102 h 228"/>
                <a:gd name="T14" fmla="*/ 360 w 360"/>
                <a:gd name="T15" fmla="*/ 132 h 228"/>
                <a:gd name="T16" fmla="*/ 330 w 360"/>
                <a:gd name="T17" fmla="*/ 168 h 228"/>
                <a:gd name="T18" fmla="*/ 306 w 360"/>
                <a:gd name="T19" fmla="*/ 180 h 228"/>
                <a:gd name="T20" fmla="*/ 288 w 360"/>
                <a:gd name="T21" fmla="*/ 180 h 228"/>
                <a:gd name="T22" fmla="*/ 90 w 360"/>
                <a:gd name="T23" fmla="*/ 222 h 228"/>
                <a:gd name="T24" fmla="*/ 78 w 360"/>
                <a:gd name="T25" fmla="*/ 222 h 228"/>
                <a:gd name="T26" fmla="*/ 30 w 360"/>
                <a:gd name="T27" fmla="*/ 228 h 228"/>
                <a:gd name="T28" fmla="*/ 18 w 360"/>
                <a:gd name="T29" fmla="*/ 156 h 228"/>
                <a:gd name="T30" fmla="*/ 18 w 360"/>
                <a:gd name="T31" fmla="*/ 144 h 228"/>
                <a:gd name="T32" fmla="*/ 0 w 360"/>
                <a:gd name="T33" fmla="*/ 54 h 228"/>
                <a:gd name="T34" fmla="*/ 42 w 360"/>
                <a:gd name="T35" fmla="*/ 30 h 228"/>
                <a:gd name="T36" fmla="*/ 42 w 360"/>
                <a:gd name="T37" fmla="*/ 36 h 2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28"/>
                <a:gd name="T59" fmla="*/ 360 w 360"/>
                <a:gd name="T60" fmla="*/ 228 h 2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28">
                  <a:moveTo>
                    <a:pt x="42" y="30"/>
                  </a:moveTo>
                  <a:lnTo>
                    <a:pt x="48" y="48"/>
                  </a:lnTo>
                  <a:lnTo>
                    <a:pt x="294" y="0"/>
                  </a:lnTo>
                  <a:lnTo>
                    <a:pt x="324" y="30"/>
                  </a:lnTo>
                  <a:lnTo>
                    <a:pt x="342" y="42"/>
                  </a:lnTo>
                  <a:lnTo>
                    <a:pt x="324" y="72"/>
                  </a:lnTo>
                  <a:lnTo>
                    <a:pt x="330" y="102"/>
                  </a:lnTo>
                  <a:lnTo>
                    <a:pt x="360" y="132"/>
                  </a:lnTo>
                  <a:lnTo>
                    <a:pt x="330" y="168"/>
                  </a:lnTo>
                  <a:lnTo>
                    <a:pt x="306" y="180"/>
                  </a:lnTo>
                  <a:lnTo>
                    <a:pt x="288" y="180"/>
                  </a:lnTo>
                  <a:lnTo>
                    <a:pt x="90" y="222"/>
                  </a:lnTo>
                  <a:lnTo>
                    <a:pt x="78" y="222"/>
                  </a:lnTo>
                  <a:lnTo>
                    <a:pt x="30" y="228"/>
                  </a:lnTo>
                  <a:lnTo>
                    <a:pt x="18" y="156"/>
                  </a:lnTo>
                  <a:lnTo>
                    <a:pt x="18" y="144"/>
                  </a:lnTo>
                  <a:lnTo>
                    <a:pt x="0" y="54"/>
                  </a:lnTo>
                  <a:lnTo>
                    <a:pt x="42" y="30"/>
                  </a:lnTo>
                  <a:lnTo>
                    <a:pt x="42" y="36"/>
                  </a:lnTo>
                </a:path>
              </a:pathLst>
            </a:custGeom>
            <a:noFill/>
            <a:ln w="9525">
              <a:solidFill>
                <a:srgbClr val="000000"/>
              </a:solidFill>
              <a:prstDash val="solid"/>
              <a:round/>
              <a:headEnd/>
              <a:tailEnd/>
            </a:ln>
          </p:spPr>
          <p:txBody>
            <a:bodyPr/>
            <a:lstStyle/>
            <a:p>
              <a:endParaRPr lang="en-US"/>
            </a:p>
          </p:txBody>
        </p:sp>
        <p:sp>
          <p:nvSpPr>
            <p:cNvPr id="8291" name="Freeform 224"/>
            <p:cNvSpPr>
              <a:spLocks/>
            </p:cNvSpPr>
            <p:nvPr/>
          </p:nvSpPr>
          <p:spPr bwMode="auto">
            <a:xfrm>
              <a:off x="4299" y="1722"/>
              <a:ext cx="48" cy="54"/>
            </a:xfrm>
            <a:custGeom>
              <a:avLst/>
              <a:gdLst>
                <a:gd name="T0" fmla="*/ 48 w 48"/>
                <a:gd name="T1" fmla="*/ 30 h 54"/>
                <a:gd name="T2" fmla="*/ 36 w 48"/>
                <a:gd name="T3" fmla="*/ 42 h 54"/>
                <a:gd name="T4" fmla="*/ 30 w 48"/>
                <a:gd name="T5" fmla="*/ 24 h 54"/>
                <a:gd name="T6" fmla="*/ 30 w 48"/>
                <a:gd name="T7" fmla="*/ 48 h 54"/>
                <a:gd name="T8" fmla="*/ 6 w 48"/>
                <a:gd name="T9" fmla="*/ 54 h 54"/>
                <a:gd name="T10" fmla="*/ 0 w 48"/>
                <a:gd name="T11" fmla="*/ 6 h 54"/>
                <a:gd name="T12" fmla="*/ 18 w 48"/>
                <a:gd name="T13" fmla="*/ 0 h 54"/>
                <a:gd name="T14" fmla="*/ 42 w 48"/>
                <a:gd name="T15" fmla="*/ 24 h 54"/>
                <a:gd name="T16" fmla="*/ 48 w 48"/>
                <a:gd name="T17" fmla="*/ 3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54"/>
                <a:gd name="T29" fmla="*/ 48 w 48"/>
                <a:gd name="T30" fmla="*/ 54 h 5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54">
                  <a:moveTo>
                    <a:pt x="48" y="30"/>
                  </a:moveTo>
                  <a:lnTo>
                    <a:pt x="36" y="42"/>
                  </a:lnTo>
                  <a:lnTo>
                    <a:pt x="30" y="24"/>
                  </a:lnTo>
                  <a:lnTo>
                    <a:pt x="30" y="48"/>
                  </a:lnTo>
                  <a:lnTo>
                    <a:pt x="6" y="54"/>
                  </a:lnTo>
                  <a:lnTo>
                    <a:pt x="0" y="6"/>
                  </a:lnTo>
                  <a:lnTo>
                    <a:pt x="18" y="0"/>
                  </a:lnTo>
                  <a:lnTo>
                    <a:pt x="42" y="24"/>
                  </a:lnTo>
                  <a:lnTo>
                    <a:pt x="48" y="30"/>
                  </a:lnTo>
                  <a:close/>
                </a:path>
              </a:pathLst>
            </a:custGeom>
            <a:solidFill>
              <a:srgbClr val="FFAA00"/>
            </a:solidFill>
            <a:ln w="9525">
              <a:solidFill>
                <a:srgbClr val="FFAA00"/>
              </a:solidFill>
              <a:prstDash val="solid"/>
              <a:round/>
              <a:headEnd/>
              <a:tailEnd/>
            </a:ln>
          </p:spPr>
          <p:txBody>
            <a:bodyPr/>
            <a:lstStyle/>
            <a:p>
              <a:endParaRPr lang="en-US"/>
            </a:p>
          </p:txBody>
        </p:sp>
        <p:sp>
          <p:nvSpPr>
            <p:cNvPr id="8292" name="Freeform 225"/>
            <p:cNvSpPr>
              <a:spLocks/>
            </p:cNvSpPr>
            <p:nvPr/>
          </p:nvSpPr>
          <p:spPr bwMode="auto">
            <a:xfrm>
              <a:off x="4299" y="1722"/>
              <a:ext cx="48" cy="54"/>
            </a:xfrm>
            <a:custGeom>
              <a:avLst/>
              <a:gdLst>
                <a:gd name="T0" fmla="*/ 48 w 48"/>
                <a:gd name="T1" fmla="*/ 30 h 54"/>
                <a:gd name="T2" fmla="*/ 36 w 48"/>
                <a:gd name="T3" fmla="*/ 42 h 54"/>
                <a:gd name="T4" fmla="*/ 30 w 48"/>
                <a:gd name="T5" fmla="*/ 24 h 54"/>
                <a:gd name="T6" fmla="*/ 30 w 48"/>
                <a:gd name="T7" fmla="*/ 48 h 54"/>
                <a:gd name="T8" fmla="*/ 6 w 48"/>
                <a:gd name="T9" fmla="*/ 54 h 54"/>
                <a:gd name="T10" fmla="*/ 0 w 48"/>
                <a:gd name="T11" fmla="*/ 6 h 54"/>
                <a:gd name="T12" fmla="*/ 18 w 48"/>
                <a:gd name="T13" fmla="*/ 0 h 54"/>
                <a:gd name="T14" fmla="*/ 42 w 48"/>
                <a:gd name="T15" fmla="*/ 24 h 54"/>
                <a:gd name="T16" fmla="*/ 48 w 48"/>
                <a:gd name="T17" fmla="*/ 30 h 54"/>
                <a:gd name="T18" fmla="*/ 48 w 48"/>
                <a:gd name="T19" fmla="*/ 36 h 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54"/>
                <a:gd name="T32" fmla="*/ 48 w 48"/>
                <a:gd name="T33" fmla="*/ 54 h 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54">
                  <a:moveTo>
                    <a:pt x="48" y="30"/>
                  </a:moveTo>
                  <a:lnTo>
                    <a:pt x="36" y="42"/>
                  </a:lnTo>
                  <a:lnTo>
                    <a:pt x="30" y="24"/>
                  </a:lnTo>
                  <a:lnTo>
                    <a:pt x="30" y="48"/>
                  </a:lnTo>
                  <a:lnTo>
                    <a:pt x="6" y="54"/>
                  </a:lnTo>
                  <a:lnTo>
                    <a:pt x="0" y="6"/>
                  </a:lnTo>
                  <a:lnTo>
                    <a:pt x="18" y="0"/>
                  </a:lnTo>
                  <a:lnTo>
                    <a:pt x="42" y="24"/>
                  </a:lnTo>
                  <a:lnTo>
                    <a:pt x="48" y="30"/>
                  </a:lnTo>
                  <a:lnTo>
                    <a:pt x="48" y="36"/>
                  </a:lnTo>
                </a:path>
              </a:pathLst>
            </a:custGeom>
            <a:noFill/>
            <a:ln w="9525">
              <a:solidFill>
                <a:srgbClr val="000000"/>
              </a:solidFill>
              <a:prstDash val="solid"/>
              <a:round/>
              <a:headEnd/>
              <a:tailEnd/>
            </a:ln>
          </p:spPr>
          <p:txBody>
            <a:bodyPr/>
            <a:lstStyle/>
            <a:p>
              <a:endParaRPr lang="en-US"/>
            </a:p>
          </p:txBody>
        </p:sp>
        <p:sp>
          <p:nvSpPr>
            <p:cNvPr id="8293" name="Freeform 226"/>
            <p:cNvSpPr>
              <a:spLocks/>
            </p:cNvSpPr>
            <p:nvPr/>
          </p:nvSpPr>
          <p:spPr bwMode="auto">
            <a:xfrm>
              <a:off x="3717" y="2364"/>
              <a:ext cx="312" cy="240"/>
            </a:xfrm>
            <a:custGeom>
              <a:avLst/>
              <a:gdLst>
                <a:gd name="T0" fmla="*/ 312 w 312"/>
                <a:gd name="T1" fmla="*/ 72 h 240"/>
                <a:gd name="T2" fmla="*/ 276 w 312"/>
                <a:gd name="T3" fmla="*/ 120 h 240"/>
                <a:gd name="T4" fmla="*/ 282 w 312"/>
                <a:gd name="T5" fmla="*/ 132 h 240"/>
                <a:gd name="T6" fmla="*/ 246 w 312"/>
                <a:gd name="T7" fmla="*/ 174 h 240"/>
                <a:gd name="T8" fmla="*/ 240 w 312"/>
                <a:gd name="T9" fmla="*/ 168 h 240"/>
                <a:gd name="T10" fmla="*/ 240 w 312"/>
                <a:gd name="T11" fmla="*/ 180 h 240"/>
                <a:gd name="T12" fmla="*/ 204 w 312"/>
                <a:gd name="T13" fmla="*/ 198 h 240"/>
                <a:gd name="T14" fmla="*/ 204 w 312"/>
                <a:gd name="T15" fmla="*/ 216 h 240"/>
                <a:gd name="T16" fmla="*/ 186 w 312"/>
                <a:gd name="T17" fmla="*/ 204 h 240"/>
                <a:gd name="T18" fmla="*/ 198 w 312"/>
                <a:gd name="T19" fmla="*/ 222 h 240"/>
                <a:gd name="T20" fmla="*/ 186 w 312"/>
                <a:gd name="T21" fmla="*/ 240 h 240"/>
                <a:gd name="T22" fmla="*/ 168 w 312"/>
                <a:gd name="T23" fmla="*/ 234 h 240"/>
                <a:gd name="T24" fmla="*/ 138 w 312"/>
                <a:gd name="T25" fmla="*/ 168 h 240"/>
                <a:gd name="T26" fmla="*/ 60 w 312"/>
                <a:gd name="T27" fmla="*/ 108 h 240"/>
                <a:gd name="T28" fmla="*/ 30 w 312"/>
                <a:gd name="T29" fmla="*/ 72 h 240"/>
                <a:gd name="T30" fmla="*/ 0 w 312"/>
                <a:gd name="T31" fmla="*/ 54 h 240"/>
                <a:gd name="T32" fmla="*/ 12 w 312"/>
                <a:gd name="T33" fmla="*/ 30 h 240"/>
                <a:gd name="T34" fmla="*/ 54 w 312"/>
                <a:gd name="T35" fmla="*/ 6 h 240"/>
                <a:gd name="T36" fmla="*/ 144 w 312"/>
                <a:gd name="T37" fmla="*/ 0 h 240"/>
                <a:gd name="T38" fmla="*/ 162 w 312"/>
                <a:gd name="T39" fmla="*/ 24 h 240"/>
                <a:gd name="T40" fmla="*/ 228 w 312"/>
                <a:gd name="T41" fmla="*/ 12 h 240"/>
                <a:gd name="T42" fmla="*/ 306 w 312"/>
                <a:gd name="T43" fmla="*/ 66 h 240"/>
                <a:gd name="T44" fmla="*/ 312 w 312"/>
                <a:gd name="T45" fmla="*/ 72 h 2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12"/>
                <a:gd name="T70" fmla="*/ 0 h 240"/>
                <a:gd name="T71" fmla="*/ 312 w 312"/>
                <a:gd name="T72" fmla="*/ 240 h 24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12" h="240">
                  <a:moveTo>
                    <a:pt x="312" y="72"/>
                  </a:moveTo>
                  <a:lnTo>
                    <a:pt x="276" y="120"/>
                  </a:lnTo>
                  <a:lnTo>
                    <a:pt x="282" y="132"/>
                  </a:lnTo>
                  <a:lnTo>
                    <a:pt x="246" y="174"/>
                  </a:lnTo>
                  <a:lnTo>
                    <a:pt x="240" y="168"/>
                  </a:lnTo>
                  <a:lnTo>
                    <a:pt x="240" y="180"/>
                  </a:lnTo>
                  <a:lnTo>
                    <a:pt x="204" y="198"/>
                  </a:lnTo>
                  <a:lnTo>
                    <a:pt x="204" y="216"/>
                  </a:lnTo>
                  <a:lnTo>
                    <a:pt x="186" y="204"/>
                  </a:lnTo>
                  <a:lnTo>
                    <a:pt x="198" y="222"/>
                  </a:lnTo>
                  <a:lnTo>
                    <a:pt x="186" y="240"/>
                  </a:lnTo>
                  <a:lnTo>
                    <a:pt x="168" y="234"/>
                  </a:lnTo>
                  <a:lnTo>
                    <a:pt x="138" y="168"/>
                  </a:lnTo>
                  <a:lnTo>
                    <a:pt x="60" y="108"/>
                  </a:lnTo>
                  <a:lnTo>
                    <a:pt x="30" y="72"/>
                  </a:lnTo>
                  <a:lnTo>
                    <a:pt x="0" y="54"/>
                  </a:lnTo>
                  <a:lnTo>
                    <a:pt x="12" y="30"/>
                  </a:lnTo>
                  <a:lnTo>
                    <a:pt x="54" y="6"/>
                  </a:lnTo>
                  <a:lnTo>
                    <a:pt x="144" y="0"/>
                  </a:lnTo>
                  <a:lnTo>
                    <a:pt x="162" y="24"/>
                  </a:lnTo>
                  <a:lnTo>
                    <a:pt x="228" y="12"/>
                  </a:lnTo>
                  <a:lnTo>
                    <a:pt x="306" y="66"/>
                  </a:lnTo>
                  <a:lnTo>
                    <a:pt x="312" y="72"/>
                  </a:lnTo>
                  <a:close/>
                </a:path>
              </a:pathLst>
            </a:custGeom>
            <a:solidFill>
              <a:srgbClr val="FF8C00"/>
            </a:solidFill>
            <a:ln w="9525">
              <a:solidFill>
                <a:srgbClr val="FF8C00"/>
              </a:solidFill>
              <a:prstDash val="solid"/>
              <a:round/>
              <a:headEnd/>
              <a:tailEnd/>
            </a:ln>
          </p:spPr>
          <p:txBody>
            <a:bodyPr/>
            <a:lstStyle/>
            <a:p>
              <a:endParaRPr lang="en-US"/>
            </a:p>
          </p:txBody>
        </p:sp>
        <p:sp>
          <p:nvSpPr>
            <p:cNvPr id="8294" name="Freeform 227"/>
            <p:cNvSpPr>
              <a:spLocks/>
            </p:cNvSpPr>
            <p:nvPr/>
          </p:nvSpPr>
          <p:spPr bwMode="auto">
            <a:xfrm>
              <a:off x="3717" y="2364"/>
              <a:ext cx="312" cy="240"/>
            </a:xfrm>
            <a:custGeom>
              <a:avLst/>
              <a:gdLst>
                <a:gd name="T0" fmla="*/ 312 w 312"/>
                <a:gd name="T1" fmla="*/ 72 h 240"/>
                <a:gd name="T2" fmla="*/ 276 w 312"/>
                <a:gd name="T3" fmla="*/ 120 h 240"/>
                <a:gd name="T4" fmla="*/ 282 w 312"/>
                <a:gd name="T5" fmla="*/ 132 h 240"/>
                <a:gd name="T6" fmla="*/ 246 w 312"/>
                <a:gd name="T7" fmla="*/ 174 h 240"/>
                <a:gd name="T8" fmla="*/ 240 w 312"/>
                <a:gd name="T9" fmla="*/ 168 h 240"/>
                <a:gd name="T10" fmla="*/ 240 w 312"/>
                <a:gd name="T11" fmla="*/ 180 h 240"/>
                <a:gd name="T12" fmla="*/ 204 w 312"/>
                <a:gd name="T13" fmla="*/ 198 h 240"/>
                <a:gd name="T14" fmla="*/ 204 w 312"/>
                <a:gd name="T15" fmla="*/ 216 h 240"/>
                <a:gd name="T16" fmla="*/ 186 w 312"/>
                <a:gd name="T17" fmla="*/ 204 h 240"/>
                <a:gd name="T18" fmla="*/ 198 w 312"/>
                <a:gd name="T19" fmla="*/ 222 h 240"/>
                <a:gd name="T20" fmla="*/ 186 w 312"/>
                <a:gd name="T21" fmla="*/ 240 h 240"/>
                <a:gd name="T22" fmla="*/ 168 w 312"/>
                <a:gd name="T23" fmla="*/ 234 h 240"/>
                <a:gd name="T24" fmla="*/ 138 w 312"/>
                <a:gd name="T25" fmla="*/ 168 h 240"/>
                <a:gd name="T26" fmla="*/ 60 w 312"/>
                <a:gd name="T27" fmla="*/ 108 h 240"/>
                <a:gd name="T28" fmla="*/ 30 w 312"/>
                <a:gd name="T29" fmla="*/ 72 h 240"/>
                <a:gd name="T30" fmla="*/ 0 w 312"/>
                <a:gd name="T31" fmla="*/ 54 h 240"/>
                <a:gd name="T32" fmla="*/ 12 w 312"/>
                <a:gd name="T33" fmla="*/ 30 h 240"/>
                <a:gd name="T34" fmla="*/ 54 w 312"/>
                <a:gd name="T35" fmla="*/ 6 h 240"/>
                <a:gd name="T36" fmla="*/ 144 w 312"/>
                <a:gd name="T37" fmla="*/ 0 h 240"/>
                <a:gd name="T38" fmla="*/ 162 w 312"/>
                <a:gd name="T39" fmla="*/ 24 h 240"/>
                <a:gd name="T40" fmla="*/ 228 w 312"/>
                <a:gd name="T41" fmla="*/ 12 h 240"/>
                <a:gd name="T42" fmla="*/ 306 w 312"/>
                <a:gd name="T43" fmla="*/ 66 h 240"/>
                <a:gd name="T44" fmla="*/ 312 w 312"/>
                <a:gd name="T45" fmla="*/ 72 h 240"/>
                <a:gd name="T46" fmla="*/ 312 w 312"/>
                <a:gd name="T47" fmla="*/ 78 h 2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12"/>
                <a:gd name="T73" fmla="*/ 0 h 240"/>
                <a:gd name="T74" fmla="*/ 312 w 312"/>
                <a:gd name="T75" fmla="*/ 240 h 24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12" h="240">
                  <a:moveTo>
                    <a:pt x="312" y="72"/>
                  </a:moveTo>
                  <a:lnTo>
                    <a:pt x="276" y="120"/>
                  </a:lnTo>
                  <a:lnTo>
                    <a:pt x="282" y="132"/>
                  </a:lnTo>
                  <a:lnTo>
                    <a:pt x="246" y="174"/>
                  </a:lnTo>
                  <a:lnTo>
                    <a:pt x="240" y="168"/>
                  </a:lnTo>
                  <a:lnTo>
                    <a:pt x="240" y="180"/>
                  </a:lnTo>
                  <a:lnTo>
                    <a:pt x="204" y="198"/>
                  </a:lnTo>
                  <a:lnTo>
                    <a:pt x="204" y="216"/>
                  </a:lnTo>
                  <a:lnTo>
                    <a:pt x="186" y="204"/>
                  </a:lnTo>
                  <a:lnTo>
                    <a:pt x="198" y="222"/>
                  </a:lnTo>
                  <a:lnTo>
                    <a:pt x="186" y="240"/>
                  </a:lnTo>
                  <a:lnTo>
                    <a:pt x="168" y="234"/>
                  </a:lnTo>
                  <a:lnTo>
                    <a:pt x="138" y="168"/>
                  </a:lnTo>
                  <a:lnTo>
                    <a:pt x="60" y="108"/>
                  </a:lnTo>
                  <a:lnTo>
                    <a:pt x="30" y="72"/>
                  </a:lnTo>
                  <a:lnTo>
                    <a:pt x="0" y="54"/>
                  </a:lnTo>
                  <a:lnTo>
                    <a:pt x="12" y="30"/>
                  </a:lnTo>
                  <a:lnTo>
                    <a:pt x="54" y="6"/>
                  </a:lnTo>
                  <a:lnTo>
                    <a:pt x="144" y="0"/>
                  </a:lnTo>
                  <a:lnTo>
                    <a:pt x="162" y="24"/>
                  </a:lnTo>
                  <a:lnTo>
                    <a:pt x="228" y="12"/>
                  </a:lnTo>
                  <a:lnTo>
                    <a:pt x="306" y="66"/>
                  </a:lnTo>
                  <a:lnTo>
                    <a:pt x="312" y="72"/>
                  </a:lnTo>
                  <a:lnTo>
                    <a:pt x="312" y="78"/>
                  </a:lnTo>
                </a:path>
              </a:pathLst>
            </a:custGeom>
            <a:noFill/>
            <a:ln w="9525">
              <a:solidFill>
                <a:srgbClr val="000000"/>
              </a:solidFill>
              <a:prstDash val="solid"/>
              <a:round/>
              <a:headEnd/>
              <a:tailEnd/>
            </a:ln>
          </p:spPr>
          <p:txBody>
            <a:bodyPr/>
            <a:lstStyle/>
            <a:p>
              <a:endParaRPr lang="en-US"/>
            </a:p>
          </p:txBody>
        </p:sp>
        <p:sp>
          <p:nvSpPr>
            <p:cNvPr id="8295" name="Freeform 228"/>
            <p:cNvSpPr>
              <a:spLocks/>
            </p:cNvSpPr>
            <p:nvPr/>
          </p:nvSpPr>
          <p:spPr bwMode="auto">
            <a:xfrm>
              <a:off x="2457" y="1578"/>
              <a:ext cx="432" cy="288"/>
            </a:xfrm>
            <a:custGeom>
              <a:avLst/>
              <a:gdLst>
                <a:gd name="T0" fmla="*/ 432 w 432"/>
                <a:gd name="T1" fmla="*/ 204 h 288"/>
                <a:gd name="T2" fmla="*/ 426 w 432"/>
                <a:gd name="T3" fmla="*/ 210 h 288"/>
                <a:gd name="T4" fmla="*/ 432 w 432"/>
                <a:gd name="T5" fmla="*/ 234 h 288"/>
                <a:gd name="T6" fmla="*/ 420 w 432"/>
                <a:gd name="T7" fmla="*/ 264 h 288"/>
                <a:gd name="T8" fmla="*/ 432 w 432"/>
                <a:gd name="T9" fmla="*/ 288 h 288"/>
                <a:gd name="T10" fmla="*/ 384 w 432"/>
                <a:gd name="T11" fmla="*/ 258 h 288"/>
                <a:gd name="T12" fmla="*/ 342 w 432"/>
                <a:gd name="T13" fmla="*/ 264 h 288"/>
                <a:gd name="T14" fmla="*/ 312 w 432"/>
                <a:gd name="T15" fmla="*/ 246 h 288"/>
                <a:gd name="T16" fmla="*/ 0 w 432"/>
                <a:gd name="T17" fmla="*/ 228 h 288"/>
                <a:gd name="T18" fmla="*/ 0 w 432"/>
                <a:gd name="T19" fmla="*/ 186 h 288"/>
                <a:gd name="T20" fmla="*/ 12 w 432"/>
                <a:gd name="T21" fmla="*/ 72 h 288"/>
                <a:gd name="T22" fmla="*/ 18 w 432"/>
                <a:gd name="T23" fmla="*/ 0 h 288"/>
                <a:gd name="T24" fmla="*/ 426 w 432"/>
                <a:gd name="T25" fmla="*/ 18 h 288"/>
                <a:gd name="T26" fmla="*/ 414 w 432"/>
                <a:gd name="T27" fmla="*/ 42 h 288"/>
                <a:gd name="T28" fmla="*/ 432 w 432"/>
                <a:gd name="T29" fmla="*/ 66 h 288"/>
                <a:gd name="T30" fmla="*/ 432 w 432"/>
                <a:gd name="T31" fmla="*/ 180 h 288"/>
                <a:gd name="T32" fmla="*/ 432 w 432"/>
                <a:gd name="T33" fmla="*/ 204 h 28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32"/>
                <a:gd name="T52" fmla="*/ 0 h 288"/>
                <a:gd name="T53" fmla="*/ 432 w 432"/>
                <a:gd name="T54" fmla="*/ 288 h 28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32" h="288">
                  <a:moveTo>
                    <a:pt x="432" y="204"/>
                  </a:moveTo>
                  <a:lnTo>
                    <a:pt x="426" y="210"/>
                  </a:lnTo>
                  <a:lnTo>
                    <a:pt x="432" y="234"/>
                  </a:lnTo>
                  <a:lnTo>
                    <a:pt x="420" y="264"/>
                  </a:lnTo>
                  <a:lnTo>
                    <a:pt x="432" y="288"/>
                  </a:lnTo>
                  <a:lnTo>
                    <a:pt x="384" y="258"/>
                  </a:lnTo>
                  <a:lnTo>
                    <a:pt x="342" y="264"/>
                  </a:lnTo>
                  <a:lnTo>
                    <a:pt x="312" y="246"/>
                  </a:lnTo>
                  <a:lnTo>
                    <a:pt x="0" y="228"/>
                  </a:lnTo>
                  <a:lnTo>
                    <a:pt x="0" y="186"/>
                  </a:lnTo>
                  <a:lnTo>
                    <a:pt x="12" y="72"/>
                  </a:lnTo>
                  <a:lnTo>
                    <a:pt x="18" y="0"/>
                  </a:lnTo>
                  <a:lnTo>
                    <a:pt x="426" y="18"/>
                  </a:lnTo>
                  <a:lnTo>
                    <a:pt x="414" y="42"/>
                  </a:lnTo>
                  <a:lnTo>
                    <a:pt x="432" y="66"/>
                  </a:lnTo>
                  <a:lnTo>
                    <a:pt x="432" y="180"/>
                  </a:lnTo>
                  <a:lnTo>
                    <a:pt x="432" y="204"/>
                  </a:lnTo>
                  <a:close/>
                </a:path>
              </a:pathLst>
            </a:custGeom>
            <a:solidFill>
              <a:srgbClr val="FFAA00"/>
            </a:solidFill>
            <a:ln w="9525">
              <a:solidFill>
                <a:srgbClr val="FFAA00"/>
              </a:solidFill>
              <a:prstDash val="solid"/>
              <a:round/>
              <a:headEnd/>
              <a:tailEnd/>
            </a:ln>
          </p:spPr>
          <p:txBody>
            <a:bodyPr/>
            <a:lstStyle/>
            <a:p>
              <a:endParaRPr lang="en-US"/>
            </a:p>
          </p:txBody>
        </p:sp>
        <p:sp>
          <p:nvSpPr>
            <p:cNvPr id="8296" name="Freeform 229"/>
            <p:cNvSpPr>
              <a:spLocks/>
            </p:cNvSpPr>
            <p:nvPr/>
          </p:nvSpPr>
          <p:spPr bwMode="auto">
            <a:xfrm>
              <a:off x="2457" y="1578"/>
              <a:ext cx="432" cy="288"/>
            </a:xfrm>
            <a:custGeom>
              <a:avLst/>
              <a:gdLst>
                <a:gd name="T0" fmla="*/ 432 w 432"/>
                <a:gd name="T1" fmla="*/ 204 h 288"/>
                <a:gd name="T2" fmla="*/ 426 w 432"/>
                <a:gd name="T3" fmla="*/ 210 h 288"/>
                <a:gd name="T4" fmla="*/ 432 w 432"/>
                <a:gd name="T5" fmla="*/ 234 h 288"/>
                <a:gd name="T6" fmla="*/ 420 w 432"/>
                <a:gd name="T7" fmla="*/ 264 h 288"/>
                <a:gd name="T8" fmla="*/ 432 w 432"/>
                <a:gd name="T9" fmla="*/ 288 h 288"/>
                <a:gd name="T10" fmla="*/ 384 w 432"/>
                <a:gd name="T11" fmla="*/ 258 h 288"/>
                <a:gd name="T12" fmla="*/ 342 w 432"/>
                <a:gd name="T13" fmla="*/ 264 h 288"/>
                <a:gd name="T14" fmla="*/ 312 w 432"/>
                <a:gd name="T15" fmla="*/ 246 h 288"/>
                <a:gd name="T16" fmla="*/ 0 w 432"/>
                <a:gd name="T17" fmla="*/ 228 h 288"/>
                <a:gd name="T18" fmla="*/ 0 w 432"/>
                <a:gd name="T19" fmla="*/ 186 h 288"/>
                <a:gd name="T20" fmla="*/ 12 w 432"/>
                <a:gd name="T21" fmla="*/ 72 h 288"/>
                <a:gd name="T22" fmla="*/ 18 w 432"/>
                <a:gd name="T23" fmla="*/ 0 h 288"/>
                <a:gd name="T24" fmla="*/ 426 w 432"/>
                <a:gd name="T25" fmla="*/ 18 h 288"/>
                <a:gd name="T26" fmla="*/ 414 w 432"/>
                <a:gd name="T27" fmla="*/ 42 h 288"/>
                <a:gd name="T28" fmla="*/ 432 w 432"/>
                <a:gd name="T29" fmla="*/ 66 h 288"/>
                <a:gd name="T30" fmla="*/ 432 w 432"/>
                <a:gd name="T31" fmla="*/ 180 h 288"/>
                <a:gd name="T32" fmla="*/ 432 w 432"/>
                <a:gd name="T33" fmla="*/ 204 h 288"/>
                <a:gd name="T34" fmla="*/ 432 w 432"/>
                <a:gd name="T35" fmla="*/ 210 h 2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32"/>
                <a:gd name="T55" fmla="*/ 0 h 288"/>
                <a:gd name="T56" fmla="*/ 432 w 432"/>
                <a:gd name="T57" fmla="*/ 288 h 28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32" h="288">
                  <a:moveTo>
                    <a:pt x="432" y="204"/>
                  </a:moveTo>
                  <a:lnTo>
                    <a:pt x="426" y="210"/>
                  </a:lnTo>
                  <a:lnTo>
                    <a:pt x="432" y="234"/>
                  </a:lnTo>
                  <a:lnTo>
                    <a:pt x="420" y="264"/>
                  </a:lnTo>
                  <a:lnTo>
                    <a:pt x="432" y="288"/>
                  </a:lnTo>
                  <a:lnTo>
                    <a:pt x="384" y="258"/>
                  </a:lnTo>
                  <a:lnTo>
                    <a:pt x="342" y="264"/>
                  </a:lnTo>
                  <a:lnTo>
                    <a:pt x="312" y="246"/>
                  </a:lnTo>
                  <a:lnTo>
                    <a:pt x="0" y="228"/>
                  </a:lnTo>
                  <a:lnTo>
                    <a:pt x="0" y="186"/>
                  </a:lnTo>
                  <a:lnTo>
                    <a:pt x="12" y="72"/>
                  </a:lnTo>
                  <a:lnTo>
                    <a:pt x="18" y="0"/>
                  </a:lnTo>
                  <a:lnTo>
                    <a:pt x="426" y="18"/>
                  </a:lnTo>
                  <a:lnTo>
                    <a:pt x="414" y="42"/>
                  </a:lnTo>
                  <a:lnTo>
                    <a:pt x="432" y="66"/>
                  </a:lnTo>
                  <a:lnTo>
                    <a:pt x="432" y="180"/>
                  </a:lnTo>
                  <a:lnTo>
                    <a:pt x="432" y="204"/>
                  </a:lnTo>
                  <a:lnTo>
                    <a:pt x="432" y="210"/>
                  </a:lnTo>
                </a:path>
              </a:pathLst>
            </a:custGeom>
            <a:noFill/>
            <a:ln w="9525">
              <a:solidFill>
                <a:srgbClr val="000000"/>
              </a:solidFill>
              <a:prstDash val="solid"/>
              <a:round/>
              <a:headEnd/>
              <a:tailEnd/>
            </a:ln>
          </p:spPr>
          <p:txBody>
            <a:bodyPr/>
            <a:lstStyle/>
            <a:p>
              <a:endParaRPr lang="en-US"/>
            </a:p>
          </p:txBody>
        </p:sp>
        <p:sp>
          <p:nvSpPr>
            <p:cNvPr id="8297" name="Freeform 230"/>
            <p:cNvSpPr>
              <a:spLocks/>
            </p:cNvSpPr>
            <p:nvPr/>
          </p:nvSpPr>
          <p:spPr bwMode="auto">
            <a:xfrm>
              <a:off x="3279" y="2256"/>
              <a:ext cx="522" cy="180"/>
            </a:xfrm>
            <a:custGeom>
              <a:avLst/>
              <a:gdLst>
                <a:gd name="T0" fmla="*/ 522 w 522"/>
                <a:gd name="T1" fmla="*/ 0 h 180"/>
                <a:gd name="T2" fmla="*/ 522 w 522"/>
                <a:gd name="T3" fmla="*/ 24 h 180"/>
                <a:gd name="T4" fmla="*/ 504 w 522"/>
                <a:gd name="T5" fmla="*/ 42 h 180"/>
                <a:gd name="T6" fmla="*/ 474 w 522"/>
                <a:gd name="T7" fmla="*/ 60 h 180"/>
                <a:gd name="T8" fmla="*/ 468 w 522"/>
                <a:gd name="T9" fmla="*/ 54 h 180"/>
                <a:gd name="T10" fmla="*/ 450 w 522"/>
                <a:gd name="T11" fmla="*/ 78 h 180"/>
                <a:gd name="T12" fmla="*/ 402 w 522"/>
                <a:gd name="T13" fmla="*/ 102 h 180"/>
                <a:gd name="T14" fmla="*/ 390 w 522"/>
                <a:gd name="T15" fmla="*/ 126 h 180"/>
                <a:gd name="T16" fmla="*/ 372 w 522"/>
                <a:gd name="T17" fmla="*/ 132 h 180"/>
                <a:gd name="T18" fmla="*/ 372 w 522"/>
                <a:gd name="T19" fmla="*/ 150 h 180"/>
                <a:gd name="T20" fmla="*/ 294 w 522"/>
                <a:gd name="T21" fmla="*/ 162 h 180"/>
                <a:gd name="T22" fmla="*/ 132 w 522"/>
                <a:gd name="T23" fmla="*/ 174 h 180"/>
                <a:gd name="T24" fmla="*/ 0 w 522"/>
                <a:gd name="T25" fmla="*/ 180 h 180"/>
                <a:gd name="T26" fmla="*/ 12 w 522"/>
                <a:gd name="T27" fmla="*/ 168 h 180"/>
                <a:gd name="T28" fmla="*/ 0 w 522"/>
                <a:gd name="T29" fmla="*/ 150 h 180"/>
                <a:gd name="T30" fmla="*/ 18 w 522"/>
                <a:gd name="T31" fmla="*/ 138 h 180"/>
                <a:gd name="T32" fmla="*/ 18 w 522"/>
                <a:gd name="T33" fmla="*/ 126 h 180"/>
                <a:gd name="T34" fmla="*/ 30 w 522"/>
                <a:gd name="T35" fmla="*/ 108 h 180"/>
                <a:gd name="T36" fmla="*/ 30 w 522"/>
                <a:gd name="T37" fmla="*/ 102 h 180"/>
                <a:gd name="T38" fmla="*/ 36 w 522"/>
                <a:gd name="T39" fmla="*/ 54 h 180"/>
                <a:gd name="T40" fmla="*/ 42 w 522"/>
                <a:gd name="T41" fmla="*/ 60 h 180"/>
                <a:gd name="T42" fmla="*/ 126 w 522"/>
                <a:gd name="T43" fmla="*/ 54 h 180"/>
                <a:gd name="T44" fmla="*/ 126 w 522"/>
                <a:gd name="T45" fmla="*/ 42 h 180"/>
                <a:gd name="T46" fmla="*/ 402 w 522"/>
                <a:gd name="T47" fmla="*/ 18 h 180"/>
                <a:gd name="T48" fmla="*/ 522 w 522"/>
                <a:gd name="T49" fmla="*/ 0 h 1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22"/>
                <a:gd name="T76" fmla="*/ 0 h 180"/>
                <a:gd name="T77" fmla="*/ 522 w 522"/>
                <a:gd name="T78" fmla="*/ 180 h 18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22" h="180">
                  <a:moveTo>
                    <a:pt x="522" y="0"/>
                  </a:moveTo>
                  <a:lnTo>
                    <a:pt x="522" y="24"/>
                  </a:lnTo>
                  <a:lnTo>
                    <a:pt x="504" y="42"/>
                  </a:lnTo>
                  <a:lnTo>
                    <a:pt x="474" y="60"/>
                  </a:lnTo>
                  <a:lnTo>
                    <a:pt x="468" y="54"/>
                  </a:lnTo>
                  <a:lnTo>
                    <a:pt x="450" y="78"/>
                  </a:lnTo>
                  <a:lnTo>
                    <a:pt x="402" y="102"/>
                  </a:lnTo>
                  <a:lnTo>
                    <a:pt x="390" y="126"/>
                  </a:lnTo>
                  <a:lnTo>
                    <a:pt x="372" y="132"/>
                  </a:lnTo>
                  <a:lnTo>
                    <a:pt x="372" y="150"/>
                  </a:lnTo>
                  <a:lnTo>
                    <a:pt x="294" y="162"/>
                  </a:lnTo>
                  <a:lnTo>
                    <a:pt x="132" y="174"/>
                  </a:lnTo>
                  <a:lnTo>
                    <a:pt x="0" y="180"/>
                  </a:lnTo>
                  <a:lnTo>
                    <a:pt x="12" y="168"/>
                  </a:lnTo>
                  <a:lnTo>
                    <a:pt x="0" y="150"/>
                  </a:lnTo>
                  <a:lnTo>
                    <a:pt x="18" y="138"/>
                  </a:lnTo>
                  <a:lnTo>
                    <a:pt x="18" y="126"/>
                  </a:lnTo>
                  <a:lnTo>
                    <a:pt x="30" y="108"/>
                  </a:lnTo>
                  <a:lnTo>
                    <a:pt x="30" y="102"/>
                  </a:lnTo>
                  <a:lnTo>
                    <a:pt x="36" y="54"/>
                  </a:lnTo>
                  <a:lnTo>
                    <a:pt x="42" y="60"/>
                  </a:lnTo>
                  <a:lnTo>
                    <a:pt x="126" y="54"/>
                  </a:lnTo>
                  <a:lnTo>
                    <a:pt x="126" y="42"/>
                  </a:lnTo>
                  <a:lnTo>
                    <a:pt x="402" y="18"/>
                  </a:lnTo>
                  <a:lnTo>
                    <a:pt x="522" y="0"/>
                  </a:lnTo>
                  <a:close/>
                </a:path>
              </a:pathLst>
            </a:custGeom>
            <a:solidFill>
              <a:srgbClr val="FF8C00"/>
            </a:solidFill>
            <a:ln w="9525">
              <a:solidFill>
                <a:srgbClr val="FF8C00"/>
              </a:solidFill>
              <a:prstDash val="solid"/>
              <a:round/>
              <a:headEnd/>
              <a:tailEnd/>
            </a:ln>
          </p:spPr>
          <p:txBody>
            <a:bodyPr/>
            <a:lstStyle/>
            <a:p>
              <a:endParaRPr lang="en-US"/>
            </a:p>
          </p:txBody>
        </p:sp>
        <p:sp>
          <p:nvSpPr>
            <p:cNvPr id="8298" name="Freeform 231"/>
            <p:cNvSpPr>
              <a:spLocks/>
            </p:cNvSpPr>
            <p:nvPr/>
          </p:nvSpPr>
          <p:spPr bwMode="auto">
            <a:xfrm>
              <a:off x="3279" y="2256"/>
              <a:ext cx="522" cy="180"/>
            </a:xfrm>
            <a:custGeom>
              <a:avLst/>
              <a:gdLst>
                <a:gd name="T0" fmla="*/ 522 w 522"/>
                <a:gd name="T1" fmla="*/ 0 h 180"/>
                <a:gd name="T2" fmla="*/ 522 w 522"/>
                <a:gd name="T3" fmla="*/ 24 h 180"/>
                <a:gd name="T4" fmla="*/ 504 w 522"/>
                <a:gd name="T5" fmla="*/ 42 h 180"/>
                <a:gd name="T6" fmla="*/ 474 w 522"/>
                <a:gd name="T7" fmla="*/ 60 h 180"/>
                <a:gd name="T8" fmla="*/ 468 w 522"/>
                <a:gd name="T9" fmla="*/ 54 h 180"/>
                <a:gd name="T10" fmla="*/ 450 w 522"/>
                <a:gd name="T11" fmla="*/ 78 h 180"/>
                <a:gd name="T12" fmla="*/ 402 w 522"/>
                <a:gd name="T13" fmla="*/ 102 h 180"/>
                <a:gd name="T14" fmla="*/ 390 w 522"/>
                <a:gd name="T15" fmla="*/ 126 h 180"/>
                <a:gd name="T16" fmla="*/ 372 w 522"/>
                <a:gd name="T17" fmla="*/ 132 h 180"/>
                <a:gd name="T18" fmla="*/ 372 w 522"/>
                <a:gd name="T19" fmla="*/ 150 h 180"/>
                <a:gd name="T20" fmla="*/ 294 w 522"/>
                <a:gd name="T21" fmla="*/ 162 h 180"/>
                <a:gd name="T22" fmla="*/ 132 w 522"/>
                <a:gd name="T23" fmla="*/ 174 h 180"/>
                <a:gd name="T24" fmla="*/ 0 w 522"/>
                <a:gd name="T25" fmla="*/ 180 h 180"/>
                <a:gd name="T26" fmla="*/ 12 w 522"/>
                <a:gd name="T27" fmla="*/ 168 h 180"/>
                <a:gd name="T28" fmla="*/ 0 w 522"/>
                <a:gd name="T29" fmla="*/ 150 h 180"/>
                <a:gd name="T30" fmla="*/ 18 w 522"/>
                <a:gd name="T31" fmla="*/ 138 h 180"/>
                <a:gd name="T32" fmla="*/ 18 w 522"/>
                <a:gd name="T33" fmla="*/ 126 h 180"/>
                <a:gd name="T34" fmla="*/ 30 w 522"/>
                <a:gd name="T35" fmla="*/ 108 h 180"/>
                <a:gd name="T36" fmla="*/ 30 w 522"/>
                <a:gd name="T37" fmla="*/ 102 h 180"/>
                <a:gd name="T38" fmla="*/ 36 w 522"/>
                <a:gd name="T39" fmla="*/ 54 h 180"/>
                <a:gd name="T40" fmla="*/ 42 w 522"/>
                <a:gd name="T41" fmla="*/ 60 h 180"/>
                <a:gd name="T42" fmla="*/ 126 w 522"/>
                <a:gd name="T43" fmla="*/ 54 h 180"/>
                <a:gd name="T44" fmla="*/ 126 w 522"/>
                <a:gd name="T45" fmla="*/ 42 h 180"/>
                <a:gd name="T46" fmla="*/ 402 w 522"/>
                <a:gd name="T47" fmla="*/ 18 h 180"/>
                <a:gd name="T48" fmla="*/ 522 w 522"/>
                <a:gd name="T49" fmla="*/ 0 h 180"/>
                <a:gd name="T50" fmla="*/ 522 w 522"/>
                <a:gd name="T51" fmla="*/ 6 h 18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22"/>
                <a:gd name="T79" fmla="*/ 0 h 180"/>
                <a:gd name="T80" fmla="*/ 522 w 522"/>
                <a:gd name="T81" fmla="*/ 180 h 18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22" h="180">
                  <a:moveTo>
                    <a:pt x="522" y="0"/>
                  </a:moveTo>
                  <a:lnTo>
                    <a:pt x="522" y="24"/>
                  </a:lnTo>
                  <a:lnTo>
                    <a:pt x="504" y="42"/>
                  </a:lnTo>
                  <a:lnTo>
                    <a:pt x="474" y="60"/>
                  </a:lnTo>
                  <a:lnTo>
                    <a:pt x="468" y="54"/>
                  </a:lnTo>
                  <a:lnTo>
                    <a:pt x="450" y="78"/>
                  </a:lnTo>
                  <a:lnTo>
                    <a:pt x="402" y="102"/>
                  </a:lnTo>
                  <a:lnTo>
                    <a:pt x="390" y="126"/>
                  </a:lnTo>
                  <a:lnTo>
                    <a:pt x="372" y="132"/>
                  </a:lnTo>
                  <a:lnTo>
                    <a:pt x="372" y="150"/>
                  </a:lnTo>
                  <a:lnTo>
                    <a:pt x="294" y="162"/>
                  </a:lnTo>
                  <a:lnTo>
                    <a:pt x="132" y="174"/>
                  </a:lnTo>
                  <a:lnTo>
                    <a:pt x="0" y="180"/>
                  </a:lnTo>
                  <a:lnTo>
                    <a:pt x="12" y="168"/>
                  </a:lnTo>
                  <a:lnTo>
                    <a:pt x="0" y="150"/>
                  </a:lnTo>
                  <a:lnTo>
                    <a:pt x="18" y="138"/>
                  </a:lnTo>
                  <a:lnTo>
                    <a:pt x="18" y="126"/>
                  </a:lnTo>
                  <a:lnTo>
                    <a:pt x="30" y="108"/>
                  </a:lnTo>
                  <a:lnTo>
                    <a:pt x="30" y="102"/>
                  </a:lnTo>
                  <a:lnTo>
                    <a:pt x="36" y="54"/>
                  </a:lnTo>
                  <a:lnTo>
                    <a:pt x="42" y="60"/>
                  </a:lnTo>
                  <a:lnTo>
                    <a:pt x="126" y="54"/>
                  </a:lnTo>
                  <a:lnTo>
                    <a:pt x="126" y="42"/>
                  </a:lnTo>
                  <a:lnTo>
                    <a:pt x="402" y="18"/>
                  </a:lnTo>
                  <a:lnTo>
                    <a:pt x="522" y="0"/>
                  </a:lnTo>
                  <a:lnTo>
                    <a:pt x="522" y="6"/>
                  </a:lnTo>
                </a:path>
              </a:pathLst>
            </a:custGeom>
            <a:noFill/>
            <a:ln w="9525">
              <a:solidFill>
                <a:srgbClr val="000000"/>
              </a:solidFill>
              <a:prstDash val="solid"/>
              <a:round/>
              <a:headEnd/>
              <a:tailEnd/>
            </a:ln>
          </p:spPr>
          <p:txBody>
            <a:bodyPr/>
            <a:lstStyle/>
            <a:p>
              <a:endParaRPr lang="en-US"/>
            </a:p>
          </p:txBody>
        </p:sp>
        <p:sp>
          <p:nvSpPr>
            <p:cNvPr id="8299" name="Freeform 232"/>
            <p:cNvSpPr>
              <a:spLocks/>
            </p:cNvSpPr>
            <p:nvPr/>
          </p:nvSpPr>
          <p:spPr bwMode="auto">
            <a:xfrm>
              <a:off x="2211" y="2316"/>
              <a:ext cx="864" cy="834"/>
            </a:xfrm>
            <a:custGeom>
              <a:avLst/>
              <a:gdLst>
                <a:gd name="T0" fmla="*/ 828 w 864"/>
                <a:gd name="T1" fmla="*/ 246 h 834"/>
                <a:gd name="T2" fmla="*/ 864 w 864"/>
                <a:gd name="T3" fmla="*/ 438 h 834"/>
                <a:gd name="T4" fmla="*/ 858 w 864"/>
                <a:gd name="T5" fmla="*/ 516 h 834"/>
                <a:gd name="T6" fmla="*/ 846 w 864"/>
                <a:gd name="T7" fmla="*/ 540 h 834"/>
                <a:gd name="T8" fmla="*/ 804 w 864"/>
                <a:gd name="T9" fmla="*/ 558 h 834"/>
                <a:gd name="T10" fmla="*/ 792 w 864"/>
                <a:gd name="T11" fmla="*/ 534 h 834"/>
                <a:gd name="T12" fmla="*/ 768 w 864"/>
                <a:gd name="T13" fmla="*/ 540 h 834"/>
                <a:gd name="T14" fmla="*/ 756 w 864"/>
                <a:gd name="T15" fmla="*/ 582 h 834"/>
                <a:gd name="T16" fmla="*/ 678 w 864"/>
                <a:gd name="T17" fmla="*/ 648 h 834"/>
                <a:gd name="T18" fmla="*/ 684 w 864"/>
                <a:gd name="T19" fmla="*/ 630 h 834"/>
                <a:gd name="T20" fmla="*/ 678 w 864"/>
                <a:gd name="T21" fmla="*/ 630 h 834"/>
                <a:gd name="T22" fmla="*/ 666 w 864"/>
                <a:gd name="T23" fmla="*/ 630 h 834"/>
                <a:gd name="T24" fmla="*/ 660 w 864"/>
                <a:gd name="T25" fmla="*/ 642 h 834"/>
                <a:gd name="T26" fmla="*/ 654 w 864"/>
                <a:gd name="T27" fmla="*/ 654 h 834"/>
                <a:gd name="T28" fmla="*/ 642 w 864"/>
                <a:gd name="T29" fmla="*/ 660 h 834"/>
                <a:gd name="T30" fmla="*/ 636 w 864"/>
                <a:gd name="T31" fmla="*/ 654 h 834"/>
                <a:gd name="T32" fmla="*/ 624 w 864"/>
                <a:gd name="T33" fmla="*/ 684 h 834"/>
                <a:gd name="T34" fmla="*/ 606 w 864"/>
                <a:gd name="T35" fmla="*/ 690 h 834"/>
                <a:gd name="T36" fmla="*/ 612 w 864"/>
                <a:gd name="T37" fmla="*/ 702 h 834"/>
                <a:gd name="T38" fmla="*/ 594 w 864"/>
                <a:gd name="T39" fmla="*/ 732 h 834"/>
                <a:gd name="T40" fmla="*/ 588 w 864"/>
                <a:gd name="T41" fmla="*/ 732 h 834"/>
                <a:gd name="T42" fmla="*/ 576 w 864"/>
                <a:gd name="T43" fmla="*/ 732 h 834"/>
                <a:gd name="T44" fmla="*/ 594 w 864"/>
                <a:gd name="T45" fmla="*/ 768 h 834"/>
                <a:gd name="T46" fmla="*/ 546 w 864"/>
                <a:gd name="T47" fmla="*/ 828 h 834"/>
                <a:gd name="T48" fmla="*/ 462 w 864"/>
                <a:gd name="T49" fmla="*/ 750 h 834"/>
                <a:gd name="T50" fmla="*/ 408 w 864"/>
                <a:gd name="T51" fmla="*/ 654 h 834"/>
                <a:gd name="T52" fmla="*/ 336 w 864"/>
                <a:gd name="T53" fmla="*/ 534 h 834"/>
                <a:gd name="T54" fmla="*/ 252 w 864"/>
                <a:gd name="T55" fmla="*/ 528 h 834"/>
                <a:gd name="T56" fmla="*/ 216 w 864"/>
                <a:gd name="T57" fmla="*/ 582 h 834"/>
                <a:gd name="T58" fmla="*/ 126 w 864"/>
                <a:gd name="T59" fmla="*/ 528 h 834"/>
                <a:gd name="T60" fmla="*/ 6 w 864"/>
                <a:gd name="T61" fmla="*/ 342 h 834"/>
                <a:gd name="T62" fmla="*/ 234 w 864"/>
                <a:gd name="T63" fmla="*/ 348 h 834"/>
                <a:gd name="T64" fmla="*/ 456 w 864"/>
                <a:gd name="T65" fmla="*/ 12 h 834"/>
                <a:gd name="T66" fmla="*/ 468 w 864"/>
                <a:gd name="T67" fmla="*/ 174 h 834"/>
                <a:gd name="T68" fmla="*/ 498 w 864"/>
                <a:gd name="T69" fmla="*/ 192 h 834"/>
                <a:gd name="T70" fmla="*/ 564 w 864"/>
                <a:gd name="T71" fmla="*/ 198 h 834"/>
                <a:gd name="T72" fmla="*/ 594 w 864"/>
                <a:gd name="T73" fmla="*/ 210 h 834"/>
                <a:gd name="T74" fmla="*/ 624 w 864"/>
                <a:gd name="T75" fmla="*/ 216 h 834"/>
                <a:gd name="T76" fmla="*/ 642 w 864"/>
                <a:gd name="T77" fmla="*/ 216 h 834"/>
                <a:gd name="T78" fmla="*/ 660 w 864"/>
                <a:gd name="T79" fmla="*/ 216 h 834"/>
                <a:gd name="T80" fmla="*/ 750 w 864"/>
                <a:gd name="T81" fmla="*/ 210 h 834"/>
                <a:gd name="T82" fmla="*/ 798 w 864"/>
                <a:gd name="T83" fmla="*/ 234 h 8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864"/>
                <a:gd name="T127" fmla="*/ 0 h 834"/>
                <a:gd name="T128" fmla="*/ 864 w 864"/>
                <a:gd name="T129" fmla="*/ 834 h 8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864" h="834">
                  <a:moveTo>
                    <a:pt x="798" y="234"/>
                  </a:moveTo>
                  <a:lnTo>
                    <a:pt x="828" y="246"/>
                  </a:lnTo>
                  <a:lnTo>
                    <a:pt x="828" y="366"/>
                  </a:lnTo>
                  <a:lnTo>
                    <a:pt x="864" y="438"/>
                  </a:lnTo>
                  <a:lnTo>
                    <a:pt x="852" y="474"/>
                  </a:lnTo>
                  <a:lnTo>
                    <a:pt x="858" y="516"/>
                  </a:lnTo>
                  <a:lnTo>
                    <a:pt x="840" y="534"/>
                  </a:lnTo>
                  <a:lnTo>
                    <a:pt x="846" y="540"/>
                  </a:lnTo>
                  <a:lnTo>
                    <a:pt x="786" y="570"/>
                  </a:lnTo>
                  <a:lnTo>
                    <a:pt x="804" y="558"/>
                  </a:lnTo>
                  <a:lnTo>
                    <a:pt x="786" y="558"/>
                  </a:lnTo>
                  <a:lnTo>
                    <a:pt x="792" y="534"/>
                  </a:lnTo>
                  <a:lnTo>
                    <a:pt x="774" y="546"/>
                  </a:lnTo>
                  <a:lnTo>
                    <a:pt x="768" y="540"/>
                  </a:lnTo>
                  <a:lnTo>
                    <a:pt x="774" y="576"/>
                  </a:lnTo>
                  <a:lnTo>
                    <a:pt x="756" y="582"/>
                  </a:lnTo>
                  <a:lnTo>
                    <a:pt x="756" y="600"/>
                  </a:lnTo>
                  <a:lnTo>
                    <a:pt x="678" y="648"/>
                  </a:lnTo>
                  <a:lnTo>
                    <a:pt x="720" y="618"/>
                  </a:lnTo>
                  <a:lnTo>
                    <a:pt x="684" y="630"/>
                  </a:lnTo>
                  <a:lnTo>
                    <a:pt x="684" y="618"/>
                  </a:lnTo>
                  <a:lnTo>
                    <a:pt x="678" y="630"/>
                  </a:lnTo>
                  <a:lnTo>
                    <a:pt x="672" y="624"/>
                  </a:lnTo>
                  <a:lnTo>
                    <a:pt x="666" y="630"/>
                  </a:lnTo>
                  <a:lnTo>
                    <a:pt x="654" y="624"/>
                  </a:lnTo>
                  <a:lnTo>
                    <a:pt x="660" y="642"/>
                  </a:lnTo>
                  <a:lnTo>
                    <a:pt x="672" y="642"/>
                  </a:lnTo>
                  <a:lnTo>
                    <a:pt x="654" y="654"/>
                  </a:lnTo>
                  <a:lnTo>
                    <a:pt x="642" y="636"/>
                  </a:lnTo>
                  <a:lnTo>
                    <a:pt x="642" y="660"/>
                  </a:lnTo>
                  <a:lnTo>
                    <a:pt x="636" y="666"/>
                  </a:lnTo>
                  <a:lnTo>
                    <a:pt x="636" y="654"/>
                  </a:lnTo>
                  <a:lnTo>
                    <a:pt x="612" y="672"/>
                  </a:lnTo>
                  <a:lnTo>
                    <a:pt x="624" y="684"/>
                  </a:lnTo>
                  <a:lnTo>
                    <a:pt x="594" y="684"/>
                  </a:lnTo>
                  <a:lnTo>
                    <a:pt x="606" y="690"/>
                  </a:lnTo>
                  <a:lnTo>
                    <a:pt x="606" y="702"/>
                  </a:lnTo>
                  <a:lnTo>
                    <a:pt x="612" y="702"/>
                  </a:lnTo>
                  <a:lnTo>
                    <a:pt x="600" y="732"/>
                  </a:lnTo>
                  <a:lnTo>
                    <a:pt x="594" y="732"/>
                  </a:lnTo>
                  <a:lnTo>
                    <a:pt x="594" y="720"/>
                  </a:lnTo>
                  <a:lnTo>
                    <a:pt x="588" y="732"/>
                  </a:lnTo>
                  <a:lnTo>
                    <a:pt x="576" y="720"/>
                  </a:lnTo>
                  <a:lnTo>
                    <a:pt x="576" y="732"/>
                  </a:lnTo>
                  <a:lnTo>
                    <a:pt x="600" y="732"/>
                  </a:lnTo>
                  <a:lnTo>
                    <a:pt x="594" y="768"/>
                  </a:lnTo>
                  <a:lnTo>
                    <a:pt x="618" y="834"/>
                  </a:lnTo>
                  <a:lnTo>
                    <a:pt x="546" y="828"/>
                  </a:lnTo>
                  <a:lnTo>
                    <a:pt x="480" y="798"/>
                  </a:lnTo>
                  <a:lnTo>
                    <a:pt x="462" y="750"/>
                  </a:lnTo>
                  <a:lnTo>
                    <a:pt x="456" y="702"/>
                  </a:lnTo>
                  <a:lnTo>
                    <a:pt x="408" y="654"/>
                  </a:lnTo>
                  <a:lnTo>
                    <a:pt x="372" y="570"/>
                  </a:lnTo>
                  <a:lnTo>
                    <a:pt x="336" y="534"/>
                  </a:lnTo>
                  <a:lnTo>
                    <a:pt x="276" y="516"/>
                  </a:lnTo>
                  <a:lnTo>
                    <a:pt x="252" y="528"/>
                  </a:lnTo>
                  <a:lnTo>
                    <a:pt x="234" y="564"/>
                  </a:lnTo>
                  <a:lnTo>
                    <a:pt x="216" y="582"/>
                  </a:lnTo>
                  <a:lnTo>
                    <a:pt x="198" y="576"/>
                  </a:lnTo>
                  <a:lnTo>
                    <a:pt x="126" y="528"/>
                  </a:lnTo>
                  <a:lnTo>
                    <a:pt x="108" y="450"/>
                  </a:lnTo>
                  <a:lnTo>
                    <a:pt x="6" y="342"/>
                  </a:lnTo>
                  <a:lnTo>
                    <a:pt x="0" y="330"/>
                  </a:lnTo>
                  <a:lnTo>
                    <a:pt x="234" y="348"/>
                  </a:lnTo>
                  <a:lnTo>
                    <a:pt x="264" y="0"/>
                  </a:lnTo>
                  <a:lnTo>
                    <a:pt x="456" y="12"/>
                  </a:lnTo>
                  <a:lnTo>
                    <a:pt x="444" y="162"/>
                  </a:lnTo>
                  <a:lnTo>
                    <a:pt x="468" y="174"/>
                  </a:lnTo>
                  <a:lnTo>
                    <a:pt x="486" y="174"/>
                  </a:lnTo>
                  <a:lnTo>
                    <a:pt x="498" y="192"/>
                  </a:lnTo>
                  <a:lnTo>
                    <a:pt x="540" y="204"/>
                  </a:lnTo>
                  <a:lnTo>
                    <a:pt x="564" y="198"/>
                  </a:lnTo>
                  <a:lnTo>
                    <a:pt x="582" y="222"/>
                  </a:lnTo>
                  <a:lnTo>
                    <a:pt x="594" y="210"/>
                  </a:lnTo>
                  <a:lnTo>
                    <a:pt x="612" y="228"/>
                  </a:lnTo>
                  <a:lnTo>
                    <a:pt x="624" y="216"/>
                  </a:lnTo>
                  <a:lnTo>
                    <a:pt x="630" y="234"/>
                  </a:lnTo>
                  <a:lnTo>
                    <a:pt x="642" y="216"/>
                  </a:lnTo>
                  <a:lnTo>
                    <a:pt x="648" y="222"/>
                  </a:lnTo>
                  <a:lnTo>
                    <a:pt x="660" y="216"/>
                  </a:lnTo>
                  <a:lnTo>
                    <a:pt x="678" y="234"/>
                  </a:lnTo>
                  <a:lnTo>
                    <a:pt x="750" y="210"/>
                  </a:lnTo>
                  <a:lnTo>
                    <a:pt x="798" y="240"/>
                  </a:lnTo>
                  <a:lnTo>
                    <a:pt x="798" y="234"/>
                  </a:lnTo>
                  <a:close/>
                </a:path>
              </a:pathLst>
            </a:custGeom>
            <a:solidFill>
              <a:srgbClr val="FF8C00"/>
            </a:solidFill>
            <a:ln w="9525">
              <a:solidFill>
                <a:srgbClr val="FF8C00"/>
              </a:solidFill>
              <a:prstDash val="solid"/>
              <a:round/>
              <a:headEnd/>
              <a:tailEnd/>
            </a:ln>
          </p:spPr>
          <p:txBody>
            <a:bodyPr/>
            <a:lstStyle/>
            <a:p>
              <a:endParaRPr lang="en-US"/>
            </a:p>
          </p:txBody>
        </p:sp>
        <p:sp>
          <p:nvSpPr>
            <p:cNvPr id="8300" name="Freeform 233"/>
            <p:cNvSpPr>
              <a:spLocks/>
            </p:cNvSpPr>
            <p:nvPr/>
          </p:nvSpPr>
          <p:spPr bwMode="auto">
            <a:xfrm>
              <a:off x="2211" y="2316"/>
              <a:ext cx="864" cy="834"/>
            </a:xfrm>
            <a:custGeom>
              <a:avLst/>
              <a:gdLst>
                <a:gd name="T0" fmla="*/ 828 w 864"/>
                <a:gd name="T1" fmla="*/ 246 h 834"/>
                <a:gd name="T2" fmla="*/ 864 w 864"/>
                <a:gd name="T3" fmla="*/ 438 h 834"/>
                <a:gd name="T4" fmla="*/ 858 w 864"/>
                <a:gd name="T5" fmla="*/ 516 h 834"/>
                <a:gd name="T6" fmla="*/ 846 w 864"/>
                <a:gd name="T7" fmla="*/ 540 h 834"/>
                <a:gd name="T8" fmla="*/ 804 w 864"/>
                <a:gd name="T9" fmla="*/ 558 h 834"/>
                <a:gd name="T10" fmla="*/ 792 w 864"/>
                <a:gd name="T11" fmla="*/ 534 h 834"/>
                <a:gd name="T12" fmla="*/ 768 w 864"/>
                <a:gd name="T13" fmla="*/ 540 h 834"/>
                <a:gd name="T14" fmla="*/ 756 w 864"/>
                <a:gd name="T15" fmla="*/ 582 h 834"/>
                <a:gd name="T16" fmla="*/ 678 w 864"/>
                <a:gd name="T17" fmla="*/ 648 h 834"/>
                <a:gd name="T18" fmla="*/ 684 w 864"/>
                <a:gd name="T19" fmla="*/ 630 h 834"/>
                <a:gd name="T20" fmla="*/ 678 w 864"/>
                <a:gd name="T21" fmla="*/ 630 h 834"/>
                <a:gd name="T22" fmla="*/ 666 w 864"/>
                <a:gd name="T23" fmla="*/ 630 h 834"/>
                <a:gd name="T24" fmla="*/ 660 w 864"/>
                <a:gd name="T25" fmla="*/ 642 h 834"/>
                <a:gd name="T26" fmla="*/ 654 w 864"/>
                <a:gd name="T27" fmla="*/ 654 h 834"/>
                <a:gd name="T28" fmla="*/ 642 w 864"/>
                <a:gd name="T29" fmla="*/ 660 h 834"/>
                <a:gd name="T30" fmla="*/ 636 w 864"/>
                <a:gd name="T31" fmla="*/ 654 h 834"/>
                <a:gd name="T32" fmla="*/ 624 w 864"/>
                <a:gd name="T33" fmla="*/ 684 h 834"/>
                <a:gd name="T34" fmla="*/ 606 w 864"/>
                <a:gd name="T35" fmla="*/ 690 h 834"/>
                <a:gd name="T36" fmla="*/ 612 w 864"/>
                <a:gd name="T37" fmla="*/ 702 h 834"/>
                <a:gd name="T38" fmla="*/ 594 w 864"/>
                <a:gd name="T39" fmla="*/ 732 h 834"/>
                <a:gd name="T40" fmla="*/ 588 w 864"/>
                <a:gd name="T41" fmla="*/ 732 h 834"/>
                <a:gd name="T42" fmla="*/ 576 w 864"/>
                <a:gd name="T43" fmla="*/ 732 h 834"/>
                <a:gd name="T44" fmla="*/ 594 w 864"/>
                <a:gd name="T45" fmla="*/ 768 h 834"/>
                <a:gd name="T46" fmla="*/ 546 w 864"/>
                <a:gd name="T47" fmla="*/ 828 h 834"/>
                <a:gd name="T48" fmla="*/ 462 w 864"/>
                <a:gd name="T49" fmla="*/ 750 h 834"/>
                <a:gd name="T50" fmla="*/ 408 w 864"/>
                <a:gd name="T51" fmla="*/ 654 h 834"/>
                <a:gd name="T52" fmla="*/ 336 w 864"/>
                <a:gd name="T53" fmla="*/ 534 h 834"/>
                <a:gd name="T54" fmla="*/ 252 w 864"/>
                <a:gd name="T55" fmla="*/ 528 h 834"/>
                <a:gd name="T56" fmla="*/ 216 w 864"/>
                <a:gd name="T57" fmla="*/ 582 h 834"/>
                <a:gd name="T58" fmla="*/ 126 w 864"/>
                <a:gd name="T59" fmla="*/ 528 h 834"/>
                <a:gd name="T60" fmla="*/ 6 w 864"/>
                <a:gd name="T61" fmla="*/ 342 h 834"/>
                <a:gd name="T62" fmla="*/ 234 w 864"/>
                <a:gd name="T63" fmla="*/ 348 h 834"/>
                <a:gd name="T64" fmla="*/ 456 w 864"/>
                <a:gd name="T65" fmla="*/ 12 h 834"/>
                <a:gd name="T66" fmla="*/ 468 w 864"/>
                <a:gd name="T67" fmla="*/ 174 h 834"/>
                <a:gd name="T68" fmla="*/ 498 w 864"/>
                <a:gd name="T69" fmla="*/ 192 h 834"/>
                <a:gd name="T70" fmla="*/ 564 w 864"/>
                <a:gd name="T71" fmla="*/ 198 h 834"/>
                <a:gd name="T72" fmla="*/ 594 w 864"/>
                <a:gd name="T73" fmla="*/ 210 h 834"/>
                <a:gd name="T74" fmla="*/ 624 w 864"/>
                <a:gd name="T75" fmla="*/ 216 h 834"/>
                <a:gd name="T76" fmla="*/ 642 w 864"/>
                <a:gd name="T77" fmla="*/ 216 h 834"/>
                <a:gd name="T78" fmla="*/ 660 w 864"/>
                <a:gd name="T79" fmla="*/ 216 h 834"/>
                <a:gd name="T80" fmla="*/ 750 w 864"/>
                <a:gd name="T81" fmla="*/ 210 h 834"/>
                <a:gd name="T82" fmla="*/ 798 w 864"/>
                <a:gd name="T83" fmla="*/ 234 h 8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864"/>
                <a:gd name="T127" fmla="*/ 0 h 834"/>
                <a:gd name="T128" fmla="*/ 864 w 864"/>
                <a:gd name="T129" fmla="*/ 834 h 8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864" h="834">
                  <a:moveTo>
                    <a:pt x="798" y="234"/>
                  </a:moveTo>
                  <a:lnTo>
                    <a:pt x="828" y="246"/>
                  </a:lnTo>
                  <a:lnTo>
                    <a:pt x="828" y="366"/>
                  </a:lnTo>
                  <a:lnTo>
                    <a:pt x="864" y="438"/>
                  </a:lnTo>
                  <a:lnTo>
                    <a:pt x="852" y="474"/>
                  </a:lnTo>
                  <a:lnTo>
                    <a:pt x="858" y="516"/>
                  </a:lnTo>
                  <a:lnTo>
                    <a:pt x="840" y="534"/>
                  </a:lnTo>
                  <a:lnTo>
                    <a:pt x="846" y="540"/>
                  </a:lnTo>
                  <a:lnTo>
                    <a:pt x="786" y="570"/>
                  </a:lnTo>
                  <a:lnTo>
                    <a:pt x="804" y="558"/>
                  </a:lnTo>
                  <a:lnTo>
                    <a:pt x="786" y="558"/>
                  </a:lnTo>
                  <a:lnTo>
                    <a:pt x="792" y="534"/>
                  </a:lnTo>
                  <a:lnTo>
                    <a:pt x="774" y="546"/>
                  </a:lnTo>
                  <a:lnTo>
                    <a:pt x="768" y="540"/>
                  </a:lnTo>
                  <a:lnTo>
                    <a:pt x="774" y="576"/>
                  </a:lnTo>
                  <a:lnTo>
                    <a:pt x="756" y="582"/>
                  </a:lnTo>
                  <a:lnTo>
                    <a:pt x="756" y="600"/>
                  </a:lnTo>
                  <a:lnTo>
                    <a:pt x="678" y="648"/>
                  </a:lnTo>
                  <a:lnTo>
                    <a:pt x="720" y="618"/>
                  </a:lnTo>
                  <a:lnTo>
                    <a:pt x="684" y="630"/>
                  </a:lnTo>
                  <a:lnTo>
                    <a:pt x="684" y="618"/>
                  </a:lnTo>
                  <a:lnTo>
                    <a:pt x="678" y="630"/>
                  </a:lnTo>
                  <a:lnTo>
                    <a:pt x="672" y="624"/>
                  </a:lnTo>
                  <a:lnTo>
                    <a:pt x="666" y="630"/>
                  </a:lnTo>
                  <a:lnTo>
                    <a:pt x="654" y="624"/>
                  </a:lnTo>
                  <a:lnTo>
                    <a:pt x="660" y="642"/>
                  </a:lnTo>
                  <a:lnTo>
                    <a:pt x="672" y="642"/>
                  </a:lnTo>
                  <a:lnTo>
                    <a:pt x="654" y="654"/>
                  </a:lnTo>
                  <a:lnTo>
                    <a:pt x="642" y="636"/>
                  </a:lnTo>
                  <a:lnTo>
                    <a:pt x="642" y="660"/>
                  </a:lnTo>
                  <a:lnTo>
                    <a:pt x="636" y="666"/>
                  </a:lnTo>
                  <a:lnTo>
                    <a:pt x="636" y="654"/>
                  </a:lnTo>
                  <a:lnTo>
                    <a:pt x="612" y="672"/>
                  </a:lnTo>
                  <a:lnTo>
                    <a:pt x="624" y="684"/>
                  </a:lnTo>
                  <a:lnTo>
                    <a:pt x="594" y="684"/>
                  </a:lnTo>
                  <a:lnTo>
                    <a:pt x="606" y="690"/>
                  </a:lnTo>
                  <a:lnTo>
                    <a:pt x="606" y="702"/>
                  </a:lnTo>
                  <a:lnTo>
                    <a:pt x="612" y="702"/>
                  </a:lnTo>
                  <a:lnTo>
                    <a:pt x="600" y="732"/>
                  </a:lnTo>
                  <a:lnTo>
                    <a:pt x="594" y="732"/>
                  </a:lnTo>
                  <a:lnTo>
                    <a:pt x="594" y="720"/>
                  </a:lnTo>
                  <a:lnTo>
                    <a:pt x="588" y="732"/>
                  </a:lnTo>
                  <a:lnTo>
                    <a:pt x="576" y="720"/>
                  </a:lnTo>
                  <a:lnTo>
                    <a:pt x="576" y="732"/>
                  </a:lnTo>
                  <a:lnTo>
                    <a:pt x="600" y="732"/>
                  </a:lnTo>
                  <a:lnTo>
                    <a:pt x="594" y="768"/>
                  </a:lnTo>
                  <a:lnTo>
                    <a:pt x="618" y="834"/>
                  </a:lnTo>
                  <a:lnTo>
                    <a:pt x="546" y="828"/>
                  </a:lnTo>
                  <a:lnTo>
                    <a:pt x="480" y="798"/>
                  </a:lnTo>
                  <a:lnTo>
                    <a:pt x="462" y="750"/>
                  </a:lnTo>
                  <a:lnTo>
                    <a:pt x="456" y="702"/>
                  </a:lnTo>
                  <a:lnTo>
                    <a:pt x="408" y="654"/>
                  </a:lnTo>
                  <a:lnTo>
                    <a:pt x="372" y="570"/>
                  </a:lnTo>
                  <a:lnTo>
                    <a:pt x="336" y="534"/>
                  </a:lnTo>
                  <a:lnTo>
                    <a:pt x="276" y="516"/>
                  </a:lnTo>
                  <a:lnTo>
                    <a:pt x="252" y="528"/>
                  </a:lnTo>
                  <a:lnTo>
                    <a:pt x="234" y="564"/>
                  </a:lnTo>
                  <a:lnTo>
                    <a:pt x="216" y="582"/>
                  </a:lnTo>
                  <a:lnTo>
                    <a:pt x="198" y="576"/>
                  </a:lnTo>
                  <a:lnTo>
                    <a:pt x="126" y="528"/>
                  </a:lnTo>
                  <a:lnTo>
                    <a:pt x="108" y="450"/>
                  </a:lnTo>
                  <a:lnTo>
                    <a:pt x="6" y="342"/>
                  </a:lnTo>
                  <a:lnTo>
                    <a:pt x="0" y="330"/>
                  </a:lnTo>
                  <a:lnTo>
                    <a:pt x="234" y="348"/>
                  </a:lnTo>
                  <a:lnTo>
                    <a:pt x="264" y="0"/>
                  </a:lnTo>
                  <a:lnTo>
                    <a:pt x="456" y="12"/>
                  </a:lnTo>
                  <a:lnTo>
                    <a:pt x="444" y="162"/>
                  </a:lnTo>
                  <a:lnTo>
                    <a:pt x="468" y="174"/>
                  </a:lnTo>
                  <a:lnTo>
                    <a:pt x="486" y="174"/>
                  </a:lnTo>
                  <a:lnTo>
                    <a:pt x="498" y="192"/>
                  </a:lnTo>
                  <a:lnTo>
                    <a:pt x="540" y="204"/>
                  </a:lnTo>
                  <a:lnTo>
                    <a:pt x="564" y="198"/>
                  </a:lnTo>
                  <a:lnTo>
                    <a:pt x="582" y="222"/>
                  </a:lnTo>
                  <a:lnTo>
                    <a:pt x="594" y="210"/>
                  </a:lnTo>
                  <a:lnTo>
                    <a:pt x="612" y="228"/>
                  </a:lnTo>
                  <a:lnTo>
                    <a:pt x="624" y="216"/>
                  </a:lnTo>
                  <a:lnTo>
                    <a:pt x="630" y="234"/>
                  </a:lnTo>
                  <a:lnTo>
                    <a:pt x="642" y="216"/>
                  </a:lnTo>
                  <a:lnTo>
                    <a:pt x="648" y="222"/>
                  </a:lnTo>
                  <a:lnTo>
                    <a:pt x="660" y="216"/>
                  </a:lnTo>
                  <a:lnTo>
                    <a:pt x="678" y="234"/>
                  </a:lnTo>
                  <a:lnTo>
                    <a:pt x="750" y="210"/>
                  </a:lnTo>
                  <a:lnTo>
                    <a:pt x="798" y="240"/>
                  </a:lnTo>
                  <a:lnTo>
                    <a:pt x="798" y="234"/>
                  </a:lnTo>
                  <a:lnTo>
                    <a:pt x="798" y="240"/>
                  </a:lnTo>
                </a:path>
              </a:pathLst>
            </a:custGeom>
            <a:noFill/>
            <a:ln w="9525">
              <a:solidFill>
                <a:srgbClr val="000000"/>
              </a:solidFill>
              <a:prstDash val="solid"/>
              <a:round/>
              <a:headEnd/>
              <a:tailEnd/>
            </a:ln>
          </p:spPr>
          <p:txBody>
            <a:bodyPr/>
            <a:lstStyle/>
            <a:p>
              <a:endParaRPr lang="en-US"/>
            </a:p>
          </p:txBody>
        </p:sp>
        <p:sp>
          <p:nvSpPr>
            <p:cNvPr id="8301" name="Freeform 234"/>
            <p:cNvSpPr>
              <a:spLocks/>
            </p:cNvSpPr>
            <p:nvPr/>
          </p:nvSpPr>
          <p:spPr bwMode="auto">
            <a:xfrm>
              <a:off x="1803" y="1800"/>
              <a:ext cx="348" cy="438"/>
            </a:xfrm>
            <a:custGeom>
              <a:avLst/>
              <a:gdLst>
                <a:gd name="T0" fmla="*/ 306 w 348"/>
                <a:gd name="T1" fmla="*/ 438 h 438"/>
                <a:gd name="T2" fmla="*/ 0 w 348"/>
                <a:gd name="T3" fmla="*/ 384 h 438"/>
                <a:gd name="T4" fmla="*/ 78 w 348"/>
                <a:gd name="T5" fmla="*/ 0 h 438"/>
                <a:gd name="T6" fmla="*/ 132 w 348"/>
                <a:gd name="T7" fmla="*/ 12 h 438"/>
                <a:gd name="T8" fmla="*/ 246 w 348"/>
                <a:gd name="T9" fmla="*/ 30 h 438"/>
                <a:gd name="T10" fmla="*/ 234 w 348"/>
                <a:gd name="T11" fmla="*/ 108 h 438"/>
                <a:gd name="T12" fmla="*/ 348 w 348"/>
                <a:gd name="T13" fmla="*/ 126 h 438"/>
                <a:gd name="T14" fmla="*/ 312 w 348"/>
                <a:gd name="T15" fmla="*/ 390 h 438"/>
                <a:gd name="T16" fmla="*/ 306 w 348"/>
                <a:gd name="T17" fmla="*/ 438 h 4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8"/>
                <a:gd name="T28" fmla="*/ 0 h 438"/>
                <a:gd name="T29" fmla="*/ 348 w 348"/>
                <a:gd name="T30" fmla="*/ 438 h 4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8" h="438">
                  <a:moveTo>
                    <a:pt x="306" y="438"/>
                  </a:moveTo>
                  <a:lnTo>
                    <a:pt x="0" y="384"/>
                  </a:lnTo>
                  <a:lnTo>
                    <a:pt x="78" y="0"/>
                  </a:lnTo>
                  <a:lnTo>
                    <a:pt x="132" y="12"/>
                  </a:lnTo>
                  <a:lnTo>
                    <a:pt x="246" y="30"/>
                  </a:lnTo>
                  <a:lnTo>
                    <a:pt x="234" y="108"/>
                  </a:lnTo>
                  <a:lnTo>
                    <a:pt x="348" y="126"/>
                  </a:lnTo>
                  <a:lnTo>
                    <a:pt x="312" y="390"/>
                  </a:lnTo>
                  <a:lnTo>
                    <a:pt x="306" y="438"/>
                  </a:lnTo>
                  <a:close/>
                </a:path>
              </a:pathLst>
            </a:custGeom>
            <a:solidFill>
              <a:srgbClr val="FFAA00"/>
            </a:solidFill>
            <a:ln w="9525">
              <a:solidFill>
                <a:srgbClr val="FFAA00"/>
              </a:solidFill>
              <a:prstDash val="solid"/>
              <a:round/>
              <a:headEnd/>
              <a:tailEnd/>
            </a:ln>
          </p:spPr>
          <p:txBody>
            <a:bodyPr/>
            <a:lstStyle/>
            <a:p>
              <a:endParaRPr lang="en-US"/>
            </a:p>
          </p:txBody>
        </p:sp>
        <p:sp>
          <p:nvSpPr>
            <p:cNvPr id="8302" name="Freeform 235"/>
            <p:cNvSpPr>
              <a:spLocks/>
            </p:cNvSpPr>
            <p:nvPr/>
          </p:nvSpPr>
          <p:spPr bwMode="auto">
            <a:xfrm>
              <a:off x="1803" y="1800"/>
              <a:ext cx="348" cy="444"/>
            </a:xfrm>
            <a:custGeom>
              <a:avLst/>
              <a:gdLst>
                <a:gd name="T0" fmla="*/ 306 w 348"/>
                <a:gd name="T1" fmla="*/ 438 h 444"/>
                <a:gd name="T2" fmla="*/ 0 w 348"/>
                <a:gd name="T3" fmla="*/ 384 h 444"/>
                <a:gd name="T4" fmla="*/ 78 w 348"/>
                <a:gd name="T5" fmla="*/ 0 h 444"/>
                <a:gd name="T6" fmla="*/ 132 w 348"/>
                <a:gd name="T7" fmla="*/ 12 h 444"/>
                <a:gd name="T8" fmla="*/ 246 w 348"/>
                <a:gd name="T9" fmla="*/ 30 h 444"/>
                <a:gd name="T10" fmla="*/ 234 w 348"/>
                <a:gd name="T11" fmla="*/ 108 h 444"/>
                <a:gd name="T12" fmla="*/ 348 w 348"/>
                <a:gd name="T13" fmla="*/ 126 h 444"/>
                <a:gd name="T14" fmla="*/ 312 w 348"/>
                <a:gd name="T15" fmla="*/ 390 h 444"/>
                <a:gd name="T16" fmla="*/ 306 w 348"/>
                <a:gd name="T17" fmla="*/ 438 h 444"/>
                <a:gd name="T18" fmla="*/ 306 w 348"/>
                <a:gd name="T19" fmla="*/ 444 h 4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48"/>
                <a:gd name="T31" fmla="*/ 0 h 444"/>
                <a:gd name="T32" fmla="*/ 348 w 348"/>
                <a:gd name="T33" fmla="*/ 444 h 44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48" h="444">
                  <a:moveTo>
                    <a:pt x="306" y="438"/>
                  </a:moveTo>
                  <a:lnTo>
                    <a:pt x="0" y="384"/>
                  </a:lnTo>
                  <a:lnTo>
                    <a:pt x="78" y="0"/>
                  </a:lnTo>
                  <a:lnTo>
                    <a:pt x="132" y="12"/>
                  </a:lnTo>
                  <a:lnTo>
                    <a:pt x="246" y="30"/>
                  </a:lnTo>
                  <a:lnTo>
                    <a:pt x="234" y="108"/>
                  </a:lnTo>
                  <a:lnTo>
                    <a:pt x="348" y="126"/>
                  </a:lnTo>
                  <a:lnTo>
                    <a:pt x="312" y="390"/>
                  </a:lnTo>
                  <a:lnTo>
                    <a:pt x="306" y="438"/>
                  </a:lnTo>
                  <a:lnTo>
                    <a:pt x="306" y="444"/>
                  </a:lnTo>
                </a:path>
              </a:pathLst>
            </a:custGeom>
            <a:noFill/>
            <a:ln w="9525">
              <a:solidFill>
                <a:srgbClr val="000000"/>
              </a:solidFill>
              <a:prstDash val="solid"/>
              <a:round/>
              <a:headEnd/>
              <a:tailEnd/>
            </a:ln>
          </p:spPr>
          <p:txBody>
            <a:bodyPr/>
            <a:lstStyle/>
            <a:p>
              <a:endParaRPr lang="en-US"/>
            </a:p>
          </p:txBody>
        </p:sp>
        <p:sp>
          <p:nvSpPr>
            <p:cNvPr id="8303" name="Freeform 236"/>
            <p:cNvSpPr>
              <a:spLocks/>
            </p:cNvSpPr>
            <p:nvPr/>
          </p:nvSpPr>
          <p:spPr bwMode="auto">
            <a:xfrm>
              <a:off x="4155" y="1494"/>
              <a:ext cx="102" cy="198"/>
            </a:xfrm>
            <a:custGeom>
              <a:avLst/>
              <a:gdLst>
                <a:gd name="T0" fmla="*/ 90 w 102"/>
                <a:gd name="T1" fmla="*/ 186 h 198"/>
                <a:gd name="T2" fmla="*/ 66 w 102"/>
                <a:gd name="T3" fmla="*/ 192 h 198"/>
                <a:gd name="T4" fmla="*/ 48 w 102"/>
                <a:gd name="T5" fmla="*/ 198 h 198"/>
                <a:gd name="T6" fmla="*/ 42 w 102"/>
                <a:gd name="T7" fmla="*/ 192 h 198"/>
                <a:gd name="T8" fmla="*/ 30 w 102"/>
                <a:gd name="T9" fmla="*/ 138 h 198"/>
                <a:gd name="T10" fmla="*/ 24 w 102"/>
                <a:gd name="T11" fmla="*/ 138 h 198"/>
                <a:gd name="T12" fmla="*/ 12 w 102"/>
                <a:gd name="T13" fmla="*/ 102 h 198"/>
                <a:gd name="T14" fmla="*/ 0 w 102"/>
                <a:gd name="T15" fmla="*/ 30 h 198"/>
                <a:gd name="T16" fmla="*/ 96 w 102"/>
                <a:gd name="T17" fmla="*/ 0 h 198"/>
                <a:gd name="T18" fmla="*/ 102 w 102"/>
                <a:gd name="T19" fmla="*/ 42 h 198"/>
                <a:gd name="T20" fmla="*/ 84 w 102"/>
                <a:gd name="T21" fmla="*/ 66 h 198"/>
                <a:gd name="T22" fmla="*/ 78 w 102"/>
                <a:gd name="T23" fmla="*/ 120 h 198"/>
                <a:gd name="T24" fmla="*/ 90 w 102"/>
                <a:gd name="T25" fmla="*/ 186 h 19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198"/>
                <a:gd name="T41" fmla="*/ 102 w 102"/>
                <a:gd name="T42" fmla="*/ 198 h 19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198">
                  <a:moveTo>
                    <a:pt x="90" y="186"/>
                  </a:moveTo>
                  <a:lnTo>
                    <a:pt x="66" y="192"/>
                  </a:lnTo>
                  <a:lnTo>
                    <a:pt x="48" y="198"/>
                  </a:lnTo>
                  <a:lnTo>
                    <a:pt x="42" y="192"/>
                  </a:lnTo>
                  <a:lnTo>
                    <a:pt x="30" y="138"/>
                  </a:lnTo>
                  <a:lnTo>
                    <a:pt x="24" y="138"/>
                  </a:lnTo>
                  <a:lnTo>
                    <a:pt x="12" y="102"/>
                  </a:lnTo>
                  <a:lnTo>
                    <a:pt x="0" y="30"/>
                  </a:lnTo>
                  <a:lnTo>
                    <a:pt x="96" y="0"/>
                  </a:lnTo>
                  <a:lnTo>
                    <a:pt x="102" y="42"/>
                  </a:lnTo>
                  <a:lnTo>
                    <a:pt x="84" y="66"/>
                  </a:lnTo>
                  <a:lnTo>
                    <a:pt x="78" y="120"/>
                  </a:lnTo>
                  <a:lnTo>
                    <a:pt x="90" y="186"/>
                  </a:lnTo>
                  <a:close/>
                </a:path>
              </a:pathLst>
            </a:custGeom>
            <a:solidFill>
              <a:srgbClr val="E8D898"/>
            </a:solidFill>
            <a:ln w="9525">
              <a:solidFill>
                <a:srgbClr val="E8D898"/>
              </a:solidFill>
              <a:prstDash val="solid"/>
              <a:round/>
              <a:headEnd/>
              <a:tailEnd/>
            </a:ln>
          </p:spPr>
          <p:txBody>
            <a:bodyPr/>
            <a:lstStyle/>
            <a:p>
              <a:endParaRPr lang="en-US"/>
            </a:p>
          </p:txBody>
        </p:sp>
        <p:sp>
          <p:nvSpPr>
            <p:cNvPr id="8304" name="Freeform 237"/>
            <p:cNvSpPr>
              <a:spLocks/>
            </p:cNvSpPr>
            <p:nvPr/>
          </p:nvSpPr>
          <p:spPr bwMode="auto">
            <a:xfrm>
              <a:off x="4155" y="1494"/>
              <a:ext cx="102" cy="198"/>
            </a:xfrm>
            <a:custGeom>
              <a:avLst/>
              <a:gdLst>
                <a:gd name="T0" fmla="*/ 90 w 102"/>
                <a:gd name="T1" fmla="*/ 186 h 198"/>
                <a:gd name="T2" fmla="*/ 66 w 102"/>
                <a:gd name="T3" fmla="*/ 192 h 198"/>
                <a:gd name="T4" fmla="*/ 48 w 102"/>
                <a:gd name="T5" fmla="*/ 198 h 198"/>
                <a:gd name="T6" fmla="*/ 42 w 102"/>
                <a:gd name="T7" fmla="*/ 192 h 198"/>
                <a:gd name="T8" fmla="*/ 30 w 102"/>
                <a:gd name="T9" fmla="*/ 138 h 198"/>
                <a:gd name="T10" fmla="*/ 24 w 102"/>
                <a:gd name="T11" fmla="*/ 138 h 198"/>
                <a:gd name="T12" fmla="*/ 12 w 102"/>
                <a:gd name="T13" fmla="*/ 102 h 198"/>
                <a:gd name="T14" fmla="*/ 0 w 102"/>
                <a:gd name="T15" fmla="*/ 30 h 198"/>
                <a:gd name="T16" fmla="*/ 96 w 102"/>
                <a:gd name="T17" fmla="*/ 0 h 198"/>
                <a:gd name="T18" fmla="*/ 102 w 102"/>
                <a:gd name="T19" fmla="*/ 42 h 198"/>
                <a:gd name="T20" fmla="*/ 84 w 102"/>
                <a:gd name="T21" fmla="*/ 66 h 198"/>
                <a:gd name="T22" fmla="*/ 78 w 102"/>
                <a:gd name="T23" fmla="*/ 120 h 198"/>
                <a:gd name="T24" fmla="*/ 90 w 102"/>
                <a:gd name="T25" fmla="*/ 186 h 198"/>
                <a:gd name="T26" fmla="*/ 90 w 102"/>
                <a:gd name="T27" fmla="*/ 192 h 19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2"/>
                <a:gd name="T43" fmla="*/ 0 h 198"/>
                <a:gd name="T44" fmla="*/ 102 w 102"/>
                <a:gd name="T45" fmla="*/ 198 h 19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2" h="198">
                  <a:moveTo>
                    <a:pt x="90" y="186"/>
                  </a:moveTo>
                  <a:lnTo>
                    <a:pt x="66" y="192"/>
                  </a:lnTo>
                  <a:lnTo>
                    <a:pt x="48" y="198"/>
                  </a:lnTo>
                  <a:lnTo>
                    <a:pt x="42" y="192"/>
                  </a:lnTo>
                  <a:lnTo>
                    <a:pt x="30" y="138"/>
                  </a:lnTo>
                  <a:lnTo>
                    <a:pt x="24" y="138"/>
                  </a:lnTo>
                  <a:lnTo>
                    <a:pt x="12" y="102"/>
                  </a:lnTo>
                  <a:lnTo>
                    <a:pt x="0" y="30"/>
                  </a:lnTo>
                  <a:lnTo>
                    <a:pt x="96" y="0"/>
                  </a:lnTo>
                  <a:lnTo>
                    <a:pt x="102" y="42"/>
                  </a:lnTo>
                  <a:lnTo>
                    <a:pt x="84" y="66"/>
                  </a:lnTo>
                  <a:lnTo>
                    <a:pt x="78" y="120"/>
                  </a:lnTo>
                  <a:lnTo>
                    <a:pt x="90" y="186"/>
                  </a:lnTo>
                  <a:lnTo>
                    <a:pt x="90" y="192"/>
                  </a:lnTo>
                </a:path>
              </a:pathLst>
            </a:custGeom>
            <a:noFill/>
            <a:ln w="9525">
              <a:solidFill>
                <a:srgbClr val="000000"/>
              </a:solidFill>
              <a:prstDash val="solid"/>
              <a:round/>
              <a:headEnd/>
              <a:tailEnd/>
            </a:ln>
          </p:spPr>
          <p:txBody>
            <a:bodyPr/>
            <a:lstStyle/>
            <a:p>
              <a:endParaRPr lang="en-US"/>
            </a:p>
          </p:txBody>
        </p:sp>
        <p:sp>
          <p:nvSpPr>
            <p:cNvPr id="8305" name="Freeform 238"/>
            <p:cNvSpPr>
              <a:spLocks/>
            </p:cNvSpPr>
            <p:nvPr/>
          </p:nvSpPr>
          <p:spPr bwMode="auto">
            <a:xfrm>
              <a:off x="4167" y="2076"/>
              <a:ext cx="6" cy="18"/>
            </a:xfrm>
            <a:custGeom>
              <a:avLst/>
              <a:gdLst>
                <a:gd name="T0" fmla="*/ 6 w 6"/>
                <a:gd name="T1" fmla="*/ 0 h 18"/>
                <a:gd name="T2" fmla="*/ 0 w 6"/>
                <a:gd name="T3" fmla="*/ 18 h 18"/>
                <a:gd name="T4" fmla="*/ 0 w 6"/>
                <a:gd name="T5" fmla="*/ 0 h 18"/>
                <a:gd name="T6" fmla="*/ 6 w 6"/>
                <a:gd name="T7" fmla="*/ 0 h 18"/>
                <a:gd name="T8" fmla="*/ 0 60000 65536"/>
                <a:gd name="T9" fmla="*/ 0 60000 65536"/>
                <a:gd name="T10" fmla="*/ 0 60000 65536"/>
                <a:gd name="T11" fmla="*/ 0 60000 65536"/>
                <a:gd name="T12" fmla="*/ 0 w 6"/>
                <a:gd name="T13" fmla="*/ 0 h 18"/>
                <a:gd name="T14" fmla="*/ 6 w 6"/>
                <a:gd name="T15" fmla="*/ 18 h 18"/>
              </a:gdLst>
              <a:ahLst/>
              <a:cxnLst>
                <a:cxn ang="T8">
                  <a:pos x="T0" y="T1"/>
                </a:cxn>
                <a:cxn ang="T9">
                  <a:pos x="T2" y="T3"/>
                </a:cxn>
                <a:cxn ang="T10">
                  <a:pos x="T4" y="T5"/>
                </a:cxn>
                <a:cxn ang="T11">
                  <a:pos x="T6" y="T7"/>
                </a:cxn>
              </a:cxnLst>
              <a:rect l="T12" t="T13" r="T14" b="T15"/>
              <a:pathLst>
                <a:path w="6" h="18">
                  <a:moveTo>
                    <a:pt x="6" y="0"/>
                  </a:moveTo>
                  <a:lnTo>
                    <a:pt x="0" y="18"/>
                  </a:lnTo>
                  <a:lnTo>
                    <a:pt x="0" y="0"/>
                  </a:lnTo>
                  <a:lnTo>
                    <a:pt x="6" y="0"/>
                  </a:lnTo>
                  <a:close/>
                </a:path>
              </a:pathLst>
            </a:custGeom>
            <a:solidFill>
              <a:srgbClr val="FF8C00"/>
            </a:solidFill>
            <a:ln w="9525">
              <a:solidFill>
                <a:srgbClr val="FF8C00"/>
              </a:solidFill>
              <a:prstDash val="solid"/>
              <a:round/>
              <a:headEnd/>
              <a:tailEnd/>
            </a:ln>
          </p:spPr>
          <p:txBody>
            <a:bodyPr/>
            <a:lstStyle/>
            <a:p>
              <a:endParaRPr lang="en-US"/>
            </a:p>
          </p:txBody>
        </p:sp>
        <p:sp>
          <p:nvSpPr>
            <p:cNvPr id="8306" name="Freeform 239"/>
            <p:cNvSpPr>
              <a:spLocks/>
            </p:cNvSpPr>
            <p:nvPr/>
          </p:nvSpPr>
          <p:spPr bwMode="auto">
            <a:xfrm>
              <a:off x="4167" y="2076"/>
              <a:ext cx="6" cy="18"/>
            </a:xfrm>
            <a:custGeom>
              <a:avLst/>
              <a:gdLst>
                <a:gd name="T0" fmla="*/ 6 w 6"/>
                <a:gd name="T1" fmla="*/ 0 h 18"/>
                <a:gd name="T2" fmla="*/ 0 w 6"/>
                <a:gd name="T3" fmla="*/ 18 h 18"/>
                <a:gd name="T4" fmla="*/ 0 w 6"/>
                <a:gd name="T5" fmla="*/ 0 h 18"/>
                <a:gd name="T6" fmla="*/ 6 w 6"/>
                <a:gd name="T7" fmla="*/ 0 h 18"/>
                <a:gd name="T8" fmla="*/ 6 w 6"/>
                <a:gd name="T9" fmla="*/ 6 h 18"/>
                <a:gd name="T10" fmla="*/ 0 60000 65536"/>
                <a:gd name="T11" fmla="*/ 0 60000 65536"/>
                <a:gd name="T12" fmla="*/ 0 60000 65536"/>
                <a:gd name="T13" fmla="*/ 0 60000 65536"/>
                <a:gd name="T14" fmla="*/ 0 60000 65536"/>
                <a:gd name="T15" fmla="*/ 0 w 6"/>
                <a:gd name="T16" fmla="*/ 0 h 18"/>
                <a:gd name="T17" fmla="*/ 6 w 6"/>
                <a:gd name="T18" fmla="*/ 18 h 18"/>
              </a:gdLst>
              <a:ahLst/>
              <a:cxnLst>
                <a:cxn ang="T10">
                  <a:pos x="T0" y="T1"/>
                </a:cxn>
                <a:cxn ang="T11">
                  <a:pos x="T2" y="T3"/>
                </a:cxn>
                <a:cxn ang="T12">
                  <a:pos x="T4" y="T5"/>
                </a:cxn>
                <a:cxn ang="T13">
                  <a:pos x="T6" y="T7"/>
                </a:cxn>
                <a:cxn ang="T14">
                  <a:pos x="T8" y="T9"/>
                </a:cxn>
              </a:cxnLst>
              <a:rect l="T15" t="T16" r="T17" b="T18"/>
              <a:pathLst>
                <a:path w="6" h="18">
                  <a:moveTo>
                    <a:pt x="6" y="0"/>
                  </a:moveTo>
                  <a:lnTo>
                    <a:pt x="0" y="18"/>
                  </a:ln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8307" name="Freeform 240"/>
            <p:cNvSpPr>
              <a:spLocks/>
            </p:cNvSpPr>
            <p:nvPr/>
          </p:nvSpPr>
          <p:spPr bwMode="auto">
            <a:xfrm>
              <a:off x="4137" y="2076"/>
              <a:ext cx="24" cy="78"/>
            </a:xfrm>
            <a:custGeom>
              <a:avLst/>
              <a:gdLst>
                <a:gd name="T0" fmla="*/ 24 w 24"/>
                <a:gd name="T1" fmla="*/ 0 h 78"/>
                <a:gd name="T2" fmla="*/ 6 w 24"/>
                <a:gd name="T3" fmla="*/ 78 h 78"/>
                <a:gd name="T4" fmla="*/ 0 w 24"/>
                <a:gd name="T5" fmla="*/ 54 h 78"/>
                <a:gd name="T6" fmla="*/ 12 w 24"/>
                <a:gd name="T7" fmla="*/ 12 h 78"/>
                <a:gd name="T8" fmla="*/ 12 w 24"/>
                <a:gd name="T9" fmla="*/ 6 h 78"/>
                <a:gd name="T10" fmla="*/ 24 w 24"/>
                <a:gd name="T11" fmla="*/ 0 h 78"/>
                <a:gd name="T12" fmla="*/ 0 60000 65536"/>
                <a:gd name="T13" fmla="*/ 0 60000 65536"/>
                <a:gd name="T14" fmla="*/ 0 60000 65536"/>
                <a:gd name="T15" fmla="*/ 0 60000 65536"/>
                <a:gd name="T16" fmla="*/ 0 60000 65536"/>
                <a:gd name="T17" fmla="*/ 0 60000 65536"/>
                <a:gd name="T18" fmla="*/ 0 w 24"/>
                <a:gd name="T19" fmla="*/ 0 h 78"/>
                <a:gd name="T20" fmla="*/ 24 w 24"/>
                <a:gd name="T21" fmla="*/ 78 h 78"/>
              </a:gdLst>
              <a:ahLst/>
              <a:cxnLst>
                <a:cxn ang="T12">
                  <a:pos x="T0" y="T1"/>
                </a:cxn>
                <a:cxn ang="T13">
                  <a:pos x="T2" y="T3"/>
                </a:cxn>
                <a:cxn ang="T14">
                  <a:pos x="T4" y="T5"/>
                </a:cxn>
                <a:cxn ang="T15">
                  <a:pos x="T6" y="T7"/>
                </a:cxn>
                <a:cxn ang="T16">
                  <a:pos x="T8" y="T9"/>
                </a:cxn>
                <a:cxn ang="T17">
                  <a:pos x="T10" y="T11"/>
                </a:cxn>
              </a:cxnLst>
              <a:rect l="T18" t="T19" r="T20" b="T21"/>
              <a:pathLst>
                <a:path w="24" h="78">
                  <a:moveTo>
                    <a:pt x="24" y="0"/>
                  </a:moveTo>
                  <a:lnTo>
                    <a:pt x="6" y="78"/>
                  </a:lnTo>
                  <a:lnTo>
                    <a:pt x="0" y="54"/>
                  </a:lnTo>
                  <a:lnTo>
                    <a:pt x="12" y="12"/>
                  </a:lnTo>
                  <a:lnTo>
                    <a:pt x="12" y="6"/>
                  </a:lnTo>
                  <a:lnTo>
                    <a:pt x="24" y="0"/>
                  </a:lnTo>
                  <a:close/>
                </a:path>
              </a:pathLst>
            </a:custGeom>
            <a:solidFill>
              <a:srgbClr val="FF8C00"/>
            </a:solidFill>
            <a:ln w="9525">
              <a:solidFill>
                <a:srgbClr val="FF8C00"/>
              </a:solidFill>
              <a:prstDash val="solid"/>
              <a:round/>
              <a:headEnd/>
              <a:tailEnd/>
            </a:ln>
          </p:spPr>
          <p:txBody>
            <a:bodyPr/>
            <a:lstStyle/>
            <a:p>
              <a:endParaRPr lang="en-US"/>
            </a:p>
          </p:txBody>
        </p:sp>
        <p:sp>
          <p:nvSpPr>
            <p:cNvPr id="8308" name="Freeform 241"/>
            <p:cNvSpPr>
              <a:spLocks/>
            </p:cNvSpPr>
            <p:nvPr/>
          </p:nvSpPr>
          <p:spPr bwMode="auto">
            <a:xfrm>
              <a:off x="4137" y="2076"/>
              <a:ext cx="24" cy="78"/>
            </a:xfrm>
            <a:custGeom>
              <a:avLst/>
              <a:gdLst>
                <a:gd name="T0" fmla="*/ 24 w 24"/>
                <a:gd name="T1" fmla="*/ 0 h 78"/>
                <a:gd name="T2" fmla="*/ 6 w 24"/>
                <a:gd name="T3" fmla="*/ 78 h 78"/>
                <a:gd name="T4" fmla="*/ 0 w 24"/>
                <a:gd name="T5" fmla="*/ 54 h 78"/>
                <a:gd name="T6" fmla="*/ 12 w 24"/>
                <a:gd name="T7" fmla="*/ 12 h 78"/>
                <a:gd name="T8" fmla="*/ 12 w 24"/>
                <a:gd name="T9" fmla="*/ 6 h 78"/>
                <a:gd name="T10" fmla="*/ 24 w 24"/>
                <a:gd name="T11" fmla="*/ 0 h 78"/>
                <a:gd name="T12" fmla="*/ 24 w 24"/>
                <a:gd name="T13" fmla="*/ 6 h 78"/>
                <a:gd name="T14" fmla="*/ 0 60000 65536"/>
                <a:gd name="T15" fmla="*/ 0 60000 65536"/>
                <a:gd name="T16" fmla="*/ 0 60000 65536"/>
                <a:gd name="T17" fmla="*/ 0 60000 65536"/>
                <a:gd name="T18" fmla="*/ 0 60000 65536"/>
                <a:gd name="T19" fmla="*/ 0 60000 65536"/>
                <a:gd name="T20" fmla="*/ 0 60000 65536"/>
                <a:gd name="T21" fmla="*/ 0 w 24"/>
                <a:gd name="T22" fmla="*/ 0 h 78"/>
                <a:gd name="T23" fmla="*/ 24 w 24"/>
                <a:gd name="T24" fmla="*/ 78 h 7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78">
                  <a:moveTo>
                    <a:pt x="24" y="0"/>
                  </a:moveTo>
                  <a:lnTo>
                    <a:pt x="6" y="78"/>
                  </a:lnTo>
                  <a:lnTo>
                    <a:pt x="0" y="54"/>
                  </a:lnTo>
                  <a:lnTo>
                    <a:pt x="12" y="12"/>
                  </a:lnTo>
                  <a:lnTo>
                    <a:pt x="12" y="6"/>
                  </a:lnTo>
                  <a:lnTo>
                    <a:pt x="24" y="0"/>
                  </a:lnTo>
                  <a:lnTo>
                    <a:pt x="24" y="6"/>
                  </a:lnTo>
                </a:path>
              </a:pathLst>
            </a:custGeom>
            <a:noFill/>
            <a:ln w="9525">
              <a:solidFill>
                <a:srgbClr val="000000"/>
              </a:solidFill>
              <a:prstDash val="solid"/>
              <a:round/>
              <a:headEnd/>
              <a:tailEnd/>
            </a:ln>
          </p:spPr>
          <p:txBody>
            <a:bodyPr/>
            <a:lstStyle/>
            <a:p>
              <a:endParaRPr lang="en-US"/>
            </a:p>
          </p:txBody>
        </p:sp>
        <p:sp>
          <p:nvSpPr>
            <p:cNvPr id="8309" name="Freeform 242"/>
            <p:cNvSpPr>
              <a:spLocks/>
            </p:cNvSpPr>
            <p:nvPr/>
          </p:nvSpPr>
          <p:spPr bwMode="auto">
            <a:xfrm>
              <a:off x="3681" y="2004"/>
              <a:ext cx="474" cy="270"/>
            </a:xfrm>
            <a:custGeom>
              <a:avLst/>
              <a:gdLst>
                <a:gd name="T0" fmla="*/ 474 w 474"/>
                <a:gd name="T1" fmla="*/ 192 h 270"/>
                <a:gd name="T2" fmla="*/ 468 w 474"/>
                <a:gd name="T3" fmla="*/ 186 h 270"/>
                <a:gd name="T4" fmla="*/ 474 w 474"/>
                <a:gd name="T5" fmla="*/ 192 h 270"/>
                <a:gd name="T6" fmla="*/ 468 w 474"/>
                <a:gd name="T7" fmla="*/ 198 h 270"/>
                <a:gd name="T8" fmla="*/ 120 w 474"/>
                <a:gd name="T9" fmla="*/ 252 h 270"/>
                <a:gd name="T10" fmla="*/ 0 w 474"/>
                <a:gd name="T11" fmla="*/ 270 h 270"/>
                <a:gd name="T12" fmla="*/ 30 w 474"/>
                <a:gd name="T13" fmla="*/ 258 h 270"/>
                <a:gd name="T14" fmla="*/ 90 w 474"/>
                <a:gd name="T15" fmla="*/ 186 h 270"/>
                <a:gd name="T16" fmla="*/ 96 w 474"/>
                <a:gd name="T17" fmla="*/ 198 h 270"/>
                <a:gd name="T18" fmla="*/ 114 w 474"/>
                <a:gd name="T19" fmla="*/ 210 h 270"/>
                <a:gd name="T20" fmla="*/ 186 w 474"/>
                <a:gd name="T21" fmla="*/ 180 h 270"/>
                <a:gd name="T22" fmla="*/ 198 w 474"/>
                <a:gd name="T23" fmla="*/ 162 h 270"/>
                <a:gd name="T24" fmla="*/ 192 w 474"/>
                <a:gd name="T25" fmla="*/ 156 h 270"/>
                <a:gd name="T26" fmla="*/ 216 w 474"/>
                <a:gd name="T27" fmla="*/ 84 h 270"/>
                <a:gd name="T28" fmla="*/ 240 w 474"/>
                <a:gd name="T29" fmla="*/ 90 h 270"/>
                <a:gd name="T30" fmla="*/ 252 w 474"/>
                <a:gd name="T31" fmla="*/ 60 h 270"/>
                <a:gd name="T32" fmla="*/ 264 w 474"/>
                <a:gd name="T33" fmla="*/ 60 h 270"/>
                <a:gd name="T34" fmla="*/ 282 w 474"/>
                <a:gd name="T35" fmla="*/ 24 h 270"/>
                <a:gd name="T36" fmla="*/ 282 w 474"/>
                <a:gd name="T37" fmla="*/ 0 h 270"/>
                <a:gd name="T38" fmla="*/ 318 w 474"/>
                <a:gd name="T39" fmla="*/ 18 h 270"/>
                <a:gd name="T40" fmla="*/ 324 w 474"/>
                <a:gd name="T41" fmla="*/ 6 h 270"/>
                <a:gd name="T42" fmla="*/ 360 w 474"/>
                <a:gd name="T43" fmla="*/ 24 h 270"/>
                <a:gd name="T44" fmla="*/ 372 w 474"/>
                <a:gd name="T45" fmla="*/ 36 h 270"/>
                <a:gd name="T46" fmla="*/ 360 w 474"/>
                <a:gd name="T47" fmla="*/ 66 h 270"/>
                <a:gd name="T48" fmla="*/ 366 w 474"/>
                <a:gd name="T49" fmla="*/ 78 h 270"/>
                <a:gd name="T50" fmla="*/ 372 w 474"/>
                <a:gd name="T51" fmla="*/ 66 h 270"/>
                <a:gd name="T52" fmla="*/ 384 w 474"/>
                <a:gd name="T53" fmla="*/ 84 h 270"/>
                <a:gd name="T54" fmla="*/ 432 w 474"/>
                <a:gd name="T55" fmla="*/ 96 h 270"/>
                <a:gd name="T56" fmla="*/ 426 w 474"/>
                <a:gd name="T57" fmla="*/ 120 h 270"/>
                <a:gd name="T58" fmla="*/ 390 w 474"/>
                <a:gd name="T59" fmla="*/ 96 h 270"/>
                <a:gd name="T60" fmla="*/ 420 w 474"/>
                <a:gd name="T61" fmla="*/ 120 h 270"/>
                <a:gd name="T62" fmla="*/ 432 w 474"/>
                <a:gd name="T63" fmla="*/ 120 h 270"/>
                <a:gd name="T64" fmla="*/ 426 w 474"/>
                <a:gd name="T65" fmla="*/ 126 h 270"/>
                <a:gd name="T66" fmla="*/ 438 w 474"/>
                <a:gd name="T67" fmla="*/ 132 h 270"/>
                <a:gd name="T68" fmla="*/ 438 w 474"/>
                <a:gd name="T69" fmla="*/ 138 h 270"/>
                <a:gd name="T70" fmla="*/ 426 w 474"/>
                <a:gd name="T71" fmla="*/ 138 h 270"/>
                <a:gd name="T72" fmla="*/ 432 w 474"/>
                <a:gd name="T73" fmla="*/ 150 h 270"/>
                <a:gd name="T74" fmla="*/ 402 w 474"/>
                <a:gd name="T75" fmla="*/ 132 h 270"/>
                <a:gd name="T76" fmla="*/ 444 w 474"/>
                <a:gd name="T77" fmla="*/ 162 h 270"/>
                <a:gd name="T78" fmla="*/ 438 w 474"/>
                <a:gd name="T79" fmla="*/ 168 h 270"/>
                <a:gd name="T80" fmla="*/ 402 w 474"/>
                <a:gd name="T81" fmla="*/ 150 h 270"/>
                <a:gd name="T82" fmla="*/ 396 w 474"/>
                <a:gd name="T83" fmla="*/ 156 h 270"/>
                <a:gd name="T84" fmla="*/ 414 w 474"/>
                <a:gd name="T85" fmla="*/ 156 h 270"/>
                <a:gd name="T86" fmla="*/ 432 w 474"/>
                <a:gd name="T87" fmla="*/ 174 h 270"/>
                <a:gd name="T88" fmla="*/ 462 w 474"/>
                <a:gd name="T89" fmla="*/ 168 h 270"/>
                <a:gd name="T90" fmla="*/ 474 w 474"/>
                <a:gd name="T91" fmla="*/ 192 h 27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74"/>
                <a:gd name="T139" fmla="*/ 0 h 270"/>
                <a:gd name="T140" fmla="*/ 474 w 474"/>
                <a:gd name="T141" fmla="*/ 270 h 27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74" h="270">
                  <a:moveTo>
                    <a:pt x="474" y="192"/>
                  </a:moveTo>
                  <a:lnTo>
                    <a:pt x="468" y="186"/>
                  </a:lnTo>
                  <a:lnTo>
                    <a:pt x="474" y="192"/>
                  </a:lnTo>
                  <a:lnTo>
                    <a:pt x="468" y="198"/>
                  </a:lnTo>
                  <a:lnTo>
                    <a:pt x="120" y="252"/>
                  </a:lnTo>
                  <a:lnTo>
                    <a:pt x="0" y="270"/>
                  </a:lnTo>
                  <a:lnTo>
                    <a:pt x="30" y="258"/>
                  </a:lnTo>
                  <a:lnTo>
                    <a:pt x="90" y="186"/>
                  </a:lnTo>
                  <a:lnTo>
                    <a:pt x="96" y="198"/>
                  </a:lnTo>
                  <a:lnTo>
                    <a:pt x="114" y="210"/>
                  </a:lnTo>
                  <a:lnTo>
                    <a:pt x="186" y="180"/>
                  </a:lnTo>
                  <a:lnTo>
                    <a:pt x="198" y="162"/>
                  </a:lnTo>
                  <a:lnTo>
                    <a:pt x="192" y="156"/>
                  </a:lnTo>
                  <a:lnTo>
                    <a:pt x="216" y="84"/>
                  </a:lnTo>
                  <a:lnTo>
                    <a:pt x="240" y="90"/>
                  </a:lnTo>
                  <a:lnTo>
                    <a:pt x="252" y="60"/>
                  </a:lnTo>
                  <a:lnTo>
                    <a:pt x="264" y="60"/>
                  </a:lnTo>
                  <a:lnTo>
                    <a:pt x="282" y="24"/>
                  </a:lnTo>
                  <a:lnTo>
                    <a:pt x="282" y="0"/>
                  </a:lnTo>
                  <a:lnTo>
                    <a:pt x="318" y="18"/>
                  </a:lnTo>
                  <a:lnTo>
                    <a:pt x="324" y="6"/>
                  </a:lnTo>
                  <a:lnTo>
                    <a:pt x="360" y="24"/>
                  </a:lnTo>
                  <a:lnTo>
                    <a:pt x="372" y="36"/>
                  </a:lnTo>
                  <a:lnTo>
                    <a:pt x="360" y="66"/>
                  </a:lnTo>
                  <a:lnTo>
                    <a:pt x="366" y="78"/>
                  </a:lnTo>
                  <a:lnTo>
                    <a:pt x="372" y="66"/>
                  </a:lnTo>
                  <a:lnTo>
                    <a:pt x="384" y="84"/>
                  </a:lnTo>
                  <a:lnTo>
                    <a:pt x="432" y="96"/>
                  </a:lnTo>
                  <a:lnTo>
                    <a:pt x="426" y="120"/>
                  </a:lnTo>
                  <a:lnTo>
                    <a:pt x="390" y="96"/>
                  </a:lnTo>
                  <a:lnTo>
                    <a:pt x="420" y="120"/>
                  </a:lnTo>
                  <a:lnTo>
                    <a:pt x="432" y="120"/>
                  </a:lnTo>
                  <a:lnTo>
                    <a:pt x="426" y="126"/>
                  </a:lnTo>
                  <a:lnTo>
                    <a:pt x="438" y="132"/>
                  </a:lnTo>
                  <a:lnTo>
                    <a:pt x="438" y="138"/>
                  </a:lnTo>
                  <a:lnTo>
                    <a:pt x="426" y="138"/>
                  </a:lnTo>
                  <a:lnTo>
                    <a:pt x="432" y="150"/>
                  </a:lnTo>
                  <a:lnTo>
                    <a:pt x="402" y="132"/>
                  </a:lnTo>
                  <a:lnTo>
                    <a:pt x="444" y="162"/>
                  </a:lnTo>
                  <a:lnTo>
                    <a:pt x="438" y="168"/>
                  </a:lnTo>
                  <a:lnTo>
                    <a:pt x="402" y="150"/>
                  </a:lnTo>
                  <a:lnTo>
                    <a:pt x="396" y="156"/>
                  </a:lnTo>
                  <a:lnTo>
                    <a:pt x="414" y="156"/>
                  </a:lnTo>
                  <a:lnTo>
                    <a:pt x="432" y="174"/>
                  </a:lnTo>
                  <a:lnTo>
                    <a:pt x="462" y="168"/>
                  </a:lnTo>
                  <a:lnTo>
                    <a:pt x="474" y="192"/>
                  </a:lnTo>
                  <a:close/>
                </a:path>
              </a:pathLst>
            </a:custGeom>
            <a:solidFill>
              <a:srgbClr val="FF8C00"/>
            </a:solidFill>
            <a:ln w="9525">
              <a:solidFill>
                <a:srgbClr val="FF8C00"/>
              </a:solidFill>
              <a:prstDash val="solid"/>
              <a:round/>
              <a:headEnd/>
              <a:tailEnd/>
            </a:ln>
          </p:spPr>
          <p:txBody>
            <a:bodyPr/>
            <a:lstStyle/>
            <a:p>
              <a:endParaRPr lang="en-US"/>
            </a:p>
          </p:txBody>
        </p:sp>
        <p:sp>
          <p:nvSpPr>
            <p:cNvPr id="8310" name="Freeform 243"/>
            <p:cNvSpPr>
              <a:spLocks/>
            </p:cNvSpPr>
            <p:nvPr/>
          </p:nvSpPr>
          <p:spPr bwMode="auto">
            <a:xfrm>
              <a:off x="3681" y="2004"/>
              <a:ext cx="474" cy="270"/>
            </a:xfrm>
            <a:custGeom>
              <a:avLst/>
              <a:gdLst>
                <a:gd name="T0" fmla="*/ 474 w 474"/>
                <a:gd name="T1" fmla="*/ 192 h 270"/>
                <a:gd name="T2" fmla="*/ 468 w 474"/>
                <a:gd name="T3" fmla="*/ 186 h 270"/>
                <a:gd name="T4" fmla="*/ 474 w 474"/>
                <a:gd name="T5" fmla="*/ 192 h 270"/>
                <a:gd name="T6" fmla="*/ 468 w 474"/>
                <a:gd name="T7" fmla="*/ 198 h 270"/>
                <a:gd name="T8" fmla="*/ 120 w 474"/>
                <a:gd name="T9" fmla="*/ 252 h 270"/>
                <a:gd name="T10" fmla="*/ 0 w 474"/>
                <a:gd name="T11" fmla="*/ 270 h 270"/>
                <a:gd name="T12" fmla="*/ 30 w 474"/>
                <a:gd name="T13" fmla="*/ 258 h 270"/>
                <a:gd name="T14" fmla="*/ 90 w 474"/>
                <a:gd name="T15" fmla="*/ 186 h 270"/>
                <a:gd name="T16" fmla="*/ 96 w 474"/>
                <a:gd name="T17" fmla="*/ 198 h 270"/>
                <a:gd name="T18" fmla="*/ 114 w 474"/>
                <a:gd name="T19" fmla="*/ 210 h 270"/>
                <a:gd name="T20" fmla="*/ 186 w 474"/>
                <a:gd name="T21" fmla="*/ 180 h 270"/>
                <a:gd name="T22" fmla="*/ 198 w 474"/>
                <a:gd name="T23" fmla="*/ 162 h 270"/>
                <a:gd name="T24" fmla="*/ 192 w 474"/>
                <a:gd name="T25" fmla="*/ 156 h 270"/>
                <a:gd name="T26" fmla="*/ 216 w 474"/>
                <a:gd name="T27" fmla="*/ 84 h 270"/>
                <a:gd name="T28" fmla="*/ 240 w 474"/>
                <a:gd name="T29" fmla="*/ 90 h 270"/>
                <a:gd name="T30" fmla="*/ 252 w 474"/>
                <a:gd name="T31" fmla="*/ 60 h 270"/>
                <a:gd name="T32" fmla="*/ 264 w 474"/>
                <a:gd name="T33" fmla="*/ 60 h 270"/>
                <a:gd name="T34" fmla="*/ 282 w 474"/>
                <a:gd name="T35" fmla="*/ 24 h 270"/>
                <a:gd name="T36" fmla="*/ 282 w 474"/>
                <a:gd name="T37" fmla="*/ 0 h 270"/>
                <a:gd name="T38" fmla="*/ 318 w 474"/>
                <a:gd name="T39" fmla="*/ 18 h 270"/>
                <a:gd name="T40" fmla="*/ 324 w 474"/>
                <a:gd name="T41" fmla="*/ 6 h 270"/>
                <a:gd name="T42" fmla="*/ 360 w 474"/>
                <a:gd name="T43" fmla="*/ 24 h 270"/>
                <a:gd name="T44" fmla="*/ 372 w 474"/>
                <a:gd name="T45" fmla="*/ 36 h 270"/>
                <a:gd name="T46" fmla="*/ 360 w 474"/>
                <a:gd name="T47" fmla="*/ 66 h 270"/>
                <a:gd name="T48" fmla="*/ 366 w 474"/>
                <a:gd name="T49" fmla="*/ 78 h 270"/>
                <a:gd name="T50" fmla="*/ 372 w 474"/>
                <a:gd name="T51" fmla="*/ 66 h 270"/>
                <a:gd name="T52" fmla="*/ 384 w 474"/>
                <a:gd name="T53" fmla="*/ 84 h 270"/>
                <a:gd name="T54" fmla="*/ 432 w 474"/>
                <a:gd name="T55" fmla="*/ 96 h 270"/>
                <a:gd name="T56" fmla="*/ 426 w 474"/>
                <a:gd name="T57" fmla="*/ 120 h 270"/>
                <a:gd name="T58" fmla="*/ 390 w 474"/>
                <a:gd name="T59" fmla="*/ 96 h 270"/>
                <a:gd name="T60" fmla="*/ 420 w 474"/>
                <a:gd name="T61" fmla="*/ 120 h 270"/>
                <a:gd name="T62" fmla="*/ 432 w 474"/>
                <a:gd name="T63" fmla="*/ 120 h 270"/>
                <a:gd name="T64" fmla="*/ 426 w 474"/>
                <a:gd name="T65" fmla="*/ 126 h 270"/>
                <a:gd name="T66" fmla="*/ 438 w 474"/>
                <a:gd name="T67" fmla="*/ 132 h 270"/>
                <a:gd name="T68" fmla="*/ 438 w 474"/>
                <a:gd name="T69" fmla="*/ 138 h 270"/>
                <a:gd name="T70" fmla="*/ 426 w 474"/>
                <a:gd name="T71" fmla="*/ 138 h 270"/>
                <a:gd name="T72" fmla="*/ 432 w 474"/>
                <a:gd name="T73" fmla="*/ 150 h 270"/>
                <a:gd name="T74" fmla="*/ 402 w 474"/>
                <a:gd name="T75" fmla="*/ 132 h 270"/>
                <a:gd name="T76" fmla="*/ 444 w 474"/>
                <a:gd name="T77" fmla="*/ 162 h 270"/>
                <a:gd name="T78" fmla="*/ 438 w 474"/>
                <a:gd name="T79" fmla="*/ 168 h 270"/>
                <a:gd name="T80" fmla="*/ 402 w 474"/>
                <a:gd name="T81" fmla="*/ 150 h 270"/>
                <a:gd name="T82" fmla="*/ 396 w 474"/>
                <a:gd name="T83" fmla="*/ 156 h 270"/>
                <a:gd name="T84" fmla="*/ 414 w 474"/>
                <a:gd name="T85" fmla="*/ 156 h 270"/>
                <a:gd name="T86" fmla="*/ 432 w 474"/>
                <a:gd name="T87" fmla="*/ 174 h 270"/>
                <a:gd name="T88" fmla="*/ 462 w 474"/>
                <a:gd name="T89" fmla="*/ 168 h 270"/>
                <a:gd name="T90" fmla="*/ 474 w 474"/>
                <a:gd name="T91" fmla="*/ 192 h 270"/>
                <a:gd name="T92" fmla="*/ 474 w 474"/>
                <a:gd name="T93" fmla="*/ 198 h 2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74"/>
                <a:gd name="T142" fmla="*/ 0 h 270"/>
                <a:gd name="T143" fmla="*/ 474 w 474"/>
                <a:gd name="T144" fmla="*/ 270 h 2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74" h="270">
                  <a:moveTo>
                    <a:pt x="474" y="192"/>
                  </a:moveTo>
                  <a:lnTo>
                    <a:pt x="468" y="186"/>
                  </a:lnTo>
                  <a:lnTo>
                    <a:pt x="474" y="192"/>
                  </a:lnTo>
                  <a:lnTo>
                    <a:pt x="468" y="198"/>
                  </a:lnTo>
                  <a:lnTo>
                    <a:pt x="120" y="252"/>
                  </a:lnTo>
                  <a:lnTo>
                    <a:pt x="0" y="270"/>
                  </a:lnTo>
                  <a:lnTo>
                    <a:pt x="30" y="258"/>
                  </a:lnTo>
                  <a:lnTo>
                    <a:pt x="90" y="186"/>
                  </a:lnTo>
                  <a:lnTo>
                    <a:pt x="96" y="198"/>
                  </a:lnTo>
                  <a:lnTo>
                    <a:pt x="114" y="210"/>
                  </a:lnTo>
                  <a:lnTo>
                    <a:pt x="186" y="180"/>
                  </a:lnTo>
                  <a:lnTo>
                    <a:pt x="198" y="162"/>
                  </a:lnTo>
                  <a:lnTo>
                    <a:pt x="192" y="156"/>
                  </a:lnTo>
                  <a:lnTo>
                    <a:pt x="216" y="84"/>
                  </a:lnTo>
                  <a:lnTo>
                    <a:pt x="240" y="90"/>
                  </a:lnTo>
                  <a:lnTo>
                    <a:pt x="252" y="60"/>
                  </a:lnTo>
                  <a:lnTo>
                    <a:pt x="264" y="60"/>
                  </a:lnTo>
                  <a:lnTo>
                    <a:pt x="282" y="24"/>
                  </a:lnTo>
                  <a:lnTo>
                    <a:pt x="282" y="0"/>
                  </a:lnTo>
                  <a:lnTo>
                    <a:pt x="318" y="18"/>
                  </a:lnTo>
                  <a:lnTo>
                    <a:pt x="324" y="6"/>
                  </a:lnTo>
                  <a:lnTo>
                    <a:pt x="360" y="24"/>
                  </a:lnTo>
                  <a:lnTo>
                    <a:pt x="372" y="36"/>
                  </a:lnTo>
                  <a:lnTo>
                    <a:pt x="360" y="66"/>
                  </a:lnTo>
                  <a:lnTo>
                    <a:pt x="366" y="78"/>
                  </a:lnTo>
                  <a:lnTo>
                    <a:pt x="372" y="66"/>
                  </a:lnTo>
                  <a:lnTo>
                    <a:pt x="384" y="84"/>
                  </a:lnTo>
                  <a:lnTo>
                    <a:pt x="432" y="96"/>
                  </a:lnTo>
                  <a:lnTo>
                    <a:pt x="426" y="120"/>
                  </a:lnTo>
                  <a:lnTo>
                    <a:pt x="390" y="96"/>
                  </a:lnTo>
                  <a:lnTo>
                    <a:pt x="420" y="120"/>
                  </a:lnTo>
                  <a:lnTo>
                    <a:pt x="432" y="120"/>
                  </a:lnTo>
                  <a:lnTo>
                    <a:pt x="426" y="126"/>
                  </a:lnTo>
                  <a:lnTo>
                    <a:pt x="438" y="132"/>
                  </a:lnTo>
                  <a:lnTo>
                    <a:pt x="438" y="138"/>
                  </a:lnTo>
                  <a:lnTo>
                    <a:pt x="426" y="138"/>
                  </a:lnTo>
                  <a:lnTo>
                    <a:pt x="432" y="150"/>
                  </a:lnTo>
                  <a:lnTo>
                    <a:pt x="402" y="132"/>
                  </a:lnTo>
                  <a:lnTo>
                    <a:pt x="444" y="162"/>
                  </a:lnTo>
                  <a:lnTo>
                    <a:pt x="438" y="168"/>
                  </a:lnTo>
                  <a:lnTo>
                    <a:pt x="402" y="150"/>
                  </a:lnTo>
                  <a:lnTo>
                    <a:pt x="396" y="156"/>
                  </a:lnTo>
                  <a:lnTo>
                    <a:pt x="414" y="156"/>
                  </a:lnTo>
                  <a:lnTo>
                    <a:pt x="432" y="174"/>
                  </a:lnTo>
                  <a:lnTo>
                    <a:pt x="462" y="168"/>
                  </a:lnTo>
                  <a:lnTo>
                    <a:pt x="474" y="192"/>
                  </a:lnTo>
                  <a:lnTo>
                    <a:pt x="474" y="198"/>
                  </a:lnTo>
                </a:path>
              </a:pathLst>
            </a:custGeom>
            <a:noFill/>
            <a:ln w="9525">
              <a:solidFill>
                <a:srgbClr val="000000"/>
              </a:solidFill>
              <a:prstDash val="solid"/>
              <a:round/>
              <a:headEnd/>
              <a:tailEnd/>
            </a:ln>
          </p:spPr>
          <p:txBody>
            <a:bodyPr/>
            <a:lstStyle/>
            <a:p>
              <a:endParaRPr lang="en-US"/>
            </a:p>
          </p:txBody>
        </p:sp>
        <p:sp>
          <p:nvSpPr>
            <p:cNvPr id="8311" name="Freeform 244"/>
            <p:cNvSpPr>
              <a:spLocks/>
            </p:cNvSpPr>
            <p:nvPr/>
          </p:nvSpPr>
          <p:spPr bwMode="auto">
            <a:xfrm>
              <a:off x="1419" y="1164"/>
              <a:ext cx="408" cy="300"/>
            </a:xfrm>
            <a:custGeom>
              <a:avLst/>
              <a:gdLst>
                <a:gd name="T0" fmla="*/ 30 w 408"/>
                <a:gd name="T1" fmla="*/ 192 h 300"/>
                <a:gd name="T2" fmla="*/ 0 w 408"/>
                <a:gd name="T3" fmla="*/ 180 h 300"/>
                <a:gd name="T4" fmla="*/ 6 w 408"/>
                <a:gd name="T5" fmla="*/ 156 h 300"/>
                <a:gd name="T6" fmla="*/ 6 w 408"/>
                <a:gd name="T7" fmla="*/ 174 h 300"/>
                <a:gd name="T8" fmla="*/ 18 w 408"/>
                <a:gd name="T9" fmla="*/ 150 h 300"/>
                <a:gd name="T10" fmla="*/ 6 w 408"/>
                <a:gd name="T11" fmla="*/ 150 h 300"/>
                <a:gd name="T12" fmla="*/ 12 w 408"/>
                <a:gd name="T13" fmla="*/ 132 h 300"/>
                <a:gd name="T14" fmla="*/ 24 w 408"/>
                <a:gd name="T15" fmla="*/ 132 h 300"/>
                <a:gd name="T16" fmla="*/ 12 w 408"/>
                <a:gd name="T17" fmla="*/ 126 h 300"/>
                <a:gd name="T18" fmla="*/ 12 w 408"/>
                <a:gd name="T19" fmla="*/ 66 h 300"/>
                <a:gd name="T20" fmla="*/ 6 w 408"/>
                <a:gd name="T21" fmla="*/ 48 h 300"/>
                <a:gd name="T22" fmla="*/ 12 w 408"/>
                <a:gd name="T23" fmla="*/ 18 h 300"/>
                <a:gd name="T24" fmla="*/ 48 w 408"/>
                <a:gd name="T25" fmla="*/ 42 h 300"/>
                <a:gd name="T26" fmla="*/ 84 w 408"/>
                <a:gd name="T27" fmla="*/ 60 h 300"/>
                <a:gd name="T28" fmla="*/ 96 w 408"/>
                <a:gd name="T29" fmla="*/ 72 h 300"/>
                <a:gd name="T30" fmla="*/ 102 w 408"/>
                <a:gd name="T31" fmla="*/ 66 h 300"/>
                <a:gd name="T32" fmla="*/ 108 w 408"/>
                <a:gd name="T33" fmla="*/ 72 h 300"/>
                <a:gd name="T34" fmla="*/ 108 w 408"/>
                <a:gd name="T35" fmla="*/ 84 h 300"/>
                <a:gd name="T36" fmla="*/ 96 w 408"/>
                <a:gd name="T37" fmla="*/ 84 h 300"/>
                <a:gd name="T38" fmla="*/ 66 w 408"/>
                <a:gd name="T39" fmla="*/ 114 h 300"/>
                <a:gd name="T40" fmla="*/ 72 w 408"/>
                <a:gd name="T41" fmla="*/ 114 h 300"/>
                <a:gd name="T42" fmla="*/ 108 w 408"/>
                <a:gd name="T43" fmla="*/ 90 h 300"/>
                <a:gd name="T44" fmla="*/ 108 w 408"/>
                <a:gd name="T45" fmla="*/ 78 h 300"/>
                <a:gd name="T46" fmla="*/ 114 w 408"/>
                <a:gd name="T47" fmla="*/ 84 h 300"/>
                <a:gd name="T48" fmla="*/ 114 w 408"/>
                <a:gd name="T49" fmla="*/ 96 h 300"/>
                <a:gd name="T50" fmla="*/ 96 w 408"/>
                <a:gd name="T51" fmla="*/ 102 h 300"/>
                <a:gd name="T52" fmla="*/ 102 w 408"/>
                <a:gd name="T53" fmla="*/ 114 h 300"/>
                <a:gd name="T54" fmla="*/ 96 w 408"/>
                <a:gd name="T55" fmla="*/ 132 h 300"/>
                <a:gd name="T56" fmla="*/ 96 w 408"/>
                <a:gd name="T57" fmla="*/ 120 h 300"/>
                <a:gd name="T58" fmla="*/ 84 w 408"/>
                <a:gd name="T59" fmla="*/ 132 h 300"/>
                <a:gd name="T60" fmla="*/ 84 w 408"/>
                <a:gd name="T61" fmla="*/ 120 h 300"/>
                <a:gd name="T62" fmla="*/ 66 w 408"/>
                <a:gd name="T63" fmla="*/ 132 h 300"/>
                <a:gd name="T64" fmla="*/ 78 w 408"/>
                <a:gd name="T65" fmla="*/ 144 h 300"/>
                <a:gd name="T66" fmla="*/ 114 w 408"/>
                <a:gd name="T67" fmla="*/ 126 h 300"/>
                <a:gd name="T68" fmla="*/ 114 w 408"/>
                <a:gd name="T69" fmla="*/ 102 h 300"/>
                <a:gd name="T70" fmla="*/ 132 w 408"/>
                <a:gd name="T71" fmla="*/ 78 h 300"/>
                <a:gd name="T72" fmla="*/ 114 w 408"/>
                <a:gd name="T73" fmla="*/ 42 h 300"/>
                <a:gd name="T74" fmla="*/ 132 w 408"/>
                <a:gd name="T75" fmla="*/ 36 h 300"/>
                <a:gd name="T76" fmla="*/ 126 w 408"/>
                <a:gd name="T77" fmla="*/ 0 h 300"/>
                <a:gd name="T78" fmla="*/ 408 w 408"/>
                <a:gd name="T79" fmla="*/ 72 h 300"/>
                <a:gd name="T80" fmla="*/ 366 w 408"/>
                <a:gd name="T81" fmla="*/ 300 h 300"/>
                <a:gd name="T82" fmla="*/ 258 w 408"/>
                <a:gd name="T83" fmla="*/ 276 h 300"/>
                <a:gd name="T84" fmla="*/ 132 w 408"/>
                <a:gd name="T85" fmla="*/ 276 h 300"/>
                <a:gd name="T86" fmla="*/ 102 w 408"/>
                <a:gd name="T87" fmla="*/ 258 h 300"/>
                <a:gd name="T88" fmla="*/ 72 w 408"/>
                <a:gd name="T89" fmla="*/ 264 h 300"/>
                <a:gd name="T90" fmla="*/ 48 w 408"/>
                <a:gd name="T91" fmla="*/ 252 h 300"/>
                <a:gd name="T92" fmla="*/ 54 w 408"/>
                <a:gd name="T93" fmla="*/ 216 h 300"/>
                <a:gd name="T94" fmla="*/ 24 w 408"/>
                <a:gd name="T95" fmla="*/ 198 h 300"/>
                <a:gd name="T96" fmla="*/ 30 w 408"/>
                <a:gd name="T97" fmla="*/ 192 h 30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08"/>
                <a:gd name="T148" fmla="*/ 0 h 300"/>
                <a:gd name="T149" fmla="*/ 408 w 408"/>
                <a:gd name="T150" fmla="*/ 300 h 30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08" h="300">
                  <a:moveTo>
                    <a:pt x="30" y="192"/>
                  </a:moveTo>
                  <a:lnTo>
                    <a:pt x="0" y="180"/>
                  </a:lnTo>
                  <a:lnTo>
                    <a:pt x="6" y="156"/>
                  </a:lnTo>
                  <a:lnTo>
                    <a:pt x="6" y="174"/>
                  </a:lnTo>
                  <a:lnTo>
                    <a:pt x="18" y="150"/>
                  </a:lnTo>
                  <a:lnTo>
                    <a:pt x="6" y="150"/>
                  </a:lnTo>
                  <a:lnTo>
                    <a:pt x="12" y="132"/>
                  </a:lnTo>
                  <a:lnTo>
                    <a:pt x="24" y="132"/>
                  </a:lnTo>
                  <a:lnTo>
                    <a:pt x="12" y="126"/>
                  </a:lnTo>
                  <a:lnTo>
                    <a:pt x="12" y="66"/>
                  </a:lnTo>
                  <a:lnTo>
                    <a:pt x="6" y="48"/>
                  </a:lnTo>
                  <a:lnTo>
                    <a:pt x="12" y="18"/>
                  </a:lnTo>
                  <a:lnTo>
                    <a:pt x="48" y="42"/>
                  </a:lnTo>
                  <a:lnTo>
                    <a:pt x="84" y="60"/>
                  </a:lnTo>
                  <a:lnTo>
                    <a:pt x="96" y="72"/>
                  </a:lnTo>
                  <a:lnTo>
                    <a:pt x="102" y="66"/>
                  </a:lnTo>
                  <a:lnTo>
                    <a:pt x="108" y="72"/>
                  </a:lnTo>
                  <a:lnTo>
                    <a:pt x="108" y="84"/>
                  </a:lnTo>
                  <a:lnTo>
                    <a:pt x="96" y="84"/>
                  </a:lnTo>
                  <a:lnTo>
                    <a:pt x="66" y="114"/>
                  </a:lnTo>
                  <a:lnTo>
                    <a:pt x="72" y="114"/>
                  </a:lnTo>
                  <a:lnTo>
                    <a:pt x="108" y="90"/>
                  </a:lnTo>
                  <a:lnTo>
                    <a:pt x="108" y="78"/>
                  </a:lnTo>
                  <a:lnTo>
                    <a:pt x="114" y="84"/>
                  </a:lnTo>
                  <a:lnTo>
                    <a:pt x="114" y="96"/>
                  </a:lnTo>
                  <a:lnTo>
                    <a:pt x="96" y="102"/>
                  </a:lnTo>
                  <a:lnTo>
                    <a:pt x="102" y="114"/>
                  </a:lnTo>
                  <a:lnTo>
                    <a:pt x="96" y="132"/>
                  </a:lnTo>
                  <a:lnTo>
                    <a:pt x="96" y="120"/>
                  </a:lnTo>
                  <a:lnTo>
                    <a:pt x="84" y="132"/>
                  </a:lnTo>
                  <a:lnTo>
                    <a:pt x="84" y="120"/>
                  </a:lnTo>
                  <a:lnTo>
                    <a:pt x="66" y="132"/>
                  </a:lnTo>
                  <a:lnTo>
                    <a:pt x="78" y="144"/>
                  </a:lnTo>
                  <a:lnTo>
                    <a:pt x="114" y="126"/>
                  </a:lnTo>
                  <a:lnTo>
                    <a:pt x="114" y="102"/>
                  </a:lnTo>
                  <a:lnTo>
                    <a:pt x="132" y="78"/>
                  </a:lnTo>
                  <a:lnTo>
                    <a:pt x="114" y="42"/>
                  </a:lnTo>
                  <a:lnTo>
                    <a:pt x="132" y="36"/>
                  </a:lnTo>
                  <a:lnTo>
                    <a:pt x="126" y="0"/>
                  </a:lnTo>
                  <a:lnTo>
                    <a:pt x="408" y="72"/>
                  </a:lnTo>
                  <a:lnTo>
                    <a:pt x="366" y="300"/>
                  </a:lnTo>
                  <a:lnTo>
                    <a:pt x="258" y="276"/>
                  </a:lnTo>
                  <a:lnTo>
                    <a:pt x="132" y="276"/>
                  </a:lnTo>
                  <a:lnTo>
                    <a:pt x="102" y="258"/>
                  </a:lnTo>
                  <a:lnTo>
                    <a:pt x="72" y="264"/>
                  </a:lnTo>
                  <a:lnTo>
                    <a:pt x="48" y="252"/>
                  </a:lnTo>
                  <a:lnTo>
                    <a:pt x="54" y="216"/>
                  </a:lnTo>
                  <a:lnTo>
                    <a:pt x="24" y="198"/>
                  </a:lnTo>
                  <a:lnTo>
                    <a:pt x="30" y="192"/>
                  </a:lnTo>
                  <a:close/>
                </a:path>
              </a:pathLst>
            </a:custGeom>
            <a:solidFill>
              <a:srgbClr val="FFAA00"/>
            </a:solidFill>
            <a:ln w="9525">
              <a:solidFill>
                <a:srgbClr val="FFAA00"/>
              </a:solidFill>
              <a:prstDash val="solid"/>
              <a:round/>
              <a:headEnd/>
              <a:tailEnd/>
            </a:ln>
          </p:spPr>
          <p:txBody>
            <a:bodyPr/>
            <a:lstStyle/>
            <a:p>
              <a:endParaRPr lang="en-US"/>
            </a:p>
          </p:txBody>
        </p:sp>
        <p:sp>
          <p:nvSpPr>
            <p:cNvPr id="8312" name="Freeform 245"/>
            <p:cNvSpPr>
              <a:spLocks/>
            </p:cNvSpPr>
            <p:nvPr/>
          </p:nvSpPr>
          <p:spPr bwMode="auto">
            <a:xfrm>
              <a:off x="1419" y="1164"/>
              <a:ext cx="408" cy="300"/>
            </a:xfrm>
            <a:custGeom>
              <a:avLst/>
              <a:gdLst>
                <a:gd name="T0" fmla="*/ 30 w 408"/>
                <a:gd name="T1" fmla="*/ 192 h 300"/>
                <a:gd name="T2" fmla="*/ 0 w 408"/>
                <a:gd name="T3" fmla="*/ 180 h 300"/>
                <a:gd name="T4" fmla="*/ 6 w 408"/>
                <a:gd name="T5" fmla="*/ 156 h 300"/>
                <a:gd name="T6" fmla="*/ 6 w 408"/>
                <a:gd name="T7" fmla="*/ 174 h 300"/>
                <a:gd name="T8" fmla="*/ 18 w 408"/>
                <a:gd name="T9" fmla="*/ 150 h 300"/>
                <a:gd name="T10" fmla="*/ 6 w 408"/>
                <a:gd name="T11" fmla="*/ 150 h 300"/>
                <a:gd name="T12" fmla="*/ 12 w 408"/>
                <a:gd name="T13" fmla="*/ 132 h 300"/>
                <a:gd name="T14" fmla="*/ 24 w 408"/>
                <a:gd name="T15" fmla="*/ 132 h 300"/>
                <a:gd name="T16" fmla="*/ 12 w 408"/>
                <a:gd name="T17" fmla="*/ 126 h 300"/>
                <a:gd name="T18" fmla="*/ 12 w 408"/>
                <a:gd name="T19" fmla="*/ 66 h 300"/>
                <a:gd name="T20" fmla="*/ 6 w 408"/>
                <a:gd name="T21" fmla="*/ 48 h 300"/>
                <a:gd name="T22" fmla="*/ 12 w 408"/>
                <a:gd name="T23" fmla="*/ 18 h 300"/>
                <a:gd name="T24" fmla="*/ 48 w 408"/>
                <a:gd name="T25" fmla="*/ 42 h 300"/>
                <a:gd name="T26" fmla="*/ 84 w 408"/>
                <a:gd name="T27" fmla="*/ 60 h 300"/>
                <a:gd name="T28" fmla="*/ 96 w 408"/>
                <a:gd name="T29" fmla="*/ 72 h 300"/>
                <a:gd name="T30" fmla="*/ 102 w 408"/>
                <a:gd name="T31" fmla="*/ 66 h 300"/>
                <a:gd name="T32" fmla="*/ 108 w 408"/>
                <a:gd name="T33" fmla="*/ 72 h 300"/>
                <a:gd name="T34" fmla="*/ 108 w 408"/>
                <a:gd name="T35" fmla="*/ 84 h 300"/>
                <a:gd name="T36" fmla="*/ 96 w 408"/>
                <a:gd name="T37" fmla="*/ 84 h 300"/>
                <a:gd name="T38" fmla="*/ 66 w 408"/>
                <a:gd name="T39" fmla="*/ 114 h 300"/>
                <a:gd name="T40" fmla="*/ 84 w 408"/>
                <a:gd name="T41" fmla="*/ 114 h 300"/>
                <a:gd name="T42" fmla="*/ 72 w 408"/>
                <a:gd name="T43" fmla="*/ 114 h 300"/>
                <a:gd name="T44" fmla="*/ 108 w 408"/>
                <a:gd name="T45" fmla="*/ 90 h 300"/>
                <a:gd name="T46" fmla="*/ 108 w 408"/>
                <a:gd name="T47" fmla="*/ 78 h 300"/>
                <a:gd name="T48" fmla="*/ 114 w 408"/>
                <a:gd name="T49" fmla="*/ 84 h 300"/>
                <a:gd name="T50" fmla="*/ 114 w 408"/>
                <a:gd name="T51" fmla="*/ 96 h 300"/>
                <a:gd name="T52" fmla="*/ 96 w 408"/>
                <a:gd name="T53" fmla="*/ 102 h 300"/>
                <a:gd name="T54" fmla="*/ 102 w 408"/>
                <a:gd name="T55" fmla="*/ 114 h 300"/>
                <a:gd name="T56" fmla="*/ 96 w 408"/>
                <a:gd name="T57" fmla="*/ 132 h 300"/>
                <a:gd name="T58" fmla="*/ 96 w 408"/>
                <a:gd name="T59" fmla="*/ 120 h 300"/>
                <a:gd name="T60" fmla="*/ 84 w 408"/>
                <a:gd name="T61" fmla="*/ 132 h 300"/>
                <a:gd name="T62" fmla="*/ 84 w 408"/>
                <a:gd name="T63" fmla="*/ 120 h 300"/>
                <a:gd name="T64" fmla="*/ 66 w 408"/>
                <a:gd name="T65" fmla="*/ 132 h 300"/>
                <a:gd name="T66" fmla="*/ 78 w 408"/>
                <a:gd name="T67" fmla="*/ 144 h 300"/>
                <a:gd name="T68" fmla="*/ 114 w 408"/>
                <a:gd name="T69" fmla="*/ 126 h 300"/>
                <a:gd name="T70" fmla="*/ 114 w 408"/>
                <a:gd name="T71" fmla="*/ 102 h 300"/>
                <a:gd name="T72" fmla="*/ 132 w 408"/>
                <a:gd name="T73" fmla="*/ 78 h 300"/>
                <a:gd name="T74" fmla="*/ 114 w 408"/>
                <a:gd name="T75" fmla="*/ 42 h 300"/>
                <a:gd name="T76" fmla="*/ 132 w 408"/>
                <a:gd name="T77" fmla="*/ 36 h 300"/>
                <a:gd name="T78" fmla="*/ 126 w 408"/>
                <a:gd name="T79" fmla="*/ 0 h 300"/>
                <a:gd name="T80" fmla="*/ 408 w 408"/>
                <a:gd name="T81" fmla="*/ 72 h 300"/>
                <a:gd name="T82" fmla="*/ 366 w 408"/>
                <a:gd name="T83" fmla="*/ 300 h 300"/>
                <a:gd name="T84" fmla="*/ 258 w 408"/>
                <a:gd name="T85" fmla="*/ 276 h 300"/>
                <a:gd name="T86" fmla="*/ 132 w 408"/>
                <a:gd name="T87" fmla="*/ 276 h 300"/>
                <a:gd name="T88" fmla="*/ 102 w 408"/>
                <a:gd name="T89" fmla="*/ 258 h 300"/>
                <a:gd name="T90" fmla="*/ 72 w 408"/>
                <a:gd name="T91" fmla="*/ 264 h 300"/>
                <a:gd name="T92" fmla="*/ 48 w 408"/>
                <a:gd name="T93" fmla="*/ 252 h 300"/>
                <a:gd name="T94" fmla="*/ 54 w 408"/>
                <a:gd name="T95" fmla="*/ 216 h 300"/>
                <a:gd name="T96" fmla="*/ 24 w 408"/>
                <a:gd name="T97" fmla="*/ 198 h 300"/>
                <a:gd name="T98" fmla="*/ 30 w 408"/>
                <a:gd name="T99" fmla="*/ 192 h 300"/>
                <a:gd name="T100" fmla="*/ 30 w 408"/>
                <a:gd name="T101" fmla="*/ 198 h 30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08"/>
                <a:gd name="T154" fmla="*/ 0 h 300"/>
                <a:gd name="T155" fmla="*/ 408 w 408"/>
                <a:gd name="T156" fmla="*/ 300 h 30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08" h="300">
                  <a:moveTo>
                    <a:pt x="30" y="192"/>
                  </a:moveTo>
                  <a:lnTo>
                    <a:pt x="0" y="180"/>
                  </a:lnTo>
                  <a:lnTo>
                    <a:pt x="6" y="156"/>
                  </a:lnTo>
                  <a:lnTo>
                    <a:pt x="6" y="174"/>
                  </a:lnTo>
                  <a:lnTo>
                    <a:pt x="18" y="150"/>
                  </a:lnTo>
                  <a:lnTo>
                    <a:pt x="6" y="150"/>
                  </a:lnTo>
                  <a:lnTo>
                    <a:pt x="12" y="132"/>
                  </a:lnTo>
                  <a:lnTo>
                    <a:pt x="24" y="132"/>
                  </a:lnTo>
                  <a:lnTo>
                    <a:pt x="12" y="126"/>
                  </a:lnTo>
                  <a:lnTo>
                    <a:pt x="12" y="66"/>
                  </a:lnTo>
                  <a:lnTo>
                    <a:pt x="6" y="48"/>
                  </a:lnTo>
                  <a:lnTo>
                    <a:pt x="12" y="18"/>
                  </a:lnTo>
                  <a:lnTo>
                    <a:pt x="48" y="42"/>
                  </a:lnTo>
                  <a:lnTo>
                    <a:pt x="84" y="60"/>
                  </a:lnTo>
                  <a:lnTo>
                    <a:pt x="96" y="72"/>
                  </a:lnTo>
                  <a:lnTo>
                    <a:pt x="102" y="66"/>
                  </a:lnTo>
                  <a:lnTo>
                    <a:pt x="108" y="72"/>
                  </a:lnTo>
                  <a:lnTo>
                    <a:pt x="108" y="84"/>
                  </a:lnTo>
                  <a:lnTo>
                    <a:pt x="96" y="84"/>
                  </a:lnTo>
                  <a:lnTo>
                    <a:pt x="66" y="114"/>
                  </a:lnTo>
                  <a:lnTo>
                    <a:pt x="84" y="114"/>
                  </a:lnTo>
                  <a:lnTo>
                    <a:pt x="72" y="114"/>
                  </a:lnTo>
                  <a:lnTo>
                    <a:pt x="108" y="90"/>
                  </a:lnTo>
                  <a:lnTo>
                    <a:pt x="108" y="78"/>
                  </a:lnTo>
                  <a:lnTo>
                    <a:pt x="114" y="84"/>
                  </a:lnTo>
                  <a:lnTo>
                    <a:pt x="114" y="96"/>
                  </a:lnTo>
                  <a:lnTo>
                    <a:pt x="96" y="102"/>
                  </a:lnTo>
                  <a:lnTo>
                    <a:pt x="102" y="114"/>
                  </a:lnTo>
                  <a:lnTo>
                    <a:pt x="96" y="132"/>
                  </a:lnTo>
                  <a:lnTo>
                    <a:pt x="96" y="120"/>
                  </a:lnTo>
                  <a:lnTo>
                    <a:pt x="84" y="132"/>
                  </a:lnTo>
                  <a:lnTo>
                    <a:pt x="84" y="120"/>
                  </a:lnTo>
                  <a:lnTo>
                    <a:pt x="66" y="132"/>
                  </a:lnTo>
                  <a:lnTo>
                    <a:pt x="78" y="144"/>
                  </a:lnTo>
                  <a:lnTo>
                    <a:pt x="114" y="126"/>
                  </a:lnTo>
                  <a:lnTo>
                    <a:pt x="114" y="102"/>
                  </a:lnTo>
                  <a:lnTo>
                    <a:pt x="132" y="78"/>
                  </a:lnTo>
                  <a:lnTo>
                    <a:pt x="114" y="42"/>
                  </a:lnTo>
                  <a:lnTo>
                    <a:pt x="132" y="36"/>
                  </a:lnTo>
                  <a:lnTo>
                    <a:pt x="126" y="0"/>
                  </a:lnTo>
                  <a:lnTo>
                    <a:pt x="408" y="72"/>
                  </a:lnTo>
                  <a:lnTo>
                    <a:pt x="366" y="300"/>
                  </a:lnTo>
                  <a:lnTo>
                    <a:pt x="258" y="276"/>
                  </a:lnTo>
                  <a:lnTo>
                    <a:pt x="132" y="276"/>
                  </a:lnTo>
                  <a:lnTo>
                    <a:pt x="102" y="258"/>
                  </a:lnTo>
                  <a:lnTo>
                    <a:pt x="72" y="264"/>
                  </a:lnTo>
                  <a:lnTo>
                    <a:pt x="48" y="252"/>
                  </a:lnTo>
                  <a:lnTo>
                    <a:pt x="54" y="216"/>
                  </a:lnTo>
                  <a:lnTo>
                    <a:pt x="24" y="198"/>
                  </a:lnTo>
                  <a:lnTo>
                    <a:pt x="30" y="192"/>
                  </a:lnTo>
                  <a:lnTo>
                    <a:pt x="30" y="198"/>
                  </a:lnTo>
                </a:path>
              </a:pathLst>
            </a:custGeom>
            <a:noFill/>
            <a:ln w="9525">
              <a:solidFill>
                <a:srgbClr val="000000"/>
              </a:solidFill>
              <a:prstDash val="solid"/>
              <a:round/>
              <a:headEnd/>
              <a:tailEnd/>
            </a:ln>
          </p:spPr>
          <p:txBody>
            <a:bodyPr/>
            <a:lstStyle/>
            <a:p>
              <a:endParaRPr lang="en-US"/>
            </a:p>
          </p:txBody>
        </p:sp>
        <p:sp>
          <p:nvSpPr>
            <p:cNvPr id="8313" name="Freeform 246"/>
            <p:cNvSpPr>
              <a:spLocks/>
            </p:cNvSpPr>
            <p:nvPr/>
          </p:nvSpPr>
          <p:spPr bwMode="auto">
            <a:xfrm>
              <a:off x="3723" y="1932"/>
              <a:ext cx="282" cy="282"/>
            </a:xfrm>
            <a:custGeom>
              <a:avLst/>
              <a:gdLst>
                <a:gd name="T0" fmla="*/ 168 w 282"/>
                <a:gd name="T1" fmla="*/ 66 h 282"/>
                <a:gd name="T2" fmla="*/ 180 w 282"/>
                <a:gd name="T3" fmla="*/ 102 h 282"/>
                <a:gd name="T4" fmla="*/ 216 w 282"/>
                <a:gd name="T5" fmla="*/ 66 h 282"/>
                <a:gd name="T6" fmla="*/ 234 w 282"/>
                <a:gd name="T7" fmla="*/ 72 h 282"/>
                <a:gd name="T8" fmla="*/ 246 w 282"/>
                <a:gd name="T9" fmla="*/ 54 h 282"/>
                <a:gd name="T10" fmla="*/ 270 w 282"/>
                <a:gd name="T11" fmla="*/ 54 h 282"/>
                <a:gd name="T12" fmla="*/ 282 w 282"/>
                <a:gd name="T13" fmla="*/ 78 h 282"/>
                <a:gd name="T14" fmla="*/ 276 w 282"/>
                <a:gd name="T15" fmla="*/ 90 h 282"/>
                <a:gd name="T16" fmla="*/ 240 w 282"/>
                <a:gd name="T17" fmla="*/ 72 h 282"/>
                <a:gd name="T18" fmla="*/ 240 w 282"/>
                <a:gd name="T19" fmla="*/ 96 h 282"/>
                <a:gd name="T20" fmla="*/ 222 w 282"/>
                <a:gd name="T21" fmla="*/ 132 h 282"/>
                <a:gd name="T22" fmla="*/ 210 w 282"/>
                <a:gd name="T23" fmla="*/ 132 h 282"/>
                <a:gd name="T24" fmla="*/ 198 w 282"/>
                <a:gd name="T25" fmla="*/ 162 h 282"/>
                <a:gd name="T26" fmla="*/ 174 w 282"/>
                <a:gd name="T27" fmla="*/ 156 h 282"/>
                <a:gd name="T28" fmla="*/ 150 w 282"/>
                <a:gd name="T29" fmla="*/ 228 h 282"/>
                <a:gd name="T30" fmla="*/ 156 w 282"/>
                <a:gd name="T31" fmla="*/ 234 h 282"/>
                <a:gd name="T32" fmla="*/ 144 w 282"/>
                <a:gd name="T33" fmla="*/ 252 h 282"/>
                <a:gd name="T34" fmla="*/ 72 w 282"/>
                <a:gd name="T35" fmla="*/ 282 h 282"/>
                <a:gd name="T36" fmla="*/ 54 w 282"/>
                <a:gd name="T37" fmla="*/ 270 h 282"/>
                <a:gd name="T38" fmla="*/ 48 w 282"/>
                <a:gd name="T39" fmla="*/ 258 h 282"/>
                <a:gd name="T40" fmla="*/ 12 w 282"/>
                <a:gd name="T41" fmla="*/ 228 h 282"/>
                <a:gd name="T42" fmla="*/ 0 w 282"/>
                <a:gd name="T43" fmla="*/ 192 h 282"/>
                <a:gd name="T44" fmla="*/ 6 w 282"/>
                <a:gd name="T45" fmla="*/ 192 h 282"/>
                <a:gd name="T46" fmla="*/ 24 w 282"/>
                <a:gd name="T47" fmla="*/ 174 h 282"/>
                <a:gd name="T48" fmla="*/ 24 w 282"/>
                <a:gd name="T49" fmla="*/ 144 h 282"/>
                <a:gd name="T50" fmla="*/ 42 w 282"/>
                <a:gd name="T51" fmla="*/ 144 h 282"/>
                <a:gd name="T52" fmla="*/ 48 w 282"/>
                <a:gd name="T53" fmla="*/ 120 h 282"/>
                <a:gd name="T54" fmla="*/ 90 w 282"/>
                <a:gd name="T55" fmla="*/ 84 h 282"/>
                <a:gd name="T56" fmla="*/ 96 w 282"/>
                <a:gd name="T57" fmla="*/ 30 h 282"/>
                <a:gd name="T58" fmla="*/ 90 w 282"/>
                <a:gd name="T59" fmla="*/ 6 h 282"/>
                <a:gd name="T60" fmla="*/ 96 w 282"/>
                <a:gd name="T61" fmla="*/ 0 h 282"/>
                <a:gd name="T62" fmla="*/ 108 w 282"/>
                <a:gd name="T63" fmla="*/ 72 h 282"/>
                <a:gd name="T64" fmla="*/ 156 w 282"/>
                <a:gd name="T65" fmla="*/ 66 h 282"/>
                <a:gd name="T66" fmla="*/ 168 w 282"/>
                <a:gd name="T67" fmla="*/ 66 h 28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2"/>
                <a:gd name="T103" fmla="*/ 0 h 282"/>
                <a:gd name="T104" fmla="*/ 282 w 282"/>
                <a:gd name="T105" fmla="*/ 282 h 28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2" h="282">
                  <a:moveTo>
                    <a:pt x="168" y="66"/>
                  </a:moveTo>
                  <a:lnTo>
                    <a:pt x="180" y="102"/>
                  </a:lnTo>
                  <a:lnTo>
                    <a:pt x="216" y="66"/>
                  </a:lnTo>
                  <a:lnTo>
                    <a:pt x="234" y="72"/>
                  </a:lnTo>
                  <a:lnTo>
                    <a:pt x="246" y="54"/>
                  </a:lnTo>
                  <a:lnTo>
                    <a:pt x="270" y="54"/>
                  </a:lnTo>
                  <a:lnTo>
                    <a:pt x="282" y="78"/>
                  </a:lnTo>
                  <a:lnTo>
                    <a:pt x="276" y="90"/>
                  </a:lnTo>
                  <a:lnTo>
                    <a:pt x="240" y="72"/>
                  </a:lnTo>
                  <a:lnTo>
                    <a:pt x="240" y="96"/>
                  </a:lnTo>
                  <a:lnTo>
                    <a:pt x="222" y="132"/>
                  </a:lnTo>
                  <a:lnTo>
                    <a:pt x="210" y="132"/>
                  </a:lnTo>
                  <a:lnTo>
                    <a:pt x="198" y="162"/>
                  </a:lnTo>
                  <a:lnTo>
                    <a:pt x="174" y="156"/>
                  </a:lnTo>
                  <a:lnTo>
                    <a:pt x="150" y="228"/>
                  </a:lnTo>
                  <a:lnTo>
                    <a:pt x="156" y="234"/>
                  </a:lnTo>
                  <a:lnTo>
                    <a:pt x="144" y="252"/>
                  </a:lnTo>
                  <a:lnTo>
                    <a:pt x="72" y="282"/>
                  </a:lnTo>
                  <a:lnTo>
                    <a:pt x="54" y="270"/>
                  </a:lnTo>
                  <a:lnTo>
                    <a:pt x="48" y="258"/>
                  </a:lnTo>
                  <a:lnTo>
                    <a:pt x="12" y="228"/>
                  </a:lnTo>
                  <a:lnTo>
                    <a:pt x="0" y="192"/>
                  </a:lnTo>
                  <a:lnTo>
                    <a:pt x="6" y="192"/>
                  </a:lnTo>
                  <a:lnTo>
                    <a:pt x="24" y="174"/>
                  </a:lnTo>
                  <a:lnTo>
                    <a:pt x="24" y="144"/>
                  </a:lnTo>
                  <a:lnTo>
                    <a:pt x="42" y="144"/>
                  </a:lnTo>
                  <a:lnTo>
                    <a:pt x="48" y="120"/>
                  </a:lnTo>
                  <a:lnTo>
                    <a:pt x="90" y="84"/>
                  </a:lnTo>
                  <a:lnTo>
                    <a:pt x="96" y="30"/>
                  </a:lnTo>
                  <a:lnTo>
                    <a:pt x="90" y="6"/>
                  </a:lnTo>
                  <a:lnTo>
                    <a:pt x="96" y="0"/>
                  </a:lnTo>
                  <a:lnTo>
                    <a:pt x="108" y="72"/>
                  </a:lnTo>
                  <a:lnTo>
                    <a:pt x="156" y="66"/>
                  </a:lnTo>
                  <a:lnTo>
                    <a:pt x="168" y="66"/>
                  </a:lnTo>
                  <a:close/>
                </a:path>
              </a:pathLst>
            </a:custGeom>
            <a:solidFill>
              <a:srgbClr val="FF8C00"/>
            </a:solidFill>
            <a:ln w="9525">
              <a:solidFill>
                <a:srgbClr val="FF8C00"/>
              </a:solidFill>
              <a:prstDash val="solid"/>
              <a:round/>
              <a:headEnd/>
              <a:tailEnd/>
            </a:ln>
          </p:spPr>
          <p:txBody>
            <a:bodyPr/>
            <a:lstStyle/>
            <a:p>
              <a:endParaRPr lang="en-US"/>
            </a:p>
          </p:txBody>
        </p:sp>
        <p:sp>
          <p:nvSpPr>
            <p:cNvPr id="8314" name="Freeform 247"/>
            <p:cNvSpPr>
              <a:spLocks/>
            </p:cNvSpPr>
            <p:nvPr/>
          </p:nvSpPr>
          <p:spPr bwMode="auto">
            <a:xfrm>
              <a:off x="3723" y="1932"/>
              <a:ext cx="282" cy="282"/>
            </a:xfrm>
            <a:custGeom>
              <a:avLst/>
              <a:gdLst>
                <a:gd name="T0" fmla="*/ 168 w 282"/>
                <a:gd name="T1" fmla="*/ 66 h 282"/>
                <a:gd name="T2" fmla="*/ 180 w 282"/>
                <a:gd name="T3" fmla="*/ 102 h 282"/>
                <a:gd name="T4" fmla="*/ 216 w 282"/>
                <a:gd name="T5" fmla="*/ 66 h 282"/>
                <a:gd name="T6" fmla="*/ 234 w 282"/>
                <a:gd name="T7" fmla="*/ 72 h 282"/>
                <a:gd name="T8" fmla="*/ 246 w 282"/>
                <a:gd name="T9" fmla="*/ 54 h 282"/>
                <a:gd name="T10" fmla="*/ 270 w 282"/>
                <a:gd name="T11" fmla="*/ 54 h 282"/>
                <a:gd name="T12" fmla="*/ 282 w 282"/>
                <a:gd name="T13" fmla="*/ 78 h 282"/>
                <a:gd name="T14" fmla="*/ 276 w 282"/>
                <a:gd name="T15" fmla="*/ 90 h 282"/>
                <a:gd name="T16" fmla="*/ 240 w 282"/>
                <a:gd name="T17" fmla="*/ 72 h 282"/>
                <a:gd name="T18" fmla="*/ 240 w 282"/>
                <a:gd name="T19" fmla="*/ 96 h 282"/>
                <a:gd name="T20" fmla="*/ 222 w 282"/>
                <a:gd name="T21" fmla="*/ 132 h 282"/>
                <a:gd name="T22" fmla="*/ 210 w 282"/>
                <a:gd name="T23" fmla="*/ 132 h 282"/>
                <a:gd name="T24" fmla="*/ 198 w 282"/>
                <a:gd name="T25" fmla="*/ 162 h 282"/>
                <a:gd name="T26" fmla="*/ 174 w 282"/>
                <a:gd name="T27" fmla="*/ 156 h 282"/>
                <a:gd name="T28" fmla="*/ 150 w 282"/>
                <a:gd name="T29" fmla="*/ 228 h 282"/>
                <a:gd name="T30" fmla="*/ 156 w 282"/>
                <a:gd name="T31" fmla="*/ 234 h 282"/>
                <a:gd name="T32" fmla="*/ 144 w 282"/>
                <a:gd name="T33" fmla="*/ 252 h 282"/>
                <a:gd name="T34" fmla="*/ 72 w 282"/>
                <a:gd name="T35" fmla="*/ 282 h 282"/>
                <a:gd name="T36" fmla="*/ 54 w 282"/>
                <a:gd name="T37" fmla="*/ 270 h 282"/>
                <a:gd name="T38" fmla="*/ 48 w 282"/>
                <a:gd name="T39" fmla="*/ 258 h 282"/>
                <a:gd name="T40" fmla="*/ 12 w 282"/>
                <a:gd name="T41" fmla="*/ 228 h 282"/>
                <a:gd name="T42" fmla="*/ 0 w 282"/>
                <a:gd name="T43" fmla="*/ 192 h 282"/>
                <a:gd name="T44" fmla="*/ 6 w 282"/>
                <a:gd name="T45" fmla="*/ 192 h 282"/>
                <a:gd name="T46" fmla="*/ 24 w 282"/>
                <a:gd name="T47" fmla="*/ 174 h 282"/>
                <a:gd name="T48" fmla="*/ 24 w 282"/>
                <a:gd name="T49" fmla="*/ 144 h 282"/>
                <a:gd name="T50" fmla="*/ 42 w 282"/>
                <a:gd name="T51" fmla="*/ 144 h 282"/>
                <a:gd name="T52" fmla="*/ 48 w 282"/>
                <a:gd name="T53" fmla="*/ 120 h 282"/>
                <a:gd name="T54" fmla="*/ 90 w 282"/>
                <a:gd name="T55" fmla="*/ 84 h 282"/>
                <a:gd name="T56" fmla="*/ 96 w 282"/>
                <a:gd name="T57" fmla="*/ 30 h 282"/>
                <a:gd name="T58" fmla="*/ 90 w 282"/>
                <a:gd name="T59" fmla="*/ 6 h 282"/>
                <a:gd name="T60" fmla="*/ 96 w 282"/>
                <a:gd name="T61" fmla="*/ 0 h 282"/>
                <a:gd name="T62" fmla="*/ 108 w 282"/>
                <a:gd name="T63" fmla="*/ 72 h 282"/>
                <a:gd name="T64" fmla="*/ 156 w 282"/>
                <a:gd name="T65" fmla="*/ 66 h 282"/>
                <a:gd name="T66" fmla="*/ 168 w 282"/>
                <a:gd name="T67" fmla="*/ 66 h 282"/>
                <a:gd name="T68" fmla="*/ 168 w 282"/>
                <a:gd name="T69" fmla="*/ 72 h 28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82"/>
                <a:gd name="T106" fmla="*/ 0 h 282"/>
                <a:gd name="T107" fmla="*/ 282 w 282"/>
                <a:gd name="T108" fmla="*/ 282 h 28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82" h="282">
                  <a:moveTo>
                    <a:pt x="168" y="66"/>
                  </a:moveTo>
                  <a:lnTo>
                    <a:pt x="180" y="102"/>
                  </a:lnTo>
                  <a:lnTo>
                    <a:pt x="216" y="66"/>
                  </a:lnTo>
                  <a:lnTo>
                    <a:pt x="234" y="72"/>
                  </a:lnTo>
                  <a:lnTo>
                    <a:pt x="246" y="54"/>
                  </a:lnTo>
                  <a:lnTo>
                    <a:pt x="270" y="54"/>
                  </a:lnTo>
                  <a:lnTo>
                    <a:pt x="282" y="78"/>
                  </a:lnTo>
                  <a:lnTo>
                    <a:pt x="276" y="90"/>
                  </a:lnTo>
                  <a:lnTo>
                    <a:pt x="240" y="72"/>
                  </a:lnTo>
                  <a:lnTo>
                    <a:pt x="240" y="96"/>
                  </a:lnTo>
                  <a:lnTo>
                    <a:pt x="222" y="132"/>
                  </a:lnTo>
                  <a:lnTo>
                    <a:pt x="210" y="132"/>
                  </a:lnTo>
                  <a:lnTo>
                    <a:pt x="198" y="162"/>
                  </a:lnTo>
                  <a:lnTo>
                    <a:pt x="174" y="156"/>
                  </a:lnTo>
                  <a:lnTo>
                    <a:pt x="150" y="228"/>
                  </a:lnTo>
                  <a:lnTo>
                    <a:pt x="156" y="234"/>
                  </a:lnTo>
                  <a:lnTo>
                    <a:pt x="144" y="252"/>
                  </a:lnTo>
                  <a:lnTo>
                    <a:pt x="72" y="282"/>
                  </a:lnTo>
                  <a:lnTo>
                    <a:pt x="54" y="270"/>
                  </a:lnTo>
                  <a:lnTo>
                    <a:pt x="48" y="258"/>
                  </a:lnTo>
                  <a:lnTo>
                    <a:pt x="12" y="228"/>
                  </a:lnTo>
                  <a:lnTo>
                    <a:pt x="0" y="192"/>
                  </a:lnTo>
                  <a:lnTo>
                    <a:pt x="6" y="192"/>
                  </a:lnTo>
                  <a:lnTo>
                    <a:pt x="24" y="174"/>
                  </a:lnTo>
                  <a:lnTo>
                    <a:pt x="24" y="144"/>
                  </a:lnTo>
                  <a:lnTo>
                    <a:pt x="42" y="144"/>
                  </a:lnTo>
                  <a:lnTo>
                    <a:pt x="48" y="120"/>
                  </a:lnTo>
                  <a:lnTo>
                    <a:pt x="90" y="84"/>
                  </a:lnTo>
                  <a:lnTo>
                    <a:pt x="96" y="30"/>
                  </a:lnTo>
                  <a:lnTo>
                    <a:pt x="90" y="6"/>
                  </a:lnTo>
                  <a:lnTo>
                    <a:pt x="96" y="0"/>
                  </a:lnTo>
                  <a:lnTo>
                    <a:pt x="108" y="72"/>
                  </a:lnTo>
                  <a:lnTo>
                    <a:pt x="156" y="66"/>
                  </a:lnTo>
                  <a:lnTo>
                    <a:pt x="168" y="66"/>
                  </a:lnTo>
                  <a:lnTo>
                    <a:pt x="168" y="72"/>
                  </a:lnTo>
                </a:path>
              </a:pathLst>
            </a:custGeom>
            <a:noFill/>
            <a:ln w="9525">
              <a:solidFill>
                <a:srgbClr val="000000"/>
              </a:solidFill>
              <a:prstDash val="solid"/>
              <a:round/>
              <a:headEnd/>
              <a:tailEnd/>
            </a:ln>
          </p:spPr>
          <p:txBody>
            <a:bodyPr/>
            <a:lstStyle/>
            <a:p>
              <a:endParaRPr lang="en-US"/>
            </a:p>
          </p:txBody>
        </p:sp>
        <p:sp>
          <p:nvSpPr>
            <p:cNvPr id="8315" name="Freeform 248"/>
            <p:cNvSpPr>
              <a:spLocks/>
            </p:cNvSpPr>
            <p:nvPr/>
          </p:nvSpPr>
          <p:spPr bwMode="auto">
            <a:xfrm>
              <a:off x="3081" y="1512"/>
              <a:ext cx="330" cy="342"/>
            </a:xfrm>
            <a:custGeom>
              <a:avLst/>
              <a:gdLst>
                <a:gd name="T0" fmla="*/ 138 w 330"/>
                <a:gd name="T1" fmla="*/ 342 h 342"/>
                <a:gd name="T2" fmla="*/ 114 w 330"/>
                <a:gd name="T3" fmla="*/ 324 h 342"/>
                <a:gd name="T4" fmla="*/ 108 w 330"/>
                <a:gd name="T5" fmla="*/ 300 h 342"/>
                <a:gd name="T6" fmla="*/ 114 w 330"/>
                <a:gd name="T7" fmla="*/ 282 h 342"/>
                <a:gd name="T8" fmla="*/ 102 w 330"/>
                <a:gd name="T9" fmla="*/ 264 h 342"/>
                <a:gd name="T10" fmla="*/ 90 w 330"/>
                <a:gd name="T11" fmla="*/ 228 h 342"/>
                <a:gd name="T12" fmla="*/ 12 w 330"/>
                <a:gd name="T13" fmla="*/ 174 h 342"/>
                <a:gd name="T14" fmla="*/ 18 w 330"/>
                <a:gd name="T15" fmla="*/ 120 h 342"/>
                <a:gd name="T16" fmla="*/ 0 w 330"/>
                <a:gd name="T17" fmla="*/ 108 h 342"/>
                <a:gd name="T18" fmla="*/ 12 w 330"/>
                <a:gd name="T19" fmla="*/ 84 h 342"/>
                <a:gd name="T20" fmla="*/ 36 w 330"/>
                <a:gd name="T21" fmla="*/ 72 h 342"/>
                <a:gd name="T22" fmla="*/ 36 w 330"/>
                <a:gd name="T23" fmla="*/ 24 h 342"/>
                <a:gd name="T24" fmla="*/ 42 w 330"/>
                <a:gd name="T25" fmla="*/ 18 h 342"/>
                <a:gd name="T26" fmla="*/ 60 w 330"/>
                <a:gd name="T27" fmla="*/ 24 h 342"/>
                <a:gd name="T28" fmla="*/ 114 w 330"/>
                <a:gd name="T29" fmla="*/ 0 h 342"/>
                <a:gd name="T30" fmla="*/ 108 w 330"/>
                <a:gd name="T31" fmla="*/ 24 h 342"/>
                <a:gd name="T32" fmla="*/ 138 w 330"/>
                <a:gd name="T33" fmla="*/ 30 h 342"/>
                <a:gd name="T34" fmla="*/ 150 w 330"/>
                <a:gd name="T35" fmla="*/ 42 h 342"/>
                <a:gd name="T36" fmla="*/ 264 w 330"/>
                <a:gd name="T37" fmla="*/ 66 h 342"/>
                <a:gd name="T38" fmla="*/ 282 w 330"/>
                <a:gd name="T39" fmla="*/ 84 h 342"/>
                <a:gd name="T40" fmla="*/ 276 w 330"/>
                <a:gd name="T41" fmla="*/ 108 h 342"/>
                <a:gd name="T42" fmla="*/ 288 w 330"/>
                <a:gd name="T43" fmla="*/ 108 h 342"/>
                <a:gd name="T44" fmla="*/ 288 w 330"/>
                <a:gd name="T45" fmla="*/ 126 h 342"/>
                <a:gd name="T46" fmla="*/ 300 w 330"/>
                <a:gd name="T47" fmla="*/ 126 h 342"/>
                <a:gd name="T48" fmla="*/ 276 w 330"/>
                <a:gd name="T49" fmla="*/ 162 h 342"/>
                <a:gd name="T50" fmla="*/ 282 w 330"/>
                <a:gd name="T51" fmla="*/ 174 h 342"/>
                <a:gd name="T52" fmla="*/ 330 w 330"/>
                <a:gd name="T53" fmla="*/ 114 h 342"/>
                <a:gd name="T54" fmla="*/ 300 w 330"/>
                <a:gd name="T55" fmla="*/ 210 h 342"/>
                <a:gd name="T56" fmla="*/ 294 w 330"/>
                <a:gd name="T57" fmla="*/ 270 h 342"/>
                <a:gd name="T58" fmla="*/ 300 w 330"/>
                <a:gd name="T59" fmla="*/ 330 h 342"/>
                <a:gd name="T60" fmla="*/ 150 w 330"/>
                <a:gd name="T61" fmla="*/ 342 h 342"/>
                <a:gd name="T62" fmla="*/ 138 w 330"/>
                <a:gd name="T63" fmla="*/ 342 h 34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42"/>
                <a:gd name="T98" fmla="*/ 330 w 330"/>
                <a:gd name="T99" fmla="*/ 342 h 34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42">
                  <a:moveTo>
                    <a:pt x="138" y="342"/>
                  </a:moveTo>
                  <a:lnTo>
                    <a:pt x="114" y="324"/>
                  </a:lnTo>
                  <a:lnTo>
                    <a:pt x="108" y="300"/>
                  </a:lnTo>
                  <a:lnTo>
                    <a:pt x="114" y="282"/>
                  </a:lnTo>
                  <a:lnTo>
                    <a:pt x="102" y="264"/>
                  </a:lnTo>
                  <a:lnTo>
                    <a:pt x="90" y="228"/>
                  </a:lnTo>
                  <a:lnTo>
                    <a:pt x="12" y="174"/>
                  </a:lnTo>
                  <a:lnTo>
                    <a:pt x="18" y="120"/>
                  </a:lnTo>
                  <a:lnTo>
                    <a:pt x="0" y="108"/>
                  </a:lnTo>
                  <a:lnTo>
                    <a:pt x="12" y="84"/>
                  </a:lnTo>
                  <a:lnTo>
                    <a:pt x="36" y="72"/>
                  </a:lnTo>
                  <a:lnTo>
                    <a:pt x="36" y="24"/>
                  </a:lnTo>
                  <a:lnTo>
                    <a:pt x="42" y="18"/>
                  </a:lnTo>
                  <a:lnTo>
                    <a:pt x="60" y="24"/>
                  </a:lnTo>
                  <a:lnTo>
                    <a:pt x="114" y="0"/>
                  </a:lnTo>
                  <a:lnTo>
                    <a:pt x="108" y="24"/>
                  </a:lnTo>
                  <a:lnTo>
                    <a:pt x="138" y="30"/>
                  </a:lnTo>
                  <a:lnTo>
                    <a:pt x="150" y="42"/>
                  </a:lnTo>
                  <a:lnTo>
                    <a:pt x="264" y="66"/>
                  </a:lnTo>
                  <a:lnTo>
                    <a:pt x="282" y="84"/>
                  </a:lnTo>
                  <a:lnTo>
                    <a:pt x="276" y="108"/>
                  </a:lnTo>
                  <a:lnTo>
                    <a:pt x="288" y="108"/>
                  </a:lnTo>
                  <a:lnTo>
                    <a:pt x="288" y="126"/>
                  </a:lnTo>
                  <a:lnTo>
                    <a:pt x="300" y="126"/>
                  </a:lnTo>
                  <a:lnTo>
                    <a:pt x="276" y="162"/>
                  </a:lnTo>
                  <a:lnTo>
                    <a:pt x="282" y="174"/>
                  </a:lnTo>
                  <a:lnTo>
                    <a:pt x="330" y="114"/>
                  </a:lnTo>
                  <a:lnTo>
                    <a:pt x="300" y="210"/>
                  </a:lnTo>
                  <a:lnTo>
                    <a:pt x="294" y="270"/>
                  </a:lnTo>
                  <a:lnTo>
                    <a:pt x="300" y="330"/>
                  </a:lnTo>
                  <a:lnTo>
                    <a:pt x="150" y="342"/>
                  </a:lnTo>
                  <a:lnTo>
                    <a:pt x="138" y="342"/>
                  </a:lnTo>
                  <a:close/>
                </a:path>
              </a:pathLst>
            </a:custGeom>
            <a:solidFill>
              <a:srgbClr val="FFAA00"/>
            </a:solidFill>
            <a:ln w="9525">
              <a:solidFill>
                <a:srgbClr val="FFAA00"/>
              </a:solidFill>
              <a:prstDash val="solid"/>
              <a:round/>
              <a:headEnd/>
              <a:tailEnd/>
            </a:ln>
          </p:spPr>
          <p:txBody>
            <a:bodyPr/>
            <a:lstStyle/>
            <a:p>
              <a:endParaRPr lang="en-US"/>
            </a:p>
          </p:txBody>
        </p:sp>
        <p:sp>
          <p:nvSpPr>
            <p:cNvPr id="8316" name="Freeform 249"/>
            <p:cNvSpPr>
              <a:spLocks/>
            </p:cNvSpPr>
            <p:nvPr/>
          </p:nvSpPr>
          <p:spPr bwMode="auto">
            <a:xfrm>
              <a:off x="3081" y="1512"/>
              <a:ext cx="330" cy="348"/>
            </a:xfrm>
            <a:custGeom>
              <a:avLst/>
              <a:gdLst>
                <a:gd name="T0" fmla="*/ 138 w 330"/>
                <a:gd name="T1" fmla="*/ 342 h 348"/>
                <a:gd name="T2" fmla="*/ 114 w 330"/>
                <a:gd name="T3" fmla="*/ 324 h 348"/>
                <a:gd name="T4" fmla="*/ 108 w 330"/>
                <a:gd name="T5" fmla="*/ 300 h 348"/>
                <a:gd name="T6" fmla="*/ 114 w 330"/>
                <a:gd name="T7" fmla="*/ 282 h 348"/>
                <a:gd name="T8" fmla="*/ 102 w 330"/>
                <a:gd name="T9" fmla="*/ 264 h 348"/>
                <a:gd name="T10" fmla="*/ 90 w 330"/>
                <a:gd name="T11" fmla="*/ 228 h 348"/>
                <a:gd name="T12" fmla="*/ 12 w 330"/>
                <a:gd name="T13" fmla="*/ 174 h 348"/>
                <a:gd name="T14" fmla="*/ 18 w 330"/>
                <a:gd name="T15" fmla="*/ 120 h 348"/>
                <a:gd name="T16" fmla="*/ 0 w 330"/>
                <a:gd name="T17" fmla="*/ 108 h 348"/>
                <a:gd name="T18" fmla="*/ 12 w 330"/>
                <a:gd name="T19" fmla="*/ 84 h 348"/>
                <a:gd name="T20" fmla="*/ 36 w 330"/>
                <a:gd name="T21" fmla="*/ 72 h 348"/>
                <a:gd name="T22" fmla="*/ 36 w 330"/>
                <a:gd name="T23" fmla="*/ 24 h 348"/>
                <a:gd name="T24" fmla="*/ 42 w 330"/>
                <a:gd name="T25" fmla="*/ 18 h 348"/>
                <a:gd name="T26" fmla="*/ 60 w 330"/>
                <a:gd name="T27" fmla="*/ 24 h 348"/>
                <a:gd name="T28" fmla="*/ 114 w 330"/>
                <a:gd name="T29" fmla="*/ 0 h 348"/>
                <a:gd name="T30" fmla="*/ 108 w 330"/>
                <a:gd name="T31" fmla="*/ 24 h 348"/>
                <a:gd name="T32" fmla="*/ 138 w 330"/>
                <a:gd name="T33" fmla="*/ 30 h 348"/>
                <a:gd name="T34" fmla="*/ 150 w 330"/>
                <a:gd name="T35" fmla="*/ 42 h 348"/>
                <a:gd name="T36" fmla="*/ 264 w 330"/>
                <a:gd name="T37" fmla="*/ 66 h 348"/>
                <a:gd name="T38" fmla="*/ 282 w 330"/>
                <a:gd name="T39" fmla="*/ 84 h 348"/>
                <a:gd name="T40" fmla="*/ 276 w 330"/>
                <a:gd name="T41" fmla="*/ 108 h 348"/>
                <a:gd name="T42" fmla="*/ 288 w 330"/>
                <a:gd name="T43" fmla="*/ 108 h 348"/>
                <a:gd name="T44" fmla="*/ 288 w 330"/>
                <a:gd name="T45" fmla="*/ 126 h 348"/>
                <a:gd name="T46" fmla="*/ 300 w 330"/>
                <a:gd name="T47" fmla="*/ 126 h 348"/>
                <a:gd name="T48" fmla="*/ 276 w 330"/>
                <a:gd name="T49" fmla="*/ 162 h 348"/>
                <a:gd name="T50" fmla="*/ 282 w 330"/>
                <a:gd name="T51" fmla="*/ 174 h 348"/>
                <a:gd name="T52" fmla="*/ 330 w 330"/>
                <a:gd name="T53" fmla="*/ 114 h 348"/>
                <a:gd name="T54" fmla="*/ 300 w 330"/>
                <a:gd name="T55" fmla="*/ 210 h 348"/>
                <a:gd name="T56" fmla="*/ 294 w 330"/>
                <a:gd name="T57" fmla="*/ 270 h 348"/>
                <a:gd name="T58" fmla="*/ 300 w 330"/>
                <a:gd name="T59" fmla="*/ 330 h 348"/>
                <a:gd name="T60" fmla="*/ 150 w 330"/>
                <a:gd name="T61" fmla="*/ 342 h 348"/>
                <a:gd name="T62" fmla="*/ 138 w 330"/>
                <a:gd name="T63" fmla="*/ 342 h 348"/>
                <a:gd name="T64" fmla="*/ 138 w 330"/>
                <a:gd name="T65" fmla="*/ 348 h 34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48"/>
                <a:gd name="T101" fmla="*/ 330 w 330"/>
                <a:gd name="T102" fmla="*/ 348 h 34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48">
                  <a:moveTo>
                    <a:pt x="138" y="342"/>
                  </a:moveTo>
                  <a:lnTo>
                    <a:pt x="114" y="324"/>
                  </a:lnTo>
                  <a:lnTo>
                    <a:pt x="108" y="300"/>
                  </a:lnTo>
                  <a:lnTo>
                    <a:pt x="114" y="282"/>
                  </a:lnTo>
                  <a:lnTo>
                    <a:pt x="102" y="264"/>
                  </a:lnTo>
                  <a:lnTo>
                    <a:pt x="90" y="228"/>
                  </a:lnTo>
                  <a:lnTo>
                    <a:pt x="12" y="174"/>
                  </a:lnTo>
                  <a:lnTo>
                    <a:pt x="18" y="120"/>
                  </a:lnTo>
                  <a:lnTo>
                    <a:pt x="0" y="108"/>
                  </a:lnTo>
                  <a:lnTo>
                    <a:pt x="12" y="84"/>
                  </a:lnTo>
                  <a:lnTo>
                    <a:pt x="36" y="72"/>
                  </a:lnTo>
                  <a:lnTo>
                    <a:pt x="36" y="24"/>
                  </a:lnTo>
                  <a:lnTo>
                    <a:pt x="42" y="18"/>
                  </a:lnTo>
                  <a:lnTo>
                    <a:pt x="60" y="24"/>
                  </a:lnTo>
                  <a:lnTo>
                    <a:pt x="114" y="0"/>
                  </a:lnTo>
                  <a:lnTo>
                    <a:pt x="108" y="24"/>
                  </a:lnTo>
                  <a:lnTo>
                    <a:pt x="138" y="30"/>
                  </a:lnTo>
                  <a:lnTo>
                    <a:pt x="150" y="42"/>
                  </a:lnTo>
                  <a:lnTo>
                    <a:pt x="264" y="66"/>
                  </a:lnTo>
                  <a:lnTo>
                    <a:pt x="282" y="84"/>
                  </a:lnTo>
                  <a:lnTo>
                    <a:pt x="276" y="108"/>
                  </a:lnTo>
                  <a:lnTo>
                    <a:pt x="288" y="108"/>
                  </a:lnTo>
                  <a:lnTo>
                    <a:pt x="288" y="126"/>
                  </a:lnTo>
                  <a:lnTo>
                    <a:pt x="300" y="126"/>
                  </a:lnTo>
                  <a:lnTo>
                    <a:pt x="276" y="162"/>
                  </a:lnTo>
                  <a:lnTo>
                    <a:pt x="282" y="174"/>
                  </a:lnTo>
                  <a:lnTo>
                    <a:pt x="330" y="114"/>
                  </a:lnTo>
                  <a:lnTo>
                    <a:pt x="300" y="210"/>
                  </a:lnTo>
                  <a:lnTo>
                    <a:pt x="294" y="270"/>
                  </a:lnTo>
                  <a:lnTo>
                    <a:pt x="300" y="330"/>
                  </a:lnTo>
                  <a:lnTo>
                    <a:pt x="150" y="342"/>
                  </a:lnTo>
                  <a:lnTo>
                    <a:pt x="138" y="342"/>
                  </a:lnTo>
                  <a:lnTo>
                    <a:pt x="138" y="348"/>
                  </a:lnTo>
                </a:path>
              </a:pathLst>
            </a:custGeom>
            <a:noFill/>
            <a:ln w="9525">
              <a:solidFill>
                <a:srgbClr val="000000"/>
              </a:solidFill>
              <a:prstDash val="solid"/>
              <a:round/>
              <a:headEnd/>
              <a:tailEnd/>
            </a:ln>
          </p:spPr>
          <p:txBody>
            <a:bodyPr/>
            <a:lstStyle/>
            <a:p>
              <a:endParaRPr lang="en-US"/>
            </a:p>
          </p:txBody>
        </p:sp>
        <p:sp>
          <p:nvSpPr>
            <p:cNvPr id="8317" name="Freeform 250"/>
            <p:cNvSpPr>
              <a:spLocks/>
            </p:cNvSpPr>
            <p:nvPr/>
          </p:nvSpPr>
          <p:spPr bwMode="auto">
            <a:xfrm>
              <a:off x="2037" y="1602"/>
              <a:ext cx="432" cy="354"/>
            </a:xfrm>
            <a:custGeom>
              <a:avLst/>
              <a:gdLst>
                <a:gd name="T0" fmla="*/ 420 w 432"/>
                <a:gd name="T1" fmla="*/ 204 h 354"/>
                <a:gd name="T2" fmla="*/ 408 w 432"/>
                <a:gd name="T3" fmla="*/ 354 h 354"/>
                <a:gd name="T4" fmla="*/ 114 w 432"/>
                <a:gd name="T5" fmla="*/ 324 h 354"/>
                <a:gd name="T6" fmla="*/ 0 w 432"/>
                <a:gd name="T7" fmla="*/ 306 h 354"/>
                <a:gd name="T8" fmla="*/ 12 w 432"/>
                <a:gd name="T9" fmla="*/ 228 h 354"/>
                <a:gd name="T10" fmla="*/ 42 w 432"/>
                <a:gd name="T11" fmla="*/ 36 h 354"/>
                <a:gd name="T12" fmla="*/ 48 w 432"/>
                <a:gd name="T13" fmla="*/ 0 h 354"/>
                <a:gd name="T14" fmla="*/ 432 w 432"/>
                <a:gd name="T15" fmla="*/ 48 h 354"/>
                <a:gd name="T16" fmla="*/ 420 w 432"/>
                <a:gd name="T17" fmla="*/ 162 h 354"/>
                <a:gd name="T18" fmla="*/ 420 w 432"/>
                <a:gd name="T19" fmla="*/ 204 h 3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2"/>
                <a:gd name="T31" fmla="*/ 0 h 354"/>
                <a:gd name="T32" fmla="*/ 432 w 432"/>
                <a:gd name="T33" fmla="*/ 354 h 3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2" h="354">
                  <a:moveTo>
                    <a:pt x="420" y="204"/>
                  </a:moveTo>
                  <a:lnTo>
                    <a:pt x="408" y="354"/>
                  </a:lnTo>
                  <a:lnTo>
                    <a:pt x="114" y="324"/>
                  </a:lnTo>
                  <a:lnTo>
                    <a:pt x="0" y="306"/>
                  </a:lnTo>
                  <a:lnTo>
                    <a:pt x="12" y="228"/>
                  </a:lnTo>
                  <a:lnTo>
                    <a:pt x="42" y="36"/>
                  </a:lnTo>
                  <a:lnTo>
                    <a:pt x="48" y="0"/>
                  </a:lnTo>
                  <a:lnTo>
                    <a:pt x="432" y="48"/>
                  </a:lnTo>
                  <a:lnTo>
                    <a:pt x="420" y="162"/>
                  </a:lnTo>
                  <a:lnTo>
                    <a:pt x="420" y="204"/>
                  </a:lnTo>
                  <a:close/>
                </a:path>
              </a:pathLst>
            </a:custGeom>
            <a:solidFill>
              <a:srgbClr val="FFAA00"/>
            </a:solidFill>
            <a:ln w="9525">
              <a:solidFill>
                <a:srgbClr val="FFAA00"/>
              </a:solidFill>
              <a:prstDash val="solid"/>
              <a:round/>
              <a:headEnd/>
              <a:tailEnd/>
            </a:ln>
          </p:spPr>
          <p:txBody>
            <a:bodyPr/>
            <a:lstStyle/>
            <a:p>
              <a:endParaRPr lang="en-US"/>
            </a:p>
          </p:txBody>
        </p:sp>
        <p:sp>
          <p:nvSpPr>
            <p:cNvPr id="8318" name="Freeform 251"/>
            <p:cNvSpPr>
              <a:spLocks/>
            </p:cNvSpPr>
            <p:nvPr/>
          </p:nvSpPr>
          <p:spPr bwMode="auto">
            <a:xfrm>
              <a:off x="2037" y="1602"/>
              <a:ext cx="432" cy="354"/>
            </a:xfrm>
            <a:custGeom>
              <a:avLst/>
              <a:gdLst>
                <a:gd name="T0" fmla="*/ 420 w 432"/>
                <a:gd name="T1" fmla="*/ 204 h 354"/>
                <a:gd name="T2" fmla="*/ 408 w 432"/>
                <a:gd name="T3" fmla="*/ 354 h 354"/>
                <a:gd name="T4" fmla="*/ 114 w 432"/>
                <a:gd name="T5" fmla="*/ 324 h 354"/>
                <a:gd name="T6" fmla="*/ 0 w 432"/>
                <a:gd name="T7" fmla="*/ 306 h 354"/>
                <a:gd name="T8" fmla="*/ 12 w 432"/>
                <a:gd name="T9" fmla="*/ 228 h 354"/>
                <a:gd name="T10" fmla="*/ 42 w 432"/>
                <a:gd name="T11" fmla="*/ 36 h 354"/>
                <a:gd name="T12" fmla="*/ 48 w 432"/>
                <a:gd name="T13" fmla="*/ 0 h 354"/>
                <a:gd name="T14" fmla="*/ 432 w 432"/>
                <a:gd name="T15" fmla="*/ 48 h 354"/>
                <a:gd name="T16" fmla="*/ 420 w 432"/>
                <a:gd name="T17" fmla="*/ 162 h 354"/>
                <a:gd name="T18" fmla="*/ 420 w 432"/>
                <a:gd name="T19" fmla="*/ 204 h 354"/>
                <a:gd name="T20" fmla="*/ 420 w 432"/>
                <a:gd name="T21" fmla="*/ 210 h 3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32"/>
                <a:gd name="T34" fmla="*/ 0 h 354"/>
                <a:gd name="T35" fmla="*/ 432 w 432"/>
                <a:gd name="T36" fmla="*/ 354 h 3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32" h="354">
                  <a:moveTo>
                    <a:pt x="420" y="204"/>
                  </a:moveTo>
                  <a:lnTo>
                    <a:pt x="408" y="354"/>
                  </a:lnTo>
                  <a:lnTo>
                    <a:pt x="114" y="324"/>
                  </a:lnTo>
                  <a:lnTo>
                    <a:pt x="0" y="306"/>
                  </a:lnTo>
                  <a:lnTo>
                    <a:pt x="12" y="228"/>
                  </a:lnTo>
                  <a:lnTo>
                    <a:pt x="42" y="36"/>
                  </a:lnTo>
                  <a:lnTo>
                    <a:pt x="48" y="0"/>
                  </a:lnTo>
                  <a:lnTo>
                    <a:pt x="432" y="48"/>
                  </a:lnTo>
                  <a:lnTo>
                    <a:pt x="420" y="162"/>
                  </a:lnTo>
                  <a:lnTo>
                    <a:pt x="420" y="204"/>
                  </a:lnTo>
                  <a:lnTo>
                    <a:pt x="420" y="210"/>
                  </a:lnTo>
                </a:path>
              </a:pathLst>
            </a:custGeom>
            <a:noFill/>
            <a:ln w="9525">
              <a:solidFill>
                <a:srgbClr val="000000"/>
              </a:solidFill>
              <a:prstDash val="solid"/>
              <a:round/>
              <a:headEnd/>
              <a:tailEnd/>
            </a:ln>
          </p:spPr>
          <p:txBody>
            <a:bodyPr/>
            <a:lstStyle/>
            <a:p>
              <a:endParaRPr lang="en-US"/>
            </a:p>
          </p:txBody>
        </p:sp>
      </p:grpSp>
      <p:sp>
        <p:nvSpPr>
          <p:cNvPr id="8195" name="Text Box 126"/>
          <p:cNvSpPr txBox="1">
            <a:spLocks noChangeArrowheads="1"/>
          </p:cNvSpPr>
          <p:nvPr/>
        </p:nvSpPr>
        <p:spPr bwMode="auto">
          <a:xfrm>
            <a:off x="4038600" y="1219200"/>
            <a:ext cx="1054100" cy="457200"/>
          </a:xfrm>
          <a:prstGeom prst="rect">
            <a:avLst/>
          </a:prstGeom>
          <a:noFill/>
          <a:ln w="9525" algn="ctr">
            <a:noFill/>
            <a:miter lim="800000"/>
            <a:headEnd/>
            <a:tailEnd/>
          </a:ln>
        </p:spPr>
        <p:txBody>
          <a:bodyPr wrap="none">
            <a:spAutoFit/>
          </a:bodyPr>
          <a:lstStyle/>
          <a:p>
            <a:r>
              <a:rPr lang="en-US" sz="2400" b="1">
                <a:solidFill>
                  <a:srgbClr val="FF9900"/>
                </a:solidFill>
                <a:latin typeface="Verdana" pitchFamily="34" charset="0"/>
              </a:rPr>
              <a:t>2000</a:t>
            </a:r>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pSp>
        <p:nvGrpSpPr>
          <p:cNvPr id="9218" name="Group 252"/>
          <p:cNvGrpSpPr>
            <a:grpSpLocks/>
          </p:cNvGrpSpPr>
          <p:nvPr/>
        </p:nvGrpSpPr>
        <p:grpSpPr bwMode="auto">
          <a:xfrm>
            <a:off x="1871663" y="1228725"/>
            <a:ext cx="5410200" cy="4333875"/>
            <a:chOff x="1179" y="798"/>
            <a:chExt cx="3408" cy="2730"/>
          </a:xfrm>
        </p:grpSpPr>
        <p:sp>
          <p:nvSpPr>
            <p:cNvPr id="9220" name="AutoShape 128"/>
            <p:cNvSpPr>
              <a:spLocks noChangeAspect="1" noChangeArrowheads="1" noTextEdit="1"/>
            </p:cNvSpPr>
            <p:nvPr/>
          </p:nvSpPr>
          <p:spPr bwMode="auto">
            <a:xfrm>
              <a:off x="1179" y="798"/>
              <a:ext cx="3402" cy="2724"/>
            </a:xfrm>
            <a:prstGeom prst="rect">
              <a:avLst/>
            </a:prstGeom>
            <a:noFill/>
            <a:ln w="9525">
              <a:noFill/>
              <a:miter lim="800000"/>
              <a:headEnd/>
              <a:tailEnd/>
            </a:ln>
          </p:spPr>
          <p:txBody>
            <a:bodyPr/>
            <a:lstStyle/>
            <a:p>
              <a:endParaRPr lang="en-US"/>
            </a:p>
          </p:txBody>
        </p:sp>
        <p:sp>
          <p:nvSpPr>
            <p:cNvPr id="9221" name="Rectangle 130"/>
            <p:cNvSpPr>
              <a:spLocks noChangeArrowheads="1"/>
            </p:cNvSpPr>
            <p:nvPr/>
          </p:nvSpPr>
          <p:spPr bwMode="auto">
            <a:xfrm>
              <a:off x="1179" y="798"/>
              <a:ext cx="3408" cy="2730"/>
            </a:xfrm>
            <a:prstGeom prst="rect">
              <a:avLst/>
            </a:prstGeom>
            <a:solidFill>
              <a:srgbClr val="FFFFFF">
                <a:alpha val="0"/>
              </a:srgbClr>
            </a:solidFill>
            <a:ln w="9525">
              <a:noFill/>
              <a:miter lim="800000"/>
              <a:headEnd/>
              <a:tailEnd/>
            </a:ln>
          </p:spPr>
          <p:txBody>
            <a:bodyPr/>
            <a:lstStyle/>
            <a:p>
              <a:endParaRPr lang="en-US"/>
            </a:p>
          </p:txBody>
        </p:sp>
        <p:sp>
          <p:nvSpPr>
            <p:cNvPr id="9222" name="Rectangle 131"/>
            <p:cNvSpPr>
              <a:spLocks noChangeArrowheads="1"/>
            </p:cNvSpPr>
            <p:nvPr/>
          </p:nvSpPr>
          <p:spPr bwMode="auto">
            <a:xfrm>
              <a:off x="1215" y="840"/>
              <a:ext cx="3336" cy="2646"/>
            </a:xfrm>
            <a:prstGeom prst="rect">
              <a:avLst/>
            </a:prstGeom>
            <a:solidFill>
              <a:srgbClr val="FFFFFF">
                <a:alpha val="0"/>
              </a:srgbClr>
            </a:solidFill>
            <a:ln w="9525">
              <a:noFill/>
              <a:miter lim="800000"/>
              <a:headEnd/>
              <a:tailEnd/>
            </a:ln>
          </p:spPr>
          <p:txBody>
            <a:bodyPr/>
            <a:lstStyle/>
            <a:p>
              <a:endParaRPr lang="en-US"/>
            </a:p>
          </p:txBody>
        </p:sp>
        <p:sp>
          <p:nvSpPr>
            <p:cNvPr id="9223" name="Freeform 132"/>
            <p:cNvSpPr>
              <a:spLocks/>
            </p:cNvSpPr>
            <p:nvPr/>
          </p:nvSpPr>
          <p:spPr bwMode="auto">
            <a:xfrm>
              <a:off x="3411" y="2418"/>
              <a:ext cx="234" cy="378"/>
            </a:xfrm>
            <a:custGeom>
              <a:avLst/>
              <a:gdLst>
                <a:gd name="T0" fmla="*/ 234 w 234"/>
                <a:gd name="T1" fmla="*/ 300 h 378"/>
                <a:gd name="T2" fmla="*/ 60 w 234"/>
                <a:gd name="T3" fmla="*/ 318 h 378"/>
                <a:gd name="T4" fmla="*/ 60 w 234"/>
                <a:gd name="T5" fmla="*/ 330 h 378"/>
                <a:gd name="T6" fmla="*/ 78 w 234"/>
                <a:gd name="T7" fmla="*/ 348 h 378"/>
                <a:gd name="T8" fmla="*/ 78 w 234"/>
                <a:gd name="T9" fmla="*/ 366 h 378"/>
                <a:gd name="T10" fmla="*/ 42 w 234"/>
                <a:gd name="T11" fmla="*/ 378 h 378"/>
                <a:gd name="T12" fmla="*/ 54 w 234"/>
                <a:gd name="T13" fmla="*/ 372 h 378"/>
                <a:gd name="T14" fmla="*/ 36 w 234"/>
                <a:gd name="T15" fmla="*/ 336 h 378"/>
                <a:gd name="T16" fmla="*/ 30 w 234"/>
                <a:gd name="T17" fmla="*/ 372 h 378"/>
                <a:gd name="T18" fmla="*/ 12 w 234"/>
                <a:gd name="T19" fmla="*/ 372 h 378"/>
                <a:gd name="T20" fmla="*/ 12 w 234"/>
                <a:gd name="T21" fmla="*/ 342 h 378"/>
                <a:gd name="T22" fmla="*/ 0 w 234"/>
                <a:gd name="T23" fmla="*/ 258 h 378"/>
                <a:gd name="T24" fmla="*/ 0 w 234"/>
                <a:gd name="T25" fmla="*/ 12 h 378"/>
                <a:gd name="T26" fmla="*/ 162 w 234"/>
                <a:gd name="T27" fmla="*/ 0 h 378"/>
                <a:gd name="T28" fmla="*/ 204 w 234"/>
                <a:gd name="T29" fmla="*/ 162 h 378"/>
                <a:gd name="T30" fmla="*/ 228 w 234"/>
                <a:gd name="T31" fmla="*/ 204 h 378"/>
                <a:gd name="T32" fmla="*/ 216 w 234"/>
                <a:gd name="T33" fmla="*/ 234 h 378"/>
                <a:gd name="T34" fmla="*/ 234 w 234"/>
                <a:gd name="T35" fmla="*/ 300 h 37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4"/>
                <a:gd name="T55" fmla="*/ 0 h 378"/>
                <a:gd name="T56" fmla="*/ 234 w 234"/>
                <a:gd name="T57" fmla="*/ 378 h 37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4" h="378">
                  <a:moveTo>
                    <a:pt x="234" y="300"/>
                  </a:moveTo>
                  <a:lnTo>
                    <a:pt x="60" y="318"/>
                  </a:lnTo>
                  <a:lnTo>
                    <a:pt x="60" y="330"/>
                  </a:lnTo>
                  <a:lnTo>
                    <a:pt x="78" y="348"/>
                  </a:lnTo>
                  <a:lnTo>
                    <a:pt x="78" y="366"/>
                  </a:lnTo>
                  <a:lnTo>
                    <a:pt x="42" y="378"/>
                  </a:lnTo>
                  <a:lnTo>
                    <a:pt x="54" y="372"/>
                  </a:lnTo>
                  <a:lnTo>
                    <a:pt x="36" y="336"/>
                  </a:lnTo>
                  <a:lnTo>
                    <a:pt x="30" y="372"/>
                  </a:lnTo>
                  <a:lnTo>
                    <a:pt x="12" y="372"/>
                  </a:lnTo>
                  <a:lnTo>
                    <a:pt x="12" y="342"/>
                  </a:lnTo>
                  <a:lnTo>
                    <a:pt x="0" y="258"/>
                  </a:lnTo>
                  <a:lnTo>
                    <a:pt x="0" y="12"/>
                  </a:lnTo>
                  <a:lnTo>
                    <a:pt x="162" y="0"/>
                  </a:lnTo>
                  <a:lnTo>
                    <a:pt x="204" y="162"/>
                  </a:lnTo>
                  <a:lnTo>
                    <a:pt x="228" y="204"/>
                  </a:lnTo>
                  <a:lnTo>
                    <a:pt x="216" y="234"/>
                  </a:lnTo>
                  <a:lnTo>
                    <a:pt x="234" y="300"/>
                  </a:lnTo>
                  <a:close/>
                </a:path>
              </a:pathLst>
            </a:custGeom>
            <a:solidFill>
              <a:srgbClr val="B22222"/>
            </a:solidFill>
            <a:ln w="9525">
              <a:solidFill>
                <a:srgbClr val="B22222"/>
              </a:solidFill>
              <a:prstDash val="solid"/>
              <a:round/>
              <a:headEnd/>
              <a:tailEnd/>
            </a:ln>
          </p:spPr>
          <p:txBody>
            <a:bodyPr/>
            <a:lstStyle/>
            <a:p>
              <a:endParaRPr lang="en-US"/>
            </a:p>
          </p:txBody>
        </p:sp>
        <p:sp>
          <p:nvSpPr>
            <p:cNvPr id="9224" name="Freeform 133"/>
            <p:cNvSpPr>
              <a:spLocks/>
            </p:cNvSpPr>
            <p:nvPr/>
          </p:nvSpPr>
          <p:spPr bwMode="auto">
            <a:xfrm>
              <a:off x="3411" y="2418"/>
              <a:ext cx="234" cy="378"/>
            </a:xfrm>
            <a:custGeom>
              <a:avLst/>
              <a:gdLst>
                <a:gd name="T0" fmla="*/ 234 w 234"/>
                <a:gd name="T1" fmla="*/ 300 h 378"/>
                <a:gd name="T2" fmla="*/ 60 w 234"/>
                <a:gd name="T3" fmla="*/ 318 h 378"/>
                <a:gd name="T4" fmla="*/ 60 w 234"/>
                <a:gd name="T5" fmla="*/ 330 h 378"/>
                <a:gd name="T6" fmla="*/ 78 w 234"/>
                <a:gd name="T7" fmla="*/ 348 h 378"/>
                <a:gd name="T8" fmla="*/ 78 w 234"/>
                <a:gd name="T9" fmla="*/ 366 h 378"/>
                <a:gd name="T10" fmla="*/ 42 w 234"/>
                <a:gd name="T11" fmla="*/ 378 h 378"/>
                <a:gd name="T12" fmla="*/ 54 w 234"/>
                <a:gd name="T13" fmla="*/ 372 h 378"/>
                <a:gd name="T14" fmla="*/ 36 w 234"/>
                <a:gd name="T15" fmla="*/ 336 h 378"/>
                <a:gd name="T16" fmla="*/ 30 w 234"/>
                <a:gd name="T17" fmla="*/ 372 h 378"/>
                <a:gd name="T18" fmla="*/ 12 w 234"/>
                <a:gd name="T19" fmla="*/ 372 h 378"/>
                <a:gd name="T20" fmla="*/ 12 w 234"/>
                <a:gd name="T21" fmla="*/ 342 h 378"/>
                <a:gd name="T22" fmla="*/ 0 w 234"/>
                <a:gd name="T23" fmla="*/ 258 h 378"/>
                <a:gd name="T24" fmla="*/ 0 w 234"/>
                <a:gd name="T25" fmla="*/ 12 h 378"/>
                <a:gd name="T26" fmla="*/ 162 w 234"/>
                <a:gd name="T27" fmla="*/ 0 h 378"/>
                <a:gd name="T28" fmla="*/ 204 w 234"/>
                <a:gd name="T29" fmla="*/ 162 h 378"/>
                <a:gd name="T30" fmla="*/ 228 w 234"/>
                <a:gd name="T31" fmla="*/ 204 h 378"/>
                <a:gd name="T32" fmla="*/ 216 w 234"/>
                <a:gd name="T33" fmla="*/ 234 h 378"/>
                <a:gd name="T34" fmla="*/ 234 w 234"/>
                <a:gd name="T35" fmla="*/ 300 h 378"/>
                <a:gd name="T36" fmla="*/ 234 w 234"/>
                <a:gd name="T37" fmla="*/ 306 h 37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4"/>
                <a:gd name="T58" fmla="*/ 0 h 378"/>
                <a:gd name="T59" fmla="*/ 234 w 234"/>
                <a:gd name="T60" fmla="*/ 378 h 37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4" h="378">
                  <a:moveTo>
                    <a:pt x="234" y="300"/>
                  </a:moveTo>
                  <a:lnTo>
                    <a:pt x="60" y="318"/>
                  </a:lnTo>
                  <a:lnTo>
                    <a:pt x="60" y="330"/>
                  </a:lnTo>
                  <a:lnTo>
                    <a:pt x="78" y="348"/>
                  </a:lnTo>
                  <a:lnTo>
                    <a:pt x="78" y="366"/>
                  </a:lnTo>
                  <a:lnTo>
                    <a:pt x="42" y="378"/>
                  </a:lnTo>
                  <a:lnTo>
                    <a:pt x="54" y="372"/>
                  </a:lnTo>
                  <a:lnTo>
                    <a:pt x="36" y="336"/>
                  </a:lnTo>
                  <a:lnTo>
                    <a:pt x="30" y="372"/>
                  </a:lnTo>
                  <a:lnTo>
                    <a:pt x="12" y="372"/>
                  </a:lnTo>
                  <a:lnTo>
                    <a:pt x="12" y="342"/>
                  </a:lnTo>
                  <a:lnTo>
                    <a:pt x="0" y="258"/>
                  </a:lnTo>
                  <a:lnTo>
                    <a:pt x="0" y="12"/>
                  </a:lnTo>
                  <a:lnTo>
                    <a:pt x="162" y="0"/>
                  </a:lnTo>
                  <a:lnTo>
                    <a:pt x="204" y="162"/>
                  </a:lnTo>
                  <a:lnTo>
                    <a:pt x="228" y="204"/>
                  </a:lnTo>
                  <a:lnTo>
                    <a:pt x="216" y="234"/>
                  </a:lnTo>
                  <a:lnTo>
                    <a:pt x="234" y="300"/>
                  </a:lnTo>
                  <a:lnTo>
                    <a:pt x="234" y="306"/>
                  </a:lnTo>
                </a:path>
              </a:pathLst>
            </a:custGeom>
            <a:noFill/>
            <a:ln w="9525">
              <a:solidFill>
                <a:srgbClr val="000000"/>
              </a:solidFill>
              <a:prstDash val="solid"/>
              <a:round/>
              <a:headEnd/>
              <a:tailEnd/>
            </a:ln>
          </p:spPr>
          <p:txBody>
            <a:bodyPr/>
            <a:lstStyle/>
            <a:p>
              <a:endParaRPr lang="en-US"/>
            </a:p>
          </p:txBody>
        </p:sp>
        <p:sp>
          <p:nvSpPr>
            <p:cNvPr id="9225" name="Freeform 134"/>
            <p:cNvSpPr>
              <a:spLocks/>
            </p:cNvSpPr>
            <p:nvPr/>
          </p:nvSpPr>
          <p:spPr bwMode="auto">
            <a:xfrm>
              <a:off x="1263" y="2586"/>
              <a:ext cx="648" cy="570"/>
            </a:xfrm>
            <a:custGeom>
              <a:avLst/>
              <a:gdLst>
                <a:gd name="T0" fmla="*/ 6 w 648"/>
                <a:gd name="T1" fmla="*/ 324 h 570"/>
                <a:gd name="T2" fmla="*/ 6 w 648"/>
                <a:gd name="T3" fmla="*/ 330 h 570"/>
                <a:gd name="T4" fmla="*/ 42 w 648"/>
                <a:gd name="T5" fmla="*/ 360 h 570"/>
                <a:gd name="T6" fmla="*/ 30 w 648"/>
                <a:gd name="T7" fmla="*/ 396 h 570"/>
                <a:gd name="T8" fmla="*/ 72 w 648"/>
                <a:gd name="T9" fmla="*/ 366 h 570"/>
                <a:gd name="T10" fmla="*/ 48 w 648"/>
                <a:gd name="T11" fmla="*/ 444 h 570"/>
                <a:gd name="T12" fmla="*/ 102 w 648"/>
                <a:gd name="T13" fmla="*/ 462 h 570"/>
                <a:gd name="T14" fmla="*/ 120 w 648"/>
                <a:gd name="T15" fmla="*/ 456 h 570"/>
                <a:gd name="T16" fmla="*/ 114 w 648"/>
                <a:gd name="T17" fmla="*/ 504 h 570"/>
                <a:gd name="T18" fmla="*/ 66 w 648"/>
                <a:gd name="T19" fmla="*/ 546 h 570"/>
                <a:gd name="T20" fmla="*/ 0 w 648"/>
                <a:gd name="T21" fmla="*/ 570 h 570"/>
                <a:gd name="T22" fmla="*/ 78 w 648"/>
                <a:gd name="T23" fmla="*/ 546 h 570"/>
                <a:gd name="T24" fmla="*/ 96 w 648"/>
                <a:gd name="T25" fmla="*/ 546 h 570"/>
                <a:gd name="T26" fmla="*/ 114 w 648"/>
                <a:gd name="T27" fmla="*/ 534 h 570"/>
                <a:gd name="T28" fmla="*/ 204 w 648"/>
                <a:gd name="T29" fmla="*/ 456 h 570"/>
                <a:gd name="T30" fmla="*/ 252 w 648"/>
                <a:gd name="T31" fmla="*/ 372 h 570"/>
                <a:gd name="T32" fmla="*/ 252 w 648"/>
                <a:gd name="T33" fmla="*/ 372 h 570"/>
                <a:gd name="T34" fmla="*/ 264 w 648"/>
                <a:gd name="T35" fmla="*/ 378 h 570"/>
                <a:gd name="T36" fmla="*/ 240 w 648"/>
                <a:gd name="T37" fmla="*/ 390 h 570"/>
                <a:gd name="T38" fmla="*/ 246 w 648"/>
                <a:gd name="T39" fmla="*/ 426 h 570"/>
                <a:gd name="T40" fmla="*/ 258 w 648"/>
                <a:gd name="T41" fmla="*/ 438 h 570"/>
                <a:gd name="T42" fmla="*/ 288 w 648"/>
                <a:gd name="T43" fmla="*/ 420 h 570"/>
                <a:gd name="T44" fmla="*/ 300 w 648"/>
                <a:gd name="T45" fmla="*/ 384 h 570"/>
                <a:gd name="T46" fmla="*/ 318 w 648"/>
                <a:gd name="T47" fmla="*/ 390 h 570"/>
                <a:gd name="T48" fmla="*/ 426 w 648"/>
                <a:gd name="T49" fmla="*/ 414 h 570"/>
                <a:gd name="T50" fmla="*/ 450 w 648"/>
                <a:gd name="T51" fmla="*/ 408 h 570"/>
                <a:gd name="T52" fmla="*/ 462 w 648"/>
                <a:gd name="T53" fmla="*/ 432 h 570"/>
                <a:gd name="T54" fmla="*/ 468 w 648"/>
                <a:gd name="T55" fmla="*/ 438 h 570"/>
                <a:gd name="T56" fmla="*/ 510 w 648"/>
                <a:gd name="T57" fmla="*/ 450 h 570"/>
                <a:gd name="T58" fmla="*/ 528 w 648"/>
                <a:gd name="T59" fmla="*/ 450 h 570"/>
                <a:gd name="T60" fmla="*/ 534 w 648"/>
                <a:gd name="T61" fmla="*/ 444 h 570"/>
                <a:gd name="T62" fmla="*/ 606 w 648"/>
                <a:gd name="T63" fmla="*/ 504 h 570"/>
                <a:gd name="T64" fmla="*/ 618 w 648"/>
                <a:gd name="T65" fmla="*/ 510 h 570"/>
                <a:gd name="T66" fmla="*/ 648 w 648"/>
                <a:gd name="T67" fmla="*/ 540 h 570"/>
                <a:gd name="T68" fmla="*/ 600 w 648"/>
                <a:gd name="T69" fmla="*/ 498 h 570"/>
                <a:gd name="T70" fmla="*/ 480 w 648"/>
                <a:gd name="T71" fmla="*/ 438 h 570"/>
                <a:gd name="T72" fmla="*/ 456 w 648"/>
                <a:gd name="T73" fmla="*/ 414 h 570"/>
                <a:gd name="T74" fmla="*/ 414 w 648"/>
                <a:gd name="T75" fmla="*/ 396 h 570"/>
                <a:gd name="T76" fmla="*/ 252 w 648"/>
                <a:gd name="T77" fmla="*/ 36 h 570"/>
                <a:gd name="T78" fmla="*/ 210 w 648"/>
                <a:gd name="T79" fmla="*/ 24 h 570"/>
                <a:gd name="T80" fmla="*/ 60 w 648"/>
                <a:gd name="T81" fmla="*/ 84 h 570"/>
                <a:gd name="T82" fmla="*/ 114 w 648"/>
                <a:gd name="T83" fmla="*/ 144 h 570"/>
                <a:gd name="T84" fmla="*/ 108 w 648"/>
                <a:gd name="T85" fmla="*/ 156 h 570"/>
                <a:gd name="T86" fmla="*/ 102 w 648"/>
                <a:gd name="T87" fmla="*/ 180 h 570"/>
                <a:gd name="T88" fmla="*/ 84 w 648"/>
                <a:gd name="T89" fmla="*/ 156 h 570"/>
                <a:gd name="T90" fmla="*/ 18 w 648"/>
                <a:gd name="T91" fmla="*/ 168 h 570"/>
                <a:gd name="T92" fmla="*/ 30 w 648"/>
                <a:gd name="T93" fmla="*/ 192 h 570"/>
                <a:gd name="T94" fmla="*/ 78 w 648"/>
                <a:gd name="T95" fmla="*/ 228 h 570"/>
                <a:gd name="T96" fmla="*/ 114 w 648"/>
                <a:gd name="T97" fmla="*/ 228 h 570"/>
                <a:gd name="T98" fmla="*/ 102 w 648"/>
                <a:gd name="T99" fmla="*/ 270 h 57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48"/>
                <a:gd name="T151" fmla="*/ 0 h 570"/>
                <a:gd name="T152" fmla="*/ 648 w 648"/>
                <a:gd name="T153" fmla="*/ 570 h 57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48" h="570">
                  <a:moveTo>
                    <a:pt x="54" y="282"/>
                  </a:moveTo>
                  <a:lnTo>
                    <a:pt x="6" y="324"/>
                  </a:lnTo>
                  <a:lnTo>
                    <a:pt x="24" y="324"/>
                  </a:lnTo>
                  <a:lnTo>
                    <a:pt x="6" y="330"/>
                  </a:lnTo>
                  <a:lnTo>
                    <a:pt x="18" y="348"/>
                  </a:lnTo>
                  <a:lnTo>
                    <a:pt x="42" y="360"/>
                  </a:lnTo>
                  <a:lnTo>
                    <a:pt x="24" y="372"/>
                  </a:lnTo>
                  <a:lnTo>
                    <a:pt x="30" y="396"/>
                  </a:lnTo>
                  <a:lnTo>
                    <a:pt x="42" y="402"/>
                  </a:lnTo>
                  <a:lnTo>
                    <a:pt x="72" y="366"/>
                  </a:lnTo>
                  <a:lnTo>
                    <a:pt x="60" y="426"/>
                  </a:lnTo>
                  <a:lnTo>
                    <a:pt x="48" y="444"/>
                  </a:lnTo>
                  <a:lnTo>
                    <a:pt x="84" y="426"/>
                  </a:lnTo>
                  <a:lnTo>
                    <a:pt x="102" y="462"/>
                  </a:lnTo>
                  <a:lnTo>
                    <a:pt x="114" y="438"/>
                  </a:lnTo>
                  <a:lnTo>
                    <a:pt x="120" y="456"/>
                  </a:lnTo>
                  <a:lnTo>
                    <a:pt x="144" y="444"/>
                  </a:lnTo>
                  <a:lnTo>
                    <a:pt x="114" y="504"/>
                  </a:lnTo>
                  <a:lnTo>
                    <a:pt x="72" y="528"/>
                  </a:lnTo>
                  <a:lnTo>
                    <a:pt x="66" y="546"/>
                  </a:lnTo>
                  <a:lnTo>
                    <a:pt x="36" y="540"/>
                  </a:lnTo>
                  <a:lnTo>
                    <a:pt x="0" y="570"/>
                  </a:lnTo>
                  <a:lnTo>
                    <a:pt x="42" y="552"/>
                  </a:lnTo>
                  <a:lnTo>
                    <a:pt x="78" y="546"/>
                  </a:lnTo>
                  <a:lnTo>
                    <a:pt x="72" y="558"/>
                  </a:lnTo>
                  <a:lnTo>
                    <a:pt x="96" y="546"/>
                  </a:lnTo>
                  <a:lnTo>
                    <a:pt x="90" y="528"/>
                  </a:lnTo>
                  <a:lnTo>
                    <a:pt x="114" y="534"/>
                  </a:lnTo>
                  <a:lnTo>
                    <a:pt x="186" y="480"/>
                  </a:lnTo>
                  <a:lnTo>
                    <a:pt x="204" y="456"/>
                  </a:lnTo>
                  <a:lnTo>
                    <a:pt x="192" y="438"/>
                  </a:lnTo>
                  <a:lnTo>
                    <a:pt x="252" y="372"/>
                  </a:lnTo>
                  <a:lnTo>
                    <a:pt x="258" y="336"/>
                  </a:lnTo>
                  <a:lnTo>
                    <a:pt x="252" y="372"/>
                  </a:lnTo>
                  <a:lnTo>
                    <a:pt x="276" y="360"/>
                  </a:lnTo>
                  <a:lnTo>
                    <a:pt x="264" y="378"/>
                  </a:lnTo>
                  <a:lnTo>
                    <a:pt x="282" y="384"/>
                  </a:lnTo>
                  <a:lnTo>
                    <a:pt x="240" y="390"/>
                  </a:lnTo>
                  <a:lnTo>
                    <a:pt x="234" y="426"/>
                  </a:lnTo>
                  <a:lnTo>
                    <a:pt x="246" y="426"/>
                  </a:lnTo>
                  <a:lnTo>
                    <a:pt x="234" y="444"/>
                  </a:lnTo>
                  <a:lnTo>
                    <a:pt x="258" y="438"/>
                  </a:lnTo>
                  <a:lnTo>
                    <a:pt x="270" y="414"/>
                  </a:lnTo>
                  <a:lnTo>
                    <a:pt x="288" y="420"/>
                  </a:lnTo>
                  <a:lnTo>
                    <a:pt x="300" y="372"/>
                  </a:lnTo>
                  <a:lnTo>
                    <a:pt x="300" y="384"/>
                  </a:lnTo>
                  <a:lnTo>
                    <a:pt x="324" y="378"/>
                  </a:lnTo>
                  <a:lnTo>
                    <a:pt x="318" y="390"/>
                  </a:lnTo>
                  <a:lnTo>
                    <a:pt x="366" y="414"/>
                  </a:lnTo>
                  <a:lnTo>
                    <a:pt x="426" y="414"/>
                  </a:lnTo>
                  <a:lnTo>
                    <a:pt x="438" y="402"/>
                  </a:lnTo>
                  <a:lnTo>
                    <a:pt x="450" y="408"/>
                  </a:lnTo>
                  <a:lnTo>
                    <a:pt x="438" y="426"/>
                  </a:lnTo>
                  <a:lnTo>
                    <a:pt x="462" y="432"/>
                  </a:lnTo>
                  <a:lnTo>
                    <a:pt x="468" y="414"/>
                  </a:lnTo>
                  <a:lnTo>
                    <a:pt x="468" y="438"/>
                  </a:lnTo>
                  <a:lnTo>
                    <a:pt x="498" y="456"/>
                  </a:lnTo>
                  <a:lnTo>
                    <a:pt x="510" y="450"/>
                  </a:lnTo>
                  <a:lnTo>
                    <a:pt x="492" y="432"/>
                  </a:lnTo>
                  <a:lnTo>
                    <a:pt x="528" y="450"/>
                  </a:lnTo>
                  <a:lnTo>
                    <a:pt x="510" y="414"/>
                  </a:lnTo>
                  <a:lnTo>
                    <a:pt x="534" y="444"/>
                  </a:lnTo>
                  <a:lnTo>
                    <a:pt x="564" y="480"/>
                  </a:lnTo>
                  <a:lnTo>
                    <a:pt x="606" y="504"/>
                  </a:lnTo>
                  <a:lnTo>
                    <a:pt x="606" y="534"/>
                  </a:lnTo>
                  <a:lnTo>
                    <a:pt x="618" y="510"/>
                  </a:lnTo>
                  <a:lnTo>
                    <a:pt x="636" y="552"/>
                  </a:lnTo>
                  <a:lnTo>
                    <a:pt x="648" y="540"/>
                  </a:lnTo>
                  <a:lnTo>
                    <a:pt x="642" y="510"/>
                  </a:lnTo>
                  <a:lnTo>
                    <a:pt x="600" y="498"/>
                  </a:lnTo>
                  <a:lnTo>
                    <a:pt x="510" y="402"/>
                  </a:lnTo>
                  <a:lnTo>
                    <a:pt x="480" y="438"/>
                  </a:lnTo>
                  <a:lnTo>
                    <a:pt x="474" y="408"/>
                  </a:lnTo>
                  <a:lnTo>
                    <a:pt x="456" y="414"/>
                  </a:lnTo>
                  <a:lnTo>
                    <a:pt x="444" y="390"/>
                  </a:lnTo>
                  <a:lnTo>
                    <a:pt x="414" y="396"/>
                  </a:lnTo>
                  <a:lnTo>
                    <a:pt x="378" y="60"/>
                  </a:lnTo>
                  <a:lnTo>
                    <a:pt x="252" y="36"/>
                  </a:lnTo>
                  <a:lnTo>
                    <a:pt x="216" y="12"/>
                  </a:lnTo>
                  <a:lnTo>
                    <a:pt x="210" y="24"/>
                  </a:lnTo>
                  <a:lnTo>
                    <a:pt x="198" y="0"/>
                  </a:lnTo>
                  <a:lnTo>
                    <a:pt x="60" y="84"/>
                  </a:lnTo>
                  <a:lnTo>
                    <a:pt x="90" y="138"/>
                  </a:lnTo>
                  <a:lnTo>
                    <a:pt x="114" y="144"/>
                  </a:lnTo>
                  <a:lnTo>
                    <a:pt x="138" y="168"/>
                  </a:lnTo>
                  <a:lnTo>
                    <a:pt x="108" y="156"/>
                  </a:lnTo>
                  <a:lnTo>
                    <a:pt x="120" y="174"/>
                  </a:lnTo>
                  <a:lnTo>
                    <a:pt x="102" y="180"/>
                  </a:lnTo>
                  <a:lnTo>
                    <a:pt x="78" y="174"/>
                  </a:lnTo>
                  <a:lnTo>
                    <a:pt x="84" y="156"/>
                  </a:lnTo>
                  <a:lnTo>
                    <a:pt x="72" y="150"/>
                  </a:lnTo>
                  <a:lnTo>
                    <a:pt x="18" y="168"/>
                  </a:lnTo>
                  <a:lnTo>
                    <a:pt x="42" y="192"/>
                  </a:lnTo>
                  <a:lnTo>
                    <a:pt x="30" y="192"/>
                  </a:lnTo>
                  <a:lnTo>
                    <a:pt x="36" y="216"/>
                  </a:lnTo>
                  <a:lnTo>
                    <a:pt x="78" y="228"/>
                  </a:lnTo>
                  <a:lnTo>
                    <a:pt x="78" y="240"/>
                  </a:lnTo>
                  <a:lnTo>
                    <a:pt x="114" y="228"/>
                  </a:lnTo>
                  <a:lnTo>
                    <a:pt x="102" y="234"/>
                  </a:lnTo>
                  <a:lnTo>
                    <a:pt x="102" y="270"/>
                  </a:lnTo>
                  <a:lnTo>
                    <a:pt x="54" y="282"/>
                  </a:lnTo>
                  <a:close/>
                </a:path>
              </a:pathLst>
            </a:custGeom>
            <a:solidFill>
              <a:srgbClr val="FFAA00"/>
            </a:solidFill>
            <a:ln w="9525">
              <a:solidFill>
                <a:srgbClr val="FFAA00"/>
              </a:solidFill>
              <a:prstDash val="solid"/>
              <a:round/>
              <a:headEnd/>
              <a:tailEnd/>
            </a:ln>
          </p:spPr>
          <p:txBody>
            <a:bodyPr/>
            <a:lstStyle/>
            <a:p>
              <a:endParaRPr lang="en-US"/>
            </a:p>
          </p:txBody>
        </p:sp>
        <p:sp>
          <p:nvSpPr>
            <p:cNvPr id="9226" name="Freeform 135"/>
            <p:cNvSpPr>
              <a:spLocks/>
            </p:cNvSpPr>
            <p:nvPr/>
          </p:nvSpPr>
          <p:spPr bwMode="auto">
            <a:xfrm>
              <a:off x="1263" y="2586"/>
              <a:ext cx="648" cy="570"/>
            </a:xfrm>
            <a:custGeom>
              <a:avLst/>
              <a:gdLst>
                <a:gd name="T0" fmla="*/ 6 w 648"/>
                <a:gd name="T1" fmla="*/ 324 h 570"/>
                <a:gd name="T2" fmla="*/ 6 w 648"/>
                <a:gd name="T3" fmla="*/ 330 h 570"/>
                <a:gd name="T4" fmla="*/ 42 w 648"/>
                <a:gd name="T5" fmla="*/ 360 h 570"/>
                <a:gd name="T6" fmla="*/ 30 w 648"/>
                <a:gd name="T7" fmla="*/ 396 h 570"/>
                <a:gd name="T8" fmla="*/ 72 w 648"/>
                <a:gd name="T9" fmla="*/ 366 h 570"/>
                <a:gd name="T10" fmla="*/ 48 w 648"/>
                <a:gd name="T11" fmla="*/ 444 h 570"/>
                <a:gd name="T12" fmla="*/ 102 w 648"/>
                <a:gd name="T13" fmla="*/ 462 h 570"/>
                <a:gd name="T14" fmla="*/ 120 w 648"/>
                <a:gd name="T15" fmla="*/ 456 h 570"/>
                <a:gd name="T16" fmla="*/ 114 w 648"/>
                <a:gd name="T17" fmla="*/ 504 h 570"/>
                <a:gd name="T18" fmla="*/ 66 w 648"/>
                <a:gd name="T19" fmla="*/ 546 h 570"/>
                <a:gd name="T20" fmla="*/ 0 w 648"/>
                <a:gd name="T21" fmla="*/ 570 h 570"/>
                <a:gd name="T22" fmla="*/ 78 w 648"/>
                <a:gd name="T23" fmla="*/ 546 h 570"/>
                <a:gd name="T24" fmla="*/ 96 w 648"/>
                <a:gd name="T25" fmla="*/ 546 h 570"/>
                <a:gd name="T26" fmla="*/ 114 w 648"/>
                <a:gd name="T27" fmla="*/ 534 h 570"/>
                <a:gd name="T28" fmla="*/ 204 w 648"/>
                <a:gd name="T29" fmla="*/ 456 h 570"/>
                <a:gd name="T30" fmla="*/ 252 w 648"/>
                <a:gd name="T31" fmla="*/ 372 h 570"/>
                <a:gd name="T32" fmla="*/ 252 w 648"/>
                <a:gd name="T33" fmla="*/ 372 h 570"/>
                <a:gd name="T34" fmla="*/ 264 w 648"/>
                <a:gd name="T35" fmla="*/ 378 h 570"/>
                <a:gd name="T36" fmla="*/ 240 w 648"/>
                <a:gd name="T37" fmla="*/ 390 h 570"/>
                <a:gd name="T38" fmla="*/ 246 w 648"/>
                <a:gd name="T39" fmla="*/ 426 h 570"/>
                <a:gd name="T40" fmla="*/ 258 w 648"/>
                <a:gd name="T41" fmla="*/ 438 h 570"/>
                <a:gd name="T42" fmla="*/ 288 w 648"/>
                <a:gd name="T43" fmla="*/ 420 h 570"/>
                <a:gd name="T44" fmla="*/ 300 w 648"/>
                <a:gd name="T45" fmla="*/ 384 h 570"/>
                <a:gd name="T46" fmla="*/ 318 w 648"/>
                <a:gd name="T47" fmla="*/ 390 h 570"/>
                <a:gd name="T48" fmla="*/ 426 w 648"/>
                <a:gd name="T49" fmla="*/ 414 h 570"/>
                <a:gd name="T50" fmla="*/ 450 w 648"/>
                <a:gd name="T51" fmla="*/ 408 h 570"/>
                <a:gd name="T52" fmla="*/ 462 w 648"/>
                <a:gd name="T53" fmla="*/ 432 h 570"/>
                <a:gd name="T54" fmla="*/ 468 w 648"/>
                <a:gd name="T55" fmla="*/ 438 h 570"/>
                <a:gd name="T56" fmla="*/ 510 w 648"/>
                <a:gd name="T57" fmla="*/ 450 h 570"/>
                <a:gd name="T58" fmla="*/ 528 w 648"/>
                <a:gd name="T59" fmla="*/ 450 h 570"/>
                <a:gd name="T60" fmla="*/ 534 w 648"/>
                <a:gd name="T61" fmla="*/ 444 h 570"/>
                <a:gd name="T62" fmla="*/ 606 w 648"/>
                <a:gd name="T63" fmla="*/ 504 h 570"/>
                <a:gd name="T64" fmla="*/ 618 w 648"/>
                <a:gd name="T65" fmla="*/ 510 h 570"/>
                <a:gd name="T66" fmla="*/ 648 w 648"/>
                <a:gd name="T67" fmla="*/ 540 h 570"/>
                <a:gd name="T68" fmla="*/ 600 w 648"/>
                <a:gd name="T69" fmla="*/ 498 h 570"/>
                <a:gd name="T70" fmla="*/ 480 w 648"/>
                <a:gd name="T71" fmla="*/ 438 h 570"/>
                <a:gd name="T72" fmla="*/ 456 w 648"/>
                <a:gd name="T73" fmla="*/ 414 h 570"/>
                <a:gd name="T74" fmla="*/ 414 w 648"/>
                <a:gd name="T75" fmla="*/ 396 h 570"/>
                <a:gd name="T76" fmla="*/ 252 w 648"/>
                <a:gd name="T77" fmla="*/ 36 h 570"/>
                <a:gd name="T78" fmla="*/ 210 w 648"/>
                <a:gd name="T79" fmla="*/ 24 h 570"/>
                <a:gd name="T80" fmla="*/ 60 w 648"/>
                <a:gd name="T81" fmla="*/ 84 h 570"/>
                <a:gd name="T82" fmla="*/ 114 w 648"/>
                <a:gd name="T83" fmla="*/ 144 h 570"/>
                <a:gd name="T84" fmla="*/ 108 w 648"/>
                <a:gd name="T85" fmla="*/ 156 h 570"/>
                <a:gd name="T86" fmla="*/ 102 w 648"/>
                <a:gd name="T87" fmla="*/ 180 h 570"/>
                <a:gd name="T88" fmla="*/ 84 w 648"/>
                <a:gd name="T89" fmla="*/ 156 h 570"/>
                <a:gd name="T90" fmla="*/ 18 w 648"/>
                <a:gd name="T91" fmla="*/ 168 h 570"/>
                <a:gd name="T92" fmla="*/ 30 w 648"/>
                <a:gd name="T93" fmla="*/ 192 h 570"/>
                <a:gd name="T94" fmla="*/ 78 w 648"/>
                <a:gd name="T95" fmla="*/ 228 h 570"/>
                <a:gd name="T96" fmla="*/ 114 w 648"/>
                <a:gd name="T97" fmla="*/ 228 h 570"/>
                <a:gd name="T98" fmla="*/ 102 w 648"/>
                <a:gd name="T99" fmla="*/ 270 h 570"/>
                <a:gd name="T100" fmla="*/ 54 w 648"/>
                <a:gd name="T101" fmla="*/ 288 h 57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48"/>
                <a:gd name="T154" fmla="*/ 0 h 570"/>
                <a:gd name="T155" fmla="*/ 648 w 648"/>
                <a:gd name="T156" fmla="*/ 570 h 57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48" h="570">
                  <a:moveTo>
                    <a:pt x="54" y="282"/>
                  </a:moveTo>
                  <a:lnTo>
                    <a:pt x="6" y="324"/>
                  </a:lnTo>
                  <a:lnTo>
                    <a:pt x="24" y="324"/>
                  </a:lnTo>
                  <a:lnTo>
                    <a:pt x="6" y="330"/>
                  </a:lnTo>
                  <a:lnTo>
                    <a:pt x="18" y="348"/>
                  </a:lnTo>
                  <a:lnTo>
                    <a:pt x="42" y="360"/>
                  </a:lnTo>
                  <a:lnTo>
                    <a:pt x="24" y="372"/>
                  </a:lnTo>
                  <a:lnTo>
                    <a:pt x="30" y="396"/>
                  </a:lnTo>
                  <a:lnTo>
                    <a:pt x="42" y="402"/>
                  </a:lnTo>
                  <a:lnTo>
                    <a:pt x="72" y="366"/>
                  </a:lnTo>
                  <a:lnTo>
                    <a:pt x="60" y="426"/>
                  </a:lnTo>
                  <a:lnTo>
                    <a:pt x="48" y="444"/>
                  </a:lnTo>
                  <a:lnTo>
                    <a:pt x="84" y="426"/>
                  </a:lnTo>
                  <a:lnTo>
                    <a:pt x="102" y="462"/>
                  </a:lnTo>
                  <a:lnTo>
                    <a:pt x="114" y="438"/>
                  </a:lnTo>
                  <a:lnTo>
                    <a:pt x="120" y="456"/>
                  </a:lnTo>
                  <a:lnTo>
                    <a:pt x="144" y="444"/>
                  </a:lnTo>
                  <a:lnTo>
                    <a:pt x="114" y="504"/>
                  </a:lnTo>
                  <a:lnTo>
                    <a:pt x="72" y="528"/>
                  </a:lnTo>
                  <a:lnTo>
                    <a:pt x="66" y="546"/>
                  </a:lnTo>
                  <a:lnTo>
                    <a:pt x="36" y="540"/>
                  </a:lnTo>
                  <a:lnTo>
                    <a:pt x="0" y="570"/>
                  </a:lnTo>
                  <a:lnTo>
                    <a:pt x="42" y="552"/>
                  </a:lnTo>
                  <a:lnTo>
                    <a:pt x="78" y="546"/>
                  </a:lnTo>
                  <a:lnTo>
                    <a:pt x="72" y="558"/>
                  </a:lnTo>
                  <a:lnTo>
                    <a:pt x="96" y="546"/>
                  </a:lnTo>
                  <a:lnTo>
                    <a:pt x="90" y="528"/>
                  </a:lnTo>
                  <a:lnTo>
                    <a:pt x="114" y="534"/>
                  </a:lnTo>
                  <a:lnTo>
                    <a:pt x="186" y="480"/>
                  </a:lnTo>
                  <a:lnTo>
                    <a:pt x="204" y="456"/>
                  </a:lnTo>
                  <a:lnTo>
                    <a:pt x="192" y="438"/>
                  </a:lnTo>
                  <a:lnTo>
                    <a:pt x="252" y="372"/>
                  </a:lnTo>
                  <a:lnTo>
                    <a:pt x="258" y="336"/>
                  </a:lnTo>
                  <a:lnTo>
                    <a:pt x="252" y="372"/>
                  </a:lnTo>
                  <a:lnTo>
                    <a:pt x="276" y="360"/>
                  </a:lnTo>
                  <a:lnTo>
                    <a:pt x="264" y="378"/>
                  </a:lnTo>
                  <a:lnTo>
                    <a:pt x="282" y="384"/>
                  </a:lnTo>
                  <a:lnTo>
                    <a:pt x="240" y="390"/>
                  </a:lnTo>
                  <a:lnTo>
                    <a:pt x="234" y="426"/>
                  </a:lnTo>
                  <a:lnTo>
                    <a:pt x="246" y="426"/>
                  </a:lnTo>
                  <a:lnTo>
                    <a:pt x="234" y="444"/>
                  </a:lnTo>
                  <a:lnTo>
                    <a:pt x="258" y="438"/>
                  </a:lnTo>
                  <a:lnTo>
                    <a:pt x="270" y="414"/>
                  </a:lnTo>
                  <a:lnTo>
                    <a:pt x="288" y="420"/>
                  </a:lnTo>
                  <a:lnTo>
                    <a:pt x="300" y="372"/>
                  </a:lnTo>
                  <a:lnTo>
                    <a:pt x="300" y="384"/>
                  </a:lnTo>
                  <a:lnTo>
                    <a:pt x="324" y="378"/>
                  </a:lnTo>
                  <a:lnTo>
                    <a:pt x="318" y="390"/>
                  </a:lnTo>
                  <a:lnTo>
                    <a:pt x="366" y="414"/>
                  </a:lnTo>
                  <a:lnTo>
                    <a:pt x="426" y="414"/>
                  </a:lnTo>
                  <a:lnTo>
                    <a:pt x="438" y="402"/>
                  </a:lnTo>
                  <a:lnTo>
                    <a:pt x="450" y="408"/>
                  </a:lnTo>
                  <a:lnTo>
                    <a:pt x="438" y="426"/>
                  </a:lnTo>
                  <a:lnTo>
                    <a:pt x="462" y="432"/>
                  </a:lnTo>
                  <a:lnTo>
                    <a:pt x="468" y="414"/>
                  </a:lnTo>
                  <a:lnTo>
                    <a:pt x="468" y="438"/>
                  </a:lnTo>
                  <a:lnTo>
                    <a:pt x="498" y="456"/>
                  </a:lnTo>
                  <a:lnTo>
                    <a:pt x="510" y="450"/>
                  </a:lnTo>
                  <a:lnTo>
                    <a:pt x="492" y="432"/>
                  </a:lnTo>
                  <a:lnTo>
                    <a:pt x="528" y="450"/>
                  </a:lnTo>
                  <a:lnTo>
                    <a:pt x="510" y="414"/>
                  </a:lnTo>
                  <a:lnTo>
                    <a:pt x="534" y="444"/>
                  </a:lnTo>
                  <a:lnTo>
                    <a:pt x="564" y="480"/>
                  </a:lnTo>
                  <a:lnTo>
                    <a:pt x="606" y="504"/>
                  </a:lnTo>
                  <a:lnTo>
                    <a:pt x="606" y="534"/>
                  </a:lnTo>
                  <a:lnTo>
                    <a:pt x="618" y="510"/>
                  </a:lnTo>
                  <a:lnTo>
                    <a:pt x="636" y="552"/>
                  </a:lnTo>
                  <a:lnTo>
                    <a:pt x="648" y="540"/>
                  </a:lnTo>
                  <a:lnTo>
                    <a:pt x="642" y="510"/>
                  </a:lnTo>
                  <a:lnTo>
                    <a:pt x="600" y="498"/>
                  </a:lnTo>
                  <a:lnTo>
                    <a:pt x="510" y="402"/>
                  </a:lnTo>
                  <a:lnTo>
                    <a:pt x="480" y="438"/>
                  </a:lnTo>
                  <a:lnTo>
                    <a:pt x="474" y="408"/>
                  </a:lnTo>
                  <a:lnTo>
                    <a:pt x="456" y="414"/>
                  </a:lnTo>
                  <a:lnTo>
                    <a:pt x="444" y="390"/>
                  </a:lnTo>
                  <a:lnTo>
                    <a:pt x="414" y="396"/>
                  </a:lnTo>
                  <a:lnTo>
                    <a:pt x="378" y="60"/>
                  </a:lnTo>
                  <a:lnTo>
                    <a:pt x="252" y="36"/>
                  </a:lnTo>
                  <a:lnTo>
                    <a:pt x="216" y="12"/>
                  </a:lnTo>
                  <a:lnTo>
                    <a:pt x="210" y="24"/>
                  </a:lnTo>
                  <a:lnTo>
                    <a:pt x="198" y="0"/>
                  </a:lnTo>
                  <a:lnTo>
                    <a:pt x="60" y="84"/>
                  </a:lnTo>
                  <a:lnTo>
                    <a:pt x="90" y="138"/>
                  </a:lnTo>
                  <a:lnTo>
                    <a:pt x="114" y="144"/>
                  </a:lnTo>
                  <a:lnTo>
                    <a:pt x="138" y="168"/>
                  </a:lnTo>
                  <a:lnTo>
                    <a:pt x="108" y="156"/>
                  </a:lnTo>
                  <a:lnTo>
                    <a:pt x="120" y="174"/>
                  </a:lnTo>
                  <a:lnTo>
                    <a:pt x="102" y="180"/>
                  </a:lnTo>
                  <a:lnTo>
                    <a:pt x="78" y="174"/>
                  </a:lnTo>
                  <a:lnTo>
                    <a:pt x="84" y="156"/>
                  </a:lnTo>
                  <a:lnTo>
                    <a:pt x="72" y="150"/>
                  </a:lnTo>
                  <a:lnTo>
                    <a:pt x="18" y="168"/>
                  </a:lnTo>
                  <a:lnTo>
                    <a:pt x="42" y="192"/>
                  </a:lnTo>
                  <a:lnTo>
                    <a:pt x="30" y="192"/>
                  </a:lnTo>
                  <a:lnTo>
                    <a:pt x="36" y="216"/>
                  </a:lnTo>
                  <a:lnTo>
                    <a:pt x="78" y="228"/>
                  </a:lnTo>
                  <a:lnTo>
                    <a:pt x="78" y="240"/>
                  </a:lnTo>
                  <a:lnTo>
                    <a:pt x="114" y="228"/>
                  </a:lnTo>
                  <a:lnTo>
                    <a:pt x="102" y="234"/>
                  </a:lnTo>
                  <a:lnTo>
                    <a:pt x="102" y="270"/>
                  </a:lnTo>
                  <a:lnTo>
                    <a:pt x="54" y="282"/>
                  </a:lnTo>
                  <a:lnTo>
                    <a:pt x="54" y="288"/>
                  </a:lnTo>
                </a:path>
              </a:pathLst>
            </a:custGeom>
            <a:noFill/>
            <a:ln w="9525">
              <a:solidFill>
                <a:srgbClr val="000000"/>
              </a:solidFill>
              <a:prstDash val="solid"/>
              <a:round/>
              <a:headEnd/>
              <a:tailEnd/>
            </a:ln>
          </p:spPr>
          <p:txBody>
            <a:bodyPr/>
            <a:lstStyle/>
            <a:p>
              <a:endParaRPr lang="en-US"/>
            </a:p>
          </p:txBody>
        </p:sp>
        <p:sp>
          <p:nvSpPr>
            <p:cNvPr id="9227" name="Freeform 136"/>
            <p:cNvSpPr>
              <a:spLocks/>
            </p:cNvSpPr>
            <p:nvPr/>
          </p:nvSpPr>
          <p:spPr bwMode="auto">
            <a:xfrm>
              <a:off x="1689" y="2184"/>
              <a:ext cx="420" cy="492"/>
            </a:xfrm>
            <a:custGeom>
              <a:avLst/>
              <a:gdLst>
                <a:gd name="T0" fmla="*/ 360 w 420"/>
                <a:gd name="T1" fmla="*/ 492 h 492"/>
                <a:gd name="T2" fmla="*/ 222 w 420"/>
                <a:gd name="T3" fmla="*/ 468 h 492"/>
                <a:gd name="T4" fmla="*/ 0 w 420"/>
                <a:gd name="T5" fmla="*/ 336 h 492"/>
                <a:gd name="T6" fmla="*/ 6 w 420"/>
                <a:gd name="T7" fmla="*/ 318 h 492"/>
                <a:gd name="T8" fmla="*/ 12 w 420"/>
                <a:gd name="T9" fmla="*/ 318 h 492"/>
                <a:gd name="T10" fmla="*/ 24 w 420"/>
                <a:gd name="T11" fmla="*/ 312 h 492"/>
                <a:gd name="T12" fmla="*/ 18 w 420"/>
                <a:gd name="T13" fmla="*/ 276 h 492"/>
                <a:gd name="T14" fmla="*/ 36 w 420"/>
                <a:gd name="T15" fmla="*/ 252 h 492"/>
                <a:gd name="T16" fmla="*/ 36 w 420"/>
                <a:gd name="T17" fmla="*/ 234 h 492"/>
                <a:gd name="T18" fmla="*/ 72 w 420"/>
                <a:gd name="T19" fmla="*/ 210 h 492"/>
                <a:gd name="T20" fmla="*/ 48 w 420"/>
                <a:gd name="T21" fmla="*/ 144 h 492"/>
                <a:gd name="T22" fmla="*/ 48 w 420"/>
                <a:gd name="T23" fmla="*/ 138 h 492"/>
                <a:gd name="T24" fmla="*/ 60 w 420"/>
                <a:gd name="T25" fmla="*/ 66 h 492"/>
                <a:gd name="T26" fmla="*/ 72 w 420"/>
                <a:gd name="T27" fmla="*/ 60 h 492"/>
                <a:gd name="T28" fmla="*/ 96 w 420"/>
                <a:gd name="T29" fmla="*/ 72 h 492"/>
                <a:gd name="T30" fmla="*/ 114 w 420"/>
                <a:gd name="T31" fmla="*/ 0 h 492"/>
                <a:gd name="T32" fmla="*/ 420 w 420"/>
                <a:gd name="T33" fmla="*/ 54 h 492"/>
                <a:gd name="T34" fmla="*/ 372 w 420"/>
                <a:gd name="T35" fmla="*/ 408 h 492"/>
                <a:gd name="T36" fmla="*/ 360 w 420"/>
                <a:gd name="T37" fmla="*/ 492 h 49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0"/>
                <a:gd name="T58" fmla="*/ 0 h 492"/>
                <a:gd name="T59" fmla="*/ 420 w 420"/>
                <a:gd name="T60" fmla="*/ 492 h 49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0" h="492">
                  <a:moveTo>
                    <a:pt x="360" y="492"/>
                  </a:moveTo>
                  <a:lnTo>
                    <a:pt x="222" y="468"/>
                  </a:lnTo>
                  <a:lnTo>
                    <a:pt x="0" y="336"/>
                  </a:lnTo>
                  <a:lnTo>
                    <a:pt x="6" y="318"/>
                  </a:lnTo>
                  <a:lnTo>
                    <a:pt x="12" y="318"/>
                  </a:lnTo>
                  <a:lnTo>
                    <a:pt x="24" y="312"/>
                  </a:lnTo>
                  <a:lnTo>
                    <a:pt x="18" y="276"/>
                  </a:lnTo>
                  <a:lnTo>
                    <a:pt x="36" y="252"/>
                  </a:lnTo>
                  <a:lnTo>
                    <a:pt x="36" y="234"/>
                  </a:lnTo>
                  <a:lnTo>
                    <a:pt x="72" y="210"/>
                  </a:lnTo>
                  <a:lnTo>
                    <a:pt x="48" y="144"/>
                  </a:lnTo>
                  <a:lnTo>
                    <a:pt x="48" y="138"/>
                  </a:lnTo>
                  <a:lnTo>
                    <a:pt x="60" y="66"/>
                  </a:lnTo>
                  <a:lnTo>
                    <a:pt x="72" y="60"/>
                  </a:lnTo>
                  <a:lnTo>
                    <a:pt x="96" y="72"/>
                  </a:lnTo>
                  <a:lnTo>
                    <a:pt x="114" y="0"/>
                  </a:lnTo>
                  <a:lnTo>
                    <a:pt x="420" y="54"/>
                  </a:lnTo>
                  <a:lnTo>
                    <a:pt x="372" y="408"/>
                  </a:lnTo>
                  <a:lnTo>
                    <a:pt x="360" y="492"/>
                  </a:lnTo>
                  <a:close/>
                </a:path>
              </a:pathLst>
            </a:custGeom>
            <a:solidFill>
              <a:srgbClr val="FF8C00"/>
            </a:solidFill>
            <a:ln w="9525">
              <a:solidFill>
                <a:srgbClr val="FF8C00"/>
              </a:solidFill>
              <a:prstDash val="solid"/>
              <a:round/>
              <a:headEnd/>
              <a:tailEnd/>
            </a:ln>
          </p:spPr>
          <p:txBody>
            <a:bodyPr/>
            <a:lstStyle/>
            <a:p>
              <a:endParaRPr lang="en-US"/>
            </a:p>
          </p:txBody>
        </p:sp>
        <p:sp>
          <p:nvSpPr>
            <p:cNvPr id="9228" name="Freeform 137"/>
            <p:cNvSpPr>
              <a:spLocks/>
            </p:cNvSpPr>
            <p:nvPr/>
          </p:nvSpPr>
          <p:spPr bwMode="auto">
            <a:xfrm>
              <a:off x="1689" y="2184"/>
              <a:ext cx="420" cy="498"/>
            </a:xfrm>
            <a:custGeom>
              <a:avLst/>
              <a:gdLst>
                <a:gd name="T0" fmla="*/ 360 w 420"/>
                <a:gd name="T1" fmla="*/ 492 h 498"/>
                <a:gd name="T2" fmla="*/ 222 w 420"/>
                <a:gd name="T3" fmla="*/ 468 h 498"/>
                <a:gd name="T4" fmla="*/ 0 w 420"/>
                <a:gd name="T5" fmla="*/ 336 h 498"/>
                <a:gd name="T6" fmla="*/ 6 w 420"/>
                <a:gd name="T7" fmla="*/ 318 h 498"/>
                <a:gd name="T8" fmla="*/ 12 w 420"/>
                <a:gd name="T9" fmla="*/ 318 h 498"/>
                <a:gd name="T10" fmla="*/ 24 w 420"/>
                <a:gd name="T11" fmla="*/ 312 h 498"/>
                <a:gd name="T12" fmla="*/ 18 w 420"/>
                <a:gd name="T13" fmla="*/ 276 h 498"/>
                <a:gd name="T14" fmla="*/ 36 w 420"/>
                <a:gd name="T15" fmla="*/ 252 h 498"/>
                <a:gd name="T16" fmla="*/ 36 w 420"/>
                <a:gd name="T17" fmla="*/ 234 h 498"/>
                <a:gd name="T18" fmla="*/ 72 w 420"/>
                <a:gd name="T19" fmla="*/ 210 h 498"/>
                <a:gd name="T20" fmla="*/ 48 w 420"/>
                <a:gd name="T21" fmla="*/ 144 h 498"/>
                <a:gd name="T22" fmla="*/ 48 w 420"/>
                <a:gd name="T23" fmla="*/ 138 h 498"/>
                <a:gd name="T24" fmla="*/ 60 w 420"/>
                <a:gd name="T25" fmla="*/ 66 h 498"/>
                <a:gd name="T26" fmla="*/ 72 w 420"/>
                <a:gd name="T27" fmla="*/ 60 h 498"/>
                <a:gd name="T28" fmla="*/ 96 w 420"/>
                <a:gd name="T29" fmla="*/ 72 h 498"/>
                <a:gd name="T30" fmla="*/ 114 w 420"/>
                <a:gd name="T31" fmla="*/ 0 h 498"/>
                <a:gd name="T32" fmla="*/ 420 w 420"/>
                <a:gd name="T33" fmla="*/ 54 h 498"/>
                <a:gd name="T34" fmla="*/ 372 w 420"/>
                <a:gd name="T35" fmla="*/ 408 h 498"/>
                <a:gd name="T36" fmla="*/ 360 w 420"/>
                <a:gd name="T37" fmla="*/ 492 h 498"/>
                <a:gd name="T38" fmla="*/ 360 w 420"/>
                <a:gd name="T39" fmla="*/ 498 h 49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0"/>
                <a:gd name="T61" fmla="*/ 0 h 498"/>
                <a:gd name="T62" fmla="*/ 420 w 420"/>
                <a:gd name="T63" fmla="*/ 498 h 49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0" h="498">
                  <a:moveTo>
                    <a:pt x="360" y="492"/>
                  </a:moveTo>
                  <a:lnTo>
                    <a:pt x="222" y="468"/>
                  </a:lnTo>
                  <a:lnTo>
                    <a:pt x="0" y="336"/>
                  </a:lnTo>
                  <a:lnTo>
                    <a:pt x="6" y="318"/>
                  </a:lnTo>
                  <a:lnTo>
                    <a:pt x="12" y="318"/>
                  </a:lnTo>
                  <a:lnTo>
                    <a:pt x="24" y="312"/>
                  </a:lnTo>
                  <a:lnTo>
                    <a:pt x="18" y="276"/>
                  </a:lnTo>
                  <a:lnTo>
                    <a:pt x="36" y="252"/>
                  </a:lnTo>
                  <a:lnTo>
                    <a:pt x="36" y="234"/>
                  </a:lnTo>
                  <a:lnTo>
                    <a:pt x="72" y="210"/>
                  </a:lnTo>
                  <a:lnTo>
                    <a:pt x="48" y="144"/>
                  </a:lnTo>
                  <a:lnTo>
                    <a:pt x="48" y="138"/>
                  </a:lnTo>
                  <a:lnTo>
                    <a:pt x="60" y="66"/>
                  </a:lnTo>
                  <a:lnTo>
                    <a:pt x="72" y="60"/>
                  </a:lnTo>
                  <a:lnTo>
                    <a:pt x="96" y="72"/>
                  </a:lnTo>
                  <a:lnTo>
                    <a:pt x="114" y="0"/>
                  </a:lnTo>
                  <a:lnTo>
                    <a:pt x="420" y="54"/>
                  </a:lnTo>
                  <a:lnTo>
                    <a:pt x="372" y="408"/>
                  </a:lnTo>
                  <a:lnTo>
                    <a:pt x="360" y="492"/>
                  </a:lnTo>
                  <a:lnTo>
                    <a:pt x="360" y="498"/>
                  </a:lnTo>
                </a:path>
              </a:pathLst>
            </a:custGeom>
            <a:noFill/>
            <a:ln w="9525">
              <a:solidFill>
                <a:srgbClr val="000000"/>
              </a:solidFill>
              <a:prstDash val="solid"/>
              <a:round/>
              <a:headEnd/>
              <a:tailEnd/>
            </a:ln>
          </p:spPr>
          <p:txBody>
            <a:bodyPr/>
            <a:lstStyle/>
            <a:p>
              <a:endParaRPr lang="en-US"/>
            </a:p>
          </p:txBody>
        </p:sp>
        <p:sp>
          <p:nvSpPr>
            <p:cNvPr id="9229" name="Freeform 138"/>
            <p:cNvSpPr>
              <a:spLocks/>
            </p:cNvSpPr>
            <p:nvPr/>
          </p:nvSpPr>
          <p:spPr bwMode="auto">
            <a:xfrm>
              <a:off x="2997" y="2322"/>
              <a:ext cx="312" cy="282"/>
            </a:xfrm>
            <a:custGeom>
              <a:avLst/>
              <a:gdLst>
                <a:gd name="T0" fmla="*/ 228 w 312"/>
                <a:gd name="T1" fmla="*/ 276 h 282"/>
                <a:gd name="T2" fmla="*/ 42 w 312"/>
                <a:gd name="T3" fmla="*/ 282 h 282"/>
                <a:gd name="T4" fmla="*/ 42 w 312"/>
                <a:gd name="T5" fmla="*/ 240 h 282"/>
                <a:gd name="T6" fmla="*/ 12 w 312"/>
                <a:gd name="T7" fmla="*/ 228 h 282"/>
                <a:gd name="T8" fmla="*/ 12 w 312"/>
                <a:gd name="T9" fmla="*/ 96 h 282"/>
                <a:gd name="T10" fmla="*/ 0 w 312"/>
                <a:gd name="T11" fmla="*/ 6 h 282"/>
                <a:gd name="T12" fmla="*/ 282 w 312"/>
                <a:gd name="T13" fmla="*/ 0 h 282"/>
                <a:gd name="T14" fmla="*/ 288 w 312"/>
                <a:gd name="T15" fmla="*/ 18 h 282"/>
                <a:gd name="T16" fmla="*/ 270 w 312"/>
                <a:gd name="T17" fmla="*/ 36 h 282"/>
                <a:gd name="T18" fmla="*/ 312 w 312"/>
                <a:gd name="T19" fmla="*/ 36 h 282"/>
                <a:gd name="T20" fmla="*/ 312 w 312"/>
                <a:gd name="T21" fmla="*/ 42 h 282"/>
                <a:gd name="T22" fmla="*/ 300 w 312"/>
                <a:gd name="T23" fmla="*/ 60 h 282"/>
                <a:gd name="T24" fmla="*/ 300 w 312"/>
                <a:gd name="T25" fmla="*/ 72 h 282"/>
                <a:gd name="T26" fmla="*/ 282 w 312"/>
                <a:gd name="T27" fmla="*/ 84 h 282"/>
                <a:gd name="T28" fmla="*/ 294 w 312"/>
                <a:gd name="T29" fmla="*/ 102 h 282"/>
                <a:gd name="T30" fmla="*/ 282 w 312"/>
                <a:gd name="T31" fmla="*/ 114 h 282"/>
                <a:gd name="T32" fmla="*/ 264 w 312"/>
                <a:gd name="T33" fmla="*/ 138 h 282"/>
                <a:gd name="T34" fmla="*/ 264 w 312"/>
                <a:gd name="T35" fmla="*/ 162 h 282"/>
                <a:gd name="T36" fmla="*/ 234 w 312"/>
                <a:gd name="T37" fmla="*/ 198 h 282"/>
                <a:gd name="T38" fmla="*/ 234 w 312"/>
                <a:gd name="T39" fmla="*/ 222 h 282"/>
                <a:gd name="T40" fmla="*/ 222 w 312"/>
                <a:gd name="T41" fmla="*/ 222 h 282"/>
                <a:gd name="T42" fmla="*/ 228 w 312"/>
                <a:gd name="T43" fmla="*/ 240 h 282"/>
                <a:gd name="T44" fmla="*/ 234 w 312"/>
                <a:gd name="T45" fmla="*/ 240 h 282"/>
                <a:gd name="T46" fmla="*/ 228 w 312"/>
                <a:gd name="T47" fmla="*/ 252 h 282"/>
                <a:gd name="T48" fmla="*/ 240 w 312"/>
                <a:gd name="T49" fmla="*/ 258 h 282"/>
                <a:gd name="T50" fmla="*/ 228 w 312"/>
                <a:gd name="T51" fmla="*/ 276 h 28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12"/>
                <a:gd name="T79" fmla="*/ 0 h 282"/>
                <a:gd name="T80" fmla="*/ 312 w 312"/>
                <a:gd name="T81" fmla="*/ 282 h 28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12" h="282">
                  <a:moveTo>
                    <a:pt x="228" y="276"/>
                  </a:moveTo>
                  <a:lnTo>
                    <a:pt x="42" y="282"/>
                  </a:lnTo>
                  <a:lnTo>
                    <a:pt x="42" y="240"/>
                  </a:lnTo>
                  <a:lnTo>
                    <a:pt x="12" y="228"/>
                  </a:lnTo>
                  <a:lnTo>
                    <a:pt x="12" y="96"/>
                  </a:lnTo>
                  <a:lnTo>
                    <a:pt x="0" y="6"/>
                  </a:lnTo>
                  <a:lnTo>
                    <a:pt x="282" y="0"/>
                  </a:lnTo>
                  <a:lnTo>
                    <a:pt x="288" y="18"/>
                  </a:lnTo>
                  <a:lnTo>
                    <a:pt x="270" y="36"/>
                  </a:lnTo>
                  <a:lnTo>
                    <a:pt x="312" y="36"/>
                  </a:lnTo>
                  <a:lnTo>
                    <a:pt x="312" y="42"/>
                  </a:lnTo>
                  <a:lnTo>
                    <a:pt x="300" y="60"/>
                  </a:lnTo>
                  <a:lnTo>
                    <a:pt x="300" y="72"/>
                  </a:lnTo>
                  <a:lnTo>
                    <a:pt x="282" y="84"/>
                  </a:lnTo>
                  <a:lnTo>
                    <a:pt x="294" y="102"/>
                  </a:lnTo>
                  <a:lnTo>
                    <a:pt x="282" y="114"/>
                  </a:lnTo>
                  <a:lnTo>
                    <a:pt x="264" y="138"/>
                  </a:lnTo>
                  <a:lnTo>
                    <a:pt x="264" y="162"/>
                  </a:lnTo>
                  <a:lnTo>
                    <a:pt x="234" y="198"/>
                  </a:lnTo>
                  <a:lnTo>
                    <a:pt x="234" y="222"/>
                  </a:lnTo>
                  <a:lnTo>
                    <a:pt x="222" y="222"/>
                  </a:lnTo>
                  <a:lnTo>
                    <a:pt x="228" y="240"/>
                  </a:lnTo>
                  <a:lnTo>
                    <a:pt x="234" y="240"/>
                  </a:lnTo>
                  <a:lnTo>
                    <a:pt x="228" y="252"/>
                  </a:lnTo>
                  <a:lnTo>
                    <a:pt x="240" y="258"/>
                  </a:lnTo>
                  <a:lnTo>
                    <a:pt x="228" y="276"/>
                  </a:lnTo>
                  <a:close/>
                </a:path>
              </a:pathLst>
            </a:custGeom>
            <a:solidFill>
              <a:srgbClr val="FF8C00"/>
            </a:solidFill>
            <a:ln w="9525">
              <a:solidFill>
                <a:srgbClr val="FF8C00"/>
              </a:solidFill>
              <a:prstDash val="solid"/>
              <a:round/>
              <a:headEnd/>
              <a:tailEnd/>
            </a:ln>
          </p:spPr>
          <p:txBody>
            <a:bodyPr/>
            <a:lstStyle/>
            <a:p>
              <a:endParaRPr lang="en-US"/>
            </a:p>
          </p:txBody>
        </p:sp>
        <p:sp>
          <p:nvSpPr>
            <p:cNvPr id="9230" name="Freeform 139"/>
            <p:cNvSpPr>
              <a:spLocks/>
            </p:cNvSpPr>
            <p:nvPr/>
          </p:nvSpPr>
          <p:spPr bwMode="auto">
            <a:xfrm>
              <a:off x="2997" y="2322"/>
              <a:ext cx="312" cy="282"/>
            </a:xfrm>
            <a:custGeom>
              <a:avLst/>
              <a:gdLst>
                <a:gd name="T0" fmla="*/ 228 w 312"/>
                <a:gd name="T1" fmla="*/ 276 h 282"/>
                <a:gd name="T2" fmla="*/ 42 w 312"/>
                <a:gd name="T3" fmla="*/ 282 h 282"/>
                <a:gd name="T4" fmla="*/ 42 w 312"/>
                <a:gd name="T5" fmla="*/ 240 h 282"/>
                <a:gd name="T6" fmla="*/ 12 w 312"/>
                <a:gd name="T7" fmla="*/ 228 h 282"/>
                <a:gd name="T8" fmla="*/ 12 w 312"/>
                <a:gd name="T9" fmla="*/ 96 h 282"/>
                <a:gd name="T10" fmla="*/ 0 w 312"/>
                <a:gd name="T11" fmla="*/ 6 h 282"/>
                <a:gd name="T12" fmla="*/ 282 w 312"/>
                <a:gd name="T13" fmla="*/ 0 h 282"/>
                <a:gd name="T14" fmla="*/ 288 w 312"/>
                <a:gd name="T15" fmla="*/ 18 h 282"/>
                <a:gd name="T16" fmla="*/ 270 w 312"/>
                <a:gd name="T17" fmla="*/ 36 h 282"/>
                <a:gd name="T18" fmla="*/ 312 w 312"/>
                <a:gd name="T19" fmla="*/ 36 h 282"/>
                <a:gd name="T20" fmla="*/ 312 w 312"/>
                <a:gd name="T21" fmla="*/ 42 h 282"/>
                <a:gd name="T22" fmla="*/ 300 w 312"/>
                <a:gd name="T23" fmla="*/ 60 h 282"/>
                <a:gd name="T24" fmla="*/ 300 w 312"/>
                <a:gd name="T25" fmla="*/ 72 h 282"/>
                <a:gd name="T26" fmla="*/ 282 w 312"/>
                <a:gd name="T27" fmla="*/ 84 h 282"/>
                <a:gd name="T28" fmla="*/ 294 w 312"/>
                <a:gd name="T29" fmla="*/ 102 h 282"/>
                <a:gd name="T30" fmla="*/ 282 w 312"/>
                <a:gd name="T31" fmla="*/ 114 h 282"/>
                <a:gd name="T32" fmla="*/ 264 w 312"/>
                <a:gd name="T33" fmla="*/ 138 h 282"/>
                <a:gd name="T34" fmla="*/ 264 w 312"/>
                <a:gd name="T35" fmla="*/ 162 h 282"/>
                <a:gd name="T36" fmla="*/ 234 w 312"/>
                <a:gd name="T37" fmla="*/ 198 h 282"/>
                <a:gd name="T38" fmla="*/ 234 w 312"/>
                <a:gd name="T39" fmla="*/ 222 h 282"/>
                <a:gd name="T40" fmla="*/ 222 w 312"/>
                <a:gd name="T41" fmla="*/ 222 h 282"/>
                <a:gd name="T42" fmla="*/ 228 w 312"/>
                <a:gd name="T43" fmla="*/ 240 h 282"/>
                <a:gd name="T44" fmla="*/ 234 w 312"/>
                <a:gd name="T45" fmla="*/ 240 h 282"/>
                <a:gd name="T46" fmla="*/ 228 w 312"/>
                <a:gd name="T47" fmla="*/ 252 h 282"/>
                <a:gd name="T48" fmla="*/ 240 w 312"/>
                <a:gd name="T49" fmla="*/ 258 h 282"/>
                <a:gd name="T50" fmla="*/ 228 w 312"/>
                <a:gd name="T51" fmla="*/ 276 h 282"/>
                <a:gd name="T52" fmla="*/ 228 w 312"/>
                <a:gd name="T53" fmla="*/ 282 h 28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12"/>
                <a:gd name="T82" fmla="*/ 0 h 282"/>
                <a:gd name="T83" fmla="*/ 312 w 312"/>
                <a:gd name="T84" fmla="*/ 282 h 28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12" h="282">
                  <a:moveTo>
                    <a:pt x="228" y="276"/>
                  </a:moveTo>
                  <a:lnTo>
                    <a:pt x="42" y="282"/>
                  </a:lnTo>
                  <a:lnTo>
                    <a:pt x="42" y="240"/>
                  </a:lnTo>
                  <a:lnTo>
                    <a:pt x="12" y="228"/>
                  </a:lnTo>
                  <a:lnTo>
                    <a:pt x="12" y="96"/>
                  </a:lnTo>
                  <a:lnTo>
                    <a:pt x="0" y="6"/>
                  </a:lnTo>
                  <a:lnTo>
                    <a:pt x="282" y="0"/>
                  </a:lnTo>
                  <a:lnTo>
                    <a:pt x="288" y="18"/>
                  </a:lnTo>
                  <a:lnTo>
                    <a:pt x="270" y="36"/>
                  </a:lnTo>
                  <a:lnTo>
                    <a:pt x="312" y="36"/>
                  </a:lnTo>
                  <a:lnTo>
                    <a:pt x="312" y="42"/>
                  </a:lnTo>
                  <a:lnTo>
                    <a:pt x="300" y="60"/>
                  </a:lnTo>
                  <a:lnTo>
                    <a:pt x="300" y="72"/>
                  </a:lnTo>
                  <a:lnTo>
                    <a:pt x="282" y="84"/>
                  </a:lnTo>
                  <a:lnTo>
                    <a:pt x="294" y="102"/>
                  </a:lnTo>
                  <a:lnTo>
                    <a:pt x="282" y="114"/>
                  </a:lnTo>
                  <a:lnTo>
                    <a:pt x="264" y="138"/>
                  </a:lnTo>
                  <a:lnTo>
                    <a:pt x="264" y="162"/>
                  </a:lnTo>
                  <a:lnTo>
                    <a:pt x="234" y="198"/>
                  </a:lnTo>
                  <a:lnTo>
                    <a:pt x="234" y="222"/>
                  </a:lnTo>
                  <a:lnTo>
                    <a:pt x="222" y="222"/>
                  </a:lnTo>
                  <a:lnTo>
                    <a:pt x="228" y="240"/>
                  </a:lnTo>
                  <a:lnTo>
                    <a:pt x="234" y="240"/>
                  </a:lnTo>
                  <a:lnTo>
                    <a:pt x="228" y="252"/>
                  </a:lnTo>
                  <a:lnTo>
                    <a:pt x="240" y="258"/>
                  </a:lnTo>
                  <a:lnTo>
                    <a:pt x="228" y="276"/>
                  </a:lnTo>
                  <a:lnTo>
                    <a:pt x="228" y="282"/>
                  </a:lnTo>
                </a:path>
              </a:pathLst>
            </a:custGeom>
            <a:noFill/>
            <a:ln w="9525">
              <a:solidFill>
                <a:srgbClr val="000000"/>
              </a:solidFill>
              <a:prstDash val="solid"/>
              <a:round/>
              <a:headEnd/>
              <a:tailEnd/>
            </a:ln>
          </p:spPr>
          <p:txBody>
            <a:bodyPr/>
            <a:lstStyle/>
            <a:p>
              <a:endParaRPr lang="en-US"/>
            </a:p>
          </p:txBody>
        </p:sp>
        <p:sp>
          <p:nvSpPr>
            <p:cNvPr id="9231" name="Freeform 140"/>
            <p:cNvSpPr>
              <a:spLocks/>
            </p:cNvSpPr>
            <p:nvPr/>
          </p:nvSpPr>
          <p:spPr bwMode="auto">
            <a:xfrm>
              <a:off x="1263" y="1662"/>
              <a:ext cx="498" cy="840"/>
            </a:xfrm>
            <a:custGeom>
              <a:avLst/>
              <a:gdLst>
                <a:gd name="T0" fmla="*/ 432 w 498"/>
                <a:gd name="T1" fmla="*/ 840 h 840"/>
                <a:gd name="T2" fmla="*/ 276 w 498"/>
                <a:gd name="T3" fmla="*/ 822 h 840"/>
                <a:gd name="T4" fmla="*/ 270 w 498"/>
                <a:gd name="T5" fmla="*/ 762 h 840"/>
                <a:gd name="T6" fmla="*/ 240 w 498"/>
                <a:gd name="T7" fmla="*/ 714 h 840"/>
                <a:gd name="T8" fmla="*/ 222 w 498"/>
                <a:gd name="T9" fmla="*/ 708 h 840"/>
                <a:gd name="T10" fmla="*/ 222 w 498"/>
                <a:gd name="T11" fmla="*/ 690 h 840"/>
                <a:gd name="T12" fmla="*/ 180 w 498"/>
                <a:gd name="T13" fmla="*/ 672 h 840"/>
                <a:gd name="T14" fmla="*/ 162 w 498"/>
                <a:gd name="T15" fmla="*/ 642 h 840"/>
                <a:gd name="T16" fmla="*/ 108 w 498"/>
                <a:gd name="T17" fmla="*/ 630 h 840"/>
                <a:gd name="T18" fmla="*/ 96 w 498"/>
                <a:gd name="T19" fmla="*/ 618 h 840"/>
                <a:gd name="T20" fmla="*/ 108 w 498"/>
                <a:gd name="T21" fmla="*/ 570 h 840"/>
                <a:gd name="T22" fmla="*/ 96 w 498"/>
                <a:gd name="T23" fmla="*/ 564 h 840"/>
                <a:gd name="T24" fmla="*/ 102 w 498"/>
                <a:gd name="T25" fmla="*/ 546 h 840"/>
                <a:gd name="T26" fmla="*/ 54 w 498"/>
                <a:gd name="T27" fmla="*/ 462 h 840"/>
                <a:gd name="T28" fmla="*/ 60 w 498"/>
                <a:gd name="T29" fmla="*/ 444 h 840"/>
                <a:gd name="T30" fmla="*/ 72 w 498"/>
                <a:gd name="T31" fmla="*/ 420 h 840"/>
                <a:gd name="T32" fmla="*/ 48 w 498"/>
                <a:gd name="T33" fmla="*/ 384 h 840"/>
                <a:gd name="T34" fmla="*/ 48 w 498"/>
                <a:gd name="T35" fmla="*/ 342 h 840"/>
                <a:gd name="T36" fmla="*/ 78 w 498"/>
                <a:gd name="T37" fmla="*/ 372 h 840"/>
                <a:gd name="T38" fmla="*/ 60 w 498"/>
                <a:gd name="T39" fmla="*/ 330 h 840"/>
                <a:gd name="T40" fmla="*/ 78 w 498"/>
                <a:gd name="T41" fmla="*/ 330 h 840"/>
                <a:gd name="T42" fmla="*/ 60 w 498"/>
                <a:gd name="T43" fmla="*/ 312 h 840"/>
                <a:gd name="T44" fmla="*/ 54 w 498"/>
                <a:gd name="T45" fmla="*/ 342 h 840"/>
                <a:gd name="T46" fmla="*/ 36 w 498"/>
                <a:gd name="T47" fmla="*/ 312 h 840"/>
                <a:gd name="T48" fmla="*/ 30 w 498"/>
                <a:gd name="T49" fmla="*/ 318 h 840"/>
                <a:gd name="T50" fmla="*/ 36 w 498"/>
                <a:gd name="T51" fmla="*/ 300 h 840"/>
                <a:gd name="T52" fmla="*/ 6 w 498"/>
                <a:gd name="T53" fmla="*/ 234 h 840"/>
                <a:gd name="T54" fmla="*/ 18 w 498"/>
                <a:gd name="T55" fmla="*/ 168 h 840"/>
                <a:gd name="T56" fmla="*/ 0 w 498"/>
                <a:gd name="T57" fmla="*/ 108 h 840"/>
                <a:gd name="T58" fmla="*/ 30 w 498"/>
                <a:gd name="T59" fmla="*/ 72 h 840"/>
                <a:gd name="T60" fmla="*/ 48 w 498"/>
                <a:gd name="T61" fmla="*/ 0 h 840"/>
                <a:gd name="T62" fmla="*/ 282 w 498"/>
                <a:gd name="T63" fmla="*/ 60 h 840"/>
                <a:gd name="T64" fmla="*/ 222 w 498"/>
                <a:gd name="T65" fmla="*/ 294 h 840"/>
                <a:gd name="T66" fmla="*/ 474 w 498"/>
                <a:gd name="T67" fmla="*/ 666 h 840"/>
                <a:gd name="T68" fmla="*/ 498 w 498"/>
                <a:gd name="T69" fmla="*/ 732 h 840"/>
                <a:gd name="T70" fmla="*/ 462 w 498"/>
                <a:gd name="T71" fmla="*/ 756 h 840"/>
                <a:gd name="T72" fmla="*/ 462 w 498"/>
                <a:gd name="T73" fmla="*/ 774 h 840"/>
                <a:gd name="T74" fmla="*/ 444 w 498"/>
                <a:gd name="T75" fmla="*/ 798 h 840"/>
                <a:gd name="T76" fmla="*/ 450 w 498"/>
                <a:gd name="T77" fmla="*/ 834 h 840"/>
                <a:gd name="T78" fmla="*/ 438 w 498"/>
                <a:gd name="T79" fmla="*/ 840 h 840"/>
                <a:gd name="T80" fmla="*/ 432 w 498"/>
                <a:gd name="T81" fmla="*/ 840 h 84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98"/>
                <a:gd name="T124" fmla="*/ 0 h 840"/>
                <a:gd name="T125" fmla="*/ 498 w 498"/>
                <a:gd name="T126" fmla="*/ 840 h 84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98" h="840">
                  <a:moveTo>
                    <a:pt x="432" y="840"/>
                  </a:moveTo>
                  <a:lnTo>
                    <a:pt x="276" y="822"/>
                  </a:lnTo>
                  <a:lnTo>
                    <a:pt x="270" y="762"/>
                  </a:lnTo>
                  <a:lnTo>
                    <a:pt x="240" y="714"/>
                  </a:lnTo>
                  <a:lnTo>
                    <a:pt x="222" y="708"/>
                  </a:lnTo>
                  <a:lnTo>
                    <a:pt x="222" y="690"/>
                  </a:lnTo>
                  <a:lnTo>
                    <a:pt x="180" y="672"/>
                  </a:lnTo>
                  <a:lnTo>
                    <a:pt x="162" y="642"/>
                  </a:lnTo>
                  <a:lnTo>
                    <a:pt x="108" y="630"/>
                  </a:lnTo>
                  <a:lnTo>
                    <a:pt x="96" y="618"/>
                  </a:lnTo>
                  <a:lnTo>
                    <a:pt x="108" y="570"/>
                  </a:lnTo>
                  <a:lnTo>
                    <a:pt x="96" y="564"/>
                  </a:lnTo>
                  <a:lnTo>
                    <a:pt x="102" y="546"/>
                  </a:lnTo>
                  <a:lnTo>
                    <a:pt x="54" y="462"/>
                  </a:lnTo>
                  <a:lnTo>
                    <a:pt x="60" y="444"/>
                  </a:lnTo>
                  <a:lnTo>
                    <a:pt x="72" y="420"/>
                  </a:lnTo>
                  <a:lnTo>
                    <a:pt x="48" y="384"/>
                  </a:lnTo>
                  <a:lnTo>
                    <a:pt x="48" y="342"/>
                  </a:lnTo>
                  <a:lnTo>
                    <a:pt x="78" y="372"/>
                  </a:lnTo>
                  <a:lnTo>
                    <a:pt x="60" y="330"/>
                  </a:lnTo>
                  <a:lnTo>
                    <a:pt x="78" y="330"/>
                  </a:lnTo>
                  <a:lnTo>
                    <a:pt x="60" y="312"/>
                  </a:lnTo>
                  <a:lnTo>
                    <a:pt x="54" y="342"/>
                  </a:lnTo>
                  <a:lnTo>
                    <a:pt x="36" y="312"/>
                  </a:lnTo>
                  <a:lnTo>
                    <a:pt x="30" y="318"/>
                  </a:lnTo>
                  <a:lnTo>
                    <a:pt x="36" y="300"/>
                  </a:lnTo>
                  <a:lnTo>
                    <a:pt x="6" y="234"/>
                  </a:lnTo>
                  <a:lnTo>
                    <a:pt x="18" y="168"/>
                  </a:lnTo>
                  <a:lnTo>
                    <a:pt x="0" y="108"/>
                  </a:lnTo>
                  <a:lnTo>
                    <a:pt x="30" y="72"/>
                  </a:lnTo>
                  <a:lnTo>
                    <a:pt x="48" y="0"/>
                  </a:lnTo>
                  <a:lnTo>
                    <a:pt x="282" y="60"/>
                  </a:lnTo>
                  <a:lnTo>
                    <a:pt x="222" y="294"/>
                  </a:lnTo>
                  <a:lnTo>
                    <a:pt x="474" y="666"/>
                  </a:lnTo>
                  <a:lnTo>
                    <a:pt x="498" y="732"/>
                  </a:lnTo>
                  <a:lnTo>
                    <a:pt x="462" y="756"/>
                  </a:lnTo>
                  <a:lnTo>
                    <a:pt x="462" y="774"/>
                  </a:lnTo>
                  <a:lnTo>
                    <a:pt x="444" y="798"/>
                  </a:lnTo>
                  <a:lnTo>
                    <a:pt x="450" y="834"/>
                  </a:lnTo>
                  <a:lnTo>
                    <a:pt x="438" y="840"/>
                  </a:lnTo>
                  <a:lnTo>
                    <a:pt x="432" y="840"/>
                  </a:lnTo>
                  <a:close/>
                </a:path>
              </a:pathLst>
            </a:custGeom>
            <a:solidFill>
              <a:srgbClr val="FF8C00"/>
            </a:solidFill>
            <a:ln w="9525">
              <a:solidFill>
                <a:srgbClr val="FF8C00"/>
              </a:solidFill>
              <a:prstDash val="solid"/>
              <a:round/>
              <a:headEnd/>
              <a:tailEnd/>
            </a:ln>
          </p:spPr>
          <p:txBody>
            <a:bodyPr/>
            <a:lstStyle/>
            <a:p>
              <a:endParaRPr lang="en-US"/>
            </a:p>
          </p:txBody>
        </p:sp>
        <p:sp>
          <p:nvSpPr>
            <p:cNvPr id="9232" name="Freeform 141"/>
            <p:cNvSpPr>
              <a:spLocks/>
            </p:cNvSpPr>
            <p:nvPr/>
          </p:nvSpPr>
          <p:spPr bwMode="auto">
            <a:xfrm>
              <a:off x="1263" y="1662"/>
              <a:ext cx="498" cy="846"/>
            </a:xfrm>
            <a:custGeom>
              <a:avLst/>
              <a:gdLst>
                <a:gd name="T0" fmla="*/ 432 w 498"/>
                <a:gd name="T1" fmla="*/ 840 h 846"/>
                <a:gd name="T2" fmla="*/ 276 w 498"/>
                <a:gd name="T3" fmla="*/ 822 h 846"/>
                <a:gd name="T4" fmla="*/ 270 w 498"/>
                <a:gd name="T5" fmla="*/ 762 h 846"/>
                <a:gd name="T6" fmla="*/ 240 w 498"/>
                <a:gd name="T7" fmla="*/ 714 h 846"/>
                <a:gd name="T8" fmla="*/ 222 w 498"/>
                <a:gd name="T9" fmla="*/ 708 h 846"/>
                <a:gd name="T10" fmla="*/ 222 w 498"/>
                <a:gd name="T11" fmla="*/ 690 h 846"/>
                <a:gd name="T12" fmla="*/ 180 w 498"/>
                <a:gd name="T13" fmla="*/ 672 h 846"/>
                <a:gd name="T14" fmla="*/ 162 w 498"/>
                <a:gd name="T15" fmla="*/ 642 h 846"/>
                <a:gd name="T16" fmla="*/ 108 w 498"/>
                <a:gd name="T17" fmla="*/ 630 h 846"/>
                <a:gd name="T18" fmla="*/ 96 w 498"/>
                <a:gd name="T19" fmla="*/ 618 h 846"/>
                <a:gd name="T20" fmla="*/ 108 w 498"/>
                <a:gd name="T21" fmla="*/ 570 h 846"/>
                <a:gd name="T22" fmla="*/ 96 w 498"/>
                <a:gd name="T23" fmla="*/ 564 h 846"/>
                <a:gd name="T24" fmla="*/ 102 w 498"/>
                <a:gd name="T25" fmla="*/ 546 h 846"/>
                <a:gd name="T26" fmla="*/ 54 w 498"/>
                <a:gd name="T27" fmla="*/ 462 h 846"/>
                <a:gd name="T28" fmla="*/ 60 w 498"/>
                <a:gd name="T29" fmla="*/ 444 h 846"/>
                <a:gd name="T30" fmla="*/ 72 w 498"/>
                <a:gd name="T31" fmla="*/ 420 h 846"/>
                <a:gd name="T32" fmla="*/ 48 w 498"/>
                <a:gd name="T33" fmla="*/ 384 h 846"/>
                <a:gd name="T34" fmla="*/ 48 w 498"/>
                <a:gd name="T35" fmla="*/ 342 h 846"/>
                <a:gd name="T36" fmla="*/ 78 w 498"/>
                <a:gd name="T37" fmla="*/ 372 h 846"/>
                <a:gd name="T38" fmla="*/ 60 w 498"/>
                <a:gd name="T39" fmla="*/ 330 h 846"/>
                <a:gd name="T40" fmla="*/ 78 w 498"/>
                <a:gd name="T41" fmla="*/ 330 h 846"/>
                <a:gd name="T42" fmla="*/ 60 w 498"/>
                <a:gd name="T43" fmla="*/ 312 h 846"/>
                <a:gd name="T44" fmla="*/ 54 w 498"/>
                <a:gd name="T45" fmla="*/ 342 h 846"/>
                <a:gd name="T46" fmla="*/ 36 w 498"/>
                <a:gd name="T47" fmla="*/ 312 h 846"/>
                <a:gd name="T48" fmla="*/ 30 w 498"/>
                <a:gd name="T49" fmla="*/ 318 h 846"/>
                <a:gd name="T50" fmla="*/ 36 w 498"/>
                <a:gd name="T51" fmla="*/ 300 h 846"/>
                <a:gd name="T52" fmla="*/ 6 w 498"/>
                <a:gd name="T53" fmla="*/ 234 h 846"/>
                <a:gd name="T54" fmla="*/ 18 w 498"/>
                <a:gd name="T55" fmla="*/ 168 h 846"/>
                <a:gd name="T56" fmla="*/ 0 w 498"/>
                <a:gd name="T57" fmla="*/ 108 h 846"/>
                <a:gd name="T58" fmla="*/ 30 w 498"/>
                <a:gd name="T59" fmla="*/ 72 h 846"/>
                <a:gd name="T60" fmla="*/ 48 w 498"/>
                <a:gd name="T61" fmla="*/ 0 h 846"/>
                <a:gd name="T62" fmla="*/ 282 w 498"/>
                <a:gd name="T63" fmla="*/ 60 h 846"/>
                <a:gd name="T64" fmla="*/ 222 w 498"/>
                <a:gd name="T65" fmla="*/ 294 h 846"/>
                <a:gd name="T66" fmla="*/ 474 w 498"/>
                <a:gd name="T67" fmla="*/ 666 h 846"/>
                <a:gd name="T68" fmla="*/ 498 w 498"/>
                <a:gd name="T69" fmla="*/ 732 h 846"/>
                <a:gd name="T70" fmla="*/ 462 w 498"/>
                <a:gd name="T71" fmla="*/ 756 h 846"/>
                <a:gd name="T72" fmla="*/ 462 w 498"/>
                <a:gd name="T73" fmla="*/ 774 h 846"/>
                <a:gd name="T74" fmla="*/ 444 w 498"/>
                <a:gd name="T75" fmla="*/ 798 h 846"/>
                <a:gd name="T76" fmla="*/ 450 w 498"/>
                <a:gd name="T77" fmla="*/ 834 h 846"/>
                <a:gd name="T78" fmla="*/ 438 w 498"/>
                <a:gd name="T79" fmla="*/ 840 h 846"/>
                <a:gd name="T80" fmla="*/ 432 w 498"/>
                <a:gd name="T81" fmla="*/ 840 h 846"/>
                <a:gd name="T82" fmla="*/ 432 w 498"/>
                <a:gd name="T83" fmla="*/ 846 h 84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8"/>
                <a:gd name="T127" fmla="*/ 0 h 846"/>
                <a:gd name="T128" fmla="*/ 498 w 498"/>
                <a:gd name="T129" fmla="*/ 846 h 84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8" h="846">
                  <a:moveTo>
                    <a:pt x="432" y="840"/>
                  </a:moveTo>
                  <a:lnTo>
                    <a:pt x="276" y="822"/>
                  </a:lnTo>
                  <a:lnTo>
                    <a:pt x="270" y="762"/>
                  </a:lnTo>
                  <a:lnTo>
                    <a:pt x="240" y="714"/>
                  </a:lnTo>
                  <a:lnTo>
                    <a:pt x="222" y="708"/>
                  </a:lnTo>
                  <a:lnTo>
                    <a:pt x="222" y="690"/>
                  </a:lnTo>
                  <a:lnTo>
                    <a:pt x="180" y="672"/>
                  </a:lnTo>
                  <a:lnTo>
                    <a:pt x="162" y="642"/>
                  </a:lnTo>
                  <a:lnTo>
                    <a:pt x="108" y="630"/>
                  </a:lnTo>
                  <a:lnTo>
                    <a:pt x="96" y="618"/>
                  </a:lnTo>
                  <a:lnTo>
                    <a:pt x="108" y="570"/>
                  </a:lnTo>
                  <a:lnTo>
                    <a:pt x="96" y="564"/>
                  </a:lnTo>
                  <a:lnTo>
                    <a:pt x="102" y="546"/>
                  </a:lnTo>
                  <a:lnTo>
                    <a:pt x="54" y="462"/>
                  </a:lnTo>
                  <a:lnTo>
                    <a:pt x="60" y="444"/>
                  </a:lnTo>
                  <a:lnTo>
                    <a:pt x="72" y="420"/>
                  </a:lnTo>
                  <a:lnTo>
                    <a:pt x="48" y="384"/>
                  </a:lnTo>
                  <a:lnTo>
                    <a:pt x="48" y="342"/>
                  </a:lnTo>
                  <a:lnTo>
                    <a:pt x="78" y="372"/>
                  </a:lnTo>
                  <a:lnTo>
                    <a:pt x="60" y="330"/>
                  </a:lnTo>
                  <a:lnTo>
                    <a:pt x="78" y="330"/>
                  </a:lnTo>
                  <a:lnTo>
                    <a:pt x="60" y="312"/>
                  </a:lnTo>
                  <a:lnTo>
                    <a:pt x="54" y="342"/>
                  </a:lnTo>
                  <a:lnTo>
                    <a:pt x="36" y="312"/>
                  </a:lnTo>
                  <a:lnTo>
                    <a:pt x="30" y="318"/>
                  </a:lnTo>
                  <a:lnTo>
                    <a:pt x="36" y="300"/>
                  </a:lnTo>
                  <a:lnTo>
                    <a:pt x="6" y="234"/>
                  </a:lnTo>
                  <a:lnTo>
                    <a:pt x="18" y="168"/>
                  </a:lnTo>
                  <a:lnTo>
                    <a:pt x="0" y="108"/>
                  </a:lnTo>
                  <a:lnTo>
                    <a:pt x="30" y="72"/>
                  </a:lnTo>
                  <a:lnTo>
                    <a:pt x="48" y="0"/>
                  </a:lnTo>
                  <a:lnTo>
                    <a:pt x="282" y="60"/>
                  </a:lnTo>
                  <a:lnTo>
                    <a:pt x="222" y="294"/>
                  </a:lnTo>
                  <a:lnTo>
                    <a:pt x="474" y="666"/>
                  </a:lnTo>
                  <a:lnTo>
                    <a:pt x="498" y="732"/>
                  </a:lnTo>
                  <a:lnTo>
                    <a:pt x="462" y="756"/>
                  </a:lnTo>
                  <a:lnTo>
                    <a:pt x="462" y="774"/>
                  </a:lnTo>
                  <a:lnTo>
                    <a:pt x="444" y="798"/>
                  </a:lnTo>
                  <a:lnTo>
                    <a:pt x="450" y="834"/>
                  </a:lnTo>
                  <a:lnTo>
                    <a:pt x="438" y="840"/>
                  </a:lnTo>
                  <a:lnTo>
                    <a:pt x="432" y="840"/>
                  </a:lnTo>
                  <a:lnTo>
                    <a:pt x="432" y="846"/>
                  </a:lnTo>
                </a:path>
              </a:pathLst>
            </a:custGeom>
            <a:noFill/>
            <a:ln w="9525">
              <a:solidFill>
                <a:srgbClr val="000000"/>
              </a:solidFill>
              <a:prstDash val="solid"/>
              <a:round/>
              <a:headEnd/>
              <a:tailEnd/>
            </a:ln>
          </p:spPr>
          <p:txBody>
            <a:bodyPr/>
            <a:lstStyle/>
            <a:p>
              <a:endParaRPr lang="en-US"/>
            </a:p>
          </p:txBody>
        </p:sp>
        <p:sp>
          <p:nvSpPr>
            <p:cNvPr id="9233" name="Freeform 142"/>
            <p:cNvSpPr>
              <a:spLocks/>
            </p:cNvSpPr>
            <p:nvPr/>
          </p:nvSpPr>
          <p:spPr bwMode="auto">
            <a:xfrm>
              <a:off x="2109" y="1926"/>
              <a:ext cx="450" cy="354"/>
            </a:xfrm>
            <a:custGeom>
              <a:avLst/>
              <a:gdLst>
                <a:gd name="T0" fmla="*/ 444 w 450"/>
                <a:gd name="T1" fmla="*/ 120 h 354"/>
                <a:gd name="T2" fmla="*/ 432 w 450"/>
                <a:gd name="T3" fmla="*/ 354 h 354"/>
                <a:gd name="T4" fmla="*/ 372 w 450"/>
                <a:gd name="T5" fmla="*/ 348 h 354"/>
                <a:gd name="T6" fmla="*/ 0 w 450"/>
                <a:gd name="T7" fmla="*/ 312 h 354"/>
                <a:gd name="T8" fmla="*/ 6 w 450"/>
                <a:gd name="T9" fmla="*/ 264 h 354"/>
                <a:gd name="T10" fmla="*/ 42 w 450"/>
                <a:gd name="T11" fmla="*/ 0 h 354"/>
                <a:gd name="T12" fmla="*/ 336 w 450"/>
                <a:gd name="T13" fmla="*/ 30 h 354"/>
                <a:gd name="T14" fmla="*/ 450 w 450"/>
                <a:gd name="T15" fmla="*/ 42 h 354"/>
                <a:gd name="T16" fmla="*/ 444 w 450"/>
                <a:gd name="T17" fmla="*/ 90 h 354"/>
                <a:gd name="T18" fmla="*/ 444 w 450"/>
                <a:gd name="T19" fmla="*/ 120 h 3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50"/>
                <a:gd name="T31" fmla="*/ 0 h 354"/>
                <a:gd name="T32" fmla="*/ 450 w 450"/>
                <a:gd name="T33" fmla="*/ 354 h 3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50" h="354">
                  <a:moveTo>
                    <a:pt x="444" y="120"/>
                  </a:moveTo>
                  <a:lnTo>
                    <a:pt x="432" y="354"/>
                  </a:lnTo>
                  <a:lnTo>
                    <a:pt x="372" y="348"/>
                  </a:lnTo>
                  <a:lnTo>
                    <a:pt x="0" y="312"/>
                  </a:lnTo>
                  <a:lnTo>
                    <a:pt x="6" y="264"/>
                  </a:lnTo>
                  <a:lnTo>
                    <a:pt x="42" y="0"/>
                  </a:lnTo>
                  <a:lnTo>
                    <a:pt x="336" y="30"/>
                  </a:lnTo>
                  <a:lnTo>
                    <a:pt x="450" y="42"/>
                  </a:lnTo>
                  <a:lnTo>
                    <a:pt x="444" y="90"/>
                  </a:lnTo>
                  <a:lnTo>
                    <a:pt x="444" y="120"/>
                  </a:lnTo>
                  <a:close/>
                </a:path>
              </a:pathLst>
            </a:custGeom>
            <a:solidFill>
              <a:srgbClr val="FFAA00"/>
            </a:solidFill>
            <a:ln w="9525">
              <a:solidFill>
                <a:srgbClr val="FFAA00"/>
              </a:solidFill>
              <a:prstDash val="solid"/>
              <a:round/>
              <a:headEnd/>
              <a:tailEnd/>
            </a:ln>
          </p:spPr>
          <p:txBody>
            <a:bodyPr/>
            <a:lstStyle/>
            <a:p>
              <a:endParaRPr lang="en-US"/>
            </a:p>
          </p:txBody>
        </p:sp>
        <p:sp>
          <p:nvSpPr>
            <p:cNvPr id="9234" name="Freeform 143"/>
            <p:cNvSpPr>
              <a:spLocks/>
            </p:cNvSpPr>
            <p:nvPr/>
          </p:nvSpPr>
          <p:spPr bwMode="auto">
            <a:xfrm>
              <a:off x="2109" y="1926"/>
              <a:ext cx="450" cy="354"/>
            </a:xfrm>
            <a:custGeom>
              <a:avLst/>
              <a:gdLst>
                <a:gd name="T0" fmla="*/ 444 w 450"/>
                <a:gd name="T1" fmla="*/ 120 h 354"/>
                <a:gd name="T2" fmla="*/ 432 w 450"/>
                <a:gd name="T3" fmla="*/ 354 h 354"/>
                <a:gd name="T4" fmla="*/ 372 w 450"/>
                <a:gd name="T5" fmla="*/ 348 h 354"/>
                <a:gd name="T6" fmla="*/ 0 w 450"/>
                <a:gd name="T7" fmla="*/ 312 h 354"/>
                <a:gd name="T8" fmla="*/ 6 w 450"/>
                <a:gd name="T9" fmla="*/ 264 h 354"/>
                <a:gd name="T10" fmla="*/ 42 w 450"/>
                <a:gd name="T11" fmla="*/ 0 h 354"/>
                <a:gd name="T12" fmla="*/ 336 w 450"/>
                <a:gd name="T13" fmla="*/ 30 h 354"/>
                <a:gd name="T14" fmla="*/ 450 w 450"/>
                <a:gd name="T15" fmla="*/ 42 h 354"/>
                <a:gd name="T16" fmla="*/ 444 w 450"/>
                <a:gd name="T17" fmla="*/ 90 h 354"/>
                <a:gd name="T18" fmla="*/ 444 w 450"/>
                <a:gd name="T19" fmla="*/ 120 h 354"/>
                <a:gd name="T20" fmla="*/ 444 w 450"/>
                <a:gd name="T21" fmla="*/ 126 h 3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50"/>
                <a:gd name="T34" fmla="*/ 0 h 354"/>
                <a:gd name="T35" fmla="*/ 450 w 450"/>
                <a:gd name="T36" fmla="*/ 354 h 3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50" h="354">
                  <a:moveTo>
                    <a:pt x="444" y="120"/>
                  </a:moveTo>
                  <a:lnTo>
                    <a:pt x="432" y="354"/>
                  </a:lnTo>
                  <a:lnTo>
                    <a:pt x="372" y="348"/>
                  </a:lnTo>
                  <a:lnTo>
                    <a:pt x="0" y="312"/>
                  </a:lnTo>
                  <a:lnTo>
                    <a:pt x="6" y="264"/>
                  </a:lnTo>
                  <a:lnTo>
                    <a:pt x="42" y="0"/>
                  </a:lnTo>
                  <a:lnTo>
                    <a:pt x="336" y="30"/>
                  </a:lnTo>
                  <a:lnTo>
                    <a:pt x="450" y="42"/>
                  </a:lnTo>
                  <a:lnTo>
                    <a:pt x="444" y="90"/>
                  </a:lnTo>
                  <a:lnTo>
                    <a:pt x="444" y="120"/>
                  </a:lnTo>
                  <a:lnTo>
                    <a:pt x="444" y="126"/>
                  </a:lnTo>
                </a:path>
              </a:pathLst>
            </a:custGeom>
            <a:noFill/>
            <a:ln w="9525">
              <a:solidFill>
                <a:srgbClr val="000000"/>
              </a:solidFill>
              <a:prstDash val="solid"/>
              <a:round/>
              <a:headEnd/>
              <a:tailEnd/>
            </a:ln>
          </p:spPr>
          <p:txBody>
            <a:bodyPr/>
            <a:lstStyle/>
            <a:p>
              <a:endParaRPr lang="en-US"/>
            </a:p>
          </p:txBody>
        </p:sp>
        <p:sp>
          <p:nvSpPr>
            <p:cNvPr id="9235" name="Freeform 144"/>
            <p:cNvSpPr>
              <a:spLocks/>
            </p:cNvSpPr>
            <p:nvPr/>
          </p:nvSpPr>
          <p:spPr bwMode="auto">
            <a:xfrm>
              <a:off x="4203" y="1722"/>
              <a:ext cx="102" cy="108"/>
            </a:xfrm>
            <a:custGeom>
              <a:avLst/>
              <a:gdLst>
                <a:gd name="T0" fmla="*/ 96 w 102"/>
                <a:gd name="T1" fmla="*/ 6 h 108"/>
                <a:gd name="T2" fmla="*/ 102 w 102"/>
                <a:gd name="T3" fmla="*/ 54 h 108"/>
                <a:gd name="T4" fmla="*/ 42 w 102"/>
                <a:gd name="T5" fmla="*/ 72 h 108"/>
                <a:gd name="T6" fmla="*/ 6 w 102"/>
                <a:gd name="T7" fmla="*/ 108 h 108"/>
                <a:gd name="T8" fmla="*/ 12 w 102"/>
                <a:gd name="T9" fmla="*/ 90 h 108"/>
                <a:gd name="T10" fmla="*/ 0 w 102"/>
                <a:gd name="T11" fmla="*/ 24 h 108"/>
                <a:gd name="T12" fmla="*/ 90 w 102"/>
                <a:gd name="T13" fmla="*/ 0 h 108"/>
                <a:gd name="T14" fmla="*/ 96 w 102"/>
                <a:gd name="T15" fmla="*/ 6 h 108"/>
                <a:gd name="T16" fmla="*/ 0 60000 65536"/>
                <a:gd name="T17" fmla="*/ 0 60000 65536"/>
                <a:gd name="T18" fmla="*/ 0 60000 65536"/>
                <a:gd name="T19" fmla="*/ 0 60000 65536"/>
                <a:gd name="T20" fmla="*/ 0 60000 65536"/>
                <a:gd name="T21" fmla="*/ 0 60000 65536"/>
                <a:gd name="T22" fmla="*/ 0 60000 65536"/>
                <a:gd name="T23" fmla="*/ 0 60000 65536"/>
                <a:gd name="T24" fmla="*/ 0 w 102"/>
                <a:gd name="T25" fmla="*/ 0 h 108"/>
                <a:gd name="T26" fmla="*/ 102 w 102"/>
                <a:gd name="T27" fmla="*/ 108 h 10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2" h="108">
                  <a:moveTo>
                    <a:pt x="96" y="6"/>
                  </a:moveTo>
                  <a:lnTo>
                    <a:pt x="102" y="54"/>
                  </a:lnTo>
                  <a:lnTo>
                    <a:pt x="42" y="72"/>
                  </a:lnTo>
                  <a:lnTo>
                    <a:pt x="6" y="108"/>
                  </a:lnTo>
                  <a:lnTo>
                    <a:pt x="12" y="90"/>
                  </a:lnTo>
                  <a:lnTo>
                    <a:pt x="0" y="24"/>
                  </a:lnTo>
                  <a:lnTo>
                    <a:pt x="90" y="0"/>
                  </a:lnTo>
                  <a:lnTo>
                    <a:pt x="96" y="6"/>
                  </a:lnTo>
                  <a:close/>
                </a:path>
              </a:pathLst>
            </a:custGeom>
            <a:solidFill>
              <a:srgbClr val="FF8C00"/>
            </a:solidFill>
            <a:ln w="9525">
              <a:solidFill>
                <a:srgbClr val="FF8C00"/>
              </a:solidFill>
              <a:prstDash val="solid"/>
              <a:round/>
              <a:headEnd/>
              <a:tailEnd/>
            </a:ln>
          </p:spPr>
          <p:txBody>
            <a:bodyPr/>
            <a:lstStyle/>
            <a:p>
              <a:endParaRPr lang="en-US"/>
            </a:p>
          </p:txBody>
        </p:sp>
        <p:sp>
          <p:nvSpPr>
            <p:cNvPr id="9236" name="Freeform 145"/>
            <p:cNvSpPr>
              <a:spLocks/>
            </p:cNvSpPr>
            <p:nvPr/>
          </p:nvSpPr>
          <p:spPr bwMode="auto">
            <a:xfrm>
              <a:off x="4203" y="1722"/>
              <a:ext cx="102" cy="108"/>
            </a:xfrm>
            <a:custGeom>
              <a:avLst/>
              <a:gdLst>
                <a:gd name="T0" fmla="*/ 96 w 102"/>
                <a:gd name="T1" fmla="*/ 6 h 108"/>
                <a:gd name="T2" fmla="*/ 102 w 102"/>
                <a:gd name="T3" fmla="*/ 54 h 108"/>
                <a:gd name="T4" fmla="*/ 42 w 102"/>
                <a:gd name="T5" fmla="*/ 72 h 108"/>
                <a:gd name="T6" fmla="*/ 6 w 102"/>
                <a:gd name="T7" fmla="*/ 108 h 108"/>
                <a:gd name="T8" fmla="*/ 12 w 102"/>
                <a:gd name="T9" fmla="*/ 90 h 108"/>
                <a:gd name="T10" fmla="*/ 0 w 102"/>
                <a:gd name="T11" fmla="*/ 24 h 108"/>
                <a:gd name="T12" fmla="*/ 90 w 102"/>
                <a:gd name="T13" fmla="*/ 0 h 108"/>
                <a:gd name="T14" fmla="*/ 96 w 102"/>
                <a:gd name="T15" fmla="*/ 6 h 108"/>
                <a:gd name="T16" fmla="*/ 96 w 102"/>
                <a:gd name="T17" fmla="*/ 12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2"/>
                <a:gd name="T28" fmla="*/ 0 h 108"/>
                <a:gd name="T29" fmla="*/ 102 w 102"/>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2" h="108">
                  <a:moveTo>
                    <a:pt x="96" y="6"/>
                  </a:moveTo>
                  <a:lnTo>
                    <a:pt x="102" y="54"/>
                  </a:lnTo>
                  <a:lnTo>
                    <a:pt x="42" y="72"/>
                  </a:lnTo>
                  <a:lnTo>
                    <a:pt x="6" y="108"/>
                  </a:lnTo>
                  <a:lnTo>
                    <a:pt x="12" y="90"/>
                  </a:lnTo>
                  <a:lnTo>
                    <a:pt x="0" y="24"/>
                  </a:lnTo>
                  <a:lnTo>
                    <a:pt x="90" y="0"/>
                  </a:lnTo>
                  <a:lnTo>
                    <a:pt x="96" y="6"/>
                  </a:lnTo>
                  <a:lnTo>
                    <a:pt x="96" y="12"/>
                  </a:lnTo>
                </a:path>
              </a:pathLst>
            </a:custGeom>
            <a:noFill/>
            <a:ln w="9525">
              <a:solidFill>
                <a:srgbClr val="000000"/>
              </a:solidFill>
              <a:prstDash val="solid"/>
              <a:round/>
              <a:headEnd/>
              <a:tailEnd/>
            </a:ln>
          </p:spPr>
          <p:txBody>
            <a:bodyPr/>
            <a:lstStyle/>
            <a:p>
              <a:endParaRPr lang="en-US"/>
            </a:p>
          </p:txBody>
        </p:sp>
        <p:sp>
          <p:nvSpPr>
            <p:cNvPr id="9237" name="Freeform 146"/>
            <p:cNvSpPr>
              <a:spLocks/>
            </p:cNvSpPr>
            <p:nvPr/>
          </p:nvSpPr>
          <p:spPr bwMode="auto">
            <a:xfrm>
              <a:off x="4107" y="1944"/>
              <a:ext cx="66" cy="108"/>
            </a:xfrm>
            <a:custGeom>
              <a:avLst/>
              <a:gdLst>
                <a:gd name="T0" fmla="*/ 24 w 66"/>
                <a:gd name="T1" fmla="*/ 0 h 108"/>
                <a:gd name="T2" fmla="*/ 18 w 66"/>
                <a:gd name="T3" fmla="*/ 12 h 108"/>
                <a:gd name="T4" fmla="*/ 18 w 66"/>
                <a:gd name="T5" fmla="*/ 30 h 108"/>
                <a:gd name="T6" fmla="*/ 48 w 66"/>
                <a:gd name="T7" fmla="*/ 66 h 108"/>
                <a:gd name="T8" fmla="*/ 60 w 66"/>
                <a:gd name="T9" fmla="*/ 72 h 108"/>
                <a:gd name="T10" fmla="*/ 54 w 66"/>
                <a:gd name="T11" fmla="*/ 90 h 108"/>
                <a:gd name="T12" fmla="*/ 66 w 66"/>
                <a:gd name="T13" fmla="*/ 96 h 108"/>
                <a:gd name="T14" fmla="*/ 30 w 66"/>
                <a:gd name="T15" fmla="*/ 108 h 108"/>
                <a:gd name="T16" fmla="*/ 0 w 66"/>
                <a:gd name="T17" fmla="*/ 12 h 108"/>
                <a:gd name="T18" fmla="*/ 24 w 66"/>
                <a:gd name="T19" fmla="*/ 0 h 1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6"/>
                <a:gd name="T31" fmla="*/ 0 h 108"/>
                <a:gd name="T32" fmla="*/ 66 w 66"/>
                <a:gd name="T33" fmla="*/ 108 h 10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6" h="108">
                  <a:moveTo>
                    <a:pt x="24" y="0"/>
                  </a:moveTo>
                  <a:lnTo>
                    <a:pt x="18" y="12"/>
                  </a:lnTo>
                  <a:lnTo>
                    <a:pt x="18" y="30"/>
                  </a:lnTo>
                  <a:lnTo>
                    <a:pt x="48" y="66"/>
                  </a:lnTo>
                  <a:lnTo>
                    <a:pt x="60" y="72"/>
                  </a:lnTo>
                  <a:lnTo>
                    <a:pt x="54" y="90"/>
                  </a:lnTo>
                  <a:lnTo>
                    <a:pt x="66" y="96"/>
                  </a:lnTo>
                  <a:lnTo>
                    <a:pt x="30" y="108"/>
                  </a:lnTo>
                  <a:lnTo>
                    <a:pt x="0" y="12"/>
                  </a:lnTo>
                  <a:lnTo>
                    <a:pt x="24" y="0"/>
                  </a:lnTo>
                  <a:close/>
                </a:path>
              </a:pathLst>
            </a:custGeom>
            <a:solidFill>
              <a:srgbClr val="FF8C00"/>
            </a:solidFill>
            <a:ln w="9525">
              <a:solidFill>
                <a:srgbClr val="FF8C00"/>
              </a:solidFill>
              <a:prstDash val="solid"/>
              <a:round/>
              <a:headEnd/>
              <a:tailEnd/>
            </a:ln>
          </p:spPr>
          <p:txBody>
            <a:bodyPr/>
            <a:lstStyle/>
            <a:p>
              <a:endParaRPr lang="en-US"/>
            </a:p>
          </p:txBody>
        </p:sp>
        <p:sp>
          <p:nvSpPr>
            <p:cNvPr id="9238" name="Freeform 147"/>
            <p:cNvSpPr>
              <a:spLocks/>
            </p:cNvSpPr>
            <p:nvPr/>
          </p:nvSpPr>
          <p:spPr bwMode="auto">
            <a:xfrm>
              <a:off x="4107" y="1944"/>
              <a:ext cx="66" cy="108"/>
            </a:xfrm>
            <a:custGeom>
              <a:avLst/>
              <a:gdLst>
                <a:gd name="T0" fmla="*/ 24 w 66"/>
                <a:gd name="T1" fmla="*/ 0 h 108"/>
                <a:gd name="T2" fmla="*/ 18 w 66"/>
                <a:gd name="T3" fmla="*/ 12 h 108"/>
                <a:gd name="T4" fmla="*/ 18 w 66"/>
                <a:gd name="T5" fmla="*/ 30 h 108"/>
                <a:gd name="T6" fmla="*/ 48 w 66"/>
                <a:gd name="T7" fmla="*/ 66 h 108"/>
                <a:gd name="T8" fmla="*/ 60 w 66"/>
                <a:gd name="T9" fmla="*/ 72 h 108"/>
                <a:gd name="T10" fmla="*/ 54 w 66"/>
                <a:gd name="T11" fmla="*/ 90 h 108"/>
                <a:gd name="T12" fmla="*/ 66 w 66"/>
                <a:gd name="T13" fmla="*/ 96 h 108"/>
                <a:gd name="T14" fmla="*/ 30 w 66"/>
                <a:gd name="T15" fmla="*/ 108 h 108"/>
                <a:gd name="T16" fmla="*/ 0 w 66"/>
                <a:gd name="T17" fmla="*/ 12 h 108"/>
                <a:gd name="T18" fmla="*/ 24 w 66"/>
                <a:gd name="T19" fmla="*/ 0 h 108"/>
                <a:gd name="T20" fmla="*/ 24 w 66"/>
                <a:gd name="T21" fmla="*/ 6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6"/>
                <a:gd name="T34" fmla="*/ 0 h 108"/>
                <a:gd name="T35" fmla="*/ 66 w 66"/>
                <a:gd name="T36" fmla="*/ 108 h 10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6" h="108">
                  <a:moveTo>
                    <a:pt x="24" y="0"/>
                  </a:moveTo>
                  <a:lnTo>
                    <a:pt x="18" y="12"/>
                  </a:lnTo>
                  <a:lnTo>
                    <a:pt x="18" y="30"/>
                  </a:lnTo>
                  <a:lnTo>
                    <a:pt x="48" y="66"/>
                  </a:lnTo>
                  <a:lnTo>
                    <a:pt x="60" y="72"/>
                  </a:lnTo>
                  <a:lnTo>
                    <a:pt x="54" y="90"/>
                  </a:lnTo>
                  <a:lnTo>
                    <a:pt x="66" y="96"/>
                  </a:lnTo>
                  <a:lnTo>
                    <a:pt x="30" y="108"/>
                  </a:lnTo>
                  <a:lnTo>
                    <a:pt x="0" y="12"/>
                  </a:lnTo>
                  <a:lnTo>
                    <a:pt x="24" y="0"/>
                  </a:lnTo>
                  <a:lnTo>
                    <a:pt x="24" y="6"/>
                  </a:lnTo>
                </a:path>
              </a:pathLst>
            </a:custGeom>
            <a:noFill/>
            <a:ln w="9525">
              <a:solidFill>
                <a:srgbClr val="000000"/>
              </a:solidFill>
              <a:prstDash val="solid"/>
              <a:round/>
              <a:headEnd/>
              <a:tailEnd/>
            </a:ln>
          </p:spPr>
          <p:txBody>
            <a:bodyPr/>
            <a:lstStyle/>
            <a:p>
              <a:endParaRPr lang="en-US"/>
            </a:p>
          </p:txBody>
        </p:sp>
        <p:sp>
          <p:nvSpPr>
            <p:cNvPr id="9239" name="Freeform 148"/>
            <p:cNvSpPr>
              <a:spLocks/>
            </p:cNvSpPr>
            <p:nvPr/>
          </p:nvSpPr>
          <p:spPr bwMode="auto">
            <a:xfrm>
              <a:off x="4041" y="2028"/>
              <a:ext cx="12" cy="12"/>
            </a:xfrm>
            <a:custGeom>
              <a:avLst/>
              <a:gdLst>
                <a:gd name="T0" fmla="*/ 12 w 12"/>
                <a:gd name="T1" fmla="*/ 12 h 12"/>
                <a:gd name="T2" fmla="*/ 0 w 12"/>
                <a:gd name="T3" fmla="*/ 0 h 12"/>
                <a:gd name="T4" fmla="*/ 12 w 12"/>
                <a:gd name="T5" fmla="*/ 6 h 12"/>
                <a:gd name="T6" fmla="*/ 12 w 12"/>
                <a:gd name="T7" fmla="*/ 12 h 12"/>
                <a:gd name="T8" fmla="*/ 0 60000 65536"/>
                <a:gd name="T9" fmla="*/ 0 60000 65536"/>
                <a:gd name="T10" fmla="*/ 0 60000 65536"/>
                <a:gd name="T11" fmla="*/ 0 60000 65536"/>
                <a:gd name="T12" fmla="*/ 0 w 12"/>
                <a:gd name="T13" fmla="*/ 0 h 12"/>
                <a:gd name="T14" fmla="*/ 12 w 12"/>
                <a:gd name="T15" fmla="*/ 12 h 12"/>
              </a:gdLst>
              <a:ahLst/>
              <a:cxnLst>
                <a:cxn ang="T8">
                  <a:pos x="T0" y="T1"/>
                </a:cxn>
                <a:cxn ang="T9">
                  <a:pos x="T2" y="T3"/>
                </a:cxn>
                <a:cxn ang="T10">
                  <a:pos x="T4" y="T5"/>
                </a:cxn>
                <a:cxn ang="T11">
                  <a:pos x="T6" y="T7"/>
                </a:cxn>
              </a:cxnLst>
              <a:rect l="T12" t="T13" r="T14" b="T15"/>
              <a:pathLst>
                <a:path w="12" h="12">
                  <a:moveTo>
                    <a:pt x="12" y="12"/>
                  </a:moveTo>
                  <a:lnTo>
                    <a:pt x="0" y="0"/>
                  </a:lnTo>
                  <a:lnTo>
                    <a:pt x="12" y="6"/>
                  </a:lnTo>
                  <a:lnTo>
                    <a:pt x="12" y="12"/>
                  </a:lnTo>
                  <a:close/>
                </a:path>
              </a:pathLst>
            </a:custGeom>
            <a:solidFill>
              <a:srgbClr val="FF4500"/>
            </a:solidFill>
            <a:ln w="9525">
              <a:solidFill>
                <a:srgbClr val="FF4500"/>
              </a:solidFill>
              <a:prstDash val="solid"/>
              <a:round/>
              <a:headEnd/>
              <a:tailEnd/>
            </a:ln>
          </p:spPr>
          <p:txBody>
            <a:bodyPr/>
            <a:lstStyle/>
            <a:p>
              <a:endParaRPr lang="en-US"/>
            </a:p>
          </p:txBody>
        </p:sp>
        <p:sp>
          <p:nvSpPr>
            <p:cNvPr id="9240" name="Freeform 149"/>
            <p:cNvSpPr>
              <a:spLocks/>
            </p:cNvSpPr>
            <p:nvPr/>
          </p:nvSpPr>
          <p:spPr bwMode="auto">
            <a:xfrm>
              <a:off x="4041" y="2028"/>
              <a:ext cx="12" cy="18"/>
            </a:xfrm>
            <a:custGeom>
              <a:avLst/>
              <a:gdLst>
                <a:gd name="T0" fmla="*/ 12 w 12"/>
                <a:gd name="T1" fmla="*/ 12 h 18"/>
                <a:gd name="T2" fmla="*/ 0 w 12"/>
                <a:gd name="T3" fmla="*/ 0 h 18"/>
                <a:gd name="T4" fmla="*/ 12 w 12"/>
                <a:gd name="T5" fmla="*/ 6 h 18"/>
                <a:gd name="T6" fmla="*/ 12 w 12"/>
                <a:gd name="T7" fmla="*/ 12 h 18"/>
                <a:gd name="T8" fmla="*/ 12 w 12"/>
                <a:gd name="T9" fmla="*/ 18 h 18"/>
                <a:gd name="T10" fmla="*/ 0 60000 65536"/>
                <a:gd name="T11" fmla="*/ 0 60000 65536"/>
                <a:gd name="T12" fmla="*/ 0 60000 65536"/>
                <a:gd name="T13" fmla="*/ 0 60000 65536"/>
                <a:gd name="T14" fmla="*/ 0 60000 65536"/>
                <a:gd name="T15" fmla="*/ 0 w 12"/>
                <a:gd name="T16" fmla="*/ 0 h 18"/>
                <a:gd name="T17" fmla="*/ 12 w 12"/>
                <a:gd name="T18" fmla="*/ 18 h 18"/>
              </a:gdLst>
              <a:ahLst/>
              <a:cxnLst>
                <a:cxn ang="T10">
                  <a:pos x="T0" y="T1"/>
                </a:cxn>
                <a:cxn ang="T11">
                  <a:pos x="T2" y="T3"/>
                </a:cxn>
                <a:cxn ang="T12">
                  <a:pos x="T4" y="T5"/>
                </a:cxn>
                <a:cxn ang="T13">
                  <a:pos x="T6" y="T7"/>
                </a:cxn>
                <a:cxn ang="T14">
                  <a:pos x="T8" y="T9"/>
                </a:cxn>
              </a:cxnLst>
              <a:rect l="T15" t="T16" r="T17" b="T18"/>
              <a:pathLst>
                <a:path w="12" h="18">
                  <a:moveTo>
                    <a:pt x="12" y="12"/>
                  </a:moveTo>
                  <a:lnTo>
                    <a:pt x="0" y="0"/>
                  </a:lnTo>
                  <a:lnTo>
                    <a:pt x="12" y="6"/>
                  </a:lnTo>
                  <a:lnTo>
                    <a:pt x="12" y="12"/>
                  </a:lnTo>
                  <a:lnTo>
                    <a:pt x="12" y="18"/>
                  </a:lnTo>
                </a:path>
              </a:pathLst>
            </a:custGeom>
            <a:noFill/>
            <a:ln w="9525">
              <a:solidFill>
                <a:srgbClr val="000000"/>
              </a:solidFill>
              <a:prstDash val="solid"/>
              <a:round/>
              <a:headEnd/>
              <a:tailEnd/>
            </a:ln>
          </p:spPr>
          <p:txBody>
            <a:bodyPr/>
            <a:lstStyle/>
            <a:p>
              <a:endParaRPr lang="en-US"/>
            </a:p>
          </p:txBody>
        </p:sp>
        <p:sp>
          <p:nvSpPr>
            <p:cNvPr id="9241" name="Freeform 150"/>
            <p:cNvSpPr>
              <a:spLocks/>
            </p:cNvSpPr>
            <p:nvPr/>
          </p:nvSpPr>
          <p:spPr bwMode="auto">
            <a:xfrm>
              <a:off x="3471" y="2712"/>
              <a:ext cx="564" cy="420"/>
            </a:xfrm>
            <a:custGeom>
              <a:avLst/>
              <a:gdLst>
                <a:gd name="T0" fmla="*/ 408 w 564"/>
                <a:gd name="T1" fmla="*/ 0 h 420"/>
                <a:gd name="T2" fmla="*/ 558 w 564"/>
                <a:gd name="T3" fmla="*/ 288 h 420"/>
                <a:gd name="T4" fmla="*/ 564 w 564"/>
                <a:gd name="T5" fmla="*/ 360 h 420"/>
                <a:gd name="T6" fmla="*/ 552 w 564"/>
                <a:gd name="T7" fmla="*/ 378 h 420"/>
                <a:gd name="T8" fmla="*/ 552 w 564"/>
                <a:gd name="T9" fmla="*/ 396 h 420"/>
                <a:gd name="T10" fmla="*/ 546 w 564"/>
                <a:gd name="T11" fmla="*/ 408 h 420"/>
                <a:gd name="T12" fmla="*/ 504 w 564"/>
                <a:gd name="T13" fmla="*/ 420 h 420"/>
                <a:gd name="T14" fmla="*/ 498 w 564"/>
                <a:gd name="T15" fmla="*/ 408 h 420"/>
                <a:gd name="T16" fmla="*/ 510 w 564"/>
                <a:gd name="T17" fmla="*/ 414 h 420"/>
                <a:gd name="T18" fmla="*/ 516 w 564"/>
                <a:gd name="T19" fmla="*/ 402 h 420"/>
                <a:gd name="T20" fmla="*/ 498 w 564"/>
                <a:gd name="T21" fmla="*/ 402 h 420"/>
                <a:gd name="T22" fmla="*/ 474 w 564"/>
                <a:gd name="T23" fmla="*/ 372 h 420"/>
                <a:gd name="T24" fmla="*/ 450 w 564"/>
                <a:gd name="T25" fmla="*/ 366 h 420"/>
                <a:gd name="T26" fmla="*/ 432 w 564"/>
                <a:gd name="T27" fmla="*/ 330 h 420"/>
                <a:gd name="T28" fmla="*/ 414 w 564"/>
                <a:gd name="T29" fmla="*/ 318 h 420"/>
                <a:gd name="T30" fmla="*/ 414 w 564"/>
                <a:gd name="T31" fmla="*/ 294 h 420"/>
                <a:gd name="T32" fmla="*/ 402 w 564"/>
                <a:gd name="T33" fmla="*/ 294 h 420"/>
                <a:gd name="T34" fmla="*/ 408 w 564"/>
                <a:gd name="T35" fmla="*/ 306 h 420"/>
                <a:gd name="T36" fmla="*/ 402 w 564"/>
                <a:gd name="T37" fmla="*/ 306 h 420"/>
                <a:gd name="T38" fmla="*/ 366 w 564"/>
                <a:gd name="T39" fmla="*/ 258 h 420"/>
                <a:gd name="T40" fmla="*/ 384 w 564"/>
                <a:gd name="T41" fmla="*/ 228 h 420"/>
                <a:gd name="T42" fmla="*/ 360 w 564"/>
                <a:gd name="T43" fmla="*/ 216 h 420"/>
                <a:gd name="T44" fmla="*/ 366 w 564"/>
                <a:gd name="T45" fmla="*/ 240 h 420"/>
                <a:gd name="T46" fmla="*/ 348 w 564"/>
                <a:gd name="T47" fmla="*/ 228 h 420"/>
                <a:gd name="T48" fmla="*/ 354 w 564"/>
                <a:gd name="T49" fmla="*/ 150 h 420"/>
                <a:gd name="T50" fmla="*/ 270 w 564"/>
                <a:gd name="T51" fmla="*/ 78 h 420"/>
                <a:gd name="T52" fmla="*/ 234 w 564"/>
                <a:gd name="T53" fmla="*/ 72 h 420"/>
                <a:gd name="T54" fmla="*/ 228 w 564"/>
                <a:gd name="T55" fmla="*/ 90 h 420"/>
                <a:gd name="T56" fmla="*/ 162 w 564"/>
                <a:gd name="T57" fmla="*/ 114 h 420"/>
                <a:gd name="T58" fmla="*/ 156 w 564"/>
                <a:gd name="T59" fmla="*/ 102 h 420"/>
                <a:gd name="T60" fmla="*/ 162 w 564"/>
                <a:gd name="T61" fmla="*/ 108 h 420"/>
                <a:gd name="T62" fmla="*/ 162 w 564"/>
                <a:gd name="T63" fmla="*/ 102 h 420"/>
                <a:gd name="T64" fmla="*/ 132 w 564"/>
                <a:gd name="T65" fmla="*/ 66 h 420"/>
                <a:gd name="T66" fmla="*/ 120 w 564"/>
                <a:gd name="T67" fmla="*/ 72 h 420"/>
                <a:gd name="T68" fmla="*/ 132 w 564"/>
                <a:gd name="T69" fmla="*/ 78 h 420"/>
                <a:gd name="T70" fmla="*/ 78 w 564"/>
                <a:gd name="T71" fmla="*/ 66 h 420"/>
                <a:gd name="T72" fmla="*/ 102 w 564"/>
                <a:gd name="T73" fmla="*/ 60 h 420"/>
                <a:gd name="T74" fmla="*/ 96 w 564"/>
                <a:gd name="T75" fmla="*/ 54 h 420"/>
                <a:gd name="T76" fmla="*/ 36 w 564"/>
                <a:gd name="T77" fmla="*/ 72 h 420"/>
                <a:gd name="T78" fmla="*/ 48 w 564"/>
                <a:gd name="T79" fmla="*/ 60 h 420"/>
                <a:gd name="T80" fmla="*/ 30 w 564"/>
                <a:gd name="T81" fmla="*/ 54 h 420"/>
                <a:gd name="T82" fmla="*/ 30 w 564"/>
                <a:gd name="T83" fmla="*/ 66 h 420"/>
                <a:gd name="T84" fmla="*/ 18 w 564"/>
                <a:gd name="T85" fmla="*/ 72 h 420"/>
                <a:gd name="T86" fmla="*/ 18 w 564"/>
                <a:gd name="T87" fmla="*/ 54 h 420"/>
                <a:gd name="T88" fmla="*/ 0 w 564"/>
                <a:gd name="T89" fmla="*/ 36 h 420"/>
                <a:gd name="T90" fmla="*/ 0 w 564"/>
                <a:gd name="T91" fmla="*/ 24 h 420"/>
                <a:gd name="T92" fmla="*/ 174 w 564"/>
                <a:gd name="T93" fmla="*/ 6 h 420"/>
                <a:gd name="T94" fmla="*/ 186 w 564"/>
                <a:gd name="T95" fmla="*/ 30 h 420"/>
                <a:gd name="T96" fmla="*/ 366 w 564"/>
                <a:gd name="T97" fmla="*/ 18 h 420"/>
                <a:gd name="T98" fmla="*/ 372 w 564"/>
                <a:gd name="T99" fmla="*/ 36 h 420"/>
                <a:gd name="T100" fmla="*/ 378 w 564"/>
                <a:gd name="T101" fmla="*/ 30 h 420"/>
                <a:gd name="T102" fmla="*/ 372 w 564"/>
                <a:gd name="T103" fmla="*/ 0 h 420"/>
                <a:gd name="T104" fmla="*/ 402 w 564"/>
                <a:gd name="T105" fmla="*/ 0 h 420"/>
                <a:gd name="T106" fmla="*/ 408 w 564"/>
                <a:gd name="T107" fmla="*/ 0 h 42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64"/>
                <a:gd name="T163" fmla="*/ 0 h 420"/>
                <a:gd name="T164" fmla="*/ 564 w 564"/>
                <a:gd name="T165" fmla="*/ 420 h 42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64" h="420">
                  <a:moveTo>
                    <a:pt x="408" y="0"/>
                  </a:moveTo>
                  <a:lnTo>
                    <a:pt x="558" y="288"/>
                  </a:lnTo>
                  <a:lnTo>
                    <a:pt x="564" y="360"/>
                  </a:lnTo>
                  <a:lnTo>
                    <a:pt x="552" y="378"/>
                  </a:lnTo>
                  <a:lnTo>
                    <a:pt x="552" y="396"/>
                  </a:lnTo>
                  <a:lnTo>
                    <a:pt x="546" y="408"/>
                  </a:lnTo>
                  <a:lnTo>
                    <a:pt x="504" y="420"/>
                  </a:lnTo>
                  <a:lnTo>
                    <a:pt x="498" y="408"/>
                  </a:lnTo>
                  <a:lnTo>
                    <a:pt x="510" y="414"/>
                  </a:lnTo>
                  <a:lnTo>
                    <a:pt x="516" y="402"/>
                  </a:lnTo>
                  <a:lnTo>
                    <a:pt x="498" y="402"/>
                  </a:lnTo>
                  <a:lnTo>
                    <a:pt x="474" y="372"/>
                  </a:lnTo>
                  <a:lnTo>
                    <a:pt x="450" y="366"/>
                  </a:lnTo>
                  <a:lnTo>
                    <a:pt x="432" y="330"/>
                  </a:lnTo>
                  <a:lnTo>
                    <a:pt x="414" y="318"/>
                  </a:lnTo>
                  <a:lnTo>
                    <a:pt x="414" y="294"/>
                  </a:lnTo>
                  <a:lnTo>
                    <a:pt x="402" y="294"/>
                  </a:lnTo>
                  <a:lnTo>
                    <a:pt x="408" y="306"/>
                  </a:lnTo>
                  <a:lnTo>
                    <a:pt x="402" y="306"/>
                  </a:lnTo>
                  <a:lnTo>
                    <a:pt x="366" y="258"/>
                  </a:lnTo>
                  <a:lnTo>
                    <a:pt x="384" y="228"/>
                  </a:lnTo>
                  <a:lnTo>
                    <a:pt x="360" y="216"/>
                  </a:lnTo>
                  <a:lnTo>
                    <a:pt x="366" y="240"/>
                  </a:lnTo>
                  <a:lnTo>
                    <a:pt x="348" y="228"/>
                  </a:lnTo>
                  <a:lnTo>
                    <a:pt x="354" y="150"/>
                  </a:lnTo>
                  <a:lnTo>
                    <a:pt x="270" y="78"/>
                  </a:lnTo>
                  <a:lnTo>
                    <a:pt x="234" y="72"/>
                  </a:lnTo>
                  <a:lnTo>
                    <a:pt x="228" y="90"/>
                  </a:lnTo>
                  <a:lnTo>
                    <a:pt x="162" y="114"/>
                  </a:lnTo>
                  <a:lnTo>
                    <a:pt x="156" y="102"/>
                  </a:lnTo>
                  <a:lnTo>
                    <a:pt x="162" y="108"/>
                  </a:lnTo>
                  <a:lnTo>
                    <a:pt x="162" y="102"/>
                  </a:lnTo>
                  <a:lnTo>
                    <a:pt x="132" y="66"/>
                  </a:lnTo>
                  <a:lnTo>
                    <a:pt x="120" y="72"/>
                  </a:lnTo>
                  <a:lnTo>
                    <a:pt x="132" y="78"/>
                  </a:lnTo>
                  <a:lnTo>
                    <a:pt x="78" y="66"/>
                  </a:lnTo>
                  <a:lnTo>
                    <a:pt x="102" y="60"/>
                  </a:lnTo>
                  <a:lnTo>
                    <a:pt x="96" y="54"/>
                  </a:lnTo>
                  <a:lnTo>
                    <a:pt x="36" y="72"/>
                  </a:lnTo>
                  <a:lnTo>
                    <a:pt x="48" y="60"/>
                  </a:lnTo>
                  <a:lnTo>
                    <a:pt x="30" y="54"/>
                  </a:lnTo>
                  <a:lnTo>
                    <a:pt x="30" y="66"/>
                  </a:lnTo>
                  <a:lnTo>
                    <a:pt x="18" y="72"/>
                  </a:lnTo>
                  <a:lnTo>
                    <a:pt x="18" y="54"/>
                  </a:lnTo>
                  <a:lnTo>
                    <a:pt x="0" y="36"/>
                  </a:lnTo>
                  <a:lnTo>
                    <a:pt x="0" y="24"/>
                  </a:lnTo>
                  <a:lnTo>
                    <a:pt x="174" y="6"/>
                  </a:lnTo>
                  <a:lnTo>
                    <a:pt x="186" y="30"/>
                  </a:lnTo>
                  <a:lnTo>
                    <a:pt x="366" y="18"/>
                  </a:lnTo>
                  <a:lnTo>
                    <a:pt x="372" y="36"/>
                  </a:lnTo>
                  <a:lnTo>
                    <a:pt x="378" y="30"/>
                  </a:lnTo>
                  <a:lnTo>
                    <a:pt x="372" y="0"/>
                  </a:lnTo>
                  <a:lnTo>
                    <a:pt x="402" y="0"/>
                  </a:lnTo>
                  <a:lnTo>
                    <a:pt x="408" y="0"/>
                  </a:lnTo>
                  <a:close/>
                </a:path>
              </a:pathLst>
            </a:custGeom>
            <a:solidFill>
              <a:srgbClr val="FF8C00"/>
            </a:solidFill>
            <a:ln w="9525">
              <a:solidFill>
                <a:srgbClr val="FF8C00"/>
              </a:solidFill>
              <a:prstDash val="solid"/>
              <a:round/>
              <a:headEnd/>
              <a:tailEnd/>
            </a:ln>
          </p:spPr>
          <p:txBody>
            <a:bodyPr/>
            <a:lstStyle/>
            <a:p>
              <a:endParaRPr lang="en-US"/>
            </a:p>
          </p:txBody>
        </p:sp>
        <p:sp>
          <p:nvSpPr>
            <p:cNvPr id="9242" name="Freeform 151"/>
            <p:cNvSpPr>
              <a:spLocks/>
            </p:cNvSpPr>
            <p:nvPr/>
          </p:nvSpPr>
          <p:spPr bwMode="auto">
            <a:xfrm>
              <a:off x="3471" y="2712"/>
              <a:ext cx="564" cy="420"/>
            </a:xfrm>
            <a:custGeom>
              <a:avLst/>
              <a:gdLst>
                <a:gd name="T0" fmla="*/ 408 w 564"/>
                <a:gd name="T1" fmla="*/ 0 h 420"/>
                <a:gd name="T2" fmla="*/ 558 w 564"/>
                <a:gd name="T3" fmla="*/ 288 h 420"/>
                <a:gd name="T4" fmla="*/ 564 w 564"/>
                <a:gd name="T5" fmla="*/ 360 h 420"/>
                <a:gd name="T6" fmla="*/ 552 w 564"/>
                <a:gd name="T7" fmla="*/ 378 h 420"/>
                <a:gd name="T8" fmla="*/ 552 w 564"/>
                <a:gd name="T9" fmla="*/ 396 h 420"/>
                <a:gd name="T10" fmla="*/ 546 w 564"/>
                <a:gd name="T11" fmla="*/ 408 h 420"/>
                <a:gd name="T12" fmla="*/ 504 w 564"/>
                <a:gd name="T13" fmla="*/ 420 h 420"/>
                <a:gd name="T14" fmla="*/ 498 w 564"/>
                <a:gd name="T15" fmla="*/ 408 h 420"/>
                <a:gd name="T16" fmla="*/ 510 w 564"/>
                <a:gd name="T17" fmla="*/ 414 h 420"/>
                <a:gd name="T18" fmla="*/ 516 w 564"/>
                <a:gd name="T19" fmla="*/ 402 h 420"/>
                <a:gd name="T20" fmla="*/ 498 w 564"/>
                <a:gd name="T21" fmla="*/ 402 h 420"/>
                <a:gd name="T22" fmla="*/ 474 w 564"/>
                <a:gd name="T23" fmla="*/ 372 h 420"/>
                <a:gd name="T24" fmla="*/ 450 w 564"/>
                <a:gd name="T25" fmla="*/ 366 h 420"/>
                <a:gd name="T26" fmla="*/ 432 w 564"/>
                <a:gd name="T27" fmla="*/ 330 h 420"/>
                <a:gd name="T28" fmla="*/ 414 w 564"/>
                <a:gd name="T29" fmla="*/ 318 h 420"/>
                <a:gd name="T30" fmla="*/ 414 w 564"/>
                <a:gd name="T31" fmla="*/ 294 h 420"/>
                <a:gd name="T32" fmla="*/ 402 w 564"/>
                <a:gd name="T33" fmla="*/ 294 h 420"/>
                <a:gd name="T34" fmla="*/ 408 w 564"/>
                <a:gd name="T35" fmla="*/ 306 h 420"/>
                <a:gd name="T36" fmla="*/ 402 w 564"/>
                <a:gd name="T37" fmla="*/ 306 h 420"/>
                <a:gd name="T38" fmla="*/ 366 w 564"/>
                <a:gd name="T39" fmla="*/ 258 h 420"/>
                <a:gd name="T40" fmla="*/ 384 w 564"/>
                <a:gd name="T41" fmla="*/ 228 h 420"/>
                <a:gd name="T42" fmla="*/ 360 w 564"/>
                <a:gd name="T43" fmla="*/ 216 h 420"/>
                <a:gd name="T44" fmla="*/ 366 w 564"/>
                <a:gd name="T45" fmla="*/ 240 h 420"/>
                <a:gd name="T46" fmla="*/ 348 w 564"/>
                <a:gd name="T47" fmla="*/ 228 h 420"/>
                <a:gd name="T48" fmla="*/ 354 w 564"/>
                <a:gd name="T49" fmla="*/ 150 h 420"/>
                <a:gd name="T50" fmla="*/ 270 w 564"/>
                <a:gd name="T51" fmla="*/ 78 h 420"/>
                <a:gd name="T52" fmla="*/ 234 w 564"/>
                <a:gd name="T53" fmla="*/ 72 h 420"/>
                <a:gd name="T54" fmla="*/ 228 w 564"/>
                <a:gd name="T55" fmla="*/ 90 h 420"/>
                <a:gd name="T56" fmla="*/ 162 w 564"/>
                <a:gd name="T57" fmla="*/ 114 h 420"/>
                <a:gd name="T58" fmla="*/ 156 w 564"/>
                <a:gd name="T59" fmla="*/ 102 h 420"/>
                <a:gd name="T60" fmla="*/ 162 w 564"/>
                <a:gd name="T61" fmla="*/ 108 h 420"/>
                <a:gd name="T62" fmla="*/ 162 w 564"/>
                <a:gd name="T63" fmla="*/ 102 h 420"/>
                <a:gd name="T64" fmla="*/ 132 w 564"/>
                <a:gd name="T65" fmla="*/ 66 h 420"/>
                <a:gd name="T66" fmla="*/ 120 w 564"/>
                <a:gd name="T67" fmla="*/ 72 h 420"/>
                <a:gd name="T68" fmla="*/ 132 w 564"/>
                <a:gd name="T69" fmla="*/ 78 h 420"/>
                <a:gd name="T70" fmla="*/ 78 w 564"/>
                <a:gd name="T71" fmla="*/ 66 h 420"/>
                <a:gd name="T72" fmla="*/ 102 w 564"/>
                <a:gd name="T73" fmla="*/ 60 h 420"/>
                <a:gd name="T74" fmla="*/ 96 w 564"/>
                <a:gd name="T75" fmla="*/ 54 h 420"/>
                <a:gd name="T76" fmla="*/ 36 w 564"/>
                <a:gd name="T77" fmla="*/ 72 h 420"/>
                <a:gd name="T78" fmla="*/ 48 w 564"/>
                <a:gd name="T79" fmla="*/ 60 h 420"/>
                <a:gd name="T80" fmla="*/ 30 w 564"/>
                <a:gd name="T81" fmla="*/ 54 h 420"/>
                <a:gd name="T82" fmla="*/ 30 w 564"/>
                <a:gd name="T83" fmla="*/ 66 h 420"/>
                <a:gd name="T84" fmla="*/ 18 w 564"/>
                <a:gd name="T85" fmla="*/ 72 h 420"/>
                <a:gd name="T86" fmla="*/ 18 w 564"/>
                <a:gd name="T87" fmla="*/ 54 h 420"/>
                <a:gd name="T88" fmla="*/ 0 w 564"/>
                <a:gd name="T89" fmla="*/ 36 h 420"/>
                <a:gd name="T90" fmla="*/ 0 w 564"/>
                <a:gd name="T91" fmla="*/ 24 h 420"/>
                <a:gd name="T92" fmla="*/ 174 w 564"/>
                <a:gd name="T93" fmla="*/ 6 h 420"/>
                <a:gd name="T94" fmla="*/ 186 w 564"/>
                <a:gd name="T95" fmla="*/ 30 h 420"/>
                <a:gd name="T96" fmla="*/ 366 w 564"/>
                <a:gd name="T97" fmla="*/ 18 h 420"/>
                <a:gd name="T98" fmla="*/ 372 w 564"/>
                <a:gd name="T99" fmla="*/ 36 h 420"/>
                <a:gd name="T100" fmla="*/ 378 w 564"/>
                <a:gd name="T101" fmla="*/ 30 h 420"/>
                <a:gd name="T102" fmla="*/ 372 w 564"/>
                <a:gd name="T103" fmla="*/ 0 h 420"/>
                <a:gd name="T104" fmla="*/ 402 w 564"/>
                <a:gd name="T105" fmla="*/ 0 h 420"/>
                <a:gd name="T106" fmla="*/ 408 w 564"/>
                <a:gd name="T107" fmla="*/ 0 h 420"/>
                <a:gd name="T108" fmla="*/ 408 w 564"/>
                <a:gd name="T109" fmla="*/ 6 h 42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64"/>
                <a:gd name="T166" fmla="*/ 0 h 420"/>
                <a:gd name="T167" fmla="*/ 564 w 564"/>
                <a:gd name="T168" fmla="*/ 420 h 42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64" h="420">
                  <a:moveTo>
                    <a:pt x="408" y="0"/>
                  </a:moveTo>
                  <a:lnTo>
                    <a:pt x="558" y="288"/>
                  </a:lnTo>
                  <a:lnTo>
                    <a:pt x="564" y="360"/>
                  </a:lnTo>
                  <a:lnTo>
                    <a:pt x="552" y="378"/>
                  </a:lnTo>
                  <a:lnTo>
                    <a:pt x="552" y="396"/>
                  </a:lnTo>
                  <a:lnTo>
                    <a:pt x="546" y="408"/>
                  </a:lnTo>
                  <a:lnTo>
                    <a:pt x="504" y="420"/>
                  </a:lnTo>
                  <a:lnTo>
                    <a:pt x="498" y="408"/>
                  </a:lnTo>
                  <a:lnTo>
                    <a:pt x="510" y="414"/>
                  </a:lnTo>
                  <a:lnTo>
                    <a:pt x="516" y="402"/>
                  </a:lnTo>
                  <a:lnTo>
                    <a:pt x="498" y="402"/>
                  </a:lnTo>
                  <a:lnTo>
                    <a:pt x="474" y="372"/>
                  </a:lnTo>
                  <a:lnTo>
                    <a:pt x="450" y="366"/>
                  </a:lnTo>
                  <a:lnTo>
                    <a:pt x="432" y="330"/>
                  </a:lnTo>
                  <a:lnTo>
                    <a:pt x="414" y="318"/>
                  </a:lnTo>
                  <a:lnTo>
                    <a:pt x="414" y="294"/>
                  </a:lnTo>
                  <a:lnTo>
                    <a:pt x="402" y="294"/>
                  </a:lnTo>
                  <a:lnTo>
                    <a:pt x="408" y="306"/>
                  </a:lnTo>
                  <a:lnTo>
                    <a:pt x="402" y="306"/>
                  </a:lnTo>
                  <a:lnTo>
                    <a:pt x="366" y="258"/>
                  </a:lnTo>
                  <a:lnTo>
                    <a:pt x="384" y="228"/>
                  </a:lnTo>
                  <a:lnTo>
                    <a:pt x="360" y="216"/>
                  </a:lnTo>
                  <a:lnTo>
                    <a:pt x="366" y="240"/>
                  </a:lnTo>
                  <a:lnTo>
                    <a:pt x="348" y="228"/>
                  </a:lnTo>
                  <a:lnTo>
                    <a:pt x="354" y="150"/>
                  </a:lnTo>
                  <a:lnTo>
                    <a:pt x="270" y="78"/>
                  </a:lnTo>
                  <a:lnTo>
                    <a:pt x="234" y="72"/>
                  </a:lnTo>
                  <a:lnTo>
                    <a:pt x="228" y="90"/>
                  </a:lnTo>
                  <a:lnTo>
                    <a:pt x="162" y="114"/>
                  </a:lnTo>
                  <a:lnTo>
                    <a:pt x="156" y="102"/>
                  </a:lnTo>
                  <a:lnTo>
                    <a:pt x="162" y="108"/>
                  </a:lnTo>
                  <a:lnTo>
                    <a:pt x="162" y="102"/>
                  </a:lnTo>
                  <a:lnTo>
                    <a:pt x="132" y="66"/>
                  </a:lnTo>
                  <a:lnTo>
                    <a:pt x="120" y="72"/>
                  </a:lnTo>
                  <a:lnTo>
                    <a:pt x="132" y="78"/>
                  </a:lnTo>
                  <a:lnTo>
                    <a:pt x="78" y="66"/>
                  </a:lnTo>
                  <a:lnTo>
                    <a:pt x="102" y="60"/>
                  </a:lnTo>
                  <a:lnTo>
                    <a:pt x="96" y="54"/>
                  </a:lnTo>
                  <a:lnTo>
                    <a:pt x="36" y="72"/>
                  </a:lnTo>
                  <a:lnTo>
                    <a:pt x="48" y="60"/>
                  </a:lnTo>
                  <a:lnTo>
                    <a:pt x="30" y="54"/>
                  </a:lnTo>
                  <a:lnTo>
                    <a:pt x="30" y="66"/>
                  </a:lnTo>
                  <a:lnTo>
                    <a:pt x="18" y="72"/>
                  </a:lnTo>
                  <a:lnTo>
                    <a:pt x="18" y="54"/>
                  </a:lnTo>
                  <a:lnTo>
                    <a:pt x="0" y="36"/>
                  </a:lnTo>
                  <a:lnTo>
                    <a:pt x="0" y="24"/>
                  </a:lnTo>
                  <a:lnTo>
                    <a:pt x="174" y="6"/>
                  </a:lnTo>
                  <a:lnTo>
                    <a:pt x="186" y="30"/>
                  </a:lnTo>
                  <a:lnTo>
                    <a:pt x="366" y="18"/>
                  </a:lnTo>
                  <a:lnTo>
                    <a:pt x="372" y="36"/>
                  </a:lnTo>
                  <a:lnTo>
                    <a:pt x="378" y="30"/>
                  </a:lnTo>
                  <a:lnTo>
                    <a:pt x="372" y="0"/>
                  </a:lnTo>
                  <a:lnTo>
                    <a:pt x="402" y="0"/>
                  </a:lnTo>
                  <a:lnTo>
                    <a:pt x="408" y="0"/>
                  </a:lnTo>
                  <a:lnTo>
                    <a:pt x="408" y="6"/>
                  </a:lnTo>
                </a:path>
              </a:pathLst>
            </a:custGeom>
            <a:noFill/>
            <a:ln w="9525">
              <a:solidFill>
                <a:srgbClr val="000000"/>
              </a:solidFill>
              <a:prstDash val="solid"/>
              <a:round/>
              <a:headEnd/>
              <a:tailEnd/>
            </a:ln>
          </p:spPr>
          <p:txBody>
            <a:bodyPr/>
            <a:lstStyle/>
            <a:p>
              <a:endParaRPr lang="en-US"/>
            </a:p>
          </p:txBody>
        </p:sp>
        <p:sp>
          <p:nvSpPr>
            <p:cNvPr id="9243" name="Freeform 152"/>
            <p:cNvSpPr>
              <a:spLocks/>
            </p:cNvSpPr>
            <p:nvPr/>
          </p:nvSpPr>
          <p:spPr bwMode="auto">
            <a:xfrm>
              <a:off x="3573" y="2394"/>
              <a:ext cx="330" cy="354"/>
            </a:xfrm>
            <a:custGeom>
              <a:avLst/>
              <a:gdLst>
                <a:gd name="T0" fmla="*/ 78 w 330"/>
                <a:gd name="T1" fmla="*/ 12 h 354"/>
                <a:gd name="T2" fmla="*/ 156 w 330"/>
                <a:gd name="T3" fmla="*/ 0 h 354"/>
                <a:gd name="T4" fmla="*/ 144 w 330"/>
                <a:gd name="T5" fmla="*/ 24 h 354"/>
                <a:gd name="T6" fmla="*/ 174 w 330"/>
                <a:gd name="T7" fmla="*/ 42 h 354"/>
                <a:gd name="T8" fmla="*/ 204 w 330"/>
                <a:gd name="T9" fmla="*/ 78 h 354"/>
                <a:gd name="T10" fmla="*/ 282 w 330"/>
                <a:gd name="T11" fmla="*/ 138 h 354"/>
                <a:gd name="T12" fmla="*/ 312 w 330"/>
                <a:gd name="T13" fmla="*/ 204 h 354"/>
                <a:gd name="T14" fmla="*/ 330 w 330"/>
                <a:gd name="T15" fmla="*/ 210 h 354"/>
                <a:gd name="T16" fmla="*/ 318 w 330"/>
                <a:gd name="T17" fmla="*/ 234 h 354"/>
                <a:gd name="T18" fmla="*/ 318 w 330"/>
                <a:gd name="T19" fmla="*/ 246 h 354"/>
                <a:gd name="T20" fmla="*/ 306 w 330"/>
                <a:gd name="T21" fmla="*/ 270 h 354"/>
                <a:gd name="T22" fmla="*/ 306 w 330"/>
                <a:gd name="T23" fmla="*/ 282 h 354"/>
                <a:gd name="T24" fmla="*/ 300 w 330"/>
                <a:gd name="T25" fmla="*/ 282 h 354"/>
                <a:gd name="T26" fmla="*/ 312 w 330"/>
                <a:gd name="T27" fmla="*/ 288 h 354"/>
                <a:gd name="T28" fmla="*/ 306 w 330"/>
                <a:gd name="T29" fmla="*/ 318 h 354"/>
                <a:gd name="T30" fmla="*/ 270 w 330"/>
                <a:gd name="T31" fmla="*/ 318 h 354"/>
                <a:gd name="T32" fmla="*/ 276 w 330"/>
                <a:gd name="T33" fmla="*/ 348 h 354"/>
                <a:gd name="T34" fmla="*/ 270 w 330"/>
                <a:gd name="T35" fmla="*/ 354 h 354"/>
                <a:gd name="T36" fmla="*/ 264 w 330"/>
                <a:gd name="T37" fmla="*/ 336 h 354"/>
                <a:gd name="T38" fmla="*/ 84 w 330"/>
                <a:gd name="T39" fmla="*/ 348 h 354"/>
                <a:gd name="T40" fmla="*/ 72 w 330"/>
                <a:gd name="T41" fmla="*/ 324 h 354"/>
                <a:gd name="T42" fmla="*/ 54 w 330"/>
                <a:gd name="T43" fmla="*/ 258 h 354"/>
                <a:gd name="T44" fmla="*/ 66 w 330"/>
                <a:gd name="T45" fmla="*/ 228 h 354"/>
                <a:gd name="T46" fmla="*/ 42 w 330"/>
                <a:gd name="T47" fmla="*/ 186 h 354"/>
                <a:gd name="T48" fmla="*/ 0 w 330"/>
                <a:gd name="T49" fmla="*/ 24 h 354"/>
                <a:gd name="T50" fmla="*/ 78 w 330"/>
                <a:gd name="T51" fmla="*/ 12 h 35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0"/>
                <a:gd name="T79" fmla="*/ 0 h 354"/>
                <a:gd name="T80" fmla="*/ 330 w 330"/>
                <a:gd name="T81" fmla="*/ 354 h 35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0" h="354">
                  <a:moveTo>
                    <a:pt x="78" y="12"/>
                  </a:moveTo>
                  <a:lnTo>
                    <a:pt x="156" y="0"/>
                  </a:lnTo>
                  <a:lnTo>
                    <a:pt x="144" y="24"/>
                  </a:lnTo>
                  <a:lnTo>
                    <a:pt x="174" y="42"/>
                  </a:lnTo>
                  <a:lnTo>
                    <a:pt x="204" y="78"/>
                  </a:lnTo>
                  <a:lnTo>
                    <a:pt x="282" y="138"/>
                  </a:lnTo>
                  <a:lnTo>
                    <a:pt x="312" y="204"/>
                  </a:lnTo>
                  <a:lnTo>
                    <a:pt x="330" y="210"/>
                  </a:lnTo>
                  <a:lnTo>
                    <a:pt x="318" y="234"/>
                  </a:lnTo>
                  <a:lnTo>
                    <a:pt x="318" y="246"/>
                  </a:lnTo>
                  <a:lnTo>
                    <a:pt x="306" y="270"/>
                  </a:lnTo>
                  <a:lnTo>
                    <a:pt x="306" y="282"/>
                  </a:lnTo>
                  <a:lnTo>
                    <a:pt x="300" y="282"/>
                  </a:lnTo>
                  <a:lnTo>
                    <a:pt x="312" y="288"/>
                  </a:lnTo>
                  <a:lnTo>
                    <a:pt x="306" y="318"/>
                  </a:lnTo>
                  <a:lnTo>
                    <a:pt x="270" y="318"/>
                  </a:lnTo>
                  <a:lnTo>
                    <a:pt x="276" y="348"/>
                  </a:lnTo>
                  <a:lnTo>
                    <a:pt x="270" y="354"/>
                  </a:lnTo>
                  <a:lnTo>
                    <a:pt x="264" y="336"/>
                  </a:lnTo>
                  <a:lnTo>
                    <a:pt x="84" y="348"/>
                  </a:lnTo>
                  <a:lnTo>
                    <a:pt x="72" y="324"/>
                  </a:lnTo>
                  <a:lnTo>
                    <a:pt x="54" y="258"/>
                  </a:lnTo>
                  <a:lnTo>
                    <a:pt x="66" y="228"/>
                  </a:lnTo>
                  <a:lnTo>
                    <a:pt x="42" y="186"/>
                  </a:lnTo>
                  <a:lnTo>
                    <a:pt x="0" y="24"/>
                  </a:lnTo>
                  <a:lnTo>
                    <a:pt x="78" y="12"/>
                  </a:lnTo>
                  <a:close/>
                </a:path>
              </a:pathLst>
            </a:custGeom>
            <a:solidFill>
              <a:srgbClr val="FF8C00"/>
            </a:solidFill>
            <a:ln w="9525">
              <a:solidFill>
                <a:srgbClr val="FF8C00"/>
              </a:solidFill>
              <a:prstDash val="solid"/>
              <a:round/>
              <a:headEnd/>
              <a:tailEnd/>
            </a:ln>
          </p:spPr>
          <p:txBody>
            <a:bodyPr/>
            <a:lstStyle/>
            <a:p>
              <a:endParaRPr lang="en-US"/>
            </a:p>
          </p:txBody>
        </p:sp>
        <p:sp>
          <p:nvSpPr>
            <p:cNvPr id="9244" name="Freeform 153"/>
            <p:cNvSpPr>
              <a:spLocks/>
            </p:cNvSpPr>
            <p:nvPr/>
          </p:nvSpPr>
          <p:spPr bwMode="auto">
            <a:xfrm>
              <a:off x="3573" y="2394"/>
              <a:ext cx="330" cy="354"/>
            </a:xfrm>
            <a:custGeom>
              <a:avLst/>
              <a:gdLst>
                <a:gd name="T0" fmla="*/ 78 w 330"/>
                <a:gd name="T1" fmla="*/ 12 h 354"/>
                <a:gd name="T2" fmla="*/ 156 w 330"/>
                <a:gd name="T3" fmla="*/ 0 h 354"/>
                <a:gd name="T4" fmla="*/ 144 w 330"/>
                <a:gd name="T5" fmla="*/ 24 h 354"/>
                <a:gd name="T6" fmla="*/ 174 w 330"/>
                <a:gd name="T7" fmla="*/ 42 h 354"/>
                <a:gd name="T8" fmla="*/ 204 w 330"/>
                <a:gd name="T9" fmla="*/ 78 h 354"/>
                <a:gd name="T10" fmla="*/ 282 w 330"/>
                <a:gd name="T11" fmla="*/ 138 h 354"/>
                <a:gd name="T12" fmla="*/ 312 w 330"/>
                <a:gd name="T13" fmla="*/ 204 h 354"/>
                <a:gd name="T14" fmla="*/ 330 w 330"/>
                <a:gd name="T15" fmla="*/ 210 h 354"/>
                <a:gd name="T16" fmla="*/ 318 w 330"/>
                <a:gd name="T17" fmla="*/ 234 h 354"/>
                <a:gd name="T18" fmla="*/ 318 w 330"/>
                <a:gd name="T19" fmla="*/ 246 h 354"/>
                <a:gd name="T20" fmla="*/ 306 w 330"/>
                <a:gd name="T21" fmla="*/ 270 h 354"/>
                <a:gd name="T22" fmla="*/ 306 w 330"/>
                <a:gd name="T23" fmla="*/ 282 h 354"/>
                <a:gd name="T24" fmla="*/ 300 w 330"/>
                <a:gd name="T25" fmla="*/ 282 h 354"/>
                <a:gd name="T26" fmla="*/ 312 w 330"/>
                <a:gd name="T27" fmla="*/ 288 h 354"/>
                <a:gd name="T28" fmla="*/ 306 w 330"/>
                <a:gd name="T29" fmla="*/ 318 h 354"/>
                <a:gd name="T30" fmla="*/ 270 w 330"/>
                <a:gd name="T31" fmla="*/ 318 h 354"/>
                <a:gd name="T32" fmla="*/ 276 w 330"/>
                <a:gd name="T33" fmla="*/ 348 h 354"/>
                <a:gd name="T34" fmla="*/ 270 w 330"/>
                <a:gd name="T35" fmla="*/ 354 h 354"/>
                <a:gd name="T36" fmla="*/ 264 w 330"/>
                <a:gd name="T37" fmla="*/ 336 h 354"/>
                <a:gd name="T38" fmla="*/ 84 w 330"/>
                <a:gd name="T39" fmla="*/ 348 h 354"/>
                <a:gd name="T40" fmla="*/ 72 w 330"/>
                <a:gd name="T41" fmla="*/ 324 h 354"/>
                <a:gd name="T42" fmla="*/ 54 w 330"/>
                <a:gd name="T43" fmla="*/ 258 h 354"/>
                <a:gd name="T44" fmla="*/ 66 w 330"/>
                <a:gd name="T45" fmla="*/ 228 h 354"/>
                <a:gd name="T46" fmla="*/ 42 w 330"/>
                <a:gd name="T47" fmla="*/ 186 h 354"/>
                <a:gd name="T48" fmla="*/ 0 w 330"/>
                <a:gd name="T49" fmla="*/ 24 h 354"/>
                <a:gd name="T50" fmla="*/ 78 w 330"/>
                <a:gd name="T51" fmla="*/ 12 h 354"/>
                <a:gd name="T52" fmla="*/ 78 w 330"/>
                <a:gd name="T53" fmla="*/ 18 h 35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30"/>
                <a:gd name="T82" fmla="*/ 0 h 354"/>
                <a:gd name="T83" fmla="*/ 330 w 330"/>
                <a:gd name="T84" fmla="*/ 354 h 35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30" h="354">
                  <a:moveTo>
                    <a:pt x="78" y="12"/>
                  </a:moveTo>
                  <a:lnTo>
                    <a:pt x="156" y="0"/>
                  </a:lnTo>
                  <a:lnTo>
                    <a:pt x="144" y="24"/>
                  </a:lnTo>
                  <a:lnTo>
                    <a:pt x="174" y="42"/>
                  </a:lnTo>
                  <a:lnTo>
                    <a:pt x="204" y="78"/>
                  </a:lnTo>
                  <a:lnTo>
                    <a:pt x="282" y="138"/>
                  </a:lnTo>
                  <a:lnTo>
                    <a:pt x="312" y="204"/>
                  </a:lnTo>
                  <a:lnTo>
                    <a:pt x="330" y="210"/>
                  </a:lnTo>
                  <a:lnTo>
                    <a:pt x="318" y="234"/>
                  </a:lnTo>
                  <a:lnTo>
                    <a:pt x="318" y="246"/>
                  </a:lnTo>
                  <a:lnTo>
                    <a:pt x="306" y="270"/>
                  </a:lnTo>
                  <a:lnTo>
                    <a:pt x="306" y="282"/>
                  </a:lnTo>
                  <a:lnTo>
                    <a:pt x="300" y="282"/>
                  </a:lnTo>
                  <a:lnTo>
                    <a:pt x="312" y="288"/>
                  </a:lnTo>
                  <a:lnTo>
                    <a:pt x="306" y="318"/>
                  </a:lnTo>
                  <a:lnTo>
                    <a:pt x="270" y="318"/>
                  </a:lnTo>
                  <a:lnTo>
                    <a:pt x="276" y="348"/>
                  </a:lnTo>
                  <a:lnTo>
                    <a:pt x="270" y="354"/>
                  </a:lnTo>
                  <a:lnTo>
                    <a:pt x="264" y="336"/>
                  </a:lnTo>
                  <a:lnTo>
                    <a:pt x="84" y="348"/>
                  </a:lnTo>
                  <a:lnTo>
                    <a:pt x="72" y="324"/>
                  </a:lnTo>
                  <a:lnTo>
                    <a:pt x="54" y="258"/>
                  </a:lnTo>
                  <a:lnTo>
                    <a:pt x="66" y="228"/>
                  </a:lnTo>
                  <a:lnTo>
                    <a:pt x="42" y="186"/>
                  </a:lnTo>
                  <a:lnTo>
                    <a:pt x="0" y="24"/>
                  </a:lnTo>
                  <a:lnTo>
                    <a:pt x="78" y="12"/>
                  </a:lnTo>
                  <a:lnTo>
                    <a:pt x="78" y="18"/>
                  </a:lnTo>
                </a:path>
              </a:pathLst>
            </a:custGeom>
            <a:noFill/>
            <a:ln w="9525">
              <a:solidFill>
                <a:srgbClr val="000000"/>
              </a:solidFill>
              <a:prstDash val="solid"/>
              <a:round/>
              <a:headEnd/>
              <a:tailEnd/>
            </a:ln>
          </p:spPr>
          <p:txBody>
            <a:bodyPr/>
            <a:lstStyle/>
            <a:p>
              <a:endParaRPr lang="en-US"/>
            </a:p>
          </p:txBody>
        </p:sp>
        <p:sp>
          <p:nvSpPr>
            <p:cNvPr id="9245" name="Freeform 154"/>
            <p:cNvSpPr>
              <a:spLocks/>
            </p:cNvSpPr>
            <p:nvPr/>
          </p:nvSpPr>
          <p:spPr bwMode="auto">
            <a:xfrm>
              <a:off x="1911" y="2868"/>
              <a:ext cx="30" cy="36"/>
            </a:xfrm>
            <a:custGeom>
              <a:avLst/>
              <a:gdLst>
                <a:gd name="T0" fmla="*/ 6 w 30"/>
                <a:gd name="T1" fmla="*/ 0 h 36"/>
                <a:gd name="T2" fmla="*/ 6 w 30"/>
                <a:gd name="T3" fmla="*/ 6 h 36"/>
                <a:gd name="T4" fmla="*/ 18 w 30"/>
                <a:gd name="T5" fmla="*/ 6 h 36"/>
                <a:gd name="T6" fmla="*/ 18 w 30"/>
                <a:gd name="T7" fmla="*/ 0 h 36"/>
                <a:gd name="T8" fmla="*/ 24 w 30"/>
                <a:gd name="T9" fmla="*/ 0 h 36"/>
                <a:gd name="T10" fmla="*/ 30 w 30"/>
                <a:gd name="T11" fmla="*/ 12 h 36"/>
                <a:gd name="T12" fmla="*/ 30 w 30"/>
                <a:gd name="T13" fmla="*/ 18 h 36"/>
                <a:gd name="T14" fmla="*/ 24 w 30"/>
                <a:gd name="T15" fmla="*/ 30 h 36"/>
                <a:gd name="T16" fmla="*/ 12 w 30"/>
                <a:gd name="T17" fmla="*/ 36 h 36"/>
                <a:gd name="T18" fmla="*/ 6 w 30"/>
                <a:gd name="T19" fmla="*/ 30 h 36"/>
                <a:gd name="T20" fmla="*/ 0 w 30"/>
                <a:gd name="T21" fmla="*/ 24 h 36"/>
                <a:gd name="T22" fmla="*/ 0 w 30"/>
                <a:gd name="T23" fmla="*/ 12 h 36"/>
                <a:gd name="T24" fmla="*/ 6 w 30"/>
                <a:gd name="T25" fmla="*/ 0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36"/>
                <a:gd name="T41" fmla="*/ 30 w 30"/>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36">
                  <a:moveTo>
                    <a:pt x="6" y="0"/>
                  </a:moveTo>
                  <a:lnTo>
                    <a:pt x="6" y="6"/>
                  </a:lnTo>
                  <a:lnTo>
                    <a:pt x="18" y="6"/>
                  </a:lnTo>
                  <a:lnTo>
                    <a:pt x="18" y="0"/>
                  </a:lnTo>
                  <a:lnTo>
                    <a:pt x="24" y="0"/>
                  </a:lnTo>
                  <a:lnTo>
                    <a:pt x="30" y="12"/>
                  </a:lnTo>
                  <a:lnTo>
                    <a:pt x="30" y="18"/>
                  </a:lnTo>
                  <a:lnTo>
                    <a:pt x="24" y="30"/>
                  </a:lnTo>
                  <a:lnTo>
                    <a:pt x="12" y="36"/>
                  </a:lnTo>
                  <a:lnTo>
                    <a:pt x="6" y="30"/>
                  </a:lnTo>
                  <a:lnTo>
                    <a:pt x="0" y="24"/>
                  </a:lnTo>
                  <a:lnTo>
                    <a:pt x="0" y="12"/>
                  </a:lnTo>
                  <a:lnTo>
                    <a:pt x="6" y="0"/>
                  </a:lnTo>
                  <a:close/>
                </a:path>
              </a:pathLst>
            </a:custGeom>
            <a:solidFill>
              <a:srgbClr val="FF8C00"/>
            </a:solidFill>
            <a:ln w="9525">
              <a:solidFill>
                <a:srgbClr val="FF8C00"/>
              </a:solidFill>
              <a:prstDash val="solid"/>
              <a:round/>
              <a:headEnd/>
              <a:tailEnd/>
            </a:ln>
          </p:spPr>
          <p:txBody>
            <a:bodyPr/>
            <a:lstStyle/>
            <a:p>
              <a:endParaRPr lang="en-US"/>
            </a:p>
          </p:txBody>
        </p:sp>
        <p:sp>
          <p:nvSpPr>
            <p:cNvPr id="9246" name="Freeform 155"/>
            <p:cNvSpPr>
              <a:spLocks/>
            </p:cNvSpPr>
            <p:nvPr/>
          </p:nvSpPr>
          <p:spPr bwMode="auto">
            <a:xfrm>
              <a:off x="1911" y="2868"/>
              <a:ext cx="30" cy="36"/>
            </a:xfrm>
            <a:custGeom>
              <a:avLst/>
              <a:gdLst>
                <a:gd name="T0" fmla="*/ 6 w 30"/>
                <a:gd name="T1" fmla="*/ 0 h 36"/>
                <a:gd name="T2" fmla="*/ 6 w 30"/>
                <a:gd name="T3" fmla="*/ 6 h 36"/>
                <a:gd name="T4" fmla="*/ 18 w 30"/>
                <a:gd name="T5" fmla="*/ 6 h 36"/>
                <a:gd name="T6" fmla="*/ 18 w 30"/>
                <a:gd name="T7" fmla="*/ 0 h 36"/>
                <a:gd name="T8" fmla="*/ 24 w 30"/>
                <a:gd name="T9" fmla="*/ 0 h 36"/>
                <a:gd name="T10" fmla="*/ 30 w 30"/>
                <a:gd name="T11" fmla="*/ 12 h 36"/>
                <a:gd name="T12" fmla="*/ 30 w 30"/>
                <a:gd name="T13" fmla="*/ 18 h 36"/>
                <a:gd name="T14" fmla="*/ 24 w 30"/>
                <a:gd name="T15" fmla="*/ 30 h 36"/>
                <a:gd name="T16" fmla="*/ 12 w 30"/>
                <a:gd name="T17" fmla="*/ 36 h 36"/>
                <a:gd name="T18" fmla="*/ 6 w 30"/>
                <a:gd name="T19" fmla="*/ 30 h 36"/>
                <a:gd name="T20" fmla="*/ 0 w 30"/>
                <a:gd name="T21" fmla="*/ 24 h 36"/>
                <a:gd name="T22" fmla="*/ 0 w 30"/>
                <a:gd name="T23" fmla="*/ 12 h 36"/>
                <a:gd name="T24" fmla="*/ 6 w 30"/>
                <a:gd name="T25" fmla="*/ 0 h 36"/>
                <a:gd name="T26" fmla="*/ 6 w 30"/>
                <a:gd name="T27" fmla="*/ 6 h 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36"/>
                <a:gd name="T44" fmla="*/ 30 w 30"/>
                <a:gd name="T45" fmla="*/ 36 h 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36">
                  <a:moveTo>
                    <a:pt x="6" y="0"/>
                  </a:moveTo>
                  <a:lnTo>
                    <a:pt x="6" y="6"/>
                  </a:lnTo>
                  <a:lnTo>
                    <a:pt x="18" y="6"/>
                  </a:lnTo>
                  <a:lnTo>
                    <a:pt x="18" y="0"/>
                  </a:lnTo>
                  <a:lnTo>
                    <a:pt x="24" y="0"/>
                  </a:lnTo>
                  <a:lnTo>
                    <a:pt x="30" y="12"/>
                  </a:lnTo>
                  <a:lnTo>
                    <a:pt x="30" y="18"/>
                  </a:lnTo>
                  <a:lnTo>
                    <a:pt x="24" y="30"/>
                  </a:lnTo>
                  <a:lnTo>
                    <a:pt x="12" y="36"/>
                  </a:lnTo>
                  <a:lnTo>
                    <a:pt x="6" y="30"/>
                  </a:lnTo>
                  <a:lnTo>
                    <a:pt x="0" y="24"/>
                  </a:lnTo>
                  <a:lnTo>
                    <a:pt x="0" y="12"/>
                  </a:lnTo>
                  <a:lnTo>
                    <a:pt x="6" y="0"/>
                  </a:lnTo>
                  <a:lnTo>
                    <a:pt x="6" y="6"/>
                  </a:lnTo>
                </a:path>
              </a:pathLst>
            </a:custGeom>
            <a:noFill/>
            <a:ln w="9525">
              <a:solidFill>
                <a:srgbClr val="000000"/>
              </a:solidFill>
              <a:prstDash val="solid"/>
              <a:round/>
              <a:headEnd/>
              <a:tailEnd/>
            </a:ln>
          </p:spPr>
          <p:txBody>
            <a:bodyPr/>
            <a:lstStyle/>
            <a:p>
              <a:endParaRPr lang="en-US"/>
            </a:p>
          </p:txBody>
        </p:sp>
        <p:sp>
          <p:nvSpPr>
            <p:cNvPr id="9247" name="Freeform 156"/>
            <p:cNvSpPr>
              <a:spLocks/>
            </p:cNvSpPr>
            <p:nvPr/>
          </p:nvSpPr>
          <p:spPr bwMode="auto">
            <a:xfrm>
              <a:off x="2013" y="2922"/>
              <a:ext cx="30" cy="30"/>
            </a:xfrm>
            <a:custGeom>
              <a:avLst/>
              <a:gdLst>
                <a:gd name="T0" fmla="*/ 0 w 30"/>
                <a:gd name="T1" fmla="*/ 12 h 30"/>
                <a:gd name="T2" fmla="*/ 0 w 30"/>
                <a:gd name="T3" fmla="*/ 6 h 30"/>
                <a:gd name="T4" fmla="*/ 6 w 30"/>
                <a:gd name="T5" fmla="*/ 0 h 30"/>
                <a:gd name="T6" fmla="*/ 12 w 30"/>
                <a:gd name="T7" fmla="*/ 6 h 30"/>
                <a:gd name="T8" fmla="*/ 24 w 30"/>
                <a:gd name="T9" fmla="*/ 18 h 30"/>
                <a:gd name="T10" fmla="*/ 30 w 30"/>
                <a:gd name="T11" fmla="*/ 24 h 30"/>
                <a:gd name="T12" fmla="*/ 18 w 30"/>
                <a:gd name="T13" fmla="*/ 24 h 30"/>
                <a:gd name="T14" fmla="*/ 12 w 30"/>
                <a:gd name="T15" fmla="*/ 30 h 30"/>
                <a:gd name="T16" fmla="*/ 6 w 30"/>
                <a:gd name="T17" fmla="*/ 24 h 30"/>
                <a:gd name="T18" fmla="*/ 0 w 30"/>
                <a:gd name="T19" fmla="*/ 12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30"/>
                <a:gd name="T32" fmla="*/ 30 w 30"/>
                <a:gd name="T33" fmla="*/ 30 h 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30">
                  <a:moveTo>
                    <a:pt x="0" y="12"/>
                  </a:moveTo>
                  <a:lnTo>
                    <a:pt x="0" y="6"/>
                  </a:lnTo>
                  <a:lnTo>
                    <a:pt x="6" y="0"/>
                  </a:lnTo>
                  <a:lnTo>
                    <a:pt x="12" y="6"/>
                  </a:lnTo>
                  <a:lnTo>
                    <a:pt x="24" y="18"/>
                  </a:lnTo>
                  <a:lnTo>
                    <a:pt x="30" y="24"/>
                  </a:lnTo>
                  <a:lnTo>
                    <a:pt x="18" y="24"/>
                  </a:lnTo>
                  <a:lnTo>
                    <a:pt x="12" y="30"/>
                  </a:lnTo>
                  <a:lnTo>
                    <a:pt x="6" y="24"/>
                  </a:lnTo>
                  <a:lnTo>
                    <a:pt x="0" y="12"/>
                  </a:lnTo>
                  <a:close/>
                </a:path>
              </a:pathLst>
            </a:custGeom>
            <a:solidFill>
              <a:srgbClr val="FF8C00"/>
            </a:solidFill>
            <a:ln w="9525">
              <a:solidFill>
                <a:srgbClr val="FF8C00"/>
              </a:solidFill>
              <a:prstDash val="solid"/>
              <a:round/>
              <a:headEnd/>
              <a:tailEnd/>
            </a:ln>
          </p:spPr>
          <p:txBody>
            <a:bodyPr/>
            <a:lstStyle/>
            <a:p>
              <a:endParaRPr lang="en-US"/>
            </a:p>
          </p:txBody>
        </p:sp>
        <p:sp>
          <p:nvSpPr>
            <p:cNvPr id="9248" name="Freeform 157"/>
            <p:cNvSpPr>
              <a:spLocks/>
            </p:cNvSpPr>
            <p:nvPr/>
          </p:nvSpPr>
          <p:spPr bwMode="auto">
            <a:xfrm>
              <a:off x="2013" y="2922"/>
              <a:ext cx="30" cy="30"/>
            </a:xfrm>
            <a:custGeom>
              <a:avLst/>
              <a:gdLst>
                <a:gd name="T0" fmla="*/ 0 w 30"/>
                <a:gd name="T1" fmla="*/ 12 h 30"/>
                <a:gd name="T2" fmla="*/ 0 w 30"/>
                <a:gd name="T3" fmla="*/ 6 h 30"/>
                <a:gd name="T4" fmla="*/ 6 w 30"/>
                <a:gd name="T5" fmla="*/ 0 h 30"/>
                <a:gd name="T6" fmla="*/ 12 w 30"/>
                <a:gd name="T7" fmla="*/ 6 h 30"/>
                <a:gd name="T8" fmla="*/ 24 w 30"/>
                <a:gd name="T9" fmla="*/ 18 h 30"/>
                <a:gd name="T10" fmla="*/ 30 w 30"/>
                <a:gd name="T11" fmla="*/ 24 h 30"/>
                <a:gd name="T12" fmla="*/ 18 w 30"/>
                <a:gd name="T13" fmla="*/ 24 h 30"/>
                <a:gd name="T14" fmla="*/ 12 w 30"/>
                <a:gd name="T15" fmla="*/ 30 h 30"/>
                <a:gd name="T16" fmla="*/ 6 w 30"/>
                <a:gd name="T17" fmla="*/ 24 h 30"/>
                <a:gd name="T18" fmla="*/ 0 w 30"/>
                <a:gd name="T19" fmla="*/ 12 h 30"/>
                <a:gd name="T20" fmla="*/ 0 w 30"/>
                <a:gd name="T21" fmla="*/ 18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30"/>
                <a:gd name="T35" fmla="*/ 30 w 30"/>
                <a:gd name="T36" fmla="*/ 30 h 3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30">
                  <a:moveTo>
                    <a:pt x="0" y="12"/>
                  </a:moveTo>
                  <a:lnTo>
                    <a:pt x="0" y="6"/>
                  </a:lnTo>
                  <a:lnTo>
                    <a:pt x="6" y="0"/>
                  </a:lnTo>
                  <a:lnTo>
                    <a:pt x="12" y="6"/>
                  </a:lnTo>
                  <a:lnTo>
                    <a:pt x="24" y="18"/>
                  </a:lnTo>
                  <a:lnTo>
                    <a:pt x="30" y="24"/>
                  </a:lnTo>
                  <a:lnTo>
                    <a:pt x="18" y="24"/>
                  </a:lnTo>
                  <a:lnTo>
                    <a:pt x="12" y="30"/>
                  </a:lnTo>
                  <a:lnTo>
                    <a:pt x="6" y="24"/>
                  </a:lnTo>
                  <a:lnTo>
                    <a:pt x="0" y="12"/>
                  </a:lnTo>
                  <a:lnTo>
                    <a:pt x="0" y="18"/>
                  </a:lnTo>
                </a:path>
              </a:pathLst>
            </a:custGeom>
            <a:noFill/>
            <a:ln w="9525">
              <a:solidFill>
                <a:srgbClr val="000000"/>
              </a:solidFill>
              <a:prstDash val="solid"/>
              <a:round/>
              <a:headEnd/>
              <a:tailEnd/>
            </a:ln>
          </p:spPr>
          <p:txBody>
            <a:bodyPr/>
            <a:lstStyle/>
            <a:p>
              <a:endParaRPr lang="en-US"/>
            </a:p>
          </p:txBody>
        </p:sp>
        <p:sp>
          <p:nvSpPr>
            <p:cNvPr id="9249" name="Freeform 158"/>
            <p:cNvSpPr>
              <a:spLocks/>
            </p:cNvSpPr>
            <p:nvPr/>
          </p:nvSpPr>
          <p:spPr bwMode="auto">
            <a:xfrm>
              <a:off x="2067" y="2958"/>
              <a:ext cx="36" cy="12"/>
            </a:xfrm>
            <a:custGeom>
              <a:avLst/>
              <a:gdLst>
                <a:gd name="T0" fmla="*/ 0 w 36"/>
                <a:gd name="T1" fmla="*/ 6 h 12"/>
                <a:gd name="T2" fmla="*/ 24 w 36"/>
                <a:gd name="T3" fmla="*/ 6 h 12"/>
                <a:gd name="T4" fmla="*/ 30 w 36"/>
                <a:gd name="T5" fmla="*/ 0 h 12"/>
                <a:gd name="T6" fmla="*/ 36 w 36"/>
                <a:gd name="T7" fmla="*/ 0 h 12"/>
                <a:gd name="T8" fmla="*/ 36 w 36"/>
                <a:gd name="T9" fmla="*/ 12 h 12"/>
                <a:gd name="T10" fmla="*/ 6 w 36"/>
                <a:gd name="T11" fmla="*/ 12 h 12"/>
                <a:gd name="T12" fmla="*/ 0 w 36"/>
                <a:gd name="T13" fmla="*/ 6 h 12"/>
                <a:gd name="T14" fmla="*/ 0 60000 65536"/>
                <a:gd name="T15" fmla="*/ 0 60000 65536"/>
                <a:gd name="T16" fmla="*/ 0 60000 65536"/>
                <a:gd name="T17" fmla="*/ 0 60000 65536"/>
                <a:gd name="T18" fmla="*/ 0 60000 65536"/>
                <a:gd name="T19" fmla="*/ 0 60000 65536"/>
                <a:gd name="T20" fmla="*/ 0 60000 65536"/>
                <a:gd name="T21" fmla="*/ 0 w 36"/>
                <a:gd name="T22" fmla="*/ 0 h 12"/>
                <a:gd name="T23" fmla="*/ 36 w 36"/>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 h="12">
                  <a:moveTo>
                    <a:pt x="0" y="6"/>
                  </a:moveTo>
                  <a:lnTo>
                    <a:pt x="24" y="6"/>
                  </a:lnTo>
                  <a:lnTo>
                    <a:pt x="30" y="0"/>
                  </a:lnTo>
                  <a:lnTo>
                    <a:pt x="36" y="0"/>
                  </a:lnTo>
                  <a:lnTo>
                    <a:pt x="36" y="12"/>
                  </a:lnTo>
                  <a:lnTo>
                    <a:pt x="6" y="12"/>
                  </a:lnTo>
                  <a:lnTo>
                    <a:pt x="0" y="6"/>
                  </a:lnTo>
                  <a:close/>
                </a:path>
              </a:pathLst>
            </a:custGeom>
            <a:solidFill>
              <a:srgbClr val="FF8C00"/>
            </a:solidFill>
            <a:ln w="9525">
              <a:solidFill>
                <a:srgbClr val="FF8C00"/>
              </a:solidFill>
              <a:prstDash val="solid"/>
              <a:round/>
              <a:headEnd/>
              <a:tailEnd/>
            </a:ln>
          </p:spPr>
          <p:txBody>
            <a:bodyPr/>
            <a:lstStyle/>
            <a:p>
              <a:endParaRPr lang="en-US"/>
            </a:p>
          </p:txBody>
        </p:sp>
        <p:sp>
          <p:nvSpPr>
            <p:cNvPr id="9250" name="Freeform 159"/>
            <p:cNvSpPr>
              <a:spLocks/>
            </p:cNvSpPr>
            <p:nvPr/>
          </p:nvSpPr>
          <p:spPr bwMode="auto">
            <a:xfrm>
              <a:off x="2067" y="2958"/>
              <a:ext cx="36" cy="12"/>
            </a:xfrm>
            <a:custGeom>
              <a:avLst/>
              <a:gdLst>
                <a:gd name="T0" fmla="*/ 0 w 36"/>
                <a:gd name="T1" fmla="*/ 6 h 12"/>
                <a:gd name="T2" fmla="*/ 24 w 36"/>
                <a:gd name="T3" fmla="*/ 6 h 12"/>
                <a:gd name="T4" fmla="*/ 30 w 36"/>
                <a:gd name="T5" fmla="*/ 0 h 12"/>
                <a:gd name="T6" fmla="*/ 36 w 36"/>
                <a:gd name="T7" fmla="*/ 0 h 12"/>
                <a:gd name="T8" fmla="*/ 36 w 36"/>
                <a:gd name="T9" fmla="*/ 12 h 12"/>
                <a:gd name="T10" fmla="*/ 6 w 36"/>
                <a:gd name="T11" fmla="*/ 12 h 12"/>
                <a:gd name="T12" fmla="*/ 0 w 36"/>
                <a:gd name="T13" fmla="*/ 6 h 12"/>
                <a:gd name="T14" fmla="*/ 0 w 36"/>
                <a:gd name="T15" fmla="*/ 12 h 12"/>
                <a:gd name="T16" fmla="*/ 0 60000 65536"/>
                <a:gd name="T17" fmla="*/ 0 60000 65536"/>
                <a:gd name="T18" fmla="*/ 0 60000 65536"/>
                <a:gd name="T19" fmla="*/ 0 60000 65536"/>
                <a:gd name="T20" fmla="*/ 0 60000 65536"/>
                <a:gd name="T21" fmla="*/ 0 60000 65536"/>
                <a:gd name="T22" fmla="*/ 0 60000 65536"/>
                <a:gd name="T23" fmla="*/ 0 60000 65536"/>
                <a:gd name="T24" fmla="*/ 0 w 36"/>
                <a:gd name="T25" fmla="*/ 0 h 12"/>
                <a:gd name="T26" fmla="*/ 36 w 36"/>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6" h="12">
                  <a:moveTo>
                    <a:pt x="0" y="6"/>
                  </a:moveTo>
                  <a:lnTo>
                    <a:pt x="24" y="6"/>
                  </a:lnTo>
                  <a:lnTo>
                    <a:pt x="30" y="0"/>
                  </a:lnTo>
                  <a:lnTo>
                    <a:pt x="36" y="0"/>
                  </a:lnTo>
                  <a:lnTo>
                    <a:pt x="36" y="12"/>
                  </a:lnTo>
                  <a:lnTo>
                    <a:pt x="6"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9251" name="Freeform 160"/>
            <p:cNvSpPr>
              <a:spLocks/>
            </p:cNvSpPr>
            <p:nvPr/>
          </p:nvSpPr>
          <p:spPr bwMode="auto">
            <a:xfrm>
              <a:off x="2109" y="2976"/>
              <a:ext cx="42" cy="36"/>
            </a:xfrm>
            <a:custGeom>
              <a:avLst/>
              <a:gdLst>
                <a:gd name="T0" fmla="*/ 18 w 42"/>
                <a:gd name="T1" fmla="*/ 6 h 36"/>
                <a:gd name="T2" fmla="*/ 24 w 42"/>
                <a:gd name="T3" fmla="*/ 6 h 36"/>
                <a:gd name="T4" fmla="*/ 30 w 42"/>
                <a:gd name="T5" fmla="*/ 12 h 36"/>
                <a:gd name="T6" fmla="*/ 42 w 42"/>
                <a:gd name="T7" fmla="*/ 18 h 36"/>
                <a:gd name="T8" fmla="*/ 42 w 42"/>
                <a:gd name="T9" fmla="*/ 30 h 36"/>
                <a:gd name="T10" fmla="*/ 30 w 42"/>
                <a:gd name="T11" fmla="*/ 36 h 36"/>
                <a:gd name="T12" fmla="*/ 18 w 42"/>
                <a:gd name="T13" fmla="*/ 36 h 36"/>
                <a:gd name="T14" fmla="*/ 18 w 42"/>
                <a:gd name="T15" fmla="*/ 24 h 36"/>
                <a:gd name="T16" fmla="*/ 12 w 42"/>
                <a:gd name="T17" fmla="*/ 18 h 36"/>
                <a:gd name="T18" fmla="*/ 6 w 42"/>
                <a:gd name="T19" fmla="*/ 12 h 36"/>
                <a:gd name="T20" fmla="*/ 0 w 42"/>
                <a:gd name="T21" fmla="*/ 6 h 36"/>
                <a:gd name="T22" fmla="*/ 0 w 42"/>
                <a:gd name="T23" fmla="*/ 0 h 36"/>
                <a:gd name="T24" fmla="*/ 6 w 42"/>
                <a:gd name="T25" fmla="*/ 0 h 36"/>
                <a:gd name="T26" fmla="*/ 18 w 42"/>
                <a:gd name="T27" fmla="*/ 6 h 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2"/>
                <a:gd name="T43" fmla="*/ 0 h 36"/>
                <a:gd name="T44" fmla="*/ 42 w 42"/>
                <a:gd name="T45" fmla="*/ 36 h 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2" h="36">
                  <a:moveTo>
                    <a:pt x="18" y="6"/>
                  </a:moveTo>
                  <a:lnTo>
                    <a:pt x="24" y="6"/>
                  </a:lnTo>
                  <a:lnTo>
                    <a:pt x="30" y="12"/>
                  </a:lnTo>
                  <a:lnTo>
                    <a:pt x="42" y="18"/>
                  </a:lnTo>
                  <a:lnTo>
                    <a:pt x="42" y="30"/>
                  </a:lnTo>
                  <a:lnTo>
                    <a:pt x="30" y="36"/>
                  </a:lnTo>
                  <a:lnTo>
                    <a:pt x="18" y="36"/>
                  </a:lnTo>
                  <a:lnTo>
                    <a:pt x="18" y="24"/>
                  </a:lnTo>
                  <a:lnTo>
                    <a:pt x="12" y="18"/>
                  </a:lnTo>
                  <a:lnTo>
                    <a:pt x="6" y="12"/>
                  </a:lnTo>
                  <a:lnTo>
                    <a:pt x="0" y="6"/>
                  </a:lnTo>
                  <a:lnTo>
                    <a:pt x="0" y="0"/>
                  </a:lnTo>
                  <a:lnTo>
                    <a:pt x="6" y="0"/>
                  </a:lnTo>
                  <a:lnTo>
                    <a:pt x="18" y="6"/>
                  </a:lnTo>
                  <a:close/>
                </a:path>
              </a:pathLst>
            </a:custGeom>
            <a:solidFill>
              <a:srgbClr val="FF8C00"/>
            </a:solidFill>
            <a:ln w="9525">
              <a:solidFill>
                <a:srgbClr val="FF8C00"/>
              </a:solidFill>
              <a:prstDash val="solid"/>
              <a:round/>
              <a:headEnd/>
              <a:tailEnd/>
            </a:ln>
          </p:spPr>
          <p:txBody>
            <a:bodyPr/>
            <a:lstStyle/>
            <a:p>
              <a:endParaRPr lang="en-US"/>
            </a:p>
          </p:txBody>
        </p:sp>
        <p:sp>
          <p:nvSpPr>
            <p:cNvPr id="9252" name="Freeform 161"/>
            <p:cNvSpPr>
              <a:spLocks/>
            </p:cNvSpPr>
            <p:nvPr/>
          </p:nvSpPr>
          <p:spPr bwMode="auto">
            <a:xfrm>
              <a:off x="2109" y="2976"/>
              <a:ext cx="42" cy="36"/>
            </a:xfrm>
            <a:custGeom>
              <a:avLst/>
              <a:gdLst>
                <a:gd name="T0" fmla="*/ 18 w 42"/>
                <a:gd name="T1" fmla="*/ 6 h 36"/>
                <a:gd name="T2" fmla="*/ 24 w 42"/>
                <a:gd name="T3" fmla="*/ 6 h 36"/>
                <a:gd name="T4" fmla="*/ 30 w 42"/>
                <a:gd name="T5" fmla="*/ 12 h 36"/>
                <a:gd name="T6" fmla="*/ 42 w 42"/>
                <a:gd name="T7" fmla="*/ 18 h 36"/>
                <a:gd name="T8" fmla="*/ 42 w 42"/>
                <a:gd name="T9" fmla="*/ 30 h 36"/>
                <a:gd name="T10" fmla="*/ 30 w 42"/>
                <a:gd name="T11" fmla="*/ 36 h 36"/>
                <a:gd name="T12" fmla="*/ 18 w 42"/>
                <a:gd name="T13" fmla="*/ 36 h 36"/>
                <a:gd name="T14" fmla="*/ 18 w 42"/>
                <a:gd name="T15" fmla="*/ 24 h 36"/>
                <a:gd name="T16" fmla="*/ 12 w 42"/>
                <a:gd name="T17" fmla="*/ 18 h 36"/>
                <a:gd name="T18" fmla="*/ 6 w 42"/>
                <a:gd name="T19" fmla="*/ 12 h 36"/>
                <a:gd name="T20" fmla="*/ 0 w 42"/>
                <a:gd name="T21" fmla="*/ 6 h 36"/>
                <a:gd name="T22" fmla="*/ 0 w 42"/>
                <a:gd name="T23" fmla="*/ 0 h 36"/>
                <a:gd name="T24" fmla="*/ 6 w 42"/>
                <a:gd name="T25" fmla="*/ 0 h 36"/>
                <a:gd name="T26" fmla="*/ 18 w 42"/>
                <a:gd name="T27" fmla="*/ 6 h 36"/>
                <a:gd name="T28" fmla="*/ 18 w 42"/>
                <a:gd name="T29" fmla="*/ 12 h 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
                <a:gd name="T46" fmla="*/ 0 h 36"/>
                <a:gd name="T47" fmla="*/ 42 w 42"/>
                <a:gd name="T48" fmla="*/ 36 h 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 h="36">
                  <a:moveTo>
                    <a:pt x="18" y="6"/>
                  </a:moveTo>
                  <a:lnTo>
                    <a:pt x="24" y="6"/>
                  </a:lnTo>
                  <a:lnTo>
                    <a:pt x="30" y="12"/>
                  </a:lnTo>
                  <a:lnTo>
                    <a:pt x="42" y="18"/>
                  </a:lnTo>
                  <a:lnTo>
                    <a:pt x="42" y="30"/>
                  </a:lnTo>
                  <a:lnTo>
                    <a:pt x="30" y="36"/>
                  </a:lnTo>
                  <a:lnTo>
                    <a:pt x="18" y="36"/>
                  </a:lnTo>
                  <a:lnTo>
                    <a:pt x="18" y="24"/>
                  </a:lnTo>
                  <a:lnTo>
                    <a:pt x="12" y="18"/>
                  </a:lnTo>
                  <a:lnTo>
                    <a:pt x="6" y="12"/>
                  </a:lnTo>
                  <a:lnTo>
                    <a:pt x="0" y="6"/>
                  </a:lnTo>
                  <a:lnTo>
                    <a:pt x="0" y="0"/>
                  </a:lnTo>
                  <a:lnTo>
                    <a:pt x="6" y="0"/>
                  </a:lnTo>
                  <a:lnTo>
                    <a:pt x="18" y="6"/>
                  </a:lnTo>
                  <a:lnTo>
                    <a:pt x="18" y="12"/>
                  </a:lnTo>
                </a:path>
              </a:pathLst>
            </a:custGeom>
            <a:noFill/>
            <a:ln w="9525">
              <a:solidFill>
                <a:srgbClr val="000000"/>
              </a:solidFill>
              <a:prstDash val="solid"/>
              <a:round/>
              <a:headEnd/>
              <a:tailEnd/>
            </a:ln>
          </p:spPr>
          <p:txBody>
            <a:bodyPr/>
            <a:lstStyle/>
            <a:p>
              <a:endParaRPr lang="en-US"/>
            </a:p>
          </p:txBody>
        </p:sp>
        <p:sp>
          <p:nvSpPr>
            <p:cNvPr id="9253" name="Freeform 162"/>
            <p:cNvSpPr>
              <a:spLocks/>
            </p:cNvSpPr>
            <p:nvPr/>
          </p:nvSpPr>
          <p:spPr bwMode="auto">
            <a:xfrm>
              <a:off x="2157" y="3048"/>
              <a:ext cx="78" cy="108"/>
            </a:xfrm>
            <a:custGeom>
              <a:avLst/>
              <a:gdLst>
                <a:gd name="T0" fmla="*/ 6 w 78"/>
                <a:gd name="T1" fmla="*/ 0 h 108"/>
                <a:gd name="T2" fmla="*/ 12 w 78"/>
                <a:gd name="T3" fmla="*/ 0 h 108"/>
                <a:gd name="T4" fmla="*/ 18 w 78"/>
                <a:gd name="T5" fmla="*/ 6 h 108"/>
                <a:gd name="T6" fmla="*/ 30 w 78"/>
                <a:gd name="T7" fmla="*/ 6 h 108"/>
                <a:gd name="T8" fmla="*/ 36 w 78"/>
                <a:gd name="T9" fmla="*/ 12 h 108"/>
                <a:gd name="T10" fmla="*/ 48 w 78"/>
                <a:gd name="T11" fmla="*/ 12 h 108"/>
                <a:gd name="T12" fmla="*/ 48 w 78"/>
                <a:gd name="T13" fmla="*/ 18 h 108"/>
                <a:gd name="T14" fmla="*/ 54 w 78"/>
                <a:gd name="T15" fmla="*/ 24 h 108"/>
                <a:gd name="T16" fmla="*/ 54 w 78"/>
                <a:gd name="T17" fmla="*/ 30 h 108"/>
                <a:gd name="T18" fmla="*/ 60 w 78"/>
                <a:gd name="T19" fmla="*/ 36 h 108"/>
                <a:gd name="T20" fmla="*/ 66 w 78"/>
                <a:gd name="T21" fmla="*/ 42 h 108"/>
                <a:gd name="T22" fmla="*/ 72 w 78"/>
                <a:gd name="T23" fmla="*/ 48 h 108"/>
                <a:gd name="T24" fmla="*/ 78 w 78"/>
                <a:gd name="T25" fmla="*/ 60 h 108"/>
                <a:gd name="T26" fmla="*/ 72 w 78"/>
                <a:gd name="T27" fmla="*/ 72 h 108"/>
                <a:gd name="T28" fmla="*/ 54 w 78"/>
                <a:gd name="T29" fmla="*/ 72 h 108"/>
                <a:gd name="T30" fmla="*/ 42 w 78"/>
                <a:gd name="T31" fmla="*/ 78 h 108"/>
                <a:gd name="T32" fmla="*/ 36 w 78"/>
                <a:gd name="T33" fmla="*/ 84 h 108"/>
                <a:gd name="T34" fmla="*/ 30 w 78"/>
                <a:gd name="T35" fmla="*/ 96 h 108"/>
                <a:gd name="T36" fmla="*/ 30 w 78"/>
                <a:gd name="T37" fmla="*/ 102 h 108"/>
                <a:gd name="T38" fmla="*/ 24 w 78"/>
                <a:gd name="T39" fmla="*/ 108 h 108"/>
                <a:gd name="T40" fmla="*/ 12 w 78"/>
                <a:gd name="T41" fmla="*/ 102 h 108"/>
                <a:gd name="T42" fmla="*/ 6 w 78"/>
                <a:gd name="T43" fmla="*/ 90 h 108"/>
                <a:gd name="T44" fmla="*/ 6 w 78"/>
                <a:gd name="T45" fmla="*/ 60 h 108"/>
                <a:gd name="T46" fmla="*/ 0 w 78"/>
                <a:gd name="T47" fmla="*/ 48 h 108"/>
                <a:gd name="T48" fmla="*/ 0 w 78"/>
                <a:gd name="T49" fmla="*/ 36 h 108"/>
                <a:gd name="T50" fmla="*/ 6 w 78"/>
                <a:gd name="T51" fmla="*/ 18 h 108"/>
                <a:gd name="T52" fmla="*/ 6 w 78"/>
                <a:gd name="T53" fmla="*/ 0 h 10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78"/>
                <a:gd name="T82" fmla="*/ 0 h 108"/>
                <a:gd name="T83" fmla="*/ 78 w 78"/>
                <a:gd name="T84" fmla="*/ 108 h 10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78" h="108">
                  <a:moveTo>
                    <a:pt x="6" y="0"/>
                  </a:moveTo>
                  <a:lnTo>
                    <a:pt x="12" y="0"/>
                  </a:lnTo>
                  <a:lnTo>
                    <a:pt x="18" y="6"/>
                  </a:lnTo>
                  <a:lnTo>
                    <a:pt x="30" y="6"/>
                  </a:lnTo>
                  <a:lnTo>
                    <a:pt x="36" y="12"/>
                  </a:lnTo>
                  <a:lnTo>
                    <a:pt x="48" y="12"/>
                  </a:lnTo>
                  <a:lnTo>
                    <a:pt x="48" y="18"/>
                  </a:lnTo>
                  <a:lnTo>
                    <a:pt x="54" y="24"/>
                  </a:lnTo>
                  <a:lnTo>
                    <a:pt x="54" y="30"/>
                  </a:lnTo>
                  <a:lnTo>
                    <a:pt x="60" y="36"/>
                  </a:lnTo>
                  <a:lnTo>
                    <a:pt x="66" y="42"/>
                  </a:lnTo>
                  <a:lnTo>
                    <a:pt x="72" y="48"/>
                  </a:lnTo>
                  <a:lnTo>
                    <a:pt x="78" y="60"/>
                  </a:lnTo>
                  <a:lnTo>
                    <a:pt x="72" y="72"/>
                  </a:lnTo>
                  <a:lnTo>
                    <a:pt x="54" y="72"/>
                  </a:lnTo>
                  <a:lnTo>
                    <a:pt x="42" y="78"/>
                  </a:lnTo>
                  <a:lnTo>
                    <a:pt x="36" y="84"/>
                  </a:lnTo>
                  <a:lnTo>
                    <a:pt x="30" y="96"/>
                  </a:lnTo>
                  <a:lnTo>
                    <a:pt x="30" y="102"/>
                  </a:lnTo>
                  <a:lnTo>
                    <a:pt x="24" y="108"/>
                  </a:lnTo>
                  <a:lnTo>
                    <a:pt x="12" y="102"/>
                  </a:lnTo>
                  <a:lnTo>
                    <a:pt x="6" y="90"/>
                  </a:lnTo>
                  <a:lnTo>
                    <a:pt x="6" y="60"/>
                  </a:lnTo>
                  <a:lnTo>
                    <a:pt x="0" y="48"/>
                  </a:lnTo>
                  <a:lnTo>
                    <a:pt x="0" y="36"/>
                  </a:lnTo>
                  <a:lnTo>
                    <a:pt x="6" y="18"/>
                  </a:lnTo>
                  <a:lnTo>
                    <a:pt x="6" y="0"/>
                  </a:lnTo>
                  <a:close/>
                </a:path>
              </a:pathLst>
            </a:custGeom>
            <a:solidFill>
              <a:srgbClr val="FF8C00"/>
            </a:solidFill>
            <a:ln w="9525">
              <a:solidFill>
                <a:srgbClr val="FF8C00"/>
              </a:solidFill>
              <a:prstDash val="solid"/>
              <a:round/>
              <a:headEnd/>
              <a:tailEnd/>
            </a:ln>
          </p:spPr>
          <p:txBody>
            <a:bodyPr/>
            <a:lstStyle/>
            <a:p>
              <a:endParaRPr lang="en-US"/>
            </a:p>
          </p:txBody>
        </p:sp>
        <p:sp>
          <p:nvSpPr>
            <p:cNvPr id="9254" name="Freeform 163"/>
            <p:cNvSpPr>
              <a:spLocks/>
            </p:cNvSpPr>
            <p:nvPr/>
          </p:nvSpPr>
          <p:spPr bwMode="auto">
            <a:xfrm>
              <a:off x="2157" y="3048"/>
              <a:ext cx="78" cy="108"/>
            </a:xfrm>
            <a:custGeom>
              <a:avLst/>
              <a:gdLst>
                <a:gd name="T0" fmla="*/ 6 w 78"/>
                <a:gd name="T1" fmla="*/ 0 h 108"/>
                <a:gd name="T2" fmla="*/ 12 w 78"/>
                <a:gd name="T3" fmla="*/ 0 h 108"/>
                <a:gd name="T4" fmla="*/ 18 w 78"/>
                <a:gd name="T5" fmla="*/ 6 h 108"/>
                <a:gd name="T6" fmla="*/ 30 w 78"/>
                <a:gd name="T7" fmla="*/ 6 h 108"/>
                <a:gd name="T8" fmla="*/ 36 w 78"/>
                <a:gd name="T9" fmla="*/ 12 h 108"/>
                <a:gd name="T10" fmla="*/ 48 w 78"/>
                <a:gd name="T11" fmla="*/ 12 h 108"/>
                <a:gd name="T12" fmla="*/ 48 w 78"/>
                <a:gd name="T13" fmla="*/ 18 h 108"/>
                <a:gd name="T14" fmla="*/ 54 w 78"/>
                <a:gd name="T15" fmla="*/ 24 h 108"/>
                <a:gd name="T16" fmla="*/ 54 w 78"/>
                <a:gd name="T17" fmla="*/ 30 h 108"/>
                <a:gd name="T18" fmla="*/ 60 w 78"/>
                <a:gd name="T19" fmla="*/ 36 h 108"/>
                <a:gd name="T20" fmla="*/ 66 w 78"/>
                <a:gd name="T21" fmla="*/ 42 h 108"/>
                <a:gd name="T22" fmla="*/ 72 w 78"/>
                <a:gd name="T23" fmla="*/ 48 h 108"/>
                <a:gd name="T24" fmla="*/ 78 w 78"/>
                <a:gd name="T25" fmla="*/ 60 h 108"/>
                <a:gd name="T26" fmla="*/ 72 w 78"/>
                <a:gd name="T27" fmla="*/ 72 h 108"/>
                <a:gd name="T28" fmla="*/ 54 w 78"/>
                <a:gd name="T29" fmla="*/ 72 h 108"/>
                <a:gd name="T30" fmla="*/ 42 w 78"/>
                <a:gd name="T31" fmla="*/ 78 h 108"/>
                <a:gd name="T32" fmla="*/ 36 w 78"/>
                <a:gd name="T33" fmla="*/ 84 h 108"/>
                <a:gd name="T34" fmla="*/ 30 w 78"/>
                <a:gd name="T35" fmla="*/ 96 h 108"/>
                <a:gd name="T36" fmla="*/ 30 w 78"/>
                <a:gd name="T37" fmla="*/ 102 h 108"/>
                <a:gd name="T38" fmla="*/ 24 w 78"/>
                <a:gd name="T39" fmla="*/ 108 h 108"/>
                <a:gd name="T40" fmla="*/ 12 w 78"/>
                <a:gd name="T41" fmla="*/ 102 h 108"/>
                <a:gd name="T42" fmla="*/ 6 w 78"/>
                <a:gd name="T43" fmla="*/ 90 h 108"/>
                <a:gd name="T44" fmla="*/ 6 w 78"/>
                <a:gd name="T45" fmla="*/ 60 h 108"/>
                <a:gd name="T46" fmla="*/ 0 w 78"/>
                <a:gd name="T47" fmla="*/ 48 h 108"/>
                <a:gd name="T48" fmla="*/ 0 w 78"/>
                <a:gd name="T49" fmla="*/ 36 h 108"/>
                <a:gd name="T50" fmla="*/ 6 w 78"/>
                <a:gd name="T51" fmla="*/ 18 h 108"/>
                <a:gd name="T52" fmla="*/ 6 w 78"/>
                <a:gd name="T53" fmla="*/ 0 h 108"/>
                <a:gd name="T54" fmla="*/ 6 w 78"/>
                <a:gd name="T55" fmla="*/ 6 h 10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8"/>
                <a:gd name="T85" fmla="*/ 0 h 108"/>
                <a:gd name="T86" fmla="*/ 78 w 78"/>
                <a:gd name="T87" fmla="*/ 108 h 10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8" h="108">
                  <a:moveTo>
                    <a:pt x="6" y="0"/>
                  </a:moveTo>
                  <a:lnTo>
                    <a:pt x="12" y="0"/>
                  </a:lnTo>
                  <a:lnTo>
                    <a:pt x="18" y="6"/>
                  </a:lnTo>
                  <a:lnTo>
                    <a:pt x="30" y="6"/>
                  </a:lnTo>
                  <a:lnTo>
                    <a:pt x="36" y="12"/>
                  </a:lnTo>
                  <a:lnTo>
                    <a:pt x="48" y="12"/>
                  </a:lnTo>
                  <a:lnTo>
                    <a:pt x="48" y="18"/>
                  </a:lnTo>
                  <a:lnTo>
                    <a:pt x="54" y="24"/>
                  </a:lnTo>
                  <a:lnTo>
                    <a:pt x="54" y="30"/>
                  </a:lnTo>
                  <a:lnTo>
                    <a:pt x="60" y="36"/>
                  </a:lnTo>
                  <a:lnTo>
                    <a:pt x="66" y="42"/>
                  </a:lnTo>
                  <a:lnTo>
                    <a:pt x="72" y="48"/>
                  </a:lnTo>
                  <a:lnTo>
                    <a:pt x="78" y="60"/>
                  </a:lnTo>
                  <a:lnTo>
                    <a:pt x="72" y="72"/>
                  </a:lnTo>
                  <a:lnTo>
                    <a:pt x="54" y="72"/>
                  </a:lnTo>
                  <a:lnTo>
                    <a:pt x="42" y="78"/>
                  </a:lnTo>
                  <a:lnTo>
                    <a:pt x="36" y="84"/>
                  </a:lnTo>
                  <a:lnTo>
                    <a:pt x="30" y="96"/>
                  </a:lnTo>
                  <a:lnTo>
                    <a:pt x="30" y="102"/>
                  </a:lnTo>
                  <a:lnTo>
                    <a:pt x="24" y="108"/>
                  </a:lnTo>
                  <a:lnTo>
                    <a:pt x="12" y="102"/>
                  </a:lnTo>
                  <a:lnTo>
                    <a:pt x="6" y="90"/>
                  </a:lnTo>
                  <a:lnTo>
                    <a:pt x="6" y="60"/>
                  </a:lnTo>
                  <a:lnTo>
                    <a:pt x="0" y="48"/>
                  </a:lnTo>
                  <a:lnTo>
                    <a:pt x="0" y="36"/>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9255" name="Freeform 164"/>
            <p:cNvSpPr>
              <a:spLocks/>
            </p:cNvSpPr>
            <p:nvPr/>
          </p:nvSpPr>
          <p:spPr bwMode="auto">
            <a:xfrm>
              <a:off x="2085" y="2982"/>
              <a:ext cx="12" cy="18"/>
            </a:xfrm>
            <a:custGeom>
              <a:avLst/>
              <a:gdLst>
                <a:gd name="T0" fmla="*/ 0 w 12"/>
                <a:gd name="T1" fmla="*/ 6 h 18"/>
                <a:gd name="T2" fmla="*/ 0 w 12"/>
                <a:gd name="T3" fmla="*/ 0 h 18"/>
                <a:gd name="T4" fmla="*/ 6 w 12"/>
                <a:gd name="T5" fmla="*/ 0 h 18"/>
                <a:gd name="T6" fmla="*/ 12 w 12"/>
                <a:gd name="T7" fmla="*/ 6 h 18"/>
                <a:gd name="T8" fmla="*/ 12 w 12"/>
                <a:gd name="T9" fmla="*/ 18 h 18"/>
                <a:gd name="T10" fmla="*/ 6 w 12"/>
                <a:gd name="T11" fmla="*/ 18 h 18"/>
                <a:gd name="T12" fmla="*/ 6 w 12"/>
                <a:gd name="T13" fmla="*/ 12 h 18"/>
                <a:gd name="T14" fmla="*/ 0 w 12"/>
                <a:gd name="T15" fmla="*/ 6 h 18"/>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8"/>
                <a:gd name="T26" fmla="*/ 12 w 12"/>
                <a:gd name="T27" fmla="*/ 18 h 1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8">
                  <a:moveTo>
                    <a:pt x="0" y="6"/>
                  </a:moveTo>
                  <a:lnTo>
                    <a:pt x="0" y="0"/>
                  </a:lnTo>
                  <a:lnTo>
                    <a:pt x="6" y="0"/>
                  </a:lnTo>
                  <a:lnTo>
                    <a:pt x="12" y="6"/>
                  </a:lnTo>
                  <a:lnTo>
                    <a:pt x="12" y="18"/>
                  </a:lnTo>
                  <a:lnTo>
                    <a:pt x="6" y="18"/>
                  </a:lnTo>
                  <a:lnTo>
                    <a:pt x="6" y="12"/>
                  </a:lnTo>
                  <a:lnTo>
                    <a:pt x="0" y="6"/>
                  </a:lnTo>
                  <a:close/>
                </a:path>
              </a:pathLst>
            </a:custGeom>
            <a:solidFill>
              <a:srgbClr val="FF8C00"/>
            </a:solidFill>
            <a:ln w="9525">
              <a:solidFill>
                <a:srgbClr val="FF8C00"/>
              </a:solidFill>
              <a:prstDash val="solid"/>
              <a:round/>
              <a:headEnd/>
              <a:tailEnd/>
            </a:ln>
          </p:spPr>
          <p:txBody>
            <a:bodyPr/>
            <a:lstStyle/>
            <a:p>
              <a:endParaRPr lang="en-US"/>
            </a:p>
          </p:txBody>
        </p:sp>
        <p:sp>
          <p:nvSpPr>
            <p:cNvPr id="9256" name="Freeform 165"/>
            <p:cNvSpPr>
              <a:spLocks/>
            </p:cNvSpPr>
            <p:nvPr/>
          </p:nvSpPr>
          <p:spPr bwMode="auto">
            <a:xfrm>
              <a:off x="2085" y="2982"/>
              <a:ext cx="12" cy="18"/>
            </a:xfrm>
            <a:custGeom>
              <a:avLst/>
              <a:gdLst>
                <a:gd name="T0" fmla="*/ 0 w 12"/>
                <a:gd name="T1" fmla="*/ 6 h 18"/>
                <a:gd name="T2" fmla="*/ 0 w 12"/>
                <a:gd name="T3" fmla="*/ 0 h 18"/>
                <a:gd name="T4" fmla="*/ 6 w 12"/>
                <a:gd name="T5" fmla="*/ 0 h 18"/>
                <a:gd name="T6" fmla="*/ 12 w 12"/>
                <a:gd name="T7" fmla="*/ 6 h 18"/>
                <a:gd name="T8" fmla="*/ 12 w 12"/>
                <a:gd name="T9" fmla="*/ 18 h 18"/>
                <a:gd name="T10" fmla="*/ 6 w 12"/>
                <a:gd name="T11" fmla="*/ 18 h 18"/>
                <a:gd name="T12" fmla="*/ 6 w 12"/>
                <a:gd name="T13" fmla="*/ 12 h 18"/>
                <a:gd name="T14" fmla="*/ 0 w 12"/>
                <a:gd name="T15" fmla="*/ 6 h 18"/>
                <a:gd name="T16" fmla="*/ 0 w 12"/>
                <a:gd name="T17" fmla="*/ 12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8"/>
                <a:gd name="T29" fmla="*/ 12 w 12"/>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8">
                  <a:moveTo>
                    <a:pt x="0" y="6"/>
                  </a:moveTo>
                  <a:lnTo>
                    <a:pt x="0" y="0"/>
                  </a:lnTo>
                  <a:lnTo>
                    <a:pt x="6" y="0"/>
                  </a:lnTo>
                  <a:lnTo>
                    <a:pt x="12" y="6"/>
                  </a:lnTo>
                  <a:lnTo>
                    <a:pt x="12" y="18"/>
                  </a:lnTo>
                  <a:lnTo>
                    <a:pt x="6" y="18"/>
                  </a:lnTo>
                  <a:lnTo>
                    <a:pt x="6"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9257" name="Freeform 166"/>
            <p:cNvSpPr>
              <a:spLocks/>
            </p:cNvSpPr>
            <p:nvPr/>
          </p:nvSpPr>
          <p:spPr bwMode="auto">
            <a:xfrm>
              <a:off x="1713" y="1236"/>
              <a:ext cx="366" cy="594"/>
            </a:xfrm>
            <a:custGeom>
              <a:avLst/>
              <a:gdLst>
                <a:gd name="T0" fmla="*/ 168 w 366"/>
                <a:gd name="T1" fmla="*/ 564 h 594"/>
                <a:gd name="T2" fmla="*/ 0 w 366"/>
                <a:gd name="T3" fmla="*/ 528 h 594"/>
                <a:gd name="T4" fmla="*/ 42 w 366"/>
                <a:gd name="T5" fmla="*/ 366 h 594"/>
                <a:gd name="T6" fmla="*/ 30 w 366"/>
                <a:gd name="T7" fmla="*/ 348 h 594"/>
                <a:gd name="T8" fmla="*/ 90 w 366"/>
                <a:gd name="T9" fmla="*/ 264 h 594"/>
                <a:gd name="T10" fmla="*/ 72 w 366"/>
                <a:gd name="T11" fmla="*/ 228 h 594"/>
                <a:gd name="T12" fmla="*/ 114 w 366"/>
                <a:gd name="T13" fmla="*/ 0 h 594"/>
                <a:gd name="T14" fmla="*/ 168 w 366"/>
                <a:gd name="T15" fmla="*/ 12 h 594"/>
                <a:gd name="T16" fmla="*/ 150 w 366"/>
                <a:gd name="T17" fmla="*/ 90 h 594"/>
                <a:gd name="T18" fmla="*/ 162 w 366"/>
                <a:gd name="T19" fmla="*/ 120 h 594"/>
                <a:gd name="T20" fmla="*/ 156 w 366"/>
                <a:gd name="T21" fmla="*/ 132 h 594"/>
                <a:gd name="T22" fmla="*/ 174 w 366"/>
                <a:gd name="T23" fmla="*/ 150 h 594"/>
                <a:gd name="T24" fmla="*/ 198 w 366"/>
                <a:gd name="T25" fmla="*/ 198 h 594"/>
                <a:gd name="T26" fmla="*/ 222 w 366"/>
                <a:gd name="T27" fmla="*/ 210 h 594"/>
                <a:gd name="T28" fmla="*/ 192 w 366"/>
                <a:gd name="T29" fmla="*/ 288 h 594"/>
                <a:gd name="T30" fmla="*/ 204 w 366"/>
                <a:gd name="T31" fmla="*/ 300 h 594"/>
                <a:gd name="T32" fmla="*/ 222 w 366"/>
                <a:gd name="T33" fmla="*/ 282 h 594"/>
                <a:gd name="T34" fmla="*/ 234 w 366"/>
                <a:gd name="T35" fmla="*/ 294 h 594"/>
                <a:gd name="T36" fmla="*/ 240 w 366"/>
                <a:gd name="T37" fmla="*/ 354 h 594"/>
                <a:gd name="T38" fmla="*/ 258 w 366"/>
                <a:gd name="T39" fmla="*/ 366 h 594"/>
                <a:gd name="T40" fmla="*/ 264 w 366"/>
                <a:gd name="T41" fmla="*/ 396 h 594"/>
                <a:gd name="T42" fmla="*/ 276 w 366"/>
                <a:gd name="T43" fmla="*/ 390 h 594"/>
                <a:gd name="T44" fmla="*/ 294 w 366"/>
                <a:gd name="T45" fmla="*/ 396 h 594"/>
                <a:gd name="T46" fmla="*/ 300 w 366"/>
                <a:gd name="T47" fmla="*/ 384 h 594"/>
                <a:gd name="T48" fmla="*/ 342 w 366"/>
                <a:gd name="T49" fmla="*/ 396 h 594"/>
                <a:gd name="T50" fmla="*/ 354 w 366"/>
                <a:gd name="T51" fmla="*/ 378 h 594"/>
                <a:gd name="T52" fmla="*/ 366 w 366"/>
                <a:gd name="T53" fmla="*/ 402 h 594"/>
                <a:gd name="T54" fmla="*/ 336 w 366"/>
                <a:gd name="T55" fmla="*/ 594 h 594"/>
                <a:gd name="T56" fmla="*/ 222 w 366"/>
                <a:gd name="T57" fmla="*/ 576 h 594"/>
                <a:gd name="T58" fmla="*/ 168 w 366"/>
                <a:gd name="T59" fmla="*/ 564 h 59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66"/>
                <a:gd name="T91" fmla="*/ 0 h 594"/>
                <a:gd name="T92" fmla="*/ 366 w 366"/>
                <a:gd name="T93" fmla="*/ 594 h 59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66" h="594">
                  <a:moveTo>
                    <a:pt x="168" y="564"/>
                  </a:moveTo>
                  <a:lnTo>
                    <a:pt x="0" y="528"/>
                  </a:lnTo>
                  <a:lnTo>
                    <a:pt x="42" y="366"/>
                  </a:lnTo>
                  <a:lnTo>
                    <a:pt x="30" y="348"/>
                  </a:lnTo>
                  <a:lnTo>
                    <a:pt x="90" y="264"/>
                  </a:lnTo>
                  <a:lnTo>
                    <a:pt x="72" y="228"/>
                  </a:lnTo>
                  <a:lnTo>
                    <a:pt x="114" y="0"/>
                  </a:lnTo>
                  <a:lnTo>
                    <a:pt x="168" y="12"/>
                  </a:lnTo>
                  <a:lnTo>
                    <a:pt x="150" y="90"/>
                  </a:lnTo>
                  <a:lnTo>
                    <a:pt x="162" y="120"/>
                  </a:lnTo>
                  <a:lnTo>
                    <a:pt x="156" y="132"/>
                  </a:lnTo>
                  <a:lnTo>
                    <a:pt x="174" y="150"/>
                  </a:lnTo>
                  <a:lnTo>
                    <a:pt x="198" y="198"/>
                  </a:lnTo>
                  <a:lnTo>
                    <a:pt x="222" y="210"/>
                  </a:lnTo>
                  <a:lnTo>
                    <a:pt x="192" y="288"/>
                  </a:lnTo>
                  <a:lnTo>
                    <a:pt x="204" y="300"/>
                  </a:lnTo>
                  <a:lnTo>
                    <a:pt x="222" y="282"/>
                  </a:lnTo>
                  <a:lnTo>
                    <a:pt x="234" y="294"/>
                  </a:lnTo>
                  <a:lnTo>
                    <a:pt x="240" y="354"/>
                  </a:lnTo>
                  <a:lnTo>
                    <a:pt x="258" y="366"/>
                  </a:lnTo>
                  <a:lnTo>
                    <a:pt x="264" y="396"/>
                  </a:lnTo>
                  <a:lnTo>
                    <a:pt x="276" y="390"/>
                  </a:lnTo>
                  <a:lnTo>
                    <a:pt x="294" y="396"/>
                  </a:lnTo>
                  <a:lnTo>
                    <a:pt x="300" y="384"/>
                  </a:lnTo>
                  <a:lnTo>
                    <a:pt x="342" y="396"/>
                  </a:lnTo>
                  <a:lnTo>
                    <a:pt x="354" y="378"/>
                  </a:lnTo>
                  <a:lnTo>
                    <a:pt x="366" y="402"/>
                  </a:lnTo>
                  <a:lnTo>
                    <a:pt x="336" y="594"/>
                  </a:lnTo>
                  <a:lnTo>
                    <a:pt x="222" y="576"/>
                  </a:lnTo>
                  <a:lnTo>
                    <a:pt x="168" y="564"/>
                  </a:lnTo>
                  <a:close/>
                </a:path>
              </a:pathLst>
            </a:custGeom>
            <a:solidFill>
              <a:srgbClr val="FFAA00"/>
            </a:solidFill>
            <a:ln w="9525">
              <a:solidFill>
                <a:srgbClr val="FFAA00"/>
              </a:solidFill>
              <a:prstDash val="solid"/>
              <a:round/>
              <a:headEnd/>
              <a:tailEnd/>
            </a:ln>
          </p:spPr>
          <p:txBody>
            <a:bodyPr/>
            <a:lstStyle/>
            <a:p>
              <a:endParaRPr lang="en-US"/>
            </a:p>
          </p:txBody>
        </p:sp>
        <p:sp>
          <p:nvSpPr>
            <p:cNvPr id="9258" name="Freeform 167"/>
            <p:cNvSpPr>
              <a:spLocks/>
            </p:cNvSpPr>
            <p:nvPr/>
          </p:nvSpPr>
          <p:spPr bwMode="auto">
            <a:xfrm>
              <a:off x="1713" y="1236"/>
              <a:ext cx="366" cy="594"/>
            </a:xfrm>
            <a:custGeom>
              <a:avLst/>
              <a:gdLst>
                <a:gd name="T0" fmla="*/ 168 w 366"/>
                <a:gd name="T1" fmla="*/ 564 h 594"/>
                <a:gd name="T2" fmla="*/ 0 w 366"/>
                <a:gd name="T3" fmla="*/ 528 h 594"/>
                <a:gd name="T4" fmla="*/ 42 w 366"/>
                <a:gd name="T5" fmla="*/ 366 h 594"/>
                <a:gd name="T6" fmla="*/ 30 w 366"/>
                <a:gd name="T7" fmla="*/ 348 h 594"/>
                <a:gd name="T8" fmla="*/ 90 w 366"/>
                <a:gd name="T9" fmla="*/ 264 h 594"/>
                <a:gd name="T10" fmla="*/ 72 w 366"/>
                <a:gd name="T11" fmla="*/ 228 h 594"/>
                <a:gd name="T12" fmla="*/ 114 w 366"/>
                <a:gd name="T13" fmla="*/ 0 h 594"/>
                <a:gd name="T14" fmla="*/ 168 w 366"/>
                <a:gd name="T15" fmla="*/ 12 h 594"/>
                <a:gd name="T16" fmla="*/ 150 w 366"/>
                <a:gd name="T17" fmla="*/ 90 h 594"/>
                <a:gd name="T18" fmla="*/ 162 w 366"/>
                <a:gd name="T19" fmla="*/ 120 h 594"/>
                <a:gd name="T20" fmla="*/ 156 w 366"/>
                <a:gd name="T21" fmla="*/ 132 h 594"/>
                <a:gd name="T22" fmla="*/ 174 w 366"/>
                <a:gd name="T23" fmla="*/ 150 h 594"/>
                <a:gd name="T24" fmla="*/ 198 w 366"/>
                <a:gd name="T25" fmla="*/ 198 h 594"/>
                <a:gd name="T26" fmla="*/ 222 w 366"/>
                <a:gd name="T27" fmla="*/ 210 h 594"/>
                <a:gd name="T28" fmla="*/ 192 w 366"/>
                <a:gd name="T29" fmla="*/ 288 h 594"/>
                <a:gd name="T30" fmla="*/ 204 w 366"/>
                <a:gd name="T31" fmla="*/ 300 h 594"/>
                <a:gd name="T32" fmla="*/ 222 w 366"/>
                <a:gd name="T33" fmla="*/ 282 h 594"/>
                <a:gd name="T34" fmla="*/ 234 w 366"/>
                <a:gd name="T35" fmla="*/ 294 h 594"/>
                <a:gd name="T36" fmla="*/ 240 w 366"/>
                <a:gd name="T37" fmla="*/ 354 h 594"/>
                <a:gd name="T38" fmla="*/ 258 w 366"/>
                <a:gd name="T39" fmla="*/ 366 h 594"/>
                <a:gd name="T40" fmla="*/ 264 w 366"/>
                <a:gd name="T41" fmla="*/ 396 h 594"/>
                <a:gd name="T42" fmla="*/ 276 w 366"/>
                <a:gd name="T43" fmla="*/ 390 h 594"/>
                <a:gd name="T44" fmla="*/ 294 w 366"/>
                <a:gd name="T45" fmla="*/ 396 h 594"/>
                <a:gd name="T46" fmla="*/ 300 w 366"/>
                <a:gd name="T47" fmla="*/ 384 h 594"/>
                <a:gd name="T48" fmla="*/ 342 w 366"/>
                <a:gd name="T49" fmla="*/ 396 h 594"/>
                <a:gd name="T50" fmla="*/ 354 w 366"/>
                <a:gd name="T51" fmla="*/ 378 h 594"/>
                <a:gd name="T52" fmla="*/ 366 w 366"/>
                <a:gd name="T53" fmla="*/ 402 h 594"/>
                <a:gd name="T54" fmla="*/ 336 w 366"/>
                <a:gd name="T55" fmla="*/ 594 h 594"/>
                <a:gd name="T56" fmla="*/ 222 w 366"/>
                <a:gd name="T57" fmla="*/ 576 h 594"/>
                <a:gd name="T58" fmla="*/ 168 w 366"/>
                <a:gd name="T59" fmla="*/ 564 h 594"/>
                <a:gd name="T60" fmla="*/ 168 w 366"/>
                <a:gd name="T61" fmla="*/ 570 h 59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66"/>
                <a:gd name="T94" fmla="*/ 0 h 594"/>
                <a:gd name="T95" fmla="*/ 366 w 366"/>
                <a:gd name="T96" fmla="*/ 594 h 59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66" h="594">
                  <a:moveTo>
                    <a:pt x="168" y="564"/>
                  </a:moveTo>
                  <a:lnTo>
                    <a:pt x="0" y="528"/>
                  </a:lnTo>
                  <a:lnTo>
                    <a:pt x="42" y="366"/>
                  </a:lnTo>
                  <a:lnTo>
                    <a:pt x="30" y="348"/>
                  </a:lnTo>
                  <a:lnTo>
                    <a:pt x="90" y="264"/>
                  </a:lnTo>
                  <a:lnTo>
                    <a:pt x="72" y="228"/>
                  </a:lnTo>
                  <a:lnTo>
                    <a:pt x="114" y="0"/>
                  </a:lnTo>
                  <a:lnTo>
                    <a:pt x="168" y="12"/>
                  </a:lnTo>
                  <a:lnTo>
                    <a:pt x="150" y="90"/>
                  </a:lnTo>
                  <a:lnTo>
                    <a:pt x="162" y="120"/>
                  </a:lnTo>
                  <a:lnTo>
                    <a:pt x="156" y="132"/>
                  </a:lnTo>
                  <a:lnTo>
                    <a:pt x="174" y="150"/>
                  </a:lnTo>
                  <a:lnTo>
                    <a:pt x="198" y="198"/>
                  </a:lnTo>
                  <a:lnTo>
                    <a:pt x="222" y="210"/>
                  </a:lnTo>
                  <a:lnTo>
                    <a:pt x="192" y="288"/>
                  </a:lnTo>
                  <a:lnTo>
                    <a:pt x="204" y="300"/>
                  </a:lnTo>
                  <a:lnTo>
                    <a:pt x="222" y="282"/>
                  </a:lnTo>
                  <a:lnTo>
                    <a:pt x="234" y="294"/>
                  </a:lnTo>
                  <a:lnTo>
                    <a:pt x="240" y="354"/>
                  </a:lnTo>
                  <a:lnTo>
                    <a:pt x="258" y="366"/>
                  </a:lnTo>
                  <a:lnTo>
                    <a:pt x="264" y="396"/>
                  </a:lnTo>
                  <a:lnTo>
                    <a:pt x="276" y="390"/>
                  </a:lnTo>
                  <a:lnTo>
                    <a:pt x="294" y="396"/>
                  </a:lnTo>
                  <a:lnTo>
                    <a:pt x="300" y="384"/>
                  </a:lnTo>
                  <a:lnTo>
                    <a:pt x="342" y="396"/>
                  </a:lnTo>
                  <a:lnTo>
                    <a:pt x="354" y="378"/>
                  </a:lnTo>
                  <a:lnTo>
                    <a:pt x="366" y="402"/>
                  </a:lnTo>
                  <a:lnTo>
                    <a:pt x="336" y="594"/>
                  </a:lnTo>
                  <a:lnTo>
                    <a:pt x="222" y="576"/>
                  </a:lnTo>
                  <a:lnTo>
                    <a:pt x="168" y="564"/>
                  </a:lnTo>
                  <a:lnTo>
                    <a:pt x="168" y="570"/>
                  </a:lnTo>
                </a:path>
              </a:pathLst>
            </a:custGeom>
            <a:noFill/>
            <a:ln w="9525">
              <a:solidFill>
                <a:srgbClr val="000000"/>
              </a:solidFill>
              <a:prstDash val="solid"/>
              <a:round/>
              <a:headEnd/>
              <a:tailEnd/>
            </a:ln>
          </p:spPr>
          <p:txBody>
            <a:bodyPr/>
            <a:lstStyle/>
            <a:p>
              <a:endParaRPr lang="en-US"/>
            </a:p>
          </p:txBody>
        </p:sp>
        <p:sp>
          <p:nvSpPr>
            <p:cNvPr id="9259" name="Freeform 168"/>
            <p:cNvSpPr>
              <a:spLocks/>
            </p:cNvSpPr>
            <p:nvPr/>
          </p:nvSpPr>
          <p:spPr bwMode="auto">
            <a:xfrm>
              <a:off x="3183" y="1842"/>
              <a:ext cx="246" cy="438"/>
            </a:xfrm>
            <a:custGeom>
              <a:avLst/>
              <a:gdLst>
                <a:gd name="T0" fmla="*/ 150 w 246"/>
                <a:gd name="T1" fmla="*/ 438 h 438"/>
                <a:gd name="T2" fmla="*/ 132 w 246"/>
                <a:gd name="T3" fmla="*/ 414 h 438"/>
                <a:gd name="T4" fmla="*/ 126 w 246"/>
                <a:gd name="T5" fmla="*/ 384 h 438"/>
                <a:gd name="T6" fmla="*/ 72 w 246"/>
                <a:gd name="T7" fmla="*/ 348 h 438"/>
                <a:gd name="T8" fmla="*/ 84 w 246"/>
                <a:gd name="T9" fmla="*/ 294 h 438"/>
                <a:gd name="T10" fmla="*/ 66 w 246"/>
                <a:gd name="T11" fmla="*/ 288 h 438"/>
                <a:gd name="T12" fmla="*/ 54 w 246"/>
                <a:gd name="T13" fmla="*/ 294 h 438"/>
                <a:gd name="T14" fmla="*/ 42 w 246"/>
                <a:gd name="T15" fmla="*/ 264 h 438"/>
                <a:gd name="T16" fmla="*/ 18 w 246"/>
                <a:gd name="T17" fmla="*/ 240 h 438"/>
                <a:gd name="T18" fmla="*/ 0 w 246"/>
                <a:gd name="T19" fmla="*/ 222 h 438"/>
                <a:gd name="T20" fmla="*/ 0 w 246"/>
                <a:gd name="T21" fmla="*/ 168 h 438"/>
                <a:gd name="T22" fmla="*/ 18 w 246"/>
                <a:gd name="T23" fmla="*/ 156 h 438"/>
                <a:gd name="T24" fmla="*/ 24 w 246"/>
                <a:gd name="T25" fmla="*/ 132 h 438"/>
                <a:gd name="T26" fmla="*/ 18 w 246"/>
                <a:gd name="T27" fmla="*/ 96 h 438"/>
                <a:gd name="T28" fmla="*/ 54 w 246"/>
                <a:gd name="T29" fmla="*/ 84 h 438"/>
                <a:gd name="T30" fmla="*/ 66 w 246"/>
                <a:gd name="T31" fmla="*/ 60 h 438"/>
                <a:gd name="T32" fmla="*/ 66 w 246"/>
                <a:gd name="T33" fmla="*/ 42 h 438"/>
                <a:gd name="T34" fmla="*/ 36 w 246"/>
                <a:gd name="T35" fmla="*/ 12 h 438"/>
                <a:gd name="T36" fmla="*/ 48 w 246"/>
                <a:gd name="T37" fmla="*/ 12 h 438"/>
                <a:gd name="T38" fmla="*/ 198 w 246"/>
                <a:gd name="T39" fmla="*/ 0 h 438"/>
                <a:gd name="T40" fmla="*/ 222 w 246"/>
                <a:gd name="T41" fmla="*/ 60 h 438"/>
                <a:gd name="T42" fmla="*/ 240 w 246"/>
                <a:gd name="T43" fmla="*/ 246 h 438"/>
                <a:gd name="T44" fmla="*/ 228 w 246"/>
                <a:gd name="T45" fmla="*/ 264 h 438"/>
                <a:gd name="T46" fmla="*/ 246 w 246"/>
                <a:gd name="T47" fmla="*/ 294 h 438"/>
                <a:gd name="T48" fmla="*/ 216 w 246"/>
                <a:gd name="T49" fmla="*/ 336 h 438"/>
                <a:gd name="T50" fmla="*/ 216 w 246"/>
                <a:gd name="T51" fmla="*/ 366 h 438"/>
                <a:gd name="T52" fmla="*/ 210 w 246"/>
                <a:gd name="T53" fmla="*/ 378 h 438"/>
                <a:gd name="T54" fmla="*/ 216 w 246"/>
                <a:gd name="T55" fmla="*/ 390 h 438"/>
                <a:gd name="T56" fmla="*/ 192 w 246"/>
                <a:gd name="T57" fmla="*/ 402 h 438"/>
                <a:gd name="T58" fmla="*/ 198 w 246"/>
                <a:gd name="T59" fmla="*/ 426 h 438"/>
                <a:gd name="T60" fmla="*/ 162 w 246"/>
                <a:gd name="T61" fmla="*/ 414 h 438"/>
                <a:gd name="T62" fmla="*/ 150 w 246"/>
                <a:gd name="T63" fmla="*/ 432 h 438"/>
                <a:gd name="T64" fmla="*/ 150 w 246"/>
                <a:gd name="T65" fmla="*/ 438 h 4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438"/>
                <a:gd name="T101" fmla="*/ 246 w 246"/>
                <a:gd name="T102" fmla="*/ 438 h 4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438">
                  <a:moveTo>
                    <a:pt x="150" y="438"/>
                  </a:moveTo>
                  <a:lnTo>
                    <a:pt x="132" y="414"/>
                  </a:lnTo>
                  <a:lnTo>
                    <a:pt x="126" y="384"/>
                  </a:lnTo>
                  <a:lnTo>
                    <a:pt x="72" y="348"/>
                  </a:lnTo>
                  <a:lnTo>
                    <a:pt x="84" y="294"/>
                  </a:lnTo>
                  <a:lnTo>
                    <a:pt x="66" y="288"/>
                  </a:lnTo>
                  <a:lnTo>
                    <a:pt x="54" y="294"/>
                  </a:lnTo>
                  <a:lnTo>
                    <a:pt x="42" y="264"/>
                  </a:lnTo>
                  <a:lnTo>
                    <a:pt x="18" y="240"/>
                  </a:lnTo>
                  <a:lnTo>
                    <a:pt x="0" y="222"/>
                  </a:lnTo>
                  <a:lnTo>
                    <a:pt x="0" y="168"/>
                  </a:lnTo>
                  <a:lnTo>
                    <a:pt x="18" y="156"/>
                  </a:lnTo>
                  <a:lnTo>
                    <a:pt x="24" y="132"/>
                  </a:lnTo>
                  <a:lnTo>
                    <a:pt x="18" y="96"/>
                  </a:lnTo>
                  <a:lnTo>
                    <a:pt x="54" y="84"/>
                  </a:lnTo>
                  <a:lnTo>
                    <a:pt x="66" y="60"/>
                  </a:lnTo>
                  <a:lnTo>
                    <a:pt x="66" y="42"/>
                  </a:lnTo>
                  <a:lnTo>
                    <a:pt x="36" y="12"/>
                  </a:lnTo>
                  <a:lnTo>
                    <a:pt x="48" y="12"/>
                  </a:lnTo>
                  <a:lnTo>
                    <a:pt x="198" y="0"/>
                  </a:lnTo>
                  <a:lnTo>
                    <a:pt x="222" y="60"/>
                  </a:lnTo>
                  <a:lnTo>
                    <a:pt x="240" y="246"/>
                  </a:lnTo>
                  <a:lnTo>
                    <a:pt x="228" y="264"/>
                  </a:lnTo>
                  <a:lnTo>
                    <a:pt x="246" y="294"/>
                  </a:lnTo>
                  <a:lnTo>
                    <a:pt x="216" y="336"/>
                  </a:lnTo>
                  <a:lnTo>
                    <a:pt x="216" y="366"/>
                  </a:lnTo>
                  <a:lnTo>
                    <a:pt x="210" y="378"/>
                  </a:lnTo>
                  <a:lnTo>
                    <a:pt x="216" y="390"/>
                  </a:lnTo>
                  <a:lnTo>
                    <a:pt x="192" y="402"/>
                  </a:lnTo>
                  <a:lnTo>
                    <a:pt x="198" y="426"/>
                  </a:lnTo>
                  <a:lnTo>
                    <a:pt x="162" y="414"/>
                  </a:lnTo>
                  <a:lnTo>
                    <a:pt x="150" y="432"/>
                  </a:lnTo>
                  <a:lnTo>
                    <a:pt x="150" y="438"/>
                  </a:lnTo>
                  <a:close/>
                </a:path>
              </a:pathLst>
            </a:custGeom>
            <a:solidFill>
              <a:srgbClr val="FF8C00"/>
            </a:solidFill>
            <a:ln w="9525">
              <a:solidFill>
                <a:srgbClr val="FF8C00"/>
              </a:solidFill>
              <a:prstDash val="solid"/>
              <a:round/>
              <a:headEnd/>
              <a:tailEnd/>
            </a:ln>
          </p:spPr>
          <p:txBody>
            <a:bodyPr/>
            <a:lstStyle/>
            <a:p>
              <a:endParaRPr lang="en-US"/>
            </a:p>
          </p:txBody>
        </p:sp>
        <p:sp>
          <p:nvSpPr>
            <p:cNvPr id="9260" name="Freeform 169"/>
            <p:cNvSpPr>
              <a:spLocks/>
            </p:cNvSpPr>
            <p:nvPr/>
          </p:nvSpPr>
          <p:spPr bwMode="auto">
            <a:xfrm>
              <a:off x="3183" y="1842"/>
              <a:ext cx="246" cy="444"/>
            </a:xfrm>
            <a:custGeom>
              <a:avLst/>
              <a:gdLst>
                <a:gd name="T0" fmla="*/ 150 w 246"/>
                <a:gd name="T1" fmla="*/ 438 h 444"/>
                <a:gd name="T2" fmla="*/ 132 w 246"/>
                <a:gd name="T3" fmla="*/ 414 h 444"/>
                <a:gd name="T4" fmla="*/ 126 w 246"/>
                <a:gd name="T5" fmla="*/ 384 h 444"/>
                <a:gd name="T6" fmla="*/ 72 w 246"/>
                <a:gd name="T7" fmla="*/ 348 h 444"/>
                <a:gd name="T8" fmla="*/ 84 w 246"/>
                <a:gd name="T9" fmla="*/ 294 h 444"/>
                <a:gd name="T10" fmla="*/ 66 w 246"/>
                <a:gd name="T11" fmla="*/ 288 h 444"/>
                <a:gd name="T12" fmla="*/ 54 w 246"/>
                <a:gd name="T13" fmla="*/ 294 h 444"/>
                <a:gd name="T14" fmla="*/ 42 w 246"/>
                <a:gd name="T15" fmla="*/ 264 h 444"/>
                <a:gd name="T16" fmla="*/ 18 w 246"/>
                <a:gd name="T17" fmla="*/ 240 h 444"/>
                <a:gd name="T18" fmla="*/ 0 w 246"/>
                <a:gd name="T19" fmla="*/ 222 h 444"/>
                <a:gd name="T20" fmla="*/ 0 w 246"/>
                <a:gd name="T21" fmla="*/ 168 h 444"/>
                <a:gd name="T22" fmla="*/ 18 w 246"/>
                <a:gd name="T23" fmla="*/ 156 h 444"/>
                <a:gd name="T24" fmla="*/ 24 w 246"/>
                <a:gd name="T25" fmla="*/ 132 h 444"/>
                <a:gd name="T26" fmla="*/ 18 w 246"/>
                <a:gd name="T27" fmla="*/ 96 h 444"/>
                <a:gd name="T28" fmla="*/ 54 w 246"/>
                <a:gd name="T29" fmla="*/ 84 h 444"/>
                <a:gd name="T30" fmla="*/ 66 w 246"/>
                <a:gd name="T31" fmla="*/ 60 h 444"/>
                <a:gd name="T32" fmla="*/ 66 w 246"/>
                <a:gd name="T33" fmla="*/ 42 h 444"/>
                <a:gd name="T34" fmla="*/ 36 w 246"/>
                <a:gd name="T35" fmla="*/ 12 h 444"/>
                <a:gd name="T36" fmla="*/ 48 w 246"/>
                <a:gd name="T37" fmla="*/ 12 h 444"/>
                <a:gd name="T38" fmla="*/ 198 w 246"/>
                <a:gd name="T39" fmla="*/ 0 h 444"/>
                <a:gd name="T40" fmla="*/ 222 w 246"/>
                <a:gd name="T41" fmla="*/ 60 h 444"/>
                <a:gd name="T42" fmla="*/ 240 w 246"/>
                <a:gd name="T43" fmla="*/ 246 h 444"/>
                <a:gd name="T44" fmla="*/ 228 w 246"/>
                <a:gd name="T45" fmla="*/ 264 h 444"/>
                <a:gd name="T46" fmla="*/ 246 w 246"/>
                <a:gd name="T47" fmla="*/ 294 h 444"/>
                <a:gd name="T48" fmla="*/ 216 w 246"/>
                <a:gd name="T49" fmla="*/ 336 h 444"/>
                <a:gd name="T50" fmla="*/ 216 w 246"/>
                <a:gd name="T51" fmla="*/ 366 h 444"/>
                <a:gd name="T52" fmla="*/ 210 w 246"/>
                <a:gd name="T53" fmla="*/ 378 h 444"/>
                <a:gd name="T54" fmla="*/ 216 w 246"/>
                <a:gd name="T55" fmla="*/ 390 h 444"/>
                <a:gd name="T56" fmla="*/ 192 w 246"/>
                <a:gd name="T57" fmla="*/ 402 h 444"/>
                <a:gd name="T58" fmla="*/ 198 w 246"/>
                <a:gd name="T59" fmla="*/ 426 h 444"/>
                <a:gd name="T60" fmla="*/ 162 w 246"/>
                <a:gd name="T61" fmla="*/ 414 h 444"/>
                <a:gd name="T62" fmla="*/ 150 w 246"/>
                <a:gd name="T63" fmla="*/ 432 h 444"/>
                <a:gd name="T64" fmla="*/ 150 w 246"/>
                <a:gd name="T65" fmla="*/ 438 h 444"/>
                <a:gd name="T66" fmla="*/ 150 w 246"/>
                <a:gd name="T67" fmla="*/ 444 h 44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6"/>
                <a:gd name="T103" fmla="*/ 0 h 444"/>
                <a:gd name="T104" fmla="*/ 246 w 246"/>
                <a:gd name="T105" fmla="*/ 444 h 44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6" h="444">
                  <a:moveTo>
                    <a:pt x="150" y="438"/>
                  </a:moveTo>
                  <a:lnTo>
                    <a:pt x="132" y="414"/>
                  </a:lnTo>
                  <a:lnTo>
                    <a:pt x="126" y="384"/>
                  </a:lnTo>
                  <a:lnTo>
                    <a:pt x="72" y="348"/>
                  </a:lnTo>
                  <a:lnTo>
                    <a:pt x="84" y="294"/>
                  </a:lnTo>
                  <a:lnTo>
                    <a:pt x="66" y="288"/>
                  </a:lnTo>
                  <a:lnTo>
                    <a:pt x="54" y="294"/>
                  </a:lnTo>
                  <a:lnTo>
                    <a:pt x="42" y="264"/>
                  </a:lnTo>
                  <a:lnTo>
                    <a:pt x="18" y="240"/>
                  </a:lnTo>
                  <a:lnTo>
                    <a:pt x="0" y="222"/>
                  </a:lnTo>
                  <a:lnTo>
                    <a:pt x="0" y="168"/>
                  </a:lnTo>
                  <a:lnTo>
                    <a:pt x="18" y="156"/>
                  </a:lnTo>
                  <a:lnTo>
                    <a:pt x="24" y="132"/>
                  </a:lnTo>
                  <a:lnTo>
                    <a:pt x="18" y="96"/>
                  </a:lnTo>
                  <a:lnTo>
                    <a:pt x="54" y="84"/>
                  </a:lnTo>
                  <a:lnTo>
                    <a:pt x="66" y="60"/>
                  </a:lnTo>
                  <a:lnTo>
                    <a:pt x="66" y="42"/>
                  </a:lnTo>
                  <a:lnTo>
                    <a:pt x="36" y="12"/>
                  </a:lnTo>
                  <a:lnTo>
                    <a:pt x="48" y="12"/>
                  </a:lnTo>
                  <a:lnTo>
                    <a:pt x="198" y="0"/>
                  </a:lnTo>
                  <a:lnTo>
                    <a:pt x="222" y="60"/>
                  </a:lnTo>
                  <a:lnTo>
                    <a:pt x="240" y="246"/>
                  </a:lnTo>
                  <a:lnTo>
                    <a:pt x="228" y="264"/>
                  </a:lnTo>
                  <a:lnTo>
                    <a:pt x="246" y="294"/>
                  </a:lnTo>
                  <a:lnTo>
                    <a:pt x="216" y="336"/>
                  </a:lnTo>
                  <a:lnTo>
                    <a:pt x="216" y="366"/>
                  </a:lnTo>
                  <a:lnTo>
                    <a:pt x="210" y="378"/>
                  </a:lnTo>
                  <a:lnTo>
                    <a:pt x="216" y="390"/>
                  </a:lnTo>
                  <a:lnTo>
                    <a:pt x="192" y="402"/>
                  </a:lnTo>
                  <a:lnTo>
                    <a:pt x="198" y="426"/>
                  </a:lnTo>
                  <a:lnTo>
                    <a:pt x="162" y="414"/>
                  </a:lnTo>
                  <a:lnTo>
                    <a:pt x="150" y="432"/>
                  </a:lnTo>
                  <a:lnTo>
                    <a:pt x="150" y="438"/>
                  </a:lnTo>
                  <a:lnTo>
                    <a:pt x="150" y="444"/>
                  </a:lnTo>
                </a:path>
              </a:pathLst>
            </a:custGeom>
            <a:noFill/>
            <a:ln w="9525">
              <a:solidFill>
                <a:srgbClr val="000000"/>
              </a:solidFill>
              <a:prstDash val="solid"/>
              <a:round/>
              <a:headEnd/>
              <a:tailEnd/>
            </a:ln>
          </p:spPr>
          <p:txBody>
            <a:bodyPr/>
            <a:lstStyle/>
            <a:p>
              <a:endParaRPr lang="en-US"/>
            </a:p>
          </p:txBody>
        </p:sp>
        <p:sp>
          <p:nvSpPr>
            <p:cNvPr id="9261" name="Freeform 170"/>
            <p:cNvSpPr>
              <a:spLocks/>
            </p:cNvSpPr>
            <p:nvPr/>
          </p:nvSpPr>
          <p:spPr bwMode="auto">
            <a:xfrm>
              <a:off x="3399" y="1884"/>
              <a:ext cx="186" cy="324"/>
            </a:xfrm>
            <a:custGeom>
              <a:avLst/>
              <a:gdLst>
                <a:gd name="T0" fmla="*/ 0 w 186"/>
                <a:gd name="T1" fmla="*/ 324 h 324"/>
                <a:gd name="T2" fmla="*/ 0 w 186"/>
                <a:gd name="T3" fmla="*/ 294 h 324"/>
                <a:gd name="T4" fmla="*/ 30 w 186"/>
                <a:gd name="T5" fmla="*/ 252 h 324"/>
                <a:gd name="T6" fmla="*/ 12 w 186"/>
                <a:gd name="T7" fmla="*/ 222 h 324"/>
                <a:gd name="T8" fmla="*/ 24 w 186"/>
                <a:gd name="T9" fmla="*/ 204 h 324"/>
                <a:gd name="T10" fmla="*/ 6 w 186"/>
                <a:gd name="T11" fmla="*/ 18 h 324"/>
                <a:gd name="T12" fmla="*/ 24 w 186"/>
                <a:gd name="T13" fmla="*/ 24 h 324"/>
                <a:gd name="T14" fmla="*/ 48 w 186"/>
                <a:gd name="T15" fmla="*/ 12 h 324"/>
                <a:gd name="T16" fmla="*/ 162 w 186"/>
                <a:gd name="T17" fmla="*/ 0 h 324"/>
                <a:gd name="T18" fmla="*/ 186 w 186"/>
                <a:gd name="T19" fmla="*/ 204 h 324"/>
                <a:gd name="T20" fmla="*/ 186 w 186"/>
                <a:gd name="T21" fmla="*/ 228 h 324"/>
                <a:gd name="T22" fmla="*/ 150 w 186"/>
                <a:gd name="T23" fmla="*/ 240 h 324"/>
                <a:gd name="T24" fmla="*/ 156 w 186"/>
                <a:gd name="T25" fmla="*/ 252 h 324"/>
                <a:gd name="T26" fmla="*/ 126 w 186"/>
                <a:gd name="T27" fmla="*/ 300 h 324"/>
                <a:gd name="T28" fmla="*/ 108 w 186"/>
                <a:gd name="T29" fmla="*/ 300 h 324"/>
                <a:gd name="T30" fmla="*/ 102 w 186"/>
                <a:gd name="T31" fmla="*/ 288 h 324"/>
                <a:gd name="T32" fmla="*/ 84 w 186"/>
                <a:gd name="T33" fmla="*/ 312 h 324"/>
                <a:gd name="T34" fmla="*/ 72 w 186"/>
                <a:gd name="T35" fmla="*/ 306 h 324"/>
                <a:gd name="T36" fmla="*/ 60 w 186"/>
                <a:gd name="T37" fmla="*/ 324 h 324"/>
                <a:gd name="T38" fmla="*/ 24 w 186"/>
                <a:gd name="T39" fmla="*/ 312 h 324"/>
                <a:gd name="T40" fmla="*/ 24 w 186"/>
                <a:gd name="T41" fmla="*/ 324 h 324"/>
                <a:gd name="T42" fmla="*/ 12 w 186"/>
                <a:gd name="T43" fmla="*/ 318 h 324"/>
                <a:gd name="T44" fmla="*/ 6 w 186"/>
                <a:gd name="T45" fmla="*/ 324 h 324"/>
                <a:gd name="T46" fmla="*/ 0 w 186"/>
                <a:gd name="T47" fmla="*/ 324 h 3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86"/>
                <a:gd name="T73" fmla="*/ 0 h 324"/>
                <a:gd name="T74" fmla="*/ 186 w 186"/>
                <a:gd name="T75" fmla="*/ 324 h 3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86" h="324">
                  <a:moveTo>
                    <a:pt x="0" y="324"/>
                  </a:moveTo>
                  <a:lnTo>
                    <a:pt x="0" y="294"/>
                  </a:lnTo>
                  <a:lnTo>
                    <a:pt x="30" y="252"/>
                  </a:lnTo>
                  <a:lnTo>
                    <a:pt x="12" y="222"/>
                  </a:lnTo>
                  <a:lnTo>
                    <a:pt x="24" y="204"/>
                  </a:lnTo>
                  <a:lnTo>
                    <a:pt x="6" y="18"/>
                  </a:lnTo>
                  <a:lnTo>
                    <a:pt x="24" y="24"/>
                  </a:lnTo>
                  <a:lnTo>
                    <a:pt x="48" y="12"/>
                  </a:lnTo>
                  <a:lnTo>
                    <a:pt x="162" y="0"/>
                  </a:lnTo>
                  <a:lnTo>
                    <a:pt x="186" y="204"/>
                  </a:lnTo>
                  <a:lnTo>
                    <a:pt x="186" y="228"/>
                  </a:lnTo>
                  <a:lnTo>
                    <a:pt x="150" y="240"/>
                  </a:lnTo>
                  <a:lnTo>
                    <a:pt x="156" y="252"/>
                  </a:lnTo>
                  <a:lnTo>
                    <a:pt x="126" y="300"/>
                  </a:lnTo>
                  <a:lnTo>
                    <a:pt x="108" y="300"/>
                  </a:lnTo>
                  <a:lnTo>
                    <a:pt x="102" y="288"/>
                  </a:lnTo>
                  <a:lnTo>
                    <a:pt x="84" y="312"/>
                  </a:lnTo>
                  <a:lnTo>
                    <a:pt x="72" y="306"/>
                  </a:lnTo>
                  <a:lnTo>
                    <a:pt x="60" y="324"/>
                  </a:lnTo>
                  <a:lnTo>
                    <a:pt x="24" y="312"/>
                  </a:lnTo>
                  <a:lnTo>
                    <a:pt x="24" y="324"/>
                  </a:lnTo>
                  <a:lnTo>
                    <a:pt x="12" y="318"/>
                  </a:lnTo>
                  <a:lnTo>
                    <a:pt x="6" y="324"/>
                  </a:lnTo>
                  <a:lnTo>
                    <a:pt x="0" y="324"/>
                  </a:lnTo>
                  <a:close/>
                </a:path>
              </a:pathLst>
            </a:custGeom>
            <a:solidFill>
              <a:srgbClr val="FF8C00"/>
            </a:solidFill>
            <a:ln w="9525">
              <a:solidFill>
                <a:srgbClr val="FF8C00"/>
              </a:solidFill>
              <a:prstDash val="solid"/>
              <a:round/>
              <a:headEnd/>
              <a:tailEnd/>
            </a:ln>
          </p:spPr>
          <p:txBody>
            <a:bodyPr/>
            <a:lstStyle/>
            <a:p>
              <a:endParaRPr lang="en-US"/>
            </a:p>
          </p:txBody>
        </p:sp>
        <p:sp>
          <p:nvSpPr>
            <p:cNvPr id="9262" name="Freeform 171"/>
            <p:cNvSpPr>
              <a:spLocks/>
            </p:cNvSpPr>
            <p:nvPr/>
          </p:nvSpPr>
          <p:spPr bwMode="auto">
            <a:xfrm>
              <a:off x="3399" y="1884"/>
              <a:ext cx="186" cy="330"/>
            </a:xfrm>
            <a:custGeom>
              <a:avLst/>
              <a:gdLst>
                <a:gd name="T0" fmla="*/ 0 w 186"/>
                <a:gd name="T1" fmla="*/ 324 h 330"/>
                <a:gd name="T2" fmla="*/ 0 w 186"/>
                <a:gd name="T3" fmla="*/ 294 h 330"/>
                <a:gd name="T4" fmla="*/ 30 w 186"/>
                <a:gd name="T5" fmla="*/ 252 h 330"/>
                <a:gd name="T6" fmla="*/ 12 w 186"/>
                <a:gd name="T7" fmla="*/ 222 h 330"/>
                <a:gd name="T8" fmla="*/ 24 w 186"/>
                <a:gd name="T9" fmla="*/ 204 h 330"/>
                <a:gd name="T10" fmla="*/ 6 w 186"/>
                <a:gd name="T11" fmla="*/ 18 h 330"/>
                <a:gd name="T12" fmla="*/ 24 w 186"/>
                <a:gd name="T13" fmla="*/ 24 h 330"/>
                <a:gd name="T14" fmla="*/ 48 w 186"/>
                <a:gd name="T15" fmla="*/ 12 h 330"/>
                <a:gd name="T16" fmla="*/ 162 w 186"/>
                <a:gd name="T17" fmla="*/ 0 h 330"/>
                <a:gd name="T18" fmla="*/ 186 w 186"/>
                <a:gd name="T19" fmla="*/ 204 h 330"/>
                <a:gd name="T20" fmla="*/ 186 w 186"/>
                <a:gd name="T21" fmla="*/ 228 h 330"/>
                <a:gd name="T22" fmla="*/ 150 w 186"/>
                <a:gd name="T23" fmla="*/ 240 h 330"/>
                <a:gd name="T24" fmla="*/ 156 w 186"/>
                <a:gd name="T25" fmla="*/ 252 h 330"/>
                <a:gd name="T26" fmla="*/ 126 w 186"/>
                <a:gd name="T27" fmla="*/ 300 h 330"/>
                <a:gd name="T28" fmla="*/ 108 w 186"/>
                <a:gd name="T29" fmla="*/ 300 h 330"/>
                <a:gd name="T30" fmla="*/ 102 w 186"/>
                <a:gd name="T31" fmla="*/ 288 h 330"/>
                <a:gd name="T32" fmla="*/ 84 w 186"/>
                <a:gd name="T33" fmla="*/ 312 h 330"/>
                <a:gd name="T34" fmla="*/ 72 w 186"/>
                <a:gd name="T35" fmla="*/ 306 h 330"/>
                <a:gd name="T36" fmla="*/ 60 w 186"/>
                <a:gd name="T37" fmla="*/ 324 h 330"/>
                <a:gd name="T38" fmla="*/ 24 w 186"/>
                <a:gd name="T39" fmla="*/ 312 h 330"/>
                <a:gd name="T40" fmla="*/ 24 w 186"/>
                <a:gd name="T41" fmla="*/ 324 h 330"/>
                <a:gd name="T42" fmla="*/ 12 w 186"/>
                <a:gd name="T43" fmla="*/ 318 h 330"/>
                <a:gd name="T44" fmla="*/ 6 w 186"/>
                <a:gd name="T45" fmla="*/ 324 h 330"/>
                <a:gd name="T46" fmla="*/ 0 w 186"/>
                <a:gd name="T47" fmla="*/ 324 h 330"/>
                <a:gd name="T48" fmla="*/ 0 w 186"/>
                <a:gd name="T49" fmla="*/ 330 h 33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6"/>
                <a:gd name="T76" fmla="*/ 0 h 330"/>
                <a:gd name="T77" fmla="*/ 186 w 186"/>
                <a:gd name="T78" fmla="*/ 330 h 33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6" h="330">
                  <a:moveTo>
                    <a:pt x="0" y="324"/>
                  </a:moveTo>
                  <a:lnTo>
                    <a:pt x="0" y="294"/>
                  </a:lnTo>
                  <a:lnTo>
                    <a:pt x="30" y="252"/>
                  </a:lnTo>
                  <a:lnTo>
                    <a:pt x="12" y="222"/>
                  </a:lnTo>
                  <a:lnTo>
                    <a:pt x="24" y="204"/>
                  </a:lnTo>
                  <a:lnTo>
                    <a:pt x="6" y="18"/>
                  </a:lnTo>
                  <a:lnTo>
                    <a:pt x="24" y="24"/>
                  </a:lnTo>
                  <a:lnTo>
                    <a:pt x="48" y="12"/>
                  </a:lnTo>
                  <a:lnTo>
                    <a:pt x="162" y="0"/>
                  </a:lnTo>
                  <a:lnTo>
                    <a:pt x="186" y="204"/>
                  </a:lnTo>
                  <a:lnTo>
                    <a:pt x="186" y="228"/>
                  </a:lnTo>
                  <a:lnTo>
                    <a:pt x="150" y="240"/>
                  </a:lnTo>
                  <a:lnTo>
                    <a:pt x="156" y="252"/>
                  </a:lnTo>
                  <a:lnTo>
                    <a:pt x="126" y="300"/>
                  </a:lnTo>
                  <a:lnTo>
                    <a:pt x="108" y="300"/>
                  </a:lnTo>
                  <a:lnTo>
                    <a:pt x="102" y="288"/>
                  </a:lnTo>
                  <a:lnTo>
                    <a:pt x="84" y="312"/>
                  </a:lnTo>
                  <a:lnTo>
                    <a:pt x="72" y="306"/>
                  </a:lnTo>
                  <a:lnTo>
                    <a:pt x="60" y="324"/>
                  </a:lnTo>
                  <a:lnTo>
                    <a:pt x="24" y="312"/>
                  </a:lnTo>
                  <a:lnTo>
                    <a:pt x="24" y="324"/>
                  </a:lnTo>
                  <a:lnTo>
                    <a:pt x="12" y="318"/>
                  </a:lnTo>
                  <a:lnTo>
                    <a:pt x="6" y="324"/>
                  </a:lnTo>
                  <a:lnTo>
                    <a:pt x="0" y="324"/>
                  </a:lnTo>
                  <a:lnTo>
                    <a:pt x="0" y="330"/>
                  </a:lnTo>
                </a:path>
              </a:pathLst>
            </a:custGeom>
            <a:noFill/>
            <a:ln w="9525">
              <a:solidFill>
                <a:srgbClr val="000000"/>
              </a:solidFill>
              <a:prstDash val="solid"/>
              <a:round/>
              <a:headEnd/>
              <a:tailEnd/>
            </a:ln>
          </p:spPr>
          <p:txBody>
            <a:bodyPr/>
            <a:lstStyle/>
            <a:p>
              <a:endParaRPr lang="en-US"/>
            </a:p>
          </p:txBody>
        </p:sp>
        <p:sp>
          <p:nvSpPr>
            <p:cNvPr id="9263" name="Freeform 172"/>
            <p:cNvSpPr>
              <a:spLocks/>
            </p:cNvSpPr>
            <p:nvPr/>
          </p:nvSpPr>
          <p:spPr bwMode="auto">
            <a:xfrm>
              <a:off x="2877" y="1776"/>
              <a:ext cx="372" cy="246"/>
            </a:xfrm>
            <a:custGeom>
              <a:avLst/>
              <a:gdLst>
                <a:gd name="T0" fmla="*/ 306 w 372"/>
                <a:gd name="T1" fmla="*/ 246 h 246"/>
                <a:gd name="T2" fmla="*/ 288 w 372"/>
                <a:gd name="T3" fmla="*/ 228 h 246"/>
                <a:gd name="T4" fmla="*/ 54 w 372"/>
                <a:gd name="T5" fmla="*/ 234 h 246"/>
                <a:gd name="T6" fmla="*/ 42 w 372"/>
                <a:gd name="T7" fmla="*/ 180 h 246"/>
                <a:gd name="T8" fmla="*/ 12 w 372"/>
                <a:gd name="T9" fmla="*/ 90 h 246"/>
                <a:gd name="T10" fmla="*/ 0 w 372"/>
                <a:gd name="T11" fmla="*/ 66 h 246"/>
                <a:gd name="T12" fmla="*/ 12 w 372"/>
                <a:gd name="T13" fmla="*/ 36 h 246"/>
                <a:gd name="T14" fmla="*/ 6 w 372"/>
                <a:gd name="T15" fmla="*/ 12 h 246"/>
                <a:gd name="T16" fmla="*/ 12 w 372"/>
                <a:gd name="T17" fmla="*/ 6 h 246"/>
                <a:gd name="T18" fmla="*/ 306 w 372"/>
                <a:gd name="T19" fmla="*/ 0 h 246"/>
                <a:gd name="T20" fmla="*/ 318 w 372"/>
                <a:gd name="T21" fmla="*/ 18 h 246"/>
                <a:gd name="T22" fmla="*/ 312 w 372"/>
                <a:gd name="T23" fmla="*/ 36 h 246"/>
                <a:gd name="T24" fmla="*/ 318 w 372"/>
                <a:gd name="T25" fmla="*/ 60 h 246"/>
                <a:gd name="T26" fmla="*/ 342 w 372"/>
                <a:gd name="T27" fmla="*/ 78 h 246"/>
                <a:gd name="T28" fmla="*/ 372 w 372"/>
                <a:gd name="T29" fmla="*/ 108 h 246"/>
                <a:gd name="T30" fmla="*/ 372 w 372"/>
                <a:gd name="T31" fmla="*/ 126 h 246"/>
                <a:gd name="T32" fmla="*/ 360 w 372"/>
                <a:gd name="T33" fmla="*/ 150 h 246"/>
                <a:gd name="T34" fmla="*/ 324 w 372"/>
                <a:gd name="T35" fmla="*/ 162 h 246"/>
                <a:gd name="T36" fmla="*/ 330 w 372"/>
                <a:gd name="T37" fmla="*/ 198 h 246"/>
                <a:gd name="T38" fmla="*/ 324 w 372"/>
                <a:gd name="T39" fmla="*/ 222 h 246"/>
                <a:gd name="T40" fmla="*/ 306 w 372"/>
                <a:gd name="T41" fmla="*/ 234 h 246"/>
                <a:gd name="T42" fmla="*/ 306 w 372"/>
                <a:gd name="T43" fmla="*/ 246 h 2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72"/>
                <a:gd name="T67" fmla="*/ 0 h 246"/>
                <a:gd name="T68" fmla="*/ 372 w 372"/>
                <a:gd name="T69" fmla="*/ 246 h 24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72" h="246">
                  <a:moveTo>
                    <a:pt x="306" y="246"/>
                  </a:moveTo>
                  <a:lnTo>
                    <a:pt x="288" y="228"/>
                  </a:lnTo>
                  <a:lnTo>
                    <a:pt x="54" y="234"/>
                  </a:lnTo>
                  <a:lnTo>
                    <a:pt x="42" y="180"/>
                  </a:lnTo>
                  <a:lnTo>
                    <a:pt x="12" y="90"/>
                  </a:lnTo>
                  <a:lnTo>
                    <a:pt x="0" y="66"/>
                  </a:lnTo>
                  <a:lnTo>
                    <a:pt x="12" y="36"/>
                  </a:lnTo>
                  <a:lnTo>
                    <a:pt x="6" y="12"/>
                  </a:lnTo>
                  <a:lnTo>
                    <a:pt x="12" y="6"/>
                  </a:lnTo>
                  <a:lnTo>
                    <a:pt x="306" y="0"/>
                  </a:lnTo>
                  <a:lnTo>
                    <a:pt x="318" y="18"/>
                  </a:lnTo>
                  <a:lnTo>
                    <a:pt x="312" y="36"/>
                  </a:lnTo>
                  <a:lnTo>
                    <a:pt x="318" y="60"/>
                  </a:lnTo>
                  <a:lnTo>
                    <a:pt x="342" y="78"/>
                  </a:lnTo>
                  <a:lnTo>
                    <a:pt x="372" y="108"/>
                  </a:lnTo>
                  <a:lnTo>
                    <a:pt x="372" y="126"/>
                  </a:lnTo>
                  <a:lnTo>
                    <a:pt x="360" y="150"/>
                  </a:lnTo>
                  <a:lnTo>
                    <a:pt x="324" y="162"/>
                  </a:lnTo>
                  <a:lnTo>
                    <a:pt x="330" y="198"/>
                  </a:lnTo>
                  <a:lnTo>
                    <a:pt x="324" y="222"/>
                  </a:lnTo>
                  <a:lnTo>
                    <a:pt x="306" y="234"/>
                  </a:lnTo>
                  <a:lnTo>
                    <a:pt x="306" y="246"/>
                  </a:lnTo>
                  <a:close/>
                </a:path>
              </a:pathLst>
            </a:custGeom>
            <a:solidFill>
              <a:srgbClr val="FFAA00"/>
            </a:solidFill>
            <a:ln w="9525">
              <a:solidFill>
                <a:srgbClr val="FFAA00"/>
              </a:solidFill>
              <a:prstDash val="solid"/>
              <a:round/>
              <a:headEnd/>
              <a:tailEnd/>
            </a:ln>
          </p:spPr>
          <p:txBody>
            <a:bodyPr/>
            <a:lstStyle/>
            <a:p>
              <a:endParaRPr lang="en-US"/>
            </a:p>
          </p:txBody>
        </p:sp>
        <p:sp>
          <p:nvSpPr>
            <p:cNvPr id="9264" name="Freeform 173"/>
            <p:cNvSpPr>
              <a:spLocks/>
            </p:cNvSpPr>
            <p:nvPr/>
          </p:nvSpPr>
          <p:spPr bwMode="auto">
            <a:xfrm>
              <a:off x="2877" y="1776"/>
              <a:ext cx="372" cy="252"/>
            </a:xfrm>
            <a:custGeom>
              <a:avLst/>
              <a:gdLst>
                <a:gd name="T0" fmla="*/ 306 w 372"/>
                <a:gd name="T1" fmla="*/ 246 h 252"/>
                <a:gd name="T2" fmla="*/ 288 w 372"/>
                <a:gd name="T3" fmla="*/ 228 h 252"/>
                <a:gd name="T4" fmla="*/ 54 w 372"/>
                <a:gd name="T5" fmla="*/ 234 h 252"/>
                <a:gd name="T6" fmla="*/ 42 w 372"/>
                <a:gd name="T7" fmla="*/ 180 h 252"/>
                <a:gd name="T8" fmla="*/ 12 w 372"/>
                <a:gd name="T9" fmla="*/ 90 h 252"/>
                <a:gd name="T10" fmla="*/ 0 w 372"/>
                <a:gd name="T11" fmla="*/ 66 h 252"/>
                <a:gd name="T12" fmla="*/ 12 w 372"/>
                <a:gd name="T13" fmla="*/ 36 h 252"/>
                <a:gd name="T14" fmla="*/ 6 w 372"/>
                <a:gd name="T15" fmla="*/ 12 h 252"/>
                <a:gd name="T16" fmla="*/ 12 w 372"/>
                <a:gd name="T17" fmla="*/ 6 h 252"/>
                <a:gd name="T18" fmla="*/ 306 w 372"/>
                <a:gd name="T19" fmla="*/ 0 h 252"/>
                <a:gd name="T20" fmla="*/ 318 w 372"/>
                <a:gd name="T21" fmla="*/ 18 h 252"/>
                <a:gd name="T22" fmla="*/ 312 w 372"/>
                <a:gd name="T23" fmla="*/ 36 h 252"/>
                <a:gd name="T24" fmla="*/ 318 w 372"/>
                <a:gd name="T25" fmla="*/ 60 h 252"/>
                <a:gd name="T26" fmla="*/ 342 w 372"/>
                <a:gd name="T27" fmla="*/ 78 h 252"/>
                <a:gd name="T28" fmla="*/ 372 w 372"/>
                <a:gd name="T29" fmla="*/ 108 h 252"/>
                <a:gd name="T30" fmla="*/ 372 w 372"/>
                <a:gd name="T31" fmla="*/ 126 h 252"/>
                <a:gd name="T32" fmla="*/ 360 w 372"/>
                <a:gd name="T33" fmla="*/ 150 h 252"/>
                <a:gd name="T34" fmla="*/ 324 w 372"/>
                <a:gd name="T35" fmla="*/ 162 h 252"/>
                <a:gd name="T36" fmla="*/ 330 w 372"/>
                <a:gd name="T37" fmla="*/ 198 h 252"/>
                <a:gd name="T38" fmla="*/ 324 w 372"/>
                <a:gd name="T39" fmla="*/ 222 h 252"/>
                <a:gd name="T40" fmla="*/ 306 w 372"/>
                <a:gd name="T41" fmla="*/ 234 h 252"/>
                <a:gd name="T42" fmla="*/ 306 w 372"/>
                <a:gd name="T43" fmla="*/ 246 h 252"/>
                <a:gd name="T44" fmla="*/ 306 w 372"/>
                <a:gd name="T45" fmla="*/ 252 h 25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72"/>
                <a:gd name="T70" fmla="*/ 0 h 252"/>
                <a:gd name="T71" fmla="*/ 372 w 372"/>
                <a:gd name="T72" fmla="*/ 252 h 25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72" h="252">
                  <a:moveTo>
                    <a:pt x="306" y="246"/>
                  </a:moveTo>
                  <a:lnTo>
                    <a:pt x="288" y="228"/>
                  </a:lnTo>
                  <a:lnTo>
                    <a:pt x="54" y="234"/>
                  </a:lnTo>
                  <a:lnTo>
                    <a:pt x="42" y="180"/>
                  </a:lnTo>
                  <a:lnTo>
                    <a:pt x="12" y="90"/>
                  </a:lnTo>
                  <a:lnTo>
                    <a:pt x="0" y="66"/>
                  </a:lnTo>
                  <a:lnTo>
                    <a:pt x="12" y="36"/>
                  </a:lnTo>
                  <a:lnTo>
                    <a:pt x="6" y="12"/>
                  </a:lnTo>
                  <a:lnTo>
                    <a:pt x="12" y="6"/>
                  </a:lnTo>
                  <a:lnTo>
                    <a:pt x="306" y="0"/>
                  </a:lnTo>
                  <a:lnTo>
                    <a:pt x="318" y="18"/>
                  </a:lnTo>
                  <a:lnTo>
                    <a:pt x="312" y="36"/>
                  </a:lnTo>
                  <a:lnTo>
                    <a:pt x="318" y="60"/>
                  </a:lnTo>
                  <a:lnTo>
                    <a:pt x="342" y="78"/>
                  </a:lnTo>
                  <a:lnTo>
                    <a:pt x="372" y="108"/>
                  </a:lnTo>
                  <a:lnTo>
                    <a:pt x="372" y="126"/>
                  </a:lnTo>
                  <a:lnTo>
                    <a:pt x="360" y="150"/>
                  </a:lnTo>
                  <a:lnTo>
                    <a:pt x="324" y="162"/>
                  </a:lnTo>
                  <a:lnTo>
                    <a:pt x="330" y="198"/>
                  </a:lnTo>
                  <a:lnTo>
                    <a:pt x="324" y="222"/>
                  </a:lnTo>
                  <a:lnTo>
                    <a:pt x="306" y="234"/>
                  </a:lnTo>
                  <a:lnTo>
                    <a:pt x="306" y="246"/>
                  </a:lnTo>
                  <a:lnTo>
                    <a:pt x="306" y="252"/>
                  </a:lnTo>
                </a:path>
              </a:pathLst>
            </a:custGeom>
            <a:noFill/>
            <a:ln w="9525">
              <a:solidFill>
                <a:srgbClr val="000000"/>
              </a:solidFill>
              <a:prstDash val="solid"/>
              <a:round/>
              <a:headEnd/>
              <a:tailEnd/>
            </a:ln>
          </p:spPr>
          <p:txBody>
            <a:bodyPr/>
            <a:lstStyle/>
            <a:p>
              <a:endParaRPr lang="en-US"/>
            </a:p>
          </p:txBody>
        </p:sp>
        <p:sp>
          <p:nvSpPr>
            <p:cNvPr id="9265" name="Freeform 174"/>
            <p:cNvSpPr>
              <a:spLocks/>
            </p:cNvSpPr>
            <p:nvPr/>
          </p:nvSpPr>
          <p:spPr bwMode="auto">
            <a:xfrm>
              <a:off x="2541" y="2046"/>
              <a:ext cx="456" cy="246"/>
            </a:xfrm>
            <a:custGeom>
              <a:avLst/>
              <a:gdLst>
                <a:gd name="T0" fmla="*/ 414 w 456"/>
                <a:gd name="T1" fmla="*/ 12 h 246"/>
                <a:gd name="T2" fmla="*/ 438 w 456"/>
                <a:gd name="T3" fmla="*/ 24 h 246"/>
                <a:gd name="T4" fmla="*/ 426 w 456"/>
                <a:gd name="T5" fmla="*/ 48 h 246"/>
                <a:gd name="T6" fmla="*/ 456 w 456"/>
                <a:gd name="T7" fmla="*/ 78 h 246"/>
                <a:gd name="T8" fmla="*/ 456 w 456"/>
                <a:gd name="T9" fmla="*/ 246 h 246"/>
                <a:gd name="T10" fmla="*/ 0 w 456"/>
                <a:gd name="T11" fmla="*/ 234 h 246"/>
                <a:gd name="T12" fmla="*/ 12 w 456"/>
                <a:gd name="T13" fmla="*/ 0 h 246"/>
                <a:gd name="T14" fmla="*/ 414 w 456"/>
                <a:gd name="T15" fmla="*/ 12 h 246"/>
                <a:gd name="T16" fmla="*/ 0 60000 65536"/>
                <a:gd name="T17" fmla="*/ 0 60000 65536"/>
                <a:gd name="T18" fmla="*/ 0 60000 65536"/>
                <a:gd name="T19" fmla="*/ 0 60000 65536"/>
                <a:gd name="T20" fmla="*/ 0 60000 65536"/>
                <a:gd name="T21" fmla="*/ 0 60000 65536"/>
                <a:gd name="T22" fmla="*/ 0 60000 65536"/>
                <a:gd name="T23" fmla="*/ 0 60000 65536"/>
                <a:gd name="T24" fmla="*/ 0 w 456"/>
                <a:gd name="T25" fmla="*/ 0 h 246"/>
                <a:gd name="T26" fmla="*/ 456 w 456"/>
                <a:gd name="T27" fmla="*/ 246 h 24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56" h="246">
                  <a:moveTo>
                    <a:pt x="414" y="12"/>
                  </a:moveTo>
                  <a:lnTo>
                    <a:pt x="438" y="24"/>
                  </a:lnTo>
                  <a:lnTo>
                    <a:pt x="426" y="48"/>
                  </a:lnTo>
                  <a:lnTo>
                    <a:pt x="456" y="78"/>
                  </a:lnTo>
                  <a:lnTo>
                    <a:pt x="456" y="246"/>
                  </a:lnTo>
                  <a:lnTo>
                    <a:pt x="0" y="234"/>
                  </a:lnTo>
                  <a:lnTo>
                    <a:pt x="12" y="0"/>
                  </a:lnTo>
                  <a:lnTo>
                    <a:pt x="414" y="12"/>
                  </a:lnTo>
                  <a:close/>
                </a:path>
              </a:pathLst>
            </a:custGeom>
            <a:solidFill>
              <a:srgbClr val="FFAA00"/>
            </a:solidFill>
            <a:ln w="9525">
              <a:solidFill>
                <a:srgbClr val="FFAA00"/>
              </a:solidFill>
              <a:prstDash val="solid"/>
              <a:round/>
              <a:headEnd/>
              <a:tailEnd/>
            </a:ln>
          </p:spPr>
          <p:txBody>
            <a:bodyPr/>
            <a:lstStyle/>
            <a:p>
              <a:endParaRPr lang="en-US"/>
            </a:p>
          </p:txBody>
        </p:sp>
        <p:sp>
          <p:nvSpPr>
            <p:cNvPr id="9266" name="Freeform 175"/>
            <p:cNvSpPr>
              <a:spLocks/>
            </p:cNvSpPr>
            <p:nvPr/>
          </p:nvSpPr>
          <p:spPr bwMode="auto">
            <a:xfrm>
              <a:off x="2541" y="2046"/>
              <a:ext cx="456" cy="246"/>
            </a:xfrm>
            <a:custGeom>
              <a:avLst/>
              <a:gdLst>
                <a:gd name="T0" fmla="*/ 414 w 456"/>
                <a:gd name="T1" fmla="*/ 12 h 246"/>
                <a:gd name="T2" fmla="*/ 438 w 456"/>
                <a:gd name="T3" fmla="*/ 24 h 246"/>
                <a:gd name="T4" fmla="*/ 426 w 456"/>
                <a:gd name="T5" fmla="*/ 48 h 246"/>
                <a:gd name="T6" fmla="*/ 456 w 456"/>
                <a:gd name="T7" fmla="*/ 78 h 246"/>
                <a:gd name="T8" fmla="*/ 456 w 456"/>
                <a:gd name="T9" fmla="*/ 246 h 246"/>
                <a:gd name="T10" fmla="*/ 0 w 456"/>
                <a:gd name="T11" fmla="*/ 234 h 246"/>
                <a:gd name="T12" fmla="*/ 12 w 456"/>
                <a:gd name="T13" fmla="*/ 0 h 246"/>
                <a:gd name="T14" fmla="*/ 414 w 456"/>
                <a:gd name="T15" fmla="*/ 12 h 246"/>
                <a:gd name="T16" fmla="*/ 414 w 456"/>
                <a:gd name="T17" fmla="*/ 18 h 2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56"/>
                <a:gd name="T28" fmla="*/ 0 h 246"/>
                <a:gd name="T29" fmla="*/ 456 w 456"/>
                <a:gd name="T30" fmla="*/ 246 h 2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56" h="246">
                  <a:moveTo>
                    <a:pt x="414" y="12"/>
                  </a:moveTo>
                  <a:lnTo>
                    <a:pt x="438" y="24"/>
                  </a:lnTo>
                  <a:lnTo>
                    <a:pt x="426" y="48"/>
                  </a:lnTo>
                  <a:lnTo>
                    <a:pt x="456" y="78"/>
                  </a:lnTo>
                  <a:lnTo>
                    <a:pt x="456" y="246"/>
                  </a:lnTo>
                  <a:lnTo>
                    <a:pt x="0" y="234"/>
                  </a:lnTo>
                  <a:lnTo>
                    <a:pt x="12" y="0"/>
                  </a:lnTo>
                  <a:lnTo>
                    <a:pt x="414" y="12"/>
                  </a:lnTo>
                  <a:lnTo>
                    <a:pt x="414" y="18"/>
                  </a:lnTo>
                </a:path>
              </a:pathLst>
            </a:custGeom>
            <a:noFill/>
            <a:ln w="9525">
              <a:solidFill>
                <a:srgbClr val="000000"/>
              </a:solidFill>
              <a:prstDash val="solid"/>
              <a:round/>
              <a:headEnd/>
              <a:tailEnd/>
            </a:ln>
          </p:spPr>
          <p:txBody>
            <a:bodyPr/>
            <a:lstStyle/>
            <a:p>
              <a:endParaRPr lang="en-US"/>
            </a:p>
          </p:txBody>
        </p:sp>
        <p:sp>
          <p:nvSpPr>
            <p:cNvPr id="9267" name="Freeform 176"/>
            <p:cNvSpPr>
              <a:spLocks/>
            </p:cNvSpPr>
            <p:nvPr/>
          </p:nvSpPr>
          <p:spPr bwMode="auto">
            <a:xfrm>
              <a:off x="3321" y="2088"/>
              <a:ext cx="450" cy="228"/>
            </a:xfrm>
            <a:custGeom>
              <a:avLst/>
              <a:gdLst>
                <a:gd name="T0" fmla="*/ 360 w 450"/>
                <a:gd name="T1" fmla="*/ 186 h 228"/>
                <a:gd name="T2" fmla="*/ 84 w 450"/>
                <a:gd name="T3" fmla="*/ 210 h 228"/>
                <a:gd name="T4" fmla="*/ 84 w 450"/>
                <a:gd name="T5" fmla="*/ 222 h 228"/>
                <a:gd name="T6" fmla="*/ 0 w 450"/>
                <a:gd name="T7" fmla="*/ 228 h 228"/>
                <a:gd name="T8" fmla="*/ 6 w 450"/>
                <a:gd name="T9" fmla="*/ 222 h 228"/>
                <a:gd name="T10" fmla="*/ 18 w 450"/>
                <a:gd name="T11" fmla="*/ 222 h 228"/>
                <a:gd name="T12" fmla="*/ 12 w 450"/>
                <a:gd name="T13" fmla="*/ 192 h 228"/>
                <a:gd name="T14" fmla="*/ 12 w 450"/>
                <a:gd name="T15" fmla="*/ 186 h 228"/>
                <a:gd name="T16" fmla="*/ 24 w 450"/>
                <a:gd name="T17" fmla="*/ 168 h 228"/>
                <a:gd name="T18" fmla="*/ 60 w 450"/>
                <a:gd name="T19" fmla="*/ 180 h 228"/>
                <a:gd name="T20" fmla="*/ 54 w 450"/>
                <a:gd name="T21" fmla="*/ 156 h 228"/>
                <a:gd name="T22" fmla="*/ 78 w 450"/>
                <a:gd name="T23" fmla="*/ 144 h 228"/>
                <a:gd name="T24" fmla="*/ 72 w 450"/>
                <a:gd name="T25" fmla="*/ 132 h 228"/>
                <a:gd name="T26" fmla="*/ 78 w 450"/>
                <a:gd name="T27" fmla="*/ 120 h 228"/>
                <a:gd name="T28" fmla="*/ 84 w 450"/>
                <a:gd name="T29" fmla="*/ 120 h 228"/>
                <a:gd name="T30" fmla="*/ 90 w 450"/>
                <a:gd name="T31" fmla="*/ 114 h 228"/>
                <a:gd name="T32" fmla="*/ 102 w 450"/>
                <a:gd name="T33" fmla="*/ 120 h 228"/>
                <a:gd name="T34" fmla="*/ 102 w 450"/>
                <a:gd name="T35" fmla="*/ 108 h 228"/>
                <a:gd name="T36" fmla="*/ 138 w 450"/>
                <a:gd name="T37" fmla="*/ 120 h 228"/>
                <a:gd name="T38" fmla="*/ 150 w 450"/>
                <a:gd name="T39" fmla="*/ 102 h 228"/>
                <a:gd name="T40" fmla="*/ 162 w 450"/>
                <a:gd name="T41" fmla="*/ 108 h 228"/>
                <a:gd name="T42" fmla="*/ 180 w 450"/>
                <a:gd name="T43" fmla="*/ 84 h 228"/>
                <a:gd name="T44" fmla="*/ 186 w 450"/>
                <a:gd name="T45" fmla="*/ 96 h 228"/>
                <a:gd name="T46" fmla="*/ 204 w 450"/>
                <a:gd name="T47" fmla="*/ 96 h 228"/>
                <a:gd name="T48" fmla="*/ 234 w 450"/>
                <a:gd name="T49" fmla="*/ 48 h 228"/>
                <a:gd name="T50" fmla="*/ 228 w 450"/>
                <a:gd name="T51" fmla="*/ 36 h 228"/>
                <a:gd name="T52" fmla="*/ 264 w 450"/>
                <a:gd name="T53" fmla="*/ 24 h 228"/>
                <a:gd name="T54" fmla="*/ 264 w 450"/>
                <a:gd name="T55" fmla="*/ 0 h 228"/>
                <a:gd name="T56" fmla="*/ 288 w 450"/>
                <a:gd name="T57" fmla="*/ 0 h 228"/>
                <a:gd name="T58" fmla="*/ 300 w 450"/>
                <a:gd name="T59" fmla="*/ 18 h 228"/>
                <a:gd name="T60" fmla="*/ 336 w 450"/>
                <a:gd name="T61" fmla="*/ 30 h 228"/>
                <a:gd name="T62" fmla="*/ 384 w 450"/>
                <a:gd name="T63" fmla="*/ 12 h 228"/>
                <a:gd name="T64" fmla="*/ 402 w 450"/>
                <a:gd name="T65" fmla="*/ 36 h 228"/>
                <a:gd name="T66" fmla="*/ 402 w 450"/>
                <a:gd name="T67" fmla="*/ 36 h 228"/>
                <a:gd name="T68" fmla="*/ 414 w 450"/>
                <a:gd name="T69" fmla="*/ 72 h 228"/>
                <a:gd name="T70" fmla="*/ 450 w 450"/>
                <a:gd name="T71" fmla="*/ 102 h 228"/>
                <a:gd name="T72" fmla="*/ 390 w 450"/>
                <a:gd name="T73" fmla="*/ 174 h 228"/>
                <a:gd name="T74" fmla="*/ 360 w 450"/>
                <a:gd name="T75" fmla="*/ 186 h 22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50"/>
                <a:gd name="T115" fmla="*/ 0 h 228"/>
                <a:gd name="T116" fmla="*/ 450 w 450"/>
                <a:gd name="T117" fmla="*/ 228 h 22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50" h="228">
                  <a:moveTo>
                    <a:pt x="360" y="186"/>
                  </a:moveTo>
                  <a:lnTo>
                    <a:pt x="84" y="210"/>
                  </a:lnTo>
                  <a:lnTo>
                    <a:pt x="84" y="222"/>
                  </a:lnTo>
                  <a:lnTo>
                    <a:pt x="0" y="228"/>
                  </a:lnTo>
                  <a:lnTo>
                    <a:pt x="6" y="222"/>
                  </a:lnTo>
                  <a:lnTo>
                    <a:pt x="18" y="222"/>
                  </a:lnTo>
                  <a:lnTo>
                    <a:pt x="12" y="192"/>
                  </a:lnTo>
                  <a:lnTo>
                    <a:pt x="12" y="186"/>
                  </a:lnTo>
                  <a:lnTo>
                    <a:pt x="24" y="168"/>
                  </a:lnTo>
                  <a:lnTo>
                    <a:pt x="60" y="180"/>
                  </a:lnTo>
                  <a:lnTo>
                    <a:pt x="54" y="156"/>
                  </a:lnTo>
                  <a:lnTo>
                    <a:pt x="78" y="144"/>
                  </a:lnTo>
                  <a:lnTo>
                    <a:pt x="72" y="132"/>
                  </a:lnTo>
                  <a:lnTo>
                    <a:pt x="78" y="120"/>
                  </a:lnTo>
                  <a:lnTo>
                    <a:pt x="84" y="120"/>
                  </a:lnTo>
                  <a:lnTo>
                    <a:pt x="90" y="114"/>
                  </a:lnTo>
                  <a:lnTo>
                    <a:pt x="102" y="120"/>
                  </a:lnTo>
                  <a:lnTo>
                    <a:pt x="102" y="108"/>
                  </a:lnTo>
                  <a:lnTo>
                    <a:pt x="138" y="120"/>
                  </a:lnTo>
                  <a:lnTo>
                    <a:pt x="150" y="102"/>
                  </a:lnTo>
                  <a:lnTo>
                    <a:pt x="162" y="108"/>
                  </a:lnTo>
                  <a:lnTo>
                    <a:pt x="180" y="84"/>
                  </a:lnTo>
                  <a:lnTo>
                    <a:pt x="186" y="96"/>
                  </a:lnTo>
                  <a:lnTo>
                    <a:pt x="204" y="96"/>
                  </a:lnTo>
                  <a:lnTo>
                    <a:pt x="234" y="48"/>
                  </a:lnTo>
                  <a:lnTo>
                    <a:pt x="228" y="36"/>
                  </a:lnTo>
                  <a:lnTo>
                    <a:pt x="264" y="24"/>
                  </a:lnTo>
                  <a:lnTo>
                    <a:pt x="264" y="0"/>
                  </a:lnTo>
                  <a:lnTo>
                    <a:pt x="288" y="0"/>
                  </a:lnTo>
                  <a:lnTo>
                    <a:pt x="300" y="18"/>
                  </a:lnTo>
                  <a:lnTo>
                    <a:pt x="336" y="30"/>
                  </a:lnTo>
                  <a:lnTo>
                    <a:pt x="384" y="12"/>
                  </a:lnTo>
                  <a:lnTo>
                    <a:pt x="402" y="36"/>
                  </a:lnTo>
                  <a:lnTo>
                    <a:pt x="414" y="72"/>
                  </a:lnTo>
                  <a:lnTo>
                    <a:pt x="450" y="102"/>
                  </a:lnTo>
                  <a:lnTo>
                    <a:pt x="390" y="174"/>
                  </a:lnTo>
                  <a:lnTo>
                    <a:pt x="360" y="186"/>
                  </a:lnTo>
                  <a:close/>
                </a:path>
              </a:pathLst>
            </a:custGeom>
            <a:solidFill>
              <a:srgbClr val="FF8C00"/>
            </a:solidFill>
            <a:ln w="9525">
              <a:solidFill>
                <a:srgbClr val="FF8C00"/>
              </a:solidFill>
              <a:prstDash val="solid"/>
              <a:round/>
              <a:headEnd/>
              <a:tailEnd/>
            </a:ln>
          </p:spPr>
          <p:txBody>
            <a:bodyPr/>
            <a:lstStyle/>
            <a:p>
              <a:endParaRPr lang="en-US"/>
            </a:p>
          </p:txBody>
        </p:sp>
        <p:sp>
          <p:nvSpPr>
            <p:cNvPr id="9268" name="Freeform 177"/>
            <p:cNvSpPr>
              <a:spLocks/>
            </p:cNvSpPr>
            <p:nvPr/>
          </p:nvSpPr>
          <p:spPr bwMode="auto">
            <a:xfrm>
              <a:off x="3321" y="2088"/>
              <a:ext cx="450" cy="228"/>
            </a:xfrm>
            <a:custGeom>
              <a:avLst/>
              <a:gdLst>
                <a:gd name="T0" fmla="*/ 360 w 450"/>
                <a:gd name="T1" fmla="*/ 186 h 228"/>
                <a:gd name="T2" fmla="*/ 84 w 450"/>
                <a:gd name="T3" fmla="*/ 210 h 228"/>
                <a:gd name="T4" fmla="*/ 84 w 450"/>
                <a:gd name="T5" fmla="*/ 222 h 228"/>
                <a:gd name="T6" fmla="*/ 0 w 450"/>
                <a:gd name="T7" fmla="*/ 228 h 228"/>
                <a:gd name="T8" fmla="*/ 6 w 450"/>
                <a:gd name="T9" fmla="*/ 222 h 228"/>
                <a:gd name="T10" fmla="*/ 18 w 450"/>
                <a:gd name="T11" fmla="*/ 222 h 228"/>
                <a:gd name="T12" fmla="*/ 12 w 450"/>
                <a:gd name="T13" fmla="*/ 192 h 228"/>
                <a:gd name="T14" fmla="*/ 12 w 450"/>
                <a:gd name="T15" fmla="*/ 186 h 228"/>
                <a:gd name="T16" fmla="*/ 24 w 450"/>
                <a:gd name="T17" fmla="*/ 168 h 228"/>
                <a:gd name="T18" fmla="*/ 60 w 450"/>
                <a:gd name="T19" fmla="*/ 180 h 228"/>
                <a:gd name="T20" fmla="*/ 54 w 450"/>
                <a:gd name="T21" fmla="*/ 156 h 228"/>
                <a:gd name="T22" fmla="*/ 78 w 450"/>
                <a:gd name="T23" fmla="*/ 144 h 228"/>
                <a:gd name="T24" fmla="*/ 72 w 450"/>
                <a:gd name="T25" fmla="*/ 132 h 228"/>
                <a:gd name="T26" fmla="*/ 78 w 450"/>
                <a:gd name="T27" fmla="*/ 120 h 228"/>
                <a:gd name="T28" fmla="*/ 84 w 450"/>
                <a:gd name="T29" fmla="*/ 120 h 228"/>
                <a:gd name="T30" fmla="*/ 90 w 450"/>
                <a:gd name="T31" fmla="*/ 114 h 228"/>
                <a:gd name="T32" fmla="*/ 102 w 450"/>
                <a:gd name="T33" fmla="*/ 120 h 228"/>
                <a:gd name="T34" fmla="*/ 102 w 450"/>
                <a:gd name="T35" fmla="*/ 108 h 228"/>
                <a:gd name="T36" fmla="*/ 138 w 450"/>
                <a:gd name="T37" fmla="*/ 120 h 228"/>
                <a:gd name="T38" fmla="*/ 150 w 450"/>
                <a:gd name="T39" fmla="*/ 102 h 228"/>
                <a:gd name="T40" fmla="*/ 162 w 450"/>
                <a:gd name="T41" fmla="*/ 108 h 228"/>
                <a:gd name="T42" fmla="*/ 180 w 450"/>
                <a:gd name="T43" fmla="*/ 84 h 228"/>
                <a:gd name="T44" fmla="*/ 186 w 450"/>
                <a:gd name="T45" fmla="*/ 96 h 228"/>
                <a:gd name="T46" fmla="*/ 204 w 450"/>
                <a:gd name="T47" fmla="*/ 96 h 228"/>
                <a:gd name="T48" fmla="*/ 234 w 450"/>
                <a:gd name="T49" fmla="*/ 48 h 228"/>
                <a:gd name="T50" fmla="*/ 228 w 450"/>
                <a:gd name="T51" fmla="*/ 36 h 228"/>
                <a:gd name="T52" fmla="*/ 264 w 450"/>
                <a:gd name="T53" fmla="*/ 24 h 228"/>
                <a:gd name="T54" fmla="*/ 264 w 450"/>
                <a:gd name="T55" fmla="*/ 0 h 228"/>
                <a:gd name="T56" fmla="*/ 288 w 450"/>
                <a:gd name="T57" fmla="*/ 0 h 228"/>
                <a:gd name="T58" fmla="*/ 300 w 450"/>
                <a:gd name="T59" fmla="*/ 18 h 228"/>
                <a:gd name="T60" fmla="*/ 336 w 450"/>
                <a:gd name="T61" fmla="*/ 30 h 228"/>
                <a:gd name="T62" fmla="*/ 384 w 450"/>
                <a:gd name="T63" fmla="*/ 12 h 228"/>
                <a:gd name="T64" fmla="*/ 402 w 450"/>
                <a:gd name="T65" fmla="*/ 36 h 228"/>
                <a:gd name="T66" fmla="*/ 408 w 450"/>
                <a:gd name="T67" fmla="*/ 36 h 228"/>
                <a:gd name="T68" fmla="*/ 402 w 450"/>
                <a:gd name="T69" fmla="*/ 36 h 228"/>
                <a:gd name="T70" fmla="*/ 414 w 450"/>
                <a:gd name="T71" fmla="*/ 72 h 228"/>
                <a:gd name="T72" fmla="*/ 450 w 450"/>
                <a:gd name="T73" fmla="*/ 102 h 228"/>
                <a:gd name="T74" fmla="*/ 390 w 450"/>
                <a:gd name="T75" fmla="*/ 174 h 228"/>
                <a:gd name="T76" fmla="*/ 360 w 450"/>
                <a:gd name="T77" fmla="*/ 186 h 228"/>
                <a:gd name="T78" fmla="*/ 360 w 450"/>
                <a:gd name="T79" fmla="*/ 192 h 2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50"/>
                <a:gd name="T121" fmla="*/ 0 h 228"/>
                <a:gd name="T122" fmla="*/ 450 w 450"/>
                <a:gd name="T123" fmla="*/ 228 h 2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50" h="228">
                  <a:moveTo>
                    <a:pt x="360" y="186"/>
                  </a:moveTo>
                  <a:lnTo>
                    <a:pt x="84" y="210"/>
                  </a:lnTo>
                  <a:lnTo>
                    <a:pt x="84" y="222"/>
                  </a:lnTo>
                  <a:lnTo>
                    <a:pt x="0" y="228"/>
                  </a:lnTo>
                  <a:lnTo>
                    <a:pt x="6" y="222"/>
                  </a:lnTo>
                  <a:lnTo>
                    <a:pt x="18" y="222"/>
                  </a:lnTo>
                  <a:lnTo>
                    <a:pt x="12" y="192"/>
                  </a:lnTo>
                  <a:lnTo>
                    <a:pt x="12" y="186"/>
                  </a:lnTo>
                  <a:lnTo>
                    <a:pt x="24" y="168"/>
                  </a:lnTo>
                  <a:lnTo>
                    <a:pt x="60" y="180"/>
                  </a:lnTo>
                  <a:lnTo>
                    <a:pt x="54" y="156"/>
                  </a:lnTo>
                  <a:lnTo>
                    <a:pt x="78" y="144"/>
                  </a:lnTo>
                  <a:lnTo>
                    <a:pt x="72" y="132"/>
                  </a:lnTo>
                  <a:lnTo>
                    <a:pt x="78" y="120"/>
                  </a:lnTo>
                  <a:lnTo>
                    <a:pt x="84" y="120"/>
                  </a:lnTo>
                  <a:lnTo>
                    <a:pt x="90" y="114"/>
                  </a:lnTo>
                  <a:lnTo>
                    <a:pt x="102" y="120"/>
                  </a:lnTo>
                  <a:lnTo>
                    <a:pt x="102" y="108"/>
                  </a:lnTo>
                  <a:lnTo>
                    <a:pt x="138" y="120"/>
                  </a:lnTo>
                  <a:lnTo>
                    <a:pt x="150" y="102"/>
                  </a:lnTo>
                  <a:lnTo>
                    <a:pt x="162" y="108"/>
                  </a:lnTo>
                  <a:lnTo>
                    <a:pt x="180" y="84"/>
                  </a:lnTo>
                  <a:lnTo>
                    <a:pt x="186" y="96"/>
                  </a:lnTo>
                  <a:lnTo>
                    <a:pt x="204" y="96"/>
                  </a:lnTo>
                  <a:lnTo>
                    <a:pt x="234" y="48"/>
                  </a:lnTo>
                  <a:lnTo>
                    <a:pt x="228" y="36"/>
                  </a:lnTo>
                  <a:lnTo>
                    <a:pt x="264" y="24"/>
                  </a:lnTo>
                  <a:lnTo>
                    <a:pt x="264" y="0"/>
                  </a:lnTo>
                  <a:lnTo>
                    <a:pt x="288" y="0"/>
                  </a:lnTo>
                  <a:lnTo>
                    <a:pt x="300" y="18"/>
                  </a:lnTo>
                  <a:lnTo>
                    <a:pt x="336" y="30"/>
                  </a:lnTo>
                  <a:lnTo>
                    <a:pt x="384" y="12"/>
                  </a:lnTo>
                  <a:lnTo>
                    <a:pt x="402" y="36"/>
                  </a:lnTo>
                  <a:lnTo>
                    <a:pt x="408" y="36"/>
                  </a:lnTo>
                  <a:lnTo>
                    <a:pt x="402" y="36"/>
                  </a:lnTo>
                  <a:lnTo>
                    <a:pt x="414" y="72"/>
                  </a:lnTo>
                  <a:lnTo>
                    <a:pt x="450" y="102"/>
                  </a:lnTo>
                  <a:lnTo>
                    <a:pt x="390" y="174"/>
                  </a:lnTo>
                  <a:lnTo>
                    <a:pt x="360" y="186"/>
                  </a:lnTo>
                  <a:lnTo>
                    <a:pt x="360" y="192"/>
                  </a:lnTo>
                </a:path>
              </a:pathLst>
            </a:custGeom>
            <a:noFill/>
            <a:ln w="9525">
              <a:solidFill>
                <a:srgbClr val="000000"/>
              </a:solidFill>
              <a:prstDash val="solid"/>
              <a:round/>
              <a:headEnd/>
              <a:tailEnd/>
            </a:ln>
          </p:spPr>
          <p:txBody>
            <a:bodyPr/>
            <a:lstStyle/>
            <a:p>
              <a:endParaRPr lang="en-US"/>
            </a:p>
          </p:txBody>
        </p:sp>
        <p:sp>
          <p:nvSpPr>
            <p:cNvPr id="9269" name="Freeform 178"/>
            <p:cNvSpPr>
              <a:spLocks/>
            </p:cNvSpPr>
            <p:nvPr/>
          </p:nvSpPr>
          <p:spPr bwMode="auto">
            <a:xfrm>
              <a:off x="3039" y="2598"/>
              <a:ext cx="348" cy="306"/>
            </a:xfrm>
            <a:custGeom>
              <a:avLst/>
              <a:gdLst>
                <a:gd name="T0" fmla="*/ 306 w 348"/>
                <a:gd name="T1" fmla="*/ 210 h 306"/>
                <a:gd name="T2" fmla="*/ 264 w 348"/>
                <a:gd name="T3" fmla="*/ 198 h 306"/>
                <a:gd name="T4" fmla="*/ 246 w 348"/>
                <a:gd name="T5" fmla="*/ 216 h 306"/>
                <a:gd name="T6" fmla="*/ 270 w 348"/>
                <a:gd name="T7" fmla="*/ 228 h 306"/>
                <a:gd name="T8" fmla="*/ 300 w 348"/>
                <a:gd name="T9" fmla="*/ 216 h 306"/>
                <a:gd name="T10" fmla="*/ 288 w 348"/>
                <a:gd name="T11" fmla="*/ 228 h 306"/>
                <a:gd name="T12" fmla="*/ 306 w 348"/>
                <a:gd name="T13" fmla="*/ 234 h 306"/>
                <a:gd name="T14" fmla="*/ 312 w 348"/>
                <a:gd name="T15" fmla="*/ 222 h 306"/>
                <a:gd name="T16" fmla="*/ 330 w 348"/>
                <a:gd name="T17" fmla="*/ 210 h 306"/>
                <a:gd name="T18" fmla="*/ 336 w 348"/>
                <a:gd name="T19" fmla="*/ 234 h 306"/>
                <a:gd name="T20" fmla="*/ 306 w 348"/>
                <a:gd name="T21" fmla="*/ 258 h 306"/>
                <a:gd name="T22" fmla="*/ 312 w 348"/>
                <a:gd name="T23" fmla="*/ 270 h 306"/>
                <a:gd name="T24" fmla="*/ 348 w 348"/>
                <a:gd name="T25" fmla="*/ 288 h 306"/>
                <a:gd name="T26" fmla="*/ 342 w 348"/>
                <a:gd name="T27" fmla="*/ 300 h 306"/>
                <a:gd name="T28" fmla="*/ 336 w 348"/>
                <a:gd name="T29" fmla="*/ 294 h 306"/>
                <a:gd name="T30" fmla="*/ 324 w 348"/>
                <a:gd name="T31" fmla="*/ 306 h 306"/>
                <a:gd name="T32" fmla="*/ 318 w 348"/>
                <a:gd name="T33" fmla="*/ 282 h 306"/>
                <a:gd name="T34" fmla="*/ 276 w 348"/>
                <a:gd name="T35" fmla="*/ 270 h 306"/>
                <a:gd name="T36" fmla="*/ 282 w 348"/>
                <a:gd name="T37" fmla="*/ 288 h 306"/>
                <a:gd name="T38" fmla="*/ 270 w 348"/>
                <a:gd name="T39" fmla="*/ 300 h 306"/>
                <a:gd name="T40" fmla="*/ 258 w 348"/>
                <a:gd name="T41" fmla="*/ 282 h 306"/>
                <a:gd name="T42" fmla="*/ 252 w 348"/>
                <a:gd name="T43" fmla="*/ 294 h 306"/>
                <a:gd name="T44" fmla="*/ 240 w 348"/>
                <a:gd name="T45" fmla="*/ 282 h 306"/>
                <a:gd name="T46" fmla="*/ 234 w 348"/>
                <a:gd name="T47" fmla="*/ 300 h 306"/>
                <a:gd name="T48" fmla="*/ 222 w 348"/>
                <a:gd name="T49" fmla="*/ 300 h 306"/>
                <a:gd name="T50" fmla="*/ 204 w 348"/>
                <a:gd name="T51" fmla="*/ 294 h 306"/>
                <a:gd name="T52" fmla="*/ 192 w 348"/>
                <a:gd name="T53" fmla="*/ 270 h 306"/>
                <a:gd name="T54" fmla="*/ 174 w 348"/>
                <a:gd name="T55" fmla="*/ 270 h 306"/>
                <a:gd name="T56" fmla="*/ 174 w 348"/>
                <a:gd name="T57" fmla="*/ 252 h 306"/>
                <a:gd name="T58" fmla="*/ 156 w 348"/>
                <a:gd name="T59" fmla="*/ 258 h 306"/>
                <a:gd name="T60" fmla="*/ 156 w 348"/>
                <a:gd name="T61" fmla="*/ 246 h 306"/>
                <a:gd name="T62" fmla="*/ 132 w 348"/>
                <a:gd name="T63" fmla="*/ 252 h 306"/>
                <a:gd name="T64" fmla="*/ 144 w 348"/>
                <a:gd name="T65" fmla="*/ 264 h 306"/>
                <a:gd name="T66" fmla="*/ 126 w 348"/>
                <a:gd name="T67" fmla="*/ 270 h 306"/>
                <a:gd name="T68" fmla="*/ 66 w 348"/>
                <a:gd name="T69" fmla="*/ 252 h 306"/>
                <a:gd name="T70" fmla="*/ 18 w 348"/>
                <a:gd name="T71" fmla="*/ 258 h 306"/>
                <a:gd name="T72" fmla="*/ 12 w 348"/>
                <a:gd name="T73" fmla="*/ 252 h 306"/>
                <a:gd name="T74" fmla="*/ 30 w 348"/>
                <a:gd name="T75" fmla="*/ 234 h 306"/>
                <a:gd name="T76" fmla="*/ 24 w 348"/>
                <a:gd name="T77" fmla="*/ 192 h 306"/>
                <a:gd name="T78" fmla="*/ 36 w 348"/>
                <a:gd name="T79" fmla="*/ 156 h 306"/>
                <a:gd name="T80" fmla="*/ 0 w 348"/>
                <a:gd name="T81" fmla="*/ 84 h 306"/>
                <a:gd name="T82" fmla="*/ 0 w 348"/>
                <a:gd name="T83" fmla="*/ 6 h 306"/>
                <a:gd name="T84" fmla="*/ 186 w 348"/>
                <a:gd name="T85" fmla="*/ 0 h 306"/>
                <a:gd name="T86" fmla="*/ 192 w 348"/>
                <a:gd name="T87" fmla="*/ 6 h 306"/>
                <a:gd name="T88" fmla="*/ 192 w 348"/>
                <a:gd name="T89" fmla="*/ 30 h 306"/>
                <a:gd name="T90" fmla="*/ 198 w 348"/>
                <a:gd name="T91" fmla="*/ 30 h 306"/>
                <a:gd name="T92" fmla="*/ 192 w 348"/>
                <a:gd name="T93" fmla="*/ 36 h 306"/>
                <a:gd name="T94" fmla="*/ 210 w 348"/>
                <a:gd name="T95" fmla="*/ 54 h 306"/>
                <a:gd name="T96" fmla="*/ 192 w 348"/>
                <a:gd name="T97" fmla="*/ 60 h 306"/>
                <a:gd name="T98" fmla="*/ 204 w 348"/>
                <a:gd name="T99" fmla="*/ 66 h 306"/>
                <a:gd name="T100" fmla="*/ 174 w 348"/>
                <a:gd name="T101" fmla="*/ 108 h 306"/>
                <a:gd name="T102" fmla="*/ 168 w 348"/>
                <a:gd name="T103" fmla="*/ 156 h 306"/>
                <a:gd name="T104" fmla="*/ 288 w 348"/>
                <a:gd name="T105" fmla="*/ 150 h 306"/>
                <a:gd name="T106" fmla="*/ 288 w 348"/>
                <a:gd name="T107" fmla="*/ 174 h 306"/>
                <a:gd name="T108" fmla="*/ 306 w 348"/>
                <a:gd name="T109" fmla="*/ 210 h 3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8"/>
                <a:gd name="T166" fmla="*/ 0 h 306"/>
                <a:gd name="T167" fmla="*/ 348 w 348"/>
                <a:gd name="T168" fmla="*/ 306 h 3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8" h="306">
                  <a:moveTo>
                    <a:pt x="306" y="210"/>
                  </a:moveTo>
                  <a:lnTo>
                    <a:pt x="264" y="198"/>
                  </a:lnTo>
                  <a:lnTo>
                    <a:pt x="246" y="216"/>
                  </a:lnTo>
                  <a:lnTo>
                    <a:pt x="270" y="228"/>
                  </a:lnTo>
                  <a:lnTo>
                    <a:pt x="300" y="216"/>
                  </a:lnTo>
                  <a:lnTo>
                    <a:pt x="288" y="228"/>
                  </a:lnTo>
                  <a:lnTo>
                    <a:pt x="306" y="234"/>
                  </a:lnTo>
                  <a:lnTo>
                    <a:pt x="312" y="222"/>
                  </a:lnTo>
                  <a:lnTo>
                    <a:pt x="330" y="210"/>
                  </a:lnTo>
                  <a:lnTo>
                    <a:pt x="336" y="234"/>
                  </a:lnTo>
                  <a:lnTo>
                    <a:pt x="306" y="258"/>
                  </a:lnTo>
                  <a:lnTo>
                    <a:pt x="312" y="270"/>
                  </a:lnTo>
                  <a:lnTo>
                    <a:pt x="348" y="288"/>
                  </a:lnTo>
                  <a:lnTo>
                    <a:pt x="342" y="300"/>
                  </a:lnTo>
                  <a:lnTo>
                    <a:pt x="336" y="294"/>
                  </a:lnTo>
                  <a:lnTo>
                    <a:pt x="324" y="306"/>
                  </a:lnTo>
                  <a:lnTo>
                    <a:pt x="318" y="282"/>
                  </a:lnTo>
                  <a:lnTo>
                    <a:pt x="276" y="270"/>
                  </a:lnTo>
                  <a:lnTo>
                    <a:pt x="282" y="288"/>
                  </a:lnTo>
                  <a:lnTo>
                    <a:pt x="270" y="300"/>
                  </a:lnTo>
                  <a:lnTo>
                    <a:pt x="258" y="282"/>
                  </a:lnTo>
                  <a:lnTo>
                    <a:pt x="252" y="294"/>
                  </a:lnTo>
                  <a:lnTo>
                    <a:pt x="240" y="282"/>
                  </a:lnTo>
                  <a:lnTo>
                    <a:pt x="234" y="300"/>
                  </a:lnTo>
                  <a:lnTo>
                    <a:pt x="222" y="300"/>
                  </a:lnTo>
                  <a:lnTo>
                    <a:pt x="204" y="294"/>
                  </a:lnTo>
                  <a:lnTo>
                    <a:pt x="192" y="270"/>
                  </a:lnTo>
                  <a:lnTo>
                    <a:pt x="174" y="270"/>
                  </a:lnTo>
                  <a:lnTo>
                    <a:pt x="174" y="252"/>
                  </a:lnTo>
                  <a:lnTo>
                    <a:pt x="156" y="258"/>
                  </a:lnTo>
                  <a:lnTo>
                    <a:pt x="156" y="246"/>
                  </a:lnTo>
                  <a:lnTo>
                    <a:pt x="132" y="252"/>
                  </a:lnTo>
                  <a:lnTo>
                    <a:pt x="144" y="264"/>
                  </a:lnTo>
                  <a:lnTo>
                    <a:pt x="126" y="270"/>
                  </a:lnTo>
                  <a:lnTo>
                    <a:pt x="66" y="252"/>
                  </a:lnTo>
                  <a:lnTo>
                    <a:pt x="18" y="258"/>
                  </a:lnTo>
                  <a:lnTo>
                    <a:pt x="12" y="252"/>
                  </a:lnTo>
                  <a:lnTo>
                    <a:pt x="30" y="234"/>
                  </a:lnTo>
                  <a:lnTo>
                    <a:pt x="24" y="192"/>
                  </a:lnTo>
                  <a:lnTo>
                    <a:pt x="36" y="156"/>
                  </a:lnTo>
                  <a:lnTo>
                    <a:pt x="0" y="84"/>
                  </a:lnTo>
                  <a:lnTo>
                    <a:pt x="0" y="6"/>
                  </a:lnTo>
                  <a:lnTo>
                    <a:pt x="186" y="0"/>
                  </a:lnTo>
                  <a:lnTo>
                    <a:pt x="192" y="6"/>
                  </a:lnTo>
                  <a:lnTo>
                    <a:pt x="192" y="30"/>
                  </a:lnTo>
                  <a:lnTo>
                    <a:pt x="198" y="30"/>
                  </a:lnTo>
                  <a:lnTo>
                    <a:pt x="192" y="36"/>
                  </a:lnTo>
                  <a:lnTo>
                    <a:pt x="210" y="54"/>
                  </a:lnTo>
                  <a:lnTo>
                    <a:pt x="192" y="60"/>
                  </a:lnTo>
                  <a:lnTo>
                    <a:pt x="204" y="66"/>
                  </a:lnTo>
                  <a:lnTo>
                    <a:pt x="174" y="108"/>
                  </a:lnTo>
                  <a:lnTo>
                    <a:pt x="168" y="156"/>
                  </a:lnTo>
                  <a:lnTo>
                    <a:pt x="288" y="150"/>
                  </a:lnTo>
                  <a:lnTo>
                    <a:pt x="288" y="174"/>
                  </a:lnTo>
                  <a:lnTo>
                    <a:pt x="306" y="210"/>
                  </a:lnTo>
                  <a:close/>
                </a:path>
              </a:pathLst>
            </a:custGeom>
            <a:solidFill>
              <a:srgbClr val="FF4500"/>
            </a:solidFill>
            <a:ln w="9525">
              <a:solidFill>
                <a:srgbClr val="FF4500"/>
              </a:solidFill>
              <a:prstDash val="solid"/>
              <a:round/>
              <a:headEnd/>
              <a:tailEnd/>
            </a:ln>
          </p:spPr>
          <p:txBody>
            <a:bodyPr/>
            <a:lstStyle/>
            <a:p>
              <a:endParaRPr lang="en-US"/>
            </a:p>
          </p:txBody>
        </p:sp>
        <p:sp>
          <p:nvSpPr>
            <p:cNvPr id="9270" name="Freeform 179"/>
            <p:cNvSpPr>
              <a:spLocks/>
            </p:cNvSpPr>
            <p:nvPr/>
          </p:nvSpPr>
          <p:spPr bwMode="auto">
            <a:xfrm>
              <a:off x="3039" y="2598"/>
              <a:ext cx="348" cy="306"/>
            </a:xfrm>
            <a:custGeom>
              <a:avLst/>
              <a:gdLst>
                <a:gd name="T0" fmla="*/ 306 w 348"/>
                <a:gd name="T1" fmla="*/ 210 h 306"/>
                <a:gd name="T2" fmla="*/ 264 w 348"/>
                <a:gd name="T3" fmla="*/ 198 h 306"/>
                <a:gd name="T4" fmla="*/ 246 w 348"/>
                <a:gd name="T5" fmla="*/ 216 h 306"/>
                <a:gd name="T6" fmla="*/ 270 w 348"/>
                <a:gd name="T7" fmla="*/ 228 h 306"/>
                <a:gd name="T8" fmla="*/ 300 w 348"/>
                <a:gd name="T9" fmla="*/ 216 h 306"/>
                <a:gd name="T10" fmla="*/ 288 w 348"/>
                <a:gd name="T11" fmla="*/ 228 h 306"/>
                <a:gd name="T12" fmla="*/ 306 w 348"/>
                <a:gd name="T13" fmla="*/ 234 h 306"/>
                <a:gd name="T14" fmla="*/ 312 w 348"/>
                <a:gd name="T15" fmla="*/ 222 h 306"/>
                <a:gd name="T16" fmla="*/ 330 w 348"/>
                <a:gd name="T17" fmla="*/ 210 h 306"/>
                <a:gd name="T18" fmla="*/ 336 w 348"/>
                <a:gd name="T19" fmla="*/ 234 h 306"/>
                <a:gd name="T20" fmla="*/ 306 w 348"/>
                <a:gd name="T21" fmla="*/ 258 h 306"/>
                <a:gd name="T22" fmla="*/ 312 w 348"/>
                <a:gd name="T23" fmla="*/ 270 h 306"/>
                <a:gd name="T24" fmla="*/ 348 w 348"/>
                <a:gd name="T25" fmla="*/ 288 h 306"/>
                <a:gd name="T26" fmla="*/ 342 w 348"/>
                <a:gd name="T27" fmla="*/ 300 h 306"/>
                <a:gd name="T28" fmla="*/ 336 w 348"/>
                <a:gd name="T29" fmla="*/ 294 h 306"/>
                <a:gd name="T30" fmla="*/ 324 w 348"/>
                <a:gd name="T31" fmla="*/ 306 h 306"/>
                <a:gd name="T32" fmla="*/ 318 w 348"/>
                <a:gd name="T33" fmla="*/ 282 h 306"/>
                <a:gd name="T34" fmla="*/ 276 w 348"/>
                <a:gd name="T35" fmla="*/ 270 h 306"/>
                <a:gd name="T36" fmla="*/ 282 w 348"/>
                <a:gd name="T37" fmla="*/ 288 h 306"/>
                <a:gd name="T38" fmla="*/ 270 w 348"/>
                <a:gd name="T39" fmla="*/ 300 h 306"/>
                <a:gd name="T40" fmla="*/ 258 w 348"/>
                <a:gd name="T41" fmla="*/ 282 h 306"/>
                <a:gd name="T42" fmla="*/ 252 w 348"/>
                <a:gd name="T43" fmla="*/ 294 h 306"/>
                <a:gd name="T44" fmla="*/ 240 w 348"/>
                <a:gd name="T45" fmla="*/ 282 h 306"/>
                <a:gd name="T46" fmla="*/ 234 w 348"/>
                <a:gd name="T47" fmla="*/ 300 h 306"/>
                <a:gd name="T48" fmla="*/ 222 w 348"/>
                <a:gd name="T49" fmla="*/ 300 h 306"/>
                <a:gd name="T50" fmla="*/ 204 w 348"/>
                <a:gd name="T51" fmla="*/ 294 h 306"/>
                <a:gd name="T52" fmla="*/ 192 w 348"/>
                <a:gd name="T53" fmla="*/ 270 h 306"/>
                <a:gd name="T54" fmla="*/ 174 w 348"/>
                <a:gd name="T55" fmla="*/ 270 h 306"/>
                <a:gd name="T56" fmla="*/ 174 w 348"/>
                <a:gd name="T57" fmla="*/ 252 h 306"/>
                <a:gd name="T58" fmla="*/ 156 w 348"/>
                <a:gd name="T59" fmla="*/ 258 h 306"/>
                <a:gd name="T60" fmla="*/ 156 w 348"/>
                <a:gd name="T61" fmla="*/ 246 h 306"/>
                <a:gd name="T62" fmla="*/ 132 w 348"/>
                <a:gd name="T63" fmla="*/ 252 h 306"/>
                <a:gd name="T64" fmla="*/ 144 w 348"/>
                <a:gd name="T65" fmla="*/ 264 h 306"/>
                <a:gd name="T66" fmla="*/ 126 w 348"/>
                <a:gd name="T67" fmla="*/ 270 h 306"/>
                <a:gd name="T68" fmla="*/ 66 w 348"/>
                <a:gd name="T69" fmla="*/ 252 h 306"/>
                <a:gd name="T70" fmla="*/ 18 w 348"/>
                <a:gd name="T71" fmla="*/ 258 h 306"/>
                <a:gd name="T72" fmla="*/ 12 w 348"/>
                <a:gd name="T73" fmla="*/ 252 h 306"/>
                <a:gd name="T74" fmla="*/ 30 w 348"/>
                <a:gd name="T75" fmla="*/ 234 h 306"/>
                <a:gd name="T76" fmla="*/ 24 w 348"/>
                <a:gd name="T77" fmla="*/ 192 h 306"/>
                <a:gd name="T78" fmla="*/ 36 w 348"/>
                <a:gd name="T79" fmla="*/ 156 h 306"/>
                <a:gd name="T80" fmla="*/ 0 w 348"/>
                <a:gd name="T81" fmla="*/ 84 h 306"/>
                <a:gd name="T82" fmla="*/ 0 w 348"/>
                <a:gd name="T83" fmla="*/ 6 h 306"/>
                <a:gd name="T84" fmla="*/ 186 w 348"/>
                <a:gd name="T85" fmla="*/ 0 h 306"/>
                <a:gd name="T86" fmla="*/ 192 w 348"/>
                <a:gd name="T87" fmla="*/ 6 h 306"/>
                <a:gd name="T88" fmla="*/ 192 w 348"/>
                <a:gd name="T89" fmla="*/ 30 h 306"/>
                <a:gd name="T90" fmla="*/ 198 w 348"/>
                <a:gd name="T91" fmla="*/ 30 h 306"/>
                <a:gd name="T92" fmla="*/ 192 w 348"/>
                <a:gd name="T93" fmla="*/ 36 h 306"/>
                <a:gd name="T94" fmla="*/ 210 w 348"/>
                <a:gd name="T95" fmla="*/ 54 h 306"/>
                <a:gd name="T96" fmla="*/ 192 w 348"/>
                <a:gd name="T97" fmla="*/ 60 h 306"/>
                <a:gd name="T98" fmla="*/ 204 w 348"/>
                <a:gd name="T99" fmla="*/ 66 h 306"/>
                <a:gd name="T100" fmla="*/ 174 w 348"/>
                <a:gd name="T101" fmla="*/ 108 h 306"/>
                <a:gd name="T102" fmla="*/ 168 w 348"/>
                <a:gd name="T103" fmla="*/ 156 h 306"/>
                <a:gd name="T104" fmla="*/ 288 w 348"/>
                <a:gd name="T105" fmla="*/ 150 h 306"/>
                <a:gd name="T106" fmla="*/ 288 w 348"/>
                <a:gd name="T107" fmla="*/ 174 h 306"/>
                <a:gd name="T108" fmla="*/ 306 w 348"/>
                <a:gd name="T109" fmla="*/ 210 h 306"/>
                <a:gd name="T110" fmla="*/ 306 w 348"/>
                <a:gd name="T111" fmla="*/ 216 h 3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8"/>
                <a:gd name="T169" fmla="*/ 0 h 306"/>
                <a:gd name="T170" fmla="*/ 348 w 348"/>
                <a:gd name="T171" fmla="*/ 306 h 3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8" h="306">
                  <a:moveTo>
                    <a:pt x="306" y="210"/>
                  </a:moveTo>
                  <a:lnTo>
                    <a:pt x="264" y="198"/>
                  </a:lnTo>
                  <a:lnTo>
                    <a:pt x="246" y="216"/>
                  </a:lnTo>
                  <a:lnTo>
                    <a:pt x="270" y="228"/>
                  </a:lnTo>
                  <a:lnTo>
                    <a:pt x="300" y="216"/>
                  </a:lnTo>
                  <a:lnTo>
                    <a:pt x="288" y="228"/>
                  </a:lnTo>
                  <a:lnTo>
                    <a:pt x="306" y="234"/>
                  </a:lnTo>
                  <a:lnTo>
                    <a:pt x="312" y="222"/>
                  </a:lnTo>
                  <a:lnTo>
                    <a:pt x="330" y="210"/>
                  </a:lnTo>
                  <a:lnTo>
                    <a:pt x="336" y="234"/>
                  </a:lnTo>
                  <a:lnTo>
                    <a:pt x="306" y="258"/>
                  </a:lnTo>
                  <a:lnTo>
                    <a:pt x="312" y="270"/>
                  </a:lnTo>
                  <a:lnTo>
                    <a:pt x="348" y="288"/>
                  </a:lnTo>
                  <a:lnTo>
                    <a:pt x="342" y="300"/>
                  </a:lnTo>
                  <a:lnTo>
                    <a:pt x="336" y="294"/>
                  </a:lnTo>
                  <a:lnTo>
                    <a:pt x="324" y="306"/>
                  </a:lnTo>
                  <a:lnTo>
                    <a:pt x="318" y="282"/>
                  </a:lnTo>
                  <a:lnTo>
                    <a:pt x="276" y="270"/>
                  </a:lnTo>
                  <a:lnTo>
                    <a:pt x="282" y="288"/>
                  </a:lnTo>
                  <a:lnTo>
                    <a:pt x="270" y="300"/>
                  </a:lnTo>
                  <a:lnTo>
                    <a:pt x="258" y="282"/>
                  </a:lnTo>
                  <a:lnTo>
                    <a:pt x="252" y="294"/>
                  </a:lnTo>
                  <a:lnTo>
                    <a:pt x="240" y="282"/>
                  </a:lnTo>
                  <a:lnTo>
                    <a:pt x="234" y="300"/>
                  </a:lnTo>
                  <a:lnTo>
                    <a:pt x="222" y="300"/>
                  </a:lnTo>
                  <a:lnTo>
                    <a:pt x="204" y="294"/>
                  </a:lnTo>
                  <a:lnTo>
                    <a:pt x="192" y="270"/>
                  </a:lnTo>
                  <a:lnTo>
                    <a:pt x="174" y="270"/>
                  </a:lnTo>
                  <a:lnTo>
                    <a:pt x="174" y="252"/>
                  </a:lnTo>
                  <a:lnTo>
                    <a:pt x="156" y="258"/>
                  </a:lnTo>
                  <a:lnTo>
                    <a:pt x="156" y="246"/>
                  </a:lnTo>
                  <a:lnTo>
                    <a:pt x="132" y="252"/>
                  </a:lnTo>
                  <a:lnTo>
                    <a:pt x="144" y="264"/>
                  </a:lnTo>
                  <a:lnTo>
                    <a:pt x="126" y="270"/>
                  </a:lnTo>
                  <a:lnTo>
                    <a:pt x="66" y="252"/>
                  </a:lnTo>
                  <a:lnTo>
                    <a:pt x="18" y="258"/>
                  </a:lnTo>
                  <a:lnTo>
                    <a:pt x="12" y="252"/>
                  </a:lnTo>
                  <a:lnTo>
                    <a:pt x="30" y="234"/>
                  </a:lnTo>
                  <a:lnTo>
                    <a:pt x="24" y="192"/>
                  </a:lnTo>
                  <a:lnTo>
                    <a:pt x="36" y="156"/>
                  </a:lnTo>
                  <a:lnTo>
                    <a:pt x="0" y="84"/>
                  </a:lnTo>
                  <a:lnTo>
                    <a:pt x="0" y="6"/>
                  </a:lnTo>
                  <a:lnTo>
                    <a:pt x="186" y="0"/>
                  </a:lnTo>
                  <a:lnTo>
                    <a:pt x="192" y="6"/>
                  </a:lnTo>
                  <a:lnTo>
                    <a:pt x="192" y="30"/>
                  </a:lnTo>
                  <a:lnTo>
                    <a:pt x="198" y="30"/>
                  </a:lnTo>
                  <a:lnTo>
                    <a:pt x="192" y="36"/>
                  </a:lnTo>
                  <a:lnTo>
                    <a:pt x="210" y="54"/>
                  </a:lnTo>
                  <a:lnTo>
                    <a:pt x="192" y="60"/>
                  </a:lnTo>
                  <a:lnTo>
                    <a:pt x="204" y="66"/>
                  </a:lnTo>
                  <a:lnTo>
                    <a:pt x="174" y="108"/>
                  </a:lnTo>
                  <a:lnTo>
                    <a:pt x="168" y="156"/>
                  </a:lnTo>
                  <a:lnTo>
                    <a:pt x="288" y="150"/>
                  </a:lnTo>
                  <a:lnTo>
                    <a:pt x="288" y="174"/>
                  </a:lnTo>
                  <a:lnTo>
                    <a:pt x="306" y="210"/>
                  </a:lnTo>
                  <a:lnTo>
                    <a:pt x="306" y="216"/>
                  </a:lnTo>
                </a:path>
              </a:pathLst>
            </a:custGeom>
            <a:noFill/>
            <a:ln w="9525">
              <a:solidFill>
                <a:srgbClr val="000000"/>
              </a:solidFill>
              <a:prstDash val="solid"/>
              <a:round/>
              <a:headEnd/>
              <a:tailEnd/>
            </a:ln>
          </p:spPr>
          <p:txBody>
            <a:bodyPr/>
            <a:lstStyle/>
            <a:p>
              <a:endParaRPr lang="en-US"/>
            </a:p>
          </p:txBody>
        </p:sp>
        <p:sp>
          <p:nvSpPr>
            <p:cNvPr id="9271" name="Freeform 180"/>
            <p:cNvSpPr>
              <a:spLocks/>
            </p:cNvSpPr>
            <p:nvPr/>
          </p:nvSpPr>
          <p:spPr bwMode="auto">
            <a:xfrm>
              <a:off x="4269" y="1272"/>
              <a:ext cx="228" cy="360"/>
            </a:xfrm>
            <a:custGeom>
              <a:avLst/>
              <a:gdLst>
                <a:gd name="T0" fmla="*/ 66 w 228"/>
                <a:gd name="T1" fmla="*/ 360 h 360"/>
                <a:gd name="T2" fmla="*/ 60 w 228"/>
                <a:gd name="T3" fmla="*/ 360 h 360"/>
                <a:gd name="T4" fmla="*/ 42 w 228"/>
                <a:gd name="T5" fmla="*/ 336 h 360"/>
                <a:gd name="T6" fmla="*/ 0 w 228"/>
                <a:gd name="T7" fmla="*/ 198 h 360"/>
                <a:gd name="T8" fmla="*/ 18 w 228"/>
                <a:gd name="T9" fmla="*/ 198 h 360"/>
                <a:gd name="T10" fmla="*/ 12 w 228"/>
                <a:gd name="T11" fmla="*/ 180 h 360"/>
                <a:gd name="T12" fmla="*/ 24 w 228"/>
                <a:gd name="T13" fmla="*/ 180 h 360"/>
                <a:gd name="T14" fmla="*/ 18 w 228"/>
                <a:gd name="T15" fmla="*/ 174 h 360"/>
                <a:gd name="T16" fmla="*/ 30 w 228"/>
                <a:gd name="T17" fmla="*/ 138 h 360"/>
                <a:gd name="T18" fmla="*/ 30 w 228"/>
                <a:gd name="T19" fmla="*/ 78 h 360"/>
                <a:gd name="T20" fmla="*/ 54 w 228"/>
                <a:gd name="T21" fmla="*/ 12 h 360"/>
                <a:gd name="T22" fmla="*/ 66 w 228"/>
                <a:gd name="T23" fmla="*/ 6 h 360"/>
                <a:gd name="T24" fmla="*/ 78 w 228"/>
                <a:gd name="T25" fmla="*/ 24 h 360"/>
                <a:gd name="T26" fmla="*/ 108 w 228"/>
                <a:gd name="T27" fmla="*/ 0 h 360"/>
                <a:gd name="T28" fmla="*/ 138 w 228"/>
                <a:gd name="T29" fmla="*/ 18 h 360"/>
                <a:gd name="T30" fmla="*/ 168 w 228"/>
                <a:gd name="T31" fmla="*/ 120 h 360"/>
                <a:gd name="T32" fmla="*/ 186 w 228"/>
                <a:gd name="T33" fmla="*/ 120 h 360"/>
                <a:gd name="T34" fmla="*/ 192 w 228"/>
                <a:gd name="T35" fmla="*/ 144 h 360"/>
                <a:gd name="T36" fmla="*/ 216 w 228"/>
                <a:gd name="T37" fmla="*/ 150 h 360"/>
                <a:gd name="T38" fmla="*/ 216 w 228"/>
                <a:gd name="T39" fmla="*/ 168 h 360"/>
                <a:gd name="T40" fmla="*/ 228 w 228"/>
                <a:gd name="T41" fmla="*/ 168 h 360"/>
                <a:gd name="T42" fmla="*/ 222 w 228"/>
                <a:gd name="T43" fmla="*/ 186 h 360"/>
                <a:gd name="T44" fmla="*/ 192 w 228"/>
                <a:gd name="T45" fmla="*/ 204 h 360"/>
                <a:gd name="T46" fmla="*/ 180 w 228"/>
                <a:gd name="T47" fmla="*/ 222 h 360"/>
                <a:gd name="T48" fmla="*/ 174 w 228"/>
                <a:gd name="T49" fmla="*/ 210 h 360"/>
                <a:gd name="T50" fmla="*/ 162 w 228"/>
                <a:gd name="T51" fmla="*/ 222 h 360"/>
                <a:gd name="T52" fmla="*/ 156 w 228"/>
                <a:gd name="T53" fmla="*/ 216 h 360"/>
                <a:gd name="T54" fmla="*/ 156 w 228"/>
                <a:gd name="T55" fmla="*/ 234 h 360"/>
                <a:gd name="T56" fmla="*/ 144 w 228"/>
                <a:gd name="T57" fmla="*/ 234 h 360"/>
                <a:gd name="T58" fmla="*/ 150 w 228"/>
                <a:gd name="T59" fmla="*/ 228 h 360"/>
                <a:gd name="T60" fmla="*/ 138 w 228"/>
                <a:gd name="T61" fmla="*/ 216 h 360"/>
                <a:gd name="T62" fmla="*/ 126 w 228"/>
                <a:gd name="T63" fmla="*/ 270 h 360"/>
                <a:gd name="T64" fmla="*/ 120 w 228"/>
                <a:gd name="T65" fmla="*/ 264 h 360"/>
                <a:gd name="T66" fmla="*/ 114 w 228"/>
                <a:gd name="T67" fmla="*/ 282 h 360"/>
                <a:gd name="T68" fmla="*/ 102 w 228"/>
                <a:gd name="T69" fmla="*/ 282 h 360"/>
                <a:gd name="T70" fmla="*/ 102 w 228"/>
                <a:gd name="T71" fmla="*/ 300 h 360"/>
                <a:gd name="T72" fmla="*/ 96 w 228"/>
                <a:gd name="T73" fmla="*/ 288 h 360"/>
                <a:gd name="T74" fmla="*/ 84 w 228"/>
                <a:gd name="T75" fmla="*/ 294 h 360"/>
                <a:gd name="T76" fmla="*/ 66 w 228"/>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28"/>
                <a:gd name="T118" fmla="*/ 0 h 360"/>
                <a:gd name="T119" fmla="*/ 228 w 228"/>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28" h="360">
                  <a:moveTo>
                    <a:pt x="66" y="360"/>
                  </a:moveTo>
                  <a:lnTo>
                    <a:pt x="60" y="360"/>
                  </a:lnTo>
                  <a:lnTo>
                    <a:pt x="42" y="336"/>
                  </a:lnTo>
                  <a:lnTo>
                    <a:pt x="0" y="198"/>
                  </a:lnTo>
                  <a:lnTo>
                    <a:pt x="18" y="198"/>
                  </a:lnTo>
                  <a:lnTo>
                    <a:pt x="12" y="180"/>
                  </a:lnTo>
                  <a:lnTo>
                    <a:pt x="24" y="180"/>
                  </a:lnTo>
                  <a:lnTo>
                    <a:pt x="18" y="174"/>
                  </a:lnTo>
                  <a:lnTo>
                    <a:pt x="30" y="138"/>
                  </a:lnTo>
                  <a:lnTo>
                    <a:pt x="30" y="78"/>
                  </a:lnTo>
                  <a:lnTo>
                    <a:pt x="54" y="12"/>
                  </a:lnTo>
                  <a:lnTo>
                    <a:pt x="66" y="6"/>
                  </a:lnTo>
                  <a:lnTo>
                    <a:pt x="78" y="24"/>
                  </a:lnTo>
                  <a:lnTo>
                    <a:pt x="108" y="0"/>
                  </a:lnTo>
                  <a:lnTo>
                    <a:pt x="138" y="18"/>
                  </a:lnTo>
                  <a:lnTo>
                    <a:pt x="168" y="120"/>
                  </a:lnTo>
                  <a:lnTo>
                    <a:pt x="186" y="120"/>
                  </a:lnTo>
                  <a:lnTo>
                    <a:pt x="192" y="144"/>
                  </a:lnTo>
                  <a:lnTo>
                    <a:pt x="216" y="150"/>
                  </a:lnTo>
                  <a:lnTo>
                    <a:pt x="216" y="168"/>
                  </a:lnTo>
                  <a:lnTo>
                    <a:pt x="228" y="168"/>
                  </a:lnTo>
                  <a:lnTo>
                    <a:pt x="222" y="186"/>
                  </a:lnTo>
                  <a:lnTo>
                    <a:pt x="192" y="204"/>
                  </a:lnTo>
                  <a:lnTo>
                    <a:pt x="180" y="222"/>
                  </a:lnTo>
                  <a:lnTo>
                    <a:pt x="174" y="210"/>
                  </a:lnTo>
                  <a:lnTo>
                    <a:pt x="162" y="222"/>
                  </a:lnTo>
                  <a:lnTo>
                    <a:pt x="156" y="216"/>
                  </a:lnTo>
                  <a:lnTo>
                    <a:pt x="156" y="234"/>
                  </a:lnTo>
                  <a:lnTo>
                    <a:pt x="144" y="234"/>
                  </a:lnTo>
                  <a:lnTo>
                    <a:pt x="150" y="228"/>
                  </a:lnTo>
                  <a:lnTo>
                    <a:pt x="138" y="216"/>
                  </a:lnTo>
                  <a:lnTo>
                    <a:pt x="126" y="270"/>
                  </a:lnTo>
                  <a:lnTo>
                    <a:pt x="120" y="264"/>
                  </a:lnTo>
                  <a:lnTo>
                    <a:pt x="114" y="282"/>
                  </a:lnTo>
                  <a:lnTo>
                    <a:pt x="102" y="282"/>
                  </a:lnTo>
                  <a:lnTo>
                    <a:pt x="102" y="300"/>
                  </a:lnTo>
                  <a:lnTo>
                    <a:pt x="96" y="288"/>
                  </a:lnTo>
                  <a:lnTo>
                    <a:pt x="84" y="294"/>
                  </a:lnTo>
                  <a:lnTo>
                    <a:pt x="66" y="360"/>
                  </a:lnTo>
                  <a:close/>
                </a:path>
              </a:pathLst>
            </a:custGeom>
            <a:solidFill>
              <a:srgbClr val="FF8C00"/>
            </a:solidFill>
            <a:ln w="9525">
              <a:solidFill>
                <a:srgbClr val="FF8C00"/>
              </a:solidFill>
              <a:prstDash val="solid"/>
              <a:round/>
              <a:headEnd/>
              <a:tailEnd/>
            </a:ln>
          </p:spPr>
          <p:txBody>
            <a:bodyPr/>
            <a:lstStyle/>
            <a:p>
              <a:endParaRPr lang="en-US"/>
            </a:p>
          </p:txBody>
        </p:sp>
        <p:sp>
          <p:nvSpPr>
            <p:cNvPr id="9272" name="Freeform 181"/>
            <p:cNvSpPr>
              <a:spLocks/>
            </p:cNvSpPr>
            <p:nvPr/>
          </p:nvSpPr>
          <p:spPr bwMode="auto">
            <a:xfrm>
              <a:off x="4269" y="1272"/>
              <a:ext cx="228" cy="366"/>
            </a:xfrm>
            <a:custGeom>
              <a:avLst/>
              <a:gdLst>
                <a:gd name="T0" fmla="*/ 66 w 228"/>
                <a:gd name="T1" fmla="*/ 360 h 366"/>
                <a:gd name="T2" fmla="*/ 60 w 228"/>
                <a:gd name="T3" fmla="*/ 360 h 366"/>
                <a:gd name="T4" fmla="*/ 42 w 228"/>
                <a:gd name="T5" fmla="*/ 336 h 366"/>
                <a:gd name="T6" fmla="*/ 0 w 228"/>
                <a:gd name="T7" fmla="*/ 198 h 366"/>
                <a:gd name="T8" fmla="*/ 18 w 228"/>
                <a:gd name="T9" fmla="*/ 198 h 366"/>
                <a:gd name="T10" fmla="*/ 12 w 228"/>
                <a:gd name="T11" fmla="*/ 180 h 366"/>
                <a:gd name="T12" fmla="*/ 24 w 228"/>
                <a:gd name="T13" fmla="*/ 180 h 366"/>
                <a:gd name="T14" fmla="*/ 18 w 228"/>
                <a:gd name="T15" fmla="*/ 174 h 366"/>
                <a:gd name="T16" fmla="*/ 30 w 228"/>
                <a:gd name="T17" fmla="*/ 138 h 366"/>
                <a:gd name="T18" fmla="*/ 30 w 228"/>
                <a:gd name="T19" fmla="*/ 78 h 366"/>
                <a:gd name="T20" fmla="*/ 54 w 228"/>
                <a:gd name="T21" fmla="*/ 12 h 366"/>
                <a:gd name="T22" fmla="*/ 66 w 228"/>
                <a:gd name="T23" fmla="*/ 6 h 366"/>
                <a:gd name="T24" fmla="*/ 78 w 228"/>
                <a:gd name="T25" fmla="*/ 24 h 366"/>
                <a:gd name="T26" fmla="*/ 108 w 228"/>
                <a:gd name="T27" fmla="*/ 0 h 366"/>
                <a:gd name="T28" fmla="*/ 138 w 228"/>
                <a:gd name="T29" fmla="*/ 18 h 366"/>
                <a:gd name="T30" fmla="*/ 168 w 228"/>
                <a:gd name="T31" fmla="*/ 120 h 366"/>
                <a:gd name="T32" fmla="*/ 186 w 228"/>
                <a:gd name="T33" fmla="*/ 120 h 366"/>
                <a:gd name="T34" fmla="*/ 192 w 228"/>
                <a:gd name="T35" fmla="*/ 144 h 366"/>
                <a:gd name="T36" fmla="*/ 216 w 228"/>
                <a:gd name="T37" fmla="*/ 150 h 366"/>
                <a:gd name="T38" fmla="*/ 216 w 228"/>
                <a:gd name="T39" fmla="*/ 168 h 366"/>
                <a:gd name="T40" fmla="*/ 228 w 228"/>
                <a:gd name="T41" fmla="*/ 168 h 366"/>
                <a:gd name="T42" fmla="*/ 222 w 228"/>
                <a:gd name="T43" fmla="*/ 186 h 366"/>
                <a:gd name="T44" fmla="*/ 192 w 228"/>
                <a:gd name="T45" fmla="*/ 204 h 366"/>
                <a:gd name="T46" fmla="*/ 180 w 228"/>
                <a:gd name="T47" fmla="*/ 222 h 366"/>
                <a:gd name="T48" fmla="*/ 174 w 228"/>
                <a:gd name="T49" fmla="*/ 210 h 366"/>
                <a:gd name="T50" fmla="*/ 162 w 228"/>
                <a:gd name="T51" fmla="*/ 222 h 366"/>
                <a:gd name="T52" fmla="*/ 156 w 228"/>
                <a:gd name="T53" fmla="*/ 216 h 366"/>
                <a:gd name="T54" fmla="*/ 156 w 228"/>
                <a:gd name="T55" fmla="*/ 234 h 366"/>
                <a:gd name="T56" fmla="*/ 144 w 228"/>
                <a:gd name="T57" fmla="*/ 234 h 366"/>
                <a:gd name="T58" fmla="*/ 150 w 228"/>
                <a:gd name="T59" fmla="*/ 228 h 366"/>
                <a:gd name="T60" fmla="*/ 138 w 228"/>
                <a:gd name="T61" fmla="*/ 216 h 366"/>
                <a:gd name="T62" fmla="*/ 126 w 228"/>
                <a:gd name="T63" fmla="*/ 270 h 366"/>
                <a:gd name="T64" fmla="*/ 120 w 228"/>
                <a:gd name="T65" fmla="*/ 264 h 366"/>
                <a:gd name="T66" fmla="*/ 114 w 228"/>
                <a:gd name="T67" fmla="*/ 282 h 366"/>
                <a:gd name="T68" fmla="*/ 102 w 228"/>
                <a:gd name="T69" fmla="*/ 282 h 366"/>
                <a:gd name="T70" fmla="*/ 102 w 228"/>
                <a:gd name="T71" fmla="*/ 300 h 366"/>
                <a:gd name="T72" fmla="*/ 96 w 228"/>
                <a:gd name="T73" fmla="*/ 288 h 366"/>
                <a:gd name="T74" fmla="*/ 84 w 228"/>
                <a:gd name="T75" fmla="*/ 294 h 366"/>
                <a:gd name="T76" fmla="*/ 66 w 228"/>
                <a:gd name="T77" fmla="*/ 360 h 366"/>
                <a:gd name="T78" fmla="*/ 66 w 228"/>
                <a:gd name="T79" fmla="*/ 366 h 36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8"/>
                <a:gd name="T121" fmla="*/ 0 h 366"/>
                <a:gd name="T122" fmla="*/ 228 w 228"/>
                <a:gd name="T123" fmla="*/ 366 h 36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8" h="366">
                  <a:moveTo>
                    <a:pt x="66" y="360"/>
                  </a:moveTo>
                  <a:lnTo>
                    <a:pt x="60" y="360"/>
                  </a:lnTo>
                  <a:lnTo>
                    <a:pt x="42" y="336"/>
                  </a:lnTo>
                  <a:lnTo>
                    <a:pt x="0" y="198"/>
                  </a:lnTo>
                  <a:lnTo>
                    <a:pt x="18" y="198"/>
                  </a:lnTo>
                  <a:lnTo>
                    <a:pt x="12" y="180"/>
                  </a:lnTo>
                  <a:lnTo>
                    <a:pt x="24" y="180"/>
                  </a:lnTo>
                  <a:lnTo>
                    <a:pt x="18" y="174"/>
                  </a:lnTo>
                  <a:lnTo>
                    <a:pt x="30" y="138"/>
                  </a:lnTo>
                  <a:lnTo>
                    <a:pt x="30" y="78"/>
                  </a:lnTo>
                  <a:lnTo>
                    <a:pt x="54" y="12"/>
                  </a:lnTo>
                  <a:lnTo>
                    <a:pt x="66" y="6"/>
                  </a:lnTo>
                  <a:lnTo>
                    <a:pt x="78" y="24"/>
                  </a:lnTo>
                  <a:lnTo>
                    <a:pt x="108" y="0"/>
                  </a:lnTo>
                  <a:lnTo>
                    <a:pt x="138" y="18"/>
                  </a:lnTo>
                  <a:lnTo>
                    <a:pt x="168" y="120"/>
                  </a:lnTo>
                  <a:lnTo>
                    <a:pt x="186" y="120"/>
                  </a:lnTo>
                  <a:lnTo>
                    <a:pt x="192" y="144"/>
                  </a:lnTo>
                  <a:lnTo>
                    <a:pt x="216" y="150"/>
                  </a:lnTo>
                  <a:lnTo>
                    <a:pt x="216" y="168"/>
                  </a:lnTo>
                  <a:lnTo>
                    <a:pt x="228" y="168"/>
                  </a:lnTo>
                  <a:lnTo>
                    <a:pt x="222" y="186"/>
                  </a:lnTo>
                  <a:lnTo>
                    <a:pt x="192" y="204"/>
                  </a:lnTo>
                  <a:lnTo>
                    <a:pt x="180" y="222"/>
                  </a:lnTo>
                  <a:lnTo>
                    <a:pt x="174" y="210"/>
                  </a:lnTo>
                  <a:lnTo>
                    <a:pt x="162" y="222"/>
                  </a:lnTo>
                  <a:lnTo>
                    <a:pt x="156" y="216"/>
                  </a:lnTo>
                  <a:lnTo>
                    <a:pt x="156" y="234"/>
                  </a:lnTo>
                  <a:lnTo>
                    <a:pt x="144" y="234"/>
                  </a:lnTo>
                  <a:lnTo>
                    <a:pt x="150" y="228"/>
                  </a:lnTo>
                  <a:lnTo>
                    <a:pt x="138" y="216"/>
                  </a:lnTo>
                  <a:lnTo>
                    <a:pt x="126" y="270"/>
                  </a:lnTo>
                  <a:lnTo>
                    <a:pt x="120" y="264"/>
                  </a:lnTo>
                  <a:lnTo>
                    <a:pt x="114" y="282"/>
                  </a:lnTo>
                  <a:lnTo>
                    <a:pt x="102" y="282"/>
                  </a:lnTo>
                  <a:lnTo>
                    <a:pt x="102" y="300"/>
                  </a:lnTo>
                  <a:lnTo>
                    <a:pt x="96" y="288"/>
                  </a:lnTo>
                  <a:lnTo>
                    <a:pt x="84" y="294"/>
                  </a:lnTo>
                  <a:lnTo>
                    <a:pt x="66" y="360"/>
                  </a:lnTo>
                  <a:lnTo>
                    <a:pt x="66" y="366"/>
                  </a:lnTo>
                </a:path>
              </a:pathLst>
            </a:custGeom>
            <a:noFill/>
            <a:ln w="9525">
              <a:solidFill>
                <a:srgbClr val="000000"/>
              </a:solidFill>
              <a:prstDash val="solid"/>
              <a:round/>
              <a:headEnd/>
              <a:tailEnd/>
            </a:ln>
          </p:spPr>
          <p:txBody>
            <a:bodyPr/>
            <a:lstStyle/>
            <a:p>
              <a:endParaRPr lang="en-US"/>
            </a:p>
          </p:txBody>
        </p:sp>
        <p:sp>
          <p:nvSpPr>
            <p:cNvPr id="9273" name="Freeform 182"/>
            <p:cNvSpPr>
              <a:spLocks/>
            </p:cNvSpPr>
            <p:nvPr/>
          </p:nvSpPr>
          <p:spPr bwMode="auto">
            <a:xfrm>
              <a:off x="3891" y="1956"/>
              <a:ext cx="282" cy="138"/>
            </a:xfrm>
            <a:custGeom>
              <a:avLst/>
              <a:gdLst>
                <a:gd name="T0" fmla="*/ 216 w 282"/>
                <a:gd name="T1" fmla="*/ 0 h 138"/>
                <a:gd name="T2" fmla="*/ 246 w 282"/>
                <a:gd name="T3" fmla="*/ 96 h 138"/>
                <a:gd name="T4" fmla="*/ 282 w 282"/>
                <a:gd name="T5" fmla="*/ 84 h 138"/>
                <a:gd name="T6" fmla="*/ 282 w 282"/>
                <a:gd name="T7" fmla="*/ 120 h 138"/>
                <a:gd name="T8" fmla="*/ 276 w 282"/>
                <a:gd name="T9" fmla="*/ 120 h 138"/>
                <a:gd name="T10" fmla="*/ 276 w 282"/>
                <a:gd name="T11" fmla="*/ 102 h 138"/>
                <a:gd name="T12" fmla="*/ 270 w 282"/>
                <a:gd name="T13" fmla="*/ 120 h 138"/>
                <a:gd name="T14" fmla="*/ 258 w 282"/>
                <a:gd name="T15" fmla="*/ 126 h 138"/>
                <a:gd name="T16" fmla="*/ 258 w 282"/>
                <a:gd name="T17" fmla="*/ 132 h 138"/>
                <a:gd name="T18" fmla="*/ 246 w 282"/>
                <a:gd name="T19" fmla="*/ 138 h 138"/>
                <a:gd name="T20" fmla="*/ 234 w 282"/>
                <a:gd name="T21" fmla="*/ 108 h 138"/>
                <a:gd name="T22" fmla="*/ 228 w 282"/>
                <a:gd name="T23" fmla="*/ 114 h 138"/>
                <a:gd name="T24" fmla="*/ 210 w 282"/>
                <a:gd name="T25" fmla="*/ 102 h 138"/>
                <a:gd name="T26" fmla="*/ 216 w 282"/>
                <a:gd name="T27" fmla="*/ 96 h 138"/>
                <a:gd name="T28" fmla="*/ 210 w 282"/>
                <a:gd name="T29" fmla="*/ 90 h 138"/>
                <a:gd name="T30" fmla="*/ 222 w 282"/>
                <a:gd name="T31" fmla="*/ 90 h 138"/>
                <a:gd name="T32" fmla="*/ 216 w 282"/>
                <a:gd name="T33" fmla="*/ 78 h 138"/>
                <a:gd name="T34" fmla="*/ 204 w 282"/>
                <a:gd name="T35" fmla="*/ 78 h 138"/>
                <a:gd name="T36" fmla="*/ 210 w 282"/>
                <a:gd name="T37" fmla="*/ 72 h 138"/>
                <a:gd name="T38" fmla="*/ 210 w 282"/>
                <a:gd name="T39" fmla="*/ 48 h 138"/>
                <a:gd name="T40" fmla="*/ 198 w 282"/>
                <a:gd name="T41" fmla="*/ 48 h 138"/>
                <a:gd name="T42" fmla="*/ 216 w 282"/>
                <a:gd name="T43" fmla="*/ 18 h 138"/>
                <a:gd name="T44" fmla="*/ 210 w 282"/>
                <a:gd name="T45" fmla="*/ 12 h 138"/>
                <a:gd name="T46" fmla="*/ 186 w 282"/>
                <a:gd name="T47" fmla="*/ 48 h 138"/>
                <a:gd name="T48" fmla="*/ 180 w 282"/>
                <a:gd name="T49" fmla="*/ 42 h 138"/>
                <a:gd name="T50" fmla="*/ 192 w 282"/>
                <a:gd name="T51" fmla="*/ 54 h 138"/>
                <a:gd name="T52" fmla="*/ 186 w 282"/>
                <a:gd name="T53" fmla="*/ 84 h 138"/>
                <a:gd name="T54" fmla="*/ 204 w 282"/>
                <a:gd name="T55" fmla="*/ 108 h 138"/>
                <a:gd name="T56" fmla="*/ 186 w 282"/>
                <a:gd name="T57" fmla="*/ 108 h 138"/>
                <a:gd name="T58" fmla="*/ 204 w 282"/>
                <a:gd name="T59" fmla="*/ 114 h 138"/>
                <a:gd name="T60" fmla="*/ 216 w 282"/>
                <a:gd name="T61" fmla="*/ 132 h 138"/>
                <a:gd name="T62" fmla="*/ 162 w 282"/>
                <a:gd name="T63" fmla="*/ 114 h 138"/>
                <a:gd name="T64" fmla="*/ 156 w 282"/>
                <a:gd name="T65" fmla="*/ 126 h 138"/>
                <a:gd name="T66" fmla="*/ 150 w 282"/>
                <a:gd name="T67" fmla="*/ 114 h 138"/>
                <a:gd name="T68" fmla="*/ 162 w 282"/>
                <a:gd name="T69" fmla="*/ 84 h 138"/>
                <a:gd name="T70" fmla="*/ 162 w 282"/>
                <a:gd name="T71" fmla="*/ 78 h 138"/>
                <a:gd name="T72" fmla="*/ 150 w 282"/>
                <a:gd name="T73" fmla="*/ 72 h 138"/>
                <a:gd name="T74" fmla="*/ 114 w 282"/>
                <a:gd name="T75" fmla="*/ 54 h 138"/>
                <a:gd name="T76" fmla="*/ 102 w 282"/>
                <a:gd name="T77" fmla="*/ 30 h 138"/>
                <a:gd name="T78" fmla="*/ 78 w 282"/>
                <a:gd name="T79" fmla="*/ 30 h 138"/>
                <a:gd name="T80" fmla="*/ 66 w 282"/>
                <a:gd name="T81" fmla="*/ 48 h 138"/>
                <a:gd name="T82" fmla="*/ 48 w 282"/>
                <a:gd name="T83" fmla="*/ 42 h 138"/>
                <a:gd name="T84" fmla="*/ 12 w 282"/>
                <a:gd name="T85" fmla="*/ 78 h 138"/>
                <a:gd name="T86" fmla="*/ 0 w 282"/>
                <a:gd name="T87" fmla="*/ 42 h 138"/>
                <a:gd name="T88" fmla="*/ 198 w 282"/>
                <a:gd name="T89" fmla="*/ 0 h 138"/>
                <a:gd name="T90" fmla="*/ 216 w 282"/>
                <a:gd name="T91" fmla="*/ 0 h 1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82"/>
                <a:gd name="T139" fmla="*/ 0 h 138"/>
                <a:gd name="T140" fmla="*/ 282 w 282"/>
                <a:gd name="T141" fmla="*/ 138 h 1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82" h="138">
                  <a:moveTo>
                    <a:pt x="216" y="0"/>
                  </a:moveTo>
                  <a:lnTo>
                    <a:pt x="246" y="96"/>
                  </a:lnTo>
                  <a:lnTo>
                    <a:pt x="282" y="84"/>
                  </a:lnTo>
                  <a:lnTo>
                    <a:pt x="282" y="120"/>
                  </a:lnTo>
                  <a:lnTo>
                    <a:pt x="276" y="120"/>
                  </a:lnTo>
                  <a:lnTo>
                    <a:pt x="276" y="102"/>
                  </a:lnTo>
                  <a:lnTo>
                    <a:pt x="270" y="120"/>
                  </a:lnTo>
                  <a:lnTo>
                    <a:pt x="258" y="126"/>
                  </a:lnTo>
                  <a:lnTo>
                    <a:pt x="258" y="132"/>
                  </a:lnTo>
                  <a:lnTo>
                    <a:pt x="246" y="138"/>
                  </a:lnTo>
                  <a:lnTo>
                    <a:pt x="234" y="108"/>
                  </a:lnTo>
                  <a:lnTo>
                    <a:pt x="228" y="114"/>
                  </a:lnTo>
                  <a:lnTo>
                    <a:pt x="210" y="102"/>
                  </a:lnTo>
                  <a:lnTo>
                    <a:pt x="216" y="96"/>
                  </a:lnTo>
                  <a:lnTo>
                    <a:pt x="210" y="90"/>
                  </a:lnTo>
                  <a:lnTo>
                    <a:pt x="222" y="90"/>
                  </a:lnTo>
                  <a:lnTo>
                    <a:pt x="216" y="78"/>
                  </a:lnTo>
                  <a:lnTo>
                    <a:pt x="204" y="78"/>
                  </a:lnTo>
                  <a:lnTo>
                    <a:pt x="210" y="72"/>
                  </a:lnTo>
                  <a:lnTo>
                    <a:pt x="210" y="48"/>
                  </a:lnTo>
                  <a:lnTo>
                    <a:pt x="198" y="48"/>
                  </a:lnTo>
                  <a:lnTo>
                    <a:pt x="216" y="18"/>
                  </a:lnTo>
                  <a:lnTo>
                    <a:pt x="210" y="12"/>
                  </a:lnTo>
                  <a:lnTo>
                    <a:pt x="186" y="48"/>
                  </a:lnTo>
                  <a:lnTo>
                    <a:pt x="180" y="42"/>
                  </a:lnTo>
                  <a:lnTo>
                    <a:pt x="192" y="54"/>
                  </a:lnTo>
                  <a:lnTo>
                    <a:pt x="186" y="84"/>
                  </a:lnTo>
                  <a:lnTo>
                    <a:pt x="204" y="108"/>
                  </a:lnTo>
                  <a:lnTo>
                    <a:pt x="186" y="108"/>
                  </a:lnTo>
                  <a:lnTo>
                    <a:pt x="204" y="114"/>
                  </a:lnTo>
                  <a:lnTo>
                    <a:pt x="216" y="132"/>
                  </a:lnTo>
                  <a:lnTo>
                    <a:pt x="162" y="114"/>
                  </a:lnTo>
                  <a:lnTo>
                    <a:pt x="156" y="126"/>
                  </a:lnTo>
                  <a:lnTo>
                    <a:pt x="150" y="114"/>
                  </a:lnTo>
                  <a:lnTo>
                    <a:pt x="162" y="84"/>
                  </a:lnTo>
                  <a:lnTo>
                    <a:pt x="162" y="78"/>
                  </a:lnTo>
                  <a:lnTo>
                    <a:pt x="150" y="72"/>
                  </a:lnTo>
                  <a:lnTo>
                    <a:pt x="114" y="54"/>
                  </a:lnTo>
                  <a:lnTo>
                    <a:pt x="102" y="30"/>
                  </a:lnTo>
                  <a:lnTo>
                    <a:pt x="78" y="30"/>
                  </a:lnTo>
                  <a:lnTo>
                    <a:pt x="66" y="48"/>
                  </a:lnTo>
                  <a:lnTo>
                    <a:pt x="48" y="42"/>
                  </a:lnTo>
                  <a:lnTo>
                    <a:pt x="12" y="78"/>
                  </a:lnTo>
                  <a:lnTo>
                    <a:pt x="0" y="42"/>
                  </a:lnTo>
                  <a:lnTo>
                    <a:pt x="198" y="0"/>
                  </a:lnTo>
                  <a:lnTo>
                    <a:pt x="216" y="0"/>
                  </a:lnTo>
                  <a:close/>
                </a:path>
              </a:pathLst>
            </a:custGeom>
            <a:solidFill>
              <a:srgbClr val="FF8C00"/>
            </a:solidFill>
            <a:ln w="9525">
              <a:solidFill>
                <a:srgbClr val="FF8C00"/>
              </a:solidFill>
              <a:prstDash val="solid"/>
              <a:round/>
              <a:headEnd/>
              <a:tailEnd/>
            </a:ln>
          </p:spPr>
          <p:txBody>
            <a:bodyPr/>
            <a:lstStyle/>
            <a:p>
              <a:endParaRPr lang="en-US"/>
            </a:p>
          </p:txBody>
        </p:sp>
        <p:sp>
          <p:nvSpPr>
            <p:cNvPr id="9274" name="Freeform 183"/>
            <p:cNvSpPr>
              <a:spLocks/>
            </p:cNvSpPr>
            <p:nvPr/>
          </p:nvSpPr>
          <p:spPr bwMode="auto">
            <a:xfrm>
              <a:off x="3891" y="1956"/>
              <a:ext cx="282" cy="138"/>
            </a:xfrm>
            <a:custGeom>
              <a:avLst/>
              <a:gdLst>
                <a:gd name="T0" fmla="*/ 216 w 282"/>
                <a:gd name="T1" fmla="*/ 0 h 138"/>
                <a:gd name="T2" fmla="*/ 246 w 282"/>
                <a:gd name="T3" fmla="*/ 96 h 138"/>
                <a:gd name="T4" fmla="*/ 282 w 282"/>
                <a:gd name="T5" fmla="*/ 84 h 138"/>
                <a:gd name="T6" fmla="*/ 282 w 282"/>
                <a:gd name="T7" fmla="*/ 120 h 138"/>
                <a:gd name="T8" fmla="*/ 276 w 282"/>
                <a:gd name="T9" fmla="*/ 120 h 138"/>
                <a:gd name="T10" fmla="*/ 276 w 282"/>
                <a:gd name="T11" fmla="*/ 102 h 138"/>
                <a:gd name="T12" fmla="*/ 270 w 282"/>
                <a:gd name="T13" fmla="*/ 120 h 138"/>
                <a:gd name="T14" fmla="*/ 258 w 282"/>
                <a:gd name="T15" fmla="*/ 126 h 138"/>
                <a:gd name="T16" fmla="*/ 258 w 282"/>
                <a:gd name="T17" fmla="*/ 132 h 138"/>
                <a:gd name="T18" fmla="*/ 246 w 282"/>
                <a:gd name="T19" fmla="*/ 138 h 138"/>
                <a:gd name="T20" fmla="*/ 234 w 282"/>
                <a:gd name="T21" fmla="*/ 108 h 138"/>
                <a:gd name="T22" fmla="*/ 228 w 282"/>
                <a:gd name="T23" fmla="*/ 114 h 138"/>
                <a:gd name="T24" fmla="*/ 210 w 282"/>
                <a:gd name="T25" fmla="*/ 102 h 138"/>
                <a:gd name="T26" fmla="*/ 216 w 282"/>
                <a:gd name="T27" fmla="*/ 96 h 138"/>
                <a:gd name="T28" fmla="*/ 210 w 282"/>
                <a:gd name="T29" fmla="*/ 90 h 138"/>
                <a:gd name="T30" fmla="*/ 222 w 282"/>
                <a:gd name="T31" fmla="*/ 90 h 138"/>
                <a:gd name="T32" fmla="*/ 216 w 282"/>
                <a:gd name="T33" fmla="*/ 78 h 138"/>
                <a:gd name="T34" fmla="*/ 204 w 282"/>
                <a:gd name="T35" fmla="*/ 78 h 138"/>
                <a:gd name="T36" fmla="*/ 210 w 282"/>
                <a:gd name="T37" fmla="*/ 72 h 138"/>
                <a:gd name="T38" fmla="*/ 210 w 282"/>
                <a:gd name="T39" fmla="*/ 48 h 138"/>
                <a:gd name="T40" fmla="*/ 198 w 282"/>
                <a:gd name="T41" fmla="*/ 48 h 138"/>
                <a:gd name="T42" fmla="*/ 216 w 282"/>
                <a:gd name="T43" fmla="*/ 18 h 138"/>
                <a:gd name="T44" fmla="*/ 210 w 282"/>
                <a:gd name="T45" fmla="*/ 12 h 138"/>
                <a:gd name="T46" fmla="*/ 186 w 282"/>
                <a:gd name="T47" fmla="*/ 48 h 138"/>
                <a:gd name="T48" fmla="*/ 180 w 282"/>
                <a:gd name="T49" fmla="*/ 42 h 138"/>
                <a:gd name="T50" fmla="*/ 192 w 282"/>
                <a:gd name="T51" fmla="*/ 54 h 138"/>
                <a:gd name="T52" fmla="*/ 186 w 282"/>
                <a:gd name="T53" fmla="*/ 84 h 138"/>
                <a:gd name="T54" fmla="*/ 204 w 282"/>
                <a:gd name="T55" fmla="*/ 108 h 138"/>
                <a:gd name="T56" fmla="*/ 186 w 282"/>
                <a:gd name="T57" fmla="*/ 108 h 138"/>
                <a:gd name="T58" fmla="*/ 204 w 282"/>
                <a:gd name="T59" fmla="*/ 114 h 138"/>
                <a:gd name="T60" fmla="*/ 216 w 282"/>
                <a:gd name="T61" fmla="*/ 132 h 138"/>
                <a:gd name="T62" fmla="*/ 162 w 282"/>
                <a:gd name="T63" fmla="*/ 114 h 138"/>
                <a:gd name="T64" fmla="*/ 156 w 282"/>
                <a:gd name="T65" fmla="*/ 126 h 138"/>
                <a:gd name="T66" fmla="*/ 150 w 282"/>
                <a:gd name="T67" fmla="*/ 114 h 138"/>
                <a:gd name="T68" fmla="*/ 162 w 282"/>
                <a:gd name="T69" fmla="*/ 84 h 138"/>
                <a:gd name="T70" fmla="*/ 162 w 282"/>
                <a:gd name="T71" fmla="*/ 78 h 138"/>
                <a:gd name="T72" fmla="*/ 150 w 282"/>
                <a:gd name="T73" fmla="*/ 72 h 138"/>
                <a:gd name="T74" fmla="*/ 114 w 282"/>
                <a:gd name="T75" fmla="*/ 54 h 138"/>
                <a:gd name="T76" fmla="*/ 102 w 282"/>
                <a:gd name="T77" fmla="*/ 30 h 138"/>
                <a:gd name="T78" fmla="*/ 78 w 282"/>
                <a:gd name="T79" fmla="*/ 30 h 138"/>
                <a:gd name="T80" fmla="*/ 66 w 282"/>
                <a:gd name="T81" fmla="*/ 48 h 138"/>
                <a:gd name="T82" fmla="*/ 48 w 282"/>
                <a:gd name="T83" fmla="*/ 42 h 138"/>
                <a:gd name="T84" fmla="*/ 12 w 282"/>
                <a:gd name="T85" fmla="*/ 78 h 138"/>
                <a:gd name="T86" fmla="*/ 0 w 282"/>
                <a:gd name="T87" fmla="*/ 42 h 138"/>
                <a:gd name="T88" fmla="*/ 198 w 282"/>
                <a:gd name="T89" fmla="*/ 0 h 138"/>
                <a:gd name="T90" fmla="*/ 216 w 282"/>
                <a:gd name="T91" fmla="*/ 0 h 138"/>
                <a:gd name="T92" fmla="*/ 216 w 282"/>
                <a:gd name="T93" fmla="*/ 6 h 13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82"/>
                <a:gd name="T142" fmla="*/ 0 h 138"/>
                <a:gd name="T143" fmla="*/ 282 w 282"/>
                <a:gd name="T144" fmla="*/ 138 h 13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82" h="138">
                  <a:moveTo>
                    <a:pt x="216" y="0"/>
                  </a:moveTo>
                  <a:lnTo>
                    <a:pt x="246" y="96"/>
                  </a:lnTo>
                  <a:lnTo>
                    <a:pt x="282" y="84"/>
                  </a:lnTo>
                  <a:lnTo>
                    <a:pt x="282" y="120"/>
                  </a:lnTo>
                  <a:lnTo>
                    <a:pt x="276" y="120"/>
                  </a:lnTo>
                  <a:lnTo>
                    <a:pt x="276" y="102"/>
                  </a:lnTo>
                  <a:lnTo>
                    <a:pt x="270" y="120"/>
                  </a:lnTo>
                  <a:lnTo>
                    <a:pt x="258" y="126"/>
                  </a:lnTo>
                  <a:lnTo>
                    <a:pt x="258" y="132"/>
                  </a:lnTo>
                  <a:lnTo>
                    <a:pt x="246" y="138"/>
                  </a:lnTo>
                  <a:lnTo>
                    <a:pt x="234" y="108"/>
                  </a:lnTo>
                  <a:lnTo>
                    <a:pt x="228" y="114"/>
                  </a:lnTo>
                  <a:lnTo>
                    <a:pt x="210" y="102"/>
                  </a:lnTo>
                  <a:lnTo>
                    <a:pt x="216" y="96"/>
                  </a:lnTo>
                  <a:lnTo>
                    <a:pt x="210" y="90"/>
                  </a:lnTo>
                  <a:lnTo>
                    <a:pt x="222" y="90"/>
                  </a:lnTo>
                  <a:lnTo>
                    <a:pt x="216" y="78"/>
                  </a:lnTo>
                  <a:lnTo>
                    <a:pt x="204" y="78"/>
                  </a:lnTo>
                  <a:lnTo>
                    <a:pt x="210" y="72"/>
                  </a:lnTo>
                  <a:lnTo>
                    <a:pt x="210" y="48"/>
                  </a:lnTo>
                  <a:lnTo>
                    <a:pt x="198" y="48"/>
                  </a:lnTo>
                  <a:lnTo>
                    <a:pt x="216" y="18"/>
                  </a:lnTo>
                  <a:lnTo>
                    <a:pt x="210" y="12"/>
                  </a:lnTo>
                  <a:lnTo>
                    <a:pt x="186" y="48"/>
                  </a:lnTo>
                  <a:lnTo>
                    <a:pt x="180" y="42"/>
                  </a:lnTo>
                  <a:lnTo>
                    <a:pt x="192" y="54"/>
                  </a:lnTo>
                  <a:lnTo>
                    <a:pt x="186" y="84"/>
                  </a:lnTo>
                  <a:lnTo>
                    <a:pt x="204" y="108"/>
                  </a:lnTo>
                  <a:lnTo>
                    <a:pt x="186" y="108"/>
                  </a:lnTo>
                  <a:lnTo>
                    <a:pt x="204" y="114"/>
                  </a:lnTo>
                  <a:lnTo>
                    <a:pt x="216" y="132"/>
                  </a:lnTo>
                  <a:lnTo>
                    <a:pt x="162" y="114"/>
                  </a:lnTo>
                  <a:lnTo>
                    <a:pt x="156" y="126"/>
                  </a:lnTo>
                  <a:lnTo>
                    <a:pt x="150" y="114"/>
                  </a:lnTo>
                  <a:lnTo>
                    <a:pt x="162" y="84"/>
                  </a:lnTo>
                  <a:lnTo>
                    <a:pt x="162" y="78"/>
                  </a:lnTo>
                  <a:lnTo>
                    <a:pt x="150" y="72"/>
                  </a:lnTo>
                  <a:lnTo>
                    <a:pt x="114" y="54"/>
                  </a:lnTo>
                  <a:lnTo>
                    <a:pt x="102" y="30"/>
                  </a:lnTo>
                  <a:lnTo>
                    <a:pt x="78" y="30"/>
                  </a:lnTo>
                  <a:lnTo>
                    <a:pt x="66" y="48"/>
                  </a:lnTo>
                  <a:lnTo>
                    <a:pt x="48" y="42"/>
                  </a:lnTo>
                  <a:lnTo>
                    <a:pt x="12" y="78"/>
                  </a:lnTo>
                  <a:lnTo>
                    <a:pt x="0" y="42"/>
                  </a:lnTo>
                  <a:lnTo>
                    <a:pt x="198" y="0"/>
                  </a:lnTo>
                  <a:lnTo>
                    <a:pt x="216" y="0"/>
                  </a:lnTo>
                  <a:lnTo>
                    <a:pt x="216" y="6"/>
                  </a:lnTo>
                </a:path>
              </a:pathLst>
            </a:custGeom>
            <a:noFill/>
            <a:ln w="9525">
              <a:solidFill>
                <a:srgbClr val="000000"/>
              </a:solidFill>
              <a:prstDash val="solid"/>
              <a:round/>
              <a:headEnd/>
              <a:tailEnd/>
            </a:ln>
          </p:spPr>
          <p:txBody>
            <a:bodyPr/>
            <a:lstStyle/>
            <a:p>
              <a:endParaRPr lang="en-US"/>
            </a:p>
          </p:txBody>
        </p:sp>
        <p:sp>
          <p:nvSpPr>
            <p:cNvPr id="9275" name="Freeform 184"/>
            <p:cNvSpPr>
              <a:spLocks/>
            </p:cNvSpPr>
            <p:nvPr/>
          </p:nvSpPr>
          <p:spPr bwMode="auto">
            <a:xfrm>
              <a:off x="4203" y="1650"/>
              <a:ext cx="204" cy="102"/>
            </a:xfrm>
            <a:custGeom>
              <a:avLst/>
              <a:gdLst>
                <a:gd name="T0" fmla="*/ 42 w 204"/>
                <a:gd name="T1" fmla="*/ 30 h 102"/>
                <a:gd name="T2" fmla="*/ 108 w 204"/>
                <a:gd name="T3" fmla="*/ 18 h 102"/>
                <a:gd name="T4" fmla="*/ 132 w 204"/>
                <a:gd name="T5" fmla="*/ 0 h 102"/>
                <a:gd name="T6" fmla="*/ 144 w 204"/>
                <a:gd name="T7" fmla="*/ 18 h 102"/>
                <a:gd name="T8" fmla="*/ 132 w 204"/>
                <a:gd name="T9" fmla="*/ 42 h 102"/>
                <a:gd name="T10" fmla="*/ 150 w 204"/>
                <a:gd name="T11" fmla="*/ 48 h 102"/>
                <a:gd name="T12" fmla="*/ 174 w 204"/>
                <a:gd name="T13" fmla="*/ 78 h 102"/>
                <a:gd name="T14" fmla="*/ 198 w 204"/>
                <a:gd name="T15" fmla="*/ 66 h 102"/>
                <a:gd name="T16" fmla="*/ 180 w 204"/>
                <a:gd name="T17" fmla="*/ 48 h 102"/>
                <a:gd name="T18" fmla="*/ 186 w 204"/>
                <a:gd name="T19" fmla="*/ 48 h 102"/>
                <a:gd name="T20" fmla="*/ 204 w 204"/>
                <a:gd name="T21" fmla="*/ 78 h 102"/>
                <a:gd name="T22" fmla="*/ 168 w 204"/>
                <a:gd name="T23" fmla="*/ 96 h 102"/>
                <a:gd name="T24" fmla="*/ 162 w 204"/>
                <a:gd name="T25" fmla="*/ 78 h 102"/>
                <a:gd name="T26" fmla="*/ 144 w 204"/>
                <a:gd name="T27" fmla="*/ 102 h 102"/>
                <a:gd name="T28" fmla="*/ 138 w 204"/>
                <a:gd name="T29" fmla="*/ 96 h 102"/>
                <a:gd name="T30" fmla="*/ 114 w 204"/>
                <a:gd name="T31" fmla="*/ 72 h 102"/>
                <a:gd name="T32" fmla="*/ 96 w 204"/>
                <a:gd name="T33" fmla="*/ 78 h 102"/>
                <a:gd name="T34" fmla="*/ 90 w 204"/>
                <a:gd name="T35" fmla="*/ 72 h 102"/>
                <a:gd name="T36" fmla="*/ 0 w 204"/>
                <a:gd name="T37" fmla="*/ 96 h 102"/>
                <a:gd name="T38" fmla="*/ 0 w 204"/>
                <a:gd name="T39" fmla="*/ 42 h 102"/>
                <a:gd name="T40" fmla="*/ 18 w 204"/>
                <a:gd name="T41" fmla="*/ 36 h 102"/>
                <a:gd name="T42" fmla="*/ 42 w 204"/>
                <a:gd name="T43" fmla="*/ 3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04"/>
                <a:gd name="T67" fmla="*/ 0 h 102"/>
                <a:gd name="T68" fmla="*/ 204 w 204"/>
                <a:gd name="T69" fmla="*/ 102 h 10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04" h="102">
                  <a:moveTo>
                    <a:pt x="42" y="30"/>
                  </a:moveTo>
                  <a:lnTo>
                    <a:pt x="108" y="18"/>
                  </a:lnTo>
                  <a:lnTo>
                    <a:pt x="132" y="0"/>
                  </a:lnTo>
                  <a:lnTo>
                    <a:pt x="144" y="18"/>
                  </a:lnTo>
                  <a:lnTo>
                    <a:pt x="132" y="42"/>
                  </a:lnTo>
                  <a:lnTo>
                    <a:pt x="150" y="48"/>
                  </a:lnTo>
                  <a:lnTo>
                    <a:pt x="174" y="78"/>
                  </a:lnTo>
                  <a:lnTo>
                    <a:pt x="198" y="66"/>
                  </a:lnTo>
                  <a:lnTo>
                    <a:pt x="180" y="48"/>
                  </a:lnTo>
                  <a:lnTo>
                    <a:pt x="186" y="48"/>
                  </a:lnTo>
                  <a:lnTo>
                    <a:pt x="204" y="78"/>
                  </a:lnTo>
                  <a:lnTo>
                    <a:pt x="168" y="96"/>
                  </a:lnTo>
                  <a:lnTo>
                    <a:pt x="162" y="78"/>
                  </a:lnTo>
                  <a:lnTo>
                    <a:pt x="144" y="102"/>
                  </a:lnTo>
                  <a:lnTo>
                    <a:pt x="138" y="96"/>
                  </a:lnTo>
                  <a:lnTo>
                    <a:pt x="114" y="72"/>
                  </a:lnTo>
                  <a:lnTo>
                    <a:pt x="96" y="78"/>
                  </a:lnTo>
                  <a:lnTo>
                    <a:pt x="90" y="72"/>
                  </a:lnTo>
                  <a:lnTo>
                    <a:pt x="0" y="96"/>
                  </a:lnTo>
                  <a:lnTo>
                    <a:pt x="0" y="42"/>
                  </a:lnTo>
                  <a:lnTo>
                    <a:pt x="18" y="36"/>
                  </a:lnTo>
                  <a:lnTo>
                    <a:pt x="42" y="30"/>
                  </a:lnTo>
                  <a:close/>
                </a:path>
              </a:pathLst>
            </a:custGeom>
            <a:solidFill>
              <a:srgbClr val="FFAA00"/>
            </a:solidFill>
            <a:ln w="9525">
              <a:solidFill>
                <a:srgbClr val="FFAA00"/>
              </a:solidFill>
              <a:prstDash val="solid"/>
              <a:round/>
              <a:headEnd/>
              <a:tailEnd/>
            </a:ln>
          </p:spPr>
          <p:txBody>
            <a:bodyPr/>
            <a:lstStyle/>
            <a:p>
              <a:endParaRPr lang="en-US"/>
            </a:p>
          </p:txBody>
        </p:sp>
        <p:sp>
          <p:nvSpPr>
            <p:cNvPr id="9276" name="Freeform 185"/>
            <p:cNvSpPr>
              <a:spLocks/>
            </p:cNvSpPr>
            <p:nvPr/>
          </p:nvSpPr>
          <p:spPr bwMode="auto">
            <a:xfrm>
              <a:off x="4203" y="1650"/>
              <a:ext cx="204" cy="102"/>
            </a:xfrm>
            <a:custGeom>
              <a:avLst/>
              <a:gdLst>
                <a:gd name="T0" fmla="*/ 42 w 204"/>
                <a:gd name="T1" fmla="*/ 30 h 102"/>
                <a:gd name="T2" fmla="*/ 108 w 204"/>
                <a:gd name="T3" fmla="*/ 18 h 102"/>
                <a:gd name="T4" fmla="*/ 132 w 204"/>
                <a:gd name="T5" fmla="*/ 0 h 102"/>
                <a:gd name="T6" fmla="*/ 144 w 204"/>
                <a:gd name="T7" fmla="*/ 18 h 102"/>
                <a:gd name="T8" fmla="*/ 132 w 204"/>
                <a:gd name="T9" fmla="*/ 42 h 102"/>
                <a:gd name="T10" fmla="*/ 150 w 204"/>
                <a:gd name="T11" fmla="*/ 48 h 102"/>
                <a:gd name="T12" fmla="*/ 174 w 204"/>
                <a:gd name="T13" fmla="*/ 78 h 102"/>
                <a:gd name="T14" fmla="*/ 198 w 204"/>
                <a:gd name="T15" fmla="*/ 66 h 102"/>
                <a:gd name="T16" fmla="*/ 180 w 204"/>
                <a:gd name="T17" fmla="*/ 48 h 102"/>
                <a:gd name="T18" fmla="*/ 186 w 204"/>
                <a:gd name="T19" fmla="*/ 48 h 102"/>
                <a:gd name="T20" fmla="*/ 204 w 204"/>
                <a:gd name="T21" fmla="*/ 78 h 102"/>
                <a:gd name="T22" fmla="*/ 168 w 204"/>
                <a:gd name="T23" fmla="*/ 96 h 102"/>
                <a:gd name="T24" fmla="*/ 162 w 204"/>
                <a:gd name="T25" fmla="*/ 78 h 102"/>
                <a:gd name="T26" fmla="*/ 144 w 204"/>
                <a:gd name="T27" fmla="*/ 102 h 102"/>
                <a:gd name="T28" fmla="*/ 138 w 204"/>
                <a:gd name="T29" fmla="*/ 96 h 102"/>
                <a:gd name="T30" fmla="*/ 114 w 204"/>
                <a:gd name="T31" fmla="*/ 72 h 102"/>
                <a:gd name="T32" fmla="*/ 96 w 204"/>
                <a:gd name="T33" fmla="*/ 78 h 102"/>
                <a:gd name="T34" fmla="*/ 90 w 204"/>
                <a:gd name="T35" fmla="*/ 72 h 102"/>
                <a:gd name="T36" fmla="*/ 0 w 204"/>
                <a:gd name="T37" fmla="*/ 96 h 102"/>
                <a:gd name="T38" fmla="*/ 0 w 204"/>
                <a:gd name="T39" fmla="*/ 42 h 102"/>
                <a:gd name="T40" fmla="*/ 18 w 204"/>
                <a:gd name="T41" fmla="*/ 36 h 102"/>
                <a:gd name="T42" fmla="*/ 42 w 204"/>
                <a:gd name="T43" fmla="*/ 30 h 102"/>
                <a:gd name="T44" fmla="*/ 42 w 204"/>
                <a:gd name="T45" fmla="*/ 36 h 10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4"/>
                <a:gd name="T70" fmla="*/ 0 h 102"/>
                <a:gd name="T71" fmla="*/ 204 w 204"/>
                <a:gd name="T72" fmla="*/ 102 h 10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4" h="102">
                  <a:moveTo>
                    <a:pt x="42" y="30"/>
                  </a:moveTo>
                  <a:lnTo>
                    <a:pt x="108" y="18"/>
                  </a:lnTo>
                  <a:lnTo>
                    <a:pt x="132" y="0"/>
                  </a:lnTo>
                  <a:lnTo>
                    <a:pt x="144" y="18"/>
                  </a:lnTo>
                  <a:lnTo>
                    <a:pt x="132" y="42"/>
                  </a:lnTo>
                  <a:lnTo>
                    <a:pt x="150" y="48"/>
                  </a:lnTo>
                  <a:lnTo>
                    <a:pt x="174" y="78"/>
                  </a:lnTo>
                  <a:lnTo>
                    <a:pt x="198" y="66"/>
                  </a:lnTo>
                  <a:lnTo>
                    <a:pt x="180" y="48"/>
                  </a:lnTo>
                  <a:lnTo>
                    <a:pt x="186" y="48"/>
                  </a:lnTo>
                  <a:lnTo>
                    <a:pt x="204" y="78"/>
                  </a:lnTo>
                  <a:lnTo>
                    <a:pt x="168" y="96"/>
                  </a:lnTo>
                  <a:lnTo>
                    <a:pt x="162" y="78"/>
                  </a:lnTo>
                  <a:lnTo>
                    <a:pt x="144" y="102"/>
                  </a:lnTo>
                  <a:lnTo>
                    <a:pt x="138" y="96"/>
                  </a:lnTo>
                  <a:lnTo>
                    <a:pt x="114" y="72"/>
                  </a:lnTo>
                  <a:lnTo>
                    <a:pt x="96" y="78"/>
                  </a:lnTo>
                  <a:lnTo>
                    <a:pt x="90" y="72"/>
                  </a:lnTo>
                  <a:lnTo>
                    <a:pt x="0" y="96"/>
                  </a:lnTo>
                  <a:lnTo>
                    <a:pt x="0" y="42"/>
                  </a:lnTo>
                  <a:lnTo>
                    <a:pt x="18" y="36"/>
                  </a:lnTo>
                  <a:lnTo>
                    <a:pt x="42" y="30"/>
                  </a:lnTo>
                  <a:lnTo>
                    <a:pt x="42" y="36"/>
                  </a:lnTo>
                </a:path>
              </a:pathLst>
            </a:custGeom>
            <a:noFill/>
            <a:ln w="9525">
              <a:solidFill>
                <a:srgbClr val="000000"/>
              </a:solidFill>
              <a:prstDash val="solid"/>
              <a:round/>
              <a:headEnd/>
              <a:tailEnd/>
            </a:ln>
          </p:spPr>
          <p:txBody>
            <a:bodyPr/>
            <a:lstStyle/>
            <a:p>
              <a:endParaRPr lang="en-US"/>
            </a:p>
          </p:txBody>
        </p:sp>
        <p:sp>
          <p:nvSpPr>
            <p:cNvPr id="9277" name="Freeform 186"/>
            <p:cNvSpPr>
              <a:spLocks/>
            </p:cNvSpPr>
            <p:nvPr/>
          </p:nvSpPr>
          <p:spPr bwMode="auto">
            <a:xfrm>
              <a:off x="3447" y="1572"/>
              <a:ext cx="234" cy="324"/>
            </a:xfrm>
            <a:custGeom>
              <a:avLst/>
              <a:gdLst>
                <a:gd name="T0" fmla="*/ 114 w 234"/>
                <a:gd name="T1" fmla="*/ 312 h 324"/>
                <a:gd name="T2" fmla="*/ 0 w 234"/>
                <a:gd name="T3" fmla="*/ 324 h 324"/>
                <a:gd name="T4" fmla="*/ 30 w 234"/>
                <a:gd name="T5" fmla="*/ 252 h 324"/>
                <a:gd name="T6" fmla="*/ 0 w 234"/>
                <a:gd name="T7" fmla="*/ 174 h 324"/>
                <a:gd name="T8" fmla="*/ 6 w 234"/>
                <a:gd name="T9" fmla="*/ 96 h 324"/>
                <a:gd name="T10" fmla="*/ 42 w 234"/>
                <a:gd name="T11" fmla="*/ 48 h 324"/>
                <a:gd name="T12" fmla="*/ 42 w 234"/>
                <a:gd name="T13" fmla="*/ 78 h 324"/>
                <a:gd name="T14" fmla="*/ 48 w 234"/>
                <a:gd name="T15" fmla="*/ 66 h 324"/>
                <a:gd name="T16" fmla="*/ 48 w 234"/>
                <a:gd name="T17" fmla="*/ 84 h 324"/>
                <a:gd name="T18" fmla="*/ 54 w 234"/>
                <a:gd name="T19" fmla="*/ 42 h 324"/>
                <a:gd name="T20" fmla="*/ 72 w 234"/>
                <a:gd name="T21" fmla="*/ 30 h 324"/>
                <a:gd name="T22" fmla="*/ 66 w 234"/>
                <a:gd name="T23" fmla="*/ 18 h 324"/>
                <a:gd name="T24" fmla="*/ 84 w 234"/>
                <a:gd name="T25" fmla="*/ 0 h 324"/>
                <a:gd name="T26" fmla="*/ 156 w 234"/>
                <a:gd name="T27" fmla="*/ 24 h 324"/>
                <a:gd name="T28" fmla="*/ 168 w 234"/>
                <a:gd name="T29" fmla="*/ 48 h 324"/>
                <a:gd name="T30" fmla="*/ 156 w 234"/>
                <a:gd name="T31" fmla="*/ 48 h 324"/>
                <a:gd name="T32" fmla="*/ 174 w 234"/>
                <a:gd name="T33" fmla="*/ 72 h 324"/>
                <a:gd name="T34" fmla="*/ 174 w 234"/>
                <a:gd name="T35" fmla="*/ 102 h 324"/>
                <a:gd name="T36" fmla="*/ 144 w 234"/>
                <a:gd name="T37" fmla="*/ 132 h 324"/>
                <a:gd name="T38" fmla="*/ 144 w 234"/>
                <a:gd name="T39" fmla="*/ 156 h 324"/>
                <a:gd name="T40" fmla="*/ 162 w 234"/>
                <a:gd name="T41" fmla="*/ 162 h 324"/>
                <a:gd name="T42" fmla="*/ 192 w 234"/>
                <a:gd name="T43" fmla="*/ 120 h 324"/>
                <a:gd name="T44" fmla="*/ 216 w 234"/>
                <a:gd name="T45" fmla="*/ 138 h 324"/>
                <a:gd name="T46" fmla="*/ 234 w 234"/>
                <a:gd name="T47" fmla="*/ 198 h 324"/>
                <a:gd name="T48" fmla="*/ 234 w 234"/>
                <a:gd name="T49" fmla="*/ 222 h 324"/>
                <a:gd name="T50" fmla="*/ 228 w 234"/>
                <a:gd name="T51" fmla="*/ 234 h 324"/>
                <a:gd name="T52" fmla="*/ 228 w 234"/>
                <a:gd name="T53" fmla="*/ 222 h 324"/>
                <a:gd name="T54" fmla="*/ 222 w 234"/>
                <a:gd name="T55" fmla="*/ 228 h 324"/>
                <a:gd name="T56" fmla="*/ 192 w 234"/>
                <a:gd name="T57" fmla="*/ 300 h 324"/>
                <a:gd name="T58" fmla="*/ 138 w 234"/>
                <a:gd name="T59" fmla="*/ 312 h 324"/>
                <a:gd name="T60" fmla="*/ 114 w 234"/>
                <a:gd name="T61" fmla="*/ 312 h 32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34"/>
                <a:gd name="T94" fmla="*/ 0 h 324"/>
                <a:gd name="T95" fmla="*/ 234 w 234"/>
                <a:gd name="T96" fmla="*/ 324 h 32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34" h="324">
                  <a:moveTo>
                    <a:pt x="114" y="312"/>
                  </a:moveTo>
                  <a:lnTo>
                    <a:pt x="0" y="324"/>
                  </a:lnTo>
                  <a:lnTo>
                    <a:pt x="30" y="252"/>
                  </a:lnTo>
                  <a:lnTo>
                    <a:pt x="0" y="174"/>
                  </a:lnTo>
                  <a:lnTo>
                    <a:pt x="6" y="96"/>
                  </a:lnTo>
                  <a:lnTo>
                    <a:pt x="42" y="48"/>
                  </a:lnTo>
                  <a:lnTo>
                    <a:pt x="42" y="78"/>
                  </a:lnTo>
                  <a:lnTo>
                    <a:pt x="48" y="66"/>
                  </a:lnTo>
                  <a:lnTo>
                    <a:pt x="48" y="84"/>
                  </a:lnTo>
                  <a:lnTo>
                    <a:pt x="54" y="42"/>
                  </a:lnTo>
                  <a:lnTo>
                    <a:pt x="72" y="30"/>
                  </a:lnTo>
                  <a:lnTo>
                    <a:pt x="66" y="18"/>
                  </a:lnTo>
                  <a:lnTo>
                    <a:pt x="84" y="0"/>
                  </a:lnTo>
                  <a:lnTo>
                    <a:pt x="156" y="24"/>
                  </a:lnTo>
                  <a:lnTo>
                    <a:pt x="168" y="48"/>
                  </a:lnTo>
                  <a:lnTo>
                    <a:pt x="156" y="48"/>
                  </a:lnTo>
                  <a:lnTo>
                    <a:pt x="174" y="72"/>
                  </a:lnTo>
                  <a:lnTo>
                    <a:pt x="174" y="102"/>
                  </a:lnTo>
                  <a:lnTo>
                    <a:pt x="144" y="132"/>
                  </a:lnTo>
                  <a:lnTo>
                    <a:pt x="144" y="156"/>
                  </a:lnTo>
                  <a:lnTo>
                    <a:pt x="162" y="162"/>
                  </a:lnTo>
                  <a:lnTo>
                    <a:pt x="192" y="120"/>
                  </a:lnTo>
                  <a:lnTo>
                    <a:pt x="216" y="138"/>
                  </a:lnTo>
                  <a:lnTo>
                    <a:pt x="234" y="198"/>
                  </a:lnTo>
                  <a:lnTo>
                    <a:pt x="234" y="222"/>
                  </a:lnTo>
                  <a:lnTo>
                    <a:pt x="228" y="234"/>
                  </a:lnTo>
                  <a:lnTo>
                    <a:pt x="228" y="222"/>
                  </a:lnTo>
                  <a:lnTo>
                    <a:pt x="222" y="228"/>
                  </a:lnTo>
                  <a:lnTo>
                    <a:pt x="192" y="300"/>
                  </a:lnTo>
                  <a:lnTo>
                    <a:pt x="138" y="312"/>
                  </a:lnTo>
                  <a:lnTo>
                    <a:pt x="114" y="312"/>
                  </a:lnTo>
                  <a:close/>
                </a:path>
              </a:pathLst>
            </a:custGeom>
            <a:solidFill>
              <a:srgbClr val="FF8C00"/>
            </a:solidFill>
            <a:ln w="9525">
              <a:solidFill>
                <a:srgbClr val="FF8C00"/>
              </a:solidFill>
              <a:prstDash val="solid"/>
              <a:round/>
              <a:headEnd/>
              <a:tailEnd/>
            </a:ln>
          </p:spPr>
          <p:txBody>
            <a:bodyPr/>
            <a:lstStyle/>
            <a:p>
              <a:endParaRPr lang="en-US"/>
            </a:p>
          </p:txBody>
        </p:sp>
        <p:sp>
          <p:nvSpPr>
            <p:cNvPr id="9278" name="Freeform 187"/>
            <p:cNvSpPr>
              <a:spLocks/>
            </p:cNvSpPr>
            <p:nvPr/>
          </p:nvSpPr>
          <p:spPr bwMode="auto">
            <a:xfrm>
              <a:off x="3447" y="1572"/>
              <a:ext cx="234" cy="324"/>
            </a:xfrm>
            <a:custGeom>
              <a:avLst/>
              <a:gdLst>
                <a:gd name="T0" fmla="*/ 114 w 234"/>
                <a:gd name="T1" fmla="*/ 312 h 324"/>
                <a:gd name="T2" fmla="*/ 0 w 234"/>
                <a:gd name="T3" fmla="*/ 324 h 324"/>
                <a:gd name="T4" fmla="*/ 30 w 234"/>
                <a:gd name="T5" fmla="*/ 252 h 324"/>
                <a:gd name="T6" fmla="*/ 0 w 234"/>
                <a:gd name="T7" fmla="*/ 174 h 324"/>
                <a:gd name="T8" fmla="*/ 6 w 234"/>
                <a:gd name="T9" fmla="*/ 96 h 324"/>
                <a:gd name="T10" fmla="*/ 42 w 234"/>
                <a:gd name="T11" fmla="*/ 48 h 324"/>
                <a:gd name="T12" fmla="*/ 42 w 234"/>
                <a:gd name="T13" fmla="*/ 78 h 324"/>
                <a:gd name="T14" fmla="*/ 48 w 234"/>
                <a:gd name="T15" fmla="*/ 66 h 324"/>
                <a:gd name="T16" fmla="*/ 48 w 234"/>
                <a:gd name="T17" fmla="*/ 84 h 324"/>
                <a:gd name="T18" fmla="*/ 54 w 234"/>
                <a:gd name="T19" fmla="*/ 42 h 324"/>
                <a:gd name="T20" fmla="*/ 72 w 234"/>
                <a:gd name="T21" fmla="*/ 30 h 324"/>
                <a:gd name="T22" fmla="*/ 66 w 234"/>
                <a:gd name="T23" fmla="*/ 18 h 324"/>
                <a:gd name="T24" fmla="*/ 84 w 234"/>
                <a:gd name="T25" fmla="*/ 0 h 324"/>
                <a:gd name="T26" fmla="*/ 156 w 234"/>
                <a:gd name="T27" fmla="*/ 24 h 324"/>
                <a:gd name="T28" fmla="*/ 168 w 234"/>
                <a:gd name="T29" fmla="*/ 48 h 324"/>
                <a:gd name="T30" fmla="*/ 156 w 234"/>
                <a:gd name="T31" fmla="*/ 48 h 324"/>
                <a:gd name="T32" fmla="*/ 174 w 234"/>
                <a:gd name="T33" fmla="*/ 72 h 324"/>
                <a:gd name="T34" fmla="*/ 174 w 234"/>
                <a:gd name="T35" fmla="*/ 102 h 324"/>
                <a:gd name="T36" fmla="*/ 144 w 234"/>
                <a:gd name="T37" fmla="*/ 132 h 324"/>
                <a:gd name="T38" fmla="*/ 144 w 234"/>
                <a:gd name="T39" fmla="*/ 156 h 324"/>
                <a:gd name="T40" fmla="*/ 162 w 234"/>
                <a:gd name="T41" fmla="*/ 162 h 324"/>
                <a:gd name="T42" fmla="*/ 192 w 234"/>
                <a:gd name="T43" fmla="*/ 120 h 324"/>
                <a:gd name="T44" fmla="*/ 216 w 234"/>
                <a:gd name="T45" fmla="*/ 138 h 324"/>
                <a:gd name="T46" fmla="*/ 234 w 234"/>
                <a:gd name="T47" fmla="*/ 198 h 324"/>
                <a:gd name="T48" fmla="*/ 234 w 234"/>
                <a:gd name="T49" fmla="*/ 222 h 324"/>
                <a:gd name="T50" fmla="*/ 228 w 234"/>
                <a:gd name="T51" fmla="*/ 234 h 324"/>
                <a:gd name="T52" fmla="*/ 228 w 234"/>
                <a:gd name="T53" fmla="*/ 222 h 324"/>
                <a:gd name="T54" fmla="*/ 222 w 234"/>
                <a:gd name="T55" fmla="*/ 228 h 324"/>
                <a:gd name="T56" fmla="*/ 192 w 234"/>
                <a:gd name="T57" fmla="*/ 300 h 324"/>
                <a:gd name="T58" fmla="*/ 138 w 234"/>
                <a:gd name="T59" fmla="*/ 312 h 324"/>
                <a:gd name="T60" fmla="*/ 114 w 234"/>
                <a:gd name="T61" fmla="*/ 312 h 324"/>
                <a:gd name="T62" fmla="*/ 114 w 234"/>
                <a:gd name="T63" fmla="*/ 318 h 3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4"/>
                <a:gd name="T97" fmla="*/ 0 h 324"/>
                <a:gd name="T98" fmla="*/ 234 w 234"/>
                <a:gd name="T99" fmla="*/ 324 h 32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4" h="324">
                  <a:moveTo>
                    <a:pt x="114" y="312"/>
                  </a:moveTo>
                  <a:lnTo>
                    <a:pt x="0" y="324"/>
                  </a:lnTo>
                  <a:lnTo>
                    <a:pt x="30" y="252"/>
                  </a:lnTo>
                  <a:lnTo>
                    <a:pt x="0" y="174"/>
                  </a:lnTo>
                  <a:lnTo>
                    <a:pt x="6" y="96"/>
                  </a:lnTo>
                  <a:lnTo>
                    <a:pt x="42" y="48"/>
                  </a:lnTo>
                  <a:lnTo>
                    <a:pt x="42" y="78"/>
                  </a:lnTo>
                  <a:lnTo>
                    <a:pt x="48" y="66"/>
                  </a:lnTo>
                  <a:lnTo>
                    <a:pt x="48" y="84"/>
                  </a:lnTo>
                  <a:lnTo>
                    <a:pt x="54" y="42"/>
                  </a:lnTo>
                  <a:lnTo>
                    <a:pt x="72" y="30"/>
                  </a:lnTo>
                  <a:lnTo>
                    <a:pt x="66" y="18"/>
                  </a:lnTo>
                  <a:lnTo>
                    <a:pt x="84" y="0"/>
                  </a:lnTo>
                  <a:lnTo>
                    <a:pt x="156" y="24"/>
                  </a:lnTo>
                  <a:lnTo>
                    <a:pt x="168" y="48"/>
                  </a:lnTo>
                  <a:lnTo>
                    <a:pt x="156" y="48"/>
                  </a:lnTo>
                  <a:lnTo>
                    <a:pt x="174" y="72"/>
                  </a:lnTo>
                  <a:lnTo>
                    <a:pt x="174" y="102"/>
                  </a:lnTo>
                  <a:lnTo>
                    <a:pt x="144" y="132"/>
                  </a:lnTo>
                  <a:lnTo>
                    <a:pt x="144" y="156"/>
                  </a:lnTo>
                  <a:lnTo>
                    <a:pt x="162" y="162"/>
                  </a:lnTo>
                  <a:lnTo>
                    <a:pt x="192" y="120"/>
                  </a:lnTo>
                  <a:lnTo>
                    <a:pt x="216" y="138"/>
                  </a:lnTo>
                  <a:lnTo>
                    <a:pt x="234" y="198"/>
                  </a:lnTo>
                  <a:lnTo>
                    <a:pt x="234" y="222"/>
                  </a:lnTo>
                  <a:lnTo>
                    <a:pt x="228" y="234"/>
                  </a:lnTo>
                  <a:lnTo>
                    <a:pt x="228" y="222"/>
                  </a:lnTo>
                  <a:lnTo>
                    <a:pt x="222" y="228"/>
                  </a:lnTo>
                  <a:lnTo>
                    <a:pt x="192" y="300"/>
                  </a:lnTo>
                  <a:lnTo>
                    <a:pt x="138" y="312"/>
                  </a:lnTo>
                  <a:lnTo>
                    <a:pt x="114" y="312"/>
                  </a:lnTo>
                  <a:lnTo>
                    <a:pt x="114" y="318"/>
                  </a:lnTo>
                </a:path>
              </a:pathLst>
            </a:custGeom>
            <a:noFill/>
            <a:ln w="9525">
              <a:solidFill>
                <a:srgbClr val="000000"/>
              </a:solidFill>
              <a:prstDash val="solid"/>
              <a:round/>
              <a:headEnd/>
              <a:tailEnd/>
            </a:ln>
          </p:spPr>
          <p:txBody>
            <a:bodyPr/>
            <a:lstStyle/>
            <a:p>
              <a:endParaRPr lang="en-US"/>
            </a:p>
          </p:txBody>
        </p:sp>
        <p:sp>
          <p:nvSpPr>
            <p:cNvPr id="9279" name="Freeform 188"/>
            <p:cNvSpPr>
              <a:spLocks/>
            </p:cNvSpPr>
            <p:nvPr/>
          </p:nvSpPr>
          <p:spPr bwMode="auto">
            <a:xfrm>
              <a:off x="3219" y="1458"/>
              <a:ext cx="354" cy="180"/>
            </a:xfrm>
            <a:custGeom>
              <a:avLst/>
              <a:gdLst>
                <a:gd name="T0" fmla="*/ 354 w 354"/>
                <a:gd name="T1" fmla="*/ 96 h 180"/>
                <a:gd name="T2" fmla="*/ 312 w 354"/>
                <a:gd name="T3" fmla="*/ 96 h 180"/>
                <a:gd name="T4" fmla="*/ 306 w 354"/>
                <a:gd name="T5" fmla="*/ 108 h 180"/>
                <a:gd name="T6" fmla="*/ 264 w 354"/>
                <a:gd name="T7" fmla="*/ 96 h 180"/>
                <a:gd name="T8" fmla="*/ 228 w 354"/>
                <a:gd name="T9" fmla="*/ 108 h 180"/>
                <a:gd name="T10" fmla="*/ 210 w 354"/>
                <a:gd name="T11" fmla="*/ 138 h 180"/>
                <a:gd name="T12" fmla="*/ 210 w 354"/>
                <a:gd name="T13" fmla="*/ 114 h 180"/>
                <a:gd name="T14" fmla="*/ 186 w 354"/>
                <a:gd name="T15" fmla="*/ 132 h 180"/>
                <a:gd name="T16" fmla="*/ 186 w 354"/>
                <a:gd name="T17" fmla="*/ 114 h 180"/>
                <a:gd name="T18" fmla="*/ 162 w 354"/>
                <a:gd name="T19" fmla="*/ 180 h 180"/>
                <a:gd name="T20" fmla="*/ 150 w 354"/>
                <a:gd name="T21" fmla="*/ 180 h 180"/>
                <a:gd name="T22" fmla="*/ 150 w 354"/>
                <a:gd name="T23" fmla="*/ 162 h 180"/>
                <a:gd name="T24" fmla="*/ 138 w 354"/>
                <a:gd name="T25" fmla="*/ 162 h 180"/>
                <a:gd name="T26" fmla="*/ 144 w 354"/>
                <a:gd name="T27" fmla="*/ 138 h 180"/>
                <a:gd name="T28" fmla="*/ 126 w 354"/>
                <a:gd name="T29" fmla="*/ 120 h 180"/>
                <a:gd name="T30" fmla="*/ 12 w 354"/>
                <a:gd name="T31" fmla="*/ 96 h 180"/>
                <a:gd name="T32" fmla="*/ 0 w 354"/>
                <a:gd name="T33" fmla="*/ 84 h 180"/>
                <a:gd name="T34" fmla="*/ 132 w 354"/>
                <a:gd name="T35" fmla="*/ 0 h 180"/>
                <a:gd name="T36" fmla="*/ 138 w 354"/>
                <a:gd name="T37" fmla="*/ 6 h 180"/>
                <a:gd name="T38" fmla="*/ 102 w 354"/>
                <a:gd name="T39" fmla="*/ 42 h 180"/>
                <a:gd name="T40" fmla="*/ 102 w 354"/>
                <a:gd name="T41" fmla="*/ 60 h 180"/>
                <a:gd name="T42" fmla="*/ 120 w 354"/>
                <a:gd name="T43" fmla="*/ 42 h 180"/>
                <a:gd name="T44" fmla="*/ 114 w 354"/>
                <a:gd name="T45" fmla="*/ 54 h 180"/>
                <a:gd name="T46" fmla="*/ 138 w 354"/>
                <a:gd name="T47" fmla="*/ 48 h 180"/>
                <a:gd name="T48" fmla="*/ 162 w 354"/>
                <a:gd name="T49" fmla="*/ 72 h 180"/>
                <a:gd name="T50" fmla="*/ 198 w 354"/>
                <a:gd name="T51" fmla="*/ 78 h 180"/>
                <a:gd name="T52" fmla="*/ 228 w 354"/>
                <a:gd name="T53" fmla="*/ 54 h 180"/>
                <a:gd name="T54" fmla="*/ 288 w 354"/>
                <a:gd name="T55" fmla="*/ 42 h 180"/>
                <a:gd name="T56" fmla="*/ 288 w 354"/>
                <a:gd name="T57" fmla="*/ 66 h 180"/>
                <a:gd name="T58" fmla="*/ 330 w 354"/>
                <a:gd name="T59" fmla="*/ 60 h 180"/>
                <a:gd name="T60" fmla="*/ 330 w 354"/>
                <a:gd name="T61" fmla="*/ 78 h 180"/>
                <a:gd name="T62" fmla="*/ 354 w 354"/>
                <a:gd name="T63" fmla="*/ 96 h 18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54"/>
                <a:gd name="T97" fmla="*/ 0 h 180"/>
                <a:gd name="T98" fmla="*/ 354 w 354"/>
                <a:gd name="T99" fmla="*/ 180 h 18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54" h="180">
                  <a:moveTo>
                    <a:pt x="354" y="96"/>
                  </a:moveTo>
                  <a:lnTo>
                    <a:pt x="312" y="96"/>
                  </a:lnTo>
                  <a:lnTo>
                    <a:pt x="306" y="108"/>
                  </a:lnTo>
                  <a:lnTo>
                    <a:pt x="264" y="96"/>
                  </a:lnTo>
                  <a:lnTo>
                    <a:pt x="228" y="108"/>
                  </a:lnTo>
                  <a:lnTo>
                    <a:pt x="210" y="138"/>
                  </a:lnTo>
                  <a:lnTo>
                    <a:pt x="210" y="114"/>
                  </a:lnTo>
                  <a:lnTo>
                    <a:pt x="186" y="132"/>
                  </a:lnTo>
                  <a:lnTo>
                    <a:pt x="186" y="114"/>
                  </a:lnTo>
                  <a:lnTo>
                    <a:pt x="162" y="180"/>
                  </a:lnTo>
                  <a:lnTo>
                    <a:pt x="150" y="180"/>
                  </a:lnTo>
                  <a:lnTo>
                    <a:pt x="150" y="162"/>
                  </a:lnTo>
                  <a:lnTo>
                    <a:pt x="138" y="162"/>
                  </a:lnTo>
                  <a:lnTo>
                    <a:pt x="144" y="138"/>
                  </a:lnTo>
                  <a:lnTo>
                    <a:pt x="126" y="120"/>
                  </a:lnTo>
                  <a:lnTo>
                    <a:pt x="12" y="96"/>
                  </a:lnTo>
                  <a:lnTo>
                    <a:pt x="0" y="84"/>
                  </a:lnTo>
                  <a:lnTo>
                    <a:pt x="132" y="0"/>
                  </a:lnTo>
                  <a:lnTo>
                    <a:pt x="138" y="6"/>
                  </a:lnTo>
                  <a:lnTo>
                    <a:pt x="102" y="42"/>
                  </a:lnTo>
                  <a:lnTo>
                    <a:pt x="102" y="60"/>
                  </a:lnTo>
                  <a:lnTo>
                    <a:pt x="120" y="42"/>
                  </a:lnTo>
                  <a:lnTo>
                    <a:pt x="114" y="54"/>
                  </a:lnTo>
                  <a:lnTo>
                    <a:pt x="138" y="48"/>
                  </a:lnTo>
                  <a:lnTo>
                    <a:pt x="162" y="72"/>
                  </a:lnTo>
                  <a:lnTo>
                    <a:pt x="198" y="78"/>
                  </a:lnTo>
                  <a:lnTo>
                    <a:pt x="228" y="54"/>
                  </a:lnTo>
                  <a:lnTo>
                    <a:pt x="288" y="42"/>
                  </a:lnTo>
                  <a:lnTo>
                    <a:pt x="288" y="66"/>
                  </a:lnTo>
                  <a:lnTo>
                    <a:pt x="330" y="60"/>
                  </a:lnTo>
                  <a:lnTo>
                    <a:pt x="330" y="78"/>
                  </a:lnTo>
                  <a:lnTo>
                    <a:pt x="354" y="96"/>
                  </a:lnTo>
                  <a:close/>
                </a:path>
              </a:pathLst>
            </a:custGeom>
            <a:solidFill>
              <a:srgbClr val="FF8C00"/>
            </a:solidFill>
            <a:ln w="9525">
              <a:solidFill>
                <a:srgbClr val="FF8C00"/>
              </a:solidFill>
              <a:prstDash val="solid"/>
              <a:round/>
              <a:headEnd/>
              <a:tailEnd/>
            </a:ln>
          </p:spPr>
          <p:txBody>
            <a:bodyPr/>
            <a:lstStyle/>
            <a:p>
              <a:endParaRPr lang="en-US"/>
            </a:p>
          </p:txBody>
        </p:sp>
        <p:sp>
          <p:nvSpPr>
            <p:cNvPr id="9280" name="Freeform 189"/>
            <p:cNvSpPr>
              <a:spLocks/>
            </p:cNvSpPr>
            <p:nvPr/>
          </p:nvSpPr>
          <p:spPr bwMode="auto">
            <a:xfrm>
              <a:off x="3219" y="1458"/>
              <a:ext cx="354" cy="180"/>
            </a:xfrm>
            <a:custGeom>
              <a:avLst/>
              <a:gdLst>
                <a:gd name="T0" fmla="*/ 354 w 354"/>
                <a:gd name="T1" fmla="*/ 96 h 180"/>
                <a:gd name="T2" fmla="*/ 312 w 354"/>
                <a:gd name="T3" fmla="*/ 96 h 180"/>
                <a:gd name="T4" fmla="*/ 306 w 354"/>
                <a:gd name="T5" fmla="*/ 108 h 180"/>
                <a:gd name="T6" fmla="*/ 264 w 354"/>
                <a:gd name="T7" fmla="*/ 96 h 180"/>
                <a:gd name="T8" fmla="*/ 228 w 354"/>
                <a:gd name="T9" fmla="*/ 108 h 180"/>
                <a:gd name="T10" fmla="*/ 210 w 354"/>
                <a:gd name="T11" fmla="*/ 138 h 180"/>
                <a:gd name="T12" fmla="*/ 210 w 354"/>
                <a:gd name="T13" fmla="*/ 114 h 180"/>
                <a:gd name="T14" fmla="*/ 186 w 354"/>
                <a:gd name="T15" fmla="*/ 132 h 180"/>
                <a:gd name="T16" fmla="*/ 186 w 354"/>
                <a:gd name="T17" fmla="*/ 114 h 180"/>
                <a:gd name="T18" fmla="*/ 162 w 354"/>
                <a:gd name="T19" fmla="*/ 180 h 180"/>
                <a:gd name="T20" fmla="*/ 150 w 354"/>
                <a:gd name="T21" fmla="*/ 180 h 180"/>
                <a:gd name="T22" fmla="*/ 150 w 354"/>
                <a:gd name="T23" fmla="*/ 162 h 180"/>
                <a:gd name="T24" fmla="*/ 138 w 354"/>
                <a:gd name="T25" fmla="*/ 162 h 180"/>
                <a:gd name="T26" fmla="*/ 144 w 354"/>
                <a:gd name="T27" fmla="*/ 138 h 180"/>
                <a:gd name="T28" fmla="*/ 126 w 354"/>
                <a:gd name="T29" fmla="*/ 120 h 180"/>
                <a:gd name="T30" fmla="*/ 12 w 354"/>
                <a:gd name="T31" fmla="*/ 96 h 180"/>
                <a:gd name="T32" fmla="*/ 0 w 354"/>
                <a:gd name="T33" fmla="*/ 84 h 180"/>
                <a:gd name="T34" fmla="*/ 132 w 354"/>
                <a:gd name="T35" fmla="*/ 0 h 180"/>
                <a:gd name="T36" fmla="*/ 138 w 354"/>
                <a:gd name="T37" fmla="*/ 6 h 180"/>
                <a:gd name="T38" fmla="*/ 102 w 354"/>
                <a:gd name="T39" fmla="*/ 42 h 180"/>
                <a:gd name="T40" fmla="*/ 102 w 354"/>
                <a:gd name="T41" fmla="*/ 60 h 180"/>
                <a:gd name="T42" fmla="*/ 120 w 354"/>
                <a:gd name="T43" fmla="*/ 42 h 180"/>
                <a:gd name="T44" fmla="*/ 114 w 354"/>
                <a:gd name="T45" fmla="*/ 54 h 180"/>
                <a:gd name="T46" fmla="*/ 138 w 354"/>
                <a:gd name="T47" fmla="*/ 48 h 180"/>
                <a:gd name="T48" fmla="*/ 162 w 354"/>
                <a:gd name="T49" fmla="*/ 72 h 180"/>
                <a:gd name="T50" fmla="*/ 198 w 354"/>
                <a:gd name="T51" fmla="*/ 78 h 180"/>
                <a:gd name="T52" fmla="*/ 228 w 354"/>
                <a:gd name="T53" fmla="*/ 54 h 180"/>
                <a:gd name="T54" fmla="*/ 288 w 354"/>
                <a:gd name="T55" fmla="*/ 42 h 180"/>
                <a:gd name="T56" fmla="*/ 288 w 354"/>
                <a:gd name="T57" fmla="*/ 66 h 180"/>
                <a:gd name="T58" fmla="*/ 330 w 354"/>
                <a:gd name="T59" fmla="*/ 60 h 180"/>
                <a:gd name="T60" fmla="*/ 330 w 354"/>
                <a:gd name="T61" fmla="*/ 78 h 180"/>
                <a:gd name="T62" fmla="*/ 354 w 354"/>
                <a:gd name="T63" fmla="*/ 96 h 180"/>
                <a:gd name="T64" fmla="*/ 354 w 354"/>
                <a:gd name="T65" fmla="*/ 102 h 1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54"/>
                <a:gd name="T100" fmla="*/ 0 h 180"/>
                <a:gd name="T101" fmla="*/ 354 w 354"/>
                <a:gd name="T102" fmla="*/ 180 h 1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54" h="180">
                  <a:moveTo>
                    <a:pt x="354" y="96"/>
                  </a:moveTo>
                  <a:lnTo>
                    <a:pt x="312" y="96"/>
                  </a:lnTo>
                  <a:lnTo>
                    <a:pt x="306" y="108"/>
                  </a:lnTo>
                  <a:lnTo>
                    <a:pt x="264" y="96"/>
                  </a:lnTo>
                  <a:lnTo>
                    <a:pt x="228" y="108"/>
                  </a:lnTo>
                  <a:lnTo>
                    <a:pt x="210" y="138"/>
                  </a:lnTo>
                  <a:lnTo>
                    <a:pt x="210" y="114"/>
                  </a:lnTo>
                  <a:lnTo>
                    <a:pt x="186" y="132"/>
                  </a:lnTo>
                  <a:lnTo>
                    <a:pt x="186" y="114"/>
                  </a:lnTo>
                  <a:lnTo>
                    <a:pt x="162" y="180"/>
                  </a:lnTo>
                  <a:lnTo>
                    <a:pt x="150" y="180"/>
                  </a:lnTo>
                  <a:lnTo>
                    <a:pt x="150" y="162"/>
                  </a:lnTo>
                  <a:lnTo>
                    <a:pt x="138" y="162"/>
                  </a:lnTo>
                  <a:lnTo>
                    <a:pt x="144" y="138"/>
                  </a:lnTo>
                  <a:lnTo>
                    <a:pt x="126" y="120"/>
                  </a:lnTo>
                  <a:lnTo>
                    <a:pt x="12" y="96"/>
                  </a:lnTo>
                  <a:lnTo>
                    <a:pt x="0" y="84"/>
                  </a:lnTo>
                  <a:lnTo>
                    <a:pt x="132" y="0"/>
                  </a:lnTo>
                  <a:lnTo>
                    <a:pt x="138" y="6"/>
                  </a:lnTo>
                  <a:lnTo>
                    <a:pt x="102" y="42"/>
                  </a:lnTo>
                  <a:lnTo>
                    <a:pt x="102" y="60"/>
                  </a:lnTo>
                  <a:lnTo>
                    <a:pt x="120" y="42"/>
                  </a:lnTo>
                  <a:lnTo>
                    <a:pt x="114" y="54"/>
                  </a:lnTo>
                  <a:lnTo>
                    <a:pt x="138" y="48"/>
                  </a:lnTo>
                  <a:lnTo>
                    <a:pt x="162" y="72"/>
                  </a:lnTo>
                  <a:lnTo>
                    <a:pt x="198" y="78"/>
                  </a:lnTo>
                  <a:lnTo>
                    <a:pt x="228" y="54"/>
                  </a:lnTo>
                  <a:lnTo>
                    <a:pt x="288" y="42"/>
                  </a:lnTo>
                  <a:lnTo>
                    <a:pt x="288" y="66"/>
                  </a:lnTo>
                  <a:lnTo>
                    <a:pt x="330" y="60"/>
                  </a:lnTo>
                  <a:lnTo>
                    <a:pt x="330" y="78"/>
                  </a:lnTo>
                  <a:lnTo>
                    <a:pt x="354" y="96"/>
                  </a:lnTo>
                  <a:lnTo>
                    <a:pt x="354" y="102"/>
                  </a:lnTo>
                </a:path>
              </a:pathLst>
            </a:custGeom>
            <a:noFill/>
            <a:ln w="9525">
              <a:solidFill>
                <a:srgbClr val="000000"/>
              </a:solidFill>
              <a:prstDash val="solid"/>
              <a:round/>
              <a:headEnd/>
              <a:tailEnd/>
            </a:ln>
          </p:spPr>
          <p:txBody>
            <a:bodyPr/>
            <a:lstStyle/>
            <a:p>
              <a:endParaRPr lang="en-US"/>
            </a:p>
          </p:txBody>
        </p:sp>
        <p:sp>
          <p:nvSpPr>
            <p:cNvPr id="9281" name="Freeform 190"/>
            <p:cNvSpPr>
              <a:spLocks/>
            </p:cNvSpPr>
            <p:nvPr/>
          </p:nvSpPr>
          <p:spPr bwMode="auto">
            <a:xfrm>
              <a:off x="2853" y="1332"/>
              <a:ext cx="408" cy="450"/>
            </a:xfrm>
            <a:custGeom>
              <a:avLst/>
              <a:gdLst>
                <a:gd name="T0" fmla="*/ 330 w 408"/>
                <a:gd name="T1" fmla="*/ 444 h 450"/>
                <a:gd name="T2" fmla="*/ 36 w 408"/>
                <a:gd name="T3" fmla="*/ 450 h 450"/>
                <a:gd name="T4" fmla="*/ 36 w 408"/>
                <a:gd name="T5" fmla="*/ 312 h 450"/>
                <a:gd name="T6" fmla="*/ 18 w 408"/>
                <a:gd name="T7" fmla="*/ 288 h 450"/>
                <a:gd name="T8" fmla="*/ 30 w 408"/>
                <a:gd name="T9" fmla="*/ 264 h 450"/>
                <a:gd name="T10" fmla="*/ 30 w 408"/>
                <a:gd name="T11" fmla="*/ 258 h 450"/>
                <a:gd name="T12" fmla="*/ 0 w 408"/>
                <a:gd name="T13" fmla="*/ 30 h 450"/>
                <a:gd name="T14" fmla="*/ 108 w 408"/>
                <a:gd name="T15" fmla="*/ 30 h 450"/>
                <a:gd name="T16" fmla="*/ 108 w 408"/>
                <a:gd name="T17" fmla="*/ 0 h 450"/>
                <a:gd name="T18" fmla="*/ 120 w 408"/>
                <a:gd name="T19" fmla="*/ 0 h 450"/>
                <a:gd name="T20" fmla="*/ 132 w 408"/>
                <a:gd name="T21" fmla="*/ 48 h 450"/>
                <a:gd name="T22" fmla="*/ 174 w 408"/>
                <a:gd name="T23" fmla="*/ 54 h 450"/>
                <a:gd name="T24" fmla="*/ 180 w 408"/>
                <a:gd name="T25" fmla="*/ 66 h 450"/>
                <a:gd name="T26" fmla="*/ 222 w 408"/>
                <a:gd name="T27" fmla="*/ 54 h 450"/>
                <a:gd name="T28" fmla="*/ 240 w 408"/>
                <a:gd name="T29" fmla="*/ 60 h 450"/>
                <a:gd name="T30" fmla="*/ 234 w 408"/>
                <a:gd name="T31" fmla="*/ 66 h 450"/>
                <a:gd name="T32" fmla="*/ 246 w 408"/>
                <a:gd name="T33" fmla="*/ 66 h 450"/>
                <a:gd name="T34" fmla="*/ 252 w 408"/>
                <a:gd name="T35" fmla="*/ 84 h 450"/>
                <a:gd name="T36" fmla="*/ 270 w 408"/>
                <a:gd name="T37" fmla="*/ 72 h 450"/>
                <a:gd name="T38" fmla="*/ 294 w 408"/>
                <a:gd name="T39" fmla="*/ 96 h 450"/>
                <a:gd name="T40" fmla="*/ 330 w 408"/>
                <a:gd name="T41" fmla="*/ 78 h 450"/>
                <a:gd name="T42" fmla="*/ 342 w 408"/>
                <a:gd name="T43" fmla="*/ 90 h 450"/>
                <a:gd name="T44" fmla="*/ 408 w 408"/>
                <a:gd name="T45" fmla="*/ 90 h 450"/>
                <a:gd name="T46" fmla="*/ 342 w 408"/>
                <a:gd name="T47" fmla="*/ 132 h 450"/>
                <a:gd name="T48" fmla="*/ 270 w 408"/>
                <a:gd name="T49" fmla="*/ 198 h 450"/>
                <a:gd name="T50" fmla="*/ 264 w 408"/>
                <a:gd name="T51" fmla="*/ 204 h 450"/>
                <a:gd name="T52" fmla="*/ 264 w 408"/>
                <a:gd name="T53" fmla="*/ 252 h 450"/>
                <a:gd name="T54" fmla="*/ 240 w 408"/>
                <a:gd name="T55" fmla="*/ 264 h 450"/>
                <a:gd name="T56" fmla="*/ 228 w 408"/>
                <a:gd name="T57" fmla="*/ 288 h 450"/>
                <a:gd name="T58" fmla="*/ 246 w 408"/>
                <a:gd name="T59" fmla="*/ 300 h 450"/>
                <a:gd name="T60" fmla="*/ 240 w 408"/>
                <a:gd name="T61" fmla="*/ 354 h 450"/>
                <a:gd name="T62" fmla="*/ 318 w 408"/>
                <a:gd name="T63" fmla="*/ 408 h 450"/>
                <a:gd name="T64" fmla="*/ 330 w 408"/>
                <a:gd name="T65" fmla="*/ 444 h 4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8"/>
                <a:gd name="T100" fmla="*/ 0 h 450"/>
                <a:gd name="T101" fmla="*/ 408 w 408"/>
                <a:gd name="T102" fmla="*/ 450 h 45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8" h="450">
                  <a:moveTo>
                    <a:pt x="330" y="444"/>
                  </a:moveTo>
                  <a:lnTo>
                    <a:pt x="36" y="450"/>
                  </a:lnTo>
                  <a:lnTo>
                    <a:pt x="36" y="312"/>
                  </a:lnTo>
                  <a:lnTo>
                    <a:pt x="18" y="288"/>
                  </a:lnTo>
                  <a:lnTo>
                    <a:pt x="30" y="264"/>
                  </a:lnTo>
                  <a:lnTo>
                    <a:pt x="30" y="258"/>
                  </a:lnTo>
                  <a:lnTo>
                    <a:pt x="0" y="30"/>
                  </a:lnTo>
                  <a:lnTo>
                    <a:pt x="108" y="30"/>
                  </a:lnTo>
                  <a:lnTo>
                    <a:pt x="108" y="0"/>
                  </a:lnTo>
                  <a:lnTo>
                    <a:pt x="120" y="0"/>
                  </a:lnTo>
                  <a:lnTo>
                    <a:pt x="132" y="48"/>
                  </a:lnTo>
                  <a:lnTo>
                    <a:pt x="174" y="54"/>
                  </a:lnTo>
                  <a:lnTo>
                    <a:pt x="180" y="66"/>
                  </a:lnTo>
                  <a:lnTo>
                    <a:pt x="222" y="54"/>
                  </a:lnTo>
                  <a:lnTo>
                    <a:pt x="240" y="60"/>
                  </a:lnTo>
                  <a:lnTo>
                    <a:pt x="234" y="66"/>
                  </a:lnTo>
                  <a:lnTo>
                    <a:pt x="246" y="66"/>
                  </a:lnTo>
                  <a:lnTo>
                    <a:pt x="252" y="84"/>
                  </a:lnTo>
                  <a:lnTo>
                    <a:pt x="270" y="72"/>
                  </a:lnTo>
                  <a:lnTo>
                    <a:pt x="294" y="96"/>
                  </a:lnTo>
                  <a:lnTo>
                    <a:pt x="330" y="78"/>
                  </a:lnTo>
                  <a:lnTo>
                    <a:pt x="342" y="90"/>
                  </a:lnTo>
                  <a:lnTo>
                    <a:pt x="408" y="90"/>
                  </a:lnTo>
                  <a:lnTo>
                    <a:pt x="342" y="132"/>
                  </a:lnTo>
                  <a:lnTo>
                    <a:pt x="270" y="198"/>
                  </a:lnTo>
                  <a:lnTo>
                    <a:pt x="264" y="204"/>
                  </a:lnTo>
                  <a:lnTo>
                    <a:pt x="264" y="252"/>
                  </a:lnTo>
                  <a:lnTo>
                    <a:pt x="240" y="264"/>
                  </a:lnTo>
                  <a:lnTo>
                    <a:pt x="228" y="288"/>
                  </a:lnTo>
                  <a:lnTo>
                    <a:pt x="246" y="300"/>
                  </a:lnTo>
                  <a:lnTo>
                    <a:pt x="240" y="354"/>
                  </a:lnTo>
                  <a:lnTo>
                    <a:pt x="318" y="408"/>
                  </a:lnTo>
                  <a:lnTo>
                    <a:pt x="330" y="444"/>
                  </a:lnTo>
                  <a:close/>
                </a:path>
              </a:pathLst>
            </a:custGeom>
            <a:solidFill>
              <a:srgbClr val="E8D898"/>
            </a:solidFill>
            <a:ln w="9525">
              <a:solidFill>
                <a:srgbClr val="E8D898"/>
              </a:solidFill>
              <a:prstDash val="solid"/>
              <a:round/>
              <a:headEnd/>
              <a:tailEnd/>
            </a:ln>
          </p:spPr>
          <p:txBody>
            <a:bodyPr/>
            <a:lstStyle/>
            <a:p>
              <a:endParaRPr lang="en-US"/>
            </a:p>
          </p:txBody>
        </p:sp>
        <p:sp>
          <p:nvSpPr>
            <p:cNvPr id="9282" name="Freeform 191"/>
            <p:cNvSpPr>
              <a:spLocks/>
            </p:cNvSpPr>
            <p:nvPr/>
          </p:nvSpPr>
          <p:spPr bwMode="auto">
            <a:xfrm>
              <a:off x="2853" y="1332"/>
              <a:ext cx="408" cy="450"/>
            </a:xfrm>
            <a:custGeom>
              <a:avLst/>
              <a:gdLst>
                <a:gd name="T0" fmla="*/ 330 w 408"/>
                <a:gd name="T1" fmla="*/ 444 h 450"/>
                <a:gd name="T2" fmla="*/ 36 w 408"/>
                <a:gd name="T3" fmla="*/ 450 h 450"/>
                <a:gd name="T4" fmla="*/ 36 w 408"/>
                <a:gd name="T5" fmla="*/ 312 h 450"/>
                <a:gd name="T6" fmla="*/ 18 w 408"/>
                <a:gd name="T7" fmla="*/ 288 h 450"/>
                <a:gd name="T8" fmla="*/ 30 w 408"/>
                <a:gd name="T9" fmla="*/ 264 h 450"/>
                <a:gd name="T10" fmla="*/ 30 w 408"/>
                <a:gd name="T11" fmla="*/ 258 h 450"/>
                <a:gd name="T12" fmla="*/ 0 w 408"/>
                <a:gd name="T13" fmla="*/ 30 h 450"/>
                <a:gd name="T14" fmla="*/ 108 w 408"/>
                <a:gd name="T15" fmla="*/ 30 h 450"/>
                <a:gd name="T16" fmla="*/ 108 w 408"/>
                <a:gd name="T17" fmla="*/ 0 h 450"/>
                <a:gd name="T18" fmla="*/ 120 w 408"/>
                <a:gd name="T19" fmla="*/ 0 h 450"/>
                <a:gd name="T20" fmla="*/ 132 w 408"/>
                <a:gd name="T21" fmla="*/ 48 h 450"/>
                <a:gd name="T22" fmla="*/ 174 w 408"/>
                <a:gd name="T23" fmla="*/ 54 h 450"/>
                <a:gd name="T24" fmla="*/ 180 w 408"/>
                <a:gd name="T25" fmla="*/ 66 h 450"/>
                <a:gd name="T26" fmla="*/ 222 w 408"/>
                <a:gd name="T27" fmla="*/ 54 h 450"/>
                <a:gd name="T28" fmla="*/ 240 w 408"/>
                <a:gd name="T29" fmla="*/ 60 h 450"/>
                <a:gd name="T30" fmla="*/ 234 w 408"/>
                <a:gd name="T31" fmla="*/ 66 h 450"/>
                <a:gd name="T32" fmla="*/ 246 w 408"/>
                <a:gd name="T33" fmla="*/ 66 h 450"/>
                <a:gd name="T34" fmla="*/ 252 w 408"/>
                <a:gd name="T35" fmla="*/ 84 h 450"/>
                <a:gd name="T36" fmla="*/ 270 w 408"/>
                <a:gd name="T37" fmla="*/ 72 h 450"/>
                <a:gd name="T38" fmla="*/ 294 w 408"/>
                <a:gd name="T39" fmla="*/ 96 h 450"/>
                <a:gd name="T40" fmla="*/ 330 w 408"/>
                <a:gd name="T41" fmla="*/ 78 h 450"/>
                <a:gd name="T42" fmla="*/ 342 w 408"/>
                <a:gd name="T43" fmla="*/ 90 h 450"/>
                <a:gd name="T44" fmla="*/ 408 w 408"/>
                <a:gd name="T45" fmla="*/ 90 h 450"/>
                <a:gd name="T46" fmla="*/ 342 w 408"/>
                <a:gd name="T47" fmla="*/ 132 h 450"/>
                <a:gd name="T48" fmla="*/ 270 w 408"/>
                <a:gd name="T49" fmla="*/ 198 h 450"/>
                <a:gd name="T50" fmla="*/ 264 w 408"/>
                <a:gd name="T51" fmla="*/ 204 h 450"/>
                <a:gd name="T52" fmla="*/ 264 w 408"/>
                <a:gd name="T53" fmla="*/ 252 h 450"/>
                <a:gd name="T54" fmla="*/ 240 w 408"/>
                <a:gd name="T55" fmla="*/ 264 h 450"/>
                <a:gd name="T56" fmla="*/ 228 w 408"/>
                <a:gd name="T57" fmla="*/ 288 h 450"/>
                <a:gd name="T58" fmla="*/ 246 w 408"/>
                <a:gd name="T59" fmla="*/ 300 h 450"/>
                <a:gd name="T60" fmla="*/ 240 w 408"/>
                <a:gd name="T61" fmla="*/ 354 h 450"/>
                <a:gd name="T62" fmla="*/ 318 w 408"/>
                <a:gd name="T63" fmla="*/ 408 h 450"/>
                <a:gd name="T64" fmla="*/ 330 w 408"/>
                <a:gd name="T65" fmla="*/ 444 h 450"/>
                <a:gd name="T66" fmla="*/ 330 w 408"/>
                <a:gd name="T67" fmla="*/ 450 h 45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08"/>
                <a:gd name="T103" fmla="*/ 0 h 450"/>
                <a:gd name="T104" fmla="*/ 408 w 408"/>
                <a:gd name="T105" fmla="*/ 450 h 45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08" h="450">
                  <a:moveTo>
                    <a:pt x="330" y="444"/>
                  </a:moveTo>
                  <a:lnTo>
                    <a:pt x="36" y="450"/>
                  </a:lnTo>
                  <a:lnTo>
                    <a:pt x="36" y="312"/>
                  </a:lnTo>
                  <a:lnTo>
                    <a:pt x="18" y="288"/>
                  </a:lnTo>
                  <a:lnTo>
                    <a:pt x="30" y="264"/>
                  </a:lnTo>
                  <a:lnTo>
                    <a:pt x="30" y="258"/>
                  </a:lnTo>
                  <a:lnTo>
                    <a:pt x="0" y="30"/>
                  </a:lnTo>
                  <a:lnTo>
                    <a:pt x="108" y="30"/>
                  </a:lnTo>
                  <a:lnTo>
                    <a:pt x="108" y="0"/>
                  </a:lnTo>
                  <a:lnTo>
                    <a:pt x="120" y="0"/>
                  </a:lnTo>
                  <a:lnTo>
                    <a:pt x="132" y="48"/>
                  </a:lnTo>
                  <a:lnTo>
                    <a:pt x="174" y="54"/>
                  </a:lnTo>
                  <a:lnTo>
                    <a:pt x="180" y="66"/>
                  </a:lnTo>
                  <a:lnTo>
                    <a:pt x="222" y="54"/>
                  </a:lnTo>
                  <a:lnTo>
                    <a:pt x="240" y="60"/>
                  </a:lnTo>
                  <a:lnTo>
                    <a:pt x="234" y="66"/>
                  </a:lnTo>
                  <a:lnTo>
                    <a:pt x="246" y="66"/>
                  </a:lnTo>
                  <a:lnTo>
                    <a:pt x="252" y="84"/>
                  </a:lnTo>
                  <a:lnTo>
                    <a:pt x="270" y="72"/>
                  </a:lnTo>
                  <a:lnTo>
                    <a:pt x="294" y="96"/>
                  </a:lnTo>
                  <a:lnTo>
                    <a:pt x="330" y="78"/>
                  </a:lnTo>
                  <a:lnTo>
                    <a:pt x="342" y="90"/>
                  </a:lnTo>
                  <a:lnTo>
                    <a:pt x="408" y="90"/>
                  </a:lnTo>
                  <a:lnTo>
                    <a:pt x="342" y="132"/>
                  </a:lnTo>
                  <a:lnTo>
                    <a:pt x="270" y="198"/>
                  </a:lnTo>
                  <a:lnTo>
                    <a:pt x="264" y="204"/>
                  </a:lnTo>
                  <a:lnTo>
                    <a:pt x="264" y="252"/>
                  </a:lnTo>
                  <a:lnTo>
                    <a:pt x="240" y="264"/>
                  </a:lnTo>
                  <a:lnTo>
                    <a:pt x="228" y="288"/>
                  </a:lnTo>
                  <a:lnTo>
                    <a:pt x="246" y="300"/>
                  </a:lnTo>
                  <a:lnTo>
                    <a:pt x="240" y="354"/>
                  </a:lnTo>
                  <a:lnTo>
                    <a:pt x="318" y="408"/>
                  </a:lnTo>
                  <a:lnTo>
                    <a:pt x="330" y="444"/>
                  </a:lnTo>
                  <a:lnTo>
                    <a:pt x="330" y="450"/>
                  </a:lnTo>
                </a:path>
              </a:pathLst>
            </a:custGeom>
            <a:noFill/>
            <a:ln w="9525">
              <a:solidFill>
                <a:srgbClr val="000000"/>
              </a:solidFill>
              <a:prstDash val="solid"/>
              <a:round/>
              <a:headEnd/>
              <a:tailEnd/>
            </a:ln>
          </p:spPr>
          <p:txBody>
            <a:bodyPr/>
            <a:lstStyle/>
            <a:p>
              <a:endParaRPr lang="en-US"/>
            </a:p>
          </p:txBody>
        </p:sp>
        <p:sp>
          <p:nvSpPr>
            <p:cNvPr id="9283" name="Freeform 192"/>
            <p:cNvSpPr>
              <a:spLocks/>
            </p:cNvSpPr>
            <p:nvPr/>
          </p:nvSpPr>
          <p:spPr bwMode="auto">
            <a:xfrm>
              <a:off x="3207" y="2430"/>
              <a:ext cx="216" cy="378"/>
            </a:xfrm>
            <a:custGeom>
              <a:avLst/>
              <a:gdLst>
                <a:gd name="T0" fmla="*/ 216 w 216"/>
                <a:gd name="T1" fmla="*/ 360 h 378"/>
                <a:gd name="T2" fmla="*/ 156 w 216"/>
                <a:gd name="T3" fmla="*/ 366 h 378"/>
                <a:gd name="T4" fmla="*/ 138 w 216"/>
                <a:gd name="T5" fmla="*/ 378 h 378"/>
                <a:gd name="T6" fmla="*/ 120 w 216"/>
                <a:gd name="T7" fmla="*/ 342 h 378"/>
                <a:gd name="T8" fmla="*/ 120 w 216"/>
                <a:gd name="T9" fmla="*/ 318 h 378"/>
                <a:gd name="T10" fmla="*/ 0 w 216"/>
                <a:gd name="T11" fmla="*/ 324 h 378"/>
                <a:gd name="T12" fmla="*/ 6 w 216"/>
                <a:gd name="T13" fmla="*/ 276 h 378"/>
                <a:gd name="T14" fmla="*/ 36 w 216"/>
                <a:gd name="T15" fmla="*/ 234 h 378"/>
                <a:gd name="T16" fmla="*/ 24 w 216"/>
                <a:gd name="T17" fmla="*/ 228 h 378"/>
                <a:gd name="T18" fmla="*/ 42 w 216"/>
                <a:gd name="T19" fmla="*/ 222 h 378"/>
                <a:gd name="T20" fmla="*/ 24 w 216"/>
                <a:gd name="T21" fmla="*/ 204 h 378"/>
                <a:gd name="T22" fmla="*/ 30 w 216"/>
                <a:gd name="T23" fmla="*/ 198 h 378"/>
                <a:gd name="T24" fmla="*/ 24 w 216"/>
                <a:gd name="T25" fmla="*/ 198 h 378"/>
                <a:gd name="T26" fmla="*/ 24 w 216"/>
                <a:gd name="T27" fmla="*/ 174 h 378"/>
                <a:gd name="T28" fmla="*/ 18 w 216"/>
                <a:gd name="T29" fmla="*/ 168 h 378"/>
                <a:gd name="T30" fmla="*/ 30 w 216"/>
                <a:gd name="T31" fmla="*/ 150 h 378"/>
                <a:gd name="T32" fmla="*/ 18 w 216"/>
                <a:gd name="T33" fmla="*/ 144 h 378"/>
                <a:gd name="T34" fmla="*/ 24 w 216"/>
                <a:gd name="T35" fmla="*/ 132 h 378"/>
                <a:gd name="T36" fmla="*/ 18 w 216"/>
                <a:gd name="T37" fmla="*/ 132 h 378"/>
                <a:gd name="T38" fmla="*/ 12 w 216"/>
                <a:gd name="T39" fmla="*/ 114 h 378"/>
                <a:gd name="T40" fmla="*/ 24 w 216"/>
                <a:gd name="T41" fmla="*/ 114 h 378"/>
                <a:gd name="T42" fmla="*/ 24 w 216"/>
                <a:gd name="T43" fmla="*/ 90 h 378"/>
                <a:gd name="T44" fmla="*/ 54 w 216"/>
                <a:gd name="T45" fmla="*/ 54 h 378"/>
                <a:gd name="T46" fmla="*/ 54 w 216"/>
                <a:gd name="T47" fmla="*/ 30 h 378"/>
                <a:gd name="T48" fmla="*/ 72 w 216"/>
                <a:gd name="T49" fmla="*/ 6 h 378"/>
                <a:gd name="T50" fmla="*/ 204 w 216"/>
                <a:gd name="T51" fmla="*/ 0 h 378"/>
                <a:gd name="T52" fmla="*/ 204 w 216"/>
                <a:gd name="T53" fmla="*/ 246 h 378"/>
                <a:gd name="T54" fmla="*/ 216 w 216"/>
                <a:gd name="T55" fmla="*/ 330 h 378"/>
                <a:gd name="T56" fmla="*/ 216 w 216"/>
                <a:gd name="T57" fmla="*/ 360 h 37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16"/>
                <a:gd name="T88" fmla="*/ 0 h 378"/>
                <a:gd name="T89" fmla="*/ 216 w 216"/>
                <a:gd name="T90" fmla="*/ 378 h 37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16" h="378">
                  <a:moveTo>
                    <a:pt x="216" y="360"/>
                  </a:moveTo>
                  <a:lnTo>
                    <a:pt x="156" y="366"/>
                  </a:lnTo>
                  <a:lnTo>
                    <a:pt x="138" y="378"/>
                  </a:lnTo>
                  <a:lnTo>
                    <a:pt x="120" y="342"/>
                  </a:lnTo>
                  <a:lnTo>
                    <a:pt x="120" y="318"/>
                  </a:lnTo>
                  <a:lnTo>
                    <a:pt x="0" y="324"/>
                  </a:lnTo>
                  <a:lnTo>
                    <a:pt x="6" y="276"/>
                  </a:lnTo>
                  <a:lnTo>
                    <a:pt x="36" y="234"/>
                  </a:lnTo>
                  <a:lnTo>
                    <a:pt x="24" y="228"/>
                  </a:lnTo>
                  <a:lnTo>
                    <a:pt x="42" y="222"/>
                  </a:lnTo>
                  <a:lnTo>
                    <a:pt x="24" y="204"/>
                  </a:lnTo>
                  <a:lnTo>
                    <a:pt x="30" y="198"/>
                  </a:lnTo>
                  <a:lnTo>
                    <a:pt x="24" y="198"/>
                  </a:lnTo>
                  <a:lnTo>
                    <a:pt x="24" y="174"/>
                  </a:lnTo>
                  <a:lnTo>
                    <a:pt x="18" y="168"/>
                  </a:lnTo>
                  <a:lnTo>
                    <a:pt x="30" y="150"/>
                  </a:lnTo>
                  <a:lnTo>
                    <a:pt x="18" y="144"/>
                  </a:lnTo>
                  <a:lnTo>
                    <a:pt x="24" y="132"/>
                  </a:lnTo>
                  <a:lnTo>
                    <a:pt x="18" y="132"/>
                  </a:lnTo>
                  <a:lnTo>
                    <a:pt x="12" y="114"/>
                  </a:lnTo>
                  <a:lnTo>
                    <a:pt x="24" y="114"/>
                  </a:lnTo>
                  <a:lnTo>
                    <a:pt x="24" y="90"/>
                  </a:lnTo>
                  <a:lnTo>
                    <a:pt x="54" y="54"/>
                  </a:lnTo>
                  <a:lnTo>
                    <a:pt x="54" y="30"/>
                  </a:lnTo>
                  <a:lnTo>
                    <a:pt x="72" y="6"/>
                  </a:lnTo>
                  <a:lnTo>
                    <a:pt x="204" y="0"/>
                  </a:lnTo>
                  <a:lnTo>
                    <a:pt x="204" y="246"/>
                  </a:lnTo>
                  <a:lnTo>
                    <a:pt x="216" y="330"/>
                  </a:lnTo>
                  <a:lnTo>
                    <a:pt x="216" y="360"/>
                  </a:lnTo>
                  <a:close/>
                </a:path>
              </a:pathLst>
            </a:custGeom>
            <a:solidFill>
              <a:srgbClr val="B22222"/>
            </a:solidFill>
            <a:ln w="9525">
              <a:solidFill>
                <a:srgbClr val="B22222"/>
              </a:solidFill>
              <a:prstDash val="solid"/>
              <a:round/>
              <a:headEnd/>
              <a:tailEnd/>
            </a:ln>
          </p:spPr>
          <p:txBody>
            <a:bodyPr/>
            <a:lstStyle/>
            <a:p>
              <a:endParaRPr lang="en-US"/>
            </a:p>
          </p:txBody>
        </p:sp>
        <p:sp>
          <p:nvSpPr>
            <p:cNvPr id="9284" name="Freeform 193"/>
            <p:cNvSpPr>
              <a:spLocks/>
            </p:cNvSpPr>
            <p:nvPr/>
          </p:nvSpPr>
          <p:spPr bwMode="auto">
            <a:xfrm>
              <a:off x="3207" y="2430"/>
              <a:ext cx="216" cy="378"/>
            </a:xfrm>
            <a:custGeom>
              <a:avLst/>
              <a:gdLst>
                <a:gd name="T0" fmla="*/ 216 w 216"/>
                <a:gd name="T1" fmla="*/ 360 h 378"/>
                <a:gd name="T2" fmla="*/ 156 w 216"/>
                <a:gd name="T3" fmla="*/ 366 h 378"/>
                <a:gd name="T4" fmla="*/ 138 w 216"/>
                <a:gd name="T5" fmla="*/ 378 h 378"/>
                <a:gd name="T6" fmla="*/ 120 w 216"/>
                <a:gd name="T7" fmla="*/ 342 h 378"/>
                <a:gd name="T8" fmla="*/ 120 w 216"/>
                <a:gd name="T9" fmla="*/ 318 h 378"/>
                <a:gd name="T10" fmla="*/ 0 w 216"/>
                <a:gd name="T11" fmla="*/ 324 h 378"/>
                <a:gd name="T12" fmla="*/ 6 w 216"/>
                <a:gd name="T13" fmla="*/ 276 h 378"/>
                <a:gd name="T14" fmla="*/ 36 w 216"/>
                <a:gd name="T15" fmla="*/ 234 h 378"/>
                <a:gd name="T16" fmla="*/ 24 w 216"/>
                <a:gd name="T17" fmla="*/ 228 h 378"/>
                <a:gd name="T18" fmla="*/ 42 w 216"/>
                <a:gd name="T19" fmla="*/ 222 h 378"/>
                <a:gd name="T20" fmla="*/ 24 w 216"/>
                <a:gd name="T21" fmla="*/ 204 h 378"/>
                <a:gd name="T22" fmla="*/ 30 w 216"/>
                <a:gd name="T23" fmla="*/ 198 h 378"/>
                <a:gd name="T24" fmla="*/ 24 w 216"/>
                <a:gd name="T25" fmla="*/ 198 h 378"/>
                <a:gd name="T26" fmla="*/ 24 w 216"/>
                <a:gd name="T27" fmla="*/ 174 h 378"/>
                <a:gd name="T28" fmla="*/ 18 w 216"/>
                <a:gd name="T29" fmla="*/ 168 h 378"/>
                <a:gd name="T30" fmla="*/ 30 w 216"/>
                <a:gd name="T31" fmla="*/ 150 h 378"/>
                <a:gd name="T32" fmla="*/ 18 w 216"/>
                <a:gd name="T33" fmla="*/ 144 h 378"/>
                <a:gd name="T34" fmla="*/ 24 w 216"/>
                <a:gd name="T35" fmla="*/ 132 h 378"/>
                <a:gd name="T36" fmla="*/ 18 w 216"/>
                <a:gd name="T37" fmla="*/ 132 h 378"/>
                <a:gd name="T38" fmla="*/ 12 w 216"/>
                <a:gd name="T39" fmla="*/ 114 h 378"/>
                <a:gd name="T40" fmla="*/ 24 w 216"/>
                <a:gd name="T41" fmla="*/ 114 h 378"/>
                <a:gd name="T42" fmla="*/ 24 w 216"/>
                <a:gd name="T43" fmla="*/ 90 h 378"/>
                <a:gd name="T44" fmla="*/ 54 w 216"/>
                <a:gd name="T45" fmla="*/ 54 h 378"/>
                <a:gd name="T46" fmla="*/ 54 w 216"/>
                <a:gd name="T47" fmla="*/ 30 h 378"/>
                <a:gd name="T48" fmla="*/ 72 w 216"/>
                <a:gd name="T49" fmla="*/ 6 h 378"/>
                <a:gd name="T50" fmla="*/ 204 w 216"/>
                <a:gd name="T51" fmla="*/ 0 h 378"/>
                <a:gd name="T52" fmla="*/ 204 w 216"/>
                <a:gd name="T53" fmla="*/ 246 h 378"/>
                <a:gd name="T54" fmla="*/ 216 w 216"/>
                <a:gd name="T55" fmla="*/ 330 h 378"/>
                <a:gd name="T56" fmla="*/ 216 w 216"/>
                <a:gd name="T57" fmla="*/ 360 h 378"/>
                <a:gd name="T58" fmla="*/ 216 w 216"/>
                <a:gd name="T59" fmla="*/ 366 h 37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6"/>
                <a:gd name="T91" fmla="*/ 0 h 378"/>
                <a:gd name="T92" fmla="*/ 216 w 216"/>
                <a:gd name="T93" fmla="*/ 378 h 37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6" h="378">
                  <a:moveTo>
                    <a:pt x="216" y="360"/>
                  </a:moveTo>
                  <a:lnTo>
                    <a:pt x="156" y="366"/>
                  </a:lnTo>
                  <a:lnTo>
                    <a:pt x="138" y="378"/>
                  </a:lnTo>
                  <a:lnTo>
                    <a:pt x="120" y="342"/>
                  </a:lnTo>
                  <a:lnTo>
                    <a:pt x="120" y="318"/>
                  </a:lnTo>
                  <a:lnTo>
                    <a:pt x="0" y="324"/>
                  </a:lnTo>
                  <a:lnTo>
                    <a:pt x="6" y="276"/>
                  </a:lnTo>
                  <a:lnTo>
                    <a:pt x="36" y="234"/>
                  </a:lnTo>
                  <a:lnTo>
                    <a:pt x="24" y="228"/>
                  </a:lnTo>
                  <a:lnTo>
                    <a:pt x="42" y="222"/>
                  </a:lnTo>
                  <a:lnTo>
                    <a:pt x="24" y="204"/>
                  </a:lnTo>
                  <a:lnTo>
                    <a:pt x="30" y="198"/>
                  </a:lnTo>
                  <a:lnTo>
                    <a:pt x="24" y="198"/>
                  </a:lnTo>
                  <a:lnTo>
                    <a:pt x="24" y="174"/>
                  </a:lnTo>
                  <a:lnTo>
                    <a:pt x="18" y="168"/>
                  </a:lnTo>
                  <a:lnTo>
                    <a:pt x="30" y="150"/>
                  </a:lnTo>
                  <a:lnTo>
                    <a:pt x="18" y="144"/>
                  </a:lnTo>
                  <a:lnTo>
                    <a:pt x="24" y="132"/>
                  </a:lnTo>
                  <a:lnTo>
                    <a:pt x="18" y="132"/>
                  </a:lnTo>
                  <a:lnTo>
                    <a:pt x="12" y="114"/>
                  </a:lnTo>
                  <a:lnTo>
                    <a:pt x="24" y="114"/>
                  </a:lnTo>
                  <a:lnTo>
                    <a:pt x="24" y="90"/>
                  </a:lnTo>
                  <a:lnTo>
                    <a:pt x="54" y="54"/>
                  </a:lnTo>
                  <a:lnTo>
                    <a:pt x="54" y="30"/>
                  </a:lnTo>
                  <a:lnTo>
                    <a:pt x="72" y="6"/>
                  </a:lnTo>
                  <a:lnTo>
                    <a:pt x="204" y="0"/>
                  </a:lnTo>
                  <a:lnTo>
                    <a:pt x="204" y="246"/>
                  </a:lnTo>
                  <a:lnTo>
                    <a:pt x="216" y="330"/>
                  </a:lnTo>
                  <a:lnTo>
                    <a:pt x="216" y="360"/>
                  </a:lnTo>
                  <a:lnTo>
                    <a:pt x="216" y="366"/>
                  </a:lnTo>
                </a:path>
              </a:pathLst>
            </a:custGeom>
            <a:noFill/>
            <a:ln w="9525">
              <a:solidFill>
                <a:srgbClr val="000000"/>
              </a:solidFill>
              <a:prstDash val="solid"/>
              <a:round/>
              <a:headEnd/>
              <a:tailEnd/>
            </a:ln>
          </p:spPr>
          <p:txBody>
            <a:bodyPr/>
            <a:lstStyle/>
            <a:p>
              <a:endParaRPr lang="en-US"/>
            </a:p>
          </p:txBody>
        </p:sp>
        <p:sp>
          <p:nvSpPr>
            <p:cNvPr id="9285" name="Freeform 194"/>
            <p:cNvSpPr>
              <a:spLocks/>
            </p:cNvSpPr>
            <p:nvPr/>
          </p:nvSpPr>
          <p:spPr bwMode="auto">
            <a:xfrm>
              <a:off x="2931" y="2004"/>
              <a:ext cx="408" cy="354"/>
            </a:xfrm>
            <a:custGeom>
              <a:avLst/>
              <a:gdLst>
                <a:gd name="T0" fmla="*/ 378 w 408"/>
                <a:gd name="T1" fmla="*/ 354 h 354"/>
                <a:gd name="T2" fmla="*/ 336 w 408"/>
                <a:gd name="T3" fmla="*/ 354 h 354"/>
                <a:gd name="T4" fmla="*/ 354 w 408"/>
                <a:gd name="T5" fmla="*/ 336 h 354"/>
                <a:gd name="T6" fmla="*/ 348 w 408"/>
                <a:gd name="T7" fmla="*/ 318 h 354"/>
                <a:gd name="T8" fmla="*/ 66 w 408"/>
                <a:gd name="T9" fmla="*/ 324 h 354"/>
                <a:gd name="T10" fmla="*/ 66 w 408"/>
                <a:gd name="T11" fmla="*/ 120 h 354"/>
                <a:gd name="T12" fmla="*/ 36 w 408"/>
                <a:gd name="T13" fmla="*/ 90 h 354"/>
                <a:gd name="T14" fmla="*/ 48 w 408"/>
                <a:gd name="T15" fmla="*/ 66 h 354"/>
                <a:gd name="T16" fmla="*/ 24 w 408"/>
                <a:gd name="T17" fmla="*/ 54 h 354"/>
                <a:gd name="T18" fmla="*/ 0 w 408"/>
                <a:gd name="T19" fmla="*/ 6 h 354"/>
                <a:gd name="T20" fmla="*/ 234 w 408"/>
                <a:gd name="T21" fmla="*/ 0 h 354"/>
                <a:gd name="T22" fmla="*/ 252 w 408"/>
                <a:gd name="T23" fmla="*/ 18 h 354"/>
                <a:gd name="T24" fmla="*/ 252 w 408"/>
                <a:gd name="T25" fmla="*/ 60 h 354"/>
                <a:gd name="T26" fmla="*/ 270 w 408"/>
                <a:gd name="T27" fmla="*/ 78 h 354"/>
                <a:gd name="T28" fmla="*/ 294 w 408"/>
                <a:gd name="T29" fmla="*/ 102 h 354"/>
                <a:gd name="T30" fmla="*/ 306 w 408"/>
                <a:gd name="T31" fmla="*/ 132 h 354"/>
                <a:gd name="T32" fmla="*/ 318 w 408"/>
                <a:gd name="T33" fmla="*/ 126 h 354"/>
                <a:gd name="T34" fmla="*/ 336 w 408"/>
                <a:gd name="T35" fmla="*/ 132 h 354"/>
                <a:gd name="T36" fmla="*/ 324 w 408"/>
                <a:gd name="T37" fmla="*/ 186 h 354"/>
                <a:gd name="T38" fmla="*/ 378 w 408"/>
                <a:gd name="T39" fmla="*/ 222 h 354"/>
                <a:gd name="T40" fmla="*/ 384 w 408"/>
                <a:gd name="T41" fmla="*/ 252 h 354"/>
                <a:gd name="T42" fmla="*/ 402 w 408"/>
                <a:gd name="T43" fmla="*/ 276 h 354"/>
                <a:gd name="T44" fmla="*/ 408 w 408"/>
                <a:gd name="T45" fmla="*/ 306 h 354"/>
                <a:gd name="T46" fmla="*/ 396 w 408"/>
                <a:gd name="T47" fmla="*/ 306 h 354"/>
                <a:gd name="T48" fmla="*/ 390 w 408"/>
                <a:gd name="T49" fmla="*/ 312 h 354"/>
                <a:gd name="T50" fmla="*/ 384 w 408"/>
                <a:gd name="T51" fmla="*/ 306 h 354"/>
                <a:gd name="T52" fmla="*/ 378 w 408"/>
                <a:gd name="T53" fmla="*/ 354 h 35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08"/>
                <a:gd name="T82" fmla="*/ 0 h 354"/>
                <a:gd name="T83" fmla="*/ 408 w 408"/>
                <a:gd name="T84" fmla="*/ 354 h 35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08" h="354">
                  <a:moveTo>
                    <a:pt x="378" y="354"/>
                  </a:moveTo>
                  <a:lnTo>
                    <a:pt x="336" y="354"/>
                  </a:lnTo>
                  <a:lnTo>
                    <a:pt x="354" y="336"/>
                  </a:lnTo>
                  <a:lnTo>
                    <a:pt x="348" y="318"/>
                  </a:lnTo>
                  <a:lnTo>
                    <a:pt x="66" y="324"/>
                  </a:lnTo>
                  <a:lnTo>
                    <a:pt x="66" y="120"/>
                  </a:lnTo>
                  <a:lnTo>
                    <a:pt x="36" y="90"/>
                  </a:lnTo>
                  <a:lnTo>
                    <a:pt x="48" y="66"/>
                  </a:lnTo>
                  <a:lnTo>
                    <a:pt x="24" y="54"/>
                  </a:lnTo>
                  <a:lnTo>
                    <a:pt x="0" y="6"/>
                  </a:lnTo>
                  <a:lnTo>
                    <a:pt x="234" y="0"/>
                  </a:lnTo>
                  <a:lnTo>
                    <a:pt x="252" y="18"/>
                  </a:lnTo>
                  <a:lnTo>
                    <a:pt x="252" y="60"/>
                  </a:lnTo>
                  <a:lnTo>
                    <a:pt x="270" y="78"/>
                  </a:lnTo>
                  <a:lnTo>
                    <a:pt x="294" y="102"/>
                  </a:lnTo>
                  <a:lnTo>
                    <a:pt x="306" y="132"/>
                  </a:lnTo>
                  <a:lnTo>
                    <a:pt x="318" y="126"/>
                  </a:lnTo>
                  <a:lnTo>
                    <a:pt x="336" y="132"/>
                  </a:lnTo>
                  <a:lnTo>
                    <a:pt x="324" y="186"/>
                  </a:lnTo>
                  <a:lnTo>
                    <a:pt x="378" y="222"/>
                  </a:lnTo>
                  <a:lnTo>
                    <a:pt x="384" y="252"/>
                  </a:lnTo>
                  <a:lnTo>
                    <a:pt x="402" y="276"/>
                  </a:lnTo>
                  <a:lnTo>
                    <a:pt x="408" y="306"/>
                  </a:lnTo>
                  <a:lnTo>
                    <a:pt x="396" y="306"/>
                  </a:lnTo>
                  <a:lnTo>
                    <a:pt x="390" y="312"/>
                  </a:lnTo>
                  <a:lnTo>
                    <a:pt x="384" y="306"/>
                  </a:lnTo>
                  <a:lnTo>
                    <a:pt x="378" y="354"/>
                  </a:lnTo>
                  <a:close/>
                </a:path>
              </a:pathLst>
            </a:custGeom>
            <a:solidFill>
              <a:srgbClr val="FF8C00"/>
            </a:solidFill>
            <a:ln w="9525">
              <a:solidFill>
                <a:srgbClr val="FF8C00"/>
              </a:solidFill>
              <a:prstDash val="solid"/>
              <a:round/>
              <a:headEnd/>
              <a:tailEnd/>
            </a:ln>
          </p:spPr>
          <p:txBody>
            <a:bodyPr/>
            <a:lstStyle/>
            <a:p>
              <a:endParaRPr lang="en-US"/>
            </a:p>
          </p:txBody>
        </p:sp>
        <p:sp>
          <p:nvSpPr>
            <p:cNvPr id="9286" name="Freeform 195"/>
            <p:cNvSpPr>
              <a:spLocks/>
            </p:cNvSpPr>
            <p:nvPr/>
          </p:nvSpPr>
          <p:spPr bwMode="auto">
            <a:xfrm>
              <a:off x="2931" y="2004"/>
              <a:ext cx="408" cy="360"/>
            </a:xfrm>
            <a:custGeom>
              <a:avLst/>
              <a:gdLst>
                <a:gd name="T0" fmla="*/ 378 w 408"/>
                <a:gd name="T1" fmla="*/ 354 h 360"/>
                <a:gd name="T2" fmla="*/ 336 w 408"/>
                <a:gd name="T3" fmla="*/ 354 h 360"/>
                <a:gd name="T4" fmla="*/ 354 w 408"/>
                <a:gd name="T5" fmla="*/ 336 h 360"/>
                <a:gd name="T6" fmla="*/ 348 w 408"/>
                <a:gd name="T7" fmla="*/ 318 h 360"/>
                <a:gd name="T8" fmla="*/ 66 w 408"/>
                <a:gd name="T9" fmla="*/ 324 h 360"/>
                <a:gd name="T10" fmla="*/ 66 w 408"/>
                <a:gd name="T11" fmla="*/ 120 h 360"/>
                <a:gd name="T12" fmla="*/ 36 w 408"/>
                <a:gd name="T13" fmla="*/ 90 h 360"/>
                <a:gd name="T14" fmla="*/ 48 w 408"/>
                <a:gd name="T15" fmla="*/ 66 h 360"/>
                <a:gd name="T16" fmla="*/ 24 w 408"/>
                <a:gd name="T17" fmla="*/ 54 h 360"/>
                <a:gd name="T18" fmla="*/ 0 w 408"/>
                <a:gd name="T19" fmla="*/ 6 h 360"/>
                <a:gd name="T20" fmla="*/ 234 w 408"/>
                <a:gd name="T21" fmla="*/ 0 h 360"/>
                <a:gd name="T22" fmla="*/ 252 w 408"/>
                <a:gd name="T23" fmla="*/ 18 h 360"/>
                <a:gd name="T24" fmla="*/ 252 w 408"/>
                <a:gd name="T25" fmla="*/ 60 h 360"/>
                <a:gd name="T26" fmla="*/ 270 w 408"/>
                <a:gd name="T27" fmla="*/ 78 h 360"/>
                <a:gd name="T28" fmla="*/ 294 w 408"/>
                <a:gd name="T29" fmla="*/ 102 h 360"/>
                <a:gd name="T30" fmla="*/ 306 w 408"/>
                <a:gd name="T31" fmla="*/ 132 h 360"/>
                <a:gd name="T32" fmla="*/ 318 w 408"/>
                <a:gd name="T33" fmla="*/ 126 h 360"/>
                <a:gd name="T34" fmla="*/ 336 w 408"/>
                <a:gd name="T35" fmla="*/ 132 h 360"/>
                <a:gd name="T36" fmla="*/ 324 w 408"/>
                <a:gd name="T37" fmla="*/ 186 h 360"/>
                <a:gd name="T38" fmla="*/ 378 w 408"/>
                <a:gd name="T39" fmla="*/ 222 h 360"/>
                <a:gd name="T40" fmla="*/ 384 w 408"/>
                <a:gd name="T41" fmla="*/ 252 h 360"/>
                <a:gd name="T42" fmla="*/ 402 w 408"/>
                <a:gd name="T43" fmla="*/ 276 h 360"/>
                <a:gd name="T44" fmla="*/ 408 w 408"/>
                <a:gd name="T45" fmla="*/ 306 h 360"/>
                <a:gd name="T46" fmla="*/ 396 w 408"/>
                <a:gd name="T47" fmla="*/ 306 h 360"/>
                <a:gd name="T48" fmla="*/ 390 w 408"/>
                <a:gd name="T49" fmla="*/ 312 h 360"/>
                <a:gd name="T50" fmla="*/ 384 w 408"/>
                <a:gd name="T51" fmla="*/ 306 h 360"/>
                <a:gd name="T52" fmla="*/ 378 w 408"/>
                <a:gd name="T53" fmla="*/ 354 h 360"/>
                <a:gd name="T54" fmla="*/ 378 w 408"/>
                <a:gd name="T55" fmla="*/ 360 h 3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08"/>
                <a:gd name="T85" fmla="*/ 0 h 360"/>
                <a:gd name="T86" fmla="*/ 408 w 408"/>
                <a:gd name="T87" fmla="*/ 360 h 3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08" h="360">
                  <a:moveTo>
                    <a:pt x="378" y="354"/>
                  </a:moveTo>
                  <a:lnTo>
                    <a:pt x="336" y="354"/>
                  </a:lnTo>
                  <a:lnTo>
                    <a:pt x="354" y="336"/>
                  </a:lnTo>
                  <a:lnTo>
                    <a:pt x="348" y="318"/>
                  </a:lnTo>
                  <a:lnTo>
                    <a:pt x="66" y="324"/>
                  </a:lnTo>
                  <a:lnTo>
                    <a:pt x="66" y="120"/>
                  </a:lnTo>
                  <a:lnTo>
                    <a:pt x="36" y="90"/>
                  </a:lnTo>
                  <a:lnTo>
                    <a:pt x="48" y="66"/>
                  </a:lnTo>
                  <a:lnTo>
                    <a:pt x="24" y="54"/>
                  </a:lnTo>
                  <a:lnTo>
                    <a:pt x="0" y="6"/>
                  </a:lnTo>
                  <a:lnTo>
                    <a:pt x="234" y="0"/>
                  </a:lnTo>
                  <a:lnTo>
                    <a:pt x="252" y="18"/>
                  </a:lnTo>
                  <a:lnTo>
                    <a:pt x="252" y="60"/>
                  </a:lnTo>
                  <a:lnTo>
                    <a:pt x="270" y="78"/>
                  </a:lnTo>
                  <a:lnTo>
                    <a:pt x="294" y="102"/>
                  </a:lnTo>
                  <a:lnTo>
                    <a:pt x="306" y="132"/>
                  </a:lnTo>
                  <a:lnTo>
                    <a:pt x="318" y="126"/>
                  </a:lnTo>
                  <a:lnTo>
                    <a:pt x="336" y="132"/>
                  </a:lnTo>
                  <a:lnTo>
                    <a:pt x="324" y="186"/>
                  </a:lnTo>
                  <a:lnTo>
                    <a:pt x="378" y="222"/>
                  </a:lnTo>
                  <a:lnTo>
                    <a:pt x="384" y="252"/>
                  </a:lnTo>
                  <a:lnTo>
                    <a:pt x="402" y="276"/>
                  </a:lnTo>
                  <a:lnTo>
                    <a:pt x="408" y="306"/>
                  </a:lnTo>
                  <a:lnTo>
                    <a:pt x="396" y="306"/>
                  </a:lnTo>
                  <a:lnTo>
                    <a:pt x="390" y="312"/>
                  </a:lnTo>
                  <a:lnTo>
                    <a:pt x="384" y="306"/>
                  </a:lnTo>
                  <a:lnTo>
                    <a:pt x="378" y="354"/>
                  </a:lnTo>
                  <a:lnTo>
                    <a:pt x="378" y="360"/>
                  </a:lnTo>
                </a:path>
              </a:pathLst>
            </a:custGeom>
            <a:noFill/>
            <a:ln w="9525">
              <a:solidFill>
                <a:srgbClr val="000000"/>
              </a:solidFill>
              <a:prstDash val="solid"/>
              <a:round/>
              <a:headEnd/>
              <a:tailEnd/>
            </a:ln>
          </p:spPr>
          <p:txBody>
            <a:bodyPr/>
            <a:lstStyle/>
            <a:p>
              <a:endParaRPr lang="en-US"/>
            </a:p>
          </p:txBody>
        </p:sp>
        <p:sp>
          <p:nvSpPr>
            <p:cNvPr id="9287" name="Freeform 196"/>
            <p:cNvSpPr>
              <a:spLocks/>
            </p:cNvSpPr>
            <p:nvPr/>
          </p:nvSpPr>
          <p:spPr bwMode="auto">
            <a:xfrm>
              <a:off x="1863" y="1248"/>
              <a:ext cx="636" cy="402"/>
            </a:xfrm>
            <a:custGeom>
              <a:avLst/>
              <a:gdLst>
                <a:gd name="T0" fmla="*/ 612 w 636"/>
                <a:gd name="T1" fmla="*/ 330 h 402"/>
                <a:gd name="T2" fmla="*/ 606 w 636"/>
                <a:gd name="T3" fmla="*/ 402 h 402"/>
                <a:gd name="T4" fmla="*/ 222 w 636"/>
                <a:gd name="T5" fmla="*/ 354 h 402"/>
                <a:gd name="T6" fmla="*/ 216 w 636"/>
                <a:gd name="T7" fmla="*/ 390 h 402"/>
                <a:gd name="T8" fmla="*/ 204 w 636"/>
                <a:gd name="T9" fmla="*/ 366 h 402"/>
                <a:gd name="T10" fmla="*/ 192 w 636"/>
                <a:gd name="T11" fmla="*/ 384 h 402"/>
                <a:gd name="T12" fmla="*/ 150 w 636"/>
                <a:gd name="T13" fmla="*/ 372 h 402"/>
                <a:gd name="T14" fmla="*/ 144 w 636"/>
                <a:gd name="T15" fmla="*/ 384 h 402"/>
                <a:gd name="T16" fmla="*/ 126 w 636"/>
                <a:gd name="T17" fmla="*/ 378 h 402"/>
                <a:gd name="T18" fmla="*/ 114 w 636"/>
                <a:gd name="T19" fmla="*/ 384 h 402"/>
                <a:gd name="T20" fmla="*/ 108 w 636"/>
                <a:gd name="T21" fmla="*/ 354 h 402"/>
                <a:gd name="T22" fmla="*/ 90 w 636"/>
                <a:gd name="T23" fmla="*/ 342 h 402"/>
                <a:gd name="T24" fmla="*/ 84 w 636"/>
                <a:gd name="T25" fmla="*/ 282 h 402"/>
                <a:gd name="T26" fmla="*/ 72 w 636"/>
                <a:gd name="T27" fmla="*/ 270 h 402"/>
                <a:gd name="T28" fmla="*/ 54 w 636"/>
                <a:gd name="T29" fmla="*/ 288 h 402"/>
                <a:gd name="T30" fmla="*/ 42 w 636"/>
                <a:gd name="T31" fmla="*/ 276 h 402"/>
                <a:gd name="T32" fmla="*/ 72 w 636"/>
                <a:gd name="T33" fmla="*/ 198 h 402"/>
                <a:gd name="T34" fmla="*/ 48 w 636"/>
                <a:gd name="T35" fmla="*/ 186 h 402"/>
                <a:gd name="T36" fmla="*/ 24 w 636"/>
                <a:gd name="T37" fmla="*/ 138 h 402"/>
                <a:gd name="T38" fmla="*/ 6 w 636"/>
                <a:gd name="T39" fmla="*/ 120 h 402"/>
                <a:gd name="T40" fmla="*/ 12 w 636"/>
                <a:gd name="T41" fmla="*/ 108 h 402"/>
                <a:gd name="T42" fmla="*/ 0 w 636"/>
                <a:gd name="T43" fmla="*/ 78 h 402"/>
                <a:gd name="T44" fmla="*/ 18 w 636"/>
                <a:gd name="T45" fmla="*/ 0 h 402"/>
                <a:gd name="T46" fmla="*/ 342 w 636"/>
                <a:gd name="T47" fmla="*/ 60 h 402"/>
                <a:gd name="T48" fmla="*/ 636 w 636"/>
                <a:gd name="T49" fmla="*/ 96 h 402"/>
                <a:gd name="T50" fmla="*/ 618 w 636"/>
                <a:gd name="T51" fmla="*/ 300 h 402"/>
                <a:gd name="T52" fmla="*/ 612 w 636"/>
                <a:gd name="T53" fmla="*/ 330 h 40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36"/>
                <a:gd name="T82" fmla="*/ 0 h 402"/>
                <a:gd name="T83" fmla="*/ 636 w 636"/>
                <a:gd name="T84" fmla="*/ 402 h 40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36" h="402">
                  <a:moveTo>
                    <a:pt x="612" y="330"/>
                  </a:moveTo>
                  <a:lnTo>
                    <a:pt x="606" y="402"/>
                  </a:lnTo>
                  <a:lnTo>
                    <a:pt x="222" y="354"/>
                  </a:lnTo>
                  <a:lnTo>
                    <a:pt x="216" y="390"/>
                  </a:lnTo>
                  <a:lnTo>
                    <a:pt x="204" y="366"/>
                  </a:lnTo>
                  <a:lnTo>
                    <a:pt x="192" y="384"/>
                  </a:lnTo>
                  <a:lnTo>
                    <a:pt x="150" y="372"/>
                  </a:lnTo>
                  <a:lnTo>
                    <a:pt x="144" y="384"/>
                  </a:lnTo>
                  <a:lnTo>
                    <a:pt x="126" y="378"/>
                  </a:lnTo>
                  <a:lnTo>
                    <a:pt x="114" y="384"/>
                  </a:lnTo>
                  <a:lnTo>
                    <a:pt x="108" y="354"/>
                  </a:lnTo>
                  <a:lnTo>
                    <a:pt x="90" y="342"/>
                  </a:lnTo>
                  <a:lnTo>
                    <a:pt x="84" y="282"/>
                  </a:lnTo>
                  <a:lnTo>
                    <a:pt x="72" y="270"/>
                  </a:lnTo>
                  <a:lnTo>
                    <a:pt x="54" y="288"/>
                  </a:lnTo>
                  <a:lnTo>
                    <a:pt x="42" y="276"/>
                  </a:lnTo>
                  <a:lnTo>
                    <a:pt x="72" y="198"/>
                  </a:lnTo>
                  <a:lnTo>
                    <a:pt x="48" y="186"/>
                  </a:lnTo>
                  <a:lnTo>
                    <a:pt x="24" y="138"/>
                  </a:lnTo>
                  <a:lnTo>
                    <a:pt x="6" y="120"/>
                  </a:lnTo>
                  <a:lnTo>
                    <a:pt x="12" y="108"/>
                  </a:lnTo>
                  <a:lnTo>
                    <a:pt x="0" y="78"/>
                  </a:lnTo>
                  <a:lnTo>
                    <a:pt x="18" y="0"/>
                  </a:lnTo>
                  <a:lnTo>
                    <a:pt x="342" y="60"/>
                  </a:lnTo>
                  <a:lnTo>
                    <a:pt x="636" y="96"/>
                  </a:lnTo>
                  <a:lnTo>
                    <a:pt x="618" y="300"/>
                  </a:lnTo>
                  <a:lnTo>
                    <a:pt x="612" y="330"/>
                  </a:lnTo>
                  <a:close/>
                </a:path>
              </a:pathLst>
            </a:custGeom>
            <a:solidFill>
              <a:srgbClr val="FFAA00"/>
            </a:solidFill>
            <a:ln w="9525">
              <a:solidFill>
                <a:srgbClr val="FFAA00"/>
              </a:solidFill>
              <a:prstDash val="solid"/>
              <a:round/>
              <a:headEnd/>
              <a:tailEnd/>
            </a:ln>
          </p:spPr>
          <p:txBody>
            <a:bodyPr/>
            <a:lstStyle/>
            <a:p>
              <a:endParaRPr lang="en-US"/>
            </a:p>
          </p:txBody>
        </p:sp>
        <p:sp>
          <p:nvSpPr>
            <p:cNvPr id="9288" name="Freeform 197"/>
            <p:cNvSpPr>
              <a:spLocks/>
            </p:cNvSpPr>
            <p:nvPr/>
          </p:nvSpPr>
          <p:spPr bwMode="auto">
            <a:xfrm>
              <a:off x="1863" y="1248"/>
              <a:ext cx="636" cy="402"/>
            </a:xfrm>
            <a:custGeom>
              <a:avLst/>
              <a:gdLst>
                <a:gd name="T0" fmla="*/ 612 w 636"/>
                <a:gd name="T1" fmla="*/ 330 h 402"/>
                <a:gd name="T2" fmla="*/ 606 w 636"/>
                <a:gd name="T3" fmla="*/ 402 h 402"/>
                <a:gd name="T4" fmla="*/ 222 w 636"/>
                <a:gd name="T5" fmla="*/ 354 h 402"/>
                <a:gd name="T6" fmla="*/ 216 w 636"/>
                <a:gd name="T7" fmla="*/ 390 h 402"/>
                <a:gd name="T8" fmla="*/ 204 w 636"/>
                <a:gd name="T9" fmla="*/ 366 h 402"/>
                <a:gd name="T10" fmla="*/ 192 w 636"/>
                <a:gd name="T11" fmla="*/ 384 h 402"/>
                <a:gd name="T12" fmla="*/ 150 w 636"/>
                <a:gd name="T13" fmla="*/ 372 h 402"/>
                <a:gd name="T14" fmla="*/ 144 w 636"/>
                <a:gd name="T15" fmla="*/ 384 h 402"/>
                <a:gd name="T16" fmla="*/ 126 w 636"/>
                <a:gd name="T17" fmla="*/ 378 h 402"/>
                <a:gd name="T18" fmla="*/ 114 w 636"/>
                <a:gd name="T19" fmla="*/ 384 h 402"/>
                <a:gd name="T20" fmla="*/ 108 w 636"/>
                <a:gd name="T21" fmla="*/ 354 h 402"/>
                <a:gd name="T22" fmla="*/ 90 w 636"/>
                <a:gd name="T23" fmla="*/ 342 h 402"/>
                <a:gd name="T24" fmla="*/ 84 w 636"/>
                <a:gd name="T25" fmla="*/ 282 h 402"/>
                <a:gd name="T26" fmla="*/ 72 w 636"/>
                <a:gd name="T27" fmla="*/ 270 h 402"/>
                <a:gd name="T28" fmla="*/ 54 w 636"/>
                <a:gd name="T29" fmla="*/ 288 h 402"/>
                <a:gd name="T30" fmla="*/ 42 w 636"/>
                <a:gd name="T31" fmla="*/ 276 h 402"/>
                <a:gd name="T32" fmla="*/ 72 w 636"/>
                <a:gd name="T33" fmla="*/ 198 h 402"/>
                <a:gd name="T34" fmla="*/ 48 w 636"/>
                <a:gd name="T35" fmla="*/ 186 h 402"/>
                <a:gd name="T36" fmla="*/ 24 w 636"/>
                <a:gd name="T37" fmla="*/ 138 h 402"/>
                <a:gd name="T38" fmla="*/ 6 w 636"/>
                <a:gd name="T39" fmla="*/ 120 h 402"/>
                <a:gd name="T40" fmla="*/ 12 w 636"/>
                <a:gd name="T41" fmla="*/ 108 h 402"/>
                <a:gd name="T42" fmla="*/ 0 w 636"/>
                <a:gd name="T43" fmla="*/ 78 h 402"/>
                <a:gd name="T44" fmla="*/ 18 w 636"/>
                <a:gd name="T45" fmla="*/ 0 h 402"/>
                <a:gd name="T46" fmla="*/ 342 w 636"/>
                <a:gd name="T47" fmla="*/ 60 h 402"/>
                <a:gd name="T48" fmla="*/ 636 w 636"/>
                <a:gd name="T49" fmla="*/ 96 h 402"/>
                <a:gd name="T50" fmla="*/ 618 w 636"/>
                <a:gd name="T51" fmla="*/ 300 h 402"/>
                <a:gd name="T52" fmla="*/ 612 w 636"/>
                <a:gd name="T53" fmla="*/ 330 h 402"/>
                <a:gd name="T54" fmla="*/ 612 w 636"/>
                <a:gd name="T55" fmla="*/ 336 h 40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636"/>
                <a:gd name="T85" fmla="*/ 0 h 402"/>
                <a:gd name="T86" fmla="*/ 636 w 636"/>
                <a:gd name="T87" fmla="*/ 402 h 40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636" h="402">
                  <a:moveTo>
                    <a:pt x="612" y="330"/>
                  </a:moveTo>
                  <a:lnTo>
                    <a:pt x="606" y="402"/>
                  </a:lnTo>
                  <a:lnTo>
                    <a:pt x="222" y="354"/>
                  </a:lnTo>
                  <a:lnTo>
                    <a:pt x="216" y="390"/>
                  </a:lnTo>
                  <a:lnTo>
                    <a:pt x="204" y="366"/>
                  </a:lnTo>
                  <a:lnTo>
                    <a:pt x="192" y="384"/>
                  </a:lnTo>
                  <a:lnTo>
                    <a:pt x="150" y="372"/>
                  </a:lnTo>
                  <a:lnTo>
                    <a:pt x="144" y="384"/>
                  </a:lnTo>
                  <a:lnTo>
                    <a:pt x="126" y="378"/>
                  </a:lnTo>
                  <a:lnTo>
                    <a:pt x="114" y="384"/>
                  </a:lnTo>
                  <a:lnTo>
                    <a:pt x="108" y="354"/>
                  </a:lnTo>
                  <a:lnTo>
                    <a:pt x="90" y="342"/>
                  </a:lnTo>
                  <a:lnTo>
                    <a:pt x="84" y="282"/>
                  </a:lnTo>
                  <a:lnTo>
                    <a:pt x="72" y="270"/>
                  </a:lnTo>
                  <a:lnTo>
                    <a:pt x="54" y="288"/>
                  </a:lnTo>
                  <a:lnTo>
                    <a:pt x="42" y="276"/>
                  </a:lnTo>
                  <a:lnTo>
                    <a:pt x="72" y="198"/>
                  </a:lnTo>
                  <a:lnTo>
                    <a:pt x="48" y="186"/>
                  </a:lnTo>
                  <a:lnTo>
                    <a:pt x="24" y="138"/>
                  </a:lnTo>
                  <a:lnTo>
                    <a:pt x="6" y="120"/>
                  </a:lnTo>
                  <a:lnTo>
                    <a:pt x="12" y="108"/>
                  </a:lnTo>
                  <a:lnTo>
                    <a:pt x="0" y="78"/>
                  </a:lnTo>
                  <a:lnTo>
                    <a:pt x="18" y="0"/>
                  </a:lnTo>
                  <a:lnTo>
                    <a:pt x="342" y="60"/>
                  </a:lnTo>
                  <a:lnTo>
                    <a:pt x="636" y="96"/>
                  </a:lnTo>
                  <a:lnTo>
                    <a:pt x="618" y="300"/>
                  </a:lnTo>
                  <a:lnTo>
                    <a:pt x="612" y="330"/>
                  </a:lnTo>
                  <a:lnTo>
                    <a:pt x="612" y="336"/>
                  </a:lnTo>
                </a:path>
              </a:pathLst>
            </a:custGeom>
            <a:noFill/>
            <a:ln w="9525">
              <a:solidFill>
                <a:srgbClr val="000000"/>
              </a:solidFill>
              <a:prstDash val="solid"/>
              <a:round/>
              <a:headEnd/>
              <a:tailEnd/>
            </a:ln>
          </p:spPr>
          <p:txBody>
            <a:bodyPr/>
            <a:lstStyle/>
            <a:p>
              <a:endParaRPr lang="en-US"/>
            </a:p>
          </p:txBody>
        </p:sp>
        <p:sp>
          <p:nvSpPr>
            <p:cNvPr id="9289" name="Freeform 198"/>
            <p:cNvSpPr>
              <a:spLocks/>
            </p:cNvSpPr>
            <p:nvPr/>
          </p:nvSpPr>
          <p:spPr bwMode="auto">
            <a:xfrm>
              <a:off x="2445" y="1806"/>
              <a:ext cx="510" cy="252"/>
            </a:xfrm>
            <a:custGeom>
              <a:avLst/>
              <a:gdLst>
                <a:gd name="T0" fmla="*/ 444 w 510"/>
                <a:gd name="T1" fmla="*/ 60 h 252"/>
                <a:gd name="T2" fmla="*/ 474 w 510"/>
                <a:gd name="T3" fmla="*/ 150 h 252"/>
                <a:gd name="T4" fmla="*/ 486 w 510"/>
                <a:gd name="T5" fmla="*/ 204 h 252"/>
                <a:gd name="T6" fmla="*/ 510 w 510"/>
                <a:gd name="T7" fmla="*/ 252 h 252"/>
                <a:gd name="T8" fmla="*/ 108 w 510"/>
                <a:gd name="T9" fmla="*/ 240 h 252"/>
                <a:gd name="T10" fmla="*/ 108 w 510"/>
                <a:gd name="T11" fmla="*/ 210 h 252"/>
                <a:gd name="T12" fmla="*/ 114 w 510"/>
                <a:gd name="T13" fmla="*/ 162 h 252"/>
                <a:gd name="T14" fmla="*/ 0 w 510"/>
                <a:gd name="T15" fmla="*/ 150 h 252"/>
                <a:gd name="T16" fmla="*/ 12 w 510"/>
                <a:gd name="T17" fmla="*/ 0 h 252"/>
                <a:gd name="T18" fmla="*/ 324 w 510"/>
                <a:gd name="T19" fmla="*/ 18 h 252"/>
                <a:gd name="T20" fmla="*/ 354 w 510"/>
                <a:gd name="T21" fmla="*/ 36 h 252"/>
                <a:gd name="T22" fmla="*/ 396 w 510"/>
                <a:gd name="T23" fmla="*/ 30 h 252"/>
                <a:gd name="T24" fmla="*/ 444 w 510"/>
                <a:gd name="T25" fmla="*/ 60 h 2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10"/>
                <a:gd name="T40" fmla="*/ 0 h 252"/>
                <a:gd name="T41" fmla="*/ 510 w 510"/>
                <a:gd name="T42" fmla="*/ 252 h 25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10" h="252">
                  <a:moveTo>
                    <a:pt x="444" y="60"/>
                  </a:moveTo>
                  <a:lnTo>
                    <a:pt x="474" y="150"/>
                  </a:lnTo>
                  <a:lnTo>
                    <a:pt x="486" y="204"/>
                  </a:lnTo>
                  <a:lnTo>
                    <a:pt x="510" y="252"/>
                  </a:lnTo>
                  <a:lnTo>
                    <a:pt x="108" y="240"/>
                  </a:lnTo>
                  <a:lnTo>
                    <a:pt x="108" y="210"/>
                  </a:lnTo>
                  <a:lnTo>
                    <a:pt x="114" y="162"/>
                  </a:lnTo>
                  <a:lnTo>
                    <a:pt x="0" y="150"/>
                  </a:lnTo>
                  <a:lnTo>
                    <a:pt x="12" y="0"/>
                  </a:lnTo>
                  <a:lnTo>
                    <a:pt x="324" y="18"/>
                  </a:lnTo>
                  <a:lnTo>
                    <a:pt x="354" y="36"/>
                  </a:lnTo>
                  <a:lnTo>
                    <a:pt x="396" y="30"/>
                  </a:lnTo>
                  <a:lnTo>
                    <a:pt x="444" y="60"/>
                  </a:lnTo>
                  <a:close/>
                </a:path>
              </a:pathLst>
            </a:custGeom>
            <a:solidFill>
              <a:srgbClr val="FFAA00"/>
            </a:solidFill>
            <a:ln w="9525">
              <a:solidFill>
                <a:srgbClr val="FFAA00"/>
              </a:solidFill>
              <a:prstDash val="solid"/>
              <a:round/>
              <a:headEnd/>
              <a:tailEnd/>
            </a:ln>
          </p:spPr>
          <p:txBody>
            <a:bodyPr/>
            <a:lstStyle/>
            <a:p>
              <a:endParaRPr lang="en-US"/>
            </a:p>
          </p:txBody>
        </p:sp>
        <p:sp>
          <p:nvSpPr>
            <p:cNvPr id="9290" name="Freeform 199"/>
            <p:cNvSpPr>
              <a:spLocks/>
            </p:cNvSpPr>
            <p:nvPr/>
          </p:nvSpPr>
          <p:spPr bwMode="auto">
            <a:xfrm>
              <a:off x="2445" y="1806"/>
              <a:ext cx="510" cy="252"/>
            </a:xfrm>
            <a:custGeom>
              <a:avLst/>
              <a:gdLst>
                <a:gd name="T0" fmla="*/ 444 w 510"/>
                <a:gd name="T1" fmla="*/ 60 h 252"/>
                <a:gd name="T2" fmla="*/ 474 w 510"/>
                <a:gd name="T3" fmla="*/ 150 h 252"/>
                <a:gd name="T4" fmla="*/ 486 w 510"/>
                <a:gd name="T5" fmla="*/ 204 h 252"/>
                <a:gd name="T6" fmla="*/ 510 w 510"/>
                <a:gd name="T7" fmla="*/ 252 h 252"/>
                <a:gd name="T8" fmla="*/ 108 w 510"/>
                <a:gd name="T9" fmla="*/ 240 h 252"/>
                <a:gd name="T10" fmla="*/ 108 w 510"/>
                <a:gd name="T11" fmla="*/ 210 h 252"/>
                <a:gd name="T12" fmla="*/ 114 w 510"/>
                <a:gd name="T13" fmla="*/ 162 h 252"/>
                <a:gd name="T14" fmla="*/ 0 w 510"/>
                <a:gd name="T15" fmla="*/ 150 h 252"/>
                <a:gd name="T16" fmla="*/ 12 w 510"/>
                <a:gd name="T17" fmla="*/ 0 h 252"/>
                <a:gd name="T18" fmla="*/ 324 w 510"/>
                <a:gd name="T19" fmla="*/ 18 h 252"/>
                <a:gd name="T20" fmla="*/ 354 w 510"/>
                <a:gd name="T21" fmla="*/ 36 h 252"/>
                <a:gd name="T22" fmla="*/ 396 w 510"/>
                <a:gd name="T23" fmla="*/ 30 h 252"/>
                <a:gd name="T24" fmla="*/ 444 w 510"/>
                <a:gd name="T25" fmla="*/ 60 h 252"/>
                <a:gd name="T26" fmla="*/ 444 w 510"/>
                <a:gd name="T27" fmla="*/ 66 h 25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10"/>
                <a:gd name="T43" fmla="*/ 0 h 252"/>
                <a:gd name="T44" fmla="*/ 510 w 510"/>
                <a:gd name="T45" fmla="*/ 252 h 25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10" h="252">
                  <a:moveTo>
                    <a:pt x="444" y="60"/>
                  </a:moveTo>
                  <a:lnTo>
                    <a:pt x="474" y="150"/>
                  </a:lnTo>
                  <a:lnTo>
                    <a:pt x="486" y="204"/>
                  </a:lnTo>
                  <a:lnTo>
                    <a:pt x="510" y="252"/>
                  </a:lnTo>
                  <a:lnTo>
                    <a:pt x="108" y="240"/>
                  </a:lnTo>
                  <a:lnTo>
                    <a:pt x="108" y="210"/>
                  </a:lnTo>
                  <a:lnTo>
                    <a:pt x="114" y="162"/>
                  </a:lnTo>
                  <a:lnTo>
                    <a:pt x="0" y="150"/>
                  </a:lnTo>
                  <a:lnTo>
                    <a:pt x="12" y="0"/>
                  </a:lnTo>
                  <a:lnTo>
                    <a:pt x="324" y="18"/>
                  </a:lnTo>
                  <a:lnTo>
                    <a:pt x="354" y="36"/>
                  </a:lnTo>
                  <a:lnTo>
                    <a:pt x="396" y="30"/>
                  </a:lnTo>
                  <a:lnTo>
                    <a:pt x="444" y="60"/>
                  </a:lnTo>
                  <a:lnTo>
                    <a:pt x="444" y="66"/>
                  </a:lnTo>
                </a:path>
              </a:pathLst>
            </a:custGeom>
            <a:noFill/>
            <a:ln w="9525">
              <a:solidFill>
                <a:srgbClr val="000000"/>
              </a:solidFill>
              <a:prstDash val="solid"/>
              <a:round/>
              <a:headEnd/>
              <a:tailEnd/>
            </a:ln>
          </p:spPr>
          <p:txBody>
            <a:bodyPr/>
            <a:lstStyle/>
            <a:p>
              <a:endParaRPr lang="en-US"/>
            </a:p>
          </p:txBody>
        </p:sp>
        <p:sp>
          <p:nvSpPr>
            <p:cNvPr id="9291" name="Freeform 200"/>
            <p:cNvSpPr>
              <a:spLocks/>
            </p:cNvSpPr>
            <p:nvPr/>
          </p:nvSpPr>
          <p:spPr bwMode="auto">
            <a:xfrm>
              <a:off x="1485" y="1722"/>
              <a:ext cx="396" cy="606"/>
            </a:xfrm>
            <a:custGeom>
              <a:avLst/>
              <a:gdLst>
                <a:gd name="T0" fmla="*/ 252 w 396"/>
                <a:gd name="T1" fmla="*/ 606 h 606"/>
                <a:gd name="T2" fmla="*/ 0 w 396"/>
                <a:gd name="T3" fmla="*/ 234 h 606"/>
                <a:gd name="T4" fmla="*/ 60 w 396"/>
                <a:gd name="T5" fmla="*/ 0 h 606"/>
                <a:gd name="T6" fmla="*/ 96 w 396"/>
                <a:gd name="T7" fmla="*/ 12 h 606"/>
                <a:gd name="T8" fmla="*/ 228 w 396"/>
                <a:gd name="T9" fmla="*/ 42 h 606"/>
                <a:gd name="T10" fmla="*/ 396 w 396"/>
                <a:gd name="T11" fmla="*/ 78 h 606"/>
                <a:gd name="T12" fmla="*/ 318 w 396"/>
                <a:gd name="T13" fmla="*/ 462 h 606"/>
                <a:gd name="T14" fmla="*/ 300 w 396"/>
                <a:gd name="T15" fmla="*/ 534 h 606"/>
                <a:gd name="T16" fmla="*/ 276 w 396"/>
                <a:gd name="T17" fmla="*/ 522 h 606"/>
                <a:gd name="T18" fmla="*/ 264 w 396"/>
                <a:gd name="T19" fmla="*/ 528 h 606"/>
                <a:gd name="T20" fmla="*/ 252 w 396"/>
                <a:gd name="T21" fmla="*/ 600 h 606"/>
                <a:gd name="T22" fmla="*/ 252 w 396"/>
                <a:gd name="T23" fmla="*/ 606 h 60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96"/>
                <a:gd name="T37" fmla="*/ 0 h 606"/>
                <a:gd name="T38" fmla="*/ 396 w 396"/>
                <a:gd name="T39" fmla="*/ 606 h 60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96" h="606">
                  <a:moveTo>
                    <a:pt x="252" y="606"/>
                  </a:moveTo>
                  <a:lnTo>
                    <a:pt x="0" y="234"/>
                  </a:lnTo>
                  <a:lnTo>
                    <a:pt x="60" y="0"/>
                  </a:lnTo>
                  <a:lnTo>
                    <a:pt x="96" y="12"/>
                  </a:lnTo>
                  <a:lnTo>
                    <a:pt x="228" y="42"/>
                  </a:lnTo>
                  <a:lnTo>
                    <a:pt x="396" y="78"/>
                  </a:lnTo>
                  <a:lnTo>
                    <a:pt x="318" y="462"/>
                  </a:lnTo>
                  <a:lnTo>
                    <a:pt x="300" y="534"/>
                  </a:lnTo>
                  <a:lnTo>
                    <a:pt x="276" y="522"/>
                  </a:lnTo>
                  <a:lnTo>
                    <a:pt x="264" y="528"/>
                  </a:lnTo>
                  <a:lnTo>
                    <a:pt x="252" y="600"/>
                  </a:lnTo>
                  <a:lnTo>
                    <a:pt x="252" y="606"/>
                  </a:lnTo>
                  <a:close/>
                </a:path>
              </a:pathLst>
            </a:custGeom>
            <a:solidFill>
              <a:srgbClr val="FFAA00"/>
            </a:solidFill>
            <a:ln w="9525">
              <a:solidFill>
                <a:srgbClr val="FFAA00"/>
              </a:solidFill>
              <a:prstDash val="solid"/>
              <a:round/>
              <a:headEnd/>
              <a:tailEnd/>
            </a:ln>
          </p:spPr>
          <p:txBody>
            <a:bodyPr/>
            <a:lstStyle/>
            <a:p>
              <a:endParaRPr lang="en-US"/>
            </a:p>
          </p:txBody>
        </p:sp>
        <p:sp>
          <p:nvSpPr>
            <p:cNvPr id="9292" name="Freeform 201"/>
            <p:cNvSpPr>
              <a:spLocks/>
            </p:cNvSpPr>
            <p:nvPr/>
          </p:nvSpPr>
          <p:spPr bwMode="auto">
            <a:xfrm>
              <a:off x="1485" y="1722"/>
              <a:ext cx="396" cy="612"/>
            </a:xfrm>
            <a:custGeom>
              <a:avLst/>
              <a:gdLst>
                <a:gd name="T0" fmla="*/ 252 w 396"/>
                <a:gd name="T1" fmla="*/ 606 h 612"/>
                <a:gd name="T2" fmla="*/ 0 w 396"/>
                <a:gd name="T3" fmla="*/ 234 h 612"/>
                <a:gd name="T4" fmla="*/ 60 w 396"/>
                <a:gd name="T5" fmla="*/ 0 h 612"/>
                <a:gd name="T6" fmla="*/ 96 w 396"/>
                <a:gd name="T7" fmla="*/ 12 h 612"/>
                <a:gd name="T8" fmla="*/ 228 w 396"/>
                <a:gd name="T9" fmla="*/ 42 h 612"/>
                <a:gd name="T10" fmla="*/ 396 w 396"/>
                <a:gd name="T11" fmla="*/ 78 h 612"/>
                <a:gd name="T12" fmla="*/ 318 w 396"/>
                <a:gd name="T13" fmla="*/ 462 h 612"/>
                <a:gd name="T14" fmla="*/ 300 w 396"/>
                <a:gd name="T15" fmla="*/ 534 h 612"/>
                <a:gd name="T16" fmla="*/ 276 w 396"/>
                <a:gd name="T17" fmla="*/ 522 h 612"/>
                <a:gd name="T18" fmla="*/ 264 w 396"/>
                <a:gd name="T19" fmla="*/ 528 h 612"/>
                <a:gd name="T20" fmla="*/ 252 w 396"/>
                <a:gd name="T21" fmla="*/ 600 h 612"/>
                <a:gd name="T22" fmla="*/ 252 w 396"/>
                <a:gd name="T23" fmla="*/ 606 h 612"/>
                <a:gd name="T24" fmla="*/ 252 w 396"/>
                <a:gd name="T25" fmla="*/ 612 h 6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6"/>
                <a:gd name="T40" fmla="*/ 0 h 612"/>
                <a:gd name="T41" fmla="*/ 396 w 396"/>
                <a:gd name="T42" fmla="*/ 612 h 6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6" h="612">
                  <a:moveTo>
                    <a:pt x="252" y="606"/>
                  </a:moveTo>
                  <a:lnTo>
                    <a:pt x="0" y="234"/>
                  </a:lnTo>
                  <a:lnTo>
                    <a:pt x="60" y="0"/>
                  </a:lnTo>
                  <a:lnTo>
                    <a:pt x="96" y="12"/>
                  </a:lnTo>
                  <a:lnTo>
                    <a:pt x="228" y="42"/>
                  </a:lnTo>
                  <a:lnTo>
                    <a:pt x="396" y="78"/>
                  </a:lnTo>
                  <a:lnTo>
                    <a:pt x="318" y="462"/>
                  </a:lnTo>
                  <a:lnTo>
                    <a:pt x="300" y="534"/>
                  </a:lnTo>
                  <a:lnTo>
                    <a:pt x="276" y="522"/>
                  </a:lnTo>
                  <a:lnTo>
                    <a:pt x="264" y="528"/>
                  </a:lnTo>
                  <a:lnTo>
                    <a:pt x="252" y="600"/>
                  </a:lnTo>
                  <a:lnTo>
                    <a:pt x="252" y="606"/>
                  </a:lnTo>
                  <a:lnTo>
                    <a:pt x="252" y="612"/>
                  </a:lnTo>
                </a:path>
              </a:pathLst>
            </a:custGeom>
            <a:noFill/>
            <a:ln w="9525">
              <a:solidFill>
                <a:srgbClr val="000000"/>
              </a:solidFill>
              <a:prstDash val="solid"/>
              <a:round/>
              <a:headEnd/>
              <a:tailEnd/>
            </a:ln>
          </p:spPr>
          <p:txBody>
            <a:bodyPr/>
            <a:lstStyle/>
            <a:p>
              <a:endParaRPr lang="en-US"/>
            </a:p>
          </p:txBody>
        </p:sp>
        <p:sp>
          <p:nvSpPr>
            <p:cNvPr id="9293" name="Freeform 202"/>
            <p:cNvSpPr>
              <a:spLocks/>
            </p:cNvSpPr>
            <p:nvPr/>
          </p:nvSpPr>
          <p:spPr bwMode="auto">
            <a:xfrm>
              <a:off x="4233" y="1470"/>
              <a:ext cx="102" cy="210"/>
            </a:xfrm>
            <a:custGeom>
              <a:avLst/>
              <a:gdLst>
                <a:gd name="T0" fmla="*/ 102 w 102"/>
                <a:gd name="T1" fmla="*/ 162 h 210"/>
                <a:gd name="T2" fmla="*/ 102 w 102"/>
                <a:gd name="T3" fmla="*/ 180 h 210"/>
                <a:gd name="T4" fmla="*/ 78 w 102"/>
                <a:gd name="T5" fmla="*/ 198 h 210"/>
                <a:gd name="T6" fmla="*/ 12 w 102"/>
                <a:gd name="T7" fmla="*/ 210 h 210"/>
                <a:gd name="T8" fmla="*/ 0 w 102"/>
                <a:gd name="T9" fmla="*/ 144 h 210"/>
                <a:gd name="T10" fmla="*/ 6 w 102"/>
                <a:gd name="T11" fmla="*/ 90 h 210"/>
                <a:gd name="T12" fmla="*/ 24 w 102"/>
                <a:gd name="T13" fmla="*/ 66 h 210"/>
                <a:gd name="T14" fmla="*/ 18 w 102"/>
                <a:gd name="T15" fmla="*/ 24 h 210"/>
                <a:gd name="T16" fmla="*/ 18 w 102"/>
                <a:gd name="T17" fmla="*/ 6 h 210"/>
                <a:gd name="T18" fmla="*/ 36 w 102"/>
                <a:gd name="T19" fmla="*/ 0 h 210"/>
                <a:gd name="T20" fmla="*/ 78 w 102"/>
                <a:gd name="T21" fmla="*/ 138 h 210"/>
                <a:gd name="T22" fmla="*/ 96 w 102"/>
                <a:gd name="T23" fmla="*/ 162 h 210"/>
                <a:gd name="T24" fmla="*/ 102 w 102"/>
                <a:gd name="T25" fmla="*/ 162 h 2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210"/>
                <a:gd name="T41" fmla="*/ 102 w 102"/>
                <a:gd name="T42" fmla="*/ 210 h 2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210">
                  <a:moveTo>
                    <a:pt x="102" y="162"/>
                  </a:moveTo>
                  <a:lnTo>
                    <a:pt x="102" y="180"/>
                  </a:lnTo>
                  <a:lnTo>
                    <a:pt x="78" y="198"/>
                  </a:lnTo>
                  <a:lnTo>
                    <a:pt x="12" y="210"/>
                  </a:lnTo>
                  <a:lnTo>
                    <a:pt x="0" y="144"/>
                  </a:lnTo>
                  <a:lnTo>
                    <a:pt x="6" y="90"/>
                  </a:lnTo>
                  <a:lnTo>
                    <a:pt x="24" y="66"/>
                  </a:lnTo>
                  <a:lnTo>
                    <a:pt x="18" y="24"/>
                  </a:lnTo>
                  <a:lnTo>
                    <a:pt x="18" y="6"/>
                  </a:lnTo>
                  <a:lnTo>
                    <a:pt x="36" y="0"/>
                  </a:lnTo>
                  <a:lnTo>
                    <a:pt x="78" y="138"/>
                  </a:lnTo>
                  <a:lnTo>
                    <a:pt x="96" y="162"/>
                  </a:lnTo>
                  <a:lnTo>
                    <a:pt x="102" y="162"/>
                  </a:lnTo>
                  <a:close/>
                </a:path>
              </a:pathLst>
            </a:custGeom>
            <a:solidFill>
              <a:srgbClr val="FFAA00"/>
            </a:solidFill>
            <a:ln w="9525">
              <a:solidFill>
                <a:srgbClr val="FFAA00"/>
              </a:solidFill>
              <a:prstDash val="solid"/>
              <a:round/>
              <a:headEnd/>
              <a:tailEnd/>
            </a:ln>
          </p:spPr>
          <p:txBody>
            <a:bodyPr/>
            <a:lstStyle/>
            <a:p>
              <a:endParaRPr lang="en-US"/>
            </a:p>
          </p:txBody>
        </p:sp>
        <p:sp>
          <p:nvSpPr>
            <p:cNvPr id="9294" name="Freeform 203"/>
            <p:cNvSpPr>
              <a:spLocks/>
            </p:cNvSpPr>
            <p:nvPr/>
          </p:nvSpPr>
          <p:spPr bwMode="auto">
            <a:xfrm>
              <a:off x="4233" y="1470"/>
              <a:ext cx="102" cy="210"/>
            </a:xfrm>
            <a:custGeom>
              <a:avLst/>
              <a:gdLst>
                <a:gd name="T0" fmla="*/ 102 w 102"/>
                <a:gd name="T1" fmla="*/ 162 h 210"/>
                <a:gd name="T2" fmla="*/ 102 w 102"/>
                <a:gd name="T3" fmla="*/ 180 h 210"/>
                <a:gd name="T4" fmla="*/ 78 w 102"/>
                <a:gd name="T5" fmla="*/ 198 h 210"/>
                <a:gd name="T6" fmla="*/ 12 w 102"/>
                <a:gd name="T7" fmla="*/ 210 h 210"/>
                <a:gd name="T8" fmla="*/ 0 w 102"/>
                <a:gd name="T9" fmla="*/ 144 h 210"/>
                <a:gd name="T10" fmla="*/ 6 w 102"/>
                <a:gd name="T11" fmla="*/ 90 h 210"/>
                <a:gd name="T12" fmla="*/ 24 w 102"/>
                <a:gd name="T13" fmla="*/ 66 h 210"/>
                <a:gd name="T14" fmla="*/ 18 w 102"/>
                <a:gd name="T15" fmla="*/ 24 h 210"/>
                <a:gd name="T16" fmla="*/ 18 w 102"/>
                <a:gd name="T17" fmla="*/ 6 h 210"/>
                <a:gd name="T18" fmla="*/ 36 w 102"/>
                <a:gd name="T19" fmla="*/ 0 h 210"/>
                <a:gd name="T20" fmla="*/ 78 w 102"/>
                <a:gd name="T21" fmla="*/ 138 h 210"/>
                <a:gd name="T22" fmla="*/ 96 w 102"/>
                <a:gd name="T23" fmla="*/ 162 h 210"/>
                <a:gd name="T24" fmla="*/ 102 w 102"/>
                <a:gd name="T25" fmla="*/ 162 h 210"/>
                <a:gd name="T26" fmla="*/ 102 w 102"/>
                <a:gd name="T27" fmla="*/ 168 h 2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2"/>
                <a:gd name="T43" fmla="*/ 0 h 210"/>
                <a:gd name="T44" fmla="*/ 102 w 102"/>
                <a:gd name="T45" fmla="*/ 210 h 2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2" h="210">
                  <a:moveTo>
                    <a:pt x="102" y="162"/>
                  </a:moveTo>
                  <a:lnTo>
                    <a:pt x="102" y="180"/>
                  </a:lnTo>
                  <a:lnTo>
                    <a:pt x="78" y="198"/>
                  </a:lnTo>
                  <a:lnTo>
                    <a:pt x="12" y="210"/>
                  </a:lnTo>
                  <a:lnTo>
                    <a:pt x="0" y="144"/>
                  </a:lnTo>
                  <a:lnTo>
                    <a:pt x="6" y="90"/>
                  </a:lnTo>
                  <a:lnTo>
                    <a:pt x="24" y="66"/>
                  </a:lnTo>
                  <a:lnTo>
                    <a:pt x="18" y="24"/>
                  </a:lnTo>
                  <a:lnTo>
                    <a:pt x="18" y="6"/>
                  </a:lnTo>
                  <a:lnTo>
                    <a:pt x="36" y="0"/>
                  </a:lnTo>
                  <a:lnTo>
                    <a:pt x="78" y="138"/>
                  </a:lnTo>
                  <a:lnTo>
                    <a:pt x="96" y="162"/>
                  </a:lnTo>
                  <a:lnTo>
                    <a:pt x="102" y="162"/>
                  </a:lnTo>
                  <a:lnTo>
                    <a:pt x="102" y="168"/>
                  </a:lnTo>
                </a:path>
              </a:pathLst>
            </a:custGeom>
            <a:noFill/>
            <a:ln w="9525">
              <a:solidFill>
                <a:srgbClr val="000000"/>
              </a:solidFill>
              <a:prstDash val="solid"/>
              <a:round/>
              <a:headEnd/>
              <a:tailEnd/>
            </a:ln>
          </p:spPr>
          <p:txBody>
            <a:bodyPr/>
            <a:lstStyle/>
            <a:p>
              <a:endParaRPr lang="en-US"/>
            </a:p>
          </p:txBody>
        </p:sp>
        <p:sp>
          <p:nvSpPr>
            <p:cNvPr id="9295" name="Freeform 204"/>
            <p:cNvSpPr>
              <a:spLocks/>
            </p:cNvSpPr>
            <p:nvPr/>
          </p:nvSpPr>
          <p:spPr bwMode="auto">
            <a:xfrm>
              <a:off x="4125" y="1818"/>
              <a:ext cx="84" cy="186"/>
            </a:xfrm>
            <a:custGeom>
              <a:avLst/>
              <a:gdLst>
                <a:gd name="T0" fmla="*/ 72 w 84"/>
                <a:gd name="T1" fmla="*/ 24 h 186"/>
                <a:gd name="T2" fmla="*/ 60 w 84"/>
                <a:gd name="T3" fmla="*/ 54 h 186"/>
                <a:gd name="T4" fmla="*/ 78 w 84"/>
                <a:gd name="T5" fmla="*/ 60 h 186"/>
                <a:gd name="T6" fmla="*/ 84 w 84"/>
                <a:gd name="T7" fmla="*/ 108 h 186"/>
                <a:gd name="T8" fmla="*/ 78 w 84"/>
                <a:gd name="T9" fmla="*/ 90 h 186"/>
                <a:gd name="T10" fmla="*/ 78 w 84"/>
                <a:gd name="T11" fmla="*/ 114 h 186"/>
                <a:gd name="T12" fmla="*/ 54 w 84"/>
                <a:gd name="T13" fmla="*/ 180 h 186"/>
                <a:gd name="T14" fmla="*/ 48 w 84"/>
                <a:gd name="T15" fmla="*/ 186 h 186"/>
                <a:gd name="T16" fmla="*/ 48 w 84"/>
                <a:gd name="T17" fmla="*/ 168 h 186"/>
                <a:gd name="T18" fmla="*/ 6 w 84"/>
                <a:gd name="T19" fmla="*/ 156 h 186"/>
                <a:gd name="T20" fmla="*/ 0 w 84"/>
                <a:gd name="T21" fmla="*/ 138 h 186"/>
                <a:gd name="T22" fmla="*/ 6 w 84"/>
                <a:gd name="T23" fmla="*/ 126 h 186"/>
                <a:gd name="T24" fmla="*/ 36 w 84"/>
                <a:gd name="T25" fmla="*/ 90 h 186"/>
                <a:gd name="T26" fmla="*/ 6 w 84"/>
                <a:gd name="T27" fmla="*/ 60 h 186"/>
                <a:gd name="T28" fmla="*/ 0 w 84"/>
                <a:gd name="T29" fmla="*/ 30 h 186"/>
                <a:gd name="T30" fmla="*/ 18 w 84"/>
                <a:gd name="T31" fmla="*/ 0 h 186"/>
                <a:gd name="T32" fmla="*/ 72 w 84"/>
                <a:gd name="T33" fmla="*/ 24 h 1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186"/>
                <a:gd name="T53" fmla="*/ 84 w 84"/>
                <a:gd name="T54" fmla="*/ 186 h 18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186">
                  <a:moveTo>
                    <a:pt x="72" y="24"/>
                  </a:moveTo>
                  <a:lnTo>
                    <a:pt x="60" y="54"/>
                  </a:lnTo>
                  <a:lnTo>
                    <a:pt x="78" y="60"/>
                  </a:lnTo>
                  <a:lnTo>
                    <a:pt x="84" y="108"/>
                  </a:lnTo>
                  <a:lnTo>
                    <a:pt x="78" y="90"/>
                  </a:lnTo>
                  <a:lnTo>
                    <a:pt x="78" y="114"/>
                  </a:lnTo>
                  <a:lnTo>
                    <a:pt x="54" y="180"/>
                  </a:lnTo>
                  <a:lnTo>
                    <a:pt x="48" y="186"/>
                  </a:lnTo>
                  <a:lnTo>
                    <a:pt x="48" y="168"/>
                  </a:lnTo>
                  <a:lnTo>
                    <a:pt x="6" y="156"/>
                  </a:lnTo>
                  <a:lnTo>
                    <a:pt x="0" y="138"/>
                  </a:lnTo>
                  <a:lnTo>
                    <a:pt x="6" y="126"/>
                  </a:lnTo>
                  <a:lnTo>
                    <a:pt x="36" y="90"/>
                  </a:lnTo>
                  <a:lnTo>
                    <a:pt x="6" y="60"/>
                  </a:lnTo>
                  <a:lnTo>
                    <a:pt x="0" y="30"/>
                  </a:lnTo>
                  <a:lnTo>
                    <a:pt x="18" y="0"/>
                  </a:lnTo>
                  <a:lnTo>
                    <a:pt x="72" y="24"/>
                  </a:lnTo>
                  <a:close/>
                </a:path>
              </a:pathLst>
            </a:custGeom>
            <a:solidFill>
              <a:srgbClr val="FF8C00"/>
            </a:solidFill>
            <a:ln w="9525">
              <a:solidFill>
                <a:srgbClr val="FF8C00"/>
              </a:solidFill>
              <a:prstDash val="solid"/>
              <a:round/>
              <a:headEnd/>
              <a:tailEnd/>
            </a:ln>
          </p:spPr>
          <p:txBody>
            <a:bodyPr/>
            <a:lstStyle/>
            <a:p>
              <a:endParaRPr lang="en-US"/>
            </a:p>
          </p:txBody>
        </p:sp>
        <p:sp>
          <p:nvSpPr>
            <p:cNvPr id="9296" name="Freeform 205"/>
            <p:cNvSpPr>
              <a:spLocks/>
            </p:cNvSpPr>
            <p:nvPr/>
          </p:nvSpPr>
          <p:spPr bwMode="auto">
            <a:xfrm>
              <a:off x="4125" y="1818"/>
              <a:ext cx="84" cy="186"/>
            </a:xfrm>
            <a:custGeom>
              <a:avLst/>
              <a:gdLst>
                <a:gd name="T0" fmla="*/ 72 w 84"/>
                <a:gd name="T1" fmla="*/ 24 h 186"/>
                <a:gd name="T2" fmla="*/ 60 w 84"/>
                <a:gd name="T3" fmla="*/ 54 h 186"/>
                <a:gd name="T4" fmla="*/ 78 w 84"/>
                <a:gd name="T5" fmla="*/ 60 h 186"/>
                <a:gd name="T6" fmla="*/ 84 w 84"/>
                <a:gd name="T7" fmla="*/ 108 h 186"/>
                <a:gd name="T8" fmla="*/ 78 w 84"/>
                <a:gd name="T9" fmla="*/ 90 h 186"/>
                <a:gd name="T10" fmla="*/ 78 w 84"/>
                <a:gd name="T11" fmla="*/ 114 h 186"/>
                <a:gd name="T12" fmla="*/ 54 w 84"/>
                <a:gd name="T13" fmla="*/ 180 h 186"/>
                <a:gd name="T14" fmla="*/ 48 w 84"/>
                <a:gd name="T15" fmla="*/ 186 h 186"/>
                <a:gd name="T16" fmla="*/ 48 w 84"/>
                <a:gd name="T17" fmla="*/ 168 h 186"/>
                <a:gd name="T18" fmla="*/ 6 w 84"/>
                <a:gd name="T19" fmla="*/ 156 h 186"/>
                <a:gd name="T20" fmla="*/ 0 w 84"/>
                <a:gd name="T21" fmla="*/ 138 h 186"/>
                <a:gd name="T22" fmla="*/ 6 w 84"/>
                <a:gd name="T23" fmla="*/ 126 h 186"/>
                <a:gd name="T24" fmla="*/ 36 w 84"/>
                <a:gd name="T25" fmla="*/ 90 h 186"/>
                <a:gd name="T26" fmla="*/ 6 w 84"/>
                <a:gd name="T27" fmla="*/ 60 h 186"/>
                <a:gd name="T28" fmla="*/ 0 w 84"/>
                <a:gd name="T29" fmla="*/ 30 h 186"/>
                <a:gd name="T30" fmla="*/ 18 w 84"/>
                <a:gd name="T31" fmla="*/ 0 h 186"/>
                <a:gd name="T32" fmla="*/ 72 w 84"/>
                <a:gd name="T33" fmla="*/ 24 h 186"/>
                <a:gd name="T34" fmla="*/ 72 w 84"/>
                <a:gd name="T35" fmla="*/ 30 h 18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4"/>
                <a:gd name="T55" fmla="*/ 0 h 186"/>
                <a:gd name="T56" fmla="*/ 84 w 84"/>
                <a:gd name="T57" fmla="*/ 186 h 18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4" h="186">
                  <a:moveTo>
                    <a:pt x="72" y="24"/>
                  </a:moveTo>
                  <a:lnTo>
                    <a:pt x="60" y="54"/>
                  </a:lnTo>
                  <a:lnTo>
                    <a:pt x="78" y="60"/>
                  </a:lnTo>
                  <a:lnTo>
                    <a:pt x="84" y="108"/>
                  </a:lnTo>
                  <a:lnTo>
                    <a:pt x="78" y="90"/>
                  </a:lnTo>
                  <a:lnTo>
                    <a:pt x="78" y="114"/>
                  </a:lnTo>
                  <a:lnTo>
                    <a:pt x="54" y="180"/>
                  </a:lnTo>
                  <a:lnTo>
                    <a:pt x="48" y="186"/>
                  </a:lnTo>
                  <a:lnTo>
                    <a:pt x="48" y="168"/>
                  </a:lnTo>
                  <a:lnTo>
                    <a:pt x="6" y="156"/>
                  </a:lnTo>
                  <a:lnTo>
                    <a:pt x="0" y="138"/>
                  </a:lnTo>
                  <a:lnTo>
                    <a:pt x="6" y="126"/>
                  </a:lnTo>
                  <a:lnTo>
                    <a:pt x="36" y="90"/>
                  </a:lnTo>
                  <a:lnTo>
                    <a:pt x="6" y="60"/>
                  </a:lnTo>
                  <a:lnTo>
                    <a:pt x="0" y="30"/>
                  </a:lnTo>
                  <a:lnTo>
                    <a:pt x="18" y="0"/>
                  </a:lnTo>
                  <a:lnTo>
                    <a:pt x="72" y="24"/>
                  </a:lnTo>
                  <a:lnTo>
                    <a:pt x="72" y="30"/>
                  </a:lnTo>
                </a:path>
              </a:pathLst>
            </a:custGeom>
            <a:noFill/>
            <a:ln w="9525">
              <a:solidFill>
                <a:srgbClr val="000000"/>
              </a:solidFill>
              <a:prstDash val="solid"/>
              <a:round/>
              <a:headEnd/>
              <a:tailEnd/>
            </a:ln>
          </p:spPr>
          <p:txBody>
            <a:bodyPr/>
            <a:lstStyle/>
            <a:p>
              <a:endParaRPr lang="en-US"/>
            </a:p>
          </p:txBody>
        </p:sp>
        <p:sp>
          <p:nvSpPr>
            <p:cNvPr id="9297" name="Freeform 206"/>
            <p:cNvSpPr>
              <a:spLocks/>
            </p:cNvSpPr>
            <p:nvPr/>
          </p:nvSpPr>
          <p:spPr bwMode="auto">
            <a:xfrm>
              <a:off x="2049" y="2238"/>
              <a:ext cx="432" cy="444"/>
            </a:xfrm>
            <a:custGeom>
              <a:avLst/>
              <a:gdLst>
                <a:gd name="T0" fmla="*/ 426 w 432"/>
                <a:gd name="T1" fmla="*/ 78 h 444"/>
                <a:gd name="T2" fmla="*/ 396 w 432"/>
                <a:gd name="T3" fmla="*/ 426 h 444"/>
                <a:gd name="T4" fmla="*/ 162 w 432"/>
                <a:gd name="T5" fmla="*/ 408 h 444"/>
                <a:gd name="T6" fmla="*/ 168 w 432"/>
                <a:gd name="T7" fmla="*/ 420 h 444"/>
                <a:gd name="T8" fmla="*/ 60 w 432"/>
                <a:gd name="T9" fmla="*/ 408 h 444"/>
                <a:gd name="T10" fmla="*/ 54 w 432"/>
                <a:gd name="T11" fmla="*/ 444 h 444"/>
                <a:gd name="T12" fmla="*/ 0 w 432"/>
                <a:gd name="T13" fmla="*/ 438 h 444"/>
                <a:gd name="T14" fmla="*/ 12 w 432"/>
                <a:gd name="T15" fmla="*/ 354 h 444"/>
                <a:gd name="T16" fmla="*/ 60 w 432"/>
                <a:gd name="T17" fmla="*/ 0 h 444"/>
                <a:gd name="T18" fmla="*/ 432 w 432"/>
                <a:gd name="T19" fmla="*/ 36 h 444"/>
                <a:gd name="T20" fmla="*/ 426 w 432"/>
                <a:gd name="T21" fmla="*/ 78 h 4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32"/>
                <a:gd name="T34" fmla="*/ 0 h 444"/>
                <a:gd name="T35" fmla="*/ 432 w 432"/>
                <a:gd name="T36" fmla="*/ 444 h 44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32" h="444">
                  <a:moveTo>
                    <a:pt x="426" y="78"/>
                  </a:moveTo>
                  <a:lnTo>
                    <a:pt x="396" y="426"/>
                  </a:lnTo>
                  <a:lnTo>
                    <a:pt x="162" y="408"/>
                  </a:lnTo>
                  <a:lnTo>
                    <a:pt x="168" y="420"/>
                  </a:lnTo>
                  <a:lnTo>
                    <a:pt x="60" y="408"/>
                  </a:lnTo>
                  <a:lnTo>
                    <a:pt x="54" y="444"/>
                  </a:lnTo>
                  <a:lnTo>
                    <a:pt x="0" y="438"/>
                  </a:lnTo>
                  <a:lnTo>
                    <a:pt x="12" y="354"/>
                  </a:lnTo>
                  <a:lnTo>
                    <a:pt x="60" y="0"/>
                  </a:lnTo>
                  <a:lnTo>
                    <a:pt x="432" y="36"/>
                  </a:lnTo>
                  <a:lnTo>
                    <a:pt x="426" y="78"/>
                  </a:lnTo>
                  <a:close/>
                </a:path>
              </a:pathLst>
            </a:custGeom>
            <a:solidFill>
              <a:srgbClr val="FF8C00"/>
            </a:solidFill>
            <a:ln w="9525">
              <a:solidFill>
                <a:srgbClr val="FF8C00"/>
              </a:solidFill>
              <a:prstDash val="solid"/>
              <a:round/>
              <a:headEnd/>
              <a:tailEnd/>
            </a:ln>
          </p:spPr>
          <p:txBody>
            <a:bodyPr/>
            <a:lstStyle/>
            <a:p>
              <a:endParaRPr lang="en-US"/>
            </a:p>
          </p:txBody>
        </p:sp>
        <p:sp>
          <p:nvSpPr>
            <p:cNvPr id="9298" name="Freeform 207"/>
            <p:cNvSpPr>
              <a:spLocks/>
            </p:cNvSpPr>
            <p:nvPr/>
          </p:nvSpPr>
          <p:spPr bwMode="auto">
            <a:xfrm>
              <a:off x="2049" y="2238"/>
              <a:ext cx="432" cy="444"/>
            </a:xfrm>
            <a:custGeom>
              <a:avLst/>
              <a:gdLst>
                <a:gd name="T0" fmla="*/ 426 w 432"/>
                <a:gd name="T1" fmla="*/ 78 h 444"/>
                <a:gd name="T2" fmla="*/ 396 w 432"/>
                <a:gd name="T3" fmla="*/ 426 h 444"/>
                <a:gd name="T4" fmla="*/ 162 w 432"/>
                <a:gd name="T5" fmla="*/ 408 h 444"/>
                <a:gd name="T6" fmla="*/ 168 w 432"/>
                <a:gd name="T7" fmla="*/ 420 h 444"/>
                <a:gd name="T8" fmla="*/ 60 w 432"/>
                <a:gd name="T9" fmla="*/ 408 h 444"/>
                <a:gd name="T10" fmla="*/ 54 w 432"/>
                <a:gd name="T11" fmla="*/ 444 h 444"/>
                <a:gd name="T12" fmla="*/ 0 w 432"/>
                <a:gd name="T13" fmla="*/ 438 h 444"/>
                <a:gd name="T14" fmla="*/ 12 w 432"/>
                <a:gd name="T15" fmla="*/ 354 h 444"/>
                <a:gd name="T16" fmla="*/ 60 w 432"/>
                <a:gd name="T17" fmla="*/ 0 h 444"/>
                <a:gd name="T18" fmla="*/ 432 w 432"/>
                <a:gd name="T19" fmla="*/ 36 h 444"/>
                <a:gd name="T20" fmla="*/ 426 w 432"/>
                <a:gd name="T21" fmla="*/ 78 h 444"/>
                <a:gd name="T22" fmla="*/ 426 w 432"/>
                <a:gd name="T23" fmla="*/ 84 h 4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32"/>
                <a:gd name="T37" fmla="*/ 0 h 444"/>
                <a:gd name="T38" fmla="*/ 432 w 432"/>
                <a:gd name="T39" fmla="*/ 444 h 4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32" h="444">
                  <a:moveTo>
                    <a:pt x="426" y="78"/>
                  </a:moveTo>
                  <a:lnTo>
                    <a:pt x="396" y="426"/>
                  </a:lnTo>
                  <a:lnTo>
                    <a:pt x="162" y="408"/>
                  </a:lnTo>
                  <a:lnTo>
                    <a:pt x="168" y="420"/>
                  </a:lnTo>
                  <a:lnTo>
                    <a:pt x="60" y="408"/>
                  </a:lnTo>
                  <a:lnTo>
                    <a:pt x="54" y="444"/>
                  </a:lnTo>
                  <a:lnTo>
                    <a:pt x="0" y="438"/>
                  </a:lnTo>
                  <a:lnTo>
                    <a:pt x="12" y="354"/>
                  </a:lnTo>
                  <a:lnTo>
                    <a:pt x="60" y="0"/>
                  </a:lnTo>
                  <a:lnTo>
                    <a:pt x="432" y="36"/>
                  </a:lnTo>
                  <a:lnTo>
                    <a:pt x="426" y="78"/>
                  </a:lnTo>
                  <a:lnTo>
                    <a:pt x="426" y="84"/>
                  </a:lnTo>
                </a:path>
              </a:pathLst>
            </a:custGeom>
            <a:noFill/>
            <a:ln w="9525">
              <a:solidFill>
                <a:srgbClr val="000000"/>
              </a:solidFill>
              <a:prstDash val="solid"/>
              <a:round/>
              <a:headEnd/>
              <a:tailEnd/>
            </a:ln>
          </p:spPr>
          <p:txBody>
            <a:bodyPr/>
            <a:lstStyle/>
            <a:p>
              <a:endParaRPr lang="en-US"/>
            </a:p>
          </p:txBody>
        </p:sp>
        <p:sp>
          <p:nvSpPr>
            <p:cNvPr id="9299" name="Freeform 208"/>
            <p:cNvSpPr>
              <a:spLocks/>
            </p:cNvSpPr>
            <p:nvPr/>
          </p:nvSpPr>
          <p:spPr bwMode="auto">
            <a:xfrm>
              <a:off x="3843" y="1524"/>
              <a:ext cx="372" cy="324"/>
            </a:xfrm>
            <a:custGeom>
              <a:avLst/>
              <a:gdLst>
                <a:gd name="T0" fmla="*/ 360 w 372"/>
                <a:gd name="T1" fmla="*/ 168 h 324"/>
                <a:gd name="T2" fmla="*/ 360 w 372"/>
                <a:gd name="T3" fmla="*/ 222 h 324"/>
                <a:gd name="T4" fmla="*/ 372 w 372"/>
                <a:gd name="T5" fmla="*/ 288 h 324"/>
                <a:gd name="T6" fmla="*/ 366 w 372"/>
                <a:gd name="T7" fmla="*/ 306 h 324"/>
                <a:gd name="T8" fmla="*/ 360 w 372"/>
                <a:gd name="T9" fmla="*/ 324 h 324"/>
                <a:gd name="T10" fmla="*/ 354 w 372"/>
                <a:gd name="T11" fmla="*/ 318 h 324"/>
                <a:gd name="T12" fmla="*/ 300 w 372"/>
                <a:gd name="T13" fmla="*/ 294 h 324"/>
                <a:gd name="T14" fmla="*/ 282 w 372"/>
                <a:gd name="T15" fmla="*/ 282 h 324"/>
                <a:gd name="T16" fmla="*/ 252 w 372"/>
                <a:gd name="T17" fmla="*/ 252 h 324"/>
                <a:gd name="T18" fmla="*/ 6 w 372"/>
                <a:gd name="T19" fmla="*/ 300 h 324"/>
                <a:gd name="T20" fmla="*/ 0 w 372"/>
                <a:gd name="T21" fmla="*/ 282 h 324"/>
                <a:gd name="T22" fmla="*/ 42 w 372"/>
                <a:gd name="T23" fmla="*/ 234 h 324"/>
                <a:gd name="T24" fmla="*/ 30 w 372"/>
                <a:gd name="T25" fmla="*/ 192 h 324"/>
                <a:gd name="T26" fmla="*/ 78 w 372"/>
                <a:gd name="T27" fmla="*/ 180 h 324"/>
                <a:gd name="T28" fmla="*/ 114 w 372"/>
                <a:gd name="T29" fmla="*/ 180 h 324"/>
                <a:gd name="T30" fmla="*/ 156 w 372"/>
                <a:gd name="T31" fmla="*/ 168 h 324"/>
                <a:gd name="T32" fmla="*/ 180 w 372"/>
                <a:gd name="T33" fmla="*/ 144 h 324"/>
                <a:gd name="T34" fmla="*/ 174 w 372"/>
                <a:gd name="T35" fmla="*/ 120 h 324"/>
                <a:gd name="T36" fmla="*/ 174 w 372"/>
                <a:gd name="T37" fmla="*/ 108 h 324"/>
                <a:gd name="T38" fmla="*/ 168 w 372"/>
                <a:gd name="T39" fmla="*/ 114 h 324"/>
                <a:gd name="T40" fmla="*/ 162 w 372"/>
                <a:gd name="T41" fmla="*/ 102 h 324"/>
                <a:gd name="T42" fmla="*/ 210 w 372"/>
                <a:gd name="T43" fmla="*/ 36 h 324"/>
                <a:gd name="T44" fmla="*/ 234 w 372"/>
                <a:gd name="T45" fmla="*/ 12 h 324"/>
                <a:gd name="T46" fmla="*/ 312 w 372"/>
                <a:gd name="T47" fmla="*/ 0 h 324"/>
                <a:gd name="T48" fmla="*/ 324 w 372"/>
                <a:gd name="T49" fmla="*/ 72 h 324"/>
                <a:gd name="T50" fmla="*/ 336 w 372"/>
                <a:gd name="T51" fmla="*/ 108 h 324"/>
                <a:gd name="T52" fmla="*/ 342 w 372"/>
                <a:gd name="T53" fmla="*/ 108 h 324"/>
                <a:gd name="T54" fmla="*/ 354 w 372"/>
                <a:gd name="T55" fmla="*/ 162 h 324"/>
                <a:gd name="T56" fmla="*/ 360 w 372"/>
                <a:gd name="T57" fmla="*/ 168 h 32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2"/>
                <a:gd name="T88" fmla="*/ 0 h 324"/>
                <a:gd name="T89" fmla="*/ 372 w 372"/>
                <a:gd name="T90" fmla="*/ 324 h 32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2" h="324">
                  <a:moveTo>
                    <a:pt x="360" y="168"/>
                  </a:moveTo>
                  <a:lnTo>
                    <a:pt x="360" y="222"/>
                  </a:lnTo>
                  <a:lnTo>
                    <a:pt x="372" y="288"/>
                  </a:lnTo>
                  <a:lnTo>
                    <a:pt x="366" y="306"/>
                  </a:lnTo>
                  <a:lnTo>
                    <a:pt x="360" y="324"/>
                  </a:lnTo>
                  <a:lnTo>
                    <a:pt x="354" y="318"/>
                  </a:lnTo>
                  <a:lnTo>
                    <a:pt x="300" y="294"/>
                  </a:lnTo>
                  <a:lnTo>
                    <a:pt x="282" y="282"/>
                  </a:lnTo>
                  <a:lnTo>
                    <a:pt x="252" y="252"/>
                  </a:lnTo>
                  <a:lnTo>
                    <a:pt x="6" y="300"/>
                  </a:lnTo>
                  <a:lnTo>
                    <a:pt x="0" y="282"/>
                  </a:lnTo>
                  <a:lnTo>
                    <a:pt x="42" y="234"/>
                  </a:lnTo>
                  <a:lnTo>
                    <a:pt x="30" y="192"/>
                  </a:lnTo>
                  <a:lnTo>
                    <a:pt x="78" y="180"/>
                  </a:lnTo>
                  <a:lnTo>
                    <a:pt x="114" y="180"/>
                  </a:lnTo>
                  <a:lnTo>
                    <a:pt x="156" y="168"/>
                  </a:lnTo>
                  <a:lnTo>
                    <a:pt x="180" y="144"/>
                  </a:lnTo>
                  <a:lnTo>
                    <a:pt x="174" y="120"/>
                  </a:lnTo>
                  <a:lnTo>
                    <a:pt x="174" y="108"/>
                  </a:lnTo>
                  <a:lnTo>
                    <a:pt x="168" y="114"/>
                  </a:lnTo>
                  <a:lnTo>
                    <a:pt x="162" y="102"/>
                  </a:lnTo>
                  <a:lnTo>
                    <a:pt x="210" y="36"/>
                  </a:lnTo>
                  <a:lnTo>
                    <a:pt x="234" y="12"/>
                  </a:lnTo>
                  <a:lnTo>
                    <a:pt x="312" y="0"/>
                  </a:lnTo>
                  <a:lnTo>
                    <a:pt x="324" y="72"/>
                  </a:lnTo>
                  <a:lnTo>
                    <a:pt x="336" y="108"/>
                  </a:lnTo>
                  <a:lnTo>
                    <a:pt x="342" y="108"/>
                  </a:lnTo>
                  <a:lnTo>
                    <a:pt x="354" y="162"/>
                  </a:lnTo>
                  <a:lnTo>
                    <a:pt x="360" y="168"/>
                  </a:lnTo>
                  <a:close/>
                </a:path>
              </a:pathLst>
            </a:custGeom>
            <a:solidFill>
              <a:srgbClr val="FF8C00"/>
            </a:solidFill>
            <a:ln w="9525">
              <a:solidFill>
                <a:srgbClr val="FF8C00"/>
              </a:solidFill>
              <a:prstDash val="solid"/>
              <a:round/>
              <a:headEnd/>
              <a:tailEnd/>
            </a:ln>
          </p:spPr>
          <p:txBody>
            <a:bodyPr/>
            <a:lstStyle/>
            <a:p>
              <a:endParaRPr lang="en-US"/>
            </a:p>
          </p:txBody>
        </p:sp>
        <p:sp>
          <p:nvSpPr>
            <p:cNvPr id="9300" name="Freeform 209"/>
            <p:cNvSpPr>
              <a:spLocks/>
            </p:cNvSpPr>
            <p:nvPr/>
          </p:nvSpPr>
          <p:spPr bwMode="auto">
            <a:xfrm>
              <a:off x="3843" y="1524"/>
              <a:ext cx="372" cy="324"/>
            </a:xfrm>
            <a:custGeom>
              <a:avLst/>
              <a:gdLst>
                <a:gd name="T0" fmla="*/ 360 w 372"/>
                <a:gd name="T1" fmla="*/ 168 h 324"/>
                <a:gd name="T2" fmla="*/ 360 w 372"/>
                <a:gd name="T3" fmla="*/ 222 h 324"/>
                <a:gd name="T4" fmla="*/ 372 w 372"/>
                <a:gd name="T5" fmla="*/ 288 h 324"/>
                <a:gd name="T6" fmla="*/ 366 w 372"/>
                <a:gd name="T7" fmla="*/ 306 h 324"/>
                <a:gd name="T8" fmla="*/ 360 w 372"/>
                <a:gd name="T9" fmla="*/ 324 h 324"/>
                <a:gd name="T10" fmla="*/ 354 w 372"/>
                <a:gd name="T11" fmla="*/ 318 h 324"/>
                <a:gd name="T12" fmla="*/ 300 w 372"/>
                <a:gd name="T13" fmla="*/ 294 h 324"/>
                <a:gd name="T14" fmla="*/ 282 w 372"/>
                <a:gd name="T15" fmla="*/ 282 h 324"/>
                <a:gd name="T16" fmla="*/ 252 w 372"/>
                <a:gd name="T17" fmla="*/ 252 h 324"/>
                <a:gd name="T18" fmla="*/ 6 w 372"/>
                <a:gd name="T19" fmla="*/ 300 h 324"/>
                <a:gd name="T20" fmla="*/ 0 w 372"/>
                <a:gd name="T21" fmla="*/ 282 h 324"/>
                <a:gd name="T22" fmla="*/ 42 w 372"/>
                <a:gd name="T23" fmla="*/ 234 h 324"/>
                <a:gd name="T24" fmla="*/ 30 w 372"/>
                <a:gd name="T25" fmla="*/ 192 h 324"/>
                <a:gd name="T26" fmla="*/ 78 w 372"/>
                <a:gd name="T27" fmla="*/ 180 h 324"/>
                <a:gd name="T28" fmla="*/ 114 w 372"/>
                <a:gd name="T29" fmla="*/ 180 h 324"/>
                <a:gd name="T30" fmla="*/ 156 w 372"/>
                <a:gd name="T31" fmla="*/ 168 h 324"/>
                <a:gd name="T32" fmla="*/ 180 w 372"/>
                <a:gd name="T33" fmla="*/ 144 h 324"/>
                <a:gd name="T34" fmla="*/ 174 w 372"/>
                <a:gd name="T35" fmla="*/ 120 h 324"/>
                <a:gd name="T36" fmla="*/ 174 w 372"/>
                <a:gd name="T37" fmla="*/ 108 h 324"/>
                <a:gd name="T38" fmla="*/ 168 w 372"/>
                <a:gd name="T39" fmla="*/ 114 h 324"/>
                <a:gd name="T40" fmla="*/ 162 w 372"/>
                <a:gd name="T41" fmla="*/ 102 h 324"/>
                <a:gd name="T42" fmla="*/ 210 w 372"/>
                <a:gd name="T43" fmla="*/ 36 h 324"/>
                <a:gd name="T44" fmla="*/ 234 w 372"/>
                <a:gd name="T45" fmla="*/ 12 h 324"/>
                <a:gd name="T46" fmla="*/ 312 w 372"/>
                <a:gd name="T47" fmla="*/ 0 h 324"/>
                <a:gd name="T48" fmla="*/ 324 w 372"/>
                <a:gd name="T49" fmla="*/ 72 h 324"/>
                <a:gd name="T50" fmla="*/ 336 w 372"/>
                <a:gd name="T51" fmla="*/ 108 h 324"/>
                <a:gd name="T52" fmla="*/ 342 w 372"/>
                <a:gd name="T53" fmla="*/ 108 h 324"/>
                <a:gd name="T54" fmla="*/ 354 w 372"/>
                <a:gd name="T55" fmla="*/ 162 h 324"/>
                <a:gd name="T56" fmla="*/ 360 w 372"/>
                <a:gd name="T57" fmla="*/ 168 h 324"/>
                <a:gd name="T58" fmla="*/ 360 w 372"/>
                <a:gd name="T59" fmla="*/ 174 h 32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2"/>
                <a:gd name="T91" fmla="*/ 0 h 324"/>
                <a:gd name="T92" fmla="*/ 372 w 372"/>
                <a:gd name="T93" fmla="*/ 324 h 32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2" h="324">
                  <a:moveTo>
                    <a:pt x="360" y="168"/>
                  </a:moveTo>
                  <a:lnTo>
                    <a:pt x="360" y="222"/>
                  </a:lnTo>
                  <a:lnTo>
                    <a:pt x="372" y="288"/>
                  </a:lnTo>
                  <a:lnTo>
                    <a:pt x="366" y="306"/>
                  </a:lnTo>
                  <a:lnTo>
                    <a:pt x="360" y="324"/>
                  </a:lnTo>
                  <a:lnTo>
                    <a:pt x="354" y="318"/>
                  </a:lnTo>
                  <a:lnTo>
                    <a:pt x="300" y="294"/>
                  </a:lnTo>
                  <a:lnTo>
                    <a:pt x="282" y="282"/>
                  </a:lnTo>
                  <a:lnTo>
                    <a:pt x="252" y="252"/>
                  </a:lnTo>
                  <a:lnTo>
                    <a:pt x="6" y="300"/>
                  </a:lnTo>
                  <a:lnTo>
                    <a:pt x="0" y="282"/>
                  </a:lnTo>
                  <a:lnTo>
                    <a:pt x="42" y="234"/>
                  </a:lnTo>
                  <a:lnTo>
                    <a:pt x="30" y="192"/>
                  </a:lnTo>
                  <a:lnTo>
                    <a:pt x="78" y="180"/>
                  </a:lnTo>
                  <a:lnTo>
                    <a:pt x="114" y="180"/>
                  </a:lnTo>
                  <a:lnTo>
                    <a:pt x="156" y="168"/>
                  </a:lnTo>
                  <a:lnTo>
                    <a:pt x="180" y="144"/>
                  </a:lnTo>
                  <a:lnTo>
                    <a:pt x="174" y="120"/>
                  </a:lnTo>
                  <a:lnTo>
                    <a:pt x="174" y="108"/>
                  </a:lnTo>
                  <a:lnTo>
                    <a:pt x="168" y="114"/>
                  </a:lnTo>
                  <a:lnTo>
                    <a:pt x="162" y="102"/>
                  </a:lnTo>
                  <a:lnTo>
                    <a:pt x="210" y="36"/>
                  </a:lnTo>
                  <a:lnTo>
                    <a:pt x="234" y="12"/>
                  </a:lnTo>
                  <a:lnTo>
                    <a:pt x="312" y="0"/>
                  </a:lnTo>
                  <a:lnTo>
                    <a:pt x="324" y="72"/>
                  </a:lnTo>
                  <a:lnTo>
                    <a:pt x="336" y="108"/>
                  </a:lnTo>
                  <a:lnTo>
                    <a:pt x="342" y="108"/>
                  </a:lnTo>
                  <a:lnTo>
                    <a:pt x="354" y="162"/>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9301" name="Freeform 210"/>
            <p:cNvSpPr>
              <a:spLocks/>
            </p:cNvSpPr>
            <p:nvPr/>
          </p:nvSpPr>
          <p:spPr bwMode="auto">
            <a:xfrm>
              <a:off x="4155" y="2196"/>
              <a:ext cx="36" cy="54"/>
            </a:xfrm>
            <a:custGeom>
              <a:avLst/>
              <a:gdLst>
                <a:gd name="T0" fmla="*/ 0 w 36"/>
                <a:gd name="T1" fmla="*/ 0 h 54"/>
                <a:gd name="T2" fmla="*/ 36 w 36"/>
                <a:gd name="T3" fmla="*/ 54 h 54"/>
                <a:gd name="T4" fmla="*/ 0 w 36"/>
                <a:gd name="T5" fmla="*/ 0 h 54"/>
                <a:gd name="T6" fmla="*/ 0 w 36"/>
                <a:gd name="T7" fmla="*/ 6 h 54"/>
                <a:gd name="T8" fmla="*/ 0 60000 65536"/>
                <a:gd name="T9" fmla="*/ 0 60000 65536"/>
                <a:gd name="T10" fmla="*/ 0 60000 65536"/>
                <a:gd name="T11" fmla="*/ 0 60000 65536"/>
                <a:gd name="T12" fmla="*/ 0 w 36"/>
                <a:gd name="T13" fmla="*/ 0 h 54"/>
                <a:gd name="T14" fmla="*/ 36 w 36"/>
                <a:gd name="T15" fmla="*/ 54 h 54"/>
              </a:gdLst>
              <a:ahLst/>
              <a:cxnLst>
                <a:cxn ang="T8">
                  <a:pos x="T0" y="T1"/>
                </a:cxn>
                <a:cxn ang="T9">
                  <a:pos x="T2" y="T3"/>
                </a:cxn>
                <a:cxn ang="T10">
                  <a:pos x="T4" y="T5"/>
                </a:cxn>
                <a:cxn ang="T11">
                  <a:pos x="T6" y="T7"/>
                </a:cxn>
              </a:cxnLst>
              <a:rect l="T12" t="T13" r="T14" b="T15"/>
              <a:pathLst>
                <a:path w="36" h="54">
                  <a:moveTo>
                    <a:pt x="0" y="0"/>
                  </a:moveTo>
                  <a:lnTo>
                    <a:pt x="36" y="54"/>
                  </a:lnTo>
                  <a:lnTo>
                    <a:pt x="0" y="0"/>
                  </a:lnTo>
                  <a:lnTo>
                    <a:pt x="0" y="6"/>
                  </a:lnTo>
                </a:path>
              </a:pathLst>
            </a:custGeom>
            <a:noFill/>
            <a:ln w="9525">
              <a:solidFill>
                <a:srgbClr val="000000"/>
              </a:solidFill>
              <a:prstDash val="solid"/>
              <a:round/>
              <a:headEnd/>
              <a:tailEnd/>
            </a:ln>
          </p:spPr>
          <p:txBody>
            <a:bodyPr/>
            <a:lstStyle/>
            <a:p>
              <a:endParaRPr lang="en-US"/>
            </a:p>
          </p:txBody>
        </p:sp>
        <p:sp>
          <p:nvSpPr>
            <p:cNvPr id="9302" name="Freeform 211"/>
            <p:cNvSpPr>
              <a:spLocks/>
            </p:cNvSpPr>
            <p:nvPr/>
          </p:nvSpPr>
          <p:spPr bwMode="auto">
            <a:xfrm>
              <a:off x="3651" y="2202"/>
              <a:ext cx="528" cy="234"/>
            </a:xfrm>
            <a:custGeom>
              <a:avLst/>
              <a:gdLst>
                <a:gd name="T0" fmla="*/ 528 w 528"/>
                <a:gd name="T1" fmla="*/ 66 h 234"/>
                <a:gd name="T2" fmla="*/ 510 w 528"/>
                <a:gd name="T3" fmla="*/ 90 h 234"/>
                <a:gd name="T4" fmla="*/ 486 w 528"/>
                <a:gd name="T5" fmla="*/ 96 h 234"/>
                <a:gd name="T6" fmla="*/ 486 w 528"/>
                <a:gd name="T7" fmla="*/ 78 h 234"/>
                <a:gd name="T8" fmla="*/ 474 w 528"/>
                <a:gd name="T9" fmla="*/ 84 h 234"/>
                <a:gd name="T10" fmla="*/ 480 w 528"/>
                <a:gd name="T11" fmla="*/ 96 h 234"/>
                <a:gd name="T12" fmla="*/ 450 w 528"/>
                <a:gd name="T13" fmla="*/ 90 h 234"/>
                <a:gd name="T14" fmla="*/ 486 w 528"/>
                <a:gd name="T15" fmla="*/ 102 h 234"/>
                <a:gd name="T16" fmla="*/ 474 w 528"/>
                <a:gd name="T17" fmla="*/ 126 h 234"/>
                <a:gd name="T18" fmla="*/ 456 w 528"/>
                <a:gd name="T19" fmla="*/ 126 h 234"/>
                <a:gd name="T20" fmla="*/ 474 w 528"/>
                <a:gd name="T21" fmla="*/ 132 h 234"/>
                <a:gd name="T22" fmla="*/ 492 w 528"/>
                <a:gd name="T23" fmla="*/ 120 h 234"/>
                <a:gd name="T24" fmla="*/ 504 w 528"/>
                <a:gd name="T25" fmla="*/ 126 h 234"/>
                <a:gd name="T26" fmla="*/ 492 w 528"/>
                <a:gd name="T27" fmla="*/ 144 h 234"/>
                <a:gd name="T28" fmla="*/ 486 w 528"/>
                <a:gd name="T29" fmla="*/ 138 h 234"/>
                <a:gd name="T30" fmla="*/ 462 w 528"/>
                <a:gd name="T31" fmla="*/ 156 h 234"/>
                <a:gd name="T32" fmla="*/ 456 w 528"/>
                <a:gd name="T33" fmla="*/ 150 h 234"/>
                <a:gd name="T34" fmla="*/ 450 w 528"/>
                <a:gd name="T35" fmla="*/ 168 h 234"/>
                <a:gd name="T36" fmla="*/ 438 w 528"/>
                <a:gd name="T37" fmla="*/ 150 h 234"/>
                <a:gd name="T38" fmla="*/ 444 w 528"/>
                <a:gd name="T39" fmla="*/ 168 h 234"/>
                <a:gd name="T40" fmla="*/ 426 w 528"/>
                <a:gd name="T41" fmla="*/ 192 h 234"/>
                <a:gd name="T42" fmla="*/ 420 w 528"/>
                <a:gd name="T43" fmla="*/ 222 h 234"/>
                <a:gd name="T44" fmla="*/ 414 w 528"/>
                <a:gd name="T45" fmla="*/ 210 h 234"/>
                <a:gd name="T46" fmla="*/ 414 w 528"/>
                <a:gd name="T47" fmla="*/ 228 h 234"/>
                <a:gd name="T48" fmla="*/ 378 w 528"/>
                <a:gd name="T49" fmla="*/ 234 h 234"/>
                <a:gd name="T50" fmla="*/ 372 w 528"/>
                <a:gd name="T51" fmla="*/ 228 h 234"/>
                <a:gd name="T52" fmla="*/ 294 w 528"/>
                <a:gd name="T53" fmla="*/ 174 h 234"/>
                <a:gd name="T54" fmla="*/ 228 w 528"/>
                <a:gd name="T55" fmla="*/ 186 h 234"/>
                <a:gd name="T56" fmla="*/ 210 w 528"/>
                <a:gd name="T57" fmla="*/ 162 h 234"/>
                <a:gd name="T58" fmla="*/ 120 w 528"/>
                <a:gd name="T59" fmla="*/ 168 h 234"/>
                <a:gd name="T60" fmla="*/ 78 w 528"/>
                <a:gd name="T61" fmla="*/ 192 h 234"/>
                <a:gd name="T62" fmla="*/ 0 w 528"/>
                <a:gd name="T63" fmla="*/ 204 h 234"/>
                <a:gd name="T64" fmla="*/ 0 w 528"/>
                <a:gd name="T65" fmla="*/ 186 h 234"/>
                <a:gd name="T66" fmla="*/ 18 w 528"/>
                <a:gd name="T67" fmla="*/ 180 h 234"/>
                <a:gd name="T68" fmla="*/ 30 w 528"/>
                <a:gd name="T69" fmla="*/ 156 h 234"/>
                <a:gd name="T70" fmla="*/ 78 w 528"/>
                <a:gd name="T71" fmla="*/ 132 h 234"/>
                <a:gd name="T72" fmla="*/ 96 w 528"/>
                <a:gd name="T73" fmla="*/ 108 h 234"/>
                <a:gd name="T74" fmla="*/ 102 w 528"/>
                <a:gd name="T75" fmla="*/ 114 h 234"/>
                <a:gd name="T76" fmla="*/ 132 w 528"/>
                <a:gd name="T77" fmla="*/ 96 h 234"/>
                <a:gd name="T78" fmla="*/ 150 w 528"/>
                <a:gd name="T79" fmla="*/ 78 h 234"/>
                <a:gd name="T80" fmla="*/ 150 w 528"/>
                <a:gd name="T81" fmla="*/ 54 h 234"/>
                <a:gd name="T82" fmla="*/ 498 w 528"/>
                <a:gd name="T83" fmla="*/ 0 h 234"/>
                <a:gd name="T84" fmla="*/ 516 w 528"/>
                <a:gd name="T85" fmla="*/ 30 h 234"/>
                <a:gd name="T86" fmla="*/ 504 w 528"/>
                <a:gd name="T87" fmla="*/ 18 h 234"/>
                <a:gd name="T88" fmla="*/ 510 w 528"/>
                <a:gd name="T89" fmla="*/ 24 h 234"/>
                <a:gd name="T90" fmla="*/ 492 w 528"/>
                <a:gd name="T91" fmla="*/ 18 h 234"/>
                <a:gd name="T92" fmla="*/ 498 w 528"/>
                <a:gd name="T93" fmla="*/ 30 h 234"/>
                <a:gd name="T94" fmla="*/ 486 w 528"/>
                <a:gd name="T95" fmla="*/ 30 h 234"/>
                <a:gd name="T96" fmla="*/ 492 w 528"/>
                <a:gd name="T97" fmla="*/ 36 h 234"/>
                <a:gd name="T98" fmla="*/ 480 w 528"/>
                <a:gd name="T99" fmla="*/ 30 h 234"/>
                <a:gd name="T100" fmla="*/ 480 w 528"/>
                <a:gd name="T101" fmla="*/ 42 h 234"/>
                <a:gd name="T102" fmla="*/ 468 w 528"/>
                <a:gd name="T103" fmla="*/ 48 h 234"/>
                <a:gd name="T104" fmla="*/ 456 w 528"/>
                <a:gd name="T105" fmla="*/ 24 h 234"/>
                <a:gd name="T106" fmla="*/ 462 w 528"/>
                <a:gd name="T107" fmla="*/ 54 h 234"/>
                <a:gd name="T108" fmla="*/ 504 w 528"/>
                <a:gd name="T109" fmla="*/ 42 h 234"/>
                <a:gd name="T110" fmla="*/ 504 w 528"/>
                <a:gd name="T111" fmla="*/ 66 h 234"/>
                <a:gd name="T112" fmla="*/ 510 w 528"/>
                <a:gd name="T113" fmla="*/ 66 h 234"/>
                <a:gd name="T114" fmla="*/ 516 w 528"/>
                <a:gd name="T115" fmla="*/ 42 h 234"/>
                <a:gd name="T116" fmla="*/ 528 w 528"/>
                <a:gd name="T117" fmla="*/ 66 h 23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28"/>
                <a:gd name="T178" fmla="*/ 0 h 234"/>
                <a:gd name="T179" fmla="*/ 528 w 528"/>
                <a:gd name="T180" fmla="*/ 234 h 23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28" h="234">
                  <a:moveTo>
                    <a:pt x="528" y="66"/>
                  </a:moveTo>
                  <a:lnTo>
                    <a:pt x="510" y="90"/>
                  </a:lnTo>
                  <a:lnTo>
                    <a:pt x="486" y="96"/>
                  </a:lnTo>
                  <a:lnTo>
                    <a:pt x="486" y="78"/>
                  </a:lnTo>
                  <a:lnTo>
                    <a:pt x="474" y="84"/>
                  </a:lnTo>
                  <a:lnTo>
                    <a:pt x="480" y="96"/>
                  </a:lnTo>
                  <a:lnTo>
                    <a:pt x="450" y="90"/>
                  </a:lnTo>
                  <a:lnTo>
                    <a:pt x="486" y="102"/>
                  </a:lnTo>
                  <a:lnTo>
                    <a:pt x="474" y="126"/>
                  </a:lnTo>
                  <a:lnTo>
                    <a:pt x="456" y="126"/>
                  </a:lnTo>
                  <a:lnTo>
                    <a:pt x="474" y="132"/>
                  </a:lnTo>
                  <a:lnTo>
                    <a:pt x="492" y="120"/>
                  </a:lnTo>
                  <a:lnTo>
                    <a:pt x="504" y="126"/>
                  </a:lnTo>
                  <a:lnTo>
                    <a:pt x="492" y="144"/>
                  </a:lnTo>
                  <a:lnTo>
                    <a:pt x="486" y="138"/>
                  </a:lnTo>
                  <a:lnTo>
                    <a:pt x="462" y="156"/>
                  </a:lnTo>
                  <a:lnTo>
                    <a:pt x="456" y="150"/>
                  </a:lnTo>
                  <a:lnTo>
                    <a:pt x="450" y="168"/>
                  </a:lnTo>
                  <a:lnTo>
                    <a:pt x="438" y="150"/>
                  </a:lnTo>
                  <a:lnTo>
                    <a:pt x="444" y="168"/>
                  </a:lnTo>
                  <a:lnTo>
                    <a:pt x="426" y="192"/>
                  </a:lnTo>
                  <a:lnTo>
                    <a:pt x="420" y="222"/>
                  </a:lnTo>
                  <a:lnTo>
                    <a:pt x="414" y="210"/>
                  </a:lnTo>
                  <a:lnTo>
                    <a:pt x="414" y="228"/>
                  </a:lnTo>
                  <a:lnTo>
                    <a:pt x="378" y="234"/>
                  </a:lnTo>
                  <a:lnTo>
                    <a:pt x="372" y="228"/>
                  </a:lnTo>
                  <a:lnTo>
                    <a:pt x="294" y="174"/>
                  </a:lnTo>
                  <a:lnTo>
                    <a:pt x="228" y="186"/>
                  </a:lnTo>
                  <a:lnTo>
                    <a:pt x="210" y="162"/>
                  </a:lnTo>
                  <a:lnTo>
                    <a:pt x="120" y="168"/>
                  </a:lnTo>
                  <a:lnTo>
                    <a:pt x="78" y="192"/>
                  </a:lnTo>
                  <a:lnTo>
                    <a:pt x="0" y="204"/>
                  </a:lnTo>
                  <a:lnTo>
                    <a:pt x="0" y="186"/>
                  </a:lnTo>
                  <a:lnTo>
                    <a:pt x="18" y="180"/>
                  </a:lnTo>
                  <a:lnTo>
                    <a:pt x="30" y="156"/>
                  </a:lnTo>
                  <a:lnTo>
                    <a:pt x="78" y="132"/>
                  </a:lnTo>
                  <a:lnTo>
                    <a:pt x="96" y="108"/>
                  </a:lnTo>
                  <a:lnTo>
                    <a:pt x="102" y="114"/>
                  </a:lnTo>
                  <a:lnTo>
                    <a:pt x="132" y="96"/>
                  </a:lnTo>
                  <a:lnTo>
                    <a:pt x="150" y="78"/>
                  </a:lnTo>
                  <a:lnTo>
                    <a:pt x="150" y="54"/>
                  </a:lnTo>
                  <a:lnTo>
                    <a:pt x="498" y="0"/>
                  </a:lnTo>
                  <a:lnTo>
                    <a:pt x="516" y="30"/>
                  </a:lnTo>
                  <a:lnTo>
                    <a:pt x="504" y="18"/>
                  </a:lnTo>
                  <a:lnTo>
                    <a:pt x="510" y="24"/>
                  </a:lnTo>
                  <a:lnTo>
                    <a:pt x="492" y="18"/>
                  </a:lnTo>
                  <a:lnTo>
                    <a:pt x="498" y="30"/>
                  </a:lnTo>
                  <a:lnTo>
                    <a:pt x="486" y="30"/>
                  </a:lnTo>
                  <a:lnTo>
                    <a:pt x="492" y="36"/>
                  </a:lnTo>
                  <a:lnTo>
                    <a:pt x="480" y="30"/>
                  </a:lnTo>
                  <a:lnTo>
                    <a:pt x="480" y="42"/>
                  </a:lnTo>
                  <a:lnTo>
                    <a:pt x="468" y="48"/>
                  </a:lnTo>
                  <a:lnTo>
                    <a:pt x="456" y="24"/>
                  </a:lnTo>
                  <a:lnTo>
                    <a:pt x="462" y="54"/>
                  </a:lnTo>
                  <a:lnTo>
                    <a:pt x="504" y="42"/>
                  </a:lnTo>
                  <a:lnTo>
                    <a:pt x="504" y="66"/>
                  </a:lnTo>
                  <a:lnTo>
                    <a:pt x="510" y="66"/>
                  </a:lnTo>
                  <a:lnTo>
                    <a:pt x="516" y="42"/>
                  </a:lnTo>
                  <a:lnTo>
                    <a:pt x="528" y="66"/>
                  </a:lnTo>
                  <a:close/>
                </a:path>
              </a:pathLst>
            </a:custGeom>
            <a:solidFill>
              <a:srgbClr val="FF8C00"/>
            </a:solidFill>
            <a:ln w="9525">
              <a:solidFill>
                <a:srgbClr val="FF8C00"/>
              </a:solidFill>
              <a:prstDash val="solid"/>
              <a:round/>
              <a:headEnd/>
              <a:tailEnd/>
            </a:ln>
          </p:spPr>
          <p:txBody>
            <a:bodyPr/>
            <a:lstStyle/>
            <a:p>
              <a:endParaRPr lang="en-US"/>
            </a:p>
          </p:txBody>
        </p:sp>
        <p:sp>
          <p:nvSpPr>
            <p:cNvPr id="9303" name="Freeform 212"/>
            <p:cNvSpPr>
              <a:spLocks/>
            </p:cNvSpPr>
            <p:nvPr/>
          </p:nvSpPr>
          <p:spPr bwMode="auto">
            <a:xfrm>
              <a:off x="3651" y="2202"/>
              <a:ext cx="528" cy="234"/>
            </a:xfrm>
            <a:custGeom>
              <a:avLst/>
              <a:gdLst>
                <a:gd name="T0" fmla="*/ 528 w 528"/>
                <a:gd name="T1" fmla="*/ 66 h 234"/>
                <a:gd name="T2" fmla="*/ 510 w 528"/>
                <a:gd name="T3" fmla="*/ 90 h 234"/>
                <a:gd name="T4" fmla="*/ 486 w 528"/>
                <a:gd name="T5" fmla="*/ 96 h 234"/>
                <a:gd name="T6" fmla="*/ 486 w 528"/>
                <a:gd name="T7" fmla="*/ 78 h 234"/>
                <a:gd name="T8" fmla="*/ 474 w 528"/>
                <a:gd name="T9" fmla="*/ 84 h 234"/>
                <a:gd name="T10" fmla="*/ 480 w 528"/>
                <a:gd name="T11" fmla="*/ 96 h 234"/>
                <a:gd name="T12" fmla="*/ 450 w 528"/>
                <a:gd name="T13" fmla="*/ 90 h 234"/>
                <a:gd name="T14" fmla="*/ 486 w 528"/>
                <a:gd name="T15" fmla="*/ 102 h 234"/>
                <a:gd name="T16" fmla="*/ 474 w 528"/>
                <a:gd name="T17" fmla="*/ 126 h 234"/>
                <a:gd name="T18" fmla="*/ 456 w 528"/>
                <a:gd name="T19" fmla="*/ 126 h 234"/>
                <a:gd name="T20" fmla="*/ 474 w 528"/>
                <a:gd name="T21" fmla="*/ 132 h 234"/>
                <a:gd name="T22" fmla="*/ 492 w 528"/>
                <a:gd name="T23" fmla="*/ 120 h 234"/>
                <a:gd name="T24" fmla="*/ 504 w 528"/>
                <a:gd name="T25" fmla="*/ 126 h 234"/>
                <a:gd name="T26" fmla="*/ 492 w 528"/>
                <a:gd name="T27" fmla="*/ 144 h 234"/>
                <a:gd name="T28" fmla="*/ 486 w 528"/>
                <a:gd name="T29" fmla="*/ 138 h 234"/>
                <a:gd name="T30" fmla="*/ 462 w 528"/>
                <a:gd name="T31" fmla="*/ 156 h 234"/>
                <a:gd name="T32" fmla="*/ 456 w 528"/>
                <a:gd name="T33" fmla="*/ 150 h 234"/>
                <a:gd name="T34" fmla="*/ 450 w 528"/>
                <a:gd name="T35" fmla="*/ 168 h 234"/>
                <a:gd name="T36" fmla="*/ 438 w 528"/>
                <a:gd name="T37" fmla="*/ 150 h 234"/>
                <a:gd name="T38" fmla="*/ 444 w 528"/>
                <a:gd name="T39" fmla="*/ 168 h 234"/>
                <a:gd name="T40" fmla="*/ 426 w 528"/>
                <a:gd name="T41" fmla="*/ 192 h 234"/>
                <a:gd name="T42" fmla="*/ 420 w 528"/>
                <a:gd name="T43" fmla="*/ 222 h 234"/>
                <a:gd name="T44" fmla="*/ 414 w 528"/>
                <a:gd name="T45" fmla="*/ 210 h 234"/>
                <a:gd name="T46" fmla="*/ 414 w 528"/>
                <a:gd name="T47" fmla="*/ 228 h 234"/>
                <a:gd name="T48" fmla="*/ 378 w 528"/>
                <a:gd name="T49" fmla="*/ 234 h 234"/>
                <a:gd name="T50" fmla="*/ 372 w 528"/>
                <a:gd name="T51" fmla="*/ 228 h 234"/>
                <a:gd name="T52" fmla="*/ 294 w 528"/>
                <a:gd name="T53" fmla="*/ 174 h 234"/>
                <a:gd name="T54" fmla="*/ 228 w 528"/>
                <a:gd name="T55" fmla="*/ 186 h 234"/>
                <a:gd name="T56" fmla="*/ 210 w 528"/>
                <a:gd name="T57" fmla="*/ 162 h 234"/>
                <a:gd name="T58" fmla="*/ 120 w 528"/>
                <a:gd name="T59" fmla="*/ 168 h 234"/>
                <a:gd name="T60" fmla="*/ 78 w 528"/>
                <a:gd name="T61" fmla="*/ 192 h 234"/>
                <a:gd name="T62" fmla="*/ 0 w 528"/>
                <a:gd name="T63" fmla="*/ 204 h 234"/>
                <a:gd name="T64" fmla="*/ 0 w 528"/>
                <a:gd name="T65" fmla="*/ 186 h 234"/>
                <a:gd name="T66" fmla="*/ 18 w 528"/>
                <a:gd name="T67" fmla="*/ 180 h 234"/>
                <a:gd name="T68" fmla="*/ 30 w 528"/>
                <a:gd name="T69" fmla="*/ 156 h 234"/>
                <a:gd name="T70" fmla="*/ 78 w 528"/>
                <a:gd name="T71" fmla="*/ 132 h 234"/>
                <a:gd name="T72" fmla="*/ 96 w 528"/>
                <a:gd name="T73" fmla="*/ 108 h 234"/>
                <a:gd name="T74" fmla="*/ 102 w 528"/>
                <a:gd name="T75" fmla="*/ 114 h 234"/>
                <a:gd name="T76" fmla="*/ 132 w 528"/>
                <a:gd name="T77" fmla="*/ 96 h 234"/>
                <a:gd name="T78" fmla="*/ 150 w 528"/>
                <a:gd name="T79" fmla="*/ 78 h 234"/>
                <a:gd name="T80" fmla="*/ 150 w 528"/>
                <a:gd name="T81" fmla="*/ 54 h 234"/>
                <a:gd name="T82" fmla="*/ 498 w 528"/>
                <a:gd name="T83" fmla="*/ 0 h 234"/>
                <a:gd name="T84" fmla="*/ 516 w 528"/>
                <a:gd name="T85" fmla="*/ 30 h 234"/>
                <a:gd name="T86" fmla="*/ 504 w 528"/>
                <a:gd name="T87" fmla="*/ 18 h 234"/>
                <a:gd name="T88" fmla="*/ 510 w 528"/>
                <a:gd name="T89" fmla="*/ 24 h 234"/>
                <a:gd name="T90" fmla="*/ 492 w 528"/>
                <a:gd name="T91" fmla="*/ 18 h 234"/>
                <a:gd name="T92" fmla="*/ 498 w 528"/>
                <a:gd name="T93" fmla="*/ 30 h 234"/>
                <a:gd name="T94" fmla="*/ 486 w 528"/>
                <a:gd name="T95" fmla="*/ 30 h 234"/>
                <a:gd name="T96" fmla="*/ 492 w 528"/>
                <a:gd name="T97" fmla="*/ 36 h 234"/>
                <a:gd name="T98" fmla="*/ 480 w 528"/>
                <a:gd name="T99" fmla="*/ 30 h 234"/>
                <a:gd name="T100" fmla="*/ 480 w 528"/>
                <a:gd name="T101" fmla="*/ 42 h 234"/>
                <a:gd name="T102" fmla="*/ 468 w 528"/>
                <a:gd name="T103" fmla="*/ 48 h 234"/>
                <a:gd name="T104" fmla="*/ 456 w 528"/>
                <a:gd name="T105" fmla="*/ 24 h 234"/>
                <a:gd name="T106" fmla="*/ 462 w 528"/>
                <a:gd name="T107" fmla="*/ 54 h 234"/>
                <a:gd name="T108" fmla="*/ 504 w 528"/>
                <a:gd name="T109" fmla="*/ 42 h 234"/>
                <a:gd name="T110" fmla="*/ 504 w 528"/>
                <a:gd name="T111" fmla="*/ 66 h 234"/>
                <a:gd name="T112" fmla="*/ 510 w 528"/>
                <a:gd name="T113" fmla="*/ 66 h 234"/>
                <a:gd name="T114" fmla="*/ 516 w 528"/>
                <a:gd name="T115" fmla="*/ 42 h 234"/>
                <a:gd name="T116" fmla="*/ 528 w 528"/>
                <a:gd name="T117" fmla="*/ 66 h 234"/>
                <a:gd name="T118" fmla="*/ 528 w 528"/>
                <a:gd name="T119" fmla="*/ 72 h 23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28"/>
                <a:gd name="T181" fmla="*/ 0 h 234"/>
                <a:gd name="T182" fmla="*/ 528 w 528"/>
                <a:gd name="T183" fmla="*/ 234 h 23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28" h="234">
                  <a:moveTo>
                    <a:pt x="528" y="66"/>
                  </a:moveTo>
                  <a:lnTo>
                    <a:pt x="510" y="90"/>
                  </a:lnTo>
                  <a:lnTo>
                    <a:pt x="486" y="96"/>
                  </a:lnTo>
                  <a:lnTo>
                    <a:pt x="486" y="78"/>
                  </a:lnTo>
                  <a:lnTo>
                    <a:pt x="474" y="84"/>
                  </a:lnTo>
                  <a:lnTo>
                    <a:pt x="480" y="96"/>
                  </a:lnTo>
                  <a:lnTo>
                    <a:pt x="450" y="90"/>
                  </a:lnTo>
                  <a:lnTo>
                    <a:pt x="486" y="102"/>
                  </a:lnTo>
                  <a:lnTo>
                    <a:pt x="474" y="126"/>
                  </a:lnTo>
                  <a:lnTo>
                    <a:pt x="456" y="126"/>
                  </a:lnTo>
                  <a:lnTo>
                    <a:pt x="474" y="132"/>
                  </a:lnTo>
                  <a:lnTo>
                    <a:pt x="492" y="120"/>
                  </a:lnTo>
                  <a:lnTo>
                    <a:pt x="504" y="126"/>
                  </a:lnTo>
                  <a:lnTo>
                    <a:pt x="492" y="144"/>
                  </a:lnTo>
                  <a:lnTo>
                    <a:pt x="486" y="138"/>
                  </a:lnTo>
                  <a:lnTo>
                    <a:pt x="462" y="156"/>
                  </a:lnTo>
                  <a:lnTo>
                    <a:pt x="456" y="150"/>
                  </a:lnTo>
                  <a:lnTo>
                    <a:pt x="450" y="168"/>
                  </a:lnTo>
                  <a:lnTo>
                    <a:pt x="438" y="150"/>
                  </a:lnTo>
                  <a:lnTo>
                    <a:pt x="444" y="168"/>
                  </a:lnTo>
                  <a:lnTo>
                    <a:pt x="426" y="192"/>
                  </a:lnTo>
                  <a:lnTo>
                    <a:pt x="420" y="222"/>
                  </a:lnTo>
                  <a:lnTo>
                    <a:pt x="414" y="210"/>
                  </a:lnTo>
                  <a:lnTo>
                    <a:pt x="414" y="228"/>
                  </a:lnTo>
                  <a:lnTo>
                    <a:pt x="378" y="234"/>
                  </a:lnTo>
                  <a:lnTo>
                    <a:pt x="372" y="228"/>
                  </a:lnTo>
                  <a:lnTo>
                    <a:pt x="294" y="174"/>
                  </a:lnTo>
                  <a:lnTo>
                    <a:pt x="228" y="186"/>
                  </a:lnTo>
                  <a:lnTo>
                    <a:pt x="210" y="162"/>
                  </a:lnTo>
                  <a:lnTo>
                    <a:pt x="120" y="168"/>
                  </a:lnTo>
                  <a:lnTo>
                    <a:pt x="78" y="192"/>
                  </a:lnTo>
                  <a:lnTo>
                    <a:pt x="0" y="204"/>
                  </a:lnTo>
                  <a:lnTo>
                    <a:pt x="0" y="186"/>
                  </a:lnTo>
                  <a:lnTo>
                    <a:pt x="18" y="180"/>
                  </a:lnTo>
                  <a:lnTo>
                    <a:pt x="30" y="156"/>
                  </a:lnTo>
                  <a:lnTo>
                    <a:pt x="78" y="132"/>
                  </a:lnTo>
                  <a:lnTo>
                    <a:pt x="96" y="108"/>
                  </a:lnTo>
                  <a:lnTo>
                    <a:pt x="102" y="114"/>
                  </a:lnTo>
                  <a:lnTo>
                    <a:pt x="132" y="96"/>
                  </a:lnTo>
                  <a:lnTo>
                    <a:pt x="150" y="78"/>
                  </a:lnTo>
                  <a:lnTo>
                    <a:pt x="150" y="54"/>
                  </a:lnTo>
                  <a:lnTo>
                    <a:pt x="498" y="0"/>
                  </a:lnTo>
                  <a:lnTo>
                    <a:pt x="516" y="30"/>
                  </a:lnTo>
                  <a:lnTo>
                    <a:pt x="504" y="18"/>
                  </a:lnTo>
                  <a:lnTo>
                    <a:pt x="510" y="24"/>
                  </a:lnTo>
                  <a:lnTo>
                    <a:pt x="492" y="18"/>
                  </a:lnTo>
                  <a:lnTo>
                    <a:pt x="498" y="30"/>
                  </a:lnTo>
                  <a:lnTo>
                    <a:pt x="486" y="30"/>
                  </a:lnTo>
                  <a:lnTo>
                    <a:pt x="492" y="36"/>
                  </a:lnTo>
                  <a:lnTo>
                    <a:pt x="480" y="30"/>
                  </a:lnTo>
                  <a:lnTo>
                    <a:pt x="480" y="42"/>
                  </a:lnTo>
                  <a:lnTo>
                    <a:pt x="468" y="48"/>
                  </a:lnTo>
                  <a:lnTo>
                    <a:pt x="456" y="24"/>
                  </a:lnTo>
                  <a:lnTo>
                    <a:pt x="462" y="54"/>
                  </a:lnTo>
                  <a:lnTo>
                    <a:pt x="504" y="42"/>
                  </a:lnTo>
                  <a:lnTo>
                    <a:pt x="504" y="66"/>
                  </a:lnTo>
                  <a:lnTo>
                    <a:pt x="510" y="66"/>
                  </a:lnTo>
                  <a:lnTo>
                    <a:pt x="516" y="42"/>
                  </a:lnTo>
                  <a:lnTo>
                    <a:pt x="528" y="66"/>
                  </a:lnTo>
                  <a:lnTo>
                    <a:pt x="528" y="72"/>
                  </a:lnTo>
                </a:path>
              </a:pathLst>
            </a:custGeom>
            <a:noFill/>
            <a:ln w="9525">
              <a:solidFill>
                <a:srgbClr val="000000"/>
              </a:solidFill>
              <a:prstDash val="solid"/>
              <a:round/>
              <a:headEnd/>
              <a:tailEnd/>
            </a:ln>
          </p:spPr>
          <p:txBody>
            <a:bodyPr/>
            <a:lstStyle/>
            <a:p>
              <a:endParaRPr lang="en-US"/>
            </a:p>
          </p:txBody>
        </p:sp>
        <p:sp>
          <p:nvSpPr>
            <p:cNvPr id="9304" name="Freeform 213"/>
            <p:cNvSpPr>
              <a:spLocks/>
            </p:cNvSpPr>
            <p:nvPr/>
          </p:nvSpPr>
          <p:spPr bwMode="auto">
            <a:xfrm>
              <a:off x="4149" y="2196"/>
              <a:ext cx="6" cy="6"/>
            </a:xfrm>
            <a:custGeom>
              <a:avLst/>
              <a:gdLst>
                <a:gd name="T0" fmla="*/ 6 w 6"/>
                <a:gd name="T1" fmla="*/ 0 h 6"/>
                <a:gd name="T2" fmla="*/ 0 w 6"/>
                <a:gd name="T3" fmla="*/ 6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9305" name="Freeform 214"/>
            <p:cNvSpPr>
              <a:spLocks/>
            </p:cNvSpPr>
            <p:nvPr/>
          </p:nvSpPr>
          <p:spPr bwMode="auto">
            <a:xfrm>
              <a:off x="2475" y="1344"/>
              <a:ext cx="408" cy="252"/>
            </a:xfrm>
            <a:custGeom>
              <a:avLst/>
              <a:gdLst>
                <a:gd name="T0" fmla="*/ 408 w 408"/>
                <a:gd name="T1" fmla="*/ 252 h 252"/>
                <a:gd name="T2" fmla="*/ 0 w 408"/>
                <a:gd name="T3" fmla="*/ 234 h 252"/>
                <a:gd name="T4" fmla="*/ 6 w 408"/>
                <a:gd name="T5" fmla="*/ 204 h 252"/>
                <a:gd name="T6" fmla="*/ 24 w 408"/>
                <a:gd name="T7" fmla="*/ 0 h 252"/>
                <a:gd name="T8" fmla="*/ 378 w 408"/>
                <a:gd name="T9" fmla="*/ 18 h 252"/>
                <a:gd name="T10" fmla="*/ 408 w 408"/>
                <a:gd name="T11" fmla="*/ 246 h 252"/>
                <a:gd name="T12" fmla="*/ 408 w 408"/>
                <a:gd name="T13" fmla="*/ 252 h 252"/>
                <a:gd name="T14" fmla="*/ 0 60000 65536"/>
                <a:gd name="T15" fmla="*/ 0 60000 65536"/>
                <a:gd name="T16" fmla="*/ 0 60000 65536"/>
                <a:gd name="T17" fmla="*/ 0 60000 65536"/>
                <a:gd name="T18" fmla="*/ 0 60000 65536"/>
                <a:gd name="T19" fmla="*/ 0 60000 65536"/>
                <a:gd name="T20" fmla="*/ 0 60000 65536"/>
                <a:gd name="T21" fmla="*/ 0 w 408"/>
                <a:gd name="T22" fmla="*/ 0 h 252"/>
                <a:gd name="T23" fmla="*/ 408 w 408"/>
                <a:gd name="T24" fmla="*/ 252 h 2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8" h="252">
                  <a:moveTo>
                    <a:pt x="408" y="252"/>
                  </a:moveTo>
                  <a:lnTo>
                    <a:pt x="0" y="234"/>
                  </a:lnTo>
                  <a:lnTo>
                    <a:pt x="6" y="204"/>
                  </a:lnTo>
                  <a:lnTo>
                    <a:pt x="24" y="0"/>
                  </a:lnTo>
                  <a:lnTo>
                    <a:pt x="378" y="18"/>
                  </a:lnTo>
                  <a:lnTo>
                    <a:pt x="408" y="246"/>
                  </a:lnTo>
                  <a:lnTo>
                    <a:pt x="408" y="252"/>
                  </a:lnTo>
                  <a:close/>
                </a:path>
              </a:pathLst>
            </a:custGeom>
            <a:solidFill>
              <a:srgbClr val="FFAA00"/>
            </a:solidFill>
            <a:ln w="9525">
              <a:solidFill>
                <a:srgbClr val="FFAA00"/>
              </a:solidFill>
              <a:prstDash val="solid"/>
              <a:round/>
              <a:headEnd/>
              <a:tailEnd/>
            </a:ln>
          </p:spPr>
          <p:txBody>
            <a:bodyPr/>
            <a:lstStyle/>
            <a:p>
              <a:endParaRPr lang="en-US"/>
            </a:p>
          </p:txBody>
        </p:sp>
        <p:sp>
          <p:nvSpPr>
            <p:cNvPr id="9306" name="Freeform 215"/>
            <p:cNvSpPr>
              <a:spLocks/>
            </p:cNvSpPr>
            <p:nvPr/>
          </p:nvSpPr>
          <p:spPr bwMode="auto">
            <a:xfrm>
              <a:off x="2475" y="1344"/>
              <a:ext cx="408" cy="258"/>
            </a:xfrm>
            <a:custGeom>
              <a:avLst/>
              <a:gdLst>
                <a:gd name="T0" fmla="*/ 408 w 408"/>
                <a:gd name="T1" fmla="*/ 252 h 258"/>
                <a:gd name="T2" fmla="*/ 0 w 408"/>
                <a:gd name="T3" fmla="*/ 234 h 258"/>
                <a:gd name="T4" fmla="*/ 6 w 408"/>
                <a:gd name="T5" fmla="*/ 204 h 258"/>
                <a:gd name="T6" fmla="*/ 24 w 408"/>
                <a:gd name="T7" fmla="*/ 0 h 258"/>
                <a:gd name="T8" fmla="*/ 378 w 408"/>
                <a:gd name="T9" fmla="*/ 18 h 258"/>
                <a:gd name="T10" fmla="*/ 408 w 408"/>
                <a:gd name="T11" fmla="*/ 246 h 258"/>
                <a:gd name="T12" fmla="*/ 408 w 408"/>
                <a:gd name="T13" fmla="*/ 252 h 258"/>
                <a:gd name="T14" fmla="*/ 408 w 408"/>
                <a:gd name="T15" fmla="*/ 258 h 258"/>
                <a:gd name="T16" fmla="*/ 0 60000 65536"/>
                <a:gd name="T17" fmla="*/ 0 60000 65536"/>
                <a:gd name="T18" fmla="*/ 0 60000 65536"/>
                <a:gd name="T19" fmla="*/ 0 60000 65536"/>
                <a:gd name="T20" fmla="*/ 0 60000 65536"/>
                <a:gd name="T21" fmla="*/ 0 60000 65536"/>
                <a:gd name="T22" fmla="*/ 0 60000 65536"/>
                <a:gd name="T23" fmla="*/ 0 60000 65536"/>
                <a:gd name="T24" fmla="*/ 0 w 408"/>
                <a:gd name="T25" fmla="*/ 0 h 258"/>
                <a:gd name="T26" fmla="*/ 408 w 408"/>
                <a:gd name="T27" fmla="*/ 258 h 25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8" h="258">
                  <a:moveTo>
                    <a:pt x="408" y="252"/>
                  </a:moveTo>
                  <a:lnTo>
                    <a:pt x="0" y="234"/>
                  </a:lnTo>
                  <a:lnTo>
                    <a:pt x="6" y="204"/>
                  </a:lnTo>
                  <a:lnTo>
                    <a:pt x="24" y="0"/>
                  </a:lnTo>
                  <a:lnTo>
                    <a:pt x="378" y="18"/>
                  </a:lnTo>
                  <a:lnTo>
                    <a:pt x="408" y="246"/>
                  </a:lnTo>
                  <a:lnTo>
                    <a:pt x="408" y="252"/>
                  </a:lnTo>
                  <a:lnTo>
                    <a:pt x="408" y="258"/>
                  </a:lnTo>
                </a:path>
              </a:pathLst>
            </a:custGeom>
            <a:noFill/>
            <a:ln w="9525">
              <a:solidFill>
                <a:srgbClr val="000000"/>
              </a:solidFill>
              <a:prstDash val="solid"/>
              <a:round/>
              <a:headEnd/>
              <a:tailEnd/>
            </a:ln>
          </p:spPr>
          <p:txBody>
            <a:bodyPr/>
            <a:lstStyle/>
            <a:p>
              <a:endParaRPr lang="en-US"/>
            </a:p>
          </p:txBody>
        </p:sp>
        <p:sp>
          <p:nvSpPr>
            <p:cNvPr id="9307" name="Freeform 216"/>
            <p:cNvSpPr>
              <a:spLocks/>
            </p:cNvSpPr>
            <p:nvPr/>
          </p:nvSpPr>
          <p:spPr bwMode="auto">
            <a:xfrm>
              <a:off x="3561" y="1830"/>
              <a:ext cx="258" cy="294"/>
            </a:xfrm>
            <a:custGeom>
              <a:avLst/>
              <a:gdLst>
                <a:gd name="T0" fmla="*/ 258 w 258"/>
                <a:gd name="T1" fmla="*/ 102 h 294"/>
                <a:gd name="T2" fmla="*/ 252 w 258"/>
                <a:gd name="T3" fmla="*/ 108 h 294"/>
                <a:gd name="T4" fmla="*/ 258 w 258"/>
                <a:gd name="T5" fmla="*/ 132 h 294"/>
                <a:gd name="T6" fmla="*/ 252 w 258"/>
                <a:gd name="T7" fmla="*/ 186 h 294"/>
                <a:gd name="T8" fmla="*/ 210 w 258"/>
                <a:gd name="T9" fmla="*/ 222 h 294"/>
                <a:gd name="T10" fmla="*/ 204 w 258"/>
                <a:gd name="T11" fmla="*/ 246 h 294"/>
                <a:gd name="T12" fmla="*/ 186 w 258"/>
                <a:gd name="T13" fmla="*/ 246 h 294"/>
                <a:gd name="T14" fmla="*/ 186 w 258"/>
                <a:gd name="T15" fmla="*/ 276 h 294"/>
                <a:gd name="T16" fmla="*/ 168 w 258"/>
                <a:gd name="T17" fmla="*/ 294 h 294"/>
                <a:gd name="T18" fmla="*/ 162 w 258"/>
                <a:gd name="T19" fmla="*/ 294 h 294"/>
                <a:gd name="T20" fmla="*/ 144 w 258"/>
                <a:gd name="T21" fmla="*/ 270 h 294"/>
                <a:gd name="T22" fmla="*/ 96 w 258"/>
                <a:gd name="T23" fmla="*/ 288 h 294"/>
                <a:gd name="T24" fmla="*/ 60 w 258"/>
                <a:gd name="T25" fmla="*/ 276 h 294"/>
                <a:gd name="T26" fmla="*/ 48 w 258"/>
                <a:gd name="T27" fmla="*/ 258 h 294"/>
                <a:gd name="T28" fmla="*/ 24 w 258"/>
                <a:gd name="T29" fmla="*/ 258 h 294"/>
                <a:gd name="T30" fmla="*/ 0 w 258"/>
                <a:gd name="T31" fmla="*/ 54 h 294"/>
                <a:gd name="T32" fmla="*/ 24 w 258"/>
                <a:gd name="T33" fmla="*/ 54 h 294"/>
                <a:gd name="T34" fmla="*/ 78 w 258"/>
                <a:gd name="T35" fmla="*/ 42 h 294"/>
                <a:gd name="T36" fmla="*/ 78 w 258"/>
                <a:gd name="T37" fmla="*/ 48 h 294"/>
                <a:gd name="T38" fmla="*/ 120 w 258"/>
                <a:gd name="T39" fmla="*/ 54 h 294"/>
                <a:gd name="T40" fmla="*/ 108 w 258"/>
                <a:gd name="T41" fmla="*/ 66 h 294"/>
                <a:gd name="T42" fmla="*/ 138 w 258"/>
                <a:gd name="T43" fmla="*/ 66 h 294"/>
                <a:gd name="T44" fmla="*/ 186 w 258"/>
                <a:gd name="T45" fmla="*/ 48 h 294"/>
                <a:gd name="T46" fmla="*/ 198 w 258"/>
                <a:gd name="T47" fmla="*/ 24 h 294"/>
                <a:gd name="T48" fmla="*/ 240 w 258"/>
                <a:gd name="T49" fmla="*/ 0 h 294"/>
                <a:gd name="T50" fmla="*/ 258 w 258"/>
                <a:gd name="T51" fmla="*/ 90 h 294"/>
                <a:gd name="T52" fmla="*/ 258 w 258"/>
                <a:gd name="T53" fmla="*/ 102 h 29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94"/>
                <a:gd name="T83" fmla="*/ 258 w 258"/>
                <a:gd name="T84" fmla="*/ 294 h 29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94">
                  <a:moveTo>
                    <a:pt x="258" y="102"/>
                  </a:moveTo>
                  <a:lnTo>
                    <a:pt x="252" y="108"/>
                  </a:lnTo>
                  <a:lnTo>
                    <a:pt x="258" y="132"/>
                  </a:lnTo>
                  <a:lnTo>
                    <a:pt x="252" y="186"/>
                  </a:lnTo>
                  <a:lnTo>
                    <a:pt x="210" y="222"/>
                  </a:lnTo>
                  <a:lnTo>
                    <a:pt x="204" y="246"/>
                  </a:lnTo>
                  <a:lnTo>
                    <a:pt x="186" y="246"/>
                  </a:lnTo>
                  <a:lnTo>
                    <a:pt x="186" y="276"/>
                  </a:lnTo>
                  <a:lnTo>
                    <a:pt x="168" y="294"/>
                  </a:lnTo>
                  <a:lnTo>
                    <a:pt x="162" y="294"/>
                  </a:lnTo>
                  <a:lnTo>
                    <a:pt x="144" y="270"/>
                  </a:lnTo>
                  <a:lnTo>
                    <a:pt x="96" y="288"/>
                  </a:lnTo>
                  <a:lnTo>
                    <a:pt x="60" y="276"/>
                  </a:lnTo>
                  <a:lnTo>
                    <a:pt x="48" y="258"/>
                  </a:lnTo>
                  <a:lnTo>
                    <a:pt x="24" y="258"/>
                  </a:lnTo>
                  <a:lnTo>
                    <a:pt x="0" y="54"/>
                  </a:lnTo>
                  <a:lnTo>
                    <a:pt x="24" y="54"/>
                  </a:lnTo>
                  <a:lnTo>
                    <a:pt x="78" y="42"/>
                  </a:lnTo>
                  <a:lnTo>
                    <a:pt x="78" y="48"/>
                  </a:lnTo>
                  <a:lnTo>
                    <a:pt x="120" y="54"/>
                  </a:lnTo>
                  <a:lnTo>
                    <a:pt x="108" y="66"/>
                  </a:lnTo>
                  <a:lnTo>
                    <a:pt x="138" y="66"/>
                  </a:lnTo>
                  <a:lnTo>
                    <a:pt x="186" y="48"/>
                  </a:lnTo>
                  <a:lnTo>
                    <a:pt x="198" y="24"/>
                  </a:lnTo>
                  <a:lnTo>
                    <a:pt x="240" y="0"/>
                  </a:lnTo>
                  <a:lnTo>
                    <a:pt x="258" y="90"/>
                  </a:lnTo>
                  <a:lnTo>
                    <a:pt x="258" y="102"/>
                  </a:lnTo>
                  <a:close/>
                </a:path>
              </a:pathLst>
            </a:custGeom>
            <a:solidFill>
              <a:srgbClr val="FF8C00"/>
            </a:solidFill>
            <a:ln w="9525">
              <a:solidFill>
                <a:srgbClr val="FF8C00"/>
              </a:solidFill>
              <a:prstDash val="solid"/>
              <a:round/>
              <a:headEnd/>
              <a:tailEnd/>
            </a:ln>
          </p:spPr>
          <p:txBody>
            <a:bodyPr/>
            <a:lstStyle/>
            <a:p>
              <a:endParaRPr lang="en-US"/>
            </a:p>
          </p:txBody>
        </p:sp>
        <p:sp>
          <p:nvSpPr>
            <p:cNvPr id="9308" name="Freeform 217"/>
            <p:cNvSpPr>
              <a:spLocks/>
            </p:cNvSpPr>
            <p:nvPr/>
          </p:nvSpPr>
          <p:spPr bwMode="auto">
            <a:xfrm>
              <a:off x="3561" y="1830"/>
              <a:ext cx="258" cy="294"/>
            </a:xfrm>
            <a:custGeom>
              <a:avLst/>
              <a:gdLst>
                <a:gd name="T0" fmla="*/ 258 w 258"/>
                <a:gd name="T1" fmla="*/ 102 h 294"/>
                <a:gd name="T2" fmla="*/ 252 w 258"/>
                <a:gd name="T3" fmla="*/ 108 h 294"/>
                <a:gd name="T4" fmla="*/ 258 w 258"/>
                <a:gd name="T5" fmla="*/ 132 h 294"/>
                <a:gd name="T6" fmla="*/ 252 w 258"/>
                <a:gd name="T7" fmla="*/ 186 h 294"/>
                <a:gd name="T8" fmla="*/ 210 w 258"/>
                <a:gd name="T9" fmla="*/ 222 h 294"/>
                <a:gd name="T10" fmla="*/ 204 w 258"/>
                <a:gd name="T11" fmla="*/ 246 h 294"/>
                <a:gd name="T12" fmla="*/ 186 w 258"/>
                <a:gd name="T13" fmla="*/ 246 h 294"/>
                <a:gd name="T14" fmla="*/ 186 w 258"/>
                <a:gd name="T15" fmla="*/ 276 h 294"/>
                <a:gd name="T16" fmla="*/ 168 w 258"/>
                <a:gd name="T17" fmla="*/ 294 h 294"/>
                <a:gd name="T18" fmla="*/ 162 w 258"/>
                <a:gd name="T19" fmla="*/ 294 h 294"/>
                <a:gd name="T20" fmla="*/ 144 w 258"/>
                <a:gd name="T21" fmla="*/ 270 h 294"/>
                <a:gd name="T22" fmla="*/ 96 w 258"/>
                <a:gd name="T23" fmla="*/ 288 h 294"/>
                <a:gd name="T24" fmla="*/ 60 w 258"/>
                <a:gd name="T25" fmla="*/ 276 h 294"/>
                <a:gd name="T26" fmla="*/ 48 w 258"/>
                <a:gd name="T27" fmla="*/ 258 h 294"/>
                <a:gd name="T28" fmla="*/ 24 w 258"/>
                <a:gd name="T29" fmla="*/ 258 h 294"/>
                <a:gd name="T30" fmla="*/ 0 w 258"/>
                <a:gd name="T31" fmla="*/ 54 h 294"/>
                <a:gd name="T32" fmla="*/ 24 w 258"/>
                <a:gd name="T33" fmla="*/ 54 h 294"/>
                <a:gd name="T34" fmla="*/ 78 w 258"/>
                <a:gd name="T35" fmla="*/ 42 h 294"/>
                <a:gd name="T36" fmla="*/ 78 w 258"/>
                <a:gd name="T37" fmla="*/ 48 h 294"/>
                <a:gd name="T38" fmla="*/ 120 w 258"/>
                <a:gd name="T39" fmla="*/ 54 h 294"/>
                <a:gd name="T40" fmla="*/ 108 w 258"/>
                <a:gd name="T41" fmla="*/ 66 h 294"/>
                <a:gd name="T42" fmla="*/ 138 w 258"/>
                <a:gd name="T43" fmla="*/ 66 h 294"/>
                <a:gd name="T44" fmla="*/ 186 w 258"/>
                <a:gd name="T45" fmla="*/ 48 h 294"/>
                <a:gd name="T46" fmla="*/ 198 w 258"/>
                <a:gd name="T47" fmla="*/ 24 h 294"/>
                <a:gd name="T48" fmla="*/ 240 w 258"/>
                <a:gd name="T49" fmla="*/ 0 h 294"/>
                <a:gd name="T50" fmla="*/ 258 w 258"/>
                <a:gd name="T51" fmla="*/ 90 h 294"/>
                <a:gd name="T52" fmla="*/ 258 w 258"/>
                <a:gd name="T53" fmla="*/ 102 h 294"/>
                <a:gd name="T54" fmla="*/ 258 w 258"/>
                <a:gd name="T55" fmla="*/ 108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58"/>
                <a:gd name="T85" fmla="*/ 0 h 294"/>
                <a:gd name="T86" fmla="*/ 258 w 258"/>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58" h="294">
                  <a:moveTo>
                    <a:pt x="258" y="102"/>
                  </a:moveTo>
                  <a:lnTo>
                    <a:pt x="252" y="108"/>
                  </a:lnTo>
                  <a:lnTo>
                    <a:pt x="258" y="132"/>
                  </a:lnTo>
                  <a:lnTo>
                    <a:pt x="252" y="186"/>
                  </a:lnTo>
                  <a:lnTo>
                    <a:pt x="210" y="222"/>
                  </a:lnTo>
                  <a:lnTo>
                    <a:pt x="204" y="246"/>
                  </a:lnTo>
                  <a:lnTo>
                    <a:pt x="186" y="246"/>
                  </a:lnTo>
                  <a:lnTo>
                    <a:pt x="186" y="276"/>
                  </a:lnTo>
                  <a:lnTo>
                    <a:pt x="168" y="294"/>
                  </a:lnTo>
                  <a:lnTo>
                    <a:pt x="162" y="294"/>
                  </a:lnTo>
                  <a:lnTo>
                    <a:pt x="144" y="270"/>
                  </a:lnTo>
                  <a:lnTo>
                    <a:pt x="96" y="288"/>
                  </a:lnTo>
                  <a:lnTo>
                    <a:pt x="60" y="276"/>
                  </a:lnTo>
                  <a:lnTo>
                    <a:pt x="48" y="258"/>
                  </a:lnTo>
                  <a:lnTo>
                    <a:pt x="24" y="258"/>
                  </a:lnTo>
                  <a:lnTo>
                    <a:pt x="0" y="54"/>
                  </a:lnTo>
                  <a:lnTo>
                    <a:pt x="24" y="54"/>
                  </a:lnTo>
                  <a:lnTo>
                    <a:pt x="78" y="42"/>
                  </a:lnTo>
                  <a:lnTo>
                    <a:pt x="78" y="48"/>
                  </a:lnTo>
                  <a:lnTo>
                    <a:pt x="120" y="54"/>
                  </a:lnTo>
                  <a:lnTo>
                    <a:pt x="108" y="66"/>
                  </a:lnTo>
                  <a:lnTo>
                    <a:pt x="138" y="66"/>
                  </a:lnTo>
                  <a:lnTo>
                    <a:pt x="186" y="48"/>
                  </a:lnTo>
                  <a:lnTo>
                    <a:pt x="198" y="24"/>
                  </a:lnTo>
                  <a:lnTo>
                    <a:pt x="240" y="0"/>
                  </a:lnTo>
                  <a:lnTo>
                    <a:pt x="258" y="90"/>
                  </a:lnTo>
                  <a:lnTo>
                    <a:pt x="258" y="102"/>
                  </a:lnTo>
                  <a:lnTo>
                    <a:pt x="258" y="108"/>
                  </a:lnTo>
                </a:path>
              </a:pathLst>
            </a:custGeom>
            <a:noFill/>
            <a:ln w="9525">
              <a:solidFill>
                <a:srgbClr val="000000"/>
              </a:solidFill>
              <a:prstDash val="solid"/>
              <a:round/>
              <a:headEnd/>
              <a:tailEnd/>
            </a:ln>
          </p:spPr>
          <p:txBody>
            <a:bodyPr/>
            <a:lstStyle/>
            <a:p>
              <a:endParaRPr lang="en-US"/>
            </a:p>
          </p:txBody>
        </p:sp>
        <p:sp>
          <p:nvSpPr>
            <p:cNvPr id="9309" name="Freeform 218"/>
            <p:cNvSpPr>
              <a:spLocks/>
            </p:cNvSpPr>
            <p:nvPr/>
          </p:nvSpPr>
          <p:spPr bwMode="auto">
            <a:xfrm>
              <a:off x="2475" y="2274"/>
              <a:ext cx="534" cy="282"/>
            </a:xfrm>
            <a:custGeom>
              <a:avLst/>
              <a:gdLst>
                <a:gd name="T0" fmla="*/ 522 w 534"/>
                <a:gd name="T1" fmla="*/ 54 h 282"/>
                <a:gd name="T2" fmla="*/ 534 w 534"/>
                <a:gd name="T3" fmla="*/ 144 h 282"/>
                <a:gd name="T4" fmla="*/ 534 w 534"/>
                <a:gd name="T5" fmla="*/ 282 h 282"/>
                <a:gd name="T6" fmla="*/ 486 w 534"/>
                <a:gd name="T7" fmla="*/ 252 h 282"/>
                <a:gd name="T8" fmla="*/ 414 w 534"/>
                <a:gd name="T9" fmla="*/ 276 h 282"/>
                <a:gd name="T10" fmla="*/ 396 w 534"/>
                <a:gd name="T11" fmla="*/ 258 h 282"/>
                <a:gd name="T12" fmla="*/ 384 w 534"/>
                <a:gd name="T13" fmla="*/ 264 h 282"/>
                <a:gd name="T14" fmla="*/ 378 w 534"/>
                <a:gd name="T15" fmla="*/ 258 h 282"/>
                <a:gd name="T16" fmla="*/ 366 w 534"/>
                <a:gd name="T17" fmla="*/ 276 h 282"/>
                <a:gd name="T18" fmla="*/ 360 w 534"/>
                <a:gd name="T19" fmla="*/ 258 h 282"/>
                <a:gd name="T20" fmla="*/ 348 w 534"/>
                <a:gd name="T21" fmla="*/ 270 h 282"/>
                <a:gd name="T22" fmla="*/ 330 w 534"/>
                <a:gd name="T23" fmla="*/ 252 h 282"/>
                <a:gd name="T24" fmla="*/ 318 w 534"/>
                <a:gd name="T25" fmla="*/ 264 h 282"/>
                <a:gd name="T26" fmla="*/ 300 w 534"/>
                <a:gd name="T27" fmla="*/ 240 h 282"/>
                <a:gd name="T28" fmla="*/ 276 w 534"/>
                <a:gd name="T29" fmla="*/ 246 h 282"/>
                <a:gd name="T30" fmla="*/ 234 w 534"/>
                <a:gd name="T31" fmla="*/ 234 h 282"/>
                <a:gd name="T32" fmla="*/ 222 w 534"/>
                <a:gd name="T33" fmla="*/ 216 h 282"/>
                <a:gd name="T34" fmla="*/ 204 w 534"/>
                <a:gd name="T35" fmla="*/ 216 h 282"/>
                <a:gd name="T36" fmla="*/ 180 w 534"/>
                <a:gd name="T37" fmla="*/ 204 h 282"/>
                <a:gd name="T38" fmla="*/ 192 w 534"/>
                <a:gd name="T39" fmla="*/ 54 h 282"/>
                <a:gd name="T40" fmla="*/ 0 w 534"/>
                <a:gd name="T41" fmla="*/ 42 h 282"/>
                <a:gd name="T42" fmla="*/ 6 w 534"/>
                <a:gd name="T43" fmla="*/ 0 h 282"/>
                <a:gd name="T44" fmla="*/ 66 w 534"/>
                <a:gd name="T45" fmla="*/ 6 h 282"/>
                <a:gd name="T46" fmla="*/ 522 w 534"/>
                <a:gd name="T47" fmla="*/ 18 h 282"/>
                <a:gd name="T48" fmla="*/ 522 w 534"/>
                <a:gd name="T49" fmla="*/ 42 h 282"/>
                <a:gd name="T50" fmla="*/ 522 w 534"/>
                <a:gd name="T51" fmla="*/ 54 h 28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34"/>
                <a:gd name="T79" fmla="*/ 0 h 282"/>
                <a:gd name="T80" fmla="*/ 534 w 534"/>
                <a:gd name="T81" fmla="*/ 282 h 28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34" h="282">
                  <a:moveTo>
                    <a:pt x="522" y="54"/>
                  </a:moveTo>
                  <a:lnTo>
                    <a:pt x="534" y="144"/>
                  </a:lnTo>
                  <a:lnTo>
                    <a:pt x="534" y="282"/>
                  </a:lnTo>
                  <a:lnTo>
                    <a:pt x="486" y="252"/>
                  </a:lnTo>
                  <a:lnTo>
                    <a:pt x="414" y="276"/>
                  </a:lnTo>
                  <a:lnTo>
                    <a:pt x="396" y="258"/>
                  </a:lnTo>
                  <a:lnTo>
                    <a:pt x="384" y="264"/>
                  </a:lnTo>
                  <a:lnTo>
                    <a:pt x="378" y="258"/>
                  </a:lnTo>
                  <a:lnTo>
                    <a:pt x="366" y="276"/>
                  </a:lnTo>
                  <a:lnTo>
                    <a:pt x="360" y="258"/>
                  </a:lnTo>
                  <a:lnTo>
                    <a:pt x="348" y="270"/>
                  </a:lnTo>
                  <a:lnTo>
                    <a:pt x="330" y="252"/>
                  </a:lnTo>
                  <a:lnTo>
                    <a:pt x="318" y="264"/>
                  </a:lnTo>
                  <a:lnTo>
                    <a:pt x="300" y="240"/>
                  </a:lnTo>
                  <a:lnTo>
                    <a:pt x="276" y="246"/>
                  </a:lnTo>
                  <a:lnTo>
                    <a:pt x="234" y="234"/>
                  </a:lnTo>
                  <a:lnTo>
                    <a:pt x="222" y="216"/>
                  </a:lnTo>
                  <a:lnTo>
                    <a:pt x="204" y="216"/>
                  </a:lnTo>
                  <a:lnTo>
                    <a:pt x="180" y="204"/>
                  </a:lnTo>
                  <a:lnTo>
                    <a:pt x="192" y="54"/>
                  </a:lnTo>
                  <a:lnTo>
                    <a:pt x="0" y="42"/>
                  </a:lnTo>
                  <a:lnTo>
                    <a:pt x="6" y="0"/>
                  </a:lnTo>
                  <a:lnTo>
                    <a:pt x="66" y="6"/>
                  </a:lnTo>
                  <a:lnTo>
                    <a:pt x="522" y="18"/>
                  </a:lnTo>
                  <a:lnTo>
                    <a:pt x="522" y="42"/>
                  </a:lnTo>
                  <a:lnTo>
                    <a:pt x="522" y="54"/>
                  </a:lnTo>
                  <a:close/>
                </a:path>
              </a:pathLst>
            </a:custGeom>
            <a:solidFill>
              <a:srgbClr val="FF8C00"/>
            </a:solidFill>
            <a:ln w="9525">
              <a:solidFill>
                <a:srgbClr val="FF8C00"/>
              </a:solidFill>
              <a:prstDash val="solid"/>
              <a:round/>
              <a:headEnd/>
              <a:tailEnd/>
            </a:ln>
          </p:spPr>
          <p:txBody>
            <a:bodyPr/>
            <a:lstStyle/>
            <a:p>
              <a:endParaRPr lang="en-US"/>
            </a:p>
          </p:txBody>
        </p:sp>
        <p:sp>
          <p:nvSpPr>
            <p:cNvPr id="9310" name="Freeform 219"/>
            <p:cNvSpPr>
              <a:spLocks/>
            </p:cNvSpPr>
            <p:nvPr/>
          </p:nvSpPr>
          <p:spPr bwMode="auto">
            <a:xfrm>
              <a:off x="2475" y="2274"/>
              <a:ext cx="534" cy="282"/>
            </a:xfrm>
            <a:custGeom>
              <a:avLst/>
              <a:gdLst>
                <a:gd name="T0" fmla="*/ 522 w 534"/>
                <a:gd name="T1" fmla="*/ 54 h 282"/>
                <a:gd name="T2" fmla="*/ 534 w 534"/>
                <a:gd name="T3" fmla="*/ 144 h 282"/>
                <a:gd name="T4" fmla="*/ 534 w 534"/>
                <a:gd name="T5" fmla="*/ 282 h 282"/>
                <a:gd name="T6" fmla="*/ 486 w 534"/>
                <a:gd name="T7" fmla="*/ 252 h 282"/>
                <a:gd name="T8" fmla="*/ 414 w 534"/>
                <a:gd name="T9" fmla="*/ 276 h 282"/>
                <a:gd name="T10" fmla="*/ 396 w 534"/>
                <a:gd name="T11" fmla="*/ 258 h 282"/>
                <a:gd name="T12" fmla="*/ 384 w 534"/>
                <a:gd name="T13" fmla="*/ 264 h 282"/>
                <a:gd name="T14" fmla="*/ 378 w 534"/>
                <a:gd name="T15" fmla="*/ 258 h 282"/>
                <a:gd name="T16" fmla="*/ 366 w 534"/>
                <a:gd name="T17" fmla="*/ 276 h 282"/>
                <a:gd name="T18" fmla="*/ 360 w 534"/>
                <a:gd name="T19" fmla="*/ 258 h 282"/>
                <a:gd name="T20" fmla="*/ 348 w 534"/>
                <a:gd name="T21" fmla="*/ 270 h 282"/>
                <a:gd name="T22" fmla="*/ 330 w 534"/>
                <a:gd name="T23" fmla="*/ 252 h 282"/>
                <a:gd name="T24" fmla="*/ 318 w 534"/>
                <a:gd name="T25" fmla="*/ 264 h 282"/>
                <a:gd name="T26" fmla="*/ 300 w 534"/>
                <a:gd name="T27" fmla="*/ 240 h 282"/>
                <a:gd name="T28" fmla="*/ 276 w 534"/>
                <a:gd name="T29" fmla="*/ 246 h 282"/>
                <a:gd name="T30" fmla="*/ 234 w 534"/>
                <a:gd name="T31" fmla="*/ 234 h 282"/>
                <a:gd name="T32" fmla="*/ 222 w 534"/>
                <a:gd name="T33" fmla="*/ 216 h 282"/>
                <a:gd name="T34" fmla="*/ 204 w 534"/>
                <a:gd name="T35" fmla="*/ 216 h 282"/>
                <a:gd name="T36" fmla="*/ 180 w 534"/>
                <a:gd name="T37" fmla="*/ 204 h 282"/>
                <a:gd name="T38" fmla="*/ 192 w 534"/>
                <a:gd name="T39" fmla="*/ 54 h 282"/>
                <a:gd name="T40" fmla="*/ 0 w 534"/>
                <a:gd name="T41" fmla="*/ 42 h 282"/>
                <a:gd name="T42" fmla="*/ 6 w 534"/>
                <a:gd name="T43" fmla="*/ 0 h 282"/>
                <a:gd name="T44" fmla="*/ 66 w 534"/>
                <a:gd name="T45" fmla="*/ 6 h 282"/>
                <a:gd name="T46" fmla="*/ 522 w 534"/>
                <a:gd name="T47" fmla="*/ 18 h 282"/>
                <a:gd name="T48" fmla="*/ 522 w 534"/>
                <a:gd name="T49" fmla="*/ 42 h 282"/>
                <a:gd name="T50" fmla="*/ 522 w 534"/>
                <a:gd name="T51" fmla="*/ 54 h 282"/>
                <a:gd name="T52" fmla="*/ 522 w 534"/>
                <a:gd name="T53" fmla="*/ 60 h 28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34"/>
                <a:gd name="T82" fmla="*/ 0 h 282"/>
                <a:gd name="T83" fmla="*/ 534 w 534"/>
                <a:gd name="T84" fmla="*/ 282 h 28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34" h="282">
                  <a:moveTo>
                    <a:pt x="522" y="54"/>
                  </a:moveTo>
                  <a:lnTo>
                    <a:pt x="534" y="144"/>
                  </a:lnTo>
                  <a:lnTo>
                    <a:pt x="534" y="282"/>
                  </a:lnTo>
                  <a:lnTo>
                    <a:pt x="486" y="252"/>
                  </a:lnTo>
                  <a:lnTo>
                    <a:pt x="414" y="276"/>
                  </a:lnTo>
                  <a:lnTo>
                    <a:pt x="396" y="258"/>
                  </a:lnTo>
                  <a:lnTo>
                    <a:pt x="384" y="264"/>
                  </a:lnTo>
                  <a:lnTo>
                    <a:pt x="378" y="258"/>
                  </a:lnTo>
                  <a:lnTo>
                    <a:pt x="366" y="276"/>
                  </a:lnTo>
                  <a:lnTo>
                    <a:pt x="360" y="258"/>
                  </a:lnTo>
                  <a:lnTo>
                    <a:pt x="348" y="270"/>
                  </a:lnTo>
                  <a:lnTo>
                    <a:pt x="330" y="252"/>
                  </a:lnTo>
                  <a:lnTo>
                    <a:pt x="318" y="264"/>
                  </a:lnTo>
                  <a:lnTo>
                    <a:pt x="300" y="240"/>
                  </a:lnTo>
                  <a:lnTo>
                    <a:pt x="276" y="246"/>
                  </a:lnTo>
                  <a:lnTo>
                    <a:pt x="234" y="234"/>
                  </a:lnTo>
                  <a:lnTo>
                    <a:pt x="222" y="216"/>
                  </a:lnTo>
                  <a:lnTo>
                    <a:pt x="204" y="216"/>
                  </a:lnTo>
                  <a:lnTo>
                    <a:pt x="180" y="204"/>
                  </a:lnTo>
                  <a:lnTo>
                    <a:pt x="192" y="54"/>
                  </a:lnTo>
                  <a:lnTo>
                    <a:pt x="0" y="42"/>
                  </a:lnTo>
                  <a:lnTo>
                    <a:pt x="6" y="0"/>
                  </a:lnTo>
                  <a:lnTo>
                    <a:pt x="66" y="6"/>
                  </a:lnTo>
                  <a:lnTo>
                    <a:pt x="522" y="18"/>
                  </a:lnTo>
                  <a:lnTo>
                    <a:pt x="522" y="42"/>
                  </a:lnTo>
                  <a:lnTo>
                    <a:pt x="522" y="54"/>
                  </a:lnTo>
                  <a:lnTo>
                    <a:pt x="522" y="60"/>
                  </a:lnTo>
                </a:path>
              </a:pathLst>
            </a:custGeom>
            <a:noFill/>
            <a:ln w="9525">
              <a:solidFill>
                <a:srgbClr val="000000"/>
              </a:solidFill>
              <a:prstDash val="solid"/>
              <a:round/>
              <a:headEnd/>
              <a:tailEnd/>
            </a:ln>
          </p:spPr>
          <p:txBody>
            <a:bodyPr/>
            <a:lstStyle/>
            <a:p>
              <a:endParaRPr lang="en-US"/>
            </a:p>
          </p:txBody>
        </p:sp>
        <p:sp>
          <p:nvSpPr>
            <p:cNvPr id="9311" name="Freeform 220"/>
            <p:cNvSpPr>
              <a:spLocks/>
            </p:cNvSpPr>
            <p:nvPr/>
          </p:nvSpPr>
          <p:spPr bwMode="auto">
            <a:xfrm>
              <a:off x="1311" y="1350"/>
              <a:ext cx="492" cy="414"/>
            </a:xfrm>
            <a:custGeom>
              <a:avLst/>
              <a:gdLst>
                <a:gd name="T0" fmla="*/ 234 w 492"/>
                <a:gd name="T1" fmla="*/ 372 h 414"/>
                <a:gd name="T2" fmla="*/ 0 w 492"/>
                <a:gd name="T3" fmla="*/ 312 h 414"/>
                <a:gd name="T4" fmla="*/ 0 w 492"/>
                <a:gd name="T5" fmla="*/ 240 h 414"/>
                <a:gd name="T6" fmla="*/ 42 w 492"/>
                <a:gd name="T7" fmla="*/ 186 h 414"/>
                <a:gd name="T8" fmla="*/ 96 w 492"/>
                <a:gd name="T9" fmla="*/ 54 h 414"/>
                <a:gd name="T10" fmla="*/ 108 w 492"/>
                <a:gd name="T11" fmla="*/ 0 h 414"/>
                <a:gd name="T12" fmla="*/ 138 w 492"/>
                <a:gd name="T13" fmla="*/ 6 h 414"/>
                <a:gd name="T14" fmla="*/ 132 w 492"/>
                <a:gd name="T15" fmla="*/ 12 h 414"/>
                <a:gd name="T16" fmla="*/ 162 w 492"/>
                <a:gd name="T17" fmla="*/ 30 h 414"/>
                <a:gd name="T18" fmla="*/ 156 w 492"/>
                <a:gd name="T19" fmla="*/ 66 h 414"/>
                <a:gd name="T20" fmla="*/ 180 w 492"/>
                <a:gd name="T21" fmla="*/ 78 h 414"/>
                <a:gd name="T22" fmla="*/ 210 w 492"/>
                <a:gd name="T23" fmla="*/ 72 h 414"/>
                <a:gd name="T24" fmla="*/ 240 w 492"/>
                <a:gd name="T25" fmla="*/ 90 h 414"/>
                <a:gd name="T26" fmla="*/ 366 w 492"/>
                <a:gd name="T27" fmla="*/ 90 h 414"/>
                <a:gd name="T28" fmla="*/ 474 w 492"/>
                <a:gd name="T29" fmla="*/ 114 h 414"/>
                <a:gd name="T30" fmla="*/ 492 w 492"/>
                <a:gd name="T31" fmla="*/ 150 h 414"/>
                <a:gd name="T32" fmla="*/ 432 w 492"/>
                <a:gd name="T33" fmla="*/ 234 h 414"/>
                <a:gd name="T34" fmla="*/ 444 w 492"/>
                <a:gd name="T35" fmla="*/ 252 h 414"/>
                <a:gd name="T36" fmla="*/ 402 w 492"/>
                <a:gd name="T37" fmla="*/ 414 h 414"/>
                <a:gd name="T38" fmla="*/ 270 w 492"/>
                <a:gd name="T39" fmla="*/ 384 h 414"/>
                <a:gd name="T40" fmla="*/ 234 w 492"/>
                <a:gd name="T41" fmla="*/ 372 h 4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92"/>
                <a:gd name="T64" fmla="*/ 0 h 414"/>
                <a:gd name="T65" fmla="*/ 492 w 492"/>
                <a:gd name="T66" fmla="*/ 414 h 4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92" h="414">
                  <a:moveTo>
                    <a:pt x="234" y="372"/>
                  </a:moveTo>
                  <a:lnTo>
                    <a:pt x="0" y="312"/>
                  </a:lnTo>
                  <a:lnTo>
                    <a:pt x="0" y="240"/>
                  </a:lnTo>
                  <a:lnTo>
                    <a:pt x="42" y="186"/>
                  </a:lnTo>
                  <a:lnTo>
                    <a:pt x="96" y="54"/>
                  </a:lnTo>
                  <a:lnTo>
                    <a:pt x="108" y="0"/>
                  </a:lnTo>
                  <a:lnTo>
                    <a:pt x="138" y="6"/>
                  </a:lnTo>
                  <a:lnTo>
                    <a:pt x="132" y="12"/>
                  </a:lnTo>
                  <a:lnTo>
                    <a:pt x="162" y="30"/>
                  </a:lnTo>
                  <a:lnTo>
                    <a:pt x="156" y="66"/>
                  </a:lnTo>
                  <a:lnTo>
                    <a:pt x="180" y="78"/>
                  </a:lnTo>
                  <a:lnTo>
                    <a:pt x="210" y="72"/>
                  </a:lnTo>
                  <a:lnTo>
                    <a:pt x="240" y="90"/>
                  </a:lnTo>
                  <a:lnTo>
                    <a:pt x="366" y="90"/>
                  </a:lnTo>
                  <a:lnTo>
                    <a:pt x="474" y="114"/>
                  </a:lnTo>
                  <a:lnTo>
                    <a:pt x="492" y="150"/>
                  </a:lnTo>
                  <a:lnTo>
                    <a:pt x="432" y="234"/>
                  </a:lnTo>
                  <a:lnTo>
                    <a:pt x="444" y="252"/>
                  </a:lnTo>
                  <a:lnTo>
                    <a:pt x="402" y="414"/>
                  </a:lnTo>
                  <a:lnTo>
                    <a:pt x="270" y="384"/>
                  </a:lnTo>
                  <a:lnTo>
                    <a:pt x="234" y="372"/>
                  </a:lnTo>
                  <a:close/>
                </a:path>
              </a:pathLst>
            </a:custGeom>
            <a:solidFill>
              <a:srgbClr val="FFAA00"/>
            </a:solidFill>
            <a:ln w="9525">
              <a:solidFill>
                <a:srgbClr val="FFAA00"/>
              </a:solidFill>
              <a:prstDash val="solid"/>
              <a:round/>
              <a:headEnd/>
              <a:tailEnd/>
            </a:ln>
          </p:spPr>
          <p:txBody>
            <a:bodyPr/>
            <a:lstStyle/>
            <a:p>
              <a:endParaRPr lang="en-US"/>
            </a:p>
          </p:txBody>
        </p:sp>
        <p:sp>
          <p:nvSpPr>
            <p:cNvPr id="9312" name="Freeform 221"/>
            <p:cNvSpPr>
              <a:spLocks/>
            </p:cNvSpPr>
            <p:nvPr/>
          </p:nvSpPr>
          <p:spPr bwMode="auto">
            <a:xfrm>
              <a:off x="1311" y="1350"/>
              <a:ext cx="492" cy="414"/>
            </a:xfrm>
            <a:custGeom>
              <a:avLst/>
              <a:gdLst>
                <a:gd name="T0" fmla="*/ 234 w 492"/>
                <a:gd name="T1" fmla="*/ 372 h 414"/>
                <a:gd name="T2" fmla="*/ 0 w 492"/>
                <a:gd name="T3" fmla="*/ 312 h 414"/>
                <a:gd name="T4" fmla="*/ 0 w 492"/>
                <a:gd name="T5" fmla="*/ 240 h 414"/>
                <a:gd name="T6" fmla="*/ 42 w 492"/>
                <a:gd name="T7" fmla="*/ 186 h 414"/>
                <a:gd name="T8" fmla="*/ 96 w 492"/>
                <a:gd name="T9" fmla="*/ 54 h 414"/>
                <a:gd name="T10" fmla="*/ 108 w 492"/>
                <a:gd name="T11" fmla="*/ 0 h 414"/>
                <a:gd name="T12" fmla="*/ 138 w 492"/>
                <a:gd name="T13" fmla="*/ 6 h 414"/>
                <a:gd name="T14" fmla="*/ 132 w 492"/>
                <a:gd name="T15" fmla="*/ 12 h 414"/>
                <a:gd name="T16" fmla="*/ 162 w 492"/>
                <a:gd name="T17" fmla="*/ 30 h 414"/>
                <a:gd name="T18" fmla="*/ 156 w 492"/>
                <a:gd name="T19" fmla="*/ 66 h 414"/>
                <a:gd name="T20" fmla="*/ 180 w 492"/>
                <a:gd name="T21" fmla="*/ 78 h 414"/>
                <a:gd name="T22" fmla="*/ 210 w 492"/>
                <a:gd name="T23" fmla="*/ 72 h 414"/>
                <a:gd name="T24" fmla="*/ 240 w 492"/>
                <a:gd name="T25" fmla="*/ 90 h 414"/>
                <a:gd name="T26" fmla="*/ 366 w 492"/>
                <a:gd name="T27" fmla="*/ 90 h 414"/>
                <a:gd name="T28" fmla="*/ 474 w 492"/>
                <a:gd name="T29" fmla="*/ 114 h 414"/>
                <a:gd name="T30" fmla="*/ 492 w 492"/>
                <a:gd name="T31" fmla="*/ 150 h 414"/>
                <a:gd name="T32" fmla="*/ 432 w 492"/>
                <a:gd name="T33" fmla="*/ 234 h 414"/>
                <a:gd name="T34" fmla="*/ 444 w 492"/>
                <a:gd name="T35" fmla="*/ 252 h 414"/>
                <a:gd name="T36" fmla="*/ 402 w 492"/>
                <a:gd name="T37" fmla="*/ 414 h 414"/>
                <a:gd name="T38" fmla="*/ 270 w 492"/>
                <a:gd name="T39" fmla="*/ 384 h 414"/>
                <a:gd name="T40" fmla="*/ 234 w 492"/>
                <a:gd name="T41" fmla="*/ 372 h 414"/>
                <a:gd name="T42" fmla="*/ 234 w 492"/>
                <a:gd name="T43" fmla="*/ 378 h 4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2"/>
                <a:gd name="T67" fmla="*/ 0 h 414"/>
                <a:gd name="T68" fmla="*/ 492 w 492"/>
                <a:gd name="T69" fmla="*/ 414 h 4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2" h="414">
                  <a:moveTo>
                    <a:pt x="234" y="372"/>
                  </a:moveTo>
                  <a:lnTo>
                    <a:pt x="0" y="312"/>
                  </a:lnTo>
                  <a:lnTo>
                    <a:pt x="0" y="240"/>
                  </a:lnTo>
                  <a:lnTo>
                    <a:pt x="42" y="186"/>
                  </a:lnTo>
                  <a:lnTo>
                    <a:pt x="96" y="54"/>
                  </a:lnTo>
                  <a:lnTo>
                    <a:pt x="108" y="0"/>
                  </a:lnTo>
                  <a:lnTo>
                    <a:pt x="138" y="6"/>
                  </a:lnTo>
                  <a:lnTo>
                    <a:pt x="132" y="12"/>
                  </a:lnTo>
                  <a:lnTo>
                    <a:pt x="162" y="30"/>
                  </a:lnTo>
                  <a:lnTo>
                    <a:pt x="156" y="66"/>
                  </a:lnTo>
                  <a:lnTo>
                    <a:pt x="180" y="78"/>
                  </a:lnTo>
                  <a:lnTo>
                    <a:pt x="210" y="72"/>
                  </a:lnTo>
                  <a:lnTo>
                    <a:pt x="240" y="90"/>
                  </a:lnTo>
                  <a:lnTo>
                    <a:pt x="366" y="90"/>
                  </a:lnTo>
                  <a:lnTo>
                    <a:pt x="474" y="114"/>
                  </a:lnTo>
                  <a:lnTo>
                    <a:pt x="492" y="150"/>
                  </a:lnTo>
                  <a:lnTo>
                    <a:pt x="432" y="234"/>
                  </a:lnTo>
                  <a:lnTo>
                    <a:pt x="444" y="252"/>
                  </a:lnTo>
                  <a:lnTo>
                    <a:pt x="402" y="414"/>
                  </a:lnTo>
                  <a:lnTo>
                    <a:pt x="270" y="384"/>
                  </a:lnTo>
                  <a:lnTo>
                    <a:pt x="234" y="372"/>
                  </a:lnTo>
                  <a:lnTo>
                    <a:pt x="234" y="378"/>
                  </a:lnTo>
                </a:path>
              </a:pathLst>
            </a:custGeom>
            <a:noFill/>
            <a:ln w="9525">
              <a:solidFill>
                <a:srgbClr val="000000"/>
              </a:solidFill>
              <a:prstDash val="solid"/>
              <a:round/>
              <a:headEnd/>
              <a:tailEnd/>
            </a:ln>
          </p:spPr>
          <p:txBody>
            <a:bodyPr/>
            <a:lstStyle/>
            <a:p>
              <a:endParaRPr lang="en-US"/>
            </a:p>
          </p:txBody>
        </p:sp>
        <p:sp>
          <p:nvSpPr>
            <p:cNvPr id="9313" name="Freeform 222"/>
            <p:cNvSpPr>
              <a:spLocks/>
            </p:cNvSpPr>
            <p:nvPr/>
          </p:nvSpPr>
          <p:spPr bwMode="auto">
            <a:xfrm>
              <a:off x="3801" y="1776"/>
              <a:ext cx="360" cy="228"/>
            </a:xfrm>
            <a:custGeom>
              <a:avLst/>
              <a:gdLst>
                <a:gd name="T0" fmla="*/ 42 w 360"/>
                <a:gd name="T1" fmla="*/ 30 h 228"/>
                <a:gd name="T2" fmla="*/ 48 w 360"/>
                <a:gd name="T3" fmla="*/ 48 h 228"/>
                <a:gd name="T4" fmla="*/ 294 w 360"/>
                <a:gd name="T5" fmla="*/ 0 h 228"/>
                <a:gd name="T6" fmla="*/ 324 w 360"/>
                <a:gd name="T7" fmla="*/ 30 h 228"/>
                <a:gd name="T8" fmla="*/ 342 w 360"/>
                <a:gd name="T9" fmla="*/ 42 h 228"/>
                <a:gd name="T10" fmla="*/ 324 w 360"/>
                <a:gd name="T11" fmla="*/ 72 h 228"/>
                <a:gd name="T12" fmla="*/ 330 w 360"/>
                <a:gd name="T13" fmla="*/ 102 h 228"/>
                <a:gd name="T14" fmla="*/ 360 w 360"/>
                <a:gd name="T15" fmla="*/ 132 h 228"/>
                <a:gd name="T16" fmla="*/ 330 w 360"/>
                <a:gd name="T17" fmla="*/ 168 h 228"/>
                <a:gd name="T18" fmla="*/ 306 w 360"/>
                <a:gd name="T19" fmla="*/ 180 h 228"/>
                <a:gd name="T20" fmla="*/ 288 w 360"/>
                <a:gd name="T21" fmla="*/ 180 h 228"/>
                <a:gd name="T22" fmla="*/ 90 w 360"/>
                <a:gd name="T23" fmla="*/ 222 h 228"/>
                <a:gd name="T24" fmla="*/ 78 w 360"/>
                <a:gd name="T25" fmla="*/ 222 h 228"/>
                <a:gd name="T26" fmla="*/ 30 w 360"/>
                <a:gd name="T27" fmla="*/ 228 h 228"/>
                <a:gd name="T28" fmla="*/ 18 w 360"/>
                <a:gd name="T29" fmla="*/ 156 h 228"/>
                <a:gd name="T30" fmla="*/ 18 w 360"/>
                <a:gd name="T31" fmla="*/ 144 h 228"/>
                <a:gd name="T32" fmla="*/ 0 w 360"/>
                <a:gd name="T33" fmla="*/ 54 h 228"/>
                <a:gd name="T34" fmla="*/ 42 w 360"/>
                <a:gd name="T35" fmla="*/ 30 h 2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28"/>
                <a:gd name="T56" fmla="*/ 360 w 360"/>
                <a:gd name="T57" fmla="*/ 228 h 2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28">
                  <a:moveTo>
                    <a:pt x="42" y="30"/>
                  </a:moveTo>
                  <a:lnTo>
                    <a:pt x="48" y="48"/>
                  </a:lnTo>
                  <a:lnTo>
                    <a:pt x="294" y="0"/>
                  </a:lnTo>
                  <a:lnTo>
                    <a:pt x="324" y="30"/>
                  </a:lnTo>
                  <a:lnTo>
                    <a:pt x="342" y="42"/>
                  </a:lnTo>
                  <a:lnTo>
                    <a:pt x="324" y="72"/>
                  </a:lnTo>
                  <a:lnTo>
                    <a:pt x="330" y="102"/>
                  </a:lnTo>
                  <a:lnTo>
                    <a:pt x="360" y="132"/>
                  </a:lnTo>
                  <a:lnTo>
                    <a:pt x="330" y="168"/>
                  </a:lnTo>
                  <a:lnTo>
                    <a:pt x="306" y="180"/>
                  </a:lnTo>
                  <a:lnTo>
                    <a:pt x="288" y="180"/>
                  </a:lnTo>
                  <a:lnTo>
                    <a:pt x="90" y="222"/>
                  </a:lnTo>
                  <a:lnTo>
                    <a:pt x="78" y="222"/>
                  </a:lnTo>
                  <a:lnTo>
                    <a:pt x="30" y="228"/>
                  </a:lnTo>
                  <a:lnTo>
                    <a:pt x="18" y="156"/>
                  </a:lnTo>
                  <a:lnTo>
                    <a:pt x="18" y="144"/>
                  </a:lnTo>
                  <a:lnTo>
                    <a:pt x="0" y="54"/>
                  </a:lnTo>
                  <a:lnTo>
                    <a:pt x="42" y="30"/>
                  </a:lnTo>
                  <a:close/>
                </a:path>
              </a:pathLst>
            </a:custGeom>
            <a:solidFill>
              <a:srgbClr val="FF8C00"/>
            </a:solidFill>
            <a:ln w="9525">
              <a:solidFill>
                <a:srgbClr val="FF8C00"/>
              </a:solidFill>
              <a:prstDash val="solid"/>
              <a:round/>
              <a:headEnd/>
              <a:tailEnd/>
            </a:ln>
          </p:spPr>
          <p:txBody>
            <a:bodyPr/>
            <a:lstStyle/>
            <a:p>
              <a:endParaRPr lang="en-US"/>
            </a:p>
          </p:txBody>
        </p:sp>
        <p:sp>
          <p:nvSpPr>
            <p:cNvPr id="9314" name="Freeform 223"/>
            <p:cNvSpPr>
              <a:spLocks/>
            </p:cNvSpPr>
            <p:nvPr/>
          </p:nvSpPr>
          <p:spPr bwMode="auto">
            <a:xfrm>
              <a:off x="3801" y="1776"/>
              <a:ext cx="360" cy="228"/>
            </a:xfrm>
            <a:custGeom>
              <a:avLst/>
              <a:gdLst>
                <a:gd name="T0" fmla="*/ 42 w 360"/>
                <a:gd name="T1" fmla="*/ 30 h 228"/>
                <a:gd name="T2" fmla="*/ 48 w 360"/>
                <a:gd name="T3" fmla="*/ 48 h 228"/>
                <a:gd name="T4" fmla="*/ 294 w 360"/>
                <a:gd name="T5" fmla="*/ 0 h 228"/>
                <a:gd name="T6" fmla="*/ 324 w 360"/>
                <a:gd name="T7" fmla="*/ 30 h 228"/>
                <a:gd name="T8" fmla="*/ 342 w 360"/>
                <a:gd name="T9" fmla="*/ 42 h 228"/>
                <a:gd name="T10" fmla="*/ 324 w 360"/>
                <a:gd name="T11" fmla="*/ 72 h 228"/>
                <a:gd name="T12" fmla="*/ 330 w 360"/>
                <a:gd name="T13" fmla="*/ 102 h 228"/>
                <a:gd name="T14" fmla="*/ 360 w 360"/>
                <a:gd name="T15" fmla="*/ 132 h 228"/>
                <a:gd name="T16" fmla="*/ 330 w 360"/>
                <a:gd name="T17" fmla="*/ 168 h 228"/>
                <a:gd name="T18" fmla="*/ 306 w 360"/>
                <a:gd name="T19" fmla="*/ 180 h 228"/>
                <a:gd name="T20" fmla="*/ 288 w 360"/>
                <a:gd name="T21" fmla="*/ 180 h 228"/>
                <a:gd name="T22" fmla="*/ 90 w 360"/>
                <a:gd name="T23" fmla="*/ 222 h 228"/>
                <a:gd name="T24" fmla="*/ 78 w 360"/>
                <a:gd name="T25" fmla="*/ 222 h 228"/>
                <a:gd name="T26" fmla="*/ 30 w 360"/>
                <a:gd name="T27" fmla="*/ 228 h 228"/>
                <a:gd name="T28" fmla="*/ 18 w 360"/>
                <a:gd name="T29" fmla="*/ 156 h 228"/>
                <a:gd name="T30" fmla="*/ 18 w 360"/>
                <a:gd name="T31" fmla="*/ 144 h 228"/>
                <a:gd name="T32" fmla="*/ 0 w 360"/>
                <a:gd name="T33" fmla="*/ 54 h 228"/>
                <a:gd name="T34" fmla="*/ 42 w 360"/>
                <a:gd name="T35" fmla="*/ 30 h 228"/>
                <a:gd name="T36" fmla="*/ 42 w 360"/>
                <a:gd name="T37" fmla="*/ 36 h 2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28"/>
                <a:gd name="T59" fmla="*/ 360 w 360"/>
                <a:gd name="T60" fmla="*/ 228 h 2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28">
                  <a:moveTo>
                    <a:pt x="42" y="30"/>
                  </a:moveTo>
                  <a:lnTo>
                    <a:pt x="48" y="48"/>
                  </a:lnTo>
                  <a:lnTo>
                    <a:pt x="294" y="0"/>
                  </a:lnTo>
                  <a:lnTo>
                    <a:pt x="324" y="30"/>
                  </a:lnTo>
                  <a:lnTo>
                    <a:pt x="342" y="42"/>
                  </a:lnTo>
                  <a:lnTo>
                    <a:pt x="324" y="72"/>
                  </a:lnTo>
                  <a:lnTo>
                    <a:pt x="330" y="102"/>
                  </a:lnTo>
                  <a:lnTo>
                    <a:pt x="360" y="132"/>
                  </a:lnTo>
                  <a:lnTo>
                    <a:pt x="330" y="168"/>
                  </a:lnTo>
                  <a:lnTo>
                    <a:pt x="306" y="180"/>
                  </a:lnTo>
                  <a:lnTo>
                    <a:pt x="288" y="180"/>
                  </a:lnTo>
                  <a:lnTo>
                    <a:pt x="90" y="222"/>
                  </a:lnTo>
                  <a:lnTo>
                    <a:pt x="78" y="222"/>
                  </a:lnTo>
                  <a:lnTo>
                    <a:pt x="30" y="228"/>
                  </a:lnTo>
                  <a:lnTo>
                    <a:pt x="18" y="156"/>
                  </a:lnTo>
                  <a:lnTo>
                    <a:pt x="18" y="144"/>
                  </a:lnTo>
                  <a:lnTo>
                    <a:pt x="0" y="54"/>
                  </a:lnTo>
                  <a:lnTo>
                    <a:pt x="42" y="30"/>
                  </a:lnTo>
                  <a:lnTo>
                    <a:pt x="42" y="36"/>
                  </a:lnTo>
                </a:path>
              </a:pathLst>
            </a:custGeom>
            <a:noFill/>
            <a:ln w="9525">
              <a:solidFill>
                <a:srgbClr val="000000"/>
              </a:solidFill>
              <a:prstDash val="solid"/>
              <a:round/>
              <a:headEnd/>
              <a:tailEnd/>
            </a:ln>
          </p:spPr>
          <p:txBody>
            <a:bodyPr/>
            <a:lstStyle/>
            <a:p>
              <a:endParaRPr lang="en-US"/>
            </a:p>
          </p:txBody>
        </p:sp>
        <p:sp>
          <p:nvSpPr>
            <p:cNvPr id="9315" name="Freeform 224"/>
            <p:cNvSpPr>
              <a:spLocks/>
            </p:cNvSpPr>
            <p:nvPr/>
          </p:nvSpPr>
          <p:spPr bwMode="auto">
            <a:xfrm>
              <a:off x="4299" y="1722"/>
              <a:ext cx="48" cy="54"/>
            </a:xfrm>
            <a:custGeom>
              <a:avLst/>
              <a:gdLst>
                <a:gd name="T0" fmla="*/ 48 w 48"/>
                <a:gd name="T1" fmla="*/ 30 h 54"/>
                <a:gd name="T2" fmla="*/ 36 w 48"/>
                <a:gd name="T3" fmla="*/ 42 h 54"/>
                <a:gd name="T4" fmla="*/ 30 w 48"/>
                <a:gd name="T5" fmla="*/ 24 h 54"/>
                <a:gd name="T6" fmla="*/ 30 w 48"/>
                <a:gd name="T7" fmla="*/ 48 h 54"/>
                <a:gd name="T8" fmla="*/ 6 w 48"/>
                <a:gd name="T9" fmla="*/ 54 h 54"/>
                <a:gd name="T10" fmla="*/ 0 w 48"/>
                <a:gd name="T11" fmla="*/ 6 h 54"/>
                <a:gd name="T12" fmla="*/ 18 w 48"/>
                <a:gd name="T13" fmla="*/ 0 h 54"/>
                <a:gd name="T14" fmla="*/ 42 w 48"/>
                <a:gd name="T15" fmla="*/ 24 h 54"/>
                <a:gd name="T16" fmla="*/ 48 w 48"/>
                <a:gd name="T17" fmla="*/ 3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54"/>
                <a:gd name="T29" fmla="*/ 48 w 48"/>
                <a:gd name="T30" fmla="*/ 54 h 5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54">
                  <a:moveTo>
                    <a:pt x="48" y="30"/>
                  </a:moveTo>
                  <a:lnTo>
                    <a:pt x="36" y="42"/>
                  </a:lnTo>
                  <a:lnTo>
                    <a:pt x="30" y="24"/>
                  </a:lnTo>
                  <a:lnTo>
                    <a:pt x="30" y="48"/>
                  </a:lnTo>
                  <a:lnTo>
                    <a:pt x="6" y="54"/>
                  </a:lnTo>
                  <a:lnTo>
                    <a:pt x="0" y="6"/>
                  </a:lnTo>
                  <a:lnTo>
                    <a:pt x="18" y="0"/>
                  </a:lnTo>
                  <a:lnTo>
                    <a:pt x="42" y="24"/>
                  </a:lnTo>
                  <a:lnTo>
                    <a:pt x="48" y="30"/>
                  </a:lnTo>
                  <a:close/>
                </a:path>
              </a:pathLst>
            </a:custGeom>
            <a:solidFill>
              <a:srgbClr val="FF8C00"/>
            </a:solidFill>
            <a:ln w="9525">
              <a:solidFill>
                <a:srgbClr val="FF8C00"/>
              </a:solidFill>
              <a:prstDash val="solid"/>
              <a:round/>
              <a:headEnd/>
              <a:tailEnd/>
            </a:ln>
          </p:spPr>
          <p:txBody>
            <a:bodyPr/>
            <a:lstStyle/>
            <a:p>
              <a:endParaRPr lang="en-US"/>
            </a:p>
          </p:txBody>
        </p:sp>
        <p:sp>
          <p:nvSpPr>
            <p:cNvPr id="9316" name="Freeform 225"/>
            <p:cNvSpPr>
              <a:spLocks/>
            </p:cNvSpPr>
            <p:nvPr/>
          </p:nvSpPr>
          <p:spPr bwMode="auto">
            <a:xfrm>
              <a:off x="4299" y="1722"/>
              <a:ext cx="48" cy="54"/>
            </a:xfrm>
            <a:custGeom>
              <a:avLst/>
              <a:gdLst>
                <a:gd name="T0" fmla="*/ 48 w 48"/>
                <a:gd name="T1" fmla="*/ 30 h 54"/>
                <a:gd name="T2" fmla="*/ 36 w 48"/>
                <a:gd name="T3" fmla="*/ 42 h 54"/>
                <a:gd name="T4" fmla="*/ 30 w 48"/>
                <a:gd name="T5" fmla="*/ 24 h 54"/>
                <a:gd name="T6" fmla="*/ 30 w 48"/>
                <a:gd name="T7" fmla="*/ 48 h 54"/>
                <a:gd name="T8" fmla="*/ 6 w 48"/>
                <a:gd name="T9" fmla="*/ 54 h 54"/>
                <a:gd name="T10" fmla="*/ 0 w 48"/>
                <a:gd name="T11" fmla="*/ 6 h 54"/>
                <a:gd name="T12" fmla="*/ 18 w 48"/>
                <a:gd name="T13" fmla="*/ 0 h 54"/>
                <a:gd name="T14" fmla="*/ 42 w 48"/>
                <a:gd name="T15" fmla="*/ 24 h 54"/>
                <a:gd name="T16" fmla="*/ 48 w 48"/>
                <a:gd name="T17" fmla="*/ 30 h 54"/>
                <a:gd name="T18" fmla="*/ 48 w 48"/>
                <a:gd name="T19" fmla="*/ 36 h 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54"/>
                <a:gd name="T32" fmla="*/ 48 w 48"/>
                <a:gd name="T33" fmla="*/ 54 h 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54">
                  <a:moveTo>
                    <a:pt x="48" y="30"/>
                  </a:moveTo>
                  <a:lnTo>
                    <a:pt x="36" y="42"/>
                  </a:lnTo>
                  <a:lnTo>
                    <a:pt x="30" y="24"/>
                  </a:lnTo>
                  <a:lnTo>
                    <a:pt x="30" y="48"/>
                  </a:lnTo>
                  <a:lnTo>
                    <a:pt x="6" y="54"/>
                  </a:lnTo>
                  <a:lnTo>
                    <a:pt x="0" y="6"/>
                  </a:lnTo>
                  <a:lnTo>
                    <a:pt x="18" y="0"/>
                  </a:lnTo>
                  <a:lnTo>
                    <a:pt x="42" y="24"/>
                  </a:lnTo>
                  <a:lnTo>
                    <a:pt x="48" y="30"/>
                  </a:lnTo>
                  <a:lnTo>
                    <a:pt x="48" y="36"/>
                  </a:lnTo>
                </a:path>
              </a:pathLst>
            </a:custGeom>
            <a:noFill/>
            <a:ln w="9525">
              <a:solidFill>
                <a:srgbClr val="000000"/>
              </a:solidFill>
              <a:prstDash val="solid"/>
              <a:round/>
              <a:headEnd/>
              <a:tailEnd/>
            </a:ln>
          </p:spPr>
          <p:txBody>
            <a:bodyPr/>
            <a:lstStyle/>
            <a:p>
              <a:endParaRPr lang="en-US"/>
            </a:p>
          </p:txBody>
        </p:sp>
        <p:sp>
          <p:nvSpPr>
            <p:cNvPr id="9317" name="Freeform 226"/>
            <p:cNvSpPr>
              <a:spLocks/>
            </p:cNvSpPr>
            <p:nvPr/>
          </p:nvSpPr>
          <p:spPr bwMode="auto">
            <a:xfrm>
              <a:off x="3717" y="2364"/>
              <a:ext cx="312" cy="240"/>
            </a:xfrm>
            <a:custGeom>
              <a:avLst/>
              <a:gdLst>
                <a:gd name="T0" fmla="*/ 312 w 312"/>
                <a:gd name="T1" fmla="*/ 72 h 240"/>
                <a:gd name="T2" fmla="*/ 276 w 312"/>
                <a:gd name="T3" fmla="*/ 120 h 240"/>
                <a:gd name="T4" fmla="*/ 282 w 312"/>
                <a:gd name="T5" fmla="*/ 132 h 240"/>
                <a:gd name="T6" fmla="*/ 246 w 312"/>
                <a:gd name="T7" fmla="*/ 174 h 240"/>
                <a:gd name="T8" fmla="*/ 240 w 312"/>
                <a:gd name="T9" fmla="*/ 168 h 240"/>
                <a:gd name="T10" fmla="*/ 240 w 312"/>
                <a:gd name="T11" fmla="*/ 180 h 240"/>
                <a:gd name="T12" fmla="*/ 204 w 312"/>
                <a:gd name="T13" fmla="*/ 198 h 240"/>
                <a:gd name="T14" fmla="*/ 204 w 312"/>
                <a:gd name="T15" fmla="*/ 216 h 240"/>
                <a:gd name="T16" fmla="*/ 186 w 312"/>
                <a:gd name="T17" fmla="*/ 204 h 240"/>
                <a:gd name="T18" fmla="*/ 198 w 312"/>
                <a:gd name="T19" fmla="*/ 222 h 240"/>
                <a:gd name="T20" fmla="*/ 186 w 312"/>
                <a:gd name="T21" fmla="*/ 240 h 240"/>
                <a:gd name="T22" fmla="*/ 168 w 312"/>
                <a:gd name="T23" fmla="*/ 234 h 240"/>
                <a:gd name="T24" fmla="*/ 138 w 312"/>
                <a:gd name="T25" fmla="*/ 168 h 240"/>
                <a:gd name="T26" fmla="*/ 60 w 312"/>
                <a:gd name="T27" fmla="*/ 108 h 240"/>
                <a:gd name="T28" fmla="*/ 30 w 312"/>
                <a:gd name="T29" fmla="*/ 72 h 240"/>
                <a:gd name="T30" fmla="*/ 0 w 312"/>
                <a:gd name="T31" fmla="*/ 54 h 240"/>
                <a:gd name="T32" fmla="*/ 12 w 312"/>
                <a:gd name="T33" fmla="*/ 30 h 240"/>
                <a:gd name="T34" fmla="*/ 54 w 312"/>
                <a:gd name="T35" fmla="*/ 6 h 240"/>
                <a:gd name="T36" fmla="*/ 144 w 312"/>
                <a:gd name="T37" fmla="*/ 0 h 240"/>
                <a:gd name="T38" fmla="*/ 162 w 312"/>
                <a:gd name="T39" fmla="*/ 24 h 240"/>
                <a:gd name="T40" fmla="*/ 228 w 312"/>
                <a:gd name="T41" fmla="*/ 12 h 240"/>
                <a:gd name="T42" fmla="*/ 306 w 312"/>
                <a:gd name="T43" fmla="*/ 66 h 240"/>
                <a:gd name="T44" fmla="*/ 312 w 312"/>
                <a:gd name="T45" fmla="*/ 72 h 2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12"/>
                <a:gd name="T70" fmla="*/ 0 h 240"/>
                <a:gd name="T71" fmla="*/ 312 w 312"/>
                <a:gd name="T72" fmla="*/ 240 h 24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12" h="240">
                  <a:moveTo>
                    <a:pt x="312" y="72"/>
                  </a:moveTo>
                  <a:lnTo>
                    <a:pt x="276" y="120"/>
                  </a:lnTo>
                  <a:lnTo>
                    <a:pt x="282" y="132"/>
                  </a:lnTo>
                  <a:lnTo>
                    <a:pt x="246" y="174"/>
                  </a:lnTo>
                  <a:lnTo>
                    <a:pt x="240" y="168"/>
                  </a:lnTo>
                  <a:lnTo>
                    <a:pt x="240" y="180"/>
                  </a:lnTo>
                  <a:lnTo>
                    <a:pt x="204" y="198"/>
                  </a:lnTo>
                  <a:lnTo>
                    <a:pt x="204" y="216"/>
                  </a:lnTo>
                  <a:lnTo>
                    <a:pt x="186" y="204"/>
                  </a:lnTo>
                  <a:lnTo>
                    <a:pt x="198" y="222"/>
                  </a:lnTo>
                  <a:lnTo>
                    <a:pt x="186" y="240"/>
                  </a:lnTo>
                  <a:lnTo>
                    <a:pt x="168" y="234"/>
                  </a:lnTo>
                  <a:lnTo>
                    <a:pt x="138" y="168"/>
                  </a:lnTo>
                  <a:lnTo>
                    <a:pt x="60" y="108"/>
                  </a:lnTo>
                  <a:lnTo>
                    <a:pt x="30" y="72"/>
                  </a:lnTo>
                  <a:lnTo>
                    <a:pt x="0" y="54"/>
                  </a:lnTo>
                  <a:lnTo>
                    <a:pt x="12" y="30"/>
                  </a:lnTo>
                  <a:lnTo>
                    <a:pt x="54" y="6"/>
                  </a:lnTo>
                  <a:lnTo>
                    <a:pt x="144" y="0"/>
                  </a:lnTo>
                  <a:lnTo>
                    <a:pt x="162" y="24"/>
                  </a:lnTo>
                  <a:lnTo>
                    <a:pt x="228" y="12"/>
                  </a:lnTo>
                  <a:lnTo>
                    <a:pt x="306" y="66"/>
                  </a:lnTo>
                  <a:lnTo>
                    <a:pt x="312" y="72"/>
                  </a:lnTo>
                  <a:close/>
                </a:path>
              </a:pathLst>
            </a:custGeom>
            <a:solidFill>
              <a:srgbClr val="FF4500"/>
            </a:solidFill>
            <a:ln w="9525">
              <a:solidFill>
                <a:srgbClr val="FF4500"/>
              </a:solidFill>
              <a:prstDash val="solid"/>
              <a:round/>
              <a:headEnd/>
              <a:tailEnd/>
            </a:ln>
          </p:spPr>
          <p:txBody>
            <a:bodyPr/>
            <a:lstStyle/>
            <a:p>
              <a:endParaRPr lang="en-US"/>
            </a:p>
          </p:txBody>
        </p:sp>
        <p:sp>
          <p:nvSpPr>
            <p:cNvPr id="9318" name="Freeform 227"/>
            <p:cNvSpPr>
              <a:spLocks/>
            </p:cNvSpPr>
            <p:nvPr/>
          </p:nvSpPr>
          <p:spPr bwMode="auto">
            <a:xfrm>
              <a:off x="3717" y="2364"/>
              <a:ext cx="312" cy="240"/>
            </a:xfrm>
            <a:custGeom>
              <a:avLst/>
              <a:gdLst>
                <a:gd name="T0" fmla="*/ 312 w 312"/>
                <a:gd name="T1" fmla="*/ 72 h 240"/>
                <a:gd name="T2" fmla="*/ 276 w 312"/>
                <a:gd name="T3" fmla="*/ 120 h 240"/>
                <a:gd name="T4" fmla="*/ 282 w 312"/>
                <a:gd name="T5" fmla="*/ 132 h 240"/>
                <a:gd name="T6" fmla="*/ 246 w 312"/>
                <a:gd name="T7" fmla="*/ 174 h 240"/>
                <a:gd name="T8" fmla="*/ 240 w 312"/>
                <a:gd name="T9" fmla="*/ 168 h 240"/>
                <a:gd name="T10" fmla="*/ 240 w 312"/>
                <a:gd name="T11" fmla="*/ 180 h 240"/>
                <a:gd name="T12" fmla="*/ 204 w 312"/>
                <a:gd name="T13" fmla="*/ 198 h 240"/>
                <a:gd name="T14" fmla="*/ 204 w 312"/>
                <a:gd name="T15" fmla="*/ 216 h 240"/>
                <a:gd name="T16" fmla="*/ 186 w 312"/>
                <a:gd name="T17" fmla="*/ 204 h 240"/>
                <a:gd name="T18" fmla="*/ 198 w 312"/>
                <a:gd name="T19" fmla="*/ 222 h 240"/>
                <a:gd name="T20" fmla="*/ 186 w 312"/>
                <a:gd name="T21" fmla="*/ 240 h 240"/>
                <a:gd name="T22" fmla="*/ 168 w 312"/>
                <a:gd name="T23" fmla="*/ 234 h 240"/>
                <a:gd name="T24" fmla="*/ 138 w 312"/>
                <a:gd name="T25" fmla="*/ 168 h 240"/>
                <a:gd name="T26" fmla="*/ 60 w 312"/>
                <a:gd name="T27" fmla="*/ 108 h 240"/>
                <a:gd name="T28" fmla="*/ 30 w 312"/>
                <a:gd name="T29" fmla="*/ 72 h 240"/>
                <a:gd name="T30" fmla="*/ 0 w 312"/>
                <a:gd name="T31" fmla="*/ 54 h 240"/>
                <a:gd name="T32" fmla="*/ 12 w 312"/>
                <a:gd name="T33" fmla="*/ 30 h 240"/>
                <a:gd name="T34" fmla="*/ 54 w 312"/>
                <a:gd name="T35" fmla="*/ 6 h 240"/>
                <a:gd name="T36" fmla="*/ 144 w 312"/>
                <a:gd name="T37" fmla="*/ 0 h 240"/>
                <a:gd name="T38" fmla="*/ 162 w 312"/>
                <a:gd name="T39" fmla="*/ 24 h 240"/>
                <a:gd name="T40" fmla="*/ 228 w 312"/>
                <a:gd name="T41" fmla="*/ 12 h 240"/>
                <a:gd name="T42" fmla="*/ 306 w 312"/>
                <a:gd name="T43" fmla="*/ 66 h 240"/>
                <a:gd name="T44" fmla="*/ 312 w 312"/>
                <a:gd name="T45" fmla="*/ 72 h 240"/>
                <a:gd name="T46" fmla="*/ 312 w 312"/>
                <a:gd name="T47" fmla="*/ 78 h 2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12"/>
                <a:gd name="T73" fmla="*/ 0 h 240"/>
                <a:gd name="T74" fmla="*/ 312 w 312"/>
                <a:gd name="T75" fmla="*/ 240 h 24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12" h="240">
                  <a:moveTo>
                    <a:pt x="312" y="72"/>
                  </a:moveTo>
                  <a:lnTo>
                    <a:pt x="276" y="120"/>
                  </a:lnTo>
                  <a:lnTo>
                    <a:pt x="282" y="132"/>
                  </a:lnTo>
                  <a:lnTo>
                    <a:pt x="246" y="174"/>
                  </a:lnTo>
                  <a:lnTo>
                    <a:pt x="240" y="168"/>
                  </a:lnTo>
                  <a:lnTo>
                    <a:pt x="240" y="180"/>
                  </a:lnTo>
                  <a:lnTo>
                    <a:pt x="204" y="198"/>
                  </a:lnTo>
                  <a:lnTo>
                    <a:pt x="204" y="216"/>
                  </a:lnTo>
                  <a:lnTo>
                    <a:pt x="186" y="204"/>
                  </a:lnTo>
                  <a:lnTo>
                    <a:pt x="198" y="222"/>
                  </a:lnTo>
                  <a:lnTo>
                    <a:pt x="186" y="240"/>
                  </a:lnTo>
                  <a:lnTo>
                    <a:pt x="168" y="234"/>
                  </a:lnTo>
                  <a:lnTo>
                    <a:pt x="138" y="168"/>
                  </a:lnTo>
                  <a:lnTo>
                    <a:pt x="60" y="108"/>
                  </a:lnTo>
                  <a:lnTo>
                    <a:pt x="30" y="72"/>
                  </a:lnTo>
                  <a:lnTo>
                    <a:pt x="0" y="54"/>
                  </a:lnTo>
                  <a:lnTo>
                    <a:pt x="12" y="30"/>
                  </a:lnTo>
                  <a:lnTo>
                    <a:pt x="54" y="6"/>
                  </a:lnTo>
                  <a:lnTo>
                    <a:pt x="144" y="0"/>
                  </a:lnTo>
                  <a:lnTo>
                    <a:pt x="162" y="24"/>
                  </a:lnTo>
                  <a:lnTo>
                    <a:pt x="228" y="12"/>
                  </a:lnTo>
                  <a:lnTo>
                    <a:pt x="306" y="66"/>
                  </a:lnTo>
                  <a:lnTo>
                    <a:pt x="312" y="72"/>
                  </a:lnTo>
                  <a:lnTo>
                    <a:pt x="312" y="78"/>
                  </a:lnTo>
                </a:path>
              </a:pathLst>
            </a:custGeom>
            <a:noFill/>
            <a:ln w="9525">
              <a:solidFill>
                <a:srgbClr val="000000"/>
              </a:solidFill>
              <a:prstDash val="solid"/>
              <a:round/>
              <a:headEnd/>
              <a:tailEnd/>
            </a:ln>
          </p:spPr>
          <p:txBody>
            <a:bodyPr/>
            <a:lstStyle/>
            <a:p>
              <a:endParaRPr lang="en-US"/>
            </a:p>
          </p:txBody>
        </p:sp>
        <p:sp>
          <p:nvSpPr>
            <p:cNvPr id="9319" name="Freeform 228"/>
            <p:cNvSpPr>
              <a:spLocks/>
            </p:cNvSpPr>
            <p:nvPr/>
          </p:nvSpPr>
          <p:spPr bwMode="auto">
            <a:xfrm>
              <a:off x="2457" y="1578"/>
              <a:ext cx="432" cy="288"/>
            </a:xfrm>
            <a:custGeom>
              <a:avLst/>
              <a:gdLst>
                <a:gd name="T0" fmla="*/ 432 w 432"/>
                <a:gd name="T1" fmla="*/ 204 h 288"/>
                <a:gd name="T2" fmla="*/ 426 w 432"/>
                <a:gd name="T3" fmla="*/ 210 h 288"/>
                <a:gd name="T4" fmla="*/ 432 w 432"/>
                <a:gd name="T5" fmla="*/ 234 h 288"/>
                <a:gd name="T6" fmla="*/ 420 w 432"/>
                <a:gd name="T7" fmla="*/ 264 h 288"/>
                <a:gd name="T8" fmla="*/ 432 w 432"/>
                <a:gd name="T9" fmla="*/ 288 h 288"/>
                <a:gd name="T10" fmla="*/ 384 w 432"/>
                <a:gd name="T11" fmla="*/ 258 h 288"/>
                <a:gd name="T12" fmla="*/ 342 w 432"/>
                <a:gd name="T13" fmla="*/ 264 h 288"/>
                <a:gd name="T14" fmla="*/ 312 w 432"/>
                <a:gd name="T15" fmla="*/ 246 h 288"/>
                <a:gd name="T16" fmla="*/ 0 w 432"/>
                <a:gd name="T17" fmla="*/ 228 h 288"/>
                <a:gd name="T18" fmla="*/ 0 w 432"/>
                <a:gd name="T19" fmla="*/ 186 h 288"/>
                <a:gd name="T20" fmla="*/ 12 w 432"/>
                <a:gd name="T21" fmla="*/ 72 h 288"/>
                <a:gd name="T22" fmla="*/ 18 w 432"/>
                <a:gd name="T23" fmla="*/ 0 h 288"/>
                <a:gd name="T24" fmla="*/ 426 w 432"/>
                <a:gd name="T25" fmla="*/ 18 h 288"/>
                <a:gd name="T26" fmla="*/ 414 w 432"/>
                <a:gd name="T27" fmla="*/ 42 h 288"/>
                <a:gd name="T28" fmla="*/ 432 w 432"/>
                <a:gd name="T29" fmla="*/ 66 h 288"/>
                <a:gd name="T30" fmla="*/ 432 w 432"/>
                <a:gd name="T31" fmla="*/ 180 h 288"/>
                <a:gd name="T32" fmla="*/ 432 w 432"/>
                <a:gd name="T33" fmla="*/ 204 h 28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32"/>
                <a:gd name="T52" fmla="*/ 0 h 288"/>
                <a:gd name="T53" fmla="*/ 432 w 432"/>
                <a:gd name="T54" fmla="*/ 288 h 28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32" h="288">
                  <a:moveTo>
                    <a:pt x="432" y="204"/>
                  </a:moveTo>
                  <a:lnTo>
                    <a:pt x="426" y="210"/>
                  </a:lnTo>
                  <a:lnTo>
                    <a:pt x="432" y="234"/>
                  </a:lnTo>
                  <a:lnTo>
                    <a:pt x="420" y="264"/>
                  </a:lnTo>
                  <a:lnTo>
                    <a:pt x="432" y="288"/>
                  </a:lnTo>
                  <a:lnTo>
                    <a:pt x="384" y="258"/>
                  </a:lnTo>
                  <a:lnTo>
                    <a:pt x="342" y="264"/>
                  </a:lnTo>
                  <a:lnTo>
                    <a:pt x="312" y="246"/>
                  </a:lnTo>
                  <a:lnTo>
                    <a:pt x="0" y="228"/>
                  </a:lnTo>
                  <a:lnTo>
                    <a:pt x="0" y="186"/>
                  </a:lnTo>
                  <a:lnTo>
                    <a:pt x="12" y="72"/>
                  </a:lnTo>
                  <a:lnTo>
                    <a:pt x="18" y="0"/>
                  </a:lnTo>
                  <a:lnTo>
                    <a:pt x="426" y="18"/>
                  </a:lnTo>
                  <a:lnTo>
                    <a:pt x="414" y="42"/>
                  </a:lnTo>
                  <a:lnTo>
                    <a:pt x="432" y="66"/>
                  </a:lnTo>
                  <a:lnTo>
                    <a:pt x="432" y="180"/>
                  </a:lnTo>
                  <a:lnTo>
                    <a:pt x="432" y="204"/>
                  </a:lnTo>
                  <a:close/>
                </a:path>
              </a:pathLst>
            </a:custGeom>
            <a:solidFill>
              <a:srgbClr val="FFAA00"/>
            </a:solidFill>
            <a:ln w="9525">
              <a:solidFill>
                <a:srgbClr val="FFAA00"/>
              </a:solidFill>
              <a:prstDash val="solid"/>
              <a:round/>
              <a:headEnd/>
              <a:tailEnd/>
            </a:ln>
          </p:spPr>
          <p:txBody>
            <a:bodyPr/>
            <a:lstStyle/>
            <a:p>
              <a:endParaRPr lang="en-US"/>
            </a:p>
          </p:txBody>
        </p:sp>
        <p:sp>
          <p:nvSpPr>
            <p:cNvPr id="9320" name="Freeform 229"/>
            <p:cNvSpPr>
              <a:spLocks/>
            </p:cNvSpPr>
            <p:nvPr/>
          </p:nvSpPr>
          <p:spPr bwMode="auto">
            <a:xfrm>
              <a:off x="2457" y="1578"/>
              <a:ext cx="432" cy="288"/>
            </a:xfrm>
            <a:custGeom>
              <a:avLst/>
              <a:gdLst>
                <a:gd name="T0" fmla="*/ 432 w 432"/>
                <a:gd name="T1" fmla="*/ 204 h 288"/>
                <a:gd name="T2" fmla="*/ 426 w 432"/>
                <a:gd name="T3" fmla="*/ 210 h 288"/>
                <a:gd name="T4" fmla="*/ 432 w 432"/>
                <a:gd name="T5" fmla="*/ 234 h 288"/>
                <a:gd name="T6" fmla="*/ 420 w 432"/>
                <a:gd name="T7" fmla="*/ 264 h 288"/>
                <a:gd name="T8" fmla="*/ 432 w 432"/>
                <a:gd name="T9" fmla="*/ 288 h 288"/>
                <a:gd name="T10" fmla="*/ 384 w 432"/>
                <a:gd name="T11" fmla="*/ 258 h 288"/>
                <a:gd name="T12" fmla="*/ 342 w 432"/>
                <a:gd name="T13" fmla="*/ 264 h 288"/>
                <a:gd name="T14" fmla="*/ 312 w 432"/>
                <a:gd name="T15" fmla="*/ 246 h 288"/>
                <a:gd name="T16" fmla="*/ 0 w 432"/>
                <a:gd name="T17" fmla="*/ 228 h 288"/>
                <a:gd name="T18" fmla="*/ 0 w 432"/>
                <a:gd name="T19" fmla="*/ 186 h 288"/>
                <a:gd name="T20" fmla="*/ 12 w 432"/>
                <a:gd name="T21" fmla="*/ 72 h 288"/>
                <a:gd name="T22" fmla="*/ 18 w 432"/>
                <a:gd name="T23" fmla="*/ 0 h 288"/>
                <a:gd name="T24" fmla="*/ 426 w 432"/>
                <a:gd name="T25" fmla="*/ 18 h 288"/>
                <a:gd name="T26" fmla="*/ 414 w 432"/>
                <a:gd name="T27" fmla="*/ 42 h 288"/>
                <a:gd name="T28" fmla="*/ 432 w 432"/>
                <a:gd name="T29" fmla="*/ 66 h 288"/>
                <a:gd name="T30" fmla="*/ 432 w 432"/>
                <a:gd name="T31" fmla="*/ 180 h 288"/>
                <a:gd name="T32" fmla="*/ 432 w 432"/>
                <a:gd name="T33" fmla="*/ 204 h 288"/>
                <a:gd name="T34" fmla="*/ 432 w 432"/>
                <a:gd name="T35" fmla="*/ 210 h 2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32"/>
                <a:gd name="T55" fmla="*/ 0 h 288"/>
                <a:gd name="T56" fmla="*/ 432 w 432"/>
                <a:gd name="T57" fmla="*/ 288 h 28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32" h="288">
                  <a:moveTo>
                    <a:pt x="432" y="204"/>
                  </a:moveTo>
                  <a:lnTo>
                    <a:pt x="426" y="210"/>
                  </a:lnTo>
                  <a:lnTo>
                    <a:pt x="432" y="234"/>
                  </a:lnTo>
                  <a:lnTo>
                    <a:pt x="420" y="264"/>
                  </a:lnTo>
                  <a:lnTo>
                    <a:pt x="432" y="288"/>
                  </a:lnTo>
                  <a:lnTo>
                    <a:pt x="384" y="258"/>
                  </a:lnTo>
                  <a:lnTo>
                    <a:pt x="342" y="264"/>
                  </a:lnTo>
                  <a:lnTo>
                    <a:pt x="312" y="246"/>
                  </a:lnTo>
                  <a:lnTo>
                    <a:pt x="0" y="228"/>
                  </a:lnTo>
                  <a:lnTo>
                    <a:pt x="0" y="186"/>
                  </a:lnTo>
                  <a:lnTo>
                    <a:pt x="12" y="72"/>
                  </a:lnTo>
                  <a:lnTo>
                    <a:pt x="18" y="0"/>
                  </a:lnTo>
                  <a:lnTo>
                    <a:pt x="426" y="18"/>
                  </a:lnTo>
                  <a:lnTo>
                    <a:pt x="414" y="42"/>
                  </a:lnTo>
                  <a:lnTo>
                    <a:pt x="432" y="66"/>
                  </a:lnTo>
                  <a:lnTo>
                    <a:pt x="432" y="180"/>
                  </a:lnTo>
                  <a:lnTo>
                    <a:pt x="432" y="204"/>
                  </a:lnTo>
                  <a:lnTo>
                    <a:pt x="432" y="210"/>
                  </a:lnTo>
                </a:path>
              </a:pathLst>
            </a:custGeom>
            <a:noFill/>
            <a:ln w="9525">
              <a:solidFill>
                <a:srgbClr val="000000"/>
              </a:solidFill>
              <a:prstDash val="solid"/>
              <a:round/>
              <a:headEnd/>
              <a:tailEnd/>
            </a:ln>
          </p:spPr>
          <p:txBody>
            <a:bodyPr/>
            <a:lstStyle/>
            <a:p>
              <a:endParaRPr lang="en-US"/>
            </a:p>
          </p:txBody>
        </p:sp>
        <p:sp>
          <p:nvSpPr>
            <p:cNvPr id="9321" name="Freeform 230"/>
            <p:cNvSpPr>
              <a:spLocks/>
            </p:cNvSpPr>
            <p:nvPr/>
          </p:nvSpPr>
          <p:spPr bwMode="auto">
            <a:xfrm>
              <a:off x="3279" y="2256"/>
              <a:ext cx="522" cy="180"/>
            </a:xfrm>
            <a:custGeom>
              <a:avLst/>
              <a:gdLst>
                <a:gd name="T0" fmla="*/ 522 w 522"/>
                <a:gd name="T1" fmla="*/ 0 h 180"/>
                <a:gd name="T2" fmla="*/ 522 w 522"/>
                <a:gd name="T3" fmla="*/ 24 h 180"/>
                <a:gd name="T4" fmla="*/ 504 w 522"/>
                <a:gd name="T5" fmla="*/ 42 h 180"/>
                <a:gd name="T6" fmla="*/ 474 w 522"/>
                <a:gd name="T7" fmla="*/ 60 h 180"/>
                <a:gd name="T8" fmla="*/ 468 w 522"/>
                <a:gd name="T9" fmla="*/ 54 h 180"/>
                <a:gd name="T10" fmla="*/ 450 w 522"/>
                <a:gd name="T11" fmla="*/ 78 h 180"/>
                <a:gd name="T12" fmla="*/ 402 w 522"/>
                <a:gd name="T13" fmla="*/ 102 h 180"/>
                <a:gd name="T14" fmla="*/ 390 w 522"/>
                <a:gd name="T15" fmla="*/ 126 h 180"/>
                <a:gd name="T16" fmla="*/ 372 w 522"/>
                <a:gd name="T17" fmla="*/ 132 h 180"/>
                <a:gd name="T18" fmla="*/ 372 w 522"/>
                <a:gd name="T19" fmla="*/ 150 h 180"/>
                <a:gd name="T20" fmla="*/ 294 w 522"/>
                <a:gd name="T21" fmla="*/ 162 h 180"/>
                <a:gd name="T22" fmla="*/ 132 w 522"/>
                <a:gd name="T23" fmla="*/ 174 h 180"/>
                <a:gd name="T24" fmla="*/ 0 w 522"/>
                <a:gd name="T25" fmla="*/ 180 h 180"/>
                <a:gd name="T26" fmla="*/ 12 w 522"/>
                <a:gd name="T27" fmla="*/ 168 h 180"/>
                <a:gd name="T28" fmla="*/ 0 w 522"/>
                <a:gd name="T29" fmla="*/ 150 h 180"/>
                <a:gd name="T30" fmla="*/ 18 w 522"/>
                <a:gd name="T31" fmla="*/ 138 h 180"/>
                <a:gd name="T32" fmla="*/ 18 w 522"/>
                <a:gd name="T33" fmla="*/ 126 h 180"/>
                <a:gd name="T34" fmla="*/ 30 w 522"/>
                <a:gd name="T35" fmla="*/ 108 h 180"/>
                <a:gd name="T36" fmla="*/ 30 w 522"/>
                <a:gd name="T37" fmla="*/ 102 h 180"/>
                <a:gd name="T38" fmla="*/ 36 w 522"/>
                <a:gd name="T39" fmla="*/ 54 h 180"/>
                <a:gd name="T40" fmla="*/ 42 w 522"/>
                <a:gd name="T41" fmla="*/ 60 h 180"/>
                <a:gd name="T42" fmla="*/ 126 w 522"/>
                <a:gd name="T43" fmla="*/ 54 h 180"/>
                <a:gd name="T44" fmla="*/ 126 w 522"/>
                <a:gd name="T45" fmla="*/ 42 h 180"/>
                <a:gd name="T46" fmla="*/ 402 w 522"/>
                <a:gd name="T47" fmla="*/ 18 h 180"/>
                <a:gd name="T48" fmla="*/ 522 w 522"/>
                <a:gd name="T49" fmla="*/ 0 h 1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22"/>
                <a:gd name="T76" fmla="*/ 0 h 180"/>
                <a:gd name="T77" fmla="*/ 522 w 522"/>
                <a:gd name="T78" fmla="*/ 180 h 18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22" h="180">
                  <a:moveTo>
                    <a:pt x="522" y="0"/>
                  </a:moveTo>
                  <a:lnTo>
                    <a:pt x="522" y="24"/>
                  </a:lnTo>
                  <a:lnTo>
                    <a:pt x="504" y="42"/>
                  </a:lnTo>
                  <a:lnTo>
                    <a:pt x="474" y="60"/>
                  </a:lnTo>
                  <a:lnTo>
                    <a:pt x="468" y="54"/>
                  </a:lnTo>
                  <a:lnTo>
                    <a:pt x="450" y="78"/>
                  </a:lnTo>
                  <a:lnTo>
                    <a:pt x="402" y="102"/>
                  </a:lnTo>
                  <a:lnTo>
                    <a:pt x="390" y="126"/>
                  </a:lnTo>
                  <a:lnTo>
                    <a:pt x="372" y="132"/>
                  </a:lnTo>
                  <a:lnTo>
                    <a:pt x="372" y="150"/>
                  </a:lnTo>
                  <a:lnTo>
                    <a:pt x="294" y="162"/>
                  </a:lnTo>
                  <a:lnTo>
                    <a:pt x="132" y="174"/>
                  </a:lnTo>
                  <a:lnTo>
                    <a:pt x="0" y="180"/>
                  </a:lnTo>
                  <a:lnTo>
                    <a:pt x="12" y="168"/>
                  </a:lnTo>
                  <a:lnTo>
                    <a:pt x="0" y="150"/>
                  </a:lnTo>
                  <a:lnTo>
                    <a:pt x="18" y="138"/>
                  </a:lnTo>
                  <a:lnTo>
                    <a:pt x="18" y="126"/>
                  </a:lnTo>
                  <a:lnTo>
                    <a:pt x="30" y="108"/>
                  </a:lnTo>
                  <a:lnTo>
                    <a:pt x="30" y="102"/>
                  </a:lnTo>
                  <a:lnTo>
                    <a:pt x="36" y="54"/>
                  </a:lnTo>
                  <a:lnTo>
                    <a:pt x="42" y="60"/>
                  </a:lnTo>
                  <a:lnTo>
                    <a:pt x="126" y="54"/>
                  </a:lnTo>
                  <a:lnTo>
                    <a:pt x="126" y="42"/>
                  </a:lnTo>
                  <a:lnTo>
                    <a:pt x="402" y="18"/>
                  </a:lnTo>
                  <a:lnTo>
                    <a:pt x="522" y="0"/>
                  </a:lnTo>
                  <a:close/>
                </a:path>
              </a:pathLst>
            </a:custGeom>
            <a:solidFill>
              <a:srgbClr val="FF4500"/>
            </a:solidFill>
            <a:ln w="9525">
              <a:solidFill>
                <a:srgbClr val="FF4500"/>
              </a:solidFill>
              <a:prstDash val="solid"/>
              <a:round/>
              <a:headEnd/>
              <a:tailEnd/>
            </a:ln>
          </p:spPr>
          <p:txBody>
            <a:bodyPr/>
            <a:lstStyle/>
            <a:p>
              <a:endParaRPr lang="en-US"/>
            </a:p>
          </p:txBody>
        </p:sp>
        <p:sp>
          <p:nvSpPr>
            <p:cNvPr id="9322" name="Freeform 231"/>
            <p:cNvSpPr>
              <a:spLocks/>
            </p:cNvSpPr>
            <p:nvPr/>
          </p:nvSpPr>
          <p:spPr bwMode="auto">
            <a:xfrm>
              <a:off x="3279" y="2256"/>
              <a:ext cx="522" cy="180"/>
            </a:xfrm>
            <a:custGeom>
              <a:avLst/>
              <a:gdLst>
                <a:gd name="T0" fmla="*/ 522 w 522"/>
                <a:gd name="T1" fmla="*/ 0 h 180"/>
                <a:gd name="T2" fmla="*/ 522 w 522"/>
                <a:gd name="T3" fmla="*/ 24 h 180"/>
                <a:gd name="T4" fmla="*/ 504 w 522"/>
                <a:gd name="T5" fmla="*/ 42 h 180"/>
                <a:gd name="T6" fmla="*/ 474 w 522"/>
                <a:gd name="T7" fmla="*/ 60 h 180"/>
                <a:gd name="T8" fmla="*/ 468 w 522"/>
                <a:gd name="T9" fmla="*/ 54 h 180"/>
                <a:gd name="T10" fmla="*/ 450 w 522"/>
                <a:gd name="T11" fmla="*/ 78 h 180"/>
                <a:gd name="T12" fmla="*/ 402 w 522"/>
                <a:gd name="T13" fmla="*/ 102 h 180"/>
                <a:gd name="T14" fmla="*/ 390 w 522"/>
                <a:gd name="T15" fmla="*/ 126 h 180"/>
                <a:gd name="T16" fmla="*/ 372 w 522"/>
                <a:gd name="T17" fmla="*/ 132 h 180"/>
                <a:gd name="T18" fmla="*/ 372 w 522"/>
                <a:gd name="T19" fmla="*/ 150 h 180"/>
                <a:gd name="T20" fmla="*/ 294 w 522"/>
                <a:gd name="T21" fmla="*/ 162 h 180"/>
                <a:gd name="T22" fmla="*/ 132 w 522"/>
                <a:gd name="T23" fmla="*/ 174 h 180"/>
                <a:gd name="T24" fmla="*/ 0 w 522"/>
                <a:gd name="T25" fmla="*/ 180 h 180"/>
                <a:gd name="T26" fmla="*/ 12 w 522"/>
                <a:gd name="T27" fmla="*/ 168 h 180"/>
                <a:gd name="T28" fmla="*/ 0 w 522"/>
                <a:gd name="T29" fmla="*/ 150 h 180"/>
                <a:gd name="T30" fmla="*/ 18 w 522"/>
                <a:gd name="T31" fmla="*/ 138 h 180"/>
                <a:gd name="T32" fmla="*/ 18 w 522"/>
                <a:gd name="T33" fmla="*/ 126 h 180"/>
                <a:gd name="T34" fmla="*/ 30 w 522"/>
                <a:gd name="T35" fmla="*/ 108 h 180"/>
                <a:gd name="T36" fmla="*/ 30 w 522"/>
                <a:gd name="T37" fmla="*/ 102 h 180"/>
                <a:gd name="T38" fmla="*/ 36 w 522"/>
                <a:gd name="T39" fmla="*/ 54 h 180"/>
                <a:gd name="T40" fmla="*/ 42 w 522"/>
                <a:gd name="T41" fmla="*/ 60 h 180"/>
                <a:gd name="T42" fmla="*/ 126 w 522"/>
                <a:gd name="T43" fmla="*/ 54 h 180"/>
                <a:gd name="T44" fmla="*/ 126 w 522"/>
                <a:gd name="T45" fmla="*/ 42 h 180"/>
                <a:gd name="T46" fmla="*/ 402 w 522"/>
                <a:gd name="T47" fmla="*/ 18 h 180"/>
                <a:gd name="T48" fmla="*/ 522 w 522"/>
                <a:gd name="T49" fmla="*/ 0 h 180"/>
                <a:gd name="T50" fmla="*/ 522 w 522"/>
                <a:gd name="T51" fmla="*/ 6 h 18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22"/>
                <a:gd name="T79" fmla="*/ 0 h 180"/>
                <a:gd name="T80" fmla="*/ 522 w 522"/>
                <a:gd name="T81" fmla="*/ 180 h 18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22" h="180">
                  <a:moveTo>
                    <a:pt x="522" y="0"/>
                  </a:moveTo>
                  <a:lnTo>
                    <a:pt x="522" y="24"/>
                  </a:lnTo>
                  <a:lnTo>
                    <a:pt x="504" y="42"/>
                  </a:lnTo>
                  <a:lnTo>
                    <a:pt x="474" y="60"/>
                  </a:lnTo>
                  <a:lnTo>
                    <a:pt x="468" y="54"/>
                  </a:lnTo>
                  <a:lnTo>
                    <a:pt x="450" y="78"/>
                  </a:lnTo>
                  <a:lnTo>
                    <a:pt x="402" y="102"/>
                  </a:lnTo>
                  <a:lnTo>
                    <a:pt x="390" y="126"/>
                  </a:lnTo>
                  <a:lnTo>
                    <a:pt x="372" y="132"/>
                  </a:lnTo>
                  <a:lnTo>
                    <a:pt x="372" y="150"/>
                  </a:lnTo>
                  <a:lnTo>
                    <a:pt x="294" y="162"/>
                  </a:lnTo>
                  <a:lnTo>
                    <a:pt x="132" y="174"/>
                  </a:lnTo>
                  <a:lnTo>
                    <a:pt x="0" y="180"/>
                  </a:lnTo>
                  <a:lnTo>
                    <a:pt x="12" y="168"/>
                  </a:lnTo>
                  <a:lnTo>
                    <a:pt x="0" y="150"/>
                  </a:lnTo>
                  <a:lnTo>
                    <a:pt x="18" y="138"/>
                  </a:lnTo>
                  <a:lnTo>
                    <a:pt x="18" y="126"/>
                  </a:lnTo>
                  <a:lnTo>
                    <a:pt x="30" y="108"/>
                  </a:lnTo>
                  <a:lnTo>
                    <a:pt x="30" y="102"/>
                  </a:lnTo>
                  <a:lnTo>
                    <a:pt x="36" y="54"/>
                  </a:lnTo>
                  <a:lnTo>
                    <a:pt x="42" y="60"/>
                  </a:lnTo>
                  <a:lnTo>
                    <a:pt x="126" y="54"/>
                  </a:lnTo>
                  <a:lnTo>
                    <a:pt x="126" y="42"/>
                  </a:lnTo>
                  <a:lnTo>
                    <a:pt x="402" y="18"/>
                  </a:lnTo>
                  <a:lnTo>
                    <a:pt x="522" y="0"/>
                  </a:lnTo>
                  <a:lnTo>
                    <a:pt x="522" y="6"/>
                  </a:lnTo>
                </a:path>
              </a:pathLst>
            </a:custGeom>
            <a:noFill/>
            <a:ln w="9525">
              <a:solidFill>
                <a:srgbClr val="000000"/>
              </a:solidFill>
              <a:prstDash val="solid"/>
              <a:round/>
              <a:headEnd/>
              <a:tailEnd/>
            </a:ln>
          </p:spPr>
          <p:txBody>
            <a:bodyPr/>
            <a:lstStyle/>
            <a:p>
              <a:endParaRPr lang="en-US"/>
            </a:p>
          </p:txBody>
        </p:sp>
        <p:sp>
          <p:nvSpPr>
            <p:cNvPr id="9323" name="Freeform 232"/>
            <p:cNvSpPr>
              <a:spLocks/>
            </p:cNvSpPr>
            <p:nvPr/>
          </p:nvSpPr>
          <p:spPr bwMode="auto">
            <a:xfrm>
              <a:off x="2211" y="2316"/>
              <a:ext cx="864" cy="834"/>
            </a:xfrm>
            <a:custGeom>
              <a:avLst/>
              <a:gdLst>
                <a:gd name="T0" fmla="*/ 828 w 864"/>
                <a:gd name="T1" fmla="*/ 246 h 834"/>
                <a:gd name="T2" fmla="*/ 864 w 864"/>
                <a:gd name="T3" fmla="*/ 438 h 834"/>
                <a:gd name="T4" fmla="*/ 858 w 864"/>
                <a:gd name="T5" fmla="*/ 516 h 834"/>
                <a:gd name="T6" fmla="*/ 846 w 864"/>
                <a:gd name="T7" fmla="*/ 540 h 834"/>
                <a:gd name="T8" fmla="*/ 804 w 864"/>
                <a:gd name="T9" fmla="*/ 558 h 834"/>
                <a:gd name="T10" fmla="*/ 792 w 864"/>
                <a:gd name="T11" fmla="*/ 534 h 834"/>
                <a:gd name="T12" fmla="*/ 768 w 864"/>
                <a:gd name="T13" fmla="*/ 540 h 834"/>
                <a:gd name="T14" fmla="*/ 756 w 864"/>
                <a:gd name="T15" fmla="*/ 582 h 834"/>
                <a:gd name="T16" fmla="*/ 678 w 864"/>
                <a:gd name="T17" fmla="*/ 648 h 834"/>
                <a:gd name="T18" fmla="*/ 684 w 864"/>
                <a:gd name="T19" fmla="*/ 630 h 834"/>
                <a:gd name="T20" fmla="*/ 678 w 864"/>
                <a:gd name="T21" fmla="*/ 630 h 834"/>
                <a:gd name="T22" fmla="*/ 666 w 864"/>
                <a:gd name="T23" fmla="*/ 630 h 834"/>
                <a:gd name="T24" fmla="*/ 660 w 864"/>
                <a:gd name="T25" fmla="*/ 642 h 834"/>
                <a:gd name="T26" fmla="*/ 654 w 864"/>
                <a:gd name="T27" fmla="*/ 654 h 834"/>
                <a:gd name="T28" fmla="*/ 642 w 864"/>
                <a:gd name="T29" fmla="*/ 660 h 834"/>
                <a:gd name="T30" fmla="*/ 636 w 864"/>
                <a:gd name="T31" fmla="*/ 654 h 834"/>
                <a:gd name="T32" fmla="*/ 624 w 864"/>
                <a:gd name="T33" fmla="*/ 684 h 834"/>
                <a:gd name="T34" fmla="*/ 606 w 864"/>
                <a:gd name="T35" fmla="*/ 690 h 834"/>
                <a:gd name="T36" fmla="*/ 612 w 864"/>
                <a:gd name="T37" fmla="*/ 702 h 834"/>
                <a:gd name="T38" fmla="*/ 594 w 864"/>
                <a:gd name="T39" fmla="*/ 732 h 834"/>
                <a:gd name="T40" fmla="*/ 588 w 864"/>
                <a:gd name="T41" fmla="*/ 732 h 834"/>
                <a:gd name="T42" fmla="*/ 576 w 864"/>
                <a:gd name="T43" fmla="*/ 732 h 834"/>
                <a:gd name="T44" fmla="*/ 594 w 864"/>
                <a:gd name="T45" fmla="*/ 768 h 834"/>
                <a:gd name="T46" fmla="*/ 546 w 864"/>
                <a:gd name="T47" fmla="*/ 828 h 834"/>
                <a:gd name="T48" fmla="*/ 462 w 864"/>
                <a:gd name="T49" fmla="*/ 750 h 834"/>
                <a:gd name="T50" fmla="*/ 408 w 864"/>
                <a:gd name="T51" fmla="*/ 654 h 834"/>
                <a:gd name="T52" fmla="*/ 336 w 864"/>
                <a:gd name="T53" fmla="*/ 534 h 834"/>
                <a:gd name="T54" fmla="*/ 252 w 864"/>
                <a:gd name="T55" fmla="*/ 528 h 834"/>
                <a:gd name="T56" fmla="*/ 216 w 864"/>
                <a:gd name="T57" fmla="*/ 582 h 834"/>
                <a:gd name="T58" fmla="*/ 126 w 864"/>
                <a:gd name="T59" fmla="*/ 528 h 834"/>
                <a:gd name="T60" fmla="*/ 6 w 864"/>
                <a:gd name="T61" fmla="*/ 342 h 834"/>
                <a:gd name="T62" fmla="*/ 234 w 864"/>
                <a:gd name="T63" fmla="*/ 348 h 834"/>
                <a:gd name="T64" fmla="*/ 456 w 864"/>
                <a:gd name="T65" fmla="*/ 12 h 834"/>
                <a:gd name="T66" fmla="*/ 468 w 864"/>
                <a:gd name="T67" fmla="*/ 174 h 834"/>
                <a:gd name="T68" fmla="*/ 498 w 864"/>
                <a:gd name="T69" fmla="*/ 192 h 834"/>
                <a:gd name="T70" fmla="*/ 564 w 864"/>
                <a:gd name="T71" fmla="*/ 198 h 834"/>
                <a:gd name="T72" fmla="*/ 594 w 864"/>
                <a:gd name="T73" fmla="*/ 210 h 834"/>
                <a:gd name="T74" fmla="*/ 624 w 864"/>
                <a:gd name="T75" fmla="*/ 216 h 834"/>
                <a:gd name="T76" fmla="*/ 642 w 864"/>
                <a:gd name="T77" fmla="*/ 216 h 834"/>
                <a:gd name="T78" fmla="*/ 660 w 864"/>
                <a:gd name="T79" fmla="*/ 216 h 834"/>
                <a:gd name="T80" fmla="*/ 750 w 864"/>
                <a:gd name="T81" fmla="*/ 210 h 834"/>
                <a:gd name="T82" fmla="*/ 798 w 864"/>
                <a:gd name="T83" fmla="*/ 234 h 8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864"/>
                <a:gd name="T127" fmla="*/ 0 h 834"/>
                <a:gd name="T128" fmla="*/ 864 w 864"/>
                <a:gd name="T129" fmla="*/ 834 h 8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864" h="834">
                  <a:moveTo>
                    <a:pt x="798" y="234"/>
                  </a:moveTo>
                  <a:lnTo>
                    <a:pt x="828" y="246"/>
                  </a:lnTo>
                  <a:lnTo>
                    <a:pt x="828" y="366"/>
                  </a:lnTo>
                  <a:lnTo>
                    <a:pt x="864" y="438"/>
                  </a:lnTo>
                  <a:lnTo>
                    <a:pt x="852" y="474"/>
                  </a:lnTo>
                  <a:lnTo>
                    <a:pt x="858" y="516"/>
                  </a:lnTo>
                  <a:lnTo>
                    <a:pt x="840" y="534"/>
                  </a:lnTo>
                  <a:lnTo>
                    <a:pt x="846" y="540"/>
                  </a:lnTo>
                  <a:lnTo>
                    <a:pt x="786" y="570"/>
                  </a:lnTo>
                  <a:lnTo>
                    <a:pt x="804" y="558"/>
                  </a:lnTo>
                  <a:lnTo>
                    <a:pt x="786" y="558"/>
                  </a:lnTo>
                  <a:lnTo>
                    <a:pt x="792" y="534"/>
                  </a:lnTo>
                  <a:lnTo>
                    <a:pt x="774" y="546"/>
                  </a:lnTo>
                  <a:lnTo>
                    <a:pt x="768" y="540"/>
                  </a:lnTo>
                  <a:lnTo>
                    <a:pt x="774" y="576"/>
                  </a:lnTo>
                  <a:lnTo>
                    <a:pt x="756" y="582"/>
                  </a:lnTo>
                  <a:lnTo>
                    <a:pt x="756" y="600"/>
                  </a:lnTo>
                  <a:lnTo>
                    <a:pt x="678" y="648"/>
                  </a:lnTo>
                  <a:lnTo>
                    <a:pt x="720" y="618"/>
                  </a:lnTo>
                  <a:lnTo>
                    <a:pt x="684" y="630"/>
                  </a:lnTo>
                  <a:lnTo>
                    <a:pt x="684" y="618"/>
                  </a:lnTo>
                  <a:lnTo>
                    <a:pt x="678" y="630"/>
                  </a:lnTo>
                  <a:lnTo>
                    <a:pt x="672" y="624"/>
                  </a:lnTo>
                  <a:lnTo>
                    <a:pt x="666" y="630"/>
                  </a:lnTo>
                  <a:lnTo>
                    <a:pt x="654" y="624"/>
                  </a:lnTo>
                  <a:lnTo>
                    <a:pt x="660" y="642"/>
                  </a:lnTo>
                  <a:lnTo>
                    <a:pt x="672" y="642"/>
                  </a:lnTo>
                  <a:lnTo>
                    <a:pt x="654" y="654"/>
                  </a:lnTo>
                  <a:lnTo>
                    <a:pt x="642" y="636"/>
                  </a:lnTo>
                  <a:lnTo>
                    <a:pt x="642" y="660"/>
                  </a:lnTo>
                  <a:lnTo>
                    <a:pt x="636" y="666"/>
                  </a:lnTo>
                  <a:lnTo>
                    <a:pt x="636" y="654"/>
                  </a:lnTo>
                  <a:lnTo>
                    <a:pt x="612" y="672"/>
                  </a:lnTo>
                  <a:lnTo>
                    <a:pt x="624" y="684"/>
                  </a:lnTo>
                  <a:lnTo>
                    <a:pt x="594" y="684"/>
                  </a:lnTo>
                  <a:lnTo>
                    <a:pt x="606" y="690"/>
                  </a:lnTo>
                  <a:lnTo>
                    <a:pt x="606" y="702"/>
                  </a:lnTo>
                  <a:lnTo>
                    <a:pt x="612" y="702"/>
                  </a:lnTo>
                  <a:lnTo>
                    <a:pt x="600" y="732"/>
                  </a:lnTo>
                  <a:lnTo>
                    <a:pt x="594" y="732"/>
                  </a:lnTo>
                  <a:lnTo>
                    <a:pt x="594" y="720"/>
                  </a:lnTo>
                  <a:lnTo>
                    <a:pt x="588" y="732"/>
                  </a:lnTo>
                  <a:lnTo>
                    <a:pt x="576" y="720"/>
                  </a:lnTo>
                  <a:lnTo>
                    <a:pt x="576" y="732"/>
                  </a:lnTo>
                  <a:lnTo>
                    <a:pt x="600" y="732"/>
                  </a:lnTo>
                  <a:lnTo>
                    <a:pt x="594" y="768"/>
                  </a:lnTo>
                  <a:lnTo>
                    <a:pt x="618" y="834"/>
                  </a:lnTo>
                  <a:lnTo>
                    <a:pt x="546" y="828"/>
                  </a:lnTo>
                  <a:lnTo>
                    <a:pt x="480" y="798"/>
                  </a:lnTo>
                  <a:lnTo>
                    <a:pt x="462" y="750"/>
                  </a:lnTo>
                  <a:lnTo>
                    <a:pt x="456" y="702"/>
                  </a:lnTo>
                  <a:lnTo>
                    <a:pt x="408" y="654"/>
                  </a:lnTo>
                  <a:lnTo>
                    <a:pt x="372" y="570"/>
                  </a:lnTo>
                  <a:lnTo>
                    <a:pt x="336" y="534"/>
                  </a:lnTo>
                  <a:lnTo>
                    <a:pt x="276" y="516"/>
                  </a:lnTo>
                  <a:lnTo>
                    <a:pt x="252" y="528"/>
                  </a:lnTo>
                  <a:lnTo>
                    <a:pt x="234" y="564"/>
                  </a:lnTo>
                  <a:lnTo>
                    <a:pt x="216" y="582"/>
                  </a:lnTo>
                  <a:lnTo>
                    <a:pt x="198" y="576"/>
                  </a:lnTo>
                  <a:lnTo>
                    <a:pt x="126" y="528"/>
                  </a:lnTo>
                  <a:lnTo>
                    <a:pt x="108" y="450"/>
                  </a:lnTo>
                  <a:lnTo>
                    <a:pt x="6" y="342"/>
                  </a:lnTo>
                  <a:lnTo>
                    <a:pt x="0" y="330"/>
                  </a:lnTo>
                  <a:lnTo>
                    <a:pt x="234" y="348"/>
                  </a:lnTo>
                  <a:lnTo>
                    <a:pt x="264" y="0"/>
                  </a:lnTo>
                  <a:lnTo>
                    <a:pt x="456" y="12"/>
                  </a:lnTo>
                  <a:lnTo>
                    <a:pt x="444" y="162"/>
                  </a:lnTo>
                  <a:lnTo>
                    <a:pt x="468" y="174"/>
                  </a:lnTo>
                  <a:lnTo>
                    <a:pt x="486" y="174"/>
                  </a:lnTo>
                  <a:lnTo>
                    <a:pt x="498" y="192"/>
                  </a:lnTo>
                  <a:lnTo>
                    <a:pt x="540" y="204"/>
                  </a:lnTo>
                  <a:lnTo>
                    <a:pt x="564" y="198"/>
                  </a:lnTo>
                  <a:lnTo>
                    <a:pt x="582" y="222"/>
                  </a:lnTo>
                  <a:lnTo>
                    <a:pt x="594" y="210"/>
                  </a:lnTo>
                  <a:lnTo>
                    <a:pt x="612" y="228"/>
                  </a:lnTo>
                  <a:lnTo>
                    <a:pt x="624" y="216"/>
                  </a:lnTo>
                  <a:lnTo>
                    <a:pt x="630" y="234"/>
                  </a:lnTo>
                  <a:lnTo>
                    <a:pt x="642" y="216"/>
                  </a:lnTo>
                  <a:lnTo>
                    <a:pt x="648" y="222"/>
                  </a:lnTo>
                  <a:lnTo>
                    <a:pt x="660" y="216"/>
                  </a:lnTo>
                  <a:lnTo>
                    <a:pt x="678" y="234"/>
                  </a:lnTo>
                  <a:lnTo>
                    <a:pt x="750" y="210"/>
                  </a:lnTo>
                  <a:lnTo>
                    <a:pt x="798" y="240"/>
                  </a:lnTo>
                  <a:lnTo>
                    <a:pt x="798" y="234"/>
                  </a:lnTo>
                  <a:close/>
                </a:path>
              </a:pathLst>
            </a:custGeom>
            <a:solidFill>
              <a:srgbClr val="FF8C00"/>
            </a:solidFill>
            <a:ln w="9525">
              <a:solidFill>
                <a:srgbClr val="FF8C00"/>
              </a:solidFill>
              <a:prstDash val="solid"/>
              <a:round/>
              <a:headEnd/>
              <a:tailEnd/>
            </a:ln>
          </p:spPr>
          <p:txBody>
            <a:bodyPr/>
            <a:lstStyle/>
            <a:p>
              <a:endParaRPr lang="en-US"/>
            </a:p>
          </p:txBody>
        </p:sp>
        <p:sp>
          <p:nvSpPr>
            <p:cNvPr id="9324" name="Freeform 233"/>
            <p:cNvSpPr>
              <a:spLocks/>
            </p:cNvSpPr>
            <p:nvPr/>
          </p:nvSpPr>
          <p:spPr bwMode="auto">
            <a:xfrm>
              <a:off x="2211" y="2316"/>
              <a:ext cx="864" cy="834"/>
            </a:xfrm>
            <a:custGeom>
              <a:avLst/>
              <a:gdLst>
                <a:gd name="T0" fmla="*/ 828 w 864"/>
                <a:gd name="T1" fmla="*/ 246 h 834"/>
                <a:gd name="T2" fmla="*/ 864 w 864"/>
                <a:gd name="T3" fmla="*/ 438 h 834"/>
                <a:gd name="T4" fmla="*/ 858 w 864"/>
                <a:gd name="T5" fmla="*/ 516 h 834"/>
                <a:gd name="T6" fmla="*/ 846 w 864"/>
                <a:gd name="T7" fmla="*/ 540 h 834"/>
                <a:gd name="T8" fmla="*/ 804 w 864"/>
                <a:gd name="T9" fmla="*/ 558 h 834"/>
                <a:gd name="T10" fmla="*/ 792 w 864"/>
                <a:gd name="T11" fmla="*/ 534 h 834"/>
                <a:gd name="T12" fmla="*/ 768 w 864"/>
                <a:gd name="T13" fmla="*/ 540 h 834"/>
                <a:gd name="T14" fmla="*/ 756 w 864"/>
                <a:gd name="T15" fmla="*/ 582 h 834"/>
                <a:gd name="T16" fmla="*/ 678 w 864"/>
                <a:gd name="T17" fmla="*/ 648 h 834"/>
                <a:gd name="T18" fmla="*/ 684 w 864"/>
                <a:gd name="T19" fmla="*/ 630 h 834"/>
                <a:gd name="T20" fmla="*/ 678 w 864"/>
                <a:gd name="T21" fmla="*/ 630 h 834"/>
                <a:gd name="T22" fmla="*/ 666 w 864"/>
                <a:gd name="T23" fmla="*/ 630 h 834"/>
                <a:gd name="T24" fmla="*/ 660 w 864"/>
                <a:gd name="T25" fmla="*/ 642 h 834"/>
                <a:gd name="T26" fmla="*/ 654 w 864"/>
                <a:gd name="T27" fmla="*/ 654 h 834"/>
                <a:gd name="T28" fmla="*/ 642 w 864"/>
                <a:gd name="T29" fmla="*/ 660 h 834"/>
                <a:gd name="T30" fmla="*/ 636 w 864"/>
                <a:gd name="T31" fmla="*/ 654 h 834"/>
                <a:gd name="T32" fmla="*/ 624 w 864"/>
                <a:gd name="T33" fmla="*/ 684 h 834"/>
                <a:gd name="T34" fmla="*/ 606 w 864"/>
                <a:gd name="T35" fmla="*/ 690 h 834"/>
                <a:gd name="T36" fmla="*/ 612 w 864"/>
                <a:gd name="T37" fmla="*/ 702 h 834"/>
                <a:gd name="T38" fmla="*/ 594 w 864"/>
                <a:gd name="T39" fmla="*/ 732 h 834"/>
                <a:gd name="T40" fmla="*/ 588 w 864"/>
                <a:gd name="T41" fmla="*/ 732 h 834"/>
                <a:gd name="T42" fmla="*/ 576 w 864"/>
                <a:gd name="T43" fmla="*/ 732 h 834"/>
                <a:gd name="T44" fmla="*/ 594 w 864"/>
                <a:gd name="T45" fmla="*/ 768 h 834"/>
                <a:gd name="T46" fmla="*/ 546 w 864"/>
                <a:gd name="T47" fmla="*/ 828 h 834"/>
                <a:gd name="T48" fmla="*/ 462 w 864"/>
                <a:gd name="T49" fmla="*/ 750 h 834"/>
                <a:gd name="T50" fmla="*/ 408 w 864"/>
                <a:gd name="T51" fmla="*/ 654 h 834"/>
                <a:gd name="T52" fmla="*/ 336 w 864"/>
                <a:gd name="T53" fmla="*/ 534 h 834"/>
                <a:gd name="T54" fmla="*/ 252 w 864"/>
                <a:gd name="T55" fmla="*/ 528 h 834"/>
                <a:gd name="T56" fmla="*/ 216 w 864"/>
                <a:gd name="T57" fmla="*/ 582 h 834"/>
                <a:gd name="T58" fmla="*/ 126 w 864"/>
                <a:gd name="T59" fmla="*/ 528 h 834"/>
                <a:gd name="T60" fmla="*/ 6 w 864"/>
                <a:gd name="T61" fmla="*/ 342 h 834"/>
                <a:gd name="T62" fmla="*/ 234 w 864"/>
                <a:gd name="T63" fmla="*/ 348 h 834"/>
                <a:gd name="T64" fmla="*/ 456 w 864"/>
                <a:gd name="T65" fmla="*/ 12 h 834"/>
                <a:gd name="T66" fmla="*/ 468 w 864"/>
                <a:gd name="T67" fmla="*/ 174 h 834"/>
                <a:gd name="T68" fmla="*/ 498 w 864"/>
                <a:gd name="T69" fmla="*/ 192 h 834"/>
                <a:gd name="T70" fmla="*/ 564 w 864"/>
                <a:gd name="T71" fmla="*/ 198 h 834"/>
                <a:gd name="T72" fmla="*/ 594 w 864"/>
                <a:gd name="T73" fmla="*/ 210 h 834"/>
                <a:gd name="T74" fmla="*/ 624 w 864"/>
                <a:gd name="T75" fmla="*/ 216 h 834"/>
                <a:gd name="T76" fmla="*/ 642 w 864"/>
                <a:gd name="T77" fmla="*/ 216 h 834"/>
                <a:gd name="T78" fmla="*/ 660 w 864"/>
                <a:gd name="T79" fmla="*/ 216 h 834"/>
                <a:gd name="T80" fmla="*/ 750 w 864"/>
                <a:gd name="T81" fmla="*/ 210 h 834"/>
                <a:gd name="T82" fmla="*/ 798 w 864"/>
                <a:gd name="T83" fmla="*/ 234 h 8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864"/>
                <a:gd name="T127" fmla="*/ 0 h 834"/>
                <a:gd name="T128" fmla="*/ 864 w 864"/>
                <a:gd name="T129" fmla="*/ 834 h 8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864" h="834">
                  <a:moveTo>
                    <a:pt x="798" y="234"/>
                  </a:moveTo>
                  <a:lnTo>
                    <a:pt x="828" y="246"/>
                  </a:lnTo>
                  <a:lnTo>
                    <a:pt x="828" y="366"/>
                  </a:lnTo>
                  <a:lnTo>
                    <a:pt x="864" y="438"/>
                  </a:lnTo>
                  <a:lnTo>
                    <a:pt x="852" y="474"/>
                  </a:lnTo>
                  <a:lnTo>
                    <a:pt x="858" y="516"/>
                  </a:lnTo>
                  <a:lnTo>
                    <a:pt x="840" y="534"/>
                  </a:lnTo>
                  <a:lnTo>
                    <a:pt x="846" y="540"/>
                  </a:lnTo>
                  <a:lnTo>
                    <a:pt x="786" y="570"/>
                  </a:lnTo>
                  <a:lnTo>
                    <a:pt x="804" y="558"/>
                  </a:lnTo>
                  <a:lnTo>
                    <a:pt x="786" y="558"/>
                  </a:lnTo>
                  <a:lnTo>
                    <a:pt x="792" y="534"/>
                  </a:lnTo>
                  <a:lnTo>
                    <a:pt x="774" y="546"/>
                  </a:lnTo>
                  <a:lnTo>
                    <a:pt x="768" y="540"/>
                  </a:lnTo>
                  <a:lnTo>
                    <a:pt x="774" y="576"/>
                  </a:lnTo>
                  <a:lnTo>
                    <a:pt x="756" y="582"/>
                  </a:lnTo>
                  <a:lnTo>
                    <a:pt x="756" y="600"/>
                  </a:lnTo>
                  <a:lnTo>
                    <a:pt x="678" y="648"/>
                  </a:lnTo>
                  <a:lnTo>
                    <a:pt x="720" y="618"/>
                  </a:lnTo>
                  <a:lnTo>
                    <a:pt x="684" y="630"/>
                  </a:lnTo>
                  <a:lnTo>
                    <a:pt x="684" y="618"/>
                  </a:lnTo>
                  <a:lnTo>
                    <a:pt x="678" y="630"/>
                  </a:lnTo>
                  <a:lnTo>
                    <a:pt x="672" y="624"/>
                  </a:lnTo>
                  <a:lnTo>
                    <a:pt x="666" y="630"/>
                  </a:lnTo>
                  <a:lnTo>
                    <a:pt x="654" y="624"/>
                  </a:lnTo>
                  <a:lnTo>
                    <a:pt x="660" y="642"/>
                  </a:lnTo>
                  <a:lnTo>
                    <a:pt x="672" y="642"/>
                  </a:lnTo>
                  <a:lnTo>
                    <a:pt x="654" y="654"/>
                  </a:lnTo>
                  <a:lnTo>
                    <a:pt x="642" y="636"/>
                  </a:lnTo>
                  <a:lnTo>
                    <a:pt x="642" y="660"/>
                  </a:lnTo>
                  <a:lnTo>
                    <a:pt x="636" y="666"/>
                  </a:lnTo>
                  <a:lnTo>
                    <a:pt x="636" y="654"/>
                  </a:lnTo>
                  <a:lnTo>
                    <a:pt x="612" y="672"/>
                  </a:lnTo>
                  <a:lnTo>
                    <a:pt x="624" y="684"/>
                  </a:lnTo>
                  <a:lnTo>
                    <a:pt x="594" y="684"/>
                  </a:lnTo>
                  <a:lnTo>
                    <a:pt x="606" y="690"/>
                  </a:lnTo>
                  <a:lnTo>
                    <a:pt x="606" y="702"/>
                  </a:lnTo>
                  <a:lnTo>
                    <a:pt x="612" y="702"/>
                  </a:lnTo>
                  <a:lnTo>
                    <a:pt x="600" y="732"/>
                  </a:lnTo>
                  <a:lnTo>
                    <a:pt x="594" y="732"/>
                  </a:lnTo>
                  <a:lnTo>
                    <a:pt x="594" y="720"/>
                  </a:lnTo>
                  <a:lnTo>
                    <a:pt x="588" y="732"/>
                  </a:lnTo>
                  <a:lnTo>
                    <a:pt x="576" y="720"/>
                  </a:lnTo>
                  <a:lnTo>
                    <a:pt x="576" y="732"/>
                  </a:lnTo>
                  <a:lnTo>
                    <a:pt x="600" y="732"/>
                  </a:lnTo>
                  <a:lnTo>
                    <a:pt x="594" y="768"/>
                  </a:lnTo>
                  <a:lnTo>
                    <a:pt x="618" y="834"/>
                  </a:lnTo>
                  <a:lnTo>
                    <a:pt x="546" y="828"/>
                  </a:lnTo>
                  <a:lnTo>
                    <a:pt x="480" y="798"/>
                  </a:lnTo>
                  <a:lnTo>
                    <a:pt x="462" y="750"/>
                  </a:lnTo>
                  <a:lnTo>
                    <a:pt x="456" y="702"/>
                  </a:lnTo>
                  <a:lnTo>
                    <a:pt x="408" y="654"/>
                  </a:lnTo>
                  <a:lnTo>
                    <a:pt x="372" y="570"/>
                  </a:lnTo>
                  <a:lnTo>
                    <a:pt x="336" y="534"/>
                  </a:lnTo>
                  <a:lnTo>
                    <a:pt x="276" y="516"/>
                  </a:lnTo>
                  <a:lnTo>
                    <a:pt x="252" y="528"/>
                  </a:lnTo>
                  <a:lnTo>
                    <a:pt x="234" y="564"/>
                  </a:lnTo>
                  <a:lnTo>
                    <a:pt x="216" y="582"/>
                  </a:lnTo>
                  <a:lnTo>
                    <a:pt x="198" y="576"/>
                  </a:lnTo>
                  <a:lnTo>
                    <a:pt x="126" y="528"/>
                  </a:lnTo>
                  <a:lnTo>
                    <a:pt x="108" y="450"/>
                  </a:lnTo>
                  <a:lnTo>
                    <a:pt x="6" y="342"/>
                  </a:lnTo>
                  <a:lnTo>
                    <a:pt x="0" y="330"/>
                  </a:lnTo>
                  <a:lnTo>
                    <a:pt x="234" y="348"/>
                  </a:lnTo>
                  <a:lnTo>
                    <a:pt x="264" y="0"/>
                  </a:lnTo>
                  <a:lnTo>
                    <a:pt x="456" y="12"/>
                  </a:lnTo>
                  <a:lnTo>
                    <a:pt x="444" y="162"/>
                  </a:lnTo>
                  <a:lnTo>
                    <a:pt x="468" y="174"/>
                  </a:lnTo>
                  <a:lnTo>
                    <a:pt x="486" y="174"/>
                  </a:lnTo>
                  <a:lnTo>
                    <a:pt x="498" y="192"/>
                  </a:lnTo>
                  <a:lnTo>
                    <a:pt x="540" y="204"/>
                  </a:lnTo>
                  <a:lnTo>
                    <a:pt x="564" y="198"/>
                  </a:lnTo>
                  <a:lnTo>
                    <a:pt x="582" y="222"/>
                  </a:lnTo>
                  <a:lnTo>
                    <a:pt x="594" y="210"/>
                  </a:lnTo>
                  <a:lnTo>
                    <a:pt x="612" y="228"/>
                  </a:lnTo>
                  <a:lnTo>
                    <a:pt x="624" y="216"/>
                  </a:lnTo>
                  <a:lnTo>
                    <a:pt x="630" y="234"/>
                  </a:lnTo>
                  <a:lnTo>
                    <a:pt x="642" y="216"/>
                  </a:lnTo>
                  <a:lnTo>
                    <a:pt x="648" y="222"/>
                  </a:lnTo>
                  <a:lnTo>
                    <a:pt x="660" y="216"/>
                  </a:lnTo>
                  <a:lnTo>
                    <a:pt x="678" y="234"/>
                  </a:lnTo>
                  <a:lnTo>
                    <a:pt x="750" y="210"/>
                  </a:lnTo>
                  <a:lnTo>
                    <a:pt x="798" y="240"/>
                  </a:lnTo>
                  <a:lnTo>
                    <a:pt x="798" y="234"/>
                  </a:lnTo>
                  <a:lnTo>
                    <a:pt x="798" y="240"/>
                  </a:lnTo>
                </a:path>
              </a:pathLst>
            </a:custGeom>
            <a:noFill/>
            <a:ln w="9525">
              <a:solidFill>
                <a:srgbClr val="000000"/>
              </a:solidFill>
              <a:prstDash val="solid"/>
              <a:round/>
              <a:headEnd/>
              <a:tailEnd/>
            </a:ln>
          </p:spPr>
          <p:txBody>
            <a:bodyPr/>
            <a:lstStyle/>
            <a:p>
              <a:endParaRPr lang="en-US"/>
            </a:p>
          </p:txBody>
        </p:sp>
        <p:sp>
          <p:nvSpPr>
            <p:cNvPr id="9325" name="Freeform 234"/>
            <p:cNvSpPr>
              <a:spLocks/>
            </p:cNvSpPr>
            <p:nvPr/>
          </p:nvSpPr>
          <p:spPr bwMode="auto">
            <a:xfrm>
              <a:off x="1803" y="1800"/>
              <a:ext cx="348" cy="438"/>
            </a:xfrm>
            <a:custGeom>
              <a:avLst/>
              <a:gdLst>
                <a:gd name="T0" fmla="*/ 306 w 348"/>
                <a:gd name="T1" fmla="*/ 438 h 438"/>
                <a:gd name="T2" fmla="*/ 0 w 348"/>
                <a:gd name="T3" fmla="*/ 384 h 438"/>
                <a:gd name="T4" fmla="*/ 78 w 348"/>
                <a:gd name="T5" fmla="*/ 0 h 438"/>
                <a:gd name="T6" fmla="*/ 132 w 348"/>
                <a:gd name="T7" fmla="*/ 12 h 438"/>
                <a:gd name="T8" fmla="*/ 246 w 348"/>
                <a:gd name="T9" fmla="*/ 30 h 438"/>
                <a:gd name="T10" fmla="*/ 234 w 348"/>
                <a:gd name="T11" fmla="*/ 108 h 438"/>
                <a:gd name="T12" fmla="*/ 348 w 348"/>
                <a:gd name="T13" fmla="*/ 126 h 438"/>
                <a:gd name="T14" fmla="*/ 312 w 348"/>
                <a:gd name="T15" fmla="*/ 390 h 438"/>
                <a:gd name="T16" fmla="*/ 306 w 348"/>
                <a:gd name="T17" fmla="*/ 438 h 4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8"/>
                <a:gd name="T28" fmla="*/ 0 h 438"/>
                <a:gd name="T29" fmla="*/ 348 w 348"/>
                <a:gd name="T30" fmla="*/ 438 h 4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8" h="438">
                  <a:moveTo>
                    <a:pt x="306" y="438"/>
                  </a:moveTo>
                  <a:lnTo>
                    <a:pt x="0" y="384"/>
                  </a:lnTo>
                  <a:lnTo>
                    <a:pt x="78" y="0"/>
                  </a:lnTo>
                  <a:lnTo>
                    <a:pt x="132" y="12"/>
                  </a:lnTo>
                  <a:lnTo>
                    <a:pt x="246" y="30"/>
                  </a:lnTo>
                  <a:lnTo>
                    <a:pt x="234" y="108"/>
                  </a:lnTo>
                  <a:lnTo>
                    <a:pt x="348" y="126"/>
                  </a:lnTo>
                  <a:lnTo>
                    <a:pt x="312" y="390"/>
                  </a:lnTo>
                  <a:lnTo>
                    <a:pt x="306" y="438"/>
                  </a:lnTo>
                  <a:close/>
                </a:path>
              </a:pathLst>
            </a:custGeom>
            <a:solidFill>
              <a:srgbClr val="FFAA00"/>
            </a:solidFill>
            <a:ln w="9525">
              <a:solidFill>
                <a:srgbClr val="FFAA00"/>
              </a:solidFill>
              <a:prstDash val="solid"/>
              <a:round/>
              <a:headEnd/>
              <a:tailEnd/>
            </a:ln>
          </p:spPr>
          <p:txBody>
            <a:bodyPr/>
            <a:lstStyle/>
            <a:p>
              <a:endParaRPr lang="en-US"/>
            </a:p>
          </p:txBody>
        </p:sp>
        <p:sp>
          <p:nvSpPr>
            <p:cNvPr id="9326" name="Freeform 235"/>
            <p:cNvSpPr>
              <a:spLocks/>
            </p:cNvSpPr>
            <p:nvPr/>
          </p:nvSpPr>
          <p:spPr bwMode="auto">
            <a:xfrm>
              <a:off x="1803" y="1800"/>
              <a:ext cx="348" cy="444"/>
            </a:xfrm>
            <a:custGeom>
              <a:avLst/>
              <a:gdLst>
                <a:gd name="T0" fmla="*/ 306 w 348"/>
                <a:gd name="T1" fmla="*/ 438 h 444"/>
                <a:gd name="T2" fmla="*/ 0 w 348"/>
                <a:gd name="T3" fmla="*/ 384 h 444"/>
                <a:gd name="T4" fmla="*/ 78 w 348"/>
                <a:gd name="T5" fmla="*/ 0 h 444"/>
                <a:gd name="T6" fmla="*/ 132 w 348"/>
                <a:gd name="T7" fmla="*/ 12 h 444"/>
                <a:gd name="T8" fmla="*/ 246 w 348"/>
                <a:gd name="T9" fmla="*/ 30 h 444"/>
                <a:gd name="T10" fmla="*/ 234 w 348"/>
                <a:gd name="T11" fmla="*/ 108 h 444"/>
                <a:gd name="T12" fmla="*/ 348 w 348"/>
                <a:gd name="T13" fmla="*/ 126 h 444"/>
                <a:gd name="T14" fmla="*/ 312 w 348"/>
                <a:gd name="T15" fmla="*/ 390 h 444"/>
                <a:gd name="T16" fmla="*/ 306 w 348"/>
                <a:gd name="T17" fmla="*/ 438 h 444"/>
                <a:gd name="T18" fmla="*/ 306 w 348"/>
                <a:gd name="T19" fmla="*/ 444 h 4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48"/>
                <a:gd name="T31" fmla="*/ 0 h 444"/>
                <a:gd name="T32" fmla="*/ 348 w 348"/>
                <a:gd name="T33" fmla="*/ 444 h 44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48" h="444">
                  <a:moveTo>
                    <a:pt x="306" y="438"/>
                  </a:moveTo>
                  <a:lnTo>
                    <a:pt x="0" y="384"/>
                  </a:lnTo>
                  <a:lnTo>
                    <a:pt x="78" y="0"/>
                  </a:lnTo>
                  <a:lnTo>
                    <a:pt x="132" y="12"/>
                  </a:lnTo>
                  <a:lnTo>
                    <a:pt x="246" y="30"/>
                  </a:lnTo>
                  <a:lnTo>
                    <a:pt x="234" y="108"/>
                  </a:lnTo>
                  <a:lnTo>
                    <a:pt x="348" y="126"/>
                  </a:lnTo>
                  <a:lnTo>
                    <a:pt x="312" y="390"/>
                  </a:lnTo>
                  <a:lnTo>
                    <a:pt x="306" y="438"/>
                  </a:lnTo>
                  <a:lnTo>
                    <a:pt x="306" y="444"/>
                  </a:lnTo>
                </a:path>
              </a:pathLst>
            </a:custGeom>
            <a:noFill/>
            <a:ln w="9525">
              <a:solidFill>
                <a:srgbClr val="000000"/>
              </a:solidFill>
              <a:prstDash val="solid"/>
              <a:round/>
              <a:headEnd/>
              <a:tailEnd/>
            </a:ln>
          </p:spPr>
          <p:txBody>
            <a:bodyPr/>
            <a:lstStyle/>
            <a:p>
              <a:endParaRPr lang="en-US"/>
            </a:p>
          </p:txBody>
        </p:sp>
        <p:sp>
          <p:nvSpPr>
            <p:cNvPr id="9327" name="Freeform 236"/>
            <p:cNvSpPr>
              <a:spLocks/>
            </p:cNvSpPr>
            <p:nvPr/>
          </p:nvSpPr>
          <p:spPr bwMode="auto">
            <a:xfrm>
              <a:off x="4155" y="1494"/>
              <a:ext cx="102" cy="198"/>
            </a:xfrm>
            <a:custGeom>
              <a:avLst/>
              <a:gdLst>
                <a:gd name="T0" fmla="*/ 90 w 102"/>
                <a:gd name="T1" fmla="*/ 186 h 198"/>
                <a:gd name="T2" fmla="*/ 66 w 102"/>
                <a:gd name="T3" fmla="*/ 192 h 198"/>
                <a:gd name="T4" fmla="*/ 48 w 102"/>
                <a:gd name="T5" fmla="*/ 198 h 198"/>
                <a:gd name="T6" fmla="*/ 42 w 102"/>
                <a:gd name="T7" fmla="*/ 192 h 198"/>
                <a:gd name="T8" fmla="*/ 30 w 102"/>
                <a:gd name="T9" fmla="*/ 138 h 198"/>
                <a:gd name="T10" fmla="*/ 24 w 102"/>
                <a:gd name="T11" fmla="*/ 138 h 198"/>
                <a:gd name="T12" fmla="*/ 12 w 102"/>
                <a:gd name="T13" fmla="*/ 102 h 198"/>
                <a:gd name="T14" fmla="*/ 0 w 102"/>
                <a:gd name="T15" fmla="*/ 30 h 198"/>
                <a:gd name="T16" fmla="*/ 96 w 102"/>
                <a:gd name="T17" fmla="*/ 0 h 198"/>
                <a:gd name="T18" fmla="*/ 102 w 102"/>
                <a:gd name="T19" fmla="*/ 42 h 198"/>
                <a:gd name="T20" fmla="*/ 84 w 102"/>
                <a:gd name="T21" fmla="*/ 66 h 198"/>
                <a:gd name="T22" fmla="*/ 78 w 102"/>
                <a:gd name="T23" fmla="*/ 120 h 198"/>
                <a:gd name="T24" fmla="*/ 90 w 102"/>
                <a:gd name="T25" fmla="*/ 186 h 19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198"/>
                <a:gd name="T41" fmla="*/ 102 w 102"/>
                <a:gd name="T42" fmla="*/ 198 h 19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198">
                  <a:moveTo>
                    <a:pt x="90" y="186"/>
                  </a:moveTo>
                  <a:lnTo>
                    <a:pt x="66" y="192"/>
                  </a:lnTo>
                  <a:lnTo>
                    <a:pt x="48" y="198"/>
                  </a:lnTo>
                  <a:lnTo>
                    <a:pt x="42" y="192"/>
                  </a:lnTo>
                  <a:lnTo>
                    <a:pt x="30" y="138"/>
                  </a:lnTo>
                  <a:lnTo>
                    <a:pt x="24" y="138"/>
                  </a:lnTo>
                  <a:lnTo>
                    <a:pt x="12" y="102"/>
                  </a:lnTo>
                  <a:lnTo>
                    <a:pt x="0" y="30"/>
                  </a:lnTo>
                  <a:lnTo>
                    <a:pt x="96" y="0"/>
                  </a:lnTo>
                  <a:lnTo>
                    <a:pt x="102" y="42"/>
                  </a:lnTo>
                  <a:lnTo>
                    <a:pt x="84" y="66"/>
                  </a:lnTo>
                  <a:lnTo>
                    <a:pt x="78" y="120"/>
                  </a:lnTo>
                  <a:lnTo>
                    <a:pt x="90" y="186"/>
                  </a:lnTo>
                  <a:close/>
                </a:path>
              </a:pathLst>
            </a:custGeom>
            <a:solidFill>
              <a:srgbClr val="FFAA00"/>
            </a:solidFill>
            <a:ln w="9525">
              <a:solidFill>
                <a:srgbClr val="FFAA00"/>
              </a:solidFill>
              <a:prstDash val="solid"/>
              <a:round/>
              <a:headEnd/>
              <a:tailEnd/>
            </a:ln>
          </p:spPr>
          <p:txBody>
            <a:bodyPr/>
            <a:lstStyle/>
            <a:p>
              <a:endParaRPr lang="en-US"/>
            </a:p>
          </p:txBody>
        </p:sp>
        <p:sp>
          <p:nvSpPr>
            <p:cNvPr id="9328" name="Freeform 237"/>
            <p:cNvSpPr>
              <a:spLocks/>
            </p:cNvSpPr>
            <p:nvPr/>
          </p:nvSpPr>
          <p:spPr bwMode="auto">
            <a:xfrm>
              <a:off x="4155" y="1494"/>
              <a:ext cx="102" cy="198"/>
            </a:xfrm>
            <a:custGeom>
              <a:avLst/>
              <a:gdLst>
                <a:gd name="T0" fmla="*/ 90 w 102"/>
                <a:gd name="T1" fmla="*/ 186 h 198"/>
                <a:gd name="T2" fmla="*/ 66 w 102"/>
                <a:gd name="T3" fmla="*/ 192 h 198"/>
                <a:gd name="T4" fmla="*/ 48 w 102"/>
                <a:gd name="T5" fmla="*/ 198 h 198"/>
                <a:gd name="T6" fmla="*/ 42 w 102"/>
                <a:gd name="T7" fmla="*/ 192 h 198"/>
                <a:gd name="T8" fmla="*/ 30 w 102"/>
                <a:gd name="T9" fmla="*/ 138 h 198"/>
                <a:gd name="T10" fmla="*/ 24 w 102"/>
                <a:gd name="T11" fmla="*/ 138 h 198"/>
                <a:gd name="T12" fmla="*/ 12 w 102"/>
                <a:gd name="T13" fmla="*/ 102 h 198"/>
                <a:gd name="T14" fmla="*/ 0 w 102"/>
                <a:gd name="T15" fmla="*/ 30 h 198"/>
                <a:gd name="T16" fmla="*/ 96 w 102"/>
                <a:gd name="T17" fmla="*/ 0 h 198"/>
                <a:gd name="T18" fmla="*/ 102 w 102"/>
                <a:gd name="T19" fmla="*/ 42 h 198"/>
                <a:gd name="T20" fmla="*/ 84 w 102"/>
                <a:gd name="T21" fmla="*/ 66 h 198"/>
                <a:gd name="T22" fmla="*/ 78 w 102"/>
                <a:gd name="T23" fmla="*/ 120 h 198"/>
                <a:gd name="T24" fmla="*/ 90 w 102"/>
                <a:gd name="T25" fmla="*/ 186 h 198"/>
                <a:gd name="T26" fmla="*/ 90 w 102"/>
                <a:gd name="T27" fmla="*/ 192 h 19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2"/>
                <a:gd name="T43" fmla="*/ 0 h 198"/>
                <a:gd name="T44" fmla="*/ 102 w 102"/>
                <a:gd name="T45" fmla="*/ 198 h 19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2" h="198">
                  <a:moveTo>
                    <a:pt x="90" y="186"/>
                  </a:moveTo>
                  <a:lnTo>
                    <a:pt x="66" y="192"/>
                  </a:lnTo>
                  <a:lnTo>
                    <a:pt x="48" y="198"/>
                  </a:lnTo>
                  <a:lnTo>
                    <a:pt x="42" y="192"/>
                  </a:lnTo>
                  <a:lnTo>
                    <a:pt x="30" y="138"/>
                  </a:lnTo>
                  <a:lnTo>
                    <a:pt x="24" y="138"/>
                  </a:lnTo>
                  <a:lnTo>
                    <a:pt x="12" y="102"/>
                  </a:lnTo>
                  <a:lnTo>
                    <a:pt x="0" y="30"/>
                  </a:lnTo>
                  <a:lnTo>
                    <a:pt x="96" y="0"/>
                  </a:lnTo>
                  <a:lnTo>
                    <a:pt x="102" y="42"/>
                  </a:lnTo>
                  <a:lnTo>
                    <a:pt x="84" y="66"/>
                  </a:lnTo>
                  <a:lnTo>
                    <a:pt x="78" y="120"/>
                  </a:lnTo>
                  <a:lnTo>
                    <a:pt x="90" y="186"/>
                  </a:lnTo>
                  <a:lnTo>
                    <a:pt x="90" y="192"/>
                  </a:lnTo>
                </a:path>
              </a:pathLst>
            </a:custGeom>
            <a:noFill/>
            <a:ln w="9525">
              <a:solidFill>
                <a:srgbClr val="000000"/>
              </a:solidFill>
              <a:prstDash val="solid"/>
              <a:round/>
              <a:headEnd/>
              <a:tailEnd/>
            </a:ln>
          </p:spPr>
          <p:txBody>
            <a:bodyPr/>
            <a:lstStyle/>
            <a:p>
              <a:endParaRPr lang="en-US"/>
            </a:p>
          </p:txBody>
        </p:sp>
        <p:sp>
          <p:nvSpPr>
            <p:cNvPr id="9329" name="Freeform 238"/>
            <p:cNvSpPr>
              <a:spLocks/>
            </p:cNvSpPr>
            <p:nvPr/>
          </p:nvSpPr>
          <p:spPr bwMode="auto">
            <a:xfrm>
              <a:off x="4167" y="2076"/>
              <a:ext cx="6" cy="18"/>
            </a:xfrm>
            <a:custGeom>
              <a:avLst/>
              <a:gdLst>
                <a:gd name="T0" fmla="*/ 6 w 6"/>
                <a:gd name="T1" fmla="*/ 0 h 18"/>
                <a:gd name="T2" fmla="*/ 0 w 6"/>
                <a:gd name="T3" fmla="*/ 18 h 18"/>
                <a:gd name="T4" fmla="*/ 0 w 6"/>
                <a:gd name="T5" fmla="*/ 0 h 18"/>
                <a:gd name="T6" fmla="*/ 6 w 6"/>
                <a:gd name="T7" fmla="*/ 0 h 18"/>
                <a:gd name="T8" fmla="*/ 0 60000 65536"/>
                <a:gd name="T9" fmla="*/ 0 60000 65536"/>
                <a:gd name="T10" fmla="*/ 0 60000 65536"/>
                <a:gd name="T11" fmla="*/ 0 60000 65536"/>
                <a:gd name="T12" fmla="*/ 0 w 6"/>
                <a:gd name="T13" fmla="*/ 0 h 18"/>
                <a:gd name="T14" fmla="*/ 6 w 6"/>
                <a:gd name="T15" fmla="*/ 18 h 18"/>
              </a:gdLst>
              <a:ahLst/>
              <a:cxnLst>
                <a:cxn ang="T8">
                  <a:pos x="T0" y="T1"/>
                </a:cxn>
                <a:cxn ang="T9">
                  <a:pos x="T2" y="T3"/>
                </a:cxn>
                <a:cxn ang="T10">
                  <a:pos x="T4" y="T5"/>
                </a:cxn>
                <a:cxn ang="T11">
                  <a:pos x="T6" y="T7"/>
                </a:cxn>
              </a:cxnLst>
              <a:rect l="T12" t="T13" r="T14" b="T15"/>
              <a:pathLst>
                <a:path w="6" h="18">
                  <a:moveTo>
                    <a:pt x="6" y="0"/>
                  </a:moveTo>
                  <a:lnTo>
                    <a:pt x="0" y="18"/>
                  </a:lnTo>
                  <a:lnTo>
                    <a:pt x="0" y="0"/>
                  </a:lnTo>
                  <a:lnTo>
                    <a:pt x="6" y="0"/>
                  </a:lnTo>
                  <a:close/>
                </a:path>
              </a:pathLst>
            </a:custGeom>
            <a:solidFill>
              <a:srgbClr val="FF8C00"/>
            </a:solidFill>
            <a:ln w="9525">
              <a:solidFill>
                <a:srgbClr val="FF8C00"/>
              </a:solidFill>
              <a:prstDash val="solid"/>
              <a:round/>
              <a:headEnd/>
              <a:tailEnd/>
            </a:ln>
          </p:spPr>
          <p:txBody>
            <a:bodyPr/>
            <a:lstStyle/>
            <a:p>
              <a:endParaRPr lang="en-US"/>
            </a:p>
          </p:txBody>
        </p:sp>
        <p:sp>
          <p:nvSpPr>
            <p:cNvPr id="9330" name="Freeform 239"/>
            <p:cNvSpPr>
              <a:spLocks/>
            </p:cNvSpPr>
            <p:nvPr/>
          </p:nvSpPr>
          <p:spPr bwMode="auto">
            <a:xfrm>
              <a:off x="4167" y="2076"/>
              <a:ext cx="6" cy="18"/>
            </a:xfrm>
            <a:custGeom>
              <a:avLst/>
              <a:gdLst>
                <a:gd name="T0" fmla="*/ 6 w 6"/>
                <a:gd name="T1" fmla="*/ 0 h 18"/>
                <a:gd name="T2" fmla="*/ 0 w 6"/>
                <a:gd name="T3" fmla="*/ 18 h 18"/>
                <a:gd name="T4" fmla="*/ 0 w 6"/>
                <a:gd name="T5" fmla="*/ 0 h 18"/>
                <a:gd name="T6" fmla="*/ 6 w 6"/>
                <a:gd name="T7" fmla="*/ 0 h 18"/>
                <a:gd name="T8" fmla="*/ 6 w 6"/>
                <a:gd name="T9" fmla="*/ 6 h 18"/>
                <a:gd name="T10" fmla="*/ 0 60000 65536"/>
                <a:gd name="T11" fmla="*/ 0 60000 65536"/>
                <a:gd name="T12" fmla="*/ 0 60000 65536"/>
                <a:gd name="T13" fmla="*/ 0 60000 65536"/>
                <a:gd name="T14" fmla="*/ 0 60000 65536"/>
                <a:gd name="T15" fmla="*/ 0 w 6"/>
                <a:gd name="T16" fmla="*/ 0 h 18"/>
                <a:gd name="T17" fmla="*/ 6 w 6"/>
                <a:gd name="T18" fmla="*/ 18 h 18"/>
              </a:gdLst>
              <a:ahLst/>
              <a:cxnLst>
                <a:cxn ang="T10">
                  <a:pos x="T0" y="T1"/>
                </a:cxn>
                <a:cxn ang="T11">
                  <a:pos x="T2" y="T3"/>
                </a:cxn>
                <a:cxn ang="T12">
                  <a:pos x="T4" y="T5"/>
                </a:cxn>
                <a:cxn ang="T13">
                  <a:pos x="T6" y="T7"/>
                </a:cxn>
                <a:cxn ang="T14">
                  <a:pos x="T8" y="T9"/>
                </a:cxn>
              </a:cxnLst>
              <a:rect l="T15" t="T16" r="T17" b="T18"/>
              <a:pathLst>
                <a:path w="6" h="18">
                  <a:moveTo>
                    <a:pt x="6" y="0"/>
                  </a:moveTo>
                  <a:lnTo>
                    <a:pt x="0" y="18"/>
                  </a:ln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9331" name="Freeform 240"/>
            <p:cNvSpPr>
              <a:spLocks/>
            </p:cNvSpPr>
            <p:nvPr/>
          </p:nvSpPr>
          <p:spPr bwMode="auto">
            <a:xfrm>
              <a:off x="4137" y="2076"/>
              <a:ext cx="24" cy="78"/>
            </a:xfrm>
            <a:custGeom>
              <a:avLst/>
              <a:gdLst>
                <a:gd name="T0" fmla="*/ 24 w 24"/>
                <a:gd name="T1" fmla="*/ 0 h 78"/>
                <a:gd name="T2" fmla="*/ 6 w 24"/>
                <a:gd name="T3" fmla="*/ 78 h 78"/>
                <a:gd name="T4" fmla="*/ 0 w 24"/>
                <a:gd name="T5" fmla="*/ 54 h 78"/>
                <a:gd name="T6" fmla="*/ 12 w 24"/>
                <a:gd name="T7" fmla="*/ 12 h 78"/>
                <a:gd name="T8" fmla="*/ 12 w 24"/>
                <a:gd name="T9" fmla="*/ 6 h 78"/>
                <a:gd name="T10" fmla="*/ 24 w 24"/>
                <a:gd name="T11" fmla="*/ 0 h 78"/>
                <a:gd name="T12" fmla="*/ 0 60000 65536"/>
                <a:gd name="T13" fmla="*/ 0 60000 65536"/>
                <a:gd name="T14" fmla="*/ 0 60000 65536"/>
                <a:gd name="T15" fmla="*/ 0 60000 65536"/>
                <a:gd name="T16" fmla="*/ 0 60000 65536"/>
                <a:gd name="T17" fmla="*/ 0 60000 65536"/>
                <a:gd name="T18" fmla="*/ 0 w 24"/>
                <a:gd name="T19" fmla="*/ 0 h 78"/>
                <a:gd name="T20" fmla="*/ 24 w 24"/>
                <a:gd name="T21" fmla="*/ 78 h 78"/>
              </a:gdLst>
              <a:ahLst/>
              <a:cxnLst>
                <a:cxn ang="T12">
                  <a:pos x="T0" y="T1"/>
                </a:cxn>
                <a:cxn ang="T13">
                  <a:pos x="T2" y="T3"/>
                </a:cxn>
                <a:cxn ang="T14">
                  <a:pos x="T4" y="T5"/>
                </a:cxn>
                <a:cxn ang="T15">
                  <a:pos x="T6" y="T7"/>
                </a:cxn>
                <a:cxn ang="T16">
                  <a:pos x="T8" y="T9"/>
                </a:cxn>
                <a:cxn ang="T17">
                  <a:pos x="T10" y="T11"/>
                </a:cxn>
              </a:cxnLst>
              <a:rect l="T18" t="T19" r="T20" b="T21"/>
              <a:pathLst>
                <a:path w="24" h="78">
                  <a:moveTo>
                    <a:pt x="24" y="0"/>
                  </a:moveTo>
                  <a:lnTo>
                    <a:pt x="6" y="78"/>
                  </a:lnTo>
                  <a:lnTo>
                    <a:pt x="0" y="54"/>
                  </a:lnTo>
                  <a:lnTo>
                    <a:pt x="12" y="12"/>
                  </a:lnTo>
                  <a:lnTo>
                    <a:pt x="12" y="6"/>
                  </a:lnTo>
                  <a:lnTo>
                    <a:pt x="24" y="0"/>
                  </a:lnTo>
                  <a:close/>
                </a:path>
              </a:pathLst>
            </a:custGeom>
            <a:solidFill>
              <a:srgbClr val="FF8C00"/>
            </a:solidFill>
            <a:ln w="9525">
              <a:solidFill>
                <a:srgbClr val="FF8C00"/>
              </a:solidFill>
              <a:prstDash val="solid"/>
              <a:round/>
              <a:headEnd/>
              <a:tailEnd/>
            </a:ln>
          </p:spPr>
          <p:txBody>
            <a:bodyPr/>
            <a:lstStyle/>
            <a:p>
              <a:endParaRPr lang="en-US"/>
            </a:p>
          </p:txBody>
        </p:sp>
        <p:sp>
          <p:nvSpPr>
            <p:cNvPr id="9332" name="Freeform 241"/>
            <p:cNvSpPr>
              <a:spLocks/>
            </p:cNvSpPr>
            <p:nvPr/>
          </p:nvSpPr>
          <p:spPr bwMode="auto">
            <a:xfrm>
              <a:off x="4137" y="2076"/>
              <a:ext cx="24" cy="78"/>
            </a:xfrm>
            <a:custGeom>
              <a:avLst/>
              <a:gdLst>
                <a:gd name="T0" fmla="*/ 24 w 24"/>
                <a:gd name="T1" fmla="*/ 0 h 78"/>
                <a:gd name="T2" fmla="*/ 6 w 24"/>
                <a:gd name="T3" fmla="*/ 78 h 78"/>
                <a:gd name="T4" fmla="*/ 0 w 24"/>
                <a:gd name="T5" fmla="*/ 54 h 78"/>
                <a:gd name="T6" fmla="*/ 12 w 24"/>
                <a:gd name="T7" fmla="*/ 12 h 78"/>
                <a:gd name="T8" fmla="*/ 12 w 24"/>
                <a:gd name="T9" fmla="*/ 6 h 78"/>
                <a:gd name="T10" fmla="*/ 24 w 24"/>
                <a:gd name="T11" fmla="*/ 0 h 78"/>
                <a:gd name="T12" fmla="*/ 24 w 24"/>
                <a:gd name="T13" fmla="*/ 6 h 78"/>
                <a:gd name="T14" fmla="*/ 0 60000 65536"/>
                <a:gd name="T15" fmla="*/ 0 60000 65536"/>
                <a:gd name="T16" fmla="*/ 0 60000 65536"/>
                <a:gd name="T17" fmla="*/ 0 60000 65536"/>
                <a:gd name="T18" fmla="*/ 0 60000 65536"/>
                <a:gd name="T19" fmla="*/ 0 60000 65536"/>
                <a:gd name="T20" fmla="*/ 0 60000 65536"/>
                <a:gd name="T21" fmla="*/ 0 w 24"/>
                <a:gd name="T22" fmla="*/ 0 h 78"/>
                <a:gd name="T23" fmla="*/ 24 w 24"/>
                <a:gd name="T24" fmla="*/ 78 h 7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78">
                  <a:moveTo>
                    <a:pt x="24" y="0"/>
                  </a:moveTo>
                  <a:lnTo>
                    <a:pt x="6" y="78"/>
                  </a:lnTo>
                  <a:lnTo>
                    <a:pt x="0" y="54"/>
                  </a:lnTo>
                  <a:lnTo>
                    <a:pt x="12" y="12"/>
                  </a:lnTo>
                  <a:lnTo>
                    <a:pt x="12" y="6"/>
                  </a:lnTo>
                  <a:lnTo>
                    <a:pt x="24" y="0"/>
                  </a:lnTo>
                  <a:lnTo>
                    <a:pt x="24" y="6"/>
                  </a:lnTo>
                </a:path>
              </a:pathLst>
            </a:custGeom>
            <a:noFill/>
            <a:ln w="9525">
              <a:solidFill>
                <a:srgbClr val="000000"/>
              </a:solidFill>
              <a:prstDash val="solid"/>
              <a:round/>
              <a:headEnd/>
              <a:tailEnd/>
            </a:ln>
          </p:spPr>
          <p:txBody>
            <a:bodyPr/>
            <a:lstStyle/>
            <a:p>
              <a:endParaRPr lang="en-US"/>
            </a:p>
          </p:txBody>
        </p:sp>
        <p:sp>
          <p:nvSpPr>
            <p:cNvPr id="9333" name="Freeform 242"/>
            <p:cNvSpPr>
              <a:spLocks/>
            </p:cNvSpPr>
            <p:nvPr/>
          </p:nvSpPr>
          <p:spPr bwMode="auto">
            <a:xfrm>
              <a:off x="3681" y="2004"/>
              <a:ext cx="474" cy="270"/>
            </a:xfrm>
            <a:custGeom>
              <a:avLst/>
              <a:gdLst>
                <a:gd name="T0" fmla="*/ 474 w 474"/>
                <a:gd name="T1" fmla="*/ 192 h 270"/>
                <a:gd name="T2" fmla="*/ 468 w 474"/>
                <a:gd name="T3" fmla="*/ 186 h 270"/>
                <a:gd name="T4" fmla="*/ 474 w 474"/>
                <a:gd name="T5" fmla="*/ 192 h 270"/>
                <a:gd name="T6" fmla="*/ 468 w 474"/>
                <a:gd name="T7" fmla="*/ 198 h 270"/>
                <a:gd name="T8" fmla="*/ 120 w 474"/>
                <a:gd name="T9" fmla="*/ 252 h 270"/>
                <a:gd name="T10" fmla="*/ 0 w 474"/>
                <a:gd name="T11" fmla="*/ 270 h 270"/>
                <a:gd name="T12" fmla="*/ 30 w 474"/>
                <a:gd name="T13" fmla="*/ 258 h 270"/>
                <a:gd name="T14" fmla="*/ 90 w 474"/>
                <a:gd name="T15" fmla="*/ 186 h 270"/>
                <a:gd name="T16" fmla="*/ 96 w 474"/>
                <a:gd name="T17" fmla="*/ 198 h 270"/>
                <a:gd name="T18" fmla="*/ 114 w 474"/>
                <a:gd name="T19" fmla="*/ 210 h 270"/>
                <a:gd name="T20" fmla="*/ 186 w 474"/>
                <a:gd name="T21" fmla="*/ 180 h 270"/>
                <a:gd name="T22" fmla="*/ 198 w 474"/>
                <a:gd name="T23" fmla="*/ 162 h 270"/>
                <a:gd name="T24" fmla="*/ 192 w 474"/>
                <a:gd name="T25" fmla="*/ 156 h 270"/>
                <a:gd name="T26" fmla="*/ 216 w 474"/>
                <a:gd name="T27" fmla="*/ 84 h 270"/>
                <a:gd name="T28" fmla="*/ 240 w 474"/>
                <a:gd name="T29" fmla="*/ 90 h 270"/>
                <a:gd name="T30" fmla="*/ 252 w 474"/>
                <a:gd name="T31" fmla="*/ 60 h 270"/>
                <a:gd name="T32" fmla="*/ 264 w 474"/>
                <a:gd name="T33" fmla="*/ 60 h 270"/>
                <a:gd name="T34" fmla="*/ 282 w 474"/>
                <a:gd name="T35" fmla="*/ 24 h 270"/>
                <a:gd name="T36" fmla="*/ 282 w 474"/>
                <a:gd name="T37" fmla="*/ 0 h 270"/>
                <a:gd name="T38" fmla="*/ 318 w 474"/>
                <a:gd name="T39" fmla="*/ 18 h 270"/>
                <a:gd name="T40" fmla="*/ 324 w 474"/>
                <a:gd name="T41" fmla="*/ 6 h 270"/>
                <a:gd name="T42" fmla="*/ 360 w 474"/>
                <a:gd name="T43" fmla="*/ 24 h 270"/>
                <a:gd name="T44" fmla="*/ 372 w 474"/>
                <a:gd name="T45" fmla="*/ 36 h 270"/>
                <a:gd name="T46" fmla="*/ 360 w 474"/>
                <a:gd name="T47" fmla="*/ 66 h 270"/>
                <a:gd name="T48" fmla="*/ 366 w 474"/>
                <a:gd name="T49" fmla="*/ 78 h 270"/>
                <a:gd name="T50" fmla="*/ 372 w 474"/>
                <a:gd name="T51" fmla="*/ 66 h 270"/>
                <a:gd name="T52" fmla="*/ 384 w 474"/>
                <a:gd name="T53" fmla="*/ 84 h 270"/>
                <a:gd name="T54" fmla="*/ 432 w 474"/>
                <a:gd name="T55" fmla="*/ 96 h 270"/>
                <a:gd name="T56" fmla="*/ 426 w 474"/>
                <a:gd name="T57" fmla="*/ 120 h 270"/>
                <a:gd name="T58" fmla="*/ 390 w 474"/>
                <a:gd name="T59" fmla="*/ 96 h 270"/>
                <a:gd name="T60" fmla="*/ 420 w 474"/>
                <a:gd name="T61" fmla="*/ 120 h 270"/>
                <a:gd name="T62" fmla="*/ 432 w 474"/>
                <a:gd name="T63" fmla="*/ 120 h 270"/>
                <a:gd name="T64" fmla="*/ 426 w 474"/>
                <a:gd name="T65" fmla="*/ 126 h 270"/>
                <a:gd name="T66" fmla="*/ 438 w 474"/>
                <a:gd name="T67" fmla="*/ 132 h 270"/>
                <a:gd name="T68" fmla="*/ 438 w 474"/>
                <a:gd name="T69" fmla="*/ 138 h 270"/>
                <a:gd name="T70" fmla="*/ 426 w 474"/>
                <a:gd name="T71" fmla="*/ 138 h 270"/>
                <a:gd name="T72" fmla="*/ 432 w 474"/>
                <a:gd name="T73" fmla="*/ 150 h 270"/>
                <a:gd name="T74" fmla="*/ 402 w 474"/>
                <a:gd name="T75" fmla="*/ 132 h 270"/>
                <a:gd name="T76" fmla="*/ 444 w 474"/>
                <a:gd name="T77" fmla="*/ 162 h 270"/>
                <a:gd name="T78" fmla="*/ 438 w 474"/>
                <a:gd name="T79" fmla="*/ 168 h 270"/>
                <a:gd name="T80" fmla="*/ 402 w 474"/>
                <a:gd name="T81" fmla="*/ 150 h 270"/>
                <a:gd name="T82" fmla="*/ 396 w 474"/>
                <a:gd name="T83" fmla="*/ 156 h 270"/>
                <a:gd name="T84" fmla="*/ 414 w 474"/>
                <a:gd name="T85" fmla="*/ 156 h 270"/>
                <a:gd name="T86" fmla="*/ 432 w 474"/>
                <a:gd name="T87" fmla="*/ 174 h 270"/>
                <a:gd name="T88" fmla="*/ 462 w 474"/>
                <a:gd name="T89" fmla="*/ 168 h 270"/>
                <a:gd name="T90" fmla="*/ 474 w 474"/>
                <a:gd name="T91" fmla="*/ 192 h 27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74"/>
                <a:gd name="T139" fmla="*/ 0 h 270"/>
                <a:gd name="T140" fmla="*/ 474 w 474"/>
                <a:gd name="T141" fmla="*/ 270 h 27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74" h="270">
                  <a:moveTo>
                    <a:pt x="474" y="192"/>
                  </a:moveTo>
                  <a:lnTo>
                    <a:pt x="468" y="186"/>
                  </a:lnTo>
                  <a:lnTo>
                    <a:pt x="474" y="192"/>
                  </a:lnTo>
                  <a:lnTo>
                    <a:pt x="468" y="198"/>
                  </a:lnTo>
                  <a:lnTo>
                    <a:pt x="120" y="252"/>
                  </a:lnTo>
                  <a:lnTo>
                    <a:pt x="0" y="270"/>
                  </a:lnTo>
                  <a:lnTo>
                    <a:pt x="30" y="258"/>
                  </a:lnTo>
                  <a:lnTo>
                    <a:pt x="90" y="186"/>
                  </a:lnTo>
                  <a:lnTo>
                    <a:pt x="96" y="198"/>
                  </a:lnTo>
                  <a:lnTo>
                    <a:pt x="114" y="210"/>
                  </a:lnTo>
                  <a:lnTo>
                    <a:pt x="186" y="180"/>
                  </a:lnTo>
                  <a:lnTo>
                    <a:pt x="198" y="162"/>
                  </a:lnTo>
                  <a:lnTo>
                    <a:pt x="192" y="156"/>
                  </a:lnTo>
                  <a:lnTo>
                    <a:pt x="216" y="84"/>
                  </a:lnTo>
                  <a:lnTo>
                    <a:pt x="240" y="90"/>
                  </a:lnTo>
                  <a:lnTo>
                    <a:pt x="252" y="60"/>
                  </a:lnTo>
                  <a:lnTo>
                    <a:pt x="264" y="60"/>
                  </a:lnTo>
                  <a:lnTo>
                    <a:pt x="282" y="24"/>
                  </a:lnTo>
                  <a:lnTo>
                    <a:pt x="282" y="0"/>
                  </a:lnTo>
                  <a:lnTo>
                    <a:pt x="318" y="18"/>
                  </a:lnTo>
                  <a:lnTo>
                    <a:pt x="324" y="6"/>
                  </a:lnTo>
                  <a:lnTo>
                    <a:pt x="360" y="24"/>
                  </a:lnTo>
                  <a:lnTo>
                    <a:pt x="372" y="36"/>
                  </a:lnTo>
                  <a:lnTo>
                    <a:pt x="360" y="66"/>
                  </a:lnTo>
                  <a:lnTo>
                    <a:pt x="366" y="78"/>
                  </a:lnTo>
                  <a:lnTo>
                    <a:pt x="372" y="66"/>
                  </a:lnTo>
                  <a:lnTo>
                    <a:pt x="384" y="84"/>
                  </a:lnTo>
                  <a:lnTo>
                    <a:pt x="432" y="96"/>
                  </a:lnTo>
                  <a:lnTo>
                    <a:pt x="426" y="120"/>
                  </a:lnTo>
                  <a:lnTo>
                    <a:pt x="390" y="96"/>
                  </a:lnTo>
                  <a:lnTo>
                    <a:pt x="420" y="120"/>
                  </a:lnTo>
                  <a:lnTo>
                    <a:pt x="432" y="120"/>
                  </a:lnTo>
                  <a:lnTo>
                    <a:pt x="426" y="126"/>
                  </a:lnTo>
                  <a:lnTo>
                    <a:pt x="438" y="132"/>
                  </a:lnTo>
                  <a:lnTo>
                    <a:pt x="438" y="138"/>
                  </a:lnTo>
                  <a:lnTo>
                    <a:pt x="426" y="138"/>
                  </a:lnTo>
                  <a:lnTo>
                    <a:pt x="432" y="150"/>
                  </a:lnTo>
                  <a:lnTo>
                    <a:pt x="402" y="132"/>
                  </a:lnTo>
                  <a:lnTo>
                    <a:pt x="444" y="162"/>
                  </a:lnTo>
                  <a:lnTo>
                    <a:pt x="438" y="168"/>
                  </a:lnTo>
                  <a:lnTo>
                    <a:pt x="402" y="150"/>
                  </a:lnTo>
                  <a:lnTo>
                    <a:pt x="396" y="156"/>
                  </a:lnTo>
                  <a:lnTo>
                    <a:pt x="414" y="156"/>
                  </a:lnTo>
                  <a:lnTo>
                    <a:pt x="432" y="174"/>
                  </a:lnTo>
                  <a:lnTo>
                    <a:pt x="462" y="168"/>
                  </a:lnTo>
                  <a:lnTo>
                    <a:pt x="474" y="192"/>
                  </a:lnTo>
                  <a:close/>
                </a:path>
              </a:pathLst>
            </a:custGeom>
            <a:solidFill>
              <a:srgbClr val="FF8C00"/>
            </a:solidFill>
            <a:ln w="9525">
              <a:solidFill>
                <a:srgbClr val="FF8C00"/>
              </a:solidFill>
              <a:prstDash val="solid"/>
              <a:round/>
              <a:headEnd/>
              <a:tailEnd/>
            </a:ln>
          </p:spPr>
          <p:txBody>
            <a:bodyPr/>
            <a:lstStyle/>
            <a:p>
              <a:endParaRPr lang="en-US"/>
            </a:p>
          </p:txBody>
        </p:sp>
        <p:sp>
          <p:nvSpPr>
            <p:cNvPr id="9334" name="Freeform 243"/>
            <p:cNvSpPr>
              <a:spLocks/>
            </p:cNvSpPr>
            <p:nvPr/>
          </p:nvSpPr>
          <p:spPr bwMode="auto">
            <a:xfrm>
              <a:off x="3681" y="2004"/>
              <a:ext cx="474" cy="270"/>
            </a:xfrm>
            <a:custGeom>
              <a:avLst/>
              <a:gdLst>
                <a:gd name="T0" fmla="*/ 474 w 474"/>
                <a:gd name="T1" fmla="*/ 192 h 270"/>
                <a:gd name="T2" fmla="*/ 468 w 474"/>
                <a:gd name="T3" fmla="*/ 186 h 270"/>
                <a:gd name="T4" fmla="*/ 474 w 474"/>
                <a:gd name="T5" fmla="*/ 192 h 270"/>
                <a:gd name="T6" fmla="*/ 468 w 474"/>
                <a:gd name="T7" fmla="*/ 198 h 270"/>
                <a:gd name="T8" fmla="*/ 120 w 474"/>
                <a:gd name="T9" fmla="*/ 252 h 270"/>
                <a:gd name="T10" fmla="*/ 0 w 474"/>
                <a:gd name="T11" fmla="*/ 270 h 270"/>
                <a:gd name="T12" fmla="*/ 30 w 474"/>
                <a:gd name="T13" fmla="*/ 258 h 270"/>
                <a:gd name="T14" fmla="*/ 90 w 474"/>
                <a:gd name="T15" fmla="*/ 186 h 270"/>
                <a:gd name="T16" fmla="*/ 96 w 474"/>
                <a:gd name="T17" fmla="*/ 198 h 270"/>
                <a:gd name="T18" fmla="*/ 114 w 474"/>
                <a:gd name="T19" fmla="*/ 210 h 270"/>
                <a:gd name="T20" fmla="*/ 186 w 474"/>
                <a:gd name="T21" fmla="*/ 180 h 270"/>
                <a:gd name="T22" fmla="*/ 198 w 474"/>
                <a:gd name="T23" fmla="*/ 162 h 270"/>
                <a:gd name="T24" fmla="*/ 192 w 474"/>
                <a:gd name="T25" fmla="*/ 156 h 270"/>
                <a:gd name="T26" fmla="*/ 216 w 474"/>
                <a:gd name="T27" fmla="*/ 84 h 270"/>
                <a:gd name="T28" fmla="*/ 240 w 474"/>
                <a:gd name="T29" fmla="*/ 90 h 270"/>
                <a:gd name="T30" fmla="*/ 252 w 474"/>
                <a:gd name="T31" fmla="*/ 60 h 270"/>
                <a:gd name="T32" fmla="*/ 264 w 474"/>
                <a:gd name="T33" fmla="*/ 60 h 270"/>
                <a:gd name="T34" fmla="*/ 282 w 474"/>
                <a:gd name="T35" fmla="*/ 24 h 270"/>
                <a:gd name="T36" fmla="*/ 282 w 474"/>
                <a:gd name="T37" fmla="*/ 0 h 270"/>
                <a:gd name="T38" fmla="*/ 318 w 474"/>
                <a:gd name="T39" fmla="*/ 18 h 270"/>
                <a:gd name="T40" fmla="*/ 324 w 474"/>
                <a:gd name="T41" fmla="*/ 6 h 270"/>
                <a:gd name="T42" fmla="*/ 360 w 474"/>
                <a:gd name="T43" fmla="*/ 24 h 270"/>
                <a:gd name="T44" fmla="*/ 372 w 474"/>
                <a:gd name="T45" fmla="*/ 36 h 270"/>
                <a:gd name="T46" fmla="*/ 360 w 474"/>
                <a:gd name="T47" fmla="*/ 66 h 270"/>
                <a:gd name="T48" fmla="*/ 366 w 474"/>
                <a:gd name="T49" fmla="*/ 78 h 270"/>
                <a:gd name="T50" fmla="*/ 372 w 474"/>
                <a:gd name="T51" fmla="*/ 66 h 270"/>
                <a:gd name="T52" fmla="*/ 384 w 474"/>
                <a:gd name="T53" fmla="*/ 84 h 270"/>
                <a:gd name="T54" fmla="*/ 432 w 474"/>
                <a:gd name="T55" fmla="*/ 96 h 270"/>
                <a:gd name="T56" fmla="*/ 426 w 474"/>
                <a:gd name="T57" fmla="*/ 120 h 270"/>
                <a:gd name="T58" fmla="*/ 390 w 474"/>
                <a:gd name="T59" fmla="*/ 96 h 270"/>
                <a:gd name="T60" fmla="*/ 420 w 474"/>
                <a:gd name="T61" fmla="*/ 120 h 270"/>
                <a:gd name="T62" fmla="*/ 432 w 474"/>
                <a:gd name="T63" fmla="*/ 120 h 270"/>
                <a:gd name="T64" fmla="*/ 426 w 474"/>
                <a:gd name="T65" fmla="*/ 126 h 270"/>
                <a:gd name="T66" fmla="*/ 438 w 474"/>
                <a:gd name="T67" fmla="*/ 132 h 270"/>
                <a:gd name="T68" fmla="*/ 438 w 474"/>
                <a:gd name="T69" fmla="*/ 138 h 270"/>
                <a:gd name="T70" fmla="*/ 426 w 474"/>
                <a:gd name="T71" fmla="*/ 138 h 270"/>
                <a:gd name="T72" fmla="*/ 432 w 474"/>
                <a:gd name="T73" fmla="*/ 150 h 270"/>
                <a:gd name="T74" fmla="*/ 402 w 474"/>
                <a:gd name="T75" fmla="*/ 132 h 270"/>
                <a:gd name="T76" fmla="*/ 444 w 474"/>
                <a:gd name="T77" fmla="*/ 162 h 270"/>
                <a:gd name="T78" fmla="*/ 438 w 474"/>
                <a:gd name="T79" fmla="*/ 168 h 270"/>
                <a:gd name="T80" fmla="*/ 402 w 474"/>
                <a:gd name="T81" fmla="*/ 150 h 270"/>
                <a:gd name="T82" fmla="*/ 396 w 474"/>
                <a:gd name="T83" fmla="*/ 156 h 270"/>
                <a:gd name="T84" fmla="*/ 414 w 474"/>
                <a:gd name="T85" fmla="*/ 156 h 270"/>
                <a:gd name="T86" fmla="*/ 432 w 474"/>
                <a:gd name="T87" fmla="*/ 174 h 270"/>
                <a:gd name="T88" fmla="*/ 462 w 474"/>
                <a:gd name="T89" fmla="*/ 168 h 270"/>
                <a:gd name="T90" fmla="*/ 474 w 474"/>
                <a:gd name="T91" fmla="*/ 192 h 270"/>
                <a:gd name="T92" fmla="*/ 474 w 474"/>
                <a:gd name="T93" fmla="*/ 198 h 2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74"/>
                <a:gd name="T142" fmla="*/ 0 h 270"/>
                <a:gd name="T143" fmla="*/ 474 w 474"/>
                <a:gd name="T144" fmla="*/ 270 h 2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74" h="270">
                  <a:moveTo>
                    <a:pt x="474" y="192"/>
                  </a:moveTo>
                  <a:lnTo>
                    <a:pt x="468" y="186"/>
                  </a:lnTo>
                  <a:lnTo>
                    <a:pt x="474" y="192"/>
                  </a:lnTo>
                  <a:lnTo>
                    <a:pt x="468" y="198"/>
                  </a:lnTo>
                  <a:lnTo>
                    <a:pt x="120" y="252"/>
                  </a:lnTo>
                  <a:lnTo>
                    <a:pt x="0" y="270"/>
                  </a:lnTo>
                  <a:lnTo>
                    <a:pt x="30" y="258"/>
                  </a:lnTo>
                  <a:lnTo>
                    <a:pt x="90" y="186"/>
                  </a:lnTo>
                  <a:lnTo>
                    <a:pt x="96" y="198"/>
                  </a:lnTo>
                  <a:lnTo>
                    <a:pt x="114" y="210"/>
                  </a:lnTo>
                  <a:lnTo>
                    <a:pt x="186" y="180"/>
                  </a:lnTo>
                  <a:lnTo>
                    <a:pt x="198" y="162"/>
                  </a:lnTo>
                  <a:lnTo>
                    <a:pt x="192" y="156"/>
                  </a:lnTo>
                  <a:lnTo>
                    <a:pt x="216" y="84"/>
                  </a:lnTo>
                  <a:lnTo>
                    <a:pt x="240" y="90"/>
                  </a:lnTo>
                  <a:lnTo>
                    <a:pt x="252" y="60"/>
                  </a:lnTo>
                  <a:lnTo>
                    <a:pt x="264" y="60"/>
                  </a:lnTo>
                  <a:lnTo>
                    <a:pt x="282" y="24"/>
                  </a:lnTo>
                  <a:lnTo>
                    <a:pt x="282" y="0"/>
                  </a:lnTo>
                  <a:lnTo>
                    <a:pt x="318" y="18"/>
                  </a:lnTo>
                  <a:lnTo>
                    <a:pt x="324" y="6"/>
                  </a:lnTo>
                  <a:lnTo>
                    <a:pt x="360" y="24"/>
                  </a:lnTo>
                  <a:lnTo>
                    <a:pt x="372" y="36"/>
                  </a:lnTo>
                  <a:lnTo>
                    <a:pt x="360" y="66"/>
                  </a:lnTo>
                  <a:lnTo>
                    <a:pt x="366" y="78"/>
                  </a:lnTo>
                  <a:lnTo>
                    <a:pt x="372" y="66"/>
                  </a:lnTo>
                  <a:lnTo>
                    <a:pt x="384" y="84"/>
                  </a:lnTo>
                  <a:lnTo>
                    <a:pt x="432" y="96"/>
                  </a:lnTo>
                  <a:lnTo>
                    <a:pt x="426" y="120"/>
                  </a:lnTo>
                  <a:lnTo>
                    <a:pt x="390" y="96"/>
                  </a:lnTo>
                  <a:lnTo>
                    <a:pt x="420" y="120"/>
                  </a:lnTo>
                  <a:lnTo>
                    <a:pt x="432" y="120"/>
                  </a:lnTo>
                  <a:lnTo>
                    <a:pt x="426" y="126"/>
                  </a:lnTo>
                  <a:lnTo>
                    <a:pt x="438" y="132"/>
                  </a:lnTo>
                  <a:lnTo>
                    <a:pt x="438" y="138"/>
                  </a:lnTo>
                  <a:lnTo>
                    <a:pt x="426" y="138"/>
                  </a:lnTo>
                  <a:lnTo>
                    <a:pt x="432" y="150"/>
                  </a:lnTo>
                  <a:lnTo>
                    <a:pt x="402" y="132"/>
                  </a:lnTo>
                  <a:lnTo>
                    <a:pt x="444" y="162"/>
                  </a:lnTo>
                  <a:lnTo>
                    <a:pt x="438" y="168"/>
                  </a:lnTo>
                  <a:lnTo>
                    <a:pt x="402" y="150"/>
                  </a:lnTo>
                  <a:lnTo>
                    <a:pt x="396" y="156"/>
                  </a:lnTo>
                  <a:lnTo>
                    <a:pt x="414" y="156"/>
                  </a:lnTo>
                  <a:lnTo>
                    <a:pt x="432" y="174"/>
                  </a:lnTo>
                  <a:lnTo>
                    <a:pt x="462" y="168"/>
                  </a:lnTo>
                  <a:lnTo>
                    <a:pt x="474" y="192"/>
                  </a:lnTo>
                  <a:lnTo>
                    <a:pt x="474" y="198"/>
                  </a:lnTo>
                </a:path>
              </a:pathLst>
            </a:custGeom>
            <a:noFill/>
            <a:ln w="9525">
              <a:solidFill>
                <a:srgbClr val="000000"/>
              </a:solidFill>
              <a:prstDash val="solid"/>
              <a:round/>
              <a:headEnd/>
              <a:tailEnd/>
            </a:ln>
          </p:spPr>
          <p:txBody>
            <a:bodyPr/>
            <a:lstStyle/>
            <a:p>
              <a:endParaRPr lang="en-US"/>
            </a:p>
          </p:txBody>
        </p:sp>
        <p:sp>
          <p:nvSpPr>
            <p:cNvPr id="9335" name="Freeform 244"/>
            <p:cNvSpPr>
              <a:spLocks/>
            </p:cNvSpPr>
            <p:nvPr/>
          </p:nvSpPr>
          <p:spPr bwMode="auto">
            <a:xfrm>
              <a:off x="1419" y="1164"/>
              <a:ext cx="408" cy="300"/>
            </a:xfrm>
            <a:custGeom>
              <a:avLst/>
              <a:gdLst>
                <a:gd name="T0" fmla="*/ 30 w 408"/>
                <a:gd name="T1" fmla="*/ 192 h 300"/>
                <a:gd name="T2" fmla="*/ 0 w 408"/>
                <a:gd name="T3" fmla="*/ 180 h 300"/>
                <a:gd name="T4" fmla="*/ 6 w 408"/>
                <a:gd name="T5" fmla="*/ 156 h 300"/>
                <a:gd name="T6" fmla="*/ 6 w 408"/>
                <a:gd name="T7" fmla="*/ 174 h 300"/>
                <a:gd name="T8" fmla="*/ 18 w 408"/>
                <a:gd name="T9" fmla="*/ 150 h 300"/>
                <a:gd name="T10" fmla="*/ 6 w 408"/>
                <a:gd name="T11" fmla="*/ 150 h 300"/>
                <a:gd name="T12" fmla="*/ 12 w 408"/>
                <a:gd name="T13" fmla="*/ 132 h 300"/>
                <a:gd name="T14" fmla="*/ 24 w 408"/>
                <a:gd name="T15" fmla="*/ 132 h 300"/>
                <a:gd name="T16" fmla="*/ 12 w 408"/>
                <a:gd name="T17" fmla="*/ 126 h 300"/>
                <a:gd name="T18" fmla="*/ 12 w 408"/>
                <a:gd name="T19" fmla="*/ 66 h 300"/>
                <a:gd name="T20" fmla="*/ 6 w 408"/>
                <a:gd name="T21" fmla="*/ 48 h 300"/>
                <a:gd name="T22" fmla="*/ 12 w 408"/>
                <a:gd name="T23" fmla="*/ 18 h 300"/>
                <a:gd name="T24" fmla="*/ 48 w 408"/>
                <a:gd name="T25" fmla="*/ 42 h 300"/>
                <a:gd name="T26" fmla="*/ 84 w 408"/>
                <a:gd name="T27" fmla="*/ 60 h 300"/>
                <a:gd name="T28" fmla="*/ 96 w 408"/>
                <a:gd name="T29" fmla="*/ 72 h 300"/>
                <a:gd name="T30" fmla="*/ 102 w 408"/>
                <a:gd name="T31" fmla="*/ 66 h 300"/>
                <a:gd name="T32" fmla="*/ 108 w 408"/>
                <a:gd name="T33" fmla="*/ 72 h 300"/>
                <a:gd name="T34" fmla="*/ 108 w 408"/>
                <a:gd name="T35" fmla="*/ 84 h 300"/>
                <a:gd name="T36" fmla="*/ 96 w 408"/>
                <a:gd name="T37" fmla="*/ 84 h 300"/>
                <a:gd name="T38" fmla="*/ 66 w 408"/>
                <a:gd name="T39" fmla="*/ 114 h 300"/>
                <a:gd name="T40" fmla="*/ 72 w 408"/>
                <a:gd name="T41" fmla="*/ 114 h 300"/>
                <a:gd name="T42" fmla="*/ 108 w 408"/>
                <a:gd name="T43" fmla="*/ 90 h 300"/>
                <a:gd name="T44" fmla="*/ 108 w 408"/>
                <a:gd name="T45" fmla="*/ 78 h 300"/>
                <a:gd name="T46" fmla="*/ 114 w 408"/>
                <a:gd name="T47" fmla="*/ 84 h 300"/>
                <a:gd name="T48" fmla="*/ 114 w 408"/>
                <a:gd name="T49" fmla="*/ 96 h 300"/>
                <a:gd name="T50" fmla="*/ 96 w 408"/>
                <a:gd name="T51" fmla="*/ 102 h 300"/>
                <a:gd name="T52" fmla="*/ 102 w 408"/>
                <a:gd name="T53" fmla="*/ 114 h 300"/>
                <a:gd name="T54" fmla="*/ 96 w 408"/>
                <a:gd name="T55" fmla="*/ 132 h 300"/>
                <a:gd name="T56" fmla="*/ 96 w 408"/>
                <a:gd name="T57" fmla="*/ 120 h 300"/>
                <a:gd name="T58" fmla="*/ 84 w 408"/>
                <a:gd name="T59" fmla="*/ 132 h 300"/>
                <a:gd name="T60" fmla="*/ 84 w 408"/>
                <a:gd name="T61" fmla="*/ 120 h 300"/>
                <a:gd name="T62" fmla="*/ 66 w 408"/>
                <a:gd name="T63" fmla="*/ 132 h 300"/>
                <a:gd name="T64" fmla="*/ 78 w 408"/>
                <a:gd name="T65" fmla="*/ 144 h 300"/>
                <a:gd name="T66" fmla="*/ 114 w 408"/>
                <a:gd name="T67" fmla="*/ 126 h 300"/>
                <a:gd name="T68" fmla="*/ 114 w 408"/>
                <a:gd name="T69" fmla="*/ 102 h 300"/>
                <a:gd name="T70" fmla="*/ 132 w 408"/>
                <a:gd name="T71" fmla="*/ 78 h 300"/>
                <a:gd name="T72" fmla="*/ 114 w 408"/>
                <a:gd name="T73" fmla="*/ 42 h 300"/>
                <a:gd name="T74" fmla="*/ 132 w 408"/>
                <a:gd name="T75" fmla="*/ 36 h 300"/>
                <a:gd name="T76" fmla="*/ 126 w 408"/>
                <a:gd name="T77" fmla="*/ 0 h 300"/>
                <a:gd name="T78" fmla="*/ 408 w 408"/>
                <a:gd name="T79" fmla="*/ 72 h 300"/>
                <a:gd name="T80" fmla="*/ 366 w 408"/>
                <a:gd name="T81" fmla="*/ 300 h 300"/>
                <a:gd name="T82" fmla="*/ 258 w 408"/>
                <a:gd name="T83" fmla="*/ 276 h 300"/>
                <a:gd name="T84" fmla="*/ 132 w 408"/>
                <a:gd name="T85" fmla="*/ 276 h 300"/>
                <a:gd name="T86" fmla="*/ 102 w 408"/>
                <a:gd name="T87" fmla="*/ 258 h 300"/>
                <a:gd name="T88" fmla="*/ 72 w 408"/>
                <a:gd name="T89" fmla="*/ 264 h 300"/>
                <a:gd name="T90" fmla="*/ 48 w 408"/>
                <a:gd name="T91" fmla="*/ 252 h 300"/>
                <a:gd name="T92" fmla="*/ 54 w 408"/>
                <a:gd name="T93" fmla="*/ 216 h 300"/>
                <a:gd name="T94" fmla="*/ 24 w 408"/>
                <a:gd name="T95" fmla="*/ 198 h 300"/>
                <a:gd name="T96" fmla="*/ 30 w 408"/>
                <a:gd name="T97" fmla="*/ 192 h 30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08"/>
                <a:gd name="T148" fmla="*/ 0 h 300"/>
                <a:gd name="T149" fmla="*/ 408 w 408"/>
                <a:gd name="T150" fmla="*/ 300 h 30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08" h="300">
                  <a:moveTo>
                    <a:pt x="30" y="192"/>
                  </a:moveTo>
                  <a:lnTo>
                    <a:pt x="0" y="180"/>
                  </a:lnTo>
                  <a:lnTo>
                    <a:pt x="6" y="156"/>
                  </a:lnTo>
                  <a:lnTo>
                    <a:pt x="6" y="174"/>
                  </a:lnTo>
                  <a:lnTo>
                    <a:pt x="18" y="150"/>
                  </a:lnTo>
                  <a:lnTo>
                    <a:pt x="6" y="150"/>
                  </a:lnTo>
                  <a:lnTo>
                    <a:pt x="12" y="132"/>
                  </a:lnTo>
                  <a:lnTo>
                    <a:pt x="24" y="132"/>
                  </a:lnTo>
                  <a:lnTo>
                    <a:pt x="12" y="126"/>
                  </a:lnTo>
                  <a:lnTo>
                    <a:pt x="12" y="66"/>
                  </a:lnTo>
                  <a:lnTo>
                    <a:pt x="6" y="48"/>
                  </a:lnTo>
                  <a:lnTo>
                    <a:pt x="12" y="18"/>
                  </a:lnTo>
                  <a:lnTo>
                    <a:pt x="48" y="42"/>
                  </a:lnTo>
                  <a:lnTo>
                    <a:pt x="84" y="60"/>
                  </a:lnTo>
                  <a:lnTo>
                    <a:pt x="96" y="72"/>
                  </a:lnTo>
                  <a:lnTo>
                    <a:pt x="102" y="66"/>
                  </a:lnTo>
                  <a:lnTo>
                    <a:pt x="108" y="72"/>
                  </a:lnTo>
                  <a:lnTo>
                    <a:pt x="108" y="84"/>
                  </a:lnTo>
                  <a:lnTo>
                    <a:pt x="96" y="84"/>
                  </a:lnTo>
                  <a:lnTo>
                    <a:pt x="66" y="114"/>
                  </a:lnTo>
                  <a:lnTo>
                    <a:pt x="72" y="114"/>
                  </a:lnTo>
                  <a:lnTo>
                    <a:pt x="108" y="90"/>
                  </a:lnTo>
                  <a:lnTo>
                    <a:pt x="108" y="78"/>
                  </a:lnTo>
                  <a:lnTo>
                    <a:pt x="114" y="84"/>
                  </a:lnTo>
                  <a:lnTo>
                    <a:pt x="114" y="96"/>
                  </a:lnTo>
                  <a:lnTo>
                    <a:pt x="96" y="102"/>
                  </a:lnTo>
                  <a:lnTo>
                    <a:pt x="102" y="114"/>
                  </a:lnTo>
                  <a:lnTo>
                    <a:pt x="96" y="132"/>
                  </a:lnTo>
                  <a:lnTo>
                    <a:pt x="96" y="120"/>
                  </a:lnTo>
                  <a:lnTo>
                    <a:pt x="84" y="132"/>
                  </a:lnTo>
                  <a:lnTo>
                    <a:pt x="84" y="120"/>
                  </a:lnTo>
                  <a:lnTo>
                    <a:pt x="66" y="132"/>
                  </a:lnTo>
                  <a:lnTo>
                    <a:pt x="78" y="144"/>
                  </a:lnTo>
                  <a:lnTo>
                    <a:pt x="114" y="126"/>
                  </a:lnTo>
                  <a:lnTo>
                    <a:pt x="114" y="102"/>
                  </a:lnTo>
                  <a:lnTo>
                    <a:pt x="132" y="78"/>
                  </a:lnTo>
                  <a:lnTo>
                    <a:pt x="114" y="42"/>
                  </a:lnTo>
                  <a:lnTo>
                    <a:pt x="132" y="36"/>
                  </a:lnTo>
                  <a:lnTo>
                    <a:pt x="126" y="0"/>
                  </a:lnTo>
                  <a:lnTo>
                    <a:pt x="408" y="72"/>
                  </a:lnTo>
                  <a:lnTo>
                    <a:pt x="366" y="300"/>
                  </a:lnTo>
                  <a:lnTo>
                    <a:pt x="258" y="276"/>
                  </a:lnTo>
                  <a:lnTo>
                    <a:pt x="132" y="276"/>
                  </a:lnTo>
                  <a:lnTo>
                    <a:pt x="102" y="258"/>
                  </a:lnTo>
                  <a:lnTo>
                    <a:pt x="72" y="264"/>
                  </a:lnTo>
                  <a:lnTo>
                    <a:pt x="48" y="252"/>
                  </a:lnTo>
                  <a:lnTo>
                    <a:pt x="54" y="216"/>
                  </a:lnTo>
                  <a:lnTo>
                    <a:pt x="24" y="198"/>
                  </a:lnTo>
                  <a:lnTo>
                    <a:pt x="30" y="192"/>
                  </a:lnTo>
                  <a:close/>
                </a:path>
              </a:pathLst>
            </a:custGeom>
            <a:solidFill>
              <a:srgbClr val="FFAA00"/>
            </a:solidFill>
            <a:ln w="9525">
              <a:solidFill>
                <a:srgbClr val="FFAA00"/>
              </a:solidFill>
              <a:prstDash val="solid"/>
              <a:round/>
              <a:headEnd/>
              <a:tailEnd/>
            </a:ln>
          </p:spPr>
          <p:txBody>
            <a:bodyPr/>
            <a:lstStyle/>
            <a:p>
              <a:endParaRPr lang="en-US"/>
            </a:p>
          </p:txBody>
        </p:sp>
        <p:sp>
          <p:nvSpPr>
            <p:cNvPr id="9336" name="Freeform 245"/>
            <p:cNvSpPr>
              <a:spLocks/>
            </p:cNvSpPr>
            <p:nvPr/>
          </p:nvSpPr>
          <p:spPr bwMode="auto">
            <a:xfrm>
              <a:off x="1419" y="1164"/>
              <a:ext cx="408" cy="300"/>
            </a:xfrm>
            <a:custGeom>
              <a:avLst/>
              <a:gdLst>
                <a:gd name="T0" fmla="*/ 30 w 408"/>
                <a:gd name="T1" fmla="*/ 192 h 300"/>
                <a:gd name="T2" fmla="*/ 0 w 408"/>
                <a:gd name="T3" fmla="*/ 180 h 300"/>
                <a:gd name="T4" fmla="*/ 6 w 408"/>
                <a:gd name="T5" fmla="*/ 156 h 300"/>
                <a:gd name="T6" fmla="*/ 6 w 408"/>
                <a:gd name="T7" fmla="*/ 174 h 300"/>
                <a:gd name="T8" fmla="*/ 18 w 408"/>
                <a:gd name="T9" fmla="*/ 150 h 300"/>
                <a:gd name="T10" fmla="*/ 6 w 408"/>
                <a:gd name="T11" fmla="*/ 150 h 300"/>
                <a:gd name="T12" fmla="*/ 12 w 408"/>
                <a:gd name="T13" fmla="*/ 132 h 300"/>
                <a:gd name="T14" fmla="*/ 24 w 408"/>
                <a:gd name="T15" fmla="*/ 132 h 300"/>
                <a:gd name="T16" fmla="*/ 12 w 408"/>
                <a:gd name="T17" fmla="*/ 126 h 300"/>
                <a:gd name="T18" fmla="*/ 12 w 408"/>
                <a:gd name="T19" fmla="*/ 66 h 300"/>
                <a:gd name="T20" fmla="*/ 6 w 408"/>
                <a:gd name="T21" fmla="*/ 48 h 300"/>
                <a:gd name="T22" fmla="*/ 12 w 408"/>
                <a:gd name="T23" fmla="*/ 18 h 300"/>
                <a:gd name="T24" fmla="*/ 48 w 408"/>
                <a:gd name="T25" fmla="*/ 42 h 300"/>
                <a:gd name="T26" fmla="*/ 84 w 408"/>
                <a:gd name="T27" fmla="*/ 60 h 300"/>
                <a:gd name="T28" fmla="*/ 96 w 408"/>
                <a:gd name="T29" fmla="*/ 72 h 300"/>
                <a:gd name="T30" fmla="*/ 102 w 408"/>
                <a:gd name="T31" fmla="*/ 66 h 300"/>
                <a:gd name="T32" fmla="*/ 108 w 408"/>
                <a:gd name="T33" fmla="*/ 72 h 300"/>
                <a:gd name="T34" fmla="*/ 108 w 408"/>
                <a:gd name="T35" fmla="*/ 84 h 300"/>
                <a:gd name="T36" fmla="*/ 96 w 408"/>
                <a:gd name="T37" fmla="*/ 84 h 300"/>
                <a:gd name="T38" fmla="*/ 66 w 408"/>
                <a:gd name="T39" fmla="*/ 114 h 300"/>
                <a:gd name="T40" fmla="*/ 84 w 408"/>
                <a:gd name="T41" fmla="*/ 114 h 300"/>
                <a:gd name="T42" fmla="*/ 72 w 408"/>
                <a:gd name="T43" fmla="*/ 114 h 300"/>
                <a:gd name="T44" fmla="*/ 108 w 408"/>
                <a:gd name="T45" fmla="*/ 90 h 300"/>
                <a:gd name="T46" fmla="*/ 108 w 408"/>
                <a:gd name="T47" fmla="*/ 78 h 300"/>
                <a:gd name="T48" fmla="*/ 114 w 408"/>
                <a:gd name="T49" fmla="*/ 84 h 300"/>
                <a:gd name="T50" fmla="*/ 114 w 408"/>
                <a:gd name="T51" fmla="*/ 96 h 300"/>
                <a:gd name="T52" fmla="*/ 96 w 408"/>
                <a:gd name="T53" fmla="*/ 102 h 300"/>
                <a:gd name="T54" fmla="*/ 102 w 408"/>
                <a:gd name="T55" fmla="*/ 114 h 300"/>
                <a:gd name="T56" fmla="*/ 96 w 408"/>
                <a:gd name="T57" fmla="*/ 132 h 300"/>
                <a:gd name="T58" fmla="*/ 96 w 408"/>
                <a:gd name="T59" fmla="*/ 120 h 300"/>
                <a:gd name="T60" fmla="*/ 84 w 408"/>
                <a:gd name="T61" fmla="*/ 132 h 300"/>
                <a:gd name="T62" fmla="*/ 84 w 408"/>
                <a:gd name="T63" fmla="*/ 120 h 300"/>
                <a:gd name="T64" fmla="*/ 66 w 408"/>
                <a:gd name="T65" fmla="*/ 132 h 300"/>
                <a:gd name="T66" fmla="*/ 78 w 408"/>
                <a:gd name="T67" fmla="*/ 144 h 300"/>
                <a:gd name="T68" fmla="*/ 114 w 408"/>
                <a:gd name="T69" fmla="*/ 126 h 300"/>
                <a:gd name="T70" fmla="*/ 114 w 408"/>
                <a:gd name="T71" fmla="*/ 102 h 300"/>
                <a:gd name="T72" fmla="*/ 132 w 408"/>
                <a:gd name="T73" fmla="*/ 78 h 300"/>
                <a:gd name="T74" fmla="*/ 114 w 408"/>
                <a:gd name="T75" fmla="*/ 42 h 300"/>
                <a:gd name="T76" fmla="*/ 132 w 408"/>
                <a:gd name="T77" fmla="*/ 36 h 300"/>
                <a:gd name="T78" fmla="*/ 126 w 408"/>
                <a:gd name="T79" fmla="*/ 0 h 300"/>
                <a:gd name="T80" fmla="*/ 408 w 408"/>
                <a:gd name="T81" fmla="*/ 72 h 300"/>
                <a:gd name="T82" fmla="*/ 366 w 408"/>
                <a:gd name="T83" fmla="*/ 300 h 300"/>
                <a:gd name="T84" fmla="*/ 258 w 408"/>
                <a:gd name="T85" fmla="*/ 276 h 300"/>
                <a:gd name="T86" fmla="*/ 132 w 408"/>
                <a:gd name="T87" fmla="*/ 276 h 300"/>
                <a:gd name="T88" fmla="*/ 102 w 408"/>
                <a:gd name="T89" fmla="*/ 258 h 300"/>
                <a:gd name="T90" fmla="*/ 72 w 408"/>
                <a:gd name="T91" fmla="*/ 264 h 300"/>
                <a:gd name="T92" fmla="*/ 48 w 408"/>
                <a:gd name="T93" fmla="*/ 252 h 300"/>
                <a:gd name="T94" fmla="*/ 54 w 408"/>
                <a:gd name="T95" fmla="*/ 216 h 300"/>
                <a:gd name="T96" fmla="*/ 24 w 408"/>
                <a:gd name="T97" fmla="*/ 198 h 300"/>
                <a:gd name="T98" fmla="*/ 30 w 408"/>
                <a:gd name="T99" fmla="*/ 192 h 300"/>
                <a:gd name="T100" fmla="*/ 30 w 408"/>
                <a:gd name="T101" fmla="*/ 198 h 30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08"/>
                <a:gd name="T154" fmla="*/ 0 h 300"/>
                <a:gd name="T155" fmla="*/ 408 w 408"/>
                <a:gd name="T156" fmla="*/ 300 h 30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08" h="300">
                  <a:moveTo>
                    <a:pt x="30" y="192"/>
                  </a:moveTo>
                  <a:lnTo>
                    <a:pt x="0" y="180"/>
                  </a:lnTo>
                  <a:lnTo>
                    <a:pt x="6" y="156"/>
                  </a:lnTo>
                  <a:lnTo>
                    <a:pt x="6" y="174"/>
                  </a:lnTo>
                  <a:lnTo>
                    <a:pt x="18" y="150"/>
                  </a:lnTo>
                  <a:lnTo>
                    <a:pt x="6" y="150"/>
                  </a:lnTo>
                  <a:lnTo>
                    <a:pt x="12" y="132"/>
                  </a:lnTo>
                  <a:lnTo>
                    <a:pt x="24" y="132"/>
                  </a:lnTo>
                  <a:lnTo>
                    <a:pt x="12" y="126"/>
                  </a:lnTo>
                  <a:lnTo>
                    <a:pt x="12" y="66"/>
                  </a:lnTo>
                  <a:lnTo>
                    <a:pt x="6" y="48"/>
                  </a:lnTo>
                  <a:lnTo>
                    <a:pt x="12" y="18"/>
                  </a:lnTo>
                  <a:lnTo>
                    <a:pt x="48" y="42"/>
                  </a:lnTo>
                  <a:lnTo>
                    <a:pt x="84" y="60"/>
                  </a:lnTo>
                  <a:lnTo>
                    <a:pt x="96" y="72"/>
                  </a:lnTo>
                  <a:lnTo>
                    <a:pt x="102" y="66"/>
                  </a:lnTo>
                  <a:lnTo>
                    <a:pt x="108" y="72"/>
                  </a:lnTo>
                  <a:lnTo>
                    <a:pt x="108" y="84"/>
                  </a:lnTo>
                  <a:lnTo>
                    <a:pt x="96" y="84"/>
                  </a:lnTo>
                  <a:lnTo>
                    <a:pt x="66" y="114"/>
                  </a:lnTo>
                  <a:lnTo>
                    <a:pt x="84" y="114"/>
                  </a:lnTo>
                  <a:lnTo>
                    <a:pt x="72" y="114"/>
                  </a:lnTo>
                  <a:lnTo>
                    <a:pt x="108" y="90"/>
                  </a:lnTo>
                  <a:lnTo>
                    <a:pt x="108" y="78"/>
                  </a:lnTo>
                  <a:lnTo>
                    <a:pt x="114" y="84"/>
                  </a:lnTo>
                  <a:lnTo>
                    <a:pt x="114" y="96"/>
                  </a:lnTo>
                  <a:lnTo>
                    <a:pt x="96" y="102"/>
                  </a:lnTo>
                  <a:lnTo>
                    <a:pt x="102" y="114"/>
                  </a:lnTo>
                  <a:lnTo>
                    <a:pt x="96" y="132"/>
                  </a:lnTo>
                  <a:lnTo>
                    <a:pt x="96" y="120"/>
                  </a:lnTo>
                  <a:lnTo>
                    <a:pt x="84" y="132"/>
                  </a:lnTo>
                  <a:lnTo>
                    <a:pt x="84" y="120"/>
                  </a:lnTo>
                  <a:lnTo>
                    <a:pt x="66" y="132"/>
                  </a:lnTo>
                  <a:lnTo>
                    <a:pt x="78" y="144"/>
                  </a:lnTo>
                  <a:lnTo>
                    <a:pt x="114" y="126"/>
                  </a:lnTo>
                  <a:lnTo>
                    <a:pt x="114" y="102"/>
                  </a:lnTo>
                  <a:lnTo>
                    <a:pt x="132" y="78"/>
                  </a:lnTo>
                  <a:lnTo>
                    <a:pt x="114" y="42"/>
                  </a:lnTo>
                  <a:lnTo>
                    <a:pt x="132" y="36"/>
                  </a:lnTo>
                  <a:lnTo>
                    <a:pt x="126" y="0"/>
                  </a:lnTo>
                  <a:lnTo>
                    <a:pt x="408" y="72"/>
                  </a:lnTo>
                  <a:lnTo>
                    <a:pt x="366" y="300"/>
                  </a:lnTo>
                  <a:lnTo>
                    <a:pt x="258" y="276"/>
                  </a:lnTo>
                  <a:lnTo>
                    <a:pt x="132" y="276"/>
                  </a:lnTo>
                  <a:lnTo>
                    <a:pt x="102" y="258"/>
                  </a:lnTo>
                  <a:lnTo>
                    <a:pt x="72" y="264"/>
                  </a:lnTo>
                  <a:lnTo>
                    <a:pt x="48" y="252"/>
                  </a:lnTo>
                  <a:lnTo>
                    <a:pt x="54" y="216"/>
                  </a:lnTo>
                  <a:lnTo>
                    <a:pt x="24" y="198"/>
                  </a:lnTo>
                  <a:lnTo>
                    <a:pt x="30" y="192"/>
                  </a:lnTo>
                  <a:lnTo>
                    <a:pt x="30" y="198"/>
                  </a:lnTo>
                </a:path>
              </a:pathLst>
            </a:custGeom>
            <a:noFill/>
            <a:ln w="9525">
              <a:solidFill>
                <a:srgbClr val="000000"/>
              </a:solidFill>
              <a:prstDash val="solid"/>
              <a:round/>
              <a:headEnd/>
              <a:tailEnd/>
            </a:ln>
          </p:spPr>
          <p:txBody>
            <a:bodyPr/>
            <a:lstStyle/>
            <a:p>
              <a:endParaRPr lang="en-US"/>
            </a:p>
          </p:txBody>
        </p:sp>
        <p:sp>
          <p:nvSpPr>
            <p:cNvPr id="9337" name="Freeform 246"/>
            <p:cNvSpPr>
              <a:spLocks/>
            </p:cNvSpPr>
            <p:nvPr/>
          </p:nvSpPr>
          <p:spPr bwMode="auto">
            <a:xfrm>
              <a:off x="3723" y="1932"/>
              <a:ext cx="282" cy="282"/>
            </a:xfrm>
            <a:custGeom>
              <a:avLst/>
              <a:gdLst>
                <a:gd name="T0" fmla="*/ 168 w 282"/>
                <a:gd name="T1" fmla="*/ 66 h 282"/>
                <a:gd name="T2" fmla="*/ 180 w 282"/>
                <a:gd name="T3" fmla="*/ 102 h 282"/>
                <a:gd name="T4" fmla="*/ 216 w 282"/>
                <a:gd name="T5" fmla="*/ 66 h 282"/>
                <a:gd name="T6" fmla="*/ 234 w 282"/>
                <a:gd name="T7" fmla="*/ 72 h 282"/>
                <a:gd name="T8" fmla="*/ 246 w 282"/>
                <a:gd name="T9" fmla="*/ 54 h 282"/>
                <a:gd name="T10" fmla="*/ 270 w 282"/>
                <a:gd name="T11" fmla="*/ 54 h 282"/>
                <a:gd name="T12" fmla="*/ 282 w 282"/>
                <a:gd name="T13" fmla="*/ 78 h 282"/>
                <a:gd name="T14" fmla="*/ 276 w 282"/>
                <a:gd name="T15" fmla="*/ 90 h 282"/>
                <a:gd name="T16" fmla="*/ 240 w 282"/>
                <a:gd name="T17" fmla="*/ 72 h 282"/>
                <a:gd name="T18" fmla="*/ 240 w 282"/>
                <a:gd name="T19" fmla="*/ 96 h 282"/>
                <a:gd name="T20" fmla="*/ 222 w 282"/>
                <a:gd name="T21" fmla="*/ 132 h 282"/>
                <a:gd name="T22" fmla="*/ 210 w 282"/>
                <a:gd name="T23" fmla="*/ 132 h 282"/>
                <a:gd name="T24" fmla="*/ 198 w 282"/>
                <a:gd name="T25" fmla="*/ 162 h 282"/>
                <a:gd name="T26" fmla="*/ 174 w 282"/>
                <a:gd name="T27" fmla="*/ 156 h 282"/>
                <a:gd name="T28" fmla="*/ 150 w 282"/>
                <a:gd name="T29" fmla="*/ 228 h 282"/>
                <a:gd name="T30" fmla="*/ 156 w 282"/>
                <a:gd name="T31" fmla="*/ 234 h 282"/>
                <a:gd name="T32" fmla="*/ 144 w 282"/>
                <a:gd name="T33" fmla="*/ 252 h 282"/>
                <a:gd name="T34" fmla="*/ 72 w 282"/>
                <a:gd name="T35" fmla="*/ 282 h 282"/>
                <a:gd name="T36" fmla="*/ 54 w 282"/>
                <a:gd name="T37" fmla="*/ 270 h 282"/>
                <a:gd name="T38" fmla="*/ 48 w 282"/>
                <a:gd name="T39" fmla="*/ 258 h 282"/>
                <a:gd name="T40" fmla="*/ 12 w 282"/>
                <a:gd name="T41" fmla="*/ 228 h 282"/>
                <a:gd name="T42" fmla="*/ 0 w 282"/>
                <a:gd name="T43" fmla="*/ 192 h 282"/>
                <a:gd name="T44" fmla="*/ 6 w 282"/>
                <a:gd name="T45" fmla="*/ 192 h 282"/>
                <a:gd name="T46" fmla="*/ 24 w 282"/>
                <a:gd name="T47" fmla="*/ 174 h 282"/>
                <a:gd name="T48" fmla="*/ 24 w 282"/>
                <a:gd name="T49" fmla="*/ 144 h 282"/>
                <a:gd name="T50" fmla="*/ 42 w 282"/>
                <a:gd name="T51" fmla="*/ 144 h 282"/>
                <a:gd name="T52" fmla="*/ 48 w 282"/>
                <a:gd name="T53" fmla="*/ 120 h 282"/>
                <a:gd name="T54" fmla="*/ 90 w 282"/>
                <a:gd name="T55" fmla="*/ 84 h 282"/>
                <a:gd name="T56" fmla="*/ 96 w 282"/>
                <a:gd name="T57" fmla="*/ 30 h 282"/>
                <a:gd name="T58" fmla="*/ 90 w 282"/>
                <a:gd name="T59" fmla="*/ 6 h 282"/>
                <a:gd name="T60" fmla="*/ 96 w 282"/>
                <a:gd name="T61" fmla="*/ 0 h 282"/>
                <a:gd name="T62" fmla="*/ 108 w 282"/>
                <a:gd name="T63" fmla="*/ 72 h 282"/>
                <a:gd name="T64" fmla="*/ 156 w 282"/>
                <a:gd name="T65" fmla="*/ 66 h 282"/>
                <a:gd name="T66" fmla="*/ 168 w 282"/>
                <a:gd name="T67" fmla="*/ 66 h 28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2"/>
                <a:gd name="T103" fmla="*/ 0 h 282"/>
                <a:gd name="T104" fmla="*/ 282 w 282"/>
                <a:gd name="T105" fmla="*/ 282 h 28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2" h="282">
                  <a:moveTo>
                    <a:pt x="168" y="66"/>
                  </a:moveTo>
                  <a:lnTo>
                    <a:pt x="180" y="102"/>
                  </a:lnTo>
                  <a:lnTo>
                    <a:pt x="216" y="66"/>
                  </a:lnTo>
                  <a:lnTo>
                    <a:pt x="234" y="72"/>
                  </a:lnTo>
                  <a:lnTo>
                    <a:pt x="246" y="54"/>
                  </a:lnTo>
                  <a:lnTo>
                    <a:pt x="270" y="54"/>
                  </a:lnTo>
                  <a:lnTo>
                    <a:pt x="282" y="78"/>
                  </a:lnTo>
                  <a:lnTo>
                    <a:pt x="276" y="90"/>
                  </a:lnTo>
                  <a:lnTo>
                    <a:pt x="240" y="72"/>
                  </a:lnTo>
                  <a:lnTo>
                    <a:pt x="240" y="96"/>
                  </a:lnTo>
                  <a:lnTo>
                    <a:pt x="222" y="132"/>
                  </a:lnTo>
                  <a:lnTo>
                    <a:pt x="210" y="132"/>
                  </a:lnTo>
                  <a:lnTo>
                    <a:pt x="198" y="162"/>
                  </a:lnTo>
                  <a:lnTo>
                    <a:pt x="174" y="156"/>
                  </a:lnTo>
                  <a:lnTo>
                    <a:pt x="150" y="228"/>
                  </a:lnTo>
                  <a:lnTo>
                    <a:pt x="156" y="234"/>
                  </a:lnTo>
                  <a:lnTo>
                    <a:pt x="144" y="252"/>
                  </a:lnTo>
                  <a:lnTo>
                    <a:pt x="72" y="282"/>
                  </a:lnTo>
                  <a:lnTo>
                    <a:pt x="54" y="270"/>
                  </a:lnTo>
                  <a:lnTo>
                    <a:pt x="48" y="258"/>
                  </a:lnTo>
                  <a:lnTo>
                    <a:pt x="12" y="228"/>
                  </a:lnTo>
                  <a:lnTo>
                    <a:pt x="0" y="192"/>
                  </a:lnTo>
                  <a:lnTo>
                    <a:pt x="6" y="192"/>
                  </a:lnTo>
                  <a:lnTo>
                    <a:pt x="24" y="174"/>
                  </a:lnTo>
                  <a:lnTo>
                    <a:pt x="24" y="144"/>
                  </a:lnTo>
                  <a:lnTo>
                    <a:pt x="42" y="144"/>
                  </a:lnTo>
                  <a:lnTo>
                    <a:pt x="48" y="120"/>
                  </a:lnTo>
                  <a:lnTo>
                    <a:pt x="90" y="84"/>
                  </a:lnTo>
                  <a:lnTo>
                    <a:pt x="96" y="30"/>
                  </a:lnTo>
                  <a:lnTo>
                    <a:pt x="90" y="6"/>
                  </a:lnTo>
                  <a:lnTo>
                    <a:pt x="96" y="0"/>
                  </a:lnTo>
                  <a:lnTo>
                    <a:pt x="108" y="72"/>
                  </a:lnTo>
                  <a:lnTo>
                    <a:pt x="156" y="66"/>
                  </a:lnTo>
                  <a:lnTo>
                    <a:pt x="168" y="66"/>
                  </a:lnTo>
                  <a:close/>
                </a:path>
              </a:pathLst>
            </a:custGeom>
            <a:solidFill>
              <a:srgbClr val="FF4500"/>
            </a:solidFill>
            <a:ln w="9525">
              <a:solidFill>
                <a:srgbClr val="FF4500"/>
              </a:solidFill>
              <a:prstDash val="solid"/>
              <a:round/>
              <a:headEnd/>
              <a:tailEnd/>
            </a:ln>
          </p:spPr>
          <p:txBody>
            <a:bodyPr/>
            <a:lstStyle/>
            <a:p>
              <a:endParaRPr lang="en-US"/>
            </a:p>
          </p:txBody>
        </p:sp>
        <p:sp>
          <p:nvSpPr>
            <p:cNvPr id="9338" name="Freeform 247"/>
            <p:cNvSpPr>
              <a:spLocks/>
            </p:cNvSpPr>
            <p:nvPr/>
          </p:nvSpPr>
          <p:spPr bwMode="auto">
            <a:xfrm>
              <a:off x="3723" y="1932"/>
              <a:ext cx="282" cy="282"/>
            </a:xfrm>
            <a:custGeom>
              <a:avLst/>
              <a:gdLst>
                <a:gd name="T0" fmla="*/ 168 w 282"/>
                <a:gd name="T1" fmla="*/ 66 h 282"/>
                <a:gd name="T2" fmla="*/ 180 w 282"/>
                <a:gd name="T3" fmla="*/ 102 h 282"/>
                <a:gd name="T4" fmla="*/ 216 w 282"/>
                <a:gd name="T5" fmla="*/ 66 h 282"/>
                <a:gd name="T6" fmla="*/ 234 w 282"/>
                <a:gd name="T7" fmla="*/ 72 h 282"/>
                <a:gd name="T8" fmla="*/ 246 w 282"/>
                <a:gd name="T9" fmla="*/ 54 h 282"/>
                <a:gd name="T10" fmla="*/ 270 w 282"/>
                <a:gd name="T11" fmla="*/ 54 h 282"/>
                <a:gd name="T12" fmla="*/ 282 w 282"/>
                <a:gd name="T13" fmla="*/ 78 h 282"/>
                <a:gd name="T14" fmla="*/ 276 w 282"/>
                <a:gd name="T15" fmla="*/ 90 h 282"/>
                <a:gd name="T16" fmla="*/ 240 w 282"/>
                <a:gd name="T17" fmla="*/ 72 h 282"/>
                <a:gd name="T18" fmla="*/ 240 w 282"/>
                <a:gd name="T19" fmla="*/ 96 h 282"/>
                <a:gd name="T20" fmla="*/ 222 w 282"/>
                <a:gd name="T21" fmla="*/ 132 h 282"/>
                <a:gd name="T22" fmla="*/ 210 w 282"/>
                <a:gd name="T23" fmla="*/ 132 h 282"/>
                <a:gd name="T24" fmla="*/ 198 w 282"/>
                <a:gd name="T25" fmla="*/ 162 h 282"/>
                <a:gd name="T26" fmla="*/ 174 w 282"/>
                <a:gd name="T27" fmla="*/ 156 h 282"/>
                <a:gd name="T28" fmla="*/ 150 w 282"/>
                <a:gd name="T29" fmla="*/ 228 h 282"/>
                <a:gd name="T30" fmla="*/ 156 w 282"/>
                <a:gd name="T31" fmla="*/ 234 h 282"/>
                <a:gd name="T32" fmla="*/ 144 w 282"/>
                <a:gd name="T33" fmla="*/ 252 h 282"/>
                <a:gd name="T34" fmla="*/ 72 w 282"/>
                <a:gd name="T35" fmla="*/ 282 h 282"/>
                <a:gd name="T36" fmla="*/ 54 w 282"/>
                <a:gd name="T37" fmla="*/ 270 h 282"/>
                <a:gd name="T38" fmla="*/ 48 w 282"/>
                <a:gd name="T39" fmla="*/ 258 h 282"/>
                <a:gd name="T40" fmla="*/ 12 w 282"/>
                <a:gd name="T41" fmla="*/ 228 h 282"/>
                <a:gd name="T42" fmla="*/ 0 w 282"/>
                <a:gd name="T43" fmla="*/ 192 h 282"/>
                <a:gd name="T44" fmla="*/ 6 w 282"/>
                <a:gd name="T45" fmla="*/ 192 h 282"/>
                <a:gd name="T46" fmla="*/ 24 w 282"/>
                <a:gd name="T47" fmla="*/ 174 h 282"/>
                <a:gd name="T48" fmla="*/ 24 w 282"/>
                <a:gd name="T49" fmla="*/ 144 h 282"/>
                <a:gd name="T50" fmla="*/ 42 w 282"/>
                <a:gd name="T51" fmla="*/ 144 h 282"/>
                <a:gd name="T52" fmla="*/ 48 w 282"/>
                <a:gd name="T53" fmla="*/ 120 h 282"/>
                <a:gd name="T54" fmla="*/ 90 w 282"/>
                <a:gd name="T55" fmla="*/ 84 h 282"/>
                <a:gd name="T56" fmla="*/ 96 w 282"/>
                <a:gd name="T57" fmla="*/ 30 h 282"/>
                <a:gd name="T58" fmla="*/ 90 w 282"/>
                <a:gd name="T59" fmla="*/ 6 h 282"/>
                <a:gd name="T60" fmla="*/ 96 w 282"/>
                <a:gd name="T61" fmla="*/ 0 h 282"/>
                <a:gd name="T62" fmla="*/ 108 w 282"/>
                <a:gd name="T63" fmla="*/ 72 h 282"/>
                <a:gd name="T64" fmla="*/ 156 w 282"/>
                <a:gd name="T65" fmla="*/ 66 h 282"/>
                <a:gd name="T66" fmla="*/ 168 w 282"/>
                <a:gd name="T67" fmla="*/ 66 h 282"/>
                <a:gd name="T68" fmla="*/ 168 w 282"/>
                <a:gd name="T69" fmla="*/ 72 h 28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82"/>
                <a:gd name="T106" fmla="*/ 0 h 282"/>
                <a:gd name="T107" fmla="*/ 282 w 282"/>
                <a:gd name="T108" fmla="*/ 282 h 28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82" h="282">
                  <a:moveTo>
                    <a:pt x="168" y="66"/>
                  </a:moveTo>
                  <a:lnTo>
                    <a:pt x="180" y="102"/>
                  </a:lnTo>
                  <a:lnTo>
                    <a:pt x="216" y="66"/>
                  </a:lnTo>
                  <a:lnTo>
                    <a:pt x="234" y="72"/>
                  </a:lnTo>
                  <a:lnTo>
                    <a:pt x="246" y="54"/>
                  </a:lnTo>
                  <a:lnTo>
                    <a:pt x="270" y="54"/>
                  </a:lnTo>
                  <a:lnTo>
                    <a:pt x="282" y="78"/>
                  </a:lnTo>
                  <a:lnTo>
                    <a:pt x="276" y="90"/>
                  </a:lnTo>
                  <a:lnTo>
                    <a:pt x="240" y="72"/>
                  </a:lnTo>
                  <a:lnTo>
                    <a:pt x="240" y="96"/>
                  </a:lnTo>
                  <a:lnTo>
                    <a:pt x="222" y="132"/>
                  </a:lnTo>
                  <a:lnTo>
                    <a:pt x="210" y="132"/>
                  </a:lnTo>
                  <a:lnTo>
                    <a:pt x="198" y="162"/>
                  </a:lnTo>
                  <a:lnTo>
                    <a:pt x="174" y="156"/>
                  </a:lnTo>
                  <a:lnTo>
                    <a:pt x="150" y="228"/>
                  </a:lnTo>
                  <a:lnTo>
                    <a:pt x="156" y="234"/>
                  </a:lnTo>
                  <a:lnTo>
                    <a:pt x="144" y="252"/>
                  </a:lnTo>
                  <a:lnTo>
                    <a:pt x="72" y="282"/>
                  </a:lnTo>
                  <a:lnTo>
                    <a:pt x="54" y="270"/>
                  </a:lnTo>
                  <a:lnTo>
                    <a:pt x="48" y="258"/>
                  </a:lnTo>
                  <a:lnTo>
                    <a:pt x="12" y="228"/>
                  </a:lnTo>
                  <a:lnTo>
                    <a:pt x="0" y="192"/>
                  </a:lnTo>
                  <a:lnTo>
                    <a:pt x="6" y="192"/>
                  </a:lnTo>
                  <a:lnTo>
                    <a:pt x="24" y="174"/>
                  </a:lnTo>
                  <a:lnTo>
                    <a:pt x="24" y="144"/>
                  </a:lnTo>
                  <a:lnTo>
                    <a:pt x="42" y="144"/>
                  </a:lnTo>
                  <a:lnTo>
                    <a:pt x="48" y="120"/>
                  </a:lnTo>
                  <a:lnTo>
                    <a:pt x="90" y="84"/>
                  </a:lnTo>
                  <a:lnTo>
                    <a:pt x="96" y="30"/>
                  </a:lnTo>
                  <a:lnTo>
                    <a:pt x="90" y="6"/>
                  </a:lnTo>
                  <a:lnTo>
                    <a:pt x="96" y="0"/>
                  </a:lnTo>
                  <a:lnTo>
                    <a:pt x="108" y="72"/>
                  </a:lnTo>
                  <a:lnTo>
                    <a:pt x="156" y="66"/>
                  </a:lnTo>
                  <a:lnTo>
                    <a:pt x="168" y="66"/>
                  </a:lnTo>
                  <a:lnTo>
                    <a:pt x="168" y="72"/>
                  </a:lnTo>
                </a:path>
              </a:pathLst>
            </a:custGeom>
            <a:noFill/>
            <a:ln w="9525">
              <a:solidFill>
                <a:srgbClr val="000000"/>
              </a:solidFill>
              <a:prstDash val="solid"/>
              <a:round/>
              <a:headEnd/>
              <a:tailEnd/>
            </a:ln>
          </p:spPr>
          <p:txBody>
            <a:bodyPr/>
            <a:lstStyle/>
            <a:p>
              <a:endParaRPr lang="en-US"/>
            </a:p>
          </p:txBody>
        </p:sp>
        <p:sp>
          <p:nvSpPr>
            <p:cNvPr id="9339" name="Freeform 248"/>
            <p:cNvSpPr>
              <a:spLocks/>
            </p:cNvSpPr>
            <p:nvPr/>
          </p:nvSpPr>
          <p:spPr bwMode="auto">
            <a:xfrm>
              <a:off x="3081" y="1512"/>
              <a:ext cx="330" cy="342"/>
            </a:xfrm>
            <a:custGeom>
              <a:avLst/>
              <a:gdLst>
                <a:gd name="T0" fmla="*/ 138 w 330"/>
                <a:gd name="T1" fmla="*/ 342 h 342"/>
                <a:gd name="T2" fmla="*/ 114 w 330"/>
                <a:gd name="T3" fmla="*/ 324 h 342"/>
                <a:gd name="T4" fmla="*/ 108 w 330"/>
                <a:gd name="T5" fmla="*/ 300 h 342"/>
                <a:gd name="T6" fmla="*/ 114 w 330"/>
                <a:gd name="T7" fmla="*/ 282 h 342"/>
                <a:gd name="T8" fmla="*/ 102 w 330"/>
                <a:gd name="T9" fmla="*/ 264 h 342"/>
                <a:gd name="T10" fmla="*/ 90 w 330"/>
                <a:gd name="T11" fmla="*/ 228 h 342"/>
                <a:gd name="T12" fmla="*/ 12 w 330"/>
                <a:gd name="T13" fmla="*/ 174 h 342"/>
                <a:gd name="T14" fmla="*/ 18 w 330"/>
                <a:gd name="T15" fmla="*/ 120 h 342"/>
                <a:gd name="T16" fmla="*/ 0 w 330"/>
                <a:gd name="T17" fmla="*/ 108 h 342"/>
                <a:gd name="T18" fmla="*/ 12 w 330"/>
                <a:gd name="T19" fmla="*/ 84 h 342"/>
                <a:gd name="T20" fmla="*/ 36 w 330"/>
                <a:gd name="T21" fmla="*/ 72 h 342"/>
                <a:gd name="T22" fmla="*/ 36 w 330"/>
                <a:gd name="T23" fmla="*/ 24 h 342"/>
                <a:gd name="T24" fmla="*/ 42 w 330"/>
                <a:gd name="T25" fmla="*/ 18 h 342"/>
                <a:gd name="T26" fmla="*/ 60 w 330"/>
                <a:gd name="T27" fmla="*/ 24 h 342"/>
                <a:gd name="T28" fmla="*/ 114 w 330"/>
                <a:gd name="T29" fmla="*/ 0 h 342"/>
                <a:gd name="T30" fmla="*/ 108 w 330"/>
                <a:gd name="T31" fmla="*/ 24 h 342"/>
                <a:gd name="T32" fmla="*/ 138 w 330"/>
                <a:gd name="T33" fmla="*/ 30 h 342"/>
                <a:gd name="T34" fmla="*/ 150 w 330"/>
                <a:gd name="T35" fmla="*/ 42 h 342"/>
                <a:gd name="T36" fmla="*/ 264 w 330"/>
                <a:gd name="T37" fmla="*/ 66 h 342"/>
                <a:gd name="T38" fmla="*/ 282 w 330"/>
                <a:gd name="T39" fmla="*/ 84 h 342"/>
                <a:gd name="T40" fmla="*/ 276 w 330"/>
                <a:gd name="T41" fmla="*/ 108 h 342"/>
                <a:gd name="T42" fmla="*/ 288 w 330"/>
                <a:gd name="T43" fmla="*/ 108 h 342"/>
                <a:gd name="T44" fmla="*/ 288 w 330"/>
                <a:gd name="T45" fmla="*/ 126 h 342"/>
                <a:gd name="T46" fmla="*/ 300 w 330"/>
                <a:gd name="T47" fmla="*/ 126 h 342"/>
                <a:gd name="T48" fmla="*/ 276 w 330"/>
                <a:gd name="T49" fmla="*/ 162 h 342"/>
                <a:gd name="T50" fmla="*/ 282 w 330"/>
                <a:gd name="T51" fmla="*/ 174 h 342"/>
                <a:gd name="T52" fmla="*/ 330 w 330"/>
                <a:gd name="T53" fmla="*/ 114 h 342"/>
                <a:gd name="T54" fmla="*/ 300 w 330"/>
                <a:gd name="T55" fmla="*/ 210 h 342"/>
                <a:gd name="T56" fmla="*/ 294 w 330"/>
                <a:gd name="T57" fmla="*/ 270 h 342"/>
                <a:gd name="T58" fmla="*/ 300 w 330"/>
                <a:gd name="T59" fmla="*/ 330 h 342"/>
                <a:gd name="T60" fmla="*/ 150 w 330"/>
                <a:gd name="T61" fmla="*/ 342 h 342"/>
                <a:gd name="T62" fmla="*/ 138 w 330"/>
                <a:gd name="T63" fmla="*/ 342 h 34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42"/>
                <a:gd name="T98" fmla="*/ 330 w 330"/>
                <a:gd name="T99" fmla="*/ 342 h 34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42">
                  <a:moveTo>
                    <a:pt x="138" y="342"/>
                  </a:moveTo>
                  <a:lnTo>
                    <a:pt x="114" y="324"/>
                  </a:lnTo>
                  <a:lnTo>
                    <a:pt x="108" y="300"/>
                  </a:lnTo>
                  <a:lnTo>
                    <a:pt x="114" y="282"/>
                  </a:lnTo>
                  <a:lnTo>
                    <a:pt x="102" y="264"/>
                  </a:lnTo>
                  <a:lnTo>
                    <a:pt x="90" y="228"/>
                  </a:lnTo>
                  <a:lnTo>
                    <a:pt x="12" y="174"/>
                  </a:lnTo>
                  <a:lnTo>
                    <a:pt x="18" y="120"/>
                  </a:lnTo>
                  <a:lnTo>
                    <a:pt x="0" y="108"/>
                  </a:lnTo>
                  <a:lnTo>
                    <a:pt x="12" y="84"/>
                  </a:lnTo>
                  <a:lnTo>
                    <a:pt x="36" y="72"/>
                  </a:lnTo>
                  <a:lnTo>
                    <a:pt x="36" y="24"/>
                  </a:lnTo>
                  <a:lnTo>
                    <a:pt x="42" y="18"/>
                  </a:lnTo>
                  <a:lnTo>
                    <a:pt x="60" y="24"/>
                  </a:lnTo>
                  <a:lnTo>
                    <a:pt x="114" y="0"/>
                  </a:lnTo>
                  <a:lnTo>
                    <a:pt x="108" y="24"/>
                  </a:lnTo>
                  <a:lnTo>
                    <a:pt x="138" y="30"/>
                  </a:lnTo>
                  <a:lnTo>
                    <a:pt x="150" y="42"/>
                  </a:lnTo>
                  <a:lnTo>
                    <a:pt x="264" y="66"/>
                  </a:lnTo>
                  <a:lnTo>
                    <a:pt x="282" y="84"/>
                  </a:lnTo>
                  <a:lnTo>
                    <a:pt x="276" y="108"/>
                  </a:lnTo>
                  <a:lnTo>
                    <a:pt x="288" y="108"/>
                  </a:lnTo>
                  <a:lnTo>
                    <a:pt x="288" y="126"/>
                  </a:lnTo>
                  <a:lnTo>
                    <a:pt x="300" y="126"/>
                  </a:lnTo>
                  <a:lnTo>
                    <a:pt x="276" y="162"/>
                  </a:lnTo>
                  <a:lnTo>
                    <a:pt x="282" y="174"/>
                  </a:lnTo>
                  <a:lnTo>
                    <a:pt x="330" y="114"/>
                  </a:lnTo>
                  <a:lnTo>
                    <a:pt x="300" y="210"/>
                  </a:lnTo>
                  <a:lnTo>
                    <a:pt x="294" y="270"/>
                  </a:lnTo>
                  <a:lnTo>
                    <a:pt x="300" y="330"/>
                  </a:lnTo>
                  <a:lnTo>
                    <a:pt x="150" y="342"/>
                  </a:lnTo>
                  <a:lnTo>
                    <a:pt x="138" y="342"/>
                  </a:lnTo>
                  <a:close/>
                </a:path>
              </a:pathLst>
            </a:custGeom>
            <a:solidFill>
              <a:srgbClr val="FFAA00"/>
            </a:solidFill>
            <a:ln w="9525">
              <a:solidFill>
                <a:srgbClr val="FFAA00"/>
              </a:solidFill>
              <a:prstDash val="solid"/>
              <a:round/>
              <a:headEnd/>
              <a:tailEnd/>
            </a:ln>
          </p:spPr>
          <p:txBody>
            <a:bodyPr/>
            <a:lstStyle/>
            <a:p>
              <a:endParaRPr lang="en-US"/>
            </a:p>
          </p:txBody>
        </p:sp>
        <p:sp>
          <p:nvSpPr>
            <p:cNvPr id="9340" name="Freeform 249"/>
            <p:cNvSpPr>
              <a:spLocks/>
            </p:cNvSpPr>
            <p:nvPr/>
          </p:nvSpPr>
          <p:spPr bwMode="auto">
            <a:xfrm>
              <a:off x="3081" y="1512"/>
              <a:ext cx="330" cy="348"/>
            </a:xfrm>
            <a:custGeom>
              <a:avLst/>
              <a:gdLst>
                <a:gd name="T0" fmla="*/ 138 w 330"/>
                <a:gd name="T1" fmla="*/ 342 h 348"/>
                <a:gd name="T2" fmla="*/ 114 w 330"/>
                <a:gd name="T3" fmla="*/ 324 h 348"/>
                <a:gd name="T4" fmla="*/ 108 w 330"/>
                <a:gd name="T5" fmla="*/ 300 h 348"/>
                <a:gd name="T6" fmla="*/ 114 w 330"/>
                <a:gd name="T7" fmla="*/ 282 h 348"/>
                <a:gd name="T8" fmla="*/ 102 w 330"/>
                <a:gd name="T9" fmla="*/ 264 h 348"/>
                <a:gd name="T10" fmla="*/ 90 w 330"/>
                <a:gd name="T11" fmla="*/ 228 h 348"/>
                <a:gd name="T12" fmla="*/ 12 w 330"/>
                <a:gd name="T13" fmla="*/ 174 h 348"/>
                <a:gd name="T14" fmla="*/ 18 w 330"/>
                <a:gd name="T15" fmla="*/ 120 h 348"/>
                <a:gd name="T16" fmla="*/ 0 w 330"/>
                <a:gd name="T17" fmla="*/ 108 h 348"/>
                <a:gd name="T18" fmla="*/ 12 w 330"/>
                <a:gd name="T19" fmla="*/ 84 h 348"/>
                <a:gd name="T20" fmla="*/ 36 w 330"/>
                <a:gd name="T21" fmla="*/ 72 h 348"/>
                <a:gd name="T22" fmla="*/ 36 w 330"/>
                <a:gd name="T23" fmla="*/ 24 h 348"/>
                <a:gd name="T24" fmla="*/ 42 w 330"/>
                <a:gd name="T25" fmla="*/ 18 h 348"/>
                <a:gd name="T26" fmla="*/ 60 w 330"/>
                <a:gd name="T27" fmla="*/ 24 h 348"/>
                <a:gd name="T28" fmla="*/ 114 w 330"/>
                <a:gd name="T29" fmla="*/ 0 h 348"/>
                <a:gd name="T30" fmla="*/ 108 w 330"/>
                <a:gd name="T31" fmla="*/ 24 h 348"/>
                <a:gd name="T32" fmla="*/ 138 w 330"/>
                <a:gd name="T33" fmla="*/ 30 h 348"/>
                <a:gd name="T34" fmla="*/ 150 w 330"/>
                <a:gd name="T35" fmla="*/ 42 h 348"/>
                <a:gd name="T36" fmla="*/ 264 w 330"/>
                <a:gd name="T37" fmla="*/ 66 h 348"/>
                <a:gd name="T38" fmla="*/ 282 w 330"/>
                <a:gd name="T39" fmla="*/ 84 h 348"/>
                <a:gd name="T40" fmla="*/ 276 w 330"/>
                <a:gd name="T41" fmla="*/ 108 h 348"/>
                <a:gd name="T42" fmla="*/ 288 w 330"/>
                <a:gd name="T43" fmla="*/ 108 h 348"/>
                <a:gd name="T44" fmla="*/ 288 w 330"/>
                <a:gd name="T45" fmla="*/ 126 h 348"/>
                <a:gd name="T46" fmla="*/ 300 w 330"/>
                <a:gd name="T47" fmla="*/ 126 h 348"/>
                <a:gd name="T48" fmla="*/ 276 w 330"/>
                <a:gd name="T49" fmla="*/ 162 h 348"/>
                <a:gd name="T50" fmla="*/ 282 w 330"/>
                <a:gd name="T51" fmla="*/ 174 h 348"/>
                <a:gd name="T52" fmla="*/ 330 w 330"/>
                <a:gd name="T53" fmla="*/ 114 h 348"/>
                <a:gd name="T54" fmla="*/ 300 w 330"/>
                <a:gd name="T55" fmla="*/ 210 h 348"/>
                <a:gd name="T56" fmla="*/ 294 w 330"/>
                <a:gd name="T57" fmla="*/ 270 h 348"/>
                <a:gd name="T58" fmla="*/ 300 w 330"/>
                <a:gd name="T59" fmla="*/ 330 h 348"/>
                <a:gd name="T60" fmla="*/ 150 w 330"/>
                <a:gd name="T61" fmla="*/ 342 h 348"/>
                <a:gd name="T62" fmla="*/ 138 w 330"/>
                <a:gd name="T63" fmla="*/ 342 h 348"/>
                <a:gd name="T64" fmla="*/ 138 w 330"/>
                <a:gd name="T65" fmla="*/ 348 h 34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48"/>
                <a:gd name="T101" fmla="*/ 330 w 330"/>
                <a:gd name="T102" fmla="*/ 348 h 34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48">
                  <a:moveTo>
                    <a:pt x="138" y="342"/>
                  </a:moveTo>
                  <a:lnTo>
                    <a:pt x="114" y="324"/>
                  </a:lnTo>
                  <a:lnTo>
                    <a:pt x="108" y="300"/>
                  </a:lnTo>
                  <a:lnTo>
                    <a:pt x="114" y="282"/>
                  </a:lnTo>
                  <a:lnTo>
                    <a:pt x="102" y="264"/>
                  </a:lnTo>
                  <a:lnTo>
                    <a:pt x="90" y="228"/>
                  </a:lnTo>
                  <a:lnTo>
                    <a:pt x="12" y="174"/>
                  </a:lnTo>
                  <a:lnTo>
                    <a:pt x="18" y="120"/>
                  </a:lnTo>
                  <a:lnTo>
                    <a:pt x="0" y="108"/>
                  </a:lnTo>
                  <a:lnTo>
                    <a:pt x="12" y="84"/>
                  </a:lnTo>
                  <a:lnTo>
                    <a:pt x="36" y="72"/>
                  </a:lnTo>
                  <a:lnTo>
                    <a:pt x="36" y="24"/>
                  </a:lnTo>
                  <a:lnTo>
                    <a:pt x="42" y="18"/>
                  </a:lnTo>
                  <a:lnTo>
                    <a:pt x="60" y="24"/>
                  </a:lnTo>
                  <a:lnTo>
                    <a:pt x="114" y="0"/>
                  </a:lnTo>
                  <a:lnTo>
                    <a:pt x="108" y="24"/>
                  </a:lnTo>
                  <a:lnTo>
                    <a:pt x="138" y="30"/>
                  </a:lnTo>
                  <a:lnTo>
                    <a:pt x="150" y="42"/>
                  </a:lnTo>
                  <a:lnTo>
                    <a:pt x="264" y="66"/>
                  </a:lnTo>
                  <a:lnTo>
                    <a:pt x="282" y="84"/>
                  </a:lnTo>
                  <a:lnTo>
                    <a:pt x="276" y="108"/>
                  </a:lnTo>
                  <a:lnTo>
                    <a:pt x="288" y="108"/>
                  </a:lnTo>
                  <a:lnTo>
                    <a:pt x="288" y="126"/>
                  </a:lnTo>
                  <a:lnTo>
                    <a:pt x="300" y="126"/>
                  </a:lnTo>
                  <a:lnTo>
                    <a:pt x="276" y="162"/>
                  </a:lnTo>
                  <a:lnTo>
                    <a:pt x="282" y="174"/>
                  </a:lnTo>
                  <a:lnTo>
                    <a:pt x="330" y="114"/>
                  </a:lnTo>
                  <a:lnTo>
                    <a:pt x="300" y="210"/>
                  </a:lnTo>
                  <a:lnTo>
                    <a:pt x="294" y="270"/>
                  </a:lnTo>
                  <a:lnTo>
                    <a:pt x="300" y="330"/>
                  </a:lnTo>
                  <a:lnTo>
                    <a:pt x="150" y="342"/>
                  </a:lnTo>
                  <a:lnTo>
                    <a:pt x="138" y="342"/>
                  </a:lnTo>
                  <a:lnTo>
                    <a:pt x="138" y="348"/>
                  </a:lnTo>
                </a:path>
              </a:pathLst>
            </a:custGeom>
            <a:noFill/>
            <a:ln w="9525">
              <a:solidFill>
                <a:srgbClr val="000000"/>
              </a:solidFill>
              <a:prstDash val="solid"/>
              <a:round/>
              <a:headEnd/>
              <a:tailEnd/>
            </a:ln>
          </p:spPr>
          <p:txBody>
            <a:bodyPr/>
            <a:lstStyle/>
            <a:p>
              <a:endParaRPr lang="en-US"/>
            </a:p>
          </p:txBody>
        </p:sp>
        <p:sp>
          <p:nvSpPr>
            <p:cNvPr id="9341" name="Freeform 250"/>
            <p:cNvSpPr>
              <a:spLocks/>
            </p:cNvSpPr>
            <p:nvPr/>
          </p:nvSpPr>
          <p:spPr bwMode="auto">
            <a:xfrm>
              <a:off x="2037" y="1602"/>
              <a:ext cx="432" cy="354"/>
            </a:xfrm>
            <a:custGeom>
              <a:avLst/>
              <a:gdLst>
                <a:gd name="T0" fmla="*/ 420 w 432"/>
                <a:gd name="T1" fmla="*/ 204 h 354"/>
                <a:gd name="T2" fmla="*/ 408 w 432"/>
                <a:gd name="T3" fmla="*/ 354 h 354"/>
                <a:gd name="T4" fmla="*/ 114 w 432"/>
                <a:gd name="T5" fmla="*/ 324 h 354"/>
                <a:gd name="T6" fmla="*/ 0 w 432"/>
                <a:gd name="T7" fmla="*/ 306 h 354"/>
                <a:gd name="T8" fmla="*/ 12 w 432"/>
                <a:gd name="T9" fmla="*/ 228 h 354"/>
                <a:gd name="T10" fmla="*/ 42 w 432"/>
                <a:gd name="T11" fmla="*/ 36 h 354"/>
                <a:gd name="T12" fmla="*/ 48 w 432"/>
                <a:gd name="T13" fmla="*/ 0 h 354"/>
                <a:gd name="T14" fmla="*/ 432 w 432"/>
                <a:gd name="T15" fmla="*/ 48 h 354"/>
                <a:gd name="T16" fmla="*/ 420 w 432"/>
                <a:gd name="T17" fmla="*/ 162 h 354"/>
                <a:gd name="T18" fmla="*/ 420 w 432"/>
                <a:gd name="T19" fmla="*/ 204 h 3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2"/>
                <a:gd name="T31" fmla="*/ 0 h 354"/>
                <a:gd name="T32" fmla="*/ 432 w 432"/>
                <a:gd name="T33" fmla="*/ 354 h 3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2" h="354">
                  <a:moveTo>
                    <a:pt x="420" y="204"/>
                  </a:moveTo>
                  <a:lnTo>
                    <a:pt x="408" y="354"/>
                  </a:lnTo>
                  <a:lnTo>
                    <a:pt x="114" y="324"/>
                  </a:lnTo>
                  <a:lnTo>
                    <a:pt x="0" y="306"/>
                  </a:lnTo>
                  <a:lnTo>
                    <a:pt x="12" y="228"/>
                  </a:lnTo>
                  <a:lnTo>
                    <a:pt x="42" y="36"/>
                  </a:lnTo>
                  <a:lnTo>
                    <a:pt x="48" y="0"/>
                  </a:lnTo>
                  <a:lnTo>
                    <a:pt x="432" y="48"/>
                  </a:lnTo>
                  <a:lnTo>
                    <a:pt x="420" y="162"/>
                  </a:lnTo>
                  <a:lnTo>
                    <a:pt x="420" y="204"/>
                  </a:lnTo>
                  <a:close/>
                </a:path>
              </a:pathLst>
            </a:custGeom>
            <a:solidFill>
              <a:srgbClr val="FFAA00"/>
            </a:solidFill>
            <a:ln w="9525">
              <a:solidFill>
                <a:srgbClr val="FFAA00"/>
              </a:solidFill>
              <a:prstDash val="solid"/>
              <a:round/>
              <a:headEnd/>
              <a:tailEnd/>
            </a:ln>
          </p:spPr>
          <p:txBody>
            <a:bodyPr/>
            <a:lstStyle/>
            <a:p>
              <a:endParaRPr lang="en-US"/>
            </a:p>
          </p:txBody>
        </p:sp>
        <p:sp>
          <p:nvSpPr>
            <p:cNvPr id="9342" name="Freeform 251"/>
            <p:cNvSpPr>
              <a:spLocks/>
            </p:cNvSpPr>
            <p:nvPr/>
          </p:nvSpPr>
          <p:spPr bwMode="auto">
            <a:xfrm>
              <a:off x="2037" y="1602"/>
              <a:ext cx="432" cy="354"/>
            </a:xfrm>
            <a:custGeom>
              <a:avLst/>
              <a:gdLst>
                <a:gd name="T0" fmla="*/ 420 w 432"/>
                <a:gd name="T1" fmla="*/ 204 h 354"/>
                <a:gd name="T2" fmla="*/ 408 w 432"/>
                <a:gd name="T3" fmla="*/ 354 h 354"/>
                <a:gd name="T4" fmla="*/ 114 w 432"/>
                <a:gd name="T5" fmla="*/ 324 h 354"/>
                <a:gd name="T6" fmla="*/ 0 w 432"/>
                <a:gd name="T7" fmla="*/ 306 h 354"/>
                <a:gd name="T8" fmla="*/ 12 w 432"/>
                <a:gd name="T9" fmla="*/ 228 h 354"/>
                <a:gd name="T10" fmla="*/ 42 w 432"/>
                <a:gd name="T11" fmla="*/ 36 h 354"/>
                <a:gd name="T12" fmla="*/ 48 w 432"/>
                <a:gd name="T13" fmla="*/ 0 h 354"/>
                <a:gd name="T14" fmla="*/ 432 w 432"/>
                <a:gd name="T15" fmla="*/ 48 h 354"/>
                <a:gd name="T16" fmla="*/ 420 w 432"/>
                <a:gd name="T17" fmla="*/ 162 h 354"/>
                <a:gd name="T18" fmla="*/ 420 w 432"/>
                <a:gd name="T19" fmla="*/ 204 h 354"/>
                <a:gd name="T20" fmla="*/ 420 w 432"/>
                <a:gd name="T21" fmla="*/ 210 h 3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32"/>
                <a:gd name="T34" fmla="*/ 0 h 354"/>
                <a:gd name="T35" fmla="*/ 432 w 432"/>
                <a:gd name="T36" fmla="*/ 354 h 3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32" h="354">
                  <a:moveTo>
                    <a:pt x="420" y="204"/>
                  </a:moveTo>
                  <a:lnTo>
                    <a:pt x="408" y="354"/>
                  </a:lnTo>
                  <a:lnTo>
                    <a:pt x="114" y="324"/>
                  </a:lnTo>
                  <a:lnTo>
                    <a:pt x="0" y="306"/>
                  </a:lnTo>
                  <a:lnTo>
                    <a:pt x="12" y="228"/>
                  </a:lnTo>
                  <a:lnTo>
                    <a:pt x="42" y="36"/>
                  </a:lnTo>
                  <a:lnTo>
                    <a:pt x="48" y="0"/>
                  </a:lnTo>
                  <a:lnTo>
                    <a:pt x="432" y="48"/>
                  </a:lnTo>
                  <a:lnTo>
                    <a:pt x="420" y="162"/>
                  </a:lnTo>
                  <a:lnTo>
                    <a:pt x="420" y="204"/>
                  </a:lnTo>
                  <a:lnTo>
                    <a:pt x="420" y="210"/>
                  </a:lnTo>
                </a:path>
              </a:pathLst>
            </a:custGeom>
            <a:noFill/>
            <a:ln w="9525">
              <a:solidFill>
                <a:srgbClr val="000000"/>
              </a:solidFill>
              <a:prstDash val="solid"/>
              <a:round/>
              <a:headEnd/>
              <a:tailEnd/>
            </a:ln>
          </p:spPr>
          <p:txBody>
            <a:bodyPr/>
            <a:lstStyle/>
            <a:p>
              <a:endParaRPr lang="en-US"/>
            </a:p>
          </p:txBody>
        </p:sp>
      </p:grpSp>
      <p:sp>
        <p:nvSpPr>
          <p:cNvPr id="9219" name="Text Box 126"/>
          <p:cNvSpPr txBox="1">
            <a:spLocks noChangeArrowheads="1"/>
          </p:cNvSpPr>
          <p:nvPr/>
        </p:nvSpPr>
        <p:spPr bwMode="auto">
          <a:xfrm>
            <a:off x="4038600" y="1219200"/>
            <a:ext cx="1054100" cy="457200"/>
          </a:xfrm>
          <a:prstGeom prst="rect">
            <a:avLst/>
          </a:prstGeom>
          <a:noFill/>
          <a:ln w="9525" algn="ctr">
            <a:noFill/>
            <a:miter lim="800000"/>
            <a:headEnd/>
            <a:tailEnd/>
          </a:ln>
        </p:spPr>
        <p:txBody>
          <a:bodyPr wrap="none">
            <a:spAutoFit/>
          </a:bodyPr>
          <a:lstStyle/>
          <a:p>
            <a:r>
              <a:rPr lang="en-US" sz="2400" b="1">
                <a:solidFill>
                  <a:srgbClr val="FF9900"/>
                </a:solidFill>
                <a:latin typeface="Verdana" pitchFamily="34" charset="0"/>
              </a:rPr>
              <a:t>2001</a:t>
            </a:r>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pSp>
        <p:nvGrpSpPr>
          <p:cNvPr id="10242" name="Group 252"/>
          <p:cNvGrpSpPr>
            <a:grpSpLocks/>
          </p:cNvGrpSpPr>
          <p:nvPr/>
        </p:nvGrpSpPr>
        <p:grpSpPr bwMode="auto">
          <a:xfrm>
            <a:off x="1871663" y="1228725"/>
            <a:ext cx="5410200" cy="4333875"/>
            <a:chOff x="1179" y="798"/>
            <a:chExt cx="3408" cy="2730"/>
          </a:xfrm>
        </p:grpSpPr>
        <p:sp>
          <p:nvSpPr>
            <p:cNvPr id="10244" name="AutoShape 128"/>
            <p:cNvSpPr>
              <a:spLocks noChangeAspect="1" noChangeArrowheads="1" noTextEdit="1"/>
            </p:cNvSpPr>
            <p:nvPr/>
          </p:nvSpPr>
          <p:spPr bwMode="auto">
            <a:xfrm>
              <a:off x="1179" y="798"/>
              <a:ext cx="3402" cy="2724"/>
            </a:xfrm>
            <a:prstGeom prst="rect">
              <a:avLst/>
            </a:prstGeom>
            <a:noFill/>
            <a:ln w="9525">
              <a:noFill/>
              <a:miter lim="800000"/>
              <a:headEnd/>
              <a:tailEnd/>
            </a:ln>
          </p:spPr>
          <p:txBody>
            <a:bodyPr/>
            <a:lstStyle/>
            <a:p>
              <a:endParaRPr lang="en-US"/>
            </a:p>
          </p:txBody>
        </p:sp>
        <p:sp>
          <p:nvSpPr>
            <p:cNvPr id="10245" name="Rectangle 130"/>
            <p:cNvSpPr>
              <a:spLocks noChangeArrowheads="1"/>
            </p:cNvSpPr>
            <p:nvPr/>
          </p:nvSpPr>
          <p:spPr bwMode="auto">
            <a:xfrm>
              <a:off x="1179" y="798"/>
              <a:ext cx="3408" cy="2730"/>
            </a:xfrm>
            <a:prstGeom prst="rect">
              <a:avLst/>
            </a:prstGeom>
            <a:solidFill>
              <a:srgbClr val="FFFFFF">
                <a:alpha val="0"/>
              </a:srgbClr>
            </a:solidFill>
            <a:ln w="9525">
              <a:noFill/>
              <a:miter lim="800000"/>
              <a:headEnd/>
              <a:tailEnd/>
            </a:ln>
          </p:spPr>
          <p:txBody>
            <a:bodyPr/>
            <a:lstStyle/>
            <a:p>
              <a:endParaRPr lang="en-US"/>
            </a:p>
          </p:txBody>
        </p:sp>
        <p:sp>
          <p:nvSpPr>
            <p:cNvPr id="10246" name="Rectangle 131"/>
            <p:cNvSpPr>
              <a:spLocks noChangeArrowheads="1"/>
            </p:cNvSpPr>
            <p:nvPr/>
          </p:nvSpPr>
          <p:spPr bwMode="auto">
            <a:xfrm>
              <a:off x="1215" y="840"/>
              <a:ext cx="3336" cy="2646"/>
            </a:xfrm>
            <a:prstGeom prst="rect">
              <a:avLst/>
            </a:prstGeom>
            <a:solidFill>
              <a:srgbClr val="FFFFFF">
                <a:alpha val="0"/>
              </a:srgbClr>
            </a:solidFill>
            <a:ln w="9525">
              <a:noFill/>
              <a:miter lim="800000"/>
              <a:headEnd/>
              <a:tailEnd/>
            </a:ln>
          </p:spPr>
          <p:txBody>
            <a:bodyPr/>
            <a:lstStyle/>
            <a:p>
              <a:endParaRPr lang="en-US"/>
            </a:p>
          </p:txBody>
        </p:sp>
        <p:sp>
          <p:nvSpPr>
            <p:cNvPr id="10247" name="Freeform 132"/>
            <p:cNvSpPr>
              <a:spLocks/>
            </p:cNvSpPr>
            <p:nvPr/>
          </p:nvSpPr>
          <p:spPr bwMode="auto">
            <a:xfrm>
              <a:off x="3411" y="2418"/>
              <a:ext cx="234" cy="378"/>
            </a:xfrm>
            <a:custGeom>
              <a:avLst/>
              <a:gdLst>
                <a:gd name="T0" fmla="*/ 234 w 234"/>
                <a:gd name="T1" fmla="*/ 300 h 378"/>
                <a:gd name="T2" fmla="*/ 60 w 234"/>
                <a:gd name="T3" fmla="*/ 318 h 378"/>
                <a:gd name="T4" fmla="*/ 60 w 234"/>
                <a:gd name="T5" fmla="*/ 330 h 378"/>
                <a:gd name="T6" fmla="*/ 78 w 234"/>
                <a:gd name="T7" fmla="*/ 348 h 378"/>
                <a:gd name="T8" fmla="*/ 78 w 234"/>
                <a:gd name="T9" fmla="*/ 366 h 378"/>
                <a:gd name="T10" fmla="*/ 42 w 234"/>
                <a:gd name="T11" fmla="*/ 378 h 378"/>
                <a:gd name="T12" fmla="*/ 54 w 234"/>
                <a:gd name="T13" fmla="*/ 372 h 378"/>
                <a:gd name="T14" fmla="*/ 36 w 234"/>
                <a:gd name="T15" fmla="*/ 336 h 378"/>
                <a:gd name="T16" fmla="*/ 30 w 234"/>
                <a:gd name="T17" fmla="*/ 372 h 378"/>
                <a:gd name="T18" fmla="*/ 12 w 234"/>
                <a:gd name="T19" fmla="*/ 372 h 378"/>
                <a:gd name="T20" fmla="*/ 12 w 234"/>
                <a:gd name="T21" fmla="*/ 342 h 378"/>
                <a:gd name="T22" fmla="*/ 0 w 234"/>
                <a:gd name="T23" fmla="*/ 258 h 378"/>
                <a:gd name="T24" fmla="*/ 0 w 234"/>
                <a:gd name="T25" fmla="*/ 12 h 378"/>
                <a:gd name="T26" fmla="*/ 162 w 234"/>
                <a:gd name="T27" fmla="*/ 0 h 378"/>
                <a:gd name="T28" fmla="*/ 204 w 234"/>
                <a:gd name="T29" fmla="*/ 162 h 378"/>
                <a:gd name="T30" fmla="*/ 228 w 234"/>
                <a:gd name="T31" fmla="*/ 204 h 378"/>
                <a:gd name="T32" fmla="*/ 216 w 234"/>
                <a:gd name="T33" fmla="*/ 234 h 378"/>
                <a:gd name="T34" fmla="*/ 234 w 234"/>
                <a:gd name="T35" fmla="*/ 300 h 37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4"/>
                <a:gd name="T55" fmla="*/ 0 h 378"/>
                <a:gd name="T56" fmla="*/ 234 w 234"/>
                <a:gd name="T57" fmla="*/ 378 h 37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4" h="378">
                  <a:moveTo>
                    <a:pt x="234" y="300"/>
                  </a:moveTo>
                  <a:lnTo>
                    <a:pt x="60" y="318"/>
                  </a:lnTo>
                  <a:lnTo>
                    <a:pt x="60" y="330"/>
                  </a:lnTo>
                  <a:lnTo>
                    <a:pt x="78" y="348"/>
                  </a:lnTo>
                  <a:lnTo>
                    <a:pt x="78" y="366"/>
                  </a:lnTo>
                  <a:lnTo>
                    <a:pt x="42" y="378"/>
                  </a:lnTo>
                  <a:lnTo>
                    <a:pt x="54" y="372"/>
                  </a:lnTo>
                  <a:lnTo>
                    <a:pt x="36" y="336"/>
                  </a:lnTo>
                  <a:lnTo>
                    <a:pt x="30" y="372"/>
                  </a:lnTo>
                  <a:lnTo>
                    <a:pt x="12" y="372"/>
                  </a:lnTo>
                  <a:lnTo>
                    <a:pt x="12" y="342"/>
                  </a:lnTo>
                  <a:lnTo>
                    <a:pt x="0" y="258"/>
                  </a:lnTo>
                  <a:lnTo>
                    <a:pt x="0" y="12"/>
                  </a:lnTo>
                  <a:lnTo>
                    <a:pt x="162" y="0"/>
                  </a:lnTo>
                  <a:lnTo>
                    <a:pt x="204" y="162"/>
                  </a:lnTo>
                  <a:lnTo>
                    <a:pt x="228" y="204"/>
                  </a:lnTo>
                  <a:lnTo>
                    <a:pt x="216" y="234"/>
                  </a:lnTo>
                  <a:lnTo>
                    <a:pt x="234" y="300"/>
                  </a:lnTo>
                  <a:close/>
                </a:path>
              </a:pathLst>
            </a:custGeom>
            <a:solidFill>
              <a:srgbClr val="FF4500"/>
            </a:solidFill>
            <a:ln w="9525">
              <a:solidFill>
                <a:srgbClr val="FF4500"/>
              </a:solidFill>
              <a:prstDash val="solid"/>
              <a:round/>
              <a:headEnd/>
              <a:tailEnd/>
            </a:ln>
          </p:spPr>
          <p:txBody>
            <a:bodyPr/>
            <a:lstStyle/>
            <a:p>
              <a:endParaRPr lang="en-US"/>
            </a:p>
          </p:txBody>
        </p:sp>
        <p:sp>
          <p:nvSpPr>
            <p:cNvPr id="10248" name="Freeform 133"/>
            <p:cNvSpPr>
              <a:spLocks/>
            </p:cNvSpPr>
            <p:nvPr/>
          </p:nvSpPr>
          <p:spPr bwMode="auto">
            <a:xfrm>
              <a:off x="3411" y="2418"/>
              <a:ext cx="234" cy="378"/>
            </a:xfrm>
            <a:custGeom>
              <a:avLst/>
              <a:gdLst>
                <a:gd name="T0" fmla="*/ 234 w 234"/>
                <a:gd name="T1" fmla="*/ 300 h 378"/>
                <a:gd name="T2" fmla="*/ 60 w 234"/>
                <a:gd name="T3" fmla="*/ 318 h 378"/>
                <a:gd name="T4" fmla="*/ 60 w 234"/>
                <a:gd name="T5" fmla="*/ 330 h 378"/>
                <a:gd name="T6" fmla="*/ 78 w 234"/>
                <a:gd name="T7" fmla="*/ 348 h 378"/>
                <a:gd name="T8" fmla="*/ 78 w 234"/>
                <a:gd name="T9" fmla="*/ 366 h 378"/>
                <a:gd name="T10" fmla="*/ 42 w 234"/>
                <a:gd name="T11" fmla="*/ 378 h 378"/>
                <a:gd name="T12" fmla="*/ 54 w 234"/>
                <a:gd name="T13" fmla="*/ 372 h 378"/>
                <a:gd name="T14" fmla="*/ 36 w 234"/>
                <a:gd name="T15" fmla="*/ 336 h 378"/>
                <a:gd name="T16" fmla="*/ 30 w 234"/>
                <a:gd name="T17" fmla="*/ 372 h 378"/>
                <a:gd name="T18" fmla="*/ 12 w 234"/>
                <a:gd name="T19" fmla="*/ 372 h 378"/>
                <a:gd name="T20" fmla="*/ 12 w 234"/>
                <a:gd name="T21" fmla="*/ 342 h 378"/>
                <a:gd name="T22" fmla="*/ 0 w 234"/>
                <a:gd name="T23" fmla="*/ 258 h 378"/>
                <a:gd name="T24" fmla="*/ 0 w 234"/>
                <a:gd name="T25" fmla="*/ 12 h 378"/>
                <a:gd name="T26" fmla="*/ 162 w 234"/>
                <a:gd name="T27" fmla="*/ 0 h 378"/>
                <a:gd name="T28" fmla="*/ 204 w 234"/>
                <a:gd name="T29" fmla="*/ 162 h 378"/>
                <a:gd name="T30" fmla="*/ 228 w 234"/>
                <a:gd name="T31" fmla="*/ 204 h 378"/>
                <a:gd name="T32" fmla="*/ 216 w 234"/>
                <a:gd name="T33" fmla="*/ 234 h 378"/>
                <a:gd name="T34" fmla="*/ 234 w 234"/>
                <a:gd name="T35" fmla="*/ 300 h 378"/>
                <a:gd name="T36" fmla="*/ 234 w 234"/>
                <a:gd name="T37" fmla="*/ 306 h 37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4"/>
                <a:gd name="T58" fmla="*/ 0 h 378"/>
                <a:gd name="T59" fmla="*/ 234 w 234"/>
                <a:gd name="T60" fmla="*/ 378 h 37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4" h="378">
                  <a:moveTo>
                    <a:pt x="234" y="300"/>
                  </a:moveTo>
                  <a:lnTo>
                    <a:pt x="60" y="318"/>
                  </a:lnTo>
                  <a:lnTo>
                    <a:pt x="60" y="330"/>
                  </a:lnTo>
                  <a:lnTo>
                    <a:pt x="78" y="348"/>
                  </a:lnTo>
                  <a:lnTo>
                    <a:pt x="78" y="366"/>
                  </a:lnTo>
                  <a:lnTo>
                    <a:pt x="42" y="378"/>
                  </a:lnTo>
                  <a:lnTo>
                    <a:pt x="54" y="372"/>
                  </a:lnTo>
                  <a:lnTo>
                    <a:pt x="36" y="336"/>
                  </a:lnTo>
                  <a:lnTo>
                    <a:pt x="30" y="372"/>
                  </a:lnTo>
                  <a:lnTo>
                    <a:pt x="12" y="372"/>
                  </a:lnTo>
                  <a:lnTo>
                    <a:pt x="12" y="342"/>
                  </a:lnTo>
                  <a:lnTo>
                    <a:pt x="0" y="258"/>
                  </a:lnTo>
                  <a:lnTo>
                    <a:pt x="0" y="12"/>
                  </a:lnTo>
                  <a:lnTo>
                    <a:pt x="162" y="0"/>
                  </a:lnTo>
                  <a:lnTo>
                    <a:pt x="204" y="162"/>
                  </a:lnTo>
                  <a:lnTo>
                    <a:pt x="228" y="204"/>
                  </a:lnTo>
                  <a:lnTo>
                    <a:pt x="216" y="234"/>
                  </a:lnTo>
                  <a:lnTo>
                    <a:pt x="234" y="300"/>
                  </a:lnTo>
                  <a:lnTo>
                    <a:pt x="234" y="306"/>
                  </a:lnTo>
                </a:path>
              </a:pathLst>
            </a:custGeom>
            <a:noFill/>
            <a:ln w="9525">
              <a:solidFill>
                <a:srgbClr val="000000"/>
              </a:solidFill>
              <a:prstDash val="solid"/>
              <a:round/>
              <a:headEnd/>
              <a:tailEnd/>
            </a:ln>
          </p:spPr>
          <p:txBody>
            <a:bodyPr/>
            <a:lstStyle/>
            <a:p>
              <a:endParaRPr lang="en-US"/>
            </a:p>
          </p:txBody>
        </p:sp>
        <p:sp>
          <p:nvSpPr>
            <p:cNvPr id="10249" name="Freeform 134"/>
            <p:cNvSpPr>
              <a:spLocks/>
            </p:cNvSpPr>
            <p:nvPr/>
          </p:nvSpPr>
          <p:spPr bwMode="auto">
            <a:xfrm>
              <a:off x="1263" y="2586"/>
              <a:ext cx="648" cy="570"/>
            </a:xfrm>
            <a:custGeom>
              <a:avLst/>
              <a:gdLst>
                <a:gd name="T0" fmla="*/ 6 w 648"/>
                <a:gd name="T1" fmla="*/ 324 h 570"/>
                <a:gd name="T2" fmla="*/ 6 w 648"/>
                <a:gd name="T3" fmla="*/ 330 h 570"/>
                <a:gd name="T4" fmla="*/ 42 w 648"/>
                <a:gd name="T5" fmla="*/ 360 h 570"/>
                <a:gd name="T6" fmla="*/ 30 w 648"/>
                <a:gd name="T7" fmla="*/ 396 h 570"/>
                <a:gd name="T8" fmla="*/ 72 w 648"/>
                <a:gd name="T9" fmla="*/ 366 h 570"/>
                <a:gd name="T10" fmla="*/ 48 w 648"/>
                <a:gd name="T11" fmla="*/ 444 h 570"/>
                <a:gd name="T12" fmla="*/ 102 w 648"/>
                <a:gd name="T13" fmla="*/ 462 h 570"/>
                <a:gd name="T14" fmla="*/ 120 w 648"/>
                <a:gd name="T15" fmla="*/ 456 h 570"/>
                <a:gd name="T16" fmla="*/ 114 w 648"/>
                <a:gd name="T17" fmla="*/ 504 h 570"/>
                <a:gd name="T18" fmla="*/ 66 w 648"/>
                <a:gd name="T19" fmla="*/ 546 h 570"/>
                <a:gd name="T20" fmla="*/ 0 w 648"/>
                <a:gd name="T21" fmla="*/ 570 h 570"/>
                <a:gd name="T22" fmla="*/ 78 w 648"/>
                <a:gd name="T23" fmla="*/ 546 h 570"/>
                <a:gd name="T24" fmla="*/ 96 w 648"/>
                <a:gd name="T25" fmla="*/ 546 h 570"/>
                <a:gd name="T26" fmla="*/ 114 w 648"/>
                <a:gd name="T27" fmla="*/ 534 h 570"/>
                <a:gd name="T28" fmla="*/ 204 w 648"/>
                <a:gd name="T29" fmla="*/ 456 h 570"/>
                <a:gd name="T30" fmla="*/ 252 w 648"/>
                <a:gd name="T31" fmla="*/ 372 h 570"/>
                <a:gd name="T32" fmla="*/ 252 w 648"/>
                <a:gd name="T33" fmla="*/ 372 h 570"/>
                <a:gd name="T34" fmla="*/ 264 w 648"/>
                <a:gd name="T35" fmla="*/ 378 h 570"/>
                <a:gd name="T36" fmla="*/ 240 w 648"/>
                <a:gd name="T37" fmla="*/ 390 h 570"/>
                <a:gd name="T38" fmla="*/ 246 w 648"/>
                <a:gd name="T39" fmla="*/ 426 h 570"/>
                <a:gd name="T40" fmla="*/ 258 w 648"/>
                <a:gd name="T41" fmla="*/ 438 h 570"/>
                <a:gd name="T42" fmla="*/ 288 w 648"/>
                <a:gd name="T43" fmla="*/ 420 h 570"/>
                <a:gd name="T44" fmla="*/ 300 w 648"/>
                <a:gd name="T45" fmla="*/ 384 h 570"/>
                <a:gd name="T46" fmla="*/ 318 w 648"/>
                <a:gd name="T47" fmla="*/ 390 h 570"/>
                <a:gd name="T48" fmla="*/ 426 w 648"/>
                <a:gd name="T49" fmla="*/ 414 h 570"/>
                <a:gd name="T50" fmla="*/ 450 w 648"/>
                <a:gd name="T51" fmla="*/ 408 h 570"/>
                <a:gd name="T52" fmla="*/ 462 w 648"/>
                <a:gd name="T53" fmla="*/ 432 h 570"/>
                <a:gd name="T54" fmla="*/ 468 w 648"/>
                <a:gd name="T55" fmla="*/ 438 h 570"/>
                <a:gd name="T56" fmla="*/ 510 w 648"/>
                <a:gd name="T57" fmla="*/ 450 h 570"/>
                <a:gd name="T58" fmla="*/ 528 w 648"/>
                <a:gd name="T59" fmla="*/ 450 h 570"/>
                <a:gd name="T60" fmla="*/ 534 w 648"/>
                <a:gd name="T61" fmla="*/ 444 h 570"/>
                <a:gd name="T62" fmla="*/ 606 w 648"/>
                <a:gd name="T63" fmla="*/ 504 h 570"/>
                <a:gd name="T64" fmla="*/ 618 w 648"/>
                <a:gd name="T65" fmla="*/ 510 h 570"/>
                <a:gd name="T66" fmla="*/ 648 w 648"/>
                <a:gd name="T67" fmla="*/ 540 h 570"/>
                <a:gd name="T68" fmla="*/ 600 w 648"/>
                <a:gd name="T69" fmla="*/ 498 h 570"/>
                <a:gd name="T70" fmla="*/ 480 w 648"/>
                <a:gd name="T71" fmla="*/ 438 h 570"/>
                <a:gd name="T72" fmla="*/ 456 w 648"/>
                <a:gd name="T73" fmla="*/ 414 h 570"/>
                <a:gd name="T74" fmla="*/ 414 w 648"/>
                <a:gd name="T75" fmla="*/ 396 h 570"/>
                <a:gd name="T76" fmla="*/ 252 w 648"/>
                <a:gd name="T77" fmla="*/ 36 h 570"/>
                <a:gd name="T78" fmla="*/ 210 w 648"/>
                <a:gd name="T79" fmla="*/ 24 h 570"/>
                <a:gd name="T80" fmla="*/ 60 w 648"/>
                <a:gd name="T81" fmla="*/ 84 h 570"/>
                <a:gd name="T82" fmla="*/ 114 w 648"/>
                <a:gd name="T83" fmla="*/ 144 h 570"/>
                <a:gd name="T84" fmla="*/ 108 w 648"/>
                <a:gd name="T85" fmla="*/ 156 h 570"/>
                <a:gd name="T86" fmla="*/ 102 w 648"/>
                <a:gd name="T87" fmla="*/ 180 h 570"/>
                <a:gd name="T88" fmla="*/ 84 w 648"/>
                <a:gd name="T89" fmla="*/ 156 h 570"/>
                <a:gd name="T90" fmla="*/ 18 w 648"/>
                <a:gd name="T91" fmla="*/ 168 h 570"/>
                <a:gd name="T92" fmla="*/ 30 w 648"/>
                <a:gd name="T93" fmla="*/ 192 h 570"/>
                <a:gd name="T94" fmla="*/ 78 w 648"/>
                <a:gd name="T95" fmla="*/ 228 h 570"/>
                <a:gd name="T96" fmla="*/ 114 w 648"/>
                <a:gd name="T97" fmla="*/ 228 h 570"/>
                <a:gd name="T98" fmla="*/ 102 w 648"/>
                <a:gd name="T99" fmla="*/ 270 h 57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48"/>
                <a:gd name="T151" fmla="*/ 0 h 570"/>
                <a:gd name="T152" fmla="*/ 648 w 648"/>
                <a:gd name="T153" fmla="*/ 570 h 57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48" h="570">
                  <a:moveTo>
                    <a:pt x="54" y="282"/>
                  </a:moveTo>
                  <a:lnTo>
                    <a:pt x="6" y="324"/>
                  </a:lnTo>
                  <a:lnTo>
                    <a:pt x="24" y="324"/>
                  </a:lnTo>
                  <a:lnTo>
                    <a:pt x="6" y="330"/>
                  </a:lnTo>
                  <a:lnTo>
                    <a:pt x="18" y="348"/>
                  </a:lnTo>
                  <a:lnTo>
                    <a:pt x="42" y="360"/>
                  </a:lnTo>
                  <a:lnTo>
                    <a:pt x="24" y="372"/>
                  </a:lnTo>
                  <a:lnTo>
                    <a:pt x="30" y="396"/>
                  </a:lnTo>
                  <a:lnTo>
                    <a:pt x="42" y="402"/>
                  </a:lnTo>
                  <a:lnTo>
                    <a:pt x="72" y="366"/>
                  </a:lnTo>
                  <a:lnTo>
                    <a:pt x="60" y="426"/>
                  </a:lnTo>
                  <a:lnTo>
                    <a:pt x="48" y="444"/>
                  </a:lnTo>
                  <a:lnTo>
                    <a:pt x="84" y="426"/>
                  </a:lnTo>
                  <a:lnTo>
                    <a:pt x="102" y="462"/>
                  </a:lnTo>
                  <a:lnTo>
                    <a:pt x="114" y="438"/>
                  </a:lnTo>
                  <a:lnTo>
                    <a:pt x="120" y="456"/>
                  </a:lnTo>
                  <a:lnTo>
                    <a:pt x="144" y="444"/>
                  </a:lnTo>
                  <a:lnTo>
                    <a:pt x="114" y="504"/>
                  </a:lnTo>
                  <a:lnTo>
                    <a:pt x="72" y="528"/>
                  </a:lnTo>
                  <a:lnTo>
                    <a:pt x="66" y="546"/>
                  </a:lnTo>
                  <a:lnTo>
                    <a:pt x="36" y="540"/>
                  </a:lnTo>
                  <a:lnTo>
                    <a:pt x="0" y="570"/>
                  </a:lnTo>
                  <a:lnTo>
                    <a:pt x="42" y="552"/>
                  </a:lnTo>
                  <a:lnTo>
                    <a:pt x="78" y="546"/>
                  </a:lnTo>
                  <a:lnTo>
                    <a:pt x="72" y="558"/>
                  </a:lnTo>
                  <a:lnTo>
                    <a:pt x="96" y="546"/>
                  </a:lnTo>
                  <a:lnTo>
                    <a:pt x="90" y="528"/>
                  </a:lnTo>
                  <a:lnTo>
                    <a:pt x="114" y="534"/>
                  </a:lnTo>
                  <a:lnTo>
                    <a:pt x="186" y="480"/>
                  </a:lnTo>
                  <a:lnTo>
                    <a:pt x="204" y="456"/>
                  </a:lnTo>
                  <a:lnTo>
                    <a:pt x="192" y="438"/>
                  </a:lnTo>
                  <a:lnTo>
                    <a:pt x="252" y="372"/>
                  </a:lnTo>
                  <a:lnTo>
                    <a:pt x="258" y="336"/>
                  </a:lnTo>
                  <a:lnTo>
                    <a:pt x="252" y="372"/>
                  </a:lnTo>
                  <a:lnTo>
                    <a:pt x="276" y="360"/>
                  </a:lnTo>
                  <a:lnTo>
                    <a:pt x="264" y="378"/>
                  </a:lnTo>
                  <a:lnTo>
                    <a:pt x="282" y="384"/>
                  </a:lnTo>
                  <a:lnTo>
                    <a:pt x="240" y="390"/>
                  </a:lnTo>
                  <a:lnTo>
                    <a:pt x="234" y="426"/>
                  </a:lnTo>
                  <a:lnTo>
                    <a:pt x="246" y="426"/>
                  </a:lnTo>
                  <a:lnTo>
                    <a:pt x="234" y="444"/>
                  </a:lnTo>
                  <a:lnTo>
                    <a:pt x="258" y="438"/>
                  </a:lnTo>
                  <a:lnTo>
                    <a:pt x="270" y="414"/>
                  </a:lnTo>
                  <a:lnTo>
                    <a:pt x="288" y="420"/>
                  </a:lnTo>
                  <a:lnTo>
                    <a:pt x="300" y="372"/>
                  </a:lnTo>
                  <a:lnTo>
                    <a:pt x="300" y="384"/>
                  </a:lnTo>
                  <a:lnTo>
                    <a:pt x="324" y="378"/>
                  </a:lnTo>
                  <a:lnTo>
                    <a:pt x="318" y="390"/>
                  </a:lnTo>
                  <a:lnTo>
                    <a:pt x="366" y="414"/>
                  </a:lnTo>
                  <a:lnTo>
                    <a:pt x="426" y="414"/>
                  </a:lnTo>
                  <a:lnTo>
                    <a:pt x="438" y="402"/>
                  </a:lnTo>
                  <a:lnTo>
                    <a:pt x="450" y="408"/>
                  </a:lnTo>
                  <a:lnTo>
                    <a:pt x="438" y="426"/>
                  </a:lnTo>
                  <a:lnTo>
                    <a:pt x="462" y="432"/>
                  </a:lnTo>
                  <a:lnTo>
                    <a:pt x="468" y="414"/>
                  </a:lnTo>
                  <a:lnTo>
                    <a:pt x="468" y="438"/>
                  </a:lnTo>
                  <a:lnTo>
                    <a:pt x="498" y="456"/>
                  </a:lnTo>
                  <a:lnTo>
                    <a:pt x="510" y="450"/>
                  </a:lnTo>
                  <a:lnTo>
                    <a:pt x="492" y="432"/>
                  </a:lnTo>
                  <a:lnTo>
                    <a:pt x="528" y="450"/>
                  </a:lnTo>
                  <a:lnTo>
                    <a:pt x="510" y="414"/>
                  </a:lnTo>
                  <a:lnTo>
                    <a:pt x="534" y="444"/>
                  </a:lnTo>
                  <a:lnTo>
                    <a:pt x="564" y="480"/>
                  </a:lnTo>
                  <a:lnTo>
                    <a:pt x="606" y="504"/>
                  </a:lnTo>
                  <a:lnTo>
                    <a:pt x="606" y="534"/>
                  </a:lnTo>
                  <a:lnTo>
                    <a:pt x="618" y="510"/>
                  </a:lnTo>
                  <a:lnTo>
                    <a:pt x="636" y="552"/>
                  </a:lnTo>
                  <a:lnTo>
                    <a:pt x="648" y="540"/>
                  </a:lnTo>
                  <a:lnTo>
                    <a:pt x="642" y="510"/>
                  </a:lnTo>
                  <a:lnTo>
                    <a:pt x="600" y="498"/>
                  </a:lnTo>
                  <a:lnTo>
                    <a:pt x="510" y="402"/>
                  </a:lnTo>
                  <a:lnTo>
                    <a:pt x="480" y="438"/>
                  </a:lnTo>
                  <a:lnTo>
                    <a:pt x="474" y="408"/>
                  </a:lnTo>
                  <a:lnTo>
                    <a:pt x="456" y="414"/>
                  </a:lnTo>
                  <a:lnTo>
                    <a:pt x="444" y="390"/>
                  </a:lnTo>
                  <a:lnTo>
                    <a:pt x="414" y="396"/>
                  </a:lnTo>
                  <a:lnTo>
                    <a:pt x="378" y="60"/>
                  </a:lnTo>
                  <a:lnTo>
                    <a:pt x="252" y="36"/>
                  </a:lnTo>
                  <a:lnTo>
                    <a:pt x="216" y="12"/>
                  </a:lnTo>
                  <a:lnTo>
                    <a:pt x="210" y="24"/>
                  </a:lnTo>
                  <a:lnTo>
                    <a:pt x="198" y="0"/>
                  </a:lnTo>
                  <a:lnTo>
                    <a:pt x="60" y="84"/>
                  </a:lnTo>
                  <a:lnTo>
                    <a:pt x="90" y="138"/>
                  </a:lnTo>
                  <a:lnTo>
                    <a:pt x="114" y="144"/>
                  </a:lnTo>
                  <a:lnTo>
                    <a:pt x="138" y="168"/>
                  </a:lnTo>
                  <a:lnTo>
                    <a:pt x="108" y="156"/>
                  </a:lnTo>
                  <a:lnTo>
                    <a:pt x="120" y="174"/>
                  </a:lnTo>
                  <a:lnTo>
                    <a:pt x="102" y="180"/>
                  </a:lnTo>
                  <a:lnTo>
                    <a:pt x="78" y="174"/>
                  </a:lnTo>
                  <a:lnTo>
                    <a:pt x="84" y="156"/>
                  </a:lnTo>
                  <a:lnTo>
                    <a:pt x="72" y="150"/>
                  </a:lnTo>
                  <a:lnTo>
                    <a:pt x="18" y="168"/>
                  </a:lnTo>
                  <a:lnTo>
                    <a:pt x="42" y="192"/>
                  </a:lnTo>
                  <a:lnTo>
                    <a:pt x="30" y="192"/>
                  </a:lnTo>
                  <a:lnTo>
                    <a:pt x="36" y="216"/>
                  </a:lnTo>
                  <a:lnTo>
                    <a:pt x="78" y="228"/>
                  </a:lnTo>
                  <a:lnTo>
                    <a:pt x="78" y="240"/>
                  </a:lnTo>
                  <a:lnTo>
                    <a:pt x="114" y="228"/>
                  </a:lnTo>
                  <a:lnTo>
                    <a:pt x="102" y="234"/>
                  </a:lnTo>
                  <a:lnTo>
                    <a:pt x="102" y="270"/>
                  </a:lnTo>
                  <a:lnTo>
                    <a:pt x="54" y="282"/>
                  </a:lnTo>
                  <a:close/>
                </a:path>
              </a:pathLst>
            </a:custGeom>
            <a:solidFill>
              <a:srgbClr val="FFAA00"/>
            </a:solidFill>
            <a:ln w="9525">
              <a:solidFill>
                <a:srgbClr val="FFAA00"/>
              </a:solidFill>
              <a:prstDash val="solid"/>
              <a:round/>
              <a:headEnd/>
              <a:tailEnd/>
            </a:ln>
          </p:spPr>
          <p:txBody>
            <a:bodyPr/>
            <a:lstStyle/>
            <a:p>
              <a:endParaRPr lang="en-US"/>
            </a:p>
          </p:txBody>
        </p:sp>
        <p:sp>
          <p:nvSpPr>
            <p:cNvPr id="10250" name="Freeform 135"/>
            <p:cNvSpPr>
              <a:spLocks/>
            </p:cNvSpPr>
            <p:nvPr/>
          </p:nvSpPr>
          <p:spPr bwMode="auto">
            <a:xfrm>
              <a:off x="1263" y="2586"/>
              <a:ext cx="648" cy="570"/>
            </a:xfrm>
            <a:custGeom>
              <a:avLst/>
              <a:gdLst>
                <a:gd name="T0" fmla="*/ 6 w 648"/>
                <a:gd name="T1" fmla="*/ 324 h 570"/>
                <a:gd name="T2" fmla="*/ 6 w 648"/>
                <a:gd name="T3" fmla="*/ 330 h 570"/>
                <a:gd name="T4" fmla="*/ 42 w 648"/>
                <a:gd name="T5" fmla="*/ 360 h 570"/>
                <a:gd name="T6" fmla="*/ 30 w 648"/>
                <a:gd name="T7" fmla="*/ 396 h 570"/>
                <a:gd name="T8" fmla="*/ 72 w 648"/>
                <a:gd name="T9" fmla="*/ 366 h 570"/>
                <a:gd name="T10" fmla="*/ 48 w 648"/>
                <a:gd name="T11" fmla="*/ 444 h 570"/>
                <a:gd name="T12" fmla="*/ 102 w 648"/>
                <a:gd name="T13" fmla="*/ 462 h 570"/>
                <a:gd name="T14" fmla="*/ 120 w 648"/>
                <a:gd name="T15" fmla="*/ 456 h 570"/>
                <a:gd name="T16" fmla="*/ 114 w 648"/>
                <a:gd name="T17" fmla="*/ 504 h 570"/>
                <a:gd name="T18" fmla="*/ 66 w 648"/>
                <a:gd name="T19" fmla="*/ 546 h 570"/>
                <a:gd name="T20" fmla="*/ 0 w 648"/>
                <a:gd name="T21" fmla="*/ 570 h 570"/>
                <a:gd name="T22" fmla="*/ 78 w 648"/>
                <a:gd name="T23" fmla="*/ 546 h 570"/>
                <a:gd name="T24" fmla="*/ 96 w 648"/>
                <a:gd name="T25" fmla="*/ 546 h 570"/>
                <a:gd name="T26" fmla="*/ 114 w 648"/>
                <a:gd name="T27" fmla="*/ 534 h 570"/>
                <a:gd name="T28" fmla="*/ 204 w 648"/>
                <a:gd name="T29" fmla="*/ 456 h 570"/>
                <a:gd name="T30" fmla="*/ 252 w 648"/>
                <a:gd name="T31" fmla="*/ 372 h 570"/>
                <a:gd name="T32" fmla="*/ 252 w 648"/>
                <a:gd name="T33" fmla="*/ 372 h 570"/>
                <a:gd name="T34" fmla="*/ 264 w 648"/>
                <a:gd name="T35" fmla="*/ 378 h 570"/>
                <a:gd name="T36" fmla="*/ 240 w 648"/>
                <a:gd name="T37" fmla="*/ 390 h 570"/>
                <a:gd name="T38" fmla="*/ 246 w 648"/>
                <a:gd name="T39" fmla="*/ 426 h 570"/>
                <a:gd name="T40" fmla="*/ 258 w 648"/>
                <a:gd name="T41" fmla="*/ 438 h 570"/>
                <a:gd name="T42" fmla="*/ 288 w 648"/>
                <a:gd name="T43" fmla="*/ 420 h 570"/>
                <a:gd name="T44" fmla="*/ 300 w 648"/>
                <a:gd name="T45" fmla="*/ 384 h 570"/>
                <a:gd name="T46" fmla="*/ 318 w 648"/>
                <a:gd name="T47" fmla="*/ 390 h 570"/>
                <a:gd name="T48" fmla="*/ 426 w 648"/>
                <a:gd name="T49" fmla="*/ 414 h 570"/>
                <a:gd name="T50" fmla="*/ 450 w 648"/>
                <a:gd name="T51" fmla="*/ 408 h 570"/>
                <a:gd name="T52" fmla="*/ 462 w 648"/>
                <a:gd name="T53" fmla="*/ 432 h 570"/>
                <a:gd name="T54" fmla="*/ 468 w 648"/>
                <a:gd name="T55" fmla="*/ 438 h 570"/>
                <a:gd name="T56" fmla="*/ 510 w 648"/>
                <a:gd name="T57" fmla="*/ 450 h 570"/>
                <a:gd name="T58" fmla="*/ 528 w 648"/>
                <a:gd name="T59" fmla="*/ 450 h 570"/>
                <a:gd name="T60" fmla="*/ 534 w 648"/>
                <a:gd name="T61" fmla="*/ 444 h 570"/>
                <a:gd name="T62" fmla="*/ 606 w 648"/>
                <a:gd name="T63" fmla="*/ 504 h 570"/>
                <a:gd name="T64" fmla="*/ 618 w 648"/>
                <a:gd name="T65" fmla="*/ 510 h 570"/>
                <a:gd name="T66" fmla="*/ 648 w 648"/>
                <a:gd name="T67" fmla="*/ 540 h 570"/>
                <a:gd name="T68" fmla="*/ 600 w 648"/>
                <a:gd name="T69" fmla="*/ 498 h 570"/>
                <a:gd name="T70" fmla="*/ 480 w 648"/>
                <a:gd name="T71" fmla="*/ 438 h 570"/>
                <a:gd name="T72" fmla="*/ 456 w 648"/>
                <a:gd name="T73" fmla="*/ 414 h 570"/>
                <a:gd name="T74" fmla="*/ 414 w 648"/>
                <a:gd name="T75" fmla="*/ 396 h 570"/>
                <a:gd name="T76" fmla="*/ 252 w 648"/>
                <a:gd name="T77" fmla="*/ 36 h 570"/>
                <a:gd name="T78" fmla="*/ 210 w 648"/>
                <a:gd name="T79" fmla="*/ 24 h 570"/>
                <a:gd name="T80" fmla="*/ 60 w 648"/>
                <a:gd name="T81" fmla="*/ 84 h 570"/>
                <a:gd name="T82" fmla="*/ 114 w 648"/>
                <a:gd name="T83" fmla="*/ 144 h 570"/>
                <a:gd name="T84" fmla="*/ 108 w 648"/>
                <a:gd name="T85" fmla="*/ 156 h 570"/>
                <a:gd name="T86" fmla="*/ 102 w 648"/>
                <a:gd name="T87" fmla="*/ 180 h 570"/>
                <a:gd name="T88" fmla="*/ 84 w 648"/>
                <a:gd name="T89" fmla="*/ 156 h 570"/>
                <a:gd name="T90" fmla="*/ 18 w 648"/>
                <a:gd name="T91" fmla="*/ 168 h 570"/>
                <a:gd name="T92" fmla="*/ 30 w 648"/>
                <a:gd name="T93" fmla="*/ 192 h 570"/>
                <a:gd name="T94" fmla="*/ 78 w 648"/>
                <a:gd name="T95" fmla="*/ 228 h 570"/>
                <a:gd name="T96" fmla="*/ 114 w 648"/>
                <a:gd name="T97" fmla="*/ 228 h 570"/>
                <a:gd name="T98" fmla="*/ 102 w 648"/>
                <a:gd name="T99" fmla="*/ 270 h 570"/>
                <a:gd name="T100" fmla="*/ 54 w 648"/>
                <a:gd name="T101" fmla="*/ 288 h 57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48"/>
                <a:gd name="T154" fmla="*/ 0 h 570"/>
                <a:gd name="T155" fmla="*/ 648 w 648"/>
                <a:gd name="T156" fmla="*/ 570 h 57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48" h="570">
                  <a:moveTo>
                    <a:pt x="54" y="282"/>
                  </a:moveTo>
                  <a:lnTo>
                    <a:pt x="6" y="324"/>
                  </a:lnTo>
                  <a:lnTo>
                    <a:pt x="24" y="324"/>
                  </a:lnTo>
                  <a:lnTo>
                    <a:pt x="6" y="330"/>
                  </a:lnTo>
                  <a:lnTo>
                    <a:pt x="18" y="348"/>
                  </a:lnTo>
                  <a:lnTo>
                    <a:pt x="42" y="360"/>
                  </a:lnTo>
                  <a:lnTo>
                    <a:pt x="24" y="372"/>
                  </a:lnTo>
                  <a:lnTo>
                    <a:pt x="30" y="396"/>
                  </a:lnTo>
                  <a:lnTo>
                    <a:pt x="42" y="402"/>
                  </a:lnTo>
                  <a:lnTo>
                    <a:pt x="72" y="366"/>
                  </a:lnTo>
                  <a:lnTo>
                    <a:pt x="60" y="426"/>
                  </a:lnTo>
                  <a:lnTo>
                    <a:pt x="48" y="444"/>
                  </a:lnTo>
                  <a:lnTo>
                    <a:pt x="84" y="426"/>
                  </a:lnTo>
                  <a:lnTo>
                    <a:pt x="102" y="462"/>
                  </a:lnTo>
                  <a:lnTo>
                    <a:pt x="114" y="438"/>
                  </a:lnTo>
                  <a:lnTo>
                    <a:pt x="120" y="456"/>
                  </a:lnTo>
                  <a:lnTo>
                    <a:pt x="144" y="444"/>
                  </a:lnTo>
                  <a:lnTo>
                    <a:pt x="114" y="504"/>
                  </a:lnTo>
                  <a:lnTo>
                    <a:pt x="72" y="528"/>
                  </a:lnTo>
                  <a:lnTo>
                    <a:pt x="66" y="546"/>
                  </a:lnTo>
                  <a:lnTo>
                    <a:pt x="36" y="540"/>
                  </a:lnTo>
                  <a:lnTo>
                    <a:pt x="0" y="570"/>
                  </a:lnTo>
                  <a:lnTo>
                    <a:pt x="42" y="552"/>
                  </a:lnTo>
                  <a:lnTo>
                    <a:pt x="78" y="546"/>
                  </a:lnTo>
                  <a:lnTo>
                    <a:pt x="72" y="558"/>
                  </a:lnTo>
                  <a:lnTo>
                    <a:pt x="96" y="546"/>
                  </a:lnTo>
                  <a:lnTo>
                    <a:pt x="90" y="528"/>
                  </a:lnTo>
                  <a:lnTo>
                    <a:pt x="114" y="534"/>
                  </a:lnTo>
                  <a:lnTo>
                    <a:pt x="186" y="480"/>
                  </a:lnTo>
                  <a:lnTo>
                    <a:pt x="204" y="456"/>
                  </a:lnTo>
                  <a:lnTo>
                    <a:pt x="192" y="438"/>
                  </a:lnTo>
                  <a:lnTo>
                    <a:pt x="252" y="372"/>
                  </a:lnTo>
                  <a:lnTo>
                    <a:pt x="258" y="336"/>
                  </a:lnTo>
                  <a:lnTo>
                    <a:pt x="252" y="372"/>
                  </a:lnTo>
                  <a:lnTo>
                    <a:pt x="276" y="360"/>
                  </a:lnTo>
                  <a:lnTo>
                    <a:pt x="264" y="378"/>
                  </a:lnTo>
                  <a:lnTo>
                    <a:pt x="282" y="384"/>
                  </a:lnTo>
                  <a:lnTo>
                    <a:pt x="240" y="390"/>
                  </a:lnTo>
                  <a:lnTo>
                    <a:pt x="234" y="426"/>
                  </a:lnTo>
                  <a:lnTo>
                    <a:pt x="246" y="426"/>
                  </a:lnTo>
                  <a:lnTo>
                    <a:pt x="234" y="444"/>
                  </a:lnTo>
                  <a:lnTo>
                    <a:pt x="258" y="438"/>
                  </a:lnTo>
                  <a:lnTo>
                    <a:pt x="270" y="414"/>
                  </a:lnTo>
                  <a:lnTo>
                    <a:pt x="288" y="420"/>
                  </a:lnTo>
                  <a:lnTo>
                    <a:pt x="300" y="372"/>
                  </a:lnTo>
                  <a:lnTo>
                    <a:pt x="300" y="384"/>
                  </a:lnTo>
                  <a:lnTo>
                    <a:pt x="324" y="378"/>
                  </a:lnTo>
                  <a:lnTo>
                    <a:pt x="318" y="390"/>
                  </a:lnTo>
                  <a:lnTo>
                    <a:pt x="366" y="414"/>
                  </a:lnTo>
                  <a:lnTo>
                    <a:pt x="426" y="414"/>
                  </a:lnTo>
                  <a:lnTo>
                    <a:pt x="438" y="402"/>
                  </a:lnTo>
                  <a:lnTo>
                    <a:pt x="450" y="408"/>
                  </a:lnTo>
                  <a:lnTo>
                    <a:pt x="438" y="426"/>
                  </a:lnTo>
                  <a:lnTo>
                    <a:pt x="462" y="432"/>
                  </a:lnTo>
                  <a:lnTo>
                    <a:pt x="468" y="414"/>
                  </a:lnTo>
                  <a:lnTo>
                    <a:pt x="468" y="438"/>
                  </a:lnTo>
                  <a:lnTo>
                    <a:pt x="498" y="456"/>
                  </a:lnTo>
                  <a:lnTo>
                    <a:pt x="510" y="450"/>
                  </a:lnTo>
                  <a:lnTo>
                    <a:pt x="492" y="432"/>
                  </a:lnTo>
                  <a:lnTo>
                    <a:pt x="528" y="450"/>
                  </a:lnTo>
                  <a:lnTo>
                    <a:pt x="510" y="414"/>
                  </a:lnTo>
                  <a:lnTo>
                    <a:pt x="534" y="444"/>
                  </a:lnTo>
                  <a:lnTo>
                    <a:pt x="564" y="480"/>
                  </a:lnTo>
                  <a:lnTo>
                    <a:pt x="606" y="504"/>
                  </a:lnTo>
                  <a:lnTo>
                    <a:pt x="606" y="534"/>
                  </a:lnTo>
                  <a:lnTo>
                    <a:pt x="618" y="510"/>
                  </a:lnTo>
                  <a:lnTo>
                    <a:pt x="636" y="552"/>
                  </a:lnTo>
                  <a:lnTo>
                    <a:pt x="648" y="540"/>
                  </a:lnTo>
                  <a:lnTo>
                    <a:pt x="642" y="510"/>
                  </a:lnTo>
                  <a:lnTo>
                    <a:pt x="600" y="498"/>
                  </a:lnTo>
                  <a:lnTo>
                    <a:pt x="510" y="402"/>
                  </a:lnTo>
                  <a:lnTo>
                    <a:pt x="480" y="438"/>
                  </a:lnTo>
                  <a:lnTo>
                    <a:pt x="474" y="408"/>
                  </a:lnTo>
                  <a:lnTo>
                    <a:pt x="456" y="414"/>
                  </a:lnTo>
                  <a:lnTo>
                    <a:pt x="444" y="390"/>
                  </a:lnTo>
                  <a:lnTo>
                    <a:pt x="414" y="396"/>
                  </a:lnTo>
                  <a:lnTo>
                    <a:pt x="378" y="60"/>
                  </a:lnTo>
                  <a:lnTo>
                    <a:pt x="252" y="36"/>
                  </a:lnTo>
                  <a:lnTo>
                    <a:pt x="216" y="12"/>
                  </a:lnTo>
                  <a:lnTo>
                    <a:pt x="210" y="24"/>
                  </a:lnTo>
                  <a:lnTo>
                    <a:pt x="198" y="0"/>
                  </a:lnTo>
                  <a:lnTo>
                    <a:pt x="60" y="84"/>
                  </a:lnTo>
                  <a:lnTo>
                    <a:pt x="90" y="138"/>
                  </a:lnTo>
                  <a:lnTo>
                    <a:pt x="114" y="144"/>
                  </a:lnTo>
                  <a:lnTo>
                    <a:pt x="138" y="168"/>
                  </a:lnTo>
                  <a:lnTo>
                    <a:pt x="108" y="156"/>
                  </a:lnTo>
                  <a:lnTo>
                    <a:pt x="120" y="174"/>
                  </a:lnTo>
                  <a:lnTo>
                    <a:pt x="102" y="180"/>
                  </a:lnTo>
                  <a:lnTo>
                    <a:pt x="78" y="174"/>
                  </a:lnTo>
                  <a:lnTo>
                    <a:pt x="84" y="156"/>
                  </a:lnTo>
                  <a:lnTo>
                    <a:pt x="72" y="150"/>
                  </a:lnTo>
                  <a:lnTo>
                    <a:pt x="18" y="168"/>
                  </a:lnTo>
                  <a:lnTo>
                    <a:pt x="42" y="192"/>
                  </a:lnTo>
                  <a:lnTo>
                    <a:pt x="30" y="192"/>
                  </a:lnTo>
                  <a:lnTo>
                    <a:pt x="36" y="216"/>
                  </a:lnTo>
                  <a:lnTo>
                    <a:pt x="78" y="228"/>
                  </a:lnTo>
                  <a:lnTo>
                    <a:pt x="78" y="240"/>
                  </a:lnTo>
                  <a:lnTo>
                    <a:pt x="114" y="228"/>
                  </a:lnTo>
                  <a:lnTo>
                    <a:pt x="102" y="234"/>
                  </a:lnTo>
                  <a:lnTo>
                    <a:pt x="102" y="270"/>
                  </a:lnTo>
                  <a:lnTo>
                    <a:pt x="54" y="282"/>
                  </a:lnTo>
                  <a:lnTo>
                    <a:pt x="54" y="288"/>
                  </a:lnTo>
                </a:path>
              </a:pathLst>
            </a:custGeom>
            <a:noFill/>
            <a:ln w="9525">
              <a:solidFill>
                <a:srgbClr val="000000"/>
              </a:solidFill>
              <a:prstDash val="solid"/>
              <a:round/>
              <a:headEnd/>
              <a:tailEnd/>
            </a:ln>
          </p:spPr>
          <p:txBody>
            <a:bodyPr/>
            <a:lstStyle/>
            <a:p>
              <a:endParaRPr lang="en-US"/>
            </a:p>
          </p:txBody>
        </p:sp>
        <p:sp>
          <p:nvSpPr>
            <p:cNvPr id="10251" name="Freeform 136"/>
            <p:cNvSpPr>
              <a:spLocks/>
            </p:cNvSpPr>
            <p:nvPr/>
          </p:nvSpPr>
          <p:spPr bwMode="auto">
            <a:xfrm>
              <a:off x="1689" y="2184"/>
              <a:ext cx="420" cy="492"/>
            </a:xfrm>
            <a:custGeom>
              <a:avLst/>
              <a:gdLst>
                <a:gd name="T0" fmla="*/ 360 w 420"/>
                <a:gd name="T1" fmla="*/ 492 h 492"/>
                <a:gd name="T2" fmla="*/ 222 w 420"/>
                <a:gd name="T3" fmla="*/ 468 h 492"/>
                <a:gd name="T4" fmla="*/ 0 w 420"/>
                <a:gd name="T5" fmla="*/ 336 h 492"/>
                <a:gd name="T6" fmla="*/ 6 w 420"/>
                <a:gd name="T7" fmla="*/ 318 h 492"/>
                <a:gd name="T8" fmla="*/ 12 w 420"/>
                <a:gd name="T9" fmla="*/ 318 h 492"/>
                <a:gd name="T10" fmla="*/ 24 w 420"/>
                <a:gd name="T11" fmla="*/ 312 h 492"/>
                <a:gd name="T12" fmla="*/ 18 w 420"/>
                <a:gd name="T13" fmla="*/ 276 h 492"/>
                <a:gd name="T14" fmla="*/ 36 w 420"/>
                <a:gd name="T15" fmla="*/ 252 h 492"/>
                <a:gd name="T16" fmla="*/ 36 w 420"/>
                <a:gd name="T17" fmla="*/ 234 h 492"/>
                <a:gd name="T18" fmla="*/ 72 w 420"/>
                <a:gd name="T19" fmla="*/ 210 h 492"/>
                <a:gd name="T20" fmla="*/ 48 w 420"/>
                <a:gd name="T21" fmla="*/ 144 h 492"/>
                <a:gd name="T22" fmla="*/ 48 w 420"/>
                <a:gd name="T23" fmla="*/ 138 h 492"/>
                <a:gd name="T24" fmla="*/ 60 w 420"/>
                <a:gd name="T25" fmla="*/ 66 h 492"/>
                <a:gd name="T26" fmla="*/ 72 w 420"/>
                <a:gd name="T27" fmla="*/ 60 h 492"/>
                <a:gd name="T28" fmla="*/ 96 w 420"/>
                <a:gd name="T29" fmla="*/ 72 h 492"/>
                <a:gd name="T30" fmla="*/ 114 w 420"/>
                <a:gd name="T31" fmla="*/ 0 h 492"/>
                <a:gd name="T32" fmla="*/ 420 w 420"/>
                <a:gd name="T33" fmla="*/ 54 h 492"/>
                <a:gd name="T34" fmla="*/ 372 w 420"/>
                <a:gd name="T35" fmla="*/ 408 h 492"/>
                <a:gd name="T36" fmla="*/ 360 w 420"/>
                <a:gd name="T37" fmla="*/ 492 h 49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0"/>
                <a:gd name="T58" fmla="*/ 0 h 492"/>
                <a:gd name="T59" fmla="*/ 420 w 420"/>
                <a:gd name="T60" fmla="*/ 492 h 49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0" h="492">
                  <a:moveTo>
                    <a:pt x="360" y="492"/>
                  </a:moveTo>
                  <a:lnTo>
                    <a:pt x="222" y="468"/>
                  </a:lnTo>
                  <a:lnTo>
                    <a:pt x="0" y="336"/>
                  </a:lnTo>
                  <a:lnTo>
                    <a:pt x="6" y="318"/>
                  </a:lnTo>
                  <a:lnTo>
                    <a:pt x="12" y="318"/>
                  </a:lnTo>
                  <a:lnTo>
                    <a:pt x="24" y="312"/>
                  </a:lnTo>
                  <a:lnTo>
                    <a:pt x="18" y="276"/>
                  </a:lnTo>
                  <a:lnTo>
                    <a:pt x="36" y="252"/>
                  </a:lnTo>
                  <a:lnTo>
                    <a:pt x="36" y="234"/>
                  </a:lnTo>
                  <a:lnTo>
                    <a:pt x="72" y="210"/>
                  </a:lnTo>
                  <a:lnTo>
                    <a:pt x="48" y="144"/>
                  </a:lnTo>
                  <a:lnTo>
                    <a:pt x="48" y="138"/>
                  </a:lnTo>
                  <a:lnTo>
                    <a:pt x="60" y="66"/>
                  </a:lnTo>
                  <a:lnTo>
                    <a:pt x="72" y="60"/>
                  </a:lnTo>
                  <a:lnTo>
                    <a:pt x="96" y="72"/>
                  </a:lnTo>
                  <a:lnTo>
                    <a:pt x="114" y="0"/>
                  </a:lnTo>
                  <a:lnTo>
                    <a:pt x="420" y="54"/>
                  </a:lnTo>
                  <a:lnTo>
                    <a:pt x="372" y="408"/>
                  </a:lnTo>
                  <a:lnTo>
                    <a:pt x="360" y="492"/>
                  </a:lnTo>
                  <a:close/>
                </a:path>
              </a:pathLst>
            </a:custGeom>
            <a:solidFill>
              <a:srgbClr val="FF8C00"/>
            </a:solidFill>
            <a:ln w="9525">
              <a:solidFill>
                <a:srgbClr val="FF8C00"/>
              </a:solidFill>
              <a:prstDash val="solid"/>
              <a:round/>
              <a:headEnd/>
              <a:tailEnd/>
            </a:ln>
          </p:spPr>
          <p:txBody>
            <a:bodyPr/>
            <a:lstStyle/>
            <a:p>
              <a:endParaRPr lang="en-US"/>
            </a:p>
          </p:txBody>
        </p:sp>
        <p:sp>
          <p:nvSpPr>
            <p:cNvPr id="10252" name="Freeform 137"/>
            <p:cNvSpPr>
              <a:spLocks/>
            </p:cNvSpPr>
            <p:nvPr/>
          </p:nvSpPr>
          <p:spPr bwMode="auto">
            <a:xfrm>
              <a:off x="1689" y="2184"/>
              <a:ext cx="420" cy="498"/>
            </a:xfrm>
            <a:custGeom>
              <a:avLst/>
              <a:gdLst>
                <a:gd name="T0" fmla="*/ 360 w 420"/>
                <a:gd name="T1" fmla="*/ 492 h 498"/>
                <a:gd name="T2" fmla="*/ 222 w 420"/>
                <a:gd name="T3" fmla="*/ 468 h 498"/>
                <a:gd name="T4" fmla="*/ 0 w 420"/>
                <a:gd name="T5" fmla="*/ 336 h 498"/>
                <a:gd name="T6" fmla="*/ 6 w 420"/>
                <a:gd name="T7" fmla="*/ 318 h 498"/>
                <a:gd name="T8" fmla="*/ 12 w 420"/>
                <a:gd name="T9" fmla="*/ 318 h 498"/>
                <a:gd name="T10" fmla="*/ 24 w 420"/>
                <a:gd name="T11" fmla="*/ 312 h 498"/>
                <a:gd name="T12" fmla="*/ 18 w 420"/>
                <a:gd name="T13" fmla="*/ 276 h 498"/>
                <a:gd name="T14" fmla="*/ 36 w 420"/>
                <a:gd name="T15" fmla="*/ 252 h 498"/>
                <a:gd name="T16" fmla="*/ 36 w 420"/>
                <a:gd name="T17" fmla="*/ 234 h 498"/>
                <a:gd name="T18" fmla="*/ 72 w 420"/>
                <a:gd name="T19" fmla="*/ 210 h 498"/>
                <a:gd name="T20" fmla="*/ 48 w 420"/>
                <a:gd name="T21" fmla="*/ 144 h 498"/>
                <a:gd name="T22" fmla="*/ 48 w 420"/>
                <a:gd name="T23" fmla="*/ 138 h 498"/>
                <a:gd name="T24" fmla="*/ 60 w 420"/>
                <a:gd name="T25" fmla="*/ 66 h 498"/>
                <a:gd name="T26" fmla="*/ 72 w 420"/>
                <a:gd name="T27" fmla="*/ 60 h 498"/>
                <a:gd name="T28" fmla="*/ 96 w 420"/>
                <a:gd name="T29" fmla="*/ 72 h 498"/>
                <a:gd name="T30" fmla="*/ 114 w 420"/>
                <a:gd name="T31" fmla="*/ 0 h 498"/>
                <a:gd name="T32" fmla="*/ 420 w 420"/>
                <a:gd name="T33" fmla="*/ 54 h 498"/>
                <a:gd name="T34" fmla="*/ 372 w 420"/>
                <a:gd name="T35" fmla="*/ 408 h 498"/>
                <a:gd name="T36" fmla="*/ 360 w 420"/>
                <a:gd name="T37" fmla="*/ 492 h 498"/>
                <a:gd name="T38" fmla="*/ 360 w 420"/>
                <a:gd name="T39" fmla="*/ 498 h 49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0"/>
                <a:gd name="T61" fmla="*/ 0 h 498"/>
                <a:gd name="T62" fmla="*/ 420 w 420"/>
                <a:gd name="T63" fmla="*/ 498 h 49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0" h="498">
                  <a:moveTo>
                    <a:pt x="360" y="492"/>
                  </a:moveTo>
                  <a:lnTo>
                    <a:pt x="222" y="468"/>
                  </a:lnTo>
                  <a:lnTo>
                    <a:pt x="0" y="336"/>
                  </a:lnTo>
                  <a:lnTo>
                    <a:pt x="6" y="318"/>
                  </a:lnTo>
                  <a:lnTo>
                    <a:pt x="12" y="318"/>
                  </a:lnTo>
                  <a:lnTo>
                    <a:pt x="24" y="312"/>
                  </a:lnTo>
                  <a:lnTo>
                    <a:pt x="18" y="276"/>
                  </a:lnTo>
                  <a:lnTo>
                    <a:pt x="36" y="252"/>
                  </a:lnTo>
                  <a:lnTo>
                    <a:pt x="36" y="234"/>
                  </a:lnTo>
                  <a:lnTo>
                    <a:pt x="72" y="210"/>
                  </a:lnTo>
                  <a:lnTo>
                    <a:pt x="48" y="144"/>
                  </a:lnTo>
                  <a:lnTo>
                    <a:pt x="48" y="138"/>
                  </a:lnTo>
                  <a:lnTo>
                    <a:pt x="60" y="66"/>
                  </a:lnTo>
                  <a:lnTo>
                    <a:pt x="72" y="60"/>
                  </a:lnTo>
                  <a:lnTo>
                    <a:pt x="96" y="72"/>
                  </a:lnTo>
                  <a:lnTo>
                    <a:pt x="114" y="0"/>
                  </a:lnTo>
                  <a:lnTo>
                    <a:pt x="420" y="54"/>
                  </a:lnTo>
                  <a:lnTo>
                    <a:pt x="372" y="408"/>
                  </a:lnTo>
                  <a:lnTo>
                    <a:pt x="360" y="492"/>
                  </a:lnTo>
                  <a:lnTo>
                    <a:pt x="360" y="498"/>
                  </a:lnTo>
                </a:path>
              </a:pathLst>
            </a:custGeom>
            <a:noFill/>
            <a:ln w="9525">
              <a:solidFill>
                <a:srgbClr val="000000"/>
              </a:solidFill>
              <a:prstDash val="solid"/>
              <a:round/>
              <a:headEnd/>
              <a:tailEnd/>
            </a:ln>
          </p:spPr>
          <p:txBody>
            <a:bodyPr/>
            <a:lstStyle/>
            <a:p>
              <a:endParaRPr lang="en-US"/>
            </a:p>
          </p:txBody>
        </p:sp>
        <p:sp>
          <p:nvSpPr>
            <p:cNvPr id="10253" name="Freeform 138"/>
            <p:cNvSpPr>
              <a:spLocks/>
            </p:cNvSpPr>
            <p:nvPr/>
          </p:nvSpPr>
          <p:spPr bwMode="auto">
            <a:xfrm>
              <a:off x="2997" y="2322"/>
              <a:ext cx="312" cy="282"/>
            </a:xfrm>
            <a:custGeom>
              <a:avLst/>
              <a:gdLst>
                <a:gd name="T0" fmla="*/ 228 w 312"/>
                <a:gd name="T1" fmla="*/ 276 h 282"/>
                <a:gd name="T2" fmla="*/ 42 w 312"/>
                <a:gd name="T3" fmla="*/ 282 h 282"/>
                <a:gd name="T4" fmla="*/ 42 w 312"/>
                <a:gd name="T5" fmla="*/ 240 h 282"/>
                <a:gd name="T6" fmla="*/ 12 w 312"/>
                <a:gd name="T7" fmla="*/ 228 h 282"/>
                <a:gd name="T8" fmla="*/ 12 w 312"/>
                <a:gd name="T9" fmla="*/ 96 h 282"/>
                <a:gd name="T10" fmla="*/ 0 w 312"/>
                <a:gd name="T11" fmla="*/ 6 h 282"/>
                <a:gd name="T12" fmla="*/ 282 w 312"/>
                <a:gd name="T13" fmla="*/ 0 h 282"/>
                <a:gd name="T14" fmla="*/ 288 w 312"/>
                <a:gd name="T15" fmla="*/ 18 h 282"/>
                <a:gd name="T16" fmla="*/ 270 w 312"/>
                <a:gd name="T17" fmla="*/ 36 h 282"/>
                <a:gd name="T18" fmla="*/ 312 w 312"/>
                <a:gd name="T19" fmla="*/ 36 h 282"/>
                <a:gd name="T20" fmla="*/ 312 w 312"/>
                <a:gd name="T21" fmla="*/ 42 h 282"/>
                <a:gd name="T22" fmla="*/ 300 w 312"/>
                <a:gd name="T23" fmla="*/ 60 h 282"/>
                <a:gd name="T24" fmla="*/ 300 w 312"/>
                <a:gd name="T25" fmla="*/ 72 h 282"/>
                <a:gd name="T26" fmla="*/ 282 w 312"/>
                <a:gd name="T27" fmla="*/ 84 h 282"/>
                <a:gd name="T28" fmla="*/ 294 w 312"/>
                <a:gd name="T29" fmla="*/ 102 h 282"/>
                <a:gd name="T30" fmla="*/ 282 w 312"/>
                <a:gd name="T31" fmla="*/ 114 h 282"/>
                <a:gd name="T32" fmla="*/ 264 w 312"/>
                <a:gd name="T33" fmla="*/ 138 h 282"/>
                <a:gd name="T34" fmla="*/ 264 w 312"/>
                <a:gd name="T35" fmla="*/ 162 h 282"/>
                <a:gd name="T36" fmla="*/ 234 w 312"/>
                <a:gd name="T37" fmla="*/ 198 h 282"/>
                <a:gd name="T38" fmla="*/ 234 w 312"/>
                <a:gd name="T39" fmla="*/ 222 h 282"/>
                <a:gd name="T40" fmla="*/ 222 w 312"/>
                <a:gd name="T41" fmla="*/ 222 h 282"/>
                <a:gd name="T42" fmla="*/ 228 w 312"/>
                <a:gd name="T43" fmla="*/ 240 h 282"/>
                <a:gd name="T44" fmla="*/ 234 w 312"/>
                <a:gd name="T45" fmla="*/ 240 h 282"/>
                <a:gd name="T46" fmla="*/ 228 w 312"/>
                <a:gd name="T47" fmla="*/ 252 h 282"/>
                <a:gd name="T48" fmla="*/ 240 w 312"/>
                <a:gd name="T49" fmla="*/ 258 h 282"/>
                <a:gd name="T50" fmla="*/ 228 w 312"/>
                <a:gd name="T51" fmla="*/ 276 h 28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12"/>
                <a:gd name="T79" fmla="*/ 0 h 282"/>
                <a:gd name="T80" fmla="*/ 312 w 312"/>
                <a:gd name="T81" fmla="*/ 282 h 28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12" h="282">
                  <a:moveTo>
                    <a:pt x="228" y="276"/>
                  </a:moveTo>
                  <a:lnTo>
                    <a:pt x="42" y="282"/>
                  </a:lnTo>
                  <a:lnTo>
                    <a:pt x="42" y="240"/>
                  </a:lnTo>
                  <a:lnTo>
                    <a:pt x="12" y="228"/>
                  </a:lnTo>
                  <a:lnTo>
                    <a:pt x="12" y="96"/>
                  </a:lnTo>
                  <a:lnTo>
                    <a:pt x="0" y="6"/>
                  </a:lnTo>
                  <a:lnTo>
                    <a:pt x="282" y="0"/>
                  </a:lnTo>
                  <a:lnTo>
                    <a:pt x="288" y="18"/>
                  </a:lnTo>
                  <a:lnTo>
                    <a:pt x="270" y="36"/>
                  </a:lnTo>
                  <a:lnTo>
                    <a:pt x="312" y="36"/>
                  </a:lnTo>
                  <a:lnTo>
                    <a:pt x="312" y="42"/>
                  </a:lnTo>
                  <a:lnTo>
                    <a:pt x="300" y="60"/>
                  </a:lnTo>
                  <a:lnTo>
                    <a:pt x="300" y="72"/>
                  </a:lnTo>
                  <a:lnTo>
                    <a:pt x="282" y="84"/>
                  </a:lnTo>
                  <a:lnTo>
                    <a:pt x="294" y="102"/>
                  </a:lnTo>
                  <a:lnTo>
                    <a:pt x="282" y="114"/>
                  </a:lnTo>
                  <a:lnTo>
                    <a:pt x="264" y="138"/>
                  </a:lnTo>
                  <a:lnTo>
                    <a:pt x="264" y="162"/>
                  </a:lnTo>
                  <a:lnTo>
                    <a:pt x="234" y="198"/>
                  </a:lnTo>
                  <a:lnTo>
                    <a:pt x="234" y="222"/>
                  </a:lnTo>
                  <a:lnTo>
                    <a:pt x="222" y="222"/>
                  </a:lnTo>
                  <a:lnTo>
                    <a:pt x="228" y="240"/>
                  </a:lnTo>
                  <a:lnTo>
                    <a:pt x="234" y="240"/>
                  </a:lnTo>
                  <a:lnTo>
                    <a:pt x="228" y="252"/>
                  </a:lnTo>
                  <a:lnTo>
                    <a:pt x="240" y="258"/>
                  </a:lnTo>
                  <a:lnTo>
                    <a:pt x="228" y="276"/>
                  </a:lnTo>
                  <a:close/>
                </a:path>
              </a:pathLst>
            </a:custGeom>
            <a:solidFill>
              <a:srgbClr val="FF4500"/>
            </a:solidFill>
            <a:ln w="9525">
              <a:solidFill>
                <a:srgbClr val="FF4500"/>
              </a:solidFill>
              <a:prstDash val="solid"/>
              <a:round/>
              <a:headEnd/>
              <a:tailEnd/>
            </a:ln>
          </p:spPr>
          <p:txBody>
            <a:bodyPr/>
            <a:lstStyle/>
            <a:p>
              <a:endParaRPr lang="en-US"/>
            </a:p>
          </p:txBody>
        </p:sp>
        <p:sp>
          <p:nvSpPr>
            <p:cNvPr id="10254" name="Freeform 139"/>
            <p:cNvSpPr>
              <a:spLocks/>
            </p:cNvSpPr>
            <p:nvPr/>
          </p:nvSpPr>
          <p:spPr bwMode="auto">
            <a:xfrm>
              <a:off x="2997" y="2322"/>
              <a:ext cx="312" cy="282"/>
            </a:xfrm>
            <a:custGeom>
              <a:avLst/>
              <a:gdLst>
                <a:gd name="T0" fmla="*/ 228 w 312"/>
                <a:gd name="T1" fmla="*/ 276 h 282"/>
                <a:gd name="T2" fmla="*/ 42 w 312"/>
                <a:gd name="T3" fmla="*/ 282 h 282"/>
                <a:gd name="T4" fmla="*/ 42 w 312"/>
                <a:gd name="T5" fmla="*/ 240 h 282"/>
                <a:gd name="T6" fmla="*/ 12 w 312"/>
                <a:gd name="T7" fmla="*/ 228 h 282"/>
                <a:gd name="T8" fmla="*/ 12 w 312"/>
                <a:gd name="T9" fmla="*/ 96 h 282"/>
                <a:gd name="T10" fmla="*/ 0 w 312"/>
                <a:gd name="T11" fmla="*/ 6 h 282"/>
                <a:gd name="T12" fmla="*/ 282 w 312"/>
                <a:gd name="T13" fmla="*/ 0 h 282"/>
                <a:gd name="T14" fmla="*/ 288 w 312"/>
                <a:gd name="T15" fmla="*/ 18 h 282"/>
                <a:gd name="T16" fmla="*/ 270 w 312"/>
                <a:gd name="T17" fmla="*/ 36 h 282"/>
                <a:gd name="T18" fmla="*/ 312 w 312"/>
                <a:gd name="T19" fmla="*/ 36 h 282"/>
                <a:gd name="T20" fmla="*/ 312 w 312"/>
                <a:gd name="T21" fmla="*/ 42 h 282"/>
                <a:gd name="T22" fmla="*/ 300 w 312"/>
                <a:gd name="T23" fmla="*/ 60 h 282"/>
                <a:gd name="T24" fmla="*/ 300 w 312"/>
                <a:gd name="T25" fmla="*/ 72 h 282"/>
                <a:gd name="T26" fmla="*/ 282 w 312"/>
                <a:gd name="T27" fmla="*/ 84 h 282"/>
                <a:gd name="T28" fmla="*/ 294 w 312"/>
                <a:gd name="T29" fmla="*/ 102 h 282"/>
                <a:gd name="T30" fmla="*/ 282 w 312"/>
                <a:gd name="T31" fmla="*/ 114 h 282"/>
                <a:gd name="T32" fmla="*/ 264 w 312"/>
                <a:gd name="T33" fmla="*/ 138 h 282"/>
                <a:gd name="T34" fmla="*/ 264 w 312"/>
                <a:gd name="T35" fmla="*/ 162 h 282"/>
                <a:gd name="T36" fmla="*/ 234 w 312"/>
                <a:gd name="T37" fmla="*/ 198 h 282"/>
                <a:gd name="T38" fmla="*/ 234 w 312"/>
                <a:gd name="T39" fmla="*/ 222 h 282"/>
                <a:gd name="T40" fmla="*/ 222 w 312"/>
                <a:gd name="T41" fmla="*/ 222 h 282"/>
                <a:gd name="T42" fmla="*/ 228 w 312"/>
                <a:gd name="T43" fmla="*/ 240 h 282"/>
                <a:gd name="T44" fmla="*/ 234 w 312"/>
                <a:gd name="T45" fmla="*/ 240 h 282"/>
                <a:gd name="T46" fmla="*/ 228 w 312"/>
                <a:gd name="T47" fmla="*/ 252 h 282"/>
                <a:gd name="T48" fmla="*/ 240 w 312"/>
                <a:gd name="T49" fmla="*/ 258 h 282"/>
                <a:gd name="T50" fmla="*/ 228 w 312"/>
                <a:gd name="T51" fmla="*/ 276 h 282"/>
                <a:gd name="T52" fmla="*/ 228 w 312"/>
                <a:gd name="T53" fmla="*/ 282 h 28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12"/>
                <a:gd name="T82" fmla="*/ 0 h 282"/>
                <a:gd name="T83" fmla="*/ 312 w 312"/>
                <a:gd name="T84" fmla="*/ 282 h 28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12" h="282">
                  <a:moveTo>
                    <a:pt x="228" y="276"/>
                  </a:moveTo>
                  <a:lnTo>
                    <a:pt x="42" y="282"/>
                  </a:lnTo>
                  <a:lnTo>
                    <a:pt x="42" y="240"/>
                  </a:lnTo>
                  <a:lnTo>
                    <a:pt x="12" y="228"/>
                  </a:lnTo>
                  <a:lnTo>
                    <a:pt x="12" y="96"/>
                  </a:lnTo>
                  <a:lnTo>
                    <a:pt x="0" y="6"/>
                  </a:lnTo>
                  <a:lnTo>
                    <a:pt x="282" y="0"/>
                  </a:lnTo>
                  <a:lnTo>
                    <a:pt x="288" y="18"/>
                  </a:lnTo>
                  <a:lnTo>
                    <a:pt x="270" y="36"/>
                  </a:lnTo>
                  <a:lnTo>
                    <a:pt x="312" y="36"/>
                  </a:lnTo>
                  <a:lnTo>
                    <a:pt x="312" y="42"/>
                  </a:lnTo>
                  <a:lnTo>
                    <a:pt x="300" y="60"/>
                  </a:lnTo>
                  <a:lnTo>
                    <a:pt x="300" y="72"/>
                  </a:lnTo>
                  <a:lnTo>
                    <a:pt x="282" y="84"/>
                  </a:lnTo>
                  <a:lnTo>
                    <a:pt x="294" y="102"/>
                  </a:lnTo>
                  <a:lnTo>
                    <a:pt x="282" y="114"/>
                  </a:lnTo>
                  <a:lnTo>
                    <a:pt x="264" y="138"/>
                  </a:lnTo>
                  <a:lnTo>
                    <a:pt x="264" y="162"/>
                  </a:lnTo>
                  <a:lnTo>
                    <a:pt x="234" y="198"/>
                  </a:lnTo>
                  <a:lnTo>
                    <a:pt x="234" y="222"/>
                  </a:lnTo>
                  <a:lnTo>
                    <a:pt x="222" y="222"/>
                  </a:lnTo>
                  <a:lnTo>
                    <a:pt x="228" y="240"/>
                  </a:lnTo>
                  <a:lnTo>
                    <a:pt x="234" y="240"/>
                  </a:lnTo>
                  <a:lnTo>
                    <a:pt x="228" y="252"/>
                  </a:lnTo>
                  <a:lnTo>
                    <a:pt x="240" y="258"/>
                  </a:lnTo>
                  <a:lnTo>
                    <a:pt x="228" y="276"/>
                  </a:lnTo>
                  <a:lnTo>
                    <a:pt x="228" y="282"/>
                  </a:lnTo>
                </a:path>
              </a:pathLst>
            </a:custGeom>
            <a:noFill/>
            <a:ln w="9525">
              <a:solidFill>
                <a:srgbClr val="000000"/>
              </a:solidFill>
              <a:prstDash val="solid"/>
              <a:round/>
              <a:headEnd/>
              <a:tailEnd/>
            </a:ln>
          </p:spPr>
          <p:txBody>
            <a:bodyPr/>
            <a:lstStyle/>
            <a:p>
              <a:endParaRPr lang="en-US"/>
            </a:p>
          </p:txBody>
        </p:sp>
        <p:sp>
          <p:nvSpPr>
            <p:cNvPr id="10255" name="Freeform 140"/>
            <p:cNvSpPr>
              <a:spLocks/>
            </p:cNvSpPr>
            <p:nvPr/>
          </p:nvSpPr>
          <p:spPr bwMode="auto">
            <a:xfrm>
              <a:off x="1263" y="1662"/>
              <a:ext cx="498" cy="840"/>
            </a:xfrm>
            <a:custGeom>
              <a:avLst/>
              <a:gdLst>
                <a:gd name="T0" fmla="*/ 432 w 498"/>
                <a:gd name="T1" fmla="*/ 840 h 840"/>
                <a:gd name="T2" fmla="*/ 276 w 498"/>
                <a:gd name="T3" fmla="*/ 822 h 840"/>
                <a:gd name="T4" fmla="*/ 270 w 498"/>
                <a:gd name="T5" fmla="*/ 762 h 840"/>
                <a:gd name="T6" fmla="*/ 240 w 498"/>
                <a:gd name="T7" fmla="*/ 714 h 840"/>
                <a:gd name="T8" fmla="*/ 222 w 498"/>
                <a:gd name="T9" fmla="*/ 708 h 840"/>
                <a:gd name="T10" fmla="*/ 222 w 498"/>
                <a:gd name="T11" fmla="*/ 690 h 840"/>
                <a:gd name="T12" fmla="*/ 180 w 498"/>
                <a:gd name="T13" fmla="*/ 672 h 840"/>
                <a:gd name="T14" fmla="*/ 162 w 498"/>
                <a:gd name="T15" fmla="*/ 642 h 840"/>
                <a:gd name="T16" fmla="*/ 108 w 498"/>
                <a:gd name="T17" fmla="*/ 630 h 840"/>
                <a:gd name="T18" fmla="*/ 96 w 498"/>
                <a:gd name="T19" fmla="*/ 618 h 840"/>
                <a:gd name="T20" fmla="*/ 108 w 498"/>
                <a:gd name="T21" fmla="*/ 570 h 840"/>
                <a:gd name="T22" fmla="*/ 96 w 498"/>
                <a:gd name="T23" fmla="*/ 564 h 840"/>
                <a:gd name="T24" fmla="*/ 102 w 498"/>
                <a:gd name="T25" fmla="*/ 546 h 840"/>
                <a:gd name="T26" fmla="*/ 54 w 498"/>
                <a:gd name="T27" fmla="*/ 462 h 840"/>
                <a:gd name="T28" fmla="*/ 60 w 498"/>
                <a:gd name="T29" fmla="*/ 444 h 840"/>
                <a:gd name="T30" fmla="*/ 72 w 498"/>
                <a:gd name="T31" fmla="*/ 420 h 840"/>
                <a:gd name="T32" fmla="*/ 48 w 498"/>
                <a:gd name="T33" fmla="*/ 384 h 840"/>
                <a:gd name="T34" fmla="*/ 48 w 498"/>
                <a:gd name="T35" fmla="*/ 342 h 840"/>
                <a:gd name="T36" fmla="*/ 78 w 498"/>
                <a:gd name="T37" fmla="*/ 372 h 840"/>
                <a:gd name="T38" fmla="*/ 60 w 498"/>
                <a:gd name="T39" fmla="*/ 330 h 840"/>
                <a:gd name="T40" fmla="*/ 78 w 498"/>
                <a:gd name="T41" fmla="*/ 330 h 840"/>
                <a:gd name="T42" fmla="*/ 60 w 498"/>
                <a:gd name="T43" fmla="*/ 312 h 840"/>
                <a:gd name="T44" fmla="*/ 54 w 498"/>
                <a:gd name="T45" fmla="*/ 342 h 840"/>
                <a:gd name="T46" fmla="*/ 36 w 498"/>
                <a:gd name="T47" fmla="*/ 312 h 840"/>
                <a:gd name="T48" fmla="*/ 30 w 498"/>
                <a:gd name="T49" fmla="*/ 318 h 840"/>
                <a:gd name="T50" fmla="*/ 36 w 498"/>
                <a:gd name="T51" fmla="*/ 300 h 840"/>
                <a:gd name="T52" fmla="*/ 6 w 498"/>
                <a:gd name="T53" fmla="*/ 234 h 840"/>
                <a:gd name="T54" fmla="*/ 18 w 498"/>
                <a:gd name="T55" fmla="*/ 168 h 840"/>
                <a:gd name="T56" fmla="*/ 0 w 498"/>
                <a:gd name="T57" fmla="*/ 108 h 840"/>
                <a:gd name="T58" fmla="*/ 30 w 498"/>
                <a:gd name="T59" fmla="*/ 72 h 840"/>
                <a:gd name="T60" fmla="*/ 48 w 498"/>
                <a:gd name="T61" fmla="*/ 0 h 840"/>
                <a:gd name="T62" fmla="*/ 282 w 498"/>
                <a:gd name="T63" fmla="*/ 60 h 840"/>
                <a:gd name="T64" fmla="*/ 222 w 498"/>
                <a:gd name="T65" fmla="*/ 294 h 840"/>
                <a:gd name="T66" fmla="*/ 474 w 498"/>
                <a:gd name="T67" fmla="*/ 666 h 840"/>
                <a:gd name="T68" fmla="*/ 498 w 498"/>
                <a:gd name="T69" fmla="*/ 732 h 840"/>
                <a:gd name="T70" fmla="*/ 462 w 498"/>
                <a:gd name="T71" fmla="*/ 756 h 840"/>
                <a:gd name="T72" fmla="*/ 462 w 498"/>
                <a:gd name="T73" fmla="*/ 774 h 840"/>
                <a:gd name="T74" fmla="*/ 444 w 498"/>
                <a:gd name="T75" fmla="*/ 798 h 840"/>
                <a:gd name="T76" fmla="*/ 450 w 498"/>
                <a:gd name="T77" fmla="*/ 834 h 840"/>
                <a:gd name="T78" fmla="*/ 438 w 498"/>
                <a:gd name="T79" fmla="*/ 840 h 840"/>
                <a:gd name="T80" fmla="*/ 432 w 498"/>
                <a:gd name="T81" fmla="*/ 840 h 84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98"/>
                <a:gd name="T124" fmla="*/ 0 h 840"/>
                <a:gd name="T125" fmla="*/ 498 w 498"/>
                <a:gd name="T126" fmla="*/ 840 h 84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98" h="840">
                  <a:moveTo>
                    <a:pt x="432" y="840"/>
                  </a:moveTo>
                  <a:lnTo>
                    <a:pt x="276" y="822"/>
                  </a:lnTo>
                  <a:lnTo>
                    <a:pt x="270" y="762"/>
                  </a:lnTo>
                  <a:lnTo>
                    <a:pt x="240" y="714"/>
                  </a:lnTo>
                  <a:lnTo>
                    <a:pt x="222" y="708"/>
                  </a:lnTo>
                  <a:lnTo>
                    <a:pt x="222" y="690"/>
                  </a:lnTo>
                  <a:lnTo>
                    <a:pt x="180" y="672"/>
                  </a:lnTo>
                  <a:lnTo>
                    <a:pt x="162" y="642"/>
                  </a:lnTo>
                  <a:lnTo>
                    <a:pt x="108" y="630"/>
                  </a:lnTo>
                  <a:lnTo>
                    <a:pt x="96" y="618"/>
                  </a:lnTo>
                  <a:lnTo>
                    <a:pt x="108" y="570"/>
                  </a:lnTo>
                  <a:lnTo>
                    <a:pt x="96" y="564"/>
                  </a:lnTo>
                  <a:lnTo>
                    <a:pt x="102" y="546"/>
                  </a:lnTo>
                  <a:lnTo>
                    <a:pt x="54" y="462"/>
                  </a:lnTo>
                  <a:lnTo>
                    <a:pt x="60" y="444"/>
                  </a:lnTo>
                  <a:lnTo>
                    <a:pt x="72" y="420"/>
                  </a:lnTo>
                  <a:lnTo>
                    <a:pt x="48" y="384"/>
                  </a:lnTo>
                  <a:lnTo>
                    <a:pt x="48" y="342"/>
                  </a:lnTo>
                  <a:lnTo>
                    <a:pt x="78" y="372"/>
                  </a:lnTo>
                  <a:lnTo>
                    <a:pt x="60" y="330"/>
                  </a:lnTo>
                  <a:lnTo>
                    <a:pt x="78" y="330"/>
                  </a:lnTo>
                  <a:lnTo>
                    <a:pt x="60" y="312"/>
                  </a:lnTo>
                  <a:lnTo>
                    <a:pt x="54" y="342"/>
                  </a:lnTo>
                  <a:lnTo>
                    <a:pt x="36" y="312"/>
                  </a:lnTo>
                  <a:lnTo>
                    <a:pt x="30" y="318"/>
                  </a:lnTo>
                  <a:lnTo>
                    <a:pt x="36" y="300"/>
                  </a:lnTo>
                  <a:lnTo>
                    <a:pt x="6" y="234"/>
                  </a:lnTo>
                  <a:lnTo>
                    <a:pt x="18" y="168"/>
                  </a:lnTo>
                  <a:lnTo>
                    <a:pt x="0" y="108"/>
                  </a:lnTo>
                  <a:lnTo>
                    <a:pt x="30" y="72"/>
                  </a:lnTo>
                  <a:lnTo>
                    <a:pt x="48" y="0"/>
                  </a:lnTo>
                  <a:lnTo>
                    <a:pt x="282" y="60"/>
                  </a:lnTo>
                  <a:lnTo>
                    <a:pt x="222" y="294"/>
                  </a:lnTo>
                  <a:lnTo>
                    <a:pt x="474" y="666"/>
                  </a:lnTo>
                  <a:lnTo>
                    <a:pt x="498" y="732"/>
                  </a:lnTo>
                  <a:lnTo>
                    <a:pt x="462" y="756"/>
                  </a:lnTo>
                  <a:lnTo>
                    <a:pt x="462" y="774"/>
                  </a:lnTo>
                  <a:lnTo>
                    <a:pt x="444" y="798"/>
                  </a:lnTo>
                  <a:lnTo>
                    <a:pt x="450" y="834"/>
                  </a:lnTo>
                  <a:lnTo>
                    <a:pt x="438" y="840"/>
                  </a:lnTo>
                  <a:lnTo>
                    <a:pt x="432" y="840"/>
                  </a:lnTo>
                  <a:close/>
                </a:path>
              </a:pathLst>
            </a:custGeom>
            <a:solidFill>
              <a:srgbClr val="FF4500"/>
            </a:solidFill>
            <a:ln w="9525">
              <a:solidFill>
                <a:srgbClr val="FF4500"/>
              </a:solidFill>
              <a:prstDash val="solid"/>
              <a:round/>
              <a:headEnd/>
              <a:tailEnd/>
            </a:ln>
          </p:spPr>
          <p:txBody>
            <a:bodyPr/>
            <a:lstStyle/>
            <a:p>
              <a:endParaRPr lang="en-US"/>
            </a:p>
          </p:txBody>
        </p:sp>
        <p:sp>
          <p:nvSpPr>
            <p:cNvPr id="10256" name="Freeform 141"/>
            <p:cNvSpPr>
              <a:spLocks/>
            </p:cNvSpPr>
            <p:nvPr/>
          </p:nvSpPr>
          <p:spPr bwMode="auto">
            <a:xfrm>
              <a:off x="1263" y="1662"/>
              <a:ext cx="498" cy="846"/>
            </a:xfrm>
            <a:custGeom>
              <a:avLst/>
              <a:gdLst>
                <a:gd name="T0" fmla="*/ 432 w 498"/>
                <a:gd name="T1" fmla="*/ 840 h 846"/>
                <a:gd name="T2" fmla="*/ 276 w 498"/>
                <a:gd name="T3" fmla="*/ 822 h 846"/>
                <a:gd name="T4" fmla="*/ 270 w 498"/>
                <a:gd name="T5" fmla="*/ 762 h 846"/>
                <a:gd name="T6" fmla="*/ 240 w 498"/>
                <a:gd name="T7" fmla="*/ 714 h 846"/>
                <a:gd name="T8" fmla="*/ 222 w 498"/>
                <a:gd name="T9" fmla="*/ 708 h 846"/>
                <a:gd name="T10" fmla="*/ 222 w 498"/>
                <a:gd name="T11" fmla="*/ 690 h 846"/>
                <a:gd name="T12" fmla="*/ 180 w 498"/>
                <a:gd name="T13" fmla="*/ 672 h 846"/>
                <a:gd name="T14" fmla="*/ 162 w 498"/>
                <a:gd name="T15" fmla="*/ 642 h 846"/>
                <a:gd name="T16" fmla="*/ 108 w 498"/>
                <a:gd name="T17" fmla="*/ 630 h 846"/>
                <a:gd name="T18" fmla="*/ 96 w 498"/>
                <a:gd name="T19" fmla="*/ 618 h 846"/>
                <a:gd name="T20" fmla="*/ 108 w 498"/>
                <a:gd name="T21" fmla="*/ 570 h 846"/>
                <a:gd name="T22" fmla="*/ 96 w 498"/>
                <a:gd name="T23" fmla="*/ 564 h 846"/>
                <a:gd name="T24" fmla="*/ 102 w 498"/>
                <a:gd name="T25" fmla="*/ 546 h 846"/>
                <a:gd name="T26" fmla="*/ 54 w 498"/>
                <a:gd name="T27" fmla="*/ 462 h 846"/>
                <a:gd name="T28" fmla="*/ 60 w 498"/>
                <a:gd name="T29" fmla="*/ 444 h 846"/>
                <a:gd name="T30" fmla="*/ 72 w 498"/>
                <a:gd name="T31" fmla="*/ 420 h 846"/>
                <a:gd name="T32" fmla="*/ 48 w 498"/>
                <a:gd name="T33" fmla="*/ 384 h 846"/>
                <a:gd name="T34" fmla="*/ 48 w 498"/>
                <a:gd name="T35" fmla="*/ 342 h 846"/>
                <a:gd name="T36" fmla="*/ 78 w 498"/>
                <a:gd name="T37" fmla="*/ 372 h 846"/>
                <a:gd name="T38" fmla="*/ 60 w 498"/>
                <a:gd name="T39" fmla="*/ 330 h 846"/>
                <a:gd name="T40" fmla="*/ 78 w 498"/>
                <a:gd name="T41" fmla="*/ 330 h 846"/>
                <a:gd name="T42" fmla="*/ 60 w 498"/>
                <a:gd name="T43" fmla="*/ 312 h 846"/>
                <a:gd name="T44" fmla="*/ 54 w 498"/>
                <a:gd name="T45" fmla="*/ 342 h 846"/>
                <a:gd name="T46" fmla="*/ 36 w 498"/>
                <a:gd name="T47" fmla="*/ 312 h 846"/>
                <a:gd name="T48" fmla="*/ 30 w 498"/>
                <a:gd name="T49" fmla="*/ 318 h 846"/>
                <a:gd name="T50" fmla="*/ 36 w 498"/>
                <a:gd name="T51" fmla="*/ 300 h 846"/>
                <a:gd name="T52" fmla="*/ 6 w 498"/>
                <a:gd name="T53" fmla="*/ 234 h 846"/>
                <a:gd name="T54" fmla="*/ 18 w 498"/>
                <a:gd name="T55" fmla="*/ 168 h 846"/>
                <a:gd name="T56" fmla="*/ 0 w 498"/>
                <a:gd name="T57" fmla="*/ 108 h 846"/>
                <a:gd name="T58" fmla="*/ 30 w 498"/>
                <a:gd name="T59" fmla="*/ 72 h 846"/>
                <a:gd name="T60" fmla="*/ 48 w 498"/>
                <a:gd name="T61" fmla="*/ 0 h 846"/>
                <a:gd name="T62" fmla="*/ 282 w 498"/>
                <a:gd name="T63" fmla="*/ 60 h 846"/>
                <a:gd name="T64" fmla="*/ 222 w 498"/>
                <a:gd name="T65" fmla="*/ 294 h 846"/>
                <a:gd name="T66" fmla="*/ 474 w 498"/>
                <a:gd name="T67" fmla="*/ 666 h 846"/>
                <a:gd name="T68" fmla="*/ 498 w 498"/>
                <a:gd name="T69" fmla="*/ 732 h 846"/>
                <a:gd name="T70" fmla="*/ 462 w 498"/>
                <a:gd name="T71" fmla="*/ 756 h 846"/>
                <a:gd name="T72" fmla="*/ 462 w 498"/>
                <a:gd name="T73" fmla="*/ 774 h 846"/>
                <a:gd name="T74" fmla="*/ 444 w 498"/>
                <a:gd name="T75" fmla="*/ 798 h 846"/>
                <a:gd name="T76" fmla="*/ 450 w 498"/>
                <a:gd name="T77" fmla="*/ 834 h 846"/>
                <a:gd name="T78" fmla="*/ 438 w 498"/>
                <a:gd name="T79" fmla="*/ 840 h 846"/>
                <a:gd name="T80" fmla="*/ 432 w 498"/>
                <a:gd name="T81" fmla="*/ 840 h 846"/>
                <a:gd name="T82" fmla="*/ 432 w 498"/>
                <a:gd name="T83" fmla="*/ 846 h 84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8"/>
                <a:gd name="T127" fmla="*/ 0 h 846"/>
                <a:gd name="T128" fmla="*/ 498 w 498"/>
                <a:gd name="T129" fmla="*/ 846 h 84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8" h="846">
                  <a:moveTo>
                    <a:pt x="432" y="840"/>
                  </a:moveTo>
                  <a:lnTo>
                    <a:pt x="276" y="822"/>
                  </a:lnTo>
                  <a:lnTo>
                    <a:pt x="270" y="762"/>
                  </a:lnTo>
                  <a:lnTo>
                    <a:pt x="240" y="714"/>
                  </a:lnTo>
                  <a:lnTo>
                    <a:pt x="222" y="708"/>
                  </a:lnTo>
                  <a:lnTo>
                    <a:pt x="222" y="690"/>
                  </a:lnTo>
                  <a:lnTo>
                    <a:pt x="180" y="672"/>
                  </a:lnTo>
                  <a:lnTo>
                    <a:pt x="162" y="642"/>
                  </a:lnTo>
                  <a:lnTo>
                    <a:pt x="108" y="630"/>
                  </a:lnTo>
                  <a:lnTo>
                    <a:pt x="96" y="618"/>
                  </a:lnTo>
                  <a:lnTo>
                    <a:pt x="108" y="570"/>
                  </a:lnTo>
                  <a:lnTo>
                    <a:pt x="96" y="564"/>
                  </a:lnTo>
                  <a:lnTo>
                    <a:pt x="102" y="546"/>
                  </a:lnTo>
                  <a:lnTo>
                    <a:pt x="54" y="462"/>
                  </a:lnTo>
                  <a:lnTo>
                    <a:pt x="60" y="444"/>
                  </a:lnTo>
                  <a:lnTo>
                    <a:pt x="72" y="420"/>
                  </a:lnTo>
                  <a:lnTo>
                    <a:pt x="48" y="384"/>
                  </a:lnTo>
                  <a:lnTo>
                    <a:pt x="48" y="342"/>
                  </a:lnTo>
                  <a:lnTo>
                    <a:pt x="78" y="372"/>
                  </a:lnTo>
                  <a:lnTo>
                    <a:pt x="60" y="330"/>
                  </a:lnTo>
                  <a:lnTo>
                    <a:pt x="78" y="330"/>
                  </a:lnTo>
                  <a:lnTo>
                    <a:pt x="60" y="312"/>
                  </a:lnTo>
                  <a:lnTo>
                    <a:pt x="54" y="342"/>
                  </a:lnTo>
                  <a:lnTo>
                    <a:pt x="36" y="312"/>
                  </a:lnTo>
                  <a:lnTo>
                    <a:pt x="30" y="318"/>
                  </a:lnTo>
                  <a:lnTo>
                    <a:pt x="36" y="300"/>
                  </a:lnTo>
                  <a:lnTo>
                    <a:pt x="6" y="234"/>
                  </a:lnTo>
                  <a:lnTo>
                    <a:pt x="18" y="168"/>
                  </a:lnTo>
                  <a:lnTo>
                    <a:pt x="0" y="108"/>
                  </a:lnTo>
                  <a:lnTo>
                    <a:pt x="30" y="72"/>
                  </a:lnTo>
                  <a:lnTo>
                    <a:pt x="48" y="0"/>
                  </a:lnTo>
                  <a:lnTo>
                    <a:pt x="282" y="60"/>
                  </a:lnTo>
                  <a:lnTo>
                    <a:pt x="222" y="294"/>
                  </a:lnTo>
                  <a:lnTo>
                    <a:pt x="474" y="666"/>
                  </a:lnTo>
                  <a:lnTo>
                    <a:pt x="498" y="732"/>
                  </a:lnTo>
                  <a:lnTo>
                    <a:pt x="462" y="756"/>
                  </a:lnTo>
                  <a:lnTo>
                    <a:pt x="462" y="774"/>
                  </a:lnTo>
                  <a:lnTo>
                    <a:pt x="444" y="798"/>
                  </a:lnTo>
                  <a:lnTo>
                    <a:pt x="450" y="834"/>
                  </a:lnTo>
                  <a:lnTo>
                    <a:pt x="438" y="840"/>
                  </a:lnTo>
                  <a:lnTo>
                    <a:pt x="432" y="840"/>
                  </a:lnTo>
                  <a:lnTo>
                    <a:pt x="432" y="846"/>
                  </a:lnTo>
                </a:path>
              </a:pathLst>
            </a:custGeom>
            <a:noFill/>
            <a:ln w="9525">
              <a:solidFill>
                <a:srgbClr val="000000"/>
              </a:solidFill>
              <a:prstDash val="solid"/>
              <a:round/>
              <a:headEnd/>
              <a:tailEnd/>
            </a:ln>
          </p:spPr>
          <p:txBody>
            <a:bodyPr/>
            <a:lstStyle/>
            <a:p>
              <a:endParaRPr lang="en-US"/>
            </a:p>
          </p:txBody>
        </p:sp>
        <p:sp>
          <p:nvSpPr>
            <p:cNvPr id="10257" name="Freeform 142"/>
            <p:cNvSpPr>
              <a:spLocks/>
            </p:cNvSpPr>
            <p:nvPr/>
          </p:nvSpPr>
          <p:spPr bwMode="auto">
            <a:xfrm>
              <a:off x="2109" y="1926"/>
              <a:ext cx="450" cy="354"/>
            </a:xfrm>
            <a:custGeom>
              <a:avLst/>
              <a:gdLst>
                <a:gd name="T0" fmla="*/ 444 w 450"/>
                <a:gd name="T1" fmla="*/ 120 h 354"/>
                <a:gd name="T2" fmla="*/ 432 w 450"/>
                <a:gd name="T3" fmla="*/ 354 h 354"/>
                <a:gd name="T4" fmla="*/ 372 w 450"/>
                <a:gd name="T5" fmla="*/ 348 h 354"/>
                <a:gd name="T6" fmla="*/ 0 w 450"/>
                <a:gd name="T7" fmla="*/ 312 h 354"/>
                <a:gd name="T8" fmla="*/ 6 w 450"/>
                <a:gd name="T9" fmla="*/ 264 h 354"/>
                <a:gd name="T10" fmla="*/ 42 w 450"/>
                <a:gd name="T11" fmla="*/ 0 h 354"/>
                <a:gd name="T12" fmla="*/ 336 w 450"/>
                <a:gd name="T13" fmla="*/ 30 h 354"/>
                <a:gd name="T14" fmla="*/ 450 w 450"/>
                <a:gd name="T15" fmla="*/ 42 h 354"/>
                <a:gd name="T16" fmla="*/ 444 w 450"/>
                <a:gd name="T17" fmla="*/ 90 h 354"/>
                <a:gd name="T18" fmla="*/ 444 w 450"/>
                <a:gd name="T19" fmla="*/ 120 h 3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50"/>
                <a:gd name="T31" fmla="*/ 0 h 354"/>
                <a:gd name="T32" fmla="*/ 450 w 450"/>
                <a:gd name="T33" fmla="*/ 354 h 3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50" h="354">
                  <a:moveTo>
                    <a:pt x="444" y="120"/>
                  </a:moveTo>
                  <a:lnTo>
                    <a:pt x="432" y="354"/>
                  </a:lnTo>
                  <a:lnTo>
                    <a:pt x="372" y="348"/>
                  </a:lnTo>
                  <a:lnTo>
                    <a:pt x="0" y="312"/>
                  </a:lnTo>
                  <a:lnTo>
                    <a:pt x="6" y="264"/>
                  </a:lnTo>
                  <a:lnTo>
                    <a:pt x="42" y="0"/>
                  </a:lnTo>
                  <a:lnTo>
                    <a:pt x="336" y="30"/>
                  </a:lnTo>
                  <a:lnTo>
                    <a:pt x="450" y="42"/>
                  </a:lnTo>
                  <a:lnTo>
                    <a:pt x="444" y="90"/>
                  </a:lnTo>
                  <a:lnTo>
                    <a:pt x="444" y="120"/>
                  </a:lnTo>
                  <a:close/>
                </a:path>
              </a:pathLst>
            </a:custGeom>
            <a:solidFill>
              <a:srgbClr val="FFAA00"/>
            </a:solidFill>
            <a:ln w="9525">
              <a:solidFill>
                <a:srgbClr val="FFAA00"/>
              </a:solidFill>
              <a:prstDash val="solid"/>
              <a:round/>
              <a:headEnd/>
              <a:tailEnd/>
            </a:ln>
          </p:spPr>
          <p:txBody>
            <a:bodyPr/>
            <a:lstStyle/>
            <a:p>
              <a:endParaRPr lang="en-US"/>
            </a:p>
          </p:txBody>
        </p:sp>
        <p:sp>
          <p:nvSpPr>
            <p:cNvPr id="10258" name="Freeform 143"/>
            <p:cNvSpPr>
              <a:spLocks/>
            </p:cNvSpPr>
            <p:nvPr/>
          </p:nvSpPr>
          <p:spPr bwMode="auto">
            <a:xfrm>
              <a:off x="2109" y="1926"/>
              <a:ext cx="450" cy="354"/>
            </a:xfrm>
            <a:custGeom>
              <a:avLst/>
              <a:gdLst>
                <a:gd name="T0" fmla="*/ 444 w 450"/>
                <a:gd name="T1" fmla="*/ 120 h 354"/>
                <a:gd name="T2" fmla="*/ 432 w 450"/>
                <a:gd name="T3" fmla="*/ 354 h 354"/>
                <a:gd name="T4" fmla="*/ 372 w 450"/>
                <a:gd name="T5" fmla="*/ 348 h 354"/>
                <a:gd name="T6" fmla="*/ 0 w 450"/>
                <a:gd name="T7" fmla="*/ 312 h 354"/>
                <a:gd name="T8" fmla="*/ 6 w 450"/>
                <a:gd name="T9" fmla="*/ 264 h 354"/>
                <a:gd name="T10" fmla="*/ 42 w 450"/>
                <a:gd name="T11" fmla="*/ 0 h 354"/>
                <a:gd name="T12" fmla="*/ 336 w 450"/>
                <a:gd name="T13" fmla="*/ 30 h 354"/>
                <a:gd name="T14" fmla="*/ 450 w 450"/>
                <a:gd name="T15" fmla="*/ 42 h 354"/>
                <a:gd name="T16" fmla="*/ 444 w 450"/>
                <a:gd name="T17" fmla="*/ 90 h 354"/>
                <a:gd name="T18" fmla="*/ 444 w 450"/>
                <a:gd name="T19" fmla="*/ 120 h 354"/>
                <a:gd name="T20" fmla="*/ 444 w 450"/>
                <a:gd name="T21" fmla="*/ 126 h 3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50"/>
                <a:gd name="T34" fmla="*/ 0 h 354"/>
                <a:gd name="T35" fmla="*/ 450 w 450"/>
                <a:gd name="T36" fmla="*/ 354 h 3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50" h="354">
                  <a:moveTo>
                    <a:pt x="444" y="120"/>
                  </a:moveTo>
                  <a:lnTo>
                    <a:pt x="432" y="354"/>
                  </a:lnTo>
                  <a:lnTo>
                    <a:pt x="372" y="348"/>
                  </a:lnTo>
                  <a:lnTo>
                    <a:pt x="0" y="312"/>
                  </a:lnTo>
                  <a:lnTo>
                    <a:pt x="6" y="264"/>
                  </a:lnTo>
                  <a:lnTo>
                    <a:pt x="42" y="0"/>
                  </a:lnTo>
                  <a:lnTo>
                    <a:pt x="336" y="30"/>
                  </a:lnTo>
                  <a:lnTo>
                    <a:pt x="450" y="42"/>
                  </a:lnTo>
                  <a:lnTo>
                    <a:pt x="444" y="90"/>
                  </a:lnTo>
                  <a:lnTo>
                    <a:pt x="444" y="120"/>
                  </a:lnTo>
                  <a:lnTo>
                    <a:pt x="444" y="126"/>
                  </a:lnTo>
                </a:path>
              </a:pathLst>
            </a:custGeom>
            <a:noFill/>
            <a:ln w="9525">
              <a:solidFill>
                <a:srgbClr val="000000"/>
              </a:solidFill>
              <a:prstDash val="solid"/>
              <a:round/>
              <a:headEnd/>
              <a:tailEnd/>
            </a:ln>
          </p:spPr>
          <p:txBody>
            <a:bodyPr/>
            <a:lstStyle/>
            <a:p>
              <a:endParaRPr lang="en-US"/>
            </a:p>
          </p:txBody>
        </p:sp>
        <p:sp>
          <p:nvSpPr>
            <p:cNvPr id="10259" name="Freeform 144"/>
            <p:cNvSpPr>
              <a:spLocks/>
            </p:cNvSpPr>
            <p:nvPr/>
          </p:nvSpPr>
          <p:spPr bwMode="auto">
            <a:xfrm>
              <a:off x="4203" y="1722"/>
              <a:ext cx="102" cy="108"/>
            </a:xfrm>
            <a:custGeom>
              <a:avLst/>
              <a:gdLst>
                <a:gd name="T0" fmla="*/ 96 w 102"/>
                <a:gd name="T1" fmla="*/ 6 h 108"/>
                <a:gd name="T2" fmla="*/ 102 w 102"/>
                <a:gd name="T3" fmla="*/ 54 h 108"/>
                <a:gd name="T4" fmla="*/ 42 w 102"/>
                <a:gd name="T5" fmla="*/ 72 h 108"/>
                <a:gd name="T6" fmla="*/ 6 w 102"/>
                <a:gd name="T7" fmla="*/ 108 h 108"/>
                <a:gd name="T8" fmla="*/ 12 w 102"/>
                <a:gd name="T9" fmla="*/ 90 h 108"/>
                <a:gd name="T10" fmla="*/ 0 w 102"/>
                <a:gd name="T11" fmla="*/ 24 h 108"/>
                <a:gd name="T12" fmla="*/ 90 w 102"/>
                <a:gd name="T13" fmla="*/ 0 h 108"/>
                <a:gd name="T14" fmla="*/ 96 w 102"/>
                <a:gd name="T15" fmla="*/ 6 h 108"/>
                <a:gd name="T16" fmla="*/ 0 60000 65536"/>
                <a:gd name="T17" fmla="*/ 0 60000 65536"/>
                <a:gd name="T18" fmla="*/ 0 60000 65536"/>
                <a:gd name="T19" fmla="*/ 0 60000 65536"/>
                <a:gd name="T20" fmla="*/ 0 60000 65536"/>
                <a:gd name="T21" fmla="*/ 0 60000 65536"/>
                <a:gd name="T22" fmla="*/ 0 60000 65536"/>
                <a:gd name="T23" fmla="*/ 0 60000 65536"/>
                <a:gd name="T24" fmla="*/ 0 w 102"/>
                <a:gd name="T25" fmla="*/ 0 h 108"/>
                <a:gd name="T26" fmla="*/ 102 w 102"/>
                <a:gd name="T27" fmla="*/ 108 h 10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2" h="108">
                  <a:moveTo>
                    <a:pt x="96" y="6"/>
                  </a:moveTo>
                  <a:lnTo>
                    <a:pt x="102" y="54"/>
                  </a:lnTo>
                  <a:lnTo>
                    <a:pt x="42" y="72"/>
                  </a:lnTo>
                  <a:lnTo>
                    <a:pt x="6" y="108"/>
                  </a:lnTo>
                  <a:lnTo>
                    <a:pt x="12" y="90"/>
                  </a:lnTo>
                  <a:lnTo>
                    <a:pt x="0" y="24"/>
                  </a:lnTo>
                  <a:lnTo>
                    <a:pt x="90" y="0"/>
                  </a:lnTo>
                  <a:lnTo>
                    <a:pt x="96" y="6"/>
                  </a:lnTo>
                  <a:close/>
                </a:path>
              </a:pathLst>
            </a:custGeom>
            <a:solidFill>
              <a:srgbClr val="FFAA00"/>
            </a:solidFill>
            <a:ln w="9525">
              <a:solidFill>
                <a:srgbClr val="FFAA00"/>
              </a:solidFill>
              <a:prstDash val="solid"/>
              <a:round/>
              <a:headEnd/>
              <a:tailEnd/>
            </a:ln>
          </p:spPr>
          <p:txBody>
            <a:bodyPr/>
            <a:lstStyle/>
            <a:p>
              <a:endParaRPr lang="en-US"/>
            </a:p>
          </p:txBody>
        </p:sp>
        <p:sp>
          <p:nvSpPr>
            <p:cNvPr id="10260" name="Freeform 145"/>
            <p:cNvSpPr>
              <a:spLocks/>
            </p:cNvSpPr>
            <p:nvPr/>
          </p:nvSpPr>
          <p:spPr bwMode="auto">
            <a:xfrm>
              <a:off x="4203" y="1722"/>
              <a:ext cx="102" cy="108"/>
            </a:xfrm>
            <a:custGeom>
              <a:avLst/>
              <a:gdLst>
                <a:gd name="T0" fmla="*/ 96 w 102"/>
                <a:gd name="T1" fmla="*/ 6 h 108"/>
                <a:gd name="T2" fmla="*/ 102 w 102"/>
                <a:gd name="T3" fmla="*/ 54 h 108"/>
                <a:gd name="T4" fmla="*/ 42 w 102"/>
                <a:gd name="T5" fmla="*/ 72 h 108"/>
                <a:gd name="T6" fmla="*/ 6 w 102"/>
                <a:gd name="T7" fmla="*/ 108 h 108"/>
                <a:gd name="T8" fmla="*/ 12 w 102"/>
                <a:gd name="T9" fmla="*/ 90 h 108"/>
                <a:gd name="T10" fmla="*/ 0 w 102"/>
                <a:gd name="T11" fmla="*/ 24 h 108"/>
                <a:gd name="T12" fmla="*/ 90 w 102"/>
                <a:gd name="T13" fmla="*/ 0 h 108"/>
                <a:gd name="T14" fmla="*/ 96 w 102"/>
                <a:gd name="T15" fmla="*/ 6 h 108"/>
                <a:gd name="T16" fmla="*/ 96 w 102"/>
                <a:gd name="T17" fmla="*/ 12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2"/>
                <a:gd name="T28" fmla="*/ 0 h 108"/>
                <a:gd name="T29" fmla="*/ 102 w 102"/>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2" h="108">
                  <a:moveTo>
                    <a:pt x="96" y="6"/>
                  </a:moveTo>
                  <a:lnTo>
                    <a:pt x="102" y="54"/>
                  </a:lnTo>
                  <a:lnTo>
                    <a:pt x="42" y="72"/>
                  </a:lnTo>
                  <a:lnTo>
                    <a:pt x="6" y="108"/>
                  </a:lnTo>
                  <a:lnTo>
                    <a:pt x="12" y="90"/>
                  </a:lnTo>
                  <a:lnTo>
                    <a:pt x="0" y="24"/>
                  </a:lnTo>
                  <a:lnTo>
                    <a:pt x="90" y="0"/>
                  </a:lnTo>
                  <a:lnTo>
                    <a:pt x="96" y="6"/>
                  </a:lnTo>
                  <a:lnTo>
                    <a:pt x="96" y="12"/>
                  </a:lnTo>
                </a:path>
              </a:pathLst>
            </a:custGeom>
            <a:noFill/>
            <a:ln w="9525">
              <a:solidFill>
                <a:srgbClr val="000000"/>
              </a:solidFill>
              <a:prstDash val="solid"/>
              <a:round/>
              <a:headEnd/>
              <a:tailEnd/>
            </a:ln>
          </p:spPr>
          <p:txBody>
            <a:bodyPr/>
            <a:lstStyle/>
            <a:p>
              <a:endParaRPr lang="en-US"/>
            </a:p>
          </p:txBody>
        </p:sp>
        <p:sp>
          <p:nvSpPr>
            <p:cNvPr id="10261" name="Freeform 146"/>
            <p:cNvSpPr>
              <a:spLocks/>
            </p:cNvSpPr>
            <p:nvPr/>
          </p:nvSpPr>
          <p:spPr bwMode="auto">
            <a:xfrm>
              <a:off x="4107" y="1944"/>
              <a:ext cx="66" cy="108"/>
            </a:xfrm>
            <a:custGeom>
              <a:avLst/>
              <a:gdLst>
                <a:gd name="T0" fmla="*/ 24 w 66"/>
                <a:gd name="T1" fmla="*/ 0 h 108"/>
                <a:gd name="T2" fmla="*/ 18 w 66"/>
                <a:gd name="T3" fmla="*/ 12 h 108"/>
                <a:gd name="T4" fmla="*/ 18 w 66"/>
                <a:gd name="T5" fmla="*/ 30 h 108"/>
                <a:gd name="T6" fmla="*/ 48 w 66"/>
                <a:gd name="T7" fmla="*/ 66 h 108"/>
                <a:gd name="T8" fmla="*/ 60 w 66"/>
                <a:gd name="T9" fmla="*/ 72 h 108"/>
                <a:gd name="T10" fmla="*/ 54 w 66"/>
                <a:gd name="T11" fmla="*/ 90 h 108"/>
                <a:gd name="T12" fmla="*/ 66 w 66"/>
                <a:gd name="T13" fmla="*/ 96 h 108"/>
                <a:gd name="T14" fmla="*/ 30 w 66"/>
                <a:gd name="T15" fmla="*/ 108 h 108"/>
                <a:gd name="T16" fmla="*/ 0 w 66"/>
                <a:gd name="T17" fmla="*/ 12 h 108"/>
                <a:gd name="T18" fmla="*/ 24 w 66"/>
                <a:gd name="T19" fmla="*/ 0 h 1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6"/>
                <a:gd name="T31" fmla="*/ 0 h 108"/>
                <a:gd name="T32" fmla="*/ 66 w 66"/>
                <a:gd name="T33" fmla="*/ 108 h 10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6" h="108">
                  <a:moveTo>
                    <a:pt x="24" y="0"/>
                  </a:moveTo>
                  <a:lnTo>
                    <a:pt x="18" y="12"/>
                  </a:lnTo>
                  <a:lnTo>
                    <a:pt x="18" y="30"/>
                  </a:lnTo>
                  <a:lnTo>
                    <a:pt x="48" y="66"/>
                  </a:lnTo>
                  <a:lnTo>
                    <a:pt x="60" y="72"/>
                  </a:lnTo>
                  <a:lnTo>
                    <a:pt x="54" y="90"/>
                  </a:lnTo>
                  <a:lnTo>
                    <a:pt x="66" y="96"/>
                  </a:lnTo>
                  <a:lnTo>
                    <a:pt x="30" y="108"/>
                  </a:lnTo>
                  <a:lnTo>
                    <a:pt x="0" y="12"/>
                  </a:lnTo>
                  <a:lnTo>
                    <a:pt x="24" y="0"/>
                  </a:lnTo>
                  <a:close/>
                </a:path>
              </a:pathLst>
            </a:custGeom>
            <a:solidFill>
              <a:srgbClr val="FF8C00"/>
            </a:solidFill>
            <a:ln w="9525">
              <a:solidFill>
                <a:srgbClr val="FF8C00"/>
              </a:solidFill>
              <a:prstDash val="solid"/>
              <a:round/>
              <a:headEnd/>
              <a:tailEnd/>
            </a:ln>
          </p:spPr>
          <p:txBody>
            <a:bodyPr/>
            <a:lstStyle/>
            <a:p>
              <a:endParaRPr lang="en-US"/>
            </a:p>
          </p:txBody>
        </p:sp>
        <p:sp>
          <p:nvSpPr>
            <p:cNvPr id="10262" name="Freeform 147"/>
            <p:cNvSpPr>
              <a:spLocks/>
            </p:cNvSpPr>
            <p:nvPr/>
          </p:nvSpPr>
          <p:spPr bwMode="auto">
            <a:xfrm>
              <a:off x="4107" y="1944"/>
              <a:ext cx="66" cy="108"/>
            </a:xfrm>
            <a:custGeom>
              <a:avLst/>
              <a:gdLst>
                <a:gd name="T0" fmla="*/ 24 w 66"/>
                <a:gd name="T1" fmla="*/ 0 h 108"/>
                <a:gd name="T2" fmla="*/ 18 w 66"/>
                <a:gd name="T3" fmla="*/ 12 h 108"/>
                <a:gd name="T4" fmla="*/ 18 w 66"/>
                <a:gd name="T5" fmla="*/ 30 h 108"/>
                <a:gd name="T6" fmla="*/ 48 w 66"/>
                <a:gd name="T7" fmla="*/ 66 h 108"/>
                <a:gd name="T8" fmla="*/ 60 w 66"/>
                <a:gd name="T9" fmla="*/ 72 h 108"/>
                <a:gd name="T10" fmla="*/ 54 w 66"/>
                <a:gd name="T11" fmla="*/ 90 h 108"/>
                <a:gd name="T12" fmla="*/ 66 w 66"/>
                <a:gd name="T13" fmla="*/ 96 h 108"/>
                <a:gd name="T14" fmla="*/ 30 w 66"/>
                <a:gd name="T15" fmla="*/ 108 h 108"/>
                <a:gd name="T16" fmla="*/ 0 w 66"/>
                <a:gd name="T17" fmla="*/ 12 h 108"/>
                <a:gd name="T18" fmla="*/ 24 w 66"/>
                <a:gd name="T19" fmla="*/ 0 h 108"/>
                <a:gd name="T20" fmla="*/ 24 w 66"/>
                <a:gd name="T21" fmla="*/ 6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6"/>
                <a:gd name="T34" fmla="*/ 0 h 108"/>
                <a:gd name="T35" fmla="*/ 66 w 66"/>
                <a:gd name="T36" fmla="*/ 108 h 10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6" h="108">
                  <a:moveTo>
                    <a:pt x="24" y="0"/>
                  </a:moveTo>
                  <a:lnTo>
                    <a:pt x="18" y="12"/>
                  </a:lnTo>
                  <a:lnTo>
                    <a:pt x="18" y="30"/>
                  </a:lnTo>
                  <a:lnTo>
                    <a:pt x="48" y="66"/>
                  </a:lnTo>
                  <a:lnTo>
                    <a:pt x="60" y="72"/>
                  </a:lnTo>
                  <a:lnTo>
                    <a:pt x="54" y="90"/>
                  </a:lnTo>
                  <a:lnTo>
                    <a:pt x="66" y="96"/>
                  </a:lnTo>
                  <a:lnTo>
                    <a:pt x="30" y="108"/>
                  </a:lnTo>
                  <a:lnTo>
                    <a:pt x="0" y="12"/>
                  </a:lnTo>
                  <a:lnTo>
                    <a:pt x="24" y="0"/>
                  </a:lnTo>
                  <a:lnTo>
                    <a:pt x="24" y="6"/>
                  </a:lnTo>
                </a:path>
              </a:pathLst>
            </a:custGeom>
            <a:noFill/>
            <a:ln w="9525">
              <a:solidFill>
                <a:srgbClr val="000000"/>
              </a:solidFill>
              <a:prstDash val="solid"/>
              <a:round/>
              <a:headEnd/>
              <a:tailEnd/>
            </a:ln>
          </p:spPr>
          <p:txBody>
            <a:bodyPr/>
            <a:lstStyle/>
            <a:p>
              <a:endParaRPr lang="en-US"/>
            </a:p>
          </p:txBody>
        </p:sp>
        <p:sp>
          <p:nvSpPr>
            <p:cNvPr id="10263" name="Freeform 148"/>
            <p:cNvSpPr>
              <a:spLocks/>
            </p:cNvSpPr>
            <p:nvPr/>
          </p:nvSpPr>
          <p:spPr bwMode="auto">
            <a:xfrm>
              <a:off x="4041" y="2028"/>
              <a:ext cx="12" cy="12"/>
            </a:xfrm>
            <a:custGeom>
              <a:avLst/>
              <a:gdLst>
                <a:gd name="T0" fmla="*/ 12 w 12"/>
                <a:gd name="T1" fmla="*/ 12 h 12"/>
                <a:gd name="T2" fmla="*/ 0 w 12"/>
                <a:gd name="T3" fmla="*/ 0 h 12"/>
                <a:gd name="T4" fmla="*/ 12 w 12"/>
                <a:gd name="T5" fmla="*/ 6 h 12"/>
                <a:gd name="T6" fmla="*/ 12 w 12"/>
                <a:gd name="T7" fmla="*/ 12 h 12"/>
                <a:gd name="T8" fmla="*/ 0 60000 65536"/>
                <a:gd name="T9" fmla="*/ 0 60000 65536"/>
                <a:gd name="T10" fmla="*/ 0 60000 65536"/>
                <a:gd name="T11" fmla="*/ 0 60000 65536"/>
                <a:gd name="T12" fmla="*/ 0 w 12"/>
                <a:gd name="T13" fmla="*/ 0 h 12"/>
                <a:gd name="T14" fmla="*/ 12 w 12"/>
                <a:gd name="T15" fmla="*/ 12 h 12"/>
              </a:gdLst>
              <a:ahLst/>
              <a:cxnLst>
                <a:cxn ang="T8">
                  <a:pos x="T0" y="T1"/>
                </a:cxn>
                <a:cxn ang="T9">
                  <a:pos x="T2" y="T3"/>
                </a:cxn>
                <a:cxn ang="T10">
                  <a:pos x="T4" y="T5"/>
                </a:cxn>
                <a:cxn ang="T11">
                  <a:pos x="T6" y="T7"/>
                </a:cxn>
              </a:cxnLst>
              <a:rect l="T12" t="T13" r="T14" b="T15"/>
              <a:pathLst>
                <a:path w="12" h="12">
                  <a:moveTo>
                    <a:pt x="12" y="12"/>
                  </a:moveTo>
                  <a:lnTo>
                    <a:pt x="0" y="0"/>
                  </a:lnTo>
                  <a:lnTo>
                    <a:pt x="12" y="6"/>
                  </a:lnTo>
                  <a:lnTo>
                    <a:pt x="12" y="12"/>
                  </a:lnTo>
                  <a:close/>
                </a:path>
              </a:pathLst>
            </a:custGeom>
            <a:solidFill>
              <a:srgbClr val="FF4500"/>
            </a:solidFill>
            <a:ln w="9525">
              <a:solidFill>
                <a:srgbClr val="FF4500"/>
              </a:solidFill>
              <a:prstDash val="solid"/>
              <a:round/>
              <a:headEnd/>
              <a:tailEnd/>
            </a:ln>
          </p:spPr>
          <p:txBody>
            <a:bodyPr/>
            <a:lstStyle/>
            <a:p>
              <a:endParaRPr lang="en-US"/>
            </a:p>
          </p:txBody>
        </p:sp>
        <p:sp>
          <p:nvSpPr>
            <p:cNvPr id="10264" name="Freeform 149"/>
            <p:cNvSpPr>
              <a:spLocks/>
            </p:cNvSpPr>
            <p:nvPr/>
          </p:nvSpPr>
          <p:spPr bwMode="auto">
            <a:xfrm>
              <a:off x="4041" y="2028"/>
              <a:ext cx="12" cy="18"/>
            </a:xfrm>
            <a:custGeom>
              <a:avLst/>
              <a:gdLst>
                <a:gd name="T0" fmla="*/ 12 w 12"/>
                <a:gd name="T1" fmla="*/ 12 h 18"/>
                <a:gd name="T2" fmla="*/ 0 w 12"/>
                <a:gd name="T3" fmla="*/ 0 h 18"/>
                <a:gd name="T4" fmla="*/ 12 w 12"/>
                <a:gd name="T5" fmla="*/ 6 h 18"/>
                <a:gd name="T6" fmla="*/ 12 w 12"/>
                <a:gd name="T7" fmla="*/ 12 h 18"/>
                <a:gd name="T8" fmla="*/ 12 w 12"/>
                <a:gd name="T9" fmla="*/ 18 h 18"/>
                <a:gd name="T10" fmla="*/ 0 60000 65536"/>
                <a:gd name="T11" fmla="*/ 0 60000 65536"/>
                <a:gd name="T12" fmla="*/ 0 60000 65536"/>
                <a:gd name="T13" fmla="*/ 0 60000 65536"/>
                <a:gd name="T14" fmla="*/ 0 60000 65536"/>
                <a:gd name="T15" fmla="*/ 0 w 12"/>
                <a:gd name="T16" fmla="*/ 0 h 18"/>
                <a:gd name="T17" fmla="*/ 12 w 12"/>
                <a:gd name="T18" fmla="*/ 18 h 18"/>
              </a:gdLst>
              <a:ahLst/>
              <a:cxnLst>
                <a:cxn ang="T10">
                  <a:pos x="T0" y="T1"/>
                </a:cxn>
                <a:cxn ang="T11">
                  <a:pos x="T2" y="T3"/>
                </a:cxn>
                <a:cxn ang="T12">
                  <a:pos x="T4" y="T5"/>
                </a:cxn>
                <a:cxn ang="T13">
                  <a:pos x="T6" y="T7"/>
                </a:cxn>
                <a:cxn ang="T14">
                  <a:pos x="T8" y="T9"/>
                </a:cxn>
              </a:cxnLst>
              <a:rect l="T15" t="T16" r="T17" b="T18"/>
              <a:pathLst>
                <a:path w="12" h="18">
                  <a:moveTo>
                    <a:pt x="12" y="12"/>
                  </a:moveTo>
                  <a:lnTo>
                    <a:pt x="0" y="0"/>
                  </a:lnTo>
                  <a:lnTo>
                    <a:pt x="12" y="6"/>
                  </a:lnTo>
                  <a:lnTo>
                    <a:pt x="12" y="12"/>
                  </a:lnTo>
                  <a:lnTo>
                    <a:pt x="12" y="18"/>
                  </a:lnTo>
                </a:path>
              </a:pathLst>
            </a:custGeom>
            <a:noFill/>
            <a:ln w="9525">
              <a:solidFill>
                <a:srgbClr val="000000"/>
              </a:solidFill>
              <a:prstDash val="solid"/>
              <a:round/>
              <a:headEnd/>
              <a:tailEnd/>
            </a:ln>
          </p:spPr>
          <p:txBody>
            <a:bodyPr/>
            <a:lstStyle/>
            <a:p>
              <a:endParaRPr lang="en-US"/>
            </a:p>
          </p:txBody>
        </p:sp>
        <p:sp>
          <p:nvSpPr>
            <p:cNvPr id="10265" name="Freeform 150"/>
            <p:cNvSpPr>
              <a:spLocks/>
            </p:cNvSpPr>
            <p:nvPr/>
          </p:nvSpPr>
          <p:spPr bwMode="auto">
            <a:xfrm>
              <a:off x="3471" y="2712"/>
              <a:ext cx="564" cy="420"/>
            </a:xfrm>
            <a:custGeom>
              <a:avLst/>
              <a:gdLst>
                <a:gd name="T0" fmla="*/ 408 w 564"/>
                <a:gd name="T1" fmla="*/ 0 h 420"/>
                <a:gd name="T2" fmla="*/ 558 w 564"/>
                <a:gd name="T3" fmla="*/ 288 h 420"/>
                <a:gd name="T4" fmla="*/ 564 w 564"/>
                <a:gd name="T5" fmla="*/ 360 h 420"/>
                <a:gd name="T6" fmla="*/ 552 w 564"/>
                <a:gd name="T7" fmla="*/ 378 h 420"/>
                <a:gd name="T8" fmla="*/ 552 w 564"/>
                <a:gd name="T9" fmla="*/ 396 h 420"/>
                <a:gd name="T10" fmla="*/ 546 w 564"/>
                <a:gd name="T11" fmla="*/ 408 h 420"/>
                <a:gd name="T12" fmla="*/ 504 w 564"/>
                <a:gd name="T13" fmla="*/ 420 h 420"/>
                <a:gd name="T14" fmla="*/ 498 w 564"/>
                <a:gd name="T15" fmla="*/ 408 h 420"/>
                <a:gd name="T16" fmla="*/ 510 w 564"/>
                <a:gd name="T17" fmla="*/ 414 h 420"/>
                <a:gd name="T18" fmla="*/ 516 w 564"/>
                <a:gd name="T19" fmla="*/ 402 h 420"/>
                <a:gd name="T20" fmla="*/ 498 w 564"/>
                <a:gd name="T21" fmla="*/ 402 h 420"/>
                <a:gd name="T22" fmla="*/ 474 w 564"/>
                <a:gd name="T23" fmla="*/ 372 h 420"/>
                <a:gd name="T24" fmla="*/ 450 w 564"/>
                <a:gd name="T25" fmla="*/ 366 h 420"/>
                <a:gd name="T26" fmla="*/ 432 w 564"/>
                <a:gd name="T27" fmla="*/ 330 h 420"/>
                <a:gd name="T28" fmla="*/ 414 w 564"/>
                <a:gd name="T29" fmla="*/ 318 h 420"/>
                <a:gd name="T30" fmla="*/ 414 w 564"/>
                <a:gd name="T31" fmla="*/ 294 h 420"/>
                <a:gd name="T32" fmla="*/ 402 w 564"/>
                <a:gd name="T33" fmla="*/ 294 h 420"/>
                <a:gd name="T34" fmla="*/ 408 w 564"/>
                <a:gd name="T35" fmla="*/ 306 h 420"/>
                <a:gd name="T36" fmla="*/ 402 w 564"/>
                <a:gd name="T37" fmla="*/ 306 h 420"/>
                <a:gd name="T38" fmla="*/ 366 w 564"/>
                <a:gd name="T39" fmla="*/ 258 h 420"/>
                <a:gd name="T40" fmla="*/ 384 w 564"/>
                <a:gd name="T41" fmla="*/ 228 h 420"/>
                <a:gd name="T42" fmla="*/ 360 w 564"/>
                <a:gd name="T43" fmla="*/ 216 h 420"/>
                <a:gd name="T44" fmla="*/ 366 w 564"/>
                <a:gd name="T45" fmla="*/ 240 h 420"/>
                <a:gd name="T46" fmla="*/ 348 w 564"/>
                <a:gd name="T47" fmla="*/ 228 h 420"/>
                <a:gd name="T48" fmla="*/ 354 w 564"/>
                <a:gd name="T49" fmla="*/ 150 h 420"/>
                <a:gd name="T50" fmla="*/ 270 w 564"/>
                <a:gd name="T51" fmla="*/ 78 h 420"/>
                <a:gd name="T52" fmla="*/ 234 w 564"/>
                <a:gd name="T53" fmla="*/ 72 h 420"/>
                <a:gd name="T54" fmla="*/ 228 w 564"/>
                <a:gd name="T55" fmla="*/ 90 h 420"/>
                <a:gd name="T56" fmla="*/ 162 w 564"/>
                <a:gd name="T57" fmla="*/ 114 h 420"/>
                <a:gd name="T58" fmla="*/ 156 w 564"/>
                <a:gd name="T59" fmla="*/ 102 h 420"/>
                <a:gd name="T60" fmla="*/ 162 w 564"/>
                <a:gd name="T61" fmla="*/ 108 h 420"/>
                <a:gd name="T62" fmla="*/ 162 w 564"/>
                <a:gd name="T63" fmla="*/ 102 h 420"/>
                <a:gd name="T64" fmla="*/ 132 w 564"/>
                <a:gd name="T65" fmla="*/ 66 h 420"/>
                <a:gd name="T66" fmla="*/ 120 w 564"/>
                <a:gd name="T67" fmla="*/ 72 h 420"/>
                <a:gd name="T68" fmla="*/ 132 w 564"/>
                <a:gd name="T69" fmla="*/ 78 h 420"/>
                <a:gd name="T70" fmla="*/ 78 w 564"/>
                <a:gd name="T71" fmla="*/ 66 h 420"/>
                <a:gd name="T72" fmla="*/ 102 w 564"/>
                <a:gd name="T73" fmla="*/ 60 h 420"/>
                <a:gd name="T74" fmla="*/ 96 w 564"/>
                <a:gd name="T75" fmla="*/ 54 h 420"/>
                <a:gd name="T76" fmla="*/ 36 w 564"/>
                <a:gd name="T77" fmla="*/ 72 h 420"/>
                <a:gd name="T78" fmla="*/ 48 w 564"/>
                <a:gd name="T79" fmla="*/ 60 h 420"/>
                <a:gd name="T80" fmla="*/ 30 w 564"/>
                <a:gd name="T81" fmla="*/ 54 h 420"/>
                <a:gd name="T82" fmla="*/ 30 w 564"/>
                <a:gd name="T83" fmla="*/ 66 h 420"/>
                <a:gd name="T84" fmla="*/ 18 w 564"/>
                <a:gd name="T85" fmla="*/ 72 h 420"/>
                <a:gd name="T86" fmla="*/ 18 w 564"/>
                <a:gd name="T87" fmla="*/ 54 h 420"/>
                <a:gd name="T88" fmla="*/ 0 w 564"/>
                <a:gd name="T89" fmla="*/ 36 h 420"/>
                <a:gd name="T90" fmla="*/ 0 w 564"/>
                <a:gd name="T91" fmla="*/ 24 h 420"/>
                <a:gd name="T92" fmla="*/ 174 w 564"/>
                <a:gd name="T93" fmla="*/ 6 h 420"/>
                <a:gd name="T94" fmla="*/ 186 w 564"/>
                <a:gd name="T95" fmla="*/ 30 h 420"/>
                <a:gd name="T96" fmla="*/ 366 w 564"/>
                <a:gd name="T97" fmla="*/ 18 h 420"/>
                <a:gd name="T98" fmla="*/ 372 w 564"/>
                <a:gd name="T99" fmla="*/ 36 h 420"/>
                <a:gd name="T100" fmla="*/ 378 w 564"/>
                <a:gd name="T101" fmla="*/ 30 h 420"/>
                <a:gd name="T102" fmla="*/ 372 w 564"/>
                <a:gd name="T103" fmla="*/ 0 h 420"/>
                <a:gd name="T104" fmla="*/ 402 w 564"/>
                <a:gd name="T105" fmla="*/ 0 h 420"/>
                <a:gd name="T106" fmla="*/ 408 w 564"/>
                <a:gd name="T107" fmla="*/ 0 h 42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64"/>
                <a:gd name="T163" fmla="*/ 0 h 420"/>
                <a:gd name="T164" fmla="*/ 564 w 564"/>
                <a:gd name="T165" fmla="*/ 420 h 42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64" h="420">
                  <a:moveTo>
                    <a:pt x="408" y="0"/>
                  </a:moveTo>
                  <a:lnTo>
                    <a:pt x="558" y="288"/>
                  </a:lnTo>
                  <a:lnTo>
                    <a:pt x="564" y="360"/>
                  </a:lnTo>
                  <a:lnTo>
                    <a:pt x="552" y="378"/>
                  </a:lnTo>
                  <a:lnTo>
                    <a:pt x="552" y="396"/>
                  </a:lnTo>
                  <a:lnTo>
                    <a:pt x="546" y="408"/>
                  </a:lnTo>
                  <a:lnTo>
                    <a:pt x="504" y="420"/>
                  </a:lnTo>
                  <a:lnTo>
                    <a:pt x="498" y="408"/>
                  </a:lnTo>
                  <a:lnTo>
                    <a:pt x="510" y="414"/>
                  </a:lnTo>
                  <a:lnTo>
                    <a:pt x="516" y="402"/>
                  </a:lnTo>
                  <a:lnTo>
                    <a:pt x="498" y="402"/>
                  </a:lnTo>
                  <a:lnTo>
                    <a:pt x="474" y="372"/>
                  </a:lnTo>
                  <a:lnTo>
                    <a:pt x="450" y="366"/>
                  </a:lnTo>
                  <a:lnTo>
                    <a:pt x="432" y="330"/>
                  </a:lnTo>
                  <a:lnTo>
                    <a:pt x="414" y="318"/>
                  </a:lnTo>
                  <a:lnTo>
                    <a:pt x="414" y="294"/>
                  </a:lnTo>
                  <a:lnTo>
                    <a:pt x="402" y="294"/>
                  </a:lnTo>
                  <a:lnTo>
                    <a:pt x="408" y="306"/>
                  </a:lnTo>
                  <a:lnTo>
                    <a:pt x="402" y="306"/>
                  </a:lnTo>
                  <a:lnTo>
                    <a:pt x="366" y="258"/>
                  </a:lnTo>
                  <a:lnTo>
                    <a:pt x="384" y="228"/>
                  </a:lnTo>
                  <a:lnTo>
                    <a:pt x="360" y="216"/>
                  </a:lnTo>
                  <a:lnTo>
                    <a:pt x="366" y="240"/>
                  </a:lnTo>
                  <a:lnTo>
                    <a:pt x="348" y="228"/>
                  </a:lnTo>
                  <a:lnTo>
                    <a:pt x="354" y="150"/>
                  </a:lnTo>
                  <a:lnTo>
                    <a:pt x="270" y="78"/>
                  </a:lnTo>
                  <a:lnTo>
                    <a:pt x="234" y="72"/>
                  </a:lnTo>
                  <a:lnTo>
                    <a:pt x="228" y="90"/>
                  </a:lnTo>
                  <a:lnTo>
                    <a:pt x="162" y="114"/>
                  </a:lnTo>
                  <a:lnTo>
                    <a:pt x="156" y="102"/>
                  </a:lnTo>
                  <a:lnTo>
                    <a:pt x="162" y="108"/>
                  </a:lnTo>
                  <a:lnTo>
                    <a:pt x="162" y="102"/>
                  </a:lnTo>
                  <a:lnTo>
                    <a:pt x="132" y="66"/>
                  </a:lnTo>
                  <a:lnTo>
                    <a:pt x="120" y="72"/>
                  </a:lnTo>
                  <a:lnTo>
                    <a:pt x="132" y="78"/>
                  </a:lnTo>
                  <a:lnTo>
                    <a:pt x="78" y="66"/>
                  </a:lnTo>
                  <a:lnTo>
                    <a:pt x="102" y="60"/>
                  </a:lnTo>
                  <a:lnTo>
                    <a:pt x="96" y="54"/>
                  </a:lnTo>
                  <a:lnTo>
                    <a:pt x="36" y="72"/>
                  </a:lnTo>
                  <a:lnTo>
                    <a:pt x="48" y="60"/>
                  </a:lnTo>
                  <a:lnTo>
                    <a:pt x="30" y="54"/>
                  </a:lnTo>
                  <a:lnTo>
                    <a:pt x="30" y="66"/>
                  </a:lnTo>
                  <a:lnTo>
                    <a:pt x="18" y="72"/>
                  </a:lnTo>
                  <a:lnTo>
                    <a:pt x="18" y="54"/>
                  </a:lnTo>
                  <a:lnTo>
                    <a:pt x="0" y="36"/>
                  </a:lnTo>
                  <a:lnTo>
                    <a:pt x="0" y="24"/>
                  </a:lnTo>
                  <a:lnTo>
                    <a:pt x="174" y="6"/>
                  </a:lnTo>
                  <a:lnTo>
                    <a:pt x="186" y="30"/>
                  </a:lnTo>
                  <a:lnTo>
                    <a:pt x="366" y="18"/>
                  </a:lnTo>
                  <a:lnTo>
                    <a:pt x="372" y="36"/>
                  </a:lnTo>
                  <a:lnTo>
                    <a:pt x="378" y="30"/>
                  </a:lnTo>
                  <a:lnTo>
                    <a:pt x="372" y="0"/>
                  </a:lnTo>
                  <a:lnTo>
                    <a:pt x="402" y="0"/>
                  </a:lnTo>
                  <a:lnTo>
                    <a:pt x="408" y="0"/>
                  </a:lnTo>
                  <a:close/>
                </a:path>
              </a:pathLst>
            </a:custGeom>
            <a:solidFill>
              <a:srgbClr val="FF8C00"/>
            </a:solidFill>
            <a:ln w="9525">
              <a:solidFill>
                <a:srgbClr val="FF8C00"/>
              </a:solidFill>
              <a:prstDash val="solid"/>
              <a:round/>
              <a:headEnd/>
              <a:tailEnd/>
            </a:ln>
          </p:spPr>
          <p:txBody>
            <a:bodyPr/>
            <a:lstStyle/>
            <a:p>
              <a:endParaRPr lang="en-US"/>
            </a:p>
          </p:txBody>
        </p:sp>
        <p:sp>
          <p:nvSpPr>
            <p:cNvPr id="10266" name="Freeform 151"/>
            <p:cNvSpPr>
              <a:spLocks/>
            </p:cNvSpPr>
            <p:nvPr/>
          </p:nvSpPr>
          <p:spPr bwMode="auto">
            <a:xfrm>
              <a:off x="3471" y="2712"/>
              <a:ext cx="564" cy="420"/>
            </a:xfrm>
            <a:custGeom>
              <a:avLst/>
              <a:gdLst>
                <a:gd name="T0" fmla="*/ 408 w 564"/>
                <a:gd name="T1" fmla="*/ 0 h 420"/>
                <a:gd name="T2" fmla="*/ 558 w 564"/>
                <a:gd name="T3" fmla="*/ 288 h 420"/>
                <a:gd name="T4" fmla="*/ 564 w 564"/>
                <a:gd name="T5" fmla="*/ 360 h 420"/>
                <a:gd name="T6" fmla="*/ 552 w 564"/>
                <a:gd name="T7" fmla="*/ 378 h 420"/>
                <a:gd name="T8" fmla="*/ 552 w 564"/>
                <a:gd name="T9" fmla="*/ 396 h 420"/>
                <a:gd name="T10" fmla="*/ 546 w 564"/>
                <a:gd name="T11" fmla="*/ 408 h 420"/>
                <a:gd name="T12" fmla="*/ 504 w 564"/>
                <a:gd name="T13" fmla="*/ 420 h 420"/>
                <a:gd name="T14" fmla="*/ 498 w 564"/>
                <a:gd name="T15" fmla="*/ 408 h 420"/>
                <a:gd name="T16" fmla="*/ 510 w 564"/>
                <a:gd name="T17" fmla="*/ 414 h 420"/>
                <a:gd name="T18" fmla="*/ 516 w 564"/>
                <a:gd name="T19" fmla="*/ 402 h 420"/>
                <a:gd name="T20" fmla="*/ 498 w 564"/>
                <a:gd name="T21" fmla="*/ 402 h 420"/>
                <a:gd name="T22" fmla="*/ 474 w 564"/>
                <a:gd name="T23" fmla="*/ 372 h 420"/>
                <a:gd name="T24" fmla="*/ 450 w 564"/>
                <a:gd name="T25" fmla="*/ 366 h 420"/>
                <a:gd name="T26" fmla="*/ 432 w 564"/>
                <a:gd name="T27" fmla="*/ 330 h 420"/>
                <a:gd name="T28" fmla="*/ 414 w 564"/>
                <a:gd name="T29" fmla="*/ 318 h 420"/>
                <a:gd name="T30" fmla="*/ 414 w 564"/>
                <a:gd name="T31" fmla="*/ 294 h 420"/>
                <a:gd name="T32" fmla="*/ 402 w 564"/>
                <a:gd name="T33" fmla="*/ 294 h 420"/>
                <a:gd name="T34" fmla="*/ 408 w 564"/>
                <a:gd name="T35" fmla="*/ 306 h 420"/>
                <a:gd name="T36" fmla="*/ 402 w 564"/>
                <a:gd name="T37" fmla="*/ 306 h 420"/>
                <a:gd name="T38" fmla="*/ 366 w 564"/>
                <a:gd name="T39" fmla="*/ 258 h 420"/>
                <a:gd name="T40" fmla="*/ 384 w 564"/>
                <a:gd name="T41" fmla="*/ 228 h 420"/>
                <a:gd name="T42" fmla="*/ 360 w 564"/>
                <a:gd name="T43" fmla="*/ 216 h 420"/>
                <a:gd name="T44" fmla="*/ 366 w 564"/>
                <a:gd name="T45" fmla="*/ 240 h 420"/>
                <a:gd name="T46" fmla="*/ 348 w 564"/>
                <a:gd name="T47" fmla="*/ 228 h 420"/>
                <a:gd name="T48" fmla="*/ 354 w 564"/>
                <a:gd name="T49" fmla="*/ 150 h 420"/>
                <a:gd name="T50" fmla="*/ 270 w 564"/>
                <a:gd name="T51" fmla="*/ 78 h 420"/>
                <a:gd name="T52" fmla="*/ 234 w 564"/>
                <a:gd name="T53" fmla="*/ 72 h 420"/>
                <a:gd name="T54" fmla="*/ 228 w 564"/>
                <a:gd name="T55" fmla="*/ 90 h 420"/>
                <a:gd name="T56" fmla="*/ 162 w 564"/>
                <a:gd name="T57" fmla="*/ 114 h 420"/>
                <a:gd name="T58" fmla="*/ 156 w 564"/>
                <a:gd name="T59" fmla="*/ 102 h 420"/>
                <a:gd name="T60" fmla="*/ 162 w 564"/>
                <a:gd name="T61" fmla="*/ 108 h 420"/>
                <a:gd name="T62" fmla="*/ 162 w 564"/>
                <a:gd name="T63" fmla="*/ 102 h 420"/>
                <a:gd name="T64" fmla="*/ 132 w 564"/>
                <a:gd name="T65" fmla="*/ 66 h 420"/>
                <a:gd name="T66" fmla="*/ 120 w 564"/>
                <a:gd name="T67" fmla="*/ 72 h 420"/>
                <a:gd name="T68" fmla="*/ 132 w 564"/>
                <a:gd name="T69" fmla="*/ 78 h 420"/>
                <a:gd name="T70" fmla="*/ 78 w 564"/>
                <a:gd name="T71" fmla="*/ 66 h 420"/>
                <a:gd name="T72" fmla="*/ 102 w 564"/>
                <a:gd name="T73" fmla="*/ 60 h 420"/>
                <a:gd name="T74" fmla="*/ 96 w 564"/>
                <a:gd name="T75" fmla="*/ 54 h 420"/>
                <a:gd name="T76" fmla="*/ 36 w 564"/>
                <a:gd name="T77" fmla="*/ 72 h 420"/>
                <a:gd name="T78" fmla="*/ 48 w 564"/>
                <a:gd name="T79" fmla="*/ 60 h 420"/>
                <a:gd name="T80" fmla="*/ 30 w 564"/>
                <a:gd name="T81" fmla="*/ 54 h 420"/>
                <a:gd name="T82" fmla="*/ 30 w 564"/>
                <a:gd name="T83" fmla="*/ 66 h 420"/>
                <a:gd name="T84" fmla="*/ 18 w 564"/>
                <a:gd name="T85" fmla="*/ 72 h 420"/>
                <a:gd name="T86" fmla="*/ 18 w 564"/>
                <a:gd name="T87" fmla="*/ 54 h 420"/>
                <a:gd name="T88" fmla="*/ 0 w 564"/>
                <a:gd name="T89" fmla="*/ 36 h 420"/>
                <a:gd name="T90" fmla="*/ 0 w 564"/>
                <a:gd name="T91" fmla="*/ 24 h 420"/>
                <a:gd name="T92" fmla="*/ 174 w 564"/>
                <a:gd name="T93" fmla="*/ 6 h 420"/>
                <a:gd name="T94" fmla="*/ 186 w 564"/>
                <a:gd name="T95" fmla="*/ 30 h 420"/>
                <a:gd name="T96" fmla="*/ 366 w 564"/>
                <a:gd name="T97" fmla="*/ 18 h 420"/>
                <a:gd name="T98" fmla="*/ 372 w 564"/>
                <a:gd name="T99" fmla="*/ 36 h 420"/>
                <a:gd name="T100" fmla="*/ 378 w 564"/>
                <a:gd name="T101" fmla="*/ 30 h 420"/>
                <a:gd name="T102" fmla="*/ 372 w 564"/>
                <a:gd name="T103" fmla="*/ 0 h 420"/>
                <a:gd name="T104" fmla="*/ 402 w 564"/>
                <a:gd name="T105" fmla="*/ 0 h 420"/>
                <a:gd name="T106" fmla="*/ 408 w 564"/>
                <a:gd name="T107" fmla="*/ 0 h 420"/>
                <a:gd name="T108" fmla="*/ 408 w 564"/>
                <a:gd name="T109" fmla="*/ 6 h 42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64"/>
                <a:gd name="T166" fmla="*/ 0 h 420"/>
                <a:gd name="T167" fmla="*/ 564 w 564"/>
                <a:gd name="T168" fmla="*/ 420 h 42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64" h="420">
                  <a:moveTo>
                    <a:pt x="408" y="0"/>
                  </a:moveTo>
                  <a:lnTo>
                    <a:pt x="558" y="288"/>
                  </a:lnTo>
                  <a:lnTo>
                    <a:pt x="564" y="360"/>
                  </a:lnTo>
                  <a:lnTo>
                    <a:pt x="552" y="378"/>
                  </a:lnTo>
                  <a:lnTo>
                    <a:pt x="552" y="396"/>
                  </a:lnTo>
                  <a:lnTo>
                    <a:pt x="546" y="408"/>
                  </a:lnTo>
                  <a:lnTo>
                    <a:pt x="504" y="420"/>
                  </a:lnTo>
                  <a:lnTo>
                    <a:pt x="498" y="408"/>
                  </a:lnTo>
                  <a:lnTo>
                    <a:pt x="510" y="414"/>
                  </a:lnTo>
                  <a:lnTo>
                    <a:pt x="516" y="402"/>
                  </a:lnTo>
                  <a:lnTo>
                    <a:pt x="498" y="402"/>
                  </a:lnTo>
                  <a:lnTo>
                    <a:pt x="474" y="372"/>
                  </a:lnTo>
                  <a:lnTo>
                    <a:pt x="450" y="366"/>
                  </a:lnTo>
                  <a:lnTo>
                    <a:pt x="432" y="330"/>
                  </a:lnTo>
                  <a:lnTo>
                    <a:pt x="414" y="318"/>
                  </a:lnTo>
                  <a:lnTo>
                    <a:pt x="414" y="294"/>
                  </a:lnTo>
                  <a:lnTo>
                    <a:pt x="402" y="294"/>
                  </a:lnTo>
                  <a:lnTo>
                    <a:pt x="408" y="306"/>
                  </a:lnTo>
                  <a:lnTo>
                    <a:pt x="402" y="306"/>
                  </a:lnTo>
                  <a:lnTo>
                    <a:pt x="366" y="258"/>
                  </a:lnTo>
                  <a:lnTo>
                    <a:pt x="384" y="228"/>
                  </a:lnTo>
                  <a:lnTo>
                    <a:pt x="360" y="216"/>
                  </a:lnTo>
                  <a:lnTo>
                    <a:pt x="366" y="240"/>
                  </a:lnTo>
                  <a:lnTo>
                    <a:pt x="348" y="228"/>
                  </a:lnTo>
                  <a:lnTo>
                    <a:pt x="354" y="150"/>
                  </a:lnTo>
                  <a:lnTo>
                    <a:pt x="270" y="78"/>
                  </a:lnTo>
                  <a:lnTo>
                    <a:pt x="234" y="72"/>
                  </a:lnTo>
                  <a:lnTo>
                    <a:pt x="228" y="90"/>
                  </a:lnTo>
                  <a:lnTo>
                    <a:pt x="162" y="114"/>
                  </a:lnTo>
                  <a:lnTo>
                    <a:pt x="156" y="102"/>
                  </a:lnTo>
                  <a:lnTo>
                    <a:pt x="162" y="108"/>
                  </a:lnTo>
                  <a:lnTo>
                    <a:pt x="162" y="102"/>
                  </a:lnTo>
                  <a:lnTo>
                    <a:pt x="132" y="66"/>
                  </a:lnTo>
                  <a:lnTo>
                    <a:pt x="120" y="72"/>
                  </a:lnTo>
                  <a:lnTo>
                    <a:pt x="132" y="78"/>
                  </a:lnTo>
                  <a:lnTo>
                    <a:pt x="78" y="66"/>
                  </a:lnTo>
                  <a:lnTo>
                    <a:pt x="102" y="60"/>
                  </a:lnTo>
                  <a:lnTo>
                    <a:pt x="96" y="54"/>
                  </a:lnTo>
                  <a:lnTo>
                    <a:pt x="36" y="72"/>
                  </a:lnTo>
                  <a:lnTo>
                    <a:pt x="48" y="60"/>
                  </a:lnTo>
                  <a:lnTo>
                    <a:pt x="30" y="54"/>
                  </a:lnTo>
                  <a:lnTo>
                    <a:pt x="30" y="66"/>
                  </a:lnTo>
                  <a:lnTo>
                    <a:pt x="18" y="72"/>
                  </a:lnTo>
                  <a:lnTo>
                    <a:pt x="18" y="54"/>
                  </a:lnTo>
                  <a:lnTo>
                    <a:pt x="0" y="36"/>
                  </a:lnTo>
                  <a:lnTo>
                    <a:pt x="0" y="24"/>
                  </a:lnTo>
                  <a:lnTo>
                    <a:pt x="174" y="6"/>
                  </a:lnTo>
                  <a:lnTo>
                    <a:pt x="186" y="30"/>
                  </a:lnTo>
                  <a:lnTo>
                    <a:pt x="366" y="18"/>
                  </a:lnTo>
                  <a:lnTo>
                    <a:pt x="372" y="36"/>
                  </a:lnTo>
                  <a:lnTo>
                    <a:pt x="378" y="30"/>
                  </a:lnTo>
                  <a:lnTo>
                    <a:pt x="372" y="0"/>
                  </a:lnTo>
                  <a:lnTo>
                    <a:pt x="402" y="0"/>
                  </a:lnTo>
                  <a:lnTo>
                    <a:pt x="408" y="0"/>
                  </a:lnTo>
                  <a:lnTo>
                    <a:pt x="408" y="6"/>
                  </a:lnTo>
                </a:path>
              </a:pathLst>
            </a:custGeom>
            <a:noFill/>
            <a:ln w="9525">
              <a:solidFill>
                <a:srgbClr val="000000"/>
              </a:solidFill>
              <a:prstDash val="solid"/>
              <a:round/>
              <a:headEnd/>
              <a:tailEnd/>
            </a:ln>
          </p:spPr>
          <p:txBody>
            <a:bodyPr/>
            <a:lstStyle/>
            <a:p>
              <a:endParaRPr lang="en-US"/>
            </a:p>
          </p:txBody>
        </p:sp>
        <p:sp>
          <p:nvSpPr>
            <p:cNvPr id="10267" name="Freeform 152"/>
            <p:cNvSpPr>
              <a:spLocks/>
            </p:cNvSpPr>
            <p:nvPr/>
          </p:nvSpPr>
          <p:spPr bwMode="auto">
            <a:xfrm>
              <a:off x="3573" y="2394"/>
              <a:ext cx="330" cy="354"/>
            </a:xfrm>
            <a:custGeom>
              <a:avLst/>
              <a:gdLst>
                <a:gd name="T0" fmla="*/ 78 w 330"/>
                <a:gd name="T1" fmla="*/ 12 h 354"/>
                <a:gd name="T2" fmla="*/ 156 w 330"/>
                <a:gd name="T3" fmla="*/ 0 h 354"/>
                <a:gd name="T4" fmla="*/ 144 w 330"/>
                <a:gd name="T5" fmla="*/ 24 h 354"/>
                <a:gd name="T6" fmla="*/ 174 w 330"/>
                <a:gd name="T7" fmla="*/ 42 h 354"/>
                <a:gd name="T8" fmla="*/ 204 w 330"/>
                <a:gd name="T9" fmla="*/ 78 h 354"/>
                <a:gd name="T10" fmla="*/ 282 w 330"/>
                <a:gd name="T11" fmla="*/ 138 h 354"/>
                <a:gd name="T12" fmla="*/ 312 w 330"/>
                <a:gd name="T13" fmla="*/ 204 h 354"/>
                <a:gd name="T14" fmla="*/ 330 w 330"/>
                <a:gd name="T15" fmla="*/ 210 h 354"/>
                <a:gd name="T16" fmla="*/ 318 w 330"/>
                <a:gd name="T17" fmla="*/ 234 h 354"/>
                <a:gd name="T18" fmla="*/ 318 w 330"/>
                <a:gd name="T19" fmla="*/ 246 h 354"/>
                <a:gd name="T20" fmla="*/ 306 w 330"/>
                <a:gd name="T21" fmla="*/ 270 h 354"/>
                <a:gd name="T22" fmla="*/ 306 w 330"/>
                <a:gd name="T23" fmla="*/ 282 h 354"/>
                <a:gd name="T24" fmla="*/ 300 w 330"/>
                <a:gd name="T25" fmla="*/ 282 h 354"/>
                <a:gd name="T26" fmla="*/ 312 w 330"/>
                <a:gd name="T27" fmla="*/ 288 h 354"/>
                <a:gd name="T28" fmla="*/ 306 w 330"/>
                <a:gd name="T29" fmla="*/ 318 h 354"/>
                <a:gd name="T30" fmla="*/ 270 w 330"/>
                <a:gd name="T31" fmla="*/ 318 h 354"/>
                <a:gd name="T32" fmla="*/ 276 w 330"/>
                <a:gd name="T33" fmla="*/ 348 h 354"/>
                <a:gd name="T34" fmla="*/ 270 w 330"/>
                <a:gd name="T35" fmla="*/ 354 h 354"/>
                <a:gd name="T36" fmla="*/ 264 w 330"/>
                <a:gd name="T37" fmla="*/ 336 h 354"/>
                <a:gd name="T38" fmla="*/ 84 w 330"/>
                <a:gd name="T39" fmla="*/ 348 h 354"/>
                <a:gd name="T40" fmla="*/ 72 w 330"/>
                <a:gd name="T41" fmla="*/ 324 h 354"/>
                <a:gd name="T42" fmla="*/ 54 w 330"/>
                <a:gd name="T43" fmla="*/ 258 h 354"/>
                <a:gd name="T44" fmla="*/ 66 w 330"/>
                <a:gd name="T45" fmla="*/ 228 h 354"/>
                <a:gd name="T46" fmla="*/ 42 w 330"/>
                <a:gd name="T47" fmla="*/ 186 h 354"/>
                <a:gd name="T48" fmla="*/ 0 w 330"/>
                <a:gd name="T49" fmla="*/ 24 h 354"/>
                <a:gd name="T50" fmla="*/ 78 w 330"/>
                <a:gd name="T51" fmla="*/ 12 h 35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0"/>
                <a:gd name="T79" fmla="*/ 0 h 354"/>
                <a:gd name="T80" fmla="*/ 330 w 330"/>
                <a:gd name="T81" fmla="*/ 354 h 35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0" h="354">
                  <a:moveTo>
                    <a:pt x="78" y="12"/>
                  </a:moveTo>
                  <a:lnTo>
                    <a:pt x="156" y="0"/>
                  </a:lnTo>
                  <a:lnTo>
                    <a:pt x="144" y="24"/>
                  </a:lnTo>
                  <a:lnTo>
                    <a:pt x="174" y="42"/>
                  </a:lnTo>
                  <a:lnTo>
                    <a:pt x="204" y="78"/>
                  </a:lnTo>
                  <a:lnTo>
                    <a:pt x="282" y="138"/>
                  </a:lnTo>
                  <a:lnTo>
                    <a:pt x="312" y="204"/>
                  </a:lnTo>
                  <a:lnTo>
                    <a:pt x="330" y="210"/>
                  </a:lnTo>
                  <a:lnTo>
                    <a:pt x="318" y="234"/>
                  </a:lnTo>
                  <a:lnTo>
                    <a:pt x="318" y="246"/>
                  </a:lnTo>
                  <a:lnTo>
                    <a:pt x="306" y="270"/>
                  </a:lnTo>
                  <a:lnTo>
                    <a:pt x="306" y="282"/>
                  </a:lnTo>
                  <a:lnTo>
                    <a:pt x="300" y="282"/>
                  </a:lnTo>
                  <a:lnTo>
                    <a:pt x="312" y="288"/>
                  </a:lnTo>
                  <a:lnTo>
                    <a:pt x="306" y="318"/>
                  </a:lnTo>
                  <a:lnTo>
                    <a:pt x="270" y="318"/>
                  </a:lnTo>
                  <a:lnTo>
                    <a:pt x="276" y="348"/>
                  </a:lnTo>
                  <a:lnTo>
                    <a:pt x="270" y="354"/>
                  </a:lnTo>
                  <a:lnTo>
                    <a:pt x="264" y="336"/>
                  </a:lnTo>
                  <a:lnTo>
                    <a:pt x="84" y="348"/>
                  </a:lnTo>
                  <a:lnTo>
                    <a:pt x="72" y="324"/>
                  </a:lnTo>
                  <a:lnTo>
                    <a:pt x="54" y="258"/>
                  </a:lnTo>
                  <a:lnTo>
                    <a:pt x="66" y="228"/>
                  </a:lnTo>
                  <a:lnTo>
                    <a:pt x="42" y="186"/>
                  </a:lnTo>
                  <a:lnTo>
                    <a:pt x="0" y="24"/>
                  </a:lnTo>
                  <a:lnTo>
                    <a:pt x="78" y="12"/>
                  </a:lnTo>
                  <a:close/>
                </a:path>
              </a:pathLst>
            </a:custGeom>
            <a:solidFill>
              <a:srgbClr val="FF4500"/>
            </a:solidFill>
            <a:ln w="9525">
              <a:solidFill>
                <a:srgbClr val="FF4500"/>
              </a:solidFill>
              <a:prstDash val="solid"/>
              <a:round/>
              <a:headEnd/>
              <a:tailEnd/>
            </a:ln>
          </p:spPr>
          <p:txBody>
            <a:bodyPr/>
            <a:lstStyle/>
            <a:p>
              <a:endParaRPr lang="en-US"/>
            </a:p>
          </p:txBody>
        </p:sp>
        <p:sp>
          <p:nvSpPr>
            <p:cNvPr id="10268" name="Freeform 153"/>
            <p:cNvSpPr>
              <a:spLocks/>
            </p:cNvSpPr>
            <p:nvPr/>
          </p:nvSpPr>
          <p:spPr bwMode="auto">
            <a:xfrm>
              <a:off x="3573" y="2394"/>
              <a:ext cx="330" cy="354"/>
            </a:xfrm>
            <a:custGeom>
              <a:avLst/>
              <a:gdLst>
                <a:gd name="T0" fmla="*/ 78 w 330"/>
                <a:gd name="T1" fmla="*/ 12 h 354"/>
                <a:gd name="T2" fmla="*/ 156 w 330"/>
                <a:gd name="T3" fmla="*/ 0 h 354"/>
                <a:gd name="T4" fmla="*/ 144 w 330"/>
                <a:gd name="T5" fmla="*/ 24 h 354"/>
                <a:gd name="T6" fmla="*/ 174 w 330"/>
                <a:gd name="T7" fmla="*/ 42 h 354"/>
                <a:gd name="T8" fmla="*/ 204 w 330"/>
                <a:gd name="T9" fmla="*/ 78 h 354"/>
                <a:gd name="T10" fmla="*/ 282 w 330"/>
                <a:gd name="T11" fmla="*/ 138 h 354"/>
                <a:gd name="T12" fmla="*/ 312 w 330"/>
                <a:gd name="T13" fmla="*/ 204 h 354"/>
                <a:gd name="T14" fmla="*/ 330 w 330"/>
                <a:gd name="T15" fmla="*/ 210 h 354"/>
                <a:gd name="T16" fmla="*/ 318 w 330"/>
                <a:gd name="T17" fmla="*/ 234 h 354"/>
                <a:gd name="T18" fmla="*/ 318 w 330"/>
                <a:gd name="T19" fmla="*/ 246 h 354"/>
                <a:gd name="T20" fmla="*/ 306 w 330"/>
                <a:gd name="T21" fmla="*/ 270 h 354"/>
                <a:gd name="T22" fmla="*/ 306 w 330"/>
                <a:gd name="T23" fmla="*/ 282 h 354"/>
                <a:gd name="T24" fmla="*/ 300 w 330"/>
                <a:gd name="T25" fmla="*/ 282 h 354"/>
                <a:gd name="T26" fmla="*/ 312 w 330"/>
                <a:gd name="T27" fmla="*/ 288 h 354"/>
                <a:gd name="T28" fmla="*/ 306 w 330"/>
                <a:gd name="T29" fmla="*/ 318 h 354"/>
                <a:gd name="T30" fmla="*/ 270 w 330"/>
                <a:gd name="T31" fmla="*/ 318 h 354"/>
                <a:gd name="T32" fmla="*/ 276 w 330"/>
                <a:gd name="T33" fmla="*/ 348 h 354"/>
                <a:gd name="T34" fmla="*/ 270 w 330"/>
                <a:gd name="T35" fmla="*/ 354 h 354"/>
                <a:gd name="T36" fmla="*/ 264 w 330"/>
                <a:gd name="T37" fmla="*/ 336 h 354"/>
                <a:gd name="T38" fmla="*/ 84 w 330"/>
                <a:gd name="T39" fmla="*/ 348 h 354"/>
                <a:gd name="T40" fmla="*/ 72 w 330"/>
                <a:gd name="T41" fmla="*/ 324 h 354"/>
                <a:gd name="T42" fmla="*/ 54 w 330"/>
                <a:gd name="T43" fmla="*/ 258 h 354"/>
                <a:gd name="T44" fmla="*/ 66 w 330"/>
                <a:gd name="T45" fmla="*/ 228 h 354"/>
                <a:gd name="T46" fmla="*/ 42 w 330"/>
                <a:gd name="T47" fmla="*/ 186 h 354"/>
                <a:gd name="T48" fmla="*/ 0 w 330"/>
                <a:gd name="T49" fmla="*/ 24 h 354"/>
                <a:gd name="T50" fmla="*/ 78 w 330"/>
                <a:gd name="T51" fmla="*/ 12 h 354"/>
                <a:gd name="T52" fmla="*/ 78 w 330"/>
                <a:gd name="T53" fmla="*/ 18 h 35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30"/>
                <a:gd name="T82" fmla="*/ 0 h 354"/>
                <a:gd name="T83" fmla="*/ 330 w 330"/>
                <a:gd name="T84" fmla="*/ 354 h 35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30" h="354">
                  <a:moveTo>
                    <a:pt x="78" y="12"/>
                  </a:moveTo>
                  <a:lnTo>
                    <a:pt x="156" y="0"/>
                  </a:lnTo>
                  <a:lnTo>
                    <a:pt x="144" y="24"/>
                  </a:lnTo>
                  <a:lnTo>
                    <a:pt x="174" y="42"/>
                  </a:lnTo>
                  <a:lnTo>
                    <a:pt x="204" y="78"/>
                  </a:lnTo>
                  <a:lnTo>
                    <a:pt x="282" y="138"/>
                  </a:lnTo>
                  <a:lnTo>
                    <a:pt x="312" y="204"/>
                  </a:lnTo>
                  <a:lnTo>
                    <a:pt x="330" y="210"/>
                  </a:lnTo>
                  <a:lnTo>
                    <a:pt x="318" y="234"/>
                  </a:lnTo>
                  <a:lnTo>
                    <a:pt x="318" y="246"/>
                  </a:lnTo>
                  <a:lnTo>
                    <a:pt x="306" y="270"/>
                  </a:lnTo>
                  <a:lnTo>
                    <a:pt x="306" y="282"/>
                  </a:lnTo>
                  <a:lnTo>
                    <a:pt x="300" y="282"/>
                  </a:lnTo>
                  <a:lnTo>
                    <a:pt x="312" y="288"/>
                  </a:lnTo>
                  <a:lnTo>
                    <a:pt x="306" y="318"/>
                  </a:lnTo>
                  <a:lnTo>
                    <a:pt x="270" y="318"/>
                  </a:lnTo>
                  <a:lnTo>
                    <a:pt x="276" y="348"/>
                  </a:lnTo>
                  <a:lnTo>
                    <a:pt x="270" y="354"/>
                  </a:lnTo>
                  <a:lnTo>
                    <a:pt x="264" y="336"/>
                  </a:lnTo>
                  <a:lnTo>
                    <a:pt x="84" y="348"/>
                  </a:lnTo>
                  <a:lnTo>
                    <a:pt x="72" y="324"/>
                  </a:lnTo>
                  <a:lnTo>
                    <a:pt x="54" y="258"/>
                  </a:lnTo>
                  <a:lnTo>
                    <a:pt x="66" y="228"/>
                  </a:lnTo>
                  <a:lnTo>
                    <a:pt x="42" y="186"/>
                  </a:lnTo>
                  <a:lnTo>
                    <a:pt x="0" y="24"/>
                  </a:lnTo>
                  <a:lnTo>
                    <a:pt x="78" y="12"/>
                  </a:lnTo>
                  <a:lnTo>
                    <a:pt x="78" y="18"/>
                  </a:lnTo>
                </a:path>
              </a:pathLst>
            </a:custGeom>
            <a:noFill/>
            <a:ln w="9525">
              <a:solidFill>
                <a:srgbClr val="000000"/>
              </a:solidFill>
              <a:prstDash val="solid"/>
              <a:round/>
              <a:headEnd/>
              <a:tailEnd/>
            </a:ln>
          </p:spPr>
          <p:txBody>
            <a:bodyPr/>
            <a:lstStyle/>
            <a:p>
              <a:endParaRPr lang="en-US"/>
            </a:p>
          </p:txBody>
        </p:sp>
        <p:sp>
          <p:nvSpPr>
            <p:cNvPr id="10269" name="Freeform 154"/>
            <p:cNvSpPr>
              <a:spLocks/>
            </p:cNvSpPr>
            <p:nvPr/>
          </p:nvSpPr>
          <p:spPr bwMode="auto">
            <a:xfrm>
              <a:off x="1911" y="2868"/>
              <a:ext cx="30" cy="36"/>
            </a:xfrm>
            <a:custGeom>
              <a:avLst/>
              <a:gdLst>
                <a:gd name="T0" fmla="*/ 6 w 30"/>
                <a:gd name="T1" fmla="*/ 0 h 36"/>
                <a:gd name="T2" fmla="*/ 6 w 30"/>
                <a:gd name="T3" fmla="*/ 6 h 36"/>
                <a:gd name="T4" fmla="*/ 18 w 30"/>
                <a:gd name="T5" fmla="*/ 6 h 36"/>
                <a:gd name="T6" fmla="*/ 18 w 30"/>
                <a:gd name="T7" fmla="*/ 0 h 36"/>
                <a:gd name="T8" fmla="*/ 24 w 30"/>
                <a:gd name="T9" fmla="*/ 0 h 36"/>
                <a:gd name="T10" fmla="*/ 30 w 30"/>
                <a:gd name="T11" fmla="*/ 12 h 36"/>
                <a:gd name="T12" fmla="*/ 30 w 30"/>
                <a:gd name="T13" fmla="*/ 18 h 36"/>
                <a:gd name="T14" fmla="*/ 24 w 30"/>
                <a:gd name="T15" fmla="*/ 30 h 36"/>
                <a:gd name="T16" fmla="*/ 12 w 30"/>
                <a:gd name="T17" fmla="*/ 36 h 36"/>
                <a:gd name="T18" fmla="*/ 6 w 30"/>
                <a:gd name="T19" fmla="*/ 30 h 36"/>
                <a:gd name="T20" fmla="*/ 0 w 30"/>
                <a:gd name="T21" fmla="*/ 24 h 36"/>
                <a:gd name="T22" fmla="*/ 0 w 30"/>
                <a:gd name="T23" fmla="*/ 12 h 36"/>
                <a:gd name="T24" fmla="*/ 6 w 30"/>
                <a:gd name="T25" fmla="*/ 0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36"/>
                <a:gd name="T41" fmla="*/ 30 w 30"/>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36">
                  <a:moveTo>
                    <a:pt x="6" y="0"/>
                  </a:moveTo>
                  <a:lnTo>
                    <a:pt x="6" y="6"/>
                  </a:lnTo>
                  <a:lnTo>
                    <a:pt x="18" y="6"/>
                  </a:lnTo>
                  <a:lnTo>
                    <a:pt x="18" y="0"/>
                  </a:lnTo>
                  <a:lnTo>
                    <a:pt x="24" y="0"/>
                  </a:lnTo>
                  <a:lnTo>
                    <a:pt x="30" y="12"/>
                  </a:lnTo>
                  <a:lnTo>
                    <a:pt x="30" y="18"/>
                  </a:lnTo>
                  <a:lnTo>
                    <a:pt x="24" y="30"/>
                  </a:lnTo>
                  <a:lnTo>
                    <a:pt x="12" y="36"/>
                  </a:lnTo>
                  <a:lnTo>
                    <a:pt x="6" y="30"/>
                  </a:lnTo>
                  <a:lnTo>
                    <a:pt x="0" y="24"/>
                  </a:lnTo>
                  <a:lnTo>
                    <a:pt x="0" y="12"/>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10270" name="Freeform 155"/>
            <p:cNvSpPr>
              <a:spLocks/>
            </p:cNvSpPr>
            <p:nvPr/>
          </p:nvSpPr>
          <p:spPr bwMode="auto">
            <a:xfrm>
              <a:off x="1911" y="2868"/>
              <a:ext cx="30" cy="36"/>
            </a:xfrm>
            <a:custGeom>
              <a:avLst/>
              <a:gdLst>
                <a:gd name="T0" fmla="*/ 6 w 30"/>
                <a:gd name="T1" fmla="*/ 0 h 36"/>
                <a:gd name="T2" fmla="*/ 6 w 30"/>
                <a:gd name="T3" fmla="*/ 6 h 36"/>
                <a:gd name="T4" fmla="*/ 18 w 30"/>
                <a:gd name="T5" fmla="*/ 6 h 36"/>
                <a:gd name="T6" fmla="*/ 18 w 30"/>
                <a:gd name="T7" fmla="*/ 0 h 36"/>
                <a:gd name="T8" fmla="*/ 24 w 30"/>
                <a:gd name="T9" fmla="*/ 0 h 36"/>
                <a:gd name="T10" fmla="*/ 30 w 30"/>
                <a:gd name="T11" fmla="*/ 12 h 36"/>
                <a:gd name="T12" fmla="*/ 30 w 30"/>
                <a:gd name="T13" fmla="*/ 18 h 36"/>
                <a:gd name="T14" fmla="*/ 24 w 30"/>
                <a:gd name="T15" fmla="*/ 30 h 36"/>
                <a:gd name="T16" fmla="*/ 12 w 30"/>
                <a:gd name="T17" fmla="*/ 36 h 36"/>
                <a:gd name="T18" fmla="*/ 6 w 30"/>
                <a:gd name="T19" fmla="*/ 30 h 36"/>
                <a:gd name="T20" fmla="*/ 0 w 30"/>
                <a:gd name="T21" fmla="*/ 24 h 36"/>
                <a:gd name="T22" fmla="*/ 0 w 30"/>
                <a:gd name="T23" fmla="*/ 12 h 36"/>
                <a:gd name="T24" fmla="*/ 6 w 30"/>
                <a:gd name="T25" fmla="*/ 0 h 36"/>
                <a:gd name="T26" fmla="*/ 6 w 30"/>
                <a:gd name="T27" fmla="*/ 6 h 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36"/>
                <a:gd name="T44" fmla="*/ 30 w 30"/>
                <a:gd name="T45" fmla="*/ 36 h 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36">
                  <a:moveTo>
                    <a:pt x="6" y="0"/>
                  </a:moveTo>
                  <a:lnTo>
                    <a:pt x="6" y="6"/>
                  </a:lnTo>
                  <a:lnTo>
                    <a:pt x="18" y="6"/>
                  </a:lnTo>
                  <a:lnTo>
                    <a:pt x="18" y="0"/>
                  </a:lnTo>
                  <a:lnTo>
                    <a:pt x="24" y="0"/>
                  </a:lnTo>
                  <a:lnTo>
                    <a:pt x="30" y="12"/>
                  </a:lnTo>
                  <a:lnTo>
                    <a:pt x="30" y="18"/>
                  </a:lnTo>
                  <a:lnTo>
                    <a:pt x="24" y="30"/>
                  </a:lnTo>
                  <a:lnTo>
                    <a:pt x="12" y="36"/>
                  </a:lnTo>
                  <a:lnTo>
                    <a:pt x="6" y="30"/>
                  </a:lnTo>
                  <a:lnTo>
                    <a:pt x="0" y="24"/>
                  </a:lnTo>
                  <a:lnTo>
                    <a:pt x="0" y="12"/>
                  </a:lnTo>
                  <a:lnTo>
                    <a:pt x="6" y="0"/>
                  </a:lnTo>
                  <a:lnTo>
                    <a:pt x="6" y="6"/>
                  </a:lnTo>
                </a:path>
              </a:pathLst>
            </a:custGeom>
            <a:noFill/>
            <a:ln w="9525">
              <a:solidFill>
                <a:srgbClr val="000000"/>
              </a:solidFill>
              <a:prstDash val="solid"/>
              <a:round/>
              <a:headEnd/>
              <a:tailEnd/>
            </a:ln>
          </p:spPr>
          <p:txBody>
            <a:bodyPr/>
            <a:lstStyle/>
            <a:p>
              <a:endParaRPr lang="en-US"/>
            </a:p>
          </p:txBody>
        </p:sp>
        <p:sp>
          <p:nvSpPr>
            <p:cNvPr id="10271" name="Freeform 156"/>
            <p:cNvSpPr>
              <a:spLocks/>
            </p:cNvSpPr>
            <p:nvPr/>
          </p:nvSpPr>
          <p:spPr bwMode="auto">
            <a:xfrm>
              <a:off x="2013" y="2922"/>
              <a:ext cx="30" cy="30"/>
            </a:xfrm>
            <a:custGeom>
              <a:avLst/>
              <a:gdLst>
                <a:gd name="T0" fmla="*/ 0 w 30"/>
                <a:gd name="T1" fmla="*/ 12 h 30"/>
                <a:gd name="T2" fmla="*/ 0 w 30"/>
                <a:gd name="T3" fmla="*/ 6 h 30"/>
                <a:gd name="T4" fmla="*/ 6 w 30"/>
                <a:gd name="T5" fmla="*/ 0 h 30"/>
                <a:gd name="T6" fmla="*/ 12 w 30"/>
                <a:gd name="T7" fmla="*/ 6 h 30"/>
                <a:gd name="T8" fmla="*/ 24 w 30"/>
                <a:gd name="T9" fmla="*/ 18 h 30"/>
                <a:gd name="T10" fmla="*/ 30 w 30"/>
                <a:gd name="T11" fmla="*/ 24 h 30"/>
                <a:gd name="T12" fmla="*/ 18 w 30"/>
                <a:gd name="T13" fmla="*/ 24 h 30"/>
                <a:gd name="T14" fmla="*/ 12 w 30"/>
                <a:gd name="T15" fmla="*/ 30 h 30"/>
                <a:gd name="T16" fmla="*/ 6 w 30"/>
                <a:gd name="T17" fmla="*/ 24 h 30"/>
                <a:gd name="T18" fmla="*/ 0 w 30"/>
                <a:gd name="T19" fmla="*/ 12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30"/>
                <a:gd name="T32" fmla="*/ 30 w 30"/>
                <a:gd name="T33" fmla="*/ 30 h 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30">
                  <a:moveTo>
                    <a:pt x="0" y="12"/>
                  </a:moveTo>
                  <a:lnTo>
                    <a:pt x="0" y="6"/>
                  </a:lnTo>
                  <a:lnTo>
                    <a:pt x="6" y="0"/>
                  </a:lnTo>
                  <a:lnTo>
                    <a:pt x="12" y="6"/>
                  </a:lnTo>
                  <a:lnTo>
                    <a:pt x="24" y="18"/>
                  </a:lnTo>
                  <a:lnTo>
                    <a:pt x="30" y="24"/>
                  </a:lnTo>
                  <a:lnTo>
                    <a:pt x="18" y="24"/>
                  </a:lnTo>
                  <a:lnTo>
                    <a:pt x="12" y="30"/>
                  </a:lnTo>
                  <a:lnTo>
                    <a:pt x="6" y="24"/>
                  </a:lnTo>
                  <a:lnTo>
                    <a:pt x="0" y="12"/>
                  </a:lnTo>
                  <a:close/>
                </a:path>
              </a:pathLst>
            </a:custGeom>
            <a:solidFill>
              <a:srgbClr val="FFAA00"/>
            </a:solidFill>
            <a:ln w="9525">
              <a:solidFill>
                <a:srgbClr val="FFAA00"/>
              </a:solidFill>
              <a:prstDash val="solid"/>
              <a:round/>
              <a:headEnd/>
              <a:tailEnd/>
            </a:ln>
          </p:spPr>
          <p:txBody>
            <a:bodyPr/>
            <a:lstStyle/>
            <a:p>
              <a:endParaRPr lang="en-US"/>
            </a:p>
          </p:txBody>
        </p:sp>
        <p:sp>
          <p:nvSpPr>
            <p:cNvPr id="10272" name="Freeform 157"/>
            <p:cNvSpPr>
              <a:spLocks/>
            </p:cNvSpPr>
            <p:nvPr/>
          </p:nvSpPr>
          <p:spPr bwMode="auto">
            <a:xfrm>
              <a:off x="2013" y="2922"/>
              <a:ext cx="30" cy="30"/>
            </a:xfrm>
            <a:custGeom>
              <a:avLst/>
              <a:gdLst>
                <a:gd name="T0" fmla="*/ 0 w 30"/>
                <a:gd name="T1" fmla="*/ 12 h 30"/>
                <a:gd name="T2" fmla="*/ 0 w 30"/>
                <a:gd name="T3" fmla="*/ 6 h 30"/>
                <a:gd name="T4" fmla="*/ 6 w 30"/>
                <a:gd name="T5" fmla="*/ 0 h 30"/>
                <a:gd name="T6" fmla="*/ 12 w 30"/>
                <a:gd name="T7" fmla="*/ 6 h 30"/>
                <a:gd name="T8" fmla="*/ 24 w 30"/>
                <a:gd name="T9" fmla="*/ 18 h 30"/>
                <a:gd name="T10" fmla="*/ 30 w 30"/>
                <a:gd name="T11" fmla="*/ 24 h 30"/>
                <a:gd name="T12" fmla="*/ 18 w 30"/>
                <a:gd name="T13" fmla="*/ 24 h 30"/>
                <a:gd name="T14" fmla="*/ 12 w 30"/>
                <a:gd name="T15" fmla="*/ 30 h 30"/>
                <a:gd name="T16" fmla="*/ 6 w 30"/>
                <a:gd name="T17" fmla="*/ 24 h 30"/>
                <a:gd name="T18" fmla="*/ 0 w 30"/>
                <a:gd name="T19" fmla="*/ 12 h 30"/>
                <a:gd name="T20" fmla="*/ 0 w 30"/>
                <a:gd name="T21" fmla="*/ 18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30"/>
                <a:gd name="T35" fmla="*/ 30 w 30"/>
                <a:gd name="T36" fmla="*/ 30 h 3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30">
                  <a:moveTo>
                    <a:pt x="0" y="12"/>
                  </a:moveTo>
                  <a:lnTo>
                    <a:pt x="0" y="6"/>
                  </a:lnTo>
                  <a:lnTo>
                    <a:pt x="6" y="0"/>
                  </a:lnTo>
                  <a:lnTo>
                    <a:pt x="12" y="6"/>
                  </a:lnTo>
                  <a:lnTo>
                    <a:pt x="24" y="18"/>
                  </a:lnTo>
                  <a:lnTo>
                    <a:pt x="30" y="24"/>
                  </a:lnTo>
                  <a:lnTo>
                    <a:pt x="18" y="24"/>
                  </a:lnTo>
                  <a:lnTo>
                    <a:pt x="12" y="30"/>
                  </a:lnTo>
                  <a:lnTo>
                    <a:pt x="6" y="24"/>
                  </a:lnTo>
                  <a:lnTo>
                    <a:pt x="0" y="12"/>
                  </a:lnTo>
                  <a:lnTo>
                    <a:pt x="0" y="18"/>
                  </a:lnTo>
                </a:path>
              </a:pathLst>
            </a:custGeom>
            <a:noFill/>
            <a:ln w="9525">
              <a:solidFill>
                <a:srgbClr val="000000"/>
              </a:solidFill>
              <a:prstDash val="solid"/>
              <a:round/>
              <a:headEnd/>
              <a:tailEnd/>
            </a:ln>
          </p:spPr>
          <p:txBody>
            <a:bodyPr/>
            <a:lstStyle/>
            <a:p>
              <a:endParaRPr lang="en-US"/>
            </a:p>
          </p:txBody>
        </p:sp>
        <p:sp>
          <p:nvSpPr>
            <p:cNvPr id="10273" name="Freeform 158"/>
            <p:cNvSpPr>
              <a:spLocks/>
            </p:cNvSpPr>
            <p:nvPr/>
          </p:nvSpPr>
          <p:spPr bwMode="auto">
            <a:xfrm>
              <a:off x="2067" y="2958"/>
              <a:ext cx="36" cy="12"/>
            </a:xfrm>
            <a:custGeom>
              <a:avLst/>
              <a:gdLst>
                <a:gd name="T0" fmla="*/ 0 w 36"/>
                <a:gd name="T1" fmla="*/ 6 h 12"/>
                <a:gd name="T2" fmla="*/ 24 w 36"/>
                <a:gd name="T3" fmla="*/ 6 h 12"/>
                <a:gd name="T4" fmla="*/ 30 w 36"/>
                <a:gd name="T5" fmla="*/ 0 h 12"/>
                <a:gd name="T6" fmla="*/ 36 w 36"/>
                <a:gd name="T7" fmla="*/ 0 h 12"/>
                <a:gd name="T8" fmla="*/ 36 w 36"/>
                <a:gd name="T9" fmla="*/ 12 h 12"/>
                <a:gd name="T10" fmla="*/ 6 w 36"/>
                <a:gd name="T11" fmla="*/ 12 h 12"/>
                <a:gd name="T12" fmla="*/ 0 w 36"/>
                <a:gd name="T13" fmla="*/ 6 h 12"/>
                <a:gd name="T14" fmla="*/ 0 60000 65536"/>
                <a:gd name="T15" fmla="*/ 0 60000 65536"/>
                <a:gd name="T16" fmla="*/ 0 60000 65536"/>
                <a:gd name="T17" fmla="*/ 0 60000 65536"/>
                <a:gd name="T18" fmla="*/ 0 60000 65536"/>
                <a:gd name="T19" fmla="*/ 0 60000 65536"/>
                <a:gd name="T20" fmla="*/ 0 60000 65536"/>
                <a:gd name="T21" fmla="*/ 0 w 36"/>
                <a:gd name="T22" fmla="*/ 0 h 12"/>
                <a:gd name="T23" fmla="*/ 36 w 36"/>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 h="12">
                  <a:moveTo>
                    <a:pt x="0" y="6"/>
                  </a:moveTo>
                  <a:lnTo>
                    <a:pt x="24" y="6"/>
                  </a:lnTo>
                  <a:lnTo>
                    <a:pt x="30" y="0"/>
                  </a:lnTo>
                  <a:lnTo>
                    <a:pt x="36" y="0"/>
                  </a:lnTo>
                  <a:lnTo>
                    <a:pt x="36" y="12"/>
                  </a:lnTo>
                  <a:lnTo>
                    <a:pt x="6" y="12"/>
                  </a:lnTo>
                  <a:lnTo>
                    <a:pt x="0" y="6"/>
                  </a:lnTo>
                  <a:close/>
                </a:path>
              </a:pathLst>
            </a:custGeom>
            <a:solidFill>
              <a:srgbClr val="FFAA00"/>
            </a:solidFill>
            <a:ln w="9525">
              <a:solidFill>
                <a:srgbClr val="FFAA00"/>
              </a:solidFill>
              <a:prstDash val="solid"/>
              <a:round/>
              <a:headEnd/>
              <a:tailEnd/>
            </a:ln>
          </p:spPr>
          <p:txBody>
            <a:bodyPr/>
            <a:lstStyle/>
            <a:p>
              <a:endParaRPr lang="en-US"/>
            </a:p>
          </p:txBody>
        </p:sp>
        <p:sp>
          <p:nvSpPr>
            <p:cNvPr id="10274" name="Freeform 159"/>
            <p:cNvSpPr>
              <a:spLocks/>
            </p:cNvSpPr>
            <p:nvPr/>
          </p:nvSpPr>
          <p:spPr bwMode="auto">
            <a:xfrm>
              <a:off x="2067" y="2958"/>
              <a:ext cx="36" cy="12"/>
            </a:xfrm>
            <a:custGeom>
              <a:avLst/>
              <a:gdLst>
                <a:gd name="T0" fmla="*/ 0 w 36"/>
                <a:gd name="T1" fmla="*/ 6 h 12"/>
                <a:gd name="T2" fmla="*/ 24 w 36"/>
                <a:gd name="T3" fmla="*/ 6 h 12"/>
                <a:gd name="T4" fmla="*/ 30 w 36"/>
                <a:gd name="T5" fmla="*/ 0 h 12"/>
                <a:gd name="T6" fmla="*/ 36 w 36"/>
                <a:gd name="T7" fmla="*/ 0 h 12"/>
                <a:gd name="T8" fmla="*/ 36 w 36"/>
                <a:gd name="T9" fmla="*/ 12 h 12"/>
                <a:gd name="T10" fmla="*/ 6 w 36"/>
                <a:gd name="T11" fmla="*/ 12 h 12"/>
                <a:gd name="T12" fmla="*/ 0 w 36"/>
                <a:gd name="T13" fmla="*/ 6 h 12"/>
                <a:gd name="T14" fmla="*/ 0 w 36"/>
                <a:gd name="T15" fmla="*/ 12 h 12"/>
                <a:gd name="T16" fmla="*/ 0 60000 65536"/>
                <a:gd name="T17" fmla="*/ 0 60000 65536"/>
                <a:gd name="T18" fmla="*/ 0 60000 65536"/>
                <a:gd name="T19" fmla="*/ 0 60000 65536"/>
                <a:gd name="T20" fmla="*/ 0 60000 65536"/>
                <a:gd name="T21" fmla="*/ 0 60000 65536"/>
                <a:gd name="T22" fmla="*/ 0 60000 65536"/>
                <a:gd name="T23" fmla="*/ 0 60000 65536"/>
                <a:gd name="T24" fmla="*/ 0 w 36"/>
                <a:gd name="T25" fmla="*/ 0 h 12"/>
                <a:gd name="T26" fmla="*/ 36 w 36"/>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6" h="12">
                  <a:moveTo>
                    <a:pt x="0" y="6"/>
                  </a:moveTo>
                  <a:lnTo>
                    <a:pt x="24" y="6"/>
                  </a:lnTo>
                  <a:lnTo>
                    <a:pt x="30" y="0"/>
                  </a:lnTo>
                  <a:lnTo>
                    <a:pt x="36" y="0"/>
                  </a:lnTo>
                  <a:lnTo>
                    <a:pt x="36" y="12"/>
                  </a:lnTo>
                  <a:lnTo>
                    <a:pt x="6"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10275" name="Freeform 160"/>
            <p:cNvSpPr>
              <a:spLocks/>
            </p:cNvSpPr>
            <p:nvPr/>
          </p:nvSpPr>
          <p:spPr bwMode="auto">
            <a:xfrm>
              <a:off x="2109" y="2976"/>
              <a:ext cx="42" cy="36"/>
            </a:xfrm>
            <a:custGeom>
              <a:avLst/>
              <a:gdLst>
                <a:gd name="T0" fmla="*/ 18 w 42"/>
                <a:gd name="T1" fmla="*/ 6 h 36"/>
                <a:gd name="T2" fmla="*/ 24 w 42"/>
                <a:gd name="T3" fmla="*/ 6 h 36"/>
                <a:gd name="T4" fmla="*/ 30 w 42"/>
                <a:gd name="T5" fmla="*/ 12 h 36"/>
                <a:gd name="T6" fmla="*/ 42 w 42"/>
                <a:gd name="T7" fmla="*/ 18 h 36"/>
                <a:gd name="T8" fmla="*/ 42 w 42"/>
                <a:gd name="T9" fmla="*/ 30 h 36"/>
                <a:gd name="T10" fmla="*/ 30 w 42"/>
                <a:gd name="T11" fmla="*/ 36 h 36"/>
                <a:gd name="T12" fmla="*/ 18 w 42"/>
                <a:gd name="T13" fmla="*/ 36 h 36"/>
                <a:gd name="T14" fmla="*/ 18 w 42"/>
                <a:gd name="T15" fmla="*/ 24 h 36"/>
                <a:gd name="T16" fmla="*/ 12 w 42"/>
                <a:gd name="T17" fmla="*/ 18 h 36"/>
                <a:gd name="T18" fmla="*/ 6 w 42"/>
                <a:gd name="T19" fmla="*/ 12 h 36"/>
                <a:gd name="T20" fmla="*/ 0 w 42"/>
                <a:gd name="T21" fmla="*/ 6 h 36"/>
                <a:gd name="T22" fmla="*/ 0 w 42"/>
                <a:gd name="T23" fmla="*/ 0 h 36"/>
                <a:gd name="T24" fmla="*/ 6 w 42"/>
                <a:gd name="T25" fmla="*/ 0 h 36"/>
                <a:gd name="T26" fmla="*/ 18 w 42"/>
                <a:gd name="T27" fmla="*/ 6 h 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2"/>
                <a:gd name="T43" fmla="*/ 0 h 36"/>
                <a:gd name="T44" fmla="*/ 42 w 42"/>
                <a:gd name="T45" fmla="*/ 36 h 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2" h="36">
                  <a:moveTo>
                    <a:pt x="18" y="6"/>
                  </a:moveTo>
                  <a:lnTo>
                    <a:pt x="24" y="6"/>
                  </a:lnTo>
                  <a:lnTo>
                    <a:pt x="30" y="12"/>
                  </a:lnTo>
                  <a:lnTo>
                    <a:pt x="42" y="18"/>
                  </a:lnTo>
                  <a:lnTo>
                    <a:pt x="42" y="30"/>
                  </a:lnTo>
                  <a:lnTo>
                    <a:pt x="30" y="36"/>
                  </a:lnTo>
                  <a:lnTo>
                    <a:pt x="18" y="36"/>
                  </a:lnTo>
                  <a:lnTo>
                    <a:pt x="18" y="24"/>
                  </a:lnTo>
                  <a:lnTo>
                    <a:pt x="12" y="18"/>
                  </a:lnTo>
                  <a:lnTo>
                    <a:pt x="6" y="12"/>
                  </a:lnTo>
                  <a:lnTo>
                    <a:pt x="0" y="6"/>
                  </a:lnTo>
                  <a:lnTo>
                    <a:pt x="0" y="0"/>
                  </a:lnTo>
                  <a:lnTo>
                    <a:pt x="6" y="0"/>
                  </a:lnTo>
                  <a:lnTo>
                    <a:pt x="18" y="6"/>
                  </a:lnTo>
                  <a:close/>
                </a:path>
              </a:pathLst>
            </a:custGeom>
            <a:solidFill>
              <a:srgbClr val="FFAA00"/>
            </a:solidFill>
            <a:ln w="9525">
              <a:solidFill>
                <a:srgbClr val="FFAA00"/>
              </a:solidFill>
              <a:prstDash val="solid"/>
              <a:round/>
              <a:headEnd/>
              <a:tailEnd/>
            </a:ln>
          </p:spPr>
          <p:txBody>
            <a:bodyPr/>
            <a:lstStyle/>
            <a:p>
              <a:endParaRPr lang="en-US"/>
            </a:p>
          </p:txBody>
        </p:sp>
        <p:sp>
          <p:nvSpPr>
            <p:cNvPr id="10276" name="Freeform 161"/>
            <p:cNvSpPr>
              <a:spLocks/>
            </p:cNvSpPr>
            <p:nvPr/>
          </p:nvSpPr>
          <p:spPr bwMode="auto">
            <a:xfrm>
              <a:off x="2109" y="2976"/>
              <a:ext cx="42" cy="36"/>
            </a:xfrm>
            <a:custGeom>
              <a:avLst/>
              <a:gdLst>
                <a:gd name="T0" fmla="*/ 18 w 42"/>
                <a:gd name="T1" fmla="*/ 6 h 36"/>
                <a:gd name="T2" fmla="*/ 24 w 42"/>
                <a:gd name="T3" fmla="*/ 6 h 36"/>
                <a:gd name="T4" fmla="*/ 30 w 42"/>
                <a:gd name="T5" fmla="*/ 12 h 36"/>
                <a:gd name="T6" fmla="*/ 42 w 42"/>
                <a:gd name="T7" fmla="*/ 18 h 36"/>
                <a:gd name="T8" fmla="*/ 42 w 42"/>
                <a:gd name="T9" fmla="*/ 30 h 36"/>
                <a:gd name="T10" fmla="*/ 30 w 42"/>
                <a:gd name="T11" fmla="*/ 36 h 36"/>
                <a:gd name="T12" fmla="*/ 18 w 42"/>
                <a:gd name="T13" fmla="*/ 36 h 36"/>
                <a:gd name="T14" fmla="*/ 18 w 42"/>
                <a:gd name="T15" fmla="*/ 24 h 36"/>
                <a:gd name="T16" fmla="*/ 12 w 42"/>
                <a:gd name="T17" fmla="*/ 18 h 36"/>
                <a:gd name="T18" fmla="*/ 6 w 42"/>
                <a:gd name="T19" fmla="*/ 12 h 36"/>
                <a:gd name="T20" fmla="*/ 0 w 42"/>
                <a:gd name="T21" fmla="*/ 6 h 36"/>
                <a:gd name="T22" fmla="*/ 0 w 42"/>
                <a:gd name="T23" fmla="*/ 0 h 36"/>
                <a:gd name="T24" fmla="*/ 6 w 42"/>
                <a:gd name="T25" fmla="*/ 0 h 36"/>
                <a:gd name="T26" fmla="*/ 18 w 42"/>
                <a:gd name="T27" fmla="*/ 6 h 36"/>
                <a:gd name="T28" fmla="*/ 18 w 42"/>
                <a:gd name="T29" fmla="*/ 12 h 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
                <a:gd name="T46" fmla="*/ 0 h 36"/>
                <a:gd name="T47" fmla="*/ 42 w 42"/>
                <a:gd name="T48" fmla="*/ 36 h 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 h="36">
                  <a:moveTo>
                    <a:pt x="18" y="6"/>
                  </a:moveTo>
                  <a:lnTo>
                    <a:pt x="24" y="6"/>
                  </a:lnTo>
                  <a:lnTo>
                    <a:pt x="30" y="12"/>
                  </a:lnTo>
                  <a:lnTo>
                    <a:pt x="42" y="18"/>
                  </a:lnTo>
                  <a:lnTo>
                    <a:pt x="42" y="30"/>
                  </a:lnTo>
                  <a:lnTo>
                    <a:pt x="30" y="36"/>
                  </a:lnTo>
                  <a:lnTo>
                    <a:pt x="18" y="36"/>
                  </a:lnTo>
                  <a:lnTo>
                    <a:pt x="18" y="24"/>
                  </a:lnTo>
                  <a:lnTo>
                    <a:pt x="12" y="18"/>
                  </a:lnTo>
                  <a:lnTo>
                    <a:pt x="6" y="12"/>
                  </a:lnTo>
                  <a:lnTo>
                    <a:pt x="0" y="6"/>
                  </a:lnTo>
                  <a:lnTo>
                    <a:pt x="0" y="0"/>
                  </a:lnTo>
                  <a:lnTo>
                    <a:pt x="6" y="0"/>
                  </a:lnTo>
                  <a:lnTo>
                    <a:pt x="18" y="6"/>
                  </a:lnTo>
                  <a:lnTo>
                    <a:pt x="18" y="12"/>
                  </a:lnTo>
                </a:path>
              </a:pathLst>
            </a:custGeom>
            <a:noFill/>
            <a:ln w="9525">
              <a:solidFill>
                <a:srgbClr val="000000"/>
              </a:solidFill>
              <a:prstDash val="solid"/>
              <a:round/>
              <a:headEnd/>
              <a:tailEnd/>
            </a:ln>
          </p:spPr>
          <p:txBody>
            <a:bodyPr/>
            <a:lstStyle/>
            <a:p>
              <a:endParaRPr lang="en-US"/>
            </a:p>
          </p:txBody>
        </p:sp>
        <p:sp>
          <p:nvSpPr>
            <p:cNvPr id="10277" name="Freeform 162"/>
            <p:cNvSpPr>
              <a:spLocks/>
            </p:cNvSpPr>
            <p:nvPr/>
          </p:nvSpPr>
          <p:spPr bwMode="auto">
            <a:xfrm>
              <a:off x="2157" y="3048"/>
              <a:ext cx="78" cy="108"/>
            </a:xfrm>
            <a:custGeom>
              <a:avLst/>
              <a:gdLst>
                <a:gd name="T0" fmla="*/ 6 w 78"/>
                <a:gd name="T1" fmla="*/ 0 h 108"/>
                <a:gd name="T2" fmla="*/ 12 w 78"/>
                <a:gd name="T3" fmla="*/ 0 h 108"/>
                <a:gd name="T4" fmla="*/ 18 w 78"/>
                <a:gd name="T5" fmla="*/ 6 h 108"/>
                <a:gd name="T6" fmla="*/ 30 w 78"/>
                <a:gd name="T7" fmla="*/ 6 h 108"/>
                <a:gd name="T8" fmla="*/ 36 w 78"/>
                <a:gd name="T9" fmla="*/ 12 h 108"/>
                <a:gd name="T10" fmla="*/ 48 w 78"/>
                <a:gd name="T11" fmla="*/ 12 h 108"/>
                <a:gd name="T12" fmla="*/ 48 w 78"/>
                <a:gd name="T13" fmla="*/ 18 h 108"/>
                <a:gd name="T14" fmla="*/ 54 w 78"/>
                <a:gd name="T15" fmla="*/ 24 h 108"/>
                <a:gd name="T16" fmla="*/ 54 w 78"/>
                <a:gd name="T17" fmla="*/ 30 h 108"/>
                <a:gd name="T18" fmla="*/ 60 w 78"/>
                <a:gd name="T19" fmla="*/ 36 h 108"/>
                <a:gd name="T20" fmla="*/ 66 w 78"/>
                <a:gd name="T21" fmla="*/ 42 h 108"/>
                <a:gd name="T22" fmla="*/ 72 w 78"/>
                <a:gd name="T23" fmla="*/ 48 h 108"/>
                <a:gd name="T24" fmla="*/ 78 w 78"/>
                <a:gd name="T25" fmla="*/ 60 h 108"/>
                <a:gd name="T26" fmla="*/ 72 w 78"/>
                <a:gd name="T27" fmla="*/ 72 h 108"/>
                <a:gd name="T28" fmla="*/ 54 w 78"/>
                <a:gd name="T29" fmla="*/ 72 h 108"/>
                <a:gd name="T30" fmla="*/ 42 w 78"/>
                <a:gd name="T31" fmla="*/ 78 h 108"/>
                <a:gd name="T32" fmla="*/ 36 w 78"/>
                <a:gd name="T33" fmla="*/ 84 h 108"/>
                <a:gd name="T34" fmla="*/ 30 w 78"/>
                <a:gd name="T35" fmla="*/ 96 h 108"/>
                <a:gd name="T36" fmla="*/ 30 w 78"/>
                <a:gd name="T37" fmla="*/ 102 h 108"/>
                <a:gd name="T38" fmla="*/ 24 w 78"/>
                <a:gd name="T39" fmla="*/ 108 h 108"/>
                <a:gd name="T40" fmla="*/ 12 w 78"/>
                <a:gd name="T41" fmla="*/ 102 h 108"/>
                <a:gd name="T42" fmla="*/ 6 w 78"/>
                <a:gd name="T43" fmla="*/ 90 h 108"/>
                <a:gd name="T44" fmla="*/ 6 w 78"/>
                <a:gd name="T45" fmla="*/ 60 h 108"/>
                <a:gd name="T46" fmla="*/ 0 w 78"/>
                <a:gd name="T47" fmla="*/ 48 h 108"/>
                <a:gd name="T48" fmla="*/ 0 w 78"/>
                <a:gd name="T49" fmla="*/ 36 h 108"/>
                <a:gd name="T50" fmla="*/ 6 w 78"/>
                <a:gd name="T51" fmla="*/ 18 h 108"/>
                <a:gd name="T52" fmla="*/ 6 w 78"/>
                <a:gd name="T53" fmla="*/ 0 h 10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78"/>
                <a:gd name="T82" fmla="*/ 0 h 108"/>
                <a:gd name="T83" fmla="*/ 78 w 78"/>
                <a:gd name="T84" fmla="*/ 108 h 10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78" h="108">
                  <a:moveTo>
                    <a:pt x="6" y="0"/>
                  </a:moveTo>
                  <a:lnTo>
                    <a:pt x="12" y="0"/>
                  </a:lnTo>
                  <a:lnTo>
                    <a:pt x="18" y="6"/>
                  </a:lnTo>
                  <a:lnTo>
                    <a:pt x="30" y="6"/>
                  </a:lnTo>
                  <a:lnTo>
                    <a:pt x="36" y="12"/>
                  </a:lnTo>
                  <a:lnTo>
                    <a:pt x="48" y="12"/>
                  </a:lnTo>
                  <a:lnTo>
                    <a:pt x="48" y="18"/>
                  </a:lnTo>
                  <a:lnTo>
                    <a:pt x="54" y="24"/>
                  </a:lnTo>
                  <a:lnTo>
                    <a:pt x="54" y="30"/>
                  </a:lnTo>
                  <a:lnTo>
                    <a:pt x="60" y="36"/>
                  </a:lnTo>
                  <a:lnTo>
                    <a:pt x="66" y="42"/>
                  </a:lnTo>
                  <a:lnTo>
                    <a:pt x="72" y="48"/>
                  </a:lnTo>
                  <a:lnTo>
                    <a:pt x="78" y="60"/>
                  </a:lnTo>
                  <a:lnTo>
                    <a:pt x="72" y="72"/>
                  </a:lnTo>
                  <a:lnTo>
                    <a:pt x="54" y="72"/>
                  </a:lnTo>
                  <a:lnTo>
                    <a:pt x="42" y="78"/>
                  </a:lnTo>
                  <a:lnTo>
                    <a:pt x="36" y="84"/>
                  </a:lnTo>
                  <a:lnTo>
                    <a:pt x="30" y="96"/>
                  </a:lnTo>
                  <a:lnTo>
                    <a:pt x="30" y="102"/>
                  </a:lnTo>
                  <a:lnTo>
                    <a:pt x="24" y="108"/>
                  </a:lnTo>
                  <a:lnTo>
                    <a:pt x="12" y="102"/>
                  </a:lnTo>
                  <a:lnTo>
                    <a:pt x="6" y="90"/>
                  </a:lnTo>
                  <a:lnTo>
                    <a:pt x="6" y="60"/>
                  </a:lnTo>
                  <a:lnTo>
                    <a:pt x="0" y="48"/>
                  </a:lnTo>
                  <a:lnTo>
                    <a:pt x="0" y="36"/>
                  </a:lnTo>
                  <a:lnTo>
                    <a:pt x="6" y="18"/>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10278" name="Freeform 163"/>
            <p:cNvSpPr>
              <a:spLocks/>
            </p:cNvSpPr>
            <p:nvPr/>
          </p:nvSpPr>
          <p:spPr bwMode="auto">
            <a:xfrm>
              <a:off x="2157" y="3048"/>
              <a:ext cx="78" cy="108"/>
            </a:xfrm>
            <a:custGeom>
              <a:avLst/>
              <a:gdLst>
                <a:gd name="T0" fmla="*/ 6 w 78"/>
                <a:gd name="T1" fmla="*/ 0 h 108"/>
                <a:gd name="T2" fmla="*/ 12 w 78"/>
                <a:gd name="T3" fmla="*/ 0 h 108"/>
                <a:gd name="T4" fmla="*/ 18 w 78"/>
                <a:gd name="T5" fmla="*/ 6 h 108"/>
                <a:gd name="T6" fmla="*/ 30 w 78"/>
                <a:gd name="T7" fmla="*/ 6 h 108"/>
                <a:gd name="T8" fmla="*/ 36 w 78"/>
                <a:gd name="T9" fmla="*/ 12 h 108"/>
                <a:gd name="T10" fmla="*/ 48 w 78"/>
                <a:gd name="T11" fmla="*/ 12 h 108"/>
                <a:gd name="T12" fmla="*/ 48 w 78"/>
                <a:gd name="T13" fmla="*/ 18 h 108"/>
                <a:gd name="T14" fmla="*/ 54 w 78"/>
                <a:gd name="T15" fmla="*/ 24 h 108"/>
                <a:gd name="T16" fmla="*/ 54 w 78"/>
                <a:gd name="T17" fmla="*/ 30 h 108"/>
                <a:gd name="T18" fmla="*/ 60 w 78"/>
                <a:gd name="T19" fmla="*/ 36 h 108"/>
                <a:gd name="T20" fmla="*/ 66 w 78"/>
                <a:gd name="T21" fmla="*/ 42 h 108"/>
                <a:gd name="T22" fmla="*/ 72 w 78"/>
                <a:gd name="T23" fmla="*/ 48 h 108"/>
                <a:gd name="T24" fmla="*/ 78 w 78"/>
                <a:gd name="T25" fmla="*/ 60 h 108"/>
                <a:gd name="T26" fmla="*/ 72 w 78"/>
                <a:gd name="T27" fmla="*/ 72 h 108"/>
                <a:gd name="T28" fmla="*/ 54 w 78"/>
                <a:gd name="T29" fmla="*/ 72 h 108"/>
                <a:gd name="T30" fmla="*/ 42 w 78"/>
                <a:gd name="T31" fmla="*/ 78 h 108"/>
                <a:gd name="T32" fmla="*/ 36 w 78"/>
                <a:gd name="T33" fmla="*/ 84 h 108"/>
                <a:gd name="T34" fmla="*/ 30 w 78"/>
                <a:gd name="T35" fmla="*/ 96 h 108"/>
                <a:gd name="T36" fmla="*/ 30 w 78"/>
                <a:gd name="T37" fmla="*/ 102 h 108"/>
                <a:gd name="T38" fmla="*/ 24 w 78"/>
                <a:gd name="T39" fmla="*/ 108 h 108"/>
                <a:gd name="T40" fmla="*/ 12 w 78"/>
                <a:gd name="T41" fmla="*/ 102 h 108"/>
                <a:gd name="T42" fmla="*/ 6 w 78"/>
                <a:gd name="T43" fmla="*/ 90 h 108"/>
                <a:gd name="T44" fmla="*/ 6 w 78"/>
                <a:gd name="T45" fmla="*/ 60 h 108"/>
                <a:gd name="T46" fmla="*/ 0 w 78"/>
                <a:gd name="T47" fmla="*/ 48 h 108"/>
                <a:gd name="T48" fmla="*/ 0 w 78"/>
                <a:gd name="T49" fmla="*/ 36 h 108"/>
                <a:gd name="T50" fmla="*/ 6 w 78"/>
                <a:gd name="T51" fmla="*/ 18 h 108"/>
                <a:gd name="T52" fmla="*/ 6 w 78"/>
                <a:gd name="T53" fmla="*/ 0 h 108"/>
                <a:gd name="T54" fmla="*/ 6 w 78"/>
                <a:gd name="T55" fmla="*/ 6 h 10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8"/>
                <a:gd name="T85" fmla="*/ 0 h 108"/>
                <a:gd name="T86" fmla="*/ 78 w 78"/>
                <a:gd name="T87" fmla="*/ 108 h 10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8" h="108">
                  <a:moveTo>
                    <a:pt x="6" y="0"/>
                  </a:moveTo>
                  <a:lnTo>
                    <a:pt x="12" y="0"/>
                  </a:lnTo>
                  <a:lnTo>
                    <a:pt x="18" y="6"/>
                  </a:lnTo>
                  <a:lnTo>
                    <a:pt x="30" y="6"/>
                  </a:lnTo>
                  <a:lnTo>
                    <a:pt x="36" y="12"/>
                  </a:lnTo>
                  <a:lnTo>
                    <a:pt x="48" y="12"/>
                  </a:lnTo>
                  <a:lnTo>
                    <a:pt x="48" y="18"/>
                  </a:lnTo>
                  <a:lnTo>
                    <a:pt x="54" y="24"/>
                  </a:lnTo>
                  <a:lnTo>
                    <a:pt x="54" y="30"/>
                  </a:lnTo>
                  <a:lnTo>
                    <a:pt x="60" y="36"/>
                  </a:lnTo>
                  <a:lnTo>
                    <a:pt x="66" y="42"/>
                  </a:lnTo>
                  <a:lnTo>
                    <a:pt x="72" y="48"/>
                  </a:lnTo>
                  <a:lnTo>
                    <a:pt x="78" y="60"/>
                  </a:lnTo>
                  <a:lnTo>
                    <a:pt x="72" y="72"/>
                  </a:lnTo>
                  <a:lnTo>
                    <a:pt x="54" y="72"/>
                  </a:lnTo>
                  <a:lnTo>
                    <a:pt x="42" y="78"/>
                  </a:lnTo>
                  <a:lnTo>
                    <a:pt x="36" y="84"/>
                  </a:lnTo>
                  <a:lnTo>
                    <a:pt x="30" y="96"/>
                  </a:lnTo>
                  <a:lnTo>
                    <a:pt x="30" y="102"/>
                  </a:lnTo>
                  <a:lnTo>
                    <a:pt x="24" y="108"/>
                  </a:lnTo>
                  <a:lnTo>
                    <a:pt x="12" y="102"/>
                  </a:lnTo>
                  <a:lnTo>
                    <a:pt x="6" y="90"/>
                  </a:lnTo>
                  <a:lnTo>
                    <a:pt x="6" y="60"/>
                  </a:lnTo>
                  <a:lnTo>
                    <a:pt x="0" y="48"/>
                  </a:lnTo>
                  <a:lnTo>
                    <a:pt x="0" y="36"/>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10279" name="Freeform 164"/>
            <p:cNvSpPr>
              <a:spLocks/>
            </p:cNvSpPr>
            <p:nvPr/>
          </p:nvSpPr>
          <p:spPr bwMode="auto">
            <a:xfrm>
              <a:off x="2085" y="2982"/>
              <a:ext cx="12" cy="18"/>
            </a:xfrm>
            <a:custGeom>
              <a:avLst/>
              <a:gdLst>
                <a:gd name="T0" fmla="*/ 0 w 12"/>
                <a:gd name="T1" fmla="*/ 6 h 18"/>
                <a:gd name="T2" fmla="*/ 0 w 12"/>
                <a:gd name="T3" fmla="*/ 0 h 18"/>
                <a:gd name="T4" fmla="*/ 6 w 12"/>
                <a:gd name="T5" fmla="*/ 0 h 18"/>
                <a:gd name="T6" fmla="*/ 12 w 12"/>
                <a:gd name="T7" fmla="*/ 6 h 18"/>
                <a:gd name="T8" fmla="*/ 12 w 12"/>
                <a:gd name="T9" fmla="*/ 18 h 18"/>
                <a:gd name="T10" fmla="*/ 6 w 12"/>
                <a:gd name="T11" fmla="*/ 18 h 18"/>
                <a:gd name="T12" fmla="*/ 6 w 12"/>
                <a:gd name="T13" fmla="*/ 12 h 18"/>
                <a:gd name="T14" fmla="*/ 0 w 12"/>
                <a:gd name="T15" fmla="*/ 6 h 18"/>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8"/>
                <a:gd name="T26" fmla="*/ 12 w 12"/>
                <a:gd name="T27" fmla="*/ 18 h 1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8">
                  <a:moveTo>
                    <a:pt x="0" y="6"/>
                  </a:moveTo>
                  <a:lnTo>
                    <a:pt x="0" y="0"/>
                  </a:lnTo>
                  <a:lnTo>
                    <a:pt x="6" y="0"/>
                  </a:lnTo>
                  <a:lnTo>
                    <a:pt x="12" y="6"/>
                  </a:lnTo>
                  <a:lnTo>
                    <a:pt x="12" y="18"/>
                  </a:lnTo>
                  <a:lnTo>
                    <a:pt x="6" y="18"/>
                  </a:lnTo>
                  <a:lnTo>
                    <a:pt x="6" y="12"/>
                  </a:lnTo>
                  <a:lnTo>
                    <a:pt x="0" y="6"/>
                  </a:lnTo>
                  <a:close/>
                </a:path>
              </a:pathLst>
            </a:custGeom>
            <a:solidFill>
              <a:srgbClr val="FFAA00"/>
            </a:solidFill>
            <a:ln w="9525">
              <a:solidFill>
                <a:srgbClr val="FFAA00"/>
              </a:solidFill>
              <a:prstDash val="solid"/>
              <a:round/>
              <a:headEnd/>
              <a:tailEnd/>
            </a:ln>
          </p:spPr>
          <p:txBody>
            <a:bodyPr/>
            <a:lstStyle/>
            <a:p>
              <a:endParaRPr lang="en-US"/>
            </a:p>
          </p:txBody>
        </p:sp>
        <p:sp>
          <p:nvSpPr>
            <p:cNvPr id="10280" name="Freeform 165"/>
            <p:cNvSpPr>
              <a:spLocks/>
            </p:cNvSpPr>
            <p:nvPr/>
          </p:nvSpPr>
          <p:spPr bwMode="auto">
            <a:xfrm>
              <a:off x="2085" y="2982"/>
              <a:ext cx="12" cy="18"/>
            </a:xfrm>
            <a:custGeom>
              <a:avLst/>
              <a:gdLst>
                <a:gd name="T0" fmla="*/ 0 w 12"/>
                <a:gd name="T1" fmla="*/ 6 h 18"/>
                <a:gd name="T2" fmla="*/ 0 w 12"/>
                <a:gd name="T3" fmla="*/ 0 h 18"/>
                <a:gd name="T4" fmla="*/ 6 w 12"/>
                <a:gd name="T5" fmla="*/ 0 h 18"/>
                <a:gd name="T6" fmla="*/ 12 w 12"/>
                <a:gd name="T7" fmla="*/ 6 h 18"/>
                <a:gd name="T8" fmla="*/ 12 w 12"/>
                <a:gd name="T9" fmla="*/ 18 h 18"/>
                <a:gd name="T10" fmla="*/ 6 w 12"/>
                <a:gd name="T11" fmla="*/ 18 h 18"/>
                <a:gd name="T12" fmla="*/ 6 w 12"/>
                <a:gd name="T13" fmla="*/ 12 h 18"/>
                <a:gd name="T14" fmla="*/ 0 w 12"/>
                <a:gd name="T15" fmla="*/ 6 h 18"/>
                <a:gd name="T16" fmla="*/ 0 w 12"/>
                <a:gd name="T17" fmla="*/ 12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8"/>
                <a:gd name="T29" fmla="*/ 12 w 12"/>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8">
                  <a:moveTo>
                    <a:pt x="0" y="6"/>
                  </a:moveTo>
                  <a:lnTo>
                    <a:pt x="0" y="0"/>
                  </a:lnTo>
                  <a:lnTo>
                    <a:pt x="6" y="0"/>
                  </a:lnTo>
                  <a:lnTo>
                    <a:pt x="12" y="6"/>
                  </a:lnTo>
                  <a:lnTo>
                    <a:pt x="12" y="18"/>
                  </a:lnTo>
                  <a:lnTo>
                    <a:pt x="6" y="18"/>
                  </a:lnTo>
                  <a:lnTo>
                    <a:pt x="6"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10281" name="Freeform 166"/>
            <p:cNvSpPr>
              <a:spLocks/>
            </p:cNvSpPr>
            <p:nvPr/>
          </p:nvSpPr>
          <p:spPr bwMode="auto">
            <a:xfrm>
              <a:off x="1713" y="1236"/>
              <a:ext cx="366" cy="594"/>
            </a:xfrm>
            <a:custGeom>
              <a:avLst/>
              <a:gdLst>
                <a:gd name="T0" fmla="*/ 168 w 366"/>
                <a:gd name="T1" fmla="*/ 564 h 594"/>
                <a:gd name="T2" fmla="*/ 0 w 366"/>
                <a:gd name="T3" fmla="*/ 528 h 594"/>
                <a:gd name="T4" fmla="*/ 42 w 366"/>
                <a:gd name="T5" fmla="*/ 366 h 594"/>
                <a:gd name="T6" fmla="*/ 30 w 366"/>
                <a:gd name="T7" fmla="*/ 348 h 594"/>
                <a:gd name="T8" fmla="*/ 90 w 366"/>
                <a:gd name="T9" fmla="*/ 264 h 594"/>
                <a:gd name="T10" fmla="*/ 72 w 366"/>
                <a:gd name="T11" fmla="*/ 228 h 594"/>
                <a:gd name="T12" fmla="*/ 114 w 366"/>
                <a:gd name="T13" fmla="*/ 0 h 594"/>
                <a:gd name="T14" fmla="*/ 168 w 366"/>
                <a:gd name="T15" fmla="*/ 12 h 594"/>
                <a:gd name="T16" fmla="*/ 150 w 366"/>
                <a:gd name="T17" fmla="*/ 90 h 594"/>
                <a:gd name="T18" fmla="*/ 162 w 366"/>
                <a:gd name="T19" fmla="*/ 120 h 594"/>
                <a:gd name="T20" fmla="*/ 156 w 366"/>
                <a:gd name="T21" fmla="*/ 132 h 594"/>
                <a:gd name="T22" fmla="*/ 174 w 366"/>
                <a:gd name="T23" fmla="*/ 150 h 594"/>
                <a:gd name="T24" fmla="*/ 198 w 366"/>
                <a:gd name="T25" fmla="*/ 198 h 594"/>
                <a:gd name="T26" fmla="*/ 222 w 366"/>
                <a:gd name="T27" fmla="*/ 210 h 594"/>
                <a:gd name="T28" fmla="*/ 192 w 366"/>
                <a:gd name="T29" fmla="*/ 288 h 594"/>
                <a:gd name="T30" fmla="*/ 204 w 366"/>
                <a:gd name="T31" fmla="*/ 300 h 594"/>
                <a:gd name="T32" fmla="*/ 222 w 366"/>
                <a:gd name="T33" fmla="*/ 282 h 594"/>
                <a:gd name="T34" fmla="*/ 234 w 366"/>
                <a:gd name="T35" fmla="*/ 294 h 594"/>
                <a:gd name="T36" fmla="*/ 240 w 366"/>
                <a:gd name="T37" fmla="*/ 354 h 594"/>
                <a:gd name="T38" fmla="*/ 258 w 366"/>
                <a:gd name="T39" fmla="*/ 366 h 594"/>
                <a:gd name="T40" fmla="*/ 264 w 366"/>
                <a:gd name="T41" fmla="*/ 396 h 594"/>
                <a:gd name="T42" fmla="*/ 276 w 366"/>
                <a:gd name="T43" fmla="*/ 390 h 594"/>
                <a:gd name="T44" fmla="*/ 294 w 366"/>
                <a:gd name="T45" fmla="*/ 396 h 594"/>
                <a:gd name="T46" fmla="*/ 300 w 366"/>
                <a:gd name="T47" fmla="*/ 384 h 594"/>
                <a:gd name="T48" fmla="*/ 342 w 366"/>
                <a:gd name="T49" fmla="*/ 396 h 594"/>
                <a:gd name="T50" fmla="*/ 354 w 366"/>
                <a:gd name="T51" fmla="*/ 378 h 594"/>
                <a:gd name="T52" fmla="*/ 366 w 366"/>
                <a:gd name="T53" fmla="*/ 402 h 594"/>
                <a:gd name="T54" fmla="*/ 336 w 366"/>
                <a:gd name="T55" fmla="*/ 594 h 594"/>
                <a:gd name="T56" fmla="*/ 222 w 366"/>
                <a:gd name="T57" fmla="*/ 576 h 594"/>
                <a:gd name="T58" fmla="*/ 168 w 366"/>
                <a:gd name="T59" fmla="*/ 564 h 59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66"/>
                <a:gd name="T91" fmla="*/ 0 h 594"/>
                <a:gd name="T92" fmla="*/ 366 w 366"/>
                <a:gd name="T93" fmla="*/ 594 h 59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66" h="594">
                  <a:moveTo>
                    <a:pt x="168" y="564"/>
                  </a:moveTo>
                  <a:lnTo>
                    <a:pt x="0" y="528"/>
                  </a:lnTo>
                  <a:lnTo>
                    <a:pt x="42" y="366"/>
                  </a:lnTo>
                  <a:lnTo>
                    <a:pt x="30" y="348"/>
                  </a:lnTo>
                  <a:lnTo>
                    <a:pt x="90" y="264"/>
                  </a:lnTo>
                  <a:lnTo>
                    <a:pt x="72" y="228"/>
                  </a:lnTo>
                  <a:lnTo>
                    <a:pt x="114" y="0"/>
                  </a:lnTo>
                  <a:lnTo>
                    <a:pt x="168" y="12"/>
                  </a:lnTo>
                  <a:lnTo>
                    <a:pt x="150" y="90"/>
                  </a:lnTo>
                  <a:lnTo>
                    <a:pt x="162" y="120"/>
                  </a:lnTo>
                  <a:lnTo>
                    <a:pt x="156" y="132"/>
                  </a:lnTo>
                  <a:lnTo>
                    <a:pt x="174" y="150"/>
                  </a:lnTo>
                  <a:lnTo>
                    <a:pt x="198" y="198"/>
                  </a:lnTo>
                  <a:lnTo>
                    <a:pt x="222" y="210"/>
                  </a:lnTo>
                  <a:lnTo>
                    <a:pt x="192" y="288"/>
                  </a:lnTo>
                  <a:lnTo>
                    <a:pt x="204" y="300"/>
                  </a:lnTo>
                  <a:lnTo>
                    <a:pt x="222" y="282"/>
                  </a:lnTo>
                  <a:lnTo>
                    <a:pt x="234" y="294"/>
                  </a:lnTo>
                  <a:lnTo>
                    <a:pt x="240" y="354"/>
                  </a:lnTo>
                  <a:lnTo>
                    <a:pt x="258" y="366"/>
                  </a:lnTo>
                  <a:lnTo>
                    <a:pt x="264" y="396"/>
                  </a:lnTo>
                  <a:lnTo>
                    <a:pt x="276" y="390"/>
                  </a:lnTo>
                  <a:lnTo>
                    <a:pt x="294" y="396"/>
                  </a:lnTo>
                  <a:lnTo>
                    <a:pt x="300" y="384"/>
                  </a:lnTo>
                  <a:lnTo>
                    <a:pt x="342" y="396"/>
                  </a:lnTo>
                  <a:lnTo>
                    <a:pt x="354" y="378"/>
                  </a:lnTo>
                  <a:lnTo>
                    <a:pt x="366" y="402"/>
                  </a:lnTo>
                  <a:lnTo>
                    <a:pt x="336" y="594"/>
                  </a:lnTo>
                  <a:lnTo>
                    <a:pt x="222" y="576"/>
                  </a:lnTo>
                  <a:lnTo>
                    <a:pt x="168" y="564"/>
                  </a:lnTo>
                  <a:close/>
                </a:path>
              </a:pathLst>
            </a:custGeom>
            <a:solidFill>
              <a:srgbClr val="FF8C00"/>
            </a:solidFill>
            <a:ln w="9525">
              <a:solidFill>
                <a:srgbClr val="FF8C00"/>
              </a:solidFill>
              <a:prstDash val="solid"/>
              <a:round/>
              <a:headEnd/>
              <a:tailEnd/>
            </a:ln>
          </p:spPr>
          <p:txBody>
            <a:bodyPr/>
            <a:lstStyle/>
            <a:p>
              <a:endParaRPr lang="en-US"/>
            </a:p>
          </p:txBody>
        </p:sp>
        <p:sp>
          <p:nvSpPr>
            <p:cNvPr id="10282" name="Freeform 167"/>
            <p:cNvSpPr>
              <a:spLocks/>
            </p:cNvSpPr>
            <p:nvPr/>
          </p:nvSpPr>
          <p:spPr bwMode="auto">
            <a:xfrm>
              <a:off x="1713" y="1236"/>
              <a:ext cx="366" cy="594"/>
            </a:xfrm>
            <a:custGeom>
              <a:avLst/>
              <a:gdLst>
                <a:gd name="T0" fmla="*/ 168 w 366"/>
                <a:gd name="T1" fmla="*/ 564 h 594"/>
                <a:gd name="T2" fmla="*/ 0 w 366"/>
                <a:gd name="T3" fmla="*/ 528 h 594"/>
                <a:gd name="T4" fmla="*/ 42 w 366"/>
                <a:gd name="T5" fmla="*/ 366 h 594"/>
                <a:gd name="T6" fmla="*/ 30 w 366"/>
                <a:gd name="T7" fmla="*/ 348 h 594"/>
                <a:gd name="T8" fmla="*/ 90 w 366"/>
                <a:gd name="T9" fmla="*/ 264 h 594"/>
                <a:gd name="T10" fmla="*/ 72 w 366"/>
                <a:gd name="T11" fmla="*/ 228 h 594"/>
                <a:gd name="T12" fmla="*/ 114 w 366"/>
                <a:gd name="T13" fmla="*/ 0 h 594"/>
                <a:gd name="T14" fmla="*/ 168 w 366"/>
                <a:gd name="T15" fmla="*/ 12 h 594"/>
                <a:gd name="T16" fmla="*/ 150 w 366"/>
                <a:gd name="T17" fmla="*/ 90 h 594"/>
                <a:gd name="T18" fmla="*/ 162 w 366"/>
                <a:gd name="T19" fmla="*/ 120 h 594"/>
                <a:gd name="T20" fmla="*/ 156 w 366"/>
                <a:gd name="T21" fmla="*/ 132 h 594"/>
                <a:gd name="T22" fmla="*/ 174 w 366"/>
                <a:gd name="T23" fmla="*/ 150 h 594"/>
                <a:gd name="T24" fmla="*/ 198 w 366"/>
                <a:gd name="T25" fmla="*/ 198 h 594"/>
                <a:gd name="T26" fmla="*/ 222 w 366"/>
                <a:gd name="T27" fmla="*/ 210 h 594"/>
                <a:gd name="T28" fmla="*/ 192 w 366"/>
                <a:gd name="T29" fmla="*/ 288 h 594"/>
                <a:gd name="T30" fmla="*/ 204 w 366"/>
                <a:gd name="T31" fmla="*/ 300 h 594"/>
                <a:gd name="T32" fmla="*/ 222 w 366"/>
                <a:gd name="T33" fmla="*/ 282 h 594"/>
                <a:gd name="T34" fmla="*/ 234 w 366"/>
                <a:gd name="T35" fmla="*/ 294 h 594"/>
                <a:gd name="T36" fmla="*/ 240 w 366"/>
                <a:gd name="T37" fmla="*/ 354 h 594"/>
                <a:gd name="T38" fmla="*/ 258 w 366"/>
                <a:gd name="T39" fmla="*/ 366 h 594"/>
                <a:gd name="T40" fmla="*/ 264 w 366"/>
                <a:gd name="T41" fmla="*/ 396 h 594"/>
                <a:gd name="T42" fmla="*/ 276 w 366"/>
                <a:gd name="T43" fmla="*/ 390 h 594"/>
                <a:gd name="T44" fmla="*/ 294 w 366"/>
                <a:gd name="T45" fmla="*/ 396 h 594"/>
                <a:gd name="T46" fmla="*/ 300 w 366"/>
                <a:gd name="T47" fmla="*/ 384 h 594"/>
                <a:gd name="T48" fmla="*/ 342 w 366"/>
                <a:gd name="T49" fmla="*/ 396 h 594"/>
                <a:gd name="T50" fmla="*/ 354 w 366"/>
                <a:gd name="T51" fmla="*/ 378 h 594"/>
                <a:gd name="T52" fmla="*/ 366 w 366"/>
                <a:gd name="T53" fmla="*/ 402 h 594"/>
                <a:gd name="T54" fmla="*/ 336 w 366"/>
                <a:gd name="T55" fmla="*/ 594 h 594"/>
                <a:gd name="T56" fmla="*/ 222 w 366"/>
                <a:gd name="T57" fmla="*/ 576 h 594"/>
                <a:gd name="T58" fmla="*/ 168 w 366"/>
                <a:gd name="T59" fmla="*/ 564 h 594"/>
                <a:gd name="T60" fmla="*/ 168 w 366"/>
                <a:gd name="T61" fmla="*/ 570 h 59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66"/>
                <a:gd name="T94" fmla="*/ 0 h 594"/>
                <a:gd name="T95" fmla="*/ 366 w 366"/>
                <a:gd name="T96" fmla="*/ 594 h 59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66" h="594">
                  <a:moveTo>
                    <a:pt x="168" y="564"/>
                  </a:moveTo>
                  <a:lnTo>
                    <a:pt x="0" y="528"/>
                  </a:lnTo>
                  <a:lnTo>
                    <a:pt x="42" y="366"/>
                  </a:lnTo>
                  <a:lnTo>
                    <a:pt x="30" y="348"/>
                  </a:lnTo>
                  <a:lnTo>
                    <a:pt x="90" y="264"/>
                  </a:lnTo>
                  <a:lnTo>
                    <a:pt x="72" y="228"/>
                  </a:lnTo>
                  <a:lnTo>
                    <a:pt x="114" y="0"/>
                  </a:lnTo>
                  <a:lnTo>
                    <a:pt x="168" y="12"/>
                  </a:lnTo>
                  <a:lnTo>
                    <a:pt x="150" y="90"/>
                  </a:lnTo>
                  <a:lnTo>
                    <a:pt x="162" y="120"/>
                  </a:lnTo>
                  <a:lnTo>
                    <a:pt x="156" y="132"/>
                  </a:lnTo>
                  <a:lnTo>
                    <a:pt x="174" y="150"/>
                  </a:lnTo>
                  <a:lnTo>
                    <a:pt x="198" y="198"/>
                  </a:lnTo>
                  <a:lnTo>
                    <a:pt x="222" y="210"/>
                  </a:lnTo>
                  <a:lnTo>
                    <a:pt x="192" y="288"/>
                  </a:lnTo>
                  <a:lnTo>
                    <a:pt x="204" y="300"/>
                  </a:lnTo>
                  <a:lnTo>
                    <a:pt x="222" y="282"/>
                  </a:lnTo>
                  <a:lnTo>
                    <a:pt x="234" y="294"/>
                  </a:lnTo>
                  <a:lnTo>
                    <a:pt x="240" y="354"/>
                  </a:lnTo>
                  <a:lnTo>
                    <a:pt x="258" y="366"/>
                  </a:lnTo>
                  <a:lnTo>
                    <a:pt x="264" y="396"/>
                  </a:lnTo>
                  <a:lnTo>
                    <a:pt x="276" y="390"/>
                  </a:lnTo>
                  <a:lnTo>
                    <a:pt x="294" y="396"/>
                  </a:lnTo>
                  <a:lnTo>
                    <a:pt x="300" y="384"/>
                  </a:lnTo>
                  <a:lnTo>
                    <a:pt x="342" y="396"/>
                  </a:lnTo>
                  <a:lnTo>
                    <a:pt x="354" y="378"/>
                  </a:lnTo>
                  <a:lnTo>
                    <a:pt x="366" y="402"/>
                  </a:lnTo>
                  <a:lnTo>
                    <a:pt x="336" y="594"/>
                  </a:lnTo>
                  <a:lnTo>
                    <a:pt x="222" y="576"/>
                  </a:lnTo>
                  <a:lnTo>
                    <a:pt x="168" y="564"/>
                  </a:lnTo>
                  <a:lnTo>
                    <a:pt x="168" y="570"/>
                  </a:lnTo>
                </a:path>
              </a:pathLst>
            </a:custGeom>
            <a:noFill/>
            <a:ln w="9525">
              <a:solidFill>
                <a:srgbClr val="000000"/>
              </a:solidFill>
              <a:prstDash val="solid"/>
              <a:round/>
              <a:headEnd/>
              <a:tailEnd/>
            </a:ln>
          </p:spPr>
          <p:txBody>
            <a:bodyPr/>
            <a:lstStyle/>
            <a:p>
              <a:endParaRPr lang="en-US"/>
            </a:p>
          </p:txBody>
        </p:sp>
        <p:sp>
          <p:nvSpPr>
            <p:cNvPr id="10283" name="Freeform 168"/>
            <p:cNvSpPr>
              <a:spLocks/>
            </p:cNvSpPr>
            <p:nvPr/>
          </p:nvSpPr>
          <p:spPr bwMode="auto">
            <a:xfrm>
              <a:off x="3183" y="1842"/>
              <a:ext cx="246" cy="438"/>
            </a:xfrm>
            <a:custGeom>
              <a:avLst/>
              <a:gdLst>
                <a:gd name="T0" fmla="*/ 150 w 246"/>
                <a:gd name="T1" fmla="*/ 438 h 438"/>
                <a:gd name="T2" fmla="*/ 132 w 246"/>
                <a:gd name="T3" fmla="*/ 414 h 438"/>
                <a:gd name="T4" fmla="*/ 126 w 246"/>
                <a:gd name="T5" fmla="*/ 384 h 438"/>
                <a:gd name="T6" fmla="*/ 72 w 246"/>
                <a:gd name="T7" fmla="*/ 348 h 438"/>
                <a:gd name="T8" fmla="*/ 84 w 246"/>
                <a:gd name="T9" fmla="*/ 294 h 438"/>
                <a:gd name="T10" fmla="*/ 66 w 246"/>
                <a:gd name="T11" fmla="*/ 288 h 438"/>
                <a:gd name="T12" fmla="*/ 54 w 246"/>
                <a:gd name="T13" fmla="*/ 294 h 438"/>
                <a:gd name="T14" fmla="*/ 42 w 246"/>
                <a:gd name="T15" fmla="*/ 264 h 438"/>
                <a:gd name="T16" fmla="*/ 18 w 246"/>
                <a:gd name="T17" fmla="*/ 240 h 438"/>
                <a:gd name="T18" fmla="*/ 0 w 246"/>
                <a:gd name="T19" fmla="*/ 222 h 438"/>
                <a:gd name="T20" fmla="*/ 0 w 246"/>
                <a:gd name="T21" fmla="*/ 168 h 438"/>
                <a:gd name="T22" fmla="*/ 18 w 246"/>
                <a:gd name="T23" fmla="*/ 156 h 438"/>
                <a:gd name="T24" fmla="*/ 24 w 246"/>
                <a:gd name="T25" fmla="*/ 132 h 438"/>
                <a:gd name="T26" fmla="*/ 18 w 246"/>
                <a:gd name="T27" fmla="*/ 96 h 438"/>
                <a:gd name="T28" fmla="*/ 54 w 246"/>
                <a:gd name="T29" fmla="*/ 84 h 438"/>
                <a:gd name="T30" fmla="*/ 66 w 246"/>
                <a:gd name="T31" fmla="*/ 60 h 438"/>
                <a:gd name="T32" fmla="*/ 66 w 246"/>
                <a:gd name="T33" fmla="*/ 42 h 438"/>
                <a:gd name="T34" fmla="*/ 36 w 246"/>
                <a:gd name="T35" fmla="*/ 12 h 438"/>
                <a:gd name="T36" fmla="*/ 48 w 246"/>
                <a:gd name="T37" fmla="*/ 12 h 438"/>
                <a:gd name="T38" fmla="*/ 198 w 246"/>
                <a:gd name="T39" fmla="*/ 0 h 438"/>
                <a:gd name="T40" fmla="*/ 222 w 246"/>
                <a:gd name="T41" fmla="*/ 60 h 438"/>
                <a:gd name="T42" fmla="*/ 240 w 246"/>
                <a:gd name="T43" fmla="*/ 246 h 438"/>
                <a:gd name="T44" fmla="*/ 228 w 246"/>
                <a:gd name="T45" fmla="*/ 264 h 438"/>
                <a:gd name="T46" fmla="*/ 246 w 246"/>
                <a:gd name="T47" fmla="*/ 294 h 438"/>
                <a:gd name="T48" fmla="*/ 216 w 246"/>
                <a:gd name="T49" fmla="*/ 336 h 438"/>
                <a:gd name="T50" fmla="*/ 216 w 246"/>
                <a:gd name="T51" fmla="*/ 366 h 438"/>
                <a:gd name="T52" fmla="*/ 210 w 246"/>
                <a:gd name="T53" fmla="*/ 378 h 438"/>
                <a:gd name="T54" fmla="*/ 216 w 246"/>
                <a:gd name="T55" fmla="*/ 390 h 438"/>
                <a:gd name="T56" fmla="*/ 192 w 246"/>
                <a:gd name="T57" fmla="*/ 402 h 438"/>
                <a:gd name="T58" fmla="*/ 198 w 246"/>
                <a:gd name="T59" fmla="*/ 426 h 438"/>
                <a:gd name="T60" fmla="*/ 162 w 246"/>
                <a:gd name="T61" fmla="*/ 414 h 438"/>
                <a:gd name="T62" fmla="*/ 150 w 246"/>
                <a:gd name="T63" fmla="*/ 432 h 438"/>
                <a:gd name="T64" fmla="*/ 150 w 246"/>
                <a:gd name="T65" fmla="*/ 438 h 4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438"/>
                <a:gd name="T101" fmla="*/ 246 w 246"/>
                <a:gd name="T102" fmla="*/ 438 h 4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438">
                  <a:moveTo>
                    <a:pt x="150" y="438"/>
                  </a:moveTo>
                  <a:lnTo>
                    <a:pt x="132" y="414"/>
                  </a:lnTo>
                  <a:lnTo>
                    <a:pt x="126" y="384"/>
                  </a:lnTo>
                  <a:lnTo>
                    <a:pt x="72" y="348"/>
                  </a:lnTo>
                  <a:lnTo>
                    <a:pt x="84" y="294"/>
                  </a:lnTo>
                  <a:lnTo>
                    <a:pt x="66" y="288"/>
                  </a:lnTo>
                  <a:lnTo>
                    <a:pt x="54" y="294"/>
                  </a:lnTo>
                  <a:lnTo>
                    <a:pt x="42" y="264"/>
                  </a:lnTo>
                  <a:lnTo>
                    <a:pt x="18" y="240"/>
                  </a:lnTo>
                  <a:lnTo>
                    <a:pt x="0" y="222"/>
                  </a:lnTo>
                  <a:lnTo>
                    <a:pt x="0" y="168"/>
                  </a:lnTo>
                  <a:lnTo>
                    <a:pt x="18" y="156"/>
                  </a:lnTo>
                  <a:lnTo>
                    <a:pt x="24" y="132"/>
                  </a:lnTo>
                  <a:lnTo>
                    <a:pt x="18" y="96"/>
                  </a:lnTo>
                  <a:lnTo>
                    <a:pt x="54" y="84"/>
                  </a:lnTo>
                  <a:lnTo>
                    <a:pt x="66" y="60"/>
                  </a:lnTo>
                  <a:lnTo>
                    <a:pt x="66" y="42"/>
                  </a:lnTo>
                  <a:lnTo>
                    <a:pt x="36" y="12"/>
                  </a:lnTo>
                  <a:lnTo>
                    <a:pt x="48" y="12"/>
                  </a:lnTo>
                  <a:lnTo>
                    <a:pt x="198" y="0"/>
                  </a:lnTo>
                  <a:lnTo>
                    <a:pt x="222" y="60"/>
                  </a:lnTo>
                  <a:lnTo>
                    <a:pt x="240" y="246"/>
                  </a:lnTo>
                  <a:lnTo>
                    <a:pt x="228" y="264"/>
                  </a:lnTo>
                  <a:lnTo>
                    <a:pt x="246" y="294"/>
                  </a:lnTo>
                  <a:lnTo>
                    <a:pt x="216" y="336"/>
                  </a:lnTo>
                  <a:lnTo>
                    <a:pt x="216" y="366"/>
                  </a:lnTo>
                  <a:lnTo>
                    <a:pt x="210" y="378"/>
                  </a:lnTo>
                  <a:lnTo>
                    <a:pt x="216" y="390"/>
                  </a:lnTo>
                  <a:lnTo>
                    <a:pt x="192" y="402"/>
                  </a:lnTo>
                  <a:lnTo>
                    <a:pt x="198" y="426"/>
                  </a:lnTo>
                  <a:lnTo>
                    <a:pt x="162" y="414"/>
                  </a:lnTo>
                  <a:lnTo>
                    <a:pt x="150" y="432"/>
                  </a:lnTo>
                  <a:lnTo>
                    <a:pt x="150" y="438"/>
                  </a:lnTo>
                  <a:close/>
                </a:path>
              </a:pathLst>
            </a:custGeom>
            <a:solidFill>
              <a:srgbClr val="FF8C00"/>
            </a:solidFill>
            <a:ln w="9525">
              <a:solidFill>
                <a:srgbClr val="FF8C00"/>
              </a:solidFill>
              <a:prstDash val="solid"/>
              <a:round/>
              <a:headEnd/>
              <a:tailEnd/>
            </a:ln>
          </p:spPr>
          <p:txBody>
            <a:bodyPr/>
            <a:lstStyle/>
            <a:p>
              <a:endParaRPr lang="en-US"/>
            </a:p>
          </p:txBody>
        </p:sp>
        <p:sp>
          <p:nvSpPr>
            <p:cNvPr id="10284" name="Freeform 169"/>
            <p:cNvSpPr>
              <a:spLocks/>
            </p:cNvSpPr>
            <p:nvPr/>
          </p:nvSpPr>
          <p:spPr bwMode="auto">
            <a:xfrm>
              <a:off x="3183" y="1842"/>
              <a:ext cx="246" cy="444"/>
            </a:xfrm>
            <a:custGeom>
              <a:avLst/>
              <a:gdLst>
                <a:gd name="T0" fmla="*/ 150 w 246"/>
                <a:gd name="T1" fmla="*/ 438 h 444"/>
                <a:gd name="T2" fmla="*/ 132 w 246"/>
                <a:gd name="T3" fmla="*/ 414 h 444"/>
                <a:gd name="T4" fmla="*/ 126 w 246"/>
                <a:gd name="T5" fmla="*/ 384 h 444"/>
                <a:gd name="T6" fmla="*/ 72 w 246"/>
                <a:gd name="T7" fmla="*/ 348 h 444"/>
                <a:gd name="T8" fmla="*/ 84 w 246"/>
                <a:gd name="T9" fmla="*/ 294 h 444"/>
                <a:gd name="T10" fmla="*/ 66 w 246"/>
                <a:gd name="T11" fmla="*/ 288 h 444"/>
                <a:gd name="T12" fmla="*/ 54 w 246"/>
                <a:gd name="T13" fmla="*/ 294 h 444"/>
                <a:gd name="T14" fmla="*/ 42 w 246"/>
                <a:gd name="T15" fmla="*/ 264 h 444"/>
                <a:gd name="T16" fmla="*/ 18 w 246"/>
                <a:gd name="T17" fmla="*/ 240 h 444"/>
                <a:gd name="T18" fmla="*/ 0 w 246"/>
                <a:gd name="T19" fmla="*/ 222 h 444"/>
                <a:gd name="T20" fmla="*/ 0 w 246"/>
                <a:gd name="T21" fmla="*/ 168 h 444"/>
                <a:gd name="T22" fmla="*/ 18 w 246"/>
                <a:gd name="T23" fmla="*/ 156 h 444"/>
                <a:gd name="T24" fmla="*/ 24 w 246"/>
                <a:gd name="T25" fmla="*/ 132 h 444"/>
                <a:gd name="T26" fmla="*/ 18 w 246"/>
                <a:gd name="T27" fmla="*/ 96 h 444"/>
                <a:gd name="T28" fmla="*/ 54 w 246"/>
                <a:gd name="T29" fmla="*/ 84 h 444"/>
                <a:gd name="T30" fmla="*/ 66 w 246"/>
                <a:gd name="T31" fmla="*/ 60 h 444"/>
                <a:gd name="T32" fmla="*/ 66 w 246"/>
                <a:gd name="T33" fmla="*/ 42 h 444"/>
                <a:gd name="T34" fmla="*/ 36 w 246"/>
                <a:gd name="T35" fmla="*/ 12 h 444"/>
                <a:gd name="T36" fmla="*/ 48 w 246"/>
                <a:gd name="T37" fmla="*/ 12 h 444"/>
                <a:gd name="T38" fmla="*/ 198 w 246"/>
                <a:gd name="T39" fmla="*/ 0 h 444"/>
                <a:gd name="T40" fmla="*/ 222 w 246"/>
                <a:gd name="T41" fmla="*/ 60 h 444"/>
                <a:gd name="T42" fmla="*/ 240 w 246"/>
                <a:gd name="T43" fmla="*/ 246 h 444"/>
                <a:gd name="T44" fmla="*/ 228 w 246"/>
                <a:gd name="T45" fmla="*/ 264 h 444"/>
                <a:gd name="T46" fmla="*/ 246 w 246"/>
                <a:gd name="T47" fmla="*/ 294 h 444"/>
                <a:gd name="T48" fmla="*/ 216 w 246"/>
                <a:gd name="T49" fmla="*/ 336 h 444"/>
                <a:gd name="T50" fmla="*/ 216 w 246"/>
                <a:gd name="T51" fmla="*/ 366 h 444"/>
                <a:gd name="T52" fmla="*/ 210 w 246"/>
                <a:gd name="T53" fmla="*/ 378 h 444"/>
                <a:gd name="T54" fmla="*/ 216 w 246"/>
                <a:gd name="T55" fmla="*/ 390 h 444"/>
                <a:gd name="T56" fmla="*/ 192 w 246"/>
                <a:gd name="T57" fmla="*/ 402 h 444"/>
                <a:gd name="T58" fmla="*/ 198 w 246"/>
                <a:gd name="T59" fmla="*/ 426 h 444"/>
                <a:gd name="T60" fmla="*/ 162 w 246"/>
                <a:gd name="T61" fmla="*/ 414 h 444"/>
                <a:gd name="T62" fmla="*/ 150 w 246"/>
                <a:gd name="T63" fmla="*/ 432 h 444"/>
                <a:gd name="T64" fmla="*/ 150 w 246"/>
                <a:gd name="T65" fmla="*/ 438 h 444"/>
                <a:gd name="T66" fmla="*/ 150 w 246"/>
                <a:gd name="T67" fmla="*/ 444 h 44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6"/>
                <a:gd name="T103" fmla="*/ 0 h 444"/>
                <a:gd name="T104" fmla="*/ 246 w 246"/>
                <a:gd name="T105" fmla="*/ 444 h 44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6" h="444">
                  <a:moveTo>
                    <a:pt x="150" y="438"/>
                  </a:moveTo>
                  <a:lnTo>
                    <a:pt x="132" y="414"/>
                  </a:lnTo>
                  <a:lnTo>
                    <a:pt x="126" y="384"/>
                  </a:lnTo>
                  <a:lnTo>
                    <a:pt x="72" y="348"/>
                  </a:lnTo>
                  <a:lnTo>
                    <a:pt x="84" y="294"/>
                  </a:lnTo>
                  <a:lnTo>
                    <a:pt x="66" y="288"/>
                  </a:lnTo>
                  <a:lnTo>
                    <a:pt x="54" y="294"/>
                  </a:lnTo>
                  <a:lnTo>
                    <a:pt x="42" y="264"/>
                  </a:lnTo>
                  <a:lnTo>
                    <a:pt x="18" y="240"/>
                  </a:lnTo>
                  <a:lnTo>
                    <a:pt x="0" y="222"/>
                  </a:lnTo>
                  <a:lnTo>
                    <a:pt x="0" y="168"/>
                  </a:lnTo>
                  <a:lnTo>
                    <a:pt x="18" y="156"/>
                  </a:lnTo>
                  <a:lnTo>
                    <a:pt x="24" y="132"/>
                  </a:lnTo>
                  <a:lnTo>
                    <a:pt x="18" y="96"/>
                  </a:lnTo>
                  <a:lnTo>
                    <a:pt x="54" y="84"/>
                  </a:lnTo>
                  <a:lnTo>
                    <a:pt x="66" y="60"/>
                  </a:lnTo>
                  <a:lnTo>
                    <a:pt x="66" y="42"/>
                  </a:lnTo>
                  <a:lnTo>
                    <a:pt x="36" y="12"/>
                  </a:lnTo>
                  <a:lnTo>
                    <a:pt x="48" y="12"/>
                  </a:lnTo>
                  <a:lnTo>
                    <a:pt x="198" y="0"/>
                  </a:lnTo>
                  <a:lnTo>
                    <a:pt x="222" y="60"/>
                  </a:lnTo>
                  <a:lnTo>
                    <a:pt x="240" y="246"/>
                  </a:lnTo>
                  <a:lnTo>
                    <a:pt x="228" y="264"/>
                  </a:lnTo>
                  <a:lnTo>
                    <a:pt x="246" y="294"/>
                  </a:lnTo>
                  <a:lnTo>
                    <a:pt x="216" y="336"/>
                  </a:lnTo>
                  <a:lnTo>
                    <a:pt x="216" y="366"/>
                  </a:lnTo>
                  <a:lnTo>
                    <a:pt x="210" y="378"/>
                  </a:lnTo>
                  <a:lnTo>
                    <a:pt x="216" y="390"/>
                  </a:lnTo>
                  <a:lnTo>
                    <a:pt x="192" y="402"/>
                  </a:lnTo>
                  <a:lnTo>
                    <a:pt x="198" y="426"/>
                  </a:lnTo>
                  <a:lnTo>
                    <a:pt x="162" y="414"/>
                  </a:lnTo>
                  <a:lnTo>
                    <a:pt x="150" y="432"/>
                  </a:lnTo>
                  <a:lnTo>
                    <a:pt x="150" y="438"/>
                  </a:lnTo>
                  <a:lnTo>
                    <a:pt x="150" y="444"/>
                  </a:lnTo>
                </a:path>
              </a:pathLst>
            </a:custGeom>
            <a:noFill/>
            <a:ln w="9525">
              <a:solidFill>
                <a:srgbClr val="000000"/>
              </a:solidFill>
              <a:prstDash val="solid"/>
              <a:round/>
              <a:headEnd/>
              <a:tailEnd/>
            </a:ln>
          </p:spPr>
          <p:txBody>
            <a:bodyPr/>
            <a:lstStyle/>
            <a:p>
              <a:endParaRPr lang="en-US"/>
            </a:p>
          </p:txBody>
        </p:sp>
        <p:sp>
          <p:nvSpPr>
            <p:cNvPr id="10285" name="Freeform 170"/>
            <p:cNvSpPr>
              <a:spLocks/>
            </p:cNvSpPr>
            <p:nvPr/>
          </p:nvSpPr>
          <p:spPr bwMode="auto">
            <a:xfrm>
              <a:off x="3399" y="1884"/>
              <a:ext cx="186" cy="324"/>
            </a:xfrm>
            <a:custGeom>
              <a:avLst/>
              <a:gdLst>
                <a:gd name="T0" fmla="*/ 0 w 186"/>
                <a:gd name="T1" fmla="*/ 324 h 324"/>
                <a:gd name="T2" fmla="*/ 0 w 186"/>
                <a:gd name="T3" fmla="*/ 294 h 324"/>
                <a:gd name="T4" fmla="*/ 30 w 186"/>
                <a:gd name="T5" fmla="*/ 252 h 324"/>
                <a:gd name="T6" fmla="*/ 12 w 186"/>
                <a:gd name="T7" fmla="*/ 222 h 324"/>
                <a:gd name="T8" fmla="*/ 24 w 186"/>
                <a:gd name="T9" fmla="*/ 204 h 324"/>
                <a:gd name="T10" fmla="*/ 6 w 186"/>
                <a:gd name="T11" fmla="*/ 18 h 324"/>
                <a:gd name="T12" fmla="*/ 24 w 186"/>
                <a:gd name="T13" fmla="*/ 24 h 324"/>
                <a:gd name="T14" fmla="*/ 48 w 186"/>
                <a:gd name="T15" fmla="*/ 12 h 324"/>
                <a:gd name="T16" fmla="*/ 162 w 186"/>
                <a:gd name="T17" fmla="*/ 0 h 324"/>
                <a:gd name="T18" fmla="*/ 186 w 186"/>
                <a:gd name="T19" fmla="*/ 204 h 324"/>
                <a:gd name="T20" fmla="*/ 186 w 186"/>
                <a:gd name="T21" fmla="*/ 228 h 324"/>
                <a:gd name="T22" fmla="*/ 150 w 186"/>
                <a:gd name="T23" fmla="*/ 240 h 324"/>
                <a:gd name="T24" fmla="*/ 156 w 186"/>
                <a:gd name="T25" fmla="*/ 252 h 324"/>
                <a:gd name="T26" fmla="*/ 126 w 186"/>
                <a:gd name="T27" fmla="*/ 300 h 324"/>
                <a:gd name="T28" fmla="*/ 108 w 186"/>
                <a:gd name="T29" fmla="*/ 300 h 324"/>
                <a:gd name="T30" fmla="*/ 102 w 186"/>
                <a:gd name="T31" fmla="*/ 288 h 324"/>
                <a:gd name="T32" fmla="*/ 84 w 186"/>
                <a:gd name="T33" fmla="*/ 312 h 324"/>
                <a:gd name="T34" fmla="*/ 72 w 186"/>
                <a:gd name="T35" fmla="*/ 306 h 324"/>
                <a:gd name="T36" fmla="*/ 60 w 186"/>
                <a:gd name="T37" fmla="*/ 324 h 324"/>
                <a:gd name="T38" fmla="*/ 24 w 186"/>
                <a:gd name="T39" fmla="*/ 312 h 324"/>
                <a:gd name="T40" fmla="*/ 24 w 186"/>
                <a:gd name="T41" fmla="*/ 324 h 324"/>
                <a:gd name="T42" fmla="*/ 12 w 186"/>
                <a:gd name="T43" fmla="*/ 318 h 324"/>
                <a:gd name="T44" fmla="*/ 6 w 186"/>
                <a:gd name="T45" fmla="*/ 324 h 324"/>
                <a:gd name="T46" fmla="*/ 0 w 186"/>
                <a:gd name="T47" fmla="*/ 324 h 3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86"/>
                <a:gd name="T73" fmla="*/ 0 h 324"/>
                <a:gd name="T74" fmla="*/ 186 w 186"/>
                <a:gd name="T75" fmla="*/ 324 h 3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86" h="324">
                  <a:moveTo>
                    <a:pt x="0" y="324"/>
                  </a:moveTo>
                  <a:lnTo>
                    <a:pt x="0" y="294"/>
                  </a:lnTo>
                  <a:lnTo>
                    <a:pt x="30" y="252"/>
                  </a:lnTo>
                  <a:lnTo>
                    <a:pt x="12" y="222"/>
                  </a:lnTo>
                  <a:lnTo>
                    <a:pt x="24" y="204"/>
                  </a:lnTo>
                  <a:lnTo>
                    <a:pt x="6" y="18"/>
                  </a:lnTo>
                  <a:lnTo>
                    <a:pt x="24" y="24"/>
                  </a:lnTo>
                  <a:lnTo>
                    <a:pt x="48" y="12"/>
                  </a:lnTo>
                  <a:lnTo>
                    <a:pt x="162" y="0"/>
                  </a:lnTo>
                  <a:lnTo>
                    <a:pt x="186" y="204"/>
                  </a:lnTo>
                  <a:lnTo>
                    <a:pt x="186" y="228"/>
                  </a:lnTo>
                  <a:lnTo>
                    <a:pt x="150" y="240"/>
                  </a:lnTo>
                  <a:lnTo>
                    <a:pt x="156" y="252"/>
                  </a:lnTo>
                  <a:lnTo>
                    <a:pt x="126" y="300"/>
                  </a:lnTo>
                  <a:lnTo>
                    <a:pt x="108" y="300"/>
                  </a:lnTo>
                  <a:lnTo>
                    <a:pt x="102" y="288"/>
                  </a:lnTo>
                  <a:lnTo>
                    <a:pt x="84" y="312"/>
                  </a:lnTo>
                  <a:lnTo>
                    <a:pt x="72" y="306"/>
                  </a:lnTo>
                  <a:lnTo>
                    <a:pt x="60" y="324"/>
                  </a:lnTo>
                  <a:lnTo>
                    <a:pt x="24" y="312"/>
                  </a:lnTo>
                  <a:lnTo>
                    <a:pt x="24" y="324"/>
                  </a:lnTo>
                  <a:lnTo>
                    <a:pt x="12" y="318"/>
                  </a:lnTo>
                  <a:lnTo>
                    <a:pt x="6" y="324"/>
                  </a:lnTo>
                  <a:lnTo>
                    <a:pt x="0" y="324"/>
                  </a:lnTo>
                  <a:close/>
                </a:path>
              </a:pathLst>
            </a:custGeom>
            <a:solidFill>
              <a:srgbClr val="FF8C00"/>
            </a:solidFill>
            <a:ln w="9525">
              <a:solidFill>
                <a:srgbClr val="FF8C00"/>
              </a:solidFill>
              <a:prstDash val="solid"/>
              <a:round/>
              <a:headEnd/>
              <a:tailEnd/>
            </a:ln>
          </p:spPr>
          <p:txBody>
            <a:bodyPr/>
            <a:lstStyle/>
            <a:p>
              <a:endParaRPr lang="en-US"/>
            </a:p>
          </p:txBody>
        </p:sp>
        <p:sp>
          <p:nvSpPr>
            <p:cNvPr id="10286" name="Freeform 171"/>
            <p:cNvSpPr>
              <a:spLocks/>
            </p:cNvSpPr>
            <p:nvPr/>
          </p:nvSpPr>
          <p:spPr bwMode="auto">
            <a:xfrm>
              <a:off x="3399" y="1884"/>
              <a:ext cx="186" cy="330"/>
            </a:xfrm>
            <a:custGeom>
              <a:avLst/>
              <a:gdLst>
                <a:gd name="T0" fmla="*/ 0 w 186"/>
                <a:gd name="T1" fmla="*/ 324 h 330"/>
                <a:gd name="T2" fmla="*/ 0 w 186"/>
                <a:gd name="T3" fmla="*/ 294 h 330"/>
                <a:gd name="T4" fmla="*/ 30 w 186"/>
                <a:gd name="T5" fmla="*/ 252 h 330"/>
                <a:gd name="T6" fmla="*/ 12 w 186"/>
                <a:gd name="T7" fmla="*/ 222 h 330"/>
                <a:gd name="T8" fmla="*/ 24 w 186"/>
                <a:gd name="T9" fmla="*/ 204 h 330"/>
                <a:gd name="T10" fmla="*/ 6 w 186"/>
                <a:gd name="T11" fmla="*/ 18 h 330"/>
                <a:gd name="T12" fmla="*/ 24 w 186"/>
                <a:gd name="T13" fmla="*/ 24 h 330"/>
                <a:gd name="T14" fmla="*/ 48 w 186"/>
                <a:gd name="T15" fmla="*/ 12 h 330"/>
                <a:gd name="T16" fmla="*/ 162 w 186"/>
                <a:gd name="T17" fmla="*/ 0 h 330"/>
                <a:gd name="T18" fmla="*/ 186 w 186"/>
                <a:gd name="T19" fmla="*/ 204 h 330"/>
                <a:gd name="T20" fmla="*/ 186 w 186"/>
                <a:gd name="T21" fmla="*/ 228 h 330"/>
                <a:gd name="T22" fmla="*/ 150 w 186"/>
                <a:gd name="T23" fmla="*/ 240 h 330"/>
                <a:gd name="T24" fmla="*/ 156 w 186"/>
                <a:gd name="T25" fmla="*/ 252 h 330"/>
                <a:gd name="T26" fmla="*/ 126 w 186"/>
                <a:gd name="T27" fmla="*/ 300 h 330"/>
                <a:gd name="T28" fmla="*/ 108 w 186"/>
                <a:gd name="T29" fmla="*/ 300 h 330"/>
                <a:gd name="T30" fmla="*/ 102 w 186"/>
                <a:gd name="T31" fmla="*/ 288 h 330"/>
                <a:gd name="T32" fmla="*/ 84 w 186"/>
                <a:gd name="T33" fmla="*/ 312 h 330"/>
                <a:gd name="T34" fmla="*/ 72 w 186"/>
                <a:gd name="T35" fmla="*/ 306 h 330"/>
                <a:gd name="T36" fmla="*/ 60 w 186"/>
                <a:gd name="T37" fmla="*/ 324 h 330"/>
                <a:gd name="T38" fmla="*/ 24 w 186"/>
                <a:gd name="T39" fmla="*/ 312 h 330"/>
                <a:gd name="T40" fmla="*/ 24 w 186"/>
                <a:gd name="T41" fmla="*/ 324 h 330"/>
                <a:gd name="T42" fmla="*/ 12 w 186"/>
                <a:gd name="T43" fmla="*/ 318 h 330"/>
                <a:gd name="T44" fmla="*/ 6 w 186"/>
                <a:gd name="T45" fmla="*/ 324 h 330"/>
                <a:gd name="T46" fmla="*/ 0 w 186"/>
                <a:gd name="T47" fmla="*/ 324 h 330"/>
                <a:gd name="T48" fmla="*/ 0 w 186"/>
                <a:gd name="T49" fmla="*/ 330 h 33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6"/>
                <a:gd name="T76" fmla="*/ 0 h 330"/>
                <a:gd name="T77" fmla="*/ 186 w 186"/>
                <a:gd name="T78" fmla="*/ 330 h 33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6" h="330">
                  <a:moveTo>
                    <a:pt x="0" y="324"/>
                  </a:moveTo>
                  <a:lnTo>
                    <a:pt x="0" y="294"/>
                  </a:lnTo>
                  <a:lnTo>
                    <a:pt x="30" y="252"/>
                  </a:lnTo>
                  <a:lnTo>
                    <a:pt x="12" y="222"/>
                  </a:lnTo>
                  <a:lnTo>
                    <a:pt x="24" y="204"/>
                  </a:lnTo>
                  <a:lnTo>
                    <a:pt x="6" y="18"/>
                  </a:lnTo>
                  <a:lnTo>
                    <a:pt x="24" y="24"/>
                  </a:lnTo>
                  <a:lnTo>
                    <a:pt x="48" y="12"/>
                  </a:lnTo>
                  <a:lnTo>
                    <a:pt x="162" y="0"/>
                  </a:lnTo>
                  <a:lnTo>
                    <a:pt x="186" y="204"/>
                  </a:lnTo>
                  <a:lnTo>
                    <a:pt x="186" y="228"/>
                  </a:lnTo>
                  <a:lnTo>
                    <a:pt x="150" y="240"/>
                  </a:lnTo>
                  <a:lnTo>
                    <a:pt x="156" y="252"/>
                  </a:lnTo>
                  <a:lnTo>
                    <a:pt x="126" y="300"/>
                  </a:lnTo>
                  <a:lnTo>
                    <a:pt x="108" y="300"/>
                  </a:lnTo>
                  <a:lnTo>
                    <a:pt x="102" y="288"/>
                  </a:lnTo>
                  <a:lnTo>
                    <a:pt x="84" y="312"/>
                  </a:lnTo>
                  <a:lnTo>
                    <a:pt x="72" y="306"/>
                  </a:lnTo>
                  <a:lnTo>
                    <a:pt x="60" y="324"/>
                  </a:lnTo>
                  <a:lnTo>
                    <a:pt x="24" y="312"/>
                  </a:lnTo>
                  <a:lnTo>
                    <a:pt x="24" y="324"/>
                  </a:lnTo>
                  <a:lnTo>
                    <a:pt x="12" y="318"/>
                  </a:lnTo>
                  <a:lnTo>
                    <a:pt x="6" y="324"/>
                  </a:lnTo>
                  <a:lnTo>
                    <a:pt x="0" y="324"/>
                  </a:lnTo>
                  <a:lnTo>
                    <a:pt x="0" y="330"/>
                  </a:lnTo>
                </a:path>
              </a:pathLst>
            </a:custGeom>
            <a:noFill/>
            <a:ln w="9525">
              <a:solidFill>
                <a:srgbClr val="000000"/>
              </a:solidFill>
              <a:prstDash val="solid"/>
              <a:round/>
              <a:headEnd/>
              <a:tailEnd/>
            </a:ln>
          </p:spPr>
          <p:txBody>
            <a:bodyPr/>
            <a:lstStyle/>
            <a:p>
              <a:endParaRPr lang="en-US"/>
            </a:p>
          </p:txBody>
        </p:sp>
        <p:sp>
          <p:nvSpPr>
            <p:cNvPr id="10287" name="Freeform 172"/>
            <p:cNvSpPr>
              <a:spLocks/>
            </p:cNvSpPr>
            <p:nvPr/>
          </p:nvSpPr>
          <p:spPr bwMode="auto">
            <a:xfrm>
              <a:off x="2877" y="1776"/>
              <a:ext cx="372" cy="246"/>
            </a:xfrm>
            <a:custGeom>
              <a:avLst/>
              <a:gdLst>
                <a:gd name="T0" fmla="*/ 306 w 372"/>
                <a:gd name="T1" fmla="*/ 246 h 246"/>
                <a:gd name="T2" fmla="*/ 288 w 372"/>
                <a:gd name="T3" fmla="*/ 228 h 246"/>
                <a:gd name="T4" fmla="*/ 54 w 372"/>
                <a:gd name="T5" fmla="*/ 234 h 246"/>
                <a:gd name="T6" fmla="*/ 42 w 372"/>
                <a:gd name="T7" fmla="*/ 180 h 246"/>
                <a:gd name="T8" fmla="*/ 12 w 372"/>
                <a:gd name="T9" fmla="*/ 90 h 246"/>
                <a:gd name="T10" fmla="*/ 0 w 372"/>
                <a:gd name="T11" fmla="*/ 66 h 246"/>
                <a:gd name="T12" fmla="*/ 12 w 372"/>
                <a:gd name="T13" fmla="*/ 36 h 246"/>
                <a:gd name="T14" fmla="*/ 6 w 372"/>
                <a:gd name="T15" fmla="*/ 12 h 246"/>
                <a:gd name="T16" fmla="*/ 12 w 372"/>
                <a:gd name="T17" fmla="*/ 6 h 246"/>
                <a:gd name="T18" fmla="*/ 306 w 372"/>
                <a:gd name="T19" fmla="*/ 0 h 246"/>
                <a:gd name="T20" fmla="*/ 318 w 372"/>
                <a:gd name="T21" fmla="*/ 18 h 246"/>
                <a:gd name="T22" fmla="*/ 312 w 372"/>
                <a:gd name="T23" fmla="*/ 36 h 246"/>
                <a:gd name="T24" fmla="*/ 318 w 372"/>
                <a:gd name="T25" fmla="*/ 60 h 246"/>
                <a:gd name="T26" fmla="*/ 342 w 372"/>
                <a:gd name="T27" fmla="*/ 78 h 246"/>
                <a:gd name="T28" fmla="*/ 372 w 372"/>
                <a:gd name="T29" fmla="*/ 108 h 246"/>
                <a:gd name="T30" fmla="*/ 372 w 372"/>
                <a:gd name="T31" fmla="*/ 126 h 246"/>
                <a:gd name="T32" fmla="*/ 360 w 372"/>
                <a:gd name="T33" fmla="*/ 150 h 246"/>
                <a:gd name="T34" fmla="*/ 324 w 372"/>
                <a:gd name="T35" fmla="*/ 162 h 246"/>
                <a:gd name="T36" fmla="*/ 330 w 372"/>
                <a:gd name="T37" fmla="*/ 198 h 246"/>
                <a:gd name="T38" fmla="*/ 324 w 372"/>
                <a:gd name="T39" fmla="*/ 222 h 246"/>
                <a:gd name="T40" fmla="*/ 306 w 372"/>
                <a:gd name="T41" fmla="*/ 234 h 246"/>
                <a:gd name="T42" fmla="*/ 306 w 372"/>
                <a:gd name="T43" fmla="*/ 246 h 2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72"/>
                <a:gd name="T67" fmla="*/ 0 h 246"/>
                <a:gd name="T68" fmla="*/ 372 w 372"/>
                <a:gd name="T69" fmla="*/ 246 h 24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72" h="246">
                  <a:moveTo>
                    <a:pt x="306" y="246"/>
                  </a:moveTo>
                  <a:lnTo>
                    <a:pt x="288" y="228"/>
                  </a:lnTo>
                  <a:lnTo>
                    <a:pt x="54" y="234"/>
                  </a:lnTo>
                  <a:lnTo>
                    <a:pt x="42" y="180"/>
                  </a:lnTo>
                  <a:lnTo>
                    <a:pt x="12" y="90"/>
                  </a:lnTo>
                  <a:lnTo>
                    <a:pt x="0" y="66"/>
                  </a:lnTo>
                  <a:lnTo>
                    <a:pt x="12" y="36"/>
                  </a:lnTo>
                  <a:lnTo>
                    <a:pt x="6" y="12"/>
                  </a:lnTo>
                  <a:lnTo>
                    <a:pt x="12" y="6"/>
                  </a:lnTo>
                  <a:lnTo>
                    <a:pt x="306" y="0"/>
                  </a:lnTo>
                  <a:lnTo>
                    <a:pt x="318" y="18"/>
                  </a:lnTo>
                  <a:lnTo>
                    <a:pt x="312" y="36"/>
                  </a:lnTo>
                  <a:lnTo>
                    <a:pt x="318" y="60"/>
                  </a:lnTo>
                  <a:lnTo>
                    <a:pt x="342" y="78"/>
                  </a:lnTo>
                  <a:lnTo>
                    <a:pt x="372" y="108"/>
                  </a:lnTo>
                  <a:lnTo>
                    <a:pt x="372" y="126"/>
                  </a:lnTo>
                  <a:lnTo>
                    <a:pt x="360" y="150"/>
                  </a:lnTo>
                  <a:lnTo>
                    <a:pt x="324" y="162"/>
                  </a:lnTo>
                  <a:lnTo>
                    <a:pt x="330" y="198"/>
                  </a:lnTo>
                  <a:lnTo>
                    <a:pt x="324" y="222"/>
                  </a:lnTo>
                  <a:lnTo>
                    <a:pt x="306" y="234"/>
                  </a:lnTo>
                  <a:lnTo>
                    <a:pt x="306" y="246"/>
                  </a:lnTo>
                  <a:close/>
                </a:path>
              </a:pathLst>
            </a:custGeom>
            <a:solidFill>
              <a:srgbClr val="FF8C00"/>
            </a:solidFill>
            <a:ln w="9525">
              <a:solidFill>
                <a:srgbClr val="FF8C00"/>
              </a:solidFill>
              <a:prstDash val="solid"/>
              <a:round/>
              <a:headEnd/>
              <a:tailEnd/>
            </a:ln>
          </p:spPr>
          <p:txBody>
            <a:bodyPr/>
            <a:lstStyle/>
            <a:p>
              <a:endParaRPr lang="en-US"/>
            </a:p>
          </p:txBody>
        </p:sp>
        <p:sp>
          <p:nvSpPr>
            <p:cNvPr id="10288" name="Freeform 173"/>
            <p:cNvSpPr>
              <a:spLocks/>
            </p:cNvSpPr>
            <p:nvPr/>
          </p:nvSpPr>
          <p:spPr bwMode="auto">
            <a:xfrm>
              <a:off x="2877" y="1776"/>
              <a:ext cx="372" cy="252"/>
            </a:xfrm>
            <a:custGeom>
              <a:avLst/>
              <a:gdLst>
                <a:gd name="T0" fmla="*/ 306 w 372"/>
                <a:gd name="T1" fmla="*/ 246 h 252"/>
                <a:gd name="T2" fmla="*/ 288 w 372"/>
                <a:gd name="T3" fmla="*/ 228 h 252"/>
                <a:gd name="T4" fmla="*/ 54 w 372"/>
                <a:gd name="T5" fmla="*/ 234 h 252"/>
                <a:gd name="T6" fmla="*/ 42 w 372"/>
                <a:gd name="T7" fmla="*/ 180 h 252"/>
                <a:gd name="T8" fmla="*/ 12 w 372"/>
                <a:gd name="T9" fmla="*/ 90 h 252"/>
                <a:gd name="T10" fmla="*/ 0 w 372"/>
                <a:gd name="T11" fmla="*/ 66 h 252"/>
                <a:gd name="T12" fmla="*/ 12 w 372"/>
                <a:gd name="T13" fmla="*/ 36 h 252"/>
                <a:gd name="T14" fmla="*/ 6 w 372"/>
                <a:gd name="T15" fmla="*/ 12 h 252"/>
                <a:gd name="T16" fmla="*/ 12 w 372"/>
                <a:gd name="T17" fmla="*/ 6 h 252"/>
                <a:gd name="T18" fmla="*/ 306 w 372"/>
                <a:gd name="T19" fmla="*/ 0 h 252"/>
                <a:gd name="T20" fmla="*/ 318 w 372"/>
                <a:gd name="T21" fmla="*/ 18 h 252"/>
                <a:gd name="T22" fmla="*/ 312 w 372"/>
                <a:gd name="T23" fmla="*/ 36 h 252"/>
                <a:gd name="T24" fmla="*/ 318 w 372"/>
                <a:gd name="T25" fmla="*/ 60 h 252"/>
                <a:gd name="T26" fmla="*/ 342 w 372"/>
                <a:gd name="T27" fmla="*/ 78 h 252"/>
                <a:gd name="T28" fmla="*/ 372 w 372"/>
                <a:gd name="T29" fmla="*/ 108 h 252"/>
                <a:gd name="T30" fmla="*/ 372 w 372"/>
                <a:gd name="T31" fmla="*/ 126 h 252"/>
                <a:gd name="T32" fmla="*/ 360 w 372"/>
                <a:gd name="T33" fmla="*/ 150 h 252"/>
                <a:gd name="T34" fmla="*/ 324 w 372"/>
                <a:gd name="T35" fmla="*/ 162 h 252"/>
                <a:gd name="T36" fmla="*/ 330 w 372"/>
                <a:gd name="T37" fmla="*/ 198 h 252"/>
                <a:gd name="T38" fmla="*/ 324 w 372"/>
                <a:gd name="T39" fmla="*/ 222 h 252"/>
                <a:gd name="T40" fmla="*/ 306 w 372"/>
                <a:gd name="T41" fmla="*/ 234 h 252"/>
                <a:gd name="T42" fmla="*/ 306 w 372"/>
                <a:gd name="T43" fmla="*/ 246 h 252"/>
                <a:gd name="T44" fmla="*/ 306 w 372"/>
                <a:gd name="T45" fmla="*/ 252 h 25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72"/>
                <a:gd name="T70" fmla="*/ 0 h 252"/>
                <a:gd name="T71" fmla="*/ 372 w 372"/>
                <a:gd name="T72" fmla="*/ 252 h 25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72" h="252">
                  <a:moveTo>
                    <a:pt x="306" y="246"/>
                  </a:moveTo>
                  <a:lnTo>
                    <a:pt x="288" y="228"/>
                  </a:lnTo>
                  <a:lnTo>
                    <a:pt x="54" y="234"/>
                  </a:lnTo>
                  <a:lnTo>
                    <a:pt x="42" y="180"/>
                  </a:lnTo>
                  <a:lnTo>
                    <a:pt x="12" y="90"/>
                  </a:lnTo>
                  <a:lnTo>
                    <a:pt x="0" y="66"/>
                  </a:lnTo>
                  <a:lnTo>
                    <a:pt x="12" y="36"/>
                  </a:lnTo>
                  <a:lnTo>
                    <a:pt x="6" y="12"/>
                  </a:lnTo>
                  <a:lnTo>
                    <a:pt x="12" y="6"/>
                  </a:lnTo>
                  <a:lnTo>
                    <a:pt x="306" y="0"/>
                  </a:lnTo>
                  <a:lnTo>
                    <a:pt x="318" y="18"/>
                  </a:lnTo>
                  <a:lnTo>
                    <a:pt x="312" y="36"/>
                  </a:lnTo>
                  <a:lnTo>
                    <a:pt x="318" y="60"/>
                  </a:lnTo>
                  <a:lnTo>
                    <a:pt x="342" y="78"/>
                  </a:lnTo>
                  <a:lnTo>
                    <a:pt x="372" y="108"/>
                  </a:lnTo>
                  <a:lnTo>
                    <a:pt x="372" y="126"/>
                  </a:lnTo>
                  <a:lnTo>
                    <a:pt x="360" y="150"/>
                  </a:lnTo>
                  <a:lnTo>
                    <a:pt x="324" y="162"/>
                  </a:lnTo>
                  <a:lnTo>
                    <a:pt x="330" y="198"/>
                  </a:lnTo>
                  <a:lnTo>
                    <a:pt x="324" y="222"/>
                  </a:lnTo>
                  <a:lnTo>
                    <a:pt x="306" y="234"/>
                  </a:lnTo>
                  <a:lnTo>
                    <a:pt x="306" y="246"/>
                  </a:lnTo>
                  <a:lnTo>
                    <a:pt x="306" y="252"/>
                  </a:lnTo>
                </a:path>
              </a:pathLst>
            </a:custGeom>
            <a:noFill/>
            <a:ln w="9525">
              <a:solidFill>
                <a:srgbClr val="000000"/>
              </a:solidFill>
              <a:prstDash val="solid"/>
              <a:round/>
              <a:headEnd/>
              <a:tailEnd/>
            </a:ln>
          </p:spPr>
          <p:txBody>
            <a:bodyPr/>
            <a:lstStyle/>
            <a:p>
              <a:endParaRPr lang="en-US"/>
            </a:p>
          </p:txBody>
        </p:sp>
        <p:sp>
          <p:nvSpPr>
            <p:cNvPr id="10289" name="Freeform 174"/>
            <p:cNvSpPr>
              <a:spLocks/>
            </p:cNvSpPr>
            <p:nvPr/>
          </p:nvSpPr>
          <p:spPr bwMode="auto">
            <a:xfrm>
              <a:off x="2541" y="2046"/>
              <a:ext cx="456" cy="246"/>
            </a:xfrm>
            <a:custGeom>
              <a:avLst/>
              <a:gdLst>
                <a:gd name="T0" fmla="*/ 414 w 456"/>
                <a:gd name="T1" fmla="*/ 12 h 246"/>
                <a:gd name="T2" fmla="*/ 438 w 456"/>
                <a:gd name="T3" fmla="*/ 24 h 246"/>
                <a:gd name="T4" fmla="*/ 426 w 456"/>
                <a:gd name="T5" fmla="*/ 48 h 246"/>
                <a:gd name="T6" fmla="*/ 456 w 456"/>
                <a:gd name="T7" fmla="*/ 78 h 246"/>
                <a:gd name="T8" fmla="*/ 456 w 456"/>
                <a:gd name="T9" fmla="*/ 246 h 246"/>
                <a:gd name="T10" fmla="*/ 0 w 456"/>
                <a:gd name="T11" fmla="*/ 234 h 246"/>
                <a:gd name="T12" fmla="*/ 12 w 456"/>
                <a:gd name="T13" fmla="*/ 0 h 246"/>
                <a:gd name="T14" fmla="*/ 414 w 456"/>
                <a:gd name="T15" fmla="*/ 12 h 246"/>
                <a:gd name="T16" fmla="*/ 0 60000 65536"/>
                <a:gd name="T17" fmla="*/ 0 60000 65536"/>
                <a:gd name="T18" fmla="*/ 0 60000 65536"/>
                <a:gd name="T19" fmla="*/ 0 60000 65536"/>
                <a:gd name="T20" fmla="*/ 0 60000 65536"/>
                <a:gd name="T21" fmla="*/ 0 60000 65536"/>
                <a:gd name="T22" fmla="*/ 0 60000 65536"/>
                <a:gd name="T23" fmla="*/ 0 60000 65536"/>
                <a:gd name="T24" fmla="*/ 0 w 456"/>
                <a:gd name="T25" fmla="*/ 0 h 246"/>
                <a:gd name="T26" fmla="*/ 456 w 456"/>
                <a:gd name="T27" fmla="*/ 246 h 24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56" h="246">
                  <a:moveTo>
                    <a:pt x="414" y="12"/>
                  </a:moveTo>
                  <a:lnTo>
                    <a:pt x="438" y="24"/>
                  </a:lnTo>
                  <a:lnTo>
                    <a:pt x="426" y="48"/>
                  </a:lnTo>
                  <a:lnTo>
                    <a:pt x="456" y="78"/>
                  </a:lnTo>
                  <a:lnTo>
                    <a:pt x="456" y="246"/>
                  </a:lnTo>
                  <a:lnTo>
                    <a:pt x="0" y="234"/>
                  </a:lnTo>
                  <a:lnTo>
                    <a:pt x="12" y="0"/>
                  </a:lnTo>
                  <a:lnTo>
                    <a:pt x="414" y="12"/>
                  </a:lnTo>
                  <a:close/>
                </a:path>
              </a:pathLst>
            </a:custGeom>
            <a:solidFill>
              <a:srgbClr val="FF8C00"/>
            </a:solidFill>
            <a:ln w="9525">
              <a:solidFill>
                <a:srgbClr val="FF8C00"/>
              </a:solidFill>
              <a:prstDash val="solid"/>
              <a:round/>
              <a:headEnd/>
              <a:tailEnd/>
            </a:ln>
          </p:spPr>
          <p:txBody>
            <a:bodyPr/>
            <a:lstStyle/>
            <a:p>
              <a:endParaRPr lang="en-US"/>
            </a:p>
          </p:txBody>
        </p:sp>
        <p:sp>
          <p:nvSpPr>
            <p:cNvPr id="10290" name="Freeform 175"/>
            <p:cNvSpPr>
              <a:spLocks/>
            </p:cNvSpPr>
            <p:nvPr/>
          </p:nvSpPr>
          <p:spPr bwMode="auto">
            <a:xfrm>
              <a:off x="2541" y="2046"/>
              <a:ext cx="456" cy="246"/>
            </a:xfrm>
            <a:custGeom>
              <a:avLst/>
              <a:gdLst>
                <a:gd name="T0" fmla="*/ 414 w 456"/>
                <a:gd name="T1" fmla="*/ 12 h 246"/>
                <a:gd name="T2" fmla="*/ 438 w 456"/>
                <a:gd name="T3" fmla="*/ 24 h 246"/>
                <a:gd name="T4" fmla="*/ 426 w 456"/>
                <a:gd name="T5" fmla="*/ 48 h 246"/>
                <a:gd name="T6" fmla="*/ 456 w 456"/>
                <a:gd name="T7" fmla="*/ 78 h 246"/>
                <a:gd name="T8" fmla="*/ 456 w 456"/>
                <a:gd name="T9" fmla="*/ 246 h 246"/>
                <a:gd name="T10" fmla="*/ 0 w 456"/>
                <a:gd name="T11" fmla="*/ 234 h 246"/>
                <a:gd name="T12" fmla="*/ 12 w 456"/>
                <a:gd name="T13" fmla="*/ 0 h 246"/>
                <a:gd name="T14" fmla="*/ 414 w 456"/>
                <a:gd name="T15" fmla="*/ 12 h 246"/>
                <a:gd name="T16" fmla="*/ 414 w 456"/>
                <a:gd name="T17" fmla="*/ 18 h 2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56"/>
                <a:gd name="T28" fmla="*/ 0 h 246"/>
                <a:gd name="T29" fmla="*/ 456 w 456"/>
                <a:gd name="T30" fmla="*/ 246 h 2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56" h="246">
                  <a:moveTo>
                    <a:pt x="414" y="12"/>
                  </a:moveTo>
                  <a:lnTo>
                    <a:pt x="438" y="24"/>
                  </a:lnTo>
                  <a:lnTo>
                    <a:pt x="426" y="48"/>
                  </a:lnTo>
                  <a:lnTo>
                    <a:pt x="456" y="78"/>
                  </a:lnTo>
                  <a:lnTo>
                    <a:pt x="456" y="246"/>
                  </a:lnTo>
                  <a:lnTo>
                    <a:pt x="0" y="234"/>
                  </a:lnTo>
                  <a:lnTo>
                    <a:pt x="12" y="0"/>
                  </a:lnTo>
                  <a:lnTo>
                    <a:pt x="414" y="12"/>
                  </a:lnTo>
                  <a:lnTo>
                    <a:pt x="414" y="18"/>
                  </a:lnTo>
                </a:path>
              </a:pathLst>
            </a:custGeom>
            <a:noFill/>
            <a:ln w="9525">
              <a:solidFill>
                <a:srgbClr val="000000"/>
              </a:solidFill>
              <a:prstDash val="solid"/>
              <a:round/>
              <a:headEnd/>
              <a:tailEnd/>
            </a:ln>
          </p:spPr>
          <p:txBody>
            <a:bodyPr/>
            <a:lstStyle/>
            <a:p>
              <a:endParaRPr lang="en-US"/>
            </a:p>
          </p:txBody>
        </p:sp>
        <p:sp>
          <p:nvSpPr>
            <p:cNvPr id="10291" name="Freeform 176"/>
            <p:cNvSpPr>
              <a:spLocks/>
            </p:cNvSpPr>
            <p:nvPr/>
          </p:nvSpPr>
          <p:spPr bwMode="auto">
            <a:xfrm>
              <a:off x="3321" y="2088"/>
              <a:ext cx="450" cy="228"/>
            </a:xfrm>
            <a:custGeom>
              <a:avLst/>
              <a:gdLst>
                <a:gd name="T0" fmla="*/ 360 w 450"/>
                <a:gd name="T1" fmla="*/ 186 h 228"/>
                <a:gd name="T2" fmla="*/ 84 w 450"/>
                <a:gd name="T3" fmla="*/ 210 h 228"/>
                <a:gd name="T4" fmla="*/ 84 w 450"/>
                <a:gd name="T5" fmla="*/ 222 h 228"/>
                <a:gd name="T6" fmla="*/ 0 w 450"/>
                <a:gd name="T7" fmla="*/ 228 h 228"/>
                <a:gd name="T8" fmla="*/ 6 w 450"/>
                <a:gd name="T9" fmla="*/ 222 h 228"/>
                <a:gd name="T10" fmla="*/ 18 w 450"/>
                <a:gd name="T11" fmla="*/ 222 h 228"/>
                <a:gd name="T12" fmla="*/ 12 w 450"/>
                <a:gd name="T13" fmla="*/ 192 h 228"/>
                <a:gd name="T14" fmla="*/ 12 w 450"/>
                <a:gd name="T15" fmla="*/ 186 h 228"/>
                <a:gd name="T16" fmla="*/ 24 w 450"/>
                <a:gd name="T17" fmla="*/ 168 h 228"/>
                <a:gd name="T18" fmla="*/ 60 w 450"/>
                <a:gd name="T19" fmla="*/ 180 h 228"/>
                <a:gd name="T20" fmla="*/ 54 w 450"/>
                <a:gd name="T21" fmla="*/ 156 h 228"/>
                <a:gd name="T22" fmla="*/ 78 w 450"/>
                <a:gd name="T23" fmla="*/ 144 h 228"/>
                <a:gd name="T24" fmla="*/ 72 w 450"/>
                <a:gd name="T25" fmla="*/ 132 h 228"/>
                <a:gd name="T26" fmla="*/ 78 w 450"/>
                <a:gd name="T27" fmla="*/ 120 h 228"/>
                <a:gd name="T28" fmla="*/ 84 w 450"/>
                <a:gd name="T29" fmla="*/ 120 h 228"/>
                <a:gd name="T30" fmla="*/ 90 w 450"/>
                <a:gd name="T31" fmla="*/ 114 h 228"/>
                <a:gd name="T32" fmla="*/ 102 w 450"/>
                <a:gd name="T33" fmla="*/ 120 h 228"/>
                <a:gd name="T34" fmla="*/ 102 w 450"/>
                <a:gd name="T35" fmla="*/ 108 h 228"/>
                <a:gd name="T36" fmla="*/ 138 w 450"/>
                <a:gd name="T37" fmla="*/ 120 h 228"/>
                <a:gd name="T38" fmla="*/ 150 w 450"/>
                <a:gd name="T39" fmla="*/ 102 h 228"/>
                <a:gd name="T40" fmla="*/ 162 w 450"/>
                <a:gd name="T41" fmla="*/ 108 h 228"/>
                <a:gd name="T42" fmla="*/ 180 w 450"/>
                <a:gd name="T43" fmla="*/ 84 h 228"/>
                <a:gd name="T44" fmla="*/ 186 w 450"/>
                <a:gd name="T45" fmla="*/ 96 h 228"/>
                <a:gd name="T46" fmla="*/ 204 w 450"/>
                <a:gd name="T47" fmla="*/ 96 h 228"/>
                <a:gd name="T48" fmla="*/ 234 w 450"/>
                <a:gd name="T49" fmla="*/ 48 h 228"/>
                <a:gd name="T50" fmla="*/ 228 w 450"/>
                <a:gd name="T51" fmla="*/ 36 h 228"/>
                <a:gd name="T52" fmla="*/ 264 w 450"/>
                <a:gd name="T53" fmla="*/ 24 h 228"/>
                <a:gd name="T54" fmla="*/ 264 w 450"/>
                <a:gd name="T55" fmla="*/ 0 h 228"/>
                <a:gd name="T56" fmla="*/ 288 w 450"/>
                <a:gd name="T57" fmla="*/ 0 h 228"/>
                <a:gd name="T58" fmla="*/ 300 w 450"/>
                <a:gd name="T59" fmla="*/ 18 h 228"/>
                <a:gd name="T60" fmla="*/ 336 w 450"/>
                <a:gd name="T61" fmla="*/ 30 h 228"/>
                <a:gd name="T62" fmla="*/ 384 w 450"/>
                <a:gd name="T63" fmla="*/ 12 h 228"/>
                <a:gd name="T64" fmla="*/ 402 w 450"/>
                <a:gd name="T65" fmla="*/ 36 h 228"/>
                <a:gd name="T66" fmla="*/ 402 w 450"/>
                <a:gd name="T67" fmla="*/ 36 h 228"/>
                <a:gd name="T68" fmla="*/ 414 w 450"/>
                <a:gd name="T69" fmla="*/ 72 h 228"/>
                <a:gd name="T70" fmla="*/ 450 w 450"/>
                <a:gd name="T71" fmla="*/ 102 h 228"/>
                <a:gd name="T72" fmla="*/ 390 w 450"/>
                <a:gd name="T73" fmla="*/ 174 h 228"/>
                <a:gd name="T74" fmla="*/ 360 w 450"/>
                <a:gd name="T75" fmla="*/ 186 h 22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50"/>
                <a:gd name="T115" fmla="*/ 0 h 228"/>
                <a:gd name="T116" fmla="*/ 450 w 450"/>
                <a:gd name="T117" fmla="*/ 228 h 22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50" h="228">
                  <a:moveTo>
                    <a:pt x="360" y="186"/>
                  </a:moveTo>
                  <a:lnTo>
                    <a:pt x="84" y="210"/>
                  </a:lnTo>
                  <a:lnTo>
                    <a:pt x="84" y="222"/>
                  </a:lnTo>
                  <a:lnTo>
                    <a:pt x="0" y="228"/>
                  </a:lnTo>
                  <a:lnTo>
                    <a:pt x="6" y="222"/>
                  </a:lnTo>
                  <a:lnTo>
                    <a:pt x="18" y="222"/>
                  </a:lnTo>
                  <a:lnTo>
                    <a:pt x="12" y="192"/>
                  </a:lnTo>
                  <a:lnTo>
                    <a:pt x="12" y="186"/>
                  </a:lnTo>
                  <a:lnTo>
                    <a:pt x="24" y="168"/>
                  </a:lnTo>
                  <a:lnTo>
                    <a:pt x="60" y="180"/>
                  </a:lnTo>
                  <a:lnTo>
                    <a:pt x="54" y="156"/>
                  </a:lnTo>
                  <a:lnTo>
                    <a:pt x="78" y="144"/>
                  </a:lnTo>
                  <a:lnTo>
                    <a:pt x="72" y="132"/>
                  </a:lnTo>
                  <a:lnTo>
                    <a:pt x="78" y="120"/>
                  </a:lnTo>
                  <a:lnTo>
                    <a:pt x="84" y="120"/>
                  </a:lnTo>
                  <a:lnTo>
                    <a:pt x="90" y="114"/>
                  </a:lnTo>
                  <a:lnTo>
                    <a:pt x="102" y="120"/>
                  </a:lnTo>
                  <a:lnTo>
                    <a:pt x="102" y="108"/>
                  </a:lnTo>
                  <a:lnTo>
                    <a:pt x="138" y="120"/>
                  </a:lnTo>
                  <a:lnTo>
                    <a:pt x="150" y="102"/>
                  </a:lnTo>
                  <a:lnTo>
                    <a:pt x="162" y="108"/>
                  </a:lnTo>
                  <a:lnTo>
                    <a:pt x="180" y="84"/>
                  </a:lnTo>
                  <a:lnTo>
                    <a:pt x="186" y="96"/>
                  </a:lnTo>
                  <a:lnTo>
                    <a:pt x="204" y="96"/>
                  </a:lnTo>
                  <a:lnTo>
                    <a:pt x="234" y="48"/>
                  </a:lnTo>
                  <a:lnTo>
                    <a:pt x="228" y="36"/>
                  </a:lnTo>
                  <a:lnTo>
                    <a:pt x="264" y="24"/>
                  </a:lnTo>
                  <a:lnTo>
                    <a:pt x="264" y="0"/>
                  </a:lnTo>
                  <a:lnTo>
                    <a:pt x="288" y="0"/>
                  </a:lnTo>
                  <a:lnTo>
                    <a:pt x="300" y="18"/>
                  </a:lnTo>
                  <a:lnTo>
                    <a:pt x="336" y="30"/>
                  </a:lnTo>
                  <a:lnTo>
                    <a:pt x="384" y="12"/>
                  </a:lnTo>
                  <a:lnTo>
                    <a:pt x="402" y="36"/>
                  </a:lnTo>
                  <a:lnTo>
                    <a:pt x="414" y="72"/>
                  </a:lnTo>
                  <a:lnTo>
                    <a:pt x="450" y="102"/>
                  </a:lnTo>
                  <a:lnTo>
                    <a:pt x="390" y="174"/>
                  </a:lnTo>
                  <a:lnTo>
                    <a:pt x="360" y="186"/>
                  </a:lnTo>
                  <a:close/>
                </a:path>
              </a:pathLst>
            </a:custGeom>
            <a:solidFill>
              <a:srgbClr val="FF8C00"/>
            </a:solidFill>
            <a:ln w="9525">
              <a:solidFill>
                <a:srgbClr val="FF8C00"/>
              </a:solidFill>
              <a:prstDash val="solid"/>
              <a:round/>
              <a:headEnd/>
              <a:tailEnd/>
            </a:ln>
          </p:spPr>
          <p:txBody>
            <a:bodyPr/>
            <a:lstStyle/>
            <a:p>
              <a:endParaRPr lang="en-US"/>
            </a:p>
          </p:txBody>
        </p:sp>
        <p:sp>
          <p:nvSpPr>
            <p:cNvPr id="10292" name="Freeform 177"/>
            <p:cNvSpPr>
              <a:spLocks/>
            </p:cNvSpPr>
            <p:nvPr/>
          </p:nvSpPr>
          <p:spPr bwMode="auto">
            <a:xfrm>
              <a:off x="3321" y="2088"/>
              <a:ext cx="450" cy="228"/>
            </a:xfrm>
            <a:custGeom>
              <a:avLst/>
              <a:gdLst>
                <a:gd name="T0" fmla="*/ 360 w 450"/>
                <a:gd name="T1" fmla="*/ 186 h 228"/>
                <a:gd name="T2" fmla="*/ 84 w 450"/>
                <a:gd name="T3" fmla="*/ 210 h 228"/>
                <a:gd name="T4" fmla="*/ 84 w 450"/>
                <a:gd name="T5" fmla="*/ 222 h 228"/>
                <a:gd name="T6" fmla="*/ 0 w 450"/>
                <a:gd name="T7" fmla="*/ 228 h 228"/>
                <a:gd name="T8" fmla="*/ 6 w 450"/>
                <a:gd name="T9" fmla="*/ 222 h 228"/>
                <a:gd name="T10" fmla="*/ 18 w 450"/>
                <a:gd name="T11" fmla="*/ 222 h 228"/>
                <a:gd name="T12" fmla="*/ 12 w 450"/>
                <a:gd name="T13" fmla="*/ 192 h 228"/>
                <a:gd name="T14" fmla="*/ 12 w 450"/>
                <a:gd name="T15" fmla="*/ 186 h 228"/>
                <a:gd name="T16" fmla="*/ 24 w 450"/>
                <a:gd name="T17" fmla="*/ 168 h 228"/>
                <a:gd name="T18" fmla="*/ 60 w 450"/>
                <a:gd name="T19" fmla="*/ 180 h 228"/>
                <a:gd name="T20" fmla="*/ 54 w 450"/>
                <a:gd name="T21" fmla="*/ 156 h 228"/>
                <a:gd name="T22" fmla="*/ 78 w 450"/>
                <a:gd name="T23" fmla="*/ 144 h 228"/>
                <a:gd name="T24" fmla="*/ 72 w 450"/>
                <a:gd name="T25" fmla="*/ 132 h 228"/>
                <a:gd name="T26" fmla="*/ 78 w 450"/>
                <a:gd name="T27" fmla="*/ 120 h 228"/>
                <a:gd name="T28" fmla="*/ 84 w 450"/>
                <a:gd name="T29" fmla="*/ 120 h 228"/>
                <a:gd name="T30" fmla="*/ 90 w 450"/>
                <a:gd name="T31" fmla="*/ 114 h 228"/>
                <a:gd name="T32" fmla="*/ 102 w 450"/>
                <a:gd name="T33" fmla="*/ 120 h 228"/>
                <a:gd name="T34" fmla="*/ 102 w 450"/>
                <a:gd name="T35" fmla="*/ 108 h 228"/>
                <a:gd name="T36" fmla="*/ 138 w 450"/>
                <a:gd name="T37" fmla="*/ 120 h 228"/>
                <a:gd name="T38" fmla="*/ 150 w 450"/>
                <a:gd name="T39" fmla="*/ 102 h 228"/>
                <a:gd name="T40" fmla="*/ 162 w 450"/>
                <a:gd name="T41" fmla="*/ 108 h 228"/>
                <a:gd name="T42" fmla="*/ 180 w 450"/>
                <a:gd name="T43" fmla="*/ 84 h 228"/>
                <a:gd name="T44" fmla="*/ 186 w 450"/>
                <a:gd name="T45" fmla="*/ 96 h 228"/>
                <a:gd name="T46" fmla="*/ 204 w 450"/>
                <a:gd name="T47" fmla="*/ 96 h 228"/>
                <a:gd name="T48" fmla="*/ 234 w 450"/>
                <a:gd name="T49" fmla="*/ 48 h 228"/>
                <a:gd name="T50" fmla="*/ 228 w 450"/>
                <a:gd name="T51" fmla="*/ 36 h 228"/>
                <a:gd name="T52" fmla="*/ 264 w 450"/>
                <a:gd name="T53" fmla="*/ 24 h 228"/>
                <a:gd name="T54" fmla="*/ 264 w 450"/>
                <a:gd name="T55" fmla="*/ 0 h 228"/>
                <a:gd name="T56" fmla="*/ 288 w 450"/>
                <a:gd name="T57" fmla="*/ 0 h 228"/>
                <a:gd name="T58" fmla="*/ 300 w 450"/>
                <a:gd name="T59" fmla="*/ 18 h 228"/>
                <a:gd name="T60" fmla="*/ 336 w 450"/>
                <a:gd name="T61" fmla="*/ 30 h 228"/>
                <a:gd name="T62" fmla="*/ 384 w 450"/>
                <a:gd name="T63" fmla="*/ 12 h 228"/>
                <a:gd name="T64" fmla="*/ 402 w 450"/>
                <a:gd name="T65" fmla="*/ 36 h 228"/>
                <a:gd name="T66" fmla="*/ 408 w 450"/>
                <a:gd name="T67" fmla="*/ 36 h 228"/>
                <a:gd name="T68" fmla="*/ 402 w 450"/>
                <a:gd name="T69" fmla="*/ 36 h 228"/>
                <a:gd name="T70" fmla="*/ 414 w 450"/>
                <a:gd name="T71" fmla="*/ 72 h 228"/>
                <a:gd name="T72" fmla="*/ 450 w 450"/>
                <a:gd name="T73" fmla="*/ 102 h 228"/>
                <a:gd name="T74" fmla="*/ 390 w 450"/>
                <a:gd name="T75" fmla="*/ 174 h 228"/>
                <a:gd name="T76" fmla="*/ 360 w 450"/>
                <a:gd name="T77" fmla="*/ 186 h 228"/>
                <a:gd name="T78" fmla="*/ 360 w 450"/>
                <a:gd name="T79" fmla="*/ 192 h 2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50"/>
                <a:gd name="T121" fmla="*/ 0 h 228"/>
                <a:gd name="T122" fmla="*/ 450 w 450"/>
                <a:gd name="T123" fmla="*/ 228 h 2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50" h="228">
                  <a:moveTo>
                    <a:pt x="360" y="186"/>
                  </a:moveTo>
                  <a:lnTo>
                    <a:pt x="84" y="210"/>
                  </a:lnTo>
                  <a:lnTo>
                    <a:pt x="84" y="222"/>
                  </a:lnTo>
                  <a:lnTo>
                    <a:pt x="0" y="228"/>
                  </a:lnTo>
                  <a:lnTo>
                    <a:pt x="6" y="222"/>
                  </a:lnTo>
                  <a:lnTo>
                    <a:pt x="18" y="222"/>
                  </a:lnTo>
                  <a:lnTo>
                    <a:pt x="12" y="192"/>
                  </a:lnTo>
                  <a:lnTo>
                    <a:pt x="12" y="186"/>
                  </a:lnTo>
                  <a:lnTo>
                    <a:pt x="24" y="168"/>
                  </a:lnTo>
                  <a:lnTo>
                    <a:pt x="60" y="180"/>
                  </a:lnTo>
                  <a:lnTo>
                    <a:pt x="54" y="156"/>
                  </a:lnTo>
                  <a:lnTo>
                    <a:pt x="78" y="144"/>
                  </a:lnTo>
                  <a:lnTo>
                    <a:pt x="72" y="132"/>
                  </a:lnTo>
                  <a:lnTo>
                    <a:pt x="78" y="120"/>
                  </a:lnTo>
                  <a:lnTo>
                    <a:pt x="84" y="120"/>
                  </a:lnTo>
                  <a:lnTo>
                    <a:pt x="90" y="114"/>
                  </a:lnTo>
                  <a:lnTo>
                    <a:pt x="102" y="120"/>
                  </a:lnTo>
                  <a:lnTo>
                    <a:pt x="102" y="108"/>
                  </a:lnTo>
                  <a:lnTo>
                    <a:pt x="138" y="120"/>
                  </a:lnTo>
                  <a:lnTo>
                    <a:pt x="150" y="102"/>
                  </a:lnTo>
                  <a:lnTo>
                    <a:pt x="162" y="108"/>
                  </a:lnTo>
                  <a:lnTo>
                    <a:pt x="180" y="84"/>
                  </a:lnTo>
                  <a:lnTo>
                    <a:pt x="186" y="96"/>
                  </a:lnTo>
                  <a:lnTo>
                    <a:pt x="204" y="96"/>
                  </a:lnTo>
                  <a:lnTo>
                    <a:pt x="234" y="48"/>
                  </a:lnTo>
                  <a:lnTo>
                    <a:pt x="228" y="36"/>
                  </a:lnTo>
                  <a:lnTo>
                    <a:pt x="264" y="24"/>
                  </a:lnTo>
                  <a:lnTo>
                    <a:pt x="264" y="0"/>
                  </a:lnTo>
                  <a:lnTo>
                    <a:pt x="288" y="0"/>
                  </a:lnTo>
                  <a:lnTo>
                    <a:pt x="300" y="18"/>
                  </a:lnTo>
                  <a:lnTo>
                    <a:pt x="336" y="30"/>
                  </a:lnTo>
                  <a:lnTo>
                    <a:pt x="384" y="12"/>
                  </a:lnTo>
                  <a:lnTo>
                    <a:pt x="402" y="36"/>
                  </a:lnTo>
                  <a:lnTo>
                    <a:pt x="408" y="36"/>
                  </a:lnTo>
                  <a:lnTo>
                    <a:pt x="402" y="36"/>
                  </a:lnTo>
                  <a:lnTo>
                    <a:pt x="414" y="72"/>
                  </a:lnTo>
                  <a:lnTo>
                    <a:pt x="450" y="102"/>
                  </a:lnTo>
                  <a:lnTo>
                    <a:pt x="390" y="174"/>
                  </a:lnTo>
                  <a:lnTo>
                    <a:pt x="360" y="186"/>
                  </a:lnTo>
                  <a:lnTo>
                    <a:pt x="360" y="192"/>
                  </a:lnTo>
                </a:path>
              </a:pathLst>
            </a:custGeom>
            <a:noFill/>
            <a:ln w="9525">
              <a:solidFill>
                <a:srgbClr val="000000"/>
              </a:solidFill>
              <a:prstDash val="solid"/>
              <a:round/>
              <a:headEnd/>
              <a:tailEnd/>
            </a:ln>
          </p:spPr>
          <p:txBody>
            <a:bodyPr/>
            <a:lstStyle/>
            <a:p>
              <a:endParaRPr lang="en-US"/>
            </a:p>
          </p:txBody>
        </p:sp>
        <p:sp>
          <p:nvSpPr>
            <p:cNvPr id="10293" name="Freeform 178"/>
            <p:cNvSpPr>
              <a:spLocks/>
            </p:cNvSpPr>
            <p:nvPr/>
          </p:nvSpPr>
          <p:spPr bwMode="auto">
            <a:xfrm>
              <a:off x="3039" y="2598"/>
              <a:ext cx="348" cy="306"/>
            </a:xfrm>
            <a:custGeom>
              <a:avLst/>
              <a:gdLst>
                <a:gd name="T0" fmla="*/ 306 w 348"/>
                <a:gd name="T1" fmla="*/ 210 h 306"/>
                <a:gd name="T2" fmla="*/ 264 w 348"/>
                <a:gd name="T3" fmla="*/ 198 h 306"/>
                <a:gd name="T4" fmla="*/ 246 w 348"/>
                <a:gd name="T5" fmla="*/ 216 h 306"/>
                <a:gd name="T6" fmla="*/ 270 w 348"/>
                <a:gd name="T7" fmla="*/ 228 h 306"/>
                <a:gd name="T8" fmla="*/ 300 w 348"/>
                <a:gd name="T9" fmla="*/ 216 h 306"/>
                <a:gd name="T10" fmla="*/ 288 w 348"/>
                <a:gd name="T11" fmla="*/ 228 h 306"/>
                <a:gd name="T12" fmla="*/ 306 w 348"/>
                <a:gd name="T13" fmla="*/ 234 h 306"/>
                <a:gd name="T14" fmla="*/ 312 w 348"/>
                <a:gd name="T15" fmla="*/ 222 h 306"/>
                <a:gd name="T16" fmla="*/ 330 w 348"/>
                <a:gd name="T17" fmla="*/ 210 h 306"/>
                <a:gd name="T18" fmla="*/ 336 w 348"/>
                <a:gd name="T19" fmla="*/ 234 h 306"/>
                <a:gd name="T20" fmla="*/ 306 w 348"/>
                <a:gd name="T21" fmla="*/ 258 h 306"/>
                <a:gd name="T22" fmla="*/ 312 w 348"/>
                <a:gd name="T23" fmla="*/ 270 h 306"/>
                <a:gd name="T24" fmla="*/ 348 w 348"/>
                <a:gd name="T25" fmla="*/ 288 h 306"/>
                <a:gd name="T26" fmla="*/ 342 w 348"/>
                <a:gd name="T27" fmla="*/ 300 h 306"/>
                <a:gd name="T28" fmla="*/ 336 w 348"/>
                <a:gd name="T29" fmla="*/ 294 h 306"/>
                <a:gd name="T30" fmla="*/ 324 w 348"/>
                <a:gd name="T31" fmla="*/ 306 h 306"/>
                <a:gd name="T32" fmla="*/ 318 w 348"/>
                <a:gd name="T33" fmla="*/ 282 h 306"/>
                <a:gd name="T34" fmla="*/ 276 w 348"/>
                <a:gd name="T35" fmla="*/ 270 h 306"/>
                <a:gd name="T36" fmla="*/ 282 w 348"/>
                <a:gd name="T37" fmla="*/ 288 h 306"/>
                <a:gd name="T38" fmla="*/ 270 w 348"/>
                <a:gd name="T39" fmla="*/ 300 h 306"/>
                <a:gd name="T40" fmla="*/ 258 w 348"/>
                <a:gd name="T41" fmla="*/ 282 h 306"/>
                <a:gd name="T42" fmla="*/ 252 w 348"/>
                <a:gd name="T43" fmla="*/ 294 h 306"/>
                <a:gd name="T44" fmla="*/ 240 w 348"/>
                <a:gd name="T45" fmla="*/ 282 h 306"/>
                <a:gd name="T46" fmla="*/ 234 w 348"/>
                <a:gd name="T47" fmla="*/ 300 h 306"/>
                <a:gd name="T48" fmla="*/ 222 w 348"/>
                <a:gd name="T49" fmla="*/ 300 h 306"/>
                <a:gd name="T50" fmla="*/ 204 w 348"/>
                <a:gd name="T51" fmla="*/ 294 h 306"/>
                <a:gd name="T52" fmla="*/ 192 w 348"/>
                <a:gd name="T53" fmla="*/ 270 h 306"/>
                <a:gd name="T54" fmla="*/ 174 w 348"/>
                <a:gd name="T55" fmla="*/ 270 h 306"/>
                <a:gd name="T56" fmla="*/ 174 w 348"/>
                <a:gd name="T57" fmla="*/ 252 h 306"/>
                <a:gd name="T58" fmla="*/ 156 w 348"/>
                <a:gd name="T59" fmla="*/ 258 h 306"/>
                <a:gd name="T60" fmla="*/ 156 w 348"/>
                <a:gd name="T61" fmla="*/ 246 h 306"/>
                <a:gd name="T62" fmla="*/ 132 w 348"/>
                <a:gd name="T63" fmla="*/ 252 h 306"/>
                <a:gd name="T64" fmla="*/ 144 w 348"/>
                <a:gd name="T65" fmla="*/ 264 h 306"/>
                <a:gd name="T66" fmla="*/ 126 w 348"/>
                <a:gd name="T67" fmla="*/ 270 h 306"/>
                <a:gd name="T68" fmla="*/ 66 w 348"/>
                <a:gd name="T69" fmla="*/ 252 h 306"/>
                <a:gd name="T70" fmla="*/ 18 w 348"/>
                <a:gd name="T71" fmla="*/ 258 h 306"/>
                <a:gd name="T72" fmla="*/ 12 w 348"/>
                <a:gd name="T73" fmla="*/ 252 h 306"/>
                <a:gd name="T74" fmla="*/ 30 w 348"/>
                <a:gd name="T75" fmla="*/ 234 h 306"/>
                <a:gd name="T76" fmla="*/ 24 w 348"/>
                <a:gd name="T77" fmla="*/ 192 h 306"/>
                <a:gd name="T78" fmla="*/ 36 w 348"/>
                <a:gd name="T79" fmla="*/ 156 h 306"/>
                <a:gd name="T80" fmla="*/ 0 w 348"/>
                <a:gd name="T81" fmla="*/ 84 h 306"/>
                <a:gd name="T82" fmla="*/ 0 w 348"/>
                <a:gd name="T83" fmla="*/ 6 h 306"/>
                <a:gd name="T84" fmla="*/ 186 w 348"/>
                <a:gd name="T85" fmla="*/ 0 h 306"/>
                <a:gd name="T86" fmla="*/ 192 w 348"/>
                <a:gd name="T87" fmla="*/ 6 h 306"/>
                <a:gd name="T88" fmla="*/ 192 w 348"/>
                <a:gd name="T89" fmla="*/ 30 h 306"/>
                <a:gd name="T90" fmla="*/ 198 w 348"/>
                <a:gd name="T91" fmla="*/ 30 h 306"/>
                <a:gd name="T92" fmla="*/ 192 w 348"/>
                <a:gd name="T93" fmla="*/ 36 h 306"/>
                <a:gd name="T94" fmla="*/ 210 w 348"/>
                <a:gd name="T95" fmla="*/ 54 h 306"/>
                <a:gd name="T96" fmla="*/ 192 w 348"/>
                <a:gd name="T97" fmla="*/ 60 h 306"/>
                <a:gd name="T98" fmla="*/ 204 w 348"/>
                <a:gd name="T99" fmla="*/ 66 h 306"/>
                <a:gd name="T100" fmla="*/ 174 w 348"/>
                <a:gd name="T101" fmla="*/ 108 h 306"/>
                <a:gd name="T102" fmla="*/ 168 w 348"/>
                <a:gd name="T103" fmla="*/ 156 h 306"/>
                <a:gd name="T104" fmla="*/ 288 w 348"/>
                <a:gd name="T105" fmla="*/ 150 h 306"/>
                <a:gd name="T106" fmla="*/ 288 w 348"/>
                <a:gd name="T107" fmla="*/ 174 h 306"/>
                <a:gd name="T108" fmla="*/ 306 w 348"/>
                <a:gd name="T109" fmla="*/ 210 h 3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8"/>
                <a:gd name="T166" fmla="*/ 0 h 306"/>
                <a:gd name="T167" fmla="*/ 348 w 348"/>
                <a:gd name="T168" fmla="*/ 306 h 3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8" h="306">
                  <a:moveTo>
                    <a:pt x="306" y="210"/>
                  </a:moveTo>
                  <a:lnTo>
                    <a:pt x="264" y="198"/>
                  </a:lnTo>
                  <a:lnTo>
                    <a:pt x="246" y="216"/>
                  </a:lnTo>
                  <a:lnTo>
                    <a:pt x="270" y="228"/>
                  </a:lnTo>
                  <a:lnTo>
                    <a:pt x="300" y="216"/>
                  </a:lnTo>
                  <a:lnTo>
                    <a:pt x="288" y="228"/>
                  </a:lnTo>
                  <a:lnTo>
                    <a:pt x="306" y="234"/>
                  </a:lnTo>
                  <a:lnTo>
                    <a:pt x="312" y="222"/>
                  </a:lnTo>
                  <a:lnTo>
                    <a:pt x="330" y="210"/>
                  </a:lnTo>
                  <a:lnTo>
                    <a:pt x="336" y="234"/>
                  </a:lnTo>
                  <a:lnTo>
                    <a:pt x="306" y="258"/>
                  </a:lnTo>
                  <a:lnTo>
                    <a:pt x="312" y="270"/>
                  </a:lnTo>
                  <a:lnTo>
                    <a:pt x="348" y="288"/>
                  </a:lnTo>
                  <a:lnTo>
                    <a:pt x="342" y="300"/>
                  </a:lnTo>
                  <a:lnTo>
                    <a:pt x="336" y="294"/>
                  </a:lnTo>
                  <a:lnTo>
                    <a:pt x="324" y="306"/>
                  </a:lnTo>
                  <a:lnTo>
                    <a:pt x="318" y="282"/>
                  </a:lnTo>
                  <a:lnTo>
                    <a:pt x="276" y="270"/>
                  </a:lnTo>
                  <a:lnTo>
                    <a:pt x="282" y="288"/>
                  </a:lnTo>
                  <a:lnTo>
                    <a:pt x="270" y="300"/>
                  </a:lnTo>
                  <a:lnTo>
                    <a:pt x="258" y="282"/>
                  </a:lnTo>
                  <a:lnTo>
                    <a:pt x="252" y="294"/>
                  </a:lnTo>
                  <a:lnTo>
                    <a:pt x="240" y="282"/>
                  </a:lnTo>
                  <a:lnTo>
                    <a:pt x="234" y="300"/>
                  </a:lnTo>
                  <a:lnTo>
                    <a:pt x="222" y="300"/>
                  </a:lnTo>
                  <a:lnTo>
                    <a:pt x="204" y="294"/>
                  </a:lnTo>
                  <a:lnTo>
                    <a:pt x="192" y="270"/>
                  </a:lnTo>
                  <a:lnTo>
                    <a:pt x="174" y="270"/>
                  </a:lnTo>
                  <a:lnTo>
                    <a:pt x="174" y="252"/>
                  </a:lnTo>
                  <a:lnTo>
                    <a:pt x="156" y="258"/>
                  </a:lnTo>
                  <a:lnTo>
                    <a:pt x="156" y="246"/>
                  </a:lnTo>
                  <a:lnTo>
                    <a:pt x="132" y="252"/>
                  </a:lnTo>
                  <a:lnTo>
                    <a:pt x="144" y="264"/>
                  </a:lnTo>
                  <a:lnTo>
                    <a:pt x="126" y="270"/>
                  </a:lnTo>
                  <a:lnTo>
                    <a:pt x="66" y="252"/>
                  </a:lnTo>
                  <a:lnTo>
                    <a:pt x="18" y="258"/>
                  </a:lnTo>
                  <a:lnTo>
                    <a:pt x="12" y="252"/>
                  </a:lnTo>
                  <a:lnTo>
                    <a:pt x="30" y="234"/>
                  </a:lnTo>
                  <a:lnTo>
                    <a:pt x="24" y="192"/>
                  </a:lnTo>
                  <a:lnTo>
                    <a:pt x="36" y="156"/>
                  </a:lnTo>
                  <a:lnTo>
                    <a:pt x="0" y="84"/>
                  </a:lnTo>
                  <a:lnTo>
                    <a:pt x="0" y="6"/>
                  </a:lnTo>
                  <a:lnTo>
                    <a:pt x="186" y="0"/>
                  </a:lnTo>
                  <a:lnTo>
                    <a:pt x="192" y="6"/>
                  </a:lnTo>
                  <a:lnTo>
                    <a:pt x="192" y="30"/>
                  </a:lnTo>
                  <a:lnTo>
                    <a:pt x="198" y="30"/>
                  </a:lnTo>
                  <a:lnTo>
                    <a:pt x="192" y="36"/>
                  </a:lnTo>
                  <a:lnTo>
                    <a:pt x="210" y="54"/>
                  </a:lnTo>
                  <a:lnTo>
                    <a:pt x="192" y="60"/>
                  </a:lnTo>
                  <a:lnTo>
                    <a:pt x="204" y="66"/>
                  </a:lnTo>
                  <a:lnTo>
                    <a:pt x="174" y="108"/>
                  </a:lnTo>
                  <a:lnTo>
                    <a:pt x="168" y="156"/>
                  </a:lnTo>
                  <a:lnTo>
                    <a:pt x="288" y="150"/>
                  </a:lnTo>
                  <a:lnTo>
                    <a:pt x="288" y="174"/>
                  </a:lnTo>
                  <a:lnTo>
                    <a:pt x="306" y="210"/>
                  </a:lnTo>
                  <a:close/>
                </a:path>
              </a:pathLst>
            </a:custGeom>
            <a:solidFill>
              <a:srgbClr val="FF8C00"/>
            </a:solidFill>
            <a:ln w="9525">
              <a:solidFill>
                <a:srgbClr val="FF8C00"/>
              </a:solidFill>
              <a:prstDash val="solid"/>
              <a:round/>
              <a:headEnd/>
              <a:tailEnd/>
            </a:ln>
          </p:spPr>
          <p:txBody>
            <a:bodyPr/>
            <a:lstStyle/>
            <a:p>
              <a:endParaRPr lang="en-US"/>
            </a:p>
          </p:txBody>
        </p:sp>
        <p:sp>
          <p:nvSpPr>
            <p:cNvPr id="10294" name="Freeform 179"/>
            <p:cNvSpPr>
              <a:spLocks/>
            </p:cNvSpPr>
            <p:nvPr/>
          </p:nvSpPr>
          <p:spPr bwMode="auto">
            <a:xfrm>
              <a:off x="3039" y="2598"/>
              <a:ext cx="348" cy="306"/>
            </a:xfrm>
            <a:custGeom>
              <a:avLst/>
              <a:gdLst>
                <a:gd name="T0" fmla="*/ 306 w 348"/>
                <a:gd name="T1" fmla="*/ 210 h 306"/>
                <a:gd name="T2" fmla="*/ 264 w 348"/>
                <a:gd name="T3" fmla="*/ 198 h 306"/>
                <a:gd name="T4" fmla="*/ 246 w 348"/>
                <a:gd name="T5" fmla="*/ 216 h 306"/>
                <a:gd name="T6" fmla="*/ 270 w 348"/>
                <a:gd name="T7" fmla="*/ 228 h 306"/>
                <a:gd name="T8" fmla="*/ 300 w 348"/>
                <a:gd name="T9" fmla="*/ 216 h 306"/>
                <a:gd name="T10" fmla="*/ 288 w 348"/>
                <a:gd name="T11" fmla="*/ 228 h 306"/>
                <a:gd name="T12" fmla="*/ 306 w 348"/>
                <a:gd name="T13" fmla="*/ 234 h 306"/>
                <a:gd name="T14" fmla="*/ 312 w 348"/>
                <a:gd name="T15" fmla="*/ 222 h 306"/>
                <a:gd name="T16" fmla="*/ 330 w 348"/>
                <a:gd name="T17" fmla="*/ 210 h 306"/>
                <a:gd name="T18" fmla="*/ 336 w 348"/>
                <a:gd name="T19" fmla="*/ 234 h 306"/>
                <a:gd name="T20" fmla="*/ 306 w 348"/>
                <a:gd name="T21" fmla="*/ 258 h 306"/>
                <a:gd name="T22" fmla="*/ 312 w 348"/>
                <a:gd name="T23" fmla="*/ 270 h 306"/>
                <a:gd name="T24" fmla="*/ 348 w 348"/>
                <a:gd name="T25" fmla="*/ 288 h 306"/>
                <a:gd name="T26" fmla="*/ 342 w 348"/>
                <a:gd name="T27" fmla="*/ 300 h 306"/>
                <a:gd name="T28" fmla="*/ 336 w 348"/>
                <a:gd name="T29" fmla="*/ 294 h 306"/>
                <a:gd name="T30" fmla="*/ 324 w 348"/>
                <a:gd name="T31" fmla="*/ 306 h 306"/>
                <a:gd name="T32" fmla="*/ 318 w 348"/>
                <a:gd name="T33" fmla="*/ 282 h 306"/>
                <a:gd name="T34" fmla="*/ 276 w 348"/>
                <a:gd name="T35" fmla="*/ 270 h 306"/>
                <a:gd name="T36" fmla="*/ 282 w 348"/>
                <a:gd name="T37" fmla="*/ 288 h 306"/>
                <a:gd name="T38" fmla="*/ 270 w 348"/>
                <a:gd name="T39" fmla="*/ 300 h 306"/>
                <a:gd name="T40" fmla="*/ 258 w 348"/>
                <a:gd name="T41" fmla="*/ 282 h 306"/>
                <a:gd name="T42" fmla="*/ 252 w 348"/>
                <a:gd name="T43" fmla="*/ 294 h 306"/>
                <a:gd name="T44" fmla="*/ 240 w 348"/>
                <a:gd name="T45" fmla="*/ 282 h 306"/>
                <a:gd name="T46" fmla="*/ 234 w 348"/>
                <a:gd name="T47" fmla="*/ 300 h 306"/>
                <a:gd name="T48" fmla="*/ 222 w 348"/>
                <a:gd name="T49" fmla="*/ 300 h 306"/>
                <a:gd name="T50" fmla="*/ 204 w 348"/>
                <a:gd name="T51" fmla="*/ 294 h 306"/>
                <a:gd name="T52" fmla="*/ 192 w 348"/>
                <a:gd name="T53" fmla="*/ 270 h 306"/>
                <a:gd name="T54" fmla="*/ 174 w 348"/>
                <a:gd name="T55" fmla="*/ 270 h 306"/>
                <a:gd name="T56" fmla="*/ 174 w 348"/>
                <a:gd name="T57" fmla="*/ 252 h 306"/>
                <a:gd name="T58" fmla="*/ 156 w 348"/>
                <a:gd name="T59" fmla="*/ 258 h 306"/>
                <a:gd name="T60" fmla="*/ 156 w 348"/>
                <a:gd name="T61" fmla="*/ 246 h 306"/>
                <a:gd name="T62" fmla="*/ 132 w 348"/>
                <a:gd name="T63" fmla="*/ 252 h 306"/>
                <a:gd name="T64" fmla="*/ 144 w 348"/>
                <a:gd name="T65" fmla="*/ 264 h 306"/>
                <a:gd name="T66" fmla="*/ 126 w 348"/>
                <a:gd name="T67" fmla="*/ 270 h 306"/>
                <a:gd name="T68" fmla="*/ 66 w 348"/>
                <a:gd name="T69" fmla="*/ 252 h 306"/>
                <a:gd name="T70" fmla="*/ 18 w 348"/>
                <a:gd name="T71" fmla="*/ 258 h 306"/>
                <a:gd name="T72" fmla="*/ 12 w 348"/>
                <a:gd name="T73" fmla="*/ 252 h 306"/>
                <a:gd name="T74" fmla="*/ 30 w 348"/>
                <a:gd name="T75" fmla="*/ 234 h 306"/>
                <a:gd name="T76" fmla="*/ 24 w 348"/>
                <a:gd name="T77" fmla="*/ 192 h 306"/>
                <a:gd name="T78" fmla="*/ 36 w 348"/>
                <a:gd name="T79" fmla="*/ 156 h 306"/>
                <a:gd name="T80" fmla="*/ 0 w 348"/>
                <a:gd name="T81" fmla="*/ 84 h 306"/>
                <a:gd name="T82" fmla="*/ 0 w 348"/>
                <a:gd name="T83" fmla="*/ 6 h 306"/>
                <a:gd name="T84" fmla="*/ 186 w 348"/>
                <a:gd name="T85" fmla="*/ 0 h 306"/>
                <a:gd name="T86" fmla="*/ 192 w 348"/>
                <a:gd name="T87" fmla="*/ 6 h 306"/>
                <a:gd name="T88" fmla="*/ 192 w 348"/>
                <a:gd name="T89" fmla="*/ 30 h 306"/>
                <a:gd name="T90" fmla="*/ 198 w 348"/>
                <a:gd name="T91" fmla="*/ 30 h 306"/>
                <a:gd name="T92" fmla="*/ 192 w 348"/>
                <a:gd name="T93" fmla="*/ 36 h 306"/>
                <a:gd name="T94" fmla="*/ 210 w 348"/>
                <a:gd name="T95" fmla="*/ 54 h 306"/>
                <a:gd name="T96" fmla="*/ 192 w 348"/>
                <a:gd name="T97" fmla="*/ 60 h 306"/>
                <a:gd name="T98" fmla="*/ 204 w 348"/>
                <a:gd name="T99" fmla="*/ 66 h 306"/>
                <a:gd name="T100" fmla="*/ 174 w 348"/>
                <a:gd name="T101" fmla="*/ 108 h 306"/>
                <a:gd name="T102" fmla="*/ 168 w 348"/>
                <a:gd name="T103" fmla="*/ 156 h 306"/>
                <a:gd name="T104" fmla="*/ 288 w 348"/>
                <a:gd name="T105" fmla="*/ 150 h 306"/>
                <a:gd name="T106" fmla="*/ 288 w 348"/>
                <a:gd name="T107" fmla="*/ 174 h 306"/>
                <a:gd name="T108" fmla="*/ 306 w 348"/>
                <a:gd name="T109" fmla="*/ 210 h 306"/>
                <a:gd name="T110" fmla="*/ 306 w 348"/>
                <a:gd name="T111" fmla="*/ 216 h 3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8"/>
                <a:gd name="T169" fmla="*/ 0 h 306"/>
                <a:gd name="T170" fmla="*/ 348 w 348"/>
                <a:gd name="T171" fmla="*/ 306 h 3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8" h="306">
                  <a:moveTo>
                    <a:pt x="306" y="210"/>
                  </a:moveTo>
                  <a:lnTo>
                    <a:pt x="264" y="198"/>
                  </a:lnTo>
                  <a:lnTo>
                    <a:pt x="246" y="216"/>
                  </a:lnTo>
                  <a:lnTo>
                    <a:pt x="270" y="228"/>
                  </a:lnTo>
                  <a:lnTo>
                    <a:pt x="300" y="216"/>
                  </a:lnTo>
                  <a:lnTo>
                    <a:pt x="288" y="228"/>
                  </a:lnTo>
                  <a:lnTo>
                    <a:pt x="306" y="234"/>
                  </a:lnTo>
                  <a:lnTo>
                    <a:pt x="312" y="222"/>
                  </a:lnTo>
                  <a:lnTo>
                    <a:pt x="330" y="210"/>
                  </a:lnTo>
                  <a:lnTo>
                    <a:pt x="336" y="234"/>
                  </a:lnTo>
                  <a:lnTo>
                    <a:pt x="306" y="258"/>
                  </a:lnTo>
                  <a:lnTo>
                    <a:pt x="312" y="270"/>
                  </a:lnTo>
                  <a:lnTo>
                    <a:pt x="348" y="288"/>
                  </a:lnTo>
                  <a:lnTo>
                    <a:pt x="342" y="300"/>
                  </a:lnTo>
                  <a:lnTo>
                    <a:pt x="336" y="294"/>
                  </a:lnTo>
                  <a:lnTo>
                    <a:pt x="324" y="306"/>
                  </a:lnTo>
                  <a:lnTo>
                    <a:pt x="318" y="282"/>
                  </a:lnTo>
                  <a:lnTo>
                    <a:pt x="276" y="270"/>
                  </a:lnTo>
                  <a:lnTo>
                    <a:pt x="282" y="288"/>
                  </a:lnTo>
                  <a:lnTo>
                    <a:pt x="270" y="300"/>
                  </a:lnTo>
                  <a:lnTo>
                    <a:pt x="258" y="282"/>
                  </a:lnTo>
                  <a:lnTo>
                    <a:pt x="252" y="294"/>
                  </a:lnTo>
                  <a:lnTo>
                    <a:pt x="240" y="282"/>
                  </a:lnTo>
                  <a:lnTo>
                    <a:pt x="234" y="300"/>
                  </a:lnTo>
                  <a:lnTo>
                    <a:pt x="222" y="300"/>
                  </a:lnTo>
                  <a:lnTo>
                    <a:pt x="204" y="294"/>
                  </a:lnTo>
                  <a:lnTo>
                    <a:pt x="192" y="270"/>
                  </a:lnTo>
                  <a:lnTo>
                    <a:pt x="174" y="270"/>
                  </a:lnTo>
                  <a:lnTo>
                    <a:pt x="174" y="252"/>
                  </a:lnTo>
                  <a:lnTo>
                    <a:pt x="156" y="258"/>
                  </a:lnTo>
                  <a:lnTo>
                    <a:pt x="156" y="246"/>
                  </a:lnTo>
                  <a:lnTo>
                    <a:pt x="132" y="252"/>
                  </a:lnTo>
                  <a:lnTo>
                    <a:pt x="144" y="264"/>
                  </a:lnTo>
                  <a:lnTo>
                    <a:pt x="126" y="270"/>
                  </a:lnTo>
                  <a:lnTo>
                    <a:pt x="66" y="252"/>
                  </a:lnTo>
                  <a:lnTo>
                    <a:pt x="18" y="258"/>
                  </a:lnTo>
                  <a:lnTo>
                    <a:pt x="12" y="252"/>
                  </a:lnTo>
                  <a:lnTo>
                    <a:pt x="30" y="234"/>
                  </a:lnTo>
                  <a:lnTo>
                    <a:pt x="24" y="192"/>
                  </a:lnTo>
                  <a:lnTo>
                    <a:pt x="36" y="156"/>
                  </a:lnTo>
                  <a:lnTo>
                    <a:pt x="0" y="84"/>
                  </a:lnTo>
                  <a:lnTo>
                    <a:pt x="0" y="6"/>
                  </a:lnTo>
                  <a:lnTo>
                    <a:pt x="186" y="0"/>
                  </a:lnTo>
                  <a:lnTo>
                    <a:pt x="192" y="6"/>
                  </a:lnTo>
                  <a:lnTo>
                    <a:pt x="192" y="30"/>
                  </a:lnTo>
                  <a:lnTo>
                    <a:pt x="198" y="30"/>
                  </a:lnTo>
                  <a:lnTo>
                    <a:pt x="192" y="36"/>
                  </a:lnTo>
                  <a:lnTo>
                    <a:pt x="210" y="54"/>
                  </a:lnTo>
                  <a:lnTo>
                    <a:pt x="192" y="60"/>
                  </a:lnTo>
                  <a:lnTo>
                    <a:pt x="204" y="66"/>
                  </a:lnTo>
                  <a:lnTo>
                    <a:pt x="174" y="108"/>
                  </a:lnTo>
                  <a:lnTo>
                    <a:pt x="168" y="156"/>
                  </a:lnTo>
                  <a:lnTo>
                    <a:pt x="288" y="150"/>
                  </a:lnTo>
                  <a:lnTo>
                    <a:pt x="288" y="174"/>
                  </a:lnTo>
                  <a:lnTo>
                    <a:pt x="306" y="210"/>
                  </a:lnTo>
                  <a:lnTo>
                    <a:pt x="306" y="216"/>
                  </a:lnTo>
                </a:path>
              </a:pathLst>
            </a:custGeom>
            <a:noFill/>
            <a:ln w="9525">
              <a:solidFill>
                <a:srgbClr val="000000"/>
              </a:solidFill>
              <a:prstDash val="solid"/>
              <a:round/>
              <a:headEnd/>
              <a:tailEnd/>
            </a:ln>
          </p:spPr>
          <p:txBody>
            <a:bodyPr/>
            <a:lstStyle/>
            <a:p>
              <a:endParaRPr lang="en-US"/>
            </a:p>
          </p:txBody>
        </p:sp>
        <p:sp>
          <p:nvSpPr>
            <p:cNvPr id="10295" name="Freeform 180"/>
            <p:cNvSpPr>
              <a:spLocks/>
            </p:cNvSpPr>
            <p:nvPr/>
          </p:nvSpPr>
          <p:spPr bwMode="auto">
            <a:xfrm>
              <a:off x="4269" y="1272"/>
              <a:ext cx="228" cy="360"/>
            </a:xfrm>
            <a:custGeom>
              <a:avLst/>
              <a:gdLst>
                <a:gd name="T0" fmla="*/ 66 w 228"/>
                <a:gd name="T1" fmla="*/ 360 h 360"/>
                <a:gd name="T2" fmla="*/ 60 w 228"/>
                <a:gd name="T3" fmla="*/ 360 h 360"/>
                <a:gd name="T4" fmla="*/ 42 w 228"/>
                <a:gd name="T5" fmla="*/ 336 h 360"/>
                <a:gd name="T6" fmla="*/ 0 w 228"/>
                <a:gd name="T7" fmla="*/ 198 h 360"/>
                <a:gd name="T8" fmla="*/ 18 w 228"/>
                <a:gd name="T9" fmla="*/ 198 h 360"/>
                <a:gd name="T10" fmla="*/ 12 w 228"/>
                <a:gd name="T11" fmla="*/ 180 h 360"/>
                <a:gd name="T12" fmla="*/ 24 w 228"/>
                <a:gd name="T13" fmla="*/ 180 h 360"/>
                <a:gd name="T14" fmla="*/ 18 w 228"/>
                <a:gd name="T15" fmla="*/ 174 h 360"/>
                <a:gd name="T16" fmla="*/ 30 w 228"/>
                <a:gd name="T17" fmla="*/ 138 h 360"/>
                <a:gd name="T18" fmla="*/ 30 w 228"/>
                <a:gd name="T19" fmla="*/ 78 h 360"/>
                <a:gd name="T20" fmla="*/ 54 w 228"/>
                <a:gd name="T21" fmla="*/ 12 h 360"/>
                <a:gd name="T22" fmla="*/ 66 w 228"/>
                <a:gd name="T23" fmla="*/ 6 h 360"/>
                <a:gd name="T24" fmla="*/ 78 w 228"/>
                <a:gd name="T25" fmla="*/ 24 h 360"/>
                <a:gd name="T26" fmla="*/ 108 w 228"/>
                <a:gd name="T27" fmla="*/ 0 h 360"/>
                <a:gd name="T28" fmla="*/ 138 w 228"/>
                <a:gd name="T29" fmla="*/ 18 h 360"/>
                <a:gd name="T30" fmla="*/ 168 w 228"/>
                <a:gd name="T31" fmla="*/ 120 h 360"/>
                <a:gd name="T32" fmla="*/ 186 w 228"/>
                <a:gd name="T33" fmla="*/ 120 h 360"/>
                <a:gd name="T34" fmla="*/ 192 w 228"/>
                <a:gd name="T35" fmla="*/ 144 h 360"/>
                <a:gd name="T36" fmla="*/ 216 w 228"/>
                <a:gd name="T37" fmla="*/ 150 h 360"/>
                <a:gd name="T38" fmla="*/ 216 w 228"/>
                <a:gd name="T39" fmla="*/ 168 h 360"/>
                <a:gd name="T40" fmla="*/ 228 w 228"/>
                <a:gd name="T41" fmla="*/ 168 h 360"/>
                <a:gd name="T42" fmla="*/ 222 w 228"/>
                <a:gd name="T43" fmla="*/ 186 h 360"/>
                <a:gd name="T44" fmla="*/ 192 w 228"/>
                <a:gd name="T45" fmla="*/ 204 h 360"/>
                <a:gd name="T46" fmla="*/ 180 w 228"/>
                <a:gd name="T47" fmla="*/ 222 h 360"/>
                <a:gd name="T48" fmla="*/ 174 w 228"/>
                <a:gd name="T49" fmla="*/ 210 h 360"/>
                <a:gd name="T50" fmla="*/ 162 w 228"/>
                <a:gd name="T51" fmla="*/ 222 h 360"/>
                <a:gd name="T52" fmla="*/ 156 w 228"/>
                <a:gd name="T53" fmla="*/ 216 h 360"/>
                <a:gd name="T54" fmla="*/ 156 w 228"/>
                <a:gd name="T55" fmla="*/ 234 h 360"/>
                <a:gd name="T56" fmla="*/ 144 w 228"/>
                <a:gd name="T57" fmla="*/ 234 h 360"/>
                <a:gd name="T58" fmla="*/ 150 w 228"/>
                <a:gd name="T59" fmla="*/ 228 h 360"/>
                <a:gd name="T60" fmla="*/ 138 w 228"/>
                <a:gd name="T61" fmla="*/ 216 h 360"/>
                <a:gd name="T62" fmla="*/ 126 w 228"/>
                <a:gd name="T63" fmla="*/ 270 h 360"/>
                <a:gd name="T64" fmla="*/ 120 w 228"/>
                <a:gd name="T65" fmla="*/ 264 h 360"/>
                <a:gd name="T66" fmla="*/ 114 w 228"/>
                <a:gd name="T67" fmla="*/ 282 h 360"/>
                <a:gd name="T68" fmla="*/ 102 w 228"/>
                <a:gd name="T69" fmla="*/ 282 h 360"/>
                <a:gd name="T70" fmla="*/ 102 w 228"/>
                <a:gd name="T71" fmla="*/ 300 h 360"/>
                <a:gd name="T72" fmla="*/ 96 w 228"/>
                <a:gd name="T73" fmla="*/ 288 h 360"/>
                <a:gd name="T74" fmla="*/ 84 w 228"/>
                <a:gd name="T75" fmla="*/ 294 h 360"/>
                <a:gd name="T76" fmla="*/ 66 w 228"/>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28"/>
                <a:gd name="T118" fmla="*/ 0 h 360"/>
                <a:gd name="T119" fmla="*/ 228 w 228"/>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28" h="360">
                  <a:moveTo>
                    <a:pt x="66" y="360"/>
                  </a:moveTo>
                  <a:lnTo>
                    <a:pt x="60" y="360"/>
                  </a:lnTo>
                  <a:lnTo>
                    <a:pt x="42" y="336"/>
                  </a:lnTo>
                  <a:lnTo>
                    <a:pt x="0" y="198"/>
                  </a:lnTo>
                  <a:lnTo>
                    <a:pt x="18" y="198"/>
                  </a:lnTo>
                  <a:lnTo>
                    <a:pt x="12" y="180"/>
                  </a:lnTo>
                  <a:lnTo>
                    <a:pt x="24" y="180"/>
                  </a:lnTo>
                  <a:lnTo>
                    <a:pt x="18" y="174"/>
                  </a:lnTo>
                  <a:lnTo>
                    <a:pt x="30" y="138"/>
                  </a:lnTo>
                  <a:lnTo>
                    <a:pt x="30" y="78"/>
                  </a:lnTo>
                  <a:lnTo>
                    <a:pt x="54" y="12"/>
                  </a:lnTo>
                  <a:lnTo>
                    <a:pt x="66" y="6"/>
                  </a:lnTo>
                  <a:lnTo>
                    <a:pt x="78" y="24"/>
                  </a:lnTo>
                  <a:lnTo>
                    <a:pt x="108" y="0"/>
                  </a:lnTo>
                  <a:lnTo>
                    <a:pt x="138" y="18"/>
                  </a:lnTo>
                  <a:lnTo>
                    <a:pt x="168" y="120"/>
                  </a:lnTo>
                  <a:lnTo>
                    <a:pt x="186" y="120"/>
                  </a:lnTo>
                  <a:lnTo>
                    <a:pt x="192" y="144"/>
                  </a:lnTo>
                  <a:lnTo>
                    <a:pt x="216" y="150"/>
                  </a:lnTo>
                  <a:lnTo>
                    <a:pt x="216" y="168"/>
                  </a:lnTo>
                  <a:lnTo>
                    <a:pt x="228" y="168"/>
                  </a:lnTo>
                  <a:lnTo>
                    <a:pt x="222" y="186"/>
                  </a:lnTo>
                  <a:lnTo>
                    <a:pt x="192" y="204"/>
                  </a:lnTo>
                  <a:lnTo>
                    <a:pt x="180" y="222"/>
                  </a:lnTo>
                  <a:lnTo>
                    <a:pt x="174" y="210"/>
                  </a:lnTo>
                  <a:lnTo>
                    <a:pt x="162" y="222"/>
                  </a:lnTo>
                  <a:lnTo>
                    <a:pt x="156" y="216"/>
                  </a:lnTo>
                  <a:lnTo>
                    <a:pt x="156" y="234"/>
                  </a:lnTo>
                  <a:lnTo>
                    <a:pt x="144" y="234"/>
                  </a:lnTo>
                  <a:lnTo>
                    <a:pt x="150" y="228"/>
                  </a:lnTo>
                  <a:lnTo>
                    <a:pt x="138" y="216"/>
                  </a:lnTo>
                  <a:lnTo>
                    <a:pt x="126" y="270"/>
                  </a:lnTo>
                  <a:lnTo>
                    <a:pt x="120" y="264"/>
                  </a:lnTo>
                  <a:lnTo>
                    <a:pt x="114" y="282"/>
                  </a:lnTo>
                  <a:lnTo>
                    <a:pt x="102" y="282"/>
                  </a:lnTo>
                  <a:lnTo>
                    <a:pt x="102" y="300"/>
                  </a:lnTo>
                  <a:lnTo>
                    <a:pt x="96" y="288"/>
                  </a:lnTo>
                  <a:lnTo>
                    <a:pt x="84" y="294"/>
                  </a:lnTo>
                  <a:lnTo>
                    <a:pt x="66" y="360"/>
                  </a:lnTo>
                  <a:close/>
                </a:path>
              </a:pathLst>
            </a:custGeom>
            <a:solidFill>
              <a:srgbClr val="FF8C00"/>
            </a:solidFill>
            <a:ln w="9525">
              <a:solidFill>
                <a:srgbClr val="FF8C00"/>
              </a:solidFill>
              <a:prstDash val="solid"/>
              <a:round/>
              <a:headEnd/>
              <a:tailEnd/>
            </a:ln>
          </p:spPr>
          <p:txBody>
            <a:bodyPr/>
            <a:lstStyle/>
            <a:p>
              <a:endParaRPr lang="en-US"/>
            </a:p>
          </p:txBody>
        </p:sp>
        <p:sp>
          <p:nvSpPr>
            <p:cNvPr id="10296" name="Freeform 181"/>
            <p:cNvSpPr>
              <a:spLocks/>
            </p:cNvSpPr>
            <p:nvPr/>
          </p:nvSpPr>
          <p:spPr bwMode="auto">
            <a:xfrm>
              <a:off x="4269" y="1272"/>
              <a:ext cx="228" cy="366"/>
            </a:xfrm>
            <a:custGeom>
              <a:avLst/>
              <a:gdLst>
                <a:gd name="T0" fmla="*/ 66 w 228"/>
                <a:gd name="T1" fmla="*/ 360 h 366"/>
                <a:gd name="T2" fmla="*/ 60 w 228"/>
                <a:gd name="T3" fmla="*/ 360 h 366"/>
                <a:gd name="T4" fmla="*/ 42 w 228"/>
                <a:gd name="T5" fmla="*/ 336 h 366"/>
                <a:gd name="T6" fmla="*/ 0 w 228"/>
                <a:gd name="T7" fmla="*/ 198 h 366"/>
                <a:gd name="T8" fmla="*/ 18 w 228"/>
                <a:gd name="T9" fmla="*/ 198 h 366"/>
                <a:gd name="T10" fmla="*/ 12 w 228"/>
                <a:gd name="T11" fmla="*/ 180 h 366"/>
                <a:gd name="T12" fmla="*/ 24 w 228"/>
                <a:gd name="T13" fmla="*/ 180 h 366"/>
                <a:gd name="T14" fmla="*/ 18 w 228"/>
                <a:gd name="T15" fmla="*/ 174 h 366"/>
                <a:gd name="T16" fmla="*/ 30 w 228"/>
                <a:gd name="T17" fmla="*/ 138 h 366"/>
                <a:gd name="T18" fmla="*/ 30 w 228"/>
                <a:gd name="T19" fmla="*/ 78 h 366"/>
                <a:gd name="T20" fmla="*/ 54 w 228"/>
                <a:gd name="T21" fmla="*/ 12 h 366"/>
                <a:gd name="T22" fmla="*/ 66 w 228"/>
                <a:gd name="T23" fmla="*/ 6 h 366"/>
                <a:gd name="T24" fmla="*/ 78 w 228"/>
                <a:gd name="T25" fmla="*/ 24 h 366"/>
                <a:gd name="T26" fmla="*/ 108 w 228"/>
                <a:gd name="T27" fmla="*/ 0 h 366"/>
                <a:gd name="T28" fmla="*/ 138 w 228"/>
                <a:gd name="T29" fmla="*/ 18 h 366"/>
                <a:gd name="T30" fmla="*/ 168 w 228"/>
                <a:gd name="T31" fmla="*/ 120 h 366"/>
                <a:gd name="T32" fmla="*/ 186 w 228"/>
                <a:gd name="T33" fmla="*/ 120 h 366"/>
                <a:gd name="T34" fmla="*/ 192 w 228"/>
                <a:gd name="T35" fmla="*/ 144 h 366"/>
                <a:gd name="T36" fmla="*/ 216 w 228"/>
                <a:gd name="T37" fmla="*/ 150 h 366"/>
                <a:gd name="T38" fmla="*/ 216 w 228"/>
                <a:gd name="T39" fmla="*/ 168 h 366"/>
                <a:gd name="T40" fmla="*/ 228 w 228"/>
                <a:gd name="T41" fmla="*/ 168 h 366"/>
                <a:gd name="T42" fmla="*/ 222 w 228"/>
                <a:gd name="T43" fmla="*/ 186 h 366"/>
                <a:gd name="T44" fmla="*/ 192 w 228"/>
                <a:gd name="T45" fmla="*/ 204 h 366"/>
                <a:gd name="T46" fmla="*/ 180 w 228"/>
                <a:gd name="T47" fmla="*/ 222 h 366"/>
                <a:gd name="T48" fmla="*/ 174 w 228"/>
                <a:gd name="T49" fmla="*/ 210 h 366"/>
                <a:gd name="T50" fmla="*/ 162 w 228"/>
                <a:gd name="T51" fmla="*/ 222 h 366"/>
                <a:gd name="T52" fmla="*/ 156 w 228"/>
                <a:gd name="T53" fmla="*/ 216 h 366"/>
                <a:gd name="T54" fmla="*/ 156 w 228"/>
                <a:gd name="T55" fmla="*/ 234 h 366"/>
                <a:gd name="T56" fmla="*/ 144 w 228"/>
                <a:gd name="T57" fmla="*/ 234 h 366"/>
                <a:gd name="T58" fmla="*/ 150 w 228"/>
                <a:gd name="T59" fmla="*/ 228 h 366"/>
                <a:gd name="T60" fmla="*/ 138 w 228"/>
                <a:gd name="T61" fmla="*/ 216 h 366"/>
                <a:gd name="T62" fmla="*/ 126 w 228"/>
                <a:gd name="T63" fmla="*/ 270 h 366"/>
                <a:gd name="T64" fmla="*/ 120 w 228"/>
                <a:gd name="T65" fmla="*/ 264 h 366"/>
                <a:gd name="T66" fmla="*/ 114 w 228"/>
                <a:gd name="T67" fmla="*/ 282 h 366"/>
                <a:gd name="T68" fmla="*/ 102 w 228"/>
                <a:gd name="T69" fmla="*/ 282 h 366"/>
                <a:gd name="T70" fmla="*/ 102 w 228"/>
                <a:gd name="T71" fmla="*/ 300 h 366"/>
                <a:gd name="T72" fmla="*/ 96 w 228"/>
                <a:gd name="T73" fmla="*/ 288 h 366"/>
                <a:gd name="T74" fmla="*/ 84 w 228"/>
                <a:gd name="T75" fmla="*/ 294 h 366"/>
                <a:gd name="T76" fmla="*/ 66 w 228"/>
                <a:gd name="T77" fmla="*/ 360 h 366"/>
                <a:gd name="T78" fmla="*/ 66 w 228"/>
                <a:gd name="T79" fmla="*/ 366 h 36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8"/>
                <a:gd name="T121" fmla="*/ 0 h 366"/>
                <a:gd name="T122" fmla="*/ 228 w 228"/>
                <a:gd name="T123" fmla="*/ 366 h 36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8" h="366">
                  <a:moveTo>
                    <a:pt x="66" y="360"/>
                  </a:moveTo>
                  <a:lnTo>
                    <a:pt x="60" y="360"/>
                  </a:lnTo>
                  <a:lnTo>
                    <a:pt x="42" y="336"/>
                  </a:lnTo>
                  <a:lnTo>
                    <a:pt x="0" y="198"/>
                  </a:lnTo>
                  <a:lnTo>
                    <a:pt x="18" y="198"/>
                  </a:lnTo>
                  <a:lnTo>
                    <a:pt x="12" y="180"/>
                  </a:lnTo>
                  <a:lnTo>
                    <a:pt x="24" y="180"/>
                  </a:lnTo>
                  <a:lnTo>
                    <a:pt x="18" y="174"/>
                  </a:lnTo>
                  <a:lnTo>
                    <a:pt x="30" y="138"/>
                  </a:lnTo>
                  <a:lnTo>
                    <a:pt x="30" y="78"/>
                  </a:lnTo>
                  <a:lnTo>
                    <a:pt x="54" y="12"/>
                  </a:lnTo>
                  <a:lnTo>
                    <a:pt x="66" y="6"/>
                  </a:lnTo>
                  <a:lnTo>
                    <a:pt x="78" y="24"/>
                  </a:lnTo>
                  <a:lnTo>
                    <a:pt x="108" y="0"/>
                  </a:lnTo>
                  <a:lnTo>
                    <a:pt x="138" y="18"/>
                  </a:lnTo>
                  <a:lnTo>
                    <a:pt x="168" y="120"/>
                  </a:lnTo>
                  <a:lnTo>
                    <a:pt x="186" y="120"/>
                  </a:lnTo>
                  <a:lnTo>
                    <a:pt x="192" y="144"/>
                  </a:lnTo>
                  <a:lnTo>
                    <a:pt x="216" y="150"/>
                  </a:lnTo>
                  <a:lnTo>
                    <a:pt x="216" y="168"/>
                  </a:lnTo>
                  <a:lnTo>
                    <a:pt x="228" y="168"/>
                  </a:lnTo>
                  <a:lnTo>
                    <a:pt x="222" y="186"/>
                  </a:lnTo>
                  <a:lnTo>
                    <a:pt x="192" y="204"/>
                  </a:lnTo>
                  <a:lnTo>
                    <a:pt x="180" y="222"/>
                  </a:lnTo>
                  <a:lnTo>
                    <a:pt x="174" y="210"/>
                  </a:lnTo>
                  <a:lnTo>
                    <a:pt x="162" y="222"/>
                  </a:lnTo>
                  <a:lnTo>
                    <a:pt x="156" y="216"/>
                  </a:lnTo>
                  <a:lnTo>
                    <a:pt x="156" y="234"/>
                  </a:lnTo>
                  <a:lnTo>
                    <a:pt x="144" y="234"/>
                  </a:lnTo>
                  <a:lnTo>
                    <a:pt x="150" y="228"/>
                  </a:lnTo>
                  <a:lnTo>
                    <a:pt x="138" y="216"/>
                  </a:lnTo>
                  <a:lnTo>
                    <a:pt x="126" y="270"/>
                  </a:lnTo>
                  <a:lnTo>
                    <a:pt x="120" y="264"/>
                  </a:lnTo>
                  <a:lnTo>
                    <a:pt x="114" y="282"/>
                  </a:lnTo>
                  <a:lnTo>
                    <a:pt x="102" y="282"/>
                  </a:lnTo>
                  <a:lnTo>
                    <a:pt x="102" y="300"/>
                  </a:lnTo>
                  <a:lnTo>
                    <a:pt x="96" y="288"/>
                  </a:lnTo>
                  <a:lnTo>
                    <a:pt x="84" y="294"/>
                  </a:lnTo>
                  <a:lnTo>
                    <a:pt x="66" y="360"/>
                  </a:lnTo>
                  <a:lnTo>
                    <a:pt x="66" y="366"/>
                  </a:lnTo>
                </a:path>
              </a:pathLst>
            </a:custGeom>
            <a:noFill/>
            <a:ln w="9525">
              <a:solidFill>
                <a:srgbClr val="000000"/>
              </a:solidFill>
              <a:prstDash val="solid"/>
              <a:round/>
              <a:headEnd/>
              <a:tailEnd/>
            </a:ln>
          </p:spPr>
          <p:txBody>
            <a:bodyPr/>
            <a:lstStyle/>
            <a:p>
              <a:endParaRPr lang="en-US"/>
            </a:p>
          </p:txBody>
        </p:sp>
        <p:sp>
          <p:nvSpPr>
            <p:cNvPr id="10297" name="Freeform 182"/>
            <p:cNvSpPr>
              <a:spLocks/>
            </p:cNvSpPr>
            <p:nvPr/>
          </p:nvSpPr>
          <p:spPr bwMode="auto">
            <a:xfrm>
              <a:off x="3891" y="1956"/>
              <a:ext cx="282" cy="138"/>
            </a:xfrm>
            <a:custGeom>
              <a:avLst/>
              <a:gdLst>
                <a:gd name="T0" fmla="*/ 216 w 282"/>
                <a:gd name="T1" fmla="*/ 0 h 138"/>
                <a:gd name="T2" fmla="*/ 246 w 282"/>
                <a:gd name="T3" fmla="*/ 96 h 138"/>
                <a:gd name="T4" fmla="*/ 282 w 282"/>
                <a:gd name="T5" fmla="*/ 84 h 138"/>
                <a:gd name="T6" fmla="*/ 282 w 282"/>
                <a:gd name="T7" fmla="*/ 120 h 138"/>
                <a:gd name="T8" fmla="*/ 276 w 282"/>
                <a:gd name="T9" fmla="*/ 120 h 138"/>
                <a:gd name="T10" fmla="*/ 276 w 282"/>
                <a:gd name="T11" fmla="*/ 102 h 138"/>
                <a:gd name="T12" fmla="*/ 270 w 282"/>
                <a:gd name="T13" fmla="*/ 120 h 138"/>
                <a:gd name="T14" fmla="*/ 258 w 282"/>
                <a:gd name="T15" fmla="*/ 126 h 138"/>
                <a:gd name="T16" fmla="*/ 258 w 282"/>
                <a:gd name="T17" fmla="*/ 132 h 138"/>
                <a:gd name="T18" fmla="*/ 246 w 282"/>
                <a:gd name="T19" fmla="*/ 138 h 138"/>
                <a:gd name="T20" fmla="*/ 234 w 282"/>
                <a:gd name="T21" fmla="*/ 108 h 138"/>
                <a:gd name="T22" fmla="*/ 228 w 282"/>
                <a:gd name="T23" fmla="*/ 114 h 138"/>
                <a:gd name="T24" fmla="*/ 210 w 282"/>
                <a:gd name="T25" fmla="*/ 102 h 138"/>
                <a:gd name="T26" fmla="*/ 216 w 282"/>
                <a:gd name="T27" fmla="*/ 96 h 138"/>
                <a:gd name="T28" fmla="*/ 210 w 282"/>
                <a:gd name="T29" fmla="*/ 90 h 138"/>
                <a:gd name="T30" fmla="*/ 222 w 282"/>
                <a:gd name="T31" fmla="*/ 90 h 138"/>
                <a:gd name="T32" fmla="*/ 216 w 282"/>
                <a:gd name="T33" fmla="*/ 78 h 138"/>
                <a:gd name="T34" fmla="*/ 204 w 282"/>
                <a:gd name="T35" fmla="*/ 78 h 138"/>
                <a:gd name="T36" fmla="*/ 210 w 282"/>
                <a:gd name="T37" fmla="*/ 72 h 138"/>
                <a:gd name="T38" fmla="*/ 210 w 282"/>
                <a:gd name="T39" fmla="*/ 48 h 138"/>
                <a:gd name="T40" fmla="*/ 198 w 282"/>
                <a:gd name="T41" fmla="*/ 48 h 138"/>
                <a:gd name="T42" fmla="*/ 216 w 282"/>
                <a:gd name="T43" fmla="*/ 18 h 138"/>
                <a:gd name="T44" fmla="*/ 210 w 282"/>
                <a:gd name="T45" fmla="*/ 12 h 138"/>
                <a:gd name="T46" fmla="*/ 186 w 282"/>
                <a:gd name="T47" fmla="*/ 48 h 138"/>
                <a:gd name="T48" fmla="*/ 180 w 282"/>
                <a:gd name="T49" fmla="*/ 42 h 138"/>
                <a:gd name="T50" fmla="*/ 192 w 282"/>
                <a:gd name="T51" fmla="*/ 54 h 138"/>
                <a:gd name="T52" fmla="*/ 186 w 282"/>
                <a:gd name="T53" fmla="*/ 84 h 138"/>
                <a:gd name="T54" fmla="*/ 204 w 282"/>
                <a:gd name="T55" fmla="*/ 108 h 138"/>
                <a:gd name="T56" fmla="*/ 186 w 282"/>
                <a:gd name="T57" fmla="*/ 108 h 138"/>
                <a:gd name="T58" fmla="*/ 204 w 282"/>
                <a:gd name="T59" fmla="*/ 114 h 138"/>
                <a:gd name="T60" fmla="*/ 216 w 282"/>
                <a:gd name="T61" fmla="*/ 132 h 138"/>
                <a:gd name="T62" fmla="*/ 162 w 282"/>
                <a:gd name="T63" fmla="*/ 114 h 138"/>
                <a:gd name="T64" fmla="*/ 156 w 282"/>
                <a:gd name="T65" fmla="*/ 126 h 138"/>
                <a:gd name="T66" fmla="*/ 150 w 282"/>
                <a:gd name="T67" fmla="*/ 114 h 138"/>
                <a:gd name="T68" fmla="*/ 162 w 282"/>
                <a:gd name="T69" fmla="*/ 84 h 138"/>
                <a:gd name="T70" fmla="*/ 162 w 282"/>
                <a:gd name="T71" fmla="*/ 78 h 138"/>
                <a:gd name="T72" fmla="*/ 150 w 282"/>
                <a:gd name="T73" fmla="*/ 72 h 138"/>
                <a:gd name="T74" fmla="*/ 114 w 282"/>
                <a:gd name="T75" fmla="*/ 54 h 138"/>
                <a:gd name="T76" fmla="*/ 102 w 282"/>
                <a:gd name="T77" fmla="*/ 30 h 138"/>
                <a:gd name="T78" fmla="*/ 78 w 282"/>
                <a:gd name="T79" fmla="*/ 30 h 138"/>
                <a:gd name="T80" fmla="*/ 66 w 282"/>
                <a:gd name="T81" fmla="*/ 48 h 138"/>
                <a:gd name="T82" fmla="*/ 48 w 282"/>
                <a:gd name="T83" fmla="*/ 42 h 138"/>
                <a:gd name="T84" fmla="*/ 12 w 282"/>
                <a:gd name="T85" fmla="*/ 78 h 138"/>
                <a:gd name="T86" fmla="*/ 0 w 282"/>
                <a:gd name="T87" fmla="*/ 42 h 138"/>
                <a:gd name="T88" fmla="*/ 198 w 282"/>
                <a:gd name="T89" fmla="*/ 0 h 138"/>
                <a:gd name="T90" fmla="*/ 216 w 282"/>
                <a:gd name="T91" fmla="*/ 0 h 1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82"/>
                <a:gd name="T139" fmla="*/ 0 h 138"/>
                <a:gd name="T140" fmla="*/ 282 w 282"/>
                <a:gd name="T141" fmla="*/ 138 h 1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82" h="138">
                  <a:moveTo>
                    <a:pt x="216" y="0"/>
                  </a:moveTo>
                  <a:lnTo>
                    <a:pt x="246" y="96"/>
                  </a:lnTo>
                  <a:lnTo>
                    <a:pt x="282" y="84"/>
                  </a:lnTo>
                  <a:lnTo>
                    <a:pt x="282" y="120"/>
                  </a:lnTo>
                  <a:lnTo>
                    <a:pt x="276" y="120"/>
                  </a:lnTo>
                  <a:lnTo>
                    <a:pt x="276" y="102"/>
                  </a:lnTo>
                  <a:lnTo>
                    <a:pt x="270" y="120"/>
                  </a:lnTo>
                  <a:lnTo>
                    <a:pt x="258" y="126"/>
                  </a:lnTo>
                  <a:lnTo>
                    <a:pt x="258" y="132"/>
                  </a:lnTo>
                  <a:lnTo>
                    <a:pt x="246" y="138"/>
                  </a:lnTo>
                  <a:lnTo>
                    <a:pt x="234" y="108"/>
                  </a:lnTo>
                  <a:lnTo>
                    <a:pt x="228" y="114"/>
                  </a:lnTo>
                  <a:lnTo>
                    <a:pt x="210" y="102"/>
                  </a:lnTo>
                  <a:lnTo>
                    <a:pt x="216" y="96"/>
                  </a:lnTo>
                  <a:lnTo>
                    <a:pt x="210" y="90"/>
                  </a:lnTo>
                  <a:lnTo>
                    <a:pt x="222" y="90"/>
                  </a:lnTo>
                  <a:lnTo>
                    <a:pt x="216" y="78"/>
                  </a:lnTo>
                  <a:lnTo>
                    <a:pt x="204" y="78"/>
                  </a:lnTo>
                  <a:lnTo>
                    <a:pt x="210" y="72"/>
                  </a:lnTo>
                  <a:lnTo>
                    <a:pt x="210" y="48"/>
                  </a:lnTo>
                  <a:lnTo>
                    <a:pt x="198" y="48"/>
                  </a:lnTo>
                  <a:lnTo>
                    <a:pt x="216" y="18"/>
                  </a:lnTo>
                  <a:lnTo>
                    <a:pt x="210" y="12"/>
                  </a:lnTo>
                  <a:lnTo>
                    <a:pt x="186" y="48"/>
                  </a:lnTo>
                  <a:lnTo>
                    <a:pt x="180" y="42"/>
                  </a:lnTo>
                  <a:lnTo>
                    <a:pt x="192" y="54"/>
                  </a:lnTo>
                  <a:lnTo>
                    <a:pt x="186" y="84"/>
                  </a:lnTo>
                  <a:lnTo>
                    <a:pt x="204" y="108"/>
                  </a:lnTo>
                  <a:lnTo>
                    <a:pt x="186" y="108"/>
                  </a:lnTo>
                  <a:lnTo>
                    <a:pt x="204" y="114"/>
                  </a:lnTo>
                  <a:lnTo>
                    <a:pt x="216" y="132"/>
                  </a:lnTo>
                  <a:lnTo>
                    <a:pt x="162" y="114"/>
                  </a:lnTo>
                  <a:lnTo>
                    <a:pt x="156" y="126"/>
                  </a:lnTo>
                  <a:lnTo>
                    <a:pt x="150" y="114"/>
                  </a:lnTo>
                  <a:lnTo>
                    <a:pt x="162" y="84"/>
                  </a:lnTo>
                  <a:lnTo>
                    <a:pt x="162" y="78"/>
                  </a:lnTo>
                  <a:lnTo>
                    <a:pt x="150" y="72"/>
                  </a:lnTo>
                  <a:lnTo>
                    <a:pt x="114" y="54"/>
                  </a:lnTo>
                  <a:lnTo>
                    <a:pt x="102" y="30"/>
                  </a:lnTo>
                  <a:lnTo>
                    <a:pt x="78" y="30"/>
                  </a:lnTo>
                  <a:lnTo>
                    <a:pt x="66" y="48"/>
                  </a:lnTo>
                  <a:lnTo>
                    <a:pt x="48" y="42"/>
                  </a:lnTo>
                  <a:lnTo>
                    <a:pt x="12" y="78"/>
                  </a:lnTo>
                  <a:lnTo>
                    <a:pt x="0" y="42"/>
                  </a:lnTo>
                  <a:lnTo>
                    <a:pt x="198" y="0"/>
                  </a:lnTo>
                  <a:lnTo>
                    <a:pt x="216" y="0"/>
                  </a:lnTo>
                  <a:close/>
                </a:path>
              </a:pathLst>
            </a:custGeom>
            <a:solidFill>
              <a:srgbClr val="FF8C00"/>
            </a:solidFill>
            <a:ln w="9525">
              <a:solidFill>
                <a:srgbClr val="FF8C00"/>
              </a:solidFill>
              <a:prstDash val="solid"/>
              <a:round/>
              <a:headEnd/>
              <a:tailEnd/>
            </a:ln>
          </p:spPr>
          <p:txBody>
            <a:bodyPr/>
            <a:lstStyle/>
            <a:p>
              <a:endParaRPr lang="en-US"/>
            </a:p>
          </p:txBody>
        </p:sp>
        <p:sp>
          <p:nvSpPr>
            <p:cNvPr id="10298" name="Freeform 183"/>
            <p:cNvSpPr>
              <a:spLocks/>
            </p:cNvSpPr>
            <p:nvPr/>
          </p:nvSpPr>
          <p:spPr bwMode="auto">
            <a:xfrm>
              <a:off x="3891" y="1956"/>
              <a:ext cx="282" cy="138"/>
            </a:xfrm>
            <a:custGeom>
              <a:avLst/>
              <a:gdLst>
                <a:gd name="T0" fmla="*/ 216 w 282"/>
                <a:gd name="T1" fmla="*/ 0 h 138"/>
                <a:gd name="T2" fmla="*/ 246 w 282"/>
                <a:gd name="T3" fmla="*/ 96 h 138"/>
                <a:gd name="T4" fmla="*/ 282 w 282"/>
                <a:gd name="T5" fmla="*/ 84 h 138"/>
                <a:gd name="T6" fmla="*/ 282 w 282"/>
                <a:gd name="T7" fmla="*/ 120 h 138"/>
                <a:gd name="T8" fmla="*/ 276 w 282"/>
                <a:gd name="T9" fmla="*/ 120 h 138"/>
                <a:gd name="T10" fmla="*/ 276 w 282"/>
                <a:gd name="T11" fmla="*/ 102 h 138"/>
                <a:gd name="T12" fmla="*/ 270 w 282"/>
                <a:gd name="T13" fmla="*/ 120 h 138"/>
                <a:gd name="T14" fmla="*/ 258 w 282"/>
                <a:gd name="T15" fmla="*/ 126 h 138"/>
                <a:gd name="T16" fmla="*/ 258 w 282"/>
                <a:gd name="T17" fmla="*/ 132 h 138"/>
                <a:gd name="T18" fmla="*/ 246 w 282"/>
                <a:gd name="T19" fmla="*/ 138 h 138"/>
                <a:gd name="T20" fmla="*/ 234 w 282"/>
                <a:gd name="T21" fmla="*/ 108 h 138"/>
                <a:gd name="T22" fmla="*/ 228 w 282"/>
                <a:gd name="T23" fmla="*/ 114 h 138"/>
                <a:gd name="T24" fmla="*/ 210 w 282"/>
                <a:gd name="T25" fmla="*/ 102 h 138"/>
                <a:gd name="T26" fmla="*/ 216 w 282"/>
                <a:gd name="T27" fmla="*/ 96 h 138"/>
                <a:gd name="T28" fmla="*/ 210 w 282"/>
                <a:gd name="T29" fmla="*/ 90 h 138"/>
                <a:gd name="T30" fmla="*/ 222 w 282"/>
                <a:gd name="T31" fmla="*/ 90 h 138"/>
                <a:gd name="T32" fmla="*/ 216 w 282"/>
                <a:gd name="T33" fmla="*/ 78 h 138"/>
                <a:gd name="T34" fmla="*/ 204 w 282"/>
                <a:gd name="T35" fmla="*/ 78 h 138"/>
                <a:gd name="T36" fmla="*/ 210 w 282"/>
                <a:gd name="T37" fmla="*/ 72 h 138"/>
                <a:gd name="T38" fmla="*/ 210 w 282"/>
                <a:gd name="T39" fmla="*/ 48 h 138"/>
                <a:gd name="T40" fmla="*/ 198 w 282"/>
                <a:gd name="T41" fmla="*/ 48 h 138"/>
                <a:gd name="T42" fmla="*/ 216 w 282"/>
                <a:gd name="T43" fmla="*/ 18 h 138"/>
                <a:gd name="T44" fmla="*/ 210 w 282"/>
                <a:gd name="T45" fmla="*/ 12 h 138"/>
                <a:gd name="T46" fmla="*/ 186 w 282"/>
                <a:gd name="T47" fmla="*/ 48 h 138"/>
                <a:gd name="T48" fmla="*/ 180 w 282"/>
                <a:gd name="T49" fmla="*/ 42 h 138"/>
                <a:gd name="T50" fmla="*/ 192 w 282"/>
                <a:gd name="T51" fmla="*/ 54 h 138"/>
                <a:gd name="T52" fmla="*/ 186 w 282"/>
                <a:gd name="T53" fmla="*/ 84 h 138"/>
                <a:gd name="T54" fmla="*/ 204 w 282"/>
                <a:gd name="T55" fmla="*/ 108 h 138"/>
                <a:gd name="T56" fmla="*/ 186 w 282"/>
                <a:gd name="T57" fmla="*/ 108 h 138"/>
                <a:gd name="T58" fmla="*/ 204 w 282"/>
                <a:gd name="T59" fmla="*/ 114 h 138"/>
                <a:gd name="T60" fmla="*/ 216 w 282"/>
                <a:gd name="T61" fmla="*/ 132 h 138"/>
                <a:gd name="T62" fmla="*/ 162 w 282"/>
                <a:gd name="T63" fmla="*/ 114 h 138"/>
                <a:gd name="T64" fmla="*/ 156 w 282"/>
                <a:gd name="T65" fmla="*/ 126 h 138"/>
                <a:gd name="T66" fmla="*/ 150 w 282"/>
                <a:gd name="T67" fmla="*/ 114 h 138"/>
                <a:gd name="T68" fmla="*/ 162 w 282"/>
                <a:gd name="T69" fmla="*/ 84 h 138"/>
                <a:gd name="T70" fmla="*/ 162 w 282"/>
                <a:gd name="T71" fmla="*/ 78 h 138"/>
                <a:gd name="T72" fmla="*/ 150 w 282"/>
                <a:gd name="T73" fmla="*/ 72 h 138"/>
                <a:gd name="T74" fmla="*/ 114 w 282"/>
                <a:gd name="T75" fmla="*/ 54 h 138"/>
                <a:gd name="T76" fmla="*/ 102 w 282"/>
                <a:gd name="T77" fmla="*/ 30 h 138"/>
                <a:gd name="T78" fmla="*/ 78 w 282"/>
                <a:gd name="T79" fmla="*/ 30 h 138"/>
                <a:gd name="T80" fmla="*/ 66 w 282"/>
                <a:gd name="T81" fmla="*/ 48 h 138"/>
                <a:gd name="T82" fmla="*/ 48 w 282"/>
                <a:gd name="T83" fmla="*/ 42 h 138"/>
                <a:gd name="T84" fmla="*/ 12 w 282"/>
                <a:gd name="T85" fmla="*/ 78 h 138"/>
                <a:gd name="T86" fmla="*/ 0 w 282"/>
                <a:gd name="T87" fmla="*/ 42 h 138"/>
                <a:gd name="T88" fmla="*/ 198 w 282"/>
                <a:gd name="T89" fmla="*/ 0 h 138"/>
                <a:gd name="T90" fmla="*/ 216 w 282"/>
                <a:gd name="T91" fmla="*/ 0 h 138"/>
                <a:gd name="T92" fmla="*/ 216 w 282"/>
                <a:gd name="T93" fmla="*/ 6 h 13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82"/>
                <a:gd name="T142" fmla="*/ 0 h 138"/>
                <a:gd name="T143" fmla="*/ 282 w 282"/>
                <a:gd name="T144" fmla="*/ 138 h 13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82" h="138">
                  <a:moveTo>
                    <a:pt x="216" y="0"/>
                  </a:moveTo>
                  <a:lnTo>
                    <a:pt x="246" y="96"/>
                  </a:lnTo>
                  <a:lnTo>
                    <a:pt x="282" y="84"/>
                  </a:lnTo>
                  <a:lnTo>
                    <a:pt x="282" y="120"/>
                  </a:lnTo>
                  <a:lnTo>
                    <a:pt x="276" y="120"/>
                  </a:lnTo>
                  <a:lnTo>
                    <a:pt x="276" y="102"/>
                  </a:lnTo>
                  <a:lnTo>
                    <a:pt x="270" y="120"/>
                  </a:lnTo>
                  <a:lnTo>
                    <a:pt x="258" y="126"/>
                  </a:lnTo>
                  <a:lnTo>
                    <a:pt x="258" y="132"/>
                  </a:lnTo>
                  <a:lnTo>
                    <a:pt x="246" y="138"/>
                  </a:lnTo>
                  <a:lnTo>
                    <a:pt x="234" y="108"/>
                  </a:lnTo>
                  <a:lnTo>
                    <a:pt x="228" y="114"/>
                  </a:lnTo>
                  <a:lnTo>
                    <a:pt x="210" y="102"/>
                  </a:lnTo>
                  <a:lnTo>
                    <a:pt x="216" y="96"/>
                  </a:lnTo>
                  <a:lnTo>
                    <a:pt x="210" y="90"/>
                  </a:lnTo>
                  <a:lnTo>
                    <a:pt x="222" y="90"/>
                  </a:lnTo>
                  <a:lnTo>
                    <a:pt x="216" y="78"/>
                  </a:lnTo>
                  <a:lnTo>
                    <a:pt x="204" y="78"/>
                  </a:lnTo>
                  <a:lnTo>
                    <a:pt x="210" y="72"/>
                  </a:lnTo>
                  <a:lnTo>
                    <a:pt x="210" y="48"/>
                  </a:lnTo>
                  <a:lnTo>
                    <a:pt x="198" y="48"/>
                  </a:lnTo>
                  <a:lnTo>
                    <a:pt x="216" y="18"/>
                  </a:lnTo>
                  <a:lnTo>
                    <a:pt x="210" y="12"/>
                  </a:lnTo>
                  <a:lnTo>
                    <a:pt x="186" y="48"/>
                  </a:lnTo>
                  <a:lnTo>
                    <a:pt x="180" y="42"/>
                  </a:lnTo>
                  <a:lnTo>
                    <a:pt x="192" y="54"/>
                  </a:lnTo>
                  <a:lnTo>
                    <a:pt x="186" y="84"/>
                  </a:lnTo>
                  <a:lnTo>
                    <a:pt x="204" y="108"/>
                  </a:lnTo>
                  <a:lnTo>
                    <a:pt x="186" y="108"/>
                  </a:lnTo>
                  <a:lnTo>
                    <a:pt x="204" y="114"/>
                  </a:lnTo>
                  <a:lnTo>
                    <a:pt x="216" y="132"/>
                  </a:lnTo>
                  <a:lnTo>
                    <a:pt x="162" y="114"/>
                  </a:lnTo>
                  <a:lnTo>
                    <a:pt x="156" y="126"/>
                  </a:lnTo>
                  <a:lnTo>
                    <a:pt x="150" y="114"/>
                  </a:lnTo>
                  <a:lnTo>
                    <a:pt x="162" y="84"/>
                  </a:lnTo>
                  <a:lnTo>
                    <a:pt x="162" y="78"/>
                  </a:lnTo>
                  <a:lnTo>
                    <a:pt x="150" y="72"/>
                  </a:lnTo>
                  <a:lnTo>
                    <a:pt x="114" y="54"/>
                  </a:lnTo>
                  <a:lnTo>
                    <a:pt x="102" y="30"/>
                  </a:lnTo>
                  <a:lnTo>
                    <a:pt x="78" y="30"/>
                  </a:lnTo>
                  <a:lnTo>
                    <a:pt x="66" y="48"/>
                  </a:lnTo>
                  <a:lnTo>
                    <a:pt x="48" y="42"/>
                  </a:lnTo>
                  <a:lnTo>
                    <a:pt x="12" y="78"/>
                  </a:lnTo>
                  <a:lnTo>
                    <a:pt x="0" y="42"/>
                  </a:lnTo>
                  <a:lnTo>
                    <a:pt x="198" y="0"/>
                  </a:lnTo>
                  <a:lnTo>
                    <a:pt x="216" y="0"/>
                  </a:lnTo>
                  <a:lnTo>
                    <a:pt x="216" y="6"/>
                  </a:lnTo>
                </a:path>
              </a:pathLst>
            </a:custGeom>
            <a:noFill/>
            <a:ln w="9525">
              <a:solidFill>
                <a:srgbClr val="000000"/>
              </a:solidFill>
              <a:prstDash val="solid"/>
              <a:round/>
              <a:headEnd/>
              <a:tailEnd/>
            </a:ln>
          </p:spPr>
          <p:txBody>
            <a:bodyPr/>
            <a:lstStyle/>
            <a:p>
              <a:endParaRPr lang="en-US"/>
            </a:p>
          </p:txBody>
        </p:sp>
        <p:sp>
          <p:nvSpPr>
            <p:cNvPr id="10299" name="Freeform 184"/>
            <p:cNvSpPr>
              <a:spLocks/>
            </p:cNvSpPr>
            <p:nvPr/>
          </p:nvSpPr>
          <p:spPr bwMode="auto">
            <a:xfrm>
              <a:off x="4203" y="1650"/>
              <a:ext cx="204" cy="102"/>
            </a:xfrm>
            <a:custGeom>
              <a:avLst/>
              <a:gdLst>
                <a:gd name="T0" fmla="*/ 42 w 204"/>
                <a:gd name="T1" fmla="*/ 30 h 102"/>
                <a:gd name="T2" fmla="*/ 108 w 204"/>
                <a:gd name="T3" fmla="*/ 18 h 102"/>
                <a:gd name="T4" fmla="*/ 132 w 204"/>
                <a:gd name="T5" fmla="*/ 0 h 102"/>
                <a:gd name="T6" fmla="*/ 144 w 204"/>
                <a:gd name="T7" fmla="*/ 18 h 102"/>
                <a:gd name="T8" fmla="*/ 132 w 204"/>
                <a:gd name="T9" fmla="*/ 42 h 102"/>
                <a:gd name="T10" fmla="*/ 150 w 204"/>
                <a:gd name="T11" fmla="*/ 48 h 102"/>
                <a:gd name="T12" fmla="*/ 174 w 204"/>
                <a:gd name="T13" fmla="*/ 78 h 102"/>
                <a:gd name="T14" fmla="*/ 198 w 204"/>
                <a:gd name="T15" fmla="*/ 66 h 102"/>
                <a:gd name="T16" fmla="*/ 180 w 204"/>
                <a:gd name="T17" fmla="*/ 48 h 102"/>
                <a:gd name="T18" fmla="*/ 186 w 204"/>
                <a:gd name="T19" fmla="*/ 48 h 102"/>
                <a:gd name="T20" fmla="*/ 204 w 204"/>
                <a:gd name="T21" fmla="*/ 78 h 102"/>
                <a:gd name="T22" fmla="*/ 168 w 204"/>
                <a:gd name="T23" fmla="*/ 96 h 102"/>
                <a:gd name="T24" fmla="*/ 162 w 204"/>
                <a:gd name="T25" fmla="*/ 78 h 102"/>
                <a:gd name="T26" fmla="*/ 144 w 204"/>
                <a:gd name="T27" fmla="*/ 102 h 102"/>
                <a:gd name="T28" fmla="*/ 138 w 204"/>
                <a:gd name="T29" fmla="*/ 96 h 102"/>
                <a:gd name="T30" fmla="*/ 114 w 204"/>
                <a:gd name="T31" fmla="*/ 72 h 102"/>
                <a:gd name="T32" fmla="*/ 96 w 204"/>
                <a:gd name="T33" fmla="*/ 78 h 102"/>
                <a:gd name="T34" fmla="*/ 90 w 204"/>
                <a:gd name="T35" fmla="*/ 72 h 102"/>
                <a:gd name="T36" fmla="*/ 0 w 204"/>
                <a:gd name="T37" fmla="*/ 96 h 102"/>
                <a:gd name="T38" fmla="*/ 0 w 204"/>
                <a:gd name="T39" fmla="*/ 42 h 102"/>
                <a:gd name="T40" fmla="*/ 18 w 204"/>
                <a:gd name="T41" fmla="*/ 36 h 102"/>
                <a:gd name="T42" fmla="*/ 42 w 204"/>
                <a:gd name="T43" fmla="*/ 3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04"/>
                <a:gd name="T67" fmla="*/ 0 h 102"/>
                <a:gd name="T68" fmla="*/ 204 w 204"/>
                <a:gd name="T69" fmla="*/ 102 h 10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04" h="102">
                  <a:moveTo>
                    <a:pt x="42" y="30"/>
                  </a:moveTo>
                  <a:lnTo>
                    <a:pt x="108" y="18"/>
                  </a:lnTo>
                  <a:lnTo>
                    <a:pt x="132" y="0"/>
                  </a:lnTo>
                  <a:lnTo>
                    <a:pt x="144" y="18"/>
                  </a:lnTo>
                  <a:lnTo>
                    <a:pt x="132" y="42"/>
                  </a:lnTo>
                  <a:lnTo>
                    <a:pt x="150" y="48"/>
                  </a:lnTo>
                  <a:lnTo>
                    <a:pt x="174" y="78"/>
                  </a:lnTo>
                  <a:lnTo>
                    <a:pt x="198" y="66"/>
                  </a:lnTo>
                  <a:lnTo>
                    <a:pt x="180" y="48"/>
                  </a:lnTo>
                  <a:lnTo>
                    <a:pt x="186" y="48"/>
                  </a:lnTo>
                  <a:lnTo>
                    <a:pt x="204" y="78"/>
                  </a:lnTo>
                  <a:lnTo>
                    <a:pt x="168" y="96"/>
                  </a:lnTo>
                  <a:lnTo>
                    <a:pt x="162" y="78"/>
                  </a:lnTo>
                  <a:lnTo>
                    <a:pt x="144" y="102"/>
                  </a:lnTo>
                  <a:lnTo>
                    <a:pt x="138" y="96"/>
                  </a:lnTo>
                  <a:lnTo>
                    <a:pt x="114" y="72"/>
                  </a:lnTo>
                  <a:lnTo>
                    <a:pt x="96" y="78"/>
                  </a:lnTo>
                  <a:lnTo>
                    <a:pt x="90" y="72"/>
                  </a:lnTo>
                  <a:lnTo>
                    <a:pt x="0" y="96"/>
                  </a:lnTo>
                  <a:lnTo>
                    <a:pt x="0" y="42"/>
                  </a:lnTo>
                  <a:lnTo>
                    <a:pt x="18" y="36"/>
                  </a:lnTo>
                  <a:lnTo>
                    <a:pt x="42" y="30"/>
                  </a:lnTo>
                  <a:close/>
                </a:path>
              </a:pathLst>
            </a:custGeom>
            <a:solidFill>
              <a:srgbClr val="FFAA00"/>
            </a:solidFill>
            <a:ln w="9525">
              <a:solidFill>
                <a:srgbClr val="FFAA00"/>
              </a:solidFill>
              <a:prstDash val="solid"/>
              <a:round/>
              <a:headEnd/>
              <a:tailEnd/>
            </a:ln>
          </p:spPr>
          <p:txBody>
            <a:bodyPr/>
            <a:lstStyle/>
            <a:p>
              <a:endParaRPr lang="en-US"/>
            </a:p>
          </p:txBody>
        </p:sp>
        <p:sp>
          <p:nvSpPr>
            <p:cNvPr id="10300" name="Freeform 185"/>
            <p:cNvSpPr>
              <a:spLocks/>
            </p:cNvSpPr>
            <p:nvPr/>
          </p:nvSpPr>
          <p:spPr bwMode="auto">
            <a:xfrm>
              <a:off x="4203" y="1650"/>
              <a:ext cx="204" cy="102"/>
            </a:xfrm>
            <a:custGeom>
              <a:avLst/>
              <a:gdLst>
                <a:gd name="T0" fmla="*/ 42 w 204"/>
                <a:gd name="T1" fmla="*/ 30 h 102"/>
                <a:gd name="T2" fmla="*/ 108 w 204"/>
                <a:gd name="T3" fmla="*/ 18 h 102"/>
                <a:gd name="T4" fmla="*/ 132 w 204"/>
                <a:gd name="T5" fmla="*/ 0 h 102"/>
                <a:gd name="T6" fmla="*/ 144 w 204"/>
                <a:gd name="T7" fmla="*/ 18 h 102"/>
                <a:gd name="T8" fmla="*/ 132 w 204"/>
                <a:gd name="T9" fmla="*/ 42 h 102"/>
                <a:gd name="T10" fmla="*/ 150 w 204"/>
                <a:gd name="T11" fmla="*/ 48 h 102"/>
                <a:gd name="T12" fmla="*/ 174 w 204"/>
                <a:gd name="T13" fmla="*/ 78 h 102"/>
                <a:gd name="T14" fmla="*/ 198 w 204"/>
                <a:gd name="T15" fmla="*/ 66 h 102"/>
                <a:gd name="T16" fmla="*/ 180 w 204"/>
                <a:gd name="T17" fmla="*/ 48 h 102"/>
                <a:gd name="T18" fmla="*/ 186 w 204"/>
                <a:gd name="T19" fmla="*/ 48 h 102"/>
                <a:gd name="T20" fmla="*/ 204 w 204"/>
                <a:gd name="T21" fmla="*/ 78 h 102"/>
                <a:gd name="T22" fmla="*/ 168 w 204"/>
                <a:gd name="T23" fmla="*/ 96 h 102"/>
                <a:gd name="T24" fmla="*/ 162 w 204"/>
                <a:gd name="T25" fmla="*/ 78 h 102"/>
                <a:gd name="T26" fmla="*/ 144 w 204"/>
                <a:gd name="T27" fmla="*/ 102 h 102"/>
                <a:gd name="T28" fmla="*/ 138 w 204"/>
                <a:gd name="T29" fmla="*/ 96 h 102"/>
                <a:gd name="T30" fmla="*/ 114 w 204"/>
                <a:gd name="T31" fmla="*/ 72 h 102"/>
                <a:gd name="T32" fmla="*/ 96 w 204"/>
                <a:gd name="T33" fmla="*/ 78 h 102"/>
                <a:gd name="T34" fmla="*/ 90 w 204"/>
                <a:gd name="T35" fmla="*/ 72 h 102"/>
                <a:gd name="T36" fmla="*/ 0 w 204"/>
                <a:gd name="T37" fmla="*/ 96 h 102"/>
                <a:gd name="T38" fmla="*/ 0 w 204"/>
                <a:gd name="T39" fmla="*/ 42 h 102"/>
                <a:gd name="T40" fmla="*/ 18 w 204"/>
                <a:gd name="T41" fmla="*/ 36 h 102"/>
                <a:gd name="T42" fmla="*/ 42 w 204"/>
                <a:gd name="T43" fmla="*/ 30 h 102"/>
                <a:gd name="T44" fmla="*/ 42 w 204"/>
                <a:gd name="T45" fmla="*/ 36 h 10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4"/>
                <a:gd name="T70" fmla="*/ 0 h 102"/>
                <a:gd name="T71" fmla="*/ 204 w 204"/>
                <a:gd name="T72" fmla="*/ 102 h 10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4" h="102">
                  <a:moveTo>
                    <a:pt x="42" y="30"/>
                  </a:moveTo>
                  <a:lnTo>
                    <a:pt x="108" y="18"/>
                  </a:lnTo>
                  <a:lnTo>
                    <a:pt x="132" y="0"/>
                  </a:lnTo>
                  <a:lnTo>
                    <a:pt x="144" y="18"/>
                  </a:lnTo>
                  <a:lnTo>
                    <a:pt x="132" y="42"/>
                  </a:lnTo>
                  <a:lnTo>
                    <a:pt x="150" y="48"/>
                  </a:lnTo>
                  <a:lnTo>
                    <a:pt x="174" y="78"/>
                  </a:lnTo>
                  <a:lnTo>
                    <a:pt x="198" y="66"/>
                  </a:lnTo>
                  <a:lnTo>
                    <a:pt x="180" y="48"/>
                  </a:lnTo>
                  <a:lnTo>
                    <a:pt x="186" y="48"/>
                  </a:lnTo>
                  <a:lnTo>
                    <a:pt x="204" y="78"/>
                  </a:lnTo>
                  <a:lnTo>
                    <a:pt x="168" y="96"/>
                  </a:lnTo>
                  <a:lnTo>
                    <a:pt x="162" y="78"/>
                  </a:lnTo>
                  <a:lnTo>
                    <a:pt x="144" y="102"/>
                  </a:lnTo>
                  <a:lnTo>
                    <a:pt x="138" y="96"/>
                  </a:lnTo>
                  <a:lnTo>
                    <a:pt x="114" y="72"/>
                  </a:lnTo>
                  <a:lnTo>
                    <a:pt x="96" y="78"/>
                  </a:lnTo>
                  <a:lnTo>
                    <a:pt x="90" y="72"/>
                  </a:lnTo>
                  <a:lnTo>
                    <a:pt x="0" y="96"/>
                  </a:lnTo>
                  <a:lnTo>
                    <a:pt x="0" y="42"/>
                  </a:lnTo>
                  <a:lnTo>
                    <a:pt x="18" y="36"/>
                  </a:lnTo>
                  <a:lnTo>
                    <a:pt x="42" y="30"/>
                  </a:lnTo>
                  <a:lnTo>
                    <a:pt x="42" y="36"/>
                  </a:lnTo>
                </a:path>
              </a:pathLst>
            </a:custGeom>
            <a:noFill/>
            <a:ln w="9525">
              <a:solidFill>
                <a:srgbClr val="000000"/>
              </a:solidFill>
              <a:prstDash val="solid"/>
              <a:round/>
              <a:headEnd/>
              <a:tailEnd/>
            </a:ln>
          </p:spPr>
          <p:txBody>
            <a:bodyPr/>
            <a:lstStyle/>
            <a:p>
              <a:endParaRPr lang="en-US"/>
            </a:p>
          </p:txBody>
        </p:sp>
        <p:sp>
          <p:nvSpPr>
            <p:cNvPr id="10301" name="Freeform 186"/>
            <p:cNvSpPr>
              <a:spLocks/>
            </p:cNvSpPr>
            <p:nvPr/>
          </p:nvSpPr>
          <p:spPr bwMode="auto">
            <a:xfrm>
              <a:off x="3447" y="1572"/>
              <a:ext cx="234" cy="324"/>
            </a:xfrm>
            <a:custGeom>
              <a:avLst/>
              <a:gdLst>
                <a:gd name="T0" fmla="*/ 114 w 234"/>
                <a:gd name="T1" fmla="*/ 312 h 324"/>
                <a:gd name="T2" fmla="*/ 0 w 234"/>
                <a:gd name="T3" fmla="*/ 324 h 324"/>
                <a:gd name="T4" fmla="*/ 30 w 234"/>
                <a:gd name="T5" fmla="*/ 252 h 324"/>
                <a:gd name="T6" fmla="*/ 0 w 234"/>
                <a:gd name="T7" fmla="*/ 174 h 324"/>
                <a:gd name="T8" fmla="*/ 6 w 234"/>
                <a:gd name="T9" fmla="*/ 96 h 324"/>
                <a:gd name="T10" fmla="*/ 42 w 234"/>
                <a:gd name="T11" fmla="*/ 48 h 324"/>
                <a:gd name="T12" fmla="*/ 42 w 234"/>
                <a:gd name="T13" fmla="*/ 78 h 324"/>
                <a:gd name="T14" fmla="*/ 48 w 234"/>
                <a:gd name="T15" fmla="*/ 66 h 324"/>
                <a:gd name="T16" fmla="*/ 48 w 234"/>
                <a:gd name="T17" fmla="*/ 84 h 324"/>
                <a:gd name="T18" fmla="*/ 54 w 234"/>
                <a:gd name="T19" fmla="*/ 42 h 324"/>
                <a:gd name="T20" fmla="*/ 72 w 234"/>
                <a:gd name="T21" fmla="*/ 30 h 324"/>
                <a:gd name="T22" fmla="*/ 66 w 234"/>
                <a:gd name="T23" fmla="*/ 18 h 324"/>
                <a:gd name="T24" fmla="*/ 84 w 234"/>
                <a:gd name="T25" fmla="*/ 0 h 324"/>
                <a:gd name="T26" fmla="*/ 156 w 234"/>
                <a:gd name="T27" fmla="*/ 24 h 324"/>
                <a:gd name="T28" fmla="*/ 168 w 234"/>
                <a:gd name="T29" fmla="*/ 48 h 324"/>
                <a:gd name="T30" fmla="*/ 156 w 234"/>
                <a:gd name="T31" fmla="*/ 48 h 324"/>
                <a:gd name="T32" fmla="*/ 174 w 234"/>
                <a:gd name="T33" fmla="*/ 72 h 324"/>
                <a:gd name="T34" fmla="*/ 174 w 234"/>
                <a:gd name="T35" fmla="*/ 102 h 324"/>
                <a:gd name="T36" fmla="*/ 144 w 234"/>
                <a:gd name="T37" fmla="*/ 132 h 324"/>
                <a:gd name="T38" fmla="*/ 144 w 234"/>
                <a:gd name="T39" fmla="*/ 156 h 324"/>
                <a:gd name="T40" fmla="*/ 162 w 234"/>
                <a:gd name="T41" fmla="*/ 162 h 324"/>
                <a:gd name="T42" fmla="*/ 192 w 234"/>
                <a:gd name="T43" fmla="*/ 120 h 324"/>
                <a:gd name="T44" fmla="*/ 216 w 234"/>
                <a:gd name="T45" fmla="*/ 138 h 324"/>
                <a:gd name="T46" fmla="*/ 234 w 234"/>
                <a:gd name="T47" fmla="*/ 198 h 324"/>
                <a:gd name="T48" fmla="*/ 234 w 234"/>
                <a:gd name="T49" fmla="*/ 222 h 324"/>
                <a:gd name="T50" fmla="*/ 228 w 234"/>
                <a:gd name="T51" fmla="*/ 234 h 324"/>
                <a:gd name="T52" fmla="*/ 228 w 234"/>
                <a:gd name="T53" fmla="*/ 222 h 324"/>
                <a:gd name="T54" fmla="*/ 222 w 234"/>
                <a:gd name="T55" fmla="*/ 228 h 324"/>
                <a:gd name="T56" fmla="*/ 192 w 234"/>
                <a:gd name="T57" fmla="*/ 300 h 324"/>
                <a:gd name="T58" fmla="*/ 138 w 234"/>
                <a:gd name="T59" fmla="*/ 312 h 324"/>
                <a:gd name="T60" fmla="*/ 114 w 234"/>
                <a:gd name="T61" fmla="*/ 312 h 32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34"/>
                <a:gd name="T94" fmla="*/ 0 h 324"/>
                <a:gd name="T95" fmla="*/ 234 w 234"/>
                <a:gd name="T96" fmla="*/ 324 h 32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34" h="324">
                  <a:moveTo>
                    <a:pt x="114" y="312"/>
                  </a:moveTo>
                  <a:lnTo>
                    <a:pt x="0" y="324"/>
                  </a:lnTo>
                  <a:lnTo>
                    <a:pt x="30" y="252"/>
                  </a:lnTo>
                  <a:lnTo>
                    <a:pt x="0" y="174"/>
                  </a:lnTo>
                  <a:lnTo>
                    <a:pt x="6" y="96"/>
                  </a:lnTo>
                  <a:lnTo>
                    <a:pt x="42" y="48"/>
                  </a:lnTo>
                  <a:lnTo>
                    <a:pt x="42" y="78"/>
                  </a:lnTo>
                  <a:lnTo>
                    <a:pt x="48" y="66"/>
                  </a:lnTo>
                  <a:lnTo>
                    <a:pt x="48" y="84"/>
                  </a:lnTo>
                  <a:lnTo>
                    <a:pt x="54" y="42"/>
                  </a:lnTo>
                  <a:lnTo>
                    <a:pt x="72" y="30"/>
                  </a:lnTo>
                  <a:lnTo>
                    <a:pt x="66" y="18"/>
                  </a:lnTo>
                  <a:lnTo>
                    <a:pt x="84" y="0"/>
                  </a:lnTo>
                  <a:lnTo>
                    <a:pt x="156" y="24"/>
                  </a:lnTo>
                  <a:lnTo>
                    <a:pt x="168" y="48"/>
                  </a:lnTo>
                  <a:lnTo>
                    <a:pt x="156" y="48"/>
                  </a:lnTo>
                  <a:lnTo>
                    <a:pt x="174" y="72"/>
                  </a:lnTo>
                  <a:lnTo>
                    <a:pt x="174" y="102"/>
                  </a:lnTo>
                  <a:lnTo>
                    <a:pt x="144" y="132"/>
                  </a:lnTo>
                  <a:lnTo>
                    <a:pt x="144" y="156"/>
                  </a:lnTo>
                  <a:lnTo>
                    <a:pt x="162" y="162"/>
                  </a:lnTo>
                  <a:lnTo>
                    <a:pt x="192" y="120"/>
                  </a:lnTo>
                  <a:lnTo>
                    <a:pt x="216" y="138"/>
                  </a:lnTo>
                  <a:lnTo>
                    <a:pt x="234" y="198"/>
                  </a:lnTo>
                  <a:lnTo>
                    <a:pt x="234" y="222"/>
                  </a:lnTo>
                  <a:lnTo>
                    <a:pt x="228" y="234"/>
                  </a:lnTo>
                  <a:lnTo>
                    <a:pt x="228" y="222"/>
                  </a:lnTo>
                  <a:lnTo>
                    <a:pt x="222" y="228"/>
                  </a:lnTo>
                  <a:lnTo>
                    <a:pt x="192" y="300"/>
                  </a:lnTo>
                  <a:lnTo>
                    <a:pt x="138" y="312"/>
                  </a:lnTo>
                  <a:lnTo>
                    <a:pt x="114" y="312"/>
                  </a:lnTo>
                  <a:close/>
                </a:path>
              </a:pathLst>
            </a:custGeom>
            <a:solidFill>
              <a:srgbClr val="FF4500"/>
            </a:solidFill>
            <a:ln w="9525">
              <a:solidFill>
                <a:srgbClr val="FF4500"/>
              </a:solidFill>
              <a:prstDash val="solid"/>
              <a:round/>
              <a:headEnd/>
              <a:tailEnd/>
            </a:ln>
          </p:spPr>
          <p:txBody>
            <a:bodyPr/>
            <a:lstStyle/>
            <a:p>
              <a:endParaRPr lang="en-US"/>
            </a:p>
          </p:txBody>
        </p:sp>
        <p:sp>
          <p:nvSpPr>
            <p:cNvPr id="10302" name="Freeform 187"/>
            <p:cNvSpPr>
              <a:spLocks/>
            </p:cNvSpPr>
            <p:nvPr/>
          </p:nvSpPr>
          <p:spPr bwMode="auto">
            <a:xfrm>
              <a:off x="3447" y="1572"/>
              <a:ext cx="234" cy="324"/>
            </a:xfrm>
            <a:custGeom>
              <a:avLst/>
              <a:gdLst>
                <a:gd name="T0" fmla="*/ 114 w 234"/>
                <a:gd name="T1" fmla="*/ 312 h 324"/>
                <a:gd name="T2" fmla="*/ 0 w 234"/>
                <a:gd name="T3" fmla="*/ 324 h 324"/>
                <a:gd name="T4" fmla="*/ 30 w 234"/>
                <a:gd name="T5" fmla="*/ 252 h 324"/>
                <a:gd name="T6" fmla="*/ 0 w 234"/>
                <a:gd name="T7" fmla="*/ 174 h 324"/>
                <a:gd name="T8" fmla="*/ 6 w 234"/>
                <a:gd name="T9" fmla="*/ 96 h 324"/>
                <a:gd name="T10" fmla="*/ 42 w 234"/>
                <a:gd name="T11" fmla="*/ 48 h 324"/>
                <a:gd name="T12" fmla="*/ 42 w 234"/>
                <a:gd name="T13" fmla="*/ 78 h 324"/>
                <a:gd name="T14" fmla="*/ 48 w 234"/>
                <a:gd name="T15" fmla="*/ 66 h 324"/>
                <a:gd name="T16" fmla="*/ 48 w 234"/>
                <a:gd name="T17" fmla="*/ 84 h 324"/>
                <a:gd name="T18" fmla="*/ 54 w 234"/>
                <a:gd name="T19" fmla="*/ 42 h 324"/>
                <a:gd name="T20" fmla="*/ 72 w 234"/>
                <a:gd name="T21" fmla="*/ 30 h 324"/>
                <a:gd name="T22" fmla="*/ 66 w 234"/>
                <a:gd name="T23" fmla="*/ 18 h 324"/>
                <a:gd name="T24" fmla="*/ 84 w 234"/>
                <a:gd name="T25" fmla="*/ 0 h 324"/>
                <a:gd name="T26" fmla="*/ 156 w 234"/>
                <a:gd name="T27" fmla="*/ 24 h 324"/>
                <a:gd name="T28" fmla="*/ 168 w 234"/>
                <a:gd name="T29" fmla="*/ 48 h 324"/>
                <a:gd name="T30" fmla="*/ 156 w 234"/>
                <a:gd name="T31" fmla="*/ 48 h 324"/>
                <a:gd name="T32" fmla="*/ 174 w 234"/>
                <a:gd name="T33" fmla="*/ 72 h 324"/>
                <a:gd name="T34" fmla="*/ 174 w 234"/>
                <a:gd name="T35" fmla="*/ 102 h 324"/>
                <a:gd name="T36" fmla="*/ 144 w 234"/>
                <a:gd name="T37" fmla="*/ 132 h 324"/>
                <a:gd name="T38" fmla="*/ 144 w 234"/>
                <a:gd name="T39" fmla="*/ 156 h 324"/>
                <a:gd name="T40" fmla="*/ 162 w 234"/>
                <a:gd name="T41" fmla="*/ 162 h 324"/>
                <a:gd name="T42" fmla="*/ 192 w 234"/>
                <a:gd name="T43" fmla="*/ 120 h 324"/>
                <a:gd name="T44" fmla="*/ 216 w 234"/>
                <a:gd name="T45" fmla="*/ 138 h 324"/>
                <a:gd name="T46" fmla="*/ 234 w 234"/>
                <a:gd name="T47" fmla="*/ 198 h 324"/>
                <a:gd name="T48" fmla="*/ 234 w 234"/>
                <a:gd name="T49" fmla="*/ 222 h 324"/>
                <a:gd name="T50" fmla="*/ 228 w 234"/>
                <a:gd name="T51" fmla="*/ 234 h 324"/>
                <a:gd name="T52" fmla="*/ 228 w 234"/>
                <a:gd name="T53" fmla="*/ 222 h 324"/>
                <a:gd name="T54" fmla="*/ 222 w 234"/>
                <a:gd name="T55" fmla="*/ 228 h 324"/>
                <a:gd name="T56" fmla="*/ 192 w 234"/>
                <a:gd name="T57" fmla="*/ 300 h 324"/>
                <a:gd name="T58" fmla="*/ 138 w 234"/>
                <a:gd name="T59" fmla="*/ 312 h 324"/>
                <a:gd name="T60" fmla="*/ 114 w 234"/>
                <a:gd name="T61" fmla="*/ 312 h 324"/>
                <a:gd name="T62" fmla="*/ 114 w 234"/>
                <a:gd name="T63" fmla="*/ 318 h 3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4"/>
                <a:gd name="T97" fmla="*/ 0 h 324"/>
                <a:gd name="T98" fmla="*/ 234 w 234"/>
                <a:gd name="T99" fmla="*/ 324 h 32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4" h="324">
                  <a:moveTo>
                    <a:pt x="114" y="312"/>
                  </a:moveTo>
                  <a:lnTo>
                    <a:pt x="0" y="324"/>
                  </a:lnTo>
                  <a:lnTo>
                    <a:pt x="30" y="252"/>
                  </a:lnTo>
                  <a:lnTo>
                    <a:pt x="0" y="174"/>
                  </a:lnTo>
                  <a:lnTo>
                    <a:pt x="6" y="96"/>
                  </a:lnTo>
                  <a:lnTo>
                    <a:pt x="42" y="48"/>
                  </a:lnTo>
                  <a:lnTo>
                    <a:pt x="42" y="78"/>
                  </a:lnTo>
                  <a:lnTo>
                    <a:pt x="48" y="66"/>
                  </a:lnTo>
                  <a:lnTo>
                    <a:pt x="48" y="84"/>
                  </a:lnTo>
                  <a:lnTo>
                    <a:pt x="54" y="42"/>
                  </a:lnTo>
                  <a:lnTo>
                    <a:pt x="72" y="30"/>
                  </a:lnTo>
                  <a:lnTo>
                    <a:pt x="66" y="18"/>
                  </a:lnTo>
                  <a:lnTo>
                    <a:pt x="84" y="0"/>
                  </a:lnTo>
                  <a:lnTo>
                    <a:pt x="156" y="24"/>
                  </a:lnTo>
                  <a:lnTo>
                    <a:pt x="168" y="48"/>
                  </a:lnTo>
                  <a:lnTo>
                    <a:pt x="156" y="48"/>
                  </a:lnTo>
                  <a:lnTo>
                    <a:pt x="174" y="72"/>
                  </a:lnTo>
                  <a:lnTo>
                    <a:pt x="174" y="102"/>
                  </a:lnTo>
                  <a:lnTo>
                    <a:pt x="144" y="132"/>
                  </a:lnTo>
                  <a:lnTo>
                    <a:pt x="144" y="156"/>
                  </a:lnTo>
                  <a:lnTo>
                    <a:pt x="162" y="162"/>
                  </a:lnTo>
                  <a:lnTo>
                    <a:pt x="192" y="120"/>
                  </a:lnTo>
                  <a:lnTo>
                    <a:pt x="216" y="138"/>
                  </a:lnTo>
                  <a:lnTo>
                    <a:pt x="234" y="198"/>
                  </a:lnTo>
                  <a:lnTo>
                    <a:pt x="234" y="222"/>
                  </a:lnTo>
                  <a:lnTo>
                    <a:pt x="228" y="234"/>
                  </a:lnTo>
                  <a:lnTo>
                    <a:pt x="228" y="222"/>
                  </a:lnTo>
                  <a:lnTo>
                    <a:pt x="222" y="228"/>
                  </a:lnTo>
                  <a:lnTo>
                    <a:pt x="192" y="300"/>
                  </a:lnTo>
                  <a:lnTo>
                    <a:pt x="138" y="312"/>
                  </a:lnTo>
                  <a:lnTo>
                    <a:pt x="114" y="312"/>
                  </a:lnTo>
                  <a:lnTo>
                    <a:pt x="114" y="318"/>
                  </a:lnTo>
                </a:path>
              </a:pathLst>
            </a:custGeom>
            <a:noFill/>
            <a:ln w="9525">
              <a:solidFill>
                <a:srgbClr val="000000"/>
              </a:solidFill>
              <a:prstDash val="solid"/>
              <a:round/>
              <a:headEnd/>
              <a:tailEnd/>
            </a:ln>
          </p:spPr>
          <p:txBody>
            <a:bodyPr/>
            <a:lstStyle/>
            <a:p>
              <a:endParaRPr lang="en-US"/>
            </a:p>
          </p:txBody>
        </p:sp>
        <p:sp>
          <p:nvSpPr>
            <p:cNvPr id="10303" name="Freeform 188"/>
            <p:cNvSpPr>
              <a:spLocks/>
            </p:cNvSpPr>
            <p:nvPr/>
          </p:nvSpPr>
          <p:spPr bwMode="auto">
            <a:xfrm>
              <a:off x="3219" y="1458"/>
              <a:ext cx="354" cy="180"/>
            </a:xfrm>
            <a:custGeom>
              <a:avLst/>
              <a:gdLst>
                <a:gd name="T0" fmla="*/ 354 w 354"/>
                <a:gd name="T1" fmla="*/ 96 h 180"/>
                <a:gd name="T2" fmla="*/ 312 w 354"/>
                <a:gd name="T3" fmla="*/ 96 h 180"/>
                <a:gd name="T4" fmla="*/ 306 w 354"/>
                <a:gd name="T5" fmla="*/ 108 h 180"/>
                <a:gd name="T6" fmla="*/ 264 w 354"/>
                <a:gd name="T7" fmla="*/ 96 h 180"/>
                <a:gd name="T8" fmla="*/ 228 w 354"/>
                <a:gd name="T9" fmla="*/ 108 h 180"/>
                <a:gd name="T10" fmla="*/ 210 w 354"/>
                <a:gd name="T11" fmla="*/ 138 h 180"/>
                <a:gd name="T12" fmla="*/ 210 w 354"/>
                <a:gd name="T13" fmla="*/ 114 h 180"/>
                <a:gd name="T14" fmla="*/ 186 w 354"/>
                <a:gd name="T15" fmla="*/ 132 h 180"/>
                <a:gd name="T16" fmla="*/ 186 w 354"/>
                <a:gd name="T17" fmla="*/ 114 h 180"/>
                <a:gd name="T18" fmla="*/ 162 w 354"/>
                <a:gd name="T19" fmla="*/ 180 h 180"/>
                <a:gd name="T20" fmla="*/ 150 w 354"/>
                <a:gd name="T21" fmla="*/ 180 h 180"/>
                <a:gd name="T22" fmla="*/ 150 w 354"/>
                <a:gd name="T23" fmla="*/ 162 h 180"/>
                <a:gd name="T24" fmla="*/ 138 w 354"/>
                <a:gd name="T25" fmla="*/ 162 h 180"/>
                <a:gd name="T26" fmla="*/ 144 w 354"/>
                <a:gd name="T27" fmla="*/ 138 h 180"/>
                <a:gd name="T28" fmla="*/ 126 w 354"/>
                <a:gd name="T29" fmla="*/ 120 h 180"/>
                <a:gd name="T30" fmla="*/ 12 w 354"/>
                <a:gd name="T31" fmla="*/ 96 h 180"/>
                <a:gd name="T32" fmla="*/ 0 w 354"/>
                <a:gd name="T33" fmla="*/ 84 h 180"/>
                <a:gd name="T34" fmla="*/ 132 w 354"/>
                <a:gd name="T35" fmla="*/ 0 h 180"/>
                <a:gd name="T36" fmla="*/ 138 w 354"/>
                <a:gd name="T37" fmla="*/ 6 h 180"/>
                <a:gd name="T38" fmla="*/ 102 w 354"/>
                <a:gd name="T39" fmla="*/ 42 h 180"/>
                <a:gd name="T40" fmla="*/ 102 w 354"/>
                <a:gd name="T41" fmla="*/ 60 h 180"/>
                <a:gd name="T42" fmla="*/ 120 w 354"/>
                <a:gd name="T43" fmla="*/ 42 h 180"/>
                <a:gd name="T44" fmla="*/ 114 w 354"/>
                <a:gd name="T45" fmla="*/ 54 h 180"/>
                <a:gd name="T46" fmla="*/ 138 w 354"/>
                <a:gd name="T47" fmla="*/ 48 h 180"/>
                <a:gd name="T48" fmla="*/ 162 w 354"/>
                <a:gd name="T49" fmla="*/ 72 h 180"/>
                <a:gd name="T50" fmla="*/ 198 w 354"/>
                <a:gd name="T51" fmla="*/ 78 h 180"/>
                <a:gd name="T52" fmla="*/ 228 w 354"/>
                <a:gd name="T53" fmla="*/ 54 h 180"/>
                <a:gd name="T54" fmla="*/ 288 w 354"/>
                <a:gd name="T55" fmla="*/ 42 h 180"/>
                <a:gd name="T56" fmla="*/ 288 w 354"/>
                <a:gd name="T57" fmla="*/ 66 h 180"/>
                <a:gd name="T58" fmla="*/ 330 w 354"/>
                <a:gd name="T59" fmla="*/ 60 h 180"/>
                <a:gd name="T60" fmla="*/ 330 w 354"/>
                <a:gd name="T61" fmla="*/ 78 h 180"/>
                <a:gd name="T62" fmla="*/ 354 w 354"/>
                <a:gd name="T63" fmla="*/ 96 h 18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54"/>
                <a:gd name="T97" fmla="*/ 0 h 180"/>
                <a:gd name="T98" fmla="*/ 354 w 354"/>
                <a:gd name="T99" fmla="*/ 180 h 18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54" h="180">
                  <a:moveTo>
                    <a:pt x="354" y="96"/>
                  </a:moveTo>
                  <a:lnTo>
                    <a:pt x="312" y="96"/>
                  </a:lnTo>
                  <a:lnTo>
                    <a:pt x="306" y="108"/>
                  </a:lnTo>
                  <a:lnTo>
                    <a:pt x="264" y="96"/>
                  </a:lnTo>
                  <a:lnTo>
                    <a:pt x="228" y="108"/>
                  </a:lnTo>
                  <a:lnTo>
                    <a:pt x="210" y="138"/>
                  </a:lnTo>
                  <a:lnTo>
                    <a:pt x="210" y="114"/>
                  </a:lnTo>
                  <a:lnTo>
                    <a:pt x="186" y="132"/>
                  </a:lnTo>
                  <a:lnTo>
                    <a:pt x="186" y="114"/>
                  </a:lnTo>
                  <a:lnTo>
                    <a:pt x="162" y="180"/>
                  </a:lnTo>
                  <a:lnTo>
                    <a:pt x="150" y="180"/>
                  </a:lnTo>
                  <a:lnTo>
                    <a:pt x="150" y="162"/>
                  </a:lnTo>
                  <a:lnTo>
                    <a:pt x="138" y="162"/>
                  </a:lnTo>
                  <a:lnTo>
                    <a:pt x="144" y="138"/>
                  </a:lnTo>
                  <a:lnTo>
                    <a:pt x="126" y="120"/>
                  </a:lnTo>
                  <a:lnTo>
                    <a:pt x="12" y="96"/>
                  </a:lnTo>
                  <a:lnTo>
                    <a:pt x="0" y="84"/>
                  </a:lnTo>
                  <a:lnTo>
                    <a:pt x="132" y="0"/>
                  </a:lnTo>
                  <a:lnTo>
                    <a:pt x="138" y="6"/>
                  </a:lnTo>
                  <a:lnTo>
                    <a:pt x="102" y="42"/>
                  </a:lnTo>
                  <a:lnTo>
                    <a:pt x="102" y="60"/>
                  </a:lnTo>
                  <a:lnTo>
                    <a:pt x="120" y="42"/>
                  </a:lnTo>
                  <a:lnTo>
                    <a:pt x="114" y="54"/>
                  </a:lnTo>
                  <a:lnTo>
                    <a:pt x="138" y="48"/>
                  </a:lnTo>
                  <a:lnTo>
                    <a:pt x="162" y="72"/>
                  </a:lnTo>
                  <a:lnTo>
                    <a:pt x="198" y="78"/>
                  </a:lnTo>
                  <a:lnTo>
                    <a:pt x="228" y="54"/>
                  </a:lnTo>
                  <a:lnTo>
                    <a:pt x="288" y="42"/>
                  </a:lnTo>
                  <a:lnTo>
                    <a:pt x="288" y="66"/>
                  </a:lnTo>
                  <a:lnTo>
                    <a:pt x="330" y="60"/>
                  </a:lnTo>
                  <a:lnTo>
                    <a:pt x="330" y="78"/>
                  </a:lnTo>
                  <a:lnTo>
                    <a:pt x="354" y="96"/>
                  </a:lnTo>
                  <a:close/>
                </a:path>
              </a:pathLst>
            </a:custGeom>
            <a:solidFill>
              <a:srgbClr val="FF4500"/>
            </a:solidFill>
            <a:ln w="9525">
              <a:solidFill>
                <a:srgbClr val="FF4500"/>
              </a:solidFill>
              <a:prstDash val="solid"/>
              <a:round/>
              <a:headEnd/>
              <a:tailEnd/>
            </a:ln>
          </p:spPr>
          <p:txBody>
            <a:bodyPr/>
            <a:lstStyle/>
            <a:p>
              <a:endParaRPr lang="en-US"/>
            </a:p>
          </p:txBody>
        </p:sp>
        <p:sp>
          <p:nvSpPr>
            <p:cNvPr id="10304" name="Freeform 189"/>
            <p:cNvSpPr>
              <a:spLocks/>
            </p:cNvSpPr>
            <p:nvPr/>
          </p:nvSpPr>
          <p:spPr bwMode="auto">
            <a:xfrm>
              <a:off x="3219" y="1458"/>
              <a:ext cx="354" cy="180"/>
            </a:xfrm>
            <a:custGeom>
              <a:avLst/>
              <a:gdLst>
                <a:gd name="T0" fmla="*/ 354 w 354"/>
                <a:gd name="T1" fmla="*/ 96 h 180"/>
                <a:gd name="T2" fmla="*/ 312 w 354"/>
                <a:gd name="T3" fmla="*/ 96 h 180"/>
                <a:gd name="T4" fmla="*/ 306 w 354"/>
                <a:gd name="T5" fmla="*/ 108 h 180"/>
                <a:gd name="T6" fmla="*/ 264 w 354"/>
                <a:gd name="T7" fmla="*/ 96 h 180"/>
                <a:gd name="T8" fmla="*/ 228 w 354"/>
                <a:gd name="T9" fmla="*/ 108 h 180"/>
                <a:gd name="T10" fmla="*/ 210 w 354"/>
                <a:gd name="T11" fmla="*/ 138 h 180"/>
                <a:gd name="T12" fmla="*/ 210 w 354"/>
                <a:gd name="T13" fmla="*/ 114 h 180"/>
                <a:gd name="T14" fmla="*/ 186 w 354"/>
                <a:gd name="T15" fmla="*/ 132 h 180"/>
                <a:gd name="T16" fmla="*/ 186 w 354"/>
                <a:gd name="T17" fmla="*/ 114 h 180"/>
                <a:gd name="T18" fmla="*/ 162 w 354"/>
                <a:gd name="T19" fmla="*/ 180 h 180"/>
                <a:gd name="T20" fmla="*/ 150 w 354"/>
                <a:gd name="T21" fmla="*/ 180 h 180"/>
                <a:gd name="T22" fmla="*/ 150 w 354"/>
                <a:gd name="T23" fmla="*/ 162 h 180"/>
                <a:gd name="T24" fmla="*/ 138 w 354"/>
                <a:gd name="T25" fmla="*/ 162 h 180"/>
                <a:gd name="T26" fmla="*/ 144 w 354"/>
                <a:gd name="T27" fmla="*/ 138 h 180"/>
                <a:gd name="T28" fmla="*/ 126 w 354"/>
                <a:gd name="T29" fmla="*/ 120 h 180"/>
                <a:gd name="T30" fmla="*/ 12 w 354"/>
                <a:gd name="T31" fmla="*/ 96 h 180"/>
                <a:gd name="T32" fmla="*/ 0 w 354"/>
                <a:gd name="T33" fmla="*/ 84 h 180"/>
                <a:gd name="T34" fmla="*/ 132 w 354"/>
                <a:gd name="T35" fmla="*/ 0 h 180"/>
                <a:gd name="T36" fmla="*/ 138 w 354"/>
                <a:gd name="T37" fmla="*/ 6 h 180"/>
                <a:gd name="T38" fmla="*/ 102 w 354"/>
                <a:gd name="T39" fmla="*/ 42 h 180"/>
                <a:gd name="T40" fmla="*/ 102 w 354"/>
                <a:gd name="T41" fmla="*/ 60 h 180"/>
                <a:gd name="T42" fmla="*/ 120 w 354"/>
                <a:gd name="T43" fmla="*/ 42 h 180"/>
                <a:gd name="T44" fmla="*/ 114 w 354"/>
                <a:gd name="T45" fmla="*/ 54 h 180"/>
                <a:gd name="T46" fmla="*/ 138 w 354"/>
                <a:gd name="T47" fmla="*/ 48 h 180"/>
                <a:gd name="T48" fmla="*/ 162 w 354"/>
                <a:gd name="T49" fmla="*/ 72 h 180"/>
                <a:gd name="T50" fmla="*/ 198 w 354"/>
                <a:gd name="T51" fmla="*/ 78 h 180"/>
                <a:gd name="T52" fmla="*/ 228 w 354"/>
                <a:gd name="T53" fmla="*/ 54 h 180"/>
                <a:gd name="T54" fmla="*/ 288 w 354"/>
                <a:gd name="T55" fmla="*/ 42 h 180"/>
                <a:gd name="T56" fmla="*/ 288 w 354"/>
                <a:gd name="T57" fmla="*/ 66 h 180"/>
                <a:gd name="T58" fmla="*/ 330 w 354"/>
                <a:gd name="T59" fmla="*/ 60 h 180"/>
                <a:gd name="T60" fmla="*/ 330 w 354"/>
                <a:gd name="T61" fmla="*/ 78 h 180"/>
                <a:gd name="T62" fmla="*/ 354 w 354"/>
                <a:gd name="T63" fmla="*/ 96 h 180"/>
                <a:gd name="T64" fmla="*/ 354 w 354"/>
                <a:gd name="T65" fmla="*/ 102 h 1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54"/>
                <a:gd name="T100" fmla="*/ 0 h 180"/>
                <a:gd name="T101" fmla="*/ 354 w 354"/>
                <a:gd name="T102" fmla="*/ 180 h 1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54" h="180">
                  <a:moveTo>
                    <a:pt x="354" y="96"/>
                  </a:moveTo>
                  <a:lnTo>
                    <a:pt x="312" y="96"/>
                  </a:lnTo>
                  <a:lnTo>
                    <a:pt x="306" y="108"/>
                  </a:lnTo>
                  <a:lnTo>
                    <a:pt x="264" y="96"/>
                  </a:lnTo>
                  <a:lnTo>
                    <a:pt x="228" y="108"/>
                  </a:lnTo>
                  <a:lnTo>
                    <a:pt x="210" y="138"/>
                  </a:lnTo>
                  <a:lnTo>
                    <a:pt x="210" y="114"/>
                  </a:lnTo>
                  <a:lnTo>
                    <a:pt x="186" y="132"/>
                  </a:lnTo>
                  <a:lnTo>
                    <a:pt x="186" y="114"/>
                  </a:lnTo>
                  <a:lnTo>
                    <a:pt x="162" y="180"/>
                  </a:lnTo>
                  <a:lnTo>
                    <a:pt x="150" y="180"/>
                  </a:lnTo>
                  <a:lnTo>
                    <a:pt x="150" y="162"/>
                  </a:lnTo>
                  <a:lnTo>
                    <a:pt x="138" y="162"/>
                  </a:lnTo>
                  <a:lnTo>
                    <a:pt x="144" y="138"/>
                  </a:lnTo>
                  <a:lnTo>
                    <a:pt x="126" y="120"/>
                  </a:lnTo>
                  <a:lnTo>
                    <a:pt x="12" y="96"/>
                  </a:lnTo>
                  <a:lnTo>
                    <a:pt x="0" y="84"/>
                  </a:lnTo>
                  <a:lnTo>
                    <a:pt x="132" y="0"/>
                  </a:lnTo>
                  <a:lnTo>
                    <a:pt x="138" y="6"/>
                  </a:lnTo>
                  <a:lnTo>
                    <a:pt x="102" y="42"/>
                  </a:lnTo>
                  <a:lnTo>
                    <a:pt x="102" y="60"/>
                  </a:lnTo>
                  <a:lnTo>
                    <a:pt x="120" y="42"/>
                  </a:lnTo>
                  <a:lnTo>
                    <a:pt x="114" y="54"/>
                  </a:lnTo>
                  <a:lnTo>
                    <a:pt x="138" y="48"/>
                  </a:lnTo>
                  <a:lnTo>
                    <a:pt x="162" y="72"/>
                  </a:lnTo>
                  <a:lnTo>
                    <a:pt x="198" y="78"/>
                  </a:lnTo>
                  <a:lnTo>
                    <a:pt x="228" y="54"/>
                  </a:lnTo>
                  <a:lnTo>
                    <a:pt x="288" y="42"/>
                  </a:lnTo>
                  <a:lnTo>
                    <a:pt x="288" y="66"/>
                  </a:lnTo>
                  <a:lnTo>
                    <a:pt x="330" y="60"/>
                  </a:lnTo>
                  <a:lnTo>
                    <a:pt x="330" y="78"/>
                  </a:lnTo>
                  <a:lnTo>
                    <a:pt x="354" y="96"/>
                  </a:lnTo>
                  <a:lnTo>
                    <a:pt x="354" y="102"/>
                  </a:lnTo>
                </a:path>
              </a:pathLst>
            </a:custGeom>
            <a:noFill/>
            <a:ln w="9525">
              <a:solidFill>
                <a:srgbClr val="000000"/>
              </a:solidFill>
              <a:prstDash val="solid"/>
              <a:round/>
              <a:headEnd/>
              <a:tailEnd/>
            </a:ln>
          </p:spPr>
          <p:txBody>
            <a:bodyPr/>
            <a:lstStyle/>
            <a:p>
              <a:endParaRPr lang="en-US"/>
            </a:p>
          </p:txBody>
        </p:sp>
        <p:sp>
          <p:nvSpPr>
            <p:cNvPr id="10305" name="Freeform 190"/>
            <p:cNvSpPr>
              <a:spLocks/>
            </p:cNvSpPr>
            <p:nvPr/>
          </p:nvSpPr>
          <p:spPr bwMode="auto">
            <a:xfrm>
              <a:off x="2853" y="1332"/>
              <a:ext cx="408" cy="450"/>
            </a:xfrm>
            <a:custGeom>
              <a:avLst/>
              <a:gdLst>
                <a:gd name="T0" fmla="*/ 330 w 408"/>
                <a:gd name="T1" fmla="*/ 444 h 450"/>
                <a:gd name="T2" fmla="*/ 36 w 408"/>
                <a:gd name="T3" fmla="*/ 450 h 450"/>
                <a:gd name="T4" fmla="*/ 36 w 408"/>
                <a:gd name="T5" fmla="*/ 312 h 450"/>
                <a:gd name="T6" fmla="*/ 18 w 408"/>
                <a:gd name="T7" fmla="*/ 288 h 450"/>
                <a:gd name="T8" fmla="*/ 30 w 408"/>
                <a:gd name="T9" fmla="*/ 264 h 450"/>
                <a:gd name="T10" fmla="*/ 30 w 408"/>
                <a:gd name="T11" fmla="*/ 258 h 450"/>
                <a:gd name="T12" fmla="*/ 0 w 408"/>
                <a:gd name="T13" fmla="*/ 30 h 450"/>
                <a:gd name="T14" fmla="*/ 108 w 408"/>
                <a:gd name="T15" fmla="*/ 30 h 450"/>
                <a:gd name="T16" fmla="*/ 108 w 408"/>
                <a:gd name="T17" fmla="*/ 0 h 450"/>
                <a:gd name="T18" fmla="*/ 120 w 408"/>
                <a:gd name="T19" fmla="*/ 0 h 450"/>
                <a:gd name="T20" fmla="*/ 132 w 408"/>
                <a:gd name="T21" fmla="*/ 48 h 450"/>
                <a:gd name="T22" fmla="*/ 174 w 408"/>
                <a:gd name="T23" fmla="*/ 54 h 450"/>
                <a:gd name="T24" fmla="*/ 180 w 408"/>
                <a:gd name="T25" fmla="*/ 66 h 450"/>
                <a:gd name="T26" fmla="*/ 222 w 408"/>
                <a:gd name="T27" fmla="*/ 54 h 450"/>
                <a:gd name="T28" fmla="*/ 240 w 408"/>
                <a:gd name="T29" fmla="*/ 60 h 450"/>
                <a:gd name="T30" fmla="*/ 234 w 408"/>
                <a:gd name="T31" fmla="*/ 66 h 450"/>
                <a:gd name="T32" fmla="*/ 246 w 408"/>
                <a:gd name="T33" fmla="*/ 66 h 450"/>
                <a:gd name="T34" fmla="*/ 252 w 408"/>
                <a:gd name="T35" fmla="*/ 84 h 450"/>
                <a:gd name="T36" fmla="*/ 270 w 408"/>
                <a:gd name="T37" fmla="*/ 72 h 450"/>
                <a:gd name="T38" fmla="*/ 294 w 408"/>
                <a:gd name="T39" fmla="*/ 96 h 450"/>
                <a:gd name="T40" fmla="*/ 330 w 408"/>
                <a:gd name="T41" fmla="*/ 78 h 450"/>
                <a:gd name="T42" fmla="*/ 342 w 408"/>
                <a:gd name="T43" fmla="*/ 90 h 450"/>
                <a:gd name="T44" fmla="*/ 408 w 408"/>
                <a:gd name="T45" fmla="*/ 90 h 450"/>
                <a:gd name="T46" fmla="*/ 342 w 408"/>
                <a:gd name="T47" fmla="*/ 132 h 450"/>
                <a:gd name="T48" fmla="*/ 270 w 408"/>
                <a:gd name="T49" fmla="*/ 198 h 450"/>
                <a:gd name="T50" fmla="*/ 264 w 408"/>
                <a:gd name="T51" fmla="*/ 204 h 450"/>
                <a:gd name="T52" fmla="*/ 264 w 408"/>
                <a:gd name="T53" fmla="*/ 252 h 450"/>
                <a:gd name="T54" fmla="*/ 240 w 408"/>
                <a:gd name="T55" fmla="*/ 264 h 450"/>
                <a:gd name="T56" fmla="*/ 228 w 408"/>
                <a:gd name="T57" fmla="*/ 288 h 450"/>
                <a:gd name="T58" fmla="*/ 246 w 408"/>
                <a:gd name="T59" fmla="*/ 300 h 450"/>
                <a:gd name="T60" fmla="*/ 240 w 408"/>
                <a:gd name="T61" fmla="*/ 354 h 450"/>
                <a:gd name="T62" fmla="*/ 318 w 408"/>
                <a:gd name="T63" fmla="*/ 408 h 450"/>
                <a:gd name="T64" fmla="*/ 330 w 408"/>
                <a:gd name="T65" fmla="*/ 444 h 4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8"/>
                <a:gd name="T100" fmla="*/ 0 h 450"/>
                <a:gd name="T101" fmla="*/ 408 w 408"/>
                <a:gd name="T102" fmla="*/ 450 h 45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8" h="450">
                  <a:moveTo>
                    <a:pt x="330" y="444"/>
                  </a:moveTo>
                  <a:lnTo>
                    <a:pt x="36" y="450"/>
                  </a:lnTo>
                  <a:lnTo>
                    <a:pt x="36" y="312"/>
                  </a:lnTo>
                  <a:lnTo>
                    <a:pt x="18" y="288"/>
                  </a:lnTo>
                  <a:lnTo>
                    <a:pt x="30" y="264"/>
                  </a:lnTo>
                  <a:lnTo>
                    <a:pt x="30" y="258"/>
                  </a:lnTo>
                  <a:lnTo>
                    <a:pt x="0" y="30"/>
                  </a:lnTo>
                  <a:lnTo>
                    <a:pt x="108" y="30"/>
                  </a:lnTo>
                  <a:lnTo>
                    <a:pt x="108" y="0"/>
                  </a:lnTo>
                  <a:lnTo>
                    <a:pt x="120" y="0"/>
                  </a:lnTo>
                  <a:lnTo>
                    <a:pt x="132" y="48"/>
                  </a:lnTo>
                  <a:lnTo>
                    <a:pt x="174" y="54"/>
                  </a:lnTo>
                  <a:lnTo>
                    <a:pt x="180" y="66"/>
                  </a:lnTo>
                  <a:lnTo>
                    <a:pt x="222" y="54"/>
                  </a:lnTo>
                  <a:lnTo>
                    <a:pt x="240" y="60"/>
                  </a:lnTo>
                  <a:lnTo>
                    <a:pt x="234" y="66"/>
                  </a:lnTo>
                  <a:lnTo>
                    <a:pt x="246" y="66"/>
                  </a:lnTo>
                  <a:lnTo>
                    <a:pt x="252" y="84"/>
                  </a:lnTo>
                  <a:lnTo>
                    <a:pt x="270" y="72"/>
                  </a:lnTo>
                  <a:lnTo>
                    <a:pt x="294" y="96"/>
                  </a:lnTo>
                  <a:lnTo>
                    <a:pt x="330" y="78"/>
                  </a:lnTo>
                  <a:lnTo>
                    <a:pt x="342" y="90"/>
                  </a:lnTo>
                  <a:lnTo>
                    <a:pt x="408" y="90"/>
                  </a:lnTo>
                  <a:lnTo>
                    <a:pt x="342" y="132"/>
                  </a:lnTo>
                  <a:lnTo>
                    <a:pt x="270" y="198"/>
                  </a:lnTo>
                  <a:lnTo>
                    <a:pt x="264" y="204"/>
                  </a:lnTo>
                  <a:lnTo>
                    <a:pt x="264" y="252"/>
                  </a:lnTo>
                  <a:lnTo>
                    <a:pt x="240" y="264"/>
                  </a:lnTo>
                  <a:lnTo>
                    <a:pt x="228" y="288"/>
                  </a:lnTo>
                  <a:lnTo>
                    <a:pt x="246" y="300"/>
                  </a:lnTo>
                  <a:lnTo>
                    <a:pt x="240" y="354"/>
                  </a:lnTo>
                  <a:lnTo>
                    <a:pt x="318" y="408"/>
                  </a:lnTo>
                  <a:lnTo>
                    <a:pt x="330" y="444"/>
                  </a:lnTo>
                  <a:close/>
                </a:path>
              </a:pathLst>
            </a:custGeom>
            <a:solidFill>
              <a:srgbClr val="FFAA00"/>
            </a:solidFill>
            <a:ln w="9525">
              <a:solidFill>
                <a:srgbClr val="FFAA00"/>
              </a:solidFill>
              <a:prstDash val="solid"/>
              <a:round/>
              <a:headEnd/>
              <a:tailEnd/>
            </a:ln>
          </p:spPr>
          <p:txBody>
            <a:bodyPr/>
            <a:lstStyle/>
            <a:p>
              <a:endParaRPr lang="en-US"/>
            </a:p>
          </p:txBody>
        </p:sp>
        <p:sp>
          <p:nvSpPr>
            <p:cNvPr id="10306" name="Freeform 191"/>
            <p:cNvSpPr>
              <a:spLocks/>
            </p:cNvSpPr>
            <p:nvPr/>
          </p:nvSpPr>
          <p:spPr bwMode="auto">
            <a:xfrm>
              <a:off x="2853" y="1332"/>
              <a:ext cx="408" cy="450"/>
            </a:xfrm>
            <a:custGeom>
              <a:avLst/>
              <a:gdLst>
                <a:gd name="T0" fmla="*/ 330 w 408"/>
                <a:gd name="T1" fmla="*/ 444 h 450"/>
                <a:gd name="T2" fmla="*/ 36 w 408"/>
                <a:gd name="T3" fmla="*/ 450 h 450"/>
                <a:gd name="T4" fmla="*/ 36 w 408"/>
                <a:gd name="T5" fmla="*/ 312 h 450"/>
                <a:gd name="T6" fmla="*/ 18 w 408"/>
                <a:gd name="T7" fmla="*/ 288 h 450"/>
                <a:gd name="T8" fmla="*/ 30 w 408"/>
                <a:gd name="T9" fmla="*/ 264 h 450"/>
                <a:gd name="T10" fmla="*/ 30 w 408"/>
                <a:gd name="T11" fmla="*/ 258 h 450"/>
                <a:gd name="T12" fmla="*/ 0 w 408"/>
                <a:gd name="T13" fmla="*/ 30 h 450"/>
                <a:gd name="T14" fmla="*/ 108 w 408"/>
                <a:gd name="T15" fmla="*/ 30 h 450"/>
                <a:gd name="T16" fmla="*/ 108 w 408"/>
                <a:gd name="T17" fmla="*/ 0 h 450"/>
                <a:gd name="T18" fmla="*/ 120 w 408"/>
                <a:gd name="T19" fmla="*/ 0 h 450"/>
                <a:gd name="T20" fmla="*/ 132 w 408"/>
                <a:gd name="T21" fmla="*/ 48 h 450"/>
                <a:gd name="T22" fmla="*/ 174 w 408"/>
                <a:gd name="T23" fmla="*/ 54 h 450"/>
                <a:gd name="T24" fmla="*/ 180 w 408"/>
                <a:gd name="T25" fmla="*/ 66 h 450"/>
                <a:gd name="T26" fmla="*/ 222 w 408"/>
                <a:gd name="T27" fmla="*/ 54 h 450"/>
                <a:gd name="T28" fmla="*/ 240 w 408"/>
                <a:gd name="T29" fmla="*/ 60 h 450"/>
                <a:gd name="T30" fmla="*/ 234 w 408"/>
                <a:gd name="T31" fmla="*/ 66 h 450"/>
                <a:gd name="T32" fmla="*/ 246 w 408"/>
                <a:gd name="T33" fmla="*/ 66 h 450"/>
                <a:gd name="T34" fmla="*/ 252 w 408"/>
                <a:gd name="T35" fmla="*/ 84 h 450"/>
                <a:gd name="T36" fmla="*/ 270 w 408"/>
                <a:gd name="T37" fmla="*/ 72 h 450"/>
                <a:gd name="T38" fmla="*/ 294 w 408"/>
                <a:gd name="T39" fmla="*/ 96 h 450"/>
                <a:gd name="T40" fmla="*/ 330 w 408"/>
                <a:gd name="T41" fmla="*/ 78 h 450"/>
                <a:gd name="T42" fmla="*/ 342 w 408"/>
                <a:gd name="T43" fmla="*/ 90 h 450"/>
                <a:gd name="T44" fmla="*/ 408 w 408"/>
                <a:gd name="T45" fmla="*/ 90 h 450"/>
                <a:gd name="T46" fmla="*/ 342 w 408"/>
                <a:gd name="T47" fmla="*/ 132 h 450"/>
                <a:gd name="T48" fmla="*/ 270 w 408"/>
                <a:gd name="T49" fmla="*/ 198 h 450"/>
                <a:gd name="T50" fmla="*/ 264 w 408"/>
                <a:gd name="T51" fmla="*/ 204 h 450"/>
                <a:gd name="T52" fmla="*/ 264 w 408"/>
                <a:gd name="T53" fmla="*/ 252 h 450"/>
                <a:gd name="T54" fmla="*/ 240 w 408"/>
                <a:gd name="T55" fmla="*/ 264 h 450"/>
                <a:gd name="T56" fmla="*/ 228 w 408"/>
                <a:gd name="T57" fmla="*/ 288 h 450"/>
                <a:gd name="T58" fmla="*/ 246 w 408"/>
                <a:gd name="T59" fmla="*/ 300 h 450"/>
                <a:gd name="T60" fmla="*/ 240 w 408"/>
                <a:gd name="T61" fmla="*/ 354 h 450"/>
                <a:gd name="T62" fmla="*/ 318 w 408"/>
                <a:gd name="T63" fmla="*/ 408 h 450"/>
                <a:gd name="T64" fmla="*/ 330 w 408"/>
                <a:gd name="T65" fmla="*/ 444 h 450"/>
                <a:gd name="T66" fmla="*/ 330 w 408"/>
                <a:gd name="T67" fmla="*/ 450 h 45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08"/>
                <a:gd name="T103" fmla="*/ 0 h 450"/>
                <a:gd name="T104" fmla="*/ 408 w 408"/>
                <a:gd name="T105" fmla="*/ 450 h 45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08" h="450">
                  <a:moveTo>
                    <a:pt x="330" y="444"/>
                  </a:moveTo>
                  <a:lnTo>
                    <a:pt x="36" y="450"/>
                  </a:lnTo>
                  <a:lnTo>
                    <a:pt x="36" y="312"/>
                  </a:lnTo>
                  <a:lnTo>
                    <a:pt x="18" y="288"/>
                  </a:lnTo>
                  <a:lnTo>
                    <a:pt x="30" y="264"/>
                  </a:lnTo>
                  <a:lnTo>
                    <a:pt x="30" y="258"/>
                  </a:lnTo>
                  <a:lnTo>
                    <a:pt x="0" y="30"/>
                  </a:lnTo>
                  <a:lnTo>
                    <a:pt x="108" y="30"/>
                  </a:lnTo>
                  <a:lnTo>
                    <a:pt x="108" y="0"/>
                  </a:lnTo>
                  <a:lnTo>
                    <a:pt x="120" y="0"/>
                  </a:lnTo>
                  <a:lnTo>
                    <a:pt x="132" y="48"/>
                  </a:lnTo>
                  <a:lnTo>
                    <a:pt x="174" y="54"/>
                  </a:lnTo>
                  <a:lnTo>
                    <a:pt x="180" y="66"/>
                  </a:lnTo>
                  <a:lnTo>
                    <a:pt x="222" y="54"/>
                  </a:lnTo>
                  <a:lnTo>
                    <a:pt x="240" y="60"/>
                  </a:lnTo>
                  <a:lnTo>
                    <a:pt x="234" y="66"/>
                  </a:lnTo>
                  <a:lnTo>
                    <a:pt x="246" y="66"/>
                  </a:lnTo>
                  <a:lnTo>
                    <a:pt x="252" y="84"/>
                  </a:lnTo>
                  <a:lnTo>
                    <a:pt x="270" y="72"/>
                  </a:lnTo>
                  <a:lnTo>
                    <a:pt x="294" y="96"/>
                  </a:lnTo>
                  <a:lnTo>
                    <a:pt x="330" y="78"/>
                  </a:lnTo>
                  <a:lnTo>
                    <a:pt x="342" y="90"/>
                  </a:lnTo>
                  <a:lnTo>
                    <a:pt x="408" y="90"/>
                  </a:lnTo>
                  <a:lnTo>
                    <a:pt x="342" y="132"/>
                  </a:lnTo>
                  <a:lnTo>
                    <a:pt x="270" y="198"/>
                  </a:lnTo>
                  <a:lnTo>
                    <a:pt x="264" y="204"/>
                  </a:lnTo>
                  <a:lnTo>
                    <a:pt x="264" y="252"/>
                  </a:lnTo>
                  <a:lnTo>
                    <a:pt x="240" y="264"/>
                  </a:lnTo>
                  <a:lnTo>
                    <a:pt x="228" y="288"/>
                  </a:lnTo>
                  <a:lnTo>
                    <a:pt x="246" y="300"/>
                  </a:lnTo>
                  <a:lnTo>
                    <a:pt x="240" y="354"/>
                  </a:lnTo>
                  <a:lnTo>
                    <a:pt x="318" y="408"/>
                  </a:lnTo>
                  <a:lnTo>
                    <a:pt x="330" y="444"/>
                  </a:lnTo>
                  <a:lnTo>
                    <a:pt x="330" y="450"/>
                  </a:lnTo>
                </a:path>
              </a:pathLst>
            </a:custGeom>
            <a:noFill/>
            <a:ln w="9525">
              <a:solidFill>
                <a:srgbClr val="000000"/>
              </a:solidFill>
              <a:prstDash val="solid"/>
              <a:round/>
              <a:headEnd/>
              <a:tailEnd/>
            </a:ln>
          </p:spPr>
          <p:txBody>
            <a:bodyPr/>
            <a:lstStyle/>
            <a:p>
              <a:endParaRPr lang="en-US"/>
            </a:p>
          </p:txBody>
        </p:sp>
        <p:sp>
          <p:nvSpPr>
            <p:cNvPr id="10307" name="Freeform 192"/>
            <p:cNvSpPr>
              <a:spLocks/>
            </p:cNvSpPr>
            <p:nvPr/>
          </p:nvSpPr>
          <p:spPr bwMode="auto">
            <a:xfrm>
              <a:off x="3207" y="2430"/>
              <a:ext cx="216" cy="378"/>
            </a:xfrm>
            <a:custGeom>
              <a:avLst/>
              <a:gdLst>
                <a:gd name="T0" fmla="*/ 216 w 216"/>
                <a:gd name="T1" fmla="*/ 360 h 378"/>
                <a:gd name="T2" fmla="*/ 156 w 216"/>
                <a:gd name="T3" fmla="*/ 366 h 378"/>
                <a:gd name="T4" fmla="*/ 138 w 216"/>
                <a:gd name="T5" fmla="*/ 378 h 378"/>
                <a:gd name="T6" fmla="*/ 120 w 216"/>
                <a:gd name="T7" fmla="*/ 342 h 378"/>
                <a:gd name="T8" fmla="*/ 120 w 216"/>
                <a:gd name="T9" fmla="*/ 318 h 378"/>
                <a:gd name="T10" fmla="*/ 0 w 216"/>
                <a:gd name="T11" fmla="*/ 324 h 378"/>
                <a:gd name="T12" fmla="*/ 6 w 216"/>
                <a:gd name="T13" fmla="*/ 276 h 378"/>
                <a:gd name="T14" fmla="*/ 36 w 216"/>
                <a:gd name="T15" fmla="*/ 234 h 378"/>
                <a:gd name="T16" fmla="*/ 24 w 216"/>
                <a:gd name="T17" fmla="*/ 228 h 378"/>
                <a:gd name="T18" fmla="*/ 42 w 216"/>
                <a:gd name="T19" fmla="*/ 222 h 378"/>
                <a:gd name="T20" fmla="*/ 24 w 216"/>
                <a:gd name="T21" fmla="*/ 204 h 378"/>
                <a:gd name="T22" fmla="*/ 30 w 216"/>
                <a:gd name="T23" fmla="*/ 198 h 378"/>
                <a:gd name="T24" fmla="*/ 24 w 216"/>
                <a:gd name="T25" fmla="*/ 198 h 378"/>
                <a:gd name="T26" fmla="*/ 24 w 216"/>
                <a:gd name="T27" fmla="*/ 174 h 378"/>
                <a:gd name="T28" fmla="*/ 18 w 216"/>
                <a:gd name="T29" fmla="*/ 168 h 378"/>
                <a:gd name="T30" fmla="*/ 30 w 216"/>
                <a:gd name="T31" fmla="*/ 150 h 378"/>
                <a:gd name="T32" fmla="*/ 18 w 216"/>
                <a:gd name="T33" fmla="*/ 144 h 378"/>
                <a:gd name="T34" fmla="*/ 24 w 216"/>
                <a:gd name="T35" fmla="*/ 132 h 378"/>
                <a:gd name="T36" fmla="*/ 18 w 216"/>
                <a:gd name="T37" fmla="*/ 132 h 378"/>
                <a:gd name="T38" fmla="*/ 12 w 216"/>
                <a:gd name="T39" fmla="*/ 114 h 378"/>
                <a:gd name="T40" fmla="*/ 24 w 216"/>
                <a:gd name="T41" fmla="*/ 114 h 378"/>
                <a:gd name="T42" fmla="*/ 24 w 216"/>
                <a:gd name="T43" fmla="*/ 90 h 378"/>
                <a:gd name="T44" fmla="*/ 54 w 216"/>
                <a:gd name="T45" fmla="*/ 54 h 378"/>
                <a:gd name="T46" fmla="*/ 54 w 216"/>
                <a:gd name="T47" fmla="*/ 30 h 378"/>
                <a:gd name="T48" fmla="*/ 72 w 216"/>
                <a:gd name="T49" fmla="*/ 6 h 378"/>
                <a:gd name="T50" fmla="*/ 204 w 216"/>
                <a:gd name="T51" fmla="*/ 0 h 378"/>
                <a:gd name="T52" fmla="*/ 204 w 216"/>
                <a:gd name="T53" fmla="*/ 246 h 378"/>
                <a:gd name="T54" fmla="*/ 216 w 216"/>
                <a:gd name="T55" fmla="*/ 330 h 378"/>
                <a:gd name="T56" fmla="*/ 216 w 216"/>
                <a:gd name="T57" fmla="*/ 360 h 37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16"/>
                <a:gd name="T88" fmla="*/ 0 h 378"/>
                <a:gd name="T89" fmla="*/ 216 w 216"/>
                <a:gd name="T90" fmla="*/ 378 h 37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16" h="378">
                  <a:moveTo>
                    <a:pt x="216" y="360"/>
                  </a:moveTo>
                  <a:lnTo>
                    <a:pt x="156" y="366"/>
                  </a:lnTo>
                  <a:lnTo>
                    <a:pt x="138" y="378"/>
                  </a:lnTo>
                  <a:lnTo>
                    <a:pt x="120" y="342"/>
                  </a:lnTo>
                  <a:lnTo>
                    <a:pt x="120" y="318"/>
                  </a:lnTo>
                  <a:lnTo>
                    <a:pt x="0" y="324"/>
                  </a:lnTo>
                  <a:lnTo>
                    <a:pt x="6" y="276"/>
                  </a:lnTo>
                  <a:lnTo>
                    <a:pt x="36" y="234"/>
                  </a:lnTo>
                  <a:lnTo>
                    <a:pt x="24" y="228"/>
                  </a:lnTo>
                  <a:lnTo>
                    <a:pt x="42" y="222"/>
                  </a:lnTo>
                  <a:lnTo>
                    <a:pt x="24" y="204"/>
                  </a:lnTo>
                  <a:lnTo>
                    <a:pt x="30" y="198"/>
                  </a:lnTo>
                  <a:lnTo>
                    <a:pt x="24" y="198"/>
                  </a:lnTo>
                  <a:lnTo>
                    <a:pt x="24" y="174"/>
                  </a:lnTo>
                  <a:lnTo>
                    <a:pt x="18" y="168"/>
                  </a:lnTo>
                  <a:lnTo>
                    <a:pt x="30" y="150"/>
                  </a:lnTo>
                  <a:lnTo>
                    <a:pt x="18" y="144"/>
                  </a:lnTo>
                  <a:lnTo>
                    <a:pt x="24" y="132"/>
                  </a:lnTo>
                  <a:lnTo>
                    <a:pt x="18" y="132"/>
                  </a:lnTo>
                  <a:lnTo>
                    <a:pt x="12" y="114"/>
                  </a:lnTo>
                  <a:lnTo>
                    <a:pt x="24" y="114"/>
                  </a:lnTo>
                  <a:lnTo>
                    <a:pt x="24" y="90"/>
                  </a:lnTo>
                  <a:lnTo>
                    <a:pt x="54" y="54"/>
                  </a:lnTo>
                  <a:lnTo>
                    <a:pt x="54" y="30"/>
                  </a:lnTo>
                  <a:lnTo>
                    <a:pt x="72" y="6"/>
                  </a:lnTo>
                  <a:lnTo>
                    <a:pt x="204" y="0"/>
                  </a:lnTo>
                  <a:lnTo>
                    <a:pt x="204" y="246"/>
                  </a:lnTo>
                  <a:lnTo>
                    <a:pt x="216" y="330"/>
                  </a:lnTo>
                  <a:lnTo>
                    <a:pt x="216" y="360"/>
                  </a:lnTo>
                  <a:close/>
                </a:path>
              </a:pathLst>
            </a:custGeom>
            <a:solidFill>
              <a:srgbClr val="FF4500"/>
            </a:solidFill>
            <a:ln w="9525">
              <a:solidFill>
                <a:srgbClr val="FF4500"/>
              </a:solidFill>
              <a:prstDash val="solid"/>
              <a:round/>
              <a:headEnd/>
              <a:tailEnd/>
            </a:ln>
          </p:spPr>
          <p:txBody>
            <a:bodyPr/>
            <a:lstStyle/>
            <a:p>
              <a:endParaRPr lang="en-US"/>
            </a:p>
          </p:txBody>
        </p:sp>
        <p:sp>
          <p:nvSpPr>
            <p:cNvPr id="10308" name="Freeform 193"/>
            <p:cNvSpPr>
              <a:spLocks/>
            </p:cNvSpPr>
            <p:nvPr/>
          </p:nvSpPr>
          <p:spPr bwMode="auto">
            <a:xfrm>
              <a:off x="3207" y="2430"/>
              <a:ext cx="216" cy="378"/>
            </a:xfrm>
            <a:custGeom>
              <a:avLst/>
              <a:gdLst>
                <a:gd name="T0" fmla="*/ 216 w 216"/>
                <a:gd name="T1" fmla="*/ 360 h 378"/>
                <a:gd name="T2" fmla="*/ 156 w 216"/>
                <a:gd name="T3" fmla="*/ 366 h 378"/>
                <a:gd name="T4" fmla="*/ 138 w 216"/>
                <a:gd name="T5" fmla="*/ 378 h 378"/>
                <a:gd name="T6" fmla="*/ 120 w 216"/>
                <a:gd name="T7" fmla="*/ 342 h 378"/>
                <a:gd name="T8" fmla="*/ 120 w 216"/>
                <a:gd name="T9" fmla="*/ 318 h 378"/>
                <a:gd name="T10" fmla="*/ 0 w 216"/>
                <a:gd name="T11" fmla="*/ 324 h 378"/>
                <a:gd name="T12" fmla="*/ 6 w 216"/>
                <a:gd name="T13" fmla="*/ 276 h 378"/>
                <a:gd name="T14" fmla="*/ 36 w 216"/>
                <a:gd name="T15" fmla="*/ 234 h 378"/>
                <a:gd name="T16" fmla="*/ 24 w 216"/>
                <a:gd name="T17" fmla="*/ 228 h 378"/>
                <a:gd name="T18" fmla="*/ 42 w 216"/>
                <a:gd name="T19" fmla="*/ 222 h 378"/>
                <a:gd name="T20" fmla="*/ 24 w 216"/>
                <a:gd name="T21" fmla="*/ 204 h 378"/>
                <a:gd name="T22" fmla="*/ 30 w 216"/>
                <a:gd name="T23" fmla="*/ 198 h 378"/>
                <a:gd name="T24" fmla="*/ 24 w 216"/>
                <a:gd name="T25" fmla="*/ 198 h 378"/>
                <a:gd name="T26" fmla="*/ 24 w 216"/>
                <a:gd name="T27" fmla="*/ 174 h 378"/>
                <a:gd name="T28" fmla="*/ 18 w 216"/>
                <a:gd name="T29" fmla="*/ 168 h 378"/>
                <a:gd name="T30" fmla="*/ 30 w 216"/>
                <a:gd name="T31" fmla="*/ 150 h 378"/>
                <a:gd name="T32" fmla="*/ 18 w 216"/>
                <a:gd name="T33" fmla="*/ 144 h 378"/>
                <a:gd name="T34" fmla="*/ 24 w 216"/>
                <a:gd name="T35" fmla="*/ 132 h 378"/>
                <a:gd name="T36" fmla="*/ 18 w 216"/>
                <a:gd name="T37" fmla="*/ 132 h 378"/>
                <a:gd name="T38" fmla="*/ 12 w 216"/>
                <a:gd name="T39" fmla="*/ 114 h 378"/>
                <a:gd name="T40" fmla="*/ 24 w 216"/>
                <a:gd name="T41" fmla="*/ 114 h 378"/>
                <a:gd name="T42" fmla="*/ 24 w 216"/>
                <a:gd name="T43" fmla="*/ 90 h 378"/>
                <a:gd name="T44" fmla="*/ 54 w 216"/>
                <a:gd name="T45" fmla="*/ 54 h 378"/>
                <a:gd name="T46" fmla="*/ 54 w 216"/>
                <a:gd name="T47" fmla="*/ 30 h 378"/>
                <a:gd name="T48" fmla="*/ 72 w 216"/>
                <a:gd name="T49" fmla="*/ 6 h 378"/>
                <a:gd name="T50" fmla="*/ 204 w 216"/>
                <a:gd name="T51" fmla="*/ 0 h 378"/>
                <a:gd name="T52" fmla="*/ 204 w 216"/>
                <a:gd name="T53" fmla="*/ 246 h 378"/>
                <a:gd name="T54" fmla="*/ 216 w 216"/>
                <a:gd name="T55" fmla="*/ 330 h 378"/>
                <a:gd name="T56" fmla="*/ 216 w 216"/>
                <a:gd name="T57" fmla="*/ 360 h 378"/>
                <a:gd name="T58" fmla="*/ 216 w 216"/>
                <a:gd name="T59" fmla="*/ 366 h 37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6"/>
                <a:gd name="T91" fmla="*/ 0 h 378"/>
                <a:gd name="T92" fmla="*/ 216 w 216"/>
                <a:gd name="T93" fmla="*/ 378 h 37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6" h="378">
                  <a:moveTo>
                    <a:pt x="216" y="360"/>
                  </a:moveTo>
                  <a:lnTo>
                    <a:pt x="156" y="366"/>
                  </a:lnTo>
                  <a:lnTo>
                    <a:pt x="138" y="378"/>
                  </a:lnTo>
                  <a:lnTo>
                    <a:pt x="120" y="342"/>
                  </a:lnTo>
                  <a:lnTo>
                    <a:pt x="120" y="318"/>
                  </a:lnTo>
                  <a:lnTo>
                    <a:pt x="0" y="324"/>
                  </a:lnTo>
                  <a:lnTo>
                    <a:pt x="6" y="276"/>
                  </a:lnTo>
                  <a:lnTo>
                    <a:pt x="36" y="234"/>
                  </a:lnTo>
                  <a:lnTo>
                    <a:pt x="24" y="228"/>
                  </a:lnTo>
                  <a:lnTo>
                    <a:pt x="42" y="222"/>
                  </a:lnTo>
                  <a:lnTo>
                    <a:pt x="24" y="204"/>
                  </a:lnTo>
                  <a:lnTo>
                    <a:pt x="30" y="198"/>
                  </a:lnTo>
                  <a:lnTo>
                    <a:pt x="24" y="198"/>
                  </a:lnTo>
                  <a:lnTo>
                    <a:pt x="24" y="174"/>
                  </a:lnTo>
                  <a:lnTo>
                    <a:pt x="18" y="168"/>
                  </a:lnTo>
                  <a:lnTo>
                    <a:pt x="30" y="150"/>
                  </a:lnTo>
                  <a:lnTo>
                    <a:pt x="18" y="144"/>
                  </a:lnTo>
                  <a:lnTo>
                    <a:pt x="24" y="132"/>
                  </a:lnTo>
                  <a:lnTo>
                    <a:pt x="18" y="132"/>
                  </a:lnTo>
                  <a:lnTo>
                    <a:pt x="12" y="114"/>
                  </a:lnTo>
                  <a:lnTo>
                    <a:pt x="24" y="114"/>
                  </a:lnTo>
                  <a:lnTo>
                    <a:pt x="24" y="90"/>
                  </a:lnTo>
                  <a:lnTo>
                    <a:pt x="54" y="54"/>
                  </a:lnTo>
                  <a:lnTo>
                    <a:pt x="54" y="30"/>
                  </a:lnTo>
                  <a:lnTo>
                    <a:pt x="72" y="6"/>
                  </a:lnTo>
                  <a:lnTo>
                    <a:pt x="204" y="0"/>
                  </a:lnTo>
                  <a:lnTo>
                    <a:pt x="204" y="246"/>
                  </a:lnTo>
                  <a:lnTo>
                    <a:pt x="216" y="330"/>
                  </a:lnTo>
                  <a:lnTo>
                    <a:pt x="216" y="360"/>
                  </a:lnTo>
                  <a:lnTo>
                    <a:pt x="216" y="366"/>
                  </a:lnTo>
                </a:path>
              </a:pathLst>
            </a:custGeom>
            <a:noFill/>
            <a:ln w="9525">
              <a:solidFill>
                <a:srgbClr val="000000"/>
              </a:solidFill>
              <a:prstDash val="solid"/>
              <a:round/>
              <a:headEnd/>
              <a:tailEnd/>
            </a:ln>
          </p:spPr>
          <p:txBody>
            <a:bodyPr/>
            <a:lstStyle/>
            <a:p>
              <a:endParaRPr lang="en-US"/>
            </a:p>
          </p:txBody>
        </p:sp>
        <p:sp>
          <p:nvSpPr>
            <p:cNvPr id="10309" name="Freeform 194"/>
            <p:cNvSpPr>
              <a:spLocks/>
            </p:cNvSpPr>
            <p:nvPr/>
          </p:nvSpPr>
          <p:spPr bwMode="auto">
            <a:xfrm>
              <a:off x="2931" y="2004"/>
              <a:ext cx="408" cy="354"/>
            </a:xfrm>
            <a:custGeom>
              <a:avLst/>
              <a:gdLst>
                <a:gd name="T0" fmla="*/ 378 w 408"/>
                <a:gd name="T1" fmla="*/ 354 h 354"/>
                <a:gd name="T2" fmla="*/ 336 w 408"/>
                <a:gd name="T3" fmla="*/ 354 h 354"/>
                <a:gd name="T4" fmla="*/ 354 w 408"/>
                <a:gd name="T5" fmla="*/ 336 h 354"/>
                <a:gd name="T6" fmla="*/ 348 w 408"/>
                <a:gd name="T7" fmla="*/ 318 h 354"/>
                <a:gd name="T8" fmla="*/ 66 w 408"/>
                <a:gd name="T9" fmla="*/ 324 h 354"/>
                <a:gd name="T10" fmla="*/ 66 w 408"/>
                <a:gd name="T11" fmla="*/ 120 h 354"/>
                <a:gd name="T12" fmla="*/ 36 w 408"/>
                <a:gd name="T13" fmla="*/ 90 h 354"/>
                <a:gd name="T14" fmla="*/ 48 w 408"/>
                <a:gd name="T15" fmla="*/ 66 h 354"/>
                <a:gd name="T16" fmla="*/ 24 w 408"/>
                <a:gd name="T17" fmla="*/ 54 h 354"/>
                <a:gd name="T18" fmla="*/ 0 w 408"/>
                <a:gd name="T19" fmla="*/ 6 h 354"/>
                <a:gd name="T20" fmla="*/ 234 w 408"/>
                <a:gd name="T21" fmla="*/ 0 h 354"/>
                <a:gd name="T22" fmla="*/ 252 w 408"/>
                <a:gd name="T23" fmla="*/ 18 h 354"/>
                <a:gd name="T24" fmla="*/ 252 w 408"/>
                <a:gd name="T25" fmla="*/ 60 h 354"/>
                <a:gd name="T26" fmla="*/ 270 w 408"/>
                <a:gd name="T27" fmla="*/ 78 h 354"/>
                <a:gd name="T28" fmla="*/ 294 w 408"/>
                <a:gd name="T29" fmla="*/ 102 h 354"/>
                <a:gd name="T30" fmla="*/ 306 w 408"/>
                <a:gd name="T31" fmla="*/ 132 h 354"/>
                <a:gd name="T32" fmla="*/ 318 w 408"/>
                <a:gd name="T33" fmla="*/ 126 h 354"/>
                <a:gd name="T34" fmla="*/ 336 w 408"/>
                <a:gd name="T35" fmla="*/ 132 h 354"/>
                <a:gd name="T36" fmla="*/ 324 w 408"/>
                <a:gd name="T37" fmla="*/ 186 h 354"/>
                <a:gd name="T38" fmla="*/ 378 w 408"/>
                <a:gd name="T39" fmla="*/ 222 h 354"/>
                <a:gd name="T40" fmla="*/ 384 w 408"/>
                <a:gd name="T41" fmla="*/ 252 h 354"/>
                <a:gd name="T42" fmla="*/ 402 w 408"/>
                <a:gd name="T43" fmla="*/ 276 h 354"/>
                <a:gd name="T44" fmla="*/ 408 w 408"/>
                <a:gd name="T45" fmla="*/ 306 h 354"/>
                <a:gd name="T46" fmla="*/ 396 w 408"/>
                <a:gd name="T47" fmla="*/ 306 h 354"/>
                <a:gd name="T48" fmla="*/ 390 w 408"/>
                <a:gd name="T49" fmla="*/ 312 h 354"/>
                <a:gd name="T50" fmla="*/ 384 w 408"/>
                <a:gd name="T51" fmla="*/ 306 h 354"/>
                <a:gd name="T52" fmla="*/ 378 w 408"/>
                <a:gd name="T53" fmla="*/ 354 h 35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08"/>
                <a:gd name="T82" fmla="*/ 0 h 354"/>
                <a:gd name="T83" fmla="*/ 408 w 408"/>
                <a:gd name="T84" fmla="*/ 354 h 35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08" h="354">
                  <a:moveTo>
                    <a:pt x="378" y="354"/>
                  </a:moveTo>
                  <a:lnTo>
                    <a:pt x="336" y="354"/>
                  </a:lnTo>
                  <a:lnTo>
                    <a:pt x="354" y="336"/>
                  </a:lnTo>
                  <a:lnTo>
                    <a:pt x="348" y="318"/>
                  </a:lnTo>
                  <a:lnTo>
                    <a:pt x="66" y="324"/>
                  </a:lnTo>
                  <a:lnTo>
                    <a:pt x="66" y="120"/>
                  </a:lnTo>
                  <a:lnTo>
                    <a:pt x="36" y="90"/>
                  </a:lnTo>
                  <a:lnTo>
                    <a:pt x="48" y="66"/>
                  </a:lnTo>
                  <a:lnTo>
                    <a:pt x="24" y="54"/>
                  </a:lnTo>
                  <a:lnTo>
                    <a:pt x="0" y="6"/>
                  </a:lnTo>
                  <a:lnTo>
                    <a:pt x="234" y="0"/>
                  </a:lnTo>
                  <a:lnTo>
                    <a:pt x="252" y="18"/>
                  </a:lnTo>
                  <a:lnTo>
                    <a:pt x="252" y="60"/>
                  </a:lnTo>
                  <a:lnTo>
                    <a:pt x="270" y="78"/>
                  </a:lnTo>
                  <a:lnTo>
                    <a:pt x="294" y="102"/>
                  </a:lnTo>
                  <a:lnTo>
                    <a:pt x="306" y="132"/>
                  </a:lnTo>
                  <a:lnTo>
                    <a:pt x="318" y="126"/>
                  </a:lnTo>
                  <a:lnTo>
                    <a:pt x="336" y="132"/>
                  </a:lnTo>
                  <a:lnTo>
                    <a:pt x="324" y="186"/>
                  </a:lnTo>
                  <a:lnTo>
                    <a:pt x="378" y="222"/>
                  </a:lnTo>
                  <a:lnTo>
                    <a:pt x="384" y="252"/>
                  </a:lnTo>
                  <a:lnTo>
                    <a:pt x="402" y="276"/>
                  </a:lnTo>
                  <a:lnTo>
                    <a:pt x="408" y="306"/>
                  </a:lnTo>
                  <a:lnTo>
                    <a:pt x="396" y="306"/>
                  </a:lnTo>
                  <a:lnTo>
                    <a:pt x="390" y="312"/>
                  </a:lnTo>
                  <a:lnTo>
                    <a:pt x="384" y="306"/>
                  </a:lnTo>
                  <a:lnTo>
                    <a:pt x="378" y="354"/>
                  </a:lnTo>
                  <a:close/>
                </a:path>
              </a:pathLst>
            </a:custGeom>
            <a:solidFill>
              <a:srgbClr val="FF8C00"/>
            </a:solidFill>
            <a:ln w="9525">
              <a:solidFill>
                <a:srgbClr val="FF8C00"/>
              </a:solidFill>
              <a:prstDash val="solid"/>
              <a:round/>
              <a:headEnd/>
              <a:tailEnd/>
            </a:ln>
          </p:spPr>
          <p:txBody>
            <a:bodyPr/>
            <a:lstStyle/>
            <a:p>
              <a:endParaRPr lang="en-US"/>
            </a:p>
          </p:txBody>
        </p:sp>
        <p:sp>
          <p:nvSpPr>
            <p:cNvPr id="10310" name="Freeform 195"/>
            <p:cNvSpPr>
              <a:spLocks/>
            </p:cNvSpPr>
            <p:nvPr/>
          </p:nvSpPr>
          <p:spPr bwMode="auto">
            <a:xfrm>
              <a:off x="2931" y="2004"/>
              <a:ext cx="408" cy="360"/>
            </a:xfrm>
            <a:custGeom>
              <a:avLst/>
              <a:gdLst>
                <a:gd name="T0" fmla="*/ 378 w 408"/>
                <a:gd name="T1" fmla="*/ 354 h 360"/>
                <a:gd name="T2" fmla="*/ 336 w 408"/>
                <a:gd name="T3" fmla="*/ 354 h 360"/>
                <a:gd name="T4" fmla="*/ 354 w 408"/>
                <a:gd name="T5" fmla="*/ 336 h 360"/>
                <a:gd name="T6" fmla="*/ 348 w 408"/>
                <a:gd name="T7" fmla="*/ 318 h 360"/>
                <a:gd name="T8" fmla="*/ 66 w 408"/>
                <a:gd name="T9" fmla="*/ 324 h 360"/>
                <a:gd name="T10" fmla="*/ 66 w 408"/>
                <a:gd name="T11" fmla="*/ 120 h 360"/>
                <a:gd name="T12" fmla="*/ 36 w 408"/>
                <a:gd name="T13" fmla="*/ 90 h 360"/>
                <a:gd name="T14" fmla="*/ 48 w 408"/>
                <a:gd name="T15" fmla="*/ 66 h 360"/>
                <a:gd name="T16" fmla="*/ 24 w 408"/>
                <a:gd name="T17" fmla="*/ 54 h 360"/>
                <a:gd name="T18" fmla="*/ 0 w 408"/>
                <a:gd name="T19" fmla="*/ 6 h 360"/>
                <a:gd name="T20" fmla="*/ 234 w 408"/>
                <a:gd name="T21" fmla="*/ 0 h 360"/>
                <a:gd name="T22" fmla="*/ 252 w 408"/>
                <a:gd name="T23" fmla="*/ 18 h 360"/>
                <a:gd name="T24" fmla="*/ 252 w 408"/>
                <a:gd name="T25" fmla="*/ 60 h 360"/>
                <a:gd name="T26" fmla="*/ 270 w 408"/>
                <a:gd name="T27" fmla="*/ 78 h 360"/>
                <a:gd name="T28" fmla="*/ 294 w 408"/>
                <a:gd name="T29" fmla="*/ 102 h 360"/>
                <a:gd name="T30" fmla="*/ 306 w 408"/>
                <a:gd name="T31" fmla="*/ 132 h 360"/>
                <a:gd name="T32" fmla="*/ 318 w 408"/>
                <a:gd name="T33" fmla="*/ 126 h 360"/>
                <a:gd name="T34" fmla="*/ 336 w 408"/>
                <a:gd name="T35" fmla="*/ 132 h 360"/>
                <a:gd name="T36" fmla="*/ 324 w 408"/>
                <a:gd name="T37" fmla="*/ 186 h 360"/>
                <a:gd name="T38" fmla="*/ 378 w 408"/>
                <a:gd name="T39" fmla="*/ 222 h 360"/>
                <a:gd name="T40" fmla="*/ 384 w 408"/>
                <a:gd name="T41" fmla="*/ 252 h 360"/>
                <a:gd name="T42" fmla="*/ 402 w 408"/>
                <a:gd name="T43" fmla="*/ 276 h 360"/>
                <a:gd name="T44" fmla="*/ 408 w 408"/>
                <a:gd name="T45" fmla="*/ 306 h 360"/>
                <a:gd name="T46" fmla="*/ 396 w 408"/>
                <a:gd name="T47" fmla="*/ 306 h 360"/>
                <a:gd name="T48" fmla="*/ 390 w 408"/>
                <a:gd name="T49" fmla="*/ 312 h 360"/>
                <a:gd name="T50" fmla="*/ 384 w 408"/>
                <a:gd name="T51" fmla="*/ 306 h 360"/>
                <a:gd name="T52" fmla="*/ 378 w 408"/>
                <a:gd name="T53" fmla="*/ 354 h 360"/>
                <a:gd name="T54" fmla="*/ 378 w 408"/>
                <a:gd name="T55" fmla="*/ 360 h 3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08"/>
                <a:gd name="T85" fmla="*/ 0 h 360"/>
                <a:gd name="T86" fmla="*/ 408 w 408"/>
                <a:gd name="T87" fmla="*/ 360 h 3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08" h="360">
                  <a:moveTo>
                    <a:pt x="378" y="354"/>
                  </a:moveTo>
                  <a:lnTo>
                    <a:pt x="336" y="354"/>
                  </a:lnTo>
                  <a:lnTo>
                    <a:pt x="354" y="336"/>
                  </a:lnTo>
                  <a:lnTo>
                    <a:pt x="348" y="318"/>
                  </a:lnTo>
                  <a:lnTo>
                    <a:pt x="66" y="324"/>
                  </a:lnTo>
                  <a:lnTo>
                    <a:pt x="66" y="120"/>
                  </a:lnTo>
                  <a:lnTo>
                    <a:pt x="36" y="90"/>
                  </a:lnTo>
                  <a:lnTo>
                    <a:pt x="48" y="66"/>
                  </a:lnTo>
                  <a:lnTo>
                    <a:pt x="24" y="54"/>
                  </a:lnTo>
                  <a:lnTo>
                    <a:pt x="0" y="6"/>
                  </a:lnTo>
                  <a:lnTo>
                    <a:pt x="234" y="0"/>
                  </a:lnTo>
                  <a:lnTo>
                    <a:pt x="252" y="18"/>
                  </a:lnTo>
                  <a:lnTo>
                    <a:pt x="252" y="60"/>
                  </a:lnTo>
                  <a:lnTo>
                    <a:pt x="270" y="78"/>
                  </a:lnTo>
                  <a:lnTo>
                    <a:pt x="294" y="102"/>
                  </a:lnTo>
                  <a:lnTo>
                    <a:pt x="306" y="132"/>
                  </a:lnTo>
                  <a:lnTo>
                    <a:pt x="318" y="126"/>
                  </a:lnTo>
                  <a:lnTo>
                    <a:pt x="336" y="132"/>
                  </a:lnTo>
                  <a:lnTo>
                    <a:pt x="324" y="186"/>
                  </a:lnTo>
                  <a:lnTo>
                    <a:pt x="378" y="222"/>
                  </a:lnTo>
                  <a:lnTo>
                    <a:pt x="384" y="252"/>
                  </a:lnTo>
                  <a:lnTo>
                    <a:pt x="402" y="276"/>
                  </a:lnTo>
                  <a:lnTo>
                    <a:pt x="408" y="306"/>
                  </a:lnTo>
                  <a:lnTo>
                    <a:pt x="396" y="306"/>
                  </a:lnTo>
                  <a:lnTo>
                    <a:pt x="390" y="312"/>
                  </a:lnTo>
                  <a:lnTo>
                    <a:pt x="384" y="306"/>
                  </a:lnTo>
                  <a:lnTo>
                    <a:pt x="378" y="354"/>
                  </a:lnTo>
                  <a:lnTo>
                    <a:pt x="378" y="360"/>
                  </a:lnTo>
                </a:path>
              </a:pathLst>
            </a:custGeom>
            <a:noFill/>
            <a:ln w="9525">
              <a:solidFill>
                <a:srgbClr val="000000"/>
              </a:solidFill>
              <a:prstDash val="solid"/>
              <a:round/>
              <a:headEnd/>
              <a:tailEnd/>
            </a:ln>
          </p:spPr>
          <p:txBody>
            <a:bodyPr/>
            <a:lstStyle/>
            <a:p>
              <a:endParaRPr lang="en-US"/>
            </a:p>
          </p:txBody>
        </p:sp>
        <p:sp>
          <p:nvSpPr>
            <p:cNvPr id="10311" name="Freeform 196"/>
            <p:cNvSpPr>
              <a:spLocks/>
            </p:cNvSpPr>
            <p:nvPr/>
          </p:nvSpPr>
          <p:spPr bwMode="auto">
            <a:xfrm>
              <a:off x="1863" y="1248"/>
              <a:ext cx="636" cy="402"/>
            </a:xfrm>
            <a:custGeom>
              <a:avLst/>
              <a:gdLst>
                <a:gd name="T0" fmla="*/ 612 w 636"/>
                <a:gd name="T1" fmla="*/ 330 h 402"/>
                <a:gd name="T2" fmla="*/ 606 w 636"/>
                <a:gd name="T3" fmla="*/ 402 h 402"/>
                <a:gd name="T4" fmla="*/ 222 w 636"/>
                <a:gd name="T5" fmla="*/ 354 h 402"/>
                <a:gd name="T6" fmla="*/ 216 w 636"/>
                <a:gd name="T7" fmla="*/ 390 h 402"/>
                <a:gd name="T8" fmla="*/ 204 w 636"/>
                <a:gd name="T9" fmla="*/ 366 h 402"/>
                <a:gd name="T10" fmla="*/ 192 w 636"/>
                <a:gd name="T11" fmla="*/ 384 h 402"/>
                <a:gd name="T12" fmla="*/ 150 w 636"/>
                <a:gd name="T13" fmla="*/ 372 h 402"/>
                <a:gd name="T14" fmla="*/ 144 w 636"/>
                <a:gd name="T15" fmla="*/ 384 h 402"/>
                <a:gd name="T16" fmla="*/ 126 w 636"/>
                <a:gd name="T17" fmla="*/ 378 h 402"/>
                <a:gd name="T18" fmla="*/ 114 w 636"/>
                <a:gd name="T19" fmla="*/ 384 h 402"/>
                <a:gd name="T20" fmla="*/ 108 w 636"/>
                <a:gd name="T21" fmla="*/ 354 h 402"/>
                <a:gd name="T22" fmla="*/ 90 w 636"/>
                <a:gd name="T23" fmla="*/ 342 h 402"/>
                <a:gd name="T24" fmla="*/ 84 w 636"/>
                <a:gd name="T25" fmla="*/ 282 h 402"/>
                <a:gd name="T26" fmla="*/ 72 w 636"/>
                <a:gd name="T27" fmla="*/ 270 h 402"/>
                <a:gd name="T28" fmla="*/ 54 w 636"/>
                <a:gd name="T29" fmla="*/ 288 h 402"/>
                <a:gd name="T30" fmla="*/ 42 w 636"/>
                <a:gd name="T31" fmla="*/ 276 h 402"/>
                <a:gd name="T32" fmla="*/ 72 w 636"/>
                <a:gd name="T33" fmla="*/ 198 h 402"/>
                <a:gd name="T34" fmla="*/ 48 w 636"/>
                <a:gd name="T35" fmla="*/ 186 h 402"/>
                <a:gd name="T36" fmla="*/ 24 w 636"/>
                <a:gd name="T37" fmla="*/ 138 h 402"/>
                <a:gd name="T38" fmla="*/ 6 w 636"/>
                <a:gd name="T39" fmla="*/ 120 h 402"/>
                <a:gd name="T40" fmla="*/ 12 w 636"/>
                <a:gd name="T41" fmla="*/ 108 h 402"/>
                <a:gd name="T42" fmla="*/ 0 w 636"/>
                <a:gd name="T43" fmla="*/ 78 h 402"/>
                <a:gd name="T44" fmla="*/ 18 w 636"/>
                <a:gd name="T45" fmla="*/ 0 h 402"/>
                <a:gd name="T46" fmla="*/ 342 w 636"/>
                <a:gd name="T47" fmla="*/ 60 h 402"/>
                <a:gd name="T48" fmla="*/ 636 w 636"/>
                <a:gd name="T49" fmla="*/ 96 h 402"/>
                <a:gd name="T50" fmla="*/ 618 w 636"/>
                <a:gd name="T51" fmla="*/ 300 h 402"/>
                <a:gd name="T52" fmla="*/ 612 w 636"/>
                <a:gd name="T53" fmla="*/ 330 h 40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36"/>
                <a:gd name="T82" fmla="*/ 0 h 402"/>
                <a:gd name="T83" fmla="*/ 636 w 636"/>
                <a:gd name="T84" fmla="*/ 402 h 40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36" h="402">
                  <a:moveTo>
                    <a:pt x="612" y="330"/>
                  </a:moveTo>
                  <a:lnTo>
                    <a:pt x="606" y="402"/>
                  </a:lnTo>
                  <a:lnTo>
                    <a:pt x="222" y="354"/>
                  </a:lnTo>
                  <a:lnTo>
                    <a:pt x="216" y="390"/>
                  </a:lnTo>
                  <a:lnTo>
                    <a:pt x="204" y="366"/>
                  </a:lnTo>
                  <a:lnTo>
                    <a:pt x="192" y="384"/>
                  </a:lnTo>
                  <a:lnTo>
                    <a:pt x="150" y="372"/>
                  </a:lnTo>
                  <a:lnTo>
                    <a:pt x="144" y="384"/>
                  </a:lnTo>
                  <a:lnTo>
                    <a:pt x="126" y="378"/>
                  </a:lnTo>
                  <a:lnTo>
                    <a:pt x="114" y="384"/>
                  </a:lnTo>
                  <a:lnTo>
                    <a:pt x="108" y="354"/>
                  </a:lnTo>
                  <a:lnTo>
                    <a:pt x="90" y="342"/>
                  </a:lnTo>
                  <a:lnTo>
                    <a:pt x="84" y="282"/>
                  </a:lnTo>
                  <a:lnTo>
                    <a:pt x="72" y="270"/>
                  </a:lnTo>
                  <a:lnTo>
                    <a:pt x="54" y="288"/>
                  </a:lnTo>
                  <a:lnTo>
                    <a:pt x="42" y="276"/>
                  </a:lnTo>
                  <a:lnTo>
                    <a:pt x="72" y="198"/>
                  </a:lnTo>
                  <a:lnTo>
                    <a:pt x="48" y="186"/>
                  </a:lnTo>
                  <a:lnTo>
                    <a:pt x="24" y="138"/>
                  </a:lnTo>
                  <a:lnTo>
                    <a:pt x="6" y="120"/>
                  </a:lnTo>
                  <a:lnTo>
                    <a:pt x="12" y="108"/>
                  </a:lnTo>
                  <a:lnTo>
                    <a:pt x="0" y="78"/>
                  </a:lnTo>
                  <a:lnTo>
                    <a:pt x="18" y="0"/>
                  </a:lnTo>
                  <a:lnTo>
                    <a:pt x="342" y="60"/>
                  </a:lnTo>
                  <a:lnTo>
                    <a:pt x="636" y="96"/>
                  </a:lnTo>
                  <a:lnTo>
                    <a:pt x="618" y="300"/>
                  </a:lnTo>
                  <a:lnTo>
                    <a:pt x="612" y="330"/>
                  </a:lnTo>
                  <a:close/>
                </a:path>
              </a:pathLst>
            </a:custGeom>
            <a:solidFill>
              <a:srgbClr val="FFAA00"/>
            </a:solidFill>
            <a:ln w="9525">
              <a:solidFill>
                <a:srgbClr val="FFAA00"/>
              </a:solidFill>
              <a:prstDash val="solid"/>
              <a:round/>
              <a:headEnd/>
              <a:tailEnd/>
            </a:ln>
          </p:spPr>
          <p:txBody>
            <a:bodyPr/>
            <a:lstStyle/>
            <a:p>
              <a:endParaRPr lang="en-US"/>
            </a:p>
          </p:txBody>
        </p:sp>
        <p:sp>
          <p:nvSpPr>
            <p:cNvPr id="10312" name="Freeform 197"/>
            <p:cNvSpPr>
              <a:spLocks/>
            </p:cNvSpPr>
            <p:nvPr/>
          </p:nvSpPr>
          <p:spPr bwMode="auto">
            <a:xfrm>
              <a:off x="1863" y="1248"/>
              <a:ext cx="636" cy="402"/>
            </a:xfrm>
            <a:custGeom>
              <a:avLst/>
              <a:gdLst>
                <a:gd name="T0" fmla="*/ 612 w 636"/>
                <a:gd name="T1" fmla="*/ 330 h 402"/>
                <a:gd name="T2" fmla="*/ 606 w 636"/>
                <a:gd name="T3" fmla="*/ 402 h 402"/>
                <a:gd name="T4" fmla="*/ 222 w 636"/>
                <a:gd name="T5" fmla="*/ 354 h 402"/>
                <a:gd name="T6" fmla="*/ 216 w 636"/>
                <a:gd name="T7" fmla="*/ 390 h 402"/>
                <a:gd name="T8" fmla="*/ 204 w 636"/>
                <a:gd name="T9" fmla="*/ 366 h 402"/>
                <a:gd name="T10" fmla="*/ 192 w 636"/>
                <a:gd name="T11" fmla="*/ 384 h 402"/>
                <a:gd name="T12" fmla="*/ 150 w 636"/>
                <a:gd name="T13" fmla="*/ 372 h 402"/>
                <a:gd name="T14" fmla="*/ 144 w 636"/>
                <a:gd name="T15" fmla="*/ 384 h 402"/>
                <a:gd name="T16" fmla="*/ 126 w 636"/>
                <a:gd name="T17" fmla="*/ 378 h 402"/>
                <a:gd name="T18" fmla="*/ 114 w 636"/>
                <a:gd name="T19" fmla="*/ 384 h 402"/>
                <a:gd name="T20" fmla="*/ 108 w 636"/>
                <a:gd name="T21" fmla="*/ 354 h 402"/>
                <a:gd name="T22" fmla="*/ 90 w 636"/>
                <a:gd name="T23" fmla="*/ 342 h 402"/>
                <a:gd name="T24" fmla="*/ 84 w 636"/>
                <a:gd name="T25" fmla="*/ 282 h 402"/>
                <a:gd name="T26" fmla="*/ 72 w 636"/>
                <a:gd name="T27" fmla="*/ 270 h 402"/>
                <a:gd name="T28" fmla="*/ 54 w 636"/>
                <a:gd name="T29" fmla="*/ 288 h 402"/>
                <a:gd name="T30" fmla="*/ 42 w 636"/>
                <a:gd name="T31" fmla="*/ 276 h 402"/>
                <a:gd name="T32" fmla="*/ 72 w 636"/>
                <a:gd name="T33" fmla="*/ 198 h 402"/>
                <a:gd name="T34" fmla="*/ 48 w 636"/>
                <a:gd name="T35" fmla="*/ 186 h 402"/>
                <a:gd name="T36" fmla="*/ 24 w 636"/>
                <a:gd name="T37" fmla="*/ 138 h 402"/>
                <a:gd name="T38" fmla="*/ 6 w 636"/>
                <a:gd name="T39" fmla="*/ 120 h 402"/>
                <a:gd name="T40" fmla="*/ 12 w 636"/>
                <a:gd name="T41" fmla="*/ 108 h 402"/>
                <a:gd name="T42" fmla="*/ 0 w 636"/>
                <a:gd name="T43" fmla="*/ 78 h 402"/>
                <a:gd name="T44" fmla="*/ 18 w 636"/>
                <a:gd name="T45" fmla="*/ 0 h 402"/>
                <a:gd name="T46" fmla="*/ 342 w 636"/>
                <a:gd name="T47" fmla="*/ 60 h 402"/>
                <a:gd name="T48" fmla="*/ 636 w 636"/>
                <a:gd name="T49" fmla="*/ 96 h 402"/>
                <a:gd name="T50" fmla="*/ 618 w 636"/>
                <a:gd name="T51" fmla="*/ 300 h 402"/>
                <a:gd name="T52" fmla="*/ 612 w 636"/>
                <a:gd name="T53" fmla="*/ 330 h 402"/>
                <a:gd name="T54" fmla="*/ 612 w 636"/>
                <a:gd name="T55" fmla="*/ 336 h 40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636"/>
                <a:gd name="T85" fmla="*/ 0 h 402"/>
                <a:gd name="T86" fmla="*/ 636 w 636"/>
                <a:gd name="T87" fmla="*/ 402 h 40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636" h="402">
                  <a:moveTo>
                    <a:pt x="612" y="330"/>
                  </a:moveTo>
                  <a:lnTo>
                    <a:pt x="606" y="402"/>
                  </a:lnTo>
                  <a:lnTo>
                    <a:pt x="222" y="354"/>
                  </a:lnTo>
                  <a:lnTo>
                    <a:pt x="216" y="390"/>
                  </a:lnTo>
                  <a:lnTo>
                    <a:pt x="204" y="366"/>
                  </a:lnTo>
                  <a:lnTo>
                    <a:pt x="192" y="384"/>
                  </a:lnTo>
                  <a:lnTo>
                    <a:pt x="150" y="372"/>
                  </a:lnTo>
                  <a:lnTo>
                    <a:pt x="144" y="384"/>
                  </a:lnTo>
                  <a:lnTo>
                    <a:pt x="126" y="378"/>
                  </a:lnTo>
                  <a:lnTo>
                    <a:pt x="114" y="384"/>
                  </a:lnTo>
                  <a:lnTo>
                    <a:pt x="108" y="354"/>
                  </a:lnTo>
                  <a:lnTo>
                    <a:pt x="90" y="342"/>
                  </a:lnTo>
                  <a:lnTo>
                    <a:pt x="84" y="282"/>
                  </a:lnTo>
                  <a:lnTo>
                    <a:pt x="72" y="270"/>
                  </a:lnTo>
                  <a:lnTo>
                    <a:pt x="54" y="288"/>
                  </a:lnTo>
                  <a:lnTo>
                    <a:pt x="42" y="276"/>
                  </a:lnTo>
                  <a:lnTo>
                    <a:pt x="72" y="198"/>
                  </a:lnTo>
                  <a:lnTo>
                    <a:pt x="48" y="186"/>
                  </a:lnTo>
                  <a:lnTo>
                    <a:pt x="24" y="138"/>
                  </a:lnTo>
                  <a:lnTo>
                    <a:pt x="6" y="120"/>
                  </a:lnTo>
                  <a:lnTo>
                    <a:pt x="12" y="108"/>
                  </a:lnTo>
                  <a:lnTo>
                    <a:pt x="0" y="78"/>
                  </a:lnTo>
                  <a:lnTo>
                    <a:pt x="18" y="0"/>
                  </a:lnTo>
                  <a:lnTo>
                    <a:pt x="342" y="60"/>
                  </a:lnTo>
                  <a:lnTo>
                    <a:pt x="636" y="96"/>
                  </a:lnTo>
                  <a:lnTo>
                    <a:pt x="618" y="300"/>
                  </a:lnTo>
                  <a:lnTo>
                    <a:pt x="612" y="330"/>
                  </a:lnTo>
                  <a:lnTo>
                    <a:pt x="612" y="336"/>
                  </a:lnTo>
                </a:path>
              </a:pathLst>
            </a:custGeom>
            <a:noFill/>
            <a:ln w="9525">
              <a:solidFill>
                <a:srgbClr val="000000"/>
              </a:solidFill>
              <a:prstDash val="solid"/>
              <a:round/>
              <a:headEnd/>
              <a:tailEnd/>
            </a:ln>
          </p:spPr>
          <p:txBody>
            <a:bodyPr/>
            <a:lstStyle/>
            <a:p>
              <a:endParaRPr lang="en-US"/>
            </a:p>
          </p:txBody>
        </p:sp>
        <p:sp>
          <p:nvSpPr>
            <p:cNvPr id="10313" name="Freeform 198"/>
            <p:cNvSpPr>
              <a:spLocks/>
            </p:cNvSpPr>
            <p:nvPr/>
          </p:nvSpPr>
          <p:spPr bwMode="auto">
            <a:xfrm>
              <a:off x="2445" y="1806"/>
              <a:ext cx="510" cy="252"/>
            </a:xfrm>
            <a:custGeom>
              <a:avLst/>
              <a:gdLst>
                <a:gd name="T0" fmla="*/ 444 w 510"/>
                <a:gd name="T1" fmla="*/ 60 h 252"/>
                <a:gd name="T2" fmla="*/ 474 w 510"/>
                <a:gd name="T3" fmla="*/ 150 h 252"/>
                <a:gd name="T4" fmla="*/ 486 w 510"/>
                <a:gd name="T5" fmla="*/ 204 h 252"/>
                <a:gd name="T6" fmla="*/ 510 w 510"/>
                <a:gd name="T7" fmla="*/ 252 h 252"/>
                <a:gd name="T8" fmla="*/ 108 w 510"/>
                <a:gd name="T9" fmla="*/ 240 h 252"/>
                <a:gd name="T10" fmla="*/ 108 w 510"/>
                <a:gd name="T11" fmla="*/ 210 h 252"/>
                <a:gd name="T12" fmla="*/ 114 w 510"/>
                <a:gd name="T13" fmla="*/ 162 h 252"/>
                <a:gd name="T14" fmla="*/ 0 w 510"/>
                <a:gd name="T15" fmla="*/ 150 h 252"/>
                <a:gd name="T16" fmla="*/ 12 w 510"/>
                <a:gd name="T17" fmla="*/ 0 h 252"/>
                <a:gd name="T18" fmla="*/ 324 w 510"/>
                <a:gd name="T19" fmla="*/ 18 h 252"/>
                <a:gd name="T20" fmla="*/ 354 w 510"/>
                <a:gd name="T21" fmla="*/ 36 h 252"/>
                <a:gd name="T22" fmla="*/ 396 w 510"/>
                <a:gd name="T23" fmla="*/ 30 h 252"/>
                <a:gd name="T24" fmla="*/ 444 w 510"/>
                <a:gd name="T25" fmla="*/ 60 h 2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10"/>
                <a:gd name="T40" fmla="*/ 0 h 252"/>
                <a:gd name="T41" fmla="*/ 510 w 510"/>
                <a:gd name="T42" fmla="*/ 252 h 25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10" h="252">
                  <a:moveTo>
                    <a:pt x="444" y="60"/>
                  </a:moveTo>
                  <a:lnTo>
                    <a:pt x="474" y="150"/>
                  </a:lnTo>
                  <a:lnTo>
                    <a:pt x="486" y="204"/>
                  </a:lnTo>
                  <a:lnTo>
                    <a:pt x="510" y="252"/>
                  </a:lnTo>
                  <a:lnTo>
                    <a:pt x="108" y="240"/>
                  </a:lnTo>
                  <a:lnTo>
                    <a:pt x="108" y="210"/>
                  </a:lnTo>
                  <a:lnTo>
                    <a:pt x="114" y="162"/>
                  </a:lnTo>
                  <a:lnTo>
                    <a:pt x="0" y="150"/>
                  </a:lnTo>
                  <a:lnTo>
                    <a:pt x="12" y="0"/>
                  </a:lnTo>
                  <a:lnTo>
                    <a:pt x="324" y="18"/>
                  </a:lnTo>
                  <a:lnTo>
                    <a:pt x="354" y="36"/>
                  </a:lnTo>
                  <a:lnTo>
                    <a:pt x="396" y="30"/>
                  </a:lnTo>
                  <a:lnTo>
                    <a:pt x="444" y="60"/>
                  </a:lnTo>
                  <a:close/>
                </a:path>
              </a:pathLst>
            </a:custGeom>
            <a:solidFill>
              <a:srgbClr val="FFAA00"/>
            </a:solidFill>
            <a:ln w="9525">
              <a:solidFill>
                <a:srgbClr val="FFAA00"/>
              </a:solidFill>
              <a:prstDash val="solid"/>
              <a:round/>
              <a:headEnd/>
              <a:tailEnd/>
            </a:ln>
          </p:spPr>
          <p:txBody>
            <a:bodyPr/>
            <a:lstStyle/>
            <a:p>
              <a:endParaRPr lang="en-US"/>
            </a:p>
          </p:txBody>
        </p:sp>
        <p:sp>
          <p:nvSpPr>
            <p:cNvPr id="10314" name="Freeform 199"/>
            <p:cNvSpPr>
              <a:spLocks/>
            </p:cNvSpPr>
            <p:nvPr/>
          </p:nvSpPr>
          <p:spPr bwMode="auto">
            <a:xfrm>
              <a:off x="2445" y="1806"/>
              <a:ext cx="510" cy="252"/>
            </a:xfrm>
            <a:custGeom>
              <a:avLst/>
              <a:gdLst>
                <a:gd name="T0" fmla="*/ 444 w 510"/>
                <a:gd name="T1" fmla="*/ 60 h 252"/>
                <a:gd name="T2" fmla="*/ 474 w 510"/>
                <a:gd name="T3" fmla="*/ 150 h 252"/>
                <a:gd name="T4" fmla="*/ 486 w 510"/>
                <a:gd name="T5" fmla="*/ 204 h 252"/>
                <a:gd name="T6" fmla="*/ 510 w 510"/>
                <a:gd name="T7" fmla="*/ 252 h 252"/>
                <a:gd name="T8" fmla="*/ 108 w 510"/>
                <a:gd name="T9" fmla="*/ 240 h 252"/>
                <a:gd name="T10" fmla="*/ 108 w 510"/>
                <a:gd name="T11" fmla="*/ 210 h 252"/>
                <a:gd name="T12" fmla="*/ 114 w 510"/>
                <a:gd name="T13" fmla="*/ 162 h 252"/>
                <a:gd name="T14" fmla="*/ 0 w 510"/>
                <a:gd name="T15" fmla="*/ 150 h 252"/>
                <a:gd name="T16" fmla="*/ 12 w 510"/>
                <a:gd name="T17" fmla="*/ 0 h 252"/>
                <a:gd name="T18" fmla="*/ 324 w 510"/>
                <a:gd name="T19" fmla="*/ 18 h 252"/>
                <a:gd name="T20" fmla="*/ 354 w 510"/>
                <a:gd name="T21" fmla="*/ 36 h 252"/>
                <a:gd name="T22" fmla="*/ 396 w 510"/>
                <a:gd name="T23" fmla="*/ 30 h 252"/>
                <a:gd name="T24" fmla="*/ 444 w 510"/>
                <a:gd name="T25" fmla="*/ 60 h 252"/>
                <a:gd name="T26" fmla="*/ 444 w 510"/>
                <a:gd name="T27" fmla="*/ 66 h 25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10"/>
                <a:gd name="T43" fmla="*/ 0 h 252"/>
                <a:gd name="T44" fmla="*/ 510 w 510"/>
                <a:gd name="T45" fmla="*/ 252 h 25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10" h="252">
                  <a:moveTo>
                    <a:pt x="444" y="60"/>
                  </a:moveTo>
                  <a:lnTo>
                    <a:pt x="474" y="150"/>
                  </a:lnTo>
                  <a:lnTo>
                    <a:pt x="486" y="204"/>
                  </a:lnTo>
                  <a:lnTo>
                    <a:pt x="510" y="252"/>
                  </a:lnTo>
                  <a:lnTo>
                    <a:pt x="108" y="240"/>
                  </a:lnTo>
                  <a:lnTo>
                    <a:pt x="108" y="210"/>
                  </a:lnTo>
                  <a:lnTo>
                    <a:pt x="114" y="162"/>
                  </a:lnTo>
                  <a:lnTo>
                    <a:pt x="0" y="150"/>
                  </a:lnTo>
                  <a:lnTo>
                    <a:pt x="12" y="0"/>
                  </a:lnTo>
                  <a:lnTo>
                    <a:pt x="324" y="18"/>
                  </a:lnTo>
                  <a:lnTo>
                    <a:pt x="354" y="36"/>
                  </a:lnTo>
                  <a:lnTo>
                    <a:pt x="396" y="30"/>
                  </a:lnTo>
                  <a:lnTo>
                    <a:pt x="444" y="60"/>
                  </a:lnTo>
                  <a:lnTo>
                    <a:pt x="444" y="66"/>
                  </a:lnTo>
                </a:path>
              </a:pathLst>
            </a:custGeom>
            <a:noFill/>
            <a:ln w="9525">
              <a:solidFill>
                <a:srgbClr val="000000"/>
              </a:solidFill>
              <a:prstDash val="solid"/>
              <a:round/>
              <a:headEnd/>
              <a:tailEnd/>
            </a:ln>
          </p:spPr>
          <p:txBody>
            <a:bodyPr/>
            <a:lstStyle/>
            <a:p>
              <a:endParaRPr lang="en-US"/>
            </a:p>
          </p:txBody>
        </p:sp>
        <p:sp>
          <p:nvSpPr>
            <p:cNvPr id="10315" name="Freeform 200"/>
            <p:cNvSpPr>
              <a:spLocks/>
            </p:cNvSpPr>
            <p:nvPr/>
          </p:nvSpPr>
          <p:spPr bwMode="auto">
            <a:xfrm>
              <a:off x="1485" y="1722"/>
              <a:ext cx="396" cy="606"/>
            </a:xfrm>
            <a:custGeom>
              <a:avLst/>
              <a:gdLst>
                <a:gd name="T0" fmla="*/ 252 w 396"/>
                <a:gd name="T1" fmla="*/ 606 h 606"/>
                <a:gd name="T2" fmla="*/ 0 w 396"/>
                <a:gd name="T3" fmla="*/ 234 h 606"/>
                <a:gd name="T4" fmla="*/ 60 w 396"/>
                <a:gd name="T5" fmla="*/ 0 h 606"/>
                <a:gd name="T6" fmla="*/ 96 w 396"/>
                <a:gd name="T7" fmla="*/ 12 h 606"/>
                <a:gd name="T8" fmla="*/ 228 w 396"/>
                <a:gd name="T9" fmla="*/ 42 h 606"/>
                <a:gd name="T10" fmla="*/ 396 w 396"/>
                <a:gd name="T11" fmla="*/ 78 h 606"/>
                <a:gd name="T12" fmla="*/ 318 w 396"/>
                <a:gd name="T13" fmla="*/ 462 h 606"/>
                <a:gd name="T14" fmla="*/ 300 w 396"/>
                <a:gd name="T15" fmla="*/ 534 h 606"/>
                <a:gd name="T16" fmla="*/ 276 w 396"/>
                <a:gd name="T17" fmla="*/ 522 h 606"/>
                <a:gd name="T18" fmla="*/ 264 w 396"/>
                <a:gd name="T19" fmla="*/ 528 h 606"/>
                <a:gd name="T20" fmla="*/ 252 w 396"/>
                <a:gd name="T21" fmla="*/ 600 h 606"/>
                <a:gd name="T22" fmla="*/ 252 w 396"/>
                <a:gd name="T23" fmla="*/ 606 h 60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96"/>
                <a:gd name="T37" fmla="*/ 0 h 606"/>
                <a:gd name="T38" fmla="*/ 396 w 396"/>
                <a:gd name="T39" fmla="*/ 606 h 60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96" h="606">
                  <a:moveTo>
                    <a:pt x="252" y="606"/>
                  </a:moveTo>
                  <a:lnTo>
                    <a:pt x="0" y="234"/>
                  </a:lnTo>
                  <a:lnTo>
                    <a:pt x="60" y="0"/>
                  </a:lnTo>
                  <a:lnTo>
                    <a:pt x="96" y="12"/>
                  </a:lnTo>
                  <a:lnTo>
                    <a:pt x="228" y="42"/>
                  </a:lnTo>
                  <a:lnTo>
                    <a:pt x="396" y="78"/>
                  </a:lnTo>
                  <a:lnTo>
                    <a:pt x="318" y="462"/>
                  </a:lnTo>
                  <a:lnTo>
                    <a:pt x="300" y="534"/>
                  </a:lnTo>
                  <a:lnTo>
                    <a:pt x="276" y="522"/>
                  </a:lnTo>
                  <a:lnTo>
                    <a:pt x="264" y="528"/>
                  </a:lnTo>
                  <a:lnTo>
                    <a:pt x="252" y="600"/>
                  </a:lnTo>
                  <a:lnTo>
                    <a:pt x="252" y="606"/>
                  </a:lnTo>
                  <a:close/>
                </a:path>
              </a:pathLst>
            </a:custGeom>
            <a:solidFill>
              <a:srgbClr val="FF8C00"/>
            </a:solidFill>
            <a:ln w="9525">
              <a:solidFill>
                <a:srgbClr val="FF8C00"/>
              </a:solidFill>
              <a:prstDash val="solid"/>
              <a:round/>
              <a:headEnd/>
              <a:tailEnd/>
            </a:ln>
          </p:spPr>
          <p:txBody>
            <a:bodyPr/>
            <a:lstStyle/>
            <a:p>
              <a:endParaRPr lang="en-US"/>
            </a:p>
          </p:txBody>
        </p:sp>
        <p:sp>
          <p:nvSpPr>
            <p:cNvPr id="10316" name="Freeform 201"/>
            <p:cNvSpPr>
              <a:spLocks/>
            </p:cNvSpPr>
            <p:nvPr/>
          </p:nvSpPr>
          <p:spPr bwMode="auto">
            <a:xfrm>
              <a:off x="1485" y="1722"/>
              <a:ext cx="396" cy="612"/>
            </a:xfrm>
            <a:custGeom>
              <a:avLst/>
              <a:gdLst>
                <a:gd name="T0" fmla="*/ 252 w 396"/>
                <a:gd name="T1" fmla="*/ 606 h 612"/>
                <a:gd name="T2" fmla="*/ 0 w 396"/>
                <a:gd name="T3" fmla="*/ 234 h 612"/>
                <a:gd name="T4" fmla="*/ 60 w 396"/>
                <a:gd name="T5" fmla="*/ 0 h 612"/>
                <a:gd name="T6" fmla="*/ 96 w 396"/>
                <a:gd name="T7" fmla="*/ 12 h 612"/>
                <a:gd name="T8" fmla="*/ 228 w 396"/>
                <a:gd name="T9" fmla="*/ 42 h 612"/>
                <a:gd name="T10" fmla="*/ 396 w 396"/>
                <a:gd name="T11" fmla="*/ 78 h 612"/>
                <a:gd name="T12" fmla="*/ 318 w 396"/>
                <a:gd name="T13" fmla="*/ 462 h 612"/>
                <a:gd name="T14" fmla="*/ 300 w 396"/>
                <a:gd name="T15" fmla="*/ 534 h 612"/>
                <a:gd name="T16" fmla="*/ 276 w 396"/>
                <a:gd name="T17" fmla="*/ 522 h 612"/>
                <a:gd name="T18" fmla="*/ 264 w 396"/>
                <a:gd name="T19" fmla="*/ 528 h 612"/>
                <a:gd name="T20" fmla="*/ 252 w 396"/>
                <a:gd name="T21" fmla="*/ 600 h 612"/>
                <a:gd name="T22" fmla="*/ 252 w 396"/>
                <a:gd name="T23" fmla="*/ 606 h 612"/>
                <a:gd name="T24" fmla="*/ 252 w 396"/>
                <a:gd name="T25" fmla="*/ 612 h 6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6"/>
                <a:gd name="T40" fmla="*/ 0 h 612"/>
                <a:gd name="T41" fmla="*/ 396 w 396"/>
                <a:gd name="T42" fmla="*/ 612 h 6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6" h="612">
                  <a:moveTo>
                    <a:pt x="252" y="606"/>
                  </a:moveTo>
                  <a:lnTo>
                    <a:pt x="0" y="234"/>
                  </a:lnTo>
                  <a:lnTo>
                    <a:pt x="60" y="0"/>
                  </a:lnTo>
                  <a:lnTo>
                    <a:pt x="96" y="12"/>
                  </a:lnTo>
                  <a:lnTo>
                    <a:pt x="228" y="42"/>
                  </a:lnTo>
                  <a:lnTo>
                    <a:pt x="396" y="78"/>
                  </a:lnTo>
                  <a:lnTo>
                    <a:pt x="318" y="462"/>
                  </a:lnTo>
                  <a:lnTo>
                    <a:pt x="300" y="534"/>
                  </a:lnTo>
                  <a:lnTo>
                    <a:pt x="276" y="522"/>
                  </a:lnTo>
                  <a:lnTo>
                    <a:pt x="264" y="528"/>
                  </a:lnTo>
                  <a:lnTo>
                    <a:pt x="252" y="600"/>
                  </a:lnTo>
                  <a:lnTo>
                    <a:pt x="252" y="606"/>
                  </a:lnTo>
                  <a:lnTo>
                    <a:pt x="252" y="612"/>
                  </a:lnTo>
                </a:path>
              </a:pathLst>
            </a:custGeom>
            <a:noFill/>
            <a:ln w="9525">
              <a:solidFill>
                <a:srgbClr val="000000"/>
              </a:solidFill>
              <a:prstDash val="solid"/>
              <a:round/>
              <a:headEnd/>
              <a:tailEnd/>
            </a:ln>
          </p:spPr>
          <p:txBody>
            <a:bodyPr/>
            <a:lstStyle/>
            <a:p>
              <a:endParaRPr lang="en-US"/>
            </a:p>
          </p:txBody>
        </p:sp>
        <p:sp>
          <p:nvSpPr>
            <p:cNvPr id="10317" name="Freeform 202"/>
            <p:cNvSpPr>
              <a:spLocks/>
            </p:cNvSpPr>
            <p:nvPr/>
          </p:nvSpPr>
          <p:spPr bwMode="auto">
            <a:xfrm>
              <a:off x="4233" y="1470"/>
              <a:ext cx="102" cy="210"/>
            </a:xfrm>
            <a:custGeom>
              <a:avLst/>
              <a:gdLst>
                <a:gd name="T0" fmla="*/ 102 w 102"/>
                <a:gd name="T1" fmla="*/ 162 h 210"/>
                <a:gd name="T2" fmla="*/ 102 w 102"/>
                <a:gd name="T3" fmla="*/ 180 h 210"/>
                <a:gd name="T4" fmla="*/ 78 w 102"/>
                <a:gd name="T5" fmla="*/ 198 h 210"/>
                <a:gd name="T6" fmla="*/ 12 w 102"/>
                <a:gd name="T7" fmla="*/ 210 h 210"/>
                <a:gd name="T8" fmla="*/ 0 w 102"/>
                <a:gd name="T9" fmla="*/ 144 h 210"/>
                <a:gd name="T10" fmla="*/ 6 w 102"/>
                <a:gd name="T11" fmla="*/ 90 h 210"/>
                <a:gd name="T12" fmla="*/ 24 w 102"/>
                <a:gd name="T13" fmla="*/ 66 h 210"/>
                <a:gd name="T14" fmla="*/ 18 w 102"/>
                <a:gd name="T15" fmla="*/ 24 h 210"/>
                <a:gd name="T16" fmla="*/ 18 w 102"/>
                <a:gd name="T17" fmla="*/ 6 h 210"/>
                <a:gd name="T18" fmla="*/ 36 w 102"/>
                <a:gd name="T19" fmla="*/ 0 h 210"/>
                <a:gd name="T20" fmla="*/ 78 w 102"/>
                <a:gd name="T21" fmla="*/ 138 h 210"/>
                <a:gd name="T22" fmla="*/ 96 w 102"/>
                <a:gd name="T23" fmla="*/ 162 h 210"/>
                <a:gd name="T24" fmla="*/ 102 w 102"/>
                <a:gd name="T25" fmla="*/ 162 h 2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210"/>
                <a:gd name="T41" fmla="*/ 102 w 102"/>
                <a:gd name="T42" fmla="*/ 210 h 2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210">
                  <a:moveTo>
                    <a:pt x="102" y="162"/>
                  </a:moveTo>
                  <a:lnTo>
                    <a:pt x="102" y="180"/>
                  </a:lnTo>
                  <a:lnTo>
                    <a:pt x="78" y="198"/>
                  </a:lnTo>
                  <a:lnTo>
                    <a:pt x="12" y="210"/>
                  </a:lnTo>
                  <a:lnTo>
                    <a:pt x="0" y="144"/>
                  </a:lnTo>
                  <a:lnTo>
                    <a:pt x="6" y="90"/>
                  </a:lnTo>
                  <a:lnTo>
                    <a:pt x="24" y="66"/>
                  </a:lnTo>
                  <a:lnTo>
                    <a:pt x="18" y="24"/>
                  </a:lnTo>
                  <a:lnTo>
                    <a:pt x="18" y="6"/>
                  </a:lnTo>
                  <a:lnTo>
                    <a:pt x="36" y="0"/>
                  </a:lnTo>
                  <a:lnTo>
                    <a:pt x="78" y="138"/>
                  </a:lnTo>
                  <a:lnTo>
                    <a:pt x="96" y="162"/>
                  </a:lnTo>
                  <a:lnTo>
                    <a:pt x="102" y="162"/>
                  </a:lnTo>
                  <a:close/>
                </a:path>
              </a:pathLst>
            </a:custGeom>
            <a:solidFill>
              <a:srgbClr val="FF8C00"/>
            </a:solidFill>
            <a:ln w="9525">
              <a:solidFill>
                <a:srgbClr val="FF8C00"/>
              </a:solidFill>
              <a:prstDash val="solid"/>
              <a:round/>
              <a:headEnd/>
              <a:tailEnd/>
            </a:ln>
          </p:spPr>
          <p:txBody>
            <a:bodyPr/>
            <a:lstStyle/>
            <a:p>
              <a:endParaRPr lang="en-US"/>
            </a:p>
          </p:txBody>
        </p:sp>
        <p:sp>
          <p:nvSpPr>
            <p:cNvPr id="10318" name="Freeform 203"/>
            <p:cNvSpPr>
              <a:spLocks/>
            </p:cNvSpPr>
            <p:nvPr/>
          </p:nvSpPr>
          <p:spPr bwMode="auto">
            <a:xfrm>
              <a:off x="4233" y="1470"/>
              <a:ext cx="102" cy="210"/>
            </a:xfrm>
            <a:custGeom>
              <a:avLst/>
              <a:gdLst>
                <a:gd name="T0" fmla="*/ 102 w 102"/>
                <a:gd name="T1" fmla="*/ 162 h 210"/>
                <a:gd name="T2" fmla="*/ 102 w 102"/>
                <a:gd name="T3" fmla="*/ 180 h 210"/>
                <a:gd name="T4" fmla="*/ 78 w 102"/>
                <a:gd name="T5" fmla="*/ 198 h 210"/>
                <a:gd name="T6" fmla="*/ 12 w 102"/>
                <a:gd name="T7" fmla="*/ 210 h 210"/>
                <a:gd name="T8" fmla="*/ 0 w 102"/>
                <a:gd name="T9" fmla="*/ 144 h 210"/>
                <a:gd name="T10" fmla="*/ 6 w 102"/>
                <a:gd name="T11" fmla="*/ 90 h 210"/>
                <a:gd name="T12" fmla="*/ 24 w 102"/>
                <a:gd name="T13" fmla="*/ 66 h 210"/>
                <a:gd name="T14" fmla="*/ 18 w 102"/>
                <a:gd name="T15" fmla="*/ 24 h 210"/>
                <a:gd name="T16" fmla="*/ 18 w 102"/>
                <a:gd name="T17" fmla="*/ 6 h 210"/>
                <a:gd name="T18" fmla="*/ 36 w 102"/>
                <a:gd name="T19" fmla="*/ 0 h 210"/>
                <a:gd name="T20" fmla="*/ 78 w 102"/>
                <a:gd name="T21" fmla="*/ 138 h 210"/>
                <a:gd name="T22" fmla="*/ 96 w 102"/>
                <a:gd name="T23" fmla="*/ 162 h 210"/>
                <a:gd name="T24" fmla="*/ 102 w 102"/>
                <a:gd name="T25" fmla="*/ 162 h 210"/>
                <a:gd name="T26" fmla="*/ 102 w 102"/>
                <a:gd name="T27" fmla="*/ 168 h 2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2"/>
                <a:gd name="T43" fmla="*/ 0 h 210"/>
                <a:gd name="T44" fmla="*/ 102 w 102"/>
                <a:gd name="T45" fmla="*/ 210 h 2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2" h="210">
                  <a:moveTo>
                    <a:pt x="102" y="162"/>
                  </a:moveTo>
                  <a:lnTo>
                    <a:pt x="102" y="180"/>
                  </a:lnTo>
                  <a:lnTo>
                    <a:pt x="78" y="198"/>
                  </a:lnTo>
                  <a:lnTo>
                    <a:pt x="12" y="210"/>
                  </a:lnTo>
                  <a:lnTo>
                    <a:pt x="0" y="144"/>
                  </a:lnTo>
                  <a:lnTo>
                    <a:pt x="6" y="90"/>
                  </a:lnTo>
                  <a:lnTo>
                    <a:pt x="24" y="66"/>
                  </a:lnTo>
                  <a:lnTo>
                    <a:pt x="18" y="24"/>
                  </a:lnTo>
                  <a:lnTo>
                    <a:pt x="18" y="6"/>
                  </a:lnTo>
                  <a:lnTo>
                    <a:pt x="36" y="0"/>
                  </a:lnTo>
                  <a:lnTo>
                    <a:pt x="78" y="138"/>
                  </a:lnTo>
                  <a:lnTo>
                    <a:pt x="96" y="162"/>
                  </a:lnTo>
                  <a:lnTo>
                    <a:pt x="102" y="162"/>
                  </a:lnTo>
                  <a:lnTo>
                    <a:pt x="102" y="168"/>
                  </a:lnTo>
                </a:path>
              </a:pathLst>
            </a:custGeom>
            <a:noFill/>
            <a:ln w="9525">
              <a:solidFill>
                <a:srgbClr val="000000"/>
              </a:solidFill>
              <a:prstDash val="solid"/>
              <a:round/>
              <a:headEnd/>
              <a:tailEnd/>
            </a:ln>
          </p:spPr>
          <p:txBody>
            <a:bodyPr/>
            <a:lstStyle/>
            <a:p>
              <a:endParaRPr lang="en-US"/>
            </a:p>
          </p:txBody>
        </p:sp>
        <p:sp>
          <p:nvSpPr>
            <p:cNvPr id="10319" name="Freeform 204"/>
            <p:cNvSpPr>
              <a:spLocks/>
            </p:cNvSpPr>
            <p:nvPr/>
          </p:nvSpPr>
          <p:spPr bwMode="auto">
            <a:xfrm>
              <a:off x="4125" y="1818"/>
              <a:ext cx="84" cy="186"/>
            </a:xfrm>
            <a:custGeom>
              <a:avLst/>
              <a:gdLst>
                <a:gd name="T0" fmla="*/ 72 w 84"/>
                <a:gd name="T1" fmla="*/ 24 h 186"/>
                <a:gd name="T2" fmla="*/ 60 w 84"/>
                <a:gd name="T3" fmla="*/ 54 h 186"/>
                <a:gd name="T4" fmla="*/ 78 w 84"/>
                <a:gd name="T5" fmla="*/ 60 h 186"/>
                <a:gd name="T6" fmla="*/ 84 w 84"/>
                <a:gd name="T7" fmla="*/ 108 h 186"/>
                <a:gd name="T8" fmla="*/ 78 w 84"/>
                <a:gd name="T9" fmla="*/ 90 h 186"/>
                <a:gd name="T10" fmla="*/ 78 w 84"/>
                <a:gd name="T11" fmla="*/ 114 h 186"/>
                <a:gd name="T12" fmla="*/ 54 w 84"/>
                <a:gd name="T13" fmla="*/ 180 h 186"/>
                <a:gd name="T14" fmla="*/ 48 w 84"/>
                <a:gd name="T15" fmla="*/ 186 h 186"/>
                <a:gd name="T16" fmla="*/ 48 w 84"/>
                <a:gd name="T17" fmla="*/ 168 h 186"/>
                <a:gd name="T18" fmla="*/ 6 w 84"/>
                <a:gd name="T19" fmla="*/ 156 h 186"/>
                <a:gd name="T20" fmla="*/ 0 w 84"/>
                <a:gd name="T21" fmla="*/ 138 h 186"/>
                <a:gd name="T22" fmla="*/ 6 w 84"/>
                <a:gd name="T23" fmla="*/ 126 h 186"/>
                <a:gd name="T24" fmla="*/ 36 w 84"/>
                <a:gd name="T25" fmla="*/ 90 h 186"/>
                <a:gd name="T26" fmla="*/ 6 w 84"/>
                <a:gd name="T27" fmla="*/ 60 h 186"/>
                <a:gd name="T28" fmla="*/ 0 w 84"/>
                <a:gd name="T29" fmla="*/ 30 h 186"/>
                <a:gd name="T30" fmla="*/ 18 w 84"/>
                <a:gd name="T31" fmla="*/ 0 h 186"/>
                <a:gd name="T32" fmla="*/ 72 w 84"/>
                <a:gd name="T33" fmla="*/ 24 h 1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186"/>
                <a:gd name="T53" fmla="*/ 84 w 84"/>
                <a:gd name="T54" fmla="*/ 186 h 18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186">
                  <a:moveTo>
                    <a:pt x="72" y="24"/>
                  </a:moveTo>
                  <a:lnTo>
                    <a:pt x="60" y="54"/>
                  </a:lnTo>
                  <a:lnTo>
                    <a:pt x="78" y="60"/>
                  </a:lnTo>
                  <a:lnTo>
                    <a:pt x="84" y="108"/>
                  </a:lnTo>
                  <a:lnTo>
                    <a:pt x="78" y="90"/>
                  </a:lnTo>
                  <a:lnTo>
                    <a:pt x="78" y="114"/>
                  </a:lnTo>
                  <a:lnTo>
                    <a:pt x="54" y="180"/>
                  </a:lnTo>
                  <a:lnTo>
                    <a:pt x="48" y="186"/>
                  </a:lnTo>
                  <a:lnTo>
                    <a:pt x="48" y="168"/>
                  </a:lnTo>
                  <a:lnTo>
                    <a:pt x="6" y="156"/>
                  </a:lnTo>
                  <a:lnTo>
                    <a:pt x="0" y="138"/>
                  </a:lnTo>
                  <a:lnTo>
                    <a:pt x="6" y="126"/>
                  </a:lnTo>
                  <a:lnTo>
                    <a:pt x="36" y="90"/>
                  </a:lnTo>
                  <a:lnTo>
                    <a:pt x="6" y="60"/>
                  </a:lnTo>
                  <a:lnTo>
                    <a:pt x="0" y="30"/>
                  </a:lnTo>
                  <a:lnTo>
                    <a:pt x="18" y="0"/>
                  </a:lnTo>
                  <a:lnTo>
                    <a:pt x="72" y="24"/>
                  </a:lnTo>
                  <a:close/>
                </a:path>
              </a:pathLst>
            </a:custGeom>
            <a:solidFill>
              <a:srgbClr val="FF8C00"/>
            </a:solidFill>
            <a:ln w="9525">
              <a:solidFill>
                <a:srgbClr val="FF8C00"/>
              </a:solidFill>
              <a:prstDash val="solid"/>
              <a:round/>
              <a:headEnd/>
              <a:tailEnd/>
            </a:ln>
          </p:spPr>
          <p:txBody>
            <a:bodyPr/>
            <a:lstStyle/>
            <a:p>
              <a:endParaRPr lang="en-US"/>
            </a:p>
          </p:txBody>
        </p:sp>
        <p:sp>
          <p:nvSpPr>
            <p:cNvPr id="10320" name="Freeform 205"/>
            <p:cNvSpPr>
              <a:spLocks/>
            </p:cNvSpPr>
            <p:nvPr/>
          </p:nvSpPr>
          <p:spPr bwMode="auto">
            <a:xfrm>
              <a:off x="4125" y="1818"/>
              <a:ext cx="84" cy="186"/>
            </a:xfrm>
            <a:custGeom>
              <a:avLst/>
              <a:gdLst>
                <a:gd name="T0" fmla="*/ 72 w 84"/>
                <a:gd name="T1" fmla="*/ 24 h 186"/>
                <a:gd name="T2" fmla="*/ 60 w 84"/>
                <a:gd name="T3" fmla="*/ 54 h 186"/>
                <a:gd name="T4" fmla="*/ 78 w 84"/>
                <a:gd name="T5" fmla="*/ 60 h 186"/>
                <a:gd name="T6" fmla="*/ 84 w 84"/>
                <a:gd name="T7" fmla="*/ 108 h 186"/>
                <a:gd name="T8" fmla="*/ 78 w 84"/>
                <a:gd name="T9" fmla="*/ 90 h 186"/>
                <a:gd name="T10" fmla="*/ 78 w 84"/>
                <a:gd name="T11" fmla="*/ 114 h 186"/>
                <a:gd name="T12" fmla="*/ 54 w 84"/>
                <a:gd name="T13" fmla="*/ 180 h 186"/>
                <a:gd name="T14" fmla="*/ 48 w 84"/>
                <a:gd name="T15" fmla="*/ 186 h 186"/>
                <a:gd name="T16" fmla="*/ 48 w 84"/>
                <a:gd name="T17" fmla="*/ 168 h 186"/>
                <a:gd name="T18" fmla="*/ 6 w 84"/>
                <a:gd name="T19" fmla="*/ 156 h 186"/>
                <a:gd name="T20" fmla="*/ 0 w 84"/>
                <a:gd name="T21" fmla="*/ 138 h 186"/>
                <a:gd name="T22" fmla="*/ 6 w 84"/>
                <a:gd name="T23" fmla="*/ 126 h 186"/>
                <a:gd name="T24" fmla="*/ 36 w 84"/>
                <a:gd name="T25" fmla="*/ 90 h 186"/>
                <a:gd name="T26" fmla="*/ 6 w 84"/>
                <a:gd name="T27" fmla="*/ 60 h 186"/>
                <a:gd name="T28" fmla="*/ 0 w 84"/>
                <a:gd name="T29" fmla="*/ 30 h 186"/>
                <a:gd name="T30" fmla="*/ 18 w 84"/>
                <a:gd name="T31" fmla="*/ 0 h 186"/>
                <a:gd name="T32" fmla="*/ 72 w 84"/>
                <a:gd name="T33" fmla="*/ 24 h 186"/>
                <a:gd name="T34" fmla="*/ 72 w 84"/>
                <a:gd name="T35" fmla="*/ 30 h 18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4"/>
                <a:gd name="T55" fmla="*/ 0 h 186"/>
                <a:gd name="T56" fmla="*/ 84 w 84"/>
                <a:gd name="T57" fmla="*/ 186 h 18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4" h="186">
                  <a:moveTo>
                    <a:pt x="72" y="24"/>
                  </a:moveTo>
                  <a:lnTo>
                    <a:pt x="60" y="54"/>
                  </a:lnTo>
                  <a:lnTo>
                    <a:pt x="78" y="60"/>
                  </a:lnTo>
                  <a:lnTo>
                    <a:pt x="84" y="108"/>
                  </a:lnTo>
                  <a:lnTo>
                    <a:pt x="78" y="90"/>
                  </a:lnTo>
                  <a:lnTo>
                    <a:pt x="78" y="114"/>
                  </a:lnTo>
                  <a:lnTo>
                    <a:pt x="54" y="180"/>
                  </a:lnTo>
                  <a:lnTo>
                    <a:pt x="48" y="186"/>
                  </a:lnTo>
                  <a:lnTo>
                    <a:pt x="48" y="168"/>
                  </a:lnTo>
                  <a:lnTo>
                    <a:pt x="6" y="156"/>
                  </a:lnTo>
                  <a:lnTo>
                    <a:pt x="0" y="138"/>
                  </a:lnTo>
                  <a:lnTo>
                    <a:pt x="6" y="126"/>
                  </a:lnTo>
                  <a:lnTo>
                    <a:pt x="36" y="90"/>
                  </a:lnTo>
                  <a:lnTo>
                    <a:pt x="6" y="60"/>
                  </a:lnTo>
                  <a:lnTo>
                    <a:pt x="0" y="30"/>
                  </a:lnTo>
                  <a:lnTo>
                    <a:pt x="18" y="0"/>
                  </a:lnTo>
                  <a:lnTo>
                    <a:pt x="72" y="24"/>
                  </a:lnTo>
                  <a:lnTo>
                    <a:pt x="72" y="30"/>
                  </a:lnTo>
                </a:path>
              </a:pathLst>
            </a:custGeom>
            <a:noFill/>
            <a:ln w="9525">
              <a:solidFill>
                <a:srgbClr val="000000"/>
              </a:solidFill>
              <a:prstDash val="solid"/>
              <a:round/>
              <a:headEnd/>
              <a:tailEnd/>
            </a:ln>
          </p:spPr>
          <p:txBody>
            <a:bodyPr/>
            <a:lstStyle/>
            <a:p>
              <a:endParaRPr lang="en-US"/>
            </a:p>
          </p:txBody>
        </p:sp>
        <p:sp>
          <p:nvSpPr>
            <p:cNvPr id="10321" name="Freeform 206"/>
            <p:cNvSpPr>
              <a:spLocks/>
            </p:cNvSpPr>
            <p:nvPr/>
          </p:nvSpPr>
          <p:spPr bwMode="auto">
            <a:xfrm>
              <a:off x="2049" y="2238"/>
              <a:ext cx="432" cy="444"/>
            </a:xfrm>
            <a:custGeom>
              <a:avLst/>
              <a:gdLst>
                <a:gd name="T0" fmla="*/ 426 w 432"/>
                <a:gd name="T1" fmla="*/ 78 h 444"/>
                <a:gd name="T2" fmla="*/ 396 w 432"/>
                <a:gd name="T3" fmla="*/ 426 h 444"/>
                <a:gd name="T4" fmla="*/ 162 w 432"/>
                <a:gd name="T5" fmla="*/ 408 h 444"/>
                <a:gd name="T6" fmla="*/ 168 w 432"/>
                <a:gd name="T7" fmla="*/ 420 h 444"/>
                <a:gd name="T8" fmla="*/ 60 w 432"/>
                <a:gd name="T9" fmla="*/ 408 h 444"/>
                <a:gd name="T10" fmla="*/ 54 w 432"/>
                <a:gd name="T11" fmla="*/ 444 h 444"/>
                <a:gd name="T12" fmla="*/ 0 w 432"/>
                <a:gd name="T13" fmla="*/ 438 h 444"/>
                <a:gd name="T14" fmla="*/ 12 w 432"/>
                <a:gd name="T15" fmla="*/ 354 h 444"/>
                <a:gd name="T16" fmla="*/ 60 w 432"/>
                <a:gd name="T17" fmla="*/ 0 h 444"/>
                <a:gd name="T18" fmla="*/ 432 w 432"/>
                <a:gd name="T19" fmla="*/ 36 h 444"/>
                <a:gd name="T20" fmla="*/ 426 w 432"/>
                <a:gd name="T21" fmla="*/ 78 h 4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32"/>
                <a:gd name="T34" fmla="*/ 0 h 444"/>
                <a:gd name="T35" fmla="*/ 432 w 432"/>
                <a:gd name="T36" fmla="*/ 444 h 44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32" h="444">
                  <a:moveTo>
                    <a:pt x="426" y="78"/>
                  </a:moveTo>
                  <a:lnTo>
                    <a:pt x="396" y="426"/>
                  </a:lnTo>
                  <a:lnTo>
                    <a:pt x="162" y="408"/>
                  </a:lnTo>
                  <a:lnTo>
                    <a:pt x="168" y="420"/>
                  </a:lnTo>
                  <a:lnTo>
                    <a:pt x="60" y="408"/>
                  </a:lnTo>
                  <a:lnTo>
                    <a:pt x="54" y="444"/>
                  </a:lnTo>
                  <a:lnTo>
                    <a:pt x="0" y="438"/>
                  </a:lnTo>
                  <a:lnTo>
                    <a:pt x="12" y="354"/>
                  </a:lnTo>
                  <a:lnTo>
                    <a:pt x="60" y="0"/>
                  </a:lnTo>
                  <a:lnTo>
                    <a:pt x="432" y="36"/>
                  </a:lnTo>
                  <a:lnTo>
                    <a:pt x="426" y="78"/>
                  </a:lnTo>
                  <a:close/>
                </a:path>
              </a:pathLst>
            </a:custGeom>
            <a:solidFill>
              <a:srgbClr val="FF8C00"/>
            </a:solidFill>
            <a:ln w="9525">
              <a:solidFill>
                <a:srgbClr val="FF8C00"/>
              </a:solidFill>
              <a:prstDash val="solid"/>
              <a:round/>
              <a:headEnd/>
              <a:tailEnd/>
            </a:ln>
          </p:spPr>
          <p:txBody>
            <a:bodyPr/>
            <a:lstStyle/>
            <a:p>
              <a:endParaRPr lang="en-US"/>
            </a:p>
          </p:txBody>
        </p:sp>
        <p:sp>
          <p:nvSpPr>
            <p:cNvPr id="10322" name="Freeform 207"/>
            <p:cNvSpPr>
              <a:spLocks/>
            </p:cNvSpPr>
            <p:nvPr/>
          </p:nvSpPr>
          <p:spPr bwMode="auto">
            <a:xfrm>
              <a:off x="2049" y="2238"/>
              <a:ext cx="432" cy="444"/>
            </a:xfrm>
            <a:custGeom>
              <a:avLst/>
              <a:gdLst>
                <a:gd name="T0" fmla="*/ 426 w 432"/>
                <a:gd name="T1" fmla="*/ 78 h 444"/>
                <a:gd name="T2" fmla="*/ 396 w 432"/>
                <a:gd name="T3" fmla="*/ 426 h 444"/>
                <a:gd name="T4" fmla="*/ 162 w 432"/>
                <a:gd name="T5" fmla="*/ 408 h 444"/>
                <a:gd name="T6" fmla="*/ 168 w 432"/>
                <a:gd name="T7" fmla="*/ 420 h 444"/>
                <a:gd name="T8" fmla="*/ 60 w 432"/>
                <a:gd name="T9" fmla="*/ 408 h 444"/>
                <a:gd name="T10" fmla="*/ 54 w 432"/>
                <a:gd name="T11" fmla="*/ 444 h 444"/>
                <a:gd name="T12" fmla="*/ 0 w 432"/>
                <a:gd name="T13" fmla="*/ 438 h 444"/>
                <a:gd name="T14" fmla="*/ 12 w 432"/>
                <a:gd name="T15" fmla="*/ 354 h 444"/>
                <a:gd name="T16" fmla="*/ 60 w 432"/>
                <a:gd name="T17" fmla="*/ 0 h 444"/>
                <a:gd name="T18" fmla="*/ 432 w 432"/>
                <a:gd name="T19" fmla="*/ 36 h 444"/>
                <a:gd name="T20" fmla="*/ 426 w 432"/>
                <a:gd name="T21" fmla="*/ 78 h 444"/>
                <a:gd name="T22" fmla="*/ 426 w 432"/>
                <a:gd name="T23" fmla="*/ 84 h 4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32"/>
                <a:gd name="T37" fmla="*/ 0 h 444"/>
                <a:gd name="T38" fmla="*/ 432 w 432"/>
                <a:gd name="T39" fmla="*/ 444 h 4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32" h="444">
                  <a:moveTo>
                    <a:pt x="426" y="78"/>
                  </a:moveTo>
                  <a:lnTo>
                    <a:pt x="396" y="426"/>
                  </a:lnTo>
                  <a:lnTo>
                    <a:pt x="162" y="408"/>
                  </a:lnTo>
                  <a:lnTo>
                    <a:pt x="168" y="420"/>
                  </a:lnTo>
                  <a:lnTo>
                    <a:pt x="60" y="408"/>
                  </a:lnTo>
                  <a:lnTo>
                    <a:pt x="54" y="444"/>
                  </a:lnTo>
                  <a:lnTo>
                    <a:pt x="0" y="438"/>
                  </a:lnTo>
                  <a:lnTo>
                    <a:pt x="12" y="354"/>
                  </a:lnTo>
                  <a:lnTo>
                    <a:pt x="60" y="0"/>
                  </a:lnTo>
                  <a:lnTo>
                    <a:pt x="432" y="36"/>
                  </a:lnTo>
                  <a:lnTo>
                    <a:pt x="426" y="78"/>
                  </a:lnTo>
                  <a:lnTo>
                    <a:pt x="426" y="84"/>
                  </a:lnTo>
                </a:path>
              </a:pathLst>
            </a:custGeom>
            <a:noFill/>
            <a:ln w="9525">
              <a:solidFill>
                <a:srgbClr val="000000"/>
              </a:solidFill>
              <a:prstDash val="solid"/>
              <a:round/>
              <a:headEnd/>
              <a:tailEnd/>
            </a:ln>
          </p:spPr>
          <p:txBody>
            <a:bodyPr/>
            <a:lstStyle/>
            <a:p>
              <a:endParaRPr lang="en-US"/>
            </a:p>
          </p:txBody>
        </p:sp>
        <p:sp>
          <p:nvSpPr>
            <p:cNvPr id="10323" name="Freeform 208"/>
            <p:cNvSpPr>
              <a:spLocks/>
            </p:cNvSpPr>
            <p:nvPr/>
          </p:nvSpPr>
          <p:spPr bwMode="auto">
            <a:xfrm>
              <a:off x="3843" y="1524"/>
              <a:ext cx="372" cy="324"/>
            </a:xfrm>
            <a:custGeom>
              <a:avLst/>
              <a:gdLst>
                <a:gd name="T0" fmla="*/ 360 w 372"/>
                <a:gd name="T1" fmla="*/ 168 h 324"/>
                <a:gd name="T2" fmla="*/ 360 w 372"/>
                <a:gd name="T3" fmla="*/ 222 h 324"/>
                <a:gd name="T4" fmla="*/ 372 w 372"/>
                <a:gd name="T5" fmla="*/ 288 h 324"/>
                <a:gd name="T6" fmla="*/ 366 w 372"/>
                <a:gd name="T7" fmla="*/ 306 h 324"/>
                <a:gd name="T8" fmla="*/ 360 w 372"/>
                <a:gd name="T9" fmla="*/ 324 h 324"/>
                <a:gd name="T10" fmla="*/ 354 w 372"/>
                <a:gd name="T11" fmla="*/ 318 h 324"/>
                <a:gd name="T12" fmla="*/ 300 w 372"/>
                <a:gd name="T13" fmla="*/ 294 h 324"/>
                <a:gd name="T14" fmla="*/ 282 w 372"/>
                <a:gd name="T15" fmla="*/ 282 h 324"/>
                <a:gd name="T16" fmla="*/ 252 w 372"/>
                <a:gd name="T17" fmla="*/ 252 h 324"/>
                <a:gd name="T18" fmla="*/ 6 w 372"/>
                <a:gd name="T19" fmla="*/ 300 h 324"/>
                <a:gd name="T20" fmla="*/ 0 w 372"/>
                <a:gd name="T21" fmla="*/ 282 h 324"/>
                <a:gd name="T22" fmla="*/ 42 w 372"/>
                <a:gd name="T23" fmla="*/ 234 h 324"/>
                <a:gd name="T24" fmla="*/ 30 w 372"/>
                <a:gd name="T25" fmla="*/ 192 h 324"/>
                <a:gd name="T26" fmla="*/ 78 w 372"/>
                <a:gd name="T27" fmla="*/ 180 h 324"/>
                <a:gd name="T28" fmla="*/ 114 w 372"/>
                <a:gd name="T29" fmla="*/ 180 h 324"/>
                <a:gd name="T30" fmla="*/ 156 w 372"/>
                <a:gd name="T31" fmla="*/ 168 h 324"/>
                <a:gd name="T32" fmla="*/ 180 w 372"/>
                <a:gd name="T33" fmla="*/ 144 h 324"/>
                <a:gd name="T34" fmla="*/ 174 w 372"/>
                <a:gd name="T35" fmla="*/ 120 h 324"/>
                <a:gd name="T36" fmla="*/ 174 w 372"/>
                <a:gd name="T37" fmla="*/ 108 h 324"/>
                <a:gd name="T38" fmla="*/ 168 w 372"/>
                <a:gd name="T39" fmla="*/ 114 h 324"/>
                <a:gd name="T40" fmla="*/ 162 w 372"/>
                <a:gd name="T41" fmla="*/ 102 h 324"/>
                <a:gd name="T42" fmla="*/ 210 w 372"/>
                <a:gd name="T43" fmla="*/ 36 h 324"/>
                <a:gd name="T44" fmla="*/ 234 w 372"/>
                <a:gd name="T45" fmla="*/ 12 h 324"/>
                <a:gd name="T46" fmla="*/ 312 w 372"/>
                <a:gd name="T47" fmla="*/ 0 h 324"/>
                <a:gd name="T48" fmla="*/ 324 w 372"/>
                <a:gd name="T49" fmla="*/ 72 h 324"/>
                <a:gd name="T50" fmla="*/ 336 w 372"/>
                <a:gd name="T51" fmla="*/ 108 h 324"/>
                <a:gd name="T52" fmla="*/ 342 w 372"/>
                <a:gd name="T53" fmla="*/ 108 h 324"/>
                <a:gd name="T54" fmla="*/ 354 w 372"/>
                <a:gd name="T55" fmla="*/ 162 h 324"/>
                <a:gd name="T56" fmla="*/ 360 w 372"/>
                <a:gd name="T57" fmla="*/ 168 h 32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2"/>
                <a:gd name="T88" fmla="*/ 0 h 324"/>
                <a:gd name="T89" fmla="*/ 372 w 372"/>
                <a:gd name="T90" fmla="*/ 324 h 32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2" h="324">
                  <a:moveTo>
                    <a:pt x="360" y="168"/>
                  </a:moveTo>
                  <a:lnTo>
                    <a:pt x="360" y="222"/>
                  </a:lnTo>
                  <a:lnTo>
                    <a:pt x="372" y="288"/>
                  </a:lnTo>
                  <a:lnTo>
                    <a:pt x="366" y="306"/>
                  </a:lnTo>
                  <a:lnTo>
                    <a:pt x="360" y="324"/>
                  </a:lnTo>
                  <a:lnTo>
                    <a:pt x="354" y="318"/>
                  </a:lnTo>
                  <a:lnTo>
                    <a:pt x="300" y="294"/>
                  </a:lnTo>
                  <a:lnTo>
                    <a:pt x="282" y="282"/>
                  </a:lnTo>
                  <a:lnTo>
                    <a:pt x="252" y="252"/>
                  </a:lnTo>
                  <a:lnTo>
                    <a:pt x="6" y="300"/>
                  </a:lnTo>
                  <a:lnTo>
                    <a:pt x="0" y="282"/>
                  </a:lnTo>
                  <a:lnTo>
                    <a:pt x="42" y="234"/>
                  </a:lnTo>
                  <a:lnTo>
                    <a:pt x="30" y="192"/>
                  </a:lnTo>
                  <a:lnTo>
                    <a:pt x="78" y="180"/>
                  </a:lnTo>
                  <a:lnTo>
                    <a:pt x="114" y="180"/>
                  </a:lnTo>
                  <a:lnTo>
                    <a:pt x="156" y="168"/>
                  </a:lnTo>
                  <a:lnTo>
                    <a:pt x="180" y="144"/>
                  </a:lnTo>
                  <a:lnTo>
                    <a:pt x="174" y="120"/>
                  </a:lnTo>
                  <a:lnTo>
                    <a:pt x="174" y="108"/>
                  </a:lnTo>
                  <a:lnTo>
                    <a:pt x="168" y="114"/>
                  </a:lnTo>
                  <a:lnTo>
                    <a:pt x="162" y="102"/>
                  </a:lnTo>
                  <a:lnTo>
                    <a:pt x="210" y="36"/>
                  </a:lnTo>
                  <a:lnTo>
                    <a:pt x="234" y="12"/>
                  </a:lnTo>
                  <a:lnTo>
                    <a:pt x="312" y="0"/>
                  </a:lnTo>
                  <a:lnTo>
                    <a:pt x="324" y="72"/>
                  </a:lnTo>
                  <a:lnTo>
                    <a:pt x="336" y="108"/>
                  </a:lnTo>
                  <a:lnTo>
                    <a:pt x="342" y="108"/>
                  </a:lnTo>
                  <a:lnTo>
                    <a:pt x="354" y="162"/>
                  </a:lnTo>
                  <a:lnTo>
                    <a:pt x="360" y="168"/>
                  </a:lnTo>
                  <a:close/>
                </a:path>
              </a:pathLst>
            </a:custGeom>
            <a:solidFill>
              <a:srgbClr val="FF8C00"/>
            </a:solidFill>
            <a:ln w="9525">
              <a:solidFill>
                <a:srgbClr val="FF8C00"/>
              </a:solidFill>
              <a:prstDash val="solid"/>
              <a:round/>
              <a:headEnd/>
              <a:tailEnd/>
            </a:ln>
          </p:spPr>
          <p:txBody>
            <a:bodyPr/>
            <a:lstStyle/>
            <a:p>
              <a:endParaRPr lang="en-US"/>
            </a:p>
          </p:txBody>
        </p:sp>
        <p:sp>
          <p:nvSpPr>
            <p:cNvPr id="10324" name="Freeform 209"/>
            <p:cNvSpPr>
              <a:spLocks/>
            </p:cNvSpPr>
            <p:nvPr/>
          </p:nvSpPr>
          <p:spPr bwMode="auto">
            <a:xfrm>
              <a:off x="3843" y="1524"/>
              <a:ext cx="372" cy="324"/>
            </a:xfrm>
            <a:custGeom>
              <a:avLst/>
              <a:gdLst>
                <a:gd name="T0" fmla="*/ 360 w 372"/>
                <a:gd name="T1" fmla="*/ 168 h 324"/>
                <a:gd name="T2" fmla="*/ 360 w 372"/>
                <a:gd name="T3" fmla="*/ 222 h 324"/>
                <a:gd name="T4" fmla="*/ 372 w 372"/>
                <a:gd name="T5" fmla="*/ 288 h 324"/>
                <a:gd name="T6" fmla="*/ 366 w 372"/>
                <a:gd name="T7" fmla="*/ 306 h 324"/>
                <a:gd name="T8" fmla="*/ 360 w 372"/>
                <a:gd name="T9" fmla="*/ 324 h 324"/>
                <a:gd name="T10" fmla="*/ 354 w 372"/>
                <a:gd name="T11" fmla="*/ 318 h 324"/>
                <a:gd name="T12" fmla="*/ 300 w 372"/>
                <a:gd name="T13" fmla="*/ 294 h 324"/>
                <a:gd name="T14" fmla="*/ 282 w 372"/>
                <a:gd name="T15" fmla="*/ 282 h 324"/>
                <a:gd name="T16" fmla="*/ 252 w 372"/>
                <a:gd name="T17" fmla="*/ 252 h 324"/>
                <a:gd name="T18" fmla="*/ 6 w 372"/>
                <a:gd name="T19" fmla="*/ 300 h 324"/>
                <a:gd name="T20" fmla="*/ 0 w 372"/>
                <a:gd name="T21" fmla="*/ 282 h 324"/>
                <a:gd name="T22" fmla="*/ 42 w 372"/>
                <a:gd name="T23" fmla="*/ 234 h 324"/>
                <a:gd name="T24" fmla="*/ 30 w 372"/>
                <a:gd name="T25" fmla="*/ 192 h 324"/>
                <a:gd name="T26" fmla="*/ 78 w 372"/>
                <a:gd name="T27" fmla="*/ 180 h 324"/>
                <a:gd name="T28" fmla="*/ 114 w 372"/>
                <a:gd name="T29" fmla="*/ 180 h 324"/>
                <a:gd name="T30" fmla="*/ 156 w 372"/>
                <a:gd name="T31" fmla="*/ 168 h 324"/>
                <a:gd name="T32" fmla="*/ 180 w 372"/>
                <a:gd name="T33" fmla="*/ 144 h 324"/>
                <a:gd name="T34" fmla="*/ 174 w 372"/>
                <a:gd name="T35" fmla="*/ 120 h 324"/>
                <a:gd name="T36" fmla="*/ 174 w 372"/>
                <a:gd name="T37" fmla="*/ 108 h 324"/>
                <a:gd name="T38" fmla="*/ 168 w 372"/>
                <a:gd name="T39" fmla="*/ 114 h 324"/>
                <a:gd name="T40" fmla="*/ 162 w 372"/>
                <a:gd name="T41" fmla="*/ 102 h 324"/>
                <a:gd name="T42" fmla="*/ 210 w 372"/>
                <a:gd name="T43" fmla="*/ 36 h 324"/>
                <a:gd name="T44" fmla="*/ 234 w 372"/>
                <a:gd name="T45" fmla="*/ 12 h 324"/>
                <a:gd name="T46" fmla="*/ 312 w 372"/>
                <a:gd name="T47" fmla="*/ 0 h 324"/>
                <a:gd name="T48" fmla="*/ 324 w 372"/>
                <a:gd name="T49" fmla="*/ 72 h 324"/>
                <a:gd name="T50" fmla="*/ 336 w 372"/>
                <a:gd name="T51" fmla="*/ 108 h 324"/>
                <a:gd name="T52" fmla="*/ 342 w 372"/>
                <a:gd name="T53" fmla="*/ 108 h 324"/>
                <a:gd name="T54" fmla="*/ 354 w 372"/>
                <a:gd name="T55" fmla="*/ 162 h 324"/>
                <a:gd name="T56" fmla="*/ 360 w 372"/>
                <a:gd name="T57" fmla="*/ 168 h 324"/>
                <a:gd name="T58" fmla="*/ 360 w 372"/>
                <a:gd name="T59" fmla="*/ 174 h 32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2"/>
                <a:gd name="T91" fmla="*/ 0 h 324"/>
                <a:gd name="T92" fmla="*/ 372 w 372"/>
                <a:gd name="T93" fmla="*/ 324 h 32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2" h="324">
                  <a:moveTo>
                    <a:pt x="360" y="168"/>
                  </a:moveTo>
                  <a:lnTo>
                    <a:pt x="360" y="222"/>
                  </a:lnTo>
                  <a:lnTo>
                    <a:pt x="372" y="288"/>
                  </a:lnTo>
                  <a:lnTo>
                    <a:pt x="366" y="306"/>
                  </a:lnTo>
                  <a:lnTo>
                    <a:pt x="360" y="324"/>
                  </a:lnTo>
                  <a:lnTo>
                    <a:pt x="354" y="318"/>
                  </a:lnTo>
                  <a:lnTo>
                    <a:pt x="300" y="294"/>
                  </a:lnTo>
                  <a:lnTo>
                    <a:pt x="282" y="282"/>
                  </a:lnTo>
                  <a:lnTo>
                    <a:pt x="252" y="252"/>
                  </a:lnTo>
                  <a:lnTo>
                    <a:pt x="6" y="300"/>
                  </a:lnTo>
                  <a:lnTo>
                    <a:pt x="0" y="282"/>
                  </a:lnTo>
                  <a:lnTo>
                    <a:pt x="42" y="234"/>
                  </a:lnTo>
                  <a:lnTo>
                    <a:pt x="30" y="192"/>
                  </a:lnTo>
                  <a:lnTo>
                    <a:pt x="78" y="180"/>
                  </a:lnTo>
                  <a:lnTo>
                    <a:pt x="114" y="180"/>
                  </a:lnTo>
                  <a:lnTo>
                    <a:pt x="156" y="168"/>
                  </a:lnTo>
                  <a:lnTo>
                    <a:pt x="180" y="144"/>
                  </a:lnTo>
                  <a:lnTo>
                    <a:pt x="174" y="120"/>
                  </a:lnTo>
                  <a:lnTo>
                    <a:pt x="174" y="108"/>
                  </a:lnTo>
                  <a:lnTo>
                    <a:pt x="168" y="114"/>
                  </a:lnTo>
                  <a:lnTo>
                    <a:pt x="162" y="102"/>
                  </a:lnTo>
                  <a:lnTo>
                    <a:pt x="210" y="36"/>
                  </a:lnTo>
                  <a:lnTo>
                    <a:pt x="234" y="12"/>
                  </a:lnTo>
                  <a:lnTo>
                    <a:pt x="312" y="0"/>
                  </a:lnTo>
                  <a:lnTo>
                    <a:pt x="324" y="72"/>
                  </a:lnTo>
                  <a:lnTo>
                    <a:pt x="336" y="108"/>
                  </a:lnTo>
                  <a:lnTo>
                    <a:pt x="342" y="108"/>
                  </a:lnTo>
                  <a:lnTo>
                    <a:pt x="354" y="162"/>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10325" name="Freeform 210"/>
            <p:cNvSpPr>
              <a:spLocks/>
            </p:cNvSpPr>
            <p:nvPr/>
          </p:nvSpPr>
          <p:spPr bwMode="auto">
            <a:xfrm>
              <a:off x="4155" y="2196"/>
              <a:ext cx="36" cy="54"/>
            </a:xfrm>
            <a:custGeom>
              <a:avLst/>
              <a:gdLst>
                <a:gd name="T0" fmla="*/ 0 w 36"/>
                <a:gd name="T1" fmla="*/ 0 h 54"/>
                <a:gd name="T2" fmla="*/ 36 w 36"/>
                <a:gd name="T3" fmla="*/ 54 h 54"/>
                <a:gd name="T4" fmla="*/ 0 w 36"/>
                <a:gd name="T5" fmla="*/ 0 h 54"/>
                <a:gd name="T6" fmla="*/ 0 w 36"/>
                <a:gd name="T7" fmla="*/ 6 h 54"/>
                <a:gd name="T8" fmla="*/ 0 60000 65536"/>
                <a:gd name="T9" fmla="*/ 0 60000 65536"/>
                <a:gd name="T10" fmla="*/ 0 60000 65536"/>
                <a:gd name="T11" fmla="*/ 0 60000 65536"/>
                <a:gd name="T12" fmla="*/ 0 w 36"/>
                <a:gd name="T13" fmla="*/ 0 h 54"/>
                <a:gd name="T14" fmla="*/ 36 w 36"/>
                <a:gd name="T15" fmla="*/ 54 h 54"/>
              </a:gdLst>
              <a:ahLst/>
              <a:cxnLst>
                <a:cxn ang="T8">
                  <a:pos x="T0" y="T1"/>
                </a:cxn>
                <a:cxn ang="T9">
                  <a:pos x="T2" y="T3"/>
                </a:cxn>
                <a:cxn ang="T10">
                  <a:pos x="T4" y="T5"/>
                </a:cxn>
                <a:cxn ang="T11">
                  <a:pos x="T6" y="T7"/>
                </a:cxn>
              </a:cxnLst>
              <a:rect l="T12" t="T13" r="T14" b="T15"/>
              <a:pathLst>
                <a:path w="36" h="54">
                  <a:moveTo>
                    <a:pt x="0" y="0"/>
                  </a:moveTo>
                  <a:lnTo>
                    <a:pt x="36" y="54"/>
                  </a:lnTo>
                  <a:lnTo>
                    <a:pt x="0" y="0"/>
                  </a:lnTo>
                  <a:lnTo>
                    <a:pt x="0" y="6"/>
                  </a:lnTo>
                </a:path>
              </a:pathLst>
            </a:custGeom>
            <a:noFill/>
            <a:ln w="9525">
              <a:solidFill>
                <a:srgbClr val="000000"/>
              </a:solidFill>
              <a:prstDash val="solid"/>
              <a:round/>
              <a:headEnd/>
              <a:tailEnd/>
            </a:ln>
          </p:spPr>
          <p:txBody>
            <a:bodyPr/>
            <a:lstStyle/>
            <a:p>
              <a:endParaRPr lang="en-US"/>
            </a:p>
          </p:txBody>
        </p:sp>
        <p:sp>
          <p:nvSpPr>
            <p:cNvPr id="10326" name="Freeform 211"/>
            <p:cNvSpPr>
              <a:spLocks/>
            </p:cNvSpPr>
            <p:nvPr/>
          </p:nvSpPr>
          <p:spPr bwMode="auto">
            <a:xfrm>
              <a:off x="3651" y="2202"/>
              <a:ext cx="528" cy="234"/>
            </a:xfrm>
            <a:custGeom>
              <a:avLst/>
              <a:gdLst>
                <a:gd name="T0" fmla="*/ 528 w 528"/>
                <a:gd name="T1" fmla="*/ 66 h 234"/>
                <a:gd name="T2" fmla="*/ 510 w 528"/>
                <a:gd name="T3" fmla="*/ 90 h 234"/>
                <a:gd name="T4" fmla="*/ 486 w 528"/>
                <a:gd name="T5" fmla="*/ 96 h 234"/>
                <a:gd name="T6" fmla="*/ 486 w 528"/>
                <a:gd name="T7" fmla="*/ 78 h 234"/>
                <a:gd name="T8" fmla="*/ 474 w 528"/>
                <a:gd name="T9" fmla="*/ 84 h 234"/>
                <a:gd name="T10" fmla="*/ 480 w 528"/>
                <a:gd name="T11" fmla="*/ 96 h 234"/>
                <a:gd name="T12" fmla="*/ 450 w 528"/>
                <a:gd name="T13" fmla="*/ 90 h 234"/>
                <a:gd name="T14" fmla="*/ 486 w 528"/>
                <a:gd name="T15" fmla="*/ 102 h 234"/>
                <a:gd name="T16" fmla="*/ 474 w 528"/>
                <a:gd name="T17" fmla="*/ 126 h 234"/>
                <a:gd name="T18" fmla="*/ 456 w 528"/>
                <a:gd name="T19" fmla="*/ 126 h 234"/>
                <a:gd name="T20" fmla="*/ 474 w 528"/>
                <a:gd name="T21" fmla="*/ 132 h 234"/>
                <a:gd name="T22" fmla="*/ 492 w 528"/>
                <a:gd name="T23" fmla="*/ 120 h 234"/>
                <a:gd name="T24" fmla="*/ 504 w 528"/>
                <a:gd name="T25" fmla="*/ 126 h 234"/>
                <a:gd name="T26" fmla="*/ 492 w 528"/>
                <a:gd name="T27" fmla="*/ 144 h 234"/>
                <a:gd name="T28" fmla="*/ 486 w 528"/>
                <a:gd name="T29" fmla="*/ 138 h 234"/>
                <a:gd name="T30" fmla="*/ 462 w 528"/>
                <a:gd name="T31" fmla="*/ 156 h 234"/>
                <a:gd name="T32" fmla="*/ 456 w 528"/>
                <a:gd name="T33" fmla="*/ 150 h 234"/>
                <a:gd name="T34" fmla="*/ 450 w 528"/>
                <a:gd name="T35" fmla="*/ 168 h 234"/>
                <a:gd name="T36" fmla="*/ 438 w 528"/>
                <a:gd name="T37" fmla="*/ 150 h 234"/>
                <a:gd name="T38" fmla="*/ 444 w 528"/>
                <a:gd name="T39" fmla="*/ 168 h 234"/>
                <a:gd name="T40" fmla="*/ 426 w 528"/>
                <a:gd name="T41" fmla="*/ 192 h 234"/>
                <a:gd name="T42" fmla="*/ 420 w 528"/>
                <a:gd name="T43" fmla="*/ 222 h 234"/>
                <a:gd name="T44" fmla="*/ 414 w 528"/>
                <a:gd name="T45" fmla="*/ 210 h 234"/>
                <a:gd name="T46" fmla="*/ 414 w 528"/>
                <a:gd name="T47" fmla="*/ 228 h 234"/>
                <a:gd name="T48" fmla="*/ 378 w 528"/>
                <a:gd name="T49" fmla="*/ 234 h 234"/>
                <a:gd name="T50" fmla="*/ 372 w 528"/>
                <a:gd name="T51" fmla="*/ 228 h 234"/>
                <a:gd name="T52" fmla="*/ 294 w 528"/>
                <a:gd name="T53" fmla="*/ 174 h 234"/>
                <a:gd name="T54" fmla="*/ 228 w 528"/>
                <a:gd name="T55" fmla="*/ 186 h 234"/>
                <a:gd name="T56" fmla="*/ 210 w 528"/>
                <a:gd name="T57" fmla="*/ 162 h 234"/>
                <a:gd name="T58" fmla="*/ 120 w 528"/>
                <a:gd name="T59" fmla="*/ 168 h 234"/>
                <a:gd name="T60" fmla="*/ 78 w 528"/>
                <a:gd name="T61" fmla="*/ 192 h 234"/>
                <a:gd name="T62" fmla="*/ 0 w 528"/>
                <a:gd name="T63" fmla="*/ 204 h 234"/>
                <a:gd name="T64" fmla="*/ 0 w 528"/>
                <a:gd name="T65" fmla="*/ 186 h 234"/>
                <a:gd name="T66" fmla="*/ 18 w 528"/>
                <a:gd name="T67" fmla="*/ 180 h 234"/>
                <a:gd name="T68" fmla="*/ 30 w 528"/>
                <a:gd name="T69" fmla="*/ 156 h 234"/>
                <a:gd name="T70" fmla="*/ 78 w 528"/>
                <a:gd name="T71" fmla="*/ 132 h 234"/>
                <a:gd name="T72" fmla="*/ 96 w 528"/>
                <a:gd name="T73" fmla="*/ 108 h 234"/>
                <a:gd name="T74" fmla="*/ 102 w 528"/>
                <a:gd name="T75" fmla="*/ 114 h 234"/>
                <a:gd name="T76" fmla="*/ 132 w 528"/>
                <a:gd name="T77" fmla="*/ 96 h 234"/>
                <a:gd name="T78" fmla="*/ 150 w 528"/>
                <a:gd name="T79" fmla="*/ 78 h 234"/>
                <a:gd name="T80" fmla="*/ 150 w 528"/>
                <a:gd name="T81" fmla="*/ 54 h 234"/>
                <a:gd name="T82" fmla="*/ 498 w 528"/>
                <a:gd name="T83" fmla="*/ 0 h 234"/>
                <a:gd name="T84" fmla="*/ 516 w 528"/>
                <a:gd name="T85" fmla="*/ 30 h 234"/>
                <a:gd name="T86" fmla="*/ 504 w 528"/>
                <a:gd name="T87" fmla="*/ 18 h 234"/>
                <a:gd name="T88" fmla="*/ 510 w 528"/>
                <a:gd name="T89" fmla="*/ 24 h 234"/>
                <a:gd name="T90" fmla="*/ 492 w 528"/>
                <a:gd name="T91" fmla="*/ 18 h 234"/>
                <a:gd name="T92" fmla="*/ 498 w 528"/>
                <a:gd name="T93" fmla="*/ 30 h 234"/>
                <a:gd name="T94" fmla="*/ 486 w 528"/>
                <a:gd name="T95" fmla="*/ 30 h 234"/>
                <a:gd name="T96" fmla="*/ 492 w 528"/>
                <a:gd name="T97" fmla="*/ 36 h 234"/>
                <a:gd name="T98" fmla="*/ 480 w 528"/>
                <a:gd name="T99" fmla="*/ 30 h 234"/>
                <a:gd name="T100" fmla="*/ 480 w 528"/>
                <a:gd name="T101" fmla="*/ 42 h 234"/>
                <a:gd name="T102" fmla="*/ 468 w 528"/>
                <a:gd name="T103" fmla="*/ 48 h 234"/>
                <a:gd name="T104" fmla="*/ 456 w 528"/>
                <a:gd name="T105" fmla="*/ 24 h 234"/>
                <a:gd name="T106" fmla="*/ 462 w 528"/>
                <a:gd name="T107" fmla="*/ 54 h 234"/>
                <a:gd name="T108" fmla="*/ 504 w 528"/>
                <a:gd name="T109" fmla="*/ 42 h 234"/>
                <a:gd name="T110" fmla="*/ 504 w 528"/>
                <a:gd name="T111" fmla="*/ 66 h 234"/>
                <a:gd name="T112" fmla="*/ 510 w 528"/>
                <a:gd name="T113" fmla="*/ 66 h 234"/>
                <a:gd name="T114" fmla="*/ 516 w 528"/>
                <a:gd name="T115" fmla="*/ 42 h 234"/>
                <a:gd name="T116" fmla="*/ 528 w 528"/>
                <a:gd name="T117" fmla="*/ 66 h 23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28"/>
                <a:gd name="T178" fmla="*/ 0 h 234"/>
                <a:gd name="T179" fmla="*/ 528 w 528"/>
                <a:gd name="T180" fmla="*/ 234 h 23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28" h="234">
                  <a:moveTo>
                    <a:pt x="528" y="66"/>
                  </a:moveTo>
                  <a:lnTo>
                    <a:pt x="510" y="90"/>
                  </a:lnTo>
                  <a:lnTo>
                    <a:pt x="486" y="96"/>
                  </a:lnTo>
                  <a:lnTo>
                    <a:pt x="486" y="78"/>
                  </a:lnTo>
                  <a:lnTo>
                    <a:pt x="474" y="84"/>
                  </a:lnTo>
                  <a:lnTo>
                    <a:pt x="480" y="96"/>
                  </a:lnTo>
                  <a:lnTo>
                    <a:pt x="450" y="90"/>
                  </a:lnTo>
                  <a:lnTo>
                    <a:pt x="486" y="102"/>
                  </a:lnTo>
                  <a:lnTo>
                    <a:pt x="474" y="126"/>
                  </a:lnTo>
                  <a:lnTo>
                    <a:pt x="456" y="126"/>
                  </a:lnTo>
                  <a:lnTo>
                    <a:pt x="474" y="132"/>
                  </a:lnTo>
                  <a:lnTo>
                    <a:pt x="492" y="120"/>
                  </a:lnTo>
                  <a:lnTo>
                    <a:pt x="504" y="126"/>
                  </a:lnTo>
                  <a:lnTo>
                    <a:pt x="492" y="144"/>
                  </a:lnTo>
                  <a:lnTo>
                    <a:pt x="486" y="138"/>
                  </a:lnTo>
                  <a:lnTo>
                    <a:pt x="462" y="156"/>
                  </a:lnTo>
                  <a:lnTo>
                    <a:pt x="456" y="150"/>
                  </a:lnTo>
                  <a:lnTo>
                    <a:pt x="450" y="168"/>
                  </a:lnTo>
                  <a:lnTo>
                    <a:pt x="438" y="150"/>
                  </a:lnTo>
                  <a:lnTo>
                    <a:pt x="444" y="168"/>
                  </a:lnTo>
                  <a:lnTo>
                    <a:pt x="426" y="192"/>
                  </a:lnTo>
                  <a:lnTo>
                    <a:pt x="420" y="222"/>
                  </a:lnTo>
                  <a:lnTo>
                    <a:pt x="414" y="210"/>
                  </a:lnTo>
                  <a:lnTo>
                    <a:pt x="414" y="228"/>
                  </a:lnTo>
                  <a:lnTo>
                    <a:pt x="378" y="234"/>
                  </a:lnTo>
                  <a:lnTo>
                    <a:pt x="372" y="228"/>
                  </a:lnTo>
                  <a:lnTo>
                    <a:pt x="294" y="174"/>
                  </a:lnTo>
                  <a:lnTo>
                    <a:pt x="228" y="186"/>
                  </a:lnTo>
                  <a:lnTo>
                    <a:pt x="210" y="162"/>
                  </a:lnTo>
                  <a:lnTo>
                    <a:pt x="120" y="168"/>
                  </a:lnTo>
                  <a:lnTo>
                    <a:pt x="78" y="192"/>
                  </a:lnTo>
                  <a:lnTo>
                    <a:pt x="0" y="204"/>
                  </a:lnTo>
                  <a:lnTo>
                    <a:pt x="0" y="186"/>
                  </a:lnTo>
                  <a:lnTo>
                    <a:pt x="18" y="180"/>
                  </a:lnTo>
                  <a:lnTo>
                    <a:pt x="30" y="156"/>
                  </a:lnTo>
                  <a:lnTo>
                    <a:pt x="78" y="132"/>
                  </a:lnTo>
                  <a:lnTo>
                    <a:pt x="96" y="108"/>
                  </a:lnTo>
                  <a:lnTo>
                    <a:pt x="102" y="114"/>
                  </a:lnTo>
                  <a:lnTo>
                    <a:pt x="132" y="96"/>
                  </a:lnTo>
                  <a:lnTo>
                    <a:pt x="150" y="78"/>
                  </a:lnTo>
                  <a:lnTo>
                    <a:pt x="150" y="54"/>
                  </a:lnTo>
                  <a:lnTo>
                    <a:pt x="498" y="0"/>
                  </a:lnTo>
                  <a:lnTo>
                    <a:pt x="516" y="30"/>
                  </a:lnTo>
                  <a:lnTo>
                    <a:pt x="504" y="18"/>
                  </a:lnTo>
                  <a:lnTo>
                    <a:pt x="510" y="24"/>
                  </a:lnTo>
                  <a:lnTo>
                    <a:pt x="492" y="18"/>
                  </a:lnTo>
                  <a:lnTo>
                    <a:pt x="498" y="30"/>
                  </a:lnTo>
                  <a:lnTo>
                    <a:pt x="486" y="30"/>
                  </a:lnTo>
                  <a:lnTo>
                    <a:pt x="492" y="36"/>
                  </a:lnTo>
                  <a:lnTo>
                    <a:pt x="480" y="30"/>
                  </a:lnTo>
                  <a:lnTo>
                    <a:pt x="480" y="42"/>
                  </a:lnTo>
                  <a:lnTo>
                    <a:pt x="468" y="48"/>
                  </a:lnTo>
                  <a:lnTo>
                    <a:pt x="456" y="24"/>
                  </a:lnTo>
                  <a:lnTo>
                    <a:pt x="462" y="54"/>
                  </a:lnTo>
                  <a:lnTo>
                    <a:pt x="504" y="42"/>
                  </a:lnTo>
                  <a:lnTo>
                    <a:pt x="504" y="66"/>
                  </a:lnTo>
                  <a:lnTo>
                    <a:pt x="510" y="66"/>
                  </a:lnTo>
                  <a:lnTo>
                    <a:pt x="516" y="42"/>
                  </a:lnTo>
                  <a:lnTo>
                    <a:pt x="528" y="66"/>
                  </a:lnTo>
                  <a:close/>
                </a:path>
              </a:pathLst>
            </a:custGeom>
            <a:solidFill>
              <a:srgbClr val="FF8C00"/>
            </a:solidFill>
            <a:ln w="9525">
              <a:solidFill>
                <a:srgbClr val="FF8C00"/>
              </a:solidFill>
              <a:prstDash val="solid"/>
              <a:round/>
              <a:headEnd/>
              <a:tailEnd/>
            </a:ln>
          </p:spPr>
          <p:txBody>
            <a:bodyPr/>
            <a:lstStyle/>
            <a:p>
              <a:endParaRPr lang="en-US"/>
            </a:p>
          </p:txBody>
        </p:sp>
        <p:sp>
          <p:nvSpPr>
            <p:cNvPr id="10327" name="Freeform 212"/>
            <p:cNvSpPr>
              <a:spLocks/>
            </p:cNvSpPr>
            <p:nvPr/>
          </p:nvSpPr>
          <p:spPr bwMode="auto">
            <a:xfrm>
              <a:off x="3651" y="2202"/>
              <a:ext cx="528" cy="234"/>
            </a:xfrm>
            <a:custGeom>
              <a:avLst/>
              <a:gdLst>
                <a:gd name="T0" fmla="*/ 528 w 528"/>
                <a:gd name="T1" fmla="*/ 66 h 234"/>
                <a:gd name="T2" fmla="*/ 510 w 528"/>
                <a:gd name="T3" fmla="*/ 90 h 234"/>
                <a:gd name="T4" fmla="*/ 486 w 528"/>
                <a:gd name="T5" fmla="*/ 96 h 234"/>
                <a:gd name="T6" fmla="*/ 486 w 528"/>
                <a:gd name="T7" fmla="*/ 78 h 234"/>
                <a:gd name="T8" fmla="*/ 474 w 528"/>
                <a:gd name="T9" fmla="*/ 84 h 234"/>
                <a:gd name="T10" fmla="*/ 480 w 528"/>
                <a:gd name="T11" fmla="*/ 96 h 234"/>
                <a:gd name="T12" fmla="*/ 450 w 528"/>
                <a:gd name="T13" fmla="*/ 90 h 234"/>
                <a:gd name="T14" fmla="*/ 486 w 528"/>
                <a:gd name="T15" fmla="*/ 102 h 234"/>
                <a:gd name="T16" fmla="*/ 474 w 528"/>
                <a:gd name="T17" fmla="*/ 126 h 234"/>
                <a:gd name="T18" fmla="*/ 456 w 528"/>
                <a:gd name="T19" fmla="*/ 126 h 234"/>
                <a:gd name="T20" fmla="*/ 474 w 528"/>
                <a:gd name="T21" fmla="*/ 132 h 234"/>
                <a:gd name="T22" fmla="*/ 492 w 528"/>
                <a:gd name="T23" fmla="*/ 120 h 234"/>
                <a:gd name="T24" fmla="*/ 504 w 528"/>
                <a:gd name="T25" fmla="*/ 126 h 234"/>
                <a:gd name="T26" fmla="*/ 492 w 528"/>
                <a:gd name="T27" fmla="*/ 144 h 234"/>
                <a:gd name="T28" fmla="*/ 486 w 528"/>
                <a:gd name="T29" fmla="*/ 138 h 234"/>
                <a:gd name="T30" fmla="*/ 462 w 528"/>
                <a:gd name="T31" fmla="*/ 156 h 234"/>
                <a:gd name="T32" fmla="*/ 456 w 528"/>
                <a:gd name="T33" fmla="*/ 150 h 234"/>
                <a:gd name="T34" fmla="*/ 450 w 528"/>
                <a:gd name="T35" fmla="*/ 168 h 234"/>
                <a:gd name="T36" fmla="*/ 438 w 528"/>
                <a:gd name="T37" fmla="*/ 150 h 234"/>
                <a:gd name="T38" fmla="*/ 444 w 528"/>
                <a:gd name="T39" fmla="*/ 168 h 234"/>
                <a:gd name="T40" fmla="*/ 426 w 528"/>
                <a:gd name="T41" fmla="*/ 192 h 234"/>
                <a:gd name="T42" fmla="*/ 420 w 528"/>
                <a:gd name="T43" fmla="*/ 222 h 234"/>
                <a:gd name="T44" fmla="*/ 414 w 528"/>
                <a:gd name="T45" fmla="*/ 210 h 234"/>
                <a:gd name="T46" fmla="*/ 414 w 528"/>
                <a:gd name="T47" fmla="*/ 228 h 234"/>
                <a:gd name="T48" fmla="*/ 378 w 528"/>
                <a:gd name="T49" fmla="*/ 234 h 234"/>
                <a:gd name="T50" fmla="*/ 372 w 528"/>
                <a:gd name="T51" fmla="*/ 228 h 234"/>
                <a:gd name="T52" fmla="*/ 294 w 528"/>
                <a:gd name="T53" fmla="*/ 174 h 234"/>
                <a:gd name="T54" fmla="*/ 228 w 528"/>
                <a:gd name="T55" fmla="*/ 186 h 234"/>
                <a:gd name="T56" fmla="*/ 210 w 528"/>
                <a:gd name="T57" fmla="*/ 162 h 234"/>
                <a:gd name="T58" fmla="*/ 120 w 528"/>
                <a:gd name="T59" fmla="*/ 168 h 234"/>
                <a:gd name="T60" fmla="*/ 78 w 528"/>
                <a:gd name="T61" fmla="*/ 192 h 234"/>
                <a:gd name="T62" fmla="*/ 0 w 528"/>
                <a:gd name="T63" fmla="*/ 204 h 234"/>
                <a:gd name="T64" fmla="*/ 0 w 528"/>
                <a:gd name="T65" fmla="*/ 186 h 234"/>
                <a:gd name="T66" fmla="*/ 18 w 528"/>
                <a:gd name="T67" fmla="*/ 180 h 234"/>
                <a:gd name="T68" fmla="*/ 30 w 528"/>
                <a:gd name="T69" fmla="*/ 156 h 234"/>
                <a:gd name="T70" fmla="*/ 78 w 528"/>
                <a:gd name="T71" fmla="*/ 132 h 234"/>
                <a:gd name="T72" fmla="*/ 96 w 528"/>
                <a:gd name="T73" fmla="*/ 108 h 234"/>
                <a:gd name="T74" fmla="*/ 102 w 528"/>
                <a:gd name="T75" fmla="*/ 114 h 234"/>
                <a:gd name="T76" fmla="*/ 132 w 528"/>
                <a:gd name="T77" fmla="*/ 96 h 234"/>
                <a:gd name="T78" fmla="*/ 150 w 528"/>
                <a:gd name="T79" fmla="*/ 78 h 234"/>
                <a:gd name="T80" fmla="*/ 150 w 528"/>
                <a:gd name="T81" fmla="*/ 54 h 234"/>
                <a:gd name="T82" fmla="*/ 498 w 528"/>
                <a:gd name="T83" fmla="*/ 0 h 234"/>
                <a:gd name="T84" fmla="*/ 516 w 528"/>
                <a:gd name="T85" fmla="*/ 30 h 234"/>
                <a:gd name="T86" fmla="*/ 504 w 528"/>
                <a:gd name="T87" fmla="*/ 18 h 234"/>
                <a:gd name="T88" fmla="*/ 510 w 528"/>
                <a:gd name="T89" fmla="*/ 24 h 234"/>
                <a:gd name="T90" fmla="*/ 492 w 528"/>
                <a:gd name="T91" fmla="*/ 18 h 234"/>
                <a:gd name="T92" fmla="*/ 498 w 528"/>
                <a:gd name="T93" fmla="*/ 30 h 234"/>
                <a:gd name="T94" fmla="*/ 486 w 528"/>
                <a:gd name="T95" fmla="*/ 30 h 234"/>
                <a:gd name="T96" fmla="*/ 492 w 528"/>
                <a:gd name="T97" fmla="*/ 36 h 234"/>
                <a:gd name="T98" fmla="*/ 480 w 528"/>
                <a:gd name="T99" fmla="*/ 30 h 234"/>
                <a:gd name="T100" fmla="*/ 480 w 528"/>
                <a:gd name="T101" fmla="*/ 42 h 234"/>
                <a:gd name="T102" fmla="*/ 468 w 528"/>
                <a:gd name="T103" fmla="*/ 48 h 234"/>
                <a:gd name="T104" fmla="*/ 456 w 528"/>
                <a:gd name="T105" fmla="*/ 24 h 234"/>
                <a:gd name="T106" fmla="*/ 462 w 528"/>
                <a:gd name="T107" fmla="*/ 54 h 234"/>
                <a:gd name="T108" fmla="*/ 504 w 528"/>
                <a:gd name="T109" fmla="*/ 42 h 234"/>
                <a:gd name="T110" fmla="*/ 504 w 528"/>
                <a:gd name="T111" fmla="*/ 66 h 234"/>
                <a:gd name="T112" fmla="*/ 510 w 528"/>
                <a:gd name="T113" fmla="*/ 66 h 234"/>
                <a:gd name="T114" fmla="*/ 516 w 528"/>
                <a:gd name="T115" fmla="*/ 42 h 234"/>
                <a:gd name="T116" fmla="*/ 528 w 528"/>
                <a:gd name="T117" fmla="*/ 66 h 234"/>
                <a:gd name="T118" fmla="*/ 528 w 528"/>
                <a:gd name="T119" fmla="*/ 72 h 23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28"/>
                <a:gd name="T181" fmla="*/ 0 h 234"/>
                <a:gd name="T182" fmla="*/ 528 w 528"/>
                <a:gd name="T183" fmla="*/ 234 h 23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28" h="234">
                  <a:moveTo>
                    <a:pt x="528" y="66"/>
                  </a:moveTo>
                  <a:lnTo>
                    <a:pt x="510" y="90"/>
                  </a:lnTo>
                  <a:lnTo>
                    <a:pt x="486" y="96"/>
                  </a:lnTo>
                  <a:lnTo>
                    <a:pt x="486" y="78"/>
                  </a:lnTo>
                  <a:lnTo>
                    <a:pt x="474" y="84"/>
                  </a:lnTo>
                  <a:lnTo>
                    <a:pt x="480" y="96"/>
                  </a:lnTo>
                  <a:lnTo>
                    <a:pt x="450" y="90"/>
                  </a:lnTo>
                  <a:lnTo>
                    <a:pt x="486" y="102"/>
                  </a:lnTo>
                  <a:lnTo>
                    <a:pt x="474" y="126"/>
                  </a:lnTo>
                  <a:lnTo>
                    <a:pt x="456" y="126"/>
                  </a:lnTo>
                  <a:lnTo>
                    <a:pt x="474" y="132"/>
                  </a:lnTo>
                  <a:lnTo>
                    <a:pt x="492" y="120"/>
                  </a:lnTo>
                  <a:lnTo>
                    <a:pt x="504" y="126"/>
                  </a:lnTo>
                  <a:lnTo>
                    <a:pt x="492" y="144"/>
                  </a:lnTo>
                  <a:lnTo>
                    <a:pt x="486" y="138"/>
                  </a:lnTo>
                  <a:lnTo>
                    <a:pt x="462" y="156"/>
                  </a:lnTo>
                  <a:lnTo>
                    <a:pt x="456" y="150"/>
                  </a:lnTo>
                  <a:lnTo>
                    <a:pt x="450" y="168"/>
                  </a:lnTo>
                  <a:lnTo>
                    <a:pt x="438" y="150"/>
                  </a:lnTo>
                  <a:lnTo>
                    <a:pt x="444" y="168"/>
                  </a:lnTo>
                  <a:lnTo>
                    <a:pt x="426" y="192"/>
                  </a:lnTo>
                  <a:lnTo>
                    <a:pt x="420" y="222"/>
                  </a:lnTo>
                  <a:lnTo>
                    <a:pt x="414" y="210"/>
                  </a:lnTo>
                  <a:lnTo>
                    <a:pt x="414" y="228"/>
                  </a:lnTo>
                  <a:lnTo>
                    <a:pt x="378" y="234"/>
                  </a:lnTo>
                  <a:lnTo>
                    <a:pt x="372" y="228"/>
                  </a:lnTo>
                  <a:lnTo>
                    <a:pt x="294" y="174"/>
                  </a:lnTo>
                  <a:lnTo>
                    <a:pt x="228" y="186"/>
                  </a:lnTo>
                  <a:lnTo>
                    <a:pt x="210" y="162"/>
                  </a:lnTo>
                  <a:lnTo>
                    <a:pt x="120" y="168"/>
                  </a:lnTo>
                  <a:lnTo>
                    <a:pt x="78" y="192"/>
                  </a:lnTo>
                  <a:lnTo>
                    <a:pt x="0" y="204"/>
                  </a:lnTo>
                  <a:lnTo>
                    <a:pt x="0" y="186"/>
                  </a:lnTo>
                  <a:lnTo>
                    <a:pt x="18" y="180"/>
                  </a:lnTo>
                  <a:lnTo>
                    <a:pt x="30" y="156"/>
                  </a:lnTo>
                  <a:lnTo>
                    <a:pt x="78" y="132"/>
                  </a:lnTo>
                  <a:lnTo>
                    <a:pt x="96" y="108"/>
                  </a:lnTo>
                  <a:lnTo>
                    <a:pt x="102" y="114"/>
                  </a:lnTo>
                  <a:lnTo>
                    <a:pt x="132" y="96"/>
                  </a:lnTo>
                  <a:lnTo>
                    <a:pt x="150" y="78"/>
                  </a:lnTo>
                  <a:lnTo>
                    <a:pt x="150" y="54"/>
                  </a:lnTo>
                  <a:lnTo>
                    <a:pt x="498" y="0"/>
                  </a:lnTo>
                  <a:lnTo>
                    <a:pt x="516" y="30"/>
                  </a:lnTo>
                  <a:lnTo>
                    <a:pt x="504" y="18"/>
                  </a:lnTo>
                  <a:lnTo>
                    <a:pt x="510" y="24"/>
                  </a:lnTo>
                  <a:lnTo>
                    <a:pt x="492" y="18"/>
                  </a:lnTo>
                  <a:lnTo>
                    <a:pt x="498" y="30"/>
                  </a:lnTo>
                  <a:lnTo>
                    <a:pt x="486" y="30"/>
                  </a:lnTo>
                  <a:lnTo>
                    <a:pt x="492" y="36"/>
                  </a:lnTo>
                  <a:lnTo>
                    <a:pt x="480" y="30"/>
                  </a:lnTo>
                  <a:lnTo>
                    <a:pt x="480" y="42"/>
                  </a:lnTo>
                  <a:lnTo>
                    <a:pt x="468" y="48"/>
                  </a:lnTo>
                  <a:lnTo>
                    <a:pt x="456" y="24"/>
                  </a:lnTo>
                  <a:lnTo>
                    <a:pt x="462" y="54"/>
                  </a:lnTo>
                  <a:lnTo>
                    <a:pt x="504" y="42"/>
                  </a:lnTo>
                  <a:lnTo>
                    <a:pt x="504" y="66"/>
                  </a:lnTo>
                  <a:lnTo>
                    <a:pt x="510" y="66"/>
                  </a:lnTo>
                  <a:lnTo>
                    <a:pt x="516" y="42"/>
                  </a:lnTo>
                  <a:lnTo>
                    <a:pt x="528" y="66"/>
                  </a:lnTo>
                  <a:lnTo>
                    <a:pt x="528" y="72"/>
                  </a:lnTo>
                </a:path>
              </a:pathLst>
            </a:custGeom>
            <a:noFill/>
            <a:ln w="9525">
              <a:solidFill>
                <a:srgbClr val="000000"/>
              </a:solidFill>
              <a:prstDash val="solid"/>
              <a:round/>
              <a:headEnd/>
              <a:tailEnd/>
            </a:ln>
          </p:spPr>
          <p:txBody>
            <a:bodyPr/>
            <a:lstStyle/>
            <a:p>
              <a:endParaRPr lang="en-US"/>
            </a:p>
          </p:txBody>
        </p:sp>
        <p:sp>
          <p:nvSpPr>
            <p:cNvPr id="10328" name="Freeform 213"/>
            <p:cNvSpPr>
              <a:spLocks/>
            </p:cNvSpPr>
            <p:nvPr/>
          </p:nvSpPr>
          <p:spPr bwMode="auto">
            <a:xfrm>
              <a:off x="4149" y="2196"/>
              <a:ext cx="6" cy="6"/>
            </a:xfrm>
            <a:custGeom>
              <a:avLst/>
              <a:gdLst>
                <a:gd name="T0" fmla="*/ 6 w 6"/>
                <a:gd name="T1" fmla="*/ 0 h 6"/>
                <a:gd name="T2" fmla="*/ 0 w 6"/>
                <a:gd name="T3" fmla="*/ 6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10329" name="Freeform 214"/>
            <p:cNvSpPr>
              <a:spLocks/>
            </p:cNvSpPr>
            <p:nvPr/>
          </p:nvSpPr>
          <p:spPr bwMode="auto">
            <a:xfrm>
              <a:off x="2475" y="1344"/>
              <a:ext cx="408" cy="252"/>
            </a:xfrm>
            <a:custGeom>
              <a:avLst/>
              <a:gdLst>
                <a:gd name="T0" fmla="*/ 408 w 408"/>
                <a:gd name="T1" fmla="*/ 252 h 252"/>
                <a:gd name="T2" fmla="*/ 0 w 408"/>
                <a:gd name="T3" fmla="*/ 234 h 252"/>
                <a:gd name="T4" fmla="*/ 6 w 408"/>
                <a:gd name="T5" fmla="*/ 204 h 252"/>
                <a:gd name="T6" fmla="*/ 24 w 408"/>
                <a:gd name="T7" fmla="*/ 0 h 252"/>
                <a:gd name="T8" fmla="*/ 378 w 408"/>
                <a:gd name="T9" fmla="*/ 18 h 252"/>
                <a:gd name="T10" fmla="*/ 408 w 408"/>
                <a:gd name="T11" fmla="*/ 246 h 252"/>
                <a:gd name="T12" fmla="*/ 408 w 408"/>
                <a:gd name="T13" fmla="*/ 252 h 252"/>
                <a:gd name="T14" fmla="*/ 0 60000 65536"/>
                <a:gd name="T15" fmla="*/ 0 60000 65536"/>
                <a:gd name="T16" fmla="*/ 0 60000 65536"/>
                <a:gd name="T17" fmla="*/ 0 60000 65536"/>
                <a:gd name="T18" fmla="*/ 0 60000 65536"/>
                <a:gd name="T19" fmla="*/ 0 60000 65536"/>
                <a:gd name="T20" fmla="*/ 0 60000 65536"/>
                <a:gd name="T21" fmla="*/ 0 w 408"/>
                <a:gd name="T22" fmla="*/ 0 h 252"/>
                <a:gd name="T23" fmla="*/ 408 w 408"/>
                <a:gd name="T24" fmla="*/ 252 h 2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8" h="252">
                  <a:moveTo>
                    <a:pt x="408" y="252"/>
                  </a:moveTo>
                  <a:lnTo>
                    <a:pt x="0" y="234"/>
                  </a:lnTo>
                  <a:lnTo>
                    <a:pt x="6" y="204"/>
                  </a:lnTo>
                  <a:lnTo>
                    <a:pt x="24" y="0"/>
                  </a:lnTo>
                  <a:lnTo>
                    <a:pt x="378" y="18"/>
                  </a:lnTo>
                  <a:lnTo>
                    <a:pt x="408" y="246"/>
                  </a:lnTo>
                  <a:lnTo>
                    <a:pt x="408" y="252"/>
                  </a:lnTo>
                  <a:close/>
                </a:path>
              </a:pathLst>
            </a:custGeom>
            <a:solidFill>
              <a:srgbClr val="FFAA00"/>
            </a:solidFill>
            <a:ln w="9525">
              <a:solidFill>
                <a:srgbClr val="FFAA00"/>
              </a:solidFill>
              <a:prstDash val="solid"/>
              <a:round/>
              <a:headEnd/>
              <a:tailEnd/>
            </a:ln>
          </p:spPr>
          <p:txBody>
            <a:bodyPr/>
            <a:lstStyle/>
            <a:p>
              <a:endParaRPr lang="en-US"/>
            </a:p>
          </p:txBody>
        </p:sp>
        <p:sp>
          <p:nvSpPr>
            <p:cNvPr id="10330" name="Freeform 215"/>
            <p:cNvSpPr>
              <a:spLocks/>
            </p:cNvSpPr>
            <p:nvPr/>
          </p:nvSpPr>
          <p:spPr bwMode="auto">
            <a:xfrm>
              <a:off x="2475" y="1344"/>
              <a:ext cx="408" cy="258"/>
            </a:xfrm>
            <a:custGeom>
              <a:avLst/>
              <a:gdLst>
                <a:gd name="T0" fmla="*/ 408 w 408"/>
                <a:gd name="T1" fmla="*/ 252 h 258"/>
                <a:gd name="T2" fmla="*/ 0 w 408"/>
                <a:gd name="T3" fmla="*/ 234 h 258"/>
                <a:gd name="T4" fmla="*/ 6 w 408"/>
                <a:gd name="T5" fmla="*/ 204 h 258"/>
                <a:gd name="T6" fmla="*/ 24 w 408"/>
                <a:gd name="T7" fmla="*/ 0 h 258"/>
                <a:gd name="T8" fmla="*/ 378 w 408"/>
                <a:gd name="T9" fmla="*/ 18 h 258"/>
                <a:gd name="T10" fmla="*/ 408 w 408"/>
                <a:gd name="T11" fmla="*/ 246 h 258"/>
                <a:gd name="T12" fmla="*/ 408 w 408"/>
                <a:gd name="T13" fmla="*/ 252 h 258"/>
                <a:gd name="T14" fmla="*/ 408 w 408"/>
                <a:gd name="T15" fmla="*/ 258 h 258"/>
                <a:gd name="T16" fmla="*/ 0 60000 65536"/>
                <a:gd name="T17" fmla="*/ 0 60000 65536"/>
                <a:gd name="T18" fmla="*/ 0 60000 65536"/>
                <a:gd name="T19" fmla="*/ 0 60000 65536"/>
                <a:gd name="T20" fmla="*/ 0 60000 65536"/>
                <a:gd name="T21" fmla="*/ 0 60000 65536"/>
                <a:gd name="T22" fmla="*/ 0 60000 65536"/>
                <a:gd name="T23" fmla="*/ 0 60000 65536"/>
                <a:gd name="T24" fmla="*/ 0 w 408"/>
                <a:gd name="T25" fmla="*/ 0 h 258"/>
                <a:gd name="T26" fmla="*/ 408 w 408"/>
                <a:gd name="T27" fmla="*/ 258 h 25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8" h="258">
                  <a:moveTo>
                    <a:pt x="408" y="252"/>
                  </a:moveTo>
                  <a:lnTo>
                    <a:pt x="0" y="234"/>
                  </a:lnTo>
                  <a:lnTo>
                    <a:pt x="6" y="204"/>
                  </a:lnTo>
                  <a:lnTo>
                    <a:pt x="24" y="0"/>
                  </a:lnTo>
                  <a:lnTo>
                    <a:pt x="378" y="18"/>
                  </a:lnTo>
                  <a:lnTo>
                    <a:pt x="408" y="246"/>
                  </a:lnTo>
                  <a:lnTo>
                    <a:pt x="408" y="252"/>
                  </a:lnTo>
                  <a:lnTo>
                    <a:pt x="408" y="258"/>
                  </a:lnTo>
                </a:path>
              </a:pathLst>
            </a:custGeom>
            <a:noFill/>
            <a:ln w="9525">
              <a:solidFill>
                <a:srgbClr val="000000"/>
              </a:solidFill>
              <a:prstDash val="solid"/>
              <a:round/>
              <a:headEnd/>
              <a:tailEnd/>
            </a:ln>
          </p:spPr>
          <p:txBody>
            <a:bodyPr/>
            <a:lstStyle/>
            <a:p>
              <a:endParaRPr lang="en-US"/>
            </a:p>
          </p:txBody>
        </p:sp>
        <p:sp>
          <p:nvSpPr>
            <p:cNvPr id="10331" name="Freeform 216"/>
            <p:cNvSpPr>
              <a:spLocks/>
            </p:cNvSpPr>
            <p:nvPr/>
          </p:nvSpPr>
          <p:spPr bwMode="auto">
            <a:xfrm>
              <a:off x="3561" y="1830"/>
              <a:ext cx="258" cy="294"/>
            </a:xfrm>
            <a:custGeom>
              <a:avLst/>
              <a:gdLst>
                <a:gd name="T0" fmla="*/ 258 w 258"/>
                <a:gd name="T1" fmla="*/ 102 h 294"/>
                <a:gd name="T2" fmla="*/ 252 w 258"/>
                <a:gd name="T3" fmla="*/ 108 h 294"/>
                <a:gd name="T4" fmla="*/ 258 w 258"/>
                <a:gd name="T5" fmla="*/ 132 h 294"/>
                <a:gd name="T6" fmla="*/ 252 w 258"/>
                <a:gd name="T7" fmla="*/ 186 h 294"/>
                <a:gd name="T8" fmla="*/ 210 w 258"/>
                <a:gd name="T9" fmla="*/ 222 h 294"/>
                <a:gd name="T10" fmla="*/ 204 w 258"/>
                <a:gd name="T11" fmla="*/ 246 h 294"/>
                <a:gd name="T12" fmla="*/ 186 w 258"/>
                <a:gd name="T13" fmla="*/ 246 h 294"/>
                <a:gd name="T14" fmla="*/ 186 w 258"/>
                <a:gd name="T15" fmla="*/ 276 h 294"/>
                <a:gd name="T16" fmla="*/ 168 w 258"/>
                <a:gd name="T17" fmla="*/ 294 h 294"/>
                <a:gd name="T18" fmla="*/ 162 w 258"/>
                <a:gd name="T19" fmla="*/ 294 h 294"/>
                <a:gd name="T20" fmla="*/ 144 w 258"/>
                <a:gd name="T21" fmla="*/ 270 h 294"/>
                <a:gd name="T22" fmla="*/ 96 w 258"/>
                <a:gd name="T23" fmla="*/ 288 h 294"/>
                <a:gd name="T24" fmla="*/ 60 w 258"/>
                <a:gd name="T25" fmla="*/ 276 h 294"/>
                <a:gd name="T26" fmla="*/ 48 w 258"/>
                <a:gd name="T27" fmla="*/ 258 h 294"/>
                <a:gd name="T28" fmla="*/ 24 w 258"/>
                <a:gd name="T29" fmla="*/ 258 h 294"/>
                <a:gd name="T30" fmla="*/ 0 w 258"/>
                <a:gd name="T31" fmla="*/ 54 h 294"/>
                <a:gd name="T32" fmla="*/ 24 w 258"/>
                <a:gd name="T33" fmla="*/ 54 h 294"/>
                <a:gd name="T34" fmla="*/ 78 w 258"/>
                <a:gd name="T35" fmla="*/ 42 h 294"/>
                <a:gd name="T36" fmla="*/ 78 w 258"/>
                <a:gd name="T37" fmla="*/ 48 h 294"/>
                <a:gd name="T38" fmla="*/ 120 w 258"/>
                <a:gd name="T39" fmla="*/ 54 h 294"/>
                <a:gd name="T40" fmla="*/ 108 w 258"/>
                <a:gd name="T41" fmla="*/ 66 h 294"/>
                <a:gd name="T42" fmla="*/ 138 w 258"/>
                <a:gd name="T43" fmla="*/ 66 h 294"/>
                <a:gd name="T44" fmla="*/ 186 w 258"/>
                <a:gd name="T45" fmla="*/ 48 h 294"/>
                <a:gd name="T46" fmla="*/ 198 w 258"/>
                <a:gd name="T47" fmla="*/ 24 h 294"/>
                <a:gd name="T48" fmla="*/ 240 w 258"/>
                <a:gd name="T49" fmla="*/ 0 h 294"/>
                <a:gd name="T50" fmla="*/ 258 w 258"/>
                <a:gd name="T51" fmla="*/ 90 h 294"/>
                <a:gd name="T52" fmla="*/ 258 w 258"/>
                <a:gd name="T53" fmla="*/ 102 h 29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94"/>
                <a:gd name="T83" fmla="*/ 258 w 258"/>
                <a:gd name="T84" fmla="*/ 294 h 29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94">
                  <a:moveTo>
                    <a:pt x="258" y="102"/>
                  </a:moveTo>
                  <a:lnTo>
                    <a:pt x="252" y="108"/>
                  </a:lnTo>
                  <a:lnTo>
                    <a:pt x="258" y="132"/>
                  </a:lnTo>
                  <a:lnTo>
                    <a:pt x="252" y="186"/>
                  </a:lnTo>
                  <a:lnTo>
                    <a:pt x="210" y="222"/>
                  </a:lnTo>
                  <a:lnTo>
                    <a:pt x="204" y="246"/>
                  </a:lnTo>
                  <a:lnTo>
                    <a:pt x="186" y="246"/>
                  </a:lnTo>
                  <a:lnTo>
                    <a:pt x="186" y="276"/>
                  </a:lnTo>
                  <a:lnTo>
                    <a:pt x="168" y="294"/>
                  </a:lnTo>
                  <a:lnTo>
                    <a:pt x="162" y="294"/>
                  </a:lnTo>
                  <a:lnTo>
                    <a:pt x="144" y="270"/>
                  </a:lnTo>
                  <a:lnTo>
                    <a:pt x="96" y="288"/>
                  </a:lnTo>
                  <a:lnTo>
                    <a:pt x="60" y="276"/>
                  </a:lnTo>
                  <a:lnTo>
                    <a:pt x="48" y="258"/>
                  </a:lnTo>
                  <a:lnTo>
                    <a:pt x="24" y="258"/>
                  </a:lnTo>
                  <a:lnTo>
                    <a:pt x="0" y="54"/>
                  </a:lnTo>
                  <a:lnTo>
                    <a:pt x="24" y="54"/>
                  </a:lnTo>
                  <a:lnTo>
                    <a:pt x="78" y="42"/>
                  </a:lnTo>
                  <a:lnTo>
                    <a:pt x="78" y="48"/>
                  </a:lnTo>
                  <a:lnTo>
                    <a:pt x="120" y="54"/>
                  </a:lnTo>
                  <a:lnTo>
                    <a:pt x="108" y="66"/>
                  </a:lnTo>
                  <a:lnTo>
                    <a:pt x="138" y="66"/>
                  </a:lnTo>
                  <a:lnTo>
                    <a:pt x="186" y="48"/>
                  </a:lnTo>
                  <a:lnTo>
                    <a:pt x="198" y="24"/>
                  </a:lnTo>
                  <a:lnTo>
                    <a:pt x="240" y="0"/>
                  </a:lnTo>
                  <a:lnTo>
                    <a:pt x="258" y="90"/>
                  </a:lnTo>
                  <a:lnTo>
                    <a:pt x="258" y="102"/>
                  </a:lnTo>
                  <a:close/>
                </a:path>
              </a:pathLst>
            </a:custGeom>
            <a:solidFill>
              <a:srgbClr val="FF8C00"/>
            </a:solidFill>
            <a:ln w="9525">
              <a:solidFill>
                <a:srgbClr val="FF8C00"/>
              </a:solidFill>
              <a:prstDash val="solid"/>
              <a:round/>
              <a:headEnd/>
              <a:tailEnd/>
            </a:ln>
          </p:spPr>
          <p:txBody>
            <a:bodyPr/>
            <a:lstStyle/>
            <a:p>
              <a:endParaRPr lang="en-US"/>
            </a:p>
          </p:txBody>
        </p:sp>
        <p:sp>
          <p:nvSpPr>
            <p:cNvPr id="10332" name="Freeform 217"/>
            <p:cNvSpPr>
              <a:spLocks/>
            </p:cNvSpPr>
            <p:nvPr/>
          </p:nvSpPr>
          <p:spPr bwMode="auto">
            <a:xfrm>
              <a:off x="3561" y="1830"/>
              <a:ext cx="258" cy="294"/>
            </a:xfrm>
            <a:custGeom>
              <a:avLst/>
              <a:gdLst>
                <a:gd name="T0" fmla="*/ 258 w 258"/>
                <a:gd name="T1" fmla="*/ 102 h 294"/>
                <a:gd name="T2" fmla="*/ 252 w 258"/>
                <a:gd name="T3" fmla="*/ 108 h 294"/>
                <a:gd name="T4" fmla="*/ 258 w 258"/>
                <a:gd name="T5" fmla="*/ 132 h 294"/>
                <a:gd name="T6" fmla="*/ 252 w 258"/>
                <a:gd name="T7" fmla="*/ 186 h 294"/>
                <a:gd name="T8" fmla="*/ 210 w 258"/>
                <a:gd name="T9" fmla="*/ 222 h 294"/>
                <a:gd name="T10" fmla="*/ 204 w 258"/>
                <a:gd name="T11" fmla="*/ 246 h 294"/>
                <a:gd name="T12" fmla="*/ 186 w 258"/>
                <a:gd name="T13" fmla="*/ 246 h 294"/>
                <a:gd name="T14" fmla="*/ 186 w 258"/>
                <a:gd name="T15" fmla="*/ 276 h 294"/>
                <a:gd name="T16" fmla="*/ 168 w 258"/>
                <a:gd name="T17" fmla="*/ 294 h 294"/>
                <a:gd name="T18" fmla="*/ 162 w 258"/>
                <a:gd name="T19" fmla="*/ 294 h 294"/>
                <a:gd name="T20" fmla="*/ 144 w 258"/>
                <a:gd name="T21" fmla="*/ 270 h 294"/>
                <a:gd name="T22" fmla="*/ 96 w 258"/>
                <a:gd name="T23" fmla="*/ 288 h 294"/>
                <a:gd name="T24" fmla="*/ 60 w 258"/>
                <a:gd name="T25" fmla="*/ 276 h 294"/>
                <a:gd name="T26" fmla="*/ 48 w 258"/>
                <a:gd name="T27" fmla="*/ 258 h 294"/>
                <a:gd name="T28" fmla="*/ 24 w 258"/>
                <a:gd name="T29" fmla="*/ 258 h 294"/>
                <a:gd name="T30" fmla="*/ 0 w 258"/>
                <a:gd name="T31" fmla="*/ 54 h 294"/>
                <a:gd name="T32" fmla="*/ 24 w 258"/>
                <a:gd name="T33" fmla="*/ 54 h 294"/>
                <a:gd name="T34" fmla="*/ 78 w 258"/>
                <a:gd name="T35" fmla="*/ 42 h 294"/>
                <a:gd name="T36" fmla="*/ 78 w 258"/>
                <a:gd name="T37" fmla="*/ 48 h 294"/>
                <a:gd name="T38" fmla="*/ 120 w 258"/>
                <a:gd name="T39" fmla="*/ 54 h 294"/>
                <a:gd name="T40" fmla="*/ 108 w 258"/>
                <a:gd name="T41" fmla="*/ 66 h 294"/>
                <a:gd name="T42" fmla="*/ 138 w 258"/>
                <a:gd name="T43" fmla="*/ 66 h 294"/>
                <a:gd name="T44" fmla="*/ 186 w 258"/>
                <a:gd name="T45" fmla="*/ 48 h 294"/>
                <a:gd name="T46" fmla="*/ 198 w 258"/>
                <a:gd name="T47" fmla="*/ 24 h 294"/>
                <a:gd name="T48" fmla="*/ 240 w 258"/>
                <a:gd name="T49" fmla="*/ 0 h 294"/>
                <a:gd name="T50" fmla="*/ 258 w 258"/>
                <a:gd name="T51" fmla="*/ 90 h 294"/>
                <a:gd name="T52" fmla="*/ 258 w 258"/>
                <a:gd name="T53" fmla="*/ 102 h 294"/>
                <a:gd name="T54" fmla="*/ 258 w 258"/>
                <a:gd name="T55" fmla="*/ 108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58"/>
                <a:gd name="T85" fmla="*/ 0 h 294"/>
                <a:gd name="T86" fmla="*/ 258 w 258"/>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58" h="294">
                  <a:moveTo>
                    <a:pt x="258" y="102"/>
                  </a:moveTo>
                  <a:lnTo>
                    <a:pt x="252" y="108"/>
                  </a:lnTo>
                  <a:lnTo>
                    <a:pt x="258" y="132"/>
                  </a:lnTo>
                  <a:lnTo>
                    <a:pt x="252" y="186"/>
                  </a:lnTo>
                  <a:lnTo>
                    <a:pt x="210" y="222"/>
                  </a:lnTo>
                  <a:lnTo>
                    <a:pt x="204" y="246"/>
                  </a:lnTo>
                  <a:lnTo>
                    <a:pt x="186" y="246"/>
                  </a:lnTo>
                  <a:lnTo>
                    <a:pt x="186" y="276"/>
                  </a:lnTo>
                  <a:lnTo>
                    <a:pt x="168" y="294"/>
                  </a:lnTo>
                  <a:lnTo>
                    <a:pt x="162" y="294"/>
                  </a:lnTo>
                  <a:lnTo>
                    <a:pt x="144" y="270"/>
                  </a:lnTo>
                  <a:lnTo>
                    <a:pt x="96" y="288"/>
                  </a:lnTo>
                  <a:lnTo>
                    <a:pt x="60" y="276"/>
                  </a:lnTo>
                  <a:lnTo>
                    <a:pt x="48" y="258"/>
                  </a:lnTo>
                  <a:lnTo>
                    <a:pt x="24" y="258"/>
                  </a:lnTo>
                  <a:lnTo>
                    <a:pt x="0" y="54"/>
                  </a:lnTo>
                  <a:lnTo>
                    <a:pt x="24" y="54"/>
                  </a:lnTo>
                  <a:lnTo>
                    <a:pt x="78" y="42"/>
                  </a:lnTo>
                  <a:lnTo>
                    <a:pt x="78" y="48"/>
                  </a:lnTo>
                  <a:lnTo>
                    <a:pt x="120" y="54"/>
                  </a:lnTo>
                  <a:lnTo>
                    <a:pt x="108" y="66"/>
                  </a:lnTo>
                  <a:lnTo>
                    <a:pt x="138" y="66"/>
                  </a:lnTo>
                  <a:lnTo>
                    <a:pt x="186" y="48"/>
                  </a:lnTo>
                  <a:lnTo>
                    <a:pt x="198" y="24"/>
                  </a:lnTo>
                  <a:lnTo>
                    <a:pt x="240" y="0"/>
                  </a:lnTo>
                  <a:lnTo>
                    <a:pt x="258" y="90"/>
                  </a:lnTo>
                  <a:lnTo>
                    <a:pt x="258" y="102"/>
                  </a:lnTo>
                  <a:lnTo>
                    <a:pt x="258" y="108"/>
                  </a:lnTo>
                </a:path>
              </a:pathLst>
            </a:custGeom>
            <a:noFill/>
            <a:ln w="9525">
              <a:solidFill>
                <a:srgbClr val="000000"/>
              </a:solidFill>
              <a:prstDash val="solid"/>
              <a:round/>
              <a:headEnd/>
              <a:tailEnd/>
            </a:ln>
          </p:spPr>
          <p:txBody>
            <a:bodyPr/>
            <a:lstStyle/>
            <a:p>
              <a:endParaRPr lang="en-US"/>
            </a:p>
          </p:txBody>
        </p:sp>
        <p:sp>
          <p:nvSpPr>
            <p:cNvPr id="10333" name="Freeform 218"/>
            <p:cNvSpPr>
              <a:spLocks/>
            </p:cNvSpPr>
            <p:nvPr/>
          </p:nvSpPr>
          <p:spPr bwMode="auto">
            <a:xfrm>
              <a:off x="2475" y="2274"/>
              <a:ext cx="534" cy="282"/>
            </a:xfrm>
            <a:custGeom>
              <a:avLst/>
              <a:gdLst>
                <a:gd name="T0" fmla="*/ 522 w 534"/>
                <a:gd name="T1" fmla="*/ 54 h 282"/>
                <a:gd name="T2" fmla="*/ 534 w 534"/>
                <a:gd name="T3" fmla="*/ 144 h 282"/>
                <a:gd name="T4" fmla="*/ 534 w 534"/>
                <a:gd name="T5" fmla="*/ 282 h 282"/>
                <a:gd name="T6" fmla="*/ 486 w 534"/>
                <a:gd name="T7" fmla="*/ 252 h 282"/>
                <a:gd name="T8" fmla="*/ 414 w 534"/>
                <a:gd name="T9" fmla="*/ 276 h 282"/>
                <a:gd name="T10" fmla="*/ 396 w 534"/>
                <a:gd name="T11" fmla="*/ 258 h 282"/>
                <a:gd name="T12" fmla="*/ 384 w 534"/>
                <a:gd name="T13" fmla="*/ 264 h 282"/>
                <a:gd name="T14" fmla="*/ 378 w 534"/>
                <a:gd name="T15" fmla="*/ 258 h 282"/>
                <a:gd name="T16" fmla="*/ 366 w 534"/>
                <a:gd name="T17" fmla="*/ 276 h 282"/>
                <a:gd name="T18" fmla="*/ 360 w 534"/>
                <a:gd name="T19" fmla="*/ 258 h 282"/>
                <a:gd name="T20" fmla="*/ 348 w 534"/>
                <a:gd name="T21" fmla="*/ 270 h 282"/>
                <a:gd name="T22" fmla="*/ 330 w 534"/>
                <a:gd name="T23" fmla="*/ 252 h 282"/>
                <a:gd name="T24" fmla="*/ 318 w 534"/>
                <a:gd name="T25" fmla="*/ 264 h 282"/>
                <a:gd name="T26" fmla="*/ 300 w 534"/>
                <a:gd name="T27" fmla="*/ 240 h 282"/>
                <a:gd name="T28" fmla="*/ 276 w 534"/>
                <a:gd name="T29" fmla="*/ 246 h 282"/>
                <a:gd name="T30" fmla="*/ 234 w 534"/>
                <a:gd name="T31" fmla="*/ 234 h 282"/>
                <a:gd name="T32" fmla="*/ 222 w 534"/>
                <a:gd name="T33" fmla="*/ 216 h 282"/>
                <a:gd name="T34" fmla="*/ 204 w 534"/>
                <a:gd name="T35" fmla="*/ 216 h 282"/>
                <a:gd name="T36" fmla="*/ 180 w 534"/>
                <a:gd name="T37" fmla="*/ 204 h 282"/>
                <a:gd name="T38" fmla="*/ 192 w 534"/>
                <a:gd name="T39" fmla="*/ 54 h 282"/>
                <a:gd name="T40" fmla="*/ 0 w 534"/>
                <a:gd name="T41" fmla="*/ 42 h 282"/>
                <a:gd name="T42" fmla="*/ 6 w 534"/>
                <a:gd name="T43" fmla="*/ 0 h 282"/>
                <a:gd name="T44" fmla="*/ 66 w 534"/>
                <a:gd name="T45" fmla="*/ 6 h 282"/>
                <a:gd name="T46" fmla="*/ 522 w 534"/>
                <a:gd name="T47" fmla="*/ 18 h 282"/>
                <a:gd name="T48" fmla="*/ 522 w 534"/>
                <a:gd name="T49" fmla="*/ 42 h 282"/>
                <a:gd name="T50" fmla="*/ 522 w 534"/>
                <a:gd name="T51" fmla="*/ 54 h 28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34"/>
                <a:gd name="T79" fmla="*/ 0 h 282"/>
                <a:gd name="T80" fmla="*/ 534 w 534"/>
                <a:gd name="T81" fmla="*/ 282 h 28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34" h="282">
                  <a:moveTo>
                    <a:pt x="522" y="54"/>
                  </a:moveTo>
                  <a:lnTo>
                    <a:pt x="534" y="144"/>
                  </a:lnTo>
                  <a:lnTo>
                    <a:pt x="534" y="282"/>
                  </a:lnTo>
                  <a:lnTo>
                    <a:pt x="486" y="252"/>
                  </a:lnTo>
                  <a:lnTo>
                    <a:pt x="414" y="276"/>
                  </a:lnTo>
                  <a:lnTo>
                    <a:pt x="396" y="258"/>
                  </a:lnTo>
                  <a:lnTo>
                    <a:pt x="384" y="264"/>
                  </a:lnTo>
                  <a:lnTo>
                    <a:pt x="378" y="258"/>
                  </a:lnTo>
                  <a:lnTo>
                    <a:pt x="366" y="276"/>
                  </a:lnTo>
                  <a:lnTo>
                    <a:pt x="360" y="258"/>
                  </a:lnTo>
                  <a:lnTo>
                    <a:pt x="348" y="270"/>
                  </a:lnTo>
                  <a:lnTo>
                    <a:pt x="330" y="252"/>
                  </a:lnTo>
                  <a:lnTo>
                    <a:pt x="318" y="264"/>
                  </a:lnTo>
                  <a:lnTo>
                    <a:pt x="300" y="240"/>
                  </a:lnTo>
                  <a:lnTo>
                    <a:pt x="276" y="246"/>
                  </a:lnTo>
                  <a:lnTo>
                    <a:pt x="234" y="234"/>
                  </a:lnTo>
                  <a:lnTo>
                    <a:pt x="222" y="216"/>
                  </a:lnTo>
                  <a:lnTo>
                    <a:pt x="204" y="216"/>
                  </a:lnTo>
                  <a:lnTo>
                    <a:pt x="180" y="204"/>
                  </a:lnTo>
                  <a:lnTo>
                    <a:pt x="192" y="54"/>
                  </a:lnTo>
                  <a:lnTo>
                    <a:pt x="0" y="42"/>
                  </a:lnTo>
                  <a:lnTo>
                    <a:pt x="6" y="0"/>
                  </a:lnTo>
                  <a:lnTo>
                    <a:pt x="66" y="6"/>
                  </a:lnTo>
                  <a:lnTo>
                    <a:pt x="522" y="18"/>
                  </a:lnTo>
                  <a:lnTo>
                    <a:pt x="522" y="42"/>
                  </a:lnTo>
                  <a:lnTo>
                    <a:pt x="522" y="54"/>
                  </a:lnTo>
                  <a:close/>
                </a:path>
              </a:pathLst>
            </a:custGeom>
            <a:solidFill>
              <a:srgbClr val="FF8C00"/>
            </a:solidFill>
            <a:ln w="9525">
              <a:solidFill>
                <a:srgbClr val="FF8C00"/>
              </a:solidFill>
              <a:prstDash val="solid"/>
              <a:round/>
              <a:headEnd/>
              <a:tailEnd/>
            </a:ln>
          </p:spPr>
          <p:txBody>
            <a:bodyPr/>
            <a:lstStyle/>
            <a:p>
              <a:endParaRPr lang="en-US"/>
            </a:p>
          </p:txBody>
        </p:sp>
        <p:sp>
          <p:nvSpPr>
            <p:cNvPr id="10334" name="Freeform 219"/>
            <p:cNvSpPr>
              <a:spLocks/>
            </p:cNvSpPr>
            <p:nvPr/>
          </p:nvSpPr>
          <p:spPr bwMode="auto">
            <a:xfrm>
              <a:off x="2475" y="2274"/>
              <a:ext cx="534" cy="282"/>
            </a:xfrm>
            <a:custGeom>
              <a:avLst/>
              <a:gdLst>
                <a:gd name="T0" fmla="*/ 522 w 534"/>
                <a:gd name="T1" fmla="*/ 54 h 282"/>
                <a:gd name="T2" fmla="*/ 534 w 534"/>
                <a:gd name="T3" fmla="*/ 144 h 282"/>
                <a:gd name="T4" fmla="*/ 534 w 534"/>
                <a:gd name="T5" fmla="*/ 282 h 282"/>
                <a:gd name="T6" fmla="*/ 486 w 534"/>
                <a:gd name="T7" fmla="*/ 252 h 282"/>
                <a:gd name="T8" fmla="*/ 414 w 534"/>
                <a:gd name="T9" fmla="*/ 276 h 282"/>
                <a:gd name="T10" fmla="*/ 396 w 534"/>
                <a:gd name="T11" fmla="*/ 258 h 282"/>
                <a:gd name="T12" fmla="*/ 384 w 534"/>
                <a:gd name="T13" fmla="*/ 264 h 282"/>
                <a:gd name="T14" fmla="*/ 378 w 534"/>
                <a:gd name="T15" fmla="*/ 258 h 282"/>
                <a:gd name="T16" fmla="*/ 366 w 534"/>
                <a:gd name="T17" fmla="*/ 276 h 282"/>
                <a:gd name="T18" fmla="*/ 360 w 534"/>
                <a:gd name="T19" fmla="*/ 258 h 282"/>
                <a:gd name="T20" fmla="*/ 348 w 534"/>
                <a:gd name="T21" fmla="*/ 270 h 282"/>
                <a:gd name="T22" fmla="*/ 330 w 534"/>
                <a:gd name="T23" fmla="*/ 252 h 282"/>
                <a:gd name="T24" fmla="*/ 318 w 534"/>
                <a:gd name="T25" fmla="*/ 264 h 282"/>
                <a:gd name="T26" fmla="*/ 300 w 534"/>
                <a:gd name="T27" fmla="*/ 240 h 282"/>
                <a:gd name="T28" fmla="*/ 276 w 534"/>
                <a:gd name="T29" fmla="*/ 246 h 282"/>
                <a:gd name="T30" fmla="*/ 234 w 534"/>
                <a:gd name="T31" fmla="*/ 234 h 282"/>
                <a:gd name="T32" fmla="*/ 222 w 534"/>
                <a:gd name="T33" fmla="*/ 216 h 282"/>
                <a:gd name="T34" fmla="*/ 204 w 534"/>
                <a:gd name="T35" fmla="*/ 216 h 282"/>
                <a:gd name="T36" fmla="*/ 180 w 534"/>
                <a:gd name="T37" fmla="*/ 204 h 282"/>
                <a:gd name="T38" fmla="*/ 192 w 534"/>
                <a:gd name="T39" fmla="*/ 54 h 282"/>
                <a:gd name="T40" fmla="*/ 0 w 534"/>
                <a:gd name="T41" fmla="*/ 42 h 282"/>
                <a:gd name="T42" fmla="*/ 6 w 534"/>
                <a:gd name="T43" fmla="*/ 0 h 282"/>
                <a:gd name="T44" fmla="*/ 66 w 534"/>
                <a:gd name="T45" fmla="*/ 6 h 282"/>
                <a:gd name="T46" fmla="*/ 522 w 534"/>
                <a:gd name="T47" fmla="*/ 18 h 282"/>
                <a:gd name="T48" fmla="*/ 522 w 534"/>
                <a:gd name="T49" fmla="*/ 42 h 282"/>
                <a:gd name="T50" fmla="*/ 522 w 534"/>
                <a:gd name="T51" fmla="*/ 54 h 282"/>
                <a:gd name="T52" fmla="*/ 522 w 534"/>
                <a:gd name="T53" fmla="*/ 60 h 28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34"/>
                <a:gd name="T82" fmla="*/ 0 h 282"/>
                <a:gd name="T83" fmla="*/ 534 w 534"/>
                <a:gd name="T84" fmla="*/ 282 h 28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34" h="282">
                  <a:moveTo>
                    <a:pt x="522" y="54"/>
                  </a:moveTo>
                  <a:lnTo>
                    <a:pt x="534" y="144"/>
                  </a:lnTo>
                  <a:lnTo>
                    <a:pt x="534" y="282"/>
                  </a:lnTo>
                  <a:lnTo>
                    <a:pt x="486" y="252"/>
                  </a:lnTo>
                  <a:lnTo>
                    <a:pt x="414" y="276"/>
                  </a:lnTo>
                  <a:lnTo>
                    <a:pt x="396" y="258"/>
                  </a:lnTo>
                  <a:lnTo>
                    <a:pt x="384" y="264"/>
                  </a:lnTo>
                  <a:lnTo>
                    <a:pt x="378" y="258"/>
                  </a:lnTo>
                  <a:lnTo>
                    <a:pt x="366" y="276"/>
                  </a:lnTo>
                  <a:lnTo>
                    <a:pt x="360" y="258"/>
                  </a:lnTo>
                  <a:lnTo>
                    <a:pt x="348" y="270"/>
                  </a:lnTo>
                  <a:lnTo>
                    <a:pt x="330" y="252"/>
                  </a:lnTo>
                  <a:lnTo>
                    <a:pt x="318" y="264"/>
                  </a:lnTo>
                  <a:lnTo>
                    <a:pt x="300" y="240"/>
                  </a:lnTo>
                  <a:lnTo>
                    <a:pt x="276" y="246"/>
                  </a:lnTo>
                  <a:lnTo>
                    <a:pt x="234" y="234"/>
                  </a:lnTo>
                  <a:lnTo>
                    <a:pt x="222" y="216"/>
                  </a:lnTo>
                  <a:lnTo>
                    <a:pt x="204" y="216"/>
                  </a:lnTo>
                  <a:lnTo>
                    <a:pt x="180" y="204"/>
                  </a:lnTo>
                  <a:lnTo>
                    <a:pt x="192" y="54"/>
                  </a:lnTo>
                  <a:lnTo>
                    <a:pt x="0" y="42"/>
                  </a:lnTo>
                  <a:lnTo>
                    <a:pt x="6" y="0"/>
                  </a:lnTo>
                  <a:lnTo>
                    <a:pt x="66" y="6"/>
                  </a:lnTo>
                  <a:lnTo>
                    <a:pt x="522" y="18"/>
                  </a:lnTo>
                  <a:lnTo>
                    <a:pt x="522" y="42"/>
                  </a:lnTo>
                  <a:lnTo>
                    <a:pt x="522" y="54"/>
                  </a:lnTo>
                  <a:lnTo>
                    <a:pt x="522" y="60"/>
                  </a:lnTo>
                </a:path>
              </a:pathLst>
            </a:custGeom>
            <a:noFill/>
            <a:ln w="9525">
              <a:solidFill>
                <a:srgbClr val="000000"/>
              </a:solidFill>
              <a:prstDash val="solid"/>
              <a:round/>
              <a:headEnd/>
              <a:tailEnd/>
            </a:ln>
          </p:spPr>
          <p:txBody>
            <a:bodyPr/>
            <a:lstStyle/>
            <a:p>
              <a:endParaRPr lang="en-US"/>
            </a:p>
          </p:txBody>
        </p:sp>
        <p:sp>
          <p:nvSpPr>
            <p:cNvPr id="10335" name="Freeform 220"/>
            <p:cNvSpPr>
              <a:spLocks/>
            </p:cNvSpPr>
            <p:nvPr/>
          </p:nvSpPr>
          <p:spPr bwMode="auto">
            <a:xfrm>
              <a:off x="1311" y="1350"/>
              <a:ext cx="492" cy="414"/>
            </a:xfrm>
            <a:custGeom>
              <a:avLst/>
              <a:gdLst>
                <a:gd name="T0" fmla="*/ 234 w 492"/>
                <a:gd name="T1" fmla="*/ 372 h 414"/>
                <a:gd name="T2" fmla="*/ 0 w 492"/>
                <a:gd name="T3" fmla="*/ 312 h 414"/>
                <a:gd name="T4" fmla="*/ 0 w 492"/>
                <a:gd name="T5" fmla="*/ 240 h 414"/>
                <a:gd name="T6" fmla="*/ 42 w 492"/>
                <a:gd name="T7" fmla="*/ 186 h 414"/>
                <a:gd name="T8" fmla="*/ 96 w 492"/>
                <a:gd name="T9" fmla="*/ 54 h 414"/>
                <a:gd name="T10" fmla="*/ 108 w 492"/>
                <a:gd name="T11" fmla="*/ 0 h 414"/>
                <a:gd name="T12" fmla="*/ 138 w 492"/>
                <a:gd name="T13" fmla="*/ 6 h 414"/>
                <a:gd name="T14" fmla="*/ 132 w 492"/>
                <a:gd name="T15" fmla="*/ 12 h 414"/>
                <a:gd name="T16" fmla="*/ 162 w 492"/>
                <a:gd name="T17" fmla="*/ 30 h 414"/>
                <a:gd name="T18" fmla="*/ 156 w 492"/>
                <a:gd name="T19" fmla="*/ 66 h 414"/>
                <a:gd name="T20" fmla="*/ 180 w 492"/>
                <a:gd name="T21" fmla="*/ 78 h 414"/>
                <a:gd name="T22" fmla="*/ 210 w 492"/>
                <a:gd name="T23" fmla="*/ 72 h 414"/>
                <a:gd name="T24" fmla="*/ 240 w 492"/>
                <a:gd name="T25" fmla="*/ 90 h 414"/>
                <a:gd name="T26" fmla="*/ 366 w 492"/>
                <a:gd name="T27" fmla="*/ 90 h 414"/>
                <a:gd name="T28" fmla="*/ 474 w 492"/>
                <a:gd name="T29" fmla="*/ 114 h 414"/>
                <a:gd name="T30" fmla="*/ 492 w 492"/>
                <a:gd name="T31" fmla="*/ 150 h 414"/>
                <a:gd name="T32" fmla="*/ 432 w 492"/>
                <a:gd name="T33" fmla="*/ 234 h 414"/>
                <a:gd name="T34" fmla="*/ 444 w 492"/>
                <a:gd name="T35" fmla="*/ 252 h 414"/>
                <a:gd name="T36" fmla="*/ 402 w 492"/>
                <a:gd name="T37" fmla="*/ 414 h 414"/>
                <a:gd name="T38" fmla="*/ 270 w 492"/>
                <a:gd name="T39" fmla="*/ 384 h 414"/>
                <a:gd name="T40" fmla="*/ 234 w 492"/>
                <a:gd name="T41" fmla="*/ 372 h 4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92"/>
                <a:gd name="T64" fmla="*/ 0 h 414"/>
                <a:gd name="T65" fmla="*/ 492 w 492"/>
                <a:gd name="T66" fmla="*/ 414 h 4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92" h="414">
                  <a:moveTo>
                    <a:pt x="234" y="372"/>
                  </a:moveTo>
                  <a:lnTo>
                    <a:pt x="0" y="312"/>
                  </a:lnTo>
                  <a:lnTo>
                    <a:pt x="0" y="240"/>
                  </a:lnTo>
                  <a:lnTo>
                    <a:pt x="42" y="186"/>
                  </a:lnTo>
                  <a:lnTo>
                    <a:pt x="96" y="54"/>
                  </a:lnTo>
                  <a:lnTo>
                    <a:pt x="108" y="0"/>
                  </a:lnTo>
                  <a:lnTo>
                    <a:pt x="138" y="6"/>
                  </a:lnTo>
                  <a:lnTo>
                    <a:pt x="132" y="12"/>
                  </a:lnTo>
                  <a:lnTo>
                    <a:pt x="162" y="30"/>
                  </a:lnTo>
                  <a:lnTo>
                    <a:pt x="156" y="66"/>
                  </a:lnTo>
                  <a:lnTo>
                    <a:pt x="180" y="78"/>
                  </a:lnTo>
                  <a:lnTo>
                    <a:pt x="210" y="72"/>
                  </a:lnTo>
                  <a:lnTo>
                    <a:pt x="240" y="90"/>
                  </a:lnTo>
                  <a:lnTo>
                    <a:pt x="366" y="90"/>
                  </a:lnTo>
                  <a:lnTo>
                    <a:pt x="474" y="114"/>
                  </a:lnTo>
                  <a:lnTo>
                    <a:pt x="492" y="150"/>
                  </a:lnTo>
                  <a:lnTo>
                    <a:pt x="432" y="234"/>
                  </a:lnTo>
                  <a:lnTo>
                    <a:pt x="444" y="252"/>
                  </a:lnTo>
                  <a:lnTo>
                    <a:pt x="402" y="414"/>
                  </a:lnTo>
                  <a:lnTo>
                    <a:pt x="270" y="384"/>
                  </a:lnTo>
                  <a:lnTo>
                    <a:pt x="234" y="372"/>
                  </a:lnTo>
                  <a:close/>
                </a:path>
              </a:pathLst>
            </a:custGeom>
            <a:solidFill>
              <a:srgbClr val="FF8C00"/>
            </a:solidFill>
            <a:ln w="9525">
              <a:solidFill>
                <a:srgbClr val="FF8C00"/>
              </a:solidFill>
              <a:prstDash val="solid"/>
              <a:round/>
              <a:headEnd/>
              <a:tailEnd/>
            </a:ln>
          </p:spPr>
          <p:txBody>
            <a:bodyPr/>
            <a:lstStyle/>
            <a:p>
              <a:endParaRPr lang="en-US"/>
            </a:p>
          </p:txBody>
        </p:sp>
        <p:sp>
          <p:nvSpPr>
            <p:cNvPr id="10336" name="Freeform 221"/>
            <p:cNvSpPr>
              <a:spLocks/>
            </p:cNvSpPr>
            <p:nvPr/>
          </p:nvSpPr>
          <p:spPr bwMode="auto">
            <a:xfrm>
              <a:off x="1311" y="1350"/>
              <a:ext cx="492" cy="414"/>
            </a:xfrm>
            <a:custGeom>
              <a:avLst/>
              <a:gdLst>
                <a:gd name="T0" fmla="*/ 234 w 492"/>
                <a:gd name="T1" fmla="*/ 372 h 414"/>
                <a:gd name="T2" fmla="*/ 0 w 492"/>
                <a:gd name="T3" fmla="*/ 312 h 414"/>
                <a:gd name="T4" fmla="*/ 0 w 492"/>
                <a:gd name="T5" fmla="*/ 240 h 414"/>
                <a:gd name="T6" fmla="*/ 42 w 492"/>
                <a:gd name="T7" fmla="*/ 186 h 414"/>
                <a:gd name="T8" fmla="*/ 96 w 492"/>
                <a:gd name="T9" fmla="*/ 54 h 414"/>
                <a:gd name="T10" fmla="*/ 108 w 492"/>
                <a:gd name="T11" fmla="*/ 0 h 414"/>
                <a:gd name="T12" fmla="*/ 138 w 492"/>
                <a:gd name="T13" fmla="*/ 6 h 414"/>
                <a:gd name="T14" fmla="*/ 132 w 492"/>
                <a:gd name="T15" fmla="*/ 12 h 414"/>
                <a:gd name="T16" fmla="*/ 162 w 492"/>
                <a:gd name="T17" fmla="*/ 30 h 414"/>
                <a:gd name="T18" fmla="*/ 156 w 492"/>
                <a:gd name="T19" fmla="*/ 66 h 414"/>
                <a:gd name="T20" fmla="*/ 180 w 492"/>
                <a:gd name="T21" fmla="*/ 78 h 414"/>
                <a:gd name="T22" fmla="*/ 210 w 492"/>
                <a:gd name="T23" fmla="*/ 72 h 414"/>
                <a:gd name="T24" fmla="*/ 240 w 492"/>
                <a:gd name="T25" fmla="*/ 90 h 414"/>
                <a:gd name="T26" fmla="*/ 366 w 492"/>
                <a:gd name="T27" fmla="*/ 90 h 414"/>
                <a:gd name="T28" fmla="*/ 474 w 492"/>
                <a:gd name="T29" fmla="*/ 114 h 414"/>
                <a:gd name="T30" fmla="*/ 492 w 492"/>
                <a:gd name="T31" fmla="*/ 150 h 414"/>
                <a:gd name="T32" fmla="*/ 432 w 492"/>
                <a:gd name="T33" fmla="*/ 234 h 414"/>
                <a:gd name="T34" fmla="*/ 444 w 492"/>
                <a:gd name="T35" fmla="*/ 252 h 414"/>
                <a:gd name="T36" fmla="*/ 402 w 492"/>
                <a:gd name="T37" fmla="*/ 414 h 414"/>
                <a:gd name="T38" fmla="*/ 270 w 492"/>
                <a:gd name="T39" fmla="*/ 384 h 414"/>
                <a:gd name="T40" fmla="*/ 234 w 492"/>
                <a:gd name="T41" fmla="*/ 372 h 414"/>
                <a:gd name="T42" fmla="*/ 234 w 492"/>
                <a:gd name="T43" fmla="*/ 378 h 4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2"/>
                <a:gd name="T67" fmla="*/ 0 h 414"/>
                <a:gd name="T68" fmla="*/ 492 w 492"/>
                <a:gd name="T69" fmla="*/ 414 h 4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2" h="414">
                  <a:moveTo>
                    <a:pt x="234" y="372"/>
                  </a:moveTo>
                  <a:lnTo>
                    <a:pt x="0" y="312"/>
                  </a:lnTo>
                  <a:lnTo>
                    <a:pt x="0" y="240"/>
                  </a:lnTo>
                  <a:lnTo>
                    <a:pt x="42" y="186"/>
                  </a:lnTo>
                  <a:lnTo>
                    <a:pt x="96" y="54"/>
                  </a:lnTo>
                  <a:lnTo>
                    <a:pt x="108" y="0"/>
                  </a:lnTo>
                  <a:lnTo>
                    <a:pt x="138" y="6"/>
                  </a:lnTo>
                  <a:lnTo>
                    <a:pt x="132" y="12"/>
                  </a:lnTo>
                  <a:lnTo>
                    <a:pt x="162" y="30"/>
                  </a:lnTo>
                  <a:lnTo>
                    <a:pt x="156" y="66"/>
                  </a:lnTo>
                  <a:lnTo>
                    <a:pt x="180" y="78"/>
                  </a:lnTo>
                  <a:lnTo>
                    <a:pt x="210" y="72"/>
                  </a:lnTo>
                  <a:lnTo>
                    <a:pt x="240" y="90"/>
                  </a:lnTo>
                  <a:lnTo>
                    <a:pt x="366" y="90"/>
                  </a:lnTo>
                  <a:lnTo>
                    <a:pt x="474" y="114"/>
                  </a:lnTo>
                  <a:lnTo>
                    <a:pt x="492" y="150"/>
                  </a:lnTo>
                  <a:lnTo>
                    <a:pt x="432" y="234"/>
                  </a:lnTo>
                  <a:lnTo>
                    <a:pt x="444" y="252"/>
                  </a:lnTo>
                  <a:lnTo>
                    <a:pt x="402" y="414"/>
                  </a:lnTo>
                  <a:lnTo>
                    <a:pt x="270" y="384"/>
                  </a:lnTo>
                  <a:lnTo>
                    <a:pt x="234" y="372"/>
                  </a:lnTo>
                  <a:lnTo>
                    <a:pt x="234" y="378"/>
                  </a:lnTo>
                </a:path>
              </a:pathLst>
            </a:custGeom>
            <a:noFill/>
            <a:ln w="9525">
              <a:solidFill>
                <a:srgbClr val="000000"/>
              </a:solidFill>
              <a:prstDash val="solid"/>
              <a:round/>
              <a:headEnd/>
              <a:tailEnd/>
            </a:ln>
          </p:spPr>
          <p:txBody>
            <a:bodyPr/>
            <a:lstStyle/>
            <a:p>
              <a:endParaRPr lang="en-US"/>
            </a:p>
          </p:txBody>
        </p:sp>
        <p:sp>
          <p:nvSpPr>
            <p:cNvPr id="10337" name="Freeform 222"/>
            <p:cNvSpPr>
              <a:spLocks/>
            </p:cNvSpPr>
            <p:nvPr/>
          </p:nvSpPr>
          <p:spPr bwMode="auto">
            <a:xfrm>
              <a:off x="3801" y="1776"/>
              <a:ext cx="360" cy="228"/>
            </a:xfrm>
            <a:custGeom>
              <a:avLst/>
              <a:gdLst>
                <a:gd name="T0" fmla="*/ 42 w 360"/>
                <a:gd name="T1" fmla="*/ 30 h 228"/>
                <a:gd name="T2" fmla="*/ 48 w 360"/>
                <a:gd name="T3" fmla="*/ 48 h 228"/>
                <a:gd name="T4" fmla="*/ 294 w 360"/>
                <a:gd name="T5" fmla="*/ 0 h 228"/>
                <a:gd name="T6" fmla="*/ 324 w 360"/>
                <a:gd name="T7" fmla="*/ 30 h 228"/>
                <a:gd name="T8" fmla="*/ 342 w 360"/>
                <a:gd name="T9" fmla="*/ 42 h 228"/>
                <a:gd name="T10" fmla="*/ 324 w 360"/>
                <a:gd name="T11" fmla="*/ 72 h 228"/>
                <a:gd name="T12" fmla="*/ 330 w 360"/>
                <a:gd name="T13" fmla="*/ 102 h 228"/>
                <a:gd name="T14" fmla="*/ 360 w 360"/>
                <a:gd name="T15" fmla="*/ 132 h 228"/>
                <a:gd name="T16" fmla="*/ 330 w 360"/>
                <a:gd name="T17" fmla="*/ 168 h 228"/>
                <a:gd name="T18" fmla="*/ 306 w 360"/>
                <a:gd name="T19" fmla="*/ 180 h 228"/>
                <a:gd name="T20" fmla="*/ 288 w 360"/>
                <a:gd name="T21" fmla="*/ 180 h 228"/>
                <a:gd name="T22" fmla="*/ 90 w 360"/>
                <a:gd name="T23" fmla="*/ 222 h 228"/>
                <a:gd name="T24" fmla="*/ 78 w 360"/>
                <a:gd name="T25" fmla="*/ 222 h 228"/>
                <a:gd name="T26" fmla="*/ 30 w 360"/>
                <a:gd name="T27" fmla="*/ 228 h 228"/>
                <a:gd name="T28" fmla="*/ 18 w 360"/>
                <a:gd name="T29" fmla="*/ 156 h 228"/>
                <a:gd name="T30" fmla="*/ 18 w 360"/>
                <a:gd name="T31" fmla="*/ 144 h 228"/>
                <a:gd name="T32" fmla="*/ 0 w 360"/>
                <a:gd name="T33" fmla="*/ 54 h 228"/>
                <a:gd name="T34" fmla="*/ 42 w 360"/>
                <a:gd name="T35" fmla="*/ 30 h 2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28"/>
                <a:gd name="T56" fmla="*/ 360 w 360"/>
                <a:gd name="T57" fmla="*/ 228 h 2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28">
                  <a:moveTo>
                    <a:pt x="42" y="30"/>
                  </a:moveTo>
                  <a:lnTo>
                    <a:pt x="48" y="48"/>
                  </a:lnTo>
                  <a:lnTo>
                    <a:pt x="294" y="0"/>
                  </a:lnTo>
                  <a:lnTo>
                    <a:pt x="324" y="30"/>
                  </a:lnTo>
                  <a:lnTo>
                    <a:pt x="342" y="42"/>
                  </a:lnTo>
                  <a:lnTo>
                    <a:pt x="324" y="72"/>
                  </a:lnTo>
                  <a:lnTo>
                    <a:pt x="330" y="102"/>
                  </a:lnTo>
                  <a:lnTo>
                    <a:pt x="360" y="132"/>
                  </a:lnTo>
                  <a:lnTo>
                    <a:pt x="330" y="168"/>
                  </a:lnTo>
                  <a:lnTo>
                    <a:pt x="306" y="180"/>
                  </a:lnTo>
                  <a:lnTo>
                    <a:pt x="288" y="180"/>
                  </a:lnTo>
                  <a:lnTo>
                    <a:pt x="90" y="222"/>
                  </a:lnTo>
                  <a:lnTo>
                    <a:pt x="78" y="222"/>
                  </a:lnTo>
                  <a:lnTo>
                    <a:pt x="30" y="228"/>
                  </a:lnTo>
                  <a:lnTo>
                    <a:pt x="18" y="156"/>
                  </a:lnTo>
                  <a:lnTo>
                    <a:pt x="18" y="144"/>
                  </a:lnTo>
                  <a:lnTo>
                    <a:pt x="0" y="54"/>
                  </a:lnTo>
                  <a:lnTo>
                    <a:pt x="42" y="30"/>
                  </a:lnTo>
                  <a:close/>
                </a:path>
              </a:pathLst>
            </a:custGeom>
            <a:solidFill>
              <a:srgbClr val="FF8C00"/>
            </a:solidFill>
            <a:ln w="9525">
              <a:solidFill>
                <a:srgbClr val="FF8C00"/>
              </a:solidFill>
              <a:prstDash val="solid"/>
              <a:round/>
              <a:headEnd/>
              <a:tailEnd/>
            </a:ln>
          </p:spPr>
          <p:txBody>
            <a:bodyPr/>
            <a:lstStyle/>
            <a:p>
              <a:endParaRPr lang="en-US"/>
            </a:p>
          </p:txBody>
        </p:sp>
        <p:sp>
          <p:nvSpPr>
            <p:cNvPr id="10338" name="Freeform 223"/>
            <p:cNvSpPr>
              <a:spLocks/>
            </p:cNvSpPr>
            <p:nvPr/>
          </p:nvSpPr>
          <p:spPr bwMode="auto">
            <a:xfrm>
              <a:off x="3801" y="1776"/>
              <a:ext cx="360" cy="228"/>
            </a:xfrm>
            <a:custGeom>
              <a:avLst/>
              <a:gdLst>
                <a:gd name="T0" fmla="*/ 42 w 360"/>
                <a:gd name="T1" fmla="*/ 30 h 228"/>
                <a:gd name="T2" fmla="*/ 48 w 360"/>
                <a:gd name="T3" fmla="*/ 48 h 228"/>
                <a:gd name="T4" fmla="*/ 294 w 360"/>
                <a:gd name="T5" fmla="*/ 0 h 228"/>
                <a:gd name="T6" fmla="*/ 324 w 360"/>
                <a:gd name="T7" fmla="*/ 30 h 228"/>
                <a:gd name="T8" fmla="*/ 342 w 360"/>
                <a:gd name="T9" fmla="*/ 42 h 228"/>
                <a:gd name="T10" fmla="*/ 324 w 360"/>
                <a:gd name="T11" fmla="*/ 72 h 228"/>
                <a:gd name="T12" fmla="*/ 330 w 360"/>
                <a:gd name="T13" fmla="*/ 102 h 228"/>
                <a:gd name="T14" fmla="*/ 360 w 360"/>
                <a:gd name="T15" fmla="*/ 132 h 228"/>
                <a:gd name="T16" fmla="*/ 330 w 360"/>
                <a:gd name="T17" fmla="*/ 168 h 228"/>
                <a:gd name="T18" fmla="*/ 306 w 360"/>
                <a:gd name="T19" fmla="*/ 180 h 228"/>
                <a:gd name="T20" fmla="*/ 288 w 360"/>
                <a:gd name="T21" fmla="*/ 180 h 228"/>
                <a:gd name="T22" fmla="*/ 90 w 360"/>
                <a:gd name="T23" fmla="*/ 222 h 228"/>
                <a:gd name="T24" fmla="*/ 78 w 360"/>
                <a:gd name="T25" fmla="*/ 222 h 228"/>
                <a:gd name="T26" fmla="*/ 30 w 360"/>
                <a:gd name="T27" fmla="*/ 228 h 228"/>
                <a:gd name="T28" fmla="*/ 18 w 360"/>
                <a:gd name="T29" fmla="*/ 156 h 228"/>
                <a:gd name="T30" fmla="*/ 18 w 360"/>
                <a:gd name="T31" fmla="*/ 144 h 228"/>
                <a:gd name="T32" fmla="*/ 0 w 360"/>
                <a:gd name="T33" fmla="*/ 54 h 228"/>
                <a:gd name="T34" fmla="*/ 42 w 360"/>
                <a:gd name="T35" fmla="*/ 30 h 228"/>
                <a:gd name="T36" fmla="*/ 42 w 360"/>
                <a:gd name="T37" fmla="*/ 36 h 2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28"/>
                <a:gd name="T59" fmla="*/ 360 w 360"/>
                <a:gd name="T60" fmla="*/ 228 h 2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28">
                  <a:moveTo>
                    <a:pt x="42" y="30"/>
                  </a:moveTo>
                  <a:lnTo>
                    <a:pt x="48" y="48"/>
                  </a:lnTo>
                  <a:lnTo>
                    <a:pt x="294" y="0"/>
                  </a:lnTo>
                  <a:lnTo>
                    <a:pt x="324" y="30"/>
                  </a:lnTo>
                  <a:lnTo>
                    <a:pt x="342" y="42"/>
                  </a:lnTo>
                  <a:lnTo>
                    <a:pt x="324" y="72"/>
                  </a:lnTo>
                  <a:lnTo>
                    <a:pt x="330" y="102"/>
                  </a:lnTo>
                  <a:lnTo>
                    <a:pt x="360" y="132"/>
                  </a:lnTo>
                  <a:lnTo>
                    <a:pt x="330" y="168"/>
                  </a:lnTo>
                  <a:lnTo>
                    <a:pt x="306" y="180"/>
                  </a:lnTo>
                  <a:lnTo>
                    <a:pt x="288" y="180"/>
                  </a:lnTo>
                  <a:lnTo>
                    <a:pt x="90" y="222"/>
                  </a:lnTo>
                  <a:lnTo>
                    <a:pt x="78" y="222"/>
                  </a:lnTo>
                  <a:lnTo>
                    <a:pt x="30" y="228"/>
                  </a:lnTo>
                  <a:lnTo>
                    <a:pt x="18" y="156"/>
                  </a:lnTo>
                  <a:lnTo>
                    <a:pt x="18" y="144"/>
                  </a:lnTo>
                  <a:lnTo>
                    <a:pt x="0" y="54"/>
                  </a:lnTo>
                  <a:lnTo>
                    <a:pt x="42" y="30"/>
                  </a:lnTo>
                  <a:lnTo>
                    <a:pt x="42" y="36"/>
                  </a:lnTo>
                </a:path>
              </a:pathLst>
            </a:custGeom>
            <a:noFill/>
            <a:ln w="9525">
              <a:solidFill>
                <a:srgbClr val="000000"/>
              </a:solidFill>
              <a:prstDash val="solid"/>
              <a:round/>
              <a:headEnd/>
              <a:tailEnd/>
            </a:ln>
          </p:spPr>
          <p:txBody>
            <a:bodyPr/>
            <a:lstStyle/>
            <a:p>
              <a:endParaRPr lang="en-US"/>
            </a:p>
          </p:txBody>
        </p:sp>
        <p:sp>
          <p:nvSpPr>
            <p:cNvPr id="10339" name="Freeform 224"/>
            <p:cNvSpPr>
              <a:spLocks/>
            </p:cNvSpPr>
            <p:nvPr/>
          </p:nvSpPr>
          <p:spPr bwMode="auto">
            <a:xfrm>
              <a:off x="4299" y="1722"/>
              <a:ext cx="48" cy="54"/>
            </a:xfrm>
            <a:custGeom>
              <a:avLst/>
              <a:gdLst>
                <a:gd name="T0" fmla="*/ 48 w 48"/>
                <a:gd name="T1" fmla="*/ 30 h 54"/>
                <a:gd name="T2" fmla="*/ 36 w 48"/>
                <a:gd name="T3" fmla="*/ 42 h 54"/>
                <a:gd name="T4" fmla="*/ 30 w 48"/>
                <a:gd name="T5" fmla="*/ 24 h 54"/>
                <a:gd name="T6" fmla="*/ 30 w 48"/>
                <a:gd name="T7" fmla="*/ 48 h 54"/>
                <a:gd name="T8" fmla="*/ 6 w 48"/>
                <a:gd name="T9" fmla="*/ 54 h 54"/>
                <a:gd name="T10" fmla="*/ 0 w 48"/>
                <a:gd name="T11" fmla="*/ 6 h 54"/>
                <a:gd name="T12" fmla="*/ 18 w 48"/>
                <a:gd name="T13" fmla="*/ 0 h 54"/>
                <a:gd name="T14" fmla="*/ 42 w 48"/>
                <a:gd name="T15" fmla="*/ 24 h 54"/>
                <a:gd name="T16" fmla="*/ 48 w 48"/>
                <a:gd name="T17" fmla="*/ 3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54"/>
                <a:gd name="T29" fmla="*/ 48 w 48"/>
                <a:gd name="T30" fmla="*/ 54 h 5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54">
                  <a:moveTo>
                    <a:pt x="48" y="30"/>
                  </a:moveTo>
                  <a:lnTo>
                    <a:pt x="36" y="42"/>
                  </a:lnTo>
                  <a:lnTo>
                    <a:pt x="30" y="24"/>
                  </a:lnTo>
                  <a:lnTo>
                    <a:pt x="30" y="48"/>
                  </a:lnTo>
                  <a:lnTo>
                    <a:pt x="6" y="54"/>
                  </a:lnTo>
                  <a:lnTo>
                    <a:pt x="0" y="6"/>
                  </a:lnTo>
                  <a:lnTo>
                    <a:pt x="18" y="0"/>
                  </a:lnTo>
                  <a:lnTo>
                    <a:pt x="42" y="24"/>
                  </a:lnTo>
                  <a:lnTo>
                    <a:pt x="48" y="30"/>
                  </a:lnTo>
                  <a:close/>
                </a:path>
              </a:pathLst>
            </a:custGeom>
            <a:solidFill>
              <a:srgbClr val="FFAA00"/>
            </a:solidFill>
            <a:ln w="9525">
              <a:solidFill>
                <a:srgbClr val="FFAA00"/>
              </a:solidFill>
              <a:prstDash val="solid"/>
              <a:round/>
              <a:headEnd/>
              <a:tailEnd/>
            </a:ln>
          </p:spPr>
          <p:txBody>
            <a:bodyPr/>
            <a:lstStyle/>
            <a:p>
              <a:endParaRPr lang="en-US"/>
            </a:p>
          </p:txBody>
        </p:sp>
        <p:sp>
          <p:nvSpPr>
            <p:cNvPr id="10340" name="Freeform 225"/>
            <p:cNvSpPr>
              <a:spLocks/>
            </p:cNvSpPr>
            <p:nvPr/>
          </p:nvSpPr>
          <p:spPr bwMode="auto">
            <a:xfrm>
              <a:off x="4299" y="1722"/>
              <a:ext cx="48" cy="54"/>
            </a:xfrm>
            <a:custGeom>
              <a:avLst/>
              <a:gdLst>
                <a:gd name="T0" fmla="*/ 48 w 48"/>
                <a:gd name="T1" fmla="*/ 30 h 54"/>
                <a:gd name="T2" fmla="*/ 36 w 48"/>
                <a:gd name="T3" fmla="*/ 42 h 54"/>
                <a:gd name="T4" fmla="*/ 30 w 48"/>
                <a:gd name="T5" fmla="*/ 24 h 54"/>
                <a:gd name="T6" fmla="*/ 30 w 48"/>
                <a:gd name="T7" fmla="*/ 48 h 54"/>
                <a:gd name="T8" fmla="*/ 6 w 48"/>
                <a:gd name="T9" fmla="*/ 54 h 54"/>
                <a:gd name="T10" fmla="*/ 0 w 48"/>
                <a:gd name="T11" fmla="*/ 6 h 54"/>
                <a:gd name="T12" fmla="*/ 18 w 48"/>
                <a:gd name="T13" fmla="*/ 0 h 54"/>
                <a:gd name="T14" fmla="*/ 42 w 48"/>
                <a:gd name="T15" fmla="*/ 24 h 54"/>
                <a:gd name="T16" fmla="*/ 48 w 48"/>
                <a:gd name="T17" fmla="*/ 30 h 54"/>
                <a:gd name="T18" fmla="*/ 48 w 48"/>
                <a:gd name="T19" fmla="*/ 36 h 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54"/>
                <a:gd name="T32" fmla="*/ 48 w 48"/>
                <a:gd name="T33" fmla="*/ 54 h 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54">
                  <a:moveTo>
                    <a:pt x="48" y="30"/>
                  </a:moveTo>
                  <a:lnTo>
                    <a:pt x="36" y="42"/>
                  </a:lnTo>
                  <a:lnTo>
                    <a:pt x="30" y="24"/>
                  </a:lnTo>
                  <a:lnTo>
                    <a:pt x="30" y="48"/>
                  </a:lnTo>
                  <a:lnTo>
                    <a:pt x="6" y="54"/>
                  </a:lnTo>
                  <a:lnTo>
                    <a:pt x="0" y="6"/>
                  </a:lnTo>
                  <a:lnTo>
                    <a:pt x="18" y="0"/>
                  </a:lnTo>
                  <a:lnTo>
                    <a:pt x="42" y="24"/>
                  </a:lnTo>
                  <a:lnTo>
                    <a:pt x="48" y="30"/>
                  </a:lnTo>
                  <a:lnTo>
                    <a:pt x="48" y="36"/>
                  </a:lnTo>
                </a:path>
              </a:pathLst>
            </a:custGeom>
            <a:noFill/>
            <a:ln w="9525">
              <a:solidFill>
                <a:srgbClr val="000000"/>
              </a:solidFill>
              <a:prstDash val="solid"/>
              <a:round/>
              <a:headEnd/>
              <a:tailEnd/>
            </a:ln>
          </p:spPr>
          <p:txBody>
            <a:bodyPr/>
            <a:lstStyle/>
            <a:p>
              <a:endParaRPr lang="en-US"/>
            </a:p>
          </p:txBody>
        </p:sp>
        <p:sp>
          <p:nvSpPr>
            <p:cNvPr id="10341" name="Freeform 226"/>
            <p:cNvSpPr>
              <a:spLocks/>
            </p:cNvSpPr>
            <p:nvPr/>
          </p:nvSpPr>
          <p:spPr bwMode="auto">
            <a:xfrm>
              <a:off x="3717" y="2364"/>
              <a:ext cx="312" cy="240"/>
            </a:xfrm>
            <a:custGeom>
              <a:avLst/>
              <a:gdLst>
                <a:gd name="T0" fmla="*/ 312 w 312"/>
                <a:gd name="T1" fmla="*/ 72 h 240"/>
                <a:gd name="T2" fmla="*/ 276 w 312"/>
                <a:gd name="T3" fmla="*/ 120 h 240"/>
                <a:gd name="T4" fmla="*/ 282 w 312"/>
                <a:gd name="T5" fmla="*/ 132 h 240"/>
                <a:gd name="T6" fmla="*/ 246 w 312"/>
                <a:gd name="T7" fmla="*/ 174 h 240"/>
                <a:gd name="T8" fmla="*/ 240 w 312"/>
                <a:gd name="T9" fmla="*/ 168 h 240"/>
                <a:gd name="T10" fmla="*/ 240 w 312"/>
                <a:gd name="T11" fmla="*/ 180 h 240"/>
                <a:gd name="T12" fmla="*/ 204 w 312"/>
                <a:gd name="T13" fmla="*/ 198 h 240"/>
                <a:gd name="T14" fmla="*/ 204 w 312"/>
                <a:gd name="T15" fmla="*/ 216 h 240"/>
                <a:gd name="T16" fmla="*/ 186 w 312"/>
                <a:gd name="T17" fmla="*/ 204 h 240"/>
                <a:gd name="T18" fmla="*/ 198 w 312"/>
                <a:gd name="T19" fmla="*/ 222 h 240"/>
                <a:gd name="T20" fmla="*/ 186 w 312"/>
                <a:gd name="T21" fmla="*/ 240 h 240"/>
                <a:gd name="T22" fmla="*/ 168 w 312"/>
                <a:gd name="T23" fmla="*/ 234 h 240"/>
                <a:gd name="T24" fmla="*/ 138 w 312"/>
                <a:gd name="T25" fmla="*/ 168 h 240"/>
                <a:gd name="T26" fmla="*/ 60 w 312"/>
                <a:gd name="T27" fmla="*/ 108 h 240"/>
                <a:gd name="T28" fmla="*/ 30 w 312"/>
                <a:gd name="T29" fmla="*/ 72 h 240"/>
                <a:gd name="T30" fmla="*/ 0 w 312"/>
                <a:gd name="T31" fmla="*/ 54 h 240"/>
                <a:gd name="T32" fmla="*/ 12 w 312"/>
                <a:gd name="T33" fmla="*/ 30 h 240"/>
                <a:gd name="T34" fmla="*/ 54 w 312"/>
                <a:gd name="T35" fmla="*/ 6 h 240"/>
                <a:gd name="T36" fmla="*/ 144 w 312"/>
                <a:gd name="T37" fmla="*/ 0 h 240"/>
                <a:gd name="T38" fmla="*/ 162 w 312"/>
                <a:gd name="T39" fmla="*/ 24 h 240"/>
                <a:gd name="T40" fmla="*/ 228 w 312"/>
                <a:gd name="T41" fmla="*/ 12 h 240"/>
                <a:gd name="T42" fmla="*/ 306 w 312"/>
                <a:gd name="T43" fmla="*/ 66 h 240"/>
                <a:gd name="T44" fmla="*/ 312 w 312"/>
                <a:gd name="T45" fmla="*/ 72 h 2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12"/>
                <a:gd name="T70" fmla="*/ 0 h 240"/>
                <a:gd name="T71" fmla="*/ 312 w 312"/>
                <a:gd name="T72" fmla="*/ 240 h 24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12" h="240">
                  <a:moveTo>
                    <a:pt x="312" y="72"/>
                  </a:moveTo>
                  <a:lnTo>
                    <a:pt x="276" y="120"/>
                  </a:lnTo>
                  <a:lnTo>
                    <a:pt x="282" y="132"/>
                  </a:lnTo>
                  <a:lnTo>
                    <a:pt x="246" y="174"/>
                  </a:lnTo>
                  <a:lnTo>
                    <a:pt x="240" y="168"/>
                  </a:lnTo>
                  <a:lnTo>
                    <a:pt x="240" y="180"/>
                  </a:lnTo>
                  <a:lnTo>
                    <a:pt x="204" y="198"/>
                  </a:lnTo>
                  <a:lnTo>
                    <a:pt x="204" y="216"/>
                  </a:lnTo>
                  <a:lnTo>
                    <a:pt x="186" y="204"/>
                  </a:lnTo>
                  <a:lnTo>
                    <a:pt x="198" y="222"/>
                  </a:lnTo>
                  <a:lnTo>
                    <a:pt x="186" y="240"/>
                  </a:lnTo>
                  <a:lnTo>
                    <a:pt x="168" y="234"/>
                  </a:lnTo>
                  <a:lnTo>
                    <a:pt x="138" y="168"/>
                  </a:lnTo>
                  <a:lnTo>
                    <a:pt x="60" y="108"/>
                  </a:lnTo>
                  <a:lnTo>
                    <a:pt x="30" y="72"/>
                  </a:lnTo>
                  <a:lnTo>
                    <a:pt x="0" y="54"/>
                  </a:lnTo>
                  <a:lnTo>
                    <a:pt x="12" y="30"/>
                  </a:lnTo>
                  <a:lnTo>
                    <a:pt x="54" y="6"/>
                  </a:lnTo>
                  <a:lnTo>
                    <a:pt x="144" y="0"/>
                  </a:lnTo>
                  <a:lnTo>
                    <a:pt x="162" y="24"/>
                  </a:lnTo>
                  <a:lnTo>
                    <a:pt x="228" y="12"/>
                  </a:lnTo>
                  <a:lnTo>
                    <a:pt x="306" y="66"/>
                  </a:lnTo>
                  <a:lnTo>
                    <a:pt x="312" y="72"/>
                  </a:lnTo>
                  <a:close/>
                </a:path>
              </a:pathLst>
            </a:custGeom>
            <a:solidFill>
              <a:srgbClr val="FF4500"/>
            </a:solidFill>
            <a:ln w="9525">
              <a:solidFill>
                <a:srgbClr val="FF4500"/>
              </a:solidFill>
              <a:prstDash val="solid"/>
              <a:round/>
              <a:headEnd/>
              <a:tailEnd/>
            </a:ln>
          </p:spPr>
          <p:txBody>
            <a:bodyPr/>
            <a:lstStyle/>
            <a:p>
              <a:endParaRPr lang="en-US"/>
            </a:p>
          </p:txBody>
        </p:sp>
        <p:sp>
          <p:nvSpPr>
            <p:cNvPr id="10342" name="Freeform 227"/>
            <p:cNvSpPr>
              <a:spLocks/>
            </p:cNvSpPr>
            <p:nvPr/>
          </p:nvSpPr>
          <p:spPr bwMode="auto">
            <a:xfrm>
              <a:off x="3717" y="2364"/>
              <a:ext cx="312" cy="240"/>
            </a:xfrm>
            <a:custGeom>
              <a:avLst/>
              <a:gdLst>
                <a:gd name="T0" fmla="*/ 312 w 312"/>
                <a:gd name="T1" fmla="*/ 72 h 240"/>
                <a:gd name="T2" fmla="*/ 276 w 312"/>
                <a:gd name="T3" fmla="*/ 120 h 240"/>
                <a:gd name="T4" fmla="*/ 282 w 312"/>
                <a:gd name="T5" fmla="*/ 132 h 240"/>
                <a:gd name="T6" fmla="*/ 246 w 312"/>
                <a:gd name="T7" fmla="*/ 174 h 240"/>
                <a:gd name="T8" fmla="*/ 240 w 312"/>
                <a:gd name="T9" fmla="*/ 168 h 240"/>
                <a:gd name="T10" fmla="*/ 240 w 312"/>
                <a:gd name="T11" fmla="*/ 180 h 240"/>
                <a:gd name="T12" fmla="*/ 204 w 312"/>
                <a:gd name="T13" fmla="*/ 198 h 240"/>
                <a:gd name="T14" fmla="*/ 204 w 312"/>
                <a:gd name="T15" fmla="*/ 216 h 240"/>
                <a:gd name="T16" fmla="*/ 186 w 312"/>
                <a:gd name="T17" fmla="*/ 204 h 240"/>
                <a:gd name="T18" fmla="*/ 198 w 312"/>
                <a:gd name="T19" fmla="*/ 222 h 240"/>
                <a:gd name="T20" fmla="*/ 186 w 312"/>
                <a:gd name="T21" fmla="*/ 240 h 240"/>
                <a:gd name="T22" fmla="*/ 168 w 312"/>
                <a:gd name="T23" fmla="*/ 234 h 240"/>
                <a:gd name="T24" fmla="*/ 138 w 312"/>
                <a:gd name="T25" fmla="*/ 168 h 240"/>
                <a:gd name="T26" fmla="*/ 60 w 312"/>
                <a:gd name="T27" fmla="*/ 108 h 240"/>
                <a:gd name="T28" fmla="*/ 30 w 312"/>
                <a:gd name="T29" fmla="*/ 72 h 240"/>
                <a:gd name="T30" fmla="*/ 0 w 312"/>
                <a:gd name="T31" fmla="*/ 54 h 240"/>
                <a:gd name="T32" fmla="*/ 12 w 312"/>
                <a:gd name="T33" fmla="*/ 30 h 240"/>
                <a:gd name="T34" fmla="*/ 54 w 312"/>
                <a:gd name="T35" fmla="*/ 6 h 240"/>
                <a:gd name="T36" fmla="*/ 144 w 312"/>
                <a:gd name="T37" fmla="*/ 0 h 240"/>
                <a:gd name="T38" fmla="*/ 162 w 312"/>
                <a:gd name="T39" fmla="*/ 24 h 240"/>
                <a:gd name="T40" fmla="*/ 228 w 312"/>
                <a:gd name="T41" fmla="*/ 12 h 240"/>
                <a:gd name="T42" fmla="*/ 306 w 312"/>
                <a:gd name="T43" fmla="*/ 66 h 240"/>
                <a:gd name="T44" fmla="*/ 312 w 312"/>
                <a:gd name="T45" fmla="*/ 72 h 240"/>
                <a:gd name="T46" fmla="*/ 312 w 312"/>
                <a:gd name="T47" fmla="*/ 78 h 2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12"/>
                <a:gd name="T73" fmla="*/ 0 h 240"/>
                <a:gd name="T74" fmla="*/ 312 w 312"/>
                <a:gd name="T75" fmla="*/ 240 h 24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12" h="240">
                  <a:moveTo>
                    <a:pt x="312" y="72"/>
                  </a:moveTo>
                  <a:lnTo>
                    <a:pt x="276" y="120"/>
                  </a:lnTo>
                  <a:lnTo>
                    <a:pt x="282" y="132"/>
                  </a:lnTo>
                  <a:lnTo>
                    <a:pt x="246" y="174"/>
                  </a:lnTo>
                  <a:lnTo>
                    <a:pt x="240" y="168"/>
                  </a:lnTo>
                  <a:lnTo>
                    <a:pt x="240" y="180"/>
                  </a:lnTo>
                  <a:lnTo>
                    <a:pt x="204" y="198"/>
                  </a:lnTo>
                  <a:lnTo>
                    <a:pt x="204" y="216"/>
                  </a:lnTo>
                  <a:lnTo>
                    <a:pt x="186" y="204"/>
                  </a:lnTo>
                  <a:lnTo>
                    <a:pt x="198" y="222"/>
                  </a:lnTo>
                  <a:lnTo>
                    <a:pt x="186" y="240"/>
                  </a:lnTo>
                  <a:lnTo>
                    <a:pt x="168" y="234"/>
                  </a:lnTo>
                  <a:lnTo>
                    <a:pt x="138" y="168"/>
                  </a:lnTo>
                  <a:lnTo>
                    <a:pt x="60" y="108"/>
                  </a:lnTo>
                  <a:lnTo>
                    <a:pt x="30" y="72"/>
                  </a:lnTo>
                  <a:lnTo>
                    <a:pt x="0" y="54"/>
                  </a:lnTo>
                  <a:lnTo>
                    <a:pt x="12" y="30"/>
                  </a:lnTo>
                  <a:lnTo>
                    <a:pt x="54" y="6"/>
                  </a:lnTo>
                  <a:lnTo>
                    <a:pt x="144" y="0"/>
                  </a:lnTo>
                  <a:lnTo>
                    <a:pt x="162" y="24"/>
                  </a:lnTo>
                  <a:lnTo>
                    <a:pt x="228" y="12"/>
                  </a:lnTo>
                  <a:lnTo>
                    <a:pt x="306" y="66"/>
                  </a:lnTo>
                  <a:lnTo>
                    <a:pt x="312" y="72"/>
                  </a:lnTo>
                  <a:lnTo>
                    <a:pt x="312" y="78"/>
                  </a:lnTo>
                </a:path>
              </a:pathLst>
            </a:custGeom>
            <a:noFill/>
            <a:ln w="9525">
              <a:solidFill>
                <a:srgbClr val="000000"/>
              </a:solidFill>
              <a:prstDash val="solid"/>
              <a:round/>
              <a:headEnd/>
              <a:tailEnd/>
            </a:ln>
          </p:spPr>
          <p:txBody>
            <a:bodyPr/>
            <a:lstStyle/>
            <a:p>
              <a:endParaRPr lang="en-US"/>
            </a:p>
          </p:txBody>
        </p:sp>
        <p:sp>
          <p:nvSpPr>
            <p:cNvPr id="10343" name="Freeform 228"/>
            <p:cNvSpPr>
              <a:spLocks/>
            </p:cNvSpPr>
            <p:nvPr/>
          </p:nvSpPr>
          <p:spPr bwMode="auto">
            <a:xfrm>
              <a:off x="2457" y="1578"/>
              <a:ext cx="432" cy="288"/>
            </a:xfrm>
            <a:custGeom>
              <a:avLst/>
              <a:gdLst>
                <a:gd name="T0" fmla="*/ 432 w 432"/>
                <a:gd name="T1" fmla="*/ 204 h 288"/>
                <a:gd name="T2" fmla="*/ 426 w 432"/>
                <a:gd name="T3" fmla="*/ 210 h 288"/>
                <a:gd name="T4" fmla="*/ 432 w 432"/>
                <a:gd name="T5" fmla="*/ 234 h 288"/>
                <a:gd name="T6" fmla="*/ 420 w 432"/>
                <a:gd name="T7" fmla="*/ 264 h 288"/>
                <a:gd name="T8" fmla="*/ 432 w 432"/>
                <a:gd name="T9" fmla="*/ 288 h 288"/>
                <a:gd name="T10" fmla="*/ 384 w 432"/>
                <a:gd name="T11" fmla="*/ 258 h 288"/>
                <a:gd name="T12" fmla="*/ 342 w 432"/>
                <a:gd name="T13" fmla="*/ 264 h 288"/>
                <a:gd name="T14" fmla="*/ 312 w 432"/>
                <a:gd name="T15" fmla="*/ 246 h 288"/>
                <a:gd name="T16" fmla="*/ 0 w 432"/>
                <a:gd name="T17" fmla="*/ 228 h 288"/>
                <a:gd name="T18" fmla="*/ 0 w 432"/>
                <a:gd name="T19" fmla="*/ 186 h 288"/>
                <a:gd name="T20" fmla="*/ 12 w 432"/>
                <a:gd name="T21" fmla="*/ 72 h 288"/>
                <a:gd name="T22" fmla="*/ 18 w 432"/>
                <a:gd name="T23" fmla="*/ 0 h 288"/>
                <a:gd name="T24" fmla="*/ 426 w 432"/>
                <a:gd name="T25" fmla="*/ 18 h 288"/>
                <a:gd name="T26" fmla="*/ 414 w 432"/>
                <a:gd name="T27" fmla="*/ 42 h 288"/>
                <a:gd name="T28" fmla="*/ 432 w 432"/>
                <a:gd name="T29" fmla="*/ 66 h 288"/>
                <a:gd name="T30" fmla="*/ 432 w 432"/>
                <a:gd name="T31" fmla="*/ 180 h 288"/>
                <a:gd name="T32" fmla="*/ 432 w 432"/>
                <a:gd name="T33" fmla="*/ 204 h 28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32"/>
                <a:gd name="T52" fmla="*/ 0 h 288"/>
                <a:gd name="T53" fmla="*/ 432 w 432"/>
                <a:gd name="T54" fmla="*/ 288 h 28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32" h="288">
                  <a:moveTo>
                    <a:pt x="432" y="204"/>
                  </a:moveTo>
                  <a:lnTo>
                    <a:pt x="426" y="210"/>
                  </a:lnTo>
                  <a:lnTo>
                    <a:pt x="432" y="234"/>
                  </a:lnTo>
                  <a:lnTo>
                    <a:pt x="420" y="264"/>
                  </a:lnTo>
                  <a:lnTo>
                    <a:pt x="432" y="288"/>
                  </a:lnTo>
                  <a:lnTo>
                    <a:pt x="384" y="258"/>
                  </a:lnTo>
                  <a:lnTo>
                    <a:pt x="342" y="264"/>
                  </a:lnTo>
                  <a:lnTo>
                    <a:pt x="312" y="246"/>
                  </a:lnTo>
                  <a:lnTo>
                    <a:pt x="0" y="228"/>
                  </a:lnTo>
                  <a:lnTo>
                    <a:pt x="0" y="186"/>
                  </a:lnTo>
                  <a:lnTo>
                    <a:pt x="12" y="72"/>
                  </a:lnTo>
                  <a:lnTo>
                    <a:pt x="18" y="0"/>
                  </a:lnTo>
                  <a:lnTo>
                    <a:pt x="426" y="18"/>
                  </a:lnTo>
                  <a:lnTo>
                    <a:pt x="414" y="42"/>
                  </a:lnTo>
                  <a:lnTo>
                    <a:pt x="432" y="66"/>
                  </a:lnTo>
                  <a:lnTo>
                    <a:pt x="432" y="180"/>
                  </a:lnTo>
                  <a:lnTo>
                    <a:pt x="432" y="204"/>
                  </a:lnTo>
                  <a:close/>
                </a:path>
              </a:pathLst>
            </a:custGeom>
            <a:solidFill>
              <a:srgbClr val="FF8C00"/>
            </a:solidFill>
            <a:ln w="9525">
              <a:solidFill>
                <a:srgbClr val="FF8C00"/>
              </a:solidFill>
              <a:prstDash val="solid"/>
              <a:round/>
              <a:headEnd/>
              <a:tailEnd/>
            </a:ln>
          </p:spPr>
          <p:txBody>
            <a:bodyPr/>
            <a:lstStyle/>
            <a:p>
              <a:endParaRPr lang="en-US"/>
            </a:p>
          </p:txBody>
        </p:sp>
        <p:sp>
          <p:nvSpPr>
            <p:cNvPr id="10344" name="Freeform 229"/>
            <p:cNvSpPr>
              <a:spLocks/>
            </p:cNvSpPr>
            <p:nvPr/>
          </p:nvSpPr>
          <p:spPr bwMode="auto">
            <a:xfrm>
              <a:off x="2457" y="1578"/>
              <a:ext cx="432" cy="288"/>
            </a:xfrm>
            <a:custGeom>
              <a:avLst/>
              <a:gdLst>
                <a:gd name="T0" fmla="*/ 432 w 432"/>
                <a:gd name="T1" fmla="*/ 204 h 288"/>
                <a:gd name="T2" fmla="*/ 426 w 432"/>
                <a:gd name="T3" fmla="*/ 210 h 288"/>
                <a:gd name="T4" fmla="*/ 432 w 432"/>
                <a:gd name="T5" fmla="*/ 234 h 288"/>
                <a:gd name="T6" fmla="*/ 420 w 432"/>
                <a:gd name="T7" fmla="*/ 264 h 288"/>
                <a:gd name="T8" fmla="*/ 432 w 432"/>
                <a:gd name="T9" fmla="*/ 288 h 288"/>
                <a:gd name="T10" fmla="*/ 384 w 432"/>
                <a:gd name="T11" fmla="*/ 258 h 288"/>
                <a:gd name="T12" fmla="*/ 342 w 432"/>
                <a:gd name="T13" fmla="*/ 264 h 288"/>
                <a:gd name="T14" fmla="*/ 312 w 432"/>
                <a:gd name="T15" fmla="*/ 246 h 288"/>
                <a:gd name="T16" fmla="*/ 0 w 432"/>
                <a:gd name="T17" fmla="*/ 228 h 288"/>
                <a:gd name="T18" fmla="*/ 0 w 432"/>
                <a:gd name="T19" fmla="*/ 186 h 288"/>
                <a:gd name="T20" fmla="*/ 12 w 432"/>
                <a:gd name="T21" fmla="*/ 72 h 288"/>
                <a:gd name="T22" fmla="*/ 18 w 432"/>
                <a:gd name="T23" fmla="*/ 0 h 288"/>
                <a:gd name="T24" fmla="*/ 426 w 432"/>
                <a:gd name="T25" fmla="*/ 18 h 288"/>
                <a:gd name="T26" fmla="*/ 414 w 432"/>
                <a:gd name="T27" fmla="*/ 42 h 288"/>
                <a:gd name="T28" fmla="*/ 432 w 432"/>
                <a:gd name="T29" fmla="*/ 66 h 288"/>
                <a:gd name="T30" fmla="*/ 432 w 432"/>
                <a:gd name="T31" fmla="*/ 180 h 288"/>
                <a:gd name="T32" fmla="*/ 432 w 432"/>
                <a:gd name="T33" fmla="*/ 204 h 288"/>
                <a:gd name="T34" fmla="*/ 432 w 432"/>
                <a:gd name="T35" fmla="*/ 210 h 2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32"/>
                <a:gd name="T55" fmla="*/ 0 h 288"/>
                <a:gd name="T56" fmla="*/ 432 w 432"/>
                <a:gd name="T57" fmla="*/ 288 h 28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32" h="288">
                  <a:moveTo>
                    <a:pt x="432" y="204"/>
                  </a:moveTo>
                  <a:lnTo>
                    <a:pt x="426" y="210"/>
                  </a:lnTo>
                  <a:lnTo>
                    <a:pt x="432" y="234"/>
                  </a:lnTo>
                  <a:lnTo>
                    <a:pt x="420" y="264"/>
                  </a:lnTo>
                  <a:lnTo>
                    <a:pt x="432" y="288"/>
                  </a:lnTo>
                  <a:lnTo>
                    <a:pt x="384" y="258"/>
                  </a:lnTo>
                  <a:lnTo>
                    <a:pt x="342" y="264"/>
                  </a:lnTo>
                  <a:lnTo>
                    <a:pt x="312" y="246"/>
                  </a:lnTo>
                  <a:lnTo>
                    <a:pt x="0" y="228"/>
                  </a:lnTo>
                  <a:lnTo>
                    <a:pt x="0" y="186"/>
                  </a:lnTo>
                  <a:lnTo>
                    <a:pt x="12" y="72"/>
                  </a:lnTo>
                  <a:lnTo>
                    <a:pt x="18" y="0"/>
                  </a:lnTo>
                  <a:lnTo>
                    <a:pt x="426" y="18"/>
                  </a:lnTo>
                  <a:lnTo>
                    <a:pt x="414" y="42"/>
                  </a:lnTo>
                  <a:lnTo>
                    <a:pt x="432" y="66"/>
                  </a:lnTo>
                  <a:lnTo>
                    <a:pt x="432" y="180"/>
                  </a:lnTo>
                  <a:lnTo>
                    <a:pt x="432" y="204"/>
                  </a:lnTo>
                  <a:lnTo>
                    <a:pt x="432" y="210"/>
                  </a:lnTo>
                </a:path>
              </a:pathLst>
            </a:custGeom>
            <a:noFill/>
            <a:ln w="9525">
              <a:solidFill>
                <a:srgbClr val="000000"/>
              </a:solidFill>
              <a:prstDash val="solid"/>
              <a:round/>
              <a:headEnd/>
              <a:tailEnd/>
            </a:ln>
          </p:spPr>
          <p:txBody>
            <a:bodyPr/>
            <a:lstStyle/>
            <a:p>
              <a:endParaRPr lang="en-US"/>
            </a:p>
          </p:txBody>
        </p:sp>
        <p:sp>
          <p:nvSpPr>
            <p:cNvPr id="10345" name="Freeform 230"/>
            <p:cNvSpPr>
              <a:spLocks/>
            </p:cNvSpPr>
            <p:nvPr/>
          </p:nvSpPr>
          <p:spPr bwMode="auto">
            <a:xfrm>
              <a:off x="3279" y="2256"/>
              <a:ext cx="522" cy="180"/>
            </a:xfrm>
            <a:custGeom>
              <a:avLst/>
              <a:gdLst>
                <a:gd name="T0" fmla="*/ 522 w 522"/>
                <a:gd name="T1" fmla="*/ 0 h 180"/>
                <a:gd name="T2" fmla="*/ 522 w 522"/>
                <a:gd name="T3" fmla="*/ 24 h 180"/>
                <a:gd name="T4" fmla="*/ 504 w 522"/>
                <a:gd name="T5" fmla="*/ 42 h 180"/>
                <a:gd name="T6" fmla="*/ 474 w 522"/>
                <a:gd name="T7" fmla="*/ 60 h 180"/>
                <a:gd name="T8" fmla="*/ 468 w 522"/>
                <a:gd name="T9" fmla="*/ 54 h 180"/>
                <a:gd name="T10" fmla="*/ 450 w 522"/>
                <a:gd name="T11" fmla="*/ 78 h 180"/>
                <a:gd name="T12" fmla="*/ 402 w 522"/>
                <a:gd name="T13" fmla="*/ 102 h 180"/>
                <a:gd name="T14" fmla="*/ 390 w 522"/>
                <a:gd name="T15" fmla="*/ 126 h 180"/>
                <a:gd name="T16" fmla="*/ 372 w 522"/>
                <a:gd name="T17" fmla="*/ 132 h 180"/>
                <a:gd name="T18" fmla="*/ 372 w 522"/>
                <a:gd name="T19" fmla="*/ 150 h 180"/>
                <a:gd name="T20" fmla="*/ 294 w 522"/>
                <a:gd name="T21" fmla="*/ 162 h 180"/>
                <a:gd name="T22" fmla="*/ 132 w 522"/>
                <a:gd name="T23" fmla="*/ 174 h 180"/>
                <a:gd name="T24" fmla="*/ 0 w 522"/>
                <a:gd name="T25" fmla="*/ 180 h 180"/>
                <a:gd name="T26" fmla="*/ 12 w 522"/>
                <a:gd name="T27" fmla="*/ 168 h 180"/>
                <a:gd name="T28" fmla="*/ 0 w 522"/>
                <a:gd name="T29" fmla="*/ 150 h 180"/>
                <a:gd name="T30" fmla="*/ 18 w 522"/>
                <a:gd name="T31" fmla="*/ 138 h 180"/>
                <a:gd name="T32" fmla="*/ 18 w 522"/>
                <a:gd name="T33" fmla="*/ 126 h 180"/>
                <a:gd name="T34" fmla="*/ 30 w 522"/>
                <a:gd name="T35" fmla="*/ 108 h 180"/>
                <a:gd name="T36" fmla="*/ 30 w 522"/>
                <a:gd name="T37" fmla="*/ 102 h 180"/>
                <a:gd name="T38" fmla="*/ 36 w 522"/>
                <a:gd name="T39" fmla="*/ 54 h 180"/>
                <a:gd name="T40" fmla="*/ 42 w 522"/>
                <a:gd name="T41" fmla="*/ 60 h 180"/>
                <a:gd name="T42" fmla="*/ 126 w 522"/>
                <a:gd name="T43" fmla="*/ 54 h 180"/>
                <a:gd name="T44" fmla="*/ 126 w 522"/>
                <a:gd name="T45" fmla="*/ 42 h 180"/>
                <a:gd name="T46" fmla="*/ 402 w 522"/>
                <a:gd name="T47" fmla="*/ 18 h 180"/>
                <a:gd name="T48" fmla="*/ 522 w 522"/>
                <a:gd name="T49" fmla="*/ 0 h 1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22"/>
                <a:gd name="T76" fmla="*/ 0 h 180"/>
                <a:gd name="T77" fmla="*/ 522 w 522"/>
                <a:gd name="T78" fmla="*/ 180 h 18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22" h="180">
                  <a:moveTo>
                    <a:pt x="522" y="0"/>
                  </a:moveTo>
                  <a:lnTo>
                    <a:pt x="522" y="24"/>
                  </a:lnTo>
                  <a:lnTo>
                    <a:pt x="504" y="42"/>
                  </a:lnTo>
                  <a:lnTo>
                    <a:pt x="474" y="60"/>
                  </a:lnTo>
                  <a:lnTo>
                    <a:pt x="468" y="54"/>
                  </a:lnTo>
                  <a:lnTo>
                    <a:pt x="450" y="78"/>
                  </a:lnTo>
                  <a:lnTo>
                    <a:pt x="402" y="102"/>
                  </a:lnTo>
                  <a:lnTo>
                    <a:pt x="390" y="126"/>
                  </a:lnTo>
                  <a:lnTo>
                    <a:pt x="372" y="132"/>
                  </a:lnTo>
                  <a:lnTo>
                    <a:pt x="372" y="150"/>
                  </a:lnTo>
                  <a:lnTo>
                    <a:pt x="294" y="162"/>
                  </a:lnTo>
                  <a:lnTo>
                    <a:pt x="132" y="174"/>
                  </a:lnTo>
                  <a:lnTo>
                    <a:pt x="0" y="180"/>
                  </a:lnTo>
                  <a:lnTo>
                    <a:pt x="12" y="168"/>
                  </a:lnTo>
                  <a:lnTo>
                    <a:pt x="0" y="150"/>
                  </a:lnTo>
                  <a:lnTo>
                    <a:pt x="18" y="138"/>
                  </a:lnTo>
                  <a:lnTo>
                    <a:pt x="18" y="126"/>
                  </a:lnTo>
                  <a:lnTo>
                    <a:pt x="30" y="108"/>
                  </a:lnTo>
                  <a:lnTo>
                    <a:pt x="30" y="102"/>
                  </a:lnTo>
                  <a:lnTo>
                    <a:pt x="36" y="54"/>
                  </a:lnTo>
                  <a:lnTo>
                    <a:pt x="42" y="60"/>
                  </a:lnTo>
                  <a:lnTo>
                    <a:pt x="126" y="54"/>
                  </a:lnTo>
                  <a:lnTo>
                    <a:pt x="126" y="42"/>
                  </a:lnTo>
                  <a:lnTo>
                    <a:pt x="402" y="18"/>
                  </a:lnTo>
                  <a:lnTo>
                    <a:pt x="522" y="0"/>
                  </a:lnTo>
                  <a:close/>
                </a:path>
              </a:pathLst>
            </a:custGeom>
            <a:solidFill>
              <a:srgbClr val="FF4500"/>
            </a:solidFill>
            <a:ln w="9525">
              <a:solidFill>
                <a:srgbClr val="FF4500"/>
              </a:solidFill>
              <a:prstDash val="solid"/>
              <a:round/>
              <a:headEnd/>
              <a:tailEnd/>
            </a:ln>
          </p:spPr>
          <p:txBody>
            <a:bodyPr/>
            <a:lstStyle/>
            <a:p>
              <a:endParaRPr lang="en-US"/>
            </a:p>
          </p:txBody>
        </p:sp>
        <p:sp>
          <p:nvSpPr>
            <p:cNvPr id="10346" name="Freeform 231"/>
            <p:cNvSpPr>
              <a:spLocks/>
            </p:cNvSpPr>
            <p:nvPr/>
          </p:nvSpPr>
          <p:spPr bwMode="auto">
            <a:xfrm>
              <a:off x="3279" y="2256"/>
              <a:ext cx="522" cy="180"/>
            </a:xfrm>
            <a:custGeom>
              <a:avLst/>
              <a:gdLst>
                <a:gd name="T0" fmla="*/ 522 w 522"/>
                <a:gd name="T1" fmla="*/ 0 h 180"/>
                <a:gd name="T2" fmla="*/ 522 w 522"/>
                <a:gd name="T3" fmla="*/ 24 h 180"/>
                <a:gd name="T4" fmla="*/ 504 w 522"/>
                <a:gd name="T5" fmla="*/ 42 h 180"/>
                <a:gd name="T6" fmla="*/ 474 w 522"/>
                <a:gd name="T7" fmla="*/ 60 h 180"/>
                <a:gd name="T8" fmla="*/ 468 w 522"/>
                <a:gd name="T9" fmla="*/ 54 h 180"/>
                <a:gd name="T10" fmla="*/ 450 w 522"/>
                <a:gd name="T11" fmla="*/ 78 h 180"/>
                <a:gd name="T12" fmla="*/ 402 w 522"/>
                <a:gd name="T13" fmla="*/ 102 h 180"/>
                <a:gd name="T14" fmla="*/ 390 w 522"/>
                <a:gd name="T15" fmla="*/ 126 h 180"/>
                <a:gd name="T16" fmla="*/ 372 w 522"/>
                <a:gd name="T17" fmla="*/ 132 h 180"/>
                <a:gd name="T18" fmla="*/ 372 w 522"/>
                <a:gd name="T19" fmla="*/ 150 h 180"/>
                <a:gd name="T20" fmla="*/ 294 w 522"/>
                <a:gd name="T21" fmla="*/ 162 h 180"/>
                <a:gd name="T22" fmla="*/ 132 w 522"/>
                <a:gd name="T23" fmla="*/ 174 h 180"/>
                <a:gd name="T24" fmla="*/ 0 w 522"/>
                <a:gd name="T25" fmla="*/ 180 h 180"/>
                <a:gd name="T26" fmla="*/ 12 w 522"/>
                <a:gd name="T27" fmla="*/ 168 h 180"/>
                <a:gd name="T28" fmla="*/ 0 w 522"/>
                <a:gd name="T29" fmla="*/ 150 h 180"/>
                <a:gd name="T30" fmla="*/ 18 w 522"/>
                <a:gd name="T31" fmla="*/ 138 h 180"/>
                <a:gd name="T32" fmla="*/ 18 w 522"/>
                <a:gd name="T33" fmla="*/ 126 h 180"/>
                <a:gd name="T34" fmla="*/ 30 w 522"/>
                <a:gd name="T35" fmla="*/ 108 h 180"/>
                <a:gd name="T36" fmla="*/ 30 w 522"/>
                <a:gd name="T37" fmla="*/ 102 h 180"/>
                <a:gd name="T38" fmla="*/ 36 w 522"/>
                <a:gd name="T39" fmla="*/ 54 h 180"/>
                <a:gd name="T40" fmla="*/ 42 w 522"/>
                <a:gd name="T41" fmla="*/ 60 h 180"/>
                <a:gd name="T42" fmla="*/ 126 w 522"/>
                <a:gd name="T43" fmla="*/ 54 h 180"/>
                <a:gd name="T44" fmla="*/ 126 w 522"/>
                <a:gd name="T45" fmla="*/ 42 h 180"/>
                <a:gd name="T46" fmla="*/ 402 w 522"/>
                <a:gd name="T47" fmla="*/ 18 h 180"/>
                <a:gd name="T48" fmla="*/ 522 w 522"/>
                <a:gd name="T49" fmla="*/ 0 h 180"/>
                <a:gd name="T50" fmla="*/ 522 w 522"/>
                <a:gd name="T51" fmla="*/ 6 h 18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22"/>
                <a:gd name="T79" fmla="*/ 0 h 180"/>
                <a:gd name="T80" fmla="*/ 522 w 522"/>
                <a:gd name="T81" fmla="*/ 180 h 18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22" h="180">
                  <a:moveTo>
                    <a:pt x="522" y="0"/>
                  </a:moveTo>
                  <a:lnTo>
                    <a:pt x="522" y="24"/>
                  </a:lnTo>
                  <a:lnTo>
                    <a:pt x="504" y="42"/>
                  </a:lnTo>
                  <a:lnTo>
                    <a:pt x="474" y="60"/>
                  </a:lnTo>
                  <a:lnTo>
                    <a:pt x="468" y="54"/>
                  </a:lnTo>
                  <a:lnTo>
                    <a:pt x="450" y="78"/>
                  </a:lnTo>
                  <a:lnTo>
                    <a:pt x="402" y="102"/>
                  </a:lnTo>
                  <a:lnTo>
                    <a:pt x="390" y="126"/>
                  </a:lnTo>
                  <a:lnTo>
                    <a:pt x="372" y="132"/>
                  </a:lnTo>
                  <a:lnTo>
                    <a:pt x="372" y="150"/>
                  </a:lnTo>
                  <a:lnTo>
                    <a:pt x="294" y="162"/>
                  </a:lnTo>
                  <a:lnTo>
                    <a:pt x="132" y="174"/>
                  </a:lnTo>
                  <a:lnTo>
                    <a:pt x="0" y="180"/>
                  </a:lnTo>
                  <a:lnTo>
                    <a:pt x="12" y="168"/>
                  </a:lnTo>
                  <a:lnTo>
                    <a:pt x="0" y="150"/>
                  </a:lnTo>
                  <a:lnTo>
                    <a:pt x="18" y="138"/>
                  </a:lnTo>
                  <a:lnTo>
                    <a:pt x="18" y="126"/>
                  </a:lnTo>
                  <a:lnTo>
                    <a:pt x="30" y="108"/>
                  </a:lnTo>
                  <a:lnTo>
                    <a:pt x="30" y="102"/>
                  </a:lnTo>
                  <a:lnTo>
                    <a:pt x="36" y="54"/>
                  </a:lnTo>
                  <a:lnTo>
                    <a:pt x="42" y="60"/>
                  </a:lnTo>
                  <a:lnTo>
                    <a:pt x="126" y="54"/>
                  </a:lnTo>
                  <a:lnTo>
                    <a:pt x="126" y="42"/>
                  </a:lnTo>
                  <a:lnTo>
                    <a:pt x="402" y="18"/>
                  </a:lnTo>
                  <a:lnTo>
                    <a:pt x="522" y="0"/>
                  </a:lnTo>
                  <a:lnTo>
                    <a:pt x="522" y="6"/>
                  </a:lnTo>
                </a:path>
              </a:pathLst>
            </a:custGeom>
            <a:noFill/>
            <a:ln w="9525">
              <a:solidFill>
                <a:srgbClr val="000000"/>
              </a:solidFill>
              <a:prstDash val="solid"/>
              <a:round/>
              <a:headEnd/>
              <a:tailEnd/>
            </a:ln>
          </p:spPr>
          <p:txBody>
            <a:bodyPr/>
            <a:lstStyle/>
            <a:p>
              <a:endParaRPr lang="en-US"/>
            </a:p>
          </p:txBody>
        </p:sp>
        <p:sp>
          <p:nvSpPr>
            <p:cNvPr id="10347" name="Freeform 232"/>
            <p:cNvSpPr>
              <a:spLocks/>
            </p:cNvSpPr>
            <p:nvPr/>
          </p:nvSpPr>
          <p:spPr bwMode="auto">
            <a:xfrm>
              <a:off x="2211" y="2316"/>
              <a:ext cx="864" cy="834"/>
            </a:xfrm>
            <a:custGeom>
              <a:avLst/>
              <a:gdLst>
                <a:gd name="T0" fmla="*/ 828 w 864"/>
                <a:gd name="T1" fmla="*/ 246 h 834"/>
                <a:gd name="T2" fmla="*/ 864 w 864"/>
                <a:gd name="T3" fmla="*/ 438 h 834"/>
                <a:gd name="T4" fmla="*/ 858 w 864"/>
                <a:gd name="T5" fmla="*/ 516 h 834"/>
                <a:gd name="T6" fmla="*/ 846 w 864"/>
                <a:gd name="T7" fmla="*/ 540 h 834"/>
                <a:gd name="T8" fmla="*/ 804 w 864"/>
                <a:gd name="T9" fmla="*/ 558 h 834"/>
                <a:gd name="T10" fmla="*/ 792 w 864"/>
                <a:gd name="T11" fmla="*/ 534 h 834"/>
                <a:gd name="T12" fmla="*/ 768 w 864"/>
                <a:gd name="T13" fmla="*/ 540 h 834"/>
                <a:gd name="T14" fmla="*/ 756 w 864"/>
                <a:gd name="T15" fmla="*/ 582 h 834"/>
                <a:gd name="T16" fmla="*/ 678 w 864"/>
                <a:gd name="T17" fmla="*/ 648 h 834"/>
                <a:gd name="T18" fmla="*/ 684 w 864"/>
                <a:gd name="T19" fmla="*/ 630 h 834"/>
                <a:gd name="T20" fmla="*/ 678 w 864"/>
                <a:gd name="T21" fmla="*/ 630 h 834"/>
                <a:gd name="T22" fmla="*/ 666 w 864"/>
                <a:gd name="T23" fmla="*/ 630 h 834"/>
                <a:gd name="T24" fmla="*/ 660 w 864"/>
                <a:gd name="T25" fmla="*/ 642 h 834"/>
                <a:gd name="T26" fmla="*/ 654 w 864"/>
                <a:gd name="T27" fmla="*/ 654 h 834"/>
                <a:gd name="T28" fmla="*/ 642 w 864"/>
                <a:gd name="T29" fmla="*/ 660 h 834"/>
                <a:gd name="T30" fmla="*/ 636 w 864"/>
                <a:gd name="T31" fmla="*/ 654 h 834"/>
                <a:gd name="T32" fmla="*/ 624 w 864"/>
                <a:gd name="T33" fmla="*/ 684 h 834"/>
                <a:gd name="T34" fmla="*/ 606 w 864"/>
                <a:gd name="T35" fmla="*/ 690 h 834"/>
                <a:gd name="T36" fmla="*/ 612 w 864"/>
                <a:gd name="T37" fmla="*/ 702 h 834"/>
                <a:gd name="T38" fmla="*/ 594 w 864"/>
                <a:gd name="T39" fmla="*/ 732 h 834"/>
                <a:gd name="T40" fmla="*/ 588 w 864"/>
                <a:gd name="T41" fmla="*/ 732 h 834"/>
                <a:gd name="T42" fmla="*/ 576 w 864"/>
                <a:gd name="T43" fmla="*/ 732 h 834"/>
                <a:gd name="T44" fmla="*/ 594 w 864"/>
                <a:gd name="T45" fmla="*/ 768 h 834"/>
                <a:gd name="T46" fmla="*/ 546 w 864"/>
                <a:gd name="T47" fmla="*/ 828 h 834"/>
                <a:gd name="T48" fmla="*/ 462 w 864"/>
                <a:gd name="T49" fmla="*/ 750 h 834"/>
                <a:gd name="T50" fmla="*/ 408 w 864"/>
                <a:gd name="T51" fmla="*/ 654 h 834"/>
                <a:gd name="T52" fmla="*/ 336 w 864"/>
                <a:gd name="T53" fmla="*/ 534 h 834"/>
                <a:gd name="T54" fmla="*/ 252 w 864"/>
                <a:gd name="T55" fmla="*/ 528 h 834"/>
                <a:gd name="T56" fmla="*/ 216 w 864"/>
                <a:gd name="T57" fmla="*/ 582 h 834"/>
                <a:gd name="T58" fmla="*/ 126 w 864"/>
                <a:gd name="T59" fmla="*/ 528 h 834"/>
                <a:gd name="T60" fmla="*/ 6 w 864"/>
                <a:gd name="T61" fmla="*/ 342 h 834"/>
                <a:gd name="T62" fmla="*/ 234 w 864"/>
                <a:gd name="T63" fmla="*/ 348 h 834"/>
                <a:gd name="T64" fmla="*/ 456 w 864"/>
                <a:gd name="T65" fmla="*/ 12 h 834"/>
                <a:gd name="T66" fmla="*/ 468 w 864"/>
                <a:gd name="T67" fmla="*/ 174 h 834"/>
                <a:gd name="T68" fmla="*/ 498 w 864"/>
                <a:gd name="T69" fmla="*/ 192 h 834"/>
                <a:gd name="T70" fmla="*/ 564 w 864"/>
                <a:gd name="T71" fmla="*/ 198 h 834"/>
                <a:gd name="T72" fmla="*/ 594 w 864"/>
                <a:gd name="T73" fmla="*/ 210 h 834"/>
                <a:gd name="T74" fmla="*/ 624 w 864"/>
                <a:gd name="T75" fmla="*/ 216 h 834"/>
                <a:gd name="T76" fmla="*/ 642 w 864"/>
                <a:gd name="T77" fmla="*/ 216 h 834"/>
                <a:gd name="T78" fmla="*/ 660 w 864"/>
                <a:gd name="T79" fmla="*/ 216 h 834"/>
                <a:gd name="T80" fmla="*/ 750 w 864"/>
                <a:gd name="T81" fmla="*/ 210 h 834"/>
                <a:gd name="T82" fmla="*/ 798 w 864"/>
                <a:gd name="T83" fmla="*/ 234 h 8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864"/>
                <a:gd name="T127" fmla="*/ 0 h 834"/>
                <a:gd name="T128" fmla="*/ 864 w 864"/>
                <a:gd name="T129" fmla="*/ 834 h 8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864" h="834">
                  <a:moveTo>
                    <a:pt x="798" y="234"/>
                  </a:moveTo>
                  <a:lnTo>
                    <a:pt x="828" y="246"/>
                  </a:lnTo>
                  <a:lnTo>
                    <a:pt x="828" y="366"/>
                  </a:lnTo>
                  <a:lnTo>
                    <a:pt x="864" y="438"/>
                  </a:lnTo>
                  <a:lnTo>
                    <a:pt x="852" y="474"/>
                  </a:lnTo>
                  <a:lnTo>
                    <a:pt x="858" y="516"/>
                  </a:lnTo>
                  <a:lnTo>
                    <a:pt x="840" y="534"/>
                  </a:lnTo>
                  <a:lnTo>
                    <a:pt x="846" y="540"/>
                  </a:lnTo>
                  <a:lnTo>
                    <a:pt x="786" y="570"/>
                  </a:lnTo>
                  <a:lnTo>
                    <a:pt x="804" y="558"/>
                  </a:lnTo>
                  <a:lnTo>
                    <a:pt x="786" y="558"/>
                  </a:lnTo>
                  <a:lnTo>
                    <a:pt x="792" y="534"/>
                  </a:lnTo>
                  <a:lnTo>
                    <a:pt x="774" y="546"/>
                  </a:lnTo>
                  <a:lnTo>
                    <a:pt x="768" y="540"/>
                  </a:lnTo>
                  <a:lnTo>
                    <a:pt x="774" y="576"/>
                  </a:lnTo>
                  <a:lnTo>
                    <a:pt x="756" y="582"/>
                  </a:lnTo>
                  <a:lnTo>
                    <a:pt x="756" y="600"/>
                  </a:lnTo>
                  <a:lnTo>
                    <a:pt x="678" y="648"/>
                  </a:lnTo>
                  <a:lnTo>
                    <a:pt x="720" y="618"/>
                  </a:lnTo>
                  <a:lnTo>
                    <a:pt x="684" y="630"/>
                  </a:lnTo>
                  <a:lnTo>
                    <a:pt x="684" y="618"/>
                  </a:lnTo>
                  <a:lnTo>
                    <a:pt x="678" y="630"/>
                  </a:lnTo>
                  <a:lnTo>
                    <a:pt x="672" y="624"/>
                  </a:lnTo>
                  <a:lnTo>
                    <a:pt x="666" y="630"/>
                  </a:lnTo>
                  <a:lnTo>
                    <a:pt x="654" y="624"/>
                  </a:lnTo>
                  <a:lnTo>
                    <a:pt x="660" y="642"/>
                  </a:lnTo>
                  <a:lnTo>
                    <a:pt x="672" y="642"/>
                  </a:lnTo>
                  <a:lnTo>
                    <a:pt x="654" y="654"/>
                  </a:lnTo>
                  <a:lnTo>
                    <a:pt x="642" y="636"/>
                  </a:lnTo>
                  <a:lnTo>
                    <a:pt x="642" y="660"/>
                  </a:lnTo>
                  <a:lnTo>
                    <a:pt x="636" y="666"/>
                  </a:lnTo>
                  <a:lnTo>
                    <a:pt x="636" y="654"/>
                  </a:lnTo>
                  <a:lnTo>
                    <a:pt x="612" y="672"/>
                  </a:lnTo>
                  <a:lnTo>
                    <a:pt x="624" y="684"/>
                  </a:lnTo>
                  <a:lnTo>
                    <a:pt x="594" y="684"/>
                  </a:lnTo>
                  <a:lnTo>
                    <a:pt x="606" y="690"/>
                  </a:lnTo>
                  <a:lnTo>
                    <a:pt x="606" y="702"/>
                  </a:lnTo>
                  <a:lnTo>
                    <a:pt x="612" y="702"/>
                  </a:lnTo>
                  <a:lnTo>
                    <a:pt x="600" y="732"/>
                  </a:lnTo>
                  <a:lnTo>
                    <a:pt x="594" y="732"/>
                  </a:lnTo>
                  <a:lnTo>
                    <a:pt x="594" y="720"/>
                  </a:lnTo>
                  <a:lnTo>
                    <a:pt x="588" y="732"/>
                  </a:lnTo>
                  <a:lnTo>
                    <a:pt x="576" y="720"/>
                  </a:lnTo>
                  <a:lnTo>
                    <a:pt x="576" y="732"/>
                  </a:lnTo>
                  <a:lnTo>
                    <a:pt x="600" y="732"/>
                  </a:lnTo>
                  <a:lnTo>
                    <a:pt x="594" y="768"/>
                  </a:lnTo>
                  <a:lnTo>
                    <a:pt x="618" y="834"/>
                  </a:lnTo>
                  <a:lnTo>
                    <a:pt x="546" y="828"/>
                  </a:lnTo>
                  <a:lnTo>
                    <a:pt x="480" y="798"/>
                  </a:lnTo>
                  <a:lnTo>
                    <a:pt x="462" y="750"/>
                  </a:lnTo>
                  <a:lnTo>
                    <a:pt x="456" y="702"/>
                  </a:lnTo>
                  <a:lnTo>
                    <a:pt x="408" y="654"/>
                  </a:lnTo>
                  <a:lnTo>
                    <a:pt x="372" y="570"/>
                  </a:lnTo>
                  <a:lnTo>
                    <a:pt x="336" y="534"/>
                  </a:lnTo>
                  <a:lnTo>
                    <a:pt x="276" y="516"/>
                  </a:lnTo>
                  <a:lnTo>
                    <a:pt x="252" y="528"/>
                  </a:lnTo>
                  <a:lnTo>
                    <a:pt x="234" y="564"/>
                  </a:lnTo>
                  <a:lnTo>
                    <a:pt x="216" y="582"/>
                  </a:lnTo>
                  <a:lnTo>
                    <a:pt x="198" y="576"/>
                  </a:lnTo>
                  <a:lnTo>
                    <a:pt x="126" y="528"/>
                  </a:lnTo>
                  <a:lnTo>
                    <a:pt x="108" y="450"/>
                  </a:lnTo>
                  <a:lnTo>
                    <a:pt x="6" y="342"/>
                  </a:lnTo>
                  <a:lnTo>
                    <a:pt x="0" y="330"/>
                  </a:lnTo>
                  <a:lnTo>
                    <a:pt x="234" y="348"/>
                  </a:lnTo>
                  <a:lnTo>
                    <a:pt x="264" y="0"/>
                  </a:lnTo>
                  <a:lnTo>
                    <a:pt x="456" y="12"/>
                  </a:lnTo>
                  <a:lnTo>
                    <a:pt x="444" y="162"/>
                  </a:lnTo>
                  <a:lnTo>
                    <a:pt x="468" y="174"/>
                  </a:lnTo>
                  <a:lnTo>
                    <a:pt x="486" y="174"/>
                  </a:lnTo>
                  <a:lnTo>
                    <a:pt x="498" y="192"/>
                  </a:lnTo>
                  <a:lnTo>
                    <a:pt x="540" y="204"/>
                  </a:lnTo>
                  <a:lnTo>
                    <a:pt x="564" y="198"/>
                  </a:lnTo>
                  <a:lnTo>
                    <a:pt x="582" y="222"/>
                  </a:lnTo>
                  <a:lnTo>
                    <a:pt x="594" y="210"/>
                  </a:lnTo>
                  <a:lnTo>
                    <a:pt x="612" y="228"/>
                  </a:lnTo>
                  <a:lnTo>
                    <a:pt x="624" y="216"/>
                  </a:lnTo>
                  <a:lnTo>
                    <a:pt x="630" y="234"/>
                  </a:lnTo>
                  <a:lnTo>
                    <a:pt x="642" y="216"/>
                  </a:lnTo>
                  <a:lnTo>
                    <a:pt x="648" y="222"/>
                  </a:lnTo>
                  <a:lnTo>
                    <a:pt x="660" y="216"/>
                  </a:lnTo>
                  <a:lnTo>
                    <a:pt x="678" y="234"/>
                  </a:lnTo>
                  <a:lnTo>
                    <a:pt x="750" y="210"/>
                  </a:lnTo>
                  <a:lnTo>
                    <a:pt x="798" y="240"/>
                  </a:lnTo>
                  <a:lnTo>
                    <a:pt x="798" y="234"/>
                  </a:lnTo>
                  <a:close/>
                </a:path>
              </a:pathLst>
            </a:custGeom>
            <a:solidFill>
              <a:srgbClr val="FF4500"/>
            </a:solidFill>
            <a:ln w="9525">
              <a:solidFill>
                <a:srgbClr val="FF4500"/>
              </a:solidFill>
              <a:prstDash val="solid"/>
              <a:round/>
              <a:headEnd/>
              <a:tailEnd/>
            </a:ln>
          </p:spPr>
          <p:txBody>
            <a:bodyPr/>
            <a:lstStyle/>
            <a:p>
              <a:endParaRPr lang="en-US"/>
            </a:p>
          </p:txBody>
        </p:sp>
        <p:sp>
          <p:nvSpPr>
            <p:cNvPr id="10348" name="Freeform 233"/>
            <p:cNvSpPr>
              <a:spLocks/>
            </p:cNvSpPr>
            <p:nvPr/>
          </p:nvSpPr>
          <p:spPr bwMode="auto">
            <a:xfrm>
              <a:off x="2211" y="2316"/>
              <a:ext cx="864" cy="834"/>
            </a:xfrm>
            <a:custGeom>
              <a:avLst/>
              <a:gdLst>
                <a:gd name="T0" fmla="*/ 828 w 864"/>
                <a:gd name="T1" fmla="*/ 246 h 834"/>
                <a:gd name="T2" fmla="*/ 864 w 864"/>
                <a:gd name="T3" fmla="*/ 438 h 834"/>
                <a:gd name="T4" fmla="*/ 858 w 864"/>
                <a:gd name="T5" fmla="*/ 516 h 834"/>
                <a:gd name="T6" fmla="*/ 846 w 864"/>
                <a:gd name="T7" fmla="*/ 540 h 834"/>
                <a:gd name="T8" fmla="*/ 804 w 864"/>
                <a:gd name="T9" fmla="*/ 558 h 834"/>
                <a:gd name="T10" fmla="*/ 792 w 864"/>
                <a:gd name="T11" fmla="*/ 534 h 834"/>
                <a:gd name="T12" fmla="*/ 768 w 864"/>
                <a:gd name="T13" fmla="*/ 540 h 834"/>
                <a:gd name="T14" fmla="*/ 756 w 864"/>
                <a:gd name="T15" fmla="*/ 582 h 834"/>
                <a:gd name="T16" fmla="*/ 678 w 864"/>
                <a:gd name="T17" fmla="*/ 648 h 834"/>
                <a:gd name="T18" fmla="*/ 684 w 864"/>
                <a:gd name="T19" fmla="*/ 630 h 834"/>
                <a:gd name="T20" fmla="*/ 678 w 864"/>
                <a:gd name="T21" fmla="*/ 630 h 834"/>
                <a:gd name="T22" fmla="*/ 666 w 864"/>
                <a:gd name="T23" fmla="*/ 630 h 834"/>
                <a:gd name="T24" fmla="*/ 660 w 864"/>
                <a:gd name="T25" fmla="*/ 642 h 834"/>
                <a:gd name="T26" fmla="*/ 654 w 864"/>
                <a:gd name="T27" fmla="*/ 654 h 834"/>
                <a:gd name="T28" fmla="*/ 642 w 864"/>
                <a:gd name="T29" fmla="*/ 660 h 834"/>
                <a:gd name="T30" fmla="*/ 636 w 864"/>
                <a:gd name="T31" fmla="*/ 654 h 834"/>
                <a:gd name="T32" fmla="*/ 624 w 864"/>
                <a:gd name="T33" fmla="*/ 684 h 834"/>
                <a:gd name="T34" fmla="*/ 606 w 864"/>
                <a:gd name="T35" fmla="*/ 690 h 834"/>
                <a:gd name="T36" fmla="*/ 612 w 864"/>
                <a:gd name="T37" fmla="*/ 702 h 834"/>
                <a:gd name="T38" fmla="*/ 594 w 864"/>
                <a:gd name="T39" fmla="*/ 732 h 834"/>
                <a:gd name="T40" fmla="*/ 588 w 864"/>
                <a:gd name="T41" fmla="*/ 732 h 834"/>
                <a:gd name="T42" fmla="*/ 576 w 864"/>
                <a:gd name="T43" fmla="*/ 732 h 834"/>
                <a:gd name="T44" fmla="*/ 594 w 864"/>
                <a:gd name="T45" fmla="*/ 768 h 834"/>
                <a:gd name="T46" fmla="*/ 546 w 864"/>
                <a:gd name="T47" fmla="*/ 828 h 834"/>
                <a:gd name="T48" fmla="*/ 462 w 864"/>
                <a:gd name="T49" fmla="*/ 750 h 834"/>
                <a:gd name="T50" fmla="*/ 408 w 864"/>
                <a:gd name="T51" fmla="*/ 654 h 834"/>
                <a:gd name="T52" fmla="*/ 336 w 864"/>
                <a:gd name="T53" fmla="*/ 534 h 834"/>
                <a:gd name="T54" fmla="*/ 252 w 864"/>
                <a:gd name="T55" fmla="*/ 528 h 834"/>
                <a:gd name="T56" fmla="*/ 216 w 864"/>
                <a:gd name="T57" fmla="*/ 582 h 834"/>
                <a:gd name="T58" fmla="*/ 126 w 864"/>
                <a:gd name="T59" fmla="*/ 528 h 834"/>
                <a:gd name="T60" fmla="*/ 6 w 864"/>
                <a:gd name="T61" fmla="*/ 342 h 834"/>
                <a:gd name="T62" fmla="*/ 234 w 864"/>
                <a:gd name="T63" fmla="*/ 348 h 834"/>
                <a:gd name="T64" fmla="*/ 456 w 864"/>
                <a:gd name="T65" fmla="*/ 12 h 834"/>
                <a:gd name="T66" fmla="*/ 468 w 864"/>
                <a:gd name="T67" fmla="*/ 174 h 834"/>
                <a:gd name="T68" fmla="*/ 498 w 864"/>
                <a:gd name="T69" fmla="*/ 192 h 834"/>
                <a:gd name="T70" fmla="*/ 564 w 864"/>
                <a:gd name="T71" fmla="*/ 198 h 834"/>
                <a:gd name="T72" fmla="*/ 594 w 864"/>
                <a:gd name="T73" fmla="*/ 210 h 834"/>
                <a:gd name="T74" fmla="*/ 624 w 864"/>
                <a:gd name="T75" fmla="*/ 216 h 834"/>
                <a:gd name="T76" fmla="*/ 642 w 864"/>
                <a:gd name="T77" fmla="*/ 216 h 834"/>
                <a:gd name="T78" fmla="*/ 660 w 864"/>
                <a:gd name="T79" fmla="*/ 216 h 834"/>
                <a:gd name="T80" fmla="*/ 750 w 864"/>
                <a:gd name="T81" fmla="*/ 210 h 834"/>
                <a:gd name="T82" fmla="*/ 798 w 864"/>
                <a:gd name="T83" fmla="*/ 234 h 8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864"/>
                <a:gd name="T127" fmla="*/ 0 h 834"/>
                <a:gd name="T128" fmla="*/ 864 w 864"/>
                <a:gd name="T129" fmla="*/ 834 h 8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864" h="834">
                  <a:moveTo>
                    <a:pt x="798" y="234"/>
                  </a:moveTo>
                  <a:lnTo>
                    <a:pt x="828" y="246"/>
                  </a:lnTo>
                  <a:lnTo>
                    <a:pt x="828" y="366"/>
                  </a:lnTo>
                  <a:lnTo>
                    <a:pt x="864" y="438"/>
                  </a:lnTo>
                  <a:lnTo>
                    <a:pt x="852" y="474"/>
                  </a:lnTo>
                  <a:lnTo>
                    <a:pt x="858" y="516"/>
                  </a:lnTo>
                  <a:lnTo>
                    <a:pt x="840" y="534"/>
                  </a:lnTo>
                  <a:lnTo>
                    <a:pt x="846" y="540"/>
                  </a:lnTo>
                  <a:lnTo>
                    <a:pt x="786" y="570"/>
                  </a:lnTo>
                  <a:lnTo>
                    <a:pt x="804" y="558"/>
                  </a:lnTo>
                  <a:lnTo>
                    <a:pt x="786" y="558"/>
                  </a:lnTo>
                  <a:lnTo>
                    <a:pt x="792" y="534"/>
                  </a:lnTo>
                  <a:lnTo>
                    <a:pt x="774" y="546"/>
                  </a:lnTo>
                  <a:lnTo>
                    <a:pt x="768" y="540"/>
                  </a:lnTo>
                  <a:lnTo>
                    <a:pt x="774" y="576"/>
                  </a:lnTo>
                  <a:lnTo>
                    <a:pt x="756" y="582"/>
                  </a:lnTo>
                  <a:lnTo>
                    <a:pt x="756" y="600"/>
                  </a:lnTo>
                  <a:lnTo>
                    <a:pt x="678" y="648"/>
                  </a:lnTo>
                  <a:lnTo>
                    <a:pt x="720" y="618"/>
                  </a:lnTo>
                  <a:lnTo>
                    <a:pt x="684" y="630"/>
                  </a:lnTo>
                  <a:lnTo>
                    <a:pt x="684" y="618"/>
                  </a:lnTo>
                  <a:lnTo>
                    <a:pt x="678" y="630"/>
                  </a:lnTo>
                  <a:lnTo>
                    <a:pt x="672" y="624"/>
                  </a:lnTo>
                  <a:lnTo>
                    <a:pt x="666" y="630"/>
                  </a:lnTo>
                  <a:lnTo>
                    <a:pt x="654" y="624"/>
                  </a:lnTo>
                  <a:lnTo>
                    <a:pt x="660" y="642"/>
                  </a:lnTo>
                  <a:lnTo>
                    <a:pt x="672" y="642"/>
                  </a:lnTo>
                  <a:lnTo>
                    <a:pt x="654" y="654"/>
                  </a:lnTo>
                  <a:lnTo>
                    <a:pt x="642" y="636"/>
                  </a:lnTo>
                  <a:lnTo>
                    <a:pt x="642" y="660"/>
                  </a:lnTo>
                  <a:lnTo>
                    <a:pt x="636" y="666"/>
                  </a:lnTo>
                  <a:lnTo>
                    <a:pt x="636" y="654"/>
                  </a:lnTo>
                  <a:lnTo>
                    <a:pt x="612" y="672"/>
                  </a:lnTo>
                  <a:lnTo>
                    <a:pt x="624" y="684"/>
                  </a:lnTo>
                  <a:lnTo>
                    <a:pt x="594" y="684"/>
                  </a:lnTo>
                  <a:lnTo>
                    <a:pt x="606" y="690"/>
                  </a:lnTo>
                  <a:lnTo>
                    <a:pt x="606" y="702"/>
                  </a:lnTo>
                  <a:lnTo>
                    <a:pt x="612" y="702"/>
                  </a:lnTo>
                  <a:lnTo>
                    <a:pt x="600" y="732"/>
                  </a:lnTo>
                  <a:lnTo>
                    <a:pt x="594" y="732"/>
                  </a:lnTo>
                  <a:lnTo>
                    <a:pt x="594" y="720"/>
                  </a:lnTo>
                  <a:lnTo>
                    <a:pt x="588" y="732"/>
                  </a:lnTo>
                  <a:lnTo>
                    <a:pt x="576" y="720"/>
                  </a:lnTo>
                  <a:lnTo>
                    <a:pt x="576" y="732"/>
                  </a:lnTo>
                  <a:lnTo>
                    <a:pt x="600" y="732"/>
                  </a:lnTo>
                  <a:lnTo>
                    <a:pt x="594" y="768"/>
                  </a:lnTo>
                  <a:lnTo>
                    <a:pt x="618" y="834"/>
                  </a:lnTo>
                  <a:lnTo>
                    <a:pt x="546" y="828"/>
                  </a:lnTo>
                  <a:lnTo>
                    <a:pt x="480" y="798"/>
                  </a:lnTo>
                  <a:lnTo>
                    <a:pt x="462" y="750"/>
                  </a:lnTo>
                  <a:lnTo>
                    <a:pt x="456" y="702"/>
                  </a:lnTo>
                  <a:lnTo>
                    <a:pt x="408" y="654"/>
                  </a:lnTo>
                  <a:lnTo>
                    <a:pt x="372" y="570"/>
                  </a:lnTo>
                  <a:lnTo>
                    <a:pt x="336" y="534"/>
                  </a:lnTo>
                  <a:lnTo>
                    <a:pt x="276" y="516"/>
                  </a:lnTo>
                  <a:lnTo>
                    <a:pt x="252" y="528"/>
                  </a:lnTo>
                  <a:lnTo>
                    <a:pt x="234" y="564"/>
                  </a:lnTo>
                  <a:lnTo>
                    <a:pt x="216" y="582"/>
                  </a:lnTo>
                  <a:lnTo>
                    <a:pt x="198" y="576"/>
                  </a:lnTo>
                  <a:lnTo>
                    <a:pt x="126" y="528"/>
                  </a:lnTo>
                  <a:lnTo>
                    <a:pt x="108" y="450"/>
                  </a:lnTo>
                  <a:lnTo>
                    <a:pt x="6" y="342"/>
                  </a:lnTo>
                  <a:lnTo>
                    <a:pt x="0" y="330"/>
                  </a:lnTo>
                  <a:lnTo>
                    <a:pt x="234" y="348"/>
                  </a:lnTo>
                  <a:lnTo>
                    <a:pt x="264" y="0"/>
                  </a:lnTo>
                  <a:lnTo>
                    <a:pt x="456" y="12"/>
                  </a:lnTo>
                  <a:lnTo>
                    <a:pt x="444" y="162"/>
                  </a:lnTo>
                  <a:lnTo>
                    <a:pt x="468" y="174"/>
                  </a:lnTo>
                  <a:lnTo>
                    <a:pt x="486" y="174"/>
                  </a:lnTo>
                  <a:lnTo>
                    <a:pt x="498" y="192"/>
                  </a:lnTo>
                  <a:lnTo>
                    <a:pt x="540" y="204"/>
                  </a:lnTo>
                  <a:lnTo>
                    <a:pt x="564" y="198"/>
                  </a:lnTo>
                  <a:lnTo>
                    <a:pt x="582" y="222"/>
                  </a:lnTo>
                  <a:lnTo>
                    <a:pt x="594" y="210"/>
                  </a:lnTo>
                  <a:lnTo>
                    <a:pt x="612" y="228"/>
                  </a:lnTo>
                  <a:lnTo>
                    <a:pt x="624" y="216"/>
                  </a:lnTo>
                  <a:lnTo>
                    <a:pt x="630" y="234"/>
                  </a:lnTo>
                  <a:lnTo>
                    <a:pt x="642" y="216"/>
                  </a:lnTo>
                  <a:lnTo>
                    <a:pt x="648" y="222"/>
                  </a:lnTo>
                  <a:lnTo>
                    <a:pt x="660" y="216"/>
                  </a:lnTo>
                  <a:lnTo>
                    <a:pt x="678" y="234"/>
                  </a:lnTo>
                  <a:lnTo>
                    <a:pt x="750" y="210"/>
                  </a:lnTo>
                  <a:lnTo>
                    <a:pt x="798" y="240"/>
                  </a:lnTo>
                  <a:lnTo>
                    <a:pt x="798" y="234"/>
                  </a:lnTo>
                  <a:lnTo>
                    <a:pt x="798" y="240"/>
                  </a:lnTo>
                </a:path>
              </a:pathLst>
            </a:custGeom>
            <a:noFill/>
            <a:ln w="9525">
              <a:solidFill>
                <a:srgbClr val="000000"/>
              </a:solidFill>
              <a:prstDash val="solid"/>
              <a:round/>
              <a:headEnd/>
              <a:tailEnd/>
            </a:ln>
          </p:spPr>
          <p:txBody>
            <a:bodyPr/>
            <a:lstStyle/>
            <a:p>
              <a:endParaRPr lang="en-US"/>
            </a:p>
          </p:txBody>
        </p:sp>
        <p:sp>
          <p:nvSpPr>
            <p:cNvPr id="10349" name="Freeform 234"/>
            <p:cNvSpPr>
              <a:spLocks/>
            </p:cNvSpPr>
            <p:nvPr/>
          </p:nvSpPr>
          <p:spPr bwMode="auto">
            <a:xfrm>
              <a:off x="1803" y="1800"/>
              <a:ext cx="348" cy="438"/>
            </a:xfrm>
            <a:custGeom>
              <a:avLst/>
              <a:gdLst>
                <a:gd name="T0" fmla="*/ 306 w 348"/>
                <a:gd name="T1" fmla="*/ 438 h 438"/>
                <a:gd name="T2" fmla="*/ 0 w 348"/>
                <a:gd name="T3" fmla="*/ 384 h 438"/>
                <a:gd name="T4" fmla="*/ 78 w 348"/>
                <a:gd name="T5" fmla="*/ 0 h 438"/>
                <a:gd name="T6" fmla="*/ 132 w 348"/>
                <a:gd name="T7" fmla="*/ 12 h 438"/>
                <a:gd name="T8" fmla="*/ 246 w 348"/>
                <a:gd name="T9" fmla="*/ 30 h 438"/>
                <a:gd name="T10" fmla="*/ 234 w 348"/>
                <a:gd name="T11" fmla="*/ 108 h 438"/>
                <a:gd name="T12" fmla="*/ 348 w 348"/>
                <a:gd name="T13" fmla="*/ 126 h 438"/>
                <a:gd name="T14" fmla="*/ 312 w 348"/>
                <a:gd name="T15" fmla="*/ 390 h 438"/>
                <a:gd name="T16" fmla="*/ 306 w 348"/>
                <a:gd name="T17" fmla="*/ 438 h 4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8"/>
                <a:gd name="T28" fmla="*/ 0 h 438"/>
                <a:gd name="T29" fmla="*/ 348 w 348"/>
                <a:gd name="T30" fmla="*/ 438 h 4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8" h="438">
                  <a:moveTo>
                    <a:pt x="306" y="438"/>
                  </a:moveTo>
                  <a:lnTo>
                    <a:pt x="0" y="384"/>
                  </a:lnTo>
                  <a:lnTo>
                    <a:pt x="78" y="0"/>
                  </a:lnTo>
                  <a:lnTo>
                    <a:pt x="132" y="12"/>
                  </a:lnTo>
                  <a:lnTo>
                    <a:pt x="246" y="30"/>
                  </a:lnTo>
                  <a:lnTo>
                    <a:pt x="234" y="108"/>
                  </a:lnTo>
                  <a:lnTo>
                    <a:pt x="348" y="126"/>
                  </a:lnTo>
                  <a:lnTo>
                    <a:pt x="312" y="390"/>
                  </a:lnTo>
                  <a:lnTo>
                    <a:pt x="306" y="438"/>
                  </a:lnTo>
                  <a:close/>
                </a:path>
              </a:pathLst>
            </a:custGeom>
            <a:solidFill>
              <a:srgbClr val="FFAA00"/>
            </a:solidFill>
            <a:ln w="9525">
              <a:solidFill>
                <a:srgbClr val="FFAA00"/>
              </a:solidFill>
              <a:prstDash val="solid"/>
              <a:round/>
              <a:headEnd/>
              <a:tailEnd/>
            </a:ln>
          </p:spPr>
          <p:txBody>
            <a:bodyPr/>
            <a:lstStyle/>
            <a:p>
              <a:endParaRPr lang="en-US"/>
            </a:p>
          </p:txBody>
        </p:sp>
        <p:sp>
          <p:nvSpPr>
            <p:cNvPr id="10350" name="Freeform 235"/>
            <p:cNvSpPr>
              <a:spLocks/>
            </p:cNvSpPr>
            <p:nvPr/>
          </p:nvSpPr>
          <p:spPr bwMode="auto">
            <a:xfrm>
              <a:off x="1803" y="1800"/>
              <a:ext cx="348" cy="444"/>
            </a:xfrm>
            <a:custGeom>
              <a:avLst/>
              <a:gdLst>
                <a:gd name="T0" fmla="*/ 306 w 348"/>
                <a:gd name="T1" fmla="*/ 438 h 444"/>
                <a:gd name="T2" fmla="*/ 0 w 348"/>
                <a:gd name="T3" fmla="*/ 384 h 444"/>
                <a:gd name="T4" fmla="*/ 78 w 348"/>
                <a:gd name="T5" fmla="*/ 0 h 444"/>
                <a:gd name="T6" fmla="*/ 132 w 348"/>
                <a:gd name="T7" fmla="*/ 12 h 444"/>
                <a:gd name="T8" fmla="*/ 246 w 348"/>
                <a:gd name="T9" fmla="*/ 30 h 444"/>
                <a:gd name="T10" fmla="*/ 234 w 348"/>
                <a:gd name="T11" fmla="*/ 108 h 444"/>
                <a:gd name="T12" fmla="*/ 348 w 348"/>
                <a:gd name="T13" fmla="*/ 126 h 444"/>
                <a:gd name="T14" fmla="*/ 312 w 348"/>
                <a:gd name="T15" fmla="*/ 390 h 444"/>
                <a:gd name="T16" fmla="*/ 306 w 348"/>
                <a:gd name="T17" fmla="*/ 438 h 444"/>
                <a:gd name="T18" fmla="*/ 306 w 348"/>
                <a:gd name="T19" fmla="*/ 444 h 4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48"/>
                <a:gd name="T31" fmla="*/ 0 h 444"/>
                <a:gd name="T32" fmla="*/ 348 w 348"/>
                <a:gd name="T33" fmla="*/ 444 h 44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48" h="444">
                  <a:moveTo>
                    <a:pt x="306" y="438"/>
                  </a:moveTo>
                  <a:lnTo>
                    <a:pt x="0" y="384"/>
                  </a:lnTo>
                  <a:lnTo>
                    <a:pt x="78" y="0"/>
                  </a:lnTo>
                  <a:lnTo>
                    <a:pt x="132" y="12"/>
                  </a:lnTo>
                  <a:lnTo>
                    <a:pt x="246" y="30"/>
                  </a:lnTo>
                  <a:lnTo>
                    <a:pt x="234" y="108"/>
                  </a:lnTo>
                  <a:lnTo>
                    <a:pt x="348" y="126"/>
                  </a:lnTo>
                  <a:lnTo>
                    <a:pt x="312" y="390"/>
                  </a:lnTo>
                  <a:lnTo>
                    <a:pt x="306" y="438"/>
                  </a:lnTo>
                  <a:lnTo>
                    <a:pt x="306" y="444"/>
                  </a:lnTo>
                </a:path>
              </a:pathLst>
            </a:custGeom>
            <a:noFill/>
            <a:ln w="9525">
              <a:solidFill>
                <a:srgbClr val="000000"/>
              </a:solidFill>
              <a:prstDash val="solid"/>
              <a:round/>
              <a:headEnd/>
              <a:tailEnd/>
            </a:ln>
          </p:spPr>
          <p:txBody>
            <a:bodyPr/>
            <a:lstStyle/>
            <a:p>
              <a:endParaRPr lang="en-US"/>
            </a:p>
          </p:txBody>
        </p:sp>
        <p:sp>
          <p:nvSpPr>
            <p:cNvPr id="10351" name="Freeform 236"/>
            <p:cNvSpPr>
              <a:spLocks/>
            </p:cNvSpPr>
            <p:nvPr/>
          </p:nvSpPr>
          <p:spPr bwMode="auto">
            <a:xfrm>
              <a:off x="4155" y="1494"/>
              <a:ext cx="102" cy="198"/>
            </a:xfrm>
            <a:custGeom>
              <a:avLst/>
              <a:gdLst>
                <a:gd name="T0" fmla="*/ 90 w 102"/>
                <a:gd name="T1" fmla="*/ 186 h 198"/>
                <a:gd name="T2" fmla="*/ 66 w 102"/>
                <a:gd name="T3" fmla="*/ 192 h 198"/>
                <a:gd name="T4" fmla="*/ 48 w 102"/>
                <a:gd name="T5" fmla="*/ 198 h 198"/>
                <a:gd name="T6" fmla="*/ 42 w 102"/>
                <a:gd name="T7" fmla="*/ 192 h 198"/>
                <a:gd name="T8" fmla="*/ 30 w 102"/>
                <a:gd name="T9" fmla="*/ 138 h 198"/>
                <a:gd name="T10" fmla="*/ 24 w 102"/>
                <a:gd name="T11" fmla="*/ 138 h 198"/>
                <a:gd name="T12" fmla="*/ 12 w 102"/>
                <a:gd name="T13" fmla="*/ 102 h 198"/>
                <a:gd name="T14" fmla="*/ 0 w 102"/>
                <a:gd name="T15" fmla="*/ 30 h 198"/>
                <a:gd name="T16" fmla="*/ 96 w 102"/>
                <a:gd name="T17" fmla="*/ 0 h 198"/>
                <a:gd name="T18" fmla="*/ 102 w 102"/>
                <a:gd name="T19" fmla="*/ 42 h 198"/>
                <a:gd name="T20" fmla="*/ 84 w 102"/>
                <a:gd name="T21" fmla="*/ 66 h 198"/>
                <a:gd name="T22" fmla="*/ 78 w 102"/>
                <a:gd name="T23" fmla="*/ 120 h 198"/>
                <a:gd name="T24" fmla="*/ 90 w 102"/>
                <a:gd name="T25" fmla="*/ 186 h 19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198"/>
                <a:gd name="T41" fmla="*/ 102 w 102"/>
                <a:gd name="T42" fmla="*/ 198 h 19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198">
                  <a:moveTo>
                    <a:pt x="90" y="186"/>
                  </a:moveTo>
                  <a:lnTo>
                    <a:pt x="66" y="192"/>
                  </a:lnTo>
                  <a:lnTo>
                    <a:pt x="48" y="198"/>
                  </a:lnTo>
                  <a:lnTo>
                    <a:pt x="42" y="192"/>
                  </a:lnTo>
                  <a:lnTo>
                    <a:pt x="30" y="138"/>
                  </a:lnTo>
                  <a:lnTo>
                    <a:pt x="24" y="138"/>
                  </a:lnTo>
                  <a:lnTo>
                    <a:pt x="12" y="102"/>
                  </a:lnTo>
                  <a:lnTo>
                    <a:pt x="0" y="30"/>
                  </a:lnTo>
                  <a:lnTo>
                    <a:pt x="96" y="0"/>
                  </a:lnTo>
                  <a:lnTo>
                    <a:pt x="102" y="42"/>
                  </a:lnTo>
                  <a:lnTo>
                    <a:pt x="84" y="66"/>
                  </a:lnTo>
                  <a:lnTo>
                    <a:pt x="78" y="120"/>
                  </a:lnTo>
                  <a:lnTo>
                    <a:pt x="90" y="186"/>
                  </a:lnTo>
                  <a:close/>
                </a:path>
              </a:pathLst>
            </a:custGeom>
            <a:solidFill>
              <a:srgbClr val="FFAA00"/>
            </a:solidFill>
            <a:ln w="9525">
              <a:solidFill>
                <a:srgbClr val="FFAA00"/>
              </a:solidFill>
              <a:prstDash val="solid"/>
              <a:round/>
              <a:headEnd/>
              <a:tailEnd/>
            </a:ln>
          </p:spPr>
          <p:txBody>
            <a:bodyPr/>
            <a:lstStyle/>
            <a:p>
              <a:endParaRPr lang="en-US"/>
            </a:p>
          </p:txBody>
        </p:sp>
        <p:sp>
          <p:nvSpPr>
            <p:cNvPr id="10352" name="Freeform 237"/>
            <p:cNvSpPr>
              <a:spLocks/>
            </p:cNvSpPr>
            <p:nvPr/>
          </p:nvSpPr>
          <p:spPr bwMode="auto">
            <a:xfrm>
              <a:off x="4155" y="1494"/>
              <a:ext cx="102" cy="198"/>
            </a:xfrm>
            <a:custGeom>
              <a:avLst/>
              <a:gdLst>
                <a:gd name="T0" fmla="*/ 90 w 102"/>
                <a:gd name="T1" fmla="*/ 186 h 198"/>
                <a:gd name="T2" fmla="*/ 66 w 102"/>
                <a:gd name="T3" fmla="*/ 192 h 198"/>
                <a:gd name="T4" fmla="*/ 48 w 102"/>
                <a:gd name="T5" fmla="*/ 198 h 198"/>
                <a:gd name="T6" fmla="*/ 42 w 102"/>
                <a:gd name="T7" fmla="*/ 192 h 198"/>
                <a:gd name="T8" fmla="*/ 30 w 102"/>
                <a:gd name="T9" fmla="*/ 138 h 198"/>
                <a:gd name="T10" fmla="*/ 24 w 102"/>
                <a:gd name="T11" fmla="*/ 138 h 198"/>
                <a:gd name="T12" fmla="*/ 12 w 102"/>
                <a:gd name="T13" fmla="*/ 102 h 198"/>
                <a:gd name="T14" fmla="*/ 0 w 102"/>
                <a:gd name="T15" fmla="*/ 30 h 198"/>
                <a:gd name="T16" fmla="*/ 96 w 102"/>
                <a:gd name="T17" fmla="*/ 0 h 198"/>
                <a:gd name="T18" fmla="*/ 102 w 102"/>
                <a:gd name="T19" fmla="*/ 42 h 198"/>
                <a:gd name="T20" fmla="*/ 84 w 102"/>
                <a:gd name="T21" fmla="*/ 66 h 198"/>
                <a:gd name="T22" fmla="*/ 78 w 102"/>
                <a:gd name="T23" fmla="*/ 120 h 198"/>
                <a:gd name="T24" fmla="*/ 90 w 102"/>
                <a:gd name="T25" fmla="*/ 186 h 198"/>
                <a:gd name="T26" fmla="*/ 90 w 102"/>
                <a:gd name="T27" fmla="*/ 192 h 19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2"/>
                <a:gd name="T43" fmla="*/ 0 h 198"/>
                <a:gd name="T44" fmla="*/ 102 w 102"/>
                <a:gd name="T45" fmla="*/ 198 h 19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2" h="198">
                  <a:moveTo>
                    <a:pt x="90" y="186"/>
                  </a:moveTo>
                  <a:lnTo>
                    <a:pt x="66" y="192"/>
                  </a:lnTo>
                  <a:lnTo>
                    <a:pt x="48" y="198"/>
                  </a:lnTo>
                  <a:lnTo>
                    <a:pt x="42" y="192"/>
                  </a:lnTo>
                  <a:lnTo>
                    <a:pt x="30" y="138"/>
                  </a:lnTo>
                  <a:lnTo>
                    <a:pt x="24" y="138"/>
                  </a:lnTo>
                  <a:lnTo>
                    <a:pt x="12" y="102"/>
                  </a:lnTo>
                  <a:lnTo>
                    <a:pt x="0" y="30"/>
                  </a:lnTo>
                  <a:lnTo>
                    <a:pt x="96" y="0"/>
                  </a:lnTo>
                  <a:lnTo>
                    <a:pt x="102" y="42"/>
                  </a:lnTo>
                  <a:lnTo>
                    <a:pt x="84" y="66"/>
                  </a:lnTo>
                  <a:lnTo>
                    <a:pt x="78" y="120"/>
                  </a:lnTo>
                  <a:lnTo>
                    <a:pt x="90" y="186"/>
                  </a:lnTo>
                  <a:lnTo>
                    <a:pt x="90" y="192"/>
                  </a:lnTo>
                </a:path>
              </a:pathLst>
            </a:custGeom>
            <a:noFill/>
            <a:ln w="9525">
              <a:solidFill>
                <a:srgbClr val="000000"/>
              </a:solidFill>
              <a:prstDash val="solid"/>
              <a:round/>
              <a:headEnd/>
              <a:tailEnd/>
            </a:ln>
          </p:spPr>
          <p:txBody>
            <a:bodyPr/>
            <a:lstStyle/>
            <a:p>
              <a:endParaRPr lang="en-US"/>
            </a:p>
          </p:txBody>
        </p:sp>
        <p:sp>
          <p:nvSpPr>
            <p:cNvPr id="10353" name="Freeform 238"/>
            <p:cNvSpPr>
              <a:spLocks/>
            </p:cNvSpPr>
            <p:nvPr/>
          </p:nvSpPr>
          <p:spPr bwMode="auto">
            <a:xfrm>
              <a:off x="4167" y="2076"/>
              <a:ext cx="6" cy="18"/>
            </a:xfrm>
            <a:custGeom>
              <a:avLst/>
              <a:gdLst>
                <a:gd name="T0" fmla="*/ 6 w 6"/>
                <a:gd name="T1" fmla="*/ 0 h 18"/>
                <a:gd name="T2" fmla="*/ 0 w 6"/>
                <a:gd name="T3" fmla="*/ 18 h 18"/>
                <a:gd name="T4" fmla="*/ 0 w 6"/>
                <a:gd name="T5" fmla="*/ 0 h 18"/>
                <a:gd name="T6" fmla="*/ 6 w 6"/>
                <a:gd name="T7" fmla="*/ 0 h 18"/>
                <a:gd name="T8" fmla="*/ 0 60000 65536"/>
                <a:gd name="T9" fmla="*/ 0 60000 65536"/>
                <a:gd name="T10" fmla="*/ 0 60000 65536"/>
                <a:gd name="T11" fmla="*/ 0 60000 65536"/>
                <a:gd name="T12" fmla="*/ 0 w 6"/>
                <a:gd name="T13" fmla="*/ 0 h 18"/>
                <a:gd name="T14" fmla="*/ 6 w 6"/>
                <a:gd name="T15" fmla="*/ 18 h 18"/>
              </a:gdLst>
              <a:ahLst/>
              <a:cxnLst>
                <a:cxn ang="T8">
                  <a:pos x="T0" y="T1"/>
                </a:cxn>
                <a:cxn ang="T9">
                  <a:pos x="T2" y="T3"/>
                </a:cxn>
                <a:cxn ang="T10">
                  <a:pos x="T4" y="T5"/>
                </a:cxn>
                <a:cxn ang="T11">
                  <a:pos x="T6" y="T7"/>
                </a:cxn>
              </a:cxnLst>
              <a:rect l="T12" t="T13" r="T14" b="T15"/>
              <a:pathLst>
                <a:path w="6" h="18">
                  <a:moveTo>
                    <a:pt x="6" y="0"/>
                  </a:moveTo>
                  <a:lnTo>
                    <a:pt x="0" y="18"/>
                  </a:lnTo>
                  <a:lnTo>
                    <a:pt x="0" y="0"/>
                  </a:lnTo>
                  <a:lnTo>
                    <a:pt x="6" y="0"/>
                  </a:lnTo>
                  <a:close/>
                </a:path>
              </a:pathLst>
            </a:custGeom>
            <a:solidFill>
              <a:srgbClr val="FF8C00"/>
            </a:solidFill>
            <a:ln w="9525">
              <a:solidFill>
                <a:srgbClr val="FF8C00"/>
              </a:solidFill>
              <a:prstDash val="solid"/>
              <a:round/>
              <a:headEnd/>
              <a:tailEnd/>
            </a:ln>
          </p:spPr>
          <p:txBody>
            <a:bodyPr/>
            <a:lstStyle/>
            <a:p>
              <a:endParaRPr lang="en-US"/>
            </a:p>
          </p:txBody>
        </p:sp>
        <p:sp>
          <p:nvSpPr>
            <p:cNvPr id="10354" name="Freeform 239"/>
            <p:cNvSpPr>
              <a:spLocks/>
            </p:cNvSpPr>
            <p:nvPr/>
          </p:nvSpPr>
          <p:spPr bwMode="auto">
            <a:xfrm>
              <a:off x="4167" y="2076"/>
              <a:ext cx="6" cy="18"/>
            </a:xfrm>
            <a:custGeom>
              <a:avLst/>
              <a:gdLst>
                <a:gd name="T0" fmla="*/ 6 w 6"/>
                <a:gd name="T1" fmla="*/ 0 h 18"/>
                <a:gd name="T2" fmla="*/ 0 w 6"/>
                <a:gd name="T3" fmla="*/ 18 h 18"/>
                <a:gd name="T4" fmla="*/ 0 w 6"/>
                <a:gd name="T5" fmla="*/ 0 h 18"/>
                <a:gd name="T6" fmla="*/ 6 w 6"/>
                <a:gd name="T7" fmla="*/ 0 h 18"/>
                <a:gd name="T8" fmla="*/ 6 w 6"/>
                <a:gd name="T9" fmla="*/ 6 h 18"/>
                <a:gd name="T10" fmla="*/ 0 60000 65536"/>
                <a:gd name="T11" fmla="*/ 0 60000 65536"/>
                <a:gd name="T12" fmla="*/ 0 60000 65536"/>
                <a:gd name="T13" fmla="*/ 0 60000 65536"/>
                <a:gd name="T14" fmla="*/ 0 60000 65536"/>
                <a:gd name="T15" fmla="*/ 0 w 6"/>
                <a:gd name="T16" fmla="*/ 0 h 18"/>
                <a:gd name="T17" fmla="*/ 6 w 6"/>
                <a:gd name="T18" fmla="*/ 18 h 18"/>
              </a:gdLst>
              <a:ahLst/>
              <a:cxnLst>
                <a:cxn ang="T10">
                  <a:pos x="T0" y="T1"/>
                </a:cxn>
                <a:cxn ang="T11">
                  <a:pos x="T2" y="T3"/>
                </a:cxn>
                <a:cxn ang="T12">
                  <a:pos x="T4" y="T5"/>
                </a:cxn>
                <a:cxn ang="T13">
                  <a:pos x="T6" y="T7"/>
                </a:cxn>
                <a:cxn ang="T14">
                  <a:pos x="T8" y="T9"/>
                </a:cxn>
              </a:cxnLst>
              <a:rect l="T15" t="T16" r="T17" b="T18"/>
              <a:pathLst>
                <a:path w="6" h="18">
                  <a:moveTo>
                    <a:pt x="6" y="0"/>
                  </a:moveTo>
                  <a:lnTo>
                    <a:pt x="0" y="18"/>
                  </a:ln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10355" name="Freeform 240"/>
            <p:cNvSpPr>
              <a:spLocks/>
            </p:cNvSpPr>
            <p:nvPr/>
          </p:nvSpPr>
          <p:spPr bwMode="auto">
            <a:xfrm>
              <a:off x="4137" y="2076"/>
              <a:ext cx="24" cy="78"/>
            </a:xfrm>
            <a:custGeom>
              <a:avLst/>
              <a:gdLst>
                <a:gd name="T0" fmla="*/ 24 w 24"/>
                <a:gd name="T1" fmla="*/ 0 h 78"/>
                <a:gd name="T2" fmla="*/ 6 w 24"/>
                <a:gd name="T3" fmla="*/ 78 h 78"/>
                <a:gd name="T4" fmla="*/ 0 w 24"/>
                <a:gd name="T5" fmla="*/ 54 h 78"/>
                <a:gd name="T6" fmla="*/ 12 w 24"/>
                <a:gd name="T7" fmla="*/ 12 h 78"/>
                <a:gd name="T8" fmla="*/ 12 w 24"/>
                <a:gd name="T9" fmla="*/ 6 h 78"/>
                <a:gd name="T10" fmla="*/ 24 w 24"/>
                <a:gd name="T11" fmla="*/ 0 h 78"/>
                <a:gd name="T12" fmla="*/ 0 60000 65536"/>
                <a:gd name="T13" fmla="*/ 0 60000 65536"/>
                <a:gd name="T14" fmla="*/ 0 60000 65536"/>
                <a:gd name="T15" fmla="*/ 0 60000 65536"/>
                <a:gd name="T16" fmla="*/ 0 60000 65536"/>
                <a:gd name="T17" fmla="*/ 0 60000 65536"/>
                <a:gd name="T18" fmla="*/ 0 w 24"/>
                <a:gd name="T19" fmla="*/ 0 h 78"/>
                <a:gd name="T20" fmla="*/ 24 w 24"/>
                <a:gd name="T21" fmla="*/ 78 h 78"/>
              </a:gdLst>
              <a:ahLst/>
              <a:cxnLst>
                <a:cxn ang="T12">
                  <a:pos x="T0" y="T1"/>
                </a:cxn>
                <a:cxn ang="T13">
                  <a:pos x="T2" y="T3"/>
                </a:cxn>
                <a:cxn ang="T14">
                  <a:pos x="T4" y="T5"/>
                </a:cxn>
                <a:cxn ang="T15">
                  <a:pos x="T6" y="T7"/>
                </a:cxn>
                <a:cxn ang="T16">
                  <a:pos x="T8" y="T9"/>
                </a:cxn>
                <a:cxn ang="T17">
                  <a:pos x="T10" y="T11"/>
                </a:cxn>
              </a:cxnLst>
              <a:rect l="T18" t="T19" r="T20" b="T21"/>
              <a:pathLst>
                <a:path w="24" h="78">
                  <a:moveTo>
                    <a:pt x="24" y="0"/>
                  </a:moveTo>
                  <a:lnTo>
                    <a:pt x="6" y="78"/>
                  </a:lnTo>
                  <a:lnTo>
                    <a:pt x="0" y="54"/>
                  </a:lnTo>
                  <a:lnTo>
                    <a:pt x="12" y="12"/>
                  </a:lnTo>
                  <a:lnTo>
                    <a:pt x="12" y="6"/>
                  </a:lnTo>
                  <a:lnTo>
                    <a:pt x="24" y="0"/>
                  </a:lnTo>
                  <a:close/>
                </a:path>
              </a:pathLst>
            </a:custGeom>
            <a:solidFill>
              <a:srgbClr val="FF8C00"/>
            </a:solidFill>
            <a:ln w="9525">
              <a:solidFill>
                <a:srgbClr val="FF8C00"/>
              </a:solidFill>
              <a:prstDash val="solid"/>
              <a:round/>
              <a:headEnd/>
              <a:tailEnd/>
            </a:ln>
          </p:spPr>
          <p:txBody>
            <a:bodyPr/>
            <a:lstStyle/>
            <a:p>
              <a:endParaRPr lang="en-US"/>
            </a:p>
          </p:txBody>
        </p:sp>
        <p:sp>
          <p:nvSpPr>
            <p:cNvPr id="10356" name="Freeform 241"/>
            <p:cNvSpPr>
              <a:spLocks/>
            </p:cNvSpPr>
            <p:nvPr/>
          </p:nvSpPr>
          <p:spPr bwMode="auto">
            <a:xfrm>
              <a:off x="4137" y="2076"/>
              <a:ext cx="24" cy="78"/>
            </a:xfrm>
            <a:custGeom>
              <a:avLst/>
              <a:gdLst>
                <a:gd name="T0" fmla="*/ 24 w 24"/>
                <a:gd name="T1" fmla="*/ 0 h 78"/>
                <a:gd name="T2" fmla="*/ 6 w 24"/>
                <a:gd name="T3" fmla="*/ 78 h 78"/>
                <a:gd name="T4" fmla="*/ 0 w 24"/>
                <a:gd name="T5" fmla="*/ 54 h 78"/>
                <a:gd name="T6" fmla="*/ 12 w 24"/>
                <a:gd name="T7" fmla="*/ 12 h 78"/>
                <a:gd name="T8" fmla="*/ 12 w 24"/>
                <a:gd name="T9" fmla="*/ 6 h 78"/>
                <a:gd name="T10" fmla="*/ 24 w 24"/>
                <a:gd name="T11" fmla="*/ 0 h 78"/>
                <a:gd name="T12" fmla="*/ 24 w 24"/>
                <a:gd name="T13" fmla="*/ 6 h 78"/>
                <a:gd name="T14" fmla="*/ 0 60000 65536"/>
                <a:gd name="T15" fmla="*/ 0 60000 65536"/>
                <a:gd name="T16" fmla="*/ 0 60000 65536"/>
                <a:gd name="T17" fmla="*/ 0 60000 65536"/>
                <a:gd name="T18" fmla="*/ 0 60000 65536"/>
                <a:gd name="T19" fmla="*/ 0 60000 65536"/>
                <a:gd name="T20" fmla="*/ 0 60000 65536"/>
                <a:gd name="T21" fmla="*/ 0 w 24"/>
                <a:gd name="T22" fmla="*/ 0 h 78"/>
                <a:gd name="T23" fmla="*/ 24 w 24"/>
                <a:gd name="T24" fmla="*/ 78 h 7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78">
                  <a:moveTo>
                    <a:pt x="24" y="0"/>
                  </a:moveTo>
                  <a:lnTo>
                    <a:pt x="6" y="78"/>
                  </a:lnTo>
                  <a:lnTo>
                    <a:pt x="0" y="54"/>
                  </a:lnTo>
                  <a:lnTo>
                    <a:pt x="12" y="12"/>
                  </a:lnTo>
                  <a:lnTo>
                    <a:pt x="12" y="6"/>
                  </a:lnTo>
                  <a:lnTo>
                    <a:pt x="24" y="0"/>
                  </a:lnTo>
                  <a:lnTo>
                    <a:pt x="24" y="6"/>
                  </a:lnTo>
                </a:path>
              </a:pathLst>
            </a:custGeom>
            <a:noFill/>
            <a:ln w="9525">
              <a:solidFill>
                <a:srgbClr val="000000"/>
              </a:solidFill>
              <a:prstDash val="solid"/>
              <a:round/>
              <a:headEnd/>
              <a:tailEnd/>
            </a:ln>
          </p:spPr>
          <p:txBody>
            <a:bodyPr/>
            <a:lstStyle/>
            <a:p>
              <a:endParaRPr lang="en-US"/>
            </a:p>
          </p:txBody>
        </p:sp>
        <p:sp>
          <p:nvSpPr>
            <p:cNvPr id="10357" name="Freeform 242"/>
            <p:cNvSpPr>
              <a:spLocks/>
            </p:cNvSpPr>
            <p:nvPr/>
          </p:nvSpPr>
          <p:spPr bwMode="auto">
            <a:xfrm>
              <a:off x="3681" y="2004"/>
              <a:ext cx="474" cy="270"/>
            </a:xfrm>
            <a:custGeom>
              <a:avLst/>
              <a:gdLst>
                <a:gd name="T0" fmla="*/ 474 w 474"/>
                <a:gd name="T1" fmla="*/ 192 h 270"/>
                <a:gd name="T2" fmla="*/ 468 w 474"/>
                <a:gd name="T3" fmla="*/ 186 h 270"/>
                <a:gd name="T4" fmla="*/ 474 w 474"/>
                <a:gd name="T5" fmla="*/ 192 h 270"/>
                <a:gd name="T6" fmla="*/ 468 w 474"/>
                <a:gd name="T7" fmla="*/ 198 h 270"/>
                <a:gd name="T8" fmla="*/ 120 w 474"/>
                <a:gd name="T9" fmla="*/ 252 h 270"/>
                <a:gd name="T10" fmla="*/ 0 w 474"/>
                <a:gd name="T11" fmla="*/ 270 h 270"/>
                <a:gd name="T12" fmla="*/ 30 w 474"/>
                <a:gd name="T13" fmla="*/ 258 h 270"/>
                <a:gd name="T14" fmla="*/ 90 w 474"/>
                <a:gd name="T15" fmla="*/ 186 h 270"/>
                <a:gd name="T16" fmla="*/ 96 w 474"/>
                <a:gd name="T17" fmla="*/ 198 h 270"/>
                <a:gd name="T18" fmla="*/ 114 w 474"/>
                <a:gd name="T19" fmla="*/ 210 h 270"/>
                <a:gd name="T20" fmla="*/ 186 w 474"/>
                <a:gd name="T21" fmla="*/ 180 h 270"/>
                <a:gd name="T22" fmla="*/ 198 w 474"/>
                <a:gd name="T23" fmla="*/ 162 h 270"/>
                <a:gd name="T24" fmla="*/ 192 w 474"/>
                <a:gd name="T25" fmla="*/ 156 h 270"/>
                <a:gd name="T26" fmla="*/ 216 w 474"/>
                <a:gd name="T27" fmla="*/ 84 h 270"/>
                <a:gd name="T28" fmla="*/ 240 w 474"/>
                <a:gd name="T29" fmla="*/ 90 h 270"/>
                <a:gd name="T30" fmla="*/ 252 w 474"/>
                <a:gd name="T31" fmla="*/ 60 h 270"/>
                <a:gd name="T32" fmla="*/ 264 w 474"/>
                <a:gd name="T33" fmla="*/ 60 h 270"/>
                <a:gd name="T34" fmla="*/ 282 w 474"/>
                <a:gd name="T35" fmla="*/ 24 h 270"/>
                <a:gd name="T36" fmla="*/ 282 w 474"/>
                <a:gd name="T37" fmla="*/ 0 h 270"/>
                <a:gd name="T38" fmla="*/ 318 w 474"/>
                <a:gd name="T39" fmla="*/ 18 h 270"/>
                <a:gd name="T40" fmla="*/ 324 w 474"/>
                <a:gd name="T41" fmla="*/ 6 h 270"/>
                <a:gd name="T42" fmla="*/ 360 w 474"/>
                <a:gd name="T43" fmla="*/ 24 h 270"/>
                <a:gd name="T44" fmla="*/ 372 w 474"/>
                <a:gd name="T45" fmla="*/ 36 h 270"/>
                <a:gd name="T46" fmla="*/ 360 w 474"/>
                <a:gd name="T47" fmla="*/ 66 h 270"/>
                <a:gd name="T48" fmla="*/ 366 w 474"/>
                <a:gd name="T49" fmla="*/ 78 h 270"/>
                <a:gd name="T50" fmla="*/ 372 w 474"/>
                <a:gd name="T51" fmla="*/ 66 h 270"/>
                <a:gd name="T52" fmla="*/ 384 w 474"/>
                <a:gd name="T53" fmla="*/ 84 h 270"/>
                <a:gd name="T54" fmla="*/ 432 w 474"/>
                <a:gd name="T55" fmla="*/ 96 h 270"/>
                <a:gd name="T56" fmla="*/ 426 w 474"/>
                <a:gd name="T57" fmla="*/ 120 h 270"/>
                <a:gd name="T58" fmla="*/ 390 w 474"/>
                <a:gd name="T59" fmla="*/ 96 h 270"/>
                <a:gd name="T60" fmla="*/ 420 w 474"/>
                <a:gd name="T61" fmla="*/ 120 h 270"/>
                <a:gd name="T62" fmla="*/ 432 w 474"/>
                <a:gd name="T63" fmla="*/ 120 h 270"/>
                <a:gd name="T64" fmla="*/ 426 w 474"/>
                <a:gd name="T65" fmla="*/ 126 h 270"/>
                <a:gd name="T66" fmla="*/ 438 w 474"/>
                <a:gd name="T67" fmla="*/ 132 h 270"/>
                <a:gd name="T68" fmla="*/ 438 w 474"/>
                <a:gd name="T69" fmla="*/ 138 h 270"/>
                <a:gd name="T70" fmla="*/ 426 w 474"/>
                <a:gd name="T71" fmla="*/ 138 h 270"/>
                <a:gd name="T72" fmla="*/ 432 w 474"/>
                <a:gd name="T73" fmla="*/ 150 h 270"/>
                <a:gd name="T74" fmla="*/ 402 w 474"/>
                <a:gd name="T75" fmla="*/ 132 h 270"/>
                <a:gd name="T76" fmla="*/ 444 w 474"/>
                <a:gd name="T77" fmla="*/ 162 h 270"/>
                <a:gd name="T78" fmla="*/ 438 w 474"/>
                <a:gd name="T79" fmla="*/ 168 h 270"/>
                <a:gd name="T80" fmla="*/ 402 w 474"/>
                <a:gd name="T81" fmla="*/ 150 h 270"/>
                <a:gd name="T82" fmla="*/ 396 w 474"/>
                <a:gd name="T83" fmla="*/ 156 h 270"/>
                <a:gd name="T84" fmla="*/ 414 w 474"/>
                <a:gd name="T85" fmla="*/ 156 h 270"/>
                <a:gd name="T86" fmla="*/ 432 w 474"/>
                <a:gd name="T87" fmla="*/ 174 h 270"/>
                <a:gd name="T88" fmla="*/ 462 w 474"/>
                <a:gd name="T89" fmla="*/ 168 h 270"/>
                <a:gd name="T90" fmla="*/ 474 w 474"/>
                <a:gd name="T91" fmla="*/ 192 h 27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74"/>
                <a:gd name="T139" fmla="*/ 0 h 270"/>
                <a:gd name="T140" fmla="*/ 474 w 474"/>
                <a:gd name="T141" fmla="*/ 270 h 27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74" h="270">
                  <a:moveTo>
                    <a:pt x="474" y="192"/>
                  </a:moveTo>
                  <a:lnTo>
                    <a:pt x="468" y="186"/>
                  </a:lnTo>
                  <a:lnTo>
                    <a:pt x="474" y="192"/>
                  </a:lnTo>
                  <a:lnTo>
                    <a:pt x="468" y="198"/>
                  </a:lnTo>
                  <a:lnTo>
                    <a:pt x="120" y="252"/>
                  </a:lnTo>
                  <a:lnTo>
                    <a:pt x="0" y="270"/>
                  </a:lnTo>
                  <a:lnTo>
                    <a:pt x="30" y="258"/>
                  </a:lnTo>
                  <a:lnTo>
                    <a:pt x="90" y="186"/>
                  </a:lnTo>
                  <a:lnTo>
                    <a:pt x="96" y="198"/>
                  </a:lnTo>
                  <a:lnTo>
                    <a:pt x="114" y="210"/>
                  </a:lnTo>
                  <a:lnTo>
                    <a:pt x="186" y="180"/>
                  </a:lnTo>
                  <a:lnTo>
                    <a:pt x="198" y="162"/>
                  </a:lnTo>
                  <a:lnTo>
                    <a:pt x="192" y="156"/>
                  </a:lnTo>
                  <a:lnTo>
                    <a:pt x="216" y="84"/>
                  </a:lnTo>
                  <a:lnTo>
                    <a:pt x="240" y="90"/>
                  </a:lnTo>
                  <a:lnTo>
                    <a:pt x="252" y="60"/>
                  </a:lnTo>
                  <a:lnTo>
                    <a:pt x="264" y="60"/>
                  </a:lnTo>
                  <a:lnTo>
                    <a:pt x="282" y="24"/>
                  </a:lnTo>
                  <a:lnTo>
                    <a:pt x="282" y="0"/>
                  </a:lnTo>
                  <a:lnTo>
                    <a:pt x="318" y="18"/>
                  </a:lnTo>
                  <a:lnTo>
                    <a:pt x="324" y="6"/>
                  </a:lnTo>
                  <a:lnTo>
                    <a:pt x="360" y="24"/>
                  </a:lnTo>
                  <a:lnTo>
                    <a:pt x="372" y="36"/>
                  </a:lnTo>
                  <a:lnTo>
                    <a:pt x="360" y="66"/>
                  </a:lnTo>
                  <a:lnTo>
                    <a:pt x="366" y="78"/>
                  </a:lnTo>
                  <a:lnTo>
                    <a:pt x="372" y="66"/>
                  </a:lnTo>
                  <a:lnTo>
                    <a:pt x="384" y="84"/>
                  </a:lnTo>
                  <a:lnTo>
                    <a:pt x="432" y="96"/>
                  </a:lnTo>
                  <a:lnTo>
                    <a:pt x="426" y="120"/>
                  </a:lnTo>
                  <a:lnTo>
                    <a:pt x="390" y="96"/>
                  </a:lnTo>
                  <a:lnTo>
                    <a:pt x="420" y="120"/>
                  </a:lnTo>
                  <a:lnTo>
                    <a:pt x="432" y="120"/>
                  </a:lnTo>
                  <a:lnTo>
                    <a:pt x="426" y="126"/>
                  </a:lnTo>
                  <a:lnTo>
                    <a:pt x="438" y="132"/>
                  </a:lnTo>
                  <a:lnTo>
                    <a:pt x="438" y="138"/>
                  </a:lnTo>
                  <a:lnTo>
                    <a:pt x="426" y="138"/>
                  </a:lnTo>
                  <a:lnTo>
                    <a:pt x="432" y="150"/>
                  </a:lnTo>
                  <a:lnTo>
                    <a:pt x="402" y="132"/>
                  </a:lnTo>
                  <a:lnTo>
                    <a:pt x="444" y="162"/>
                  </a:lnTo>
                  <a:lnTo>
                    <a:pt x="438" y="168"/>
                  </a:lnTo>
                  <a:lnTo>
                    <a:pt x="402" y="150"/>
                  </a:lnTo>
                  <a:lnTo>
                    <a:pt x="396" y="156"/>
                  </a:lnTo>
                  <a:lnTo>
                    <a:pt x="414" y="156"/>
                  </a:lnTo>
                  <a:lnTo>
                    <a:pt x="432" y="174"/>
                  </a:lnTo>
                  <a:lnTo>
                    <a:pt x="462" y="168"/>
                  </a:lnTo>
                  <a:lnTo>
                    <a:pt x="474" y="192"/>
                  </a:lnTo>
                  <a:close/>
                </a:path>
              </a:pathLst>
            </a:custGeom>
            <a:solidFill>
              <a:srgbClr val="FF8C00"/>
            </a:solidFill>
            <a:ln w="9525">
              <a:solidFill>
                <a:srgbClr val="FF8C00"/>
              </a:solidFill>
              <a:prstDash val="solid"/>
              <a:round/>
              <a:headEnd/>
              <a:tailEnd/>
            </a:ln>
          </p:spPr>
          <p:txBody>
            <a:bodyPr/>
            <a:lstStyle/>
            <a:p>
              <a:endParaRPr lang="en-US"/>
            </a:p>
          </p:txBody>
        </p:sp>
        <p:sp>
          <p:nvSpPr>
            <p:cNvPr id="10358" name="Freeform 243"/>
            <p:cNvSpPr>
              <a:spLocks/>
            </p:cNvSpPr>
            <p:nvPr/>
          </p:nvSpPr>
          <p:spPr bwMode="auto">
            <a:xfrm>
              <a:off x="3681" y="2004"/>
              <a:ext cx="474" cy="270"/>
            </a:xfrm>
            <a:custGeom>
              <a:avLst/>
              <a:gdLst>
                <a:gd name="T0" fmla="*/ 474 w 474"/>
                <a:gd name="T1" fmla="*/ 192 h 270"/>
                <a:gd name="T2" fmla="*/ 468 w 474"/>
                <a:gd name="T3" fmla="*/ 186 h 270"/>
                <a:gd name="T4" fmla="*/ 474 w 474"/>
                <a:gd name="T5" fmla="*/ 192 h 270"/>
                <a:gd name="T6" fmla="*/ 468 w 474"/>
                <a:gd name="T7" fmla="*/ 198 h 270"/>
                <a:gd name="T8" fmla="*/ 120 w 474"/>
                <a:gd name="T9" fmla="*/ 252 h 270"/>
                <a:gd name="T10" fmla="*/ 0 w 474"/>
                <a:gd name="T11" fmla="*/ 270 h 270"/>
                <a:gd name="T12" fmla="*/ 30 w 474"/>
                <a:gd name="T13" fmla="*/ 258 h 270"/>
                <a:gd name="T14" fmla="*/ 90 w 474"/>
                <a:gd name="T15" fmla="*/ 186 h 270"/>
                <a:gd name="T16" fmla="*/ 96 w 474"/>
                <a:gd name="T17" fmla="*/ 198 h 270"/>
                <a:gd name="T18" fmla="*/ 114 w 474"/>
                <a:gd name="T19" fmla="*/ 210 h 270"/>
                <a:gd name="T20" fmla="*/ 186 w 474"/>
                <a:gd name="T21" fmla="*/ 180 h 270"/>
                <a:gd name="T22" fmla="*/ 198 w 474"/>
                <a:gd name="T23" fmla="*/ 162 h 270"/>
                <a:gd name="T24" fmla="*/ 192 w 474"/>
                <a:gd name="T25" fmla="*/ 156 h 270"/>
                <a:gd name="T26" fmla="*/ 216 w 474"/>
                <a:gd name="T27" fmla="*/ 84 h 270"/>
                <a:gd name="T28" fmla="*/ 240 w 474"/>
                <a:gd name="T29" fmla="*/ 90 h 270"/>
                <a:gd name="T30" fmla="*/ 252 w 474"/>
                <a:gd name="T31" fmla="*/ 60 h 270"/>
                <a:gd name="T32" fmla="*/ 264 w 474"/>
                <a:gd name="T33" fmla="*/ 60 h 270"/>
                <a:gd name="T34" fmla="*/ 282 w 474"/>
                <a:gd name="T35" fmla="*/ 24 h 270"/>
                <a:gd name="T36" fmla="*/ 282 w 474"/>
                <a:gd name="T37" fmla="*/ 0 h 270"/>
                <a:gd name="T38" fmla="*/ 318 w 474"/>
                <a:gd name="T39" fmla="*/ 18 h 270"/>
                <a:gd name="T40" fmla="*/ 324 w 474"/>
                <a:gd name="T41" fmla="*/ 6 h 270"/>
                <a:gd name="T42" fmla="*/ 360 w 474"/>
                <a:gd name="T43" fmla="*/ 24 h 270"/>
                <a:gd name="T44" fmla="*/ 372 w 474"/>
                <a:gd name="T45" fmla="*/ 36 h 270"/>
                <a:gd name="T46" fmla="*/ 360 w 474"/>
                <a:gd name="T47" fmla="*/ 66 h 270"/>
                <a:gd name="T48" fmla="*/ 366 w 474"/>
                <a:gd name="T49" fmla="*/ 78 h 270"/>
                <a:gd name="T50" fmla="*/ 372 w 474"/>
                <a:gd name="T51" fmla="*/ 66 h 270"/>
                <a:gd name="T52" fmla="*/ 384 w 474"/>
                <a:gd name="T53" fmla="*/ 84 h 270"/>
                <a:gd name="T54" fmla="*/ 432 w 474"/>
                <a:gd name="T55" fmla="*/ 96 h 270"/>
                <a:gd name="T56" fmla="*/ 426 w 474"/>
                <a:gd name="T57" fmla="*/ 120 h 270"/>
                <a:gd name="T58" fmla="*/ 390 w 474"/>
                <a:gd name="T59" fmla="*/ 96 h 270"/>
                <a:gd name="T60" fmla="*/ 420 w 474"/>
                <a:gd name="T61" fmla="*/ 120 h 270"/>
                <a:gd name="T62" fmla="*/ 432 w 474"/>
                <a:gd name="T63" fmla="*/ 120 h 270"/>
                <a:gd name="T64" fmla="*/ 426 w 474"/>
                <a:gd name="T65" fmla="*/ 126 h 270"/>
                <a:gd name="T66" fmla="*/ 438 w 474"/>
                <a:gd name="T67" fmla="*/ 132 h 270"/>
                <a:gd name="T68" fmla="*/ 438 w 474"/>
                <a:gd name="T69" fmla="*/ 138 h 270"/>
                <a:gd name="T70" fmla="*/ 426 w 474"/>
                <a:gd name="T71" fmla="*/ 138 h 270"/>
                <a:gd name="T72" fmla="*/ 432 w 474"/>
                <a:gd name="T73" fmla="*/ 150 h 270"/>
                <a:gd name="T74" fmla="*/ 402 w 474"/>
                <a:gd name="T75" fmla="*/ 132 h 270"/>
                <a:gd name="T76" fmla="*/ 444 w 474"/>
                <a:gd name="T77" fmla="*/ 162 h 270"/>
                <a:gd name="T78" fmla="*/ 438 w 474"/>
                <a:gd name="T79" fmla="*/ 168 h 270"/>
                <a:gd name="T80" fmla="*/ 402 w 474"/>
                <a:gd name="T81" fmla="*/ 150 h 270"/>
                <a:gd name="T82" fmla="*/ 396 w 474"/>
                <a:gd name="T83" fmla="*/ 156 h 270"/>
                <a:gd name="T84" fmla="*/ 414 w 474"/>
                <a:gd name="T85" fmla="*/ 156 h 270"/>
                <a:gd name="T86" fmla="*/ 432 w 474"/>
                <a:gd name="T87" fmla="*/ 174 h 270"/>
                <a:gd name="T88" fmla="*/ 462 w 474"/>
                <a:gd name="T89" fmla="*/ 168 h 270"/>
                <a:gd name="T90" fmla="*/ 474 w 474"/>
                <a:gd name="T91" fmla="*/ 192 h 270"/>
                <a:gd name="T92" fmla="*/ 474 w 474"/>
                <a:gd name="T93" fmla="*/ 198 h 2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74"/>
                <a:gd name="T142" fmla="*/ 0 h 270"/>
                <a:gd name="T143" fmla="*/ 474 w 474"/>
                <a:gd name="T144" fmla="*/ 270 h 2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74" h="270">
                  <a:moveTo>
                    <a:pt x="474" y="192"/>
                  </a:moveTo>
                  <a:lnTo>
                    <a:pt x="468" y="186"/>
                  </a:lnTo>
                  <a:lnTo>
                    <a:pt x="474" y="192"/>
                  </a:lnTo>
                  <a:lnTo>
                    <a:pt x="468" y="198"/>
                  </a:lnTo>
                  <a:lnTo>
                    <a:pt x="120" y="252"/>
                  </a:lnTo>
                  <a:lnTo>
                    <a:pt x="0" y="270"/>
                  </a:lnTo>
                  <a:lnTo>
                    <a:pt x="30" y="258"/>
                  </a:lnTo>
                  <a:lnTo>
                    <a:pt x="90" y="186"/>
                  </a:lnTo>
                  <a:lnTo>
                    <a:pt x="96" y="198"/>
                  </a:lnTo>
                  <a:lnTo>
                    <a:pt x="114" y="210"/>
                  </a:lnTo>
                  <a:lnTo>
                    <a:pt x="186" y="180"/>
                  </a:lnTo>
                  <a:lnTo>
                    <a:pt x="198" y="162"/>
                  </a:lnTo>
                  <a:lnTo>
                    <a:pt x="192" y="156"/>
                  </a:lnTo>
                  <a:lnTo>
                    <a:pt x="216" y="84"/>
                  </a:lnTo>
                  <a:lnTo>
                    <a:pt x="240" y="90"/>
                  </a:lnTo>
                  <a:lnTo>
                    <a:pt x="252" y="60"/>
                  </a:lnTo>
                  <a:lnTo>
                    <a:pt x="264" y="60"/>
                  </a:lnTo>
                  <a:lnTo>
                    <a:pt x="282" y="24"/>
                  </a:lnTo>
                  <a:lnTo>
                    <a:pt x="282" y="0"/>
                  </a:lnTo>
                  <a:lnTo>
                    <a:pt x="318" y="18"/>
                  </a:lnTo>
                  <a:lnTo>
                    <a:pt x="324" y="6"/>
                  </a:lnTo>
                  <a:lnTo>
                    <a:pt x="360" y="24"/>
                  </a:lnTo>
                  <a:lnTo>
                    <a:pt x="372" y="36"/>
                  </a:lnTo>
                  <a:lnTo>
                    <a:pt x="360" y="66"/>
                  </a:lnTo>
                  <a:lnTo>
                    <a:pt x="366" y="78"/>
                  </a:lnTo>
                  <a:lnTo>
                    <a:pt x="372" y="66"/>
                  </a:lnTo>
                  <a:lnTo>
                    <a:pt x="384" y="84"/>
                  </a:lnTo>
                  <a:lnTo>
                    <a:pt x="432" y="96"/>
                  </a:lnTo>
                  <a:lnTo>
                    <a:pt x="426" y="120"/>
                  </a:lnTo>
                  <a:lnTo>
                    <a:pt x="390" y="96"/>
                  </a:lnTo>
                  <a:lnTo>
                    <a:pt x="420" y="120"/>
                  </a:lnTo>
                  <a:lnTo>
                    <a:pt x="432" y="120"/>
                  </a:lnTo>
                  <a:lnTo>
                    <a:pt x="426" y="126"/>
                  </a:lnTo>
                  <a:lnTo>
                    <a:pt x="438" y="132"/>
                  </a:lnTo>
                  <a:lnTo>
                    <a:pt x="438" y="138"/>
                  </a:lnTo>
                  <a:lnTo>
                    <a:pt x="426" y="138"/>
                  </a:lnTo>
                  <a:lnTo>
                    <a:pt x="432" y="150"/>
                  </a:lnTo>
                  <a:lnTo>
                    <a:pt x="402" y="132"/>
                  </a:lnTo>
                  <a:lnTo>
                    <a:pt x="444" y="162"/>
                  </a:lnTo>
                  <a:lnTo>
                    <a:pt x="438" y="168"/>
                  </a:lnTo>
                  <a:lnTo>
                    <a:pt x="402" y="150"/>
                  </a:lnTo>
                  <a:lnTo>
                    <a:pt x="396" y="156"/>
                  </a:lnTo>
                  <a:lnTo>
                    <a:pt x="414" y="156"/>
                  </a:lnTo>
                  <a:lnTo>
                    <a:pt x="432" y="174"/>
                  </a:lnTo>
                  <a:lnTo>
                    <a:pt x="462" y="168"/>
                  </a:lnTo>
                  <a:lnTo>
                    <a:pt x="474" y="192"/>
                  </a:lnTo>
                  <a:lnTo>
                    <a:pt x="474" y="198"/>
                  </a:lnTo>
                </a:path>
              </a:pathLst>
            </a:custGeom>
            <a:noFill/>
            <a:ln w="9525">
              <a:solidFill>
                <a:srgbClr val="000000"/>
              </a:solidFill>
              <a:prstDash val="solid"/>
              <a:round/>
              <a:headEnd/>
              <a:tailEnd/>
            </a:ln>
          </p:spPr>
          <p:txBody>
            <a:bodyPr/>
            <a:lstStyle/>
            <a:p>
              <a:endParaRPr lang="en-US"/>
            </a:p>
          </p:txBody>
        </p:sp>
        <p:sp>
          <p:nvSpPr>
            <p:cNvPr id="10359" name="Freeform 244"/>
            <p:cNvSpPr>
              <a:spLocks/>
            </p:cNvSpPr>
            <p:nvPr/>
          </p:nvSpPr>
          <p:spPr bwMode="auto">
            <a:xfrm>
              <a:off x="1419" y="1164"/>
              <a:ext cx="408" cy="300"/>
            </a:xfrm>
            <a:custGeom>
              <a:avLst/>
              <a:gdLst>
                <a:gd name="T0" fmla="*/ 30 w 408"/>
                <a:gd name="T1" fmla="*/ 192 h 300"/>
                <a:gd name="T2" fmla="*/ 0 w 408"/>
                <a:gd name="T3" fmla="*/ 180 h 300"/>
                <a:gd name="T4" fmla="*/ 6 w 408"/>
                <a:gd name="T5" fmla="*/ 156 h 300"/>
                <a:gd name="T6" fmla="*/ 6 w 408"/>
                <a:gd name="T7" fmla="*/ 174 h 300"/>
                <a:gd name="T8" fmla="*/ 18 w 408"/>
                <a:gd name="T9" fmla="*/ 150 h 300"/>
                <a:gd name="T10" fmla="*/ 6 w 408"/>
                <a:gd name="T11" fmla="*/ 150 h 300"/>
                <a:gd name="T12" fmla="*/ 12 w 408"/>
                <a:gd name="T13" fmla="*/ 132 h 300"/>
                <a:gd name="T14" fmla="*/ 24 w 408"/>
                <a:gd name="T15" fmla="*/ 132 h 300"/>
                <a:gd name="T16" fmla="*/ 12 w 408"/>
                <a:gd name="T17" fmla="*/ 126 h 300"/>
                <a:gd name="T18" fmla="*/ 12 w 408"/>
                <a:gd name="T19" fmla="*/ 66 h 300"/>
                <a:gd name="T20" fmla="*/ 6 w 408"/>
                <a:gd name="T21" fmla="*/ 48 h 300"/>
                <a:gd name="T22" fmla="*/ 12 w 408"/>
                <a:gd name="T23" fmla="*/ 18 h 300"/>
                <a:gd name="T24" fmla="*/ 48 w 408"/>
                <a:gd name="T25" fmla="*/ 42 h 300"/>
                <a:gd name="T26" fmla="*/ 84 w 408"/>
                <a:gd name="T27" fmla="*/ 60 h 300"/>
                <a:gd name="T28" fmla="*/ 96 w 408"/>
                <a:gd name="T29" fmla="*/ 72 h 300"/>
                <a:gd name="T30" fmla="*/ 102 w 408"/>
                <a:gd name="T31" fmla="*/ 66 h 300"/>
                <a:gd name="T32" fmla="*/ 108 w 408"/>
                <a:gd name="T33" fmla="*/ 72 h 300"/>
                <a:gd name="T34" fmla="*/ 108 w 408"/>
                <a:gd name="T35" fmla="*/ 84 h 300"/>
                <a:gd name="T36" fmla="*/ 96 w 408"/>
                <a:gd name="T37" fmla="*/ 84 h 300"/>
                <a:gd name="T38" fmla="*/ 66 w 408"/>
                <a:gd name="T39" fmla="*/ 114 h 300"/>
                <a:gd name="T40" fmla="*/ 72 w 408"/>
                <a:gd name="T41" fmla="*/ 114 h 300"/>
                <a:gd name="T42" fmla="*/ 108 w 408"/>
                <a:gd name="T43" fmla="*/ 90 h 300"/>
                <a:gd name="T44" fmla="*/ 108 w 408"/>
                <a:gd name="T45" fmla="*/ 78 h 300"/>
                <a:gd name="T46" fmla="*/ 114 w 408"/>
                <a:gd name="T47" fmla="*/ 84 h 300"/>
                <a:gd name="T48" fmla="*/ 114 w 408"/>
                <a:gd name="T49" fmla="*/ 96 h 300"/>
                <a:gd name="T50" fmla="*/ 96 w 408"/>
                <a:gd name="T51" fmla="*/ 102 h 300"/>
                <a:gd name="T52" fmla="*/ 102 w 408"/>
                <a:gd name="T53" fmla="*/ 114 h 300"/>
                <a:gd name="T54" fmla="*/ 96 w 408"/>
                <a:gd name="T55" fmla="*/ 132 h 300"/>
                <a:gd name="T56" fmla="*/ 96 w 408"/>
                <a:gd name="T57" fmla="*/ 120 h 300"/>
                <a:gd name="T58" fmla="*/ 84 w 408"/>
                <a:gd name="T59" fmla="*/ 132 h 300"/>
                <a:gd name="T60" fmla="*/ 84 w 408"/>
                <a:gd name="T61" fmla="*/ 120 h 300"/>
                <a:gd name="T62" fmla="*/ 66 w 408"/>
                <a:gd name="T63" fmla="*/ 132 h 300"/>
                <a:gd name="T64" fmla="*/ 78 w 408"/>
                <a:gd name="T65" fmla="*/ 144 h 300"/>
                <a:gd name="T66" fmla="*/ 114 w 408"/>
                <a:gd name="T67" fmla="*/ 126 h 300"/>
                <a:gd name="T68" fmla="*/ 114 w 408"/>
                <a:gd name="T69" fmla="*/ 102 h 300"/>
                <a:gd name="T70" fmla="*/ 132 w 408"/>
                <a:gd name="T71" fmla="*/ 78 h 300"/>
                <a:gd name="T72" fmla="*/ 114 w 408"/>
                <a:gd name="T73" fmla="*/ 42 h 300"/>
                <a:gd name="T74" fmla="*/ 132 w 408"/>
                <a:gd name="T75" fmla="*/ 36 h 300"/>
                <a:gd name="T76" fmla="*/ 126 w 408"/>
                <a:gd name="T77" fmla="*/ 0 h 300"/>
                <a:gd name="T78" fmla="*/ 408 w 408"/>
                <a:gd name="T79" fmla="*/ 72 h 300"/>
                <a:gd name="T80" fmla="*/ 366 w 408"/>
                <a:gd name="T81" fmla="*/ 300 h 300"/>
                <a:gd name="T82" fmla="*/ 258 w 408"/>
                <a:gd name="T83" fmla="*/ 276 h 300"/>
                <a:gd name="T84" fmla="*/ 132 w 408"/>
                <a:gd name="T85" fmla="*/ 276 h 300"/>
                <a:gd name="T86" fmla="*/ 102 w 408"/>
                <a:gd name="T87" fmla="*/ 258 h 300"/>
                <a:gd name="T88" fmla="*/ 72 w 408"/>
                <a:gd name="T89" fmla="*/ 264 h 300"/>
                <a:gd name="T90" fmla="*/ 48 w 408"/>
                <a:gd name="T91" fmla="*/ 252 h 300"/>
                <a:gd name="T92" fmla="*/ 54 w 408"/>
                <a:gd name="T93" fmla="*/ 216 h 300"/>
                <a:gd name="T94" fmla="*/ 24 w 408"/>
                <a:gd name="T95" fmla="*/ 198 h 300"/>
                <a:gd name="T96" fmla="*/ 30 w 408"/>
                <a:gd name="T97" fmla="*/ 192 h 30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08"/>
                <a:gd name="T148" fmla="*/ 0 h 300"/>
                <a:gd name="T149" fmla="*/ 408 w 408"/>
                <a:gd name="T150" fmla="*/ 300 h 30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08" h="300">
                  <a:moveTo>
                    <a:pt x="30" y="192"/>
                  </a:moveTo>
                  <a:lnTo>
                    <a:pt x="0" y="180"/>
                  </a:lnTo>
                  <a:lnTo>
                    <a:pt x="6" y="156"/>
                  </a:lnTo>
                  <a:lnTo>
                    <a:pt x="6" y="174"/>
                  </a:lnTo>
                  <a:lnTo>
                    <a:pt x="18" y="150"/>
                  </a:lnTo>
                  <a:lnTo>
                    <a:pt x="6" y="150"/>
                  </a:lnTo>
                  <a:lnTo>
                    <a:pt x="12" y="132"/>
                  </a:lnTo>
                  <a:lnTo>
                    <a:pt x="24" y="132"/>
                  </a:lnTo>
                  <a:lnTo>
                    <a:pt x="12" y="126"/>
                  </a:lnTo>
                  <a:lnTo>
                    <a:pt x="12" y="66"/>
                  </a:lnTo>
                  <a:lnTo>
                    <a:pt x="6" y="48"/>
                  </a:lnTo>
                  <a:lnTo>
                    <a:pt x="12" y="18"/>
                  </a:lnTo>
                  <a:lnTo>
                    <a:pt x="48" y="42"/>
                  </a:lnTo>
                  <a:lnTo>
                    <a:pt x="84" y="60"/>
                  </a:lnTo>
                  <a:lnTo>
                    <a:pt x="96" y="72"/>
                  </a:lnTo>
                  <a:lnTo>
                    <a:pt x="102" y="66"/>
                  </a:lnTo>
                  <a:lnTo>
                    <a:pt x="108" y="72"/>
                  </a:lnTo>
                  <a:lnTo>
                    <a:pt x="108" y="84"/>
                  </a:lnTo>
                  <a:lnTo>
                    <a:pt x="96" y="84"/>
                  </a:lnTo>
                  <a:lnTo>
                    <a:pt x="66" y="114"/>
                  </a:lnTo>
                  <a:lnTo>
                    <a:pt x="72" y="114"/>
                  </a:lnTo>
                  <a:lnTo>
                    <a:pt x="108" y="90"/>
                  </a:lnTo>
                  <a:lnTo>
                    <a:pt x="108" y="78"/>
                  </a:lnTo>
                  <a:lnTo>
                    <a:pt x="114" y="84"/>
                  </a:lnTo>
                  <a:lnTo>
                    <a:pt x="114" y="96"/>
                  </a:lnTo>
                  <a:lnTo>
                    <a:pt x="96" y="102"/>
                  </a:lnTo>
                  <a:lnTo>
                    <a:pt x="102" y="114"/>
                  </a:lnTo>
                  <a:lnTo>
                    <a:pt x="96" y="132"/>
                  </a:lnTo>
                  <a:lnTo>
                    <a:pt x="96" y="120"/>
                  </a:lnTo>
                  <a:lnTo>
                    <a:pt x="84" y="132"/>
                  </a:lnTo>
                  <a:lnTo>
                    <a:pt x="84" y="120"/>
                  </a:lnTo>
                  <a:lnTo>
                    <a:pt x="66" y="132"/>
                  </a:lnTo>
                  <a:lnTo>
                    <a:pt x="78" y="144"/>
                  </a:lnTo>
                  <a:lnTo>
                    <a:pt x="114" y="126"/>
                  </a:lnTo>
                  <a:lnTo>
                    <a:pt x="114" y="102"/>
                  </a:lnTo>
                  <a:lnTo>
                    <a:pt x="132" y="78"/>
                  </a:lnTo>
                  <a:lnTo>
                    <a:pt x="114" y="42"/>
                  </a:lnTo>
                  <a:lnTo>
                    <a:pt x="132" y="36"/>
                  </a:lnTo>
                  <a:lnTo>
                    <a:pt x="126" y="0"/>
                  </a:lnTo>
                  <a:lnTo>
                    <a:pt x="408" y="72"/>
                  </a:lnTo>
                  <a:lnTo>
                    <a:pt x="366" y="300"/>
                  </a:lnTo>
                  <a:lnTo>
                    <a:pt x="258" y="276"/>
                  </a:lnTo>
                  <a:lnTo>
                    <a:pt x="132" y="276"/>
                  </a:lnTo>
                  <a:lnTo>
                    <a:pt x="102" y="258"/>
                  </a:lnTo>
                  <a:lnTo>
                    <a:pt x="72" y="264"/>
                  </a:lnTo>
                  <a:lnTo>
                    <a:pt x="48" y="252"/>
                  </a:lnTo>
                  <a:lnTo>
                    <a:pt x="54" y="216"/>
                  </a:lnTo>
                  <a:lnTo>
                    <a:pt x="24" y="198"/>
                  </a:lnTo>
                  <a:lnTo>
                    <a:pt x="30" y="192"/>
                  </a:lnTo>
                  <a:close/>
                </a:path>
              </a:pathLst>
            </a:custGeom>
            <a:solidFill>
              <a:srgbClr val="FFAA00"/>
            </a:solidFill>
            <a:ln w="9525">
              <a:solidFill>
                <a:srgbClr val="FFAA00"/>
              </a:solidFill>
              <a:prstDash val="solid"/>
              <a:round/>
              <a:headEnd/>
              <a:tailEnd/>
            </a:ln>
          </p:spPr>
          <p:txBody>
            <a:bodyPr/>
            <a:lstStyle/>
            <a:p>
              <a:endParaRPr lang="en-US"/>
            </a:p>
          </p:txBody>
        </p:sp>
        <p:sp>
          <p:nvSpPr>
            <p:cNvPr id="10360" name="Freeform 245"/>
            <p:cNvSpPr>
              <a:spLocks/>
            </p:cNvSpPr>
            <p:nvPr/>
          </p:nvSpPr>
          <p:spPr bwMode="auto">
            <a:xfrm>
              <a:off x="1419" y="1164"/>
              <a:ext cx="408" cy="300"/>
            </a:xfrm>
            <a:custGeom>
              <a:avLst/>
              <a:gdLst>
                <a:gd name="T0" fmla="*/ 30 w 408"/>
                <a:gd name="T1" fmla="*/ 192 h 300"/>
                <a:gd name="T2" fmla="*/ 0 w 408"/>
                <a:gd name="T3" fmla="*/ 180 h 300"/>
                <a:gd name="T4" fmla="*/ 6 w 408"/>
                <a:gd name="T5" fmla="*/ 156 h 300"/>
                <a:gd name="T6" fmla="*/ 6 w 408"/>
                <a:gd name="T7" fmla="*/ 174 h 300"/>
                <a:gd name="T8" fmla="*/ 18 w 408"/>
                <a:gd name="T9" fmla="*/ 150 h 300"/>
                <a:gd name="T10" fmla="*/ 6 w 408"/>
                <a:gd name="T11" fmla="*/ 150 h 300"/>
                <a:gd name="T12" fmla="*/ 12 w 408"/>
                <a:gd name="T13" fmla="*/ 132 h 300"/>
                <a:gd name="T14" fmla="*/ 24 w 408"/>
                <a:gd name="T15" fmla="*/ 132 h 300"/>
                <a:gd name="T16" fmla="*/ 12 w 408"/>
                <a:gd name="T17" fmla="*/ 126 h 300"/>
                <a:gd name="T18" fmla="*/ 12 w 408"/>
                <a:gd name="T19" fmla="*/ 66 h 300"/>
                <a:gd name="T20" fmla="*/ 6 w 408"/>
                <a:gd name="T21" fmla="*/ 48 h 300"/>
                <a:gd name="T22" fmla="*/ 12 w 408"/>
                <a:gd name="T23" fmla="*/ 18 h 300"/>
                <a:gd name="T24" fmla="*/ 48 w 408"/>
                <a:gd name="T25" fmla="*/ 42 h 300"/>
                <a:gd name="T26" fmla="*/ 84 w 408"/>
                <a:gd name="T27" fmla="*/ 60 h 300"/>
                <a:gd name="T28" fmla="*/ 96 w 408"/>
                <a:gd name="T29" fmla="*/ 72 h 300"/>
                <a:gd name="T30" fmla="*/ 102 w 408"/>
                <a:gd name="T31" fmla="*/ 66 h 300"/>
                <a:gd name="T32" fmla="*/ 108 w 408"/>
                <a:gd name="T33" fmla="*/ 72 h 300"/>
                <a:gd name="T34" fmla="*/ 108 w 408"/>
                <a:gd name="T35" fmla="*/ 84 h 300"/>
                <a:gd name="T36" fmla="*/ 96 w 408"/>
                <a:gd name="T37" fmla="*/ 84 h 300"/>
                <a:gd name="T38" fmla="*/ 66 w 408"/>
                <a:gd name="T39" fmla="*/ 114 h 300"/>
                <a:gd name="T40" fmla="*/ 84 w 408"/>
                <a:gd name="T41" fmla="*/ 114 h 300"/>
                <a:gd name="T42" fmla="*/ 72 w 408"/>
                <a:gd name="T43" fmla="*/ 114 h 300"/>
                <a:gd name="T44" fmla="*/ 108 w 408"/>
                <a:gd name="T45" fmla="*/ 90 h 300"/>
                <a:gd name="T46" fmla="*/ 108 w 408"/>
                <a:gd name="T47" fmla="*/ 78 h 300"/>
                <a:gd name="T48" fmla="*/ 114 w 408"/>
                <a:gd name="T49" fmla="*/ 84 h 300"/>
                <a:gd name="T50" fmla="*/ 114 w 408"/>
                <a:gd name="T51" fmla="*/ 96 h 300"/>
                <a:gd name="T52" fmla="*/ 96 w 408"/>
                <a:gd name="T53" fmla="*/ 102 h 300"/>
                <a:gd name="T54" fmla="*/ 102 w 408"/>
                <a:gd name="T55" fmla="*/ 114 h 300"/>
                <a:gd name="T56" fmla="*/ 96 w 408"/>
                <a:gd name="T57" fmla="*/ 132 h 300"/>
                <a:gd name="T58" fmla="*/ 96 w 408"/>
                <a:gd name="T59" fmla="*/ 120 h 300"/>
                <a:gd name="T60" fmla="*/ 84 w 408"/>
                <a:gd name="T61" fmla="*/ 132 h 300"/>
                <a:gd name="T62" fmla="*/ 84 w 408"/>
                <a:gd name="T63" fmla="*/ 120 h 300"/>
                <a:gd name="T64" fmla="*/ 66 w 408"/>
                <a:gd name="T65" fmla="*/ 132 h 300"/>
                <a:gd name="T66" fmla="*/ 78 w 408"/>
                <a:gd name="T67" fmla="*/ 144 h 300"/>
                <a:gd name="T68" fmla="*/ 114 w 408"/>
                <a:gd name="T69" fmla="*/ 126 h 300"/>
                <a:gd name="T70" fmla="*/ 114 w 408"/>
                <a:gd name="T71" fmla="*/ 102 h 300"/>
                <a:gd name="T72" fmla="*/ 132 w 408"/>
                <a:gd name="T73" fmla="*/ 78 h 300"/>
                <a:gd name="T74" fmla="*/ 114 w 408"/>
                <a:gd name="T75" fmla="*/ 42 h 300"/>
                <a:gd name="T76" fmla="*/ 132 w 408"/>
                <a:gd name="T77" fmla="*/ 36 h 300"/>
                <a:gd name="T78" fmla="*/ 126 w 408"/>
                <a:gd name="T79" fmla="*/ 0 h 300"/>
                <a:gd name="T80" fmla="*/ 408 w 408"/>
                <a:gd name="T81" fmla="*/ 72 h 300"/>
                <a:gd name="T82" fmla="*/ 366 w 408"/>
                <a:gd name="T83" fmla="*/ 300 h 300"/>
                <a:gd name="T84" fmla="*/ 258 w 408"/>
                <a:gd name="T85" fmla="*/ 276 h 300"/>
                <a:gd name="T86" fmla="*/ 132 w 408"/>
                <a:gd name="T87" fmla="*/ 276 h 300"/>
                <a:gd name="T88" fmla="*/ 102 w 408"/>
                <a:gd name="T89" fmla="*/ 258 h 300"/>
                <a:gd name="T90" fmla="*/ 72 w 408"/>
                <a:gd name="T91" fmla="*/ 264 h 300"/>
                <a:gd name="T92" fmla="*/ 48 w 408"/>
                <a:gd name="T93" fmla="*/ 252 h 300"/>
                <a:gd name="T94" fmla="*/ 54 w 408"/>
                <a:gd name="T95" fmla="*/ 216 h 300"/>
                <a:gd name="T96" fmla="*/ 24 w 408"/>
                <a:gd name="T97" fmla="*/ 198 h 300"/>
                <a:gd name="T98" fmla="*/ 30 w 408"/>
                <a:gd name="T99" fmla="*/ 192 h 300"/>
                <a:gd name="T100" fmla="*/ 30 w 408"/>
                <a:gd name="T101" fmla="*/ 198 h 30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08"/>
                <a:gd name="T154" fmla="*/ 0 h 300"/>
                <a:gd name="T155" fmla="*/ 408 w 408"/>
                <a:gd name="T156" fmla="*/ 300 h 30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08" h="300">
                  <a:moveTo>
                    <a:pt x="30" y="192"/>
                  </a:moveTo>
                  <a:lnTo>
                    <a:pt x="0" y="180"/>
                  </a:lnTo>
                  <a:lnTo>
                    <a:pt x="6" y="156"/>
                  </a:lnTo>
                  <a:lnTo>
                    <a:pt x="6" y="174"/>
                  </a:lnTo>
                  <a:lnTo>
                    <a:pt x="18" y="150"/>
                  </a:lnTo>
                  <a:lnTo>
                    <a:pt x="6" y="150"/>
                  </a:lnTo>
                  <a:lnTo>
                    <a:pt x="12" y="132"/>
                  </a:lnTo>
                  <a:lnTo>
                    <a:pt x="24" y="132"/>
                  </a:lnTo>
                  <a:lnTo>
                    <a:pt x="12" y="126"/>
                  </a:lnTo>
                  <a:lnTo>
                    <a:pt x="12" y="66"/>
                  </a:lnTo>
                  <a:lnTo>
                    <a:pt x="6" y="48"/>
                  </a:lnTo>
                  <a:lnTo>
                    <a:pt x="12" y="18"/>
                  </a:lnTo>
                  <a:lnTo>
                    <a:pt x="48" y="42"/>
                  </a:lnTo>
                  <a:lnTo>
                    <a:pt x="84" y="60"/>
                  </a:lnTo>
                  <a:lnTo>
                    <a:pt x="96" y="72"/>
                  </a:lnTo>
                  <a:lnTo>
                    <a:pt x="102" y="66"/>
                  </a:lnTo>
                  <a:lnTo>
                    <a:pt x="108" y="72"/>
                  </a:lnTo>
                  <a:lnTo>
                    <a:pt x="108" y="84"/>
                  </a:lnTo>
                  <a:lnTo>
                    <a:pt x="96" y="84"/>
                  </a:lnTo>
                  <a:lnTo>
                    <a:pt x="66" y="114"/>
                  </a:lnTo>
                  <a:lnTo>
                    <a:pt x="84" y="114"/>
                  </a:lnTo>
                  <a:lnTo>
                    <a:pt x="72" y="114"/>
                  </a:lnTo>
                  <a:lnTo>
                    <a:pt x="108" y="90"/>
                  </a:lnTo>
                  <a:lnTo>
                    <a:pt x="108" y="78"/>
                  </a:lnTo>
                  <a:lnTo>
                    <a:pt x="114" y="84"/>
                  </a:lnTo>
                  <a:lnTo>
                    <a:pt x="114" y="96"/>
                  </a:lnTo>
                  <a:lnTo>
                    <a:pt x="96" y="102"/>
                  </a:lnTo>
                  <a:lnTo>
                    <a:pt x="102" y="114"/>
                  </a:lnTo>
                  <a:lnTo>
                    <a:pt x="96" y="132"/>
                  </a:lnTo>
                  <a:lnTo>
                    <a:pt x="96" y="120"/>
                  </a:lnTo>
                  <a:lnTo>
                    <a:pt x="84" y="132"/>
                  </a:lnTo>
                  <a:lnTo>
                    <a:pt x="84" y="120"/>
                  </a:lnTo>
                  <a:lnTo>
                    <a:pt x="66" y="132"/>
                  </a:lnTo>
                  <a:lnTo>
                    <a:pt x="78" y="144"/>
                  </a:lnTo>
                  <a:lnTo>
                    <a:pt x="114" y="126"/>
                  </a:lnTo>
                  <a:lnTo>
                    <a:pt x="114" y="102"/>
                  </a:lnTo>
                  <a:lnTo>
                    <a:pt x="132" y="78"/>
                  </a:lnTo>
                  <a:lnTo>
                    <a:pt x="114" y="42"/>
                  </a:lnTo>
                  <a:lnTo>
                    <a:pt x="132" y="36"/>
                  </a:lnTo>
                  <a:lnTo>
                    <a:pt x="126" y="0"/>
                  </a:lnTo>
                  <a:lnTo>
                    <a:pt x="408" y="72"/>
                  </a:lnTo>
                  <a:lnTo>
                    <a:pt x="366" y="300"/>
                  </a:lnTo>
                  <a:lnTo>
                    <a:pt x="258" y="276"/>
                  </a:lnTo>
                  <a:lnTo>
                    <a:pt x="132" y="276"/>
                  </a:lnTo>
                  <a:lnTo>
                    <a:pt x="102" y="258"/>
                  </a:lnTo>
                  <a:lnTo>
                    <a:pt x="72" y="264"/>
                  </a:lnTo>
                  <a:lnTo>
                    <a:pt x="48" y="252"/>
                  </a:lnTo>
                  <a:lnTo>
                    <a:pt x="54" y="216"/>
                  </a:lnTo>
                  <a:lnTo>
                    <a:pt x="24" y="198"/>
                  </a:lnTo>
                  <a:lnTo>
                    <a:pt x="30" y="192"/>
                  </a:lnTo>
                  <a:lnTo>
                    <a:pt x="30" y="198"/>
                  </a:lnTo>
                </a:path>
              </a:pathLst>
            </a:custGeom>
            <a:noFill/>
            <a:ln w="9525">
              <a:solidFill>
                <a:srgbClr val="000000"/>
              </a:solidFill>
              <a:prstDash val="solid"/>
              <a:round/>
              <a:headEnd/>
              <a:tailEnd/>
            </a:ln>
          </p:spPr>
          <p:txBody>
            <a:bodyPr/>
            <a:lstStyle/>
            <a:p>
              <a:endParaRPr lang="en-US"/>
            </a:p>
          </p:txBody>
        </p:sp>
        <p:sp>
          <p:nvSpPr>
            <p:cNvPr id="10361" name="Freeform 246"/>
            <p:cNvSpPr>
              <a:spLocks/>
            </p:cNvSpPr>
            <p:nvPr/>
          </p:nvSpPr>
          <p:spPr bwMode="auto">
            <a:xfrm>
              <a:off x="3723" y="1932"/>
              <a:ext cx="282" cy="282"/>
            </a:xfrm>
            <a:custGeom>
              <a:avLst/>
              <a:gdLst>
                <a:gd name="T0" fmla="*/ 168 w 282"/>
                <a:gd name="T1" fmla="*/ 66 h 282"/>
                <a:gd name="T2" fmla="*/ 180 w 282"/>
                <a:gd name="T3" fmla="*/ 102 h 282"/>
                <a:gd name="T4" fmla="*/ 216 w 282"/>
                <a:gd name="T5" fmla="*/ 66 h 282"/>
                <a:gd name="T6" fmla="*/ 234 w 282"/>
                <a:gd name="T7" fmla="*/ 72 h 282"/>
                <a:gd name="T8" fmla="*/ 246 w 282"/>
                <a:gd name="T9" fmla="*/ 54 h 282"/>
                <a:gd name="T10" fmla="*/ 270 w 282"/>
                <a:gd name="T11" fmla="*/ 54 h 282"/>
                <a:gd name="T12" fmla="*/ 282 w 282"/>
                <a:gd name="T13" fmla="*/ 78 h 282"/>
                <a:gd name="T14" fmla="*/ 276 w 282"/>
                <a:gd name="T15" fmla="*/ 90 h 282"/>
                <a:gd name="T16" fmla="*/ 240 w 282"/>
                <a:gd name="T17" fmla="*/ 72 h 282"/>
                <a:gd name="T18" fmla="*/ 240 w 282"/>
                <a:gd name="T19" fmla="*/ 96 h 282"/>
                <a:gd name="T20" fmla="*/ 222 w 282"/>
                <a:gd name="T21" fmla="*/ 132 h 282"/>
                <a:gd name="T22" fmla="*/ 210 w 282"/>
                <a:gd name="T23" fmla="*/ 132 h 282"/>
                <a:gd name="T24" fmla="*/ 198 w 282"/>
                <a:gd name="T25" fmla="*/ 162 h 282"/>
                <a:gd name="T26" fmla="*/ 174 w 282"/>
                <a:gd name="T27" fmla="*/ 156 h 282"/>
                <a:gd name="T28" fmla="*/ 150 w 282"/>
                <a:gd name="T29" fmla="*/ 228 h 282"/>
                <a:gd name="T30" fmla="*/ 156 w 282"/>
                <a:gd name="T31" fmla="*/ 234 h 282"/>
                <a:gd name="T32" fmla="*/ 144 w 282"/>
                <a:gd name="T33" fmla="*/ 252 h 282"/>
                <a:gd name="T34" fmla="*/ 72 w 282"/>
                <a:gd name="T35" fmla="*/ 282 h 282"/>
                <a:gd name="T36" fmla="*/ 54 w 282"/>
                <a:gd name="T37" fmla="*/ 270 h 282"/>
                <a:gd name="T38" fmla="*/ 48 w 282"/>
                <a:gd name="T39" fmla="*/ 258 h 282"/>
                <a:gd name="T40" fmla="*/ 12 w 282"/>
                <a:gd name="T41" fmla="*/ 228 h 282"/>
                <a:gd name="T42" fmla="*/ 0 w 282"/>
                <a:gd name="T43" fmla="*/ 192 h 282"/>
                <a:gd name="T44" fmla="*/ 6 w 282"/>
                <a:gd name="T45" fmla="*/ 192 h 282"/>
                <a:gd name="T46" fmla="*/ 24 w 282"/>
                <a:gd name="T47" fmla="*/ 174 h 282"/>
                <a:gd name="T48" fmla="*/ 24 w 282"/>
                <a:gd name="T49" fmla="*/ 144 h 282"/>
                <a:gd name="T50" fmla="*/ 42 w 282"/>
                <a:gd name="T51" fmla="*/ 144 h 282"/>
                <a:gd name="T52" fmla="*/ 48 w 282"/>
                <a:gd name="T53" fmla="*/ 120 h 282"/>
                <a:gd name="T54" fmla="*/ 90 w 282"/>
                <a:gd name="T55" fmla="*/ 84 h 282"/>
                <a:gd name="T56" fmla="*/ 96 w 282"/>
                <a:gd name="T57" fmla="*/ 30 h 282"/>
                <a:gd name="T58" fmla="*/ 90 w 282"/>
                <a:gd name="T59" fmla="*/ 6 h 282"/>
                <a:gd name="T60" fmla="*/ 96 w 282"/>
                <a:gd name="T61" fmla="*/ 0 h 282"/>
                <a:gd name="T62" fmla="*/ 108 w 282"/>
                <a:gd name="T63" fmla="*/ 72 h 282"/>
                <a:gd name="T64" fmla="*/ 156 w 282"/>
                <a:gd name="T65" fmla="*/ 66 h 282"/>
                <a:gd name="T66" fmla="*/ 168 w 282"/>
                <a:gd name="T67" fmla="*/ 66 h 28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2"/>
                <a:gd name="T103" fmla="*/ 0 h 282"/>
                <a:gd name="T104" fmla="*/ 282 w 282"/>
                <a:gd name="T105" fmla="*/ 282 h 28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2" h="282">
                  <a:moveTo>
                    <a:pt x="168" y="66"/>
                  </a:moveTo>
                  <a:lnTo>
                    <a:pt x="180" y="102"/>
                  </a:lnTo>
                  <a:lnTo>
                    <a:pt x="216" y="66"/>
                  </a:lnTo>
                  <a:lnTo>
                    <a:pt x="234" y="72"/>
                  </a:lnTo>
                  <a:lnTo>
                    <a:pt x="246" y="54"/>
                  </a:lnTo>
                  <a:lnTo>
                    <a:pt x="270" y="54"/>
                  </a:lnTo>
                  <a:lnTo>
                    <a:pt x="282" y="78"/>
                  </a:lnTo>
                  <a:lnTo>
                    <a:pt x="276" y="90"/>
                  </a:lnTo>
                  <a:lnTo>
                    <a:pt x="240" y="72"/>
                  </a:lnTo>
                  <a:lnTo>
                    <a:pt x="240" y="96"/>
                  </a:lnTo>
                  <a:lnTo>
                    <a:pt x="222" y="132"/>
                  </a:lnTo>
                  <a:lnTo>
                    <a:pt x="210" y="132"/>
                  </a:lnTo>
                  <a:lnTo>
                    <a:pt x="198" y="162"/>
                  </a:lnTo>
                  <a:lnTo>
                    <a:pt x="174" y="156"/>
                  </a:lnTo>
                  <a:lnTo>
                    <a:pt x="150" y="228"/>
                  </a:lnTo>
                  <a:lnTo>
                    <a:pt x="156" y="234"/>
                  </a:lnTo>
                  <a:lnTo>
                    <a:pt x="144" y="252"/>
                  </a:lnTo>
                  <a:lnTo>
                    <a:pt x="72" y="282"/>
                  </a:lnTo>
                  <a:lnTo>
                    <a:pt x="54" y="270"/>
                  </a:lnTo>
                  <a:lnTo>
                    <a:pt x="48" y="258"/>
                  </a:lnTo>
                  <a:lnTo>
                    <a:pt x="12" y="228"/>
                  </a:lnTo>
                  <a:lnTo>
                    <a:pt x="0" y="192"/>
                  </a:lnTo>
                  <a:lnTo>
                    <a:pt x="6" y="192"/>
                  </a:lnTo>
                  <a:lnTo>
                    <a:pt x="24" y="174"/>
                  </a:lnTo>
                  <a:lnTo>
                    <a:pt x="24" y="144"/>
                  </a:lnTo>
                  <a:lnTo>
                    <a:pt x="42" y="144"/>
                  </a:lnTo>
                  <a:lnTo>
                    <a:pt x="48" y="120"/>
                  </a:lnTo>
                  <a:lnTo>
                    <a:pt x="90" y="84"/>
                  </a:lnTo>
                  <a:lnTo>
                    <a:pt x="96" y="30"/>
                  </a:lnTo>
                  <a:lnTo>
                    <a:pt x="90" y="6"/>
                  </a:lnTo>
                  <a:lnTo>
                    <a:pt x="96" y="0"/>
                  </a:lnTo>
                  <a:lnTo>
                    <a:pt x="108" y="72"/>
                  </a:lnTo>
                  <a:lnTo>
                    <a:pt x="156" y="66"/>
                  </a:lnTo>
                  <a:lnTo>
                    <a:pt x="168" y="66"/>
                  </a:lnTo>
                  <a:close/>
                </a:path>
              </a:pathLst>
            </a:custGeom>
            <a:solidFill>
              <a:srgbClr val="B22222"/>
            </a:solidFill>
            <a:ln w="9525">
              <a:solidFill>
                <a:srgbClr val="B22222"/>
              </a:solidFill>
              <a:prstDash val="solid"/>
              <a:round/>
              <a:headEnd/>
              <a:tailEnd/>
            </a:ln>
          </p:spPr>
          <p:txBody>
            <a:bodyPr/>
            <a:lstStyle/>
            <a:p>
              <a:endParaRPr lang="en-US"/>
            </a:p>
          </p:txBody>
        </p:sp>
        <p:sp>
          <p:nvSpPr>
            <p:cNvPr id="10362" name="Freeform 247"/>
            <p:cNvSpPr>
              <a:spLocks/>
            </p:cNvSpPr>
            <p:nvPr/>
          </p:nvSpPr>
          <p:spPr bwMode="auto">
            <a:xfrm>
              <a:off x="3723" y="1932"/>
              <a:ext cx="282" cy="282"/>
            </a:xfrm>
            <a:custGeom>
              <a:avLst/>
              <a:gdLst>
                <a:gd name="T0" fmla="*/ 168 w 282"/>
                <a:gd name="T1" fmla="*/ 66 h 282"/>
                <a:gd name="T2" fmla="*/ 180 w 282"/>
                <a:gd name="T3" fmla="*/ 102 h 282"/>
                <a:gd name="T4" fmla="*/ 216 w 282"/>
                <a:gd name="T5" fmla="*/ 66 h 282"/>
                <a:gd name="T6" fmla="*/ 234 w 282"/>
                <a:gd name="T7" fmla="*/ 72 h 282"/>
                <a:gd name="T8" fmla="*/ 246 w 282"/>
                <a:gd name="T9" fmla="*/ 54 h 282"/>
                <a:gd name="T10" fmla="*/ 270 w 282"/>
                <a:gd name="T11" fmla="*/ 54 h 282"/>
                <a:gd name="T12" fmla="*/ 282 w 282"/>
                <a:gd name="T13" fmla="*/ 78 h 282"/>
                <a:gd name="T14" fmla="*/ 276 w 282"/>
                <a:gd name="T15" fmla="*/ 90 h 282"/>
                <a:gd name="T16" fmla="*/ 240 w 282"/>
                <a:gd name="T17" fmla="*/ 72 h 282"/>
                <a:gd name="T18" fmla="*/ 240 w 282"/>
                <a:gd name="T19" fmla="*/ 96 h 282"/>
                <a:gd name="T20" fmla="*/ 222 w 282"/>
                <a:gd name="T21" fmla="*/ 132 h 282"/>
                <a:gd name="T22" fmla="*/ 210 w 282"/>
                <a:gd name="T23" fmla="*/ 132 h 282"/>
                <a:gd name="T24" fmla="*/ 198 w 282"/>
                <a:gd name="T25" fmla="*/ 162 h 282"/>
                <a:gd name="T26" fmla="*/ 174 w 282"/>
                <a:gd name="T27" fmla="*/ 156 h 282"/>
                <a:gd name="T28" fmla="*/ 150 w 282"/>
                <a:gd name="T29" fmla="*/ 228 h 282"/>
                <a:gd name="T30" fmla="*/ 156 w 282"/>
                <a:gd name="T31" fmla="*/ 234 h 282"/>
                <a:gd name="T32" fmla="*/ 144 w 282"/>
                <a:gd name="T33" fmla="*/ 252 h 282"/>
                <a:gd name="T34" fmla="*/ 72 w 282"/>
                <a:gd name="T35" fmla="*/ 282 h 282"/>
                <a:gd name="T36" fmla="*/ 54 w 282"/>
                <a:gd name="T37" fmla="*/ 270 h 282"/>
                <a:gd name="T38" fmla="*/ 48 w 282"/>
                <a:gd name="T39" fmla="*/ 258 h 282"/>
                <a:gd name="T40" fmla="*/ 12 w 282"/>
                <a:gd name="T41" fmla="*/ 228 h 282"/>
                <a:gd name="T42" fmla="*/ 0 w 282"/>
                <a:gd name="T43" fmla="*/ 192 h 282"/>
                <a:gd name="T44" fmla="*/ 6 w 282"/>
                <a:gd name="T45" fmla="*/ 192 h 282"/>
                <a:gd name="T46" fmla="*/ 24 w 282"/>
                <a:gd name="T47" fmla="*/ 174 h 282"/>
                <a:gd name="T48" fmla="*/ 24 w 282"/>
                <a:gd name="T49" fmla="*/ 144 h 282"/>
                <a:gd name="T50" fmla="*/ 42 w 282"/>
                <a:gd name="T51" fmla="*/ 144 h 282"/>
                <a:gd name="T52" fmla="*/ 48 w 282"/>
                <a:gd name="T53" fmla="*/ 120 h 282"/>
                <a:gd name="T54" fmla="*/ 90 w 282"/>
                <a:gd name="T55" fmla="*/ 84 h 282"/>
                <a:gd name="T56" fmla="*/ 96 w 282"/>
                <a:gd name="T57" fmla="*/ 30 h 282"/>
                <a:gd name="T58" fmla="*/ 90 w 282"/>
                <a:gd name="T59" fmla="*/ 6 h 282"/>
                <a:gd name="T60" fmla="*/ 96 w 282"/>
                <a:gd name="T61" fmla="*/ 0 h 282"/>
                <a:gd name="T62" fmla="*/ 108 w 282"/>
                <a:gd name="T63" fmla="*/ 72 h 282"/>
                <a:gd name="T64" fmla="*/ 156 w 282"/>
                <a:gd name="T65" fmla="*/ 66 h 282"/>
                <a:gd name="T66" fmla="*/ 168 w 282"/>
                <a:gd name="T67" fmla="*/ 66 h 282"/>
                <a:gd name="T68" fmla="*/ 168 w 282"/>
                <a:gd name="T69" fmla="*/ 72 h 28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82"/>
                <a:gd name="T106" fmla="*/ 0 h 282"/>
                <a:gd name="T107" fmla="*/ 282 w 282"/>
                <a:gd name="T108" fmla="*/ 282 h 28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82" h="282">
                  <a:moveTo>
                    <a:pt x="168" y="66"/>
                  </a:moveTo>
                  <a:lnTo>
                    <a:pt x="180" y="102"/>
                  </a:lnTo>
                  <a:lnTo>
                    <a:pt x="216" y="66"/>
                  </a:lnTo>
                  <a:lnTo>
                    <a:pt x="234" y="72"/>
                  </a:lnTo>
                  <a:lnTo>
                    <a:pt x="246" y="54"/>
                  </a:lnTo>
                  <a:lnTo>
                    <a:pt x="270" y="54"/>
                  </a:lnTo>
                  <a:lnTo>
                    <a:pt x="282" y="78"/>
                  </a:lnTo>
                  <a:lnTo>
                    <a:pt x="276" y="90"/>
                  </a:lnTo>
                  <a:lnTo>
                    <a:pt x="240" y="72"/>
                  </a:lnTo>
                  <a:lnTo>
                    <a:pt x="240" y="96"/>
                  </a:lnTo>
                  <a:lnTo>
                    <a:pt x="222" y="132"/>
                  </a:lnTo>
                  <a:lnTo>
                    <a:pt x="210" y="132"/>
                  </a:lnTo>
                  <a:lnTo>
                    <a:pt x="198" y="162"/>
                  </a:lnTo>
                  <a:lnTo>
                    <a:pt x="174" y="156"/>
                  </a:lnTo>
                  <a:lnTo>
                    <a:pt x="150" y="228"/>
                  </a:lnTo>
                  <a:lnTo>
                    <a:pt x="156" y="234"/>
                  </a:lnTo>
                  <a:lnTo>
                    <a:pt x="144" y="252"/>
                  </a:lnTo>
                  <a:lnTo>
                    <a:pt x="72" y="282"/>
                  </a:lnTo>
                  <a:lnTo>
                    <a:pt x="54" y="270"/>
                  </a:lnTo>
                  <a:lnTo>
                    <a:pt x="48" y="258"/>
                  </a:lnTo>
                  <a:lnTo>
                    <a:pt x="12" y="228"/>
                  </a:lnTo>
                  <a:lnTo>
                    <a:pt x="0" y="192"/>
                  </a:lnTo>
                  <a:lnTo>
                    <a:pt x="6" y="192"/>
                  </a:lnTo>
                  <a:lnTo>
                    <a:pt x="24" y="174"/>
                  </a:lnTo>
                  <a:lnTo>
                    <a:pt x="24" y="144"/>
                  </a:lnTo>
                  <a:lnTo>
                    <a:pt x="42" y="144"/>
                  </a:lnTo>
                  <a:lnTo>
                    <a:pt x="48" y="120"/>
                  </a:lnTo>
                  <a:lnTo>
                    <a:pt x="90" y="84"/>
                  </a:lnTo>
                  <a:lnTo>
                    <a:pt x="96" y="30"/>
                  </a:lnTo>
                  <a:lnTo>
                    <a:pt x="90" y="6"/>
                  </a:lnTo>
                  <a:lnTo>
                    <a:pt x="96" y="0"/>
                  </a:lnTo>
                  <a:lnTo>
                    <a:pt x="108" y="72"/>
                  </a:lnTo>
                  <a:lnTo>
                    <a:pt x="156" y="66"/>
                  </a:lnTo>
                  <a:lnTo>
                    <a:pt x="168" y="66"/>
                  </a:lnTo>
                  <a:lnTo>
                    <a:pt x="168" y="72"/>
                  </a:lnTo>
                </a:path>
              </a:pathLst>
            </a:custGeom>
            <a:noFill/>
            <a:ln w="9525">
              <a:solidFill>
                <a:srgbClr val="000000"/>
              </a:solidFill>
              <a:prstDash val="solid"/>
              <a:round/>
              <a:headEnd/>
              <a:tailEnd/>
            </a:ln>
          </p:spPr>
          <p:txBody>
            <a:bodyPr/>
            <a:lstStyle/>
            <a:p>
              <a:endParaRPr lang="en-US"/>
            </a:p>
          </p:txBody>
        </p:sp>
        <p:sp>
          <p:nvSpPr>
            <p:cNvPr id="10363" name="Freeform 248"/>
            <p:cNvSpPr>
              <a:spLocks/>
            </p:cNvSpPr>
            <p:nvPr/>
          </p:nvSpPr>
          <p:spPr bwMode="auto">
            <a:xfrm>
              <a:off x="3081" y="1512"/>
              <a:ext cx="330" cy="342"/>
            </a:xfrm>
            <a:custGeom>
              <a:avLst/>
              <a:gdLst>
                <a:gd name="T0" fmla="*/ 138 w 330"/>
                <a:gd name="T1" fmla="*/ 342 h 342"/>
                <a:gd name="T2" fmla="*/ 114 w 330"/>
                <a:gd name="T3" fmla="*/ 324 h 342"/>
                <a:gd name="T4" fmla="*/ 108 w 330"/>
                <a:gd name="T5" fmla="*/ 300 h 342"/>
                <a:gd name="T6" fmla="*/ 114 w 330"/>
                <a:gd name="T7" fmla="*/ 282 h 342"/>
                <a:gd name="T8" fmla="*/ 102 w 330"/>
                <a:gd name="T9" fmla="*/ 264 h 342"/>
                <a:gd name="T10" fmla="*/ 90 w 330"/>
                <a:gd name="T11" fmla="*/ 228 h 342"/>
                <a:gd name="T12" fmla="*/ 12 w 330"/>
                <a:gd name="T13" fmla="*/ 174 h 342"/>
                <a:gd name="T14" fmla="*/ 18 w 330"/>
                <a:gd name="T15" fmla="*/ 120 h 342"/>
                <a:gd name="T16" fmla="*/ 0 w 330"/>
                <a:gd name="T17" fmla="*/ 108 h 342"/>
                <a:gd name="T18" fmla="*/ 12 w 330"/>
                <a:gd name="T19" fmla="*/ 84 h 342"/>
                <a:gd name="T20" fmla="*/ 36 w 330"/>
                <a:gd name="T21" fmla="*/ 72 h 342"/>
                <a:gd name="T22" fmla="*/ 36 w 330"/>
                <a:gd name="T23" fmla="*/ 24 h 342"/>
                <a:gd name="T24" fmla="*/ 42 w 330"/>
                <a:gd name="T25" fmla="*/ 18 h 342"/>
                <a:gd name="T26" fmla="*/ 60 w 330"/>
                <a:gd name="T27" fmla="*/ 24 h 342"/>
                <a:gd name="T28" fmla="*/ 114 w 330"/>
                <a:gd name="T29" fmla="*/ 0 h 342"/>
                <a:gd name="T30" fmla="*/ 108 w 330"/>
                <a:gd name="T31" fmla="*/ 24 h 342"/>
                <a:gd name="T32" fmla="*/ 138 w 330"/>
                <a:gd name="T33" fmla="*/ 30 h 342"/>
                <a:gd name="T34" fmla="*/ 150 w 330"/>
                <a:gd name="T35" fmla="*/ 42 h 342"/>
                <a:gd name="T36" fmla="*/ 264 w 330"/>
                <a:gd name="T37" fmla="*/ 66 h 342"/>
                <a:gd name="T38" fmla="*/ 282 w 330"/>
                <a:gd name="T39" fmla="*/ 84 h 342"/>
                <a:gd name="T40" fmla="*/ 276 w 330"/>
                <a:gd name="T41" fmla="*/ 108 h 342"/>
                <a:gd name="T42" fmla="*/ 288 w 330"/>
                <a:gd name="T43" fmla="*/ 108 h 342"/>
                <a:gd name="T44" fmla="*/ 288 w 330"/>
                <a:gd name="T45" fmla="*/ 126 h 342"/>
                <a:gd name="T46" fmla="*/ 300 w 330"/>
                <a:gd name="T47" fmla="*/ 126 h 342"/>
                <a:gd name="T48" fmla="*/ 276 w 330"/>
                <a:gd name="T49" fmla="*/ 162 h 342"/>
                <a:gd name="T50" fmla="*/ 282 w 330"/>
                <a:gd name="T51" fmla="*/ 174 h 342"/>
                <a:gd name="T52" fmla="*/ 330 w 330"/>
                <a:gd name="T53" fmla="*/ 114 h 342"/>
                <a:gd name="T54" fmla="*/ 300 w 330"/>
                <a:gd name="T55" fmla="*/ 210 h 342"/>
                <a:gd name="T56" fmla="*/ 294 w 330"/>
                <a:gd name="T57" fmla="*/ 270 h 342"/>
                <a:gd name="T58" fmla="*/ 300 w 330"/>
                <a:gd name="T59" fmla="*/ 330 h 342"/>
                <a:gd name="T60" fmla="*/ 150 w 330"/>
                <a:gd name="T61" fmla="*/ 342 h 342"/>
                <a:gd name="T62" fmla="*/ 138 w 330"/>
                <a:gd name="T63" fmla="*/ 342 h 34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42"/>
                <a:gd name="T98" fmla="*/ 330 w 330"/>
                <a:gd name="T99" fmla="*/ 342 h 34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42">
                  <a:moveTo>
                    <a:pt x="138" y="342"/>
                  </a:moveTo>
                  <a:lnTo>
                    <a:pt x="114" y="324"/>
                  </a:lnTo>
                  <a:lnTo>
                    <a:pt x="108" y="300"/>
                  </a:lnTo>
                  <a:lnTo>
                    <a:pt x="114" y="282"/>
                  </a:lnTo>
                  <a:lnTo>
                    <a:pt x="102" y="264"/>
                  </a:lnTo>
                  <a:lnTo>
                    <a:pt x="90" y="228"/>
                  </a:lnTo>
                  <a:lnTo>
                    <a:pt x="12" y="174"/>
                  </a:lnTo>
                  <a:lnTo>
                    <a:pt x="18" y="120"/>
                  </a:lnTo>
                  <a:lnTo>
                    <a:pt x="0" y="108"/>
                  </a:lnTo>
                  <a:lnTo>
                    <a:pt x="12" y="84"/>
                  </a:lnTo>
                  <a:lnTo>
                    <a:pt x="36" y="72"/>
                  </a:lnTo>
                  <a:lnTo>
                    <a:pt x="36" y="24"/>
                  </a:lnTo>
                  <a:lnTo>
                    <a:pt x="42" y="18"/>
                  </a:lnTo>
                  <a:lnTo>
                    <a:pt x="60" y="24"/>
                  </a:lnTo>
                  <a:lnTo>
                    <a:pt x="114" y="0"/>
                  </a:lnTo>
                  <a:lnTo>
                    <a:pt x="108" y="24"/>
                  </a:lnTo>
                  <a:lnTo>
                    <a:pt x="138" y="30"/>
                  </a:lnTo>
                  <a:lnTo>
                    <a:pt x="150" y="42"/>
                  </a:lnTo>
                  <a:lnTo>
                    <a:pt x="264" y="66"/>
                  </a:lnTo>
                  <a:lnTo>
                    <a:pt x="282" y="84"/>
                  </a:lnTo>
                  <a:lnTo>
                    <a:pt x="276" y="108"/>
                  </a:lnTo>
                  <a:lnTo>
                    <a:pt x="288" y="108"/>
                  </a:lnTo>
                  <a:lnTo>
                    <a:pt x="288" y="126"/>
                  </a:lnTo>
                  <a:lnTo>
                    <a:pt x="300" y="126"/>
                  </a:lnTo>
                  <a:lnTo>
                    <a:pt x="276" y="162"/>
                  </a:lnTo>
                  <a:lnTo>
                    <a:pt x="282" y="174"/>
                  </a:lnTo>
                  <a:lnTo>
                    <a:pt x="330" y="114"/>
                  </a:lnTo>
                  <a:lnTo>
                    <a:pt x="300" y="210"/>
                  </a:lnTo>
                  <a:lnTo>
                    <a:pt x="294" y="270"/>
                  </a:lnTo>
                  <a:lnTo>
                    <a:pt x="300" y="330"/>
                  </a:lnTo>
                  <a:lnTo>
                    <a:pt x="150" y="342"/>
                  </a:lnTo>
                  <a:lnTo>
                    <a:pt x="138" y="342"/>
                  </a:lnTo>
                  <a:close/>
                </a:path>
              </a:pathLst>
            </a:custGeom>
            <a:solidFill>
              <a:srgbClr val="FFAA00"/>
            </a:solidFill>
            <a:ln w="9525">
              <a:solidFill>
                <a:srgbClr val="FFAA00"/>
              </a:solidFill>
              <a:prstDash val="solid"/>
              <a:round/>
              <a:headEnd/>
              <a:tailEnd/>
            </a:ln>
          </p:spPr>
          <p:txBody>
            <a:bodyPr/>
            <a:lstStyle/>
            <a:p>
              <a:endParaRPr lang="en-US"/>
            </a:p>
          </p:txBody>
        </p:sp>
        <p:sp>
          <p:nvSpPr>
            <p:cNvPr id="10364" name="Freeform 249"/>
            <p:cNvSpPr>
              <a:spLocks/>
            </p:cNvSpPr>
            <p:nvPr/>
          </p:nvSpPr>
          <p:spPr bwMode="auto">
            <a:xfrm>
              <a:off x="3081" y="1512"/>
              <a:ext cx="330" cy="348"/>
            </a:xfrm>
            <a:custGeom>
              <a:avLst/>
              <a:gdLst>
                <a:gd name="T0" fmla="*/ 138 w 330"/>
                <a:gd name="T1" fmla="*/ 342 h 348"/>
                <a:gd name="T2" fmla="*/ 114 w 330"/>
                <a:gd name="T3" fmla="*/ 324 h 348"/>
                <a:gd name="T4" fmla="*/ 108 w 330"/>
                <a:gd name="T5" fmla="*/ 300 h 348"/>
                <a:gd name="T6" fmla="*/ 114 w 330"/>
                <a:gd name="T7" fmla="*/ 282 h 348"/>
                <a:gd name="T8" fmla="*/ 102 w 330"/>
                <a:gd name="T9" fmla="*/ 264 h 348"/>
                <a:gd name="T10" fmla="*/ 90 w 330"/>
                <a:gd name="T11" fmla="*/ 228 h 348"/>
                <a:gd name="T12" fmla="*/ 12 w 330"/>
                <a:gd name="T13" fmla="*/ 174 h 348"/>
                <a:gd name="T14" fmla="*/ 18 w 330"/>
                <a:gd name="T15" fmla="*/ 120 h 348"/>
                <a:gd name="T16" fmla="*/ 0 w 330"/>
                <a:gd name="T17" fmla="*/ 108 h 348"/>
                <a:gd name="T18" fmla="*/ 12 w 330"/>
                <a:gd name="T19" fmla="*/ 84 h 348"/>
                <a:gd name="T20" fmla="*/ 36 w 330"/>
                <a:gd name="T21" fmla="*/ 72 h 348"/>
                <a:gd name="T22" fmla="*/ 36 w 330"/>
                <a:gd name="T23" fmla="*/ 24 h 348"/>
                <a:gd name="T24" fmla="*/ 42 w 330"/>
                <a:gd name="T25" fmla="*/ 18 h 348"/>
                <a:gd name="T26" fmla="*/ 60 w 330"/>
                <a:gd name="T27" fmla="*/ 24 h 348"/>
                <a:gd name="T28" fmla="*/ 114 w 330"/>
                <a:gd name="T29" fmla="*/ 0 h 348"/>
                <a:gd name="T30" fmla="*/ 108 w 330"/>
                <a:gd name="T31" fmla="*/ 24 h 348"/>
                <a:gd name="T32" fmla="*/ 138 w 330"/>
                <a:gd name="T33" fmla="*/ 30 h 348"/>
                <a:gd name="T34" fmla="*/ 150 w 330"/>
                <a:gd name="T35" fmla="*/ 42 h 348"/>
                <a:gd name="T36" fmla="*/ 264 w 330"/>
                <a:gd name="T37" fmla="*/ 66 h 348"/>
                <a:gd name="T38" fmla="*/ 282 w 330"/>
                <a:gd name="T39" fmla="*/ 84 h 348"/>
                <a:gd name="T40" fmla="*/ 276 w 330"/>
                <a:gd name="T41" fmla="*/ 108 h 348"/>
                <a:gd name="T42" fmla="*/ 288 w 330"/>
                <a:gd name="T43" fmla="*/ 108 h 348"/>
                <a:gd name="T44" fmla="*/ 288 w 330"/>
                <a:gd name="T45" fmla="*/ 126 h 348"/>
                <a:gd name="T46" fmla="*/ 300 w 330"/>
                <a:gd name="T47" fmla="*/ 126 h 348"/>
                <a:gd name="T48" fmla="*/ 276 w 330"/>
                <a:gd name="T49" fmla="*/ 162 h 348"/>
                <a:gd name="T50" fmla="*/ 282 w 330"/>
                <a:gd name="T51" fmla="*/ 174 h 348"/>
                <a:gd name="T52" fmla="*/ 330 w 330"/>
                <a:gd name="T53" fmla="*/ 114 h 348"/>
                <a:gd name="T54" fmla="*/ 300 w 330"/>
                <a:gd name="T55" fmla="*/ 210 h 348"/>
                <a:gd name="T56" fmla="*/ 294 w 330"/>
                <a:gd name="T57" fmla="*/ 270 h 348"/>
                <a:gd name="T58" fmla="*/ 300 w 330"/>
                <a:gd name="T59" fmla="*/ 330 h 348"/>
                <a:gd name="T60" fmla="*/ 150 w 330"/>
                <a:gd name="T61" fmla="*/ 342 h 348"/>
                <a:gd name="T62" fmla="*/ 138 w 330"/>
                <a:gd name="T63" fmla="*/ 342 h 348"/>
                <a:gd name="T64" fmla="*/ 138 w 330"/>
                <a:gd name="T65" fmla="*/ 348 h 34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48"/>
                <a:gd name="T101" fmla="*/ 330 w 330"/>
                <a:gd name="T102" fmla="*/ 348 h 34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48">
                  <a:moveTo>
                    <a:pt x="138" y="342"/>
                  </a:moveTo>
                  <a:lnTo>
                    <a:pt x="114" y="324"/>
                  </a:lnTo>
                  <a:lnTo>
                    <a:pt x="108" y="300"/>
                  </a:lnTo>
                  <a:lnTo>
                    <a:pt x="114" y="282"/>
                  </a:lnTo>
                  <a:lnTo>
                    <a:pt x="102" y="264"/>
                  </a:lnTo>
                  <a:lnTo>
                    <a:pt x="90" y="228"/>
                  </a:lnTo>
                  <a:lnTo>
                    <a:pt x="12" y="174"/>
                  </a:lnTo>
                  <a:lnTo>
                    <a:pt x="18" y="120"/>
                  </a:lnTo>
                  <a:lnTo>
                    <a:pt x="0" y="108"/>
                  </a:lnTo>
                  <a:lnTo>
                    <a:pt x="12" y="84"/>
                  </a:lnTo>
                  <a:lnTo>
                    <a:pt x="36" y="72"/>
                  </a:lnTo>
                  <a:lnTo>
                    <a:pt x="36" y="24"/>
                  </a:lnTo>
                  <a:lnTo>
                    <a:pt x="42" y="18"/>
                  </a:lnTo>
                  <a:lnTo>
                    <a:pt x="60" y="24"/>
                  </a:lnTo>
                  <a:lnTo>
                    <a:pt x="114" y="0"/>
                  </a:lnTo>
                  <a:lnTo>
                    <a:pt x="108" y="24"/>
                  </a:lnTo>
                  <a:lnTo>
                    <a:pt x="138" y="30"/>
                  </a:lnTo>
                  <a:lnTo>
                    <a:pt x="150" y="42"/>
                  </a:lnTo>
                  <a:lnTo>
                    <a:pt x="264" y="66"/>
                  </a:lnTo>
                  <a:lnTo>
                    <a:pt x="282" y="84"/>
                  </a:lnTo>
                  <a:lnTo>
                    <a:pt x="276" y="108"/>
                  </a:lnTo>
                  <a:lnTo>
                    <a:pt x="288" y="108"/>
                  </a:lnTo>
                  <a:lnTo>
                    <a:pt x="288" y="126"/>
                  </a:lnTo>
                  <a:lnTo>
                    <a:pt x="300" y="126"/>
                  </a:lnTo>
                  <a:lnTo>
                    <a:pt x="276" y="162"/>
                  </a:lnTo>
                  <a:lnTo>
                    <a:pt x="282" y="174"/>
                  </a:lnTo>
                  <a:lnTo>
                    <a:pt x="330" y="114"/>
                  </a:lnTo>
                  <a:lnTo>
                    <a:pt x="300" y="210"/>
                  </a:lnTo>
                  <a:lnTo>
                    <a:pt x="294" y="270"/>
                  </a:lnTo>
                  <a:lnTo>
                    <a:pt x="300" y="330"/>
                  </a:lnTo>
                  <a:lnTo>
                    <a:pt x="150" y="342"/>
                  </a:lnTo>
                  <a:lnTo>
                    <a:pt x="138" y="342"/>
                  </a:lnTo>
                  <a:lnTo>
                    <a:pt x="138" y="348"/>
                  </a:lnTo>
                </a:path>
              </a:pathLst>
            </a:custGeom>
            <a:noFill/>
            <a:ln w="9525">
              <a:solidFill>
                <a:srgbClr val="000000"/>
              </a:solidFill>
              <a:prstDash val="solid"/>
              <a:round/>
              <a:headEnd/>
              <a:tailEnd/>
            </a:ln>
          </p:spPr>
          <p:txBody>
            <a:bodyPr/>
            <a:lstStyle/>
            <a:p>
              <a:endParaRPr lang="en-US"/>
            </a:p>
          </p:txBody>
        </p:sp>
        <p:sp>
          <p:nvSpPr>
            <p:cNvPr id="10365" name="Freeform 250"/>
            <p:cNvSpPr>
              <a:spLocks/>
            </p:cNvSpPr>
            <p:nvPr/>
          </p:nvSpPr>
          <p:spPr bwMode="auto">
            <a:xfrm>
              <a:off x="2037" y="1602"/>
              <a:ext cx="432" cy="354"/>
            </a:xfrm>
            <a:custGeom>
              <a:avLst/>
              <a:gdLst>
                <a:gd name="T0" fmla="*/ 420 w 432"/>
                <a:gd name="T1" fmla="*/ 204 h 354"/>
                <a:gd name="T2" fmla="*/ 408 w 432"/>
                <a:gd name="T3" fmla="*/ 354 h 354"/>
                <a:gd name="T4" fmla="*/ 114 w 432"/>
                <a:gd name="T5" fmla="*/ 324 h 354"/>
                <a:gd name="T6" fmla="*/ 0 w 432"/>
                <a:gd name="T7" fmla="*/ 306 h 354"/>
                <a:gd name="T8" fmla="*/ 12 w 432"/>
                <a:gd name="T9" fmla="*/ 228 h 354"/>
                <a:gd name="T10" fmla="*/ 42 w 432"/>
                <a:gd name="T11" fmla="*/ 36 h 354"/>
                <a:gd name="T12" fmla="*/ 48 w 432"/>
                <a:gd name="T13" fmla="*/ 0 h 354"/>
                <a:gd name="T14" fmla="*/ 432 w 432"/>
                <a:gd name="T15" fmla="*/ 48 h 354"/>
                <a:gd name="T16" fmla="*/ 420 w 432"/>
                <a:gd name="T17" fmla="*/ 162 h 354"/>
                <a:gd name="T18" fmla="*/ 420 w 432"/>
                <a:gd name="T19" fmla="*/ 204 h 3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2"/>
                <a:gd name="T31" fmla="*/ 0 h 354"/>
                <a:gd name="T32" fmla="*/ 432 w 432"/>
                <a:gd name="T33" fmla="*/ 354 h 3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2" h="354">
                  <a:moveTo>
                    <a:pt x="420" y="204"/>
                  </a:moveTo>
                  <a:lnTo>
                    <a:pt x="408" y="354"/>
                  </a:lnTo>
                  <a:lnTo>
                    <a:pt x="114" y="324"/>
                  </a:lnTo>
                  <a:lnTo>
                    <a:pt x="0" y="306"/>
                  </a:lnTo>
                  <a:lnTo>
                    <a:pt x="12" y="228"/>
                  </a:lnTo>
                  <a:lnTo>
                    <a:pt x="42" y="36"/>
                  </a:lnTo>
                  <a:lnTo>
                    <a:pt x="48" y="0"/>
                  </a:lnTo>
                  <a:lnTo>
                    <a:pt x="432" y="48"/>
                  </a:lnTo>
                  <a:lnTo>
                    <a:pt x="420" y="162"/>
                  </a:lnTo>
                  <a:lnTo>
                    <a:pt x="420" y="204"/>
                  </a:lnTo>
                  <a:close/>
                </a:path>
              </a:pathLst>
            </a:custGeom>
            <a:solidFill>
              <a:srgbClr val="FFAA00"/>
            </a:solidFill>
            <a:ln w="9525">
              <a:solidFill>
                <a:srgbClr val="FFAA00"/>
              </a:solidFill>
              <a:prstDash val="solid"/>
              <a:round/>
              <a:headEnd/>
              <a:tailEnd/>
            </a:ln>
          </p:spPr>
          <p:txBody>
            <a:bodyPr/>
            <a:lstStyle/>
            <a:p>
              <a:endParaRPr lang="en-US"/>
            </a:p>
          </p:txBody>
        </p:sp>
        <p:sp>
          <p:nvSpPr>
            <p:cNvPr id="10366" name="Freeform 251"/>
            <p:cNvSpPr>
              <a:spLocks/>
            </p:cNvSpPr>
            <p:nvPr/>
          </p:nvSpPr>
          <p:spPr bwMode="auto">
            <a:xfrm>
              <a:off x="2037" y="1602"/>
              <a:ext cx="432" cy="354"/>
            </a:xfrm>
            <a:custGeom>
              <a:avLst/>
              <a:gdLst>
                <a:gd name="T0" fmla="*/ 420 w 432"/>
                <a:gd name="T1" fmla="*/ 204 h 354"/>
                <a:gd name="T2" fmla="*/ 408 w 432"/>
                <a:gd name="T3" fmla="*/ 354 h 354"/>
                <a:gd name="T4" fmla="*/ 114 w 432"/>
                <a:gd name="T5" fmla="*/ 324 h 354"/>
                <a:gd name="T6" fmla="*/ 0 w 432"/>
                <a:gd name="T7" fmla="*/ 306 h 354"/>
                <a:gd name="T8" fmla="*/ 12 w 432"/>
                <a:gd name="T9" fmla="*/ 228 h 354"/>
                <a:gd name="T10" fmla="*/ 42 w 432"/>
                <a:gd name="T11" fmla="*/ 36 h 354"/>
                <a:gd name="T12" fmla="*/ 48 w 432"/>
                <a:gd name="T13" fmla="*/ 0 h 354"/>
                <a:gd name="T14" fmla="*/ 432 w 432"/>
                <a:gd name="T15" fmla="*/ 48 h 354"/>
                <a:gd name="T16" fmla="*/ 420 w 432"/>
                <a:gd name="T17" fmla="*/ 162 h 354"/>
                <a:gd name="T18" fmla="*/ 420 w 432"/>
                <a:gd name="T19" fmla="*/ 204 h 354"/>
                <a:gd name="T20" fmla="*/ 420 w 432"/>
                <a:gd name="T21" fmla="*/ 210 h 3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32"/>
                <a:gd name="T34" fmla="*/ 0 h 354"/>
                <a:gd name="T35" fmla="*/ 432 w 432"/>
                <a:gd name="T36" fmla="*/ 354 h 3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32" h="354">
                  <a:moveTo>
                    <a:pt x="420" y="204"/>
                  </a:moveTo>
                  <a:lnTo>
                    <a:pt x="408" y="354"/>
                  </a:lnTo>
                  <a:lnTo>
                    <a:pt x="114" y="324"/>
                  </a:lnTo>
                  <a:lnTo>
                    <a:pt x="0" y="306"/>
                  </a:lnTo>
                  <a:lnTo>
                    <a:pt x="12" y="228"/>
                  </a:lnTo>
                  <a:lnTo>
                    <a:pt x="42" y="36"/>
                  </a:lnTo>
                  <a:lnTo>
                    <a:pt x="48" y="0"/>
                  </a:lnTo>
                  <a:lnTo>
                    <a:pt x="432" y="48"/>
                  </a:lnTo>
                  <a:lnTo>
                    <a:pt x="420" y="162"/>
                  </a:lnTo>
                  <a:lnTo>
                    <a:pt x="420" y="204"/>
                  </a:lnTo>
                  <a:lnTo>
                    <a:pt x="420" y="210"/>
                  </a:lnTo>
                </a:path>
              </a:pathLst>
            </a:custGeom>
            <a:noFill/>
            <a:ln w="9525">
              <a:solidFill>
                <a:srgbClr val="000000"/>
              </a:solidFill>
              <a:prstDash val="solid"/>
              <a:round/>
              <a:headEnd/>
              <a:tailEnd/>
            </a:ln>
          </p:spPr>
          <p:txBody>
            <a:bodyPr/>
            <a:lstStyle/>
            <a:p>
              <a:endParaRPr lang="en-US"/>
            </a:p>
          </p:txBody>
        </p:sp>
      </p:grpSp>
      <p:sp>
        <p:nvSpPr>
          <p:cNvPr id="10243" name="Text Box 126"/>
          <p:cNvSpPr txBox="1">
            <a:spLocks noChangeArrowheads="1"/>
          </p:cNvSpPr>
          <p:nvPr/>
        </p:nvSpPr>
        <p:spPr bwMode="auto">
          <a:xfrm>
            <a:off x="4038600" y="1219200"/>
            <a:ext cx="1054100" cy="457200"/>
          </a:xfrm>
          <a:prstGeom prst="rect">
            <a:avLst/>
          </a:prstGeom>
          <a:noFill/>
          <a:ln w="9525" algn="ctr">
            <a:noFill/>
            <a:miter lim="800000"/>
            <a:headEnd/>
            <a:tailEnd/>
          </a:ln>
        </p:spPr>
        <p:txBody>
          <a:bodyPr wrap="none">
            <a:spAutoFit/>
          </a:bodyPr>
          <a:lstStyle/>
          <a:p>
            <a:r>
              <a:rPr lang="en-US" sz="2400" b="1">
                <a:solidFill>
                  <a:srgbClr val="FF9900"/>
                </a:solidFill>
                <a:latin typeface="Verdana" pitchFamily="34" charset="0"/>
              </a:rPr>
              <a:t>2002</a:t>
            </a:r>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pSp>
        <p:nvGrpSpPr>
          <p:cNvPr id="11266" name="Group 127"/>
          <p:cNvGrpSpPr>
            <a:grpSpLocks/>
          </p:cNvGrpSpPr>
          <p:nvPr/>
        </p:nvGrpSpPr>
        <p:grpSpPr bwMode="auto">
          <a:xfrm>
            <a:off x="1871663" y="1219200"/>
            <a:ext cx="5410200" cy="4457700"/>
            <a:chOff x="1179" y="798"/>
            <a:chExt cx="3408" cy="2808"/>
          </a:xfrm>
        </p:grpSpPr>
        <p:sp>
          <p:nvSpPr>
            <p:cNvPr id="11268" name="AutoShape 128"/>
            <p:cNvSpPr>
              <a:spLocks noChangeAspect="1" noChangeArrowheads="1" noTextEdit="1"/>
            </p:cNvSpPr>
            <p:nvPr/>
          </p:nvSpPr>
          <p:spPr bwMode="auto">
            <a:xfrm>
              <a:off x="1179" y="798"/>
              <a:ext cx="3402" cy="2724"/>
            </a:xfrm>
            <a:prstGeom prst="rect">
              <a:avLst/>
            </a:prstGeom>
            <a:noFill/>
            <a:ln w="9525">
              <a:noFill/>
              <a:miter lim="800000"/>
              <a:headEnd/>
              <a:tailEnd/>
            </a:ln>
          </p:spPr>
          <p:txBody>
            <a:bodyPr/>
            <a:lstStyle/>
            <a:p>
              <a:endParaRPr lang="en-US"/>
            </a:p>
          </p:txBody>
        </p:sp>
        <p:sp>
          <p:nvSpPr>
            <p:cNvPr id="11269" name="Rectangle 129"/>
            <p:cNvSpPr>
              <a:spLocks noChangeArrowheads="1"/>
            </p:cNvSpPr>
            <p:nvPr/>
          </p:nvSpPr>
          <p:spPr bwMode="auto">
            <a:xfrm>
              <a:off x="1179" y="798"/>
              <a:ext cx="3408" cy="2730"/>
            </a:xfrm>
            <a:prstGeom prst="rect">
              <a:avLst/>
            </a:prstGeom>
            <a:solidFill>
              <a:srgbClr val="FFFFFF">
                <a:alpha val="0"/>
              </a:srgbClr>
            </a:solidFill>
            <a:ln w="9525">
              <a:noFill/>
              <a:miter lim="800000"/>
              <a:headEnd/>
              <a:tailEnd/>
            </a:ln>
          </p:spPr>
          <p:txBody>
            <a:bodyPr/>
            <a:lstStyle/>
            <a:p>
              <a:endParaRPr lang="en-US"/>
            </a:p>
          </p:txBody>
        </p:sp>
        <p:sp>
          <p:nvSpPr>
            <p:cNvPr id="11270" name="Rectangle 130"/>
            <p:cNvSpPr>
              <a:spLocks noChangeArrowheads="1"/>
            </p:cNvSpPr>
            <p:nvPr/>
          </p:nvSpPr>
          <p:spPr bwMode="auto">
            <a:xfrm>
              <a:off x="1200" y="960"/>
              <a:ext cx="3336" cy="2646"/>
            </a:xfrm>
            <a:prstGeom prst="rect">
              <a:avLst/>
            </a:prstGeom>
            <a:solidFill>
              <a:srgbClr val="FFFFFF">
                <a:alpha val="0"/>
              </a:srgbClr>
            </a:solidFill>
            <a:ln w="9525">
              <a:noFill/>
              <a:miter lim="800000"/>
              <a:headEnd/>
              <a:tailEnd/>
            </a:ln>
          </p:spPr>
          <p:txBody>
            <a:bodyPr/>
            <a:lstStyle/>
            <a:p>
              <a:endParaRPr lang="en-US"/>
            </a:p>
          </p:txBody>
        </p:sp>
        <p:sp>
          <p:nvSpPr>
            <p:cNvPr id="11271" name="Freeform 131"/>
            <p:cNvSpPr>
              <a:spLocks/>
            </p:cNvSpPr>
            <p:nvPr/>
          </p:nvSpPr>
          <p:spPr bwMode="auto">
            <a:xfrm>
              <a:off x="3411" y="2418"/>
              <a:ext cx="234" cy="378"/>
            </a:xfrm>
            <a:custGeom>
              <a:avLst/>
              <a:gdLst>
                <a:gd name="T0" fmla="*/ 234 w 234"/>
                <a:gd name="T1" fmla="*/ 300 h 378"/>
                <a:gd name="T2" fmla="*/ 60 w 234"/>
                <a:gd name="T3" fmla="*/ 318 h 378"/>
                <a:gd name="T4" fmla="*/ 60 w 234"/>
                <a:gd name="T5" fmla="*/ 330 h 378"/>
                <a:gd name="T6" fmla="*/ 78 w 234"/>
                <a:gd name="T7" fmla="*/ 348 h 378"/>
                <a:gd name="T8" fmla="*/ 78 w 234"/>
                <a:gd name="T9" fmla="*/ 366 h 378"/>
                <a:gd name="T10" fmla="*/ 42 w 234"/>
                <a:gd name="T11" fmla="*/ 378 h 378"/>
                <a:gd name="T12" fmla="*/ 54 w 234"/>
                <a:gd name="T13" fmla="*/ 372 h 378"/>
                <a:gd name="T14" fmla="*/ 36 w 234"/>
                <a:gd name="T15" fmla="*/ 336 h 378"/>
                <a:gd name="T16" fmla="*/ 30 w 234"/>
                <a:gd name="T17" fmla="*/ 372 h 378"/>
                <a:gd name="T18" fmla="*/ 12 w 234"/>
                <a:gd name="T19" fmla="*/ 372 h 378"/>
                <a:gd name="T20" fmla="*/ 12 w 234"/>
                <a:gd name="T21" fmla="*/ 342 h 378"/>
                <a:gd name="T22" fmla="*/ 0 w 234"/>
                <a:gd name="T23" fmla="*/ 258 h 378"/>
                <a:gd name="T24" fmla="*/ 0 w 234"/>
                <a:gd name="T25" fmla="*/ 12 h 378"/>
                <a:gd name="T26" fmla="*/ 162 w 234"/>
                <a:gd name="T27" fmla="*/ 0 h 378"/>
                <a:gd name="T28" fmla="*/ 204 w 234"/>
                <a:gd name="T29" fmla="*/ 162 h 378"/>
                <a:gd name="T30" fmla="*/ 228 w 234"/>
                <a:gd name="T31" fmla="*/ 204 h 378"/>
                <a:gd name="T32" fmla="*/ 216 w 234"/>
                <a:gd name="T33" fmla="*/ 234 h 378"/>
                <a:gd name="T34" fmla="*/ 234 w 234"/>
                <a:gd name="T35" fmla="*/ 300 h 37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4"/>
                <a:gd name="T55" fmla="*/ 0 h 378"/>
                <a:gd name="T56" fmla="*/ 234 w 234"/>
                <a:gd name="T57" fmla="*/ 378 h 37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4" h="378">
                  <a:moveTo>
                    <a:pt x="234" y="300"/>
                  </a:moveTo>
                  <a:lnTo>
                    <a:pt x="60" y="318"/>
                  </a:lnTo>
                  <a:lnTo>
                    <a:pt x="60" y="330"/>
                  </a:lnTo>
                  <a:lnTo>
                    <a:pt x="78" y="348"/>
                  </a:lnTo>
                  <a:lnTo>
                    <a:pt x="78" y="366"/>
                  </a:lnTo>
                  <a:lnTo>
                    <a:pt x="42" y="378"/>
                  </a:lnTo>
                  <a:lnTo>
                    <a:pt x="54" y="372"/>
                  </a:lnTo>
                  <a:lnTo>
                    <a:pt x="36" y="336"/>
                  </a:lnTo>
                  <a:lnTo>
                    <a:pt x="30" y="372"/>
                  </a:lnTo>
                  <a:lnTo>
                    <a:pt x="12" y="372"/>
                  </a:lnTo>
                  <a:lnTo>
                    <a:pt x="12" y="342"/>
                  </a:lnTo>
                  <a:lnTo>
                    <a:pt x="0" y="258"/>
                  </a:lnTo>
                  <a:lnTo>
                    <a:pt x="0" y="12"/>
                  </a:lnTo>
                  <a:lnTo>
                    <a:pt x="162" y="0"/>
                  </a:lnTo>
                  <a:lnTo>
                    <a:pt x="204" y="162"/>
                  </a:lnTo>
                  <a:lnTo>
                    <a:pt x="228" y="204"/>
                  </a:lnTo>
                  <a:lnTo>
                    <a:pt x="216" y="234"/>
                  </a:lnTo>
                  <a:lnTo>
                    <a:pt x="234" y="300"/>
                  </a:lnTo>
                  <a:close/>
                </a:path>
              </a:pathLst>
            </a:custGeom>
            <a:solidFill>
              <a:srgbClr val="FF4500"/>
            </a:solidFill>
            <a:ln w="9525">
              <a:solidFill>
                <a:srgbClr val="FF4500"/>
              </a:solidFill>
              <a:prstDash val="solid"/>
              <a:round/>
              <a:headEnd/>
              <a:tailEnd/>
            </a:ln>
          </p:spPr>
          <p:txBody>
            <a:bodyPr/>
            <a:lstStyle/>
            <a:p>
              <a:endParaRPr lang="en-US"/>
            </a:p>
          </p:txBody>
        </p:sp>
        <p:sp>
          <p:nvSpPr>
            <p:cNvPr id="11272" name="Freeform 132"/>
            <p:cNvSpPr>
              <a:spLocks/>
            </p:cNvSpPr>
            <p:nvPr/>
          </p:nvSpPr>
          <p:spPr bwMode="auto">
            <a:xfrm>
              <a:off x="3411" y="2418"/>
              <a:ext cx="234" cy="378"/>
            </a:xfrm>
            <a:custGeom>
              <a:avLst/>
              <a:gdLst>
                <a:gd name="T0" fmla="*/ 234 w 234"/>
                <a:gd name="T1" fmla="*/ 300 h 378"/>
                <a:gd name="T2" fmla="*/ 60 w 234"/>
                <a:gd name="T3" fmla="*/ 318 h 378"/>
                <a:gd name="T4" fmla="*/ 60 w 234"/>
                <a:gd name="T5" fmla="*/ 330 h 378"/>
                <a:gd name="T6" fmla="*/ 78 w 234"/>
                <a:gd name="T7" fmla="*/ 348 h 378"/>
                <a:gd name="T8" fmla="*/ 78 w 234"/>
                <a:gd name="T9" fmla="*/ 366 h 378"/>
                <a:gd name="T10" fmla="*/ 42 w 234"/>
                <a:gd name="T11" fmla="*/ 378 h 378"/>
                <a:gd name="T12" fmla="*/ 54 w 234"/>
                <a:gd name="T13" fmla="*/ 372 h 378"/>
                <a:gd name="T14" fmla="*/ 36 w 234"/>
                <a:gd name="T15" fmla="*/ 336 h 378"/>
                <a:gd name="T16" fmla="*/ 30 w 234"/>
                <a:gd name="T17" fmla="*/ 372 h 378"/>
                <a:gd name="T18" fmla="*/ 12 w 234"/>
                <a:gd name="T19" fmla="*/ 372 h 378"/>
                <a:gd name="T20" fmla="*/ 12 w 234"/>
                <a:gd name="T21" fmla="*/ 342 h 378"/>
                <a:gd name="T22" fmla="*/ 0 w 234"/>
                <a:gd name="T23" fmla="*/ 258 h 378"/>
                <a:gd name="T24" fmla="*/ 0 w 234"/>
                <a:gd name="T25" fmla="*/ 12 h 378"/>
                <a:gd name="T26" fmla="*/ 162 w 234"/>
                <a:gd name="T27" fmla="*/ 0 h 378"/>
                <a:gd name="T28" fmla="*/ 204 w 234"/>
                <a:gd name="T29" fmla="*/ 162 h 378"/>
                <a:gd name="T30" fmla="*/ 228 w 234"/>
                <a:gd name="T31" fmla="*/ 204 h 378"/>
                <a:gd name="T32" fmla="*/ 216 w 234"/>
                <a:gd name="T33" fmla="*/ 234 h 378"/>
                <a:gd name="T34" fmla="*/ 234 w 234"/>
                <a:gd name="T35" fmla="*/ 300 h 378"/>
                <a:gd name="T36" fmla="*/ 234 w 234"/>
                <a:gd name="T37" fmla="*/ 306 h 37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4"/>
                <a:gd name="T58" fmla="*/ 0 h 378"/>
                <a:gd name="T59" fmla="*/ 234 w 234"/>
                <a:gd name="T60" fmla="*/ 378 h 37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4" h="378">
                  <a:moveTo>
                    <a:pt x="234" y="300"/>
                  </a:moveTo>
                  <a:lnTo>
                    <a:pt x="60" y="318"/>
                  </a:lnTo>
                  <a:lnTo>
                    <a:pt x="60" y="330"/>
                  </a:lnTo>
                  <a:lnTo>
                    <a:pt x="78" y="348"/>
                  </a:lnTo>
                  <a:lnTo>
                    <a:pt x="78" y="366"/>
                  </a:lnTo>
                  <a:lnTo>
                    <a:pt x="42" y="378"/>
                  </a:lnTo>
                  <a:lnTo>
                    <a:pt x="54" y="372"/>
                  </a:lnTo>
                  <a:lnTo>
                    <a:pt x="36" y="336"/>
                  </a:lnTo>
                  <a:lnTo>
                    <a:pt x="30" y="372"/>
                  </a:lnTo>
                  <a:lnTo>
                    <a:pt x="12" y="372"/>
                  </a:lnTo>
                  <a:lnTo>
                    <a:pt x="12" y="342"/>
                  </a:lnTo>
                  <a:lnTo>
                    <a:pt x="0" y="258"/>
                  </a:lnTo>
                  <a:lnTo>
                    <a:pt x="0" y="12"/>
                  </a:lnTo>
                  <a:lnTo>
                    <a:pt x="162" y="0"/>
                  </a:lnTo>
                  <a:lnTo>
                    <a:pt x="204" y="162"/>
                  </a:lnTo>
                  <a:lnTo>
                    <a:pt x="228" y="204"/>
                  </a:lnTo>
                  <a:lnTo>
                    <a:pt x="216" y="234"/>
                  </a:lnTo>
                  <a:lnTo>
                    <a:pt x="234" y="300"/>
                  </a:lnTo>
                  <a:lnTo>
                    <a:pt x="234" y="306"/>
                  </a:lnTo>
                </a:path>
              </a:pathLst>
            </a:custGeom>
            <a:noFill/>
            <a:ln w="9525">
              <a:solidFill>
                <a:srgbClr val="000000"/>
              </a:solidFill>
              <a:prstDash val="solid"/>
              <a:round/>
              <a:headEnd/>
              <a:tailEnd/>
            </a:ln>
          </p:spPr>
          <p:txBody>
            <a:bodyPr/>
            <a:lstStyle/>
            <a:p>
              <a:endParaRPr lang="en-US"/>
            </a:p>
          </p:txBody>
        </p:sp>
        <p:sp>
          <p:nvSpPr>
            <p:cNvPr id="11273" name="Freeform 133"/>
            <p:cNvSpPr>
              <a:spLocks/>
            </p:cNvSpPr>
            <p:nvPr/>
          </p:nvSpPr>
          <p:spPr bwMode="auto">
            <a:xfrm>
              <a:off x="1263" y="2586"/>
              <a:ext cx="648" cy="570"/>
            </a:xfrm>
            <a:custGeom>
              <a:avLst/>
              <a:gdLst>
                <a:gd name="T0" fmla="*/ 6 w 648"/>
                <a:gd name="T1" fmla="*/ 324 h 570"/>
                <a:gd name="T2" fmla="*/ 6 w 648"/>
                <a:gd name="T3" fmla="*/ 330 h 570"/>
                <a:gd name="T4" fmla="*/ 42 w 648"/>
                <a:gd name="T5" fmla="*/ 360 h 570"/>
                <a:gd name="T6" fmla="*/ 30 w 648"/>
                <a:gd name="T7" fmla="*/ 396 h 570"/>
                <a:gd name="T8" fmla="*/ 72 w 648"/>
                <a:gd name="T9" fmla="*/ 366 h 570"/>
                <a:gd name="T10" fmla="*/ 48 w 648"/>
                <a:gd name="T11" fmla="*/ 444 h 570"/>
                <a:gd name="T12" fmla="*/ 102 w 648"/>
                <a:gd name="T13" fmla="*/ 462 h 570"/>
                <a:gd name="T14" fmla="*/ 120 w 648"/>
                <a:gd name="T15" fmla="*/ 456 h 570"/>
                <a:gd name="T16" fmla="*/ 114 w 648"/>
                <a:gd name="T17" fmla="*/ 504 h 570"/>
                <a:gd name="T18" fmla="*/ 66 w 648"/>
                <a:gd name="T19" fmla="*/ 546 h 570"/>
                <a:gd name="T20" fmla="*/ 0 w 648"/>
                <a:gd name="T21" fmla="*/ 570 h 570"/>
                <a:gd name="T22" fmla="*/ 78 w 648"/>
                <a:gd name="T23" fmla="*/ 546 h 570"/>
                <a:gd name="T24" fmla="*/ 96 w 648"/>
                <a:gd name="T25" fmla="*/ 546 h 570"/>
                <a:gd name="T26" fmla="*/ 114 w 648"/>
                <a:gd name="T27" fmla="*/ 534 h 570"/>
                <a:gd name="T28" fmla="*/ 204 w 648"/>
                <a:gd name="T29" fmla="*/ 456 h 570"/>
                <a:gd name="T30" fmla="*/ 252 w 648"/>
                <a:gd name="T31" fmla="*/ 372 h 570"/>
                <a:gd name="T32" fmla="*/ 252 w 648"/>
                <a:gd name="T33" fmla="*/ 372 h 570"/>
                <a:gd name="T34" fmla="*/ 264 w 648"/>
                <a:gd name="T35" fmla="*/ 378 h 570"/>
                <a:gd name="T36" fmla="*/ 240 w 648"/>
                <a:gd name="T37" fmla="*/ 390 h 570"/>
                <a:gd name="T38" fmla="*/ 246 w 648"/>
                <a:gd name="T39" fmla="*/ 426 h 570"/>
                <a:gd name="T40" fmla="*/ 258 w 648"/>
                <a:gd name="T41" fmla="*/ 438 h 570"/>
                <a:gd name="T42" fmla="*/ 288 w 648"/>
                <a:gd name="T43" fmla="*/ 420 h 570"/>
                <a:gd name="T44" fmla="*/ 300 w 648"/>
                <a:gd name="T45" fmla="*/ 384 h 570"/>
                <a:gd name="T46" fmla="*/ 318 w 648"/>
                <a:gd name="T47" fmla="*/ 390 h 570"/>
                <a:gd name="T48" fmla="*/ 426 w 648"/>
                <a:gd name="T49" fmla="*/ 414 h 570"/>
                <a:gd name="T50" fmla="*/ 450 w 648"/>
                <a:gd name="T51" fmla="*/ 408 h 570"/>
                <a:gd name="T52" fmla="*/ 462 w 648"/>
                <a:gd name="T53" fmla="*/ 432 h 570"/>
                <a:gd name="T54" fmla="*/ 468 w 648"/>
                <a:gd name="T55" fmla="*/ 438 h 570"/>
                <a:gd name="T56" fmla="*/ 510 w 648"/>
                <a:gd name="T57" fmla="*/ 450 h 570"/>
                <a:gd name="T58" fmla="*/ 528 w 648"/>
                <a:gd name="T59" fmla="*/ 450 h 570"/>
                <a:gd name="T60" fmla="*/ 534 w 648"/>
                <a:gd name="T61" fmla="*/ 444 h 570"/>
                <a:gd name="T62" fmla="*/ 606 w 648"/>
                <a:gd name="T63" fmla="*/ 504 h 570"/>
                <a:gd name="T64" fmla="*/ 618 w 648"/>
                <a:gd name="T65" fmla="*/ 510 h 570"/>
                <a:gd name="T66" fmla="*/ 648 w 648"/>
                <a:gd name="T67" fmla="*/ 540 h 570"/>
                <a:gd name="T68" fmla="*/ 600 w 648"/>
                <a:gd name="T69" fmla="*/ 498 h 570"/>
                <a:gd name="T70" fmla="*/ 480 w 648"/>
                <a:gd name="T71" fmla="*/ 438 h 570"/>
                <a:gd name="T72" fmla="*/ 456 w 648"/>
                <a:gd name="T73" fmla="*/ 414 h 570"/>
                <a:gd name="T74" fmla="*/ 414 w 648"/>
                <a:gd name="T75" fmla="*/ 396 h 570"/>
                <a:gd name="T76" fmla="*/ 252 w 648"/>
                <a:gd name="T77" fmla="*/ 36 h 570"/>
                <a:gd name="T78" fmla="*/ 210 w 648"/>
                <a:gd name="T79" fmla="*/ 24 h 570"/>
                <a:gd name="T80" fmla="*/ 60 w 648"/>
                <a:gd name="T81" fmla="*/ 84 h 570"/>
                <a:gd name="T82" fmla="*/ 114 w 648"/>
                <a:gd name="T83" fmla="*/ 144 h 570"/>
                <a:gd name="T84" fmla="*/ 108 w 648"/>
                <a:gd name="T85" fmla="*/ 156 h 570"/>
                <a:gd name="T86" fmla="*/ 102 w 648"/>
                <a:gd name="T87" fmla="*/ 180 h 570"/>
                <a:gd name="T88" fmla="*/ 84 w 648"/>
                <a:gd name="T89" fmla="*/ 156 h 570"/>
                <a:gd name="T90" fmla="*/ 18 w 648"/>
                <a:gd name="T91" fmla="*/ 168 h 570"/>
                <a:gd name="T92" fmla="*/ 30 w 648"/>
                <a:gd name="T93" fmla="*/ 192 h 570"/>
                <a:gd name="T94" fmla="*/ 78 w 648"/>
                <a:gd name="T95" fmla="*/ 228 h 570"/>
                <a:gd name="T96" fmla="*/ 114 w 648"/>
                <a:gd name="T97" fmla="*/ 228 h 570"/>
                <a:gd name="T98" fmla="*/ 102 w 648"/>
                <a:gd name="T99" fmla="*/ 270 h 57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48"/>
                <a:gd name="T151" fmla="*/ 0 h 570"/>
                <a:gd name="T152" fmla="*/ 648 w 648"/>
                <a:gd name="T153" fmla="*/ 570 h 57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48" h="570">
                  <a:moveTo>
                    <a:pt x="54" y="282"/>
                  </a:moveTo>
                  <a:lnTo>
                    <a:pt x="6" y="324"/>
                  </a:lnTo>
                  <a:lnTo>
                    <a:pt x="24" y="324"/>
                  </a:lnTo>
                  <a:lnTo>
                    <a:pt x="6" y="330"/>
                  </a:lnTo>
                  <a:lnTo>
                    <a:pt x="18" y="348"/>
                  </a:lnTo>
                  <a:lnTo>
                    <a:pt x="42" y="360"/>
                  </a:lnTo>
                  <a:lnTo>
                    <a:pt x="24" y="372"/>
                  </a:lnTo>
                  <a:lnTo>
                    <a:pt x="30" y="396"/>
                  </a:lnTo>
                  <a:lnTo>
                    <a:pt x="42" y="402"/>
                  </a:lnTo>
                  <a:lnTo>
                    <a:pt x="72" y="366"/>
                  </a:lnTo>
                  <a:lnTo>
                    <a:pt x="60" y="426"/>
                  </a:lnTo>
                  <a:lnTo>
                    <a:pt x="48" y="444"/>
                  </a:lnTo>
                  <a:lnTo>
                    <a:pt x="84" y="426"/>
                  </a:lnTo>
                  <a:lnTo>
                    <a:pt x="102" y="462"/>
                  </a:lnTo>
                  <a:lnTo>
                    <a:pt x="114" y="438"/>
                  </a:lnTo>
                  <a:lnTo>
                    <a:pt x="120" y="456"/>
                  </a:lnTo>
                  <a:lnTo>
                    <a:pt x="144" y="444"/>
                  </a:lnTo>
                  <a:lnTo>
                    <a:pt x="114" y="504"/>
                  </a:lnTo>
                  <a:lnTo>
                    <a:pt x="72" y="528"/>
                  </a:lnTo>
                  <a:lnTo>
                    <a:pt x="66" y="546"/>
                  </a:lnTo>
                  <a:lnTo>
                    <a:pt x="36" y="540"/>
                  </a:lnTo>
                  <a:lnTo>
                    <a:pt x="0" y="570"/>
                  </a:lnTo>
                  <a:lnTo>
                    <a:pt x="42" y="552"/>
                  </a:lnTo>
                  <a:lnTo>
                    <a:pt x="78" y="546"/>
                  </a:lnTo>
                  <a:lnTo>
                    <a:pt x="72" y="558"/>
                  </a:lnTo>
                  <a:lnTo>
                    <a:pt x="96" y="546"/>
                  </a:lnTo>
                  <a:lnTo>
                    <a:pt x="90" y="528"/>
                  </a:lnTo>
                  <a:lnTo>
                    <a:pt x="114" y="534"/>
                  </a:lnTo>
                  <a:lnTo>
                    <a:pt x="186" y="480"/>
                  </a:lnTo>
                  <a:lnTo>
                    <a:pt x="204" y="456"/>
                  </a:lnTo>
                  <a:lnTo>
                    <a:pt x="192" y="438"/>
                  </a:lnTo>
                  <a:lnTo>
                    <a:pt x="252" y="372"/>
                  </a:lnTo>
                  <a:lnTo>
                    <a:pt x="258" y="336"/>
                  </a:lnTo>
                  <a:lnTo>
                    <a:pt x="252" y="372"/>
                  </a:lnTo>
                  <a:lnTo>
                    <a:pt x="276" y="360"/>
                  </a:lnTo>
                  <a:lnTo>
                    <a:pt x="264" y="378"/>
                  </a:lnTo>
                  <a:lnTo>
                    <a:pt x="282" y="384"/>
                  </a:lnTo>
                  <a:lnTo>
                    <a:pt x="240" y="390"/>
                  </a:lnTo>
                  <a:lnTo>
                    <a:pt x="234" y="426"/>
                  </a:lnTo>
                  <a:lnTo>
                    <a:pt x="246" y="426"/>
                  </a:lnTo>
                  <a:lnTo>
                    <a:pt x="234" y="444"/>
                  </a:lnTo>
                  <a:lnTo>
                    <a:pt x="258" y="438"/>
                  </a:lnTo>
                  <a:lnTo>
                    <a:pt x="270" y="414"/>
                  </a:lnTo>
                  <a:lnTo>
                    <a:pt x="288" y="420"/>
                  </a:lnTo>
                  <a:lnTo>
                    <a:pt x="300" y="372"/>
                  </a:lnTo>
                  <a:lnTo>
                    <a:pt x="300" y="384"/>
                  </a:lnTo>
                  <a:lnTo>
                    <a:pt x="324" y="378"/>
                  </a:lnTo>
                  <a:lnTo>
                    <a:pt x="318" y="390"/>
                  </a:lnTo>
                  <a:lnTo>
                    <a:pt x="366" y="414"/>
                  </a:lnTo>
                  <a:lnTo>
                    <a:pt x="426" y="414"/>
                  </a:lnTo>
                  <a:lnTo>
                    <a:pt x="438" y="402"/>
                  </a:lnTo>
                  <a:lnTo>
                    <a:pt x="450" y="408"/>
                  </a:lnTo>
                  <a:lnTo>
                    <a:pt x="438" y="426"/>
                  </a:lnTo>
                  <a:lnTo>
                    <a:pt x="462" y="432"/>
                  </a:lnTo>
                  <a:lnTo>
                    <a:pt x="468" y="414"/>
                  </a:lnTo>
                  <a:lnTo>
                    <a:pt x="468" y="438"/>
                  </a:lnTo>
                  <a:lnTo>
                    <a:pt x="498" y="456"/>
                  </a:lnTo>
                  <a:lnTo>
                    <a:pt x="510" y="450"/>
                  </a:lnTo>
                  <a:lnTo>
                    <a:pt x="492" y="432"/>
                  </a:lnTo>
                  <a:lnTo>
                    <a:pt x="528" y="450"/>
                  </a:lnTo>
                  <a:lnTo>
                    <a:pt x="510" y="414"/>
                  </a:lnTo>
                  <a:lnTo>
                    <a:pt x="534" y="444"/>
                  </a:lnTo>
                  <a:lnTo>
                    <a:pt x="564" y="480"/>
                  </a:lnTo>
                  <a:lnTo>
                    <a:pt x="606" y="504"/>
                  </a:lnTo>
                  <a:lnTo>
                    <a:pt x="606" y="534"/>
                  </a:lnTo>
                  <a:lnTo>
                    <a:pt x="618" y="510"/>
                  </a:lnTo>
                  <a:lnTo>
                    <a:pt x="636" y="552"/>
                  </a:lnTo>
                  <a:lnTo>
                    <a:pt x="648" y="540"/>
                  </a:lnTo>
                  <a:lnTo>
                    <a:pt x="642" y="510"/>
                  </a:lnTo>
                  <a:lnTo>
                    <a:pt x="600" y="498"/>
                  </a:lnTo>
                  <a:lnTo>
                    <a:pt x="510" y="402"/>
                  </a:lnTo>
                  <a:lnTo>
                    <a:pt x="480" y="438"/>
                  </a:lnTo>
                  <a:lnTo>
                    <a:pt x="474" y="408"/>
                  </a:lnTo>
                  <a:lnTo>
                    <a:pt x="456" y="414"/>
                  </a:lnTo>
                  <a:lnTo>
                    <a:pt x="444" y="390"/>
                  </a:lnTo>
                  <a:lnTo>
                    <a:pt x="414" y="396"/>
                  </a:lnTo>
                  <a:lnTo>
                    <a:pt x="378" y="60"/>
                  </a:lnTo>
                  <a:lnTo>
                    <a:pt x="252" y="36"/>
                  </a:lnTo>
                  <a:lnTo>
                    <a:pt x="216" y="12"/>
                  </a:lnTo>
                  <a:lnTo>
                    <a:pt x="210" y="24"/>
                  </a:lnTo>
                  <a:lnTo>
                    <a:pt x="198" y="0"/>
                  </a:lnTo>
                  <a:lnTo>
                    <a:pt x="60" y="84"/>
                  </a:lnTo>
                  <a:lnTo>
                    <a:pt x="90" y="138"/>
                  </a:lnTo>
                  <a:lnTo>
                    <a:pt x="114" y="144"/>
                  </a:lnTo>
                  <a:lnTo>
                    <a:pt x="138" y="168"/>
                  </a:lnTo>
                  <a:lnTo>
                    <a:pt x="108" y="156"/>
                  </a:lnTo>
                  <a:lnTo>
                    <a:pt x="120" y="174"/>
                  </a:lnTo>
                  <a:lnTo>
                    <a:pt x="102" y="180"/>
                  </a:lnTo>
                  <a:lnTo>
                    <a:pt x="78" y="174"/>
                  </a:lnTo>
                  <a:lnTo>
                    <a:pt x="84" y="156"/>
                  </a:lnTo>
                  <a:lnTo>
                    <a:pt x="72" y="150"/>
                  </a:lnTo>
                  <a:lnTo>
                    <a:pt x="18" y="168"/>
                  </a:lnTo>
                  <a:lnTo>
                    <a:pt x="42" y="192"/>
                  </a:lnTo>
                  <a:lnTo>
                    <a:pt x="30" y="192"/>
                  </a:lnTo>
                  <a:lnTo>
                    <a:pt x="36" y="216"/>
                  </a:lnTo>
                  <a:lnTo>
                    <a:pt x="78" y="228"/>
                  </a:lnTo>
                  <a:lnTo>
                    <a:pt x="78" y="240"/>
                  </a:lnTo>
                  <a:lnTo>
                    <a:pt x="114" y="228"/>
                  </a:lnTo>
                  <a:lnTo>
                    <a:pt x="102" y="234"/>
                  </a:lnTo>
                  <a:lnTo>
                    <a:pt x="102" y="270"/>
                  </a:lnTo>
                  <a:lnTo>
                    <a:pt x="54" y="282"/>
                  </a:lnTo>
                  <a:close/>
                </a:path>
              </a:pathLst>
            </a:custGeom>
            <a:solidFill>
              <a:srgbClr val="FFAA00"/>
            </a:solidFill>
            <a:ln w="9525">
              <a:solidFill>
                <a:srgbClr val="FFAA00"/>
              </a:solidFill>
              <a:prstDash val="solid"/>
              <a:round/>
              <a:headEnd/>
              <a:tailEnd/>
            </a:ln>
          </p:spPr>
          <p:txBody>
            <a:bodyPr/>
            <a:lstStyle/>
            <a:p>
              <a:endParaRPr lang="en-US"/>
            </a:p>
          </p:txBody>
        </p:sp>
        <p:sp>
          <p:nvSpPr>
            <p:cNvPr id="11274" name="Freeform 134"/>
            <p:cNvSpPr>
              <a:spLocks/>
            </p:cNvSpPr>
            <p:nvPr/>
          </p:nvSpPr>
          <p:spPr bwMode="auto">
            <a:xfrm>
              <a:off x="1263" y="2586"/>
              <a:ext cx="648" cy="570"/>
            </a:xfrm>
            <a:custGeom>
              <a:avLst/>
              <a:gdLst>
                <a:gd name="T0" fmla="*/ 6 w 648"/>
                <a:gd name="T1" fmla="*/ 324 h 570"/>
                <a:gd name="T2" fmla="*/ 6 w 648"/>
                <a:gd name="T3" fmla="*/ 330 h 570"/>
                <a:gd name="T4" fmla="*/ 42 w 648"/>
                <a:gd name="T5" fmla="*/ 360 h 570"/>
                <a:gd name="T6" fmla="*/ 30 w 648"/>
                <a:gd name="T7" fmla="*/ 396 h 570"/>
                <a:gd name="T8" fmla="*/ 72 w 648"/>
                <a:gd name="T9" fmla="*/ 366 h 570"/>
                <a:gd name="T10" fmla="*/ 48 w 648"/>
                <a:gd name="T11" fmla="*/ 444 h 570"/>
                <a:gd name="T12" fmla="*/ 102 w 648"/>
                <a:gd name="T13" fmla="*/ 462 h 570"/>
                <a:gd name="T14" fmla="*/ 120 w 648"/>
                <a:gd name="T15" fmla="*/ 456 h 570"/>
                <a:gd name="T16" fmla="*/ 114 w 648"/>
                <a:gd name="T17" fmla="*/ 504 h 570"/>
                <a:gd name="T18" fmla="*/ 66 w 648"/>
                <a:gd name="T19" fmla="*/ 546 h 570"/>
                <a:gd name="T20" fmla="*/ 0 w 648"/>
                <a:gd name="T21" fmla="*/ 570 h 570"/>
                <a:gd name="T22" fmla="*/ 78 w 648"/>
                <a:gd name="T23" fmla="*/ 546 h 570"/>
                <a:gd name="T24" fmla="*/ 96 w 648"/>
                <a:gd name="T25" fmla="*/ 546 h 570"/>
                <a:gd name="T26" fmla="*/ 114 w 648"/>
                <a:gd name="T27" fmla="*/ 534 h 570"/>
                <a:gd name="T28" fmla="*/ 204 w 648"/>
                <a:gd name="T29" fmla="*/ 456 h 570"/>
                <a:gd name="T30" fmla="*/ 252 w 648"/>
                <a:gd name="T31" fmla="*/ 372 h 570"/>
                <a:gd name="T32" fmla="*/ 252 w 648"/>
                <a:gd name="T33" fmla="*/ 372 h 570"/>
                <a:gd name="T34" fmla="*/ 264 w 648"/>
                <a:gd name="T35" fmla="*/ 378 h 570"/>
                <a:gd name="T36" fmla="*/ 240 w 648"/>
                <a:gd name="T37" fmla="*/ 390 h 570"/>
                <a:gd name="T38" fmla="*/ 246 w 648"/>
                <a:gd name="T39" fmla="*/ 426 h 570"/>
                <a:gd name="T40" fmla="*/ 258 w 648"/>
                <a:gd name="T41" fmla="*/ 438 h 570"/>
                <a:gd name="T42" fmla="*/ 288 w 648"/>
                <a:gd name="T43" fmla="*/ 420 h 570"/>
                <a:gd name="T44" fmla="*/ 300 w 648"/>
                <a:gd name="T45" fmla="*/ 384 h 570"/>
                <a:gd name="T46" fmla="*/ 318 w 648"/>
                <a:gd name="T47" fmla="*/ 390 h 570"/>
                <a:gd name="T48" fmla="*/ 426 w 648"/>
                <a:gd name="T49" fmla="*/ 414 h 570"/>
                <a:gd name="T50" fmla="*/ 450 w 648"/>
                <a:gd name="T51" fmla="*/ 408 h 570"/>
                <a:gd name="T52" fmla="*/ 462 w 648"/>
                <a:gd name="T53" fmla="*/ 432 h 570"/>
                <a:gd name="T54" fmla="*/ 468 w 648"/>
                <a:gd name="T55" fmla="*/ 438 h 570"/>
                <a:gd name="T56" fmla="*/ 510 w 648"/>
                <a:gd name="T57" fmla="*/ 450 h 570"/>
                <a:gd name="T58" fmla="*/ 528 w 648"/>
                <a:gd name="T59" fmla="*/ 450 h 570"/>
                <a:gd name="T60" fmla="*/ 534 w 648"/>
                <a:gd name="T61" fmla="*/ 444 h 570"/>
                <a:gd name="T62" fmla="*/ 606 w 648"/>
                <a:gd name="T63" fmla="*/ 504 h 570"/>
                <a:gd name="T64" fmla="*/ 618 w 648"/>
                <a:gd name="T65" fmla="*/ 510 h 570"/>
                <a:gd name="T66" fmla="*/ 648 w 648"/>
                <a:gd name="T67" fmla="*/ 540 h 570"/>
                <a:gd name="T68" fmla="*/ 600 w 648"/>
                <a:gd name="T69" fmla="*/ 498 h 570"/>
                <a:gd name="T70" fmla="*/ 480 w 648"/>
                <a:gd name="T71" fmla="*/ 438 h 570"/>
                <a:gd name="T72" fmla="*/ 456 w 648"/>
                <a:gd name="T73" fmla="*/ 414 h 570"/>
                <a:gd name="T74" fmla="*/ 414 w 648"/>
                <a:gd name="T75" fmla="*/ 396 h 570"/>
                <a:gd name="T76" fmla="*/ 252 w 648"/>
                <a:gd name="T77" fmla="*/ 36 h 570"/>
                <a:gd name="T78" fmla="*/ 210 w 648"/>
                <a:gd name="T79" fmla="*/ 24 h 570"/>
                <a:gd name="T80" fmla="*/ 60 w 648"/>
                <a:gd name="T81" fmla="*/ 84 h 570"/>
                <a:gd name="T82" fmla="*/ 114 w 648"/>
                <a:gd name="T83" fmla="*/ 144 h 570"/>
                <a:gd name="T84" fmla="*/ 108 w 648"/>
                <a:gd name="T85" fmla="*/ 156 h 570"/>
                <a:gd name="T86" fmla="*/ 102 w 648"/>
                <a:gd name="T87" fmla="*/ 180 h 570"/>
                <a:gd name="T88" fmla="*/ 84 w 648"/>
                <a:gd name="T89" fmla="*/ 156 h 570"/>
                <a:gd name="T90" fmla="*/ 18 w 648"/>
                <a:gd name="T91" fmla="*/ 168 h 570"/>
                <a:gd name="T92" fmla="*/ 30 w 648"/>
                <a:gd name="T93" fmla="*/ 192 h 570"/>
                <a:gd name="T94" fmla="*/ 78 w 648"/>
                <a:gd name="T95" fmla="*/ 228 h 570"/>
                <a:gd name="T96" fmla="*/ 114 w 648"/>
                <a:gd name="T97" fmla="*/ 228 h 570"/>
                <a:gd name="T98" fmla="*/ 102 w 648"/>
                <a:gd name="T99" fmla="*/ 270 h 570"/>
                <a:gd name="T100" fmla="*/ 54 w 648"/>
                <a:gd name="T101" fmla="*/ 288 h 57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48"/>
                <a:gd name="T154" fmla="*/ 0 h 570"/>
                <a:gd name="T155" fmla="*/ 648 w 648"/>
                <a:gd name="T156" fmla="*/ 570 h 57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48" h="570">
                  <a:moveTo>
                    <a:pt x="54" y="282"/>
                  </a:moveTo>
                  <a:lnTo>
                    <a:pt x="6" y="324"/>
                  </a:lnTo>
                  <a:lnTo>
                    <a:pt x="24" y="324"/>
                  </a:lnTo>
                  <a:lnTo>
                    <a:pt x="6" y="330"/>
                  </a:lnTo>
                  <a:lnTo>
                    <a:pt x="18" y="348"/>
                  </a:lnTo>
                  <a:lnTo>
                    <a:pt x="42" y="360"/>
                  </a:lnTo>
                  <a:lnTo>
                    <a:pt x="24" y="372"/>
                  </a:lnTo>
                  <a:lnTo>
                    <a:pt x="30" y="396"/>
                  </a:lnTo>
                  <a:lnTo>
                    <a:pt x="42" y="402"/>
                  </a:lnTo>
                  <a:lnTo>
                    <a:pt x="72" y="366"/>
                  </a:lnTo>
                  <a:lnTo>
                    <a:pt x="60" y="426"/>
                  </a:lnTo>
                  <a:lnTo>
                    <a:pt x="48" y="444"/>
                  </a:lnTo>
                  <a:lnTo>
                    <a:pt x="84" y="426"/>
                  </a:lnTo>
                  <a:lnTo>
                    <a:pt x="102" y="462"/>
                  </a:lnTo>
                  <a:lnTo>
                    <a:pt x="114" y="438"/>
                  </a:lnTo>
                  <a:lnTo>
                    <a:pt x="120" y="456"/>
                  </a:lnTo>
                  <a:lnTo>
                    <a:pt x="144" y="444"/>
                  </a:lnTo>
                  <a:lnTo>
                    <a:pt x="114" y="504"/>
                  </a:lnTo>
                  <a:lnTo>
                    <a:pt x="72" y="528"/>
                  </a:lnTo>
                  <a:lnTo>
                    <a:pt x="66" y="546"/>
                  </a:lnTo>
                  <a:lnTo>
                    <a:pt x="36" y="540"/>
                  </a:lnTo>
                  <a:lnTo>
                    <a:pt x="0" y="570"/>
                  </a:lnTo>
                  <a:lnTo>
                    <a:pt x="42" y="552"/>
                  </a:lnTo>
                  <a:lnTo>
                    <a:pt x="78" y="546"/>
                  </a:lnTo>
                  <a:lnTo>
                    <a:pt x="72" y="558"/>
                  </a:lnTo>
                  <a:lnTo>
                    <a:pt x="96" y="546"/>
                  </a:lnTo>
                  <a:lnTo>
                    <a:pt x="90" y="528"/>
                  </a:lnTo>
                  <a:lnTo>
                    <a:pt x="114" y="534"/>
                  </a:lnTo>
                  <a:lnTo>
                    <a:pt x="186" y="480"/>
                  </a:lnTo>
                  <a:lnTo>
                    <a:pt x="204" y="456"/>
                  </a:lnTo>
                  <a:lnTo>
                    <a:pt x="192" y="438"/>
                  </a:lnTo>
                  <a:lnTo>
                    <a:pt x="252" y="372"/>
                  </a:lnTo>
                  <a:lnTo>
                    <a:pt x="258" y="336"/>
                  </a:lnTo>
                  <a:lnTo>
                    <a:pt x="252" y="372"/>
                  </a:lnTo>
                  <a:lnTo>
                    <a:pt x="276" y="360"/>
                  </a:lnTo>
                  <a:lnTo>
                    <a:pt x="264" y="378"/>
                  </a:lnTo>
                  <a:lnTo>
                    <a:pt x="282" y="384"/>
                  </a:lnTo>
                  <a:lnTo>
                    <a:pt x="240" y="390"/>
                  </a:lnTo>
                  <a:lnTo>
                    <a:pt x="234" y="426"/>
                  </a:lnTo>
                  <a:lnTo>
                    <a:pt x="246" y="426"/>
                  </a:lnTo>
                  <a:lnTo>
                    <a:pt x="234" y="444"/>
                  </a:lnTo>
                  <a:lnTo>
                    <a:pt x="258" y="438"/>
                  </a:lnTo>
                  <a:lnTo>
                    <a:pt x="270" y="414"/>
                  </a:lnTo>
                  <a:lnTo>
                    <a:pt x="288" y="420"/>
                  </a:lnTo>
                  <a:lnTo>
                    <a:pt x="300" y="372"/>
                  </a:lnTo>
                  <a:lnTo>
                    <a:pt x="300" y="384"/>
                  </a:lnTo>
                  <a:lnTo>
                    <a:pt x="324" y="378"/>
                  </a:lnTo>
                  <a:lnTo>
                    <a:pt x="318" y="390"/>
                  </a:lnTo>
                  <a:lnTo>
                    <a:pt x="366" y="414"/>
                  </a:lnTo>
                  <a:lnTo>
                    <a:pt x="426" y="414"/>
                  </a:lnTo>
                  <a:lnTo>
                    <a:pt x="438" y="402"/>
                  </a:lnTo>
                  <a:lnTo>
                    <a:pt x="450" y="408"/>
                  </a:lnTo>
                  <a:lnTo>
                    <a:pt x="438" y="426"/>
                  </a:lnTo>
                  <a:lnTo>
                    <a:pt x="462" y="432"/>
                  </a:lnTo>
                  <a:lnTo>
                    <a:pt x="468" y="414"/>
                  </a:lnTo>
                  <a:lnTo>
                    <a:pt x="468" y="438"/>
                  </a:lnTo>
                  <a:lnTo>
                    <a:pt x="498" y="456"/>
                  </a:lnTo>
                  <a:lnTo>
                    <a:pt x="510" y="450"/>
                  </a:lnTo>
                  <a:lnTo>
                    <a:pt x="492" y="432"/>
                  </a:lnTo>
                  <a:lnTo>
                    <a:pt x="528" y="450"/>
                  </a:lnTo>
                  <a:lnTo>
                    <a:pt x="510" y="414"/>
                  </a:lnTo>
                  <a:lnTo>
                    <a:pt x="534" y="444"/>
                  </a:lnTo>
                  <a:lnTo>
                    <a:pt x="564" y="480"/>
                  </a:lnTo>
                  <a:lnTo>
                    <a:pt x="606" y="504"/>
                  </a:lnTo>
                  <a:lnTo>
                    <a:pt x="606" y="534"/>
                  </a:lnTo>
                  <a:lnTo>
                    <a:pt x="618" y="510"/>
                  </a:lnTo>
                  <a:lnTo>
                    <a:pt x="636" y="552"/>
                  </a:lnTo>
                  <a:lnTo>
                    <a:pt x="648" y="540"/>
                  </a:lnTo>
                  <a:lnTo>
                    <a:pt x="642" y="510"/>
                  </a:lnTo>
                  <a:lnTo>
                    <a:pt x="600" y="498"/>
                  </a:lnTo>
                  <a:lnTo>
                    <a:pt x="510" y="402"/>
                  </a:lnTo>
                  <a:lnTo>
                    <a:pt x="480" y="438"/>
                  </a:lnTo>
                  <a:lnTo>
                    <a:pt x="474" y="408"/>
                  </a:lnTo>
                  <a:lnTo>
                    <a:pt x="456" y="414"/>
                  </a:lnTo>
                  <a:lnTo>
                    <a:pt x="444" y="390"/>
                  </a:lnTo>
                  <a:lnTo>
                    <a:pt x="414" y="396"/>
                  </a:lnTo>
                  <a:lnTo>
                    <a:pt x="378" y="60"/>
                  </a:lnTo>
                  <a:lnTo>
                    <a:pt x="252" y="36"/>
                  </a:lnTo>
                  <a:lnTo>
                    <a:pt x="216" y="12"/>
                  </a:lnTo>
                  <a:lnTo>
                    <a:pt x="210" y="24"/>
                  </a:lnTo>
                  <a:lnTo>
                    <a:pt x="198" y="0"/>
                  </a:lnTo>
                  <a:lnTo>
                    <a:pt x="60" y="84"/>
                  </a:lnTo>
                  <a:lnTo>
                    <a:pt x="90" y="138"/>
                  </a:lnTo>
                  <a:lnTo>
                    <a:pt x="114" y="144"/>
                  </a:lnTo>
                  <a:lnTo>
                    <a:pt x="138" y="168"/>
                  </a:lnTo>
                  <a:lnTo>
                    <a:pt x="108" y="156"/>
                  </a:lnTo>
                  <a:lnTo>
                    <a:pt x="120" y="174"/>
                  </a:lnTo>
                  <a:lnTo>
                    <a:pt x="102" y="180"/>
                  </a:lnTo>
                  <a:lnTo>
                    <a:pt x="78" y="174"/>
                  </a:lnTo>
                  <a:lnTo>
                    <a:pt x="84" y="156"/>
                  </a:lnTo>
                  <a:lnTo>
                    <a:pt x="72" y="150"/>
                  </a:lnTo>
                  <a:lnTo>
                    <a:pt x="18" y="168"/>
                  </a:lnTo>
                  <a:lnTo>
                    <a:pt x="42" y="192"/>
                  </a:lnTo>
                  <a:lnTo>
                    <a:pt x="30" y="192"/>
                  </a:lnTo>
                  <a:lnTo>
                    <a:pt x="36" y="216"/>
                  </a:lnTo>
                  <a:lnTo>
                    <a:pt x="78" y="228"/>
                  </a:lnTo>
                  <a:lnTo>
                    <a:pt x="78" y="240"/>
                  </a:lnTo>
                  <a:lnTo>
                    <a:pt x="114" y="228"/>
                  </a:lnTo>
                  <a:lnTo>
                    <a:pt x="102" y="234"/>
                  </a:lnTo>
                  <a:lnTo>
                    <a:pt x="102" y="270"/>
                  </a:lnTo>
                  <a:lnTo>
                    <a:pt x="54" y="282"/>
                  </a:lnTo>
                  <a:lnTo>
                    <a:pt x="54" y="288"/>
                  </a:lnTo>
                </a:path>
              </a:pathLst>
            </a:custGeom>
            <a:noFill/>
            <a:ln w="9525">
              <a:solidFill>
                <a:srgbClr val="000000"/>
              </a:solidFill>
              <a:prstDash val="solid"/>
              <a:round/>
              <a:headEnd/>
              <a:tailEnd/>
            </a:ln>
          </p:spPr>
          <p:txBody>
            <a:bodyPr/>
            <a:lstStyle/>
            <a:p>
              <a:endParaRPr lang="en-US"/>
            </a:p>
          </p:txBody>
        </p:sp>
        <p:sp>
          <p:nvSpPr>
            <p:cNvPr id="11275" name="Freeform 135"/>
            <p:cNvSpPr>
              <a:spLocks/>
            </p:cNvSpPr>
            <p:nvPr/>
          </p:nvSpPr>
          <p:spPr bwMode="auto">
            <a:xfrm>
              <a:off x="1689" y="2184"/>
              <a:ext cx="420" cy="492"/>
            </a:xfrm>
            <a:custGeom>
              <a:avLst/>
              <a:gdLst>
                <a:gd name="T0" fmla="*/ 360 w 420"/>
                <a:gd name="T1" fmla="*/ 492 h 492"/>
                <a:gd name="T2" fmla="*/ 222 w 420"/>
                <a:gd name="T3" fmla="*/ 468 h 492"/>
                <a:gd name="T4" fmla="*/ 0 w 420"/>
                <a:gd name="T5" fmla="*/ 336 h 492"/>
                <a:gd name="T6" fmla="*/ 6 w 420"/>
                <a:gd name="T7" fmla="*/ 318 h 492"/>
                <a:gd name="T8" fmla="*/ 12 w 420"/>
                <a:gd name="T9" fmla="*/ 318 h 492"/>
                <a:gd name="T10" fmla="*/ 24 w 420"/>
                <a:gd name="T11" fmla="*/ 312 h 492"/>
                <a:gd name="T12" fmla="*/ 18 w 420"/>
                <a:gd name="T13" fmla="*/ 276 h 492"/>
                <a:gd name="T14" fmla="*/ 36 w 420"/>
                <a:gd name="T15" fmla="*/ 252 h 492"/>
                <a:gd name="T16" fmla="*/ 36 w 420"/>
                <a:gd name="T17" fmla="*/ 234 h 492"/>
                <a:gd name="T18" fmla="*/ 72 w 420"/>
                <a:gd name="T19" fmla="*/ 210 h 492"/>
                <a:gd name="T20" fmla="*/ 48 w 420"/>
                <a:gd name="T21" fmla="*/ 144 h 492"/>
                <a:gd name="T22" fmla="*/ 48 w 420"/>
                <a:gd name="T23" fmla="*/ 138 h 492"/>
                <a:gd name="T24" fmla="*/ 60 w 420"/>
                <a:gd name="T25" fmla="*/ 66 h 492"/>
                <a:gd name="T26" fmla="*/ 72 w 420"/>
                <a:gd name="T27" fmla="*/ 60 h 492"/>
                <a:gd name="T28" fmla="*/ 96 w 420"/>
                <a:gd name="T29" fmla="*/ 72 h 492"/>
                <a:gd name="T30" fmla="*/ 114 w 420"/>
                <a:gd name="T31" fmla="*/ 0 h 492"/>
                <a:gd name="T32" fmla="*/ 420 w 420"/>
                <a:gd name="T33" fmla="*/ 54 h 492"/>
                <a:gd name="T34" fmla="*/ 372 w 420"/>
                <a:gd name="T35" fmla="*/ 408 h 492"/>
                <a:gd name="T36" fmla="*/ 360 w 420"/>
                <a:gd name="T37" fmla="*/ 492 h 49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0"/>
                <a:gd name="T58" fmla="*/ 0 h 492"/>
                <a:gd name="T59" fmla="*/ 420 w 420"/>
                <a:gd name="T60" fmla="*/ 492 h 49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0" h="492">
                  <a:moveTo>
                    <a:pt x="360" y="492"/>
                  </a:moveTo>
                  <a:lnTo>
                    <a:pt x="222" y="468"/>
                  </a:lnTo>
                  <a:lnTo>
                    <a:pt x="0" y="336"/>
                  </a:lnTo>
                  <a:lnTo>
                    <a:pt x="6" y="318"/>
                  </a:lnTo>
                  <a:lnTo>
                    <a:pt x="12" y="318"/>
                  </a:lnTo>
                  <a:lnTo>
                    <a:pt x="24" y="312"/>
                  </a:lnTo>
                  <a:lnTo>
                    <a:pt x="18" y="276"/>
                  </a:lnTo>
                  <a:lnTo>
                    <a:pt x="36" y="252"/>
                  </a:lnTo>
                  <a:lnTo>
                    <a:pt x="36" y="234"/>
                  </a:lnTo>
                  <a:lnTo>
                    <a:pt x="72" y="210"/>
                  </a:lnTo>
                  <a:lnTo>
                    <a:pt x="48" y="144"/>
                  </a:lnTo>
                  <a:lnTo>
                    <a:pt x="48" y="138"/>
                  </a:lnTo>
                  <a:lnTo>
                    <a:pt x="60" y="66"/>
                  </a:lnTo>
                  <a:lnTo>
                    <a:pt x="72" y="60"/>
                  </a:lnTo>
                  <a:lnTo>
                    <a:pt x="96" y="72"/>
                  </a:lnTo>
                  <a:lnTo>
                    <a:pt x="114" y="0"/>
                  </a:lnTo>
                  <a:lnTo>
                    <a:pt x="420" y="54"/>
                  </a:lnTo>
                  <a:lnTo>
                    <a:pt x="372" y="408"/>
                  </a:lnTo>
                  <a:lnTo>
                    <a:pt x="360" y="492"/>
                  </a:lnTo>
                  <a:close/>
                </a:path>
              </a:pathLst>
            </a:custGeom>
            <a:solidFill>
              <a:srgbClr val="FF8C00"/>
            </a:solidFill>
            <a:ln w="9525">
              <a:solidFill>
                <a:srgbClr val="FF8C00"/>
              </a:solidFill>
              <a:prstDash val="solid"/>
              <a:round/>
              <a:headEnd/>
              <a:tailEnd/>
            </a:ln>
          </p:spPr>
          <p:txBody>
            <a:bodyPr/>
            <a:lstStyle/>
            <a:p>
              <a:endParaRPr lang="en-US"/>
            </a:p>
          </p:txBody>
        </p:sp>
        <p:sp>
          <p:nvSpPr>
            <p:cNvPr id="11276" name="Freeform 136"/>
            <p:cNvSpPr>
              <a:spLocks/>
            </p:cNvSpPr>
            <p:nvPr/>
          </p:nvSpPr>
          <p:spPr bwMode="auto">
            <a:xfrm>
              <a:off x="1689" y="2184"/>
              <a:ext cx="420" cy="498"/>
            </a:xfrm>
            <a:custGeom>
              <a:avLst/>
              <a:gdLst>
                <a:gd name="T0" fmla="*/ 360 w 420"/>
                <a:gd name="T1" fmla="*/ 492 h 498"/>
                <a:gd name="T2" fmla="*/ 222 w 420"/>
                <a:gd name="T3" fmla="*/ 468 h 498"/>
                <a:gd name="T4" fmla="*/ 0 w 420"/>
                <a:gd name="T5" fmla="*/ 336 h 498"/>
                <a:gd name="T6" fmla="*/ 6 w 420"/>
                <a:gd name="T7" fmla="*/ 318 h 498"/>
                <a:gd name="T8" fmla="*/ 12 w 420"/>
                <a:gd name="T9" fmla="*/ 318 h 498"/>
                <a:gd name="T10" fmla="*/ 24 w 420"/>
                <a:gd name="T11" fmla="*/ 312 h 498"/>
                <a:gd name="T12" fmla="*/ 18 w 420"/>
                <a:gd name="T13" fmla="*/ 276 h 498"/>
                <a:gd name="T14" fmla="*/ 36 w 420"/>
                <a:gd name="T15" fmla="*/ 252 h 498"/>
                <a:gd name="T16" fmla="*/ 36 w 420"/>
                <a:gd name="T17" fmla="*/ 234 h 498"/>
                <a:gd name="T18" fmla="*/ 72 w 420"/>
                <a:gd name="T19" fmla="*/ 210 h 498"/>
                <a:gd name="T20" fmla="*/ 48 w 420"/>
                <a:gd name="T21" fmla="*/ 144 h 498"/>
                <a:gd name="T22" fmla="*/ 48 w 420"/>
                <a:gd name="T23" fmla="*/ 138 h 498"/>
                <a:gd name="T24" fmla="*/ 60 w 420"/>
                <a:gd name="T25" fmla="*/ 66 h 498"/>
                <a:gd name="T26" fmla="*/ 72 w 420"/>
                <a:gd name="T27" fmla="*/ 60 h 498"/>
                <a:gd name="T28" fmla="*/ 96 w 420"/>
                <a:gd name="T29" fmla="*/ 72 h 498"/>
                <a:gd name="T30" fmla="*/ 114 w 420"/>
                <a:gd name="T31" fmla="*/ 0 h 498"/>
                <a:gd name="T32" fmla="*/ 420 w 420"/>
                <a:gd name="T33" fmla="*/ 54 h 498"/>
                <a:gd name="T34" fmla="*/ 372 w 420"/>
                <a:gd name="T35" fmla="*/ 408 h 498"/>
                <a:gd name="T36" fmla="*/ 360 w 420"/>
                <a:gd name="T37" fmla="*/ 492 h 498"/>
                <a:gd name="T38" fmla="*/ 360 w 420"/>
                <a:gd name="T39" fmla="*/ 498 h 49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0"/>
                <a:gd name="T61" fmla="*/ 0 h 498"/>
                <a:gd name="T62" fmla="*/ 420 w 420"/>
                <a:gd name="T63" fmla="*/ 498 h 49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0" h="498">
                  <a:moveTo>
                    <a:pt x="360" y="492"/>
                  </a:moveTo>
                  <a:lnTo>
                    <a:pt x="222" y="468"/>
                  </a:lnTo>
                  <a:lnTo>
                    <a:pt x="0" y="336"/>
                  </a:lnTo>
                  <a:lnTo>
                    <a:pt x="6" y="318"/>
                  </a:lnTo>
                  <a:lnTo>
                    <a:pt x="12" y="318"/>
                  </a:lnTo>
                  <a:lnTo>
                    <a:pt x="24" y="312"/>
                  </a:lnTo>
                  <a:lnTo>
                    <a:pt x="18" y="276"/>
                  </a:lnTo>
                  <a:lnTo>
                    <a:pt x="36" y="252"/>
                  </a:lnTo>
                  <a:lnTo>
                    <a:pt x="36" y="234"/>
                  </a:lnTo>
                  <a:lnTo>
                    <a:pt x="72" y="210"/>
                  </a:lnTo>
                  <a:lnTo>
                    <a:pt x="48" y="144"/>
                  </a:lnTo>
                  <a:lnTo>
                    <a:pt x="48" y="138"/>
                  </a:lnTo>
                  <a:lnTo>
                    <a:pt x="60" y="66"/>
                  </a:lnTo>
                  <a:lnTo>
                    <a:pt x="72" y="60"/>
                  </a:lnTo>
                  <a:lnTo>
                    <a:pt x="96" y="72"/>
                  </a:lnTo>
                  <a:lnTo>
                    <a:pt x="114" y="0"/>
                  </a:lnTo>
                  <a:lnTo>
                    <a:pt x="420" y="54"/>
                  </a:lnTo>
                  <a:lnTo>
                    <a:pt x="372" y="408"/>
                  </a:lnTo>
                  <a:lnTo>
                    <a:pt x="360" y="492"/>
                  </a:lnTo>
                  <a:lnTo>
                    <a:pt x="360" y="498"/>
                  </a:lnTo>
                </a:path>
              </a:pathLst>
            </a:custGeom>
            <a:noFill/>
            <a:ln w="9525">
              <a:solidFill>
                <a:srgbClr val="000000"/>
              </a:solidFill>
              <a:prstDash val="solid"/>
              <a:round/>
              <a:headEnd/>
              <a:tailEnd/>
            </a:ln>
          </p:spPr>
          <p:txBody>
            <a:bodyPr/>
            <a:lstStyle/>
            <a:p>
              <a:endParaRPr lang="en-US"/>
            </a:p>
          </p:txBody>
        </p:sp>
        <p:sp>
          <p:nvSpPr>
            <p:cNvPr id="11277" name="Freeform 137"/>
            <p:cNvSpPr>
              <a:spLocks/>
            </p:cNvSpPr>
            <p:nvPr/>
          </p:nvSpPr>
          <p:spPr bwMode="auto">
            <a:xfrm>
              <a:off x="2997" y="2322"/>
              <a:ext cx="312" cy="282"/>
            </a:xfrm>
            <a:custGeom>
              <a:avLst/>
              <a:gdLst>
                <a:gd name="T0" fmla="*/ 228 w 312"/>
                <a:gd name="T1" fmla="*/ 276 h 282"/>
                <a:gd name="T2" fmla="*/ 42 w 312"/>
                <a:gd name="T3" fmla="*/ 282 h 282"/>
                <a:gd name="T4" fmla="*/ 42 w 312"/>
                <a:gd name="T5" fmla="*/ 240 h 282"/>
                <a:gd name="T6" fmla="*/ 12 w 312"/>
                <a:gd name="T7" fmla="*/ 228 h 282"/>
                <a:gd name="T8" fmla="*/ 12 w 312"/>
                <a:gd name="T9" fmla="*/ 96 h 282"/>
                <a:gd name="T10" fmla="*/ 0 w 312"/>
                <a:gd name="T11" fmla="*/ 6 h 282"/>
                <a:gd name="T12" fmla="*/ 282 w 312"/>
                <a:gd name="T13" fmla="*/ 0 h 282"/>
                <a:gd name="T14" fmla="*/ 288 w 312"/>
                <a:gd name="T15" fmla="*/ 18 h 282"/>
                <a:gd name="T16" fmla="*/ 270 w 312"/>
                <a:gd name="T17" fmla="*/ 36 h 282"/>
                <a:gd name="T18" fmla="*/ 312 w 312"/>
                <a:gd name="T19" fmla="*/ 36 h 282"/>
                <a:gd name="T20" fmla="*/ 312 w 312"/>
                <a:gd name="T21" fmla="*/ 42 h 282"/>
                <a:gd name="T22" fmla="*/ 300 w 312"/>
                <a:gd name="T23" fmla="*/ 60 h 282"/>
                <a:gd name="T24" fmla="*/ 300 w 312"/>
                <a:gd name="T25" fmla="*/ 72 h 282"/>
                <a:gd name="T26" fmla="*/ 282 w 312"/>
                <a:gd name="T27" fmla="*/ 84 h 282"/>
                <a:gd name="T28" fmla="*/ 294 w 312"/>
                <a:gd name="T29" fmla="*/ 102 h 282"/>
                <a:gd name="T30" fmla="*/ 282 w 312"/>
                <a:gd name="T31" fmla="*/ 114 h 282"/>
                <a:gd name="T32" fmla="*/ 264 w 312"/>
                <a:gd name="T33" fmla="*/ 138 h 282"/>
                <a:gd name="T34" fmla="*/ 264 w 312"/>
                <a:gd name="T35" fmla="*/ 162 h 282"/>
                <a:gd name="T36" fmla="*/ 234 w 312"/>
                <a:gd name="T37" fmla="*/ 198 h 282"/>
                <a:gd name="T38" fmla="*/ 234 w 312"/>
                <a:gd name="T39" fmla="*/ 222 h 282"/>
                <a:gd name="T40" fmla="*/ 222 w 312"/>
                <a:gd name="T41" fmla="*/ 222 h 282"/>
                <a:gd name="T42" fmla="*/ 228 w 312"/>
                <a:gd name="T43" fmla="*/ 240 h 282"/>
                <a:gd name="T44" fmla="*/ 234 w 312"/>
                <a:gd name="T45" fmla="*/ 240 h 282"/>
                <a:gd name="T46" fmla="*/ 228 w 312"/>
                <a:gd name="T47" fmla="*/ 252 h 282"/>
                <a:gd name="T48" fmla="*/ 240 w 312"/>
                <a:gd name="T49" fmla="*/ 258 h 282"/>
                <a:gd name="T50" fmla="*/ 228 w 312"/>
                <a:gd name="T51" fmla="*/ 276 h 28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12"/>
                <a:gd name="T79" fmla="*/ 0 h 282"/>
                <a:gd name="T80" fmla="*/ 312 w 312"/>
                <a:gd name="T81" fmla="*/ 282 h 28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12" h="282">
                  <a:moveTo>
                    <a:pt x="228" y="276"/>
                  </a:moveTo>
                  <a:lnTo>
                    <a:pt x="42" y="282"/>
                  </a:lnTo>
                  <a:lnTo>
                    <a:pt x="42" y="240"/>
                  </a:lnTo>
                  <a:lnTo>
                    <a:pt x="12" y="228"/>
                  </a:lnTo>
                  <a:lnTo>
                    <a:pt x="12" y="96"/>
                  </a:lnTo>
                  <a:lnTo>
                    <a:pt x="0" y="6"/>
                  </a:lnTo>
                  <a:lnTo>
                    <a:pt x="282" y="0"/>
                  </a:lnTo>
                  <a:lnTo>
                    <a:pt x="288" y="18"/>
                  </a:lnTo>
                  <a:lnTo>
                    <a:pt x="270" y="36"/>
                  </a:lnTo>
                  <a:lnTo>
                    <a:pt x="312" y="36"/>
                  </a:lnTo>
                  <a:lnTo>
                    <a:pt x="312" y="42"/>
                  </a:lnTo>
                  <a:lnTo>
                    <a:pt x="300" y="60"/>
                  </a:lnTo>
                  <a:lnTo>
                    <a:pt x="300" y="72"/>
                  </a:lnTo>
                  <a:lnTo>
                    <a:pt x="282" y="84"/>
                  </a:lnTo>
                  <a:lnTo>
                    <a:pt x="294" y="102"/>
                  </a:lnTo>
                  <a:lnTo>
                    <a:pt x="282" y="114"/>
                  </a:lnTo>
                  <a:lnTo>
                    <a:pt x="264" y="138"/>
                  </a:lnTo>
                  <a:lnTo>
                    <a:pt x="264" y="162"/>
                  </a:lnTo>
                  <a:lnTo>
                    <a:pt x="234" y="198"/>
                  </a:lnTo>
                  <a:lnTo>
                    <a:pt x="234" y="222"/>
                  </a:lnTo>
                  <a:lnTo>
                    <a:pt x="222" y="222"/>
                  </a:lnTo>
                  <a:lnTo>
                    <a:pt x="228" y="240"/>
                  </a:lnTo>
                  <a:lnTo>
                    <a:pt x="234" y="240"/>
                  </a:lnTo>
                  <a:lnTo>
                    <a:pt x="228" y="252"/>
                  </a:lnTo>
                  <a:lnTo>
                    <a:pt x="240" y="258"/>
                  </a:lnTo>
                  <a:lnTo>
                    <a:pt x="228" y="276"/>
                  </a:lnTo>
                  <a:close/>
                </a:path>
              </a:pathLst>
            </a:custGeom>
            <a:solidFill>
              <a:srgbClr val="FF8C00"/>
            </a:solidFill>
            <a:ln w="9525">
              <a:solidFill>
                <a:srgbClr val="FF8C00"/>
              </a:solidFill>
              <a:prstDash val="solid"/>
              <a:round/>
              <a:headEnd/>
              <a:tailEnd/>
            </a:ln>
          </p:spPr>
          <p:txBody>
            <a:bodyPr/>
            <a:lstStyle/>
            <a:p>
              <a:endParaRPr lang="en-US"/>
            </a:p>
          </p:txBody>
        </p:sp>
        <p:sp>
          <p:nvSpPr>
            <p:cNvPr id="11278" name="Freeform 138"/>
            <p:cNvSpPr>
              <a:spLocks/>
            </p:cNvSpPr>
            <p:nvPr/>
          </p:nvSpPr>
          <p:spPr bwMode="auto">
            <a:xfrm>
              <a:off x="2997" y="2322"/>
              <a:ext cx="312" cy="282"/>
            </a:xfrm>
            <a:custGeom>
              <a:avLst/>
              <a:gdLst>
                <a:gd name="T0" fmla="*/ 228 w 312"/>
                <a:gd name="T1" fmla="*/ 276 h 282"/>
                <a:gd name="T2" fmla="*/ 42 w 312"/>
                <a:gd name="T3" fmla="*/ 282 h 282"/>
                <a:gd name="T4" fmla="*/ 42 w 312"/>
                <a:gd name="T5" fmla="*/ 240 h 282"/>
                <a:gd name="T6" fmla="*/ 12 w 312"/>
                <a:gd name="T7" fmla="*/ 228 h 282"/>
                <a:gd name="T8" fmla="*/ 12 w 312"/>
                <a:gd name="T9" fmla="*/ 96 h 282"/>
                <a:gd name="T10" fmla="*/ 0 w 312"/>
                <a:gd name="T11" fmla="*/ 6 h 282"/>
                <a:gd name="T12" fmla="*/ 282 w 312"/>
                <a:gd name="T13" fmla="*/ 0 h 282"/>
                <a:gd name="T14" fmla="*/ 288 w 312"/>
                <a:gd name="T15" fmla="*/ 18 h 282"/>
                <a:gd name="T16" fmla="*/ 270 w 312"/>
                <a:gd name="T17" fmla="*/ 36 h 282"/>
                <a:gd name="T18" fmla="*/ 312 w 312"/>
                <a:gd name="T19" fmla="*/ 36 h 282"/>
                <a:gd name="T20" fmla="*/ 312 w 312"/>
                <a:gd name="T21" fmla="*/ 42 h 282"/>
                <a:gd name="T22" fmla="*/ 300 w 312"/>
                <a:gd name="T23" fmla="*/ 60 h 282"/>
                <a:gd name="T24" fmla="*/ 300 w 312"/>
                <a:gd name="T25" fmla="*/ 72 h 282"/>
                <a:gd name="T26" fmla="*/ 282 w 312"/>
                <a:gd name="T27" fmla="*/ 84 h 282"/>
                <a:gd name="T28" fmla="*/ 294 w 312"/>
                <a:gd name="T29" fmla="*/ 102 h 282"/>
                <a:gd name="T30" fmla="*/ 282 w 312"/>
                <a:gd name="T31" fmla="*/ 114 h 282"/>
                <a:gd name="T32" fmla="*/ 264 w 312"/>
                <a:gd name="T33" fmla="*/ 138 h 282"/>
                <a:gd name="T34" fmla="*/ 264 w 312"/>
                <a:gd name="T35" fmla="*/ 162 h 282"/>
                <a:gd name="T36" fmla="*/ 234 w 312"/>
                <a:gd name="T37" fmla="*/ 198 h 282"/>
                <a:gd name="T38" fmla="*/ 234 w 312"/>
                <a:gd name="T39" fmla="*/ 222 h 282"/>
                <a:gd name="T40" fmla="*/ 222 w 312"/>
                <a:gd name="T41" fmla="*/ 222 h 282"/>
                <a:gd name="T42" fmla="*/ 228 w 312"/>
                <a:gd name="T43" fmla="*/ 240 h 282"/>
                <a:gd name="T44" fmla="*/ 234 w 312"/>
                <a:gd name="T45" fmla="*/ 240 h 282"/>
                <a:gd name="T46" fmla="*/ 228 w 312"/>
                <a:gd name="T47" fmla="*/ 252 h 282"/>
                <a:gd name="T48" fmla="*/ 240 w 312"/>
                <a:gd name="T49" fmla="*/ 258 h 282"/>
                <a:gd name="T50" fmla="*/ 228 w 312"/>
                <a:gd name="T51" fmla="*/ 276 h 282"/>
                <a:gd name="T52" fmla="*/ 228 w 312"/>
                <a:gd name="T53" fmla="*/ 282 h 28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12"/>
                <a:gd name="T82" fmla="*/ 0 h 282"/>
                <a:gd name="T83" fmla="*/ 312 w 312"/>
                <a:gd name="T84" fmla="*/ 282 h 28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12" h="282">
                  <a:moveTo>
                    <a:pt x="228" y="276"/>
                  </a:moveTo>
                  <a:lnTo>
                    <a:pt x="42" y="282"/>
                  </a:lnTo>
                  <a:lnTo>
                    <a:pt x="42" y="240"/>
                  </a:lnTo>
                  <a:lnTo>
                    <a:pt x="12" y="228"/>
                  </a:lnTo>
                  <a:lnTo>
                    <a:pt x="12" y="96"/>
                  </a:lnTo>
                  <a:lnTo>
                    <a:pt x="0" y="6"/>
                  </a:lnTo>
                  <a:lnTo>
                    <a:pt x="282" y="0"/>
                  </a:lnTo>
                  <a:lnTo>
                    <a:pt x="288" y="18"/>
                  </a:lnTo>
                  <a:lnTo>
                    <a:pt x="270" y="36"/>
                  </a:lnTo>
                  <a:lnTo>
                    <a:pt x="312" y="36"/>
                  </a:lnTo>
                  <a:lnTo>
                    <a:pt x="312" y="42"/>
                  </a:lnTo>
                  <a:lnTo>
                    <a:pt x="300" y="60"/>
                  </a:lnTo>
                  <a:lnTo>
                    <a:pt x="300" y="72"/>
                  </a:lnTo>
                  <a:lnTo>
                    <a:pt x="282" y="84"/>
                  </a:lnTo>
                  <a:lnTo>
                    <a:pt x="294" y="102"/>
                  </a:lnTo>
                  <a:lnTo>
                    <a:pt x="282" y="114"/>
                  </a:lnTo>
                  <a:lnTo>
                    <a:pt x="264" y="138"/>
                  </a:lnTo>
                  <a:lnTo>
                    <a:pt x="264" y="162"/>
                  </a:lnTo>
                  <a:lnTo>
                    <a:pt x="234" y="198"/>
                  </a:lnTo>
                  <a:lnTo>
                    <a:pt x="234" y="222"/>
                  </a:lnTo>
                  <a:lnTo>
                    <a:pt x="222" y="222"/>
                  </a:lnTo>
                  <a:lnTo>
                    <a:pt x="228" y="240"/>
                  </a:lnTo>
                  <a:lnTo>
                    <a:pt x="234" y="240"/>
                  </a:lnTo>
                  <a:lnTo>
                    <a:pt x="228" y="252"/>
                  </a:lnTo>
                  <a:lnTo>
                    <a:pt x="240" y="258"/>
                  </a:lnTo>
                  <a:lnTo>
                    <a:pt x="228" y="276"/>
                  </a:lnTo>
                  <a:lnTo>
                    <a:pt x="228" y="282"/>
                  </a:lnTo>
                </a:path>
              </a:pathLst>
            </a:custGeom>
            <a:noFill/>
            <a:ln w="9525">
              <a:solidFill>
                <a:srgbClr val="000000"/>
              </a:solidFill>
              <a:prstDash val="solid"/>
              <a:round/>
              <a:headEnd/>
              <a:tailEnd/>
            </a:ln>
          </p:spPr>
          <p:txBody>
            <a:bodyPr/>
            <a:lstStyle/>
            <a:p>
              <a:endParaRPr lang="en-US"/>
            </a:p>
          </p:txBody>
        </p:sp>
        <p:sp>
          <p:nvSpPr>
            <p:cNvPr id="11279" name="Freeform 139"/>
            <p:cNvSpPr>
              <a:spLocks/>
            </p:cNvSpPr>
            <p:nvPr/>
          </p:nvSpPr>
          <p:spPr bwMode="auto">
            <a:xfrm>
              <a:off x="1263" y="1662"/>
              <a:ext cx="498" cy="840"/>
            </a:xfrm>
            <a:custGeom>
              <a:avLst/>
              <a:gdLst>
                <a:gd name="T0" fmla="*/ 432 w 498"/>
                <a:gd name="T1" fmla="*/ 840 h 840"/>
                <a:gd name="T2" fmla="*/ 276 w 498"/>
                <a:gd name="T3" fmla="*/ 822 h 840"/>
                <a:gd name="T4" fmla="*/ 270 w 498"/>
                <a:gd name="T5" fmla="*/ 762 h 840"/>
                <a:gd name="T6" fmla="*/ 240 w 498"/>
                <a:gd name="T7" fmla="*/ 714 h 840"/>
                <a:gd name="T8" fmla="*/ 222 w 498"/>
                <a:gd name="T9" fmla="*/ 708 h 840"/>
                <a:gd name="T10" fmla="*/ 222 w 498"/>
                <a:gd name="T11" fmla="*/ 690 h 840"/>
                <a:gd name="T12" fmla="*/ 180 w 498"/>
                <a:gd name="T13" fmla="*/ 672 h 840"/>
                <a:gd name="T14" fmla="*/ 162 w 498"/>
                <a:gd name="T15" fmla="*/ 642 h 840"/>
                <a:gd name="T16" fmla="*/ 108 w 498"/>
                <a:gd name="T17" fmla="*/ 630 h 840"/>
                <a:gd name="T18" fmla="*/ 96 w 498"/>
                <a:gd name="T19" fmla="*/ 618 h 840"/>
                <a:gd name="T20" fmla="*/ 108 w 498"/>
                <a:gd name="T21" fmla="*/ 570 h 840"/>
                <a:gd name="T22" fmla="*/ 96 w 498"/>
                <a:gd name="T23" fmla="*/ 564 h 840"/>
                <a:gd name="T24" fmla="*/ 102 w 498"/>
                <a:gd name="T25" fmla="*/ 546 h 840"/>
                <a:gd name="T26" fmla="*/ 54 w 498"/>
                <a:gd name="T27" fmla="*/ 462 h 840"/>
                <a:gd name="T28" fmla="*/ 60 w 498"/>
                <a:gd name="T29" fmla="*/ 444 h 840"/>
                <a:gd name="T30" fmla="*/ 72 w 498"/>
                <a:gd name="T31" fmla="*/ 420 h 840"/>
                <a:gd name="T32" fmla="*/ 48 w 498"/>
                <a:gd name="T33" fmla="*/ 384 h 840"/>
                <a:gd name="T34" fmla="*/ 48 w 498"/>
                <a:gd name="T35" fmla="*/ 342 h 840"/>
                <a:gd name="T36" fmla="*/ 78 w 498"/>
                <a:gd name="T37" fmla="*/ 372 h 840"/>
                <a:gd name="T38" fmla="*/ 60 w 498"/>
                <a:gd name="T39" fmla="*/ 330 h 840"/>
                <a:gd name="T40" fmla="*/ 78 w 498"/>
                <a:gd name="T41" fmla="*/ 330 h 840"/>
                <a:gd name="T42" fmla="*/ 60 w 498"/>
                <a:gd name="T43" fmla="*/ 312 h 840"/>
                <a:gd name="T44" fmla="*/ 54 w 498"/>
                <a:gd name="T45" fmla="*/ 342 h 840"/>
                <a:gd name="T46" fmla="*/ 36 w 498"/>
                <a:gd name="T47" fmla="*/ 312 h 840"/>
                <a:gd name="T48" fmla="*/ 30 w 498"/>
                <a:gd name="T49" fmla="*/ 318 h 840"/>
                <a:gd name="T50" fmla="*/ 36 w 498"/>
                <a:gd name="T51" fmla="*/ 300 h 840"/>
                <a:gd name="T52" fmla="*/ 6 w 498"/>
                <a:gd name="T53" fmla="*/ 234 h 840"/>
                <a:gd name="T54" fmla="*/ 18 w 498"/>
                <a:gd name="T55" fmla="*/ 168 h 840"/>
                <a:gd name="T56" fmla="*/ 0 w 498"/>
                <a:gd name="T57" fmla="*/ 108 h 840"/>
                <a:gd name="T58" fmla="*/ 30 w 498"/>
                <a:gd name="T59" fmla="*/ 72 h 840"/>
                <a:gd name="T60" fmla="*/ 48 w 498"/>
                <a:gd name="T61" fmla="*/ 0 h 840"/>
                <a:gd name="T62" fmla="*/ 282 w 498"/>
                <a:gd name="T63" fmla="*/ 60 h 840"/>
                <a:gd name="T64" fmla="*/ 222 w 498"/>
                <a:gd name="T65" fmla="*/ 294 h 840"/>
                <a:gd name="T66" fmla="*/ 474 w 498"/>
                <a:gd name="T67" fmla="*/ 666 h 840"/>
                <a:gd name="T68" fmla="*/ 498 w 498"/>
                <a:gd name="T69" fmla="*/ 732 h 840"/>
                <a:gd name="T70" fmla="*/ 462 w 498"/>
                <a:gd name="T71" fmla="*/ 756 h 840"/>
                <a:gd name="T72" fmla="*/ 462 w 498"/>
                <a:gd name="T73" fmla="*/ 774 h 840"/>
                <a:gd name="T74" fmla="*/ 444 w 498"/>
                <a:gd name="T75" fmla="*/ 798 h 840"/>
                <a:gd name="T76" fmla="*/ 450 w 498"/>
                <a:gd name="T77" fmla="*/ 834 h 840"/>
                <a:gd name="T78" fmla="*/ 438 w 498"/>
                <a:gd name="T79" fmla="*/ 840 h 840"/>
                <a:gd name="T80" fmla="*/ 432 w 498"/>
                <a:gd name="T81" fmla="*/ 840 h 84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98"/>
                <a:gd name="T124" fmla="*/ 0 h 840"/>
                <a:gd name="T125" fmla="*/ 498 w 498"/>
                <a:gd name="T126" fmla="*/ 840 h 84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98" h="840">
                  <a:moveTo>
                    <a:pt x="432" y="840"/>
                  </a:moveTo>
                  <a:lnTo>
                    <a:pt x="276" y="822"/>
                  </a:lnTo>
                  <a:lnTo>
                    <a:pt x="270" y="762"/>
                  </a:lnTo>
                  <a:lnTo>
                    <a:pt x="240" y="714"/>
                  </a:lnTo>
                  <a:lnTo>
                    <a:pt x="222" y="708"/>
                  </a:lnTo>
                  <a:lnTo>
                    <a:pt x="222" y="690"/>
                  </a:lnTo>
                  <a:lnTo>
                    <a:pt x="180" y="672"/>
                  </a:lnTo>
                  <a:lnTo>
                    <a:pt x="162" y="642"/>
                  </a:lnTo>
                  <a:lnTo>
                    <a:pt x="108" y="630"/>
                  </a:lnTo>
                  <a:lnTo>
                    <a:pt x="96" y="618"/>
                  </a:lnTo>
                  <a:lnTo>
                    <a:pt x="108" y="570"/>
                  </a:lnTo>
                  <a:lnTo>
                    <a:pt x="96" y="564"/>
                  </a:lnTo>
                  <a:lnTo>
                    <a:pt x="102" y="546"/>
                  </a:lnTo>
                  <a:lnTo>
                    <a:pt x="54" y="462"/>
                  </a:lnTo>
                  <a:lnTo>
                    <a:pt x="60" y="444"/>
                  </a:lnTo>
                  <a:lnTo>
                    <a:pt x="72" y="420"/>
                  </a:lnTo>
                  <a:lnTo>
                    <a:pt x="48" y="384"/>
                  </a:lnTo>
                  <a:lnTo>
                    <a:pt x="48" y="342"/>
                  </a:lnTo>
                  <a:lnTo>
                    <a:pt x="78" y="372"/>
                  </a:lnTo>
                  <a:lnTo>
                    <a:pt x="60" y="330"/>
                  </a:lnTo>
                  <a:lnTo>
                    <a:pt x="78" y="330"/>
                  </a:lnTo>
                  <a:lnTo>
                    <a:pt x="60" y="312"/>
                  </a:lnTo>
                  <a:lnTo>
                    <a:pt x="54" y="342"/>
                  </a:lnTo>
                  <a:lnTo>
                    <a:pt x="36" y="312"/>
                  </a:lnTo>
                  <a:lnTo>
                    <a:pt x="30" y="318"/>
                  </a:lnTo>
                  <a:lnTo>
                    <a:pt x="36" y="300"/>
                  </a:lnTo>
                  <a:lnTo>
                    <a:pt x="6" y="234"/>
                  </a:lnTo>
                  <a:lnTo>
                    <a:pt x="18" y="168"/>
                  </a:lnTo>
                  <a:lnTo>
                    <a:pt x="0" y="108"/>
                  </a:lnTo>
                  <a:lnTo>
                    <a:pt x="30" y="72"/>
                  </a:lnTo>
                  <a:lnTo>
                    <a:pt x="48" y="0"/>
                  </a:lnTo>
                  <a:lnTo>
                    <a:pt x="282" y="60"/>
                  </a:lnTo>
                  <a:lnTo>
                    <a:pt x="222" y="294"/>
                  </a:lnTo>
                  <a:lnTo>
                    <a:pt x="474" y="666"/>
                  </a:lnTo>
                  <a:lnTo>
                    <a:pt x="498" y="732"/>
                  </a:lnTo>
                  <a:lnTo>
                    <a:pt x="462" y="756"/>
                  </a:lnTo>
                  <a:lnTo>
                    <a:pt x="462" y="774"/>
                  </a:lnTo>
                  <a:lnTo>
                    <a:pt x="444" y="798"/>
                  </a:lnTo>
                  <a:lnTo>
                    <a:pt x="450" y="834"/>
                  </a:lnTo>
                  <a:lnTo>
                    <a:pt x="438" y="840"/>
                  </a:lnTo>
                  <a:lnTo>
                    <a:pt x="432" y="840"/>
                  </a:lnTo>
                  <a:close/>
                </a:path>
              </a:pathLst>
            </a:custGeom>
            <a:solidFill>
              <a:srgbClr val="FF4500"/>
            </a:solidFill>
            <a:ln w="9525">
              <a:solidFill>
                <a:srgbClr val="FF4500"/>
              </a:solidFill>
              <a:prstDash val="solid"/>
              <a:round/>
              <a:headEnd/>
              <a:tailEnd/>
            </a:ln>
          </p:spPr>
          <p:txBody>
            <a:bodyPr/>
            <a:lstStyle/>
            <a:p>
              <a:endParaRPr lang="en-US"/>
            </a:p>
          </p:txBody>
        </p:sp>
        <p:sp>
          <p:nvSpPr>
            <p:cNvPr id="11280" name="Freeform 140"/>
            <p:cNvSpPr>
              <a:spLocks/>
            </p:cNvSpPr>
            <p:nvPr/>
          </p:nvSpPr>
          <p:spPr bwMode="auto">
            <a:xfrm>
              <a:off x="1263" y="1662"/>
              <a:ext cx="498" cy="846"/>
            </a:xfrm>
            <a:custGeom>
              <a:avLst/>
              <a:gdLst>
                <a:gd name="T0" fmla="*/ 432 w 498"/>
                <a:gd name="T1" fmla="*/ 840 h 846"/>
                <a:gd name="T2" fmla="*/ 276 w 498"/>
                <a:gd name="T3" fmla="*/ 822 h 846"/>
                <a:gd name="T4" fmla="*/ 270 w 498"/>
                <a:gd name="T5" fmla="*/ 762 h 846"/>
                <a:gd name="T6" fmla="*/ 240 w 498"/>
                <a:gd name="T7" fmla="*/ 714 h 846"/>
                <a:gd name="T8" fmla="*/ 222 w 498"/>
                <a:gd name="T9" fmla="*/ 708 h 846"/>
                <a:gd name="T10" fmla="*/ 222 w 498"/>
                <a:gd name="T11" fmla="*/ 690 h 846"/>
                <a:gd name="T12" fmla="*/ 180 w 498"/>
                <a:gd name="T13" fmla="*/ 672 h 846"/>
                <a:gd name="T14" fmla="*/ 162 w 498"/>
                <a:gd name="T15" fmla="*/ 642 h 846"/>
                <a:gd name="T16" fmla="*/ 108 w 498"/>
                <a:gd name="T17" fmla="*/ 630 h 846"/>
                <a:gd name="T18" fmla="*/ 96 w 498"/>
                <a:gd name="T19" fmla="*/ 618 h 846"/>
                <a:gd name="T20" fmla="*/ 108 w 498"/>
                <a:gd name="T21" fmla="*/ 570 h 846"/>
                <a:gd name="T22" fmla="*/ 96 w 498"/>
                <a:gd name="T23" fmla="*/ 564 h 846"/>
                <a:gd name="T24" fmla="*/ 102 w 498"/>
                <a:gd name="T25" fmla="*/ 546 h 846"/>
                <a:gd name="T26" fmla="*/ 54 w 498"/>
                <a:gd name="T27" fmla="*/ 462 h 846"/>
                <a:gd name="T28" fmla="*/ 60 w 498"/>
                <a:gd name="T29" fmla="*/ 444 h 846"/>
                <a:gd name="T30" fmla="*/ 72 w 498"/>
                <a:gd name="T31" fmla="*/ 420 h 846"/>
                <a:gd name="T32" fmla="*/ 48 w 498"/>
                <a:gd name="T33" fmla="*/ 384 h 846"/>
                <a:gd name="T34" fmla="*/ 48 w 498"/>
                <a:gd name="T35" fmla="*/ 342 h 846"/>
                <a:gd name="T36" fmla="*/ 78 w 498"/>
                <a:gd name="T37" fmla="*/ 372 h 846"/>
                <a:gd name="T38" fmla="*/ 60 w 498"/>
                <a:gd name="T39" fmla="*/ 330 h 846"/>
                <a:gd name="T40" fmla="*/ 78 w 498"/>
                <a:gd name="T41" fmla="*/ 330 h 846"/>
                <a:gd name="T42" fmla="*/ 60 w 498"/>
                <a:gd name="T43" fmla="*/ 312 h 846"/>
                <a:gd name="T44" fmla="*/ 54 w 498"/>
                <a:gd name="T45" fmla="*/ 342 h 846"/>
                <a:gd name="T46" fmla="*/ 36 w 498"/>
                <a:gd name="T47" fmla="*/ 312 h 846"/>
                <a:gd name="T48" fmla="*/ 30 w 498"/>
                <a:gd name="T49" fmla="*/ 318 h 846"/>
                <a:gd name="T50" fmla="*/ 36 w 498"/>
                <a:gd name="T51" fmla="*/ 300 h 846"/>
                <a:gd name="T52" fmla="*/ 6 w 498"/>
                <a:gd name="T53" fmla="*/ 234 h 846"/>
                <a:gd name="T54" fmla="*/ 18 w 498"/>
                <a:gd name="T55" fmla="*/ 168 h 846"/>
                <a:gd name="T56" fmla="*/ 0 w 498"/>
                <a:gd name="T57" fmla="*/ 108 h 846"/>
                <a:gd name="T58" fmla="*/ 30 w 498"/>
                <a:gd name="T59" fmla="*/ 72 h 846"/>
                <a:gd name="T60" fmla="*/ 48 w 498"/>
                <a:gd name="T61" fmla="*/ 0 h 846"/>
                <a:gd name="T62" fmla="*/ 282 w 498"/>
                <a:gd name="T63" fmla="*/ 60 h 846"/>
                <a:gd name="T64" fmla="*/ 222 w 498"/>
                <a:gd name="T65" fmla="*/ 294 h 846"/>
                <a:gd name="T66" fmla="*/ 474 w 498"/>
                <a:gd name="T67" fmla="*/ 666 h 846"/>
                <a:gd name="T68" fmla="*/ 498 w 498"/>
                <a:gd name="T69" fmla="*/ 732 h 846"/>
                <a:gd name="T70" fmla="*/ 462 w 498"/>
                <a:gd name="T71" fmla="*/ 756 h 846"/>
                <a:gd name="T72" fmla="*/ 462 w 498"/>
                <a:gd name="T73" fmla="*/ 774 h 846"/>
                <a:gd name="T74" fmla="*/ 444 w 498"/>
                <a:gd name="T75" fmla="*/ 798 h 846"/>
                <a:gd name="T76" fmla="*/ 450 w 498"/>
                <a:gd name="T77" fmla="*/ 834 h 846"/>
                <a:gd name="T78" fmla="*/ 438 w 498"/>
                <a:gd name="T79" fmla="*/ 840 h 846"/>
                <a:gd name="T80" fmla="*/ 432 w 498"/>
                <a:gd name="T81" fmla="*/ 840 h 846"/>
                <a:gd name="T82" fmla="*/ 432 w 498"/>
                <a:gd name="T83" fmla="*/ 846 h 84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8"/>
                <a:gd name="T127" fmla="*/ 0 h 846"/>
                <a:gd name="T128" fmla="*/ 498 w 498"/>
                <a:gd name="T129" fmla="*/ 846 h 84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8" h="846">
                  <a:moveTo>
                    <a:pt x="432" y="840"/>
                  </a:moveTo>
                  <a:lnTo>
                    <a:pt x="276" y="822"/>
                  </a:lnTo>
                  <a:lnTo>
                    <a:pt x="270" y="762"/>
                  </a:lnTo>
                  <a:lnTo>
                    <a:pt x="240" y="714"/>
                  </a:lnTo>
                  <a:lnTo>
                    <a:pt x="222" y="708"/>
                  </a:lnTo>
                  <a:lnTo>
                    <a:pt x="222" y="690"/>
                  </a:lnTo>
                  <a:lnTo>
                    <a:pt x="180" y="672"/>
                  </a:lnTo>
                  <a:lnTo>
                    <a:pt x="162" y="642"/>
                  </a:lnTo>
                  <a:lnTo>
                    <a:pt x="108" y="630"/>
                  </a:lnTo>
                  <a:lnTo>
                    <a:pt x="96" y="618"/>
                  </a:lnTo>
                  <a:lnTo>
                    <a:pt x="108" y="570"/>
                  </a:lnTo>
                  <a:lnTo>
                    <a:pt x="96" y="564"/>
                  </a:lnTo>
                  <a:lnTo>
                    <a:pt x="102" y="546"/>
                  </a:lnTo>
                  <a:lnTo>
                    <a:pt x="54" y="462"/>
                  </a:lnTo>
                  <a:lnTo>
                    <a:pt x="60" y="444"/>
                  </a:lnTo>
                  <a:lnTo>
                    <a:pt x="72" y="420"/>
                  </a:lnTo>
                  <a:lnTo>
                    <a:pt x="48" y="384"/>
                  </a:lnTo>
                  <a:lnTo>
                    <a:pt x="48" y="342"/>
                  </a:lnTo>
                  <a:lnTo>
                    <a:pt x="78" y="372"/>
                  </a:lnTo>
                  <a:lnTo>
                    <a:pt x="60" y="330"/>
                  </a:lnTo>
                  <a:lnTo>
                    <a:pt x="78" y="330"/>
                  </a:lnTo>
                  <a:lnTo>
                    <a:pt x="60" y="312"/>
                  </a:lnTo>
                  <a:lnTo>
                    <a:pt x="54" y="342"/>
                  </a:lnTo>
                  <a:lnTo>
                    <a:pt x="36" y="312"/>
                  </a:lnTo>
                  <a:lnTo>
                    <a:pt x="30" y="318"/>
                  </a:lnTo>
                  <a:lnTo>
                    <a:pt x="36" y="300"/>
                  </a:lnTo>
                  <a:lnTo>
                    <a:pt x="6" y="234"/>
                  </a:lnTo>
                  <a:lnTo>
                    <a:pt x="18" y="168"/>
                  </a:lnTo>
                  <a:lnTo>
                    <a:pt x="0" y="108"/>
                  </a:lnTo>
                  <a:lnTo>
                    <a:pt x="30" y="72"/>
                  </a:lnTo>
                  <a:lnTo>
                    <a:pt x="48" y="0"/>
                  </a:lnTo>
                  <a:lnTo>
                    <a:pt x="282" y="60"/>
                  </a:lnTo>
                  <a:lnTo>
                    <a:pt x="222" y="294"/>
                  </a:lnTo>
                  <a:lnTo>
                    <a:pt x="474" y="666"/>
                  </a:lnTo>
                  <a:lnTo>
                    <a:pt x="498" y="732"/>
                  </a:lnTo>
                  <a:lnTo>
                    <a:pt x="462" y="756"/>
                  </a:lnTo>
                  <a:lnTo>
                    <a:pt x="462" y="774"/>
                  </a:lnTo>
                  <a:lnTo>
                    <a:pt x="444" y="798"/>
                  </a:lnTo>
                  <a:lnTo>
                    <a:pt x="450" y="834"/>
                  </a:lnTo>
                  <a:lnTo>
                    <a:pt x="438" y="840"/>
                  </a:lnTo>
                  <a:lnTo>
                    <a:pt x="432" y="840"/>
                  </a:lnTo>
                  <a:lnTo>
                    <a:pt x="432" y="846"/>
                  </a:lnTo>
                </a:path>
              </a:pathLst>
            </a:custGeom>
            <a:noFill/>
            <a:ln w="9525">
              <a:solidFill>
                <a:srgbClr val="000000"/>
              </a:solidFill>
              <a:prstDash val="solid"/>
              <a:round/>
              <a:headEnd/>
              <a:tailEnd/>
            </a:ln>
          </p:spPr>
          <p:txBody>
            <a:bodyPr/>
            <a:lstStyle/>
            <a:p>
              <a:endParaRPr lang="en-US"/>
            </a:p>
          </p:txBody>
        </p:sp>
        <p:sp>
          <p:nvSpPr>
            <p:cNvPr id="11281" name="Freeform 141"/>
            <p:cNvSpPr>
              <a:spLocks/>
            </p:cNvSpPr>
            <p:nvPr/>
          </p:nvSpPr>
          <p:spPr bwMode="auto">
            <a:xfrm>
              <a:off x="2109" y="1926"/>
              <a:ext cx="450" cy="354"/>
            </a:xfrm>
            <a:custGeom>
              <a:avLst/>
              <a:gdLst>
                <a:gd name="T0" fmla="*/ 444 w 450"/>
                <a:gd name="T1" fmla="*/ 120 h 354"/>
                <a:gd name="T2" fmla="*/ 432 w 450"/>
                <a:gd name="T3" fmla="*/ 354 h 354"/>
                <a:gd name="T4" fmla="*/ 372 w 450"/>
                <a:gd name="T5" fmla="*/ 348 h 354"/>
                <a:gd name="T6" fmla="*/ 0 w 450"/>
                <a:gd name="T7" fmla="*/ 312 h 354"/>
                <a:gd name="T8" fmla="*/ 6 w 450"/>
                <a:gd name="T9" fmla="*/ 264 h 354"/>
                <a:gd name="T10" fmla="*/ 42 w 450"/>
                <a:gd name="T11" fmla="*/ 0 h 354"/>
                <a:gd name="T12" fmla="*/ 336 w 450"/>
                <a:gd name="T13" fmla="*/ 30 h 354"/>
                <a:gd name="T14" fmla="*/ 450 w 450"/>
                <a:gd name="T15" fmla="*/ 42 h 354"/>
                <a:gd name="T16" fmla="*/ 444 w 450"/>
                <a:gd name="T17" fmla="*/ 90 h 354"/>
                <a:gd name="T18" fmla="*/ 444 w 450"/>
                <a:gd name="T19" fmla="*/ 120 h 3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50"/>
                <a:gd name="T31" fmla="*/ 0 h 354"/>
                <a:gd name="T32" fmla="*/ 450 w 450"/>
                <a:gd name="T33" fmla="*/ 354 h 3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50" h="354">
                  <a:moveTo>
                    <a:pt x="444" y="120"/>
                  </a:moveTo>
                  <a:lnTo>
                    <a:pt x="432" y="354"/>
                  </a:lnTo>
                  <a:lnTo>
                    <a:pt x="372" y="348"/>
                  </a:lnTo>
                  <a:lnTo>
                    <a:pt x="0" y="312"/>
                  </a:lnTo>
                  <a:lnTo>
                    <a:pt x="6" y="264"/>
                  </a:lnTo>
                  <a:lnTo>
                    <a:pt x="42" y="0"/>
                  </a:lnTo>
                  <a:lnTo>
                    <a:pt x="336" y="30"/>
                  </a:lnTo>
                  <a:lnTo>
                    <a:pt x="450" y="42"/>
                  </a:lnTo>
                  <a:lnTo>
                    <a:pt x="444" y="90"/>
                  </a:lnTo>
                  <a:lnTo>
                    <a:pt x="444" y="120"/>
                  </a:lnTo>
                  <a:close/>
                </a:path>
              </a:pathLst>
            </a:custGeom>
            <a:solidFill>
              <a:srgbClr val="FFAA00"/>
            </a:solidFill>
            <a:ln w="9525">
              <a:solidFill>
                <a:srgbClr val="FFAA00"/>
              </a:solidFill>
              <a:prstDash val="solid"/>
              <a:round/>
              <a:headEnd/>
              <a:tailEnd/>
            </a:ln>
          </p:spPr>
          <p:txBody>
            <a:bodyPr/>
            <a:lstStyle/>
            <a:p>
              <a:endParaRPr lang="en-US"/>
            </a:p>
          </p:txBody>
        </p:sp>
        <p:sp>
          <p:nvSpPr>
            <p:cNvPr id="11282" name="Freeform 142"/>
            <p:cNvSpPr>
              <a:spLocks/>
            </p:cNvSpPr>
            <p:nvPr/>
          </p:nvSpPr>
          <p:spPr bwMode="auto">
            <a:xfrm>
              <a:off x="2109" y="1926"/>
              <a:ext cx="450" cy="354"/>
            </a:xfrm>
            <a:custGeom>
              <a:avLst/>
              <a:gdLst>
                <a:gd name="T0" fmla="*/ 444 w 450"/>
                <a:gd name="T1" fmla="*/ 120 h 354"/>
                <a:gd name="T2" fmla="*/ 432 w 450"/>
                <a:gd name="T3" fmla="*/ 354 h 354"/>
                <a:gd name="T4" fmla="*/ 372 w 450"/>
                <a:gd name="T5" fmla="*/ 348 h 354"/>
                <a:gd name="T6" fmla="*/ 0 w 450"/>
                <a:gd name="T7" fmla="*/ 312 h 354"/>
                <a:gd name="T8" fmla="*/ 6 w 450"/>
                <a:gd name="T9" fmla="*/ 264 h 354"/>
                <a:gd name="T10" fmla="*/ 42 w 450"/>
                <a:gd name="T11" fmla="*/ 0 h 354"/>
                <a:gd name="T12" fmla="*/ 336 w 450"/>
                <a:gd name="T13" fmla="*/ 30 h 354"/>
                <a:gd name="T14" fmla="*/ 450 w 450"/>
                <a:gd name="T15" fmla="*/ 42 h 354"/>
                <a:gd name="T16" fmla="*/ 444 w 450"/>
                <a:gd name="T17" fmla="*/ 90 h 354"/>
                <a:gd name="T18" fmla="*/ 444 w 450"/>
                <a:gd name="T19" fmla="*/ 120 h 354"/>
                <a:gd name="T20" fmla="*/ 444 w 450"/>
                <a:gd name="T21" fmla="*/ 126 h 3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50"/>
                <a:gd name="T34" fmla="*/ 0 h 354"/>
                <a:gd name="T35" fmla="*/ 450 w 450"/>
                <a:gd name="T36" fmla="*/ 354 h 3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50" h="354">
                  <a:moveTo>
                    <a:pt x="444" y="120"/>
                  </a:moveTo>
                  <a:lnTo>
                    <a:pt x="432" y="354"/>
                  </a:lnTo>
                  <a:lnTo>
                    <a:pt x="372" y="348"/>
                  </a:lnTo>
                  <a:lnTo>
                    <a:pt x="0" y="312"/>
                  </a:lnTo>
                  <a:lnTo>
                    <a:pt x="6" y="264"/>
                  </a:lnTo>
                  <a:lnTo>
                    <a:pt x="42" y="0"/>
                  </a:lnTo>
                  <a:lnTo>
                    <a:pt x="336" y="30"/>
                  </a:lnTo>
                  <a:lnTo>
                    <a:pt x="450" y="42"/>
                  </a:lnTo>
                  <a:lnTo>
                    <a:pt x="444" y="90"/>
                  </a:lnTo>
                  <a:lnTo>
                    <a:pt x="444" y="120"/>
                  </a:lnTo>
                  <a:lnTo>
                    <a:pt x="444" y="126"/>
                  </a:lnTo>
                </a:path>
              </a:pathLst>
            </a:custGeom>
            <a:noFill/>
            <a:ln w="9525">
              <a:solidFill>
                <a:srgbClr val="000000"/>
              </a:solidFill>
              <a:prstDash val="solid"/>
              <a:round/>
              <a:headEnd/>
              <a:tailEnd/>
            </a:ln>
          </p:spPr>
          <p:txBody>
            <a:bodyPr/>
            <a:lstStyle/>
            <a:p>
              <a:endParaRPr lang="en-US"/>
            </a:p>
          </p:txBody>
        </p:sp>
        <p:sp>
          <p:nvSpPr>
            <p:cNvPr id="11283" name="Freeform 143"/>
            <p:cNvSpPr>
              <a:spLocks/>
            </p:cNvSpPr>
            <p:nvPr/>
          </p:nvSpPr>
          <p:spPr bwMode="auto">
            <a:xfrm>
              <a:off x="4203" y="1722"/>
              <a:ext cx="102" cy="108"/>
            </a:xfrm>
            <a:custGeom>
              <a:avLst/>
              <a:gdLst>
                <a:gd name="T0" fmla="*/ 96 w 102"/>
                <a:gd name="T1" fmla="*/ 6 h 108"/>
                <a:gd name="T2" fmla="*/ 102 w 102"/>
                <a:gd name="T3" fmla="*/ 54 h 108"/>
                <a:gd name="T4" fmla="*/ 42 w 102"/>
                <a:gd name="T5" fmla="*/ 72 h 108"/>
                <a:gd name="T6" fmla="*/ 6 w 102"/>
                <a:gd name="T7" fmla="*/ 108 h 108"/>
                <a:gd name="T8" fmla="*/ 12 w 102"/>
                <a:gd name="T9" fmla="*/ 90 h 108"/>
                <a:gd name="T10" fmla="*/ 0 w 102"/>
                <a:gd name="T11" fmla="*/ 24 h 108"/>
                <a:gd name="T12" fmla="*/ 90 w 102"/>
                <a:gd name="T13" fmla="*/ 0 h 108"/>
                <a:gd name="T14" fmla="*/ 96 w 102"/>
                <a:gd name="T15" fmla="*/ 6 h 108"/>
                <a:gd name="T16" fmla="*/ 0 60000 65536"/>
                <a:gd name="T17" fmla="*/ 0 60000 65536"/>
                <a:gd name="T18" fmla="*/ 0 60000 65536"/>
                <a:gd name="T19" fmla="*/ 0 60000 65536"/>
                <a:gd name="T20" fmla="*/ 0 60000 65536"/>
                <a:gd name="T21" fmla="*/ 0 60000 65536"/>
                <a:gd name="T22" fmla="*/ 0 60000 65536"/>
                <a:gd name="T23" fmla="*/ 0 60000 65536"/>
                <a:gd name="T24" fmla="*/ 0 w 102"/>
                <a:gd name="T25" fmla="*/ 0 h 108"/>
                <a:gd name="T26" fmla="*/ 102 w 102"/>
                <a:gd name="T27" fmla="*/ 108 h 10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2" h="108">
                  <a:moveTo>
                    <a:pt x="96" y="6"/>
                  </a:moveTo>
                  <a:lnTo>
                    <a:pt x="102" y="54"/>
                  </a:lnTo>
                  <a:lnTo>
                    <a:pt x="42" y="72"/>
                  </a:lnTo>
                  <a:lnTo>
                    <a:pt x="6" y="108"/>
                  </a:lnTo>
                  <a:lnTo>
                    <a:pt x="12" y="90"/>
                  </a:lnTo>
                  <a:lnTo>
                    <a:pt x="0" y="24"/>
                  </a:lnTo>
                  <a:lnTo>
                    <a:pt x="90" y="0"/>
                  </a:lnTo>
                  <a:lnTo>
                    <a:pt x="96" y="6"/>
                  </a:lnTo>
                  <a:close/>
                </a:path>
              </a:pathLst>
            </a:custGeom>
            <a:solidFill>
              <a:srgbClr val="FFAA00"/>
            </a:solidFill>
            <a:ln w="9525">
              <a:solidFill>
                <a:srgbClr val="FFAA00"/>
              </a:solidFill>
              <a:prstDash val="solid"/>
              <a:round/>
              <a:headEnd/>
              <a:tailEnd/>
            </a:ln>
          </p:spPr>
          <p:txBody>
            <a:bodyPr/>
            <a:lstStyle/>
            <a:p>
              <a:endParaRPr lang="en-US"/>
            </a:p>
          </p:txBody>
        </p:sp>
        <p:sp>
          <p:nvSpPr>
            <p:cNvPr id="11284" name="Freeform 144"/>
            <p:cNvSpPr>
              <a:spLocks/>
            </p:cNvSpPr>
            <p:nvPr/>
          </p:nvSpPr>
          <p:spPr bwMode="auto">
            <a:xfrm>
              <a:off x="4203" y="1722"/>
              <a:ext cx="102" cy="108"/>
            </a:xfrm>
            <a:custGeom>
              <a:avLst/>
              <a:gdLst>
                <a:gd name="T0" fmla="*/ 96 w 102"/>
                <a:gd name="T1" fmla="*/ 6 h 108"/>
                <a:gd name="T2" fmla="*/ 102 w 102"/>
                <a:gd name="T3" fmla="*/ 54 h 108"/>
                <a:gd name="T4" fmla="*/ 42 w 102"/>
                <a:gd name="T5" fmla="*/ 72 h 108"/>
                <a:gd name="T6" fmla="*/ 6 w 102"/>
                <a:gd name="T7" fmla="*/ 108 h 108"/>
                <a:gd name="T8" fmla="*/ 12 w 102"/>
                <a:gd name="T9" fmla="*/ 90 h 108"/>
                <a:gd name="T10" fmla="*/ 0 w 102"/>
                <a:gd name="T11" fmla="*/ 24 h 108"/>
                <a:gd name="T12" fmla="*/ 90 w 102"/>
                <a:gd name="T13" fmla="*/ 0 h 108"/>
                <a:gd name="T14" fmla="*/ 96 w 102"/>
                <a:gd name="T15" fmla="*/ 6 h 108"/>
                <a:gd name="T16" fmla="*/ 96 w 102"/>
                <a:gd name="T17" fmla="*/ 12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2"/>
                <a:gd name="T28" fmla="*/ 0 h 108"/>
                <a:gd name="T29" fmla="*/ 102 w 102"/>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2" h="108">
                  <a:moveTo>
                    <a:pt x="96" y="6"/>
                  </a:moveTo>
                  <a:lnTo>
                    <a:pt x="102" y="54"/>
                  </a:lnTo>
                  <a:lnTo>
                    <a:pt x="42" y="72"/>
                  </a:lnTo>
                  <a:lnTo>
                    <a:pt x="6" y="108"/>
                  </a:lnTo>
                  <a:lnTo>
                    <a:pt x="12" y="90"/>
                  </a:lnTo>
                  <a:lnTo>
                    <a:pt x="0" y="24"/>
                  </a:lnTo>
                  <a:lnTo>
                    <a:pt x="90" y="0"/>
                  </a:lnTo>
                  <a:lnTo>
                    <a:pt x="96" y="6"/>
                  </a:lnTo>
                  <a:lnTo>
                    <a:pt x="96" y="12"/>
                  </a:lnTo>
                </a:path>
              </a:pathLst>
            </a:custGeom>
            <a:noFill/>
            <a:ln w="9525">
              <a:solidFill>
                <a:srgbClr val="000000"/>
              </a:solidFill>
              <a:prstDash val="solid"/>
              <a:round/>
              <a:headEnd/>
              <a:tailEnd/>
            </a:ln>
          </p:spPr>
          <p:txBody>
            <a:bodyPr/>
            <a:lstStyle/>
            <a:p>
              <a:endParaRPr lang="en-US"/>
            </a:p>
          </p:txBody>
        </p:sp>
        <p:sp>
          <p:nvSpPr>
            <p:cNvPr id="11285" name="Freeform 145"/>
            <p:cNvSpPr>
              <a:spLocks/>
            </p:cNvSpPr>
            <p:nvPr/>
          </p:nvSpPr>
          <p:spPr bwMode="auto">
            <a:xfrm>
              <a:off x="4107" y="1944"/>
              <a:ext cx="66" cy="108"/>
            </a:xfrm>
            <a:custGeom>
              <a:avLst/>
              <a:gdLst>
                <a:gd name="T0" fmla="*/ 24 w 66"/>
                <a:gd name="T1" fmla="*/ 0 h 108"/>
                <a:gd name="T2" fmla="*/ 18 w 66"/>
                <a:gd name="T3" fmla="*/ 12 h 108"/>
                <a:gd name="T4" fmla="*/ 18 w 66"/>
                <a:gd name="T5" fmla="*/ 30 h 108"/>
                <a:gd name="T6" fmla="*/ 48 w 66"/>
                <a:gd name="T7" fmla="*/ 66 h 108"/>
                <a:gd name="T8" fmla="*/ 60 w 66"/>
                <a:gd name="T9" fmla="*/ 72 h 108"/>
                <a:gd name="T10" fmla="*/ 54 w 66"/>
                <a:gd name="T11" fmla="*/ 90 h 108"/>
                <a:gd name="T12" fmla="*/ 66 w 66"/>
                <a:gd name="T13" fmla="*/ 96 h 108"/>
                <a:gd name="T14" fmla="*/ 30 w 66"/>
                <a:gd name="T15" fmla="*/ 108 h 108"/>
                <a:gd name="T16" fmla="*/ 0 w 66"/>
                <a:gd name="T17" fmla="*/ 12 h 108"/>
                <a:gd name="T18" fmla="*/ 24 w 66"/>
                <a:gd name="T19" fmla="*/ 0 h 1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6"/>
                <a:gd name="T31" fmla="*/ 0 h 108"/>
                <a:gd name="T32" fmla="*/ 66 w 66"/>
                <a:gd name="T33" fmla="*/ 108 h 10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6" h="108">
                  <a:moveTo>
                    <a:pt x="24" y="0"/>
                  </a:moveTo>
                  <a:lnTo>
                    <a:pt x="18" y="12"/>
                  </a:lnTo>
                  <a:lnTo>
                    <a:pt x="18" y="30"/>
                  </a:lnTo>
                  <a:lnTo>
                    <a:pt x="48" y="66"/>
                  </a:lnTo>
                  <a:lnTo>
                    <a:pt x="60" y="72"/>
                  </a:lnTo>
                  <a:lnTo>
                    <a:pt x="54" y="90"/>
                  </a:lnTo>
                  <a:lnTo>
                    <a:pt x="66" y="96"/>
                  </a:lnTo>
                  <a:lnTo>
                    <a:pt x="30" y="108"/>
                  </a:lnTo>
                  <a:lnTo>
                    <a:pt x="0" y="12"/>
                  </a:lnTo>
                  <a:lnTo>
                    <a:pt x="24" y="0"/>
                  </a:lnTo>
                  <a:close/>
                </a:path>
              </a:pathLst>
            </a:custGeom>
            <a:solidFill>
              <a:srgbClr val="FF8C00"/>
            </a:solidFill>
            <a:ln w="9525">
              <a:solidFill>
                <a:srgbClr val="FF8C00"/>
              </a:solidFill>
              <a:prstDash val="solid"/>
              <a:round/>
              <a:headEnd/>
              <a:tailEnd/>
            </a:ln>
          </p:spPr>
          <p:txBody>
            <a:bodyPr/>
            <a:lstStyle/>
            <a:p>
              <a:endParaRPr lang="en-US"/>
            </a:p>
          </p:txBody>
        </p:sp>
        <p:sp>
          <p:nvSpPr>
            <p:cNvPr id="11286" name="Freeform 146"/>
            <p:cNvSpPr>
              <a:spLocks/>
            </p:cNvSpPr>
            <p:nvPr/>
          </p:nvSpPr>
          <p:spPr bwMode="auto">
            <a:xfrm>
              <a:off x="4107" y="1944"/>
              <a:ext cx="66" cy="108"/>
            </a:xfrm>
            <a:custGeom>
              <a:avLst/>
              <a:gdLst>
                <a:gd name="T0" fmla="*/ 24 w 66"/>
                <a:gd name="T1" fmla="*/ 0 h 108"/>
                <a:gd name="T2" fmla="*/ 18 w 66"/>
                <a:gd name="T3" fmla="*/ 12 h 108"/>
                <a:gd name="T4" fmla="*/ 18 w 66"/>
                <a:gd name="T5" fmla="*/ 30 h 108"/>
                <a:gd name="T6" fmla="*/ 48 w 66"/>
                <a:gd name="T7" fmla="*/ 66 h 108"/>
                <a:gd name="T8" fmla="*/ 60 w 66"/>
                <a:gd name="T9" fmla="*/ 72 h 108"/>
                <a:gd name="T10" fmla="*/ 54 w 66"/>
                <a:gd name="T11" fmla="*/ 90 h 108"/>
                <a:gd name="T12" fmla="*/ 66 w 66"/>
                <a:gd name="T13" fmla="*/ 96 h 108"/>
                <a:gd name="T14" fmla="*/ 30 w 66"/>
                <a:gd name="T15" fmla="*/ 108 h 108"/>
                <a:gd name="T16" fmla="*/ 0 w 66"/>
                <a:gd name="T17" fmla="*/ 12 h 108"/>
                <a:gd name="T18" fmla="*/ 24 w 66"/>
                <a:gd name="T19" fmla="*/ 0 h 108"/>
                <a:gd name="T20" fmla="*/ 24 w 66"/>
                <a:gd name="T21" fmla="*/ 6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6"/>
                <a:gd name="T34" fmla="*/ 0 h 108"/>
                <a:gd name="T35" fmla="*/ 66 w 66"/>
                <a:gd name="T36" fmla="*/ 108 h 10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6" h="108">
                  <a:moveTo>
                    <a:pt x="24" y="0"/>
                  </a:moveTo>
                  <a:lnTo>
                    <a:pt x="18" y="12"/>
                  </a:lnTo>
                  <a:lnTo>
                    <a:pt x="18" y="30"/>
                  </a:lnTo>
                  <a:lnTo>
                    <a:pt x="48" y="66"/>
                  </a:lnTo>
                  <a:lnTo>
                    <a:pt x="60" y="72"/>
                  </a:lnTo>
                  <a:lnTo>
                    <a:pt x="54" y="90"/>
                  </a:lnTo>
                  <a:lnTo>
                    <a:pt x="66" y="96"/>
                  </a:lnTo>
                  <a:lnTo>
                    <a:pt x="30" y="108"/>
                  </a:lnTo>
                  <a:lnTo>
                    <a:pt x="0" y="12"/>
                  </a:lnTo>
                  <a:lnTo>
                    <a:pt x="24" y="0"/>
                  </a:lnTo>
                  <a:lnTo>
                    <a:pt x="24" y="6"/>
                  </a:lnTo>
                </a:path>
              </a:pathLst>
            </a:custGeom>
            <a:noFill/>
            <a:ln w="9525">
              <a:solidFill>
                <a:srgbClr val="000000"/>
              </a:solidFill>
              <a:prstDash val="solid"/>
              <a:round/>
              <a:headEnd/>
              <a:tailEnd/>
            </a:ln>
          </p:spPr>
          <p:txBody>
            <a:bodyPr/>
            <a:lstStyle/>
            <a:p>
              <a:endParaRPr lang="en-US"/>
            </a:p>
          </p:txBody>
        </p:sp>
        <p:sp>
          <p:nvSpPr>
            <p:cNvPr id="11287" name="Freeform 147"/>
            <p:cNvSpPr>
              <a:spLocks/>
            </p:cNvSpPr>
            <p:nvPr/>
          </p:nvSpPr>
          <p:spPr bwMode="auto">
            <a:xfrm>
              <a:off x="4041" y="2028"/>
              <a:ext cx="12" cy="12"/>
            </a:xfrm>
            <a:custGeom>
              <a:avLst/>
              <a:gdLst>
                <a:gd name="T0" fmla="*/ 12 w 12"/>
                <a:gd name="T1" fmla="*/ 12 h 12"/>
                <a:gd name="T2" fmla="*/ 0 w 12"/>
                <a:gd name="T3" fmla="*/ 0 h 12"/>
                <a:gd name="T4" fmla="*/ 12 w 12"/>
                <a:gd name="T5" fmla="*/ 6 h 12"/>
                <a:gd name="T6" fmla="*/ 12 w 12"/>
                <a:gd name="T7" fmla="*/ 12 h 12"/>
                <a:gd name="T8" fmla="*/ 0 60000 65536"/>
                <a:gd name="T9" fmla="*/ 0 60000 65536"/>
                <a:gd name="T10" fmla="*/ 0 60000 65536"/>
                <a:gd name="T11" fmla="*/ 0 60000 65536"/>
                <a:gd name="T12" fmla="*/ 0 w 12"/>
                <a:gd name="T13" fmla="*/ 0 h 12"/>
                <a:gd name="T14" fmla="*/ 12 w 12"/>
                <a:gd name="T15" fmla="*/ 12 h 12"/>
              </a:gdLst>
              <a:ahLst/>
              <a:cxnLst>
                <a:cxn ang="T8">
                  <a:pos x="T0" y="T1"/>
                </a:cxn>
                <a:cxn ang="T9">
                  <a:pos x="T2" y="T3"/>
                </a:cxn>
                <a:cxn ang="T10">
                  <a:pos x="T4" y="T5"/>
                </a:cxn>
                <a:cxn ang="T11">
                  <a:pos x="T6" y="T7"/>
                </a:cxn>
              </a:cxnLst>
              <a:rect l="T12" t="T13" r="T14" b="T15"/>
              <a:pathLst>
                <a:path w="12" h="12">
                  <a:moveTo>
                    <a:pt x="12" y="12"/>
                  </a:moveTo>
                  <a:lnTo>
                    <a:pt x="0" y="0"/>
                  </a:lnTo>
                  <a:lnTo>
                    <a:pt x="12" y="6"/>
                  </a:lnTo>
                  <a:lnTo>
                    <a:pt x="12" y="12"/>
                  </a:lnTo>
                  <a:close/>
                </a:path>
              </a:pathLst>
            </a:custGeom>
            <a:solidFill>
              <a:srgbClr val="FF4500"/>
            </a:solidFill>
            <a:ln w="9525">
              <a:solidFill>
                <a:srgbClr val="FF4500"/>
              </a:solidFill>
              <a:prstDash val="solid"/>
              <a:round/>
              <a:headEnd/>
              <a:tailEnd/>
            </a:ln>
          </p:spPr>
          <p:txBody>
            <a:bodyPr/>
            <a:lstStyle/>
            <a:p>
              <a:endParaRPr lang="en-US"/>
            </a:p>
          </p:txBody>
        </p:sp>
        <p:sp>
          <p:nvSpPr>
            <p:cNvPr id="11288" name="Freeform 148"/>
            <p:cNvSpPr>
              <a:spLocks/>
            </p:cNvSpPr>
            <p:nvPr/>
          </p:nvSpPr>
          <p:spPr bwMode="auto">
            <a:xfrm>
              <a:off x="4041" y="2028"/>
              <a:ext cx="12" cy="18"/>
            </a:xfrm>
            <a:custGeom>
              <a:avLst/>
              <a:gdLst>
                <a:gd name="T0" fmla="*/ 12 w 12"/>
                <a:gd name="T1" fmla="*/ 12 h 18"/>
                <a:gd name="T2" fmla="*/ 0 w 12"/>
                <a:gd name="T3" fmla="*/ 0 h 18"/>
                <a:gd name="T4" fmla="*/ 12 w 12"/>
                <a:gd name="T5" fmla="*/ 6 h 18"/>
                <a:gd name="T6" fmla="*/ 12 w 12"/>
                <a:gd name="T7" fmla="*/ 12 h 18"/>
                <a:gd name="T8" fmla="*/ 12 w 12"/>
                <a:gd name="T9" fmla="*/ 18 h 18"/>
                <a:gd name="T10" fmla="*/ 0 60000 65536"/>
                <a:gd name="T11" fmla="*/ 0 60000 65536"/>
                <a:gd name="T12" fmla="*/ 0 60000 65536"/>
                <a:gd name="T13" fmla="*/ 0 60000 65536"/>
                <a:gd name="T14" fmla="*/ 0 60000 65536"/>
                <a:gd name="T15" fmla="*/ 0 w 12"/>
                <a:gd name="T16" fmla="*/ 0 h 18"/>
                <a:gd name="T17" fmla="*/ 12 w 12"/>
                <a:gd name="T18" fmla="*/ 18 h 18"/>
              </a:gdLst>
              <a:ahLst/>
              <a:cxnLst>
                <a:cxn ang="T10">
                  <a:pos x="T0" y="T1"/>
                </a:cxn>
                <a:cxn ang="T11">
                  <a:pos x="T2" y="T3"/>
                </a:cxn>
                <a:cxn ang="T12">
                  <a:pos x="T4" y="T5"/>
                </a:cxn>
                <a:cxn ang="T13">
                  <a:pos x="T6" y="T7"/>
                </a:cxn>
                <a:cxn ang="T14">
                  <a:pos x="T8" y="T9"/>
                </a:cxn>
              </a:cxnLst>
              <a:rect l="T15" t="T16" r="T17" b="T18"/>
              <a:pathLst>
                <a:path w="12" h="18">
                  <a:moveTo>
                    <a:pt x="12" y="12"/>
                  </a:moveTo>
                  <a:lnTo>
                    <a:pt x="0" y="0"/>
                  </a:lnTo>
                  <a:lnTo>
                    <a:pt x="12" y="6"/>
                  </a:lnTo>
                  <a:lnTo>
                    <a:pt x="12" y="12"/>
                  </a:lnTo>
                  <a:lnTo>
                    <a:pt x="12" y="18"/>
                  </a:lnTo>
                </a:path>
              </a:pathLst>
            </a:custGeom>
            <a:noFill/>
            <a:ln w="9525">
              <a:solidFill>
                <a:srgbClr val="000000"/>
              </a:solidFill>
              <a:prstDash val="solid"/>
              <a:round/>
              <a:headEnd/>
              <a:tailEnd/>
            </a:ln>
          </p:spPr>
          <p:txBody>
            <a:bodyPr/>
            <a:lstStyle/>
            <a:p>
              <a:endParaRPr lang="en-US"/>
            </a:p>
          </p:txBody>
        </p:sp>
        <p:sp>
          <p:nvSpPr>
            <p:cNvPr id="11289" name="Freeform 149"/>
            <p:cNvSpPr>
              <a:spLocks/>
            </p:cNvSpPr>
            <p:nvPr/>
          </p:nvSpPr>
          <p:spPr bwMode="auto">
            <a:xfrm>
              <a:off x="3471" y="2712"/>
              <a:ext cx="564" cy="420"/>
            </a:xfrm>
            <a:custGeom>
              <a:avLst/>
              <a:gdLst>
                <a:gd name="T0" fmla="*/ 408 w 564"/>
                <a:gd name="T1" fmla="*/ 0 h 420"/>
                <a:gd name="T2" fmla="*/ 558 w 564"/>
                <a:gd name="T3" fmla="*/ 288 h 420"/>
                <a:gd name="T4" fmla="*/ 564 w 564"/>
                <a:gd name="T5" fmla="*/ 360 h 420"/>
                <a:gd name="T6" fmla="*/ 552 w 564"/>
                <a:gd name="T7" fmla="*/ 378 h 420"/>
                <a:gd name="T8" fmla="*/ 552 w 564"/>
                <a:gd name="T9" fmla="*/ 396 h 420"/>
                <a:gd name="T10" fmla="*/ 546 w 564"/>
                <a:gd name="T11" fmla="*/ 408 h 420"/>
                <a:gd name="T12" fmla="*/ 504 w 564"/>
                <a:gd name="T13" fmla="*/ 420 h 420"/>
                <a:gd name="T14" fmla="*/ 498 w 564"/>
                <a:gd name="T15" fmla="*/ 408 h 420"/>
                <a:gd name="T16" fmla="*/ 510 w 564"/>
                <a:gd name="T17" fmla="*/ 414 h 420"/>
                <a:gd name="T18" fmla="*/ 516 w 564"/>
                <a:gd name="T19" fmla="*/ 402 h 420"/>
                <a:gd name="T20" fmla="*/ 498 w 564"/>
                <a:gd name="T21" fmla="*/ 402 h 420"/>
                <a:gd name="T22" fmla="*/ 474 w 564"/>
                <a:gd name="T23" fmla="*/ 372 h 420"/>
                <a:gd name="T24" fmla="*/ 450 w 564"/>
                <a:gd name="T25" fmla="*/ 366 h 420"/>
                <a:gd name="T26" fmla="*/ 432 w 564"/>
                <a:gd name="T27" fmla="*/ 330 h 420"/>
                <a:gd name="T28" fmla="*/ 414 w 564"/>
                <a:gd name="T29" fmla="*/ 318 h 420"/>
                <a:gd name="T30" fmla="*/ 414 w 564"/>
                <a:gd name="T31" fmla="*/ 294 h 420"/>
                <a:gd name="T32" fmla="*/ 402 w 564"/>
                <a:gd name="T33" fmla="*/ 294 h 420"/>
                <a:gd name="T34" fmla="*/ 408 w 564"/>
                <a:gd name="T35" fmla="*/ 306 h 420"/>
                <a:gd name="T36" fmla="*/ 402 w 564"/>
                <a:gd name="T37" fmla="*/ 306 h 420"/>
                <a:gd name="T38" fmla="*/ 366 w 564"/>
                <a:gd name="T39" fmla="*/ 258 h 420"/>
                <a:gd name="T40" fmla="*/ 384 w 564"/>
                <a:gd name="T41" fmla="*/ 228 h 420"/>
                <a:gd name="T42" fmla="*/ 360 w 564"/>
                <a:gd name="T43" fmla="*/ 216 h 420"/>
                <a:gd name="T44" fmla="*/ 366 w 564"/>
                <a:gd name="T45" fmla="*/ 240 h 420"/>
                <a:gd name="T46" fmla="*/ 348 w 564"/>
                <a:gd name="T47" fmla="*/ 228 h 420"/>
                <a:gd name="T48" fmla="*/ 354 w 564"/>
                <a:gd name="T49" fmla="*/ 150 h 420"/>
                <a:gd name="T50" fmla="*/ 270 w 564"/>
                <a:gd name="T51" fmla="*/ 78 h 420"/>
                <a:gd name="T52" fmla="*/ 234 w 564"/>
                <a:gd name="T53" fmla="*/ 72 h 420"/>
                <a:gd name="T54" fmla="*/ 228 w 564"/>
                <a:gd name="T55" fmla="*/ 90 h 420"/>
                <a:gd name="T56" fmla="*/ 162 w 564"/>
                <a:gd name="T57" fmla="*/ 114 h 420"/>
                <a:gd name="T58" fmla="*/ 156 w 564"/>
                <a:gd name="T59" fmla="*/ 102 h 420"/>
                <a:gd name="T60" fmla="*/ 162 w 564"/>
                <a:gd name="T61" fmla="*/ 108 h 420"/>
                <a:gd name="T62" fmla="*/ 162 w 564"/>
                <a:gd name="T63" fmla="*/ 102 h 420"/>
                <a:gd name="T64" fmla="*/ 132 w 564"/>
                <a:gd name="T65" fmla="*/ 66 h 420"/>
                <a:gd name="T66" fmla="*/ 120 w 564"/>
                <a:gd name="T67" fmla="*/ 72 h 420"/>
                <a:gd name="T68" fmla="*/ 132 w 564"/>
                <a:gd name="T69" fmla="*/ 78 h 420"/>
                <a:gd name="T70" fmla="*/ 78 w 564"/>
                <a:gd name="T71" fmla="*/ 66 h 420"/>
                <a:gd name="T72" fmla="*/ 102 w 564"/>
                <a:gd name="T73" fmla="*/ 60 h 420"/>
                <a:gd name="T74" fmla="*/ 96 w 564"/>
                <a:gd name="T75" fmla="*/ 54 h 420"/>
                <a:gd name="T76" fmla="*/ 36 w 564"/>
                <a:gd name="T77" fmla="*/ 72 h 420"/>
                <a:gd name="T78" fmla="*/ 48 w 564"/>
                <a:gd name="T79" fmla="*/ 60 h 420"/>
                <a:gd name="T80" fmla="*/ 30 w 564"/>
                <a:gd name="T81" fmla="*/ 54 h 420"/>
                <a:gd name="T82" fmla="*/ 30 w 564"/>
                <a:gd name="T83" fmla="*/ 66 h 420"/>
                <a:gd name="T84" fmla="*/ 18 w 564"/>
                <a:gd name="T85" fmla="*/ 72 h 420"/>
                <a:gd name="T86" fmla="*/ 18 w 564"/>
                <a:gd name="T87" fmla="*/ 54 h 420"/>
                <a:gd name="T88" fmla="*/ 0 w 564"/>
                <a:gd name="T89" fmla="*/ 36 h 420"/>
                <a:gd name="T90" fmla="*/ 0 w 564"/>
                <a:gd name="T91" fmla="*/ 24 h 420"/>
                <a:gd name="T92" fmla="*/ 174 w 564"/>
                <a:gd name="T93" fmla="*/ 6 h 420"/>
                <a:gd name="T94" fmla="*/ 186 w 564"/>
                <a:gd name="T95" fmla="*/ 30 h 420"/>
                <a:gd name="T96" fmla="*/ 366 w 564"/>
                <a:gd name="T97" fmla="*/ 18 h 420"/>
                <a:gd name="T98" fmla="*/ 372 w 564"/>
                <a:gd name="T99" fmla="*/ 36 h 420"/>
                <a:gd name="T100" fmla="*/ 378 w 564"/>
                <a:gd name="T101" fmla="*/ 30 h 420"/>
                <a:gd name="T102" fmla="*/ 372 w 564"/>
                <a:gd name="T103" fmla="*/ 0 h 420"/>
                <a:gd name="T104" fmla="*/ 402 w 564"/>
                <a:gd name="T105" fmla="*/ 0 h 420"/>
                <a:gd name="T106" fmla="*/ 408 w 564"/>
                <a:gd name="T107" fmla="*/ 0 h 42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64"/>
                <a:gd name="T163" fmla="*/ 0 h 420"/>
                <a:gd name="T164" fmla="*/ 564 w 564"/>
                <a:gd name="T165" fmla="*/ 420 h 42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64" h="420">
                  <a:moveTo>
                    <a:pt x="408" y="0"/>
                  </a:moveTo>
                  <a:lnTo>
                    <a:pt x="558" y="288"/>
                  </a:lnTo>
                  <a:lnTo>
                    <a:pt x="564" y="360"/>
                  </a:lnTo>
                  <a:lnTo>
                    <a:pt x="552" y="378"/>
                  </a:lnTo>
                  <a:lnTo>
                    <a:pt x="552" y="396"/>
                  </a:lnTo>
                  <a:lnTo>
                    <a:pt x="546" y="408"/>
                  </a:lnTo>
                  <a:lnTo>
                    <a:pt x="504" y="420"/>
                  </a:lnTo>
                  <a:lnTo>
                    <a:pt x="498" y="408"/>
                  </a:lnTo>
                  <a:lnTo>
                    <a:pt x="510" y="414"/>
                  </a:lnTo>
                  <a:lnTo>
                    <a:pt x="516" y="402"/>
                  </a:lnTo>
                  <a:lnTo>
                    <a:pt x="498" y="402"/>
                  </a:lnTo>
                  <a:lnTo>
                    <a:pt x="474" y="372"/>
                  </a:lnTo>
                  <a:lnTo>
                    <a:pt x="450" y="366"/>
                  </a:lnTo>
                  <a:lnTo>
                    <a:pt x="432" y="330"/>
                  </a:lnTo>
                  <a:lnTo>
                    <a:pt x="414" y="318"/>
                  </a:lnTo>
                  <a:lnTo>
                    <a:pt x="414" y="294"/>
                  </a:lnTo>
                  <a:lnTo>
                    <a:pt x="402" y="294"/>
                  </a:lnTo>
                  <a:lnTo>
                    <a:pt x="408" y="306"/>
                  </a:lnTo>
                  <a:lnTo>
                    <a:pt x="402" y="306"/>
                  </a:lnTo>
                  <a:lnTo>
                    <a:pt x="366" y="258"/>
                  </a:lnTo>
                  <a:lnTo>
                    <a:pt x="384" y="228"/>
                  </a:lnTo>
                  <a:lnTo>
                    <a:pt x="360" y="216"/>
                  </a:lnTo>
                  <a:lnTo>
                    <a:pt x="366" y="240"/>
                  </a:lnTo>
                  <a:lnTo>
                    <a:pt x="348" y="228"/>
                  </a:lnTo>
                  <a:lnTo>
                    <a:pt x="354" y="150"/>
                  </a:lnTo>
                  <a:lnTo>
                    <a:pt x="270" y="78"/>
                  </a:lnTo>
                  <a:lnTo>
                    <a:pt x="234" y="72"/>
                  </a:lnTo>
                  <a:lnTo>
                    <a:pt x="228" y="90"/>
                  </a:lnTo>
                  <a:lnTo>
                    <a:pt x="162" y="114"/>
                  </a:lnTo>
                  <a:lnTo>
                    <a:pt x="156" y="102"/>
                  </a:lnTo>
                  <a:lnTo>
                    <a:pt x="162" y="108"/>
                  </a:lnTo>
                  <a:lnTo>
                    <a:pt x="162" y="102"/>
                  </a:lnTo>
                  <a:lnTo>
                    <a:pt x="132" y="66"/>
                  </a:lnTo>
                  <a:lnTo>
                    <a:pt x="120" y="72"/>
                  </a:lnTo>
                  <a:lnTo>
                    <a:pt x="132" y="78"/>
                  </a:lnTo>
                  <a:lnTo>
                    <a:pt x="78" y="66"/>
                  </a:lnTo>
                  <a:lnTo>
                    <a:pt x="102" y="60"/>
                  </a:lnTo>
                  <a:lnTo>
                    <a:pt x="96" y="54"/>
                  </a:lnTo>
                  <a:lnTo>
                    <a:pt x="36" y="72"/>
                  </a:lnTo>
                  <a:lnTo>
                    <a:pt x="48" y="60"/>
                  </a:lnTo>
                  <a:lnTo>
                    <a:pt x="30" y="54"/>
                  </a:lnTo>
                  <a:lnTo>
                    <a:pt x="30" y="66"/>
                  </a:lnTo>
                  <a:lnTo>
                    <a:pt x="18" y="72"/>
                  </a:lnTo>
                  <a:lnTo>
                    <a:pt x="18" y="54"/>
                  </a:lnTo>
                  <a:lnTo>
                    <a:pt x="0" y="36"/>
                  </a:lnTo>
                  <a:lnTo>
                    <a:pt x="0" y="24"/>
                  </a:lnTo>
                  <a:lnTo>
                    <a:pt x="174" y="6"/>
                  </a:lnTo>
                  <a:lnTo>
                    <a:pt x="186" y="30"/>
                  </a:lnTo>
                  <a:lnTo>
                    <a:pt x="366" y="18"/>
                  </a:lnTo>
                  <a:lnTo>
                    <a:pt x="372" y="36"/>
                  </a:lnTo>
                  <a:lnTo>
                    <a:pt x="378" y="30"/>
                  </a:lnTo>
                  <a:lnTo>
                    <a:pt x="372" y="0"/>
                  </a:lnTo>
                  <a:lnTo>
                    <a:pt x="402" y="0"/>
                  </a:lnTo>
                  <a:lnTo>
                    <a:pt x="408" y="0"/>
                  </a:lnTo>
                  <a:close/>
                </a:path>
              </a:pathLst>
            </a:custGeom>
            <a:solidFill>
              <a:srgbClr val="FF4500"/>
            </a:solidFill>
            <a:ln w="9525">
              <a:solidFill>
                <a:srgbClr val="FF4500"/>
              </a:solidFill>
              <a:prstDash val="solid"/>
              <a:round/>
              <a:headEnd/>
              <a:tailEnd/>
            </a:ln>
          </p:spPr>
          <p:txBody>
            <a:bodyPr/>
            <a:lstStyle/>
            <a:p>
              <a:endParaRPr lang="en-US"/>
            </a:p>
          </p:txBody>
        </p:sp>
        <p:sp>
          <p:nvSpPr>
            <p:cNvPr id="11290" name="Freeform 150"/>
            <p:cNvSpPr>
              <a:spLocks/>
            </p:cNvSpPr>
            <p:nvPr/>
          </p:nvSpPr>
          <p:spPr bwMode="auto">
            <a:xfrm>
              <a:off x="3471" y="2712"/>
              <a:ext cx="564" cy="420"/>
            </a:xfrm>
            <a:custGeom>
              <a:avLst/>
              <a:gdLst>
                <a:gd name="T0" fmla="*/ 408 w 564"/>
                <a:gd name="T1" fmla="*/ 0 h 420"/>
                <a:gd name="T2" fmla="*/ 558 w 564"/>
                <a:gd name="T3" fmla="*/ 288 h 420"/>
                <a:gd name="T4" fmla="*/ 564 w 564"/>
                <a:gd name="T5" fmla="*/ 360 h 420"/>
                <a:gd name="T6" fmla="*/ 552 w 564"/>
                <a:gd name="T7" fmla="*/ 378 h 420"/>
                <a:gd name="T8" fmla="*/ 552 w 564"/>
                <a:gd name="T9" fmla="*/ 396 h 420"/>
                <a:gd name="T10" fmla="*/ 546 w 564"/>
                <a:gd name="T11" fmla="*/ 408 h 420"/>
                <a:gd name="T12" fmla="*/ 504 w 564"/>
                <a:gd name="T13" fmla="*/ 420 h 420"/>
                <a:gd name="T14" fmla="*/ 498 w 564"/>
                <a:gd name="T15" fmla="*/ 408 h 420"/>
                <a:gd name="T16" fmla="*/ 510 w 564"/>
                <a:gd name="T17" fmla="*/ 414 h 420"/>
                <a:gd name="T18" fmla="*/ 516 w 564"/>
                <a:gd name="T19" fmla="*/ 402 h 420"/>
                <a:gd name="T20" fmla="*/ 498 w 564"/>
                <a:gd name="T21" fmla="*/ 402 h 420"/>
                <a:gd name="T22" fmla="*/ 474 w 564"/>
                <a:gd name="T23" fmla="*/ 372 h 420"/>
                <a:gd name="T24" fmla="*/ 450 w 564"/>
                <a:gd name="T25" fmla="*/ 366 h 420"/>
                <a:gd name="T26" fmla="*/ 432 w 564"/>
                <a:gd name="T27" fmla="*/ 330 h 420"/>
                <a:gd name="T28" fmla="*/ 414 w 564"/>
                <a:gd name="T29" fmla="*/ 318 h 420"/>
                <a:gd name="T30" fmla="*/ 414 w 564"/>
                <a:gd name="T31" fmla="*/ 294 h 420"/>
                <a:gd name="T32" fmla="*/ 402 w 564"/>
                <a:gd name="T33" fmla="*/ 294 h 420"/>
                <a:gd name="T34" fmla="*/ 408 w 564"/>
                <a:gd name="T35" fmla="*/ 306 h 420"/>
                <a:gd name="T36" fmla="*/ 402 w 564"/>
                <a:gd name="T37" fmla="*/ 306 h 420"/>
                <a:gd name="T38" fmla="*/ 366 w 564"/>
                <a:gd name="T39" fmla="*/ 258 h 420"/>
                <a:gd name="T40" fmla="*/ 384 w 564"/>
                <a:gd name="T41" fmla="*/ 228 h 420"/>
                <a:gd name="T42" fmla="*/ 360 w 564"/>
                <a:gd name="T43" fmla="*/ 216 h 420"/>
                <a:gd name="T44" fmla="*/ 366 w 564"/>
                <a:gd name="T45" fmla="*/ 240 h 420"/>
                <a:gd name="T46" fmla="*/ 348 w 564"/>
                <a:gd name="T47" fmla="*/ 228 h 420"/>
                <a:gd name="T48" fmla="*/ 354 w 564"/>
                <a:gd name="T49" fmla="*/ 150 h 420"/>
                <a:gd name="T50" fmla="*/ 270 w 564"/>
                <a:gd name="T51" fmla="*/ 78 h 420"/>
                <a:gd name="T52" fmla="*/ 234 w 564"/>
                <a:gd name="T53" fmla="*/ 72 h 420"/>
                <a:gd name="T54" fmla="*/ 228 w 564"/>
                <a:gd name="T55" fmla="*/ 90 h 420"/>
                <a:gd name="T56" fmla="*/ 162 w 564"/>
                <a:gd name="T57" fmla="*/ 114 h 420"/>
                <a:gd name="T58" fmla="*/ 156 w 564"/>
                <a:gd name="T59" fmla="*/ 102 h 420"/>
                <a:gd name="T60" fmla="*/ 162 w 564"/>
                <a:gd name="T61" fmla="*/ 108 h 420"/>
                <a:gd name="T62" fmla="*/ 162 w 564"/>
                <a:gd name="T63" fmla="*/ 102 h 420"/>
                <a:gd name="T64" fmla="*/ 132 w 564"/>
                <a:gd name="T65" fmla="*/ 66 h 420"/>
                <a:gd name="T66" fmla="*/ 120 w 564"/>
                <a:gd name="T67" fmla="*/ 72 h 420"/>
                <a:gd name="T68" fmla="*/ 132 w 564"/>
                <a:gd name="T69" fmla="*/ 78 h 420"/>
                <a:gd name="T70" fmla="*/ 78 w 564"/>
                <a:gd name="T71" fmla="*/ 66 h 420"/>
                <a:gd name="T72" fmla="*/ 102 w 564"/>
                <a:gd name="T73" fmla="*/ 60 h 420"/>
                <a:gd name="T74" fmla="*/ 96 w 564"/>
                <a:gd name="T75" fmla="*/ 54 h 420"/>
                <a:gd name="T76" fmla="*/ 36 w 564"/>
                <a:gd name="T77" fmla="*/ 72 h 420"/>
                <a:gd name="T78" fmla="*/ 48 w 564"/>
                <a:gd name="T79" fmla="*/ 60 h 420"/>
                <a:gd name="T80" fmla="*/ 30 w 564"/>
                <a:gd name="T81" fmla="*/ 54 h 420"/>
                <a:gd name="T82" fmla="*/ 30 w 564"/>
                <a:gd name="T83" fmla="*/ 66 h 420"/>
                <a:gd name="T84" fmla="*/ 18 w 564"/>
                <a:gd name="T85" fmla="*/ 72 h 420"/>
                <a:gd name="T86" fmla="*/ 18 w 564"/>
                <a:gd name="T87" fmla="*/ 54 h 420"/>
                <a:gd name="T88" fmla="*/ 0 w 564"/>
                <a:gd name="T89" fmla="*/ 36 h 420"/>
                <a:gd name="T90" fmla="*/ 0 w 564"/>
                <a:gd name="T91" fmla="*/ 24 h 420"/>
                <a:gd name="T92" fmla="*/ 174 w 564"/>
                <a:gd name="T93" fmla="*/ 6 h 420"/>
                <a:gd name="T94" fmla="*/ 186 w 564"/>
                <a:gd name="T95" fmla="*/ 30 h 420"/>
                <a:gd name="T96" fmla="*/ 366 w 564"/>
                <a:gd name="T97" fmla="*/ 18 h 420"/>
                <a:gd name="T98" fmla="*/ 372 w 564"/>
                <a:gd name="T99" fmla="*/ 36 h 420"/>
                <a:gd name="T100" fmla="*/ 378 w 564"/>
                <a:gd name="T101" fmla="*/ 30 h 420"/>
                <a:gd name="T102" fmla="*/ 372 w 564"/>
                <a:gd name="T103" fmla="*/ 0 h 420"/>
                <a:gd name="T104" fmla="*/ 402 w 564"/>
                <a:gd name="T105" fmla="*/ 0 h 420"/>
                <a:gd name="T106" fmla="*/ 408 w 564"/>
                <a:gd name="T107" fmla="*/ 0 h 420"/>
                <a:gd name="T108" fmla="*/ 408 w 564"/>
                <a:gd name="T109" fmla="*/ 6 h 42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64"/>
                <a:gd name="T166" fmla="*/ 0 h 420"/>
                <a:gd name="T167" fmla="*/ 564 w 564"/>
                <a:gd name="T168" fmla="*/ 420 h 42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64" h="420">
                  <a:moveTo>
                    <a:pt x="408" y="0"/>
                  </a:moveTo>
                  <a:lnTo>
                    <a:pt x="558" y="288"/>
                  </a:lnTo>
                  <a:lnTo>
                    <a:pt x="564" y="360"/>
                  </a:lnTo>
                  <a:lnTo>
                    <a:pt x="552" y="378"/>
                  </a:lnTo>
                  <a:lnTo>
                    <a:pt x="552" y="396"/>
                  </a:lnTo>
                  <a:lnTo>
                    <a:pt x="546" y="408"/>
                  </a:lnTo>
                  <a:lnTo>
                    <a:pt x="504" y="420"/>
                  </a:lnTo>
                  <a:lnTo>
                    <a:pt x="498" y="408"/>
                  </a:lnTo>
                  <a:lnTo>
                    <a:pt x="510" y="414"/>
                  </a:lnTo>
                  <a:lnTo>
                    <a:pt x="516" y="402"/>
                  </a:lnTo>
                  <a:lnTo>
                    <a:pt x="498" y="402"/>
                  </a:lnTo>
                  <a:lnTo>
                    <a:pt x="474" y="372"/>
                  </a:lnTo>
                  <a:lnTo>
                    <a:pt x="450" y="366"/>
                  </a:lnTo>
                  <a:lnTo>
                    <a:pt x="432" y="330"/>
                  </a:lnTo>
                  <a:lnTo>
                    <a:pt x="414" y="318"/>
                  </a:lnTo>
                  <a:lnTo>
                    <a:pt x="414" y="294"/>
                  </a:lnTo>
                  <a:lnTo>
                    <a:pt x="402" y="294"/>
                  </a:lnTo>
                  <a:lnTo>
                    <a:pt x="408" y="306"/>
                  </a:lnTo>
                  <a:lnTo>
                    <a:pt x="402" y="306"/>
                  </a:lnTo>
                  <a:lnTo>
                    <a:pt x="366" y="258"/>
                  </a:lnTo>
                  <a:lnTo>
                    <a:pt x="384" y="228"/>
                  </a:lnTo>
                  <a:lnTo>
                    <a:pt x="360" y="216"/>
                  </a:lnTo>
                  <a:lnTo>
                    <a:pt x="366" y="240"/>
                  </a:lnTo>
                  <a:lnTo>
                    <a:pt x="348" y="228"/>
                  </a:lnTo>
                  <a:lnTo>
                    <a:pt x="354" y="150"/>
                  </a:lnTo>
                  <a:lnTo>
                    <a:pt x="270" y="78"/>
                  </a:lnTo>
                  <a:lnTo>
                    <a:pt x="234" y="72"/>
                  </a:lnTo>
                  <a:lnTo>
                    <a:pt x="228" y="90"/>
                  </a:lnTo>
                  <a:lnTo>
                    <a:pt x="162" y="114"/>
                  </a:lnTo>
                  <a:lnTo>
                    <a:pt x="156" y="102"/>
                  </a:lnTo>
                  <a:lnTo>
                    <a:pt x="162" y="108"/>
                  </a:lnTo>
                  <a:lnTo>
                    <a:pt x="162" y="102"/>
                  </a:lnTo>
                  <a:lnTo>
                    <a:pt x="132" y="66"/>
                  </a:lnTo>
                  <a:lnTo>
                    <a:pt x="120" y="72"/>
                  </a:lnTo>
                  <a:lnTo>
                    <a:pt x="132" y="78"/>
                  </a:lnTo>
                  <a:lnTo>
                    <a:pt x="78" y="66"/>
                  </a:lnTo>
                  <a:lnTo>
                    <a:pt x="102" y="60"/>
                  </a:lnTo>
                  <a:lnTo>
                    <a:pt x="96" y="54"/>
                  </a:lnTo>
                  <a:lnTo>
                    <a:pt x="36" y="72"/>
                  </a:lnTo>
                  <a:lnTo>
                    <a:pt x="48" y="60"/>
                  </a:lnTo>
                  <a:lnTo>
                    <a:pt x="30" y="54"/>
                  </a:lnTo>
                  <a:lnTo>
                    <a:pt x="30" y="66"/>
                  </a:lnTo>
                  <a:lnTo>
                    <a:pt x="18" y="72"/>
                  </a:lnTo>
                  <a:lnTo>
                    <a:pt x="18" y="54"/>
                  </a:lnTo>
                  <a:lnTo>
                    <a:pt x="0" y="36"/>
                  </a:lnTo>
                  <a:lnTo>
                    <a:pt x="0" y="24"/>
                  </a:lnTo>
                  <a:lnTo>
                    <a:pt x="174" y="6"/>
                  </a:lnTo>
                  <a:lnTo>
                    <a:pt x="186" y="30"/>
                  </a:lnTo>
                  <a:lnTo>
                    <a:pt x="366" y="18"/>
                  </a:lnTo>
                  <a:lnTo>
                    <a:pt x="372" y="36"/>
                  </a:lnTo>
                  <a:lnTo>
                    <a:pt x="378" y="30"/>
                  </a:lnTo>
                  <a:lnTo>
                    <a:pt x="372" y="0"/>
                  </a:lnTo>
                  <a:lnTo>
                    <a:pt x="402" y="0"/>
                  </a:lnTo>
                  <a:lnTo>
                    <a:pt x="408" y="0"/>
                  </a:lnTo>
                  <a:lnTo>
                    <a:pt x="408" y="6"/>
                  </a:lnTo>
                </a:path>
              </a:pathLst>
            </a:custGeom>
            <a:noFill/>
            <a:ln w="9525">
              <a:solidFill>
                <a:srgbClr val="000000"/>
              </a:solidFill>
              <a:prstDash val="solid"/>
              <a:round/>
              <a:headEnd/>
              <a:tailEnd/>
            </a:ln>
          </p:spPr>
          <p:txBody>
            <a:bodyPr/>
            <a:lstStyle/>
            <a:p>
              <a:endParaRPr lang="en-US"/>
            </a:p>
          </p:txBody>
        </p:sp>
        <p:sp>
          <p:nvSpPr>
            <p:cNvPr id="11291" name="Freeform 151"/>
            <p:cNvSpPr>
              <a:spLocks/>
            </p:cNvSpPr>
            <p:nvPr/>
          </p:nvSpPr>
          <p:spPr bwMode="auto">
            <a:xfrm>
              <a:off x="3573" y="2394"/>
              <a:ext cx="330" cy="354"/>
            </a:xfrm>
            <a:custGeom>
              <a:avLst/>
              <a:gdLst>
                <a:gd name="T0" fmla="*/ 78 w 330"/>
                <a:gd name="T1" fmla="*/ 12 h 354"/>
                <a:gd name="T2" fmla="*/ 156 w 330"/>
                <a:gd name="T3" fmla="*/ 0 h 354"/>
                <a:gd name="T4" fmla="*/ 144 w 330"/>
                <a:gd name="T5" fmla="*/ 24 h 354"/>
                <a:gd name="T6" fmla="*/ 174 w 330"/>
                <a:gd name="T7" fmla="*/ 42 h 354"/>
                <a:gd name="T8" fmla="*/ 204 w 330"/>
                <a:gd name="T9" fmla="*/ 78 h 354"/>
                <a:gd name="T10" fmla="*/ 282 w 330"/>
                <a:gd name="T11" fmla="*/ 138 h 354"/>
                <a:gd name="T12" fmla="*/ 312 w 330"/>
                <a:gd name="T13" fmla="*/ 204 h 354"/>
                <a:gd name="T14" fmla="*/ 330 w 330"/>
                <a:gd name="T15" fmla="*/ 210 h 354"/>
                <a:gd name="T16" fmla="*/ 318 w 330"/>
                <a:gd name="T17" fmla="*/ 234 h 354"/>
                <a:gd name="T18" fmla="*/ 318 w 330"/>
                <a:gd name="T19" fmla="*/ 246 h 354"/>
                <a:gd name="T20" fmla="*/ 306 w 330"/>
                <a:gd name="T21" fmla="*/ 270 h 354"/>
                <a:gd name="T22" fmla="*/ 306 w 330"/>
                <a:gd name="T23" fmla="*/ 282 h 354"/>
                <a:gd name="T24" fmla="*/ 300 w 330"/>
                <a:gd name="T25" fmla="*/ 282 h 354"/>
                <a:gd name="T26" fmla="*/ 312 w 330"/>
                <a:gd name="T27" fmla="*/ 288 h 354"/>
                <a:gd name="T28" fmla="*/ 306 w 330"/>
                <a:gd name="T29" fmla="*/ 318 h 354"/>
                <a:gd name="T30" fmla="*/ 270 w 330"/>
                <a:gd name="T31" fmla="*/ 318 h 354"/>
                <a:gd name="T32" fmla="*/ 276 w 330"/>
                <a:gd name="T33" fmla="*/ 348 h 354"/>
                <a:gd name="T34" fmla="*/ 270 w 330"/>
                <a:gd name="T35" fmla="*/ 354 h 354"/>
                <a:gd name="T36" fmla="*/ 264 w 330"/>
                <a:gd name="T37" fmla="*/ 336 h 354"/>
                <a:gd name="T38" fmla="*/ 84 w 330"/>
                <a:gd name="T39" fmla="*/ 348 h 354"/>
                <a:gd name="T40" fmla="*/ 72 w 330"/>
                <a:gd name="T41" fmla="*/ 324 h 354"/>
                <a:gd name="T42" fmla="*/ 54 w 330"/>
                <a:gd name="T43" fmla="*/ 258 h 354"/>
                <a:gd name="T44" fmla="*/ 66 w 330"/>
                <a:gd name="T45" fmla="*/ 228 h 354"/>
                <a:gd name="T46" fmla="*/ 42 w 330"/>
                <a:gd name="T47" fmla="*/ 186 h 354"/>
                <a:gd name="T48" fmla="*/ 0 w 330"/>
                <a:gd name="T49" fmla="*/ 24 h 354"/>
                <a:gd name="T50" fmla="*/ 78 w 330"/>
                <a:gd name="T51" fmla="*/ 12 h 35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0"/>
                <a:gd name="T79" fmla="*/ 0 h 354"/>
                <a:gd name="T80" fmla="*/ 330 w 330"/>
                <a:gd name="T81" fmla="*/ 354 h 35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0" h="354">
                  <a:moveTo>
                    <a:pt x="78" y="12"/>
                  </a:moveTo>
                  <a:lnTo>
                    <a:pt x="156" y="0"/>
                  </a:lnTo>
                  <a:lnTo>
                    <a:pt x="144" y="24"/>
                  </a:lnTo>
                  <a:lnTo>
                    <a:pt x="174" y="42"/>
                  </a:lnTo>
                  <a:lnTo>
                    <a:pt x="204" y="78"/>
                  </a:lnTo>
                  <a:lnTo>
                    <a:pt x="282" y="138"/>
                  </a:lnTo>
                  <a:lnTo>
                    <a:pt x="312" y="204"/>
                  </a:lnTo>
                  <a:lnTo>
                    <a:pt x="330" y="210"/>
                  </a:lnTo>
                  <a:lnTo>
                    <a:pt x="318" y="234"/>
                  </a:lnTo>
                  <a:lnTo>
                    <a:pt x="318" y="246"/>
                  </a:lnTo>
                  <a:lnTo>
                    <a:pt x="306" y="270"/>
                  </a:lnTo>
                  <a:lnTo>
                    <a:pt x="306" y="282"/>
                  </a:lnTo>
                  <a:lnTo>
                    <a:pt x="300" y="282"/>
                  </a:lnTo>
                  <a:lnTo>
                    <a:pt x="312" y="288"/>
                  </a:lnTo>
                  <a:lnTo>
                    <a:pt x="306" y="318"/>
                  </a:lnTo>
                  <a:lnTo>
                    <a:pt x="270" y="318"/>
                  </a:lnTo>
                  <a:lnTo>
                    <a:pt x="276" y="348"/>
                  </a:lnTo>
                  <a:lnTo>
                    <a:pt x="270" y="354"/>
                  </a:lnTo>
                  <a:lnTo>
                    <a:pt x="264" y="336"/>
                  </a:lnTo>
                  <a:lnTo>
                    <a:pt x="84" y="348"/>
                  </a:lnTo>
                  <a:lnTo>
                    <a:pt x="72" y="324"/>
                  </a:lnTo>
                  <a:lnTo>
                    <a:pt x="54" y="258"/>
                  </a:lnTo>
                  <a:lnTo>
                    <a:pt x="66" y="228"/>
                  </a:lnTo>
                  <a:lnTo>
                    <a:pt x="42" y="186"/>
                  </a:lnTo>
                  <a:lnTo>
                    <a:pt x="0" y="24"/>
                  </a:lnTo>
                  <a:lnTo>
                    <a:pt x="78" y="12"/>
                  </a:lnTo>
                  <a:close/>
                </a:path>
              </a:pathLst>
            </a:custGeom>
            <a:solidFill>
              <a:srgbClr val="FF4500"/>
            </a:solidFill>
            <a:ln w="9525">
              <a:solidFill>
                <a:srgbClr val="FF4500"/>
              </a:solidFill>
              <a:prstDash val="solid"/>
              <a:round/>
              <a:headEnd/>
              <a:tailEnd/>
            </a:ln>
          </p:spPr>
          <p:txBody>
            <a:bodyPr/>
            <a:lstStyle/>
            <a:p>
              <a:endParaRPr lang="en-US"/>
            </a:p>
          </p:txBody>
        </p:sp>
        <p:sp>
          <p:nvSpPr>
            <p:cNvPr id="11292" name="Freeform 152"/>
            <p:cNvSpPr>
              <a:spLocks/>
            </p:cNvSpPr>
            <p:nvPr/>
          </p:nvSpPr>
          <p:spPr bwMode="auto">
            <a:xfrm>
              <a:off x="3573" y="2394"/>
              <a:ext cx="330" cy="354"/>
            </a:xfrm>
            <a:custGeom>
              <a:avLst/>
              <a:gdLst>
                <a:gd name="T0" fmla="*/ 78 w 330"/>
                <a:gd name="T1" fmla="*/ 12 h 354"/>
                <a:gd name="T2" fmla="*/ 156 w 330"/>
                <a:gd name="T3" fmla="*/ 0 h 354"/>
                <a:gd name="T4" fmla="*/ 144 w 330"/>
                <a:gd name="T5" fmla="*/ 24 h 354"/>
                <a:gd name="T6" fmla="*/ 174 w 330"/>
                <a:gd name="T7" fmla="*/ 42 h 354"/>
                <a:gd name="T8" fmla="*/ 204 w 330"/>
                <a:gd name="T9" fmla="*/ 78 h 354"/>
                <a:gd name="T10" fmla="*/ 282 w 330"/>
                <a:gd name="T11" fmla="*/ 138 h 354"/>
                <a:gd name="T12" fmla="*/ 312 w 330"/>
                <a:gd name="T13" fmla="*/ 204 h 354"/>
                <a:gd name="T14" fmla="*/ 330 w 330"/>
                <a:gd name="T15" fmla="*/ 210 h 354"/>
                <a:gd name="T16" fmla="*/ 318 w 330"/>
                <a:gd name="T17" fmla="*/ 234 h 354"/>
                <a:gd name="T18" fmla="*/ 318 w 330"/>
                <a:gd name="T19" fmla="*/ 246 h 354"/>
                <a:gd name="T20" fmla="*/ 306 w 330"/>
                <a:gd name="T21" fmla="*/ 270 h 354"/>
                <a:gd name="T22" fmla="*/ 306 w 330"/>
                <a:gd name="T23" fmla="*/ 282 h 354"/>
                <a:gd name="T24" fmla="*/ 300 w 330"/>
                <a:gd name="T25" fmla="*/ 282 h 354"/>
                <a:gd name="T26" fmla="*/ 312 w 330"/>
                <a:gd name="T27" fmla="*/ 288 h 354"/>
                <a:gd name="T28" fmla="*/ 306 w 330"/>
                <a:gd name="T29" fmla="*/ 318 h 354"/>
                <a:gd name="T30" fmla="*/ 270 w 330"/>
                <a:gd name="T31" fmla="*/ 318 h 354"/>
                <a:gd name="T32" fmla="*/ 276 w 330"/>
                <a:gd name="T33" fmla="*/ 348 h 354"/>
                <a:gd name="T34" fmla="*/ 270 w 330"/>
                <a:gd name="T35" fmla="*/ 354 h 354"/>
                <a:gd name="T36" fmla="*/ 264 w 330"/>
                <a:gd name="T37" fmla="*/ 336 h 354"/>
                <a:gd name="T38" fmla="*/ 84 w 330"/>
                <a:gd name="T39" fmla="*/ 348 h 354"/>
                <a:gd name="T40" fmla="*/ 72 w 330"/>
                <a:gd name="T41" fmla="*/ 324 h 354"/>
                <a:gd name="T42" fmla="*/ 54 w 330"/>
                <a:gd name="T43" fmla="*/ 258 h 354"/>
                <a:gd name="T44" fmla="*/ 66 w 330"/>
                <a:gd name="T45" fmla="*/ 228 h 354"/>
                <a:gd name="T46" fmla="*/ 42 w 330"/>
                <a:gd name="T47" fmla="*/ 186 h 354"/>
                <a:gd name="T48" fmla="*/ 0 w 330"/>
                <a:gd name="T49" fmla="*/ 24 h 354"/>
                <a:gd name="T50" fmla="*/ 78 w 330"/>
                <a:gd name="T51" fmla="*/ 12 h 354"/>
                <a:gd name="T52" fmla="*/ 78 w 330"/>
                <a:gd name="T53" fmla="*/ 18 h 35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30"/>
                <a:gd name="T82" fmla="*/ 0 h 354"/>
                <a:gd name="T83" fmla="*/ 330 w 330"/>
                <a:gd name="T84" fmla="*/ 354 h 35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30" h="354">
                  <a:moveTo>
                    <a:pt x="78" y="12"/>
                  </a:moveTo>
                  <a:lnTo>
                    <a:pt x="156" y="0"/>
                  </a:lnTo>
                  <a:lnTo>
                    <a:pt x="144" y="24"/>
                  </a:lnTo>
                  <a:lnTo>
                    <a:pt x="174" y="42"/>
                  </a:lnTo>
                  <a:lnTo>
                    <a:pt x="204" y="78"/>
                  </a:lnTo>
                  <a:lnTo>
                    <a:pt x="282" y="138"/>
                  </a:lnTo>
                  <a:lnTo>
                    <a:pt x="312" y="204"/>
                  </a:lnTo>
                  <a:lnTo>
                    <a:pt x="330" y="210"/>
                  </a:lnTo>
                  <a:lnTo>
                    <a:pt x="318" y="234"/>
                  </a:lnTo>
                  <a:lnTo>
                    <a:pt x="318" y="246"/>
                  </a:lnTo>
                  <a:lnTo>
                    <a:pt x="306" y="270"/>
                  </a:lnTo>
                  <a:lnTo>
                    <a:pt x="306" y="282"/>
                  </a:lnTo>
                  <a:lnTo>
                    <a:pt x="300" y="282"/>
                  </a:lnTo>
                  <a:lnTo>
                    <a:pt x="312" y="288"/>
                  </a:lnTo>
                  <a:lnTo>
                    <a:pt x="306" y="318"/>
                  </a:lnTo>
                  <a:lnTo>
                    <a:pt x="270" y="318"/>
                  </a:lnTo>
                  <a:lnTo>
                    <a:pt x="276" y="348"/>
                  </a:lnTo>
                  <a:lnTo>
                    <a:pt x="270" y="354"/>
                  </a:lnTo>
                  <a:lnTo>
                    <a:pt x="264" y="336"/>
                  </a:lnTo>
                  <a:lnTo>
                    <a:pt x="84" y="348"/>
                  </a:lnTo>
                  <a:lnTo>
                    <a:pt x="72" y="324"/>
                  </a:lnTo>
                  <a:lnTo>
                    <a:pt x="54" y="258"/>
                  </a:lnTo>
                  <a:lnTo>
                    <a:pt x="66" y="228"/>
                  </a:lnTo>
                  <a:lnTo>
                    <a:pt x="42" y="186"/>
                  </a:lnTo>
                  <a:lnTo>
                    <a:pt x="0" y="24"/>
                  </a:lnTo>
                  <a:lnTo>
                    <a:pt x="78" y="12"/>
                  </a:lnTo>
                  <a:lnTo>
                    <a:pt x="78" y="18"/>
                  </a:lnTo>
                </a:path>
              </a:pathLst>
            </a:custGeom>
            <a:noFill/>
            <a:ln w="9525">
              <a:solidFill>
                <a:srgbClr val="000000"/>
              </a:solidFill>
              <a:prstDash val="solid"/>
              <a:round/>
              <a:headEnd/>
              <a:tailEnd/>
            </a:ln>
          </p:spPr>
          <p:txBody>
            <a:bodyPr/>
            <a:lstStyle/>
            <a:p>
              <a:endParaRPr lang="en-US"/>
            </a:p>
          </p:txBody>
        </p:sp>
        <p:sp>
          <p:nvSpPr>
            <p:cNvPr id="11293" name="Freeform 153"/>
            <p:cNvSpPr>
              <a:spLocks/>
            </p:cNvSpPr>
            <p:nvPr/>
          </p:nvSpPr>
          <p:spPr bwMode="auto">
            <a:xfrm>
              <a:off x="1911" y="2868"/>
              <a:ext cx="30" cy="36"/>
            </a:xfrm>
            <a:custGeom>
              <a:avLst/>
              <a:gdLst>
                <a:gd name="T0" fmla="*/ 6 w 30"/>
                <a:gd name="T1" fmla="*/ 0 h 36"/>
                <a:gd name="T2" fmla="*/ 6 w 30"/>
                <a:gd name="T3" fmla="*/ 6 h 36"/>
                <a:gd name="T4" fmla="*/ 18 w 30"/>
                <a:gd name="T5" fmla="*/ 6 h 36"/>
                <a:gd name="T6" fmla="*/ 18 w 30"/>
                <a:gd name="T7" fmla="*/ 0 h 36"/>
                <a:gd name="T8" fmla="*/ 24 w 30"/>
                <a:gd name="T9" fmla="*/ 0 h 36"/>
                <a:gd name="T10" fmla="*/ 30 w 30"/>
                <a:gd name="T11" fmla="*/ 12 h 36"/>
                <a:gd name="T12" fmla="*/ 30 w 30"/>
                <a:gd name="T13" fmla="*/ 18 h 36"/>
                <a:gd name="T14" fmla="*/ 24 w 30"/>
                <a:gd name="T15" fmla="*/ 30 h 36"/>
                <a:gd name="T16" fmla="*/ 12 w 30"/>
                <a:gd name="T17" fmla="*/ 36 h 36"/>
                <a:gd name="T18" fmla="*/ 6 w 30"/>
                <a:gd name="T19" fmla="*/ 30 h 36"/>
                <a:gd name="T20" fmla="*/ 0 w 30"/>
                <a:gd name="T21" fmla="*/ 24 h 36"/>
                <a:gd name="T22" fmla="*/ 0 w 30"/>
                <a:gd name="T23" fmla="*/ 12 h 36"/>
                <a:gd name="T24" fmla="*/ 6 w 30"/>
                <a:gd name="T25" fmla="*/ 0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36"/>
                <a:gd name="T41" fmla="*/ 30 w 30"/>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36">
                  <a:moveTo>
                    <a:pt x="6" y="0"/>
                  </a:moveTo>
                  <a:lnTo>
                    <a:pt x="6" y="6"/>
                  </a:lnTo>
                  <a:lnTo>
                    <a:pt x="18" y="6"/>
                  </a:lnTo>
                  <a:lnTo>
                    <a:pt x="18" y="0"/>
                  </a:lnTo>
                  <a:lnTo>
                    <a:pt x="24" y="0"/>
                  </a:lnTo>
                  <a:lnTo>
                    <a:pt x="30" y="12"/>
                  </a:lnTo>
                  <a:lnTo>
                    <a:pt x="30" y="18"/>
                  </a:lnTo>
                  <a:lnTo>
                    <a:pt x="24" y="30"/>
                  </a:lnTo>
                  <a:lnTo>
                    <a:pt x="12" y="36"/>
                  </a:lnTo>
                  <a:lnTo>
                    <a:pt x="6" y="30"/>
                  </a:lnTo>
                  <a:lnTo>
                    <a:pt x="0" y="24"/>
                  </a:lnTo>
                  <a:lnTo>
                    <a:pt x="0" y="12"/>
                  </a:lnTo>
                  <a:lnTo>
                    <a:pt x="6" y="0"/>
                  </a:lnTo>
                  <a:close/>
                </a:path>
              </a:pathLst>
            </a:custGeom>
            <a:solidFill>
              <a:srgbClr val="FF8C00"/>
            </a:solidFill>
            <a:ln w="9525">
              <a:solidFill>
                <a:srgbClr val="FF8C00"/>
              </a:solidFill>
              <a:prstDash val="solid"/>
              <a:round/>
              <a:headEnd/>
              <a:tailEnd/>
            </a:ln>
          </p:spPr>
          <p:txBody>
            <a:bodyPr/>
            <a:lstStyle/>
            <a:p>
              <a:endParaRPr lang="en-US"/>
            </a:p>
          </p:txBody>
        </p:sp>
        <p:sp>
          <p:nvSpPr>
            <p:cNvPr id="11294" name="Freeform 154"/>
            <p:cNvSpPr>
              <a:spLocks/>
            </p:cNvSpPr>
            <p:nvPr/>
          </p:nvSpPr>
          <p:spPr bwMode="auto">
            <a:xfrm>
              <a:off x="1911" y="2868"/>
              <a:ext cx="30" cy="36"/>
            </a:xfrm>
            <a:custGeom>
              <a:avLst/>
              <a:gdLst>
                <a:gd name="T0" fmla="*/ 6 w 30"/>
                <a:gd name="T1" fmla="*/ 0 h 36"/>
                <a:gd name="T2" fmla="*/ 6 w 30"/>
                <a:gd name="T3" fmla="*/ 6 h 36"/>
                <a:gd name="T4" fmla="*/ 18 w 30"/>
                <a:gd name="T5" fmla="*/ 6 h 36"/>
                <a:gd name="T6" fmla="*/ 18 w 30"/>
                <a:gd name="T7" fmla="*/ 0 h 36"/>
                <a:gd name="T8" fmla="*/ 24 w 30"/>
                <a:gd name="T9" fmla="*/ 0 h 36"/>
                <a:gd name="T10" fmla="*/ 30 w 30"/>
                <a:gd name="T11" fmla="*/ 12 h 36"/>
                <a:gd name="T12" fmla="*/ 30 w 30"/>
                <a:gd name="T13" fmla="*/ 18 h 36"/>
                <a:gd name="T14" fmla="*/ 24 w 30"/>
                <a:gd name="T15" fmla="*/ 30 h 36"/>
                <a:gd name="T16" fmla="*/ 12 w 30"/>
                <a:gd name="T17" fmla="*/ 36 h 36"/>
                <a:gd name="T18" fmla="*/ 6 w 30"/>
                <a:gd name="T19" fmla="*/ 30 h 36"/>
                <a:gd name="T20" fmla="*/ 0 w 30"/>
                <a:gd name="T21" fmla="*/ 24 h 36"/>
                <a:gd name="T22" fmla="*/ 0 w 30"/>
                <a:gd name="T23" fmla="*/ 12 h 36"/>
                <a:gd name="T24" fmla="*/ 6 w 30"/>
                <a:gd name="T25" fmla="*/ 0 h 36"/>
                <a:gd name="T26" fmla="*/ 6 w 30"/>
                <a:gd name="T27" fmla="*/ 6 h 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36"/>
                <a:gd name="T44" fmla="*/ 30 w 30"/>
                <a:gd name="T45" fmla="*/ 36 h 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36">
                  <a:moveTo>
                    <a:pt x="6" y="0"/>
                  </a:moveTo>
                  <a:lnTo>
                    <a:pt x="6" y="6"/>
                  </a:lnTo>
                  <a:lnTo>
                    <a:pt x="18" y="6"/>
                  </a:lnTo>
                  <a:lnTo>
                    <a:pt x="18" y="0"/>
                  </a:lnTo>
                  <a:lnTo>
                    <a:pt x="24" y="0"/>
                  </a:lnTo>
                  <a:lnTo>
                    <a:pt x="30" y="12"/>
                  </a:lnTo>
                  <a:lnTo>
                    <a:pt x="30" y="18"/>
                  </a:lnTo>
                  <a:lnTo>
                    <a:pt x="24" y="30"/>
                  </a:lnTo>
                  <a:lnTo>
                    <a:pt x="12" y="36"/>
                  </a:lnTo>
                  <a:lnTo>
                    <a:pt x="6" y="30"/>
                  </a:lnTo>
                  <a:lnTo>
                    <a:pt x="0" y="24"/>
                  </a:lnTo>
                  <a:lnTo>
                    <a:pt x="0" y="12"/>
                  </a:lnTo>
                  <a:lnTo>
                    <a:pt x="6" y="0"/>
                  </a:lnTo>
                  <a:lnTo>
                    <a:pt x="6" y="6"/>
                  </a:lnTo>
                </a:path>
              </a:pathLst>
            </a:custGeom>
            <a:noFill/>
            <a:ln w="9525">
              <a:solidFill>
                <a:srgbClr val="000000"/>
              </a:solidFill>
              <a:prstDash val="solid"/>
              <a:round/>
              <a:headEnd/>
              <a:tailEnd/>
            </a:ln>
          </p:spPr>
          <p:txBody>
            <a:bodyPr/>
            <a:lstStyle/>
            <a:p>
              <a:endParaRPr lang="en-US"/>
            </a:p>
          </p:txBody>
        </p:sp>
        <p:sp>
          <p:nvSpPr>
            <p:cNvPr id="11295" name="Freeform 155"/>
            <p:cNvSpPr>
              <a:spLocks/>
            </p:cNvSpPr>
            <p:nvPr/>
          </p:nvSpPr>
          <p:spPr bwMode="auto">
            <a:xfrm>
              <a:off x="2013" y="2922"/>
              <a:ext cx="30" cy="30"/>
            </a:xfrm>
            <a:custGeom>
              <a:avLst/>
              <a:gdLst>
                <a:gd name="T0" fmla="*/ 0 w 30"/>
                <a:gd name="T1" fmla="*/ 12 h 30"/>
                <a:gd name="T2" fmla="*/ 0 w 30"/>
                <a:gd name="T3" fmla="*/ 6 h 30"/>
                <a:gd name="T4" fmla="*/ 6 w 30"/>
                <a:gd name="T5" fmla="*/ 0 h 30"/>
                <a:gd name="T6" fmla="*/ 12 w 30"/>
                <a:gd name="T7" fmla="*/ 6 h 30"/>
                <a:gd name="T8" fmla="*/ 24 w 30"/>
                <a:gd name="T9" fmla="*/ 18 h 30"/>
                <a:gd name="T10" fmla="*/ 30 w 30"/>
                <a:gd name="T11" fmla="*/ 24 h 30"/>
                <a:gd name="T12" fmla="*/ 18 w 30"/>
                <a:gd name="T13" fmla="*/ 24 h 30"/>
                <a:gd name="T14" fmla="*/ 12 w 30"/>
                <a:gd name="T15" fmla="*/ 30 h 30"/>
                <a:gd name="T16" fmla="*/ 6 w 30"/>
                <a:gd name="T17" fmla="*/ 24 h 30"/>
                <a:gd name="T18" fmla="*/ 0 w 30"/>
                <a:gd name="T19" fmla="*/ 12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30"/>
                <a:gd name="T32" fmla="*/ 30 w 30"/>
                <a:gd name="T33" fmla="*/ 30 h 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30">
                  <a:moveTo>
                    <a:pt x="0" y="12"/>
                  </a:moveTo>
                  <a:lnTo>
                    <a:pt x="0" y="6"/>
                  </a:lnTo>
                  <a:lnTo>
                    <a:pt x="6" y="0"/>
                  </a:lnTo>
                  <a:lnTo>
                    <a:pt x="12" y="6"/>
                  </a:lnTo>
                  <a:lnTo>
                    <a:pt x="24" y="18"/>
                  </a:lnTo>
                  <a:lnTo>
                    <a:pt x="30" y="24"/>
                  </a:lnTo>
                  <a:lnTo>
                    <a:pt x="18" y="24"/>
                  </a:lnTo>
                  <a:lnTo>
                    <a:pt x="12" y="30"/>
                  </a:lnTo>
                  <a:lnTo>
                    <a:pt x="6" y="24"/>
                  </a:lnTo>
                  <a:lnTo>
                    <a:pt x="0" y="12"/>
                  </a:lnTo>
                  <a:close/>
                </a:path>
              </a:pathLst>
            </a:custGeom>
            <a:solidFill>
              <a:srgbClr val="FF8C00"/>
            </a:solidFill>
            <a:ln w="9525">
              <a:solidFill>
                <a:srgbClr val="FF8C00"/>
              </a:solidFill>
              <a:prstDash val="solid"/>
              <a:round/>
              <a:headEnd/>
              <a:tailEnd/>
            </a:ln>
          </p:spPr>
          <p:txBody>
            <a:bodyPr/>
            <a:lstStyle/>
            <a:p>
              <a:endParaRPr lang="en-US"/>
            </a:p>
          </p:txBody>
        </p:sp>
        <p:sp>
          <p:nvSpPr>
            <p:cNvPr id="11296" name="Freeform 156"/>
            <p:cNvSpPr>
              <a:spLocks/>
            </p:cNvSpPr>
            <p:nvPr/>
          </p:nvSpPr>
          <p:spPr bwMode="auto">
            <a:xfrm>
              <a:off x="2013" y="2922"/>
              <a:ext cx="30" cy="30"/>
            </a:xfrm>
            <a:custGeom>
              <a:avLst/>
              <a:gdLst>
                <a:gd name="T0" fmla="*/ 0 w 30"/>
                <a:gd name="T1" fmla="*/ 12 h 30"/>
                <a:gd name="T2" fmla="*/ 0 w 30"/>
                <a:gd name="T3" fmla="*/ 6 h 30"/>
                <a:gd name="T4" fmla="*/ 6 w 30"/>
                <a:gd name="T5" fmla="*/ 0 h 30"/>
                <a:gd name="T6" fmla="*/ 12 w 30"/>
                <a:gd name="T7" fmla="*/ 6 h 30"/>
                <a:gd name="T8" fmla="*/ 24 w 30"/>
                <a:gd name="T9" fmla="*/ 18 h 30"/>
                <a:gd name="T10" fmla="*/ 30 w 30"/>
                <a:gd name="T11" fmla="*/ 24 h 30"/>
                <a:gd name="T12" fmla="*/ 18 w 30"/>
                <a:gd name="T13" fmla="*/ 24 h 30"/>
                <a:gd name="T14" fmla="*/ 12 w 30"/>
                <a:gd name="T15" fmla="*/ 30 h 30"/>
                <a:gd name="T16" fmla="*/ 6 w 30"/>
                <a:gd name="T17" fmla="*/ 24 h 30"/>
                <a:gd name="T18" fmla="*/ 0 w 30"/>
                <a:gd name="T19" fmla="*/ 12 h 30"/>
                <a:gd name="T20" fmla="*/ 0 w 30"/>
                <a:gd name="T21" fmla="*/ 18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30"/>
                <a:gd name="T35" fmla="*/ 30 w 30"/>
                <a:gd name="T36" fmla="*/ 30 h 3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30">
                  <a:moveTo>
                    <a:pt x="0" y="12"/>
                  </a:moveTo>
                  <a:lnTo>
                    <a:pt x="0" y="6"/>
                  </a:lnTo>
                  <a:lnTo>
                    <a:pt x="6" y="0"/>
                  </a:lnTo>
                  <a:lnTo>
                    <a:pt x="12" y="6"/>
                  </a:lnTo>
                  <a:lnTo>
                    <a:pt x="24" y="18"/>
                  </a:lnTo>
                  <a:lnTo>
                    <a:pt x="30" y="24"/>
                  </a:lnTo>
                  <a:lnTo>
                    <a:pt x="18" y="24"/>
                  </a:lnTo>
                  <a:lnTo>
                    <a:pt x="12" y="30"/>
                  </a:lnTo>
                  <a:lnTo>
                    <a:pt x="6" y="24"/>
                  </a:lnTo>
                  <a:lnTo>
                    <a:pt x="0" y="12"/>
                  </a:lnTo>
                  <a:lnTo>
                    <a:pt x="0" y="18"/>
                  </a:lnTo>
                </a:path>
              </a:pathLst>
            </a:custGeom>
            <a:noFill/>
            <a:ln w="9525">
              <a:solidFill>
                <a:srgbClr val="000000"/>
              </a:solidFill>
              <a:prstDash val="solid"/>
              <a:round/>
              <a:headEnd/>
              <a:tailEnd/>
            </a:ln>
          </p:spPr>
          <p:txBody>
            <a:bodyPr/>
            <a:lstStyle/>
            <a:p>
              <a:endParaRPr lang="en-US"/>
            </a:p>
          </p:txBody>
        </p:sp>
        <p:sp>
          <p:nvSpPr>
            <p:cNvPr id="11297" name="Freeform 157"/>
            <p:cNvSpPr>
              <a:spLocks/>
            </p:cNvSpPr>
            <p:nvPr/>
          </p:nvSpPr>
          <p:spPr bwMode="auto">
            <a:xfrm>
              <a:off x="2067" y="2958"/>
              <a:ext cx="36" cy="12"/>
            </a:xfrm>
            <a:custGeom>
              <a:avLst/>
              <a:gdLst>
                <a:gd name="T0" fmla="*/ 0 w 36"/>
                <a:gd name="T1" fmla="*/ 6 h 12"/>
                <a:gd name="T2" fmla="*/ 24 w 36"/>
                <a:gd name="T3" fmla="*/ 6 h 12"/>
                <a:gd name="T4" fmla="*/ 30 w 36"/>
                <a:gd name="T5" fmla="*/ 0 h 12"/>
                <a:gd name="T6" fmla="*/ 36 w 36"/>
                <a:gd name="T7" fmla="*/ 0 h 12"/>
                <a:gd name="T8" fmla="*/ 36 w 36"/>
                <a:gd name="T9" fmla="*/ 12 h 12"/>
                <a:gd name="T10" fmla="*/ 6 w 36"/>
                <a:gd name="T11" fmla="*/ 12 h 12"/>
                <a:gd name="T12" fmla="*/ 0 w 36"/>
                <a:gd name="T13" fmla="*/ 6 h 12"/>
                <a:gd name="T14" fmla="*/ 0 60000 65536"/>
                <a:gd name="T15" fmla="*/ 0 60000 65536"/>
                <a:gd name="T16" fmla="*/ 0 60000 65536"/>
                <a:gd name="T17" fmla="*/ 0 60000 65536"/>
                <a:gd name="T18" fmla="*/ 0 60000 65536"/>
                <a:gd name="T19" fmla="*/ 0 60000 65536"/>
                <a:gd name="T20" fmla="*/ 0 60000 65536"/>
                <a:gd name="T21" fmla="*/ 0 w 36"/>
                <a:gd name="T22" fmla="*/ 0 h 12"/>
                <a:gd name="T23" fmla="*/ 36 w 36"/>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 h="12">
                  <a:moveTo>
                    <a:pt x="0" y="6"/>
                  </a:moveTo>
                  <a:lnTo>
                    <a:pt x="24" y="6"/>
                  </a:lnTo>
                  <a:lnTo>
                    <a:pt x="30" y="0"/>
                  </a:lnTo>
                  <a:lnTo>
                    <a:pt x="36" y="0"/>
                  </a:lnTo>
                  <a:lnTo>
                    <a:pt x="36" y="12"/>
                  </a:lnTo>
                  <a:lnTo>
                    <a:pt x="6" y="12"/>
                  </a:lnTo>
                  <a:lnTo>
                    <a:pt x="0" y="6"/>
                  </a:lnTo>
                  <a:close/>
                </a:path>
              </a:pathLst>
            </a:custGeom>
            <a:solidFill>
              <a:srgbClr val="FF8C00"/>
            </a:solidFill>
            <a:ln w="9525">
              <a:solidFill>
                <a:srgbClr val="FF8C00"/>
              </a:solidFill>
              <a:prstDash val="solid"/>
              <a:round/>
              <a:headEnd/>
              <a:tailEnd/>
            </a:ln>
          </p:spPr>
          <p:txBody>
            <a:bodyPr/>
            <a:lstStyle/>
            <a:p>
              <a:endParaRPr lang="en-US"/>
            </a:p>
          </p:txBody>
        </p:sp>
        <p:sp>
          <p:nvSpPr>
            <p:cNvPr id="11298" name="Freeform 158"/>
            <p:cNvSpPr>
              <a:spLocks/>
            </p:cNvSpPr>
            <p:nvPr/>
          </p:nvSpPr>
          <p:spPr bwMode="auto">
            <a:xfrm>
              <a:off x="2067" y="2958"/>
              <a:ext cx="36" cy="12"/>
            </a:xfrm>
            <a:custGeom>
              <a:avLst/>
              <a:gdLst>
                <a:gd name="T0" fmla="*/ 0 w 36"/>
                <a:gd name="T1" fmla="*/ 6 h 12"/>
                <a:gd name="T2" fmla="*/ 24 w 36"/>
                <a:gd name="T3" fmla="*/ 6 h 12"/>
                <a:gd name="T4" fmla="*/ 30 w 36"/>
                <a:gd name="T5" fmla="*/ 0 h 12"/>
                <a:gd name="T6" fmla="*/ 36 w 36"/>
                <a:gd name="T7" fmla="*/ 0 h 12"/>
                <a:gd name="T8" fmla="*/ 36 w 36"/>
                <a:gd name="T9" fmla="*/ 12 h 12"/>
                <a:gd name="T10" fmla="*/ 6 w 36"/>
                <a:gd name="T11" fmla="*/ 12 h 12"/>
                <a:gd name="T12" fmla="*/ 0 w 36"/>
                <a:gd name="T13" fmla="*/ 6 h 12"/>
                <a:gd name="T14" fmla="*/ 0 w 36"/>
                <a:gd name="T15" fmla="*/ 12 h 12"/>
                <a:gd name="T16" fmla="*/ 0 60000 65536"/>
                <a:gd name="T17" fmla="*/ 0 60000 65536"/>
                <a:gd name="T18" fmla="*/ 0 60000 65536"/>
                <a:gd name="T19" fmla="*/ 0 60000 65536"/>
                <a:gd name="T20" fmla="*/ 0 60000 65536"/>
                <a:gd name="T21" fmla="*/ 0 60000 65536"/>
                <a:gd name="T22" fmla="*/ 0 60000 65536"/>
                <a:gd name="T23" fmla="*/ 0 60000 65536"/>
                <a:gd name="T24" fmla="*/ 0 w 36"/>
                <a:gd name="T25" fmla="*/ 0 h 12"/>
                <a:gd name="T26" fmla="*/ 36 w 36"/>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6" h="12">
                  <a:moveTo>
                    <a:pt x="0" y="6"/>
                  </a:moveTo>
                  <a:lnTo>
                    <a:pt x="24" y="6"/>
                  </a:lnTo>
                  <a:lnTo>
                    <a:pt x="30" y="0"/>
                  </a:lnTo>
                  <a:lnTo>
                    <a:pt x="36" y="0"/>
                  </a:lnTo>
                  <a:lnTo>
                    <a:pt x="36" y="12"/>
                  </a:lnTo>
                  <a:lnTo>
                    <a:pt x="6"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11299" name="Freeform 159"/>
            <p:cNvSpPr>
              <a:spLocks/>
            </p:cNvSpPr>
            <p:nvPr/>
          </p:nvSpPr>
          <p:spPr bwMode="auto">
            <a:xfrm>
              <a:off x="2109" y="2976"/>
              <a:ext cx="42" cy="36"/>
            </a:xfrm>
            <a:custGeom>
              <a:avLst/>
              <a:gdLst>
                <a:gd name="T0" fmla="*/ 18 w 42"/>
                <a:gd name="T1" fmla="*/ 6 h 36"/>
                <a:gd name="T2" fmla="*/ 24 w 42"/>
                <a:gd name="T3" fmla="*/ 6 h 36"/>
                <a:gd name="T4" fmla="*/ 30 w 42"/>
                <a:gd name="T5" fmla="*/ 12 h 36"/>
                <a:gd name="T6" fmla="*/ 42 w 42"/>
                <a:gd name="T7" fmla="*/ 18 h 36"/>
                <a:gd name="T8" fmla="*/ 42 w 42"/>
                <a:gd name="T9" fmla="*/ 30 h 36"/>
                <a:gd name="T10" fmla="*/ 30 w 42"/>
                <a:gd name="T11" fmla="*/ 36 h 36"/>
                <a:gd name="T12" fmla="*/ 18 w 42"/>
                <a:gd name="T13" fmla="*/ 36 h 36"/>
                <a:gd name="T14" fmla="*/ 18 w 42"/>
                <a:gd name="T15" fmla="*/ 24 h 36"/>
                <a:gd name="T16" fmla="*/ 12 w 42"/>
                <a:gd name="T17" fmla="*/ 18 h 36"/>
                <a:gd name="T18" fmla="*/ 6 w 42"/>
                <a:gd name="T19" fmla="*/ 12 h 36"/>
                <a:gd name="T20" fmla="*/ 0 w 42"/>
                <a:gd name="T21" fmla="*/ 6 h 36"/>
                <a:gd name="T22" fmla="*/ 0 w 42"/>
                <a:gd name="T23" fmla="*/ 0 h 36"/>
                <a:gd name="T24" fmla="*/ 6 w 42"/>
                <a:gd name="T25" fmla="*/ 0 h 36"/>
                <a:gd name="T26" fmla="*/ 18 w 42"/>
                <a:gd name="T27" fmla="*/ 6 h 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2"/>
                <a:gd name="T43" fmla="*/ 0 h 36"/>
                <a:gd name="T44" fmla="*/ 42 w 42"/>
                <a:gd name="T45" fmla="*/ 36 h 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2" h="36">
                  <a:moveTo>
                    <a:pt x="18" y="6"/>
                  </a:moveTo>
                  <a:lnTo>
                    <a:pt x="24" y="6"/>
                  </a:lnTo>
                  <a:lnTo>
                    <a:pt x="30" y="12"/>
                  </a:lnTo>
                  <a:lnTo>
                    <a:pt x="42" y="18"/>
                  </a:lnTo>
                  <a:lnTo>
                    <a:pt x="42" y="30"/>
                  </a:lnTo>
                  <a:lnTo>
                    <a:pt x="30" y="36"/>
                  </a:lnTo>
                  <a:lnTo>
                    <a:pt x="18" y="36"/>
                  </a:lnTo>
                  <a:lnTo>
                    <a:pt x="18" y="24"/>
                  </a:lnTo>
                  <a:lnTo>
                    <a:pt x="12" y="18"/>
                  </a:lnTo>
                  <a:lnTo>
                    <a:pt x="6" y="12"/>
                  </a:lnTo>
                  <a:lnTo>
                    <a:pt x="0" y="6"/>
                  </a:lnTo>
                  <a:lnTo>
                    <a:pt x="0" y="0"/>
                  </a:lnTo>
                  <a:lnTo>
                    <a:pt x="6" y="0"/>
                  </a:lnTo>
                  <a:lnTo>
                    <a:pt x="18" y="6"/>
                  </a:lnTo>
                  <a:close/>
                </a:path>
              </a:pathLst>
            </a:custGeom>
            <a:solidFill>
              <a:srgbClr val="FF8C00"/>
            </a:solidFill>
            <a:ln w="9525">
              <a:solidFill>
                <a:srgbClr val="FF8C00"/>
              </a:solidFill>
              <a:prstDash val="solid"/>
              <a:round/>
              <a:headEnd/>
              <a:tailEnd/>
            </a:ln>
          </p:spPr>
          <p:txBody>
            <a:bodyPr/>
            <a:lstStyle/>
            <a:p>
              <a:endParaRPr lang="en-US"/>
            </a:p>
          </p:txBody>
        </p:sp>
        <p:sp>
          <p:nvSpPr>
            <p:cNvPr id="11300" name="Freeform 160"/>
            <p:cNvSpPr>
              <a:spLocks/>
            </p:cNvSpPr>
            <p:nvPr/>
          </p:nvSpPr>
          <p:spPr bwMode="auto">
            <a:xfrm>
              <a:off x="2109" y="2976"/>
              <a:ext cx="42" cy="36"/>
            </a:xfrm>
            <a:custGeom>
              <a:avLst/>
              <a:gdLst>
                <a:gd name="T0" fmla="*/ 18 w 42"/>
                <a:gd name="T1" fmla="*/ 6 h 36"/>
                <a:gd name="T2" fmla="*/ 24 w 42"/>
                <a:gd name="T3" fmla="*/ 6 h 36"/>
                <a:gd name="T4" fmla="*/ 30 w 42"/>
                <a:gd name="T5" fmla="*/ 12 h 36"/>
                <a:gd name="T6" fmla="*/ 42 w 42"/>
                <a:gd name="T7" fmla="*/ 18 h 36"/>
                <a:gd name="T8" fmla="*/ 42 w 42"/>
                <a:gd name="T9" fmla="*/ 30 h 36"/>
                <a:gd name="T10" fmla="*/ 30 w 42"/>
                <a:gd name="T11" fmla="*/ 36 h 36"/>
                <a:gd name="T12" fmla="*/ 18 w 42"/>
                <a:gd name="T13" fmla="*/ 36 h 36"/>
                <a:gd name="T14" fmla="*/ 18 w 42"/>
                <a:gd name="T15" fmla="*/ 24 h 36"/>
                <a:gd name="T16" fmla="*/ 12 w 42"/>
                <a:gd name="T17" fmla="*/ 18 h 36"/>
                <a:gd name="T18" fmla="*/ 6 w 42"/>
                <a:gd name="T19" fmla="*/ 12 h 36"/>
                <a:gd name="T20" fmla="*/ 0 w 42"/>
                <a:gd name="T21" fmla="*/ 6 h 36"/>
                <a:gd name="T22" fmla="*/ 0 w 42"/>
                <a:gd name="T23" fmla="*/ 0 h 36"/>
                <a:gd name="T24" fmla="*/ 6 w 42"/>
                <a:gd name="T25" fmla="*/ 0 h 36"/>
                <a:gd name="T26" fmla="*/ 18 w 42"/>
                <a:gd name="T27" fmla="*/ 6 h 36"/>
                <a:gd name="T28" fmla="*/ 18 w 42"/>
                <a:gd name="T29" fmla="*/ 12 h 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
                <a:gd name="T46" fmla="*/ 0 h 36"/>
                <a:gd name="T47" fmla="*/ 42 w 42"/>
                <a:gd name="T48" fmla="*/ 36 h 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 h="36">
                  <a:moveTo>
                    <a:pt x="18" y="6"/>
                  </a:moveTo>
                  <a:lnTo>
                    <a:pt x="24" y="6"/>
                  </a:lnTo>
                  <a:lnTo>
                    <a:pt x="30" y="12"/>
                  </a:lnTo>
                  <a:lnTo>
                    <a:pt x="42" y="18"/>
                  </a:lnTo>
                  <a:lnTo>
                    <a:pt x="42" y="30"/>
                  </a:lnTo>
                  <a:lnTo>
                    <a:pt x="30" y="36"/>
                  </a:lnTo>
                  <a:lnTo>
                    <a:pt x="18" y="36"/>
                  </a:lnTo>
                  <a:lnTo>
                    <a:pt x="18" y="24"/>
                  </a:lnTo>
                  <a:lnTo>
                    <a:pt x="12" y="18"/>
                  </a:lnTo>
                  <a:lnTo>
                    <a:pt x="6" y="12"/>
                  </a:lnTo>
                  <a:lnTo>
                    <a:pt x="0" y="6"/>
                  </a:lnTo>
                  <a:lnTo>
                    <a:pt x="0" y="0"/>
                  </a:lnTo>
                  <a:lnTo>
                    <a:pt x="6" y="0"/>
                  </a:lnTo>
                  <a:lnTo>
                    <a:pt x="18" y="6"/>
                  </a:lnTo>
                  <a:lnTo>
                    <a:pt x="18" y="12"/>
                  </a:lnTo>
                </a:path>
              </a:pathLst>
            </a:custGeom>
            <a:noFill/>
            <a:ln w="9525">
              <a:solidFill>
                <a:srgbClr val="000000"/>
              </a:solidFill>
              <a:prstDash val="solid"/>
              <a:round/>
              <a:headEnd/>
              <a:tailEnd/>
            </a:ln>
          </p:spPr>
          <p:txBody>
            <a:bodyPr/>
            <a:lstStyle/>
            <a:p>
              <a:endParaRPr lang="en-US"/>
            </a:p>
          </p:txBody>
        </p:sp>
        <p:sp>
          <p:nvSpPr>
            <p:cNvPr id="11301" name="Freeform 161"/>
            <p:cNvSpPr>
              <a:spLocks/>
            </p:cNvSpPr>
            <p:nvPr/>
          </p:nvSpPr>
          <p:spPr bwMode="auto">
            <a:xfrm>
              <a:off x="2157" y="3048"/>
              <a:ext cx="78" cy="108"/>
            </a:xfrm>
            <a:custGeom>
              <a:avLst/>
              <a:gdLst>
                <a:gd name="T0" fmla="*/ 6 w 78"/>
                <a:gd name="T1" fmla="*/ 0 h 108"/>
                <a:gd name="T2" fmla="*/ 12 w 78"/>
                <a:gd name="T3" fmla="*/ 0 h 108"/>
                <a:gd name="T4" fmla="*/ 18 w 78"/>
                <a:gd name="T5" fmla="*/ 6 h 108"/>
                <a:gd name="T6" fmla="*/ 30 w 78"/>
                <a:gd name="T7" fmla="*/ 6 h 108"/>
                <a:gd name="T8" fmla="*/ 36 w 78"/>
                <a:gd name="T9" fmla="*/ 12 h 108"/>
                <a:gd name="T10" fmla="*/ 48 w 78"/>
                <a:gd name="T11" fmla="*/ 12 h 108"/>
                <a:gd name="T12" fmla="*/ 48 w 78"/>
                <a:gd name="T13" fmla="*/ 18 h 108"/>
                <a:gd name="T14" fmla="*/ 54 w 78"/>
                <a:gd name="T15" fmla="*/ 24 h 108"/>
                <a:gd name="T16" fmla="*/ 54 w 78"/>
                <a:gd name="T17" fmla="*/ 30 h 108"/>
                <a:gd name="T18" fmla="*/ 60 w 78"/>
                <a:gd name="T19" fmla="*/ 36 h 108"/>
                <a:gd name="T20" fmla="*/ 66 w 78"/>
                <a:gd name="T21" fmla="*/ 42 h 108"/>
                <a:gd name="T22" fmla="*/ 72 w 78"/>
                <a:gd name="T23" fmla="*/ 48 h 108"/>
                <a:gd name="T24" fmla="*/ 78 w 78"/>
                <a:gd name="T25" fmla="*/ 60 h 108"/>
                <a:gd name="T26" fmla="*/ 72 w 78"/>
                <a:gd name="T27" fmla="*/ 72 h 108"/>
                <a:gd name="T28" fmla="*/ 54 w 78"/>
                <a:gd name="T29" fmla="*/ 72 h 108"/>
                <a:gd name="T30" fmla="*/ 42 w 78"/>
                <a:gd name="T31" fmla="*/ 78 h 108"/>
                <a:gd name="T32" fmla="*/ 36 w 78"/>
                <a:gd name="T33" fmla="*/ 84 h 108"/>
                <a:gd name="T34" fmla="*/ 30 w 78"/>
                <a:gd name="T35" fmla="*/ 96 h 108"/>
                <a:gd name="T36" fmla="*/ 30 w 78"/>
                <a:gd name="T37" fmla="*/ 102 h 108"/>
                <a:gd name="T38" fmla="*/ 24 w 78"/>
                <a:gd name="T39" fmla="*/ 108 h 108"/>
                <a:gd name="T40" fmla="*/ 12 w 78"/>
                <a:gd name="T41" fmla="*/ 102 h 108"/>
                <a:gd name="T42" fmla="*/ 6 w 78"/>
                <a:gd name="T43" fmla="*/ 90 h 108"/>
                <a:gd name="T44" fmla="*/ 6 w 78"/>
                <a:gd name="T45" fmla="*/ 60 h 108"/>
                <a:gd name="T46" fmla="*/ 0 w 78"/>
                <a:gd name="T47" fmla="*/ 48 h 108"/>
                <a:gd name="T48" fmla="*/ 0 w 78"/>
                <a:gd name="T49" fmla="*/ 36 h 108"/>
                <a:gd name="T50" fmla="*/ 6 w 78"/>
                <a:gd name="T51" fmla="*/ 18 h 108"/>
                <a:gd name="T52" fmla="*/ 6 w 78"/>
                <a:gd name="T53" fmla="*/ 0 h 10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78"/>
                <a:gd name="T82" fmla="*/ 0 h 108"/>
                <a:gd name="T83" fmla="*/ 78 w 78"/>
                <a:gd name="T84" fmla="*/ 108 h 10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78" h="108">
                  <a:moveTo>
                    <a:pt x="6" y="0"/>
                  </a:moveTo>
                  <a:lnTo>
                    <a:pt x="12" y="0"/>
                  </a:lnTo>
                  <a:lnTo>
                    <a:pt x="18" y="6"/>
                  </a:lnTo>
                  <a:lnTo>
                    <a:pt x="30" y="6"/>
                  </a:lnTo>
                  <a:lnTo>
                    <a:pt x="36" y="12"/>
                  </a:lnTo>
                  <a:lnTo>
                    <a:pt x="48" y="12"/>
                  </a:lnTo>
                  <a:lnTo>
                    <a:pt x="48" y="18"/>
                  </a:lnTo>
                  <a:lnTo>
                    <a:pt x="54" y="24"/>
                  </a:lnTo>
                  <a:lnTo>
                    <a:pt x="54" y="30"/>
                  </a:lnTo>
                  <a:lnTo>
                    <a:pt x="60" y="36"/>
                  </a:lnTo>
                  <a:lnTo>
                    <a:pt x="66" y="42"/>
                  </a:lnTo>
                  <a:lnTo>
                    <a:pt x="72" y="48"/>
                  </a:lnTo>
                  <a:lnTo>
                    <a:pt x="78" y="60"/>
                  </a:lnTo>
                  <a:lnTo>
                    <a:pt x="72" y="72"/>
                  </a:lnTo>
                  <a:lnTo>
                    <a:pt x="54" y="72"/>
                  </a:lnTo>
                  <a:lnTo>
                    <a:pt x="42" y="78"/>
                  </a:lnTo>
                  <a:lnTo>
                    <a:pt x="36" y="84"/>
                  </a:lnTo>
                  <a:lnTo>
                    <a:pt x="30" y="96"/>
                  </a:lnTo>
                  <a:lnTo>
                    <a:pt x="30" y="102"/>
                  </a:lnTo>
                  <a:lnTo>
                    <a:pt x="24" y="108"/>
                  </a:lnTo>
                  <a:lnTo>
                    <a:pt x="12" y="102"/>
                  </a:lnTo>
                  <a:lnTo>
                    <a:pt x="6" y="90"/>
                  </a:lnTo>
                  <a:lnTo>
                    <a:pt x="6" y="60"/>
                  </a:lnTo>
                  <a:lnTo>
                    <a:pt x="0" y="48"/>
                  </a:lnTo>
                  <a:lnTo>
                    <a:pt x="0" y="36"/>
                  </a:lnTo>
                  <a:lnTo>
                    <a:pt x="6" y="18"/>
                  </a:lnTo>
                  <a:lnTo>
                    <a:pt x="6" y="0"/>
                  </a:lnTo>
                  <a:close/>
                </a:path>
              </a:pathLst>
            </a:custGeom>
            <a:solidFill>
              <a:srgbClr val="FF8C00"/>
            </a:solidFill>
            <a:ln w="9525">
              <a:solidFill>
                <a:srgbClr val="FF8C00"/>
              </a:solidFill>
              <a:prstDash val="solid"/>
              <a:round/>
              <a:headEnd/>
              <a:tailEnd/>
            </a:ln>
          </p:spPr>
          <p:txBody>
            <a:bodyPr/>
            <a:lstStyle/>
            <a:p>
              <a:endParaRPr lang="en-US"/>
            </a:p>
          </p:txBody>
        </p:sp>
        <p:sp>
          <p:nvSpPr>
            <p:cNvPr id="11302" name="Freeform 162"/>
            <p:cNvSpPr>
              <a:spLocks/>
            </p:cNvSpPr>
            <p:nvPr/>
          </p:nvSpPr>
          <p:spPr bwMode="auto">
            <a:xfrm>
              <a:off x="2157" y="3048"/>
              <a:ext cx="78" cy="108"/>
            </a:xfrm>
            <a:custGeom>
              <a:avLst/>
              <a:gdLst>
                <a:gd name="T0" fmla="*/ 6 w 78"/>
                <a:gd name="T1" fmla="*/ 0 h 108"/>
                <a:gd name="T2" fmla="*/ 12 w 78"/>
                <a:gd name="T3" fmla="*/ 0 h 108"/>
                <a:gd name="T4" fmla="*/ 18 w 78"/>
                <a:gd name="T5" fmla="*/ 6 h 108"/>
                <a:gd name="T6" fmla="*/ 30 w 78"/>
                <a:gd name="T7" fmla="*/ 6 h 108"/>
                <a:gd name="T8" fmla="*/ 36 w 78"/>
                <a:gd name="T9" fmla="*/ 12 h 108"/>
                <a:gd name="T10" fmla="*/ 48 w 78"/>
                <a:gd name="T11" fmla="*/ 12 h 108"/>
                <a:gd name="T12" fmla="*/ 48 w 78"/>
                <a:gd name="T13" fmla="*/ 18 h 108"/>
                <a:gd name="T14" fmla="*/ 54 w 78"/>
                <a:gd name="T15" fmla="*/ 24 h 108"/>
                <a:gd name="T16" fmla="*/ 54 w 78"/>
                <a:gd name="T17" fmla="*/ 30 h 108"/>
                <a:gd name="T18" fmla="*/ 60 w 78"/>
                <a:gd name="T19" fmla="*/ 36 h 108"/>
                <a:gd name="T20" fmla="*/ 66 w 78"/>
                <a:gd name="T21" fmla="*/ 42 h 108"/>
                <a:gd name="T22" fmla="*/ 72 w 78"/>
                <a:gd name="T23" fmla="*/ 48 h 108"/>
                <a:gd name="T24" fmla="*/ 78 w 78"/>
                <a:gd name="T25" fmla="*/ 60 h 108"/>
                <a:gd name="T26" fmla="*/ 72 w 78"/>
                <a:gd name="T27" fmla="*/ 72 h 108"/>
                <a:gd name="T28" fmla="*/ 54 w 78"/>
                <a:gd name="T29" fmla="*/ 72 h 108"/>
                <a:gd name="T30" fmla="*/ 42 w 78"/>
                <a:gd name="T31" fmla="*/ 78 h 108"/>
                <a:gd name="T32" fmla="*/ 36 w 78"/>
                <a:gd name="T33" fmla="*/ 84 h 108"/>
                <a:gd name="T34" fmla="*/ 30 w 78"/>
                <a:gd name="T35" fmla="*/ 96 h 108"/>
                <a:gd name="T36" fmla="*/ 30 w 78"/>
                <a:gd name="T37" fmla="*/ 102 h 108"/>
                <a:gd name="T38" fmla="*/ 24 w 78"/>
                <a:gd name="T39" fmla="*/ 108 h 108"/>
                <a:gd name="T40" fmla="*/ 12 w 78"/>
                <a:gd name="T41" fmla="*/ 102 h 108"/>
                <a:gd name="T42" fmla="*/ 6 w 78"/>
                <a:gd name="T43" fmla="*/ 90 h 108"/>
                <a:gd name="T44" fmla="*/ 6 w 78"/>
                <a:gd name="T45" fmla="*/ 60 h 108"/>
                <a:gd name="T46" fmla="*/ 0 w 78"/>
                <a:gd name="T47" fmla="*/ 48 h 108"/>
                <a:gd name="T48" fmla="*/ 0 w 78"/>
                <a:gd name="T49" fmla="*/ 36 h 108"/>
                <a:gd name="T50" fmla="*/ 6 w 78"/>
                <a:gd name="T51" fmla="*/ 18 h 108"/>
                <a:gd name="T52" fmla="*/ 6 w 78"/>
                <a:gd name="T53" fmla="*/ 0 h 108"/>
                <a:gd name="T54" fmla="*/ 6 w 78"/>
                <a:gd name="T55" fmla="*/ 6 h 10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8"/>
                <a:gd name="T85" fmla="*/ 0 h 108"/>
                <a:gd name="T86" fmla="*/ 78 w 78"/>
                <a:gd name="T87" fmla="*/ 108 h 10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8" h="108">
                  <a:moveTo>
                    <a:pt x="6" y="0"/>
                  </a:moveTo>
                  <a:lnTo>
                    <a:pt x="12" y="0"/>
                  </a:lnTo>
                  <a:lnTo>
                    <a:pt x="18" y="6"/>
                  </a:lnTo>
                  <a:lnTo>
                    <a:pt x="30" y="6"/>
                  </a:lnTo>
                  <a:lnTo>
                    <a:pt x="36" y="12"/>
                  </a:lnTo>
                  <a:lnTo>
                    <a:pt x="48" y="12"/>
                  </a:lnTo>
                  <a:lnTo>
                    <a:pt x="48" y="18"/>
                  </a:lnTo>
                  <a:lnTo>
                    <a:pt x="54" y="24"/>
                  </a:lnTo>
                  <a:lnTo>
                    <a:pt x="54" y="30"/>
                  </a:lnTo>
                  <a:lnTo>
                    <a:pt x="60" y="36"/>
                  </a:lnTo>
                  <a:lnTo>
                    <a:pt x="66" y="42"/>
                  </a:lnTo>
                  <a:lnTo>
                    <a:pt x="72" y="48"/>
                  </a:lnTo>
                  <a:lnTo>
                    <a:pt x="78" y="60"/>
                  </a:lnTo>
                  <a:lnTo>
                    <a:pt x="72" y="72"/>
                  </a:lnTo>
                  <a:lnTo>
                    <a:pt x="54" y="72"/>
                  </a:lnTo>
                  <a:lnTo>
                    <a:pt x="42" y="78"/>
                  </a:lnTo>
                  <a:lnTo>
                    <a:pt x="36" y="84"/>
                  </a:lnTo>
                  <a:lnTo>
                    <a:pt x="30" y="96"/>
                  </a:lnTo>
                  <a:lnTo>
                    <a:pt x="30" y="102"/>
                  </a:lnTo>
                  <a:lnTo>
                    <a:pt x="24" y="108"/>
                  </a:lnTo>
                  <a:lnTo>
                    <a:pt x="12" y="102"/>
                  </a:lnTo>
                  <a:lnTo>
                    <a:pt x="6" y="90"/>
                  </a:lnTo>
                  <a:lnTo>
                    <a:pt x="6" y="60"/>
                  </a:lnTo>
                  <a:lnTo>
                    <a:pt x="0" y="48"/>
                  </a:lnTo>
                  <a:lnTo>
                    <a:pt x="0" y="36"/>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11303" name="Freeform 163"/>
            <p:cNvSpPr>
              <a:spLocks/>
            </p:cNvSpPr>
            <p:nvPr/>
          </p:nvSpPr>
          <p:spPr bwMode="auto">
            <a:xfrm>
              <a:off x="2085" y="2982"/>
              <a:ext cx="12" cy="18"/>
            </a:xfrm>
            <a:custGeom>
              <a:avLst/>
              <a:gdLst>
                <a:gd name="T0" fmla="*/ 0 w 12"/>
                <a:gd name="T1" fmla="*/ 6 h 18"/>
                <a:gd name="T2" fmla="*/ 0 w 12"/>
                <a:gd name="T3" fmla="*/ 0 h 18"/>
                <a:gd name="T4" fmla="*/ 6 w 12"/>
                <a:gd name="T5" fmla="*/ 0 h 18"/>
                <a:gd name="T6" fmla="*/ 12 w 12"/>
                <a:gd name="T7" fmla="*/ 6 h 18"/>
                <a:gd name="T8" fmla="*/ 12 w 12"/>
                <a:gd name="T9" fmla="*/ 18 h 18"/>
                <a:gd name="T10" fmla="*/ 6 w 12"/>
                <a:gd name="T11" fmla="*/ 18 h 18"/>
                <a:gd name="T12" fmla="*/ 6 w 12"/>
                <a:gd name="T13" fmla="*/ 12 h 18"/>
                <a:gd name="T14" fmla="*/ 0 w 12"/>
                <a:gd name="T15" fmla="*/ 6 h 18"/>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8"/>
                <a:gd name="T26" fmla="*/ 12 w 12"/>
                <a:gd name="T27" fmla="*/ 18 h 1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8">
                  <a:moveTo>
                    <a:pt x="0" y="6"/>
                  </a:moveTo>
                  <a:lnTo>
                    <a:pt x="0" y="0"/>
                  </a:lnTo>
                  <a:lnTo>
                    <a:pt x="6" y="0"/>
                  </a:lnTo>
                  <a:lnTo>
                    <a:pt x="12" y="6"/>
                  </a:lnTo>
                  <a:lnTo>
                    <a:pt x="12" y="18"/>
                  </a:lnTo>
                  <a:lnTo>
                    <a:pt x="6" y="18"/>
                  </a:lnTo>
                  <a:lnTo>
                    <a:pt x="6" y="12"/>
                  </a:lnTo>
                  <a:lnTo>
                    <a:pt x="0" y="6"/>
                  </a:lnTo>
                  <a:close/>
                </a:path>
              </a:pathLst>
            </a:custGeom>
            <a:solidFill>
              <a:srgbClr val="FF8C00"/>
            </a:solidFill>
            <a:ln w="9525">
              <a:solidFill>
                <a:srgbClr val="FF8C00"/>
              </a:solidFill>
              <a:prstDash val="solid"/>
              <a:round/>
              <a:headEnd/>
              <a:tailEnd/>
            </a:ln>
          </p:spPr>
          <p:txBody>
            <a:bodyPr/>
            <a:lstStyle/>
            <a:p>
              <a:endParaRPr lang="en-US"/>
            </a:p>
          </p:txBody>
        </p:sp>
        <p:sp>
          <p:nvSpPr>
            <p:cNvPr id="11304" name="Freeform 164"/>
            <p:cNvSpPr>
              <a:spLocks/>
            </p:cNvSpPr>
            <p:nvPr/>
          </p:nvSpPr>
          <p:spPr bwMode="auto">
            <a:xfrm>
              <a:off x="2085" y="2982"/>
              <a:ext cx="12" cy="18"/>
            </a:xfrm>
            <a:custGeom>
              <a:avLst/>
              <a:gdLst>
                <a:gd name="T0" fmla="*/ 0 w 12"/>
                <a:gd name="T1" fmla="*/ 6 h 18"/>
                <a:gd name="T2" fmla="*/ 0 w 12"/>
                <a:gd name="T3" fmla="*/ 0 h 18"/>
                <a:gd name="T4" fmla="*/ 6 w 12"/>
                <a:gd name="T5" fmla="*/ 0 h 18"/>
                <a:gd name="T6" fmla="*/ 12 w 12"/>
                <a:gd name="T7" fmla="*/ 6 h 18"/>
                <a:gd name="T8" fmla="*/ 12 w 12"/>
                <a:gd name="T9" fmla="*/ 18 h 18"/>
                <a:gd name="T10" fmla="*/ 6 w 12"/>
                <a:gd name="T11" fmla="*/ 18 h 18"/>
                <a:gd name="T12" fmla="*/ 6 w 12"/>
                <a:gd name="T13" fmla="*/ 12 h 18"/>
                <a:gd name="T14" fmla="*/ 0 w 12"/>
                <a:gd name="T15" fmla="*/ 6 h 18"/>
                <a:gd name="T16" fmla="*/ 0 w 12"/>
                <a:gd name="T17" fmla="*/ 12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8"/>
                <a:gd name="T29" fmla="*/ 12 w 12"/>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8">
                  <a:moveTo>
                    <a:pt x="0" y="6"/>
                  </a:moveTo>
                  <a:lnTo>
                    <a:pt x="0" y="0"/>
                  </a:lnTo>
                  <a:lnTo>
                    <a:pt x="6" y="0"/>
                  </a:lnTo>
                  <a:lnTo>
                    <a:pt x="12" y="6"/>
                  </a:lnTo>
                  <a:lnTo>
                    <a:pt x="12" y="18"/>
                  </a:lnTo>
                  <a:lnTo>
                    <a:pt x="6" y="18"/>
                  </a:lnTo>
                  <a:lnTo>
                    <a:pt x="6"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11305" name="Freeform 165"/>
            <p:cNvSpPr>
              <a:spLocks/>
            </p:cNvSpPr>
            <p:nvPr/>
          </p:nvSpPr>
          <p:spPr bwMode="auto">
            <a:xfrm>
              <a:off x="1713" y="1236"/>
              <a:ext cx="366" cy="594"/>
            </a:xfrm>
            <a:custGeom>
              <a:avLst/>
              <a:gdLst>
                <a:gd name="T0" fmla="*/ 168 w 366"/>
                <a:gd name="T1" fmla="*/ 564 h 594"/>
                <a:gd name="T2" fmla="*/ 0 w 366"/>
                <a:gd name="T3" fmla="*/ 528 h 594"/>
                <a:gd name="T4" fmla="*/ 42 w 366"/>
                <a:gd name="T5" fmla="*/ 366 h 594"/>
                <a:gd name="T6" fmla="*/ 30 w 366"/>
                <a:gd name="T7" fmla="*/ 348 h 594"/>
                <a:gd name="T8" fmla="*/ 90 w 366"/>
                <a:gd name="T9" fmla="*/ 264 h 594"/>
                <a:gd name="T10" fmla="*/ 72 w 366"/>
                <a:gd name="T11" fmla="*/ 228 h 594"/>
                <a:gd name="T12" fmla="*/ 114 w 366"/>
                <a:gd name="T13" fmla="*/ 0 h 594"/>
                <a:gd name="T14" fmla="*/ 168 w 366"/>
                <a:gd name="T15" fmla="*/ 12 h 594"/>
                <a:gd name="T16" fmla="*/ 150 w 366"/>
                <a:gd name="T17" fmla="*/ 90 h 594"/>
                <a:gd name="T18" fmla="*/ 162 w 366"/>
                <a:gd name="T19" fmla="*/ 120 h 594"/>
                <a:gd name="T20" fmla="*/ 156 w 366"/>
                <a:gd name="T21" fmla="*/ 132 h 594"/>
                <a:gd name="T22" fmla="*/ 174 w 366"/>
                <a:gd name="T23" fmla="*/ 150 h 594"/>
                <a:gd name="T24" fmla="*/ 198 w 366"/>
                <a:gd name="T25" fmla="*/ 198 h 594"/>
                <a:gd name="T26" fmla="*/ 222 w 366"/>
                <a:gd name="T27" fmla="*/ 210 h 594"/>
                <a:gd name="T28" fmla="*/ 192 w 366"/>
                <a:gd name="T29" fmla="*/ 288 h 594"/>
                <a:gd name="T30" fmla="*/ 204 w 366"/>
                <a:gd name="T31" fmla="*/ 300 h 594"/>
                <a:gd name="T32" fmla="*/ 222 w 366"/>
                <a:gd name="T33" fmla="*/ 282 h 594"/>
                <a:gd name="T34" fmla="*/ 234 w 366"/>
                <a:gd name="T35" fmla="*/ 294 h 594"/>
                <a:gd name="T36" fmla="*/ 240 w 366"/>
                <a:gd name="T37" fmla="*/ 354 h 594"/>
                <a:gd name="T38" fmla="*/ 258 w 366"/>
                <a:gd name="T39" fmla="*/ 366 h 594"/>
                <a:gd name="T40" fmla="*/ 264 w 366"/>
                <a:gd name="T41" fmla="*/ 396 h 594"/>
                <a:gd name="T42" fmla="*/ 276 w 366"/>
                <a:gd name="T43" fmla="*/ 390 h 594"/>
                <a:gd name="T44" fmla="*/ 294 w 366"/>
                <a:gd name="T45" fmla="*/ 396 h 594"/>
                <a:gd name="T46" fmla="*/ 300 w 366"/>
                <a:gd name="T47" fmla="*/ 384 h 594"/>
                <a:gd name="T48" fmla="*/ 342 w 366"/>
                <a:gd name="T49" fmla="*/ 396 h 594"/>
                <a:gd name="T50" fmla="*/ 354 w 366"/>
                <a:gd name="T51" fmla="*/ 378 h 594"/>
                <a:gd name="T52" fmla="*/ 366 w 366"/>
                <a:gd name="T53" fmla="*/ 402 h 594"/>
                <a:gd name="T54" fmla="*/ 336 w 366"/>
                <a:gd name="T55" fmla="*/ 594 h 594"/>
                <a:gd name="T56" fmla="*/ 222 w 366"/>
                <a:gd name="T57" fmla="*/ 576 h 594"/>
                <a:gd name="T58" fmla="*/ 168 w 366"/>
                <a:gd name="T59" fmla="*/ 564 h 59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66"/>
                <a:gd name="T91" fmla="*/ 0 h 594"/>
                <a:gd name="T92" fmla="*/ 366 w 366"/>
                <a:gd name="T93" fmla="*/ 594 h 59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66" h="594">
                  <a:moveTo>
                    <a:pt x="168" y="564"/>
                  </a:moveTo>
                  <a:lnTo>
                    <a:pt x="0" y="528"/>
                  </a:lnTo>
                  <a:lnTo>
                    <a:pt x="42" y="366"/>
                  </a:lnTo>
                  <a:lnTo>
                    <a:pt x="30" y="348"/>
                  </a:lnTo>
                  <a:lnTo>
                    <a:pt x="90" y="264"/>
                  </a:lnTo>
                  <a:lnTo>
                    <a:pt x="72" y="228"/>
                  </a:lnTo>
                  <a:lnTo>
                    <a:pt x="114" y="0"/>
                  </a:lnTo>
                  <a:lnTo>
                    <a:pt x="168" y="12"/>
                  </a:lnTo>
                  <a:lnTo>
                    <a:pt x="150" y="90"/>
                  </a:lnTo>
                  <a:lnTo>
                    <a:pt x="162" y="120"/>
                  </a:lnTo>
                  <a:lnTo>
                    <a:pt x="156" y="132"/>
                  </a:lnTo>
                  <a:lnTo>
                    <a:pt x="174" y="150"/>
                  </a:lnTo>
                  <a:lnTo>
                    <a:pt x="198" y="198"/>
                  </a:lnTo>
                  <a:lnTo>
                    <a:pt x="222" y="210"/>
                  </a:lnTo>
                  <a:lnTo>
                    <a:pt x="192" y="288"/>
                  </a:lnTo>
                  <a:lnTo>
                    <a:pt x="204" y="300"/>
                  </a:lnTo>
                  <a:lnTo>
                    <a:pt x="222" y="282"/>
                  </a:lnTo>
                  <a:lnTo>
                    <a:pt x="234" y="294"/>
                  </a:lnTo>
                  <a:lnTo>
                    <a:pt x="240" y="354"/>
                  </a:lnTo>
                  <a:lnTo>
                    <a:pt x="258" y="366"/>
                  </a:lnTo>
                  <a:lnTo>
                    <a:pt x="264" y="396"/>
                  </a:lnTo>
                  <a:lnTo>
                    <a:pt x="276" y="390"/>
                  </a:lnTo>
                  <a:lnTo>
                    <a:pt x="294" y="396"/>
                  </a:lnTo>
                  <a:lnTo>
                    <a:pt x="300" y="384"/>
                  </a:lnTo>
                  <a:lnTo>
                    <a:pt x="342" y="396"/>
                  </a:lnTo>
                  <a:lnTo>
                    <a:pt x="354" y="378"/>
                  </a:lnTo>
                  <a:lnTo>
                    <a:pt x="366" y="402"/>
                  </a:lnTo>
                  <a:lnTo>
                    <a:pt x="336" y="594"/>
                  </a:lnTo>
                  <a:lnTo>
                    <a:pt x="222" y="576"/>
                  </a:lnTo>
                  <a:lnTo>
                    <a:pt x="168" y="564"/>
                  </a:lnTo>
                  <a:close/>
                </a:path>
              </a:pathLst>
            </a:custGeom>
            <a:solidFill>
              <a:srgbClr val="FF8C00"/>
            </a:solidFill>
            <a:ln w="9525">
              <a:solidFill>
                <a:srgbClr val="FF8C00"/>
              </a:solidFill>
              <a:prstDash val="solid"/>
              <a:round/>
              <a:headEnd/>
              <a:tailEnd/>
            </a:ln>
          </p:spPr>
          <p:txBody>
            <a:bodyPr/>
            <a:lstStyle/>
            <a:p>
              <a:endParaRPr lang="en-US"/>
            </a:p>
          </p:txBody>
        </p:sp>
        <p:sp>
          <p:nvSpPr>
            <p:cNvPr id="11306" name="Freeform 166"/>
            <p:cNvSpPr>
              <a:spLocks/>
            </p:cNvSpPr>
            <p:nvPr/>
          </p:nvSpPr>
          <p:spPr bwMode="auto">
            <a:xfrm>
              <a:off x="1713" y="1236"/>
              <a:ext cx="366" cy="594"/>
            </a:xfrm>
            <a:custGeom>
              <a:avLst/>
              <a:gdLst>
                <a:gd name="T0" fmla="*/ 168 w 366"/>
                <a:gd name="T1" fmla="*/ 564 h 594"/>
                <a:gd name="T2" fmla="*/ 0 w 366"/>
                <a:gd name="T3" fmla="*/ 528 h 594"/>
                <a:gd name="T4" fmla="*/ 42 w 366"/>
                <a:gd name="T5" fmla="*/ 366 h 594"/>
                <a:gd name="T6" fmla="*/ 30 w 366"/>
                <a:gd name="T7" fmla="*/ 348 h 594"/>
                <a:gd name="T8" fmla="*/ 90 w 366"/>
                <a:gd name="T9" fmla="*/ 264 h 594"/>
                <a:gd name="T10" fmla="*/ 72 w 366"/>
                <a:gd name="T11" fmla="*/ 228 h 594"/>
                <a:gd name="T12" fmla="*/ 114 w 366"/>
                <a:gd name="T13" fmla="*/ 0 h 594"/>
                <a:gd name="T14" fmla="*/ 168 w 366"/>
                <a:gd name="T15" fmla="*/ 12 h 594"/>
                <a:gd name="T16" fmla="*/ 150 w 366"/>
                <a:gd name="T17" fmla="*/ 90 h 594"/>
                <a:gd name="T18" fmla="*/ 162 w 366"/>
                <a:gd name="T19" fmla="*/ 120 h 594"/>
                <a:gd name="T20" fmla="*/ 156 w 366"/>
                <a:gd name="T21" fmla="*/ 132 h 594"/>
                <a:gd name="T22" fmla="*/ 174 w 366"/>
                <a:gd name="T23" fmla="*/ 150 h 594"/>
                <a:gd name="T24" fmla="*/ 198 w 366"/>
                <a:gd name="T25" fmla="*/ 198 h 594"/>
                <a:gd name="T26" fmla="*/ 222 w 366"/>
                <a:gd name="T27" fmla="*/ 210 h 594"/>
                <a:gd name="T28" fmla="*/ 192 w 366"/>
                <a:gd name="T29" fmla="*/ 288 h 594"/>
                <a:gd name="T30" fmla="*/ 204 w 366"/>
                <a:gd name="T31" fmla="*/ 300 h 594"/>
                <a:gd name="T32" fmla="*/ 222 w 366"/>
                <a:gd name="T33" fmla="*/ 282 h 594"/>
                <a:gd name="T34" fmla="*/ 234 w 366"/>
                <a:gd name="T35" fmla="*/ 294 h 594"/>
                <a:gd name="T36" fmla="*/ 240 w 366"/>
                <a:gd name="T37" fmla="*/ 354 h 594"/>
                <a:gd name="T38" fmla="*/ 258 w 366"/>
                <a:gd name="T39" fmla="*/ 366 h 594"/>
                <a:gd name="T40" fmla="*/ 264 w 366"/>
                <a:gd name="T41" fmla="*/ 396 h 594"/>
                <a:gd name="T42" fmla="*/ 276 w 366"/>
                <a:gd name="T43" fmla="*/ 390 h 594"/>
                <a:gd name="T44" fmla="*/ 294 w 366"/>
                <a:gd name="T45" fmla="*/ 396 h 594"/>
                <a:gd name="T46" fmla="*/ 300 w 366"/>
                <a:gd name="T47" fmla="*/ 384 h 594"/>
                <a:gd name="T48" fmla="*/ 342 w 366"/>
                <a:gd name="T49" fmla="*/ 396 h 594"/>
                <a:gd name="T50" fmla="*/ 354 w 366"/>
                <a:gd name="T51" fmla="*/ 378 h 594"/>
                <a:gd name="T52" fmla="*/ 366 w 366"/>
                <a:gd name="T53" fmla="*/ 402 h 594"/>
                <a:gd name="T54" fmla="*/ 336 w 366"/>
                <a:gd name="T55" fmla="*/ 594 h 594"/>
                <a:gd name="T56" fmla="*/ 222 w 366"/>
                <a:gd name="T57" fmla="*/ 576 h 594"/>
                <a:gd name="T58" fmla="*/ 168 w 366"/>
                <a:gd name="T59" fmla="*/ 564 h 594"/>
                <a:gd name="T60" fmla="*/ 168 w 366"/>
                <a:gd name="T61" fmla="*/ 570 h 59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66"/>
                <a:gd name="T94" fmla="*/ 0 h 594"/>
                <a:gd name="T95" fmla="*/ 366 w 366"/>
                <a:gd name="T96" fmla="*/ 594 h 59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66" h="594">
                  <a:moveTo>
                    <a:pt x="168" y="564"/>
                  </a:moveTo>
                  <a:lnTo>
                    <a:pt x="0" y="528"/>
                  </a:lnTo>
                  <a:lnTo>
                    <a:pt x="42" y="366"/>
                  </a:lnTo>
                  <a:lnTo>
                    <a:pt x="30" y="348"/>
                  </a:lnTo>
                  <a:lnTo>
                    <a:pt x="90" y="264"/>
                  </a:lnTo>
                  <a:lnTo>
                    <a:pt x="72" y="228"/>
                  </a:lnTo>
                  <a:lnTo>
                    <a:pt x="114" y="0"/>
                  </a:lnTo>
                  <a:lnTo>
                    <a:pt x="168" y="12"/>
                  </a:lnTo>
                  <a:lnTo>
                    <a:pt x="150" y="90"/>
                  </a:lnTo>
                  <a:lnTo>
                    <a:pt x="162" y="120"/>
                  </a:lnTo>
                  <a:lnTo>
                    <a:pt x="156" y="132"/>
                  </a:lnTo>
                  <a:lnTo>
                    <a:pt x="174" y="150"/>
                  </a:lnTo>
                  <a:lnTo>
                    <a:pt x="198" y="198"/>
                  </a:lnTo>
                  <a:lnTo>
                    <a:pt x="222" y="210"/>
                  </a:lnTo>
                  <a:lnTo>
                    <a:pt x="192" y="288"/>
                  </a:lnTo>
                  <a:lnTo>
                    <a:pt x="204" y="300"/>
                  </a:lnTo>
                  <a:lnTo>
                    <a:pt x="222" y="282"/>
                  </a:lnTo>
                  <a:lnTo>
                    <a:pt x="234" y="294"/>
                  </a:lnTo>
                  <a:lnTo>
                    <a:pt x="240" y="354"/>
                  </a:lnTo>
                  <a:lnTo>
                    <a:pt x="258" y="366"/>
                  </a:lnTo>
                  <a:lnTo>
                    <a:pt x="264" y="396"/>
                  </a:lnTo>
                  <a:lnTo>
                    <a:pt x="276" y="390"/>
                  </a:lnTo>
                  <a:lnTo>
                    <a:pt x="294" y="396"/>
                  </a:lnTo>
                  <a:lnTo>
                    <a:pt x="300" y="384"/>
                  </a:lnTo>
                  <a:lnTo>
                    <a:pt x="342" y="396"/>
                  </a:lnTo>
                  <a:lnTo>
                    <a:pt x="354" y="378"/>
                  </a:lnTo>
                  <a:lnTo>
                    <a:pt x="366" y="402"/>
                  </a:lnTo>
                  <a:lnTo>
                    <a:pt x="336" y="594"/>
                  </a:lnTo>
                  <a:lnTo>
                    <a:pt x="222" y="576"/>
                  </a:lnTo>
                  <a:lnTo>
                    <a:pt x="168" y="564"/>
                  </a:lnTo>
                  <a:lnTo>
                    <a:pt x="168" y="570"/>
                  </a:lnTo>
                </a:path>
              </a:pathLst>
            </a:custGeom>
            <a:noFill/>
            <a:ln w="9525">
              <a:solidFill>
                <a:srgbClr val="000000"/>
              </a:solidFill>
              <a:prstDash val="solid"/>
              <a:round/>
              <a:headEnd/>
              <a:tailEnd/>
            </a:ln>
          </p:spPr>
          <p:txBody>
            <a:bodyPr/>
            <a:lstStyle/>
            <a:p>
              <a:endParaRPr lang="en-US"/>
            </a:p>
          </p:txBody>
        </p:sp>
        <p:sp>
          <p:nvSpPr>
            <p:cNvPr id="11307" name="Freeform 167"/>
            <p:cNvSpPr>
              <a:spLocks/>
            </p:cNvSpPr>
            <p:nvPr/>
          </p:nvSpPr>
          <p:spPr bwMode="auto">
            <a:xfrm>
              <a:off x="3183" y="1842"/>
              <a:ext cx="246" cy="438"/>
            </a:xfrm>
            <a:custGeom>
              <a:avLst/>
              <a:gdLst>
                <a:gd name="T0" fmla="*/ 150 w 246"/>
                <a:gd name="T1" fmla="*/ 438 h 438"/>
                <a:gd name="T2" fmla="*/ 132 w 246"/>
                <a:gd name="T3" fmla="*/ 414 h 438"/>
                <a:gd name="T4" fmla="*/ 126 w 246"/>
                <a:gd name="T5" fmla="*/ 384 h 438"/>
                <a:gd name="T6" fmla="*/ 72 w 246"/>
                <a:gd name="T7" fmla="*/ 348 h 438"/>
                <a:gd name="T8" fmla="*/ 84 w 246"/>
                <a:gd name="T9" fmla="*/ 294 h 438"/>
                <a:gd name="T10" fmla="*/ 66 w 246"/>
                <a:gd name="T11" fmla="*/ 288 h 438"/>
                <a:gd name="T12" fmla="*/ 54 w 246"/>
                <a:gd name="T13" fmla="*/ 294 h 438"/>
                <a:gd name="T14" fmla="*/ 42 w 246"/>
                <a:gd name="T15" fmla="*/ 264 h 438"/>
                <a:gd name="T16" fmla="*/ 18 w 246"/>
                <a:gd name="T17" fmla="*/ 240 h 438"/>
                <a:gd name="T18" fmla="*/ 0 w 246"/>
                <a:gd name="T19" fmla="*/ 222 h 438"/>
                <a:gd name="T20" fmla="*/ 0 w 246"/>
                <a:gd name="T21" fmla="*/ 168 h 438"/>
                <a:gd name="T22" fmla="*/ 18 w 246"/>
                <a:gd name="T23" fmla="*/ 156 h 438"/>
                <a:gd name="T24" fmla="*/ 24 w 246"/>
                <a:gd name="T25" fmla="*/ 132 h 438"/>
                <a:gd name="T26" fmla="*/ 18 w 246"/>
                <a:gd name="T27" fmla="*/ 96 h 438"/>
                <a:gd name="T28" fmla="*/ 54 w 246"/>
                <a:gd name="T29" fmla="*/ 84 h 438"/>
                <a:gd name="T30" fmla="*/ 66 w 246"/>
                <a:gd name="T31" fmla="*/ 60 h 438"/>
                <a:gd name="T32" fmla="*/ 66 w 246"/>
                <a:gd name="T33" fmla="*/ 42 h 438"/>
                <a:gd name="T34" fmla="*/ 36 w 246"/>
                <a:gd name="T35" fmla="*/ 12 h 438"/>
                <a:gd name="T36" fmla="*/ 48 w 246"/>
                <a:gd name="T37" fmla="*/ 12 h 438"/>
                <a:gd name="T38" fmla="*/ 198 w 246"/>
                <a:gd name="T39" fmla="*/ 0 h 438"/>
                <a:gd name="T40" fmla="*/ 222 w 246"/>
                <a:gd name="T41" fmla="*/ 60 h 438"/>
                <a:gd name="T42" fmla="*/ 240 w 246"/>
                <a:gd name="T43" fmla="*/ 246 h 438"/>
                <a:gd name="T44" fmla="*/ 228 w 246"/>
                <a:gd name="T45" fmla="*/ 264 h 438"/>
                <a:gd name="T46" fmla="*/ 246 w 246"/>
                <a:gd name="T47" fmla="*/ 294 h 438"/>
                <a:gd name="T48" fmla="*/ 216 w 246"/>
                <a:gd name="T49" fmla="*/ 336 h 438"/>
                <a:gd name="T50" fmla="*/ 216 w 246"/>
                <a:gd name="T51" fmla="*/ 366 h 438"/>
                <a:gd name="T52" fmla="*/ 210 w 246"/>
                <a:gd name="T53" fmla="*/ 378 h 438"/>
                <a:gd name="T54" fmla="*/ 216 w 246"/>
                <a:gd name="T55" fmla="*/ 390 h 438"/>
                <a:gd name="T56" fmla="*/ 192 w 246"/>
                <a:gd name="T57" fmla="*/ 402 h 438"/>
                <a:gd name="T58" fmla="*/ 198 w 246"/>
                <a:gd name="T59" fmla="*/ 426 h 438"/>
                <a:gd name="T60" fmla="*/ 162 w 246"/>
                <a:gd name="T61" fmla="*/ 414 h 438"/>
                <a:gd name="T62" fmla="*/ 150 w 246"/>
                <a:gd name="T63" fmla="*/ 432 h 438"/>
                <a:gd name="T64" fmla="*/ 150 w 246"/>
                <a:gd name="T65" fmla="*/ 438 h 4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438"/>
                <a:gd name="T101" fmla="*/ 246 w 246"/>
                <a:gd name="T102" fmla="*/ 438 h 4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438">
                  <a:moveTo>
                    <a:pt x="150" y="438"/>
                  </a:moveTo>
                  <a:lnTo>
                    <a:pt x="132" y="414"/>
                  </a:lnTo>
                  <a:lnTo>
                    <a:pt x="126" y="384"/>
                  </a:lnTo>
                  <a:lnTo>
                    <a:pt x="72" y="348"/>
                  </a:lnTo>
                  <a:lnTo>
                    <a:pt x="84" y="294"/>
                  </a:lnTo>
                  <a:lnTo>
                    <a:pt x="66" y="288"/>
                  </a:lnTo>
                  <a:lnTo>
                    <a:pt x="54" y="294"/>
                  </a:lnTo>
                  <a:lnTo>
                    <a:pt x="42" y="264"/>
                  </a:lnTo>
                  <a:lnTo>
                    <a:pt x="18" y="240"/>
                  </a:lnTo>
                  <a:lnTo>
                    <a:pt x="0" y="222"/>
                  </a:lnTo>
                  <a:lnTo>
                    <a:pt x="0" y="168"/>
                  </a:lnTo>
                  <a:lnTo>
                    <a:pt x="18" y="156"/>
                  </a:lnTo>
                  <a:lnTo>
                    <a:pt x="24" y="132"/>
                  </a:lnTo>
                  <a:lnTo>
                    <a:pt x="18" y="96"/>
                  </a:lnTo>
                  <a:lnTo>
                    <a:pt x="54" y="84"/>
                  </a:lnTo>
                  <a:lnTo>
                    <a:pt x="66" y="60"/>
                  </a:lnTo>
                  <a:lnTo>
                    <a:pt x="66" y="42"/>
                  </a:lnTo>
                  <a:lnTo>
                    <a:pt x="36" y="12"/>
                  </a:lnTo>
                  <a:lnTo>
                    <a:pt x="48" y="12"/>
                  </a:lnTo>
                  <a:lnTo>
                    <a:pt x="198" y="0"/>
                  </a:lnTo>
                  <a:lnTo>
                    <a:pt x="222" y="60"/>
                  </a:lnTo>
                  <a:lnTo>
                    <a:pt x="240" y="246"/>
                  </a:lnTo>
                  <a:lnTo>
                    <a:pt x="228" y="264"/>
                  </a:lnTo>
                  <a:lnTo>
                    <a:pt x="246" y="294"/>
                  </a:lnTo>
                  <a:lnTo>
                    <a:pt x="216" y="336"/>
                  </a:lnTo>
                  <a:lnTo>
                    <a:pt x="216" y="366"/>
                  </a:lnTo>
                  <a:lnTo>
                    <a:pt x="210" y="378"/>
                  </a:lnTo>
                  <a:lnTo>
                    <a:pt x="216" y="390"/>
                  </a:lnTo>
                  <a:lnTo>
                    <a:pt x="192" y="402"/>
                  </a:lnTo>
                  <a:lnTo>
                    <a:pt x="198" y="426"/>
                  </a:lnTo>
                  <a:lnTo>
                    <a:pt x="162" y="414"/>
                  </a:lnTo>
                  <a:lnTo>
                    <a:pt x="150" y="432"/>
                  </a:lnTo>
                  <a:lnTo>
                    <a:pt x="150" y="438"/>
                  </a:lnTo>
                  <a:close/>
                </a:path>
              </a:pathLst>
            </a:custGeom>
            <a:solidFill>
              <a:srgbClr val="FF8C00"/>
            </a:solidFill>
            <a:ln w="9525">
              <a:solidFill>
                <a:srgbClr val="FF8C00"/>
              </a:solidFill>
              <a:prstDash val="solid"/>
              <a:round/>
              <a:headEnd/>
              <a:tailEnd/>
            </a:ln>
          </p:spPr>
          <p:txBody>
            <a:bodyPr/>
            <a:lstStyle/>
            <a:p>
              <a:endParaRPr lang="en-US"/>
            </a:p>
          </p:txBody>
        </p:sp>
        <p:sp>
          <p:nvSpPr>
            <p:cNvPr id="11308" name="Freeform 168"/>
            <p:cNvSpPr>
              <a:spLocks/>
            </p:cNvSpPr>
            <p:nvPr/>
          </p:nvSpPr>
          <p:spPr bwMode="auto">
            <a:xfrm>
              <a:off x="3183" y="1842"/>
              <a:ext cx="246" cy="444"/>
            </a:xfrm>
            <a:custGeom>
              <a:avLst/>
              <a:gdLst>
                <a:gd name="T0" fmla="*/ 150 w 246"/>
                <a:gd name="T1" fmla="*/ 438 h 444"/>
                <a:gd name="T2" fmla="*/ 132 w 246"/>
                <a:gd name="T3" fmla="*/ 414 h 444"/>
                <a:gd name="T4" fmla="*/ 126 w 246"/>
                <a:gd name="T5" fmla="*/ 384 h 444"/>
                <a:gd name="T6" fmla="*/ 72 w 246"/>
                <a:gd name="T7" fmla="*/ 348 h 444"/>
                <a:gd name="T8" fmla="*/ 84 w 246"/>
                <a:gd name="T9" fmla="*/ 294 h 444"/>
                <a:gd name="T10" fmla="*/ 66 w 246"/>
                <a:gd name="T11" fmla="*/ 288 h 444"/>
                <a:gd name="T12" fmla="*/ 54 w 246"/>
                <a:gd name="T13" fmla="*/ 294 h 444"/>
                <a:gd name="T14" fmla="*/ 42 w 246"/>
                <a:gd name="T15" fmla="*/ 264 h 444"/>
                <a:gd name="T16" fmla="*/ 18 w 246"/>
                <a:gd name="T17" fmla="*/ 240 h 444"/>
                <a:gd name="T18" fmla="*/ 0 w 246"/>
                <a:gd name="T19" fmla="*/ 222 h 444"/>
                <a:gd name="T20" fmla="*/ 0 w 246"/>
                <a:gd name="T21" fmla="*/ 168 h 444"/>
                <a:gd name="T22" fmla="*/ 18 w 246"/>
                <a:gd name="T23" fmla="*/ 156 h 444"/>
                <a:gd name="T24" fmla="*/ 24 w 246"/>
                <a:gd name="T25" fmla="*/ 132 h 444"/>
                <a:gd name="T26" fmla="*/ 18 w 246"/>
                <a:gd name="T27" fmla="*/ 96 h 444"/>
                <a:gd name="T28" fmla="*/ 54 w 246"/>
                <a:gd name="T29" fmla="*/ 84 h 444"/>
                <a:gd name="T30" fmla="*/ 66 w 246"/>
                <a:gd name="T31" fmla="*/ 60 h 444"/>
                <a:gd name="T32" fmla="*/ 66 w 246"/>
                <a:gd name="T33" fmla="*/ 42 h 444"/>
                <a:gd name="T34" fmla="*/ 36 w 246"/>
                <a:gd name="T35" fmla="*/ 12 h 444"/>
                <a:gd name="T36" fmla="*/ 48 w 246"/>
                <a:gd name="T37" fmla="*/ 12 h 444"/>
                <a:gd name="T38" fmla="*/ 198 w 246"/>
                <a:gd name="T39" fmla="*/ 0 h 444"/>
                <a:gd name="T40" fmla="*/ 222 w 246"/>
                <a:gd name="T41" fmla="*/ 60 h 444"/>
                <a:gd name="T42" fmla="*/ 240 w 246"/>
                <a:gd name="T43" fmla="*/ 246 h 444"/>
                <a:gd name="T44" fmla="*/ 228 w 246"/>
                <a:gd name="T45" fmla="*/ 264 h 444"/>
                <a:gd name="T46" fmla="*/ 246 w 246"/>
                <a:gd name="T47" fmla="*/ 294 h 444"/>
                <a:gd name="T48" fmla="*/ 216 w 246"/>
                <a:gd name="T49" fmla="*/ 336 h 444"/>
                <a:gd name="T50" fmla="*/ 216 w 246"/>
                <a:gd name="T51" fmla="*/ 366 h 444"/>
                <a:gd name="T52" fmla="*/ 210 w 246"/>
                <a:gd name="T53" fmla="*/ 378 h 444"/>
                <a:gd name="T54" fmla="*/ 216 w 246"/>
                <a:gd name="T55" fmla="*/ 390 h 444"/>
                <a:gd name="T56" fmla="*/ 192 w 246"/>
                <a:gd name="T57" fmla="*/ 402 h 444"/>
                <a:gd name="T58" fmla="*/ 198 w 246"/>
                <a:gd name="T59" fmla="*/ 426 h 444"/>
                <a:gd name="T60" fmla="*/ 162 w 246"/>
                <a:gd name="T61" fmla="*/ 414 h 444"/>
                <a:gd name="T62" fmla="*/ 150 w 246"/>
                <a:gd name="T63" fmla="*/ 432 h 444"/>
                <a:gd name="T64" fmla="*/ 150 w 246"/>
                <a:gd name="T65" fmla="*/ 438 h 444"/>
                <a:gd name="T66" fmla="*/ 150 w 246"/>
                <a:gd name="T67" fmla="*/ 444 h 44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6"/>
                <a:gd name="T103" fmla="*/ 0 h 444"/>
                <a:gd name="T104" fmla="*/ 246 w 246"/>
                <a:gd name="T105" fmla="*/ 444 h 44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6" h="444">
                  <a:moveTo>
                    <a:pt x="150" y="438"/>
                  </a:moveTo>
                  <a:lnTo>
                    <a:pt x="132" y="414"/>
                  </a:lnTo>
                  <a:lnTo>
                    <a:pt x="126" y="384"/>
                  </a:lnTo>
                  <a:lnTo>
                    <a:pt x="72" y="348"/>
                  </a:lnTo>
                  <a:lnTo>
                    <a:pt x="84" y="294"/>
                  </a:lnTo>
                  <a:lnTo>
                    <a:pt x="66" y="288"/>
                  </a:lnTo>
                  <a:lnTo>
                    <a:pt x="54" y="294"/>
                  </a:lnTo>
                  <a:lnTo>
                    <a:pt x="42" y="264"/>
                  </a:lnTo>
                  <a:lnTo>
                    <a:pt x="18" y="240"/>
                  </a:lnTo>
                  <a:lnTo>
                    <a:pt x="0" y="222"/>
                  </a:lnTo>
                  <a:lnTo>
                    <a:pt x="0" y="168"/>
                  </a:lnTo>
                  <a:lnTo>
                    <a:pt x="18" y="156"/>
                  </a:lnTo>
                  <a:lnTo>
                    <a:pt x="24" y="132"/>
                  </a:lnTo>
                  <a:lnTo>
                    <a:pt x="18" y="96"/>
                  </a:lnTo>
                  <a:lnTo>
                    <a:pt x="54" y="84"/>
                  </a:lnTo>
                  <a:lnTo>
                    <a:pt x="66" y="60"/>
                  </a:lnTo>
                  <a:lnTo>
                    <a:pt x="66" y="42"/>
                  </a:lnTo>
                  <a:lnTo>
                    <a:pt x="36" y="12"/>
                  </a:lnTo>
                  <a:lnTo>
                    <a:pt x="48" y="12"/>
                  </a:lnTo>
                  <a:lnTo>
                    <a:pt x="198" y="0"/>
                  </a:lnTo>
                  <a:lnTo>
                    <a:pt x="222" y="60"/>
                  </a:lnTo>
                  <a:lnTo>
                    <a:pt x="240" y="246"/>
                  </a:lnTo>
                  <a:lnTo>
                    <a:pt x="228" y="264"/>
                  </a:lnTo>
                  <a:lnTo>
                    <a:pt x="246" y="294"/>
                  </a:lnTo>
                  <a:lnTo>
                    <a:pt x="216" y="336"/>
                  </a:lnTo>
                  <a:lnTo>
                    <a:pt x="216" y="366"/>
                  </a:lnTo>
                  <a:lnTo>
                    <a:pt x="210" y="378"/>
                  </a:lnTo>
                  <a:lnTo>
                    <a:pt x="216" y="390"/>
                  </a:lnTo>
                  <a:lnTo>
                    <a:pt x="192" y="402"/>
                  </a:lnTo>
                  <a:lnTo>
                    <a:pt x="198" y="426"/>
                  </a:lnTo>
                  <a:lnTo>
                    <a:pt x="162" y="414"/>
                  </a:lnTo>
                  <a:lnTo>
                    <a:pt x="150" y="432"/>
                  </a:lnTo>
                  <a:lnTo>
                    <a:pt x="150" y="438"/>
                  </a:lnTo>
                  <a:lnTo>
                    <a:pt x="150" y="444"/>
                  </a:lnTo>
                </a:path>
              </a:pathLst>
            </a:custGeom>
            <a:noFill/>
            <a:ln w="9525">
              <a:solidFill>
                <a:srgbClr val="000000"/>
              </a:solidFill>
              <a:prstDash val="solid"/>
              <a:round/>
              <a:headEnd/>
              <a:tailEnd/>
            </a:ln>
          </p:spPr>
          <p:txBody>
            <a:bodyPr/>
            <a:lstStyle/>
            <a:p>
              <a:endParaRPr lang="en-US"/>
            </a:p>
          </p:txBody>
        </p:sp>
        <p:sp>
          <p:nvSpPr>
            <p:cNvPr id="11309" name="Freeform 169"/>
            <p:cNvSpPr>
              <a:spLocks/>
            </p:cNvSpPr>
            <p:nvPr/>
          </p:nvSpPr>
          <p:spPr bwMode="auto">
            <a:xfrm>
              <a:off x="3399" y="1884"/>
              <a:ext cx="186" cy="324"/>
            </a:xfrm>
            <a:custGeom>
              <a:avLst/>
              <a:gdLst>
                <a:gd name="T0" fmla="*/ 0 w 186"/>
                <a:gd name="T1" fmla="*/ 324 h 324"/>
                <a:gd name="T2" fmla="*/ 0 w 186"/>
                <a:gd name="T3" fmla="*/ 294 h 324"/>
                <a:gd name="T4" fmla="*/ 30 w 186"/>
                <a:gd name="T5" fmla="*/ 252 h 324"/>
                <a:gd name="T6" fmla="*/ 12 w 186"/>
                <a:gd name="T7" fmla="*/ 222 h 324"/>
                <a:gd name="T8" fmla="*/ 24 w 186"/>
                <a:gd name="T9" fmla="*/ 204 h 324"/>
                <a:gd name="T10" fmla="*/ 6 w 186"/>
                <a:gd name="T11" fmla="*/ 18 h 324"/>
                <a:gd name="T12" fmla="*/ 24 w 186"/>
                <a:gd name="T13" fmla="*/ 24 h 324"/>
                <a:gd name="T14" fmla="*/ 48 w 186"/>
                <a:gd name="T15" fmla="*/ 12 h 324"/>
                <a:gd name="T16" fmla="*/ 162 w 186"/>
                <a:gd name="T17" fmla="*/ 0 h 324"/>
                <a:gd name="T18" fmla="*/ 186 w 186"/>
                <a:gd name="T19" fmla="*/ 204 h 324"/>
                <a:gd name="T20" fmla="*/ 186 w 186"/>
                <a:gd name="T21" fmla="*/ 228 h 324"/>
                <a:gd name="T22" fmla="*/ 150 w 186"/>
                <a:gd name="T23" fmla="*/ 240 h 324"/>
                <a:gd name="T24" fmla="*/ 156 w 186"/>
                <a:gd name="T25" fmla="*/ 252 h 324"/>
                <a:gd name="T26" fmla="*/ 126 w 186"/>
                <a:gd name="T27" fmla="*/ 300 h 324"/>
                <a:gd name="T28" fmla="*/ 108 w 186"/>
                <a:gd name="T29" fmla="*/ 300 h 324"/>
                <a:gd name="T30" fmla="*/ 102 w 186"/>
                <a:gd name="T31" fmla="*/ 288 h 324"/>
                <a:gd name="T32" fmla="*/ 84 w 186"/>
                <a:gd name="T33" fmla="*/ 312 h 324"/>
                <a:gd name="T34" fmla="*/ 72 w 186"/>
                <a:gd name="T35" fmla="*/ 306 h 324"/>
                <a:gd name="T36" fmla="*/ 60 w 186"/>
                <a:gd name="T37" fmla="*/ 324 h 324"/>
                <a:gd name="T38" fmla="*/ 24 w 186"/>
                <a:gd name="T39" fmla="*/ 312 h 324"/>
                <a:gd name="T40" fmla="*/ 24 w 186"/>
                <a:gd name="T41" fmla="*/ 324 h 324"/>
                <a:gd name="T42" fmla="*/ 12 w 186"/>
                <a:gd name="T43" fmla="*/ 318 h 324"/>
                <a:gd name="T44" fmla="*/ 6 w 186"/>
                <a:gd name="T45" fmla="*/ 324 h 324"/>
                <a:gd name="T46" fmla="*/ 0 w 186"/>
                <a:gd name="T47" fmla="*/ 324 h 3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86"/>
                <a:gd name="T73" fmla="*/ 0 h 324"/>
                <a:gd name="T74" fmla="*/ 186 w 186"/>
                <a:gd name="T75" fmla="*/ 324 h 3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86" h="324">
                  <a:moveTo>
                    <a:pt x="0" y="324"/>
                  </a:moveTo>
                  <a:lnTo>
                    <a:pt x="0" y="294"/>
                  </a:lnTo>
                  <a:lnTo>
                    <a:pt x="30" y="252"/>
                  </a:lnTo>
                  <a:lnTo>
                    <a:pt x="12" y="222"/>
                  </a:lnTo>
                  <a:lnTo>
                    <a:pt x="24" y="204"/>
                  </a:lnTo>
                  <a:lnTo>
                    <a:pt x="6" y="18"/>
                  </a:lnTo>
                  <a:lnTo>
                    <a:pt x="24" y="24"/>
                  </a:lnTo>
                  <a:lnTo>
                    <a:pt x="48" y="12"/>
                  </a:lnTo>
                  <a:lnTo>
                    <a:pt x="162" y="0"/>
                  </a:lnTo>
                  <a:lnTo>
                    <a:pt x="186" y="204"/>
                  </a:lnTo>
                  <a:lnTo>
                    <a:pt x="186" y="228"/>
                  </a:lnTo>
                  <a:lnTo>
                    <a:pt x="150" y="240"/>
                  </a:lnTo>
                  <a:lnTo>
                    <a:pt x="156" y="252"/>
                  </a:lnTo>
                  <a:lnTo>
                    <a:pt x="126" y="300"/>
                  </a:lnTo>
                  <a:lnTo>
                    <a:pt x="108" y="300"/>
                  </a:lnTo>
                  <a:lnTo>
                    <a:pt x="102" y="288"/>
                  </a:lnTo>
                  <a:lnTo>
                    <a:pt x="84" y="312"/>
                  </a:lnTo>
                  <a:lnTo>
                    <a:pt x="72" y="306"/>
                  </a:lnTo>
                  <a:lnTo>
                    <a:pt x="60" y="324"/>
                  </a:lnTo>
                  <a:lnTo>
                    <a:pt x="24" y="312"/>
                  </a:lnTo>
                  <a:lnTo>
                    <a:pt x="24" y="324"/>
                  </a:lnTo>
                  <a:lnTo>
                    <a:pt x="12" y="318"/>
                  </a:lnTo>
                  <a:lnTo>
                    <a:pt x="6" y="324"/>
                  </a:lnTo>
                  <a:lnTo>
                    <a:pt x="0" y="324"/>
                  </a:lnTo>
                  <a:close/>
                </a:path>
              </a:pathLst>
            </a:custGeom>
            <a:solidFill>
              <a:srgbClr val="FF4500"/>
            </a:solidFill>
            <a:ln w="9525">
              <a:solidFill>
                <a:srgbClr val="FF4500"/>
              </a:solidFill>
              <a:prstDash val="solid"/>
              <a:round/>
              <a:headEnd/>
              <a:tailEnd/>
            </a:ln>
          </p:spPr>
          <p:txBody>
            <a:bodyPr/>
            <a:lstStyle/>
            <a:p>
              <a:endParaRPr lang="en-US"/>
            </a:p>
          </p:txBody>
        </p:sp>
        <p:sp>
          <p:nvSpPr>
            <p:cNvPr id="11310" name="Freeform 170"/>
            <p:cNvSpPr>
              <a:spLocks/>
            </p:cNvSpPr>
            <p:nvPr/>
          </p:nvSpPr>
          <p:spPr bwMode="auto">
            <a:xfrm>
              <a:off x="3399" y="1884"/>
              <a:ext cx="186" cy="330"/>
            </a:xfrm>
            <a:custGeom>
              <a:avLst/>
              <a:gdLst>
                <a:gd name="T0" fmla="*/ 0 w 186"/>
                <a:gd name="T1" fmla="*/ 324 h 330"/>
                <a:gd name="T2" fmla="*/ 0 w 186"/>
                <a:gd name="T3" fmla="*/ 294 h 330"/>
                <a:gd name="T4" fmla="*/ 30 w 186"/>
                <a:gd name="T5" fmla="*/ 252 h 330"/>
                <a:gd name="T6" fmla="*/ 12 w 186"/>
                <a:gd name="T7" fmla="*/ 222 h 330"/>
                <a:gd name="T8" fmla="*/ 24 w 186"/>
                <a:gd name="T9" fmla="*/ 204 h 330"/>
                <a:gd name="T10" fmla="*/ 6 w 186"/>
                <a:gd name="T11" fmla="*/ 18 h 330"/>
                <a:gd name="T12" fmla="*/ 24 w 186"/>
                <a:gd name="T13" fmla="*/ 24 h 330"/>
                <a:gd name="T14" fmla="*/ 48 w 186"/>
                <a:gd name="T15" fmla="*/ 12 h 330"/>
                <a:gd name="T16" fmla="*/ 162 w 186"/>
                <a:gd name="T17" fmla="*/ 0 h 330"/>
                <a:gd name="T18" fmla="*/ 186 w 186"/>
                <a:gd name="T19" fmla="*/ 204 h 330"/>
                <a:gd name="T20" fmla="*/ 186 w 186"/>
                <a:gd name="T21" fmla="*/ 228 h 330"/>
                <a:gd name="T22" fmla="*/ 150 w 186"/>
                <a:gd name="T23" fmla="*/ 240 h 330"/>
                <a:gd name="T24" fmla="*/ 156 w 186"/>
                <a:gd name="T25" fmla="*/ 252 h 330"/>
                <a:gd name="T26" fmla="*/ 126 w 186"/>
                <a:gd name="T27" fmla="*/ 300 h 330"/>
                <a:gd name="T28" fmla="*/ 108 w 186"/>
                <a:gd name="T29" fmla="*/ 300 h 330"/>
                <a:gd name="T30" fmla="*/ 102 w 186"/>
                <a:gd name="T31" fmla="*/ 288 h 330"/>
                <a:gd name="T32" fmla="*/ 84 w 186"/>
                <a:gd name="T33" fmla="*/ 312 h 330"/>
                <a:gd name="T34" fmla="*/ 72 w 186"/>
                <a:gd name="T35" fmla="*/ 306 h 330"/>
                <a:gd name="T36" fmla="*/ 60 w 186"/>
                <a:gd name="T37" fmla="*/ 324 h 330"/>
                <a:gd name="T38" fmla="*/ 24 w 186"/>
                <a:gd name="T39" fmla="*/ 312 h 330"/>
                <a:gd name="T40" fmla="*/ 24 w 186"/>
                <a:gd name="T41" fmla="*/ 324 h 330"/>
                <a:gd name="T42" fmla="*/ 12 w 186"/>
                <a:gd name="T43" fmla="*/ 318 h 330"/>
                <a:gd name="T44" fmla="*/ 6 w 186"/>
                <a:gd name="T45" fmla="*/ 324 h 330"/>
                <a:gd name="T46" fmla="*/ 0 w 186"/>
                <a:gd name="T47" fmla="*/ 324 h 330"/>
                <a:gd name="T48" fmla="*/ 0 w 186"/>
                <a:gd name="T49" fmla="*/ 330 h 33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6"/>
                <a:gd name="T76" fmla="*/ 0 h 330"/>
                <a:gd name="T77" fmla="*/ 186 w 186"/>
                <a:gd name="T78" fmla="*/ 330 h 33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6" h="330">
                  <a:moveTo>
                    <a:pt x="0" y="324"/>
                  </a:moveTo>
                  <a:lnTo>
                    <a:pt x="0" y="294"/>
                  </a:lnTo>
                  <a:lnTo>
                    <a:pt x="30" y="252"/>
                  </a:lnTo>
                  <a:lnTo>
                    <a:pt x="12" y="222"/>
                  </a:lnTo>
                  <a:lnTo>
                    <a:pt x="24" y="204"/>
                  </a:lnTo>
                  <a:lnTo>
                    <a:pt x="6" y="18"/>
                  </a:lnTo>
                  <a:lnTo>
                    <a:pt x="24" y="24"/>
                  </a:lnTo>
                  <a:lnTo>
                    <a:pt x="48" y="12"/>
                  </a:lnTo>
                  <a:lnTo>
                    <a:pt x="162" y="0"/>
                  </a:lnTo>
                  <a:lnTo>
                    <a:pt x="186" y="204"/>
                  </a:lnTo>
                  <a:lnTo>
                    <a:pt x="186" y="228"/>
                  </a:lnTo>
                  <a:lnTo>
                    <a:pt x="150" y="240"/>
                  </a:lnTo>
                  <a:lnTo>
                    <a:pt x="156" y="252"/>
                  </a:lnTo>
                  <a:lnTo>
                    <a:pt x="126" y="300"/>
                  </a:lnTo>
                  <a:lnTo>
                    <a:pt x="108" y="300"/>
                  </a:lnTo>
                  <a:lnTo>
                    <a:pt x="102" y="288"/>
                  </a:lnTo>
                  <a:lnTo>
                    <a:pt x="84" y="312"/>
                  </a:lnTo>
                  <a:lnTo>
                    <a:pt x="72" y="306"/>
                  </a:lnTo>
                  <a:lnTo>
                    <a:pt x="60" y="324"/>
                  </a:lnTo>
                  <a:lnTo>
                    <a:pt x="24" y="312"/>
                  </a:lnTo>
                  <a:lnTo>
                    <a:pt x="24" y="324"/>
                  </a:lnTo>
                  <a:lnTo>
                    <a:pt x="12" y="318"/>
                  </a:lnTo>
                  <a:lnTo>
                    <a:pt x="6" y="324"/>
                  </a:lnTo>
                  <a:lnTo>
                    <a:pt x="0" y="324"/>
                  </a:lnTo>
                  <a:lnTo>
                    <a:pt x="0" y="330"/>
                  </a:lnTo>
                </a:path>
              </a:pathLst>
            </a:custGeom>
            <a:noFill/>
            <a:ln w="9525">
              <a:solidFill>
                <a:srgbClr val="000000"/>
              </a:solidFill>
              <a:prstDash val="solid"/>
              <a:round/>
              <a:headEnd/>
              <a:tailEnd/>
            </a:ln>
          </p:spPr>
          <p:txBody>
            <a:bodyPr/>
            <a:lstStyle/>
            <a:p>
              <a:endParaRPr lang="en-US"/>
            </a:p>
          </p:txBody>
        </p:sp>
        <p:sp>
          <p:nvSpPr>
            <p:cNvPr id="11311" name="Freeform 171"/>
            <p:cNvSpPr>
              <a:spLocks/>
            </p:cNvSpPr>
            <p:nvPr/>
          </p:nvSpPr>
          <p:spPr bwMode="auto">
            <a:xfrm>
              <a:off x="2877" y="1776"/>
              <a:ext cx="372" cy="246"/>
            </a:xfrm>
            <a:custGeom>
              <a:avLst/>
              <a:gdLst>
                <a:gd name="T0" fmla="*/ 306 w 372"/>
                <a:gd name="T1" fmla="*/ 246 h 246"/>
                <a:gd name="T2" fmla="*/ 288 w 372"/>
                <a:gd name="T3" fmla="*/ 228 h 246"/>
                <a:gd name="T4" fmla="*/ 54 w 372"/>
                <a:gd name="T5" fmla="*/ 234 h 246"/>
                <a:gd name="T6" fmla="*/ 42 w 372"/>
                <a:gd name="T7" fmla="*/ 180 h 246"/>
                <a:gd name="T8" fmla="*/ 12 w 372"/>
                <a:gd name="T9" fmla="*/ 90 h 246"/>
                <a:gd name="T10" fmla="*/ 0 w 372"/>
                <a:gd name="T11" fmla="*/ 66 h 246"/>
                <a:gd name="T12" fmla="*/ 12 w 372"/>
                <a:gd name="T13" fmla="*/ 36 h 246"/>
                <a:gd name="T14" fmla="*/ 6 w 372"/>
                <a:gd name="T15" fmla="*/ 12 h 246"/>
                <a:gd name="T16" fmla="*/ 12 w 372"/>
                <a:gd name="T17" fmla="*/ 6 h 246"/>
                <a:gd name="T18" fmla="*/ 306 w 372"/>
                <a:gd name="T19" fmla="*/ 0 h 246"/>
                <a:gd name="T20" fmla="*/ 318 w 372"/>
                <a:gd name="T21" fmla="*/ 18 h 246"/>
                <a:gd name="T22" fmla="*/ 312 w 372"/>
                <a:gd name="T23" fmla="*/ 36 h 246"/>
                <a:gd name="T24" fmla="*/ 318 w 372"/>
                <a:gd name="T25" fmla="*/ 60 h 246"/>
                <a:gd name="T26" fmla="*/ 342 w 372"/>
                <a:gd name="T27" fmla="*/ 78 h 246"/>
                <a:gd name="T28" fmla="*/ 372 w 372"/>
                <a:gd name="T29" fmla="*/ 108 h 246"/>
                <a:gd name="T30" fmla="*/ 372 w 372"/>
                <a:gd name="T31" fmla="*/ 126 h 246"/>
                <a:gd name="T32" fmla="*/ 360 w 372"/>
                <a:gd name="T33" fmla="*/ 150 h 246"/>
                <a:gd name="T34" fmla="*/ 324 w 372"/>
                <a:gd name="T35" fmla="*/ 162 h 246"/>
                <a:gd name="T36" fmla="*/ 330 w 372"/>
                <a:gd name="T37" fmla="*/ 198 h 246"/>
                <a:gd name="T38" fmla="*/ 324 w 372"/>
                <a:gd name="T39" fmla="*/ 222 h 246"/>
                <a:gd name="T40" fmla="*/ 306 w 372"/>
                <a:gd name="T41" fmla="*/ 234 h 246"/>
                <a:gd name="T42" fmla="*/ 306 w 372"/>
                <a:gd name="T43" fmla="*/ 246 h 2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72"/>
                <a:gd name="T67" fmla="*/ 0 h 246"/>
                <a:gd name="T68" fmla="*/ 372 w 372"/>
                <a:gd name="T69" fmla="*/ 246 h 24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72" h="246">
                  <a:moveTo>
                    <a:pt x="306" y="246"/>
                  </a:moveTo>
                  <a:lnTo>
                    <a:pt x="288" y="228"/>
                  </a:lnTo>
                  <a:lnTo>
                    <a:pt x="54" y="234"/>
                  </a:lnTo>
                  <a:lnTo>
                    <a:pt x="42" y="180"/>
                  </a:lnTo>
                  <a:lnTo>
                    <a:pt x="12" y="90"/>
                  </a:lnTo>
                  <a:lnTo>
                    <a:pt x="0" y="66"/>
                  </a:lnTo>
                  <a:lnTo>
                    <a:pt x="12" y="36"/>
                  </a:lnTo>
                  <a:lnTo>
                    <a:pt x="6" y="12"/>
                  </a:lnTo>
                  <a:lnTo>
                    <a:pt x="12" y="6"/>
                  </a:lnTo>
                  <a:lnTo>
                    <a:pt x="306" y="0"/>
                  </a:lnTo>
                  <a:lnTo>
                    <a:pt x="318" y="18"/>
                  </a:lnTo>
                  <a:lnTo>
                    <a:pt x="312" y="36"/>
                  </a:lnTo>
                  <a:lnTo>
                    <a:pt x="318" y="60"/>
                  </a:lnTo>
                  <a:lnTo>
                    <a:pt x="342" y="78"/>
                  </a:lnTo>
                  <a:lnTo>
                    <a:pt x="372" y="108"/>
                  </a:lnTo>
                  <a:lnTo>
                    <a:pt x="372" y="126"/>
                  </a:lnTo>
                  <a:lnTo>
                    <a:pt x="360" y="150"/>
                  </a:lnTo>
                  <a:lnTo>
                    <a:pt x="324" y="162"/>
                  </a:lnTo>
                  <a:lnTo>
                    <a:pt x="330" y="198"/>
                  </a:lnTo>
                  <a:lnTo>
                    <a:pt x="324" y="222"/>
                  </a:lnTo>
                  <a:lnTo>
                    <a:pt x="306" y="234"/>
                  </a:lnTo>
                  <a:lnTo>
                    <a:pt x="306" y="246"/>
                  </a:lnTo>
                  <a:close/>
                </a:path>
              </a:pathLst>
            </a:custGeom>
            <a:solidFill>
              <a:srgbClr val="FF8C00"/>
            </a:solidFill>
            <a:ln w="9525">
              <a:solidFill>
                <a:srgbClr val="FF8C00"/>
              </a:solidFill>
              <a:prstDash val="solid"/>
              <a:round/>
              <a:headEnd/>
              <a:tailEnd/>
            </a:ln>
          </p:spPr>
          <p:txBody>
            <a:bodyPr/>
            <a:lstStyle/>
            <a:p>
              <a:endParaRPr lang="en-US"/>
            </a:p>
          </p:txBody>
        </p:sp>
        <p:sp>
          <p:nvSpPr>
            <p:cNvPr id="11312" name="Freeform 172"/>
            <p:cNvSpPr>
              <a:spLocks/>
            </p:cNvSpPr>
            <p:nvPr/>
          </p:nvSpPr>
          <p:spPr bwMode="auto">
            <a:xfrm>
              <a:off x="2877" y="1776"/>
              <a:ext cx="372" cy="252"/>
            </a:xfrm>
            <a:custGeom>
              <a:avLst/>
              <a:gdLst>
                <a:gd name="T0" fmla="*/ 306 w 372"/>
                <a:gd name="T1" fmla="*/ 246 h 252"/>
                <a:gd name="T2" fmla="*/ 288 w 372"/>
                <a:gd name="T3" fmla="*/ 228 h 252"/>
                <a:gd name="T4" fmla="*/ 54 w 372"/>
                <a:gd name="T5" fmla="*/ 234 h 252"/>
                <a:gd name="T6" fmla="*/ 42 w 372"/>
                <a:gd name="T7" fmla="*/ 180 h 252"/>
                <a:gd name="T8" fmla="*/ 12 w 372"/>
                <a:gd name="T9" fmla="*/ 90 h 252"/>
                <a:gd name="T10" fmla="*/ 0 w 372"/>
                <a:gd name="T11" fmla="*/ 66 h 252"/>
                <a:gd name="T12" fmla="*/ 12 w 372"/>
                <a:gd name="T13" fmla="*/ 36 h 252"/>
                <a:gd name="T14" fmla="*/ 6 w 372"/>
                <a:gd name="T15" fmla="*/ 12 h 252"/>
                <a:gd name="T16" fmla="*/ 12 w 372"/>
                <a:gd name="T17" fmla="*/ 6 h 252"/>
                <a:gd name="T18" fmla="*/ 306 w 372"/>
                <a:gd name="T19" fmla="*/ 0 h 252"/>
                <a:gd name="T20" fmla="*/ 318 w 372"/>
                <a:gd name="T21" fmla="*/ 18 h 252"/>
                <a:gd name="T22" fmla="*/ 312 w 372"/>
                <a:gd name="T23" fmla="*/ 36 h 252"/>
                <a:gd name="T24" fmla="*/ 318 w 372"/>
                <a:gd name="T25" fmla="*/ 60 h 252"/>
                <a:gd name="T26" fmla="*/ 342 w 372"/>
                <a:gd name="T27" fmla="*/ 78 h 252"/>
                <a:gd name="T28" fmla="*/ 372 w 372"/>
                <a:gd name="T29" fmla="*/ 108 h 252"/>
                <a:gd name="T30" fmla="*/ 372 w 372"/>
                <a:gd name="T31" fmla="*/ 126 h 252"/>
                <a:gd name="T32" fmla="*/ 360 w 372"/>
                <a:gd name="T33" fmla="*/ 150 h 252"/>
                <a:gd name="T34" fmla="*/ 324 w 372"/>
                <a:gd name="T35" fmla="*/ 162 h 252"/>
                <a:gd name="T36" fmla="*/ 330 w 372"/>
                <a:gd name="T37" fmla="*/ 198 h 252"/>
                <a:gd name="T38" fmla="*/ 324 w 372"/>
                <a:gd name="T39" fmla="*/ 222 h 252"/>
                <a:gd name="T40" fmla="*/ 306 w 372"/>
                <a:gd name="T41" fmla="*/ 234 h 252"/>
                <a:gd name="T42" fmla="*/ 306 w 372"/>
                <a:gd name="T43" fmla="*/ 246 h 252"/>
                <a:gd name="T44" fmla="*/ 306 w 372"/>
                <a:gd name="T45" fmla="*/ 252 h 25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72"/>
                <a:gd name="T70" fmla="*/ 0 h 252"/>
                <a:gd name="T71" fmla="*/ 372 w 372"/>
                <a:gd name="T72" fmla="*/ 252 h 25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72" h="252">
                  <a:moveTo>
                    <a:pt x="306" y="246"/>
                  </a:moveTo>
                  <a:lnTo>
                    <a:pt x="288" y="228"/>
                  </a:lnTo>
                  <a:lnTo>
                    <a:pt x="54" y="234"/>
                  </a:lnTo>
                  <a:lnTo>
                    <a:pt x="42" y="180"/>
                  </a:lnTo>
                  <a:lnTo>
                    <a:pt x="12" y="90"/>
                  </a:lnTo>
                  <a:lnTo>
                    <a:pt x="0" y="66"/>
                  </a:lnTo>
                  <a:lnTo>
                    <a:pt x="12" y="36"/>
                  </a:lnTo>
                  <a:lnTo>
                    <a:pt x="6" y="12"/>
                  </a:lnTo>
                  <a:lnTo>
                    <a:pt x="12" y="6"/>
                  </a:lnTo>
                  <a:lnTo>
                    <a:pt x="306" y="0"/>
                  </a:lnTo>
                  <a:lnTo>
                    <a:pt x="318" y="18"/>
                  </a:lnTo>
                  <a:lnTo>
                    <a:pt x="312" y="36"/>
                  </a:lnTo>
                  <a:lnTo>
                    <a:pt x="318" y="60"/>
                  </a:lnTo>
                  <a:lnTo>
                    <a:pt x="342" y="78"/>
                  </a:lnTo>
                  <a:lnTo>
                    <a:pt x="372" y="108"/>
                  </a:lnTo>
                  <a:lnTo>
                    <a:pt x="372" y="126"/>
                  </a:lnTo>
                  <a:lnTo>
                    <a:pt x="360" y="150"/>
                  </a:lnTo>
                  <a:lnTo>
                    <a:pt x="324" y="162"/>
                  </a:lnTo>
                  <a:lnTo>
                    <a:pt x="330" y="198"/>
                  </a:lnTo>
                  <a:lnTo>
                    <a:pt x="324" y="222"/>
                  </a:lnTo>
                  <a:lnTo>
                    <a:pt x="306" y="234"/>
                  </a:lnTo>
                  <a:lnTo>
                    <a:pt x="306" y="246"/>
                  </a:lnTo>
                  <a:lnTo>
                    <a:pt x="306" y="252"/>
                  </a:lnTo>
                </a:path>
              </a:pathLst>
            </a:custGeom>
            <a:noFill/>
            <a:ln w="9525">
              <a:solidFill>
                <a:srgbClr val="000000"/>
              </a:solidFill>
              <a:prstDash val="solid"/>
              <a:round/>
              <a:headEnd/>
              <a:tailEnd/>
            </a:ln>
          </p:spPr>
          <p:txBody>
            <a:bodyPr/>
            <a:lstStyle/>
            <a:p>
              <a:endParaRPr lang="en-US"/>
            </a:p>
          </p:txBody>
        </p:sp>
        <p:sp>
          <p:nvSpPr>
            <p:cNvPr id="11313" name="Freeform 173"/>
            <p:cNvSpPr>
              <a:spLocks/>
            </p:cNvSpPr>
            <p:nvPr/>
          </p:nvSpPr>
          <p:spPr bwMode="auto">
            <a:xfrm>
              <a:off x="2541" y="2046"/>
              <a:ext cx="456" cy="246"/>
            </a:xfrm>
            <a:custGeom>
              <a:avLst/>
              <a:gdLst>
                <a:gd name="T0" fmla="*/ 414 w 456"/>
                <a:gd name="T1" fmla="*/ 12 h 246"/>
                <a:gd name="T2" fmla="*/ 438 w 456"/>
                <a:gd name="T3" fmla="*/ 24 h 246"/>
                <a:gd name="T4" fmla="*/ 426 w 456"/>
                <a:gd name="T5" fmla="*/ 48 h 246"/>
                <a:gd name="T6" fmla="*/ 456 w 456"/>
                <a:gd name="T7" fmla="*/ 78 h 246"/>
                <a:gd name="T8" fmla="*/ 456 w 456"/>
                <a:gd name="T9" fmla="*/ 246 h 246"/>
                <a:gd name="T10" fmla="*/ 0 w 456"/>
                <a:gd name="T11" fmla="*/ 234 h 246"/>
                <a:gd name="T12" fmla="*/ 12 w 456"/>
                <a:gd name="T13" fmla="*/ 0 h 246"/>
                <a:gd name="T14" fmla="*/ 414 w 456"/>
                <a:gd name="T15" fmla="*/ 12 h 246"/>
                <a:gd name="T16" fmla="*/ 0 60000 65536"/>
                <a:gd name="T17" fmla="*/ 0 60000 65536"/>
                <a:gd name="T18" fmla="*/ 0 60000 65536"/>
                <a:gd name="T19" fmla="*/ 0 60000 65536"/>
                <a:gd name="T20" fmla="*/ 0 60000 65536"/>
                <a:gd name="T21" fmla="*/ 0 60000 65536"/>
                <a:gd name="T22" fmla="*/ 0 60000 65536"/>
                <a:gd name="T23" fmla="*/ 0 60000 65536"/>
                <a:gd name="T24" fmla="*/ 0 w 456"/>
                <a:gd name="T25" fmla="*/ 0 h 246"/>
                <a:gd name="T26" fmla="*/ 456 w 456"/>
                <a:gd name="T27" fmla="*/ 246 h 24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56" h="246">
                  <a:moveTo>
                    <a:pt x="414" y="12"/>
                  </a:moveTo>
                  <a:lnTo>
                    <a:pt x="438" y="24"/>
                  </a:lnTo>
                  <a:lnTo>
                    <a:pt x="426" y="48"/>
                  </a:lnTo>
                  <a:lnTo>
                    <a:pt x="456" y="78"/>
                  </a:lnTo>
                  <a:lnTo>
                    <a:pt x="456" y="246"/>
                  </a:lnTo>
                  <a:lnTo>
                    <a:pt x="0" y="234"/>
                  </a:lnTo>
                  <a:lnTo>
                    <a:pt x="12" y="0"/>
                  </a:lnTo>
                  <a:lnTo>
                    <a:pt x="414" y="12"/>
                  </a:lnTo>
                  <a:close/>
                </a:path>
              </a:pathLst>
            </a:custGeom>
            <a:solidFill>
              <a:srgbClr val="FFAA00"/>
            </a:solidFill>
            <a:ln w="9525">
              <a:solidFill>
                <a:srgbClr val="FFAA00"/>
              </a:solidFill>
              <a:prstDash val="solid"/>
              <a:round/>
              <a:headEnd/>
              <a:tailEnd/>
            </a:ln>
          </p:spPr>
          <p:txBody>
            <a:bodyPr/>
            <a:lstStyle/>
            <a:p>
              <a:endParaRPr lang="en-US"/>
            </a:p>
          </p:txBody>
        </p:sp>
        <p:sp>
          <p:nvSpPr>
            <p:cNvPr id="11314" name="Freeform 174"/>
            <p:cNvSpPr>
              <a:spLocks/>
            </p:cNvSpPr>
            <p:nvPr/>
          </p:nvSpPr>
          <p:spPr bwMode="auto">
            <a:xfrm>
              <a:off x="2541" y="2046"/>
              <a:ext cx="456" cy="246"/>
            </a:xfrm>
            <a:custGeom>
              <a:avLst/>
              <a:gdLst>
                <a:gd name="T0" fmla="*/ 414 w 456"/>
                <a:gd name="T1" fmla="*/ 12 h 246"/>
                <a:gd name="T2" fmla="*/ 438 w 456"/>
                <a:gd name="T3" fmla="*/ 24 h 246"/>
                <a:gd name="T4" fmla="*/ 426 w 456"/>
                <a:gd name="T5" fmla="*/ 48 h 246"/>
                <a:gd name="T6" fmla="*/ 456 w 456"/>
                <a:gd name="T7" fmla="*/ 78 h 246"/>
                <a:gd name="T8" fmla="*/ 456 w 456"/>
                <a:gd name="T9" fmla="*/ 246 h 246"/>
                <a:gd name="T10" fmla="*/ 0 w 456"/>
                <a:gd name="T11" fmla="*/ 234 h 246"/>
                <a:gd name="T12" fmla="*/ 12 w 456"/>
                <a:gd name="T13" fmla="*/ 0 h 246"/>
                <a:gd name="T14" fmla="*/ 414 w 456"/>
                <a:gd name="T15" fmla="*/ 12 h 246"/>
                <a:gd name="T16" fmla="*/ 414 w 456"/>
                <a:gd name="T17" fmla="*/ 18 h 2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56"/>
                <a:gd name="T28" fmla="*/ 0 h 246"/>
                <a:gd name="T29" fmla="*/ 456 w 456"/>
                <a:gd name="T30" fmla="*/ 246 h 2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56" h="246">
                  <a:moveTo>
                    <a:pt x="414" y="12"/>
                  </a:moveTo>
                  <a:lnTo>
                    <a:pt x="438" y="24"/>
                  </a:lnTo>
                  <a:lnTo>
                    <a:pt x="426" y="48"/>
                  </a:lnTo>
                  <a:lnTo>
                    <a:pt x="456" y="78"/>
                  </a:lnTo>
                  <a:lnTo>
                    <a:pt x="456" y="246"/>
                  </a:lnTo>
                  <a:lnTo>
                    <a:pt x="0" y="234"/>
                  </a:lnTo>
                  <a:lnTo>
                    <a:pt x="12" y="0"/>
                  </a:lnTo>
                  <a:lnTo>
                    <a:pt x="414" y="12"/>
                  </a:lnTo>
                  <a:lnTo>
                    <a:pt x="414" y="18"/>
                  </a:lnTo>
                </a:path>
              </a:pathLst>
            </a:custGeom>
            <a:noFill/>
            <a:ln w="9525">
              <a:solidFill>
                <a:srgbClr val="000000"/>
              </a:solidFill>
              <a:prstDash val="solid"/>
              <a:round/>
              <a:headEnd/>
              <a:tailEnd/>
            </a:ln>
          </p:spPr>
          <p:txBody>
            <a:bodyPr/>
            <a:lstStyle/>
            <a:p>
              <a:endParaRPr lang="en-US"/>
            </a:p>
          </p:txBody>
        </p:sp>
        <p:sp>
          <p:nvSpPr>
            <p:cNvPr id="11315" name="Freeform 175"/>
            <p:cNvSpPr>
              <a:spLocks/>
            </p:cNvSpPr>
            <p:nvPr/>
          </p:nvSpPr>
          <p:spPr bwMode="auto">
            <a:xfrm>
              <a:off x="3321" y="2088"/>
              <a:ext cx="450" cy="228"/>
            </a:xfrm>
            <a:custGeom>
              <a:avLst/>
              <a:gdLst>
                <a:gd name="T0" fmla="*/ 360 w 450"/>
                <a:gd name="T1" fmla="*/ 186 h 228"/>
                <a:gd name="T2" fmla="*/ 84 w 450"/>
                <a:gd name="T3" fmla="*/ 210 h 228"/>
                <a:gd name="T4" fmla="*/ 84 w 450"/>
                <a:gd name="T5" fmla="*/ 222 h 228"/>
                <a:gd name="T6" fmla="*/ 0 w 450"/>
                <a:gd name="T7" fmla="*/ 228 h 228"/>
                <a:gd name="T8" fmla="*/ 6 w 450"/>
                <a:gd name="T9" fmla="*/ 222 h 228"/>
                <a:gd name="T10" fmla="*/ 18 w 450"/>
                <a:gd name="T11" fmla="*/ 222 h 228"/>
                <a:gd name="T12" fmla="*/ 12 w 450"/>
                <a:gd name="T13" fmla="*/ 192 h 228"/>
                <a:gd name="T14" fmla="*/ 12 w 450"/>
                <a:gd name="T15" fmla="*/ 186 h 228"/>
                <a:gd name="T16" fmla="*/ 24 w 450"/>
                <a:gd name="T17" fmla="*/ 168 h 228"/>
                <a:gd name="T18" fmla="*/ 60 w 450"/>
                <a:gd name="T19" fmla="*/ 180 h 228"/>
                <a:gd name="T20" fmla="*/ 54 w 450"/>
                <a:gd name="T21" fmla="*/ 156 h 228"/>
                <a:gd name="T22" fmla="*/ 78 w 450"/>
                <a:gd name="T23" fmla="*/ 144 h 228"/>
                <a:gd name="T24" fmla="*/ 72 w 450"/>
                <a:gd name="T25" fmla="*/ 132 h 228"/>
                <a:gd name="T26" fmla="*/ 78 w 450"/>
                <a:gd name="T27" fmla="*/ 120 h 228"/>
                <a:gd name="T28" fmla="*/ 84 w 450"/>
                <a:gd name="T29" fmla="*/ 120 h 228"/>
                <a:gd name="T30" fmla="*/ 90 w 450"/>
                <a:gd name="T31" fmla="*/ 114 h 228"/>
                <a:gd name="T32" fmla="*/ 102 w 450"/>
                <a:gd name="T33" fmla="*/ 120 h 228"/>
                <a:gd name="T34" fmla="*/ 102 w 450"/>
                <a:gd name="T35" fmla="*/ 108 h 228"/>
                <a:gd name="T36" fmla="*/ 138 w 450"/>
                <a:gd name="T37" fmla="*/ 120 h 228"/>
                <a:gd name="T38" fmla="*/ 150 w 450"/>
                <a:gd name="T39" fmla="*/ 102 h 228"/>
                <a:gd name="T40" fmla="*/ 162 w 450"/>
                <a:gd name="T41" fmla="*/ 108 h 228"/>
                <a:gd name="T42" fmla="*/ 180 w 450"/>
                <a:gd name="T43" fmla="*/ 84 h 228"/>
                <a:gd name="T44" fmla="*/ 186 w 450"/>
                <a:gd name="T45" fmla="*/ 96 h 228"/>
                <a:gd name="T46" fmla="*/ 204 w 450"/>
                <a:gd name="T47" fmla="*/ 96 h 228"/>
                <a:gd name="T48" fmla="*/ 234 w 450"/>
                <a:gd name="T49" fmla="*/ 48 h 228"/>
                <a:gd name="T50" fmla="*/ 228 w 450"/>
                <a:gd name="T51" fmla="*/ 36 h 228"/>
                <a:gd name="T52" fmla="*/ 264 w 450"/>
                <a:gd name="T53" fmla="*/ 24 h 228"/>
                <a:gd name="T54" fmla="*/ 264 w 450"/>
                <a:gd name="T55" fmla="*/ 0 h 228"/>
                <a:gd name="T56" fmla="*/ 288 w 450"/>
                <a:gd name="T57" fmla="*/ 0 h 228"/>
                <a:gd name="T58" fmla="*/ 300 w 450"/>
                <a:gd name="T59" fmla="*/ 18 h 228"/>
                <a:gd name="T60" fmla="*/ 336 w 450"/>
                <a:gd name="T61" fmla="*/ 30 h 228"/>
                <a:gd name="T62" fmla="*/ 384 w 450"/>
                <a:gd name="T63" fmla="*/ 12 h 228"/>
                <a:gd name="T64" fmla="*/ 402 w 450"/>
                <a:gd name="T65" fmla="*/ 36 h 228"/>
                <a:gd name="T66" fmla="*/ 402 w 450"/>
                <a:gd name="T67" fmla="*/ 36 h 228"/>
                <a:gd name="T68" fmla="*/ 414 w 450"/>
                <a:gd name="T69" fmla="*/ 72 h 228"/>
                <a:gd name="T70" fmla="*/ 450 w 450"/>
                <a:gd name="T71" fmla="*/ 102 h 228"/>
                <a:gd name="T72" fmla="*/ 390 w 450"/>
                <a:gd name="T73" fmla="*/ 174 h 228"/>
                <a:gd name="T74" fmla="*/ 360 w 450"/>
                <a:gd name="T75" fmla="*/ 186 h 22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50"/>
                <a:gd name="T115" fmla="*/ 0 h 228"/>
                <a:gd name="T116" fmla="*/ 450 w 450"/>
                <a:gd name="T117" fmla="*/ 228 h 22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50" h="228">
                  <a:moveTo>
                    <a:pt x="360" y="186"/>
                  </a:moveTo>
                  <a:lnTo>
                    <a:pt x="84" y="210"/>
                  </a:lnTo>
                  <a:lnTo>
                    <a:pt x="84" y="222"/>
                  </a:lnTo>
                  <a:lnTo>
                    <a:pt x="0" y="228"/>
                  </a:lnTo>
                  <a:lnTo>
                    <a:pt x="6" y="222"/>
                  </a:lnTo>
                  <a:lnTo>
                    <a:pt x="18" y="222"/>
                  </a:lnTo>
                  <a:lnTo>
                    <a:pt x="12" y="192"/>
                  </a:lnTo>
                  <a:lnTo>
                    <a:pt x="12" y="186"/>
                  </a:lnTo>
                  <a:lnTo>
                    <a:pt x="24" y="168"/>
                  </a:lnTo>
                  <a:lnTo>
                    <a:pt x="60" y="180"/>
                  </a:lnTo>
                  <a:lnTo>
                    <a:pt x="54" y="156"/>
                  </a:lnTo>
                  <a:lnTo>
                    <a:pt x="78" y="144"/>
                  </a:lnTo>
                  <a:lnTo>
                    <a:pt x="72" y="132"/>
                  </a:lnTo>
                  <a:lnTo>
                    <a:pt x="78" y="120"/>
                  </a:lnTo>
                  <a:lnTo>
                    <a:pt x="84" y="120"/>
                  </a:lnTo>
                  <a:lnTo>
                    <a:pt x="90" y="114"/>
                  </a:lnTo>
                  <a:lnTo>
                    <a:pt x="102" y="120"/>
                  </a:lnTo>
                  <a:lnTo>
                    <a:pt x="102" y="108"/>
                  </a:lnTo>
                  <a:lnTo>
                    <a:pt x="138" y="120"/>
                  </a:lnTo>
                  <a:lnTo>
                    <a:pt x="150" y="102"/>
                  </a:lnTo>
                  <a:lnTo>
                    <a:pt x="162" y="108"/>
                  </a:lnTo>
                  <a:lnTo>
                    <a:pt x="180" y="84"/>
                  </a:lnTo>
                  <a:lnTo>
                    <a:pt x="186" y="96"/>
                  </a:lnTo>
                  <a:lnTo>
                    <a:pt x="204" y="96"/>
                  </a:lnTo>
                  <a:lnTo>
                    <a:pt x="234" y="48"/>
                  </a:lnTo>
                  <a:lnTo>
                    <a:pt x="228" y="36"/>
                  </a:lnTo>
                  <a:lnTo>
                    <a:pt x="264" y="24"/>
                  </a:lnTo>
                  <a:lnTo>
                    <a:pt x="264" y="0"/>
                  </a:lnTo>
                  <a:lnTo>
                    <a:pt x="288" y="0"/>
                  </a:lnTo>
                  <a:lnTo>
                    <a:pt x="300" y="18"/>
                  </a:lnTo>
                  <a:lnTo>
                    <a:pt x="336" y="30"/>
                  </a:lnTo>
                  <a:lnTo>
                    <a:pt x="384" y="12"/>
                  </a:lnTo>
                  <a:lnTo>
                    <a:pt x="402" y="36"/>
                  </a:lnTo>
                  <a:lnTo>
                    <a:pt x="414" y="72"/>
                  </a:lnTo>
                  <a:lnTo>
                    <a:pt x="450" y="102"/>
                  </a:lnTo>
                  <a:lnTo>
                    <a:pt x="390" y="174"/>
                  </a:lnTo>
                  <a:lnTo>
                    <a:pt x="360" y="186"/>
                  </a:lnTo>
                  <a:close/>
                </a:path>
              </a:pathLst>
            </a:custGeom>
            <a:solidFill>
              <a:srgbClr val="FF4500"/>
            </a:solidFill>
            <a:ln w="9525">
              <a:solidFill>
                <a:srgbClr val="FF4500"/>
              </a:solidFill>
              <a:prstDash val="solid"/>
              <a:round/>
              <a:headEnd/>
              <a:tailEnd/>
            </a:ln>
          </p:spPr>
          <p:txBody>
            <a:bodyPr/>
            <a:lstStyle/>
            <a:p>
              <a:endParaRPr lang="en-US"/>
            </a:p>
          </p:txBody>
        </p:sp>
        <p:sp>
          <p:nvSpPr>
            <p:cNvPr id="11316" name="Freeform 176"/>
            <p:cNvSpPr>
              <a:spLocks/>
            </p:cNvSpPr>
            <p:nvPr/>
          </p:nvSpPr>
          <p:spPr bwMode="auto">
            <a:xfrm>
              <a:off x="3321" y="2088"/>
              <a:ext cx="450" cy="228"/>
            </a:xfrm>
            <a:custGeom>
              <a:avLst/>
              <a:gdLst>
                <a:gd name="T0" fmla="*/ 360 w 450"/>
                <a:gd name="T1" fmla="*/ 186 h 228"/>
                <a:gd name="T2" fmla="*/ 84 w 450"/>
                <a:gd name="T3" fmla="*/ 210 h 228"/>
                <a:gd name="T4" fmla="*/ 84 w 450"/>
                <a:gd name="T5" fmla="*/ 222 h 228"/>
                <a:gd name="T6" fmla="*/ 0 w 450"/>
                <a:gd name="T7" fmla="*/ 228 h 228"/>
                <a:gd name="T8" fmla="*/ 6 w 450"/>
                <a:gd name="T9" fmla="*/ 222 h 228"/>
                <a:gd name="T10" fmla="*/ 18 w 450"/>
                <a:gd name="T11" fmla="*/ 222 h 228"/>
                <a:gd name="T12" fmla="*/ 12 w 450"/>
                <a:gd name="T13" fmla="*/ 192 h 228"/>
                <a:gd name="T14" fmla="*/ 12 w 450"/>
                <a:gd name="T15" fmla="*/ 186 h 228"/>
                <a:gd name="T16" fmla="*/ 24 w 450"/>
                <a:gd name="T17" fmla="*/ 168 h 228"/>
                <a:gd name="T18" fmla="*/ 60 w 450"/>
                <a:gd name="T19" fmla="*/ 180 h 228"/>
                <a:gd name="T20" fmla="*/ 54 w 450"/>
                <a:gd name="T21" fmla="*/ 156 h 228"/>
                <a:gd name="T22" fmla="*/ 78 w 450"/>
                <a:gd name="T23" fmla="*/ 144 h 228"/>
                <a:gd name="T24" fmla="*/ 72 w 450"/>
                <a:gd name="T25" fmla="*/ 132 h 228"/>
                <a:gd name="T26" fmla="*/ 78 w 450"/>
                <a:gd name="T27" fmla="*/ 120 h 228"/>
                <a:gd name="T28" fmla="*/ 84 w 450"/>
                <a:gd name="T29" fmla="*/ 120 h 228"/>
                <a:gd name="T30" fmla="*/ 90 w 450"/>
                <a:gd name="T31" fmla="*/ 114 h 228"/>
                <a:gd name="T32" fmla="*/ 102 w 450"/>
                <a:gd name="T33" fmla="*/ 120 h 228"/>
                <a:gd name="T34" fmla="*/ 102 w 450"/>
                <a:gd name="T35" fmla="*/ 108 h 228"/>
                <a:gd name="T36" fmla="*/ 138 w 450"/>
                <a:gd name="T37" fmla="*/ 120 h 228"/>
                <a:gd name="T38" fmla="*/ 150 w 450"/>
                <a:gd name="T39" fmla="*/ 102 h 228"/>
                <a:gd name="T40" fmla="*/ 162 w 450"/>
                <a:gd name="T41" fmla="*/ 108 h 228"/>
                <a:gd name="T42" fmla="*/ 180 w 450"/>
                <a:gd name="T43" fmla="*/ 84 h 228"/>
                <a:gd name="T44" fmla="*/ 186 w 450"/>
                <a:gd name="T45" fmla="*/ 96 h 228"/>
                <a:gd name="T46" fmla="*/ 204 w 450"/>
                <a:gd name="T47" fmla="*/ 96 h 228"/>
                <a:gd name="T48" fmla="*/ 234 w 450"/>
                <a:gd name="T49" fmla="*/ 48 h 228"/>
                <a:gd name="T50" fmla="*/ 228 w 450"/>
                <a:gd name="T51" fmla="*/ 36 h 228"/>
                <a:gd name="T52" fmla="*/ 264 w 450"/>
                <a:gd name="T53" fmla="*/ 24 h 228"/>
                <a:gd name="T54" fmla="*/ 264 w 450"/>
                <a:gd name="T55" fmla="*/ 0 h 228"/>
                <a:gd name="T56" fmla="*/ 288 w 450"/>
                <a:gd name="T57" fmla="*/ 0 h 228"/>
                <a:gd name="T58" fmla="*/ 300 w 450"/>
                <a:gd name="T59" fmla="*/ 18 h 228"/>
                <a:gd name="T60" fmla="*/ 336 w 450"/>
                <a:gd name="T61" fmla="*/ 30 h 228"/>
                <a:gd name="T62" fmla="*/ 384 w 450"/>
                <a:gd name="T63" fmla="*/ 12 h 228"/>
                <a:gd name="T64" fmla="*/ 402 w 450"/>
                <a:gd name="T65" fmla="*/ 36 h 228"/>
                <a:gd name="T66" fmla="*/ 408 w 450"/>
                <a:gd name="T67" fmla="*/ 36 h 228"/>
                <a:gd name="T68" fmla="*/ 402 w 450"/>
                <a:gd name="T69" fmla="*/ 36 h 228"/>
                <a:gd name="T70" fmla="*/ 414 w 450"/>
                <a:gd name="T71" fmla="*/ 72 h 228"/>
                <a:gd name="T72" fmla="*/ 450 w 450"/>
                <a:gd name="T73" fmla="*/ 102 h 228"/>
                <a:gd name="T74" fmla="*/ 390 w 450"/>
                <a:gd name="T75" fmla="*/ 174 h 228"/>
                <a:gd name="T76" fmla="*/ 360 w 450"/>
                <a:gd name="T77" fmla="*/ 186 h 228"/>
                <a:gd name="T78" fmla="*/ 360 w 450"/>
                <a:gd name="T79" fmla="*/ 192 h 2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50"/>
                <a:gd name="T121" fmla="*/ 0 h 228"/>
                <a:gd name="T122" fmla="*/ 450 w 450"/>
                <a:gd name="T123" fmla="*/ 228 h 2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50" h="228">
                  <a:moveTo>
                    <a:pt x="360" y="186"/>
                  </a:moveTo>
                  <a:lnTo>
                    <a:pt x="84" y="210"/>
                  </a:lnTo>
                  <a:lnTo>
                    <a:pt x="84" y="222"/>
                  </a:lnTo>
                  <a:lnTo>
                    <a:pt x="0" y="228"/>
                  </a:lnTo>
                  <a:lnTo>
                    <a:pt x="6" y="222"/>
                  </a:lnTo>
                  <a:lnTo>
                    <a:pt x="18" y="222"/>
                  </a:lnTo>
                  <a:lnTo>
                    <a:pt x="12" y="192"/>
                  </a:lnTo>
                  <a:lnTo>
                    <a:pt x="12" y="186"/>
                  </a:lnTo>
                  <a:lnTo>
                    <a:pt x="24" y="168"/>
                  </a:lnTo>
                  <a:lnTo>
                    <a:pt x="60" y="180"/>
                  </a:lnTo>
                  <a:lnTo>
                    <a:pt x="54" y="156"/>
                  </a:lnTo>
                  <a:lnTo>
                    <a:pt x="78" y="144"/>
                  </a:lnTo>
                  <a:lnTo>
                    <a:pt x="72" y="132"/>
                  </a:lnTo>
                  <a:lnTo>
                    <a:pt x="78" y="120"/>
                  </a:lnTo>
                  <a:lnTo>
                    <a:pt x="84" y="120"/>
                  </a:lnTo>
                  <a:lnTo>
                    <a:pt x="90" y="114"/>
                  </a:lnTo>
                  <a:lnTo>
                    <a:pt x="102" y="120"/>
                  </a:lnTo>
                  <a:lnTo>
                    <a:pt x="102" y="108"/>
                  </a:lnTo>
                  <a:lnTo>
                    <a:pt x="138" y="120"/>
                  </a:lnTo>
                  <a:lnTo>
                    <a:pt x="150" y="102"/>
                  </a:lnTo>
                  <a:lnTo>
                    <a:pt x="162" y="108"/>
                  </a:lnTo>
                  <a:lnTo>
                    <a:pt x="180" y="84"/>
                  </a:lnTo>
                  <a:lnTo>
                    <a:pt x="186" y="96"/>
                  </a:lnTo>
                  <a:lnTo>
                    <a:pt x="204" y="96"/>
                  </a:lnTo>
                  <a:lnTo>
                    <a:pt x="234" y="48"/>
                  </a:lnTo>
                  <a:lnTo>
                    <a:pt x="228" y="36"/>
                  </a:lnTo>
                  <a:lnTo>
                    <a:pt x="264" y="24"/>
                  </a:lnTo>
                  <a:lnTo>
                    <a:pt x="264" y="0"/>
                  </a:lnTo>
                  <a:lnTo>
                    <a:pt x="288" y="0"/>
                  </a:lnTo>
                  <a:lnTo>
                    <a:pt x="300" y="18"/>
                  </a:lnTo>
                  <a:lnTo>
                    <a:pt x="336" y="30"/>
                  </a:lnTo>
                  <a:lnTo>
                    <a:pt x="384" y="12"/>
                  </a:lnTo>
                  <a:lnTo>
                    <a:pt x="402" y="36"/>
                  </a:lnTo>
                  <a:lnTo>
                    <a:pt x="408" y="36"/>
                  </a:lnTo>
                  <a:lnTo>
                    <a:pt x="402" y="36"/>
                  </a:lnTo>
                  <a:lnTo>
                    <a:pt x="414" y="72"/>
                  </a:lnTo>
                  <a:lnTo>
                    <a:pt x="450" y="102"/>
                  </a:lnTo>
                  <a:lnTo>
                    <a:pt x="390" y="174"/>
                  </a:lnTo>
                  <a:lnTo>
                    <a:pt x="360" y="186"/>
                  </a:lnTo>
                  <a:lnTo>
                    <a:pt x="360" y="192"/>
                  </a:lnTo>
                </a:path>
              </a:pathLst>
            </a:custGeom>
            <a:noFill/>
            <a:ln w="9525">
              <a:solidFill>
                <a:srgbClr val="000000"/>
              </a:solidFill>
              <a:prstDash val="solid"/>
              <a:round/>
              <a:headEnd/>
              <a:tailEnd/>
            </a:ln>
          </p:spPr>
          <p:txBody>
            <a:bodyPr/>
            <a:lstStyle/>
            <a:p>
              <a:endParaRPr lang="en-US"/>
            </a:p>
          </p:txBody>
        </p:sp>
        <p:sp>
          <p:nvSpPr>
            <p:cNvPr id="11317" name="Freeform 177"/>
            <p:cNvSpPr>
              <a:spLocks/>
            </p:cNvSpPr>
            <p:nvPr/>
          </p:nvSpPr>
          <p:spPr bwMode="auto">
            <a:xfrm>
              <a:off x="3039" y="2598"/>
              <a:ext cx="348" cy="306"/>
            </a:xfrm>
            <a:custGeom>
              <a:avLst/>
              <a:gdLst>
                <a:gd name="T0" fmla="*/ 306 w 348"/>
                <a:gd name="T1" fmla="*/ 210 h 306"/>
                <a:gd name="T2" fmla="*/ 264 w 348"/>
                <a:gd name="T3" fmla="*/ 198 h 306"/>
                <a:gd name="T4" fmla="*/ 246 w 348"/>
                <a:gd name="T5" fmla="*/ 216 h 306"/>
                <a:gd name="T6" fmla="*/ 270 w 348"/>
                <a:gd name="T7" fmla="*/ 228 h 306"/>
                <a:gd name="T8" fmla="*/ 300 w 348"/>
                <a:gd name="T9" fmla="*/ 216 h 306"/>
                <a:gd name="T10" fmla="*/ 288 w 348"/>
                <a:gd name="T11" fmla="*/ 228 h 306"/>
                <a:gd name="T12" fmla="*/ 306 w 348"/>
                <a:gd name="T13" fmla="*/ 234 h 306"/>
                <a:gd name="T14" fmla="*/ 312 w 348"/>
                <a:gd name="T15" fmla="*/ 222 h 306"/>
                <a:gd name="T16" fmla="*/ 330 w 348"/>
                <a:gd name="T17" fmla="*/ 210 h 306"/>
                <a:gd name="T18" fmla="*/ 336 w 348"/>
                <a:gd name="T19" fmla="*/ 234 h 306"/>
                <a:gd name="T20" fmla="*/ 306 w 348"/>
                <a:gd name="T21" fmla="*/ 258 h 306"/>
                <a:gd name="T22" fmla="*/ 312 w 348"/>
                <a:gd name="T23" fmla="*/ 270 h 306"/>
                <a:gd name="T24" fmla="*/ 348 w 348"/>
                <a:gd name="T25" fmla="*/ 288 h 306"/>
                <a:gd name="T26" fmla="*/ 342 w 348"/>
                <a:gd name="T27" fmla="*/ 300 h 306"/>
                <a:gd name="T28" fmla="*/ 336 w 348"/>
                <a:gd name="T29" fmla="*/ 294 h 306"/>
                <a:gd name="T30" fmla="*/ 324 w 348"/>
                <a:gd name="T31" fmla="*/ 306 h 306"/>
                <a:gd name="T32" fmla="*/ 318 w 348"/>
                <a:gd name="T33" fmla="*/ 282 h 306"/>
                <a:gd name="T34" fmla="*/ 276 w 348"/>
                <a:gd name="T35" fmla="*/ 270 h 306"/>
                <a:gd name="T36" fmla="*/ 282 w 348"/>
                <a:gd name="T37" fmla="*/ 288 h 306"/>
                <a:gd name="T38" fmla="*/ 270 w 348"/>
                <a:gd name="T39" fmla="*/ 300 h 306"/>
                <a:gd name="T40" fmla="*/ 258 w 348"/>
                <a:gd name="T41" fmla="*/ 282 h 306"/>
                <a:gd name="T42" fmla="*/ 252 w 348"/>
                <a:gd name="T43" fmla="*/ 294 h 306"/>
                <a:gd name="T44" fmla="*/ 240 w 348"/>
                <a:gd name="T45" fmla="*/ 282 h 306"/>
                <a:gd name="T46" fmla="*/ 234 w 348"/>
                <a:gd name="T47" fmla="*/ 300 h 306"/>
                <a:gd name="T48" fmla="*/ 222 w 348"/>
                <a:gd name="T49" fmla="*/ 300 h 306"/>
                <a:gd name="T50" fmla="*/ 204 w 348"/>
                <a:gd name="T51" fmla="*/ 294 h 306"/>
                <a:gd name="T52" fmla="*/ 192 w 348"/>
                <a:gd name="T53" fmla="*/ 270 h 306"/>
                <a:gd name="T54" fmla="*/ 174 w 348"/>
                <a:gd name="T55" fmla="*/ 270 h 306"/>
                <a:gd name="T56" fmla="*/ 174 w 348"/>
                <a:gd name="T57" fmla="*/ 252 h 306"/>
                <a:gd name="T58" fmla="*/ 156 w 348"/>
                <a:gd name="T59" fmla="*/ 258 h 306"/>
                <a:gd name="T60" fmla="*/ 156 w 348"/>
                <a:gd name="T61" fmla="*/ 246 h 306"/>
                <a:gd name="T62" fmla="*/ 132 w 348"/>
                <a:gd name="T63" fmla="*/ 252 h 306"/>
                <a:gd name="T64" fmla="*/ 144 w 348"/>
                <a:gd name="T65" fmla="*/ 264 h 306"/>
                <a:gd name="T66" fmla="*/ 126 w 348"/>
                <a:gd name="T67" fmla="*/ 270 h 306"/>
                <a:gd name="T68" fmla="*/ 66 w 348"/>
                <a:gd name="T69" fmla="*/ 252 h 306"/>
                <a:gd name="T70" fmla="*/ 18 w 348"/>
                <a:gd name="T71" fmla="*/ 258 h 306"/>
                <a:gd name="T72" fmla="*/ 12 w 348"/>
                <a:gd name="T73" fmla="*/ 252 h 306"/>
                <a:gd name="T74" fmla="*/ 30 w 348"/>
                <a:gd name="T75" fmla="*/ 234 h 306"/>
                <a:gd name="T76" fmla="*/ 24 w 348"/>
                <a:gd name="T77" fmla="*/ 192 h 306"/>
                <a:gd name="T78" fmla="*/ 36 w 348"/>
                <a:gd name="T79" fmla="*/ 156 h 306"/>
                <a:gd name="T80" fmla="*/ 0 w 348"/>
                <a:gd name="T81" fmla="*/ 84 h 306"/>
                <a:gd name="T82" fmla="*/ 0 w 348"/>
                <a:gd name="T83" fmla="*/ 6 h 306"/>
                <a:gd name="T84" fmla="*/ 186 w 348"/>
                <a:gd name="T85" fmla="*/ 0 h 306"/>
                <a:gd name="T86" fmla="*/ 192 w 348"/>
                <a:gd name="T87" fmla="*/ 6 h 306"/>
                <a:gd name="T88" fmla="*/ 192 w 348"/>
                <a:gd name="T89" fmla="*/ 30 h 306"/>
                <a:gd name="T90" fmla="*/ 198 w 348"/>
                <a:gd name="T91" fmla="*/ 30 h 306"/>
                <a:gd name="T92" fmla="*/ 192 w 348"/>
                <a:gd name="T93" fmla="*/ 36 h 306"/>
                <a:gd name="T94" fmla="*/ 210 w 348"/>
                <a:gd name="T95" fmla="*/ 54 h 306"/>
                <a:gd name="T96" fmla="*/ 192 w 348"/>
                <a:gd name="T97" fmla="*/ 60 h 306"/>
                <a:gd name="T98" fmla="*/ 204 w 348"/>
                <a:gd name="T99" fmla="*/ 66 h 306"/>
                <a:gd name="T100" fmla="*/ 174 w 348"/>
                <a:gd name="T101" fmla="*/ 108 h 306"/>
                <a:gd name="T102" fmla="*/ 168 w 348"/>
                <a:gd name="T103" fmla="*/ 156 h 306"/>
                <a:gd name="T104" fmla="*/ 288 w 348"/>
                <a:gd name="T105" fmla="*/ 150 h 306"/>
                <a:gd name="T106" fmla="*/ 288 w 348"/>
                <a:gd name="T107" fmla="*/ 174 h 306"/>
                <a:gd name="T108" fmla="*/ 306 w 348"/>
                <a:gd name="T109" fmla="*/ 210 h 3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8"/>
                <a:gd name="T166" fmla="*/ 0 h 306"/>
                <a:gd name="T167" fmla="*/ 348 w 348"/>
                <a:gd name="T168" fmla="*/ 306 h 3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8" h="306">
                  <a:moveTo>
                    <a:pt x="306" y="210"/>
                  </a:moveTo>
                  <a:lnTo>
                    <a:pt x="264" y="198"/>
                  </a:lnTo>
                  <a:lnTo>
                    <a:pt x="246" y="216"/>
                  </a:lnTo>
                  <a:lnTo>
                    <a:pt x="270" y="228"/>
                  </a:lnTo>
                  <a:lnTo>
                    <a:pt x="300" y="216"/>
                  </a:lnTo>
                  <a:lnTo>
                    <a:pt x="288" y="228"/>
                  </a:lnTo>
                  <a:lnTo>
                    <a:pt x="306" y="234"/>
                  </a:lnTo>
                  <a:lnTo>
                    <a:pt x="312" y="222"/>
                  </a:lnTo>
                  <a:lnTo>
                    <a:pt x="330" y="210"/>
                  </a:lnTo>
                  <a:lnTo>
                    <a:pt x="336" y="234"/>
                  </a:lnTo>
                  <a:lnTo>
                    <a:pt x="306" y="258"/>
                  </a:lnTo>
                  <a:lnTo>
                    <a:pt x="312" y="270"/>
                  </a:lnTo>
                  <a:lnTo>
                    <a:pt x="348" y="288"/>
                  </a:lnTo>
                  <a:lnTo>
                    <a:pt x="342" y="300"/>
                  </a:lnTo>
                  <a:lnTo>
                    <a:pt x="336" y="294"/>
                  </a:lnTo>
                  <a:lnTo>
                    <a:pt x="324" y="306"/>
                  </a:lnTo>
                  <a:lnTo>
                    <a:pt x="318" y="282"/>
                  </a:lnTo>
                  <a:lnTo>
                    <a:pt x="276" y="270"/>
                  </a:lnTo>
                  <a:lnTo>
                    <a:pt x="282" y="288"/>
                  </a:lnTo>
                  <a:lnTo>
                    <a:pt x="270" y="300"/>
                  </a:lnTo>
                  <a:lnTo>
                    <a:pt x="258" y="282"/>
                  </a:lnTo>
                  <a:lnTo>
                    <a:pt x="252" y="294"/>
                  </a:lnTo>
                  <a:lnTo>
                    <a:pt x="240" y="282"/>
                  </a:lnTo>
                  <a:lnTo>
                    <a:pt x="234" y="300"/>
                  </a:lnTo>
                  <a:lnTo>
                    <a:pt x="222" y="300"/>
                  </a:lnTo>
                  <a:lnTo>
                    <a:pt x="204" y="294"/>
                  </a:lnTo>
                  <a:lnTo>
                    <a:pt x="192" y="270"/>
                  </a:lnTo>
                  <a:lnTo>
                    <a:pt x="174" y="270"/>
                  </a:lnTo>
                  <a:lnTo>
                    <a:pt x="174" y="252"/>
                  </a:lnTo>
                  <a:lnTo>
                    <a:pt x="156" y="258"/>
                  </a:lnTo>
                  <a:lnTo>
                    <a:pt x="156" y="246"/>
                  </a:lnTo>
                  <a:lnTo>
                    <a:pt x="132" y="252"/>
                  </a:lnTo>
                  <a:lnTo>
                    <a:pt x="144" y="264"/>
                  </a:lnTo>
                  <a:lnTo>
                    <a:pt x="126" y="270"/>
                  </a:lnTo>
                  <a:lnTo>
                    <a:pt x="66" y="252"/>
                  </a:lnTo>
                  <a:lnTo>
                    <a:pt x="18" y="258"/>
                  </a:lnTo>
                  <a:lnTo>
                    <a:pt x="12" y="252"/>
                  </a:lnTo>
                  <a:lnTo>
                    <a:pt x="30" y="234"/>
                  </a:lnTo>
                  <a:lnTo>
                    <a:pt x="24" y="192"/>
                  </a:lnTo>
                  <a:lnTo>
                    <a:pt x="36" y="156"/>
                  </a:lnTo>
                  <a:lnTo>
                    <a:pt x="0" y="84"/>
                  </a:lnTo>
                  <a:lnTo>
                    <a:pt x="0" y="6"/>
                  </a:lnTo>
                  <a:lnTo>
                    <a:pt x="186" y="0"/>
                  </a:lnTo>
                  <a:lnTo>
                    <a:pt x="192" y="6"/>
                  </a:lnTo>
                  <a:lnTo>
                    <a:pt x="192" y="30"/>
                  </a:lnTo>
                  <a:lnTo>
                    <a:pt x="198" y="30"/>
                  </a:lnTo>
                  <a:lnTo>
                    <a:pt x="192" y="36"/>
                  </a:lnTo>
                  <a:lnTo>
                    <a:pt x="210" y="54"/>
                  </a:lnTo>
                  <a:lnTo>
                    <a:pt x="192" y="60"/>
                  </a:lnTo>
                  <a:lnTo>
                    <a:pt x="204" y="66"/>
                  </a:lnTo>
                  <a:lnTo>
                    <a:pt x="174" y="108"/>
                  </a:lnTo>
                  <a:lnTo>
                    <a:pt x="168" y="156"/>
                  </a:lnTo>
                  <a:lnTo>
                    <a:pt x="288" y="150"/>
                  </a:lnTo>
                  <a:lnTo>
                    <a:pt x="288" y="174"/>
                  </a:lnTo>
                  <a:lnTo>
                    <a:pt x="306" y="210"/>
                  </a:lnTo>
                  <a:close/>
                </a:path>
              </a:pathLst>
            </a:custGeom>
            <a:solidFill>
              <a:srgbClr val="FF4500"/>
            </a:solidFill>
            <a:ln w="9525">
              <a:solidFill>
                <a:srgbClr val="FF4500"/>
              </a:solidFill>
              <a:prstDash val="solid"/>
              <a:round/>
              <a:headEnd/>
              <a:tailEnd/>
            </a:ln>
          </p:spPr>
          <p:txBody>
            <a:bodyPr/>
            <a:lstStyle/>
            <a:p>
              <a:endParaRPr lang="en-US"/>
            </a:p>
          </p:txBody>
        </p:sp>
        <p:sp>
          <p:nvSpPr>
            <p:cNvPr id="11318" name="Freeform 178"/>
            <p:cNvSpPr>
              <a:spLocks/>
            </p:cNvSpPr>
            <p:nvPr/>
          </p:nvSpPr>
          <p:spPr bwMode="auto">
            <a:xfrm>
              <a:off x="3039" y="2598"/>
              <a:ext cx="348" cy="306"/>
            </a:xfrm>
            <a:custGeom>
              <a:avLst/>
              <a:gdLst>
                <a:gd name="T0" fmla="*/ 306 w 348"/>
                <a:gd name="T1" fmla="*/ 210 h 306"/>
                <a:gd name="T2" fmla="*/ 264 w 348"/>
                <a:gd name="T3" fmla="*/ 198 h 306"/>
                <a:gd name="T4" fmla="*/ 246 w 348"/>
                <a:gd name="T5" fmla="*/ 216 h 306"/>
                <a:gd name="T6" fmla="*/ 270 w 348"/>
                <a:gd name="T7" fmla="*/ 228 h 306"/>
                <a:gd name="T8" fmla="*/ 300 w 348"/>
                <a:gd name="T9" fmla="*/ 216 h 306"/>
                <a:gd name="T10" fmla="*/ 288 w 348"/>
                <a:gd name="T11" fmla="*/ 228 h 306"/>
                <a:gd name="T12" fmla="*/ 306 w 348"/>
                <a:gd name="T13" fmla="*/ 234 h 306"/>
                <a:gd name="T14" fmla="*/ 312 w 348"/>
                <a:gd name="T15" fmla="*/ 222 h 306"/>
                <a:gd name="T16" fmla="*/ 330 w 348"/>
                <a:gd name="T17" fmla="*/ 210 h 306"/>
                <a:gd name="T18" fmla="*/ 336 w 348"/>
                <a:gd name="T19" fmla="*/ 234 h 306"/>
                <a:gd name="T20" fmla="*/ 306 w 348"/>
                <a:gd name="T21" fmla="*/ 258 h 306"/>
                <a:gd name="T22" fmla="*/ 312 w 348"/>
                <a:gd name="T23" fmla="*/ 270 h 306"/>
                <a:gd name="T24" fmla="*/ 348 w 348"/>
                <a:gd name="T25" fmla="*/ 288 h 306"/>
                <a:gd name="T26" fmla="*/ 342 w 348"/>
                <a:gd name="T27" fmla="*/ 300 h 306"/>
                <a:gd name="T28" fmla="*/ 336 w 348"/>
                <a:gd name="T29" fmla="*/ 294 h 306"/>
                <a:gd name="T30" fmla="*/ 324 w 348"/>
                <a:gd name="T31" fmla="*/ 306 h 306"/>
                <a:gd name="T32" fmla="*/ 318 w 348"/>
                <a:gd name="T33" fmla="*/ 282 h 306"/>
                <a:gd name="T34" fmla="*/ 276 w 348"/>
                <a:gd name="T35" fmla="*/ 270 h 306"/>
                <a:gd name="T36" fmla="*/ 282 w 348"/>
                <a:gd name="T37" fmla="*/ 288 h 306"/>
                <a:gd name="T38" fmla="*/ 270 w 348"/>
                <a:gd name="T39" fmla="*/ 300 h 306"/>
                <a:gd name="T40" fmla="*/ 258 w 348"/>
                <a:gd name="T41" fmla="*/ 282 h 306"/>
                <a:gd name="T42" fmla="*/ 252 w 348"/>
                <a:gd name="T43" fmla="*/ 294 h 306"/>
                <a:gd name="T44" fmla="*/ 240 w 348"/>
                <a:gd name="T45" fmla="*/ 282 h 306"/>
                <a:gd name="T46" fmla="*/ 234 w 348"/>
                <a:gd name="T47" fmla="*/ 300 h 306"/>
                <a:gd name="T48" fmla="*/ 222 w 348"/>
                <a:gd name="T49" fmla="*/ 300 h 306"/>
                <a:gd name="T50" fmla="*/ 204 w 348"/>
                <a:gd name="T51" fmla="*/ 294 h 306"/>
                <a:gd name="T52" fmla="*/ 192 w 348"/>
                <a:gd name="T53" fmla="*/ 270 h 306"/>
                <a:gd name="T54" fmla="*/ 174 w 348"/>
                <a:gd name="T55" fmla="*/ 270 h 306"/>
                <a:gd name="T56" fmla="*/ 174 w 348"/>
                <a:gd name="T57" fmla="*/ 252 h 306"/>
                <a:gd name="T58" fmla="*/ 156 w 348"/>
                <a:gd name="T59" fmla="*/ 258 h 306"/>
                <a:gd name="T60" fmla="*/ 156 w 348"/>
                <a:gd name="T61" fmla="*/ 246 h 306"/>
                <a:gd name="T62" fmla="*/ 132 w 348"/>
                <a:gd name="T63" fmla="*/ 252 h 306"/>
                <a:gd name="T64" fmla="*/ 144 w 348"/>
                <a:gd name="T65" fmla="*/ 264 h 306"/>
                <a:gd name="T66" fmla="*/ 126 w 348"/>
                <a:gd name="T67" fmla="*/ 270 h 306"/>
                <a:gd name="T68" fmla="*/ 66 w 348"/>
                <a:gd name="T69" fmla="*/ 252 h 306"/>
                <a:gd name="T70" fmla="*/ 18 w 348"/>
                <a:gd name="T71" fmla="*/ 258 h 306"/>
                <a:gd name="T72" fmla="*/ 12 w 348"/>
                <a:gd name="T73" fmla="*/ 252 h 306"/>
                <a:gd name="T74" fmla="*/ 30 w 348"/>
                <a:gd name="T75" fmla="*/ 234 h 306"/>
                <a:gd name="T76" fmla="*/ 24 w 348"/>
                <a:gd name="T77" fmla="*/ 192 h 306"/>
                <a:gd name="T78" fmla="*/ 36 w 348"/>
                <a:gd name="T79" fmla="*/ 156 h 306"/>
                <a:gd name="T80" fmla="*/ 0 w 348"/>
                <a:gd name="T81" fmla="*/ 84 h 306"/>
                <a:gd name="T82" fmla="*/ 0 w 348"/>
                <a:gd name="T83" fmla="*/ 6 h 306"/>
                <a:gd name="T84" fmla="*/ 186 w 348"/>
                <a:gd name="T85" fmla="*/ 0 h 306"/>
                <a:gd name="T86" fmla="*/ 192 w 348"/>
                <a:gd name="T87" fmla="*/ 6 h 306"/>
                <a:gd name="T88" fmla="*/ 192 w 348"/>
                <a:gd name="T89" fmla="*/ 30 h 306"/>
                <a:gd name="T90" fmla="*/ 198 w 348"/>
                <a:gd name="T91" fmla="*/ 30 h 306"/>
                <a:gd name="T92" fmla="*/ 192 w 348"/>
                <a:gd name="T93" fmla="*/ 36 h 306"/>
                <a:gd name="T94" fmla="*/ 210 w 348"/>
                <a:gd name="T95" fmla="*/ 54 h 306"/>
                <a:gd name="T96" fmla="*/ 192 w 348"/>
                <a:gd name="T97" fmla="*/ 60 h 306"/>
                <a:gd name="T98" fmla="*/ 204 w 348"/>
                <a:gd name="T99" fmla="*/ 66 h 306"/>
                <a:gd name="T100" fmla="*/ 174 w 348"/>
                <a:gd name="T101" fmla="*/ 108 h 306"/>
                <a:gd name="T102" fmla="*/ 168 w 348"/>
                <a:gd name="T103" fmla="*/ 156 h 306"/>
                <a:gd name="T104" fmla="*/ 288 w 348"/>
                <a:gd name="T105" fmla="*/ 150 h 306"/>
                <a:gd name="T106" fmla="*/ 288 w 348"/>
                <a:gd name="T107" fmla="*/ 174 h 306"/>
                <a:gd name="T108" fmla="*/ 306 w 348"/>
                <a:gd name="T109" fmla="*/ 210 h 306"/>
                <a:gd name="T110" fmla="*/ 306 w 348"/>
                <a:gd name="T111" fmla="*/ 216 h 3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8"/>
                <a:gd name="T169" fmla="*/ 0 h 306"/>
                <a:gd name="T170" fmla="*/ 348 w 348"/>
                <a:gd name="T171" fmla="*/ 306 h 3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8" h="306">
                  <a:moveTo>
                    <a:pt x="306" y="210"/>
                  </a:moveTo>
                  <a:lnTo>
                    <a:pt x="264" y="198"/>
                  </a:lnTo>
                  <a:lnTo>
                    <a:pt x="246" y="216"/>
                  </a:lnTo>
                  <a:lnTo>
                    <a:pt x="270" y="228"/>
                  </a:lnTo>
                  <a:lnTo>
                    <a:pt x="300" y="216"/>
                  </a:lnTo>
                  <a:lnTo>
                    <a:pt x="288" y="228"/>
                  </a:lnTo>
                  <a:lnTo>
                    <a:pt x="306" y="234"/>
                  </a:lnTo>
                  <a:lnTo>
                    <a:pt x="312" y="222"/>
                  </a:lnTo>
                  <a:lnTo>
                    <a:pt x="330" y="210"/>
                  </a:lnTo>
                  <a:lnTo>
                    <a:pt x="336" y="234"/>
                  </a:lnTo>
                  <a:lnTo>
                    <a:pt x="306" y="258"/>
                  </a:lnTo>
                  <a:lnTo>
                    <a:pt x="312" y="270"/>
                  </a:lnTo>
                  <a:lnTo>
                    <a:pt x="348" y="288"/>
                  </a:lnTo>
                  <a:lnTo>
                    <a:pt x="342" y="300"/>
                  </a:lnTo>
                  <a:lnTo>
                    <a:pt x="336" y="294"/>
                  </a:lnTo>
                  <a:lnTo>
                    <a:pt x="324" y="306"/>
                  </a:lnTo>
                  <a:lnTo>
                    <a:pt x="318" y="282"/>
                  </a:lnTo>
                  <a:lnTo>
                    <a:pt x="276" y="270"/>
                  </a:lnTo>
                  <a:lnTo>
                    <a:pt x="282" y="288"/>
                  </a:lnTo>
                  <a:lnTo>
                    <a:pt x="270" y="300"/>
                  </a:lnTo>
                  <a:lnTo>
                    <a:pt x="258" y="282"/>
                  </a:lnTo>
                  <a:lnTo>
                    <a:pt x="252" y="294"/>
                  </a:lnTo>
                  <a:lnTo>
                    <a:pt x="240" y="282"/>
                  </a:lnTo>
                  <a:lnTo>
                    <a:pt x="234" y="300"/>
                  </a:lnTo>
                  <a:lnTo>
                    <a:pt x="222" y="300"/>
                  </a:lnTo>
                  <a:lnTo>
                    <a:pt x="204" y="294"/>
                  </a:lnTo>
                  <a:lnTo>
                    <a:pt x="192" y="270"/>
                  </a:lnTo>
                  <a:lnTo>
                    <a:pt x="174" y="270"/>
                  </a:lnTo>
                  <a:lnTo>
                    <a:pt x="174" y="252"/>
                  </a:lnTo>
                  <a:lnTo>
                    <a:pt x="156" y="258"/>
                  </a:lnTo>
                  <a:lnTo>
                    <a:pt x="156" y="246"/>
                  </a:lnTo>
                  <a:lnTo>
                    <a:pt x="132" y="252"/>
                  </a:lnTo>
                  <a:lnTo>
                    <a:pt x="144" y="264"/>
                  </a:lnTo>
                  <a:lnTo>
                    <a:pt x="126" y="270"/>
                  </a:lnTo>
                  <a:lnTo>
                    <a:pt x="66" y="252"/>
                  </a:lnTo>
                  <a:lnTo>
                    <a:pt x="18" y="258"/>
                  </a:lnTo>
                  <a:lnTo>
                    <a:pt x="12" y="252"/>
                  </a:lnTo>
                  <a:lnTo>
                    <a:pt x="30" y="234"/>
                  </a:lnTo>
                  <a:lnTo>
                    <a:pt x="24" y="192"/>
                  </a:lnTo>
                  <a:lnTo>
                    <a:pt x="36" y="156"/>
                  </a:lnTo>
                  <a:lnTo>
                    <a:pt x="0" y="84"/>
                  </a:lnTo>
                  <a:lnTo>
                    <a:pt x="0" y="6"/>
                  </a:lnTo>
                  <a:lnTo>
                    <a:pt x="186" y="0"/>
                  </a:lnTo>
                  <a:lnTo>
                    <a:pt x="192" y="6"/>
                  </a:lnTo>
                  <a:lnTo>
                    <a:pt x="192" y="30"/>
                  </a:lnTo>
                  <a:lnTo>
                    <a:pt x="198" y="30"/>
                  </a:lnTo>
                  <a:lnTo>
                    <a:pt x="192" y="36"/>
                  </a:lnTo>
                  <a:lnTo>
                    <a:pt x="210" y="54"/>
                  </a:lnTo>
                  <a:lnTo>
                    <a:pt x="192" y="60"/>
                  </a:lnTo>
                  <a:lnTo>
                    <a:pt x="204" y="66"/>
                  </a:lnTo>
                  <a:lnTo>
                    <a:pt x="174" y="108"/>
                  </a:lnTo>
                  <a:lnTo>
                    <a:pt x="168" y="156"/>
                  </a:lnTo>
                  <a:lnTo>
                    <a:pt x="288" y="150"/>
                  </a:lnTo>
                  <a:lnTo>
                    <a:pt x="288" y="174"/>
                  </a:lnTo>
                  <a:lnTo>
                    <a:pt x="306" y="210"/>
                  </a:lnTo>
                  <a:lnTo>
                    <a:pt x="306" y="216"/>
                  </a:lnTo>
                </a:path>
              </a:pathLst>
            </a:custGeom>
            <a:noFill/>
            <a:ln w="9525">
              <a:solidFill>
                <a:srgbClr val="000000"/>
              </a:solidFill>
              <a:prstDash val="solid"/>
              <a:round/>
              <a:headEnd/>
              <a:tailEnd/>
            </a:ln>
          </p:spPr>
          <p:txBody>
            <a:bodyPr/>
            <a:lstStyle/>
            <a:p>
              <a:endParaRPr lang="en-US"/>
            </a:p>
          </p:txBody>
        </p:sp>
        <p:sp>
          <p:nvSpPr>
            <p:cNvPr id="11319" name="Freeform 179"/>
            <p:cNvSpPr>
              <a:spLocks/>
            </p:cNvSpPr>
            <p:nvPr/>
          </p:nvSpPr>
          <p:spPr bwMode="auto">
            <a:xfrm>
              <a:off x="4269" y="1272"/>
              <a:ext cx="228" cy="360"/>
            </a:xfrm>
            <a:custGeom>
              <a:avLst/>
              <a:gdLst>
                <a:gd name="T0" fmla="*/ 66 w 228"/>
                <a:gd name="T1" fmla="*/ 360 h 360"/>
                <a:gd name="T2" fmla="*/ 60 w 228"/>
                <a:gd name="T3" fmla="*/ 360 h 360"/>
                <a:gd name="T4" fmla="*/ 42 w 228"/>
                <a:gd name="T5" fmla="*/ 336 h 360"/>
                <a:gd name="T6" fmla="*/ 0 w 228"/>
                <a:gd name="T7" fmla="*/ 198 h 360"/>
                <a:gd name="T8" fmla="*/ 18 w 228"/>
                <a:gd name="T9" fmla="*/ 198 h 360"/>
                <a:gd name="T10" fmla="*/ 12 w 228"/>
                <a:gd name="T11" fmla="*/ 180 h 360"/>
                <a:gd name="T12" fmla="*/ 24 w 228"/>
                <a:gd name="T13" fmla="*/ 180 h 360"/>
                <a:gd name="T14" fmla="*/ 18 w 228"/>
                <a:gd name="T15" fmla="*/ 174 h 360"/>
                <a:gd name="T16" fmla="*/ 30 w 228"/>
                <a:gd name="T17" fmla="*/ 138 h 360"/>
                <a:gd name="T18" fmla="*/ 30 w 228"/>
                <a:gd name="T19" fmla="*/ 78 h 360"/>
                <a:gd name="T20" fmla="*/ 54 w 228"/>
                <a:gd name="T21" fmla="*/ 12 h 360"/>
                <a:gd name="T22" fmla="*/ 66 w 228"/>
                <a:gd name="T23" fmla="*/ 6 h 360"/>
                <a:gd name="T24" fmla="*/ 78 w 228"/>
                <a:gd name="T25" fmla="*/ 24 h 360"/>
                <a:gd name="T26" fmla="*/ 108 w 228"/>
                <a:gd name="T27" fmla="*/ 0 h 360"/>
                <a:gd name="T28" fmla="*/ 138 w 228"/>
                <a:gd name="T29" fmla="*/ 18 h 360"/>
                <a:gd name="T30" fmla="*/ 168 w 228"/>
                <a:gd name="T31" fmla="*/ 120 h 360"/>
                <a:gd name="T32" fmla="*/ 186 w 228"/>
                <a:gd name="T33" fmla="*/ 120 h 360"/>
                <a:gd name="T34" fmla="*/ 192 w 228"/>
                <a:gd name="T35" fmla="*/ 144 h 360"/>
                <a:gd name="T36" fmla="*/ 216 w 228"/>
                <a:gd name="T37" fmla="*/ 150 h 360"/>
                <a:gd name="T38" fmla="*/ 216 w 228"/>
                <a:gd name="T39" fmla="*/ 168 h 360"/>
                <a:gd name="T40" fmla="*/ 228 w 228"/>
                <a:gd name="T41" fmla="*/ 168 h 360"/>
                <a:gd name="T42" fmla="*/ 222 w 228"/>
                <a:gd name="T43" fmla="*/ 186 h 360"/>
                <a:gd name="T44" fmla="*/ 192 w 228"/>
                <a:gd name="T45" fmla="*/ 204 h 360"/>
                <a:gd name="T46" fmla="*/ 180 w 228"/>
                <a:gd name="T47" fmla="*/ 222 h 360"/>
                <a:gd name="T48" fmla="*/ 174 w 228"/>
                <a:gd name="T49" fmla="*/ 210 h 360"/>
                <a:gd name="T50" fmla="*/ 162 w 228"/>
                <a:gd name="T51" fmla="*/ 222 h 360"/>
                <a:gd name="T52" fmla="*/ 156 w 228"/>
                <a:gd name="T53" fmla="*/ 216 h 360"/>
                <a:gd name="T54" fmla="*/ 156 w 228"/>
                <a:gd name="T55" fmla="*/ 234 h 360"/>
                <a:gd name="T56" fmla="*/ 144 w 228"/>
                <a:gd name="T57" fmla="*/ 234 h 360"/>
                <a:gd name="T58" fmla="*/ 150 w 228"/>
                <a:gd name="T59" fmla="*/ 228 h 360"/>
                <a:gd name="T60" fmla="*/ 138 w 228"/>
                <a:gd name="T61" fmla="*/ 216 h 360"/>
                <a:gd name="T62" fmla="*/ 126 w 228"/>
                <a:gd name="T63" fmla="*/ 270 h 360"/>
                <a:gd name="T64" fmla="*/ 120 w 228"/>
                <a:gd name="T65" fmla="*/ 264 h 360"/>
                <a:gd name="T66" fmla="*/ 114 w 228"/>
                <a:gd name="T67" fmla="*/ 282 h 360"/>
                <a:gd name="T68" fmla="*/ 102 w 228"/>
                <a:gd name="T69" fmla="*/ 282 h 360"/>
                <a:gd name="T70" fmla="*/ 102 w 228"/>
                <a:gd name="T71" fmla="*/ 300 h 360"/>
                <a:gd name="T72" fmla="*/ 96 w 228"/>
                <a:gd name="T73" fmla="*/ 288 h 360"/>
                <a:gd name="T74" fmla="*/ 84 w 228"/>
                <a:gd name="T75" fmla="*/ 294 h 360"/>
                <a:gd name="T76" fmla="*/ 66 w 228"/>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28"/>
                <a:gd name="T118" fmla="*/ 0 h 360"/>
                <a:gd name="T119" fmla="*/ 228 w 228"/>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28" h="360">
                  <a:moveTo>
                    <a:pt x="66" y="360"/>
                  </a:moveTo>
                  <a:lnTo>
                    <a:pt x="60" y="360"/>
                  </a:lnTo>
                  <a:lnTo>
                    <a:pt x="42" y="336"/>
                  </a:lnTo>
                  <a:lnTo>
                    <a:pt x="0" y="198"/>
                  </a:lnTo>
                  <a:lnTo>
                    <a:pt x="18" y="198"/>
                  </a:lnTo>
                  <a:lnTo>
                    <a:pt x="12" y="180"/>
                  </a:lnTo>
                  <a:lnTo>
                    <a:pt x="24" y="180"/>
                  </a:lnTo>
                  <a:lnTo>
                    <a:pt x="18" y="174"/>
                  </a:lnTo>
                  <a:lnTo>
                    <a:pt x="30" y="138"/>
                  </a:lnTo>
                  <a:lnTo>
                    <a:pt x="30" y="78"/>
                  </a:lnTo>
                  <a:lnTo>
                    <a:pt x="54" y="12"/>
                  </a:lnTo>
                  <a:lnTo>
                    <a:pt x="66" y="6"/>
                  </a:lnTo>
                  <a:lnTo>
                    <a:pt x="78" y="24"/>
                  </a:lnTo>
                  <a:lnTo>
                    <a:pt x="108" y="0"/>
                  </a:lnTo>
                  <a:lnTo>
                    <a:pt x="138" y="18"/>
                  </a:lnTo>
                  <a:lnTo>
                    <a:pt x="168" y="120"/>
                  </a:lnTo>
                  <a:lnTo>
                    <a:pt x="186" y="120"/>
                  </a:lnTo>
                  <a:lnTo>
                    <a:pt x="192" y="144"/>
                  </a:lnTo>
                  <a:lnTo>
                    <a:pt x="216" y="150"/>
                  </a:lnTo>
                  <a:lnTo>
                    <a:pt x="216" y="168"/>
                  </a:lnTo>
                  <a:lnTo>
                    <a:pt x="228" y="168"/>
                  </a:lnTo>
                  <a:lnTo>
                    <a:pt x="222" y="186"/>
                  </a:lnTo>
                  <a:lnTo>
                    <a:pt x="192" y="204"/>
                  </a:lnTo>
                  <a:lnTo>
                    <a:pt x="180" y="222"/>
                  </a:lnTo>
                  <a:lnTo>
                    <a:pt x="174" y="210"/>
                  </a:lnTo>
                  <a:lnTo>
                    <a:pt x="162" y="222"/>
                  </a:lnTo>
                  <a:lnTo>
                    <a:pt x="156" y="216"/>
                  </a:lnTo>
                  <a:lnTo>
                    <a:pt x="156" y="234"/>
                  </a:lnTo>
                  <a:lnTo>
                    <a:pt x="144" y="234"/>
                  </a:lnTo>
                  <a:lnTo>
                    <a:pt x="150" y="228"/>
                  </a:lnTo>
                  <a:lnTo>
                    <a:pt x="138" y="216"/>
                  </a:lnTo>
                  <a:lnTo>
                    <a:pt x="126" y="270"/>
                  </a:lnTo>
                  <a:lnTo>
                    <a:pt x="120" y="264"/>
                  </a:lnTo>
                  <a:lnTo>
                    <a:pt x="114" y="282"/>
                  </a:lnTo>
                  <a:lnTo>
                    <a:pt x="102" y="282"/>
                  </a:lnTo>
                  <a:lnTo>
                    <a:pt x="102" y="300"/>
                  </a:lnTo>
                  <a:lnTo>
                    <a:pt x="96" y="288"/>
                  </a:lnTo>
                  <a:lnTo>
                    <a:pt x="84" y="294"/>
                  </a:lnTo>
                  <a:lnTo>
                    <a:pt x="66" y="360"/>
                  </a:lnTo>
                  <a:close/>
                </a:path>
              </a:pathLst>
            </a:custGeom>
            <a:solidFill>
              <a:srgbClr val="FF8C00"/>
            </a:solidFill>
            <a:ln w="9525">
              <a:solidFill>
                <a:srgbClr val="FF8C00"/>
              </a:solidFill>
              <a:prstDash val="solid"/>
              <a:round/>
              <a:headEnd/>
              <a:tailEnd/>
            </a:ln>
          </p:spPr>
          <p:txBody>
            <a:bodyPr/>
            <a:lstStyle/>
            <a:p>
              <a:endParaRPr lang="en-US"/>
            </a:p>
          </p:txBody>
        </p:sp>
        <p:sp>
          <p:nvSpPr>
            <p:cNvPr id="11320" name="Freeform 180"/>
            <p:cNvSpPr>
              <a:spLocks/>
            </p:cNvSpPr>
            <p:nvPr/>
          </p:nvSpPr>
          <p:spPr bwMode="auto">
            <a:xfrm>
              <a:off x="4269" y="1272"/>
              <a:ext cx="228" cy="366"/>
            </a:xfrm>
            <a:custGeom>
              <a:avLst/>
              <a:gdLst>
                <a:gd name="T0" fmla="*/ 66 w 228"/>
                <a:gd name="T1" fmla="*/ 360 h 366"/>
                <a:gd name="T2" fmla="*/ 60 w 228"/>
                <a:gd name="T3" fmla="*/ 360 h 366"/>
                <a:gd name="T4" fmla="*/ 42 w 228"/>
                <a:gd name="T5" fmla="*/ 336 h 366"/>
                <a:gd name="T6" fmla="*/ 0 w 228"/>
                <a:gd name="T7" fmla="*/ 198 h 366"/>
                <a:gd name="T8" fmla="*/ 18 w 228"/>
                <a:gd name="T9" fmla="*/ 198 h 366"/>
                <a:gd name="T10" fmla="*/ 12 w 228"/>
                <a:gd name="T11" fmla="*/ 180 h 366"/>
                <a:gd name="T12" fmla="*/ 24 w 228"/>
                <a:gd name="T13" fmla="*/ 180 h 366"/>
                <a:gd name="T14" fmla="*/ 18 w 228"/>
                <a:gd name="T15" fmla="*/ 174 h 366"/>
                <a:gd name="T16" fmla="*/ 30 w 228"/>
                <a:gd name="T17" fmla="*/ 138 h 366"/>
                <a:gd name="T18" fmla="*/ 30 w 228"/>
                <a:gd name="T19" fmla="*/ 78 h 366"/>
                <a:gd name="T20" fmla="*/ 54 w 228"/>
                <a:gd name="T21" fmla="*/ 12 h 366"/>
                <a:gd name="T22" fmla="*/ 66 w 228"/>
                <a:gd name="T23" fmla="*/ 6 h 366"/>
                <a:gd name="T24" fmla="*/ 78 w 228"/>
                <a:gd name="T25" fmla="*/ 24 h 366"/>
                <a:gd name="T26" fmla="*/ 108 w 228"/>
                <a:gd name="T27" fmla="*/ 0 h 366"/>
                <a:gd name="T28" fmla="*/ 138 w 228"/>
                <a:gd name="T29" fmla="*/ 18 h 366"/>
                <a:gd name="T30" fmla="*/ 168 w 228"/>
                <a:gd name="T31" fmla="*/ 120 h 366"/>
                <a:gd name="T32" fmla="*/ 186 w 228"/>
                <a:gd name="T33" fmla="*/ 120 h 366"/>
                <a:gd name="T34" fmla="*/ 192 w 228"/>
                <a:gd name="T35" fmla="*/ 144 h 366"/>
                <a:gd name="T36" fmla="*/ 216 w 228"/>
                <a:gd name="T37" fmla="*/ 150 h 366"/>
                <a:gd name="T38" fmla="*/ 216 w 228"/>
                <a:gd name="T39" fmla="*/ 168 h 366"/>
                <a:gd name="T40" fmla="*/ 228 w 228"/>
                <a:gd name="T41" fmla="*/ 168 h 366"/>
                <a:gd name="T42" fmla="*/ 222 w 228"/>
                <a:gd name="T43" fmla="*/ 186 h 366"/>
                <a:gd name="T44" fmla="*/ 192 w 228"/>
                <a:gd name="T45" fmla="*/ 204 h 366"/>
                <a:gd name="T46" fmla="*/ 180 w 228"/>
                <a:gd name="T47" fmla="*/ 222 h 366"/>
                <a:gd name="T48" fmla="*/ 174 w 228"/>
                <a:gd name="T49" fmla="*/ 210 h 366"/>
                <a:gd name="T50" fmla="*/ 162 w 228"/>
                <a:gd name="T51" fmla="*/ 222 h 366"/>
                <a:gd name="T52" fmla="*/ 156 w 228"/>
                <a:gd name="T53" fmla="*/ 216 h 366"/>
                <a:gd name="T54" fmla="*/ 156 w 228"/>
                <a:gd name="T55" fmla="*/ 234 h 366"/>
                <a:gd name="T56" fmla="*/ 144 w 228"/>
                <a:gd name="T57" fmla="*/ 234 h 366"/>
                <a:gd name="T58" fmla="*/ 150 w 228"/>
                <a:gd name="T59" fmla="*/ 228 h 366"/>
                <a:gd name="T60" fmla="*/ 138 w 228"/>
                <a:gd name="T61" fmla="*/ 216 h 366"/>
                <a:gd name="T62" fmla="*/ 126 w 228"/>
                <a:gd name="T63" fmla="*/ 270 h 366"/>
                <a:gd name="T64" fmla="*/ 120 w 228"/>
                <a:gd name="T65" fmla="*/ 264 h 366"/>
                <a:gd name="T66" fmla="*/ 114 w 228"/>
                <a:gd name="T67" fmla="*/ 282 h 366"/>
                <a:gd name="T68" fmla="*/ 102 w 228"/>
                <a:gd name="T69" fmla="*/ 282 h 366"/>
                <a:gd name="T70" fmla="*/ 102 w 228"/>
                <a:gd name="T71" fmla="*/ 300 h 366"/>
                <a:gd name="T72" fmla="*/ 96 w 228"/>
                <a:gd name="T73" fmla="*/ 288 h 366"/>
                <a:gd name="T74" fmla="*/ 84 w 228"/>
                <a:gd name="T75" fmla="*/ 294 h 366"/>
                <a:gd name="T76" fmla="*/ 66 w 228"/>
                <a:gd name="T77" fmla="*/ 360 h 366"/>
                <a:gd name="T78" fmla="*/ 66 w 228"/>
                <a:gd name="T79" fmla="*/ 366 h 36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8"/>
                <a:gd name="T121" fmla="*/ 0 h 366"/>
                <a:gd name="T122" fmla="*/ 228 w 228"/>
                <a:gd name="T123" fmla="*/ 366 h 36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8" h="366">
                  <a:moveTo>
                    <a:pt x="66" y="360"/>
                  </a:moveTo>
                  <a:lnTo>
                    <a:pt x="60" y="360"/>
                  </a:lnTo>
                  <a:lnTo>
                    <a:pt x="42" y="336"/>
                  </a:lnTo>
                  <a:lnTo>
                    <a:pt x="0" y="198"/>
                  </a:lnTo>
                  <a:lnTo>
                    <a:pt x="18" y="198"/>
                  </a:lnTo>
                  <a:lnTo>
                    <a:pt x="12" y="180"/>
                  </a:lnTo>
                  <a:lnTo>
                    <a:pt x="24" y="180"/>
                  </a:lnTo>
                  <a:lnTo>
                    <a:pt x="18" y="174"/>
                  </a:lnTo>
                  <a:lnTo>
                    <a:pt x="30" y="138"/>
                  </a:lnTo>
                  <a:lnTo>
                    <a:pt x="30" y="78"/>
                  </a:lnTo>
                  <a:lnTo>
                    <a:pt x="54" y="12"/>
                  </a:lnTo>
                  <a:lnTo>
                    <a:pt x="66" y="6"/>
                  </a:lnTo>
                  <a:lnTo>
                    <a:pt x="78" y="24"/>
                  </a:lnTo>
                  <a:lnTo>
                    <a:pt x="108" y="0"/>
                  </a:lnTo>
                  <a:lnTo>
                    <a:pt x="138" y="18"/>
                  </a:lnTo>
                  <a:lnTo>
                    <a:pt x="168" y="120"/>
                  </a:lnTo>
                  <a:lnTo>
                    <a:pt x="186" y="120"/>
                  </a:lnTo>
                  <a:lnTo>
                    <a:pt x="192" y="144"/>
                  </a:lnTo>
                  <a:lnTo>
                    <a:pt x="216" y="150"/>
                  </a:lnTo>
                  <a:lnTo>
                    <a:pt x="216" y="168"/>
                  </a:lnTo>
                  <a:lnTo>
                    <a:pt x="228" y="168"/>
                  </a:lnTo>
                  <a:lnTo>
                    <a:pt x="222" y="186"/>
                  </a:lnTo>
                  <a:lnTo>
                    <a:pt x="192" y="204"/>
                  </a:lnTo>
                  <a:lnTo>
                    <a:pt x="180" y="222"/>
                  </a:lnTo>
                  <a:lnTo>
                    <a:pt x="174" y="210"/>
                  </a:lnTo>
                  <a:lnTo>
                    <a:pt x="162" y="222"/>
                  </a:lnTo>
                  <a:lnTo>
                    <a:pt x="156" y="216"/>
                  </a:lnTo>
                  <a:lnTo>
                    <a:pt x="156" y="234"/>
                  </a:lnTo>
                  <a:lnTo>
                    <a:pt x="144" y="234"/>
                  </a:lnTo>
                  <a:lnTo>
                    <a:pt x="150" y="228"/>
                  </a:lnTo>
                  <a:lnTo>
                    <a:pt x="138" y="216"/>
                  </a:lnTo>
                  <a:lnTo>
                    <a:pt x="126" y="270"/>
                  </a:lnTo>
                  <a:lnTo>
                    <a:pt x="120" y="264"/>
                  </a:lnTo>
                  <a:lnTo>
                    <a:pt x="114" y="282"/>
                  </a:lnTo>
                  <a:lnTo>
                    <a:pt x="102" y="282"/>
                  </a:lnTo>
                  <a:lnTo>
                    <a:pt x="102" y="300"/>
                  </a:lnTo>
                  <a:lnTo>
                    <a:pt x="96" y="288"/>
                  </a:lnTo>
                  <a:lnTo>
                    <a:pt x="84" y="294"/>
                  </a:lnTo>
                  <a:lnTo>
                    <a:pt x="66" y="360"/>
                  </a:lnTo>
                  <a:lnTo>
                    <a:pt x="66" y="366"/>
                  </a:lnTo>
                </a:path>
              </a:pathLst>
            </a:custGeom>
            <a:noFill/>
            <a:ln w="9525">
              <a:solidFill>
                <a:srgbClr val="000000"/>
              </a:solidFill>
              <a:prstDash val="solid"/>
              <a:round/>
              <a:headEnd/>
              <a:tailEnd/>
            </a:ln>
          </p:spPr>
          <p:txBody>
            <a:bodyPr/>
            <a:lstStyle/>
            <a:p>
              <a:endParaRPr lang="en-US"/>
            </a:p>
          </p:txBody>
        </p:sp>
        <p:sp>
          <p:nvSpPr>
            <p:cNvPr id="11321" name="Freeform 181"/>
            <p:cNvSpPr>
              <a:spLocks/>
            </p:cNvSpPr>
            <p:nvPr/>
          </p:nvSpPr>
          <p:spPr bwMode="auto">
            <a:xfrm>
              <a:off x="3891" y="1956"/>
              <a:ext cx="282" cy="138"/>
            </a:xfrm>
            <a:custGeom>
              <a:avLst/>
              <a:gdLst>
                <a:gd name="T0" fmla="*/ 216 w 282"/>
                <a:gd name="T1" fmla="*/ 0 h 138"/>
                <a:gd name="T2" fmla="*/ 246 w 282"/>
                <a:gd name="T3" fmla="*/ 96 h 138"/>
                <a:gd name="T4" fmla="*/ 282 w 282"/>
                <a:gd name="T5" fmla="*/ 84 h 138"/>
                <a:gd name="T6" fmla="*/ 282 w 282"/>
                <a:gd name="T7" fmla="*/ 120 h 138"/>
                <a:gd name="T8" fmla="*/ 276 w 282"/>
                <a:gd name="T9" fmla="*/ 120 h 138"/>
                <a:gd name="T10" fmla="*/ 276 w 282"/>
                <a:gd name="T11" fmla="*/ 102 h 138"/>
                <a:gd name="T12" fmla="*/ 270 w 282"/>
                <a:gd name="T13" fmla="*/ 120 h 138"/>
                <a:gd name="T14" fmla="*/ 258 w 282"/>
                <a:gd name="T15" fmla="*/ 126 h 138"/>
                <a:gd name="T16" fmla="*/ 258 w 282"/>
                <a:gd name="T17" fmla="*/ 132 h 138"/>
                <a:gd name="T18" fmla="*/ 246 w 282"/>
                <a:gd name="T19" fmla="*/ 138 h 138"/>
                <a:gd name="T20" fmla="*/ 234 w 282"/>
                <a:gd name="T21" fmla="*/ 108 h 138"/>
                <a:gd name="T22" fmla="*/ 228 w 282"/>
                <a:gd name="T23" fmla="*/ 114 h 138"/>
                <a:gd name="T24" fmla="*/ 210 w 282"/>
                <a:gd name="T25" fmla="*/ 102 h 138"/>
                <a:gd name="T26" fmla="*/ 216 w 282"/>
                <a:gd name="T27" fmla="*/ 96 h 138"/>
                <a:gd name="T28" fmla="*/ 210 w 282"/>
                <a:gd name="T29" fmla="*/ 90 h 138"/>
                <a:gd name="T30" fmla="*/ 222 w 282"/>
                <a:gd name="T31" fmla="*/ 90 h 138"/>
                <a:gd name="T32" fmla="*/ 216 w 282"/>
                <a:gd name="T33" fmla="*/ 78 h 138"/>
                <a:gd name="T34" fmla="*/ 204 w 282"/>
                <a:gd name="T35" fmla="*/ 78 h 138"/>
                <a:gd name="T36" fmla="*/ 210 w 282"/>
                <a:gd name="T37" fmla="*/ 72 h 138"/>
                <a:gd name="T38" fmla="*/ 210 w 282"/>
                <a:gd name="T39" fmla="*/ 48 h 138"/>
                <a:gd name="T40" fmla="*/ 198 w 282"/>
                <a:gd name="T41" fmla="*/ 48 h 138"/>
                <a:gd name="T42" fmla="*/ 216 w 282"/>
                <a:gd name="T43" fmla="*/ 18 h 138"/>
                <a:gd name="T44" fmla="*/ 210 w 282"/>
                <a:gd name="T45" fmla="*/ 12 h 138"/>
                <a:gd name="T46" fmla="*/ 186 w 282"/>
                <a:gd name="T47" fmla="*/ 48 h 138"/>
                <a:gd name="T48" fmla="*/ 180 w 282"/>
                <a:gd name="T49" fmla="*/ 42 h 138"/>
                <a:gd name="T50" fmla="*/ 192 w 282"/>
                <a:gd name="T51" fmla="*/ 54 h 138"/>
                <a:gd name="T52" fmla="*/ 186 w 282"/>
                <a:gd name="T53" fmla="*/ 84 h 138"/>
                <a:gd name="T54" fmla="*/ 204 w 282"/>
                <a:gd name="T55" fmla="*/ 108 h 138"/>
                <a:gd name="T56" fmla="*/ 186 w 282"/>
                <a:gd name="T57" fmla="*/ 108 h 138"/>
                <a:gd name="T58" fmla="*/ 204 w 282"/>
                <a:gd name="T59" fmla="*/ 114 h 138"/>
                <a:gd name="T60" fmla="*/ 216 w 282"/>
                <a:gd name="T61" fmla="*/ 132 h 138"/>
                <a:gd name="T62" fmla="*/ 162 w 282"/>
                <a:gd name="T63" fmla="*/ 114 h 138"/>
                <a:gd name="T64" fmla="*/ 156 w 282"/>
                <a:gd name="T65" fmla="*/ 126 h 138"/>
                <a:gd name="T66" fmla="*/ 150 w 282"/>
                <a:gd name="T67" fmla="*/ 114 h 138"/>
                <a:gd name="T68" fmla="*/ 162 w 282"/>
                <a:gd name="T69" fmla="*/ 84 h 138"/>
                <a:gd name="T70" fmla="*/ 162 w 282"/>
                <a:gd name="T71" fmla="*/ 78 h 138"/>
                <a:gd name="T72" fmla="*/ 150 w 282"/>
                <a:gd name="T73" fmla="*/ 72 h 138"/>
                <a:gd name="T74" fmla="*/ 114 w 282"/>
                <a:gd name="T75" fmla="*/ 54 h 138"/>
                <a:gd name="T76" fmla="*/ 102 w 282"/>
                <a:gd name="T77" fmla="*/ 30 h 138"/>
                <a:gd name="T78" fmla="*/ 78 w 282"/>
                <a:gd name="T79" fmla="*/ 30 h 138"/>
                <a:gd name="T80" fmla="*/ 66 w 282"/>
                <a:gd name="T81" fmla="*/ 48 h 138"/>
                <a:gd name="T82" fmla="*/ 48 w 282"/>
                <a:gd name="T83" fmla="*/ 42 h 138"/>
                <a:gd name="T84" fmla="*/ 12 w 282"/>
                <a:gd name="T85" fmla="*/ 78 h 138"/>
                <a:gd name="T86" fmla="*/ 0 w 282"/>
                <a:gd name="T87" fmla="*/ 42 h 138"/>
                <a:gd name="T88" fmla="*/ 198 w 282"/>
                <a:gd name="T89" fmla="*/ 0 h 138"/>
                <a:gd name="T90" fmla="*/ 216 w 282"/>
                <a:gd name="T91" fmla="*/ 0 h 1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82"/>
                <a:gd name="T139" fmla="*/ 0 h 138"/>
                <a:gd name="T140" fmla="*/ 282 w 282"/>
                <a:gd name="T141" fmla="*/ 138 h 1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82" h="138">
                  <a:moveTo>
                    <a:pt x="216" y="0"/>
                  </a:moveTo>
                  <a:lnTo>
                    <a:pt x="246" y="96"/>
                  </a:lnTo>
                  <a:lnTo>
                    <a:pt x="282" y="84"/>
                  </a:lnTo>
                  <a:lnTo>
                    <a:pt x="282" y="120"/>
                  </a:lnTo>
                  <a:lnTo>
                    <a:pt x="276" y="120"/>
                  </a:lnTo>
                  <a:lnTo>
                    <a:pt x="276" y="102"/>
                  </a:lnTo>
                  <a:lnTo>
                    <a:pt x="270" y="120"/>
                  </a:lnTo>
                  <a:lnTo>
                    <a:pt x="258" y="126"/>
                  </a:lnTo>
                  <a:lnTo>
                    <a:pt x="258" y="132"/>
                  </a:lnTo>
                  <a:lnTo>
                    <a:pt x="246" y="138"/>
                  </a:lnTo>
                  <a:lnTo>
                    <a:pt x="234" y="108"/>
                  </a:lnTo>
                  <a:lnTo>
                    <a:pt x="228" y="114"/>
                  </a:lnTo>
                  <a:lnTo>
                    <a:pt x="210" y="102"/>
                  </a:lnTo>
                  <a:lnTo>
                    <a:pt x="216" y="96"/>
                  </a:lnTo>
                  <a:lnTo>
                    <a:pt x="210" y="90"/>
                  </a:lnTo>
                  <a:lnTo>
                    <a:pt x="222" y="90"/>
                  </a:lnTo>
                  <a:lnTo>
                    <a:pt x="216" y="78"/>
                  </a:lnTo>
                  <a:lnTo>
                    <a:pt x="204" y="78"/>
                  </a:lnTo>
                  <a:lnTo>
                    <a:pt x="210" y="72"/>
                  </a:lnTo>
                  <a:lnTo>
                    <a:pt x="210" y="48"/>
                  </a:lnTo>
                  <a:lnTo>
                    <a:pt x="198" y="48"/>
                  </a:lnTo>
                  <a:lnTo>
                    <a:pt x="216" y="18"/>
                  </a:lnTo>
                  <a:lnTo>
                    <a:pt x="210" y="12"/>
                  </a:lnTo>
                  <a:lnTo>
                    <a:pt x="186" y="48"/>
                  </a:lnTo>
                  <a:lnTo>
                    <a:pt x="180" y="42"/>
                  </a:lnTo>
                  <a:lnTo>
                    <a:pt x="192" y="54"/>
                  </a:lnTo>
                  <a:lnTo>
                    <a:pt x="186" y="84"/>
                  </a:lnTo>
                  <a:lnTo>
                    <a:pt x="204" y="108"/>
                  </a:lnTo>
                  <a:lnTo>
                    <a:pt x="186" y="108"/>
                  </a:lnTo>
                  <a:lnTo>
                    <a:pt x="204" y="114"/>
                  </a:lnTo>
                  <a:lnTo>
                    <a:pt x="216" y="132"/>
                  </a:lnTo>
                  <a:lnTo>
                    <a:pt x="162" y="114"/>
                  </a:lnTo>
                  <a:lnTo>
                    <a:pt x="156" y="126"/>
                  </a:lnTo>
                  <a:lnTo>
                    <a:pt x="150" y="114"/>
                  </a:lnTo>
                  <a:lnTo>
                    <a:pt x="162" y="84"/>
                  </a:lnTo>
                  <a:lnTo>
                    <a:pt x="162" y="78"/>
                  </a:lnTo>
                  <a:lnTo>
                    <a:pt x="150" y="72"/>
                  </a:lnTo>
                  <a:lnTo>
                    <a:pt x="114" y="54"/>
                  </a:lnTo>
                  <a:lnTo>
                    <a:pt x="102" y="30"/>
                  </a:lnTo>
                  <a:lnTo>
                    <a:pt x="78" y="30"/>
                  </a:lnTo>
                  <a:lnTo>
                    <a:pt x="66" y="48"/>
                  </a:lnTo>
                  <a:lnTo>
                    <a:pt x="48" y="42"/>
                  </a:lnTo>
                  <a:lnTo>
                    <a:pt x="12" y="78"/>
                  </a:lnTo>
                  <a:lnTo>
                    <a:pt x="0" y="42"/>
                  </a:lnTo>
                  <a:lnTo>
                    <a:pt x="198" y="0"/>
                  </a:lnTo>
                  <a:lnTo>
                    <a:pt x="216" y="0"/>
                  </a:lnTo>
                  <a:close/>
                </a:path>
              </a:pathLst>
            </a:custGeom>
            <a:solidFill>
              <a:srgbClr val="FF8C00"/>
            </a:solidFill>
            <a:ln w="9525">
              <a:solidFill>
                <a:srgbClr val="FF8C00"/>
              </a:solidFill>
              <a:prstDash val="solid"/>
              <a:round/>
              <a:headEnd/>
              <a:tailEnd/>
            </a:ln>
          </p:spPr>
          <p:txBody>
            <a:bodyPr/>
            <a:lstStyle/>
            <a:p>
              <a:endParaRPr lang="en-US"/>
            </a:p>
          </p:txBody>
        </p:sp>
        <p:sp>
          <p:nvSpPr>
            <p:cNvPr id="11322" name="Freeform 182"/>
            <p:cNvSpPr>
              <a:spLocks/>
            </p:cNvSpPr>
            <p:nvPr/>
          </p:nvSpPr>
          <p:spPr bwMode="auto">
            <a:xfrm>
              <a:off x="3891" y="1956"/>
              <a:ext cx="282" cy="138"/>
            </a:xfrm>
            <a:custGeom>
              <a:avLst/>
              <a:gdLst>
                <a:gd name="T0" fmla="*/ 216 w 282"/>
                <a:gd name="T1" fmla="*/ 0 h 138"/>
                <a:gd name="T2" fmla="*/ 246 w 282"/>
                <a:gd name="T3" fmla="*/ 96 h 138"/>
                <a:gd name="T4" fmla="*/ 282 w 282"/>
                <a:gd name="T5" fmla="*/ 84 h 138"/>
                <a:gd name="T6" fmla="*/ 282 w 282"/>
                <a:gd name="T7" fmla="*/ 120 h 138"/>
                <a:gd name="T8" fmla="*/ 276 w 282"/>
                <a:gd name="T9" fmla="*/ 120 h 138"/>
                <a:gd name="T10" fmla="*/ 276 w 282"/>
                <a:gd name="T11" fmla="*/ 102 h 138"/>
                <a:gd name="T12" fmla="*/ 270 w 282"/>
                <a:gd name="T13" fmla="*/ 120 h 138"/>
                <a:gd name="T14" fmla="*/ 258 w 282"/>
                <a:gd name="T15" fmla="*/ 126 h 138"/>
                <a:gd name="T16" fmla="*/ 258 w 282"/>
                <a:gd name="T17" fmla="*/ 132 h 138"/>
                <a:gd name="T18" fmla="*/ 246 w 282"/>
                <a:gd name="T19" fmla="*/ 138 h 138"/>
                <a:gd name="T20" fmla="*/ 234 w 282"/>
                <a:gd name="T21" fmla="*/ 108 h 138"/>
                <a:gd name="T22" fmla="*/ 228 w 282"/>
                <a:gd name="T23" fmla="*/ 114 h 138"/>
                <a:gd name="T24" fmla="*/ 210 w 282"/>
                <a:gd name="T25" fmla="*/ 102 h 138"/>
                <a:gd name="T26" fmla="*/ 216 w 282"/>
                <a:gd name="T27" fmla="*/ 96 h 138"/>
                <a:gd name="T28" fmla="*/ 210 w 282"/>
                <a:gd name="T29" fmla="*/ 90 h 138"/>
                <a:gd name="T30" fmla="*/ 222 w 282"/>
                <a:gd name="T31" fmla="*/ 90 h 138"/>
                <a:gd name="T32" fmla="*/ 216 w 282"/>
                <a:gd name="T33" fmla="*/ 78 h 138"/>
                <a:gd name="T34" fmla="*/ 204 w 282"/>
                <a:gd name="T35" fmla="*/ 78 h 138"/>
                <a:gd name="T36" fmla="*/ 210 w 282"/>
                <a:gd name="T37" fmla="*/ 72 h 138"/>
                <a:gd name="T38" fmla="*/ 210 w 282"/>
                <a:gd name="T39" fmla="*/ 48 h 138"/>
                <a:gd name="T40" fmla="*/ 198 w 282"/>
                <a:gd name="T41" fmla="*/ 48 h 138"/>
                <a:gd name="T42" fmla="*/ 216 w 282"/>
                <a:gd name="T43" fmla="*/ 18 h 138"/>
                <a:gd name="T44" fmla="*/ 210 w 282"/>
                <a:gd name="T45" fmla="*/ 12 h 138"/>
                <a:gd name="T46" fmla="*/ 186 w 282"/>
                <a:gd name="T47" fmla="*/ 48 h 138"/>
                <a:gd name="T48" fmla="*/ 180 w 282"/>
                <a:gd name="T49" fmla="*/ 42 h 138"/>
                <a:gd name="T50" fmla="*/ 192 w 282"/>
                <a:gd name="T51" fmla="*/ 54 h 138"/>
                <a:gd name="T52" fmla="*/ 186 w 282"/>
                <a:gd name="T53" fmla="*/ 84 h 138"/>
                <a:gd name="T54" fmla="*/ 204 w 282"/>
                <a:gd name="T55" fmla="*/ 108 h 138"/>
                <a:gd name="T56" fmla="*/ 186 w 282"/>
                <a:gd name="T57" fmla="*/ 108 h 138"/>
                <a:gd name="T58" fmla="*/ 204 w 282"/>
                <a:gd name="T59" fmla="*/ 114 h 138"/>
                <a:gd name="T60" fmla="*/ 216 w 282"/>
                <a:gd name="T61" fmla="*/ 132 h 138"/>
                <a:gd name="T62" fmla="*/ 162 w 282"/>
                <a:gd name="T63" fmla="*/ 114 h 138"/>
                <a:gd name="T64" fmla="*/ 156 w 282"/>
                <a:gd name="T65" fmla="*/ 126 h 138"/>
                <a:gd name="T66" fmla="*/ 150 w 282"/>
                <a:gd name="T67" fmla="*/ 114 h 138"/>
                <a:gd name="T68" fmla="*/ 162 w 282"/>
                <a:gd name="T69" fmla="*/ 84 h 138"/>
                <a:gd name="T70" fmla="*/ 162 w 282"/>
                <a:gd name="T71" fmla="*/ 78 h 138"/>
                <a:gd name="T72" fmla="*/ 150 w 282"/>
                <a:gd name="T73" fmla="*/ 72 h 138"/>
                <a:gd name="T74" fmla="*/ 114 w 282"/>
                <a:gd name="T75" fmla="*/ 54 h 138"/>
                <a:gd name="T76" fmla="*/ 102 w 282"/>
                <a:gd name="T77" fmla="*/ 30 h 138"/>
                <a:gd name="T78" fmla="*/ 78 w 282"/>
                <a:gd name="T79" fmla="*/ 30 h 138"/>
                <a:gd name="T80" fmla="*/ 66 w 282"/>
                <a:gd name="T81" fmla="*/ 48 h 138"/>
                <a:gd name="T82" fmla="*/ 48 w 282"/>
                <a:gd name="T83" fmla="*/ 42 h 138"/>
                <a:gd name="T84" fmla="*/ 12 w 282"/>
                <a:gd name="T85" fmla="*/ 78 h 138"/>
                <a:gd name="T86" fmla="*/ 0 w 282"/>
                <a:gd name="T87" fmla="*/ 42 h 138"/>
                <a:gd name="T88" fmla="*/ 198 w 282"/>
                <a:gd name="T89" fmla="*/ 0 h 138"/>
                <a:gd name="T90" fmla="*/ 216 w 282"/>
                <a:gd name="T91" fmla="*/ 0 h 138"/>
                <a:gd name="T92" fmla="*/ 216 w 282"/>
                <a:gd name="T93" fmla="*/ 6 h 13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82"/>
                <a:gd name="T142" fmla="*/ 0 h 138"/>
                <a:gd name="T143" fmla="*/ 282 w 282"/>
                <a:gd name="T144" fmla="*/ 138 h 13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82" h="138">
                  <a:moveTo>
                    <a:pt x="216" y="0"/>
                  </a:moveTo>
                  <a:lnTo>
                    <a:pt x="246" y="96"/>
                  </a:lnTo>
                  <a:lnTo>
                    <a:pt x="282" y="84"/>
                  </a:lnTo>
                  <a:lnTo>
                    <a:pt x="282" y="120"/>
                  </a:lnTo>
                  <a:lnTo>
                    <a:pt x="276" y="120"/>
                  </a:lnTo>
                  <a:lnTo>
                    <a:pt x="276" y="102"/>
                  </a:lnTo>
                  <a:lnTo>
                    <a:pt x="270" y="120"/>
                  </a:lnTo>
                  <a:lnTo>
                    <a:pt x="258" y="126"/>
                  </a:lnTo>
                  <a:lnTo>
                    <a:pt x="258" y="132"/>
                  </a:lnTo>
                  <a:lnTo>
                    <a:pt x="246" y="138"/>
                  </a:lnTo>
                  <a:lnTo>
                    <a:pt x="234" y="108"/>
                  </a:lnTo>
                  <a:lnTo>
                    <a:pt x="228" y="114"/>
                  </a:lnTo>
                  <a:lnTo>
                    <a:pt x="210" y="102"/>
                  </a:lnTo>
                  <a:lnTo>
                    <a:pt x="216" y="96"/>
                  </a:lnTo>
                  <a:lnTo>
                    <a:pt x="210" y="90"/>
                  </a:lnTo>
                  <a:lnTo>
                    <a:pt x="222" y="90"/>
                  </a:lnTo>
                  <a:lnTo>
                    <a:pt x="216" y="78"/>
                  </a:lnTo>
                  <a:lnTo>
                    <a:pt x="204" y="78"/>
                  </a:lnTo>
                  <a:lnTo>
                    <a:pt x="210" y="72"/>
                  </a:lnTo>
                  <a:lnTo>
                    <a:pt x="210" y="48"/>
                  </a:lnTo>
                  <a:lnTo>
                    <a:pt x="198" y="48"/>
                  </a:lnTo>
                  <a:lnTo>
                    <a:pt x="216" y="18"/>
                  </a:lnTo>
                  <a:lnTo>
                    <a:pt x="210" y="12"/>
                  </a:lnTo>
                  <a:lnTo>
                    <a:pt x="186" y="48"/>
                  </a:lnTo>
                  <a:lnTo>
                    <a:pt x="180" y="42"/>
                  </a:lnTo>
                  <a:lnTo>
                    <a:pt x="192" y="54"/>
                  </a:lnTo>
                  <a:lnTo>
                    <a:pt x="186" y="84"/>
                  </a:lnTo>
                  <a:lnTo>
                    <a:pt x="204" y="108"/>
                  </a:lnTo>
                  <a:lnTo>
                    <a:pt x="186" y="108"/>
                  </a:lnTo>
                  <a:lnTo>
                    <a:pt x="204" y="114"/>
                  </a:lnTo>
                  <a:lnTo>
                    <a:pt x="216" y="132"/>
                  </a:lnTo>
                  <a:lnTo>
                    <a:pt x="162" y="114"/>
                  </a:lnTo>
                  <a:lnTo>
                    <a:pt x="156" y="126"/>
                  </a:lnTo>
                  <a:lnTo>
                    <a:pt x="150" y="114"/>
                  </a:lnTo>
                  <a:lnTo>
                    <a:pt x="162" y="84"/>
                  </a:lnTo>
                  <a:lnTo>
                    <a:pt x="162" y="78"/>
                  </a:lnTo>
                  <a:lnTo>
                    <a:pt x="150" y="72"/>
                  </a:lnTo>
                  <a:lnTo>
                    <a:pt x="114" y="54"/>
                  </a:lnTo>
                  <a:lnTo>
                    <a:pt x="102" y="30"/>
                  </a:lnTo>
                  <a:lnTo>
                    <a:pt x="78" y="30"/>
                  </a:lnTo>
                  <a:lnTo>
                    <a:pt x="66" y="48"/>
                  </a:lnTo>
                  <a:lnTo>
                    <a:pt x="48" y="42"/>
                  </a:lnTo>
                  <a:lnTo>
                    <a:pt x="12" y="78"/>
                  </a:lnTo>
                  <a:lnTo>
                    <a:pt x="0" y="42"/>
                  </a:lnTo>
                  <a:lnTo>
                    <a:pt x="198" y="0"/>
                  </a:lnTo>
                  <a:lnTo>
                    <a:pt x="216" y="0"/>
                  </a:lnTo>
                  <a:lnTo>
                    <a:pt x="216" y="6"/>
                  </a:lnTo>
                </a:path>
              </a:pathLst>
            </a:custGeom>
            <a:noFill/>
            <a:ln w="9525">
              <a:solidFill>
                <a:srgbClr val="000000"/>
              </a:solidFill>
              <a:prstDash val="solid"/>
              <a:round/>
              <a:headEnd/>
              <a:tailEnd/>
            </a:ln>
          </p:spPr>
          <p:txBody>
            <a:bodyPr/>
            <a:lstStyle/>
            <a:p>
              <a:endParaRPr lang="en-US"/>
            </a:p>
          </p:txBody>
        </p:sp>
        <p:sp>
          <p:nvSpPr>
            <p:cNvPr id="11323" name="Freeform 183"/>
            <p:cNvSpPr>
              <a:spLocks/>
            </p:cNvSpPr>
            <p:nvPr/>
          </p:nvSpPr>
          <p:spPr bwMode="auto">
            <a:xfrm>
              <a:off x="4203" y="1650"/>
              <a:ext cx="204" cy="102"/>
            </a:xfrm>
            <a:custGeom>
              <a:avLst/>
              <a:gdLst>
                <a:gd name="T0" fmla="*/ 42 w 204"/>
                <a:gd name="T1" fmla="*/ 30 h 102"/>
                <a:gd name="T2" fmla="*/ 108 w 204"/>
                <a:gd name="T3" fmla="*/ 18 h 102"/>
                <a:gd name="T4" fmla="*/ 132 w 204"/>
                <a:gd name="T5" fmla="*/ 0 h 102"/>
                <a:gd name="T6" fmla="*/ 144 w 204"/>
                <a:gd name="T7" fmla="*/ 18 h 102"/>
                <a:gd name="T8" fmla="*/ 132 w 204"/>
                <a:gd name="T9" fmla="*/ 42 h 102"/>
                <a:gd name="T10" fmla="*/ 150 w 204"/>
                <a:gd name="T11" fmla="*/ 48 h 102"/>
                <a:gd name="T12" fmla="*/ 174 w 204"/>
                <a:gd name="T13" fmla="*/ 78 h 102"/>
                <a:gd name="T14" fmla="*/ 198 w 204"/>
                <a:gd name="T15" fmla="*/ 66 h 102"/>
                <a:gd name="T16" fmla="*/ 180 w 204"/>
                <a:gd name="T17" fmla="*/ 48 h 102"/>
                <a:gd name="T18" fmla="*/ 186 w 204"/>
                <a:gd name="T19" fmla="*/ 48 h 102"/>
                <a:gd name="T20" fmla="*/ 204 w 204"/>
                <a:gd name="T21" fmla="*/ 78 h 102"/>
                <a:gd name="T22" fmla="*/ 168 w 204"/>
                <a:gd name="T23" fmla="*/ 96 h 102"/>
                <a:gd name="T24" fmla="*/ 162 w 204"/>
                <a:gd name="T25" fmla="*/ 78 h 102"/>
                <a:gd name="T26" fmla="*/ 144 w 204"/>
                <a:gd name="T27" fmla="*/ 102 h 102"/>
                <a:gd name="T28" fmla="*/ 138 w 204"/>
                <a:gd name="T29" fmla="*/ 96 h 102"/>
                <a:gd name="T30" fmla="*/ 114 w 204"/>
                <a:gd name="T31" fmla="*/ 72 h 102"/>
                <a:gd name="T32" fmla="*/ 96 w 204"/>
                <a:gd name="T33" fmla="*/ 78 h 102"/>
                <a:gd name="T34" fmla="*/ 90 w 204"/>
                <a:gd name="T35" fmla="*/ 72 h 102"/>
                <a:gd name="T36" fmla="*/ 0 w 204"/>
                <a:gd name="T37" fmla="*/ 96 h 102"/>
                <a:gd name="T38" fmla="*/ 0 w 204"/>
                <a:gd name="T39" fmla="*/ 42 h 102"/>
                <a:gd name="T40" fmla="*/ 18 w 204"/>
                <a:gd name="T41" fmla="*/ 36 h 102"/>
                <a:gd name="T42" fmla="*/ 42 w 204"/>
                <a:gd name="T43" fmla="*/ 3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04"/>
                <a:gd name="T67" fmla="*/ 0 h 102"/>
                <a:gd name="T68" fmla="*/ 204 w 204"/>
                <a:gd name="T69" fmla="*/ 102 h 10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04" h="102">
                  <a:moveTo>
                    <a:pt x="42" y="30"/>
                  </a:moveTo>
                  <a:lnTo>
                    <a:pt x="108" y="18"/>
                  </a:lnTo>
                  <a:lnTo>
                    <a:pt x="132" y="0"/>
                  </a:lnTo>
                  <a:lnTo>
                    <a:pt x="144" y="18"/>
                  </a:lnTo>
                  <a:lnTo>
                    <a:pt x="132" y="42"/>
                  </a:lnTo>
                  <a:lnTo>
                    <a:pt x="150" y="48"/>
                  </a:lnTo>
                  <a:lnTo>
                    <a:pt x="174" y="78"/>
                  </a:lnTo>
                  <a:lnTo>
                    <a:pt x="198" y="66"/>
                  </a:lnTo>
                  <a:lnTo>
                    <a:pt x="180" y="48"/>
                  </a:lnTo>
                  <a:lnTo>
                    <a:pt x="186" y="48"/>
                  </a:lnTo>
                  <a:lnTo>
                    <a:pt x="204" y="78"/>
                  </a:lnTo>
                  <a:lnTo>
                    <a:pt x="168" y="96"/>
                  </a:lnTo>
                  <a:lnTo>
                    <a:pt x="162" y="78"/>
                  </a:lnTo>
                  <a:lnTo>
                    <a:pt x="144" y="102"/>
                  </a:lnTo>
                  <a:lnTo>
                    <a:pt x="138" y="96"/>
                  </a:lnTo>
                  <a:lnTo>
                    <a:pt x="114" y="72"/>
                  </a:lnTo>
                  <a:lnTo>
                    <a:pt x="96" y="78"/>
                  </a:lnTo>
                  <a:lnTo>
                    <a:pt x="90" y="72"/>
                  </a:lnTo>
                  <a:lnTo>
                    <a:pt x="0" y="96"/>
                  </a:lnTo>
                  <a:lnTo>
                    <a:pt x="0" y="42"/>
                  </a:lnTo>
                  <a:lnTo>
                    <a:pt x="18" y="36"/>
                  </a:lnTo>
                  <a:lnTo>
                    <a:pt x="42" y="30"/>
                  </a:lnTo>
                  <a:close/>
                </a:path>
              </a:pathLst>
            </a:custGeom>
            <a:solidFill>
              <a:srgbClr val="FFAA00"/>
            </a:solidFill>
            <a:ln w="9525">
              <a:solidFill>
                <a:srgbClr val="FFAA00"/>
              </a:solidFill>
              <a:prstDash val="solid"/>
              <a:round/>
              <a:headEnd/>
              <a:tailEnd/>
            </a:ln>
          </p:spPr>
          <p:txBody>
            <a:bodyPr/>
            <a:lstStyle/>
            <a:p>
              <a:endParaRPr lang="en-US"/>
            </a:p>
          </p:txBody>
        </p:sp>
        <p:sp>
          <p:nvSpPr>
            <p:cNvPr id="11324" name="Freeform 184"/>
            <p:cNvSpPr>
              <a:spLocks/>
            </p:cNvSpPr>
            <p:nvPr/>
          </p:nvSpPr>
          <p:spPr bwMode="auto">
            <a:xfrm>
              <a:off x="4203" y="1650"/>
              <a:ext cx="204" cy="102"/>
            </a:xfrm>
            <a:custGeom>
              <a:avLst/>
              <a:gdLst>
                <a:gd name="T0" fmla="*/ 42 w 204"/>
                <a:gd name="T1" fmla="*/ 30 h 102"/>
                <a:gd name="T2" fmla="*/ 108 w 204"/>
                <a:gd name="T3" fmla="*/ 18 h 102"/>
                <a:gd name="T4" fmla="*/ 132 w 204"/>
                <a:gd name="T5" fmla="*/ 0 h 102"/>
                <a:gd name="T6" fmla="*/ 144 w 204"/>
                <a:gd name="T7" fmla="*/ 18 h 102"/>
                <a:gd name="T8" fmla="*/ 132 w 204"/>
                <a:gd name="T9" fmla="*/ 42 h 102"/>
                <a:gd name="T10" fmla="*/ 150 w 204"/>
                <a:gd name="T11" fmla="*/ 48 h 102"/>
                <a:gd name="T12" fmla="*/ 174 w 204"/>
                <a:gd name="T13" fmla="*/ 78 h 102"/>
                <a:gd name="T14" fmla="*/ 198 w 204"/>
                <a:gd name="T15" fmla="*/ 66 h 102"/>
                <a:gd name="T16" fmla="*/ 180 w 204"/>
                <a:gd name="T17" fmla="*/ 48 h 102"/>
                <a:gd name="T18" fmla="*/ 186 w 204"/>
                <a:gd name="T19" fmla="*/ 48 h 102"/>
                <a:gd name="T20" fmla="*/ 204 w 204"/>
                <a:gd name="T21" fmla="*/ 78 h 102"/>
                <a:gd name="T22" fmla="*/ 168 w 204"/>
                <a:gd name="T23" fmla="*/ 96 h 102"/>
                <a:gd name="T24" fmla="*/ 162 w 204"/>
                <a:gd name="T25" fmla="*/ 78 h 102"/>
                <a:gd name="T26" fmla="*/ 144 w 204"/>
                <a:gd name="T27" fmla="*/ 102 h 102"/>
                <a:gd name="T28" fmla="*/ 138 w 204"/>
                <a:gd name="T29" fmla="*/ 96 h 102"/>
                <a:gd name="T30" fmla="*/ 114 w 204"/>
                <a:gd name="T31" fmla="*/ 72 h 102"/>
                <a:gd name="T32" fmla="*/ 96 w 204"/>
                <a:gd name="T33" fmla="*/ 78 h 102"/>
                <a:gd name="T34" fmla="*/ 90 w 204"/>
                <a:gd name="T35" fmla="*/ 72 h 102"/>
                <a:gd name="T36" fmla="*/ 0 w 204"/>
                <a:gd name="T37" fmla="*/ 96 h 102"/>
                <a:gd name="T38" fmla="*/ 0 w 204"/>
                <a:gd name="T39" fmla="*/ 42 h 102"/>
                <a:gd name="T40" fmla="*/ 18 w 204"/>
                <a:gd name="T41" fmla="*/ 36 h 102"/>
                <a:gd name="T42" fmla="*/ 42 w 204"/>
                <a:gd name="T43" fmla="*/ 30 h 102"/>
                <a:gd name="T44" fmla="*/ 42 w 204"/>
                <a:gd name="T45" fmla="*/ 36 h 10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4"/>
                <a:gd name="T70" fmla="*/ 0 h 102"/>
                <a:gd name="T71" fmla="*/ 204 w 204"/>
                <a:gd name="T72" fmla="*/ 102 h 10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4" h="102">
                  <a:moveTo>
                    <a:pt x="42" y="30"/>
                  </a:moveTo>
                  <a:lnTo>
                    <a:pt x="108" y="18"/>
                  </a:lnTo>
                  <a:lnTo>
                    <a:pt x="132" y="0"/>
                  </a:lnTo>
                  <a:lnTo>
                    <a:pt x="144" y="18"/>
                  </a:lnTo>
                  <a:lnTo>
                    <a:pt x="132" y="42"/>
                  </a:lnTo>
                  <a:lnTo>
                    <a:pt x="150" y="48"/>
                  </a:lnTo>
                  <a:lnTo>
                    <a:pt x="174" y="78"/>
                  </a:lnTo>
                  <a:lnTo>
                    <a:pt x="198" y="66"/>
                  </a:lnTo>
                  <a:lnTo>
                    <a:pt x="180" y="48"/>
                  </a:lnTo>
                  <a:lnTo>
                    <a:pt x="186" y="48"/>
                  </a:lnTo>
                  <a:lnTo>
                    <a:pt x="204" y="78"/>
                  </a:lnTo>
                  <a:lnTo>
                    <a:pt x="168" y="96"/>
                  </a:lnTo>
                  <a:lnTo>
                    <a:pt x="162" y="78"/>
                  </a:lnTo>
                  <a:lnTo>
                    <a:pt x="144" y="102"/>
                  </a:lnTo>
                  <a:lnTo>
                    <a:pt x="138" y="96"/>
                  </a:lnTo>
                  <a:lnTo>
                    <a:pt x="114" y="72"/>
                  </a:lnTo>
                  <a:lnTo>
                    <a:pt x="96" y="78"/>
                  </a:lnTo>
                  <a:lnTo>
                    <a:pt x="90" y="72"/>
                  </a:lnTo>
                  <a:lnTo>
                    <a:pt x="0" y="96"/>
                  </a:lnTo>
                  <a:lnTo>
                    <a:pt x="0" y="42"/>
                  </a:lnTo>
                  <a:lnTo>
                    <a:pt x="18" y="36"/>
                  </a:lnTo>
                  <a:lnTo>
                    <a:pt x="42" y="30"/>
                  </a:lnTo>
                  <a:lnTo>
                    <a:pt x="42" y="36"/>
                  </a:lnTo>
                </a:path>
              </a:pathLst>
            </a:custGeom>
            <a:noFill/>
            <a:ln w="9525">
              <a:solidFill>
                <a:srgbClr val="000000"/>
              </a:solidFill>
              <a:prstDash val="solid"/>
              <a:round/>
              <a:headEnd/>
              <a:tailEnd/>
            </a:ln>
          </p:spPr>
          <p:txBody>
            <a:bodyPr/>
            <a:lstStyle/>
            <a:p>
              <a:endParaRPr lang="en-US"/>
            </a:p>
          </p:txBody>
        </p:sp>
        <p:sp>
          <p:nvSpPr>
            <p:cNvPr id="11325" name="Freeform 185"/>
            <p:cNvSpPr>
              <a:spLocks/>
            </p:cNvSpPr>
            <p:nvPr/>
          </p:nvSpPr>
          <p:spPr bwMode="auto">
            <a:xfrm>
              <a:off x="3447" y="1572"/>
              <a:ext cx="234" cy="324"/>
            </a:xfrm>
            <a:custGeom>
              <a:avLst/>
              <a:gdLst>
                <a:gd name="T0" fmla="*/ 114 w 234"/>
                <a:gd name="T1" fmla="*/ 312 h 324"/>
                <a:gd name="T2" fmla="*/ 0 w 234"/>
                <a:gd name="T3" fmla="*/ 324 h 324"/>
                <a:gd name="T4" fmla="*/ 30 w 234"/>
                <a:gd name="T5" fmla="*/ 252 h 324"/>
                <a:gd name="T6" fmla="*/ 0 w 234"/>
                <a:gd name="T7" fmla="*/ 174 h 324"/>
                <a:gd name="T8" fmla="*/ 6 w 234"/>
                <a:gd name="T9" fmla="*/ 96 h 324"/>
                <a:gd name="T10" fmla="*/ 42 w 234"/>
                <a:gd name="T11" fmla="*/ 48 h 324"/>
                <a:gd name="T12" fmla="*/ 42 w 234"/>
                <a:gd name="T13" fmla="*/ 78 h 324"/>
                <a:gd name="T14" fmla="*/ 48 w 234"/>
                <a:gd name="T15" fmla="*/ 66 h 324"/>
                <a:gd name="T16" fmla="*/ 48 w 234"/>
                <a:gd name="T17" fmla="*/ 84 h 324"/>
                <a:gd name="T18" fmla="*/ 54 w 234"/>
                <a:gd name="T19" fmla="*/ 42 h 324"/>
                <a:gd name="T20" fmla="*/ 72 w 234"/>
                <a:gd name="T21" fmla="*/ 30 h 324"/>
                <a:gd name="T22" fmla="*/ 66 w 234"/>
                <a:gd name="T23" fmla="*/ 18 h 324"/>
                <a:gd name="T24" fmla="*/ 84 w 234"/>
                <a:gd name="T25" fmla="*/ 0 h 324"/>
                <a:gd name="T26" fmla="*/ 156 w 234"/>
                <a:gd name="T27" fmla="*/ 24 h 324"/>
                <a:gd name="T28" fmla="*/ 168 w 234"/>
                <a:gd name="T29" fmla="*/ 48 h 324"/>
                <a:gd name="T30" fmla="*/ 156 w 234"/>
                <a:gd name="T31" fmla="*/ 48 h 324"/>
                <a:gd name="T32" fmla="*/ 174 w 234"/>
                <a:gd name="T33" fmla="*/ 72 h 324"/>
                <a:gd name="T34" fmla="*/ 174 w 234"/>
                <a:gd name="T35" fmla="*/ 102 h 324"/>
                <a:gd name="T36" fmla="*/ 144 w 234"/>
                <a:gd name="T37" fmla="*/ 132 h 324"/>
                <a:gd name="T38" fmla="*/ 144 w 234"/>
                <a:gd name="T39" fmla="*/ 156 h 324"/>
                <a:gd name="T40" fmla="*/ 162 w 234"/>
                <a:gd name="T41" fmla="*/ 162 h 324"/>
                <a:gd name="T42" fmla="*/ 192 w 234"/>
                <a:gd name="T43" fmla="*/ 120 h 324"/>
                <a:gd name="T44" fmla="*/ 216 w 234"/>
                <a:gd name="T45" fmla="*/ 138 h 324"/>
                <a:gd name="T46" fmla="*/ 234 w 234"/>
                <a:gd name="T47" fmla="*/ 198 h 324"/>
                <a:gd name="T48" fmla="*/ 234 w 234"/>
                <a:gd name="T49" fmla="*/ 222 h 324"/>
                <a:gd name="T50" fmla="*/ 228 w 234"/>
                <a:gd name="T51" fmla="*/ 234 h 324"/>
                <a:gd name="T52" fmla="*/ 228 w 234"/>
                <a:gd name="T53" fmla="*/ 222 h 324"/>
                <a:gd name="T54" fmla="*/ 222 w 234"/>
                <a:gd name="T55" fmla="*/ 228 h 324"/>
                <a:gd name="T56" fmla="*/ 192 w 234"/>
                <a:gd name="T57" fmla="*/ 300 h 324"/>
                <a:gd name="T58" fmla="*/ 138 w 234"/>
                <a:gd name="T59" fmla="*/ 312 h 324"/>
                <a:gd name="T60" fmla="*/ 114 w 234"/>
                <a:gd name="T61" fmla="*/ 312 h 32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34"/>
                <a:gd name="T94" fmla="*/ 0 h 324"/>
                <a:gd name="T95" fmla="*/ 234 w 234"/>
                <a:gd name="T96" fmla="*/ 324 h 32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34" h="324">
                  <a:moveTo>
                    <a:pt x="114" y="312"/>
                  </a:moveTo>
                  <a:lnTo>
                    <a:pt x="0" y="324"/>
                  </a:lnTo>
                  <a:lnTo>
                    <a:pt x="30" y="252"/>
                  </a:lnTo>
                  <a:lnTo>
                    <a:pt x="0" y="174"/>
                  </a:lnTo>
                  <a:lnTo>
                    <a:pt x="6" y="96"/>
                  </a:lnTo>
                  <a:lnTo>
                    <a:pt x="42" y="48"/>
                  </a:lnTo>
                  <a:lnTo>
                    <a:pt x="42" y="78"/>
                  </a:lnTo>
                  <a:lnTo>
                    <a:pt x="48" y="66"/>
                  </a:lnTo>
                  <a:lnTo>
                    <a:pt x="48" y="84"/>
                  </a:lnTo>
                  <a:lnTo>
                    <a:pt x="54" y="42"/>
                  </a:lnTo>
                  <a:lnTo>
                    <a:pt x="72" y="30"/>
                  </a:lnTo>
                  <a:lnTo>
                    <a:pt x="66" y="18"/>
                  </a:lnTo>
                  <a:lnTo>
                    <a:pt x="84" y="0"/>
                  </a:lnTo>
                  <a:lnTo>
                    <a:pt x="156" y="24"/>
                  </a:lnTo>
                  <a:lnTo>
                    <a:pt x="168" y="48"/>
                  </a:lnTo>
                  <a:lnTo>
                    <a:pt x="156" y="48"/>
                  </a:lnTo>
                  <a:lnTo>
                    <a:pt x="174" y="72"/>
                  </a:lnTo>
                  <a:lnTo>
                    <a:pt x="174" y="102"/>
                  </a:lnTo>
                  <a:lnTo>
                    <a:pt x="144" y="132"/>
                  </a:lnTo>
                  <a:lnTo>
                    <a:pt x="144" y="156"/>
                  </a:lnTo>
                  <a:lnTo>
                    <a:pt x="162" y="162"/>
                  </a:lnTo>
                  <a:lnTo>
                    <a:pt x="192" y="120"/>
                  </a:lnTo>
                  <a:lnTo>
                    <a:pt x="216" y="138"/>
                  </a:lnTo>
                  <a:lnTo>
                    <a:pt x="234" y="198"/>
                  </a:lnTo>
                  <a:lnTo>
                    <a:pt x="234" y="222"/>
                  </a:lnTo>
                  <a:lnTo>
                    <a:pt x="228" y="234"/>
                  </a:lnTo>
                  <a:lnTo>
                    <a:pt x="228" y="222"/>
                  </a:lnTo>
                  <a:lnTo>
                    <a:pt x="222" y="228"/>
                  </a:lnTo>
                  <a:lnTo>
                    <a:pt x="192" y="300"/>
                  </a:lnTo>
                  <a:lnTo>
                    <a:pt x="138" y="312"/>
                  </a:lnTo>
                  <a:lnTo>
                    <a:pt x="114" y="312"/>
                  </a:lnTo>
                  <a:close/>
                </a:path>
              </a:pathLst>
            </a:custGeom>
            <a:solidFill>
              <a:srgbClr val="FF4500"/>
            </a:solidFill>
            <a:ln w="9525">
              <a:solidFill>
                <a:srgbClr val="FF4500"/>
              </a:solidFill>
              <a:prstDash val="solid"/>
              <a:round/>
              <a:headEnd/>
              <a:tailEnd/>
            </a:ln>
          </p:spPr>
          <p:txBody>
            <a:bodyPr/>
            <a:lstStyle/>
            <a:p>
              <a:endParaRPr lang="en-US"/>
            </a:p>
          </p:txBody>
        </p:sp>
        <p:sp>
          <p:nvSpPr>
            <p:cNvPr id="11326" name="Freeform 186"/>
            <p:cNvSpPr>
              <a:spLocks/>
            </p:cNvSpPr>
            <p:nvPr/>
          </p:nvSpPr>
          <p:spPr bwMode="auto">
            <a:xfrm>
              <a:off x="3447" y="1572"/>
              <a:ext cx="234" cy="324"/>
            </a:xfrm>
            <a:custGeom>
              <a:avLst/>
              <a:gdLst>
                <a:gd name="T0" fmla="*/ 114 w 234"/>
                <a:gd name="T1" fmla="*/ 312 h 324"/>
                <a:gd name="T2" fmla="*/ 0 w 234"/>
                <a:gd name="T3" fmla="*/ 324 h 324"/>
                <a:gd name="T4" fmla="*/ 30 w 234"/>
                <a:gd name="T5" fmla="*/ 252 h 324"/>
                <a:gd name="T6" fmla="*/ 0 w 234"/>
                <a:gd name="T7" fmla="*/ 174 h 324"/>
                <a:gd name="T8" fmla="*/ 6 w 234"/>
                <a:gd name="T9" fmla="*/ 96 h 324"/>
                <a:gd name="T10" fmla="*/ 42 w 234"/>
                <a:gd name="T11" fmla="*/ 48 h 324"/>
                <a:gd name="T12" fmla="*/ 42 w 234"/>
                <a:gd name="T13" fmla="*/ 78 h 324"/>
                <a:gd name="T14" fmla="*/ 48 w 234"/>
                <a:gd name="T15" fmla="*/ 66 h 324"/>
                <a:gd name="T16" fmla="*/ 48 w 234"/>
                <a:gd name="T17" fmla="*/ 84 h 324"/>
                <a:gd name="T18" fmla="*/ 54 w 234"/>
                <a:gd name="T19" fmla="*/ 42 h 324"/>
                <a:gd name="T20" fmla="*/ 72 w 234"/>
                <a:gd name="T21" fmla="*/ 30 h 324"/>
                <a:gd name="T22" fmla="*/ 66 w 234"/>
                <a:gd name="T23" fmla="*/ 18 h 324"/>
                <a:gd name="T24" fmla="*/ 84 w 234"/>
                <a:gd name="T25" fmla="*/ 0 h 324"/>
                <a:gd name="T26" fmla="*/ 156 w 234"/>
                <a:gd name="T27" fmla="*/ 24 h 324"/>
                <a:gd name="T28" fmla="*/ 168 w 234"/>
                <a:gd name="T29" fmla="*/ 48 h 324"/>
                <a:gd name="T30" fmla="*/ 156 w 234"/>
                <a:gd name="T31" fmla="*/ 48 h 324"/>
                <a:gd name="T32" fmla="*/ 174 w 234"/>
                <a:gd name="T33" fmla="*/ 72 h 324"/>
                <a:gd name="T34" fmla="*/ 174 w 234"/>
                <a:gd name="T35" fmla="*/ 102 h 324"/>
                <a:gd name="T36" fmla="*/ 144 w 234"/>
                <a:gd name="T37" fmla="*/ 132 h 324"/>
                <a:gd name="T38" fmla="*/ 144 w 234"/>
                <a:gd name="T39" fmla="*/ 156 h 324"/>
                <a:gd name="T40" fmla="*/ 162 w 234"/>
                <a:gd name="T41" fmla="*/ 162 h 324"/>
                <a:gd name="T42" fmla="*/ 192 w 234"/>
                <a:gd name="T43" fmla="*/ 120 h 324"/>
                <a:gd name="T44" fmla="*/ 216 w 234"/>
                <a:gd name="T45" fmla="*/ 138 h 324"/>
                <a:gd name="T46" fmla="*/ 234 w 234"/>
                <a:gd name="T47" fmla="*/ 198 h 324"/>
                <a:gd name="T48" fmla="*/ 234 w 234"/>
                <a:gd name="T49" fmla="*/ 222 h 324"/>
                <a:gd name="T50" fmla="*/ 228 w 234"/>
                <a:gd name="T51" fmla="*/ 234 h 324"/>
                <a:gd name="T52" fmla="*/ 228 w 234"/>
                <a:gd name="T53" fmla="*/ 222 h 324"/>
                <a:gd name="T54" fmla="*/ 222 w 234"/>
                <a:gd name="T55" fmla="*/ 228 h 324"/>
                <a:gd name="T56" fmla="*/ 192 w 234"/>
                <a:gd name="T57" fmla="*/ 300 h 324"/>
                <a:gd name="T58" fmla="*/ 138 w 234"/>
                <a:gd name="T59" fmla="*/ 312 h 324"/>
                <a:gd name="T60" fmla="*/ 114 w 234"/>
                <a:gd name="T61" fmla="*/ 312 h 324"/>
                <a:gd name="T62" fmla="*/ 114 w 234"/>
                <a:gd name="T63" fmla="*/ 318 h 3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4"/>
                <a:gd name="T97" fmla="*/ 0 h 324"/>
                <a:gd name="T98" fmla="*/ 234 w 234"/>
                <a:gd name="T99" fmla="*/ 324 h 32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4" h="324">
                  <a:moveTo>
                    <a:pt x="114" y="312"/>
                  </a:moveTo>
                  <a:lnTo>
                    <a:pt x="0" y="324"/>
                  </a:lnTo>
                  <a:lnTo>
                    <a:pt x="30" y="252"/>
                  </a:lnTo>
                  <a:lnTo>
                    <a:pt x="0" y="174"/>
                  </a:lnTo>
                  <a:lnTo>
                    <a:pt x="6" y="96"/>
                  </a:lnTo>
                  <a:lnTo>
                    <a:pt x="42" y="48"/>
                  </a:lnTo>
                  <a:lnTo>
                    <a:pt x="42" y="78"/>
                  </a:lnTo>
                  <a:lnTo>
                    <a:pt x="48" y="66"/>
                  </a:lnTo>
                  <a:lnTo>
                    <a:pt x="48" y="84"/>
                  </a:lnTo>
                  <a:lnTo>
                    <a:pt x="54" y="42"/>
                  </a:lnTo>
                  <a:lnTo>
                    <a:pt x="72" y="30"/>
                  </a:lnTo>
                  <a:lnTo>
                    <a:pt x="66" y="18"/>
                  </a:lnTo>
                  <a:lnTo>
                    <a:pt x="84" y="0"/>
                  </a:lnTo>
                  <a:lnTo>
                    <a:pt x="156" y="24"/>
                  </a:lnTo>
                  <a:lnTo>
                    <a:pt x="168" y="48"/>
                  </a:lnTo>
                  <a:lnTo>
                    <a:pt x="156" y="48"/>
                  </a:lnTo>
                  <a:lnTo>
                    <a:pt x="174" y="72"/>
                  </a:lnTo>
                  <a:lnTo>
                    <a:pt x="174" y="102"/>
                  </a:lnTo>
                  <a:lnTo>
                    <a:pt x="144" y="132"/>
                  </a:lnTo>
                  <a:lnTo>
                    <a:pt x="144" y="156"/>
                  </a:lnTo>
                  <a:lnTo>
                    <a:pt x="162" y="162"/>
                  </a:lnTo>
                  <a:lnTo>
                    <a:pt x="192" y="120"/>
                  </a:lnTo>
                  <a:lnTo>
                    <a:pt x="216" y="138"/>
                  </a:lnTo>
                  <a:lnTo>
                    <a:pt x="234" y="198"/>
                  </a:lnTo>
                  <a:lnTo>
                    <a:pt x="234" y="222"/>
                  </a:lnTo>
                  <a:lnTo>
                    <a:pt x="228" y="234"/>
                  </a:lnTo>
                  <a:lnTo>
                    <a:pt x="228" y="222"/>
                  </a:lnTo>
                  <a:lnTo>
                    <a:pt x="222" y="228"/>
                  </a:lnTo>
                  <a:lnTo>
                    <a:pt x="192" y="300"/>
                  </a:lnTo>
                  <a:lnTo>
                    <a:pt x="138" y="312"/>
                  </a:lnTo>
                  <a:lnTo>
                    <a:pt x="114" y="312"/>
                  </a:lnTo>
                  <a:lnTo>
                    <a:pt x="114" y="318"/>
                  </a:lnTo>
                </a:path>
              </a:pathLst>
            </a:custGeom>
            <a:noFill/>
            <a:ln w="9525">
              <a:solidFill>
                <a:srgbClr val="000000"/>
              </a:solidFill>
              <a:prstDash val="solid"/>
              <a:round/>
              <a:headEnd/>
              <a:tailEnd/>
            </a:ln>
          </p:spPr>
          <p:txBody>
            <a:bodyPr/>
            <a:lstStyle/>
            <a:p>
              <a:endParaRPr lang="en-US"/>
            </a:p>
          </p:txBody>
        </p:sp>
        <p:sp>
          <p:nvSpPr>
            <p:cNvPr id="11327" name="Freeform 187"/>
            <p:cNvSpPr>
              <a:spLocks/>
            </p:cNvSpPr>
            <p:nvPr/>
          </p:nvSpPr>
          <p:spPr bwMode="auto">
            <a:xfrm>
              <a:off x="3219" y="1458"/>
              <a:ext cx="354" cy="180"/>
            </a:xfrm>
            <a:custGeom>
              <a:avLst/>
              <a:gdLst>
                <a:gd name="T0" fmla="*/ 354 w 354"/>
                <a:gd name="T1" fmla="*/ 96 h 180"/>
                <a:gd name="T2" fmla="*/ 312 w 354"/>
                <a:gd name="T3" fmla="*/ 96 h 180"/>
                <a:gd name="T4" fmla="*/ 306 w 354"/>
                <a:gd name="T5" fmla="*/ 108 h 180"/>
                <a:gd name="T6" fmla="*/ 264 w 354"/>
                <a:gd name="T7" fmla="*/ 96 h 180"/>
                <a:gd name="T8" fmla="*/ 228 w 354"/>
                <a:gd name="T9" fmla="*/ 108 h 180"/>
                <a:gd name="T10" fmla="*/ 210 w 354"/>
                <a:gd name="T11" fmla="*/ 138 h 180"/>
                <a:gd name="T12" fmla="*/ 210 w 354"/>
                <a:gd name="T13" fmla="*/ 114 h 180"/>
                <a:gd name="T14" fmla="*/ 186 w 354"/>
                <a:gd name="T15" fmla="*/ 132 h 180"/>
                <a:gd name="T16" fmla="*/ 186 w 354"/>
                <a:gd name="T17" fmla="*/ 114 h 180"/>
                <a:gd name="T18" fmla="*/ 162 w 354"/>
                <a:gd name="T19" fmla="*/ 180 h 180"/>
                <a:gd name="T20" fmla="*/ 150 w 354"/>
                <a:gd name="T21" fmla="*/ 180 h 180"/>
                <a:gd name="T22" fmla="*/ 150 w 354"/>
                <a:gd name="T23" fmla="*/ 162 h 180"/>
                <a:gd name="T24" fmla="*/ 138 w 354"/>
                <a:gd name="T25" fmla="*/ 162 h 180"/>
                <a:gd name="T26" fmla="*/ 144 w 354"/>
                <a:gd name="T27" fmla="*/ 138 h 180"/>
                <a:gd name="T28" fmla="*/ 126 w 354"/>
                <a:gd name="T29" fmla="*/ 120 h 180"/>
                <a:gd name="T30" fmla="*/ 12 w 354"/>
                <a:gd name="T31" fmla="*/ 96 h 180"/>
                <a:gd name="T32" fmla="*/ 0 w 354"/>
                <a:gd name="T33" fmla="*/ 84 h 180"/>
                <a:gd name="T34" fmla="*/ 132 w 354"/>
                <a:gd name="T35" fmla="*/ 0 h 180"/>
                <a:gd name="T36" fmla="*/ 138 w 354"/>
                <a:gd name="T37" fmla="*/ 6 h 180"/>
                <a:gd name="T38" fmla="*/ 102 w 354"/>
                <a:gd name="T39" fmla="*/ 42 h 180"/>
                <a:gd name="T40" fmla="*/ 102 w 354"/>
                <a:gd name="T41" fmla="*/ 60 h 180"/>
                <a:gd name="T42" fmla="*/ 120 w 354"/>
                <a:gd name="T43" fmla="*/ 42 h 180"/>
                <a:gd name="T44" fmla="*/ 114 w 354"/>
                <a:gd name="T45" fmla="*/ 54 h 180"/>
                <a:gd name="T46" fmla="*/ 138 w 354"/>
                <a:gd name="T47" fmla="*/ 48 h 180"/>
                <a:gd name="T48" fmla="*/ 162 w 354"/>
                <a:gd name="T49" fmla="*/ 72 h 180"/>
                <a:gd name="T50" fmla="*/ 198 w 354"/>
                <a:gd name="T51" fmla="*/ 78 h 180"/>
                <a:gd name="T52" fmla="*/ 228 w 354"/>
                <a:gd name="T53" fmla="*/ 54 h 180"/>
                <a:gd name="T54" fmla="*/ 288 w 354"/>
                <a:gd name="T55" fmla="*/ 42 h 180"/>
                <a:gd name="T56" fmla="*/ 288 w 354"/>
                <a:gd name="T57" fmla="*/ 66 h 180"/>
                <a:gd name="T58" fmla="*/ 330 w 354"/>
                <a:gd name="T59" fmla="*/ 60 h 180"/>
                <a:gd name="T60" fmla="*/ 330 w 354"/>
                <a:gd name="T61" fmla="*/ 78 h 180"/>
                <a:gd name="T62" fmla="*/ 354 w 354"/>
                <a:gd name="T63" fmla="*/ 96 h 18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54"/>
                <a:gd name="T97" fmla="*/ 0 h 180"/>
                <a:gd name="T98" fmla="*/ 354 w 354"/>
                <a:gd name="T99" fmla="*/ 180 h 18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54" h="180">
                  <a:moveTo>
                    <a:pt x="354" y="96"/>
                  </a:moveTo>
                  <a:lnTo>
                    <a:pt x="312" y="96"/>
                  </a:lnTo>
                  <a:lnTo>
                    <a:pt x="306" y="108"/>
                  </a:lnTo>
                  <a:lnTo>
                    <a:pt x="264" y="96"/>
                  </a:lnTo>
                  <a:lnTo>
                    <a:pt x="228" y="108"/>
                  </a:lnTo>
                  <a:lnTo>
                    <a:pt x="210" y="138"/>
                  </a:lnTo>
                  <a:lnTo>
                    <a:pt x="210" y="114"/>
                  </a:lnTo>
                  <a:lnTo>
                    <a:pt x="186" y="132"/>
                  </a:lnTo>
                  <a:lnTo>
                    <a:pt x="186" y="114"/>
                  </a:lnTo>
                  <a:lnTo>
                    <a:pt x="162" y="180"/>
                  </a:lnTo>
                  <a:lnTo>
                    <a:pt x="150" y="180"/>
                  </a:lnTo>
                  <a:lnTo>
                    <a:pt x="150" y="162"/>
                  </a:lnTo>
                  <a:lnTo>
                    <a:pt x="138" y="162"/>
                  </a:lnTo>
                  <a:lnTo>
                    <a:pt x="144" y="138"/>
                  </a:lnTo>
                  <a:lnTo>
                    <a:pt x="126" y="120"/>
                  </a:lnTo>
                  <a:lnTo>
                    <a:pt x="12" y="96"/>
                  </a:lnTo>
                  <a:lnTo>
                    <a:pt x="0" y="84"/>
                  </a:lnTo>
                  <a:lnTo>
                    <a:pt x="132" y="0"/>
                  </a:lnTo>
                  <a:lnTo>
                    <a:pt x="138" y="6"/>
                  </a:lnTo>
                  <a:lnTo>
                    <a:pt x="102" y="42"/>
                  </a:lnTo>
                  <a:lnTo>
                    <a:pt x="102" y="60"/>
                  </a:lnTo>
                  <a:lnTo>
                    <a:pt x="120" y="42"/>
                  </a:lnTo>
                  <a:lnTo>
                    <a:pt x="114" y="54"/>
                  </a:lnTo>
                  <a:lnTo>
                    <a:pt x="138" y="48"/>
                  </a:lnTo>
                  <a:lnTo>
                    <a:pt x="162" y="72"/>
                  </a:lnTo>
                  <a:lnTo>
                    <a:pt x="198" y="78"/>
                  </a:lnTo>
                  <a:lnTo>
                    <a:pt x="228" y="54"/>
                  </a:lnTo>
                  <a:lnTo>
                    <a:pt x="288" y="42"/>
                  </a:lnTo>
                  <a:lnTo>
                    <a:pt x="288" y="66"/>
                  </a:lnTo>
                  <a:lnTo>
                    <a:pt x="330" y="60"/>
                  </a:lnTo>
                  <a:lnTo>
                    <a:pt x="330" y="78"/>
                  </a:lnTo>
                  <a:lnTo>
                    <a:pt x="354" y="96"/>
                  </a:lnTo>
                  <a:close/>
                </a:path>
              </a:pathLst>
            </a:custGeom>
            <a:solidFill>
              <a:srgbClr val="FF4500"/>
            </a:solidFill>
            <a:ln w="9525">
              <a:solidFill>
                <a:srgbClr val="FF4500"/>
              </a:solidFill>
              <a:prstDash val="solid"/>
              <a:round/>
              <a:headEnd/>
              <a:tailEnd/>
            </a:ln>
          </p:spPr>
          <p:txBody>
            <a:bodyPr/>
            <a:lstStyle/>
            <a:p>
              <a:endParaRPr lang="en-US"/>
            </a:p>
          </p:txBody>
        </p:sp>
        <p:sp>
          <p:nvSpPr>
            <p:cNvPr id="11328" name="Freeform 188"/>
            <p:cNvSpPr>
              <a:spLocks/>
            </p:cNvSpPr>
            <p:nvPr/>
          </p:nvSpPr>
          <p:spPr bwMode="auto">
            <a:xfrm>
              <a:off x="3219" y="1458"/>
              <a:ext cx="354" cy="180"/>
            </a:xfrm>
            <a:custGeom>
              <a:avLst/>
              <a:gdLst>
                <a:gd name="T0" fmla="*/ 354 w 354"/>
                <a:gd name="T1" fmla="*/ 96 h 180"/>
                <a:gd name="T2" fmla="*/ 312 w 354"/>
                <a:gd name="T3" fmla="*/ 96 h 180"/>
                <a:gd name="T4" fmla="*/ 306 w 354"/>
                <a:gd name="T5" fmla="*/ 108 h 180"/>
                <a:gd name="T6" fmla="*/ 264 w 354"/>
                <a:gd name="T7" fmla="*/ 96 h 180"/>
                <a:gd name="T8" fmla="*/ 228 w 354"/>
                <a:gd name="T9" fmla="*/ 108 h 180"/>
                <a:gd name="T10" fmla="*/ 210 w 354"/>
                <a:gd name="T11" fmla="*/ 138 h 180"/>
                <a:gd name="T12" fmla="*/ 210 w 354"/>
                <a:gd name="T13" fmla="*/ 114 h 180"/>
                <a:gd name="T14" fmla="*/ 186 w 354"/>
                <a:gd name="T15" fmla="*/ 132 h 180"/>
                <a:gd name="T16" fmla="*/ 186 w 354"/>
                <a:gd name="T17" fmla="*/ 114 h 180"/>
                <a:gd name="T18" fmla="*/ 162 w 354"/>
                <a:gd name="T19" fmla="*/ 180 h 180"/>
                <a:gd name="T20" fmla="*/ 150 w 354"/>
                <a:gd name="T21" fmla="*/ 180 h 180"/>
                <a:gd name="T22" fmla="*/ 150 w 354"/>
                <a:gd name="T23" fmla="*/ 162 h 180"/>
                <a:gd name="T24" fmla="*/ 138 w 354"/>
                <a:gd name="T25" fmla="*/ 162 h 180"/>
                <a:gd name="T26" fmla="*/ 144 w 354"/>
                <a:gd name="T27" fmla="*/ 138 h 180"/>
                <a:gd name="T28" fmla="*/ 126 w 354"/>
                <a:gd name="T29" fmla="*/ 120 h 180"/>
                <a:gd name="T30" fmla="*/ 12 w 354"/>
                <a:gd name="T31" fmla="*/ 96 h 180"/>
                <a:gd name="T32" fmla="*/ 0 w 354"/>
                <a:gd name="T33" fmla="*/ 84 h 180"/>
                <a:gd name="T34" fmla="*/ 132 w 354"/>
                <a:gd name="T35" fmla="*/ 0 h 180"/>
                <a:gd name="T36" fmla="*/ 138 w 354"/>
                <a:gd name="T37" fmla="*/ 6 h 180"/>
                <a:gd name="T38" fmla="*/ 102 w 354"/>
                <a:gd name="T39" fmla="*/ 42 h 180"/>
                <a:gd name="T40" fmla="*/ 102 w 354"/>
                <a:gd name="T41" fmla="*/ 60 h 180"/>
                <a:gd name="T42" fmla="*/ 120 w 354"/>
                <a:gd name="T43" fmla="*/ 42 h 180"/>
                <a:gd name="T44" fmla="*/ 114 w 354"/>
                <a:gd name="T45" fmla="*/ 54 h 180"/>
                <a:gd name="T46" fmla="*/ 138 w 354"/>
                <a:gd name="T47" fmla="*/ 48 h 180"/>
                <a:gd name="T48" fmla="*/ 162 w 354"/>
                <a:gd name="T49" fmla="*/ 72 h 180"/>
                <a:gd name="T50" fmla="*/ 198 w 354"/>
                <a:gd name="T51" fmla="*/ 78 h 180"/>
                <a:gd name="T52" fmla="*/ 228 w 354"/>
                <a:gd name="T53" fmla="*/ 54 h 180"/>
                <a:gd name="T54" fmla="*/ 288 w 354"/>
                <a:gd name="T55" fmla="*/ 42 h 180"/>
                <a:gd name="T56" fmla="*/ 288 w 354"/>
                <a:gd name="T57" fmla="*/ 66 h 180"/>
                <a:gd name="T58" fmla="*/ 330 w 354"/>
                <a:gd name="T59" fmla="*/ 60 h 180"/>
                <a:gd name="T60" fmla="*/ 330 w 354"/>
                <a:gd name="T61" fmla="*/ 78 h 180"/>
                <a:gd name="T62" fmla="*/ 354 w 354"/>
                <a:gd name="T63" fmla="*/ 96 h 180"/>
                <a:gd name="T64" fmla="*/ 354 w 354"/>
                <a:gd name="T65" fmla="*/ 102 h 1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54"/>
                <a:gd name="T100" fmla="*/ 0 h 180"/>
                <a:gd name="T101" fmla="*/ 354 w 354"/>
                <a:gd name="T102" fmla="*/ 180 h 1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54" h="180">
                  <a:moveTo>
                    <a:pt x="354" y="96"/>
                  </a:moveTo>
                  <a:lnTo>
                    <a:pt x="312" y="96"/>
                  </a:lnTo>
                  <a:lnTo>
                    <a:pt x="306" y="108"/>
                  </a:lnTo>
                  <a:lnTo>
                    <a:pt x="264" y="96"/>
                  </a:lnTo>
                  <a:lnTo>
                    <a:pt x="228" y="108"/>
                  </a:lnTo>
                  <a:lnTo>
                    <a:pt x="210" y="138"/>
                  </a:lnTo>
                  <a:lnTo>
                    <a:pt x="210" y="114"/>
                  </a:lnTo>
                  <a:lnTo>
                    <a:pt x="186" y="132"/>
                  </a:lnTo>
                  <a:lnTo>
                    <a:pt x="186" y="114"/>
                  </a:lnTo>
                  <a:lnTo>
                    <a:pt x="162" y="180"/>
                  </a:lnTo>
                  <a:lnTo>
                    <a:pt x="150" y="180"/>
                  </a:lnTo>
                  <a:lnTo>
                    <a:pt x="150" y="162"/>
                  </a:lnTo>
                  <a:lnTo>
                    <a:pt x="138" y="162"/>
                  </a:lnTo>
                  <a:lnTo>
                    <a:pt x="144" y="138"/>
                  </a:lnTo>
                  <a:lnTo>
                    <a:pt x="126" y="120"/>
                  </a:lnTo>
                  <a:lnTo>
                    <a:pt x="12" y="96"/>
                  </a:lnTo>
                  <a:lnTo>
                    <a:pt x="0" y="84"/>
                  </a:lnTo>
                  <a:lnTo>
                    <a:pt x="132" y="0"/>
                  </a:lnTo>
                  <a:lnTo>
                    <a:pt x="138" y="6"/>
                  </a:lnTo>
                  <a:lnTo>
                    <a:pt x="102" y="42"/>
                  </a:lnTo>
                  <a:lnTo>
                    <a:pt x="102" y="60"/>
                  </a:lnTo>
                  <a:lnTo>
                    <a:pt x="120" y="42"/>
                  </a:lnTo>
                  <a:lnTo>
                    <a:pt x="114" y="54"/>
                  </a:lnTo>
                  <a:lnTo>
                    <a:pt x="138" y="48"/>
                  </a:lnTo>
                  <a:lnTo>
                    <a:pt x="162" y="72"/>
                  </a:lnTo>
                  <a:lnTo>
                    <a:pt x="198" y="78"/>
                  </a:lnTo>
                  <a:lnTo>
                    <a:pt x="228" y="54"/>
                  </a:lnTo>
                  <a:lnTo>
                    <a:pt x="288" y="42"/>
                  </a:lnTo>
                  <a:lnTo>
                    <a:pt x="288" y="66"/>
                  </a:lnTo>
                  <a:lnTo>
                    <a:pt x="330" y="60"/>
                  </a:lnTo>
                  <a:lnTo>
                    <a:pt x="330" y="78"/>
                  </a:lnTo>
                  <a:lnTo>
                    <a:pt x="354" y="96"/>
                  </a:lnTo>
                  <a:lnTo>
                    <a:pt x="354" y="102"/>
                  </a:lnTo>
                </a:path>
              </a:pathLst>
            </a:custGeom>
            <a:noFill/>
            <a:ln w="9525">
              <a:solidFill>
                <a:srgbClr val="000000"/>
              </a:solidFill>
              <a:prstDash val="solid"/>
              <a:round/>
              <a:headEnd/>
              <a:tailEnd/>
            </a:ln>
          </p:spPr>
          <p:txBody>
            <a:bodyPr/>
            <a:lstStyle/>
            <a:p>
              <a:endParaRPr lang="en-US"/>
            </a:p>
          </p:txBody>
        </p:sp>
        <p:sp>
          <p:nvSpPr>
            <p:cNvPr id="11329" name="Freeform 189"/>
            <p:cNvSpPr>
              <a:spLocks/>
            </p:cNvSpPr>
            <p:nvPr/>
          </p:nvSpPr>
          <p:spPr bwMode="auto">
            <a:xfrm>
              <a:off x="2853" y="1332"/>
              <a:ext cx="408" cy="450"/>
            </a:xfrm>
            <a:custGeom>
              <a:avLst/>
              <a:gdLst>
                <a:gd name="T0" fmla="*/ 330 w 408"/>
                <a:gd name="T1" fmla="*/ 444 h 450"/>
                <a:gd name="T2" fmla="*/ 36 w 408"/>
                <a:gd name="T3" fmla="*/ 450 h 450"/>
                <a:gd name="T4" fmla="*/ 36 w 408"/>
                <a:gd name="T5" fmla="*/ 312 h 450"/>
                <a:gd name="T6" fmla="*/ 18 w 408"/>
                <a:gd name="T7" fmla="*/ 288 h 450"/>
                <a:gd name="T8" fmla="*/ 30 w 408"/>
                <a:gd name="T9" fmla="*/ 264 h 450"/>
                <a:gd name="T10" fmla="*/ 30 w 408"/>
                <a:gd name="T11" fmla="*/ 258 h 450"/>
                <a:gd name="T12" fmla="*/ 0 w 408"/>
                <a:gd name="T13" fmla="*/ 30 h 450"/>
                <a:gd name="T14" fmla="*/ 108 w 408"/>
                <a:gd name="T15" fmla="*/ 30 h 450"/>
                <a:gd name="T16" fmla="*/ 108 w 408"/>
                <a:gd name="T17" fmla="*/ 0 h 450"/>
                <a:gd name="T18" fmla="*/ 120 w 408"/>
                <a:gd name="T19" fmla="*/ 0 h 450"/>
                <a:gd name="T20" fmla="*/ 132 w 408"/>
                <a:gd name="T21" fmla="*/ 48 h 450"/>
                <a:gd name="T22" fmla="*/ 174 w 408"/>
                <a:gd name="T23" fmla="*/ 54 h 450"/>
                <a:gd name="T24" fmla="*/ 180 w 408"/>
                <a:gd name="T25" fmla="*/ 66 h 450"/>
                <a:gd name="T26" fmla="*/ 222 w 408"/>
                <a:gd name="T27" fmla="*/ 54 h 450"/>
                <a:gd name="T28" fmla="*/ 240 w 408"/>
                <a:gd name="T29" fmla="*/ 60 h 450"/>
                <a:gd name="T30" fmla="*/ 234 w 408"/>
                <a:gd name="T31" fmla="*/ 66 h 450"/>
                <a:gd name="T32" fmla="*/ 246 w 408"/>
                <a:gd name="T33" fmla="*/ 66 h 450"/>
                <a:gd name="T34" fmla="*/ 252 w 408"/>
                <a:gd name="T35" fmla="*/ 84 h 450"/>
                <a:gd name="T36" fmla="*/ 270 w 408"/>
                <a:gd name="T37" fmla="*/ 72 h 450"/>
                <a:gd name="T38" fmla="*/ 294 w 408"/>
                <a:gd name="T39" fmla="*/ 96 h 450"/>
                <a:gd name="T40" fmla="*/ 330 w 408"/>
                <a:gd name="T41" fmla="*/ 78 h 450"/>
                <a:gd name="T42" fmla="*/ 342 w 408"/>
                <a:gd name="T43" fmla="*/ 90 h 450"/>
                <a:gd name="T44" fmla="*/ 408 w 408"/>
                <a:gd name="T45" fmla="*/ 90 h 450"/>
                <a:gd name="T46" fmla="*/ 342 w 408"/>
                <a:gd name="T47" fmla="*/ 132 h 450"/>
                <a:gd name="T48" fmla="*/ 270 w 408"/>
                <a:gd name="T49" fmla="*/ 198 h 450"/>
                <a:gd name="T50" fmla="*/ 264 w 408"/>
                <a:gd name="T51" fmla="*/ 204 h 450"/>
                <a:gd name="T52" fmla="*/ 264 w 408"/>
                <a:gd name="T53" fmla="*/ 252 h 450"/>
                <a:gd name="T54" fmla="*/ 240 w 408"/>
                <a:gd name="T55" fmla="*/ 264 h 450"/>
                <a:gd name="T56" fmla="*/ 228 w 408"/>
                <a:gd name="T57" fmla="*/ 288 h 450"/>
                <a:gd name="T58" fmla="*/ 246 w 408"/>
                <a:gd name="T59" fmla="*/ 300 h 450"/>
                <a:gd name="T60" fmla="*/ 240 w 408"/>
                <a:gd name="T61" fmla="*/ 354 h 450"/>
                <a:gd name="T62" fmla="*/ 318 w 408"/>
                <a:gd name="T63" fmla="*/ 408 h 450"/>
                <a:gd name="T64" fmla="*/ 330 w 408"/>
                <a:gd name="T65" fmla="*/ 444 h 4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8"/>
                <a:gd name="T100" fmla="*/ 0 h 450"/>
                <a:gd name="T101" fmla="*/ 408 w 408"/>
                <a:gd name="T102" fmla="*/ 450 h 45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8" h="450">
                  <a:moveTo>
                    <a:pt x="330" y="444"/>
                  </a:moveTo>
                  <a:lnTo>
                    <a:pt x="36" y="450"/>
                  </a:lnTo>
                  <a:lnTo>
                    <a:pt x="36" y="312"/>
                  </a:lnTo>
                  <a:lnTo>
                    <a:pt x="18" y="288"/>
                  </a:lnTo>
                  <a:lnTo>
                    <a:pt x="30" y="264"/>
                  </a:lnTo>
                  <a:lnTo>
                    <a:pt x="30" y="258"/>
                  </a:lnTo>
                  <a:lnTo>
                    <a:pt x="0" y="30"/>
                  </a:lnTo>
                  <a:lnTo>
                    <a:pt x="108" y="30"/>
                  </a:lnTo>
                  <a:lnTo>
                    <a:pt x="108" y="0"/>
                  </a:lnTo>
                  <a:lnTo>
                    <a:pt x="120" y="0"/>
                  </a:lnTo>
                  <a:lnTo>
                    <a:pt x="132" y="48"/>
                  </a:lnTo>
                  <a:lnTo>
                    <a:pt x="174" y="54"/>
                  </a:lnTo>
                  <a:lnTo>
                    <a:pt x="180" y="66"/>
                  </a:lnTo>
                  <a:lnTo>
                    <a:pt x="222" y="54"/>
                  </a:lnTo>
                  <a:lnTo>
                    <a:pt x="240" y="60"/>
                  </a:lnTo>
                  <a:lnTo>
                    <a:pt x="234" y="66"/>
                  </a:lnTo>
                  <a:lnTo>
                    <a:pt x="246" y="66"/>
                  </a:lnTo>
                  <a:lnTo>
                    <a:pt x="252" y="84"/>
                  </a:lnTo>
                  <a:lnTo>
                    <a:pt x="270" y="72"/>
                  </a:lnTo>
                  <a:lnTo>
                    <a:pt x="294" y="96"/>
                  </a:lnTo>
                  <a:lnTo>
                    <a:pt x="330" y="78"/>
                  </a:lnTo>
                  <a:lnTo>
                    <a:pt x="342" y="90"/>
                  </a:lnTo>
                  <a:lnTo>
                    <a:pt x="408" y="90"/>
                  </a:lnTo>
                  <a:lnTo>
                    <a:pt x="342" y="132"/>
                  </a:lnTo>
                  <a:lnTo>
                    <a:pt x="270" y="198"/>
                  </a:lnTo>
                  <a:lnTo>
                    <a:pt x="264" y="204"/>
                  </a:lnTo>
                  <a:lnTo>
                    <a:pt x="264" y="252"/>
                  </a:lnTo>
                  <a:lnTo>
                    <a:pt x="240" y="264"/>
                  </a:lnTo>
                  <a:lnTo>
                    <a:pt x="228" y="288"/>
                  </a:lnTo>
                  <a:lnTo>
                    <a:pt x="246" y="300"/>
                  </a:lnTo>
                  <a:lnTo>
                    <a:pt x="240" y="354"/>
                  </a:lnTo>
                  <a:lnTo>
                    <a:pt x="318" y="408"/>
                  </a:lnTo>
                  <a:lnTo>
                    <a:pt x="330" y="444"/>
                  </a:lnTo>
                  <a:close/>
                </a:path>
              </a:pathLst>
            </a:custGeom>
            <a:solidFill>
              <a:srgbClr val="FFAA00"/>
            </a:solidFill>
            <a:ln w="9525">
              <a:solidFill>
                <a:srgbClr val="FFAA00"/>
              </a:solidFill>
              <a:prstDash val="solid"/>
              <a:round/>
              <a:headEnd/>
              <a:tailEnd/>
            </a:ln>
          </p:spPr>
          <p:txBody>
            <a:bodyPr/>
            <a:lstStyle/>
            <a:p>
              <a:endParaRPr lang="en-US"/>
            </a:p>
          </p:txBody>
        </p:sp>
        <p:sp>
          <p:nvSpPr>
            <p:cNvPr id="11330" name="Freeform 190"/>
            <p:cNvSpPr>
              <a:spLocks/>
            </p:cNvSpPr>
            <p:nvPr/>
          </p:nvSpPr>
          <p:spPr bwMode="auto">
            <a:xfrm>
              <a:off x="2853" y="1332"/>
              <a:ext cx="408" cy="450"/>
            </a:xfrm>
            <a:custGeom>
              <a:avLst/>
              <a:gdLst>
                <a:gd name="T0" fmla="*/ 330 w 408"/>
                <a:gd name="T1" fmla="*/ 444 h 450"/>
                <a:gd name="T2" fmla="*/ 36 w 408"/>
                <a:gd name="T3" fmla="*/ 450 h 450"/>
                <a:gd name="T4" fmla="*/ 36 w 408"/>
                <a:gd name="T5" fmla="*/ 312 h 450"/>
                <a:gd name="T6" fmla="*/ 18 w 408"/>
                <a:gd name="T7" fmla="*/ 288 h 450"/>
                <a:gd name="T8" fmla="*/ 30 w 408"/>
                <a:gd name="T9" fmla="*/ 264 h 450"/>
                <a:gd name="T10" fmla="*/ 30 w 408"/>
                <a:gd name="T11" fmla="*/ 258 h 450"/>
                <a:gd name="T12" fmla="*/ 0 w 408"/>
                <a:gd name="T13" fmla="*/ 30 h 450"/>
                <a:gd name="T14" fmla="*/ 108 w 408"/>
                <a:gd name="T15" fmla="*/ 30 h 450"/>
                <a:gd name="T16" fmla="*/ 108 w 408"/>
                <a:gd name="T17" fmla="*/ 0 h 450"/>
                <a:gd name="T18" fmla="*/ 120 w 408"/>
                <a:gd name="T19" fmla="*/ 0 h 450"/>
                <a:gd name="T20" fmla="*/ 132 w 408"/>
                <a:gd name="T21" fmla="*/ 48 h 450"/>
                <a:gd name="T22" fmla="*/ 174 w 408"/>
                <a:gd name="T23" fmla="*/ 54 h 450"/>
                <a:gd name="T24" fmla="*/ 180 w 408"/>
                <a:gd name="T25" fmla="*/ 66 h 450"/>
                <a:gd name="T26" fmla="*/ 222 w 408"/>
                <a:gd name="T27" fmla="*/ 54 h 450"/>
                <a:gd name="T28" fmla="*/ 240 w 408"/>
                <a:gd name="T29" fmla="*/ 60 h 450"/>
                <a:gd name="T30" fmla="*/ 234 w 408"/>
                <a:gd name="T31" fmla="*/ 66 h 450"/>
                <a:gd name="T32" fmla="*/ 246 w 408"/>
                <a:gd name="T33" fmla="*/ 66 h 450"/>
                <a:gd name="T34" fmla="*/ 252 w 408"/>
                <a:gd name="T35" fmla="*/ 84 h 450"/>
                <a:gd name="T36" fmla="*/ 270 w 408"/>
                <a:gd name="T37" fmla="*/ 72 h 450"/>
                <a:gd name="T38" fmla="*/ 294 w 408"/>
                <a:gd name="T39" fmla="*/ 96 h 450"/>
                <a:gd name="T40" fmla="*/ 330 w 408"/>
                <a:gd name="T41" fmla="*/ 78 h 450"/>
                <a:gd name="T42" fmla="*/ 342 w 408"/>
                <a:gd name="T43" fmla="*/ 90 h 450"/>
                <a:gd name="T44" fmla="*/ 408 w 408"/>
                <a:gd name="T45" fmla="*/ 90 h 450"/>
                <a:gd name="T46" fmla="*/ 342 w 408"/>
                <a:gd name="T47" fmla="*/ 132 h 450"/>
                <a:gd name="T48" fmla="*/ 270 w 408"/>
                <a:gd name="T49" fmla="*/ 198 h 450"/>
                <a:gd name="T50" fmla="*/ 264 w 408"/>
                <a:gd name="T51" fmla="*/ 204 h 450"/>
                <a:gd name="T52" fmla="*/ 264 w 408"/>
                <a:gd name="T53" fmla="*/ 252 h 450"/>
                <a:gd name="T54" fmla="*/ 240 w 408"/>
                <a:gd name="T55" fmla="*/ 264 h 450"/>
                <a:gd name="T56" fmla="*/ 228 w 408"/>
                <a:gd name="T57" fmla="*/ 288 h 450"/>
                <a:gd name="T58" fmla="*/ 246 w 408"/>
                <a:gd name="T59" fmla="*/ 300 h 450"/>
                <a:gd name="T60" fmla="*/ 240 w 408"/>
                <a:gd name="T61" fmla="*/ 354 h 450"/>
                <a:gd name="T62" fmla="*/ 318 w 408"/>
                <a:gd name="T63" fmla="*/ 408 h 450"/>
                <a:gd name="T64" fmla="*/ 330 w 408"/>
                <a:gd name="T65" fmla="*/ 444 h 450"/>
                <a:gd name="T66" fmla="*/ 330 w 408"/>
                <a:gd name="T67" fmla="*/ 450 h 45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08"/>
                <a:gd name="T103" fmla="*/ 0 h 450"/>
                <a:gd name="T104" fmla="*/ 408 w 408"/>
                <a:gd name="T105" fmla="*/ 450 h 45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08" h="450">
                  <a:moveTo>
                    <a:pt x="330" y="444"/>
                  </a:moveTo>
                  <a:lnTo>
                    <a:pt x="36" y="450"/>
                  </a:lnTo>
                  <a:lnTo>
                    <a:pt x="36" y="312"/>
                  </a:lnTo>
                  <a:lnTo>
                    <a:pt x="18" y="288"/>
                  </a:lnTo>
                  <a:lnTo>
                    <a:pt x="30" y="264"/>
                  </a:lnTo>
                  <a:lnTo>
                    <a:pt x="30" y="258"/>
                  </a:lnTo>
                  <a:lnTo>
                    <a:pt x="0" y="30"/>
                  </a:lnTo>
                  <a:lnTo>
                    <a:pt x="108" y="30"/>
                  </a:lnTo>
                  <a:lnTo>
                    <a:pt x="108" y="0"/>
                  </a:lnTo>
                  <a:lnTo>
                    <a:pt x="120" y="0"/>
                  </a:lnTo>
                  <a:lnTo>
                    <a:pt x="132" y="48"/>
                  </a:lnTo>
                  <a:lnTo>
                    <a:pt x="174" y="54"/>
                  </a:lnTo>
                  <a:lnTo>
                    <a:pt x="180" y="66"/>
                  </a:lnTo>
                  <a:lnTo>
                    <a:pt x="222" y="54"/>
                  </a:lnTo>
                  <a:lnTo>
                    <a:pt x="240" y="60"/>
                  </a:lnTo>
                  <a:lnTo>
                    <a:pt x="234" y="66"/>
                  </a:lnTo>
                  <a:lnTo>
                    <a:pt x="246" y="66"/>
                  </a:lnTo>
                  <a:lnTo>
                    <a:pt x="252" y="84"/>
                  </a:lnTo>
                  <a:lnTo>
                    <a:pt x="270" y="72"/>
                  </a:lnTo>
                  <a:lnTo>
                    <a:pt x="294" y="96"/>
                  </a:lnTo>
                  <a:lnTo>
                    <a:pt x="330" y="78"/>
                  </a:lnTo>
                  <a:lnTo>
                    <a:pt x="342" y="90"/>
                  </a:lnTo>
                  <a:lnTo>
                    <a:pt x="408" y="90"/>
                  </a:lnTo>
                  <a:lnTo>
                    <a:pt x="342" y="132"/>
                  </a:lnTo>
                  <a:lnTo>
                    <a:pt x="270" y="198"/>
                  </a:lnTo>
                  <a:lnTo>
                    <a:pt x="264" y="204"/>
                  </a:lnTo>
                  <a:lnTo>
                    <a:pt x="264" y="252"/>
                  </a:lnTo>
                  <a:lnTo>
                    <a:pt x="240" y="264"/>
                  </a:lnTo>
                  <a:lnTo>
                    <a:pt x="228" y="288"/>
                  </a:lnTo>
                  <a:lnTo>
                    <a:pt x="246" y="300"/>
                  </a:lnTo>
                  <a:lnTo>
                    <a:pt x="240" y="354"/>
                  </a:lnTo>
                  <a:lnTo>
                    <a:pt x="318" y="408"/>
                  </a:lnTo>
                  <a:lnTo>
                    <a:pt x="330" y="444"/>
                  </a:lnTo>
                  <a:lnTo>
                    <a:pt x="330" y="450"/>
                  </a:lnTo>
                </a:path>
              </a:pathLst>
            </a:custGeom>
            <a:noFill/>
            <a:ln w="9525">
              <a:solidFill>
                <a:srgbClr val="000000"/>
              </a:solidFill>
              <a:prstDash val="solid"/>
              <a:round/>
              <a:headEnd/>
              <a:tailEnd/>
            </a:ln>
          </p:spPr>
          <p:txBody>
            <a:bodyPr/>
            <a:lstStyle/>
            <a:p>
              <a:endParaRPr lang="en-US"/>
            </a:p>
          </p:txBody>
        </p:sp>
        <p:sp>
          <p:nvSpPr>
            <p:cNvPr id="11331" name="Freeform 191"/>
            <p:cNvSpPr>
              <a:spLocks/>
            </p:cNvSpPr>
            <p:nvPr/>
          </p:nvSpPr>
          <p:spPr bwMode="auto">
            <a:xfrm>
              <a:off x="3207" y="2430"/>
              <a:ext cx="216" cy="378"/>
            </a:xfrm>
            <a:custGeom>
              <a:avLst/>
              <a:gdLst>
                <a:gd name="T0" fmla="*/ 216 w 216"/>
                <a:gd name="T1" fmla="*/ 360 h 378"/>
                <a:gd name="T2" fmla="*/ 156 w 216"/>
                <a:gd name="T3" fmla="*/ 366 h 378"/>
                <a:gd name="T4" fmla="*/ 138 w 216"/>
                <a:gd name="T5" fmla="*/ 378 h 378"/>
                <a:gd name="T6" fmla="*/ 120 w 216"/>
                <a:gd name="T7" fmla="*/ 342 h 378"/>
                <a:gd name="T8" fmla="*/ 120 w 216"/>
                <a:gd name="T9" fmla="*/ 318 h 378"/>
                <a:gd name="T10" fmla="*/ 0 w 216"/>
                <a:gd name="T11" fmla="*/ 324 h 378"/>
                <a:gd name="T12" fmla="*/ 6 w 216"/>
                <a:gd name="T13" fmla="*/ 276 h 378"/>
                <a:gd name="T14" fmla="*/ 36 w 216"/>
                <a:gd name="T15" fmla="*/ 234 h 378"/>
                <a:gd name="T16" fmla="*/ 24 w 216"/>
                <a:gd name="T17" fmla="*/ 228 h 378"/>
                <a:gd name="T18" fmla="*/ 42 w 216"/>
                <a:gd name="T19" fmla="*/ 222 h 378"/>
                <a:gd name="T20" fmla="*/ 24 w 216"/>
                <a:gd name="T21" fmla="*/ 204 h 378"/>
                <a:gd name="T22" fmla="*/ 30 w 216"/>
                <a:gd name="T23" fmla="*/ 198 h 378"/>
                <a:gd name="T24" fmla="*/ 24 w 216"/>
                <a:gd name="T25" fmla="*/ 198 h 378"/>
                <a:gd name="T26" fmla="*/ 24 w 216"/>
                <a:gd name="T27" fmla="*/ 174 h 378"/>
                <a:gd name="T28" fmla="*/ 18 w 216"/>
                <a:gd name="T29" fmla="*/ 168 h 378"/>
                <a:gd name="T30" fmla="*/ 30 w 216"/>
                <a:gd name="T31" fmla="*/ 150 h 378"/>
                <a:gd name="T32" fmla="*/ 18 w 216"/>
                <a:gd name="T33" fmla="*/ 144 h 378"/>
                <a:gd name="T34" fmla="*/ 24 w 216"/>
                <a:gd name="T35" fmla="*/ 132 h 378"/>
                <a:gd name="T36" fmla="*/ 18 w 216"/>
                <a:gd name="T37" fmla="*/ 132 h 378"/>
                <a:gd name="T38" fmla="*/ 12 w 216"/>
                <a:gd name="T39" fmla="*/ 114 h 378"/>
                <a:gd name="T40" fmla="*/ 24 w 216"/>
                <a:gd name="T41" fmla="*/ 114 h 378"/>
                <a:gd name="T42" fmla="*/ 24 w 216"/>
                <a:gd name="T43" fmla="*/ 90 h 378"/>
                <a:gd name="T44" fmla="*/ 54 w 216"/>
                <a:gd name="T45" fmla="*/ 54 h 378"/>
                <a:gd name="T46" fmla="*/ 54 w 216"/>
                <a:gd name="T47" fmla="*/ 30 h 378"/>
                <a:gd name="T48" fmla="*/ 72 w 216"/>
                <a:gd name="T49" fmla="*/ 6 h 378"/>
                <a:gd name="T50" fmla="*/ 204 w 216"/>
                <a:gd name="T51" fmla="*/ 0 h 378"/>
                <a:gd name="T52" fmla="*/ 204 w 216"/>
                <a:gd name="T53" fmla="*/ 246 h 378"/>
                <a:gd name="T54" fmla="*/ 216 w 216"/>
                <a:gd name="T55" fmla="*/ 330 h 378"/>
                <a:gd name="T56" fmla="*/ 216 w 216"/>
                <a:gd name="T57" fmla="*/ 360 h 37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16"/>
                <a:gd name="T88" fmla="*/ 0 h 378"/>
                <a:gd name="T89" fmla="*/ 216 w 216"/>
                <a:gd name="T90" fmla="*/ 378 h 37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16" h="378">
                  <a:moveTo>
                    <a:pt x="216" y="360"/>
                  </a:moveTo>
                  <a:lnTo>
                    <a:pt x="156" y="366"/>
                  </a:lnTo>
                  <a:lnTo>
                    <a:pt x="138" y="378"/>
                  </a:lnTo>
                  <a:lnTo>
                    <a:pt x="120" y="342"/>
                  </a:lnTo>
                  <a:lnTo>
                    <a:pt x="120" y="318"/>
                  </a:lnTo>
                  <a:lnTo>
                    <a:pt x="0" y="324"/>
                  </a:lnTo>
                  <a:lnTo>
                    <a:pt x="6" y="276"/>
                  </a:lnTo>
                  <a:lnTo>
                    <a:pt x="36" y="234"/>
                  </a:lnTo>
                  <a:lnTo>
                    <a:pt x="24" y="228"/>
                  </a:lnTo>
                  <a:lnTo>
                    <a:pt x="42" y="222"/>
                  </a:lnTo>
                  <a:lnTo>
                    <a:pt x="24" y="204"/>
                  </a:lnTo>
                  <a:lnTo>
                    <a:pt x="30" y="198"/>
                  </a:lnTo>
                  <a:lnTo>
                    <a:pt x="24" y="198"/>
                  </a:lnTo>
                  <a:lnTo>
                    <a:pt x="24" y="174"/>
                  </a:lnTo>
                  <a:lnTo>
                    <a:pt x="18" y="168"/>
                  </a:lnTo>
                  <a:lnTo>
                    <a:pt x="30" y="150"/>
                  </a:lnTo>
                  <a:lnTo>
                    <a:pt x="18" y="144"/>
                  </a:lnTo>
                  <a:lnTo>
                    <a:pt x="24" y="132"/>
                  </a:lnTo>
                  <a:lnTo>
                    <a:pt x="18" y="132"/>
                  </a:lnTo>
                  <a:lnTo>
                    <a:pt x="12" y="114"/>
                  </a:lnTo>
                  <a:lnTo>
                    <a:pt x="24" y="114"/>
                  </a:lnTo>
                  <a:lnTo>
                    <a:pt x="24" y="90"/>
                  </a:lnTo>
                  <a:lnTo>
                    <a:pt x="54" y="54"/>
                  </a:lnTo>
                  <a:lnTo>
                    <a:pt x="54" y="30"/>
                  </a:lnTo>
                  <a:lnTo>
                    <a:pt x="72" y="6"/>
                  </a:lnTo>
                  <a:lnTo>
                    <a:pt x="204" y="0"/>
                  </a:lnTo>
                  <a:lnTo>
                    <a:pt x="204" y="246"/>
                  </a:lnTo>
                  <a:lnTo>
                    <a:pt x="216" y="330"/>
                  </a:lnTo>
                  <a:lnTo>
                    <a:pt x="216" y="360"/>
                  </a:lnTo>
                  <a:close/>
                </a:path>
              </a:pathLst>
            </a:custGeom>
            <a:solidFill>
              <a:srgbClr val="B22222"/>
            </a:solidFill>
            <a:ln w="9525">
              <a:solidFill>
                <a:srgbClr val="B22222"/>
              </a:solidFill>
              <a:prstDash val="solid"/>
              <a:round/>
              <a:headEnd/>
              <a:tailEnd/>
            </a:ln>
          </p:spPr>
          <p:txBody>
            <a:bodyPr/>
            <a:lstStyle/>
            <a:p>
              <a:endParaRPr lang="en-US"/>
            </a:p>
          </p:txBody>
        </p:sp>
        <p:sp>
          <p:nvSpPr>
            <p:cNvPr id="11332" name="Freeform 192"/>
            <p:cNvSpPr>
              <a:spLocks/>
            </p:cNvSpPr>
            <p:nvPr/>
          </p:nvSpPr>
          <p:spPr bwMode="auto">
            <a:xfrm>
              <a:off x="3207" y="2430"/>
              <a:ext cx="216" cy="378"/>
            </a:xfrm>
            <a:custGeom>
              <a:avLst/>
              <a:gdLst>
                <a:gd name="T0" fmla="*/ 216 w 216"/>
                <a:gd name="T1" fmla="*/ 360 h 378"/>
                <a:gd name="T2" fmla="*/ 156 w 216"/>
                <a:gd name="T3" fmla="*/ 366 h 378"/>
                <a:gd name="T4" fmla="*/ 138 w 216"/>
                <a:gd name="T5" fmla="*/ 378 h 378"/>
                <a:gd name="T6" fmla="*/ 120 w 216"/>
                <a:gd name="T7" fmla="*/ 342 h 378"/>
                <a:gd name="T8" fmla="*/ 120 w 216"/>
                <a:gd name="T9" fmla="*/ 318 h 378"/>
                <a:gd name="T10" fmla="*/ 0 w 216"/>
                <a:gd name="T11" fmla="*/ 324 h 378"/>
                <a:gd name="T12" fmla="*/ 6 w 216"/>
                <a:gd name="T13" fmla="*/ 276 h 378"/>
                <a:gd name="T14" fmla="*/ 36 w 216"/>
                <a:gd name="T15" fmla="*/ 234 h 378"/>
                <a:gd name="T16" fmla="*/ 24 w 216"/>
                <a:gd name="T17" fmla="*/ 228 h 378"/>
                <a:gd name="T18" fmla="*/ 42 w 216"/>
                <a:gd name="T19" fmla="*/ 222 h 378"/>
                <a:gd name="T20" fmla="*/ 24 w 216"/>
                <a:gd name="T21" fmla="*/ 204 h 378"/>
                <a:gd name="T22" fmla="*/ 30 w 216"/>
                <a:gd name="T23" fmla="*/ 198 h 378"/>
                <a:gd name="T24" fmla="*/ 24 w 216"/>
                <a:gd name="T25" fmla="*/ 198 h 378"/>
                <a:gd name="T26" fmla="*/ 24 w 216"/>
                <a:gd name="T27" fmla="*/ 174 h 378"/>
                <a:gd name="T28" fmla="*/ 18 w 216"/>
                <a:gd name="T29" fmla="*/ 168 h 378"/>
                <a:gd name="T30" fmla="*/ 30 w 216"/>
                <a:gd name="T31" fmla="*/ 150 h 378"/>
                <a:gd name="T32" fmla="*/ 18 w 216"/>
                <a:gd name="T33" fmla="*/ 144 h 378"/>
                <a:gd name="T34" fmla="*/ 24 w 216"/>
                <a:gd name="T35" fmla="*/ 132 h 378"/>
                <a:gd name="T36" fmla="*/ 18 w 216"/>
                <a:gd name="T37" fmla="*/ 132 h 378"/>
                <a:gd name="T38" fmla="*/ 12 w 216"/>
                <a:gd name="T39" fmla="*/ 114 h 378"/>
                <a:gd name="T40" fmla="*/ 24 w 216"/>
                <a:gd name="T41" fmla="*/ 114 h 378"/>
                <a:gd name="T42" fmla="*/ 24 w 216"/>
                <a:gd name="T43" fmla="*/ 90 h 378"/>
                <a:gd name="T44" fmla="*/ 54 w 216"/>
                <a:gd name="T45" fmla="*/ 54 h 378"/>
                <a:gd name="T46" fmla="*/ 54 w 216"/>
                <a:gd name="T47" fmla="*/ 30 h 378"/>
                <a:gd name="T48" fmla="*/ 72 w 216"/>
                <a:gd name="T49" fmla="*/ 6 h 378"/>
                <a:gd name="T50" fmla="*/ 204 w 216"/>
                <a:gd name="T51" fmla="*/ 0 h 378"/>
                <a:gd name="T52" fmla="*/ 204 w 216"/>
                <a:gd name="T53" fmla="*/ 246 h 378"/>
                <a:gd name="T54" fmla="*/ 216 w 216"/>
                <a:gd name="T55" fmla="*/ 330 h 378"/>
                <a:gd name="T56" fmla="*/ 216 w 216"/>
                <a:gd name="T57" fmla="*/ 360 h 378"/>
                <a:gd name="T58" fmla="*/ 216 w 216"/>
                <a:gd name="T59" fmla="*/ 366 h 37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6"/>
                <a:gd name="T91" fmla="*/ 0 h 378"/>
                <a:gd name="T92" fmla="*/ 216 w 216"/>
                <a:gd name="T93" fmla="*/ 378 h 37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6" h="378">
                  <a:moveTo>
                    <a:pt x="216" y="360"/>
                  </a:moveTo>
                  <a:lnTo>
                    <a:pt x="156" y="366"/>
                  </a:lnTo>
                  <a:lnTo>
                    <a:pt x="138" y="378"/>
                  </a:lnTo>
                  <a:lnTo>
                    <a:pt x="120" y="342"/>
                  </a:lnTo>
                  <a:lnTo>
                    <a:pt x="120" y="318"/>
                  </a:lnTo>
                  <a:lnTo>
                    <a:pt x="0" y="324"/>
                  </a:lnTo>
                  <a:lnTo>
                    <a:pt x="6" y="276"/>
                  </a:lnTo>
                  <a:lnTo>
                    <a:pt x="36" y="234"/>
                  </a:lnTo>
                  <a:lnTo>
                    <a:pt x="24" y="228"/>
                  </a:lnTo>
                  <a:lnTo>
                    <a:pt x="42" y="222"/>
                  </a:lnTo>
                  <a:lnTo>
                    <a:pt x="24" y="204"/>
                  </a:lnTo>
                  <a:lnTo>
                    <a:pt x="30" y="198"/>
                  </a:lnTo>
                  <a:lnTo>
                    <a:pt x="24" y="198"/>
                  </a:lnTo>
                  <a:lnTo>
                    <a:pt x="24" y="174"/>
                  </a:lnTo>
                  <a:lnTo>
                    <a:pt x="18" y="168"/>
                  </a:lnTo>
                  <a:lnTo>
                    <a:pt x="30" y="150"/>
                  </a:lnTo>
                  <a:lnTo>
                    <a:pt x="18" y="144"/>
                  </a:lnTo>
                  <a:lnTo>
                    <a:pt x="24" y="132"/>
                  </a:lnTo>
                  <a:lnTo>
                    <a:pt x="18" y="132"/>
                  </a:lnTo>
                  <a:lnTo>
                    <a:pt x="12" y="114"/>
                  </a:lnTo>
                  <a:lnTo>
                    <a:pt x="24" y="114"/>
                  </a:lnTo>
                  <a:lnTo>
                    <a:pt x="24" y="90"/>
                  </a:lnTo>
                  <a:lnTo>
                    <a:pt x="54" y="54"/>
                  </a:lnTo>
                  <a:lnTo>
                    <a:pt x="54" y="30"/>
                  </a:lnTo>
                  <a:lnTo>
                    <a:pt x="72" y="6"/>
                  </a:lnTo>
                  <a:lnTo>
                    <a:pt x="204" y="0"/>
                  </a:lnTo>
                  <a:lnTo>
                    <a:pt x="204" y="246"/>
                  </a:lnTo>
                  <a:lnTo>
                    <a:pt x="216" y="330"/>
                  </a:lnTo>
                  <a:lnTo>
                    <a:pt x="216" y="360"/>
                  </a:lnTo>
                  <a:lnTo>
                    <a:pt x="216" y="366"/>
                  </a:lnTo>
                </a:path>
              </a:pathLst>
            </a:custGeom>
            <a:noFill/>
            <a:ln w="9525">
              <a:solidFill>
                <a:srgbClr val="000000"/>
              </a:solidFill>
              <a:prstDash val="solid"/>
              <a:round/>
              <a:headEnd/>
              <a:tailEnd/>
            </a:ln>
          </p:spPr>
          <p:txBody>
            <a:bodyPr/>
            <a:lstStyle/>
            <a:p>
              <a:endParaRPr lang="en-US"/>
            </a:p>
          </p:txBody>
        </p:sp>
        <p:sp>
          <p:nvSpPr>
            <p:cNvPr id="11333" name="Freeform 193"/>
            <p:cNvSpPr>
              <a:spLocks/>
            </p:cNvSpPr>
            <p:nvPr/>
          </p:nvSpPr>
          <p:spPr bwMode="auto">
            <a:xfrm>
              <a:off x="2931" y="2004"/>
              <a:ext cx="408" cy="354"/>
            </a:xfrm>
            <a:custGeom>
              <a:avLst/>
              <a:gdLst>
                <a:gd name="T0" fmla="*/ 378 w 408"/>
                <a:gd name="T1" fmla="*/ 354 h 354"/>
                <a:gd name="T2" fmla="*/ 336 w 408"/>
                <a:gd name="T3" fmla="*/ 354 h 354"/>
                <a:gd name="T4" fmla="*/ 354 w 408"/>
                <a:gd name="T5" fmla="*/ 336 h 354"/>
                <a:gd name="T6" fmla="*/ 348 w 408"/>
                <a:gd name="T7" fmla="*/ 318 h 354"/>
                <a:gd name="T8" fmla="*/ 66 w 408"/>
                <a:gd name="T9" fmla="*/ 324 h 354"/>
                <a:gd name="T10" fmla="*/ 66 w 408"/>
                <a:gd name="T11" fmla="*/ 120 h 354"/>
                <a:gd name="T12" fmla="*/ 36 w 408"/>
                <a:gd name="T13" fmla="*/ 90 h 354"/>
                <a:gd name="T14" fmla="*/ 48 w 408"/>
                <a:gd name="T15" fmla="*/ 66 h 354"/>
                <a:gd name="T16" fmla="*/ 24 w 408"/>
                <a:gd name="T17" fmla="*/ 54 h 354"/>
                <a:gd name="T18" fmla="*/ 0 w 408"/>
                <a:gd name="T19" fmla="*/ 6 h 354"/>
                <a:gd name="T20" fmla="*/ 234 w 408"/>
                <a:gd name="T21" fmla="*/ 0 h 354"/>
                <a:gd name="T22" fmla="*/ 252 w 408"/>
                <a:gd name="T23" fmla="*/ 18 h 354"/>
                <a:gd name="T24" fmla="*/ 252 w 408"/>
                <a:gd name="T25" fmla="*/ 60 h 354"/>
                <a:gd name="T26" fmla="*/ 270 w 408"/>
                <a:gd name="T27" fmla="*/ 78 h 354"/>
                <a:gd name="T28" fmla="*/ 294 w 408"/>
                <a:gd name="T29" fmla="*/ 102 h 354"/>
                <a:gd name="T30" fmla="*/ 306 w 408"/>
                <a:gd name="T31" fmla="*/ 132 h 354"/>
                <a:gd name="T32" fmla="*/ 318 w 408"/>
                <a:gd name="T33" fmla="*/ 126 h 354"/>
                <a:gd name="T34" fmla="*/ 336 w 408"/>
                <a:gd name="T35" fmla="*/ 132 h 354"/>
                <a:gd name="T36" fmla="*/ 324 w 408"/>
                <a:gd name="T37" fmla="*/ 186 h 354"/>
                <a:gd name="T38" fmla="*/ 378 w 408"/>
                <a:gd name="T39" fmla="*/ 222 h 354"/>
                <a:gd name="T40" fmla="*/ 384 w 408"/>
                <a:gd name="T41" fmla="*/ 252 h 354"/>
                <a:gd name="T42" fmla="*/ 402 w 408"/>
                <a:gd name="T43" fmla="*/ 276 h 354"/>
                <a:gd name="T44" fmla="*/ 408 w 408"/>
                <a:gd name="T45" fmla="*/ 306 h 354"/>
                <a:gd name="T46" fmla="*/ 396 w 408"/>
                <a:gd name="T47" fmla="*/ 306 h 354"/>
                <a:gd name="T48" fmla="*/ 390 w 408"/>
                <a:gd name="T49" fmla="*/ 312 h 354"/>
                <a:gd name="T50" fmla="*/ 384 w 408"/>
                <a:gd name="T51" fmla="*/ 306 h 354"/>
                <a:gd name="T52" fmla="*/ 378 w 408"/>
                <a:gd name="T53" fmla="*/ 354 h 35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08"/>
                <a:gd name="T82" fmla="*/ 0 h 354"/>
                <a:gd name="T83" fmla="*/ 408 w 408"/>
                <a:gd name="T84" fmla="*/ 354 h 35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08" h="354">
                  <a:moveTo>
                    <a:pt x="378" y="354"/>
                  </a:moveTo>
                  <a:lnTo>
                    <a:pt x="336" y="354"/>
                  </a:lnTo>
                  <a:lnTo>
                    <a:pt x="354" y="336"/>
                  </a:lnTo>
                  <a:lnTo>
                    <a:pt x="348" y="318"/>
                  </a:lnTo>
                  <a:lnTo>
                    <a:pt x="66" y="324"/>
                  </a:lnTo>
                  <a:lnTo>
                    <a:pt x="66" y="120"/>
                  </a:lnTo>
                  <a:lnTo>
                    <a:pt x="36" y="90"/>
                  </a:lnTo>
                  <a:lnTo>
                    <a:pt x="48" y="66"/>
                  </a:lnTo>
                  <a:lnTo>
                    <a:pt x="24" y="54"/>
                  </a:lnTo>
                  <a:lnTo>
                    <a:pt x="0" y="6"/>
                  </a:lnTo>
                  <a:lnTo>
                    <a:pt x="234" y="0"/>
                  </a:lnTo>
                  <a:lnTo>
                    <a:pt x="252" y="18"/>
                  </a:lnTo>
                  <a:lnTo>
                    <a:pt x="252" y="60"/>
                  </a:lnTo>
                  <a:lnTo>
                    <a:pt x="270" y="78"/>
                  </a:lnTo>
                  <a:lnTo>
                    <a:pt x="294" y="102"/>
                  </a:lnTo>
                  <a:lnTo>
                    <a:pt x="306" y="132"/>
                  </a:lnTo>
                  <a:lnTo>
                    <a:pt x="318" y="126"/>
                  </a:lnTo>
                  <a:lnTo>
                    <a:pt x="336" y="132"/>
                  </a:lnTo>
                  <a:lnTo>
                    <a:pt x="324" y="186"/>
                  </a:lnTo>
                  <a:lnTo>
                    <a:pt x="378" y="222"/>
                  </a:lnTo>
                  <a:lnTo>
                    <a:pt x="384" y="252"/>
                  </a:lnTo>
                  <a:lnTo>
                    <a:pt x="402" y="276"/>
                  </a:lnTo>
                  <a:lnTo>
                    <a:pt x="408" y="306"/>
                  </a:lnTo>
                  <a:lnTo>
                    <a:pt x="396" y="306"/>
                  </a:lnTo>
                  <a:lnTo>
                    <a:pt x="390" y="312"/>
                  </a:lnTo>
                  <a:lnTo>
                    <a:pt x="384" y="306"/>
                  </a:lnTo>
                  <a:lnTo>
                    <a:pt x="378" y="354"/>
                  </a:lnTo>
                  <a:close/>
                </a:path>
              </a:pathLst>
            </a:custGeom>
            <a:solidFill>
              <a:srgbClr val="FF8C00"/>
            </a:solidFill>
            <a:ln w="9525">
              <a:solidFill>
                <a:srgbClr val="FF8C00"/>
              </a:solidFill>
              <a:prstDash val="solid"/>
              <a:round/>
              <a:headEnd/>
              <a:tailEnd/>
            </a:ln>
          </p:spPr>
          <p:txBody>
            <a:bodyPr/>
            <a:lstStyle/>
            <a:p>
              <a:endParaRPr lang="en-US"/>
            </a:p>
          </p:txBody>
        </p:sp>
        <p:sp>
          <p:nvSpPr>
            <p:cNvPr id="11334" name="Freeform 194"/>
            <p:cNvSpPr>
              <a:spLocks/>
            </p:cNvSpPr>
            <p:nvPr/>
          </p:nvSpPr>
          <p:spPr bwMode="auto">
            <a:xfrm>
              <a:off x="2931" y="2004"/>
              <a:ext cx="408" cy="360"/>
            </a:xfrm>
            <a:custGeom>
              <a:avLst/>
              <a:gdLst>
                <a:gd name="T0" fmla="*/ 378 w 408"/>
                <a:gd name="T1" fmla="*/ 354 h 360"/>
                <a:gd name="T2" fmla="*/ 336 w 408"/>
                <a:gd name="T3" fmla="*/ 354 h 360"/>
                <a:gd name="T4" fmla="*/ 354 w 408"/>
                <a:gd name="T5" fmla="*/ 336 h 360"/>
                <a:gd name="T6" fmla="*/ 348 w 408"/>
                <a:gd name="T7" fmla="*/ 318 h 360"/>
                <a:gd name="T8" fmla="*/ 66 w 408"/>
                <a:gd name="T9" fmla="*/ 324 h 360"/>
                <a:gd name="T10" fmla="*/ 66 w 408"/>
                <a:gd name="T11" fmla="*/ 120 h 360"/>
                <a:gd name="T12" fmla="*/ 36 w 408"/>
                <a:gd name="T13" fmla="*/ 90 h 360"/>
                <a:gd name="T14" fmla="*/ 48 w 408"/>
                <a:gd name="T15" fmla="*/ 66 h 360"/>
                <a:gd name="T16" fmla="*/ 24 w 408"/>
                <a:gd name="T17" fmla="*/ 54 h 360"/>
                <a:gd name="T18" fmla="*/ 0 w 408"/>
                <a:gd name="T19" fmla="*/ 6 h 360"/>
                <a:gd name="T20" fmla="*/ 234 w 408"/>
                <a:gd name="T21" fmla="*/ 0 h 360"/>
                <a:gd name="T22" fmla="*/ 252 w 408"/>
                <a:gd name="T23" fmla="*/ 18 h 360"/>
                <a:gd name="T24" fmla="*/ 252 w 408"/>
                <a:gd name="T25" fmla="*/ 60 h 360"/>
                <a:gd name="T26" fmla="*/ 270 w 408"/>
                <a:gd name="T27" fmla="*/ 78 h 360"/>
                <a:gd name="T28" fmla="*/ 294 w 408"/>
                <a:gd name="T29" fmla="*/ 102 h 360"/>
                <a:gd name="T30" fmla="*/ 306 w 408"/>
                <a:gd name="T31" fmla="*/ 132 h 360"/>
                <a:gd name="T32" fmla="*/ 318 w 408"/>
                <a:gd name="T33" fmla="*/ 126 h 360"/>
                <a:gd name="T34" fmla="*/ 336 w 408"/>
                <a:gd name="T35" fmla="*/ 132 h 360"/>
                <a:gd name="T36" fmla="*/ 324 w 408"/>
                <a:gd name="T37" fmla="*/ 186 h 360"/>
                <a:gd name="T38" fmla="*/ 378 w 408"/>
                <a:gd name="T39" fmla="*/ 222 h 360"/>
                <a:gd name="T40" fmla="*/ 384 w 408"/>
                <a:gd name="T41" fmla="*/ 252 h 360"/>
                <a:gd name="T42" fmla="*/ 402 w 408"/>
                <a:gd name="T43" fmla="*/ 276 h 360"/>
                <a:gd name="T44" fmla="*/ 408 w 408"/>
                <a:gd name="T45" fmla="*/ 306 h 360"/>
                <a:gd name="T46" fmla="*/ 396 w 408"/>
                <a:gd name="T47" fmla="*/ 306 h 360"/>
                <a:gd name="T48" fmla="*/ 390 w 408"/>
                <a:gd name="T49" fmla="*/ 312 h 360"/>
                <a:gd name="T50" fmla="*/ 384 w 408"/>
                <a:gd name="T51" fmla="*/ 306 h 360"/>
                <a:gd name="T52" fmla="*/ 378 w 408"/>
                <a:gd name="T53" fmla="*/ 354 h 360"/>
                <a:gd name="T54" fmla="*/ 378 w 408"/>
                <a:gd name="T55" fmla="*/ 360 h 3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08"/>
                <a:gd name="T85" fmla="*/ 0 h 360"/>
                <a:gd name="T86" fmla="*/ 408 w 408"/>
                <a:gd name="T87" fmla="*/ 360 h 3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08" h="360">
                  <a:moveTo>
                    <a:pt x="378" y="354"/>
                  </a:moveTo>
                  <a:lnTo>
                    <a:pt x="336" y="354"/>
                  </a:lnTo>
                  <a:lnTo>
                    <a:pt x="354" y="336"/>
                  </a:lnTo>
                  <a:lnTo>
                    <a:pt x="348" y="318"/>
                  </a:lnTo>
                  <a:lnTo>
                    <a:pt x="66" y="324"/>
                  </a:lnTo>
                  <a:lnTo>
                    <a:pt x="66" y="120"/>
                  </a:lnTo>
                  <a:lnTo>
                    <a:pt x="36" y="90"/>
                  </a:lnTo>
                  <a:lnTo>
                    <a:pt x="48" y="66"/>
                  </a:lnTo>
                  <a:lnTo>
                    <a:pt x="24" y="54"/>
                  </a:lnTo>
                  <a:lnTo>
                    <a:pt x="0" y="6"/>
                  </a:lnTo>
                  <a:lnTo>
                    <a:pt x="234" y="0"/>
                  </a:lnTo>
                  <a:lnTo>
                    <a:pt x="252" y="18"/>
                  </a:lnTo>
                  <a:lnTo>
                    <a:pt x="252" y="60"/>
                  </a:lnTo>
                  <a:lnTo>
                    <a:pt x="270" y="78"/>
                  </a:lnTo>
                  <a:lnTo>
                    <a:pt x="294" y="102"/>
                  </a:lnTo>
                  <a:lnTo>
                    <a:pt x="306" y="132"/>
                  </a:lnTo>
                  <a:lnTo>
                    <a:pt x="318" y="126"/>
                  </a:lnTo>
                  <a:lnTo>
                    <a:pt x="336" y="132"/>
                  </a:lnTo>
                  <a:lnTo>
                    <a:pt x="324" y="186"/>
                  </a:lnTo>
                  <a:lnTo>
                    <a:pt x="378" y="222"/>
                  </a:lnTo>
                  <a:lnTo>
                    <a:pt x="384" y="252"/>
                  </a:lnTo>
                  <a:lnTo>
                    <a:pt x="402" y="276"/>
                  </a:lnTo>
                  <a:lnTo>
                    <a:pt x="408" y="306"/>
                  </a:lnTo>
                  <a:lnTo>
                    <a:pt x="396" y="306"/>
                  </a:lnTo>
                  <a:lnTo>
                    <a:pt x="390" y="312"/>
                  </a:lnTo>
                  <a:lnTo>
                    <a:pt x="384" y="306"/>
                  </a:lnTo>
                  <a:lnTo>
                    <a:pt x="378" y="354"/>
                  </a:lnTo>
                  <a:lnTo>
                    <a:pt x="378" y="360"/>
                  </a:lnTo>
                </a:path>
              </a:pathLst>
            </a:custGeom>
            <a:noFill/>
            <a:ln w="9525">
              <a:solidFill>
                <a:srgbClr val="000000"/>
              </a:solidFill>
              <a:prstDash val="solid"/>
              <a:round/>
              <a:headEnd/>
              <a:tailEnd/>
            </a:ln>
          </p:spPr>
          <p:txBody>
            <a:bodyPr/>
            <a:lstStyle/>
            <a:p>
              <a:endParaRPr lang="en-US"/>
            </a:p>
          </p:txBody>
        </p:sp>
        <p:sp>
          <p:nvSpPr>
            <p:cNvPr id="11335" name="Freeform 195"/>
            <p:cNvSpPr>
              <a:spLocks/>
            </p:cNvSpPr>
            <p:nvPr/>
          </p:nvSpPr>
          <p:spPr bwMode="auto">
            <a:xfrm>
              <a:off x="1863" y="1248"/>
              <a:ext cx="636" cy="402"/>
            </a:xfrm>
            <a:custGeom>
              <a:avLst/>
              <a:gdLst>
                <a:gd name="T0" fmla="*/ 612 w 636"/>
                <a:gd name="T1" fmla="*/ 330 h 402"/>
                <a:gd name="T2" fmla="*/ 606 w 636"/>
                <a:gd name="T3" fmla="*/ 402 h 402"/>
                <a:gd name="T4" fmla="*/ 222 w 636"/>
                <a:gd name="T5" fmla="*/ 354 h 402"/>
                <a:gd name="T6" fmla="*/ 216 w 636"/>
                <a:gd name="T7" fmla="*/ 390 h 402"/>
                <a:gd name="T8" fmla="*/ 204 w 636"/>
                <a:gd name="T9" fmla="*/ 366 h 402"/>
                <a:gd name="T10" fmla="*/ 192 w 636"/>
                <a:gd name="T11" fmla="*/ 384 h 402"/>
                <a:gd name="T12" fmla="*/ 150 w 636"/>
                <a:gd name="T13" fmla="*/ 372 h 402"/>
                <a:gd name="T14" fmla="*/ 144 w 636"/>
                <a:gd name="T15" fmla="*/ 384 h 402"/>
                <a:gd name="T16" fmla="*/ 126 w 636"/>
                <a:gd name="T17" fmla="*/ 378 h 402"/>
                <a:gd name="T18" fmla="*/ 114 w 636"/>
                <a:gd name="T19" fmla="*/ 384 h 402"/>
                <a:gd name="T20" fmla="*/ 108 w 636"/>
                <a:gd name="T21" fmla="*/ 354 h 402"/>
                <a:gd name="T22" fmla="*/ 90 w 636"/>
                <a:gd name="T23" fmla="*/ 342 h 402"/>
                <a:gd name="T24" fmla="*/ 84 w 636"/>
                <a:gd name="T25" fmla="*/ 282 h 402"/>
                <a:gd name="T26" fmla="*/ 72 w 636"/>
                <a:gd name="T27" fmla="*/ 270 h 402"/>
                <a:gd name="T28" fmla="*/ 54 w 636"/>
                <a:gd name="T29" fmla="*/ 288 h 402"/>
                <a:gd name="T30" fmla="*/ 42 w 636"/>
                <a:gd name="T31" fmla="*/ 276 h 402"/>
                <a:gd name="T32" fmla="*/ 72 w 636"/>
                <a:gd name="T33" fmla="*/ 198 h 402"/>
                <a:gd name="T34" fmla="*/ 48 w 636"/>
                <a:gd name="T35" fmla="*/ 186 h 402"/>
                <a:gd name="T36" fmla="*/ 24 w 636"/>
                <a:gd name="T37" fmla="*/ 138 h 402"/>
                <a:gd name="T38" fmla="*/ 6 w 636"/>
                <a:gd name="T39" fmla="*/ 120 h 402"/>
                <a:gd name="T40" fmla="*/ 12 w 636"/>
                <a:gd name="T41" fmla="*/ 108 h 402"/>
                <a:gd name="T42" fmla="*/ 0 w 636"/>
                <a:gd name="T43" fmla="*/ 78 h 402"/>
                <a:gd name="T44" fmla="*/ 18 w 636"/>
                <a:gd name="T45" fmla="*/ 0 h 402"/>
                <a:gd name="T46" fmla="*/ 342 w 636"/>
                <a:gd name="T47" fmla="*/ 60 h 402"/>
                <a:gd name="T48" fmla="*/ 636 w 636"/>
                <a:gd name="T49" fmla="*/ 96 h 402"/>
                <a:gd name="T50" fmla="*/ 618 w 636"/>
                <a:gd name="T51" fmla="*/ 300 h 402"/>
                <a:gd name="T52" fmla="*/ 612 w 636"/>
                <a:gd name="T53" fmla="*/ 330 h 40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36"/>
                <a:gd name="T82" fmla="*/ 0 h 402"/>
                <a:gd name="T83" fmla="*/ 636 w 636"/>
                <a:gd name="T84" fmla="*/ 402 h 40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36" h="402">
                  <a:moveTo>
                    <a:pt x="612" y="330"/>
                  </a:moveTo>
                  <a:lnTo>
                    <a:pt x="606" y="402"/>
                  </a:lnTo>
                  <a:lnTo>
                    <a:pt x="222" y="354"/>
                  </a:lnTo>
                  <a:lnTo>
                    <a:pt x="216" y="390"/>
                  </a:lnTo>
                  <a:lnTo>
                    <a:pt x="204" y="366"/>
                  </a:lnTo>
                  <a:lnTo>
                    <a:pt x="192" y="384"/>
                  </a:lnTo>
                  <a:lnTo>
                    <a:pt x="150" y="372"/>
                  </a:lnTo>
                  <a:lnTo>
                    <a:pt x="144" y="384"/>
                  </a:lnTo>
                  <a:lnTo>
                    <a:pt x="126" y="378"/>
                  </a:lnTo>
                  <a:lnTo>
                    <a:pt x="114" y="384"/>
                  </a:lnTo>
                  <a:lnTo>
                    <a:pt x="108" y="354"/>
                  </a:lnTo>
                  <a:lnTo>
                    <a:pt x="90" y="342"/>
                  </a:lnTo>
                  <a:lnTo>
                    <a:pt x="84" y="282"/>
                  </a:lnTo>
                  <a:lnTo>
                    <a:pt x="72" y="270"/>
                  </a:lnTo>
                  <a:lnTo>
                    <a:pt x="54" y="288"/>
                  </a:lnTo>
                  <a:lnTo>
                    <a:pt x="42" y="276"/>
                  </a:lnTo>
                  <a:lnTo>
                    <a:pt x="72" y="198"/>
                  </a:lnTo>
                  <a:lnTo>
                    <a:pt x="48" y="186"/>
                  </a:lnTo>
                  <a:lnTo>
                    <a:pt x="24" y="138"/>
                  </a:lnTo>
                  <a:lnTo>
                    <a:pt x="6" y="120"/>
                  </a:lnTo>
                  <a:lnTo>
                    <a:pt x="12" y="108"/>
                  </a:lnTo>
                  <a:lnTo>
                    <a:pt x="0" y="78"/>
                  </a:lnTo>
                  <a:lnTo>
                    <a:pt x="18" y="0"/>
                  </a:lnTo>
                  <a:lnTo>
                    <a:pt x="342" y="60"/>
                  </a:lnTo>
                  <a:lnTo>
                    <a:pt x="636" y="96"/>
                  </a:lnTo>
                  <a:lnTo>
                    <a:pt x="618" y="300"/>
                  </a:lnTo>
                  <a:lnTo>
                    <a:pt x="612" y="330"/>
                  </a:lnTo>
                  <a:close/>
                </a:path>
              </a:pathLst>
            </a:custGeom>
            <a:solidFill>
              <a:srgbClr val="FFAA00"/>
            </a:solidFill>
            <a:ln w="9525">
              <a:solidFill>
                <a:srgbClr val="FFAA00"/>
              </a:solidFill>
              <a:prstDash val="solid"/>
              <a:round/>
              <a:headEnd/>
              <a:tailEnd/>
            </a:ln>
          </p:spPr>
          <p:txBody>
            <a:bodyPr/>
            <a:lstStyle/>
            <a:p>
              <a:endParaRPr lang="en-US"/>
            </a:p>
          </p:txBody>
        </p:sp>
        <p:sp>
          <p:nvSpPr>
            <p:cNvPr id="11336" name="Freeform 196"/>
            <p:cNvSpPr>
              <a:spLocks/>
            </p:cNvSpPr>
            <p:nvPr/>
          </p:nvSpPr>
          <p:spPr bwMode="auto">
            <a:xfrm>
              <a:off x="1863" y="1248"/>
              <a:ext cx="636" cy="402"/>
            </a:xfrm>
            <a:custGeom>
              <a:avLst/>
              <a:gdLst>
                <a:gd name="T0" fmla="*/ 612 w 636"/>
                <a:gd name="T1" fmla="*/ 330 h 402"/>
                <a:gd name="T2" fmla="*/ 606 w 636"/>
                <a:gd name="T3" fmla="*/ 402 h 402"/>
                <a:gd name="T4" fmla="*/ 222 w 636"/>
                <a:gd name="T5" fmla="*/ 354 h 402"/>
                <a:gd name="T6" fmla="*/ 216 w 636"/>
                <a:gd name="T7" fmla="*/ 390 h 402"/>
                <a:gd name="T8" fmla="*/ 204 w 636"/>
                <a:gd name="T9" fmla="*/ 366 h 402"/>
                <a:gd name="T10" fmla="*/ 192 w 636"/>
                <a:gd name="T11" fmla="*/ 384 h 402"/>
                <a:gd name="T12" fmla="*/ 150 w 636"/>
                <a:gd name="T13" fmla="*/ 372 h 402"/>
                <a:gd name="T14" fmla="*/ 144 w 636"/>
                <a:gd name="T15" fmla="*/ 384 h 402"/>
                <a:gd name="T16" fmla="*/ 126 w 636"/>
                <a:gd name="T17" fmla="*/ 378 h 402"/>
                <a:gd name="T18" fmla="*/ 114 w 636"/>
                <a:gd name="T19" fmla="*/ 384 h 402"/>
                <a:gd name="T20" fmla="*/ 108 w 636"/>
                <a:gd name="T21" fmla="*/ 354 h 402"/>
                <a:gd name="T22" fmla="*/ 90 w 636"/>
                <a:gd name="T23" fmla="*/ 342 h 402"/>
                <a:gd name="T24" fmla="*/ 84 w 636"/>
                <a:gd name="T25" fmla="*/ 282 h 402"/>
                <a:gd name="T26" fmla="*/ 72 w 636"/>
                <a:gd name="T27" fmla="*/ 270 h 402"/>
                <a:gd name="T28" fmla="*/ 54 w 636"/>
                <a:gd name="T29" fmla="*/ 288 h 402"/>
                <a:gd name="T30" fmla="*/ 42 w 636"/>
                <a:gd name="T31" fmla="*/ 276 h 402"/>
                <a:gd name="T32" fmla="*/ 72 w 636"/>
                <a:gd name="T33" fmla="*/ 198 h 402"/>
                <a:gd name="T34" fmla="*/ 48 w 636"/>
                <a:gd name="T35" fmla="*/ 186 h 402"/>
                <a:gd name="T36" fmla="*/ 24 w 636"/>
                <a:gd name="T37" fmla="*/ 138 h 402"/>
                <a:gd name="T38" fmla="*/ 6 w 636"/>
                <a:gd name="T39" fmla="*/ 120 h 402"/>
                <a:gd name="T40" fmla="*/ 12 w 636"/>
                <a:gd name="T41" fmla="*/ 108 h 402"/>
                <a:gd name="T42" fmla="*/ 0 w 636"/>
                <a:gd name="T43" fmla="*/ 78 h 402"/>
                <a:gd name="T44" fmla="*/ 18 w 636"/>
                <a:gd name="T45" fmla="*/ 0 h 402"/>
                <a:gd name="T46" fmla="*/ 342 w 636"/>
                <a:gd name="T47" fmla="*/ 60 h 402"/>
                <a:gd name="T48" fmla="*/ 636 w 636"/>
                <a:gd name="T49" fmla="*/ 96 h 402"/>
                <a:gd name="T50" fmla="*/ 618 w 636"/>
                <a:gd name="T51" fmla="*/ 300 h 402"/>
                <a:gd name="T52" fmla="*/ 612 w 636"/>
                <a:gd name="T53" fmla="*/ 330 h 402"/>
                <a:gd name="T54" fmla="*/ 612 w 636"/>
                <a:gd name="T55" fmla="*/ 336 h 40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636"/>
                <a:gd name="T85" fmla="*/ 0 h 402"/>
                <a:gd name="T86" fmla="*/ 636 w 636"/>
                <a:gd name="T87" fmla="*/ 402 h 40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636" h="402">
                  <a:moveTo>
                    <a:pt x="612" y="330"/>
                  </a:moveTo>
                  <a:lnTo>
                    <a:pt x="606" y="402"/>
                  </a:lnTo>
                  <a:lnTo>
                    <a:pt x="222" y="354"/>
                  </a:lnTo>
                  <a:lnTo>
                    <a:pt x="216" y="390"/>
                  </a:lnTo>
                  <a:lnTo>
                    <a:pt x="204" y="366"/>
                  </a:lnTo>
                  <a:lnTo>
                    <a:pt x="192" y="384"/>
                  </a:lnTo>
                  <a:lnTo>
                    <a:pt x="150" y="372"/>
                  </a:lnTo>
                  <a:lnTo>
                    <a:pt x="144" y="384"/>
                  </a:lnTo>
                  <a:lnTo>
                    <a:pt x="126" y="378"/>
                  </a:lnTo>
                  <a:lnTo>
                    <a:pt x="114" y="384"/>
                  </a:lnTo>
                  <a:lnTo>
                    <a:pt x="108" y="354"/>
                  </a:lnTo>
                  <a:lnTo>
                    <a:pt x="90" y="342"/>
                  </a:lnTo>
                  <a:lnTo>
                    <a:pt x="84" y="282"/>
                  </a:lnTo>
                  <a:lnTo>
                    <a:pt x="72" y="270"/>
                  </a:lnTo>
                  <a:lnTo>
                    <a:pt x="54" y="288"/>
                  </a:lnTo>
                  <a:lnTo>
                    <a:pt x="42" y="276"/>
                  </a:lnTo>
                  <a:lnTo>
                    <a:pt x="72" y="198"/>
                  </a:lnTo>
                  <a:lnTo>
                    <a:pt x="48" y="186"/>
                  </a:lnTo>
                  <a:lnTo>
                    <a:pt x="24" y="138"/>
                  </a:lnTo>
                  <a:lnTo>
                    <a:pt x="6" y="120"/>
                  </a:lnTo>
                  <a:lnTo>
                    <a:pt x="12" y="108"/>
                  </a:lnTo>
                  <a:lnTo>
                    <a:pt x="0" y="78"/>
                  </a:lnTo>
                  <a:lnTo>
                    <a:pt x="18" y="0"/>
                  </a:lnTo>
                  <a:lnTo>
                    <a:pt x="342" y="60"/>
                  </a:lnTo>
                  <a:lnTo>
                    <a:pt x="636" y="96"/>
                  </a:lnTo>
                  <a:lnTo>
                    <a:pt x="618" y="300"/>
                  </a:lnTo>
                  <a:lnTo>
                    <a:pt x="612" y="330"/>
                  </a:lnTo>
                  <a:lnTo>
                    <a:pt x="612" y="336"/>
                  </a:lnTo>
                </a:path>
              </a:pathLst>
            </a:custGeom>
            <a:noFill/>
            <a:ln w="9525">
              <a:solidFill>
                <a:srgbClr val="000000"/>
              </a:solidFill>
              <a:prstDash val="solid"/>
              <a:round/>
              <a:headEnd/>
              <a:tailEnd/>
            </a:ln>
          </p:spPr>
          <p:txBody>
            <a:bodyPr/>
            <a:lstStyle/>
            <a:p>
              <a:endParaRPr lang="en-US"/>
            </a:p>
          </p:txBody>
        </p:sp>
        <p:sp>
          <p:nvSpPr>
            <p:cNvPr id="11337" name="Freeform 197"/>
            <p:cNvSpPr>
              <a:spLocks/>
            </p:cNvSpPr>
            <p:nvPr/>
          </p:nvSpPr>
          <p:spPr bwMode="auto">
            <a:xfrm>
              <a:off x="2445" y="1806"/>
              <a:ext cx="510" cy="252"/>
            </a:xfrm>
            <a:custGeom>
              <a:avLst/>
              <a:gdLst>
                <a:gd name="T0" fmla="*/ 444 w 510"/>
                <a:gd name="T1" fmla="*/ 60 h 252"/>
                <a:gd name="T2" fmla="*/ 474 w 510"/>
                <a:gd name="T3" fmla="*/ 150 h 252"/>
                <a:gd name="T4" fmla="*/ 486 w 510"/>
                <a:gd name="T5" fmla="*/ 204 h 252"/>
                <a:gd name="T6" fmla="*/ 510 w 510"/>
                <a:gd name="T7" fmla="*/ 252 h 252"/>
                <a:gd name="T8" fmla="*/ 108 w 510"/>
                <a:gd name="T9" fmla="*/ 240 h 252"/>
                <a:gd name="T10" fmla="*/ 108 w 510"/>
                <a:gd name="T11" fmla="*/ 210 h 252"/>
                <a:gd name="T12" fmla="*/ 114 w 510"/>
                <a:gd name="T13" fmla="*/ 162 h 252"/>
                <a:gd name="T14" fmla="*/ 0 w 510"/>
                <a:gd name="T15" fmla="*/ 150 h 252"/>
                <a:gd name="T16" fmla="*/ 12 w 510"/>
                <a:gd name="T17" fmla="*/ 0 h 252"/>
                <a:gd name="T18" fmla="*/ 324 w 510"/>
                <a:gd name="T19" fmla="*/ 18 h 252"/>
                <a:gd name="T20" fmla="*/ 354 w 510"/>
                <a:gd name="T21" fmla="*/ 36 h 252"/>
                <a:gd name="T22" fmla="*/ 396 w 510"/>
                <a:gd name="T23" fmla="*/ 30 h 252"/>
                <a:gd name="T24" fmla="*/ 444 w 510"/>
                <a:gd name="T25" fmla="*/ 60 h 2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10"/>
                <a:gd name="T40" fmla="*/ 0 h 252"/>
                <a:gd name="T41" fmla="*/ 510 w 510"/>
                <a:gd name="T42" fmla="*/ 252 h 25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10" h="252">
                  <a:moveTo>
                    <a:pt x="444" y="60"/>
                  </a:moveTo>
                  <a:lnTo>
                    <a:pt x="474" y="150"/>
                  </a:lnTo>
                  <a:lnTo>
                    <a:pt x="486" y="204"/>
                  </a:lnTo>
                  <a:lnTo>
                    <a:pt x="510" y="252"/>
                  </a:lnTo>
                  <a:lnTo>
                    <a:pt x="108" y="240"/>
                  </a:lnTo>
                  <a:lnTo>
                    <a:pt x="108" y="210"/>
                  </a:lnTo>
                  <a:lnTo>
                    <a:pt x="114" y="162"/>
                  </a:lnTo>
                  <a:lnTo>
                    <a:pt x="0" y="150"/>
                  </a:lnTo>
                  <a:lnTo>
                    <a:pt x="12" y="0"/>
                  </a:lnTo>
                  <a:lnTo>
                    <a:pt x="324" y="18"/>
                  </a:lnTo>
                  <a:lnTo>
                    <a:pt x="354" y="36"/>
                  </a:lnTo>
                  <a:lnTo>
                    <a:pt x="396" y="30"/>
                  </a:lnTo>
                  <a:lnTo>
                    <a:pt x="444" y="60"/>
                  </a:lnTo>
                  <a:close/>
                </a:path>
              </a:pathLst>
            </a:custGeom>
            <a:solidFill>
              <a:srgbClr val="FF8C00"/>
            </a:solidFill>
            <a:ln w="9525">
              <a:solidFill>
                <a:srgbClr val="FF8C00"/>
              </a:solidFill>
              <a:prstDash val="solid"/>
              <a:round/>
              <a:headEnd/>
              <a:tailEnd/>
            </a:ln>
          </p:spPr>
          <p:txBody>
            <a:bodyPr/>
            <a:lstStyle/>
            <a:p>
              <a:endParaRPr lang="en-US"/>
            </a:p>
          </p:txBody>
        </p:sp>
        <p:sp>
          <p:nvSpPr>
            <p:cNvPr id="11338" name="Freeform 198"/>
            <p:cNvSpPr>
              <a:spLocks/>
            </p:cNvSpPr>
            <p:nvPr/>
          </p:nvSpPr>
          <p:spPr bwMode="auto">
            <a:xfrm>
              <a:off x="2445" y="1806"/>
              <a:ext cx="510" cy="252"/>
            </a:xfrm>
            <a:custGeom>
              <a:avLst/>
              <a:gdLst>
                <a:gd name="T0" fmla="*/ 444 w 510"/>
                <a:gd name="T1" fmla="*/ 60 h 252"/>
                <a:gd name="T2" fmla="*/ 474 w 510"/>
                <a:gd name="T3" fmla="*/ 150 h 252"/>
                <a:gd name="T4" fmla="*/ 486 w 510"/>
                <a:gd name="T5" fmla="*/ 204 h 252"/>
                <a:gd name="T6" fmla="*/ 510 w 510"/>
                <a:gd name="T7" fmla="*/ 252 h 252"/>
                <a:gd name="T8" fmla="*/ 108 w 510"/>
                <a:gd name="T9" fmla="*/ 240 h 252"/>
                <a:gd name="T10" fmla="*/ 108 w 510"/>
                <a:gd name="T11" fmla="*/ 210 h 252"/>
                <a:gd name="T12" fmla="*/ 114 w 510"/>
                <a:gd name="T13" fmla="*/ 162 h 252"/>
                <a:gd name="T14" fmla="*/ 0 w 510"/>
                <a:gd name="T15" fmla="*/ 150 h 252"/>
                <a:gd name="T16" fmla="*/ 12 w 510"/>
                <a:gd name="T17" fmla="*/ 0 h 252"/>
                <a:gd name="T18" fmla="*/ 324 w 510"/>
                <a:gd name="T19" fmla="*/ 18 h 252"/>
                <a:gd name="T20" fmla="*/ 354 w 510"/>
                <a:gd name="T21" fmla="*/ 36 h 252"/>
                <a:gd name="T22" fmla="*/ 396 w 510"/>
                <a:gd name="T23" fmla="*/ 30 h 252"/>
                <a:gd name="T24" fmla="*/ 444 w 510"/>
                <a:gd name="T25" fmla="*/ 60 h 252"/>
                <a:gd name="T26" fmla="*/ 444 w 510"/>
                <a:gd name="T27" fmla="*/ 66 h 25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10"/>
                <a:gd name="T43" fmla="*/ 0 h 252"/>
                <a:gd name="T44" fmla="*/ 510 w 510"/>
                <a:gd name="T45" fmla="*/ 252 h 25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10" h="252">
                  <a:moveTo>
                    <a:pt x="444" y="60"/>
                  </a:moveTo>
                  <a:lnTo>
                    <a:pt x="474" y="150"/>
                  </a:lnTo>
                  <a:lnTo>
                    <a:pt x="486" y="204"/>
                  </a:lnTo>
                  <a:lnTo>
                    <a:pt x="510" y="252"/>
                  </a:lnTo>
                  <a:lnTo>
                    <a:pt x="108" y="240"/>
                  </a:lnTo>
                  <a:lnTo>
                    <a:pt x="108" y="210"/>
                  </a:lnTo>
                  <a:lnTo>
                    <a:pt x="114" y="162"/>
                  </a:lnTo>
                  <a:lnTo>
                    <a:pt x="0" y="150"/>
                  </a:lnTo>
                  <a:lnTo>
                    <a:pt x="12" y="0"/>
                  </a:lnTo>
                  <a:lnTo>
                    <a:pt x="324" y="18"/>
                  </a:lnTo>
                  <a:lnTo>
                    <a:pt x="354" y="36"/>
                  </a:lnTo>
                  <a:lnTo>
                    <a:pt x="396" y="30"/>
                  </a:lnTo>
                  <a:lnTo>
                    <a:pt x="444" y="60"/>
                  </a:lnTo>
                  <a:lnTo>
                    <a:pt x="444" y="66"/>
                  </a:lnTo>
                </a:path>
              </a:pathLst>
            </a:custGeom>
            <a:noFill/>
            <a:ln w="9525">
              <a:solidFill>
                <a:srgbClr val="000000"/>
              </a:solidFill>
              <a:prstDash val="solid"/>
              <a:round/>
              <a:headEnd/>
              <a:tailEnd/>
            </a:ln>
          </p:spPr>
          <p:txBody>
            <a:bodyPr/>
            <a:lstStyle/>
            <a:p>
              <a:endParaRPr lang="en-US"/>
            </a:p>
          </p:txBody>
        </p:sp>
        <p:sp>
          <p:nvSpPr>
            <p:cNvPr id="11339" name="Freeform 199"/>
            <p:cNvSpPr>
              <a:spLocks/>
            </p:cNvSpPr>
            <p:nvPr/>
          </p:nvSpPr>
          <p:spPr bwMode="auto">
            <a:xfrm>
              <a:off x="1485" y="1722"/>
              <a:ext cx="396" cy="606"/>
            </a:xfrm>
            <a:custGeom>
              <a:avLst/>
              <a:gdLst>
                <a:gd name="T0" fmla="*/ 252 w 396"/>
                <a:gd name="T1" fmla="*/ 606 h 606"/>
                <a:gd name="T2" fmla="*/ 0 w 396"/>
                <a:gd name="T3" fmla="*/ 234 h 606"/>
                <a:gd name="T4" fmla="*/ 60 w 396"/>
                <a:gd name="T5" fmla="*/ 0 h 606"/>
                <a:gd name="T6" fmla="*/ 96 w 396"/>
                <a:gd name="T7" fmla="*/ 12 h 606"/>
                <a:gd name="T8" fmla="*/ 228 w 396"/>
                <a:gd name="T9" fmla="*/ 42 h 606"/>
                <a:gd name="T10" fmla="*/ 396 w 396"/>
                <a:gd name="T11" fmla="*/ 78 h 606"/>
                <a:gd name="T12" fmla="*/ 318 w 396"/>
                <a:gd name="T13" fmla="*/ 462 h 606"/>
                <a:gd name="T14" fmla="*/ 300 w 396"/>
                <a:gd name="T15" fmla="*/ 534 h 606"/>
                <a:gd name="T16" fmla="*/ 276 w 396"/>
                <a:gd name="T17" fmla="*/ 522 h 606"/>
                <a:gd name="T18" fmla="*/ 264 w 396"/>
                <a:gd name="T19" fmla="*/ 528 h 606"/>
                <a:gd name="T20" fmla="*/ 252 w 396"/>
                <a:gd name="T21" fmla="*/ 600 h 606"/>
                <a:gd name="T22" fmla="*/ 252 w 396"/>
                <a:gd name="T23" fmla="*/ 606 h 60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96"/>
                <a:gd name="T37" fmla="*/ 0 h 606"/>
                <a:gd name="T38" fmla="*/ 396 w 396"/>
                <a:gd name="T39" fmla="*/ 606 h 60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96" h="606">
                  <a:moveTo>
                    <a:pt x="252" y="606"/>
                  </a:moveTo>
                  <a:lnTo>
                    <a:pt x="0" y="234"/>
                  </a:lnTo>
                  <a:lnTo>
                    <a:pt x="60" y="0"/>
                  </a:lnTo>
                  <a:lnTo>
                    <a:pt x="96" y="12"/>
                  </a:lnTo>
                  <a:lnTo>
                    <a:pt x="228" y="42"/>
                  </a:lnTo>
                  <a:lnTo>
                    <a:pt x="396" y="78"/>
                  </a:lnTo>
                  <a:lnTo>
                    <a:pt x="318" y="462"/>
                  </a:lnTo>
                  <a:lnTo>
                    <a:pt x="300" y="534"/>
                  </a:lnTo>
                  <a:lnTo>
                    <a:pt x="276" y="522"/>
                  </a:lnTo>
                  <a:lnTo>
                    <a:pt x="264" y="528"/>
                  </a:lnTo>
                  <a:lnTo>
                    <a:pt x="252" y="600"/>
                  </a:lnTo>
                  <a:lnTo>
                    <a:pt x="252" y="606"/>
                  </a:lnTo>
                  <a:close/>
                </a:path>
              </a:pathLst>
            </a:custGeom>
            <a:solidFill>
              <a:srgbClr val="FF8C00"/>
            </a:solidFill>
            <a:ln w="9525">
              <a:solidFill>
                <a:srgbClr val="FF8C00"/>
              </a:solidFill>
              <a:prstDash val="solid"/>
              <a:round/>
              <a:headEnd/>
              <a:tailEnd/>
            </a:ln>
          </p:spPr>
          <p:txBody>
            <a:bodyPr/>
            <a:lstStyle/>
            <a:p>
              <a:endParaRPr lang="en-US"/>
            </a:p>
          </p:txBody>
        </p:sp>
        <p:sp>
          <p:nvSpPr>
            <p:cNvPr id="11340" name="Freeform 200"/>
            <p:cNvSpPr>
              <a:spLocks/>
            </p:cNvSpPr>
            <p:nvPr/>
          </p:nvSpPr>
          <p:spPr bwMode="auto">
            <a:xfrm>
              <a:off x="1485" y="1722"/>
              <a:ext cx="396" cy="612"/>
            </a:xfrm>
            <a:custGeom>
              <a:avLst/>
              <a:gdLst>
                <a:gd name="T0" fmla="*/ 252 w 396"/>
                <a:gd name="T1" fmla="*/ 606 h 612"/>
                <a:gd name="T2" fmla="*/ 0 w 396"/>
                <a:gd name="T3" fmla="*/ 234 h 612"/>
                <a:gd name="T4" fmla="*/ 60 w 396"/>
                <a:gd name="T5" fmla="*/ 0 h 612"/>
                <a:gd name="T6" fmla="*/ 96 w 396"/>
                <a:gd name="T7" fmla="*/ 12 h 612"/>
                <a:gd name="T8" fmla="*/ 228 w 396"/>
                <a:gd name="T9" fmla="*/ 42 h 612"/>
                <a:gd name="T10" fmla="*/ 396 w 396"/>
                <a:gd name="T11" fmla="*/ 78 h 612"/>
                <a:gd name="T12" fmla="*/ 318 w 396"/>
                <a:gd name="T13" fmla="*/ 462 h 612"/>
                <a:gd name="T14" fmla="*/ 300 w 396"/>
                <a:gd name="T15" fmla="*/ 534 h 612"/>
                <a:gd name="T16" fmla="*/ 276 w 396"/>
                <a:gd name="T17" fmla="*/ 522 h 612"/>
                <a:gd name="T18" fmla="*/ 264 w 396"/>
                <a:gd name="T19" fmla="*/ 528 h 612"/>
                <a:gd name="T20" fmla="*/ 252 w 396"/>
                <a:gd name="T21" fmla="*/ 600 h 612"/>
                <a:gd name="T22" fmla="*/ 252 w 396"/>
                <a:gd name="T23" fmla="*/ 606 h 612"/>
                <a:gd name="T24" fmla="*/ 252 w 396"/>
                <a:gd name="T25" fmla="*/ 612 h 6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6"/>
                <a:gd name="T40" fmla="*/ 0 h 612"/>
                <a:gd name="T41" fmla="*/ 396 w 396"/>
                <a:gd name="T42" fmla="*/ 612 h 6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6" h="612">
                  <a:moveTo>
                    <a:pt x="252" y="606"/>
                  </a:moveTo>
                  <a:lnTo>
                    <a:pt x="0" y="234"/>
                  </a:lnTo>
                  <a:lnTo>
                    <a:pt x="60" y="0"/>
                  </a:lnTo>
                  <a:lnTo>
                    <a:pt x="96" y="12"/>
                  </a:lnTo>
                  <a:lnTo>
                    <a:pt x="228" y="42"/>
                  </a:lnTo>
                  <a:lnTo>
                    <a:pt x="396" y="78"/>
                  </a:lnTo>
                  <a:lnTo>
                    <a:pt x="318" y="462"/>
                  </a:lnTo>
                  <a:lnTo>
                    <a:pt x="300" y="534"/>
                  </a:lnTo>
                  <a:lnTo>
                    <a:pt x="276" y="522"/>
                  </a:lnTo>
                  <a:lnTo>
                    <a:pt x="264" y="528"/>
                  </a:lnTo>
                  <a:lnTo>
                    <a:pt x="252" y="600"/>
                  </a:lnTo>
                  <a:lnTo>
                    <a:pt x="252" y="606"/>
                  </a:lnTo>
                  <a:lnTo>
                    <a:pt x="252" y="612"/>
                  </a:lnTo>
                </a:path>
              </a:pathLst>
            </a:custGeom>
            <a:noFill/>
            <a:ln w="9525">
              <a:solidFill>
                <a:srgbClr val="000000"/>
              </a:solidFill>
              <a:prstDash val="solid"/>
              <a:round/>
              <a:headEnd/>
              <a:tailEnd/>
            </a:ln>
          </p:spPr>
          <p:txBody>
            <a:bodyPr/>
            <a:lstStyle/>
            <a:p>
              <a:endParaRPr lang="en-US"/>
            </a:p>
          </p:txBody>
        </p:sp>
        <p:sp>
          <p:nvSpPr>
            <p:cNvPr id="11341" name="Freeform 201"/>
            <p:cNvSpPr>
              <a:spLocks/>
            </p:cNvSpPr>
            <p:nvPr/>
          </p:nvSpPr>
          <p:spPr bwMode="auto">
            <a:xfrm>
              <a:off x="4233" y="1470"/>
              <a:ext cx="102" cy="210"/>
            </a:xfrm>
            <a:custGeom>
              <a:avLst/>
              <a:gdLst>
                <a:gd name="T0" fmla="*/ 102 w 102"/>
                <a:gd name="T1" fmla="*/ 162 h 210"/>
                <a:gd name="T2" fmla="*/ 102 w 102"/>
                <a:gd name="T3" fmla="*/ 180 h 210"/>
                <a:gd name="T4" fmla="*/ 78 w 102"/>
                <a:gd name="T5" fmla="*/ 198 h 210"/>
                <a:gd name="T6" fmla="*/ 12 w 102"/>
                <a:gd name="T7" fmla="*/ 210 h 210"/>
                <a:gd name="T8" fmla="*/ 0 w 102"/>
                <a:gd name="T9" fmla="*/ 144 h 210"/>
                <a:gd name="T10" fmla="*/ 6 w 102"/>
                <a:gd name="T11" fmla="*/ 90 h 210"/>
                <a:gd name="T12" fmla="*/ 24 w 102"/>
                <a:gd name="T13" fmla="*/ 66 h 210"/>
                <a:gd name="T14" fmla="*/ 18 w 102"/>
                <a:gd name="T15" fmla="*/ 24 h 210"/>
                <a:gd name="T16" fmla="*/ 18 w 102"/>
                <a:gd name="T17" fmla="*/ 6 h 210"/>
                <a:gd name="T18" fmla="*/ 36 w 102"/>
                <a:gd name="T19" fmla="*/ 0 h 210"/>
                <a:gd name="T20" fmla="*/ 78 w 102"/>
                <a:gd name="T21" fmla="*/ 138 h 210"/>
                <a:gd name="T22" fmla="*/ 96 w 102"/>
                <a:gd name="T23" fmla="*/ 162 h 210"/>
                <a:gd name="T24" fmla="*/ 102 w 102"/>
                <a:gd name="T25" fmla="*/ 162 h 2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210"/>
                <a:gd name="T41" fmla="*/ 102 w 102"/>
                <a:gd name="T42" fmla="*/ 210 h 2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210">
                  <a:moveTo>
                    <a:pt x="102" y="162"/>
                  </a:moveTo>
                  <a:lnTo>
                    <a:pt x="102" y="180"/>
                  </a:lnTo>
                  <a:lnTo>
                    <a:pt x="78" y="198"/>
                  </a:lnTo>
                  <a:lnTo>
                    <a:pt x="12" y="210"/>
                  </a:lnTo>
                  <a:lnTo>
                    <a:pt x="0" y="144"/>
                  </a:lnTo>
                  <a:lnTo>
                    <a:pt x="6" y="90"/>
                  </a:lnTo>
                  <a:lnTo>
                    <a:pt x="24" y="66"/>
                  </a:lnTo>
                  <a:lnTo>
                    <a:pt x="18" y="24"/>
                  </a:lnTo>
                  <a:lnTo>
                    <a:pt x="18" y="6"/>
                  </a:lnTo>
                  <a:lnTo>
                    <a:pt x="36" y="0"/>
                  </a:lnTo>
                  <a:lnTo>
                    <a:pt x="78" y="138"/>
                  </a:lnTo>
                  <a:lnTo>
                    <a:pt x="96" y="162"/>
                  </a:lnTo>
                  <a:lnTo>
                    <a:pt x="102" y="162"/>
                  </a:lnTo>
                  <a:close/>
                </a:path>
              </a:pathLst>
            </a:custGeom>
            <a:solidFill>
              <a:srgbClr val="FFAA00"/>
            </a:solidFill>
            <a:ln w="9525">
              <a:solidFill>
                <a:srgbClr val="FFAA00"/>
              </a:solidFill>
              <a:prstDash val="solid"/>
              <a:round/>
              <a:headEnd/>
              <a:tailEnd/>
            </a:ln>
          </p:spPr>
          <p:txBody>
            <a:bodyPr/>
            <a:lstStyle/>
            <a:p>
              <a:endParaRPr lang="en-US"/>
            </a:p>
          </p:txBody>
        </p:sp>
        <p:sp>
          <p:nvSpPr>
            <p:cNvPr id="11342" name="Freeform 202"/>
            <p:cNvSpPr>
              <a:spLocks/>
            </p:cNvSpPr>
            <p:nvPr/>
          </p:nvSpPr>
          <p:spPr bwMode="auto">
            <a:xfrm>
              <a:off x="4233" y="1470"/>
              <a:ext cx="102" cy="210"/>
            </a:xfrm>
            <a:custGeom>
              <a:avLst/>
              <a:gdLst>
                <a:gd name="T0" fmla="*/ 102 w 102"/>
                <a:gd name="T1" fmla="*/ 162 h 210"/>
                <a:gd name="T2" fmla="*/ 102 w 102"/>
                <a:gd name="T3" fmla="*/ 180 h 210"/>
                <a:gd name="T4" fmla="*/ 78 w 102"/>
                <a:gd name="T5" fmla="*/ 198 h 210"/>
                <a:gd name="T6" fmla="*/ 12 w 102"/>
                <a:gd name="T7" fmla="*/ 210 h 210"/>
                <a:gd name="T8" fmla="*/ 0 w 102"/>
                <a:gd name="T9" fmla="*/ 144 h 210"/>
                <a:gd name="T10" fmla="*/ 6 w 102"/>
                <a:gd name="T11" fmla="*/ 90 h 210"/>
                <a:gd name="T12" fmla="*/ 24 w 102"/>
                <a:gd name="T13" fmla="*/ 66 h 210"/>
                <a:gd name="T14" fmla="*/ 18 w 102"/>
                <a:gd name="T15" fmla="*/ 24 h 210"/>
                <a:gd name="T16" fmla="*/ 18 w 102"/>
                <a:gd name="T17" fmla="*/ 6 h 210"/>
                <a:gd name="T18" fmla="*/ 36 w 102"/>
                <a:gd name="T19" fmla="*/ 0 h 210"/>
                <a:gd name="T20" fmla="*/ 78 w 102"/>
                <a:gd name="T21" fmla="*/ 138 h 210"/>
                <a:gd name="T22" fmla="*/ 96 w 102"/>
                <a:gd name="T23" fmla="*/ 162 h 210"/>
                <a:gd name="T24" fmla="*/ 102 w 102"/>
                <a:gd name="T25" fmla="*/ 162 h 210"/>
                <a:gd name="T26" fmla="*/ 102 w 102"/>
                <a:gd name="T27" fmla="*/ 168 h 2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2"/>
                <a:gd name="T43" fmla="*/ 0 h 210"/>
                <a:gd name="T44" fmla="*/ 102 w 102"/>
                <a:gd name="T45" fmla="*/ 210 h 2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2" h="210">
                  <a:moveTo>
                    <a:pt x="102" y="162"/>
                  </a:moveTo>
                  <a:lnTo>
                    <a:pt x="102" y="180"/>
                  </a:lnTo>
                  <a:lnTo>
                    <a:pt x="78" y="198"/>
                  </a:lnTo>
                  <a:lnTo>
                    <a:pt x="12" y="210"/>
                  </a:lnTo>
                  <a:lnTo>
                    <a:pt x="0" y="144"/>
                  </a:lnTo>
                  <a:lnTo>
                    <a:pt x="6" y="90"/>
                  </a:lnTo>
                  <a:lnTo>
                    <a:pt x="24" y="66"/>
                  </a:lnTo>
                  <a:lnTo>
                    <a:pt x="18" y="24"/>
                  </a:lnTo>
                  <a:lnTo>
                    <a:pt x="18" y="6"/>
                  </a:lnTo>
                  <a:lnTo>
                    <a:pt x="36" y="0"/>
                  </a:lnTo>
                  <a:lnTo>
                    <a:pt x="78" y="138"/>
                  </a:lnTo>
                  <a:lnTo>
                    <a:pt x="96" y="162"/>
                  </a:lnTo>
                  <a:lnTo>
                    <a:pt x="102" y="162"/>
                  </a:lnTo>
                  <a:lnTo>
                    <a:pt x="102" y="168"/>
                  </a:lnTo>
                </a:path>
              </a:pathLst>
            </a:custGeom>
            <a:noFill/>
            <a:ln w="9525">
              <a:solidFill>
                <a:srgbClr val="000000"/>
              </a:solidFill>
              <a:prstDash val="solid"/>
              <a:round/>
              <a:headEnd/>
              <a:tailEnd/>
            </a:ln>
          </p:spPr>
          <p:txBody>
            <a:bodyPr/>
            <a:lstStyle/>
            <a:p>
              <a:endParaRPr lang="en-US"/>
            </a:p>
          </p:txBody>
        </p:sp>
        <p:sp>
          <p:nvSpPr>
            <p:cNvPr id="11343" name="Freeform 203"/>
            <p:cNvSpPr>
              <a:spLocks/>
            </p:cNvSpPr>
            <p:nvPr/>
          </p:nvSpPr>
          <p:spPr bwMode="auto">
            <a:xfrm>
              <a:off x="4125" y="1818"/>
              <a:ext cx="84" cy="186"/>
            </a:xfrm>
            <a:custGeom>
              <a:avLst/>
              <a:gdLst>
                <a:gd name="T0" fmla="*/ 72 w 84"/>
                <a:gd name="T1" fmla="*/ 24 h 186"/>
                <a:gd name="T2" fmla="*/ 60 w 84"/>
                <a:gd name="T3" fmla="*/ 54 h 186"/>
                <a:gd name="T4" fmla="*/ 78 w 84"/>
                <a:gd name="T5" fmla="*/ 60 h 186"/>
                <a:gd name="T6" fmla="*/ 84 w 84"/>
                <a:gd name="T7" fmla="*/ 108 h 186"/>
                <a:gd name="T8" fmla="*/ 78 w 84"/>
                <a:gd name="T9" fmla="*/ 90 h 186"/>
                <a:gd name="T10" fmla="*/ 78 w 84"/>
                <a:gd name="T11" fmla="*/ 114 h 186"/>
                <a:gd name="T12" fmla="*/ 54 w 84"/>
                <a:gd name="T13" fmla="*/ 180 h 186"/>
                <a:gd name="T14" fmla="*/ 48 w 84"/>
                <a:gd name="T15" fmla="*/ 186 h 186"/>
                <a:gd name="T16" fmla="*/ 48 w 84"/>
                <a:gd name="T17" fmla="*/ 168 h 186"/>
                <a:gd name="T18" fmla="*/ 6 w 84"/>
                <a:gd name="T19" fmla="*/ 156 h 186"/>
                <a:gd name="T20" fmla="*/ 0 w 84"/>
                <a:gd name="T21" fmla="*/ 138 h 186"/>
                <a:gd name="T22" fmla="*/ 6 w 84"/>
                <a:gd name="T23" fmla="*/ 126 h 186"/>
                <a:gd name="T24" fmla="*/ 36 w 84"/>
                <a:gd name="T25" fmla="*/ 90 h 186"/>
                <a:gd name="T26" fmla="*/ 6 w 84"/>
                <a:gd name="T27" fmla="*/ 60 h 186"/>
                <a:gd name="T28" fmla="*/ 0 w 84"/>
                <a:gd name="T29" fmla="*/ 30 h 186"/>
                <a:gd name="T30" fmla="*/ 18 w 84"/>
                <a:gd name="T31" fmla="*/ 0 h 186"/>
                <a:gd name="T32" fmla="*/ 72 w 84"/>
                <a:gd name="T33" fmla="*/ 24 h 1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186"/>
                <a:gd name="T53" fmla="*/ 84 w 84"/>
                <a:gd name="T54" fmla="*/ 186 h 18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186">
                  <a:moveTo>
                    <a:pt x="72" y="24"/>
                  </a:moveTo>
                  <a:lnTo>
                    <a:pt x="60" y="54"/>
                  </a:lnTo>
                  <a:lnTo>
                    <a:pt x="78" y="60"/>
                  </a:lnTo>
                  <a:lnTo>
                    <a:pt x="84" y="108"/>
                  </a:lnTo>
                  <a:lnTo>
                    <a:pt x="78" y="90"/>
                  </a:lnTo>
                  <a:lnTo>
                    <a:pt x="78" y="114"/>
                  </a:lnTo>
                  <a:lnTo>
                    <a:pt x="54" y="180"/>
                  </a:lnTo>
                  <a:lnTo>
                    <a:pt x="48" y="186"/>
                  </a:lnTo>
                  <a:lnTo>
                    <a:pt x="48" y="168"/>
                  </a:lnTo>
                  <a:lnTo>
                    <a:pt x="6" y="156"/>
                  </a:lnTo>
                  <a:lnTo>
                    <a:pt x="0" y="138"/>
                  </a:lnTo>
                  <a:lnTo>
                    <a:pt x="6" y="126"/>
                  </a:lnTo>
                  <a:lnTo>
                    <a:pt x="36" y="90"/>
                  </a:lnTo>
                  <a:lnTo>
                    <a:pt x="6" y="60"/>
                  </a:lnTo>
                  <a:lnTo>
                    <a:pt x="0" y="30"/>
                  </a:lnTo>
                  <a:lnTo>
                    <a:pt x="18" y="0"/>
                  </a:lnTo>
                  <a:lnTo>
                    <a:pt x="72" y="24"/>
                  </a:lnTo>
                  <a:close/>
                </a:path>
              </a:pathLst>
            </a:custGeom>
            <a:solidFill>
              <a:srgbClr val="FF8C00"/>
            </a:solidFill>
            <a:ln w="9525">
              <a:solidFill>
                <a:srgbClr val="FF8C00"/>
              </a:solidFill>
              <a:prstDash val="solid"/>
              <a:round/>
              <a:headEnd/>
              <a:tailEnd/>
            </a:ln>
          </p:spPr>
          <p:txBody>
            <a:bodyPr/>
            <a:lstStyle/>
            <a:p>
              <a:endParaRPr lang="en-US"/>
            </a:p>
          </p:txBody>
        </p:sp>
        <p:sp>
          <p:nvSpPr>
            <p:cNvPr id="11344" name="Freeform 204"/>
            <p:cNvSpPr>
              <a:spLocks/>
            </p:cNvSpPr>
            <p:nvPr/>
          </p:nvSpPr>
          <p:spPr bwMode="auto">
            <a:xfrm>
              <a:off x="4125" y="1818"/>
              <a:ext cx="84" cy="186"/>
            </a:xfrm>
            <a:custGeom>
              <a:avLst/>
              <a:gdLst>
                <a:gd name="T0" fmla="*/ 72 w 84"/>
                <a:gd name="T1" fmla="*/ 24 h 186"/>
                <a:gd name="T2" fmla="*/ 60 w 84"/>
                <a:gd name="T3" fmla="*/ 54 h 186"/>
                <a:gd name="T4" fmla="*/ 78 w 84"/>
                <a:gd name="T5" fmla="*/ 60 h 186"/>
                <a:gd name="T6" fmla="*/ 84 w 84"/>
                <a:gd name="T7" fmla="*/ 108 h 186"/>
                <a:gd name="T8" fmla="*/ 78 w 84"/>
                <a:gd name="T9" fmla="*/ 90 h 186"/>
                <a:gd name="T10" fmla="*/ 78 w 84"/>
                <a:gd name="T11" fmla="*/ 114 h 186"/>
                <a:gd name="T12" fmla="*/ 54 w 84"/>
                <a:gd name="T13" fmla="*/ 180 h 186"/>
                <a:gd name="T14" fmla="*/ 48 w 84"/>
                <a:gd name="T15" fmla="*/ 186 h 186"/>
                <a:gd name="T16" fmla="*/ 48 w 84"/>
                <a:gd name="T17" fmla="*/ 168 h 186"/>
                <a:gd name="T18" fmla="*/ 6 w 84"/>
                <a:gd name="T19" fmla="*/ 156 h 186"/>
                <a:gd name="T20" fmla="*/ 0 w 84"/>
                <a:gd name="T21" fmla="*/ 138 h 186"/>
                <a:gd name="T22" fmla="*/ 6 w 84"/>
                <a:gd name="T23" fmla="*/ 126 h 186"/>
                <a:gd name="T24" fmla="*/ 36 w 84"/>
                <a:gd name="T25" fmla="*/ 90 h 186"/>
                <a:gd name="T26" fmla="*/ 6 w 84"/>
                <a:gd name="T27" fmla="*/ 60 h 186"/>
                <a:gd name="T28" fmla="*/ 0 w 84"/>
                <a:gd name="T29" fmla="*/ 30 h 186"/>
                <a:gd name="T30" fmla="*/ 18 w 84"/>
                <a:gd name="T31" fmla="*/ 0 h 186"/>
                <a:gd name="T32" fmla="*/ 72 w 84"/>
                <a:gd name="T33" fmla="*/ 24 h 186"/>
                <a:gd name="T34" fmla="*/ 72 w 84"/>
                <a:gd name="T35" fmla="*/ 30 h 18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4"/>
                <a:gd name="T55" fmla="*/ 0 h 186"/>
                <a:gd name="T56" fmla="*/ 84 w 84"/>
                <a:gd name="T57" fmla="*/ 186 h 18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4" h="186">
                  <a:moveTo>
                    <a:pt x="72" y="24"/>
                  </a:moveTo>
                  <a:lnTo>
                    <a:pt x="60" y="54"/>
                  </a:lnTo>
                  <a:lnTo>
                    <a:pt x="78" y="60"/>
                  </a:lnTo>
                  <a:lnTo>
                    <a:pt x="84" y="108"/>
                  </a:lnTo>
                  <a:lnTo>
                    <a:pt x="78" y="90"/>
                  </a:lnTo>
                  <a:lnTo>
                    <a:pt x="78" y="114"/>
                  </a:lnTo>
                  <a:lnTo>
                    <a:pt x="54" y="180"/>
                  </a:lnTo>
                  <a:lnTo>
                    <a:pt x="48" y="186"/>
                  </a:lnTo>
                  <a:lnTo>
                    <a:pt x="48" y="168"/>
                  </a:lnTo>
                  <a:lnTo>
                    <a:pt x="6" y="156"/>
                  </a:lnTo>
                  <a:lnTo>
                    <a:pt x="0" y="138"/>
                  </a:lnTo>
                  <a:lnTo>
                    <a:pt x="6" y="126"/>
                  </a:lnTo>
                  <a:lnTo>
                    <a:pt x="36" y="90"/>
                  </a:lnTo>
                  <a:lnTo>
                    <a:pt x="6" y="60"/>
                  </a:lnTo>
                  <a:lnTo>
                    <a:pt x="0" y="30"/>
                  </a:lnTo>
                  <a:lnTo>
                    <a:pt x="18" y="0"/>
                  </a:lnTo>
                  <a:lnTo>
                    <a:pt x="72" y="24"/>
                  </a:lnTo>
                  <a:lnTo>
                    <a:pt x="72" y="30"/>
                  </a:lnTo>
                </a:path>
              </a:pathLst>
            </a:custGeom>
            <a:noFill/>
            <a:ln w="9525">
              <a:solidFill>
                <a:srgbClr val="000000"/>
              </a:solidFill>
              <a:prstDash val="solid"/>
              <a:round/>
              <a:headEnd/>
              <a:tailEnd/>
            </a:ln>
          </p:spPr>
          <p:txBody>
            <a:bodyPr/>
            <a:lstStyle/>
            <a:p>
              <a:endParaRPr lang="en-US"/>
            </a:p>
          </p:txBody>
        </p:sp>
        <p:sp>
          <p:nvSpPr>
            <p:cNvPr id="11345" name="Freeform 205"/>
            <p:cNvSpPr>
              <a:spLocks/>
            </p:cNvSpPr>
            <p:nvPr/>
          </p:nvSpPr>
          <p:spPr bwMode="auto">
            <a:xfrm>
              <a:off x="2049" y="2238"/>
              <a:ext cx="432" cy="444"/>
            </a:xfrm>
            <a:custGeom>
              <a:avLst/>
              <a:gdLst>
                <a:gd name="T0" fmla="*/ 426 w 432"/>
                <a:gd name="T1" fmla="*/ 78 h 444"/>
                <a:gd name="T2" fmla="*/ 396 w 432"/>
                <a:gd name="T3" fmla="*/ 426 h 444"/>
                <a:gd name="T4" fmla="*/ 162 w 432"/>
                <a:gd name="T5" fmla="*/ 408 h 444"/>
                <a:gd name="T6" fmla="*/ 168 w 432"/>
                <a:gd name="T7" fmla="*/ 420 h 444"/>
                <a:gd name="T8" fmla="*/ 60 w 432"/>
                <a:gd name="T9" fmla="*/ 408 h 444"/>
                <a:gd name="T10" fmla="*/ 54 w 432"/>
                <a:gd name="T11" fmla="*/ 444 h 444"/>
                <a:gd name="T12" fmla="*/ 0 w 432"/>
                <a:gd name="T13" fmla="*/ 438 h 444"/>
                <a:gd name="T14" fmla="*/ 12 w 432"/>
                <a:gd name="T15" fmla="*/ 354 h 444"/>
                <a:gd name="T16" fmla="*/ 60 w 432"/>
                <a:gd name="T17" fmla="*/ 0 h 444"/>
                <a:gd name="T18" fmla="*/ 432 w 432"/>
                <a:gd name="T19" fmla="*/ 36 h 444"/>
                <a:gd name="T20" fmla="*/ 426 w 432"/>
                <a:gd name="T21" fmla="*/ 78 h 4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32"/>
                <a:gd name="T34" fmla="*/ 0 h 444"/>
                <a:gd name="T35" fmla="*/ 432 w 432"/>
                <a:gd name="T36" fmla="*/ 444 h 44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32" h="444">
                  <a:moveTo>
                    <a:pt x="426" y="78"/>
                  </a:moveTo>
                  <a:lnTo>
                    <a:pt x="396" y="426"/>
                  </a:lnTo>
                  <a:lnTo>
                    <a:pt x="162" y="408"/>
                  </a:lnTo>
                  <a:lnTo>
                    <a:pt x="168" y="420"/>
                  </a:lnTo>
                  <a:lnTo>
                    <a:pt x="60" y="408"/>
                  </a:lnTo>
                  <a:lnTo>
                    <a:pt x="54" y="444"/>
                  </a:lnTo>
                  <a:lnTo>
                    <a:pt x="0" y="438"/>
                  </a:lnTo>
                  <a:lnTo>
                    <a:pt x="12" y="354"/>
                  </a:lnTo>
                  <a:lnTo>
                    <a:pt x="60" y="0"/>
                  </a:lnTo>
                  <a:lnTo>
                    <a:pt x="432" y="36"/>
                  </a:lnTo>
                  <a:lnTo>
                    <a:pt x="426" y="78"/>
                  </a:lnTo>
                  <a:close/>
                </a:path>
              </a:pathLst>
            </a:custGeom>
            <a:solidFill>
              <a:srgbClr val="FFAA00"/>
            </a:solidFill>
            <a:ln w="9525">
              <a:solidFill>
                <a:srgbClr val="FFAA00"/>
              </a:solidFill>
              <a:prstDash val="solid"/>
              <a:round/>
              <a:headEnd/>
              <a:tailEnd/>
            </a:ln>
          </p:spPr>
          <p:txBody>
            <a:bodyPr/>
            <a:lstStyle/>
            <a:p>
              <a:endParaRPr lang="en-US"/>
            </a:p>
          </p:txBody>
        </p:sp>
        <p:sp>
          <p:nvSpPr>
            <p:cNvPr id="11346" name="Freeform 206"/>
            <p:cNvSpPr>
              <a:spLocks/>
            </p:cNvSpPr>
            <p:nvPr/>
          </p:nvSpPr>
          <p:spPr bwMode="auto">
            <a:xfrm>
              <a:off x="2049" y="2238"/>
              <a:ext cx="432" cy="444"/>
            </a:xfrm>
            <a:custGeom>
              <a:avLst/>
              <a:gdLst>
                <a:gd name="T0" fmla="*/ 426 w 432"/>
                <a:gd name="T1" fmla="*/ 78 h 444"/>
                <a:gd name="T2" fmla="*/ 396 w 432"/>
                <a:gd name="T3" fmla="*/ 426 h 444"/>
                <a:gd name="T4" fmla="*/ 162 w 432"/>
                <a:gd name="T5" fmla="*/ 408 h 444"/>
                <a:gd name="T6" fmla="*/ 168 w 432"/>
                <a:gd name="T7" fmla="*/ 420 h 444"/>
                <a:gd name="T8" fmla="*/ 60 w 432"/>
                <a:gd name="T9" fmla="*/ 408 h 444"/>
                <a:gd name="T10" fmla="*/ 54 w 432"/>
                <a:gd name="T11" fmla="*/ 444 h 444"/>
                <a:gd name="T12" fmla="*/ 0 w 432"/>
                <a:gd name="T13" fmla="*/ 438 h 444"/>
                <a:gd name="T14" fmla="*/ 12 w 432"/>
                <a:gd name="T15" fmla="*/ 354 h 444"/>
                <a:gd name="T16" fmla="*/ 60 w 432"/>
                <a:gd name="T17" fmla="*/ 0 h 444"/>
                <a:gd name="T18" fmla="*/ 432 w 432"/>
                <a:gd name="T19" fmla="*/ 36 h 444"/>
                <a:gd name="T20" fmla="*/ 426 w 432"/>
                <a:gd name="T21" fmla="*/ 78 h 444"/>
                <a:gd name="T22" fmla="*/ 426 w 432"/>
                <a:gd name="T23" fmla="*/ 84 h 4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32"/>
                <a:gd name="T37" fmla="*/ 0 h 444"/>
                <a:gd name="T38" fmla="*/ 432 w 432"/>
                <a:gd name="T39" fmla="*/ 444 h 4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32" h="444">
                  <a:moveTo>
                    <a:pt x="426" y="78"/>
                  </a:moveTo>
                  <a:lnTo>
                    <a:pt x="396" y="426"/>
                  </a:lnTo>
                  <a:lnTo>
                    <a:pt x="162" y="408"/>
                  </a:lnTo>
                  <a:lnTo>
                    <a:pt x="168" y="420"/>
                  </a:lnTo>
                  <a:lnTo>
                    <a:pt x="60" y="408"/>
                  </a:lnTo>
                  <a:lnTo>
                    <a:pt x="54" y="444"/>
                  </a:lnTo>
                  <a:lnTo>
                    <a:pt x="0" y="438"/>
                  </a:lnTo>
                  <a:lnTo>
                    <a:pt x="12" y="354"/>
                  </a:lnTo>
                  <a:lnTo>
                    <a:pt x="60" y="0"/>
                  </a:lnTo>
                  <a:lnTo>
                    <a:pt x="432" y="36"/>
                  </a:lnTo>
                  <a:lnTo>
                    <a:pt x="426" y="78"/>
                  </a:lnTo>
                  <a:lnTo>
                    <a:pt x="426" y="84"/>
                  </a:lnTo>
                </a:path>
              </a:pathLst>
            </a:custGeom>
            <a:noFill/>
            <a:ln w="9525">
              <a:solidFill>
                <a:srgbClr val="000000"/>
              </a:solidFill>
              <a:prstDash val="solid"/>
              <a:round/>
              <a:headEnd/>
              <a:tailEnd/>
            </a:ln>
          </p:spPr>
          <p:txBody>
            <a:bodyPr/>
            <a:lstStyle/>
            <a:p>
              <a:endParaRPr lang="en-US"/>
            </a:p>
          </p:txBody>
        </p:sp>
        <p:sp>
          <p:nvSpPr>
            <p:cNvPr id="11347" name="Freeform 207"/>
            <p:cNvSpPr>
              <a:spLocks/>
            </p:cNvSpPr>
            <p:nvPr/>
          </p:nvSpPr>
          <p:spPr bwMode="auto">
            <a:xfrm>
              <a:off x="3843" y="1524"/>
              <a:ext cx="372" cy="324"/>
            </a:xfrm>
            <a:custGeom>
              <a:avLst/>
              <a:gdLst>
                <a:gd name="T0" fmla="*/ 360 w 372"/>
                <a:gd name="T1" fmla="*/ 168 h 324"/>
                <a:gd name="T2" fmla="*/ 360 w 372"/>
                <a:gd name="T3" fmla="*/ 222 h 324"/>
                <a:gd name="T4" fmla="*/ 372 w 372"/>
                <a:gd name="T5" fmla="*/ 288 h 324"/>
                <a:gd name="T6" fmla="*/ 366 w 372"/>
                <a:gd name="T7" fmla="*/ 306 h 324"/>
                <a:gd name="T8" fmla="*/ 360 w 372"/>
                <a:gd name="T9" fmla="*/ 324 h 324"/>
                <a:gd name="T10" fmla="*/ 354 w 372"/>
                <a:gd name="T11" fmla="*/ 318 h 324"/>
                <a:gd name="T12" fmla="*/ 300 w 372"/>
                <a:gd name="T13" fmla="*/ 294 h 324"/>
                <a:gd name="T14" fmla="*/ 282 w 372"/>
                <a:gd name="T15" fmla="*/ 282 h 324"/>
                <a:gd name="T16" fmla="*/ 252 w 372"/>
                <a:gd name="T17" fmla="*/ 252 h 324"/>
                <a:gd name="T18" fmla="*/ 6 w 372"/>
                <a:gd name="T19" fmla="*/ 300 h 324"/>
                <a:gd name="T20" fmla="*/ 0 w 372"/>
                <a:gd name="T21" fmla="*/ 282 h 324"/>
                <a:gd name="T22" fmla="*/ 42 w 372"/>
                <a:gd name="T23" fmla="*/ 234 h 324"/>
                <a:gd name="T24" fmla="*/ 30 w 372"/>
                <a:gd name="T25" fmla="*/ 192 h 324"/>
                <a:gd name="T26" fmla="*/ 78 w 372"/>
                <a:gd name="T27" fmla="*/ 180 h 324"/>
                <a:gd name="T28" fmla="*/ 114 w 372"/>
                <a:gd name="T29" fmla="*/ 180 h 324"/>
                <a:gd name="T30" fmla="*/ 156 w 372"/>
                <a:gd name="T31" fmla="*/ 168 h 324"/>
                <a:gd name="T32" fmla="*/ 180 w 372"/>
                <a:gd name="T33" fmla="*/ 144 h 324"/>
                <a:gd name="T34" fmla="*/ 174 w 372"/>
                <a:gd name="T35" fmla="*/ 120 h 324"/>
                <a:gd name="T36" fmla="*/ 174 w 372"/>
                <a:gd name="T37" fmla="*/ 108 h 324"/>
                <a:gd name="T38" fmla="*/ 168 w 372"/>
                <a:gd name="T39" fmla="*/ 114 h 324"/>
                <a:gd name="T40" fmla="*/ 162 w 372"/>
                <a:gd name="T41" fmla="*/ 102 h 324"/>
                <a:gd name="T42" fmla="*/ 210 w 372"/>
                <a:gd name="T43" fmla="*/ 36 h 324"/>
                <a:gd name="T44" fmla="*/ 234 w 372"/>
                <a:gd name="T45" fmla="*/ 12 h 324"/>
                <a:gd name="T46" fmla="*/ 312 w 372"/>
                <a:gd name="T47" fmla="*/ 0 h 324"/>
                <a:gd name="T48" fmla="*/ 324 w 372"/>
                <a:gd name="T49" fmla="*/ 72 h 324"/>
                <a:gd name="T50" fmla="*/ 336 w 372"/>
                <a:gd name="T51" fmla="*/ 108 h 324"/>
                <a:gd name="T52" fmla="*/ 342 w 372"/>
                <a:gd name="T53" fmla="*/ 108 h 324"/>
                <a:gd name="T54" fmla="*/ 354 w 372"/>
                <a:gd name="T55" fmla="*/ 162 h 324"/>
                <a:gd name="T56" fmla="*/ 360 w 372"/>
                <a:gd name="T57" fmla="*/ 168 h 32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2"/>
                <a:gd name="T88" fmla="*/ 0 h 324"/>
                <a:gd name="T89" fmla="*/ 372 w 372"/>
                <a:gd name="T90" fmla="*/ 324 h 32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2" h="324">
                  <a:moveTo>
                    <a:pt x="360" y="168"/>
                  </a:moveTo>
                  <a:lnTo>
                    <a:pt x="360" y="222"/>
                  </a:lnTo>
                  <a:lnTo>
                    <a:pt x="372" y="288"/>
                  </a:lnTo>
                  <a:lnTo>
                    <a:pt x="366" y="306"/>
                  </a:lnTo>
                  <a:lnTo>
                    <a:pt x="360" y="324"/>
                  </a:lnTo>
                  <a:lnTo>
                    <a:pt x="354" y="318"/>
                  </a:lnTo>
                  <a:lnTo>
                    <a:pt x="300" y="294"/>
                  </a:lnTo>
                  <a:lnTo>
                    <a:pt x="282" y="282"/>
                  </a:lnTo>
                  <a:lnTo>
                    <a:pt x="252" y="252"/>
                  </a:lnTo>
                  <a:lnTo>
                    <a:pt x="6" y="300"/>
                  </a:lnTo>
                  <a:lnTo>
                    <a:pt x="0" y="282"/>
                  </a:lnTo>
                  <a:lnTo>
                    <a:pt x="42" y="234"/>
                  </a:lnTo>
                  <a:lnTo>
                    <a:pt x="30" y="192"/>
                  </a:lnTo>
                  <a:lnTo>
                    <a:pt x="78" y="180"/>
                  </a:lnTo>
                  <a:lnTo>
                    <a:pt x="114" y="180"/>
                  </a:lnTo>
                  <a:lnTo>
                    <a:pt x="156" y="168"/>
                  </a:lnTo>
                  <a:lnTo>
                    <a:pt x="180" y="144"/>
                  </a:lnTo>
                  <a:lnTo>
                    <a:pt x="174" y="120"/>
                  </a:lnTo>
                  <a:lnTo>
                    <a:pt x="174" y="108"/>
                  </a:lnTo>
                  <a:lnTo>
                    <a:pt x="168" y="114"/>
                  </a:lnTo>
                  <a:lnTo>
                    <a:pt x="162" y="102"/>
                  </a:lnTo>
                  <a:lnTo>
                    <a:pt x="210" y="36"/>
                  </a:lnTo>
                  <a:lnTo>
                    <a:pt x="234" y="12"/>
                  </a:lnTo>
                  <a:lnTo>
                    <a:pt x="312" y="0"/>
                  </a:lnTo>
                  <a:lnTo>
                    <a:pt x="324" y="72"/>
                  </a:lnTo>
                  <a:lnTo>
                    <a:pt x="336" y="108"/>
                  </a:lnTo>
                  <a:lnTo>
                    <a:pt x="342" y="108"/>
                  </a:lnTo>
                  <a:lnTo>
                    <a:pt x="354" y="162"/>
                  </a:lnTo>
                  <a:lnTo>
                    <a:pt x="360" y="168"/>
                  </a:lnTo>
                  <a:close/>
                </a:path>
              </a:pathLst>
            </a:custGeom>
            <a:solidFill>
              <a:srgbClr val="FF8C00"/>
            </a:solidFill>
            <a:ln w="9525">
              <a:solidFill>
                <a:srgbClr val="FF8C00"/>
              </a:solidFill>
              <a:prstDash val="solid"/>
              <a:round/>
              <a:headEnd/>
              <a:tailEnd/>
            </a:ln>
          </p:spPr>
          <p:txBody>
            <a:bodyPr/>
            <a:lstStyle/>
            <a:p>
              <a:endParaRPr lang="en-US"/>
            </a:p>
          </p:txBody>
        </p:sp>
        <p:sp>
          <p:nvSpPr>
            <p:cNvPr id="11348" name="Freeform 208"/>
            <p:cNvSpPr>
              <a:spLocks/>
            </p:cNvSpPr>
            <p:nvPr/>
          </p:nvSpPr>
          <p:spPr bwMode="auto">
            <a:xfrm>
              <a:off x="3843" y="1524"/>
              <a:ext cx="372" cy="324"/>
            </a:xfrm>
            <a:custGeom>
              <a:avLst/>
              <a:gdLst>
                <a:gd name="T0" fmla="*/ 360 w 372"/>
                <a:gd name="T1" fmla="*/ 168 h 324"/>
                <a:gd name="T2" fmla="*/ 360 w 372"/>
                <a:gd name="T3" fmla="*/ 222 h 324"/>
                <a:gd name="T4" fmla="*/ 372 w 372"/>
                <a:gd name="T5" fmla="*/ 288 h 324"/>
                <a:gd name="T6" fmla="*/ 366 w 372"/>
                <a:gd name="T7" fmla="*/ 306 h 324"/>
                <a:gd name="T8" fmla="*/ 360 w 372"/>
                <a:gd name="T9" fmla="*/ 324 h 324"/>
                <a:gd name="T10" fmla="*/ 354 w 372"/>
                <a:gd name="T11" fmla="*/ 318 h 324"/>
                <a:gd name="T12" fmla="*/ 300 w 372"/>
                <a:gd name="T13" fmla="*/ 294 h 324"/>
                <a:gd name="T14" fmla="*/ 282 w 372"/>
                <a:gd name="T15" fmla="*/ 282 h 324"/>
                <a:gd name="T16" fmla="*/ 252 w 372"/>
                <a:gd name="T17" fmla="*/ 252 h 324"/>
                <a:gd name="T18" fmla="*/ 6 w 372"/>
                <a:gd name="T19" fmla="*/ 300 h 324"/>
                <a:gd name="T20" fmla="*/ 0 w 372"/>
                <a:gd name="T21" fmla="*/ 282 h 324"/>
                <a:gd name="T22" fmla="*/ 42 w 372"/>
                <a:gd name="T23" fmla="*/ 234 h 324"/>
                <a:gd name="T24" fmla="*/ 30 w 372"/>
                <a:gd name="T25" fmla="*/ 192 h 324"/>
                <a:gd name="T26" fmla="*/ 78 w 372"/>
                <a:gd name="T27" fmla="*/ 180 h 324"/>
                <a:gd name="T28" fmla="*/ 114 w 372"/>
                <a:gd name="T29" fmla="*/ 180 h 324"/>
                <a:gd name="T30" fmla="*/ 156 w 372"/>
                <a:gd name="T31" fmla="*/ 168 h 324"/>
                <a:gd name="T32" fmla="*/ 180 w 372"/>
                <a:gd name="T33" fmla="*/ 144 h 324"/>
                <a:gd name="T34" fmla="*/ 174 w 372"/>
                <a:gd name="T35" fmla="*/ 120 h 324"/>
                <a:gd name="T36" fmla="*/ 174 w 372"/>
                <a:gd name="T37" fmla="*/ 108 h 324"/>
                <a:gd name="T38" fmla="*/ 168 w 372"/>
                <a:gd name="T39" fmla="*/ 114 h 324"/>
                <a:gd name="T40" fmla="*/ 162 w 372"/>
                <a:gd name="T41" fmla="*/ 102 h 324"/>
                <a:gd name="T42" fmla="*/ 210 w 372"/>
                <a:gd name="T43" fmla="*/ 36 h 324"/>
                <a:gd name="T44" fmla="*/ 234 w 372"/>
                <a:gd name="T45" fmla="*/ 12 h 324"/>
                <a:gd name="T46" fmla="*/ 312 w 372"/>
                <a:gd name="T47" fmla="*/ 0 h 324"/>
                <a:gd name="T48" fmla="*/ 324 w 372"/>
                <a:gd name="T49" fmla="*/ 72 h 324"/>
                <a:gd name="T50" fmla="*/ 336 w 372"/>
                <a:gd name="T51" fmla="*/ 108 h 324"/>
                <a:gd name="T52" fmla="*/ 342 w 372"/>
                <a:gd name="T53" fmla="*/ 108 h 324"/>
                <a:gd name="T54" fmla="*/ 354 w 372"/>
                <a:gd name="T55" fmla="*/ 162 h 324"/>
                <a:gd name="T56" fmla="*/ 360 w 372"/>
                <a:gd name="T57" fmla="*/ 168 h 324"/>
                <a:gd name="T58" fmla="*/ 360 w 372"/>
                <a:gd name="T59" fmla="*/ 174 h 32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2"/>
                <a:gd name="T91" fmla="*/ 0 h 324"/>
                <a:gd name="T92" fmla="*/ 372 w 372"/>
                <a:gd name="T93" fmla="*/ 324 h 32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2" h="324">
                  <a:moveTo>
                    <a:pt x="360" y="168"/>
                  </a:moveTo>
                  <a:lnTo>
                    <a:pt x="360" y="222"/>
                  </a:lnTo>
                  <a:lnTo>
                    <a:pt x="372" y="288"/>
                  </a:lnTo>
                  <a:lnTo>
                    <a:pt x="366" y="306"/>
                  </a:lnTo>
                  <a:lnTo>
                    <a:pt x="360" y="324"/>
                  </a:lnTo>
                  <a:lnTo>
                    <a:pt x="354" y="318"/>
                  </a:lnTo>
                  <a:lnTo>
                    <a:pt x="300" y="294"/>
                  </a:lnTo>
                  <a:lnTo>
                    <a:pt x="282" y="282"/>
                  </a:lnTo>
                  <a:lnTo>
                    <a:pt x="252" y="252"/>
                  </a:lnTo>
                  <a:lnTo>
                    <a:pt x="6" y="300"/>
                  </a:lnTo>
                  <a:lnTo>
                    <a:pt x="0" y="282"/>
                  </a:lnTo>
                  <a:lnTo>
                    <a:pt x="42" y="234"/>
                  </a:lnTo>
                  <a:lnTo>
                    <a:pt x="30" y="192"/>
                  </a:lnTo>
                  <a:lnTo>
                    <a:pt x="78" y="180"/>
                  </a:lnTo>
                  <a:lnTo>
                    <a:pt x="114" y="180"/>
                  </a:lnTo>
                  <a:lnTo>
                    <a:pt x="156" y="168"/>
                  </a:lnTo>
                  <a:lnTo>
                    <a:pt x="180" y="144"/>
                  </a:lnTo>
                  <a:lnTo>
                    <a:pt x="174" y="120"/>
                  </a:lnTo>
                  <a:lnTo>
                    <a:pt x="174" y="108"/>
                  </a:lnTo>
                  <a:lnTo>
                    <a:pt x="168" y="114"/>
                  </a:lnTo>
                  <a:lnTo>
                    <a:pt x="162" y="102"/>
                  </a:lnTo>
                  <a:lnTo>
                    <a:pt x="210" y="36"/>
                  </a:lnTo>
                  <a:lnTo>
                    <a:pt x="234" y="12"/>
                  </a:lnTo>
                  <a:lnTo>
                    <a:pt x="312" y="0"/>
                  </a:lnTo>
                  <a:lnTo>
                    <a:pt x="324" y="72"/>
                  </a:lnTo>
                  <a:lnTo>
                    <a:pt x="336" y="108"/>
                  </a:lnTo>
                  <a:lnTo>
                    <a:pt x="342" y="108"/>
                  </a:lnTo>
                  <a:lnTo>
                    <a:pt x="354" y="162"/>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11349" name="Freeform 209"/>
            <p:cNvSpPr>
              <a:spLocks/>
            </p:cNvSpPr>
            <p:nvPr/>
          </p:nvSpPr>
          <p:spPr bwMode="auto">
            <a:xfrm>
              <a:off x="4155" y="2196"/>
              <a:ext cx="36" cy="54"/>
            </a:xfrm>
            <a:custGeom>
              <a:avLst/>
              <a:gdLst>
                <a:gd name="T0" fmla="*/ 0 w 36"/>
                <a:gd name="T1" fmla="*/ 0 h 54"/>
                <a:gd name="T2" fmla="*/ 36 w 36"/>
                <a:gd name="T3" fmla="*/ 54 h 54"/>
                <a:gd name="T4" fmla="*/ 0 w 36"/>
                <a:gd name="T5" fmla="*/ 0 h 54"/>
                <a:gd name="T6" fmla="*/ 0 w 36"/>
                <a:gd name="T7" fmla="*/ 6 h 54"/>
                <a:gd name="T8" fmla="*/ 0 60000 65536"/>
                <a:gd name="T9" fmla="*/ 0 60000 65536"/>
                <a:gd name="T10" fmla="*/ 0 60000 65536"/>
                <a:gd name="T11" fmla="*/ 0 60000 65536"/>
                <a:gd name="T12" fmla="*/ 0 w 36"/>
                <a:gd name="T13" fmla="*/ 0 h 54"/>
                <a:gd name="T14" fmla="*/ 36 w 36"/>
                <a:gd name="T15" fmla="*/ 54 h 54"/>
              </a:gdLst>
              <a:ahLst/>
              <a:cxnLst>
                <a:cxn ang="T8">
                  <a:pos x="T0" y="T1"/>
                </a:cxn>
                <a:cxn ang="T9">
                  <a:pos x="T2" y="T3"/>
                </a:cxn>
                <a:cxn ang="T10">
                  <a:pos x="T4" y="T5"/>
                </a:cxn>
                <a:cxn ang="T11">
                  <a:pos x="T6" y="T7"/>
                </a:cxn>
              </a:cxnLst>
              <a:rect l="T12" t="T13" r="T14" b="T15"/>
              <a:pathLst>
                <a:path w="36" h="54">
                  <a:moveTo>
                    <a:pt x="0" y="0"/>
                  </a:moveTo>
                  <a:lnTo>
                    <a:pt x="36" y="54"/>
                  </a:lnTo>
                  <a:lnTo>
                    <a:pt x="0" y="0"/>
                  </a:lnTo>
                  <a:lnTo>
                    <a:pt x="0" y="6"/>
                  </a:lnTo>
                </a:path>
              </a:pathLst>
            </a:custGeom>
            <a:noFill/>
            <a:ln w="9525">
              <a:solidFill>
                <a:srgbClr val="000000"/>
              </a:solidFill>
              <a:prstDash val="solid"/>
              <a:round/>
              <a:headEnd/>
              <a:tailEnd/>
            </a:ln>
          </p:spPr>
          <p:txBody>
            <a:bodyPr/>
            <a:lstStyle/>
            <a:p>
              <a:endParaRPr lang="en-US"/>
            </a:p>
          </p:txBody>
        </p:sp>
        <p:sp>
          <p:nvSpPr>
            <p:cNvPr id="11350" name="Freeform 210"/>
            <p:cNvSpPr>
              <a:spLocks/>
            </p:cNvSpPr>
            <p:nvPr/>
          </p:nvSpPr>
          <p:spPr bwMode="auto">
            <a:xfrm>
              <a:off x="3651" y="2202"/>
              <a:ext cx="528" cy="234"/>
            </a:xfrm>
            <a:custGeom>
              <a:avLst/>
              <a:gdLst>
                <a:gd name="T0" fmla="*/ 528 w 528"/>
                <a:gd name="T1" fmla="*/ 66 h 234"/>
                <a:gd name="T2" fmla="*/ 510 w 528"/>
                <a:gd name="T3" fmla="*/ 90 h 234"/>
                <a:gd name="T4" fmla="*/ 486 w 528"/>
                <a:gd name="T5" fmla="*/ 96 h 234"/>
                <a:gd name="T6" fmla="*/ 486 w 528"/>
                <a:gd name="T7" fmla="*/ 78 h 234"/>
                <a:gd name="T8" fmla="*/ 474 w 528"/>
                <a:gd name="T9" fmla="*/ 84 h 234"/>
                <a:gd name="T10" fmla="*/ 480 w 528"/>
                <a:gd name="T11" fmla="*/ 96 h 234"/>
                <a:gd name="T12" fmla="*/ 450 w 528"/>
                <a:gd name="T13" fmla="*/ 90 h 234"/>
                <a:gd name="T14" fmla="*/ 486 w 528"/>
                <a:gd name="T15" fmla="*/ 102 h 234"/>
                <a:gd name="T16" fmla="*/ 474 w 528"/>
                <a:gd name="T17" fmla="*/ 126 h 234"/>
                <a:gd name="T18" fmla="*/ 456 w 528"/>
                <a:gd name="T19" fmla="*/ 126 h 234"/>
                <a:gd name="T20" fmla="*/ 474 w 528"/>
                <a:gd name="T21" fmla="*/ 132 h 234"/>
                <a:gd name="T22" fmla="*/ 492 w 528"/>
                <a:gd name="T23" fmla="*/ 120 h 234"/>
                <a:gd name="T24" fmla="*/ 504 w 528"/>
                <a:gd name="T25" fmla="*/ 126 h 234"/>
                <a:gd name="T26" fmla="*/ 492 w 528"/>
                <a:gd name="T27" fmla="*/ 144 h 234"/>
                <a:gd name="T28" fmla="*/ 486 w 528"/>
                <a:gd name="T29" fmla="*/ 138 h 234"/>
                <a:gd name="T30" fmla="*/ 462 w 528"/>
                <a:gd name="T31" fmla="*/ 156 h 234"/>
                <a:gd name="T32" fmla="*/ 456 w 528"/>
                <a:gd name="T33" fmla="*/ 150 h 234"/>
                <a:gd name="T34" fmla="*/ 450 w 528"/>
                <a:gd name="T35" fmla="*/ 168 h 234"/>
                <a:gd name="T36" fmla="*/ 438 w 528"/>
                <a:gd name="T37" fmla="*/ 150 h 234"/>
                <a:gd name="T38" fmla="*/ 444 w 528"/>
                <a:gd name="T39" fmla="*/ 168 h 234"/>
                <a:gd name="T40" fmla="*/ 426 w 528"/>
                <a:gd name="T41" fmla="*/ 192 h 234"/>
                <a:gd name="T42" fmla="*/ 420 w 528"/>
                <a:gd name="T43" fmla="*/ 222 h 234"/>
                <a:gd name="T44" fmla="*/ 414 w 528"/>
                <a:gd name="T45" fmla="*/ 210 h 234"/>
                <a:gd name="T46" fmla="*/ 414 w 528"/>
                <a:gd name="T47" fmla="*/ 228 h 234"/>
                <a:gd name="T48" fmla="*/ 378 w 528"/>
                <a:gd name="T49" fmla="*/ 234 h 234"/>
                <a:gd name="T50" fmla="*/ 372 w 528"/>
                <a:gd name="T51" fmla="*/ 228 h 234"/>
                <a:gd name="T52" fmla="*/ 294 w 528"/>
                <a:gd name="T53" fmla="*/ 174 h 234"/>
                <a:gd name="T54" fmla="*/ 228 w 528"/>
                <a:gd name="T55" fmla="*/ 186 h 234"/>
                <a:gd name="T56" fmla="*/ 210 w 528"/>
                <a:gd name="T57" fmla="*/ 162 h 234"/>
                <a:gd name="T58" fmla="*/ 120 w 528"/>
                <a:gd name="T59" fmla="*/ 168 h 234"/>
                <a:gd name="T60" fmla="*/ 78 w 528"/>
                <a:gd name="T61" fmla="*/ 192 h 234"/>
                <a:gd name="T62" fmla="*/ 0 w 528"/>
                <a:gd name="T63" fmla="*/ 204 h 234"/>
                <a:gd name="T64" fmla="*/ 0 w 528"/>
                <a:gd name="T65" fmla="*/ 186 h 234"/>
                <a:gd name="T66" fmla="*/ 18 w 528"/>
                <a:gd name="T67" fmla="*/ 180 h 234"/>
                <a:gd name="T68" fmla="*/ 30 w 528"/>
                <a:gd name="T69" fmla="*/ 156 h 234"/>
                <a:gd name="T70" fmla="*/ 78 w 528"/>
                <a:gd name="T71" fmla="*/ 132 h 234"/>
                <a:gd name="T72" fmla="*/ 96 w 528"/>
                <a:gd name="T73" fmla="*/ 108 h 234"/>
                <a:gd name="T74" fmla="*/ 102 w 528"/>
                <a:gd name="T75" fmla="*/ 114 h 234"/>
                <a:gd name="T76" fmla="*/ 132 w 528"/>
                <a:gd name="T77" fmla="*/ 96 h 234"/>
                <a:gd name="T78" fmla="*/ 150 w 528"/>
                <a:gd name="T79" fmla="*/ 78 h 234"/>
                <a:gd name="T80" fmla="*/ 150 w 528"/>
                <a:gd name="T81" fmla="*/ 54 h 234"/>
                <a:gd name="T82" fmla="*/ 498 w 528"/>
                <a:gd name="T83" fmla="*/ 0 h 234"/>
                <a:gd name="T84" fmla="*/ 516 w 528"/>
                <a:gd name="T85" fmla="*/ 30 h 234"/>
                <a:gd name="T86" fmla="*/ 504 w 528"/>
                <a:gd name="T87" fmla="*/ 18 h 234"/>
                <a:gd name="T88" fmla="*/ 510 w 528"/>
                <a:gd name="T89" fmla="*/ 24 h 234"/>
                <a:gd name="T90" fmla="*/ 492 w 528"/>
                <a:gd name="T91" fmla="*/ 18 h 234"/>
                <a:gd name="T92" fmla="*/ 498 w 528"/>
                <a:gd name="T93" fmla="*/ 30 h 234"/>
                <a:gd name="T94" fmla="*/ 486 w 528"/>
                <a:gd name="T95" fmla="*/ 30 h 234"/>
                <a:gd name="T96" fmla="*/ 492 w 528"/>
                <a:gd name="T97" fmla="*/ 36 h 234"/>
                <a:gd name="T98" fmla="*/ 480 w 528"/>
                <a:gd name="T99" fmla="*/ 30 h 234"/>
                <a:gd name="T100" fmla="*/ 480 w 528"/>
                <a:gd name="T101" fmla="*/ 42 h 234"/>
                <a:gd name="T102" fmla="*/ 468 w 528"/>
                <a:gd name="T103" fmla="*/ 48 h 234"/>
                <a:gd name="T104" fmla="*/ 456 w 528"/>
                <a:gd name="T105" fmla="*/ 24 h 234"/>
                <a:gd name="T106" fmla="*/ 462 w 528"/>
                <a:gd name="T107" fmla="*/ 54 h 234"/>
                <a:gd name="T108" fmla="*/ 504 w 528"/>
                <a:gd name="T109" fmla="*/ 42 h 234"/>
                <a:gd name="T110" fmla="*/ 504 w 528"/>
                <a:gd name="T111" fmla="*/ 66 h 234"/>
                <a:gd name="T112" fmla="*/ 510 w 528"/>
                <a:gd name="T113" fmla="*/ 66 h 234"/>
                <a:gd name="T114" fmla="*/ 516 w 528"/>
                <a:gd name="T115" fmla="*/ 42 h 234"/>
                <a:gd name="T116" fmla="*/ 528 w 528"/>
                <a:gd name="T117" fmla="*/ 66 h 23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28"/>
                <a:gd name="T178" fmla="*/ 0 h 234"/>
                <a:gd name="T179" fmla="*/ 528 w 528"/>
                <a:gd name="T180" fmla="*/ 234 h 23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28" h="234">
                  <a:moveTo>
                    <a:pt x="528" y="66"/>
                  </a:moveTo>
                  <a:lnTo>
                    <a:pt x="510" y="90"/>
                  </a:lnTo>
                  <a:lnTo>
                    <a:pt x="486" y="96"/>
                  </a:lnTo>
                  <a:lnTo>
                    <a:pt x="486" y="78"/>
                  </a:lnTo>
                  <a:lnTo>
                    <a:pt x="474" y="84"/>
                  </a:lnTo>
                  <a:lnTo>
                    <a:pt x="480" y="96"/>
                  </a:lnTo>
                  <a:lnTo>
                    <a:pt x="450" y="90"/>
                  </a:lnTo>
                  <a:lnTo>
                    <a:pt x="486" y="102"/>
                  </a:lnTo>
                  <a:lnTo>
                    <a:pt x="474" y="126"/>
                  </a:lnTo>
                  <a:lnTo>
                    <a:pt x="456" y="126"/>
                  </a:lnTo>
                  <a:lnTo>
                    <a:pt x="474" y="132"/>
                  </a:lnTo>
                  <a:lnTo>
                    <a:pt x="492" y="120"/>
                  </a:lnTo>
                  <a:lnTo>
                    <a:pt x="504" y="126"/>
                  </a:lnTo>
                  <a:lnTo>
                    <a:pt x="492" y="144"/>
                  </a:lnTo>
                  <a:lnTo>
                    <a:pt x="486" y="138"/>
                  </a:lnTo>
                  <a:lnTo>
                    <a:pt x="462" y="156"/>
                  </a:lnTo>
                  <a:lnTo>
                    <a:pt x="456" y="150"/>
                  </a:lnTo>
                  <a:lnTo>
                    <a:pt x="450" y="168"/>
                  </a:lnTo>
                  <a:lnTo>
                    <a:pt x="438" y="150"/>
                  </a:lnTo>
                  <a:lnTo>
                    <a:pt x="444" y="168"/>
                  </a:lnTo>
                  <a:lnTo>
                    <a:pt x="426" y="192"/>
                  </a:lnTo>
                  <a:lnTo>
                    <a:pt x="420" y="222"/>
                  </a:lnTo>
                  <a:lnTo>
                    <a:pt x="414" y="210"/>
                  </a:lnTo>
                  <a:lnTo>
                    <a:pt x="414" y="228"/>
                  </a:lnTo>
                  <a:lnTo>
                    <a:pt x="378" y="234"/>
                  </a:lnTo>
                  <a:lnTo>
                    <a:pt x="372" y="228"/>
                  </a:lnTo>
                  <a:lnTo>
                    <a:pt x="294" y="174"/>
                  </a:lnTo>
                  <a:lnTo>
                    <a:pt x="228" y="186"/>
                  </a:lnTo>
                  <a:lnTo>
                    <a:pt x="210" y="162"/>
                  </a:lnTo>
                  <a:lnTo>
                    <a:pt x="120" y="168"/>
                  </a:lnTo>
                  <a:lnTo>
                    <a:pt x="78" y="192"/>
                  </a:lnTo>
                  <a:lnTo>
                    <a:pt x="0" y="204"/>
                  </a:lnTo>
                  <a:lnTo>
                    <a:pt x="0" y="186"/>
                  </a:lnTo>
                  <a:lnTo>
                    <a:pt x="18" y="180"/>
                  </a:lnTo>
                  <a:lnTo>
                    <a:pt x="30" y="156"/>
                  </a:lnTo>
                  <a:lnTo>
                    <a:pt x="78" y="132"/>
                  </a:lnTo>
                  <a:lnTo>
                    <a:pt x="96" y="108"/>
                  </a:lnTo>
                  <a:lnTo>
                    <a:pt x="102" y="114"/>
                  </a:lnTo>
                  <a:lnTo>
                    <a:pt x="132" y="96"/>
                  </a:lnTo>
                  <a:lnTo>
                    <a:pt x="150" y="78"/>
                  </a:lnTo>
                  <a:lnTo>
                    <a:pt x="150" y="54"/>
                  </a:lnTo>
                  <a:lnTo>
                    <a:pt x="498" y="0"/>
                  </a:lnTo>
                  <a:lnTo>
                    <a:pt x="516" y="30"/>
                  </a:lnTo>
                  <a:lnTo>
                    <a:pt x="504" y="18"/>
                  </a:lnTo>
                  <a:lnTo>
                    <a:pt x="510" y="24"/>
                  </a:lnTo>
                  <a:lnTo>
                    <a:pt x="492" y="18"/>
                  </a:lnTo>
                  <a:lnTo>
                    <a:pt x="498" y="30"/>
                  </a:lnTo>
                  <a:lnTo>
                    <a:pt x="486" y="30"/>
                  </a:lnTo>
                  <a:lnTo>
                    <a:pt x="492" y="36"/>
                  </a:lnTo>
                  <a:lnTo>
                    <a:pt x="480" y="30"/>
                  </a:lnTo>
                  <a:lnTo>
                    <a:pt x="480" y="42"/>
                  </a:lnTo>
                  <a:lnTo>
                    <a:pt x="468" y="48"/>
                  </a:lnTo>
                  <a:lnTo>
                    <a:pt x="456" y="24"/>
                  </a:lnTo>
                  <a:lnTo>
                    <a:pt x="462" y="54"/>
                  </a:lnTo>
                  <a:lnTo>
                    <a:pt x="504" y="42"/>
                  </a:lnTo>
                  <a:lnTo>
                    <a:pt x="504" y="66"/>
                  </a:lnTo>
                  <a:lnTo>
                    <a:pt x="510" y="66"/>
                  </a:lnTo>
                  <a:lnTo>
                    <a:pt x="516" y="42"/>
                  </a:lnTo>
                  <a:lnTo>
                    <a:pt x="528" y="66"/>
                  </a:lnTo>
                  <a:close/>
                </a:path>
              </a:pathLst>
            </a:custGeom>
            <a:solidFill>
              <a:srgbClr val="FF4500"/>
            </a:solidFill>
            <a:ln w="9525">
              <a:solidFill>
                <a:srgbClr val="FF4500"/>
              </a:solidFill>
              <a:prstDash val="solid"/>
              <a:round/>
              <a:headEnd/>
              <a:tailEnd/>
            </a:ln>
          </p:spPr>
          <p:txBody>
            <a:bodyPr/>
            <a:lstStyle/>
            <a:p>
              <a:endParaRPr lang="en-US"/>
            </a:p>
          </p:txBody>
        </p:sp>
        <p:sp>
          <p:nvSpPr>
            <p:cNvPr id="11351" name="Freeform 211"/>
            <p:cNvSpPr>
              <a:spLocks/>
            </p:cNvSpPr>
            <p:nvPr/>
          </p:nvSpPr>
          <p:spPr bwMode="auto">
            <a:xfrm>
              <a:off x="3651" y="2202"/>
              <a:ext cx="528" cy="234"/>
            </a:xfrm>
            <a:custGeom>
              <a:avLst/>
              <a:gdLst>
                <a:gd name="T0" fmla="*/ 528 w 528"/>
                <a:gd name="T1" fmla="*/ 66 h 234"/>
                <a:gd name="T2" fmla="*/ 510 w 528"/>
                <a:gd name="T3" fmla="*/ 90 h 234"/>
                <a:gd name="T4" fmla="*/ 486 w 528"/>
                <a:gd name="T5" fmla="*/ 96 h 234"/>
                <a:gd name="T6" fmla="*/ 486 w 528"/>
                <a:gd name="T7" fmla="*/ 78 h 234"/>
                <a:gd name="T8" fmla="*/ 474 w 528"/>
                <a:gd name="T9" fmla="*/ 84 h 234"/>
                <a:gd name="T10" fmla="*/ 480 w 528"/>
                <a:gd name="T11" fmla="*/ 96 h 234"/>
                <a:gd name="T12" fmla="*/ 450 w 528"/>
                <a:gd name="T13" fmla="*/ 90 h 234"/>
                <a:gd name="T14" fmla="*/ 486 w 528"/>
                <a:gd name="T15" fmla="*/ 102 h 234"/>
                <a:gd name="T16" fmla="*/ 474 w 528"/>
                <a:gd name="T17" fmla="*/ 126 h 234"/>
                <a:gd name="T18" fmla="*/ 456 w 528"/>
                <a:gd name="T19" fmla="*/ 126 h 234"/>
                <a:gd name="T20" fmla="*/ 474 w 528"/>
                <a:gd name="T21" fmla="*/ 132 h 234"/>
                <a:gd name="T22" fmla="*/ 492 w 528"/>
                <a:gd name="T23" fmla="*/ 120 h 234"/>
                <a:gd name="T24" fmla="*/ 504 w 528"/>
                <a:gd name="T25" fmla="*/ 126 h 234"/>
                <a:gd name="T26" fmla="*/ 492 w 528"/>
                <a:gd name="T27" fmla="*/ 144 h 234"/>
                <a:gd name="T28" fmla="*/ 486 w 528"/>
                <a:gd name="T29" fmla="*/ 138 h 234"/>
                <a:gd name="T30" fmla="*/ 462 w 528"/>
                <a:gd name="T31" fmla="*/ 156 h 234"/>
                <a:gd name="T32" fmla="*/ 456 w 528"/>
                <a:gd name="T33" fmla="*/ 150 h 234"/>
                <a:gd name="T34" fmla="*/ 450 w 528"/>
                <a:gd name="T35" fmla="*/ 168 h 234"/>
                <a:gd name="T36" fmla="*/ 438 w 528"/>
                <a:gd name="T37" fmla="*/ 150 h 234"/>
                <a:gd name="T38" fmla="*/ 444 w 528"/>
                <a:gd name="T39" fmla="*/ 168 h 234"/>
                <a:gd name="T40" fmla="*/ 426 w 528"/>
                <a:gd name="T41" fmla="*/ 192 h 234"/>
                <a:gd name="T42" fmla="*/ 420 w 528"/>
                <a:gd name="T43" fmla="*/ 222 h 234"/>
                <a:gd name="T44" fmla="*/ 414 w 528"/>
                <a:gd name="T45" fmla="*/ 210 h 234"/>
                <a:gd name="T46" fmla="*/ 414 w 528"/>
                <a:gd name="T47" fmla="*/ 228 h 234"/>
                <a:gd name="T48" fmla="*/ 378 w 528"/>
                <a:gd name="T49" fmla="*/ 234 h 234"/>
                <a:gd name="T50" fmla="*/ 372 w 528"/>
                <a:gd name="T51" fmla="*/ 228 h 234"/>
                <a:gd name="T52" fmla="*/ 294 w 528"/>
                <a:gd name="T53" fmla="*/ 174 h 234"/>
                <a:gd name="T54" fmla="*/ 228 w 528"/>
                <a:gd name="T55" fmla="*/ 186 h 234"/>
                <a:gd name="T56" fmla="*/ 210 w 528"/>
                <a:gd name="T57" fmla="*/ 162 h 234"/>
                <a:gd name="T58" fmla="*/ 120 w 528"/>
                <a:gd name="T59" fmla="*/ 168 h 234"/>
                <a:gd name="T60" fmla="*/ 78 w 528"/>
                <a:gd name="T61" fmla="*/ 192 h 234"/>
                <a:gd name="T62" fmla="*/ 0 w 528"/>
                <a:gd name="T63" fmla="*/ 204 h 234"/>
                <a:gd name="T64" fmla="*/ 0 w 528"/>
                <a:gd name="T65" fmla="*/ 186 h 234"/>
                <a:gd name="T66" fmla="*/ 18 w 528"/>
                <a:gd name="T67" fmla="*/ 180 h 234"/>
                <a:gd name="T68" fmla="*/ 30 w 528"/>
                <a:gd name="T69" fmla="*/ 156 h 234"/>
                <a:gd name="T70" fmla="*/ 78 w 528"/>
                <a:gd name="T71" fmla="*/ 132 h 234"/>
                <a:gd name="T72" fmla="*/ 96 w 528"/>
                <a:gd name="T73" fmla="*/ 108 h 234"/>
                <a:gd name="T74" fmla="*/ 102 w 528"/>
                <a:gd name="T75" fmla="*/ 114 h 234"/>
                <a:gd name="T76" fmla="*/ 132 w 528"/>
                <a:gd name="T77" fmla="*/ 96 h 234"/>
                <a:gd name="T78" fmla="*/ 150 w 528"/>
                <a:gd name="T79" fmla="*/ 78 h 234"/>
                <a:gd name="T80" fmla="*/ 150 w 528"/>
                <a:gd name="T81" fmla="*/ 54 h 234"/>
                <a:gd name="T82" fmla="*/ 498 w 528"/>
                <a:gd name="T83" fmla="*/ 0 h 234"/>
                <a:gd name="T84" fmla="*/ 516 w 528"/>
                <a:gd name="T85" fmla="*/ 30 h 234"/>
                <a:gd name="T86" fmla="*/ 504 w 528"/>
                <a:gd name="T87" fmla="*/ 18 h 234"/>
                <a:gd name="T88" fmla="*/ 510 w 528"/>
                <a:gd name="T89" fmla="*/ 24 h 234"/>
                <a:gd name="T90" fmla="*/ 492 w 528"/>
                <a:gd name="T91" fmla="*/ 18 h 234"/>
                <a:gd name="T92" fmla="*/ 498 w 528"/>
                <a:gd name="T93" fmla="*/ 30 h 234"/>
                <a:gd name="T94" fmla="*/ 486 w 528"/>
                <a:gd name="T95" fmla="*/ 30 h 234"/>
                <a:gd name="T96" fmla="*/ 492 w 528"/>
                <a:gd name="T97" fmla="*/ 36 h 234"/>
                <a:gd name="T98" fmla="*/ 480 w 528"/>
                <a:gd name="T99" fmla="*/ 30 h 234"/>
                <a:gd name="T100" fmla="*/ 480 w 528"/>
                <a:gd name="T101" fmla="*/ 42 h 234"/>
                <a:gd name="T102" fmla="*/ 468 w 528"/>
                <a:gd name="T103" fmla="*/ 48 h 234"/>
                <a:gd name="T104" fmla="*/ 456 w 528"/>
                <a:gd name="T105" fmla="*/ 24 h 234"/>
                <a:gd name="T106" fmla="*/ 462 w 528"/>
                <a:gd name="T107" fmla="*/ 54 h 234"/>
                <a:gd name="T108" fmla="*/ 504 w 528"/>
                <a:gd name="T109" fmla="*/ 42 h 234"/>
                <a:gd name="T110" fmla="*/ 504 w 528"/>
                <a:gd name="T111" fmla="*/ 66 h 234"/>
                <a:gd name="T112" fmla="*/ 510 w 528"/>
                <a:gd name="T113" fmla="*/ 66 h 234"/>
                <a:gd name="T114" fmla="*/ 516 w 528"/>
                <a:gd name="T115" fmla="*/ 42 h 234"/>
                <a:gd name="T116" fmla="*/ 528 w 528"/>
                <a:gd name="T117" fmla="*/ 66 h 234"/>
                <a:gd name="T118" fmla="*/ 528 w 528"/>
                <a:gd name="T119" fmla="*/ 72 h 23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28"/>
                <a:gd name="T181" fmla="*/ 0 h 234"/>
                <a:gd name="T182" fmla="*/ 528 w 528"/>
                <a:gd name="T183" fmla="*/ 234 h 23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28" h="234">
                  <a:moveTo>
                    <a:pt x="528" y="66"/>
                  </a:moveTo>
                  <a:lnTo>
                    <a:pt x="510" y="90"/>
                  </a:lnTo>
                  <a:lnTo>
                    <a:pt x="486" y="96"/>
                  </a:lnTo>
                  <a:lnTo>
                    <a:pt x="486" y="78"/>
                  </a:lnTo>
                  <a:lnTo>
                    <a:pt x="474" y="84"/>
                  </a:lnTo>
                  <a:lnTo>
                    <a:pt x="480" y="96"/>
                  </a:lnTo>
                  <a:lnTo>
                    <a:pt x="450" y="90"/>
                  </a:lnTo>
                  <a:lnTo>
                    <a:pt x="486" y="102"/>
                  </a:lnTo>
                  <a:lnTo>
                    <a:pt x="474" y="126"/>
                  </a:lnTo>
                  <a:lnTo>
                    <a:pt x="456" y="126"/>
                  </a:lnTo>
                  <a:lnTo>
                    <a:pt x="474" y="132"/>
                  </a:lnTo>
                  <a:lnTo>
                    <a:pt x="492" y="120"/>
                  </a:lnTo>
                  <a:lnTo>
                    <a:pt x="504" y="126"/>
                  </a:lnTo>
                  <a:lnTo>
                    <a:pt x="492" y="144"/>
                  </a:lnTo>
                  <a:lnTo>
                    <a:pt x="486" y="138"/>
                  </a:lnTo>
                  <a:lnTo>
                    <a:pt x="462" y="156"/>
                  </a:lnTo>
                  <a:lnTo>
                    <a:pt x="456" y="150"/>
                  </a:lnTo>
                  <a:lnTo>
                    <a:pt x="450" y="168"/>
                  </a:lnTo>
                  <a:lnTo>
                    <a:pt x="438" y="150"/>
                  </a:lnTo>
                  <a:lnTo>
                    <a:pt x="444" y="168"/>
                  </a:lnTo>
                  <a:lnTo>
                    <a:pt x="426" y="192"/>
                  </a:lnTo>
                  <a:lnTo>
                    <a:pt x="420" y="222"/>
                  </a:lnTo>
                  <a:lnTo>
                    <a:pt x="414" y="210"/>
                  </a:lnTo>
                  <a:lnTo>
                    <a:pt x="414" y="228"/>
                  </a:lnTo>
                  <a:lnTo>
                    <a:pt x="378" y="234"/>
                  </a:lnTo>
                  <a:lnTo>
                    <a:pt x="372" y="228"/>
                  </a:lnTo>
                  <a:lnTo>
                    <a:pt x="294" y="174"/>
                  </a:lnTo>
                  <a:lnTo>
                    <a:pt x="228" y="186"/>
                  </a:lnTo>
                  <a:lnTo>
                    <a:pt x="210" y="162"/>
                  </a:lnTo>
                  <a:lnTo>
                    <a:pt x="120" y="168"/>
                  </a:lnTo>
                  <a:lnTo>
                    <a:pt x="78" y="192"/>
                  </a:lnTo>
                  <a:lnTo>
                    <a:pt x="0" y="204"/>
                  </a:lnTo>
                  <a:lnTo>
                    <a:pt x="0" y="186"/>
                  </a:lnTo>
                  <a:lnTo>
                    <a:pt x="18" y="180"/>
                  </a:lnTo>
                  <a:lnTo>
                    <a:pt x="30" y="156"/>
                  </a:lnTo>
                  <a:lnTo>
                    <a:pt x="78" y="132"/>
                  </a:lnTo>
                  <a:lnTo>
                    <a:pt x="96" y="108"/>
                  </a:lnTo>
                  <a:lnTo>
                    <a:pt x="102" y="114"/>
                  </a:lnTo>
                  <a:lnTo>
                    <a:pt x="132" y="96"/>
                  </a:lnTo>
                  <a:lnTo>
                    <a:pt x="150" y="78"/>
                  </a:lnTo>
                  <a:lnTo>
                    <a:pt x="150" y="54"/>
                  </a:lnTo>
                  <a:lnTo>
                    <a:pt x="498" y="0"/>
                  </a:lnTo>
                  <a:lnTo>
                    <a:pt x="516" y="30"/>
                  </a:lnTo>
                  <a:lnTo>
                    <a:pt x="504" y="18"/>
                  </a:lnTo>
                  <a:lnTo>
                    <a:pt x="510" y="24"/>
                  </a:lnTo>
                  <a:lnTo>
                    <a:pt x="492" y="18"/>
                  </a:lnTo>
                  <a:lnTo>
                    <a:pt x="498" y="30"/>
                  </a:lnTo>
                  <a:lnTo>
                    <a:pt x="486" y="30"/>
                  </a:lnTo>
                  <a:lnTo>
                    <a:pt x="492" y="36"/>
                  </a:lnTo>
                  <a:lnTo>
                    <a:pt x="480" y="30"/>
                  </a:lnTo>
                  <a:lnTo>
                    <a:pt x="480" y="42"/>
                  </a:lnTo>
                  <a:lnTo>
                    <a:pt x="468" y="48"/>
                  </a:lnTo>
                  <a:lnTo>
                    <a:pt x="456" y="24"/>
                  </a:lnTo>
                  <a:lnTo>
                    <a:pt x="462" y="54"/>
                  </a:lnTo>
                  <a:lnTo>
                    <a:pt x="504" y="42"/>
                  </a:lnTo>
                  <a:lnTo>
                    <a:pt x="504" y="66"/>
                  </a:lnTo>
                  <a:lnTo>
                    <a:pt x="510" y="66"/>
                  </a:lnTo>
                  <a:lnTo>
                    <a:pt x="516" y="42"/>
                  </a:lnTo>
                  <a:lnTo>
                    <a:pt x="528" y="66"/>
                  </a:lnTo>
                  <a:lnTo>
                    <a:pt x="528" y="72"/>
                  </a:lnTo>
                </a:path>
              </a:pathLst>
            </a:custGeom>
            <a:noFill/>
            <a:ln w="9525">
              <a:solidFill>
                <a:srgbClr val="000000"/>
              </a:solidFill>
              <a:prstDash val="solid"/>
              <a:round/>
              <a:headEnd/>
              <a:tailEnd/>
            </a:ln>
          </p:spPr>
          <p:txBody>
            <a:bodyPr/>
            <a:lstStyle/>
            <a:p>
              <a:endParaRPr lang="en-US"/>
            </a:p>
          </p:txBody>
        </p:sp>
        <p:sp>
          <p:nvSpPr>
            <p:cNvPr id="11352" name="Freeform 212"/>
            <p:cNvSpPr>
              <a:spLocks/>
            </p:cNvSpPr>
            <p:nvPr/>
          </p:nvSpPr>
          <p:spPr bwMode="auto">
            <a:xfrm>
              <a:off x="4149" y="2196"/>
              <a:ext cx="6" cy="6"/>
            </a:xfrm>
            <a:custGeom>
              <a:avLst/>
              <a:gdLst>
                <a:gd name="T0" fmla="*/ 6 w 6"/>
                <a:gd name="T1" fmla="*/ 0 h 6"/>
                <a:gd name="T2" fmla="*/ 0 w 6"/>
                <a:gd name="T3" fmla="*/ 6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11353" name="Freeform 213"/>
            <p:cNvSpPr>
              <a:spLocks/>
            </p:cNvSpPr>
            <p:nvPr/>
          </p:nvSpPr>
          <p:spPr bwMode="auto">
            <a:xfrm>
              <a:off x="2475" y="1344"/>
              <a:ext cx="408" cy="252"/>
            </a:xfrm>
            <a:custGeom>
              <a:avLst/>
              <a:gdLst>
                <a:gd name="T0" fmla="*/ 408 w 408"/>
                <a:gd name="T1" fmla="*/ 252 h 252"/>
                <a:gd name="T2" fmla="*/ 0 w 408"/>
                <a:gd name="T3" fmla="*/ 234 h 252"/>
                <a:gd name="T4" fmla="*/ 6 w 408"/>
                <a:gd name="T5" fmla="*/ 204 h 252"/>
                <a:gd name="T6" fmla="*/ 24 w 408"/>
                <a:gd name="T7" fmla="*/ 0 h 252"/>
                <a:gd name="T8" fmla="*/ 378 w 408"/>
                <a:gd name="T9" fmla="*/ 18 h 252"/>
                <a:gd name="T10" fmla="*/ 408 w 408"/>
                <a:gd name="T11" fmla="*/ 246 h 252"/>
                <a:gd name="T12" fmla="*/ 408 w 408"/>
                <a:gd name="T13" fmla="*/ 252 h 252"/>
                <a:gd name="T14" fmla="*/ 0 60000 65536"/>
                <a:gd name="T15" fmla="*/ 0 60000 65536"/>
                <a:gd name="T16" fmla="*/ 0 60000 65536"/>
                <a:gd name="T17" fmla="*/ 0 60000 65536"/>
                <a:gd name="T18" fmla="*/ 0 60000 65536"/>
                <a:gd name="T19" fmla="*/ 0 60000 65536"/>
                <a:gd name="T20" fmla="*/ 0 60000 65536"/>
                <a:gd name="T21" fmla="*/ 0 w 408"/>
                <a:gd name="T22" fmla="*/ 0 h 252"/>
                <a:gd name="T23" fmla="*/ 408 w 408"/>
                <a:gd name="T24" fmla="*/ 252 h 2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8" h="252">
                  <a:moveTo>
                    <a:pt x="408" y="252"/>
                  </a:moveTo>
                  <a:lnTo>
                    <a:pt x="0" y="234"/>
                  </a:lnTo>
                  <a:lnTo>
                    <a:pt x="6" y="204"/>
                  </a:lnTo>
                  <a:lnTo>
                    <a:pt x="24" y="0"/>
                  </a:lnTo>
                  <a:lnTo>
                    <a:pt x="378" y="18"/>
                  </a:lnTo>
                  <a:lnTo>
                    <a:pt x="408" y="246"/>
                  </a:lnTo>
                  <a:lnTo>
                    <a:pt x="408" y="252"/>
                  </a:lnTo>
                  <a:close/>
                </a:path>
              </a:pathLst>
            </a:custGeom>
            <a:solidFill>
              <a:srgbClr val="FFAA00"/>
            </a:solidFill>
            <a:ln w="9525">
              <a:solidFill>
                <a:srgbClr val="FFAA00"/>
              </a:solidFill>
              <a:prstDash val="solid"/>
              <a:round/>
              <a:headEnd/>
              <a:tailEnd/>
            </a:ln>
          </p:spPr>
          <p:txBody>
            <a:bodyPr/>
            <a:lstStyle/>
            <a:p>
              <a:endParaRPr lang="en-US"/>
            </a:p>
          </p:txBody>
        </p:sp>
        <p:sp>
          <p:nvSpPr>
            <p:cNvPr id="11354" name="Freeform 214"/>
            <p:cNvSpPr>
              <a:spLocks/>
            </p:cNvSpPr>
            <p:nvPr/>
          </p:nvSpPr>
          <p:spPr bwMode="auto">
            <a:xfrm>
              <a:off x="2475" y="1344"/>
              <a:ext cx="408" cy="258"/>
            </a:xfrm>
            <a:custGeom>
              <a:avLst/>
              <a:gdLst>
                <a:gd name="T0" fmla="*/ 408 w 408"/>
                <a:gd name="T1" fmla="*/ 252 h 258"/>
                <a:gd name="T2" fmla="*/ 0 w 408"/>
                <a:gd name="T3" fmla="*/ 234 h 258"/>
                <a:gd name="T4" fmla="*/ 6 w 408"/>
                <a:gd name="T5" fmla="*/ 204 h 258"/>
                <a:gd name="T6" fmla="*/ 24 w 408"/>
                <a:gd name="T7" fmla="*/ 0 h 258"/>
                <a:gd name="T8" fmla="*/ 378 w 408"/>
                <a:gd name="T9" fmla="*/ 18 h 258"/>
                <a:gd name="T10" fmla="*/ 408 w 408"/>
                <a:gd name="T11" fmla="*/ 246 h 258"/>
                <a:gd name="T12" fmla="*/ 408 w 408"/>
                <a:gd name="T13" fmla="*/ 252 h 258"/>
                <a:gd name="T14" fmla="*/ 408 w 408"/>
                <a:gd name="T15" fmla="*/ 258 h 258"/>
                <a:gd name="T16" fmla="*/ 0 60000 65536"/>
                <a:gd name="T17" fmla="*/ 0 60000 65536"/>
                <a:gd name="T18" fmla="*/ 0 60000 65536"/>
                <a:gd name="T19" fmla="*/ 0 60000 65536"/>
                <a:gd name="T20" fmla="*/ 0 60000 65536"/>
                <a:gd name="T21" fmla="*/ 0 60000 65536"/>
                <a:gd name="T22" fmla="*/ 0 60000 65536"/>
                <a:gd name="T23" fmla="*/ 0 60000 65536"/>
                <a:gd name="T24" fmla="*/ 0 w 408"/>
                <a:gd name="T25" fmla="*/ 0 h 258"/>
                <a:gd name="T26" fmla="*/ 408 w 408"/>
                <a:gd name="T27" fmla="*/ 258 h 25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8" h="258">
                  <a:moveTo>
                    <a:pt x="408" y="252"/>
                  </a:moveTo>
                  <a:lnTo>
                    <a:pt x="0" y="234"/>
                  </a:lnTo>
                  <a:lnTo>
                    <a:pt x="6" y="204"/>
                  </a:lnTo>
                  <a:lnTo>
                    <a:pt x="24" y="0"/>
                  </a:lnTo>
                  <a:lnTo>
                    <a:pt x="378" y="18"/>
                  </a:lnTo>
                  <a:lnTo>
                    <a:pt x="408" y="246"/>
                  </a:lnTo>
                  <a:lnTo>
                    <a:pt x="408" y="252"/>
                  </a:lnTo>
                  <a:lnTo>
                    <a:pt x="408" y="258"/>
                  </a:lnTo>
                </a:path>
              </a:pathLst>
            </a:custGeom>
            <a:noFill/>
            <a:ln w="9525">
              <a:solidFill>
                <a:srgbClr val="000000"/>
              </a:solidFill>
              <a:prstDash val="solid"/>
              <a:round/>
              <a:headEnd/>
              <a:tailEnd/>
            </a:ln>
          </p:spPr>
          <p:txBody>
            <a:bodyPr/>
            <a:lstStyle/>
            <a:p>
              <a:endParaRPr lang="en-US"/>
            </a:p>
          </p:txBody>
        </p:sp>
        <p:sp>
          <p:nvSpPr>
            <p:cNvPr id="11355" name="Freeform 215"/>
            <p:cNvSpPr>
              <a:spLocks/>
            </p:cNvSpPr>
            <p:nvPr/>
          </p:nvSpPr>
          <p:spPr bwMode="auto">
            <a:xfrm>
              <a:off x="3561" y="1830"/>
              <a:ext cx="258" cy="294"/>
            </a:xfrm>
            <a:custGeom>
              <a:avLst/>
              <a:gdLst>
                <a:gd name="T0" fmla="*/ 258 w 258"/>
                <a:gd name="T1" fmla="*/ 102 h 294"/>
                <a:gd name="T2" fmla="*/ 252 w 258"/>
                <a:gd name="T3" fmla="*/ 108 h 294"/>
                <a:gd name="T4" fmla="*/ 258 w 258"/>
                <a:gd name="T5" fmla="*/ 132 h 294"/>
                <a:gd name="T6" fmla="*/ 252 w 258"/>
                <a:gd name="T7" fmla="*/ 186 h 294"/>
                <a:gd name="T8" fmla="*/ 210 w 258"/>
                <a:gd name="T9" fmla="*/ 222 h 294"/>
                <a:gd name="T10" fmla="*/ 204 w 258"/>
                <a:gd name="T11" fmla="*/ 246 h 294"/>
                <a:gd name="T12" fmla="*/ 186 w 258"/>
                <a:gd name="T13" fmla="*/ 246 h 294"/>
                <a:gd name="T14" fmla="*/ 186 w 258"/>
                <a:gd name="T15" fmla="*/ 276 h 294"/>
                <a:gd name="T16" fmla="*/ 168 w 258"/>
                <a:gd name="T17" fmla="*/ 294 h 294"/>
                <a:gd name="T18" fmla="*/ 162 w 258"/>
                <a:gd name="T19" fmla="*/ 294 h 294"/>
                <a:gd name="T20" fmla="*/ 144 w 258"/>
                <a:gd name="T21" fmla="*/ 270 h 294"/>
                <a:gd name="T22" fmla="*/ 96 w 258"/>
                <a:gd name="T23" fmla="*/ 288 h 294"/>
                <a:gd name="T24" fmla="*/ 60 w 258"/>
                <a:gd name="T25" fmla="*/ 276 h 294"/>
                <a:gd name="T26" fmla="*/ 48 w 258"/>
                <a:gd name="T27" fmla="*/ 258 h 294"/>
                <a:gd name="T28" fmla="*/ 24 w 258"/>
                <a:gd name="T29" fmla="*/ 258 h 294"/>
                <a:gd name="T30" fmla="*/ 0 w 258"/>
                <a:gd name="T31" fmla="*/ 54 h 294"/>
                <a:gd name="T32" fmla="*/ 24 w 258"/>
                <a:gd name="T33" fmla="*/ 54 h 294"/>
                <a:gd name="T34" fmla="*/ 78 w 258"/>
                <a:gd name="T35" fmla="*/ 42 h 294"/>
                <a:gd name="T36" fmla="*/ 78 w 258"/>
                <a:gd name="T37" fmla="*/ 48 h 294"/>
                <a:gd name="T38" fmla="*/ 120 w 258"/>
                <a:gd name="T39" fmla="*/ 54 h 294"/>
                <a:gd name="T40" fmla="*/ 108 w 258"/>
                <a:gd name="T41" fmla="*/ 66 h 294"/>
                <a:gd name="T42" fmla="*/ 138 w 258"/>
                <a:gd name="T43" fmla="*/ 66 h 294"/>
                <a:gd name="T44" fmla="*/ 186 w 258"/>
                <a:gd name="T45" fmla="*/ 48 h 294"/>
                <a:gd name="T46" fmla="*/ 198 w 258"/>
                <a:gd name="T47" fmla="*/ 24 h 294"/>
                <a:gd name="T48" fmla="*/ 240 w 258"/>
                <a:gd name="T49" fmla="*/ 0 h 294"/>
                <a:gd name="T50" fmla="*/ 258 w 258"/>
                <a:gd name="T51" fmla="*/ 90 h 294"/>
                <a:gd name="T52" fmla="*/ 258 w 258"/>
                <a:gd name="T53" fmla="*/ 102 h 29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94"/>
                <a:gd name="T83" fmla="*/ 258 w 258"/>
                <a:gd name="T84" fmla="*/ 294 h 29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94">
                  <a:moveTo>
                    <a:pt x="258" y="102"/>
                  </a:moveTo>
                  <a:lnTo>
                    <a:pt x="252" y="108"/>
                  </a:lnTo>
                  <a:lnTo>
                    <a:pt x="258" y="132"/>
                  </a:lnTo>
                  <a:lnTo>
                    <a:pt x="252" y="186"/>
                  </a:lnTo>
                  <a:lnTo>
                    <a:pt x="210" y="222"/>
                  </a:lnTo>
                  <a:lnTo>
                    <a:pt x="204" y="246"/>
                  </a:lnTo>
                  <a:lnTo>
                    <a:pt x="186" y="246"/>
                  </a:lnTo>
                  <a:lnTo>
                    <a:pt x="186" y="276"/>
                  </a:lnTo>
                  <a:lnTo>
                    <a:pt x="168" y="294"/>
                  </a:lnTo>
                  <a:lnTo>
                    <a:pt x="162" y="294"/>
                  </a:lnTo>
                  <a:lnTo>
                    <a:pt x="144" y="270"/>
                  </a:lnTo>
                  <a:lnTo>
                    <a:pt x="96" y="288"/>
                  </a:lnTo>
                  <a:lnTo>
                    <a:pt x="60" y="276"/>
                  </a:lnTo>
                  <a:lnTo>
                    <a:pt x="48" y="258"/>
                  </a:lnTo>
                  <a:lnTo>
                    <a:pt x="24" y="258"/>
                  </a:lnTo>
                  <a:lnTo>
                    <a:pt x="0" y="54"/>
                  </a:lnTo>
                  <a:lnTo>
                    <a:pt x="24" y="54"/>
                  </a:lnTo>
                  <a:lnTo>
                    <a:pt x="78" y="42"/>
                  </a:lnTo>
                  <a:lnTo>
                    <a:pt x="78" y="48"/>
                  </a:lnTo>
                  <a:lnTo>
                    <a:pt x="120" y="54"/>
                  </a:lnTo>
                  <a:lnTo>
                    <a:pt x="108" y="66"/>
                  </a:lnTo>
                  <a:lnTo>
                    <a:pt x="138" y="66"/>
                  </a:lnTo>
                  <a:lnTo>
                    <a:pt x="186" y="48"/>
                  </a:lnTo>
                  <a:lnTo>
                    <a:pt x="198" y="24"/>
                  </a:lnTo>
                  <a:lnTo>
                    <a:pt x="240" y="0"/>
                  </a:lnTo>
                  <a:lnTo>
                    <a:pt x="258" y="90"/>
                  </a:lnTo>
                  <a:lnTo>
                    <a:pt x="258" y="102"/>
                  </a:lnTo>
                  <a:close/>
                </a:path>
              </a:pathLst>
            </a:custGeom>
            <a:solidFill>
              <a:srgbClr val="FF4500"/>
            </a:solidFill>
            <a:ln w="9525">
              <a:solidFill>
                <a:srgbClr val="FF4500"/>
              </a:solidFill>
              <a:prstDash val="solid"/>
              <a:round/>
              <a:headEnd/>
              <a:tailEnd/>
            </a:ln>
          </p:spPr>
          <p:txBody>
            <a:bodyPr/>
            <a:lstStyle/>
            <a:p>
              <a:endParaRPr lang="en-US"/>
            </a:p>
          </p:txBody>
        </p:sp>
        <p:sp>
          <p:nvSpPr>
            <p:cNvPr id="11356" name="Freeform 216"/>
            <p:cNvSpPr>
              <a:spLocks/>
            </p:cNvSpPr>
            <p:nvPr/>
          </p:nvSpPr>
          <p:spPr bwMode="auto">
            <a:xfrm>
              <a:off x="3561" y="1830"/>
              <a:ext cx="258" cy="294"/>
            </a:xfrm>
            <a:custGeom>
              <a:avLst/>
              <a:gdLst>
                <a:gd name="T0" fmla="*/ 258 w 258"/>
                <a:gd name="T1" fmla="*/ 102 h 294"/>
                <a:gd name="T2" fmla="*/ 252 w 258"/>
                <a:gd name="T3" fmla="*/ 108 h 294"/>
                <a:gd name="T4" fmla="*/ 258 w 258"/>
                <a:gd name="T5" fmla="*/ 132 h 294"/>
                <a:gd name="T6" fmla="*/ 252 w 258"/>
                <a:gd name="T7" fmla="*/ 186 h 294"/>
                <a:gd name="T8" fmla="*/ 210 w 258"/>
                <a:gd name="T9" fmla="*/ 222 h 294"/>
                <a:gd name="T10" fmla="*/ 204 w 258"/>
                <a:gd name="T11" fmla="*/ 246 h 294"/>
                <a:gd name="T12" fmla="*/ 186 w 258"/>
                <a:gd name="T13" fmla="*/ 246 h 294"/>
                <a:gd name="T14" fmla="*/ 186 w 258"/>
                <a:gd name="T15" fmla="*/ 276 h 294"/>
                <a:gd name="T16" fmla="*/ 168 w 258"/>
                <a:gd name="T17" fmla="*/ 294 h 294"/>
                <a:gd name="T18" fmla="*/ 162 w 258"/>
                <a:gd name="T19" fmla="*/ 294 h 294"/>
                <a:gd name="T20" fmla="*/ 144 w 258"/>
                <a:gd name="T21" fmla="*/ 270 h 294"/>
                <a:gd name="T22" fmla="*/ 96 w 258"/>
                <a:gd name="T23" fmla="*/ 288 h 294"/>
                <a:gd name="T24" fmla="*/ 60 w 258"/>
                <a:gd name="T25" fmla="*/ 276 h 294"/>
                <a:gd name="T26" fmla="*/ 48 w 258"/>
                <a:gd name="T27" fmla="*/ 258 h 294"/>
                <a:gd name="T28" fmla="*/ 24 w 258"/>
                <a:gd name="T29" fmla="*/ 258 h 294"/>
                <a:gd name="T30" fmla="*/ 0 w 258"/>
                <a:gd name="T31" fmla="*/ 54 h 294"/>
                <a:gd name="T32" fmla="*/ 24 w 258"/>
                <a:gd name="T33" fmla="*/ 54 h 294"/>
                <a:gd name="T34" fmla="*/ 78 w 258"/>
                <a:gd name="T35" fmla="*/ 42 h 294"/>
                <a:gd name="T36" fmla="*/ 78 w 258"/>
                <a:gd name="T37" fmla="*/ 48 h 294"/>
                <a:gd name="T38" fmla="*/ 120 w 258"/>
                <a:gd name="T39" fmla="*/ 54 h 294"/>
                <a:gd name="T40" fmla="*/ 108 w 258"/>
                <a:gd name="T41" fmla="*/ 66 h 294"/>
                <a:gd name="T42" fmla="*/ 138 w 258"/>
                <a:gd name="T43" fmla="*/ 66 h 294"/>
                <a:gd name="T44" fmla="*/ 186 w 258"/>
                <a:gd name="T45" fmla="*/ 48 h 294"/>
                <a:gd name="T46" fmla="*/ 198 w 258"/>
                <a:gd name="T47" fmla="*/ 24 h 294"/>
                <a:gd name="T48" fmla="*/ 240 w 258"/>
                <a:gd name="T49" fmla="*/ 0 h 294"/>
                <a:gd name="T50" fmla="*/ 258 w 258"/>
                <a:gd name="T51" fmla="*/ 90 h 294"/>
                <a:gd name="T52" fmla="*/ 258 w 258"/>
                <a:gd name="T53" fmla="*/ 102 h 294"/>
                <a:gd name="T54" fmla="*/ 258 w 258"/>
                <a:gd name="T55" fmla="*/ 108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58"/>
                <a:gd name="T85" fmla="*/ 0 h 294"/>
                <a:gd name="T86" fmla="*/ 258 w 258"/>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58" h="294">
                  <a:moveTo>
                    <a:pt x="258" y="102"/>
                  </a:moveTo>
                  <a:lnTo>
                    <a:pt x="252" y="108"/>
                  </a:lnTo>
                  <a:lnTo>
                    <a:pt x="258" y="132"/>
                  </a:lnTo>
                  <a:lnTo>
                    <a:pt x="252" y="186"/>
                  </a:lnTo>
                  <a:lnTo>
                    <a:pt x="210" y="222"/>
                  </a:lnTo>
                  <a:lnTo>
                    <a:pt x="204" y="246"/>
                  </a:lnTo>
                  <a:lnTo>
                    <a:pt x="186" y="246"/>
                  </a:lnTo>
                  <a:lnTo>
                    <a:pt x="186" y="276"/>
                  </a:lnTo>
                  <a:lnTo>
                    <a:pt x="168" y="294"/>
                  </a:lnTo>
                  <a:lnTo>
                    <a:pt x="162" y="294"/>
                  </a:lnTo>
                  <a:lnTo>
                    <a:pt x="144" y="270"/>
                  </a:lnTo>
                  <a:lnTo>
                    <a:pt x="96" y="288"/>
                  </a:lnTo>
                  <a:lnTo>
                    <a:pt x="60" y="276"/>
                  </a:lnTo>
                  <a:lnTo>
                    <a:pt x="48" y="258"/>
                  </a:lnTo>
                  <a:lnTo>
                    <a:pt x="24" y="258"/>
                  </a:lnTo>
                  <a:lnTo>
                    <a:pt x="0" y="54"/>
                  </a:lnTo>
                  <a:lnTo>
                    <a:pt x="24" y="54"/>
                  </a:lnTo>
                  <a:lnTo>
                    <a:pt x="78" y="42"/>
                  </a:lnTo>
                  <a:lnTo>
                    <a:pt x="78" y="48"/>
                  </a:lnTo>
                  <a:lnTo>
                    <a:pt x="120" y="54"/>
                  </a:lnTo>
                  <a:lnTo>
                    <a:pt x="108" y="66"/>
                  </a:lnTo>
                  <a:lnTo>
                    <a:pt x="138" y="66"/>
                  </a:lnTo>
                  <a:lnTo>
                    <a:pt x="186" y="48"/>
                  </a:lnTo>
                  <a:lnTo>
                    <a:pt x="198" y="24"/>
                  </a:lnTo>
                  <a:lnTo>
                    <a:pt x="240" y="0"/>
                  </a:lnTo>
                  <a:lnTo>
                    <a:pt x="258" y="90"/>
                  </a:lnTo>
                  <a:lnTo>
                    <a:pt x="258" y="102"/>
                  </a:lnTo>
                  <a:lnTo>
                    <a:pt x="258" y="108"/>
                  </a:lnTo>
                </a:path>
              </a:pathLst>
            </a:custGeom>
            <a:noFill/>
            <a:ln w="9525">
              <a:solidFill>
                <a:srgbClr val="000000"/>
              </a:solidFill>
              <a:prstDash val="solid"/>
              <a:round/>
              <a:headEnd/>
              <a:tailEnd/>
            </a:ln>
          </p:spPr>
          <p:txBody>
            <a:bodyPr/>
            <a:lstStyle/>
            <a:p>
              <a:endParaRPr lang="en-US"/>
            </a:p>
          </p:txBody>
        </p:sp>
        <p:sp>
          <p:nvSpPr>
            <p:cNvPr id="11357" name="Freeform 217"/>
            <p:cNvSpPr>
              <a:spLocks/>
            </p:cNvSpPr>
            <p:nvPr/>
          </p:nvSpPr>
          <p:spPr bwMode="auto">
            <a:xfrm>
              <a:off x="2475" y="2274"/>
              <a:ext cx="534" cy="282"/>
            </a:xfrm>
            <a:custGeom>
              <a:avLst/>
              <a:gdLst>
                <a:gd name="T0" fmla="*/ 522 w 534"/>
                <a:gd name="T1" fmla="*/ 54 h 282"/>
                <a:gd name="T2" fmla="*/ 534 w 534"/>
                <a:gd name="T3" fmla="*/ 144 h 282"/>
                <a:gd name="T4" fmla="*/ 534 w 534"/>
                <a:gd name="T5" fmla="*/ 282 h 282"/>
                <a:gd name="T6" fmla="*/ 486 w 534"/>
                <a:gd name="T7" fmla="*/ 252 h 282"/>
                <a:gd name="T8" fmla="*/ 414 w 534"/>
                <a:gd name="T9" fmla="*/ 276 h 282"/>
                <a:gd name="T10" fmla="*/ 396 w 534"/>
                <a:gd name="T11" fmla="*/ 258 h 282"/>
                <a:gd name="T12" fmla="*/ 384 w 534"/>
                <a:gd name="T13" fmla="*/ 264 h 282"/>
                <a:gd name="T14" fmla="*/ 378 w 534"/>
                <a:gd name="T15" fmla="*/ 258 h 282"/>
                <a:gd name="T16" fmla="*/ 366 w 534"/>
                <a:gd name="T17" fmla="*/ 276 h 282"/>
                <a:gd name="T18" fmla="*/ 360 w 534"/>
                <a:gd name="T19" fmla="*/ 258 h 282"/>
                <a:gd name="T20" fmla="*/ 348 w 534"/>
                <a:gd name="T21" fmla="*/ 270 h 282"/>
                <a:gd name="T22" fmla="*/ 330 w 534"/>
                <a:gd name="T23" fmla="*/ 252 h 282"/>
                <a:gd name="T24" fmla="*/ 318 w 534"/>
                <a:gd name="T25" fmla="*/ 264 h 282"/>
                <a:gd name="T26" fmla="*/ 300 w 534"/>
                <a:gd name="T27" fmla="*/ 240 h 282"/>
                <a:gd name="T28" fmla="*/ 276 w 534"/>
                <a:gd name="T29" fmla="*/ 246 h 282"/>
                <a:gd name="T30" fmla="*/ 234 w 534"/>
                <a:gd name="T31" fmla="*/ 234 h 282"/>
                <a:gd name="T32" fmla="*/ 222 w 534"/>
                <a:gd name="T33" fmla="*/ 216 h 282"/>
                <a:gd name="T34" fmla="*/ 204 w 534"/>
                <a:gd name="T35" fmla="*/ 216 h 282"/>
                <a:gd name="T36" fmla="*/ 180 w 534"/>
                <a:gd name="T37" fmla="*/ 204 h 282"/>
                <a:gd name="T38" fmla="*/ 192 w 534"/>
                <a:gd name="T39" fmla="*/ 54 h 282"/>
                <a:gd name="T40" fmla="*/ 0 w 534"/>
                <a:gd name="T41" fmla="*/ 42 h 282"/>
                <a:gd name="T42" fmla="*/ 6 w 534"/>
                <a:gd name="T43" fmla="*/ 0 h 282"/>
                <a:gd name="T44" fmla="*/ 66 w 534"/>
                <a:gd name="T45" fmla="*/ 6 h 282"/>
                <a:gd name="T46" fmla="*/ 522 w 534"/>
                <a:gd name="T47" fmla="*/ 18 h 282"/>
                <a:gd name="T48" fmla="*/ 522 w 534"/>
                <a:gd name="T49" fmla="*/ 42 h 282"/>
                <a:gd name="T50" fmla="*/ 522 w 534"/>
                <a:gd name="T51" fmla="*/ 54 h 28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34"/>
                <a:gd name="T79" fmla="*/ 0 h 282"/>
                <a:gd name="T80" fmla="*/ 534 w 534"/>
                <a:gd name="T81" fmla="*/ 282 h 28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34" h="282">
                  <a:moveTo>
                    <a:pt x="522" y="54"/>
                  </a:moveTo>
                  <a:lnTo>
                    <a:pt x="534" y="144"/>
                  </a:lnTo>
                  <a:lnTo>
                    <a:pt x="534" y="282"/>
                  </a:lnTo>
                  <a:lnTo>
                    <a:pt x="486" y="252"/>
                  </a:lnTo>
                  <a:lnTo>
                    <a:pt x="414" y="276"/>
                  </a:lnTo>
                  <a:lnTo>
                    <a:pt x="396" y="258"/>
                  </a:lnTo>
                  <a:lnTo>
                    <a:pt x="384" y="264"/>
                  </a:lnTo>
                  <a:lnTo>
                    <a:pt x="378" y="258"/>
                  </a:lnTo>
                  <a:lnTo>
                    <a:pt x="366" y="276"/>
                  </a:lnTo>
                  <a:lnTo>
                    <a:pt x="360" y="258"/>
                  </a:lnTo>
                  <a:lnTo>
                    <a:pt x="348" y="270"/>
                  </a:lnTo>
                  <a:lnTo>
                    <a:pt x="330" y="252"/>
                  </a:lnTo>
                  <a:lnTo>
                    <a:pt x="318" y="264"/>
                  </a:lnTo>
                  <a:lnTo>
                    <a:pt x="300" y="240"/>
                  </a:lnTo>
                  <a:lnTo>
                    <a:pt x="276" y="246"/>
                  </a:lnTo>
                  <a:lnTo>
                    <a:pt x="234" y="234"/>
                  </a:lnTo>
                  <a:lnTo>
                    <a:pt x="222" y="216"/>
                  </a:lnTo>
                  <a:lnTo>
                    <a:pt x="204" y="216"/>
                  </a:lnTo>
                  <a:lnTo>
                    <a:pt x="180" y="204"/>
                  </a:lnTo>
                  <a:lnTo>
                    <a:pt x="192" y="54"/>
                  </a:lnTo>
                  <a:lnTo>
                    <a:pt x="0" y="42"/>
                  </a:lnTo>
                  <a:lnTo>
                    <a:pt x="6" y="0"/>
                  </a:lnTo>
                  <a:lnTo>
                    <a:pt x="66" y="6"/>
                  </a:lnTo>
                  <a:lnTo>
                    <a:pt x="522" y="18"/>
                  </a:lnTo>
                  <a:lnTo>
                    <a:pt x="522" y="42"/>
                  </a:lnTo>
                  <a:lnTo>
                    <a:pt x="522" y="54"/>
                  </a:lnTo>
                  <a:close/>
                </a:path>
              </a:pathLst>
            </a:custGeom>
            <a:solidFill>
              <a:srgbClr val="FF8C00"/>
            </a:solidFill>
            <a:ln w="9525">
              <a:solidFill>
                <a:srgbClr val="FF8C00"/>
              </a:solidFill>
              <a:prstDash val="solid"/>
              <a:round/>
              <a:headEnd/>
              <a:tailEnd/>
            </a:ln>
          </p:spPr>
          <p:txBody>
            <a:bodyPr/>
            <a:lstStyle/>
            <a:p>
              <a:endParaRPr lang="en-US"/>
            </a:p>
          </p:txBody>
        </p:sp>
        <p:sp>
          <p:nvSpPr>
            <p:cNvPr id="11358" name="Freeform 218"/>
            <p:cNvSpPr>
              <a:spLocks/>
            </p:cNvSpPr>
            <p:nvPr/>
          </p:nvSpPr>
          <p:spPr bwMode="auto">
            <a:xfrm>
              <a:off x="2475" y="2274"/>
              <a:ext cx="534" cy="282"/>
            </a:xfrm>
            <a:custGeom>
              <a:avLst/>
              <a:gdLst>
                <a:gd name="T0" fmla="*/ 522 w 534"/>
                <a:gd name="T1" fmla="*/ 54 h 282"/>
                <a:gd name="T2" fmla="*/ 534 w 534"/>
                <a:gd name="T3" fmla="*/ 144 h 282"/>
                <a:gd name="T4" fmla="*/ 534 w 534"/>
                <a:gd name="T5" fmla="*/ 282 h 282"/>
                <a:gd name="T6" fmla="*/ 486 w 534"/>
                <a:gd name="T7" fmla="*/ 252 h 282"/>
                <a:gd name="T8" fmla="*/ 414 w 534"/>
                <a:gd name="T9" fmla="*/ 276 h 282"/>
                <a:gd name="T10" fmla="*/ 396 w 534"/>
                <a:gd name="T11" fmla="*/ 258 h 282"/>
                <a:gd name="T12" fmla="*/ 384 w 534"/>
                <a:gd name="T13" fmla="*/ 264 h 282"/>
                <a:gd name="T14" fmla="*/ 378 w 534"/>
                <a:gd name="T15" fmla="*/ 258 h 282"/>
                <a:gd name="T16" fmla="*/ 366 w 534"/>
                <a:gd name="T17" fmla="*/ 276 h 282"/>
                <a:gd name="T18" fmla="*/ 360 w 534"/>
                <a:gd name="T19" fmla="*/ 258 h 282"/>
                <a:gd name="T20" fmla="*/ 348 w 534"/>
                <a:gd name="T21" fmla="*/ 270 h 282"/>
                <a:gd name="T22" fmla="*/ 330 w 534"/>
                <a:gd name="T23" fmla="*/ 252 h 282"/>
                <a:gd name="T24" fmla="*/ 318 w 534"/>
                <a:gd name="T25" fmla="*/ 264 h 282"/>
                <a:gd name="T26" fmla="*/ 300 w 534"/>
                <a:gd name="T27" fmla="*/ 240 h 282"/>
                <a:gd name="T28" fmla="*/ 276 w 534"/>
                <a:gd name="T29" fmla="*/ 246 h 282"/>
                <a:gd name="T30" fmla="*/ 234 w 534"/>
                <a:gd name="T31" fmla="*/ 234 h 282"/>
                <a:gd name="T32" fmla="*/ 222 w 534"/>
                <a:gd name="T33" fmla="*/ 216 h 282"/>
                <a:gd name="T34" fmla="*/ 204 w 534"/>
                <a:gd name="T35" fmla="*/ 216 h 282"/>
                <a:gd name="T36" fmla="*/ 180 w 534"/>
                <a:gd name="T37" fmla="*/ 204 h 282"/>
                <a:gd name="T38" fmla="*/ 192 w 534"/>
                <a:gd name="T39" fmla="*/ 54 h 282"/>
                <a:gd name="T40" fmla="*/ 0 w 534"/>
                <a:gd name="T41" fmla="*/ 42 h 282"/>
                <a:gd name="T42" fmla="*/ 6 w 534"/>
                <a:gd name="T43" fmla="*/ 0 h 282"/>
                <a:gd name="T44" fmla="*/ 66 w 534"/>
                <a:gd name="T45" fmla="*/ 6 h 282"/>
                <a:gd name="T46" fmla="*/ 522 w 534"/>
                <a:gd name="T47" fmla="*/ 18 h 282"/>
                <a:gd name="T48" fmla="*/ 522 w 534"/>
                <a:gd name="T49" fmla="*/ 42 h 282"/>
                <a:gd name="T50" fmla="*/ 522 w 534"/>
                <a:gd name="T51" fmla="*/ 54 h 282"/>
                <a:gd name="T52" fmla="*/ 522 w 534"/>
                <a:gd name="T53" fmla="*/ 60 h 28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34"/>
                <a:gd name="T82" fmla="*/ 0 h 282"/>
                <a:gd name="T83" fmla="*/ 534 w 534"/>
                <a:gd name="T84" fmla="*/ 282 h 28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34" h="282">
                  <a:moveTo>
                    <a:pt x="522" y="54"/>
                  </a:moveTo>
                  <a:lnTo>
                    <a:pt x="534" y="144"/>
                  </a:lnTo>
                  <a:lnTo>
                    <a:pt x="534" y="282"/>
                  </a:lnTo>
                  <a:lnTo>
                    <a:pt x="486" y="252"/>
                  </a:lnTo>
                  <a:lnTo>
                    <a:pt x="414" y="276"/>
                  </a:lnTo>
                  <a:lnTo>
                    <a:pt x="396" y="258"/>
                  </a:lnTo>
                  <a:lnTo>
                    <a:pt x="384" y="264"/>
                  </a:lnTo>
                  <a:lnTo>
                    <a:pt x="378" y="258"/>
                  </a:lnTo>
                  <a:lnTo>
                    <a:pt x="366" y="276"/>
                  </a:lnTo>
                  <a:lnTo>
                    <a:pt x="360" y="258"/>
                  </a:lnTo>
                  <a:lnTo>
                    <a:pt x="348" y="270"/>
                  </a:lnTo>
                  <a:lnTo>
                    <a:pt x="330" y="252"/>
                  </a:lnTo>
                  <a:lnTo>
                    <a:pt x="318" y="264"/>
                  </a:lnTo>
                  <a:lnTo>
                    <a:pt x="300" y="240"/>
                  </a:lnTo>
                  <a:lnTo>
                    <a:pt x="276" y="246"/>
                  </a:lnTo>
                  <a:lnTo>
                    <a:pt x="234" y="234"/>
                  </a:lnTo>
                  <a:lnTo>
                    <a:pt x="222" y="216"/>
                  </a:lnTo>
                  <a:lnTo>
                    <a:pt x="204" y="216"/>
                  </a:lnTo>
                  <a:lnTo>
                    <a:pt x="180" y="204"/>
                  </a:lnTo>
                  <a:lnTo>
                    <a:pt x="192" y="54"/>
                  </a:lnTo>
                  <a:lnTo>
                    <a:pt x="0" y="42"/>
                  </a:lnTo>
                  <a:lnTo>
                    <a:pt x="6" y="0"/>
                  </a:lnTo>
                  <a:lnTo>
                    <a:pt x="66" y="6"/>
                  </a:lnTo>
                  <a:lnTo>
                    <a:pt x="522" y="18"/>
                  </a:lnTo>
                  <a:lnTo>
                    <a:pt x="522" y="42"/>
                  </a:lnTo>
                  <a:lnTo>
                    <a:pt x="522" y="54"/>
                  </a:lnTo>
                  <a:lnTo>
                    <a:pt x="522" y="60"/>
                  </a:lnTo>
                </a:path>
              </a:pathLst>
            </a:custGeom>
            <a:noFill/>
            <a:ln w="9525">
              <a:solidFill>
                <a:srgbClr val="000000"/>
              </a:solidFill>
              <a:prstDash val="solid"/>
              <a:round/>
              <a:headEnd/>
              <a:tailEnd/>
            </a:ln>
          </p:spPr>
          <p:txBody>
            <a:bodyPr/>
            <a:lstStyle/>
            <a:p>
              <a:endParaRPr lang="en-US"/>
            </a:p>
          </p:txBody>
        </p:sp>
        <p:sp>
          <p:nvSpPr>
            <p:cNvPr id="11359" name="Freeform 219"/>
            <p:cNvSpPr>
              <a:spLocks/>
            </p:cNvSpPr>
            <p:nvPr/>
          </p:nvSpPr>
          <p:spPr bwMode="auto">
            <a:xfrm>
              <a:off x="1311" y="1350"/>
              <a:ext cx="492" cy="414"/>
            </a:xfrm>
            <a:custGeom>
              <a:avLst/>
              <a:gdLst>
                <a:gd name="T0" fmla="*/ 234 w 492"/>
                <a:gd name="T1" fmla="*/ 372 h 414"/>
                <a:gd name="T2" fmla="*/ 0 w 492"/>
                <a:gd name="T3" fmla="*/ 312 h 414"/>
                <a:gd name="T4" fmla="*/ 0 w 492"/>
                <a:gd name="T5" fmla="*/ 240 h 414"/>
                <a:gd name="T6" fmla="*/ 42 w 492"/>
                <a:gd name="T7" fmla="*/ 186 h 414"/>
                <a:gd name="T8" fmla="*/ 96 w 492"/>
                <a:gd name="T9" fmla="*/ 54 h 414"/>
                <a:gd name="T10" fmla="*/ 108 w 492"/>
                <a:gd name="T11" fmla="*/ 0 h 414"/>
                <a:gd name="T12" fmla="*/ 138 w 492"/>
                <a:gd name="T13" fmla="*/ 6 h 414"/>
                <a:gd name="T14" fmla="*/ 132 w 492"/>
                <a:gd name="T15" fmla="*/ 12 h 414"/>
                <a:gd name="T16" fmla="*/ 162 w 492"/>
                <a:gd name="T17" fmla="*/ 30 h 414"/>
                <a:gd name="T18" fmla="*/ 156 w 492"/>
                <a:gd name="T19" fmla="*/ 66 h 414"/>
                <a:gd name="T20" fmla="*/ 180 w 492"/>
                <a:gd name="T21" fmla="*/ 78 h 414"/>
                <a:gd name="T22" fmla="*/ 210 w 492"/>
                <a:gd name="T23" fmla="*/ 72 h 414"/>
                <a:gd name="T24" fmla="*/ 240 w 492"/>
                <a:gd name="T25" fmla="*/ 90 h 414"/>
                <a:gd name="T26" fmla="*/ 366 w 492"/>
                <a:gd name="T27" fmla="*/ 90 h 414"/>
                <a:gd name="T28" fmla="*/ 474 w 492"/>
                <a:gd name="T29" fmla="*/ 114 h 414"/>
                <a:gd name="T30" fmla="*/ 492 w 492"/>
                <a:gd name="T31" fmla="*/ 150 h 414"/>
                <a:gd name="T32" fmla="*/ 432 w 492"/>
                <a:gd name="T33" fmla="*/ 234 h 414"/>
                <a:gd name="T34" fmla="*/ 444 w 492"/>
                <a:gd name="T35" fmla="*/ 252 h 414"/>
                <a:gd name="T36" fmla="*/ 402 w 492"/>
                <a:gd name="T37" fmla="*/ 414 h 414"/>
                <a:gd name="T38" fmla="*/ 270 w 492"/>
                <a:gd name="T39" fmla="*/ 384 h 414"/>
                <a:gd name="T40" fmla="*/ 234 w 492"/>
                <a:gd name="T41" fmla="*/ 372 h 4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92"/>
                <a:gd name="T64" fmla="*/ 0 h 414"/>
                <a:gd name="T65" fmla="*/ 492 w 492"/>
                <a:gd name="T66" fmla="*/ 414 h 4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92" h="414">
                  <a:moveTo>
                    <a:pt x="234" y="372"/>
                  </a:moveTo>
                  <a:lnTo>
                    <a:pt x="0" y="312"/>
                  </a:lnTo>
                  <a:lnTo>
                    <a:pt x="0" y="240"/>
                  </a:lnTo>
                  <a:lnTo>
                    <a:pt x="42" y="186"/>
                  </a:lnTo>
                  <a:lnTo>
                    <a:pt x="96" y="54"/>
                  </a:lnTo>
                  <a:lnTo>
                    <a:pt x="108" y="0"/>
                  </a:lnTo>
                  <a:lnTo>
                    <a:pt x="138" y="6"/>
                  </a:lnTo>
                  <a:lnTo>
                    <a:pt x="132" y="12"/>
                  </a:lnTo>
                  <a:lnTo>
                    <a:pt x="162" y="30"/>
                  </a:lnTo>
                  <a:lnTo>
                    <a:pt x="156" y="66"/>
                  </a:lnTo>
                  <a:lnTo>
                    <a:pt x="180" y="78"/>
                  </a:lnTo>
                  <a:lnTo>
                    <a:pt x="210" y="72"/>
                  </a:lnTo>
                  <a:lnTo>
                    <a:pt x="240" y="90"/>
                  </a:lnTo>
                  <a:lnTo>
                    <a:pt x="366" y="90"/>
                  </a:lnTo>
                  <a:lnTo>
                    <a:pt x="474" y="114"/>
                  </a:lnTo>
                  <a:lnTo>
                    <a:pt x="492" y="150"/>
                  </a:lnTo>
                  <a:lnTo>
                    <a:pt x="432" y="234"/>
                  </a:lnTo>
                  <a:lnTo>
                    <a:pt x="444" y="252"/>
                  </a:lnTo>
                  <a:lnTo>
                    <a:pt x="402" y="414"/>
                  </a:lnTo>
                  <a:lnTo>
                    <a:pt x="270" y="384"/>
                  </a:lnTo>
                  <a:lnTo>
                    <a:pt x="234" y="372"/>
                  </a:lnTo>
                  <a:close/>
                </a:path>
              </a:pathLst>
            </a:custGeom>
            <a:solidFill>
              <a:srgbClr val="FF8C00"/>
            </a:solidFill>
            <a:ln w="9525">
              <a:solidFill>
                <a:srgbClr val="FF8C00"/>
              </a:solidFill>
              <a:prstDash val="solid"/>
              <a:round/>
              <a:headEnd/>
              <a:tailEnd/>
            </a:ln>
          </p:spPr>
          <p:txBody>
            <a:bodyPr/>
            <a:lstStyle/>
            <a:p>
              <a:endParaRPr lang="en-US"/>
            </a:p>
          </p:txBody>
        </p:sp>
        <p:sp>
          <p:nvSpPr>
            <p:cNvPr id="11360" name="Freeform 220"/>
            <p:cNvSpPr>
              <a:spLocks/>
            </p:cNvSpPr>
            <p:nvPr/>
          </p:nvSpPr>
          <p:spPr bwMode="auto">
            <a:xfrm>
              <a:off x="1311" y="1350"/>
              <a:ext cx="492" cy="414"/>
            </a:xfrm>
            <a:custGeom>
              <a:avLst/>
              <a:gdLst>
                <a:gd name="T0" fmla="*/ 234 w 492"/>
                <a:gd name="T1" fmla="*/ 372 h 414"/>
                <a:gd name="T2" fmla="*/ 0 w 492"/>
                <a:gd name="T3" fmla="*/ 312 h 414"/>
                <a:gd name="T4" fmla="*/ 0 w 492"/>
                <a:gd name="T5" fmla="*/ 240 h 414"/>
                <a:gd name="T6" fmla="*/ 42 w 492"/>
                <a:gd name="T7" fmla="*/ 186 h 414"/>
                <a:gd name="T8" fmla="*/ 96 w 492"/>
                <a:gd name="T9" fmla="*/ 54 h 414"/>
                <a:gd name="T10" fmla="*/ 108 w 492"/>
                <a:gd name="T11" fmla="*/ 0 h 414"/>
                <a:gd name="T12" fmla="*/ 138 w 492"/>
                <a:gd name="T13" fmla="*/ 6 h 414"/>
                <a:gd name="T14" fmla="*/ 132 w 492"/>
                <a:gd name="T15" fmla="*/ 12 h 414"/>
                <a:gd name="T16" fmla="*/ 162 w 492"/>
                <a:gd name="T17" fmla="*/ 30 h 414"/>
                <a:gd name="T18" fmla="*/ 156 w 492"/>
                <a:gd name="T19" fmla="*/ 66 h 414"/>
                <a:gd name="T20" fmla="*/ 180 w 492"/>
                <a:gd name="T21" fmla="*/ 78 h 414"/>
                <a:gd name="T22" fmla="*/ 210 w 492"/>
                <a:gd name="T23" fmla="*/ 72 h 414"/>
                <a:gd name="T24" fmla="*/ 240 w 492"/>
                <a:gd name="T25" fmla="*/ 90 h 414"/>
                <a:gd name="T26" fmla="*/ 366 w 492"/>
                <a:gd name="T27" fmla="*/ 90 h 414"/>
                <a:gd name="T28" fmla="*/ 474 w 492"/>
                <a:gd name="T29" fmla="*/ 114 h 414"/>
                <a:gd name="T30" fmla="*/ 492 w 492"/>
                <a:gd name="T31" fmla="*/ 150 h 414"/>
                <a:gd name="T32" fmla="*/ 432 w 492"/>
                <a:gd name="T33" fmla="*/ 234 h 414"/>
                <a:gd name="T34" fmla="*/ 444 w 492"/>
                <a:gd name="T35" fmla="*/ 252 h 414"/>
                <a:gd name="T36" fmla="*/ 402 w 492"/>
                <a:gd name="T37" fmla="*/ 414 h 414"/>
                <a:gd name="T38" fmla="*/ 270 w 492"/>
                <a:gd name="T39" fmla="*/ 384 h 414"/>
                <a:gd name="T40" fmla="*/ 234 w 492"/>
                <a:gd name="T41" fmla="*/ 372 h 414"/>
                <a:gd name="T42" fmla="*/ 234 w 492"/>
                <a:gd name="T43" fmla="*/ 378 h 4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2"/>
                <a:gd name="T67" fmla="*/ 0 h 414"/>
                <a:gd name="T68" fmla="*/ 492 w 492"/>
                <a:gd name="T69" fmla="*/ 414 h 4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2" h="414">
                  <a:moveTo>
                    <a:pt x="234" y="372"/>
                  </a:moveTo>
                  <a:lnTo>
                    <a:pt x="0" y="312"/>
                  </a:lnTo>
                  <a:lnTo>
                    <a:pt x="0" y="240"/>
                  </a:lnTo>
                  <a:lnTo>
                    <a:pt x="42" y="186"/>
                  </a:lnTo>
                  <a:lnTo>
                    <a:pt x="96" y="54"/>
                  </a:lnTo>
                  <a:lnTo>
                    <a:pt x="108" y="0"/>
                  </a:lnTo>
                  <a:lnTo>
                    <a:pt x="138" y="6"/>
                  </a:lnTo>
                  <a:lnTo>
                    <a:pt x="132" y="12"/>
                  </a:lnTo>
                  <a:lnTo>
                    <a:pt x="162" y="30"/>
                  </a:lnTo>
                  <a:lnTo>
                    <a:pt x="156" y="66"/>
                  </a:lnTo>
                  <a:lnTo>
                    <a:pt x="180" y="78"/>
                  </a:lnTo>
                  <a:lnTo>
                    <a:pt x="210" y="72"/>
                  </a:lnTo>
                  <a:lnTo>
                    <a:pt x="240" y="90"/>
                  </a:lnTo>
                  <a:lnTo>
                    <a:pt x="366" y="90"/>
                  </a:lnTo>
                  <a:lnTo>
                    <a:pt x="474" y="114"/>
                  </a:lnTo>
                  <a:lnTo>
                    <a:pt x="492" y="150"/>
                  </a:lnTo>
                  <a:lnTo>
                    <a:pt x="432" y="234"/>
                  </a:lnTo>
                  <a:lnTo>
                    <a:pt x="444" y="252"/>
                  </a:lnTo>
                  <a:lnTo>
                    <a:pt x="402" y="414"/>
                  </a:lnTo>
                  <a:lnTo>
                    <a:pt x="270" y="384"/>
                  </a:lnTo>
                  <a:lnTo>
                    <a:pt x="234" y="372"/>
                  </a:lnTo>
                  <a:lnTo>
                    <a:pt x="234" y="378"/>
                  </a:lnTo>
                </a:path>
              </a:pathLst>
            </a:custGeom>
            <a:noFill/>
            <a:ln w="9525">
              <a:solidFill>
                <a:srgbClr val="000000"/>
              </a:solidFill>
              <a:prstDash val="solid"/>
              <a:round/>
              <a:headEnd/>
              <a:tailEnd/>
            </a:ln>
          </p:spPr>
          <p:txBody>
            <a:bodyPr/>
            <a:lstStyle/>
            <a:p>
              <a:endParaRPr lang="en-US"/>
            </a:p>
          </p:txBody>
        </p:sp>
        <p:sp>
          <p:nvSpPr>
            <p:cNvPr id="11361" name="Freeform 221"/>
            <p:cNvSpPr>
              <a:spLocks/>
            </p:cNvSpPr>
            <p:nvPr/>
          </p:nvSpPr>
          <p:spPr bwMode="auto">
            <a:xfrm>
              <a:off x="3801" y="1776"/>
              <a:ext cx="360" cy="228"/>
            </a:xfrm>
            <a:custGeom>
              <a:avLst/>
              <a:gdLst>
                <a:gd name="T0" fmla="*/ 42 w 360"/>
                <a:gd name="T1" fmla="*/ 30 h 228"/>
                <a:gd name="T2" fmla="*/ 48 w 360"/>
                <a:gd name="T3" fmla="*/ 48 h 228"/>
                <a:gd name="T4" fmla="*/ 294 w 360"/>
                <a:gd name="T5" fmla="*/ 0 h 228"/>
                <a:gd name="T6" fmla="*/ 324 w 360"/>
                <a:gd name="T7" fmla="*/ 30 h 228"/>
                <a:gd name="T8" fmla="*/ 342 w 360"/>
                <a:gd name="T9" fmla="*/ 42 h 228"/>
                <a:gd name="T10" fmla="*/ 324 w 360"/>
                <a:gd name="T11" fmla="*/ 72 h 228"/>
                <a:gd name="T12" fmla="*/ 330 w 360"/>
                <a:gd name="T13" fmla="*/ 102 h 228"/>
                <a:gd name="T14" fmla="*/ 360 w 360"/>
                <a:gd name="T15" fmla="*/ 132 h 228"/>
                <a:gd name="T16" fmla="*/ 330 w 360"/>
                <a:gd name="T17" fmla="*/ 168 h 228"/>
                <a:gd name="T18" fmla="*/ 306 w 360"/>
                <a:gd name="T19" fmla="*/ 180 h 228"/>
                <a:gd name="T20" fmla="*/ 288 w 360"/>
                <a:gd name="T21" fmla="*/ 180 h 228"/>
                <a:gd name="T22" fmla="*/ 90 w 360"/>
                <a:gd name="T23" fmla="*/ 222 h 228"/>
                <a:gd name="T24" fmla="*/ 78 w 360"/>
                <a:gd name="T25" fmla="*/ 222 h 228"/>
                <a:gd name="T26" fmla="*/ 30 w 360"/>
                <a:gd name="T27" fmla="*/ 228 h 228"/>
                <a:gd name="T28" fmla="*/ 18 w 360"/>
                <a:gd name="T29" fmla="*/ 156 h 228"/>
                <a:gd name="T30" fmla="*/ 18 w 360"/>
                <a:gd name="T31" fmla="*/ 144 h 228"/>
                <a:gd name="T32" fmla="*/ 0 w 360"/>
                <a:gd name="T33" fmla="*/ 54 h 228"/>
                <a:gd name="T34" fmla="*/ 42 w 360"/>
                <a:gd name="T35" fmla="*/ 30 h 2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28"/>
                <a:gd name="T56" fmla="*/ 360 w 360"/>
                <a:gd name="T57" fmla="*/ 228 h 2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28">
                  <a:moveTo>
                    <a:pt x="42" y="30"/>
                  </a:moveTo>
                  <a:lnTo>
                    <a:pt x="48" y="48"/>
                  </a:lnTo>
                  <a:lnTo>
                    <a:pt x="294" y="0"/>
                  </a:lnTo>
                  <a:lnTo>
                    <a:pt x="324" y="30"/>
                  </a:lnTo>
                  <a:lnTo>
                    <a:pt x="342" y="42"/>
                  </a:lnTo>
                  <a:lnTo>
                    <a:pt x="324" y="72"/>
                  </a:lnTo>
                  <a:lnTo>
                    <a:pt x="330" y="102"/>
                  </a:lnTo>
                  <a:lnTo>
                    <a:pt x="360" y="132"/>
                  </a:lnTo>
                  <a:lnTo>
                    <a:pt x="330" y="168"/>
                  </a:lnTo>
                  <a:lnTo>
                    <a:pt x="306" y="180"/>
                  </a:lnTo>
                  <a:lnTo>
                    <a:pt x="288" y="180"/>
                  </a:lnTo>
                  <a:lnTo>
                    <a:pt x="90" y="222"/>
                  </a:lnTo>
                  <a:lnTo>
                    <a:pt x="78" y="222"/>
                  </a:lnTo>
                  <a:lnTo>
                    <a:pt x="30" y="228"/>
                  </a:lnTo>
                  <a:lnTo>
                    <a:pt x="18" y="156"/>
                  </a:lnTo>
                  <a:lnTo>
                    <a:pt x="18" y="144"/>
                  </a:lnTo>
                  <a:lnTo>
                    <a:pt x="0" y="54"/>
                  </a:lnTo>
                  <a:lnTo>
                    <a:pt x="42" y="30"/>
                  </a:lnTo>
                  <a:close/>
                </a:path>
              </a:pathLst>
            </a:custGeom>
            <a:solidFill>
              <a:srgbClr val="FF8C00"/>
            </a:solidFill>
            <a:ln w="9525">
              <a:solidFill>
                <a:srgbClr val="FF8C00"/>
              </a:solidFill>
              <a:prstDash val="solid"/>
              <a:round/>
              <a:headEnd/>
              <a:tailEnd/>
            </a:ln>
          </p:spPr>
          <p:txBody>
            <a:bodyPr/>
            <a:lstStyle/>
            <a:p>
              <a:endParaRPr lang="en-US"/>
            </a:p>
          </p:txBody>
        </p:sp>
        <p:sp>
          <p:nvSpPr>
            <p:cNvPr id="11362" name="Freeform 222"/>
            <p:cNvSpPr>
              <a:spLocks/>
            </p:cNvSpPr>
            <p:nvPr/>
          </p:nvSpPr>
          <p:spPr bwMode="auto">
            <a:xfrm>
              <a:off x="3801" y="1776"/>
              <a:ext cx="360" cy="228"/>
            </a:xfrm>
            <a:custGeom>
              <a:avLst/>
              <a:gdLst>
                <a:gd name="T0" fmla="*/ 42 w 360"/>
                <a:gd name="T1" fmla="*/ 30 h 228"/>
                <a:gd name="T2" fmla="*/ 48 w 360"/>
                <a:gd name="T3" fmla="*/ 48 h 228"/>
                <a:gd name="T4" fmla="*/ 294 w 360"/>
                <a:gd name="T5" fmla="*/ 0 h 228"/>
                <a:gd name="T6" fmla="*/ 324 w 360"/>
                <a:gd name="T7" fmla="*/ 30 h 228"/>
                <a:gd name="T8" fmla="*/ 342 w 360"/>
                <a:gd name="T9" fmla="*/ 42 h 228"/>
                <a:gd name="T10" fmla="*/ 324 w 360"/>
                <a:gd name="T11" fmla="*/ 72 h 228"/>
                <a:gd name="T12" fmla="*/ 330 w 360"/>
                <a:gd name="T13" fmla="*/ 102 h 228"/>
                <a:gd name="T14" fmla="*/ 360 w 360"/>
                <a:gd name="T15" fmla="*/ 132 h 228"/>
                <a:gd name="T16" fmla="*/ 330 w 360"/>
                <a:gd name="T17" fmla="*/ 168 h 228"/>
                <a:gd name="T18" fmla="*/ 306 w 360"/>
                <a:gd name="T19" fmla="*/ 180 h 228"/>
                <a:gd name="T20" fmla="*/ 288 w 360"/>
                <a:gd name="T21" fmla="*/ 180 h 228"/>
                <a:gd name="T22" fmla="*/ 90 w 360"/>
                <a:gd name="T23" fmla="*/ 222 h 228"/>
                <a:gd name="T24" fmla="*/ 78 w 360"/>
                <a:gd name="T25" fmla="*/ 222 h 228"/>
                <a:gd name="T26" fmla="*/ 30 w 360"/>
                <a:gd name="T27" fmla="*/ 228 h 228"/>
                <a:gd name="T28" fmla="*/ 18 w 360"/>
                <a:gd name="T29" fmla="*/ 156 h 228"/>
                <a:gd name="T30" fmla="*/ 18 w 360"/>
                <a:gd name="T31" fmla="*/ 144 h 228"/>
                <a:gd name="T32" fmla="*/ 0 w 360"/>
                <a:gd name="T33" fmla="*/ 54 h 228"/>
                <a:gd name="T34" fmla="*/ 42 w 360"/>
                <a:gd name="T35" fmla="*/ 30 h 228"/>
                <a:gd name="T36" fmla="*/ 42 w 360"/>
                <a:gd name="T37" fmla="*/ 36 h 2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28"/>
                <a:gd name="T59" fmla="*/ 360 w 360"/>
                <a:gd name="T60" fmla="*/ 228 h 2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28">
                  <a:moveTo>
                    <a:pt x="42" y="30"/>
                  </a:moveTo>
                  <a:lnTo>
                    <a:pt x="48" y="48"/>
                  </a:lnTo>
                  <a:lnTo>
                    <a:pt x="294" y="0"/>
                  </a:lnTo>
                  <a:lnTo>
                    <a:pt x="324" y="30"/>
                  </a:lnTo>
                  <a:lnTo>
                    <a:pt x="342" y="42"/>
                  </a:lnTo>
                  <a:lnTo>
                    <a:pt x="324" y="72"/>
                  </a:lnTo>
                  <a:lnTo>
                    <a:pt x="330" y="102"/>
                  </a:lnTo>
                  <a:lnTo>
                    <a:pt x="360" y="132"/>
                  </a:lnTo>
                  <a:lnTo>
                    <a:pt x="330" y="168"/>
                  </a:lnTo>
                  <a:lnTo>
                    <a:pt x="306" y="180"/>
                  </a:lnTo>
                  <a:lnTo>
                    <a:pt x="288" y="180"/>
                  </a:lnTo>
                  <a:lnTo>
                    <a:pt x="90" y="222"/>
                  </a:lnTo>
                  <a:lnTo>
                    <a:pt x="78" y="222"/>
                  </a:lnTo>
                  <a:lnTo>
                    <a:pt x="30" y="228"/>
                  </a:lnTo>
                  <a:lnTo>
                    <a:pt x="18" y="156"/>
                  </a:lnTo>
                  <a:lnTo>
                    <a:pt x="18" y="144"/>
                  </a:lnTo>
                  <a:lnTo>
                    <a:pt x="0" y="54"/>
                  </a:lnTo>
                  <a:lnTo>
                    <a:pt x="42" y="30"/>
                  </a:lnTo>
                  <a:lnTo>
                    <a:pt x="42" y="36"/>
                  </a:lnTo>
                </a:path>
              </a:pathLst>
            </a:custGeom>
            <a:noFill/>
            <a:ln w="9525">
              <a:solidFill>
                <a:srgbClr val="000000"/>
              </a:solidFill>
              <a:prstDash val="solid"/>
              <a:round/>
              <a:headEnd/>
              <a:tailEnd/>
            </a:ln>
          </p:spPr>
          <p:txBody>
            <a:bodyPr/>
            <a:lstStyle/>
            <a:p>
              <a:endParaRPr lang="en-US"/>
            </a:p>
          </p:txBody>
        </p:sp>
        <p:sp>
          <p:nvSpPr>
            <p:cNvPr id="11363" name="Freeform 223"/>
            <p:cNvSpPr>
              <a:spLocks/>
            </p:cNvSpPr>
            <p:nvPr/>
          </p:nvSpPr>
          <p:spPr bwMode="auto">
            <a:xfrm>
              <a:off x="4299" y="1722"/>
              <a:ext cx="48" cy="54"/>
            </a:xfrm>
            <a:custGeom>
              <a:avLst/>
              <a:gdLst>
                <a:gd name="T0" fmla="*/ 48 w 48"/>
                <a:gd name="T1" fmla="*/ 30 h 54"/>
                <a:gd name="T2" fmla="*/ 36 w 48"/>
                <a:gd name="T3" fmla="*/ 42 h 54"/>
                <a:gd name="T4" fmla="*/ 30 w 48"/>
                <a:gd name="T5" fmla="*/ 24 h 54"/>
                <a:gd name="T6" fmla="*/ 30 w 48"/>
                <a:gd name="T7" fmla="*/ 48 h 54"/>
                <a:gd name="T8" fmla="*/ 6 w 48"/>
                <a:gd name="T9" fmla="*/ 54 h 54"/>
                <a:gd name="T10" fmla="*/ 0 w 48"/>
                <a:gd name="T11" fmla="*/ 6 h 54"/>
                <a:gd name="T12" fmla="*/ 18 w 48"/>
                <a:gd name="T13" fmla="*/ 0 h 54"/>
                <a:gd name="T14" fmla="*/ 42 w 48"/>
                <a:gd name="T15" fmla="*/ 24 h 54"/>
                <a:gd name="T16" fmla="*/ 48 w 48"/>
                <a:gd name="T17" fmla="*/ 3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54"/>
                <a:gd name="T29" fmla="*/ 48 w 48"/>
                <a:gd name="T30" fmla="*/ 54 h 5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54">
                  <a:moveTo>
                    <a:pt x="48" y="30"/>
                  </a:moveTo>
                  <a:lnTo>
                    <a:pt x="36" y="42"/>
                  </a:lnTo>
                  <a:lnTo>
                    <a:pt x="30" y="24"/>
                  </a:lnTo>
                  <a:lnTo>
                    <a:pt x="30" y="48"/>
                  </a:lnTo>
                  <a:lnTo>
                    <a:pt x="6" y="54"/>
                  </a:lnTo>
                  <a:lnTo>
                    <a:pt x="0" y="6"/>
                  </a:lnTo>
                  <a:lnTo>
                    <a:pt x="18" y="0"/>
                  </a:lnTo>
                  <a:lnTo>
                    <a:pt x="42" y="24"/>
                  </a:lnTo>
                  <a:lnTo>
                    <a:pt x="48" y="30"/>
                  </a:lnTo>
                  <a:close/>
                </a:path>
              </a:pathLst>
            </a:custGeom>
            <a:solidFill>
              <a:srgbClr val="FF8C00"/>
            </a:solidFill>
            <a:ln w="9525">
              <a:solidFill>
                <a:srgbClr val="FF8C00"/>
              </a:solidFill>
              <a:prstDash val="solid"/>
              <a:round/>
              <a:headEnd/>
              <a:tailEnd/>
            </a:ln>
          </p:spPr>
          <p:txBody>
            <a:bodyPr/>
            <a:lstStyle/>
            <a:p>
              <a:endParaRPr lang="en-US"/>
            </a:p>
          </p:txBody>
        </p:sp>
        <p:sp>
          <p:nvSpPr>
            <p:cNvPr id="11364" name="Freeform 224"/>
            <p:cNvSpPr>
              <a:spLocks/>
            </p:cNvSpPr>
            <p:nvPr/>
          </p:nvSpPr>
          <p:spPr bwMode="auto">
            <a:xfrm>
              <a:off x="4299" y="1722"/>
              <a:ext cx="48" cy="54"/>
            </a:xfrm>
            <a:custGeom>
              <a:avLst/>
              <a:gdLst>
                <a:gd name="T0" fmla="*/ 48 w 48"/>
                <a:gd name="T1" fmla="*/ 30 h 54"/>
                <a:gd name="T2" fmla="*/ 36 w 48"/>
                <a:gd name="T3" fmla="*/ 42 h 54"/>
                <a:gd name="T4" fmla="*/ 30 w 48"/>
                <a:gd name="T5" fmla="*/ 24 h 54"/>
                <a:gd name="T6" fmla="*/ 30 w 48"/>
                <a:gd name="T7" fmla="*/ 48 h 54"/>
                <a:gd name="T8" fmla="*/ 6 w 48"/>
                <a:gd name="T9" fmla="*/ 54 h 54"/>
                <a:gd name="T10" fmla="*/ 0 w 48"/>
                <a:gd name="T11" fmla="*/ 6 h 54"/>
                <a:gd name="T12" fmla="*/ 18 w 48"/>
                <a:gd name="T13" fmla="*/ 0 h 54"/>
                <a:gd name="T14" fmla="*/ 42 w 48"/>
                <a:gd name="T15" fmla="*/ 24 h 54"/>
                <a:gd name="T16" fmla="*/ 48 w 48"/>
                <a:gd name="T17" fmla="*/ 30 h 54"/>
                <a:gd name="T18" fmla="*/ 48 w 48"/>
                <a:gd name="T19" fmla="*/ 36 h 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54"/>
                <a:gd name="T32" fmla="*/ 48 w 48"/>
                <a:gd name="T33" fmla="*/ 54 h 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54">
                  <a:moveTo>
                    <a:pt x="48" y="30"/>
                  </a:moveTo>
                  <a:lnTo>
                    <a:pt x="36" y="42"/>
                  </a:lnTo>
                  <a:lnTo>
                    <a:pt x="30" y="24"/>
                  </a:lnTo>
                  <a:lnTo>
                    <a:pt x="30" y="48"/>
                  </a:lnTo>
                  <a:lnTo>
                    <a:pt x="6" y="54"/>
                  </a:lnTo>
                  <a:lnTo>
                    <a:pt x="0" y="6"/>
                  </a:lnTo>
                  <a:lnTo>
                    <a:pt x="18" y="0"/>
                  </a:lnTo>
                  <a:lnTo>
                    <a:pt x="42" y="24"/>
                  </a:lnTo>
                  <a:lnTo>
                    <a:pt x="48" y="30"/>
                  </a:lnTo>
                  <a:lnTo>
                    <a:pt x="48" y="36"/>
                  </a:lnTo>
                </a:path>
              </a:pathLst>
            </a:custGeom>
            <a:noFill/>
            <a:ln w="9525">
              <a:solidFill>
                <a:srgbClr val="000000"/>
              </a:solidFill>
              <a:prstDash val="solid"/>
              <a:round/>
              <a:headEnd/>
              <a:tailEnd/>
            </a:ln>
          </p:spPr>
          <p:txBody>
            <a:bodyPr/>
            <a:lstStyle/>
            <a:p>
              <a:endParaRPr lang="en-US"/>
            </a:p>
          </p:txBody>
        </p:sp>
        <p:sp>
          <p:nvSpPr>
            <p:cNvPr id="11365" name="Freeform 225"/>
            <p:cNvSpPr>
              <a:spLocks/>
            </p:cNvSpPr>
            <p:nvPr/>
          </p:nvSpPr>
          <p:spPr bwMode="auto">
            <a:xfrm>
              <a:off x="3717" y="2364"/>
              <a:ext cx="312" cy="240"/>
            </a:xfrm>
            <a:custGeom>
              <a:avLst/>
              <a:gdLst>
                <a:gd name="T0" fmla="*/ 312 w 312"/>
                <a:gd name="T1" fmla="*/ 72 h 240"/>
                <a:gd name="T2" fmla="*/ 276 w 312"/>
                <a:gd name="T3" fmla="*/ 120 h 240"/>
                <a:gd name="T4" fmla="*/ 282 w 312"/>
                <a:gd name="T5" fmla="*/ 132 h 240"/>
                <a:gd name="T6" fmla="*/ 246 w 312"/>
                <a:gd name="T7" fmla="*/ 174 h 240"/>
                <a:gd name="T8" fmla="*/ 240 w 312"/>
                <a:gd name="T9" fmla="*/ 168 h 240"/>
                <a:gd name="T10" fmla="*/ 240 w 312"/>
                <a:gd name="T11" fmla="*/ 180 h 240"/>
                <a:gd name="T12" fmla="*/ 204 w 312"/>
                <a:gd name="T13" fmla="*/ 198 h 240"/>
                <a:gd name="T14" fmla="*/ 204 w 312"/>
                <a:gd name="T15" fmla="*/ 216 h 240"/>
                <a:gd name="T16" fmla="*/ 186 w 312"/>
                <a:gd name="T17" fmla="*/ 204 h 240"/>
                <a:gd name="T18" fmla="*/ 198 w 312"/>
                <a:gd name="T19" fmla="*/ 222 h 240"/>
                <a:gd name="T20" fmla="*/ 186 w 312"/>
                <a:gd name="T21" fmla="*/ 240 h 240"/>
                <a:gd name="T22" fmla="*/ 168 w 312"/>
                <a:gd name="T23" fmla="*/ 234 h 240"/>
                <a:gd name="T24" fmla="*/ 138 w 312"/>
                <a:gd name="T25" fmla="*/ 168 h 240"/>
                <a:gd name="T26" fmla="*/ 60 w 312"/>
                <a:gd name="T27" fmla="*/ 108 h 240"/>
                <a:gd name="T28" fmla="*/ 30 w 312"/>
                <a:gd name="T29" fmla="*/ 72 h 240"/>
                <a:gd name="T30" fmla="*/ 0 w 312"/>
                <a:gd name="T31" fmla="*/ 54 h 240"/>
                <a:gd name="T32" fmla="*/ 12 w 312"/>
                <a:gd name="T33" fmla="*/ 30 h 240"/>
                <a:gd name="T34" fmla="*/ 54 w 312"/>
                <a:gd name="T35" fmla="*/ 6 h 240"/>
                <a:gd name="T36" fmla="*/ 144 w 312"/>
                <a:gd name="T37" fmla="*/ 0 h 240"/>
                <a:gd name="T38" fmla="*/ 162 w 312"/>
                <a:gd name="T39" fmla="*/ 24 h 240"/>
                <a:gd name="T40" fmla="*/ 228 w 312"/>
                <a:gd name="T41" fmla="*/ 12 h 240"/>
                <a:gd name="T42" fmla="*/ 306 w 312"/>
                <a:gd name="T43" fmla="*/ 66 h 240"/>
                <a:gd name="T44" fmla="*/ 312 w 312"/>
                <a:gd name="T45" fmla="*/ 72 h 2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12"/>
                <a:gd name="T70" fmla="*/ 0 h 240"/>
                <a:gd name="T71" fmla="*/ 312 w 312"/>
                <a:gd name="T72" fmla="*/ 240 h 24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12" h="240">
                  <a:moveTo>
                    <a:pt x="312" y="72"/>
                  </a:moveTo>
                  <a:lnTo>
                    <a:pt x="276" y="120"/>
                  </a:lnTo>
                  <a:lnTo>
                    <a:pt x="282" y="132"/>
                  </a:lnTo>
                  <a:lnTo>
                    <a:pt x="246" y="174"/>
                  </a:lnTo>
                  <a:lnTo>
                    <a:pt x="240" y="168"/>
                  </a:lnTo>
                  <a:lnTo>
                    <a:pt x="240" y="180"/>
                  </a:lnTo>
                  <a:lnTo>
                    <a:pt x="204" y="198"/>
                  </a:lnTo>
                  <a:lnTo>
                    <a:pt x="204" y="216"/>
                  </a:lnTo>
                  <a:lnTo>
                    <a:pt x="186" y="204"/>
                  </a:lnTo>
                  <a:lnTo>
                    <a:pt x="198" y="222"/>
                  </a:lnTo>
                  <a:lnTo>
                    <a:pt x="186" y="240"/>
                  </a:lnTo>
                  <a:lnTo>
                    <a:pt x="168" y="234"/>
                  </a:lnTo>
                  <a:lnTo>
                    <a:pt x="138" y="168"/>
                  </a:lnTo>
                  <a:lnTo>
                    <a:pt x="60" y="108"/>
                  </a:lnTo>
                  <a:lnTo>
                    <a:pt x="30" y="72"/>
                  </a:lnTo>
                  <a:lnTo>
                    <a:pt x="0" y="54"/>
                  </a:lnTo>
                  <a:lnTo>
                    <a:pt x="12" y="30"/>
                  </a:lnTo>
                  <a:lnTo>
                    <a:pt x="54" y="6"/>
                  </a:lnTo>
                  <a:lnTo>
                    <a:pt x="144" y="0"/>
                  </a:lnTo>
                  <a:lnTo>
                    <a:pt x="162" y="24"/>
                  </a:lnTo>
                  <a:lnTo>
                    <a:pt x="228" y="12"/>
                  </a:lnTo>
                  <a:lnTo>
                    <a:pt x="306" y="66"/>
                  </a:lnTo>
                  <a:lnTo>
                    <a:pt x="312" y="72"/>
                  </a:lnTo>
                  <a:close/>
                </a:path>
              </a:pathLst>
            </a:custGeom>
            <a:solidFill>
              <a:srgbClr val="B22222"/>
            </a:solidFill>
            <a:ln w="9525">
              <a:solidFill>
                <a:srgbClr val="B22222"/>
              </a:solidFill>
              <a:prstDash val="solid"/>
              <a:round/>
              <a:headEnd/>
              <a:tailEnd/>
            </a:ln>
          </p:spPr>
          <p:txBody>
            <a:bodyPr/>
            <a:lstStyle/>
            <a:p>
              <a:endParaRPr lang="en-US"/>
            </a:p>
          </p:txBody>
        </p:sp>
        <p:sp>
          <p:nvSpPr>
            <p:cNvPr id="11366" name="Freeform 226"/>
            <p:cNvSpPr>
              <a:spLocks/>
            </p:cNvSpPr>
            <p:nvPr/>
          </p:nvSpPr>
          <p:spPr bwMode="auto">
            <a:xfrm>
              <a:off x="3717" y="2364"/>
              <a:ext cx="312" cy="240"/>
            </a:xfrm>
            <a:custGeom>
              <a:avLst/>
              <a:gdLst>
                <a:gd name="T0" fmla="*/ 312 w 312"/>
                <a:gd name="T1" fmla="*/ 72 h 240"/>
                <a:gd name="T2" fmla="*/ 276 w 312"/>
                <a:gd name="T3" fmla="*/ 120 h 240"/>
                <a:gd name="T4" fmla="*/ 282 w 312"/>
                <a:gd name="T5" fmla="*/ 132 h 240"/>
                <a:gd name="T6" fmla="*/ 246 w 312"/>
                <a:gd name="T7" fmla="*/ 174 h 240"/>
                <a:gd name="T8" fmla="*/ 240 w 312"/>
                <a:gd name="T9" fmla="*/ 168 h 240"/>
                <a:gd name="T10" fmla="*/ 240 w 312"/>
                <a:gd name="T11" fmla="*/ 180 h 240"/>
                <a:gd name="T12" fmla="*/ 204 w 312"/>
                <a:gd name="T13" fmla="*/ 198 h 240"/>
                <a:gd name="T14" fmla="*/ 204 w 312"/>
                <a:gd name="T15" fmla="*/ 216 h 240"/>
                <a:gd name="T16" fmla="*/ 186 w 312"/>
                <a:gd name="T17" fmla="*/ 204 h 240"/>
                <a:gd name="T18" fmla="*/ 198 w 312"/>
                <a:gd name="T19" fmla="*/ 222 h 240"/>
                <a:gd name="T20" fmla="*/ 186 w 312"/>
                <a:gd name="T21" fmla="*/ 240 h 240"/>
                <a:gd name="T22" fmla="*/ 168 w 312"/>
                <a:gd name="T23" fmla="*/ 234 h 240"/>
                <a:gd name="T24" fmla="*/ 138 w 312"/>
                <a:gd name="T25" fmla="*/ 168 h 240"/>
                <a:gd name="T26" fmla="*/ 60 w 312"/>
                <a:gd name="T27" fmla="*/ 108 h 240"/>
                <a:gd name="T28" fmla="*/ 30 w 312"/>
                <a:gd name="T29" fmla="*/ 72 h 240"/>
                <a:gd name="T30" fmla="*/ 0 w 312"/>
                <a:gd name="T31" fmla="*/ 54 h 240"/>
                <a:gd name="T32" fmla="*/ 12 w 312"/>
                <a:gd name="T33" fmla="*/ 30 h 240"/>
                <a:gd name="T34" fmla="*/ 54 w 312"/>
                <a:gd name="T35" fmla="*/ 6 h 240"/>
                <a:gd name="T36" fmla="*/ 144 w 312"/>
                <a:gd name="T37" fmla="*/ 0 h 240"/>
                <a:gd name="T38" fmla="*/ 162 w 312"/>
                <a:gd name="T39" fmla="*/ 24 h 240"/>
                <a:gd name="T40" fmla="*/ 228 w 312"/>
                <a:gd name="T41" fmla="*/ 12 h 240"/>
                <a:gd name="T42" fmla="*/ 306 w 312"/>
                <a:gd name="T43" fmla="*/ 66 h 240"/>
                <a:gd name="T44" fmla="*/ 312 w 312"/>
                <a:gd name="T45" fmla="*/ 72 h 240"/>
                <a:gd name="T46" fmla="*/ 312 w 312"/>
                <a:gd name="T47" fmla="*/ 78 h 2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12"/>
                <a:gd name="T73" fmla="*/ 0 h 240"/>
                <a:gd name="T74" fmla="*/ 312 w 312"/>
                <a:gd name="T75" fmla="*/ 240 h 24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12" h="240">
                  <a:moveTo>
                    <a:pt x="312" y="72"/>
                  </a:moveTo>
                  <a:lnTo>
                    <a:pt x="276" y="120"/>
                  </a:lnTo>
                  <a:lnTo>
                    <a:pt x="282" y="132"/>
                  </a:lnTo>
                  <a:lnTo>
                    <a:pt x="246" y="174"/>
                  </a:lnTo>
                  <a:lnTo>
                    <a:pt x="240" y="168"/>
                  </a:lnTo>
                  <a:lnTo>
                    <a:pt x="240" y="180"/>
                  </a:lnTo>
                  <a:lnTo>
                    <a:pt x="204" y="198"/>
                  </a:lnTo>
                  <a:lnTo>
                    <a:pt x="204" y="216"/>
                  </a:lnTo>
                  <a:lnTo>
                    <a:pt x="186" y="204"/>
                  </a:lnTo>
                  <a:lnTo>
                    <a:pt x="198" y="222"/>
                  </a:lnTo>
                  <a:lnTo>
                    <a:pt x="186" y="240"/>
                  </a:lnTo>
                  <a:lnTo>
                    <a:pt x="168" y="234"/>
                  </a:lnTo>
                  <a:lnTo>
                    <a:pt x="138" y="168"/>
                  </a:lnTo>
                  <a:lnTo>
                    <a:pt x="60" y="108"/>
                  </a:lnTo>
                  <a:lnTo>
                    <a:pt x="30" y="72"/>
                  </a:lnTo>
                  <a:lnTo>
                    <a:pt x="0" y="54"/>
                  </a:lnTo>
                  <a:lnTo>
                    <a:pt x="12" y="30"/>
                  </a:lnTo>
                  <a:lnTo>
                    <a:pt x="54" y="6"/>
                  </a:lnTo>
                  <a:lnTo>
                    <a:pt x="144" y="0"/>
                  </a:lnTo>
                  <a:lnTo>
                    <a:pt x="162" y="24"/>
                  </a:lnTo>
                  <a:lnTo>
                    <a:pt x="228" y="12"/>
                  </a:lnTo>
                  <a:lnTo>
                    <a:pt x="306" y="66"/>
                  </a:lnTo>
                  <a:lnTo>
                    <a:pt x="312" y="72"/>
                  </a:lnTo>
                  <a:lnTo>
                    <a:pt x="312" y="78"/>
                  </a:lnTo>
                </a:path>
              </a:pathLst>
            </a:custGeom>
            <a:noFill/>
            <a:ln w="9525">
              <a:solidFill>
                <a:srgbClr val="000000"/>
              </a:solidFill>
              <a:prstDash val="solid"/>
              <a:round/>
              <a:headEnd/>
              <a:tailEnd/>
            </a:ln>
          </p:spPr>
          <p:txBody>
            <a:bodyPr/>
            <a:lstStyle/>
            <a:p>
              <a:endParaRPr lang="en-US"/>
            </a:p>
          </p:txBody>
        </p:sp>
        <p:sp>
          <p:nvSpPr>
            <p:cNvPr id="11367" name="Freeform 227"/>
            <p:cNvSpPr>
              <a:spLocks/>
            </p:cNvSpPr>
            <p:nvPr/>
          </p:nvSpPr>
          <p:spPr bwMode="auto">
            <a:xfrm>
              <a:off x="2457" y="1578"/>
              <a:ext cx="432" cy="288"/>
            </a:xfrm>
            <a:custGeom>
              <a:avLst/>
              <a:gdLst>
                <a:gd name="T0" fmla="*/ 432 w 432"/>
                <a:gd name="T1" fmla="*/ 204 h 288"/>
                <a:gd name="T2" fmla="*/ 426 w 432"/>
                <a:gd name="T3" fmla="*/ 210 h 288"/>
                <a:gd name="T4" fmla="*/ 432 w 432"/>
                <a:gd name="T5" fmla="*/ 234 h 288"/>
                <a:gd name="T6" fmla="*/ 420 w 432"/>
                <a:gd name="T7" fmla="*/ 264 h 288"/>
                <a:gd name="T8" fmla="*/ 432 w 432"/>
                <a:gd name="T9" fmla="*/ 288 h 288"/>
                <a:gd name="T10" fmla="*/ 384 w 432"/>
                <a:gd name="T11" fmla="*/ 258 h 288"/>
                <a:gd name="T12" fmla="*/ 342 w 432"/>
                <a:gd name="T13" fmla="*/ 264 h 288"/>
                <a:gd name="T14" fmla="*/ 312 w 432"/>
                <a:gd name="T15" fmla="*/ 246 h 288"/>
                <a:gd name="T16" fmla="*/ 0 w 432"/>
                <a:gd name="T17" fmla="*/ 228 h 288"/>
                <a:gd name="T18" fmla="*/ 0 w 432"/>
                <a:gd name="T19" fmla="*/ 186 h 288"/>
                <a:gd name="T20" fmla="*/ 12 w 432"/>
                <a:gd name="T21" fmla="*/ 72 h 288"/>
                <a:gd name="T22" fmla="*/ 18 w 432"/>
                <a:gd name="T23" fmla="*/ 0 h 288"/>
                <a:gd name="T24" fmla="*/ 426 w 432"/>
                <a:gd name="T25" fmla="*/ 18 h 288"/>
                <a:gd name="T26" fmla="*/ 414 w 432"/>
                <a:gd name="T27" fmla="*/ 42 h 288"/>
                <a:gd name="T28" fmla="*/ 432 w 432"/>
                <a:gd name="T29" fmla="*/ 66 h 288"/>
                <a:gd name="T30" fmla="*/ 432 w 432"/>
                <a:gd name="T31" fmla="*/ 180 h 288"/>
                <a:gd name="T32" fmla="*/ 432 w 432"/>
                <a:gd name="T33" fmla="*/ 204 h 28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32"/>
                <a:gd name="T52" fmla="*/ 0 h 288"/>
                <a:gd name="T53" fmla="*/ 432 w 432"/>
                <a:gd name="T54" fmla="*/ 288 h 28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32" h="288">
                  <a:moveTo>
                    <a:pt x="432" y="204"/>
                  </a:moveTo>
                  <a:lnTo>
                    <a:pt x="426" y="210"/>
                  </a:lnTo>
                  <a:lnTo>
                    <a:pt x="432" y="234"/>
                  </a:lnTo>
                  <a:lnTo>
                    <a:pt x="420" y="264"/>
                  </a:lnTo>
                  <a:lnTo>
                    <a:pt x="432" y="288"/>
                  </a:lnTo>
                  <a:lnTo>
                    <a:pt x="384" y="258"/>
                  </a:lnTo>
                  <a:lnTo>
                    <a:pt x="342" y="264"/>
                  </a:lnTo>
                  <a:lnTo>
                    <a:pt x="312" y="246"/>
                  </a:lnTo>
                  <a:lnTo>
                    <a:pt x="0" y="228"/>
                  </a:lnTo>
                  <a:lnTo>
                    <a:pt x="0" y="186"/>
                  </a:lnTo>
                  <a:lnTo>
                    <a:pt x="12" y="72"/>
                  </a:lnTo>
                  <a:lnTo>
                    <a:pt x="18" y="0"/>
                  </a:lnTo>
                  <a:lnTo>
                    <a:pt x="426" y="18"/>
                  </a:lnTo>
                  <a:lnTo>
                    <a:pt x="414" y="42"/>
                  </a:lnTo>
                  <a:lnTo>
                    <a:pt x="432" y="66"/>
                  </a:lnTo>
                  <a:lnTo>
                    <a:pt x="432" y="180"/>
                  </a:lnTo>
                  <a:lnTo>
                    <a:pt x="432" y="204"/>
                  </a:lnTo>
                  <a:close/>
                </a:path>
              </a:pathLst>
            </a:custGeom>
            <a:solidFill>
              <a:srgbClr val="FF8C00"/>
            </a:solidFill>
            <a:ln w="9525">
              <a:solidFill>
                <a:srgbClr val="FF8C00"/>
              </a:solidFill>
              <a:prstDash val="solid"/>
              <a:round/>
              <a:headEnd/>
              <a:tailEnd/>
            </a:ln>
          </p:spPr>
          <p:txBody>
            <a:bodyPr/>
            <a:lstStyle/>
            <a:p>
              <a:endParaRPr lang="en-US"/>
            </a:p>
          </p:txBody>
        </p:sp>
        <p:sp>
          <p:nvSpPr>
            <p:cNvPr id="11368" name="Freeform 228"/>
            <p:cNvSpPr>
              <a:spLocks/>
            </p:cNvSpPr>
            <p:nvPr/>
          </p:nvSpPr>
          <p:spPr bwMode="auto">
            <a:xfrm>
              <a:off x="2457" y="1578"/>
              <a:ext cx="432" cy="288"/>
            </a:xfrm>
            <a:custGeom>
              <a:avLst/>
              <a:gdLst>
                <a:gd name="T0" fmla="*/ 432 w 432"/>
                <a:gd name="T1" fmla="*/ 204 h 288"/>
                <a:gd name="T2" fmla="*/ 426 w 432"/>
                <a:gd name="T3" fmla="*/ 210 h 288"/>
                <a:gd name="T4" fmla="*/ 432 w 432"/>
                <a:gd name="T5" fmla="*/ 234 h 288"/>
                <a:gd name="T6" fmla="*/ 420 w 432"/>
                <a:gd name="T7" fmla="*/ 264 h 288"/>
                <a:gd name="T8" fmla="*/ 432 w 432"/>
                <a:gd name="T9" fmla="*/ 288 h 288"/>
                <a:gd name="T10" fmla="*/ 384 w 432"/>
                <a:gd name="T11" fmla="*/ 258 h 288"/>
                <a:gd name="T12" fmla="*/ 342 w 432"/>
                <a:gd name="T13" fmla="*/ 264 h 288"/>
                <a:gd name="T14" fmla="*/ 312 w 432"/>
                <a:gd name="T15" fmla="*/ 246 h 288"/>
                <a:gd name="T16" fmla="*/ 0 w 432"/>
                <a:gd name="T17" fmla="*/ 228 h 288"/>
                <a:gd name="T18" fmla="*/ 0 w 432"/>
                <a:gd name="T19" fmla="*/ 186 h 288"/>
                <a:gd name="T20" fmla="*/ 12 w 432"/>
                <a:gd name="T21" fmla="*/ 72 h 288"/>
                <a:gd name="T22" fmla="*/ 18 w 432"/>
                <a:gd name="T23" fmla="*/ 0 h 288"/>
                <a:gd name="T24" fmla="*/ 426 w 432"/>
                <a:gd name="T25" fmla="*/ 18 h 288"/>
                <a:gd name="T26" fmla="*/ 414 w 432"/>
                <a:gd name="T27" fmla="*/ 42 h 288"/>
                <a:gd name="T28" fmla="*/ 432 w 432"/>
                <a:gd name="T29" fmla="*/ 66 h 288"/>
                <a:gd name="T30" fmla="*/ 432 w 432"/>
                <a:gd name="T31" fmla="*/ 180 h 288"/>
                <a:gd name="T32" fmla="*/ 432 w 432"/>
                <a:gd name="T33" fmla="*/ 204 h 288"/>
                <a:gd name="T34" fmla="*/ 432 w 432"/>
                <a:gd name="T35" fmla="*/ 210 h 2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32"/>
                <a:gd name="T55" fmla="*/ 0 h 288"/>
                <a:gd name="T56" fmla="*/ 432 w 432"/>
                <a:gd name="T57" fmla="*/ 288 h 28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32" h="288">
                  <a:moveTo>
                    <a:pt x="432" y="204"/>
                  </a:moveTo>
                  <a:lnTo>
                    <a:pt x="426" y="210"/>
                  </a:lnTo>
                  <a:lnTo>
                    <a:pt x="432" y="234"/>
                  </a:lnTo>
                  <a:lnTo>
                    <a:pt x="420" y="264"/>
                  </a:lnTo>
                  <a:lnTo>
                    <a:pt x="432" y="288"/>
                  </a:lnTo>
                  <a:lnTo>
                    <a:pt x="384" y="258"/>
                  </a:lnTo>
                  <a:lnTo>
                    <a:pt x="342" y="264"/>
                  </a:lnTo>
                  <a:lnTo>
                    <a:pt x="312" y="246"/>
                  </a:lnTo>
                  <a:lnTo>
                    <a:pt x="0" y="228"/>
                  </a:lnTo>
                  <a:lnTo>
                    <a:pt x="0" y="186"/>
                  </a:lnTo>
                  <a:lnTo>
                    <a:pt x="12" y="72"/>
                  </a:lnTo>
                  <a:lnTo>
                    <a:pt x="18" y="0"/>
                  </a:lnTo>
                  <a:lnTo>
                    <a:pt x="426" y="18"/>
                  </a:lnTo>
                  <a:lnTo>
                    <a:pt x="414" y="42"/>
                  </a:lnTo>
                  <a:lnTo>
                    <a:pt x="432" y="66"/>
                  </a:lnTo>
                  <a:lnTo>
                    <a:pt x="432" y="180"/>
                  </a:lnTo>
                  <a:lnTo>
                    <a:pt x="432" y="204"/>
                  </a:lnTo>
                  <a:lnTo>
                    <a:pt x="432" y="210"/>
                  </a:lnTo>
                </a:path>
              </a:pathLst>
            </a:custGeom>
            <a:noFill/>
            <a:ln w="9525">
              <a:solidFill>
                <a:srgbClr val="000000"/>
              </a:solidFill>
              <a:prstDash val="solid"/>
              <a:round/>
              <a:headEnd/>
              <a:tailEnd/>
            </a:ln>
          </p:spPr>
          <p:txBody>
            <a:bodyPr/>
            <a:lstStyle/>
            <a:p>
              <a:endParaRPr lang="en-US"/>
            </a:p>
          </p:txBody>
        </p:sp>
        <p:sp>
          <p:nvSpPr>
            <p:cNvPr id="11369" name="Freeform 229"/>
            <p:cNvSpPr>
              <a:spLocks/>
            </p:cNvSpPr>
            <p:nvPr/>
          </p:nvSpPr>
          <p:spPr bwMode="auto">
            <a:xfrm>
              <a:off x="3279" y="2256"/>
              <a:ext cx="522" cy="180"/>
            </a:xfrm>
            <a:custGeom>
              <a:avLst/>
              <a:gdLst>
                <a:gd name="T0" fmla="*/ 522 w 522"/>
                <a:gd name="T1" fmla="*/ 0 h 180"/>
                <a:gd name="T2" fmla="*/ 522 w 522"/>
                <a:gd name="T3" fmla="*/ 24 h 180"/>
                <a:gd name="T4" fmla="*/ 504 w 522"/>
                <a:gd name="T5" fmla="*/ 42 h 180"/>
                <a:gd name="T6" fmla="*/ 474 w 522"/>
                <a:gd name="T7" fmla="*/ 60 h 180"/>
                <a:gd name="T8" fmla="*/ 468 w 522"/>
                <a:gd name="T9" fmla="*/ 54 h 180"/>
                <a:gd name="T10" fmla="*/ 450 w 522"/>
                <a:gd name="T11" fmla="*/ 78 h 180"/>
                <a:gd name="T12" fmla="*/ 402 w 522"/>
                <a:gd name="T13" fmla="*/ 102 h 180"/>
                <a:gd name="T14" fmla="*/ 390 w 522"/>
                <a:gd name="T15" fmla="*/ 126 h 180"/>
                <a:gd name="T16" fmla="*/ 372 w 522"/>
                <a:gd name="T17" fmla="*/ 132 h 180"/>
                <a:gd name="T18" fmla="*/ 372 w 522"/>
                <a:gd name="T19" fmla="*/ 150 h 180"/>
                <a:gd name="T20" fmla="*/ 294 w 522"/>
                <a:gd name="T21" fmla="*/ 162 h 180"/>
                <a:gd name="T22" fmla="*/ 132 w 522"/>
                <a:gd name="T23" fmla="*/ 174 h 180"/>
                <a:gd name="T24" fmla="*/ 0 w 522"/>
                <a:gd name="T25" fmla="*/ 180 h 180"/>
                <a:gd name="T26" fmla="*/ 12 w 522"/>
                <a:gd name="T27" fmla="*/ 168 h 180"/>
                <a:gd name="T28" fmla="*/ 0 w 522"/>
                <a:gd name="T29" fmla="*/ 150 h 180"/>
                <a:gd name="T30" fmla="*/ 18 w 522"/>
                <a:gd name="T31" fmla="*/ 138 h 180"/>
                <a:gd name="T32" fmla="*/ 18 w 522"/>
                <a:gd name="T33" fmla="*/ 126 h 180"/>
                <a:gd name="T34" fmla="*/ 30 w 522"/>
                <a:gd name="T35" fmla="*/ 108 h 180"/>
                <a:gd name="T36" fmla="*/ 30 w 522"/>
                <a:gd name="T37" fmla="*/ 102 h 180"/>
                <a:gd name="T38" fmla="*/ 36 w 522"/>
                <a:gd name="T39" fmla="*/ 54 h 180"/>
                <a:gd name="T40" fmla="*/ 42 w 522"/>
                <a:gd name="T41" fmla="*/ 60 h 180"/>
                <a:gd name="T42" fmla="*/ 126 w 522"/>
                <a:gd name="T43" fmla="*/ 54 h 180"/>
                <a:gd name="T44" fmla="*/ 126 w 522"/>
                <a:gd name="T45" fmla="*/ 42 h 180"/>
                <a:gd name="T46" fmla="*/ 402 w 522"/>
                <a:gd name="T47" fmla="*/ 18 h 180"/>
                <a:gd name="T48" fmla="*/ 522 w 522"/>
                <a:gd name="T49" fmla="*/ 0 h 1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22"/>
                <a:gd name="T76" fmla="*/ 0 h 180"/>
                <a:gd name="T77" fmla="*/ 522 w 522"/>
                <a:gd name="T78" fmla="*/ 180 h 18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22" h="180">
                  <a:moveTo>
                    <a:pt x="522" y="0"/>
                  </a:moveTo>
                  <a:lnTo>
                    <a:pt x="522" y="24"/>
                  </a:lnTo>
                  <a:lnTo>
                    <a:pt x="504" y="42"/>
                  </a:lnTo>
                  <a:lnTo>
                    <a:pt x="474" y="60"/>
                  </a:lnTo>
                  <a:lnTo>
                    <a:pt x="468" y="54"/>
                  </a:lnTo>
                  <a:lnTo>
                    <a:pt x="450" y="78"/>
                  </a:lnTo>
                  <a:lnTo>
                    <a:pt x="402" y="102"/>
                  </a:lnTo>
                  <a:lnTo>
                    <a:pt x="390" y="126"/>
                  </a:lnTo>
                  <a:lnTo>
                    <a:pt x="372" y="132"/>
                  </a:lnTo>
                  <a:lnTo>
                    <a:pt x="372" y="150"/>
                  </a:lnTo>
                  <a:lnTo>
                    <a:pt x="294" y="162"/>
                  </a:lnTo>
                  <a:lnTo>
                    <a:pt x="132" y="174"/>
                  </a:lnTo>
                  <a:lnTo>
                    <a:pt x="0" y="180"/>
                  </a:lnTo>
                  <a:lnTo>
                    <a:pt x="12" y="168"/>
                  </a:lnTo>
                  <a:lnTo>
                    <a:pt x="0" y="150"/>
                  </a:lnTo>
                  <a:lnTo>
                    <a:pt x="18" y="138"/>
                  </a:lnTo>
                  <a:lnTo>
                    <a:pt x="18" y="126"/>
                  </a:lnTo>
                  <a:lnTo>
                    <a:pt x="30" y="108"/>
                  </a:lnTo>
                  <a:lnTo>
                    <a:pt x="30" y="102"/>
                  </a:lnTo>
                  <a:lnTo>
                    <a:pt x="36" y="54"/>
                  </a:lnTo>
                  <a:lnTo>
                    <a:pt x="42" y="60"/>
                  </a:lnTo>
                  <a:lnTo>
                    <a:pt x="126" y="54"/>
                  </a:lnTo>
                  <a:lnTo>
                    <a:pt x="126" y="42"/>
                  </a:lnTo>
                  <a:lnTo>
                    <a:pt x="402" y="18"/>
                  </a:lnTo>
                  <a:lnTo>
                    <a:pt x="522" y="0"/>
                  </a:lnTo>
                  <a:close/>
                </a:path>
              </a:pathLst>
            </a:custGeom>
            <a:solidFill>
              <a:srgbClr val="B22222"/>
            </a:solidFill>
            <a:ln w="9525">
              <a:solidFill>
                <a:srgbClr val="B22222"/>
              </a:solidFill>
              <a:prstDash val="solid"/>
              <a:round/>
              <a:headEnd/>
              <a:tailEnd/>
            </a:ln>
          </p:spPr>
          <p:txBody>
            <a:bodyPr/>
            <a:lstStyle/>
            <a:p>
              <a:endParaRPr lang="en-US"/>
            </a:p>
          </p:txBody>
        </p:sp>
        <p:sp>
          <p:nvSpPr>
            <p:cNvPr id="11370" name="Freeform 230"/>
            <p:cNvSpPr>
              <a:spLocks/>
            </p:cNvSpPr>
            <p:nvPr/>
          </p:nvSpPr>
          <p:spPr bwMode="auto">
            <a:xfrm>
              <a:off x="3279" y="2256"/>
              <a:ext cx="522" cy="180"/>
            </a:xfrm>
            <a:custGeom>
              <a:avLst/>
              <a:gdLst>
                <a:gd name="T0" fmla="*/ 522 w 522"/>
                <a:gd name="T1" fmla="*/ 0 h 180"/>
                <a:gd name="T2" fmla="*/ 522 w 522"/>
                <a:gd name="T3" fmla="*/ 24 h 180"/>
                <a:gd name="T4" fmla="*/ 504 w 522"/>
                <a:gd name="T5" fmla="*/ 42 h 180"/>
                <a:gd name="T6" fmla="*/ 474 w 522"/>
                <a:gd name="T7" fmla="*/ 60 h 180"/>
                <a:gd name="T8" fmla="*/ 468 w 522"/>
                <a:gd name="T9" fmla="*/ 54 h 180"/>
                <a:gd name="T10" fmla="*/ 450 w 522"/>
                <a:gd name="T11" fmla="*/ 78 h 180"/>
                <a:gd name="T12" fmla="*/ 402 w 522"/>
                <a:gd name="T13" fmla="*/ 102 h 180"/>
                <a:gd name="T14" fmla="*/ 390 w 522"/>
                <a:gd name="T15" fmla="*/ 126 h 180"/>
                <a:gd name="T16" fmla="*/ 372 w 522"/>
                <a:gd name="T17" fmla="*/ 132 h 180"/>
                <a:gd name="T18" fmla="*/ 372 w 522"/>
                <a:gd name="T19" fmla="*/ 150 h 180"/>
                <a:gd name="T20" fmla="*/ 294 w 522"/>
                <a:gd name="T21" fmla="*/ 162 h 180"/>
                <a:gd name="T22" fmla="*/ 132 w 522"/>
                <a:gd name="T23" fmla="*/ 174 h 180"/>
                <a:gd name="T24" fmla="*/ 0 w 522"/>
                <a:gd name="T25" fmla="*/ 180 h 180"/>
                <a:gd name="T26" fmla="*/ 12 w 522"/>
                <a:gd name="T27" fmla="*/ 168 h 180"/>
                <a:gd name="T28" fmla="*/ 0 w 522"/>
                <a:gd name="T29" fmla="*/ 150 h 180"/>
                <a:gd name="T30" fmla="*/ 18 w 522"/>
                <a:gd name="T31" fmla="*/ 138 h 180"/>
                <a:gd name="T32" fmla="*/ 18 w 522"/>
                <a:gd name="T33" fmla="*/ 126 h 180"/>
                <a:gd name="T34" fmla="*/ 30 w 522"/>
                <a:gd name="T35" fmla="*/ 108 h 180"/>
                <a:gd name="T36" fmla="*/ 30 w 522"/>
                <a:gd name="T37" fmla="*/ 102 h 180"/>
                <a:gd name="T38" fmla="*/ 36 w 522"/>
                <a:gd name="T39" fmla="*/ 54 h 180"/>
                <a:gd name="T40" fmla="*/ 42 w 522"/>
                <a:gd name="T41" fmla="*/ 60 h 180"/>
                <a:gd name="T42" fmla="*/ 126 w 522"/>
                <a:gd name="T43" fmla="*/ 54 h 180"/>
                <a:gd name="T44" fmla="*/ 126 w 522"/>
                <a:gd name="T45" fmla="*/ 42 h 180"/>
                <a:gd name="T46" fmla="*/ 402 w 522"/>
                <a:gd name="T47" fmla="*/ 18 h 180"/>
                <a:gd name="T48" fmla="*/ 522 w 522"/>
                <a:gd name="T49" fmla="*/ 0 h 180"/>
                <a:gd name="T50" fmla="*/ 522 w 522"/>
                <a:gd name="T51" fmla="*/ 6 h 18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22"/>
                <a:gd name="T79" fmla="*/ 0 h 180"/>
                <a:gd name="T80" fmla="*/ 522 w 522"/>
                <a:gd name="T81" fmla="*/ 180 h 18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22" h="180">
                  <a:moveTo>
                    <a:pt x="522" y="0"/>
                  </a:moveTo>
                  <a:lnTo>
                    <a:pt x="522" y="24"/>
                  </a:lnTo>
                  <a:lnTo>
                    <a:pt x="504" y="42"/>
                  </a:lnTo>
                  <a:lnTo>
                    <a:pt x="474" y="60"/>
                  </a:lnTo>
                  <a:lnTo>
                    <a:pt x="468" y="54"/>
                  </a:lnTo>
                  <a:lnTo>
                    <a:pt x="450" y="78"/>
                  </a:lnTo>
                  <a:lnTo>
                    <a:pt x="402" y="102"/>
                  </a:lnTo>
                  <a:lnTo>
                    <a:pt x="390" y="126"/>
                  </a:lnTo>
                  <a:lnTo>
                    <a:pt x="372" y="132"/>
                  </a:lnTo>
                  <a:lnTo>
                    <a:pt x="372" y="150"/>
                  </a:lnTo>
                  <a:lnTo>
                    <a:pt x="294" y="162"/>
                  </a:lnTo>
                  <a:lnTo>
                    <a:pt x="132" y="174"/>
                  </a:lnTo>
                  <a:lnTo>
                    <a:pt x="0" y="180"/>
                  </a:lnTo>
                  <a:lnTo>
                    <a:pt x="12" y="168"/>
                  </a:lnTo>
                  <a:lnTo>
                    <a:pt x="0" y="150"/>
                  </a:lnTo>
                  <a:lnTo>
                    <a:pt x="18" y="138"/>
                  </a:lnTo>
                  <a:lnTo>
                    <a:pt x="18" y="126"/>
                  </a:lnTo>
                  <a:lnTo>
                    <a:pt x="30" y="108"/>
                  </a:lnTo>
                  <a:lnTo>
                    <a:pt x="30" y="102"/>
                  </a:lnTo>
                  <a:lnTo>
                    <a:pt x="36" y="54"/>
                  </a:lnTo>
                  <a:lnTo>
                    <a:pt x="42" y="60"/>
                  </a:lnTo>
                  <a:lnTo>
                    <a:pt x="126" y="54"/>
                  </a:lnTo>
                  <a:lnTo>
                    <a:pt x="126" y="42"/>
                  </a:lnTo>
                  <a:lnTo>
                    <a:pt x="402" y="18"/>
                  </a:lnTo>
                  <a:lnTo>
                    <a:pt x="522" y="0"/>
                  </a:lnTo>
                  <a:lnTo>
                    <a:pt x="522" y="6"/>
                  </a:lnTo>
                </a:path>
              </a:pathLst>
            </a:custGeom>
            <a:noFill/>
            <a:ln w="9525">
              <a:solidFill>
                <a:srgbClr val="000000"/>
              </a:solidFill>
              <a:prstDash val="solid"/>
              <a:round/>
              <a:headEnd/>
              <a:tailEnd/>
            </a:ln>
          </p:spPr>
          <p:txBody>
            <a:bodyPr/>
            <a:lstStyle/>
            <a:p>
              <a:endParaRPr lang="en-US"/>
            </a:p>
          </p:txBody>
        </p:sp>
        <p:sp>
          <p:nvSpPr>
            <p:cNvPr id="11371" name="Freeform 231"/>
            <p:cNvSpPr>
              <a:spLocks/>
            </p:cNvSpPr>
            <p:nvPr/>
          </p:nvSpPr>
          <p:spPr bwMode="auto">
            <a:xfrm>
              <a:off x="2211" y="2316"/>
              <a:ext cx="864" cy="834"/>
            </a:xfrm>
            <a:custGeom>
              <a:avLst/>
              <a:gdLst>
                <a:gd name="T0" fmla="*/ 828 w 864"/>
                <a:gd name="T1" fmla="*/ 246 h 834"/>
                <a:gd name="T2" fmla="*/ 864 w 864"/>
                <a:gd name="T3" fmla="*/ 438 h 834"/>
                <a:gd name="T4" fmla="*/ 858 w 864"/>
                <a:gd name="T5" fmla="*/ 516 h 834"/>
                <a:gd name="T6" fmla="*/ 846 w 864"/>
                <a:gd name="T7" fmla="*/ 540 h 834"/>
                <a:gd name="T8" fmla="*/ 804 w 864"/>
                <a:gd name="T9" fmla="*/ 558 h 834"/>
                <a:gd name="T10" fmla="*/ 792 w 864"/>
                <a:gd name="T11" fmla="*/ 534 h 834"/>
                <a:gd name="T12" fmla="*/ 768 w 864"/>
                <a:gd name="T13" fmla="*/ 540 h 834"/>
                <a:gd name="T14" fmla="*/ 756 w 864"/>
                <a:gd name="T15" fmla="*/ 582 h 834"/>
                <a:gd name="T16" fmla="*/ 678 w 864"/>
                <a:gd name="T17" fmla="*/ 648 h 834"/>
                <a:gd name="T18" fmla="*/ 684 w 864"/>
                <a:gd name="T19" fmla="*/ 630 h 834"/>
                <a:gd name="T20" fmla="*/ 678 w 864"/>
                <a:gd name="T21" fmla="*/ 630 h 834"/>
                <a:gd name="T22" fmla="*/ 666 w 864"/>
                <a:gd name="T23" fmla="*/ 630 h 834"/>
                <a:gd name="T24" fmla="*/ 660 w 864"/>
                <a:gd name="T25" fmla="*/ 642 h 834"/>
                <a:gd name="T26" fmla="*/ 654 w 864"/>
                <a:gd name="T27" fmla="*/ 654 h 834"/>
                <a:gd name="T28" fmla="*/ 642 w 864"/>
                <a:gd name="T29" fmla="*/ 660 h 834"/>
                <a:gd name="T30" fmla="*/ 636 w 864"/>
                <a:gd name="T31" fmla="*/ 654 h 834"/>
                <a:gd name="T32" fmla="*/ 624 w 864"/>
                <a:gd name="T33" fmla="*/ 684 h 834"/>
                <a:gd name="T34" fmla="*/ 606 w 864"/>
                <a:gd name="T35" fmla="*/ 690 h 834"/>
                <a:gd name="T36" fmla="*/ 612 w 864"/>
                <a:gd name="T37" fmla="*/ 702 h 834"/>
                <a:gd name="T38" fmla="*/ 594 w 864"/>
                <a:gd name="T39" fmla="*/ 732 h 834"/>
                <a:gd name="T40" fmla="*/ 588 w 864"/>
                <a:gd name="T41" fmla="*/ 732 h 834"/>
                <a:gd name="T42" fmla="*/ 576 w 864"/>
                <a:gd name="T43" fmla="*/ 732 h 834"/>
                <a:gd name="T44" fmla="*/ 594 w 864"/>
                <a:gd name="T45" fmla="*/ 768 h 834"/>
                <a:gd name="T46" fmla="*/ 546 w 864"/>
                <a:gd name="T47" fmla="*/ 828 h 834"/>
                <a:gd name="T48" fmla="*/ 462 w 864"/>
                <a:gd name="T49" fmla="*/ 750 h 834"/>
                <a:gd name="T50" fmla="*/ 408 w 864"/>
                <a:gd name="T51" fmla="*/ 654 h 834"/>
                <a:gd name="T52" fmla="*/ 336 w 864"/>
                <a:gd name="T53" fmla="*/ 534 h 834"/>
                <a:gd name="T54" fmla="*/ 252 w 864"/>
                <a:gd name="T55" fmla="*/ 528 h 834"/>
                <a:gd name="T56" fmla="*/ 216 w 864"/>
                <a:gd name="T57" fmla="*/ 582 h 834"/>
                <a:gd name="T58" fmla="*/ 126 w 864"/>
                <a:gd name="T59" fmla="*/ 528 h 834"/>
                <a:gd name="T60" fmla="*/ 6 w 864"/>
                <a:gd name="T61" fmla="*/ 342 h 834"/>
                <a:gd name="T62" fmla="*/ 234 w 864"/>
                <a:gd name="T63" fmla="*/ 348 h 834"/>
                <a:gd name="T64" fmla="*/ 456 w 864"/>
                <a:gd name="T65" fmla="*/ 12 h 834"/>
                <a:gd name="T66" fmla="*/ 468 w 864"/>
                <a:gd name="T67" fmla="*/ 174 h 834"/>
                <a:gd name="T68" fmla="*/ 498 w 864"/>
                <a:gd name="T69" fmla="*/ 192 h 834"/>
                <a:gd name="T70" fmla="*/ 564 w 864"/>
                <a:gd name="T71" fmla="*/ 198 h 834"/>
                <a:gd name="T72" fmla="*/ 594 w 864"/>
                <a:gd name="T73" fmla="*/ 210 h 834"/>
                <a:gd name="T74" fmla="*/ 624 w 864"/>
                <a:gd name="T75" fmla="*/ 216 h 834"/>
                <a:gd name="T76" fmla="*/ 642 w 864"/>
                <a:gd name="T77" fmla="*/ 216 h 834"/>
                <a:gd name="T78" fmla="*/ 660 w 864"/>
                <a:gd name="T79" fmla="*/ 216 h 834"/>
                <a:gd name="T80" fmla="*/ 750 w 864"/>
                <a:gd name="T81" fmla="*/ 210 h 834"/>
                <a:gd name="T82" fmla="*/ 798 w 864"/>
                <a:gd name="T83" fmla="*/ 234 h 8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864"/>
                <a:gd name="T127" fmla="*/ 0 h 834"/>
                <a:gd name="T128" fmla="*/ 864 w 864"/>
                <a:gd name="T129" fmla="*/ 834 h 8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864" h="834">
                  <a:moveTo>
                    <a:pt x="798" y="234"/>
                  </a:moveTo>
                  <a:lnTo>
                    <a:pt x="828" y="246"/>
                  </a:lnTo>
                  <a:lnTo>
                    <a:pt x="828" y="366"/>
                  </a:lnTo>
                  <a:lnTo>
                    <a:pt x="864" y="438"/>
                  </a:lnTo>
                  <a:lnTo>
                    <a:pt x="852" y="474"/>
                  </a:lnTo>
                  <a:lnTo>
                    <a:pt x="858" y="516"/>
                  </a:lnTo>
                  <a:lnTo>
                    <a:pt x="840" y="534"/>
                  </a:lnTo>
                  <a:lnTo>
                    <a:pt x="846" y="540"/>
                  </a:lnTo>
                  <a:lnTo>
                    <a:pt x="786" y="570"/>
                  </a:lnTo>
                  <a:lnTo>
                    <a:pt x="804" y="558"/>
                  </a:lnTo>
                  <a:lnTo>
                    <a:pt x="786" y="558"/>
                  </a:lnTo>
                  <a:lnTo>
                    <a:pt x="792" y="534"/>
                  </a:lnTo>
                  <a:lnTo>
                    <a:pt x="774" y="546"/>
                  </a:lnTo>
                  <a:lnTo>
                    <a:pt x="768" y="540"/>
                  </a:lnTo>
                  <a:lnTo>
                    <a:pt x="774" y="576"/>
                  </a:lnTo>
                  <a:lnTo>
                    <a:pt x="756" y="582"/>
                  </a:lnTo>
                  <a:lnTo>
                    <a:pt x="756" y="600"/>
                  </a:lnTo>
                  <a:lnTo>
                    <a:pt x="678" y="648"/>
                  </a:lnTo>
                  <a:lnTo>
                    <a:pt x="720" y="618"/>
                  </a:lnTo>
                  <a:lnTo>
                    <a:pt x="684" y="630"/>
                  </a:lnTo>
                  <a:lnTo>
                    <a:pt x="684" y="618"/>
                  </a:lnTo>
                  <a:lnTo>
                    <a:pt x="678" y="630"/>
                  </a:lnTo>
                  <a:lnTo>
                    <a:pt x="672" y="624"/>
                  </a:lnTo>
                  <a:lnTo>
                    <a:pt x="666" y="630"/>
                  </a:lnTo>
                  <a:lnTo>
                    <a:pt x="654" y="624"/>
                  </a:lnTo>
                  <a:lnTo>
                    <a:pt x="660" y="642"/>
                  </a:lnTo>
                  <a:lnTo>
                    <a:pt x="672" y="642"/>
                  </a:lnTo>
                  <a:lnTo>
                    <a:pt x="654" y="654"/>
                  </a:lnTo>
                  <a:lnTo>
                    <a:pt x="642" y="636"/>
                  </a:lnTo>
                  <a:lnTo>
                    <a:pt x="642" y="660"/>
                  </a:lnTo>
                  <a:lnTo>
                    <a:pt x="636" y="666"/>
                  </a:lnTo>
                  <a:lnTo>
                    <a:pt x="636" y="654"/>
                  </a:lnTo>
                  <a:lnTo>
                    <a:pt x="612" y="672"/>
                  </a:lnTo>
                  <a:lnTo>
                    <a:pt x="624" y="684"/>
                  </a:lnTo>
                  <a:lnTo>
                    <a:pt x="594" y="684"/>
                  </a:lnTo>
                  <a:lnTo>
                    <a:pt x="606" y="690"/>
                  </a:lnTo>
                  <a:lnTo>
                    <a:pt x="606" y="702"/>
                  </a:lnTo>
                  <a:lnTo>
                    <a:pt x="612" y="702"/>
                  </a:lnTo>
                  <a:lnTo>
                    <a:pt x="600" y="732"/>
                  </a:lnTo>
                  <a:lnTo>
                    <a:pt x="594" y="732"/>
                  </a:lnTo>
                  <a:lnTo>
                    <a:pt x="594" y="720"/>
                  </a:lnTo>
                  <a:lnTo>
                    <a:pt x="588" y="732"/>
                  </a:lnTo>
                  <a:lnTo>
                    <a:pt x="576" y="720"/>
                  </a:lnTo>
                  <a:lnTo>
                    <a:pt x="576" y="732"/>
                  </a:lnTo>
                  <a:lnTo>
                    <a:pt x="600" y="732"/>
                  </a:lnTo>
                  <a:lnTo>
                    <a:pt x="594" y="768"/>
                  </a:lnTo>
                  <a:lnTo>
                    <a:pt x="618" y="834"/>
                  </a:lnTo>
                  <a:lnTo>
                    <a:pt x="546" y="828"/>
                  </a:lnTo>
                  <a:lnTo>
                    <a:pt x="480" y="798"/>
                  </a:lnTo>
                  <a:lnTo>
                    <a:pt x="462" y="750"/>
                  </a:lnTo>
                  <a:lnTo>
                    <a:pt x="456" y="702"/>
                  </a:lnTo>
                  <a:lnTo>
                    <a:pt x="408" y="654"/>
                  </a:lnTo>
                  <a:lnTo>
                    <a:pt x="372" y="570"/>
                  </a:lnTo>
                  <a:lnTo>
                    <a:pt x="336" y="534"/>
                  </a:lnTo>
                  <a:lnTo>
                    <a:pt x="276" y="516"/>
                  </a:lnTo>
                  <a:lnTo>
                    <a:pt x="252" y="528"/>
                  </a:lnTo>
                  <a:lnTo>
                    <a:pt x="234" y="564"/>
                  </a:lnTo>
                  <a:lnTo>
                    <a:pt x="216" y="582"/>
                  </a:lnTo>
                  <a:lnTo>
                    <a:pt x="198" y="576"/>
                  </a:lnTo>
                  <a:lnTo>
                    <a:pt x="126" y="528"/>
                  </a:lnTo>
                  <a:lnTo>
                    <a:pt x="108" y="450"/>
                  </a:lnTo>
                  <a:lnTo>
                    <a:pt x="6" y="342"/>
                  </a:lnTo>
                  <a:lnTo>
                    <a:pt x="0" y="330"/>
                  </a:lnTo>
                  <a:lnTo>
                    <a:pt x="234" y="348"/>
                  </a:lnTo>
                  <a:lnTo>
                    <a:pt x="264" y="0"/>
                  </a:lnTo>
                  <a:lnTo>
                    <a:pt x="456" y="12"/>
                  </a:lnTo>
                  <a:lnTo>
                    <a:pt x="444" y="162"/>
                  </a:lnTo>
                  <a:lnTo>
                    <a:pt x="468" y="174"/>
                  </a:lnTo>
                  <a:lnTo>
                    <a:pt x="486" y="174"/>
                  </a:lnTo>
                  <a:lnTo>
                    <a:pt x="498" y="192"/>
                  </a:lnTo>
                  <a:lnTo>
                    <a:pt x="540" y="204"/>
                  </a:lnTo>
                  <a:lnTo>
                    <a:pt x="564" y="198"/>
                  </a:lnTo>
                  <a:lnTo>
                    <a:pt x="582" y="222"/>
                  </a:lnTo>
                  <a:lnTo>
                    <a:pt x="594" y="210"/>
                  </a:lnTo>
                  <a:lnTo>
                    <a:pt x="612" y="228"/>
                  </a:lnTo>
                  <a:lnTo>
                    <a:pt x="624" y="216"/>
                  </a:lnTo>
                  <a:lnTo>
                    <a:pt x="630" y="234"/>
                  </a:lnTo>
                  <a:lnTo>
                    <a:pt x="642" y="216"/>
                  </a:lnTo>
                  <a:lnTo>
                    <a:pt x="648" y="222"/>
                  </a:lnTo>
                  <a:lnTo>
                    <a:pt x="660" y="216"/>
                  </a:lnTo>
                  <a:lnTo>
                    <a:pt x="678" y="234"/>
                  </a:lnTo>
                  <a:lnTo>
                    <a:pt x="750" y="210"/>
                  </a:lnTo>
                  <a:lnTo>
                    <a:pt x="798" y="240"/>
                  </a:lnTo>
                  <a:lnTo>
                    <a:pt x="798" y="234"/>
                  </a:lnTo>
                  <a:close/>
                </a:path>
              </a:pathLst>
            </a:custGeom>
            <a:solidFill>
              <a:srgbClr val="FF4500"/>
            </a:solidFill>
            <a:ln w="9525">
              <a:solidFill>
                <a:srgbClr val="FF4500"/>
              </a:solidFill>
              <a:prstDash val="solid"/>
              <a:round/>
              <a:headEnd/>
              <a:tailEnd/>
            </a:ln>
          </p:spPr>
          <p:txBody>
            <a:bodyPr/>
            <a:lstStyle/>
            <a:p>
              <a:endParaRPr lang="en-US"/>
            </a:p>
          </p:txBody>
        </p:sp>
        <p:sp>
          <p:nvSpPr>
            <p:cNvPr id="11372" name="Freeform 232"/>
            <p:cNvSpPr>
              <a:spLocks/>
            </p:cNvSpPr>
            <p:nvPr/>
          </p:nvSpPr>
          <p:spPr bwMode="auto">
            <a:xfrm>
              <a:off x="2211" y="2316"/>
              <a:ext cx="864" cy="834"/>
            </a:xfrm>
            <a:custGeom>
              <a:avLst/>
              <a:gdLst>
                <a:gd name="T0" fmla="*/ 828 w 864"/>
                <a:gd name="T1" fmla="*/ 246 h 834"/>
                <a:gd name="T2" fmla="*/ 864 w 864"/>
                <a:gd name="T3" fmla="*/ 438 h 834"/>
                <a:gd name="T4" fmla="*/ 858 w 864"/>
                <a:gd name="T5" fmla="*/ 516 h 834"/>
                <a:gd name="T6" fmla="*/ 846 w 864"/>
                <a:gd name="T7" fmla="*/ 540 h 834"/>
                <a:gd name="T8" fmla="*/ 804 w 864"/>
                <a:gd name="T9" fmla="*/ 558 h 834"/>
                <a:gd name="T10" fmla="*/ 792 w 864"/>
                <a:gd name="T11" fmla="*/ 534 h 834"/>
                <a:gd name="T12" fmla="*/ 768 w 864"/>
                <a:gd name="T13" fmla="*/ 540 h 834"/>
                <a:gd name="T14" fmla="*/ 756 w 864"/>
                <a:gd name="T15" fmla="*/ 582 h 834"/>
                <a:gd name="T16" fmla="*/ 678 w 864"/>
                <a:gd name="T17" fmla="*/ 648 h 834"/>
                <a:gd name="T18" fmla="*/ 684 w 864"/>
                <a:gd name="T19" fmla="*/ 630 h 834"/>
                <a:gd name="T20" fmla="*/ 678 w 864"/>
                <a:gd name="T21" fmla="*/ 630 h 834"/>
                <a:gd name="T22" fmla="*/ 666 w 864"/>
                <a:gd name="T23" fmla="*/ 630 h 834"/>
                <a:gd name="T24" fmla="*/ 660 w 864"/>
                <a:gd name="T25" fmla="*/ 642 h 834"/>
                <a:gd name="T26" fmla="*/ 654 w 864"/>
                <a:gd name="T27" fmla="*/ 654 h 834"/>
                <a:gd name="T28" fmla="*/ 642 w 864"/>
                <a:gd name="T29" fmla="*/ 660 h 834"/>
                <a:gd name="T30" fmla="*/ 636 w 864"/>
                <a:gd name="T31" fmla="*/ 654 h 834"/>
                <a:gd name="T32" fmla="*/ 624 w 864"/>
                <a:gd name="T33" fmla="*/ 684 h 834"/>
                <a:gd name="T34" fmla="*/ 606 w 864"/>
                <a:gd name="T35" fmla="*/ 690 h 834"/>
                <a:gd name="T36" fmla="*/ 612 w 864"/>
                <a:gd name="T37" fmla="*/ 702 h 834"/>
                <a:gd name="T38" fmla="*/ 594 w 864"/>
                <a:gd name="T39" fmla="*/ 732 h 834"/>
                <a:gd name="T40" fmla="*/ 588 w 864"/>
                <a:gd name="T41" fmla="*/ 732 h 834"/>
                <a:gd name="T42" fmla="*/ 576 w 864"/>
                <a:gd name="T43" fmla="*/ 732 h 834"/>
                <a:gd name="T44" fmla="*/ 594 w 864"/>
                <a:gd name="T45" fmla="*/ 768 h 834"/>
                <a:gd name="T46" fmla="*/ 546 w 864"/>
                <a:gd name="T47" fmla="*/ 828 h 834"/>
                <a:gd name="T48" fmla="*/ 462 w 864"/>
                <a:gd name="T49" fmla="*/ 750 h 834"/>
                <a:gd name="T50" fmla="*/ 408 w 864"/>
                <a:gd name="T51" fmla="*/ 654 h 834"/>
                <a:gd name="T52" fmla="*/ 336 w 864"/>
                <a:gd name="T53" fmla="*/ 534 h 834"/>
                <a:gd name="T54" fmla="*/ 252 w 864"/>
                <a:gd name="T55" fmla="*/ 528 h 834"/>
                <a:gd name="T56" fmla="*/ 216 w 864"/>
                <a:gd name="T57" fmla="*/ 582 h 834"/>
                <a:gd name="T58" fmla="*/ 126 w 864"/>
                <a:gd name="T59" fmla="*/ 528 h 834"/>
                <a:gd name="T60" fmla="*/ 6 w 864"/>
                <a:gd name="T61" fmla="*/ 342 h 834"/>
                <a:gd name="T62" fmla="*/ 234 w 864"/>
                <a:gd name="T63" fmla="*/ 348 h 834"/>
                <a:gd name="T64" fmla="*/ 456 w 864"/>
                <a:gd name="T65" fmla="*/ 12 h 834"/>
                <a:gd name="T66" fmla="*/ 468 w 864"/>
                <a:gd name="T67" fmla="*/ 174 h 834"/>
                <a:gd name="T68" fmla="*/ 498 w 864"/>
                <a:gd name="T69" fmla="*/ 192 h 834"/>
                <a:gd name="T70" fmla="*/ 564 w 864"/>
                <a:gd name="T71" fmla="*/ 198 h 834"/>
                <a:gd name="T72" fmla="*/ 594 w 864"/>
                <a:gd name="T73" fmla="*/ 210 h 834"/>
                <a:gd name="T74" fmla="*/ 624 w 864"/>
                <a:gd name="T75" fmla="*/ 216 h 834"/>
                <a:gd name="T76" fmla="*/ 642 w 864"/>
                <a:gd name="T77" fmla="*/ 216 h 834"/>
                <a:gd name="T78" fmla="*/ 660 w 864"/>
                <a:gd name="T79" fmla="*/ 216 h 834"/>
                <a:gd name="T80" fmla="*/ 750 w 864"/>
                <a:gd name="T81" fmla="*/ 210 h 834"/>
                <a:gd name="T82" fmla="*/ 798 w 864"/>
                <a:gd name="T83" fmla="*/ 234 h 8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864"/>
                <a:gd name="T127" fmla="*/ 0 h 834"/>
                <a:gd name="T128" fmla="*/ 864 w 864"/>
                <a:gd name="T129" fmla="*/ 834 h 8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864" h="834">
                  <a:moveTo>
                    <a:pt x="798" y="234"/>
                  </a:moveTo>
                  <a:lnTo>
                    <a:pt x="828" y="246"/>
                  </a:lnTo>
                  <a:lnTo>
                    <a:pt x="828" y="366"/>
                  </a:lnTo>
                  <a:lnTo>
                    <a:pt x="864" y="438"/>
                  </a:lnTo>
                  <a:lnTo>
                    <a:pt x="852" y="474"/>
                  </a:lnTo>
                  <a:lnTo>
                    <a:pt x="858" y="516"/>
                  </a:lnTo>
                  <a:lnTo>
                    <a:pt x="840" y="534"/>
                  </a:lnTo>
                  <a:lnTo>
                    <a:pt x="846" y="540"/>
                  </a:lnTo>
                  <a:lnTo>
                    <a:pt x="786" y="570"/>
                  </a:lnTo>
                  <a:lnTo>
                    <a:pt x="804" y="558"/>
                  </a:lnTo>
                  <a:lnTo>
                    <a:pt x="786" y="558"/>
                  </a:lnTo>
                  <a:lnTo>
                    <a:pt x="792" y="534"/>
                  </a:lnTo>
                  <a:lnTo>
                    <a:pt x="774" y="546"/>
                  </a:lnTo>
                  <a:lnTo>
                    <a:pt x="768" y="540"/>
                  </a:lnTo>
                  <a:lnTo>
                    <a:pt x="774" y="576"/>
                  </a:lnTo>
                  <a:lnTo>
                    <a:pt x="756" y="582"/>
                  </a:lnTo>
                  <a:lnTo>
                    <a:pt x="756" y="600"/>
                  </a:lnTo>
                  <a:lnTo>
                    <a:pt x="678" y="648"/>
                  </a:lnTo>
                  <a:lnTo>
                    <a:pt x="720" y="618"/>
                  </a:lnTo>
                  <a:lnTo>
                    <a:pt x="684" y="630"/>
                  </a:lnTo>
                  <a:lnTo>
                    <a:pt x="684" y="618"/>
                  </a:lnTo>
                  <a:lnTo>
                    <a:pt x="678" y="630"/>
                  </a:lnTo>
                  <a:lnTo>
                    <a:pt x="672" y="624"/>
                  </a:lnTo>
                  <a:lnTo>
                    <a:pt x="666" y="630"/>
                  </a:lnTo>
                  <a:lnTo>
                    <a:pt x="654" y="624"/>
                  </a:lnTo>
                  <a:lnTo>
                    <a:pt x="660" y="642"/>
                  </a:lnTo>
                  <a:lnTo>
                    <a:pt x="672" y="642"/>
                  </a:lnTo>
                  <a:lnTo>
                    <a:pt x="654" y="654"/>
                  </a:lnTo>
                  <a:lnTo>
                    <a:pt x="642" y="636"/>
                  </a:lnTo>
                  <a:lnTo>
                    <a:pt x="642" y="660"/>
                  </a:lnTo>
                  <a:lnTo>
                    <a:pt x="636" y="666"/>
                  </a:lnTo>
                  <a:lnTo>
                    <a:pt x="636" y="654"/>
                  </a:lnTo>
                  <a:lnTo>
                    <a:pt x="612" y="672"/>
                  </a:lnTo>
                  <a:lnTo>
                    <a:pt x="624" y="684"/>
                  </a:lnTo>
                  <a:lnTo>
                    <a:pt x="594" y="684"/>
                  </a:lnTo>
                  <a:lnTo>
                    <a:pt x="606" y="690"/>
                  </a:lnTo>
                  <a:lnTo>
                    <a:pt x="606" y="702"/>
                  </a:lnTo>
                  <a:lnTo>
                    <a:pt x="612" y="702"/>
                  </a:lnTo>
                  <a:lnTo>
                    <a:pt x="600" y="732"/>
                  </a:lnTo>
                  <a:lnTo>
                    <a:pt x="594" y="732"/>
                  </a:lnTo>
                  <a:lnTo>
                    <a:pt x="594" y="720"/>
                  </a:lnTo>
                  <a:lnTo>
                    <a:pt x="588" y="732"/>
                  </a:lnTo>
                  <a:lnTo>
                    <a:pt x="576" y="720"/>
                  </a:lnTo>
                  <a:lnTo>
                    <a:pt x="576" y="732"/>
                  </a:lnTo>
                  <a:lnTo>
                    <a:pt x="600" y="732"/>
                  </a:lnTo>
                  <a:lnTo>
                    <a:pt x="594" y="768"/>
                  </a:lnTo>
                  <a:lnTo>
                    <a:pt x="618" y="834"/>
                  </a:lnTo>
                  <a:lnTo>
                    <a:pt x="546" y="828"/>
                  </a:lnTo>
                  <a:lnTo>
                    <a:pt x="480" y="798"/>
                  </a:lnTo>
                  <a:lnTo>
                    <a:pt x="462" y="750"/>
                  </a:lnTo>
                  <a:lnTo>
                    <a:pt x="456" y="702"/>
                  </a:lnTo>
                  <a:lnTo>
                    <a:pt x="408" y="654"/>
                  </a:lnTo>
                  <a:lnTo>
                    <a:pt x="372" y="570"/>
                  </a:lnTo>
                  <a:lnTo>
                    <a:pt x="336" y="534"/>
                  </a:lnTo>
                  <a:lnTo>
                    <a:pt x="276" y="516"/>
                  </a:lnTo>
                  <a:lnTo>
                    <a:pt x="252" y="528"/>
                  </a:lnTo>
                  <a:lnTo>
                    <a:pt x="234" y="564"/>
                  </a:lnTo>
                  <a:lnTo>
                    <a:pt x="216" y="582"/>
                  </a:lnTo>
                  <a:lnTo>
                    <a:pt x="198" y="576"/>
                  </a:lnTo>
                  <a:lnTo>
                    <a:pt x="126" y="528"/>
                  </a:lnTo>
                  <a:lnTo>
                    <a:pt x="108" y="450"/>
                  </a:lnTo>
                  <a:lnTo>
                    <a:pt x="6" y="342"/>
                  </a:lnTo>
                  <a:lnTo>
                    <a:pt x="0" y="330"/>
                  </a:lnTo>
                  <a:lnTo>
                    <a:pt x="234" y="348"/>
                  </a:lnTo>
                  <a:lnTo>
                    <a:pt x="264" y="0"/>
                  </a:lnTo>
                  <a:lnTo>
                    <a:pt x="456" y="12"/>
                  </a:lnTo>
                  <a:lnTo>
                    <a:pt x="444" y="162"/>
                  </a:lnTo>
                  <a:lnTo>
                    <a:pt x="468" y="174"/>
                  </a:lnTo>
                  <a:lnTo>
                    <a:pt x="486" y="174"/>
                  </a:lnTo>
                  <a:lnTo>
                    <a:pt x="498" y="192"/>
                  </a:lnTo>
                  <a:lnTo>
                    <a:pt x="540" y="204"/>
                  </a:lnTo>
                  <a:lnTo>
                    <a:pt x="564" y="198"/>
                  </a:lnTo>
                  <a:lnTo>
                    <a:pt x="582" y="222"/>
                  </a:lnTo>
                  <a:lnTo>
                    <a:pt x="594" y="210"/>
                  </a:lnTo>
                  <a:lnTo>
                    <a:pt x="612" y="228"/>
                  </a:lnTo>
                  <a:lnTo>
                    <a:pt x="624" y="216"/>
                  </a:lnTo>
                  <a:lnTo>
                    <a:pt x="630" y="234"/>
                  </a:lnTo>
                  <a:lnTo>
                    <a:pt x="642" y="216"/>
                  </a:lnTo>
                  <a:lnTo>
                    <a:pt x="648" y="222"/>
                  </a:lnTo>
                  <a:lnTo>
                    <a:pt x="660" y="216"/>
                  </a:lnTo>
                  <a:lnTo>
                    <a:pt x="678" y="234"/>
                  </a:lnTo>
                  <a:lnTo>
                    <a:pt x="750" y="210"/>
                  </a:lnTo>
                  <a:lnTo>
                    <a:pt x="798" y="240"/>
                  </a:lnTo>
                  <a:lnTo>
                    <a:pt x="798" y="234"/>
                  </a:lnTo>
                  <a:lnTo>
                    <a:pt x="798" y="240"/>
                  </a:lnTo>
                </a:path>
              </a:pathLst>
            </a:custGeom>
            <a:noFill/>
            <a:ln w="9525">
              <a:solidFill>
                <a:srgbClr val="000000"/>
              </a:solidFill>
              <a:prstDash val="solid"/>
              <a:round/>
              <a:headEnd/>
              <a:tailEnd/>
            </a:ln>
          </p:spPr>
          <p:txBody>
            <a:bodyPr/>
            <a:lstStyle/>
            <a:p>
              <a:endParaRPr lang="en-US"/>
            </a:p>
          </p:txBody>
        </p:sp>
        <p:sp>
          <p:nvSpPr>
            <p:cNvPr id="11373" name="Freeform 233"/>
            <p:cNvSpPr>
              <a:spLocks/>
            </p:cNvSpPr>
            <p:nvPr/>
          </p:nvSpPr>
          <p:spPr bwMode="auto">
            <a:xfrm>
              <a:off x="1803" y="1800"/>
              <a:ext cx="348" cy="438"/>
            </a:xfrm>
            <a:custGeom>
              <a:avLst/>
              <a:gdLst>
                <a:gd name="T0" fmla="*/ 306 w 348"/>
                <a:gd name="T1" fmla="*/ 438 h 438"/>
                <a:gd name="T2" fmla="*/ 0 w 348"/>
                <a:gd name="T3" fmla="*/ 384 h 438"/>
                <a:gd name="T4" fmla="*/ 78 w 348"/>
                <a:gd name="T5" fmla="*/ 0 h 438"/>
                <a:gd name="T6" fmla="*/ 132 w 348"/>
                <a:gd name="T7" fmla="*/ 12 h 438"/>
                <a:gd name="T8" fmla="*/ 246 w 348"/>
                <a:gd name="T9" fmla="*/ 30 h 438"/>
                <a:gd name="T10" fmla="*/ 234 w 348"/>
                <a:gd name="T11" fmla="*/ 108 h 438"/>
                <a:gd name="T12" fmla="*/ 348 w 348"/>
                <a:gd name="T13" fmla="*/ 126 h 438"/>
                <a:gd name="T14" fmla="*/ 312 w 348"/>
                <a:gd name="T15" fmla="*/ 390 h 438"/>
                <a:gd name="T16" fmla="*/ 306 w 348"/>
                <a:gd name="T17" fmla="*/ 438 h 4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8"/>
                <a:gd name="T28" fmla="*/ 0 h 438"/>
                <a:gd name="T29" fmla="*/ 348 w 348"/>
                <a:gd name="T30" fmla="*/ 438 h 4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8" h="438">
                  <a:moveTo>
                    <a:pt x="306" y="438"/>
                  </a:moveTo>
                  <a:lnTo>
                    <a:pt x="0" y="384"/>
                  </a:lnTo>
                  <a:lnTo>
                    <a:pt x="78" y="0"/>
                  </a:lnTo>
                  <a:lnTo>
                    <a:pt x="132" y="12"/>
                  </a:lnTo>
                  <a:lnTo>
                    <a:pt x="246" y="30"/>
                  </a:lnTo>
                  <a:lnTo>
                    <a:pt x="234" y="108"/>
                  </a:lnTo>
                  <a:lnTo>
                    <a:pt x="348" y="126"/>
                  </a:lnTo>
                  <a:lnTo>
                    <a:pt x="312" y="390"/>
                  </a:lnTo>
                  <a:lnTo>
                    <a:pt x="306" y="438"/>
                  </a:lnTo>
                  <a:close/>
                </a:path>
              </a:pathLst>
            </a:custGeom>
            <a:solidFill>
              <a:srgbClr val="FF8C00"/>
            </a:solidFill>
            <a:ln w="9525">
              <a:solidFill>
                <a:srgbClr val="FF8C00"/>
              </a:solidFill>
              <a:prstDash val="solid"/>
              <a:round/>
              <a:headEnd/>
              <a:tailEnd/>
            </a:ln>
          </p:spPr>
          <p:txBody>
            <a:bodyPr/>
            <a:lstStyle/>
            <a:p>
              <a:endParaRPr lang="en-US"/>
            </a:p>
          </p:txBody>
        </p:sp>
        <p:sp>
          <p:nvSpPr>
            <p:cNvPr id="11374" name="Freeform 234"/>
            <p:cNvSpPr>
              <a:spLocks/>
            </p:cNvSpPr>
            <p:nvPr/>
          </p:nvSpPr>
          <p:spPr bwMode="auto">
            <a:xfrm>
              <a:off x="1803" y="1800"/>
              <a:ext cx="348" cy="444"/>
            </a:xfrm>
            <a:custGeom>
              <a:avLst/>
              <a:gdLst>
                <a:gd name="T0" fmla="*/ 306 w 348"/>
                <a:gd name="T1" fmla="*/ 438 h 444"/>
                <a:gd name="T2" fmla="*/ 0 w 348"/>
                <a:gd name="T3" fmla="*/ 384 h 444"/>
                <a:gd name="T4" fmla="*/ 78 w 348"/>
                <a:gd name="T5" fmla="*/ 0 h 444"/>
                <a:gd name="T6" fmla="*/ 132 w 348"/>
                <a:gd name="T7" fmla="*/ 12 h 444"/>
                <a:gd name="T8" fmla="*/ 246 w 348"/>
                <a:gd name="T9" fmla="*/ 30 h 444"/>
                <a:gd name="T10" fmla="*/ 234 w 348"/>
                <a:gd name="T11" fmla="*/ 108 h 444"/>
                <a:gd name="T12" fmla="*/ 348 w 348"/>
                <a:gd name="T13" fmla="*/ 126 h 444"/>
                <a:gd name="T14" fmla="*/ 312 w 348"/>
                <a:gd name="T15" fmla="*/ 390 h 444"/>
                <a:gd name="T16" fmla="*/ 306 w 348"/>
                <a:gd name="T17" fmla="*/ 438 h 444"/>
                <a:gd name="T18" fmla="*/ 306 w 348"/>
                <a:gd name="T19" fmla="*/ 444 h 4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48"/>
                <a:gd name="T31" fmla="*/ 0 h 444"/>
                <a:gd name="T32" fmla="*/ 348 w 348"/>
                <a:gd name="T33" fmla="*/ 444 h 44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48" h="444">
                  <a:moveTo>
                    <a:pt x="306" y="438"/>
                  </a:moveTo>
                  <a:lnTo>
                    <a:pt x="0" y="384"/>
                  </a:lnTo>
                  <a:lnTo>
                    <a:pt x="78" y="0"/>
                  </a:lnTo>
                  <a:lnTo>
                    <a:pt x="132" y="12"/>
                  </a:lnTo>
                  <a:lnTo>
                    <a:pt x="246" y="30"/>
                  </a:lnTo>
                  <a:lnTo>
                    <a:pt x="234" y="108"/>
                  </a:lnTo>
                  <a:lnTo>
                    <a:pt x="348" y="126"/>
                  </a:lnTo>
                  <a:lnTo>
                    <a:pt x="312" y="390"/>
                  </a:lnTo>
                  <a:lnTo>
                    <a:pt x="306" y="438"/>
                  </a:lnTo>
                  <a:lnTo>
                    <a:pt x="306" y="444"/>
                  </a:lnTo>
                </a:path>
              </a:pathLst>
            </a:custGeom>
            <a:noFill/>
            <a:ln w="9525">
              <a:solidFill>
                <a:srgbClr val="000000"/>
              </a:solidFill>
              <a:prstDash val="solid"/>
              <a:round/>
              <a:headEnd/>
              <a:tailEnd/>
            </a:ln>
          </p:spPr>
          <p:txBody>
            <a:bodyPr/>
            <a:lstStyle/>
            <a:p>
              <a:endParaRPr lang="en-US"/>
            </a:p>
          </p:txBody>
        </p:sp>
        <p:sp>
          <p:nvSpPr>
            <p:cNvPr id="11375" name="Freeform 235"/>
            <p:cNvSpPr>
              <a:spLocks/>
            </p:cNvSpPr>
            <p:nvPr/>
          </p:nvSpPr>
          <p:spPr bwMode="auto">
            <a:xfrm>
              <a:off x="4155" y="1494"/>
              <a:ext cx="102" cy="198"/>
            </a:xfrm>
            <a:custGeom>
              <a:avLst/>
              <a:gdLst>
                <a:gd name="T0" fmla="*/ 90 w 102"/>
                <a:gd name="T1" fmla="*/ 186 h 198"/>
                <a:gd name="T2" fmla="*/ 66 w 102"/>
                <a:gd name="T3" fmla="*/ 192 h 198"/>
                <a:gd name="T4" fmla="*/ 48 w 102"/>
                <a:gd name="T5" fmla="*/ 198 h 198"/>
                <a:gd name="T6" fmla="*/ 42 w 102"/>
                <a:gd name="T7" fmla="*/ 192 h 198"/>
                <a:gd name="T8" fmla="*/ 30 w 102"/>
                <a:gd name="T9" fmla="*/ 138 h 198"/>
                <a:gd name="T10" fmla="*/ 24 w 102"/>
                <a:gd name="T11" fmla="*/ 138 h 198"/>
                <a:gd name="T12" fmla="*/ 12 w 102"/>
                <a:gd name="T13" fmla="*/ 102 h 198"/>
                <a:gd name="T14" fmla="*/ 0 w 102"/>
                <a:gd name="T15" fmla="*/ 30 h 198"/>
                <a:gd name="T16" fmla="*/ 96 w 102"/>
                <a:gd name="T17" fmla="*/ 0 h 198"/>
                <a:gd name="T18" fmla="*/ 102 w 102"/>
                <a:gd name="T19" fmla="*/ 42 h 198"/>
                <a:gd name="T20" fmla="*/ 84 w 102"/>
                <a:gd name="T21" fmla="*/ 66 h 198"/>
                <a:gd name="T22" fmla="*/ 78 w 102"/>
                <a:gd name="T23" fmla="*/ 120 h 198"/>
                <a:gd name="T24" fmla="*/ 90 w 102"/>
                <a:gd name="T25" fmla="*/ 186 h 19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198"/>
                <a:gd name="T41" fmla="*/ 102 w 102"/>
                <a:gd name="T42" fmla="*/ 198 h 19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198">
                  <a:moveTo>
                    <a:pt x="90" y="186"/>
                  </a:moveTo>
                  <a:lnTo>
                    <a:pt x="66" y="192"/>
                  </a:lnTo>
                  <a:lnTo>
                    <a:pt x="48" y="198"/>
                  </a:lnTo>
                  <a:lnTo>
                    <a:pt x="42" y="192"/>
                  </a:lnTo>
                  <a:lnTo>
                    <a:pt x="30" y="138"/>
                  </a:lnTo>
                  <a:lnTo>
                    <a:pt x="24" y="138"/>
                  </a:lnTo>
                  <a:lnTo>
                    <a:pt x="12" y="102"/>
                  </a:lnTo>
                  <a:lnTo>
                    <a:pt x="0" y="30"/>
                  </a:lnTo>
                  <a:lnTo>
                    <a:pt x="96" y="0"/>
                  </a:lnTo>
                  <a:lnTo>
                    <a:pt x="102" y="42"/>
                  </a:lnTo>
                  <a:lnTo>
                    <a:pt x="84" y="66"/>
                  </a:lnTo>
                  <a:lnTo>
                    <a:pt x="78" y="120"/>
                  </a:lnTo>
                  <a:lnTo>
                    <a:pt x="90" y="186"/>
                  </a:lnTo>
                  <a:close/>
                </a:path>
              </a:pathLst>
            </a:custGeom>
            <a:solidFill>
              <a:srgbClr val="FFAA00"/>
            </a:solidFill>
            <a:ln w="9525">
              <a:solidFill>
                <a:srgbClr val="FFAA00"/>
              </a:solidFill>
              <a:prstDash val="solid"/>
              <a:round/>
              <a:headEnd/>
              <a:tailEnd/>
            </a:ln>
          </p:spPr>
          <p:txBody>
            <a:bodyPr/>
            <a:lstStyle/>
            <a:p>
              <a:endParaRPr lang="en-US"/>
            </a:p>
          </p:txBody>
        </p:sp>
        <p:sp>
          <p:nvSpPr>
            <p:cNvPr id="11376" name="Freeform 236"/>
            <p:cNvSpPr>
              <a:spLocks/>
            </p:cNvSpPr>
            <p:nvPr/>
          </p:nvSpPr>
          <p:spPr bwMode="auto">
            <a:xfrm>
              <a:off x="4155" y="1494"/>
              <a:ext cx="102" cy="198"/>
            </a:xfrm>
            <a:custGeom>
              <a:avLst/>
              <a:gdLst>
                <a:gd name="T0" fmla="*/ 90 w 102"/>
                <a:gd name="T1" fmla="*/ 186 h 198"/>
                <a:gd name="T2" fmla="*/ 66 w 102"/>
                <a:gd name="T3" fmla="*/ 192 h 198"/>
                <a:gd name="T4" fmla="*/ 48 w 102"/>
                <a:gd name="T5" fmla="*/ 198 h 198"/>
                <a:gd name="T6" fmla="*/ 42 w 102"/>
                <a:gd name="T7" fmla="*/ 192 h 198"/>
                <a:gd name="T8" fmla="*/ 30 w 102"/>
                <a:gd name="T9" fmla="*/ 138 h 198"/>
                <a:gd name="T10" fmla="*/ 24 w 102"/>
                <a:gd name="T11" fmla="*/ 138 h 198"/>
                <a:gd name="T12" fmla="*/ 12 w 102"/>
                <a:gd name="T13" fmla="*/ 102 h 198"/>
                <a:gd name="T14" fmla="*/ 0 w 102"/>
                <a:gd name="T15" fmla="*/ 30 h 198"/>
                <a:gd name="T16" fmla="*/ 96 w 102"/>
                <a:gd name="T17" fmla="*/ 0 h 198"/>
                <a:gd name="T18" fmla="*/ 102 w 102"/>
                <a:gd name="T19" fmla="*/ 42 h 198"/>
                <a:gd name="T20" fmla="*/ 84 w 102"/>
                <a:gd name="T21" fmla="*/ 66 h 198"/>
                <a:gd name="T22" fmla="*/ 78 w 102"/>
                <a:gd name="T23" fmla="*/ 120 h 198"/>
                <a:gd name="T24" fmla="*/ 90 w 102"/>
                <a:gd name="T25" fmla="*/ 186 h 198"/>
                <a:gd name="T26" fmla="*/ 90 w 102"/>
                <a:gd name="T27" fmla="*/ 192 h 19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2"/>
                <a:gd name="T43" fmla="*/ 0 h 198"/>
                <a:gd name="T44" fmla="*/ 102 w 102"/>
                <a:gd name="T45" fmla="*/ 198 h 19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2" h="198">
                  <a:moveTo>
                    <a:pt x="90" y="186"/>
                  </a:moveTo>
                  <a:lnTo>
                    <a:pt x="66" y="192"/>
                  </a:lnTo>
                  <a:lnTo>
                    <a:pt x="48" y="198"/>
                  </a:lnTo>
                  <a:lnTo>
                    <a:pt x="42" y="192"/>
                  </a:lnTo>
                  <a:lnTo>
                    <a:pt x="30" y="138"/>
                  </a:lnTo>
                  <a:lnTo>
                    <a:pt x="24" y="138"/>
                  </a:lnTo>
                  <a:lnTo>
                    <a:pt x="12" y="102"/>
                  </a:lnTo>
                  <a:lnTo>
                    <a:pt x="0" y="30"/>
                  </a:lnTo>
                  <a:lnTo>
                    <a:pt x="96" y="0"/>
                  </a:lnTo>
                  <a:lnTo>
                    <a:pt x="102" y="42"/>
                  </a:lnTo>
                  <a:lnTo>
                    <a:pt x="84" y="66"/>
                  </a:lnTo>
                  <a:lnTo>
                    <a:pt x="78" y="120"/>
                  </a:lnTo>
                  <a:lnTo>
                    <a:pt x="90" y="186"/>
                  </a:lnTo>
                  <a:lnTo>
                    <a:pt x="90" y="192"/>
                  </a:lnTo>
                </a:path>
              </a:pathLst>
            </a:custGeom>
            <a:noFill/>
            <a:ln w="9525">
              <a:solidFill>
                <a:srgbClr val="000000"/>
              </a:solidFill>
              <a:prstDash val="solid"/>
              <a:round/>
              <a:headEnd/>
              <a:tailEnd/>
            </a:ln>
          </p:spPr>
          <p:txBody>
            <a:bodyPr/>
            <a:lstStyle/>
            <a:p>
              <a:endParaRPr lang="en-US"/>
            </a:p>
          </p:txBody>
        </p:sp>
        <p:sp>
          <p:nvSpPr>
            <p:cNvPr id="11377" name="Freeform 237"/>
            <p:cNvSpPr>
              <a:spLocks/>
            </p:cNvSpPr>
            <p:nvPr/>
          </p:nvSpPr>
          <p:spPr bwMode="auto">
            <a:xfrm>
              <a:off x="4167" y="2076"/>
              <a:ext cx="6" cy="18"/>
            </a:xfrm>
            <a:custGeom>
              <a:avLst/>
              <a:gdLst>
                <a:gd name="T0" fmla="*/ 6 w 6"/>
                <a:gd name="T1" fmla="*/ 0 h 18"/>
                <a:gd name="T2" fmla="*/ 0 w 6"/>
                <a:gd name="T3" fmla="*/ 18 h 18"/>
                <a:gd name="T4" fmla="*/ 0 w 6"/>
                <a:gd name="T5" fmla="*/ 0 h 18"/>
                <a:gd name="T6" fmla="*/ 6 w 6"/>
                <a:gd name="T7" fmla="*/ 0 h 18"/>
                <a:gd name="T8" fmla="*/ 0 60000 65536"/>
                <a:gd name="T9" fmla="*/ 0 60000 65536"/>
                <a:gd name="T10" fmla="*/ 0 60000 65536"/>
                <a:gd name="T11" fmla="*/ 0 60000 65536"/>
                <a:gd name="T12" fmla="*/ 0 w 6"/>
                <a:gd name="T13" fmla="*/ 0 h 18"/>
                <a:gd name="T14" fmla="*/ 6 w 6"/>
                <a:gd name="T15" fmla="*/ 18 h 18"/>
              </a:gdLst>
              <a:ahLst/>
              <a:cxnLst>
                <a:cxn ang="T8">
                  <a:pos x="T0" y="T1"/>
                </a:cxn>
                <a:cxn ang="T9">
                  <a:pos x="T2" y="T3"/>
                </a:cxn>
                <a:cxn ang="T10">
                  <a:pos x="T4" y="T5"/>
                </a:cxn>
                <a:cxn ang="T11">
                  <a:pos x="T6" y="T7"/>
                </a:cxn>
              </a:cxnLst>
              <a:rect l="T12" t="T13" r="T14" b="T15"/>
              <a:pathLst>
                <a:path w="6" h="18">
                  <a:moveTo>
                    <a:pt x="6" y="0"/>
                  </a:moveTo>
                  <a:lnTo>
                    <a:pt x="0" y="18"/>
                  </a:lnTo>
                  <a:lnTo>
                    <a:pt x="0" y="0"/>
                  </a:lnTo>
                  <a:lnTo>
                    <a:pt x="6" y="0"/>
                  </a:lnTo>
                  <a:close/>
                </a:path>
              </a:pathLst>
            </a:custGeom>
            <a:solidFill>
              <a:srgbClr val="FF8C00"/>
            </a:solidFill>
            <a:ln w="9525">
              <a:solidFill>
                <a:srgbClr val="FF8C00"/>
              </a:solidFill>
              <a:prstDash val="solid"/>
              <a:round/>
              <a:headEnd/>
              <a:tailEnd/>
            </a:ln>
          </p:spPr>
          <p:txBody>
            <a:bodyPr/>
            <a:lstStyle/>
            <a:p>
              <a:endParaRPr lang="en-US"/>
            </a:p>
          </p:txBody>
        </p:sp>
        <p:sp>
          <p:nvSpPr>
            <p:cNvPr id="11378" name="Freeform 238"/>
            <p:cNvSpPr>
              <a:spLocks/>
            </p:cNvSpPr>
            <p:nvPr/>
          </p:nvSpPr>
          <p:spPr bwMode="auto">
            <a:xfrm>
              <a:off x="4167" y="2076"/>
              <a:ext cx="6" cy="18"/>
            </a:xfrm>
            <a:custGeom>
              <a:avLst/>
              <a:gdLst>
                <a:gd name="T0" fmla="*/ 6 w 6"/>
                <a:gd name="T1" fmla="*/ 0 h 18"/>
                <a:gd name="T2" fmla="*/ 0 w 6"/>
                <a:gd name="T3" fmla="*/ 18 h 18"/>
                <a:gd name="T4" fmla="*/ 0 w 6"/>
                <a:gd name="T5" fmla="*/ 0 h 18"/>
                <a:gd name="T6" fmla="*/ 6 w 6"/>
                <a:gd name="T7" fmla="*/ 0 h 18"/>
                <a:gd name="T8" fmla="*/ 6 w 6"/>
                <a:gd name="T9" fmla="*/ 6 h 18"/>
                <a:gd name="T10" fmla="*/ 0 60000 65536"/>
                <a:gd name="T11" fmla="*/ 0 60000 65536"/>
                <a:gd name="T12" fmla="*/ 0 60000 65536"/>
                <a:gd name="T13" fmla="*/ 0 60000 65536"/>
                <a:gd name="T14" fmla="*/ 0 60000 65536"/>
                <a:gd name="T15" fmla="*/ 0 w 6"/>
                <a:gd name="T16" fmla="*/ 0 h 18"/>
                <a:gd name="T17" fmla="*/ 6 w 6"/>
                <a:gd name="T18" fmla="*/ 18 h 18"/>
              </a:gdLst>
              <a:ahLst/>
              <a:cxnLst>
                <a:cxn ang="T10">
                  <a:pos x="T0" y="T1"/>
                </a:cxn>
                <a:cxn ang="T11">
                  <a:pos x="T2" y="T3"/>
                </a:cxn>
                <a:cxn ang="T12">
                  <a:pos x="T4" y="T5"/>
                </a:cxn>
                <a:cxn ang="T13">
                  <a:pos x="T6" y="T7"/>
                </a:cxn>
                <a:cxn ang="T14">
                  <a:pos x="T8" y="T9"/>
                </a:cxn>
              </a:cxnLst>
              <a:rect l="T15" t="T16" r="T17" b="T18"/>
              <a:pathLst>
                <a:path w="6" h="18">
                  <a:moveTo>
                    <a:pt x="6" y="0"/>
                  </a:moveTo>
                  <a:lnTo>
                    <a:pt x="0" y="18"/>
                  </a:ln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11379" name="Freeform 239"/>
            <p:cNvSpPr>
              <a:spLocks/>
            </p:cNvSpPr>
            <p:nvPr/>
          </p:nvSpPr>
          <p:spPr bwMode="auto">
            <a:xfrm>
              <a:off x="4137" y="2076"/>
              <a:ext cx="24" cy="78"/>
            </a:xfrm>
            <a:custGeom>
              <a:avLst/>
              <a:gdLst>
                <a:gd name="T0" fmla="*/ 24 w 24"/>
                <a:gd name="T1" fmla="*/ 0 h 78"/>
                <a:gd name="T2" fmla="*/ 6 w 24"/>
                <a:gd name="T3" fmla="*/ 78 h 78"/>
                <a:gd name="T4" fmla="*/ 0 w 24"/>
                <a:gd name="T5" fmla="*/ 54 h 78"/>
                <a:gd name="T6" fmla="*/ 12 w 24"/>
                <a:gd name="T7" fmla="*/ 12 h 78"/>
                <a:gd name="T8" fmla="*/ 12 w 24"/>
                <a:gd name="T9" fmla="*/ 6 h 78"/>
                <a:gd name="T10" fmla="*/ 24 w 24"/>
                <a:gd name="T11" fmla="*/ 0 h 78"/>
                <a:gd name="T12" fmla="*/ 0 60000 65536"/>
                <a:gd name="T13" fmla="*/ 0 60000 65536"/>
                <a:gd name="T14" fmla="*/ 0 60000 65536"/>
                <a:gd name="T15" fmla="*/ 0 60000 65536"/>
                <a:gd name="T16" fmla="*/ 0 60000 65536"/>
                <a:gd name="T17" fmla="*/ 0 60000 65536"/>
                <a:gd name="T18" fmla="*/ 0 w 24"/>
                <a:gd name="T19" fmla="*/ 0 h 78"/>
                <a:gd name="T20" fmla="*/ 24 w 24"/>
                <a:gd name="T21" fmla="*/ 78 h 78"/>
              </a:gdLst>
              <a:ahLst/>
              <a:cxnLst>
                <a:cxn ang="T12">
                  <a:pos x="T0" y="T1"/>
                </a:cxn>
                <a:cxn ang="T13">
                  <a:pos x="T2" y="T3"/>
                </a:cxn>
                <a:cxn ang="T14">
                  <a:pos x="T4" y="T5"/>
                </a:cxn>
                <a:cxn ang="T15">
                  <a:pos x="T6" y="T7"/>
                </a:cxn>
                <a:cxn ang="T16">
                  <a:pos x="T8" y="T9"/>
                </a:cxn>
                <a:cxn ang="T17">
                  <a:pos x="T10" y="T11"/>
                </a:cxn>
              </a:cxnLst>
              <a:rect l="T18" t="T19" r="T20" b="T21"/>
              <a:pathLst>
                <a:path w="24" h="78">
                  <a:moveTo>
                    <a:pt x="24" y="0"/>
                  </a:moveTo>
                  <a:lnTo>
                    <a:pt x="6" y="78"/>
                  </a:lnTo>
                  <a:lnTo>
                    <a:pt x="0" y="54"/>
                  </a:lnTo>
                  <a:lnTo>
                    <a:pt x="12" y="12"/>
                  </a:lnTo>
                  <a:lnTo>
                    <a:pt x="12" y="6"/>
                  </a:lnTo>
                  <a:lnTo>
                    <a:pt x="24" y="0"/>
                  </a:lnTo>
                  <a:close/>
                </a:path>
              </a:pathLst>
            </a:custGeom>
            <a:solidFill>
              <a:srgbClr val="FF8C00"/>
            </a:solidFill>
            <a:ln w="9525">
              <a:solidFill>
                <a:srgbClr val="FF8C00"/>
              </a:solidFill>
              <a:prstDash val="solid"/>
              <a:round/>
              <a:headEnd/>
              <a:tailEnd/>
            </a:ln>
          </p:spPr>
          <p:txBody>
            <a:bodyPr/>
            <a:lstStyle/>
            <a:p>
              <a:endParaRPr lang="en-US"/>
            </a:p>
          </p:txBody>
        </p:sp>
        <p:sp>
          <p:nvSpPr>
            <p:cNvPr id="11380" name="Freeform 240"/>
            <p:cNvSpPr>
              <a:spLocks/>
            </p:cNvSpPr>
            <p:nvPr/>
          </p:nvSpPr>
          <p:spPr bwMode="auto">
            <a:xfrm>
              <a:off x="4137" y="2076"/>
              <a:ext cx="24" cy="78"/>
            </a:xfrm>
            <a:custGeom>
              <a:avLst/>
              <a:gdLst>
                <a:gd name="T0" fmla="*/ 24 w 24"/>
                <a:gd name="T1" fmla="*/ 0 h 78"/>
                <a:gd name="T2" fmla="*/ 6 w 24"/>
                <a:gd name="T3" fmla="*/ 78 h 78"/>
                <a:gd name="T4" fmla="*/ 0 w 24"/>
                <a:gd name="T5" fmla="*/ 54 h 78"/>
                <a:gd name="T6" fmla="*/ 12 w 24"/>
                <a:gd name="T7" fmla="*/ 12 h 78"/>
                <a:gd name="T8" fmla="*/ 12 w 24"/>
                <a:gd name="T9" fmla="*/ 6 h 78"/>
                <a:gd name="T10" fmla="*/ 24 w 24"/>
                <a:gd name="T11" fmla="*/ 0 h 78"/>
                <a:gd name="T12" fmla="*/ 24 w 24"/>
                <a:gd name="T13" fmla="*/ 6 h 78"/>
                <a:gd name="T14" fmla="*/ 0 60000 65536"/>
                <a:gd name="T15" fmla="*/ 0 60000 65536"/>
                <a:gd name="T16" fmla="*/ 0 60000 65536"/>
                <a:gd name="T17" fmla="*/ 0 60000 65536"/>
                <a:gd name="T18" fmla="*/ 0 60000 65536"/>
                <a:gd name="T19" fmla="*/ 0 60000 65536"/>
                <a:gd name="T20" fmla="*/ 0 60000 65536"/>
                <a:gd name="T21" fmla="*/ 0 w 24"/>
                <a:gd name="T22" fmla="*/ 0 h 78"/>
                <a:gd name="T23" fmla="*/ 24 w 24"/>
                <a:gd name="T24" fmla="*/ 78 h 7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78">
                  <a:moveTo>
                    <a:pt x="24" y="0"/>
                  </a:moveTo>
                  <a:lnTo>
                    <a:pt x="6" y="78"/>
                  </a:lnTo>
                  <a:lnTo>
                    <a:pt x="0" y="54"/>
                  </a:lnTo>
                  <a:lnTo>
                    <a:pt x="12" y="12"/>
                  </a:lnTo>
                  <a:lnTo>
                    <a:pt x="12" y="6"/>
                  </a:lnTo>
                  <a:lnTo>
                    <a:pt x="24" y="0"/>
                  </a:lnTo>
                  <a:lnTo>
                    <a:pt x="24" y="6"/>
                  </a:lnTo>
                </a:path>
              </a:pathLst>
            </a:custGeom>
            <a:noFill/>
            <a:ln w="9525">
              <a:solidFill>
                <a:srgbClr val="000000"/>
              </a:solidFill>
              <a:prstDash val="solid"/>
              <a:round/>
              <a:headEnd/>
              <a:tailEnd/>
            </a:ln>
          </p:spPr>
          <p:txBody>
            <a:bodyPr/>
            <a:lstStyle/>
            <a:p>
              <a:endParaRPr lang="en-US"/>
            </a:p>
          </p:txBody>
        </p:sp>
        <p:sp>
          <p:nvSpPr>
            <p:cNvPr id="11381" name="Freeform 241"/>
            <p:cNvSpPr>
              <a:spLocks/>
            </p:cNvSpPr>
            <p:nvPr/>
          </p:nvSpPr>
          <p:spPr bwMode="auto">
            <a:xfrm>
              <a:off x="3681" y="2004"/>
              <a:ext cx="474" cy="270"/>
            </a:xfrm>
            <a:custGeom>
              <a:avLst/>
              <a:gdLst>
                <a:gd name="T0" fmla="*/ 474 w 474"/>
                <a:gd name="T1" fmla="*/ 192 h 270"/>
                <a:gd name="T2" fmla="*/ 468 w 474"/>
                <a:gd name="T3" fmla="*/ 186 h 270"/>
                <a:gd name="T4" fmla="*/ 474 w 474"/>
                <a:gd name="T5" fmla="*/ 192 h 270"/>
                <a:gd name="T6" fmla="*/ 468 w 474"/>
                <a:gd name="T7" fmla="*/ 198 h 270"/>
                <a:gd name="T8" fmla="*/ 120 w 474"/>
                <a:gd name="T9" fmla="*/ 252 h 270"/>
                <a:gd name="T10" fmla="*/ 0 w 474"/>
                <a:gd name="T11" fmla="*/ 270 h 270"/>
                <a:gd name="T12" fmla="*/ 30 w 474"/>
                <a:gd name="T13" fmla="*/ 258 h 270"/>
                <a:gd name="T14" fmla="*/ 90 w 474"/>
                <a:gd name="T15" fmla="*/ 186 h 270"/>
                <a:gd name="T16" fmla="*/ 96 w 474"/>
                <a:gd name="T17" fmla="*/ 198 h 270"/>
                <a:gd name="T18" fmla="*/ 114 w 474"/>
                <a:gd name="T19" fmla="*/ 210 h 270"/>
                <a:gd name="T20" fmla="*/ 186 w 474"/>
                <a:gd name="T21" fmla="*/ 180 h 270"/>
                <a:gd name="T22" fmla="*/ 198 w 474"/>
                <a:gd name="T23" fmla="*/ 162 h 270"/>
                <a:gd name="T24" fmla="*/ 192 w 474"/>
                <a:gd name="T25" fmla="*/ 156 h 270"/>
                <a:gd name="T26" fmla="*/ 216 w 474"/>
                <a:gd name="T27" fmla="*/ 84 h 270"/>
                <a:gd name="T28" fmla="*/ 240 w 474"/>
                <a:gd name="T29" fmla="*/ 90 h 270"/>
                <a:gd name="T30" fmla="*/ 252 w 474"/>
                <a:gd name="T31" fmla="*/ 60 h 270"/>
                <a:gd name="T32" fmla="*/ 264 w 474"/>
                <a:gd name="T33" fmla="*/ 60 h 270"/>
                <a:gd name="T34" fmla="*/ 282 w 474"/>
                <a:gd name="T35" fmla="*/ 24 h 270"/>
                <a:gd name="T36" fmla="*/ 282 w 474"/>
                <a:gd name="T37" fmla="*/ 0 h 270"/>
                <a:gd name="T38" fmla="*/ 318 w 474"/>
                <a:gd name="T39" fmla="*/ 18 h 270"/>
                <a:gd name="T40" fmla="*/ 324 w 474"/>
                <a:gd name="T41" fmla="*/ 6 h 270"/>
                <a:gd name="T42" fmla="*/ 360 w 474"/>
                <a:gd name="T43" fmla="*/ 24 h 270"/>
                <a:gd name="T44" fmla="*/ 372 w 474"/>
                <a:gd name="T45" fmla="*/ 36 h 270"/>
                <a:gd name="T46" fmla="*/ 360 w 474"/>
                <a:gd name="T47" fmla="*/ 66 h 270"/>
                <a:gd name="T48" fmla="*/ 366 w 474"/>
                <a:gd name="T49" fmla="*/ 78 h 270"/>
                <a:gd name="T50" fmla="*/ 372 w 474"/>
                <a:gd name="T51" fmla="*/ 66 h 270"/>
                <a:gd name="T52" fmla="*/ 384 w 474"/>
                <a:gd name="T53" fmla="*/ 84 h 270"/>
                <a:gd name="T54" fmla="*/ 432 w 474"/>
                <a:gd name="T55" fmla="*/ 96 h 270"/>
                <a:gd name="T56" fmla="*/ 426 w 474"/>
                <a:gd name="T57" fmla="*/ 120 h 270"/>
                <a:gd name="T58" fmla="*/ 390 w 474"/>
                <a:gd name="T59" fmla="*/ 96 h 270"/>
                <a:gd name="T60" fmla="*/ 420 w 474"/>
                <a:gd name="T61" fmla="*/ 120 h 270"/>
                <a:gd name="T62" fmla="*/ 432 w 474"/>
                <a:gd name="T63" fmla="*/ 120 h 270"/>
                <a:gd name="T64" fmla="*/ 426 w 474"/>
                <a:gd name="T65" fmla="*/ 126 h 270"/>
                <a:gd name="T66" fmla="*/ 438 w 474"/>
                <a:gd name="T67" fmla="*/ 132 h 270"/>
                <a:gd name="T68" fmla="*/ 438 w 474"/>
                <a:gd name="T69" fmla="*/ 138 h 270"/>
                <a:gd name="T70" fmla="*/ 426 w 474"/>
                <a:gd name="T71" fmla="*/ 138 h 270"/>
                <a:gd name="T72" fmla="*/ 432 w 474"/>
                <a:gd name="T73" fmla="*/ 150 h 270"/>
                <a:gd name="T74" fmla="*/ 402 w 474"/>
                <a:gd name="T75" fmla="*/ 132 h 270"/>
                <a:gd name="T76" fmla="*/ 444 w 474"/>
                <a:gd name="T77" fmla="*/ 162 h 270"/>
                <a:gd name="T78" fmla="*/ 438 w 474"/>
                <a:gd name="T79" fmla="*/ 168 h 270"/>
                <a:gd name="T80" fmla="*/ 402 w 474"/>
                <a:gd name="T81" fmla="*/ 150 h 270"/>
                <a:gd name="T82" fmla="*/ 396 w 474"/>
                <a:gd name="T83" fmla="*/ 156 h 270"/>
                <a:gd name="T84" fmla="*/ 414 w 474"/>
                <a:gd name="T85" fmla="*/ 156 h 270"/>
                <a:gd name="T86" fmla="*/ 432 w 474"/>
                <a:gd name="T87" fmla="*/ 174 h 270"/>
                <a:gd name="T88" fmla="*/ 462 w 474"/>
                <a:gd name="T89" fmla="*/ 168 h 270"/>
                <a:gd name="T90" fmla="*/ 474 w 474"/>
                <a:gd name="T91" fmla="*/ 192 h 27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74"/>
                <a:gd name="T139" fmla="*/ 0 h 270"/>
                <a:gd name="T140" fmla="*/ 474 w 474"/>
                <a:gd name="T141" fmla="*/ 270 h 27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74" h="270">
                  <a:moveTo>
                    <a:pt x="474" y="192"/>
                  </a:moveTo>
                  <a:lnTo>
                    <a:pt x="468" y="186"/>
                  </a:lnTo>
                  <a:lnTo>
                    <a:pt x="474" y="192"/>
                  </a:lnTo>
                  <a:lnTo>
                    <a:pt x="468" y="198"/>
                  </a:lnTo>
                  <a:lnTo>
                    <a:pt x="120" y="252"/>
                  </a:lnTo>
                  <a:lnTo>
                    <a:pt x="0" y="270"/>
                  </a:lnTo>
                  <a:lnTo>
                    <a:pt x="30" y="258"/>
                  </a:lnTo>
                  <a:lnTo>
                    <a:pt x="90" y="186"/>
                  </a:lnTo>
                  <a:lnTo>
                    <a:pt x="96" y="198"/>
                  </a:lnTo>
                  <a:lnTo>
                    <a:pt x="114" y="210"/>
                  </a:lnTo>
                  <a:lnTo>
                    <a:pt x="186" y="180"/>
                  </a:lnTo>
                  <a:lnTo>
                    <a:pt x="198" y="162"/>
                  </a:lnTo>
                  <a:lnTo>
                    <a:pt x="192" y="156"/>
                  </a:lnTo>
                  <a:lnTo>
                    <a:pt x="216" y="84"/>
                  </a:lnTo>
                  <a:lnTo>
                    <a:pt x="240" y="90"/>
                  </a:lnTo>
                  <a:lnTo>
                    <a:pt x="252" y="60"/>
                  </a:lnTo>
                  <a:lnTo>
                    <a:pt x="264" y="60"/>
                  </a:lnTo>
                  <a:lnTo>
                    <a:pt x="282" y="24"/>
                  </a:lnTo>
                  <a:lnTo>
                    <a:pt x="282" y="0"/>
                  </a:lnTo>
                  <a:lnTo>
                    <a:pt x="318" y="18"/>
                  </a:lnTo>
                  <a:lnTo>
                    <a:pt x="324" y="6"/>
                  </a:lnTo>
                  <a:lnTo>
                    <a:pt x="360" y="24"/>
                  </a:lnTo>
                  <a:lnTo>
                    <a:pt x="372" y="36"/>
                  </a:lnTo>
                  <a:lnTo>
                    <a:pt x="360" y="66"/>
                  </a:lnTo>
                  <a:lnTo>
                    <a:pt x="366" y="78"/>
                  </a:lnTo>
                  <a:lnTo>
                    <a:pt x="372" y="66"/>
                  </a:lnTo>
                  <a:lnTo>
                    <a:pt x="384" y="84"/>
                  </a:lnTo>
                  <a:lnTo>
                    <a:pt x="432" y="96"/>
                  </a:lnTo>
                  <a:lnTo>
                    <a:pt x="426" y="120"/>
                  </a:lnTo>
                  <a:lnTo>
                    <a:pt x="390" y="96"/>
                  </a:lnTo>
                  <a:lnTo>
                    <a:pt x="420" y="120"/>
                  </a:lnTo>
                  <a:lnTo>
                    <a:pt x="432" y="120"/>
                  </a:lnTo>
                  <a:lnTo>
                    <a:pt x="426" y="126"/>
                  </a:lnTo>
                  <a:lnTo>
                    <a:pt x="438" y="132"/>
                  </a:lnTo>
                  <a:lnTo>
                    <a:pt x="438" y="138"/>
                  </a:lnTo>
                  <a:lnTo>
                    <a:pt x="426" y="138"/>
                  </a:lnTo>
                  <a:lnTo>
                    <a:pt x="432" y="150"/>
                  </a:lnTo>
                  <a:lnTo>
                    <a:pt x="402" y="132"/>
                  </a:lnTo>
                  <a:lnTo>
                    <a:pt x="444" y="162"/>
                  </a:lnTo>
                  <a:lnTo>
                    <a:pt x="438" y="168"/>
                  </a:lnTo>
                  <a:lnTo>
                    <a:pt x="402" y="150"/>
                  </a:lnTo>
                  <a:lnTo>
                    <a:pt x="396" y="156"/>
                  </a:lnTo>
                  <a:lnTo>
                    <a:pt x="414" y="156"/>
                  </a:lnTo>
                  <a:lnTo>
                    <a:pt x="432" y="174"/>
                  </a:lnTo>
                  <a:lnTo>
                    <a:pt x="462" y="168"/>
                  </a:lnTo>
                  <a:lnTo>
                    <a:pt x="474" y="192"/>
                  </a:lnTo>
                  <a:close/>
                </a:path>
              </a:pathLst>
            </a:custGeom>
            <a:solidFill>
              <a:srgbClr val="FF8C00"/>
            </a:solidFill>
            <a:ln w="9525">
              <a:solidFill>
                <a:srgbClr val="FF8C00"/>
              </a:solidFill>
              <a:prstDash val="solid"/>
              <a:round/>
              <a:headEnd/>
              <a:tailEnd/>
            </a:ln>
          </p:spPr>
          <p:txBody>
            <a:bodyPr/>
            <a:lstStyle/>
            <a:p>
              <a:endParaRPr lang="en-US"/>
            </a:p>
          </p:txBody>
        </p:sp>
        <p:sp>
          <p:nvSpPr>
            <p:cNvPr id="11382" name="Freeform 242"/>
            <p:cNvSpPr>
              <a:spLocks/>
            </p:cNvSpPr>
            <p:nvPr/>
          </p:nvSpPr>
          <p:spPr bwMode="auto">
            <a:xfrm>
              <a:off x="3681" y="2004"/>
              <a:ext cx="474" cy="270"/>
            </a:xfrm>
            <a:custGeom>
              <a:avLst/>
              <a:gdLst>
                <a:gd name="T0" fmla="*/ 474 w 474"/>
                <a:gd name="T1" fmla="*/ 192 h 270"/>
                <a:gd name="T2" fmla="*/ 468 w 474"/>
                <a:gd name="T3" fmla="*/ 186 h 270"/>
                <a:gd name="T4" fmla="*/ 474 w 474"/>
                <a:gd name="T5" fmla="*/ 192 h 270"/>
                <a:gd name="T6" fmla="*/ 468 w 474"/>
                <a:gd name="T7" fmla="*/ 198 h 270"/>
                <a:gd name="T8" fmla="*/ 120 w 474"/>
                <a:gd name="T9" fmla="*/ 252 h 270"/>
                <a:gd name="T10" fmla="*/ 0 w 474"/>
                <a:gd name="T11" fmla="*/ 270 h 270"/>
                <a:gd name="T12" fmla="*/ 30 w 474"/>
                <a:gd name="T13" fmla="*/ 258 h 270"/>
                <a:gd name="T14" fmla="*/ 90 w 474"/>
                <a:gd name="T15" fmla="*/ 186 h 270"/>
                <a:gd name="T16" fmla="*/ 96 w 474"/>
                <a:gd name="T17" fmla="*/ 198 h 270"/>
                <a:gd name="T18" fmla="*/ 114 w 474"/>
                <a:gd name="T19" fmla="*/ 210 h 270"/>
                <a:gd name="T20" fmla="*/ 186 w 474"/>
                <a:gd name="T21" fmla="*/ 180 h 270"/>
                <a:gd name="T22" fmla="*/ 198 w 474"/>
                <a:gd name="T23" fmla="*/ 162 h 270"/>
                <a:gd name="T24" fmla="*/ 192 w 474"/>
                <a:gd name="T25" fmla="*/ 156 h 270"/>
                <a:gd name="T26" fmla="*/ 216 w 474"/>
                <a:gd name="T27" fmla="*/ 84 h 270"/>
                <a:gd name="T28" fmla="*/ 240 w 474"/>
                <a:gd name="T29" fmla="*/ 90 h 270"/>
                <a:gd name="T30" fmla="*/ 252 w 474"/>
                <a:gd name="T31" fmla="*/ 60 h 270"/>
                <a:gd name="T32" fmla="*/ 264 w 474"/>
                <a:gd name="T33" fmla="*/ 60 h 270"/>
                <a:gd name="T34" fmla="*/ 282 w 474"/>
                <a:gd name="T35" fmla="*/ 24 h 270"/>
                <a:gd name="T36" fmla="*/ 282 w 474"/>
                <a:gd name="T37" fmla="*/ 0 h 270"/>
                <a:gd name="T38" fmla="*/ 318 w 474"/>
                <a:gd name="T39" fmla="*/ 18 h 270"/>
                <a:gd name="T40" fmla="*/ 324 w 474"/>
                <a:gd name="T41" fmla="*/ 6 h 270"/>
                <a:gd name="T42" fmla="*/ 360 w 474"/>
                <a:gd name="T43" fmla="*/ 24 h 270"/>
                <a:gd name="T44" fmla="*/ 372 w 474"/>
                <a:gd name="T45" fmla="*/ 36 h 270"/>
                <a:gd name="T46" fmla="*/ 360 w 474"/>
                <a:gd name="T47" fmla="*/ 66 h 270"/>
                <a:gd name="T48" fmla="*/ 366 w 474"/>
                <a:gd name="T49" fmla="*/ 78 h 270"/>
                <a:gd name="T50" fmla="*/ 372 w 474"/>
                <a:gd name="T51" fmla="*/ 66 h 270"/>
                <a:gd name="T52" fmla="*/ 384 w 474"/>
                <a:gd name="T53" fmla="*/ 84 h 270"/>
                <a:gd name="T54" fmla="*/ 432 w 474"/>
                <a:gd name="T55" fmla="*/ 96 h 270"/>
                <a:gd name="T56" fmla="*/ 426 w 474"/>
                <a:gd name="T57" fmla="*/ 120 h 270"/>
                <a:gd name="T58" fmla="*/ 390 w 474"/>
                <a:gd name="T59" fmla="*/ 96 h 270"/>
                <a:gd name="T60" fmla="*/ 420 w 474"/>
                <a:gd name="T61" fmla="*/ 120 h 270"/>
                <a:gd name="T62" fmla="*/ 432 w 474"/>
                <a:gd name="T63" fmla="*/ 120 h 270"/>
                <a:gd name="T64" fmla="*/ 426 w 474"/>
                <a:gd name="T65" fmla="*/ 126 h 270"/>
                <a:gd name="T66" fmla="*/ 438 w 474"/>
                <a:gd name="T67" fmla="*/ 132 h 270"/>
                <a:gd name="T68" fmla="*/ 438 w 474"/>
                <a:gd name="T69" fmla="*/ 138 h 270"/>
                <a:gd name="T70" fmla="*/ 426 w 474"/>
                <a:gd name="T71" fmla="*/ 138 h 270"/>
                <a:gd name="T72" fmla="*/ 432 w 474"/>
                <a:gd name="T73" fmla="*/ 150 h 270"/>
                <a:gd name="T74" fmla="*/ 402 w 474"/>
                <a:gd name="T75" fmla="*/ 132 h 270"/>
                <a:gd name="T76" fmla="*/ 444 w 474"/>
                <a:gd name="T77" fmla="*/ 162 h 270"/>
                <a:gd name="T78" fmla="*/ 438 w 474"/>
                <a:gd name="T79" fmla="*/ 168 h 270"/>
                <a:gd name="T80" fmla="*/ 402 w 474"/>
                <a:gd name="T81" fmla="*/ 150 h 270"/>
                <a:gd name="T82" fmla="*/ 396 w 474"/>
                <a:gd name="T83" fmla="*/ 156 h 270"/>
                <a:gd name="T84" fmla="*/ 414 w 474"/>
                <a:gd name="T85" fmla="*/ 156 h 270"/>
                <a:gd name="T86" fmla="*/ 432 w 474"/>
                <a:gd name="T87" fmla="*/ 174 h 270"/>
                <a:gd name="T88" fmla="*/ 462 w 474"/>
                <a:gd name="T89" fmla="*/ 168 h 270"/>
                <a:gd name="T90" fmla="*/ 474 w 474"/>
                <a:gd name="T91" fmla="*/ 192 h 270"/>
                <a:gd name="T92" fmla="*/ 474 w 474"/>
                <a:gd name="T93" fmla="*/ 198 h 2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74"/>
                <a:gd name="T142" fmla="*/ 0 h 270"/>
                <a:gd name="T143" fmla="*/ 474 w 474"/>
                <a:gd name="T144" fmla="*/ 270 h 2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74" h="270">
                  <a:moveTo>
                    <a:pt x="474" y="192"/>
                  </a:moveTo>
                  <a:lnTo>
                    <a:pt x="468" y="186"/>
                  </a:lnTo>
                  <a:lnTo>
                    <a:pt x="474" y="192"/>
                  </a:lnTo>
                  <a:lnTo>
                    <a:pt x="468" y="198"/>
                  </a:lnTo>
                  <a:lnTo>
                    <a:pt x="120" y="252"/>
                  </a:lnTo>
                  <a:lnTo>
                    <a:pt x="0" y="270"/>
                  </a:lnTo>
                  <a:lnTo>
                    <a:pt x="30" y="258"/>
                  </a:lnTo>
                  <a:lnTo>
                    <a:pt x="90" y="186"/>
                  </a:lnTo>
                  <a:lnTo>
                    <a:pt x="96" y="198"/>
                  </a:lnTo>
                  <a:lnTo>
                    <a:pt x="114" y="210"/>
                  </a:lnTo>
                  <a:lnTo>
                    <a:pt x="186" y="180"/>
                  </a:lnTo>
                  <a:lnTo>
                    <a:pt x="198" y="162"/>
                  </a:lnTo>
                  <a:lnTo>
                    <a:pt x="192" y="156"/>
                  </a:lnTo>
                  <a:lnTo>
                    <a:pt x="216" y="84"/>
                  </a:lnTo>
                  <a:lnTo>
                    <a:pt x="240" y="90"/>
                  </a:lnTo>
                  <a:lnTo>
                    <a:pt x="252" y="60"/>
                  </a:lnTo>
                  <a:lnTo>
                    <a:pt x="264" y="60"/>
                  </a:lnTo>
                  <a:lnTo>
                    <a:pt x="282" y="24"/>
                  </a:lnTo>
                  <a:lnTo>
                    <a:pt x="282" y="0"/>
                  </a:lnTo>
                  <a:lnTo>
                    <a:pt x="318" y="18"/>
                  </a:lnTo>
                  <a:lnTo>
                    <a:pt x="324" y="6"/>
                  </a:lnTo>
                  <a:lnTo>
                    <a:pt x="360" y="24"/>
                  </a:lnTo>
                  <a:lnTo>
                    <a:pt x="372" y="36"/>
                  </a:lnTo>
                  <a:lnTo>
                    <a:pt x="360" y="66"/>
                  </a:lnTo>
                  <a:lnTo>
                    <a:pt x="366" y="78"/>
                  </a:lnTo>
                  <a:lnTo>
                    <a:pt x="372" y="66"/>
                  </a:lnTo>
                  <a:lnTo>
                    <a:pt x="384" y="84"/>
                  </a:lnTo>
                  <a:lnTo>
                    <a:pt x="432" y="96"/>
                  </a:lnTo>
                  <a:lnTo>
                    <a:pt x="426" y="120"/>
                  </a:lnTo>
                  <a:lnTo>
                    <a:pt x="390" y="96"/>
                  </a:lnTo>
                  <a:lnTo>
                    <a:pt x="420" y="120"/>
                  </a:lnTo>
                  <a:lnTo>
                    <a:pt x="432" y="120"/>
                  </a:lnTo>
                  <a:lnTo>
                    <a:pt x="426" y="126"/>
                  </a:lnTo>
                  <a:lnTo>
                    <a:pt x="438" y="132"/>
                  </a:lnTo>
                  <a:lnTo>
                    <a:pt x="438" y="138"/>
                  </a:lnTo>
                  <a:lnTo>
                    <a:pt x="426" y="138"/>
                  </a:lnTo>
                  <a:lnTo>
                    <a:pt x="432" y="150"/>
                  </a:lnTo>
                  <a:lnTo>
                    <a:pt x="402" y="132"/>
                  </a:lnTo>
                  <a:lnTo>
                    <a:pt x="444" y="162"/>
                  </a:lnTo>
                  <a:lnTo>
                    <a:pt x="438" y="168"/>
                  </a:lnTo>
                  <a:lnTo>
                    <a:pt x="402" y="150"/>
                  </a:lnTo>
                  <a:lnTo>
                    <a:pt x="396" y="156"/>
                  </a:lnTo>
                  <a:lnTo>
                    <a:pt x="414" y="156"/>
                  </a:lnTo>
                  <a:lnTo>
                    <a:pt x="432" y="174"/>
                  </a:lnTo>
                  <a:lnTo>
                    <a:pt x="462" y="168"/>
                  </a:lnTo>
                  <a:lnTo>
                    <a:pt x="474" y="192"/>
                  </a:lnTo>
                  <a:lnTo>
                    <a:pt x="474" y="198"/>
                  </a:lnTo>
                </a:path>
              </a:pathLst>
            </a:custGeom>
            <a:noFill/>
            <a:ln w="9525">
              <a:solidFill>
                <a:srgbClr val="000000"/>
              </a:solidFill>
              <a:prstDash val="solid"/>
              <a:round/>
              <a:headEnd/>
              <a:tailEnd/>
            </a:ln>
          </p:spPr>
          <p:txBody>
            <a:bodyPr/>
            <a:lstStyle/>
            <a:p>
              <a:endParaRPr lang="en-US"/>
            </a:p>
          </p:txBody>
        </p:sp>
        <p:sp>
          <p:nvSpPr>
            <p:cNvPr id="11383" name="Freeform 243"/>
            <p:cNvSpPr>
              <a:spLocks/>
            </p:cNvSpPr>
            <p:nvPr/>
          </p:nvSpPr>
          <p:spPr bwMode="auto">
            <a:xfrm>
              <a:off x="1419" y="1164"/>
              <a:ext cx="408" cy="300"/>
            </a:xfrm>
            <a:custGeom>
              <a:avLst/>
              <a:gdLst>
                <a:gd name="T0" fmla="*/ 30 w 408"/>
                <a:gd name="T1" fmla="*/ 192 h 300"/>
                <a:gd name="T2" fmla="*/ 0 w 408"/>
                <a:gd name="T3" fmla="*/ 180 h 300"/>
                <a:gd name="T4" fmla="*/ 6 w 408"/>
                <a:gd name="T5" fmla="*/ 156 h 300"/>
                <a:gd name="T6" fmla="*/ 6 w 408"/>
                <a:gd name="T7" fmla="*/ 174 h 300"/>
                <a:gd name="T8" fmla="*/ 18 w 408"/>
                <a:gd name="T9" fmla="*/ 150 h 300"/>
                <a:gd name="T10" fmla="*/ 6 w 408"/>
                <a:gd name="T11" fmla="*/ 150 h 300"/>
                <a:gd name="T12" fmla="*/ 12 w 408"/>
                <a:gd name="T13" fmla="*/ 132 h 300"/>
                <a:gd name="T14" fmla="*/ 24 w 408"/>
                <a:gd name="T15" fmla="*/ 132 h 300"/>
                <a:gd name="T16" fmla="*/ 12 w 408"/>
                <a:gd name="T17" fmla="*/ 126 h 300"/>
                <a:gd name="T18" fmla="*/ 12 w 408"/>
                <a:gd name="T19" fmla="*/ 66 h 300"/>
                <a:gd name="T20" fmla="*/ 6 w 408"/>
                <a:gd name="T21" fmla="*/ 48 h 300"/>
                <a:gd name="T22" fmla="*/ 12 w 408"/>
                <a:gd name="T23" fmla="*/ 18 h 300"/>
                <a:gd name="T24" fmla="*/ 48 w 408"/>
                <a:gd name="T25" fmla="*/ 42 h 300"/>
                <a:gd name="T26" fmla="*/ 84 w 408"/>
                <a:gd name="T27" fmla="*/ 60 h 300"/>
                <a:gd name="T28" fmla="*/ 96 w 408"/>
                <a:gd name="T29" fmla="*/ 72 h 300"/>
                <a:gd name="T30" fmla="*/ 102 w 408"/>
                <a:gd name="T31" fmla="*/ 66 h 300"/>
                <a:gd name="T32" fmla="*/ 108 w 408"/>
                <a:gd name="T33" fmla="*/ 72 h 300"/>
                <a:gd name="T34" fmla="*/ 108 w 408"/>
                <a:gd name="T35" fmla="*/ 84 h 300"/>
                <a:gd name="T36" fmla="*/ 96 w 408"/>
                <a:gd name="T37" fmla="*/ 84 h 300"/>
                <a:gd name="T38" fmla="*/ 66 w 408"/>
                <a:gd name="T39" fmla="*/ 114 h 300"/>
                <a:gd name="T40" fmla="*/ 72 w 408"/>
                <a:gd name="T41" fmla="*/ 114 h 300"/>
                <a:gd name="T42" fmla="*/ 108 w 408"/>
                <a:gd name="T43" fmla="*/ 90 h 300"/>
                <a:gd name="T44" fmla="*/ 108 w 408"/>
                <a:gd name="T45" fmla="*/ 78 h 300"/>
                <a:gd name="T46" fmla="*/ 114 w 408"/>
                <a:gd name="T47" fmla="*/ 84 h 300"/>
                <a:gd name="T48" fmla="*/ 114 w 408"/>
                <a:gd name="T49" fmla="*/ 96 h 300"/>
                <a:gd name="T50" fmla="*/ 96 w 408"/>
                <a:gd name="T51" fmla="*/ 102 h 300"/>
                <a:gd name="T52" fmla="*/ 102 w 408"/>
                <a:gd name="T53" fmla="*/ 114 h 300"/>
                <a:gd name="T54" fmla="*/ 96 w 408"/>
                <a:gd name="T55" fmla="*/ 132 h 300"/>
                <a:gd name="T56" fmla="*/ 96 w 408"/>
                <a:gd name="T57" fmla="*/ 120 h 300"/>
                <a:gd name="T58" fmla="*/ 84 w 408"/>
                <a:gd name="T59" fmla="*/ 132 h 300"/>
                <a:gd name="T60" fmla="*/ 84 w 408"/>
                <a:gd name="T61" fmla="*/ 120 h 300"/>
                <a:gd name="T62" fmla="*/ 66 w 408"/>
                <a:gd name="T63" fmla="*/ 132 h 300"/>
                <a:gd name="T64" fmla="*/ 78 w 408"/>
                <a:gd name="T65" fmla="*/ 144 h 300"/>
                <a:gd name="T66" fmla="*/ 114 w 408"/>
                <a:gd name="T67" fmla="*/ 126 h 300"/>
                <a:gd name="T68" fmla="*/ 114 w 408"/>
                <a:gd name="T69" fmla="*/ 102 h 300"/>
                <a:gd name="T70" fmla="*/ 132 w 408"/>
                <a:gd name="T71" fmla="*/ 78 h 300"/>
                <a:gd name="T72" fmla="*/ 114 w 408"/>
                <a:gd name="T73" fmla="*/ 42 h 300"/>
                <a:gd name="T74" fmla="*/ 132 w 408"/>
                <a:gd name="T75" fmla="*/ 36 h 300"/>
                <a:gd name="T76" fmla="*/ 126 w 408"/>
                <a:gd name="T77" fmla="*/ 0 h 300"/>
                <a:gd name="T78" fmla="*/ 408 w 408"/>
                <a:gd name="T79" fmla="*/ 72 h 300"/>
                <a:gd name="T80" fmla="*/ 366 w 408"/>
                <a:gd name="T81" fmla="*/ 300 h 300"/>
                <a:gd name="T82" fmla="*/ 258 w 408"/>
                <a:gd name="T83" fmla="*/ 276 h 300"/>
                <a:gd name="T84" fmla="*/ 132 w 408"/>
                <a:gd name="T85" fmla="*/ 276 h 300"/>
                <a:gd name="T86" fmla="*/ 102 w 408"/>
                <a:gd name="T87" fmla="*/ 258 h 300"/>
                <a:gd name="T88" fmla="*/ 72 w 408"/>
                <a:gd name="T89" fmla="*/ 264 h 300"/>
                <a:gd name="T90" fmla="*/ 48 w 408"/>
                <a:gd name="T91" fmla="*/ 252 h 300"/>
                <a:gd name="T92" fmla="*/ 54 w 408"/>
                <a:gd name="T93" fmla="*/ 216 h 300"/>
                <a:gd name="T94" fmla="*/ 24 w 408"/>
                <a:gd name="T95" fmla="*/ 198 h 300"/>
                <a:gd name="T96" fmla="*/ 30 w 408"/>
                <a:gd name="T97" fmla="*/ 192 h 30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08"/>
                <a:gd name="T148" fmla="*/ 0 h 300"/>
                <a:gd name="T149" fmla="*/ 408 w 408"/>
                <a:gd name="T150" fmla="*/ 300 h 30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08" h="300">
                  <a:moveTo>
                    <a:pt x="30" y="192"/>
                  </a:moveTo>
                  <a:lnTo>
                    <a:pt x="0" y="180"/>
                  </a:lnTo>
                  <a:lnTo>
                    <a:pt x="6" y="156"/>
                  </a:lnTo>
                  <a:lnTo>
                    <a:pt x="6" y="174"/>
                  </a:lnTo>
                  <a:lnTo>
                    <a:pt x="18" y="150"/>
                  </a:lnTo>
                  <a:lnTo>
                    <a:pt x="6" y="150"/>
                  </a:lnTo>
                  <a:lnTo>
                    <a:pt x="12" y="132"/>
                  </a:lnTo>
                  <a:lnTo>
                    <a:pt x="24" y="132"/>
                  </a:lnTo>
                  <a:lnTo>
                    <a:pt x="12" y="126"/>
                  </a:lnTo>
                  <a:lnTo>
                    <a:pt x="12" y="66"/>
                  </a:lnTo>
                  <a:lnTo>
                    <a:pt x="6" y="48"/>
                  </a:lnTo>
                  <a:lnTo>
                    <a:pt x="12" y="18"/>
                  </a:lnTo>
                  <a:lnTo>
                    <a:pt x="48" y="42"/>
                  </a:lnTo>
                  <a:lnTo>
                    <a:pt x="84" y="60"/>
                  </a:lnTo>
                  <a:lnTo>
                    <a:pt x="96" y="72"/>
                  </a:lnTo>
                  <a:lnTo>
                    <a:pt x="102" y="66"/>
                  </a:lnTo>
                  <a:lnTo>
                    <a:pt x="108" y="72"/>
                  </a:lnTo>
                  <a:lnTo>
                    <a:pt x="108" y="84"/>
                  </a:lnTo>
                  <a:lnTo>
                    <a:pt x="96" y="84"/>
                  </a:lnTo>
                  <a:lnTo>
                    <a:pt x="66" y="114"/>
                  </a:lnTo>
                  <a:lnTo>
                    <a:pt x="72" y="114"/>
                  </a:lnTo>
                  <a:lnTo>
                    <a:pt x="108" y="90"/>
                  </a:lnTo>
                  <a:lnTo>
                    <a:pt x="108" y="78"/>
                  </a:lnTo>
                  <a:lnTo>
                    <a:pt x="114" y="84"/>
                  </a:lnTo>
                  <a:lnTo>
                    <a:pt x="114" y="96"/>
                  </a:lnTo>
                  <a:lnTo>
                    <a:pt x="96" y="102"/>
                  </a:lnTo>
                  <a:lnTo>
                    <a:pt x="102" y="114"/>
                  </a:lnTo>
                  <a:lnTo>
                    <a:pt x="96" y="132"/>
                  </a:lnTo>
                  <a:lnTo>
                    <a:pt x="96" y="120"/>
                  </a:lnTo>
                  <a:lnTo>
                    <a:pt x="84" y="132"/>
                  </a:lnTo>
                  <a:lnTo>
                    <a:pt x="84" y="120"/>
                  </a:lnTo>
                  <a:lnTo>
                    <a:pt x="66" y="132"/>
                  </a:lnTo>
                  <a:lnTo>
                    <a:pt x="78" y="144"/>
                  </a:lnTo>
                  <a:lnTo>
                    <a:pt x="114" y="126"/>
                  </a:lnTo>
                  <a:lnTo>
                    <a:pt x="114" y="102"/>
                  </a:lnTo>
                  <a:lnTo>
                    <a:pt x="132" y="78"/>
                  </a:lnTo>
                  <a:lnTo>
                    <a:pt x="114" y="42"/>
                  </a:lnTo>
                  <a:lnTo>
                    <a:pt x="132" y="36"/>
                  </a:lnTo>
                  <a:lnTo>
                    <a:pt x="126" y="0"/>
                  </a:lnTo>
                  <a:lnTo>
                    <a:pt x="408" y="72"/>
                  </a:lnTo>
                  <a:lnTo>
                    <a:pt x="366" y="300"/>
                  </a:lnTo>
                  <a:lnTo>
                    <a:pt x="258" y="276"/>
                  </a:lnTo>
                  <a:lnTo>
                    <a:pt x="132" y="276"/>
                  </a:lnTo>
                  <a:lnTo>
                    <a:pt x="102" y="258"/>
                  </a:lnTo>
                  <a:lnTo>
                    <a:pt x="72" y="264"/>
                  </a:lnTo>
                  <a:lnTo>
                    <a:pt x="48" y="252"/>
                  </a:lnTo>
                  <a:lnTo>
                    <a:pt x="54" y="216"/>
                  </a:lnTo>
                  <a:lnTo>
                    <a:pt x="24" y="198"/>
                  </a:lnTo>
                  <a:lnTo>
                    <a:pt x="30" y="192"/>
                  </a:lnTo>
                  <a:close/>
                </a:path>
              </a:pathLst>
            </a:custGeom>
            <a:solidFill>
              <a:srgbClr val="FF8C00"/>
            </a:solidFill>
            <a:ln w="9525">
              <a:solidFill>
                <a:srgbClr val="FF8C00"/>
              </a:solidFill>
              <a:prstDash val="solid"/>
              <a:round/>
              <a:headEnd/>
              <a:tailEnd/>
            </a:ln>
          </p:spPr>
          <p:txBody>
            <a:bodyPr/>
            <a:lstStyle/>
            <a:p>
              <a:endParaRPr lang="en-US"/>
            </a:p>
          </p:txBody>
        </p:sp>
        <p:sp>
          <p:nvSpPr>
            <p:cNvPr id="11384" name="Freeform 244"/>
            <p:cNvSpPr>
              <a:spLocks/>
            </p:cNvSpPr>
            <p:nvPr/>
          </p:nvSpPr>
          <p:spPr bwMode="auto">
            <a:xfrm>
              <a:off x="1419" y="1164"/>
              <a:ext cx="408" cy="300"/>
            </a:xfrm>
            <a:custGeom>
              <a:avLst/>
              <a:gdLst>
                <a:gd name="T0" fmla="*/ 30 w 408"/>
                <a:gd name="T1" fmla="*/ 192 h 300"/>
                <a:gd name="T2" fmla="*/ 0 w 408"/>
                <a:gd name="T3" fmla="*/ 180 h 300"/>
                <a:gd name="T4" fmla="*/ 6 w 408"/>
                <a:gd name="T5" fmla="*/ 156 h 300"/>
                <a:gd name="T6" fmla="*/ 6 w 408"/>
                <a:gd name="T7" fmla="*/ 174 h 300"/>
                <a:gd name="T8" fmla="*/ 18 w 408"/>
                <a:gd name="T9" fmla="*/ 150 h 300"/>
                <a:gd name="T10" fmla="*/ 6 w 408"/>
                <a:gd name="T11" fmla="*/ 150 h 300"/>
                <a:gd name="T12" fmla="*/ 12 w 408"/>
                <a:gd name="T13" fmla="*/ 132 h 300"/>
                <a:gd name="T14" fmla="*/ 24 w 408"/>
                <a:gd name="T15" fmla="*/ 132 h 300"/>
                <a:gd name="T16" fmla="*/ 12 w 408"/>
                <a:gd name="T17" fmla="*/ 126 h 300"/>
                <a:gd name="T18" fmla="*/ 12 w 408"/>
                <a:gd name="T19" fmla="*/ 66 h 300"/>
                <a:gd name="T20" fmla="*/ 6 w 408"/>
                <a:gd name="T21" fmla="*/ 48 h 300"/>
                <a:gd name="T22" fmla="*/ 12 w 408"/>
                <a:gd name="T23" fmla="*/ 18 h 300"/>
                <a:gd name="T24" fmla="*/ 48 w 408"/>
                <a:gd name="T25" fmla="*/ 42 h 300"/>
                <a:gd name="T26" fmla="*/ 84 w 408"/>
                <a:gd name="T27" fmla="*/ 60 h 300"/>
                <a:gd name="T28" fmla="*/ 96 w 408"/>
                <a:gd name="T29" fmla="*/ 72 h 300"/>
                <a:gd name="T30" fmla="*/ 102 w 408"/>
                <a:gd name="T31" fmla="*/ 66 h 300"/>
                <a:gd name="T32" fmla="*/ 108 w 408"/>
                <a:gd name="T33" fmla="*/ 72 h 300"/>
                <a:gd name="T34" fmla="*/ 108 w 408"/>
                <a:gd name="T35" fmla="*/ 84 h 300"/>
                <a:gd name="T36" fmla="*/ 96 w 408"/>
                <a:gd name="T37" fmla="*/ 84 h 300"/>
                <a:gd name="T38" fmla="*/ 66 w 408"/>
                <a:gd name="T39" fmla="*/ 114 h 300"/>
                <a:gd name="T40" fmla="*/ 84 w 408"/>
                <a:gd name="T41" fmla="*/ 114 h 300"/>
                <a:gd name="T42" fmla="*/ 72 w 408"/>
                <a:gd name="T43" fmla="*/ 114 h 300"/>
                <a:gd name="T44" fmla="*/ 108 w 408"/>
                <a:gd name="T45" fmla="*/ 90 h 300"/>
                <a:gd name="T46" fmla="*/ 108 w 408"/>
                <a:gd name="T47" fmla="*/ 78 h 300"/>
                <a:gd name="T48" fmla="*/ 114 w 408"/>
                <a:gd name="T49" fmla="*/ 84 h 300"/>
                <a:gd name="T50" fmla="*/ 114 w 408"/>
                <a:gd name="T51" fmla="*/ 96 h 300"/>
                <a:gd name="T52" fmla="*/ 96 w 408"/>
                <a:gd name="T53" fmla="*/ 102 h 300"/>
                <a:gd name="T54" fmla="*/ 102 w 408"/>
                <a:gd name="T55" fmla="*/ 114 h 300"/>
                <a:gd name="T56" fmla="*/ 96 w 408"/>
                <a:gd name="T57" fmla="*/ 132 h 300"/>
                <a:gd name="T58" fmla="*/ 96 w 408"/>
                <a:gd name="T59" fmla="*/ 120 h 300"/>
                <a:gd name="T60" fmla="*/ 84 w 408"/>
                <a:gd name="T61" fmla="*/ 132 h 300"/>
                <a:gd name="T62" fmla="*/ 84 w 408"/>
                <a:gd name="T63" fmla="*/ 120 h 300"/>
                <a:gd name="T64" fmla="*/ 66 w 408"/>
                <a:gd name="T65" fmla="*/ 132 h 300"/>
                <a:gd name="T66" fmla="*/ 78 w 408"/>
                <a:gd name="T67" fmla="*/ 144 h 300"/>
                <a:gd name="T68" fmla="*/ 114 w 408"/>
                <a:gd name="T69" fmla="*/ 126 h 300"/>
                <a:gd name="T70" fmla="*/ 114 w 408"/>
                <a:gd name="T71" fmla="*/ 102 h 300"/>
                <a:gd name="T72" fmla="*/ 132 w 408"/>
                <a:gd name="T73" fmla="*/ 78 h 300"/>
                <a:gd name="T74" fmla="*/ 114 w 408"/>
                <a:gd name="T75" fmla="*/ 42 h 300"/>
                <a:gd name="T76" fmla="*/ 132 w 408"/>
                <a:gd name="T77" fmla="*/ 36 h 300"/>
                <a:gd name="T78" fmla="*/ 126 w 408"/>
                <a:gd name="T79" fmla="*/ 0 h 300"/>
                <a:gd name="T80" fmla="*/ 408 w 408"/>
                <a:gd name="T81" fmla="*/ 72 h 300"/>
                <a:gd name="T82" fmla="*/ 366 w 408"/>
                <a:gd name="T83" fmla="*/ 300 h 300"/>
                <a:gd name="T84" fmla="*/ 258 w 408"/>
                <a:gd name="T85" fmla="*/ 276 h 300"/>
                <a:gd name="T86" fmla="*/ 132 w 408"/>
                <a:gd name="T87" fmla="*/ 276 h 300"/>
                <a:gd name="T88" fmla="*/ 102 w 408"/>
                <a:gd name="T89" fmla="*/ 258 h 300"/>
                <a:gd name="T90" fmla="*/ 72 w 408"/>
                <a:gd name="T91" fmla="*/ 264 h 300"/>
                <a:gd name="T92" fmla="*/ 48 w 408"/>
                <a:gd name="T93" fmla="*/ 252 h 300"/>
                <a:gd name="T94" fmla="*/ 54 w 408"/>
                <a:gd name="T95" fmla="*/ 216 h 300"/>
                <a:gd name="T96" fmla="*/ 24 w 408"/>
                <a:gd name="T97" fmla="*/ 198 h 300"/>
                <a:gd name="T98" fmla="*/ 30 w 408"/>
                <a:gd name="T99" fmla="*/ 192 h 300"/>
                <a:gd name="T100" fmla="*/ 30 w 408"/>
                <a:gd name="T101" fmla="*/ 198 h 30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08"/>
                <a:gd name="T154" fmla="*/ 0 h 300"/>
                <a:gd name="T155" fmla="*/ 408 w 408"/>
                <a:gd name="T156" fmla="*/ 300 h 30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08" h="300">
                  <a:moveTo>
                    <a:pt x="30" y="192"/>
                  </a:moveTo>
                  <a:lnTo>
                    <a:pt x="0" y="180"/>
                  </a:lnTo>
                  <a:lnTo>
                    <a:pt x="6" y="156"/>
                  </a:lnTo>
                  <a:lnTo>
                    <a:pt x="6" y="174"/>
                  </a:lnTo>
                  <a:lnTo>
                    <a:pt x="18" y="150"/>
                  </a:lnTo>
                  <a:lnTo>
                    <a:pt x="6" y="150"/>
                  </a:lnTo>
                  <a:lnTo>
                    <a:pt x="12" y="132"/>
                  </a:lnTo>
                  <a:lnTo>
                    <a:pt x="24" y="132"/>
                  </a:lnTo>
                  <a:lnTo>
                    <a:pt x="12" y="126"/>
                  </a:lnTo>
                  <a:lnTo>
                    <a:pt x="12" y="66"/>
                  </a:lnTo>
                  <a:lnTo>
                    <a:pt x="6" y="48"/>
                  </a:lnTo>
                  <a:lnTo>
                    <a:pt x="12" y="18"/>
                  </a:lnTo>
                  <a:lnTo>
                    <a:pt x="48" y="42"/>
                  </a:lnTo>
                  <a:lnTo>
                    <a:pt x="84" y="60"/>
                  </a:lnTo>
                  <a:lnTo>
                    <a:pt x="96" y="72"/>
                  </a:lnTo>
                  <a:lnTo>
                    <a:pt x="102" y="66"/>
                  </a:lnTo>
                  <a:lnTo>
                    <a:pt x="108" y="72"/>
                  </a:lnTo>
                  <a:lnTo>
                    <a:pt x="108" y="84"/>
                  </a:lnTo>
                  <a:lnTo>
                    <a:pt x="96" y="84"/>
                  </a:lnTo>
                  <a:lnTo>
                    <a:pt x="66" y="114"/>
                  </a:lnTo>
                  <a:lnTo>
                    <a:pt x="84" y="114"/>
                  </a:lnTo>
                  <a:lnTo>
                    <a:pt x="72" y="114"/>
                  </a:lnTo>
                  <a:lnTo>
                    <a:pt x="108" y="90"/>
                  </a:lnTo>
                  <a:lnTo>
                    <a:pt x="108" y="78"/>
                  </a:lnTo>
                  <a:lnTo>
                    <a:pt x="114" y="84"/>
                  </a:lnTo>
                  <a:lnTo>
                    <a:pt x="114" y="96"/>
                  </a:lnTo>
                  <a:lnTo>
                    <a:pt x="96" y="102"/>
                  </a:lnTo>
                  <a:lnTo>
                    <a:pt x="102" y="114"/>
                  </a:lnTo>
                  <a:lnTo>
                    <a:pt x="96" y="132"/>
                  </a:lnTo>
                  <a:lnTo>
                    <a:pt x="96" y="120"/>
                  </a:lnTo>
                  <a:lnTo>
                    <a:pt x="84" y="132"/>
                  </a:lnTo>
                  <a:lnTo>
                    <a:pt x="84" y="120"/>
                  </a:lnTo>
                  <a:lnTo>
                    <a:pt x="66" y="132"/>
                  </a:lnTo>
                  <a:lnTo>
                    <a:pt x="78" y="144"/>
                  </a:lnTo>
                  <a:lnTo>
                    <a:pt x="114" y="126"/>
                  </a:lnTo>
                  <a:lnTo>
                    <a:pt x="114" y="102"/>
                  </a:lnTo>
                  <a:lnTo>
                    <a:pt x="132" y="78"/>
                  </a:lnTo>
                  <a:lnTo>
                    <a:pt x="114" y="42"/>
                  </a:lnTo>
                  <a:lnTo>
                    <a:pt x="132" y="36"/>
                  </a:lnTo>
                  <a:lnTo>
                    <a:pt x="126" y="0"/>
                  </a:lnTo>
                  <a:lnTo>
                    <a:pt x="408" y="72"/>
                  </a:lnTo>
                  <a:lnTo>
                    <a:pt x="366" y="300"/>
                  </a:lnTo>
                  <a:lnTo>
                    <a:pt x="258" y="276"/>
                  </a:lnTo>
                  <a:lnTo>
                    <a:pt x="132" y="276"/>
                  </a:lnTo>
                  <a:lnTo>
                    <a:pt x="102" y="258"/>
                  </a:lnTo>
                  <a:lnTo>
                    <a:pt x="72" y="264"/>
                  </a:lnTo>
                  <a:lnTo>
                    <a:pt x="48" y="252"/>
                  </a:lnTo>
                  <a:lnTo>
                    <a:pt x="54" y="216"/>
                  </a:lnTo>
                  <a:lnTo>
                    <a:pt x="24" y="198"/>
                  </a:lnTo>
                  <a:lnTo>
                    <a:pt x="30" y="192"/>
                  </a:lnTo>
                  <a:lnTo>
                    <a:pt x="30" y="198"/>
                  </a:lnTo>
                </a:path>
              </a:pathLst>
            </a:custGeom>
            <a:noFill/>
            <a:ln w="9525">
              <a:solidFill>
                <a:srgbClr val="000000"/>
              </a:solidFill>
              <a:prstDash val="solid"/>
              <a:round/>
              <a:headEnd/>
              <a:tailEnd/>
            </a:ln>
          </p:spPr>
          <p:txBody>
            <a:bodyPr/>
            <a:lstStyle/>
            <a:p>
              <a:endParaRPr lang="en-US"/>
            </a:p>
          </p:txBody>
        </p:sp>
        <p:sp>
          <p:nvSpPr>
            <p:cNvPr id="11385" name="Freeform 245"/>
            <p:cNvSpPr>
              <a:spLocks/>
            </p:cNvSpPr>
            <p:nvPr/>
          </p:nvSpPr>
          <p:spPr bwMode="auto">
            <a:xfrm>
              <a:off x="3723" y="1932"/>
              <a:ext cx="282" cy="282"/>
            </a:xfrm>
            <a:custGeom>
              <a:avLst/>
              <a:gdLst>
                <a:gd name="T0" fmla="*/ 168 w 282"/>
                <a:gd name="T1" fmla="*/ 66 h 282"/>
                <a:gd name="T2" fmla="*/ 180 w 282"/>
                <a:gd name="T3" fmla="*/ 102 h 282"/>
                <a:gd name="T4" fmla="*/ 216 w 282"/>
                <a:gd name="T5" fmla="*/ 66 h 282"/>
                <a:gd name="T6" fmla="*/ 234 w 282"/>
                <a:gd name="T7" fmla="*/ 72 h 282"/>
                <a:gd name="T8" fmla="*/ 246 w 282"/>
                <a:gd name="T9" fmla="*/ 54 h 282"/>
                <a:gd name="T10" fmla="*/ 270 w 282"/>
                <a:gd name="T11" fmla="*/ 54 h 282"/>
                <a:gd name="T12" fmla="*/ 282 w 282"/>
                <a:gd name="T13" fmla="*/ 78 h 282"/>
                <a:gd name="T14" fmla="*/ 276 w 282"/>
                <a:gd name="T15" fmla="*/ 90 h 282"/>
                <a:gd name="T16" fmla="*/ 240 w 282"/>
                <a:gd name="T17" fmla="*/ 72 h 282"/>
                <a:gd name="T18" fmla="*/ 240 w 282"/>
                <a:gd name="T19" fmla="*/ 96 h 282"/>
                <a:gd name="T20" fmla="*/ 222 w 282"/>
                <a:gd name="T21" fmla="*/ 132 h 282"/>
                <a:gd name="T22" fmla="*/ 210 w 282"/>
                <a:gd name="T23" fmla="*/ 132 h 282"/>
                <a:gd name="T24" fmla="*/ 198 w 282"/>
                <a:gd name="T25" fmla="*/ 162 h 282"/>
                <a:gd name="T26" fmla="*/ 174 w 282"/>
                <a:gd name="T27" fmla="*/ 156 h 282"/>
                <a:gd name="T28" fmla="*/ 150 w 282"/>
                <a:gd name="T29" fmla="*/ 228 h 282"/>
                <a:gd name="T30" fmla="*/ 156 w 282"/>
                <a:gd name="T31" fmla="*/ 234 h 282"/>
                <a:gd name="T32" fmla="*/ 144 w 282"/>
                <a:gd name="T33" fmla="*/ 252 h 282"/>
                <a:gd name="T34" fmla="*/ 72 w 282"/>
                <a:gd name="T35" fmla="*/ 282 h 282"/>
                <a:gd name="T36" fmla="*/ 54 w 282"/>
                <a:gd name="T37" fmla="*/ 270 h 282"/>
                <a:gd name="T38" fmla="*/ 48 w 282"/>
                <a:gd name="T39" fmla="*/ 258 h 282"/>
                <a:gd name="T40" fmla="*/ 12 w 282"/>
                <a:gd name="T41" fmla="*/ 228 h 282"/>
                <a:gd name="T42" fmla="*/ 0 w 282"/>
                <a:gd name="T43" fmla="*/ 192 h 282"/>
                <a:gd name="T44" fmla="*/ 6 w 282"/>
                <a:gd name="T45" fmla="*/ 192 h 282"/>
                <a:gd name="T46" fmla="*/ 24 w 282"/>
                <a:gd name="T47" fmla="*/ 174 h 282"/>
                <a:gd name="T48" fmla="*/ 24 w 282"/>
                <a:gd name="T49" fmla="*/ 144 h 282"/>
                <a:gd name="T50" fmla="*/ 42 w 282"/>
                <a:gd name="T51" fmla="*/ 144 h 282"/>
                <a:gd name="T52" fmla="*/ 48 w 282"/>
                <a:gd name="T53" fmla="*/ 120 h 282"/>
                <a:gd name="T54" fmla="*/ 90 w 282"/>
                <a:gd name="T55" fmla="*/ 84 h 282"/>
                <a:gd name="T56" fmla="*/ 96 w 282"/>
                <a:gd name="T57" fmla="*/ 30 h 282"/>
                <a:gd name="T58" fmla="*/ 90 w 282"/>
                <a:gd name="T59" fmla="*/ 6 h 282"/>
                <a:gd name="T60" fmla="*/ 96 w 282"/>
                <a:gd name="T61" fmla="*/ 0 h 282"/>
                <a:gd name="T62" fmla="*/ 108 w 282"/>
                <a:gd name="T63" fmla="*/ 72 h 282"/>
                <a:gd name="T64" fmla="*/ 156 w 282"/>
                <a:gd name="T65" fmla="*/ 66 h 282"/>
                <a:gd name="T66" fmla="*/ 168 w 282"/>
                <a:gd name="T67" fmla="*/ 66 h 28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2"/>
                <a:gd name="T103" fmla="*/ 0 h 282"/>
                <a:gd name="T104" fmla="*/ 282 w 282"/>
                <a:gd name="T105" fmla="*/ 282 h 28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2" h="282">
                  <a:moveTo>
                    <a:pt x="168" y="66"/>
                  </a:moveTo>
                  <a:lnTo>
                    <a:pt x="180" y="102"/>
                  </a:lnTo>
                  <a:lnTo>
                    <a:pt x="216" y="66"/>
                  </a:lnTo>
                  <a:lnTo>
                    <a:pt x="234" y="72"/>
                  </a:lnTo>
                  <a:lnTo>
                    <a:pt x="246" y="54"/>
                  </a:lnTo>
                  <a:lnTo>
                    <a:pt x="270" y="54"/>
                  </a:lnTo>
                  <a:lnTo>
                    <a:pt x="282" y="78"/>
                  </a:lnTo>
                  <a:lnTo>
                    <a:pt x="276" y="90"/>
                  </a:lnTo>
                  <a:lnTo>
                    <a:pt x="240" y="72"/>
                  </a:lnTo>
                  <a:lnTo>
                    <a:pt x="240" y="96"/>
                  </a:lnTo>
                  <a:lnTo>
                    <a:pt x="222" y="132"/>
                  </a:lnTo>
                  <a:lnTo>
                    <a:pt x="210" y="132"/>
                  </a:lnTo>
                  <a:lnTo>
                    <a:pt x="198" y="162"/>
                  </a:lnTo>
                  <a:lnTo>
                    <a:pt x="174" y="156"/>
                  </a:lnTo>
                  <a:lnTo>
                    <a:pt x="150" y="228"/>
                  </a:lnTo>
                  <a:lnTo>
                    <a:pt x="156" y="234"/>
                  </a:lnTo>
                  <a:lnTo>
                    <a:pt x="144" y="252"/>
                  </a:lnTo>
                  <a:lnTo>
                    <a:pt x="72" y="282"/>
                  </a:lnTo>
                  <a:lnTo>
                    <a:pt x="54" y="270"/>
                  </a:lnTo>
                  <a:lnTo>
                    <a:pt x="48" y="258"/>
                  </a:lnTo>
                  <a:lnTo>
                    <a:pt x="12" y="228"/>
                  </a:lnTo>
                  <a:lnTo>
                    <a:pt x="0" y="192"/>
                  </a:lnTo>
                  <a:lnTo>
                    <a:pt x="6" y="192"/>
                  </a:lnTo>
                  <a:lnTo>
                    <a:pt x="24" y="174"/>
                  </a:lnTo>
                  <a:lnTo>
                    <a:pt x="24" y="144"/>
                  </a:lnTo>
                  <a:lnTo>
                    <a:pt x="42" y="144"/>
                  </a:lnTo>
                  <a:lnTo>
                    <a:pt x="48" y="120"/>
                  </a:lnTo>
                  <a:lnTo>
                    <a:pt x="90" y="84"/>
                  </a:lnTo>
                  <a:lnTo>
                    <a:pt x="96" y="30"/>
                  </a:lnTo>
                  <a:lnTo>
                    <a:pt x="90" y="6"/>
                  </a:lnTo>
                  <a:lnTo>
                    <a:pt x="96" y="0"/>
                  </a:lnTo>
                  <a:lnTo>
                    <a:pt x="108" y="72"/>
                  </a:lnTo>
                  <a:lnTo>
                    <a:pt x="156" y="66"/>
                  </a:lnTo>
                  <a:lnTo>
                    <a:pt x="168" y="66"/>
                  </a:lnTo>
                  <a:close/>
                </a:path>
              </a:pathLst>
            </a:custGeom>
            <a:solidFill>
              <a:srgbClr val="FF4500"/>
            </a:solidFill>
            <a:ln w="9525">
              <a:solidFill>
                <a:srgbClr val="FF4500"/>
              </a:solidFill>
              <a:prstDash val="solid"/>
              <a:round/>
              <a:headEnd/>
              <a:tailEnd/>
            </a:ln>
          </p:spPr>
          <p:txBody>
            <a:bodyPr/>
            <a:lstStyle/>
            <a:p>
              <a:endParaRPr lang="en-US"/>
            </a:p>
          </p:txBody>
        </p:sp>
        <p:sp>
          <p:nvSpPr>
            <p:cNvPr id="11386" name="Freeform 246"/>
            <p:cNvSpPr>
              <a:spLocks/>
            </p:cNvSpPr>
            <p:nvPr/>
          </p:nvSpPr>
          <p:spPr bwMode="auto">
            <a:xfrm>
              <a:off x="3723" y="1932"/>
              <a:ext cx="282" cy="282"/>
            </a:xfrm>
            <a:custGeom>
              <a:avLst/>
              <a:gdLst>
                <a:gd name="T0" fmla="*/ 168 w 282"/>
                <a:gd name="T1" fmla="*/ 66 h 282"/>
                <a:gd name="T2" fmla="*/ 180 w 282"/>
                <a:gd name="T3" fmla="*/ 102 h 282"/>
                <a:gd name="T4" fmla="*/ 216 w 282"/>
                <a:gd name="T5" fmla="*/ 66 h 282"/>
                <a:gd name="T6" fmla="*/ 234 w 282"/>
                <a:gd name="T7" fmla="*/ 72 h 282"/>
                <a:gd name="T8" fmla="*/ 246 w 282"/>
                <a:gd name="T9" fmla="*/ 54 h 282"/>
                <a:gd name="T10" fmla="*/ 270 w 282"/>
                <a:gd name="T11" fmla="*/ 54 h 282"/>
                <a:gd name="T12" fmla="*/ 282 w 282"/>
                <a:gd name="T13" fmla="*/ 78 h 282"/>
                <a:gd name="T14" fmla="*/ 276 w 282"/>
                <a:gd name="T15" fmla="*/ 90 h 282"/>
                <a:gd name="T16" fmla="*/ 240 w 282"/>
                <a:gd name="T17" fmla="*/ 72 h 282"/>
                <a:gd name="T18" fmla="*/ 240 w 282"/>
                <a:gd name="T19" fmla="*/ 96 h 282"/>
                <a:gd name="T20" fmla="*/ 222 w 282"/>
                <a:gd name="T21" fmla="*/ 132 h 282"/>
                <a:gd name="T22" fmla="*/ 210 w 282"/>
                <a:gd name="T23" fmla="*/ 132 h 282"/>
                <a:gd name="T24" fmla="*/ 198 w 282"/>
                <a:gd name="T25" fmla="*/ 162 h 282"/>
                <a:gd name="T26" fmla="*/ 174 w 282"/>
                <a:gd name="T27" fmla="*/ 156 h 282"/>
                <a:gd name="T28" fmla="*/ 150 w 282"/>
                <a:gd name="T29" fmla="*/ 228 h 282"/>
                <a:gd name="T30" fmla="*/ 156 w 282"/>
                <a:gd name="T31" fmla="*/ 234 h 282"/>
                <a:gd name="T32" fmla="*/ 144 w 282"/>
                <a:gd name="T33" fmla="*/ 252 h 282"/>
                <a:gd name="T34" fmla="*/ 72 w 282"/>
                <a:gd name="T35" fmla="*/ 282 h 282"/>
                <a:gd name="T36" fmla="*/ 54 w 282"/>
                <a:gd name="T37" fmla="*/ 270 h 282"/>
                <a:gd name="T38" fmla="*/ 48 w 282"/>
                <a:gd name="T39" fmla="*/ 258 h 282"/>
                <a:gd name="T40" fmla="*/ 12 w 282"/>
                <a:gd name="T41" fmla="*/ 228 h 282"/>
                <a:gd name="T42" fmla="*/ 0 w 282"/>
                <a:gd name="T43" fmla="*/ 192 h 282"/>
                <a:gd name="T44" fmla="*/ 6 w 282"/>
                <a:gd name="T45" fmla="*/ 192 h 282"/>
                <a:gd name="T46" fmla="*/ 24 w 282"/>
                <a:gd name="T47" fmla="*/ 174 h 282"/>
                <a:gd name="T48" fmla="*/ 24 w 282"/>
                <a:gd name="T49" fmla="*/ 144 h 282"/>
                <a:gd name="T50" fmla="*/ 42 w 282"/>
                <a:gd name="T51" fmla="*/ 144 h 282"/>
                <a:gd name="T52" fmla="*/ 48 w 282"/>
                <a:gd name="T53" fmla="*/ 120 h 282"/>
                <a:gd name="T54" fmla="*/ 90 w 282"/>
                <a:gd name="T55" fmla="*/ 84 h 282"/>
                <a:gd name="T56" fmla="*/ 96 w 282"/>
                <a:gd name="T57" fmla="*/ 30 h 282"/>
                <a:gd name="T58" fmla="*/ 90 w 282"/>
                <a:gd name="T59" fmla="*/ 6 h 282"/>
                <a:gd name="T60" fmla="*/ 96 w 282"/>
                <a:gd name="T61" fmla="*/ 0 h 282"/>
                <a:gd name="T62" fmla="*/ 108 w 282"/>
                <a:gd name="T63" fmla="*/ 72 h 282"/>
                <a:gd name="T64" fmla="*/ 156 w 282"/>
                <a:gd name="T65" fmla="*/ 66 h 282"/>
                <a:gd name="T66" fmla="*/ 168 w 282"/>
                <a:gd name="T67" fmla="*/ 66 h 282"/>
                <a:gd name="T68" fmla="*/ 168 w 282"/>
                <a:gd name="T69" fmla="*/ 72 h 28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82"/>
                <a:gd name="T106" fmla="*/ 0 h 282"/>
                <a:gd name="T107" fmla="*/ 282 w 282"/>
                <a:gd name="T108" fmla="*/ 282 h 28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82" h="282">
                  <a:moveTo>
                    <a:pt x="168" y="66"/>
                  </a:moveTo>
                  <a:lnTo>
                    <a:pt x="180" y="102"/>
                  </a:lnTo>
                  <a:lnTo>
                    <a:pt x="216" y="66"/>
                  </a:lnTo>
                  <a:lnTo>
                    <a:pt x="234" y="72"/>
                  </a:lnTo>
                  <a:lnTo>
                    <a:pt x="246" y="54"/>
                  </a:lnTo>
                  <a:lnTo>
                    <a:pt x="270" y="54"/>
                  </a:lnTo>
                  <a:lnTo>
                    <a:pt x="282" y="78"/>
                  </a:lnTo>
                  <a:lnTo>
                    <a:pt x="276" y="90"/>
                  </a:lnTo>
                  <a:lnTo>
                    <a:pt x="240" y="72"/>
                  </a:lnTo>
                  <a:lnTo>
                    <a:pt x="240" y="96"/>
                  </a:lnTo>
                  <a:lnTo>
                    <a:pt x="222" y="132"/>
                  </a:lnTo>
                  <a:lnTo>
                    <a:pt x="210" y="132"/>
                  </a:lnTo>
                  <a:lnTo>
                    <a:pt x="198" y="162"/>
                  </a:lnTo>
                  <a:lnTo>
                    <a:pt x="174" y="156"/>
                  </a:lnTo>
                  <a:lnTo>
                    <a:pt x="150" y="228"/>
                  </a:lnTo>
                  <a:lnTo>
                    <a:pt x="156" y="234"/>
                  </a:lnTo>
                  <a:lnTo>
                    <a:pt x="144" y="252"/>
                  </a:lnTo>
                  <a:lnTo>
                    <a:pt x="72" y="282"/>
                  </a:lnTo>
                  <a:lnTo>
                    <a:pt x="54" y="270"/>
                  </a:lnTo>
                  <a:lnTo>
                    <a:pt x="48" y="258"/>
                  </a:lnTo>
                  <a:lnTo>
                    <a:pt x="12" y="228"/>
                  </a:lnTo>
                  <a:lnTo>
                    <a:pt x="0" y="192"/>
                  </a:lnTo>
                  <a:lnTo>
                    <a:pt x="6" y="192"/>
                  </a:lnTo>
                  <a:lnTo>
                    <a:pt x="24" y="174"/>
                  </a:lnTo>
                  <a:lnTo>
                    <a:pt x="24" y="144"/>
                  </a:lnTo>
                  <a:lnTo>
                    <a:pt x="42" y="144"/>
                  </a:lnTo>
                  <a:lnTo>
                    <a:pt x="48" y="120"/>
                  </a:lnTo>
                  <a:lnTo>
                    <a:pt x="90" y="84"/>
                  </a:lnTo>
                  <a:lnTo>
                    <a:pt x="96" y="30"/>
                  </a:lnTo>
                  <a:lnTo>
                    <a:pt x="90" y="6"/>
                  </a:lnTo>
                  <a:lnTo>
                    <a:pt x="96" y="0"/>
                  </a:lnTo>
                  <a:lnTo>
                    <a:pt x="108" y="72"/>
                  </a:lnTo>
                  <a:lnTo>
                    <a:pt x="156" y="66"/>
                  </a:lnTo>
                  <a:lnTo>
                    <a:pt x="168" y="66"/>
                  </a:lnTo>
                  <a:lnTo>
                    <a:pt x="168" y="72"/>
                  </a:lnTo>
                </a:path>
              </a:pathLst>
            </a:custGeom>
            <a:noFill/>
            <a:ln w="9525">
              <a:solidFill>
                <a:srgbClr val="000000"/>
              </a:solidFill>
              <a:prstDash val="solid"/>
              <a:round/>
              <a:headEnd/>
              <a:tailEnd/>
            </a:ln>
          </p:spPr>
          <p:txBody>
            <a:bodyPr/>
            <a:lstStyle/>
            <a:p>
              <a:endParaRPr lang="en-US"/>
            </a:p>
          </p:txBody>
        </p:sp>
        <p:sp>
          <p:nvSpPr>
            <p:cNvPr id="11387" name="Freeform 247"/>
            <p:cNvSpPr>
              <a:spLocks/>
            </p:cNvSpPr>
            <p:nvPr/>
          </p:nvSpPr>
          <p:spPr bwMode="auto">
            <a:xfrm>
              <a:off x="3081" y="1512"/>
              <a:ext cx="330" cy="342"/>
            </a:xfrm>
            <a:custGeom>
              <a:avLst/>
              <a:gdLst>
                <a:gd name="T0" fmla="*/ 138 w 330"/>
                <a:gd name="T1" fmla="*/ 342 h 342"/>
                <a:gd name="T2" fmla="*/ 114 w 330"/>
                <a:gd name="T3" fmla="*/ 324 h 342"/>
                <a:gd name="T4" fmla="*/ 108 w 330"/>
                <a:gd name="T5" fmla="*/ 300 h 342"/>
                <a:gd name="T6" fmla="*/ 114 w 330"/>
                <a:gd name="T7" fmla="*/ 282 h 342"/>
                <a:gd name="T8" fmla="*/ 102 w 330"/>
                <a:gd name="T9" fmla="*/ 264 h 342"/>
                <a:gd name="T10" fmla="*/ 90 w 330"/>
                <a:gd name="T11" fmla="*/ 228 h 342"/>
                <a:gd name="T12" fmla="*/ 12 w 330"/>
                <a:gd name="T13" fmla="*/ 174 h 342"/>
                <a:gd name="T14" fmla="*/ 18 w 330"/>
                <a:gd name="T15" fmla="*/ 120 h 342"/>
                <a:gd name="T16" fmla="*/ 0 w 330"/>
                <a:gd name="T17" fmla="*/ 108 h 342"/>
                <a:gd name="T18" fmla="*/ 12 w 330"/>
                <a:gd name="T19" fmla="*/ 84 h 342"/>
                <a:gd name="T20" fmla="*/ 36 w 330"/>
                <a:gd name="T21" fmla="*/ 72 h 342"/>
                <a:gd name="T22" fmla="*/ 36 w 330"/>
                <a:gd name="T23" fmla="*/ 24 h 342"/>
                <a:gd name="T24" fmla="*/ 42 w 330"/>
                <a:gd name="T25" fmla="*/ 18 h 342"/>
                <a:gd name="T26" fmla="*/ 60 w 330"/>
                <a:gd name="T27" fmla="*/ 24 h 342"/>
                <a:gd name="T28" fmla="*/ 114 w 330"/>
                <a:gd name="T29" fmla="*/ 0 h 342"/>
                <a:gd name="T30" fmla="*/ 108 w 330"/>
                <a:gd name="T31" fmla="*/ 24 h 342"/>
                <a:gd name="T32" fmla="*/ 138 w 330"/>
                <a:gd name="T33" fmla="*/ 30 h 342"/>
                <a:gd name="T34" fmla="*/ 150 w 330"/>
                <a:gd name="T35" fmla="*/ 42 h 342"/>
                <a:gd name="T36" fmla="*/ 264 w 330"/>
                <a:gd name="T37" fmla="*/ 66 h 342"/>
                <a:gd name="T38" fmla="*/ 282 w 330"/>
                <a:gd name="T39" fmla="*/ 84 h 342"/>
                <a:gd name="T40" fmla="*/ 276 w 330"/>
                <a:gd name="T41" fmla="*/ 108 h 342"/>
                <a:gd name="T42" fmla="*/ 288 w 330"/>
                <a:gd name="T43" fmla="*/ 108 h 342"/>
                <a:gd name="T44" fmla="*/ 288 w 330"/>
                <a:gd name="T45" fmla="*/ 126 h 342"/>
                <a:gd name="T46" fmla="*/ 300 w 330"/>
                <a:gd name="T47" fmla="*/ 126 h 342"/>
                <a:gd name="T48" fmla="*/ 276 w 330"/>
                <a:gd name="T49" fmla="*/ 162 h 342"/>
                <a:gd name="T50" fmla="*/ 282 w 330"/>
                <a:gd name="T51" fmla="*/ 174 h 342"/>
                <a:gd name="T52" fmla="*/ 330 w 330"/>
                <a:gd name="T53" fmla="*/ 114 h 342"/>
                <a:gd name="T54" fmla="*/ 300 w 330"/>
                <a:gd name="T55" fmla="*/ 210 h 342"/>
                <a:gd name="T56" fmla="*/ 294 w 330"/>
                <a:gd name="T57" fmla="*/ 270 h 342"/>
                <a:gd name="T58" fmla="*/ 300 w 330"/>
                <a:gd name="T59" fmla="*/ 330 h 342"/>
                <a:gd name="T60" fmla="*/ 150 w 330"/>
                <a:gd name="T61" fmla="*/ 342 h 342"/>
                <a:gd name="T62" fmla="*/ 138 w 330"/>
                <a:gd name="T63" fmla="*/ 342 h 34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42"/>
                <a:gd name="T98" fmla="*/ 330 w 330"/>
                <a:gd name="T99" fmla="*/ 342 h 34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42">
                  <a:moveTo>
                    <a:pt x="138" y="342"/>
                  </a:moveTo>
                  <a:lnTo>
                    <a:pt x="114" y="324"/>
                  </a:lnTo>
                  <a:lnTo>
                    <a:pt x="108" y="300"/>
                  </a:lnTo>
                  <a:lnTo>
                    <a:pt x="114" y="282"/>
                  </a:lnTo>
                  <a:lnTo>
                    <a:pt x="102" y="264"/>
                  </a:lnTo>
                  <a:lnTo>
                    <a:pt x="90" y="228"/>
                  </a:lnTo>
                  <a:lnTo>
                    <a:pt x="12" y="174"/>
                  </a:lnTo>
                  <a:lnTo>
                    <a:pt x="18" y="120"/>
                  </a:lnTo>
                  <a:lnTo>
                    <a:pt x="0" y="108"/>
                  </a:lnTo>
                  <a:lnTo>
                    <a:pt x="12" y="84"/>
                  </a:lnTo>
                  <a:lnTo>
                    <a:pt x="36" y="72"/>
                  </a:lnTo>
                  <a:lnTo>
                    <a:pt x="36" y="24"/>
                  </a:lnTo>
                  <a:lnTo>
                    <a:pt x="42" y="18"/>
                  </a:lnTo>
                  <a:lnTo>
                    <a:pt x="60" y="24"/>
                  </a:lnTo>
                  <a:lnTo>
                    <a:pt x="114" y="0"/>
                  </a:lnTo>
                  <a:lnTo>
                    <a:pt x="108" y="24"/>
                  </a:lnTo>
                  <a:lnTo>
                    <a:pt x="138" y="30"/>
                  </a:lnTo>
                  <a:lnTo>
                    <a:pt x="150" y="42"/>
                  </a:lnTo>
                  <a:lnTo>
                    <a:pt x="264" y="66"/>
                  </a:lnTo>
                  <a:lnTo>
                    <a:pt x="282" y="84"/>
                  </a:lnTo>
                  <a:lnTo>
                    <a:pt x="276" y="108"/>
                  </a:lnTo>
                  <a:lnTo>
                    <a:pt x="288" y="108"/>
                  </a:lnTo>
                  <a:lnTo>
                    <a:pt x="288" y="126"/>
                  </a:lnTo>
                  <a:lnTo>
                    <a:pt x="300" y="126"/>
                  </a:lnTo>
                  <a:lnTo>
                    <a:pt x="276" y="162"/>
                  </a:lnTo>
                  <a:lnTo>
                    <a:pt x="282" y="174"/>
                  </a:lnTo>
                  <a:lnTo>
                    <a:pt x="330" y="114"/>
                  </a:lnTo>
                  <a:lnTo>
                    <a:pt x="300" y="210"/>
                  </a:lnTo>
                  <a:lnTo>
                    <a:pt x="294" y="270"/>
                  </a:lnTo>
                  <a:lnTo>
                    <a:pt x="300" y="330"/>
                  </a:lnTo>
                  <a:lnTo>
                    <a:pt x="150" y="342"/>
                  </a:lnTo>
                  <a:lnTo>
                    <a:pt x="138" y="342"/>
                  </a:lnTo>
                  <a:close/>
                </a:path>
              </a:pathLst>
            </a:custGeom>
            <a:solidFill>
              <a:srgbClr val="FFAA00"/>
            </a:solidFill>
            <a:ln w="9525">
              <a:solidFill>
                <a:srgbClr val="FFAA00"/>
              </a:solidFill>
              <a:prstDash val="solid"/>
              <a:round/>
              <a:headEnd/>
              <a:tailEnd/>
            </a:ln>
          </p:spPr>
          <p:txBody>
            <a:bodyPr/>
            <a:lstStyle/>
            <a:p>
              <a:endParaRPr lang="en-US"/>
            </a:p>
          </p:txBody>
        </p:sp>
        <p:sp>
          <p:nvSpPr>
            <p:cNvPr id="11388" name="Freeform 248"/>
            <p:cNvSpPr>
              <a:spLocks/>
            </p:cNvSpPr>
            <p:nvPr/>
          </p:nvSpPr>
          <p:spPr bwMode="auto">
            <a:xfrm>
              <a:off x="3081" y="1512"/>
              <a:ext cx="330" cy="348"/>
            </a:xfrm>
            <a:custGeom>
              <a:avLst/>
              <a:gdLst>
                <a:gd name="T0" fmla="*/ 138 w 330"/>
                <a:gd name="T1" fmla="*/ 342 h 348"/>
                <a:gd name="T2" fmla="*/ 114 w 330"/>
                <a:gd name="T3" fmla="*/ 324 h 348"/>
                <a:gd name="T4" fmla="*/ 108 w 330"/>
                <a:gd name="T5" fmla="*/ 300 h 348"/>
                <a:gd name="T6" fmla="*/ 114 w 330"/>
                <a:gd name="T7" fmla="*/ 282 h 348"/>
                <a:gd name="T8" fmla="*/ 102 w 330"/>
                <a:gd name="T9" fmla="*/ 264 h 348"/>
                <a:gd name="T10" fmla="*/ 90 w 330"/>
                <a:gd name="T11" fmla="*/ 228 h 348"/>
                <a:gd name="T12" fmla="*/ 12 w 330"/>
                <a:gd name="T13" fmla="*/ 174 h 348"/>
                <a:gd name="T14" fmla="*/ 18 w 330"/>
                <a:gd name="T15" fmla="*/ 120 h 348"/>
                <a:gd name="T16" fmla="*/ 0 w 330"/>
                <a:gd name="T17" fmla="*/ 108 h 348"/>
                <a:gd name="T18" fmla="*/ 12 w 330"/>
                <a:gd name="T19" fmla="*/ 84 h 348"/>
                <a:gd name="T20" fmla="*/ 36 w 330"/>
                <a:gd name="T21" fmla="*/ 72 h 348"/>
                <a:gd name="T22" fmla="*/ 36 w 330"/>
                <a:gd name="T23" fmla="*/ 24 h 348"/>
                <a:gd name="T24" fmla="*/ 42 w 330"/>
                <a:gd name="T25" fmla="*/ 18 h 348"/>
                <a:gd name="T26" fmla="*/ 60 w 330"/>
                <a:gd name="T27" fmla="*/ 24 h 348"/>
                <a:gd name="T28" fmla="*/ 114 w 330"/>
                <a:gd name="T29" fmla="*/ 0 h 348"/>
                <a:gd name="T30" fmla="*/ 108 w 330"/>
                <a:gd name="T31" fmla="*/ 24 h 348"/>
                <a:gd name="T32" fmla="*/ 138 w 330"/>
                <a:gd name="T33" fmla="*/ 30 h 348"/>
                <a:gd name="T34" fmla="*/ 150 w 330"/>
                <a:gd name="T35" fmla="*/ 42 h 348"/>
                <a:gd name="T36" fmla="*/ 264 w 330"/>
                <a:gd name="T37" fmla="*/ 66 h 348"/>
                <a:gd name="T38" fmla="*/ 282 w 330"/>
                <a:gd name="T39" fmla="*/ 84 h 348"/>
                <a:gd name="T40" fmla="*/ 276 w 330"/>
                <a:gd name="T41" fmla="*/ 108 h 348"/>
                <a:gd name="T42" fmla="*/ 288 w 330"/>
                <a:gd name="T43" fmla="*/ 108 h 348"/>
                <a:gd name="T44" fmla="*/ 288 w 330"/>
                <a:gd name="T45" fmla="*/ 126 h 348"/>
                <a:gd name="T46" fmla="*/ 300 w 330"/>
                <a:gd name="T47" fmla="*/ 126 h 348"/>
                <a:gd name="T48" fmla="*/ 276 w 330"/>
                <a:gd name="T49" fmla="*/ 162 h 348"/>
                <a:gd name="T50" fmla="*/ 282 w 330"/>
                <a:gd name="T51" fmla="*/ 174 h 348"/>
                <a:gd name="T52" fmla="*/ 330 w 330"/>
                <a:gd name="T53" fmla="*/ 114 h 348"/>
                <a:gd name="T54" fmla="*/ 300 w 330"/>
                <a:gd name="T55" fmla="*/ 210 h 348"/>
                <a:gd name="T56" fmla="*/ 294 w 330"/>
                <a:gd name="T57" fmla="*/ 270 h 348"/>
                <a:gd name="T58" fmla="*/ 300 w 330"/>
                <a:gd name="T59" fmla="*/ 330 h 348"/>
                <a:gd name="T60" fmla="*/ 150 w 330"/>
                <a:gd name="T61" fmla="*/ 342 h 348"/>
                <a:gd name="T62" fmla="*/ 138 w 330"/>
                <a:gd name="T63" fmla="*/ 342 h 348"/>
                <a:gd name="T64" fmla="*/ 138 w 330"/>
                <a:gd name="T65" fmla="*/ 348 h 34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48"/>
                <a:gd name="T101" fmla="*/ 330 w 330"/>
                <a:gd name="T102" fmla="*/ 348 h 34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48">
                  <a:moveTo>
                    <a:pt x="138" y="342"/>
                  </a:moveTo>
                  <a:lnTo>
                    <a:pt x="114" y="324"/>
                  </a:lnTo>
                  <a:lnTo>
                    <a:pt x="108" y="300"/>
                  </a:lnTo>
                  <a:lnTo>
                    <a:pt x="114" y="282"/>
                  </a:lnTo>
                  <a:lnTo>
                    <a:pt x="102" y="264"/>
                  </a:lnTo>
                  <a:lnTo>
                    <a:pt x="90" y="228"/>
                  </a:lnTo>
                  <a:lnTo>
                    <a:pt x="12" y="174"/>
                  </a:lnTo>
                  <a:lnTo>
                    <a:pt x="18" y="120"/>
                  </a:lnTo>
                  <a:lnTo>
                    <a:pt x="0" y="108"/>
                  </a:lnTo>
                  <a:lnTo>
                    <a:pt x="12" y="84"/>
                  </a:lnTo>
                  <a:lnTo>
                    <a:pt x="36" y="72"/>
                  </a:lnTo>
                  <a:lnTo>
                    <a:pt x="36" y="24"/>
                  </a:lnTo>
                  <a:lnTo>
                    <a:pt x="42" y="18"/>
                  </a:lnTo>
                  <a:lnTo>
                    <a:pt x="60" y="24"/>
                  </a:lnTo>
                  <a:lnTo>
                    <a:pt x="114" y="0"/>
                  </a:lnTo>
                  <a:lnTo>
                    <a:pt x="108" y="24"/>
                  </a:lnTo>
                  <a:lnTo>
                    <a:pt x="138" y="30"/>
                  </a:lnTo>
                  <a:lnTo>
                    <a:pt x="150" y="42"/>
                  </a:lnTo>
                  <a:lnTo>
                    <a:pt x="264" y="66"/>
                  </a:lnTo>
                  <a:lnTo>
                    <a:pt x="282" y="84"/>
                  </a:lnTo>
                  <a:lnTo>
                    <a:pt x="276" y="108"/>
                  </a:lnTo>
                  <a:lnTo>
                    <a:pt x="288" y="108"/>
                  </a:lnTo>
                  <a:lnTo>
                    <a:pt x="288" y="126"/>
                  </a:lnTo>
                  <a:lnTo>
                    <a:pt x="300" y="126"/>
                  </a:lnTo>
                  <a:lnTo>
                    <a:pt x="276" y="162"/>
                  </a:lnTo>
                  <a:lnTo>
                    <a:pt x="282" y="174"/>
                  </a:lnTo>
                  <a:lnTo>
                    <a:pt x="330" y="114"/>
                  </a:lnTo>
                  <a:lnTo>
                    <a:pt x="300" y="210"/>
                  </a:lnTo>
                  <a:lnTo>
                    <a:pt x="294" y="270"/>
                  </a:lnTo>
                  <a:lnTo>
                    <a:pt x="300" y="330"/>
                  </a:lnTo>
                  <a:lnTo>
                    <a:pt x="150" y="342"/>
                  </a:lnTo>
                  <a:lnTo>
                    <a:pt x="138" y="342"/>
                  </a:lnTo>
                  <a:lnTo>
                    <a:pt x="138" y="348"/>
                  </a:lnTo>
                </a:path>
              </a:pathLst>
            </a:custGeom>
            <a:noFill/>
            <a:ln w="9525">
              <a:solidFill>
                <a:srgbClr val="000000"/>
              </a:solidFill>
              <a:prstDash val="solid"/>
              <a:round/>
              <a:headEnd/>
              <a:tailEnd/>
            </a:ln>
          </p:spPr>
          <p:txBody>
            <a:bodyPr/>
            <a:lstStyle/>
            <a:p>
              <a:endParaRPr lang="en-US"/>
            </a:p>
          </p:txBody>
        </p:sp>
        <p:sp>
          <p:nvSpPr>
            <p:cNvPr id="11389" name="Freeform 249"/>
            <p:cNvSpPr>
              <a:spLocks/>
            </p:cNvSpPr>
            <p:nvPr/>
          </p:nvSpPr>
          <p:spPr bwMode="auto">
            <a:xfrm>
              <a:off x="2037" y="1602"/>
              <a:ext cx="432" cy="354"/>
            </a:xfrm>
            <a:custGeom>
              <a:avLst/>
              <a:gdLst>
                <a:gd name="T0" fmla="*/ 420 w 432"/>
                <a:gd name="T1" fmla="*/ 204 h 354"/>
                <a:gd name="T2" fmla="*/ 408 w 432"/>
                <a:gd name="T3" fmla="*/ 354 h 354"/>
                <a:gd name="T4" fmla="*/ 114 w 432"/>
                <a:gd name="T5" fmla="*/ 324 h 354"/>
                <a:gd name="T6" fmla="*/ 0 w 432"/>
                <a:gd name="T7" fmla="*/ 306 h 354"/>
                <a:gd name="T8" fmla="*/ 12 w 432"/>
                <a:gd name="T9" fmla="*/ 228 h 354"/>
                <a:gd name="T10" fmla="*/ 42 w 432"/>
                <a:gd name="T11" fmla="*/ 36 h 354"/>
                <a:gd name="T12" fmla="*/ 48 w 432"/>
                <a:gd name="T13" fmla="*/ 0 h 354"/>
                <a:gd name="T14" fmla="*/ 432 w 432"/>
                <a:gd name="T15" fmla="*/ 48 h 354"/>
                <a:gd name="T16" fmla="*/ 420 w 432"/>
                <a:gd name="T17" fmla="*/ 162 h 354"/>
                <a:gd name="T18" fmla="*/ 420 w 432"/>
                <a:gd name="T19" fmla="*/ 204 h 3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2"/>
                <a:gd name="T31" fmla="*/ 0 h 354"/>
                <a:gd name="T32" fmla="*/ 432 w 432"/>
                <a:gd name="T33" fmla="*/ 354 h 3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2" h="354">
                  <a:moveTo>
                    <a:pt x="420" y="204"/>
                  </a:moveTo>
                  <a:lnTo>
                    <a:pt x="408" y="354"/>
                  </a:lnTo>
                  <a:lnTo>
                    <a:pt x="114" y="324"/>
                  </a:lnTo>
                  <a:lnTo>
                    <a:pt x="0" y="306"/>
                  </a:lnTo>
                  <a:lnTo>
                    <a:pt x="12" y="228"/>
                  </a:lnTo>
                  <a:lnTo>
                    <a:pt x="42" y="36"/>
                  </a:lnTo>
                  <a:lnTo>
                    <a:pt x="48" y="0"/>
                  </a:lnTo>
                  <a:lnTo>
                    <a:pt x="432" y="48"/>
                  </a:lnTo>
                  <a:lnTo>
                    <a:pt x="420" y="162"/>
                  </a:lnTo>
                  <a:lnTo>
                    <a:pt x="420" y="204"/>
                  </a:lnTo>
                  <a:close/>
                </a:path>
              </a:pathLst>
            </a:custGeom>
            <a:solidFill>
              <a:srgbClr val="FFAA00"/>
            </a:solidFill>
            <a:ln w="9525">
              <a:solidFill>
                <a:srgbClr val="FFAA00"/>
              </a:solidFill>
              <a:prstDash val="solid"/>
              <a:round/>
              <a:headEnd/>
              <a:tailEnd/>
            </a:ln>
          </p:spPr>
          <p:txBody>
            <a:bodyPr/>
            <a:lstStyle/>
            <a:p>
              <a:endParaRPr lang="en-US"/>
            </a:p>
          </p:txBody>
        </p:sp>
        <p:sp>
          <p:nvSpPr>
            <p:cNvPr id="11390" name="Freeform 250"/>
            <p:cNvSpPr>
              <a:spLocks/>
            </p:cNvSpPr>
            <p:nvPr/>
          </p:nvSpPr>
          <p:spPr bwMode="auto">
            <a:xfrm>
              <a:off x="2037" y="1602"/>
              <a:ext cx="432" cy="354"/>
            </a:xfrm>
            <a:custGeom>
              <a:avLst/>
              <a:gdLst>
                <a:gd name="T0" fmla="*/ 420 w 432"/>
                <a:gd name="T1" fmla="*/ 204 h 354"/>
                <a:gd name="T2" fmla="*/ 408 w 432"/>
                <a:gd name="T3" fmla="*/ 354 h 354"/>
                <a:gd name="T4" fmla="*/ 114 w 432"/>
                <a:gd name="T5" fmla="*/ 324 h 354"/>
                <a:gd name="T6" fmla="*/ 0 w 432"/>
                <a:gd name="T7" fmla="*/ 306 h 354"/>
                <a:gd name="T8" fmla="*/ 12 w 432"/>
                <a:gd name="T9" fmla="*/ 228 h 354"/>
                <a:gd name="T10" fmla="*/ 42 w 432"/>
                <a:gd name="T11" fmla="*/ 36 h 354"/>
                <a:gd name="T12" fmla="*/ 48 w 432"/>
                <a:gd name="T13" fmla="*/ 0 h 354"/>
                <a:gd name="T14" fmla="*/ 432 w 432"/>
                <a:gd name="T15" fmla="*/ 48 h 354"/>
                <a:gd name="T16" fmla="*/ 420 w 432"/>
                <a:gd name="T17" fmla="*/ 162 h 354"/>
                <a:gd name="T18" fmla="*/ 420 w 432"/>
                <a:gd name="T19" fmla="*/ 204 h 354"/>
                <a:gd name="T20" fmla="*/ 420 w 432"/>
                <a:gd name="T21" fmla="*/ 210 h 3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32"/>
                <a:gd name="T34" fmla="*/ 0 h 354"/>
                <a:gd name="T35" fmla="*/ 432 w 432"/>
                <a:gd name="T36" fmla="*/ 354 h 3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32" h="354">
                  <a:moveTo>
                    <a:pt x="420" y="204"/>
                  </a:moveTo>
                  <a:lnTo>
                    <a:pt x="408" y="354"/>
                  </a:lnTo>
                  <a:lnTo>
                    <a:pt x="114" y="324"/>
                  </a:lnTo>
                  <a:lnTo>
                    <a:pt x="0" y="306"/>
                  </a:lnTo>
                  <a:lnTo>
                    <a:pt x="12" y="228"/>
                  </a:lnTo>
                  <a:lnTo>
                    <a:pt x="42" y="36"/>
                  </a:lnTo>
                  <a:lnTo>
                    <a:pt x="48" y="0"/>
                  </a:lnTo>
                  <a:lnTo>
                    <a:pt x="432" y="48"/>
                  </a:lnTo>
                  <a:lnTo>
                    <a:pt x="420" y="162"/>
                  </a:lnTo>
                  <a:lnTo>
                    <a:pt x="420" y="204"/>
                  </a:lnTo>
                  <a:lnTo>
                    <a:pt x="420" y="210"/>
                  </a:lnTo>
                </a:path>
              </a:pathLst>
            </a:custGeom>
            <a:noFill/>
            <a:ln w="9525">
              <a:solidFill>
                <a:srgbClr val="000000"/>
              </a:solidFill>
              <a:prstDash val="solid"/>
              <a:round/>
              <a:headEnd/>
              <a:tailEnd/>
            </a:ln>
          </p:spPr>
          <p:txBody>
            <a:bodyPr/>
            <a:lstStyle/>
            <a:p>
              <a:endParaRPr lang="en-US"/>
            </a:p>
          </p:txBody>
        </p:sp>
      </p:grpSp>
      <p:sp>
        <p:nvSpPr>
          <p:cNvPr id="11267" name="Text Box 126"/>
          <p:cNvSpPr txBox="1">
            <a:spLocks noChangeArrowheads="1"/>
          </p:cNvSpPr>
          <p:nvPr/>
        </p:nvSpPr>
        <p:spPr bwMode="auto">
          <a:xfrm>
            <a:off x="4038600" y="1219200"/>
            <a:ext cx="1054100" cy="457200"/>
          </a:xfrm>
          <a:prstGeom prst="rect">
            <a:avLst/>
          </a:prstGeom>
          <a:noFill/>
          <a:ln w="9525" algn="ctr">
            <a:noFill/>
            <a:miter lim="800000"/>
            <a:headEnd/>
            <a:tailEnd/>
          </a:ln>
        </p:spPr>
        <p:txBody>
          <a:bodyPr wrap="none">
            <a:spAutoFit/>
          </a:bodyPr>
          <a:lstStyle/>
          <a:p>
            <a:r>
              <a:rPr lang="en-US" sz="2400" b="1">
                <a:solidFill>
                  <a:srgbClr val="FF9900"/>
                </a:solidFill>
                <a:latin typeface="Verdana" pitchFamily="34" charset="0"/>
              </a:rPr>
              <a:t>2003</a:t>
            </a:r>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pSp>
        <p:nvGrpSpPr>
          <p:cNvPr id="12290" name="Group 127"/>
          <p:cNvGrpSpPr>
            <a:grpSpLocks/>
          </p:cNvGrpSpPr>
          <p:nvPr/>
        </p:nvGrpSpPr>
        <p:grpSpPr bwMode="auto">
          <a:xfrm>
            <a:off x="1871663" y="1219200"/>
            <a:ext cx="5443537" cy="4591050"/>
            <a:chOff x="1179" y="798"/>
            <a:chExt cx="3429" cy="2892"/>
          </a:xfrm>
        </p:grpSpPr>
        <p:sp>
          <p:nvSpPr>
            <p:cNvPr id="12292" name="AutoShape 128"/>
            <p:cNvSpPr>
              <a:spLocks noChangeAspect="1" noChangeArrowheads="1" noTextEdit="1"/>
            </p:cNvSpPr>
            <p:nvPr/>
          </p:nvSpPr>
          <p:spPr bwMode="auto">
            <a:xfrm>
              <a:off x="1179" y="798"/>
              <a:ext cx="3402" cy="2724"/>
            </a:xfrm>
            <a:prstGeom prst="rect">
              <a:avLst/>
            </a:prstGeom>
            <a:noFill/>
            <a:ln w="9525">
              <a:noFill/>
              <a:miter lim="800000"/>
              <a:headEnd/>
              <a:tailEnd/>
            </a:ln>
          </p:spPr>
          <p:txBody>
            <a:bodyPr/>
            <a:lstStyle/>
            <a:p>
              <a:endParaRPr lang="en-US"/>
            </a:p>
          </p:txBody>
        </p:sp>
        <p:sp>
          <p:nvSpPr>
            <p:cNvPr id="12293" name="Rectangle 129"/>
            <p:cNvSpPr>
              <a:spLocks noChangeArrowheads="1"/>
            </p:cNvSpPr>
            <p:nvPr/>
          </p:nvSpPr>
          <p:spPr bwMode="auto">
            <a:xfrm>
              <a:off x="1200" y="960"/>
              <a:ext cx="3408" cy="2730"/>
            </a:xfrm>
            <a:prstGeom prst="rect">
              <a:avLst/>
            </a:prstGeom>
            <a:solidFill>
              <a:srgbClr val="FFFFFF">
                <a:alpha val="0"/>
              </a:srgbClr>
            </a:solidFill>
            <a:ln w="9525">
              <a:noFill/>
              <a:miter lim="800000"/>
              <a:headEnd/>
              <a:tailEnd/>
            </a:ln>
          </p:spPr>
          <p:txBody>
            <a:bodyPr/>
            <a:lstStyle/>
            <a:p>
              <a:endParaRPr lang="en-US"/>
            </a:p>
          </p:txBody>
        </p:sp>
        <p:sp>
          <p:nvSpPr>
            <p:cNvPr id="12294" name="Rectangle 130"/>
            <p:cNvSpPr>
              <a:spLocks noChangeArrowheads="1"/>
            </p:cNvSpPr>
            <p:nvPr/>
          </p:nvSpPr>
          <p:spPr bwMode="auto">
            <a:xfrm>
              <a:off x="1200" y="960"/>
              <a:ext cx="3336" cy="2646"/>
            </a:xfrm>
            <a:prstGeom prst="rect">
              <a:avLst/>
            </a:prstGeom>
            <a:solidFill>
              <a:srgbClr val="FFFFFF">
                <a:alpha val="0"/>
              </a:srgbClr>
            </a:solidFill>
            <a:ln w="9525">
              <a:noFill/>
              <a:miter lim="800000"/>
              <a:headEnd/>
              <a:tailEnd/>
            </a:ln>
          </p:spPr>
          <p:txBody>
            <a:bodyPr/>
            <a:lstStyle/>
            <a:p>
              <a:endParaRPr lang="en-US"/>
            </a:p>
          </p:txBody>
        </p:sp>
        <p:sp>
          <p:nvSpPr>
            <p:cNvPr id="12295" name="Freeform 131"/>
            <p:cNvSpPr>
              <a:spLocks/>
            </p:cNvSpPr>
            <p:nvPr/>
          </p:nvSpPr>
          <p:spPr bwMode="auto">
            <a:xfrm>
              <a:off x="3411" y="2418"/>
              <a:ext cx="234" cy="378"/>
            </a:xfrm>
            <a:custGeom>
              <a:avLst/>
              <a:gdLst>
                <a:gd name="T0" fmla="*/ 234 w 234"/>
                <a:gd name="T1" fmla="*/ 300 h 378"/>
                <a:gd name="T2" fmla="*/ 60 w 234"/>
                <a:gd name="T3" fmla="*/ 318 h 378"/>
                <a:gd name="T4" fmla="*/ 60 w 234"/>
                <a:gd name="T5" fmla="*/ 330 h 378"/>
                <a:gd name="T6" fmla="*/ 78 w 234"/>
                <a:gd name="T7" fmla="*/ 348 h 378"/>
                <a:gd name="T8" fmla="*/ 78 w 234"/>
                <a:gd name="T9" fmla="*/ 366 h 378"/>
                <a:gd name="T10" fmla="*/ 42 w 234"/>
                <a:gd name="T11" fmla="*/ 378 h 378"/>
                <a:gd name="T12" fmla="*/ 54 w 234"/>
                <a:gd name="T13" fmla="*/ 372 h 378"/>
                <a:gd name="T14" fmla="*/ 36 w 234"/>
                <a:gd name="T15" fmla="*/ 336 h 378"/>
                <a:gd name="T16" fmla="*/ 30 w 234"/>
                <a:gd name="T17" fmla="*/ 372 h 378"/>
                <a:gd name="T18" fmla="*/ 12 w 234"/>
                <a:gd name="T19" fmla="*/ 372 h 378"/>
                <a:gd name="T20" fmla="*/ 12 w 234"/>
                <a:gd name="T21" fmla="*/ 342 h 378"/>
                <a:gd name="T22" fmla="*/ 0 w 234"/>
                <a:gd name="T23" fmla="*/ 258 h 378"/>
                <a:gd name="T24" fmla="*/ 0 w 234"/>
                <a:gd name="T25" fmla="*/ 12 h 378"/>
                <a:gd name="T26" fmla="*/ 162 w 234"/>
                <a:gd name="T27" fmla="*/ 0 h 378"/>
                <a:gd name="T28" fmla="*/ 204 w 234"/>
                <a:gd name="T29" fmla="*/ 162 h 378"/>
                <a:gd name="T30" fmla="*/ 228 w 234"/>
                <a:gd name="T31" fmla="*/ 204 h 378"/>
                <a:gd name="T32" fmla="*/ 216 w 234"/>
                <a:gd name="T33" fmla="*/ 234 h 378"/>
                <a:gd name="T34" fmla="*/ 234 w 234"/>
                <a:gd name="T35" fmla="*/ 300 h 37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4"/>
                <a:gd name="T55" fmla="*/ 0 h 378"/>
                <a:gd name="T56" fmla="*/ 234 w 234"/>
                <a:gd name="T57" fmla="*/ 378 h 37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4" h="378">
                  <a:moveTo>
                    <a:pt x="234" y="300"/>
                  </a:moveTo>
                  <a:lnTo>
                    <a:pt x="60" y="318"/>
                  </a:lnTo>
                  <a:lnTo>
                    <a:pt x="60" y="330"/>
                  </a:lnTo>
                  <a:lnTo>
                    <a:pt x="78" y="348"/>
                  </a:lnTo>
                  <a:lnTo>
                    <a:pt x="78" y="366"/>
                  </a:lnTo>
                  <a:lnTo>
                    <a:pt x="42" y="378"/>
                  </a:lnTo>
                  <a:lnTo>
                    <a:pt x="54" y="372"/>
                  </a:lnTo>
                  <a:lnTo>
                    <a:pt x="36" y="336"/>
                  </a:lnTo>
                  <a:lnTo>
                    <a:pt x="30" y="372"/>
                  </a:lnTo>
                  <a:lnTo>
                    <a:pt x="12" y="372"/>
                  </a:lnTo>
                  <a:lnTo>
                    <a:pt x="12" y="342"/>
                  </a:lnTo>
                  <a:lnTo>
                    <a:pt x="0" y="258"/>
                  </a:lnTo>
                  <a:lnTo>
                    <a:pt x="0" y="12"/>
                  </a:lnTo>
                  <a:lnTo>
                    <a:pt x="162" y="0"/>
                  </a:lnTo>
                  <a:lnTo>
                    <a:pt x="204" y="162"/>
                  </a:lnTo>
                  <a:lnTo>
                    <a:pt x="228" y="204"/>
                  </a:lnTo>
                  <a:lnTo>
                    <a:pt x="216" y="234"/>
                  </a:lnTo>
                  <a:lnTo>
                    <a:pt x="234" y="300"/>
                  </a:lnTo>
                  <a:close/>
                </a:path>
              </a:pathLst>
            </a:custGeom>
            <a:solidFill>
              <a:srgbClr val="FF4500"/>
            </a:solidFill>
            <a:ln w="9525">
              <a:solidFill>
                <a:srgbClr val="FF4500"/>
              </a:solidFill>
              <a:prstDash val="solid"/>
              <a:round/>
              <a:headEnd/>
              <a:tailEnd/>
            </a:ln>
          </p:spPr>
          <p:txBody>
            <a:bodyPr/>
            <a:lstStyle/>
            <a:p>
              <a:endParaRPr lang="en-US"/>
            </a:p>
          </p:txBody>
        </p:sp>
        <p:sp>
          <p:nvSpPr>
            <p:cNvPr id="12296" name="Freeform 132"/>
            <p:cNvSpPr>
              <a:spLocks/>
            </p:cNvSpPr>
            <p:nvPr/>
          </p:nvSpPr>
          <p:spPr bwMode="auto">
            <a:xfrm>
              <a:off x="3411" y="2418"/>
              <a:ext cx="234" cy="378"/>
            </a:xfrm>
            <a:custGeom>
              <a:avLst/>
              <a:gdLst>
                <a:gd name="T0" fmla="*/ 234 w 234"/>
                <a:gd name="T1" fmla="*/ 300 h 378"/>
                <a:gd name="T2" fmla="*/ 60 w 234"/>
                <a:gd name="T3" fmla="*/ 318 h 378"/>
                <a:gd name="T4" fmla="*/ 60 w 234"/>
                <a:gd name="T5" fmla="*/ 330 h 378"/>
                <a:gd name="T6" fmla="*/ 78 w 234"/>
                <a:gd name="T7" fmla="*/ 348 h 378"/>
                <a:gd name="T8" fmla="*/ 78 w 234"/>
                <a:gd name="T9" fmla="*/ 366 h 378"/>
                <a:gd name="T10" fmla="*/ 42 w 234"/>
                <a:gd name="T11" fmla="*/ 378 h 378"/>
                <a:gd name="T12" fmla="*/ 54 w 234"/>
                <a:gd name="T13" fmla="*/ 372 h 378"/>
                <a:gd name="T14" fmla="*/ 36 w 234"/>
                <a:gd name="T15" fmla="*/ 336 h 378"/>
                <a:gd name="T16" fmla="*/ 30 w 234"/>
                <a:gd name="T17" fmla="*/ 372 h 378"/>
                <a:gd name="T18" fmla="*/ 12 w 234"/>
                <a:gd name="T19" fmla="*/ 372 h 378"/>
                <a:gd name="T20" fmla="*/ 12 w 234"/>
                <a:gd name="T21" fmla="*/ 342 h 378"/>
                <a:gd name="T22" fmla="*/ 0 w 234"/>
                <a:gd name="T23" fmla="*/ 258 h 378"/>
                <a:gd name="T24" fmla="*/ 0 w 234"/>
                <a:gd name="T25" fmla="*/ 12 h 378"/>
                <a:gd name="T26" fmla="*/ 162 w 234"/>
                <a:gd name="T27" fmla="*/ 0 h 378"/>
                <a:gd name="T28" fmla="*/ 204 w 234"/>
                <a:gd name="T29" fmla="*/ 162 h 378"/>
                <a:gd name="T30" fmla="*/ 228 w 234"/>
                <a:gd name="T31" fmla="*/ 204 h 378"/>
                <a:gd name="T32" fmla="*/ 216 w 234"/>
                <a:gd name="T33" fmla="*/ 234 h 378"/>
                <a:gd name="T34" fmla="*/ 234 w 234"/>
                <a:gd name="T35" fmla="*/ 300 h 378"/>
                <a:gd name="T36" fmla="*/ 234 w 234"/>
                <a:gd name="T37" fmla="*/ 306 h 37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4"/>
                <a:gd name="T58" fmla="*/ 0 h 378"/>
                <a:gd name="T59" fmla="*/ 234 w 234"/>
                <a:gd name="T60" fmla="*/ 378 h 37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4" h="378">
                  <a:moveTo>
                    <a:pt x="234" y="300"/>
                  </a:moveTo>
                  <a:lnTo>
                    <a:pt x="60" y="318"/>
                  </a:lnTo>
                  <a:lnTo>
                    <a:pt x="60" y="330"/>
                  </a:lnTo>
                  <a:lnTo>
                    <a:pt x="78" y="348"/>
                  </a:lnTo>
                  <a:lnTo>
                    <a:pt x="78" y="366"/>
                  </a:lnTo>
                  <a:lnTo>
                    <a:pt x="42" y="378"/>
                  </a:lnTo>
                  <a:lnTo>
                    <a:pt x="54" y="372"/>
                  </a:lnTo>
                  <a:lnTo>
                    <a:pt x="36" y="336"/>
                  </a:lnTo>
                  <a:lnTo>
                    <a:pt x="30" y="372"/>
                  </a:lnTo>
                  <a:lnTo>
                    <a:pt x="12" y="372"/>
                  </a:lnTo>
                  <a:lnTo>
                    <a:pt x="12" y="342"/>
                  </a:lnTo>
                  <a:lnTo>
                    <a:pt x="0" y="258"/>
                  </a:lnTo>
                  <a:lnTo>
                    <a:pt x="0" y="12"/>
                  </a:lnTo>
                  <a:lnTo>
                    <a:pt x="162" y="0"/>
                  </a:lnTo>
                  <a:lnTo>
                    <a:pt x="204" y="162"/>
                  </a:lnTo>
                  <a:lnTo>
                    <a:pt x="228" y="204"/>
                  </a:lnTo>
                  <a:lnTo>
                    <a:pt x="216" y="234"/>
                  </a:lnTo>
                  <a:lnTo>
                    <a:pt x="234" y="300"/>
                  </a:lnTo>
                  <a:lnTo>
                    <a:pt x="234" y="306"/>
                  </a:lnTo>
                </a:path>
              </a:pathLst>
            </a:custGeom>
            <a:noFill/>
            <a:ln w="9525">
              <a:solidFill>
                <a:srgbClr val="000000"/>
              </a:solidFill>
              <a:prstDash val="solid"/>
              <a:round/>
              <a:headEnd/>
              <a:tailEnd/>
            </a:ln>
          </p:spPr>
          <p:txBody>
            <a:bodyPr/>
            <a:lstStyle/>
            <a:p>
              <a:endParaRPr lang="en-US"/>
            </a:p>
          </p:txBody>
        </p:sp>
        <p:sp>
          <p:nvSpPr>
            <p:cNvPr id="12297" name="Freeform 133"/>
            <p:cNvSpPr>
              <a:spLocks/>
            </p:cNvSpPr>
            <p:nvPr/>
          </p:nvSpPr>
          <p:spPr bwMode="auto">
            <a:xfrm>
              <a:off x="1263" y="2586"/>
              <a:ext cx="648" cy="570"/>
            </a:xfrm>
            <a:custGeom>
              <a:avLst/>
              <a:gdLst>
                <a:gd name="T0" fmla="*/ 6 w 648"/>
                <a:gd name="T1" fmla="*/ 324 h 570"/>
                <a:gd name="T2" fmla="*/ 6 w 648"/>
                <a:gd name="T3" fmla="*/ 330 h 570"/>
                <a:gd name="T4" fmla="*/ 42 w 648"/>
                <a:gd name="T5" fmla="*/ 360 h 570"/>
                <a:gd name="T6" fmla="*/ 30 w 648"/>
                <a:gd name="T7" fmla="*/ 396 h 570"/>
                <a:gd name="T8" fmla="*/ 72 w 648"/>
                <a:gd name="T9" fmla="*/ 366 h 570"/>
                <a:gd name="T10" fmla="*/ 48 w 648"/>
                <a:gd name="T11" fmla="*/ 444 h 570"/>
                <a:gd name="T12" fmla="*/ 102 w 648"/>
                <a:gd name="T13" fmla="*/ 462 h 570"/>
                <a:gd name="T14" fmla="*/ 120 w 648"/>
                <a:gd name="T15" fmla="*/ 456 h 570"/>
                <a:gd name="T16" fmla="*/ 114 w 648"/>
                <a:gd name="T17" fmla="*/ 504 h 570"/>
                <a:gd name="T18" fmla="*/ 66 w 648"/>
                <a:gd name="T19" fmla="*/ 546 h 570"/>
                <a:gd name="T20" fmla="*/ 0 w 648"/>
                <a:gd name="T21" fmla="*/ 570 h 570"/>
                <a:gd name="T22" fmla="*/ 78 w 648"/>
                <a:gd name="T23" fmla="*/ 546 h 570"/>
                <a:gd name="T24" fmla="*/ 96 w 648"/>
                <a:gd name="T25" fmla="*/ 546 h 570"/>
                <a:gd name="T26" fmla="*/ 114 w 648"/>
                <a:gd name="T27" fmla="*/ 534 h 570"/>
                <a:gd name="T28" fmla="*/ 204 w 648"/>
                <a:gd name="T29" fmla="*/ 456 h 570"/>
                <a:gd name="T30" fmla="*/ 252 w 648"/>
                <a:gd name="T31" fmla="*/ 372 h 570"/>
                <a:gd name="T32" fmla="*/ 252 w 648"/>
                <a:gd name="T33" fmla="*/ 372 h 570"/>
                <a:gd name="T34" fmla="*/ 264 w 648"/>
                <a:gd name="T35" fmla="*/ 378 h 570"/>
                <a:gd name="T36" fmla="*/ 240 w 648"/>
                <a:gd name="T37" fmla="*/ 390 h 570"/>
                <a:gd name="T38" fmla="*/ 246 w 648"/>
                <a:gd name="T39" fmla="*/ 426 h 570"/>
                <a:gd name="T40" fmla="*/ 258 w 648"/>
                <a:gd name="T41" fmla="*/ 438 h 570"/>
                <a:gd name="T42" fmla="*/ 288 w 648"/>
                <a:gd name="T43" fmla="*/ 420 h 570"/>
                <a:gd name="T44" fmla="*/ 300 w 648"/>
                <a:gd name="T45" fmla="*/ 384 h 570"/>
                <a:gd name="T46" fmla="*/ 318 w 648"/>
                <a:gd name="T47" fmla="*/ 390 h 570"/>
                <a:gd name="T48" fmla="*/ 426 w 648"/>
                <a:gd name="T49" fmla="*/ 414 h 570"/>
                <a:gd name="T50" fmla="*/ 450 w 648"/>
                <a:gd name="T51" fmla="*/ 408 h 570"/>
                <a:gd name="T52" fmla="*/ 462 w 648"/>
                <a:gd name="T53" fmla="*/ 432 h 570"/>
                <a:gd name="T54" fmla="*/ 468 w 648"/>
                <a:gd name="T55" fmla="*/ 438 h 570"/>
                <a:gd name="T56" fmla="*/ 510 w 648"/>
                <a:gd name="T57" fmla="*/ 450 h 570"/>
                <a:gd name="T58" fmla="*/ 528 w 648"/>
                <a:gd name="T59" fmla="*/ 450 h 570"/>
                <a:gd name="T60" fmla="*/ 534 w 648"/>
                <a:gd name="T61" fmla="*/ 444 h 570"/>
                <a:gd name="T62" fmla="*/ 606 w 648"/>
                <a:gd name="T63" fmla="*/ 504 h 570"/>
                <a:gd name="T64" fmla="*/ 618 w 648"/>
                <a:gd name="T65" fmla="*/ 510 h 570"/>
                <a:gd name="T66" fmla="*/ 648 w 648"/>
                <a:gd name="T67" fmla="*/ 540 h 570"/>
                <a:gd name="T68" fmla="*/ 600 w 648"/>
                <a:gd name="T69" fmla="*/ 498 h 570"/>
                <a:gd name="T70" fmla="*/ 480 w 648"/>
                <a:gd name="T71" fmla="*/ 438 h 570"/>
                <a:gd name="T72" fmla="*/ 456 w 648"/>
                <a:gd name="T73" fmla="*/ 414 h 570"/>
                <a:gd name="T74" fmla="*/ 414 w 648"/>
                <a:gd name="T75" fmla="*/ 396 h 570"/>
                <a:gd name="T76" fmla="*/ 252 w 648"/>
                <a:gd name="T77" fmla="*/ 36 h 570"/>
                <a:gd name="T78" fmla="*/ 210 w 648"/>
                <a:gd name="T79" fmla="*/ 24 h 570"/>
                <a:gd name="T80" fmla="*/ 60 w 648"/>
                <a:gd name="T81" fmla="*/ 84 h 570"/>
                <a:gd name="T82" fmla="*/ 114 w 648"/>
                <a:gd name="T83" fmla="*/ 144 h 570"/>
                <a:gd name="T84" fmla="*/ 108 w 648"/>
                <a:gd name="T85" fmla="*/ 156 h 570"/>
                <a:gd name="T86" fmla="*/ 102 w 648"/>
                <a:gd name="T87" fmla="*/ 180 h 570"/>
                <a:gd name="T88" fmla="*/ 84 w 648"/>
                <a:gd name="T89" fmla="*/ 156 h 570"/>
                <a:gd name="T90" fmla="*/ 18 w 648"/>
                <a:gd name="T91" fmla="*/ 168 h 570"/>
                <a:gd name="T92" fmla="*/ 30 w 648"/>
                <a:gd name="T93" fmla="*/ 192 h 570"/>
                <a:gd name="T94" fmla="*/ 78 w 648"/>
                <a:gd name="T95" fmla="*/ 228 h 570"/>
                <a:gd name="T96" fmla="*/ 114 w 648"/>
                <a:gd name="T97" fmla="*/ 228 h 570"/>
                <a:gd name="T98" fmla="*/ 102 w 648"/>
                <a:gd name="T99" fmla="*/ 270 h 57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48"/>
                <a:gd name="T151" fmla="*/ 0 h 570"/>
                <a:gd name="T152" fmla="*/ 648 w 648"/>
                <a:gd name="T153" fmla="*/ 570 h 57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48" h="570">
                  <a:moveTo>
                    <a:pt x="54" y="282"/>
                  </a:moveTo>
                  <a:lnTo>
                    <a:pt x="6" y="324"/>
                  </a:lnTo>
                  <a:lnTo>
                    <a:pt x="24" y="324"/>
                  </a:lnTo>
                  <a:lnTo>
                    <a:pt x="6" y="330"/>
                  </a:lnTo>
                  <a:lnTo>
                    <a:pt x="18" y="348"/>
                  </a:lnTo>
                  <a:lnTo>
                    <a:pt x="42" y="360"/>
                  </a:lnTo>
                  <a:lnTo>
                    <a:pt x="24" y="372"/>
                  </a:lnTo>
                  <a:lnTo>
                    <a:pt x="30" y="396"/>
                  </a:lnTo>
                  <a:lnTo>
                    <a:pt x="42" y="402"/>
                  </a:lnTo>
                  <a:lnTo>
                    <a:pt x="72" y="366"/>
                  </a:lnTo>
                  <a:lnTo>
                    <a:pt x="60" y="426"/>
                  </a:lnTo>
                  <a:lnTo>
                    <a:pt x="48" y="444"/>
                  </a:lnTo>
                  <a:lnTo>
                    <a:pt x="84" y="426"/>
                  </a:lnTo>
                  <a:lnTo>
                    <a:pt x="102" y="462"/>
                  </a:lnTo>
                  <a:lnTo>
                    <a:pt x="114" y="438"/>
                  </a:lnTo>
                  <a:lnTo>
                    <a:pt x="120" y="456"/>
                  </a:lnTo>
                  <a:lnTo>
                    <a:pt x="144" y="444"/>
                  </a:lnTo>
                  <a:lnTo>
                    <a:pt x="114" y="504"/>
                  </a:lnTo>
                  <a:lnTo>
                    <a:pt x="72" y="528"/>
                  </a:lnTo>
                  <a:lnTo>
                    <a:pt x="66" y="546"/>
                  </a:lnTo>
                  <a:lnTo>
                    <a:pt x="36" y="540"/>
                  </a:lnTo>
                  <a:lnTo>
                    <a:pt x="0" y="570"/>
                  </a:lnTo>
                  <a:lnTo>
                    <a:pt x="42" y="552"/>
                  </a:lnTo>
                  <a:lnTo>
                    <a:pt x="78" y="546"/>
                  </a:lnTo>
                  <a:lnTo>
                    <a:pt x="72" y="558"/>
                  </a:lnTo>
                  <a:lnTo>
                    <a:pt x="96" y="546"/>
                  </a:lnTo>
                  <a:lnTo>
                    <a:pt x="90" y="528"/>
                  </a:lnTo>
                  <a:lnTo>
                    <a:pt x="114" y="534"/>
                  </a:lnTo>
                  <a:lnTo>
                    <a:pt x="186" y="480"/>
                  </a:lnTo>
                  <a:lnTo>
                    <a:pt x="204" y="456"/>
                  </a:lnTo>
                  <a:lnTo>
                    <a:pt x="192" y="438"/>
                  </a:lnTo>
                  <a:lnTo>
                    <a:pt x="252" y="372"/>
                  </a:lnTo>
                  <a:lnTo>
                    <a:pt x="258" y="336"/>
                  </a:lnTo>
                  <a:lnTo>
                    <a:pt x="252" y="372"/>
                  </a:lnTo>
                  <a:lnTo>
                    <a:pt x="276" y="360"/>
                  </a:lnTo>
                  <a:lnTo>
                    <a:pt x="264" y="378"/>
                  </a:lnTo>
                  <a:lnTo>
                    <a:pt x="282" y="384"/>
                  </a:lnTo>
                  <a:lnTo>
                    <a:pt x="240" y="390"/>
                  </a:lnTo>
                  <a:lnTo>
                    <a:pt x="234" y="426"/>
                  </a:lnTo>
                  <a:lnTo>
                    <a:pt x="246" y="426"/>
                  </a:lnTo>
                  <a:lnTo>
                    <a:pt x="234" y="444"/>
                  </a:lnTo>
                  <a:lnTo>
                    <a:pt x="258" y="438"/>
                  </a:lnTo>
                  <a:lnTo>
                    <a:pt x="270" y="414"/>
                  </a:lnTo>
                  <a:lnTo>
                    <a:pt x="288" y="420"/>
                  </a:lnTo>
                  <a:lnTo>
                    <a:pt x="300" y="372"/>
                  </a:lnTo>
                  <a:lnTo>
                    <a:pt x="300" y="384"/>
                  </a:lnTo>
                  <a:lnTo>
                    <a:pt x="324" y="378"/>
                  </a:lnTo>
                  <a:lnTo>
                    <a:pt x="318" y="390"/>
                  </a:lnTo>
                  <a:lnTo>
                    <a:pt x="366" y="414"/>
                  </a:lnTo>
                  <a:lnTo>
                    <a:pt x="426" y="414"/>
                  </a:lnTo>
                  <a:lnTo>
                    <a:pt x="438" y="402"/>
                  </a:lnTo>
                  <a:lnTo>
                    <a:pt x="450" y="408"/>
                  </a:lnTo>
                  <a:lnTo>
                    <a:pt x="438" y="426"/>
                  </a:lnTo>
                  <a:lnTo>
                    <a:pt x="462" y="432"/>
                  </a:lnTo>
                  <a:lnTo>
                    <a:pt x="468" y="414"/>
                  </a:lnTo>
                  <a:lnTo>
                    <a:pt x="468" y="438"/>
                  </a:lnTo>
                  <a:lnTo>
                    <a:pt x="498" y="456"/>
                  </a:lnTo>
                  <a:lnTo>
                    <a:pt x="510" y="450"/>
                  </a:lnTo>
                  <a:lnTo>
                    <a:pt x="492" y="432"/>
                  </a:lnTo>
                  <a:lnTo>
                    <a:pt x="528" y="450"/>
                  </a:lnTo>
                  <a:lnTo>
                    <a:pt x="510" y="414"/>
                  </a:lnTo>
                  <a:lnTo>
                    <a:pt x="534" y="444"/>
                  </a:lnTo>
                  <a:lnTo>
                    <a:pt x="564" y="480"/>
                  </a:lnTo>
                  <a:lnTo>
                    <a:pt x="606" y="504"/>
                  </a:lnTo>
                  <a:lnTo>
                    <a:pt x="606" y="534"/>
                  </a:lnTo>
                  <a:lnTo>
                    <a:pt x="618" y="510"/>
                  </a:lnTo>
                  <a:lnTo>
                    <a:pt x="636" y="552"/>
                  </a:lnTo>
                  <a:lnTo>
                    <a:pt x="648" y="540"/>
                  </a:lnTo>
                  <a:lnTo>
                    <a:pt x="642" y="510"/>
                  </a:lnTo>
                  <a:lnTo>
                    <a:pt x="600" y="498"/>
                  </a:lnTo>
                  <a:lnTo>
                    <a:pt x="510" y="402"/>
                  </a:lnTo>
                  <a:lnTo>
                    <a:pt x="480" y="438"/>
                  </a:lnTo>
                  <a:lnTo>
                    <a:pt x="474" y="408"/>
                  </a:lnTo>
                  <a:lnTo>
                    <a:pt x="456" y="414"/>
                  </a:lnTo>
                  <a:lnTo>
                    <a:pt x="444" y="390"/>
                  </a:lnTo>
                  <a:lnTo>
                    <a:pt x="414" y="396"/>
                  </a:lnTo>
                  <a:lnTo>
                    <a:pt x="378" y="60"/>
                  </a:lnTo>
                  <a:lnTo>
                    <a:pt x="252" y="36"/>
                  </a:lnTo>
                  <a:lnTo>
                    <a:pt x="216" y="12"/>
                  </a:lnTo>
                  <a:lnTo>
                    <a:pt x="210" y="24"/>
                  </a:lnTo>
                  <a:lnTo>
                    <a:pt x="198" y="0"/>
                  </a:lnTo>
                  <a:lnTo>
                    <a:pt x="60" y="84"/>
                  </a:lnTo>
                  <a:lnTo>
                    <a:pt x="90" y="138"/>
                  </a:lnTo>
                  <a:lnTo>
                    <a:pt x="114" y="144"/>
                  </a:lnTo>
                  <a:lnTo>
                    <a:pt x="138" y="168"/>
                  </a:lnTo>
                  <a:lnTo>
                    <a:pt x="108" y="156"/>
                  </a:lnTo>
                  <a:lnTo>
                    <a:pt x="120" y="174"/>
                  </a:lnTo>
                  <a:lnTo>
                    <a:pt x="102" y="180"/>
                  </a:lnTo>
                  <a:lnTo>
                    <a:pt x="78" y="174"/>
                  </a:lnTo>
                  <a:lnTo>
                    <a:pt x="84" y="156"/>
                  </a:lnTo>
                  <a:lnTo>
                    <a:pt x="72" y="150"/>
                  </a:lnTo>
                  <a:lnTo>
                    <a:pt x="18" y="168"/>
                  </a:lnTo>
                  <a:lnTo>
                    <a:pt x="42" y="192"/>
                  </a:lnTo>
                  <a:lnTo>
                    <a:pt x="30" y="192"/>
                  </a:lnTo>
                  <a:lnTo>
                    <a:pt x="36" y="216"/>
                  </a:lnTo>
                  <a:lnTo>
                    <a:pt x="78" y="228"/>
                  </a:lnTo>
                  <a:lnTo>
                    <a:pt x="78" y="240"/>
                  </a:lnTo>
                  <a:lnTo>
                    <a:pt x="114" y="228"/>
                  </a:lnTo>
                  <a:lnTo>
                    <a:pt x="102" y="234"/>
                  </a:lnTo>
                  <a:lnTo>
                    <a:pt x="102" y="270"/>
                  </a:lnTo>
                  <a:lnTo>
                    <a:pt x="54" y="282"/>
                  </a:lnTo>
                  <a:close/>
                </a:path>
              </a:pathLst>
            </a:custGeom>
            <a:solidFill>
              <a:srgbClr val="E8D898"/>
            </a:solidFill>
            <a:ln w="9525">
              <a:solidFill>
                <a:srgbClr val="E8D898"/>
              </a:solidFill>
              <a:prstDash val="solid"/>
              <a:round/>
              <a:headEnd/>
              <a:tailEnd/>
            </a:ln>
          </p:spPr>
          <p:txBody>
            <a:bodyPr/>
            <a:lstStyle/>
            <a:p>
              <a:endParaRPr lang="en-US"/>
            </a:p>
          </p:txBody>
        </p:sp>
        <p:sp>
          <p:nvSpPr>
            <p:cNvPr id="12298" name="Freeform 134"/>
            <p:cNvSpPr>
              <a:spLocks/>
            </p:cNvSpPr>
            <p:nvPr/>
          </p:nvSpPr>
          <p:spPr bwMode="auto">
            <a:xfrm>
              <a:off x="1263" y="2586"/>
              <a:ext cx="648" cy="570"/>
            </a:xfrm>
            <a:custGeom>
              <a:avLst/>
              <a:gdLst>
                <a:gd name="T0" fmla="*/ 6 w 648"/>
                <a:gd name="T1" fmla="*/ 324 h 570"/>
                <a:gd name="T2" fmla="*/ 6 w 648"/>
                <a:gd name="T3" fmla="*/ 330 h 570"/>
                <a:gd name="T4" fmla="*/ 42 w 648"/>
                <a:gd name="T5" fmla="*/ 360 h 570"/>
                <a:gd name="T6" fmla="*/ 30 w 648"/>
                <a:gd name="T7" fmla="*/ 396 h 570"/>
                <a:gd name="T8" fmla="*/ 72 w 648"/>
                <a:gd name="T9" fmla="*/ 366 h 570"/>
                <a:gd name="T10" fmla="*/ 48 w 648"/>
                <a:gd name="T11" fmla="*/ 444 h 570"/>
                <a:gd name="T12" fmla="*/ 102 w 648"/>
                <a:gd name="T13" fmla="*/ 462 h 570"/>
                <a:gd name="T14" fmla="*/ 120 w 648"/>
                <a:gd name="T15" fmla="*/ 456 h 570"/>
                <a:gd name="T16" fmla="*/ 114 w 648"/>
                <a:gd name="T17" fmla="*/ 504 h 570"/>
                <a:gd name="T18" fmla="*/ 66 w 648"/>
                <a:gd name="T19" fmla="*/ 546 h 570"/>
                <a:gd name="T20" fmla="*/ 0 w 648"/>
                <a:gd name="T21" fmla="*/ 570 h 570"/>
                <a:gd name="T22" fmla="*/ 78 w 648"/>
                <a:gd name="T23" fmla="*/ 546 h 570"/>
                <a:gd name="T24" fmla="*/ 96 w 648"/>
                <a:gd name="T25" fmla="*/ 546 h 570"/>
                <a:gd name="T26" fmla="*/ 114 w 648"/>
                <a:gd name="T27" fmla="*/ 534 h 570"/>
                <a:gd name="T28" fmla="*/ 204 w 648"/>
                <a:gd name="T29" fmla="*/ 456 h 570"/>
                <a:gd name="T30" fmla="*/ 252 w 648"/>
                <a:gd name="T31" fmla="*/ 372 h 570"/>
                <a:gd name="T32" fmla="*/ 252 w 648"/>
                <a:gd name="T33" fmla="*/ 372 h 570"/>
                <a:gd name="T34" fmla="*/ 264 w 648"/>
                <a:gd name="T35" fmla="*/ 378 h 570"/>
                <a:gd name="T36" fmla="*/ 240 w 648"/>
                <a:gd name="T37" fmla="*/ 390 h 570"/>
                <a:gd name="T38" fmla="*/ 246 w 648"/>
                <a:gd name="T39" fmla="*/ 426 h 570"/>
                <a:gd name="T40" fmla="*/ 258 w 648"/>
                <a:gd name="T41" fmla="*/ 438 h 570"/>
                <a:gd name="T42" fmla="*/ 288 w 648"/>
                <a:gd name="T43" fmla="*/ 420 h 570"/>
                <a:gd name="T44" fmla="*/ 300 w 648"/>
                <a:gd name="T45" fmla="*/ 384 h 570"/>
                <a:gd name="T46" fmla="*/ 318 w 648"/>
                <a:gd name="T47" fmla="*/ 390 h 570"/>
                <a:gd name="T48" fmla="*/ 426 w 648"/>
                <a:gd name="T49" fmla="*/ 414 h 570"/>
                <a:gd name="T50" fmla="*/ 450 w 648"/>
                <a:gd name="T51" fmla="*/ 408 h 570"/>
                <a:gd name="T52" fmla="*/ 462 w 648"/>
                <a:gd name="T53" fmla="*/ 432 h 570"/>
                <a:gd name="T54" fmla="*/ 468 w 648"/>
                <a:gd name="T55" fmla="*/ 438 h 570"/>
                <a:gd name="T56" fmla="*/ 510 w 648"/>
                <a:gd name="T57" fmla="*/ 450 h 570"/>
                <a:gd name="T58" fmla="*/ 528 w 648"/>
                <a:gd name="T59" fmla="*/ 450 h 570"/>
                <a:gd name="T60" fmla="*/ 534 w 648"/>
                <a:gd name="T61" fmla="*/ 444 h 570"/>
                <a:gd name="T62" fmla="*/ 606 w 648"/>
                <a:gd name="T63" fmla="*/ 504 h 570"/>
                <a:gd name="T64" fmla="*/ 618 w 648"/>
                <a:gd name="T65" fmla="*/ 510 h 570"/>
                <a:gd name="T66" fmla="*/ 648 w 648"/>
                <a:gd name="T67" fmla="*/ 540 h 570"/>
                <a:gd name="T68" fmla="*/ 600 w 648"/>
                <a:gd name="T69" fmla="*/ 498 h 570"/>
                <a:gd name="T70" fmla="*/ 480 w 648"/>
                <a:gd name="T71" fmla="*/ 438 h 570"/>
                <a:gd name="T72" fmla="*/ 456 w 648"/>
                <a:gd name="T73" fmla="*/ 414 h 570"/>
                <a:gd name="T74" fmla="*/ 414 w 648"/>
                <a:gd name="T75" fmla="*/ 396 h 570"/>
                <a:gd name="T76" fmla="*/ 252 w 648"/>
                <a:gd name="T77" fmla="*/ 36 h 570"/>
                <a:gd name="T78" fmla="*/ 210 w 648"/>
                <a:gd name="T79" fmla="*/ 24 h 570"/>
                <a:gd name="T80" fmla="*/ 60 w 648"/>
                <a:gd name="T81" fmla="*/ 84 h 570"/>
                <a:gd name="T82" fmla="*/ 114 w 648"/>
                <a:gd name="T83" fmla="*/ 144 h 570"/>
                <a:gd name="T84" fmla="*/ 108 w 648"/>
                <a:gd name="T85" fmla="*/ 156 h 570"/>
                <a:gd name="T86" fmla="*/ 102 w 648"/>
                <a:gd name="T87" fmla="*/ 180 h 570"/>
                <a:gd name="T88" fmla="*/ 84 w 648"/>
                <a:gd name="T89" fmla="*/ 156 h 570"/>
                <a:gd name="T90" fmla="*/ 18 w 648"/>
                <a:gd name="T91" fmla="*/ 168 h 570"/>
                <a:gd name="T92" fmla="*/ 30 w 648"/>
                <a:gd name="T93" fmla="*/ 192 h 570"/>
                <a:gd name="T94" fmla="*/ 78 w 648"/>
                <a:gd name="T95" fmla="*/ 228 h 570"/>
                <a:gd name="T96" fmla="*/ 114 w 648"/>
                <a:gd name="T97" fmla="*/ 228 h 570"/>
                <a:gd name="T98" fmla="*/ 102 w 648"/>
                <a:gd name="T99" fmla="*/ 270 h 570"/>
                <a:gd name="T100" fmla="*/ 54 w 648"/>
                <a:gd name="T101" fmla="*/ 288 h 57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48"/>
                <a:gd name="T154" fmla="*/ 0 h 570"/>
                <a:gd name="T155" fmla="*/ 648 w 648"/>
                <a:gd name="T156" fmla="*/ 570 h 57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48" h="570">
                  <a:moveTo>
                    <a:pt x="54" y="282"/>
                  </a:moveTo>
                  <a:lnTo>
                    <a:pt x="6" y="324"/>
                  </a:lnTo>
                  <a:lnTo>
                    <a:pt x="24" y="324"/>
                  </a:lnTo>
                  <a:lnTo>
                    <a:pt x="6" y="330"/>
                  </a:lnTo>
                  <a:lnTo>
                    <a:pt x="18" y="348"/>
                  </a:lnTo>
                  <a:lnTo>
                    <a:pt x="42" y="360"/>
                  </a:lnTo>
                  <a:lnTo>
                    <a:pt x="24" y="372"/>
                  </a:lnTo>
                  <a:lnTo>
                    <a:pt x="30" y="396"/>
                  </a:lnTo>
                  <a:lnTo>
                    <a:pt x="42" y="402"/>
                  </a:lnTo>
                  <a:lnTo>
                    <a:pt x="72" y="366"/>
                  </a:lnTo>
                  <a:lnTo>
                    <a:pt x="60" y="426"/>
                  </a:lnTo>
                  <a:lnTo>
                    <a:pt x="48" y="444"/>
                  </a:lnTo>
                  <a:lnTo>
                    <a:pt x="84" y="426"/>
                  </a:lnTo>
                  <a:lnTo>
                    <a:pt x="102" y="462"/>
                  </a:lnTo>
                  <a:lnTo>
                    <a:pt x="114" y="438"/>
                  </a:lnTo>
                  <a:lnTo>
                    <a:pt x="120" y="456"/>
                  </a:lnTo>
                  <a:lnTo>
                    <a:pt x="144" y="444"/>
                  </a:lnTo>
                  <a:lnTo>
                    <a:pt x="114" y="504"/>
                  </a:lnTo>
                  <a:lnTo>
                    <a:pt x="72" y="528"/>
                  </a:lnTo>
                  <a:lnTo>
                    <a:pt x="66" y="546"/>
                  </a:lnTo>
                  <a:lnTo>
                    <a:pt x="36" y="540"/>
                  </a:lnTo>
                  <a:lnTo>
                    <a:pt x="0" y="570"/>
                  </a:lnTo>
                  <a:lnTo>
                    <a:pt x="42" y="552"/>
                  </a:lnTo>
                  <a:lnTo>
                    <a:pt x="78" y="546"/>
                  </a:lnTo>
                  <a:lnTo>
                    <a:pt x="72" y="558"/>
                  </a:lnTo>
                  <a:lnTo>
                    <a:pt x="96" y="546"/>
                  </a:lnTo>
                  <a:lnTo>
                    <a:pt x="90" y="528"/>
                  </a:lnTo>
                  <a:lnTo>
                    <a:pt x="114" y="534"/>
                  </a:lnTo>
                  <a:lnTo>
                    <a:pt x="186" y="480"/>
                  </a:lnTo>
                  <a:lnTo>
                    <a:pt x="204" y="456"/>
                  </a:lnTo>
                  <a:lnTo>
                    <a:pt x="192" y="438"/>
                  </a:lnTo>
                  <a:lnTo>
                    <a:pt x="252" y="372"/>
                  </a:lnTo>
                  <a:lnTo>
                    <a:pt x="258" y="336"/>
                  </a:lnTo>
                  <a:lnTo>
                    <a:pt x="252" y="372"/>
                  </a:lnTo>
                  <a:lnTo>
                    <a:pt x="276" y="360"/>
                  </a:lnTo>
                  <a:lnTo>
                    <a:pt x="264" y="378"/>
                  </a:lnTo>
                  <a:lnTo>
                    <a:pt x="282" y="384"/>
                  </a:lnTo>
                  <a:lnTo>
                    <a:pt x="240" y="390"/>
                  </a:lnTo>
                  <a:lnTo>
                    <a:pt x="234" y="426"/>
                  </a:lnTo>
                  <a:lnTo>
                    <a:pt x="246" y="426"/>
                  </a:lnTo>
                  <a:lnTo>
                    <a:pt x="234" y="444"/>
                  </a:lnTo>
                  <a:lnTo>
                    <a:pt x="258" y="438"/>
                  </a:lnTo>
                  <a:lnTo>
                    <a:pt x="270" y="414"/>
                  </a:lnTo>
                  <a:lnTo>
                    <a:pt x="288" y="420"/>
                  </a:lnTo>
                  <a:lnTo>
                    <a:pt x="300" y="372"/>
                  </a:lnTo>
                  <a:lnTo>
                    <a:pt x="300" y="384"/>
                  </a:lnTo>
                  <a:lnTo>
                    <a:pt x="324" y="378"/>
                  </a:lnTo>
                  <a:lnTo>
                    <a:pt x="318" y="390"/>
                  </a:lnTo>
                  <a:lnTo>
                    <a:pt x="366" y="414"/>
                  </a:lnTo>
                  <a:lnTo>
                    <a:pt x="426" y="414"/>
                  </a:lnTo>
                  <a:lnTo>
                    <a:pt x="438" y="402"/>
                  </a:lnTo>
                  <a:lnTo>
                    <a:pt x="450" y="408"/>
                  </a:lnTo>
                  <a:lnTo>
                    <a:pt x="438" y="426"/>
                  </a:lnTo>
                  <a:lnTo>
                    <a:pt x="462" y="432"/>
                  </a:lnTo>
                  <a:lnTo>
                    <a:pt x="468" y="414"/>
                  </a:lnTo>
                  <a:lnTo>
                    <a:pt x="468" y="438"/>
                  </a:lnTo>
                  <a:lnTo>
                    <a:pt x="498" y="456"/>
                  </a:lnTo>
                  <a:lnTo>
                    <a:pt x="510" y="450"/>
                  </a:lnTo>
                  <a:lnTo>
                    <a:pt x="492" y="432"/>
                  </a:lnTo>
                  <a:lnTo>
                    <a:pt x="528" y="450"/>
                  </a:lnTo>
                  <a:lnTo>
                    <a:pt x="510" y="414"/>
                  </a:lnTo>
                  <a:lnTo>
                    <a:pt x="534" y="444"/>
                  </a:lnTo>
                  <a:lnTo>
                    <a:pt x="564" y="480"/>
                  </a:lnTo>
                  <a:lnTo>
                    <a:pt x="606" y="504"/>
                  </a:lnTo>
                  <a:lnTo>
                    <a:pt x="606" y="534"/>
                  </a:lnTo>
                  <a:lnTo>
                    <a:pt x="618" y="510"/>
                  </a:lnTo>
                  <a:lnTo>
                    <a:pt x="636" y="552"/>
                  </a:lnTo>
                  <a:lnTo>
                    <a:pt x="648" y="540"/>
                  </a:lnTo>
                  <a:lnTo>
                    <a:pt x="642" y="510"/>
                  </a:lnTo>
                  <a:lnTo>
                    <a:pt x="600" y="498"/>
                  </a:lnTo>
                  <a:lnTo>
                    <a:pt x="510" y="402"/>
                  </a:lnTo>
                  <a:lnTo>
                    <a:pt x="480" y="438"/>
                  </a:lnTo>
                  <a:lnTo>
                    <a:pt x="474" y="408"/>
                  </a:lnTo>
                  <a:lnTo>
                    <a:pt x="456" y="414"/>
                  </a:lnTo>
                  <a:lnTo>
                    <a:pt x="444" y="390"/>
                  </a:lnTo>
                  <a:lnTo>
                    <a:pt x="414" y="396"/>
                  </a:lnTo>
                  <a:lnTo>
                    <a:pt x="378" y="60"/>
                  </a:lnTo>
                  <a:lnTo>
                    <a:pt x="252" y="36"/>
                  </a:lnTo>
                  <a:lnTo>
                    <a:pt x="216" y="12"/>
                  </a:lnTo>
                  <a:lnTo>
                    <a:pt x="210" y="24"/>
                  </a:lnTo>
                  <a:lnTo>
                    <a:pt x="198" y="0"/>
                  </a:lnTo>
                  <a:lnTo>
                    <a:pt x="60" y="84"/>
                  </a:lnTo>
                  <a:lnTo>
                    <a:pt x="90" y="138"/>
                  </a:lnTo>
                  <a:lnTo>
                    <a:pt x="114" y="144"/>
                  </a:lnTo>
                  <a:lnTo>
                    <a:pt x="138" y="168"/>
                  </a:lnTo>
                  <a:lnTo>
                    <a:pt x="108" y="156"/>
                  </a:lnTo>
                  <a:lnTo>
                    <a:pt x="120" y="174"/>
                  </a:lnTo>
                  <a:lnTo>
                    <a:pt x="102" y="180"/>
                  </a:lnTo>
                  <a:lnTo>
                    <a:pt x="78" y="174"/>
                  </a:lnTo>
                  <a:lnTo>
                    <a:pt x="84" y="156"/>
                  </a:lnTo>
                  <a:lnTo>
                    <a:pt x="72" y="150"/>
                  </a:lnTo>
                  <a:lnTo>
                    <a:pt x="18" y="168"/>
                  </a:lnTo>
                  <a:lnTo>
                    <a:pt x="42" y="192"/>
                  </a:lnTo>
                  <a:lnTo>
                    <a:pt x="30" y="192"/>
                  </a:lnTo>
                  <a:lnTo>
                    <a:pt x="36" y="216"/>
                  </a:lnTo>
                  <a:lnTo>
                    <a:pt x="78" y="228"/>
                  </a:lnTo>
                  <a:lnTo>
                    <a:pt x="78" y="240"/>
                  </a:lnTo>
                  <a:lnTo>
                    <a:pt x="114" y="228"/>
                  </a:lnTo>
                  <a:lnTo>
                    <a:pt x="102" y="234"/>
                  </a:lnTo>
                  <a:lnTo>
                    <a:pt x="102" y="270"/>
                  </a:lnTo>
                  <a:lnTo>
                    <a:pt x="54" y="282"/>
                  </a:lnTo>
                  <a:lnTo>
                    <a:pt x="54" y="288"/>
                  </a:lnTo>
                </a:path>
              </a:pathLst>
            </a:custGeom>
            <a:noFill/>
            <a:ln w="9525">
              <a:solidFill>
                <a:srgbClr val="000000"/>
              </a:solidFill>
              <a:prstDash val="solid"/>
              <a:round/>
              <a:headEnd/>
              <a:tailEnd/>
            </a:ln>
          </p:spPr>
          <p:txBody>
            <a:bodyPr/>
            <a:lstStyle/>
            <a:p>
              <a:endParaRPr lang="en-US"/>
            </a:p>
          </p:txBody>
        </p:sp>
        <p:sp>
          <p:nvSpPr>
            <p:cNvPr id="12299" name="Freeform 135"/>
            <p:cNvSpPr>
              <a:spLocks/>
            </p:cNvSpPr>
            <p:nvPr/>
          </p:nvSpPr>
          <p:spPr bwMode="auto">
            <a:xfrm>
              <a:off x="1689" y="2184"/>
              <a:ext cx="420" cy="492"/>
            </a:xfrm>
            <a:custGeom>
              <a:avLst/>
              <a:gdLst>
                <a:gd name="T0" fmla="*/ 360 w 420"/>
                <a:gd name="T1" fmla="*/ 492 h 492"/>
                <a:gd name="T2" fmla="*/ 222 w 420"/>
                <a:gd name="T3" fmla="*/ 468 h 492"/>
                <a:gd name="T4" fmla="*/ 0 w 420"/>
                <a:gd name="T5" fmla="*/ 336 h 492"/>
                <a:gd name="T6" fmla="*/ 6 w 420"/>
                <a:gd name="T7" fmla="*/ 318 h 492"/>
                <a:gd name="T8" fmla="*/ 12 w 420"/>
                <a:gd name="T9" fmla="*/ 318 h 492"/>
                <a:gd name="T10" fmla="*/ 24 w 420"/>
                <a:gd name="T11" fmla="*/ 312 h 492"/>
                <a:gd name="T12" fmla="*/ 18 w 420"/>
                <a:gd name="T13" fmla="*/ 276 h 492"/>
                <a:gd name="T14" fmla="*/ 36 w 420"/>
                <a:gd name="T15" fmla="*/ 252 h 492"/>
                <a:gd name="T16" fmla="*/ 36 w 420"/>
                <a:gd name="T17" fmla="*/ 234 h 492"/>
                <a:gd name="T18" fmla="*/ 72 w 420"/>
                <a:gd name="T19" fmla="*/ 210 h 492"/>
                <a:gd name="T20" fmla="*/ 48 w 420"/>
                <a:gd name="T21" fmla="*/ 144 h 492"/>
                <a:gd name="T22" fmla="*/ 48 w 420"/>
                <a:gd name="T23" fmla="*/ 138 h 492"/>
                <a:gd name="T24" fmla="*/ 60 w 420"/>
                <a:gd name="T25" fmla="*/ 66 h 492"/>
                <a:gd name="T26" fmla="*/ 72 w 420"/>
                <a:gd name="T27" fmla="*/ 60 h 492"/>
                <a:gd name="T28" fmla="*/ 96 w 420"/>
                <a:gd name="T29" fmla="*/ 72 h 492"/>
                <a:gd name="T30" fmla="*/ 114 w 420"/>
                <a:gd name="T31" fmla="*/ 0 h 492"/>
                <a:gd name="T32" fmla="*/ 420 w 420"/>
                <a:gd name="T33" fmla="*/ 54 h 492"/>
                <a:gd name="T34" fmla="*/ 372 w 420"/>
                <a:gd name="T35" fmla="*/ 408 h 492"/>
                <a:gd name="T36" fmla="*/ 360 w 420"/>
                <a:gd name="T37" fmla="*/ 492 h 49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0"/>
                <a:gd name="T58" fmla="*/ 0 h 492"/>
                <a:gd name="T59" fmla="*/ 420 w 420"/>
                <a:gd name="T60" fmla="*/ 492 h 49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0" h="492">
                  <a:moveTo>
                    <a:pt x="360" y="492"/>
                  </a:moveTo>
                  <a:lnTo>
                    <a:pt x="222" y="468"/>
                  </a:lnTo>
                  <a:lnTo>
                    <a:pt x="0" y="336"/>
                  </a:lnTo>
                  <a:lnTo>
                    <a:pt x="6" y="318"/>
                  </a:lnTo>
                  <a:lnTo>
                    <a:pt x="12" y="318"/>
                  </a:lnTo>
                  <a:lnTo>
                    <a:pt x="24" y="312"/>
                  </a:lnTo>
                  <a:lnTo>
                    <a:pt x="18" y="276"/>
                  </a:lnTo>
                  <a:lnTo>
                    <a:pt x="36" y="252"/>
                  </a:lnTo>
                  <a:lnTo>
                    <a:pt x="36" y="234"/>
                  </a:lnTo>
                  <a:lnTo>
                    <a:pt x="72" y="210"/>
                  </a:lnTo>
                  <a:lnTo>
                    <a:pt x="48" y="144"/>
                  </a:lnTo>
                  <a:lnTo>
                    <a:pt x="48" y="138"/>
                  </a:lnTo>
                  <a:lnTo>
                    <a:pt x="60" y="66"/>
                  </a:lnTo>
                  <a:lnTo>
                    <a:pt x="72" y="60"/>
                  </a:lnTo>
                  <a:lnTo>
                    <a:pt x="96" y="72"/>
                  </a:lnTo>
                  <a:lnTo>
                    <a:pt x="114" y="0"/>
                  </a:lnTo>
                  <a:lnTo>
                    <a:pt x="420" y="54"/>
                  </a:lnTo>
                  <a:lnTo>
                    <a:pt x="372" y="408"/>
                  </a:lnTo>
                  <a:lnTo>
                    <a:pt x="360" y="492"/>
                  </a:lnTo>
                  <a:close/>
                </a:path>
              </a:pathLst>
            </a:custGeom>
            <a:solidFill>
              <a:srgbClr val="FF8C00"/>
            </a:solidFill>
            <a:ln w="9525">
              <a:solidFill>
                <a:srgbClr val="FF8C00"/>
              </a:solidFill>
              <a:prstDash val="solid"/>
              <a:round/>
              <a:headEnd/>
              <a:tailEnd/>
            </a:ln>
          </p:spPr>
          <p:txBody>
            <a:bodyPr/>
            <a:lstStyle/>
            <a:p>
              <a:endParaRPr lang="en-US"/>
            </a:p>
          </p:txBody>
        </p:sp>
        <p:sp>
          <p:nvSpPr>
            <p:cNvPr id="12300" name="Freeform 136"/>
            <p:cNvSpPr>
              <a:spLocks/>
            </p:cNvSpPr>
            <p:nvPr/>
          </p:nvSpPr>
          <p:spPr bwMode="auto">
            <a:xfrm>
              <a:off x="1689" y="2184"/>
              <a:ext cx="420" cy="498"/>
            </a:xfrm>
            <a:custGeom>
              <a:avLst/>
              <a:gdLst>
                <a:gd name="T0" fmla="*/ 360 w 420"/>
                <a:gd name="T1" fmla="*/ 492 h 498"/>
                <a:gd name="T2" fmla="*/ 222 w 420"/>
                <a:gd name="T3" fmla="*/ 468 h 498"/>
                <a:gd name="T4" fmla="*/ 0 w 420"/>
                <a:gd name="T5" fmla="*/ 336 h 498"/>
                <a:gd name="T6" fmla="*/ 6 w 420"/>
                <a:gd name="T7" fmla="*/ 318 h 498"/>
                <a:gd name="T8" fmla="*/ 12 w 420"/>
                <a:gd name="T9" fmla="*/ 318 h 498"/>
                <a:gd name="T10" fmla="*/ 24 w 420"/>
                <a:gd name="T11" fmla="*/ 312 h 498"/>
                <a:gd name="T12" fmla="*/ 18 w 420"/>
                <a:gd name="T13" fmla="*/ 276 h 498"/>
                <a:gd name="T14" fmla="*/ 36 w 420"/>
                <a:gd name="T15" fmla="*/ 252 h 498"/>
                <a:gd name="T16" fmla="*/ 36 w 420"/>
                <a:gd name="T17" fmla="*/ 234 h 498"/>
                <a:gd name="T18" fmla="*/ 72 w 420"/>
                <a:gd name="T19" fmla="*/ 210 h 498"/>
                <a:gd name="T20" fmla="*/ 48 w 420"/>
                <a:gd name="T21" fmla="*/ 144 h 498"/>
                <a:gd name="T22" fmla="*/ 48 w 420"/>
                <a:gd name="T23" fmla="*/ 138 h 498"/>
                <a:gd name="T24" fmla="*/ 60 w 420"/>
                <a:gd name="T25" fmla="*/ 66 h 498"/>
                <a:gd name="T26" fmla="*/ 72 w 420"/>
                <a:gd name="T27" fmla="*/ 60 h 498"/>
                <a:gd name="T28" fmla="*/ 96 w 420"/>
                <a:gd name="T29" fmla="*/ 72 h 498"/>
                <a:gd name="T30" fmla="*/ 114 w 420"/>
                <a:gd name="T31" fmla="*/ 0 h 498"/>
                <a:gd name="T32" fmla="*/ 420 w 420"/>
                <a:gd name="T33" fmla="*/ 54 h 498"/>
                <a:gd name="T34" fmla="*/ 372 w 420"/>
                <a:gd name="T35" fmla="*/ 408 h 498"/>
                <a:gd name="T36" fmla="*/ 360 w 420"/>
                <a:gd name="T37" fmla="*/ 492 h 498"/>
                <a:gd name="T38" fmla="*/ 360 w 420"/>
                <a:gd name="T39" fmla="*/ 498 h 49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0"/>
                <a:gd name="T61" fmla="*/ 0 h 498"/>
                <a:gd name="T62" fmla="*/ 420 w 420"/>
                <a:gd name="T63" fmla="*/ 498 h 49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0" h="498">
                  <a:moveTo>
                    <a:pt x="360" y="492"/>
                  </a:moveTo>
                  <a:lnTo>
                    <a:pt x="222" y="468"/>
                  </a:lnTo>
                  <a:lnTo>
                    <a:pt x="0" y="336"/>
                  </a:lnTo>
                  <a:lnTo>
                    <a:pt x="6" y="318"/>
                  </a:lnTo>
                  <a:lnTo>
                    <a:pt x="12" y="318"/>
                  </a:lnTo>
                  <a:lnTo>
                    <a:pt x="24" y="312"/>
                  </a:lnTo>
                  <a:lnTo>
                    <a:pt x="18" y="276"/>
                  </a:lnTo>
                  <a:lnTo>
                    <a:pt x="36" y="252"/>
                  </a:lnTo>
                  <a:lnTo>
                    <a:pt x="36" y="234"/>
                  </a:lnTo>
                  <a:lnTo>
                    <a:pt x="72" y="210"/>
                  </a:lnTo>
                  <a:lnTo>
                    <a:pt x="48" y="144"/>
                  </a:lnTo>
                  <a:lnTo>
                    <a:pt x="48" y="138"/>
                  </a:lnTo>
                  <a:lnTo>
                    <a:pt x="60" y="66"/>
                  </a:lnTo>
                  <a:lnTo>
                    <a:pt x="72" y="60"/>
                  </a:lnTo>
                  <a:lnTo>
                    <a:pt x="96" y="72"/>
                  </a:lnTo>
                  <a:lnTo>
                    <a:pt x="114" y="0"/>
                  </a:lnTo>
                  <a:lnTo>
                    <a:pt x="420" y="54"/>
                  </a:lnTo>
                  <a:lnTo>
                    <a:pt x="372" y="408"/>
                  </a:lnTo>
                  <a:lnTo>
                    <a:pt x="360" y="492"/>
                  </a:lnTo>
                  <a:lnTo>
                    <a:pt x="360" y="498"/>
                  </a:lnTo>
                </a:path>
              </a:pathLst>
            </a:custGeom>
            <a:noFill/>
            <a:ln w="9525">
              <a:solidFill>
                <a:srgbClr val="000000"/>
              </a:solidFill>
              <a:prstDash val="solid"/>
              <a:round/>
              <a:headEnd/>
              <a:tailEnd/>
            </a:ln>
          </p:spPr>
          <p:txBody>
            <a:bodyPr/>
            <a:lstStyle/>
            <a:p>
              <a:endParaRPr lang="en-US"/>
            </a:p>
          </p:txBody>
        </p:sp>
        <p:sp>
          <p:nvSpPr>
            <p:cNvPr id="12301" name="Freeform 137"/>
            <p:cNvSpPr>
              <a:spLocks/>
            </p:cNvSpPr>
            <p:nvPr/>
          </p:nvSpPr>
          <p:spPr bwMode="auto">
            <a:xfrm>
              <a:off x="2997" y="2322"/>
              <a:ext cx="312" cy="282"/>
            </a:xfrm>
            <a:custGeom>
              <a:avLst/>
              <a:gdLst>
                <a:gd name="T0" fmla="*/ 228 w 312"/>
                <a:gd name="T1" fmla="*/ 276 h 282"/>
                <a:gd name="T2" fmla="*/ 42 w 312"/>
                <a:gd name="T3" fmla="*/ 282 h 282"/>
                <a:gd name="T4" fmla="*/ 42 w 312"/>
                <a:gd name="T5" fmla="*/ 240 h 282"/>
                <a:gd name="T6" fmla="*/ 12 w 312"/>
                <a:gd name="T7" fmla="*/ 228 h 282"/>
                <a:gd name="T8" fmla="*/ 12 w 312"/>
                <a:gd name="T9" fmla="*/ 96 h 282"/>
                <a:gd name="T10" fmla="*/ 0 w 312"/>
                <a:gd name="T11" fmla="*/ 6 h 282"/>
                <a:gd name="T12" fmla="*/ 282 w 312"/>
                <a:gd name="T13" fmla="*/ 0 h 282"/>
                <a:gd name="T14" fmla="*/ 288 w 312"/>
                <a:gd name="T15" fmla="*/ 18 h 282"/>
                <a:gd name="T16" fmla="*/ 270 w 312"/>
                <a:gd name="T17" fmla="*/ 36 h 282"/>
                <a:gd name="T18" fmla="*/ 312 w 312"/>
                <a:gd name="T19" fmla="*/ 36 h 282"/>
                <a:gd name="T20" fmla="*/ 312 w 312"/>
                <a:gd name="T21" fmla="*/ 42 h 282"/>
                <a:gd name="T22" fmla="*/ 300 w 312"/>
                <a:gd name="T23" fmla="*/ 60 h 282"/>
                <a:gd name="T24" fmla="*/ 300 w 312"/>
                <a:gd name="T25" fmla="*/ 72 h 282"/>
                <a:gd name="T26" fmla="*/ 282 w 312"/>
                <a:gd name="T27" fmla="*/ 84 h 282"/>
                <a:gd name="T28" fmla="*/ 294 w 312"/>
                <a:gd name="T29" fmla="*/ 102 h 282"/>
                <a:gd name="T30" fmla="*/ 282 w 312"/>
                <a:gd name="T31" fmla="*/ 114 h 282"/>
                <a:gd name="T32" fmla="*/ 264 w 312"/>
                <a:gd name="T33" fmla="*/ 138 h 282"/>
                <a:gd name="T34" fmla="*/ 264 w 312"/>
                <a:gd name="T35" fmla="*/ 162 h 282"/>
                <a:gd name="T36" fmla="*/ 234 w 312"/>
                <a:gd name="T37" fmla="*/ 198 h 282"/>
                <a:gd name="T38" fmla="*/ 234 w 312"/>
                <a:gd name="T39" fmla="*/ 222 h 282"/>
                <a:gd name="T40" fmla="*/ 222 w 312"/>
                <a:gd name="T41" fmla="*/ 222 h 282"/>
                <a:gd name="T42" fmla="*/ 228 w 312"/>
                <a:gd name="T43" fmla="*/ 240 h 282"/>
                <a:gd name="T44" fmla="*/ 234 w 312"/>
                <a:gd name="T45" fmla="*/ 240 h 282"/>
                <a:gd name="T46" fmla="*/ 228 w 312"/>
                <a:gd name="T47" fmla="*/ 252 h 282"/>
                <a:gd name="T48" fmla="*/ 240 w 312"/>
                <a:gd name="T49" fmla="*/ 258 h 282"/>
                <a:gd name="T50" fmla="*/ 228 w 312"/>
                <a:gd name="T51" fmla="*/ 276 h 28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12"/>
                <a:gd name="T79" fmla="*/ 0 h 282"/>
                <a:gd name="T80" fmla="*/ 312 w 312"/>
                <a:gd name="T81" fmla="*/ 282 h 28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12" h="282">
                  <a:moveTo>
                    <a:pt x="228" y="276"/>
                  </a:moveTo>
                  <a:lnTo>
                    <a:pt x="42" y="282"/>
                  </a:lnTo>
                  <a:lnTo>
                    <a:pt x="42" y="240"/>
                  </a:lnTo>
                  <a:lnTo>
                    <a:pt x="12" y="228"/>
                  </a:lnTo>
                  <a:lnTo>
                    <a:pt x="12" y="96"/>
                  </a:lnTo>
                  <a:lnTo>
                    <a:pt x="0" y="6"/>
                  </a:lnTo>
                  <a:lnTo>
                    <a:pt x="282" y="0"/>
                  </a:lnTo>
                  <a:lnTo>
                    <a:pt x="288" y="18"/>
                  </a:lnTo>
                  <a:lnTo>
                    <a:pt x="270" y="36"/>
                  </a:lnTo>
                  <a:lnTo>
                    <a:pt x="312" y="36"/>
                  </a:lnTo>
                  <a:lnTo>
                    <a:pt x="312" y="42"/>
                  </a:lnTo>
                  <a:lnTo>
                    <a:pt x="300" y="60"/>
                  </a:lnTo>
                  <a:lnTo>
                    <a:pt x="300" y="72"/>
                  </a:lnTo>
                  <a:lnTo>
                    <a:pt x="282" y="84"/>
                  </a:lnTo>
                  <a:lnTo>
                    <a:pt x="294" y="102"/>
                  </a:lnTo>
                  <a:lnTo>
                    <a:pt x="282" y="114"/>
                  </a:lnTo>
                  <a:lnTo>
                    <a:pt x="264" y="138"/>
                  </a:lnTo>
                  <a:lnTo>
                    <a:pt x="264" y="162"/>
                  </a:lnTo>
                  <a:lnTo>
                    <a:pt x="234" y="198"/>
                  </a:lnTo>
                  <a:lnTo>
                    <a:pt x="234" y="222"/>
                  </a:lnTo>
                  <a:lnTo>
                    <a:pt x="222" y="222"/>
                  </a:lnTo>
                  <a:lnTo>
                    <a:pt x="228" y="240"/>
                  </a:lnTo>
                  <a:lnTo>
                    <a:pt x="234" y="240"/>
                  </a:lnTo>
                  <a:lnTo>
                    <a:pt x="228" y="252"/>
                  </a:lnTo>
                  <a:lnTo>
                    <a:pt x="240" y="258"/>
                  </a:lnTo>
                  <a:lnTo>
                    <a:pt x="228" y="276"/>
                  </a:lnTo>
                  <a:close/>
                </a:path>
              </a:pathLst>
            </a:custGeom>
            <a:solidFill>
              <a:srgbClr val="FF8C00"/>
            </a:solidFill>
            <a:ln w="9525">
              <a:solidFill>
                <a:srgbClr val="FF8C00"/>
              </a:solidFill>
              <a:prstDash val="solid"/>
              <a:round/>
              <a:headEnd/>
              <a:tailEnd/>
            </a:ln>
          </p:spPr>
          <p:txBody>
            <a:bodyPr/>
            <a:lstStyle/>
            <a:p>
              <a:endParaRPr lang="en-US"/>
            </a:p>
          </p:txBody>
        </p:sp>
        <p:sp>
          <p:nvSpPr>
            <p:cNvPr id="12302" name="Freeform 138"/>
            <p:cNvSpPr>
              <a:spLocks/>
            </p:cNvSpPr>
            <p:nvPr/>
          </p:nvSpPr>
          <p:spPr bwMode="auto">
            <a:xfrm>
              <a:off x="2997" y="2322"/>
              <a:ext cx="312" cy="282"/>
            </a:xfrm>
            <a:custGeom>
              <a:avLst/>
              <a:gdLst>
                <a:gd name="T0" fmla="*/ 228 w 312"/>
                <a:gd name="T1" fmla="*/ 276 h 282"/>
                <a:gd name="T2" fmla="*/ 42 w 312"/>
                <a:gd name="T3" fmla="*/ 282 h 282"/>
                <a:gd name="T4" fmla="*/ 42 w 312"/>
                <a:gd name="T5" fmla="*/ 240 h 282"/>
                <a:gd name="T6" fmla="*/ 12 w 312"/>
                <a:gd name="T7" fmla="*/ 228 h 282"/>
                <a:gd name="T8" fmla="*/ 12 w 312"/>
                <a:gd name="T9" fmla="*/ 96 h 282"/>
                <a:gd name="T10" fmla="*/ 0 w 312"/>
                <a:gd name="T11" fmla="*/ 6 h 282"/>
                <a:gd name="T12" fmla="*/ 282 w 312"/>
                <a:gd name="T13" fmla="*/ 0 h 282"/>
                <a:gd name="T14" fmla="*/ 288 w 312"/>
                <a:gd name="T15" fmla="*/ 18 h 282"/>
                <a:gd name="T16" fmla="*/ 270 w 312"/>
                <a:gd name="T17" fmla="*/ 36 h 282"/>
                <a:gd name="T18" fmla="*/ 312 w 312"/>
                <a:gd name="T19" fmla="*/ 36 h 282"/>
                <a:gd name="T20" fmla="*/ 312 w 312"/>
                <a:gd name="T21" fmla="*/ 42 h 282"/>
                <a:gd name="T22" fmla="*/ 300 w 312"/>
                <a:gd name="T23" fmla="*/ 60 h 282"/>
                <a:gd name="T24" fmla="*/ 300 w 312"/>
                <a:gd name="T25" fmla="*/ 72 h 282"/>
                <a:gd name="T26" fmla="*/ 282 w 312"/>
                <a:gd name="T27" fmla="*/ 84 h 282"/>
                <a:gd name="T28" fmla="*/ 294 w 312"/>
                <a:gd name="T29" fmla="*/ 102 h 282"/>
                <a:gd name="T30" fmla="*/ 282 w 312"/>
                <a:gd name="T31" fmla="*/ 114 h 282"/>
                <a:gd name="T32" fmla="*/ 264 w 312"/>
                <a:gd name="T33" fmla="*/ 138 h 282"/>
                <a:gd name="T34" fmla="*/ 264 w 312"/>
                <a:gd name="T35" fmla="*/ 162 h 282"/>
                <a:gd name="T36" fmla="*/ 234 w 312"/>
                <a:gd name="T37" fmla="*/ 198 h 282"/>
                <a:gd name="T38" fmla="*/ 234 w 312"/>
                <a:gd name="T39" fmla="*/ 222 h 282"/>
                <a:gd name="T40" fmla="*/ 222 w 312"/>
                <a:gd name="T41" fmla="*/ 222 h 282"/>
                <a:gd name="T42" fmla="*/ 228 w 312"/>
                <a:gd name="T43" fmla="*/ 240 h 282"/>
                <a:gd name="T44" fmla="*/ 234 w 312"/>
                <a:gd name="T45" fmla="*/ 240 h 282"/>
                <a:gd name="T46" fmla="*/ 228 w 312"/>
                <a:gd name="T47" fmla="*/ 252 h 282"/>
                <a:gd name="T48" fmla="*/ 240 w 312"/>
                <a:gd name="T49" fmla="*/ 258 h 282"/>
                <a:gd name="T50" fmla="*/ 228 w 312"/>
                <a:gd name="T51" fmla="*/ 276 h 282"/>
                <a:gd name="T52" fmla="*/ 228 w 312"/>
                <a:gd name="T53" fmla="*/ 282 h 28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12"/>
                <a:gd name="T82" fmla="*/ 0 h 282"/>
                <a:gd name="T83" fmla="*/ 312 w 312"/>
                <a:gd name="T84" fmla="*/ 282 h 28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12" h="282">
                  <a:moveTo>
                    <a:pt x="228" y="276"/>
                  </a:moveTo>
                  <a:lnTo>
                    <a:pt x="42" y="282"/>
                  </a:lnTo>
                  <a:lnTo>
                    <a:pt x="42" y="240"/>
                  </a:lnTo>
                  <a:lnTo>
                    <a:pt x="12" y="228"/>
                  </a:lnTo>
                  <a:lnTo>
                    <a:pt x="12" y="96"/>
                  </a:lnTo>
                  <a:lnTo>
                    <a:pt x="0" y="6"/>
                  </a:lnTo>
                  <a:lnTo>
                    <a:pt x="282" y="0"/>
                  </a:lnTo>
                  <a:lnTo>
                    <a:pt x="288" y="18"/>
                  </a:lnTo>
                  <a:lnTo>
                    <a:pt x="270" y="36"/>
                  </a:lnTo>
                  <a:lnTo>
                    <a:pt x="312" y="36"/>
                  </a:lnTo>
                  <a:lnTo>
                    <a:pt x="312" y="42"/>
                  </a:lnTo>
                  <a:lnTo>
                    <a:pt x="300" y="60"/>
                  </a:lnTo>
                  <a:lnTo>
                    <a:pt x="300" y="72"/>
                  </a:lnTo>
                  <a:lnTo>
                    <a:pt x="282" y="84"/>
                  </a:lnTo>
                  <a:lnTo>
                    <a:pt x="294" y="102"/>
                  </a:lnTo>
                  <a:lnTo>
                    <a:pt x="282" y="114"/>
                  </a:lnTo>
                  <a:lnTo>
                    <a:pt x="264" y="138"/>
                  </a:lnTo>
                  <a:lnTo>
                    <a:pt x="264" y="162"/>
                  </a:lnTo>
                  <a:lnTo>
                    <a:pt x="234" y="198"/>
                  </a:lnTo>
                  <a:lnTo>
                    <a:pt x="234" y="222"/>
                  </a:lnTo>
                  <a:lnTo>
                    <a:pt x="222" y="222"/>
                  </a:lnTo>
                  <a:lnTo>
                    <a:pt x="228" y="240"/>
                  </a:lnTo>
                  <a:lnTo>
                    <a:pt x="234" y="240"/>
                  </a:lnTo>
                  <a:lnTo>
                    <a:pt x="228" y="252"/>
                  </a:lnTo>
                  <a:lnTo>
                    <a:pt x="240" y="258"/>
                  </a:lnTo>
                  <a:lnTo>
                    <a:pt x="228" y="276"/>
                  </a:lnTo>
                  <a:lnTo>
                    <a:pt x="228" y="282"/>
                  </a:lnTo>
                </a:path>
              </a:pathLst>
            </a:custGeom>
            <a:noFill/>
            <a:ln w="9525">
              <a:solidFill>
                <a:srgbClr val="000000"/>
              </a:solidFill>
              <a:prstDash val="solid"/>
              <a:round/>
              <a:headEnd/>
              <a:tailEnd/>
            </a:ln>
          </p:spPr>
          <p:txBody>
            <a:bodyPr/>
            <a:lstStyle/>
            <a:p>
              <a:endParaRPr lang="en-US"/>
            </a:p>
          </p:txBody>
        </p:sp>
        <p:sp>
          <p:nvSpPr>
            <p:cNvPr id="12303" name="Freeform 139"/>
            <p:cNvSpPr>
              <a:spLocks/>
            </p:cNvSpPr>
            <p:nvPr/>
          </p:nvSpPr>
          <p:spPr bwMode="auto">
            <a:xfrm>
              <a:off x="1263" y="1662"/>
              <a:ext cx="498" cy="840"/>
            </a:xfrm>
            <a:custGeom>
              <a:avLst/>
              <a:gdLst>
                <a:gd name="T0" fmla="*/ 432 w 498"/>
                <a:gd name="T1" fmla="*/ 840 h 840"/>
                <a:gd name="T2" fmla="*/ 276 w 498"/>
                <a:gd name="T3" fmla="*/ 822 h 840"/>
                <a:gd name="T4" fmla="*/ 270 w 498"/>
                <a:gd name="T5" fmla="*/ 762 h 840"/>
                <a:gd name="T6" fmla="*/ 240 w 498"/>
                <a:gd name="T7" fmla="*/ 714 h 840"/>
                <a:gd name="T8" fmla="*/ 222 w 498"/>
                <a:gd name="T9" fmla="*/ 708 h 840"/>
                <a:gd name="T10" fmla="*/ 222 w 498"/>
                <a:gd name="T11" fmla="*/ 690 h 840"/>
                <a:gd name="T12" fmla="*/ 180 w 498"/>
                <a:gd name="T13" fmla="*/ 672 h 840"/>
                <a:gd name="T14" fmla="*/ 162 w 498"/>
                <a:gd name="T15" fmla="*/ 642 h 840"/>
                <a:gd name="T16" fmla="*/ 108 w 498"/>
                <a:gd name="T17" fmla="*/ 630 h 840"/>
                <a:gd name="T18" fmla="*/ 96 w 498"/>
                <a:gd name="T19" fmla="*/ 618 h 840"/>
                <a:gd name="T20" fmla="*/ 108 w 498"/>
                <a:gd name="T21" fmla="*/ 570 h 840"/>
                <a:gd name="T22" fmla="*/ 96 w 498"/>
                <a:gd name="T23" fmla="*/ 564 h 840"/>
                <a:gd name="T24" fmla="*/ 102 w 498"/>
                <a:gd name="T25" fmla="*/ 546 h 840"/>
                <a:gd name="T26" fmla="*/ 54 w 498"/>
                <a:gd name="T27" fmla="*/ 462 h 840"/>
                <a:gd name="T28" fmla="*/ 60 w 498"/>
                <a:gd name="T29" fmla="*/ 444 h 840"/>
                <a:gd name="T30" fmla="*/ 72 w 498"/>
                <a:gd name="T31" fmla="*/ 420 h 840"/>
                <a:gd name="T32" fmla="*/ 48 w 498"/>
                <a:gd name="T33" fmla="*/ 384 h 840"/>
                <a:gd name="T34" fmla="*/ 48 w 498"/>
                <a:gd name="T35" fmla="*/ 342 h 840"/>
                <a:gd name="T36" fmla="*/ 78 w 498"/>
                <a:gd name="T37" fmla="*/ 372 h 840"/>
                <a:gd name="T38" fmla="*/ 60 w 498"/>
                <a:gd name="T39" fmla="*/ 330 h 840"/>
                <a:gd name="T40" fmla="*/ 78 w 498"/>
                <a:gd name="T41" fmla="*/ 330 h 840"/>
                <a:gd name="T42" fmla="*/ 60 w 498"/>
                <a:gd name="T43" fmla="*/ 312 h 840"/>
                <a:gd name="T44" fmla="*/ 54 w 498"/>
                <a:gd name="T45" fmla="*/ 342 h 840"/>
                <a:gd name="T46" fmla="*/ 36 w 498"/>
                <a:gd name="T47" fmla="*/ 312 h 840"/>
                <a:gd name="T48" fmla="*/ 30 w 498"/>
                <a:gd name="T49" fmla="*/ 318 h 840"/>
                <a:gd name="T50" fmla="*/ 36 w 498"/>
                <a:gd name="T51" fmla="*/ 300 h 840"/>
                <a:gd name="T52" fmla="*/ 6 w 498"/>
                <a:gd name="T53" fmla="*/ 234 h 840"/>
                <a:gd name="T54" fmla="*/ 18 w 498"/>
                <a:gd name="T55" fmla="*/ 168 h 840"/>
                <a:gd name="T56" fmla="*/ 0 w 498"/>
                <a:gd name="T57" fmla="*/ 108 h 840"/>
                <a:gd name="T58" fmla="*/ 30 w 498"/>
                <a:gd name="T59" fmla="*/ 72 h 840"/>
                <a:gd name="T60" fmla="*/ 48 w 498"/>
                <a:gd name="T61" fmla="*/ 0 h 840"/>
                <a:gd name="T62" fmla="*/ 282 w 498"/>
                <a:gd name="T63" fmla="*/ 60 h 840"/>
                <a:gd name="T64" fmla="*/ 222 w 498"/>
                <a:gd name="T65" fmla="*/ 294 h 840"/>
                <a:gd name="T66" fmla="*/ 474 w 498"/>
                <a:gd name="T67" fmla="*/ 666 h 840"/>
                <a:gd name="T68" fmla="*/ 498 w 498"/>
                <a:gd name="T69" fmla="*/ 732 h 840"/>
                <a:gd name="T70" fmla="*/ 462 w 498"/>
                <a:gd name="T71" fmla="*/ 756 h 840"/>
                <a:gd name="T72" fmla="*/ 462 w 498"/>
                <a:gd name="T73" fmla="*/ 774 h 840"/>
                <a:gd name="T74" fmla="*/ 444 w 498"/>
                <a:gd name="T75" fmla="*/ 798 h 840"/>
                <a:gd name="T76" fmla="*/ 450 w 498"/>
                <a:gd name="T77" fmla="*/ 834 h 840"/>
                <a:gd name="T78" fmla="*/ 438 w 498"/>
                <a:gd name="T79" fmla="*/ 840 h 840"/>
                <a:gd name="T80" fmla="*/ 432 w 498"/>
                <a:gd name="T81" fmla="*/ 840 h 84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98"/>
                <a:gd name="T124" fmla="*/ 0 h 840"/>
                <a:gd name="T125" fmla="*/ 498 w 498"/>
                <a:gd name="T126" fmla="*/ 840 h 84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98" h="840">
                  <a:moveTo>
                    <a:pt x="432" y="840"/>
                  </a:moveTo>
                  <a:lnTo>
                    <a:pt x="276" y="822"/>
                  </a:lnTo>
                  <a:lnTo>
                    <a:pt x="270" y="762"/>
                  </a:lnTo>
                  <a:lnTo>
                    <a:pt x="240" y="714"/>
                  </a:lnTo>
                  <a:lnTo>
                    <a:pt x="222" y="708"/>
                  </a:lnTo>
                  <a:lnTo>
                    <a:pt x="222" y="690"/>
                  </a:lnTo>
                  <a:lnTo>
                    <a:pt x="180" y="672"/>
                  </a:lnTo>
                  <a:lnTo>
                    <a:pt x="162" y="642"/>
                  </a:lnTo>
                  <a:lnTo>
                    <a:pt x="108" y="630"/>
                  </a:lnTo>
                  <a:lnTo>
                    <a:pt x="96" y="618"/>
                  </a:lnTo>
                  <a:lnTo>
                    <a:pt x="108" y="570"/>
                  </a:lnTo>
                  <a:lnTo>
                    <a:pt x="96" y="564"/>
                  </a:lnTo>
                  <a:lnTo>
                    <a:pt x="102" y="546"/>
                  </a:lnTo>
                  <a:lnTo>
                    <a:pt x="54" y="462"/>
                  </a:lnTo>
                  <a:lnTo>
                    <a:pt x="60" y="444"/>
                  </a:lnTo>
                  <a:lnTo>
                    <a:pt x="72" y="420"/>
                  </a:lnTo>
                  <a:lnTo>
                    <a:pt x="48" y="384"/>
                  </a:lnTo>
                  <a:lnTo>
                    <a:pt x="48" y="342"/>
                  </a:lnTo>
                  <a:lnTo>
                    <a:pt x="78" y="372"/>
                  </a:lnTo>
                  <a:lnTo>
                    <a:pt x="60" y="330"/>
                  </a:lnTo>
                  <a:lnTo>
                    <a:pt x="78" y="330"/>
                  </a:lnTo>
                  <a:lnTo>
                    <a:pt x="60" y="312"/>
                  </a:lnTo>
                  <a:lnTo>
                    <a:pt x="54" y="342"/>
                  </a:lnTo>
                  <a:lnTo>
                    <a:pt x="36" y="312"/>
                  </a:lnTo>
                  <a:lnTo>
                    <a:pt x="30" y="318"/>
                  </a:lnTo>
                  <a:lnTo>
                    <a:pt x="36" y="300"/>
                  </a:lnTo>
                  <a:lnTo>
                    <a:pt x="6" y="234"/>
                  </a:lnTo>
                  <a:lnTo>
                    <a:pt x="18" y="168"/>
                  </a:lnTo>
                  <a:lnTo>
                    <a:pt x="0" y="108"/>
                  </a:lnTo>
                  <a:lnTo>
                    <a:pt x="30" y="72"/>
                  </a:lnTo>
                  <a:lnTo>
                    <a:pt x="48" y="0"/>
                  </a:lnTo>
                  <a:lnTo>
                    <a:pt x="282" y="60"/>
                  </a:lnTo>
                  <a:lnTo>
                    <a:pt x="222" y="294"/>
                  </a:lnTo>
                  <a:lnTo>
                    <a:pt x="474" y="666"/>
                  </a:lnTo>
                  <a:lnTo>
                    <a:pt x="498" y="732"/>
                  </a:lnTo>
                  <a:lnTo>
                    <a:pt x="462" y="756"/>
                  </a:lnTo>
                  <a:lnTo>
                    <a:pt x="462" y="774"/>
                  </a:lnTo>
                  <a:lnTo>
                    <a:pt x="444" y="798"/>
                  </a:lnTo>
                  <a:lnTo>
                    <a:pt x="450" y="834"/>
                  </a:lnTo>
                  <a:lnTo>
                    <a:pt x="438" y="840"/>
                  </a:lnTo>
                  <a:lnTo>
                    <a:pt x="432" y="840"/>
                  </a:lnTo>
                  <a:close/>
                </a:path>
              </a:pathLst>
            </a:custGeom>
            <a:solidFill>
              <a:srgbClr val="FF4500"/>
            </a:solidFill>
            <a:ln w="9525">
              <a:solidFill>
                <a:srgbClr val="FF4500"/>
              </a:solidFill>
              <a:prstDash val="solid"/>
              <a:round/>
              <a:headEnd/>
              <a:tailEnd/>
            </a:ln>
          </p:spPr>
          <p:txBody>
            <a:bodyPr/>
            <a:lstStyle/>
            <a:p>
              <a:endParaRPr lang="en-US"/>
            </a:p>
          </p:txBody>
        </p:sp>
        <p:sp>
          <p:nvSpPr>
            <p:cNvPr id="12304" name="Freeform 140"/>
            <p:cNvSpPr>
              <a:spLocks/>
            </p:cNvSpPr>
            <p:nvPr/>
          </p:nvSpPr>
          <p:spPr bwMode="auto">
            <a:xfrm>
              <a:off x="1263" y="1662"/>
              <a:ext cx="498" cy="846"/>
            </a:xfrm>
            <a:custGeom>
              <a:avLst/>
              <a:gdLst>
                <a:gd name="T0" fmla="*/ 432 w 498"/>
                <a:gd name="T1" fmla="*/ 840 h 846"/>
                <a:gd name="T2" fmla="*/ 276 w 498"/>
                <a:gd name="T3" fmla="*/ 822 h 846"/>
                <a:gd name="T4" fmla="*/ 270 w 498"/>
                <a:gd name="T5" fmla="*/ 762 h 846"/>
                <a:gd name="T6" fmla="*/ 240 w 498"/>
                <a:gd name="T7" fmla="*/ 714 h 846"/>
                <a:gd name="T8" fmla="*/ 222 w 498"/>
                <a:gd name="T9" fmla="*/ 708 h 846"/>
                <a:gd name="T10" fmla="*/ 222 w 498"/>
                <a:gd name="T11" fmla="*/ 690 h 846"/>
                <a:gd name="T12" fmla="*/ 180 w 498"/>
                <a:gd name="T13" fmla="*/ 672 h 846"/>
                <a:gd name="T14" fmla="*/ 162 w 498"/>
                <a:gd name="T15" fmla="*/ 642 h 846"/>
                <a:gd name="T16" fmla="*/ 108 w 498"/>
                <a:gd name="T17" fmla="*/ 630 h 846"/>
                <a:gd name="T18" fmla="*/ 96 w 498"/>
                <a:gd name="T19" fmla="*/ 618 h 846"/>
                <a:gd name="T20" fmla="*/ 108 w 498"/>
                <a:gd name="T21" fmla="*/ 570 h 846"/>
                <a:gd name="T22" fmla="*/ 96 w 498"/>
                <a:gd name="T23" fmla="*/ 564 h 846"/>
                <a:gd name="T24" fmla="*/ 102 w 498"/>
                <a:gd name="T25" fmla="*/ 546 h 846"/>
                <a:gd name="T26" fmla="*/ 54 w 498"/>
                <a:gd name="T27" fmla="*/ 462 h 846"/>
                <a:gd name="T28" fmla="*/ 60 w 498"/>
                <a:gd name="T29" fmla="*/ 444 h 846"/>
                <a:gd name="T30" fmla="*/ 72 w 498"/>
                <a:gd name="T31" fmla="*/ 420 h 846"/>
                <a:gd name="T32" fmla="*/ 48 w 498"/>
                <a:gd name="T33" fmla="*/ 384 h 846"/>
                <a:gd name="T34" fmla="*/ 48 w 498"/>
                <a:gd name="T35" fmla="*/ 342 h 846"/>
                <a:gd name="T36" fmla="*/ 78 w 498"/>
                <a:gd name="T37" fmla="*/ 372 h 846"/>
                <a:gd name="T38" fmla="*/ 60 w 498"/>
                <a:gd name="T39" fmla="*/ 330 h 846"/>
                <a:gd name="T40" fmla="*/ 78 w 498"/>
                <a:gd name="T41" fmla="*/ 330 h 846"/>
                <a:gd name="T42" fmla="*/ 60 w 498"/>
                <a:gd name="T43" fmla="*/ 312 h 846"/>
                <a:gd name="T44" fmla="*/ 54 w 498"/>
                <a:gd name="T45" fmla="*/ 342 h 846"/>
                <a:gd name="T46" fmla="*/ 36 w 498"/>
                <a:gd name="T47" fmla="*/ 312 h 846"/>
                <a:gd name="T48" fmla="*/ 30 w 498"/>
                <a:gd name="T49" fmla="*/ 318 h 846"/>
                <a:gd name="T50" fmla="*/ 36 w 498"/>
                <a:gd name="T51" fmla="*/ 300 h 846"/>
                <a:gd name="T52" fmla="*/ 6 w 498"/>
                <a:gd name="T53" fmla="*/ 234 h 846"/>
                <a:gd name="T54" fmla="*/ 18 w 498"/>
                <a:gd name="T55" fmla="*/ 168 h 846"/>
                <a:gd name="T56" fmla="*/ 0 w 498"/>
                <a:gd name="T57" fmla="*/ 108 h 846"/>
                <a:gd name="T58" fmla="*/ 30 w 498"/>
                <a:gd name="T59" fmla="*/ 72 h 846"/>
                <a:gd name="T60" fmla="*/ 48 w 498"/>
                <a:gd name="T61" fmla="*/ 0 h 846"/>
                <a:gd name="T62" fmla="*/ 282 w 498"/>
                <a:gd name="T63" fmla="*/ 60 h 846"/>
                <a:gd name="T64" fmla="*/ 222 w 498"/>
                <a:gd name="T65" fmla="*/ 294 h 846"/>
                <a:gd name="T66" fmla="*/ 474 w 498"/>
                <a:gd name="T67" fmla="*/ 666 h 846"/>
                <a:gd name="T68" fmla="*/ 498 w 498"/>
                <a:gd name="T69" fmla="*/ 732 h 846"/>
                <a:gd name="T70" fmla="*/ 462 w 498"/>
                <a:gd name="T71" fmla="*/ 756 h 846"/>
                <a:gd name="T72" fmla="*/ 462 w 498"/>
                <a:gd name="T73" fmla="*/ 774 h 846"/>
                <a:gd name="T74" fmla="*/ 444 w 498"/>
                <a:gd name="T75" fmla="*/ 798 h 846"/>
                <a:gd name="T76" fmla="*/ 450 w 498"/>
                <a:gd name="T77" fmla="*/ 834 h 846"/>
                <a:gd name="T78" fmla="*/ 438 w 498"/>
                <a:gd name="T79" fmla="*/ 840 h 846"/>
                <a:gd name="T80" fmla="*/ 432 w 498"/>
                <a:gd name="T81" fmla="*/ 840 h 846"/>
                <a:gd name="T82" fmla="*/ 432 w 498"/>
                <a:gd name="T83" fmla="*/ 846 h 84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8"/>
                <a:gd name="T127" fmla="*/ 0 h 846"/>
                <a:gd name="T128" fmla="*/ 498 w 498"/>
                <a:gd name="T129" fmla="*/ 846 h 84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8" h="846">
                  <a:moveTo>
                    <a:pt x="432" y="840"/>
                  </a:moveTo>
                  <a:lnTo>
                    <a:pt x="276" y="822"/>
                  </a:lnTo>
                  <a:lnTo>
                    <a:pt x="270" y="762"/>
                  </a:lnTo>
                  <a:lnTo>
                    <a:pt x="240" y="714"/>
                  </a:lnTo>
                  <a:lnTo>
                    <a:pt x="222" y="708"/>
                  </a:lnTo>
                  <a:lnTo>
                    <a:pt x="222" y="690"/>
                  </a:lnTo>
                  <a:lnTo>
                    <a:pt x="180" y="672"/>
                  </a:lnTo>
                  <a:lnTo>
                    <a:pt x="162" y="642"/>
                  </a:lnTo>
                  <a:lnTo>
                    <a:pt x="108" y="630"/>
                  </a:lnTo>
                  <a:lnTo>
                    <a:pt x="96" y="618"/>
                  </a:lnTo>
                  <a:lnTo>
                    <a:pt x="108" y="570"/>
                  </a:lnTo>
                  <a:lnTo>
                    <a:pt x="96" y="564"/>
                  </a:lnTo>
                  <a:lnTo>
                    <a:pt x="102" y="546"/>
                  </a:lnTo>
                  <a:lnTo>
                    <a:pt x="54" y="462"/>
                  </a:lnTo>
                  <a:lnTo>
                    <a:pt x="60" y="444"/>
                  </a:lnTo>
                  <a:lnTo>
                    <a:pt x="72" y="420"/>
                  </a:lnTo>
                  <a:lnTo>
                    <a:pt x="48" y="384"/>
                  </a:lnTo>
                  <a:lnTo>
                    <a:pt x="48" y="342"/>
                  </a:lnTo>
                  <a:lnTo>
                    <a:pt x="78" y="372"/>
                  </a:lnTo>
                  <a:lnTo>
                    <a:pt x="60" y="330"/>
                  </a:lnTo>
                  <a:lnTo>
                    <a:pt x="78" y="330"/>
                  </a:lnTo>
                  <a:lnTo>
                    <a:pt x="60" y="312"/>
                  </a:lnTo>
                  <a:lnTo>
                    <a:pt x="54" y="342"/>
                  </a:lnTo>
                  <a:lnTo>
                    <a:pt x="36" y="312"/>
                  </a:lnTo>
                  <a:lnTo>
                    <a:pt x="30" y="318"/>
                  </a:lnTo>
                  <a:lnTo>
                    <a:pt x="36" y="300"/>
                  </a:lnTo>
                  <a:lnTo>
                    <a:pt x="6" y="234"/>
                  </a:lnTo>
                  <a:lnTo>
                    <a:pt x="18" y="168"/>
                  </a:lnTo>
                  <a:lnTo>
                    <a:pt x="0" y="108"/>
                  </a:lnTo>
                  <a:lnTo>
                    <a:pt x="30" y="72"/>
                  </a:lnTo>
                  <a:lnTo>
                    <a:pt x="48" y="0"/>
                  </a:lnTo>
                  <a:lnTo>
                    <a:pt x="282" y="60"/>
                  </a:lnTo>
                  <a:lnTo>
                    <a:pt x="222" y="294"/>
                  </a:lnTo>
                  <a:lnTo>
                    <a:pt x="474" y="666"/>
                  </a:lnTo>
                  <a:lnTo>
                    <a:pt x="498" y="732"/>
                  </a:lnTo>
                  <a:lnTo>
                    <a:pt x="462" y="756"/>
                  </a:lnTo>
                  <a:lnTo>
                    <a:pt x="462" y="774"/>
                  </a:lnTo>
                  <a:lnTo>
                    <a:pt x="444" y="798"/>
                  </a:lnTo>
                  <a:lnTo>
                    <a:pt x="450" y="834"/>
                  </a:lnTo>
                  <a:lnTo>
                    <a:pt x="438" y="840"/>
                  </a:lnTo>
                  <a:lnTo>
                    <a:pt x="432" y="840"/>
                  </a:lnTo>
                  <a:lnTo>
                    <a:pt x="432" y="846"/>
                  </a:lnTo>
                </a:path>
              </a:pathLst>
            </a:custGeom>
            <a:noFill/>
            <a:ln w="9525">
              <a:solidFill>
                <a:srgbClr val="000000"/>
              </a:solidFill>
              <a:prstDash val="solid"/>
              <a:round/>
              <a:headEnd/>
              <a:tailEnd/>
            </a:ln>
          </p:spPr>
          <p:txBody>
            <a:bodyPr/>
            <a:lstStyle/>
            <a:p>
              <a:endParaRPr lang="en-US"/>
            </a:p>
          </p:txBody>
        </p:sp>
        <p:sp>
          <p:nvSpPr>
            <p:cNvPr id="12305" name="Freeform 141"/>
            <p:cNvSpPr>
              <a:spLocks/>
            </p:cNvSpPr>
            <p:nvPr/>
          </p:nvSpPr>
          <p:spPr bwMode="auto">
            <a:xfrm>
              <a:off x="2109" y="1926"/>
              <a:ext cx="450" cy="354"/>
            </a:xfrm>
            <a:custGeom>
              <a:avLst/>
              <a:gdLst>
                <a:gd name="T0" fmla="*/ 444 w 450"/>
                <a:gd name="T1" fmla="*/ 120 h 354"/>
                <a:gd name="T2" fmla="*/ 432 w 450"/>
                <a:gd name="T3" fmla="*/ 354 h 354"/>
                <a:gd name="T4" fmla="*/ 372 w 450"/>
                <a:gd name="T5" fmla="*/ 348 h 354"/>
                <a:gd name="T6" fmla="*/ 0 w 450"/>
                <a:gd name="T7" fmla="*/ 312 h 354"/>
                <a:gd name="T8" fmla="*/ 6 w 450"/>
                <a:gd name="T9" fmla="*/ 264 h 354"/>
                <a:gd name="T10" fmla="*/ 42 w 450"/>
                <a:gd name="T11" fmla="*/ 0 h 354"/>
                <a:gd name="T12" fmla="*/ 336 w 450"/>
                <a:gd name="T13" fmla="*/ 30 h 354"/>
                <a:gd name="T14" fmla="*/ 450 w 450"/>
                <a:gd name="T15" fmla="*/ 42 h 354"/>
                <a:gd name="T16" fmla="*/ 444 w 450"/>
                <a:gd name="T17" fmla="*/ 90 h 354"/>
                <a:gd name="T18" fmla="*/ 444 w 450"/>
                <a:gd name="T19" fmla="*/ 120 h 3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50"/>
                <a:gd name="T31" fmla="*/ 0 h 354"/>
                <a:gd name="T32" fmla="*/ 450 w 450"/>
                <a:gd name="T33" fmla="*/ 354 h 3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50" h="354">
                  <a:moveTo>
                    <a:pt x="444" y="120"/>
                  </a:moveTo>
                  <a:lnTo>
                    <a:pt x="432" y="354"/>
                  </a:lnTo>
                  <a:lnTo>
                    <a:pt x="372" y="348"/>
                  </a:lnTo>
                  <a:lnTo>
                    <a:pt x="0" y="312"/>
                  </a:lnTo>
                  <a:lnTo>
                    <a:pt x="6" y="264"/>
                  </a:lnTo>
                  <a:lnTo>
                    <a:pt x="42" y="0"/>
                  </a:lnTo>
                  <a:lnTo>
                    <a:pt x="336" y="30"/>
                  </a:lnTo>
                  <a:lnTo>
                    <a:pt x="450" y="42"/>
                  </a:lnTo>
                  <a:lnTo>
                    <a:pt x="444" y="90"/>
                  </a:lnTo>
                  <a:lnTo>
                    <a:pt x="444" y="120"/>
                  </a:lnTo>
                  <a:close/>
                </a:path>
              </a:pathLst>
            </a:custGeom>
            <a:solidFill>
              <a:srgbClr val="FFAA00"/>
            </a:solidFill>
            <a:ln w="9525">
              <a:solidFill>
                <a:srgbClr val="FFAA00"/>
              </a:solidFill>
              <a:prstDash val="solid"/>
              <a:round/>
              <a:headEnd/>
              <a:tailEnd/>
            </a:ln>
          </p:spPr>
          <p:txBody>
            <a:bodyPr/>
            <a:lstStyle/>
            <a:p>
              <a:endParaRPr lang="en-US"/>
            </a:p>
          </p:txBody>
        </p:sp>
        <p:sp>
          <p:nvSpPr>
            <p:cNvPr id="12306" name="Freeform 142"/>
            <p:cNvSpPr>
              <a:spLocks/>
            </p:cNvSpPr>
            <p:nvPr/>
          </p:nvSpPr>
          <p:spPr bwMode="auto">
            <a:xfrm>
              <a:off x="2109" y="1926"/>
              <a:ext cx="450" cy="354"/>
            </a:xfrm>
            <a:custGeom>
              <a:avLst/>
              <a:gdLst>
                <a:gd name="T0" fmla="*/ 444 w 450"/>
                <a:gd name="T1" fmla="*/ 120 h 354"/>
                <a:gd name="T2" fmla="*/ 432 w 450"/>
                <a:gd name="T3" fmla="*/ 354 h 354"/>
                <a:gd name="T4" fmla="*/ 372 w 450"/>
                <a:gd name="T5" fmla="*/ 348 h 354"/>
                <a:gd name="T6" fmla="*/ 0 w 450"/>
                <a:gd name="T7" fmla="*/ 312 h 354"/>
                <a:gd name="T8" fmla="*/ 6 w 450"/>
                <a:gd name="T9" fmla="*/ 264 h 354"/>
                <a:gd name="T10" fmla="*/ 42 w 450"/>
                <a:gd name="T11" fmla="*/ 0 h 354"/>
                <a:gd name="T12" fmla="*/ 336 w 450"/>
                <a:gd name="T13" fmla="*/ 30 h 354"/>
                <a:gd name="T14" fmla="*/ 450 w 450"/>
                <a:gd name="T15" fmla="*/ 42 h 354"/>
                <a:gd name="T16" fmla="*/ 444 w 450"/>
                <a:gd name="T17" fmla="*/ 90 h 354"/>
                <a:gd name="T18" fmla="*/ 444 w 450"/>
                <a:gd name="T19" fmla="*/ 120 h 354"/>
                <a:gd name="T20" fmla="*/ 444 w 450"/>
                <a:gd name="T21" fmla="*/ 126 h 3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50"/>
                <a:gd name="T34" fmla="*/ 0 h 354"/>
                <a:gd name="T35" fmla="*/ 450 w 450"/>
                <a:gd name="T36" fmla="*/ 354 h 3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50" h="354">
                  <a:moveTo>
                    <a:pt x="444" y="120"/>
                  </a:moveTo>
                  <a:lnTo>
                    <a:pt x="432" y="354"/>
                  </a:lnTo>
                  <a:lnTo>
                    <a:pt x="372" y="348"/>
                  </a:lnTo>
                  <a:lnTo>
                    <a:pt x="0" y="312"/>
                  </a:lnTo>
                  <a:lnTo>
                    <a:pt x="6" y="264"/>
                  </a:lnTo>
                  <a:lnTo>
                    <a:pt x="42" y="0"/>
                  </a:lnTo>
                  <a:lnTo>
                    <a:pt x="336" y="30"/>
                  </a:lnTo>
                  <a:lnTo>
                    <a:pt x="450" y="42"/>
                  </a:lnTo>
                  <a:lnTo>
                    <a:pt x="444" y="90"/>
                  </a:lnTo>
                  <a:lnTo>
                    <a:pt x="444" y="120"/>
                  </a:lnTo>
                  <a:lnTo>
                    <a:pt x="444" y="126"/>
                  </a:lnTo>
                </a:path>
              </a:pathLst>
            </a:custGeom>
            <a:noFill/>
            <a:ln w="9525">
              <a:solidFill>
                <a:srgbClr val="000000"/>
              </a:solidFill>
              <a:prstDash val="solid"/>
              <a:round/>
              <a:headEnd/>
              <a:tailEnd/>
            </a:ln>
          </p:spPr>
          <p:txBody>
            <a:bodyPr/>
            <a:lstStyle/>
            <a:p>
              <a:endParaRPr lang="en-US"/>
            </a:p>
          </p:txBody>
        </p:sp>
        <p:sp>
          <p:nvSpPr>
            <p:cNvPr id="12307" name="Freeform 143"/>
            <p:cNvSpPr>
              <a:spLocks/>
            </p:cNvSpPr>
            <p:nvPr/>
          </p:nvSpPr>
          <p:spPr bwMode="auto">
            <a:xfrm>
              <a:off x="4203" y="1722"/>
              <a:ext cx="102" cy="108"/>
            </a:xfrm>
            <a:custGeom>
              <a:avLst/>
              <a:gdLst>
                <a:gd name="T0" fmla="*/ 96 w 102"/>
                <a:gd name="T1" fmla="*/ 6 h 108"/>
                <a:gd name="T2" fmla="*/ 102 w 102"/>
                <a:gd name="T3" fmla="*/ 54 h 108"/>
                <a:gd name="T4" fmla="*/ 42 w 102"/>
                <a:gd name="T5" fmla="*/ 72 h 108"/>
                <a:gd name="T6" fmla="*/ 6 w 102"/>
                <a:gd name="T7" fmla="*/ 108 h 108"/>
                <a:gd name="T8" fmla="*/ 12 w 102"/>
                <a:gd name="T9" fmla="*/ 90 h 108"/>
                <a:gd name="T10" fmla="*/ 0 w 102"/>
                <a:gd name="T11" fmla="*/ 24 h 108"/>
                <a:gd name="T12" fmla="*/ 90 w 102"/>
                <a:gd name="T13" fmla="*/ 0 h 108"/>
                <a:gd name="T14" fmla="*/ 96 w 102"/>
                <a:gd name="T15" fmla="*/ 6 h 108"/>
                <a:gd name="T16" fmla="*/ 0 60000 65536"/>
                <a:gd name="T17" fmla="*/ 0 60000 65536"/>
                <a:gd name="T18" fmla="*/ 0 60000 65536"/>
                <a:gd name="T19" fmla="*/ 0 60000 65536"/>
                <a:gd name="T20" fmla="*/ 0 60000 65536"/>
                <a:gd name="T21" fmla="*/ 0 60000 65536"/>
                <a:gd name="T22" fmla="*/ 0 60000 65536"/>
                <a:gd name="T23" fmla="*/ 0 60000 65536"/>
                <a:gd name="T24" fmla="*/ 0 w 102"/>
                <a:gd name="T25" fmla="*/ 0 h 108"/>
                <a:gd name="T26" fmla="*/ 102 w 102"/>
                <a:gd name="T27" fmla="*/ 108 h 10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2" h="108">
                  <a:moveTo>
                    <a:pt x="96" y="6"/>
                  </a:moveTo>
                  <a:lnTo>
                    <a:pt x="102" y="54"/>
                  </a:lnTo>
                  <a:lnTo>
                    <a:pt x="42" y="72"/>
                  </a:lnTo>
                  <a:lnTo>
                    <a:pt x="6" y="108"/>
                  </a:lnTo>
                  <a:lnTo>
                    <a:pt x="12" y="90"/>
                  </a:lnTo>
                  <a:lnTo>
                    <a:pt x="0" y="24"/>
                  </a:lnTo>
                  <a:lnTo>
                    <a:pt x="90" y="0"/>
                  </a:lnTo>
                  <a:lnTo>
                    <a:pt x="96" y="6"/>
                  </a:lnTo>
                  <a:close/>
                </a:path>
              </a:pathLst>
            </a:custGeom>
            <a:solidFill>
              <a:srgbClr val="FFAA00"/>
            </a:solidFill>
            <a:ln w="9525">
              <a:solidFill>
                <a:srgbClr val="FFAA00"/>
              </a:solidFill>
              <a:prstDash val="solid"/>
              <a:round/>
              <a:headEnd/>
              <a:tailEnd/>
            </a:ln>
          </p:spPr>
          <p:txBody>
            <a:bodyPr/>
            <a:lstStyle/>
            <a:p>
              <a:endParaRPr lang="en-US"/>
            </a:p>
          </p:txBody>
        </p:sp>
        <p:sp>
          <p:nvSpPr>
            <p:cNvPr id="12308" name="Freeform 144"/>
            <p:cNvSpPr>
              <a:spLocks/>
            </p:cNvSpPr>
            <p:nvPr/>
          </p:nvSpPr>
          <p:spPr bwMode="auto">
            <a:xfrm>
              <a:off x="4203" y="1722"/>
              <a:ext cx="102" cy="108"/>
            </a:xfrm>
            <a:custGeom>
              <a:avLst/>
              <a:gdLst>
                <a:gd name="T0" fmla="*/ 96 w 102"/>
                <a:gd name="T1" fmla="*/ 6 h 108"/>
                <a:gd name="T2" fmla="*/ 102 w 102"/>
                <a:gd name="T3" fmla="*/ 54 h 108"/>
                <a:gd name="T4" fmla="*/ 42 w 102"/>
                <a:gd name="T5" fmla="*/ 72 h 108"/>
                <a:gd name="T6" fmla="*/ 6 w 102"/>
                <a:gd name="T7" fmla="*/ 108 h 108"/>
                <a:gd name="T8" fmla="*/ 12 w 102"/>
                <a:gd name="T9" fmla="*/ 90 h 108"/>
                <a:gd name="T10" fmla="*/ 0 w 102"/>
                <a:gd name="T11" fmla="*/ 24 h 108"/>
                <a:gd name="T12" fmla="*/ 90 w 102"/>
                <a:gd name="T13" fmla="*/ 0 h 108"/>
                <a:gd name="T14" fmla="*/ 96 w 102"/>
                <a:gd name="T15" fmla="*/ 6 h 108"/>
                <a:gd name="T16" fmla="*/ 96 w 102"/>
                <a:gd name="T17" fmla="*/ 12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2"/>
                <a:gd name="T28" fmla="*/ 0 h 108"/>
                <a:gd name="T29" fmla="*/ 102 w 102"/>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2" h="108">
                  <a:moveTo>
                    <a:pt x="96" y="6"/>
                  </a:moveTo>
                  <a:lnTo>
                    <a:pt x="102" y="54"/>
                  </a:lnTo>
                  <a:lnTo>
                    <a:pt x="42" y="72"/>
                  </a:lnTo>
                  <a:lnTo>
                    <a:pt x="6" y="108"/>
                  </a:lnTo>
                  <a:lnTo>
                    <a:pt x="12" y="90"/>
                  </a:lnTo>
                  <a:lnTo>
                    <a:pt x="0" y="24"/>
                  </a:lnTo>
                  <a:lnTo>
                    <a:pt x="90" y="0"/>
                  </a:lnTo>
                  <a:lnTo>
                    <a:pt x="96" y="6"/>
                  </a:lnTo>
                  <a:lnTo>
                    <a:pt x="96" y="12"/>
                  </a:lnTo>
                </a:path>
              </a:pathLst>
            </a:custGeom>
            <a:noFill/>
            <a:ln w="9525">
              <a:solidFill>
                <a:srgbClr val="000000"/>
              </a:solidFill>
              <a:prstDash val="solid"/>
              <a:round/>
              <a:headEnd/>
              <a:tailEnd/>
            </a:ln>
          </p:spPr>
          <p:txBody>
            <a:bodyPr/>
            <a:lstStyle/>
            <a:p>
              <a:endParaRPr lang="en-US"/>
            </a:p>
          </p:txBody>
        </p:sp>
        <p:sp>
          <p:nvSpPr>
            <p:cNvPr id="12309" name="Freeform 145"/>
            <p:cNvSpPr>
              <a:spLocks/>
            </p:cNvSpPr>
            <p:nvPr/>
          </p:nvSpPr>
          <p:spPr bwMode="auto">
            <a:xfrm>
              <a:off x="4107" y="1944"/>
              <a:ext cx="66" cy="108"/>
            </a:xfrm>
            <a:custGeom>
              <a:avLst/>
              <a:gdLst>
                <a:gd name="T0" fmla="*/ 24 w 66"/>
                <a:gd name="T1" fmla="*/ 0 h 108"/>
                <a:gd name="T2" fmla="*/ 18 w 66"/>
                <a:gd name="T3" fmla="*/ 12 h 108"/>
                <a:gd name="T4" fmla="*/ 18 w 66"/>
                <a:gd name="T5" fmla="*/ 30 h 108"/>
                <a:gd name="T6" fmla="*/ 48 w 66"/>
                <a:gd name="T7" fmla="*/ 66 h 108"/>
                <a:gd name="T8" fmla="*/ 60 w 66"/>
                <a:gd name="T9" fmla="*/ 72 h 108"/>
                <a:gd name="T10" fmla="*/ 54 w 66"/>
                <a:gd name="T11" fmla="*/ 90 h 108"/>
                <a:gd name="T12" fmla="*/ 66 w 66"/>
                <a:gd name="T13" fmla="*/ 96 h 108"/>
                <a:gd name="T14" fmla="*/ 30 w 66"/>
                <a:gd name="T15" fmla="*/ 108 h 108"/>
                <a:gd name="T16" fmla="*/ 0 w 66"/>
                <a:gd name="T17" fmla="*/ 12 h 108"/>
                <a:gd name="T18" fmla="*/ 24 w 66"/>
                <a:gd name="T19" fmla="*/ 0 h 1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6"/>
                <a:gd name="T31" fmla="*/ 0 h 108"/>
                <a:gd name="T32" fmla="*/ 66 w 66"/>
                <a:gd name="T33" fmla="*/ 108 h 10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6" h="108">
                  <a:moveTo>
                    <a:pt x="24" y="0"/>
                  </a:moveTo>
                  <a:lnTo>
                    <a:pt x="18" y="12"/>
                  </a:lnTo>
                  <a:lnTo>
                    <a:pt x="18" y="30"/>
                  </a:lnTo>
                  <a:lnTo>
                    <a:pt x="48" y="66"/>
                  </a:lnTo>
                  <a:lnTo>
                    <a:pt x="60" y="72"/>
                  </a:lnTo>
                  <a:lnTo>
                    <a:pt x="54" y="90"/>
                  </a:lnTo>
                  <a:lnTo>
                    <a:pt x="66" y="96"/>
                  </a:lnTo>
                  <a:lnTo>
                    <a:pt x="30" y="108"/>
                  </a:lnTo>
                  <a:lnTo>
                    <a:pt x="0" y="12"/>
                  </a:lnTo>
                  <a:lnTo>
                    <a:pt x="24" y="0"/>
                  </a:lnTo>
                  <a:close/>
                </a:path>
              </a:pathLst>
            </a:custGeom>
            <a:solidFill>
              <a:srgbClr val="FF8C00"/>
            </a:solidFill>
            <a:ln w="9525">
              <a:solidFill>
                <a:srgbClr val="FF8C00"/>
              </a:solidFill>
              <a:prstDash val="solid"/>
              <a:round/>
              <a:headEnd/>
              <a:tailEnd/>
            </a:ln>
          </p:spPr>
          <p:txBody>
            <a:bodyPr/>
            <a:lstStyle/>
            <a:p>
              <a:endParaRPr lang="en-US"/>
            </a:p>
          </p:txBody>
        </p:sp>
        <p:sp>
          <p:nvSpPr>
            <p:cNvPr id="12310" name="Freeform 146"/>
            <p:cNvSpPr>
              <a:spLocks/>
            </p:cNvSpPr>
            <p:nvPr/>
          </p:nvSpPr>
          <p:spPr bwMode="auto">
            <a:xfrm>
              <a:off x="4107" y="1944"/>
              <a:ext cx="66" cy="108"/>
            </a:xfrm>
            <a:custGeom>
              <a:avLst/>
              <a:gdLst>
                <a:gd name="T0" fmla="*/ 24 w 66"/>
                <a:gd name="T1" fmla="*/ 0 h 108"/>
                <a:gd name="T2" fmla="*/ 18 w 66"/>
                <a:gd name="T3" fmla="*/ 12 h 108"/>
                <a:gd name="T4" fmla="*/ 18 w 66"/>
                <a:gd name="T5" fmla="*/ 30 h 108"/>
                <a:gd name="T6" fmla="*/ 48 w 66"/>
                <a:gd name="T7" fmla="*/ 66 h 108"/>
                <a:gd name="T8" fmla="*/ 60 w 66"/>
                <a:gd name="T9" fmla="*/ 72 h 108"/>
                <a:gd name="T10" fmla="*/ 54 w 66"/>
                <a:gd name="T11" fmla="*/ 90 h 108"/>
                <a:gd name="T12" fmla="*/ 66 w 66"/>
                <a:gd name="T13" fmla="*/ 96 h 108"/>
                <a:gd name="T14" fmla="*/ 30 w 66"/>
                <a:gd name="T15" fmla="*/ 108 h 108"/>
                <a:gd name="T16" fmla="*/ 0 w 66"/>
                <a:gd name="T17" fmla="*/ 12 h 108"/>
                <a:gd name="T18" fmla="*/ 24 w 66"/>
                <a:gd name="T19" fmla="*/ 0 h 108"/>
                <a:gd name="T20" fmla="*/ 24 w 66"/>
                <a:gd name="T21" fmla="*/ 6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6"/>
                <a:gd name="T34" fmla="*/ 0 h 108"/>
                <a:gd name="T35" fmla="*/ 66 w 66"/>
                <a:gd name="T36" fmla="*/ 108 h 10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6" h="108">
                  <a:moveTo>
                    <a:pt x="24" y="0"/>
                  </a:moveTo>
                  <a:lnTo>
                    <a:pt x="18" y="12"/>
                  </a:lnTo>
                  <a:lnTo>
                    <a:pt x="18" y="30"/>
                  </a:lnTo>
                  <a:lnTo>
                    <a:pt x="48" y="66"/>
                  </a:lnTo>
                  <a:lnTo>
                    <a:pt x="60" y="72"/>
                  </a:lnTo>
                  <a:lnTo>
                    <a:pt x="54" y="90"/>
                  </a:lnTo>
                  <a:lnTo>
                    <a:pt x="66" y="96"/>
                  </a:lnTo>
                  <a:lnTo>
                    <a:pt x="30" y="108"/>
                  </a:lnTo>
                  <a:lnTo>
                    <a:pt x="0" y="12"/>
                  </a:lnTo>
                  <a:lnTo>
                    <a:pt x="24" y="0"/>
                  </a:lnTo>
                  <a:lnTo>
                    <a:pt x="24" y="6"/>
                  </a:lnTo>
                </a:path>
              </a:pathLst>
            </a:custGeom>
            <a:noFill/>
            <a:ln w="9525">
              <a:solidFill>
                <a:srgbClr val="000000"/>
              </a:solidFill>
              <a:prstDash val="solid"/>
              <a:round/>
              <a:headEnd/>
              <a:tailEnd/>
            </a:ln>
          </p:spPr>
          <p:txBody>
            <a:bodyPr/>
            <a:lstStyle/>
            <a:p>
              <a:endParaRPr lang="en-US"/>
            </a:p>
          </p:txBody>
        </p:sp>
        <p:sp>
          <p:nvSpPr>
            <p:cNvPr id="12311" name="Freeform 147"/>
            <p:cNvSpPr>
              <a:spLocks/>
            </p:cNvSpPr>
            <p:nvPr/>
          </p:nvSpPr>
          <p:spPr bwMode="auto">
            <a:xfrm>
              <a:off x="4041" y="2028"/>
              <a:ext cx="12" cy="12"/>
            </a:xfrm>
            <a:custGeom>
              <a:avLst/>
              <a:gdLst>
                <a:gd name="T0" fmla="*/ 12 w 12"/>
                <a:gd name="T1" fmla="*/ 12 h 12"/>
                <a:gd name="T2" fmla="*/ 0 w 12"/>
                <a:gd name="T3" fmla="*/ 0 h 12"/>
                <a:gd name="T4" fmla="*/ 12 w 12"/>
                <a:gd name="T5" fmla="*/ 6 h 12"/>
                <a:gd name="T6" fmla="*/ 12 w 12"/>
                <a:gd name="T7" fmla="*/ 12 h 12"/>
                <a:gd name="T8" fmla="*/ 0 60000 65536"/>
                <a:gd name="T9" fmla="*/ 0 60000 65536"/>
                <a:gd name="T10" fmla="*/ 0 60000 65536"/>
                <a:gd name="T11" fmla="*/ 0 60000 65536"/>
                <a:gd name="T12" fmla="*/ 0 w 12"/>
                <a:gd name="T13" fmla="*/ 0 h 12"/>
                <a:gd name="T14" fmla="*/ 12 w 12"/>
                <a:gd name="T15" fmla="*/ 12 h 12"/>
              </a:gdLst>
              <a:ahLst/>
              <a:cxnLst>
                <a:cxn ang="T8">
                  <a:pos x="T0" y="T1"/>
                </a:cxn>
                <a:cxn ang="T9">
                  <a:pos x="T2" y="T3"/>
                </a:cxn>
                <a:cxn ang="T10">
                  <a:pos x="T4" y="T5"/>
                </a:cxn>
                <a:cxn ang="T11">
                  <a:pos x="T6" y="T7"/>
                </a:cxn>
              </a:cxnLst>
              <a:rect l="T12" t="T13" r="T14" b="T15"/>
              <a:pathLst>
                <a:path w="12" h="12">
                  <a:moveTo>
                    <a:pt x="12" y="12"/>
                  </a:moveTo>
                  <a:lnTo>
                    <a:pt x="0" y="0"/>
                  </a:lnTo>
                  <a:lnTo>
                    <a:pt x="12" y="6"/>
                  </a:lnTo>
                  <a:lnTo>
                    <a:pt x="12" y="12"/>
                  </a:lnTo>
                  <a:close/>
                </a:path>
              </a:pathLst>
            </a:custGeom>
            <a:solidFill>
              <a:srgbClr val="B22222"/>
            </a:solidFill>
            <a:ln w="9525">
              <a:solidFill>
                <a:srgbClr val="B22222"/>
              </a:solidFill>
              <a:prstDash val="solid"/>
              <a:round/>
              <a:headEnd/>
              <a:tailEnd/>
            </a:ln>
          </p:spPr>
          <p:txBody>
            <a:bodyPr/>
            <a:lstStyle/>
            <a:p>
              <a:endParaRPr lang="en-US"/>
            </a:p>
          </p:txBody>
        </p:sp>
        <p:sp>
          <p:nvSpPr>
            <p:cNvPr id="12312" name="Freeform 148"/>
            <p:cNvSpPr>
              <a:spLocks/>
            </p:cNvSpPr>
            <p:nvPr/>
          </p:nvSpPr>
          <p:spPr bwMode="auto">
            <a:xfrm>
              <a:off x="4041" y="2028"/>
              <a:ext cx="12" cy="18"/>
            </a:xfrm>
            <a:custGeom>
              <a:avLst/>
              <a:gdLst>
                <a:gd name="T0" fmla="*/ 12 w 12"/>
                <a:gd name="T1" fmla="*/ 12 h 18"/>
                <a:gd name="T2" fmla="*/ 0 w 12"/>
                <a:gd name="T3" fmla="*/ 0 h 18"/>
                <a:gd name="T4" fmla="*/ 12 w 12"/>
                <a:gd name="T5" fmla="*/ 6 h 18"/>
                <a:gd name="T6" fmla="*/ 12 w 12"/>
                <a:gd name="T7" fmla="*/ 12 h 18"/>
                <a:gd name="T8" fmla="*/ 12 w 12"/>
                <a:gd name="T9" fmla="*/ 18 h 18"/>
                <a:gd name="T10" fmla="*/ 0 60000 65536"/>
                <a:gd name="T11" fmla="*/ 0 60000 65536"/>
                <a:gd name="T12" fmla="*/ 0 60000 65536"/>
                <a:gd name="T13" fmla="*/ 0 60000 65536"/>
                <a:gd name="T14" fmla="*/ 0 60000 65536"/>
                <a:gd name="T15" fmla="*/ 0 w 12"/>
                <a:gd name="T16" fmla="*/ 0 h 18"/>
                <a:gd name="T17" fmla="*/ 12 w 12"/>
                <a:gd name="T18" fmla="*/ 18 h 18"/>
              </a:gdLst>
              <a:ahLst/>
              <a:cxnLst>
                <a:cxn ang="T10">
                  <a:pos x="T0" y="T1"/>
                </a:cxn>
                <a:cxn ang="T11">
                  <a:pos x="T2" y="T3"/>
                </a:cxn>
                <a:cxn ang="T12">
                  <a:pos x="T4" y="T5"/>
                </a:cxn>
                <a:cxn ang="T13">
                  <a:pos x="T6" y="T7"/>
                </a:cxn>
                <a:cxn ang="T14">
                  <a:pos x="T8" y="T9"/>
                </a:cxn>
              </a:cxnLst>
              <a:rect l="T15" t="T16" r="T17" b="T18"/>
              <a:pathLst>
                <a:path w="12" h="18">
                  <a:moveTo>
                    <a:pt x="12" y="12"/>
                  </a:moveTo>
                  <a:lnTo>
                    <a:pt x="0" y="0"/>
                  </a:lnTo>
                  <a:lnTo>
                    <a:pt x="12" y="6"/>
                  </a:lnTo>
                  <a:lnTo>
                    <a:pt x="12" y="12"/>
                  </a:lnTo>
                  <a:lnTo>
                    <a:pt x="12" y="18"/>
                  </a:lnTo>
                </a:path>
              </a:pathLst>
            </a:custGeom>
            <a:noFill/>
            <a:ln w="9525">
              <a:solidFill>
                <a:srgbClr val="000000"/>
              </a:solidFill>
              <a:prstDash val="solid"/>
              <a:round/>
              <a:headEnd/>
              <a:tailEnd/>
            </a:ln>
          </p:spPr>
          <p:txBody>
            <a:bodyPr/>
            <a:lstStyle/>
            <a:p>
              <a:endParaRPr lang="en-US"/>
            </a:p>
          </p:txBody>
        </p:sp>
        <p:sp>
          <p:nvSpPr>
            <p:cNvPr id="12313" name="Freeform 149"/>
            <p:cNvSpPr>
              <a:spLocks/>
            </p:cNvSpPr>
            <p:nvPr/>
          </p:nvSpPr>
          <p:spPr bwMode="auto">
            <a:xfrm>
              <a:off x="3471" y="2712"/>
              <a:ext cx="564" cy="420"/>
            </a:xfrm>
            <a:custGeom>
              <a:avLst/>
              <a:gdLst>
                <a:gd name="T0" fmla="*/ 408 w 564"/>
                <a:gd name="T1" fmla="*/ 0 h 420"/>
                <a:gd name="T2" fmla="*/ 558 w 564"/>
                <a:gd name="T3" fmla="*/ 288 h 420"/>
                <a:gd name="T4" fmla="*/ 564 w 564"/>
                <a:gd name="T5" fmla="*/ 360 h 420"/>
                <a:gd name="T6" fmla="*/ 552 w 564"/>
                <a:gd name="T7" fmla="*/ 378 h 420"/>
                <a:gd name="T8" fmla="*/ 552 w 564"/>
                <a:gd name="T9" fmla="*/ 396 h 420"/>
                <a:gd name="T10" fmla="*/ 546 w 564"/>
                <a:gd name="T11" fmla="*/ 408 h 420"/>
                <a:gd name="T12" fmla="*/ 504 w 564"/>
                <a:gd name="T13" fmla="*/ 420 h 420"/>
                <a:gd name="T14" fmla="*/ 498 w 564"/>
                <a:gd name="T15" fmla="*/ 408 h 420"/>
                <a:gd name="T16" fmla="*/ 510 w 564"/>
                <a:gd name="T17" fmla="*/ 414 h 420"/>
                <a:gd name="T18" fmla="*/ 516 w 564"/>
                <a:gd name="T19" fmla="*/ 402 h 420"/>
                <a:gd name="T20" fmla="*/ 498 w 564"/>
                <a:gd name="T21" fmla="*/ 402 h 420"/>
                <a:gd name="T22" fmla="*/ 474 w 564"/>
                <a:gd name="T23" fmla="*/ 372 h 420"/>
                <a:gd name="T24" fmla="*/ 450 w 564"/>
                <a:gd name="T25" fmla="*/ 366 h 420"/>
                <a:gd name="T26" fmla="*/ 432 w 564"/>
                <a:gd name="T27" fmla="*/ 330 h 420"/>
                <a:gd name="T28" fmla="*/ 414 w 564"/>
                <a:gd name="T29" fmla="*/ 318 h 420"/>
                <a:gd name="T30" fmla="*/ 414 w 564"/>
                <a:gd name="T31" fmla="*/ 294 h 420"/>
                <a:gd name="T32" fmla="*/ 402 w 564"/>
                <a:gd name="T33" fmla="*/ 294 h 420"/>
                <a:gd name="T34" fmla="*/ 408 w 564"/>
                <a:gd name="T35" fmla="*/ 306 h 420"/>
                <a:gd name="T36" fmla="*/ 402 w 564"/>
                <a:gd name="T37" fmla="*/ 306 h 420"/>
                <a:gd name="T38" fmla="*/ 366 w 564"/>
                <a:gd name="T39" fmla="*/ 258 h 420"/>
                <a:gd name="T40" fmla="*/ 384 w 564"/>
                <a:gd name="T41" fmla="*/ 228 h 420"/>
                <a:gd name="T42" fmla="*/ 360 w 564"/>
                <a:gd name="T43" fmla="*/ 216 h 420"/>
                <a:gd name="T44" fmla="*/ 366 w 564"/>
                <a:gd name="T45" fmla="*/ 240 h 420"/>
                <a:gd name="T46" fmla="*/ 348 w 564"/>
                <a:gd name="T47" fmla="*/ 228 h 420"/>
                <a:gd name="T48" fmla="*/ 354 w 564"/>
                <a:gd name="T49" fmla="*/ 150 h 420"/>
                <a:gd name="T50" fmla="*/ 270 w 564"/>
                <a:gd name="T51" fmla="*/ 78 h 420"/>
                <a:gd name="T52" fmla="*/ 234 w 564"/>
                <a:gd name="T53" fmla="*/ 72 h 420"/>
                <a:gd name="T54" fmla="*/ 228 w 564"/>
                <a:gd name="T55" fmla="*/ 90 h 420"/>
                <a:gd name="T56" fmla="*/ 162 w 564"/>
                <a:gd name="T57" fmla="*/ 114 h 420"/>
                <a:gd name="T58" fmla="*/ 156 w 564"/>
                <a:gd name="T59" fmla="*/ 102 h 420"/>
                <a:gd name="T60" fmla="*/ 162 w 564"/>
                <a:gd name="T61" fmla="*/ 108 h 420"/>
                <a:gd name="T62" fmla="*/ 162 w 564"/>
                <a:gd name="T63" fmla="*/ 102 h 420"/>
                <a:gd name="T64" fmla="*/ 132 w 564"/>
                <a:gd name="T65" fmla="*/ 66 h 420"/>
                <a:gd name="T66" fmla="*/ 120 w 564"/>
                <a:gd name="T67" fmla="*/ 72 h 420"/>
                <a:gd name="T68" fmla="*/ 132 w 564"/>
                <a:gd name="T69" fmla="*/ 78 h 420"/>
                <a:gd name="T70" fmla="*/ 78 w 564"/>
                <a:gd name="T71" fmla="*/ 66 h 420"/>
                <a:gd name="T72" fmla="*/ 102 w 564"/>
                <a:gd name="T73" fmla="*/ 60 h 420"/>
                <a:gd name="T74" fmla="*/ 96 w 564"/>
                <a:gd name="T75" fmla="*/ 54 h 420"/>
                <a:gd name="T76" fmla="*/ 36 w 564"/>
                <a:gd name="T77" fmla="*/ 72 h 420"/>
                <a:gd name="T78" fmla="*/ 48 w 564"/>
                <a:gd name="T79" fmla="*/ 60 h 420"/>
                <a:gd name="T80" fmla="*/ 30 w 564"/>
                <a:gd name="T81" fmla="*/ 54 h 420"/>
                <a:gd name="T82" fmla="*/ 30 w 564"/>
                <a:gd name="T83" fmla="*/ 66 h 420"/>
                <a:gd name="T84" fmla="*/ 18 w 564"/>
                <a:gd name="T85" fmla="*/ 72 h 420"/>
                <a:gd name="T86" fmla="*/ 18 w 564"/>
                <a:gd name="T87" fmla="*/ 54 h 420"/>
                <a:gd name="T88" fmla="*/ 0 w 564"/>
                <a:gd name="T89" fmla="*/ 36 h 420"/>
                <a:gd name="T90" fmla="*/ 0 w 564"/>
                <a:gd name="T91" fmla="*/ 24 h 420"/>
                <a:gd name="T92" fmla="*/ 174 w 564"/>
                <a:gd name="T93" fmla="*/ 6 h 420"/>
                <a:gd name="T94" fmla="*/ 186 w 564"/>
                <a:gd name="T95" fmla="*/ 30 h 420"/>
                <a:gd name="T96" fmla="*/ 366 w 564"/>
                <a:gd name="T97" fmla="*/ 18 h 420"/>
                <a:gd name="T98" fmla="*/ 372 w 564"/>
                <a:gd name="T99" fmla="*/ 36 h 420"/>
                <a:gd name="T100" fmla="*/ 378 w 564"/>
                <a:gd name="T101" fmla="*/ 30 h 420"/>
                <a:gd name="T102" fmla="*/ 372 w 564"/>
                <a:gd name="T103" fmla="*/ 0 h 420"/>
                <a:gd name="T104" fmla="*/ 402 w 564"/>
                <a:gd name="T105" fmla="*/ 0 h 420"/>
                <a:gd name="T106" fmla="*/ 408 w 564"/>
                <a:gd name="T107" fmla="*/ 0 h 42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64"/>
                <a:gd name="T163" fmla="*/ 0 h 420"/>
                <a:gd name="T164" fmla="*/ 564 w 564"/>
                <a:gd name="T165" fmla="*/ 420 h 42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64" h="420">
                  <a:moveTo>
                    <a:pt x="408" y="0"/>
                  </a:moveTo>
                  <a:lnTo>
                    <a:pt x="558" y="288"/>
                  </a:lnTo>
                  <a:lnTo>
                    <a:pt x="564" y="360"/>
                  </a:lnTo>
                  <a:lnTo>
                    <a:pt x="552" y="378"/>
                  </a:lnTo>
                  <a:lnTo>
                    <a:pt x="552" y="396"/>
                  </a:lnTo>
                  <a:lnTo>
                    <a:pt x="546" y="408"/>
                  </a:lnTo>
                  <a:lnTo>
                    <a:pt x="504" y="420"/>
                  </a:lnTo>
                  <a:lnTo>
                    <a:pt x="498" y="408"/>
                  </a:lnTo>
                  <a:lnTo>
                    <a:pt x="510" y="414"/>
                  </a:lnTo>
                  <a:lnTo>
                    <a:pt x="516" y="402"/>
                  </a:lnTo>
                  <a:lnTo>
                    <a:pt x="498" y="402"/>
                  </a:lnTo>
                  <a:lnTo>
                    <a:pt x="474" y="372"/>
                  </a:lnTo>
                  <a:lnTo>
                    <a:pt x="450" y="366"/>
                  </a:lnTo>
                  <a:lnTo>
                    <a:pt x="432" y="330"/>
                  </a:lnTo>
                  <a:lnTo>
                    <a:pt x="414" y="318"/>
                  </a:lnTo>
                  <a:lnTo>
                    <a:pt x="414" y="294"/>
                  </a:lnTo>
                  <a:lnTo>
                    <a:pt x="402" y="294"/>
                  </a:lnTo>
                  <a:lnTo>
                    <a:pt x="408" y="306"/>
                  </a:lnTo>
                  <a:lnTo>
                    <a:pt x="402" y="306"/>
                  </a:lnTo>
                  <a:lnTo>
                    <a:pt x="366" y="258"/>
                  </a:lnTo>
                  <a:lnTo>
                    <a:pt x="384" y="228"/>
                  </a:lnTo>
                  <a:lnTo>
                    <a:pt x="360" y="216"/>
                  </a:lnTo>
                  <a:lnTo>
                    <a:pt x="366" y="240"/>
                  </a:lnTo>
                  <a:lnTo>
                    <a:pt x="348" y="228"/>
                  </a:lnTo>
                  <a:lnTo>
                    <a:pt x="354" y="150"/>
                  </a:lnTo>
                  <a:lnTo>
                    <a:pt x="270" y="78"/>
                  </a:lnTo>
                  <a:lnTo>
                    <a:pt x="234" y="72"/>
                  </a:lnTo>
                  <a:lnTo>
                    <a:pt x="228" y="90"/>
                  </a:lnTo>
                  <a:lnTo>
                    <a:pt x="162" y="114"/>
                  </a:lnTo>
                  <a:lnTo>
                    <a:pt x="156" y="102"/>
                  </a:lnTo>
                  <a:lnTo>
                    <a:pt x="162" y="108"/>
                  </a:lnTo>
                  <a:lnTo>
                    <a:pt x="162" y="102"/>
                  </a:lnTo>
                  <a:lnTo>
                    <a:pt x="132" y="66"/>
                  </a:lnTo>
                  <a:lnTo>
                    <a:pt x="120" y="72"/>
                  </a:lnTo>
                  <a:lnTo>
                    <a:pt x="132" y="78"/>
                  </a:lnTo>
                  <a:lnTo>
                    <a:pt x="78" y="66"/>
                  </a:lnTo>
                  <a:lnTo>
                    <a:pt x="102" y="60"/>
                  </a:lnTo>
                  <a:lnTo>
                    <a:pt x="96" y="54"/>
                  </a:lnTo>
                  <a:lnTo>
                    <a:pt x="36" y="72"/>
                  </a:lnTo>
                  <a:lnTo>
                    <a:pt x="48" y="60"/>
                  </a:lnTo>
                  <a:lnTo>
                    <a:pt x="30" y="54"/>
                  </a:lnTo>
                  <a:lnTo>
                    <a:pt x="30" y="66"/>
                  </a:lnTo>
                  <a:lnTo>
                    <a:pt x="18" y="72"/>
                  </a:lnTo>
                  <a:lnTo>
                    <a:pt x="18" y="54"/>
                  </a:lnTo>
                  <a:lnTo>
                    <a:pt x="0" y="36"/>
                  </a:lnTo>
                  <a:lnTo>
                    <a:pt x="0" y="24"/>
                  </a:lnTo>
                  <a:lnTo>
                    <a:pt x="174" y="6"/>
                  </a:lnTo>
                  <a:lnTo>
                    <a:pt x="186" y="30"/>
                  </a:lnTo>
                  <a:lnTo>
                    <a:pt x="366" y="18"/>
                  </a:lnTo>
                  <a:lnTo>
                    <a:pt x="372" y="36"/>
                  </a:lnTo>
                  <a:lnTo>
                    <a:pt x="378" y="30"/>
                  </a:lnTo>
                  <a:lnTo>
                    <a:pt x="372" y="0"/>
                  </a:lnTo>
                  <a:lnTo>
                    <a:pt x="402" y="0"/>
                  </a:lnTo>
                  <a:lnTo>
                    <a:pt x="408" y="0"/>
                  </a:lnTo>
                  <a:close/>
                </a:path>
              </a:pathLst>
            </a:custGeom>
            <a:solidFill>
              <a:srgbClr val="FF8C00"/>
            </a:solidFill>
            <a:ln w="9525">
              <a:solidFill>
                <a:srgbClr val="FF8C00"/>
              </a:solidFill>
              <a:prstDash val="solid"/>
              <a:round/>
              <a:headEnd/>
              <a:tailEnd/>
            </a:ln>
          </p:spPr>
          <p:txBody>
            <a:bodyPr/>
            <a:lstStyle/>
            <a:p>
              <a:endParaRPr lang="en-US"/>
            </a:p>
          </p:txBody>
        </p:sp>
        <p:sp>
          <p:nvSpPr>
            <p:cNvPr id="12314" name="Freeform 150"/>
            <p:cNvSpPr>
              <a:spLocks/>
            </p:cNvSpPr>
            <p:nvPr/>
          </p:nvSpPr>
          <p:spPr bwMode="auto">
            <a:xfrm>
              <a:off x="3471" y="2712"/>
              <a:ext cx="564" cy="420"/>
            </a:xfrm>
            <a:custGeom>
              <a:avLst/>
              <a:gdLst>
                <a:gd name="T0" fmla="*/ 408 w 564"/>
                <a:gd name="T1" fmla="*/ 0 h 420"/>
                <a:gd name="T2" fmla="*/ 558 w 564"/>
                <a:gd name="T3" fmla="*/ 288 h 420"/>
                <a:gd name="T4" fmla="*/ 564 w 564"/>
                <a:gd name="T5" fmla="*/ 360 h 420"/>
                <a:gd name="T6" fmla="*/ 552 w 564"/>
                <a:gd name="T7" fmla="*/ 378 h 420"/>
                <a:gd name="T8" fmla="*/ 552 w 564"/>
                <a:gd name="T9" fmla="*/ 396 h 420"/>
                <a:gd name="T10" fmla="*/ 546 w 564"/>
                <a:gd name="T11" fmla="*/ 408 h 420"/>
                <a:gd name="T12" fmla="*/ 504 w 564"/>
                <a:gd name="T13" fmla="*/ 420 h 420"/>
                <a:gd name="T14" fmla="*/ 498 w 564"/>
                <a:gd name="T15" fmla="*/ 408 h 420"/>
                <a:gd name="T16" fmla="*/ 510 w 564"/>
                <a:gd name="T17" fmla="*/ 414 h 420"/>
                <a:gd name="T18" fmla="*/ 516 w 564"/>
                <a:gd name="T19" fmla="*/ 402 h 420"/>
                <a:gd name="T20" fmla="*/ 498 w 564"/>
                <a:gd name="T21" fmla="*/ 402 h 420"/>
                <a:gd name="T22" fmla="*/ 474 w 564"/>
                <a:gd name="T23" fmla="*/ 372 h 420"/>
                <a:gd name="T24" fmla="*/ 450 w 564"/>
                <a:gd name="T25" fmla="*/ 366 h 420"/>
                <a:gd name="T26" fmla="*/ 432 w 564"/>
                <a:gd name="T27" fmla="*/ 330 h 420"/>
                <a:gd name="T28" fmla="*/ 414 w 564"/>
                <a:gd name="T29" fmla="*/ 318 h 420"/>
                <a:gd name="T30" fmla="*/ 414 w 564"/>
                <a:gd name="T31" fmla="*/ 294 h 420"/>
                <a:gd name="T32" fmla="*/ 402 w 564"/>
                <a:gd name="T33" fmla="*/ 294 h 420"/>
                <a:gd name="T34" fmla="*/ 408 w 564"/>
                <a:gd name="T35" fmla="*/ 306 h 420"/>
                <a:gd name="T36" fmla="*/ 402 w 564"/>
                <a:gd name="T37" fmla="*/ 306 h 420"/>
                <a:gd name="T38" fmla="*/ 366 w 564"/>
                <a:gd name="T39" fmla="*/ 258 h 420"/>
                <a:gd name="T40" fmla="*/ 384 w 564"/>
                <a:gd name="T41" fmla="*/ 228 h 420"/>
                <a:gd name="T42" fmla="*/ 360 w 564"/>
                <a:gd name="T43" fmla="*/ 216 h 420"/>
                <a:gd name="T44" fmla="*/ 366 w 564"/>
                <a:gd name="T45" fmla="*/ 240 h 420"/>
                <a:gd name="T46" fmla="*/ 348 w 564"/>
                <a:gd name="T47" fmla="*/ 228 h 420"/>
                <a:gd name="T48" fmla="*/ 354 w 564"/>
                <a:gd name="T49" fmla="*/ 150 h 420"/>
                <a:gd name="T50" fmla="*/ 270 w 564"/>
                <a:gd name="T51" fmla="*/ 78 h 420"/>
                <a:gd name="T52" fmla="*/ 234 w 564"/>
                <a:gd name="T53" fmla="*/ 72 h 420"/>
                <a:gd name="T54" fmla="*/ 228 w 564"/>
                <a:gd name="T55" fmla="*/ 90 h 420"/>
                <a:gd name="T56" fmla="*/ 162 w 564"/>
                <a:gd name="T57" fmla="*/ 114 h 420"/>
                <a:gd name="T58" fmla="*/ 156 w 564"/>
                <a:gd name="T59" fmla="*/ 102 h 420"/>
                <a:gd name="T60" fmla="*/ 162 w 564"/>
                <a:gd name="T61" fmla="*/ 108 h 420"/>
                <a:gd name="T62" fmla="*/ 162 w 564"/>
                <a:gd name="T63" fmla="*/ 102 h 420"/>
                <a:gd name="T64" fmla="*/ 132 w 564"/>
                <a:gd name="T65" fmla="*/ 66 h 420"/>
                <a:gd name="T66" fmla="*/ 120 w 564"/>
                <a:gd name="T67" fmla="*/ 72 h 420"/>
                <a:gd name="T68" fmla="*/ 132 w 564"/>
                <a:gd name="T69" fmla="*/ 78 h 420"/>
                <a:gd name="T70" fmla="*/ 78 w 564"/>
                <a:gd name="T71" fmla="*/ 66 h 420"/>
                <a:gd name="T72" fmla="*/ 102 w 564"/>
                <a:gd name="T73" fmla="*/ 60 h 420"/>
                <a:gd name="T74" fmla="*/ 96 w 564"/>
                <a:gd name="T75" fmla="*/ 54 h 420"/>
                <a:gd name="T76" fmla="*/ 36 w 564"/>
                <a:gd name="T77" fmla="*/ 72 h 420"/>
                <a:gd name="T78" fmla="*/ 48 w 564"/>
                <a:gd name="T79" fmla="*/ 60 h 420"/>
                <a:gd name="T80" fmla="*/ 30 w 564"/>
                <a:gd name="T81" fmla="*/ 54 h 420"/>
                <a:gd name="T82" fmla="*/ 30 w 564"/>
                <a:gd name="T83" fmla="*/ 66 h 420"/>
                <a:gd name="T84" fmla="*/ 18 w 564"/>
                <a:gd name="T85" fmla="*/ 72 h 420"/>
                <a:gd name="T86" fmla="*/ 18 w 564"/>
                <a:gd name="T87" fmla="*/ 54 h 420"/>
                <a:gd name="T88" fmla="*/ 0 w 564"/>
                <a:gd name="T89" fmla="*/ 36 h 420"/>
                <a:gd name="T90" fmla="*/ 0 w 564"/>
                <a:gd name="T91" fmla="*/ 24 h 420"/>
                <a:gd name="T92" fmla="*/ 174 w 564"/>
                <a:gd name="T93" fmla="*/ 6 h 420"/>
                <a:gd name="T94" fmla="*/ 186 w 564"/>
                <a:gd name="T95" fmla="*/ 30 h 420"/>
                <a:gd name="T96" fmla="*/ 366 w 564"/>
                <a:gd name="T97" fmla="*/ 18 h 420"/>
                <a:gd name="T98" fmla="*/ 372 w 564"/>
                <a:gd name="T99" fmla="*/ 36 h 420"/>
                <a:gd name="T100" fmla="*/ 378 w 564"/>
                <a:gd name="T101" fmla="*/ 30 h 420"/>
                <a:gd name="T102" fmla="*/ 372 w 564"/>
                <a:gd name="T103" fmla="*/ 0 h 420"/>
                <a:gd name="T104" fmla="*/ 402 w 564"/>
                <a:gd name="T105" fmla="*/ 0 h 420"/>
                <a:gd name="T106" fmla="*/ 408 w 564"/>
                <a:gd name="T107" fmla="*/ 0 h 420"/>
                <a:gd name="T108" fmla="*/ 408 w 564"/>
                <a:gd name="T109" fmla="*/ 6 h 42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64"/>
                <a:gd name="T166" fmla="*/ 0 h 420"/>
                <a:gd name="T167" fmla="*/ 564 w 564"/>
                <a:gd name="T168" fmla="*/ 420 h 42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64" h="420">
                  <a:moveTo>
                    <a:pt x="408" y="0"/>
                  </a:moveTo>
                  <a:lnTo>
                    <a:pt x="558" y="288"/>
                  </a:lnTo>
                  <a:lnTo>
                    <a:pt x="564" y="360"/>
                  </a:lnTo>
                  <a:lnTo>
                    <a:pt x="552" y="378"/>
                  </a:lnTo>
                  <a:lnTo>
                    <a:pt x="552" y="396"/>
                  </a:lnTo>
                  <a:lnTo>
                    <a:pt x="546" y="408"/>
                  </a:lnTo>
                  <a:lnTo>
                    <a:pt x="504" y="420"/>
                  </a:lnTo>
                  <a:lnTo>
                    <a:pt x="498" y="408"/>
                  </a:lnTo>
                  <a:lnTo>
                    <a:pt x="510" y="414"/>
                  </a:lnTo>
                  <a:lnTo>
                    <a:pt x="516" y="402"/>
                  </a:lnTo>
                  <a:lnTo>
                    <a:pt x="498" y="402"/>
                  </a:lnTo>
                  <a:lnTo>
                    <a:pt x="474" y="372"/>
                  </a:lnTo>
                  <a:lnTo>
                    <a:pt x="450" y="366"/>
                  </a:lnTo>
                  <a:lnTo>
                    <a:pt x="432" y="330"/>
                  </a:lnTo>
                  <a:lnTo>
                    <a:pt x="414" y="318"/>
                  </a:lnTo>
                  <a:lnTo>
                    <a:pt x="414" y="294"/>
                  </a:lnTo>
                  <a:lnTo>
                    <a:pt x="402" y="294"/>
                  </a:lnTo>
                  <a:lnTo>
                    <a:pt x="408" y="306"/>
                  </a:lnTo>
                  <a:lnTo>
                    <a:pt x="402" y="306"/>
                  </a:lnTo>
                  <a:lnTo>
                    <a:pt x="366" y="258"/>
                  </a:lnTo>
                  <a:lnTo>
                    <a:pt x="384" y="228"/>
                  </a:lnTo>
                  <a:lnTo>
                    <a:pt x="360" y="216"/>
                  </a:lnTo>
                  <a:lnTo>
                    <a:pt x="366" y="240"/>
                  </a:lnTo>
                  <a:lnTo>
                    <a:pt x="348" y="228"/>
                  </a:lnTo>
                  <a:lnTo>
                    <a:pt x="354" y="150"/>
                  </a:lnTo>
                  <a:lnTo>
                    <a:pt x="270" y="78"/>
                  </a:lnTo>
                  <a:lnTo>
                    <a:pt x="234" y="72"/>
                  </a:lnTo>
                  <a:lnTo>
                    <a:pt x="228" y="90"/>
                  </a:lnTo>
                  <a:lnTo>
                    <a:pt x="162" y="114"/>
                  </a:lnTo>
                  <a:lnTo>
                    <a:pt x="156" y="102"/>
                  </a:lnTo>
                  <a:lnTo>
                    <a:pt x="162" y="108"/>
                  </a:lnTo>
                  <a:lnTo>
                    <a:pt x="162" y="102"/>
                  </a:lnTo>
                  <a:lnTo>
                    <a:pt x="132" y="66"/>
                  </a:lnTo>
                  <a:lnTo>
                    <a:pt x="120" y="72"/>
                  </a:lnTo>
                  <a:lnTo>
                    <a:pt x="132" y="78"/>
                  </a:lnTo>
                  <a:lnTo>
                    <a:pt x="78" y="66"/>
                  </a:lnTo>
                  <a:lnTo>
                    <a:pt x="102" y="60"/>
                  </a:lnTo>
                  <a:lnTo>
                    <a:pt x="96" y="54"/>
                  </a:lnTo>
                  <a:lnTo>
                    <a:pt x="36" y="72"/>
                  </a:lnTo>
                  <a:lnTo>
                    <a:pt x="48" y="60"/>
                  </a:lnTo>
                  <a:lnTo>
                    <a:pt x="30" y="54"/>
                  </a:lnTo>
                  <a:lnTo>
                    <a:pt x="30" y="66"/>
                  </a:lnTo>
                  <a:lnTo>
                    <a:pt x="18" y="72"/>
                  </a:lnTo>
                  <a:lnTo>
                    <a:pt x="18" y="54"/>
                  </a:lnTo>
                  <a:lnTo>
                    <a:pt x="0" y="36"/>
                  </a:lnTo>
                  <a:lnTo>
                    <a:pt x="0" y="24"/>
                  </a:lnTo>
                  <a:lnTo>
                    <a:pt x="174" y="6"/>
                  </a:lnTo>
                  <a:lnTo>
                    <a:pt x="186" y="30"/>
                  </a:lnTo>
                  <a:lnTo>
                    <a:pt x="366" y="18"/>
                  </a:lnTo>
                  <a:lnTo>
                    <a:pt x="372" y="36"/>
                  </a:lnTo>
                  <a:lnTo>
                    <a:pt x="378" y="30"/>
                  </a:lnTo>
                  <a:lnTo>
                    <a:pt x="372" y="0"/>
                  </a:lnTo>
                  <a:lnTo>
                    <a:pt x="402" y="0"/>
                  </a:lnTo>
                  <a:lnTo>
                    <a:pt x="408" y="0"/>
                  </a:lnTo>
                  <a:lnTo>
                    <a:pt x="408" y="6"/>
                  </a:lnTo>
                </a:path>
              </a:pathLst>
            </a:custGeom>
            <a:noFill/>
            <a:ln w="9525">
              <a:solidFill>
                <a:srgbClr val="000000"/>
              </a:solidFill>
              <a:prstDash val="solid"/>
              <a:round/>
              <a:headEnd/>
              <a:tailEnd/>
            </a:ln>
          </p:spPr>
          <p:txBody>
            <a:bodyPr/>
            <a:lstStyle/>
            <a:p>
              <a:endParaRPr lang="en-US"/>
            </a:p>
          </p:txBody>
        </p:sp>
        <p:sp>
          <p:nvSpPr>
            <p:cNvPr id="12315" name="Freeform 151"/>
            <p:cNvSpPr>
              <a:spLocks/>
            </p:cNvSpPr>
            <p:nvPr/>
          </p:nvSpPr>
          <p:spPr bwMode="auto">
            <a:xfrm>
              <a:off x="3573" y="2394"/>
              <a:ext cx="330" cy="354"/>
            </a:xfrm>
            <a:custGeom>
              <a:avLst/>
              <a:gdLst>
                <a:gd name="T0" fmla="*/ 78 w 330"/>
                <a:gd name="T1" fmla="*/ 12 h 354"/>
                <a:gd name="T2" fmla="*/ 156 w 330"/>
                <a:gd name="T3" fmla="*/ 0 h 354"/>
                <a:gd name="T4" fmla="*/ 144 w 330"/>
                <a:gd name="T5" fmla="*/ 24 h 354"/>
                <a:gd name="T6" fmla="*/ 174 w 330"/>
                <a:gd name="T7" fmla="*/ 42 h 354"/>
                <a:gd name="T8" fmla="*/ 204 w 330"/>
                <a:gd name="T9" fmla="*/ 78 h 354"/>
                <a:gd name="T10" fmla="*/ 282 w 330"/>
                <a:gd name="T11" fmla="*/ 138 h 354"/>
                <a:gd name="T12" fmla="*/ 312 w 330"/>
                <a:gd name="T13" fmla="*/ 204 h 354"/>
                <a:gd name="T14" fmla="*/ 330 w 330"/>
                <a:gd name="T15" fmla="*/ 210 h 354"/>
                <a:gd name="T16" fmla="*/ 318 w 330"/>
                <a:gd name="T17" fmla="*/ 234 h 354"/>
                <a:gd name="T18" fmla="*/ 318 w 330"/>
                <a:gd name="T19" fmla="*/ 246 h 354"/>
                <a:gd name="T20" fmla="*/ 306 w 330"/>
                <a:gd name="T21" fmla="*/ 270 h 354"/>
                <a:gd name="T22" fmla="*/ 306 w 330"/>
                <a:gd name="T23" fmla="*/ 282 h 354"/>
                <a:gd name="T24" fmla="*/ 300 w 330"/>
                <a:gd name="T25" fmla="*/ 282 h 354"/>
                <a:gd name="T26" fmla="*/ 312 w 330"/>
                <a:gd name="T27" fmla="*/ 288 h 354"/>
                <a:gd name="T28" fmla="*/ 306 w 330"/>
                <a:gd name="T29" fmla="*/ 318 h 354"/>
                <a:gd name="T30" fmla="*/ 270 w 330"/>
                <a:gd name="T31" fmla="*/ 318 h 354"/>
                <a:gd name="T32" fmla="*/ 276 w 330"/>
                <a:gd name="T33" fmla="*/ 348 h 354"/>
                <a:gd name="T34" fmla="*/ 270 w 330"/>
                <a:gd name="T35" fmla="*/ 354 h 354"/>
                <a:gd name="T36" fmla="*/ 264 w 330"/>
                <a:gd name="T37" fmla="*/ 336 h 354"/>
                <a:gd name="T38" fmla="*/ 84 w 330"/>
                <a:gd name="T39" fmla="*/ 348 h 354"/>
                <a:gd name="T40" fmla="*/ 72 w 330"/>
                <a:gd name="T41" fmla="*/ 324 h 354"/>
                <a:gd name="T42" fmla="*/ 54 w 330"/>
                <a:gd name="T43" fmla="*/ 258 h 354"/>
                <a:gd name="T44" fmla="*/ 66 w 330"/>
                <a:gd name="T45" fmla="*/ 228 h 354"/>
                <a:gd name="T46" fmla="*/ 42 w 330"/>
                <a:gd name="T47" fmla="*/ 186 h 354"/>
                <a:gd name="T48" fmla="*/ 0 w 330"/>
                <a:gd name="T49" fmla="*/ 24 h 354"/>
                <a:gd name="T50" fmla="*/ 78 w 330"/>
                <a:gd name="T51" fmla="*/ 12 h 35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0"/>
                <a:gd name="T79" fmla="*/ 0 h 354"/>
                <a:gd name="T80" fmla="*/ 330 w 330"/>
                <a:gd name="T81" fmla="*/ 354 h 35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0" h="354">
                  <a:moveTo>
                    <a:pt x="78" y="12"/>
                  </a:moveTo>
                  <a:lnTo>
                    <a:pt x="156" y="0"/>
                  </a:lnTo>
                  <a:lnTo>
                    <a:pt x="144" y="24"/>
                  </a:lnTo>
                  <a:lnTo>
                    <a:pt x="174" y="42"/>
                  </a:lnTo>
                  <a:lnTo>
                    <a:pt x="204" y="78"/>
                  </a:lnTo>
                  <a:lnTo>
                    <a:pt x="282" y="138"/>
                  </a:lnTo>
                  <a:lnTo>
                    <a:pt x="312" y="204"/>
                  </a:lnTo>
                  <a:lnTo>
                    <a:pt x="330" y="210"/>
                  </a:lnTo>
                  <a:lnTo>
                    <a:pt x="318" y="234"/>
                  </a:lnTo>
                  <a:lnTo>
                    <a:pt x="318" y="246"/>
                  </a:lnTo>
                  <a:lnTo>
                    <a:pt x="306" y="270"/>
                  </a:lnTo>
                  <a:lnTo>
                    <a:pt x="306" y="282"/>
                  </a:lnTo>
                  <a:lnTo>
                    <a:pt x="300" y="282"/>
                  </a:lnTo>
                  <a:lnTo>
                    <a:pt x="312" y="288"/>
                  </a:lnTo>
                  <a:lnTo>
                    <a:pt x="306" y="318"/>
                  </a:lnTo>
                  <a:lnTo>
                    <a:pt x="270" y="318"/>
                  </a:lnTo>
                  <a:lnTo>
                    <a:pt x="276" y="348"/>
                  </a:lnTo>
                  <a:lnTo>
                    <a:pt x="270" y="354"/>
                  </a:lnTo>
                  <a:lnTo>
                    <a:pt x="264" y="336"/>
                  </a:lnTo>
                  <a:lnTo>
                    <a:pt x="84" y="348"/>
                  </a:lnTo>
                  <a:lnTo>
                    <a:pt x="72" y="324"/>
                  </a:lnTo>
                  <a:lnTo>
                    <a:pt x="54" y="258"/>
                  </a:lnTo>
                  <a:lnTo>
                    <a:pt x="66" y="228"/>
                  </a:lnTo>
                  <a:lnTo>
                    <a:pt x="42" y="186"/>
                  </a:lnTo>
                  <a:lnTo>
                    <a:pt x="0" y="24"/>
                  </a:lnTo>
                  <a:lnTo>
                    <a:pt x="78" y="12"/>
                  </a:lnTo>
                  <a:close/>
                </a:path>
              </a:pathLst>
            </a:custGeom>
            <a:solidFill>
              <a:srgbClr val="FF4500"/>
            </a:solidFill>
            <a:ln w="9525">
              <a:solidFill>
                <a:srgbClr val="FF4500"/>
              </a:solidFill>
              <a:prstDash val="solid"/>
              <a:round/>
              <a:headEnd/>
              <a:tailEnd/>
            </a:ln>
          </p:spPr>
          <p:txBody>
            <a:bodyPr/>
            <a:lstStyle/>
            <a:p>
              <a:endParaRPr lang="en-US"/>
            </a:p>
          </p:txBody>
        </p:sp>
        <p:sp>
          <p:nvSpPr>
            <p:cNvPr id="12316" name="Freeform 152"/>
            <p:cNvSpPr>
              <a:spLocks/>
            </p:cNvSpPr>
            <p:nvPr/>
          </p:nvSpPr>
          <p:spPr bwMode="auto">
            <a:xfrm>
              <a:off x="3573" y="2394"/>
              <a:ext cx="330" cy="354"/>
            </a:xfrm>
            <a:custGeom>
              <a:avLst/>
              <a:gdLst>
                <a:gd name="T0" fmla="*/ 78 w 330"/>
                <a:gd name="T1" fmla="*/ 12 h 354"/>
                <a:gd name="T2" fmla="*/ 156 w 330"/>
                <a:gd name="T3" fmla="*/ 0 h 354"/>
                <a:gd name="T4" fmla="*/ 144 w 330"/>
                <a:gd name="T5" fmla="*/ 24 h 354"/>
                <a:gd name="T6" fmla="*/ 174 w 330"/>
                <a:gd name="T7" fmla="*/ 42 h 354"/>
                <a:gd name="T8" fmla="*/ 204 w 330"/>
                <a:gd name="T9" fmla="*/ 78 h 354"/>
                <a:gd name="T10" fmla="*/ 282 w 330"/>
                <a:gd name="T11" fmla="*/ 138 h 354"/>
                <a:gd name="T12" fmla="*/ 312 w 330"/>
                <a:gd name="T13" fmla="*/ 204 h 354"/>
                <a:gd name="T14" fmla="*/ 330 w 330"/>
                <a:gd name="T15" fmla="*/ 210 h 354"/>
                <a:gd name="T16" fmla="*/ 318 w 330"/>
                <a:gd name="T17" fmla="*/ 234 h 354"/>
                <a:gd name="T18" fmla="*/ 318 w 330"/>
                <a:gd name="T19" fmla="*/ 246 h 354"/>
                <a:gd name="T20" fmla="*/ 306 w 330"/>
                <a:gd name="T21" fmla="*/ 270 h 354"/>
                <a:gd name="T22" fmla="*/ 306 w 330"/>
                <a:gd name="T23" fmla="*/ 282 h 354"/>
                <a:gd name="T24" fmla="*/ 300 w 330"/>
                <a:gd name="T25" fmla="*/ 282 h 354"/>
                <a:gd name="T26" fmla="*/ 312 w 330"/>
                <a:gd name="T27" fmla="*/ 288 h 354"/>
                <a:gd name="T28" fmla="*/ 306 w 330"/>
                <a:gd name="T29" fmla="*/ 318 h 354"/>
                <a:gd name="T30" fmla="*/ 270 w 330"/>
                <a:gd name="T31" fmla="*/ 318 h 354"/>
                <a:gd name="T32" fmla="*/ 276 w 330"/>
                <a:gd name="T33" fmla="*/ 348 h 354"/>
                <a:gd name="T34" fmla="*/ 270 w 330"/>
                <a:gd name="T35" fmla="*/ 354 h 354"/>
                <a:gd name="T36" fmla="*/ 264 w 330"/>
                <a:gd name="T37" fmla="*/ 336 h 354"/>
                <a:gd name="T38" fmla="*/ 84 w 330"/>
                <a:gd name="T39" fmla="*/ 348 h 354"/>
                <a:gd name="T40" fmla="*/ 72 w 330"/>
                <a:gd name="T41" fmla="*/ 324 h 354"/>
                <a:gd name="T42" fmla="*/ 54 w 330"/>
                <a:gd name="T43" fmla="*/ 258 h 354"/>
                <a:gd name="T44" fmla="*/ 66 w 330"/>
                <a:gd name="T45" fmla="*/ 228 h 354"/>
                <a:gd name="T46" fmla="*/ 42 w 330"/>
                <a:gd name="T47" fmla="*/ 186 h 354"/>
                <a:gd name="T48" fmla="*/ 0 w 330"/>
                <a:gd name="T49" fmla="*/ 24 h 354"/>
                <a:gd name="T50" fmla="*/ 78 w 330"/>
                <a:gd name="T51" fmla="*/ 12 h 354"/>
                <a:gd name="T52" fmla="*/ 78 w 330"/>
                <a:gd name="T53" fmla="*/ 18 h 35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30"/>
                <a:gd name="T82" fmla="*/ 0 h 354"/>
                <a:gd name="T83" fmla="*/ 330 w 330"/>
                <a:gd name="T84" fmla="*/ 354 h 35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30" h="354">
                  <a:moveTo>
                    <a:pt x="78" y="12"/>
                  </a:moveTo>
                  <a:lnTo>
                    <a:pt x="156" y="0"/>
                  </a:lnTo>
                  <a:lnTo>
                    <a:pt x="144" y="24"/>
                  </a:lnTo>
                  <a:lnTo>
                    <a:pt x="174" y="42"/>
                  </a:lnTo>
                  <a:lnTo>
                    <a:pt x="204" y="78"/>
                  </a:lnTo>
                  <a:lnTo>
                    <a:pt x="282" y="138"/>
                  </a:lnTo>
                  <a:lnTo>
                    <a:pt x="312" y="204"/>
                  </a:lnTo>
                  <a:lnTo>
                    <a:pt x="330" y="210"/>
                  </a:lnTo>
                  <a:lnTo>
                    <a:pt x="318" y="234"/>
                  </a:lnTo>
                  <a:lnTo>
                    <a:pt x="318" y="246"/>
                  </a:lnTo>
                  <a:lnTo>
                    <a:pt x="306" y="270"/>
                  </a:lnTo>
                  <a:lnTo>
                    <a:pt x="306" y="282"/>
                  </a:lnTo>
                  <a:lnTo>
                    <a:pt x="300" y="282"/>
                  </a:lnTo>
                  <a:lnTo>
                    <a:pt x="312" y="288"/>
                  </a:lnTo>
                  <a:lnTo>
                    <a:pt x="306" y="318"/>
                  </a:lnTo>
                  <a:lnTo>
                    <a:pt x="270" y="318"/>
                  </a:lnTo>
                  <a:lnTo>
                    <a:pt x="276" y="348"/>
                  </a:lnTo>
                  <a:lnTo>
                    <a:pt x="270" y="354"/>
                  </a:lnTo>
                  <a:lnTo>
                    <a:pt x="264" y="336"/>
                  </a:lnTo>
                  <a:lnTo>
                    <a:pt x="84" y="348"/>
                  </a:lnTo>
                  <a:lnTo>
                    <a:pt x="72" y="324"/>
                  </a:lnTo>
                  <a:lnTo>
                    <a:pt x="54" y="258"/>
                  </a:lnTo>
                  <a:lnTo>
                    <a:pt x="66" y="228"/>
                  </a:lnTo>
                  <a:lnTo>
                    <a:pt x="42" y="186"/>
                  </a:lnTo>
                  <a:lnTo>
                    <a:pt x="0" y="24"/>
                  </a:lnTo>
                  <a:lnTo>
                    <a:pt x="78" y="12"/>
                  </a:lnTo>
                  <a:lnTo>
                    <a:pt x="78" y="18"/>
                  </a:lnTo>
                </a:path>
              </a:pathLst>
            </a:custGeom>
            <a:noFill/>
            <a:ln w="9525">
              <a:solidFill>
                <a:srgbClr val="000000"/>
              </a:solidFill>
              <a:prstDash val="solid"/>
              <a:round/>
              <a:headEnd/>
              <a:tailEnd/>
            </a:ln>
          </p:spPr>
          <p:txBody>
            <a:bodyPr/>
            <a:lstStyle/>
            <a:p>
              <a:endParaRPr lang="en-US"/>
            </a:p>
          </p:txBody>
        </p:sp>
        <p:sp>
          <p:nvSpPr>
            <p:cNvPr id="12317" name="Freeform 153"/>
            <p:cNvSpPr>
              <a:spLocks/>
            </p:cNvSpPr>
            <p:nvPr/>
          </p:nvSpPr>
          <p:spPr bwMode="auto">
            <a:xfrm>
              <a:off x="1911" y="2868"/>
              <a:ext cx="30" cy="36"/>
            </a:xfrm>
            <a:custGeom>
              <a:avLst/>
              <a:gdLst>
                <a:gd name="T0" fmla="*/ 6 w 30"/>
                <a:gd name="T1" fmla="*/ 0 h 36"/>
                <a:gd name="T2" fmla="*/ 6 w 30"/>
                <a:gd name="T3" fmla="*/ 6 h 36"/>
                <a:gd name="T4" fmla="*/ 18 w 30"/>
                <a:gd name="T5" fmla="*/ 6 h 36"/>
                <a:gd name="T6" fmla="*/ 18 w 30"/>
                <a:gd name="T7" fmla="*/ 0 h 36"/>
                <a:gd name="T8" fmla="*/ 24 w 30"/>
                <a:gd name="T9" fmla="*/ 0 h 36"/>
                <a:gd name="T10" fmla="*/ 30 w 30"/>
                <a:gd name="T11" fmla="*/ 12 h 36"/>
                <a:gd name="T12" fmla="*/ 30 w 30"/>
                <a:gd name="T13" fmla="*/ 18 h 36"/>
                <a:gd name="T14" fmla="*/ 24 w 30"/>
                <a:gd name="T15" fmla="*/ 30 h 36"/>
                <a:gd name="T16" fmla="*/ 12 w 30"/>
                <a:gd name="T17" fmla="*/ 36 h 36"/>
                <a:gd name="T18" fmla="*/ 6 w 30"/>
                <a:gd name="T19" fmla="*/ 30 h 36"/>
                <a:gd name="T20" fmla="*/ 0 w 30"/>
                <a:gd name="T21" fmla="*/ 24 h 36"/>
                <a:gd name="T22" fmla="*/ 0 w 30"/>
                <a:gd name="T23" fmla="*/ 12 h 36"/>
                <a:gd name="T24" fmla="*/ 6 w 30"/>
                <a:gd name="T25" fmla="*/ 0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36"/>
                <a:gd name="T41" fmla="*/ 30 w 30"/>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36">
                  <a:moveTo>
                    <a:pt x="6" y="0"/>
                  </a:moveTo>
                  <a:lnTo>
                    <a:pt x="6" y="6"/>
                  </a:lnTo>
                  <a:lnTo>
                    <a:pt x="18" y="6"/>
                  </a:lnTo>
                  <a:lnTo>
                    <a:pt x="18" y="0"/>
                  </a:lnTo>
                  <a:lnTo>
                    <a:pt x="24" y="0"/>
                  </a:lnTo>
                  <a:lnTo>
                    <a:pt x="30" y="12"/>
                  </a:lnTo>
                  <a:lnTo>
                    <a:pt x="30" y="18"/>
                  </a:lnTo>
                  <a:lnTo>
                    <a:pt x="24" y="30"/>
                  </a:lnTo>
                  <a:lnTo>
                    <a:pt x="12" y="36"/>
                  </a:lnTo>
                  <a:lnTo>
                    <a:pt x="6" y="30"/>
                  </a:lnTo>
                  <a:lnTo>
                    <a:pt x="0" y="24"/>
                  </a:lnTo>
                  <a:lnTo>
                    <a:pt x="0" y="12"/>
                  </a:lnTo>
                  <a:lnTo>
                    <a:pt x="6" y="0"/>
                  </a:lnTo>
                  <a:close/>
                </a:path>
              </a:pathLst>
            </a:custGeom>
            <a:solidFill>
              <a:srgbClr val="FFFFFF"/>
            </a:solidFill>
            <a:ln w="9525">
              <a:solidFill>
                <a:srgbClr val="FFFFFF"/>
              </a:solidFill>
              <a:prstDash val="solid"/>
              <a:round/>
              <a:headEnd/>
              <a:tailEnd/>
            </a:ln>
          </p:spPr>
          <p:txBody>
            <a:bodyPr/>
            <a:lstStyle/>
            <a:p>
              <a:endParaRPr lang="en-US"/>
            </a:p>
          </p:txBody>
        </p:sp>
        <p:sp>
          <p:nvSpPr>
            <p:cNvPr id="12318" name="Freeform 154"/>
            <p:cNvSpPr>
              <a:spLocks/>
            </p:cNvSpPr>
            <p:nvPr/>
          </p:nvSpPr>
          <p:spPr bwMode="auto">
            <a:xfrm>
              <a:off x="1911" y="2868"/>
              <a:ext cx="30" cy="36"/>
            </a:xfrm>
            <a:custGeom>
              <a:avLst/>
              <a:gdLst>
                <a:gd name="T0" fmla="*/ 6 w 30"/>
                <a:gd name="T1" fmla="*/ 0 h 36"/>
                <a:gd name="T2" fmla="*/ 6 w 30"/>
                <a:gd name="T3" fmla="*/ 6 h 36"/>
                <a:gd name="T4" fmla="*/ 18 w 30"/>
                <a:gd name="T5" fmla="*/ 6 h 36"/>
                <a:gd name="T6" fmla="*/ 18 w 30"/>
                <a:gd name="T7" fmla="*/ 0 h 36"/>
                <a:gd name="T8" fmla="*/ 24 w 30"/>
                <a:gd name="T9" fmla="*/ 0 h 36"/>
                <a:gd name="T10" fmla="*/ 30 w 30"/>
                <a:gd name="T11" fmla="*/ 12 h 36"/>
                <a:gd name="T12" fmla="*/ 30 w 30"/>
                <a:gd name="T13" fmla="*/ 18 h 36"/>
                <a:gd name="T14" fmla="*/ 24 w 30"/>
                <a:gd name="T15" fmla="*/ 30 h 36"/>
                <a:gd name="T16" fmla="*/ 12 w 30"/>
                <a:gd name="T17" fmla="*/ 36 h 36"/>
                <a:gd name="T18" fmla="*/ 6 w 30"/>
                <a:gd name="T19" fmla="*/ 30 h 36"/>
                <a:gd name="T20" fmla="*/ 0 w 30"/>
                <a:gd name="T21" fmla="*/ 24 h 36"/>
                <a:gd name="T22" fmla="*/ 0 w 30"/>
                <a:gd name="T23" fmla="*/ 12 h 36"/>
                <a:gd name="T24" fmla="*/ 6 w 30"/>
                <a:gd name="T25" fmla="*/ 0 h 36"/>
                <a:gd name="T26" fmla="*/ 6 w 30"/>
                <a:gd name="T27" fmla="*/ 6 h 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36"/>
                <a:gd name="T44" fmla="*/ 30 w 30"/>
                <a:gd name="T45" fmla="*/ 36 h 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36">
                  <a:moveTo>
                    <a:pt x="6" y="0"/>
                  </a:moveTo>
                  <a:lnTo>
                    <a:pt x="6" y="6"/>
                  </a:lnTo>
                  <a:lnTo>
                    <a:pt x="18" y="6"/>
                  </a:lnTo>
                  <a:lnTo>
                    <a:pt x="18" y="0"/>
                  </a:lnTo>
                  <a:lnTo>
                    <a:pt x="24" y="0"/>
                  </a:lnTo>
                  <a:lnTo>
                    <a:pt x="30" y="12"/>
                  </a:lnTo>
                  <a:lnTo>
                    <a:pt x="30" y="18"/>
                  </a:lnTo>
                  <a:lnTo>
                    <a:pt x="24" y="30"/>
                  </a:lnTo>
                  <a:lnTo>
                    <a:pt x="12" y="36"/>
                  </a:lnTo>
                  <a:lnTo>
                    <a:pt x="6" y="30"/>
                  </a:lnTo>
                  <a:lnTo>
                    <a:pt x="0" y="24"/>
                  </a:lnTo>
                  <a:lnTo>
                    <a:pt x="0" y="12"/>
                  </a:lnTo>
                  <a:lnTo>
                    <a:pt x="6" y="0"/>
                  </a:lnTo>
                  <a:lnTo>
                    <a:pt x="6" y="6"/>
                  </a:lnTo>
                </a:path>
              </a:pathLst>
            </a:custGeom>
            <a:noFill/>
            <a:ln w="9525">
              <a:solidFill>
                <a:srgbClr val="000000"/>
              </a:solidFill>
              <a:prstDash val="solid"/>
              <a:round/>
              <a:headEnd/>
              <a:tailEnd/>
            </a:ln>
          </p:spPr>
          <p:txBody>
            <a:bodyPr/>
            <a:lstStyle/>
            <a:p>
              <a:endParaRPr lang="en-US"/>
            </a:p>
          </p:txBody>
        </p:sp>
        <p:sp>
          <p:nvSpPr>
            <p:cNvPr id="12319" name="Freeform 155"/>
            <p:cNvSpPr>
              <a:spLocks/>
            </p:cNvSpPr>
            <p:nvPr/>
          </p:nvSpPr>
          <p:spPr bwMode="auto">
            <a:xfrm>
              <a:off x="2013" y="2922"/>
              <a:ext cx="30" cy="30"/>
            </a:xfrm>
            <a:custGeom>
              <a:avLst/>
              <a:gdLst>
                <a:gd name="T0" fmla="*/ 0 w 30"/>
                <a:gd name="T1" fmla="*/ 12 h 30"/>
                <a:gd name="T2" fmla="*/ 0 w 30"/>
                <a:gd name="T3" fmla="*/ 6 h 30"/>
                <a:gd name="T4" fmla="*/ 6 w 30"/>
                <a:gd name="T5" fmla="*/ 0 h 30"/>
                <a:gd name="T6" fmla="*/ 12 w 30"/>
                <a:gd name="T7" fmla="*/ 6 h 30"/>
                <a:gd name="T8" fmla="*/ 24 w 30"/>
                <a:gd name="T9" fmla="*/ 18 h 30"/>
                <a:gd name="T10" fmla="*/ 30 w 30"/>
                <a:gd name="T11" fmla="*/ 24 h 30"/>
                <a:gd name="T12" fmla="*/ 18 w 30"/>
                <a:gd name="T13" fmla="*/ 24 h 30"/>
                <a:gd name="T14" fmla="*/ 12 w 30"/>
                <a:gd name="T15" fmla="*/ 30 h 30"/>
                <a:gd name="T16" fmla="*/ 6 w 30"/>
                <a:gd name="T17" fmla="*/ 24 h 30"/>
                <a:gd name="T18" fmla="*/ 0 w 30"/>
                <a:gd name="T19" fmla="*/ 12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30"/>
                <a:gd name="T32" fmla="*/ 30 w 30"/>
                <a:gd name="T33" fmla="*/ 30 h 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30">
                  <a:moveTo>
                    <a:pt x="0" y="12"/>
                  </a:moveTo>
                  <a:lnTo>
                    <a:pt x="0" y="6"/>
                  </a:lnTo>
                  <a:lnTo>
                    <a:pt x="6" y="0"/>
                  </a:lnTo>
                  <a:lnTo>
                    <a:pt x="12" y="6"/>
                  </a:lnTo>
                  <a:lnTo>
                    <a:pt x="24" y="18"/>
                  </a:lnTo>
                  <a:lnTo>
                    <a:pt x="30" y="24"/>
                  </a:lnTo>
                  <a:lnTo>
                    <a:pt x="18" y="24"/>
                  </a:lnTo>
                  <a:lnTo>
                    <a:pt x="12" y="30"/>
                  </a:lnTo>
                  <a:lnTo>
                    <a:pt x="6" y="24"/>
                  </a:lnTo>
                  <a:lnTo>
                    <a:pt x="0" y="12"/>
                  </a:lnTo>
                  <a:close/>
                </a:path>
              </a:pathLst>
            </a:custGeom>
            <a:solidFill>
              <a:srgbClr val="FFFFFF"/>
            </a:solidFill>
            <a:ln w="9525">
              <a:solidFill>
                <a:srgbClr val="FFFFFF"/>
              </a:solidFill>
              <a:prstDash val="solid"/>
              <a:round/>
              <a:headEnd/>
              <a:tailEnd/>
            </a:ln>
          </p:spPr>
          <p:txBody>
            <a:bodyPr/>
            <a:lstStyle/>
            <a:p>
              <a:endParaRPr lang="en-US"/>
            </a:p>
          </p:txBody>
        </p:sp>
        <p:sp>
          <p:nvSpPr>
            <p:cNvPr id="12320" name="Freeform 156"/>
            <p:cNvSpPr>
              <a:spLocks/>
            </p:cNvSpPr>
            <p:nvPr/>
          </p:nvSpPr>
          <p:spPr bwMode="auto">
            <a:xfrm>
              <a:off x="2013" y="2922"/>
              <a:ext cx="30" cy="30"/>
            </a:xfrm>
            <a:custGeom>
              <a:avLst/>
              <a:gdLst>
                <a:gd name="T0" fmla="*/ 0 w 30"/>
                <a:gd name="T1" fmla="*/ 12 h 30"/>
                <a:gd name="T2" fmla="*/ 0 w 30"/>
                <a:gd name="T3" fmla="*/ 6 h 30"/>
                <a:gd name="T4" fmla="*/ 6 w 30"/>
                <a:gd name="T5" fmla="*/ 0 h 30"/>
                <a:gd name="T6" fmla="*/ 12 w 30"/>
                <a:gd name="T7" fmla="*/ 6 h 30"/>
                <a:gd name="T8" fmla="*/ 24 w 30"/>
                <a:gd name="T9" fmla="*/ 18 h 30"/>
                <a:gd name="T10" fmla="*/ 30 w 30"/>
                <a:gd name="T11" fmla="*/ 24 h 30"/>
                <a:gd name="T12" fmla="*/ 18 w 30"/>
                <a:gd name="T13" fmla="*/ 24 h 30"/>
                <a:gd name="T14" fmla="*/ 12 w 30"/>
                <a:gd name="T15" fmla="*/ 30 h 30"/>
                <a:gd name="T16" fmla="*/ 6 w 30"/>
                <a:gd name="T17" fmla="*/ 24 h 30"/>
                <a:gd name="T18" fmla="*/ 0 w 30"/>
                <a:gd name="T19" fmla="*/ 12 h 30"/>
                <a:gd name="T20" fmla="*/ 0 w 30"/>
                <a:gd name="T21" fmla="*/ 18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30"/>
                <a:gd name="T35" fmla="*/ 30 w 30"/>
                <a:gd name="T36" fmla="*/ 30 h 3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30">
                  <a:moveTo>
                    <a:pt x="0" y="12"/>
                  </a:moveTo>
                  <a:lnTo>
                    <a:pt x="0" y="6"/>
                  </a:lnTo>
                  <a:lnTo>
                    <a:pt x="6" y="0"/>
                  </a:lnTo>
                  <a:lnTo>
                    <a:pt x="12" y="6"/>
                  </a:lnTo>
                  <a:lnTo>
                    <a:pt x="24" y="18"/>
                  </a:lnTo>
                  <a:lnTo>
                    <a:pt x="30" y="24"/>
                  </a:lnTo>
                  <a:lnTo>
                    <a:pt x="18" y="24"/>
                  </a:lnTo>
                  <a:lnTo>
                    <a:pt x="12" y="30"/>
                  </a:lnTo>
                  <a:lnTo>
                    <a:pt x="6" y="24"/>
                  </a:lnTo>
                  <a:lnTo>
                    <a:pt x="0" y="12"/>
                  </a:lnTo>
                  <a:lnTo>
                    <a:pt x="0" y="18"/>
                  </a:lnTo>
                </a:path>
              </a:pathLst>
            </a:custGeom>
            <a:noFill/>
            <a:ln w="9525">
              <a:solidFill>
                <a:srgbClr val="000000"/>
              </a:solidFill>
              <a:prstDash val="solid"/>
              <a:round/>
              <a:headEnd/>
              <a:tailEnd/>
            </a:ln>
          </p:spPr>
          <p:txBody>
            <a:bodyPr/>
            <a:lstStyle/>
            <a:p>
              <a:endParaRPr lang="en-US"/>
            </a:p>
          </p:txBody>
        </p:sp>
        <p:sp>
          <p:nvSpPr>
            <p:cNvPr id="12321" name="Freeform 157"/>
            <p:cNvSpPr>
              <a:spLocks/>
            </p:cNvSpPr>
            <p:nvPr/>
          </p:nvSpPr>
          <p:spPr bwMode="auto">
            <a:xfrm>
              <a:off x="2067" y="2958"/>
              <a:ext cx="36" cy="12"/>
            </a:xfrm>
            <a:custGeom>
              <a:avLst/>
              <a:gdLst>
                <a:gd name="T0" fmla="*/ 0 w 36"/>
                <a:gd name="T1" fmla="*/ 6 h 12"/>
                <a:gd name="T2" fmla="*/ 24 w 36"/>
                <a:gd name="T3" fmla="*/ 6 h 12"/>
                <a:gd name="T4" fmla="*/ 30 w 36"/>
                <a:gd name="T5" fmla="*/ 0 h 12"/>
                <a:gd name="T6" fmla="*/ 36 w 36"/>
                <a:gd name="T7" fmla="*/ 0 h 12"/>
                <a:gd name="T8" fmla="*/ 36 w 36"/>
                <a:gd name="T9" fmla="*/ 12 h 12"/>
                <a:gd name="T10" fmla="*/ 6 w 36"/>
                <a:gd name="T11" fmla="*/ 12 h 12"/>
                <a:gd name="T12" fmla="*/ 0 w 36"/>
                <a:gd name="T13" fmla="*/ 6 h 12"/>
                <a:gd name="T14" fmla="*/ 0 60000 65536"/>
                <a:gd name="T15" fmla="*/ 0 60000 65536"/>
                <a:gd name="T16" fmla="*/ 0 60000 65536"/>
                <a:gd name="T17" fmla="*/ 0 60000 65536"/>
                <a:gd name="T18" fmla="*/ 0 60000 65536"/>
                <a:gd name="T19" fmla="*/ 0 60000 65536"/>
                <a:gd name="T20" fmla="*/ 0 60000 65536"/>
                <a:gd name="T21" fmla="*/ 0 w 36"/>
                <a:gd name="T22" fmla="*/ 0 h 12"/>
                <a:gd name="T23" fmla="*/ 36 w 36"/>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 h="12">
                  <a:moveTo>
                    <a:pt x="0" y="6"/>
                  </a:moveTo>
                  <a:lnTo>
                    <a:pt x="24" y="6"/>
                  </a:lnTo>
                  <a:lnTo>
                    <a:pt x="30" y="0"/>
                  </a:lnTo>
                  <a:lnTo>
                    <a:pt x="36" y="0"/>
                  </a:lnTo>
                  <a:lnTo>
                    <a:pt x="36" y="12"/>
                  </a:lnTo>
                  <a:lnTo>
                    <a:pt x="6" y="12"/>
                  </a:lnTo>
                  <a:lnTo>
                    <a:pt x="0" y="6"/>
                  </a:lnTo>
                  <a:close/>
                </a:path>
              </a:pathLst>
            </a:custGeom>
            <a:solidFill>
              <a:srgbClr val="FFFFFF"/>
            </a:solidFill>
            <a:ln w="9525">
              <a:solidFill>
                <a:srgbClr val="FFFFFF"/>
              </a:solidFill>
              <a:prstDash val="solid"/>
              <a:round/>
              <a:headEnd/>
              <a:tailEnd/>
            </a:ln>
          </p:spPr>
          <p:txBody>
            <a:bodyPr/>
            <a:lstStyle/>
            <a:p>
              <a:endParaRPr lang="en-US"/>
            </a:p>
          </p:txBody>
        </p:sp>
        <p:sp>
          <p:nvSpPr>
            <p:cNvPr id="12322" name="Freeform 158"/>
            <p:cNvSpPr>
              <a:spLocks/>
            </p:cNvSpPr>
            <p:nvPr/>
          </p:nvSpPr>
          <p:spPr bwMode="auto">
            <a:xfrm>
              <a:off x="2067" y="2958"/>
              <a:ext cx="36" cy="12"/>
            </a:xfrm>
            <a:custGeom>
              <a:avLst/>
              <a:gdLst>
                <a:gd name="T0" fmla="*/ 0 w 36"/>
                <a:gd name="T1" fmla="*/ 6 h 12"/>
                <a:gd name="T2" fmla="*/ 24 w 36"/>
                <a:gd name="T3" fmla="*/ 6 h 12"/>
                <a:gd name="T4" fmla="*/ 30 w 36"/>
                <a:gd name="T5" fmla="*/ 0 h 12"/>
                <a:gd name="T6" fmla="*/ 36 w 36"/>
                <a:gd name="T7" fmla="*/ 0 h 12"/>
                <a:gd name="T8" fmla="*/ 36 w 36"/>
                <a:gd name="T9" fmla="*/ 12 h 12"/>
                <a:gd name="T10" fmla="*/ 6 w 36"/>
                <a:gd name="T11" fmla="*/ 12 h 12"/>
                <a:gd name="T12" fmla="*/ 0 w 36"/>
                <a:gd name="T13" fmla="*/ 6 h 12"/>
                <a:gd name="T14" fmla="*/ 0 w 36"/>
                <a:gd name="T15" fmla="*/ 12 h 12"/>
                <a:gd name="T16" fmla="*/ 0 60000 65536"/>
                <a:gd name="T17" fmla="*/ 0 60000 65536"/>
                <a:gd name="T18" fmla="*/ 0 60000 65536"/>
                <a:gd name="T19" fmla="*/ 0 60000 65536"/>
                <a:gd name="T20" fmla="*/ 0 60000 65536"/>
                <a:gd name="T21" fmla="*/ 0 60000 65536"/>
                <a:gd name="T22" fmla="*/ 0 60000 65536"/>
                <a:gd name="T23" fmla="*/ 0 60000 65536"/>
                <a:gd name="T24" fmla="*/ 0 w 36"/>
                <a:gd name="T25" fmla="*/ 0 h 12"/>
                <a:gd name="T26" fmla="*/ 36 w 36"/>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6" h="12">
                  <a:moveTo>
                    <a:pt x="0" y="6"/>
                  </a:moveTo>
                  <a:lnTo>
                    <a:pt x="24" y="6"/>
                  </a:lnTo>
                  <a:lnTo>
                    <a:pt x="30" y="0"/>
                  </a:lnTo>
                  <a:lnTo>
                    <a:pt x="36" y="0"/>
                  </a:lnTo>
                  <a:lnTo>
                    <a:pt x="36" y="12"/>
                  </a:lnTo>
                  <a:lnTo>
                    <a:pt x="6"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12323" name="Freeform 159"/>
            <p:cNvSpPr>
              <a:spLocks/>
            </p:cNvSpPr>
            <p:nvPr/>
          </p:nvSpPr>
          <p:spPr bwMode="auto">
            <a:xfrm>
              <a:off x="2109" y="2976"/>
              <a:ext cx="42" cy="36"/>
            </a:xfrm>
            <a:custGeom>
              <a:avLst/>
              <a:gdLst>
                <a:gd name="T0" fmla="*/ 18 w 42"/>
                <a:gd name="T1" fmla="*/ 6 h 36"/>
                <a:gd name="T2" fmla="*/ 24 w 42"/>
                <a:gd name="T3" fmla="*/ 6 h 36"/>
                <a:gd name="T4" fmla="*/ 30 w 42"/>
                <a:gd name="T5" fmla="*/ 12 h 36"/>
                <a:gd name="T6" fmla="*/ 42 w 42"/>
                <a:gd name="T7" fmla="*/ 18 h 36"/>
                <a:gd name="T8" fmla="*/ 42 w 42"/>
                <a:gd name="T9" fmla="*/ 30 h 36"/>
                <a:gd name="T10" fmla="*/ 30 w 42"/>
                <a:gd name="T11" fmla="*/ 36 h 36"/>
                <a:gd name="T12" fmla="*/ 18 w 42"/>
                <a:gd name="T13" fmla="*/ 36 h 36"/>
                <a:gd name="T14" fmla="*/ 18 w 42"/>
                <a:gd name="T15" fmla="*/ 24 h 36"/>
                <a:gd name="T16" fmla="*/ 12 w 42"/>
                <a:gd name="T17" fmla="*/ 18 h 36"/>
                <a:gd name="T18" fmla="*/ 6 w 42"/>
                <a:gd name="T19" fmla="*/ 12 h 36"/>
                <a:gd name="T20" fmla="*/ 0 w 42"/>
                <a:gd name="T21" fmla="*/ 6 h 36"/>
                <a:gd name="T22" fmla="*/ 0 w 42"/>
                <a:gd name="T23" fmla="*/ 0 h 36"/>
                <a:gd name="T24" fmla="*/ 6 w 42"/>
                <a:gd name="T25" fmla="*/ 0 h 36"/>
                <a:gd name="T26" fmla="*/ 18 w 42"/>
                <a:gd name="T27" fmla="*/ 6 h 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2"/>
                <a:gd name="T43" fmla="*/ 0 h 36"/>
                <a:gd name="T44" fmla="*/ 42 w 42"/>
                <a:gd name="T45" fmla="*/ 36 h 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2" h="36">
                  <a:moveTo>
                    <a:pt x="18" y="6"/>
                  </a:moveTo>
                  <a:lnTo>
                    <a:pt x="24" y="6"/>
                  </a:lnTo>
                  <a:lnTo>
                    <a:pt x="30" y="12"/>
                  </a:lnTo>
                  <a:lnTo>
                    <a:pt x="42" y="18"/>
                  </a:lnTo>
                  <a:lnTo>
                    <a:pt x="42" y="30"/>
                  </a:lnTo>
                  <a:lnTo>
                    <a:pt x="30" y="36"/>
                  </a:lnTo>
                  <a:lnTo>
                    <a:pt x="18" y="36"/>
                  </a:lnTo>
                  <a:lnTo>
                    <a:pt x="18" y="24"/>
                  </a:lnTo>
                  <a:lnTo>
                    <a:pt x="12" y="18"/>
                  </a:lnTo>
                  <a:lnTo>
                    <a:pt x="6" y="12"/>
                  </a:lnTo>
                  <a:lnTo>
                    <a:pt x="0" y="6"/>
                  </a:lnTo>
                  <a:lnTo>
                    <a:pt x="0" y="0"/>
                  </a:lnTo>
                  <a:lnTo>
                    <a:pt x="6" y="0"/>
                  </a:lnTo>
                  <a:lnTo>
                    <a:pt x="18" y="6"/>
                  </a:lnTo>
                  <a:close/>
                </a:path>
              </a:pathLst>
            </a:custGeom>
            <a:solidFill>
              <a:srgbClr val="FFFFFF"/>
            </a:solidFill>
            <a:ln w="9525">
              <a:solidFill>
                <a:srgbClr val="FFFFFF"/>
              </a:solidFill>
              <a:prstDash val="solid"/>
              <a:round/>
              <a:headEnd/>
              <a:tailEnd/>
            </a:ln>
          </p:spPr>
          <p:txBody>
            <a:bodyPr/>
            <a:lstStyle/>
            <a:p>
              <a:endParaRPr lang="en-US"/>
            </a:p>
          </p:txBody>
        </p:sp>
        <p:sp>
          <p:nvSpPr>
            <p:cNvPr id="12324" name="Freeform 160"/>
            <p:cNvSpPr>
              <a:spLocks/>
            </p:cNvSpPr>
            <p:nvPr/>
          </p:nvSpPr>
          <p:spPr bwMode="auto">
            <a:xfrm>
              <a:off x="2109" y="2976"/>
              <a:ext cx="42" cy="36"/>
            </a:xfrm>
            <a:custGeom>
              <a:avLst/>
              <a:gdLst>
                <a:gd name="T0" fmla="*/ 18 w 42"/>
                <a:gd name="T1" fmla="*/ 6 h 36"/>
                <a:gd name="T2" fmla="*/ 24 w 42"/>
                <a:gd name="T3" fmla="*/ 6 h 36"/>
                <a:gd name="T4" fmla="*/ 30 w 42"/>
                <a:gd name="T5" fmla="*/ 12 h 36"/>
                <a:gd name="T6" fmla="*/ 42 w 42"/>
                <a:gd name="T7" fmla="*/ 18 h 36"/>
                <a:gd name="T8" fmla="*/ 42 w 42"/>
                <a:gd name="T9" fmla="*/ 30 h 36"/>
                <a:gd name="T10" fmla="*/ 30 w 42"/>
                <a:gd name="T11" fmla="*/ 36 h 36"/>
                <a:gd name="T12" fmla="*/ 18 w 42"/>
                <a:gd name="T13" fmla="*/ 36 h 36"/>
                <a:gd name="T14" fmla="*/ 18 w 42"/>
                <a:gd name="T15" fmla="*/ 24 h 36"/>
                <a:gd name="T16" fmla="*/ 12 w 42"/>
                <a:gd name="T17" fmla="*/ 18 h 36"/>
                <a:gd name="T18" fmla="*/ 6 w 42"/>
                <a:gd name="T19" fmla="*/ 12 h 36"/>
                <a:gd name="T20" fmla="*/ 0 w 42"/>
                <a:gd name="T21" fmla="*/ 6 h 36"/>
                <a:gd name="T22" fmla="*/ 0 w 42"/>
                <a:gd name="T23" fmla="*/ 0 h 36"/>
                <a:gd name="T24" fmla="*/ 6 w 42"/>
                <a:gd name="T25" fmla="*/ 0 h 36"/>
                <a:gd name="T26" fmla="*/ 18 w 42"/>
                <a:gd name="T27" fmla="*/ 6 h 36"/>
                <a:gd name="T28" fmla="*/ 18 w 42"/>
                <a:gd name="T29" fmla="*/ 12 h 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
                <a:gd name="T46" fmla="*/ 0 h 36"/>
                <a:gd name="T47" fmla="*/ 42 w 42"/>
                <a:gd name="T48" fmla="*/ 36 h 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 h="36">
                  <a:moveTo>
                    <a:pt x="18" y="6"/>
                  </a:moveTo>
                  <a:lnTo>
                    <a:pt x="24" y="6"/>
                  </a:lnTo>
                  <a:lnTo>
                    <a:pt x="30" y="12"/>
                  </a:lnTo>
                  <a:lnTo>
                    <a:pt x="42" y="18"/>
                  </a:lnTo>
                  <a:lnTo>
                    <a:pt x="42" y="30"/>
                  </a:lnTo>
                  <a:lnTo>
                    <a:pt x="30" y="36"/>
                  </a:lnTo>
                  <a:lnTo>
                    <a:pt x="18" y="36"/>
                  </a:lnTo>
                  <a:lnTo>
                    <a:pt x="18" y="24"/>
                  </a:lnTo>
                  <a:lnTo>
                    <a:pt x="12" y="18"/>
                  </a:lnTo>
                  <a:lnTo>
                    <a:pt x="6" y="12"/>
                  </a:lnTo>
                  <a:lnTo>
                    <a:pt x="0" y="6"/>
                  </a:lnTo>
                  <a:lnTo>
                    <a:pt x="0" y="0"/>
                  </a:lnTo>
                  <a:lnTo>
                    <a:pt x="6" y="0"/>
                  </a:lnTo>
                  <a:lnTo>
                    <a:pt x="18" y="6"/>
                  </a:lnTo>
                  <a:lnTo>
                    <a:pt x="18" y="12"/>
                  </a:lnTo>
                </a:path>
              </a:pathLst>
            </a:custGeom>
            <a:noFill/>
            <a:ln w="9525">
              <a:solidFill>
                <a:srgbClr val="000000"/>
              </a:solidFill>
              <a:prstDash val="solid"/>
              <a:round/>
              <a:headEnd/>
              <a:tailEnd/>
            </a:ln>
          </p:spPr>
          <p:txBody>
            <a:bodyPr/>
            <a:lstStyle/>
            <a:p>
              <a:endParaRPr lang="en-US"/>
            </a:p>
          </p:txBody>
        </p:sp>
        <p:sp>
          <p:nvSpPr>
            <p:cNvPr id="12325" name="Freeform 161"/>
            <p:cNvSpPr>
              <a:spLocks/>
            </p:cNvSpPr>
            <p:nvPr/>
          </p:nvSpPr>
          <p:spPr bwMode="auto">
            <a:xfrm>
              <a:off x="2157" y="3048"/>
              <a:ext cx="78" cy="108"/>
            </a:xfrm>
            <a:custGeom>
              <a:avLst/>
              <a:gdLst>
                <a:gd name="T0" fmla="*/ 6 w 78"/>
                <a:gd name="T1" fmla="*/ 0 h 108"/>
                <a:gd name="T2" fmla="*/ 12 w 78"/>
                <a:gd name="T3" fmla="*/ 0 h 108"/>
                <a:gd name="T4" fmla="*/ 18 w 78"/>
                <a:gd name="T5" fmla="*/ 6 h 108"/>
                <a:gd name="T6" fmla="*/ 30 w 78"/>
                <a:gd name="T7" fmla="*/ 6 h 108"/>
                <a:gd name="T8" fmla="*/ 36 w 78"/>
                <a:gd name="T9" fmla="*/ 12 h 108"/>
                <a:gd name="T10" fmla="*/ 48 w 78"/>
                <a:gd name="T11" fmla="*/ 12 h 108"/>
                <a:gd name="T12" fmla="*/ 48 w 78"/>
                <a:gd name="T13" fmla="*/ 18 h 108"/>
                <a:gd name="T14" fmla="*/ 54 w 78"/>
                <a:gd name="T15" fmla="*/ 24 h 108"/>
                <a:gd name="T16" fmla="*/ 54 w 78"/>
                <a:gd name="T17" fmla="*/ 30 h 108"/>
                <a:gd name="T18" fmla="*/ 60 w 78"/>
                <a:gd name="T19" fmla="*/ 36 h 108"/>
                <a:gd name="T20" fmla="*/ 66 w 78"/>
                <a:gd name="T21" fmla="*/ 42 h 108"/>
                <a:gd name="T22" fmla="*/ 72 w 78"/>
                <a:gd name="T23" fmla="*/ 48 h 108"/>
                <a:gd name="T24" fmla="*/ 78 w 78"/>
                <a:gd name="T25" fmla="*/ 60 h 108"/>
                <a:gd name="T26" fmla="*/ 72 w 78"/>
                <a:gd name="T27" fmla="*/ 72 h 108"/>
                <a:gd name="T28" fmla="*/ 54 w 78"/>
                <a:gd name="T29" fmla="*/ 72 h 108"/>
                <a:gd name="T30" fmla="*/ 42 w 78"/>
                <a:gd name="T31" fmla="*/ 78 h 108"/>
                <a:gd name="T32" fmla="*/ 36 w 78"/>
                <a:gd name="T33" fmla="*/ 84 h 108"/>
                <a:gd name="T34" fmla="*/ 30 w 78"/>
                <a:gd name="T35" fmla="*/ 96 h 108"/>
                <a:gd name="T36" fmla="*/ 30 w 78"/>
                <a:gd name="T37" fmla="*/ 102 h 108"/>
                <a:gd name="T38" fmla="*/ 24 w 78"/>
                <a:gd name="T39" fmla="*/ 108 h 108"/>
                <a:gd name="T40" fmla="*/ 12 w 78"/>
                <a:gd name="T41" fmla="*/ 102 h 108"/>
                <a:gd name="T42" fmla="*/ 6 w 78"/>
                <a:gd name="T43" fmla="*/ 90 h 108"/>
                <a:gd name="T44" fmla="*/ 6 w 78"/>
                <a:gd name="T45" fmla="*/ 60 h 108"/>
                <a:gd name="T46" fmla="*/ 0 w 78"/>
                <a:gd name="T47" fmla="*/ 48 h 108"/>
                <a:gd name="T48" fmla="*/ 0 w 78"/>
                <a:gd name="T49" fmla="*/ 36 h 108"/>
                <a:gd name="T50" fmla="*/ 6 w 78"/>
                <a:gd name="T51" fmla="*/ 18 h 108"/>
                <a:gd name="T52" fmla="*/ 6 w 78"/>
                <a:gd name="T53" fmla="*/ 0 h 10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78"/>
                <a:gd name="T82" fmla="*/ 0 h 108"/>
                <a:gd name="T83" fmla="*/ 78 w 78"/>
                <a:gd name="T84" fmla="*/ 108 h 10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78" h="108">
                  <a:moveTo>
                    <a:pt x="6" y="0"/>
                  </a:moveTo>
                  <a:lnTo>
                    <a:pt x="12" y="0"/>
                  </a:lnTo>
                  <a:lnTo>
                    <a:pt x="18" y="6"/>
                  </a:lnTo>
                  <a:lnTo>
                    <a:pt x="30" y="6"/>
                  </a:lnTo>
                  <a:lnTo>
                    <a:pt x="36" y="12"/>
                  </a:lnTo>
                  <a:lnTo>
                    <a:pt x="48" y="12"/>
                  </a:lnTo>
                  <a:lnTo>
                    <a:pt x="48" y="18"/>
                  </a:lnTo>
                  <a:lnTo>
                    <a:pt x="54" y="24"/>
                  </a:lnTo>
                  <a:lnTo>
                    <a:pt x="54" y="30"/>
                  </a:lnTo>
                  <a:lnTo>
                    <a:pt x="60" y="36"/>
                  </a:lnTo>
                  <a:lnTo>
                    <a:pt x="66" y="42"/>
                  </a:lnTo>
                  <a:lnTo>
                    <a:pt x="72" y="48"/>
                  </a:lnTo>
                  <a:lnTo>
                    <a:pt x="78" y="60"/>
                  </a:lnTo>
                  <a:lnTo>
                    <a:pt x="72" y="72"/>
                  </a:lnTo>
                  <a:lnTo>
                    <a:pt x="54" y="72"/>
                  </a:lnTo>
                  <a:lnTo>
                    <a:pt x="42" y="78"/>
                  </a:lnTo>
                  <a:lnTo>
                    <a:pt x="36" y="84"/>
                  </a:lnTo>
                  <a:lnTo>
                    <a:pt x="30" y="96"/>
                  </a:lnTo>
                  <a:lnTo>
                    <a:pt x="30" y="102"/>
                  </a:lnTo>
                  <a:lnTo>
                    <a:pt x="24" y="108"/>
                  </a:lnTo>
                  <a:lnTo>
                    <a:pt x="12" y="102"/>
                  </a:lnTo>
                  <a:lnTo>
                    <a:pt x="6" y="90"/>
                  </a:lnTo>
                  <a:lnTo>
                    <a:pt x="6" y="60"/>
                  </a:lnTo>
                  <a:lnTo>
                    <a:pt x="0" y="48"/>
                  </a:lnTo>
                  <a:lnTo>
                    <a:pt x="0" y="36"/>
                  </a:lnTo>
                  <a:lnTo>
                    <a:pt x="6" y="18"/>
                  </a:lnTo>
                  <a:lnTo>
                    <a:pt x="6" y="0"/>
                  </a:lnTo>
                  <a:close/>
                </a:path>
              </a:pathLst>
            </a:custGeom>
            <a:solidFill>
              <a:srgbClr val="FFFFFF"/>
            </a:solidFill>
            <a:ln w="9525">
              <a:solidFill>
                <a:srgbClr val="FFFFFF"/>
              </a:solidFill>
              <a:prstDash val="solid"/>
              <a:round/>
              <a:headEnd/>
              <a:tailEnd/>
            </a:ln>
          </p:spPr>
          <p:txBody>
            <a:bodyPr/>
            <a:lstStyle/>
            <a:p>
              <a:endParaRPr lang="en-US"/>
            </a:p>
          </p:txBody>
        </p:sp>
        <p:sp>
          <p:nvSpPr>
            <p:cNvPr id="12326" name="Freeform 162"/>
            <p:cNvSpPr>
              <a:spLocks/>
            </p:cNvSpPr>
            <p:nvPr/>
          </p:nvSpPr>
          <p:spPr bwMode="auto">
            <a:xfrm>
              <a:off x="2157" y="3048"/>
              <a:ext cx="78" cy="108"/>
            </a:xfrm>
            <a:custGeom>
              <a:avLst/>
              <a:gdLst>
                <a:gd name="T0" fmla="*/ 6 w 78"/>
                <a:gd name="T1" fmla="*/ 0 h 108"/>
                <a:gd name="T2" fmla="*/ 12 w 78"/>
                <a:gd name="T3" fmla="*/ 0 h 108"/>
                <a:gd name="T4" fmla="*/ 18 w 78"/>
                <a:gd name="T5" fmla="*/ 6 h 108"/>
                <a:gd name="T6" fmla="*/ 30 w 78"/>
                <a:gd name="T7" fmla="*/ 6 h 108"/>
                <a:gd name="T8" fmla="*/ 36 w 78"/>
                <a:gd name="T9" fmla="*/ 12 h 108"/>
                <a:gd name="T10" fmla="*/ 48 w 78"/>
                <a:gd name="T11" fmla="*/ 12 h 108"/>
                <a:gd name="T12" fmla="*/ 48 w 78"/>
                <a:gd name="T13" fmla="*/ 18 h 108"/>
                <a:gd name="T14" fmla="*/ 54 w 78"/>
                <a:gd name="T15" fmla="*/ 24 h 108"/>
                <a:gd name="T16" fmla="*/ 54 w 78"/>
                <a:gd name="T17" fmla="*/ 30 h 108"/>
                <a:gd name="T18" fmla="*/ 60 w 78"/>
                <a:gd name="T19" fmla="*/ 36 h 108"/>
                <a:gd name="T20" fmla="*/ 66 w 78"/>
                <a:gd name="T21" fmla="*/ 42 h 108"/>
                <a:gd name="T22" fmla="*/ 72 w 78"/>
                <a:gd name="T23" fmla="*/ 48 h 108"/>
                <a:gd name="T24" fmla="*/ 78 w 78"/>
                <a:gd name="T25" fmla="*/ 60 h 108"/>
                <a:gd name="T26" fmla="*/ 72 w 78"/>
                <a:gd name="T27" fmla="*/ 72 h 108"/>
                <a:gd name="T28" fmla="*/ 54 w 78"/>
                <a:gd name="T29" fmla="*/ 72 h 108"/>
                <a:gd name="T30" fmla="*/ 42 w 78"/>
                <a:gd name="T31" fmla="*/ 78 h 108"/>
                <a:gd name="T32" fmla="*/ 36 w 78"/>
                <a:gd name="T33" fmla="*/ 84 h 108"/>
                <a:gd name="T34" fmla="*/ 30 w 78"/>
                <a:gd name="T35" fmla="*/ 96 h 108"/>
                <a:gd name="T36" fmla="*/ 30 w 78"/>
                <a:gd name="T37" fmla="*/ 102 h 108"/>
                <a:gd name="T38" fmla="*/ 24 w 78"/>
                <a:gd name="T39" fmla="*/ 108 h 108"/>
                <a:gd name="T40" fmla="*/ 12 w 78"/>
                <a:gd name="T41" fmla="*/ 102 h 108"/>
                <a:gd name="T42" fmla="*/ 6 w 78"/>
                <a:gd name="T43" fmla="*/ 90 h 108"/>
                <a:gd name="T44" fmla="*/ 6 w 78"/>
                <a:gd name="T45" fmla="*/ 60 h 108"/>
                <a:gd name="T46" fmla="*/ 0 w 78"/>
                <a:gd name="T47" fmla="*/ 48 h 108"/>
                <a:gd name="T48" fmla="*/ 0 w 78"/>
                <a:gd name="T49" fmla="*/ 36 h 108"/>
                <a:gd name="T50" fmla="*/ 6 w 78"/>
                <a:gd name="T51" fmla="*/ 18 h 108"/>
                <a:gd name="T52" fmla="*/ 6 w 78"/>
                <a:gd name="T53" fmla="*/ 0 h 108"/>
                <a:gd name="T54" fmla="*/ 6 w 78"/>
                <a:gd name="T55" fmla="*/ 6 h 10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8"/>
                <a:gd name="T85" fmla="*/ 0 h 108"/>
                <a:gd name="T86" fmla="*/ 78 w 78"/>
                <a:gd name="T87" fmla="*/ 108 h 10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8" h="108">
                  <a:moveTo>
                    <a:pt x="6" y="0"/>
                  </a:moveTo>
                  <a:lnTo>
                    <a:pt x="12" y="0"/>
                  </a:lnTo>
                  <a:lnTo>
                    <a:pt x="18" y="6"/>
                  </a:lnTo>
                  <a:lnTo>
                    <a:pt x="30" y="6"/>
                  </a:lnTo>
                  <a:lnTo>
                    <a:pt x="36" y="12"/>
                  </a:lnTo>
                  <a:lnTo>
                    <a:pt x="48" y="12"/>
                  </a:lnTo>
                  <a:lnTo>
                    <a:pt x="48" y="18"/>
                  </a:lnTo>
                  <a:lnTo>
                    <a:pt x="54" y="24"/>
                  </a:lnTo>
                  <a:lnTo>
                    <a:pt x="54" y="30"/>
                  </a:lnTo>
                  <a:lnTo>
                    <a:pt x="60" y="36"/>
                  </a:lnTo>
                  <a:lnTo>
                    <a:pt x="66" y="42"/>
                  </a:lnTo>
                  <a:lnTo>
                    <a:pt x="72" y="48"/>
                  </a:lnTo>
                  <a:lnTo>
                    <a:pt x="78" y="60"/>
                  </a:lnTo>
                  <a:lnTo>
                    <a:pt x="72" y="72"/>
                  </a:lnTo>
                  <a:lnTo>
                    <a:pt x="54" y="72"/>
                  </a:lnTo>
                  <a:lnTo>
                    <a:pt x="42" y="78"/>
                  </a:lnTo>
                  <a:lnTo>
                    <a:pt x="36" y="84"/>
                  </a:lnTo>
                  <a:lnTo>
                    <a:pt x="30" y="96"/>
                  </a:lnTo>
                  <a:lnTo>
                    <a:pt x="30" y="102"/>
                  </a:lnTo>
                  <a:lnTo>
                    <a:pt x="24" y="108"/>
                  </a:lnTo>
                  <a:lnTo>
                    <a:pt x="12" y="102"/>
                  </a:lnTo>
                  <a:lnTo>
                    <a:pt x="6" y="90"/>
                  </a:lnTo>
                  <a:lnTo>
                    <a:pt x="6" y="60"/>
                  </a:lnTo>
                  <a:lnTo>
                    <a:pt x="0" y="48"/>
                  </a:lnTo>
                  <a:lnTo>
                    <a:pt x="0" y="36"/>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12327" name="Freeform 163"/>
            <p:cNvSpPr>
              <a:spLocks/>
            </p:cNvSpPr>
            <p:nvPr/>
          </p:nvSpPr>
          <p:spPr bwMode="auto">
            <a:xfrm>
              <a:off x="2085" y="2982"/>
              <a:ext cx="12" cy="18"/>
            </a:xfrm>
            <a:custGeom>
              <a:avLst/>
              <a:gdLst>
                <a:gd name="T0" fmla="*/ 0 w 12"/>
                <a:gd name="T1" fmla="*/ 6 h 18"/>
                <a:gd name="T2" fmla="*/ 0 w 12"/>
                <a:gd name="T3" fmla="*/ 0 h 18"/>
                <a:gd name="T4" fmla="*/ 6 w 12"/>
                <a:gd name="T5" fmla="*/ 0 h 18"/>
                <a:gd name="T6" fmla="*/ 12 w 12"/>
                <a:gd name="T7" fmla="*/ 6 h 18"/>
                <a:gd name="T8" fmla="*/ 12 w 12"/>
                <a:gd name="T9" fmla="*/ 18 h 18"/>
                <a:gd name="T10" fmla="*/ 6 w 12"/>
                <a:gd name="T11" fmla="*/ 18 h 18"/>
                <a:gd name="T12" fmla="*/ 6 w 12"/>
                <a:gd name="T13" fmla="*/ 12 h 18"/>
                <a:gd name="T14" fmla="*/ 0 w 12"/>
                <a:gd name="T15" fmla="*/ 6 h 18"/>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8"/>
                <a:gd name="T26" fmla="*/ 12 w 12"/>
                <a:gd name="T27" fmla="*/ 18 h 1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8">
                  <a:moveTo>
                    <a:pt x="0" y="6"/>
                  </a:moveTo>
                  <a:lnTo>
                    <a:pt x="0" y="0"/>
                  </a:lnTo>
                  <a:lnTo>
                    <a:pt x="6" y="0"/>
                  </a:lnTo>
                  <a:lnTo>
                    <a:pt x="12" y="6"/>
                  </a:lnTo>
                  <a:lnTo>
                    <a:pt x="12" y="18"/>
                  </a:lnTo>
                  <a:lnTo>
                    <a:pt x="6" y="18"/>
                  </a:lnTo>
                  <a:lnTo>
                    <a:pt x="6" y="12"/>
                  </a:lnTo>
                  <a:lnTo>
                    <a:pt x="0" y="6"/>
                  </a:lnTo>
                  <a:close/>
                </a:path>
              </a:pathLst>
            </a:custGeom>
            <a:solidFill>
              <a:srgbClr val="FFFFFF"/>
            </a:solidFill>
            <a:ln w="9525">
              <a:solidFill>
                <a:srgbClr val="FFFFFF"/>
              </a:solidFill>
              <a:prstDash val="solid"/>
              <a:round/>
              <a:headEnd/>
              <a:tailEnd/>
            </a:ln>
          </p:spPr>
          <p:txBody>
            <a:bodyPr/>
            <a:lstStyle/>
            <a:p>
              <a:endParaRPr lang="en-US"/>
            </a:p>
          </p:txBody>
        </p:sp>
        <p:sp>
          <p:nvSpPr>
            <p:cNvPr id="12328" name="Freeform 164"/>
            <p:cNvSpPr>
              <a:spLocks/>
            </p:cNvSpPr>
            <p:nvPr/>
          </p:nvSpPr>
          <p:spPr bwMode="auto">
            <a:xfrm>
              <a:off x="2085" y="2982"/>
              <a:ext cx="12" cy="18"/>
            </a:xfrm>
            <a:custGeom>
              <a:avLst/>
              <a:gdLst>
                <a:gd name="T0" fmla="*/ 0 w 12"/>
                <a:gd name="T1" fmla="*/ 6 h 18"/>
                <a:gd name="T2" fmla="*/ 0 w 12"/>
                <a:gd name="T3" fmla="*/ 0 h 18"/>
                <a:gd name="T4" fmla="*/ 6 w 12"/>
                <a:gd name="T5" fmla="*/ 0 h 18"/>
                <a:gd name="T6" fmla="*/ 12 w 12"/>
                <a:gd name="T7" fmla="*/ 6 h 18"/>
                <a:gd name="T8" fmla="*/ 12 w 12"/>
                <a:gd name="T9" fmla="*/ 18 h 18"/>
                <a:gd name="T10" fmla="*/ 6 w 12"/>
                <a:gd name="T11" fmla="*/ 18 h 18"/>
                <a:gd name="T12" fmla="*/ 6 w 12"/>
                <a:gd name="T13" fmla="*/ 12 h 18"/>
                <a:gd name="T14" fmla="*/ 0 w 12"/>
                <a:gd name="T15" fmla="*/ 6 h 18"/>
                <a:gd name="T16" fmla="*/ 0 w 12"/>
                <a:gd name="T17" fmla="*/ 12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8"/>
                <a:gd name="T29" fmla="*/ 12 w 12"/>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8">
                  <a:moveTo>
                    <a:pt x="0" y="6"/>
                  </a:moveTo>
                  <a:lnTo>
                    <a:pt x="0" y="0"/>
                  </a:lnTo>
                  <a:lnTo>
                    <a:pt x="6" y="0"/>
                  </a:lnTo>
                  <a:lnTo>
                    <a:pt x="12" y="6"/>
                  </a:lnTo>
                  <a:lnTo>
                    <a:pt x="12" y="18"/>
                  </a:lnTo>
                  <a:lnTo>
                    <a:pt x="6" y="18"/>
                  </a:lnTo>
                  <a:lnTo>
                    <a:pt x="6"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12329" name="Freeform 165"/>
            <p:cNvSpPr>
              <a:spLocks/>
            </p:cNvSpPr>
            <p:nvPr/>
          </p:nvSpPr>
          <p:spPr bwMode="auto">
            <a:xfrm>
              <a:off x="1713" y="1236"/>
              <a:ext cx="366" cy="594"/>
            </a:xfrm>
            <a:custGeom>
              <a:avLst/>
              <a:gdLst>
                <a:gd name="T0" fmla="*/ 168 w 366"/>
                <a:gd name="T1" fmla="*/ 564 h 594"/>
                <a:gd name="T2" fmla="*/ 0 w 366"/>
                <a:gd name="T3" fmla="*/ 528 h 594"/>
                <a:gd name="T4" fmla="*/ 42 w 366"/>
                <a:gd name="T5" fmla="*/ 366 h 594"/>
                <a:gd name="T6" fmla="*/ 30 w 366"/>
                <a:gd name="T7" fmla="*/ 348 h 594"/>
                <a:gd name="T8" fmla="*/ 90 w 366"/>
                <a:gd name="T9" fmla="*/ 264 h 594"/>
                <a:gd name="T10" fmla="*/ 72 w 366"/>
                <a:gd name="T11" fmla="*/ 228 h 594"/>
                <a:gd name="T12" fmla="*/ 114 w 366"/>
                <a:gd name="T13" fmla="*/ 0 h 594"/>
                <a:gd name="T14" fmla="*/ 168 w 366"/>
                <a:gd name="T15" fmla="*/ 12 h 594"/>
                <a:gd name="T16" fmla="*/ 150 w 366"/>
                <a:gd name="T17" fmla="*/ 90 h 594"/>
                <a:gd name="T18" fmla="*/ 162 w 366"/>
                <a:gd name="T19" fmla="*/ 120 h 594"/>
                <a:gd name="T20" fmla="*/ 156 w 366"/>
                <a:gd name="T21" fmla="*/ 132 h 594"/>
                <a:gd name="T22" fmla="*/ 174 w 366"/>
                <a:gd name="T23" fmla="*/ 150 h 594"/>
                <a:gd name="T24" fmla="*/ 198 w 366"/>
                <a:gd name="T25" fmla="*/ 198 h 594"/>
                <a:gd name="T26" fmla="*/ 222 w 366"/>
                <a:gd name="T27" fmla="*/ 210 h 594"/>
                <a:gd name="T28" fmla="*/ 192 w 366"/>
                <a:gd name="T29" fmla="*/ 288 h 594"/>
                <a:gd name="T30" fmla="*/ 204 w 366"/>
                <a:gd name="T31" fmla="*/ 300 h 594"/>
                <a:gd name="T32" fmla="*/ 222 w 366"/>
                <a:gd name="T33" fmla="*/ 282 h 594"/>
                <a:gd name="T34" fmla="*/ 234 w 366"/>
                <a:gd name="T35" fmla="*/ 294 h 594"/>
                <a:gd name="T36" fmla="*/ 240 w 366"/>
                <a:gd name="T37" fmla="*/ 354 h 594"/>
                <a:gd name="T38" fmla="*/ 258 w 366"/>
                <a:gd name="T39" fmla="*/ 366 h 594"/>
                <a:gd name="T40" fmla="*/ 264 w 366"/>
                <a:gd name="T41" fmla="*/ 396 h 594"/>
                <a:gd name="T42" fmla="*/ 276 w 366"/>
                <a:gd name="T43" fmla="*/ 390 h 594"/>
                <a:gd name="T44" fmla="*/ 294 w 366"/>
                <a:gd name="T45" fmla="*/ 396 h 594"/>
                <a:gd name="T46" fmla="*/ 300 w 366"/>
                <a:gd name="T47" fmla="*/ 384 h 594"/>
                <a:gd name="T48" fmla="*/ 342 w 366"/>
                <a:gd name="T49" fmla="*/ 396 h 594"/>
                <a:gd name="T50" fmla="*/ 354 w 366"/>
                <a:gd name="T51" fmla="*/ 378 h 594"/>
                <a:gd name="T52" fmla="*/ 366 w 366"/>
                <a:gd name="T53" fmla="*/ 402 h 594"/>
                <a:gd name="T54" fmla="*/ 336 w 366"/>
                <a:gd name="T55" fmla="*/ 594 h 594"/>
                <a:gd name="T56" fmla="*/ 222 w 366"/>
                <a:gd name="T57" fmla="*/ 576 h 594"/>
                <a:gd name="T58" fmla="*/ 168 w 366"/>
                <a:gd name="T59" fmla="*/ 564 h 59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66"/>
                <a:gd name="T91" fmla="*/ 0 h 594"/>
                <a:gd name="T92" fmla="*/ 366 w 366"/>
                <a:gd name="T93" fmla="*/ 594 h 59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66" h="594">
                  <a:moveTo>
                    <a:pt x="168" y="564"/>
                  </a:moveTo>
                  <a:lnTo>
                    <a:pt x="0" y="528"/>
                  </a:lnTo>
                  <a:lnTo>
                    <a:pt x="42" y="366"/>
                  </a:lnTo>
                  <a:lnTo>
                    <a:pt x="30" y="348"/>
                  </a:lnTo>
                  <a:lnTo>
                    <a:pt x="90" y="264"/>
                  </a:lnTo>
                  <a:lnTo>
                    <a:pt x="72" y="228"/>
                  </a:lnTo>
                  <a:lnTo>
                    <a:pt x="114" y="0"/>
                  </a:lnTo>
                  <a:lnTo>
                    <a:pt x="168" y="12"/>
                  </a:lnTo>
                  <a:lnTo>
                    <a:pt x="150" y="90"/>
                  </a:lnTo>
                  <a:lnTo>
                    <a:pt x="162" y="120"/>
                  </a:lnTo>
                  <a:lnTo>
                    <a:pt x="156" y="132"/>
                  </a:lnTo>
                  <a:lnTo>
                    <a:pt x="174" y="150"/>
                  </a:lnTo>
                  <a:lnTo>
                    <a:pt x="198" y="198"/>
                  </a:lnTo>
                  <a:lnTo>
                    <a:pt x="222" y="210"/>
                  </a:lnTo>
                  <a:lnTo>
                    <a:pt x="192" y="288"/>
                  </a:lnTo>
                  <a:lnTo>
                    <a:pt x="204" y="300"/>
                  </a:lnTo>
                  <a:lnTo>
                    <a:pt x="222" y="282"/>
                  </a:lnTo>
                  <a:lnTo>
                    <a:pt x="234" y="294"/>
                  </a:lnTo>
                  <a:lnTo>
                    <a:pt x="240" y="354"/>
                  </a:lnTo>
                  <a:lnTo>
                    <a:pt x="258" y="366"/>
                  </a:lnTo>
                  <a:lnTo>
                    <a:pt x="264" y="396"/>
                  </a:lnTo>
                  <a:lnTo>
                    <a:pt x="276" y="390"/>
                  </a:lnTo>
                  <a:lnTo>
                    <a:pt x="294" y="396"/>
                  </a:lnTo>
                  <a:lnTo>
                    <a:pt x="300" y="384"/>
                  </a:lnTo>
                  <a:lnTo>
                    <a:pt x="342" y="396"/>
                  </a:lnTo>
                  <a:lnTo>
                    <a:pt x="354" y="378"/>
                  </a:lnTo>
                  <a:lnTo>
                    <a:pt x="366" y="402"/>
                  </a:lnTo>
                  <a:lnTo>
                    <a:pt x="336" y="594"/>
                  </a:lnTo>
                  <a:lnTo>
                    <a:pt x="222" y="576"/>
                  </a:lnTo>
                  <a:lnTo>
                    <a:pt x="168" y="564"/>
                  </a:lnTo>
                  <a:close/>
                </a:path>
              </a:pathLst>
            </a:custGeom>
            <a:solidFill>
              <a:srgbClr val="FF8C00"/>
            </a:solidFill>
            <a:ln w="9525">
              <a:solidFill>
                <a:srgbClr val="FF8C00"/>
              </a:solidFill>
              <a:prstDash val="solid"/>
              <a:round/>
              <a:headEnd/>
              <a:tailEnd/>
            </a:ln>
          </p:spPr>
          <p:txBody>
            <a:bodyPr/>
            <a:lstStyle/>
            <a:p>
              <a:endParaRPr lang="en-US"/>
            </a:p>
          </p:txBody>
        </p:sp>
        <p:sp>
          <p:nvSpPr>
            <p:cNvPr id="12330" name="Freeform 166"/>
            <p:cNvSpPr>
              <a:spLocks/>
            </p:cNvSpPr>
            <p:nvPr/>
          </p:nvSpPr>
          <p:spPr bwMode="auto">
            <a:xfrm>
              <a:off x="1713" y="1236"/>
              <a:ext cx="366" cy="594"/>
            </a:xfrm>
            <a:custGeom>
              <a:avLst/>
              <a:gdLst>
                <a:gd name="T0" fmla="*/ 168 w 366"/>
                <a:gd name="T1" fmla="*/ 564 h 594"/>
                <a:gd name="T2" fmla="*/ 0 w 366"/>
                <a:gd name="T3" fmla="*/ 528 h 594"/>
                <a:gd name="T4" fmla="*/ 42 w 366"/>
                <a:gd name="T5" fmla="*/ 366 h 594"/>
                <a:gd name="T6" fmla="*/ 30 w 366"/>
                <a:gd name="T7" fmla="*/ 348 h 594"/>
                <a:gd name="T8" fmla="*/ 90 w 366"/>
                <a:gd name="T9" fmla="*/ 264 h 594"/>
                <a:gd name="T10" fmla="*/ 72 w 366"/>
                <a:gd name="T11" fmla="*/ 228 h 594"/>
                <a:gd name="T12" fmla="*/ 114 w 366"/>
                <a:gd name="T13" fmla="*/ 0 h 594"/>
                <a:gd name="T14" fmla="*/ 168 w 366"/>
                <a:gd name="T15" fmla="*/ 12 h 594"/>
                <a:gd name="T16" fmla="*/ 150 w 366"/>
                <a:gd name="T17" fmla="*/ 90 h 594"/>
                <a:gd name="T18" fmla="*/ 162 w 366"/>
                <a:gd name="T19" fmla="*/ 120 h 594"/>
                <a:gd name="T20" fmla="*/ 156 w 366"/>
                <a:gd name="T21" fmla="*/ 132 h 594"/>
                <a:gd name="T22" fmla="*/ 174 w 366"/>
                <a:gd name="T23" fmla="*/ 150 h 594"/>
                <a:gd name="T24" fmla="*/ 198 w 366"/>
                <a:gd name="T25" fmla="*/ 198 h 594"/>
                <a:gd name="T26" fmla="*/ 222 w 366"/>
                <a:gd name="T27" fmla="*/ 210 h 594"/>
                <a:gd name="T28" fmla="*/ 192 w 366"/>
                <a:gd name="T29" fmla="*/ 288 h 594"/>
                <a:gd name="T30" fmla="*/ 204 w 366"/>
                <a:gd name="T31" fmla="*/ 300 h 594"/>
                <a:gd name="T32" fmla="*/ 222 w 366"/>
                <a:gd name="T33" fmla="*/ 282 h 594"/>
                <a:gd name="T34" fmla="*/ 234 w 366"/>
                <a:gd name="T35" fmla="*/ 294 h 594"/>
                <a:gd name="T36" fmla="*/ 240 w 366"/>
                <a:gd name="T37" fmla="*/ 354 h 594"/>
                <a:gd name="T38" fmla="*/ 258 w 366"/>
                <a:gd name="T39" fmla="*/ 366 h 594"/>
                <a:gd name="T40" fmla="*/ 264 w 366"/>
                <a:gd name="T41" fmla="*/ 396 h 594"/>
                <a:gd name="T42" fmla="*/ 276 w 366"/>
                <a:gd name="T43" fmla="*/ 390 h 594"/>
                <a:gd name="T44" fmla="*/ 294 w 366"/>
                <a:gd name="T45" fmla="*/ 396 h 594"/>
                <a:gd name="T46" fmla="*/ 300 w 366"/>
                <a:gd name="T47" fmla="*/ 384 h 594"/>
                <a:gd name="T48" fmla="*/ 342 w 366"/>
                <a:gd name="T49" fmla="*/ 396 h 594"/>
                <a:gd name="T50" fmla="*/ 354 w 366"/>
                <a:gd name="T51" fmla="*/ 378 h 594"/>
                <a:gd name="T52" fmla="*/ 366 w 366"/>
                <a:gd name="T53" fmla="*/ 402 h 594"/>
                <a:gd name="T54" fmla="*/ 336 w 366"/>
                <a:gd name="T55" fmla="*/ 594 h 594"/>
                <a:gd name="T56" fmla="*/ 222 w 366"/>
                <a:gd name="T57" fmla="*/ 576 h 594"/>
                <a:gd name="T58" fmla="*/ 168 w 366"/>
                <a:gd name="T59" fmla="*/ 564 h 594"/>
                <a:gd name="T60" fmla="*/ 168 w 366"/>
                <a:gd name="T61" fmla="*/ 570 h 59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66"/>
                <a:gd name="T94" fmla="*/ 0 h 594"/>
                <a:gd name="T95" fmla="*/ 366 w 366"/>
                <a:gd name="T96" fmla="*/ 594 h 59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66" h="594">
                  <a:moveTo>
                    <a:pt x="168" y="564"/>
                  </a:moveTo>
                  <a:lnTo>
                    <a:pt x="0" y="528"/>
                  </a:lnTo>
                  <a:lnTo>
                    <a:pt x="42" y="366"/>
                  </a:lnTo>
                  <a:lnTo>
                    <a:pt x="30" y="348"/>
                  </a:lnTo>
                  <a:lnTo>
                    <a:pt x="90" y="264"/>
                  </a:lnTo>
                  <a:lnTo>
                    <a:pt x="72" y="228"/>
                  </a:lnTo>
                  <a:lnTo>
                    <a:pt x="114" y="0"/>
                  </a:lnTo>
                  <a:lnTo>
                    <a:pt x="168" y="12"/>
                  </a:lnTo>
                  <a:lnTo>
                    <a:pt x="150" y="90"/>
                  </a:lnTo>
                  <a:lnTo>
                    <a:pt x="162" y="120"/>
                  </a:lnTo>
                  <a:lnTo>
                    <a:pt x="156" y="132"/>
                  </a:lnTo>
                  <a:lnTo>
                    <a:pt x="174" y="150"/>
                  </a:lnTo>
                  <a:lnTo>
                    <a:pt x="198" y="198"/>
                  </a:lnTo>
                  <a:lnTo>
                    <a:pt x="222" y="210"/>
                  </a:lnTo>
                  <a:lnTo>
                    <a:pt x="192" y="288"/>
                  </a:lnTo>
                  <a:lnTo>
                    <a:pt x="204" y="300"/>
                  </a:lnTo>
                  <a:lnTo>
                    <a:pt x="222" y="282"/>
                  </a:lnTo>
                  <a:lnTo>
                    <a:pt x="234" y="294"/>
                  </a:lnTo>
                  <a:lnTo>
                    <a:pt x="240" y="354"/>
                  </a:lnTo>
                  <a:lnTo>
                    <a:pt x="258" y="366"/>
                  </a:lnTo>
                  <a:lnTo>
                    <a:pt x="264" y="396"/>
                  </a:lnTo>
                  <a:lnTo>
                    <a:pt x="276" y="390"/>
                  </a:lnTo>
                  <a:lnTo>
                    <a:pt x="294" y="396"/>
                  </a:lnTo>
                  <a:lnTo>
                    <a:pt x="300" y="384"/>
                  </a:lnTo>
                  <a:lnTo>
                    <a:pt x="342" y="396"/>
                  </a:lnTo>
                  <a:lnTo>
                    <a:pt x="354" y="378"/>
                  </a:lnTo>
                  <a:lnTo>
                    <a:pt x="366" y="402"/>
                  </a:lnTo>
                  <a:lnTo>
                    <a:pt x="336" y="594"/>
                  </a:lnTo>
                  <a:lnTo>
                    <a:pt x="222" y="576"/>
                  </a:lnTo>
                  <a:lnTo>
                    <a:pt x="168" y="564"/>
                  </a:lnTo>
                  <a:lnTo>
                    <a:pt x="168" y="570"/>
                  </a:lnTo>
                </a:path>
              </a:pathLst>
            </a:custGeom>
            <a:noFill/>
            <a:ln w="9525">
              <a:solidFill>
                <a:srgbClr val="000000"/>
              </a:solidFill>
              <a:prstDash val="solid"/>
              <a:round/>
              <a:headEnd/>
              <a:tailEnd/>
            </a:ln>
          </p:spPr>
          <p:txBody>
            <a:bodyPr/>
            <a:lstStyle/>
            <a:p>
              <a:endParaRPr lang="en-US"/>
            </a:p>
          </p:txBody>
        </p:sp>
        <p:sp>
          <p:nvSpPr>
            <p:cNvPr id="12331" name="Freeform 167"/>
            <p:cNvSpPr>
              <a:spLocks/>
            </p:cNvSpPr>
            <p:nvPr/>
          </p:nvSpPr>
          <p:spPr bwMode="auto">
            <a:xfrm>
              <a:off x="3183" y="1842"/>
              <a:ext cx="246" cy="438"/>
            </a:xfrm>
            <a:custGeom>
              <a:avLst/>
              <a:gdLst>
                <a:gd name="T0" fmla="*/ 150 w 246"/>
                <a:gd name="T1" fmla="*/ 438 h 438"/>
                <a:gd name="T2" fmla="*/ 132 w 246"/>
                <a:gd name="T3" fmla="*/ 414 h 438"/>
                <a:gd name="T4" fmla="*/ 126 w 246"/>
                <a:gd name="T5" fmla="*/ 384 h 438"/>
                <a:gd name="T6" fmla="*/ 72 w 246"/>
                <a:gd name="T7" fmla="*/ 348 h 438"/>
                <a:gd name="T8" fmla="*/ 84 w 246"/>
                <a:gd name="T9" fmla="*/ 294 h 438"/>
                <a:gd name="T10" fmla="*/ 66 w 246"/>
                <a:gd name="T11" fmla="*/ 288 h 438"/>
                <a:gd name="T12" fmla="*/ 54 w 246"/>
                <a:gd name="T13" fmla="*/ 294 h 438"/>
                <a:gd name="T14" fmla="*/ 42 w 246"/>
                <a:gd name="T15" fmla="*/ 264 h 438"/>
                <a:gd name="T16" fmla="*/ 18 w 246"/>
                <a:gd name="T17" fmla="*/ 240 h 438"/>
                <a:gd name="T18" fmla="*/ 0 w 246"/>
                <a:gd name="T19" fmla="*/ 222 h 438"/>
                <a:gd name="T20" fmla="*/ 0 w 246"/>
                <a:gd name="T21" fmla="*/ 168 h 438"/>
                <a:gd name="T22" fmla="*/ 18 w 246"/>
                <a:gd name="T23" fmla="*/ 156 h 438"/>
                <a:gd name="T24" fmla="*/ 24 w 246"/>
                <a:gd name="T25" fmla="*/ 132 h 438"/>
                <a:gd name="T26" fmla="*/ 18 w 246"/>
                <a:gd name="T27" fmla="*/ 96 h 438"/>
                <a:gd name="T28" fmla="*/ 54 w 246"/>
                <a:gd name="T29" fmla="*/ 84 h 438"/>
                <a:gd name="T30" fmla="*/ 66 w 246"/>
                <a:gd name="T31" fmla="*/ 60 h 438"/>
                <a:gd name="T32" fmla="*/ 66 w 246"/>
                <a:gd name="T33" fmla="*/ 42 h 438"/>
                <a:gd name="T34" fmla="*/ 36 w 246"/>
                <a:gd name="T35" fmla="*/ 12 h 438"/>
                <a:gd name="T36" fmla="*/ 48 w 246"/>
                <a:gd name="T37" fmla="*/ 12 h 438"/>
                <a:gd name="T38" fmla="*/ 198 w 246"/>
                <a:gd name="T39" fmla="*/ 0 h 438"/>
                <a:gd name="T40" fmla="*/ 222 w 246"/>
                <a:gd name="T41" fmla="*/ 60 h 438"/>
                <a:gd name="T42" fmla="*/ 240 w 246"/>
                <a:gd name="T43" fmla="*/ 246 h 438"/>
                <a:gd name="T44" fmla="*/ 228 w 246"/>
                <a:gd name="T45" fmla="*/ 264 h 438"/>
                <a:gd name="T46" fmla="*/ 246 w 246"/>
                <a:gd name="T47" fmla="*/ 294 h 438"/>
                <a:gd name="T48" fmla="*/ 216 w 246"/>
                <a:gd name="T49" fmla="*/ 336 h 438"/>
                <a:gd name="T50" fmla="*/ 216 w 246"/>
                <a:gd name="T51" fmla="*/ 366 h 438"/>
                <a:gd name="T52" fmla="*/ 210 w 246"/>
                <a:gd name="T53" fmla="*/ 378 h 438"/>
                <a:gd name="T54" fmla="*/ 216 w 246"/>
                <a:gd name="T55" fmla="*/ 390 h 438"/>
                <a:gd name="T56" fmla="*/ 192 w 246"/>
                <a:gd name="T57" fmla="*/ 402 h 438"/>
                <a:gd name="T58" fmla="*/ 198 w 246"/>
                <a:gd name="T59" fmla="*/ 426 h 438"/>
                <a:gd name="T60" fmla="*/ 162 w 246"/>
                <a:gd name="T61" fmla="*/ 414 h 438"/>
                <a:gd name="T62" fmla="*/ 150 w 246"/>
                <a:gd name="T63" fmla="*/ 432 h 438"/>
                <a:gd name="T64" fmla="*/ 150 w 246"/>
                <a:gd name="T65" fmla="*/ 438 h 4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438"/>
                <a:gd name="T101" fmla="*/ 246 w 246"/>
                <a:gd name="T102" fmla="*/ 438 h 4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438">
                  <a:moveTo>
                    <a:pt x="150" y="438"/>
                  </a:moveTo>
                  <a:lnTo>
                    <a:pt x="132" y="414"/>
                  </a:lnTo>
                  <a:lnTo>
                    <a:pt x="126" y="384"/>
                  </a:lnTo>
                  <a:lnTo>
                    <a:pt x="72" y="348"/>
                  </a:lnTo>
                  <a:lnTo>
                    <a:pt x="84" y="294"/>
                  </a:lnTo>
                  <a:lnTo>
                    <a:pt x="66" y="288"/>
                  </a:lnTo>
                  <a:lnTo>
                    <a:pt x="54" y="294"/>
                  </a:lnTo>
                  <a:lnTo>
                    <a:pt x="42" y="264"/>
                  </a:lnTo>
                  <a:lnTo>
                    <a:pt x="18" y="240"/>
                  </a:lnTo>
                  <a:lnTo>
                    <a:pt x="0" y="222"/>
                  </a:lnTo>
                  <a:lnTo>
                    <a:pt x="0" y="168"/>
                  </a:lnTo>
                  <a:lnTo>
                    <a:pt x="18" y="156"/>
                  </a:lnTo>
                  <a:lnTo>
                    <a:pt x="24" y="132"/>
                  </a:lnTo>
                  <a:lnTo>
                    <a:pt x="18" y="96"/>
                  </a:lnTo>
                  <a:lnTo>
                    <a:pt x="54" y="84"/>
                  </a:lnTo>
                  <a:lnTo>
                    <a:pt x="66" y="60"/>
                  </a:lnTo>
                  <a:lnTo>
                    <a:pt x="66" y="42"/>
                  </a:lnTo>
                  <a:lnTo>
                    <a:pt x="36" y="12"/>
                  </a:lnTo>
                  <a:lnTo>
                    <a:pt x="48" y="12"/>
                  </a:lnTo>
                  <a:lnTo>
                    <a:pt x="198" y="0"/>
                  </a:lnTo>
                  <a:lnTo>
                    <a:pt x="222" y="60"/>
                  </a:lnTo>
                  <a:lnTo>
                    <a:pt x="240" y="246"/>
                  </a:lnTo>
                  <a:lnTo>
                    <a:pt x="228" y="264"/>
                  </a:lnTo>
                  <a:lnTo>
                    <a:pt x="246" y="294"/>
                  </a:lnTo>
                  <a:lnTo>
                    <a:pt x="216" y="336"/>
                  </a:lnTo>
                  <a:lnTo>
                    <a:pt x="216" y="366"/>
                  </a:lnTo>
                  <a:lnTo>
                    <a:pt x="210" y="378"/>
                  </a:lnTo>
                  <a:lnTo>
                    <a:pt x="216" y="390"/>
                  </a:lnTo>
                  <a:lnTo>
                    <a:pt x="192" y="402"/>
                  </a:lnTo>
                  <a:lnTo>
                    <a:pt x="198" y="426"/>
                  </a:lnTo>
                  <a:lnTo>
                    <a:pt x="162" y="414"/>
                  </a:lnTo>
                  <a:lnTo>
                    <a:pt x="150" y="432"/>
                  </a:lnTo>
                  <a:lnTo>
                    <a:pt x="150" y="438"/>
                  </a:lnTo>
                  <a:close/>
                </a:path>
              </a:pathLst>
            </a:custGeom>
            <a:solidFill>
              <a:srgbClr val="FF8C00"/>
            </a:solidFill>
            <a:ln w="9525">
              <a:solidFill>
                <a:srgbClr val="FF8C00"/>
              </a:solidFill>
              <a:prstDash val="solid"/>
              <a:round/>
              <a:headEnd/>
              <a:tailEnd/>
            </a:ln>
          </p:spPr>
          <p:txBody>
            <a:bodyPr/>
            <a:lstStyle/>
            <a:p>
              <a:endParaRPr lang="en-US"/>
            </a:p>
          </p:txBody>
        </p:sp>
        <p:sp>
          <p:nvSpPr>
            <p:cNvPr id="12332" name="Freeform 168"/>
            <p:cNvSpPr>
              <a:spLocks/>
            </p:cNvSpPr>
            <p:nvPr/>
          </p:nvSpPr>
          <p:spPr bwMode="auto">
            <a:xfrm>
              <a:off x="3183" y="1842"/>
              <a:ext cx="246" cy="444"/>
            </a:xfrm>
            <a:custGeom>
              <a:avLst/>
              <a:gdLst>
                <a:gd name="T0" fmla="*/ 150 w 246"/>
                <a:gd name="T1" fmla="*/ 438 h 444"/>
                <a:gd name="T2" fmla="*/ 132 w 246"/>
                <a:gd name="T3" fmla="*/ 414 h 444"/>
                <a:gd name="T4" fmla="*/ 126 w 246"/>
                <a:gd name="T5" fmla="*/ 384 h 444"/>
                <a:gd name="T6" fmla="*/ 72 w 246"/>
                <a:gd name="T7" fmla="*/ 348 h 444"/>
                <a:gd name="T8" fmla="*/ 84 w 246"/>
                <a:gd name="T9" fmla="*/ 294 h 444"/>
                <a:gd name="T10" fmla="*/ 66 w 246"/>
                <a:gd name="T11" fmla="*/ 288 h 444"/>
                <a:gd name="T12" fmla="*/ 54 w 246"/>
                <a:gd name="T13" fmla="*/ 294 h 444"/>
                <a:gd name="T14" fmla="*/ 42 w 246"/>
                <a:gd name="T15" fmla="*/ 264 h 444"/>
                <a:gd name="T16" fmla="*/ 18 w 246"/>
                <a:gd name="T17" fmla="*/ 240 h 444"/>
                <a:gd name="T18" fmla="*/ 0 w 246"/>
                <a:gd name="T19" fmla="*/ 222 h 444"/>
                <a:gd name="T20" fmla="*/ 0 w 246"/>
                <a:gd name="T21" fmla="*/ 168 h 444"/>
                <a:gd name="T22" fmla="*/ 18 w 246"/>
                <a:gd name="T23" fmla="*/ 156 h 444"/>
                <a:gd name="T24" fmla="*/ 24 w 246"/>
                <a:gd name="T25" fmla="*/ 132 h 444"/>
                <a:gd name="T26" fmla="*/ 18 w 246"/>
                <a:gd name="T27" fmla="*/ 96 h 444"/>
                <a:gd name="T28" fmla="*/ 54 w 246"/>
                <a:gd name="T29" fmla="*/ 84 h 444"/>
                <a:gd name="T30" fmla="*/ 66 w 246"/>
                <a:gd name="T31" fmla="*/ 60 h 444"/>
                <a:gd name="T32" fmla="*/ 66 w 246"/>
                <a:gd name="T33" fmla="*/ 42 h 444"/>
                <a:gd name="T34" fmla="*/ 36 w 246"/>
                <a:gd name="T35" fmla="*/ 12 h 444"/>
                <a:gd name="T36" fmla="*/ 48 w 246"/>
                <a:gd name="T37" fmla="*/ 12 h 444"/>
                <a:gd name="T38" fmla="*/ 198 w 246"/>
                <a:gd name="T39" fmla="*/ 0 h 444"/>
                <a:gd name="T40" fmla="*/ 222 w 246"/>
                <a:gd name="T41" fmla="*/ 60 h 444"/>
                <a:gd name="T42" fmla="*/ 240 w 246"/>
                <a:gd name="T43" fmla="*/ 246 h 444"/>
                <a:gd name="T44" fmla="*/ 228 w 246"/>
                <a:gd name="T45" fmla="*/ 264 h 444"/>
                <a:gd name="T46" fmla="*/ 246 w 246"/>
                <a:gd name="T47" fmla="*/ 294 h 444"/>
                <a:gd name="T48" fmla="*/ 216 w 246"/>
                <a:gd name="T49" fmla="*/ 336 h 444"/>
                <a:gd name="T50" fmla="*/ 216 w 246"/>
                <a:gd name="T51" fmla="*/ 366 h 444"/>
                <a:gd name="T52" fmla="*/ 210 w 246"/>
                <a:gd name="T53" fmla="*/ 378 h 444"/>
                <a:gd name="T54" fmla="*/ 216 w 246"/>
                <a:gd name="T55" fmla="*/ 390 h 444"/>
                <a:gd name="T56" fmla="*/ 192 w 246"/>
                <a:gd name="T57" fmla="*/ 402 h 444"/>
                <a:gd name="T58" fmla="*/ 198 w 246"/>
                <a:gd name="T59" fmla="*/ 426 h 444"/>
                <a:gd name="T60" fmla="*/ 162 w 246"/>
                <a:gd name="T61" fmla="*/ 414 h 444"/>
                <a:gd name="T62" fmla="*/ 150 w 246"/>
                <a:gd name="T63" fmla="*/ 432 h 444"/>
                <a:gd name="T64" fmla="*/ 150 w 246"/>
                <a:gd name="T65" fmla="*/ 438 h 444"/>
                <a:gd name="T66" fmla="*/ 150 w 246"/>
                <a:gd name="T67" fmla="*/ 444 h 44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6"/>
                <a:gd name="T103" fmla="*/ 0 h 444"/>
                <a:gd name="T104" fmla="*/ 246 w 246"/>
                <a:gd name="T105" fmla="*/ 444 h 44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6" h="444">
                  <a:moveTo>
                    <a:pt x="150" y="438"/>
                  </a:moveTo>
                  <a:lnTo>
                    <a:pt x="132" y="414"/>
                  </a:lnTo>
                  <a:lnTo>
                    <a:pt x="126" y="384"/>
                  </a:lnTo>
                  <a:lnTo>
                    <a:pt x="72" y="348"/>
                  </a:lnTo>
                  <a:lnTo>
                    <a:pt x="84" y="294"/>
                  </a:lnTo>
                  <a:lnTo>
                    <a:pt x="66" y="288"/>
                  </a:lnTo>
                  <a:lnTo>
                    <a:pt x="54" y="294"/>
                  </a:lnTo>
                  <a:lnTo>
                    <a:pt x="42" y="264"/>
                  </a:lnTo>
                  <a:lnTo>
                    <a:pt x="18" y="240"/>
                  </a:lnTo>
                  <a:lnTo>
                    <a:pt x="0" y="222"/>
                  </a:lnTo>
                  <a:lnTo>
                    <a:pt x="0" y="168"/>
                  </a:lnTo>
                  <a:lnTo>
                    <a:pt x="18" y="156"/>
                  </a:lnTo>
                  <a:lnTo>
                    <a:pt x="24" y="132"/>
                  </a:lnTo>
                  <a:lnTo>
                    <a:pt x="18" y="96"/>
                  </a:lnTo>
                  <a:lnTo>
                    <a:pt x="54" y="84"/>
                  </a:lnTo>
                  <a:lnTo>
                    <a:pt x="66" y="60"/>
                  </a:lnTo>
                  <a:lnTo>
                    <a:pt x="66" y="42"/>
                  </a:lnTo>
                  <a:lnTo>
                    <a:pt x="36" y="12"/>
                  </a:lnTo>
                  <a:lnTo>
                    <a:pt x="48" y="12"/>
                  </a:lnTo>
                  <a:lnTo>
                    <a:pt x="198" y="0"/>
                  </a:lnTo>
                  <a:lnTo>
                    <a:pt x="222" y="60"/>
                  </a:lnTo>
                  <a:lnTo>
                    <a:pt x="240" y="246"/>
                  </a:lnTo>
                  <a:lnTo>
                    <a:pt x="228" y="264"/>
                  </a:lnTo>
                  <a:lnTo>
                    <a:pt x="246" y="294"/>
                  </a:lnTo>
                  <a:lnTo>
                    <a:pt x="216" y="336"/>
                  </a:lnTo>
                  <a:lnTo>
                    <a:pt x="216" y="366"/>
                  </a:lnTo>
                  <a:lnTo>
                    <a:pt x="210" y="378"/>
                  </a:lnTo>
                  <a:lnTo>
                    <a:pt x="216" y="390"/>
                  </a:lnTo>
                  <a:lnTo>
                    <a:pt x="192" y="402"/>
                  </a:lnTo>
                  <a:lnTo>
                    <a:pt x="198" y="426"/>
                  </a:lnTo>
                  <a:lnTo>
                    <a:pt x="162" y="414"/>
                  </a:lnTo>
                  <a:lnTo>
                    <a:pt x="150" y="432"/>
                  </a:lnTo>
                  <a:lnTo>
                    <a:pt x="150" y="438"/>
                  </a:lnTo>
                  <a:lnTo>
                    <a:pt x="150" y="444"/>
                  </a:lnTo>
                </a:path>
              </a:pathLst>
            </a:custGeom>
            <a:noFill/>
            <a:ln w="9525">
              <a:solidFill>
                <a:srgbClr val="000000"/>
              </a:solidFill>
              <a:prstDash val="solid"/>
              <a:round/>
              <a:headEnd/>
              <a:tailEnd/>
            </a:ln>
          </p:spPr>
          <p:txBody>
            <a:bodyPr/>
            <a:lstStyle/>
            <a:p>
              <a:endParaRPr lang="en-US"/>
            </a:p>
          </p:txBody>
        </p:sp>
        <p:sp>
          <p:nvSpPr>
            <p:cNvPr id="12333" name="Freeform 169"/>
            <p:cNvSpPr>
              <a:spLocks/>
            </p:cNvSpPr>
            <p:nvPr/>
          </p:nvSpPr>
          <p:spPr bwMode="auto">
            <a:xfrm>
              <a:off x="3399" y="1884"/>
              <a:ext cx="186" cy="324"/>
            </a:xfrm>
            <a:custGeom>
              <a:avLst/>
              <a:gdLst>
                <a:gd name="T0" fmla="*/ 0 w 186"/>
                <a:gd name="T1" fmla="*/ 324 h 324"/>
                <a:gd name="T2" fmla="*/ 0 w 186"/>
                <a:gd name="T3" fmla="*/ 294 h 324"/>
                <a:gd name="T4" fmla="*/ 30 w 186"/>
                <a:gd name="T5" fmla="*/ 252 h 324"/>
                <a:gd name="T6" fmla="*/ 12 w 186"/>
                <a:gd name="T7" fmla="*/ 222 h 324"/>
                <a:gd name="T8" fmla="*/ 24 w 186"/>
                <a:gd name="T9" fmla="*/ 204 h 324"/>
                <a:gd name="T10" fmla="*/ 6 w 186"/>
                <a:gd name="T11" fmla="*/ 18 h 324"/>
                <a:gd name="T12" fmla="*/ 24 w 186"/>
                <a:gd name="T13" fmla="*/ 24 h 324"/>
                <a:gd name="T14" fmla="*/ 48 w 186"/>
                <a:gd name="T15" fmla="*/ 12 h 324"/>
                <a:gd name="T16" fmla="*/ 162 w 186"/>
                <a:gd name="T17" fmla="*/ 0 h 324"/>
                <a:gd name="T18" fmla="*/ 186 w 186"/>
                <a:gd name="T19" fmla="*/ 204 h 324"/>
                <a:gd name="T20" fmla="*/ 186 w 186"/>
                <a:gd name="T21" fmla="*/ 228 h 324"/>
                <a:gd name="T22" fmla="*/ 150 w 186"/>
                <a:gd name="T23" fmla="*/ 240 h 324"/>
                <a:gd name="T24" fmla="*/ 156 w 186"/>
                <a:gd name="T25" fmla="*/ 252 h 324"/>
                <a:gd name="T26" fmla="*/ 126 w 186"/>
                <a:gd name="T27" fmla="*/ 300 h 324"/>
                <a:gd name="T28" fmla="*/ 108 w 186"/>
                <a:gd name="T29" fmla="*/ 300 h 324"/>
                <a:gd name="T30" fmla="*/ 102 w 186"/>
                <a:gd name="T31" fmla="*/ 288 h 324"/>
                <a:gd name="T32" fmla="*/ 84 w 186"/>
                <a:gd name="T33" fmla="*/ 312 h 324"/>
                <a:gd name="T34" fmla="*/ 72 w 186"/>
                <a:gd name="T35" fmla="*/ 306 h 324"/>
                <a:gd name="T36" fmla="*/ 60 w 186"/>
                <a:gd name="T37" fmla="*/ 324 h 324"/>
                <a:gd name="T38" fmla="*/ 24 w 186"/>
                <a:gd name="T39" fmla="*/ 312 h 324"/>
                <a:gd name="T40" fmla="*/ 24 w 186"/>
                <a:gd name="T41" fmla="*/ 324 h 324"/>
                <a:gd name="T42" fmla="*/ 12 w 186"/>
                <a:gd name="T43" fmla="*/ 318 h 324"/>
                <a:gd name="T44" fmla="*/ 6 w 186"/>
                <a:gd name="T45" fmla="*/ 324 h 324"/>
                <a:gd name="T46" fmla="*/ 0 w 186"/>
                <a:gd name="T47" fmla="*/ 324 h 3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86"/>
                <a:gd name="T73" fmla="*/ 0 h 324"/>
                <a:gd name="T74" fmla="*/ 186 w 186"/>
                <a:gd name="T75" fmla="*/ 324 h 3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86" h="324">
                  <a:moveTo>
                    <a:pt x="0" y="324"/>
                  </a:moveTo>
                  <a:lnTo>
                    <a:pt x="0" y="294"/>
                  </a:lnTo>
                  <a:lnTo>
                    <a:pt x="30" y="252"/>
                  </a:lnTo>
                  <a:lnTo>
                    <a:pt x="12" y="222"/>
                  </a:lnTo>
                  <a:lnTo>
                    <a:pt x="24" y="204"/>
                  </a:lnTo>
                  <a:lnTo>
                    <a:pt x="6" y="18"/>
                  </a:lnTo>
                  <a:lnTo>
                    <a:pt x="24" y="24"/>
                  </a:lnTo>
                  <a:lnTo>
                    <a:pt x="48" y="12"/>
                  </a:lnTo>
                  <a:lnTo>
                    <a:pt x="162" y="0"/>
                  </a:lnTo>
                  <a:lnTo>
                    <a:pt x="186" y="204"/>
                  </a:lnTo>
                  <a:lnTo>
                    <a:pt x="186" y="228"/>
                  </a:lnTo>
                  <a:lnTo>
                    <a:pt x="150" y="240"/>
                  </a:lnTo>
                  <a:lnTo>
                    <a:pt x="156" y="252"/>
                  </a:lnTo>
                  <a:lnTo>
                    <a:pt x="126" y="300"/>
                  </a:lnTo>
                  <a:lnTo>
                    <a:pt x="108" y="300"/>
                  </a:lnTo>
                  <a:lnTo>
                    <a:pt x="102" y="288"/>
                  </a:lnTo>
                  <a:lnTo>
                    <a:pt x="84" y="312"/>
                  </a:lnTo>
                  <a:lnTo>
                    <a:pt x="72" y="306"/>
                  </a:lnTo>
                  <a:lnTo>
                    <a:pt x="60" y="324"/>
                  </a:lnTo>
                  <a:lnTo>
                    <a:pt x="24" y="312"/>
                  </a:lnTo>
                  <a:lnTo>
                    <a:pt x="24" y="324"/>
                  </a:lnTo>
                  <a:lnTo>
                    <a:pt x="12" y="318"/>
                  </a:lnTo>
                  <a:lnTo>
                    <a:pt x="6" y="324"/>
                  </a:lnTo>
                  <a:lnTo>
                    <a:pt x="0" y="324"/>
                  </a:lnTo>
                  <a:close/>
                </a:path>
              </a:pathLst>
            </a:custGeom>
            <a:solidFill>
              <a:srgbClr val="FF4500"/>
            </a:solidFill>
            <a:ln w="9525">
              <a:solidFill>
                <a:srgbClr val="FF4500"/>
              </a:solidFill>
              <a:prstDash val="solid"/>
              <a:round/>
              <a:headEnd/>
              <a:tailEnd/>
            </a:ln>
          </p:spPr>
          <p:txBody>
            <a:bodyPr/>
            <a:lstStyle/>
            <a:p>
              <a:endParaRPr lang="en-US"/>
            </a:p>
          </p:txBody>
        </p:sp>
        <p:sp>
          <p:nvSpPr>
            <p:cNvPr id="12334" name="Freeform 170"/>
            <p:cNvSpPr>
              <a:spLocks/>
            </p:cNvSpPr>
            <p:nvPr/>
          </p:nvSpPr>
          <p:spPr bwMode="auto">
            <a:xfrm>
              <a:off x="3399" y="1884"/>
              <a:ext cx="186" cy="330"/>
            </a:xfrm>
            <a:custGeom>
              <a:avLst/>
              <a:gdLst>
                <a:gd name="T0" fmla="*/ 0 w 186"/>
                <a:gd name="T1" fmla="*/ 324 h 330"/>
                <a:gd name="T2" fmla="*/ 0 w 186"/>
                <a:gd name="T3" fmla="*/ 294 h 330"/>
                <a:gd name="T4" fmla="*/ 30 w 186"/>
                <a:gd name="T5" fmla="*/ 252 h 330"/>
                <a:gd name="T6" fmla="*/ 12 w 186"/>
                <a:gd name="T7" fmla="*/ 222 h 330"/>
                <a:gd name="T8" fmla="*/ 24 w 186"/>
                <a:gd name="T9" fmla="*/ 204 h 330"/>
                <a:gd name="T10" fmla="*/ 6 w 186"/>
                <a:gd name="T11" fmla="*/ 18 h 330"/>
                <a:gd name="T12" fmla="*/ 24 w 186"/>
                <a:gd name="T13" fmla="*/ 24 h 330"/>
                <a:gd name="T14" fmla="*/ 48 w 186"/>
                <a:gd name="T15" fmla="*/ 12 h 330"/>
                <a:gd name="T16" fmla="*/ 162 w 186"/>
                <a:gd name="T17" fmla="*/ 0 h 330"/>
                <a:gd name="T18" fmla="*/ 186 w 186"/>
                <a:gd name="T19" fmla="*/ 204 h 330"/>
                <a:gd name="T20" fmla="*/ 186 w 186"/>
                <a:gd name="T21" fmla="*/ 228 h 330"/>
                <a:gd name="T22" fmla="*/ 150 w 186"/>
                <a:gd name="T23" fmla="*/ 240 h 330"/>
                <a:gd name="T24" fmla="*/ 156 w 186"/>
                <a:gd name="T25" fmla="*/ 252 h 330"/>
                <a:gd name="T26" fmla="*/ 126 w 186"/>
                <a:gd name="T27" fmla="*/ 300 h 330"/>
                <a:gd name="T28" fmla="*/ 108 w 186"/>
                <a:gd name="T29" fmla="*/ 300 h 330"/>
                <a:gd name="T30" fmla="*/ 102 w 186"/>
                <a:gd name="T31" fmla="*/ 288 h 330"/>
                <a:gd name="T32" fmla="*/ 84 w 186"/>
                <a:gd name="T33" fmla="*/ 312 h 330"/>
                <a:gd name="T34" fmla="*/ 72 w 186"/>
                <a:gd name="T35" fmla="*/ 306 h 330"/>
                <a:gd name="T36" fmla="*/ 60 w 186"/>
                <a:gd name="T37" fmla="*/ 324 h 330"/>
                <a:gd name="T38" fmla="*/ 24 w 186"/>
                <a:gd name="T39" fmla="*/ 312 h 330"/>
                <a:gd name="T40" fmla="*/ 24 w 186"/>
                <a:gd name="T41" fmla="*/ 324 h 330"/>
                <a:gd name="T42" fmla="*/ 12 w 186"/>
                <a:gd name="T43" fmla="*/ 318 h 330"/>
                <a:gd name="T44" fmla="*/ 6 w 186"/>
                <a:gd name="T45" fmla="*/ 324 h 330"/>
                <a:gd name="T46" fmla="*/ 0 w 186"/>
                <a:gd name="T47" fmla="*/ 324 h 330"/>
                <a:gd name="T48" fmla="*/ 0 w 186"/>
                <a:gd name="T49" fmla="*/ 330 h 33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6"/>
                <a:gd name="T76" fmla="*/ 0 h 330"/>
                <a:gd name="T77" fmla="*/ 186 w 186"/>
                <a:gd name="T78" fmla="*/ 330 h 33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6" h="330">
                  <a:moveTo>
                    <a:pt x="0" y="324"/>
                  </a:moveTo>
                  <a:lnTo>
                    <a:pt x="0" y="294"/>
                  </a:lnTo>
                  <a:lnTo>
                    <a:pt x="30" y="252"/>
                  </a:lnTo>
                  <a:lnTo>
                    <a:pt x="12" y="222"/>
                  </a:lnTo>
                  <a:lnTo>
                    <a:pt x="24" y="204"/>
                  </a:lnTo>
                  <a:lnTo>
                    <a:pt x="6" y="18"/>
                  </a:lnTo>
                  <a:lnTo>
                    <a:pt x="24" y="24"/>
                  </a:lnTo>
                  <a:lnTo>
                    <a:pt x="48" y="12"/>
                  </a:lnTo>
                  <a:lnTo>
                    <a:pt x="162" y="0"/>
                  </a:lnTo>
                  <a:lnTo>
                    <a:pt x="186" y="204"/>
                  </a:lnTo>
                  <a:lnTo>
                    <a:pt x="186" y="228"/>
                  </a:lnTo>
                  <a:lnTo>
                    <a:pt x="150" y="240"/>
                  </a:lnTo>
                  <a:lnTo>
                    <a:pt x="156" y="252"/>
                  </a:lnTo>
                  <a:lnTo>
                    <a:pt x="126" y="300"/>
                  </a:lnTo>
                  <a:lnTo>
                    <a:pt x="108" y="300"/>
                  </a:lnTo>
                  <a:lnTo>
                    <a:pt x="102" y="288"/>
                  </a:lnTo>
                  <a:lnTo>
                    <a:pt x="84" y="312"/>
                  </a:lnTo>
                  <a:lnTo>
                    <a:pt x="72" y="306"/>
                  </a:lnTo>
                  <a:lnTo>
                    <a:pt x="60" y="324"/>
                  </a:lnTo>
                  <a:lnTo>
                    <a:pt x="24" y="312"/>
                  </a:lnTo>
                  <a:lnTo>
                    <a:pt x="24" y="324"/>
                  </a:lnTo>
                  <a:lnTo>
                    <a:pt x="12" y="318"/>
                  </a:lnTo>
                  <a:lnTo>
                    <a:pt x="6" y="324"/>
                  </a:lnTo>
                  <a:lnTo>
                    <a:pt x="0" y="324"/>
                  </a:lnTo>
                  <a:lnTo>
                    <a:pt x="0" y="330"/>
                  </a:lnTo>
                </a:path>
              </a:pathLst>
            </a:custGeom>
            <a:noFill/>
            <a:ln w="9525">
              <a:solidFill>
                <a:srgbClr val="000000"/>
              </a:solidFill>
              <a:prstDash val="solid"/>
              <a:round/>
              <a:headEnd/>
              <a:tailEnd/>
            </a:ln>
          </p:spPr>
          <p:txBody>
            <a:bodyPr/>
            <a:lstStyle/>
            <a:p>
              <a:endParaRPr lang="en-US"/>
            </a:p>
          </p:txBody>
        </p:sp>
        <p:sp>
          <p:nvSpPr>
            <p:cNvPr id="12335" name="Freeform 171"/>
            <p:cNvSpPr>
              <a:spLocks/>
            </p:cNvSpPr>
            <p:nvPr/>
          </p:nvSpPr>
          <p:spPr bwMode="auto">
            <a:xfrm>
              <a:off x="2877" y="1776"/>
              <a:ext cx="372" cy="246"/>
            </a:xfrm>
            <a:custGeom>
              <a:avLst/>
              <a:gdLst>
                <a:gd name="T0" fmla="*/ 306 w 372"/>
                <a:gd name="T1" fmla="*/ 246 h 246"/>
                <a:gd name="T2" fmla="*/ 288 w 372"/>
                <a:gd name="T3" fmla="*/ 228 h 246"/>
                <a:gd name="T4" fmla="*/ 54 w 372"/>
                <a:gd name="T5" fmla="*/ 234 h 246"/>
                <a:gd name="T6" fmla="*/ 42 w 372"/>
                <a:gd name="T7" fmla="*/ 180 h 246"/>
                <a:gd name="T8" fmla="*/ 12 w 372"/>
                <a:gd name="T9" fmla="*/ 90 h 246"/>
                <a:gd name="T10" fmla="*/ 0 w 372"/>
                <a:gd name="T11" fmla="*/ 66 h 246"/>
                <a:gd name="T12" fmla="*/ 12 w 372"/>
                <a:gd name="T13" fmla="*/ 36 h 246"/>
                <a:gd name="T14" fmla="*/ 6 w 372"/>
                <a:gd name="T15" fmla="*/ 12 h 246"/>
                <a:gd name="T16" fmla="*/ 12 w 372"/>
                <a:gd name="T17" fmla="*/ 6 h 246"/>
                <a:gd name="T18" fmla="*/ 306 w 372"/>
                <a:gd name="T19" fmla="*/ 0 h 246"/>
                <a:gd name="T20" fmla="*/ 318 w 372"/>
                <a:gd name="T21" fmla="*/ 18 h 246"/>
                <a:gd name="T22" fmla="*/ 312 w 372"/>
                <a:gd name="T23" fmla="*/ 36 h 246"/>
                <a:gd name="T24" fmla="*/ 318 w 372"/>
                <a:gd name="T25" fmla="*/ 60 h 246"/>
                <a:gd name="T26" fmla="*/ 342 w 372"/>
                <a:gd name="T27" fmla="*/ 78 h 246"/>
                <a:gd name="T28" fmla="*/ 372 w 372"/>
                <a:gd name="T29" fmla="*/ 108 h 246"/>
                <a:gd name="T30" fmla="*/ 372 w 372"/>
                <a:gd name="T31" fmla="*/ 126 h 246"/>
                <a:gd name="T32" fmla="*/ 360 w 372"/>
                <a:gd name="T33" fmla="*/ 150 h 246"/>
                <a:gd name="T34" fmla="*/ 324 w 372"/>
                <a:gd name="T35" fmla="*/ 162 h 246"/>
                <a:gd name="T36" fmla="*/ 330 w 372"/>
                <a:gd name="T37" fmla="*/ 198 h 246"/>
                <a:gd name="T38" fmla="*/ 324 w 372"/>
                <a:gd name="T39" fmla="*/ 222 h 246"/>
                <a:gd name="T40" fmla="*/ 306 w 372"/>
                <a:gd name="T41" fmla="*/ 234 h 246"/>
                <a:gd name="T42" fmla="*/ 306 w 372"/>
                <a:gd name="T43" fmla="*/ 246 h 2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72"/>
                <a:gd name="T67" fmla="*/ 0 h 246"/>
                <a:gd name="T68" fmla="*/ 372 w 372"/>
                <a:gd name="T69" fmla="*/ 246 h 24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72" h="246">
                  <a:moveTo>
                    <a:pt x="306" y="246"/>
                  </a:moveTo>
                  <a:lnTo>
                    <a:pt x="288" y="228"/>
                  </a:lnTo>
                  <a:lnTo>
                    <a:pt x="54" y="234"/>
                  </a:lnTo>
                  <a:lnTo>
                    <a:pt x="42" y="180"/>
                  </a:lnTo>
                  <a:lnTo>
                    <a:pt x="12" y="90"/>
                  </a:lnTo>
                  <a:lnTo>
                    <a:pt x="0" y="66"/>
                  </a:lnTo>
                  <a:lnTo>
                    <a:pt x="12" y="36"/>
                  </a:lnTo>
                  <a:lnTo>
                    <a:pt x="6" y="12"/>
                  </a:lnTo>
                  <a:lnTo>
                    <a:pt x="12" y="6"/>
                  </a:lnTo>
                  <a:lnTo>
                    <a:pt x="306" y="0"/>
                  </a:lnTo>
                  <a:lnTo>
                    <a:pt x="318" y="18"/>
                  </a:lnTo>
                  <a:lnTo>
                    <a:pt x="312" y="36"/>
                  </a:lnTo>
                  <a:lnTo>
                    <a:pt x="318" y="60"/>
                  </a:lnTo>
                  <a:lnTo>
                    <a:pt x="342" y="78"/>
                  </a:lnTo>
                  <a:lnTo>
                    <a:pt x="372" y="108"/>
                  </a:lnTo>
                  <a:lnTo>
                    <a:pt x="372" y="126"/>
                  </a:lnTo>
                  <a:lnTo>
                    <a:pt x="360" y="150"/>
                  </a:lnTo>
                  <a:lnTo>
                    <a:pt x="324" y="162"/>
                  </a:lnTo>
                  <a:lnTo>
                    <a:pt x="330" y="198"/>
                  </a:lnTo>
                  <a:lnTo>
                    <a:pt x="324" y="222"/>
                  </a:lnTo>
                  <a:lnTo>
                    <a:pt x="306" y="234"/>
                  </a:lnTo>
                  <a:lnTo>
                    <a:pt x="306" y="246"/>
                  </a:lnTo>
                  <a:close/>
                </a:path>
              </a:pathLst>
            </a:custGeom>
            <a:solidFill>
              <a:srgbClr val="FFAA00"/>
            </a:solidFill>
            <a:ln w="9525">
              <a:solidFill>
                <a:srgbClr val="FFAA00"/>
              </a:solidFill>
              <a:prstDash val="solid"/>
              <a:round/>
              <a:headEnd/>
              <a:tailEnd/>
            </a:ln>
          </p:spPr>
          <p:txBody>
            <a:bodyPr/>
            <a:lstStyle/>
            <a:p>
              <a:endParaRPr lang="en-US"/>
            </a:p>
          </p:txBody>
        </p:sp>
        <p:sp>
          <p:nvSpPr>
            <p:cNvPr id="12336" name="Freeform 172"/>
            <p:cNvSpPr>
              <a:spLocks/>
            </p:cNvSpPr>
            <p:nvPr/>
          </p:nvSpPr>
          <p:spPr bwMode="auto">
            <a:xfrm>
              <a:off x="2877" y="1776"/>
              <a:ext cx="372" cy="252"/>
            </a:xfrm>
            <a:custGeom>
              <a:avLst/>
              <a:gdLst>
                <a:gd name="T0" fmla="*/ 306 w 372"/>
                <a:gd name="T1" fmla="*/ 246 h 252"/>
                <a:gd name="T2" fmla="*/ 288 w 372"/>
                <a:gd name="T3" fmla="*/ 228 h 252"/>
                <a:gd name="T4" fmla="*/ 54 w 372"/>
                <a:gd name="T5" fmla="*/ 234 h 252"/>
                <a:gd name="T6" fmla="*/ 42 w 372"/>
                <a:gd name="T7" fmla="*/ 180 h 252"/>
                <a:gd name="T8" fmla="*/ 12 w 372"/>
                <a:gd name="T9" fmla="*/ 90 h 252"/>
                <a:gd name="T10" fmla="*/ 0 w 372"/>
                <a:gd name="T11" fmla="*/ 66 h 252"/>
                <a:gd name="T12" fmla="*/ 12 w 372"/>
                <a:gd name="T13" fmla="*/ 36 h 252"/>
                <a:gd name="T14" fmla="*/ 6 w 372"/>
                <a:gd name="T15" fmla="*/ 12 h 252"/>
                <a:gd name="T16" fmla="*/ 12 w 372"/>
                <a:gd name="T17" fmla="*/ 6 h 252"/>
                <a:gd name="T18" fmla="*/ 306 w 372"/>
                <a:gd name="T19" fmla="*/ 0 h 252"/>
                <a:gd name="T20" fmla="*/ 318 w 372"/>
                <a:gd name="T21" fmla="*/ 18 h 252"/>
                <a:gd name="T22" fmla="*/ 312 w 372"/>
                <a:gd name="T23" fmla="*/ 36 h 252"/>
                <a:gd name="T24" fmla="*/ 318 w 372"/>
                <a:gd name="T25" fmla="*/ 60 h 252"/>
                <a:gd name="T26" fmla="*/ 342 w 372"/>
                <a:gd name="T27" fmla="*/ 78 h 252"/>
                <a:gd name="T28" fmla="*/ 372 w 372"/>
                <a:gd name="T29" fmla="*/ 108 h 252"/>
                <a:gd name="T30" fmla="*/ 372 w 372"/>
                <a:gd name="T31" fmla="*/ 126 h 252"/>
                <a:gd name="T32" fmla="*/ 360 w 372"/>
                <a:gd name="T33" fmla="*/ 150 h 252"/>
                <a:gd name="T34" fmla="*/ 324 w 372"/>
                <a:gd name="T35" fmla="*/ 162 h 252"/>
                <a:gd name="T36" fmla="*/ 330 w 372"/>
                <a:gd name="T37" fmla="*/ 198 h 252"/>
                <a:gd name="T38" fmla="*/ 324 w 372"/>
                <a:gd name="T39" fmla="*/ 222 h 252"/>
                <a:gd name="T40" fmla="*/ 306 w 372"/>
                <a:gd name="T41" fmla="*/ 234 h 252"/>
                <a:gd name="T42" fmla="*/ 306 w 372"/>
                <a:gd name="T43" fmla="*/ 246 h 252"/>
                <a:gd name="T44" fmla="*/ 306 w 372"/>
                <a:gd name="T45" fmla="*/ 252 h 25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72"/>
                <a:gd name="T70" fmla="*/ 0 h 252"/>
                <a:gd name="T71" fmla="*/ 372 w 372"/>
                <a:gd name="T72" fmla="*/ 252 h 25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72" h="252">
                  <a:moveTo>
                    <a:pt x="306" y="246"/>
                  </a:moveTo>
                  <a:lnTo>
                    <a:pt x="288" y="228"/>
                  </a:lnTo>
                  <a:lnTo>
                    <a:pt x="54" y="234"/>
                  </a:lnTo>
                  <a:lnTo>
                    <a:pt x="42" y="180"/>
                  </a:lnTo>
                  <a:lnTo>
                    <a:pt x="12" y="90"/>
                  </a:lnTo>
                  <a:lnTo>
                    <a:pt x="0" y="66"/>
                  </a:lnTo>
                  <a:lnTo>
                    <a:pt x="12" y="36"/>
                  </a:lnTo>
                  <a:lnTo>
                    <a:pt x="6" y="12"/>
                  </a:lnTo>
                  <a:lnTo>
                    <a:pt x="12" y="6"/>
                  </a:lnTo>
                  <a:lnTo>
                    <a:pt x="306" y="0"/>
                  </a:lnTo>
                  <a:lnTo>
                    <a:pt x="318" y="18"/>
                  </a:lnTo>
                  <a:lnTo>
                    <a:pt x="312" y="36"/>
                  </a:lnTo>
                  <a:lnTo>
                    <a:pt x="318" y="60"/>
                  </a:lnTo>
                  <a:lnTo>
                    <a:pt x="342" y="78"/>
                  </a:lnTo>
                  <a:lnTo>
                    <a:pt x="372" y="108"/>
                  </a:lnTo>
                  <a:lnTo>
                    <a:pt x="372" y="126"/>
                  </a:lnTo>
                  <a:lnTo>
                    <a:pt x="360" y="150"/>
                  </a:lnTo>
                  <a:lnTo>
                    <a:pt x="324" y="162"/>
                  </a:lnTo>
                  <a:lnTo>
                    <a:pt x="330" y="198"/>
                  </a:lnTo>
                  <a:lnTo>
                    <a:pt x="324" y="222"/>
                  </a:lnTo>
                  <a:lnTo>
                    <a:pt x="306" y="234"/>
                  </a:lnTo>
                  <a:lnTo>
                    <a:pt x="306" y="246"/>
                  </a:lnTo>
                  <a:lnTo>
                    <a:pt x="306" y="252"/>
                  </a:lnTo>
                </a:path>
              </a:pathLst>
            </a:custGeom>
            <a:noFill/>
            <a:ln w="9525">
              <a:solidFill>
                <a:srgbClr val="000000"/>
              </a:solidFill>
              <a:prstDash val="solid"/>
              <a:round/>
              <a:headEnd/>
              <a:tailEnd/>
            </a:ln>
          </p:spPr>
          <p:txBody>
            <a:bodyPr/>
            <a:lstStyle/>
            <a:p>
              <a:endParaRPr lang="en-US"/>
            </a:p>
          </p:txBody>
        </p:sp>
        <p:sp>
          <p:nvSpPr>
            <p:cNvPr id="12337" name="Freeform 173"/>
            <p:cNvSpPr>
              <a:spLocks/>
            </p:cNvSpPr>
            <p:nvPr/>
          </p:nvSpPr>
          <p:spPr bwMode="auto">
            <a:xfrm>
              <a:off x="2541" y="2046"/>
              <a:ext cx="456" cy="246"/>
            </a:xfrm>
            <a:custGeom>
              <a:avLst/>
              <a:gdLst>
                <a:gd name="T0" fmla="*/ 414 w 456"/>
                <a:gd name="T1" fmla="*/ 12 h 246"/>
                <a:gd name="T2" fmla="*/ 438 w 456"/>
                <a:gd name="T3" fmla="*/ 24 h 246"/>
                <a:gd name="T4" fmla="*/ 426 w 456"/>
                <a:gd name="T5" fmla="*/ 48 h 246"/>
                <a:gd name="T6" fmla="*/ 456 w 456"/>
                <a:gd name="T7" fmla="*/ 78 h 246"/>
                <a:gd name="T8" fmla="*/ 456 w 456"/>
                <a:gd name="T9" fmla="*/ 246 h 246"/>
                <a:gd name="T10" fmla="*/ 0 w 456"/>
                <a:gd name="T11" fmla="*/ 234 h 246"/>
                <a:gd name="T12" fmla="*/ 12 w 456"/>
                <a:gd name="T13" fmla="*/ 0 h 246"/>
                <a:gd name="T14" fmla="*/ 414 w 456"/>
                <a:gd name="T15" fmla="*/ 12 h 246"/>
                <a:gd name="T16" fmla="*/ 0 60000 65536"/>
                <a:gd name="T17" fmla="*/ 0 60000 65536"/>
                <a:gd name="T18" fmla="*/ 0 60000 65536"/>
                <a:gd name="T19" fmla="*/ 0 60000 65536"/>
                <a:gd name="T20" fmla="*/ 0 60000 65536"/>
                <a:gd name="T21" fmla="*/ 0 60000 65536"/>
                <a:gd name="T22" fmla="*/ 0 60000 65536"/>
                <a:gd name="T23" fmla="*/ 0 60000 65536"/>
                <a:gd name="T24" fmla="*/ 0 w 456"/>
                <a:gd name="T25" fmla="*/ 0 h 246"/>
                <a:gd name="T26" fmla="*/ 456 w 456"/>
                <a:gd name="T27" fmla="*/ 246 h 24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56" h="246">
                  <a:moveTo>
                    <a:pt x="414" y="12"/>
                  </a:moveTo>
                  <a:lnTo>
                    <a:pt x="438" y="24"/>
                  </a:lnTo>
                  <a:lnTo>
                    <a:pt x="426" y="48"/>
                  </a:lnTo>
                  <a:lnTo>
                    <a:pt x="456" y="78"/>
                  </a:lnTo>
                  <a:lnTo>
                    <a:pt x="456" y="246"/>
                  </a:lnTo>
                  <a:lnTo>
                    <a:pt x="0" y="234"/>
                  </a:lnTo>
                  <a:lnTo>
                    <a:pt x="12" y="0"/>
                  </a:lnTo>
                  <a:lnTo>
                    <a:pt x="414" y="12"/>
                  </a:lnTo>
                  <a:close/>
                </a:path>
              </a:pathLst>
            </a:custGeom>
            <a:solidFill>
              <a:srgbClr val="FF8C00"/>
            </a:solidFill>
            <a:ln w="9525">
              <a:solidFill>
                <a:srgbClr val="FF8C00"/>
              </a:solidFill>
              <a:prstDash val="solid"/>
              <a:round/>
              <a:headEnd/>
              <a:tailEnd/>
            </a:ln>
          </p:spPr>
          <p:txBody>
            <a:bodyPr/>
            <a:lstStyle/>
            <a:p>
              <a:endParaRPr lang="en-US"/>
            </a:p>
          </p:txBody>
        </p:sp>
        <p:sp>
          <p:nvSpPr>
            <p:cNvPr id="12338" name="Freeform 174"/>
            <p:cNvSpPr>
              <a:spLocks/>
            </p:cNvSpPr>
            <p:nvPr/>
          </p:nvSpPr>
          <p:spPr bwMode="auto">
            <a:xfrm>
              <a:off x="2541" y="2046"/>
              <a:ext cx="456" cy="246"/>
            </a:xfrm>
            <a:custGeom>
              <a:avLst/>
              <a:gdLst>
                <a:gd name="T0" fmla="*/ 414 w 456"/>
                <a:gd name="T1" fmla="*/ 12 h 246"/>
                <a:gd name="T2" fmla="*/ 438 w 456"/>
                <a:gd name="T3" fmla="*/ 24 h 246"/>
                <a:gd name="T4" fmla="*/ 426 w 456"/>
                <a:gd name="T5" fmla="*/ 48 h 246"/>
                <a:gd name="T6" fmla="*/ 456 w 456"/>
                <a:gd name="T7" fmla="*/ 78 h 246"/>
                <a:gd name="T8" fmla="*/ 456 w 456"/>
                <a:gd name="T9" fmla="*/ 246 h 246"/>
                <a:gd name="T10" fmla="*/ 0 w 456"/>
                <a:gd name="T11" fmla="*/ 234 h 246"/>
                <a:gd name="T12" fmla="*/ 12 w 456"/>
                <a:gd name="T13" fmla="*/ 0 h 246"/>
                <a:gd name="T14" fmla="*/ 414 w 456"/>
                <a:gd name="T15" fmla="*/ 12 h 246"/>
                <a:gd name="T16" fmla="*/ 414 w 456"/>
                <a:gd name="T17" fmla="*/ 18 h 2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56"/>
                <a:gd name="T28" fmla="*/ 0 h 246"/>
                <a:gd name="T29" fmla="*/ 456 w 456"/>
                <a:gd name="T30" fmla="*/ 246 h 2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56" h="246">
                  <a:moveTo>
                    <a:pt x="414" y="12"/>
                  </a:moveTo>
                  <a:lnTo>
                    <a:pt x="438" y="24"/>
                  </a:lnTo>
                  <a:lnTo>
                    <a:pt x="426" y="48"/>
                  </a:lnTo>
                  <a:lnTo>
                    <a:pt x="456" y="78"/>
                  </a:lnTo>
                  <a:lnTo>
                    <a:pt x="456" y="246"/>
                  </a:lnTo>
                  <a:lnTo>
                    <a:pt x="0" y="234"/>
                  </a:lnTo>
                  <a:lnTo>
                    <a:pt x="12" y="0"/>
                  </a:lnTo>
                  <a:lnTo>
                    <a:pt x="414" y="12"/>
                  </a:lnTo>
                  <a:lnTo>
                    <a:pt x="414" y="18"/>
                  </a:lnTo>
                </a:path>
              </a:pathLst>
            </a:custGeom>
            <a:noFill/>
            <a:ln w="9525">
              <a:solidFill>
                <a:srgbClr val="000000"/>
              </a:solidFill>
              <a:prstDash val="solid"/>
              <a:round/>
              <a:headEnd/>
              <a:tailEnd/>
            </a:ln>
          </p:spPr>
          <p:txBody>
            <a:bodyPr/>
            <a:lstStyle/>
            <a:p>
              <a:endParaRPr lang="en-US"/>
            </a:p>
          </p:txBody>
        </p:sp>
        <p:sp>
          <p:nvSpPr>
            <p:cNvPr id="12339" name="Freeform 175"/>
            <p:cNvSpPr>
              <a:spLocks/>
            </p:cNvSpPr>
            <p:nvPr/>
          </p:nvSpPr>
          <p:spPr bwMode="auto">
            <a:xfrm>
              <a:off x="3321" y="2088"/>
              <a:ext cx="450" cy="228"/>
            </a:xfrm>
            <a:custGeom>
              <a:avLst/>
              <a:gdLst>
                <a:gd name="T0" fmla="*/ 360 w 450"/>
                <a:gd name="T1" fmla="*/ 186 h 228"/>
                <a:gd name="T2" fmla="*/ 84 w 450"/>
                <a:gd name="T3" fmla="*/ 210 h 228"/>
                <a:gd name="T4" fmla="*/ 84 w 450"/>
                <a:gd name="T5" fmla="*/ 222 h 228"/>
                <a:gd name="T6" fmla="*/ 0 w 450"/>
                <a:gd name="T7" fmla="*/ 228 h 228"/>
                <a:gd name="T8" fmla="*/ 6 w 450"/>
                <a:gd name="T9" fmla="*/ 222 h 228"/>
                <a:gd name="T10" fmla="*/ 18 w 450"/>
                <a:gd name="T11" fmla="*/ 222 h 228"/>
                <a:gd name="T12" fmla="*/ 12 w 450"/>
                <a:gd name="T13" fmla="*/ 192 h 228"/>
                <a:gd name="T14" fmla="*/ 12 w 450"/>
                <a:gd name="T15" fmla="*/ 186 h 228"/>
                <a:gd name="T16" fmla="*/ 24 w 450"/>
                <a:gd name="T17" fmla="*/ 168 h 228"/>
                <a:gd name="T18" fmla="*/ 60 w 450"/>
                <a:gd name="T19" fmla="*/ 180 h 228"/>
                <a:gd name="T20" fmla="*/ 54 w 450"/>
                <a:gd name="T21" fmla="*/ 156 h 228"/>
                <a:gd name="T22" fmla="*/ 78 w 450"/>
                <a:gd name="T23" fmla="*/ 144 h 228"/>
                <a:gd name="T24" fmla="*/ 72 w 450"/>
                <a:gd name="T25" fmla="*/ 132 h 228"/>
                <a:gd name="T26" fmla="*/ 78 w 450"/>
                <a:gd name="T27" fmla="*/ 120 h 228"/>
                <a:gd name="T28" fmla="*/ 84 w 450"/>
                <a:gd name="T29" fmla="*/ 120 h 228"/>
                <a:gd name="T30" fmla="*/ 90 w 450"/>
                <a:gd name="T31" fmla="*/ 114 h 228"/>
                <a:gd name="T32" fmla="*/ 102 w 450"/>
                <a:gd name="T33" fmla="*/ 120 h 228"/>
                <a:gd name="T34" fmla="*/ 102 w 450"/>
                <a:gd name="T35" fmla="*/ 108 h 228"/>
                <a:gd name="T36" fmla="*/ 138 w 450"/>
                <a:gd name="T37" fmla="*/ 120 h 228"/>
                <a:gd name="T38" fmla="*/ 150 w 450"/>
                <a:gd name="T39" fmla="*/ 102 h 228"/>
                <a:gd name="T40" fmla="*/ 162 w 450"/>
                <a:gd name="T41" fmla="*/ 108 h 228"/>
                <a:gd name="T42" fmla="*/ 180 w 450"/>
                <a:gd name="T43" fmla="*/ 84 h 228"/>
                <a:gd name="T44" fmla="*/ 186 w 450"/>
                <a:gd name="T45" fmla="*/ 96 h 228"/>
                <a:gd name="T46" fmla="*/ 204 w 450"/>
                <a:gd name="T47" fmla="*/ 96 h 228"/>
                <a:gd name="T48" fmla="*/ 234 w 450"/>
                <a:gd name="T49" fmla="*/ 48 h 228"/>
                <a:gd name="T50" fmla="*/ 228 w 450"/>
                <a:gd name="T51" fmla="*/ 36 h 228"/>
                <a:gd name="T52" fmla="*/ 264 w 450"/>
                <a:gd name="T53" fmla="*/ 24 h 228"/>
                <a:gd name="T54" fmla="*/ 264 w 450"/>
                <a:gd name="T55" fmla="*/ 0 h 228"/>
                <a:gd name="T56" fmla="*/ 288 w 450"/>
                <a:gd name="T57" fmla="*/ 0 h 228"/>
                <a:gd name="T58" fmla="*/ 300 w 450"/>
                <a:gd name="T59" fmla="*/ 18 h 228"/>
                <a:gd name="T60" fmla="*/ 336 w 450"/>
                <a:gd name="T61" fmla="*/ 30 h 228"/>
                <a:gd name="T62" fmla="*/ 384 w 450"/>
                <a:gd name="T63" fmla="*/ 12 h 228"/>
                <a:gd name="T64" fmla="*/ 402 w 450"/>
                <a:gd name="T65" fmla="*/ 36 h 228"/>
                <a:gd name="T66" fmla="*/ 402 w 450"/>
                <a:gd name="T67" fmla="*/ 36 h 228"/>
                <a:gd name="T68" fmla="*/ 414 w 450"/>
                <a:gd name="T69" fmla="*/ 72 h 228"/>
                <a:gd name="T70" fmla="*/ 450 w 450"/>
                <a:gd name="T71" fmla="*/ 102 h 228"/>
                <a:gd name="T72" fmla="*/ 390 w 450"/>
                <a:gd name="T73" fmla="*/ 174 h 228"/>
                <a:gd name="T74" fmla="*/ 360 w 450"/>
                <a:gd name="T75" fmla="*/ 186 h 22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50"/>
                <a:gd name="T115" fmla="*/ 0 h 228"/>
                <a:gd name="T116" fmla="*/ 450 w 450"/>
                <a:gd name="T117" fmla="*/ 228 h 22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50" h="228">
                  <a:moveTo>
                    <a:pt x="360" y="186"/>
                  </a:moveTo>
                  <a:lnTo>
                    <a:pt x="84" y="210"/>
                  </a:lnTo>
                  <a:lnTo>
                    <a:pt x="84" y="222"/>
                  </a:lnTo>
                  <a:lnTo>
                    <a:pt x="0" y="228"/>
                  </a:lnTo>
                  <a:lnTo>
                    <a:pt x="6" y="222"/>
                  </a:lnTo>
                  <a:lnTo>
                    <a:pt x="18" y="222"/>
                  </a:lnTo>
                  <a:lnTo>
                    <a:pt x="12" y="192"/>
                  </a:lnTo>
                  <a:lnTo>
                    <a:pt x="12" y="186"/>
                  </a:lnTo>
                  <a:lnTo>
                    <a:pt x="24" y="168"/>
                  </a:lnTo>
                  <a:lnTo>
                    <a:pt x="60" y="180"/>
                  </a:lnTo>
                  <a:lnTo>
                    <a:pt x="54" y="156"/>
                  </a:lnTo>
                  <a:lnTo>
                    <a:pt x="78" y="144"/>
                  </a:lnTo>
                  <a:lnTo>
                    <a:pt x="72" y="132"/>
                  </a:lnTo>
                  <a:lnTo>
                    <a:pt x="78" y="120"/>
                  </a:lnTo>
                  <a:lnTo>
                    <a:pt x="84" y="120"/>
                  </a:lnTo>
                  <a:lnTo>
                    <a:pt x="90" y="114"/>
                  </a:lnTo>
                  <a:lnTo>
                    <a:pt x="102" y="120"/>
                  </a:lnTo>
                  <a:lnTo>
                    <a:pt x="102" y="108"/>
                  </a:lnTo>
                  <a:lnTo>
                    <a:pt x="138" y="120"/>
                  </a:lnTo>
                  <a:lnTo>
                    <a:pt x="150" y="102"/>
                  </a:lnTo>
                  <a:lnTo>
                    <a:pt x="162" y="108"/>
                  </a:lnTo>
                  <a:lnTo>
                    <a:pt x="180" y="84"/>
                  </a:lnTo>
                  <a:lnTo>
                    <a:pt x="186" y="96"/>
                  </a:lnTo>
                  <a:lnTo>
                    <a:pt x="204" y="96"/>
                  </a:lnTo>
                  <a:lnTo>
                    <a:pt x="234" y="48"/>
                  </a:lnTo>
                  <a:lnTo>
                    <a:pt x="228" y="36"/>
                  </a:lnTo>
                  <a:lnTo>
                    <a:pt x="264" y="24"/>
                  </a:lnTo>
                  <a:lnTo>
                    <a:pt x="264" y="0"/>
                  </a:lnTo>
                  <a:lnTo>
                    <a:pt x="288" y="0"/>
                  </a:lnTo>
                  <a:lnTo>
                    <a:pt x="300" y="18"/>
                  </a:lnTo>
                  <a:lnTo>
                    <a:pt x="336" y="30"/>
                  </a:lnTo>
                  <a:lnTo>
                    <a:pt x="384" y="12"/>
                  </a:lnTo>
                  <a:lnTo>
                    <a:pt x="402" y="36"/>
                  </a:lnTo>
                  <a:lnTo>
                    <a:pt x="414" y="72"/>
                  </a:lnTo>
                  <a:lnTo>
                    <a:pt x="450" y="102"/>
                  </a:lnTo>
                  <a:lnTo>
                    <a:pt x="390" y="174"/>
                  </a:lnTo>
                  <a:lnTo>
                    <a:pt x="360" y="186"/>
                  </a:lnTo>
                  <a:close/>
                </a:path>
              </a:pathLst>
            </a:custGeom>
            <a:solidFill>
              <a:srgbClr val="FF8C00"/>
            </a:solidFill>
            <a:ln w="9525">
              <a:solidFill>
                <a:srgbClr val="FF8C00"/>
              </a:solidFill>
              <a:prstDash val="solid"/>
              <a:round/>
              <a:headEnd/>
              <a:tailEnd/>
            </a:ln>
          </p:spPr>
          <p:txBody>
            <a:bodyPr/>
            <a:lstStyle/>
            <a:p>
              <a:endParaRPr lang="en-US"/>
            </a:p>
          </p:txBody>
        </p:sp>
        <p:sp>
          <p:nvSpPr>
            <p:cNvPr id="12340" name="Freeform 176"/>
            <p:cNvSpPr>
              <a:spLocks/>
            </p:cNvSpPr>
            <p:nvPr/>
          </p:nvSpPr>
          <p:spPr bwMode="auto">
            <a:xfrm>
              <a:off x="3321" y="2088"/>
              <a:ext cx="450" cy="228"/>
            </a:xfrm>
            <a:custGeom>
              <a:avLst/>
              <a:gdLst>
                <a:gd name="T0" fmla="*/ 360 w 450"/>
                <a:gd name="T1" fmla="*/ 186 h 228"/>
                <a:gd name="T2" fmla="*/ 84 w 450"/>
                <a:gd name="T3" fmla="*/ 210 h 228"/>
                <a:gd name="T4" fmla="*/ 84 w 450"/>
                <a:gd name="T5" fmla="*/ 222 h 228"/>
                <a:gd name="T6" fmla="*/ 0 w 450"/>
                <a:gd name="T7" fmla="*/ 228 h 228"/>
                <a:gd name="T8" fmla="*/ 6 w 450"/>
                <a:gd name="T9" fmla="*/ 222 h 228"/>
                <a:gd name="T10" fmla="*/ 18 w 450"/>
                <a:gd name="T11" fmla="*/ 222 h 228"/>
                <a:gd name="T12" fmla="*/ 12 w 450"/>
                <a:gd name="T13" fmla="*/ 192 h 228"/>
                <a:gd name="T14" fmla="*/ 12 w 450"/>
                <a:gd name="T15" fmla="*/ 186 h 228"/>
                <a:gd name="T16" fmla="*/ 24 w 450"/>
                <a:gd name="T17" fmla="*/ 168 h 228"/>
                <a:gd name="T18" fmla="*/ 60 w 450"/>
                <a:gd name="T19" fmla="*/ 180 h 228"/>
                <a:gd name="T20" fmla="*/ 54 w 450"/>
                <a:gd name="T21" fmla="*/ 156 h 228"/>
                <a:gd name="T22" fmla="*/ 78 w 450"/>
                <a:gd name="T23" fmla="*/ 144 h 228"/>
                <a:gd name="T24" fmla="*/ 72 w 450"/>
                <a:gd name="T25" fmla="*/ 132 h 228"/>
                <a:gd name="T26" fmla="*/ 78 w 450"/>
                <a:gd name="T27" fmla="*/ 120 h 228"/>
                <a:gd name="T28" fmla="*/ 84 w 450"/>
                <a:gd name="T29" fmla="*/ 120 h 228"/>
                <a:gd name="T30" fmla="*/ 90 w 450"/>
                <a:gd name="T31" fmla="*/ 114 h 228"/>
                <a:gd name="T32" fmla="*/ 102 w 450"/>
                <a:gd name="T33" fmla="*/ 120 h 228"/>
                <a:gd name="T34" fmla="*/ 102 w 450"/>
                <a:gd name="T35" fmla="*/ 108 h 228"/>
                <a:gd name="T36" fmla="*/ 138 w 450"/>
                <a:gd name="T37" fmla="*/ 120 h 228"/>
                <a:gd name="T38" fmla="*/ 150 w 450"/>
                <a:gd name="T39" fmla="*/ 102 h 228"/>
                <a:gd name="T40" fmla="*/ 162 w 450"/>
                <a:gd name="T41" fmla="*/ 108 h 228"/>
                <a:gd name="T42" fmla="*/ 180 w 450"/>
                <a:gd name="T43" fmla="*/ 84 h 228"/>
                <a:gd name="T44" fmla="*/ 186 w 450"/>
                <a:gd name="T45" fmla="*/ 96 h 228"/>
                <a:gd name="T46" fmla="*/ 204 w 450"/>
                <a:gd name="T47" fmla="*/ 96 h 228"/>
                <a:gd name="T48" fmla="*/ 234 w 450"/>
                <a:gd name="T49" fmla="*/ 48 h 228"/>
                <a:gd name="T50" fmla="*/ 228 w 450"/>
                <a:gd name="T51" fmla="*/ 36 h 228"/>
                <a:gd name="T52" fmla="*/ 264 w 450"/>
                <a:gd name="T53" fmla="*/ 24 h 228"/>
                <a:gd name="T54" fmla="*/ 264 w 450"/>
                <a:gd name="T55" fmla="*/ 0 h 228"/>
                <a:gd name="T56" fmla="*/ 288 w 450"/>
                <a:gd name="T57" fmla="*/ 0 h 228"/>
                <a:gd name="T58" fmla="*/ 300 w 450"/>
                <a:gd name="T59" fmla="*/ 18 h 228"/>
                <a:gd name="T60" fmla="*/ 336 w 450"/>
                <a:gd name="T61" fmla="*/ 30 h 228"/>
                <a:gd name="T62" fmla="*/ 384 w 450"/>
                <a:gd name="T63" fmla="*/ 12 h 228"/>
                <a:gd name="T64" fmla="*/ 402 w 450"/>
                <a:gd name="T65" fmla="*/ 36 h 228"/>
                <a:gd name="T66" fmla="*/ 408 w 450"/>
                <a:gd name="T67" fmla="*/ 36 h 228"/>
                <a:gd name="T68" fmla="*/ 402 w 450"/>
                <a:gd name="T69" fmla="*/ 36 h 228"/>
                <a:gd name="T70" fmla="*/ 414 w 450"/>
                <a:gd name="T71" fmla="*/ 72 h 228"/>
                <a:gd name="T72" fmla="*/ 450 w 450"/>
                <a:gd name="T73" fmla="*/ 102 h 228"/>
                <a:gd name="T74" fmla="*/ 390 w 450"/>
                <a:gd name="T75" fmla="*/ 174 h 228"/>
                <a:gd name="T76" fmla="*/ 360 w 450"/>
                <a:gd name="T77" fmla="*/ 186 h 228"/>
                <a:gd name="T78" fmla="*/ 360 w 450"/>
                <a:gd name="T79" fmla="*/ 192 h 2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50"/>
                <a:gd name="T121" fmla="*/ 0 h 228"/>
                <a:gd name="T122" fmla="*/ 450 w 450"/>
                <a:gd name="T123" fmla="*/ 228 h 2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50" h="228">
                  <a:moveTo>
                    <a:pt x="360" y="186"/>
                  </a:moveTo>
                  <a:lnTo>
                    <a:pt x="84" y="210"/>
                  </a:lnTo>
                  <a:lnTo>
                    <a:pt x="84" y="222"/>
                  </a:lnTo>
                  <a:lnTo>
                    <a:pt x="0" y="228"/>
                  </a:lnTo>
                  <a:lnTo>
                    <a:pt x="6" y="222"/>
                  </a:lnTo>
                  <a:lnTo>
                    <a:pt x="18" y="222"/>
                  </a:lnTo>
                  <a:lnTo>
                    <a:pt x="12" y="192"/>
                  </a:lnTo>
                  <a:lnTo>
                    <a:pt x="12" y="186"/>
                  </a:lnTo>
                  <a:lnTo>
                    <a:pt x="24" y="168"/>
                  </a:lnTo>
                  <a:lnTo>
                    <a:pt x="60" y="180"/>
                  </a:lnTo>
                  <a:lnTo>
                    <a:pt x="54" y="156"/>
                  </a:lnTo>
                  <a:lnTo>
                    <a:pt x="78" y="144"/>
                  </a:lnTo>
                  <a:lnTo>
                    <a:pt x="72" y="132"/>
                  </a:lnTo>
                  <a:lnTo>
                    <a:pt x="78" y="120"/>
                  </a:lnTo>
                  <a:lnTo>
                    <a:pt x="84" y="120"/>
                  </a:lnTo>
                  <a:lnTo>
                    <a:pt x="90" y="114"/>
                  </a:lnTo>
                  <a:lnTo>
                    <a:pt x="102" y="120"/>
                  </a:lnTo>
                  <a:lnTo>
                    <a:pt x="102" y="108"/>
                  </a:lnTo>
                  <a:lnTo>
                    <a:pt x="138" y="120"/>
                  </a:lnTo>
                  <a:lnTo>
                    <a:pt x="150" y="102"/>
                  </a:lnTo>
                  <a:lnTo>
                    <a:pt x="162" y="108"/>
                  </a:lnTo>
                  <a:lnTo>
                    <a:pt x="180" y="84"/>
                  </a:lnTo>
                  <a:lnTo>
                    <a:pt x="186" y="96"/>
                  </a:lnTo>
                  <a:lnTo>
                    <a:pt x="204" y="96"/>
                  </a:lnTo>
                  <a:lnTo>
                    <a:pt x="234" y="48"/>
                  </a:lnTo>
                  <a:lnTo>
                    <a:pt x="228" y="36"/>
                  </a:lnTo>
                  <a:lnTo>
                    <a:pt x="264" y="24"/>
                  </a:lnTo>
                  <a:lnTo>
                    <a:pt x="264" y="0"/>
                  </a:lnTo>
                  <a:lnTo>
                    <a:pt x="288" y="0"/>
                  </a:lnTo>
                  <a:lnTo>
                    <a:pt x="300" y="18"/>
                  </a:lnTo>
                  <a:lnTo>
                    <a:pt x="336" y="30"/>
                  </a:lnTo>
                  <a:lnTo>
                    <a:pt x="384" y="12"/>
                  </a:lnTo>
                  <a:lnTo>
                    <a:pt x="402" y="36"/>
                  </a:lnTo>
                  <a:lnTo>
                    <a:pt x="408" y="36"/>
                  </a:lnTo>
                  <a:lnTo>
                    <a:pt x="402" y="36"/>
                  </a:lnTo>
                  <a:lnTo>
                    <a:pt x="414" y="72"/>
                  </a:lnTo>
                  <a:lnTo>
                    <a:pt x="450" y="102"/>
                  </a:lnTo>
                  <a:lnTo>
                    <a:pt x="390" y="174"/>
                  </a:lnTo>
                  <a:lnTo>
                    <a:pt x="360" y="186"/>
                  </a:lnTo>
                  <a:lnTo>
                    <a:pt x="360" y="192"/>
                  </a:lnTo>
                </a:path>
              </a:pathLst>
            </a:custGeom>
            <a:noFill/>
            <a:ln w="9525">
              <a:solidFill>
                <a:srgbClr val="000000"/>
              </a:solidFill>
              <a:prstDash val="solid"/>
              <a:round/>
              <a:headEnd/>
              <a:tailEnd/>
            </a:ln>
          </p:spPr>
          <p:txBody>
            <a:bodyPr/>
            <a:lstStyle/>
            <a:p>
              <a:endParaRPr lang="en-US"/>
            </a:p>
          </p:txBody>
        </p:sp>
        <p:sp>
          <p:nvSpPr>
            <p:cNvPr id="12341" name="Freeform 177"/>
            <p:cNvSpPr>
              <a:spLocks/>
            </p:cNvSpPr>
            <p:nvPr/>
          </p:nvSpPr>
          <p:spPr bwMode="auto">
            <a:xfrm>
              <a:off x="3039" y="2598"/>
              <a:ext cx="348" cy="306"/>
            </a:xfrm>
            <a:custGeom>
              <a:avLst/>
              <a:gdLst>
                <a:gd name="T0" fmla="*/ 306 w 348"/>
                <a:gd name="T1" fmla="*/ 210 h 306"/>
                <a:gd name="T2" fmla="*/ 264 w 348"/>
                <a:gd name="T3" fmla="*/ 198 h 306"/>
                <a:gd name="T4" fmla="*/ 246 w 348"/>
                <a:gd name="T5" fmla="*/ 216 h 306"/>
                <a:gd name="T6" fmla="*/ 270 w 348"/>
                <a:gd name="T7" fmla="*/ 228 h 306"/>
                <a:gd name="T8" fmla="*/ 300 w 348"/>
                <a:gd name="T9" fmla="*/ 216 h 306"/>
                <a:gd name="T10" fmla="*/ 288 w 348"/>
                <a:gd name="T11" fmla="*/ 228 h 306"/>
                <a:gd name="T12" fmla="*/ 306 w 348"/>
                <a:gd name="T13" fmla="*/ 234 h 306"/>
                <a:gd name="T14" fmla="*/ 312 w 348"/>
                <a:gd name="T15" fmla="*/ 222 h 306"/>
                <a:gd name="T16" fmla="*/ 330 w 348"/>
                <a:gd name="T17" fmla="*/ 210 h 306"/>
                <a:gd name="T18" fmla="*/ 336 w 348"/>
                <a:gd name="T19" fmla="*/ 234 h 306"/>
                <a:gd name="T20" fmla="*/ 306 w 348"/>
                <a:gd name="T21" fmla="*/ 258 h 306"/>
                <a:gd name="T22" fmla="*/ 312 w 348"/>
                <a:gd name="T23" fmla="*/ 270 h 306"/>
                <a:gd name="T24" fmla="*/ 348 w 348"/>
                <a:gd name="T25" fmla="*/ 288 h 306"/>
                <a:gd name="T26" fmla="*/ 342 w 348"/>
                <a:gd name="T27" fmla="*/ 300 h 306"/>
                <a:gd name="T28" fmla="*/ 336 w 348"/>
                <a:gd name="T29" fmla="*/ 294 h 306"/>
                <a:gd name="T30" fmla="*/ 324 w 348"/>
                <a:gd name="T31" fmla="*/ 306 h 306"/>
                <a:gd name="T32" fmla="*/ 318 w 348"/>
                <a:gd name="T33" fmla="*/ 282 h 306"/>
                <a:gd name="T34" fmla="*/ 276 w 348"/>
                <a:gd name="T35" fmla="*/ 270 h 306"/>
                <a:gd name="T36" fmla="*/ 282 w 348"/>
                <a:gd name="T37" fmla="*/ 288 h 306"/>
                <a:gd name="T38" fmla="*/ 270 w 348"/>
                <a:gd name="T39" fmla="*/ 300 h 306"/>
                <a:gd name="T40" fmla="*/ 258 w 348"/>
                <a:gd name="T41" fmla="*/ 282 h 306"/>
                <a:gd name="T42" fmla="*/ 252 w 348"/>
                <a:gd name="T43" fmla="*/ 294 h 306"/>
                <a:gd name="T44" fmla="*/ 240 w 348"/>
                <a:gd name="T45" fmla="*/ 282 h 306"/>
                <a:gd name="T46" fmla="*/ 234 w 348"/>
                <a:gd name="T47" fmla="*/ 300 h 306"/>
                <a:gd name="T48" fmla="*/ 222 w 348"/>
                <a:gd name="T49" fmla="*/ 300 h 306"/>
                <a:gd name="T50" fmla="*/ 204 w 348"/>
                <a:gd name="T51" fmla="*/ 294 h 306"/>
                <a:gd name="T52" fmla="*/ 192 w 348"/>
                <a:gd name="T53" fmla="*/ 270 h 306"/>
                <a:gd name="T54" fmla="*/ 174 w 348"/>
                <a:gd name="T55" fmla="*/ 270 h 306"/>
                <a:gd name="T56" fmla="*/ 174 w 348"/>
                <a:gd name="T57" fmla="*/ 252 h 306"/>
                <a:gd name="T58" fmla="*/ 156 w 348"/>
                <a:gd name="T59" fmla="*/ 258 h 306"/>
                <a:gd name="T60" fmla="*/ 156 w 348"/>
                <a:gd name="T61" fmla="*/ 246 h 306"/>
                <a:gd name="T62" fmla="*/ 132 w 348"/>
                <a:gd name="T63" fmla="*/ 252 h 306"/>
                <a:gd name="T64" fmla="*/ 144 w 348"/>
                <a:gd name="T65" fmla="*/ 264 h 306"/>
                <a:gd name="T66" fmla="*/ 126 w 348"/>
                <a:gd name="T67" fmla="*/ 270 h 306"/>
                <a:gd name="T68" fmla="*/ 66 w 348"/>
                <a:gd name="T69" fmla="*/ 252 h 306"/>
                <a:gd name="T70" fmla="*/ 18 w 348"/>
                <a:gd name="T71" fmla="*/ 258 h 306"/>
                <a:gd name="T72" fmla="*/ 12 w 348"/>
                <a:gd name="T73" fmla="*/ 252 h 306"/>
                <a:gd name="T74" fmla="*/ 30 w 348"/>
                <a:gd name="T75" fmla="*/ 234 h 306"/>
                <a:gd name="T76" fmla="*/ 24 w 348"/>
                <a:gd name="T77" fmla="*/ 192 h 306"/>
                <a:gd name="T78" fmla="*/ 36 w 348"/>
                <a:gd name="T79" fmla="*/ 156 h 306"/>
                <a:gd name="T80" fmla="*/ 0 w 348"/>
                <a:gd name="T81" fmla="*/ 84 h 306"/>
                <a:gd name="T82" fmla="*/ 0 w 348"/>
                <a:gd name="T83" fmla="*/ 6 h 306"/>
                <a:gd name="T84" fmla="*/ 186 w 348"/>
                <a:gd name="T85" fmla="*/ 0 h 306"/>
                <a:gd name="T86" fmla="*/ 192 w 348"/>
                <a:gd name="T87" fmla="*/ 6 h 306"/>
                <a:gd name="T88" fmla="*/ 192 w 348"/>
                <a:gd name="T89" fmla="*/ 30 h 306"/>
                <a:gd name="T90" fmla="*/ 198 w 348"/>
                <a:gd name="T91" fmla="*/ 30 h 306"/>
                <a:gd name="T92" fmla="*/ 192 w 348"/>
                <a:gd name="T93" fmla="*/ 36 h 306"/>
                <a:gd name="T94" fmla="*/ 210 w 348"/>
                <a:gd name="T95" fmla="*/ 54 h 306"/>
                <a:gd name="T96" fmla="*/ 192 w 348"/>
                <a:gd name="T97" fmla="*/ 60 h 306"/>
                <a:gd name="T98" fmla="*/ 204 w 348"/>
                <a:gd name="T99" fmla="*/ 66 h 306"/>
                <a:gd name="T100" fmla="*/ 174 w 348"/>
                <a:gd name="T101" fmla="*/ 108 h 306"/>
                <a:gd name="T102" fmla="*/ 168 w 348"/>
                <a:gd name="T103" fmla="*/ 156 h 306"/>
                <a:gd name="T104" fmla="*/ 288 w 348"/>
                <a:gd name="T105" fmla="*/ 150 h 306"/>
                <a:gd name="T106" fmla="*/ 288 w 348"/>
                <a:gd name="T107" fmla="*/ 174 h 306"/>
                <a:gd name="T108" fmla="*/ 306 w 348"/>
                <a:gd name="T109" fmla="*/ 210 h 3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8"/>
                <a:gd name="T166" fmla="*/ 0 h 306"/>
                <a:gd name="T167" fmla="*/ 348 w 348"/>
                <a:gd name="T168" fmla="*/ 306 h 3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8" h="306">
                  <a:moveTo>
                    <a:pt x="306" y="210"/>
                  </a:moveTo>
                  <a:lnTo>
                    <a:pt x="264" y="198"/>
                  </a:lnTo>
                  <a:lnTo>
                    <a:pt x="246" y="216"/>
                  </a:lnTo>
                  <a:lnTo>
                    <a:pt x="270" y="228"/>
                  </a:lnTo>
                  <a:lnTo>
                    <a:pt x="300" y="216"/>
                  </a:lnTo>
                  <a:lnTo>
                    <a:pt x="288" y="228"/>
                  </a:lnTo>
                  <a:lnTo>
                    <a:pt x="306" y="234"/>
                  </a:lnTo>
                  <a:lnTo>
                    <a:pt x="312" y="222"/>
                  </a:lnTo>
                  <a:lnTo>
                    <a:pt x="330" y="210"/>
                  </a:lnTo>
                  <a:lnTo>
                    <a:pt x="336" y="234"/>
                  </a:lnTo>
                  <a:lnTo>
                    <a:pt x="306" y="258"/>
                  </a:lnTo>
                  <a:lnTo>
                    <a:pt x="312" y="270"/>
                  </a:lnTo>
                  <a:lnTo>
                    <a:pt x="348" y="288"/>
                  </a:lnTo>
                  <a:lnTo>
                    <a:pt x="342" y="300"/>
                  </a:lnTo>
                  <a:lnTo>
                    <a:pt x="336" y="294"/>
                  </a:lnTo>
                  <a:lnTo>
                    <a:pt x="324" y="306"/>
                  </a:lnTo>
                  <a:lnTo>
                    <a:pt x="318" y="282"/>
                  </a:lnTo>
                  <a:lnTo>
                    <a:pt x="276" y="270"/>
                  </a:lnTo>
                  <a:lnTo>
                    <a:pt x="282" y="288"/>
                  </a:lnTo>
                  <a:lnTo>
                    <a:pt x="270" y="300"/>
                  </a:lnTo>
                  <a:lnTo>
                    <a:pt x="258" y="282"/>
                  </a:lnTo>
                  <a:lnTo>
                    <a:pt x="252" y="294"/>
                  </a:lnTo>
                  <a:lnTo>
                    <a:pt x="240" y="282"/>
                  </a:lnTo>
                  <a:lnTo>
                    <a:pt x="234" y="300"/>
                  </a:lnTo>
                  <a:lnTo>
                    <a:pt x="222" y="300"/>
                  </a:lnTo>
                  <a:lnTo>
                    <a:pt x="204" y="294"/>
                  </a:lnTo>
                  <a:lnTo>
                    <a:pt x="192" y="270"/>
                  </a:lnTo>
                  <a:lnTo>
                    <a:pt x="174" y="270"/>
                  </a:lnTo>
                  <a:lnTo>
                    <a:pt x="174" y="252"/>
                  </a:lnTo>
                  <a:lnTo>
                    <a:pt x="156" y="258"/>
                  </a:lnTo>
                  <a:lnTo>
                    <a:pt x="156" y="246"/>
                  </a:lnTo>
                  <a:lnTo>
                    <a:pt x="132" y="252"/>
                  </a:lnTo>
                  <a:lnTo>
                    <a:pt x="144" y="264"/>
                  </a:lnTo>
                  <a:lnTo>
                    <a:pt x="126" y="270"/>
                  </a:lnTo>
                  <a:lnTo>
                    <a:pt x="66" y="252"/>
                  </a:lnTo>
                  <a:lnTo>
                    <a:pt x="18" y="258"/>
                  </a:lnTo>
                  <a:lnTo>
                    <a:pt x="12" y="252"/>
                  </a:lnTo>
                  <a:lnTo>
                    <a:pt x="30" y="234"/>
                  </a:lnTo>
                  <a:lnTo>
                    <a:pt x="24" y="192"/>
                  </a:lnTo>
                  <a:lnTo>
                    <a:pt x="36" y="156"/>
                  </a:lnTo>
                  <a:lnTo>
                    <a:pt x="0" y="84"/>
                  </a:lnTo>
                  <a:lnTo>
                    <a:pt x="0" y="6"/>
                  </a:lnTo>
                  <a:lnTo>
                    <a:pt x="186" y="0"/>
                  </a:lnTo>
                  <a:lnTo>
                    <a:pt x="192" y="6"/>
                  </a:lnTo>
                  <a:lnTo>
                    <a:pt x="192" y="30"/>
                  </a:lnTo>
                  <a:lnTo>
                    <a:pt x="198" y="30"/>
                  </a:lnTo>
                  <a:lnTo>
                    <a:pt x="192" y="36"/>
                  </a:lnTo>
                  <a:lnTo>
                    <a:pt x="210" y="54"/>
                  </a:lnTo>
                  <a:lnTo>
                    <a:pt x="192" y="60"/>
                  </a:lnTo>
                  <a:lnTo>
                    <a:pt x="204" y="66"/>
                  </a:lnTo>
                  <a:lnTo>
                    <a:pt x="174" y="108"/>
                  </a:lnTo>
                  <a:lnTo>
                    <a:pt x="168" y="156"/>
                  </a:lnTo>
                  <a:lnTo>
                    <a:pt x="288" y="150"/>
                  </a:lnTo>
                  <a:lnTo>
                    <a:pt x="288" y="174"/>
                  </a:lnTo>
                  <a:lnTo>
                    <a:pt x="306" y="210"/>
                  </a:lnTo>
                  <a:close/>
                </a:path>
              </a:pathLst>
            </a:custGeom>
            <a:solidFill>
              <a:srgbClr val="FF4500"/>
            </a:solidFill>
            <a:ln w="9525">
              <a:solidFill>
                <a:srgbClr val="FF4500"/>
              </a:solidFill>
              <a:prstDash val="solid"/>
              <a:round/>
              <a:headEnd/>
              <a:tailEnd/>
            </a:ln>
          </p:spPr>
          <p:txBody>
            <a:bodyPr/>
            <a:lstStyle/>
            <a:p>
              <a:endParaRPr lang="en-US"/>
            </a:p>
          </p:txBody>
        </p:sp>
        <p:sp>
          <p:nvSpPr>
            <p:cNvPr id="12342" name="Freeform 178"/>
            <p:cNvSpPr>
              <a:spLocks/>
            </p:cNvSpPr>
            <p:nvPr/>
          </p:nvSpPr>
          <p:spPr bwMode="auto">
            <a:xfrm>
              <a:off x="3039" y="2598"/>
              <a:ext cx="348" cy="306"/>
            </a:xfrm>
            <a:custGeom>
              <a:avLst/>
              <a:gdLst>
                <a:gd name="T0" fmla="*/ 306 w 348"/>
                <a:gd name="T1" fmla="*/ 210 h 306"/>
                <a:gd name="T2" fmla="*/ 264 w 348"/>
                <a:gd name="T3" fmla="*/ 198 h 306"/>
                <a:gd name="T4" fmla="*/ 246 w 348"/>
                <a:gd name="T5" fmla="*/ 216 h 306"/>
                <a:gd name="T6" fmla="*/ 270 w 348"/>
                <a:gd name="T7" fmla="*/ 228 h 306"/>
                <a:gd name="T8" fmla="*/ 300 w 348"/>
                <a:gd name="T9" fmla="*/ 216 h 306"/>
                <a:gd name="T10" fmla="*/ 288 w 348"/>
                <a:gd name="T11" fmla="*/ 228 h 306"/>
                <a:gd name="T12" fmla="*/ 306 w 348"/>
                <a:gd name="T13" fmla="*/ 234 h 306"/>
                <a:gd name="T14" fmla="*/ 312 w 348"/>
                <a:gd name="T15" fmla="*/ 222 h 306"/>
                <a:gd name="T16" fmla="*/ 330 w 348"/>
                <a:gd name="T17" fmla="*/ 210 h 306"/>
                <a:gd name="T18" fmla="*/ 336 w 348"/>
                <a:gd name="T19" fmla="*/ 234 h 306"/>
                <a:gd name="T20" fmla="*/ 306 w 348"/>
                <a:gd name="T21" fmla="*/ 258 h 306"/>
                <a:gd name="T22" fmla="*/ 312 w 348"/>
                <a:gd name="T23" fmla="*/ 270 h 306"/>
                <a:gd name="T24" fmla="*/ 348 w 348"/>
                <a:gd name="T25" fmla="*/ 288 h 306"/>
                <a:gd name="T26" fmla="*/ 342 w 348"/>
                <a:gd name="T27" fmla="*/ 300 h 306"/>
                <a:gd name="T28" fmla="*/ 336 w 348"/>
                <a:gd name="T29" fmla="*/ 294 h 306"/>
                <a:gd name="T30" fmla="*/ 324 w 348"/>
                <a:gd name="T31" fmla="*/ 306 h 306"/>
                <a:gd name="T32" fmla="*/ 318 w 348"/>
                <a:gd name="T33" fmla="*/ 282 h 306"/>
                <a:gd name="T34" fmla="*/ 276 w 348"/>
                <a:gd name="T35" fmla="*/ 270 h 306"/>
                <a:gd name="T36" fmla="*/ 282 w 348"/>
                <a:gd name="T37" fmla="*/ 288 h 306"/>
                <a:gd name="T38" fmla="*/ 270 w 348"/>
                <a:gd name="T39" fmla="*/ 300 h 306"/>
                <a:gd name="T40" fmla="*/ 258 w 348"/>
                <a:gd name="T41" fmla="*/ 282 h 306"/>
                <a:gd name="T42" fmla="*/ 252 w 348"/>
                <a:gd name="T43" fmla="*/ 294 h 306"/>
                <a:gd name="T44" fmla="*/ 240 w 348"/>
                <a:gd name="T45" fmla="*/ 282 h 306"/>
                <a:gd name="T46" fmla="*/ 234 w 348"/>
                <a:gd name="T47" fmla="*/ 300 h 306"/>
                <a:gd name="T48" fmla="*/ 222 w 348"/>
                <a:gd name="T49" fmla="*/ 300 h 306"/>
                <a:gd name="T50" fmla="*/ 204 w 348"/>
                <a:gd name="T51" fmla="*/ 294 h 306"/>
                <a:gd name="T52" fmla="*/ 192 w 348"/>
                <a:gd name="T53" fmla="*/ 270 h 306"/>
                <a:gd name="T54" fmla="*/ 174 w 348"/>
                <a:gd name="T55" fmla="*/ 270 h 306"/>
                <a:gd name="T56" fmla="*/ 174 w 348"/>
                <a:gd name="T57" fmla="*/ 252 h 306"/>
                <a:gd name="T58" fmla="*/ 156 w 348"/>
                <a:gd name="T59" fmla="*/ 258 h 306"/>
                <a:gd name="T60" fmla="*/ 156 w 348"/>
                <a:gd name="T61" fmla="*/ 246 h 306"/>
                <a:gd name="T62" fmla="*/ 132 w 348"/>
                <a:gd name="T63" fmla="*/ 252 h 306"/>
                <a:gd name="T64" fmla="*/ 144 w 348"/>
                <a:gd name="T65" fmla="*/ 264 h 306"/>
                <a:gd name="T66" fmla="*/ 126 w 348"/>
                <a:gd name="T67" fmla="*/ 270 h 306"/>
                <a:gd name="T68" fmla="*/ 66 w 348"/>
                <a:gd name="T69" fmla="*/ 252 h 306"/>
                <a:gd name="T70" fmla="*/ 18 w 348"/>
                <a:gd name="T71" fmla="*/ 258 h 306"/>
                <a:gd name="T72" fmla="*/ 12 w 348"/>
                <a:gd name="T73" fmla="*/ 252 h 306"/>
                <a:gd name="T74" fmla="*/ 30 w 348"/>
                <a:gd name="T75" fmla="*/ 234 h 306"/>
                <a:gd name="T76" fmla="*/ 24 w 348"/>
                <a:gd name="T77" fmla="*/ 192 h 306"/>
                <a:gd name="T78" fmla="*/ 36 w 348"/>
                <a:gd name="T79" fmla="*/ 156 h 306"/>
                <a:gd name="T80" fmla="*/ 0 w 348"/>
                <a:gd name="T81" fmla="*/ 84 h 306"/>
                <a:gd name="T82" fmla="*/ 0 w 348"/>
                <a:gd name="T83" fmla="*/ 6 h 306"/>
                <a:gd name="T84" fmla="*/ 186 w 348"/>
                <a:gd name="T85" fmla="*/ 0 h 306"/>
                <a:gd name="T86" fmla="*/ 192 w 348"/>
                <a:gd name="T87" fmla="*/ 6 h 306"/>
                <a:gd name="T88" fmla="*/ 192 w 348"/>
                <a:gd name="T89" fmla="*/ 30 h 306"/>
                <a:gd name="T90" fmla="*/ 198 w 348"/>
                <a:gd name="T91" fmla="*/ 30 h 306"/>
                <a:gd name="T92" fmla="*/ 192 w 348"/>
                <a:gd name="T93" fmla="*/ 36 h 306"/>
                <a:gd name="T94" fmla="*/ 210 w 348"/>
                <a:gd name="T95" fmla="*/ 54 h 306"/>
                <a:gd name="T96" fmla="*/ 192 w 348"/>
                <a:gd name="T97" fmla="*/ 60 h 306"/>
                <a:gd name="T98" fmla="*/ 204 w 348"/>
                <a:gd name="T99" fmla="*/ 66 h 306"/>
                <a:gd name="T100" fmla="*/ 174 w 348"/>
                <a:gd name="T101" fmla="*/ 108 h 306"/>
                <a:gd name="T102" fmla="*/ 168 w 348"/>
                <a:gd name="T103" fmla="*/ 156 h 306"/>
                <a:gd name="T104" fmla="*/ 288 w 348"/>
                <a:gd name="T105" fmla="*/ 150 h 306"/>
                <a:gd name="T106" fmla="*/ 288 w 348"/>
                <a:gd name="T107" fmla="*/ 174 h 306"/>
                <a:gd name="T108" fmla="*/ 306 w 348"/>
                <a:gd name="T109" fmla="*/ 210 h 306"/>
                <a:gd name="T110" fmla="*/ 306 w 348"/>
                <a:gd name="T111" fmla="*/ 216 h 3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8"/>
                <a:gd name="T169" fmla="*/ 0 h 306"/>
                <a:gd name="T170" fmla="*/ 348 w 348"/>
                <a:gd name="T171" fmla="*/ 306 h 3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8" h="306">
                  <a:moveTo>
                    <a:pt x="306" y="210"/>
                  </a:moveTo>
                  <a:lnTo>
                    <a:pt x="264" y="198"/>
                  </a:lnTo>
                  <a:lnTo>
                    <a:pt x="246" y="216"/>
                  </a:lnTo>
                  <a:lnTo>
                    <a:pt x="270" y="228"/>
                  </a:lnTo>
                  <a:lnTo>
                    <a:pt x="300" y="216"/>
                  </a:lnTo>
                  <a:lnTo>
                    <a:pt x="288" y="228"/>
                  </a:lnTo>
                  <a:lnTo>
                    <a:pt x="306" y="234"/>
                  </a:lnTo>
                  <a:lnTo>
                    <a:pt x="312" y="222"/>
                  </a:lnTo>
                  <a:lnTo>
                    <a:pt x="330" y="210"/>
                  </a:lnTo>
                  <a:lnTo>
                    <a:pt x="336" y="234"/>
                  </a:lnTo>
                  <a:lnTo>
                    <a:pt x="306" y="258"/>
                  </a:lnTo>
                  <a:lnTo>
                    <a:pt x="312" y="270"/>
                  </a:lnTo>
                  <a:lnTo>
                    <a:pt x="348" y="288"/>
                  </a:lnTo>
                  <a:lnTo>
                    <a:pt x="342" y="300"/>
                  </a:lnTo>
                  <a:lnTo>
                    <a:pt x="336" y="294"/>
                  </a:lnTo>
                  <a:lnTo>
                    <a:pt x="324" y="306"/>
                  </a:lnTo>
                  <a:lnTo>
                    <a:pt x="318" y="282"/>
                  </a:lnTo>
                  <a:lnTo>
                    <a:pt x="276" y="270"/>
                  </a:lnTo>
                  <a:lnTo>
                    <a:pt x="282" y="288"/>
                  </a:lnTo>
                  <a:lnTo>
                    <a:pt x="270" y="300"/>
                  </a:lnTo>
                  <a:lnTo>
                    <a:pt x="258" y="282"/>
                  </a:lnTo>
                  <a:lnTo>
                    <a:pt x="252" y="294"/>
                  </a:lnTo>
                  <a:lnTo>
                    <a:pt x="240" y="282"/>
                  </a:lnTo>
                  <a:lnTo>
                    <a:pt x="234" y="300"/>
                  </a:lnTo>
                  <a:lnTo>
                    <a:pt x="222" y="300"/>
                  </a:lnTo>
                  <a:lnTo>
                    <a:pt x="204" y="294"/>
                  </a:lnTo>
                  <a:lnTo>
                    <a:pt x="192" y="270"/>
                  </a:lnTo>
                  <a:lnTo>
                    <a:pt x="174" y="270"/>
                  </a:lnTo>
                  <a:lnTo>
                    <a:pt x="174" y="252"/>
                  </a:lnTo>
                  <a:lnTo>
                    <a:pt x="156" y="258"/>
                  </a:lnTo>
                  <a:lnTo>
                    <a:pt x="156" y="246"/>
                  </a:lnTo>
                  <a:lnTo>
                    <a:pt x="132" y="252"/>
                  </a:lnTo>
                  <a:lnTo>
                    <a:pt x="144" y="264"/>
                  </a:lnTo>
                  <a:lnTo>
                    <a:pt x="126" y="270"/>
                  </a:lnTo>
                  <a:lnTo>
                    <a:pt x="66" y="252"/>
                  </a:lnTo>
                  <a:lnTo>
                    <a:pt x="18" y="258"/>
                  </a:lnTo>
                  <a:lnTo>
                    <a:pt x="12" y="252"/>
                  </a:lnTo>
                  <a:lnTo>
                    <a:pt x="30" y="234"/>
                  </a:lnTo>
                  <a:lnTo>
                    <a:pt x="24" y="192"/>
                  </a:lnTo>
                  <a:lnTo>
                    <a:pt x="36" y="156"/>
                  </a:lnTo>
                  <a:lnTo>
                    <a:pt x="0" y="84"/>
                  </a:lnTo>
                  <a:lnTo>
                    <a:pt x="0" y="6"/>
                  </a:lnTo>
                  <a:lnTo>
                    <a:pt x="186" y="0"/>
                  </a:lnTo>
                  <a:lnTo>
                    <a:pt x="192" y="6"/>
                  </a:lnTo>
                  <a:lnTo>
                    <a:pt x="192" y="30"/>
                  </a:lnTo>
                  <a:lnTo>
                    <a:pt x="198" y="30"/>
                  </a:lnTo>
                  <a:lnTo>
                    <a:pt x="192" y="36"/>
                  </a:lnTo>
                  <a:lnTo>
                    <a:pt x="210" y="54"/>
                  </a:lnTo>
                  <a:lnTo>
                    <a:pt x="192" y="60"/>
                  </a:lnTo>
                  <a:lnTo>
                    <a:pt x="204" y="66"/>
                  </a:lnTo>
                  <a:lnTo>
                    <a:pt x="174" y="108"/>
                  </a:lnTo>
                  <a:lnTo>
                    <a:pt x="168" y="156"/>
                  </a:lnTo>
                  <a:lnTo>
                    <a:pt x="288" y="150"/>
                  </a:lnTo>
                  <a:lnTo>
                    <a:pt x="288" y="174"/>
                  </a:lnTo>
                  <a:lnTo>
                    <a:pt x="306" y="210"/>
                  </a:lnTo>
                  <a:lnTo>
                    <a:pt x="306" y="216"/>
                  </a:lnTo>
                </a:path>
              </a:pathLst>
            </a:custGeom>
            <a:noFill/>
            <a:ln w="9525">
              <a:solidFill>
                <a:srgbClr val="000000"/>
              </a:solidFill>
              <a:prstDash val="solid"/>
              <a:round/>
              <a:headEnd/>
              <a:tailEnd/>
            </a:ln>
          </p:spPr>
          <p:txBody>
            <a:bodyPr/>
            <a:lstStyle/>
            <a:p>
              <a:endParaRPr lang="en-US"/>
            </a:p>
          </p:txBody>
        </p:sp>
        <p:sp>
          <p:nvSpPr>
            <p:cNvPr id="12343" name="Freeform 179"/>
            <p:cNvSpPr>
              <a:spLocks/>
            </p:cNvSpPr>
            <p:nvPr/>
          </p:nvSpPr>
          <p:spPr bwMode="auto">
            <a:xfrm>
              <a:off x="4269" y="1272"/>
              <a:ext cx="228" cy="360"/>
            </a:xfrm>
            <a:custGeom>
              <a:avLst/>
              <a:gdLst>
                <a:gd name="T0" fmla="*/ 66 w 228"/>
                <a:gd name="T1" fmla="*/ 360 h 360"/>
                <a:gd name="T2" fmla="*/ 60 w 228"/>
                <a:gd name="T3" fmla="*/ 360 h 360"/>
                <a:gd name="T4" fmla="*/ 42 w 228"/>
                <a:gd name="T5" fmla="*/ 336 h 360"/>
                <a:gd name="T6" fmla="*/ 0 w 228"/>
                <a:gd name="T7" fmla="*/ 198 h 360"/>
                <a:gd name="T8" fmla="*/ 18 w 228"/>
                <a:gd name="T9" fmla="*/ 198 h 360"/>
                <a:gd name="T10" fmla="*/ 12 w 228"/>
                <a:gd name="T11" fmla="*/ 180 h 360"/>
                <a:gd name="T12" fmla="*/ 24 w 228"/>
                <a:gd name="T13" fmla="*/ 180 h 360"/>
                <a:gd name="T14" fmla="*/ 18 w 228"/>
                <a:gd name="T15" fmla="*/ 174 h 360"/>
                <a:gd name="T16" fmla="*/ 30 w 228"/>
                <a:gd name="T17" fmla="*/ 138 h 360"/>
                <a:gd name="T18" fmla="*/ 30 w 228"/>
                <a:gd name="T19" fmla="*/ 78 h 360"/>
                <a:gd name="T20" fmla="*/ 54 w 228"/>
                <a:gd name="T21" fmla="*/ 12 h 360"/>
                <a:gd name="T22" fmla="*/ 66 w 228"/>
                <a:gd name="T23" fmla="*/ 6 h 360"/>
                <a:gd name="T24" fmla="*/ 78 w 228"/>
                <a:gd name="T25" fmla="*/ 24 h 360"/>
                <a:gd name="T26" fmla="*/ 108 w 228"/>
                <a:gd name="T27" fmla="*/ 0 h 360"/>
                <a:gd name="T28" fmla="*/ 138 w 228"/>
                <a:gd name="T29" fmla="*/ 18 h 360"/>
                <a:gd name="T30" fmla="*/ 168 w 228"/>
                <a:gd name="T31" fmla="*/ 120 h 360"/>
                <a:gd name="T32" fmla="*/ 186 w 228"/>
                <a:gd name="T33" fmla="*/ 120 h 360"/>
                <a:gd name="T34" fmla="*/ 192 w 228"/>
                <a:gd name="T35" fmla="*/ 144 h 360"/>
                <a:gd name="T36" fmla="*/ 216 w 228"/>
                <a:gd name="T37" fmla="*/ 150 h 360"/>
                <a:gd name="T38" fmla="*/ 216 w 228"/>
                <a:gd name="T39" fmla="*/ 168 h 360"/>
                <a:gd name="T40" fmla="*/ 228 w 228"/>
                <a:gd name="T41" fmla="*/ 168 h 360"/>
                <a:gd name="T42" fmla="*/ 222 w 228"/>
                <a:gd name="T43" fmla="*/ 186 h 360"/>
                <a:gd name="T44" fmla="*/ 192 w 228"/>
                <a:gd name="T45" fmla="*/ 204 h 360"/>
                <a:gd name="T46" fmla="*/ 180 w 228"/>
                <a:gd name="T47" fmla="*/ 222 h 360"/>
                <a:gd name="T48" fmla="*/ 174 w 228"/>
                <a:gd name="T49" fmla="*/ 210 h 360"/>
                <a:gd name="T50" fmla="*/ 162 w 228"/>
                <a:gd name="T51" fmla="*/ 222 h 360"/>
                <a:gd name="T52" fmla="*/ 156 w 228"/>
                <a:gd name="T53" fmla="*/ 216 h 360"/>
                <a:gd name="T54" fmla="*/ 156 w 228"/>
                <a:gd name="T55" fmla="*/ 234 h 360"/>
                <a:gd name="T56" fmla="*/ 144 w 228"/>
                <a:gd name="T57" fmla="*/ 234 h 360"/>
                <a:gd name="T58" fmla="*/ 150 w 228"/>
                <a:gd name="T59" fmla="*/ 228 h 360"/>
                <a:gd name="T60" fmla="*/ 138 w 228"/>
                <a:gd name="T61" fmla="*/ 216 h 360"/>
                <a:gd name="T62" fmla="*/ 126 w 228"/>
                <a:gd name="T63" fmla="*/ 270 h 360"/>
                <a:gd name="T64" fmla="*/ 120 w 228"/>
                <a:gd name="T65" fmla="*/ 264 h 360"/>
                <a:gd name="T66" fmla="*/ 114 w 228"/>
                <a:gd name="T67" fmla="*/ 282 h 360"/>
                <a:gd name="T68" fmla="*/ 102 w 228"/>
                <a:gd name="T69" fmla="*/ 282 h 360"/>
                <a:gd name="T70" fmla="*/ 102 w 228"/>
                <a:gd name="T71" fmla="*/ 300 h 360"/>
                <a:gd name="T72" fmla="*/ 96 w 228"/>
                <a:gd name="T73" fmla="*/ 288 h 360"/>
                <a:gd name="T74" fmla="*/ 84 w 228"/>
                <a:gd name="T75" fmla="*/ 294 h 360"/>
                <a:gd name="T76" fmla="*/ 66 w 228"/>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28"/>
                <a:gd name="T118" fmla="*/ 0 h 360"/>
                <a:gd name="T119" fmla="*/ 228 w 228"/>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28" h="360">
                  <a:moveTo>
                    <a:pt x="66" y="360"/>
                  </a:moveTo>
                  <a:lnTo>
                    <a:pt x="60" y="360"/>
                  </a:lnTo>
                  <a:lnTo>
                    <a:pt x="42" y="336"/>
                  </a:lnTo>
                  <a:lnTo>
                    <a:pt x="0" y="198"/>
                  </a:lnTo>
                  <a:lnTo>
                    <a:pt x="18" y="198"/>
                  </a:lnTo>
                  <a:lnTo>
                    <a:pt x="12" y="180"/>
                  </a:lnTo>
                  <a:lnTo>
                    <a:pt x="24" y="180"/>
                  </a:lnTo>
                  <a:lnTo>
                    <a:pt x="18" y="174"/>
                  </a:lnTo>
                  <a:lnTo>
                    <a:pt x="30" y="138"/>
                  </a:lnTo>
                  <a:lnTo>
                    <a:pt x="30" y="78"/>
                  </a:lnTo>
                  <a:lnTo>
                    <a:pt x="54" y="12"/>
                  </a:lnTo>
                  <a:lnTo>
                    <a:pt x="66" y="6"/>
                  </a:lnTo>
                  <a:lnTo>
                    <a:pt x="78" y="24"/>
                  </a:lnTo>
                  <a:lnTo>
                    <a:pt x="108" y="0"/>
                  </a:lnTo>
                  <a:lnTo>
                    <a:pt x="138" y="18"/>
                  </a:lnTo>
                  <a:lnTo>
                    <a:pt x="168" y="120"/>
                  </a:lnTo>
                  <a:lnTo>
                    <a:pt x="186" y="120"/>
                  </a:lnTo>
                  <a:lnTo>
                    <a:pt x="192" y="144"/>
                  </a:lnTo>
                  <a:lnTo>
                    <a:pt x="216" y="150"/>
                  </a:lnTo>
                  <a:lnTo>
                    <a:pt x="216" y="168"/>
                  </a:lnTo>
                  <a:lnTo>
                    <a:pt x="228" y="168"/>
                  </a:lnTo>
                  <a:lnTo>
                    <a:pt x="222" y="186"/>
                  </a:lnTo>
                  <a:lnTo>
                    <a:pt x="192" y="204"/>
                  </a:lnTo>
                  <a:lnTo>
                    <a:pt x="180" y="222"/>
                  </a:lnTo>
                  <a:lnTo>
                    <a:pt x="174" y="210"/>
                  </a:lnTo>
                  <a:lnTo>
                    <a:pt x="162" y="222"/>
                  </a:lnTo>
                  <a:lnTo>
                    <a:pt x="156" y="216"/>
                  </a:lnTo>
                  <a:lnTo>
                    <a:pt x="156" y="234"/>
                  </a:lnTo>
                  <a:lnTo>
                    <a:pt x="144" y="234"/>
                  </a:lnTo>
                  <a:lnTo>
                    <a:pt x="150" y="228"/>
                  </a:lnTo>
                  <a:lnTo>
                    <a:pt x="138" y="216"/>
                  </a:lnTo>
                  <a:lnTo>
                    <a:pt x="126" y="270"/>
                  </a:lnTo>
                  <a:lnTo>
                    <a:pt x="120" y="264"/>
                  </a:lnTo>
                  <a:lnTo>
                    <a:pt x="114" y="282"/>
                  </a:lnTo>
                  <a:lnTo>
                    <a:pt x="102" y="282"/>
                  </a:lnTo>
                  <a:lnTo>
                    <a:pt x="102" y="300"/>
                  </a:lnTo>
                  <a:lnTo>
                    <a:pt x="96" y="288"/>
                  </a:lnTo>
                  <a:lnTo>
                    <a:pt x="84" y="294"/>
                  </a:lnTo>
                  <a:lnTo>
                    <a:pt x="66" y="360"/>
                  </a:lnTo>
                  <a:close/>
                </a:path>
              </a:pathLst>
            </a:custGeom>
            <a:solidFill>
              <a:srgbClr val="FF8C00"/>
            </a:solidFill>
            <a:ln w="9525">
              <a:solidFill>
                <a:srgbClr val="FF8C00"/>
              </a:solidFill>
              <a:prstDash val="solid"/>
              <a:round/>
              <a:headEnd/>
              <a:tailEnd/>
            </a:ln>
          </p:spPr>
          <p:txBody>
            <a:bodyPr/>
            <a:lstStyle/>
            <a:p>
              <a:endParaRPr lang="en-US"/>
            </a:p>
          </p:txBody>
        </p:sp>
        <p:sp>
          <p:nvSpPr>
            <p:cNvPr id="12344" name="Freeform 180"/>
            <p:cNvSpPr>
              <a:spLocks/>
            </p:cNvSpPr>
            <p:nvPr/>
          </p:nvSpPr>
          <p:spPr bwMode="auto">
            <a:xfrm>
              <a:off x="4269" y="1272"/>
              <a:ext cx="228" cy="366"/>
            </a:xfrm>
            <a:custGeom>
              <a:avLst/>
              <a:gdLst>
                <a:gd name="T0" fmla="*/ 66 w 228"/>
                <a:gd name="T1" fmla="*/ 360 h 366"/>
                <a:gd name="T2" fmla="*/ 60 w 228"/>
                <a:gd name="T3" fmla="*/ 360 h 366"/>
                <a:gd name="T4" fmla="*/ 42 w 228"/>
                <a:gd name="T5" fmla="*/ 336 h 366"/>
                <a:gd name="T6" fmla="*/ 0 w 228"/>
                <a:gd name="T7" fmla="*/ 198 h 366"/>
                <a:gd name="T8" fmla="*/ 18 w 228"/>
                <a:gd name="T9" fmla="*/ 198 h 366"/>
                <a:gd name="T10" fmla="*/ 12 w 228"/>
                <a:gd name="T11" fmla="*/ 180 h 366"/>
                <a:gd name="T12" fmla="*/ 24 w 228"/>
                <a:gd name="T13" fmla="*/ 180 h 366"/>
                <a:gd name="T14" fmla="*/ 18 w 228"/>
                <a:gd name="T15" fmla="*/ 174 h 366"/>
                <a:gd name="T16" fmla="*/ 30 w 228"/>
                <a:gd name="T17" fmla="*/ 138 h 366"/>
                <a:gd name="T18" fmla="*/ 30 w 228"/>
                <a:gd name="T19" fmla="*/ 78 h 366"/>
                <a:gd name="T20" fmla="*/ 54 w 228"/>
                <a:gd name="T21" fmla="*/ 12 h 366"/>
                <a:gd name="T22" fmla="*/ 66 w 228"/>
                <a:gd name="T23" fmla="*/ 6 h 366"/>
                <a:gd name="T24" fmla="*/ 78 w 228"/>
                <a:gd name="T25" fmla="*/ 24 h 366"/>
                <a:gd name="T26" fmla="*/ 108 w 228"/>
                <a:gd name="T27" fmla="*/ 0 h 366"/>
                <a:gd name="T28" fmla="*/ 138 w 228"/>
                <a:gd name="T29" fmla="*/ 18 h 366"/>
                <a:gd name="T30" fmla="*/ 168 w 228"/>
                <a:gd name="T31" fmla="*/ 120 h 366"/>
                <a:gd name="T32" fmla="*/ 186 w 228"/>
                <a:gd name="T33" fmla="*/ 120 h 366"/>
                <a:gd name="T34" fmla="*/ 192 w 228"/>
                <a:gd name="T35" fmla="*/ 144 h 366"/>
                <a:gd name="T36" fmla="*/ 216 w 228"/>
                <a:gd name="T37" fmla="*/ 150 h 366"/>
                <a:gd name="T38" fmla="*/ 216 w 228"/>
                <a:gd name="T39" fmla="*/ 168 h 366"/>
                <a:gd name="T40" fmla="*/ 228 w 228"/>
                <a:gd name="T41" fmla="*/ 168 h 366"/>
                <a:gd name="T42" fmla="*/ 222 w 228"/>
                <a:gd name="T43" fmla="*/ 186 h 366"/>
                <a:gd name="T44" fmla="*/ 192 w 228"/>
                <a:gd name="T45" fmla="*/ 204 h 366"/>
                <a:gd name="T46" fmla="*/ 180 w 228"/>
                <a:gd name="T47" fmla="*/ 222 h 366"/>
                <a:gd name="T48" fmla="*/ 174 w 228"/>
                <a:gd name="T49" fmla="*/ 210 h 366"/>
                <a:gd name="T50" fmla="*/ 162 w 228"/>
                <a:gd name="T51" fmla="*/ 222 h 366"/>
                <a:gd name="T52" fmla="*/ 156 w 228"/>
                <a:gd name="T53" fmla="*/ 216 h 366"/>
                <a:gd name="T54" fmla="*/ 156 w 228"/>
                <a:gd name="T55" fmla="*/ 234 h 366"/>
                <a:gd name="T56" fmla="*/ 144 w 228"/>
                <a:gd name="T57" fmla="*/ 234 h 366"/>
                <a:gd name="T58" fmla="*/ 150 w 228"/>
                <a:gd name="T59" fmla="*/ 228 h 366"/>
                <a:gd name="T60" fmla="*/ 138 w 228"/>
                <a:gd name="T61" fmla="*/ 216 h 366"/>
                <a:gd name="T62" fmla="*/ 126 w 228"/>
                <a:gd name="T63" fmla="*/ 270 h 366"/>
                <a:gd name="T64" fmla="*/ 120 w 228"/>
                <a:gd name="T65" fmla="*/ 264 h 366"/>
                <a:gd name="T66" fmla="*/ 114 w 228"/>
                <a:gd name="T67" fmla="*/ 282 h 366"/>
                <a:gd name="T68" fmla="*/ 102 w 228"/>
                <a:gd name="T69" fmla="*/ 282 h 366"/>
                <a:gd name="T70" fmla="*/ 102 w 228"/>
                <a:gd name="T71" fmla="*/ 300 h 366"/>
                <a:gd name="T72" fmla="*/ 96 w 228"/>
                <a:gd name="T73" fmla="*/ 288 h 366"/>
                <a:gd name="T74" fmla="*/ 84 w 228"/>
                <a:gd name="T75" fmla="*/ 294 h 366"/>
                <a:gd name="T76" fmla="*/ 66 w 228"/>
                <a:gd name="T77" fmla="*/ 360 h 366"/>
                <a:gd name="T78" fmla="*/ 66 w 228"/>
                <a:gd name="T79" fmla="*/ 366 h 36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8"/>
                <a:gd name="T121" fmla="*/ 0 h 366"/>
                <a:gd name="T122" fmla="*/ 228 w 228"/>
                <a:gd name="T123" fmla="*/ 366 h 36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8" h="366">
                  <a:moveTo>
                    <a:pt x="66" y="360"/>
                  </a:moveTo>
                  <a:lnTo>
                    <a:pt x="60" y="360"/>
                  </a:lnTo>
                  <a:lnTo>
                    <a:pt x="42" y="336"/>
                  </a:lnTo>
                  <a:lnTo>
                    <a:pt x="0" y="198"/>
                  </a:lnTo>
                  <a:lnTo>
                    <a:pt x="18" y="198"/>
                  </a:lnTo>
                  <a:lnTo>
                    <a:pt x="12" y="180"/>
                  </a:lnTo>
                  <a:lnTo>
                    <a:pt x="24" y="180"/>
                  </a:lnTo>
                  <a:lnTo>
                    <a:pt x="18" y="174"/>
                  </a:lnTo>
                  <a:lnTo>
                    <a:pt x="30" y="138"/>
                  </a:lnTo>
                  <a:lnTo>
                    <a:pt x="30" y="78"/>
                  </a:lnTo>
                  <a:lnTo>
                    <a:pt x="54" y="12"/>
                  </a:lnTo>
                  <a:lnTo>
                    <a:pt x="66" y="6"/>
                  </a:lnTo>
                  <a:lnTo>
                    <a:pt x="78" y="24"/>
                  </a:lnTo>
                  <a:lnTo>
                    <a:pt x="108" y="0"/>
                  </a:lnTo>
                  <a:lnTo>
                    <a:pt x="138" y="18"/>
                  </a:lnTo>
                  <a:lnTo>
                    <a:pt x="168" y="120"/>
                  </a:lnTo>
                  <a:lnTo>
                    <a:pt x="186" y="120"/>
                  </a:lnTo>
                  <a:lnTo>
                    <a:pt x="192" y="144"/>
                  </a:lnTo>
                  <a:lnTo>
                    <a:pt x="216" y="150"/>
                  </a:lnTo>
                  <a:lnTo>
                    <a:pt x="216" y="168"/>
                  </a:lnTo>
                  <a:lnTo>
                    <a:pt x="228" y="168"/>
                  </a:lnTo>
                  <a:lnTo>
                    <a:pt x="222" y="186"/>
                  </a:lnTo>
                  <a:lnTo>
                    <a:pt x="192" y="204"/>
                  </a:lnTo>
                  <a:lnTo>
                    <a:pt x="180" y="222"/>
                  </a:lnTo>
                  <a:lnTo>
                    <a:pt x="174" y="210"/>
                  </a:lnTo>
                  <a:lnTo>
                    <a:pt x="162" y="222"/>
                  </a:lnTo>
                  <a:lnTo>
                    <a:pt x="156" y="216"/>
                  </a:lnTo>
                  <a:lnTo>
                    <a:pt x="156" y="234"/>
                  </a:lnTo>
                  <a:lnTo>
                    <a:pt x="144" y="234"/>
                  </a:lnTo>
                  <a:lnTo>
                    <a:pt x="150" y="228"/>
                  </a:lnTo>
                  <a:lnTo>
                    <a:pt x="138" y="216"/>
                  </a:lnTo>
                  <a:lnTo>
                    <a:pt x="126" y="270"/>
                  </a:lnTo>
                  <a:lnTo>
                    <a:pt x="120" y="264"/>
                  </a:lnTo>
                  <a:lnTo>
                    <a:pt x="114" y="282"/>
                  </a:lnTo>
                  <a:lnTo>
                    <a:pt x="102" y="282"/>
                  </a:lnTo>
                  <a:lnTo>
                    <a:pt x="102" y="300"/>
                  </a:lnTo>
                  <a:lnTo>
                    <a:pt x="96" y="288"/>
                  </a:lnTo>
                  <a:lnTo>
                    <a:pt x="84" y="294"/>
                  </a:lnTo>
                  <a:lnTo>
                    <a:pt x="66" y="360"/>
                  </a:lnTo>
                  <a:lnTo>
                    <a:pt x="66" y="366"/>
                  </a:lnTo>
                </a:path>
              </a:pathLst>
            </a:custGeom>
            <a:noFill/>
            <a:ln w="9525">
              <a:solidFill>
                <a:srgbClr val="000000"/>
              </a:solidFill>
              <a:prstDash val="solid"/>
              <a:round/>
              <a:headEnd/>
              <a:tailEnd/>
            </a:ln>
          </p:spPr>
          <p:txBody>
            <a:bodyPr/>
            <a:lstStyle/>
            <a:p>
              <a:endParaRPr lang="en-US"/>
            </a:p>
          </p:txBody>
        </p:sp>
        <p:sp>
          <p:nvSpPr>
            <p:cNvPr id="12345" name="Freeform 181"/>
            <p:cNvSpPr>
              <a:spLocks/>
            </p:cNvSpPr>
            <p:nvPr/>
          </p:nvSpPr>
          <p:spPr bwMode="auto">
            <a:xfrm>
              <a:off x="3891" y="1956"/>
              <a:ext cx="282" cy="138"/>
            </a:xfrm>
            <a:custGeom>
              <a:avLst/>
              <a:gdLst>
                <a:gd name="T0" fmla="*/ 216 w 282"/>
                <a:gd name="T1" fmla="*/ 0 h 138"/>
                <a:gd name="T2" fmla="*/ 246 w 282"/>
                <a:gd name="T3" fmla="*/ 96 h 138"/>
                <a:gd name="T4" fmla="*/ 282 w 282"/>
                <a:gd name="T5" fmla="*/ 84 h 138"/>
                <a:gd name="T6" fmla="*/ 282 w 282"/>
                <a:gd name="T7" fmla="*/ 120 h 138"/>
                <a:gd name="T8" fmla="*/ 276 w 282"/>
                <a:gd name="T9" fmla="*/ 120 h 138"/>
                <a:gd name="T10" fmla="*/ 276 w 282"/>
                <a:gd name="T11" fmla="*/ 102 h 138"/>
                <a:gd name="T12" fmla="*/ 270 w 282"/>
                <a:gd name="T13" fmla="*/ 120 h 138"/>
                <a:gd name="T14" fmla="*/ 258 w 282"/>
                <a:gd name="T15" fmla="*/ 126 h 138"/>
                <a:gd name="T16" fmla="*/ 258 w 282"/>
                <a:gd name="T17" fmla="*/ 132 h 138"/>
                <a:gd name="T18" fmla="*/ 246 w 282"/>
                <a:gd name="T19" fmla="*/ 138 h 138"/>
                <a:gd name="T20" fmla="*/ 234 w 282"/>
                <a:gd name="T21" fmla="*/ 108 h 138"/>
                <a:gd name="T22" fmla="*/ 228 w 282"/>
                <a:gd name="T23" fmla="*/ 114 h 138"/>
                <a:gd name="T24" fmla="*/ 210 w 282"/>
                <a:gd name="T25" fmla="*/ 102 h 138"/>
                <a:gd name="T26" fmla="*/ 216 w 282"/>
                <a:gd name="T27" fmla="*/ 96 h 138"/>
                <a:gd name="T28" fmla="*/ 210 w 282"/>
                <a:gd name="T29" fmla="*/ 90 h 138"/>
                <a:gd name="T30" fmla="*/ 222 w 282"/>
                <a:gd name="T31" fmla="*/ 90 h 138"/>
                <a:gd name="T32" fmla="*/ 216 w 282"/>
                <a:gd name="T33" fmla="*/ 78 h 138"/>
                <a:gd name="T34" fmla="*/ 204 w 282"/>
                <a:gd name="T35" fmla="*/ 78 h 138"/>
                <a:gd name="T36" fmla="*/ 210 w 282"/>
                <a:gd name="T37" fmla="*/ 72 h 138"/>
                <a:gd name="T38" fmla="*/ 210 w 282"/>
                <a:gd name="T39" fmla="*/ 48 h 138"/>
                <a:gd name="T40" fmla="*/ 198 w 282"/>
                <a:gd name="T41" fmla="*/ 48 h 138"/>
                <a:gd name="T42" fmla="*/ 216 w 282"/>
                <a:gd name="T43" fmla="*/ 18 h 138"/>
                <a:gd name="T44" fmla="*/ 210 w 282"/>
                <a:gd name="T45" fmla="*/ 12 h 138"/>
                <a:gd name="T46" fmla="*/ 186 w 282"/>
                <a:gd name="T47" fmla="*/ 48 h 138"/>
                <a:gd name="T48" fmla="*/ 180 w 282"/>
                <a:gd name="T49" fmla="*/ 42 h 138"/>
                <a:gd name="T50" fmla="*/ 192 w 282"/>
                <a:gd name="T51" fmla="*/ 54 h 138"/>
                <a:gd name="T52" fmla="*/ 186 w 282"/>
                <a:gd name="T53" fmla="*/ 84 h 138"/>
                <a:gd name="T54" fmla="*/ 204 w 282"/>
                <a:gd name="T55" fmla="*/ 108 h 138"/>
                <a:gd name="T56" fmla="*/ 186 w 282"/>
                <a:gd name="T57" fmla="*/ 108 h 138"/>
                <a:gd name="T58" fmla="*/ 204 w 282"/>
                <a:gd name="T59" fmla="*/ 114 h 138"/>
                <a:gd name="T60" fmla="*/ 216 w 282"/>
                <a:gd name="T61" fmla="*/ 132 h 138"/>
                <a:gd name="T62" fmla="*/ 162 w 282"/>
                <a:gd name="T63" fmla="*/ 114 h 138"/>
                <a:gd name="T64" fmla="*/ 156 w 282"/>
                <a:gd name="T65" fmla="*/ 126 h 138"/>
                <a:gd name="T66" fmla="*/ 150 w 282"/>
                <a:gd name="T67" fmla="*/ 114 h 138"/>
                <a:gd name="T68" fmla="*/ 162 w 282"/>
                <a:gd name="T69" fmla="*/ 84 h 138"/>
                <a:gd name="T70" fmla="*/ 162 w 282"/>
                <a:gd name="T71" fmla="*/ 78 h 138"/>
                <a:gd name="T72" fmla="*/ 150 w 282"/>
                <a:gd name="T73" fmla="*/ 72 h 138"/>
                <a:gd name="T74" fmla="*/ 114 w 282"/>
                <a:gd name="T75" fmla="*/ 54 h 138"/>
                <a:gd name="T76" fmla="*/ 102 w 282"/>
                <a:gd name="T77" fmla="*/ 30 h 138"/>
                <a:gd name="T78" fmla="*/ 78 w 282"/>
                <a:gd name="T79" fmla="*/ 30 h 138"/>
                <a:gd name="T80" fmla="*/ 66 w 282"/>
                <a:gd name="T81" fmla="*/ 48 h 138"/>
                <a:gd name="T82" fmla="*/ 48 w 282"/>
                <a:gd name="T83" fmla="*/ 42 h 138"/>
                <a:gd name="T84" fmla="*/ 12 w 282"/>
                <a:gd name="T85" fmla="*/ 78 h 138"/>
                <a:gd name="T86" fmla="*/ 0 w 282"/>
                <a:gd name="T87" fmla="*/ 42 h 138"/>
                <a:gd name="T88" fmla="*/ 198 w 282"/>
                <a:gd name="T89" fmla="*/ 0 h 138"/>
                <a:gd name="T90" fmla="*/ 216 w 282"/>
                <a:gd name="T91" fmla="*/ 0 h 1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82"/>
                <a:gd name="T139" fmla="*/ 0 h 138"/>
                <a:gd name="T140" fmla="*/ 282 w 282"/>
                <a:gd name="T141" fmla="*/ 138 h 1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82" h="138">
                  <a:moveTo>
                    <a:pt x="216" y="0"/>
                  </a:moveTo>
                  <a:lnTo>
                    <a:pt x="246" y="96"/>
                  </a:lnTo>
                  <a:lnTo>
                    <a:pt x="282" y="84"/>
                  </a:lnTo>
                  <a:lnTo>
                    <a:pt x="282" y="120"/>
                  </a:lnTo>
                  <a:lnTo>
                    <a:pt x="276" y="120"/>
                  </a:lnTo>
                  <a:lnTo>
                    <a:pt x="276" y="102"/>
                  </a:lnTo>
                  <a:lnTo>
                    <a:pt x="270" y="120"/>
                  </a:lnTo>
                  <a:lnTo>
                    <a:pt x="258" y="126"/>
                  </a:lnTo>
                  <a:lnTo>
                    <a:pt x="258" y="132"/>
                  </a:lnTo>
                  <a:lnTo>
                    <a:pt x="246" y="138"/>
                  </a:lnTo>
                  <a:lnTo>
                    <a:pt x="234" y="108"/>
                  </a:lnTo>
                  <a:lnTo>
                    <a:pt x="228" y="114"/>
                  </a:lnTo>
                  <a:lnTo>
                    <a:pt x="210" y="102"/>
                  </a:lnTo>
                  <a:lnTo>
                    <a:pt x="216" y="96"/>
                  </a:lnTo>
                  <a:lnTo>
                    <a:pt x="210" y="90"/>
                  </a:lnTo>
                  <a:lnTo>
                    <a:pt x="222" y="90"/>
                  </a:lnTo>
                  <a:lnTo>
                    <a:pt x="216" y="78"/>
                  </a:lnTo>
                  <a:lnTo>
                    <a:pt x="204" y="78"/>
                  </a:lnTo>
                  <a:lnTo>
                    <a:pt x="210" y="72"/>
                  </a:lnTo>
                  <a:lnTo>
                    <a:pt x="210" y="48"/>
                  </a:lnTo>
                  <a:lnTo>
                    <a:pt x="198" y="48"/>
                  </a:lnTo>
                  <a:lnTo>
                    <a:pt x="216" y="18"/>
                  </a:lnTo>
                  <a:lnTo>
                    <a:pt x="210" y="12"/>
                  </a:lnTo>
                  <a:lnTo>
                    <a:pt x="186" y="48"/>
                  </a:lnTo>
                  <a:lnTo>
                    <a:pt x="180" y="42"/>
                  </a:lnTo>
                  <a:lnTo>
                    <a:pt x="192" y="54"/>
                  </a:lnTo>
                  <a:lnTo>
                    <a:pt x="186" y="84"/>
                  </a:lnTo>
                  <a:lnTo>
                    <a:pt x="204" y="108"/>
                  </a:lnTo>
                  <a:lnTo>
                    <a:pt x="186" y="108"/>
                  </a:lnTo>
                  <a:lnTo>
                    <a:pt x="204" y="114"/>
                  </a:lnTo>
                  <a:lnTo>
                    <a:pt x="216" y="132"/>
                  </a:lnTo>
                  <a:lnTo>
                    <a:pt x="162" y="114"/>
                  </a:lnTo>
                  <a:lnTo>
                    <a:pt x="156" y="126"/>
                  </a:lnTo>
                  <a:lnTo>
                    <a:pt x="150" y="114"/>
                  </a:lnTo>
                  <a:lnTo>
                    <a:pt x="162" y="84"/>
                  </a:lnTo>
                  <a:lnTo>
                    <a:pt x="162" y="78"/>
                  </a:lnTo>
                  <a:lnTo>
                    <a:pt x="150" y="72"/>
                  </a:lnTo>
                  <a:lnTo>
                    <a:pt x="114" y="54"/>
                  </a:lnTo>
                  <a:lnTo>
                    <a:pt x="102" y="30"/>
                  </a:lnTo>
                  <a:lnTo>
                    <a:pt x="78" y="30"/>
                  </a:lnTo>
                  <a:lnTo>
                    <a:pt x="66" y="48"/>
                  </a:lnTo>
                  <a:lnTo>
                    <a:pt x="48" y="42"/>
                  </a:lnTo>
                  <a:lnTo>
                    <a:pt x="12" y="78"/>
                  </a:lnTo>
                  <a:lnTo>
                    <a:pt x="0" y="42"/>
                  </a:lnTo>
                  <a:lnTo>
                    <a:pt x="198" y="0"/>
                  </a:lnTo>
                  <a:lnTo>
                    <a:pt x="216" y="0"/>
                  </a:lnTo>
                  <a:close/>
                </a:path>
              </a:pathLst>
            </a:custGeom>
            <a:solidFill>
              <a:srgbClr val="FF8C00"/>
            </a:solidFill>
            <a:ln w="9525">
              <a:solidFill>
                <a:srgbClr val="FF8C00"/>
              </a:solidFill>
              <a:prstDash val="solid"/>
              <a:round/>
              <a:headEnd/>
              <a:tailEnd/>
            </a:ln>
          </p:spPr>
          <p:txBody>
            <a:bodyPr/>
            <a:lstStyle/>
            <a:p>
              <a:endParaRPr lang="en-US"/>
            </a:p>
          </p:txBody>
        </p:sp>
        <p:sp>
          <p:nvSpPr>
            <p:cNvPr id="12346" name="Freeform 182"/>
            <p:cNvSpPr>
              <a:spLocks/>
            </p:cNvSpPr>
            <p:nvPr/>
          </p:nvSpPr>
          <p:spPr bwMode="auto">
            <a:xfrm>
              <a:off x="3891" y="1956"/>
              <a:ext cx="282" cy="138"/>
            </a:xfrm>
            <a:custGeom>
              <a:avLst/>
              <a:gdLst>
                <a:gd name="T0" fmla="*/ 216 w 282"/>
                <a:gd name="T1" fmla="*/ 0 h 138"/>
                <a:gd name="T2" fmla="*/ 246 w 282"/>
                <a:gd name="T3" fmla="*/ 96 h 138"/>
                <a:gd name="T4" fmla="*/ 282 w 282"/>
                <a:gd name="T5" fmla="*/ 84 h 138"/>
                <a:gd name="T6" fmla="*/ 282 w 282"/>
                <a:gd name="T7" fmla="*/ 120 h 138"/>
                <a:gd name="T8" fmla="*/ 276 w 282"/>
                <a:gd name="T9" fmla="*/ 120 h 138"/>
                <a:gd name="T10" fmla="*/ 276 w 282"/>
                <a:gd name="T11" fmla="*/ 102 h 138"/>
                <a:gd name="T12" fmla="*/ 270 w 282"/>
                <a:gd name="T13" fmla="*/ 120 h 138"/>
                <a:gd name="T14" fmla="*/ 258 w 282"/>
                <a:gd name="T15" fmla="*/ 126 h 138"/>
                <a:gd name="T16" fmla="*/ 258 w 282"/>
                <a:gd name="T17" fmla="*/ 132 h 138"/>
                <a:gd name="T18" fmla="*/ 246 w 282"/>
                <a:gd name="T19" fmla="*/ 138 h 138"/>
                <a:gd name="T20" fmla="*/ 234 w 282"/>
                <a:gd name="T21" fmla="*/ 108 h 138"/>
                <a:gd name="T22" fmla="*/ 228 w 282"/>
                <a:gd name="T23" fmla="*/ 114 h 138"/>
                <a:gd name="T24" fmla="*/ 210 w 282"/>
                <a:gd name="T25" fmla="*/ 102 h 138"/>
                <a:gd name="T26" fmla="*/ 216 w 282"/>
                <a:gd name="T27" fmla="*/ 96 h 138"/>
                <a:gd name="T28" fmla="*/ 210 w 282"/>
                <a:gd name="T29" fmla="*/ 90 h 138"/>
                <a:gd name="T30" fmla="*/ 222 w 282"/>
                <a:gd name="T31" fmla="*/ 90 h 138"/>
                <a:gd name="T32" fmla="*/ 216 w 282"/>
                <a:gd name="T33" fmla="*/ 78 h 138"/>
                <a:gd name="T34" fmla="*/ 204 w 282"/>
                <a:gd name="T35" fmla="*/ 78 h 138"/>
                <a:gd name="T36" fmla="*/ 210 w 282"/>
                <a:gd name="T37" fmla="*/ 72 h 138"/>
                <a:gd name="T38" fmla="*/ 210 w 282"/>
                <a:gd name="T39" fmla="*/ 48 h 138"/>
                <a:gd name="T40" fmla="*/ 198 w 282"/>
                <a:gd name="T41" fmla="*/ 48 h 138"/>
                <a:gd name="T42" fmla="*/ 216 w 282"/>
                <a:gd name="T43" fmla="*/ 18 h 138"/>
                <a:gd name="T44" fmla="*/ 210 w 282"/>
                <a:gd name="T45" fmla="*/ 12 h 138"/>
                <a:gd name="T46" fmla="*/ 186 w 282"/>
                <a:gd name="T47" fmla="*/ 48 h 138"/>
                <a:gd name="T48" fmla="*/ 180 w 282"/>
                <a:gd name="T49" fmla="*/ 42 h 138"/>
                <a:gd name="T50" fmla="*/ 192 w 282"/>
                <a:gd name="T51" fmla="*/ 54 h 138"/>
                <a:gd name="T52" fmla="*/ 186 w 282"/>
                <a:gd name="T53" fmla="*/ 84 h 138"/>
                <a:gd name="T54" fmla="*/ 204 w 282"/>
                <a:gd name="T55" fmla="*/ 108 h 138"/>
                <a:gd name="T56" fmla="*/ 186 w 282"/>
                <a:gd name="T57" fmla="*/ 108 h 138"/>
                <a:gd name="T58" fmla="*/ 204 w 282"/>
                <a:gd name="T59" fmla="*/ 114 h 138"/>
                <a:gd name="T60" fmla="*/ 216 w 282"/>
                <a:gd name="T61" fmla="*/ 132 h 138"/>
                <a:gd name="T62" fmla="*/ 162 w 282"/>
                <a:gd name="T63" fmla="*/ 114 h 138"/>
                <a:gd name="T64" fmla="*/ 156 w 282"/>
                <a:gd name="T65" fmla="*/ 126 h 138"/>
                <a:gd name="T66" fmla="*/ 150 w 282"/>
                <a:gd name="T67" fmla="*/ 114 h 138"/>
                <a:gd name="T68" fmla="*/ 162 w 282"/>
                <a:gd name="T69" fmla="*/ 84 h 138"/>
                <a:gd name="T70" fmla="*/ 162 w 282"/>
                <a:gd name="T71" fmla="*/ 78 h 138"/>
                <a:gd name="T72" fmla="*/ 150 w 282"/>
                <a:gd name="T73" fmla="*/ 72 h 138"/>
                <a:gd name="T74" fmla="*/ 114 w 282"/>
                <a:gd name="T75" fmla="*/ 54 h 138"/>
                <a:gd name="T76" fmla="*/ 102 w 282"/>
                <a:gd name="T77" fmla="*/ 30 h 138"/>
                <a:gd name="T78" fmla="*/ 78 w 282"/>
                <a:gd name="T79" fmla="*/ 30 h 138"/>
                <a:gd name="T80" fmla="*/ 66 w 282"/>
                <a:gd name="T81" fmla="*/ 48 h 138"/>
                <a:gd name="T82" fmla="*/ 48 w 282"/>
                <a:gd name="T83" fmla="*/ 42 h 138"/>
                <a:gd name="T84" fmla="*/ 12 w 282"/>
                <a:gd name="T85" fmla="*/ 78 h 138"/>
                <a:gd name="T86" fmla="*/ 0 w 282"/>
                <a:gd name="T87" fmla="*/ 42 h 138"/>
                <a:gd name="T88" fmla="*/ 198 w 282"/>
                <a:gd name="T89" fmla="*/ 0 h 138"/>
                <a:gd name="T90" fmla="*/ 216 w 282"/>
                <a:gd name="T91" fmla="*/ 0 h 138"/>
                <a:gd name="T92" fmla="*/ 216 w 282"/>
                <a:gd name="T93" fmla="*/ 6 h 13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82"/>
                <a:gd name="T142" fmla="*/ 0 h 138"/>
                <a:gd name="T143" fmla="*/ 282 w 282"/>
                <a:gd name="T144" fmla="*/ 138 h 13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82" h="138">
                  <a:moveTo>
                    <a:pt x="216" y="0"/>
                  </a:moveTo>
                  <a:lnTo>
                    <a:pt x="246" y="96"/>
                  </a:lnTo>
                  <a:lnTo>
                    <a:pt x="282" y="84"/>
                  </a:lnTo>
                  <a:lnTo>
                    <a:pt x="282" y="120"/>
                  </a:lnTo>
                  <a:lnTo>
                    <a:pt x="276" y="120"/>
                  </a:lnTo>
                  <a:lnTo>
                    <a:pt x="276" y="102"/>
                  </a:lnTo>
                  <a:lnTo>
                    <a:pt x="270" y="120"/>
                  </a:lnTo>
                  <a:lnTo>
                    <a:pt x="258" y="126"/>
                  </a:lnTo>
                  <a:lnTo>
                    <a:pt x="258" y="132"/>
                  </a:lnTo>
                  <a:lnTo>
                    <a:pt x="246" y="138"/>
                  </a:lnTo>
                  <a:lnTo>
                    <a:pt x="234" y="108"/>
                  </a:lnTo>
                  <a:lnTo>
                    <a:pt x="228" y="114"/>
                  </a:lnTo>
                  <a:lnTo>
                    <a:pt x="210" y="102"/>
                  </a:lnTo>
                  <a:lnTo>
                    <a:pt x="216" y="96"/>
                  </a:lnTo>
                  <a:lnTo>
                    <a:pt x="210" y="90"/>
                  </a:lnTo>
                  <a:lnTo>
                    <a:pt x="222" y="90"/>
                  </a:lnTo>
                  <a:lnTo>
                    <a:pt x="216" y="78"/>
                  </a:lnTo>
                  <a:lnTo>
                    <a:pt x="204" y="78"/>
                  </a:lnTo>
                  <a:lnTo>
                    <a:pt x="210" y="72"/>
                  </a:lnTo>
                  <a:lnTo>
                    <a:pt x="210" y="48"/>
                  </a:lnTo>
                  <a:lnTo>
                    <a:pt x="198" y="48"/>
                  </a:lnTo>
                  <a:lnTo>
                    <a:pt x="216" y="18"/>
                  </a:lnTo>
                  <a:lnTo>
                    <a:pt x="210" y="12"/>
                  </a:lnTo>
                  <a:lnTo>
                    <a:pt x="186" y="48"/>
                  </a:lnTo>
                  <a:lnTo>
                    <a:pt x="180" y="42"/>
                  </a:lnTo>
                  <a:lnTo>
                    <a:pt x="192" y="54"/>
                  </a:lnTo>
                  <a:lnTo>
                    <a:pt x="186" y="84"/>
                  </a:lnTo>
                  <a:lnTo>
                    <a:pt x="204" y="108"/>
                  </a:lnTo>
                  <a:lnTo>
                    <a:pt x="186" y="108"/>
                  </a:lnTo>
                  <a:lnTo>
                    <a:pt x="204" y="114"/>
                  </a:lnTo>
                  <a:lnTo>
                    <a:pt x="216" y="132"/>
                  </a:lnTo>
                  <a:lnTo>
                    <a:pt x="162" y="114"/>
                  </a:lnTo>
                  <a:lnTo>
                    <a:pt x="156" y="126"/>
                  </a:lnTo>
                  <a:lnTo>
                    <a:pt x="150" y="114"/>
                  </a:lnTo>
                  <a:lnTo>
                    <a:pt x="162" y="84"/>
                  </a:lnTo>
                  <a:lnTo>
                    <a:pt x="162" y="78"/>
                  </a:lnTo>
                  <a:lnTo>
                    <a:pt x="150" y="72"/>
                  </a:lnTo>
                  <a:lnTo>
                    <a:pt x="114" y="54"/>
                  </a:lnTo>
                  <a:lnTo>
                    <a:pt x="102" y="30"/>
                  </a:lnTo>
                  <a:lnTo>
                    <a:pt x="78" y="30"/>
                  </a:lnTo>
                  <a:lnTo>
                    <a:pt x="66" y="48"/>
                  </a:lnTo>
                  <a:lnTo>
                    <a:pt x="48" y="42"/>
                  </a:lnTo>
                  <a:lnTo>
                    <a:pt x="12" y="78"/>
                  </a:lnTo>
                  <a:lnTo>
                    <a:pt x="0" y="42"/>
                  </a:lnTo>
                  <a:lnTo>
                    <a:pt x="198" y="0"/>
                  </a:lnTo>
                  <a:lnTo>
                    <a:pt x="216" y="0"/>
                  </a:lnTo>
                  <a:lnTo>
                    <a:pt x="216" y="6"/>
                  </a:lnTo>
                </a:path>
              </a:pathLst>
            </a:custGeom>
            <a:noFill/>
            <a:ln w="9525">
              <a:solidFill>
                <a:srgbClr val="000000"/>
              </a:solidFill>
              <a:prstDash val="solid"/>
              <a:round/>
              <a:headEnd/>
              <a:tailEnd/>
            </a:ln>
          </p:spPr>
          <p:txBody>
            <a:bodyPr/>
            <a:lstStyle/>
            <a:p>
              <a:endParaRPr lang="en-US"/>
            </a:p>
          </p:txBody>
        </p:sp>
        <p:sp>
          <p:nvSpPr>
            <p:cNvPr id="12347" name="Freeform 183"/>
            <p:cNvSpPr>
              <a:spLocks/>
            </p:cNvSpPr>
            <p:nvPr/>
          </p:nvSpPr>
          <p:spPr bwMode="auto">
            <a:xfrm>
              <a:off x="4203" y="1650"/>
              <a:ext cx="204" cy="102"/>
            </a:xfrm>
            <a:custGeom>
              <a:avLst/>
              <a:gdLst>
                <a:gd name="T0" fmla="*/ 42 w 204"/>
                <a:gd name="T1" fmla="*/ 30 h 102"/>
                <a:gd name="T2" fmla="*/ 108 w 204"/>
                <a:gd name="T3" fmla="*/ 18 h 102"/>
                <a:gd name="T4" fmla="*/ 132 w 204"/>
                <a:gd name="T5" fmla="*/ 0 h 102"/>
                <a:gd name="T6" fmla="*/ 144 w 204"/>
                <a:gd name="T7" fmla="*/ 18 h 102"/>
                <a:gd name="T8" fmla="*/ 132 w 204"/>
                <a:gd name="T9" fmla="*/ 42 h 102"/>
                <a:gd name="T10" fmla="*/ 150 w 204"/>
                <a:gd name="T11" fmla="*/ 48 h 102"/>
                <a:gd name="T12" fmla="*/ 174 w 204"/>
                <a:gd name="T13" fmla="*/ 78 h 102"/>
                <a:gd name="T14" fmla="*/ 198 w 204"/>
                <a:gd name="T15" fmla="*/ 66 h 102"/>
                <a:gd name="T16" fmla="*/ 180 w 204"/>
                <a:gd name="T17" fmla="*/ 48 h 102"/>
                <a:gd name="T18" fmla="*/ 186 w 204"/>
                <a:gd name="T19" fmla="*/ 48 h 102"/>
                <a:gd name="T20" fmla="*/ 204 w 204"/>
                <a:gd name="T21" fmla="*/ 78 h 102"/>
                <a:gd name="T22" fmla="*/ 168 w 204"/>
                <a:gd name="T23" fmla="*/ 96 h 102"/>
                <a:gd name="T24" fmla="*/ 162 w 204"/>
                <a:gd name="T25" fmla="*/ 78 h 102"/>
                <a:gd name="T26" fmla="*/ 144 w 204"/>
                <a:gd name="T27" fmla="*/ 102 h 102"/>
                <a:gd name="T28" fmla="*/ 138 w 204"/>
                <a:gd name="T29" fmla="*/ 96 h 102"/>
                <a:gd name="T30" fmla="*/ 114 w 204"/>
                <a:gd name="T31" fmla="*/ 72 h 102"/>
                <a:gd name="T32" fmla="*/ 96 w 204"/>
                <a:gd name="T33" fmla="*/ 78 h 102"/>
                <a:gd name="T34" fmla="*/ 90 w 204"/>
                <a:gd name="T35" fmla="*/ 72 h 102"/>
                <a:gd name="T36" fmla="*/ 0 w 204"/>
                <a:gd name="T37" fmla="*/ 96 h 102"/>
                <a:gd name="T38" fmla="*/ 0 w 204"/>
                <a:gd name="T39" fmla="*/ 42 h 102"/>
                <a:gd name="T40" fmla="*/ 18 w 204"/>
                <a:gd name="T41" fmla="*/ 36 h 102"/>
                <a:gd name="T42" fmla="*/ 42 w 204"/>
                <a:gd name="T43" fmla="*/ 3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04"/>
                <a:gd name="T67" fmla="*/ 0 h 102"/>
                <a:gd name="T68" fmla="*/ 204 w 204"/>
                <a:gd name="T69" fmla="*/ 102 h 10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04" h="102">
                  <a:moveTo>
                    <a:pt x="42" y="30"/>
                  </a:moveTo>
                  <a:lnTo>
                    <a:pt x="108" y="18"/>
                  </a:lnTo>
                  <a:lnTo>
                    <a:pt x="132" y="0"/>
                  </a:lnTo>
                  <a:lnTo>
                    <a:pt x="144" y="18"/>
                  </a:lnTo>
                  <a:lnTo>
                    <a:pt x="132" y="42"/>
                  </a:lnTo>
                  <a:lnTo>
                    <a:pt x="150" y="48"/>
                  </a:lnTo>
                  <a:lnTo>
                    <a:pt x="174" y="78"/>
                  </a:lnTo>
                  <a:lnTo>
                    <a:pt x="198" y="66"/>
                  </a:lnTo>
                  <a:lnTo>
                    <a:pt x="180" y="48"/>
                  </a:lnTo>
                  <a:lnTo>
                    <a:pt x="186" y="48"/>
                  </a:lnTo>
                  <a:lnTo>
                    <a:pt x="204" y="78"/>
                  </a:lnTo>
                  <a:lnTo>
                    <a:pt x="168" y="96"/>
                  </a:lnTo>
                  <a:lnTo>
                    <a:pt x="162" y="78"/>
                  </a:lnTo>
                  <a:lnTo>
                    <a:pt x="144" y="102"/>
                  </a:lnTo>
                  <a:lnTo>
                    <a:pt x="138" y="96"/>
                  </a:lnTo>
                  <a:lnTo>
                    <a:pt x="114" y="72"/>
                  </a:lnTo>
                  <a:lnTo>
                    <a:pt x="96" y="78"/>
                  </a:lnTo>
                  <a:lnTo>
                    <a:pt x="90" y="72"/>
                  </a:lnTo>
                  <a:lnTo>
                    <a:pt x="0" y="96"/>
                  </a:lnTo>
                  <a:lnTo>
                    <a:pt x="0" y="42"/>
                  </a:lnTo>
                  <a:lnTo>
                    <a:pt x="18" y="36"/>
                  </a:lnTo>
                  <a:lnTo>
                    <a:pt x="42" y="30"/>
                  </a:lnTo>
                  <a:close/>
                </a:path>
              </a:pathLst>
            </a:custGeom>
            <a:solidFill>
              <a:srgbClr val="FFAA00"/>
            </a:solidFill>
            <a:ln w="9525">
              <a:solidFill>
                <a:srgbClr val="FFAA00"/>
              </a:solidFill>
              <a:prstDash val="solid"/>
              <a:round/>
              <a:headEnd/>
              <a:tailEnd/>
            </a:ln>
          </p:spPr>
          <p:txBody>
            <a:bodyPr/>
            <a:lstStyle/>
            <a:p>
              <a:endParaRPr lang="en-US"/>
            </a:p>
          </p:txBody>
        </p:sp>
        <p:sp>
          <p:nvSpPr>
            <p:cNvPr id="12348" name="Freeform 184"/>
            <p:cNvSpPr>
              <a:spLocks/>
            </p:cNvSpPr>
            <p:nvPr/>
          </p:nvSpPr>
          <p:spPr bwMode="auto">
            <a:xfrm>
              <a:off x="4203" y="1650"/>
              <a:ext cx="204" cy="102"/>
            </a:xfrm>
            <a:custGeom>
              <a:avLst/>
              <a:gdLst>
                <a:gd name="T0" fmla="*/ 42 w 204"/>
                <a:gd name="T1" fmla="*/ 30 h 102"/>
                <a:gd name="T2" fmla="*/ 108 w 204"/>
                <a:gd name="T3" fmla="*/ 18 h 102"/>
                <a:gd name="T4" fmla="*/ 132 w 204"/>
                <a:gd name="T5" fmla="*/ 0 h 102"/>
                <a:gd name="T6" fmla="*/ 144 w 204"/>
                <a:gd name="T7" fmla="*/ 18 h 102"/>
                <a:gd name="T8" fmla="*/ 132 w 204"/>
                <a:gd name="T9" fmla="*/ 42 h 102"/>
                <a:gd name="T10" fmla="*/ 150 w 204"/>
                <a:gd name="T11" fmla="*/ 48 h 102"/>
                <a:gd name="T12" fmla="*/ 174 w 204"/>
                <a:gd name="T13" fmla="*/ 78 h 102"/>
                <a:gd name="T14" fmla="*/ 198 w 204"/>
                <a:gd name="T15" fmla="*/ 66 h 102"/>
                <a:gd name="T16" fmla="*/ 180 w 204"/>
                <a:gd name="T17" fmla="*/ 48 h 102"/>
                <a:gd name="T18" fmla="*/ 186 w 204"/>
                <a:gd name="T19" fmla="*/ 48 h 102"/>
                <a:gd name="T20" fmla="*/ 204 w 204"/>
                <a:gd name="T21" fmla="*/ 78 h 102"/>
                <a:gd name="T22" fmla="*/ 168 w 204"/>
                <a:gd name="T23" fmla="*/ 96 h 102"/>
                <a:gd name="T24" fmla="*/ 162 w 204"/>
                <a:gd name="T25" fmla="*/ 78 h 102"/>
                <a:gd name="T26" fmla="*/ 144 w 204"/>
                <a:gd name="T27" fmla="*/ 102 h 102"/>
                <a:gd name="T28" fmla="*/ 138 w 204"/>
                <a:gd name="T29" fmla="*/ 96 h 102"/>
                <a:gd name="T30" fmla="*/ 114 w 204"/>
                <a:gd name="T31" fmla="*/ 72 h 102"/>
                <a:gd name="T32" fmla="*/ 96 w 204"/>
                <a:gd name="T33" fmla="*/ 78 h 102"/>
                <a:gd name="T34" fmla="*/ 90 w 204"/>
                <a:gd name="T35" fmla="*/ 72 h 102"/>
                <a:gd name="T36" fmla="*/ 0 w 204"/>
                <a:gd name="T37" fmla="*/ 96 h 102"/>
                <a:gd name="T38" fmla="*/ 0 w 204"/>
                <a:gd name="T39" fmla="*/ 42 h 102"/>
                <a:gd name="T40" fmla="*/ 18 w 204"/>
                <a:gd name="T41" fmla="*/ 36 h 102"/>
                <a:gd name="T42" fmla="*/ 42 w 204"/>
                <a:gd name="T43" fmla="*/ 30 h 102"/>
                <a:gd name="T44" fmla="*/ 42 w 204"/>
                <a:gd name="T45" fmla="*/ 36 h 10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4"/>
                <a:gd name="T70" fmla="*/ 0 h 102"/>
                <a:gd name="T71" fmla="*/ 204 w 204"/>
                <a:gd name="T72" fmla="*/ 102 h 10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4" h="102">
                  <a:moveTo>
                    <a:pt x="42" y="30"/>
                  </a:moveTo>
                  <a:lnTo>
                    <a:pt x="108" y="18"/>
                  </a:lnTo>
                  <a:lnTo>
                    <a:pt x="132" y="0"/>
                  </a:lnTo>
                  <a:lnTo>
                    <a:pt x="144" y="18"/>
                  </a:lnTo>
                  <a:lnTo>
                    <a:pt x="132" y="42"/>
                  </a:lnTo>
                  <a:lnTo>
                    <a:pt x="150" y="48"/>
                  </a:lnTo>
                  <a:lnTo>
                    <a:pt x="174" y="78"/>
                  </a:lnTo>
                  <a:lnTo>
                    <a:pt x="198" y="66"/>
                  </a:lnTo>
                  <a:lnTo>
                    <a:pt x="180" y="48"/>
                  </a:lnTo>
                  <a:lnTo>
                    <a:pt x="186" y="48"/>
                  </a:lnTo>
                  <a:lnTo>
                    <a:pt x="204" y="78"/>
                  </a:lnTo>
                  <a:lnTo>
                    <a:pt x="168" y="96"/>
                  </a:lnTo>
                  <a:lnTo>
                    <a:pt x="162" y="78"/>
                  </a:lnTo>
                  <a:lnTo>
                    <a:pt x="144" y="102"/>
                  </a:lnTo>
                  <a:lnTo>
                    <a:pt x="138" y="96"/>
                  </a:lnTo>
                  <a:lnTo>
                    <a:pt x="114" y="72"/>
                  </a:lnTo>
                  <a:lnTo>
                    <a:pt x="96" y="78"/>
                  </a:lnTo>
                  <a:lnTo>
                    <a:pt x="90" y="72"/>
                  </a:lnTo>
                  <a:lnTo>
                    <a:pt x="0" y="96"/>
                  </a:lnTo>
                  <a:lnTo>
                    <a:pt x="0" y="42"/>
                  </a:lnTo>
                  <a:lnTo>
                    <a:pt x="18" y="36"/>
                  </a:lnTo>
                  <a:lnTo>
                    <a:pt x="42" y="30"/>
                  </a:lnTo>
                  <a:lnTo>
                    <a:pt x="42" y="36"/>
                  </a:lnTo>
                </a:path>
              </a:pathLst>
            </a:custGeom>
            <a:noFill/>
            <a:ln w="9525">
              <a:solidFill>
                <a:srgbClr val="000000"/>
              </a:solidFill>
              <a:prstDash val="solid"/>
              <a:round/>
              <a:headEnd/>
              <a:tailEnd/>
            </a:ln>
          </p:spPr>
          <p:txBody>
            <a:bodyPr/>
            <a:lstStyle/>
            <a:p>
              <a:endParaRPr lang="en-US"/>
            </a:p>
          </p:txBody>
        </p:sp>
        <p:sp>
          <p:nvSpPr>
            <p:cNvPr id="12349" name="Freeform 185"/>
            <p:cNvSpPr>
              <a:spLocks/>
            </p:cNvSpPr>
            <p:nvPr/>
          </p:nvSpPr>
          <p:spPr bwMode="auto">
            <a:xfrm>
              <a:off x="3447" y="1572"/>
              <a:ext cx="234" cy="324"/>
            </a:xfrm>
            <a:custGeom>
              <a:avLst/>
              <a:gdLst>
                <a:gd name="T0" fmla="*/ 114 w 234"/>
                <a:gd name="T1" fmla="*/ 312 h 324"/>
                <a:gd name="T2" fmla="*/ 0 w 234"/>
                <a:gd name="T3" fmla="*/ 324 h 324"/>
                <a:gd name="T4" fmla="*/ 30 w 234"/>
                <a:gd name="T5" fmla="*/ 252 h 324"/>
                <a:gd name="T6" fmla="*/ 0 w 234"/>
                <a:gd name="T7" fmla="*/ 174 h 324"/>
                <a:gd name="T8" fmla="*/ 6 w 234"/>
                <a:gd name="T9" fmla="*/ 96 h 324"/>
                <a:gd name="T10" fmla="*/ 42 w 234"/>
                <a:gd name="T11" fmla="*/ 48 h 324"/>
                <a:gd name="T12" fmla="*/ 42 w 234"/>
                <a:gd name="T13" fmla="*/ 78 h 324"/>
                <a:gd name="T14" fmla="*/ 48 w 234"/>
                <a:gd name="T15" fmla="*/ 66 h 324"/>
                <a:gd name="T16" fmla="*/ 48 w 234"/>
                <a:gd name="T17" fmla="*/ 84 h 324"/>
                <a:gd name="T18" fmla="*/ 54 w 234"/>
                <a:gd name="T19" fmla="*/ 42 h 324"/>
                <a:gd name="T20" fmla="*/ 72 w 234"/>
                <a:gd name="T21" fmla="*/ 30 h 324"/>
                <a:gd name="T22" fmla="*/ 66 w 234"/>
                <a:gd name="T23" fmla="*/ 18 h 324"/>
                <a:gd name="T24" fmla="*/ 84 w 234"/>
                <a:gd name="T25" fmla="*/ 0 h 324"/>
                <a:gd name="T26" fmla="*/ 156 w 234"/>
                <a:gd name="T27" fmla="*/ 24 h 324"/>
                <a:gd name="T28" fmla="*/ 168 w 234"/>
                <a:gd name="T29" fmla="*/ 48 h 324"/>
                <a:gd name="T30" fmla="*/ 156 w 234"/>
                <a:gd name="T31" fmla="*/ 48 h 324"/>
                <a:gd name="T32" fmla="*/ 174 w 234"/>
                <a:gd name="T33" fmla="*/ 72 h 324"/>
                <a:gd name="T34" fmla="*/ 174 w 234"/>
                <a:gd name="T35" fmla="*/ 102 h 324"/>
                <a:gd name="T36" fmla="*/ 144 w 234"/>
                <a:gd name="T37" fmla="*/ 132 h 324"/>
                <a:gd name="T38" fmla="*/ 144 w 234"/>
                <a:gd name="T39" fmla="*/ 156 h 324"/>
                <a:gd name="T40" fmla="*/ 162 w 234"/>
                <a:gd name="T41" fmla="*/ 162 h 324"/>
                <a:gd name="T42" fmla="*/ 192 w 234"/>
                <a:gd name="T43" fmla="*/ 120 h 324"/>
                <a:gd name="T44" fmla="*/ 216 w 234"/>
                <a:gd name="T45" fmla="*/ 138 h 324"/>
                <a:gd name="T46" fmla="*/ 234 w 234"/>
                <a:gd name="T47" fmla="*/ 198 h 324"/>
                <a:gd name="T48" fmla="*/ 234 w 234"/>
                <a:gd name="T49" fmla="*/ 222 h 324"/>
                <a:gd name="T50" fmla="*/ 228 w 234"/>
                <a:gd name="T51" fmla="*/ 234 h 324"/>
                <a:gd name="T52" fmla="*/ 228 w 234"/>
                <a:gd name="T53" fmla="*/ 222 h 324"/>
                <a:gd name="T54" fmla="*/ 222 w 234"/>
                <a:gd name="T55" fmla="*/ 228 h 324"/>
                <a:gd name="T56" fmla="*/ 192 w 234"/>
                <a:gd name="T57" fmla="*/ 300 h 324"/>
                <a:gd name="T58" fmla="*/ 138 w 234"/>
                <a:gd name="T59" fmla="*/ 312 h 324"/>
                <a:gd name="T60" fmla="*/ 114 w 234"/>
                <a:gd name="T61" fmla="*/ 312 h 32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34"/>
                <a:gd name="T94" fmla="*/ 0 h 324"/>
                <a:gd name="T95" fmla="*/ 234 w 234"/>
                <a:gd name="T96" fmla="*/ 324 h 32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34" h="324">
                  <a:moveTo>
                    <a:pt x="114" y="312"/>
                  </a:moveTo>
                  <a:lnTo>
                    <a:pt x="0" y="324"/>
                  </a:lnTo>
                  <a:lnTo>
                    <a:pt x="30" y="252"/>
                  </a:lnTo>
                  <a:lnTo>
                    <a:pt x="0" y="174"/>
                  </a:lnTo>
                  <a:lnTo>
                    <a:pt x="6" y="96"/>
                  </a:lnTo>
                  <a:lnTo>
                    <a:pt x="42" y="48"/>
                  </a:lnTo>
                  <a:lnTo>
                    <a:pt x="42" y="78"/>
                  </a:lnTo>
                  <a:lnTo>
                    <a:pt x="48" y="66"/>
                  </a:lnTo>
                  <a:lnTo>
                    <a:pt x="48" y="84"/>
                  </a:lnTo>
                  <a:lnTo>
                    <a:pt x="54" y="42"/>
                  </a:lnTo>
                  <a:lnTo>
                    <a:pt x="72" y="30"/>
                  </a:lnTo>
                  <a:lnTo>
                    <a:pt x="66" y="18"/>
                  </a:lnTo>
                  <a:lnTo>
                    <a:pt x="84" y="0"/>
                  </a:lnTo>
                  <a:lnTo>
                    <a:pt x="156" y="24"/>
                  </a:lnTo>
                  <a:lnTo>
                    <a:pt x="168" y="48"/>
                  </a:lnTo>
                  <a:lnTo>
                    <a:pt x="156" y="48"/>
                  </a:lnTo>
                  <a:lnTo>
                    <a:pt x="174" y="72"/>
                  </a:lnTo>
                  <a:lnTo>
                    <a:pt x="174" y="102"/>
                  </a:lnTo>
                  <a:lnTo>
                    <a:pt x="144" y="132"/>
                  </a:lnTo>
                  <a:lnTo>
                    <a:pt x="144" y="156"/>
                  </a:lnTo>
                  <a:lnTo>
                    <a:pt x="162" y="162"/>
                  </a:lnTo>
                  <a:lnTo>
                    <a:pt x="192" y="120"/>
                  </a:lnTo>
                  <a:lnTo>
                    <a:pt x="216" y="138"/>
                  </a:lnTo>
                  <a:lnTo>
                    <a:pt x="234" y="198"/>
                  </a:lnTo>
                  <a:lnTo>
                    <a:pt x="234" y="222"/>
                  </a:lnTo>
                  <a:lnTo>
                    <a:pt x="228" y="234"/>
                  </a:lnTo>
                  <a:lnTo>
                    <a:pt x="228" y="222"/>
                  </a:lnTo>
                  <a:lnTo>
                    <a:pt x="222" y="228"/>
                  </a:lnTo>
                  <a:lnTo>
                    <a:pt x="192" y="300"/>
                  </a:lnTo>
                  <a:lnTo>
                    <a:pt x="138" y="312"/>
                  </a:lnTo>
                  <a:lnTo>
                    <a:pt x="114" y="312"/>
                  </a:lnTo>
                  <a:close/>
                </a:path>
              </a:pathLst>
            </a:custGeom>
            <a:solidFill>
              <a:srgbClr val="FF4500"/>
            </a:solidFill>
            <a:ln w="9525">
              <a:solidFill>
                <a:srgbClr val="FF4500"/>
              </a:solidFill>
              <a:prstDash val="solid"/>
              <a:round/>
              <a:headEnd/>
              <a:tailEnd/>
            </a:ln>
          </p:spPr>
          <p:txBody>
            <a:bodyPr/>
            <a:lstStyle/>
            <a:p>
              <a:endParaRPr lang="en-US"/>
            </a:p>
          </p:txBody>
        </p:sp>
        <p:sp>
          <p:nvSpPr>
            <p:cNvPr id="12350" name="Freeform 186"/>
            <p:cNvSpPr>
              <a:spLocks/>
            </p:cNvSpPr>
            <p:nvPr/>
          </p:nvSpPr>
          <p:spPr bwMode="auto">
            <a:xfrm>
              <a:off x="3447" y="1572"/>
              <a:ext cx="234" cy="324"/>
            </a:xfrm>
            <a:custGeom>
              <a:avLst/>
              <a:gdLst>
                <a:gd name="T0" fmla="*/ 114 w 234"/>
                <a:gd name="T1" fmla="*/ 312 h 324"/>
                <a:gd name="T2" fmla="*/ 0 w 234"/>
                <a:gd name="T3" fmla="*/ 324 h 324"/>
                <a:gd name="T4" fmla="*/ 30 w 234"/>
                <a:gd name="T5" fmla="*/ 252 h 324"/>
                <a:gd name="T6" fmla="*/ 0 w 234"/>
                <a:gd name="T7" fmla="*/ 174 h 324"/>
                <a:gd name="T8" fmla="*/ 6 w 234"/>
                <a:gd name="T9" fmla="*/ 96 h 324"/>
                <a:gd name="T10" fmla="*/ 42 w 234"/>
                <a:gd name="T11" fmla="*/ 48 h 324"/>
                <a:gd name="T12" fmla="*/ 42 w 234"/>
                <a:gd name="T13" fmla="*/ 78 h 324"/>
                <a:gd name="T14" fmla="*/ 48 w 234"/>
                <a:gd name="T15" fmla="*/ 66 h 324"/>
                <a:gd name="T16" fmla="*/ 48 w 234"/>
                <a:gd name="T17" fmla="*/ 84 h 324"/>
                <a:gd name="T18" fmla="*/ 54 w 234"/>
                <a:gd name="T19" fmla="*/ 42 h 324"/>
                <a:gd name="T20" fmla="*/ 72 w 234"/>
                <a:gd name="T21" fmla="*/ 30 h 324"/>
                <a:gd name="T22" fmla="*/ 66 w 234"/>
                <a:gd name="T23" fmla="*/ 18 h 324"/>
                <a:gd name="T24" fmla="*/ 84 w 234"/>
                <a:gd name="T25" fmla="*/ 0 h 324"/>
                <a:gd name="T26" fmla="*/ 156 w 234"/>
                <a:gd name="T27" fmla="*/ 24 h 324"/>
                <a:gd name="T28" fmla="*/ 168 w 234"/>
                <a:gd name="T29" fmla="*/ 48 h 324"/>
                <a:gd name="T30" fmla="*/ 156 w 234"/>
                <a:gd name="T31" fmla="*/ 48 h 324"/>
                <a:gd name="T32" fmla="*/ 174 w 234"/>
                <a:gd name="T33" fmla="*/ 72 h 324"/>
                <a:gd name="T34" fmla="*/ 174 w 234"/>
                <a:gd name="T35" fmla="*/ 102 h 324"/>
                <a:gd name="T36" fmla="*/ 144 w 234"/>
                <a:gd name="T37" fmla="*/ 132 h 324"/>
                <a:gd name="T38" fmla="*/ 144 w 234"/>
                <a:gd name="T39" fmla="*/ 156 h 324"/>
                <a:gd name="T40" fmla="*/ 162 w 234"/>
                <a:gd name="T41" fmla="*/ 162 h 324"/>
                <a:gd name="T42" fmla="*/ 192 w 234"/>
                <a:gd name="T43" fmla="*/ 120 h 324"/>
                <a:gd name="T44" fmla="*/ 216 w 234"/>
                <a:gd name="T45" fmla="*/ 138 h 324"/>
                <a:gd name="T46" fmla="*/ 234 w 234"/>
                <a:gd name="T47" fmla="*/ 198 h 324"/>
                <a:gd name="T48" fmla="*/ 234 w 234"/>
                <a:gd name="T49" fmla="*/ 222 h 324"/>
                <a:gd name="T50" fmla="*/ 228 w 234"/>
                <a:gd name="T51" fmla="*/ 234 h 324"/>
                <a:gd name="T52" fmla="*/ 228 w 234"/>
                <a:gd name="T53" fmla="*/ 222 h 324"/>
                <a:gd name="T54" fmla="*/ 222 w 234"/>
                <a:gd name="T55" fmla="*/ 228 h 324"/>
                <a:gd name="T56" fmla="*/ 192 w 234"/>
                <a:gd name="T57" fmla="*/ 300 h 324"/>
                <a:gd name="T58" fmla="*/ 138 w 234"/>
                <a:gd name="T59" fmla="*/ 312 h 324"/>
                <a:gd name="T60" fmla="*/ 114 w 234"/>
                <a:gd name="T61" fmla="*/ 312 h 324"/>
                <a:gd name="T62" fmla="*/ 114 w 234"/>
                <a:gd name="T63" fmla="*/ 318 h 3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4"/>
                <a:gd name="T97" fmla="*/ 0 h 324"/>
                <a:gd name="T98" fmla="*/ 234 w 234"/>
                <a:gd name="T99" fmla="*/ 324 h 32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4" h="324">
                  <a:moveTo>
                    <a:pt x="114" y="312"/>
                  </a:moveTo>
                  <a:lnTo>
                    <a:pt x="0" y="324"/>
                  </a:lnTo>
                  <a:lnTo>
                    <a:pt x="30" y="252"/>
                  </a:lnTo>
                  <a:lnTo>
                    <a:pt x="0" y="174"/>
                  </a:lnTo>
                  <a:lnTo>
                    <a:pt x="6" y="96"/>
                  </a:lnTo>
                  <a:lnTo>
                    <a:pt x="42" y="48"/>
                  </a:lnTo>
                  <a:lnTo>
                    <a:pt x="42" y="78"/>
                  </a:lnTo>
                  <a:lnTo>
                    <a:pt x="48" y="66"/>
                  </a:lnTo>
                  <a:lnTo>
                    <a:pt x="48" y="84"/>
                  </a:lnTo>
                  <a:lnTo>
                    <a:pt x="54" y="42"/>
                  </a:lnTo>
                  <a:lnTo>
                    <a:pt x="72" y="30"/>
                  </a:lnTo>
                  <a:lnTo>
                    <a:pt x="66" y="18"/>
                  </a:lnTo>
                  <a:lnTo>
                    <a:pt x="84" y="0"/>
                  </a:lnTo>
                  <a:lnTo>
                    <a:pt x="156" y="24"/>
                  </a:lnTo>
                  <a:lnTo>
                    <a:pt x="168" y="48"/>
                  </a:lnTo>
                  <a:lnTo>
                    <a:pt x="156" y="48"/>
                  </a:lnTo>
                  <a:lnTo>
                    <a:pt x="174" y="72"/>
                  </a:lnTo>
                  <a:lnTo>
                    <a:pt x="174" y="102"/>
                  </a:lnTo>
                  <a:lnTo>
                    <a:pt x="144" y="132"/>
                  </a:lnTo>
                  <a:lnTo>
                    <a:pt x="144" y="156"/>
                  </a:lnTo>
                  <a:lnTo>
                    <a:pt x="162" y="162"/>
                  </a:lnTo>
                  <a:lnTo>
                    <a:pt x="192" y="120"/>
                  </a:lnTo>
                  <a:lnTo>
                    <a:pt x="216" y="138"/>
                  </a:lnTo>
                  <a:lnTo>
                    <a:pt x="234" y="198"/>
                  </a:lnTo>
                  <a:lnTo>
                    <a:pt x="234" y="222"/>
                  </a:lnTo>
                  <a:lnTo>
                    <a:pt x="228" y="234"/>
                  </a:lnTo>
                  <a:lnTo>
                    <a:pt x="228" y="222"/>
                  </a:lnTo>
                  <a:lnTo>
                    <a:pt x="222" y="228"/>
                  </a:lnTo>
                  <a:lnTo>
                    <a:pt x="192" y="300"/>
                  </a:lnTo>
                  <a:lnTo>
                    <a:pt x="138" y="312"/>
                  </a:lnTo>
                  <a:lnTo>
                    <a:pt x="114" y="312"/>
                  </a:lnTo>
                  <a:lnTo>
                    <a:pt x="114" y="318"/>
                  </a:lnTo>
                </a:path>
              </a:pathLst>
            </a:custGeom>
            <a:noFill/>
            <a:ln w="9525">
              <a:solidFill>
                <a:srgbClr val="000000"/>
              </a:solidFill>
              <a:prstDash val="solid"/>
              <a:round/>
              <a:headEnd/>
              <a:tailEnd/>
            </a:ln>
          </p:spPr>
          <p:txBody>
            <a:bodyPr/>
            <a:lstStyle/>
            <a:p>
              <a:endParaRPr lang="en-US"/>
            </a:p>
          </p:txBody>
        </p:sp>
        <p:sp>
          <p:nvSpPr>
            <p:cNvPr id="12351" name="Freeform 187"/>
            <p:cNvSpPr>
              <a:spLocks/>
            </p:cNvSpPr>
            <p:nvPr/>
          </p:nvSpPr>
          <p:spPr bwMode="auto">
            <a:xfrm>
              <a:off x="3219" y="1458"/>
              <a:ext cx="354" cy="180"/>
            </a:xfrm>
            <a:custGeom>
              <a:avLst/>
              <a:gdLst>
                <a:gd name="T0" fmla="*/ 354 w 354"/>
                <a:gd name="T1" fmla="*/ 96 h 180"/>
                <a:gd name="T2" fmla="*/ 312 w 354"/>
                <a:gd name="T3" fmla="*/ 96 h 180"/>
                <a:gd name="T4" fmla="*/ 306 w 354"/>
                <a:gd name="T5" fmla="*/ 108 h 180"/>
                <a:gd name="T6" fmla="*/ 264 w 354"/>
                <a:gd name="T7" fmla="*/ 96 h 180"/>
                <a:gd name="T8" fmla="*/ 228 w 354"/>
                <a:gd name="T9" fmla="*/ 108 h 180"/>
                <a:gd name="T10" fmla="*/ 210 w 354"/>
                <a:gd name="T11" fmla="*/ 138 h 180"/>
                <a:gd name="T12" fmla="*/ 210 w 354"/>
                <a:gd name="T13" fmla="*/ 114 h 180"/>
                <a:gd name="T14" fmla="*/ 186 w 354"/>
                <a:gd name="T15" fmla="*/ 132 h 180"/>
                <a:gd name="T16" fmla="*/ 186 w 354"/>
                <a:gd name="T17" fmla="*/ 114 h 180"/>
                <a:gd name="T18" fmla="*/ 162 w 354"/>
                <a:gd name="T19" fmla="*/ 180 h 180"/>
                <a:gd name="T20" fmla="*/ 150 w 354"/>
                <a:gd name="T21" fmla="*/ 180 h 180"/>
                <a:gd name="T22" fmla="*/ 150 w 354"/>
                <a:gd name="T23" fmla="*/ 162 h 180"/>
                <a:gd name="T24" fmla="*/ 138 w 354"/>
                <a:gd name="T25" fmla="*/ 162 h 180"/>
                <a:gd name="T26" fmla="*/ 144 w 354"/>
                <a:gd name="T27" fmla="*/ 138 h 180"/>
                <a:gd name="T28" fmla="*/ 126 w 354"/>
                <a:gd name="T29" fmla="*/ 120 h 180"/>
                <a:gd name="T30" fmla="*/ 12 w 354"/>
                <a:gd name="T31" fmla="*/ 96 h 180"/>
                <a:gd name="T32" fmla="*/ 0 w 354"/>
                <a:gd name="T33" fmla="*/ 84 h 180"/>
                <a:gd name="T34" fmla="*/ 132 w 354"/>
                <a:gd name="T35" fmla="*/ 0 h 180"/>
                <a:gd name="T36" fmla="*/ 138 w 354"/>
                <a:gd name="T37" fmla="*/ 6 h 180"/>
                <a:gd name="T38" fmla="*/ 102 w 354"/>
                <a:gd name="T39" fmla="*/ 42 h 180"/>
                <a:gd name="T40" fmla="*/ 102 w 354"/>
                <a:gd name="T41" fmla="*/ 60 h 180"/>
                <a:gd name="T42" fmla="*/ 120 w 354"/>
                <a:gd name="T43" fmla="*/ 42 h 180"/>
                <a:gd name="T44" fmla="*/ 114 w 354"/>
                <a:gd name="T45" fmla="*/ 54 h 180"/>
                <a:gd name="T46" fmla="*/ 138 w 354"/>
                <a:gd name="T47" fmla="*/ 48 h 180"/>
                <a:gd name="T48" fmla="*/ 162 w 354"/>
                <a:gd name="T49" fmla="*/ 72 h 180"/>
                <a:gd name="T50" fmla="*/ 198 w 354"/>
                <a:gd name="T51" fmla="*/ 78 h 180"/>
                <a:gd name="T52" fmla="*/ 228 w 354"/>
                <a:gd name="T53" fmla="*/ 54 h 180"/>
                <a:gd name="T54" fmla="*/ 288 w 354"/>
                <a:gd name="T55" fmla="*/ 42 h 180"/>
                <a:gd name="T56" fmla="*/ 288 w 354"/>
                <a:gd name="T57" fmla="*/ 66 h 180"/>
                <a:gd name="T58" fmla="*/ 330 w 354"/>
                <a:gd name="T59" fmla="*/ 60 h 180"/>
                <a:gd name="T60" fmla="*/ 330 w 354"/>
                <a:gd name="T61" fmla="*/ 78 h 180"/>
                <a:gd name="T62" fmla="*/ 354 w 354"/>
                <a:gd name="T63" fmla="*/ 96 h 18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54"/>
                <a:gd name="T97" fmla="*/ 0 h 180"/>
                <a:gd name="T98" fmla="*/ 354 w 354"/>
                <a:gd name="T99" fmla="*/ 180 h 18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54" h="180">
                  <a:moveTo>
                    <a:pt x="354" y="96"/>
                  </a:moveTo>
                  <a:lnTo>
                    <a:pt x="312" y="96"/>
                  </a:lnTo>
                  <a:lnTo>
                    <a:pt x="306" y="108"/>
                  </a:lnTo>
                  <a:lnTo>
                    <a:pt x="264" y="96"/>
                  </a:lnTo>
                  <a:lnTo>
                    <a:pt x="228" y="108"/>
                  </a:lnTo>
                  <a:lnTo>
                    <a:pt x="210" y="138"/>
                  </a:lnTo>
                  <a:lnTo>
                    <a:pt x="210" y="114"/>
                  </a:lnTo>
                  <a:lnTo>
                    <a:pt x="186" y="132"/>
                  </a:lnTo>
                  <a:lnTo>
                    <a:pt x="186" y="114"/>
                  </a:lnTo>
                  <a:lnTo>
                    <a:pt x="162" y="180"/>
                  </a:lnTo>
                  <a:lnTo>
                    <a:pt x="150" y="180"/>
                  </a:lnTo>
                  <a:lnTo>
                    <a:pt x="150" y="162"/>
                  </a:lnTo>
                  <a:lnTo>
                    <a:pt x="138" y="162"/>
                  </a:lnTo>
                  <a:lnTo>
                    <a:pt x="144" y="138"/>
                  </a:lnTo>
                  <a:lnTo>
                    <a:pt x="126" y="120"/>
                  </a:lnTo>
                  <a:lnTo>
                    <a:pt x="12" y="96"/>
                  </a:lnTo>
                  <a:lnTo>
                    <a:pt x="0" y="84"/>
                  </a:lnTo>
                  <a:lnTo>
                    <a:pt x="132" y="0"/>
                  </a:lnTo>
                  <a:lnTo>
                    <a:pt x="138" y="6"/>
                  </a:lnTo>
                  <a:lnTo>
                    <a:pt x="102" y="42"/>
                  </a:lnTo>
                  <a:lnTo>
                    <a:pt x="102" y="60"/>
                  </a:lnTo>
                  <a:lnTo>
                    <a:pt x="120" y="42"/>
                  </a:lnTo>
                  <a:lnTo>
                    <a:pt x="114" y="54"/>
                  </a:lnTo>
                  <a:lnTo>
                    <a:pt x="138" y="48"/>
                  </a:lnTo>
                  <a:lnTo>
                    <a:pt x="162" y="72"/>
                  </a:lnTo>
                  <a:lnTo>
                    <a:pt x="198" y="78"/>
                  </a:lnTo>
                  <a:lnTo>
                    <a:pt x="228" y="54"/>
                  </a:lnTo>
                  <a:lnTo>
                    <a:pt x="288" y="42"/>
                  </a:lnTo>
                  <a:lnTo>
                    <a:pt x="288" y="66"/>
                  </a:lnTo>
                  <a:lnTo>
                    <a:pt x="330" y="60"/>
                  </a:lnTo>
                  <a:lnTo>
                    <a:pt x="330" y="78"/>
                  </a:lnTo>
                  <a:lnTo>
                    <a:pt x="354" y="96"/>
                  </a:lnTo>
                  <a:close/>
                </a:path>
              </a:pathLst>
            </a:custGeom>
            <a:solidFill>
              <a:srgbClr val="FF4500"/>
            </a:solidFill>
            <a:ln w="9525">
              <a:solidFill>
                <a:srgbClr val="FF4500"/>
              </a:solidFill>
              <a:prstDash val="solid"/>
              <a:round/>
              <a:headEnd/>
              <a:tailEnd/>
            </a:ln>
          </p:spPr>
          <p:txBody>
            <a:bodyPr/>
            <a:lstStyle/>
            <a:p>
              <a:endParaRPr lang="en-US"/>
            </a:p>
          </p:txBody>
        </p:sp>
        <p:sp>
          <p:nvSpPr>
            <p:cNvPr id="12352" name="Freeform 188"/>
            <p:cNvSpPr>
              <a:spLocks/>
            </p:cNvSpPr>
            <p:nvPr/>
          </p:nvSpPr>
          <p:spPr bwMode="auto">
            <a:xfrm>
              <a:off x="3219" y="1458"/>
              <a:ext cx="354" cy="180"/>
            </a:xfrm>
            <a:custGeom>
              <a:avLst/>
              <a:gdLst>
                <a:gd name="T0" fmla="*/ 354 w 354"/>
                <a:gd name="T1" fmla="*/ 96 h 180"/>
                <a:gd name="T2" fmla="*/ 312 w 354"/>
                <a:gd name="T3" fmla="*/ 96 h 180"/>
                <a:gd name="T4" fmla="*/ 306 w 354"/>
                <a:gd name="T5" fmla="*/ 108 h 180"/>
                <a:gd name="T6" fmla="*/ 264 w 354"/>
                <a:gd name="T7" fmla="*/ 96 h 180"/>
                <a:gd name="T8" fmla="*/ 228 w 354"/>
                <a:gd name="T9" fmla="*/ 108 h 180"/>
                <a:gd name="T10" fmla="*/ 210 w 354"/>
                <a:gd name="T11" fmla="*/ 138 h 180"/>
                <a:gd name="T12" fmla="*/ 210 w 354"/>
                <a:gd name="T13" fmla="*/ 114 h 180"/>
                <a:gd name="T14" fmla="*/ 186 w 354"/>
                <a:gd name="T15" fmla="*/ 132 h 180"/>
                <a:gd name="T16" fmla="*/ 186 w 354"/>
                <a:gd name="T17" fmla="*/ 114 h 180"/>
                <a:gd name="T18" fmla="*/ 162 w 354"/>
                <a:gd name="T19" fmla="*/ 180 h 180"/>
                <a:gd name="T20" fmla="*/ 150 w 354"/>
                <a:gd name="T21" fmla="*/ 180 h 180"/>
                <a:gd name="T22" fmla="*/ 150 w 354"/>
                <a:gd name="T23" fmla="*/ 162 h 180"/>
                <a:gd name="T24" fmla="*/ 138 w 354"/>
                <a:gd name="T25" fmla="*/ 162 h 180"/>
                <a:gd name="T26" fmla="*/ 144 w 354"/>
                <a:gd name="T27" fmla="*/ 138 h 180"/>
                <a:gd name="T28" fmla="*/ 126 w 354"/>
                <a:gd name="T29" fmla="*/ 120 h 180"/>
                <a:gd name="T30" fmla="*/ 12 w 354"/>
                <a:gd name="T31" fmla="*/ 96 h 180"/>
                <a:gd name="T32" fmla="*/ 0 w 354"/>
                <a:gd name="T33" fmla="*/ 84 h 180"/>
                <a:gd name="T34" fmla="*/ 132 w 354"/>
                <a:gd name="T35" fmla="*/ 0 h 180"/>
                <a:gd name="T36" fmla="*/ 138 w 354"/>
                <a:gd name="T37" fmla="*/ 6 h 180"/>
                <a:gd name="T38" fmla="*/ 102 w 354"/>
                <a:gd name="T39" fmla="*/ 42 h 180"/>
                <a:gd name="T40" fmla="*/ 102 w 354"/>
                <a:gd name="T41" fmla="*/ 60 h 180"/>
                <a:gd name="T42" fmla="*/ 120 w 354"/>
                <a:gd name="T43" fmla="*/ 42 h 180"/>
                <a:gd name="T44" fmla="*/ 114 w 354"/>
                <a:gd name="T45" fmla="*/ 54 h 180"/>
                <a:gd name="T46" fmla="*/ 138 w 354"/>
                <a:gd name="T47" fmla="*/ 48 h 180"/>
                <a:gd name="T48" fmla="*/ 162 w 354"/>
                <a:gd name="T49" fmla="*/ 72 h 180"/>
                <a:gd name="T50" fmla="*/ 198 w 354"/>
                <a:gd name="T51" fmla="*/ 78 h 180"/>
                <a:gd name="T52" fmla="*/ 228 w 354"/>
                <a:gd name="T53" fmla="*/ 54 h 180"/>
                <a:gd name="T54" fmla="*/ 288 w 354"/>
                <a:gd name="T55" fmla="*/ 42 h 180"/>
                <a:gd name="T56" fmla="*/ 288 w 354"/>
                <a:gd name="T57" fmla="*/ 66 h 180"/>
                <a:gd name="T58" fmla="*/ 330 w 354"/>
                <a:gd name="T59" fmla="*/ 60 h 180"/>
                <a:gd name="T60" fmla="*/ 330 w 354"/>
                <a:gd name="T61" fmla="*/ 78 h 180"/>
                <a:gd name="T62" fmla="*/ 354 w 354"/>
                <a:gd name="T63" fmla="*/ 96 h 180"/>
                <a:gd name="T64" fmla="*/ 354 w 354"/>
                <a:gd name="T65" fmla="*/ 102 h 1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54"/>
                <a:gd name="T100" fmla="*/ 0 h 180"/>
                <a:gd name="T101" fmla="*/ 354 w 354"/>
                <a:gd name="T102" fmla="*/ 180 h 1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54" h="180">
                  <a:moveTo>
                    <a:pt x="354" y="96"/>
                  </a:moveTo>
                  <a:lnTo>
                    <a:pt x="312" y="96"/>
                  </a:lnTo>
                  <a:lnTo>
                    <a:pt x="306" y="108"/>
                  </a:lnTo>
                  <a:lnTo>
                    <a:pt x="264" y="96"/>
                  </a:lnTo>
                  <a:lnTo>
                    <a:pt x="228" y="108"/>
                  </a:lnTo>
                  <a:lnTo>
                    <a:pt x="210" y="138"/>
                  </a:lnTo>
                  <a:lnTo>
                    <a:pt x="210" y="114"/>
                  </a:lnTo>
                  <a:lnTo>
                    <a:pt x="186" y="132"/>
                  </a:lnTo>
                  <a:lnTo>
                    <a:pt x="186" y="114"/>
                  </a:lnTo>
                  <a:lnTo>
                    <a:pt x="162" y="180"/>
                  </a:lnTo>
                  <a:lnTo>
                    <a:pt x="150" y="180"/>
                  </a:lnTo>
                  <a:lnTo>
                    <a:pt x="150" y="162"/>
                  </a:lnTo>
                  <a:lnTo>
                    <a:pt x="138" y="162"/>
                  </a:lnTo>
                  <a:lnTo>
                    <a:pt x="144" y="138"/>
                  </a:lnTo>
                  <a:lnTo>
                    <a:pt x="126" y="120"/>
                  </a:lnTo>
                  <a:lnTo>
                    <a:pt x="12" y="96"/>
                  </a:lnTo>
                  <a:lnTo>
                    <a:pt x="0" y="84"/>
                  </a:lnTo>
                  <a:lnTo>
                    <a:pt x="132" y="0"/>
                  </a:lnTo>
                  <a:lnTo>
                    <a:pt x="138" y="6"/>
                  </a:lnTo>
                  <a:lnTo>
                    <a:pt x="102" y="42"/>
                  </a:lnTo>
                  <a:lnTo>
                    <a:pt x="102" y="60"/>
                  </a:lnTo>
                  <a:lnTo>
                    <a:pt x="120" y="42"/>
                  </a:lnTo>
                  <a:lnTo>
                    <a:pt x="114" y="54"/>
                  </a:lnTo>
                  <a:lnTo>
                    <a:pt x="138" y="48"/>
                  </a:lnTo>
                  <a:lnTo>
                    <a:pt x="162" y="72"/>
                  </a:lnTo>
                  <a:lnTo>
                    <a:pt x="198" y="78"/>
                  </a:lnTo>
                  <a:lnTo>
                    <a:pt x="228" y="54"/>
                  </a:lnTo>
                  <a:lnTo>
                    <a:pt x="288" y="42"/>
                  </a:lnTo>
                  <a:lnTo>
                    <a:pt x="288" y="66"/>
                  </a:lnTo>
                  <a:lnTo>
                    <a:pt x="330" y="60"/>
                  </a:lnTo>
                  <a:lnTo>
                    <a:pt x="330" y="78"/>
                  </a:lnTo>
                  <a:lnTo>
                    <a:pt x="354" y="96"/>
                  </a:lnTo>
                  <a:lnTo>
                    <a:pt x="354" y="102"/>
                  </a:lnTo>
                </a:path>
              </a:pathLst>
            </a:custGeom>
            <a:noFill/>
            <a:ln w="9525">
              <a:solidFill>
                <a:srgbClr val="000000"/>
              </a:solidFill>
              <a:prstDash val="solid"/>
              <a:round/>
              <a:headEnd/>
              <a:tailEnd/>
            </a:ln>
          </p:spPr>
          <p:txBody>
            <a:bodyPr/>
            <a:lstStyle/>
            <a:p>
              <a:endParaRPr lang="en-US"/>
            </a:p>
          </p:txBody>
        </p:sp>
        <p:sp>
          <p:nvSpPr>
            <p:cNvPr id="12353" name="Freeform 189"/>
            <p:cNvSpPr>
              <a:spLocks/>
            </p:cNvSpPr>
            <p:nvPr/>
          </p:nvSpPr>
          <p:spPr bwMode="auto">
            <a:xfrm>
              <a:off x="2853" y="1332"/>
              <a:ext cx="408" cy="450"/>
            </a:xfrm>
            <a:custGeom>
              <a:avLst/>
              <a:gdLst>
                <a:gd name="T0" fmla="*/ 330 w 408"/>
                <a:gd name="T1" fmla="*/ 444 h 450"/>
                <a:gd name="T2" fmla="*/ 36 w 408"/>
                <a:gd name="T3" fmla="*/ 450 h 450"/>
                <a:gd name="T4" fmla="*/ 36 w 408"/>
                <a:gd name="T5" fmla="*/ 312 h 450"/>
                <a:gd name="T6" fmla="*/ 18 w 408"/>
                <a:gd name="T7" fmla="*/ 288 h 450"/>
                <a:gd name="T8" fmla="*/ 30 w 408"/>
                <a:gd name="T9" fmla="*/ 264 h 450"/>
                <a:gd name="T10" fmla="*/ 30 w 408"/>
                <a:gd name="T11" fmla="*/ 258 h 450"/>
                <a:gd name="T12" fmla="*/ 0 w 408"/>
                <a:gd name="T13" fmla="*/ 30 h 450"/>
                <a:gd name="T14" fmla="*/ 108 w 408"/>
                <a:gd name="T15" fmla="*/ 30 h 450"/>
                <a:gd name="T16" fmla="*/ 108 w 408"/>
                <a:gd name="T17" fmla="*/ 0 h 450"/>
                <a:gd name="T18" fmla="*/ 120 w 408"/>
                <a:gd name="T19" fmla="*/ 0 h 450"/>
                <a:gd name="T20" fmla="*/ 132 w 408"/>
                <a:gd name="T21" fmla="*/ 48 h 450"/>
                <a:gd name="T22" fmla="*/ 174 w 408"/>
                <a:gd name="T23" fmla="*/ 54 h 450"/>
                <a:gd name="T24" fmla="*/ 180 w 408"/>
                <a:gd name="T25" fmla="*/ 66 h 450"/>
                <a:gd name="T26" fmla="*/ 222 w 408"/>
                <a:gd name="T27" fmla="*/ 54 h 450"/>
                <a:gd name="T28" fmla="*/ 240 w 408"/>
                <a:gd name="T29" fmla="*/ 60 h 450"/>
                <a:gd name="T30" fmla="*/ 234 w 408"/>
                <a:gd name="T31" fmla="*/ 66 h 450"/>
                <a:gd name="T32" fmla="*/ 246 w 408"/>
                <a:gd name="T33" fmla="*/ 66 h 450"/>
                <a:gd name="T34" fmla="*/ 252 w 408"/>
                <a:gd name="T35" fmla="*/ 84 h 450"/>
                <a:gd name="T36" fmla="*/ 270 w 408"/>
                <a:gd name="T37" fmla="*/ 72 h 450"/>
                <a:gd name="T38" fmla="*/ 294 w 408"/>
                <a:gd name="T39" fmla="*/ 96 h 450"/>
                <a:gd name="T40" fmla="*/ 330 w 408"/>
                <a:gd name="T41" fmla="*/ 78 h 450"/>
                <a:gd name="T42" fmla="*/ 342 w 408"/>
                <a:gd name="T43" fmla="*/ 90 h 450"/>
                <a:gd name="T44" fmla="*/ 408 w 408"/>
                <a:gd name="T45" fmla="*/ 90 h 450"/>
                <a:gd name="T46" fmla="*/ 342 w 408"/>
                <a:gd name="T47" fmla="*/ 132 h 450"/>
                <a:gd name="T48" fmla="*/ 270 w 408"/>
                <a:gd name="T49" fmla="*/ 198 h 450"/>
                <a:gd name="T50" fmla="*/ 264 w 408"/>
                <a:gd name="T51" fmla="*/ 204 h 450"/>
                <a:gd name="T52" fmla="*/ 264 w 408"/>
                <a:gd name="T53" fmla="*/ 252 h 450"/>
                <a:gd name="T54" fmla="*/ 240 w 408"/>
                <a:gd name="T55" fmla="*/ 264 h 450"/>
                <a:gd name="T56" fmla="*/ 228 w 408"/>
                <a:gd name="T57" fmla="*/ 288 h 450"/>
                <a:gd name="T58" fmla="*/ 246 w 408"/>
                <a:gd name="T59" fmla="*/ 300 h 450"/>
                <a:gd name="T60" fmla="*/ 240 w 408"/>
                <a:gd name="T61" fmla="*/ 354 h 450"/>
                <a:gd name="T62" fmla="*/ 318 w 408"/>
                <a:gd name="T63" fmla="*/ 408 h 450"/>
                <a:gd name="T64" fmla="*/ 330 w 408"/>
                <a:gd name="T65" fmla="*/ 444 h 4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8"/>
                <a:gd name="T100" fmla="*/ 0 h 450"/>
                <a:gd name="T101" fmla="*/ 408 w 408"/>
                <a:gd name="T102" fmla="*/ 450 h 45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8" h="450">
                  <a:moveTo>
                    <a:pt x="330" y="444"/>
                  </a:moveTo>
                  <a:lnTo>
                    <a:pt x="36" y="450"/>
                  </a:lnTo>
                  <a:lnTo>
                    <a:pt x="36" y="312"/>
                  </a:lnTo>
                  <a:lnTo>
                    <a:pt x="18" y="288"/>
                  </a:lnTo>
                  <a:lnTo>
                    <a:pt x="30" y="264"/>
                  </a:lnTo>
                  <a:lnTo>
                    <a:pt x="30" y="258"/>
                  </a:lnTo>
                  <a:lnTo>
                    <a:pt x="0" y="30"/>
                  </a:lnTo>
                  <a:lnTo>
                    <a:pt x="108" y="30"/>
                  </a:lnTo>
                  <a:lnTo>
                    <a:pt x="108" y="0"/>
                  </a:lnTo>
                  <a:lnTo>
                    <a:pt x="120" y="0"/>
                  </a:lnTo>
                  <a:lnTo>
                    <a:pt x="132" y="48"/>
                  </a:lnTo>
                  <a:lnTo>
                    <a:pt x="174" y="54"/>
                  </a:lnTo>
                  <a:lnTo>
                    <a:pt x="180" y="66"/>
                  </a:lnTo>
                  <a:lnTo>
                    <a:pt x="222" y="54"/>
                  </a:lnTo>
                  <a:lnTo>
                    <a:pt x="240" y="60"/>
                  </a:lnTo>
                  <a:lnTo>
                    <a:pt x="234" y="66"/>
                  </a:lnTo>
                  <a:lnTo>
                    <a:pt x="246" y="66"/>
                  </a:lnTo>
                  <a:lnTo>
                    <a:pt x="252" y="84"/>
                  </a:lnTo>
                  <a:lnTo>
                    <a:pt x="270" y="72"/>
                  </a:lnTo>
                  <a:lnTo>
                    <a:pt x="294" y="96"/>
                  </a:lnTo>
                  <a:lnTo>
                    <a:pt x="330" y="78"/>
                  </a:lnTo>
                  <a:lnTo>
                    <a:pt x="342" y="90"/>
                  </a:lnTo>
                  <a:lnTo>
                    <a:pt x="408" y="90"/>
                  </a:lnTo>
                  <a:lnTo>
                    <a:pt x="342" y="132"/>
                  </a:lnTo>
                  <a:lnTo>
                    <a:pt x="270" y="198"/>
                  </a:lnTo>
                  <a:lnTo>
                    <a:pt x="264" y="204"/>
                  </a:lnTo>
                  <a:lnTo>
                    <a:pt x="264" y="252"/>
                  </a:lnTo>
                  <a:lnTo>
                    <a:pt x="240" y="264"/>
                  </a:lnTo>
                  <a:lnTo>
                    <a:pt x="228" y="288"/>
                  </a:lnTo>
                  <a:lnTo>
                    <a:pt x="246" y="300"/>
                  </a:lnTo>
                  <a:lnTo>
                    <a:pt x="240" y="354"/>
                  </a:lnTo>
                  <a:lnTo>
                    <a:pt x="318" y="408"/>
                  </a:lnTo>
                  <a:lnTo>
                    <a:pt x="330" y="444"/>
                  </a:lnTo>
                  <a:close/>
                </a:path>
              </a:pathLst>
            </a:custGeom>
            <a:solidFill>
              <a:srgbClr val="FFAA00"/>
            </a:solidFill>
            <a:ln w="9525">
              <a:solidFill>
                <a:srgbClr val="FFAA00"/>
              </a:solidFill>
              <a:prstDash val="solid"/>
              <a:round/>
              <a:headEnd/>
              <a:tailEnd/>
            </a:ln>
          </p:spPr>
          <p:txBody>
            <a:bodyPr/>
            <a:lstStyle/>
            <a:p>
              <a:endParaRPr lang="en-US"/>
            </a:p>
          </p:txBody>
        </p:sp>
        <p:sp>
          <p:nvSpPr>
            <p:cNvPr id="12354" name="Freeform 190"/>
            <p:cNvSpPr>
              <a:spLocks/>
            </p:cNvSpPr>
            <p:nvPr/>
          </p:nvSpPr>
          <p:spPr bwMode="auto">
            <a:xfrm>
              <a:off x="2853" y="1332"/>
              <a:ext cx="408" cy="450"/>
            </a:xfrm>
            <a:custGeom>
              <a:avLst/>
              <a:gdLst>
                <a:gd name="T0" fmla="*/ 330 w 408"/>
                <a:gd name="T1" fmla="*/ 444 h 450"/>
                <a:gd name="T2" fmla="*/ 36 w 408"/>
                <a:gd name="T3" fmla="*/ 450 h 450"/>
                <a:gd name="T4" fmla="*/ 36 w 408"/>
                <a:gd name="T5" fmla="*/ 312 h 450"/>
                <a:gd name="T6" fmla="*/ 18 w 408"/>
                <a:gd name="T7" fmla="*/ 288 h 450"/>
                <a:gd name="T8" fmla="*/ 30 w 408"/>
                <a:gd name="T9" fmla="*/ 264 h 450"/>
                <a:gd name="T10" fmla="*/ 30 w 408"/>
                <a:gd name="T11" fmla="*/ 258 h 450"/>
                <a:gd name="T12" fmla="*/ 0 w 408"/>
                <a:gd name="T13" fmla="*/ 30 h 450"/>
                <a:gd name="T14" fmla="*/ 108 w 408"/>
                <a:gd name="T15" fmla="*/ 30 h 450"/>
                <a:gd name="T16" fmla="*/ 108 w 408"/>
                <a:gd name="T17" fmla="*/ 0 h 450"/>
                <a:gd name="T18" fmla="*/ 120 w 408"/>
                <a:gd name="T19" fmla="*/ 0 h 450"/>
                <a:gd name="T20" fmla="*/ 132 w 408"/>
                <a:gd name="T21" fmla="*/ 48 h 450"/>
                <a:gd name="T22" fmla="*/ 174 w 408"/>
                <a:gd name="T23" fmla="*/ 54 h 450"/>
                <a:gd name="T24" fmla="*/ 180 w 408"/>
                <a:gd name="T25" fmla="*/ 66 h 450"/>
                <a:gd name="T26" fmla="*/ 222 w 408"/>
                <a:gd name="T27" fmla="*/ 54 h 450"/>
                <a:gd name="T28" fmla="*/ 240 w 408"/>
                <a:gd name="T29" fmla="*/ 60 h 450"/>
                <a:gd name="T30" fmla="*/ 234 w 408"/>
                <a:gd name="T31" fmla="*/ 66 h 450"/>
                <a:gd name="T32" fmla="*/ 246 w 408"/>
                <a:gd name="T33" fmla="*/ 66 h 450"/>
                <a:gd name="T34" fmla="*/ 252 w 408"/>
                <a:gd name="T35" fmla="*/ 84 h 450"/>
                <a:gd name="T36" fmla="*/ 270 w 408"/>
                <a:gd name="T37" fmla="*/ 72 h 450"/>
                <a:gd name="T38" fmla="*/ 294 w 408"/>
                <a:gd name="T39" fmla="*/ 96 h 450"/>
                <a:gd name="T40" fmla="*/ 330 w 408"/>
                <a:gd name="T41" fmla="*/ 78 h 450"/>
                <a:gd name="T42" fmla="*/ 342 w 408"/>
                <a:gd name="T43" fmla="*/ 90 h 450"/>
                <a:gd name="T44" fmla="*/ 408 w 408"/>
                <a:gd name="T45" fmla="*/ 90 h 450"/>
                <a:gd name="T46" fmla="*/ 342 w 408"/>
                <a:gd name="T47" fmla="*/ 132 h 450"/>
                <a:gd name="T48" fmla="*/ 270 w 408"/>
                <a:gd name="T49" fmla="*/ 198 h 450"/>
                <a:gd name="T50" fmla="*/ 264 w 408"/>
                <a:gd name="T51" fmla="*/ 204 h 450"/>
                <a:gd name="T52" fmla="*/ 264 w 408"/>
                <a:gd name="T53" fmla="*/ 252 h 450"/>
                <a:gd name="T54" fmla="*/ 240 w 408"/>
                <a:gd name="T55" fmla="*/ 264 h 450"/>
                <a:gd name="T56" fmla="*/ 228 w 408"/>
                <a:gd name="T57" fmla="*/ 288 h 450"/>
                <a:gd name="T58" fmla="*/ 246 w 408"/>
                <a:gd name="T59" fmla="*/ 300 h 450"/>
                <a:gd name="T60" fmla="*/ 240 w 408"/>
                <a:gd name="T61" fmla="*/ 354 h 450"/>
                <a:gd name="T62" fmla="*/ 318 w 408"/>
                <a:gd name="T63" fmla="*/ 408 h 450"/>
                <a:gd name="T64" fmla="*/ 330 w 408"/>
                <a:gd name="T65" fmla="*/ 444 h 450"/>
                <a:gd name="T66" fmla="*/ 330 w 408"/>
                <a:gd name="T67" fmla="*/ 450 h 45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08"/>
                <a:gd name="T103" fmla="*/ 0 h 450"/>
                <a:gd name="T104" fmla="*/ 408 w 408"/>
                <a:gd name="T105" fmla="*/ 450 h 45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08" h="450">
                  <a:moveTo>
                    <a:pt x="330" y="444"/>
                  </a:moveTo>
                  <a:lnTo>
                    <a:pt x="36" y="450"/>
                  </a:lnTo>
                  <a:lnTo>
                    <a:pt x="36" y="312"/>
                  </a:lnTo>
                  <a:lnTo>
                    <a:pt x="18" y="288"/>
                  </a:lnTo>
                  <a:lnTo>
                    <a:pt x="30" y="264"/>
                  </a:lnTo>
                  <a:lnTo>
                    <a:pt x="30" y="258"/>
                  </a:lnTo>
                  <a:lnTo>
                    <a:pt x="0" y="30"/>
                  </a:lnTo>
                  <a:lnTo>
                    <a:pt x="108" y="30"/>
                  </a:lnTo>
                  <a:lnTo>
                    <a:pt x="108" y="0"/>
                  </a:lnTo>
                  <a:lnTo>
                    <a:pt x="120" y="0"/>
                  </a:lnTo>
                  <a:lnTo>
                    <a:pt x="132" y="48"/>
                  </a:lnTo>
                  <a:lnTo>
                    <a:pt x="174" y="54"/>
                  </a:lnTo>
                  <a:lnTo>
                    <a:pt x="180" y="66"/>
                  </a:lnTo>
                  <a:lnTo>
                    <a:pt x="222" y="54"/>
                  </a:lnTo>
                  <a:lnTo>
                    <a:pt x="240" y="60"/>
                  </a:lnTo>
                  <a:lnTo>
                    <a:pt x="234" y="66"/>
                  </a:lnTo>
                  <a:lnTo>
                    <a:pt x="246" y="66"/>
                  </a:lnTo>
                  <a:lnTo>
                    <a:pt x="252" y="84"/>
                  </a:lnTo>
                  <a:lnTo>
                    <a:pt x="270" y="72"/>
                  </a:lnTo>
                  <a:lnTo>
                    <a:pt x="294" y="96"/>
                  </a:lnTo>
                  <a:lnTo>
                    <a:pt x="330" y="78"/>
                  </a:lnTo>
                  <a:lnTo>
                    <a:pt x="342" y="90"/>
                  </a:lnTo>
                  <a:lnTo>
                    <a:pt x="408" y="90"/>
                  </a:lnTo>
                  <a:lnTo>
                    <a:pt x="342" y="132"/>
                  </a:lnTo>
                  <a:lnTo>
                    <a:pt x="270" y="198"/>
                  </a:lnTo>
                  <a:lnTo>
                    <a:pt x="264" y="204"/>
                  </a:lnTo>
                  <a:lnTo>
                    <a:pt x="264" y="252"/>
                  </a:lnTo>
                  <a:lnTo>
                    <a:pt x="240" y="264"/>
                  </a:lnTo>
                  <a:lnTo>
                    <a:pt x="228" y="288"/>
                  </a:lnTo>
                  <a:lnTo>
                    <a:pt x="246" y="300"/>
                  </a:lnTo>
                  <a:lnTo>
                    <a:pt x="240" y="354"/>
                  </a:lnTo>
                  <a:lnTo>
                    <a:pt x="318" y="408"/>
                  </a:lnTo>
                  <a:lnTo>
                    <a:pt x="330" y="444"/>
                  </a:lnTo>
                  <a:lnTo>
                    <a:pt x="330" y="450"/>
                  </a:lnTo>
                </a:path>
              </a:pathLst>
            </a:custGeom>
            <a:noFill/>
            <a:ln w="9525">
              <a:solidFill>
                <a:srgbClr val="000000"/>
              </a:solidFill>
              <a:prstDash val="solid"/>
              <a:round/>
              <a:headEnd/>
              <a:tailEnd/>
            </a:ln>
          </p:spPr>
          <p:txBody>
            <a:bodyPr/>
            <a:lstStyle/>
            <a:p>
              <a:endParaRPr lang="en-US"/>
            </a:p>
          </p:txBody>
        </p:sp>
        <p:sp>
          <p:nvSpPr>
            <p:cNvPr id="12355" name="Freeform 191"/>
            <p:cNvSpPr>
              <a:spLocks/>
            </p:cNvSpPr>
            <p:nvPr/>
          </p:nvSpPr>
          <p:spPr bwMode="auto">
            <a:xfrm>
              <a:off x="3207" y="2430"/>
              <a:ext cx="216" cy="378"/>
            </a:xfrm>
            <a:custGeom>
              <a:avLst/>
              <a:gdLst>
                <a:gd name="T0" fmla="*/ 216 w 216"/>
                <a:gd name="T1" fmla="*/ 360 h 378"/>
                <a:gd name="T2" fmla="*/ 156 w 216"/>
                <a:gd name="T3" fmla="*/ 366 h 378"/>
                <a:gd name="T4" fmla="*/ 138 w 216"/>
                <a:gd name="T5" fmla="*/ 378 h 378"/>
                <a:gd name="T6" fmla="*/ 120 w 216"/>
                <a:gd name="T7" fmla="*/ 342 h 378"/>
                <a:gd name="T8" fmla="*/ 120 w 216"/>
                <a:gd name="T9" fmla="*/ 318 h 378"/>
                <a:gd name="T10" fmla="*/ 0 w 216"/>
                <a:gd name="T11" fmla="*/ 324 h 378"/>
                <a:gd name="T12" fmla="*/ 6 w 216"/>
                <a:gd name="T13" fmla="*/ 276 h 378"/>
                <a:gd name="T14" fmla="*/ 36 w 216"/>
                <a:gd name="T15" fmla="*/ 234 h 378"/>
                <a:gd name="T16" fmla="*/ 24 w 216"/>
                <a:gd name="T17" fmla="*/ 228 h 378"/>
                <a:gd name="T18" fmla="*/ 42 w 216"/>
                <a:gd name="T19" fmla="*/ 222 h 378"/>
                <a:gd name="T20" fmla="*/ 24 w 216"/>
                <a:gd name="T21" fmla="*/ 204 h 378"/>
                <a:gd name="T22" fmla="*/ 30 w 216"/>
                <a:gd name="T23" fmla="*/ 198 h 378"/>
                <a:gd name="T24" fmla="*/ 24 w 216"/>
                <a:gd name="T25" fmla="*/ 198 h 378"/>
                <a:gd name="T26" fmla="*/ 24 w 216"/>
                <a:gd name="T27" fmla="*/ 174 h 378"/>
                <a:gd name="T28" fmla="*/ 18 w 216"/>
                <a:gd name="T29" fmla="*/ 168 h 378"/>
                <a:gd name="T30" fmla="*/ 30 w 216"/>
                <a:gd name="T31" fmla="*/ 150 h 378"/>
                <a:gd name="T32" fmla="*/ 18 w 216"/>
                <a:gd name="T33" fmla="*/ 144 h 378"/>
                <a:gd name="T34" fmla="*/ 24 w 216"/>
                <a:gd name="T35" fmla="*/ 132 h 378"/>
                <a:gd name="T36" fmla="*/ 18 w 216"/>
                <a:gd name="T37" fmla="*/ 132 h 378"/>
                <a:gd name="T38" fmla="*/ 12 w 216"/>
                <a:gd name="T39" fmla="*/ 114 h 378"/>
                <a:gd name="T40" fmla="*/ 24 w 216"/>
                <a:gd name="T41" fmla="*/ 114 h 378"/>
                <a:gd name="T42" fmla="*/ 24 w 216"/>
                <a:gd name="T43" fmla="*/ 90 h 378"/>
                <a:gd name="T44" fmla="*/ 54 w 216"/>
                <a:gd name="T45" fmla="*/ 54 h 378"/>
                <a:gd name="T46" fmla="*/ 54 w 216"/>
                <a:gd name="T47" fmla="*/ 30 h 378"/>
                <a:gd name="T48" fmla="*/ 72 w 216"/>
                <a:gd name="T49" fmla="*/ 6 h 378"/>
                <a:gd name="T50" fmla="*/ 204 w 216"/>
                <a:gd name="T51" fmla="*/ 0 h 378"/>
                <a:gd name="T52" fmla="*/ 204 w 216"/>
                <a:gd name="T53" fmla="*/ 246 h 378"/>
                <a:gd name="T54" fmla="*/ 216 w 216"/>
                <a:gd name="T55" fmla="*/ 330 h 378"/>
                <a:gd name="T56" fmla="*/ 216 w 216"/>
                <a:gd name="T57" fmla="*/ 360 h 37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16"/>
                <a:gd name="T88" fmla="*/ 0 h 378"/>
                <a:gd name="T89" fmla="*/ 216 w 216"/>
                <a:gd name="T90" fmla="*/ 378 h 37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16" h="378">
                  <a:moveTo>
                    <a:pt x="216" y="360"/>
                  </a:moveTo>
                  <a:lnTo>
                    <a:pt x="156" y="366"/>
                  </a:lnTo>
                  <a:lnTo>
                    <a:pt x="138" y="378"/>
                  </a:lnTo>
                  <a:lnTo>
                    <a:pt x="120" y="342"/>
                  </a:lnTo>
                  <a:lnTo>
                    <a:pt x="120" y="318"/>
                  </a:lnTo>
                  <a:lnTo>
                    <a:pt x="0" y="324"/>
                  </a:lnTo>
                  <a:lnTo>
                    <a:pt x="6" y="276"/>
                  </a:lnTo>
                  <a:lnTo>
                    <a:pt x="36" y="234"/>
                  </a:lnTo>
                  <a:lnTo>
                    <a:pt x="24" y="228"/>
                  </a:lnTo>
                  <a:lnTo>
                    <a:pt x="42" y="222"/>
                  </a:lnTo>
                  <a:lnTo>
                    <a:pt x="24" y="204"/>
                  </a:lnTo>
                  <a:lnTo>
                    <a:pt x="30" y="198"/>
                  </a:lnTo>
                  <a:lnTo>
                    <a:pt x="24" y="198"/>
                  </a:lnTo>
                  <a:lnTo>
                    <a:pt x="24" y="174"/>
                  </a:lnTo>
                  <a:lnTo>
                    <a:pt x="18" y="168"/>
                  </a:lnTo>
                  <a:lnTo>
                    <a:pt x="30" y="150"/>
                  </a:lnTo>
                  <a:lnTo>
                    <a:pt x="18" y="144"/>
                  </a:lnTo>
                  <a:lnTo>
                    <a:pt x="24" y="132"/>
                  </a:lnTo>
                  <a:lnTo>
                    <a:pt x="18" y="132"/>
                  </a:lnTo>
                  <a:lnTo>
                    <a:pt x="12" y="114"/>
                  </a:lnTo>
                  <a:lnTo>
                    <a:pt x="24" y="114"/>
                  </a:lnTo>
                  <a:lnTo>
                    <a:pt x="24" y="90"/>
                  </a:lnTo>
                  <a:lnTo>
                    <a:pt x="54" y="54"/>
                  </a:lnTo>
                  <a:lnTo>
                    <a:pt x="54" y="30"/>
                  </a:lnTo>
                  <a:lnTo>
                    <a:pt x="72" y="6"/>
                  </a:lnTo>
                  <a:lnTo>
                    <a:pt x="204" y="0"/>
                  </a:lnTo>
                  <a:lnTo>
                    <a:pt x="204" y="246"/>
                  </a:lnTo>
                  <a:lnTo>
                    <a:pt x="216" y="330"/>
                  </a:lnTo>
                  <a:lnTo>
                    <a:pt x="216" y="360"/>
                  </a:lnTo>
                  <a:close/>
                </a:path>
              </a:pathLst>
            </a:custGeom>
            <a:solidFill>
              <a:srgbClr val="B22222"/>
            </a:solidFill>
            <a:ln w="9525">
              <a:solidFill>
                <a:srgbClr val="B22222"/>
              </a:solidFill>
              <a:prstDash val="solid"/>
              <a:round/>
              <a:headEnd/>
              <a:tailEnd/>
            </a:ln>
          </p:spPr>
          <p:txBody>
            <a:bodyPr/>
            <a:lstStyle/>
            <a:p>
              <a:endParaRPr lang="en-US"/>
            </a:p>
          </p:txBody>
        </p:sp>
        <p:sp>
          <p:nvSpPr>
            <p:cNvPr id="12356" name="Freeform 192"/>
            <p:cNvSpPr>
              <a:spLocks/>
            </p:cNvSpPr>
            <p:nvPr/>
          </p:nvSpPr>
          <p:spPr bwMode="auto">
            <a:xfrm>
              <a:off x="3207" y="2430"/>
              <a:ext cx="216" cy="378"/>
            </a:xfrm>
            <a:custGeom>
              <a:avLst/>
              <a:gdLst>
                <a:gd name="T0" fmla="*/ 216 w 216"/>
                <a:gd name="T1" fmla="*/ 360 h 378"/>
                <a:gd name="T2" fmla="*/ 156 w 216"/>
                <a:gd name="T3" fmla="*/ 366 h 378"/>
                <a:gd name="T4" fmla="*/ 138 w 216"/>
                <a:gd name="T5" fmla="*/ 378 h 378"/>
                <a:gd name="T6" fmla="*/ 120 w 216"/>
                <a:gd name="T7" fmla="*/ 342 h 378"/>
                <a:gd name="T8" fmla="*/ 120 w 216"/>
                <a:gd name="T9" fmla="*/ 318 h 378"/>
                <a:gd name="T10" fmla="*/ 0 w 216"/>
                <a:gd name="T11" fmla="*/ 324 h 378"/>
                <a:gd name="T12" fmla="*/ 6 w 216"/>
                <a:gd name="T13" fmla="*/ 276 h 378"/>
                <a:gd name="T14" fmla="*/ 36 w 216"/>
                <a:gd name="T15" fmla="*/ 234 h 378"/>
                <a:gd name="T16" fmla="*/ 24 w 216"/>
                <a:gd name="T17" fmla="*/ 228 h 378"/>
                <a:gd name="T18" fmla="*/ 42 w 216"/>
                <a:gd name="T19" fmla="*/ 222 h 378"/>
                <a:gd name="T20" fmla="*/ 24 w 216"/>
                <a:gd name="T21" fmla="*/ 204 h 378"/>
                <a:gd name="T22" fmla="*/ 30 w 216"/>
                <a:gd name="T23" fmla="*/ 198 h 378"/>
                <a:gd name="T24" fmla="*/ 24 w 216"/>
                <a:gd name="T25" fmla="*/ 198 h 378"/>
                <a:gd name="T26" fmla="*/ 24 w 216"/>
                <a:gd name="T27" fmla="*/ 174 h 378"/>
                <a:gd name="T28" fmla="*/ 18 w 216"/>
                <a:gd name="T29" fmla="*/ 168 h 378"/>
                <a:gd name="T30" fmla="*/ 30 w 216"/>
                <a:gd name="T31" fmla="*/ 150 h 378"/>
                <a:gd name="T32" fmla="*/ 18 w 216"/>
                <a:gd name="T33" fmla="*/ 144 h 378"/>
                <a:gd name="T34" fmla="*/ 24 w 216"/>
                <a:gd name="T35" fmla="*/ 132 h 378"/>
                <a:gd name="T36" fmla="*/ 18 w 216"/>
                <a:gd name="T37" fmla="*/ 132 h 378"/>
                <a:gd name="T38" fmla="*/ 12 w 216"/>
                <a:gd name="T39" fmla="*/ 114 h 378"/>
                <a:gd name="T40" fmla="*/ 24 w 216"/>
                <a:gd name="T41" fmla="*/ 114 h 378"/>
                <a:gd name="T42" fmla="*/ 24 w 216"/>
                <a:gd name="T43" fmla="*/ 90 h 378"/>
                <a:gd name="T44" fmla="*/ 54 w 216"/>
                <a:gd name="T45" fmla="*/ 54 h 378"/>
                <a:gd name="T46" fmla="*/ 54 w 216"/>
                <a:gd name="T47" fmla="*/ 30 h 378"/>
                <a:gd name="T48" fmla="*/ 72 w 216"/>
                <a:gd name="T49" fmla="*/ 6 h 378"/>
                <a:gd name="T50" fmla="*/ 204 w 216"/>
                <a:gd name="T51" fmla="*/ 0 h 378"/>
                <a:gd name="T52" fmla="*/ 204 w 216"/>
                <a:gd name="T53" fmla="*/ 246 h 378"/>
                <a:gd name="T54" fmla="*/ 216 w 216"/>
                <a:gd name="T55" fmla="*/ 330 h 378"/>
                <a:gd name="T56" fmla="*/ 216 w 216"/>
                <a:gd name="T57" fmla="*/ 360 h 378"/>
                <a:gd name="T58" fmla="*/ 216 w 216"/>
                <a:gd name="T59" fmla="*/ 366 h 37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6"/>
                <a:gd name="T91" fmla="*/ 0 h 378"/>
                <a:gd name="T92" fmla="*/ 216 w 216"/>
                <a:gd name="T93" fmla="*/ 378 h 37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6" h="378">
                  <a:moveTo>
                    <a:pt x="216" y="360"/>
                  </a:moveTo>
                  <a:lnTo>
                    <a:pt x="156" y="366"/>
                  </a:lnTo>
                  <a:lnTo>
                    <a:pt x="138" y="378"/>
                  </a:lnTo>
                  <a:lnTo>
                    <a:pt x="120" y="342"/>
                  </a:lnTo>
                  <a:lnTo>
                    <a:pt x="120" y="318"/>
                  </a:lnTo>
                  <a:lnTo>
                    <a:pt x="0" y="324"/>
                  </a:lnTo>
                  <a:lnTo>
                    <a:pt x="6" y="276"/>
                  </a:lnTo>
                  <a:lnTo>
                    <a:pt x="36" y="234"/>
                  </a:lnTo>
                  <a:lnTo>
                    <a:pt x="24" y="228"/>
                  </a:lnTo>
                  <a:lnTo>
                    <a:pt x="42" y="222"/>
                  </a:lnTo>
                  <a:lnTo>
                    <a:pt x="24" y="204"/>
                  </a:lnTo>
                  <a:lnTo>
                    <a:pt x="30" y="198"/>
                  </a:lnTo>
                  <a:lnTo>
                    <a:pt x="24" y="198"/>
                  </a:lnTo>
                  <a:lnTo>
                    <a:pt x="24" y="174"/>
                  </a:lnTo>
                  <a:lnTo>
                    <a:pt x="18" y="168"/>
                  </a:lnTo>
                  <a:lnTo>
                    <a:pt x="30" y="150"/>
                  </a:lnTo>
                  <a:lnTo>
                    <a:pt x="18" y="144"/>
                  </a:lnTo>
                  <a:lnTo>
                    <a:pt x="24" y="132"/>
                  </a:lnTo>
                  <a:lnTo>
                    <a:pt x="18" y="132"/>
                  </a:lnTo>
                  <a:lnTo>
                    <a:pt x="12" y="114"/>
                  </a:lnTo>
                  <a:lnTo>
                    <a:pt x="24" y="114"/>
                  </a:lnTo>
                  <a:lnTo>
                    <a:pt x="24" y="90"/>
                  </a:lnTo>
                  <a:lnTo>
                    <a:pt x="54" y="54"/>
                  </a:lnTo>
                  <a:lnTo>
                    <a:pt x="54" y="30"/>
                  </a:lnTo>
                  <a:lnTo>
                    <a:pt x="72" y="6"/>
                  </a:lnTo>
                  <a:lnTo>
                    <a:pt x="204" y="0"/>
                  </a:lnTo>
                  <a:lnTo>
                    <a:pt x="204" y="246"/>
                  </a:lnTo>
                  <a:lnTo>
                    <a:pt x="216" y="330"/>
                  </a:lnTo>
                  <a:lnTo>
                    <a:pt x="216" y="360"/>
                  </a:lnTo>
                  <a:lnTo>
                    <a:pt x="216" y="366"/>
                  </a:lnTo>
                </a:path>
              </a:pathLst>
            </a:custGeom>
            <a:noFill/>
            <a:ln w="9525">
              <a:solidFill>
                <a:srgbClr val="000000"/>
              </a:solidFill>
              <a:prstDash val="solid"/>
              <a:round/>
              <a:headEnd/>
              <a:tailEnd/>
            </a:ln>
          </p:spPr>
          <p:txBody>
            <a:bodyPr/>
            <a:lstStyle/>
            <a:p>
              <a:endParaRPr lang="en-US"/>
            </a:p>
          </p:txBody>
        </p:sp>
        <p:sp>
          <p:nvSpPr>
            <p:cNvPr id="12357" name="Freeform 193"/>
            <p:cNvSpPr>
              <a:spLocks/>
            </p:cNvSpPr>
            <p:nvPr/>
          </p:nvSpPr>
          <p:spPr bwMode="auto">
            <a:xfrm>
              <a:off x="2931" y="2004"/>
              <a:ext cx="408" cy="354"/>
            </a:xfrm>
            <a:custGeom>
              <a:avLst/>
              <a:gdLst>
                <a:gd name="T0" fmla="*/ 378 w 408"/>
                <a:gd name="T1" fmla="*/ 354 h 354"/>
                <a:gd name="T2" fmla="*/ 336 w 408"/>
                <a:gd name="T3" fmla="*/ 354 h 354"/>
                <a:gd name="T4" fmla="*/ 354 w 408"/>
                <a:gd name="T5" fmla="*/ 336 h 354"/>
                <a:gd name="T6" fmla="*/ 348 w 408"/>
                <a:gd name="T7" fmla="*/ 318 h 354"/>
                <a:gd name="T8" fmla="*/ 66 w 408"/>
                <a:gd name="T9" fmla="*/ 324 h 354"/>
                <a:gd name="T10" fmla="*/ 66 w 408"/>
                <a:gd name="T11" fmla="*/ 120 h 354"/>
                <a:gd name="T12" fmla="*/ 36 w 408"/>
                <a:gd name="T13" fmla="*/ 90 h 354"/>
                <a:gd name="T14" fmla="*/ 48 w 408"/>
                <a:gd name="T15" fmla="*/ 66 h 354"/>
                <a:gd name="T16" fmla="*/ 24 w 408"/>
                <a:gd name="T17" fmla="*/ 54 h 354"/>
                <a:gd name="T18" fmla="*/ 0 w 408"/>
                <a:gd name="T19" fmla="*/ 6 h 354"/>
                <a:gd name="T20" fmla="*/ 234 w 408"/>
                <a:gd name="T21" fmla="*/ 0 h 354"/>
                <a:gd name="T22" fmla="*/ 252 w 408"/>
                <a:gd name="T23" fmla="*/ 18 h 354"/>
                <a:gd name="T24" fmla="*/ 252 w 408"/>
                <a:gd name="T25" fmla="*/ 60 h 354"/>
                <a:gd name="T26" fmla="*/ 270 w 408"/>
                <a:gd name="T27" fmla="*/ 78 h 354"/>
                <a:gd name="T28" fmla="*/ 294 w 408"/>
                <a:gd name="T29" fmla="*/ 102 h 354"/>
                <a:gd name="T30" fmla="*/ 306 w 408"/>
                <a:gd name="T31" fmla="*/ 132 h 354"/>
                <a:gd name="T32" fmla="*/ 318 w 408"/>
                <a:gd name="T33" fmla="*/ 126 h 354"/>
                <a:gd name="T34" fmla="*/ 336 w 408"/>
                <a:gd name="T35" fmla="*/ 132 h 354"/>
                <a:gd name="T36" fmla="*/ 324 w 408"/>
                <a:gd name="T37" fmla="*/ 186 h 354"/>
                <a:gd name="T38" fmla="*/ 378 w 408"/>
                <a:gd name="T39" fmla="*/ 222 h 354"/>
                <a:gd name="T40" fmla="*/ 384 w 408"/>
                <a:gd name="T41" fmla="*/ 252 h 354"/>
                <a:gd name="T42" fmla="*/ 402 w 408"/>
                <a:gd name="T43" fmla="*/ 276 h 354"/>
                <a:gd name="T44" fmla="*/ 408 w 408"/>
                <a:gd name="T45" fmla="*/ 306 h 354"/>
                <a:gd name="T46" fmla="*/ 396 w 408"/>
                <a:gd name="T47" fmla="*/ 306 h 354"/>
                <a:gd name="T48" fmla="*/ 390 w 408"/>
                <a:gd name="T49" fmla="*/ 312 h 354"/>
                <a:gd name="T50" fmla="*/ 384 w 408"/>
                <a:gd name="T51" fmla="*/ 306 h 354"/>
                <a:gd name="T52" fmla="*/ 378 w 408"/>
                <a:gd name="T53" fmla="*/ 354 h 35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08"/>
                <a:gd name="T82" fmla="*/ 0 h 354"/>
                <a:gd name="T83" fmla="*/ 408 w 408"/>
                <a:gd name="T84" fmla="*/ 354 h 35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08" h="354">
                  <a:moveTo>
                    <a:pt x="378" y="354"/>
                  </a:moveTo>
                  <a:lnTo>
                    <a:pt x="336" y="354"/>
                  </a:lnTo>
                  <a:lnTo>
                    <a:pt x="354" y="336"/>
                  </a:lnTo>
                  <a:lnTo>
                    <a:pt x="348" y="318"/>
                  </a:lnTo>
                  <a:lnTo>
                    <a:pt x="66" y="324"/>
                  </a:lnTo>
                  <a:lnTo>
                    <a:pt x="66" y="120"/>
                  </a:lnTo>
                  <a:lnTo>
                    <a:pt x="36" y="90"/>
                  </a:lnTo>
                  <a:lnTo>
                    <a:pt x="48" y="66"/>
                  </a:lnTo>
                  <a:lnTo>
                    <a:pt x="24" y="54"/>
                  </a:lnTo>
                  <a:lnTo>
                    <a:pt x="0" y="6"/>
                  </a:lnTo>
                  <a:lnTo>
                    <a:pt x="234" y="0"/>
                  </a:lnTo>
                  <a:lnTo>
                    <a:pt x="252" y="18"/>
                  </a:lnTo>
                  <a:lnTo>
                    <a:pt x="252" y="60"/>
                  </a:lnTo>
                  <a:lnTo>
                    <a:pt x="270" y="78"/>
                  </a:lnTo>
                  <a:lnTo>
                    <a:pt x="294" y="102"/>
                  </a:lnTo>
                  <a:lnTo>
                    <a:pt x="306" y="132"/>
                  </a:lnTo>
                  <a:lnTo>
                    <a:pt x="318" y="126"/>
                  </a:lnTo>
                  <a:lnTo>
                    <a:pt x="336" y="132"/>
                  </a:lnTo>
                  <a:lnTo>
                    <a:pt x="324" y="186"/>
                  </a:lnTo>
                  <a:lnTo>
                    <a:pt x="378" y="222"/>
                  </a:lnTo>
                  <a:lnTo>
                    <a:pt x="384" y="252"/>
                  </a:lnTo>
                  <a:lnTo>
                    <a:pt x="402" y="276"/>
                  </a:lnTo>
                  <a:lnTo>
                    <a:pt x="408" y="306"/>
                  </a:lnTo>
                  <a:lnTo>
                    <a:pt x="396" y="306"/>
                  </a:lnTo>
                  <a:lnTo>
                    <a:pt x="390" y="312"/>
                  </a:lnTo>
                  <a:lnTo>
                    <a:pt x="384" y="306"/>
                  </a:lnTo>
                  <a:lnTo>
                    <a:pt x="378" y="354"/>
                  </a:lnTo>
                  <a:close/>
                </a:path>
              </a:pathLst>
            </a:custGeom>
            <a:solidFill>
              <a:srgbClr val="FF8C00"/>
            </a:solidFill>
            <a:ln w="9525">
              <a:solidFill>
                <a:srgbClr val="FF8C00"/>
              </a:solidFill>
              <a:prstDash val="solid"/>
              <a:round/>
              <a:headEnd/>
              <a:tailEnd/>
            </a:ln>
          </p:spPr>
          <p:txBody>
            <a:bodyPr/>
            <a:lstStyle/>
            <a:p>
              <a:endParaRPr lang="en-US"/>
            </a:p>
          </p:txBody>
        </p:sp>
        <p:sp>
          <p:nvSpPr>
            <p:cNvPr id="12358" name="Freeform 194"/>
            <p:cNvSpPr>
              <a:spLocks/>
            </p:cNvSpPr>
            <p:nvPr/>
          </p:nvSpPr>
          <p:spPr bwMode="auto">
            <a:xfrm>
              <a:off x="2931" y="2004"/>
              <a:ext cx="408" cy="360"/>
            </a:xfrm>
            <a:custGeom>
              <a:avLst/>
              <a:gdLst>
                <a:gd name="T0" fmla="*/ 378 w 408"/>
                <a:gd name="T1" fmla="*/ 354 h 360"/>
                <a:gd name="T2" fmla="*/ 336 w 408"/>
                <a:gd name="T3" fmla="*/ 354 h 360"/>
                <a:gd name="T4" fmla="*/ 354 w 408"/>
                <a:gd name="T5" fmla="*/ 336 h 360"/>
                <a:gd name="T6" fmla="*/ 348 w 408"/>
                <a:gd name="T7" fmla="*/ 318 h 360"/>
                <a:gd name="T8" fmla="*/ 66 w 408"/>
                <a:gd name="T9" fmla="*/ 324 h 360"/>
                <a:gd name="T10" fmla="*/ 66 w 408"/>
                <a:gd name="T11" fmla="*/ 120 h 360"/>
                <a:gd name="T12" fmla="*/ 36 w 408"/>
                <a:gd name="T13" fmla="*/ 90 h 360"/>
                <a:gd name="T14" fmla="*/ 48 w 408"/>
                <a:gd name="T15" fmla="*/ 66 h 360"/>
                <a:gd name="T16" fmla="*/ 24 w 408"/>
                <a:gd name="T17" fmla="*/ 54 h 360"/>
                <a:gd name="T18" fmla="*/ 0 w 408"/>
                <a:gd name="T19" fmla="*/ 6 h 360"/>
                <a:gd name="T20" fmla="*/ 234 w 408"/>
                <a:gd name="T21" fmla="*/ 0 h 360"/>
                <a:gd name="T22" fmla="*/ 252 w 408"/>
                <a:gd name="T23" fmla="*/ 18 h 360"/>
                <a:gd name="T24" fmla="*/ 252 w 408"/>
                <a:gd name="T25" fmla="*/ 60 h 360"/>
                <a:gd name="T26" fmla="*/ 270 w 408"/>
                <a:gd name="T27" fmla="*/ 78 h 360"/>
                <a:gd name="T28" fmla="*/ 294 w 408"/>
                <a:gd name="T29" fmla="*/ 102 h 360"/>
                <a:gd name="T30" fmla="*/ 306 w 408"/>
                <a:gd name="T31" fmla="*/ 132 h 360"/>
                <a:gd name="T32" fmla="*/ 318 w 408"/>
                <a:gd name="T33" fmla="*/ 126 h 360"/>
                <a:gd name="T34" fmla="*/ 336 w 408"/>
                <a:gd name="T35" fmla="*/ 132 h 360"/>
                <a:gd name="T36" fmla="*/ 324 w 408"/>
                <a:gd name="T37" fmla="*/ 186 h 360"/>
                <a:gd name="T38" fmla="*/ 378 w 408"/>
                <a:gd name="T39" fmla="*/ 222 h 360"/>
                <a:gd name="T40" fmla="*/ 384 w 408"/>
                <a:gd name="T41" fmla="*/ 252 h 360"/>
                <a:gd name="T42" fmla="*/ 402 w 408"/>
                <a:gd name="T43" fmla="*/ 276 h 360"/>
                <a:gd name="T44" fmla="*/ 408 w 408"/>
                <a:gd name="T45" fmla="*/ 306 h 360"/>
                <a:gd name="T46" fmla="*/ 396 w 408"/>
                <a:gd name="T47" fmla="*/ 306 h 360"/>
                <a:gd name="T48" fmla="*/ 390 w 408"/>
                <a:gd name="T49" fmla="*/ 312 h 360"/>
                <a:gd name="T50" fmla="*/ 384 w 408"/>
                <a:gd name="T51" fmla="*/ 306 h 360"/>
                <a:gd name="T52" fmla="*/ 378 w 408"/>
                <a:gd name="T53" fmla="*/ 354 h 360"/>
                <a:gd name="T54" fmla="*/ 378 w 408"/>
                <a:gd name="T55" fmla="*/ 360 h 3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08"/>
                <a:gd name="T85" fmla="*/ 0 h 360"/>
                <a:gd name="T86" fmla="*/ 408 w 408"/>
                <a:gd name="T87" fmla="*/ 360 h 3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08" h="360">
                  <a:moveTo>
                    <a:pt x="378" y="354"/>
                  </a:moveTo>
                  <a:lnTo>
                    <a:pt x="336" y="354"/>
                  </a:lnTo>
                  <a:lnTo>
                    <a:pt x="354" y="336"/>
                  </a:lnTo>
                  <a:lnTo>
                    <a:pt x="348" y="318"/>
                  </a:lnTo>
                  <a:lnTo>
                    <a:pt x="66" y="324"/>
                  </a:lnTo>
                  <a:lnTo>
                    <a:pt x="66" y="120"/>
                  </a:lnTo>
                  <a:lnTo>
                    <a:pt x="36" y="90"/>
                  </a:lnTo>
                  <a:lnTo>
                    <a:pt x="48" y="66"/>
                  </a:lnTo>
                  <a:lnTo>
                    <a:pt x="24" y="54"/>
                  </a:lnTo>
                  <a:lnTo>
                    <a:pt x="0" y="6"/>
                  </a:lnTo>
                  <a:lnTo>
                    <a:pt x="234" y="0"/>
                  </a:lnTo>
                  <a:lnTo>
                    <a:pt x="252" y="18"/>
                  </a:lnTo>
                  <a:lnTo>
                    <a:pt x="252" y="60"/>
                  </a:lnTo>
                  <a:lnTo>
                    <a:pt x="270" y="78"/>
                  </a:lnTo>
                  <a:lnTo>
                    <a:pt x="294" y="102"/>
                  </a:lnTo>
                  <a:lnTo>
                    <a:pt x="306" y="132"/>
                  </a:lnTo>
                  <a:lnTo>
                    <a:pt x="318" y="126"/>
                  </a:lnTo>
                  <a:lnTo>
                    <a:pt x="336" y="132"/>
                  </a:lnTo>
                  <a:lnTo>
                    <a:pt x="324" y="186"/>
                  </a:lnTo>
                  <a:lnTo>
                    <a:pt x="378" y="222"/>
                  </a:lnTo>
                  <a:lnTo>
                    <a:pt x="384" y="252"/>
                  </a:lnTo>
                  <a:lnTo>
                    <a:pt x="402" y="276"/>
                  </a:lnTo>
                  <a:lnTo>
                    <a:pt x="408" y="306"/>
                  </a:lnTo>
                  <a:lnTo>
                    <a:pt x="396" y="306"/>
                  </a:lnTo>
                  <a:lnTo>
                    <a:pt x="390" y="312"/>
                  </a:lnTo>
                  <a:lnTo>
                    <a:pt x="384" y="306"/>
                  </a:lnTo>
                  <a:lnTo>
                    <a:pt x="378" y="354"/>
                  </a:lnTo>
                  <a:lnTo>
                    <a:pt x="378" y="360"/>
                  </a:lnTo>
                </a:path>
              </a:pathLst>
            </a:custGeom>
            <a:noFill/>
            <a:ln w="9525">
              <a:solidFill>
                <a:srgbClr val="000000"/>
              </a:solidFill>
              <a:prstDash val="solid"/>
              <a:round/>
              <a:headEnd/>
              <a:tailEnd/>
            </a:ln>
          </p:spPr>
          <p:txBody>
            <a:bodyPr/>
            <a:lstStyle/>
            <a:p>
              <a:endParaRPr lang="en-US"/>
            </a:p>
          </p:txBody>
        </p:sp>
        <p:sp>
          <p:nvSpPr>
            <p:cNvPr id="12359" name="Freeform 195"/>
            <p:cNvSpPr>
              <a:spLocks/>
            </p:cNvSpPr>
            <p:nvPr/>
          </p:nvSpPr>
          <p:spPr bwMode="auto">
            <a:xfrm>
              <a:off x="1863" y="1248"/>
              <a:ext cx="636" cy="402"/>
            </a:xfrm>
            <a:custGeom>
              <a:avLst/>
              <a:gdLst>
                <a:gd name="T0" fmla="*/ 612 w 636"/>
                <a:gd name="T1" fmla="*/ 330 h 402"/>
                <a:gd name="T2" fmla="*/ 606 w 636"/>
                <a:gd name="T3" fmla="*/ 402 h 402"/>
                <a:gd name="T4" fmla="*/ 222 w 636"/>
                <a:gd name="T5" fmla="*/ 354 h 402"/>
                <a:gd name="T6" fmla="*/ 216 w 636"/>
                <a:gd name="T7" fmla="*/ 390 h 402"/>
                <a:gd name="T8" fmla="*/ 204 w 636"/>
                <a:gd name="T9" fmla="*/ 366 h 402"/>
                <a:gd name="T10" fmla="*/ 192 w 636"/>
                <a:gd name="T11" fmla="*/ 384 h 402"/>
                <a:gd name="T12" fmla="*/ 150 w 636"/>
                <a:gd name="T13" fmla="*/ 372 h 402"/>
                <a:gd name="T14" fmla="*/ 144 w 636"/>
                <a:gd name="T15" fmla="*/ 384 h 402"/>
                <a:gd name="T16" fmla="*/ 126 w 636"/>
                <a:gd name="T17" fmla="*/ 378 h 402"/>
                <a:gd name="T18" fmla="*/ 114 w 636"/>
                <a:gd name="T19" fmla="*/ 384 h 402"/>
                <a:gd name="T20" fmla="*/ 108 w 636"/>
                <a:gd name="T21" fmla="*/ 354 h 402"/>
                <a:gd name="T22" fmla="*/ 90 w 636"/>
                <a:gd name="T23" fmla="*/ 342 h 402"/>
                <a:gd name="T24" fmla="*/ 84 w 636"/>
                <a:gd name="T25" fmla="*/ 282 h 402"/>
                <a:gd name="T26" fmla="*/ 72 w 636"/>
                <a:gd name="T27" fmla="*/ 270 h 402"/>
                <a:gd name="T28" fmla="*/ 54 w 636"/>
                <a:gd name="T29" fmla="*/ 288 h 402"/>
                <a:gd name="T30" fmla="*/ 42 w 636"/>
                <a:gd name="T31" fmla="*/ 276 h 402"/>
                <a:gd name="T32" fmla="*/ 72 w 636"/>
                <a:gd name="T33" fmla="*/ 198 h 402"/>
                <a:gd name="T34" fmla="*/ 48 w 636"/>
                <a:gd name="T35" fmla="*/ 186 h 402"/>
                <a:gd name="T36" fmla="*/ 24 w 636"/>
                <a:gd name="T37" fmla="*/ 138 h 402"/>
                <a:gd name="T38" fmla="*/ 6 w 636"/>
                <a:gd name="T39" fmla="*/ 120 h 402"/>
                <a:gd name="T40" fmla="*/ 12 w 636"/>
                <a:gd name="T41" fmla="*/ 108 h 402"/>
                <a:gd name="T42" fmla="*/ 0 w 636"/>
                <a:gd name="T43" fmla="*/ 78 h 402"/>
                <a:gd name="T44" fmla="*/ 18 w 636"/>
                <a:gd name="T45" fmla="*/ 0 h 402"/>
                <a:gd name="T46" fmla="*/ 342 w 636"/>
                <a:gd name="T47" fmla="*/ 60 h 402"/>
                <a:gd name="T48" fmla="*/ 636 w 636"/>
                <a:gd name="T49" fmla="*/ 96 h 402"/>
                <a:gd name="T50" fmla="*/ 618 w 636"/>
                <a:gd name="T51" fmla="*/ 300 h 402"/>
                <a:gd name="T52" fmla="*/ 612 w 636"/>
                <a:gd name="T53" fmla="*/ 330 h 40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36"/>
                <a:gd name="T82" fmla="*/ 0 h 402"/>
                <a:gd name="T83" fmla="*/ 636 w 636"/>
                <a:gd name="T84" fmla="*/ 402 h 40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36" h="402">
                  <a:moveTo>
                    <a:pt x="612" y="330"/>
                  </a:moveTo>
                  <a:lnTo>
                    <a:pt x="606" y="402"/>
                  </a:lnTo>
                  <a:lnTo>
                    <a:pt x="222" y="354"/>
                  </a:lnTo>
                  <a:lnTo>
                    <a:pt x="216" y="390"/>
                  </a:lnTo>
                  <a:lnTo>
                    <a:pt x="204" y="366"/>
                  </a:lnTo>
                  <a:lnTo>
                    <a:pt x="192" y="384"/>
                  </a:lnTo>
                  <a:lnTo>
                    <a:pt x="150" y="372"/>
                  </a:lnTo>
                  <a:lnTo>
                    <a:pt x="144" y="384"/>
                  </a:lnTo>
                  <a:lnTo>
                    <a:pt x="126" y="378"/>
                  </a:lnTo>
                  <a:lnTo>
                    <a:pt x="114" y="384"/>
                  </a:lnTo>
                  <a:lnTo>
                    <a:pt x="108" y="354"/>
                  </a:lnTo>
                  <a:lnTo>
                    <a:pt x="90" y="342"/>
                  </a:lnTo>
                  <a:lnTo>
                    <a:pt x="84" y="282"/>
                  </a:lnTo>
                  <a:lnTo>
                    <a:pt x="72" y="270"/>
                  </a:lnTo>
                  <a:lnTo>
                    <a:pt x="54" y="288"/>
                  </a:lnTo>
                  <a:lnTo>
                    <a:pt x="42" y="276"/>
                  </a:lnTo>
                  <a:lnTo>
                    <a:pt x="72" y="198"/>
                  </a:lnTo>
                  <a:lnTo>
                    <a:pt x="48" y="186"/>
                  </a:lnTo>
                  <a:lnTo>
                    <a:pt x="24" y="138"/>
                  </a:lnTo>
                  <a:lnTo>
                    <a:pt x="6" y="120"/>
                  </a:lnTo>
                  <a:lnTo>
                    <a:pt x="12" y="108"/>
                  </a:lnTo>
                  <a:lnTo>
                    <a:pt x="0" y="78"/>
                  </a:lnTo>
                  <a:lnTo>
                    <a:pt x="18" y="0"/>
                  </a:lnTo>
                  <a:lnTo>
                    <a:pt x="342" y="60"/>
                  </a:lnTo>
                  <a:lnTo>
                    <a:pt x="636" y="96"/>
                  </a:lnTo>
                  <a:lnTo>
                    <a:pt x="618" y="300"/>
                  </a:lnTo>
                  <a:lnTo>
                    <a:pt x="612" y="330"/>
                  </a:lnTo>
                  <a:close/>
                </a:path>
              </a:pathLst>
            </a:custGeom>
            <a:solidFill>
              <a:srgbClr val="FFAA00"/>
            </a:solidFill>
            <a:ln w="9525">
              <a:solidFill>
                <a:srgbClr val="FFAA00"/>
              </a:solidFill>
              <a:prstDash val="solid"/>
              <a:round/>
              <a:headEnd/>
              <a:tailEnd/>
            </a:ln>
          </p:spPr>
          <p:txBody>
            <a:bodyPr/>
            <a:lstStyle/>
            <a:p>
              <a:endParaRPr lang="en-US"/>
            </a:p>
          </p:txBody>
        </p:sp>
        <p:sp>
          <p:nvSpPr>
            <p:cNvPr id="12360" name="Freeform 196"/>
            <p:cNvSpPr>
              <a:spLocks/>
            </p:cNvSpPr>
            <p:nvPr/>
          </p:nvSpPr>
          <p:spPr bwMode="auto">
            <a:xfrm>
              <a:off x="1863" y="1248"/>
              <a:ext cx="636" cy="402"/>
            </a:xfrm>
            <a:custGeom>
              <a:avLst/>
              <a:gdLst>
                <a:gd name="T0" fmla="*/ 612 w 636"/>
                <a:gd name="T1" fmla="*/ 330 h 402"/>
                <a:gd name="T2" fmla="*/ 606 w 636"/>
                <a:gd name="T3" fmla="*/ 402 h 402"/>
                <a:gd name="T4" fmla="*/ 222 w 636"/>
                <a:gd name="T5" fmla="*/ 354 h 402"/>
                <a:gd name="T6" fmla="*/ 216 w 636"/>
                <a:gd name="T7" fmla="*/ 390 h 402"/>
                <a:gd name="T8" fmla="*/ 204 w 636"/>
                <a:gd name="T9" fmla="*/ 366 h 402"/>
                <a:gd name="T10" fmla="*/ 192 w 636"/>
                <a:gd name="T11" fmla="*/ 384 h 402"/>
                <a:gd name="T12" fmla="*/ 150 w 636"/>
                <a:gd name="T13" fmla="*/ 372 h 402"/>
                <a:gd name="T14" fmla="*/ 144 w 636"/>
                <a:gd name="T15" fmla="*/ 384 h 402"/>
                <a:gd name="T16" fmla="*/ 126 w 636"/>
                <a:gd name="T17" fmla="*/ 378 h 402"/>
                <a:gd name="T18" fmla="*/ 114 w 636"/>
                <a:gd name="T19" fmla="*/ 384 h 402"/>
                <a:gd name="T20" fmla="*/ 108 w 636"/>
                <a:gd name="T21" fmla="*/ 354 h 402"/>
                <a:gd name="T22" fmla="*/ 90 w 636"/>
                <a:gd name="T23" fmla="*/ 342 h 402"/>
                <a:gd name="T24" fmla="*/ 84 w 636"/>
                <a:gd name="T25" fmla="*/ 282 h 402"/>
                <a:gd name="T26" fmla="*/ 72 w 636"/>
                <a:gd name="T27" fmla="*/ 270 h 402"/>
                <a:gd name="T28" fmla="*/ 54 w 636"/>
                <a:gd name="T29" fmla="*/ 288 h 402"/>
                <a:gd name="T30" fmla="*/ 42 w 636"/>
                <a:gd name="T31" fmla="*/ 276 h 402"/>
                <a:gd name="T32" fmla="*/ 72 w 636"/>
                <a:gd name="T33" fmla="*/ 198 h 402"/>
                <a:gd name="T34" fmla="*/ 48 w 636"/>
                <a:gd name="T35" fmla="*/ 186 h 402"/>
                <a:gd name="T36" fmla="*/ 24 w 636"/>
                <a:gd name="T37" fmla="*/ 138 h 402"/>
                <a:gd name="T38" fmla="*/ 6 w 636"/>
                <a:gd name="T39" fmla="*/ 120 h 402"/>
                <a:gd name="T40" fmla="*/ 12 w 636"/>
                <a:gd name="T41" fmla="*/ 108 h 402"/>
                <a:gd name="T42" fmla="*/ 0 w 636"/>
                <a:gd name="T43" fmla="*/ 78 h 402"/>
                <a:gd name="T44" fmla="*/ 18 w 636"/>
                <a:gd name="T45" fmla="*/ 0 h 402"/>
                <a:gd name="T46" fmla="*/ 342 w 636"/>
                <a:gd name="T47" fmla="*/ 60 h 402"/>
                <a:gd name="T48" fmla="*/ 636 w 636"/>
                <a:gd name="T49" fmla="*/ 96 h 402"/>
                <a:gd name="T50" fmla="*/ 618 w 636"/>
                <a:gd name="T51" fmla="*/ 300 h 402"/>
                <a:gd name="T52" fmla="*/ 612 w 636"/>
                <a:gd name="T53" fmla="*/ 330 h 402"/>
                <a:gd name="T54" fmla="*/ 612 w 636"/>
                <a:gd name="T55" fmla="*/ 336 h 40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636"/>
                <a:gd name="T85" fmla="*/ 0 h 402"/>
                <a:gd name="T86" fmla="*/ 636 w 636"/>
                <a:gd name="T87" fmla="*/ 402 h 40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636" h="402">
                  <a:moveTo>
                    <a:pt x="612" y="330"/>
                  </a:moveTo>
                  <a:lnTo>
                    <a:pt x="606" y="402"/>
                  </a:lnTo>
                  <a:lnTo>
                    <a:pt x="222" y="354"/>
                  </a:lnTo>
                  <a:lnTo>
                    <a:pt x="216" y="390"/>
                  </a:lnTo>
                  <a:lnTo>
                    <a:pt x="204" y="366"/>
                  </a:lnTo>
                  <a:lnTo>
                    <a:pt x="192" y="384"/>
                  </a:lnTo>
                  <a:lnTo>
                    <a:pt x="150" y="372"/>
                  </a:lnTo>
                  <a:lnTo>
                    <a:pt x="144" y="384"/>
                  </a:lnTo>
                  <a:lnTo>
                    <a:pt x="126" y="378"/>
                  </a:lnTo>
                  <a:lnTo>
                    <a:pt x="114" y="384"/>
                  </a:lnTo>
                  <a:lnTo>
                    <a:pt x="108" y="354"/>
                  </a:lnTo>
                  <a:lnTo>
                    <a:pt x="90" y="342"/>
                  </a:lnTo>
                  <a:lnTo>
                    <a:pt x="84" y="282"/>
                  </a:lnTo>
                  <a:lnTo>
                    <a:pt x="72" y="270"/>
                  </a:lnTo>
                  <a:lnTo>
                    <a:pt x="54" y="288"/>
                  </a:lnTo>
                  <a:lnTo>
                    <a:pt x="42" y="276"/>
                  </a:lnTo>
                  <a:lnTo>
                    <a:pt x="72" y="198"/>
                  </a:lnTo>
                  <a:lnTo>
                    <a:pt x="48" y="186"/>
                  </a:lnTo>
                  <a:lnTo>
                    <a:pt x="24" y="138"/>
                  </a:lnTo>
                  <a:lnTo>
                    <a:pt x="6" y="120"/>
                  </a:lnTo>
                  <a:lnTo>
                    <a:pt x="12" y="108"/>
                  </a:lnTo>
                  <a:lnTo>
                    <a:pt x="0" y="78"/>
                  </a:lnTo>
                  <a:lnTo>
                    <a:pt x="18" y="0"/>
                  </a:lnTo>
                  <a:lnTo>
                    <a:pt x="342" y="60"/>
                  </a:lnTo>
                  <a:lnTo>
                    <a:pt x="636" y="96"/>
                  </a:lnTo>
                  <a:lnTo>
                    <a:pt x="618" y="300"/>
                  </a:lnTo>
                  <a:lnTo>
                    <a:pt x="612" y="330"/>
                  </a:lnTo>
                  <a:lnTo>
                    <a:pt x="612" y="336"/>
                  </a:lnTo>
                </a:path>
              </a:pathLst>
            </a:custGeom>
            <a:noFill/>
            <a:ln w="9525">
              <a:solidFill>
                <a:srgbClr val="000000"/>
              </a:solidFill>
              <a:prstDash val="solid"/>
              <a:round/>
              <a:headEnd/>
              <a:tailEnd/>
            </a:ln>
          </p:spPr>
          <p:txBody>
            <a:bodyPr/>
            <a:lstStyle/>
            <a:p>
              <a:endParaRPr lang="en-US"/>
            </a:p>
          </p:txBody>
        </p:sp>
        <p:sp>
          <p:nvSpPr>
            <p:cNvPr id="12361" name="Freeform 197"/>
            <p:cNvSpPr>
              <a:spLocks/>
            </p:cNvSpPr>
            <p:nvPr/>
          </p:nvSpPr>
          <p:spPr bwMode="auto">
            <a:xfrm>
              <a:off x="2445" y="1806"/>
              <a:ext cx="510" cy="252"/>
            </a:xfrm>
            <a:custGeom>
              <a:avLst/>
              <a:gdLst>
                <a:gd name="T0" fmla="*/ 444 w 510"/>
                <a:gd name="T1" fmla="*/ 60 h 252"/>
                <a:gd name="T2" fmla="*/ 474 w 510"/>
                <a:gd name="T3" fmla="*/ 150 h 252"/>
                <a:gd name="T4" fmla="*/ 486 w 510"/>
                <a:gd name="T5" fmla="*/ 204 h 252"/>
                <a:gd name="T6" fmla="*/ 510 w 510"/>
                <a:gd name="T7" fmla="*/ 252 h 252"/>
                <a:gd name="T8" fmla="*/ 108 w 510"/>
                <a:gd name="T9" fmla="*/ 240 h 252"/>
                <a:gd name="T10" fmla="*/ 108 w 510"/>
                <a:gd name="T11" fmla="*/ 210 h 252"/>
                <a:gd name="T12" fmla="*/ 114 w 510"/>
                <a:gd name="T13" fmla="*/ 162 h 252"/>
                <a:gd name="T14" fmla="*/ 0 w 510"/>
                <a:gd name="T15" fmla="*/ 150 h 252"/>
                <a:gd name="T16" fmla="*/ 12 w 510"/>
                <a:gd name="T17" fmla="*/ 0 h 252"/>
                <a:gd name="T18" fmla="*/ 324 w 510"/>
                <a:gd name="T19" fmla="*/ 18 h 252"/>
                <a:gd name="T20" fmla="*/ 354 w 510"/>
                <a:gd name="T21" fmla="*/ 36 h 252"/>
                <a:gd name="T22" fmla="*/ 396 w 510"/>
                <a:gd name="T23" fmla="*/ 30 h 252"/>
                <a:gd name="T24" fmla="*/ 444 w 510"/>
                <a:gd name="T25" fmla="*/ 60 h 2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10"/>
                <a:gd name="T40" fmla="*/ 0 h 252"/>
                <a:gd name="T41" fmla="*/ 510 w 510"/>
                <a:gd name="T42" fmla="*/ 252 h 25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10" h="252">
                  <a:moveTo>
                    <a:pt x="444" y="60"/>
                  </a:moveTo>
                  <a:lnTo>
                    <a:pt x="474" y="150"/>
                  </a:lnTo>
                  <a:lnTo>
                    <a:pt x="486" y="204"/>
                  </a:lnTo>
                  <a:lnTo>
                    <a:pt x="510" y="252"/>
                  </a:lnTo>
                  <a:lnTo>
                    <a:pt x="108" y="240"/>
                  </a:lnTo>
                  <a:lnTo>
                    <a:pt x="108" y="210"/>
                  </a:lnTo>
                  <a:lnTo>
                    <a:pt x="114" y="162"/>
                  </a:lnTo>
                  <a:lnTo>
                    <a:pt x="0" y="150"/>
                  </a:lnTo>
                  <a:lnTo>
                    <a:pt x="12" y="0"/>
                  </a:lnTo>
                  <a:lnTo>
                    <a:pt x="324" y="18"/>
                  </a:lnTo>
                  <a:lnTo>
                    <a:pt x="354" y="36"/>
                  </a:lnTo>
                  <a:lnTo>
                    <a:pt x="396" y="30"/>
                  </a:lnTo>
                  <a:lnTo>
                    <a:pt x="444" y="60"/>
                  </a:lnTo>
                  <a:close/>
                </a:path>
              </a:pathLst>
            </a:custGeom>
            <a:solidFill>
              <a:srgbClr val="FF8C00"/>
            </a:solidFill>
            <a:ln w="9525">
              <a:solidFill>
                <a:srgbClr val="FF8C00"/>
              </a:solidFill>
              <a:prstDash val="solid"/>
              <a:round/>
              <a:headEnd/>
              <a:tailEnd/>
            </a:ln>
          </p:spPr>
          <p:txBody>
            <a:bodyPr/>
            <a:lstStyle/>
            <a:p>
              <a:endParaRPr lang="en-US"/>
            </a:p>
          </p:txBody>
        </p:sp>
        <p:sp>
          <p:nvSpPr>
            <p:cNvPr id="12362" name="Freeform 198"/>
            <p:cNvSpPr>
              <a:spLocks/>
            </p:cNvSpPr>
            <p:nvPr/>
          </p:nvSpPr>
          <p:spPr bwMode="auto">
            <a:xfrm>
              <a:off x="2445" y="1806"/>
              <a:ext cx="510" cy="252"/>
            </a:xfrm>
            <a:custGeom>
              <a:avLst/>
              <a:gdLst>
                <a:gd name="T0" fmla="*/ 444 w 510"/>
                <a:gd name="T1" fmla="*/ 60 h 252"/>
                <a:gd name="T2" fmla="*/ 474 w 510"/>
                <a:gd name="T3" fmla="*/ 150 h 252"/>
                <a:gd name="T4" fmla="*/ 486 w 510"/>
                <a:gd name="T5" fmla="*/ 204 h 252"/>
                <a:gd name="T6" fmla="*/ 510 w 510"/>
                <a:gd name="T7" fmla="*/ 252 h 252"/>
                <a:gd name="T8" fmla="*/ 108 w 510"/>
                <a:gd name="T9" fmla="*/ 240 h 252"/>
                <a:gd name="T10" fmla="*/ 108 w 510"/>
                <a:gd name="T11" fmla="*/ 210 h 252"/>
                <a:gd name="T12" fmla="*/ 114 w 510"/>
                <a:gd name="T13" fmla="*/ 162 h 252"/>
                <a:gd name="T14" fmla="*/ 0 w 510"/>
                <a:gd name="T15" fmla="*/ 150 h 252"/>
                <a:gd name="T16" fmla="*/ 12 w 510"/>
                <a:gd name="T17" fmla="*/ 0 h 252"/>
                <a:gd name="T18" fmla="*/ 324 w 510"/>
                <a:gd name="T19" fmla="*/ 18 h 252"/>
                <a:gd name="T20" fmla="*/ 354 w 510"/>
                <a:gd name="T21" fmla="*/ 36 h 252"/>
                <a:gd name="T22" fmla="*/ 396 w 510"/>
                <a:gd name="T23" fmla="*/ 30 h 252"/>
                <a:gd name="T24" fmla="*/ 444 w 510"/>
                <a:gd name="T25" fmla="*/ 60 h 252"/>
                <a:gd name="T26" fmla="*/ 444 w 510"/>
                <a:gd name="T27" fmla="*/ 66 h 25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10"/>
                <a:gd name="T43" fmla="*/ 0 h 252"/>
                <a:gd name="T44" fmla="*/ 510 w 510"/>
                <a:gd name="T45" fmla="*/ 252 h 25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10" h="252">
                  <a:moveTo>
                    <a:pt x="444" y="60"/>
                  </a:moveTo>
                  <a:lnTo>
                    <a:pt x="474" y="150"/>
                  </a:lnTo>
                  <a:lnTo>
                    <a:pt x="486" y="204"/>
                  </a:lnTo>
                  <a:lnTo>
                    <a:pt x="510" y="252"/>
                  </a:lnTo>
                  <a:lnTo>
                    <a:pt x="108" y="240"/>
                  </a:lnTo>
                  <a:lnTo>
                    <a:pt x="108" y="210"/>
                  </a:lnTo>
                  <a:lnTo>
                    <a:pt x="114" y="162"/>
                  </a:lnTo>
                  <a:lnTo>
                    <a:pt x="0" y="150"/>
                  </a:lnTo>
                  <a:lnTo>
                    <a:pt x="12" y="0"/>
                  </a:lnTo>
                  <a:lnTo>
                    <a:pt x="324" y="18"/>
                  </a:lnTo>
                  <a:lnTo>
                    <a:pt x="354" y="36"/>
                  </a:lnTo>
                  <a:lnTo>
                    <a:pt x="396" y="30"/>
                  </a:lnTo>
                  <a:lnTo>
                    <a:pt x="444" y="60"/>
                  </a:lnTo>
                  <a:lnTo>
                    <a:pt x="444" y="66"/>
                  </a:lnTo>
                </a:path>
              </a:pathLst>
            </a:custGeom>
            <a:noFill/>
            <a:ln w="9525">
              <a:solidFill>
                <a:srgbClr val="000000"/>
              </a:solidFill>
              <a:prstDash val="solid"/>
              <a:round/>
              <a:headEnd/>
              <a:tailEnd/>
            </a:ln>
          </p:spPr>
          <p:txBody>
            <a:bodyPr/>
            <a:lstStyle/>
            <a:p>
              <a:endParaRPr lang="en-US"/>
            </a:p>
          </p:txBody>
        </p:sp>
        <p:sp>
          <p:nvSpPr>
            <p:cNvPr id="12363" name="Freeform 199"/>
            <p:cNvSpPr>
              <a:spLocks/>
            </p:cNvSpPr>
            <p:nvPr/>
          </p:nvSpPr>
          <p:spPr bwMode="auto">
            <a:xfrm>
              <a:off x="1485" y="1722"/>
              <a:ext cx="396" cy="606"/>
            </a:xfrm>
            <a:custGeom>
              <a:avLst/>
              <a:gdLst>
                <a:gd name="T0" fmla="*/ 252 w 396"/>
                <a:gd name="T1" fmla="*/ 606 h 606"/>
                <a:gd name="T2" fmla="*/ 0 w 396"/>
                <a:gd name="T3" fmla="*/ 234 h 606"/>
                <a:gd name="T4" fmla="*/ 60 w 396"/>
                <a:gd name="T5" fmla="*/ 0 h 606"/>
                <a:gd name="T6" fmla="*/ 96 w 396"/>
                <a:gd name="T7" fmla="*/ 12 h 606"/>
                <a:gd name="T8" fmla="*/ 228 w 396"/>
                <a:gd name="T9" fmla="*/ 42 h 606"/>
                <a:gd name="T10" fmla="*/ 396 w 396"/>
                <a:gd name="T11" fmla="*/ 78 h 606"/>
                <a:gd name="T12" fmla="*/ 318 w 396"/>
                <a:gd name="T13" fmla="*/ 462 h 606"/>
                <a:gd name="T14" fmla="*/ 300 w 396"/>
                <a:gd name="T15" fmla="*/ 534 h 606"/>
                <a:gd name="T16" fmla="*/ 276 w 396"/>
                <a:gd name="T17" fmla="*/ 522 h 606"/>
                <a:gd name="T18" fmla="*/ 264 w 396"/>
                <a:gd name="T19" fmla="*/ 528 h 606"/>
                <a:gd name="T20" fmla="*/ 252 w 396"/>
                <a:gd name="T21" fmla="*/ 600 h 606"/>
                <a:gd name="T22" fmla="*/ 252 w 396"/>
                <a:gd name="T23" fmla="*/ 606 h 60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96"/>
                <a:gd name="T37" fmla="*/ 0 h 606"/>
                <a:gd name="T38" fmla="*/ 396 w 396"/>
                <a:gd name="T39" fmla="*/ 606 h 60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96" h="606">
                  <a:moveTo>
                    <a:pt x="252" y="606"/>
                  </a:moveTo>
                  <a:lnTo>
                    <a:pt x="0" y="234"/>
                  </a:lnTo>
                  <a:lnTo>
                    <a:pt x="60" y="0"/>
                  </a:lnTo>
                  <a:lnTo>
                    <a:pt x="96" y="12"/>
                  </a:lnTo>
                  <a:lnTo>
                    <a:pt x="228" y="42"/>
                  </a:lnTo>
                  <a:lnTo>
                    <a:pt x="396" y="78"/>
                  </a:lnTo>
                  <a:lnTo>
                    <a:pt x="318" y="462"/>
                  </a:lnTo>
                  <a:lnTo>
                    <a:pt x="300" y="534"/>
                  </a:lnTo>
                  <a:lnTo>
                    <a:pt x="276" y="522"/>
                  </a:lnTo>
                  <a:lnTo>
                    <a:pt x="264" y="528"/>
                  </a:lnTo>
                  <a:lnTo>
                    <a:pt x="252" y="600"/>
                  </a:lnTo>
                  <a:lnTo>
                    <a:pt x="252" y="606"/>
                  </a:lnTo>
                  <a:close/>
                </a:path>
              </a:pathLst>
            </a:custGeom>
            <a:solidFill>
              <a:srgbClr val="FF8C00"/>
            </a:solidFill>
            <a:ln w="9525">
              <a:solidFill>
                <a:srgbClr val="FF8C00"/>
              </a:solidFill>
              <a:prstDash val="solid"/>
              <a:round/>
              <a:headEnd/>
              <a:tailEnd/>
            </a:ln>
          </p:spPr>
          <p:txBody>
            <a:bodyPr/>
            <a:lstStyle/>
            <a:p>
              <a:endParaRPr lang="en-US"/>
            </a:p>
          </p:txBody>
        </p:sp>
        <p:sp>
          <p:nvSpPr>
            <p:cNvPr id="12364" name="Freeform 200"/>
            <p:cNvSpPr>
              <a:spLocks/>
            </p:cNvSpPr>
            <p:nvPr/>
          </p:nvSpPr>
          <p:spPr bwMode="auto">
            <a:xfrm>
              <a:off x="1485" y="1722"/>
              <a:ext cx="396" cy="612"/>
            </a:xfrm>
            <a:custGeom>
              <a:avLst/>
              <a:gdLst>
                <a:gd name="T0" fmla="*/ 252 w 396"/>
                <a:gd name="T1" fmla="*/ 606 h 612"/>
                <a:gd name="T2" fmla="*/ 0 w 396"/>
                <a:gd name="T3" fmla="*/ 234 h 612"/>
                <a:gd name="T4" fmla="*/ 60 w 396"/>
                <a:gd name="T5" fmla="*/ 0 h 612"/>
                <a:gd name="T6" fmla="*/ 96 w 396"/>
                <a:gd name="T7" fmla="*/ 12 h 612"/>
                <a:gd name="T8" fmla="*/ 228 w 396"/>
                <a:gd name="T9" fmla="*/ 42 h 612"/>
                <a:gd name="T10" fmla="*/ 396 w 396"/>
                <a:gd name="T11" fmla="*/ 78 h 612"/>
                <a:gd name="T12" fmla="*/ 318 w 396"/>
                <a:gd name="T13" fmla="*/ 462 h 612"/>
                <a:gd name="T14" fmla="*/ 300 w 396"/>
                <a:gd name="T15" fmla="*/ 534 h 612"/>
                <a:gd name="T16" fmla="*/ 276 w 396"/>
                <a:gd name="T17" fmla="*/ 522 h 612"/>
                <a:gd name="T18" fmla="*/ 264 w 396"/>
                <a:gd name="T19" fmla="*/ 528 h 612"/>
                <a:gd name="T20" fmla="*/ 252 w 396"/>
                <a:gd name="T21" fmla="*/ 600 h 612"/>
                <a:gd name="T22" fmla="*/ 252 w 396"/>
                <a:gd name="T23" fmla="*/ 606 h 612"/>
                <a:gd name="T24" fmla="*/ 252 w 396"/>
                <a:gd name="T25" fmla="*/ 612 h 6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6"/>
                <a:gd name="T40" fmla="*/ 0 h 612"/>
                <a:gd name="T41" fmla="*/ 396 w 396"/>
                <a:gd name="T42" fmla="*/ 612 h 6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6" h="612">
                  <a:moveTo>
                    <a:pt x="252" y="606"/>
                  </a:moveTo>
                  <a:lnTo>
                    <a:pt x="0" y="234"/>
                  </a:lnTo>
                  <a:lnTo>
                    <a:pt x="60" y="0"/>
                  </a:lnTo>
                  <a:lnTo>
                    <a:pt x="96" y="12"/>
                  </a:lnTo>
                  <a:lnTo>
                    <a:pt x="228" y="42"/>
                  </a:lnTo>
                  <a:lnTo>
                    <a:pt x="396" y="78"/>
                  </a:lnTo>
                  <a:lnTo>
                    <a:pt x="318" y="462"/>
                  </a:lnTo>
                  <a:lnTo>
                    <a:pt x="300" y="534"/>
                  </a:lnTo>
                  <a:lnTo>
                    <a:pt x="276" y="522"/>
                  </a:lnTo>
                  <a:lnTo>
                    <a:pt x="264" y="528"/>
                  </a:lnTo>
                  <a:lnTo>
                    <a:pt x="252" y="600"/>
                  </a:lnTo>
                  <a:lnTo>
                    <a:pt x="252" y="606"/>
                  </a:lnTo>
                  <a:lnTo>
                    <a:pt x="252" y="612"/>
                  </a:lnTo>
                </a:path>
              </a:pathLst>
            </a:custGeom>
            <a:noFill/>
            <a:ln w="9525">
              <a:solidFill>
                <a:srgbClr val="000000"/>
              </a:solidFill>
              <a:prstDash val="solid"/>
              <a:round/>
              <a:headEnd/>
              <a:tailEnd/>
            </a:ln>
          </p:spPr>
          <p:txBody>
            <a:bodyPr/>
            <a:lstStyle/>
            <a:p>
              <a:endParaRPr lang="en-US"/>
            </a:p>
          </p:txBody>
        </p:sp>
        <p:sp>
          <p:nvSpPr>
            <p:cNvPr id="12365" name="Freeform 201"/>
            <p:cNvSpPr>
              <a:spLocks/>
            </p:cNvSpPr>
            <p:nvPr/>
          </p:nvSpPr>
          <p:spPr bwMode="auto">
            <a:xfrm>
              <a:off x="4233" y="1470"/>
              <a:ext cx="102" cy="210"/>
            </a:xfrm>
            <a:custGeom>
              <a:avLst/>
              <a:gdLst>
                <a:gd name="T0" fmla="*/ 102 w 102"/>
                <a:gd name="T1" fmla="*/ 162 h 210"/>
                <a:gd name="T2" fmla="*/ 102 w 102"/>
                <a:gd name="T3" fmla="*/ 180 h 210"/>
                <a:gd name="T4" fmla="*/ 78 w 102"/>
                <a:gd name="T5" fmla="*/ 198 h 210"/>
                <a:gd name="T6" fmla="*/ 12 w 102"/>
                <a:gd name="T7" fmla="*/ 210 h 210"/>
                <a:gd name="T8" fmla="*/ 0 w 102"/>
                <a:gd name="T9" fmla="*/ 144 h 210"/>
                <a:gd name="T10" fmla="*/ 6 w 102"/>
                <a:gd name="T11" fmla="*/ 90 h 210"/>
                <a:gd name="T12" fmla="*/ 24 w 102"/>
                <a:gd name="T13" fmla="*/ 66 h 210"/>
                <a:gd name="T14" fmla="*/ 18 w 102"/>
                <a:gd name="T15" fmla="*/ 24 h 210"/>
                <a:gd name="T16" fmla="*/ 18 w 102"/>
                <a:gd name="T17" fmla="*/ 6 h 210"/>
                <a:gd name="T18" fmla="*/ 36 w 102"/>
                <a:gd name="T19" fmla="*/ 0 h 210"/>
                <a:gd name="T20" fmla="*/ 78 w 102"/>
                <a:gd name="T21" fmla="*/ 138 h 210"/>
                <a:gd name="T22" fmla="*/ 96 w 102"/>
                <a:gd name="T23" fmla="*/ 162 h 210"/>
                <a:gd name="T24" fmla="*/ 102 w 102"/>
                <a:gd name="T25" fmla="*/ 162 h 2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210"/>
                <a:gd name="T41" fmla="*/ 102 w 102"/>
                <a:gd name="T42" fmla="*/ 210 h 2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210">
                  <a:moveTo>
                    <a:pt x="102" y="162"/>
                  </a:moveTo>
                  <a:lnTo>
                    <a:pt x="102" y="180"/>
                  </a:lnTo>
                  <a:lnTo>
                    <a:pt x="78" y="198"/>
                  </a:lnTo>
                  <a:lnTo>
                    <a:pt x="12" y="210"/>
                  </a:lnTo>
                  <a:lnTo>
                    <a:pt x="0" y="144"/>
                  </a:lnTo>
                  <a:lnTo>
                    <a:pt x="6" y="90"/>
                  </a:lnTo>
                  <a:lnTo>
                    <a:pt x="24" y="66"/>
                  </a:lnTo>
                  <a:lnTo>
                    <a:pt x="18" y="24"/>
                  </a:lnTo>
                  <a:lnTo>
                    <a:pt x="18" y="6"/>
                  </a:lnTo>
                  <a:lnTo>
                    <a:pt x="36" y="0"/>
                  </a:lnTo>
                  <a:lnTo>
                    <a:pt x="78" y="138"/>
                  </a:lnTo>
                  <a:lnTo>
                    <a:pt x="96" y="162"/>
                  </a:lnTo>
                  <a:lnTo>
                    <a:pt x="102" y="162"/>
                  </a:lnTo>
                  <a:close/>
                </a:path>
              </a:pathLst>
            </a:custGeom>
            <a:solidFill>
              <a:srgbClr val="FF8C00"/>
            </a:solidFill>
            <a:ln w="9525">
              <a:solidFill>
                <a:srgbClr val="FF8C00"/>
              </a:solidFill>
              <a:prstDash val="solid"/>
              <a:round/>
              <a:headEnd/>
              <a:tailEnd/>
            </a:ln>
          </p:spPr>
          <p:txBody>
            <a:bodyPr/>
            <a:lstStyle/>
            <a:p>
              <a:endParaRPr lang="en-US"/>
            </a:p>
          </p:txBody>
        </p:sp>
        <p:sp>
          <p:nvSpPr>
            <p:cNvPr id="12366" name="Freeform 202"/>
            <p:cNvSpPr>
              <a:spLocks/>
            </p:cNvSpPr>
            <p:nvPr/>
          </p:nvSpPr>
          <p:spPr bwMode="auto">
            <a:xfrm>
              <a:off x="4233" y="1470"/>
              <a:ext cx="102" cy="210"/>
            </a:xfrm>
            <a:custGeom>
              <a:avLst/>
              <a:gdLst>
                <a:gd name="T0" fmla="*/ 102 w 102"/>
                <a:gd name="T1" fmla="*/ 162 h 210"/>
                <a:gd name="T2" fmla="*/ 102 w 102"/>
                <a:gd name="T3" fmla="*/ 180 h 210"/>
                <a:gd name="T4" fmla="*/ 78 w 102"/>
                <a:gd name="T5" fmla="*/ 198 h 210"/>
                <a:gd name="T6" fmla="*/ 12 w 102"/>
                <a:gd name="T7" fmla="*/ 210 h 210"/>
                <a:gd name="T8" fmla="*/ 0 w 102"/>
                <a:gd name="T9" fmla="*/ 144 h 210"/>
                <a:gd name="T10" fmla="*/ 6 w 102"/>
                <a:gd name="T11" fmla="*/ 90 h 210"/>
                <a:gd name="T12" fmla="*/ 24 w 102"/>
                <a:gd name="T13" fmla="*/ 66 h 210"/>
                <a:gd name="T14" fmla="*/ 18 w 102"/>
                <a:gd name="T15" fmla="*/ 24 h 210"/>
                <a:gd name="T16" fmla="*/ 18 w 102"/>
                <a:gd name="T17" fmla="*/ 6 h 210"/>
                <a:gd name="T18" fmla="*/ 36 w 102"/>
                <a:gd name="T19" fmla="*/ 0 h 210"/>
                <a:gd name="T20" fmla="*/ 78 w 102"/>
                <a:gd name="T21" fmla="*/ 138 h 210"/>
                <a:gd name="T22" fmla="*/ 96 w 102"/>
                <a:gd name="T23" fmla="*/ 162 h 210"/>
                <a:gd name="T24" fmla="*/ 102 w 102"/>
                <a:gd name="T25" fmla="*/ 162 h 210"/>
                <a:gd name="T26" fmla="*/ 102 w 102"/>
                <a:gd name="T27" fmla="*/ 168 h 2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2"/>
                <a:gd name="T43" fmla="*/ 0 h 210"/>
                <a:gd name="T44" fmla="*/ 102 w 102"/>
                <a:gd name="T45" fmla="*/ 210 h 2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2" h="210">
                  <a:moveTo>
                    <a:pt x="102" y="162"/>
                  </a:moveTo>
                  <a:lnTo>
                    <a:pt x="102" y="180"/>
                  </a:lnTo>
                  <a:lnTo>
                    <a:pt x="78" y="198"/>
                  </a:lnTo>
                  <a:lnTo>
                    <a:pt x="12" y="210"/>
                  </a:lnTo>
                  <a:lnTo>
                    <a:pt x="0" y="144"/>
                  </a:lnTo>
                  <a:lnTo>
                    <a:pt x="6" y="90"/>
                  </a:lnTo>
                  <a:lnTo>
                    <a:pt x="24" y="66"/>
                  </a:lnTo>
                  <a:lnTo>
                    <a:pt x="18" y="24"/>
                  </a:lnTo>
                  <a:lnTo>
                    <a:pt x="18" y="6"/>
                  </a:lnTo>
                  <a:lnTo>
                    <a:pt x="36" y="0"/>
                  </a:lnTo>
                  <a:lnTo>
                    <a:pt x="78" y="138"/>
                  </a:lnTo>
                  <a:lnTo>
                    <a:pt x="96" y="162"/>
                  </a:lnTo>
                  <a:lnTo>
                    <a:pt x="102" y="162"/>
                  </a:lnTo>
                  <a:lnTo>
                    <a:pt x="102" y="168"/>
                  </a:lnTo>
                </a:path>
              </a:pathLst>
            </a:custGeom>
            <a:noFill/>
            <a:ln w="9525">
              <a:solidFill>
                <a:srgbClr val="000000"/>
              </a:solidFill>
              <a:prstDash val="solid"/>
              <a:round/>
              <a:headEnd/>
              <a:tailEnd/>
            </a:ln>
          </p:spPr>
          <p:txBody>
            <a:bodyPr/>
            <a:lstStyle/>
            <a:p>
              <a:endParaRPr lang="en-US"/>
            </a:p>
          </p:txBody>
        </p:sp>
        <p:sp>
          <p:nvSpPr>
            <p:cNvPr id="12367" name="Freeform 203"/>
            <p:cNvSpPr>
              <a:spLocks/>
            </p:cNvSpPr>
            <p:nvPr/>
          </p:nvSpPr>
          <p:spPr bwMode="auto">
            <a:xfrm>
              <a:off x="4125" y="1818"/>
              <a:ext cx="84" cy="186"/>
            </a:xfrm>
            <a:custGeom>
              <a:avLst/>
              <a:gdLst>
                <a:gd name="T0" fmla="*/ 72 w 84"/>
                <a:gd name="T1" fmla="*/ 24 h 186"/>
                <a:gd name="T2" fmla="*/ 60 w 84"/>
                <a:gd name="T3" fmla="*/ 54 h 186"/>
                <a:gd name="T4" fmla="*/ 78 w 84"/>
                <a:gd name="T5" fmla="*/ 60 h 186"/>
                <a:gd name="T6" fmla="*/ 84 w 84"/>
                <a:gd name="T7" fmla="*/ 108 h 186"/>
                <a:gd name="T8" fmla="*/ 78 w 84"/>
                <a:gd name="T9" fmla="*/ 90 h 186"/>
                <a:gd name="T10" fmla="*/ 78 w 84"/>
                <a:gd name="T11" fmla="*/ 114 h 186"/>
                <a:gd name="T12" fmla="*/ 54 w 84"/>
                <a:gd name="T13" fmla="*/ 180 h 186"/>
                <a:gd name="T14" fmla="*/ 48 w 84"/>
                <a:gd name="T15" fmla="*/ 186 h 186"/>
                <a:gd name="T16" fmla="*/ 48 w 84"/>
                <a:gd name="T17" fmla="*/ 168 h 186"/>
                <a:gd name="T18" fmla="*/ 6 w 84"/>
                <a:gd name="T19" fmla="*/ 156 h 186"/>
                <a:gd name="T20" fmla="*/ 0 w 84"/>
                <a:gd name="T21" fmla="*/ 138 h 186"/>
                <a:gd name="T22" fmla="*/ 6 w 84"/>
                <a:gd name="T23" fmla="*/ 126 h 186"/>
                <a:gd name="T24" fmla="*/ 36 w 84"/>
                <a:gd name="T25" fmla="*/ 90 h 186"/>
                <a:gd name="T26" fmla="*/ 6 w 84"/>
                <a:gd name="T27" fmla="*/ 60 h 186"/>
                <a:gd name="T28" fmla="*/ 0 w 84"/>
                <a:gd name="T29" fmla="*/ 30 h 186"/>
                <a:gd name="T30" fmla="*/ 18 w 84"/>
                <a:gd name="T31" fmla="*/ 0 h 186"/>
                <a:gd name="T32" fmla="*/ 72 w 84"/>
                <a:gd name="T33" fmla="*/ 24 h 1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186"/>
                <a:gd name="T53" fmla="*/ 84 w 84"/>
                <a:gd name="T54" fmla="*/ 186 h 18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186">
                  <a:moveTo>
                    <a:pt x="72" y="24"/>
                  </a:moveTo>
                  <a:lnTo>
                    <a:pt x="60" y="54"/>
                  </a:lnTo>
                  <a:lnTo>
                    <a:pt x="78" y="60"/>
                  </a:lnTo>
                  <a:lnTo>
                    <a:pt x="84" y="108"/>
                  </a:lnTo>
                  <a:lnTo>
                    <a:pt x="78" y="90"/>
                  </a:lnTo>
                  <a:lnTo>
                    <a:pt x="78" y="114"/>
                  </a:lnTo>
                  <a:lnTo>
                    <a:pt x="54" y="180"/>
                  </a:lnTo>
                  <a:lnTo>
                    <a:pt x="48" y="186"/>
                  </a:lnTo>
                  <a:lnTo>
                    <a:pt x="48" y="168"/>
                  </a:lnTo>
                  <a:lnTo>
                    <a:pt x="6" y="156"/>
                  </a:lnTo>
                  <a:lnTo>
                    <a:pt x="0" y="138"/>
                  </a:lnTo>
                  <a:lnTo>
                    <a:pt x="6" y="126"/>
                  </a:lnTo>
                  <a:lnTo>
                    <a:pt x="36" y="90"/>
                  </a:lnTo>
                  <a:lnTo>
                    <a:pt x="6" y="60"/>
                  </a:lnTo>
                  <a:lnTo>
                    <a:pt x="0" y="30"/>
                  </a:lnTo>
                  <a:lnTo>
                    <a:pt x="18" y="0"/>
                  </a:lnTo>
                  <a:lnTo>
                    <a:pt x="72" y="24"/>
                  </a:lnTo>
                  <a:close/>
                </a:path>
              </a:pathLst>
            </a:custGeom>
            <a:solidFill>
              <a:srgbClr val="FF8C00"/>
            </a:solidFill>
            <a:ln w="9525">
              <a:solidFill>
                <a:srgbClr val="FF8C00"/>
              </a:solidFill>
              <a:prstDash val="solid"/>
              <a:round/>
              <a:headEnd/>
              <a:tailEnd/>
            </a:ln>
          </p:spPr>
          <p:txBody>
            <a:bodyPr/>
            <a:lstStyle/>
            <a:p>
              <a:endParaRPr lang="en-US"/>
            </a:p>
          </p:txBody>
        </p:sp>
        <p:sp>
          <p:nvSpPr>
            <p:cNvPr id="12368" name="Freeform 204"/>
            <p:cNvSpPr>
              <a:spLocks/>
            </p:cNvSpPr>
            <p:nvPr/>
          </p:nvSpPr>
          <p:spPr bwMode="auto">
            <a:xfrm>
              <a:off x="4125" y="1818"/>
              <a:ext cx="84" cy="186"/>
            </a:xfrm>
            <a:custGeom>
              <a:avLst/>
              <a:gdLst>
                <a:gd name="T0" fmla="*/ 72 w 84"/>
                <a:gd name="T1" fmla="*/ 24 h 186"/>
                <a:gd name="T2" fmla="*/ 60 w 84"/>
                <a:gd name="T3" fmla="*/ 54 h 186"/>
                <a:gd name="T4" fmla="*/ 78 w 84"/>
                <a:gd name="T5" fmla="*/ 60 h 186"/>
                <a:gd name="T6" fmla="*/ 84 w 84"/>
                <a:gd name="T7" fmla="*/ 108 h 186"/>
                <a:gd name="T8" fmla="*/ 78 w 84"/>
                <a:gd name="T9" fmla="*/ 90 h 186"/>
                <a:gd name="T10" fmla="*/ 78 w 84"/>
                <a:gd name="T11" fmla="*/ 114 h 186"/>
                <a:gd name="T12" fmla="*/ 54 w 84"/>
                <a:gd name="T13" fmla="*/ 180 h 186"/>
                <a:gd name="T14" fmla="*/ 48 w 84"/>
                <a:gd name="T15" fmla="*/ 186 h 186"/>
                <a:gd name="T16" fmla="*/ 48 w 84"/>
                <a:gd name="T17" fmla="*/ 168 h 186"/>
                <a:gd name="T18" fmla="*/ 6 w 84"/>
                <a:gd name="T19" fmla="*/ 156 h 186"/>
                <a:gd name="T20" fmla="*/ 0 w 84"/>
                <a:gd name="T21" fmla="*/ 138 h 186"/>
                <a:gd name="T22" fmla="*/ 6 w 84"/>
                <a:gd name="T23" fmla="*/ 126 h 186"/>
                <a:gd name="T24" fmla="*/ 36 w 84"/>
                <a:gd name="T25" fmla="*/ 90 h 186"/>
                <a:gd name="T26" fmla="*/ 6 w 84"/>
                <a:gd name="T27" fmla="*/ 60 h 186"/>
                <a:gd name="T28" fmla="*/ 0 w 84"/>
                <a:gd name="T29" fmla="*/ 30 h 186"/>
                <a:gd name="T30" fmla="*/ 18 w 84"/>
                <a:gd name="T31" fmla="*/ 0 h 186"/>
                <a:gd name="T32" fmla="*/ 72 w 84"/>
                <a:gd name="T33" fmla="*/ 24 h 186"/>
                <a:gd name="T34" fmla="*/ 72 w 84"/>
                <a:gd name="T35" fmla="*/ 30 h 18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4"/>
                <a:gd name="T55" fmla="*/ 0 h 186"/>
                <a:gd name="T56" fmla="*/ 84 w 84"/>
                <a:gd name="T57" fmla="*/ 186 h 18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4" h="186">
                  <a:moveTo>
                    <a:pt x="72" y="24"/>
                  </a:moveTo>
                  <a:lnTo>
                    <a:pt x="60" y="54"/>
                  </a:lnTo>
                  <a:lnTo>
                    <a:pt x="78" y="60"/>
                  </a:lnTo>
                  <a:lnTo>
                    <a:pt x="84" y="108"/>
                  </a:lnTo>
                  <a:lnTo>
                    <a:pt x="78" y="90"/>
                  </a:lnTo>
                  <a:lnTo>
                    <a:pt x="78" y="114"/>
                  </a:lnTo>
                  <a:lnTo>
                    <a:pt x="54" y="180"/>
                  </a:lnTo>
                  <a:lnTo>
                    <a:pt x="48" y="186"/>
                  </a:lnTo>
                  <a:lnTo>
                    <a:pt x="48" y="168"/>
                  </a:lnTo>
                  <a:lnTo>
                    <a:pt x="6" y="156"/>
                  </a:lnTo>
                  <a:lnTo>
                    <a:pt x="0" y="138"/>
                  </a:lnTo>
                  <a:lnTo>
                    <a:pt x="6" y="126"/>
                  </a:lnTo>
                  <a:lnTo>
                    <a:pt x="36" y="90"/>
                  </a:lnTo>
                  <a:lnTo>
                    <a:pt x="6" y="60"/>
                  </a:lnTo>
                  <a:lnTo>
                    <a:pt x="0" y="30"/>
                  </a:lnTo>
                  <a:lnTo>
                    <a:pt x="18" y="0"/>
                  </a:lnTo>
                  <a:lnTo>
                    <a:pt x="72" y="24"/>
                  </a:lnTo>
                  <a:lnTo>
                    <a:pt x="72" y="30"/>
                  </a:lnTo>
                </a:path>
              </a:pathLst>
            </a:custGeom>
            <a:noFill/>
            <a:ln w="9525">
              <a:solidFill>
                <a:srgbClr val="000000"/>
              </a:solidFill>
              <a:prstDash val="solid"/>
              <a:round/>
              <a:headEnd/>
              <a:tailEnd/>
            </a:ln>
          </p:spPr>
          <p:txBody>
            <a:bodyPr/>
            <a:lstStyle/>
            <a:p>
              <a:endParaRPr lang="en-US"/>
            </a:p>
          </p:txBody>
        </p:sp>
        <p:sp>
          <p:nvSpPr>
            <p:cNvPr id="12369" name="Freeform 205"/>
            <p:cNvSpPr>
              <a:spLocks/>
            </p:cNvSpPr>
            <p:nvPr/>
          </p:nvSpPr>
          <p:spPr bwMode="auto">
            <a:xfrm>
              <a:off x="2049" y="2238"/>
              <a:ext cx="432" cy="444"/>
            </a:xfrm>
            <a:custGeom>
              <a:avLst/>
              <a:gdLst>
                <a:gd name="T0" fmla="*/ 426 w 432"/>
                <a:gd name="T1" fmla="*/ 78 h 444"/>
                <a:gd name="T2" fmla="*/ 396 w 432"/>
                <a:gd name="T3" fmla="*/ 426 h 444"/>
                <a:gd name="T4" fmla="*/ 162 w 432"/>
                <a:gd name="T5" fmla="*/ 408 h 444"/>
                <a:gd name="T6" fmla="*/ 168 w 432"/>
                <a:gd name="T7" fmla="*/ 420 h 444"/>
                <a:gd name="T8" fmla="*/ 60 w 432"/>
                <a:gd name="T9" fmla="*/ 408 h 444"/>
                <a:gd name="T10" fmla="*/ 54 w 432"/>
                <a:gd name="T11" fmla="*/ 444 h 444"/>
                <a:gd name="T12" fmla="*/ 0 w 432"/>
                <a:gd name="T13" fmla="*/ 438 h 444"/>
                <a:gd name="T14" fmla="*/ 12 w 432"/>
                <a:gd name="T15" fmla="*/ 354 h 444"/>
                <a:gd name="T16" fmla="*/ 60 w 432"/>
                <a:gd name="T17" fmla="*/ 0 h 444"/>
                <a:gd name="T18" fmla="*/ 432 w 432"/>
                <a:gd name="T19" fmla="*/ 36 h 444"/>
                <a:gd name="T20" fmla="*/ 426 w 432"/>
                <a:gd name="T21" fmla="*/ 78 h 4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32"/>
                <a:gd name="T34" fmla="*/ 0 h 444"/>
                <a:gd name="T35" fmla="*/ 432 w 432"/>
                <a:gd name="T36" fmla="*/ 444 h 44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32" h="444">
                  <a:moveTo>
                    <a:pt x="426" y="78"/>
                  </a:moveTo>
                  <a:lnTo>
                    <a:pt x="396" y="426"/>
                  </a:lnTo>
                  <a:lnTo>
                    <a:pt x="162" y="408"/>
                  </a:lnTo>
                  <a:lnTo>
                    <a:pt x="168" y="420"/>
                  </a:lnTo>
                  <a:lnTo>
                    <a:pt x="60" y="408"/>
                  </a:lnTo>
                  <a:lnTo>
                    <a:pt x="54" y="444"/>
                  </a:lnTo>
                  <a:lnTo>
                    <a:pt x="0" y="438"/>
                  </a:lnTo>
                  <a:lnTo>
                    <a:pt x="12" y="354"/>
                  </a:lnTo>
                  <a:lnTo>
                    <a:pt x="60" y="0"/>
                  </a:lnTo>
                  <a:lnTo>
                    <a:pt x="432" y="36"/>
                  </a:lnTo>
                  <a:lnTo>
                    <a:pt x="426" y="78"/>
                  </a:lnTo>
                  <a:close/>
                </a:path>
              </a:pathLst>
            </a:custGeom>
            <a:solidFill>
              <a:srgbClr val="FF8C00"/>
            </a:solidFill>
            <a:ln w="9525">
              <a:solidFill>
                <a:srgbClr val="FF8C00"/>
              </a:solidFill>
              <a:prstDash val="solid"/>
              <a:round/>
              <a:headEnd/>
              <a:tailEnd/>
            </a:ln>
          </p:spPr>
          <p:txBody>
            <a:bodyPr/>
            <a:lstStyle/>
            <a:p>
              <a:endParaRPr lang="en-US"/>
            </a:p>
          </p:txBody>
        </p:sp>
        <p:sp>
          <p:nvSpPr>
            <p:cNvPr id="12370" name="Freeform 206"/>
            <p:cNvSpPr>
              <a:spLocks/>
            </p:cNvSpPr>
            <p:nvPr/>
          </p:nvSpPr>
          <p:spPr bwMode="auto">
            <a:xfrm>
              <a:off x="2049" y="2238"/>
              <a:ext cx="432" cy="444"/>
            </a:xfrm>
            <a:custGeom>
              <a:avLst/>
              <a:gdLst>
                <a:gd name="T0" fmla="*/ 426 w 432"/>
                <a:gd name="T1" fmla="*/ 78 h 444"/>
                <a:gd name="T2" fmla="*/ 396 w 432"/>
                <a:gd name="T3" fmla="*/ 426 h 444"/>
                <a:gd name="T4" fmla="*/ 162 w 432"/>
                <a:gd name="T5" fmla="*/ 408 h 444"/>
                <a:gd name="T6" fmla="*/ 168 w 432"/>
                <a:gd name="T7" fmla="*/ 420 h 444"/>
                <a:gd name="T8" fmla="*/ 60 w 432"/>
                <a:gd name="T9" fmla="*/ 408 h 444"/>
                <a:gd name="T10" fmla="*/ 54 w 432"/>
                <a:gd name="T11" fmla="*/ 444 h 444"/>
                <a:gd name="T12" fmla="*/ 0 w 432"/>
                <a:gd name="T13" fmla="*/ 438 h 444"/>
                <a:gd name="T14" fmla="*/ 12 w 432"/>
                <a:gd name="T15" fmla="*/ 354 h 444"/>
                <a:gd name="T16" fmla="*/ 60 w 432"/>
                <a:gd name="T17" fmla="*/ 0 h 444"/>
                <a:gd name="T18" fmla="*/ 432 w 432"/>
                <a:gd name="T19" fmla="*/ 36 h 444"/>
                <a:gd name="T20" fmla="*/ 426 w 432"/>
                <a:gd name="T21" fmla="*/ 78 h 444"/>
                <a:gd name="T22" fmla="*/ 426 w 432"/>
                <a:gd name="T23" fmla="*/ 84 h 4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32"/>
                <a:gd name="T37" fmla="*/ 0 h 444"/>
                <a:gd name="T38" fmla="*/ 432 w 432"/>
                <a:gd name="T39" fmla="*/ 444 h 4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32" h="444">
                  <a:moveTo>
                    <a:pt x="426" y="78"/>
                  </a:moveTo>
                  <a:lnTo>
                    <a:pt x="396" y="426"/>
                  </a:lnTo>
                  <a:lnTo>
                    <a:pt x="162" y="408"/>
                  </a:lnTo>
                  <a:lnTo>
                    <a:pt x="168" y="420"/>
                  </a:lnTo>
                  <a:lnTo>
                    <a:pt x="60" y="408"/>
                  </a:lnTo>
                  <a:lnTo>
                    <a:pt x="54" y="444"/>
                  </a:lnTo>
                  <a:lnTo>
                    <a:pt x="0" y="438"/>
                  </a:lnTo>
                  <a:lnTo>
                    <a:pt x="12" y="354"/>
                  </a:lnTo>
                  <a:lnTo>
                    <a:pt x="60" y="0"/>
                  </a:lnTo>
                  <a:lnTo>
                    <a:pt x="432" y="36"/>
                  </a:lnTo>
                  <a:lnTo>
                    <a:pt x="426" y="78"/>
                  </a:lnTo>
                  <a:lnTo>
                    <a:pt x="426" y="84"/>
                  </a:lnTo>
                </a:path>
              </a:pathLst>
            </a:custGeom>
            <a:noFill/>
            <a:ln w="9525">
              <a:solidFill>
                <a:srgbClr val="000000"/>
              </a:solidFill>
              <a:prstDash val="solid"/>
              <a:round/>
              <a:headEnd/>
              <a:tailEnd/>
            </a:ln>
          </p:spPr>
          <p:txBody>
            <a:bodyPr/>
            <a:lstStyle/>
            <a:p>
              <a:endParaRPr lang="en-US"/>
            </a:p>
          </p:txBody>
        </p:sp>
        <p:sp>
          <p:nvSpPr>
            <p:cNvPr id="12371" name="Freeform 207"/>
            <p:cNvSpPr>
              <a:spLocks/>
            </p:cNvSpPr>
            <p:nvPr/>
          </p:nvSpPr>
          <p:spPr bwMode="auto">
            <a:xfrm>
              <a:off x="3843" y="1524"/>
              <a:ext cx="372" cy="324"/>
            </a:xfrm>
            <a:custGeom>
              <a:avLst/>
              <a:gdLst>
                <a:gd name="T0" fmla="*/ 360 w 372"/>
                <a:gd name="T1" fmla="*/ 168 h 324"/>
                <a:gd name="T2" fmla="*/ 360 w 372"/>
                <a:gd name="T3" fmla="*/ 222 h 324"/>
                <a:gd name="T4" fmla="*/ 372 w 372"/>
                <a:gd name="T5" fmla="*/ 288 h 324"/>
                <a:gd name="T6" fmla="*/ 366 w 372"/>
                <a:gd name="T7" fmla="*/ 306 h 324"/>
                <a:gd name="T8" fmla="*/ 360 w 372"/>
                <a:gd name="T9" fmla="*/ 324 h 324"/>
                <a:gd name="T10" fmla="*/ 354 w 372"/>
                <a:gd name="T11" fmla="*/ 318 h 324"/>
                <a:gd name="T12" fmla="*/ 300 w 372"/>
                <a:gd name="T13" fmla="*/ 294 h 324"/>
                <a:gd name="T14" fmla="*/ 282 w 372"/>
                <a:gd name="T15" fmla="*/ 282 h 324"/>
                <a:gd name="T16" fmla="*/ 252 w 372"/>
                <a:gd name="T17" fmla="*/ 252 h 324"/>
                <a:gd name="T18" fmla="*/ 6 w 372"/>
                <a:gd name="T19" fmla="*/ 300 h 324"/>
                <a:gd name="T20" fmla="*/ 0 w 372"/>
                <a:gd name="T21" fmla="*/ 282 h 324"/>
                <a:gd name="T22" fmla="*/ 42 w 372"/>
                <a:gd name="T23" fmla="*/ 234 h 324"/>
                <a:gd name="T24" fmla="*/ 30 w 372"/>
                <a:gd name="T25" fmla="*/ 192 h 324"/>
                <a:gd name="T26" fmla="*/ 78 w 372"/>
                <a:gd name="T27" fmla="*/ 180 h 324"/>
                <a:gd name="T28" fmla="*/ 114 w 372"/>
                <a:gd name="T29" fmla="*/ 180 h 324"/>
                <a:gd name="T30" fmla="*/ 156 w 372"/>
                <a:gd name="T31" fmla="*/ 168 h 324"/>
                <a:gd name="T32" fmla="*/ 180 w 372"/>
                <a:gd name="T33" fmla="*/ 144 h 324"/>
                <a:gd name="T34" fmla="*/ 174 w 372"/>
                <a:gd name="T35" fmla="*/ 120 h 324"/>
                <a:gd name="T36" fmla="*/ 174 w 372"/>
                <a:gd name="T37" fmla="*/ 108 h 324"/>
                <a:gd name="T38" fmla="*/ 168 w 372"/>
                <a:gd name="T39" fmla="*/ 114 h 324"/>
                <a:gd name="T40" fmla="*/ 162 w 372"/>
                <a:gd name="T41" fmla="*/ 102 h 324"/>
                <a:gd name="T42" fmla="*/ 210 w 372"/>
                <a:gd name="T43" fmla="*/ 36 h 324"/>
                <a:gd name="T44" fmla="*/ 234 w 372"/>
                <a:gd name="T45" fmla="*/ 12 h 324"/>
                <a:gd name="T46" fmla="*/ 312 w 372"/>
                <a:gd name="T47" fmla="*/ 0 h 324"/>
                <a:gd name="T48" fmla="*/ 324 w 372"/>
                <a:gd name="T49" fmla="*/ 72 h 324"/>
                <a:gd name="T50" fmla="*/ 336 w 372"/>
                <a:gd name="T51" fmla="*/ 108 h 324"/>
                <a:gd name="T52" fmla="*/ 342 w 372"/>
                <a:gd name="T53" fmla="*/ 108 h 324"/>
                <a:gd name="T54" fmla="*/ 354 w 372"/>
                <a:gd name="T55" fmla="*/ 162 h 324"/>
                <a:gd name="T56" fmla="*/ 360 w 372"/>
                <a:gd name="T57" fmla="*/ 168 h 32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2"/>
                <a:gd name="T88" fmla="*/ 0 h 324"/>
                <a:gd name="T89" fmla="*/ 372 w 372"/>
                <a:gd name="T90" fmla="*/ 324 h 32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2" h="324">
                  <a:moveTo>
                    <a:pt x="360" y="168"/>
                  </a:moveTo>
                  <a:lnTo>
                    <a:pt x="360" y="222"/>
                  </a:lnTo>
                  <a:lnTo>
                    <a:pt x="372" y="288"/>
                  </a:lnTo>
                  <a:lnTo>
                    <a:pt x="366" y="306"/>
                  </a:lnTo>
                  <a:lnTo>
                    <a:pt x="360" y="324"/>
                  </a:lnTo>
                  <a:lnTo>
                    <a:pt x="354" y="318"/>
                  </a:lnTo>
                  <a:lnTo>
                    <a:pt x="300" y="294"/>
                  </a:lnTo>
                  <a:lnTo>
                    <a:pt x="282" y="282"/>
                  </a:lnTo>
                  <a:lnTo>
                    <a:pt x="252" y="252"/>
                  </a:lnTo>
                  <a:lnTo>
                    <a:pt x="6" y="300"/>
                  </a:lnTo>
                  <a:lnTo>
                    <a:pt x="0" y="282"/>
                  </a:lnTo>
                  <a:lnTo>
                    <a:pt x="42" y="234"/>
                  </a:lnTo>
                  <a:lnTo>
                    <a:pt x="30" y="192"/>
                  </a:lnTo>
                  <a:lnTo>
                    <a:pt x="78" y="180"/>
                  </a:lnTo>
                  <a:lnTo>
                    <a:pt x="114" y="180"/>
                  </a:lnTo>
                  <a:lnTo>
                    <a:pt x="156" y="168"/>
                  </a:lnTo>
                  <a:lnTo>
                    <a:pt x="180" y="144"/>
                  </a:lnTo>
                  <a:lnTo>
                    <a:pt x="174" y="120"/>
                  </a:lnTo>
                  <a:lnTo>
                    <a:pt x="174" y="108"/>
                  </a:lnTo>
                  <a:lnTo>
                    <a:pt x="168" y="114"/>
                  </a:lnTo>
                  <a:lnTo>
                    <a:pt x="162" y="102"/>
                  </a:lnTo>
                  <a:lnTo>
                    <a:pt x="210" y="36"/>
                  </a:lnTo>
                  <a:lnTo>
                    <a:pt x="234" y="12"/>
                  </a:lnTo>
                  <a:lnTo>
                    <a:pt x="312" y="0"/>
                  </a:lnTo>
                  <a:lnTo>
                    <a:pt x="324" y="72"/>
                  </a:lnTo>
                  <a:lnTo>
                    <a:pt x="336" y="108"/>
                  </a:lnTo>
                  <a:lnTo>
                    <a:pt x="342" y="108"/>
                  </a:lnTo>
                  <a:lnTo>
                    <a:pt x="354" y="162"/>
                  </a:lnTo>
                  <a:lnTo>
                    <a:pt x="360" y="168"/>
                  </a:lnTo>
                  <a:close/>
                </a:path>
              </a:pathLst>
            </a:custGeom>
            <a:solidFill>
              <a:srgbClr val="FF8C00"/>
            </a:solidFill>
            <a:ln w="9525">
              <a:solidFill>
                <a:srgbClr val="FF8C00"/>
              </a:solidFill>
              <a:prstDash val="solid"/>
              <a:round/>
              <a:headEnd/>
              <a:tailEnd/>
            </a:ln>
          </p:spPr>
          <p:txBody>
            <a:bodyPr/>
            <a:lstStyle/>
            <a:p>
              <a:endParaRPr lang="en-US"/>
            </a:p>
          </p:txBody>
        </p:sp>
        <p:sp>
          <p:nvSpPr>
            <p:cNvPr id="12372" name="Freeform 208"/>
            <p:cNvSpPr>
              <a:spLocks/>
            </p:cNvSpPr>
            <p:nvPr/>
          </p:nvSpPr>
          <p:spPr bwMode="auto">
            <a:xfrm>
              <a:off x="3843" y="1524"/>
              <a:ext cx="372" cy="324"/>
            </a:xfrm>
            <a:custGeom>
              <a:avLst/>
              <a:gdLst>
                <a:gd name="T0" fmla="*/ 360 w 372"/>
                <a:gd name="T1" fmla="*/ 168 h 324"/>
                <a:gd name="T2" fmla="*/ 360 w 372"/>
                <a:gd name="T3" fmla="*/ 222 h 324"/>
                <a:gd name="T4" fmla="*/ 372 w 372"/>
                <a:gd name="T5" fmla="*/ 288 h 324"/>
                <a:gd name="T6" fmla="*/ 366 w 372"/>
                <a:gd name="T7" fmla="*/ 306 h 324"/>
                <a:gd name="T8" fmla="*/ 360 w 372"/>
                <a:gd name="T9" fmla="*/ 324 h 324"/>
                <a:gd name="T10" fmla="*/ 354 w 372"/>
                <a:gd name="T11" fmla="*/ 318 h 324"/>
                <a:gd name="T12" fmla="*/ 300 w 372"/>
                <a:gd name="T13" fmla="*/ 294 h 324"/>
                <a:gd name="T14" fmla="*/ 282 w 372"/>
                <a:gd name="T15" fmla="*/ 282 h 324"/>
                <a:gd name="T16" fmla="*/ 252 w 372"/>
                <a:gd name="T17" fmla="*/ 252 h 324"/>
                <a:gd name="T18" fmla="*/ 6 w 372"/>
                <a:gd name="T19" fmla="*/ 300 h 324"/>
                <a:gd name="T20" fmla="*/ 0 w 372"/>
                <a:gd name="T21" fmla="*/ 282 h 324"/>
                <a:gd name="T22" fmla="*/ 42 w 372"/>
                <a:gd name="T23" fmla="*/ 234 h 324"/>
                <a:gd name="T24" fmla="*/ 30 w 372"/>
                <a:gd name="T25" fmla="*/ 192 h 324"/>
                <a:gd name="T26" fmla="*/ 78 w 372"/>
                <a:gd name="T27" fmla="*/ 180 h 324"/>
                <a:gd name="T28" fmla="*/ 114 w 372"/>
                <a:gd name="T29" fmla="*/ 180 h 324"/>
                <a:gd name="T30" fmla="*/ 156 w 372"/>
                <a:gd name="T31" fmla="*/ 168 h 324"/>
                <a:gd name="T32" fmla="*/ 180 w 372"/>
                <a:gd name="T33" fmla="*/ 144 h 324"/>
                <a:gd name="T34" fmla="*/ 174 w 372"/>
                <a:gd name="T35" fmla="*/ 120 h 324"/>
                <a:gd name="T36" fmla="*/ 174 w 372"/>
                <a:gd name="T37" fmla="*/ 108 h 324"/>
                <a:gd name="T38" fmla="*/ 168 w 372"/>
                <a:gd name="T39" fmla="*/ 114 h 324"/>
                <a:gd name="T40" fmla="*/ 162 w 372"/>
                <a:gd name="T41" fmla="*/ 102 h 324"/>
                <a:gd name="T42" fmla="*/ 210 w 372"/>
                <a:gd name="T43" fmla="*/ 36 h 324"/>
                <a:gd name="T44" fmla="*/ 234 w 372"/>
                <a:gd name="T45" fmla="*/ 12 h 324"/>
                <a:gd name="T46" fmla="*/ 312 w 372"/>
                <a:gd name="T47" fmla="*/ 0 h 324"/>
                <a:gd name="T48" fmla="*/ 324 w 372"/>
                <a:gd name="T49" fmla="*/ 72 h 324"/>
                <a:gd name="T50" fmla="*/ 336 w 372"/>
                <a:gd name="T51" fmla="*/ 108 h 324"/>
                <a:gd name="T52" fmla="*/ 342 w 372"/>
                <a:gd name="T53" fmla="*/ 108 h 324"/>
                <a:gd name="T54" fmla="*/ 354 w 372"/>
                <a:gd name="T55" fmla="*/ 162 h 324"/>
                <a:gd name="T56" fmla="*/ 360 w 372"/>
                <a:gd name="T57" fmla="*/ 168 h 324"/>
                <a:gd name="T58" fmla="*/ 360 w 372"/>
                <a:gd name="T59" fmla="*/ 174 h 32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2"/>
                <a:gd name="T91" fmla="*/ 0 h 324"/>
                <a:gd name="T92" fmla="*/ 372 w 372"/>
                <a:gd name="T93" fmla="*/ 324 h 32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2" h="324">
                  <a:moveTo>
                    <a:pt x="360" y="168"/>
                  </a:moveTo>
                  <a:lnTo>
                    <a:pt x="360" y="222"/>
                  </a:lnTo>
                  <a:lnTo>
                    <a:pt x="372" y="288"/>
                  </a:lnTo>
                  <a:lnTo>
                    <a:pt x="366" y="306"/>
                  </a:lnTo>
                  <a:lnTo>
                    <a:pt x="360" y="324"/>
                  </a:lnTo>
                  <a:lnTo>
                    <a:pt x="354" y="318"/>
                  </a:lnTo>
                  <a:lnTo>
                    <a:pt x="300" y="294"/>
                  </a:lnTo>
                  <a:lnTo>
                    <a:pt x="282" y="282"/>
                  </a:lnTo>
                  <a:lnTo>
                    <a:pt x="252" y="252"/>
                  </a:lnTo>
                  <a:lnTo>
                    <a:pt x="6" y="300"/>
                  </a:lnTo>
                  <a:lnTo>
                    <a:pt x="0" y="282"/>
                  </a:lnTo>
                  <a:lnTo>
                    <a:pt x="42" y="234"/>
                  </a:lnTo>
                  <a:lnTo>
                    <a:pt x="30" y="192"/>
                  </a:lnTo>
                  <a:lnTo>
                    <a:pt x="78" y="180"/>
                  </a:lnTo>
                  <a:lnTo>
                    <a:pt x="114" y="180"/>
                  </a:lnTo>
                  <a:lnTo>
                    <a:pt x="156" y="168"/>
                  </a:lnTo>
                  <a:lnTo>
                    <a:pt x="180" y="144"/>
                  </a:lnTo>
                  <a:lnTo>
                    <a:pt x="174" y="120"/>
                  </a:lnTo>
                  <a:lnTo>
                    <a:pt x="174" y="108"/>
                  </a:lnTo>
                  <a:lnTo>
                    <a:pt x="168" y="114"/>
                  </a:lnTo>
                  <a:lnTo>
                    <a:pt x="162" y="102"/>
                  </a:lnTo>
                  <a:lnTo>
                    <a:pt x="210" y="36"/>
                  </a:lnTo>
                  <a:lnTo>
                    <a:pt x="234" y="12"/>
                  </a:lnTo>
                  <a:lnTo>
                    <a:pt x="312" y="0"/>
                  </a:lnTo>
                  <a:lnTo>
                    <a:pt x="324" y="72"/>
                  </a:lnTo>
                  <a:lnTo>
                    <a:pt x="336" y="108"/>
                  </a:lnTo>
                  <a:lnTo>
                    <a:pt x="342" y="108"/>
                  </a:lnTo>
                  <a:lnTo>
                    <a:pt x="354" y="162"/>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12373" name="Freeform 209"/>
            <p:cNvSpPr>
              <a:spLocks/>
            </p:cNvSpPr>
            <p:nvPr/>
          </p:nvSpPr>
          <p:spPr bwMode="auto">
            <a:xfrm>
              <a:off x="4155" y="2196"/>
              <a:ext cx="36" cy="54"/>
            </a:xfrm>
            <a:custGeom>
              <a:avLst/>
              <a:gdLst>
                <a:gd name="T0" fmla="*/ 0 w 36"/>
                <a:gd name="T1" fmla="*/ 0 h 54"/>
                <a:gd name="T2" fmla="*/ 36 w 36"/>
                <a:gd name="T3" fmla="*/ 54 h 54"/>
                <a:gd name="T4" fmla="*/ 0 w 36"/>
                <a:gd name="T5" fmla="*/ 0 h 54"/>
                <a:gd name="T6" fmla="*/ 0 w 36"/>
                <a:gd name="T7" fmla="*/ 6 h 54"/>
                <a:gd name="T8" fmla="*/ 0 60000 65536"/>
                <a:gd name="T9" fmla="*/ 0 60000 65536"/>
                <a:gd name="T10" fmla="*/ 0 60000 65536"/>
                <a:gd name="T11" fmla="*/ 0 60000 65536"/>
                <a:gd name="T12" fmla="*/ 0 w 36"/>
                <a:gd name="T13" fmla="*/ 0 h 54"/>
                <a:gd name="T14" fmla="*/ 36 w 36"/>
                <a:gd name="T15" fmla="*/ 54 h 54"/>
              </a:gdLst>
              <a:ahLst/>
              <a:cxnLst>
                <a:cxn ang="T8">
                  <a:pos x="T0" y="T1"/>
                </a:cxn>
                <a:cxn ang="T9">
                  <a:pos x="T2" y="T3"/>
                </a:cxn>
                <a:cxn ang="T10">
                  <a:pos x="T4" y="T5"/>
                </a:cxn>
                <a:cxn ang="T11">
                  <a:pos x="T6" y="T7"/>
                </a:cxn>
              </a:cxnLst>
              <a:rect l="T12" t="T13" r="T14" b="T15"/>
              <a:pathLst>
                <a:path w="36" h="54">
                  <a:moveTo>
                    <a:pt x="0" y="0"/>
                  </a:moveTo>
                  <a:lnTo>
                    <a:pt x="36" y="54"/>
                  </a:lnTo>
                  <a:lnTo>
                    <a:pt x="0" y="0"/>
                  </a:lnTo>
                  <a:lnTo>
                    <a:pt x="0" y="6"/>
                  </a:lnTo>
                </a:path>
              </a:pathLst>
            </a:custGeom>
            <a:noFill/>
            <a:ln w="9525">
              <a:solidFill>
                <a:srgbClr val="000000"/>
              </a:solidFill>
              <a:prstDash val="solid"/>
              <a:round/>
              <a:headEnd/>
              <a:tailEnd/>
            </a:ln>
          </p:spPr>
          <p:txBody>
            <a:bodyPr/>
            <a:lstStyle/>
            <a:p>
              <a:endParaRPr lang="en-US"/>
            </a:p>
          </p:txBody>
        </p:sp>
        <p:sp>
          <p:nvSpPr>
            <p:cNvPr id="12374" name="Freeform 210"/>
            <p:cNvSpPr>
              <a:spLocks/>
            </p:cNvSpPr>
            <p:nvPr/>
          </p:nvSpPr>
          <p:spPr bwMode="auto">
            <a:xfrm>
              <a:off x="3651" y="2202"/>
              <a:ext cx="528" cy="234"/>
            </a:xfrm>
            <a:custGeom>
              <a:avLst/>
              <a:gdLst>
                <a:gd name="T0" fmla="*/ 528 w 528"/>
                <a:gd name="T1" fmla="*/ 66 h 234"/>
                <a:gd name="T2" fmla="*/ 510 w 528"/>
                <a:gd name="T3" fmla="*/ 90 h 234"/>
                <a:gd name="T4" fmla="*/ 486 w 528"/>
                <a:gd name="T5" fmla="*/ 96 h 234"/>
                <a:gd name="T6" fmla="*/ 486 w 528"/>
                <a:gd name="T7" fmla="*/ 78 h 234"/>
                <a:gd name="T8" fmla="*/ 474 w 528"/>
                <a:gd name="T9" fmla="*/ 84 h 234"/>
                <a:gd name="T10" fmla="*/ 480 w 528"/>
                <a:gd name="T11" fmla="*/ 96 h 234"/>
                <a:gd name="T12" fmla="*/ 450 w 528"/>
                <a:gd name="T13" fmla="*/ 90 h 234"/>
                <a:gd name="T14" fmla="*/ 486 w 528"/>
                <a:gd name="T15" fmla="*/ 102 h 234"/>
                <a:gd name="T16" fmla="*/ 474 w 528"/>
                <a:gd name="T17" fmla="*/ 126 h 234"/>
                <a:gd name="T18" fmla="*/ 456 w 528"/>
                <a:gd name="T19" fmla="*/ 126 h 234"/>
                <a:gd name="T20" fmla="*/ 474 w 528"/>
                <a:gd name="T21" fmla="*/ 132 h 234"/>
                <a:gd name="T22" fmla="*/ 492 w 528"/>
                <a:gd name="T23" fmla="*/ 120 h 234"/>
                <a:gd name="T24" fmla="*/ 504 w 528"/>
                <a:gd name="T25" fmla="*/ 126 h 234"/>
                <a:gd name="T26" fmla="*/ 492 w 528"/>
                <a:gd name="T27" fmla="*/ 144 h 234"/>
                <a:gd name="T28" fmla="*/ 486 w 528"/>
                <a:gd name="T29" fmla="*/ 138 h 234"/>
                <a:gd name="T30" fmla="*/ 462 w 528"/>
                <a:gd name="T31" fmla="*/ 156 h 234"/>
                <a:gd name="T32" fmla="*/ 456 w 528"/>
                <a:gd name="T33" fmla="*/ 150 h 234"/>
                <a:gd name="T34" fmla="*/ 450 w 528"/>
                <a:gd name="T35" fmla="*/ 168 h 234"/>
                <a:gd name="T36" fmla="*/ 438 w 528"/>
                <a:gd name="T37" fmla="*/ 150 h 234"/>
                <a:gd name="T38" fmla="*/ 444 w 528"/>
                <a:gd name="T39" fmla="*/ 168 h 234"/>
                <a:gd name="T40" fmla="*/ 426 w 528"/>
                <a:gd name="T41" fmla="*/ 192 h 234"/>
                <a:gd name="T42" fmla="*/ 420 w 528"/>
                <a:gd name="T43" fmla="*/ 222 h 234"/>
                <a:gd name="T44" fmla="*/ 414 w 528"/>
                <a:gd name="T45" fmla="*/ 210 h 234"/>
                <a:gd name="T46" fmla="*/ 414 w 528"/>
                <a:gd name="T47" fmla="*/ 228 h 234"/>
                <a:gd name="T48" fmla="*/ 378 w 528"/>
                <a:gd name="T49" fmla="*/ 234 h 234"/>
                <a:gd name="T50" fmla="*/ 372 w 528"/>
                <a:gd name="T51" fmla="*/ 228 h 234"/>
                <a:gd name="T52" fmla="*/ 294 w 528"/>
                <a:gd name="T53" fmla="*/ 174 h 234"/>
                <a:gd name="T54" fmla="*/ 228 w 528"/>
                <a:gd name="T55" fmla="*/ 186 h 234"/>
                <a:gd name="T56" fmla="*/ 210 w 528"/>
                <a:gd name="T57" fmla="*/ 162 h 234"/>
                <a:gd name="T58" fmla="*/ 120 w 528"/>
                <a:gd name="T59" fmla="*/ 168 h 234"/>
                <a:gd name="T60" fmla="*/ 78 w 528"/>
                <a:gd name="T61" fmla="*/ 192 h 234"/>
                <a:gd name="T62" fmla="*/ 0 w 528"/>
                <a:gd name="T63" fmla="*/ 204 h 234"/>
                <a:gd name="T64" fmla="*/ 0 w 528"/>
                <a:gd name="T65" fmla="*/ 186 h 234"/>
                <a:gd name="T66" fmla="*/ 18 w 528"/>
                <a:gd name="T67" fmla="*/ 180 h 234"/>
                <a:gd name="T68" fmla="*/ 30 w 528"/>
                <a:gd name="T69" fmla="*/ 156 h 234"/>
                <a:gd name="T70" fmla="*/ 78 w 528"/>
                <a:gd name="T71" fmla="*/ 132 h 234"/>
                <a:gd name="T72" fmla="*/ 96 w 528"/>
                <a:gd name="T73" fmla="*/ 108 h 234"/>
                <a:gd name="T74" fmla="*/ 102 w 528"/>
                <a:gd name="T75" fmla="*/ 114 h 234"/>
                <a:gd name="T76" fmla="*/ 132 w 528"/>
                <a:gd name="T77" fmla="*/ 96 h 234"/>
                <a:gd name="T78" fmla="*/ 150 w 528"/>
                <a:gd name="T79" fmla="*/ 78 h 234"/>
                <a:gd name="T80" fmla="*/ 150 w 528"/>
                <a:gd name="T81" fmla="*/ 54 h 234"/>
                <a:gd name="T82" fmla="*/ 498 w 528"/>
                <a:gd name="T83" fmla="*/ 0 h 234"/>
                <a:gd name="T84" fmla="*/ 516 w 528"/>
                <a:gd name="T85" fmla="*/ 30 h 234"/>
                <a:gd name="T86" fmla="*/ 504 w 528"/>
                <a:gd name="T87" fmla="*/ 18 h 234"/>
                <a:gd name="T88" fmla="*/ 510 w 528"/>
                <a:gd name="T89" fmla="*/ 24 h 234"/>
                <a:gd name="T90" fmla="*/ 492 w 528"/>
                <a:gd name="T91" fmla="*/ 18 h 234"/>
                <a:gd name="T92" fmla="*/ 498 w 528"/>
                <a:gd name="T93" fmla="*/ 30 h 234"/>
                <a:gd name="T94" fmla="*/ 486 w 528"/>
                <a:gd name="T95" fmla="*/ 30 h 234"/>
                <a:gd name="T96" fmla="*/ 492 w 528"/>
                <a:gd name="T97" fmla="*/ 36 h 234"/>
                <a:gd name="T98" fmla="*/ 480 w 528"/>
                <a:gd name="T99" fmla="*/ 30 h 234"/>
                <a:gd name="T100" fmla="*/ 480 w 528"/>
                <a:gd name="T101" fmla="*/ 42 h 234"/>
                <a:gd name="T102" fmla="*/ 468 w 528"/>
                <a:gd name="T103" fmla="*/ 48 h 234"/>
                <a:gd name="T104" fmla="*/ 456 w 528"/>
                <a:gd name="T105" fmla="*/ 24 h 234"/>
                <a:gd name="T106" fmla="*/ 462 w 528"/>
                <a:gd name="T107" fmla="*/ 54 h 234"/>
                <a:gd name="T108" fmla="*/ 504 w 528"/>
                <a:gd name="T109" fmla="*/ 42 h 234"/>
                <a:gd name="T110" fmla="*/ 504 w 528"/>
                <a:gd name="T111" fmla="*/ 66 h 234"/>
                <a:gd name="T112" fmla="*/ 510 w 528"/>
                <a:gd name="T113" fmla="*/ 66 h 234"/>
                <a:gd name="T114" fmla="*/ 516 w 528"/>
                <a:gd name="T115" fmla="*/ 42 h 234"/>
                <a:gd name="T116" fmla="*/ 528 w 528"/>
                <a:gd name="T117" fmla="*/ 66 h 23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28"/>
                <a:gd name="T178" fmla="*/ 0 h 234"/>
                <a:gd name="T179" fmla="*/ 528 w 528"/>
                <a:gd name="T180" fmla="*/ 234 h 23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28" h="234">
                  <a:moveTo>
                    <a:pt x="528" y="66"/>
                  </a:moveTo>
                  <a:lnTo>
                    <a:pt x="510" y="90"/>
                  </a:lnTo>
                  <a:lnTo>
                    <a:pt x="486" y="96"/>
                  </a:lnTo>
                  <a:lnTo>
                    <a:pt x="486" y="78"/>
                  </a:lnTo>
                  <a:lnTo>
                    <a:pt x="474" y="84"/>
                  </a:lnTo>
                  <a:lnTo>
                    <a:pt x="480" y="96"/>
                  </a:lnTo>
                  <a:lnTo>
                    <a:pt x="450" y="90"/>
                  </a:lnTo>
                  <a:lnTo>
                    <a:pt x="486" y="102"/>
                  </a:lnTo>
                  <a:lnTo>
                    <a:pt x="474" y="126"/>
                  </a:lnTo>
                  <a:lnTo>
                    <a:pt x="456" y="126"/>
                  </a:lnTo>
                  <a:lnTo>
                    <a:pt x="474" y="132"/>
                  </a:lnTo>
                  <a:lnTo>
                    <a:pt x="492" y="120"/>
                  </a:lnTo>
                  <a:lnTo>
                    <a:pt x="504" y="126"/>
                  </a:lnTo>
                  <a:lnTo>
                    <a:pt x="492" y="144"/>
                  </a:lnTo>
                  <a:lnTo>
                    <a:pt x="486" y="138"/>
                  </a:lnTo>
                  <a:lnTo>
                    <a:pt x="462" y="156"/>
                  </a:lnTo>
                  <a:lnTo>
                    <a:pt x="456" y="150"/>
                  </a:lnTo>
                  <a:lnTo>
                    <a:pt x="450" y="168"/>
                  </a:lnTo>
                  <a:lnTo>
                    <a:pt x="438" y="150"/>
                  </a:lnTo>
                  <a:lnTo>
                    <a:pt x="444" y="168"/>
                  </a:lnTo>
                  <a:lnTo>
                    <a:pt x="426" y="192"/>
                  </a:lnTo>
                  <a:lnTo>
                    <a:pt x="420" y="222"/>
                  </a:lnTo>
                  <a:lnTo>
                    <a:pt x="414" y="210"/>
                  </a:lnTo>
                  <a:lnTo>
                    <a:pt x="414" y="228"/>
                  </a:lnTo>
                  <a:lnTo>
                    <a:pt x="378" y="234"/>
                  </a:lnTo>
                  <a:lnTo>
                    <a:pt x="372" y="228"/>
                  </a:lnTo>
                  <a:lnTo>
                    <a:pt x="294" y="174"/>
                  </a:lnTo>
                  <a:lnTo>
                    <a:pt x="228" y="186"/>
                  </a:lnTo>
                  <a:lnTo>
                    <a:pt x="210" y="162"/>
                  </a:lnTo>
                  <a:lnTo>
                    <a:pt x="120" y="168"/>
                  </a:lnTo>
                  <a:lnTo>
                    <a:pt x="78" y="192"/>
                  </a:lnTo>
                  <a:lnTo>
                    <a:pt x="0" y="204"/>
                  </a:lnTo>
                  <a:lnTo>
                    <a:pt x="0" y="186"/>
                  </a:lnTo>
                  <a:lnTo>
                    <a:pt x="18" y="180"/>
                  </a:lnTo>
                  <a:lnTo>
                    <a:pt x="30" y="156"/>
                  </a:lnTo>
                  <a:lnTo>
                    <a:pt x="78" y="132"/>
                  </a:lnTo>
                  <a:lnTo>
                    <a:pt x="96" y="108"/>
                  </a:lnTo>
                  <a:lnTo>
                    <a:pt x="102" y="114"/>
                  </a:lnTo>
                  <a:lnTo>
                    <a:pt x="132" y="96"/>
                  </a:lnTo>
                  <a:lnTo>
                    <a:pt x="150" y="78"/>
                  </a:lnTo>
                  <a:lnTo>
                    <a:pt x="150" y="54"/>
                  </a:lnTo>
                  <a:lnTo>
                    <a:pt x="498" y="0"/>
                  </a:lnTo>
                  <a:lnTo>
                    <a:pt x="516" y="30"/>
                  </a:lnTo>
                  <a:lnTo>
                    <a:pt x="504" y="18"/>
                  </a:lnTo>
                  <a:lnTo>
                    <a:pt x="510" y="24"/>
                  </a:lnTo>
                  <a:lnTo>
                    <a:pt x="492" y="18"/>
                  </a:lnTo>
                  <a:lnTo>
                    <a:pt x="498" y="30"/>
                  </a:lnTo>
                  <a:lnTo>
                    <a:pt x="486" y="30"/>
                  </a:lnTo>
                  <a:lnTo>
                    <a:pt x="492" y="36"/>
                  </a:lnTo>
                  <a:lnTo>
                    <a:pt x="480" y="30"/>
                  </a:lnTo>
                  <a:lnTo>
                    <a:pt x="480" y="42"/>
                  </a:lnTo>
                  <a:lnTo>
                    <a:pt x="468" y="48"/>
                  </a:lnTo>
                  <a:lnTo>
                    <a:pt x="456" y="24"/>
                  </a:lnTo>
                  <a:lnTo>
                    <a:pt x="462" y="54"/>
                  </a:lnTo>
                  <a:lnTo>
                    <a:pt x="504" y="42"/>
                  </a:lnTo>
                  <a:lnTo>
                    <a:pt x="504" y="66"/>
                  </a:lnTo>
                  <a:lnTo>
                    <a:pt x="510" y="66"/>
                  </a:lnTo>
                  <a:lnTo>
                    <a:pt x="516" y="42"/>
                  </a:lnTo>
                  <a:lnTo>
                    <a:pt x="528" y="66"/>
                  </a:lnTo>
                  <a:close/>
                </a:path>
              </a:pathLst>
            </a:custGeom>
            <a:solidFill>
              <a:srgbClr val="FF4500"/>
            </a:solidFill>
            <a:ln w="9525">
              <a:solidFill>
                <a:srgbClr val="FF4500"/>
              </a:solidFill>
              <a:prstDash val="solid"/>
              <a:round/>
              <a:headEnd/>
              <a:tailEnd/>
            </a:ln>
          </p:spPr>
          <p:txBody>
            <a:bodyPr/>
            <a:lstStyle/>
            <a:p>
              <a:endParaRPr lang="en-US"/>
            </a:p>
          </p:txBody>
        </p:sp>
        <p:sp>
          <p:nvSpPr>
            <p:cNvPr id="12375" name="Freeform 211"/>
            <p:cNvSpPr>
              <a:spLocks/>
            </p:cNvSpPr>
            <p:nvPr/>
          </p:nvSpPr>
          <p:spPr bwMode="auto">
            <a:xfrm>
              <a:off x="3651" y="2202"/>
              <a:ext cx="528" cy="234"/>
            </a:xfrm>
            <a:custGeom>
              <a:avLst/>
              <a:gdLst>
                <a:gd name="T0" fmla="*/ 528 w 528"/>
                <a:gd name="T1" fmla="*/ 66 h 234"/>
                <a:gd name="T2" fmla="*/ 510 w 528"/>
                <a:gd name="T3" fmla="*/ 90 h 234"/>
                <a:gd name="T4" fmla="*/ 486 w 528"/>
                <a:gd name="T5" fmla="*/ 96 h 234"/>
                <a:gd name="T6" fmla="*/ 486 w 528"/>
                <a:gd name="T7" fmla="*/ 78 h 234"/>
                <a:gd name="T8" fmla="*/ 474 w 528"/>
                <a:gd name="T9" fmla="*/ 84 h 234"/>
                <a:gd name="T10" fmla="*/ 480 w 528"/>
                <a:gd name="T11" fmla="*/ 96 h 234"/>
                <a:gd name="T12" fmla="*/ 450 w 528"/>
                <a:gd name="T13" fmla="*/ 90 h 234"/>
                <a:gd name="T14" fmla="*/ 486 w 528"/>
                <a:gd name="T15" fmla="*/ 102 h 234"/>
                <a:gd name="T16" fmla="*/ 474 w 528"/>
                <a:gd name="T17" fmla="*/ 126 h 234"/>
                <a:gd name="T18" fmla="*/ 456 w 528"/>
                <a:gd name="T19" fmla="*/ 126 h 234"/>
                <a:gd name="T20" fmla="*/ 474 w 528"/>
                <a:gd name="T21" fmla="*/ 132 h 234"/>
                <a:gd name="T22" fmla="*/ 492 w 528"/>
                <a:gd name="T23" fmla="*/ 120 h 234"/>
                <a:gd name="T24" fmla="*/ 504 w 528"/>
                <a:gd name="T25" fmla="*/ 126 h 234"/>
                <a:gd name="T26" fmla="*/ 492 w 528"/>
                <a:gd name="T27" fmla="*/ 144 h 234"/>
                <a:gd name="T28" fmla="*/ 486 w 528"/>
                <a:gd name="T29" fmla="*/ 138 h 234"/>
                <a:gd name="T30" fmla="*/ 462 w 528"/>
                <a:gd name="T31" fmla="*/ 156 h 234"/>
                <a:gd name="T32" fmla="*/ 456 w 528"/>
                <a:gd name="T33" fmla="*/ 150 h 234"/>
                <a:gd name="T34" fmla="*/ 450 w 528"/>
                <a:gd name="T35" fmla="*/ 168 h 234"/>
                <a:gd name="T36" fmla="*/ 438 w 528"/>
                <a:gd name="T37" fmla="*/ 150 h 234"/>
                <a:gd name="T38" fmla="*/ 444 w 528"/>
                <a:gd name="T39" fmla="*/ 168 h 234"/>
                <a:gd name="T40" fmla="*/ 426 w 528"/>
                <a:gd name="T41" fmla="*/ 192 h 234"/>
                <a:gd name="T42" fmla="*/ 420 w 528"/>
                <a:gd name="T43" fmla="*/ 222 h 234"/>
                <a:gd name="T44" fmla="*/ 414 w 528"/>
                <a:gd name="T45" fmla="*/ 210 h 234"/>
                <a:gd name="T46" fmla="*/ 414 w 528"/>
                <a:gd name="T47" fmla="*/ 228 h 234"/>
                <a:gd name="T48" fmla="*/ 378 w 528"/>
                <a:gd name="T49" fmla="*/ 234 h 234"/>
                <a:gd name="T50" fmla="*/ 372 w 528"/>
                <a:gd name="T51" fmla="*/ 228 h 234"/>
                <a:gd name="T52" fmla="*/ 294 w 528"/>
                <a:gd name="T53" fmla="*/ 174 h 234"/>
                <a:gd name="T54" fmla="*/ 228 w 528"/>
                <a:gd name="T55" fmla="*/ 186 h 234"/>
                <a:gd name="T56" fmla="*/ 210 w 528"/>
                <a:gd name="T57" fmla="*/ 162 h 234"/>
                <a:gd name="T58" fmla="*/ 120 w 528"/>
                <a:gd name="T59" fmla="*/ 168 h 234"/>
                <a:gd name="T60" fmla="*/ 78 w 528"/>
                <a:gd name="T61" fmla="*/ 192 h 234"/>
                <a:gd name="T62" fmla="*/ 0 w 528"/>
                <a:gd name="T63" fmla="*/ 204 h 234"/>
                <a:gd name="T64" fmla="*/ 0 w 528"/>
                <a:gd name="T65" fmla="*/ 186 h 234"/>
                <a:gd name="T66" fmla="*/ 18 w 528"/>
                <a:gd name="T67" fmla="*/ 180 h 234"/>
                <a:gd name="T68" fmla="*/ 30 w 528"/>
                <a:gd name="T69" fmla="*/ 156 h 234"/>
                <a:gd name="T70" fmla="*/ 78 w 528"/>
                <a:gd name="T71" fmla="*/ 132 h 234"/>
                <a:gd name="T72" fmla="*/ 96 w 528"/>
                <a:gd name="T73" fmla="*/ 108 h 234"/>
                <a:gd name="T74" fmla="*/ 102 w 528"/>
                <a:gd name="T75" fmla="*/ 114 h 234"/>
                <a:gd name="T76" fmla="*/ 132 w 528"/>
                <a:gd name="T77" fmla="*/ 96 h 234"/>
                <a:gd name="T78" fmla="*/ 150 w 528"/>
                <a:gd name="T79" fmla="*/ 78 h 234"/>
                <a:gd name="T80" fmla="*/ 150 w 528"/>
                <a:gd name="T81" fmla="*/ 54 h 234"/>
                <a:gd name="T82" fmla="*/ 498 w 528"/>
                <a:gd name="T83" fmla="*/ 0 h 234"/>
                <a:gd name="T84" fmla="*/ 516 w 528"/>
                <a:gd name="T85" fmla="*/ 30 h 234"/>
                <a:gd name="T86" fmla="*/ 504 w 528"/>
                <a:gd name="T87" fmla="*/ 18 h 234"/>
                <a:gd name="T88" fmla="*/ 510 w 528"/>
                <a:gd name="T89" fmla="*/ 24 h 234"/>
                <a:gd name="T90" fmla="*/ 492 w 528"/>
                <a:gd name="T91" fmla="*/ 18 h 234"/>
                <a:gd name="T92" fmla="*/ 498 w 528"/>
                <a:gd name="T93" fmla="*/ 30 h 234"/>
                <a:gd name="T94" fmla="*/ 486 w 528"/>
                <a:gd name="T95" fmla="*/ 30 h 234"/>
                <a:gd name="T96" fmla="*/ 492 w 528"/>
                <a:gd name="T97" fmla="*/ 36 h 234"/>
                <a:gd name="T98" fmla="*/ 480 w 528"/>
                <a:gd name="T99" fmla="*/ 30 h 234"/>
                <a:gd name="T100" fmla="*/ 480 w 528"/>
                <a:gd name="T101" fmla="*/ 42 h 234"/>
                <a:gd name="T102" fmla="*/ 468 w 528"/>
                <a:gd name="T103" fmla="*/ 48 h 234"/>
                <a:gd name="T104" fmla="*/ 456 w 528"/>
                <a:gd name="T105" fmla="*/ 24 h 234"/>
                <a:gd name="T106" fmla="*/ 462 w 528"/>
                <a:gd name="T107" fmla="*/ 54 h 234"/>
                <a:gd name="T108" fmla="*/ 504 w 528"/>
                <a:gd name="T109" fmla="*/ 42 h 234"/>
                <a:gd name="T110" fmla="*/ 504 w 528"/>
                <a:gd name="T111" fmla="*/ 66 h 234"/>
                <a:gd name="T112" fmla="*/ 510 w 528"/>
                <a:gd name="T113" fmla="*/ 66 h 234"/>
                <a:gd name="T114" fmla="*/ 516 w 528"/>
                <a:gd name="T115" fmla="*/ 42 h 234"/>
                <a:gd name="T116" fmla="*/ 528 w 528"/>
                <a:gd name="T117" fmla="*/ 66 h 234"/>
                <a:gd name="T118" fmla="*/ 528 w 528"/>
                <a:gd name="T119" fmla="*/ 72 h 23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28"/>
                <a:gd name="T181" fmla="*/ 0 h 234"/>
                <a:gd name="T182" fmla="*/ 528 w 528"/>
                <a:gd name="T183" fmla="*/ 234 h 23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28" h="234">
                  <a:moveTo>
                    <a:pt x="528" y="66"/>
                  </a:moveTo>
                  <a:lnTo>
                    <a:pt x="510" y="90"/>
                  </a:lnTo>
                  <a:lnTo>
                    <a:pt x="486" y="96"/>
                  </a:lnTo>
                  <a:lnTo>
                    <a:pt x="486" y="78"/>
                  </a:lnTo>
                  <a:lnTo>
                    <a:pt x="474" y="84"/>
                  </a:lnTo>
                  <a:lnTo>
                    <a:pt x="480" y="96"/>
                  </a:lnTo>
                  <a:lnTo>
                    <a:pt x="450" y="90"/>
                  </a:lnTo>
                  <a:lnTo>
                    <a:pt x="486" y="102"/>
                  </a:lnTo>
                  <a:lnTo>
                    <a:pt x="474" y="126"/>
                  </a:lnTo>
                  <a:lnTo>
                    <a:pt x="456" y="126"/>
                  </a:lnTo>
                  <a:lnTo>
                    <a:pt x="474" y="132"/>
                  </a:lnTo>
                  <a:lnTo>
                    <a:pt x="492" y="120"/>
                  </a:lnTo>
                  <a:lnTo>
                    <a:pt x="504" y="126"/>
                  </a:lnTo>
                  <a:lnTo>
                    <a:pt x="492" y="144"/>
                  </a:lnTo>
                  <a:lnTo>
                    <a:pt x="486" y="138"/>
                  </a:lnTo>
                  <a:lnTo>
                    <a:pt x="462" y="156"/>
                  </a:lnTo>
                  <a:lnTo>
                    <a:pt x="456" y="150"/>
                  </a:lnTo>
                  <a:lnTo>
                    <a:pt x="450" y="168"/>
                  </a:lnTo>
                  <a:lnTo>
                    <a:pt x="438" y="150"/>
                  </a:lnTo>
                  <a:lnTo>
                    <a:pt x="444" y="168"/>
                  </a:lnTo>
                  <a:lnTo>
                    <a:pt x="426" y="192"/>
                  </a:lnTo>
                  <a:lnTo>
                    <a:pt x="420" y="222"/>
                  </a:lnTo>
                  <a:lnTo>
                    <a:pt x="414" y="210"/>
                  </a:lnTo>
                  <a:lnTo>
                    <a:pt x="414" y="228"/>
                  </a:lnTo>
                  <a:lnTo>
                    <a:pt x="378" y="234"/>
                  </a:lnTo>
                  <a:lnTo>
                    <a:pt x="372" y="228"/>
                  </a:lnTo>
                  <a:lnTo>
                    <a:pt x="294" y="174"/>
                  </a:lnTo>
                  <a:lnTo>
                    <a:pt x="228" y="186"/>
                  </a:lnTo>
                  <a:lnTo>
                    <a:pt x="210" y="162"/>
                  </a:lnTo>
                  <a:lnTo>
                    <a:pt x="120" y="168"/>
                  </a:lnTo>
                  <a:lnTo>
                    <a:pt x="78" y="192"/>
                  </a:lnTo>
                  <a:lnTo>
                    <a:pt x="0" y="204"/>
                  </a:lnTo>
                  <a:lnTo>
                    <a:pt x="0" y="186"/>
                  </a:lnTo>
                  <a:lnTo>
                    <a:pt x="18" y="180"/>
                  </a:lnTo>
                  <a:lnTo>
                    <a:pt x="30" y="156"/>
                  </a:lnTo>
                  <a:lnTo>
                    <a:pt x="78" y="132"/>
                  </a:lnTo>
                  <a:lnTo>
                    <a:pt x="96" y="108"/>
                  </a:lnTo>
                  <a:lnTo>
                    <a:pt x="102" y="114"/>
                  </a:lnTo>
                  <a:lnTo>
                    <a:pt x="132" y="96"/>
                  </a:lnTo>
                  <a:lnTo>
                    <a:pt x="150" y="78"/>
                  </a:lnTo>
                  <a:lnTo>
                    <a:pt x="150" y="54"/>
                  </a:lnTo>
                  <a:lnTo>
                    <a:pt x="498" y="0"/>
                  </a:lnTo>
                  <a:lnTo>
                    <a:pt x="516" y="30"/>
                  </a:lnTo>
                  <a:lnTo>
                    <a:pt x="504" y="18"/>
                  </a:lnTo>
                  <a:lnTo>
                    <a:pt x="510" y="24"/>
                  </a:lnTo>
                  <a:lnTo>
                    <a:pt x="492" y="18"/>
                  </a:lnTo>
                  <a:lnTo>
                    <a:pt x="498" y="30"/>
                  </a:lnTo>
                  <a:lnTo>
                    <a:pt x="486" y="30"/>
                  </a:lnTo>
                  <a:lnTo>
                    <a:pt x="492" y="36"/>
                  </a:lnTo>
                  <a:lnTo>
                    <a:pt x="480" y="30"/>
                  </a:lnTo>
                  <a:lnTo>
                    <a:pt x="480" y="42"/>
                  </a:lnTo>
                  <a:lnTo>
                    <a:pt x="468" y="48"/>
                  </a:lnTo>
                  <a:lnTo>
                    <a:pt x="456" y="24"/>
                  </a:lnTo>
                  <a:lnTo>
                    <a:pt x="462" y="54"/>
                  </a:lnTo>
                  <a:lnTo>
                    <a:pt x="504" y="42"/>
                  </a:lnTo>
                  <a:lnTo>
                    <a:pt x="504" y="66"/>
                  </a:lnTo>
                  <a:lnTo>
                    <a:pt x="510" y="66"/>
                  </a:lnTo>
                  <a:lnTo>
                    <a:pt x="516" y="42"/>
                  </a:lnTo>
                  <a:lnTo>
                    <a:pt x="528" y="66"/>
                  </a:lnTo>
                  <a:lnTo>
                    <a:pt x="528" y="72"/>
                  </a:lnTo>
                </a:path>
              </a:pathLst>
            </a:custGeom>
            <a:noFill/>
            <a:ln w="9525">
              <a:solidFill>
                <a:srgbClr val="000000"/>
              </a:solidFill>
              <a:prstDash val="solid"/>
              <a:round/>
              <a:headEnd/>
              <a:tailEnd/>
            </a:ln>
          </p:spPr>
          <p:txBody>
            <a:bodyPr/>
            <a:lstStyle/>
            <a:p>
              <a:endParaRPr lang="en-US"/>
            </a:p>
          </p:txBody>
        </p:sp>
        <p:sp>
          <p:nvSpPr>
            <p:cNvPr id="12376" name="Freeform 212"/>
            <p:cNvSpPr>
              <a:spLocks/>
            </p:cNvSpPr>
            <p:nvPr/>
          </p:nvSpPr>
          <p:spPr bwMode="auto">
            <a:xfrm>
              <a:off x="4149" y="2196"/>
              <a:ext cx="6" cy="6"/>
            </a:xfrm>
            <a:custGeom>
              <a:avLst/>
              <a:gdLst>
                <a:gd name="T0" fmla="*/ 6 w 6"/>
                <a:gd name="T1" fmla="*/ 0 h 6"/>
                <a:gd name="T2" fmla="*/ 0 w 6"/>
                <a:gd name="T3" fmla="*/ 6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12377" name="Freeform 213"/>
            <p:cNvSpPr>
              <a:spLocks/>
            </p:cNvSpPr>
            <p:nvPr/>
          </p:nvSpPr>
          <p:spPr bwMode="auto">
            <a:xfrm>
              <a:off x="2475" y="1344"/>
              <a:ext cx="408" cy="252"/>
            </a:xfrm>
            <a:custGeom>
              <a:avLst/>
              <a:gdLst>
                <a:gd name="T0" fmla="*/ 408 w 408"/>
                <a:gd name="T1" fmla="*/ 252 h 252"/>
                <a:gd name="T2" fmla="*/ 0 w 408"/>
                <a:gd name="T3" fmla="*/ 234 h 252"/>
                <a:gd name="T4" fmla="*/ 6 w 408"/>
                <a:gd name="T5" fmla="*/ 204 h 252"/>
                <a:gd name="T6" fmla="*/ 24 w 408"/>
                <a:gd name="T7" fmla="*/ 0 h 252"/>
                <a:gd name="T8" fmla="*/ 378 w 408"/>
                <a:gd name="T9" fmla="*/ 18 h 252"/>
                <a:gd name="T10" fmla="*/ 408 w 408"/>
                <a:gd name="T11" fmla="*/ 246 h 252"/>
                <a:gd name="T12" fmla="*/ 408 w 408"/>
                <a:gd name="T13" fmla="*/ 252 h 252"/>
                <a:gd name="T14" fmla="*/ 0 60000 65536"/>
                <a:gd name="T15" fmla="*/ 0 60000 65536"/>
                <a:gd name="T16" fmla="*/ 0 60000 65536"/>
                <a:gd name="T17" fmla="*/ 0 60000 65536"/>
                <a:gd name="T18" fmla="*/ 0 60000 65536"/>
                <a:gd name="T19" fmla="*/ 0 60000 65536"/>
                <a:gd name="T20" fmla="*/ 0 60000 65536"/>
                <a:gd name="T21" fmla="*/ 0 w 408"/>
                <a:gd name="T22" fmla="*/ 0 h 252"/>
                <a:gd name="T23" fmla="*/ 408 w 408"/>
                <a:gd name="T24" fmla="*/ 252 h 2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8" h="252">
                  <a:moveTo>
                    <a:pt x="408" y="252"/>
                  </a:moveTo>
                  <a:lnTo>
                    <a:pt x="0" y="234"/>
                  </a:lnTo>
                  <a:lnTo>
                    <a:pt x="6" y="204"/>
                  </a:lnTo>
                  <a:lnTo>
                    <a:pt x="24" y="0"/>
                  </a:lnTo>
                  <a:lnTo>
                    <a:pt x="378" y="18"/>
                  </a:lnTo>
                  <a:lnTo>
                    <a:pt x="408" y="246"/>
                  </a:lnTo>
                  <a:lnTo>
                    <a:pt x="408" y="252"/>
                  </a:lnTo>
                  <a:close/>
                </a:path>
              </a:pathLst>
            </a:custGeom>
            <a:solidFill>
              <a:srgbClr val="FFAA00"/>
            </a:solidFill>
            <a:ln w="9525">
              <a:solidFill>
                <a:srgbClr val="FFAA00"/>
              </a:solidFill>
              <a:prstDash val="solid"/>
              <a:round/>
              <a:headEnd/>
              <a:tailEnd/>
            </a:ln>
          </p:spPr>
          <p:txBody>
            <a:bodyPr/>
            <a:lstStyle/>
            <a:p>
              <a:endParaRPr lang="en-US"/>
            </a:p>
          </p:txBody>
        </p:sp>
        <p:sp>
          <p:nvSpPr>
            <p:cNvPr id="12378" name="Freeform 214"/>
            <p:cNvSpPr>
              <a:spLocks/>
            </p:cNvSpPr>
            <p:nvPr/>
          </p:nvSpPr>
          <p:spPr bwMode="auto">
            <a:xfrm>
              <a:off x="2475" y="1344"/>
              <a:ext cx="408" cy="258"/>
            </a:xfrm>
            <a:custGeom>
              <a:avLst/>
              <a:gdLst>
                <a:gd name="T0" fmla="*/ 408 w 408"/>
                <a:gd name="T1" fmla="*/ 252 h 258"/>
                <a:gd name="T2" fmla="*/ 0 w 408"/>
                <a:gd name="T3" fmla="*/ 234 h 258"/>
                <a:gd name="T4" fmla="*/ 6 w 408"/>
                <a:gd name="T5" fmla="*/ 204 h 258"/>
                <a:gd name="T6" fmla="*/ 24 w 408"/>
                <a:gd name="T7" fmla="*/ 0 h 258"/>
                <a:gd name="T8" fmla="*/ 378 w 408"/>
                <a:gd name="T9" fmla="*/ 18 h 258"/>
                <a:gd name="T10" fmla="*/ 408 w 408"/>
                <a:gd name="T11" fmla="*/ 246 h 258"/>
                <a:gd name="T12" fmla="*/ 408 w 408"/>
                <a:gd name="T13" fmla="*/ 252 h 258"/>
                <a:gd name="T14" fmla="*/ 408 w 408"/>
                <a:gd name="T15" fmla="*/ 258 h 258"/>
                <a:gd name="T16" fmla="*/ 0 60000 65536"/>
                <a:gd name="T17" fmla="*/ 0 60000 65536"/>
                <a:gd name="T18" fmla="*/ 0 60000 65536"/>
                <a:gd name="T19" fmla="*/ 0 60000 65536"/>
                <a:gd name="T20" fmla="*/ 0 60000 65536"/>
                <a:gd name="T21" fmla="*/ 0 60000 65536"/>
                <a:gd name="T22" fmla="*/ 0 60000 65536"/>
                <a:gd name="T23" fmla="*/ 0 60000 65536"/>
                <a:gd name="T24" fmla="*/ 0 w 408"/>
                <a:gd name="T25" fmla="*/ 0 h 258"/>
                <a:gd name="T26" fmla="*/ 408 w 408"/>
                <a:gd name="T27" fmla="*/ 258 h 25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8" h="258">
                  <a:moveTo>
                    <a:pt x="408" y="252"/>
                  </a:moveTo>
                  <a:lnTo>
                    <a:pt x="0" y="234"/>
                  </a:lnTo>
                  <a:lnTo>
                    <a:pt x="6" y="204"/>
                  </a:lnTo>
                  <a:lnTo>
                    <a:pt x="24" y="0"/>
                  </a:lnTo>
                  <a:lnTo>
                    <a:pt x="378" y="18"/>
                  </a:lnTo>
                  <a:lnTo>
                    <a:pt x="408" y="246"/>
                  </a:lnTo>
                  <a:lnTo>
                    <a:pt x="408" y="252"/>
                  </a:lnTo>
                  <a:lnTo>
                    <a:pt x="408" y="258"/>
                  </a:lnTo>
                </a:path>
              </a:pathLst>
            </a:custGeom>
            <a:noFill/>
            <a:ln w="9525">
              <a:solidFill>
                <a:srgbClr val="000000"/>
              </a:solidFill>
              <a:prstDash val="solid"/>
              <a:round/>
              <a:headEnd/>
              <a:tailEnd/>
            </a:ln>
          </p:spPr>
          <p:txBody>
            <a:bodyPr/>
            <a:lstStyle/>
            <a:p>
              <a:endParaRPr lang="en-US"/>
            </a:p>
          </p:txBody>
        </p:sp>
        <p:sp>
          <p:nvSpPr>
            <p:cNvPr id="12379" name="Freeform 215"/>
            <p:cNvSpPr>
              <a:spLocks/>
            </p:cNvSpPr>
            <p:nvPr/>
          </p:nvSpPr>
          <p:spPr bwMode="auto">
            <a:xfrm>
              <a:off x="3561" y="1830"/>
              <a:ext cx="258" cy="294"/>
            </a:xfrm>
            <a:custGeom>
              <a:avLst/>
              <a:gdLst>
                <a:gd name="T0" fmla="*/ 258 w 258"/>
                <a:gd name="T1" fmla="*/ 102 h 294"/>
                <a:gd name="T2" fmla="*/ 252 w 258"/>
                <a:gd name="T3" fmla="*/ 108 h 294"/>
                <a:gd name="T4" fmla="*/ 258 w 258"/>
                <a:gd name="T5" fmla="*/ 132 h 294"/>
                <a:gd name="T6" fmla="*/ 252 w 258"/>
                <a:gd name="T7" fmla="*/ 186 h 294"/>
                <a:gd name="T8" fmla="*/ 210 w 258"/>
                <a:gd name="T9" fmla="*/ 222 h 294"/>
                <a:gd name="T10" fmla="*/ 204 w 258"/>
                <a:gd name="T11" fmla="*/ 246 h 294"/>
                <a:gd name="T12" fmla="*/ 186 w 258"/>
                <a:gd name="T13" fmla="*/ 246 h 294"/>
                <a:gd name="T14" fmla="*/ 186 w 258"/>
                <a:gd name="T15" fmla="*/ 276 h 294"/>
                <a:gd name="T16" fmla="*/ 168 w 258"/>
                <a:gd name="T17" fmla="*/ 294 h 294"/>
                <a:gd name="T18" fmla="*/ 162 w 258"/>
                <a:gd name="T19" fmla="*/ 294 h 294"/>
                <a:gd name="T20" fmla="*/ 144 w 258"/>
                <a:gd name="T21" fmla="*/ 270 h 294"/>
                <a:gd name="T22" fmla="*/ 96 w 258"/>
                <a:gd name="T23" fmla="*/ 288 h 294"/>
                <a:gd name="T24" fmla="*/ 60 w 258"/>
                <a:gd name="T25" fmla="*/ 276 h 294"/>
                <a:gd name="T26" fmla="*/ 48 w 258"/>
                <a:gd name="T27" fmla="*/ 258 h 294"/>
                <a:gd name="T28" fmla="*/ 24 w 258"/>
                <a:gd name="T29" fmla="*/ 258 h 294"/>
                <a:gd name="T30" fmla="*/ 0 w 258"/>
                <a:gd name="T31" fmla="*/ 54 h 294"/>
                <a:gd name="T32" fmla="*/ 24 w 258"/>
                <a:gd name="T33" fmla="*/ 54 h 294"/>
                <a:gd name="T34" fmla="*/ 78 w 258"/>
                <a:gd name="T35" fmla="*/ 42 h 294"/>
                <a:gd name="T36" fmla="*/ 78 w 258"/>
                <a:gd name="T37" fmla="*/ 48 h 294"/>
                <a:gd name="T38" fmla="*/ 120 w 258"/>
                <a:gd name="T39" fmla="*/ 54 h 294"/>
                <a:gd name="T40" fmla="*/ 108 w 258"/>
                <a:gd name="T41" fmla="*/ 66 h 294"/>
                <a:gd name="T42" fmla="*/ 138 w 258"/>
                <a:gd name="T43" fmla="*/ 66 h 294"/>
                <a:gd name="T44" fmla="*/ 186 w 258"/>
                <a:gd name="T45" fmla="*/ 48 h 294"/>
                <a:gd name="T46" fmla="*/ 198 w 258"/>
                <a:gd name="T47" fmla="*/ 24 h 294"/>
                <a:gd name="T48" fmla="*/ 240 w 258"/>
                <a:gd name="T49" fmla="*/ 0 h 294"/>
                <a:gd name="T50" fmla="*/ 258 w 258"/>
                <a:gd name="T51" fmla="*/ 90 h 294"/>
                <a:gd name="T52" fmla="*/ 258 w 258"/>
                <a:gd name="T53" fmla="*/ 102 h 29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94"/>
                <a:gd name="T83" fmla="*/ 258 w 258"/>
                <a:gd name="T84" fmla="*/ 294 h 29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94">
                  <a:moveTo>
                    <a:pt x="258" y="102"/>
                  </a:moveTo>
                  <a:lnTo>
                    <a:pt x="252" y="108"/>
                  </a:lnTo>
                  <a:lnTo>
                    <a:pt x="258" y="132"/>
                  </a:lnTo>
                  <a:lnTo>
                    <a:pt x="252" y="186"/>
                  </a:lnTo>
                  <a:lnTo>
                    <a:pt x="210" y="222"/>
                  </a:lnTo>
                  <a:lnTo>
                    <a:pt x="204" y="246"/>
                  </a:lnTo>
                  <a:lnTo>
                    <a:pt x="186" y="246"/>
                  </a:lnTo>
                  <a:lnTo>
                    <a:pt x="186" y="276"/>
                  </a:lnTo>
                  <a:lnTo>
                    <a:pt x="168" y="294"/>
                  </a:lnTo>
                  <a:lnTo>
                    <a:pt x="162" y="294"/>
                  </a:lnTo>
                  <a:lnTo>
                    <a:pt x="144" y="270"/>
                  </a:lnTo>
                  <a:lnTo>
                    <a:pt x="96" y="288"/>
                  </a:lnTo>
                  <a:lnTo>
                    <a:pt x="60" y="276"/>
                  </a:lnTo>
                  <a:lnTo>
                    <a:pt x="48" y="258"/>
                  </a:lnTo>
                  <a:lnTo>
                    <a:pt x="24" y="258"/>
                  </a:lnTo>
                  <a:lnTo>
                    <a:pt x="0" y="54"/>
                  </a:lnTo>
                  <a:lnTo>
                    <a:pt x="24" y="54"/>
                  </a:lnTo>
                  <a:lnTo>
                    <a:pt x="78" y="42"/>
                  </a:lnTo>
                  <a:lnTo>
                    <a:pt x="78" y="48"/>
                  </a:lnTo>
                  <a:lnTo>
                    <a:pt x="120" y="54"/>
                  </a:lnTo>
                  <a:lnTo>
                    <a:pt x="108" y="66"/>
                  </a:lnTo>
                  <a:lnTo>
                    <a:pt x="138" y="66"/>
                  </a:lnTo>
                  <a:lnTo>
                    <a:pt x="186" y="48"/>
                  </a:lnTo>
                  <a:lnTo>
                    <a:pt x="198" y="24"/>
                  </a:lnTo>
                  <a:lnTo>
                    <a:pt x="240" y="0"/>
                  </a:lnTo>
                  <a:lnTo>
                    <a:pt x="258" y="90"/>
                  </a:lnTo>
                  <a:lnTo>
                    <a:pt x="258" y="102"/>
                  </a:lnTo>
                  <a:close/>
                </a:path>
              </a:pathLst>
            </a:custGeom>
            <a:solidFill>
              <a:srgbClr val="FF4500"/>
            </a:solidFill>
            <a:ln w="9525">
              <a:solidFill>
                <a:srgbClr val="FF4500"/>
              </a:solidFill>
              <a:prstDash val="solid"/>
              <a:round/>
              <a:headEnd/>
              <a:tailEnd/>
            </a:ln>
          </p:spPr>
          <p:txBody>
            <a:bodyPr/>
            <a:lstStyle/>
            <a:p>
              <a:endParaRPr lang="en-US"/>
            </a:p>
          </p:txBody>
        </p:sp>
        <p:sp>
          <p:nvSpPr>
            <p:cNvPr id="12380" name="Freeform 216"/>
            <p:cNvSpPr>
              <a:spLocks/>
            </p:cNvSpPr>
            <p:nvPr/>
          </p:nvSpPr>
          <p:spPr bwMode="auto">
            <a:xfrm>
              <a:off x="3561" y="1830"/>
              <a:ext cx="258" cy="294"/>
            </a:xfrm>
            <a:custGeom>
              <a:avLst/>
              <a:gdLst>
                <a:gd name="T0" fmla="*/ 258 w 258"/>
                <a:gd name="T1" fmla="*/ 102 h 294"/>
                <a:gd name="T2" fmla="*/ 252 w 258"/>
                <a:gd name="T3" fmla="*/ 108 h 294"/>
                <a:gd name="T4" fmla="*/ 258 w 258"/>
                <a:gd name="T5" fmla="*/ 132 h 294"/>
                <a:gd name="T6" fmla="*/ 252 w 258"/>
                <a:gd name="T7" fmla="*/ 186 h 294"/>
                <a:gd name="T8" fmla="*/ 210 w 258"/>
                <a:gd name="T9" fmla="*/ 222 h 294"/>
                <a:gd name="T10" fmla="*/ 204 w 258"/>
                <a:gd name="T11" fmla="*/ 246 h 294"/>
                <a:gd name="T12" fmla="*/ 186 w 258"/>
                <a:gd name="T13" fmla="*/ 246 h 294"/>
                <a:gd name="T14" fmla="*/ 186 w 258"/>
                <a:gd name="T15" fmla="*/ 276 h 294"/>
                <a:gd name="T16" fmla="*/ 168 w 258"/>
                <a:gd name="T17" fmla="*/ 294 h 294"/>
                <a:gd name="T18" fmla="*/ 162 w 258"/>
                <a:gd name="T19" fmla="*/ 294 h 294"/>
                <a:gd name="T20" fmla="*/ 144 w 258"/>
                <a:gd name="T21" fmla="*/ 270 h 294"/>
                <a:gd name="T22" fmla="*/ 96 w 258"/>
                <a:gd name="T23" fmla="*/ 288 h 294"/>
                <a:gd name="T24" fmla="*/ 60 w 258"/>
                <a:gd name="T25" fmla="*/ 276 h 294"/>
                <a:gd name="T26" fmla="*/ 48 w 258"/>
                <a:gd name="T27" fmla="*/ 258 h 294"/>
                <a:gd name="T28" fmla="*/ 24 w 258"/>
                <a:gd name="T29" fmla="*/ 258 h 294"/>
                <a:gd name="T30" fmla="*/ 0 w 258"/>
                <a:gd name="T31" fmla="*/ 54 h 294"/>
                <a:gd name="T32" fmla="*/ 24 w 258"/>
                <a:gd name="T33" fmla="*/ 54 h 294"/>
                <a:gd name="T34" fmla="*/ 78 w 258"/>
                <a:gd name="T35" fmla="*/ 42 h 294"/>
                <a:gd name="T36" fmla="*/ 78 w 258"/>
                <a:gd name="T37" fmla="*/ 48 h 294"/>
                <a:gd name="T38" fmla="*/ 120 w 258"/>
                <a:gd name="T39" fmla="*/ 54 h 294"/>
                <a:gd name="T40" fmla="*/ 108 w 258"/>
                <a:gd name="T41" fmla="*/ 66 h 294"/>
                <a:gd name="T42" fmla="*/ 138 w 258"/>
                <a:gd name="T43" fmla="*/ 66 h 294"/>
                <a:gd name="T44" fmla="*/ 186 w 258"/>
                <a:gd name="T45" fmla="*/ 48 h 294"/>
                <a:gd name="T46" fmla="*/ 198 w 258"/>
                <a:gd name="T47" fmla="*/ 24 h 294"/>
                <a:gd name="T48" fmla="*/ 240 w 258"/>
                <a:gd name="T49" fmla="*/ 0 h 294"/>
                <a:gd name="T50" fmla="*/ 258 w 258"/>
                <a:gd name="T51" fmla="*/ 90 h 294"/>
                <a:gd name="T52" fmla="*/ 258 w 258"/>
                <a:gd name="T53" fmla="*/ 102 h 294"/>
                <a:gd name="T54" fmla="*/ 258 w 258"/>
                <a:gd name="T55" fmla="*/ 108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58"/>
                <a:gd name="T85" fmla="*/ 0 h 294"/>
                <a:gd name="T86" fmla="*/ 258 w 258"/>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58" h="294">
                  <a:moveTo>
                    <a:pt x="258" y="102"/>
                  </a:moveTo>
                  <a:lnTo>
                    <a:pt x="252" y="108"/>
                  </a:lnTo>
                  <a:lnTo>
                    <a:pt x="258" y="132"/>
                  </a:lnTo>
                  <a:lnTo>
                    <a:pt x="252" y="186"/>
                  </a:lnTo>
                  <a:lnTo>
                    <a:pt x="210" y="222"/>
                  </a:lnTo>
                  <a:lnTo>
                    <a:pt x="204" y="246"/>
                  </a:lnTo>
                  <a:lnTo>
                    <a:pt x="186" y="246"/>
                  </a:lnTo>
                  <a:lnTo>
                    <a:pt x="186" y="276"/>
                  </a:lnTo>
                  <a:lnTo>
                    <a:pt x="168" y="294"/>
                  </a:lnTo>
                  <a:lnTo>
                    <a:pt x="162" y="294"/>
                  </a:lnTo>
                  <a:lnTo>
                    <a:pt x="144" y="270"/>
                  </a:lnTo>
                  <a:lnTo>
                    <a:pt x="96" y="288"/>
                  </a:lnTo>
                  <a:lnTo>
                    <a:pt x="60" y="276"/>
                  </a:lnTo>
                  <a:lnTo>
                    <a:pt x="48" y="258"/>
                  </a:lnTo>
                  <a:lnTo>
                    <a:pt x="24" y="258"/>
                  </a:lnTo>
                  <a:lnTo>
                    <a:pt x="0" y="54"/>
                  </a:lnTo>
                  <a:lnTo>
                    <a:pt x="24" y="54"/>
                  </a:lnTo>
                  <a:lnTo>
                    <a:pt x="78" y="42"/>
                  </a:lnTo>
                  <a:lnTo>
                    <a:pt x="78" y="48"/>
                  </a:lnTo>
                  <a:lnTo>
                    <a:pt x="120" y="54"/>
                  </a:lnTo>
                  <a:lnTo>
                    <a:pt x="108" y="66"/>
                  </a:lnTo>
                  <a:lnTo>
                    <a:pt x="138" y="66"/>
                  </a:lnTo>
                  <a:lnTo>
                    <a:pt x="186" y="48"/>
                  </a:lnTo>
                  <a:lnTo>
                    <a:pt x="198" y="24"/>
                  </a:lnTo>
                  <a:lnTo>
                    <a:pt x="240" y="0"/>
                  </a:lnTo>
                  <a:lnTo>
                    <a:pt x="258" y="90"/>
                  </a:lnTo>
                  <a:lnTo>
                    <a:pt x="258" y="102"/>
                  </a:lnTo>
                  <a:lnTo>
                    <a:pt x="258" y="108"/>
                  </a:lnTo>
                </a:path>
              </a:pathLst>
            </a:custGeom>
            <a:noFill/>
            <a:ln w="9525">
              <a:solidFill>
                <a:srgbClr val="000000"/>
              </a:solidFill>
              <a:prstDash val="solid"/>
              <a:round/>
              <a:headEnd/>
              <a:tailEnd/>
            </a:ln>
          </p:spPr>
          <p:txBody>
            <a:bodyPr/>
            <a:lstStyle/>
            <a:p>
              <a:endParaRPr lang="en-US"/>
            </a:p>
          </p:txBody>
        </p:sp>
        <p:sp>
          <p:nvSpPr>
            <p:cNvPr id="12381" name="Freeform 217"/>
            <p:cNvSpPr>
              <a:spLocks/>
            </p:cNvSpPr>
            <p:nvPr/>
          </p:nvSpPr>
          <p:spPr bwMode="auto">
            <a:xfrm>
              <a:off x="2475" y="2274"/>
              <a:ext cx="534" cy="282"/>
            </a:xfrm>
            <a:custGeom>
              <a:avLst/>
              <a:gdLst>
                <a:gd name="T0" fmla="*/ 522 w 534"/>
                <a:gd name="T1" fmla="*/ 54 h 282"/>
                <a:gd name="T2" fmla="*/ 534 w 534"/>
                <a:gd name="T3" fmla="*/ 144 h 282"/>
                <a:gd name="T4" fmla="*/ 534 w 534"/>
                <a:gd name="T5" fmla="*/ 282 h 282"/>
                <a:gd name="T6" fmla="*/ 486 w 534"/>
                <a:gd name="T7" fmla="*/ 252 h 282"/>
                <a:gd name="T8" fmla="*/ 414 w 534"/>
                <a:gd name="T9" fmla="*/ 276 h 282"/>
                <a:gd name="T10" fmla="*/ 396 w 534"/>
                <a:gd name="T11" fmla="*/ 258 h 282"/>
                <a:gd name="T12" fmla="*/ 384 w 534"/>
                <a:gd name="T13" fmla="*/ 264 h 282"/>
                <a:gd name="T14" fmla="*/ 378 w 534"/>
                <a:gd name="T15" fmla="*/ 258 h 282"/>
                <a:gd name="T16" fmla="*/ 366 w 534"/>
                <a:gd name="T17" fmla="*/ 276 h 282"/>
                <a:gd name="T18" fmla="*/ 360 w 534"/>
                <a:gd name="T19" fmla="*/ 258 h 282"/>
                <a:gd name="T20" fmla="*/ 348 w 534"/>
                <a:gd name="T21" fmla="*/ 270 h 282"/>
                <a:gd name="T22" fmla="*/ 330 w 534"/>
                <a:gd name="T23" fmla="*/ 252 h 282"/>
                <a:gd name="T24" fmla="*/ 318 w 534"/>
                <a:gd name="T25" fmla="*/ 264 h 282"/>
                <a:gd name="T26" fmla="*/ 300 w 534"/>
                <a:gd name="T27" fmla="*/ 240 h 282"/>
                <a:gd name="T28" fmla="*/ 276 w 534"/>
                <a:gd name="T29" fmla="*/ 246 h 282"/>
                <a:gd name="T30" fmla="*/ 234 w 534"/>
                <a:gd name="T31" fmla="*/ 234 h 282"/>
                <a:gd name="T32" fmla="*/ 222 w 534"/>
                <a:gd name="T33" fmla="*/ 216 h 282"/>
                <a:gd name="T34" fmla="*/ 204 w 534"/>
                <a:gd name="T35" fmla="*/ 216 h 282"/>
                <a:gd name="T36" fmla="*/ 180 w 534"/>
                <a:gd name="T37" fmla="*/ 204 h 282"/>
                <a:gd name="T38" fmla="*/ 192 w 534"/>
                <a:gd name="T39" fmla="*/ 54 h 282"/>
                <a:gd name="T40" fmla="*/ 0 w 534"/>
                <a:gd name="T41" fmla="*/ 42 h 282"/>
                <a:gd name="T42" fmla="*/ 6 w 534"/>
                <a:gd name="T43" fmla="*/ 0 h 282"/>
                <a:gd name="T44" fmla="*/ 66 w 534"/>
                <a:gd name="T45" fmla="*/ 6 h 282"/>
                <a:gd name="T46" fmla="*/ 522 w 534"/>
                <a:gd name="T47" fmla="*/ 18 h 282"/>
                <a:gd name="T48" fmla="*/ 522 w 534"/>
                <a:gd name="T49" fmla="*/ 42 h 282"/>
                <a:gd name="T50" fmla="*/ 522 w 534"/>
                <a:gd name="T51" fmla="*/ 54 h 28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34"/>
                <a:gd name="T79" fmla="*/ 0 h 282"/>
                <a:gd name="T80" fmla="*/ 534 w 534"/>
                <a:gd name="T81" fmla="*/ 282 h 28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34" h="282">
                  <a:moveTo>
                    <a:pt x="522" y="54"/>
                  </a:moveTo>
                  <a:lnTo>
                    <a:pt x="534" y="144"/>
                  </a:lnTo>
                  <a:lnTo>
                    <a:pt x="534" y="282"/>
                  </a:lnTo>
                  <a:lnTo>
                    <a:pt x="486" y="252"/>
                  </a:lnTo>
                  <a:lnTo>
                    <a:pt x="414" y="276"/>
                  </a:lnTo>
                  <a:lnTo>
                    <a:pt x="396" y="258"/>
                  </a:lnTo>
                  <a:lnTo>
                    <a:pt x="384" y="264"/>
                  </a:lnTo>
                  <a:lnTo>
                    <a:pt x="378" y="258"/>
                  </a:lnTo>
                  <a:lnTo>
                    <a:pt x="366" y="276"/>
                  </a:lnTo>
                  <a:lnTo>
                    <a:pt x="360" y="258"/>
                  </a:lnTo>
                  <a:lnTo>
                    <a:pt x="348" y="270"/>
                  </a:lnTo>
                  <a:lnTo>
                    <a:pt x="330" y="252"/>
                  </a:lnTo>
                  <a:lnTo>
                    <a:pt x="318" y="264"/>
                  </a:lnTo>
                  <a:lnTo>
                    <a:pt x="300" y="240"/>
                  </a:lnTo>
                  <a:lnTo>
                    <a:pt x="276" y="246"/>
                  </a:lnTo>
                  <a:lnTo>
                    <a:pt x="234" y="234"/>
                  </a:lnTo>
                  <a:lnTo>
                    <a:pt x="222" y="216"/>
                  </a:lnTo>
                  <a:lnTo>
                    <a:pt x="204" y="216"/>
                  </a:lnTo>
                  <a:lnTo>
                    <a:pt x="180" y="204"/>
                  </a:lnTo>
                  <a:lnTo>
                    <a:pt x="192" y="54"/>
                  </a:lnTo>
                  <a:lnTo>
                    <a:pt x="0" y="42"/>
                  </a:lnTo>
                  <a:lnTo>
                    <a:pt x="6" y="0"/>
                  </a:lnTo>
                  <a:lnTo>
                    <a:pt x="66" y="6"/>
                  </a:lnTo>
                  <a:lnTo>
                    <a:pt x="522" y="18"/>
                  </a:lnTo>
                  <a:lnTo>
                    <a:pt x="522" y="42"/>
                  </a:lnTo>
                  <a:lnTo>
                    <a:pt x="522" y="54"/>
                  </a:lnTo>
                  <a:close/>
                </a:path>
              </a:pathLst>
            </a:custGeom>
            <a:solidFill>
              <a:srgbClr val="FF4500"/>
            </a:solidFill>
            <a:ln w="9525">
              <a:solidFill>
                <a:srgbClr val="FF4500"/>
              </a:solidFill>
              <a:prstDash val="solid"/>
              <a:round/>
              <a:headEnd/>
              <a:tailEnd/>
            </a:ln>
          </p:spPr>
          <p:txBody>
            <a:bodyPr/>
            <a:lstStyle/>
            <a:p>
              <a:endParaRPr lang="en-US"/>
            </a:p>
          </p:txBody>
        </p:sp>
        <p:sp>
          <p:nvSpPr>
            <p:cNvPr id="12382" name="Freeform 218"/>
            <p:cNvSpPr>
              <a:spLocks/>
            </p:cNvSpPr>
            <p:nvPr/>
          </p:nvSpPr>
          <p:spPr bwMode="auto">
            <a:xfrm>
              <a:off x="2475" y="2274"/>
              <a:ext cx="534" cy="282"/>
            </a:xfrm>
            <a:custGeom>
              <a:avLst/>
              <a:gdLst>
                <a:gd name="T0" fmla="*/ 522 w 534"/>
                <a:gd name="T1" fmla="*/ 54 h 282"/>
                <a:gd name="T2" fmla="*/ 534 w 534"/>
                <a:gd name="T3" fmla="*/ 144 h 282"/>
                <a:gd name="T4" fmla="*/ 534 w 534"/>
                <a:gd name="T5" fmla="*/ 282 h 282"/>
                <a:gd name="T6" fmla="*/ 486 w 534"/>
                <a:gd name="T7" fmla="*/ 252 h 282"/>
                <a:gd name="T8" fmla="*/ 414 w 534"/>
                <a:gd name="T9" fmla="*/ 276 h 282"/>
                <a:gd name="T10" fmla="*/ 396 w 534"/>
                <a:gd name="T11" fmla="*/ 258 h 282"/>
                <a:gd name="T12" fmla="*/ 384 w 534"/>
                <a:gd name="T13" fmla="*/ 264 h 282"/>
                <a:gd name="T14" fmla="*/ 378 w 534"/>
                <a:gd name="T15" fmla="*/ 258 h 282"/>
                <a:gd name="T16" fmla="*/ 366 w 534"/>
                <a:gd name="T17" fmla="*/ 276 h 282"/>
                <a:gd name="T18" fmla="*/ 360 w 534"/>
                <a:gd name="T19" fmla="*/ 258 h 282"/>
                <a:gd name="T20" fmla="*/ 348 w 534"/>
                <a:gd name="T21" fmla="*/ 270 h 282"/>
                <a:gd name="T22" fmla="*/ 330 w 534"/>
                <a:gd name="T23" fmla="*/ 252 h 282"/>
                <a:gd name="T24" fmla="*/ 318 w 534"/>
                <a:gd name="T25" fmla="*/ 264 h 282"/>
                <a:gd name="T26" fmla="*/ 300 w 534"/>
                <a:gd name="T27" fmla="*/ 240 h 282"/>
                <a:gd name="T28" fmla="*/ 276 w 534"/>
                <a:gd name="T29" fmla="*/ 246 h 282"/>
                <a:gd name="T30" fmla="*/ 234 w 534"/>
                <a:gd name="T31" fmla="*/ 234 h 282"/>
                <a:gd name="T32" fmla="*/ 222 w 534"/>
                <a:gd name="T33" fmla="*/ 216 h 282"/>
                <a:gd name="T34" fmla="*/ 204 w 534"/>
                <a:gd name="T35" fmla="*/ 216 h 282"/>
                <a:gd name="T36" fmla="*/ 180 w 534"/>
                <a:gd name="T37" fmla="*/ 204 h 282"/>
                <a:gd name="T38" fmla="*/ 192 w 534"/>
                <a:gd name="T39" fmla="*/ 54 h 282"/>
                <a:gd name="T40" fmla="*/ 0 w 534"/>
                <a:gd name="T41" fmla="*/ 42 h 282"/>
                <a:gd name="T42" fmla="*/ 6 w 534"/>
                <a:gd name="T43" fmla="*/ 0 h 282"/>
                <a:gd name="T44" fmla="*/ 66 w 534"/>
                <a:gd name="T45" fmla="*/ 6 h 282"/>
                <a:gd name="T46" fmla="*/ 522 w 534"/>
                <a:gd name="T47" fmla="*/ 18 h 282"/>
                <a:gd name="T48" fmla="*/ 522 w 534"/>
                <a:gd name="T49" fmla="*/ 42 h 282"/>
                <a:gd name="T50" fmla="*/ 522 w 534"/>
                <a:gd name="T51" fmla="*/ 54 h 282"/>
                <a:gd name="T52" fmla="*/ 522 w 534"/>
                <a:gd name="T53" fmla="*/ 60 h 28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34"/>
                <a:gd name="T82" fmla="*/ 0 h 282"/>
                <a:gd name="T83" fmla="*/ 534 w 534"/>
                <a:gd name="T84" fmla="*/ 282 h 28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34" h="282">
                  <a:moveTo>
                    <a:pt x="522" y="54"/>
                  </a:moveTo>
                  <a:lnTo>
                    <a:pt x="534" y="144"/>
                  </a:lnTo>
                  <a:lnTo>
                    <a:pt x="534" y="282"/>
                  </a:lnTo>
                  <a:lnTo>
                    <a:pt x="486" y="252"/>
                  </a:lnTo>
                  <a:lnTo>
                    <a:pt x="414" y="276"/>
                  </a:lnTo>
                  <a:lnTo>
                    <a:pt x="396" y="258"/>
                  </a:lnTo>
                  <a:lnTo>
                    <a:pt x="384" y="264"/>
                  </a:lnTo>
                  <a:lnTo>
                    <a:pt x="378" y="258"/>
                  </a:lnTo>
                  <a:lnTo>
                    <a:pt x="366" y="276"/>
                  </a:lnTo>
                  <a:lnTo>
                    <a:pt x="360" y="258"/>
                  </a:lnTo>
                  <a:lnTo>
                    <a:pt x="348" y="270"/>
                  </a:lnTo>
                  <a:lnTo>
                    <a:pt x="330" y="252"/>
                  </a:lnTo>
                  <a:lnTo>
                    <a:pt x="318" y="264"/>
                  </a:lnTo>
                  <a:lnTo>
                    <a:pt x="300" y="240"/>
                  </a:lnTo>
                  <a:lnTo>
                    <a:pt x="276" y="246"/>
                  </a:lnTo>
                  <a:lnTo>
                    <a:pt x="234" y="234"/>
                  </a:lnTo>
                  <a:lnTo>
                    <a:pt x="222" y="216"/>
                  </a:lnTo>
                  <a:lnTo>
                    <a:pt x="204" y="216"/>
                  </a:lnTo>
                  <a:lnTo>
                    <a:pt x="180" y="204"/>
                  </a:lnTo>
                  <a:lnTo>
                    <a:pt x="192" y="54"/>
                  </a:lnTo>
                  <a:lnTo>
                    <a:pt x="0" y="42"/>
                  </a:lnTo>
                  <a:lnTo>
                    <a:pt x="6" y="0"/>
                  </a:lnTo>
                  <a:lnTo>
                    <a:pt x="66" y="6"/>
                  </a:lnTo>
                  <a:lnTo>
                    <a:pt x="522" y="18"/>
                  </a:lnTo>
                  <a:lnTo>
                    <a:pt x="522" y="42"/>
                  </a:lnTo>
                  <a:lnTo>
                    <a:pt x="522" y="54"/>
                  </a:lnTo>
                  <a:lnTo>
                    <a:pt x="522" y="60"/>
                  </a:lnTo>
                </a:path>
              </a:pathLst>
            </a:custGeom>
            <a:noFill/>
            <a:ln w="9525">
              <a:solidFill>
                <a:srgbClr val="000000"/>
              </a:solidFill>
              <a:prstDash val="solid"/>
              <a:round/>
              <a:headEnd/>
              <a:tailEnd/>
            </a:ln>
          </p:spPr>
          <p:txBody>
            <a:bodyPr/>
            <a:lstStyle/>
            <a:p>
              <a:endParaRPr lang="en-US"/>
            </a:p>
          </p:txBody>
        </p:sp>
        <p:sp>
          <p:nvSpPr>
            <p:cNvPr id="12383" name="Freeform 219"/>
            <p:cNvSpPr>
              <a:spLocks/>
            </p:cNvSpPr>
            <p:nvPr/>
          </p:nvSpPr>
          <p:spPr bwMode="auto">
            <a:xfrm>
              <a:off x="1311" y="1350"/>
              <a:ext cx="492" cy="414"/>
            </a:xfrm>
            <a:custGeom>
              <a:avLst/>
              <a:gdLst>
                <a:gd name="T0" fmla="*/ 234 w 492"/>
                <a:gd name="T1" fmla="*/ 372 h 414"/>
                <a:gd name="T2" fmla="*/ 0 w 492"/>
                <a:gd name="T3" fmla="*/ 312 h 414"/>
                <a:gd name="T4" fmla="*/ 0 w 492"/>
                <a:gd name="T5" fmla="*/ 240 h 414"/>
                <a:gd name="T6" fmla="*/ 42 w 492"/>
                <a:gd name="T7" fmla="*/ 186 h 414"/>
                <a:gd name="T8" fmla="*/ 96 w 492"/>
                <a:gd name="T9" fmla="*/ 54 h 414"/>
                <a:gd name="T10" fmla="*/ 108 w 492"/>
                <a:gd name="T11" fmla="*/ 0 h 414"/>
                <a:gd name="T12" fmla="*/ 138 w 492"/>
                <a:gd name="T13" fmla="*/ 6 h 414"/>
                <a:gd name="T14" fmla="*/ 132 w 492"/>
                <a:gd name="T15" fmla="*/ 12 h 414"/>
                <a:gd name="T16" fmla="*/ 162 w 492"/>
                <a:gd name="T17" fmla="*/ 30 h 414"/>
                <a:gd name="T18" fmla="*/ 156 w 492"/>
                <a:gd name="T19" fmla="*/ 66 h 414"/>
                <a:gd name="T20" fmla="*/ 180 w 492"/>
                <a:gd name="T21" fmla="*/ 78 h 414"/>
                <a:gd name="T22" fmla="*/ 210 w 492"/>
                <a:gd name="T23" fmla="*/ 72 h 414"/>
                <a:gd name="T24" fmla="*/ 240 w 492"/>
                <a:gd name="T25" fmla="*/ 90 h 414"/>
                <a:gd name="T26" fmla="*/ 366 w 492"/>
                <a:gd name="T27" fmla="*/ 90 h 414"/>
                <a:gd name="T28" fmla="*/ 474 w 492"/>
                <a:gd name="T29" fmla="*/ 114 h 414"/>
                <a:gd name="T30" fmla="*/ 492 w 492"/>
                <a:gd name="T31" fmla="*/ 150 h 414"/>
                <a:gd name="T32" fmla="*/ 432 w 492"/>
                <a:gd name="T33" fmla="*/ 234 h 414"/>
                <a:gd name="T34" fmla="*/ 444 w 492"/>
                <a:gd name="T35" fmla="*/ 252 h 414"/>
                <a:gd name="T36" fmla="*/ 402 w 492"/>
                <a:gd name="T37" fmla="*/ 414 h 414"/>
                <a:gd name="T38" fmla="*/ 270 w 492"/>
                <a:gd name="T39" fmla="*/ 384 h 414"/>
                <a:gd name="T40" fmla="*/ 234 w 492"/>
                <a:gd name="T41" fmla="*/ 372 h 4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92"/>
                <a:gd name="T64" fmla="*/ 0 h 414"/>
                <a:gd name="T65" fmla="*/ 492 w 492"/>
                <a:gd name="T66" fmla="*/ 414 h 4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92" h="414">
                  <a:moveTo>
                    <a:pt x="234" y="372"/>
                  </a:moveTo>
                  <a:lnTo>
                    <a:pt x="0" y="312"/>
                  </a:lnTo>
                  <a:lnTo>
                    <a:pt x="0" y="240"/>
                  </a:lnTo>
                  <a:lnTo>
                    <a:pt x="42" y="186"/>
                  </a:lnTo>
                  <a:lnTo>
                    <a:pt x="96" y="54"/>
                  </a:lnTo>
                  <a:lnTo>
                    <a:pt x="108" y="0"/>
                  </a:lnTo>
                  <a:lnTo>
                    <a:pt x="138" y="6"/>
                  </a:lnTo>
                  <a:lnTo>
                    <a:pt x="132" y="12"/>
                  </a:lnTo>
                  <a:lnTo>
                    <a:pt x="162" y="30"/>
                  </a:lnTo>
                  <a:lnTo>
                    <a:pt x="156" y="66"/>
                  </a:lnTo>
                  <a:lnTo>
                    <a:pt x="180" y="78"/>
                  </a:lnTo>
                  <a:lnTo>
                    <a:pt x="210" y="72"/>
                  </a:lnTo>
                  <a:lnTo>
                    <a:pt x="240" y="90"/>
                  </a:lnTo>
                  <a:lnTo>
                    <a:pt x="366" y="90"/>
                  </a:lnTo>
                  <a:lnTo>
                    <a:pt x="474" y="114"/>
                  </a:lnTo>
                  <a:lnTo>
                    <a:pt x="492" y="150"/>
                  </a:lnTo>
                  <a:lnTo>
                    <a:pt x="432" y="234"/>
                  </a:lnTo>
                  <a:lnTo>
                    <a:pt x="444" y="252"/>
                  </a:lnTo>
                  <a:lnTo>
                    <a:pt x="402" y="414"/>
                  </a:lnTo>
                  <a:lnTo>
                    <a:pt x="270" y="384"/>
                  </a:lnTo>
                  <a:lnTo>
                    <a:pt x="234" y="372"/>
                  </a:lnTo>
                  <a:close/>
                </a:path>
              </a:pathLst>
            </a:custGeom>
            <a:solidFill>
              <a:srgbClr val="FF8C00"/>
            </a:solidFill>
            <a:ln w="9525">
              <a:solidFill>
                <a:srgbClr val="FF8C00"/>
              </a:solidFill>
              <a:prstDash val="solid"/>
              <a:round/>
              <a:headEnd/>
              <a:tailEnd/>
            </a:ln>
          </p:spPr>
          <p:txBody>
            <a:bodyPr/>
            <a:lstStyle/>
            <a:p>
              <a:endParaRPr lang="en-US"/>
            </a:p>
          </p:txBody>
        </p:sp>
        <p:sp>
          <p:nvSpPr>
            <p:cNvPr id="12384" name="Freeform 220"/>
            <p:cNvSpPr>
              <a:spLocks/>
            </p:cNvSpPr>
            <p:nvPr/>
          </p:nvSpPr>
          <p:spPr bwMode="auto">
            <a:xfrm>
              <a:off x="1311" y="1350"/>
              <a:ext cx="492" cy="414"/>
            </a:xfrm>
            <a:custGeom>
              <a:avLst/>
              <a:gdLst>
                <a:gd name="T0" fmla="*/ 234 w 492"/>
                <a:gd name="T1" fmla="*/ 372 h 414"/>
                <a:gd name="T2" fmla="*/ 0 w 492"/>
                <a:gd name="T3" fmla="*/ 312 h 414"/>
                <a:gd name="T4" fmla="*/ 0 w 492"/>
                <a:gd name="T5" fmla="*/ 240 h 414"/>
                <a:gd name="T6" fmla="*/ 42 w 492"/>
                <a:gd name="T7" fmla="*/ 186 h 414"/>
                <a:gd name="T8" fmla="*/ 96 w 492"/>
                <a:gd name="T9" fmla="*/ 54 h 414"/>
                <a:gd name="T10" fmla="*/ 108 w 492"/>
                <a:gd name="T11" fmla="*/ 0 h 414"/>
                <a:gd name="T12" fmla="*/ 138 w 492"/>
                <a:gd name="T13" fmla="*/ 6 h 414"/>
                <a:gd name="T14" fmla="*/ 132 w 492"/>
                <a:gd name="T15" fmla="*/ 12 h 414"/>
                <a:gd name="T16" fmla="*/ 162 w 492"/>
                <a:gd name="T17" fmla="*/ 30 h 414"/>
                <a:gd name="T18" fmla="*/ 156 w 492"/>
                <a:gd name="T19" fmla="*/ 66 h 414"/>
                <a:gd name="T20" fmla="*/ 180 w 492"/>
                <a:gd name="T21" fmla="*/ 78 h 414"/>
                <a:gd name="T22" fmla="*/ 210 w 492"/>
                <a:gd name="T23" fmla="*/ 72 h 414"/>
                <a:gd name="T24" fmla="*/ 240 w 492"/>
                <a:gd name="T25" fmla="*/ 90 h 414"/>
                <a:gd name="T26" fmla="*/ 366 w 492"/>
                <a:gd name="T27" fmla="*/ 90 h 414"/>
                <a:gd name="T28" fmla="*/ 474 w 492"/>
                <a:gd name="T29" fmla="*/ 114 h 414"/>
                <a:gd name="T30" fmla="*/ 492 w 492"/>
                <a:gd name="T31" fmla="*/ 150 h 414"/>
                <a:gd name="T32" fmla="*/ 432 w 492"/>
                <a:gd name="T33" fmla="*/ 234 h 414"/>
                <a:gd name="T34" fmla="*/ 444 w 492"/>
                <a:gd name="T35" fmla="*/ 252 h 414"/>
                <a:gd name="T36" fmla="*/ 402 w 492"/>
                <a:gd name="T37" fmla="*/ 414 h 414"/>
                <a:gd name="T38" fmla="*/ 270 w 492"/>
                <a:gd name="T39" fmla="*/ 384 h 414"/>
                <a:gd name="T40" fmla="*/ 234 w 492"/>
                <a:gd name="T41" fmla="*/ 372 h 414"/>
                <a:gd name="T42" fmla="*/ 234 w 492"/>
                <a:gd name="T43" fmla="*/ 378 h 4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2"/>
                <a:gd name="T67" fmla="*/ 0 h 414"/>
                <a:gd name="T68" fmla="*/ 492 w 492"/>
                <a:gd name="T69" fmla="*/ 414 h 4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2" h="414">
                  <a:moveTo>
                    <a:pt x="234" y="372"/>
                  </a:moveTo>
                  <a:lnTo>
                    <a:pt x="0" y="312"/>
                  </a:lnTo>
                  <a:lnTo>
                    <a:pt x="0" y="240"/>
                  </a:lnTo>
                  <a:lnTo>
                    <a:pt x="42" y="186"/>
                  </a:lnTo>
                  <a:lnTo>
                    <a:pt x="96" y="54"/>
                  </a:lnTo>
                  <a:lnTo>
                    <a:pt x="108" y="0"/>
                  </a:lnTo>
                  <a:lnTo>
                    <a:pt x="138" y="6"/>
                  </a:lnTo>
                  <a:lnTo>
                    <a:pt x="132" y="12"/>
                  </a:lnTo>
                  <a:lnTo>
                    <a:pt x="162" y="30"/>
                  </a:lnTo>
                  <a:lnTo>
                    <a:pt x="156" y="66"/>
                  </a:lnTo>
                  <a:lnTo>
                    <a:pt x="180" y="78"/>
                  </a:lnTo>
                  <a:lnTo>
                    <a:pt x="210" y="72"/>
                  </a:lnTo>
                  <a:lnTo>
                    <a:pt x="240" y="90"/>
                  </a:lnTo>
                  <a:lnTo>
                    <a:pt x="366" y="90"/>
                  </a:lnTo>
                  <a:lnTo>
                    <a:pt x="474" y="114"/>
                  </a:lnTo>
                  <a:lnTo>
                    <a:pt x="492" y="150"/>
                  </a:lnTo>
                  <a:lnTo>
                    <a:pt x="432" y="234"/>
                  </a:lnTo>
                  <a:lnTo>
                    <a:pt x="444" y="252"/>
                  </a:lnTo>
                  <a:lnTo>
                    <a:pt x="402" y="414"/>
                  </a:lnTo>
                  <a:lnTo>
                    <a:pt x="270" y="384"/>
                  </a:lnTo>
                  <a:lnTo>
                    <a:pt x="234" y="372"/>
                  </a:lnTo>
                  <a:lnTo>
                    <a:pt x="234" y="378"/>
                  </a:lnTo>
                </a:path>
              </a:pathLst>
            </a:custGeom>
            <a:noFill/>
            <a:ln w="9525">
              <a:solidFill>
                <a:srgbClr val="000000"/>
              </a:solidFill>
              <a:prstDash val="solid"/>
              <a:round/>
              <a:headEnd/>
              <a:tailEnd/>
            </a:ln>
          </p:spPr>
          <p:txBody>
            <a:bodyPr/>
            <a:lstStyle/>
            <a:p>
              <a:endParaRPr lang="en-US"/>
            </a:p>
          </p:txBody>
        </p:sp>
        <p:sp>
          <p:nvSpPr>
            <p:cNvPr id="12385" name="Freeform 221"/>
            <p:cNvSpPr>
              <a:spLocks/>
            </p:cNvSpPr>
            <p:nvPr/>
          </p:nvSpPr>
          <p:spPr bwMode="auto">
            <a:xfrm>
              <a:off x="3801" y="1776"/>
              <a:ext cx="360" cy="228"/>
            </a:xfrm>
            <a:custGeom>
              <a:avLst/>
              <a:gdLst>
                <a:gd name="T0" fmla="*/ 42 w 360"/>
                <a:gd name="T1" fmla="*/ 30 h 228"/>
                <a:gd name="T2" fmla="*/ 48 w 360"/>
                <a:gd name="T3" fmla="*/ 48 h 228"/>
                <a:gd name="T4" fmla="*/ 294 w 360"/>
                <a:gd name="T5" fmla="*/ 0 h 228"/>
                <a:gd name="T6" fmla="*/ 324 w 360"/>
                <a:gd name="T7" fmla="*/ 30 h 228"/>
                <a:gd name="T8" fmla="*/ 342 w 360"/>
                <a:gd name="T9" fmla="*/ 42 h 228"/>
                <a:gd name="T10" fmla="*/ 324 w 360"/>
                <a:gd name="T11" fmla="*/ 72 h 228"/>
                <a:gd name="T12" fmla="*/ 330 w 360"/>
                <a:gd name="T13" fmla="*/ 102 h 228"/>
                <a:gd name="T14" fmla="*/ 360 w 360"/>
                <a:gd name="T15" fmla="*/ 132 h 228"/>
                <a:gd name="T16" fmla="*/ 330 w 360"/>
                <a:gd name="T17" fmla="*/ 168 h 228"/>
                <a:gd name="T18" fmla="*/ 306 w 360"/>
                <a:gd name="T19" fmla="*/ 180 h 228"/>
                <a:gd name="T20" fmla="*/ 288 w 360"/>
                <a:gd name="T21" fmla="*/ 180 h 228"/>
                <a:gd name="T22" fmla="*/ 90 w 360"/>
                <a:gd name="T23" fmla="*/ 222 h 228"/>
                <a:gd name="T24" fmla="*/ 78 w 360"/>
                <a:gd name="T25" fmla="*/ 222 h 228"/>
                <a:gd name="T26" fmla="*/ 30 w 360"/>
                <a:gd name="T27" fmla="*/ 228 h 228"/>
                <a:gd name="T28" fmla="*/ 18 w 360"/>
                <a:gd name="T29" fmla="*/ 156 h 228"/>
                <a:gd name="T30" fmla="*/ 18 w 360"/>
                <a:gd name="T31" fmla="*/ 144 h 228"/>
                <a:gd name="T32" fmla="*/ 0 w 360"/>
                <a:gd name="T33" fmla="*/ 54 h 228"/>
                <a:gd name="T34" fmla="*/ 42 w 360"/>
                <a:gd name="T35" fmla="*/ 30 h 2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28"/>
                <a:gd name="T56" fmla="*/ 360 w 360"/>
                <a:gd name="T57" fmla="*/ 228 h 2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28">
                  <a:moveTo>
                    <a:pt x="42" y="30"/>
                  </a:moveTo>
                  <a:lnTo>
                    <a:pt x="48" y="48"/>
                  </a:lnTo>
                  <a:lnTo>
                    <a:pt x="294" y="0"/>
                  </a:lnTo>
                  <a:lnTo>
                    <a:pt x="324" y="30"/>
                  </a:lnTo>
                  <a:lnTo>
                    <a:pt x="342" y="42"/>
                  </a:lnTo>
                  <a:lnTo>
                    <a:pt x="324" y="72"/>
                  </a:lnTo>
                  <a:lnTo>
                    <a:pt x="330" y="102"/>
                  </a:lnTo>
                  <a:lnTo>
                    <a:pt x="360" y="132"/>
                  </a:lnTo>
                  <a:lnTo>
                    <a:pt x="330" y="168"/>
                  </a:lnTo>
                  <a:lnTo>
                    <a:pt x="306" y="180"/>
                  </a:lnTo>
                  <a:lnTo>
                    <a:pt x="288" y="180"/>
                  </a:lnTo>
                  <a:lnTo>
                    <a:pt x="90" y="222"/>
                  </a:lnTo>
                  <a:lnTo>
                    <a:pt x="78" y="222"/>
                  </a:lnTo>
                  <a:lnTo>
                    <a:pt x="30" y="228"/>
                  </a:lnTo>
                  <a:lnTo>
                    <a:pt x="18" y="156"/>
                  </a:lnTo>
                  <a:lnTo>
                    <a:pt x="18" y="144"/>
                  </a:lnTo>
                  <a:lnTo>
                    <a:pt x="0" y="54"/>
                  </a:lnTo>
                  <a:lnTo>
                    <a:pt x="42" y="30"/>
                  </a:lnTo>
                  <a:close/>
                </a:path>
              </a:pathLst>
            </a:custGeom>
            <a:solidFill>
              <a:srgbClr val="FF8C00"/>
            </a:solidFill>
            <a:ln w="9525">
              <a:solidFill>
                <a:srgbClr val="FF8C00"/>
              </a:solidFill>
              <a:prstDash val="solid"/>
              <a:round/>
              <a:headEnd/>
              <a:tailEnd/>
            </a:ln>
          </p:spPr>
          <p:txBody>
            <a:bodyPr/>
            <a:lstStyle/>
            <a:p>
              <a:endParaRPr lang="en-US"/>
            </a:p>
          </p:txBody>
        </p:sp>
        <p:sp>
          <p:nvSpPr>
            <p:cNvPr id="12386" name="Freeform 222"/>
            <p:cNvSpPr>
              <a:spLocks/>
            </p:cNvSpPr>
            <p:nvPr/>
          </p:nvSpPr>
          <p:spPr bwMode="auto">
            <a:xfrm>
              <a:off x="3801" y="1776"/>
              <a:ext cx="360" cy="228"/>
            </a:xfrm>
            <a:custGeom>
              <a:avLst/>
              <a:gdLst>
                <a:gd name="T0" fmla="*/ 42 w 360"/>
                <a:gd name="T1" fmla="*/ 30 h 228"/>
                <a:gd name="T2" fmla="*/ 48 w 360"/>
                <a:gd name="T3" fmla="*/ 48 h 228"/>
                <a:gd name="T4" fmla="*/ 294 w 360"/>
                <a:gd name="T5" fmla="*/ 0 h 228"/>
                <a:gd name="T6" fmla="*/ 324 w 360"/>
                <a:gd name="T7" fmla="*/ 30 h 228"/>
                <a:gd name="T8" fmla="*/ 342 w 360"/>
                <a:gd name="T9" fmla="*/ 42 h 228"/>
                <a:gd name="T10" fmla="*/ 324 w 360"/>
                <a:gd name="T11" fmla="*/ 72 h 228"/>
                <a:gd name="T12" fmla="*/ 330 w 360"/>
                <a:gd name="T13" fmla="*/ 102 h 228"/>
                <a:gd name="T14" fmla="*/ 360 w 360"/>
                <a:gd name="T15" fmla="*/ 132 h 228"/>
                <a:gd name="T16" fmla="*/ 330 w 360"/>
                <a:gd name="T17" fmla="*/ 168 h 228"/>
                <a:gd name="T18" fmla="*/ 306 w 360"/>
                <a:gd name="T19" fmla="*/ 180 h 228"/>
                <a:gd name="T20" fmla="*/ 288 w 360"/>
                <a:gd name="T21" fmla="*/ 180 h 228"/>
                <a:gd name="T22" fmla="*/ 90 w 360"/>
                <a:gd name="T23" fmla="*/ 222 h 228"/>
                <a:gd name="T24" fmla="*/ 78 w 360"/>
                <a:gd name="T25" fmla="*/ 222 h 228"/>
                <a:gd name="T26" fmla="*/ 30 w 360"/>
                <a:gd name="T27" fmla="*/ 228 h 228"/>
                <a:gd name="T28" fmla="*/ 18 w 360"/>
                <a:gd name="T29" fmla="*/ 156 h 228"/>
                <a:gd name="T30" fmla="*/ 18 w 360"/>
                <a:gd name="T31" fmla="*/ 144 h 228"/>
                <a:gd name="T32" fmla="*/ 0 w 360"/>
                <a:gd name="T33" fmla="*/ 54 h 228"/>
                <a:gd name="T34" fmla="*/ 42 w 360"/>
                <a:gd name="T35" fmla="*/ 30 h 228"/>
                <a:gd name="T36" fmla="*/ 42 w 360"/>
                <a:gd name="T37" fmla="*/ 36 h 2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28"/>
                <a:gd name="T59" fmla="*/ 360 w 360"/>
                <a:gd name="T60" fmla="*/ 228 h 2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28">
                  <a:moveTo>
                    <a:pt x="42" y="30"/>
                  </a:moveTo>
                  <a:lnTo>
                    <a:pt x="48" y="48"/>
                  </a:lnTo>
                  <a:lnTo>
                    <a:pt x="294" y="0"/>
                  </a:lnTo>
                  <a:lnTo>
                    <a:pt x="324" y="30"/>
                  </a:lnTo>
                  <a:lnTo>
                    <a:pt x="342" y="42"/>
                  </a:lnTo>
                  <a:lnTo>
                    <a:pt x="324" y="72"/>
                  </a:lnTo>
                  <a:lnTo>
                    <a:pt x="330" y="102"/>
                  </a:lnTo>
                  <a:lnTo>
                    <a:pt x="360" y="132"/>
                  </a:lnTo>
                  <a:lnTo>
                    <a:pt x="330" y="168"/>
                  </a:lnTo>
                  <a:lnTo>
                    <a:pt x="306" y="180"/>
                  </a:lnTo>
                  <a:lnTo>
                    <a:pt x="288" y="180"/>
                  </a:lnTo>
                  <a:lnTo>
                    <a:pt x="90" y="222"/>
                  </a:lnTo>
                  <a:lnTo>
                    <a:pt x="78" y="222"/>
                  </a:lnTo>
                  <a:lnTo>
                    <a:pt x="30" y="228"/>
                  </a:lnTo>
                  <a:lnTo>
                    <a:pt x="18" y="156"/>
                  </a:lnTo>
                  <a:lnTo>
                    <a:pt x="18" y="144"/>
                  </a:lnTo>
                  <a:lnTo>
                    <a:pt x="0" y="54"/>
                  </a:lnTo>
                  <a:lnTo>
                    <a:pt x="42" y="30"/>
                  </a:lnTo>
                  <a:lnTo>
                    <a:pt x="42" y="36"/>
                  </a:lnTo>
                </a:path>
              </a:pathLst>
            </a:custGeom>
            <a:noFill/>
            <a:ln w="9525">
              <a:solidFill>
                <a:srgbClr val="000000"/>
              </a:solidFill>
              <a:prstDash val="solid"/>
              <a:round/>
              <a:headEnd/>
              <a:tailEnd/>
            </a:ln>
          </p:spPr>
          <p:txBody>
            <a:bodyPr/>
            <a:lstStyle/>
            <a:p>
              <a:endParaRPr lang="en-US"/>
            </a:p>
          </p:txBody>
        </p:sp>
        <p:sp>
          <p:nvSpPr>
            <p:cNvPr id="12387" name="Freeform 223"/>
            <p:cNvSpPr>
              <a:spLocks/>
            </p:cNvSpPr>
            <p:nvPr/>
          </p:nvSpPr>
          <p:spPr bwMode="auto">
            <a:xfrm>
              <a:off x="4299" y="1722"/>
              <a:ext cx="48" cy="54"/>
            </a:xfrm>
            <a:custGeom>
              <a:avLst/>
              <a:gdLst>
                <a:gd name="T0" fmla="*/ 48 w 48"/>
                <a:gd name="T1" fmla="*/ 30 h 54"/>
                <a:gd name="T2" fmla="*/ 36 w 48"/>
                <a:gd name="T3" fmla="*/ 42 h 54"/>
                <a:gd name="T4" fmla="*/ 30 w 48"/>
                <a:gd name="T5" fmla="*/ 24 h 54"/>
                <a:gd name="T6" fmla="*/ 30 w 48"/>
                <a:gd name="T7" fmla="*/ 48 h 54"/>
                <a:gd name="T8" fmla="*/ 6 w 48"/>
                <a:gd name="T9" fmla="*/ 54 h 54"/>
                <a:gd name="T10" fmla="*/ 0 w 48"/>
                <a:gd name="T11" fmla="*/ 6 h 54"/>
                <a:gd name="T12" fmla="*/ 18 w 48"/>
                <a:gd name="T13" fmla="*/ 0 h 54"/>
                <a:gd name="T14" fmla="*/ 42 w 48"/>
                <a:gd name="T15" fmla="*/ 24 h 54"/>
                <a:gd name="T16" fmla="*/ 48 w 48"/>
                <a:gd name="T17" fmla="*/ 3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54"/>
                <a:gd name="T29" fmla="*/ 48 w 48"/>
                <a:gd name="T30" fmla="*/ 54 h 5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54">
                  <a:moveTo>
                    <a:pt x="48" y="30"/>
                  </a:moveTo>
                  <a:lnTo>
                    <a:pt x="36" y="42"/>
                  </a:lnTo>
                  <a:lnTo>
                    <a:pt x="30" y="24"/>
                  </a:lnTo>
                  <a:lnTo>
                    <a:pt x="30" y="48"/>
                  </a:lnTo>
                  <a:lnTo>
                    <a:pt x="6" y="54"/>
                  </a:lnTo>
                  <a:lnTo>
                    <a:pt x="0" y="6"/>
                  </a:lnTo>
                  <a:lnTo>
                    <a:pt x="18" y="0"/>
                  </a:lnTo>
                  <a:lnTo>
                    <a:pt x="42" y="24"/>
                  </a:lnTo>
                  <a:lnTo>
                    <a:pt x="48" y="30"/>
                  </a:lnTo>
                  <a:close/>
                </a:path>
              </a:pathLst>
            </a:custGeom>
            <a:solidFill>
              <a:srgbClr val="FF8C00"/>
            </a:solidFill>
            <a:ln w="9525">
              <a:solidFill>
                <a:srgbClr val="FF8C00"/>
              </a:solidFill>
              <a:prstDash val="solid"/>
              <a:round/>
              <a:headEnd/>
              <a:tailEnd/>
            </a:ln>
          </p:spPr>
          <p:txBody>
            <a:bodyPr/>
            <a:lstStyle/>
            <a:p>
              <a:endParaRPr lang="en-US"/>
            </a:p>
          </p:txBody>
        </p:sp>
        <p:sp>
          <p:nvSpPr>
            <p:cNvPr id="12388" name="Freeform 224"/>
            <p:cNvSpPr>
              <a:spLocks/>
            </p:cNvSpPr>
            <p:nvPr/>
          </p:nvSpPr>
          <p:spPr bwMode="auto">
            <a:xfrm>
              <a:off x="4299" y="1722"/>
              <a:ext cx="48" cy="54"/>
            </a:xfrm>
            <a:custGeom>
              <a:avLst/>
              <a:gdLst>
                <a:gd name="T0" fmla="*/ 48 w 48"/>
                <a:gd name="T1" fmla="*/ 30 h 54"/>
                <a:gd name="T2" fmla="*/ 36 w 48"/>
                <a:gd name="T3" fmla="*/ 42 h 54"/>
                <a:gd name="T4" fmla="*/ 30 w 48"/>
                <a:gd name="T5" fmla="*/ 24 h 54"/>
                <a:gd name="T6" fmla="*/ 30 w 48"/>
                <a:gd name="T7" fmla="*/ 48 h 54"/>
                <a:gd name="T8" fmla="*/ 6 w 48"/>
                <a:gd name="T9" fmla="*/ 54 h 54"/>
                <a:gd name="T10" fmla="*/ 0 w 48"/>
                <a:gd name="T11" fmla="*/ 6 h 54"/>
                <a:gd name="T12" fmla="*/ 18 w 48"/>
                <a:gd name="T13" fmla="*/ 0 h 54"/>
                <a:gd name="T14" fmla="*/ 42 w 48"/>
                <a:gd name="T15" fmla="*/ 24 h 54"/>
                <a:gd name="T16" fmla="*/ 48 w 48"/>
                <a:gd name="T17" fmla="*/ 30 h 54"/>
                <a:gd name="T18" fmla="*/ 48 w 48"/>
                <a:gd name="T19" fmla="*/ 36 h 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54"/>
                <a:gd name="T32" fmla="*/ 48 w 48"/>
                <a:gd name="T33" fmla="*/ 54 h 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54">
                  <a:moveTo>
                    <a:pt x="48" y="30"/>
                  </a:moveTo>
                  <a:lnTo>
                    <a:pt x="36" y="42"/>
                  </a:lnTo>
                  <a:lnTo>
                    <a:pt x="30" y="24"/>
                  </a:lnTo>
                  <a:lnTo>
                    <a:pt x="30" y="48"/>
                  </a:lnTo>
                  <a:lnTo>
                    <a:pt x="6" y="54"/>
                  </a:lnTo>
                  <a:lnTo>
                    <a:pt x="0" y="6"/>
                  </a:lnTo>
                  <a:lnTo>
                    <a:pt x="18" y="0"/>
                  </a:lnTo>
                  <a:lnTo>
                    <a:pt x="42" y="24"/>
                  </a:lnTo>
                  <a:lnTo>
                    <a:pt x="48" y="30"/>
                  </a:lnTo>
                  <a:lnTo>
                    <a:pt x="48" y="36"/>
                  </a:lnTo>
                </a:path>
              </a:pathLst>
            </a:custGeom>
            <a:noFill/>
            <a:ln w="9525">
              <a:solidFill>
                <a:srgbClr val="000000"/>
              </a:solidFill>
              <a:prstDash val="solid"/>
              <a:round/>
              <a:headEnd/>
              <a:tailEnd/>
            </a:ln>
          </p:spPr>
          <p:txBody>
            <a:bodyPr/>
            <a:lstStyle/>
            <a:p>
              <a:endParaRPr lang="en-US"/>
            </a:p>
          </p:txBody>
        </p:sp>
        <p:sp>
          <p:nvSpPr>
            <p:cNvPr id="12389" name="Freeform 225"/>
            <p:cNvSpPr>
              <a:spLocks/>
            </p:cNvSpPr>
            <p:nvPr/>
          </p:nvSpPr>
          <p:spPr bwMode="auto">
            <a:xfrm>
              <a:off x="3717" y="2364"/>
              <a:ext cx="312" cy="240"/>
            </a:xfrm>
            <a:custGeom>
              <a:avLst/>
              <a:gdLst>
                <a:gd name="T0" fmla="*/ 312 w 312"/>
                <a:gd name="T1" fmla="*/ 72 h 240"/>
                <a:gd name="T2" fmla="*/ 276 w 312"/>
                <a:gd name="T3" fmla="*/ 120 h 240"/>
                <a:gd name="T4" fmla="*/ 282 w 312"/>
                <a:gd name="T5" fmla="*/ 132 h 240"/>
                <a:gd name="T6" fmla="*/ 246 w 312"/>
                <a:gd name="T7" fmla="*/ 174 h 240"/>
                <a:gd name="T8" fmla="*/ 240 w 312"/>
                <a:gd name="T9" fmla="*/ 168 h 240"/>
                <a:gd name="T10" fmla="*/ 240 w 312"/>
                <a:gd name="T11" fmla="*/ 180 h 240"/>
                <a:gd name="T12" fmla="*/ 204 w 312"/>
                <a:gd name="T13" fmla="*/ 198 h 240"/>
                <a:gd name="T14" fmla="*/ 204 w 312"/>
                <a:gd name="T15" fmla="*/ 216 h 240"/>
                <a:gd name="T16" fmla="*/ 186 w 312"/>
                <a:gd name="T17" fmla="*/ 204 h 240"/>
                <a:gd name="T18" fmla="*/ 198 w 312"/>
                <a:gd name="T19" fmla="*/ 222 h 240"/>
                <a:gd name="T20" fmla="*/ 186 w 312"/>
                <a:gd name="T21" fmla="*/ 240 h 240"/>
                <a:gd name="T22" fmla="*/ 168 w 312"/>
                <a:gd name="T23" fmla="*/ 234 h 240"/>
                <a:gd name="T24" fmla="*/ 138 w 312"/>
                <a:gd name="T25" fmla="*/ 168 h 240"/>
                <a:gd name="T26" fmla="*/ 60 w 312"/>
                <a:gd name="T27" fmla="*/ 108 h 240"/>
                <a:gd name="T28" fmla="*/ 30 w 312"/>
                <a:gd name="T29" fmla="*/ 72 h 240"/>
                <a:gd name="T30" fmla="*/ 0 w 312"/>
                <a:gd name="T31" fmla="*/ 54 h 240"/>
                <a:gd name="T32" fmla="*/ 12 w 312"/>
                <a:gd name="T33" fmla="*/ 30 h 240"/>
                <a:gd name="T34" fmla="*/ 54 w 312"/>
                <a:gd name="T35" fmla="*/ 6 h 240"/>
                <a:gd name="T36" fmla="*/ 144 w 312"/>
                <a:gd name="T37" fmla="*/ 0 h 240"/>
                <a:gd name="T38" fmla="*/ 162 w 312"/>
                <a:gd name="T39" fmla="*/ 24 h 240"/>
                <a:gd name="T40" fmla="*/ 228 w 312"/>
                <a:gd name="T41" fmla="*/ 12 h 240"/>
                <a:gd name="T42" fmla="*/ 306 w 312"/>
                <a:gd name="T43" fmla="*/ 66 h 240"/>
                <a:gd name="T44" fmla="*/ 312 w 312"/>
                <a:gd name="T45" fmla="*/ 72 h 2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12"/>
                <a:gd name="T70" fmla="*/ 0 h 240"/>
                <a:gd name="T71" fmla="*/ 312 w 312"/>
                <a:gd name="T72" fmla="*/ 240 h 24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12" h="240">
                  <a:moveTo>
                    <a:pt x="312" y="72"/>
                  </a:moveTo>
                  <a:lnTo>
                    <a:pt x="276" y="120"/>
                  </a:lnTo>
                  <a:lnTo>
                    <a:pt x="282" y="132"/>
                  </a:lnTo>
                  <a:lnTo>
                    <a:pt x="246" y="174"/>
                  </a:lnTo>
                  <a:lnTo>
                    <a:pt x="240" y="168"/>
                  </a:lnTo>
                  <a:lnTo>
                    <a:pt x="240" y="180"/>
                  </a:lnTo>
                  <a:lnTo>
                    <a:pt x="204" y="198"/>
                  </a:lnTo>
                  <a:lnTo>
                    <a:pt x="204" y="216"/>
                  </a:lnTo>
                  <a:lnTo>
                    <a:pt x="186" y="204"/>
                  </a:lnTo>
                  <a:lnTo>
                    <a:pt x="198" y="222"/>
                  </a:lnTo>
                  <a:lnTo>
                    <a:pt x="186" y="240"/>
                  </a:lnTo>
                  <a:lnTo>
                    <a:pt x="168" y="234"/>
                  </a:lnTo>
                  <a:lnTo>
                    <a:pt x="138" y="168"/>
                  </a:lnTo>
                  <a:lnTo>
                    <a:pt x="60" y="108"/>
                  </a:lnTo>
                  <a:lnTo>
                    <a:pt x="30" y="72"/>
                  </a:lnTo>
                  <a:lnTo>
                    <a:pt x="0" y="54"/>
                  </a:lnTo>
                  <a:lnTo>
                    <a:pt x="12" y="30"/>
                  </a:lnTo>
                  <a:lnTo>
                    <a:pt x="54" y="6"/>
                  </a:lnTo>
                  <a:lnTo>
                    <a:pt x="144" y="0"/>
                  </a:lnTo>
                  <a:lnTo>
                    <a:pt x="162" y="24"/>
                  </a:lnTo>
                  <a:lnTo>
                    <a:pt x="228" y="12"/>
                  </a:lnTo>
                  <a:lnTo>
                    <a:pt x="306" y="66"/>
                  </a:lnTo>
                  <a:lnTo>
                    <a:pt x="312" y="72"/>
                  </a:lnTo>
                  <a:close/>
                </a:path>
              </a:pathLst>
            </a:custGeom>
            <a:solidFill>
              <a:srgbClr val="FF4500"/>
            </a:solidFill>
            <a:ln w="9525">
              <a:solidFill>
                <a:srgbClr val="FF4500"/>
              </a:solidFill>
              <a:prstDash val="solid"/>
              <a:round/>
              <a:headEnd/>
              <a:tailEnd/>
            </a:ln>
          </p:spPr>
          <p:txBody>
            <a:bodyPr/>
            <a:lstStyle/>
            <a:p>
              <a:endParaRPr lang="en-US"/>
            </a:p>
          </p:txBody>
        </p:sp>
        <p:sp>
          <p:nvSpPr>
            <p:cNvPr id="12390" name="Freeform 226"/>
            <p:cNvSpPr>
              <a:spLocks/>
            </p:cNvSpPr>
            <p:nvPr/>
          </p:nvSpPr>
          <p:spPr bwMode="auto">
            <a:xfrm>
              <a:off x="3717" y="2364"/>
              <a:ext cx="312" cy="240"/>
            </a:xfrm>
            <a:custGeom>
              <a:avLst/>
              <a:gdLst>
                <a:gd name="T0" fmla="*/ 312 w 312"/>
                <a:gd name="T1" fmla="*/ 72 h 240"/>
                <a:gd name="T2" fmla="*/ 276 w 312"/>
                <a:gd name="T3" fmla="*/ 120 h 240"/>
                <a:gd name="T4" fmla="*/ 282 w 312"/>
                <a:gd name="T5" fmla="*/ 132 h 240"/>
                <a:gd name="T6" fmla="*/ 246 w 312"/>
                <a:gd name="T7" fmla="*/ 174 h 240"/>
                <a:gd name="T8" fmla="*/ 240 w 312"/>
                <a:gd name="T9" fmla="*/ 168 h 240"/>
                <a:gd name="T10" fmla="*/ 240 w 312"/>
                <a:gd name="T11" fmla="*/ 180 h 240"/>
                <a:gd name="T12" fmla="*/ 204 w 312"/>
                <a:gd name="T13" fmla="*/ 198 h 240"/>
                <a:gd name="T14" fmla="*/ 204 w 312"/>
                <a:gd name="T15" fmla="*/ 216 h 240"/>
                <a:gd name="T16" fmla="*/ 186 w 312"/>
                <a:gd name="T17" fmla="*/ 204 h 240"/>
                <a:gd name="T18" fmla="*/ 198 w 312"/>
                <a:gd name="T19" fmla="*/ 222 h 240"/>
                <a:gd name="T20" fmla="*/ 186 w 312"/>
                <a:gd name="T21" fmla="*/ 240 h 240"/>
                <a:gd name="T22" fmla="*/ 168 w 312"/>
                <a:gd name="T23" fmla="*/ 234 h 240"/>
                <a:gd name="T24" fmla="*/ 138 w 312"/>
                <a:gd name="T25" fmla="*/ 168 h 240"/>
                <a:gd name="T26" fmla="*/ 60 w 312"/>
                <a:gd name="T27" fmla="*/ 108 h 240"/>
                <a:gd name="T28" fmla="*/ 30 w 312"/>
                <a:gd name="T29" fmla="*/ 72 h 240"/>
                <a:gd name="T30" fmla="*/ 0 w 312"/>
                <a:gd name="T31" fmla="*/ 54 h 240"/>
                <a:gd name="T32" fmla="*/ 12 w 312"/>
                <a:gd name="T33" fmla="*/ 30 h 240"/>
                <a:gd name="T34" fmla="*/ 54 w 312"/>
                <a:gd name="T35" fmla="*/ 6 h 240"/>
                <a:gd name="T36" fmla="*/ 144 w 312"/>
                <a:gd name="T37" fmla="*/ 0 h 240"/>
                <a:gd name="T38" fmla="*/ 162 w 312"/>
                <a:gd name="T39" fmla="*/ 24 h 240"/>
                <a:gd name="T40" fmla="*/ 228 w 312"/>
                <a:gd name="T41" fmla="*/ 12 h 240"/>
                <a:gd name="T42" fmla="*/ 306 w 312"/>
                <a:gd name="T43" fmla="*/ 66 h 240"/>
                <a:gd name="T44" fmla="*/ 312 w 312"/>
                <a:gd name="T45" fmla="*/ 72 h 240"/>
                <a:gd name="T46" fmla="*/ 312 w 312"/>
                <a:gd name="T47" fmla="*/ 78 h 2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12"/>
                <a:gd name="T73" fmla="*/ 0 h 240"/>
                <a:gd name="T74" fmla="*/ 312 w 312"/>
                <a:gd name="T75" fmla="*/ 240 h 24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12" h="240">
                  <a:moveTo>
                    <a:pt x="312" y="72"/>
                  </a:moveTo>
                  <a:lnTo>
                    <a:pt x="276" y="120"/>
                  </a:lnTo>
                  <a:lnTo>
                    <a:pt x="282" y="132"/>
                  </a:lnTo>
                  <a:lnTo>
                    <a:pt x="246" y="174"/>
                  </a:lnTo>
                  <a:lnTo>
                    <a:pt x="240" y="168"/>
                  </a:lnTo>
                  <a:lnTo>
                    <a:pt x="240" y="180"/>
                  </a:lnTo>
                  <a:lnTo>
                    <a:pt x="204" y="198"/>
                  </a:lnTo>
                  <a:lnTo>
                    <a:pt x="204" y="216"/>
                  </a:lnTo>
                  <a:lnTo>
                    <a:pt x="186" y="204"/>
                  </a:lnTo>
                  <a:lnTo>
                    <a:pt x="198" y="222"/>
                  </a:lnTo>
                  <a:lnTo>
                    <a:pt x="186" y="240"/>
                  </a:lnTo>
                  <a:lnTo>
                    <a:pt x="168" y="234"/>
                  </a:lnTo>
                  <a:lnTo>
                    <a:pt x="138" y="168"/>
                  </a:lnTo>
                  <a:lnTo>
                    <a:pt x="60" y="108"/>
                  </a:lnTo>
                  <a:lnTo>
                    <a:pt x="30" y="72"/>
                  </a:lnTo>
                  <a:lnTo>
                    <a:pt x="0" y="54"/>
                  </a:lnTo>
                  <a:lnTo>
                    <a:pt x="12" y="30"/>
                  </a:lnTo>
                  <a:lnTo>
                    <a:pt x="54" y="6"/>
                  </a:lnTo>
                  <a:lnTo>
                    <a:pt x="144" y="0"/>
                  </a:lnTo>
                  <a:lnTo>
                    <a:pt x="162" y="24"/>
                  </a:lnTo>
                  <a:lnTo>
                    <a:pt x="228" y="12"/>
                  </a:lnTo>
                  <a:lnTo>
                    <a:pt x="306" y="66"/>
                  </a:lnTo>
                  <a:lnTo>
                    <a:pt x="312" y="72"/>
                  </a:lnTo>
                  <a:lnTo>
                    <a:pt x="312" y="78"/>
                  </a:lnTo>
                </a:path>
              </a:pathLst>
            </a:custGeom>
            <a:noFill/>
            <a:ln w="9525">
              <a:solidFill>
                <a:srgbClr val="000000"/>
              </a:solidFill>
              <a:prstDash val="solid"/>
              <a:round/>
              <a:headEnd/>
              <a:tailEnd/>
            </a:ln>
          </p:spPr>
          <p:txBody>
            <a:bodyPr/>
            <a:lstStyle/>
            <a:p>
              <a:endParaRPr lang="en-US"/>
            </a:p>
          </p:txBody>
        </p:sp>
        <p:sp>
          <p:nvSpPr>
            <p:cNvPr id="12391" name="Freeform 227"/>
            <p:cNvSpPr>
              <a:spLocks/>
            </p:cNvSpPr>
            <p:nvPr/>
          </p:nvSpPr>
          <p:spPr bwMode="auto">
            <a:xfrm>
              <a:off x="2457" y="1578"/>
              <a:ext cx="432" cy="288"/>
            </a:xfrm>
            <a:custGeom>
              <a:avLst/>
              <a:gdLst>
                <a:gd name="T0" fmla="*/ 432 w 432"/>
                <a:gd name="T1" fmla="*/ 204 h 288"/>
                <a:gd name="T2" fmla="*/ 426 w 432"/>
                <a:gd name="T3" fmla="*/ 210 h 288"/>
                <a:gd name="T4" fmla="*/ 432 w 432"/>
                <a:gd name="T5" fmla="*/ 234 h 288"/>
                <a:gd name="T6" fmla="*/ 420 w 432"/>
                <a:gd name="T7" fmla="*/ 264 h 288"/>
                <a:gd name="T8" fmla="*/ 432 w 432"/>
                <a:gd name="T9" fmla="*/ 288 h 288"/>
                <a:gd name="T10" fmla="*/ 384 w 432"/>
                <a:gd name="T11" fmla="*/ 258 h 288"/>
                <a:gd name="T12" fmla="*/ 342 w 432"/>
                <a:gd name="T13" fmla="*/ 264 h 288"/>
                <a:gd name="T14" fmla="*/ 312 w 432"/>
                <a:gd name="T15" fmla="*/ 246 h 288"/>
                <a:gd name="T16" fmla="*/ 0 w 432"/>
                <a:gd name="T17" fmla="*/ 228 h 288"/>
                <a:gd name="T18" fmla="*/ 0 w 432"/>
                <a:gd name="T19" fmla="*/ 186 h 288"/>
                <a:gd name="T20" fmla="*/ 12 w 432"/>
                <a:gd name="T21" fmla="*/ 72 h 288"/>
                <a:gd name="T22" fmla="*/ 18 w 432"/>
                <a:gd name="T23" fmla="*/ 0 h 288"/>
                <a:gd name="T24" fmla="*/ 426 w 432"/>
                <a:gd name="T25" fmla="*/ 18 h 288"/>
                <a:gd name="T26" fmla="*/ 414 w 432"/>
                <a:gd name="T27" fmla="*/ 42 h 288"/>
                <a:gd name="T28" fmla="*/ 432 w 432"/>
                <a:gd name="T29" fmla="*/ 66 h 288"/>
                <a:gd name="T30" fmla="*/ 432 w 432"/>
                <a:gd name="T31" fmla="*/ 180 h 288"/>
                <a:gd name="T32" fmla="*/ 432 w 432"/>
                <a:gd name="T33" fmla="*/ 204 h 28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32"/>
                <a:gd name="T52" fmla="*/ 0 h 288"/>
                <a:gd name="T53" fmla="*/ 432 w 432"/>
                <a:gd name="T54" fmla="*/ 288 h 28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32" h="288">
                  <a:moveTo>
                    <a:pt x="432" y="204"/>
                  </a:moveTo>
                  <a:lnTo>
                    <a:pt x="426" y="210"/>
                  </a:lnTo>
                  <a:lnTo>
                    <a:pt x="432" y="234"/>
                  </a:lnTo>
                  <a:lnTo>
                    <a:pt x="420" y="264"/>
                  </a:lnTo>
                  <a:lnTo>
                    <a:pt x="432" y="288"/>
                  </a:lnTo>
                  <a:lnTo>
                    <a:pt x="384" y="258"/>
                  </a:lnTo>
                  <a:lnTo>
                    <a:pt x="342" y="264"/>
                  </a:lnTo>
                  <a:lnTo>
                    <a:pt x="312" y="246"/>
                  </a:lnTo>
                  <a:lnTo>
                    <a:pt x="0" y="228"/>
                  </a:lnTo>
                  <a:lnTo>
                    <a:pt x="0" y="186"/>
                  </a:lnTo>
                  <a:lnTo>
                    <a:pt x="12" y="72"/>
                  </a:lnTo>
                  <a:lnTo>
                    <a:pt x="18" y="0"/>
                  </a:lnTo>
                  <a:lnTo>
                    <a:pt x="426" y="18"/>
                  </a:lnTo>
                  <a:lnTo>
                    <a:pt x="414" y="42"/>
                  </a:lnTo>
                  <a:lnTo>
                    <a:pt x="432" y="66"/>
                  </a:lnTo>
                  <a:lnTo>
                    <a:pt x="432" y="180"/>
                  </a:lnTo>
                  <a:lnTo>
                    <a:pt x="432" y="204"/>
                  </a:lnTo>
                  <a:close/>
                </a:path>
              </a:pathLst>
            </a:custGeom>
            <a:solidFill>
              <a:srgbClr val="FF8C00"/>
            </a:solidFill>
            <a:ln w="9525">
              <a:solidFill>
                <a:srgbClr val="FF8C00"/>
              </a:solidFill>
              <a:prstDash val="solid"/>
              <a:round/>
              <a:headEnd/>
              <a:tailEnd/>
            </a:ln>
          </p:spPr>
          <p:txBody>
            <a:bodyPr/>
            <a:lstStyle/>
            <a:p>
              <a:endParaRPr lang="en-US"/>
            </a:p>
          </p:txBody>
        </p:sp>
        <p:sp>
          <p:nvSpPr>
            <p:cNvPr id="12392" name="Freeform 228"/>
            <p:cNvSpPr>
              <a:spLocks/>
            </p:cNvSpPr>
            <p:nvPr/>
          </p:nvSpPr>
          <p:spPr bwMode="auto">
            <a:xfrm>
              <a:off x="2457" y="1578"/>
              <a:ext cx="432" cy="288"/>
            </a:xfrm>
            <a:custGeom>
              <a:avLst/>
              <a:gdLst>
                <a:gd name="T0" fmla="*/ 432 w 432"/>
                <a:gd name="T1" fmla="*/ 204 h 288"/>
                <a:gd name="T2" fmla="*/ 426 w 432"/>
                <a:gd name="T3" fmla="*/ 210 h 288"/>
                <a:gd name="T4" fmla="*/ 432 w 432"/>
                <a:gd name="T5" fmla="*/ 234 h 288"/>
                <a:gd name="T6" fmla="*/ 420 w 432"/>
                <a:gd name="T7" fmla="*/ 264 h 288"/>
                <a:gd name="T8" fmla="*/ 432 w 432"/>
                <a:gd name="T9" fmla="*/ 288 h 288"/>
                <a:gd name="T10" fmla="*/ 384 w 432"/>
                <a:gd name="T11" fmla="*/ 258 h 288"/>
                <a:gd name="T12" fmla="*/ 342 w 432"/>
                <a:gd name="T13" fmla="*/ 264 h 288"/>
                <a:gd name="T14" fmla="*/ 312 w 432"/>
                <a:gd name="T15" fmla="*/ 246 h 288"/>
                <a:gd name="T16" fmla="*/ 0 w 432"/>
                <a:gd name="T17" fmla="*/ 228 h 288"/>
                <a:gd name="T18" fmla="*/ 0 w 432"/>
                <a:gd name="T19" fmla="*/ 186 h 288"/>
                <a:gd name="T20" fmla="*/ 12 w 432"/>
                <a:gd name="T21" fmla="*/ 72 h 288"/>
                <a:gd name="T22" fmla="*/ 18 w 432"/>
                <a:gd name="T23" fmla="*/ 0 h 288"/>
                <a:gd name="T24" fmla="*/ 426 w 432"/>
                <a:gd name="T25" fmla="*/ 18 h 288"/>
                <a:gd name="T26" fmla="*/ 414 w 432"/>
                <a:gd name="T27" fmla="*/ 42 h 288"/>
                <a:gd name="T28" fmla="*/ 432 w 432"/>
                <a:gd name="T29" fmla="*/ 66 h 288"/>
                <a:gd name="T30" fmla="*/ 432 w 432"/>
                <a:gd name="T31" fmla="*/ 180 h 288"/>
                <a:gd name="T32" fmla="*/ 432 w 432"/>
                <a:gd name="T33" fmla="*/ 204 h 288"/>
                <a:gd name="T34" fmla="*/ 432 w 432"/>
                <a:gd name="T35" fmla="*/ 210 h 2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32"/>
                <a:gd name="T55" fmla="*/ 0 h 288"/>
                <a:gd name="T56" fmla="*/ 432 w 432"/>
                <a:gd name="T57" fmla="*/ 288 h 28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32" h="288">
                  <a:moveTo>
                    <a:pt x="432" y="204"/>
                  </a:moveTo>
                  <a:lnTo>
                    <a:pt x="426" y="210"/>
                  </a:lnTo>
                  <a:lnTo>
                    <a:pt x="432" y="234"/>
                  </a:lnTo>
                  <a:lnTo>
                    <a:pt x="420" y="264"/>
                  </a:lnTo>
                  <a:lnTo>
                    <a:pt x="432" y="288"/>
                  </a:lnTo>
                  <a:lnTo>
                    <a:pt x="384" y="258"/>
                  </a:lnTo>
                  <a:lnTo>
                    <a:pt x="342" y="264"/>
                  </a:lnTo>
                  <a:lnTo>
                    <a:pt x="312" y="246"/>
                  </a:lnTo>
                  <a:lnTo>
                    <a:pt x="0" y="228"/>
                  </a:lnTo>
                  <a:lnTo>
                    <a:pt x="0" y="186"/>
                  </a:lnTo>
                  <a:lnTo>
                    <a:pt x="12" y="72"/>
                  </a:lnTo>
                  <a:lnTo>
                    <a:pt x="18" y="0"/>
                  </a:lnTo>
                  <a:lnTo>
                    <a:pt x="426" y="18"/>
                  </a:lnTo>
                  <a:lnTo>
                    <a:pt x="414" y="42"/>
                  </a:lnTo>
                  <a:lnTo>
                    <a:pt x="432" y="66"/>
                  </a:lnTo>
                  <a:lnTo>
                    <a:pt x="432" y="180"/>
                  </a:lnTo>
                  <a:lnTo>
                    <a:pt x="432" y="204"/>
                  </a:lnTo>
                  <a:lnTo>
                    <a:pt x="432" y="210"/>
                  </a:lnTo>
                </a:path>
              </a:pathLst>
            </a:custGeom>
            <a:noFill/>
            <a:ln w="9525">
              <a:solidFill>
                <a:srgbClr val="000000"/>
              </a:solidFill>
              <a:prstDash val="solid"/>
              <a:round/>
              <a:headEnd/>
              <a:tailEnd/>
            </a:ln>
          </p:spPr>
          <p:txBody>
            <a:bodyPr/>
            <a:lstStyle/>
            <a:p>
              <a:endParaRPr lang="en-US"/>
            </a:p>
          </p:txBody>
        </p:sp>
        <p:sp>
          <p:nvSpPr>
            <p:cNvPr id="12393" name="Freeform 229"/>
            <p:cNvSpPr>
              <a:spLocks/>
            </p:cNvSpPr>
            <p:nvPr/>
          </p:nvSpPr>
          <p:spPr bwMode="auto">
            <a:xfrm>
              <a:off x="3279" y="2256"/>
              <a:ext cx="522" cy="180"/>
            </a:xfrm>
            <a:custGeom>
              <a:avLst/>
              <a:gdLst>
                <a:gd name="T0" fmla="*/ 522 w 522"/>
                <a:gd name="T1" fmla="*/ 0 h 180"/>
                <a:gd name="T2" fmla="*/ 522 w 522"/>
                <a:gd name="T3" fmla="*/ 24 h 180"/>
                <a:gd name="T4" fmla="*/ 504 w 522"/>
                <a:gd name="T5" fmla="*/ 42 h 180"/>
                <a:gd name="T6" fmla="*/ 474 w 522"/>
                <a:gd name="T7" fmla="*/ 60 h 180"/>
                <a:gd name="T8" fmla="*/ 468 w 522"/>
                <a:gd name="T9" fmla="*/ 54 h 180"/>
                <a:gd name="T10" fmla="*/ 450 w 522"/>
                <a:gd name="T11" fmla="*/ 78 h 180"/>
                <a:gd name="T12" fmla="*/ 402 w 522"/>
                <a:gd name="T13" fmla="*/ 102 h 180"/>
                <a:gd name="T14" fmla="*/ 390 w 522"/>
                <a:gd name="T15" fmla="*/ 126 h 180"/>
                <a:gd name="T16" fmla="*/ 372 w 522"/>
                <a:gd name="T17" fmla="*/ 132 h 180"/>
                <a:gd name="T18" fmla="*/ 372 w 522"/>
                <a:gd name="T19" fmla="*/ 150 h 180"/>
                <a:gd name="T20" fmla="*/ 294 w 522"/>
                <a:gd name="T21" fmla="*/ 162 h 180"/>
                <a:gd name="T22" fmla="*/ 132 w 522"/>
                <a:gd name="T23" fmla="*/ 174 h 180"/>
                <a:gd name="T24" fmla="*/ 0 w 522"/>
                <a:gd name="T25" fmla="*/ 180 h 180"/>
                <a:gd name="T26" fmla="*/ 12 w 522"/>
                <a:gd name="T27" fmla="*/ 168 h 180"/>
                <a:gd name="T28" fmla="*/ 0 w 522"/>
                <a:gd name="T29" fmla="*/ 150 h 180"/>
                <a:gd name="T30" fmla="*/ 18 w 522"/>
                <a:gd name="T31" fmla="*/ 138 h 180"/>
                <a:gd name="T32" fmla="*/ 18 w 522"/>
                <a:gd name="T33" fmla="*/ 126 h 180"/>
                <a:gd name="T34" fmla="*/ 30 w 522"/>
                <a:gd name="T35" fmla="*/ 108 h 180"/>
                <a:gd name="T36" fmla="*/ 30 w 522"/>
                <a:gd name="T37" fmla="*/ 102 h 180"/>
                <a:gd name="T38" fmla="*/ 36 w 522"/>
                <a:gd name="T39" fmla="*/ 54 h 180"/>
                <a:gd name="T40" fmla="*/ 42 w 522"/>
                <a:gd name="T41" fmla="*/ 60 h 180"/>
                <a:gd name="T42" fmla="*/ 126 w 522"/>
                <a:gd name="T43" fmla="*/ 54 h 180"/>
                <a:gd name="T44" fmla="*/ 126 w 522"/>
                <a:gd name="T45" fmla="*/ 42 h 180"/>
                <a:gd name="T46" fmla="*/ 402 w 522"/>
                <a:gd name="T47" fmla="*/ 18 h 180"/>
                <a:gd name="T48" fmla="*/ 522 w 522"/>
                <a:gd name="T49" fmla="*/ 0 h 1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22"/>
                <a:gd name="T76" fmla="*/ 0 h 180"/>
                <a:gd name="T77" fmla="*/ 522 w 522"/>
                <a:gd name="T78" fmla="*/ 180 h 18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22" h="180">
                  <a:moveTo>
                    <a:pt x="522" y="0"/>
                  </a:moveTo>
                  <a:lnTo>
                    <a:pt x="522" y="24"/>
                  </a:lnTo>
                  <a:lnTo>
                    <a:pt x="504" y="42"/>
                  </a:lnTo>
                  <a:lnTo>
                    <a:pt x="474" y="60"/>
                  </a:lnTo>
                  <a:lnTo>
                    <a:pt x="468" y="54"/>
                  </a:lnTo>
                  <a:lnTo>
                    <a:pt x="450" y="78"/>
                  </a:lnTo>
                  <a:lnTo>
                    <a:pt x="402" y="102"/>
                  </a:lnTo>
                  <a:lnTo>
                    <a:pt x="390" y="126"/>
                  </a:lnTo>
                  <a:lnTo>
                    <a:pt x="372" y="132"/>
                  </a:lnTo>
                  <a:lnTo>
                    <a:pt x="372" y="150"/>
                  </a:lnTo>
                  <a:lnTo>
                    <a:pt x="294" y="162"/>
                  </a:lnTo>
                  <a:lnTo>
                    <a:pt x="132" y="174"/>
                  </a:lnTo>
                  <a:lnTo>
                    <a:pt x="0" y="180"/>
                  </a:lnTo>
                  <a:lnTo>
                    <a:pt x="12" y="168"/>
                  </a:lnTo>
                  <a:lnTo>
                    <a:pt x="0" y="150"/>
                  </a:lnTo>
                  <a:lnTo>
                    <a:pt x="18" y="138"/>
                  </a:lnTo>
                  <a:lnTo>
                    <a:pt x="18" y="126"/>
                  </a:lnTo>
                  <a:lnTo>
                    <a:pt x="30" y="108"/>
                  </a:lnTo>
                  <a:lnTo>
                    <a:pt x="30" y="102"/>
                  </a:lnTo>
                  <a:lnTo>
                    <a:pt x="36" y="54"/>
                  </a:lnTo>
                  <a:lnTo>
                    <a:pt x="42" y="60"/>
                  </a:lnTo>
                  <a:lnTo>
                    <a:pt x="126" y="54"/>
                  </a:lnTo>
                  <a:lnTo>
                    <a:pt x="126" y="42"/>
                  </a:lnTo>
                  <a:lnTo>
                    <a:pt x="402" y="18"/>
                  </a:lnTo>
                  <a:lnTo>
                    <a:pt x="522" y="0"/>
                  </a:lnTo>
                  <a:close/>
                </a:path>
              </a:pathLst>
            </a:custGeom>
            <a:solidFill>
              <a:srgbClr val="FF4500"/>
            </a:solidFill>
            <a:ln w="9525">
              <a:solidFill>
                <a:srgbClr val="FF4500"/>
              </a:solidFill>
              <a:prstDash val="solid"/>
              <a:round/>
              <a:headEnd/>
              <a:tailEnd/>
            </a:ln>
          </p:spPr>
          <p:txBody>
            <a:bodyPr/>
            <a:lstStyle/>
            <a:p>
              <a:endParaRPr lang="en-US"/>
            </a:p>
          </p:txBody>
        </p:sp>
        <p:sp>
          <p:nvSpPr>
            <p:cNvPr id="12394" name="Freeform 230"/>
            <p:cNvSpPr>
              <a:spLocks/>
            </p:cNvSpPr>
            <p:nvPr/>
          </p:nvSpPr>
          <p:spPr bwMode="auto">
            <a:xfrm>
              <a:off x="3279" y="2256"/>
              <a:ext cx="522" cy="180"/>
            </a:xfrm>
            <a:custGeom>
              <a:avLst/>
              <a:gdLst>
                <a:gd name="T0" fmla="*/ 522 w 522"/>
                <a:gd name="T1" fmla="*/ 0 h 180"/>
                <a:gd name="T2" fmla="*/ 522 w 522"/>
                <a:gd name="T3" fmla="*/ 24 h 180"/>
                <a:gd name="T4" fmla="*/ 504 w 522"/>
                <a:gd name="T5" fmla="*/ 42 h 180"/>
                <a:gd name="T6" fmla="*/ 474 w 522"/>
                <a:gd name="T7" fmla="*/ 60 h 180"/>
                <a:gd name="T8" fmla="*/ 468 w 522"/>
                <a:gd name="T9" fmla="*/ 54 h 180"/>
                <a:gd name="T10" fmla="*/ 450 w 522"/>
                <a:gd name="T11" fmla="*/ 78 h 180"/>
                <a:gd name="T12" fmla="*/ 402 w 522"/>
                <a:gd name="T13" fmla="*/ 102 h 180"/>
                <a:gd name="T14" fmla="*/ 390 w 522"/>
                <a:gd name="T15" fmla="*/ 126 h 180"/>
                <a:gd name="T16" fmla="*/ 372 w 522"/>
                <a:gd name="T17" fmla="*/ 132 h 180"/>
                <a:gd name="T18" fmla="*/ 372 w 522"/>
                <a:gd name="T19" fmla="*/ 150 h 180"/>
                <a:gd name="T20" fmla="*/ 294 w 522"/>
                <a:gd name="T21" fmla="*/ 162 h 180"/>
                <a:gd name="T22" fmla="*/ 132 w 522"/>
                <a:gd name="T23" fmla="*/ 174 h 180"/>
                <a:gd name="T24" fmla="*/ 0 w 522"/>
                <a:gd name="T25" fmla="*/ 180 h 180"/>
                <a:gd name="T26" fmla="*/ 12 w 522"/>
                <a:gd name="T27" fmla="*/ 168 h 180"/>
                <a:gd name="T28" fmla="*/ 0 w 522"/>
                <a:gd name="T29" fmla="*/ 150 h 180"/>
                <a:gd name="T30" fmla="*/ 18 w 522"/>
                <a:gd name="T31" fmla="*/ 138 h 180"/>
                <a:gd name="T32" fmla="*/ 18 w 522"/>
                <a:gd name="T33" fmla="*/ 126 h 180"/>
                <a:gd name="T34" fmla="*/ 30 w 522"/>
                <a:gd name="T35" fmla="*/ 108 h 180"/>
                <a:gd name="T36" fmla="*/ 30 w 522"/>
                <a:gd name="T37" fmla="*/ 102 h 180"/>
                <a:gd name="T38" fmla="*/ 36 w 522"/>
                <a:gd name="T39" fmla="*/ 54 h 180"/>
                <a:gd name="T40" fmla="*/ 42 w 522"/>
                <a:gd name="T41" fmla="*/ 60 h 180"/>
                <a:gd name="T42" fmla="*/ 126 w 522"/>
                <a:gd name="T43" fmla="*/ 54 h 180"/>
                <a:gd name="T44" fmla="*/ 126 w 522"/>
                <a:gd name="T45" fmla="*/ 42 h 180"/>
                <a:gd name="T46" fmla="*/ 402 w 522"/>
                <a:gd name="T47" fmla="*/ 18 h 180"/>
                <a:gd name="T48" fmla="*/ 522 w 522"/>
                <a:gd name="T49" fmla="*/ 0 h 180"/>
                <a:gd name="T50" fmla="*/ 522 w 522"/>
                <a:gd name="T51" fmla="*/ 6 h 18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22"/>
                <a:gd name="T79" fmla="*/ 0 h 180"/>
                <a:gd name="T80" fmla="*/ 522 w 522"/>
                <a:gd name="T81" fmla="*/ 180 h 18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22" h="180">
                  <a:moveTo>
                    <a:pt x="522" y="0"/>
                  </a:moveTo>
                  <a:lnTo>
                    <a:pt x="522" y="24"/>
                  </a:lnTo>
                  <a:lnTo>
                    <a:pt x="504" y="42"/>
                  </a:lnTo>
                  <a:lnTo>
                    <a:pt x="474" y="60"/>
                  </a:lnTo>
                  <a:lnTo>
                    <a:pt x="468" y="54"/>
                  </a:lnTo>
                  <a:lnTo>
                    <a:pt x="450" y="78"/>
                  </a:lnTo>
                  <a:lnTo>
                    <a:pt x="402" y="102"/>
                  </a:lnTo>
                  <a:lnTo>
                    <a:pt x="390" y="126"/>
                  </a:lnTo>
                  <a:lnTo>
                    <a:pt x="372" y="132"/>
                  </a:lnTo>
                  <a:lnTo>
                    <a:pt x="372" y="150"/>
                  </a:lnTo>
                  <a:lnTo>
                    <a:pt x="294" y="162"/>
                  </a:lnTo>
                  <a:lnTo>
                    <a:pt x="132" y="174"/>
                  </a:lnTo>
                  <a:lnTo>
                    <a:pt x="0" y="180"/>
                  </a:lnTo>
                  <a:lnTo>
                    <a:pt x="12" y="168"/>
                  </a:lnTo>
                  <a:lnTo>
                    <a:pt x="0" y="150"/>
                  </a:lnTo>
                  <a:lnTo>
                    <a:pt x="18" y="138"/>
                  </a:lnTo>
                  <a:lnTo>
                    <a:pt x="18" y="126"/>
                  </a:lnTo>
                  <a:lnTo>
                    <a:pt x="30" y="108"/>
                  </a:lnTo>
                  <a:lnTo>
                    <a:pt x="30" y="102"/>
                  </a:lnTo>
                  <a:lnTo>
                    <a:pt x="36" y="54"/>
                  </a:lnTo>
                  <a:lnTo>
                    <a:pt x="42" y="60"/>
                  </a:lnTo>
                  <a:lnTo>
                    <a:pt x="126" y="54"/>
                  </a:lnTo>
                  <a:lnTo>
                    <a:pt x="126" y="42"/>
                  </a:lnTo>
                  <a:lnTo>
                    <a:pt x="402" y="18"/>
                  </a:lnTo>
                  <a:lnTo>
                    <a:pt x="522" y="0"/>
                  </a:lnTo>
                  <a:lnTo>
                    <a:pt x="522" y="6"/>
                  </a:lnTo>
                </a:path>
              </a:pathLst>
            </a:custGeom>
            <a:noFill/>
            <a:ln w="9525">
              <a:solidFill>
                <a:srgbClr val="000000"/>
              </a:solidFill>
              <a:prstDash val="solid"/>
              <a:round/>
              <a:headEnd/>
              <a:tailEnd/>
            </a:ln>
          </p:spPr>
          <p:txBody>
            <a:bodyPr/>
            <a:lstStyle/>
            <a:p>
              <a:endParaRPr lang="en-US"/>
            </a:p>
          </p:txBody>
        </p:sp>
        <p:sp>
          <p:nvSpPr>
            <p:cNvPr id="12395" name="Freeform 231"/>
            <p:cNvSpPr>
              <a:spLocks/>
            </p:cNvSpPr>
            <p:nvPr/>
          </p:nvSpPr>
          <p:spPr bwMode="auto">
            <a:xfrm>
              <a:off x="2211" y="2316"/>
              <a:ext cx="864" cy="834"/>
            </a:xfrm>
            <a:custGeom>
              <a:avLst/>
              <a:gdLst>
                <a:gd name="T0" fmla="*/ 828 w 864"/>
                <a:gd name="T1" fmla="*/ 246 h 834"/>
                <a:gd name="T2" fmla="*/ 864 w 864"/>
                <a:gd name="T3" fmla="*/ 438 h 834"/>
                <a:gd name="T4" fmla="*/ 858 w 864"/>
                <a:gd name="T5" fmla="*/ 516 h 834"/>
                <a:gd name="T6" fmla="*/ 846 w 864"/>
                <a:gd name="T7" fmla="*/ 540 h 834"/>
                <a:gd name="T8" fmla="*/ 804 w 864"/>
                <a:gd name="T9" fmla="*/ 558 h 834"/>
                <a:gd name="T10" fmla="*/ 792 w 864"/>
                <a:gd name="T11" fmla="*/ 534 h 834"/>
                <a:gd name="T12" fmla="*/ 768 w 864"/>
                <a:gd name="T13" fmla="*/ 540 h 834"/>
                <a:gd name="T14" fmla="*/ 756 w 864"/>
                <a:gd name="T15" fmla="*/ 582 h 834"/>
                <a:gd name="T16" fmla="*/ 678 w 864"/>
                <a:gd name="T17" fmla="*/ 648 h 834"/>
                <a:gd name="T18" fmla="*/ 684 w 864"/>
                <a:gd name="T19" fmla="*/ 630 h 834"/>
                <a:gd name="T20" fmla="*/ 678 w 864"/>
                <a:gd name="T21" fmla="*/ 630 h 834"/>
                <a:gd name="T22" fmla="*/ 666 w 864"/>
                <a:gd name="T23" fmla="*/ 630 h 834"/>
                <a:gd name="T24" fmla="*/ 660 w 864"/>
                <a:gd name="T25" fmla="*/ 642 h 834"/>
                <a:gd name="T26" fmla="*/ 654 w 864"/>
                <a:gd name="T27" fmla="*/ 654 h 834"/>
                <a:gd name="T28" fmla="*/ 642 w 864"/>
                <a:gd name="T29" fmla="*/ 660 h 834"/>
                <a:gd name="T30" fmla="*/ 636 w 864"/>
                <a:gd name="T31" fmla="*/ 654 h 834"/>
                <a:gd name="T32" fmla="*/ 624 w 864"/>
                <a:gd name="T33" fmla="*/ 684 h 834"/>
                <a:gd name="T34" fmla="*/ 606 w 864"/>
                <a:gd name="T35" fmla="*/ 690 h 834"/>
                <a:gd name="T36" fmla="*/ 612 w 864"/>
                <a:gd name="T37" fmla="*/ 702 h 834"/>
                <a:gd name="T38" fmla="*/ 594 w 864"/>
                <a:gd name="T39" fmla="*/ 732 h 834"/>
                <a:gd name="T40" fmla="*/ 588 w 864"/>
                <a:gd name="T41" fmla="*/ 732 h 834"/>
                <a:gd name="T42" fmla="*/ 576 w 864"/>
                <a:gd name="T43" fmla="*/ 732 h 834"/>
                <a:gd name="T44" fmla="*/ 594 w 864"/>
                <a:gd name="T45" fmla="*/ 768 h 834"/>
                <a:gd name="T46" fmla="*/ 546 w 864"/>
                <a:gd name="T47" fmla="*/ 828 h 834"/>
                <a:gd name="T48" fmla="*/ 462 w 864"/>
                <a:gd name="T49" fmla="*/ 750 h 834"/>
                <a:gd name="T50" fmla="*/ 408 w 864"/>
                <a:gd name="T51" fmla="*/ 654 h 834"/>
                <a:gd name="T52" fmla="*/ 336 w 864"/>
                <a:gd name="T53" fmla="*/ 534 h 834"/>
                <a:gd name="T54" fmla="*/ 252 w 864"/>
                <a:gd name="T55" fmla="*/ 528 h 834"/>
                <a:gd name="T56" fmla="*/ 216 w 864"/>
                <a:gd name="T57" fmla="*/ 582 h 834"/>
                <a:gd name="T58" fmla="*/ 126 w 864"/>
                <a:gd name="T59" fmla="*/ 528 h 834"/>
                <a:gd name="T60" fmla="*/ 6 w 864"/>
                <a:gd name="T61" fmla="*/ 342 h 834"/>
                <a:gd name="T62" fmla="*/ 234 w 864"/>
                <a:gd name="T63" fmla="*/ 348 h 834"/>
                <a:gd name="T64" fmla="*/ 456 w 864"/>
                <a:gd name="T65" fmla="*/ 12 h 834"/>
                <a:gd name="T66" fmla="*/ 468 w 864"/>
                <a:gd name="T67" fmla="*/ 174 h 834"/>
                <a:gd name="T68" fmla="*/ 498 w 864"/>
                <a:gd name="T69" fmla="*/ 192 h 834"/>
                <a:gd name="T70" fmla="*/ 564 w 864"/>
                <a:gd name="T71" fmla="*/ 198 h 834"/>
                <a:gd name="T72" fmla="*/ 594 w 864"/>
                <a:gd name="T73" fmla="*/ 210 h 834"/>
                <a:gd name="T74" fmla="*/ 624 w 864"/>
                <a:gd name="T75" fmla="*/ 216 h 834"/>
                <a:gd name="T76" fmla="*/ 642 w 864"/>
                <a:gd name="T77" fmla="*/ 216 h 834"/>
                <a:gd name="T78" fmla="*/ 660 w 864"/>
                <a:gd name="T79" fmla="*/ 216 h 834"/>
                <a:gd name="T80" fmla="*/ 750 w 864"/>
                <a:gd name="T81" fmla="*/ 210 h 834"/>
                <a:gd name="T82" fmla="*/ 798 w 864"/>
                <a:gd name="T83" fmla="*/ 234 h 8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864"/>
                <a:gd name="T127" fmla="*/ 0 h 834"/>
                <a:gd name="T128" fmla="*/ 864 w 864"/>
                <a:gd name="T129" fmla="*/ 834 h 8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864" h="834">
                  <a:moveTo>
                    <a:pt x="798" y="234"/>
                  </a:moveTo>
                  <a:lnTo>
                    <a:pt x="828" y="246"/>
                  </a:lnTo>
                  <a:lnTo>
                    <a:pt x="828" y="366"/>
                  </a:lnTo>
                  <a:lnTo>
                    <a:pt x="864" y="438"/>
                  </a:lnTo>
                  <a:lnTo>
                    <a:pt x="852" y="474"/>
                  </a:lnTo>
                  <a:lnTo>
                    <a:pt x="858" y="516"/>
                  </a:lnTo>
                  <a:lnTo>
                    <a:pt x="840" y="534"/>
                  </a:lnTo>
                  <a:lnTo>
                    <a:pt x="846" y="540"/>
                  </a:lnTo>
                  <a:lnTo>
                    <a:pt x="786" y="570"/>
                  </a:lnTo>
                  <a:lnTo>
                    <a:pt x="804" y="558"/>
                  </a:lnTo>
                  <a:lnTo>
                    <a:pt x="786" y="558"/>
                  </a:lnTo>
                  <a:lnTo>
                    <a:pt x="792" y="534"/>
                  </a:lnTo>
                  <a:lnTo>
                    <a:pt x="774" y="546"/>
                  </a:lnTo>
                  <a:lnTo>
                    <a:pt x="768" y="540"/>
                  </a:lnTo>
                  <a:lnTo>
                    <a:pt x="774" y="576"/>
                  </a:lnTo>
                  <a:lnTo>
                    <a:pt x="756" y="582"/>
                  </a:lnTo>
                  <a:lnTo>
                    <a:pt x="756" y="600"/>
                  </a:lnTo>
                  <a:lnTo>
                    <a:pt x="678" y="648"/>
                  </a:lnTo>
                  <a:lnTo>
                    <a:pt x="720" y="618"/>
                  </a:lnTo>
                  <a:lnTo>
                    <a:pt x="684" y="630"/>
                  </a:lnTo>
                  <a:lnTo>
                    <a:pt x="684" y="618"/>
                  </a:lnTo>
                  <a:lnTo>
                    <a:pt x="678" y="630"/>
                  </a:lnTo>
                  <a:lnTo>
                    <a:pt x="672" y="624"/>
                  </a:lnTo>
                  <a:lnTo>
                    <a:pt x="666" y="630"/>
                  </a:lnTo>
                  <a:lnTo>
                    <a:pt x="654" y="624"/>
                  </a:lnTo>
                  <a:lnTo>
                    <a:pt x="660" y="642"/>
                  </a:lnTo>
                  <a:lnTo>
                    <a:pt x="672" y="642"/>
                  </a:lnTo>
                  <a:lnTo>
                    <a:pt x="654" y="654"/>
                  </a:lnTo>
                  <a:lnTo>
                    <a:pt x="642" y="636"/>
                  </a:lnTo>
                  <a:lnTo>
                    <a:pt x="642" y="660"/>
                  </a:lnTo>
                  <a:lnTo>
                    <a:pt x="636" y="666"/>
                  </a:lnTo>
                  <a:lnTo>
                    <a:pt x="636" y="654"/>
                  </a:lnTo>
                  <a:lnTo>
                    <a:pt x="612" y="672"/>
                  </a:lnTo>
                  <a:lnTo>
                    <a:pt x="624" y="684"/>
                  </a:lnTo>
                  <a:lnTo>
                    <a:pt x="594" y="684"/>
                  </a:lnTo>
                  <a:lnTo>
                    <a:pt x="606" y="690"/>
                  </a:lnTo>
                  <a:lnTo>
                    <a:pt x="606" y="702"/>
                  </a:lnTo>
                  <a:lnTo>
                    <a:pt x="612" y="702"/>
                  </a:lnTo>
                  <a:lnTo>
                    <a:pt x="600" y="732"/>
                  </a:lnTo>
                  <a:lnTo>
                    <a:pt x="594" y="732"/>
                  </a:lnTo>
                  <a:lnTo>
                    <a:pt x="594" y="720"/>
                  </a:lnTo>
                  <a:lnTo>
                    <a:pt x="588" y="732"/>
                  </a:lnTo>
                  <a:lnTo>
                    <a:pt x="576" y="720"/>
                  </a:lnTo>
                  <a:lnTo>
                    <a:pt x="576" y="732"/>
                  </a:lnTo>
                  <a:lnTo>
                    <a:pt x="600" y="732"/>
                  </a:lnTo>
                  <a:lnTo>
                    <a:pt x="594" y="768"/>
                  </a:lnTo>
                  <a:lnTo>
                    <a:pt x="618" y="834"/>
                  </a:lnTo>
                  <a:lnTo>
                    <a:pt x="546" y="828"/>
                  </a:lnTo>
                  <a:lnTo>
                    <a:pt x="480" y="798"/>
                  </a:lnTo>
                  <a:lnTo>
                    <a:pt x="462" y="750"/>
                  </a:lnTo>
                  <a:lnTo>
                    <a:pt x="456" y="702"/>
                  </a:lnTo>
                  <a:lnTo>
                    <a:pt x="408" y="654"/>
                  </a:lnTo>
                  <a:lnTo>
                    <a:pt x="372" y="570"/>
                  </a:lnTo>
                  <a:lnTo>
                    <a:pt x="336" y="534"/>
                  </a:lnTo>
                  <a:lnTo>
                    <a:pt x="276" y="516"/>
                  </a:lnTo>
                  <a:lnTo>
                    <a:pt x="252" y="528"/>
                  </a:lnTo>
                  <a:lnTo>
                    <a:pt x="234" y="564"/>
                  </a:lnTo>
                  <a:lnTo>
                    <a:pt x="216" y="582"/>
                  </a:lnTo>
                  <a:lnTo>
                    <a:pt x="198" y="576"/>
                  </a:lnTo>
                  <a:lnTo>
                    <a:pt x="126" y="528"/>
                  </a:lnTo>
                  <a:lnTo>
                    <a:pt x="108" y="450"/>
                  </a:lnTo>
                  <a:lnTo>
                    <a:pt x="6" y="342"/>
                  </a:lnTo>
                  <a:lnTo>
                    <a:pt x="0" y="330"/>
                  </a:lnTo>
                  <a:lnTo>
                    <a:pt x="234" y="348"/>
                  </a:lnTo>
                  <a:lnTo>
                    <a:pt x="264" y="0"/>
                  </a:lnTo>
                  <a:lnTo>
                    <a:pt x="456" y="12"/>
                  </a:lnTo>
                  <a:lnTo>
                    <a:pt x="444" y="162"/>
                  </a:lnTo>
                  <a:lnTo>
                    <a:pt x="468" y="174"/>
                  </a:lnTo>
                  <a:lnTo>
                    <a:pt x="486" y="174"/>
                  </a:lnTo>
                  <a:lnTo>
                    <a:pt x="498" y="192"/>
                  </a:lnTo>
                  <a:lnTo>
                    <a:pt x="540" y="204"/>
                  </a:lnTo>
                  <a:lnTo>
                    <a:pt x="564" y="198"/>
                  </a:lnTo>
                  <a:lnTo>
                    <a:pt x="582" y="222"/>
                  </a:lnTo>
                  <a:lnTo>
                    <a:pt x="594" y="210"/>
                  </a:lnTo>
                  <a:lnTo>
                    <a:pt x="612" y="228"/>
                  </a:lnTo>
                  <a:lnTo>
                    <a:pt x="624" y="216"/>
                  </a:lnTo>
                  <a:lnTo>
                    <a:pt x="630" y="234"/>
                  </a:lnTo>
                  <a:lnTo>
                    <a:pt x="642" y="216"/>
                  </a:lnTo>
                  <a:lnTo>
                    <a:pt x="648" y="222"/>
                  </a:lnTo>
                  <a:lnTo>
                    <a:pt x="660" y="216"/>
                  </a:lnTo>
                  <a:lnTo>
                    <a:pt x="678" y="234"/>
                  </a:lnTo>
                  <a:lnTo>
                    <a:pt x="750" y="210"/>
                  </a:lnTo>
                  <a:lnTo>
                    <a:pt x="798" y="240"/>
                  </a:lnTo>
                  <a:lnTo>
                    <a:pt x="798" y="234"/>
                  </a:lnTo>
                  <a:close/>
                </a:path>
              </a:pathLst>
            </a:custGeom>
            <a:solidFill>
              <a:srgbClr val="FF4500"/>
            </a:solidFill>
            <a:ln w="9525">
              <a:solidFill>
                <a:srgbClr val="FF4500"/>
              </a:solidFill>
              <a:prstDash val="solid"/>
              <a:round/>
              <a:headEnd/>
              <a:tailEnd/>
            </a:ln>
          </p:spPr>
          <p:txBody>
            <a:bodyPr/>
            <a:lstStyle/>
            <a:p>
              <a:endParaRPr lang="en-US"/>
            </a:p>
          </p:txBody>
        </p:sp>
        <p:sp>
          <p:nvSpPr>
            <p:cNvPr id="12396" name="Freeform 232"/>
            <p:cNvSpPr>
              <a:spLocks/>
            </p:cNvSpPr>
            <p:nvPr/>
          </p:nvSpPr>
          <p:spPr bwMode="auto">
            <a:xfrm>
              <a:off x="2211" y="2316"/>
              <a:ext cx="864" cy="834"/>
            </a:xfrm>
            <a:custGeom>
              <a:avLst/>
              <a:gdLst>
                <a:gd name="T0" fmla="*/ 828 w 864"/>
                <a:gd name="T1" fmla="*/ 246 h 834"/>
                <a:gd name="T2" fmla="*/ 864 w 864"/>
                <a:gd name="T3" fmla="*/ 438 h 834"/>
                <a:gd name="T4" fmla="*/ 858 w 864"/>
                <a:gd name="T5" fmla="*/ 516 h 834"/>
                <a:gd name="T6" fmla="*/ 846 w 864"/>
                <a:gd name="T7" fmla="*/ 540 h 834"/>
                <a:gd name="T8" fmla="*/ 804 w 864"/>
                <a:gd name="T9" fmla="*/ 558 h 834"/>
                <a:gd name="T10" fmla="*/ 792 w 864"/>
                <a:gd name="T11" fmla="*/ 534 h 834"/>
                <a:gd name="T12" fmla="*/ 768 w 864"/>
                <a:gd name="T13" fmla="*/ 540 h 834"/>
                <a:gd name="T14" fmla="*/ 756 w 864"/>
                <a:gd name="T15" fmla="*/ 582 h 834"/>
                <a:gd name="T16" fmla="*/ 678 w 864"/>
                <a:gd name="T17" fmla="*/ 648 h 834"/>
                <a:gd name="T18" fmla="*/ 684 w 864"/>
                <a:gd name="T19" fmla="*/ 630 h 834"/>
                <a:gd name="T20" fmla="*/ 678 w 864"/>
                <a:gd name="T21" fmla="*/ 630 h 834"/>
                <a:gd name="T22" fmla="*/ 666 w 864"/>
                <a:gd name="T23" fmla="*/ 630 h 834"/>
                <a:gd name="T24" fmla="*/ 660 w 864"/>
                <a:gd name="T25" fmla="*/ 642 h 834"/>
                <a:gd name="T26" fmla="*/ 654 w 864"/>
                <a:gd name="T27" fmla="*/ 654 h 834"/>
                <a:gd name="T28" fmla="*/ 642 w 864"/>
                <a:gd name="T29" fmla="*/ 660 h 834"/>
                <a:gd name="T30" fmla="*/ 636 w 864"/>
                <a:gd name="T31" fmla="*/ 654 h 834"/>
                <a:gd name="T32" fmla="*/ 624 w 864"/>
                <a:gd name="T33" fmla="*/ 684 h 834"/>
                <a:gd name="T34" fmla="*/ 606 w 864"/>
                <a:gd name="T35" fmla="*/ 690 h 834"/>
                <a:gd name="T36" fmla="*/ 612 w 864"/>
                <a:gd name="T37" fmla="*/ 702 h 834"/>
                <a:gd name="T38" fmla="*/ 594 w 864"/>
                <a:gd name="T39" fmla="*/ 732 h 834"/>
                <a:gd name="T40" fmla="*/ 588 w 864"/>
                <a:gd name="T41" fmla="*/ 732 h 834"/>
                <a:gd name="T42" fmla="*/ 576 w 864"/>
                <a:gd name="T43" fmla="*/ 732 h 834"/>
                <a:gd name="T44" fmla="*/ 594 w 864"/>
                <a:gd name="T45" fmla="*/ 768 h 834"/>
                <a:gd name="T46" fmla="*/ 546 w 864"/>
                <a:gd name="T47" fmla="*/ 828 h 834"/>
                <a:gd name="T48" fmla="*/ 462 w 864"/>
                <a:gd name="T49" fmla="*/ 750 h 834"/>
                <a:gd name="T50" fmla="*/ 408 w 864"/>
                <a:gd name="T51" fmla="*/ 654 h 834"/>
                <a:gd name="T52" fmla="*/ 336 w 864"/>
                <a:gd name="T53" fmla="*/ 534 h 834"/>
                <a:gd name="T54" fmla="*/ 252 w 864"/>
                <a:gd name="T55" fmla="*/ 528 h 834"/>
                <a:gd name="T56" fmla="*/ 216 w 864"/>
                <a:gd name="T57" fmla="*/ 582 h 834"/>
                <a:gd name="T58" fmla="*/ 126 w 864"/>
                <a:gd name="T59" fmla="*/ 528 h 834"/>
                <a:gd name="T60" fmla="*/ 6 w 864"/>
                <a:gd name="T61" fmla="*/ 342 h 834"/>
                <a:gd name="T62" fmla="*/ 234 w 864"/>
                <a:gd name="T63" fmla="*/ 348 h 834"/>
                <a:gd name="T64" fmla="*/ 456 w 864"/>
                <a:gd name="T65" fmla="*/ 12 h 834"/>
                <a:gd name="T66" fmla="*/ 468 w 864"/>
                <a:gd name="T67" fmla="*/ 174 h 834"/>
                <a:gd name="T68" fmla="*/ 498 w 864"/>
                <a:gd name="T69" fmla="*/ 192 h 834"/>
                <a:gd name="T70" fmla="*/ 564 w 864"/>
                <a:gd name="T71" fmla="*/ 198 h 834"/>
                <a:gd name="T72" fmla="*/ 594 w 864"/>
                <a:gd name="T73" fmla="*/ 210 h 834"/>
                <a:gd name="T74" fmla="*/ 624 w 864"/>
                <a:gd name="T75" fmla="*/ 216 h 834"/>
                <a:gd name="T76" fmla="*/ 642 w 864"/>
                <a:gd name="T77" fmla="*/ 216 h 834"/>
                <a:gd name="T78" fmla="*/ 660 w 864"/>
                <a:gd name="T79" fmla="*/ 216 h 834"/>
                <a:gd name="T80" fmla="*/ 750 w 864"/>
                <a:gd name="T81" fmla="*/ 210 h 834"/>
                <a:gd name="T82" fmla="*/ 798 w 864"/>
                <a:gd name="T83" fmla="*/ 234 h 8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864"/>
                <a:gd name="T127" fmla="*/ 0 h 834"/>
                <a:gd name="T128" fmla="*/ 864 w 864"/>
                <a:gd name="T129" fmla="*/ 834 h 8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864" h="834">
                  <a:moveTo>
                    <a:pt x="798" y="234"/>
                  </a:moveTo>
                  <a:lnTo>
                    <a:pt x="828" y="246"/>
                  </a:lnTo>
                  <a:lnTo>
                    <a:pt x="828" y="366"/>
                  </a:lnTo>
                  <a:lnTo>
                    <a:pt x="864" y="438"/>
                  </a:lnTo>
                  <a:lnTo>
                    <a:pt x="852" y="474"/>
                  </a:lnTo>
                  <a:lnTo>
                    <a:pt x="858" y="516"/>
                  </a:lnTo>
                  <a:lnTo>
                    <a:pt x="840" y="534"/>
                  </a:lnTo>
                  <a:lnTo>
                    <a:pt x="846" y="540"/>
                  </a:lnTo>
                  <a:lnTo>
                    <a:pt x="786" y="570"/>
                  </a:lnTo>
                  <a:lnTo>
                    <a:pt x="804" y="558"/>
                  </a:lnTo>
                  <a:lnTo>
                    <a:pt x="786" y="558"/>
                  </a:lnTo>
                  <a:lnTo>
                    <a:pt x="792" y="534"/>
                  </a:lnTo>
                  <a:lnTo>
                    <a:pt x="774" y="546"/>
                  </a:lnTo>
                  <a:lnTo>
                    <a:pt x="768" y="540"/>
                  </a:lnTo>
                  <a:lnTo>
                    <a:pt x="774" y="576"/>
                  </a:lnTo>
                  <a:lnTo>
                    <a:pt x="756" y="582"/>
                  </a:lnTo>
                  <a:lnTo>
                    <a:pt x="756" y="600"/>
                  </a:lnTo>
                  <a:lnTo>
                    <a:pt x="678" y="648"/>
                  </a:lnTo>
                  <a:lnTo>
                    <a:pt x="720" y="618"/>
                  </a:lnTo>
                  <a:lnTo>
                    <a:pt x="684" y="630"/>
                  </a:lnTo>
                  <a:lnTo>
                    <a:pt x="684" y="618"/>
                  </a:lnTo>
                  <a:lnTo>
                    <a:pt x="678" y="630"/>
                  </a:lnTo>
                  <a:lnTo>
                    <a:pt x="672" y="624"/>
                  </a:lnTo>
                  <a:lnTo>
                    <a:pt x="666" y="630"/>
                  </a:lnTo>
                  <a:lnTo>
                    <a:pt x="654" y="624"/>
                  </a:lnTo>
                  <a:lnTo>
                    <a:pt x="660" y="642"/>
                  </a:lnTo>
                  <a:lnTo>
                    <a:pt x="672" y="642"/>
                  </a:lnTo>
                  <a:lnTo>
                    <a:pt x="654" y="654"/>
                  </a:lnTo>
                  <a:lnTo>
                    <a:pt x="642" y="636"/>
                  </a:lnTo>
                  <a:lnTo>
                    <a:pt x="642" y="660"/>
                  </a:lnTo>
                  <a:lnTo>
                    <a:pt x="636" y="666"/>
                  </a:lnTo>
                  <a:lnTo>
                    <a:pt x="636" y="654"/>
                  </a:lnTo>
                  <a:lnTo>
                    <a:pt x="612" y="672"/>
                  </a:lnTo>
                  <a:lnTo>
                    <a:pt x="624" y="684"/>
                  </a:lnTo>
                  <a:lnTo>
                    <a:pt x="594" y="684"/>
                  </a:lnTo>
                  <a:lnTo>
                    <a:pt x="606" y="690"/>
                  </a:lnTo>
                  <a:lnTo>
                    <a:pt x="606" y="702"/>
                  </a:lnTo>
                  <a:lnTo>
                    <a:pt x="612" y="702"/>
                  </a:lnTo>
                  <a:lnTo>
                    <a:pt x="600" y="732"/>
                  </a:lnTo>
                  <a:lnTo>
                    <a:pt x="594" y="732"/>
                  </a:lnTo>
                  <a:lnTo>
                    <a:pt x="594" y="720"/>
                  </a:lnTo>
                  <a:lnTo>
                    <a:pt x="588" y="732"/>
                  </a:lnTo>
                  <a:lnTo>
                    <a:pt x="576" y="720"/>
                  </a:lnTo>
                  <a:lnTo>
                    <a:pt x="576" y="732"/>
                  </a:lnTo>
                  <a:lnTo>
                    <a:pt x="600" y="732"/>
                  </a:lnTo>
                  <a:lnTo>
                    <a:pt x="594" y="768"/>
                  </a:lnTo>
                  <a:lnTo>
                    <a:pt x="618" y="834"/>
                  </a:lnTo>
                  <a:lnTo>
                    <a:pt x="546" y="828"/>
                  </a:lnTo>
                  <a:lnTo>
                    <a:pt x="480" y="798"/>
                  </a:lnTo>
                  <a:lnTo>
                    <a:pt x="462" y="750"/>
                  </a:lnTo>
                  <a:lnTo>
                    <a:pt x="456" y="702"/>
                  </a:lnTo>
                  <a:lnTo>
                    <a:pt x="408" y="654"/>
                  </a:lnTo>
                  <a:lnTo>
                    <a:pt x="372" y="570"/>
                  </a:lnTo>
                  <a:lnTo>
                    <a:pt x="336" y="534"/>
                  </a:lnTo>
                  <a:lnTo>
                    <a:pt x="276" y="516"/>
                  </a:lnTo>
                  <a:lnTo>
                    <a:pt x="252" y="528"/>
                  </a:lnTo>
                  <a:lnTo>
                    <a:pt x="234" y="564"/>
                  </a:lnTo>
                  <a:lnTo>
                    <a:pt x="216" y="582"/>
                  </a:lnTo>
                  <a:lnTo>
                    <a:pt x="198" y="576"/>
                  </a:lnTo>
                  <a:lnTo>
                    <a:pt x="126" y="528"/>
                  </a:lnTo>
                  <a:lnTo>
                    <a:pt x="108" y="450"/>
                  </a:lnTo>
                  <a:lnTo>
                    <a:pt x="6" y="342"/>
                  </a:lnTo>
                  <a:lnTo>
                    <a:pt x="0" y="330"/>
                  </a:lnTo>
                  <a:lnTo>
                    <a:pt x="234" y="348"/>
                  </a:lnTo>
                  <a:lnTo>
                    <a:pt x="264" y="0"/>
                  </a:lnTo>
                  <a:lnTo>
                    <a:pt x="456" y="12"/>
                  </a:lnTo>
                  <a:lnTo>
                    <a:pt x="444" y="162"/>
                  </a:lnTo>
                  <a:lnTo>
                    <a:pt x="468" y="174"/>
                  </a:lnTo>
                  <a:lnTo>
                    <a:pt x="486" y="174"/>
                  </a:lnTo>
                  <a:lnTo>
                    <a:pt x="498" y="192"/>
                  </a:lnTo>
                  <a:lnTo>
                    <a:pt x="540" y="204"/>
                  </a:lnTo>
                  <a:lnTo>
                    <a:pt x="564" y="198"/>
                  </a:lnTo>
                  <a:lnTo>
                    <a:pt x="582" y="222"/>
                  </a:lnTo>
                  <a:lnTo>
                    <a:pt x="594" y="210"/>
                  </a:lnTo>
                  <a:lnTo>
                    <a:pt x="612" y="228"/>
                  </a:lnTo>
                  <a:lnTo>
                    <a:pt x="624" y="216"/>
                  </a:lnTo>
                  <a:lnTo>
                    <a:pt x="630" y="234"/>
                  </a:lnTo>
                  <a:lnTo>
                    <a:pt x="642" y="216"/>
                  </a:lnTo>
                  <a:lnTo>
                    <a:pt x="648" y="222"/>
                  </a:lnTo>
                  <a:lnTo>
                    <a:pt x="660" y="216"/>
                  </a:lnTo>
                  <a:lnTo>
                    <a:pt x="678" y="234"/>
                  </a:lnTo>
                  <a:lnTo>
                    <a:pt x="750" y="210"/>
                  </a:lnTo>
                  <a:lnTo>
                    <a:pt x="798" y="240"/>
                  </a:lnTo>
                  <a:lnTo>
                    <a:pt x="798" y="234"/>
                  </a:lnTo>
                  <a:lnTo>
                    <a:pt x="798" y="240"/>
                  </a:lnTo>
                </a:path>
              </a:pathLst>
            </a:custGeom>
            <a:noFill/>
            <a:ln w="9525">
              <a:solidFill>
                <a:srgbClr val="000000"/>
              </a:solidFill>
              <a:prstDash val="solid"/>
              <a:round/>
              <a:headEnd/>
              <a:tailEnd/>
            </a:ln>
          </p:spPr>
          <p:txBody>
            <a:bodyPr/>
            <a:lstStyle/>
            <a:p>
              <a:endParaRPr lang="en-US"/>
            </a:p>
          </p:txBody>
        </p:sp>
        <p:sp>
          <p:nvSpPr>
            <p:cNvPr id="12397" name="Freeform 233"/>
            <p:cNvSpPr>
              <a:spLocks/>
            </p:cNvSpPr>
            <p:nvPr/>
          </p:nvSpPr>
          <p:spPr bwMode="auto">
            <a:xfrm>
              <a:off x="1803" y="1800"/>
              <a:ext cx="348" cy="438"/>
            </a:xfrm>
            <a:custGeom>
              <a:avLst/>
              <a:gdLst>
                <a:gd name="T0" fmla="*/ 306 w 348"/>
                <a:gd name="T1" fmla="*/ 438 h 438"/>
                <a:gd name="T2" fmla="*/ 0 w 348"/>
                <a:gd name="T3" fmla="*/ 384 h 438"/>
                <a:gd name="T4" fmla="*/ 78 w 348"/>
                <a:gd name="T5" fmla="*/ 0 h 438"/>
                <a:gd name="T6" fmla="*/ 132 w 348"/>
                <a:gd name="T7" fmla="*/ 12 h 438"/>
                <a:gd name="T8" fmla="*/ 246 w 348"/>
                <a:gd name="T9" fmla="*/ 30 h 438"/>
                <a:gd name="T10" fmla="*/ 234 w 348"/>
                <a:gd name="T11" fmla="*/ 108 h 438"/>
                <a:gd name="T12" fmla="*/ 348 w 348"/>
                <a:gd name="T13" fmla="*/ 126 h 438"/>
                <a:gd name="T14" fmla="*/ 312 w 348"/>
                <a:gd name="T15" fmla="*/ 390 h 438"/>
                <a:gd name="T16" fmla="*/ 306 w 348"/>
                <a:gd name="T17" fmla="*/ 438 h 4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8"/>
                <a:gd name="T28" fmla="*/ 0 h 438"/>
                <a:gd name="T29" fmla="*/ 348 w 348"/>
                <a:gd name="T30" fmla="*/ 438 h 4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8" h="438">
                  <a:moveTo>
                    <a:pt x="306" y="438"/>
                  </a:moveTo>
                  <a:lnTo>
                    <a:pt x="0" y="384"/>
                  </a:lnTo>
                  <a:lnTo>
                    <a:pt x="78" y="0"/>
                  </a:lnTo>
                  <a:lnTo>
                    <a:pt x="132" y="12"/>
                  </a:lnTo>
                  <a:lnTo>
                    <a:pt x="246" y="30"/>
                  </a:lnTo>
                  <a:lnTo>
                    <a:pt x="234" y="108"/>
                  </a:lnTo>
                  <a:lnTo>
                    <a:pt x="348" y="126"/>
                  </a:lnTo>
                  <a:lnTo>
                    <a:pt x="312" y="390"/>
                  </a:lnTo>
                  <a:lnTo>
                    <a:pt x="306" y="438"/>
                  </a:lnTo>
                  <a:close/>
                </a:path>
              </a:pathLst>
            </a:custGeom>
            <a:solidFill>
              <a:srgbClr val="FFAA00"/>
            </a:solidFill>
            <a:ln w="9525">
              <a:solidFill>
                <a:srgbClr val="FFAA00"/>
              </a:solidFill>
              <a:prstDash val="solid"/>
              <a:round/>
              <a:headEnd/>
              <a:tailEnd/>
            </a:ln>
          </p:spPr>
          <p:txBody>
            <a:bodyPr/>
            <a:lstStyle/>
            <a:p>
              <a:endParaRPr lang="en-US"/>
            </a:p>
          </p:txBody>
        </p:sp>
        <p:sp>
          <p:nvSpPr>
            <p:cNvPr id="12398" name="Freeform 234"/>
            <p:cNvSpPr>
              <a:spLocks/>
            </p:cNvSpPr>
            <p:nvPr/>
          </p:nvSpPr>
          <p:spPr bwMode="auto">
            <a:xfrm>
              <a:off x="1803" y="1800"/>
              <a:ext cx="348" cy="444"/>
            </a:xfrm>
            <a:custGeom>
              <a:avLst/>
              <a:gdLst>
                <a:gd name="T0" fmla="*/ 306 w 348"/>
                <a:gd name="T1" fmla="*/ 438 h 444"/>
                <a:gd name="T2" fmla="*/ 0 w 348"/>
                <a:gd name="T3" fmla="*/ 384 h 444"/>
                <a:gd name="T4" fmla="*/ 78 w 348"/>
                <a:gd name="T5" fmla="*/ 0 h 444"/>
                <a:gd name="T6" fmla="*/ 132 w 348"/>
                <a:gd name="T7" fmla="*/ 12 h 444"/>
                <a:gd name="T8" fmla="*/ 246 w 348"/>
                <a:gd name="T9" fmla="*/ 30 h 444"/>
                <a:gd name="T10" fmla="*/ 234 w 348"/>
                <a:gd name="T11" fmla="*/ 108 h 444"/>
                <a:gd name="T12" fmla="*/ 348 w 348"/>
                <a:gd name="T13" fmla="*/ 126 h 444"/>
                <a:gd name="T14" fmla="*/ 312 w 348"/>
                <a:gd name="T15" fmla="*/ 390 h 444"/>
                <a:gd name="T16" fmla="*/ 306 w 348"/>
                <a:gd name="T17" fmla="*/ 438 h 444"/>
                <a:gd name="T18" fmla="*/ 306 w 348"/>
                <a:gd name="T19" fmla="*/ 444 h 4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48"/>
                <a:gd name="T31" fmla="*/ 0 h 444"/>
                <a:gd name="T32" fmla="*/ 348 w 348"/>
                <a:gd name="T33" fmla="*/ 444 h 44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48" h="444">
                  <a:moveTo>
                    <a:pt x="306" y="438"/>
                  </a:moveTo>
                  <a:lnTo>
                    <a:pt x="0" y="384"/>
                  </a:lnTo>
                  <a:lnTo>
                    <a:pt x="78" y="0"/>
                  </a:lnTo>
                  <a:lnTo>
                    <a:pt x="132" y="12"/>
                  </a:lnTo>
                  <a:lnTo>
                    <a:pt x="246" y="30"/>
                  </a:lnTo>
                  <a:lnTo>
                    <a:pt x="234" y="108"/>
                  </a:lnTo>
                  <a:lnTo>
                    <a:pt x="348" y="126"/>
                  </a:lnTo>
                  <a:lnTo>
                    <a:pt x="312" y="390"/>
                  </a:lnTo>
                  <a:lnTo>
                    <a:pt x="306" y="438"/>
                  </a:lnTo>
                  <a:lnTo>
                    <a:pt x="306" y="444"/>
                  </a:lnTo>
                </a:path>
              </a:pathLst>
            </a:custGeom>
            <a:noFill/>
            <a:ln w="9525">
              <a:solidFill>
                <a:srgbClr val="000000"/>
              </a:solidFill>
              <a:prstDash val="solid"/>
              <a:round/>
              <a:headEnd/>
              <a:tailEnd/>
            </a:ln>
          </p:spPr>
          <p:txBody>
            <a:bodyPr/>
            <a:lstStyle/>
            <a:p>
              <a:endParaRPr lang="en-US"/>
            </a:p>
          </p:txBody>
        </p:sp>
        <p:sp>
          <p:nvSpPr>
            <p:cNvPr id="12399" name="Freeform 235"/>
            <p:cNvSpPr>
              <a:spLocks/>
            </p:cNvSpPr>
            <p:nvPr/>
          </p:nvSpPr>
          <p:spPr bwMode="auto">
            <a:xfrm>
              <a:off x="4155" y="1494"/>
              <a:ext cx="102" cy="198"/>
            </a:xfrm>
            <a:custGeom>
              <a:avLst/>
              <a:gdLst>
                <a:gd name="T0" fmla="*/ 90 w 102"/>
                <a:gd name="T1" fmla="*/ 186 h 198"/>
                <a:gd name="T2" fmla="*/ 66 w 102"/>
                <a:gd name="T3" fmla="*/ 192 h 198"/>
                <a:gd name="T4" fmla="*/ 48 w 102"/>
                <a:gd name="T5" fmla="*/ 198 h 198"/>
                <a:gd name="T6" fmla="*/ 42 w 102"/>
                <a:gd name="T7" fmla="*/ 192 h 198"/>
                <a:gd name="T8" fmla="*/ 30 w 102"/>
                <a:gd name="T9" fmla="*/ 138 h 198"/>
                <a:gd name="T10" fmla="*/ 24 w 102"/>
                <a:gd name="T11" fmla="*/ 138 h 198"/>
                <a:gd name="T12" fmla="*/ 12 w 102"/>
                <a:gd name="T13" fmla="*/ 102 h 198"/>
                <a:gd name="T14" fmla="*/ 0 w 102"/>
                <a:gd name="T15" fmla="*/ 30 h 198"/>
                <a:gd name="T16" fmla="*/ 96 w 102"/>
                <a:gd name="T17" fmla="*/ 0 h 198"/>
                <a:gd name="T18" fmla="*/ 102 w 102"/>
                <a:gd name="T19" fmla="*/ 42 h 198"/>
                <a:gd name="T20" fmla="*/ 84 w 102"/>
                <a:gd name="T21" fmla="*/ 66 h 198"/>
                <a:gd name="T22" fmla="*/ 78 w 102"/>
                <a:gd name="T23" fmla="*/ 120 h 198"/>
                <a:gd name="T24" fmla="*/ 90 w 102"/>
                <a:gd name="T25" fmla="*/ 186 h 19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198"/>
                <a:gd name="T41" fmla="*/ 102 w 102"/>
                <a:gd name="T42" fmla="*/ 198 h 19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198">
                  <a:moveTo>
                    <a:pt x="90" y="186"/>
                  </a:moveTo>
                  <a:lnTo>
                    <a:pt x="66" y="192"/>
                  </a:lnTo>
                  <a:lnTo>
                    <a:pt x="48" y="198"/>
                  </a:lnTo>
                  <a:lnTo>
                    <a:pt x="42" y="192"/>
                  </a:lnTo>
                  <a:lnTo>
                    <a:pt x="30" y="138"/>
                  </a:lnTo>
                  <a:lnTo>
                    <a:pt x="24" y="138"/>
                  </a:lnTo>
                  <a:lnTo>
                    <a:pt x="12" y="102"/>
                  </a:lnTo>
                  <a:lnTo>
                    <a:pt x="0" y="30"/>
                  </a:lnTo>
                  <a:lnTo>
                    <a:pt x="96" y="0"/>
                  </a:lnTo>
                  <a:lnTo>
                    <a:pt x="102" y="42"/>
                  </a:lnTo>
                  <a:lnTo>
                    <a:pt x="84" y="66"/>
                  </a:lnTo>
                  <a:lnTo>
                    <a:pt x="78" y="120"/>
                  </a:lnTo>
                  <a:lnTo>
                    <a:pt x="90" y="186"/>
                  </a:lnTo>
                  <a:close/>
                </a:path>
              </a:pathLst>
            </a:custGeom>
            <a:solidFill>
              <a:srgbClr val="FFAA00"/>
            </a:solidFill>
            <a:ln w="9525">
              <a:solidFill>
                <a:srgbClr val="FFAA00"/>
              </a:solidFill>
              <a:prstDash val="solid"/>
              <a:round/>
              <a:headEnd/>
              <a:tailEnd/>
            </a:ln>
          </p:spPr>
          <p:txBody>
            <a:bodyPr/>
            <a:lstStyle/>
            <a:p>
              <a:endParaRPr lang="en-US"/>
            </a:p>
          </p:txBody>
        </p:sp>
        <p:sp>
          <p:nvSpPr>
            <p:cNvPr id="12400" name="Freeform 236"/>
            <p:cNvSpPr>
              <a:spLocks/>
            </p:cNvSpPr>
            <p:nvPr/>
          </p:nvSpPr>
          <p:spPr bwMode="auto">
            <a:xfrm>
              <a:off x="4155" y="1494"/>
              <a:ext cx="102" cy="198"/>
            </a:xfrm>
            <a:custGeom>
              <a:avLst/>
              <a:gdLst>
                <a:gd name="T0" fmla="*/ 90 w 102"/>
                <a:gd name="T1" fmla="*/ 186 h 198"/>
                <a:gd name="T2" fmla="*/ 66 w 102"/>
                <a:gd name="T3" fmla="*/ 192 h 198"/>
                <a:gd name="T4" fmla="*/ 48 w 102"/>
                <a:gd name="T5" fmla="*/ 198 h 198"/>
                <a:gd name="T6" fmla="*/ 42 w 102"/>
                <a:gd name="T7" fmla="*/ 192 h 198"/>
                <a:gd name="T8" fmla="*/ 30 w 102"/>
                <a:gd name="T9" fmla="*/ 138 h 198"/>
                <a:gd name="T10" fmla="*/ 24 w 102"/>
                <a:gd name="T11" fmla="*/ 138 h 198"/>
                <a:gd name="T12" fmla="*/ 12 w 102"/>
                <a:gd name="T13" fmla="*/ 102 h 198"/>
                <a:gd name="T14" fmla="*/ 0 w 102"/>
                <a:gd name="T15" fmla="*/ 30 h 198"/>
                <a:gd name="T16" fmla="*/ 96 w 102"/>
                <a:gd name="T17" fmla="*/ 0 h 198"/>
                <a:gd name="T18" fmla="*/ 102 w 102"/>
                <a:gd name="T19" fmla="*/ 42 h 198"/>
                <a:gd name="T20" fmla="*/ 84 w 102"/>
                <a:gd name="T21" fmla="*/ 66 h 198"/>
                <a:gd name="T22" fmla="*/ 78 w 102"/>
                <a:gd name="T23" fmla="*/ 120 h 198"/>
                <a:gd name="T24" fmla="*/ 90 w 102"/>
                <a:gd name="T25" fmla="*/ 186 h 198"/>
                <a:gd name="T26" fmla="*/ 90 w 102"/>
                <a:gd name="T27" fmla="*/ 192 h 19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2"/>
                <a:gd name="T43" fmla="*/ 0 h 198"/>
                <a:gd name="T44" fmla="*/ 102 w 102"/>
                <a:gd name="T45" fmla="*/ 198 h 19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2" h="198">
                  <a:moveTo>
                    <a:pt x="90" y="186"/>
                  </a:moveTo>
                  <a:lnTo>
                    <a:pt x="66" y="192"/>
                  </a:lnTo>
                  <a:lnTo>
                    <a:pt x="48" y="198"/>
                  </a:lnTo>
                  <a:lnTo>
                    <a:pt x="42" y="192"/>
                  </a:lnTo>
                  <a:lnTo>
                    <a:pt x="30" y="138"/>
                  </a:lnTo>
                  <a:lnTo>
                    <a:pt x="24" y="138"/>
                  </a:lnTo>
                  <a:lnTo>
                    <a:pt x="12" y="102"/>
                  </a:lnTo>
                  <a:lnTo>
                    <a:pt x="0" y="30"/>
                  </a:lnTo>
                  <a:lnTo>
                    <a:pt x="96" y="0"/>
                  </a:lnTo>
                  <a:lnTo>
                    <a:pt x="102" y="42"/>
                  </a:lnTo>
                  <a:lnTo>
                    <a:pt x="84" y="66"/>
                  </a:lnTo>
                  <a:lnTo>
                    <a:pt x="78" y="120"/>
                  </a:lnTo>
                  <a:lnTo>
                    <a:pt x="90" y="186"/>
                  </a:lnTo>
                  <a:lnTo>
                    <a:pt x="90" y="192"/>
                  </a:lnTo>
                </a:path>
              </a:pathLst>
            </a:custGeom>
            <a:noFill/>
            <a:ln w="9525">
              <a:solidFill>
                <a:srgbClr val="000000"/>
              </a:solidFill>
              <a:prstDash val="solid"/>
              <a:round/>
              <a:headEnd/>
              <a:tailEnd/>
            </a:ln>
          </p:spPr>
          <p:txBody>
            <a:bodyPr/>
            <a:lstStyle/>
            <a:p>
              <a:endParaRPr lang="en-US"/>
            </a:p>
          </p:txBody>
        </p:sp>
        <p:sp>
          <p:nvSpPr>
            <p:cNvPr id="12401" name="Freeform 237"/>
            <p:cNvSpPr>
              <a:spLocks/>
            </p:cNvSpPr>
            <p:nvPr/>
          </p:nvSpPr>
          <p:spPr bwMode="auto">
            <a:xfrm>
              <a:off x="4167" y="2076"/>
              <a:ext cx="6" cy="18"/>
            </a:xfrm>
            <a:custGeom>
              <a:avLst/>
              <a:gdLst>
                <a:gd name="T0" fmla="*/ 6 w 6"/>
                <a:gd name="T1" fmla="*/ 0 h 18"/>
                <a:gd name="T2" fmla="*/ 0 w 6"/>
                <a:gd name="T3" fmla="*/ 18 h 18"/>
                <a:gd name="T4" fmla="*/ 0 w 6"/>
                <a:gd name="T5" fmla="*/ 0 h 18"/>
                <a:gd name="T6" fmla="*/ 6 w 6"/>
                <a:gd name="T7" fmla="*/ 0 h 18"/>
                <a:gd name="T8" fmla="*/ 0 60000 65536"/>
                <a:gd name="T9" fmla="*/ 0 60000 65536"/>
                <a:gd name="T10" fmla="*/ 0 60000 65536"/>
                <a:gd name="T11" fmla="*/ 0 60000 65536"/>
                <a:gd name="T12" fmla="*/ 0 w 6"/>
                <a:gd name="T13" fmla="*/ 0 h 18"/>
                <a:gd name="T14" fmla="*/ 6 w 6"/>
                <a:gd name="T15" fmla="*/ 18 h 18"/>
              </a:gdLst>
              <a:ahLst/>
              <a:cxnLst>
                <a:cxn ang="T8">
                  <a:pos x="T0" y="T1"/>
                </a:cxn>
                <a:cxn ang="T9">
                  <a:pos x="T2" y="T3"/>
                </a:cxn>
                <a:cxn ang="T10">
                  <a:pos x="T4" y="T5"/>
                </a:cxn>
                <a:cxn ang="T11">
                  <a:pos x="T6" y="T7"/>
                </a:cxn>
              </a:cxnLst>
              <a:rect l="T12" t="T13" r="T14" b="T15"/>
              <a:pathLst>
                <a:path w="6" h="18">
                  <a:moveTo>
                    <a:pt x="6" y="0"/>
                  </a:moveTo>
                  <a:lnTo>
                    <a:pt x="0" y="18"/>
                  </a:lnTo>
                  <a:lnTo>
                    <a:pt x="0" y="0"/>
                  </a:lnTo>
                  <a:lnTo>
                    <a:pt x="6" y="0"/>
                  </a:lnTo>
                  <a:close/>
                </a:path>
              </a:pathLst>
            </a:custGeom>
            <a:solidFill>
              <a:srgbClr val="FF8C00"/>
            </a:solidFill>
            <a:ln w="9525">
              <a:solidFill>
                <a:srgbClr val="FF8C00"/>
              </a:solidFill>
              <a:prstDash val="solid"/>
              <a:round/>
              <a:headEnd/>
              <a:tailEnd/>
            </a:ln>
          </p:spPr>
          <p:txBody>
            <a:bodyPr/>
            <a:lstStyle/>
            <a:p>
              <a:endParaRPr lang="en-US"/>
            </a:p>
          </p:txBody>
        </p:sp>
        <p:sp>
          <p:nvSpPr>
            <p:cNvPr id="12402" name="Freeform 238"/>
            <p:cNvSpPr>
              <a:spLocks/>
            </p:cNvSpPr>
            <p:nvPr/>
          </p:nvSpPr>
          <p:spPr bwMode="auto">
            <a:xfrm>
              <a:off x="4167" y="2076"/>
              <a:ext cx="6" cy="18"/>
            </a:xfrm>
            <a:custGeom>
              <a:avLst/>
              <a:gdLst>
                <a:gd name="T0" fmla="*/ 6 w 6"/>
                <a:gd name="T1" fmla="*/ 0 h 18"/>
                <a:gd name="T2" fmla="*/ 0 w 6"/>
                <a:gd name="T3" fmla="*/ 18 h 18"/>
                <a:gd name="T4" fmla="*/ 0 w 6"/>
                <a:gd name="T5" fmla="*/ 0 h 18"/>
                <a:gd name="T6" fmla="*/ 6 w 6"/>
                <a:gd name="T7" fmla="*/ 0 h 18"/>
                <a:gd name="T8" fmla="*/ 6 w 6"/>
                <a:gd name="T9" fmla="*/ 6 h 18"/>
                <a:gd name="T10" fmla="*/ 0 60000 65536"/>
                <a:gd name="T11" fmla="*/ 0 60000 65536"/>
                <a:gd name="T12" fmla="*/ 0 60000 65536"/>
                <a:gd name="T13" fmla="*/ 0 60000 65536"/>
                <a:gd name="T14" fmla="*/ 0 60000 65536"/>
                <a:gd name="T15" fmla="*/ 0 w 6"/>
                <a:gd name="T16" fmla="*/ 0 h 18"/>
                <a:gd name="T17" fmla="*/ 6 w 6"/>
                <a:gd name="T18" fmla="*/ 18 h 18"/>
              </a:gdLst>
              <a:ahLst/>
              <a:cxnLst>
                <a:cxn ang="T10">
                  <a:pos x="T0" y="T1"/>
                </a:cxn>
                <a:cxn ang="T11">
                  <a:pos x="T2" y="T3"/>
                </a:cxn>
                <a:cxn ang="T12">
                  <a:pos x="T4" y="T5"/>
                </a:cxn>
                <a:cxn ang="T13">
                  <a:pos x="T6" y="T7"/>
                </a:cxn>
                <a:cxn ang="T14">
                  <a:pos x="T8" y="T9"/>
                </a:cxn>
              </a:cxnLst>
              <a:rect l="T15" t="T16" r="T17" b="T18"/>
              <a:pathLst>
                <a:path w="6" h="18">
                  <a:moveTo>
                    <a:pt x="6" y="0"/>
                  </a:moveTo>
                  <a:lnTo>
                    <a:pt x="0" y="18"/>
                  </a:ln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12403" name="Freeform 239"/>
            <p:cNvSpPr>
              <a:spLocks/>
            </p:cNvSpPr>
            <p:nvPr/>
          </p:nvSpPr>
          <p:spPr bwMode="auto">
            <a:xfrm>
              <a:off x="4137" y="2076"/>
              <a:ext cx="24" cy="78"/>
            </a:xfrm>
            <a:custGeom>
              <a:avLst/>
              <a:gdLst>
                <a:gd name="T0" fmla="*/ 24 w 24"/>
                <a:gd name="T1" fmla="*/ 0 h 78"/>
                <a:gd name="T2" fmla="*/ 6 w 24"/>
                <a:gd name="T3" fmla="*/ 78 h 78"/>
                <a:gd name="T4" fmla="*/ 0 w 24"/>
                <a:gd name="T5" fmla="*/ 54 h 78"/>
                <a:gd name="T6" fmla="*/ 12 w 24"/>
                <a:gd name="T7" fmla="*/ 12 h 78"/>
                <a:gd name="T8" fmla="*/ 12 w 24"/>
                <a:gd name="T9" fmla="*/ 6 h 78"/>
                <a:gd name="T10" fmla="*/ 24 w 24"/>
                <a:gd name="T11" fmla="*/ 0 h 78"/>
                <a:gd name="T12" fmla="*/ 0 60000 65536"/>
                <a:gd name="T13" fmla="*/ 0 60000 65536"/>
                <a:gd name="T14" fmla="*/ 0 60000 65536"/>
                <a:gd name="T15" fmla="*/ 0 60000 65536"/>
                <a:gd name="T16" fmla="*/ 0 60000 65536"/>
                <a:gd name="T17" fmla="*/ 0 60000 65536"/>
                <a:gd name="T18" fmla="*/ 0 w 24"/>
                <a:gd name="T19" fmla="*/ 0 h 78"/>
                <a:gd name="T20" fmla="*/ 24 w 24"/>
                <a:gd name="T21" fmla="*/ 78 h 78"/>
              </a:gdLst>
              <a:ahLst/>
              <a:cxnLst>
                <a:cxn ang="T12">
                  <a:pos x="T0" y="T1"/>
                </a:cxn>
                <a:cxn ang="T13">
                  <a:pos x="T2" y="T3"/>
                </a:cxn>
                <a:cxn ang="T14">
                  <a:pos x="T4" y="T5"/>
                </a:cxn>
                <a:cxn ang="T15">
                  <a:pos x="T6" y="T7"/>
                </a:cxn>
                <a:cxn ang="T16">
                  <a:pos x="T8" y="T9"/>
                </a:cxn>
                <a:cxn ang="T17">
                  <a:pos x="T10" y="T11"/>
                </a:cxn>
              </a:cxnLst>
              <a:rect l="T18" t="T19" r="T20" b="T21"/>
              <a:pathLst>
                <a:path w="24" h="78">
                  <a:moveTo>
                    <a:pt x="24" y="0"/>
                  </a:moveTo>
                  <a:lnTo>
                    <a:pt x="6" y="78"/>
                  </a:lnTo>
                  <a:lnTo>
                    <a:pt x="0" y="54"/>
                  </a:lnTo>
                  <a:lnTo>
                    <a:pt x="12" y="12"/>
                  </a:lnTo>
                  <a:lnTo>
                    <a:pt x="12" y="6"/>
                  </a:lnTo>
                  <a:lnTo>
                    <a:pt x="24" y="0"/>
                  </a:lnTo>
                  <a:close/>
                </a:path>
              </a:pathLst>
            </a:custGeom>
            <a:solidFill>
              <a:srgbClr val="FF8C00"/>
            </a:solidFill>
            <a:ln w="9525">
              <a:solidFill>
                <a:srgbClr val="FF8C00"/>
              </a:solidFill>
              <a:prstDash val="solid"/>
              <a:round/>
              <a:headEnd/>
              <a:tailEnd/>
            </a:ln>
          </p:spPr>
          <p:txBody>
            <a:bodyPr/>
            <a:lstStyle/>
            <a:p>
              <a:endParaRPr lang="en-US"/>
            </a:p>
          </p:txBody>
        </p:sp>
        <p:sp>
          <p:nvSpPr>
            <p:cNvPr id="12404" name="Freeform 240"/>
            <p:cNvSpPr>
              <a:spLocks/>
            </p:cNvSpPr>
            <p:nvPr/>
          </p:nvSpPr>
          <p:spPr bwMode="auto">
            <a:xfrm>
              <a:off x="4137" y="2076"/>
              <a:ext cx="24" cy="78"/>
            </a:xfrm>
            <a:custGeom>
              <a:avLst/>
              <a:gdLst>
                <a:gd name="T0" fmla="*/ 24 w 24"/>
                <a:gd name="T1" fmla="*/ 0 h 78"/>
                <a:gd name="T2" fmla="*/ 6 w 24"/>
                <a:gd name="T3" fmla="*/ 78 h 78"/>
                <a:gd name="T4" fmla="*/ 0 w 24"/>
                <a:gd name="T5" fmla="*/ 54 h 78"/>
                <a:gd name="T6" fmla="*/ 12 w 24"/>
                <a:gd name="T7" fmla="*/ 12 h 78"/>
                <a:gd name="T8" fmla="*/ 12 w 24"/>
                <a:gd name="T9" fmla="*/ 6 h 78"/>
                <a:gd name="T10" fmla="*/ 24 w 24"/>
                <a:gd name="T11" fmla="*/ 0 h 78"/>
                <a:gd name="T12" fmla="*/ 24 w 24"/>
                <a:gd name="T13" fmla="*/ 6 h 78"/>
                <a:gd name="T14" fmla="*/ 0 60000 65536"/>
                <a:gd name="T15" fmla="*/ 0 60000 65536"/>
                <a:gd name="T16" fmla="*/ 0 60000 65536"/>
                <a:gd name="T17" fmla="*/ 0 60000 65536"/>
                <a:gd name="T18" fmla="*/ 0 60000 65536"/>
                <a:gd name="T19" fmla="*/ 0 60000 65536"/>
                <a:gd name="T20" fmla="*/ 0 60000 65536"/>
                <a:gd name="T21" fmla="*/ 0 w 24"/>
                <a:gd name="T22" fmla="*/ 0 h 78"/>
                <a:gd name="T23" fmla="*/ 24 w 24"/>
                <a:gd name="T24" fmla="*/ 78 h 7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78">
                  <a:moveTo>
                    <a:pt x="24" y="0"/>
                  </a:moveTo>
                  <a:lnTo>
                    <a:pt x="6" y="78"/>
                  </a:lnTo>
                  <a:lnTo>
                    <a:pt x="0" y="54"/>
                  </a:lnTo>
                  <a:lnTo>
                    <a:pt x="12" y="12"/>
                  </a:lnTo>
                  <a:lnTo>
                    <a:pt x="12" y="6"/>
                  </a:lnTo>
                  <a:lnTo>
                    <a:pt x="24" y="0"/>
                  </a:lnTo>
                  <a:lnTo>
                    <a:pt x="24" y="6"/>
                  </a:lnTo>
                </a:path>
              </a:pathLst>
            </a:custGeom>
            <a:noFill/>
            <a:ln w="9525">
              <a:solidFill>
                <a:srgbClr val="000000"/>
              </a:solidFill>
              <a:prstDash val="solid"/>
              <a:round/>
              <a:headEnd/>
              <a:tailEnd/>
            </a:ln>
          </p:spPr>
          <p:txBody>
            <a:bodyPr/>
            <a:lstStyle/>
            <a:p>
              <a:endParaRPr lang="en-US"/>
            </a:p>
          </p:txBody>
        </p:sp>
        <p:sp>
          <p:nvSpPr>
            <p:cNvPr id="12405" name="Freeform 241"/>
            <p:cNvSpPr>
              <a:spLocks/>
            </p:cNvSpPr>
            <p:nvPr/>
          </p:nvSpPr>
          <p:spPr bwMode="auto">
            <a:xfrm>
              <a:off x="3681" y="2004"/>
              <a:ext cx="474" cy="270"/>
            </a:xfrm>
            <a:custGeom>
              <a:avLst/>
              <a:gdLst>
                <a:gd name="T0" fmla="*/ 474 w 474"/>
                <a:gd name="T1" fmla="*/ 192 h 270"/>
                <a:gd name="T2" fmla="*/ 468 w 474"/>
                <a:gd name="T3" fmla="*/ 186 h 270"/>
                <a:gd name="T4" fmla="*/ 474 w 474"/>
                <a:gd name="T5" fmla="*/ 192 h 270"/>
                <a:gd name="T6" fmla="*/ 468 w 474"/>
                <a:gd name="T7" fmla="*/ 198 h 270"/>
                <a:gd name="T8" fmla="*/ 120 w 474"/>
                <a:gd name="T9" fmla="*/ 252 h 270"/>
                <a:gd name="T10" fmla="*/ 0 w 474"/>
                <a:gd name="T11" fmla="*/ 270 h 270"/>
                <a:gd name="T12" fmla="*/ 30 w 474"/>
                <a:gd name="T13" fmla="*/ 258 h 270"/>
                <a:gd name="T14" fmla="*/ 90 w 474"/>
                <a:gd name="T15" fmla="*/ 186 h 270"/>
                <a:gd name="T16" fmla="*/ 96 w 474"/>
                <a:gd name="T17" fmla="*/ 198 h 270"/>
                <a:gd name="T18" fmla="*/ 114 w 474"/>
                <a:gd name="T19" fmla="*/ 210 h 270"/>
                <a:gd name="T20" fmla="*/ 186 w 474"/>
                <a:gd name="T21" fmla="*/ 180 h 270"/>
                <a:gd name="T22" fmla="*/ 198 w 474"/>
                <a:gd name="T23" fmla="*/ 162 h 270"/>
                <a:gd name="T24" fmla="*/ 192 w 474"/>
                <a:gd name="T25" fmla="*/ 156 h 270"/>
                <a:gd name="T26" fmla="*/ 216 w 474"/>
                <a:gd name="T27" fmla="*/ 84 h 270"/>
                <a:gd name="T28" fmla="*/ 240 w 474"/>
                <a:gd name="T29" fmla="*/ 90 h 270"/>
                <a:gd name="T30" fmla="*/ 252 w 474"/>
                <a:gd name="T31" fmla="*/ 60 h 270"/>
                <a:gd name="T32" fmla="*/ 264 w 474"/>
                <a:gd name="T33" fmla="*/ 60 h 270"/>
                <a:gd name="T34" fmla="*/ 282 w 474"/>
                <a:gd name="T35" fmla="*/ 24 h 270"/>
                <a:gd name="T36" fmla="*/ 282 w 474"/>
                <a:gd name="T37" fmla="*/ 0 h 270"/>
                <a:gd name="T38" fmla="*/ 318 w 474"/>
                <a:gd name="T39" fmla="*/ 18 h 270"/>
                <a:gd name="T40" fmla="*/ 324 w 474"/>
                <a:gd name="T41" fmla="*/ 6 h 270"/>
                <a:gd name="T42" fmla="*/ 360 w 474"/>
                <a:gd name="T43" fmla="*/ 24 h 270"/>
                <a:gd name="T44" fmla="*/ 372 w 474"/>
                <a:gd name="T45" fmla="*/ 36 h 270"/>
                <a:gd name="T46" fmla="*/ 360 w 474"/>
                <a:gd name="T47" fmla="*/ 66 h 270"/>
                <a:gd name="T48" fmla="*/ 366 w 474"/>
                <a:gd name="T49" fmla="*/ 78 h 270"/>
                <a:gd name="T50" fmla="*/ 372 w 474"/>
                <a:gd name="T51" fmla="*/ 66 h 270"/>
                <a:gd name="T52" fmla="*/ 384 w 474"/>
                <a:gd name="T53" fmla="*/ 84 h 270"/>
                <a:gd name="T54" fmla="*/ 432 w 474"/>
                <a:gd name="T55" fmla="*/ 96 h 270"/>
                <a:gd name="T56" fmla="*/ 426 w 474"/>
                <a:gd name="T57" fmla="*/ 120 h 270"/>
                <a:gd name="T58" fmla="*/ 390 w 474"/>
                <a:gd name="T59" fmla="*/ 96 h 270"/>
                <a:gd name="T60" fmla="*/ 420 w 474"/>
                <a:gd name="T61" fmla="*/ 120 h 270"/>
                <a:gd name="T62" fmla="*/ 432 w 474"/>
                <a:gd name="T63" fmla="*/ 120 h 270"/>
                <a:gd name="T64" fmla="*/ 426 w 474"/>
                <a:gd name="T65" fmla="*/ 126 h 270"/>
                <a:gd name="T66" fmla="*/ 438 w 474"/>
                <a:gd name="T67" fmla="*/ 132 h 270"/>
                <a:gd name="T68" fmla="*/ 438 w 474"/>
                <a:gd name="T69" fmla="*/ 138 h 270"/>
                <a:gd name="T70" fmla="*/ 426 w 474"/>
                <a:gd name="T71" fmla="*/ 138 h 270"/>
                <a:gd name="T72" fmla="*/ 432 w 474"/>
                <a:gd name="T73" fmla="*/ 150 h 270"/>
                <a:gd name="T74" fmla="*/ 402 w 474"/>
                <a:gd name="T75" fmla="*/ 132 h 270"/>
                <a:gd name="T76" fmla="*/ 444 w 474"/>
                <a:gd name="T77" fmla="*/ 162 h 270"/>
                <a:gd name="T78" fmla="*/ 438 w 474"/>
                <a:gd name="T79" fmla="*/ 168 h 270"/>
                <a:gd name="T80" fmla="*/ 402 w 474"/>
                <a:gd name="T81" fmla="*/ 150 h 270"/>
                <a:gd name="T82" fmla="*/ 396 w 474"/>
                <a:gd name="T83" fmla="*/ 156 h 270"/>
                <a:gd name="T84" fmla="*/ 414 w 474"/>
                <a:gd name="T85" fmla="*/ 156 h 270"/>
                <a:gd name="T86" fmla="*/ 432 w 474"/>
                <a:gd name="T87" fmla="*/ 174 h 270"/>
                <a:gd name="T88" fmla="*/ 462 w 474"/>
                <a:gd name="T89" fmla="*/ 168 h 270"/>
                <a:gd name="T90" fmla="*/ 474 w 474"/>
                <a:gd name="T91" fmla="*/ 192 h 27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74"/>
                <a:gd name="T139" fmla="*/ 0 h 270"/>
                <a:gd name="T140" fmla="*/ 474 w 474"/>
                <a:gd name="T141" fmla="*/ 270 h 27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74" h="270">
                  <a:moveTo>
                    <a:pt x="474" y="192"/>
                  </a:moveTo>
                  <a:lnTo>
                    <a:pt x="468" y="186"/>
                  </a:lnTo>
                  <a:lnTo>
                    <a:pt x="474" y="192"/>
                  </a:lnTo>
                  <a:lnTo>
                    <a:pt x="468" y="198"/>
                  </a:lnTo>
                  <a:lnTo>
                    <a:pt x="120" y="252"/>
                  </a:lnTo>
                  <a:lnTo>
                    <a:pt x="0" y="270"/>
                  </a:lnTo>
                  <a:lnTo>
                    <a:pt x="30" y="258"/>
                  </a:lnTo>
                  <a:lnTo>
                    <a:pt x="90" y="186"/>
                  </a:lnTo>
                  <a:lnTo>
                    <a:pt x="96" y="198"/>
                  </a:lnTo>
                  <a:lnTo>
                    <a:pt x="114" y="210"/>
                  </a:lnTo>
                  <a:lnTo>
                    <a:pt x="186" y="180"/>
                  </a:lnTo>
                  <a:lnTo>
                    <a:pt x="198" y="162"/>
                  </a:lnTo>
                  <a:lnTo>
                    <a:pt x="192" y="156"/>
                  </a:lnTo>
                  <a:lnTo>
                    <a:pt x="216" y="84"/>
                  </a:lnTo>
                  <a:lnTo>
                    <a:pt x="240" y="90"/>
                  </a:lnTo>
                  <a:lnTo>
                    <a:pt x="252" y="60"/>
                  </a:lnTo>
                  <a:lnTo>
                    <a:pt x="264" y="60"/>
                  </a:lnTo>
                  <a:lnTo>
                    <a:pt x="282" y="24"/>
                  </a:lnTo>
                  <a:lnTo>
                    <a:pt x="282" y="0"/>
                  </a:lnTo>
                  <a:lnTo>
                    <a:pt x="318" y="18"/>
                  </a:lnTo>
                  <a:lnTo>
                    <a:pt x="324" y="6"/>
                  </a:lnTo>
                  <a:lnTo>
                    <a:pt x="360" y="24"/>
                  </a:lnTo>
                  <a:lnTo>
                    <a:pt x="372" y="36"/>
                  </a:lnTo>
                  <a:lnTo>
                    <a:pt x="360" y="66"/>
                  </a:lnTo>
                  <a:lnTo>
                    <a:pt x="366" y="78"/>
                  </a:lnTo>
                  <a:lnTo>
                    <a:pt x="372" y="66"/>
                  </a:lnTo>
                  <a:lnTo>
                    <a:pt x="384" y="84"/>
                  </a:lnTo>
                  <a:lnTo>
                    <a:pt x="432" y="96"/>
                  </a:lnTo>
                  <a:lnTo>
                    <a:pt x="426" y="120"/>
                  </a:lnTo>
                  <a:lnTo>
                    <a:pt x="390" y="96"/>
                  </a:lnTo>
                  <a:lnTo>
                    <a:pt x="420" y="120"/>
                  </a:lnTo>
                  <a:lnTo>
                    <a:pt x="432" y="120"/>
                  </a:lnTo>
                  <a:lnTo>
                    <a:pt x="426" y="126"/>
                  </a:lnTo>
                  <a:lnTo>
                    <a:pt x="438" y="132"/>
                  </a:lnTo>
                  <a:lnTo>
                    <a:pt x="438" y="138"/>
                  </a:lnTo>
                  <a:lnTo>
                    <a:pt x="426" y="138"/>
                  </a:lnTo>
                  <a:lnTo>
                    <a:pt x="432" y="150"/>
                  </a:lnTo>
                  <a:lnTo>
                    <a:pt x="402" y="132"/>
                  </a:lnTo>
                  <a:lnTo>
                    <a:pt x="444" y="162"/>
                  </a:lnTo>
                  <a:lnTo>
                    <a:pt x="438" y="168"/>
                  </a:lnTo>
                  <a:lnTo>
                    <a:pt x="402" y="150"/>
                  </a:lnTo>
                  <a:lnTo>
                    <a:pt x="396" y="156"/>
                  </a:lnTo>
                  <a:lnTo>
                    <a:pt x="414" y="156"/>
                  </a:lnTo>
                  <a:lnTo>
                    <a:pt x="432" y="174"/>
                  </a:lnTo>
                  <a:lnTo>
                    <a:pt x="462" y="168"/>
                  </a:lnTo>
                  <a:lnTo>
                    <a:pt x="474" y="192"/>
                  </a:lnTo>
                  <a:close/>
                </a:path>
              </a:pathLst>
            </a:custGeom>
            <a:solidFill>
              <a:srgbClr val="FF8C00"/>
            </a:solidFill>
            <a:ln w="9525">
              <a:solidFill>
                <a:srgbClr val="FF8C00"/>
              </a:solidFill>
              <a:prstDash val="solid"/>
              <a:round/>
              <a:headEnd/>
              <a:tailEnd/>
            </a:ln>
          </p:spPr>
          <p:txBody>
            <a:bodyPr/>
            <a:lstStyle/>
            <a:p>
              <a:endParaRPr lang="en-US"/>
            </a:p>
          </p:txBody>
        </p:sp>
        <p:sp>
          <p:nvSpPr>
            <p:cNvPr id="12406" name="Freeform 242"/>
            <p:cNvSpPr>
              <a:spLocks/>
            </p:cNvSpPr>
            <p:nvPr/>
          </p:nvSpPr>
          <p:spPr bwMode="auto">
            <a:xfrm>
              <a:off x="3681" y="2004"/>
              <a:ext cx="474" cy="270"/>
            </a:xfrm>
            <a:custGeom>
              <a:avLst/>
              <a:gdLst>
                <a:gd name="T0" fmla="*/ 474 w 474"/>
                <a:gd name="T1" fmla="*/ 192 h 270"/>
                <a:gd name="T2" fmla="*/ 468 w 474"/>
                <a:gd name="T3" fmla="*/ 186 h 270"/>
                <a:gd name="T4" fmla="*/ 474 w 474"/>
                <a:gd name="T5" fmla="*/ 192 h 270"/>
                <a:gd name="T6" fmla="*/ 468 w 474"/>
                <a:gd name="T7" fmla="*/ 198 h 270"/>
                <a:gd name="T8" fmla="*/ 120 w 474"/>
                <a:gd name="T9" fmla="*/ 252 h 270"/>
                <a:gd name="T10" fmla="*/ 0 w 474"/>
                <a:gd name="T11" fmla="*/ 270 h 270"/>
                <a:gd name="T12" fmla="*/ 30 w 474"/>
                <a:gd name="T13" fmla="*/ 258 h 270"/>
                <a:gd name="T14" fmla="*/ 90 w 474"/>
                <a:gd name="T15" fmla="*/ 186 h 270"/>
                <a:gd name="T16" fmla="*/ 96 w 474"/>
                <a:gd name="T17" fmla="*/ 198 h 270"/>
                <a:gd name="T18" fmla="*/ 114 w 474"/>
                <a:gd name="T19" fmla="*/ 210 h 270"/>
                <a:gd name="T20" fmla="*/ 186 w 474"/>
                <a:gd name="T21" fmla="*/ 180 h 270"/>
                <a:gd name="T22" fmla="*/ 198 w 474"/>
                <a:gd name="T23" fmla="*/ 162 h 270"/>
                <a:gd name="T24" fmla="*/ 192 w 474"/>
                <a:gd name="T25" fmla="*/ 156 h 270"/>
                <a:gd name="T26" fmla="*/ 216 w 474"/>
                <a:gd name="T27" fmla="*/ 84 h 270"/>
                <a:gd name="T28" fmla="*/ 240 w 474"/>
                <a:gd name="T29" fmla="*/ 90 h 270"/>
                <a:gd name="T30" fmla="*/ 252 w 474"/>
                <a:gd name="T31" fmla="*/ 60 h 270"/>
                <a:gd name="T32" fmla="*/ 264 w 474"/>
                <a:gd name="T33" fmla="*/ 60 h 270"/>
                <a:gd name="T34" fmla="*/ 282 w 474"/>
                <a:gd name="T35" fmla="*/ 24 h 270"/>
                <a:gd name="T36" fmla="*/ 282 w 474"/>
                <a:gd name="T37" fmla="*/ 0 h 270"/>
                <a:gd name="T38" fmla="*/ 318 w 474"/>
                <a:gd name="T39" fmla="*/ 18 h 270"/>
                <a:gd name="T40" fmla="*/ 324 w 474"/>
                <a:gd name="T41" fmla="*/ 6 h 270"/>
                <a:gd name="T42" fmla="*/ 360 w 474"/>
                <a:gd name="T43" fmla="*/ 24 h 270"/>
                <a:gd name="T44" fmla="*/ 372 w 474"/>
                <a:gd name="T45" fmla="*/ 36 h 270"/>
                <a:gd name="T46" fmla="*/ 360 w 474"/>
                <a:gd name="T47" fmla="*/ 66 h 270"/>
                <a:gd name="T48" fmla="*/ 366 w 474"/>
                <a:gd name="T49" fmla="*/ 78 h 270"/>
                <a:gd name="T50" fmla="*/ 372 w 474"/>
                <a:gd name="T51" fmla="*/ 66 h 270"/>
                <a:gd name="T52" fmla="*/ 384 w 474"/>
                <a:gd name="T53" fmla="*/ 84 h 270"/>
                <a:gd name="T54" fmla="*/ 432 w 474"/>
                <a:gd name="T55" fmla="*/ 96 h 270"/>
                <a:gd name="T56" fmla="*/ 426 w 474"/>
                <a:gd name="T57" fmla="*/ 120 h 270"/>
                <a:gd name="T58" fmla="*/ 390 w 474"/>
                <a:gd name="T59" fmla="*/ 96 h 270"/>
                <a:gd name="T60" fmla="*/ 420 w 474"/>
                <a:gd name="T61" fmla="*/ 120 h 270"/>
                <a:gd name="T62" fmla="*/ 432 w 474"/>
                <a:gd name="T63" fmla="*/ 120 h 270"/>
                <a:gd name="T64" fmla="*/ 426 w 474"/>
                <a:gd name="T65" fmla="*/ 126 h 270"/>
                <a:gd name="T66" fmla="*/ 438 w 474"/>
                <a:gd name="T67" fmla="*/ 132 h 270"/>
                <a:gd name="T68" fmla="*/ 438 w 474"/>
                <a:gd name="T69" fmla="*/ 138 h 270"/>
                <a:gd name="T70" fmla="*/ 426 w 474"/>
                <a:gd name="T71" fmla="*/ 138 h 270"/>
                <a:gd name="T72" fmla="*/ 432 w 474"/>
                <a:gd name="T73" fmla="*/ 150 h 270"/>
                <a:gd name="T74" fmla="*/ 402 w 474"/>
                <a:gd name="T75" fmla="*/ 132 h 270"/>
                <a:gd name="T76" fmla="*/ 444 w 474"/>
                <a:gd name="T77" fmla="*/ 162 h 270"/>
                <a:gd name="T78" fmla="*/ 438 w 474"/>
                <a:gd name="T79" fmla="*/ 168 h 270"/>
                <a:gd name="T80" fmla="*/ 402 w 474"/>
                <a:gd name="T81" fmla="*/ 150 h 270"/>
                <a:gd name="T82" fmla="*/ 396 w 474"/>
                <a:gd name="T83" fmla="*/ 156 h 270"/>
                <a:gd name="T84" fmla="*/ 414 w 474"/>
                <a:gd name="T85" fmla="*/ 156 h 270"/>
                <a:gd name="T86" fmla="*/ 432 w 474"/>
                <a:gd name="T87" fmla="*/ 174 h 270"/>
                <a:gd name="T88" fmla="*/ 462 w 474"/>
                <a:gd name="T89" fmla="*/ 168 h 270"/>
                <a:gd name="T90" fmla="*/ 474 w 474"/>
                <a:gd name="T91" fmla="*/ 192 h 270"/>
                <a:gd name="T92" fmla="*/ 474 w 474"/>
                <a:gd name="T93" fmla="*/ 198 h 2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74"/>
                <a:gd name="T142" fmla="*/ 0 h 270"/>
                <a:gd name="T143" fmla="*/ 474 w 474"/>
                <a:gd name="T144" fmla="*/ 270 h 2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74" h="270">
                  <a:moveTo>
                    <a:pt x="474" y="192"/>
                  </a:moveTo>
                  <a:lnTo>
                    <a:pt x="468" y="186"/>
                  </a:lnTo>
                  <a:lnTo>
                    <a:pt x="474" y="192"/>
                  </a:lnTo>
                  <a:lnTo>
                    <a:pt x="468" y="198"/>
                  </a:lnTo>
                  <a:lnTo>
                    <a:pt x="120" y="252"/>
                  </a:lnTo>
                  <a:lnTo>
                    <a:pt x="0" y="270"/>
                  </a:lnTo>
                  <a:lnTo>
                    <a:pt x="30" y="258"/>
                  </a:lnTo>
                  <a:lnTo>
                    <a:pt x="90" y="186"/>
                  </a:lnTo>
                  <a:lnTo>
                    <a:pt x="96" y="198"/>
                  </a:lnTo>
                  <a:lnTo>
                    <a:pt x="114" y="210"/>
                  </a:lnTo>
                  <a:lnTo>
                    <a:pt x="186" y="180"/>
                  </a:lnTo>
                  <a:lnTo>
                    <a:pt x="198" y="162"/>
                  </a:lnTo>
                  <a:lnTo>
                    <a:pt x="192" y="156"/>
                  </a:lnTo>
                  <a:lnTo>
                    <a:pt x="216" y="84"/>
                  </a:lnTo>
                  <a:lnTo>
                    <a:pt x="240" y="90"/>
                  </a:lnTo>
                  <a:lnTo>
                    <a:pt x="252" y="60"/>
                  </a:lnTo>
                  <a:lnTo>
                    <a:pt x="264" y="60"/>
                  </a:lnTo>
                  <a:lnTo>
                    <a:pt x="282" y="24"/>
                  </a:lnTo>
                  <a:lnTo>
                    <a:pt x="282" y="0"/>
                  </a:lnTo>
                  <a:lnTo>
                    <a:pt x="318" y="18"/>
                  </a:lnTo>
                  <a:lnTo>
                    <a:pt x="324" y="6"/>
                  </a:lnTo>
                  <a:lnTo>
                    <a:pt x="360" y="24"/>
                  </a:lnTo>
                  <a:lnTo>
                    <a:pt x="372" y="36"/>
                  </a:lnTo>
                  <a:lnTo>
                    <a:pt x="360" y="66"/>
                  </a:lnTo>
                  <a:lnTo>
                    <a:pt x="366" y="78"/>
                  </a:lnTo>
                  <a:lnTo>
                    <a:pt x="372" y="66"/>
                  </a:lnTo>
                  <a:lnTo>
                    <a:pt x="384" y="84"/>
                  </a:lnTo>
                  <a:lnTo>
                    <a:pt x="432" y="96"/>
                  </a:lnTo>
                  <a:lnTo>
                    <a:pt x="426" y="120"/>
                  </a:lnTo>
                  <a:lnTo>
                    <a:pt x="390" y="96"/>
                  </a:lnTo>
                  <a:lnTo>
                    <a:pt x="420" y="120"/>
                  </a:lnTo>
                  <a:lnTo>
                    <a:pt x="432" y="120"/>
                  </a:lnTo>
                  <a:lnTo>
                    <a:pt x="426" y="126"/>
                  </a:lnTo>
                  <a:lnTo>
                    <a:pt x="438" y="132"/>
                  </a:lnTo>
                  <a:lnTo>
                    <a:pt x="438" y="138"/>
                  </a:lnTo>
                  <a:lnTo>
                    <a:pt x="426" y="138"/>
                  </a:lnTo>
                  <a:lnTo>
                    <a:pt x="432" y="150"/>
                  </a:lnTo>
                  <a:lnTo>
                    <a:pt x="402" y="132"/>
                  </a:lnTo>
                  <a:lnTo>
                    <a:pt x="444" y="162"/>
                  </a:lnTo>
                  <a:lnTo>
                    <a:pt x="438" y="168"/>
                  </a:lnTo>
                  <a:lnTo>
                    <a:pt x="402" y="150"/>
                  </a:lnTo>
                  <a:lnTo>
                    <a:pt x="396" y="156"/>
                  </a:lnTo>
                  <a:lnTo>
                    <a:pt x="414" y="156"/>
                  </a:lnTo>
                  <a:lnTo>
                    <a:pt x="432" y="174"/>
                  </a:lnTo>
                  <a:lnTo>
                    <a:pt x="462" y="168"/>
                  </a:lnTo>
                  <a:lnTo>
                    <a:pt x="474" y="192"/>
                  </a:lnTo>
                  <a:lnTo>
                    <a:pt x="474" y="198"/>
                  </a:lnTo>
                </a:path>
              </a:pathLst>
            </a:custGeom>
            <a:noFill/>
            <a:ln w="9525">
              <a:solidFill>
                <a:srgbClr val="000000"/>
              </a:solidFill>
              <a:prstDash val="solid"/>
              <a:round/>
              <a:headEnd/>
              <a:tailEnd/>
            </a:ln>
          </p:spPr>
          <p:txBody>
            <a:bodyPr/>
            <a:lstStyle/>
            <a:p>
              <a:endParaRPr lang="en-US"/>
            </a:p>
          </p:txBody>
        </p:sp>
        <p:sp>
          <p:nvSpPr>
            <p:cNvPr id="12407" name="Freeform 243"/>
            <p:cNvSpPr>
              <a:spLocks/>
            </p:cNvSpPr>
            <p:nvPr/>
          </p:nvSpPr>
          <p:spPr bwMode="auto">
            <a:xfrm>
              <a:off x="1419" y="1164"/>
              <a:ext cx="408" cy="300"/>
            </a:xfrm>
            <a:custGeom>
              <a:avLst/>
              <a:gdLst>
                <a:gd name="T0" fmla="*/ 30 w 408"/>
                <a:gd name="T1" fmla="*/ 192 h 300"/>
                <a:gd name="T2" fmla="*/ 0 w 408"/>
                <a:gd name="T3" fmla="*/ 180 h 300"/>
                <a:gd name="T4" fmla="*/ 6 w 408"/>
                <a:gd name="T5" fmla="*/ 156 h 300"/>
                <a:gd name="T6" fmla="*/ 6 w 408"/>
                <a:gd name="T7" fmla="*/ 174 h 300"/>
                <a:gd name="T8" fmla="*/ 18 w 408"/>
                <a:gd name="T9" fmla="*/ 150 h 300"/>
                <a:gd name="T10" fmla="*/ 6 w 408"/>
                <a:gd name="T11" fmla="*/ 150 h 300"/>
                <a:gd name="T12" fmla="*/ 12 w 408"/>
                <a:gd name="T13" fmla="*/ 132 h 300"/>
                <a:gd name="T14" fmla="*/ 24 w 408"/>
                <a:gd name="T15" fmla="*/ 132 h 300"/>
                <a:gd name="T16" fmla="*/ 12 w 408"/>
                <a:gd name="T17" fmla="*/ 126 h 300"/>
                <a:gd name="T18" fmla="*/ 12 w 408"/>
                <a:gd name="T19" fmla="*/ 66 h 300"/>
                <a:gd name="T20" fmla="*/ 6 w 408"/>
                <a:gd name="T21" fmla="*/ 48 h 300"/>
                <a:gd name="T22" fmla="*/ 12 w 408"/>
                <a:gd name="T23" fmla="*/ 18 h 300"/>
                <a:gd name="T24" fmla="*/ 48 w 408"/>
                <a:gd name="T25" fmla="*/ 42 h 300"/>
                <a:gd name="T26" fmla="*/ 84 w 408"/>
                <a:gd name="T27" fmla="*/ 60 h 300"/>
                <a:gd name="T28" fmla="*/ 96 w 408"/>
                <a:gd name="T29" fmla="*/ 72 h 300"/>
                <a:gd name="T30" fmla="*/ 102 w 408"/>
                <a:gd name="T31" fmla="*/ 66 h 300"/>
                <a:gd name="T32" fmla="*/ 108 w 408"/>
                <a:gd name="T33" fmla="*/ 72 h 300"/>
                <a:gd name="T34" fmla="*/ 108 w 408"/>
                <a:gd name="T35" fmla="*/ 84 h 300"/>
                <a:gd name="T36" fmla="*/ 96 w 408"/>
                <a:gd name="T37" fmla="*/ 84 h 300"/>
                <a:gd name="T38" fmla="*/ 66 w 408"/>
                <a:gd name="T39" fmla="*/ 114 h 300"/>
                <a:gd name="T40" fmla="*/ 72 w 408"/>
                <a:gd name="T41" fmla="*/ 114 h 300"/>
                <a:gd name="T42" fmla="*/ 108 w 408"/>
                <a:gd name="T43" fmla="*/ 90 h 300"/>
                <a:gd name="T44" fmla="*/ 108 w 408"/>
                <a:gd name="T45" fmla="*/ 78 h 300"/>
                <a:gd name="T46" fmla="*/ 114 w 408"/>
                <a:gd name="T47" fmla="*/ 84 h 300"/>
                <a:gd name="T48" fmla="*/ 114 w 408"/>
                <a:gd name="T49" fmla="*/ 96 h 300"/>
                <a:gd name="T50" fmla="*/ 96 w 408"/>
                <a:gd name="T51" fmla="*/ 102 h 300"/>
                <a:gd name="T52" fmla="*/ 102 w 408"/>
                <a:gd name="T53" fmla="*/ 114 h 300"/>
                <a:gd name="T54" fmla="*/ 96 w 408"/>
                <a:gd name="T55" fmla="*/ 132 h 300"/>
                <a:gd name="T56" fmla="*/ 96 w 408"/>
                <a:gd name="T57" fmla="*/ 120 h 300"/>
                <a:gd name="T58" fmla="*/ 84 w 408"/>
                <a:gd name="T59" fmla="*/ 132 h 300"/>
                <a:gd name="T60" fmla="*/ 84 w 408"/>
                <a:gd name="T61" fmla="*/ 120 h 300"/>
                <a:gd name="T62" fmla="*/ 66 w 408"/>
                <a:gd name="T63" fmla="*/ 132 h 300"/>
                <a:gd name="T64" fmla="*/ 78 w 408"/>
                <a:gd name="T65" fmla="*/ 144 h 300"/>
                <a:gd name="T66" fmla="*/ 114 w 408"/>
                <a:gd name="T67" fmla="*/ 126 h 300"/>
                <a:gd name="T68" fmla="*/ 114 w 408"/>
                <a:gd name="T69" fmla="*/ 102 h 300"/>
                <a:gd name="T70" fmla="*/ 132 w 408"/>
                <a:gd name="T71" fmla="*/ 78 h 300"/>
                <a:gd name="T72" fmla="*/ 114 w 408"/>
                <a:gd name="T73" fmla="*/ 42 h 300"/>
                <a:gd name="T74" fmla="*/ 132 w 408"/>
                <a:gd name="T75" fmla="*/ 36 h 300"/>
                <a:gd name="T76" fmla="*/ 126 w 408"/>
                <a:gd name="T77" fmla="*/ 0 h 300"/>
                <a:gd name="T78" fmla="*/ 408 w 408"/>
                <a:gd name="T79" fmla="*/ 72 h 300"/>
                <a:gd name="T80" fmla="*/ 366 w 408"/>
                <a:gd name="T81" fmla="*/ 300 h 300"/>
                <a:gd name="T82" fmla="*/ 258 w 408"/>
                <a:gd name="T83" fmla="*/ 276 h 300"/>
                <a:gd name="T84" fmla="*/ 132 w 408"/>
                <a:gd name="T85" fmla="*/ 276 h 300"/>
                <a:gd name="T86" fmla="*/ 102 w 408"/>
                <a:gd name="T87" fmla="*/ 258 h 300"/>
                <a:gd name="T88" fmla="*/ 72 w 408"/>
                <a:gd name="T89" fmla="*/ 264 h 300"/>
                <a:gd name="T90" fmla="*/ 48 w 408"/>
                <a:gd name="T91" fmla="*/ 252 h 300"/>
                <a:gd name="T92" fmla="*/ 54 w 408"/>
                <a:gd name="T93" fmla="*/ 216 h 300"/>
                <a:gd name="T94" fmla="*/ 24 w 408"/>
                <a:gd name="T95" fmla="*/ 198 h 300"/>
                <a:gd name="T96" fmla="*/ 30 w 408"/>
                <a:gd name="T97" fmla="*/ 192 h 30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08"/>
                <a:gd name="T148" fmla="*/ 0 h 300"/>
                <a:gd name="T149" fmla="*/ 408 w 408"/>
                <a:gd name="T150" fmla="*/ 300 h 30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08" h="300">
                  <a:moveTo>
                    <a:pt x="30" y="192"/>
                  </a:moveTo>
                  <a:lnTo>
                    <a:pt x="0" y="180"/>
                  </a:lnTo>
                  <a:lnTo>
                    <a:pt x="6" y="156"/>
                  </a:lnTo>
                  <a:lnTo>
                    <a:pt x="6" y="174"/>
                  </a:lnTo>
                  <a:lnTo>
                    <a:pt x="18" y="150"/>
                  </a:lnTo>
                  <a:lnTo>
                    <a:pt x="6" y="150"/>
                  </a:lnTo>
                  <a:lnTo>
                    <a:pt x="12" y="132"/>
                  </a:lnTo>
                  <a:lnTo>
                    <a:pt x="24" y="132"/>
                  </a:lnTo>
                  <a:lnTo>
                    <a:pt x="12" y="126"/>
                  </a:lnTo>
                  <a:lnTo>
                    <a:pt x="12" y="66"/>
                  </a:lnTo>
                  <a:lnTo>
                    <a:pt x="6" y="48"/>
                  </a:lnTo>
                  <a:lnTo>
                    <a:pt x="12" y="18"/>
                  </a:lnTo>
                  <a:lnTo>
                    <a:pt x="48" y="42"/>
                  </a:lnTo>
                  <a:lnTo>
                    <a:pt x="84" y="60"/>
                  </a:lnTo>
                  <a:lnTo>
                    <a:pt x="96" y="72"/>
                  </a:lnTo>
                  <a:lnTo>
                    <a:pt x="102" y="66"/>
                  </a:lnTo>
                  <a:lnTo>
                    <a:pt x="108" y="72"/>
                  </a:lnTo>
                  <a:lnTo>
                    <a:pt x="108" y="84"/>
                  </a:lnTo>
                  <a:lnTo>
                    <a:pt x="96" y="84"/>
                  </a:lnTo>
                  <a:lnTo>
                    <a:pt x="66" y="114"/>
                  </a:lnTo>
                  <a:lnTo>
                    <a:pt x="72" y="114"/>
                  </a:lnTo>
                  <a:lnTo>
                    <a:pt x="108" y="90"/>
                  </a:lnTo>
                  <a:lnTo>
                    <a:pt x="108" y="78"/>
                  </a:lnTo>
                  <a:lnTo>
                    <a:pt x="114" y="84"/>
                  </a:lnTo>
                  <a:lnTo>
                    <a:pt x="114" y="96"/>
                  </a:lnTo>
                  <a:lnTo>
                    <a:pt x="96" y="102"/>
                  </a:lnTo>
                  <a:lnTo>
                    <a:pt x="102" y="114"/>
                  </a:lnTo>
                  <a:lnTo>
                    <a:pt x="96" y="132"/>
                  </a:lnTo>
                  <a:lnTo>
                    <a:pt x="96" y="120"/>
                  </a:lnTo>
                  <a:lnTo>
                    <a:pt x="84" y="132"/>
                  </a:lnTo>
                  <a:lnTo>
                    <a:pt x="84" y="120"/>
                  </a:lnTo>
                  <a:lnTo>
                    <a:pt x="66" y="132"/>
                  </a:lnTo>
                  <a:lnTo>
                    <a:pt x="78" y="144"/>
                  </a:lnTo>
                  <a:lnTo>
                    <a:pt x="114" y="126"/>
                  </a:lnTo>
                  <a:lnTo>
                    <a:pt x="114" y="102"/>
                  </a:lnTo>
                  <a:lnTo>
                    <a:pt x="132" y="78"/>
                  </a:lnTo>
                  <a:lnTo>
                    <a:pt x="114" y="42"/>
                  </a:lnTo>
                  <a:lnTo>
                    <a:pt x="132" y="36"/>
                  </a:lnTo>
                  <a:lnTo>
                    <a:pt x="126" y="0"/>
                  </a:lnTo>
                  <a:lnTo>
                    <a:pt x="408" y="72"/>
                  </a:lnTo>
                  <a:lnTo>
                    <a:pt x="366" y="300"/>
                  </a:lnTo>
                  <a:lnTo>
                    <a:pt x="258" y="276"/>
                  </a:lnTo>
                  <a:lnTo>
                    <a:pt x="132" y="276"/>
                  </a:lnTo>
                  <a:lnTo>
                    <a:pt x="102" y="258"/>
                  </a:lnTo>
                  <a:lnTo>
                    <a:pt x="72" y="264"/>
                  </a:lnTo>
                  <a:lnTo>
                    <a:pt x="48" y="252"/>
                  </a:lnTo>
                  <a:lnTo>
                    <a:pt x="54" y="216"/>
                  </a:lnTo>
                  <a:lnTo>
                    <a:pt x="24" y="198"/>
                  </a:lnTo>
                  <a:lnTo>
                    <a:pt x="30" y="192"/>
                  </a:lnTo>
                  <a:close/>
                </a:path>
              </a:pathLst>
            </a:custGeom>
            <a:solidFill>
              <a:srgbClr val="FF8C00"/>
            </a:solidFill>
            <a:ln w="9525">
              <a:solidFill>
                <a:srgbClr val="FF8C00"/>
              </a:solidFill>
              <a:prstDash val="solid"/>
              <a:round/>
              <a:headEnd/>
              <a:tailEnd/>
            </a:ln>
          </p:spPr>
          <p:txBody>
            <a:bodyPr/>
            <a:lstStyle/>
            <a:p>
              <a:endParaRPr lang="en-US"/>
            </a:p>
          </p:txBody>
        </p:sp>
        <p:sp>
          <p:nvSpPr>
            <p:cNvPr id="12408" name="Freeform 244"/>
            <p:cNvSpPr>
              <a:spLocks/>
            </p:cNvSpPr>
            <p:nvPr/>
          </p:nvSpPr>
          <p:spPr bwMode="auto">
            <a:xfrm>
              <a:off x="1419" y="1164"/>
              <a:ext cx="408" cy="300"/>
            </a:xfrm>
            <a:custGeom>
              <a:avLst/>
              <a:gdLst>
                <a:gd name="T0" fmla="*/ 30 w 408"/>
                <a:gd name="T1" fmla="*/ 192 h 300"/>
                <a:gd name="T2" fmla="*/ 0 w 408"/>
                <a:gd name="T3" fmla="*/ 180 h 300"/>
                <a:gd name="T4" fmla="*/ 6 w 408"/>
                <a:gd name="T5" fmla="*/ 156 h 300"/>
                <a:gd name="T6" fmla="*/ 6 w 408"/>
                <a:gd name="T7" fmla="*/ 174 h 300"/>
                <a:gd name="T8" fmla="*/ 18 w 408"/>
                <a:gd name="T9" fmla="*/ 150 h 300"/>
                <a:gd name="T10" fmla="*/ 6 w 408"/>
                <a:gd name="T11" fmla="*/ 150 h 300"/>
                <a:gd name="T12" fmla="*/ 12 w 408"/>
                <a:gd name="T13" fmla="*/ 132 h 300"/>
                <a:gd name="T14" fmla="*/ 24 w 408"/>
                <a:gd name="T15" fmla="*/ 132 h 300"/>
                <a:gd name="T16" fmla="*/ 12 w 408"/>
                <a:gd name="T17" fmla="*/ 126 h 300"/>
                <a:gd name="T18" fmla="*/ 12 w 408"/>
                <a:gd name="T19" fmla="*/ 66 h 300"/>
                <a:gd name="T20" fmla="*/ 6 w 408"/>
                <a:gd name="T21" fmla="*/ 48 h 300"/>
                <a:gd name="T22" fmla="*/ 12 w 408"/>
                <a:gd name="T23" fmla="*/ 18 h 300"/>
                <a:gd name="T24" fmla="*/ 48 w 408"/>
                <a:gd name="T25" fmla="*/ 42 h 300"/>
                <a:gd name="T26" fmla="*/ 84 w 408"/>
                <a:gd name="T27" fmla="*/ 60 h 300"/>
                <a:gd name="T28" fmla="*/ 96 w 408"/>
                <a:gd name="T29" fmla="*/ 72 h 300"/>
                <a:gd name="T30" fmla="*/ 102 w 408"/>
                <a:gd name="T31" fmla="*/ 66 h 300"/>
                <a:gd name="T32" fmla="*/ 108 w 408"/>
                <a:gd name="T33" fmla="*/ 72 h 300"/>
                <a:gd name="T34" fmla="*/ 108 w 408"/>
                <a:gd name="T35" fmla="*/ 84 h 300"/>
                <a:gd name="T36" fmla="*/ 96 w 408"/>
                <a:gd name="T37" fmla="*/ 84 h 300"/>
                <a:gd name="T38" fmla="*/ 66 w 408"/>
                <a:gd name="T39" fmla="*/ 114 h 300"/>
                <a:gd name="T40" fmla="*/ 84 w 408"/>
                <a:gd name="T41" fmla="*/ 114 h 300"/>
                <a:gd name="T42" fmla="*/ 72 w 408"/>
                <a:gd name="T43" fmla="*/ 114 h 300"/>
                <a:gd name="T44" fmla="*/ 108 w 408"/>
                <a:gd name="T45" fmla="*/ 90 h 300"/>
                <a:gd name="T46" fmla="*/ 108 w 408"/>
                <a:gd name="T47" fmla="*/ 78 h 300"/>
                <a:gd name="T48" fmla="*/ 114 w 408"/>
                <a:gd name="T49" fmla="*/ 84 h 300"/>
                <a:gd name="T50" fmla="*/ 114 w 408"/>
                <a:gd name="T51" fmla="*/ 96 h 300"/>
                <a:gd name="T52" fmla="*/ 96 w 408"/>
                <a:gd name="T53" fmla="*/ 102 h 300"/>
                <a:gd name="T54" fmla="*/ 102 w 408"/>
                <a:gd name="T55" fmla="*/ 114 h 300"/>
                <a:gd name="T56" fmla="*/ 96 w 408"/>
                <a:gd name="T57" fmla="*/ 132 h 300"/>
                <a:gd name="T58" fmla="*/ 96 w 408"/>
                <a:gd name="T59" fmla="*/ 120 h 300"/>
                <a:gd name="T60" fmla="*/ 84 w 408"/>
                <a:gd name="T61" fmla="*/ 132 h 300"/>
                <a:gd name="T62" fmla="*/ 84 w 408"/>
                <a:gd name="T63" fmla="*/ 120 h 300"/>
                <a:gd name="T64" fmla="*/ 66 w 408"/>
                <a:gd name="T65" fmla="*/ 132 h 300"/>
                <a:gd name="T66" fmla="*/ 78 w 408"/>
                <a:gd name="T67" fmla="*/ 144 h 300"/>
                <a:gd name="T68" fmla="*/ 114 w 408"/>
                <a:gd name="T69" fmla="*/ 126 h 300"/>
                <a:gd name="T70" fmla="*/ 114 w 408"/>
                <a:gd name="T71" fmla="*/ 102 h 300"/>
                <a:gd name="T72" fmla="*/ 132 w 408"/>
                <a:gd name="T73" fmla="*/ 78 h 300"/>
                <a:gd name="T74" fmla="*/ 114 w 408"/>
                <a:gd name="T75" fmla="*/ 42 h 300"/>
                <a:gd name="T76" fmla="*/ 132 w 408"/>
                <a:gd name="T77" fmla="*/ 36 h 300"/>
                <a:gd name="T78" fmla="*/ 126 w 408"/>
                <a:gd name="T79" fmla="*/ 0 h 300"/>
                <a:gd name="T80" fmla="*/ 408 w 408"/>
                <a:gd name="T81" fmla="*/ 72 h 300"/>
                <a:gd name="T82" fmla="*/ 366 w 408"/>
                <a:gd name="T83" fmla="*/ 300 h 300"/>
                <a:gd name="T84" fmla="*/ 258 w 408"/>
                <a:gd name="T85" fmla="*/ 276 h 300"/>
                <a:gd name="T86" fmla="*/ 132 w 408"/>
                <a:gd name="T87" fmla="*/ 276 h 300"/>
                <a:gd name="T88" fmla="*/ 102 w 408"/>
                <a:gd name="T89" fmla="*/ 258 h 300"/>
                <a:gd name="T90" fmla="*/ 72 w 408"/>
                <a:gd name="T91" fmla="*/ 264 h 300"/>
                <a:gd name="T92" fmla="*/ 48 w 408"/>
                <a:gd name="T93" fmla="*/ 252 h 300"/>
                <a:gd name="T94" fmla="*/ 54 w 408"/>
                <a:gd name="T95" fmla="*/ 216 h 300"/>
                <a:gd name="T96" fmla="*/ 24 w 408"/>
                <a:gd name="T97" fmla="*/ 198 h 300"/>
                <a:gd name="T98" fmla="*/ 30 w 408"/>
                <a:gd name="T99" fmla="*/ 192 h 300"/>
                <a:gd name="T100" fmla="*/ 30 w 408"/>
                <a:gd name="T101" fmla="*/ 198 h 30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08"/>
                <a:gd name="T154" fmla="*/ 0 h 300"/>
                <a:gd name="T155" fmla="*/ 408 w 408"/>
                <a:gd name="T156" fmla="*/ 300 h 30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08" h="300">
                  <a:moveTo>
                    <a:pt x="30" y="192"/>
                  </a:moveTo>
                  <a:lnTo>
                    <a:pt x="0" y="180"/>
                  </a:lnTo>
                  <a:lnTo>
                    <a:pt x="6" y="156"/>
                  </a:lnTo>
                  <a:lnTo>
                    <a:pt x="6" y="174"/>
                  </a:lnTo>
                  <a:lnTo>
                    <a:pt x="18" y="150"/>
                  </a:lnTo>
                  <a:lnTo>
                    <a:pt x="6" y="150"/>
                  </a:lnTo>
                  <a:lnTo>
                    <a:pt x="12" y="132"/>
                  </a:lnTo>
                  <a:lnTo>
                    <a:pt x="24" y="132"/>
                  </a:lnTo>
                  <a:lnTo>
                    <a:pt x="12" y="126"/>
                  </a:lnTo>
                  <a:lnTo>
                    <a:pt x="12" y="66"/>
                  </a:lnTo>
                  <a:lnTo>
                    <a:pt x="6" y="48"/>
                  </a:lnTo>
                  <a:lnTo>
                    <a:pt x="12" y="18"/>
                  </a:lnTo>
                  <a:lnTo>
                    <a:pt x="48" y="42"/>
                  </a:lnTo>
                  <a:lnTo>
                    <a:pt x="84" y="60"/>
                  </a:lnTo>
                  <a:lnTo>
                    <a:pt x="96" y="72"/>
                  </a:lnTo>
                  <a:lnTo>
                    <a:pt x="102" y="66"/>
                  </a:lnTo>
                  <a:lnTo>
                    <a:pt x="108" y="72"/>
                  </a:lnTo>
                  <a:lnTo>
                    <a:pt x="108" y="84"/>
                  </a:lnTo>
                  <a:lnTo>
                    <a:pt x="96" y="84"/>
                  </a:lnTo>
                  <a:lnTo>
                    <a:pt x="66" y="114"/>
                  </a:lnTo>
                  <a:lnTo>
                    <a:pt x="84" y="114"/>
                  </a:lnTo>
                  <a:lnTo>
                    <a:pt x="72" y="114"/>
                  </a:lnTo>
                  <a:lnTo>
                    <a:pt x="108" y="90"/>
                  </a:lnTo>
                  <a:lnTo>
                    <a:pt x="108" y="78"/>
                  </a:lnTo>
                  <a:lnTo>
                    <a:pt x="114" y="84"/>
                  </a:lnTo>
                  <a:lnTo>
                    <a:pt x="114" y="96"/>
                  </a:lnTo>
                  <a:lnTo>
                    <a:pt x="96" y="102"/>
                  </a:lnTo>
                  <a:lnTo>
                    <a:pt x="102" y="114"/>
                  </a:lnTo>
                  <a:lnTo>
                    <a:pt x="96" y="132"/>
                  </a:lnTo>
                  <a:lnTo>
                    <a:pt x="96" y="120"/>
                  </a:lnTo>
                  <a:lnTo>
                    <a:pt x="84" y="132"/>
                  </a:lnTo>
                  <a:lnTo>
                    <a:pt x="84" y="120"/>
                  </a:lnTo>
                  <a:lnTo>
                    <a:pt x="66" y="132"/>
                  </a:lnTo>
                  <a:lnTo>
                    <a:pt x="78" y="144"/>
                  </a:lnTo>
                  <a:lnTo>
                    <a:pt x="114" y="126"/>
                  </a:lnTo>
                  <a:lnTo>
                    <a:pt x="114" y="102"/>
                  </a:lnTo>
                  <a:lnTo>
                    <a:pt x="132" y="78"/>
                  </a:lnTo>
                  <a:lnTo>
                    <a:pt x="114" y="42"/>
                  </a:lnTo>
                  <a:lnTo>
                    <a:pt x="132" y="36"/>
                  </a:lnTo>
                  <a:lnTo>
                    <a:pt x="126" y="0"/>
                  </a:lnTo>
                  <a:lnTo>
                    <a:pt x="408" y="72"/>
                  </a:lnTo>
                  <a:lnTo>
                    <a:pt x="366" y="300"/>
                  </a:lnTo>
                  <a:lnTo>
                    <a:pt x="258" y="276"/>
                  </a:lnTo>
                  <a:lnTo>
                    <a:pt x="132" y="276"/>
                  </a:lnTo>
                  <a:lnTo>
                    <a:pt x="102" y="258"/>
                  </a:lnTo>
                  <a:lnTo>
                    <a:pt x="72" y="264"/>
                  </a:lnTo>
                  <a:lnTo>
                    <a:pt x="48" y="252"/>
                  </a:lnTo>
                  <a:lnTo>
                    <a:pt x="54" y="216"/>
                  </a:lnTo>
                  <a:lnTo>
                    <a:pt x="24" y="198"/>
                  </a:lnTo>
                  <a:lnTo>
                    <a:pt x="30" y="192"/>
                  </a:lnTo>
                  <a:lnTo>
                    <a:pt x="30" y="198"/>
                  </a:lnTo>
                </a:path>
              </a:pathLst>
            </a:custGeom>
            <a:noFill/>
            <a:ln w="9525">
              <a:solidFill>
                <a:srgbClr val="000000"/>
              </a:solidFill>
              <a:prstDash val="solid"/>
              <a:round/>
              <a:headEnd/>
              <a:tailEnd/>
            </a:ln>
          </p:spPr>
          <p:txBody>
            <a:bodyPr/>
            <a:lstStyle/>
            <a:p>
              <a:endParaRPr lang="en-US"/>
            </a:p>
          </p:txBody>
        </p:sp>
        <p:sp>
          <p:nvSpPr>
            <p:cNvPr id="12409" name="Freeform 245"/>
            <p:cNvSpPr>
              <a:spLocks/>
            </p:cNvSpPr>
            <p:nvPr/>
          </p:nvSpPr>
          <p:spPr bwMode="auto">
            <a:xfrm>
              <a:off x="3723" y="1932"/>
              <a:ext cx="282" cy="282"/>
            </a:xfrm>
            <a:custGeom>
              <a:avLst/>
              <a:gdLst>
                <a:gd name="T0" fmla="*/ 168 w 282"/>
                <a:gd name="T1" fmla="*/ 66 h 282"/>
                <a:gd name="T2" fmla="*/ 180 w 282"/>
                <a:gd name="T3" fmla="*/ 102 h 282"/>
                <a:gd name="T4" fmla="*/ 216 w 282"/>
                <a:gd name="T5" fmla="*/ 66 h 282"/>
                <a:gd name="T6" fmla="*/ 234 w 282"/>
                <a:gd name="T7" fmla="*/ 72 h 282"/>
                <a:gd name="T8" fmla="*/ 246 w 282"/>
                <a:gd name="T9" fmla="*/ 54 h 282"/>
                <a:gd name="T10" fmla="*/ 270 w 282"/>
                <a:gd name="T11" fmla="*/ 54 h 282"/>
                <a:gd name="T12" fmla="*/ 282 w 282"/>
                <a:gd name="T13" fmla="*/ 78 h 282"/>
                <a:gd name="T14" fmla="*/ 276 w 282"/>
                <a:gd name="T15" fmla="*/ 90 h 282"/>
                <a:gd name="T16" fmla="*/ 240 w 282"/>
                <a:gd name="T17" fmla="*/ 72 h 282"/>
                <a:gd name="T18" fmla="*/ 240 w 282"/>
                <a:gd name="T19" fmla="*/ 96 h 282"/>
                <a:gd name="T20" fmla="*/ 222 w 282"/>
                <a:gd name="T21" fmla="*/ 132 h 282"/>
                <a:gd name="T22" fmla="*/ 210 w 282"/>
                <a:gd name="T23" fmla="*/ 132 h 282"/>
                <a:gd name="T24" fmla="*/ 198 w 282"/>
                <a:gd name="T25" fmla="*/ 162 h 282"/>
                <a:gd name="T26" fmla="*/ 174 w 282"/>
                <a:gd name="T27" fmla="*/ 156 h 282"/>
                <a:gd name="T28" fmla="*/ 150 w 282"/>
                <a:gd name="T29" fmla="*/ 228 h 282"/>
                <a:gd name="T30" fmla="*/ 156 w 282"/>
                <a:gd name="T31" fmla="*/ 234 h 282"/>
                <a:gd name="T32" fmla="*/ 144 w 282"/>
                <a:gd name="T33" fmla="*/ 252 h 282"/>
                <a:gd name="T34" fmla="*/ 72 w 282"/>
                <a:gd name="T35" fmla="*/ 282 h 282"/>
                <a:gd name="T36" fmla="*/ 54 w 282"/>
                <a:gd name="T37" fmla="*/ 270 h 282"/>
                <a:gd name="T38" fmla="*/ 48 w 282"/>
                <a:gd name="T39" fmla="*/ 258 h 282"/>
                <a:gd name="T40" fmla="*/ 12 w 282"/>
                <a:gd name="T41" fmla="*/ 228 h 282"/>
                <a:gd name="T42" fmla="*/ 0 w 282"/>
                <a:gd name="T43" fmla="*/ 192 h 282"/>
                <a:gd name="T44" fmla="*/ 6 w 282"/>
                <a:gd name="T45" fmla="*/ 192 h 282"/>
                <a:gd name="T46" fmla="*/ 24 w 282"/>
                <a:gd name="T47" fmla="*/ 174 h 282"/>
                <a:gd name="T48" fmla="*/ 24 w 282"/>
                <a:gd name="T49" fmla="*/ 144 h 282"/>
                <a:gd name="T50" fmla="*/ 42 w 282"/>
                <a:gd name="T51" fmla="*/ 144 h 282"/>
                <a:gd name="T52" fmla="*/ 48 w 282"/>
                <a:gd name="T53" fmla="*/ 120 h 282"/>
                <a:gd name="T54" fmla="*/ 90 w 282"/>
                <a:gd name="T55" fmla="*/ 84 h 282"/>
                <a:gd name="T56" fmla="*/ 96 w 282"/>
                <a:gd name="T57" fmla="*/ 30 h 282"/>
                <a:gd name="T58" fmla="*/ 90 w 282"/>
                <a:gd name="T59" fmla="*/ 6 h 282"/>
                <a:gd name="T60" fmla="*/ 96 w 282"/>
                <a:gd name="T61" fmla="*/ 0 h 282"/>
                <a:gd name="T62" fmla="*/ 108 w 282"/>
                <a:gd name="T63" fmla="*/ 72 h 282"/>
                <a:gd name="T64" fmla="*/ 156 w 282"/>
                <a:gd name="T65" fmla="*/ 66 h 282"/>
                <a:gd name="T66" fmla="*/ 168 w 282"/>
                <a:gd name="T67" fmla="*/ 66 h 28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2"/>
                <a:gd name="T103" fmla="*/ 0 h 282"/>
                <a:gd name="T104" fmla="*/ 282 w 282"/>
                <a:gd name="T105" fmla="*/ 282 h 28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2" h="282">
                  <a:moveTo>
                    <a:pt x="168" y="66"/>
                  </a:moveTo>
                  <a:lnTo>
                    <a:pt x="180" y="102"/>
                  </a:lnTo>
                  <a:lnTo>
                    <a:pt x="216" y="66"/>
                  </a:lnTo>
                  <a:lnTo>
                    <a:pt x="234" y="72"/>
                  </a:lnTo>
                  <a:lnTo>
                    <a:pt x="246" y="54"/>
                  </a:lnTo>
                  <a:lnTo>
                    <a:pt x="270" y="54"/>
                  </a:lnTo>
                  <a:lnTo>
                    <a:pt x="282" y="78"/>
                  </a:lnTo>
                  <a:lnTo>
                    <a:pt x="276" y="90"/>
                  </a:lnTo>
                  <a:lnTo>
                    <a:pt x="240" y="72"/>
                  </a:lnTo>
                  <a:lnTo>
                    <a:pt x="240" y="96"/>
                  </a:lnTo>
                  <a:lnTo>
                    <a:pt x="222" y="132"/>
                  </a:lnTo>
                  <a:lnTo>
                    <a:pt x="210" y="132"/>
                  </a:lnTo>
                  <a:lnTo>
                    <a:pt x="198" y="162"/>
                  </a:lnTo>
                  <a:lnTo>
                    <a:pt x="174" y="156"/>
                  </a:lnTo>
                  <a:lnTo>
                    <a:pt x="150" y="228"/>
                  </a:lnTo>
                  <a:lnTo>
                    <a:pt x="156" y="234"/>
                  </a:lnTo>
                  <a:lnTo>
                    <a:pt x="144" y="252"/>
                  </a:lnTo>
                  <a:lnTo>
                    <a:pt x="72" y="282"/>
                  </a:lnTo>
                  <a:lnTo>
                    <a:pt x="54" y="270"/>
                  </a:lnTo>
                  <a:lnTo>
                    <a:pt x="48" y="258"/>
                  </a:lnTo>
                  <a:lnTo>
                    <a:pt x="12" y="228"/>
                  </a:lnTo>
                  <a:lnTo>
                    <a:pt x="0" y="192"/>
                  </a:lnTo>
                  <a:lnTo>
                    <a:pt x="6" y="192"/>
                  </a:lnTo>
                  <a:lnTo>
                    <a:pt x="24" y="174"/>
                  </a:lnTo>
                  <a:lnTo>
                    <a:pt x="24" y="144"/>
                  </a:lnTo>
                  <a:lnTo>
                    <a:pt x="42" y="144"/>
                  </a:lnTo>
                  <a:lnTo>
                    <a:pt x="48" y="120"/>
                  </a:lnTo>
                  <a:lnTo>
                    <a:pt x="90" y="84"/>
                  </a:lnTo>
                  <a:lnTo>
                    <a:pt x="96" y="30"/>
                  </a:lnTo>
                  <a:lnTo>
                    <a:pt x="90" y="6"/>
                  </a:lnTo>
                  <a:lnTo>
                    <a:pt x="96" y="0"/>
                  </a:lnTo>
                  <a:lnTo>
                    <a:pt x="108" y="72"/>
                  </a:lnTo>
                  <a:lnTo>
                    <a:pt x="156" y="66"/>
                  </a:lnTo>
                  <a:lnTo>
                    <a:pt x="168" y="66"/>
                  </a:lnTo>
                  <a:close/>
                </a:path>
              </a:pathLst>
            </a:custGeom>
            <a:solidFill>
              <a:srgbClr val="B22222"/>
            </a:solidFill>
            <a:ln w="9525">
              <a:solidFill>
                <a:srgbClr val="B22222"/>
              </a:solidFill>
              <a:prstDash val="solid"/>
              <a:round/>
              <a:headEnd/>
              <a:tailEnd/>
            </a:ln>
          </p:spPr>
          <p:txBody>
            <a:bodyPr/>
            <a:lstStyle/>
            <a:p>
              <a:endParaRPr lang="en-US"/>
            </a:p>
          </p:txBody>
        </p:sp>
        <p:sp>
          <p:nvSpPr>
            <p:cNvPr id="12410" name="Freeform 246"/>
            <p:cNvSpPr>
              <a:spLocks/>
            </p:cNvSpPr>
            <p:nvPr/>
          </p:nvSpPr>
          <p:spPr bwMode="auto">
            <a:xfrm>
              <a:off x="3723" y="1932"/>
              <a:ext cx="282" cy="282"/>
            </a:xfrm>
            <a:custGeom>
              <a:avLst/>
              <a:gdLst>
                <a:gd name="T0" fmla="*/ 168 w 282"/>
                <a:gd name="T1" fmla="*/ 66 h 282"/>
                <a:gd name="T2" fmla="*/ 180 w 282"/>
                <a:gd name="T3" fmla="*/ 102 h 282"/>
                <a:gd name="T4" fmla="*/ 216 w 282"/>
                <a:gd name="T5" fmla="*/ 66 h 282"/>
                <a:gd name="T6" fmla="*/ 234 w 282"/>
                <a:gd name="T7" fmla="*/ 72 h 282"/>
                <a:gd name="T8" fmla="*/ 246 w 282"/>
                <a:gd name="T9" fmla="*/ 54 h 282"/>
                <a:gd name="T10" fmla="*/ 270 w 282"/>
                <a:gd name="T11" fmla="*/ 54 h 282"/>
                <a:gd name="T12" fmla="*/ 282 w 282"/>
                <a:gd name="T13" fmla="*/ 78 h 282"/>
                <a:gd name="T14" fmla="*/ 276 w 282"/>
                <a:gd name="T15" fmla="*/ 90 h 282"/>
                <a:gd name="T16" fmla="*/ 240 w 282"/>
                <a:gd name="T17" fmla="*/ 72 h 282"/>
                <a:gd name="T18" fmla="*/ 240 w 282"/>
                <a:gd name="T19" fmla="*/ 96 h 282"/>
                <a:gd name="T20" fmla="*/ 222 w 282"/>
                <a:gd name="T21" fmla="*/ 132 h 282"/>
                <a:gd name="T22" fmla="*/ 210 w 282"/>
                <a:gd name="T23" fmla="*/ 132 h 282"/>
                <a:gd name="T24" fmla="*/ 198 w 282"/>
                <a:gd name="T25" fmla="*/ 162 h 282"/>
                <a:gd name="T26" fmla="*/ 174 w 282"/>
                <a:gd name="T27" fmla="*/ 156 h 282"/>
                <a:gd name="T28" fmla="*/ 150 w 282"/>
                <a:gd name="T29" fmla="*/ 228 h 282"/>
                <a:gd name="T30" fmla="*/ 156 w 282"/>
                <a:gd name="T31" fmla="*/ 234 h 282"/>
                <a:gd name="T32" fmla="*/ 144 w 282"/>
                <a:gd name="T33" fmla="*/ 252 h 282"/>
                <a:gd name="T34" fmla="*/ 72 w 282"/>
                <a:gd name="T35" fmla="*/ 282 h 282"/>
                <a:gd name="T36" fmla="*/ 54 w 282"/>
                <a:gd name="T37" fmla="*/ 270 h 282"/>
                <a:gd name="T38" fmla="*/ 48 w 282"/>
                <a:gd name="T39" fmla="*/ 258 h 282"/>
                <a:gd name="T40" fmla="*/ 12 w 282"/>
                <a:gd name="T41" fmla="*/ 228 h 282"/>
                <a:gd name="T42" fmla="*/ 0 w 282"/>
                <a:gd name="T43" fmla="*/ 192 h 282"/>
                <a:gd name="T44" fmla="*/ 6 w 282"/>
                <a:gd name="T45" fmla="*/ 192 h 282"/>
                <a:gd name="T46" fmla="*/ 24 w 282"/>
                <a:gd name="T47" fmla="*/ 174 h 282"/>
                <a:gd name="T48" fmla="*/ 24 w 282"/>
                <a:gd name="T49" fmla="*/ 144 h 282"/>
                <a:gd name="T50" fmla="*/ 42 w 282"/>
                <a:gd name="T51" fmla="*/ 144 h 282"/>
                <a:gd name="T52" fmla="*/ 48 w 282"/>
                <a:gd name="T53" fmla="*/ 120 h 282"/>
                <a:gd name="T54" fmla="*/ 90 w 282"/>
                <a:gd name="T55" fmla="*/ 84 h 282"/>
                <a:gd name="T56" fmla="*/ 96 w 282"/>
                <a:gd name="T57" fmla="*/ 30 h 282"/>
                <a:gd name="T58" fmla="*/ 90 w 282"/>
                <a:gd name="T59" fmla="*/ 6 h 282"/>
                <a:gd name="T60" fmla="*/ 96 w 282"/>
                <a:gd name="T61" fmla="*/ 0 h 282"/>
                <a:gd name="T62" fmla="*/ 108 w 282"/>
                <a:gd name="T63" fmla="*/ 72 h 282"/>
                <a:gd name="T64" fmla="*/ 156 w 282"/>
                <a:gd name="T65" fmla="*/ 66 h 282"/>
                <a:gd name="T66" fmla="*/ 168 w 282"/>
                <a:gd name="T67" fmla="*/ 66 h 282"/>
                <a:gd name="T68" fmla="*/ 168 w 282"/>
                <a:gd name="T69" fmla="*/ 72 h 28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82"/>
                <a:gd name="T106" fmla="*/ 0 h 282"/>
                <a:gd name="T107" fmla="*/ 282 w 282"/>
                <a:gd name="T108" fmla="*/ 282 h 28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82" h="282">
                  <a:moveTo>
                    <a:pt x="168" y="66"/>
                  </a:moveTo>
                  <a:lnTo>
                    <a:pt x="180" y="102"/>
                  </a:lnTo>
                  <a:lnTo>
                    <a:pt x="216" y="66"/>
                  </a:lnTo>
                  <a:lnTo>
                    <a:pt x="234" y="72"/>
                  </a:lnTo>
                  <a:lnTo>
                    <a:pt x="246" y="54"/>
                  </a:lnTo>
                  <a:lnTo>
                    <a:pt x="270" y="54"/>
                  </a:lnTo>
                  <a:lnTo>
                    <a:pt x="282" y="78"/>
                  </a:lnTo>
                  <a:lnTo>
                    <a:pt x="276" y="90"/>
                  </a:lnTo>
                  <a:lnTo>
                    <a:pt x="240" y="72"/>
                  </a:lnTo>
                  <a:lnTo>
                    <a:pt x="240" y="96"/>
                  </a:lnTo>
                  <a:lnTo>
                    <a:pt x="222" y="132"/>
                  </a:lnTo>
                  <a:lnTo>
                    <a:pt x="210" y="132"/>
                  </a:lnTo>
                  <a:lnTo>
                    <a:pt x="198" y="162"/>
                  </a:lnTo>
                  <a:lnTo>
                    <a:pt x="174" y="156"/>
                  </a:lnTo>
                  <a:lnTo>
                    <a:pt x="150" y="228"/>
                  </a:lnTo>
                  <a:lnTo>
                    <a:pt x="156" y="234"/>
                  </a:lnTo>
                  <a:lnTo>
                    <a:pt x="144" y="252"/>
                  </a:lnTo>
                  <a:lnTo>
                    <a:pt x="72" y="282"/>
                  </a:lnTo>
                  <a:lnTo>
                    <a:pt x="54" y="270"/>
                  </a:lnTo>
                  <a:lnTo>
                    <a:pt x="48" y="258"/>
                  </a:lnTo>
                  <a:lnTo>
                    <a:pt x="12" y="228"/>
                  </a:lnTo>
                  <a:lnTo>
                    <a:pt x="0" y="192"/>
                  </a:lnTo>
                  <a:lnTo>
                    <a:pt x="6" y="192"/>
                  </a:lnTo>
                  <a:lnTo>
                    <a:pt x="24" y="174"/>
                  </a:lnTo>
                  <a:lnTo>
                    <a:pt x="24" y="144"/>
                  </a:lnTo>
                  <a:lnTo>
                    <a:pt x="42" y="144"/>
                  </a:lnTo>
                  <a:lnTo>
                    <a:pt x="48" y="120"/>
                  </a:lnTo>
                  <a:lnTo>
                    <a:pt x="90" y="84"/>
                  </a:lnTo>
                  <a:lnTo>
                    <a:pt x="96" y="30"/>
                  </a:lnTo>
                  <a:lnTo>
                    <a:pt x="90" y="6"/>
                  </a:lnTo>
                  <a:lnTo>
                    <a:pt x="96" y="0"/>
                  </a:lnTo>
                  <a:lnTo>
                    <a:pt x="108" y="72"/>
                  </a:lnTo>
                  <a:lnTo>
                    <a:pt x="156" y="66"/>
                  </a:lnTo>
                  <a:lnTo>
                    <a:pt x="168" y="66"/>
                  </a:lnTo>
                  <a:lnTo>
                    <a:pt x="168" y="72"/>
                  </a:lnTo>
                </a:path>
              </a:pathLst>
            </a:custGeom>
            <a:noFill/>
            <a:ln w="9525">
              <a:solidFill>
                <a:srgbClr val="000000"/>
              </a:solidFill>
              <a:prstDash val="solid"/>
              <a:round/>
              <a:headEnd/>
              <a:tailEnd/>
            </a:ln>
          </p:spPr>
          <p:txBody>
            <a:bodyPr/>
            <a:lstStyle/>
            <a:p>
              <a:endParaRPr lang="en-US"/>
            </a:p>
          </p:txBody>
        </p:sp>
        <p:sp>
          <p:nvSpPr>
            <p:cNvPr id="12411" name="Freeform 247"/>
            <p:cNvSpPr>
              <a:spLocks/>
            </p:cNvSpPr>
            <p:nvPr/>
          </p:nvSpPr>
          <p:spPr bwMode="auto">
            <a:xfrm>
              <a:off x="3081" y="1512"/>
              <a:ext cx="330" cy="342"/>
            </a:xfrm>
            <a:custGeom>
              <a:avLst/>
              <a:gdLst>
                <a:gd name="T0" fmla="*/ 138 w 330"/>
                <a:gd name="T1" fmla="*/ 342 h 342"/>
                <a:gd name="T2" fmla="*/ 114 w 330"/>
                <a:gd name="T3" fmla="*/ 324 h 342"/>
                <a:gd name="T4" fmla="*/ 108 w 330"/>
                <a:gd name="T5" fmla="*/ 300 h 342"/>
                <a:gd name="T6" fmla="*/ 114 w 330"/>
                <a:gd name="T7" fmla="*/ 282 h 342"/>
                <a:gd name="T8" fmla="*/ 102 w 330"/>
                <a:gd name="T9" fmla="*/ 264 h 342"/>
                <a:gd name="T10" fmla="*/ 90 w 330"/>
                <a:gd name="T11" fmla="*/ 228 h 342"/>
                <a:gd name="T12" fmla="*/ 12 w 330"/>
                <a:gd name="T13" fmla="*/ 174 h 342"/>
                <a:gd name="T14" fmla="*/ 18 w 330"/>
                <a:gd name="T15" fmla="*/ 120 h 342"/>
                <a:gd name="T16" fmla="*/ 0 w 330"/>
                <a:gd name="T17" fmla="*/ 108 h 342"/>
                <a:gd name="T18" fmla="*/ 12 w 330"/>
                <a:gd name="T19" fmla="*/ 84 h 342"/>
                <a:gd name="T20" fmla="*/ 36 w 330"/>
                <a:gd name="T21" fmla="*/ 72 h 342"/>
                <a:gd name="T22" fmla="*/ 36 w 330"/>
                <a:gd name="T23" fmla="*/ 24 h 342"/>
                <a:gd name="T24" fmla="*/ 42 w 330"/>
                <a:gd name="T25" fmla="*/ 18 h 342"/>
                <a:gd name="T26" fmla="*/ 60 w 330"/>
                <a:gd name="T27" fmla="*/ 24 h 342"/>
                <a:gd name="T28" fmla="*/ 114 w 330"/>
                <a:gd name="T29" fmla="*/ 0 h 342"/>
                <a:gd name="T30" fmla="*/ 108 w 330"/>
                <a:gd name="T31" fmla="*/ 24 h 342"/>
                <a:gd name="T32" fmla="*/ 138 w 330"/>
                <a:gd name="T33" fmla="*/ 30 h 342"/>
                <a:gd name="T34" fmla="*/ 150 w 330"/>
                <a:gd name="T35" fmla="*/ 42 h 342"/>
                <a:gd name="T36" fmla="*/ 264 w 330"/>
                <a:gd name="T37" fmla="*/ 66 h 342"/>
                <a:gd name="T38" fmla="*/ 282 w 330"/>
                <a:gd name="T39" fmla="*/ 84 h 342"/>
                <a:gd name="T40" fmla="*/ 276 w 330"/>
                <a:gd name="T41" fmla="*/ 108 h 342"/>
                <a:gd name="T42" fmla="*/ 288 w 330"/>
                <a:gd name="T43" fmla="*/ 108 h 342"/>
                <a:gd name="T44" fmla="*/ 288 w 330"/>
                <a:gd name="T45" fmla="*/ 126 h 342"/>
                <a:gd name="T46" fmla="*/ 300 w 330"/>
                <a:gd name="T47" fmla="*/ 126 h 342"/>
                <a:gd name="T48" fmla="*/ 276 w 330"/>
                <a:gd name="T49" fmla="*/ 162 h 342"/>
                <a:gd name="T50" fmla="*/ 282 w 330"/>
                <a:gd name="T51" fmla="*/ 174 h 342"/>
                <a:gd name="T52" fmla="*/ 330 w 330"/>
                <a:gd name="T53" fmla="*/ 114 h 342"/>
                <a:gd name="T54" fmla="*/ 300 w 330"/>
                <a:gd name="T55" fmla="*/ 210 h 342"/>
                <a:gd name="T56" fmla="*/ 294 w 330"/>
                <a:gd name="T57" fmla="*/ 270 h 342"/>
                <a:gd name="T58" fmla="*/ 300 w 330"/>
                <a:gd name="T59" fmla="*/ 330 h 342"/>
                <a:gd name="T60" fmla="*/ 150 w 330"/>
                <a:gd name="T61" fmla="*/ 342 h 342"/>
                <a:gd name="T62" fmla="*/ 138 w 330"/>
                <a:gd name="T63" fmla="*/ 342 h 34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42"/>
                <a:gd name="T98" fmla="*/ 330 w 330"/>
                <a:gd name="T99" fmla="*/ 342 h 34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42">
                  <a:moveTo>
                    <a:pt x="138" y="342"/>
                  </a:moveTo>
                  <a:lnTo>
                    <a:pt x="114" y="324"/>
                  </a:lnTo>
                  <a:lnTo>
                    <a:pt x="108" y="300"/>
                  </a:lnTo>
                  <a:lnTo>
                    <a:pt x="114" y="282"/>
                  </a:lnTo>
                  <a:lnTo>
                    <a:pt x="102" y="264"/>
                  </a:lnTo>
                  <a:lnTo>
                    <a:pt x="90" y="228"/>
                  </a:lnTo>
                  <a:lnTo>
                    <a:pt x="12" y="174"/>
                  </a:lnTo>
                  <a:lnTo>
                    <a:pt x="18" y="120"/>
                  </a:lnTo>
                  <a:lnTo>
                    <a:pt x="0" y="108"/>
                  </a:lnTo>
                  <a:lnTo>
                    <a:pt x="12" y="84"/>
                  </a:lnTo>
                  <a:lnTo>
                    <a:pt x="36" y="72"/>
                  </a:lnTo>
                  <a:lnTo>
                    <a:pt x="36" y="24"/>
                  </a:lnTo>
                  <a:lnTo>
                    <a:pt x="42" y="18"/>
                  </a:lnTo>
                  <a:lnTo>
                    <a:pt x="60" y="24"/>
                  </a:lnTo>
                  <a:lnTo>
                    <a:pt x="114" y="0"/>
                  </a:lnTo>
                  <a:lnTo>
                    <a:pt x="108" y="24"/>
                  </a:lnTo>
                  <a:lnTo>
                    <a:pt x="138" y="30"/>
                  </a:lnTo>
                  <a:lnTo>
                    <a:pt x="150" y="42"/>
                  </a:lnTo>
                  <a:lnTo>
                    <a:pt x="264" y="66"/>
                  </a:lnTo>
                  <a:lnTo>
                    <a:pt x="282" y="84"/>
                  </a:lnTo>
                  <a:lnTo>
                    <a:pt x="276" y="108"/>
                  </a:lnTo>
                  <a:lnTo>
                    <a:pt x="288" y="108"/>
                  </a:lnTo>
                  <a:lnTo>
                    <a:pt x="288" y="126"/>
                  </a:lnTo>
                  <a:lnTo>
                    <a:pt x="300" y="126"/>
                  </a:lnTo>
                  <a:lnTo>
                    <a:pt x="276" y="162"/>
                  </a:lnTo>
                  <a:lnTo>
                    <a:pt x="282" y="174"/>
                  </a:lnTo>
                  <a:lnTo>
                    <a:pt x="330" y="114"/>
                  </a:lnTo>
                  <a:lnTo>
                    <a:pt x="300" y="210"/>
                  </a:lnTo>
                  <a:lnTo>
                    <a:pt x="294" y="270"/>
                  </a:lnTo>
                  <a:lnTo>
                    <a:pt x="300" y="330"/>
                  </a:lnTo>
                  <a:lnTo>
                    <a:pt x="150" y="342"/>
                  </a:lnTo>
                  <a:lnTo>
                    <a:pt x="138" y="342"/>
                  </a:lnTo>
                  <a:close/>
                </a:path>
              </a:pathLst>
            </a:custGeom>
            <a:solidFill>
              <a:srgbClr val="FFAA00"/>
            </a:solidFill>
            <a:ln w="9525">
              <a:solidFill>
                <a:srgbClr val="FFAA00"/>
              </a:solidFill>
              <a:prstDash val="solid"/>
              <a:round/>
              <a:headEnd/>
              <a:tailEnd/>
            </a:ln>
          </p:spPr>
          <p:txBody>
            <a:bodyPr/>
            <a:lstStyle/>
            <a:p>
              <a:endParaRPr lang="en-US"/>
            </a:p>
          </p:txBody>
        </p:sp>
        <p:sp>
          <p:nvSpPr>
            <p:cNvPr id="12412" name="Freeform 248"/>
            <p:cNvSpPr>
              <a:spLocks/>
            </p:cNvSpPr>
            <p:nvPr/>
          </p:nvSpPr>
          <p:spPr bwMode="auto">
            <a:xfrm>
              <a:off x="3081" y="1512"/>
              <a:ext cx="330" cy="348"/>
            </a:xfrm>
            <a:custGeom>
              <a:avLst/>
              <a:gdLst>
                <a:gd name="T0" fmla="*/ 138 w 330"/>
                <a:gd name="T1" fmla="*/ 342 h 348"/>
                <a:gd name="T2" fmla="*/ 114 w 330"/>
                <a:gd name="T3" fmla="*/ 324 h 348"/>
                <a:gd name="T4" fmla="*/ 108 w 330"/>
                <a:gd name="T5" fmla="*/ 300 h 348"/>
                <a:gd name="T6" fmla="*/ 114 w 330"/>
                <a:gd name="T7" fmla="*/ 282 h 348"/>
                <a:gd name="T8" fmla="*/ 102 w 330"/>
                <a:gd name="T9" fmla="*/ 264 h 348"/>
                <a:gd name="T10" fmla="*/ 90 w 330"/>
                <a:gd name="T11" fmla="*/ 228 h 348"/>
                <a:gd name="T12" fmla="*/ 12 w 330"/>
                <a:gd name="T13" fmla="*/ 174 h 348"/>
                <a:gd name="T14" fmla="*/ 18 w 330"/>
                <a:gd name="T15" fmla="*/ 120 h 348"/>
                <a:gd name="T16" fmla="*/ 0 w 330"/>
                <a:gd name="T17" fmla="*/ 108 h 348"/>
                <a:gd name="T18" fmla="*/ 12 w 330"/>
                <a:gd name="T19" fmla="*/ 84 h 348"/>
                <a:gd name="T20" fmla="*/ 36 w 330"/>
                <a:gd name="T21" fmla="*/ 72 h 348"/>
                <a:gd name="T22" fmla="*/ 36 w 330"/>
                <a:gd name="T23" fmla="*/ 24 h 348"/>
                <a:gd name="T24" fmla="*/ 42 w 330"/>
                <a:gd name="T25" fmla="*/ 18 h 348"/>
                <a:gd name="T26" fmla="*/ 60 w 330"/>
                <a:gd name="T27" fmla="*/ 24 h 348"/>
                <a:gd name="T28" fmla="*/ 114 w 330"/>
                <a:gd name="T29" fmla="*/ 0 h 348"/>
                <a:gd name="T30" fmla="*/ 108 w 330"/>
                <a:gd name="T31" fmla="*/ 24 h 348"/>
                <a:gd name="T32" fmla="*/ 138 w 330"/>
                <a:gd name="T33" fmla="*/ 30 h 348"/>
                <a:gd name="T34" fmla="*/ 150 w 330"/>
                <a:gd name="T35" fmla="*/ 42 h 348"/>
                <a:gd name="T36" fmla="*/ 264 w 330"/>
                <a:gd name="T37" fmla="*/ 66 h 348"/>
                <a:gd name="T38" fmla="*/ 282 w 330"/>
                <a:gd name="T39" fmla="*/ 84 h 348"/>
                <a:gd name="T40" fmla="*/ 276 w 330"/>
                <a:gd name="T41" fmla="*/ 108 h 348"/>
                <a:gd name="T42" fmla="*/ 288 w 330"/>
                <a:gd name="T43" fmla="*/ 108 h 348"/>
                <a:gd name="T44" fmla="*/ 288 w 330"/>
                <a:gd name="T45" fmla="*/ 126 h 348"/>
                <a:gd name="T46" fmla="*/ 300 w 330"/>
                <a:gd name="T47" fmla="*/ 126 h 348"/>
                <a:gd name="T48" fmla="*/ 276 w 330"/>
                <a:gd name="T49" fmla="*/ 162 h 348"/>
                <a:gd name="T50" fmla="*/ 282 w 330"/>
                <a:gd name="T51" fmla="*/ 174 h 348"/>
                <a:gd name="T52" fmla="*/ 330 w 330"/>
                <a:gd name="T53" fmla="*/ 114 h 348"/>
                <a:gd name="T54" fmla="*/ 300 w 330"/>
                <a:gd name="T55" fmla="*/ 210 h 348"/>
                <a:gd name="T56" fmla="*/ 294 w 330"/>
                <a:gd name="T57" fmla="*/ 270 h 348"/>
                <a:gd name="T58" fmla="*/ 300 w 330"/>
                <a:gd name="T59" fmla="*/ 330 h 348"/>
                <a:gd name="T60" fmla="*/ 150 w 330"/>
                <a:gd name="T61" fmla="*/ 342 h 348"/>
                <a:gd name="T62" fmla="*/ 138 w 330"/>
                <a:gd name="T63" fmla="*/ 342 h 348"/>
                <a:gd name="T64" fmla="*/ 138 w 330"/>
                <a:gd name="T65" fmla="*/ 348 h 34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48"/>
                <a:gd name="T101" fmla="*/ 330 w 330"/>
                <a:gd name="T102" fmla="*/ 348 h 34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48">
                  <a:moveTo>
                    <a:pt x="138" y="342"/>
                  </a:moveTo>
                  <a:lnTo>
                    <a:pt x="114" y="324"/>
                  </a:lnTo>
                  <a:lnTo>
                    <a:pt x="108" y="300"/>
                  </a:lnTo>
                  <a:lnTo>
                    <a:pt x="114" y="282"/>
                  </a:lnTo>
                  <a:lnTo>
                    <a:pt x="102" y="264"/>
                  </a:lnTo>
                  <a:lnTo>
                    <a:pt x="90" y="228"/>
                  </a:lnTo>
                  <a:lnTo>
                    <a:pt x="12" y="174"/>
                  </a:lnTo>
                  <a:lnTo>
                    <a:pt x="18" y="120"/>
                  </a:lnTo>
                  <a:lnTo>
                    <a:pt x="0" y="108"/>
                  </a:lnTo>
                  <a:lnTo>
                    <a:pt x="12" y="84"/>
                  </a:lnTo>
                  <a:lnTo>
                    <a:pt x="36" y="72"/>
                  </a:lnTo>
                  <a:lnTo>
                    <a:pt x="36" y="24"/>
                  </a:lnTo>
                  <a:lnTo>
                    <a:pt x="42" y="18"/>
                  </a:lnTo>
                  <a:lnTo>
                    <a:pt x="60" y="24"/>
                  </a:lnTo>
                  <a:lnTo>
                    <a:pt x="114" y="0"/>
                  </a:lnTo>
                  <a:lnTo>
                    <a:pt x="108" y="24"/>
                  </a:lnTo>
                  <a:lnTo>
                    <a:pt x="138" y="30"/>
                  </a:lnTo>
                  <a:lnTo>
                    <a:pt x="150" y="42"/>
                  </a:lnTo>
                  <a:lnTo>
                    <a:pt x="264" y="66"/>
                  </a:lnTo>
                  <a:lnTo>
                    <a:pt x="282" y="84"/>
                  </a:lnTo>
                  <a:lnTo>
                    <a:pt x="276" y="108"/>
                  </a:lnTo>
                  <a:lnTo>
                    <a:pt x="288" y="108"/>
                  </a:lnTo>
                  <a:lnTo>
                    <a:pt x="288" y="126"/>
                  </a:lnTo>
                  <a:lnTo>
                    <a:pt x="300" y="126"/>
                  </a:lnTo>
                  <a:lnTo>
                    <a:pt x="276" y="162"/>
                  </a:lnTo>
                  <a:lnTo>
                    <a:pt x="282" y="174"/>
                  </a:lnTo>
                  <a:lnTo>
                    <a:pt x="330" y="114"/>
                  </a:lnTo>
                  <a:lnTo>
                    <a:pt x="300" y="210"/>
                  </a:lnTo>
                  <a:lnTo>
                    <a:pt x="294" y="270"/>
                  </a:lnTo>
                  <a:lnTo>
                    <a:pt x="300" y="330"/>
                  </a:lnTo>
                  <a:lnTo>
                    <a:pt x="150" y="342"/>
                  </a:lnTo>
                  <a:lnTo>
                    <a:pt x="138" y="342"/>
                  </a:lnTo>
                  <a:lnTo>
                    <a:pt x="138" y="348"/>
                  </a:lnTo>
                </a:path>
              </a:pathLst>
            </a:custGeom>
            <a:noFill/>
            <a:ln w="9525">
              <a:solidFill>
                <a:srgbClr val="000000"/>
              </a:solidFill>
              <a:prstDash val="solid"/>
              <a:round/>
              <a:headEnd/>
              <a:tailEnd/>
            </a:ln>
          </p:spPr>
          <p:txBody>
            <a:bodyPr/>
            <a:lstStyle/>
            <a:p>
              <a:endParaRPr lang="en-US"/>
            </a:p>
          </p:txBody>
        </p:sp>
        <p:sp>
          <p:nvSpPr>
            <p:cNvPr id="12413" name="Freeform 249"/>
            <p:cNvSpPr>
              <a:spLocks/>
            </p:cNvSpPr>
            <p:nvPr/>
          </p:nvSpPr>
          <p:spPr bwMode="auto">
            <a:xfrm>
              <a:off x="2037" y="1602"/>
              <a:ext cx="432" cy="354"/>
            </a:xfrm>
            <a:custGeom>
              <a:avLst/>
              <a:gdLst>
                <a:gd name="T0" fmla="*/ 420 w 432"/>
                <a:gd name="T1" fmla="*/ 204 h 354"/>
                <a:gd name="T2" fmla="*/ 408 w 432"/>
                <a:gd name="T3" fmla="*/ 354 h 354"/>
                <a:gd name="T4" fmla="*/ 114 w 432"/>
                <a:gd name="T5" fmla="*/ 324 h 354"/>
                <a:gd name="T6" fmla="*/ 0 w 432"/>
                <a:gd name="T7" fmla="*/ 306 h 354"/>
                <a:gd name="T8" fmla="*/ 12 w 432"/>
                <a:gd name="T9" fmla="*/ 228 h 354"/>
                <a:gd name="T10" fmla="*/ 42 w 432"/>
                <a:gd name="T11" fmla="*/ 36 h 354"/>
                <a:gd name="T12" fmla="*/ 48 w 432"/>
                <a:gd name="T13" fmla="*/ 0 h 354"/>
                <a:gd name="T14" fmla="*/ 432 w 432"/>
                <a:gd name="T15" fmla="*/ 48 h 354"/>
                <a:gd name="T16" fmla="*/ 420 w 432"/>
                <a:gd name="T17" fmla="*/ 162 h 354"/>
                <a:gd name="T18" fmla="*/ 420 w 432"/>
                <a:gd name="T19" fmla="*/ 204 h 3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2"/>
                <a:gd name="T31" fmla="*/ 0 h 354"/>
                <a:gd name="T32" fmla="*/ 432 w 432"/>
                <a:gd name="T33" fmla="*/ 354 h 3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2" h="354">
                  <a:moveTo>
                    <a:pt x="420" y="204"/>
                  </a:moveTo>
                  <a:lnTo>
                    <a:pt x="408" y="354"/>
                  </a:lnTo>
                  <a:lnTo>
                    <a:pt x="114" y="324"/>
                  </a:lnTo>
                  <a:lnTo>
                    <a:pt x="0" y="306"/>
                  </a:lnTo>
                  <a:lnTo>
                    <a:pt x="12" y="228"/>
                  </a:lnTo>
                  <a:lnTo>
                    <a:pt x="42" y="36"/>
                  </a:lnTo>
                  <a:lnTo>
                    <a:pt x="48" y="0"/>
                  </a:lnTo>
                  <a:lnTo>
                    <a:pt x="432" y="48"/>
                  </a:lnTo>
                  <a:lnTo>
                    <a:pt x="420" y="162"/>
                  </a:lnTo>
                  <a:lnTo>
                    <a:pt x="420" y="204"/>
                  </a:lnTo>
                  <a:close/>
                </a:path>
              </a:pathLst>
            </a:custGeom>
            <a:solidFill>
              <a:srgbClr val="FFAA00"/>
            </a:solidFill>
            <a:ln w="9525">
              <a:solidFill>
                <a:srgbClr val="FFAA00"/>
              </a:solidFill>
              <a:prstDash val="solid"/>
              <a:round/>
              <a:headEnd/>
              <a:tailEnd/>
            </a:ln>
          </p:spPr>
          <p:txBody>
            <a:bodyPr/>
            <a:lstStyle/>
            <a:p>
              <a:endParaRPr lang="en-US"/>
            </a:p>
          </p:txBody>
        </p:sp>
        <p:sp>
          <p:nvSpPr>
            <p:cNvPr id="12414" name="Freeform 250"/>
            <p:cNvSpPr>
              <a:spLocks/>
            </p:cNvSpPr>
            <p:nvPr/>
          </p:nvSpPr>
          <p:spPr bwMode="auto">
            <a:xfrm>
              <a:off x="2037" y="1602"/>
              <a:ext cx="432" cy="354"/>
            </a:xfrm>
            <a:custGeom>
              <a:avLst/>
              <a:gdLst>
                <a:gd name="T0" fmla="*/ 420 w 432"/>
                <a:gd name="T1" fmla="*/ 204 h 354"/>
                <a:gd name="T2" fmla="*/ 408 w 432"/>
                <a:gd name="T3" fmla="*/ 354 h 354"/>
                <a:gd name="T4" fmla="*/ 114 w 432"/>
                <a:gd name="T5" fmla="*/ 324 h 354"/>
                <a:gd name="T6" fmla="*/ 0 w 432"/>
                <a:gd name="T7" fmla="*/ 306 h 354"/>
                <a:gd name="T8" fmla="*/ 12 w 432"/>
                <a:gd name="T9" fmla="*/ 228 h 354"/>
                <a:gd name="T10" fmla="*/ 42 w 432"/>
                <a:gd name="T11" fmla="*/ 36 h 354"/>
                <a:gd name="T12" fmla="*/ 48 w 432"/>
                <a:gd name="T13" fmla="*/ 0 h 354"/>
                <a:gd name="T14" fmla="*/ 432 w 432"/>
                <a:gd name="T15" fmla="*/ 48 h 354"/>
                <a:gd name="T16" fmla="*/ 420 w 432"/>
                <a:gd name="T17" fmla="*/ 162 h 354"/>
                <a:gd name="T18" fmla="*/ 420 w 432"/>
                <a:gd name="T19" fmla="*/ 204 h 354"/>
                <a:gd name="T20" fmla="*/ 420 w 432"/>
                <a:gd name="T21" fmla="*/ 210 h 3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32"/>
                <a:gd name="T34" fmla="*/ 0 h 354"/>
                <a:gd name="T35" fmla="*/ 432 w 432"/>
                <a:gd name="T36" fmla="*/ 354 h 3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32" h="354">
                  <a:moveTo>
                    <a:pt x="420" y="204"/>
                  </a:moveTo>
                  <a:lnTo>
                    <a:pt x="408" y="354"/>
                  </a:lnTo>
                  <a:lnTo>
                    <a:pt x="114" y="324"/>
                  </a:lnTo>
                  <a:lnTo>
                    <a:pt x="0" y="306"/>
                  </a:lnTo>
                  <a:lnTo>
                    <a:pt x="12" y="228"/>
                  </a:lnTo>
                  <a:lnTo>
                    <a:pt x="42" y="36"/>
                  </a:lnTo>
                  <a:lnTo>
                    <a:pt x="48" y="0"/>
                  </a:lnTo>
                  <a:lnTo>
                    <a:pt x="432" y="48"/>
                  </a:lnTo>
                  <a:lnTo>
                    <a:pt x="420" y="162"/>
                  </a:lnTo>
                  <a:lnTo>
                    <a:pt x="420" y="204"/>
                  </a:lnTo>
                  <a:lnTo>
                    <a:pt x="420" y="210"/>
                  </a:lnTo>
                </a:path>
              </a:pathLst>
            </a:custGeom>
            <a:noFill/>
            <a:ln w="9525">
              <a:solidFill>
                <a:srgbClr val="000000"/>
              </a:solidFill>
              <a:prstDash val="solid"/>
              <a:round/>
              <a:headEnd/>
              <a:tailEnd/>
            </a:ln>
          </p:spPr>
          <p:txBody>
            <a:bodyPr/>
            <a:lstStyle/>
            <a:p>
              <a:endParaRPr lang="en-US"/>
            </a:p>
          </p:txBody>
        </p:sp>
      </p:grpSp>
      <p:sp>
        <p:nvSpPr>
          <p:cNvPr id="12291" name="Text Box 126"/>
          <p:cNvSpPr txBox="1">
            <a:spLocks noChangeArrowheads="1"/>
          </p:cNvSpPr>
          <p:nvPr/>
        </p:nvSpPr>
        <p:spPr bwMode="auto">
          <a:xfrm>
            <a:off x="4038600" y="1219200"/>
            <a:ext cx="1054100" cy="457200"/>
          </a:xfrm>
          <a:prstGeom prst="rect">
            <a:avLst/>
          </a:prstGeom>
          <a:noFill/>
          <a:ln w="9525" algn="ctr">
            <a:noFill/>
            <a:miter lim="800000"/>
            <a:headEnd/>
            <a:tailEnd/>
          </a:ln>
        </p:spPr>
        <p:txBody>
          <a:bodyPr wrap="none">
            <a:spAutoFit/>
          </a:bodyPr>
          <a:lstStyle/>
          <a:p>
            <a:r>
              <a:rPr lang="en-US" sz="2400" b="1">
                <a:solidFill>
                  <a:srgbClr val="FF9900"/>
                </a:solidFill>
                <a:latin typeface="Verdana" pitchFamily="34" charset="0"/>
              </a:rPr>
              <a:t>2004</a:t>
            </a:r>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pSp>
        <p:nvGrpSpPr>
          <p:cNvPr id="13314" name="Group 127"/>
          <p:cNvGrpSpPr>
            <a:grpSpLocks/>
          </p:cNvGrpSpPr>
          <p:nvPr/>
        </p:nvGrpSpPr>
        <p:grpSpPr bwMode="auto">
          <a:xfrm>
            <a:off x="1871663" y="1219200"/>
            <a:ext cx="5410200" cy="4333875"/>
            <a:chOff x="1179" y="798"/>
            <a:chExt cx="3408" cy="2730"/>
          </a:xfrm>
        </p:grpSpPr>
        <p:sp>
          <p:nvSpPr>
            <p:cNvPr id="13316" name="AutoShape 128"/>
            <p:cNvSpPr>
              <a:spLocks noChangeAspect="1" noChangeArrowheads="1" noTextEdit="1"/>
            </p:cNvSpPr>
            <p:nvPr/>
          </p:nvSpPr>
          <p:spPr bwMode="auto">
            <a:xfrm>
              <a:off x="1179" y="798"/>
              <a:ext cx="3402" cy="2724"/>
            </a:xfrm>
            <a:prstGeom prst="rect">
              <a:avLst/>
            </a:prstGeom>
            <a:noFill/>
            <a:ln w="9525">
              <a:noFill/>
              <a:miter lim="800000"/>
              <a:headEnd/>
              <a:tailEnd/>
            </a:ln>
          </p:spPr>
          <p:txBody>
            <a:bodyPr/>
            <a:lstStyle/>
            <a:p>
              <a:endParaRPr lang="en-US"/>
            </a:p>
          </p:txBody>
        </p:sp>
        <p:sp>
          <p:nvSpPr>
            <p:cNvPr id="13317" name="Rectangle 129"/>
            <p:cNvSpPr>
              <a:spLocks noChangeArrowheads="1"/>
            </p:cNvSpPr>
            <p:nvPr/>
          </p:nvSpPr>
          <p:spPr bwMode="auto">
            <a:xfrm>
              <a:off x="1179" y="798"/>
              <a:ext cx="3408" cy="2730"/>
            </a:xfrm>
            <a:prstGeom prst="rect">
              <a:avLst/>
            </a:prstGeom>
            <a:solidFill>
              <a:srgbClr val="FFFFFF">
                <a:alpha val="0"/>
              </a:srgbClr>
            </a:solidFill>
            <a:ln w="9525">
              <a:noFill/>
              <a:miter lim="800000"/>
              <a:headEnd/>
              <a:tailEnd/>
            </a:ln>
          </p:spPr>
          <p:txBody>
            <a:bodyPr/>
            <a:lstStyle/>
            <a:p>
              <a:endParaRPr lang="en-US"/>
            </a:p>
          </p:txBody>
        </p:sp>
        <p:sp>
          <p:nvSpPr>
            <p:cNvPr id="13318" name="Rectangle 130"/>
            <p:cNvSpPr>
              <a:spLocks noChangeArrowheads="1"/>
            </p:cNvSpPr>
            <p:nvPr/>
          </p:nvSpPr>
          <p:spPr bwMode="auto">
            <a:xfrm>
              <a:off x="1215" y="840"/>
              <a:ext cx="3336" cy="2646"/>
            </a:xfrm>
            <a:prstGeom prst="rect">
              <a:avLst/>
            </a:prstGeom>
            <a:solidFill>
              <a:srgbClr val="FFFFFF">
                <a:alpha val="0"/>
              </a:srgbClr>
            </a:solidFill>
            <a:ln w="9525">
              <a:noFill/>
              <a:miter lim="800000"/>
              <a:headEnd/>
              <a:tailEnd/>
            </a:ln>
          </p:spPr>
          <p:txBody>
            <a:bodyPr/>
            <a:lstStyle/>
            <a:p>
              <a:endParaRPr lang="en-US"/>
            </a:p>
          </p:txBody>
        </p:sp>
        <p:sp>
          <p:nvSpPr>
            <p:cNvPr id="13319" name="Freeform 131"/>
            <p:cNvSpPr>
              <a:spLocks/>
            </p:cNvSpPr>
            <p:nvPr/>
          </p:nvSpPr>
          <p:spPr bwMode="auto">
            <a:xfrm>
              <a:off x="3411" y="2418"/>
              <a:ext cx="234" cy="378"/>
            </a:xfrm>
            <a:custGeom>
              <a:avLst/>
              <a:gdLst>
                <a:gd name="T0" fmla="*/ 234 w 234"/>
                <a:gd name="T1" fmla="*/ 300 h 378"/>
                <a:gd name="T2" fmla="*/ 60 w 234"/>
                <a:gd name="T3" fmla="*/ 318 h 378"/>
                <a:gd name="T4" fmla="*/ 60 w 234"/>
                <a:gd name="T5" fmla="*/ 330 h 378"/>
                <a:gd name="T6" fmla="*/ 78 w 234"/>
                <a:gd name="T7" fmla="*/ 348 h 378"/>
                <a:gd name="T8" fmla="*/ 78 w 234"/>
                <a:gd name="T9" fmla="*/ 366 h 378"/>
                <a:gd name="T10" fmla="*/ 42 w 234"/>
                <a:gd name="T11" fmla="*/ 378 h 378"/>
                <a:gd name="T12" fmla="*/ 54 w 234"/>
                <a:gd name="T13" fmla="*/ 372 h 378"/>
                <a:gd name="T14" fmla="*/ 36 w 234"/>
                <a:gd name="T15" fmla="*/ 336 h 378"/>
                <a:gd name="T16" fmla="*/ 30 w 234"/>
                <a:gd name="T17" fmla="*/ 372 h 378"/>
                <a:gd name="T18" fmla="*/ 12 w 234"/>
                <a:gd name="T19" fmla="*/ 372 h 378"/>
                <a:gd name="T20" fmla="*/ 12 w 234"/>
                <a:gd name="T21" fmla="*/ 342 h 378"/>
                <a:gd name="T22" fmla="*/ 0 w 234"/>
                <a:gd name="T23" fmla="*/ 258 h 378"/>
                <a:gd name="T24" fmla="*/ 0 w 234"/>
                <a:gd name="T25" fmla="*/ 12 h 378"/>
                <a:gd name="T26" fmla="*/ 162 w 234"/>
                <a:gd name="T27" fmla="*/ 0 h 378"/>
                <a:gd name="T28" fmla="*/ 204 w 234"/>
                <a:gd name="T29" fmla="*/ 162 h 378"/>
                <a:gd name="T30" fmla="*/ 228 w 234"/>
                <a:gd name="T31" fmla="*/ 204 h 378"/>
                <a:gd name="T32" fmla="*/ 216 w 234"/>
                <a:gd name="T33" fmla="*/ 234 h 378"/>
                <a:gd name="T34" fmla="*/ 234 w 234"/>
                <a:gd name="T35" fmla="*/ 300 h 37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4"/>
                <a:gd name="T55" fmla="*/ 0 h 378"/>
                <a:gd name="T56" fmla="*/ 234 w 234"/>
                <a:gd name="T57" fmla="*/ 378 h 37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4" h="378">
                  <a:moveTo>
                    <a:pt x="234" y="300"/>
                  </a:moveTo>
                  <a:lnTo>
                    <a:pt x="60" y="318"/>
                  </a:lnTo>
                  <a:lnTo>
                    <a:pt x="60" y="330"/>
                  </a:lnTo>
                  <a:lnTo>
                    <a:pt x="78" y="348"/>
                  </a:lnTo>
                  <a:lnTo>
                    <a:pt x="78" y="366"/>
                  </a:lnTo>
                  <a:lnTo>
                    <a:pt x="42" y="378"/>
                  </a:lnTo>
                  <a:lnTo>
                    <a:pt x="54" y="372"/>
                  </a:lnTo>
                  <a:lnTo>
                    <a:pt x="36" y="336"/>
                  </a:lnTo>
                  <a:lnTo>
                    <a:pt x="30" y="372"/>
                  </a:lnTo>
                  <a:lnTo>
                    <a:pt x="12" y="372"/>
                  </a:lnTo>
                  <a:lnTo>
                    <a:pt x="12" y="342"/>
                  </a:lnTo>
                  <a:lnTo>
                    <a:pt x="0" y="258"/>
                  </a:lnTo>
                  <a:lnTo>
                    <a:pt x="0" y="12"/>
                  </a:lnTo>
                  <a:lnTo>
                    <a:pt x="162" y="0"/>
                  </a:lnTo>
                  <a:lnTo>
                    <a:pt x="204" y="162"/>
                  </a:lnTo>
                  <a:lnTo>
                    <a:pt x="228" y="204"/>
                  </a:lnTo>
                  <a:lnTo>
                    <a:pt x="216" y="234"/>
                  </a:lnTo>
                  <a:lnTo>
                    <a:pt x="234" y="300"/>
                  </a:lnTo>
                  <a:close/>
                </a:path>
              </a:pathLst>
            </a:custGeom>
            <a:solidFill>
              <a:srgbClr val="B22222"/>
            </a:solidFill>
            <a:ln w="9525">
              <a:solidFill>
                <a:srgbClr val="B22222"/>
              </a:solidFill>
              <a:prstDash val="solid"/>
              <a:round/>
              <a:headEnd/>
              <a:tailEnd/>
            </a:ln>
          </p:spPr>
          <p:txBody>
            <a:bodyPr/>
            <a:lstStyle/>
            <a:p>
              <a:endParaRPr lang="en-US"/>
            </a:p>
          </p:txBody>
        </p:sp>
        <p:sp>
          <p:nvSpPr>
            <p:cNvPr id="13320" name="Freeform 132"/>
            <p:cNvSpPr>
              <a:spLocks/>
            </p:cNvSpPr>
            <p:nvPr/>
          </p:nvSpPr>
          <p:spPr bwMode="auto">
            <a:xfrm>
              <a:off x="3411" y="2418"/>
              <a:ext cx="234" cy="378"/>
            </a:xfrm>
            <a:custGeom>
              <a:avLst/>
              <a:gdLst>
                <a:gd name="T0" fmla="*/ 234 w 234"/>
                <a:gd name="T1" fmla="*/ 300 h 378"/>
                <a:gd name="T2" fmla="*/ 60 w 234"/>
                <a:gd name="T3" fmla="*/ 318 h 378"/>
                <a:gd name="T4" fmla="*/ 60 w 234"/>
                <a:gd name="T5" fmla="*/ 330 h 378"/>
                <a:gd name="T6" fmla="*/ 78 w 234"/>
                <a:gd name="T7" fmla="*/ 348 h 378"/>
                <a:gd name="T8" fmla="*/ 78 w 234"/>
                <a:gd name="T9" fmla="*/ 366 h 378"/>
                <a:gd name="T10" fmla="*/ 42 w 234"/>
                <a:gd name="T11" fmla="*/ 378 h 378"/>
                <a:gd name="T12" fmla="*/ 54 w 234"/>
                <a:gd name="T13" fmla="*/ 372 h 378"/>
                <a:gd name="T14" fmla="*/ 36 w 234"/>
                <a:gd name="T15" fmla="*/ 336 h 378"/>
                <a:gd name="T16" fmla="*/ 30 w 234"/>
                <a:gd name="T17" fmla="*/ 372 h 378"/>
                <a:gd name="T18" fmla="*/ 12 w 234"/>
                <a:gd name="T19" fmla="*/ 372 h 378"/>
                <a:gd name="T20" fmla="*/ 12 w 234"/>
                <a:gd name="T21" fmla="*/ 342 h 378"/>
                <a:gd name="T22" fmla="*/ 0 w 234"/>
                <a:gd name="T23" fmla="*/ 258 h 378"/>
                <a:gd name="T24" fmla="*/ 0 w 234"/>
                <a:gd name="T25" fmla="*/ 12 h 378"/>
                <a:gd name="T26" fmla="*/ 162 w 234"/>
                <a:gd name="T27" fmla="*/ 0 h 378"/>
                <a:gd name="T28" fmla="*/ 204 w 234"/>
                <a:gd name="T29" fmla="*/ 162 h 378"/>
                <a:gd name="T30" fmla="*/ 228 w 234"/>
                <a:gd name="T31" fmla="*/ 204 h 378"/>
                <a:gd name="T32" fmla="*/ 216 w 234"/>
                <a:gd name="T33" fmla="*/ 234 h 378"/>
                <a:gd name="T34" fmla="*/ 234 w 234"/>
                <a:gd name="T35" fmla="*/ 300 h 378"/>
                <a:gd name="T36" fmla="*/ 234 w 234"/>
                <a:gd name="T37" fmla="*/ 306 h 37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4"/>
                <a:gd name="T58" fmla="*/ 0 h 378"/>
                <a:gd name="T59" fmla="*/ 234 w 234"/>
                <a:gd name="T60" fmla="*/ 378 h 37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4" h="378">
                  <a:moveTo>
                    <a:pt x="234" y="300"/>
                  </a:moveTo>
                  <a:lnTo>
                    <a:pt x="60" y="318"/>
                  </a:lnTo>
                  <a:lnTo>
                    <a:pt x="60" y="330"/>
                  </a:lnTo>
                  <a:lnTo>
                    <a:pt x="78" y="348"/>
                  </a:lnTo>
                  <a:lnTo>
                    <a:pt x="78" y="366"/>
                  </a:lnTo>
                  <a:lnTo>
                    <a:pt x="42" y="378"/>
                  </a:lnTo>
                  <a:lnTo>
                    <a:pt x="54" y="372"/>
                  </a:lnTo>
                  <a:lnTo>
                    <a:pt x="36" y="336"/>
                  </a:lnTo>
                  <a:lnTo>
                    <a:pt x="30" y="372"/>
                  </a:lnTo>
                  <a:lnTo>
                    <a:pt x="12" y="372"/>
                  </a:lnTo>
                  <a:lnTo>
                    <a:pt x="12" y="342"/>
                  </a:lnTo>
                  <a:lnTo>
                    <a:pt x="0" y="258"/>
                  </a:lnTo>
                  <a:lnTo>
                    <a:pt x="0" y="12"/>
                  </a:lnTo>
                  <a:lnTo>
                    <a:pt x="162" y="0"/>
                  </a:lnTo>
                  <a:lnTo>
                    <a:pt x="204" y="162"/>
                  </a:lnTo>
                  <a:lnTo>
                    <a:pt x="228" y="204"/>
                  </a:lnTo>
                  <a:lnTo>
                    <a:pt x="216" y="234"/>
                  </a:lnTo>
                  <a:lnTo>
                    <a:pt x="234" y="300"/>
                  </a:lnTo>
                  <a:lnTo>
                    <a:pt x="234" y="306"/>
                  </a:lnTo>
                </a:path>
              </a:pathLst>
            </a:custGeom>
            <a:noFill/>
            <a:ln w="9525">
              <a:solidFill>
                <a:srgbClr val="000000"/>
              </a:solidFill>
              <a:prstDash val="solid"/>
              <a:round/>
              <a:headEnd/>
              <a:tailEnd/>
            </a:ln>
          </p:spPr>
          <p:txBody>
            <a:bodyPr/>
            <a:lstStyle/>
            <a:p>
              <a:endParaRPr lang="en-US"/>
            </a:p>
          </p:txBody>
        </p:sp>
        <p:sp>
          <p:nvSpPr>
            <p:cNvPr id="13321" name="Freeform 133"/>
            <p:cNvSpPr>
              <a:spLocks/>
            </p:cNvSpPr>
            <p:nvPr/>
          </p:nvSpPr>
          <p:spPr bwMode="auto">
            <a:xfrm>
              <a:off x="1263" y="2586"/>
              <a:ext cx="648" cy="570"/>
            </a:xfrm>
            <a:custGeom>
              <a:avLst/>
              <a:gdLst>
                <a:gd name="T0" fmla="*/ 6 w 648"/>
                <a:gd name="T1" fmla="*/ 324 h 570"/>
                <a:gd name="T2" fmla="*/ 6 w 648"/>
                <a:gd name="T3" fmla="*/ 330 h 570"/>
                <a:gd name="T4" fmla="*/ 42 w 648"/>
                <a:gd name="T5" fmla="*/ 360 h 570"/>
                <a:gd name="T6" fmla="*/ 30 w 648"/>
                <a:gd name="T7" fmla="*/ 396 h 570"/>
                <a:gd name="T8" fmla="*/ 72 w 648"/>
                <a:gd name="T9" fmla="*/ 366 h 570"/>
                <a:gd name="T10" fmla="*/ 48 w 648"/>
                <a:gd name="T11" fmla="*/ 444 h 570"/>
                <a:gd name="T12" fmla="*/ 102 w 648"/>
                <a:gd name="T13" fmla="*/ 462 h 570"/>
                <a:gd name="T14" fmla="*/ 120 w 648"/>
                <a:gd name="T15" fmla="*/ 456 h 570"/>
                <a:gd name="T16" fmla="*/ 114 w 648"/>
                <a:gd name="T17" fmla="*/ 504 h 570"/>
                <a:gd name="T18" fmla="*/ 66 w 648"/>
                <a:gd name="T19" fmla="*/ 546 h 570"/>
                <a:gd name="T20" fmla="*/ 0 w 648"/>
                <a:gd name="T21" fmla="*/ 570 h 570"/>
                <a:gd name="T22" fmla="*/ 78 w 648"/>
                <a:gd name="T23" fmla="*/ 546 h 570"/>
                <a:gd name="T24" fmla="*/ 96 w 648"/>
                <a:gd name="T25" fmla="*/ 546 h 570"/>
                <a:gd name="T26" fmla="*/ 114 w 648"/>
                <a:gd name="T27" fmla="*/ 534 h 570"/>
                <a:gd name="T28" fmla="*/ 204 w 648"/>
                <a:gd name="T29" fmla="*/ 456 h 570"/>
                <a:gd name="T30" fmla="*/ 252 w 648"/>
                <a:gd name="T31" fmla="*/ 372 h 570"/>
                <a:gd name="T32" fmla="*/ 252 w 648"/>
                <a:gd name="T33" fmla="*/ 372 h 570"/>
                <a:gd name="T34" fmla="*/ 264 w 648"/>
                <a:gd name="T35" fmla="*/ 378 h 570"/>
                <a:gd name="T36" fmla="*/ 240 w 648"/>
                <a:gd name="T37" fmla="*/ 390 h 570"/>
                <a:gd name="T38" fmla="*/ 246 w 648"/>
                <a:gd name="T39" fmla="*/ 426 h 570"/>
                <a:gd name="T40" fmla="*/ 258 w 648"/>
                <a:gd name="T41" fmla="*/ 438 h 570"/>
                <a:gd name="T42" fmla="*/ 288 w 648"/>
                <a:gd name="T43" fmla="*/ 420 h 570"/>
                <a:gd name="T44" fmla="*/ 300 w 648"/>
                <a:gd name="T45" fmla="*/ 384 h 570"/>
                <a:gd name="T46" fmla="*/ 318 w 648"/>
                <a:gd name="T47" fmla="*/ 390 h 570"/>
                <a:gd name="T48" fmla="*/ 426 w 648"/>
                <a:gd name="T49" fmla="*/ 414 h 570"/>
                <a:gd name="T50" fmla="*/ 450 w 648"/>
                <a:gd name="T51" fmla="*/ 408 h 570"/>
                <a:gd name="T52" fmla="*/ 462 w 648"/>
                <a:gd name="T53" fmla="*/ 432 h 570"/>
                <a:gd name="T54" fmla="*/ 468 w 648"/>
                <a:gd name="T55" fmla="*/ 438 h 570"/>
                <a:gd name="T56" fmla="*/ 510 w 648"/>
                <a:gd name="T57" fmla="*/ 450 h 570"/>
                <a:gd name="T58" fmla="*/ 528 w 648"/>
                <a:gd name="T59" fmla="*/ 450 h 570"/>
                <a:gd name="T60" fmla="*/ 534 w 648"/>
                <a:gd name="T61" fmla="*/ 444 h 570"/>
                <a:gd name="T62" fmla="*/ 606 w 648"/>
                <a:gd name="T63" fmla="*/ 504 h 570"/>
                <a:gd name="T64" fmla="*/ 618 w 648"/>
                <a:gd name="T65" fmla="*/ 510 h 570"/>
                <a:gd name="T66" fmla="*/ 648 w 648"/>
                <a:gd name="T67" fmla="*/ 540 h 570"/>
                <a:gd name="T68" fmla="*/ 600 w 648"/>
                <a:gd name="T69" fmla="*/ 498 h 570"/>
                <a:gd name="T70" fmla="*/ 480 w 648"/>
                <a:gd name="T71" fmla="*/ 438 h 570"/>
                <a:gd name="T72" fmla="*/ 456 w 648"/>
                <a:gd name="T73" fmla="*/ 414 h 570"/>
                <a:gd name="T74" fmla="*/ 414 w 648"/>
                <a:gd name="T75" fmla="*/ 396 h 570"/>
                <a:gd name="T76" fmla="*/ 252 w 648"/>
                <a:gd name="T77" fmla="*/ 36 h 570"/>
                <a:gd name="T78" fmla="*/ 210 w 648"/>
                <a:gd name="T79" fmla="*/ 24 h 570"/>
                <a:gd name="T80" fmla="*/ 60 w 648"/>
                <a:gd name="T81" fmla="*/ 84 h 570"/>
                <a:gd name="T82" fmla="*/ 114 w 648"/>
                <a:gd name="T83" fmla="*/ 144 h 570"/>
                <a:gd name="T84" fmla="*/ 108 w 648"/>
                <a:gd name="T85" fmla="*/ 156 h 570"/>
                <a:gd name="T86" fmla="*/ 102 w 648"/>
                <a:gd name="T87" fmla="*/ 180 h 570"/>
                <a:gd name="T88" fmla="*/ 84 w 648"/>
                <a:gd name="T89" fmla="*/ 156 h 570"/>
                <a:gd name="T90" fmla="*/ 18 w 648"/>
                <a:gd name="T91" fmla="*/ 168 h 570"/>
                <a:gd name="T92" fmla="*/ 30 w 648"/>
                <a:gd name="T93" fmla="*/ 192 h 570"/>
                <a:gd name="T94" fmla="*/ 78 w 648"/>
                <a:gd name="T95" fmla="*/ 228 h 570"/>
                <a:gd name="T96" fmla="*/ 114 w 648"/>
                <a:gd name="T97" fmla="*/ 228 h 570"/>
                <a:gd name="T98" fmla="*/ 102 w 648"/>
                <a:gd name="T99" fmla="*/ 270 h 57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48"/>
                <a:gd name="T151" fmla="*/ 0 h 570"/>
                <a:gd name="T152" fmla="*/ 648 w 648"/>
                <a:gd name="T153" fmla="*/ 570 h 57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48" h="570">
                  <a:moveTo>
                    <a:pt x="54" y="282"/>
                  </a:moveTo>
                  <a:lnTo>
                    <a:pt x="6" y="324"/>
                  </a:lnTo>
                  <a:lnTo>
                    <a:pt x="24" y="324"/>
                  </a:lnTo>
                  <a:lnTo>
                    <a:pt x="6" y="330"/>
                  </a:lnTo>
                  <a:lnTo>
                    <a:pt x="18" y="348"/>
                  </a:lnTo>
                  <a:lnTo>
                    <a:pt x="42" y="360"/>
                  </a:lnTo>
                  <a:lnTo>
                    <a:pt x="24" y="372"/>
                  </a:lnTo>
                  <a:lnTo>
                    <a:pt x="30" y="396"/>
                  </a:lnTo>
                  <a:lnTo>
                    <a:pt x="42" y="402"/>
                  </a:lnTo>
                  <a:lnTo>
                    <a:pt x="72" y="366"/>
                  </a:lnTo>
                  <a:lnTo>
                    <a:pt x="60" y="426"/>
                  </a:lnTo>
                  <a:lnTo>
                    <a:pt x="48" y="444"/>
                  </a:lnTo>
                  <a:lnTo>
                    <a:pt x="84" y="426"/>
                  </a:lnTo>
                  <a:lnTo>
                    <a:pt x="102" y="462"/>
                  </a:lnTo>
                  <a:lnTo>
                    <a:pt x="114" y="438"/>
                  </a:lnTo>
                  <a:lnTo>
                    <a:pt x="120" y="456"/>
                  </a:lnTo>
                  <a:lnTo>
                    <a:pt x="144" y="444"/>
                  </a:lnTo>
                  <a:lnTo>
                    <a:pt x="114" y="504"/>
                  </a:lnTo>
                  <a:lnTo>
                    <a:pt x="72" y="528"/>
                  </a:lnTo>
                  <a:lnTo>
                    <a:pt x="66" y="546"/>
                  </a:lnTo>
                  <a:lnTo>
                    <a:pt x="36" y="540"/>
                  </a:lnTo>
                  <a:lnTo>
                    <a:pt x="0" y="570"/>
                  </a:lnTo>
                  <a:lnTo>
                    <a:pt x="42" y="552"/>
                  </a:lnTo>
                  <a:lnTo>
                    <a:pt x="78" y="546"/>
                  </a:lnTo>
                  <a:lnTo>
                    <a:pt x="72" y="558"/>
                  </a:lnTo>
                  <a:lnTo>
                    <a:pt x="96" y="546"/>
                  </a:lnTo>
                  <a:lnTo>
                    <a:pt x="90" y="528"/>
                  </a:lnTo>
                  <a:lnTo>
                    <a:pt x="114" y="534"/>
                  </a:lnTo>
                  <a:lnTo>
                    <a:pt x="186" y="480"/>
                  </a:lnTo>
                  <a:lnTo>
                    <a:pt x="204" y="456"/>
                  </a:lnTo>
                  <a:lnTo>
                    <a:pt x="192" y="438"/>
                  </a:lnTo>
                  <a:lnTo>
                    <a:pt x="252" y="372"/>
                  </a:lnTo>
                  <a:lnTo>
                    <a:pt x="258" y="336"/>
                  </a:lnTo>
                  <a:lnTo>
                    <a:pt x="252" y="372"/>
                  </a:lnTo>
                  <a:lnTo>
                    <a:pt x="276" y="360"/>
                  </a:lnTo>
                  <a:lnTo>
                    <a:pt x="264" y="378"/>
                  </a:lnTo>
                  <a:lnTo>
                    <a:pt x="282" y="384"/>
                  </a:lnTo>
                  <a:lnTo>
                    <a:pt x="240" y="390"/>
                  </a:lnTo>
                  <a:lnTo>
                    <a:pt x="234" y="426"/>
                  </a:lnTo>
                  <a:lnTo>
                    <a:pt x="246" y="426"/>
                  </a:lnTo>
                  <a:lnTo>
                    <a:pt x="234" y="444"/>
                  </a:lnTo>
                  <a:lnTo>
                    <a:pt x="258" y="438"/>
                  </a:lnTo>
                  <a:lnTo>
                    <a:pt x="270" y="414"/>
                  </a:lnTo>
                  <a:lnTo>
                    <a:pt x="288" y="420"/>
                  </a:lnTo>
                  <a:lnTo>
                    <a:pt x="300" y="372"/>
                  </a:lnTo>
                  <a:lnTo>
                    <a:pt x="300" y="384"/>
                  </a:lnTo>
                  <a:lnTo>
                    <a:pt x="324" y="378"/>
                  </a:lnTo>
                  <a:lnTo>
                    <a:pt x="318" y="390"/>
                  </a:lnTo>
                  <a:lnTo>
                    <a:pt x="366" y="414"/>
                  </a:lnTo>
                  <a:lnTo>
                    <a:pt x="426" y="414"/>
                  </a:lnTo>
                  <a:lnTo>
                    <a:pt x="438" y="402"/>
                  </a:lnTo>
                  <a:lnTo>
                    <a:pt x="450" y="408"/>
                  </a:lnTo>
                  <a:lnTo>
                    <a:pt x="438" y="426"/>
                  </a:lnTo>
                  <a:lnTo>
                    <a:pt x="462" y="432"/>
                  </a:lnTo>
                  <a:lnTo>
                    <a:pt x="468" y="414"/>
                  </a:lnTo>
                  <a:lnTo>
                    <a:pt x="468" y="438"/>
                  </a:lnTo>
                  <a:lnTo>
                    <a:pt x="498" y="456"/>
                  </a:lnTo>
                  <a:lnTo>
                    <a:pt x="510" y="450"/>
                  </a:lnTo>
                  <a:lnTo>
                    <a:pt x="492" y="432"/>
                  </a:lnTo>
                  <a:lnTo>
                    <a:pt x="528" y="450"/>
                  </a:lnTo>
                  <a:lnTo>
                    <a:pt x="510" y="414"/>
                  </a:lnTo>
                  <a:lnTo>
                    <a:pt x="534" y="444"/>
                  </a:lnTo>
                  <a:lnTo>
                    <a:pt x="564" y="480"/>
                  </a:lnTo>
                  <a:lnTo>
                    <a:pt x="606" y="504"/>
                  </a:lnTo>
                  <a:lnTo>
                    <a:pt x="606" y="534"/>
                  </a:lnTo>
                  <a:lnTo>
                    <a:pt x="618" y="510"/>
                  </a:lnTo>
                  <a:lnTo>
                    <a:pt x="636" y="552"/>
                  </a:lnTo>
                  <a:lnTo>
                    <a:pt x="648" y="540"/>
                  </a:lnTo>
                  <a:lnTo>
                    <a:pt x="642" y="510"/>
                  </a:lnTo>
                  <a:lnTo>
                    <a:pt x="600" y="498"/>
                  </a:lnTo>
                  <a:lnTo>
                    <a:pt x="510" y="402"/>
                  </a:lnTo>
                  <a:lnTo>
                    <a:pt x="480" y="438"/>
                  </a:lnTo>
                  <a:lnTo>
                    <a:pt x="474" y="408"/>
                  </a:lnTo>
                  <a:lnTo>
                    <a:pt x="456" y="414"/>
                  </a:lnTo>
                  <a:lnTo>
                    <a:pt x="444" y="390"/>
                  </a:lnTo>
                  <a:lnTo>
                    <a:pt x="414" y="396"/>
                  </a:lnTo>
                  <a:lnTo>
                    <a:pt x="378" y="60"/>
                  </a:lnTo>
                  <a:lnTo>
                    <a:pt x="252" y="36"/>
                  </a:lnTo>
                  <a:lnTo>
                    <a:pt x="216" y="12"/>
                  </a:lnTo>
                  <a:lnTo>
                    <a:pt x="210" y="24"/>
                  </a:lnTo>
                  <a:lnTo>
                    <a:pt x="198" y="0"/>
                  </a:lnTo>
                  <a:lnTo>
                    <a:pt x="60" y="84"/>
                  </a:lnTo>
                  <a:lnTo>
                    <a:pt x="90" y="138"/>
                  </a:lnTo>
                  <a:lnTo>
                    <a:pt x="114" y="144"/>
                  </a:lnTo>
                  <a:lnTo>
                    <a:pt x="138" y="168"/>
                  </a:lnTo>
                  <a:lnTo>
                    <a:pt x="108" y="156"/>
                  </a:lnTo>
                  <a:lnTo>
                    <a:pt x="120" y="174"/>
                  </a:lnTo>
                  <a:lnTo>
                    <a:pt x="102" y="180"/>
                  </a:lnTo>
                  <a:lnTo>
                    <a:pt x="78" y="174"/>
                  </a:lnTo>
                  <a:lnTo>
                    <a:pt x="84" y="156"/>
                  </a:lnTo>
                  <a:lnTo>
                    <a:pt x="72" y="150"/>
                  </a:lnTo>
                  <a:lnTo>
                    <a:pt x="18" y="168"/>
                  </a:lnTo>
                  <a:lnTo>
                    <a:pt x="42" y="192"/>
                  </a:lnTo>
                  <a:lnTo>
                    <a:pt x="30" y="192"/>
                  </a:lnTo>
                  <a:lnTo>
                    <a:pt x="36" y="216"/>
                  </a:lnTo>
                  <a:lnTo>
                    <a:pt x="78" y="228"/>
                  </a:lnTo>
                  <a:lnTo>
                    <a:pt x="78" y="240"/>
                  </a:lnTo>
                  <a:lnTo>
                    <a:pt x="114" y="228"/>
                  </a:lnTo>
                  <a:lnTo>
                    <a:pt x="102" y="234"/>
                  </a:lnTo>
                  <a:lnTo>
                    <a:pt x="102" y="270"/>
                  </a:lnTo>
                  <a:lnTo>
                    <a:pt x="54" y="282"/>
                  </a:lnTo>
                  <a:close/>
                </a:path>
              </a:pathLst>
            </a:custGeom>
            <a:solidFill>
              <a:srgbClr val="FFAA00"/>
            </a:solidFill>
            <a:ln w="9525">
              <a:solidFill>
                <a:srgbClr val="FFAA00"/>
              </a:solidFill>
              <a:prstDash val="solid"/>
              <a:round/>
              <a:headEnd/>
              <a:tailEnd/>
            </a:ln>
          </p:spPr>
          <p:txBody>
            <a:bodyPr/>
            <a:lstStyle/>
            <a:p>
              <a:endParaRPr lang="en-US"/>
            </a:p>
          </p:txBody>
        </p:sp>
        <p:sp>
          <p:nvSpPr>
            <p:cNvPr id="13322" name="Freeform 134"/>
            <p:cNvSpPr>
              <a:spLocks/>
            </p:cNvSpPr>
            <p:nvPr/>
          </p:nvSpPr>
          <p:spPr bwMode="auto">
            <a:xfrm>
              <a:off x="1263" y="2586"/>
              <a:ext cx="648" cy="570"/>
            </a:xfrm>
            <a:custGeom>
              <a:avLst/>
              <a:gdLst>
                <a:gd name="T0" fmla="*/ 6 w 648"/>
                <a:gd name="T1" fmla="*/ 324 h 570"/>
                <a:gd name="T2" fmla="*/ 6 w 648"/>
                <a:gd name="T3" fmla="*/ 330 h 570"/>
                <a:gd name="T4" fmla="*/ 42 w 648"/>
                <a:gd name="T5" fmla="*/ 360 h 570"/>
                <a:gd name="T6" fmla="*/ 30 w 648"/>
                <a:gd name="T7" fmla="*/ 396 h 570"/>
                <a:gd name="T8" fmla="*/ 72 w 648"/>
                <a:gd name="T9" fmla="*/ 366 h 570"/>
                <a:gd name="T10" fmla="*/ 48 w 648"/>
                <a:gd name="T11" fmla="*/ 444 h 570"/>
                <a:gd name="T12" fmla="*/ 102 w 648"/>
                <a:gd name="T13" fmla="*/ 462 h 570"/>
                <a:gd name="T14" fmla="*/ 120 w 648"/>
                <a:gd name="T15" fmla="*/ 456 h 570"/>
                <a:gd name="T16" fmla="*/ 114 w 648"/>
                <a:gd name="T17" fmla="*/ 504 h 570"/>
                <a:gd name="T18" fmla="*/ 66 w 648"/>
                <a:gd name="T19" fmla="*/ 546 h 570"/>
                <a:gd name="T20" fmla="*/ 0 w 648"/>
                <a:gd name="T21" fmla="*/ 570 h 570"/>
                <a:gd name="T22" fmla="*/ 78 w 648"/>
                <a:gd name="T23" fmla="*/ 546 h 570"/>
                <a:gd name="T24" fmla="*/ 96 w 648"/>
                <a:gd name="T25" fmla="*/ 546 h 570"/>
                <a:gd name="T26" fmla="*/ 114 w 648"/>
                <a:gd name="T27" fmla="*/ 534 h 570"/>
                <a:gd name="T28" fmla="*/ 204 w 648"/>
                <a:gd name="T29" fmla="*/ 456 h 570"/>
                <a:gd name="T30" fmla="*/ 252 w 648"/>
                <a:gd name="T31" fmla="*/ 372 h 570"/>
                <a:gd name="T32" fmla="*/ 252 w 648"/>
                <a:gd name="T33" fmla="*/ 372 h 570"/>
                <a:gd name="T34" fmla="*/ 264 w 648"/>
                <a:gd name="T35" fmla="*/ 378 h 570"/>
                <a:gd name="T36" fmla="*/ 240 w 648"/>
                <a:gd name="T37" fmla="*/ 390 h 570"/>
                <a:gd name="T38" fmla="*/ 246 w 648"/>
                <a:gd name="T39" fmla="*/ 426 h 570"/>
                <a:gd name="T40" fmla="*/ 258 w 648"/>
                <a:gd name="T41" fmla="*/ 438 h 570"/>
                <a:gd name="T42" fmla="*/ 288 w 648"/>
                <a:gd name="T43" fmla="*/ 420 h 570"/>
                <a:gd name="T44" fmla="*/ 300 w 648"/>
                <a:gd name="T45" fmla="*/ 384 h 570"/>
                <a:gd name="T46" fmla="*/ 318 w 648"/>
                <a:gd name="T47" fmla="*/ 390 h 570"/>
                <a:gd name="T48" fmla="*/ 426 w 648"/>
                <a:gd name="T49" fmla="*/ 414 h 570"/>
                <a:gd name="T50" fmla="*/ 450 w 648"/>
                <a:gd name="T51" fmla="*/ 408 h 570"/>
                <a:gd name="T52" fmla="*/ 462 w 648"/>
                <a:gd name="T53" fmla="*/ 432 h 570"/>
                <a:gd name="T54" fmla="*/ 468 w 648"/>
                <a:gd name="T55" fmla="*/ 438 h 570"/>
                <a:gd name="T56" fmla="*/ 510 w 648"/>
                <a:gd name="T57" fmla="*/ 450 h 570"/>
                <a:gd name="T58" fmla="*/ 528 w 648"/>
                <a:gd name="T59" fmla="*/ 450 h 570"/>
                <a:gd name="T60" fmla="*/ 534 w 648"/>
                <a:gd name="T61" fmla="*/ 444 h 570"/>
                <a:gd name="T62" fmla="*/ 606 w 648"/>
                <a:gd name="T63" fmla="*/ 504 h 570"/>
                <a:gd name="T64" fmla="*/ 618 w 648"/>
                <a:gd name="T65" fmla="*/ 510 h 570"/>
                <a:gd name="T66" fmla="*/ 648 w 648"/>
                <a:gd name="T67" fmla="*/ 540 h 570"/>
                <a:gd name="T68" fmla="*/ 600 w 648"/>
                <a:gd name="T69" fmla="*/ 498 h 570"/>
                <a:gd name="T70" fmla="*/ 480 w 648"/>
                <a:gd name="T71" fmla="*/ 438 h 570"/>
                <a:gd name="T72" fmla="*/ 456 w 648"/>
                <a:gd name="T73" fmla="*/ 414 h 570"/>
                <a:gd name="T74" fmla="*/ 414 w 648"/>
                <a:gd name="T75" fmla="*/ 396 h 570"/>
                <a:gd name="T76" fmla="*/ 252 w 648"/>
                <a:gd name="T77" fmla="*/ 36 h 570"/>
                <a:gd name="T78" fmla="*/ 210 w 648"/>
                <a:gd name="T79" fmla="*/ 24 h 570"/>
                <a:gd name="T80" fmla="*/ 60 w 648"/>
                <a:gd name="T81" fmla="*/ 84 h 570"/>
                <a:gd name="T82" fmla="*/ 114 w 648"/>
                <a:gd name="T83" fmla="*/ 144 h 570"/>
                <a:gd name="T84" fmla="*/ 108 w 648"/>
                <a:gd name="T85" fmla="*/ 156 h 570"/>
                <a:gd name="T86" fmla="*/ 102 w 648"/>
                <a:gd name="T87" fmla="*/ 180 h 570"/>
                <a:gd name="T88" fmla="*/ 84 w 648"/>
                <a:gd name="T89" fmla="*/ 156 h 570"/>
                <a:gd name="T90" fmla="*/ 18 w 648"/>
                <a:gd name="T91" fmla="*/ 168 h 570"/>
                <a:gd name="T92" fmla="*/ 30 w 648"/>
                <a:gd name="T93" fmla="*/ 192 h 570"/>
                <a:gd name="T94" fmla="*/ 78 w 648"/>
                <a:gd name="T95" fmla="*/ 228 h 570"/>
                <a:gd name="T96" fmla="*/ 114 w 648"/>
                <a:gd name="T97" fmla="*/ 228 h 570"/>
                <a:gd name="T98" fmla="*/ 102 w 648"/>
                <a:gd name="T99" fmla="*/ 270 h 570"/>
                <a:gd name="T100" fmla="*/ 54 w 648"/>
                <a:gd name="T101" fmla="*/ 288 h 57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48"/>
                <a:gd name="T154" fmla="*/ 0 h 570"/>
                <a:gd name="T155" fmla="*/ 648 w 648"/>
                <a:gd name="T156" fmla="*/ 570 h 57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48" h="570">
                  <a:moveTo>
                    <a:pt x="54" y="282"/>
                  </a:moveTo>
                  <a:lnTo>
                    <a:pt x="6" y="324"/>
                  </a:lnTo>
                  <a:lnTo>
                    <a:pt x="24" y="324"/>
                  </a:lnTo>
                  <a:lnTo>
                    <a:pt x="6" y="330"/>
                  </a:lnTo>
                  <a:lnTo>
                    <a:pt x="18" y="348"/>
                  </a:lnTo>
                  <a:lnTo>
                    <a:pt x="42" y="360"/>
                  </a:lnTo>
                  <a:lnTo>
                    <a:pt x="24" y="372"/>
                  </a:lnTo>
                  <a:lnTo>
                    <a:pt x="30" y="396"/>
                  </a:lnTo>
                  <a:lnTo>
                    <a:pt x="42" y="402"/>
                  </a:lnTo>
                  <a:lnTo>
                    <a:pt x="72" y="366"/>
                  </a:lnTo>
                  <a:lnTo>
                    <a:pt x="60" y="426"/>
                  </a:lnTo>
                  <a:lnTo>
                    <a:pt x="48" y="444"/>
                  </a:lnTo>
                  <a:lnTo>
                    <a:pt x="84" y="426"/>
                  </a:lnTo>
                  <a:lnTo>
                    <a:pt x="102" y="462"/>
                  </a:lnTo>
                  <a:lnTo>
                    <a:pt x="114" y="438"/>
                  </a:lnTo>
                  <a:lnTo>
                    <a:pt x="120" y="456"/>
                  </a:lnTo>
                  <a:lnTo>
                    <a:pt x="144" y="444"/>
                  </a:lnTo>
                  <a:lnTo>
                    <a:pt x="114" y="504"/>
                  </a:lnTo>
                  <a:lnTo>
                    <a:pt x="72" y="528"/>
                  </a:lnTo>
                  <a:lnTo>
                    <a:pt x="66" y="546"/>
                  </a:lnTo>
                  <a:lnTo>
                    <a:pt x="36" y="540"/>
                  </a:lnTo>
                  <a:lnTo>
                    <a:pt x="0" y="570"/>
                  </a:lnTo>
                  <a:lnTo>
                    <a:pt x="42" y="552"/>
                  </a:lnTo>
                  <a:lnTo>
                    <a:pt x="78" y="546"/>
                  </a:lnTo>
                  <a:lnTo>
                    <a:pt x="72" y="558"/>
                  </a:lnTo>
                  <a:lnTo>
                    <a:pt x="96" y="546"/>
                  </a:lnTo>
                  <a:lnTo>
                    <a:pt x="90" y="528"/>
                  </a:lnTo>
                  <a:lnTo>
                    <a:pt x="114" y="534"/>
                  </a:lnTo>
                  <a:lnTo>
                    <a:pt x="186" y="480"/>
                  </a:lnTo>
                  <a:lnTo>
                    <a:pt x="204" y="456"/>
                  </a:lnTo>
                  <a:lnTo>
                    <a:pt x="192" y="438"/>
                  </a:lnTo>
                  <a:lnTo>
                    <a:pt x="252" y="372"/>
                  </a:lnTo>
                  <a:lnTo>
                    <a:pt x="258" y="336"/>
                  </a:lnTo>
                  <a:lnTo>
                    <a:pt x="252" y="372"/>
                  </a:lnTo>
                  <a:lnTo>
                    <a:pt x="276" y="360"/>
                  </a:lnTo>
                  <a:lnTo>
                    <a:pt x="264" y="378"/>
                  </a:lnTo>
                  <a:lnTo>
                    <a:pt x="282" y="384"/>
                  </a:lnTo>
                  <a:lnTo>
                    <a:pt x="240" y="390"/>
                  </a:lnTo>
                  <a:lnTo>
                    <a:pt x="234" y="426"/>
                  </a:lnTo>
                  <a:lnTo>
                    <a:pt x="246" y="426"/>
                  </a:lnTo>
                  <a:lnTo>
                    <a:pt x="234" y="444"/>
                  </a:lnTo>
                  <a:lnTo>
                    <a:pt x="258" y="438"/>
                  </a:lnTo>
                  <a:lnTo>
                    <a:pt x="270" y="414"/>
                  </a:lnTo>
                  <a:lnTo>
                    <a:pt x="288" y="420"/>
                  </a:lnTo>
                  <a:lnTo>
                    <a:pt x="300" y="372"/>
                  </a:lnTo>
                  <a:lnTo>
                    <a:pt x="300" y="384"/>
                  </a:lnTo>
                  <a:lnTo>
                    <a:pt x="324" y="378"/>
                  </a:lnTo>
                  <a:lnTo>
                    <a:pt x="318" y="390"/>
                  </a:lnTo>
                  <a:lnTo>
                    <a:pt x="366" y="414"/>
                  </a:lnTo>
                  <a:lnTo>
                    <a:pt x="426" y="414"/>
                  </a:lnTo>
                  <a:lnTo>
                    <a:pt x="438" y="402"/>
                  </a:lnTo>
                  <a:lnTo>
                    <a:pt x="450" y="408"/>
                  </a:lnTo>
                  <a:lnTo>
                    <a:pt x="438" y="426"/>
                  </a:lnTo>
                  <a:lnTo>
                    <a:pt x="462" y="432"/>
                  </a:lnTo>
                  <a:lnTo>
                    <a:pt x="468" y="414"/>
                  </a:lnTo>
                  <a:lnTo>
                    <a:pt x="468" y="438"/>
                  </a:lnTo>
                  <a:lnTo>
                    <a:pt x="498" y="456"/>
                  </a:lnTo>
                  <a:lnTo>
                    <a:pt x="510" y="450"/>
                  </a:lnTo>
                  <a:lnTo>
                    <a:pt x="492" y="432"/>
                  </a:lnTo>
                  <a:lnTo>
                    <a:pt x="528" y="450"/>
                  </a:lnTo>
                  <a:lnTo>
                    <a:pt x="510" y="414"/>
                  </a:lnTo>
                  <a:lnTo>
                    <a:pt x="534" y="444"/>
                  </a:lnTo>
                  <a:lnTo>
                    <a:pt x="564" y="480"/>
                  </a:lnTo>
                  <a:lnTo>
                    <a:pt x="606" y="504"/>
                  </a:lnTo>
                  <a:lnTo>
                    <a:pt x="606" y="534"/>
                  </a:lnTo>
                  <a:lnTo>
                    <a:pt x="618" y="510"/>
                  </a:lnTo>
                  <a:lnTo>
                    <a:pt x="636" y="552"/>
                  </a:lnTo>
                  <a:lnTo>
                    <a:pt x="648" y="540"/>
                  </a:lnTo>
                  <a:lnTo>
                    <a:pt x="642" y="510"/>
                  </a:lnTo>
                  <a:lnTo>
                    <a:pt x="600" y="498"/>
                  </a:lnTo>
                  <a:lnTo>
                    <a:pt x="510" y="402"/>
                  </a:lnTo>
                  <a:lnTo>
                    <a:pt x="480" y="438"/>
                  </a:lnTo>
                  <a:lnTo>
                    <a:pt x="474" y="408"/>
                  </a:lnTo>
                  <a:lnTo>
                    <a:pt x="456" y="414"/>
                  </a:lnTo>
                  <a:lnTo>
                    <a:pt x="444" y="390"/>
                  </a:lnTo>
                  <a:lnTo>
                    <a:pt x="414" y="396"/>
                  </a:lnTo>
                  <a:lnTo>
                    <a:pt x="378" y="60"/>
                  </a:lnTo>
                  <a:lnTo>
                    <a:pt x="252" y="36"/>
                  </a:lnTo>
                  <a:lnTo>
                    <a:pt x="216" y="12"/>
                  </a:lnTo>
                  <a:lnTo>
                    <a:pt x="210" y="24"/>
                  </a:lnTo>
                  <a:lnTo>
                    <a:pt x="198" y="0"/>
                  </a:lnTo>
                  <a:lnTo>
                    <a:pt x="60" y="84"/>
                  </a:lnTo>
                  <a:lnTo>
                    <a:pt x="90" y="138"/>
                  </a:lnTo>
                  <a:lnTo>
                    <a:pt x="114" y="144"/>
                  </a:lnTo>
                  <a:lnTo>
                    <a:pt x="138" y="168"/>
                  </a:lnTo>
                  <a:lnTo>
                    <a:pt x="108" y="156"/>
                  </a:lnTo>
                  <a:lnTo>
                    <a:pt x="120" y="174"/>
                  </a:lnTo>
                  <a:lnTo>
                    <a:pt x="102" y="180"/>
                  </a:lnTo>
                  <a:lnTo>
                    <a:pt x="78" y="174"/>
                  </a:lnTo>
                  <a:lnTo>
                    <a:pt x="84" y="156"/>
                  </a:lnTo>
                  <a:lnTo>
                    <a:pt x="72" y="150"/>
                  </a:lnTo>
                  <a:lnTo>
                    <a:pt x="18" y="168"/>
                  </a:lnTo>
                  <a:lnTo>
                    <a:pt x="42" y="192"/>
                  </a:lnTo>
                  <a:lnTo>
                    <a:pt x="30" y="192"/>
                  </a:lnTo>
                  <a:lnTo>
                    <a:pt x="36" y="216"/>
                  </a:lnTo>
                  <a:lnTo>
                    <a:pt x="78" y="228"/>
                  </a:lnTo>
                  <a:lnTo>
                    <a:pt x="78" y="240"/>
                  </a:lnTo>
                  <a:lnTo>
                    <a:pt x="114" y="228"/>
                  </a:lnTo>
                  <a:lnTo>
                    <a:pt x="102" y="234"/>
                  </a:lnTo>
                  <a:lnTo>
                    <a:pt x="102" y="270"/>
                  </a:lnTo>
                  <a:lnTo>
                    <a:pt x="54" y="282"/>
                  </a:lnTo>
                  <a:lnTo>
                    <a:pt x="54" y="288"/>
                  </a:lnTo>
                </a:path>
              </a:pathLst>
            </a:custGeom>
            <a:noFill/>
            <a:ln w="9525">
              <a:solidFill>
                <a:srgbClr val="000000"/>
              </a:solidFill>
              <a:prstDash val="solid"/>
              <a:round/>
              <a:headEnd/>
              <a:tailEnd/>
            </a:ln>
          </p:spPr>
          <p:txBody>
            <a:bodyPr/>
            <a:lstStyle/>
            <a:p>
              <a:endParaRPr lang="en-US"/>
            </a:p>
          </p:txBody>
        </p:sp>
        <p:sp>
          <p:nvSpPr>
            <p:cNvPr id="13323" name="Freeform 135"/>
            <p:cNvSpPr>
              <a:spLocks/>
            </p:cNvSpPr>
            <p:nvPr/>
          </p:nvSpPr>
          <p:spPr bwMode="auto">
            <a:xfrm>
              <a:off x="1689" y="2184"/>
              <a:ext cx="420" cy="492"/>
            </a:xfrm>
            <a:custGeom>
              <a:avLst/>
              <a:gdLst>
                <a:gd name="T0" fmla="*/ 360 w 420"/>
                <a:gd name="T1" fmla="*/ 492 h 492"/>
                <a:gd name="T2" fmla="*/ 222 w 420"/>
                <a:gd name="T3" fmla="*/ 468 h 492"/>
                <a:gd name="T4" fmla="*/ 0 w 420"/>
                <a:gd name="T5" fmla="*/ 336 h 492"/>
                <a:gd name="T6" fmla="*/ 6 w 420"/>
                <a:gd name="T7" fmla="*/ 318 h 492"/>
                <a:gd name="T8" fmla="*/ 12 w 420"/>
                <a:gd name="T9" fmla="*/ 318 h 492"/>
                <a:gd name="T10" fmla="*/ 24 w 420"/>
                <a:gd name="T11" fmla="*/ 312 h 492"/>
                <a:gd name="T12" fmla="*/ 18 w 420"/>
                <a:gd name="T13" fmla="*/ 276 h 492"/>
                <a:gd name="T14" fmla="*/ 36 w 420"/>
                <a:gd name="T15" fmla="*/ 252 h 492"/>
                <a:gd name="T16" fmla="*/ 36 w 420"/>
                <a:gd name="T17" fmla="*/ 234 h 492"/>
                <a:gd name="T18" fmla="*/ 72 w 420"/>
                <a:gd name="T19" fmla="*/ 210 h 492"/>
                <a:gd name="T20" fmla="*/ 48 w 420"/>
                <a:gd name="T21" fmla="*/ 144 h 492"/>
                <a:gd name="T22" fmla="*/ 48 w 420"/>
                <a:gd name="T23" fmla="*/ 138 h 492"/>
                <a:gd name="T24" fmla="*/ 60 w 420"/>
                <a:gd name="T25" fmla="*/ 66 h 492"/>
                <a:gd name="T26" fmla="*/ 72 w 420"/>
                <a:gd name="T27" fmla="*/ 60 h 492"/>
                <a:gd name="T28" fmla="*/ 96 w 420"/>
                <a:gd name="T29" fmla="*/ 72 h 492"/>
                <a:gd name="T30" fmla="*/ 114 w 420"/>
                <a:gd name="T31" fmla="*/ 0 h 492"/>
                <a:gd name="T32" fmla="*/ 420 w 420"/>
                <a:gd name="T33" fmla="*/ 54 h 492"/>
                <a:gd name="T34" fmla="*/ 372 w 420"/>
                <a:gd name="T35" fmla="*/ 408 h 492"/>
                <a:gd name="T36" fmla="*/ 360 w 420"/>
                <a:gd name="T37" fmla="*/ 492 h 49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0"/>
                <a:gd name="T58" fmla="*/ 0 h 492"/>
                <a:gd name="T59" fmla="*/ 420 w 420"/>
                <a:gd name="T60" fmla="*/ 492 h 49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0" h="492">
                  <a:moveTo>
                    <a:pt x="360" y="492"/>
                  </a:moveTo>
                  <a:lnTo>
                    <a:pt x="222" y="468"/>
                  </a:lnTo>
                  <a:lnTo>
                    <a:pt x="0" y="336"/>
                  </a:lnTo>
                  <a:lnTo>
                    <a:pt x="6" y="318"/>
                  </a:lnTo>
                  <a:lnTo>
                    <a:pt x="12" y="318"/>
                  </a:lnTo>
                  <a:lnTo>
                    <a:pt x="24" y="312"/>
                  </a:lnTo>
                  <a:lnTo>
                    <a:pt x="18" y="276"/>
                  </a:lnTo>
                  <a:lnTo>
                    <a:pt x="36" y="252"/>
                  </a:lnTo>
                  <a:lnTo>
                    <a:pt x="36" y="234"/>
                  </a:lnTo>
                  <a:lnTo>
                    <a:pt x="72" y="210"/>
                  </a:lnTo>
                  <a:lnTo>
                    <a:pt x="48" y="144"/>
                  </a:lnTo>
                  <a:lnTo>
                    <a:pt x="48" y="138"/>
                  </a:lnTo>
                  <a:lnTo>
                    <a:pt x="60" y="66"/>
                  </a:lnTo>
                  <a:lnTo>
                    <a:pt x="72" y="60"/>
                  </a:lnTo>
                  <a:lnTo>
                    <a:pt x="96" y="72"/>
                  </a:lnTo>
                  <a:lnTo>
                    <a:pt x="114" y="0"/>
                  </a:lnTo>
                  <a:lnTo>
                    <a:pt x="420" y="54"/>
                  </a:lnTo>
                  <a:lnTo>
                    <a:pt x="372" y="408"/>
                  </a:lnTo>
                  <a:lnTo>
                    <a:pt x="360" y="492"/>
                  </a:lnTo>
                  <a:close/>
                </a:path>
              </a:pathLst>
            </a:custGeom>
            <a:solidFill>
              <a:srgbClr val="FF8C00"/>
            </a:solidFill>
            <a:ln w="9525">
              <a:solidFill>
                <a:srgbClr val="FF8C00"/>
              </a:solidFill>
              <a:prstDash val="solid"/>
              <a:round/>
              <a:headEnd/>
              <a:tailEnd/>
            </a:ln>
          </p:spPr>
          <p:txBody>
            <a:bodyPr/>
            <a:lstStyle/>
            <a:p>
              <a:endParaRPr lang="en-US"/>
            </a:p>
          </p:txBody>
        </p:sp>
        <p:sp>
          <p:nvSpPr>
            <p:cNvPr id="13324" name="Freeform 136"/>
            <p:cNvSpPr>
              <a:spLocks/>
            </p:cNvSpPr>
            <p:nvPr/>
          </p:nvSpPr>
          <p:spPr bwMode="auto">
            <a:xfrm>
              <a:off x="1689" y="2184"/>
              <a:ext cx="420" cy="498"/>
            </a:xfrm>
            <a:custGeom>
              <a:avLst/>
              <a:gdLst>
                <a:gd name="T0" fmla="*/ 360 w 420"/>
                <a:gd name="T1" fmla="*/ 492 h 498"/>
                <a:gd name="T2" fmla="*/ 222 w 420"/>
                <a:gd name="T3" fmla="*/ 468 h 498"/>
                <a:gd name="T4" fmla="*/ 0 w 420"/>
                <a:gd name="T5" fmla="*/ 336 h 498"/>
                <a:gd name="T6" fmla="*/ 6 w 420"/>
                <a:gd name="T7" fmla="*/ 318 h 498"/>
                <a:gd name="T8" fmla="*/ 12 w 420"/>
                <a:gd name="T9" fmla="*/ 318 h 498"/>
                <a:gd name="T10" fmla="*/ 24 w 420"/>
                <a:gd name="T11" fmla="*/ 312 h 498"/>
                <a:gd name="T12" fmla="*/ 18 w 420"/>
                <a:gd name="T13" fmla="*/ 276 h 498"/>
                <a:gd name="T14" fmla="*/ 36 w 420"/>
                <a:gd name="T15" fmla="*/ 252 h 498"/>
                <a:gd name="T16" fmla="*/ 36 w 420"/>
                <a:gd name="T17" fmla="*/ 234 h 498"/>
                <a:gd name="T18" fmla="*/ 72 w 420"/>
                <a:gd name="T19" fmla="*/ 210 h 498"/>
                <a:gd name="T20" fmla="*/ 48 w 420"/>
                <a:gd name="T21" fmla="*/ 144 h 498"/>
                <a:gd name="T22" fmla="*/ 48 w 420"/>
                <a:gd name="T23" fmla="*/ 138 h 498"/>
                <a:gd name="T24" fmla="*/ 60 w 420"/>
                <a:gd name="T25" fmla="*/ 66 h 498"/>
                <a:gd name="T26" fmla="*/ 72 w 420"/>
                <a:gd name="T27" fmla="*/ 60 h 498"/>
                <a:gd name="T28" fmla="*/ 96 w 420"/>
                <a:gd name="T29" fmla="*/ 72 h 498"/>
                <a:gd name="T30" fmla="*/ 114 w 420"/>
                <a:gd name="T31" fmla="*/ 0 h 498"/>
                <a:gd name="T32" fmla="*/ 420 w 420"/>
                <a:gd name="T33" fmla="*/ 54 h 498"/>
                <a:gd name="T34" fmla="*/ 372 w 420"/>
                <a:gd name="T35" fmla="*/ 408 h 498"/>
                <a:gd name="T36" fmla="*/ 360 w 420"/>
                <a:gd name="T37" fmla="*/ 492 h 498"/>
                <a:gd name="T38" fmla="*/ 360 w 420"/>
                <a:gd name="T39" fmla="*/ 498 h 49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0"/>
                <a:gd name="T61" fmla="*/ 0 h 498"/>
                <a:gd name="T62" fmla="*/ 420 w 420"/>
                <a:gd name="T63" fmla="*/ 498 h 49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0" h="498">
                  <a:moveTo>
                    <a:pt x="360" y="492"/>
                  </a:moveTo>
                  <a:lnTo>
                    <a:pt x="222" y="468"/>
                  </a:lnTo>
                  <a:lnTo>
                    <a:pt x="0" y="336"/>
                  </a:lnTo>
                  <a:lnTo>
                    <a:pt x="6" y="318"/>
                  </a:lnTo>
                  <a:lnTo>
                    <a:pt x="12" y="318"/>
                  </a:lnTo>
                  <a:lnTo>
                    <a:pt x="24" y="312"/>
                  </a:lnTo>
                  <a:lnTo>
                    <a:pt x="18" y="276"/>
                  </a:lnTo>
                  <a:lnTo>
                    <a:pt x="36" y="252"/>
                  </a:lnTo>
                  <a:lnTo>
                    <a:pt x="36" y="234"/>
                  </a:lnTo>
                  <a:lnTo>
                    <a:pt x="72" y="210"/>
                  </a:lnTo>
                  <a:lnTo>
                    <a:pt x="48" y="144"/>
                  </a:lnTo>
                  <a:lnTo>
                    <a:pt x="48" y="138"/>
                  </a:lnTo>
                  <a:lnTo>
                    <a:pt x="60" y="66"/>
                  </a:lnTo>
                  <a:lnTo>
                    <a:pt x="72" y="60"/>
                  </a:lnTo>
                  <a:lnTo>
                    <a:pt x="96" y="72"/>
                  </a:lnTo>
                  <a:lnTo>
                    <a:pt x="114" y="0"/>
                  </a:lnTo>
                  <a:lnTo>
                    <a:pt x="420" y="54"/>
                  </a:lnTo>
                  <a:lnTo>
                    <a:pt x="372" y="408"/>
                  </a:lnTo>
                  <a:lnTo>
                    <a:pt x="360" y="492"/>
                  </a:lnTo>
                  <a:lnTo>
                    <a:pt x="360" y="498"/>
                  </a:lnTo>
                </a:path>
              </a:pathLst>
            </a:custGeom>
            <a:noFill/>
            <a:ln w="9525">
              <a:solidFill>
                <a:srgbClr val="000000"/>
              </a:solidFill>
              <a:prstDash val="solid"/>
              <a:round/>
              <a:headEnd/>
              <a:tailEnd/>
            </a:ln>
          </p:spPr>
          <p:txBody>
            <a:bodyPr/>
            <a:lstStyle/>
            <a:p>
              <a:endParaRPr lang="en-US"/>
            </a:p>
          </p:txBody>
        </p:sp>
        <p:sp>
          <p:nvSpPr>
            <p:cNvPr id="13325" name="Freeform 137"/>
            <p:cNvSpPr>
              <a:spLocks/>
            </p:cNvSpPr>
            <p:nvPr/>
          </p:nvSpPr>
          <p:spPr bwMode="auto">
            <a:xfrm>
              <a:off x="2997" y="2322"/>
              <a:ext cx="312" cy="282"/>
            </a:xfrm>
            <a:custGeom>
              <a:avLst/>
              <a:gdLst>
                <a:gd name="T0" fmla="*/ 228 w 312"/>
                <a:gd name="T1" fmla="*/ 276 h 282"/>
                <a:gd name="T2" fmla="*/ 42 w 312"/>
                <a:gd name="T3" fmla="*/ 282 h 282"/>
                <a:gd name="T4" fmla="*/ 42 w 312"/>
                <a:gd name="T5" fmla="*/ 240 h 282"/>
                <a:gd name="T6" fmla="*/ 12 w 312"/>
                <a:gd name="T7" fmla="*/ 228 h 282"/>
                <a:gd name="T8" fmla="*/ 12 w 312"/>
                <a:gd name="T9" fmla="*/ 96 h 282"/>
                <a:gd name="T10" fmla="*/ 0 w 312"/>
                <a:gd name="T11" fmla="*/ 6 h 282"/>
                <a:gd name="T12" fmla="*/ 282 w 312"/>
                <a:gd name="T13" fmla="*/ 0 h 282"/>
                <a:gd name="T14" fmla="*/ 288 w 312"/>
                <a:gd name="T15" fmla="*/ 18 h 282"/>
                <a:gd name="T16" fmla="*/ 270 w 312"/>
                <a:gd name="T17" fmla="*/ 36 h 282"/>
                <a:gd name="T18" fmla="*/ 312 w 312"/>
                <a:gd name="T19" fmla="*/ 36 h 282"/>
                <a:gd name="T20" fmla="*/ 312 w 312"/>
                <a:gd name="T21" fmla="*/ 42 h 282"/>
                <a:gd name="T22" fmla="*/ 300 w 312"/>
                <a:gd name="T23" fmla="*/ 60 h 282"/>
                <a:gd name="T24" fmla="*/ 300 w 312"/>
                <a:gd name="T25" fmla="*/ 72 h 282"/>
                <a:gd name="T26" fmla="*/ 282 w 312"/>
                <a:gd name="T27" fmla="*/ 84 h 282"/>
                <a:gd name="T28" fmla="*/ 294 w 312"/>
                <a:gd name="T29" fmla="*/ 102 h 282"/>
                <a:gd name="T30" fmla="*/ 282 w 312"/>
                <a:gd name="T31" fmla="*/ 114 h 282"/>
                <a:gd name="T32" fmla="*/ 264 w 312"/>
                <a:gd name="T33" fmla="*/ 138 h 282"/>
                <a:gd name="T34" fmla="*/ 264 w 312"/>
                <a:gd name="T35" fmla="*/ 162 h 282"/>
                <a:gd name="T36" fmla="*/ 234 w 312"/>
                <a:gd name="T37" fmla="*/ 198 h 282"/>
                <a:gd name="T38" fmla="*/ 234 w 312"/>
                <a:gd name="T39" fmla="*/ 222 h 282"/>
                <a:gd name="T40" fmla="*/ 222 w 312"/>
                <a:gd name="T41" fmla="*/ 222 h 282"/>
                <a:gd name="T42" fmla="*/ 228 w 312"/>
                <a:gd name="T43" fmla="*/ 240 h 282"/>
                <a:gd name="T44" fmla="*/ 234 w 312"/>
                <a:gd name="T45" fmla="*/ 240 h 282"/>
                <a:gd name="T46" fmla="*/ 228 w 312"/>
                <a:gd name="T47" fmla="*/ 252 h 282"/>
                <a:gd name="T48" fmla="*/ 240 w 312"/>
                <a:gd name="T49" fmla="*/ 258 h 282"/>
                <a:gd name="T50" fmla="*/ 228 w 312"/>
                <a:gd name="T51" fmla="*/ 276 h 28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12"/>
                <a:gd name="T79" fmla="*/ 0 h 282"/>
                <a:gd name="T80" fmla="*/ 312 w 312"/>
                <a:gd name="T81" fmla="*/ 282 h 28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12" h="282">
                  <a:moveTo>
                    <a:pt x="228" y="276"/>
                  </a:moveTo>
                  <a:lnTo>
                    <a:pt x="42" y="282"/>
                  </a:lnTo>
                  <a:lnTo>
                    <a:pt x="42" y="240"/>
                  </a:lnTo>
                  <a:lnTo>
                    <a:pt x="12" y="228"/>
                  </a:lnTo>
                  <a:lnTo>
                    <a:pt x="12" y="96"/>
                  </a:lnTo>
                  <a:lnTo>
                    <a:pt x="0" y="6"/>
                  </a:lnTo>
                  <a:lnTo>
                    <a:pt x="282" y="0"/>
                  </a:lnTo>
                  <a:lnTo>
                    <a:pt x="288" y="18"/>
                  </a:lnTo>
                  <a:lnTo>
                    <a:pt x="270" y="36"/>
                  </a:lnTo>
                  <a:lnTo>
                    <a:pt x="312" y="36"/>
                  </a:lnTo>
                  <a:lnTo>
                    <a:pt x="312" y="42"/>
                  </a:lnTo>
                  <a:lnTo>
                    <a:pt x="300" y="60"/>
                  </a:lnTo>
                  <a:lnTo>
                    <a:pt x="300" y="72"/>
                  </a:lnTo>
                  <a:lnTo>
                    <a:pt x="282" y="84"/>
                  </a:lnTo>
                  <a:lnTo>
                    <a:pt x="294" y="102"/>
                  </a:lnTo>
                  <a:lnTo>
                    <a:pt x="282" y="114"/>
                  </a:lnTo>
                  <a:lnTo>
                    <a:pt x="264" y="138"/>
                  </a:lnTo>
                  <a:lnTo>
                    <a:pt x="264" y="162"/>
                  </a:lnTo>
                  <a:lnTo>
                    <a:pt x="234" y="198"/>
                  </a:lnTo>
                  <a:lnTo>
                    <a:pt x="234" y="222"/>
                  </a:lnTo>
                  <a:lnTo>
                    <a:pt x="222" y="222"/>
                  </a:lnTo>
                  <a:lnTo>
                    <a:pt x="228" y="240"/>
                  </a:lnTo>
                  <a:lnTo>
                    <a:pt x="234" y="240"/>
                  </a:lnTo>
                  <a:lnTo>
                    <a:pt x="228" y="252"/>
                  </a:lnTo>
                  <a:lnTo>
                    <a:pt x="240" y="258"/>
                  </a:lnTo>
                  <a:lnTo>
                    <a:pt x="228" y="276"/>
                  </a:lnTo>
                  <a:close/>
                </a:path>
              </a:pathLst>
            </a:custGeom>
            <a:solidFill>
              <a:srgbClr val="FF4500"/>
            </a:solidFill>
            <a:ln w="9525">
              <a:solidFill>
                <a:srgbClr val="FF4500"/>
              </a:solidFill>
              <a:prstDash val="solid"/>
              <a:round/>
              <a:headEnd/>
              <a:tailEnd/>
            </a:ln>
          </p:spPr>
          <p:txBody>
            <a:bodyPr/>
            <a:lstStyle/>
            <a:p>
              <a:endParaRPr lang="en-US"/>
            </a:p>
          </p:txBody>
        </p:sp>
        <p:sp>
          <p:nvSpPr>
            <p:cNvPr id="13326" name="Freeform 138"/>
            <p:cNvSpPr>
              <a:spLocks/>
            </p:cNvSpPr>
            <p:nvPr/>
          </p:nvSpPr>
          <p:spPr bwMode="auto">
            <a:xfrm>
              <a:off x="2997" y="2322"/>
              <a:ext cx="312" cy="282"/>
            </a:xfrm>
            <a:custGeom>
              <a:avLst/>
              <a:gdLst>
                <a:gd name="T0" fmla="*/ 228 w 312"/>
                <a:gd name="T1" fmla="*/ 276 h 282"/>
                <a:gd name="T2" fmla="*/ 42 w 312"/>
                <a:gd name="T3" fmla="*/ 282 h 282"/>
                <a:gd name="T4" fmla="*/ 42 w 312"/>
                <a:gd name="T5" fmla="*/ 240 h 282"/>
                <a:gd name="T6" fmla="*/ 12 w 312"/>
                <a:gd name="T7" fmla="*/ 228 h 282"/>
                <a:gd name="T8" fmla="*/ 12 w 312"/>
                <a:gd name="T9" fmla="*/ 96 h 282"/>
                <a:gd name="T10" fmla="*/ 0 w 312"/>
                <a:gd name="T11" fmla="*/ 6 h 282"/>
                <a:gd name="T12" fmla="*/ 282 w 312"/>
                <a:gd name="T13" fmla="*/ 0 h 282"/>
                <a:gd name="T14" fmla="*/ 288 w 312"/>
                <a:gd name="T15" fmla="*/ 18 h 282"/>
                <a:gd name="T16" fmla="*/ 270 w 312"/>
                <a:gd name="T17" fmla="*/ 36 h 282"/>
                <a:gd name="T18" fmla="*/ 312 w 312"/>
                <a:gd name="T19" fmla="*/ 36 h 282"/>
                <a:gd name="T20" fmla="*/ 312 w 312"/>
                <a:gd name="T21" fmla="*/ 42 h 282"/>
                <a:gd name="T22" fmla="*/ 300 w 312"/>
                <a:gd name="T23" fmla="*/ 60 h 282"/>
                <a:gd name="T24" fmla="*/ 300 w 312"/>
                <a:gd name="T25" fmla="*/ 72 h 282"/>
                <a:gd name="T26" fmla="*/ 282 w 312"/>
                <a:gd name="T27" fmla="*/ 84 h 282"/>
                <a:gd name="T28" fmla="*/ 294 w 312"/>
                <a:gd name="T29" fmla="*/ 102 h 282"/>
                <a:gd name="T30" fmla="*/ 282 w 312"/>
                <a:gd name="T31" fmla="*/ 114 h 282"/>
                <a:gd name="T32" fmla="*/ 264 w 312"/>
                <a:gd name="T33" fmla="*/ 138 h 282"/>
                <a:gd name="T34" fmla="*/ 264 w 312"/>
                <a:gd name="T35" fmla="*/ 162 h 282"/>
                <a:gd name="T36" fmla="*/ 234 w 312"/>
                <a:gd name="T37" fmla="*/ 198 h 282"/>
                <a:gd name="T38" fmla="*/ 234 w 312"/>
                <a:gd name="T39" fmla="*/ 222 h 282"/>
                <a:gd name="T40" fmla="*/ 222 w 312"/>
                <a:gd name="T41" fmla="*/ 222 h 282"/>
                <a:gd name="T42" fmla="*/ 228 w 312"/>
                <a:gd name="T43" fmla="*/ 240 h 282"/>
                <a:gd name="T44" fmla="*/ 234 w 312"/>
                <a:gd name="T45" fmla="*/ 240 h 282"/>
                <a:gd name="T46" fmla="*/ 228 w 312"/>
                <a:gd name="T47" fmla="*/ 252 h 282"/>
                <a:gd name="T48" fmla="*/ 240 w 312"/>
                <a:gd name="T49" fmla="*/ 258 h 282"/>
                <a:gd name="T50" fmla="*/ 228 w 312"/>
                <a:gd name="T51" fmla="*/ 276 h 282"/>
                <a:gd name="T52" fmla="*/ 228 w 312"/>
                <a:gd name="T53" fmla="*/ 282 h 28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12"/>
                <a:gd name="T82" fmla="*/ 0 h 282"/>
                <a:gd name="T83" fmla="*/ 312 w 312"/>
                <a:gd name="T84" fmla="*/ 282 h 28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12" h="282">
                  <a:moveTo>
                    <a:pt x="228" y="276"/>
                  </a:moveTo>
                  <a:lnTo>
                    <a:pt x="42" y="282"/>
                  </a:lnTo>
                  <a:lnTo>
                    <a:pt x="42" y="240"/>
                  </a:lnTo>
                  <a:lnTo>
                    <a:pt x="12" y="228"/>
                  </a:lnTo>
                  <a:lnTo>
                    <a:pt x="12" y="96"/>
                  </a:lnTo>
                  <a:lnTo>
                    <a:pt x="0" y="6"/>
                  </a:lnTo>
                  <a:lnTo>
                    <a:pt x="282" y="0"/>
                  </a:lnTo>
                  <a:lnTo>
                    <a:pt x="288" y="18"/>
                  </a:lnTo>
                  <a:lnTo>
                    <a:pt x="270" y="36"/>
                  </a:lnTo>
                  <a:lnTo>
                    <a:pt x="312" y="36"/>
                  </a:lnTo>
                  <a:lnTo>
                    <a:pt x="312" y="42"/>
                  </a:lnTo>
                  <a:lnTo>
                    <a:pt x="300" y="60"/>
                  </a:lnTo>
                  <a:lnTo>
                    <a:pt x="300" y="72"/>
                  </a:lnTo>
                  <a:lnTo>
                    <a:pt x="282" y="84"/>
                  </a:lnTo>
                  <a:lnTo>
                    <a:pt x="294" y="102"/>
                  </a:lnTo>
                  <a:lnTo>
                    <a:pt x="282" y="114"/>
                  </a:lnTo>
                  <a:lnTo>
                    <a:pt x="264" y="138"/>
                  </a:lnTo>
                  <a:lnTo>
                    <a:pt x="264" y="162"/>
                  </a:lnTo>
                  <a:lnTo>
                    <a:pt x="234" y="198"/>
                  </a:lnTo>
                  <a:lnTo>
                    <a:pt x="234" y="222"/>
                  </a:lnTo>
                  <a:lnTo>
                    <a:pt x="222" y="222"/>
                  </a:lnTo>
                  <a:lnTo>
                    <a:pt x="228" y="240"/>
                  </a:lnTo>
                  <a:lnTo>
                    <a:pt x="234" y="240"/>
                  </a:lnTo>
                  <a:lnTo>
                    <a:pt x="228" y="252"/>
                  </a:lnTo>
                  <a:lnTo>
                    <a:pt x="240" y="258"/>
                  </a:lnTo>
                  <a:lnTo>
                    <a:pt x="228" y="276"/>
                  </a:lnTo>
                  <a:lnTo>
                    <a:pt x="228" y="282"/>
                  </a:lnTo>
                </a:path>
              </a:pathLst>
            </a:custGeom>
            <a:noFill/>
            <a:ln w="9525">
              <a:solidFill>
                <a:srgbClr val="000000"/>
              </a:solidFill>
              <a:prstDash val="solid"/>
              <a:round/>
              <a:headEnd/>
              <a:tailEnd/>
            </a:ln>
          </p:spPr>
          <p:txBody>
            <a:bodyPr/>
            <a:lstStyle/>
            <a:p>
              <a:endParaRPr lang="en-US"/>
            </a:p>
          </p:txBody>
        </p:sp>
        <p:sp>
          <p:nvSpPr>
            <p:cNvPr id="13327" name="Freeform 139"/>
            <p:cNvSpPr>
              <a:spLocks/>
            </p:cNvSpPr>
            <p:nvPr/>
          </p:nvSpPr>
          <p:spPr bwMode="auto">
            <a:xfrm>
              <a:off x="1263" y="1662"/>
              <a:ext cx="498" cy="840"/>
            </a:xfrm>
            <a:custGeom>
              <a:avLst/>
              <a:gdLst>
                <a:gd name="T0" fmla="*/ 432 w 498"/>
                <a:gd name="T1" fmla="*/ 840 h 840"/>
                <a:gd name="T2" fmla="*/ 276 w 498"/>
                <a:gd name="T3" fmla="*/ 822 h 840"/>
                <a:gd name="T4" fmla="*/ 270 w 498"/>
                <a:gd name="T5" fmla="*/ 762 h 840"/>
                <a:gd name="T6" fmla="*/ 240 w 498"/>
                <a:gd name="T7" fmla="*/ 714 h 840"/>
                <a:gd name="T8" fmla="*/ 222 w 498"/>
                <a:gd name="T9" fmla="*/ 708 h 840"/>
                <a:gd name="T10" fmla="*/ 222 w 498"/>
                <a:gd name="T11" fmla="*/ 690 h 840"/>
                <a:gd name="T12" fmla="*/ 180 w 498"/>
                <a:gd name="T13" fmla="*/ 672 h 840"/>
                <a:gd name="T14" fmla="*/ 162 w 498"/>
                <a:gd name="T15" fmla="*/ 642 h 840"/>
                <a:gd name="T16" fmla="*/ 108 w 498"/>
                <a:gd name="T17" fmla="*/ 630 h 840"/>
                <a:gd name="T18" fmla="*/ 96 w 498"/>
                <a:gd name="T19" fmla="*/ 618 h 840"/>
                <a:gd name="T20" fmla="*/ 108 w 498"/>
                <a:gd name="T21" fmla="*/ 570 h 840"/>
                <a:gd name="T22" fmla="*/ 96 w 498"/>
                <a:gd name="T23" fmla="*/ 564 h 840"/>
                <a:gd name="T24" fmla="*/ 102 w 498"/>
                <a:gd name="T25" fmla="*/ 546 h 840"/>
                <a:gd name="T26" fmla="*/ 54 w 498"/>
                <a:gd name="T27" fmla="*/ 462 h 840"/>
                <a:gd name="T28" fmla="*/ 60 w 498"/>
                <a:gd name="T29" fmla="*/ 444 h 840"/>
                <a:gd name="T30" fmla="*/ 72 w 498"/>
                <a:gd name="T31" fmla="*/ 420 h 840"/>
                <a:gd name="T32" fmla="*/ 48 w 498"/>
                <a:gd name="T33" fmla="*/ 384 h 840"/>
                <a:gd name="T34" fmla="*/ 48 w 498"/>
                <a:gd name="T35" fmla="*/ 342 h 840"/>
                <a:gd name="T36" fmla="*/ 78 w 498"/>
                <a:gd name="T37" fmla="*/ 372 h 840"/>
                <a:gd name="T38" fmla="*/ 60 w 498"/>
                <a:gd name="T39" fmla="*/ 330 h 840"/>
                <a:gd name="T40" fmla="*/ 78 w 498"/>
                <a:gd name="T41" fmla="*/ 330 h 840"/>
                <a:gd name="T42" fmla="*/ 60 w 498"/>
                <a:gd name="T43" fmla="*/ 312 h 840"/>
                <a:gd name="T44" fmla="*/ 54 w 498"/>
                <a:gd name="T45" fmla="*/ 342 h 840"/>
                <a:gd name="T46" fmla="*/ 36 w 498"/>
                <a:gd name="T47" fmla="*/ 312 h 840"/>
                <a:gd name="T48" fmla="*/ 30 w 498"/>
                <a:gd name="T49" fmla="*/ 318 h 840"/>
                <a:gd name="T50" fmla="*/ 36 w 498"/>
                <a:gd name="T51" fmla="*/ 300 h 840"/>
                <a:gd name="T52" fmla="*/ 6 w 498"/>
                <a:gd name="T53" fmla="*/ 234 h 840"/>
                <a:gd name="T54" fmla="*/ 18 w 498"/>
                <a:gd name="T55" fmla="*/ 168 h 840"/>
                <a:gd name="T56" fmla="*/ 0 w 498"/>
                <a:gd name="T57" fmla="*/ 108 h 840"/>
                <a:gd name="T58" fmla="*/ 30 w 498"/>
                <a:gd name="T59" fmla="*/ 72 h 840"/>
                <a:gd name="T60" fmla="*/ 48 w 498"/>
                <a:gd name="T61" fmla="*/ 0 h 840"/>
                <a:gd name="T62" fmla="*/ 282 w 498"/>
                <a:gd name="T63" fmla="*/ 60 h 840"/>
                <a:gd name="T64" fmla="*/ 222 w 498"/>
                <a:gd name="T65" fmla="*/ 294 h 840"/>
                <a:gd name="T66" fmla="*/ 474 w 498"/>
                <a:gd name="T67" fmla="*/ 666 h 840"/>
                <a:gd name="T68" fmla="*/ 498 w 498"/>
                <a:gd name="T69" fmla="*/ 732 h 840"/>
                <a:gd name="T70" fmla="*/ 462 w 498"/>
                <a:gd name="T71" fmla="*/ 756 h 840"/>
                <a:gd name="T72" fmla="*/ 462 w 498"/>
                <a:gd name="T73" fmla="*/ 774 h 840"/>
                <a:gd name="T74" fmla="*/ 444 w 498"/>
                <a:gd name="T75" fmla="*/ 798 h 840"/>
                <a:gd name="T76" fmla="*/ 450 w 498"/>
                <a:gd name="T77" fmla="*/ 834 h 840"/>
                <a:gd name="T78" fmla="*/ 438 w 498"/>
                <a:gd name="T79" fmla="*/ 840 h 840"/>
                <a:gd name="T80" fmla="*/ 432 w 498"/>
                <a:gd name="T81" fmla="*/ 840 h 84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98"/>
                <a:gd name="T124" fmla="*/ 0 h 840"/>
                <a:gd name="T125" fmla="*/ 498 w 498"/>
                <a:gd name="T126" fmla="*/ 840 h 84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98" h="840">
                  <a:moveTo>
                    <a:pt x="432" y="840"/>
                  </a:moveTo>
                  <a:lnTo>
                    <a:pt x="276" y="822"/>
                  </a:lnTo>
                  <a:lnTo>
                    <a:pt x="270" y="762"/>
                  </a:lnTo>
                  <a:lnTo>
                    <a:pt x="240" y="714"/>
                  </a:lnTo>
                  <a:lnTo>
                    <a:pt x="222" y="708"/>
                  </a:lnTo>
                  <a:lnTo>
                    <a:pt x="222" y="690"/>
                  </a:lnTo>
                  <a:lnTo>
                    <a:pt x="180" y="672"/>
                  </a:lnTo>
                  <a:lnTo>
                    <a:pt x="162" y="642"/>
                  </a:lnTo>
                  <a:lnTo>
                    <a:pt x="108" y="630"/>
                  </a:lnTo>
                  <a:lnTo>
                    <a:pt x="96" y="618"/>
                  </a:lnTo>
                  <a:lnTo>
                    <a:pt x="108" y="570"/>
                  </a:lnTo>
                  <a:lnTo>
                    <a:pt x="96" y="564"/>
                  </a:lnTo>
                  <a:lnTo>
                    <a:pt x="102" y="546"/>
                  </a:lnTo>
                  <a:lnTo>
                    <a:pt x="54" y="462"/>
                  </a:lnTo>
                  <a:lnTo>
                    <a:pt x="60" y="444"/>
                  </a:lnTo>
                  <a:lnTo>
                    <a:pt x="72" y="420"/>
                  </a:lnTo>
                  <a:lnTo>
                    <a:pt x="48" y="384"/>
                  </a:lnTo>
                  <a:lnTo>
                    <a:pt x="48" y="342"/>
                  </a:lnTo>
                  <a:lnTo>
                    <a:pt x="78" y="372"/>
                  </a:lnTo>
                  <a:lnTo>
                    <a:pt x="60" y="330"/>
                  </a:lnTo>
                  <a:lnTo>
                    <a:pt x="78" y="330"/>
                  </a:lnTo>
                  <a:lnTo>
                    <a:pt x="60" y="312"/>
                  </a:lnTo>
                  <a:lnTo>
                    <a:pt x="54" y="342"/>
                  </a:lnTo>
                  <a:lnTo>
                    <a:pt x="36" y="312"/>
                  </a:lnTo>
                  <a:lnTo>
                    <a:pt x="30" y="318"/>
                  </a:lnTo>
                  <a:lnTo>
                    <a:pt x="36" y="300"/>
                  </a:lnTo>
                  <a:lnTo>
                    <a:pt x="6" y="234"/>
                  </a:lnTo>
                  <a:lnTo>
                    <a:pt x="18" y="168"/>
                  </a:lnTo>
                  <a:lnTo>
                    <a:pt x="0" y="108"/>
                  </a:lnTo>
                  <a:lnTo>
                    <a:pt x="30" y="72"/>
                  </a:lnTo>
                  <a:lnTo>
                    <a:pt x="48" y="0"/>
                  </a:lnTo>
                  <a:lnTo>
                    <a:pt x="282" y="60"/>
                  </a:lnTo>
                  <a:lnTo>
                    <a:pt x="222" y="294"/>
                  </a:lnTo>
                  <a:lnTo>
                    <a:pt x="474" y="666"/>
                  </a:lnTo>
                  <a:lnTo>
                    <a:pt x="498" y="732"/>
                  </a:lnTo>
                  <a:lnTo>
                    <a:pt x="462" y="756"/>
                  </a:lnTo>
                  <a:lnTo>
                    <a:pt x="462" y="774"/>
                  </a:lnTo>
                  <a:lnTo>
                    <a:pt x="444" y="798"/>
                  </a:lnTo>
                  <a:lnTo>
                    <a:pt x="450" y="834"/>
                  </a:lnTo>
                  <a:lnTo>
                    <a:pt x="438" y="840"/>
                  </a:lnTo>
                  <a:lnTo>
                    <a:pt x="432" y="840"/>
                  </a:lnTo>
                  <a:close/>
                </a:path>
              </a:pathLst>
            </a:custGeom>
            <a:solidFill>
              <a:srgbClr val="FF8C00"/>
            </a:solidFill>
            <a:ln w="9525">
              <a:solidFill>
                <a:srgbClr val="FF8C00"/>
              </a:solidFill>
              <a:prstDash val="solid"/>
              <a:round/>
              <a:headEnd/>
              <a:tailEnd/>
            </a:ln>
          </p:spPr>
          <p:txBody>
            <a:bodyPr/>
            <a:lstStyle/>
            <a:p>
              <a:endParaRPr lang="en-US"/>
            </a:p>
          </p:txBody>
        </p:sp>
        <p:sp>
          <p:nvSpPr>
            <p:cNvPr id="13328" name="Freeform 140"/>
            <p:cNvSpPr>
              <a:spLocks/>
            </p:cNvSpPr>
            <p:nvPr/>
          </p:nvSpPr>
          <p:spPr bwMode="auto">
            <a:xfrm>
              <a:off x="1263" y="1662"/>
              <a:ext cx="498" cy="846"/>
            </a:xfrm>
            <a:custGeom>
              <a:avLst/>
              <a:gdLst>
                <a:gd name="T0" fmla="*/ 432 w 498"/>
                <a:gd name="T1" fmla="*/ 840 h 846"/>
                <a:gd name="T2" fmla="*/ 276 w 498"/>
                <a:gd name="T3" fmla="*/ 822 h 846"/>
                <a:gd name="T4" fmla="*/ 270 w 498"/>
                <a:gd name="T5" fmla="*/ 762 h 846"/>
                <a:gd name="T6" fmla="*/ 240 w 498"/>
                <a:gd name="T7" fmla="*/ 714 h 846"/>
                <a:gd name="T8" fmla="*/ 222 w 498"/>
                <a:gd name="T9" fmla="*/ 708 h 846"/>
                <a:gd name="T10" fmla="*/ 222 w 498"/>
                <a:gd name="T11" fmla="*/ 690 h 846"/>
                <a:gd name="T12" fmla="*/ 180 w 498"/>
                <a:gd name="T13" fmla="*/ 672 h 846"/>
                <a:gd name="T14" fmla="*/ 162 w 498"/>
                <a:gd name="T15" fmla="*/ 642 h 846"/>
                <a:gd name="T16" fmla="*/ 108 w 498"/>
                <a:gd name="T17" fmla="*/ 630 h 846"/>
                <a:gd name="T18" fmla="*/ 96 w 498"/>
                <a:gd name="T19" fmla="*/ 618 h 846"/>
                <a:gd name="T20" fmla="*/ 108 w 498"/>
                <a:gd name="T21" fmla="*/ 570 h 846"/>
                <a:gd name="T22" fmla="*/ 96 w 498"/>
                <a:gd name="T23" fmla="*/ 564 h 846"/>
                <a:gd name="T24" fmla="*/ 102 w 498"/>
                <a:gd name="T25" fmla="*/ 546 h 846"/>
                <a:gd name="T26" fmla="*/ 54 w 498"/>
                <a:gd name="T27" fmla="*/ 462 h 846"/>
                <a:gd name="T28" fmla="*/ 60 w 498"/>
                <a:gd name="T29" fmla="*/ 444 h 846"/>
                <a:gd name="T30" fmla="*/ 72 w 498"/>
                <a:gd name="T31" fmla="*/ 420 h 846"/>
                <a:gd name="T32" fmla="*/ 48 w 498"/>
                <a:gd name="T33" fmla="*/ 384 h 846"/>
                <a:gd name="T34" fmla="*/ 48 w 498"/>
                <a:gd name="T35" fmla="*/ 342 h 846"/>
                <a:gd name="T36" fmla="*/ 78 w 498"/>
                <a:gd name="T37" fmla="*/ 372 h 846"/>
                <a:gd name="T38" fmla="*/ 60 w 498"/>
                <a:gd name="T39" fmla="*/ 330 h 846"/>
                <a:gd name="T40" fmla="*/ 78 w 498"/>
                <a:gd name="T41" fmla="*/ 330 h 846"/>
                <a:gd name="T42" fmla="*/ 60 w 498"/>
                <a:gd name="T43" fmla="*/ 312 h 846"/>
                <a:gd name="T44" fmla="*/ 54 w 498"/>
                <a:gd name="T45" fmla="*/ 342 h 846"/>
                <a:gd name="T46" fmla="*/ 36 w 498"/>
                <a:gd name="T47" fmla="*/ 312 h 846"/>
                <a:gd name="T48" fmla="*/ 30 w 498"/>
                <a:gd name="T49" fmla="*/ 318 h 846"/>
                <a:gd name="T50" fmla="*/ 36 w 498"/>
                <a:gd name="T51" fmla="*/ 300 h 846"/>
                <a:gd name="T52" fmla="*/ 6 w 498"/>
                <a:gd name="T53" fmla="*/ 234 h 846"/>
                <a:gd name="T54" fmla="*/ 18 w 498"/>
                <a:gd name="T55" fmla="*/ 168 h 846"/>
                <a:gd name="T56" fmla="*/ 0 w 498"/>
                <a:gd name="T57" fmla="*/ 108 h 846"/>
                <a:gd name="T58" fmla="*/ 30 w 498"/>
                <a:gd name="T59" fmla="*/ 72 h 846"/>
                <a:gd name="T60" fmla="*/ 48 w 498"/>
                <a:gd name="T61" fmla="*/ 0 h 846"/>
                <a:gd name="T62" fmla="*/ 282 w 498"/>
                <a:gd name="T63" fmla="*/ 60 h 846"/>
                <a:gd name="T64" fmla="*/ 222 w 498"/>
                <a:gd name="T65" fmla="*/ 294 h 846"/>
                <a:gd name="T66" fmla="*/ 474 w 498"/>
                <a:gd name="T67" fmla="*/ 666 h 846"/>
                <a:gd name="T68" fmla="*/ 498 w 498"/>
                <a:gd name="T69" fmla="*/ 732 h 846"/>
                <a:gd name="T70" fmla="*/ 462 w 498"/>
                <a:gd name="T71" fmla="*/ 756 h 846"/>
                <a:gd name="T72" fmla="*/ 462 w 498"/>
                <a:gd name="T73" fmla="*/ 774 h 846"/>
                <a:gd name="T74" fmla="*/ 444 w 498"/>
                <a:gd name="T75" fmla="*/ 798 h 846"/>
                <a:gd name="T76" fmla="*/ 450 w 498"/>
                <a:gd name="T77" fmla="*/ 834 h 846"/>
                <a:gd name="T78" fmla="*/ 438 w 498"/>
                <a:gd name="T79" fmla="*/ 840 h 846"/>
                <a:gd name="T80" fmla="*/ 432 w 498"/>
                <a:gd name="T81" fmla="*/ 840 h 846"/>
                <a:gd name="T82" fmla="*/ 432 w 498"/>
                <a:gd name="T83" fmla="*/ 846 h 84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8"/>
                <a:gd name="T127" fmla="*/ 0 h 846"/>
                <a:gd name="T128" fmla="*/ 498 w 498"/>
                <a:gd name="T129" fmla="*/ 846 h 84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8" h="846">
                  <a:moveTo>
                    <a:pt x="432" y="840"/>
                  </a:moveTo>
                  <a:lnTo>
                    <a:pt x="276" y="822"/>
                  </a:lnTo>
                  <a:lnTo>
                    <a:pt x="270" y="762"/>
                  </a:lnTo>
                  <a:lnTo>
                    <a:pt x="240" y="714"/>
                  </a:lnTo>
                  <a:lnTo>
                    <a:pt x="222" y="708"/>
                  </a:lnTo>
                  <a:lnTo>
                    <a:pt x="222" y="690"/>
                  </a:lnTo>
                  <a:lnTo>
                    <a:pt x="180" y="672"/>
                  </a:lnTo>
                  <a:lnTo>
                    <a:pt x="162" y="642"/>
                  </a:lnTo>
                  <a:lnTo>
                    <a:pt x="108" y="630"/>
                  </a:lnTo>
                  <a:lnTo>
                    <a:pt x="96" y="618"/>
                  </a:lnTo>
                  <a:lnTo>
                    <a:pt x="108" y="570"/>
                  </a:lnTo>
                  <a:lnTo>
                    <a:pt x="96" y="564"/>
                  </a:lnTo>
                  <a:lnTo>
                    <a:pt x="102" y="546"/>
                  </a:lnTo>
                  <a:lnTo>
                    <a:pt x="54" y="462"/>
                  </a:lnTo>
                  <a:lnTo>
                    <a:pt x="60" y="444"/>
                  </a:lnTo>
                  <a:lnTo>
                    <a:pt x="72" y="420"/>
                  </a:lnTo>
                  <a:lnTo>
                    <a:pt x="48" y="384"/>
                  </a:lnTo>
                  <a:lnTo>
                    <a:pt x="48" y="342"/>
                  </a:lnTo>
                  <a:lnTo>
                    <a:pt x="78" y="372"/>
                  </a:lnTo>
                  <a:lnTo>
                    <a:pt x="60" y="330"/>
                  </a:lnTo>
                  <a:lnTo>
                    <a:pt x="78" y="330"/>
                  </a:lnTo>
                  <a:lnTo>
                    <a:pt x="60" y="312"/>
                  </a:lnTo>
                  <a:lnTo>
                    <a:pt x="54" y="342"/>
                  </a:lnTo>
                  <a:lnTo>
                    <a:pt x="36" y="312"/>
                  </a:lnTo>
                  <a:lnTo>
                    <a:pt x="30" y="318"/>
                  </a:lnTo>
                  <a:lnTo>
                    <a:pt x="36" y="300"/>
                  </a:lnTo>
                  <a:lnTo>
                    <a:pt x="6" y="234"/>
                  </a:lnTo>
                  <a:lnTo>
                    <a:pt x="18" y="168"/>
                  </a:lnTo>
                  <a:lnTo>
                    <a:pt x="0" y="108"/>
                  </a:lnTo>
                  <a:lnTo>
                    <a:pt x="30" y="72"/>
                  </a:lnTo>
                  <a:lnTo>
                    <a:pt x="48" y="0"/>
                  </a:lnTo>
                  <a:lnTo>
                    <a:pt x="282" y="60"/>
                  </a:lnTo>
                  <a:lnTo>
                    <a:pt x="222" y="294"/>
                  </a:lnTo>
                  <a:lnTo>
                    <a:pt x="474" y="666"/>
                  </a:lnTo>
                  <a:lnTo>
                    <a:pt x="498" y="732"/>
                  </a:lnTo>
                  <a:lnTo>
                    <a:pt x="462" y="756"/>
                  </a:lnTo>
                  <a:lnTo>
                    <a:pt x="462" y="774"/>
                  </a:lnTo>
                  <a:lnTo>
                    <a:pt x="444" y="798"/>
                  </a:lnTo>
                  <a:lnTo>
                    <a:pt x="450" y="834"/>
                  </a:lnTo>
                  <a:lnTo>
                    <a:pt x="438" y="840"/>
                  </a:lnTo>
                  <a:lnTo>
                    <a:pt x="432" y="840"/>
                  </a:lnTo>
                  <a:lnTo>
                    <a:pt x="432" y="846"/>
                  </a:lnTo>
                </a:path>
              </a:pathLst>
            </a:custGeom>
            <a:noFill/>
            <a:ln w="9525">
              <a:solidFill>
                <a:srgbClr val="000000"/>
              </a:solidFill>
              <a:prstDash val="solid"/>
              <a:round/>
              <a:headEnd/>
              <a:tailEnd/>
            </a:ln>
          </p:spPr>
          <p:txBody>
            <a:bodyPr/>
            <a:lstStyle/>
            <a:p>
              <a:endParaRPr lang="en-US"/>
            </a:p>
          </p:txBody>
        </p:sp>
        <p:sp>
          <p:nvSpPr>
            <p:cNvPr id="13329" name="Freeform 141"/>
            <p:cNvSpPr>
              <a:spLocks/>
            </p:cNvSpPr>
            <p:nvPr/>
          </p:nvSpPr>
          <p:spPr bwMode="auto">
            <a:xfrm>
              <a:off x="2109" y="1926"/>
              <a:ext cx="450" cy="354"/>
            </a:xfrm>
            <a:custGeom>
              <a:avLst/>
              <a:gdLst>
                <a:gd name="T0" fmla="*/ 444 w 450"/>
                <a:gd name="T1" fmla="*/ 120 h 354"/>
                <a:gd name="T2" fmla="*/ 432 w 450"/>
                <a:gd name="T3" fmla="*/ 354 h 354"/>
                <a:gd name="T4" fmla="*/ 372 w 450"/>
                <a:gd name="T5" fmla="*/ 348 h 354"/>
                <a:gd name="T6" fmla="*/ 0 w 450"/>
                <a:gd name="T7" fmla="*/ 312 h 354"/>
                <a:gd name="T8" fmla="*/ 6 w 450"/>
                <a:gd name="T9" fmla="*/ 264 h 354"/>
                <a:gd name="T10" fmla="*/ 42 w 450"/>
                <a:gd name="T11" fmla="*/ 0 h 354"/>
                <a:gd name="T12" fmla="*/ 336 w 450"/>
                <a:gd name="T13" fmla="*/ 30 h 354"/>
                <a:gd name="T14" fmla="*/ 450 w 450"/>
                <a:gd name="T15" fmla="*/ 42 h 354"/>
                <a:gd name="T16" fmla="*/ 444 w 450"/>
                <a:gd name="T17" fmla="*/ 90 h 354"/>
                <a:gd name="T18" fmla="*/ 444 w 450"/>
                <a:gd name="T19" fmla="*/ 120 h 3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50"/>
                <a:gd name="T31" fmla="*/ 0 h 354"/>
                <a:gd name="T32" fmla="*/ 450 w 450"/>
                <a:gd name="T33" fmla="*/ 354 h 3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50" h="354">
                  <a:moveTo>
                    <a:pt x="444" y="120"/>
                  </a:moveTo>
                  <a:lnTo>
                    <a:pt x="432" y="354"/>
                  </a:lnTo>
                  <a:lnTo>
                    <a:pt x="372" y="348"/>
                  </a:lnTo>
                  <a:lnTo>
                    <a:pt x="0" y="312"/>
                  </a:lnTo>
                  <a:lnTo>
                    <a:pt x="6" y="264"/>
                  </a:lnTo>
                  <a:lnTo>
                    <a:pt x="42" y="0"/>
                  </a:lnTo>
                  <a:lnTo>
                    <a:pt x="336" y="30"/>
                  </a:lnTo>
                  <a:lnTo>
                    <a:pt x="450" y="42"/>
                  </a:lnTo>
                  <a:lnTo>
                    <a:pt x="444" y="90"/>
                  </a:lnTo>
                  <a:lnTo>
                    <a:pt x="444" y="120"/>
                  </a:lnTo>
                  <a:close/>
                </a:path>
              </a:pathLst>
            </a:custGeom>
            <a:solidFill>
              <a:srgbClr val="FFAA00"/>
            </a:solidFill>
            <a:ln w="9525">
              <a:solidFill>
                <a:srgbClr val="FFAA00"/>
              </a:solidFill>
              <a:prstDash val="solid"/>
              <a:round/>
              <a:headEnd/>
              <a:tailEnd/>
            </a:ln>
          </p:spPr>
          <p:txBody>
            <a:bodyPr/>
            <a:lstStyle/>
            <a:p>
              <a:endParaRPr lang="en-US"/>
            </a:p>
          </p:txBody>
        </p:sp>
        <p:sp>
          <p:nvSpPr>
            <p:cNvPr id="13330" name="Freeform 142"/>
            <p:cNvSpPr>
              <a:spLocks/>
            </p:cNvSpPr>
            <p:nvPr/>
          </p:nvSpPr>
          <p:spPr bwMode="auto">
            <a:xfrm>
              <a:off x="2109" y="1926"/>
              <a:ext cx="450" cy="354"/>
            </a:xfrm>
            <a:custGeom>
              <a:avLst/>
              <a:gdLst>
                <a:gd name="T0" fmla="*/ 444 w 450"/>
                <a:gd name="T1" fmla="*/ 120 h 354"/>
                <a:gd name="T2" fmla="*/ 432 w 450"/>
                <a:gd name="T3" fmla="*/ 354 h 354"/>
                <a:gd name="T4" fmla="*/ 372 w 450"/>
                <a:gd name="T5" fmla="*/ 348 h 354"/>
                <a:gd name="T6" fmla="*/ 0 w 450"/>
                <a:gd name="T7" fmla="*/ 312 h 354"/>
                <a:gd name="T8" fmla="*/ 6 w 450"/>
                <a:gd name="T9" fmla="*/ 264 h 354"/>
                <a:gd name="T10" fmla="*/ 42 w 450"/>
                <a:gd name="T11" fmla="*/ 0 h 354"/>
                <a:gd name="T12" fmla="*/ 336 w 450"/>
                <a:gd name="T13" fmla="*/ 30 h 354"/>
                <a:gd name="T14" fmla="*/ 450 w 450"/>
                <a:gd name="T15" fmla="*/ 42 h 354"/>
                <a:gd name="T16" fmla="*/ 444 w 450"/>
                <a:gd name="T17" fmla="*/ 90 h 354"/>
                <a:gd name="T18" fmla="*/ 444 w 450"/>
                <a:gd name="T19" fmla="*/ 120 h 354"/>
                <a:gd name="T20" fmla="*/ 444 w 450"/>
                <a:gd name="T21" fmla="*/ 126 h 3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50"/>
                <a:gd name="T34" fmla="*/ 0 h 354"/>
                <a:gd name="T35" fmla="*/ 450 w 450"/>
                <a:gd name="T36" fmla="*/ 354 h 3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50" h="354">
                  <a:moveTo>
                    <a:pt x="444" y="120"/>
                  </a:moveTo>
                  <a:lnTo>
                    <a:pt x="432" y="354"/>
                  </a:lnTo>
                  <a:lnTo>
                    <a:pt x="372" y="348"/>
                  </a:lnTo>
                  <a:lnTo>
                    <a:pt x="0" y="312"/>
                  </a:lnTo>
                  <a:lnTo>
                    <a:pt x="6" y="264"/>
                  </a:lnTo>
                  <a:lnTo>
                    <a:pt x="42" y="0"/>
                  </a:lnTo>
                  <a:lnTo>
                    <a:pt x="336" y="30"/>
                  </a:lnTo>
                  <a:lnTo>
                    <a:pt x="450" y="42"/>
                  </a:lnTo>
                  <a:lnTo>
                    <a:pt x="444" y="90"/>
                  </a:lnTo>
                  <a:lnTo>
                    <a:pt x="444" y="120"/>
                  </a:lnTo>
                  <a:lnTo>
                    <a:pt x="444" y="126"/>
                  </a:lnTo>
                </a:path>
              </a:pathLst>
            </a:custGeom>
            <a:noFill/>
            <a:ln w="9525">
              <a:solidFill>
                <a:srgbClr val="000000"/>
              </a:solidFill>
              <a:prstDash val="solid"/>
              <a:round/>
              <a:headEnd/>
              <a:tailEnd/>
            </a:ln>
          </p:spPr>
          <p:txBody>
            <a:bodyPr/>
            <a:lstStyle/>
            <a:p>
              <a:endParaRPr lang="en-US"/>
            </a:p>
          </p:txBody>
        </p:sp>
        <p:sp>
          <p:nvSpPr>
            <p:cNvPr id="13331" name="Freeform 143"/>
            <p:cNvSpPr>
              <a:spLocks/>
            </p:cNvSpPr>
            <p:nvPr/>
          </p:nvSpPr>
          <p:spPr bwMode="auto">
            <a:xfrm>
              <a:off x="4203" y="1722"/>
              <a:ext cx="102" cy="108"/>
            </a:xfrm>
            <a:custGeom>
              <a:avLst/>
              <a:gdLst>
                <a:gd name="T0" fmla="*/ 96 w 102"/>
                <a:gd name="T1" fmla="*/ 6 h 108"/>
                <a:gd name="T2" fmla="*/ 102 w 102"/>
                <a:gd name="T3" fmla="*/ 54 h 108"/>
                <a:gd name="T4" fmla="*/ 42 w 102"/>
                <a:gd name="T5" fmla="*/ 72 h 108"/>
                <a:gd name="T6" fmla="*/ 6 w 102"/>
                <a:gd name="T7" fmla="*/ 108 h 108"/>
                <a:gd name="T8" fmla="*/ 12 w 102"/>
                <a:gd name="T9" fmla="*/ 90 h 108"/>
                <a:gd name="T10" fmla="*/ 0 w 102"/>
                <a:gd name="T11" fmla="*/ 24 h 108"/>
                <a:gd name="T12" fmla="*/ 90 w 102"/>
                <a:gd name="T13" fmla="*/ 0 h 108"/>
                <a:gd name="T14" fmla="*/ 96 w 102"/>
                <a:gd name="T15" fmla="*/ 6 h 108"/>
                <a:gd name="T16" fmla="*/ 0 60000 65536"/>
                <a:gd name="T17" fmla="*/ 0 60000 65536"/>
                <a:gd name="T18" fmla="*/ 0 60000 65536"/>
                <a:gd name="T19" fmla="*/ 0 60000 65536"/>
                <a:gd name="T20" fmla="*/ 0 60000 65536"/>
                <a:gd name="T21" fmla="*/ 0 60000 65536"/>
                <a:gd name="T22" fmla="*/ 0 60000 65536"/>
                <a:gd name="T23" fmla="*/ 0 60000 65536"/>
                <a:gd name="T24" fmla="*/ 0 w 102"/>
                <a:gd name="T25" fmla="*/ 0 h 108"/>
                <a:gd name="T26" fmla="*/ 102 w 102"/>
                <a:gd name="T27" fmla="*/ 108 h 10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2" h="108">
                  <a:moveTo>
                    <a:pt x="96" y="6"/>
                  </a:moveTo>
                  <a:lnTo>
                    <a:pt x="102" y="54"/>
                  </a:lnTo>
                  <a:lnTo>
                    <a:pt x="42" y="72"/>
                  </a:lnTo>
                  <a:lnTo>
                    <a:pt x="6" y="108"/>
                  </a:lnTo>
                  <a:lnTo>
                    <a:pt x="12" y="90"/>
                  </a:lnTo>
                  <a:lnTo>
                    <a:pt x="0" y="24"/>
                  </a:lnTo>
                  <a:lnTo>
                    <a:pt x="90" y="0"/>
                  </a:lnTo>
                  <a:lnTo>
                    <a:pt x="96" y="6"/>
                  </a:lnTo>
                  <a:close/>
                </a:path>
              </a:pathLst>
            </a:custGeom>
            <a:solidFill>
              <a:srgbClr val="FF8C00"/>
            </a:solidFill>
            <a:ln w="9525">
              <a:solidFill>
                <a:srgbClr val="FF8C00"/>
              </a:solidFill>
              <a:prstDash val="solid"/>
              <a:round/>
              <a:headEnd/>
              <a:tailEnd/>
            </a:ln>
          </p:spPr>
          <p:txBody>
            <a:bodyPr/>
            <a:lstStyle/>
            <a:p>
              <a:endParaRPr lang="en-US"/>
            </a:p>
          </p:txBody>
        </p:sp>
        <p:sp>
          <p:nvSpPr>
            <p:cNvPr id="13332" name="Freeform 144"/>
            <p:cNvSpPr>
              <a:spLocks/>
            </p:cNvSpPr>
            <p:nvPr/>
          </p:nvSpPr>
          <p:spPr bwMode="auto">
            <a:xfrm>
              <a:off x="4203" y="1722"/>
              <a:ext cx="102" cy="108"/>
            </a:xfrm>
            <a:custGeom>
              <a:avLst/>
              <a:gdLst>
                <a:gd name="T0" fmla="*/ 96 w 102"/>
                <a:gd name="T1" fmla="*/ 6 h 108"/>
                <a:gd name="T2" fmla="*/ 102 w 102"/>
                <a:gd name="T3" fmla="*/ 54 h 108"/>
                <a:gd name="T4" fmla="*/ 42 w 102"/>
                <a:gd name="T5" fmla="*/ 72 h 108"/>
                <a:gd name="T6" fmla="*/ 6 w 102"/>
                <a:gd name="T7" fmla="*/ 108 h 108"/>
                <a:gd name="T8" fmla="*/ 12 w 102"/>
                <a:gd name="T9" fmla="*/ 90 h 108"/>
                <a:gd name="T10" fmla="*/ 0 w 102"/>
                <a:gd name="T11" fmla="*/ 24 h 108"/>
                <a:gd name="T12" fmla="*/ 90 w 102"/>
                <a:gd name="T13" fmla="*/ 0 h 108"/>
                <a:gd name="T14" fmla="*/ 96 w 102"/>
                <a:gd name="T15" fmla="*/ 6 h 108"/>
                <a:gd name="T16" fmla="*/ 96 w 102"/>
                <a:gd name="T17" fmla="*/ 12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2"/>
                <a:gd name="T28" fmla="*/ 0 h 108"/>
                <a:gd name="T29" fmla="*/ 102 w 102"/>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2" h="108">
                  <a:moveTo>
                    <a:pt x="96" y="6"/>
                  </a:moveTo>
                  <a:lnTo>
                    <a:pt x="102" y="54"/>
                  </a:lnTo>
                  <a:lnTo>
                    <a:pt x="42" y="72"/>
                  </a:lnTo>
                  <a:lnTo>
                    <a:pt x="6" y="108"/>
                  </a:lnTo>
                  <a:lnTo>
                    <a:pt x="12" y="90"/>
                  </a:lnTo>
                  <a:lnTo>
                    <a:pt x="0" y="24"/>
                  </a:lnTo>
                  <a:lnTo>
                    <a:pt x="90" y="0"/>
                  </a:lnTo>
                  <a:lnTo>
                    <a:pt x="96" y="6"/>
                  </a:lnTo>
                  <a:lnTo>
                    <a:pt x="96" y="12"/>
                  </a:lnTo>
                </a:path>
              </a:pathLst>
            </a:custGeom>
            <a:noFill/>
            <a:ln w="9525">
              <a:solidFill>
                <a:srgbClr val="000000"/>
              </a:solidFill>
              <a:prstDash val="solid"/>
              <a:round/>
              <a:headEnd/>
              <a:tailEnd/>
            </a:ln>
          </p:spPr>
          <p:txBody>
            <a:bodyPr/>
            <a:lstStyle/>
            <a:p>
              <a:endParaRPr lang="en-US"/>
            </a:p>
          </p:txBody>
        </p:sp>
        <p:sp>
          <p:nvSpPr>
            <p:cNvPr id="13333" name="Freeform 145"/>
            <p:cNvSpPr>
              <a:spLocks/>
            </p:cNvSpPr>
            <p:nvPr/>
          </p:nvSpPr>
          <p:spPr bwMode="auto">
            <a:xfrm>
              <a:off x="4107" y="1944"/>
              <a:ext cx="66" cy="108"/>
            </a:xfrm>
            <a:custGeom>
              <a:avLst/>
              <a:gdLst>
                <a:gd name="T0" fmla="*/ 24 w 66"/>
                <a:gd name="T1" fmla="*/ 0 h 108"/>
                <a:gd name="T2" fmla="*/ 18 w 66"/>
                <a:gd name="T3" fmla="*/ 12 h 108"/>
                <a:gd name="T4" fmla="*/ 18 w 66"/>
                <a:gd name="T5" fmla="*/ 30 h 108"/>
                <a:gd name="T6" fmla="*/ 48 w 66"/>
                <a:gd name="T7" fmla="*/ 66 h 108"/>
                <a:gd name="T8" fmla="*/ 60 w 66"/>
                <a:gd name="T9" fmla="*/ 72 h 108"/>
                <a:gd name="T10" fmla="*/ 54 w 66"/>
                <a:gd name="T11" fmla="*/ 90 h 108"/>
                <a:gd name="T12" fmla="*/ 66 w 66"/>
                <a:gd name="T13" fmla="*/ 96 h 108"/>
                <a:gd name="T14" fmla="*/ 30 w 66"/>
                <a:gd name="T15" fmla="*/ 108 h 108"/>
                <a:gd name="T16" fmla="*/ 0 w 66"/>
                <a:gd name="T17" fmla="*/ 12 h 108"/>
                <a:gd name="T18" fmla="*/ 24 w 66"/>
                <a:gd name="T19" fmla="*/ 0 h 1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6"/>
                <a:gd name="T31" fmla="*/ 0 h 108"/>
                <a:gd name="T32" fmla="*/ 66 w 66"/>
                <a:gd name="T33" fmla="*/ 108 h 10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6" h="108">
                  <a:moveTo>
                    <a:pt x="24" y="0"/>
                  </a:moveTo>
                  <a:lnTo>
                    <a:pt x="18" y="12"/>
                  </a:lnTo>
                  <a:lnTo>
                    <a:pt x="18" y="30"/>
                  </a:lnTo>
                  <a:lnTo>
                    <a:pt x="48" y="66"/>
                  </a:lnTo>
                  <a:lnTo>
                    <a:pt x="60" y="72"/>
                  </a:lnTo>
                  <a:lnTo>
                    <a:pt x="54" y="90"/>
                  </a:lnTo>
                  <a:lnTo>
                    <a:pt x="66" y="96"/>
                  </a:lnTo>
                  <a:lnTo>
                    <a:pt x="30" y="108"/>
                  </a:lnTo>
                  <a:lnTo>
                    <a:pt x="0" y="12"/>
                  </a:lnTo>
                  <a:lnTo>
                    <a:pt x="24" y="0"/>
                  </a:lnTo>
                  <a:close/>
                </a:path>
              </a:pathLst>
            </a:custGeom>
            <a:solidFill>
              <a:srgbClr val="FF4500"/>
            </a:solidFill>
            <a:ln w="9525">
              <a:solidFill>
                <a:srgbClr val="FF4500"/>
              </a:solidFill>
              <a:prstDash val="solid"/>
              <a:round/>
              <a:headEnd/>
              <a:tailEnd/>
            </a:ln>
          </p:spPr>
          <p:txBody>
            <a:bodyPr/>
            <a:lstStyle/>
            <a:p>
              <a:endParaRPr lang="en-US"/>
            </a:p>
          </p:txBody>
        </p:sp>
        <p:sp>
          <p:nvSpPr>
            <p:cNvPr id="13334" name="Freeform 146"/>
            <p:cNvSpPr>
              <a:spLocks/>
            </p:cNvSpPr>
            <p:nvPr/>
          </p:nvSpPr>
          <p:spPr bwMode="auto">
            <a:xfrm>
              <a:off x="4107" y="1944"/>
              <a:ext cx="66" cy="108"/>
            </a:xfrm>
            <a:custGeom>
              <a:avLst/>
              <a:gdLst>
                <a:gd name="T0" fmla="*/ 24 w 66"/>
                <a:gd name="T1" fmla="*/ 0 h 108"/>
                <a:gd name="T2" fmla="*/ 18 w 66"/>
                <a:gd name="T3" fmla="*/ 12 h 108"/>
                <a:gd name="T4" fmla="*/ 18 w 66"/>
                <a:gd name="T5" fmla="*/ 30 h 108"/>
                <a:gd name="T6" fmla="*/ 48 w 66"/>
                <a:gd name="T7" fmla="*/ 66 h 108"/>
                <a:gd name="T8" fmla="*/ 60 w 66"/>
                <a:gd name="T9" fmla="*/ 72 h 108"/>
                <a:gd name="T10" fmla="*/ 54 w 66"/>
                <a:gd name="T11" fmla="*/ 90 h 108"/>
                <a:gd name="T12" fmla="*/ 66 w 66"/>
                <a:gd name="T13" fmla="*/ 96 h 108"/>
                <a:gd name="T14" fmla="*/ 30 w 66"/>
                <a:gd name="T15" fmla="*/ 108 h 108"/>
                <a:gd name="T16" fmla="*/ 0 w 66"/>
                <a:gd name="T17" fmla="*/ 12 h 108"/>
                <a:gd name="T18" fmla="*/ 24 w 66"/>
                <a:gd name="T19" fmla="*/ 0 h 108"/>
                <a:gd name="T20" fmla="*/ 24 w 66"/>
                <a:gd name="T21" fmla="*/ 6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6"/>
                <a:gd name="T34" fmla="*/ 0 h 108"/>
                <a:gd name="T35" fmla="*/ 66 w 66"/>
                <a:gd name="T36" fmla="*/ 108 h 10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6" h="108">
                  <a:moveTo>
                    <a:pt x="24" y="0"/>
                  </a:moveTo>
                  <a:lnTo>
                    <a:pt x="18" y="12"/>
                  </a:lnTo>
                  <a:lnTo>
                    <a:pt x="18" y="30"/>
                  </a:lnTo>
                  <a:lnTo>
                    <a:pt x="48" y="66"/>
                  </a:lnTo>
                  <a:lnTo>
                    <a:pt x="60" y="72"/>
                  </a:lnTo>
                  <a:lnTo>
                    <a:pt x="54" y="90"/>
                  </a:lnTo>
                  <a:lnTo>
                    <a:pt x="66" y="96"/>
                  </a:lnTo>
                  <a:lnTo>
                    <a:pt x="30" y="108"/>
                  </a:lnTo>
                  <a:lnTo>
                    <a:pt x="0" y="12"/>
                  </a:lnTo>
                  <a:lnTo>
                    <a:pt x="24" y="0"/>
                  </a:lnTo>
                  <a:lnTo>
                    <a:pt x="24" y="6"/>
                  </a:lnTo>
                </a:path>
              </a:pathLst>
            </a:custGeom>
            <a:noFill/>
            <a:ln w="9525">
              <a:solidFill>
                <a:srgbClr val="000000"/>
              </a:solidFill>
              <a:prstDash val="solid"/>
              <a:round/>
              <a:headEnd/>
              <a:tailEnd/>
            </a:ln>
          </p:spPr>
          <p:txBody>
            <a:bodyPr/>
            <a:lstStyle/>
            <a:p>
              <a:endParaRPr lang="en-US"/>
            </a:p>
          </p:txBody>
        </p:sp>
        <p:sp>
          <p:nvSpPr>
            <p:cNvPr id="13335" name="Freeform 147"/>
            <p:cNvSpPr>
              <a:spLocks/>
            </p:cNvSpPr>
            <p:nvPr/>
          </p:nvSpPr>
          <p:spPr bwMode="auto">
            <a:xfrm>
              <a:off x="4041" y="2028"/>
              <a:ext cx="12" cy="12"/>
            </a:xfrm>
            <a:custGeom>
              <a:avLst/>
              <a:gdLst>
                <a:gd name="T0" fmla="*/ 12 w 12"/>
                <a:gd name="T1" fmla="*/ 12 h 12"/>
                <a:gd name="T2" fmla="*/ 0 w 12"/>
                <a:gd name="T3" fmla="*/ 0 h 12"/>
                <a:gd name="T4" fmla="*/ 12 w 12"/>
                <a:gd name="T5" fmla="*/ 6 h 12"/>
                <a:gd name="T6" fmla="*/ 12 w 12"/>
                <a:gd name="T7" fmla="*/ 12 h 12"/>
                <a:gd name="T8" fmla="*/ 0 60000 65536"/>
                <a:gd name="T9" fmla="*/ 0 60000 65536"/>
                <a:gd name="T10" fmla="*/ 0 60000 65536"/>
                <a:gd name="T11" fmla="*/ 0 60000 65536"/>
                <a:gd name="T12" fmla="*/ 0 w 12"/>
                <a:gd name="T13" fmla="*/ 0 h 12"/>
                <a:gd name="T14" fmla="*/ 12 w 12"/>
                <a:gd name="T15" fmla="*/ 12 h 12"/>
              </a:gdLst>
              <a:ahLst/>
              <a:cxnLst>
                <a:cxn ang="T8">
                  <a:pos x="T0" y="T1"/>
                </a:cxn>
                <a:cxn ang="T9">
                  <a:pos x="T2" y="T3"/>
                </a:cxn>
                <a:cxn ang="T10">
                  <a:pos x="T4" y="T5"/>
                </a:cxn>
                <a:cxn ang="T11">
                  <a:pos x="T6" y="T7"/>
                </a:cxn>
              </a:cxnLst>
              <a:rect l="T12" t="T13" r="T14" b="T15"/>
              <a:pathLst>
                <a:path w="12" h="12">
                  <a:moveTo>
                    <a:pt x="12" y="12"/>
                  </a:moveTo>
                  <a:lnTo>
                    <a:pt x="0" y="0"/>
                  </a:lnTo>
                  <a:lnTo>
                    <a:pt x="12" y="6"/>
                  </a:lnTo>
                  <a:lnTo>
                    <a:pt x="12" y="12"/>
                  </a:lnTo>
                  <a:close/>
                </a:path>
              </a:pathLst>
            </a:custGeom>
            <a:solidFill>
              <a:srgbClr val="FF4500"/>
            </a:solidFill>
            <a:ln w="9525">
              <a:solidFill>
                <a:srgbClr val="FF4500"/>
              </a:solidFill>
              <a:prstDash val="solid"/>
              <a:round/>
              <a:headEnd/>
              <a:tailEnd/>
            </a:ln>
          </p:spPr>
          <p:txBody>
            <a:bodyPr/>
            <a:lstStyle/>
            <a:p>
              <a:endParaRPr lang="en-US"/>
            </a:p>
          </p:txBody>
        </p:sp>
        <p:sp>
          <p:nvSpPr>
            <p:cNvPr id="13336" name="Freeform 148"/>
            <p:cNvSpPr>
              <a:spLocks/>
            </p:cNvSpPr>
            <p:nvPr/>
          </p:nvSpPr>
          <p:spPr bwMode="auto">
            <a:xfrm>
              <a:off x="4041" y="2028"/>
              <a:ext cx="12" cy="18"/>
            </a:xfrm>
            <a:custGeom>
              <a:avLst/>
              <a:gdLst>
                <a:gd name="T0" fmla="*/ 12 w 12"/>
                <a:gd name="T1" fmla="*/ 12 h 18"/>
                <a:gd name="T2" fmla="*/ 0 w 12"/>
                <a:gd name="T3" fmla="*/ 0 h 18"/>
                <a:gd name="T4" fmla="*/ 12 w 12"/>
                <a:gd name="T5" fmla="*/ 6 h 18"/>
                <a:gd name="T6" fmla="*/ 12 w 12"/>
                <a:gd name="T7" fmla="*/ 12 h 18"/>
                <a:gd name="T8" fmla="*/ 12 w 12"/>
                <a:gd name="T9" fmla="*/ 18 h 18"/>
                <a:gd name="T10" fmla="*/ 0 60000 65536"/>
                <a:gd name="T11" fmla="*/ 0 60000 65536"/>
                <a:gd name="T12" fmla="*/ 0 60000 65536"/>
                <a:gd name="T13" fmla="*/ 0 60000 65536"/>
                <a:gd name="T14" fmla="*/ 0 60000 65536"/>
                <a:gd name="T15" fmla="*/ 0 w 12"/>
                <a:gd name="T16" fmla="*/ 0 h 18"/>
                <a:gd name="T17" fmla="*/ 12 w 12"/>
                <a:gd name="T18" fmla="*/ 18 h 18"/>
              </a:gdLst>
              <a:ahLst/>
              <a:cxnLst>
                <a:cxn ang="T10">
                  <a:pos x="T0" y="T1"/>
                </a:cxn>
                <a:cxn ang="T11">
                  <a:pos x="T2" y="T3"/>
                </a:cxn>
                <a:cxn ang="T12">
                  <a:pos x="T4" y="T5"/>
                </a:cxn>
                <a:cxn ang="T13">
                  <a:pos x="T6" y="T7"/>
                </a:cxn>
                <a:cxn ang="T14">
                  <a:pos x="T8" y="T9"/>
                </a:cxn>
              </a:cxnLst>
              <a:rect l="T15" t="T16" r="T17" b="T18"/>
              <a:pathLst>
                <a:path w="12" h="18">
                  <a:moveTo>
                    <a:pt x="12" y="12"/>
                  </a:moveTo>
                  <a:lnTo>
                    <a:pt x="0" y="0"/>
                  </a:lnTo>
                  <a:lnTo>
                    <a:pt x="12" y="6"/>
                  </a:lnTo>
                  <a:lnTo>
                    <a:pt x="12" y="12"/>
                  </a:lnTo>
                  <a:lnTo>
                    <a:pt x="12" y="18"/>
                  </a:lnTo>
                </a:path>
              </a:pathLst>
            </a:custGeom>
            <a:noFill/>
            <a:ln w="9525">
              <a:solidFill>
                <a:srgbClr val="000000"/>
              </a:solidFill>
              <a:prstDash val="solid"/>
              <a:round/>
              <a:headEnd/>
              <a:tailEnd/>
            </a:ln>
          </p:spPr>
          <p:txBody>
            <a:bodyPr/>
            <a:lstStyle/>
            <a:p>
              <a:endParaRPr lang="en-US"/>
            </a:p>
          </p:txBody>
        </p:sp>
        <p:sp>
          <p:nvSpPr>
            <p:cNvPr id="13337" name="Freeform 149"/>
            <p:cNvSpPr>
              <a:spLocks/>
            </p:cNvSpPr>
            <p:nvPr/>
          </p:nvSpPr>
          <p:spPr bwMode="auto">
            <a:xfrm>
              <a:off x="3471" y="2712"/>
              <a:ext cx="564" cy="420"/>
            </a:xfrm>
            <a:custGeom>
              <a:avLst/>
              <a:gdLst>
                <a:gd name="T0" fmla="*/ 408 w 564"/>
                <a:gd name="T1" fmla="*/ 0 h 420"/>
                <a:gd name="T2" fmla="*/ 558 w 564"/>
                <a:gd name="T3" fmla="*/ 288 h 420"/>
                <a:gd name="T4" fmla="*/ 564 w 564"/>
                <a:gd name="T5" fmla="*/ 360 h 420"/>
                <a:gd name="T6" fmla="*/ 552 w 564"/>
                <a:gd name="T7" fmla="*/ 378 h 420"/>
                <a:gd name="T8" fmla="*/ 552 w 564"/>
                <a:gd name="T9" fmla="*/ 396 h 420"/>
                <a:gd name="T10" fmla="*/ 546 w 564"/>
                <a:gd name="T11" fmla="*/ 408 h 420"/>
                <a:gd name="T12" fmla="*/ 504 w 564"/>
                <a:gd name="T13" fmla="*/ 420 h 420"/>
                <a:gd name="T14" fmla="*/ 498 w 564"/>
                <a:gd name="T15" fmla="*/ 408 h 420"/>
                <a:gd name="T16" fmla="*/ 510 w 564"/>
                <a:gd name="T17" fmla="*/ 414 h 420"/>
                <a:gd name="T18" fmla="*/ 516 w 564"/>
                <a:gd name="T19" fmla="*/ 402 h 420"/>
                <a:gd name="T20" fmla="*/ 498 w 564"/>
                <a:gd name="T21" fmla="*/ 402 h 420"/>
                <a:gd name="T22" fmla="*/ 474 w 564"/>
                <a:gd name="T23" fmla="*/ 372 h 420"/>
                <a:gd name="T24" fmla="*/ 450 w 564"/>
                <a:gd name="T25" fmla="*/ 366 h 420"/>
                <a:gd name="T26" fmla="*/ 432 w 564"/>
                <a:gd name="T27" fmla="*/ 330 h 420"/>
                <a:gd name="T28" fmla="*/ 414 w 564"/>
                <a:gd name="T29" fmla="*/ 318 h 420"/>
                <a:gd name="T30" fmla="*/ 414 w 564"/>
                <a:gd name="T31" fmla="*/ 294 h 420"/>
                <a:gd name="T32" fmla="*/ 402 w 564"/>
                <a:gd name="T33" fmla="*/ 294 h 420"/>
                <a:gd name="T34" fmla="*/ 408 w 564"/>
                <a:gd name="T35" fmla="*/ 306 h 420"/>
                <a:gd name="T36" fmla="*/ 402 w 564"/>
                <a:gd name="T37" fmla="*/ 306 h 420"/>
                <a:gd name="T38" fmla="*/ 366 w 564"/>
                <a:gd name="T39" fmla="*/ 258 h 420"/>
                <a:gd name="T40" fmla="*/ 384 w 564"/>
                <a:gd name="T41" fmla="*/ 228 h 420"/>
                <a:gd name="T42" fmla="*/ 360 w 564"/>
                <a:gd name="T43" fmla="*/ 216 h 420"/>
                <a:gd name="T44" fmla="*/ 366 w 564"/>
                <a:gd name="T45" fmla="*/ 240 h 420"/>
                <a:gd name="T46" fmla="*/ 348 w 564"/>
                <a:gd name="T47" fmla="*/ 228 h 420"/>
                <a:gd name="T48" fmla="*/ 354 w 564"/>
                <a:gd name="T49" fmla="*/ 150 h 420"/>
                <a:gd name="T50" fmla="*/ 270 w 564"/>
                <a:gd name="T51" fmla="*/ 78 h 420"/>
                <a:gd name="T52" fmla="*/ 234 w 564"/>
                <a:gd name="T53" fmla="*/ 72 h 420"/>
                <a:gd name="T54" fmla="*/ 228 w 564"/>
                <a:gd name="T55" fmla="*/ 90 h 420"/>
                <a:gd name="T56" fmla="*/ 162 w 564"/>
                <a:gd name="T57" fmla="*/ 114 h 420"/>
                <a:gd name="T58" fmla="*/ 156 w 564"/>
                <a:gd name="T59" fmla="*/ 102 h 420"/>
                <a:gd name="T60" fmla="*/ 162 w 564"/>
                <a:gd name="T61" fmla="*/ 108 h 420"/>
                <a:gd name="T62" fmla="*/ 162 w 564"/>
                <a:gd name="T63" fmla="*/ 102 h 420"/>
                <a:gd name="T64" fmla="*/ 132 w 564"/>
                <a:gd name="T65" fmla="*/ 66 h 420"/>
                <a:gd name="T66" fmla="*/ 120 w 564"/>
                <a:gd name="T67" fmla="*/ 72 h 420"/>
                <a:gd name="T68" fmla="*/ 132 w 564"/>
                <a:gd name="T69" fmla="*/ 78 h 420"/>
                <a:gd name="T70" fmla="*/ 78 w 564"/>
                <a:gd name="T71" fmla="*/ 66 h 420"/>
                <a:gd name="T72" fmla="*/ 102 w 564"/>
                <a:gd name="T73" fmla="*/ 60 h 420"/>
                <a:gd name="T74" fmla="*/ 96 w 564"/>
                <a:gd name="T75" fmla="*/ 54 h 420"/>
                <a:gd name="T76" fmla="*/ 36 w 564"/>
                <a:gd name="T77" fmla="*/ 72 h 420"/>
                <a:gd name="T78" fmla="*/ 48 w 564"/>
                <a:gd name="T79" fmla="*/ 60 h 420"/>
                <a:gd name="T80" fmla="*/ 30 w 564"/>
                <a:gd name="T81" fmla="*/ 54 h 420"/>
                <a:gd name="T82" fmla="*/ 30 w 564"/>
                <a:gd name="T83" fmla="*/ 66 h 420"/>
                <a:gd name="T84" fmla="*/ 18 w 564"/>
                <a:gd name="T85" fmla="*/ 72 h 420"/>
                <a:gd name="T86" fmla="*/ 18 w 564"/>
                <a:gd name="T87" fmla="*/ 54 h 420"/>
                <a:gd name="T88" fmla="*/ 0 w 564"/>
                <a:gd name="T89" fmla="*/ 36 h 420"/>
                <a:gd name="T90" fmla="*/ 0 w 564"/>
                <a:gd name="T91" fmla="*/ 24 h 420"/>
                <a:gd name="T92" fmla="*/ 174 w 564"/>
                <a:gd name="T93" fmla="*/ 6 h 420"/>
                <a:gd name="T94" fmla="*/ 186 w 564"/>
                <a:gd name="T95" fmla="*/ 30 h 420"/>
                <a:gd name="T96" fmla="*/ 366 w 564"/>
                <a:gd name="T97" fmla="*/ 18 h 420"/>
                <a:gd name="T98" fmla="*/ 372 w 564"/>
                <a:gd name="T99" fmla="*/ 36 h 420"/>
                <a:gd name="T100" fmla="*/ 378 w 564"/>
                <a:gd name="T101" fmla="*/ 30 h 420"/>
                <a:gd name="T102" fmla="*/ 372 w 564"/>
                <a:gd name="T103" fmla="*/ 0 h 420"/>
                <a:gd name="T104" fmla="*/ 402 w 564"/>
                <a:gd name="T105" fmla="*/ 0 h 420"/>
                <a:gd name="T106" fmla="*/ 408 w 564"/>
                <a:gd name="T107" fmla="*/ 0 h 42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64"/>
                <a:gd name="T163" fmla="*/ 0 h 420"/>
                <a:gd name="T164" fmla="*/ 564 w 564"/>
                <a:gd name="T165" fmla="*/ 420 h 42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64" h="420">
                  <a:moveTo>
                    <a:pt x="408" y="0"/>
                  </a:moveTo>
                  <a:lnTo>
                    <a:pt x="558" y="288"/>
                  </a:lnTo>
                  <a:lnTo>
                    <a:pt x="564" y="360"/>
                  </a:lnTo>
                  <a:lnTo>
                    <a:pt x="552" y="378"/>
                  </a:lnTo>
                  <a:lnTo>
                    <a:pt x="552" y="396"/>
                  </a:lnTo>
                  <a:lnTo>
                    <a:pt x="546" y="408"/>
                  </a:lnTo>
                  <a:lnTo>
                    <a:pt x="504" y="420"/>
                  </a:lnTo>
                  <a:lnTo>
                    <a:pt x="498" y="408"/>
                  </a:lnTo>
                  <a:lnTo>
                    <a:pt x="510" y="414"/>
                  </a:lnTo>
                  <a:lnTo>
                    <a:pt x="516" y="402"/>
                  </a:lnTo>
                  <a:lnTo>
                    <a:pt x="498" y="402"/>
                  </a:lnTo>
                  <a:lnTo>
                    <a:pt x="474" y="372"/>
                  </a:lnTo>
                  <a:lnTo>
                    <a:pt x="450" y="366"/>
                  </a:lnTo>
                  <a:lnTo>
                    <a:pt x="432" y="330"/>
                  </a:lnTo>
                  <a:lnTo>
                    <a:pt x="414" y="318"/>
                  </a:lnTo>
                  <a:lnTo>
                    <a:pt x="414" y="294"/>
                  </a:lnTo>
                  <a:lnTo>
                    <a:pt x="402" y="294"/>
                  </a:lnTo>
                  <a:lnTo>
                    <a:pt x="408" y="306"/>
                  </a:lnTo>
                  <a:lnTo>
                    <a:pt x="402" y="306"/>
                  </a:lnTo>
                  <a:lnTo>
                    <a:pt x="366" y="258"/>
                  </a:lnTo>
                  <a:lnTo>
                    <a:pt x="384" y="228"/>
                  </a:lnTo>
                  <a:lnTo>
                    <a:pt x="360" y="216"/>
                  </a:lnTo>
                  <a:lnTo>
                    <a:pt x="366" y="240"/>
                  </a:lnTo>
                  <a:lnTo>
                    <a:pt x="348" y="228"/>
                  </a:lnTo>
                  <a:lnTo>
                    <a:pt x="354" y="150"/>
                  </a:lnTo>
                  <a:lnTo>
                    <a:pt x="270" y="78"/>
                  </a:lnTo>
                  <a:lnTo>
                    <a:pt x="234" y="72"/>
                  </a:lnTo>
                  <a:lnTo>
                    <a:pt x="228" y="90"/>
                  </a:lnTo>
                  <a:lnTo>
                    <a:pt x="162" y="114"/>
                  </a:lnTo>
                  <a:lnTo>
                    <a:pt x="156" y="102"/>
                  </a:lnTo>
                  <a:lnTo>
                    <a:pt x="162" y="108"/>
                  </a:lnTo>
                  <a:lnTo>
                    <a:pt x="162" y="102"/>
                  </a:lnTo>
                  <a:lnTo>
                    <a:pt x="132" y="66"/>
                  </a:lnTo>
                  <a:lnTo>
                    <a:pt x="120" y="72"/>
                  </a:lnTo>
                  <a:lnTo>
                    <a:pt x="132" y="78"/>
                  </a:lnTo>
                  <a:lnTo>
                    <a:pt x="78" y="66"/>
                  </a:lnTo>
                  <a:lnTo>
                    <a:pt x="102" y="60"/>
                  </a:lnTo>
                  <a:lnTo>
                    <a:pt x="96" y="54"/>
                  </a:lnTo>
                  <a:lnTo>
                    <a:pt x="36" y="72"/>
                  </a:lnTo>
                  <a:lnTo>
                    <a:pt x="48" y="60"/>
                  </a:lnTo>
                  <a:lnTo>
                    <a:pt x="30" y="54"/>
                  </a:lnTo>
                  <a:lnTo>
                    <a:pt x="30" y="66"/>
                  </a:lnTo>
                  <a:lnTo>
                    <a:pt x="18" y="72"/>
                  </a:lnTo>
                  <a:lnTo>
                    <a:pt x="18" y="54"/>
                  </a:lnTo>
                  <a:lnTo>
                    <a:pt x="0" y="36"/>
                  </a:lnTo>
                  <a:lnTo>
                    <a:pt x="0" y="24"/>
                  </a:lnTo>
                  <a:lnTo>
                    <a:pt x="174" y="6"/>
                  </a:lnTo>
                  <a:lnTo>
                    <a:pt x="186" y="30"/>
                  </a:lnTo>
                  <a:lnTo>
                    <a:pt x="366" y="18"/>
                  </a:lnTo>
                  <a:lnTo>
                    <a:pt x="372" y="36"/>
                  </a:lnTo>
                  <a:lnTo>
                    <a:pt x="378" y="30"/>
                  </a:lnTo>
                  <a:lnTo>
                    <a:pt x="372" y="0"/>
                  </a:lnTo>
                  <a:lnTo>
                    <a:pt x="402" y="0"/>
                  </a:lnTo>
                  <a:lnTo>
                    <a:pt x="408" y="0"/>
                  </a:lnTo>
                  <a:close/>
                </a:path>
              </a:pathLst>
            </a:custGeom>
            <a:solidFill>
              <a:srgbClr val="FF4500"/>
            </a:solidFill>
            <a:ln w="9525">
              <a:solidFill>
                <a:srgbClr val="FF4500"/>
              </a:solidFill>
              <a:prstDash val="solid"/>
              <a:round/>
              <a:headEnd/>
              <a:tailEnd/>
            </a:ln>
          </p:spPr>
          <p:txBody>
            <a:bodyPr/>
            <a:lstStyle/>
            <a:p>
              <a:endParaRPr lang="en-US"/>
            </a:p>
          </p:txBody>
        </p:sp>
        <p:sp>
          <p:nvSpPr>
            <p:cNvPr id="13338" name="Freeform 150"/>
            <p:cNvSpPr>
              <a:spLocks/>
            </p:cNvSpPr>
            <p:nvPr/>
          </p:nvSpPr>
          <p:spPr bwMode="auto">
            <a:xfrm>
              <a:off x="3471" y="2712"/>
              <a:ext cx="564" cy="420"/>
            </a:xfrm>
            <a:custGeom>
              <a:avLst/>
              <a:gdLst>
                <a:gd name="T0" fmla="*/ 408 w 564"/>
                <a:gd name="T1" fmla="*/ 0 h 420"/>
                <a:gd name="T2" fmla="*/ 558 w 564"/>
                <a:gd name="T3" fmla="*/ 288 h 420"/>
                <a:gd name="T4" fmla="*/ 564 w 564"/>
                <a:gd name="T5" fmla="*/ 360 h 420"/>
                <a:gd name="T6" fmla="*/ 552 w 564"/>
                <a:gd name="T7" fmla="*/ 378 h 420"/>
                <a:gd name="T8" fmla="*/ 552 w 564"/>
                <a:gd name="T9" fmla="*/ 396 h 420"/>
                <a:gd name="T10" fmla="*/ 546 w 564"/>
                <a:gd name="T11" fmla="*/ 408 h 420"/>
                <a:gd name="T12" fmla="*/ 504 w 564"/>
                <a:gd name="T13" fmla="*/ 420 h 420"/>
                <a:gd name="T14" fmla="*/ 498 w 564"/>
                <a:gd name="T15" fmla="*/ 408 h 420"/>
                <a:gd name="T16" fmla="*/ 510 w 564"/>
                <a:gd name="T17" fmla="*/ 414 h 420"/>
                <a:gd name="T18" fmla="*/ 516 w 564"/>
                <a:gd name="T19" fmla="*/ 402 h 420"/>
                <a:gd name="T20" fmla="*/ 498 w 564"/>
                <a:gd name="T21" fmla="*/ 402 h 420"/>
                <a:gd name="T22" fmla="*/ 474 w 564"/>
                <a:gd name="T23" fmla="*/ 372 h 420"/>
                <a:gd name="T24" fmla="*/ 450 w 564"/>
                <a:gd name="T25" fmla="*/ 366 h 420"/>
                <a:gd name="T26" fmla="*/ 432 w 564"/>
                <a:gd name="T27" fmla="*/ 330 h 420"/>
                <a:gd name="T28" fmla="*/ 414 w 564"/>
                <a:gd name="T29" fmla="*/ 318 h 420"/>
                <a:gd name="T30" fmla="*/ 414 w 564"/>
                <a:gd name="T31" fmla="*/ 294 h 420"/>
                <a:gd name="T32" fmla="*/ 402 w 564"/>
                <a:gd name="T33" fmla="*/ 294 h 420"/>
                <a:gd name="T34" fmla="*/ 408 w 564"/>
                <a:gd name="T35" fmla="*/ 306 h 420"/>
                <a:gd name="T36" fmla="*/ 402 w 564"/>
                <a:gd name="T37" fmla="*/ 306 h 420"/>
                <a:gd name="T38" fmla="*/ 366 w 564"/>
                <a:gd name="T39" fmla="*/ 258 h 420"/>
                <a:gd name="T40" fmla="*/ 384 w 564"/>
                <a:gd name="T41" fmla="*/ 228 h 420"/>
                <a:gd name="T42" fmla="*/ 360 w 564"/>
                <a:gd name="T43" fmla="*/ 216 h 420"/>
                <a:gd name="T44" fmla="*/ 366 w 564"/>
                <a:gd name="T45" fmla="*/ 240 h 420"/>
                <a:gd name="T46" fmla="*/ 348 w 564"/>
                <a:gd name="T47" fmla="*/ 228 h 420"/>
                <a:gd name="T48" fmla="*/ 354 w 564"/>
                <a:gd name="T49" fmla="*/ 150 h 420"/>
                <a:gd name="T50" fmla="*/ 270 w 564"/>
                <a:gd name="T51" fmla="*/ 78 h 420"/>
                <a:gd name="T52" fmla="*/ 234 w 564"/>
                <a:gd name="T53" fmla="*/ 72 h 420"/>
                <a:gd name="T54" fmla="*/ 228 w 564"/>
                <a:gd name="T55" fmla="*/ 90 h 420"/>
                <a:gd name="T56" fmla="*/ 162 w 564"/>
                <a:gd name="T57" fmla="*/ 114 h 420"/>
                <a:gd name="T58" fmla="*/ 156 w 564"/>
                <a:gd name="T59" fmla="*/ 102 h 420"/>
                <a:gd name="T60" fmla="*/ 162 w 564"/>
                <a:gd name="T61" fmla="*/ 108 h 420"/>
                <a:gd name="T62" fmla="*/ 162 w 564"/>
                <a:gd name="T63" fmla="*/ 102 h 420"/>
                <a:gd name="T64" fmla="*/ 132 w 564"/>
                <a:gd name="T65" fmla="*/ 66 h 420"/>
                <a:gd name="T66" fmla="*/ 120 w 564"/>
                <a:gd name="T67" fmla="*/ 72 h 420"/>
                <a:gd name="T68" fmla="*/ 132 w 564"/>
                <a:gd name="T69" fmla="*/ 78 h 420"/>
                <a:gd name="T70" fmla="*/ 78 w 564"/>
                <a:gd name="T71" fmla="*/ 66 h 420"/>
                <a:gd name="T72" fmla="*/ 102 w 564"/>
                <a:gd name="T73" fmla="*/ 60 h 420"/>
                <a:gd name="T74" fmla="*/ 96 w 564"/>
                <a:gd name="T75" fmla="*/ 54 h 420"/>
                <a:gd name="T76" fmla="*/ 36 w 564"/>
                <a:gd name="T77" fmla="*/ 72 h 420"/>
                <a:gd name="T78" fmla="*/ 48 w 564"/>
                <a:gd name="T79" fmla="*/ 60 h 420"/>
                <a:gd name="T80" fmla="*/ 30 w 564"/>
                <a:gd name="T81" fmla="*/ 54 h 420"/>
                <a:gd name="T82" fmla="*/ 30 w 564"/>
                <a:gd name="T83" fmla="*/ 66 h 420"/>
                <a:gd name="T84" fmla="*/ 18 w 564"/>
                <a:gd name="T85" fmla="*/ 72 h 420"/>
                <a:gd name="T86" fmla="*/ 18 w 564"/>
                <a:gd name="T87" fmla="*/ 54 h 420"/>
                <a:gd name="T88" fmla="*/ 0 w 564"/>
                <a:gd name="T89" fmla="*/ 36 h 420"/>
                <a:gd name="T90" fmla="*/ 0 w 564"/>
                <a:gd name="T91" fmla="*/ 24 h 420"/>
                <a:gd name="T92" fmla="*/ 174 w 564"/>
                <a:gd name="T93" fmla="*/ 6 h 420"/>
                <a:gd name="T94" fmla="*/ 186 w 564"/>
                <a:gd name="T95" fmla="*/ 30 h 420"/>
                <a:gd name="T96" fmla="*/ 366 w 564"/>
                <a:gd name="T97" fmla="*/ 18 h 420"/>
                <a:gd name="T98" fmla="*/ 372 w 564"/>
                <a:gd name="T99" fmla="*/ 36 h 420"/>
                <a:gd name="T100" fmla="*/ 378 w 564"/>
                <a:gd name="T101" fmla="*/ 30 h 420"/>
                <a:gd name="T102" fmla="*/ 372 w 564"/>
                <a:gd name="T103" fmla="*/ 0 h 420"/>
                <a:gd name="T104" fmla="*/ 402 w 564"/>
                <a:gd name="T105" fmla="*/ 0 h 420"/>
                <a:gd name="T106" fmla="*/ 408 w 564"/>
                <a:gd name="T107" fmla="*/ 0 h 420"/>
                <a:gd name="T108" fmla="*/ 408 w 564"/>
                <a:gd name="T109" fmla="*/ 6 h 42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64"/>
                <a:gd name="T166" fmla="*/ 0 h 420"/>
                <a:gd name="T167" fmla="*/ 564 w 564"/>
                <a:gd name="T168" fmla="*/ 420 h 42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64" h="420">
                  <a:moveTo>
                    <a:pt x="408" y="0"/>
                  </a:moveTo>
                  <a:lnTo>
                    <a:pt x="558" y="288"/>
                  </a:lnTo>
                  <a:lnTo>
                    <a:pt x="564" y="360"/>
                  </a:lnTo>
                  <a:lnTo>
                    <a:pt x="552" y="378"/>
                  </a:lnTo>
                  <a:lnTo>
                    <a:pt x="552" y="396"/>
                  </a:lnTo>
                  <a:lnTo>
                    <a:pt x="546" y="408"/>
                  </a:lnTo>
                  <a:lnTo>
                    <a:pt x="504" y="420"/>
                  </a:lnTo>
                  <a:lnTo>
                    <a:pt x="498" y="408"/>
                  </a:lnTo>
                  <a:lnTo>
                    <a:pt x="510" y="414"/>
                  </a:lnTo>
                  <a:lnTo>
                    <a:pt x="516" y="402"/>
                  </a:lnTo>
                  <a:lnTo>
                    <a:pt x="498" y="402"/>
                  </a:lnTo>
                  <a:lnTo>
                    <a:pt x="474" y="372"/>
                  </a:lnTo>
                  <a:lnTo>
                    <a:pt x="450" y="366"/>
                  </a:lnTo>
                  <a:lnTo>
                    <a:pt x="432" y="330"/>
                  </a:lnTo>
                  <a:lnTo>
                    <a:pt x="414" y="318"/>
                  </a:lnTo>
                  <a:lnTo>
                    <a:pt x="414" y="294"/>
                  </a:lnTo>
                  <a:lnTo>
                    <a:pt x="402" y="294"/>
                  </a:lnTo>
                  <a:lnTo>
                    <a:pt x="408" y="306"/>
                  </a:lnTo>
                  <a:lnTo>
                    <a:pt x="402" y="306"/>
                  </a:lnTo>
                  <a:lnTo>
                    <a:pt x="366" y="258"/>
                  </a:lnTo>
                  <a:lnTo>
                    <a:pt x="384" y="228"/>
                  </a:lnTo>
                  <a:lnTo>
                    <a:pt x="360" y="216"/>
                  </a:lnTo>
                  <a:lnTo>
                    <a:pt x="366" y="240"/>
                  </a:lnTo>
                  <a:lnTo>
                    <a:pt x="348" y="228"/>
                  </a:lnTo>
                  <a:lnTo>
                    <a:pt x="354" y="150"/>
                  </a:lnTo>
                  <a:lnTo>
                    <a:pt x="270" y="78"/>
                  </a:lnTo>
                  <a:lnTo>
                    <a:pt x="234" y="72"/>
                  </a:lnTo>
                  <a:lnTo>
                    <a:pt x="228" y="90"/>
                  </a:lnTo>
                  <a:lnTo>
                    <a:pt x="162" y="114"/>
                  </a:lnTo>
                  <a:lnTo>
                    <a:pt x="156" y="102"/>
                  </a:lnTo>
                  <a:lnTo>
                    <a:pt x="162" y="108"/>
                  </a:lnTo>
                  <a:lnTo>
                    <a:pt x="162" y="102"/>
                  </a:lnTo>
                  <a:lnTo>
                    <a:pt x="132" y="66"/>
                  </a:lnTo>
                  <a:lnTo>
                    <a:pt x="120" y="72"/>
                  </a:lnTo>
                  <a:lnTo>
                    <a:pt x="132" y="78"/>
                  </a:lnTo>
                  <a:lnTo>
                    <a:pt x="78" y="66"/>
                  </a:lnTo>
                  <a:lnTo>
                    <a:pt x="102" y="60"/>
                  </a:lnTo>
                  <a:lnTo>
                    <a:pt x="96" y="54"/>
                  </a:lnTo>
                  <a:lnTo>
                    <a:pt x="36" y="72"/>
                  </a:lnTo>
                  <a:lnTo>
                    <a:pt x="48" y="60"/>
                  </a:lnTo>
                  <a:lnTo>
                    <a:pt x="30" y="54"/>
                  </a:lnTo>
                  <a:lnTo>
                    <a:pt x="30" y="66"/>
                  </a:lnTo>
                  <a:lnTo>
                    <a:pt x="18" y="72"/>
                  </a:lnTo>
                  <a:lnTo>
                    <a:pt x="18" y="54"/>
                  </a:lnTo>
                  <a:lnTo>
                    <a:pt x="0" y="36"/>
                  </a:lnTo>
                  <a:lnTo>
                    <a:pt x="0" y="24"/>
                  </a:lnTo>
                  <a:lnTo>
                    <a:pt x="174" y="6"/>
                  </a:lnTo>
                  <a:lnTo>
                    <a:pt x="186" y="30"/>
                  </a:lnTo>
                  <a:lnTo>
                    <a:pt x="366" y="18"/>
                  </a:lnTo>
                  <a:lnTo>
                    <a:pt x="372" y="36"/>
                  </a:lnTo>
                  <a:lnTo>
                    <a:pt x="378" y="30"/>
                  </a:lnTo>
                  <a:lnTo>
                    <a:pt x="372" y="0"/>
                  </a:lnTo>
                  <a:lnTo>
                    <a:pt x="402" y="0"/>
                  </a:lnTo>
                  <a:lnTo>
                    <a:pt x="408" y="0"/>
                  </a:lnTo>
                  <a:lnTo>
                    <a:pt x="408" y="6"/>
                  </a:lnTo>
                </a:path>
              </a:pathLst>
            </a:custGeom>
            <a:noFill/>
            <a:ln w="9525">
              <a:solidFill>
                <a:srgbClr val="000000"/>
              </a:solidFill>
              <a:prstDash val="solid"/>
              <a:round/>
              <a:headEnd/>
              <a:tailEnd/>
            </a:ln>
          </p:spPr>
          <p:txBody>
            <a:bodyPr/>
            <a:lstStyle/>
            <a:p>
              <a:endParaRPr lang="en-US"/>
            </a:p>
          </p:txBody>
        </p:sp>
        <p:sp>
          <p:nvSpPr>
            <p:cNvPr id="13339" name="Freeform 151"/>
            <p:cNvSpPr>
              <a:spLocks/>
            </p:cNvSpPr>
            <p:nvPr/>
          </p:nvSpPr>
          <p:spPr bwMode="auto">
            <a:xfrm>
              <a:off x="3573" y="2394"/>
              <a:ext cx="330" cy="354"/>
            </a:xfrm>
            <a:custGeom>
              <a:avLst/>
              <a:gdLst>
                <a:gd name="T0" fmla="*/ 78 w 330"/>
                <a:gd name="T1" fmla="*/ 12 h 354"/>
                <a:gd name="T2" fmla="*/ 156 w 330"/>
                <a:gd name="T3" fmla="*/ 0 h 354"/>
                <a:gd name="T4" fmla="*/ 144 w 330"/>
                <a:gd name="T5" fmla="*/ 24 h 354"/>
                <a:gd name="T6" fmla="*/ 174 w 330"/>
                <a:gd name="T7" fmla="*/ 42 h 354"/>
                <a:gd name="T8" fmla="*/ 204 w 330"/>
                <a:gd name="T9" fmla="*/ 78 h 354"/>
                <a:gd name="T10" fmla="*/ 282 w 330"/>
                <a:gd name="T11" fmla="*/ 138 h 354"/>
                <a:gd name="T12" fmla="*/ 312 w 330"/>
                <a:gd name="T13" fmla="*/ 204 h 354"/>
                <a:gd name="T14" fmla="*/ 330 w 330"/>
                <a:gd name="T15" fmla="*/ 210 h 354"/>
                <a:gd name="T16" fmla="*/ 318 w 330"/>
                <a:gd name="T17" fmla="*/ 234 h 354"/>
                <a:gd name="T18" fmla="*/ 318 w 330"/>
                <a:gd name="T19" fmla="*/ 246 h 354"/>
                <a:gd name="T20" fmla="*/ 306 w 330"/>
                <a:gd name="T21" fmla="*/ 270 h 354"/>
                <a:gd name="T22" fmla="*/ 306 w 330"/>
                <a:gd name="T23" fmla="*/ 282 h 354"/>
                <a:gd name="T24" fmla="*/ 300 w 330"/>
                <a:gd name="T25" fmla="*/ 282 h 354"/>
                <a:gd name="T26" fmla="*/ 312 w 330"/>
                <a:gd name="T27" fmla="*/ 288 h 354"/>
                <a:gd name="T28" fmla="*/ 306 w 330"/>
                <a:gd name="T29" fmla="*/ 318 h 354"/>
                <a:gd name="T30" fmla="*/ 270 w 330"/>
                <a:gd name="T31" fmla="*/ 318 h 354"/>
                <a:gd name="T32" fmla="*/ 276 w 330"/>
                <a:gd name="T33" fmla="*/ 348 h 354"/>
                <a:gd name="T34" fmla="*/ 270 w 330"/>
                <a:gd name="T35" fmla="*/ 354 h 354"/>
                <a:gd name="T36" fmla="*/ 264 w 330"/>
                <a:gd name="T37" fmla="*/ 336 h 354"/>
                <a:gd name="T38" fmla="*/ 84 w 330"/>
                <a:gd name="T39" fmla="*/ 348 h 354"/>
                <a:gd name="T40" fmla="*/ 72 w 330"/>
                <a:gd name="T41" fmla="*/ 324 h 354"/>
                <a:gd name="T42" fmla="*/ 54 w 330"/>
                <a:gd name="T43" fmla="*/ 258 h 354"/>
                <a:gd name="T44" fmla="*/ 66 w 330"/>
                <a:gd name="T45" fmla="*/ 228 h 354"/>
                <a:gd name="T46" fmla="*/ 42 w 330"/>
                <a:gd name="T47" fmla="*/ 186 h 354"/>
                <a:gd name="T48" fmla="*/ 0 w 330"/>
                <a:gd name="T49" fmla="*/ 24 h 354"/>
                <a:gd name="T50" fmla="*/ 78 w 330"/>
                <a:gd name="T51" fmla="*/ 12 h 35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0"/>
                <a:gd name="T79" fmla="*/ 0 h 354"/>
                <a:gd name="T80" fmla="*/ 330 w 330"/>
                <a:gd name="T81" fmla="*/ 354 h 35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0" h="354">
                  <a:moveTo>
                    <a:pt x="78" y="12"/>
                  </a:moveTo>
                  <a:lnTo>
                    <a:pt x="156" y="0"/>
                  </a:lnTo>
                  <a:lnTo>
                    <a:pt x="144" y="24"/>
                  </a:lnTo>
                  <a:lnTo>
                    <a:pt x="174" y="42"/>
                  </a:lnTo>
                  <a:lnTo>
                    <a:pt x="204" y="78"/>
                  </a:lnTo>
                  <a:lnTo>
                    <a:pt x="282" y="138"/>
                  </a:lnTo>
                  <a:lnTo>
                    <a:pt x="312" y="204"/>
                  </a:lnTo>
                  <a:lnTo>
                    <a:pt x="330" y="210"/>
                  </a:lnTo>
                  <a:lnTo>
                    <a:pt x="318" y="234"/>
                  </a:lnTo>
                  <a:lnTo>
                    <a:pt x="318" y="246"/>
                  </a:lnTo>
                  <a:lnTo>
                    <a:pt x="306" y="270"/>
                  </a:lnTo>
                  <a:lnTo>
                    <a:pt x="306" y="282"/>
                  </a:lnTo>
                  <a:lnTo>
                    <a:pt x="300" y="282"/>
                  </a:lnTo>
                  <a:lnTo>
                    <a:pt x="312" y="288"/>
                  </a:lnTo>
                  <a:lnTo>
                    <a:pt x="306" y="318"/>
                  </a:lnTo>
                  <a:lnTo>
                    <a:pt x="270" y="318"/>
                  </a:lnTo>
                  <a:lnTo>
                    <a:pt x="276" y="348"/>
                  </a:lnTo>
                  <a:lnTo>
                    <a:pt x="270" y="354"/>
                  </a:lnTo>
                  <a:lnTo>
                    <a:pt x="264" y="336"/>
                  </a:lnTo>
                  <a:lnTo>
                    <a:pt x="84" y="348"/>
                  </a:lnTo>
                  <a:lnTo>
                    <a:pt x="72" y="324"/>
                  </a:lnTo>
                  <a:lnTo>
                    <a:pt x="54" y="258"/>
                  </a:lnTo>
                  <a:lnTo>
                    <a:pt x="66" y="228"/>
                  </a:lnTo>
                  <a:lnTo>
                    <a:pt x="42" y="186"/>
                  </a:lnTo>
                  <a:lnTo>
                    <a:pt x="0" y="24"/>
                  </a:lnTo>
                  <a:lnTo>
                    <a:pt x="78" y="12"/>
                  </a:lnTo>
                  <a:close/>
                </a:path>
              </a:pathLst>
            </a:custGeom>
            <a:solidFill>
              <a:srgbClr val="FF4500"/>
            </a:solidFill>
            <a:ln w="9525">
              <a:solidFill>
                <a:srgbClr val="FF4500"/>
              </a:solidFill>
              <a:prstDash val="solid"/>
              <a:round/>
              <a:headEnd/>
              <a:tailEnd/>
            </a:ln>
          </p:spPr>
          <p:txBody>
            <a:bodyPr/>
            <a:lstStyle/>
            <a:p>
              <a:endParaRPr lang="en-US"/>
            </a:p>
          </p:txBody>
        </p:sp>
        <p:sp>
          <p:nvSpPr>
            <p:cNvPr id="13340" name="Freeform 152"/>
            <p:cNvSpPr>
              <a:spLocks/>
            </p:cNvSpPr>
            <p:nvPr/>
          </p:nvSpPr>
          <p:spPr bwMode="auto">
            <a:xfrm>
              <a:off x="3573" y="2394"/>
              <a:ext cx="330" cy="354"/>
            </a:xfrm>
            <a:custGeom>
              <a:avLst/>
              <a:gdLst>
                <a:gd name="T0" fmla="*/ 78 w 330"/>
                <a:gd name="T1" fmla="*/ 12 h 354"/>
                <a:gd name="T2" fmla="*/ 156 w 330"/>
                <a:gd name="T3" fmla="*/ 0 h 354"/>
                <a:gd name="T4" fmla="*/ 144 w 330"/>
                <a:gd name="T5" fmla="*/ 24 h 354"/>
                <a:gd name="T6" fmla="*/ 174 w 330"/>
                <a:gd name="T7" fmla="*/ 42 h 354"/>
                <a:gd name="T8" fmla="*/ 204 w 330"/>
                <a:gd name="T9" fmla="*/ 78 h 354"/>
                <a:gd name="T10" fmla="*/ 282 w 330"/>
                <a:gd name="T11" fmla="*/ 138 h 354"/>
                <a:gd name="T12" fmla="*/ 312 w 330"/>
                <a:gd name="T13" fmla="*/ 204 h 354"/>
                <a:gd name="T14" fmla="*/ 330 w 330"/>
                <a:gd name="T15" fmla="*/ 210 h 354"/>
                <a:gd name="T16" fmla="*/ 318 w 330"/>
                <a:gd name="T17" fmla="*/ 234 h 354"/>
                <a:gd name="T18" fmla="*/ 318 w 330"/>
                <a:gd name="T19" fmla="*/ 246 h 354"/>
                <a:gd name="T20" fmla="*/ 306 w 330"/>
                <a:gd name="T21" fmla="*/ 270 h 354"/>
                <a:gd name="T22" fmla="*/ 306 w 330"/>
                <a:gd name="T23" fmla="*/ 282 h 354"/>
                <a:gd name="T24" fmla="*/ 300 w 330"/>
                <a:gd name="T25" fmla="*/ 282 h 354"/>
                <a:gd name="T26" fmla="*/ 312 w 330"/>
                <a:gd name="T27" fmla="*/ 288 h 354"/>
                <a:gd name="T28" fmla="*/ 306 w 330"/>
                <a:gd name="T29" fmla="*/ 318 h 354"/>
                <a:gd name="T30" fmla="*/ 270 w 330"/>
                <a:gd name="T31" fmla="*/ 318 h 354"/>
                <a:gd name="T32" fmla="*/ 276 w 330"/>
                <a:gd name="T33" fmla="*/ 348 h 354"/>
                <a:gd name="T34" fmla="*/ 270 w 330"/>
                <a:gd name="T35" fmla="*/ 354 h 354"/>
                <a:gd name="T36" fmla="*/ 264 w 330"/>
                <a:gd name="T37" fmla="*/ 336 h 354"/>
                <a:gd name="T38" fmla="*/ 84 w 330"/>
                <a:gd name="T39" fmla="*/ 348 h 354"/>
                <a:gd name="T40" fmla="*/ 72 w 330"/>
                <a:gd name="T41" fmla="*/ 324 h 354"/>
                <a:gd name="T42" fmla="*/ 54 w 330"/>
                <a:gd name="T43" fmla="*/ 258 h 354"/>
                <a:gd name="T44" fmla="*/ 66 w 330"/>
                <a:gd name="T45" fmla="*/ 228 h 354"/>
                <a:gd name="T46" fmla="*/ 42 w 330"/>
                <a:gd name="T47" fmla="*/ 186 h 354"/>
                <a:gd name="T48" fmla="*/ 0 w 330"/>
                <a:gd name="T49" fmla="*/ 24 h 354"/>
                <a:gd name="T50" fmla="*/ 78 w 330"/>
                <a:gd name="T51" fmla="*/ 12 h 354"/>
                <a:gd name="T52" fmla="*/ 78 w 330"/>
                <a:gd name="T53" fmla="*/ 18 h 35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30"/>
                <a:gd name="T82" fmla="*/ 0 h 354"/>
                <a:gd name="T83" fmla="*/ 330 w 330"/>
                <a:gd name="T84" fmla="*/ 354 h 35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30" h="354">
                  <a:moveTo>
                    <a:pt x="78" y="12"/>
                  </a:moveTo>
                  <a:lnTo>
                    <a:pt x="156" y="0"/>
                  </a:lnTo>
                  <a:lnTo>
                    <a:pt x="144" y="24"/>
                  </a:lnTo>
                  <a:lnTo>
                    <a:pt x="174" y="42"/>
                  </a:lnTo>
                  <a:lnTo>
                    <a:pt x="204" y="78"/>
                  </a:lnTo>
                  <a:lnTo>
                    <a:pt x="282" y="138"/>
                  </a:lnTo>
                  <a:lnTo>
                    <a:pt x="312" y="204"/>
                  </a:lnTo>
                  <a:lnTo>
                    <a:pt x="330" y="210"/>
                  </a:lnTo>
                  <a:lnTo>
                    <a:pt x="318" y="234"/>
                  </a:lnTo>
                  <a:lnTo>
                    <a:pt x="318" y="246"/>
                  </a:lnTo>
                  <a:lnTo>
                    <a:pt x="306" y="270"/>
                  </a:lnTo>
                  <a:lnTo>
                    <a:pt x="306" y="282"/>
                  </a:lnTo>
                  <a:lnTo>
                    <a:pt x="300" y="282"/>
                  </a:lnTo>
                  <a:lnTo>
                    <a:pt x="312" y="288"/>
                  </a:lnTo>
                  <a:lnTo>
                    <a:pt x="306" y="318"/>
                  </a:lnTo>
                  <a:lnTo>
                    <a:pt x="270" y="318"/>
                  </a:lnTo>
                  <a:lnTo>
                    <a:pt x="276" y="348"/>
                  </a:lnTo>
                  <a:lnTo>
                    <a:pt x="270" y="354"/>
                  </a:lnTo>
                  <a:lnTo>
                    <a:pt x="264" y="336"/>
                  </a:lnTo>
                  <a:lnTo>
                    <a:pt x="84" y="348"/>
                  </a:lnTo>
                  <a:lnTo>
                    <a:pt x="72" y="324"/>
                  </a:lnTo>
                  <a:lnTo>
                    <a:pt x="54" y="258"/>
                  </a:lnTo>
                  <a:lnTo>
                    <a:pt x="66" y="228"/>
                  </a:lnTo>
                  <a:lnTo>
                    <a:pt x="42" y="186"/>
                  </a:lnTo>
                  <a:lnTo>
                    <a:pt x="0" y="24"/>
                  </a:lnTo>
                  <a:lnTo>
                    <a:pt x="78" y="12"/>
                  </a:lnTo>
                  <a:lnTo>
                    <a:pt x="78" y="18"/>
                  </a:lnTo>
                </a:path>
              </a:pathLst>
            </a:custGeom>
            <a:noFill/>
            <a:ln w="9525">
              <a:solidFill>
                <a:srgbClr val="000000"/>
              </a:solidFill>
              <a:prstDash val="solid"/>
              <a:round/>
              <a:headEnd/>
              <a:tailEnd/>
            </a:ln>
          </p:spPr>
          <p:txBody>
            <a:bodyPr/>
            <a:lstStyle/>
            <a:p>
              <a:endParaRPr lang="en-US"/>
            </a:p>
          </p:txBody>
        </p:sp>
        <p:sp>
          <p:nvSpPr>
            <p:cNvPr id="13341" name="Freeform 153"/>
            <p:cNvSpPr>
              <a:spLocks/>
            </p:cNvSpPr>
            <p:nvPr/>
          </p:nvSpPr>
          <p:spPr bwMode="auto">
            <a:xfrm>
              <a:off x="1911" y="2868"/>
              <a:ext cx="30" cy="36"/>
            </a:xfrm>
            <a:custGeom>
              <a:avLst/>
              <a:gdLst>
                <a:gd name="T0" fmla="*/ 6 w 30"/>
                <a:gd name="T1" fmla="*/ 0 h 36"/>
                <a:gd name="T2" fmla="*/ 6 w 30"/>
                <a:gd name="T3" fmla="*/ 6 h 36"/>
                <a:gd name="T4" fmla="*/ 18 w 30"/>
                <a:gd name="T5" fmla="*/ 6 h 36"/>
                <a:gd name="T6" fmla="*/ 18 w 30"/>
                <a:gd name="T7" fmla="*/ 0 h 36"/>
                <a:gd name="T8" fmla="*/ 24 w 30"/>
                <a:gd name="T9" fmla="*/ 0 h 36"/>
                <a:gd name="T10" fmla="*/ 30 w 30"/>
                <a:gd name="T11" fmla="*/ 12 h 36"/>
                <a:gd name="T12" fmla="*/ 30 w 30"/>
                <a:gd name="T13" fmla="*/ 18 h 36"/>
                <a:gd name="T14" fmla="*/ 24 w 30"/>
                <a:gd name="T15" fmla="*/ 30 h 36"/>
                <a:gd name="T16" fmla="*/ 12 w 30"/>
                <a:gd name="T17" fmla="*/ 36 h 36"/>
                <a:gd name="T18" fmla="*/ 6 w 30"/>
                <a:gd name="T19" fmla="*/ 30 h 36"/>
                <a:gd name="T20" fmla="*/ 0 w 30"/>
                <a:gd name="T21" fmla="*/ 24 h 36"/>
                <a:gd name="T22" fmla="*/ 0 w 30"/>
                <a:gd name="T23" fmla="*/ 12 h 36"/>
                <a:gd name="T24" fmla="*/ 6 w 30"/>
                <a:gd name="T25" fmla="*/ 0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36"/>
                <a:gd name="T41" fmla="*/ 30 w 30"/>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36">
                  <a:moveTo>
                    <a:pt x="6" y="0"/>
                  </a:moveTo>
                  <a:lnTo>
                    <a:pt x="6" y="6"/>
                  </a:lnTo>
                  <a:lnTo>
                    <a:pt x="18" y="6"/>
                  </a:lnTo>
                  <a:lnTo>
                    <a:pt x="18" y="0"/>
                  </a:lnTo>
                  <a:lnTo>
                    <a:pt x="24" y="0"/>
                  </a:lnTo>
                  <a:lnTo>
                    <a:pt x="30" y="12"/>
                  </a:lnTo>
                  <a:lnTo>
                    <a:pt x="30" y="18"/>
                  </a:lnTo>
                  <a:lnTo>
                    <a:pt x="24" y="30"/>
                  </a:lnTo>
                  <a:lnTo>
                    <a:pt x="12" y="36"/>
                  </a:lnTo>
                  <a:lnTo>
                    <a:pt x="6" y="30"/>
                  </a:lnTo>
                  <a:lnTo>
                    <a:pt x="0" y="24"/>
                  </a:lnTo>
                  <a:lnTo>
                    <a:pt x="0" y="12"/>
                  </a:lnTo>
                  <a:lnTo>
                    <a:pt x="6" y="0"/>
                  </a:lnTo>
                  <a:close/>
                </a:path>
              </a:pathLst>
            </a:custGeom>
            <a:solidFill>
              <a:srgbClr val="FF8C00"/>
            </a:solidFill>
            <a:ln w="9525">
              <a:solidFill>
                <a:srgbClr val="FF8C00"/>
              </a:solidFill>
              <a:prstDash val="solid"/>
              <a:round/>
              <a:headEnd/>
              <a:tailEnd/>
            </a:ln>
          </p:spPr>
          <p:txBody>
            <a:bodyPr/>
            <a:lstStyle/>
            <a:p>
              <a:endParaRPr lang="en-US"/>
            </a:p>
          </p:txBody>
        </p:sp>
        <p:sp>
          <p:nvSpPr>
            <p:cNvPr id="13342" name="Freeform 154"/>
            <p:cNvSpPr>
              <a:spLocks/>
            </p:cNvSpPr>
            <p:nvPr/>
          </p:nvSpPr>
          <p:spPr bwMode="auto">
            <a:xfrm>
              <a:off x="1911" y="2868"/>
              <a:ext cx="30" cy="36"/>
            </a:xfrm>
            <a:custGeom>
              <a:avLst/>
              <a:gdLst>
                <a:gd name="T0" fmla="*/ 6 w 30"/>
                <a:gd name="T1" fmla="*/ 0 h 36"/>
                <a:gd name="T2" fmla="*/ 6 w 30"/>
                <a:gd name="T3" fmla="*/ 6 h 36"/>
                <a:gd name="T4" fmla="*/ 18 w 30"/>
                <a:gd name="T5" fmla="*/ 6 h 36"/>
                <a:gd name="T6" fmla="*/ 18 w 30"/>
                <a:gd name="T7" fmla="*/ 0 h 36"/>
                <a:gd name="T8" fmla="*/ 24 w 30"/>
                <a:gd name="T9" fmla="*/ 0 h 36"/>
                <a:gd name="T10" fmla="*/ 30 w 30"/>
                <a:gd name="T11" fmla="*/ 12 h 36"/>
                <a:gd name="T12" fmla="*/ 30 w 30"/>
                <a:gd name="T13" fmla="*/ 18 h 36"/>
                <a:gd name="T14" fmla="*/ 24 w 30"/>
                <a:gd name="T15" fmla="*/ 30 h 36"/>
                <a:gd name="T16" fmla="*/ 12 w 30"/>
                <a:gd name="T17" fmla="*/ 36 h 36"/>
                <a:gd name="T18" fmla="*/ 6 w 30"/>
                <a:gd name="T19" fmla="*/ 30 h 36"/>
                <a:gd name="T20" fmla="*/ 0 w 30"/>
                <a:gd name="T21" fmla="*/ 24 h 36"/>
                <a:gd name="T22" fmla="*/ 0 w 30"/>
                <a:gd name="T23" fmla="*/ 12 h 36"/>
                <a:gd name="T24" fmla="*/ 6 w 30"/>
                <a:gd name="T25" fmla="*/ 0 h 36"/>
                <a:gd name="T26" fmla="*/ 6 w 30"/>
                <a:gd name="T27" fmla="*/ 6 h 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36"/>
                <a:gd name="T44" fmla="*/ 30 w 30"/>
                <a:gd name="T45" fmla="*/ 36 h 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36">
                  <a:moveTo>
                    <a:pt x="6" y="0"/>
                  </a:moveTo>
                  <a:lnTo>
                    <a:pt x="6" y="6"/>
                  </a:lnTo>
                  <a:lnTo>
                    <a:pt x="18" y="6"/>
                  </a:lnTo>
                  <a:lnTo>
                    <a:pt x="18" y="0"/>
                  </a:lnTo>
                  <a:lnTo>
                    <a:pt x="24" y="0"/>
                  </a:lnTo>
                  <a:lnTo>
                    <a:pt x="30" y="12"/>
                  </a:lnTo>
                  <a:lnTo>
                    <a:pt x="30" y="18"/>
                  </a:lnTo>
                  <a:lnTo>
                    <a:pt x="24" y="30"/>
                  </a:lnTo>
                  <a:lnTo>
                    <a:pt x="12" y="36"/>
                  </a:lnTo>
                  <a:lnTo>
                    <a:pt x="6" y="30"/>
                  </a:lnTo>
                  <a:lnTo>
                    <a:pt x="0" y="24"/>
                  </a:lnTo>
                  <a:lnTo>
                    <a:pt x="0" y="12"/>
                  </a:lnTo>
                  <a:lnTo>
                    <a:pt x="6" y="0"/>
                  </a:lnTo>
                  <a:lnTo>
                    <a:pt x="6" y="6"/>
                  </a:lnTo>
                </a:path>
              </a:pathLst>
            </a:custGeom>
            <a:noFill/>
            <a:ln w="9525">
              <a:solidFill>
                <a:srgbClr val="000000"/>
              </a:solidFill>
              <a:prstDash val="solid"/>
              <a:round/>
              <a:headEnd/>
              <a:tailEnd/>
            </a:ln>
          </p:spPr>
          <p:txBody>
            <a:bodyPr/>
            <a:lstStyle/>
            <a:p>
              <a:endParaRPr lang="en-US"/>
            </a:p>
          </p:txBody>
        </p:sp>
        <p:sp>
          <p:nvSpPr>
            <p:cNvPr id="13343" name="Freeform 155"/>
            <p:cNvSpPr>
              <a:spLocks/>
            </p:cNvSpPr>
            <p:nvPr/>
          </p:nvSpPr>
          <p:spPr bwMode="auto">
            <a:xfrm>
              <a:off x="2013" y="2922"/>
              <a:ext cx="30" cy="30"/>
            </a:xfrm>
            <a:custGeom>
              <a:avLst/>
              <a:gdLst>
                <a:gd name="T0" fmla="*/ 0 w 30"/>
                <a:gd name="T1" fmla="*/ 12 h 30"/>
                <a:gd name="T2" fmla="*/ 0 w 30"/>
                <a:gd name="T3" fmla="*/ 6 h 30"/>
                <a:gd name="T4" fmla="*/ 6 w 30"/>
                <a:gd name="T5" fmla="*/ 0 h 30"/>
                <a:gd name="T6" fmla="*/ 12 w 30"/>
                <a:gd name="T7" fmla="*/ 6 h 30"/>
                <a:gd name="T8" fmla="*/ 24 w 30"/>
                <a:gd name="T9" fmla="*/ 18 h 30"/>
                <a:gd name="T10" fmla="*/ 30 w 30"/>
                <a:gd name="T11" fmla="*/ 24 h 30"/>
                <a:gd name="T12" fmla="*/ 18 w 30"/>
                <a:gd name="T13" fmla="*/ 24 h 30"/>
                <a:gd name="T14" fmla="*/ 12 w 30"/>
                <a:gd name="T15" fmla="*/ 30 h 30"/>
                <a:gd name="T16" fmla="*/ 6 w 30"/>
                <a:gd name="T17" fmla="*/ 24 h 30"/>
                <a:gd name="T18" fmla="*/ 0 w 30"/>
                <a:gd name="T19" fmla="*/ 12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30"/>
                <a:gd name="T32" fmla="*/ 30 w 30"/>
                <a:gd name="T33" fmla="*/ 30 h 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30">
                  <a:moveTo>
                    <a:pt x="0" y="12"/>
                  </a:moveTo>
                  <a:lnTo>
                    <a:pt x="0" y="6"/>
                  </a:lnTo>
                  <a:lnTo>
                    <a:pt x="6" y="0"/>
                  </a:lnTo>
                  <a:lnTo>
                    <a:pt x="12" y="6"/>
                  </a:lnTo>
                  <a:lnTo>
                    <a:pt x="24" y="18"/>
                  </a:lnTo>
                  <a:lnTo>
                    <a:pt x="30" y="24"/>
                  </a:lnTo>
                  <a:lnTo>
                    <a:pt x="18" y="24"/>
                  </a:lnTo>
                  <a:lnTo>
                    <a:pt x="12" y="30"/>
                  </a:lnTo>
                  <a:lnTo>
                    <a:pt x="6" y="24"/>
                  </a:lnTo>
                  <a:lnTo>
                    <a:pt x="0" y="12"/>
                  </a:lnTo>
                  <a:close/>
                </a:path>
              </a:pathLst>
            </a:custGeom>
            <a:solidFill>
              <a:srgbClr val="FF8C00"/>
            </a:solidFill>
            <a:ln w="9525">
              <a:solidFill>
                <a:srgbClr val="FF8C00"/>
              </a:solidFill>
              <a:prstDash val="solid"/>
              <a:round/>
              <a:headEnd/>
              <a:tailEnd/>
            </a:ln>
          </p:spPr>
          <p:txBody>
            <a:bodyPr/>
            <a:lstStyle/>
            <a:p>
              <a:endParaRPr lang="en-US"/>
            </a:p>
          </p:txBody>
        </p:sp>
        <p:sp>
          <p:nvSpPr>
            <p:cNvPr id="13344" name="Freeform 156"/>
            <p:cNvSpPr>
              <a:spLocks/>
            </p:cNvSpPr>
            <p:nvPr/>
          </p:nvSpPr>
          <p:spPr bwMode="auto">
            <a:xfrm>
              <a:off x="2013" y="2922"/>
              <a:ext cx="30" cy="30"/>
            </a:xfrm>
            <a:custGeom>
              <a:avLst/>
              <a:gdLst>
                <a:gd name="T0" fmla="*/ 0 w 30"/>
                <a:gd name="T1" fmla="*/ 12 h 30"/>
                <a:gd name="T2" fmla="*/ 0 w 30"/>
                <a:gd name="T3" fmla="*/ 6 h 30"/>
                <a:gd name="T4" fmla="*/ 6 w 30"/>
                <a:gd name="T5" fmla="*/ 0 h 30"/>
                <a:gd name="T6" fmla="*/ 12 w 30"/>
                <a:gd name="T7" fmla="*/ 6 h 30"/>
                <a:gd name="T8" fmla="*/ 24 w 30"/>
                <a:gd name="T9" fmla="*/ 18 h 30"/>
                <a:gd name="T10" fmla="*/ 30 w 30"/>
                <a:gd name="T11" fmla="*/ 24 h 30"/>
                <a:gd name="T12" fmla="*/ 18 w 30"/>
                <a:gd name="T13" fmla="*/ 24 h 30"/>
                <a:gd name="T14" fmla="*/ 12 w 30"/>
                <a:gd name="T15" fmla="*/ 30 h 30"/>
                <a:gd name="T16" fmla="*/ 6 w 30"/>
                <a:gd name="T17" fmla="*/ 24 h 30"/>
                <a:gd name="T18" fmla="*/ 0 w 30"/>
                <a:gd name="T19" fmla="*/ 12 h 30"/>
                <a:gd name="T20" fmla="*/ 0 w 30"/>
                <a:gd name="T21" fmla="*/ 18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30"/>
                <a:gd name="T35" fmla="*/ 30 w 30"/>
                <a:gd name="T36" fmla="*/ 30 h 3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30">
                  <a:moveTo>
                    <a:pt x="0" y="12"/>
                  </a:moveTo>
                  <a:lnTo>
                    <a:pt x="0" y="6"/>
                  </a:lnTo>
                  <a:lnTo>
                    <a:pt x="6" y="0"/>
                  </a:lnTo>
                  <a:lnTo>
                    <a:pt x="12" y="6"/>
                  </a:lnTo>
                  <a:lnTo>
                    <a:pt x="24" y="18"/>
                  </a:lnTo>
                  <a:lnTo>
                    <a:pt x="30" y="24"/>
                  </a:lnTo>
                  <a:lnTo>
                    <a:pt x="18" y="24"/>
                  </a:lnTo>
                  <a:lnTo>
                    <a:pt x="12" y="30"/>
                  </a:lnTo>
                  <a:lnTo>
                    <a:pt x="6" y="24"/>
                  </a:lnTo>
                  <a:lnTo>
                    <a:pt x="0" y="12"/>
                  </a:lnTo>
                  <a:lnTo>
                    <a:pt x="0" y="18"/>
                  </a:lnTo>
                </a:path>
              </a:pathLst>
            </a:custGeom>
            <a:noFill/>
            <a:ln w="9525">
              <a:solidFill>
                <a:srgbClr val="000000"/>
              </a:solidFill>
              <a:prstDash val="solid"/>
              <a:round/>
              <a:headEnd/>
              <a:tailEnd/>
            </a:ln>
          </p:spPr>
          <p:txBody>
            <a:bodyPr/>
            <a:lstStyle/>
            <a:p>
              <a:endParaRPr lang="en-US"/>
            </a:p>
          </p:txBody>
        </p:sp>
        <p:sp>
          <p:nvSpPr>
            <p:cNvPr id="13345" name="Freeform 157"/>
            <p:cNvSpPr>
              <a:spLocks/>
            </p:cNvSpPr>
            <p:nvPr/>
          </p:nvSpPr>
          <p:spPr bwMode="auto">
            <a:xfrm>
              <a:off x="2067" y="2958"/>
              <a:ext cx="36" cy="12"/>
            </a:xfrm>
            <a:custGeom>
              <a:avLst/>
              <a:gdLst>
                <a:gd name="T0" fmla="*/ 0 w 36"/>
                <a:gd name="T1" fmla="*/ 6 h 12"/>
                <a:gd name="T2" fmla="*/ 24 w 36"/>
                <a:gd name="T3" fmla="*/ 6 h 12"/>
                <a:gd name="T4" fmla="*/ 30 w 36"/>
                <a:gd name="T5" fmla="*/ 0 h 12"/>
                <a:gd name="T6" fmla="*/ 36 w 36"/>
                <a:gd name="T7" fmla="*/ 0 h 12"/>
                <a:gd name="T8" fmla="*/ 36 w 36"/>
                <a:gd name="T9" fmla="*/ 12 h 12"/>
                <a:gd name="T10" fmla="*/ 6 w 36"/>
                <a:gd name="T11" fmla="*/ 12 h 12"/>
                <a:gd name="T12" fmla="*/ 0 w 36"/>
                <a:gd name="T13" fmla="*/ 6 h 12"/>
                <a:gd name="T14" fmla="*/ 0 60000 65536"/>
                <a:gd name="T15" fmla="*/ 0 60000 65536"/>
                <a:gd name="T16" fmla="*/ 0 60000 65536"/>
                <a:gd name="T17" fmla="*/ 0 60000 65536"/>
                <a:gd name="T18" fmla="*/ 0 60000 65536"/>
                <a:gd name="T19" fmla="*/ 0 60000 65536"/>
                <a:gd name="T20" fmla="*/ 0 60000 65536"/>
                <a:gd name="T21" fmla="*/ 0 w 36"/>
                <a:gd name="T22" fmla="*/ 0 h 12"/>
                <a:gd name="T23" fmla="*/ 36 w 36"/>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 h="12">
                  <a:moveTo>
                    <a:pt x="0" y="6"/>
                  </a:moveTo>
                  <a:lnTo>
                    <a:pt x="24" y="6"/>
                  </a:lnTo>
                  <a:lnTo>
                    <a:pt x="30" y="0"/>
                  </a:lnTo>
                  <a:lnTo>
                    <a:pt x="36" y="0"/>
                  </a:lnTo>
                  <a:lnTo>
                    <a:pt x="36" y="12"/>
                  </a:lnTo>
                  <a:lnTo>
                    <a:pt x="6" y="12"/>
                  </a:lnTo>
                  <a:lnTo>
                    <a:pt x="0" y="6"/>
                  </a:lnTo>
                  <a:close/>
                </a:path>
              </a:pathLst>
            </a:custGeom>
            <a:solidFill>
              <a:srgbClr val="FF8C00"/>
            </a:solidFill>
            <a:ln w="9525">
              <a:solidFill>
                <a:srgbClr val="FF8C00"/>
              </a:solidFill>
              <a:prstDash val="solid"/>
              <a:round/>
              <a:headEnd/>
              <a:tailEnd/>
            </a:ln>
          </p:spPr>
          <p:txBody>
            <a:bodyPr/>
            <a:lstStyle/>
            <a:p>
              <a:endParaRPr lang="en-US"/>
            </a:p>
          </p:txBody>
        </p:sp>
        <p:sp>
          <p:nvSpPr>
            <p:cNvPr id="13346" name="Freeform 158"/>
            <p:cNvSpPr>
              <a:spLocks/>
            </p:cNvSpPr>
            <p:nvPr/>
          </p:nvSpPr>
          <p:spPr bwMode="auto">
            <a:xfrm>
              <a:off x="2067" y="2958"/>
              <a:ext cx="36" cy="12"/>
            </a:xfrm>
            <a:custGeom>
              <a:avLst/>
              <a:gdLst>
                <a:gd name="T0" fmla="*/ 0 w 36"/>
                <a:gd name="T1" fmla="*/ 6 h 12"/>
                <a:gd name="T2" fmla="*/ 24 w 36"/>
                <a:gd name="T3" fmla="*/ 6 h 12"/>
                <a:gd name="T4" fmla="*/ 30 w 36"/>
                <a:gd name="T5" fmla="*/ 0 h 12"/>
                <a:gd name="T6" fmla="*/ 36 w 36"/>
                <a:gd name="T7" fmla="*/ 0 h 12"/>
                <a:gd name="T8" fmla="*/ 36 w 36"/>
                <a:gd name="T9" fmla="*/ 12 h 12"/>
                <a:gd name="T10" fmla="*/ 6 w 36"/>
                <a:gd name="T11" fmla="*/ 12 h 12"/>
                <a:gd name="T12" fmla="*/ 0 w 36"/>
                <a:gd name="T13" fmla="*/ 6 h 12"/>
                <a:gd name="T14" fmla="*/ 0 w 36"/>
                <a:gd name="T15" fmla="*/ 12 h 12"/>
                <a:gd name="T16" fmla="*/ 0 60000 65536"/>
                <a:gd name="T17" fmla="*/ 0 60000 65536"/>
                <a:gd name="T18" fmla="*/ 0 60000 65536"/>
                <a:gd name="T19" fmla="*/ 0 60000 65536"/>
                <a:gd name="T20" fmla="*/ 0 60000 65536"/>
                <a:gd name="T21" fmla="*/ 0 60000 65536"/>
                <a:gd name="T22" fmla="*/ 0 60000 65536"/>
                <a:gd name="T23" fmla="*/ 0 60000 65536"/>
                <a:gd name="T24" fmla="*/ 0 w 36"/>
                <a:gd name="T25" fmla="*/ 0 h 12"/>
                <a:gd name="T26" fmla="*/ 36 w 36"/>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6" h="12">
                  <a:moveTo>
                    <a:pt x="0" y="6"/>
                  </a:moveTo>
                  <a:lnTo>
                    <a:pt x="24" y="6"/>
                  </a:lnTo>
                  <a:lnTo>
                    <a:pt x="30" y="0"/>
                  </a:lnTo>
                  <a:lnTo>
                    <a:pt x="36" y="0"/>
                  </a:lnTo>
                  <a:lnTo>
                    <a:pt x="36" y="12"/>
                  </a:lnTo>
                  <a:lnTo>
                    <a:pt x="6"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13347" name="Freeform 159"/>
            <p:cNvSpPr>
              <a:spLocks/>
            </p:cNvSpPr>
            <p:nvPr/>
          </p:nvSpPr>
          <p:spPr bwMode="auto">
            <a:xfrm>
              <a:off x="2109" y="2976"/>
              <a:ext cx="42" cy="36"/>
            </a:xfrm>
            <a:custGeom>
              <a:avLst/>
              <a:gdLst>
                <a:gd name="T0" fmla="*/ 18 w 42"/>
                <a:gd name="T1" fmla="*/ 6 h 36"/>
                <a:gd name="T2" fmla="*/ 24 w 42"/>
                <a:gd name="T3" fmla="*/ 6 h 36"/>
                <a:gd name="T4" fmla="*/ 30 w 42"/>
                <a:gd name="T5" fmla="*/ 12 h 36"/>
                <a:gd name="T6" fmla="*/ 42 w 42"/>
                <a:gd name="T7" fmla="*/ 18 h 36"/>
                <a:gd name="T8" fmla="*/ 42 w 42"/>
                <a:gd name="T9" fmla="*/ 30 h 36"/>
                <a:gd name="T10" fmla="*/ 30 w 42"/>
                <a:gd name="T11" fmla="*/ 36 h 36"/>
                <a:gd name="T12" fmla="*/ 18 w 42"/>
                <a:gd name="T13" fmla="*/ 36 h 36"/>
                <a:gd name="T14" fmla="*/ 18 w 42"/>
                <a:gd name="T15" fmla="*/ 24 h 36"/>
                <a:gd name="T16" fmla="*/ 12 w 42"/>
                <a:gd name="T17" fmla="*/ 18 h 36"/>
                <a:gd name="T18" fmla="*/ 6 w 42"/>
                <a:gd name="T19" fmla="*/ 12 h 36"/>
                <a:gd name="T20" fmla="*/ 0 w 42"/>
                <a:gd name="T21" fmla="*/ 6 h 36"/>
                <a:gd name="T22" fmla="*/ 0 w 42"/>
                <a:gd name="T23" fmla="*/ 0 h 36"/>
                <a:gd name="T24" fmla="*/ 6 w 42"/>
                <a:gd name="T25" fmla="*/ 0 h 36"/>
                <a:gd name="T26" fmla="*/ 18 w 42"/>
                <a:gd name="T27" fmla="*/ 6 h 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2"/>
                <a:gd name="T43" fmla="*/ 0 h 36"/>
                <a:gd name="T44" fmla="*/ 42 w 42"/>
                <a:gd name="T45" fmla="*/ 36 h 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2" h="36">
                  <a:moveTo>
                    <a:pt x="18" y="6"/>
                  </a:moveTo>
                  <a:lnTo>
                    <a:pt x="24" y="6"/>
                  </a:lnTo>
                  <a:lnTo>
                    <a:pt x="30" y="12"/>
                  </a:lnTo>
                  <a:lnTo>
                    <a:pt x="42" y="18"/>
                  </a:lnTo>
                  <a:lnTo>
                    <a:pt x="42" y="30"/>
                  </a:lnTo>
                  <a:lnTo>
                    <a:pt x="30" y="36"/>
                  </a:lnTo>
                  <a:lnTo>
                    <a:pt x="18" y="36"/>
                  </a:lnTo>
                  <a:lnTo>
                    <a:pt x="18" y="24"/>
                  </a:lnTo>
                  <a:lnTo>
                    <a:pt x="12" y="18"/>
                  </a:lnTo>
                  <a:lnTo>
                    <a:pt x="6" y="12"/>
                  </a:lnTo>
                  <a:lnTo>
                    <a:pt x="0" y="6"/>
                  </a:lnTo>
                  <a:lnTo>
                    <a:pt x="0" y="0"/>
                  </a:lnTo>
                  <a:lnTo>
                    <a:pt x="6" y="0"/>
                  </a:lnTo>
                  <a:lnTo>
                    <a:pt x="18" y="6"/>
                  </a:lnTo>
                  <a:close/>
                </a:path>
              </a:pathLst>
            </a:custGeom>
            <a:solidFill>
              <a:srgbClr val="FF8C00"/>
            </a:solidFill>
            <a:ln w="9525">
              <a:solidFill>
                <a:srgbClr val="FF8C00"/>
              </a:solidFill>
              <a:prstDash val="solid"/>
              <a:round/>
              <a:headEnd/>
              <a:tailEnd/>
            </a:ln>
          </p:spPr>
          <p:txBody>
            <a:bodyPr/>
            <a:lstStyle/>
            <a:p>
              <a:endParaRPr lang="en-US"/>
            </a:p>
          </p:txBody>
        </p:sp>
        <p:sp>
          <p:nvSpPr>
            <p:cNvPr id="13348" name="Freeform 160"/>
            <p:cNvSpPr>
              <a:spLocks/>
            </p:cNvSpPr>
            <p:nvPr/>
          </p:nvSpPr>
          <p:spPr bwMode="auto">
            <a:xfrm>
              <a:off x="2109" y="2976"/>
              <a:ext cx="42" cy="36"/>
            </a:xfrm>
            <a:custGeom>
              <a:avLst/>
              <a:gdLst>
                <a:gd name="T0" fmla="*/ 18 w 42"/>
                <a:gd name="T1" fmla="*/ 6 h 36"/>
                <a:gd name="T2" fmla="*/ 24 w 42"/>
                <a:gd name="T3" fmla="*/ 6 h 36"/>
                <a:gd name="T4" fmla="*/ 30 w 42"/>
                <a:gd name="T5" fmla="*/ 12 h 36"/>
                <a:gd name="T6" fmla="*/ 42 w 42"/>
                <a:gd name="T7" fmla="*/ 18 h 36"/>
                <a:gd name="T8" fmla="*/ 42 w 42"/>
                <a:gd name="T9" fmla="*/ 30 h 36"/>
                <a:gd name="T10" fmla="*/ 30 w 42"/>
                <a:gd name="T11" fmla="*/ 36 h 36"/>
                <a:gd name="T12" fmla="*/ 18 w 42"/>
                <a:gd name="T13" fmla="*/ 36 h 36"/>
                <a:gd name="T14" fmla="*/ 18 w 42"/>
                <a:gd name="T15" fmla="*/ 24 h 36"/>
                <a:gd name="T16" fmla="*/ 12 w 42"/>
                <a:gd name="T17" fmla="*/ 18 h 36"/>
                <a:gd name="T18" fmla="*/ 6 w 42"/>
                <a:gd name="T19" fmla="*/ 12 h 36"/>
                <a:gd name="T20" fmla="*/ 0 w 42"/>
                <a:gd name="T21" fmla="*/ 6 h 36"/>
                <a:gd name="T22" fmla="*/ 0 w 42"/>
                <a:gd name="T23" fmla="*/ 0 h 36"/>
                <a:gd name="T24" fmla="*/ 6 w 42"/>
                <a:gd name="T25" fmla="*/ 0 h 36"/>
                <a:gd name="T26" fmla="*/ 18 w 42"/>
                <a:gd name="T27" fmla="*/ 6 h 36"/>
                <a:gd name="T28" fmla="*/ 18 w 42"/>
                <a:gd name="T29" fmla="*/ 12 h 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
                <a:gd name="T46" fmla="*/ 0 h 36"/>
                <a:gd name="T47" fmla="*/ 42 w 42"/>
                <a:gd name="T48" fmla="*/ 36 h 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 h="36">
                  <a:moveTo>
                    <a:pt x="18" y="6"/>
                  </a:moveTo>
                  <a:lnTo>
                    <a:pt x="24" y="6"/>
                  </a:lnTo>
                  <a:lnTo>
                    <a:pt x="30" y="12"/>
                  </a:lnTo>
                  <a:lnTo>
                    <a:pt x="42" y="18"/>
                  </a:lnTo>
                  <a:lnTo>
                    <a:pt x="42" y="30"/>
                  </a:lnTo>
                  <a:lnTo>
                    <a:pt x="30" y="36"/>
                  </a:lnTo>
                  <a:lnTo>
                    <a:pt x="18" y="36"/>
                  </a:lnTo>
                  <a:lnTo>
                    <a:pt x="18" y="24"/>
                  </a:lnTo>
                  <a:lnTo>
                    <a:pt x="12" y="18"/>
                  </a:lnTo>
                  <a:lnTo>
                    <a:pt x="6" y="12"/>
                  </a:lnTo>
                  <a:lnTo>
                    <a:pt x="0" y="6"/>
                  </a:lnTo>
                  <a:lnTo>
                    <a:pt x="0" y="0"/>
                  </a:lnTo>
                  <a:lnTo>
                    <a:pt x="6" y="0"/>
                  </a:lnTo>
                  <a:lnTo>
                    <a:pt x="18" y="6"/>
                  </a:lnTo>
                  <a:lnTo>
                    <a:pt x="18" y="12"/>
                  </a:lnTo>
                </a:path>
              </a:pathLst>
            </a:custGeom>
            <a:noFill/>
            <a:ln w="9525">
              <a:solidFill>
                <a:srgbClr val="000000"/>
              </a:solidFill>
              <a:prstDash val="solid"/>
              <a:round/>
              <a:headEnd/>
              <a:tailEnd/>
            </a:ln>
          </p:spPr>
          <p:txBody>
            <a:bodyPr/>
            <a:lstStyle/>
            <a:p>
              <a:endParaRPr lang="en-US"/>
            </a:p>
          </p:txBody>
        </p:sp>
        <p:sp>
          <p:nvSpPr>
            <p:cNvPr id="13349" name="Freeform 161"/>
            <p:cNvSpPr>
              <a:spLocks/>
            </p:cNvSpPr>
            <p:nvPr/>
          </p:nvSpPr>
          <p:spPr bwMode="auto">
            <a:xfrm>
              <a:off x="2157" y="3048"/>
              <a:ext cx="78" cy="108"/>
            </a:xfrm>
            <a:custGeom>
              <a:avLst/>
              <a:gdLst>
                <a:gd name="T0" fmla="*/ 6 w 78"/>
                <a:gd name="T1" fmla="*/ 0 h 108"/>
                <a:gd name="T2" fmla="*/ 12 w 78"/>
                <a:gd name="T3" fmla="*/ 0 h 108"/>
                <a:gd name="T4" fmla="*/ 18 w 78"/>
                <a:gd name="T5" fmla="*/ 6 h 108"/>
                <a:gd name="T6" fmla="*/ 30 w 78"/>
                <a:gd name="T7" fmla="*/ 6 h 108"/>
                <a:gd name="T8" fmla="*/ 36 w 78"/>
                <a:gd name="T9" fmla="*/ 12 h 108"/>
                <a:gd name="T10" fmla="*/ 48 w 78"/>
                <a:gd name="T11" fmla="*/ 12 h 108"/>
                <a:gd name="T12" fmla="*/ 48 w 78"/>
                <a:gd name="T13" fmla="*/ 18 h 108"/>
                <a:gd name="T14" fmla="*/ 54 w 78"/>
                <a:gd name="T15" fmla="*/ 24 h 108"/>
                <a:gd name="T16" fmla="*/ 54 w 78"/>
                <a:gd name="T17" fmla="*/ 30 h 108"/>
                <a:gd name="T18" fmla="*/ 60 w 78"/>
                <a:gd name="T19" fmla="*/ 36 h 108"/>
                <a:gd name="T20" fmla="*/ 66 w 78"/>
                <a:gd name="T21" fmla="*/ 42 h 108"/>
                <a:gd name="T22" fmla="*/ 72 w 78"/>
                <a:gd name="T23" fmla="*/ 48 h 108"/>
                <a:gd name="T24" fmla="*/ 78 w 78"/>
                <a:gd name="T25" fmla="*/ 60 h 108"/>
                <a:gd name="T26" fmla="*/ 72 w 78"/>
                <a:gd name="T27" fmla="*/ 72 h 108"/>
                <a:gd name="T28" fmla="*/ 54 w 78"/>
                <a:gd name="T29" fmla="*/ 72 h 108"/>
                <a:gd name="T30" fmla="*/ 42 w 78"/>
                <a:gd name="T31" fmla="*/ 78 h 108"/>
                <a:gd name="T32" fmla="*/ 36 w 78"/>
                <a:gd name="T33" fmla="*/ 84 h 108"/>
                <a:gd name="T34" fmla="*/ 30 w 78"/>
                <a:gd name="T35" fmla="*/ 96 h 108"/>
                <a:gd name="T36" fmla="*/ 30 w 78"/>
                <a:gd name="T37" fmla="*/ 102 h 108"/>
                <a:gd name="T38" fmla="*/ 24 w 78"/>
                <a:gd name="T39" fmla="*/ 108 h 108"/>
                <a:gd name="T40" fmla="*/ 12 w 78"/>
                <a:gd name="T41" fmla="*/ 102 h 108"/>
                <a:gd name="T42" fmla="*/ 6 w 78"/>
                <a:gd name="T43" fmla="*/ 90 h 108"/>
                <a:gd name="T44" fmla="*/ 6 w 78"/>
                <a:gd name="T45" fmla="*/ 60 h 108"/>
                <a:gd name="T46" fmla="*/ 0 w 78"/>
                <a:gd name="T47" fmla="*/ 48 h 108"/>
                <a:gd name="T48" fmla="*/ 0 w 78"/>
                <a:gd name="T49" fmla="*/ 36 h 108"/>
                <a:gd name="T50" fmla="*/ 6 w 78"/>
                <a:gd name="T51" fmla="*/ 18 h 108"/>
                <a:gd name="T52" fmla="*/ 6 w 78"/>
                <a:gd name="T53" fmla="*/ 0 h 10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78"/>
                <a:gd name="T82" fmla="*/ 0 h 108"/>
                <a:gd name="T83" fmla="*/ 78 w 78"/>
                <a:gd name="T84" fmla="*/ 108 h 10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78" h="108">
                  <a:moveTo>
                    <a:pt x="6" y="0"/>
                  </a:moveTo>
                  <a:lnTo>
                    <a:pt x="12" y="0"/>
                  </a:lnTo>
                  <a:lnTo>
                    <a:pt x="18" y="6"/>
                  </a:lnTo>
                  <a:lnTo>
                    <a:pt x="30" y="6"/>
                  </a:lnTo>
                  <a:lnTo>
                    <a:pt x="36" y="12"/>
                  </a:lnTo>
                  <a:lnTo>
                    <a:pt x="48" y="12"/>
                  </a:lnTo>
                  <a:lnTo>
                    <a:pt x="48" y="18"/>
                  </a:lnTo>
                  <a:lnTo>
                    <a:pt x="54" y="24"/>
                  </a:lnTo>
                  <a:lnTo>
                    <a:pt x="54" y="30"/>
                  </a:lnTo>
                  <a:lnTo>
                    <a:pt x="60" y="36"/>
                  </a:lnTo>
                  <a:lnTo>
                    <a:pt x="66" y="42"/>
                  </a:lnTo>
                  <a:lnTo>
                    <a:pt x="72" y="48"/>
                  </a:lnTo>
                  <a:lnTo>
                    <a:pt x="78" y="60"/>
                  </a:lnTo>
                  <a:lnTo>
                    <a:pt x="72" y="72"/>
                  </a:lnTo>
                  <a:lnTo>
                    <a:pt x="54" y="72"/>
                  </a:lnTo>
                  <a:lnTo>
                    <a:pt x="42" y="78"/>
                  </a:lnTo>
                  <a:lnTo>
                    <a:pt x="36" y="84"/>
                  </a:lnTo>
                  <a:lnTo>
                    <a:pt x="30" y="96"/>
                  </a:lnTo>
                  <a:lnTo>
                    <a:pt x="30" y="102"/>
                  </a:lnTo>
                  <a:lnTo>
                    <a:pt x="24" y="108"/>
                  </a:lnTo>
                  <a:lnTo>
                    <a:pt x="12" y="102"/>
                  </a:lnTo>
                  <a:lnTo>
                    <a:pt x="6" y="90"/>
                  </a:lnTo>
                  <a:lnTo>
                    <a:pt x="6" y="60"/>
                  </a:lnTo>
                  <a:lnTo>
                    <a:pt x="0" y="48"/>
                  </a:lnTo>
                  <a:lnTo>
                    <a:pt x="0" y="36"/>
                  </a:lnTo>
                  <a:lnTo>
                    <a:pt x="6" y="18"/>
                  </a:lnTo>
                  <a:lnTo>
                    <a:pt x="6" y="0"/>
                  </a:lnTo>
                  <a:close/>
                </a:path>
              </a:pathLst>
            </a:custGeom>
            <a:solidFill>
              <a:srgbClr val="FF8C00"/>
            </a:solidFill>
            <a:ln w="9525">
              <a:solidFill>
                <a:srgbClr val="FF8C00"/>
              </a:solidFill>
              <a:prstDash val="solid"/>
              <a:round/>
              <a:headEnd/>
              <a:tailEnd/>
            </a:ln>
          </p:spPr>
          <p:txBody>
            <a:bodyPr/>
            <a:lstStyle/>
            <a:p>
              <a:endParaRPr lang="en-US"/>
            </a:p>
          </p:txBody>
        </p:sp>
        <p:sp>
          <p:nvSpPr>
            <p:cNvPr id="13350" name="Freeform 162"/>
            <p:cNvSpPr>
              <a:spLocks/>
            </p:cNvSpPr>
            <p:nvPr/>
          </p:nvSpPr>
          <p:spPr bwMode="auto">
            <a:xfrm>
              <a:off x="2157" y="3048"/>
              <a:ext cx="78" cy="108"/>
            </a:xfrm>
            <a:custGeom>
              <a:avLst/>
              <a:gdLst>
                <a:gd name="T0" fmla="*/ 6 w 78"/>
                <a:gd name="T1" fmla="*/ 0 h 108"/>
                <a:gd name="T2" fmla="*/ 12 w 78"/>
                <a:gd name="T3" fmla="*/ 0 h 108"/>
                <a:gd name="T4" fmla="*/ 18 w 78"/>
                <a:gd name="T5" fmla="*/ 6 h 108"/>
                <a:gd name="T6" fmla="*/ 30 w 78"/>
                <a:gd name="T7" fmla="*/ 6 h 108"/>
                <a:gd name="T8" fmla="*/ 36 w 78"/>
                <a:gd name="T9" fmla="*/ 12 h 108"/>
                <a:gd name="T10" fmla="*/ 48 w 78"/>
                <a:gd name="T11" fmla="*/ 12 h 108"/>
                <a:gd name="T12" fmla="*/ 48 w 78"/>
                <a:gd name="T13" fmla="*/ 18 h 108"/>
                <a:gd name="T14" fmla="*/ 54 w 78"/>
                <a:gd name="T15" fmla="*/ 24 h 108"/>
                <a:gd name="T16" fmla="*/ 54 w 78"/>
                <a:gd name="T17" fmla="*/ 30 h 108"/>
                <a:gd name="T18" fmla="*/ 60 w 78"/>
                <a:gd name="T19" fmla="*/ 36 h 108"/>
                <a:gd name="T20" fmla="*/ 66 w 78"/>
                <a:gd name="T21" fmla="*/ 42 h 108"/>
                <a:gd name="T22" fmla="*/ 72 w 78"/>
                <a:gd name="T23" fmla="*/ 48 h 108"/>
                <a:gd name="T24" fmla="*/ 78 w 78"/>
                <a:gd name="T25" fmla="*/ 60 h 108"/>
                <a:gd name="T26" fmla="*/ 72 w 78"/>
                <a:gd name="T27" fmla="*/ 72 h 108"/>
                <a:gd name="T28" fmla="*/ 54 w 78"/>
                <a:gd name="T29" fmla="*/ 72 h 108"/>
                <a:gd name="T30" fmla="*/ 42 w 78"/>
                <a:gd name="T31" fmla="*/ 78 h 108"/>
                <a:gd name="T32" fmla="*/ 36 w 78"/>
                <a:gd name="T33" fmla="*/ 84 h 108"/>
                <a:gd name="T34" fmla="*/ 30 w 78"/>
                <a:gd name="T35" fmla="*/ 96 h 108"/>
                <a:gd name="T36" fmla="*/ 30 w 78"/>
                <a:gd name="T37" fmla="*/ 102 h 108"/>
                <a:gd name="T38" fmla="*/ 24 w 78"/>
                <a:gd name="T39" fmla="*/ 108 h 108"/>
                <a:gd name="T40" fmla="*/ 12 w 78"/>
                <a:gd name="T41" fmla="*/ 102 h 108"/>
                <a:gd name="T42" fmla="*/ 6 w 78"/>
                <a:gd name="T43" fmla="*/ 90 h 108"/>
                <a:gd name="T44" fmla="*/ 6 w 78"/>
                <a:gd name="T45" fmla="*/ 60 h 108"/>
                <a:gd name="T46" fmla="*/ 0 w 78"/>
                <a:gd name="T47" fmla="*/ 48 h 108"/>
                <a:gd name="T48" fmla="*/ 0 w 78"/>
                <a:gd name="T49" fmla="*/ 36 h 108"/>
                <a:gd name="T50" fmla="*/ 6 w 78"/>
                <a:gd name="T51" fmla="*/ 18 h 108"/>
                <a:gd name="T52" fmla="*/ 6 w 78"/>
                <a:gd name="T53" fmla="*/ 0 h 108"/>
                <a:gd name="T54" fmla="*/ 6 w 78"/>
                <a:gd name="T55" fmla="*/ 6 h 10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8"/>
                <a:gd name="T85" fmla="*/ 0 h 108"/>
                <a:gd name="T86" fmla="*/ 78 w 78"/>
                <a:gd name="T87" fmla="*/ 108 h 10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8" h="108">
                  <a:moveTo>
                    <a:pt x="6" y="0"/>
                  </a:moveTo>
                  <a:lnTo>
                    <a:pt x="12" y="0"/>
                  </a:lnTo>
                  <a:lnTo>
                    <a:pt x="18" y="6"/>
                  </a:lnTo>
                  <a:lnTo>
                    <a:pt x="30" y="6"/>
                  </a:lnTo>
                  <a:lnTo>
                    <a:pt x="36" y="12"/>
                  </a:lnTo>
                  <a:lnTo>
                    <a:pt x="48" y="12"/>
                  </a:lnTo>
                  <a:lnTo>
                    <a:pt x="48" y="18"/>
                  </a:lnTo>
                  <a:lnTo>
                    <a:pt x="54" y="24"/>
                  </a:lnTo>
                  <a:lnTo>
                    <a:pt x="54" y="30"/>
                  </a:lnTo>
                  <a:lnTo>
                    <a:pt x="60" y="36"/>
                  </a:lnTo>
                  <a:lnTo>
                    <a:pt x="66" y="42"/>
                  </a:lnTo>
                  <a:lnTo>
                    <a:pt x="72" y="48"/>
                  </a:lnTo>
                  <a:lnTo>
                    <a:pt x="78" y="60"/>
                  </a:lnTo>
                  <a:lnTo>
                    <a:pt x="72" y="72"/>
                  </a:lnTo>
                  <a:lnTo>
                    <a:pt x="54" y="72"/>
                  </a:lnTo>
                  <a:lnTo>
                    <a:pt x="42" y="78"/>
                  </a:lnTo>
                  <a:lnTo>
                    <a:pt x="36" y="84"/>
                  </a:lnTo>
                  <a:lnTo>
                    <a:pt x="30" y="96"/>
                  </a:lnTo>
                  <a:lnTo>
                    <a:pt x="30" y="102"/>
                  </a:lnTo>
                  <a:lnTo>
                    <a:pt x="24" y="108"/>
                  </a:lnTo>
                  <a:lnTo>
                    <a:pt x="12" y="102"/>
                  </a:lnTo>
                  <a:lnTo>
                    <a:pt x="6" y="90"/>
                  </a:lnTo>
                  <a:lnTo>
                    <a:pt x="6" y="60"/>
                  </a:lnTo>
                  <a:lnTo>
                    <a:pt x="0" y="48"/>
                  </a:lnTo>
                  <a:lnTo>
                    <a:pt x="0" y="36"/>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13351" name="Freeform 163"/>
            <p:cNvSpPr>
              <a:spLocks/>
            </p:cNvSpPr>
            <p:nvPr/>
          </p:nvSpPr>
          <p:spPr bwMode="auto">
            <a:xfrm>
              <a:off x="2085" y="2982"/>
              <a:ext cx="12" cy="18"/>
            </a:xfrm>
            <a:custGeom>
              <a:avLst/>
              <a:gdLst>
                <a:gd name="T0" fmla="*/ 0 w 12"/>
                <a:gd name="T1" fmla="*/ 6 h 18"/>
                <a:gd name="T2" fmla="*/ 0 w 12"/>
                <a:gd name="T3" fmla="*/ 0 h 18"/>
                <a:gd name="T4" fmla="*/ 6 w 12"/>
                <a:gd name="T5" fmla="*/ 0 h 18"/>
                <a:gd name="T6" fmla="*/ 12 w 12"/>
                <a:gd name="T7" fmla="*/ 6 h 18"/>
                <a:gd name="T8" fmla="*/ 12 w 12"/>
                <a:gd name="T9" fmla="*/ 18 h 18"/>
                <a:gd name="T10" fmla="*/ 6 w 12"/>
                <a:gd name="T11" fmla="*/ 18 h 18"/>
                <a:gd name="T12" fmla="*/ 6 w 12"/>
                <a:gd name="T13" fmla="*/ 12 h 18"/>
                <a:gd name="T14" fmla="*/ 0 w 12"/>
                <a:gd name="T15" fmla="*/ 6 h 18"/>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8"/>
                <a:gd name="T26" fmla="*/ 12 w 12"/>
                <a:gd name="T27" fmla="*/ 18 h 1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8">
                  <a:moveTo>
                    <a:pt x="0" y="6"/>
                  </a:moveTo>
                  <a:lnTo>
                    <a:pt x="0" y="0"/>
                  </a:lnTo>
                  <a:lnTo>
                    <a:pt x="6" y="0"/>
                  </a:lnTo>
                  <a:lnTo>
                    <a:pt x="12" y="6"/>
                  </a:lnTo>
                  <a:lnTo>
                    <a:pt x="12" y="18"/>
                  </a:lnTo>
                  <a:lnTo>
                    <a:pt x="6" y="18"/>
                  </a:lnTo>
                  <a:lnTo>
                    <a:pt x="6" y="12"/>
                  </a:lnTo>
                  <a:lnTo>
                    <a:pt x="0" y="6"/>
                  </a:lnTo>
                  <a:close/>
                </a:path>
              </a:pathLst>
            </a:custGeom>
            <a:solidFill>
              <a:srgbClr val="FF8C00"/>
            </a:solidFill>
            <a:ln w="9525">
              <a:solidFill>
                <a:srgbClr val="FF8C00"/>
              </a:solidFill>
              <a:prstDash val="solid"/>
              <a:round/>
              <a:headEnd/>
              <a:tailEnd/>
            </a:ln>
          </p:spPr>
          <p:txBody>
            <a:bodyPr/>
            <a:lstStyle/>
            <a:p>
              <a:endParaRPr lang="en-US"/>
            </a:p>
          </p:txBody>
        </p:sp>
        <p:sp>
          <p:nvSpPr>
            <p:cNvPr id="13352" name="Freeform 164"/>
            <p:cNvSpPr>
              <a:spLocks/>
            </p:cNvSpPr>
            <p:nvPr/>
          </p:nvSpPr>
          <p:spPr bwMode="auto">
            <a:xfrm>
              <a:off x="2085" y="2982"/>
              <a:ext cx="12" cy="18"/>
            </a:xfrm>
            <a:custGeom>
              <a:avLst/>
              <a:gdLst>
                <a:gd name="T0" fmla="*/ 0 w 12"/>
                <a:gd name="T1" fmla="*/ 6 h 18"/>
                <a:gd name="T2" fmla="*/ 0 w 12"/>
                <a:gd name="T3" fmla="*/ 0 h 18"/>
                <a:gd name="T4" fmla="*/ 6 w 12"/>
                <a:gd name="T5" fmla="*/ 0 h 18"/>
                <a:gd name="T6" fmla="*/ 12 w 12"/>
                <a:gd name="T7" fmla="*/ 6 h 18"/>
                <a:gd name="T8" fmla="*/ 12 w 12"/>
                <a:gd name="T9" fmla="*/ 18 h 18"/>
                <a:gd name="T10" fmla="*/ 6 w 12"/>
                <a:gd name="T11" fmla="*/ 18 h 18"/>
                <a:gd name="T12" fmla="*/ 6 w 12"/>
                <a:gd name="T13" fmla="*/ 12 h 18"/>
                <a:gd name="T14" fmla="*/ 0 w 12"/>
                <a:gd name="T15" fmla="*/ 6 h 18"/>
                <a:gd name="T16" fmla="*/ 0 w 12"/>
                <a:gd name="T17" fmla="*/ 12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8"/>
                <a:gd name="T29" fmla="*/ 12 w 12"/>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8">
                  <a:moveTo>
                    <a:pt x="0" y="6"/>
                  </a:moveTo>
                  <a:lnTo>
                    <a:pt x="0" y="0"/>
                  </a:lnTo>
                  <a:lnTo>
                    <a:pt x="6" y="0"/>
                  </a:lnTo>
                  <a:lnTo>
                    <a:pt x="12" y="6"/>
                  </a:lnTo>
                  <a:lnTo>
                    <a:pt x="12" y="18"/>
                  </a:lnTo>
                  <a:lnTo>
                    <a:pt x="6" y="18"/>
                  </a:lnTo>
                  <a:lnTo>
                    <a:pt x="6"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13353" name="Freeform 165"/>
            <p:cNvSpPr>
              <a:spLocks/>
            </p:cNvSpPr>
            <p:nvPr/>
          </p:nvSpPr>
          <p:spPr bwMode="auto">
            <a:xfrm>
              <a:off x="1713" y="1236"/>
              <a:ext cx="366" cy="594"/>
            </a:xfrm>
            <a:custGeom>
              <a:avLst/>
              <a:gdLst>
                <a:gd name="T0" fmla="*/ 168 w 366"/>
                <a:gd name="T1" fmla="*/ 564 h 594"/>
                <a:gd name="T2" fmla="*/ 0 w 366"/>
                <a:gd name="T3" fmla="*/ 528 h 594"/>
                <a:gd name="T4" fmla="*/ 42 w 366"/>
                <a:gd name="T5" fmla="*/ 366 h 594"/>
                <a:gd name="T6" fmla="*/ 30 w 366"/>
                <a:gd name="T7" fmla="*/ 348 h 594"/>
                <a:gd name="T8" fmla="*/ 90 w 366"/>
                <a:gd name="T9" fmla="*/ 264 h 594"/>
                <a:gd name="T10" fmla="*/ 72 w 366"/>
                <a:gd name="T11" fmla="*/ 228 h 594"/>
                <a:gd name="T12" fmla="*/ 114 w 366"/>
                <a:gd name="T13" fmla="*/ 0 h 594"/>
                <a:gd name="T14" fmla="*/ 168 w 366"/>
                <a:gd name="T15" fmla="*/ 12 h 594"/>
                <a:gd name="T16" fmla="*/ 150 w 366"/>
                <a:gd name="T17" fmla="*/ 90 h 594"/>
                <a:gd name="T18" fmla="*/ 162 w 366"/>
                <a:gd name="T19" fmla="*/ 120 h 594"/>
                <a:gd name="T20" fmla="*/ 156 w 366"/>
                <a:gd name="T21" fmla="*/ 132 h 594"/>
                <a:gd name="T22" fmla="*/ 174 w 366"/>
                <a:gd name="T23" fmla="*/ 150 h 594"/>
                <a:gd name="T24" fmla="*/ 198 w 366"/>
                <a:gd name="T25" fmla="*/ 198 h 594"/>
                <a:gd name="T26" fmla="*/ 222 w 366"/>
                <a:gd name="T27" fmla="*/ 210 h 594"/>
                <a:gd name="T28" fmla="*/ 192 w 366"/>
                <a:gd name="T29" fmla="*/ 288 h 594"/>
                <a:gd name="T30" fmla="*/ 204 w 366"/>
                <a:gd name="T31" fmla="*/ 300 h 594"/>
                <a:gd name="T32" fmla="*/ 222 w 366"/>
                <a:gd name="T33" fmla="*/ 282 h 594"/>
                <a:gd name="T34" fmla="*/ 234 w 366"/>
                <a:gd name="T35" fmla="*/ 294 h 594"/>
                <a:gd name="T36" fmla="*/ 240 w 366"/>
                <a:gd name="T37" fmla="*/ 354 h 594"/>
                <a:gd name="T38" fmla="*/ 258 w 366"/>
                <a:gd name="T39" fmla="*/ 366 h 594"/>
                <a:gd name="T40" fmla="*/ 264 w 366"/>
                <a:gd name="T41" fmla="*/ 396 h 594"/>
                <a:gd name="T42" fmla="*/ 276 w 366"/>
                <a:gd name="T43" fmla="*/ 390 h 594"/>
                <a:gd name="T44" fmla="*/ 294 w 366"/>
                <a:gd name="T45" fmla="*/ 396 h 594"/>
                <a:gd name="T46" fmla="*/ 300 w 366"/>
                <a:gd name="T47" fmla="*/ 384 h 594"/>
                <a:gd name="T48" fmla="*/ 342 w 366"/>
                <a:gd name="T49" fmla="*/ 396 h 594"/>
                <a:gd name="T50" fmla="*/ 354 w 366"/>
                <a:gd name="T51" fmla="*/ 378 h 594"/>
                <a:gd name="T52" fmla="*/ 366 w 366"/>
                <a:gd name="T53" fmla="*/ 402 h 594"/>
                <a:gd name="T54" fmla="*/ 336 w 366"/>
                <a:gd name="T55" fmla="*/ 594 h 594"/>
                <a:gd name="T56" fmla="*/ 222 w 366"/>
                <a:gd name="T57" fmla="*/ 576 h 594"/>
                <a:gd name="T58" fmla="*/ 168 w 366"/>
                <a:gd name="T59" fmla="*/ 564 h 59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66"/>
                <a:gd name="T91" fmla="*/ 0 h 594"/>
                <a:gd name="T92" fmla="*/ 366 w 366"/>
                <a:gd name="T93" fmla="*/ 594 h 59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66" h="594">
                  <a:moveTo>
                    <a:pt x="168" y="564"/>
                  </a:moveTo>
                  <a:lnTo>
                    <a:pt x="0" y="528"/>
                  </a:lnTo>
                  <a:lnTo>
                    <a:pt x="42" y="366"/>
                  </a:lnTo>
                  <a:lnTo>
                    <a:pt x="30" y="348"/>
                  </a:lnTo>
                  <a:lnTo>
                    <a:pt x="90" y="264"/>
                  </a:lnTo>
                  <a:lnTo>
                    <a:pt x="72" y="228"/>
                  </a:lnTo>
                  <a:lnTo>
                    <a:pt x="114" y="0"/>
                  </a:lnTo>
                  <a:lnTo>
                    <a:pt x="168" y="12"/>
                  </a:lnTo>
                  <a:lnTo>
                    <a:pt x="150" y="90"/>
                  </a:lnTo>
                  <a:lnTo>
                    <a:pt x="162" y="120"/>
                  </a:lnTo>
                  <a:lnTo>
                    <a:pt x="156" y="132"/>
                  </a:lnTo>
                  <a:lnTo>
                    <a:pt x="174" y="150"/>
                  </a:lnTo>
                  <a:lnTo>
                    <a:pt x="198" y="198"/>
                  </a:lnTo>
                  <a:lnTo>
                    <a:pt x="222" y="210"/>
                  </a:lnTo>
                  <a:lnTo>
                    <a:pt x="192" y="288"/>
                  </a:lnTo>
                  <a:lnTo>
                    <a:pt x="204" y="300"/>
                  </a:lnTo>
                  <a:lnTo>
                    <a:pt x="222" y="282"/>
                  </a:lnTo>
                  <a:lnTo>
                    <a:pt x="234" y="294"/>
                  </a:lnTo>
                  <a:lnTo>
                    <a:pt x="240" y="354"/>
                  </a:lnTo>
                  <a:lnTo>
                    <a:pt x="258" y="366"/>
                  </a:lnTo>
                  <a:lnTo>
                    <a:pt x="264" y="396"/>
                  </a:lnTo>
                  <a:lnTo>
                    <a:pt x="276" y="390"/>
                  </a:lnTo>
                  <a:lnTo>
                    <a:pt x="294" y="396"/>
                  </a:lnTo>
                  <a:lnTo>
                    <a:pt x="300" y="384"/>
                  </a:lnTo>
                  <a:lnTo>
                    <a:pt x="342" y="396"/>
                  </a:lnTo>
                  <a:lnTo>
                    <a:pt x="354" y="378"/>
                  </a:lnTo>
                  <a:lnTo>
                    <a:pt x="366" y="402"/>
                  </a:lnTo>
                  <a:lnTo>
                    <a:pt x="336" y="594"/>
                  </a:lnTo>
                  <a:lnTo>
                    <a:pt x="222" y="576"/>
                  </a:lnTo>
                  <a:lnTo>
                    <a:pt x="168" y="564"/>
                  </a:lnTo>
                  <a:close/>
                </a:path>
              </a:pathLst>
            </a:custGeom>
            <a:solidFill>
              <a:srgbClr val="FF8C00"/>
            </a:solidFill>
            <a:ln w="9525">
              <a:solidFill>
                <a:srgbClr val="FF8C00"/>
              </a:solidFill>
              <a:prstDash val="solid"/>
              <a:round/>
              <a:headEnd/>
              <a:tailEnd/>
            </a:ln>
          </p:spPr>
          <p:txBody>
            <a:bodyPr/>
            <a:lstStyle/>
            <a:p>
              <a:endParaRPr lang="en-US"/>
            </a:p>
          </p:txBody>
        </p:sp>
        <p:sp>
          <p:nvSpPr>
            <p:cNvPr id="13354" name="Freeform 166"/>
            <p:cNvSpPr>
              <a:spLocks/>
            </p:cNvSpPr>
            <p:nvPr/>
          </p:nvSpPr>
          <p:spPr bwMode="auto">
            <a:xfrm>
              <a:off x="1713" y="1236"/>
              <a:ext cx="366" cy="594"/>
            </a:xfrm>
            <a:custGeom>
              <a:avLst/>
              <a:gdLst>
                <a:gd name="T0" fmla="*/ 168 w 366"/>
                <a:gd name="T1" fmla="*/ 564 h 594"/>
                <a:gd name="T2" fmla="*/ 0 w 366"/>
                <a:gd name="T3" fmla="*/ 528 h 594"/>
                <a:gd name="T4" fmla="*/ 42 w 366"/>
                <a:gd name="T5" fmla="*/ 366 h 594"/>
                <a:gd name="T6" fmla="*/ 30 w 366"/>
                <a:gd name="T7" fmla="*/ 348 h 594"/>
                <a:gd name="T8" fmla="*/ 90 w 366"/>
                <a:gd name="T9" fmla="*/ 264 h 594"/>
                <a:gd name="T10" fmla="*/ 72 w 366"/>
                <a:gd name="T11" fmla="*/ 228 h 594"/>
                <a:gd name="T12" fmla="*/ 114 w 366"/>
                <a:gd name="T13" fmla="*/ 0 h 594"/>
                <a:gd name="T14" fmla="*/ 168 w 366"/>
                <a:gd name="T15" fmla="*/ 12 h 594"/>
                <a:gd name="T16" fmla="*/ 150 w 366"/>
                <a:gd name="T17" fmla="*/ 90 h 594"/>
                <a:gd name="T18" fmla="*/ 162 w 366"/>
                <a:gd name="T19" fmla="*/ 120 h 594"/>
                <a:gd name="T20" fmla="*/ 156 w 366"/>
                <a:gd name="T21" fmla="*/ 132 h 594"/>
                <a:gd name="T22" fmla="*/ 174 w 366"/>
                <a:gd name="T23" fmla="*/ 150 h 594"/>
                <a:gd name="T24" fmla="*/ 198 w 366"/>
                <a:gd name="T25" fmla="*/ 198 h 594"/>
                <a:gd name="T26" fmla="*/ 222 w 366"/>
                <a:gd name="T27" fmla="*/ 210 h 594"/>
                <a:gd name="T28" fmla="*/ 192 w 366"/>
                <a:gd name="T29" fmla="*/ 288 h 594"/>
                <a:gd name="T30" fmla="*/ 204 w 366"/>
                <a:gd name="T31" fmla="*/ 300 h 594"/>
                <a:gd name="T32" fmla="*/ 222 w 366"/>
                <a:gd name="T33" fmla="*/ 282 h 594"/>
                <a:gd name="T34" fmla="*/ 234 w 366"/>
                <a:gd name="T35" fmla="*/ 294 h 594"/>
                <a:gd name="T36" fmla="*/ 240 w 366"/>
                <a:gd name="T37" fmla="*/ 354 h 594"/>
                <a:gd name="T38" fmla="*/ 258 w 366"/>
                <a:gd name="T39" fmla="*/ 366 h 594"/>
                <a:gd name="T40" fmla="*/ 264 w 366"/>
                <a:gd name="T41" fmla="*/ 396 h 594"/>
                <a:gd name="T42" fmla="*/ 276 w 366"/>
                <a:gd name="T43" fmla="*/ 390 h 594"/>
                <a:gd name="T44" fmla="*/ 294 w 366"/>
                <a:gd name="T45" fmla="*/ 396 h 594"/>
                <a:gd name="T46" fmla="*/ 300 w 366"/>
                <a:gd name="T47" fmla="*/ 384 h 594"/>
                <a:gd name="T48" fmla="*/ 342 w 366"/>
                <a:gd name="T49" fmla="*/ 396 h 594"/>
                <a:gd name="T50" fmla="*/ 354 w 366"/>
                <a:gd name="T51" fmla="*/ 378 h 594"/>
                <a:gd name="T52" fmla="*/ 366 w 366"/>
                <a:gd name="T53" fmla="*/ 402 h 594"/>
                <a:gd name="T54" fmla="*/ 336 w 366"/>
                <a:gd name="T55" fmla="*/ 594 h 594"/>
                <a:gd name="T56" fmla="*/ 222 w 366"/>
                <a:gd name="T57" fmla="*/ 576 h 594"/>
                <a:gd name="T58" fmla="*/ 168 w 366"/>
                <a:gd name="T59" fmla="*/ 564 h 594"/>
                <a:gd name="T60" fmla="*/ 168 w 366"/>
                <a:gd name="T61" fmla="*/ 570 h 59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66"/>
                <a:gd name="T94" fmla="*/ 0 h 594"/>
                <a:gd name="T95" fmla="*/ 366 w 366"/>
                <a:gd name="T96" fmla="*/ 594 h 59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66" h="594">
                  <a:moveTo>
                    <a:pt x="168" y="564"/>
                  </a:moveTo>
                  <a:lnTo>
                    <a:pt x="0" y="528"/>
                  </a:lnTo>
                  <a:lnTo>
                    <a:pt x="42" y="366"/>
                  </a:lnTo>
                  <a:lnTo>
                    <a:pt x="30" y="348"/>
                  </a:lnTo>
                  <a:lnTo>
                    <a:pt x="90" y="264"/>
                  </a:lnTo>
                  <a:lnTo>
                    <a:pt x="72" y="228"/>
                  </a:lnTo>
                  <a:lnTo>
                    <a:pt x="114" y="0"/>
                  </a:lnTo>
                  <a:lnTo>
                    <a:pt x="168" y="12"/>
                  </a:lnTo>
                  <a:lnTo>
                    <a:pt x="150" y="90"/>
                  </a:lnTo>
                  <a:lnTo>
                    <a:pt x="162" y="120"/>
                  </a:lnTo>
                  <a:lnTo>
                    <a:pt x="156" y="132"/>
                  </a:lnTo>
                  <a:lnTo>
                    <a:pt x="174" y="150"/>
                  </a:lnTo>
                  <a:lnTo>
                    <a:pt x="198" y="198"/>
                  </a:lnTo>
                  <a:lnTo>
                    <a:pt x="222" y="210"/>
                  </a:lnTo>
                  <a:lnTo>
                    <a:pt x="192" y="288"/>
                  </a:lnTo>
                  <a:lnTo>
                    <a:pt x="204" y="300"/>
                  </a:lnTo>
                  <a:lnTo>
                    <a:pt x="222" y="282"/>
                  </a:lnTo>
                  <a:lnTo>
                    <a:pt x="234" y="294"/>
                  </a:lnTo>
                  <a:lnTo>
                    <a:pt x="240" y="354"/>
                  </a:lnTo>
                  <a:lnTo>
                    <a:pt x="258" y="366"/>
                  </a:lnTo>
                  <a:lnTo>
                    <a:pt x="264" y="396"/>
                  </a:lnTo>
                  <a:lnTo>
                    <a:pt x="276" y="390"/>
                  </a:lnTo>
                  <a:lnTo>
                    <a:pt x="294" y="396"/>
                  </a:lnTo>
                  <a:lnTo>
                    <a:pt x="300" y="384"/>
                  </a:lnTo>
                  <a:lnTo>
                    <a:pt x="342" y="396"/>
                  </a:lnTo>
                  <a:lnTo>
                    <a:pt x="354" y="378"/>
                  </a:lnTo>
                  <a:lnTo>
                    <a:pt x="366" y="402"/>
                  </a:lnTo>
                  <a:lnTo>
                    <a:pt x="336" y="594"/>
                  </a:lnTo>
                  <a:lnTo>
                    <a:pt x="222" y="576"/>
                  </a:lnTo>
                  <a:lnTo>
                    <a:pt x="168" y="564"/>
                  </a:lnTo>
                  <a:lnTo>
                    <a:pt x="168" y="570"/>
                  </a:lnTo>
                </a:path>
              </a:pathLst>
            </a:custGeom>
            <a:noFill/>
            <a:ln w="9525">
              <a:solidFill>
                <a:srgbClr val="000000"/>
              </a:solidFill>
              <a:prstDash val="solid"/>
              <a:round/>
              <a:headEnd/>
              <a:tailEnd/>
            </a:ln>
          </p:spPr>
          <p:txBody>
            <a:bodyPr/>
            <a:lstStyle/>
            <a:p>
              <a:endParaRPr lang="en-US"/>
            </a:p>
          </p:txBody>
        </p:sp>
        <p:sp>
          <p:nvSpPr>
            <p:cNvPr id="13355" name="Freeform 167"/>
            <p:cNvSpPr>
              <a:spLocks/>
            </p:cNvSpPr>
            <p:nvPr/>
          </p:nvSpPr>
          <p:spPr bwMode="auto">
            <a:xfrm>
              <a:off x="3183" y="1842"/>
              <a:ext cx="246" cy="438"/>
            </a:xfrm>
            <a:custGeom>
              <a:avLst/>
              <a:gdLst>
                <a:gd name="T0" fmla="*/ 150 w 246"/>
                <a:gd name="T1" fmla="*/ 438 h 438"/>
                <a:gd name="T2" fmla="*/ 132 w 246"/>
                <a:gd name="T3" fmla="*/ 414 h 438"/>
                <a:gd name="T4" fmla="*/ 126 w 246"/>
                <a:gd name="T5" fmla="*/ 384 h 438"/>
                <a:gd name="T6" fmla="*/ 72 w 246"/>
                <a:gd name="T7" fmla="*/ 348 h 438"/>
                <a:gd name="T8" fmla="*/ 84 w 246"/>
                <a:gd name="T9" fmla="*/ 294 h 438"/>
                <a:gd name="T10" fmla="*/ 66 w 246"/>
                <a:gd name="T11" fmla="*/ 288 h 438"/>
                <a:gd name="T12" fmla="*/ 54 w 246"/>
                <a:gd name="T13" fmla="*/ 294 h 438"/>
                <a:gd name="T14" fmla="*/ 42 w 246"/>
                <a:gd name="T15" fmla="*/ 264 h 438"/>
                <a:gd name="T16" fmla="*/ 18 w 246"/>
                <a:gd name="T17" fmla="*/ 240 h 438"/>
                <a:gd name="T18" fmla="*/ 0 w 246"/>
                <a:gd name="T19" fmla="*/ 222 h 438"/>
                <a:gd name="T20" fmla="*/ 0 w 246"/>
                <a:gd name="T21" fmla="*/ 168 h 438"/>
                <a:gd name="T22" fmla="*/ 18 w 246"/>
                <a:gd name="T23" fmla="*/ 156 h 438"/>
                <a:gd name="T24" fmla="*/ 24 w 246"/>
                <a:gd name="T25" fmla="*/ 132 h 438"/>
                <a:gd name="T26" fmla="*/ 18 w 246"/>
                <a:gd name="T27" fmla="*/ 96 h 438"/>
                <a:gd name="T28" fmla="*/ 54 w 246"/>
                <a:gd name="T29" fmla="*/ 84 h 438"/>
                <a:gd name="T30" fmla="*/ 66 w 246"/>
                <a:gd name="T31" fmla="*/ 60 h 438"/>
                <a:gd name="T32" fmla="*/ 66 w 246"/>
                <a:gd name="T33" fmla="*/ 42 h 438"/>
                <a:gd name="T34" fmla="*/ 36 w 246"/>
                <a:gd name="T35" fmla="*/ 12 h 438"/>
                <a:gd name="T36" fmla="*/ 48 w 246"/>
                <a:gd name="T37" fmla="*/ 12 h 438"/>
                <a:gd name="T38" fmla="*/ 198 w 246"/>
                <a:gd name="T39" fmla="*/ 0 h 438"/>
                <a:gd name="T40" fmla="*/ 222 w 246"/>
                <a:gd name="T41" fmla="*/ 60 h 438"/>
                <a:gd name="T42" fmla="*/ 240 w 246"/>
                <a:gd name="T43" fmla="*/ 246 h 438"/>
                <a:gd name="T44" fmla="*/ 228 w 246"/>
                <a:gd name="T45" fmla="*/ 264 h 438"/>
                <a:gd name="T46" fmla="*/ 246 w 246"/>
                <a:gd name="T47" fmla="*/ 294 h 438"/>
                <a:gd name="T48" fmla="*/ 216 w 246"/>
                <a:gd name="T49" fmla="*/ 336 h 438"/>
                <a:gd name="T50" fmla="*/ 216 w 246"/>
                <a:gd name="T51" fmla="*/ 366 h 438"/>
                <a:gd name="T52" fmla="*/ 210 w 246"/>
                <a:gd name="T53" fmla="*/ 378 h 438"/>
                <a:gd name="T54" fmla="*/ 216 w 246"/>
                <a:gd name="T55" fmla="*/ 390 h 438"/>
                <a:gd name="T56" fmla="*/ 192 w 246"/>
                <a:gd name="T57" fmla="*/ 402 h 438"/>
                <a:gd name="T58" fmla="*/ 198 w 246"/>
                <a:gd name="T59" fmla="*/ 426 h 438"/>
                <a:gd name="T60" fmla="*/ 162 w 246"/>
                <a:gd name="T61" fmla="*/ 414 h 438"/>
                <a:gd name="T62" fmla="*/ 150 w 246"/>
                <a:gd name="T63" fmla="*/ 432 h 438"/>
                <a:gd name="T64" fmla="*/ 150 w 246"/>
                <a:gd name="T65" fmla="*/ 438 h 4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438"/>
                <a:gd name="T101" fmla="*/ 246 w 246"/>
                <a:gd name="T102" fmla="*/ 438 h 4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438">
                  <a:moveTo>
                    <a:pt x="150" y="438"/>
                  </a:moveTo>
                  <a:lnTo>
                    <a:pt x="132" y="414"/>
                  </a:lnTo>
                  <a:lnTo>
                    <a:pt x="126" y="384"/>
                  </a:lnTo>
                  <a:lnTo>
                    <a:pt x="72" y="348"/>
                  </a:lnTo>
                  <a:lnTo>
                    <a:pt x="84" y="294"/>
                  </a:lnTo>
                  <a:lnTo>
                    <a:pt x="66" y="288"/>
                  </a:lnTo>
                  <a:lnTo>
                    <a:pt x="54" y="294"/>
                  </a:lnTo>
                  <a:lnTo>
                    <a:pt x="42" y="264"/>
                  </a:lnTo>
                  <a:lnTo>
                    <a:pt x="18" y="240"/>
                  </a:lnTo>
                  <a:lnTo>
                    <a:pt x="0" y="222"/>
                  </a:lnTo>
                  <a:lnTo>
                    <a:pt x="0" y="168"/>
                  </a:lnTo>
                  <a:lnTo>
                    <a:pt x="18" y="156"/>
                  </a:lnTo>
                  <a:lnTo>
                    <a:pt x="24" y="132"/>
                  </a:lnTo>
                  <a:lnTo>
                    <a:pt x="18" y="96"/>
                  </a:lnTo>
                  <a:lnTo>
                    <a:pt x="54" y="84"/>
                  </a:lnTo>
                  <a:lnTo>
                    <a:pt x="66" y="60"/>
                  </a:lnTo>
                  <a:lnTo>
                    <a:pt x="66" y="42"/>
                  </a:lnTo>
                  <a:lnTo>
                    <a:pt x="36" y="12"/>
                  </a:lnTo>
                  <a:lnTo>
                    <a:pt x="48" y="12"/>
                  </a:lnTo>
                  <a:lnTo>
                    <a:pt x="198" y="0"/>
                  </a:lnTo>
                  <a:lnTo>
                    <a:pt x="222" y="60"/>
                  </a:lnTo>
                  <a:lnTo>
                    <a:pt x="240" y="246"/>
                  </a:lnTo>
                  <a:lnTo>
                    <a:pt x="228" y="264"/>
                  </a:lnTo>
                  <a:lnTo>
                    <a:pt x="246" y="294"/>
                  </a:lnTo>
                  <a:lnTo>
                    <a:pt x="216" y="336"/>
                  </a:lnTo>
                  <a:lnTo>
                    <a:pt x="216" y="366"/>
                  </a:lnTo>
                  <a:lnTo>
                    <a:pt x="210" y="378"/>
                  </a:lnTo>
                  <a:lnTo>
                    <a:pt x="216" y="390"/>
                  </a:lnTo>
                  <a:lnTo>
                    <a:pt x="192" y="402"/>
                  </a:lnTo>
                  <a:lnTo>
                    <a:pt x="198" y="426"/>
                  </a:lnTo>
                  <a:lnTo>
                    <a:pt x="162" y="414"/>
                  </a:lnTo>
                  <a:lnTo>
                    <a:pt x="150" y="432"/>
                  </a:lnTo>
                  <a:lnTo>
                    <a:pt x="150" y="438"/>
                  </a:lnTo>
                  <a:close/>
                </a:path>
              </a:pathLst>
            </a:custGeom>
            <a:solidFill>
              <a:srgbClr val="FF4500"/>
            </a:solidFill>
            <a:ln w="9525">
              <a:solidFill>
                <a:srgbClr val="FF4500"/>
              </a:solidFill>
              <a:prstDash val="solid"/>
              <a:round/>
              <a:headEnd/>
              <a:tailEnd/>
            </a:ln>
          </p:spPr>
          <p:txBody>
            <a:bodyPr/>
            <a:lstStyle/>
            <a:p>
              <a:endParaRPr lang="en-US"/>
            </a:p>
          </p:txBody>
        </p:sp>
        <p:sp>
          <p:nvSpPr>
            <p:cNvPr id="13356" name="Freeform 168"/>
            <p:cNvSpPr>
              <a:spLocks/>
            </p:cNvSpPr>
            <p:nvPr/>
          </p:nvSpPr>
          <p:spPr bwMode="auto">
            <a:xfrm>
              <a:off x="3183" y="1842"/>
              <a:ext cx="246" cy="444"/>
            </a:xfrm>
            <a:custGeom>
              <a:avLst/>
              <a:gdLst>
                <a:gd name="T0" fmla="*/ 150 w 246"/>
                <a:gd name="T1" fmla="*/ 438 h 444"/>
                <a:gd name="T2" fmla="*/ 132 w 246"/>
                <a:gd name="T3" fmla="*/ 414 h 444"/>
                <a:gd name="T4" fmla="*/ 126 w 246"/>
                <a:gd name="T5" fmla="*/ 384 h 444"/>
                <a:gd name="T6" fmla="*/ 72 w 246"/>
                <a:gd name="T7" fmla="*/ 348 h 444"/>
                <a:gd name="T8" fmla="*/ 84 w 246"/>
                <a:gd name="T9" fmla="*/ 294 h 444"/>
                <a:gd name="T10" fmla="*/ 66 w 246"/>
                <a:gd name="T11" fmla="*/ 288 h 444"/>
                <a:gd name="T12" fmla="*/ 54 w 246"/>
                <a:gd name="T13" fmla="*/ 294 h 444"/>
                <a:gd name="T14" fmla="*/ 42 w 246"/>
                <a:gd name="T15" fmla="*/ 264 h 444"/>
                <a:gd name="T16" fmla="*/ 18 w 246"/>
                <a:gd name="T17" fmla="*/ 240 h 444"/>
                <a:gd name="T18" fmla="*/ 0 w 246"/>
                <a:gd name="T19" fmla="*/ 222 h 444"/>
                <a:gd name="T20" fmla="*/ 0 w 246"/>
                <a:gd name="T21" fmla="*/ 168 h 444"/>
                <a:gd name="T22" fmla="*/ 18 w 246"/>
                <a:gd name="T23" fmla="*/ 156 h 444"/>
                <a:gd name="T24" fmla="*/ 24 w 246"/>
                <a:gd name="T25" fmla="*/ 132 h 444"/>
                <a:gd name="T26" fmla="*/ 18 w 246"/>
                <a:gd name="T27" fmla="*/ 96 h 444"/>
                <a:gd name="T28" fmla="*/ 54 w 246"/>
                <a:gd name="T29" fmla="*/ 84 h 444"/>
                <a:gd name="T30" fmla="*/ 66 w 246"/>
                <a:gd name="T31" fmla="*/ 60 h 444"/>
                <a:gd name="T32" fmla="*/ 66 w 246"/>
                <a:gd name="T33" fmla="*/ 42 h 444"/>
                <a:gd name="T34" fmla="*/ 36 w 246"/>
                <a:gd name="T35" fmla="*/ 12 h 444"/>
                <a:gd name="T36" fmla="*/ 48 w 246"/>
                <a:gd name="T37" fmla="*/ 12 h 444"/>
                <a:gd name="T38" fmla="*/ 198 w 246"/>
                <a:gd name="T39" fmla="*/ 0 h 444"/>
                <a:gd name="T40" fmla="*/ 222 w 246"/>
                <a:gd name="T41" fmla="*/ 60 h 444"/>
                <a:gd name="T42" fmla="*/ 240 w 246"/>
                <a:gd name="T43" fmla="*/ 246 h 444"/>
                <a:gd name="T44" fmla="*/ 228 w 246"/>
                <a:gd name="T45" fmla="*/ 264 h 444"/>
                <a:gd name="T46" fmla="*/ 246 w 246"/>
                <a:gd name="T47" fmla="*/ 294 h 444"/>
                <a:gd name="T48" fmla="*/ 216 w 246"/>
                <a:gd name="T49" fmla="*/ 336 h 444"/>
                <a:gd name="T50" fmla="*/ 216 w 246"/>
                <a:gd name="T51" fmla="*/ 366 h 444"/>
                <a:gd name="T52" fmla="*/ 210 w 246"/>
                <a:gd name="T53" fmla="*/ 378 h 444"/>
                <a:gd name="T54" fmla="*/ 216 w 246"/>
                <a:gd name="T55" fmla="*/ 390 h 444"/>
                <a:gd name="T56" fmla="*/ 192 w 246"/>
                <a:gd name="T57" fmla="*/ 402 h 444"/>
                <a:gd name="T58" fmla="*/ 198 w 246"/>
                <a:gd name="T59" fmla="*/ 426 h 444"/>
                <a:gd name="T60" fmla="*/ 162 w 246"/>
                <a:gd name="T61" fmla="*/ 414 h 444"/>
                <a:gd name="T62" fmla="*/ 150 w 246"/>
                <a:gd name="T63" fmla="*/ 432 h 444"/>
                <a:gd name="T64" fmla="*/ 150 w 246"/>
                <a:gd name="T65" fmla="*/ 438 h 444"/>
                <a:gd name="T66" fmla="*/ 150 w 246"/>
                <a:gd name="T67" fmla="*/ 444 h 44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6"/>
                <a:gd name="T103" fmla="*/ 0 h 444"/>
                <a:gd name="T104" fmla="*/ 246 w 246"/>
                <a:gd name="T105" fmla="*/ 444 h 44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6" h="444">
                  <a:moveTo>
                    <a:pt x="150" y="438"/>
                  </a:moveTo>
                  <a:lnTo>
                    <a:pt x="132" y="414"/>
                  </a:lnTo>
                  <a:lnTo>
                    <a:pt x="126" y="384"/>
                  </a:lnTo>
                  <a:lnTo>
                    <a:pt x="72" y="348"/>
                  </a:lnTo>
                  <a:lnTo>
                    <a:pt x="84" y="294"/>
                  </a:lnTo>
                  <a:lnTo>
                    <a:pt x="66" y="288"/>
                  </a:lnTo>
                  <a:lnTo>
                    <a:pt x="54" y="294"/>
                  </a:lnTo>
                  <a:lnTo>
                    <a:pt x="42" y="264"/>
                  </a:lnTo>
                  <a:lnTo>
                    <a:pt x="18" y="240"/>
                  </a:lnTo>
                  <a:lnTo>
                    <a:pt x="0" y="222"/>
                  </a:lnTo>
                  <a:lnTo>
                    <a:pt x="0" y="168"/>
                  </a:lnTo>
                  <a:lnTo>
                    <a:pt x="18" y="156"/>
                  </a:lnTo>
                  <a:lnTo>
                    <a:pt x="24" y="132"/>
                  </a:lnTo>
                  <a:lnTo>
                    <a:pt x="18" y="96"/>
                  </a:lnTo>
                  <a:lnTo>
                    <a:pt x="54" y="84"/>
                  </a:lnTo>
                  <a:lnTo>
                    <a:pt x="66" y="60"/>
                  </a:lnTo>
                  <a:lnTo>
                    <a:pt x="66" y="42"/>
                  </a:lnTo>
                  <a:lnTo>
                    <a:pt x="36" y="12"/>
                  </a:lnTo>
                  <a:lnTo>
                    <a:pt x="48" y="12"/>
                  </a:lnTo>
                  <a:lnTo>
                    <a:pt x="198" y="0"/>
                  </a:lnTo>
                  <a:lnTo>
                    <a:pt x="222" y="60"/>
                  </a:lnTo>
                  <a:lnTo>
                    <a:pt x="240" y="246"/>
                  </a:lnTo>
                  <a:lnTo>
                    <a:pt x="228" y="264"/>
                  </a:lnTo>
                  <a:lnTo>
                    <a:pt x="246" y="294"/>
                  </a:lnTo>
                  <a:lnTo>
                    <a:pt x="216" y="336"/>
                  </a:lnTo>
                  <a:lnTo>
                    <a:pt x="216" y="366"/>
                  </a:lnTo>
                  <a:lnTo>
                    <a:pt x="210" y="378"/>
                  </a:lnTo>
                  <a:lnTo>
                    <a:pt x="216" y="390"/>
                  </a:lnTo>
                  <a:lnTo>
                    <a:pt x="192" y="402"/>
                  </a:lnTo>
                  <a:lnTo>
                    <a:pt x="198" y="426"/>
                  </a:lnTo>
                  <a:lnTo>
                    <a:pt x="162" y="414"/>
                  </a:lnTo>
                  <a:lnTo>
                    <a:pt x="150" y="432"/>
                  </a:lnTo>
                  <a:lnTo>
                    <a:pt x="150" y="438"/>
                  </a:lnTo>
                  <a:lnTo>
                    <a:pt x="150" y="444"/>
                  </a:lnTo>
                </a:path>
              </a:pathLst>
            </a:custGeom>
            <a:noFill/>
            <a:ln w="9525">
              <a:solidFill>
                <a:srgbClr val="000000"/>
              </a:solidFill>
              <a:prstDash val="solid"/>
              <a:round/>
              <a:headEnd/>
              <a:tailEnd/>
            </a:ln>
          </p:spPr>
          <p:txBody>
            <a:bodyPr/>
            <a:lstStyle/>
            <a:p>
              <a:endParaRPr lang="en-US"/>
            </a:p>
          </p:txBody>
        </p:sp>
        <p:sp>
          <p:nvSpPr>
            <p:cNvPr id="13357" name="Freeform 169"/>
            <p:cNvSpPr>
              <a:spLocks/>
            </p:cNvSpPr>
            <p:nvPr/>
          </p:nvSpPr>
          <p:spPr bwMode="auto">
            <a:xfrm>
              <a:off x="3399" y="1884"/>
              <a:ext cx="186" cy="324"/>
            </a:xfrm>
            <a:custGeom>
              <a:avLst/>
              <a:gdLst>
                <a:gd name="T0" fmla="*/ 0 w 186"/>
                <a:gd name="T1" fmla="*/ 324 h 324"/>
                <a:gd name="T2" fmla="*/ 0 w 186"/>
                <a:gd name="T3" fmla="*/ 294 h 324"/>
                <a:gd name="T4" fmla="*/ 30 w 186"/>
                <a:gd name="T5" fmla="*/ 252 h 324"/>
                <a:gd name="T6" fmla="*/ 12 w 186"/>
                <a:gd name="T7" fmla="*/ 222 h 324"/>
                <a:gd name="T8" fmla="*/ 24 w 186"/>
                <a:gd name="T9" fmla="*/ 204 h 324"/>
                <a:gd name="T10" fmla="*/ 6 w 186"/>
                <a:gd name="T11" fmla="*/ 18 h 324"/>
                <a:gd name="T12" fmla="*/ 24 w 186"/>
                <a:gd name="T13" fmla="*/ 24 h 324"/>
                <a:gd name="T14" fmla="*/ 48 w 186"/>
                <a:gd name="T15" fmla="*/ 12 h 324"/>
                <a:gd name="T16" fmla="*/ 162 w 186"/>
                <a:gd name="T17" fmla="*/ 0 h 324"/>
                <a:gd name="T18" fmla="*/ 186 w 186"/>
                <a:gd name="T19" fmla="*/ 204 h 324"/>
                <a:gd name="T20" fmla="*/ 186 w 186"/>
                <a:gd name="T21" fmla="*/ 228 h 324"/>
                <a:gd name="T22" fmla="*/ 150 w 186"/>
                <a:gd name="T23" fmla="*/ 240 h 324"/>
                <a:gd name="T24" fmla="*/ 156 w 186"/>
                <a:gd name="T25" fmla="*/ 252 h 324"/>
                <a:gd name="T26" fmla="*/ 126 w 186"/>
                <a:gd name="T27" fmla="*/ 300 h 324"/>
                <a:gd name="T28" fmla="*/ 108 w 186"/>
                <a:gd name="T29" fmla="*/ 300 h 324"/>
                <a:gd name="T30" fmla="*/ 102 w 186"/>
                <a:gd name="T31" fmla="*/ 288 h 324"/>
                <a:gd name="T32" fmla="*/ 84 w 186"/>
                <a:gd name="T33" fmla="*/ 312 h 324"/>
                <a:gd name="T34" fmla="*/ 72 w 186"/>
                <a:gd name="T35" fmla="*/ 306 h 324"/>
                <a:gd name="T36" fmla="*/ 60 w 186"/>
                <a:gd name="T37" fmla="*/ 324 h 324"/>
                <a:gd name="T38" fmla="*/ 24 w 186"/>
                <a:gd name="T39" fmla="*/ 312 h 324"/>
                <a:gd name="T40" fmla="*/ 24 w 186"/>
                <a:gd name="T41" fmla="*/ 324 h 324"/>
                <a:gd name="T42" fmla="*/ 12 w 186"/>
                <a:gd name="T43" fmla="*/ 318 h 324"/>
                <a:gd name="T44" fmla="*/ 6 w 186"/>
                <a:gd name="T45" fmla="*/ 324 h 324"/>
                <a:gd name="T46" fmla="*/ 0 w 186"/>
                <a:gd name="T47" fmla="*/ 324 h 3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86"/>
                <a:gd name="T73" fmla="*/ 0 h 324"/>
                <a:gd name="T74" fmla="*/ 186 w 186"/>
                <a:gd name="T75" fmla="*/ 324 h 3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86" h="324">
                  <a:moveTo>
                    <a:pt x="0" y="324"/>
                  </a:moveTo>
                  <a:lnTo>
                    <a:pt x="0" y="294"/>
                  </a:lnTo>
                  <a:lnTo>
                    <a:pt x="30" y="252"/>
                  </a:lnTo>
                  <a:lnTo>
                    <a:pt x="12" y="222"/>
                  </a:lnTo>
                  <a:lnTo>
                    <a:pt x="24" y="204"/>
                  </a:lnTo>
                  <a:lnTo>
                    <a:pt x="6" y="18"/>
                  </a:lnTo>
                  <a:lnTo>
                    <a:pt x="24" y="24"/>
                  </a:lnTo>
                  <a:lnTo>
                    <a:pt x="48" y="12"/>
                  </a:lnTo>
                  <a:lnTo>
                    <a:pt x="162" y="0"/>
                  </a:lnTo>
                  <a:lnTo>
                    <a:pt x="186" y="204"/>
                  </a:lnTo>
                  <a:lnTo>
                    <a:pt x="186" y="228"/>
                  </a:lnTo>
                  <a:lnTo>
                    <a:pt x="150" y="240"/>
                  </a:lnTo>
                  <a:lnTo>
                    <a:pt x="156" y="252"/>
                  </a:lnTo>
                  <a:lnTo>
                    <a:pt x="126" y="300"/>
                  </a:lnTo>
                  <a:lnTo>
                    <a:pt x="108" y="300"/>
                  </a:lnTo>
                  <a:lnTo>
                    <a:pt x="102" y="288"/>
                  </a:lnTo>
                  <a:lnTo>
                    <a:pt x="84" y="312"/>
                  </a:lnTo>
                  <a:lnTo>
                    <a:pt x="72" y="306"/>
                  </a:lnTo>
                  <a:lnTo>
                    <a:pt x="60" y="324"/>
                  </a:lnTo>
                  <a:lnTo>
                    <a:pt x="24" y="312"/>
                  </a:lnTo>
                  <a:lnTo>
                    <a:pt x="24" y="324"/>
                  </a:lnTo>
                  <a:lnTo>
                    <a:pt x="12" y="318"/>
                  </a:lnTo>
                  <a:lnTo>
                    <a:pt x="6" y="324"/>
                  </a:lnTo>
                  <a:lnTo>
                    <a:pt x="0" y="324"/>
                  </a:lnTo>
                  <a:close/>
                </a:path>
              </a:pathLst>
            </a:custGeom>
            <a:solidFill>
              <a:srgbClr val="FF4500"/>
            </a:solidFill>
            <a:ln w="9525">
              <a:solidFill>
                <a:srgbClr val="FF4500"/>
              </a:solidFill>
              <a:prstDash val="solid"/>
              <a:round/>
              <a:headEnd/>
              <a:tailEnd/>
            </a:ln>
          </p:spPr>
          <p:txBody>
            <a:bodyPr/>
            <a:lstStyle/>
            <a:p>
              <a:endParaRPr lang="en-US"/>
            </a:p>
          </p:txBody>
        </p:sp>
        <p:sp>
          <p:nvSpPr>
            <p:cNvPr id="13358" name="Freeform 170"/>
            <p:cNvSpPr>
              <a:spLocks/>
            </p:cNvSpPr>
            <p:nvPr/>
          </p:nvSpPr>
          <p:spPr bwMode="auto">
            <a:xfrm>
              <a:off x="3399" y="1884"/>
              <a:ext cx="186" cy="330"/>
            </a:xfrm>
            <a:custGeom>
              <a:avLst/>
              <a:gdLst>
                <a:gd name="T0" fmla="*/ 0 w 186"/>
                <a:gd name="T1" fmla="*/ 324 h 330"/>
                <a:gd name="T2" fmla="*/ 0 w 186"/>
                <a:gd name="T3" fmla="*/ 294 h 330"/>
                <a:gd name="T4" fmla="*/ 30 w 186"/>
                <a:gd name="T5" fmla="*/ 252 h 330"/>
                <a:gd name="T6" fmla="*/ 12 w 186"/>
                <a:gd name="T7" fmla="*/ 222 h 330"/>
                <a:gd name="T8" fmla="*/ 24 w 186"/>
                <a:gd name="T9" fmla="*/ 204 h 330"/>
                <a:gd name="T10" fmla="*/ 6 w 186"/>
                <a:gd name="T11" fmla="*/ 18 h 330"/>
                <a:gd name="T12" fmla="*/ 24 w 186"/>
                <a:gd name="T13" fmla="*/ 24 h 330"/>
                <a:gd name="T14" fmla="*/ 48 w 186"/>
                <a:gd name="T15" fmla="*/ 12 h 330"/>
                <a:gd name="T16" fmla="*/ 162 w 186"/>
                <a:gd name="T17" fmla="*/ 0 h 330"/>
                <a:gd name="T18" fmla="*/ 186 w 186"/>
                <a:gd name="T19" fmla="*/ 204 h 330"/>
                <a:gd name="T20" fmla="*/ 186 w 186"/>
                <a:gd name="T21" fmla="*/ 228 h 330"/>
                <a:gd name="T22" fmla="*/ 150 w 186"/>
                <a:gd name="T23" fmla="*/ 240 h 330"/>
                <a:gd name="T24" fmla="*/ 156 w 186"/>
                <a:gd name="T25" fmla="*/ 252 h 330"/>
                <a:gd name="T26" fmla="*/ 126 w 186"/>
                <a:gd name="T27" fmla="*/ 300 h 330"/>
                <a:gd name="T28" fmla="*/ 108 w 186"/>
                <a:gd name="T29" fmla="*/ 300 h 330"/>
                <a:gd name="T30" fmla="*/ 102 w 186"/>
                <a:gd name="T31" fmla="*/ 288 h 330"/>
                <a:gd name="T32" fmla="*/ 84 w 186"/>
                <a:gd name="T33" fmla="*/ 312 h 330"/>
                <a:gd name="T34" fmla="*/ 72 w 186"/>
                <a:gd name="T35" fmla="*/ 306 h 330"/>
                <a:gd name="T36" fmla="*/ 60 w 186"/>
                <a:gd name="T37" fmla="*/ 324 h 330"/>
                <a:gd name="T38" fmla="*/ 24 w 186"/>
                <a:gd name="T39" fmla="*/ 312 h 330"/>
                <a:gd name="T40" fmla="*/ 24 w 186"/>
                <a:gd name="T41" fmla="*/ 324 h 330"/>
                <a:gd name="T42" fmla="*/ 12 w 186"/>
                <a:gd name="T43" fmla="*/ 318 h 330"/>
                <a:gd name="T44" fmla="*/ 6 w 186"/>
                <a:gd name="T45" fmla="*/ 324 h 330"/>
                <a:gd name="T46" fmla="*/ 0 w 186"/>
                <a:gd name="T47" fmla="*/ 324 h 330"/>
                <a:gd name="T48" fmla="*/ 0 w 186"/>
                <a:gd name="T49" fmla="*/ 330 h 33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6"/>
                <a:gd name="T76" fmla="*/ 0 h 330"/>
                <a:gd name="T77" fmla="*/ 186 w 186"/>
                <a:gd name="T78" fmla="*/ 330 h 33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6" h="330">
                  <a:moveTo>
                    <a:pt x="0" y="324"/>
                  </a:moveTo>
                  <a:lnTo>
                    <a:pt x="0" y="294"/>
                  </a:lnTo>
                  <a:lnTo>
                    <a:pt x="30" y="252"/>
                  </a:lnTo>
                  <a:lnTo>
                    <a:pt x="12" y="222"/>
                  </a:lnTo>
                  <a:lnTo>
                    <a:pt x="24" y="204"/>
                  </a:lnTo>
                  <a:lnTo>
                    <a:pt x="6" y="18"/>
                  </a:lnTo>
                  <a:lnTo>
                    <a:pt x="24" y="24"/>
                  </a:lnTo>
                  <a:lnTo>
                    <a:pt x="48" y="12"/>
                  </a:lnTo>
                  <a:lnTo>
                    <a:pt x="162" y="0"/>
                  </a:lnTo>
                  <a:lnTo>
                    <a:pt x="186" y="204"/>
                  </a:lnTo>
                  <a:lnTo>
                    <a:pt x="186" y="228"/>
                  </a:lnTo>
                  <a:lnTo>
                    <a:pt x="150" y="240"/>
                  </a:lnTo>
                  <a:lnTo>
                    <a:pt x="156" y="252"/>
                  </a:lnTo>
                  <a:lnTo>
                    <a:pt x="126" y="300"/>
                  </a:lnTo>
                  <a:lnTo>
                    <a:pt x="108" y="300"/>
                  </a:lnTo>
                  <a:lnTo>
                    <a:pt x="102" y="288"/>
                  </a:lnTo>
                  <a:lnTo>
                    <a:pt x="84" y="312"/>
                  </a:lnTo>
                  <a:lnTo>
                    <a:pt x="72" y="306"/>
                  </a:lnTo>
                  <a:lnTo>
                    <a:pt x="60" y="324"/>
                  </a:lnTo>
                  <a:lnTo>
                    <a:pt x="24" y="312"/>
                  </a:lnTo>
                  <a:lnTo>
                    <a:pt x="24" y="324"/>
                  </a:lnTo>
                  <a:lnTo>
                    <a:pt x="12" y="318"/>
                  </a:lnTo>
                  <a:lnTo>
                    <a:pt x="6" y="324"/>
                  </a:lnTo>
                  <a:lnTo>
                    <a:pt x="0" y="324"/>
                  </a:lnTo>
                  <a:lnTo>
                    <a:pt x="0" y="330"/>
                  </a:lnTo>
                </a:path>
              </a:pathLst>
            </a:custGeom>
            <a:noFill/>
            <a:ln w="9525">
              <a:solidFill>
                <a:srgbClr val="000000"/>
              </a:solidFill>
              <a:prstDash val="solid"/>
              <a:round/>
              <a:headEnd/>
              <a:tailEnd/>
            </a:ln>
          </p:spPr>
          <p:txBody>
            <a:bodyPr/>
            <a:lstStyle/>
            <a:p>
              <a:endParaRPr lang="en-US"/>
            </a:p>
          </p:txBody>
        </p:sp>
        <p:sp>
          <p:nvSpPr>
            <p:cNvPr id="13359" name="Freeform 171"/>
            <p:cNvSpPr>
              <a:spLocks/>
            </p:cNvSpPr>
            <p:nvPr/>
          </p:nvSpPr>
          <p:spPr bwMode="auto">
            <a:xfrm>
              <a:off x="2877" y="1776"/>
              <a:ext cx="372" cy="246"/>
            </a:xfrm>
            <a:custGeom>
              <a:avLst/>
              <a:gdLst>
                <a:gd name="T0" fmla="*/ 306 w 372"/>
                <a:gd name="T1" fmla="*/ 246 h 246"/>
                <a:gd name="T2" fmla="*/ 288 w 372"/>
                <a:gd name="T3" fmla="*/ 228 h 246"/>
                <a:gd name="T4" fmla="*/ 54 w 372"/>
                <a:gd name="T5" fmla="*/ 234 h 246"/>
                <a:gd name="T6" fmla="*/ 42 w 372"/>
                <a:gd name="T7" fmla="*/ 180 h 246"/>
                <a:gd name="T8" fmla="*/ 12 w 372"/>
                <a:gd name="T9" fmla="*/ 90 h 246"/>
                <a:gd name="T10" fmla="*/ 0 w 372"/>
                <a:gd name="T11" fmla="*/ 66 h 246"/>
                <a:gd name="T12" fmla="*/ 12 w 372"/>
                <a:gd name="T13" fmla="*/ 36 h 246"/>
                <a:gd name="T14" fmla="*/ 6 w 372"/>
                <a:gd name="T15" fmla="*/ 12 h 246"/>
                <a:gd name="T16" fmla="*/ 12 w 372"/>
                <a:gd name="T17" fmla="*/ 6 h 246"/>
                <a:gd name="T18" fmla="*/ 306 w 372"/>
                <a:gd name="T19" fmla="*/ 0 h 246"/>
                <a:gd name="T20" fmla="*/ 318 w 372"/>
                <a:gd name="T21" fmla="*/ 18 h 246"/>
                <a:gd name="T22" fmla="*/ 312 w 372"/>
                <a:gd name="T23" fmla="*/ 36 h 246"/>
                <a:gd name="T24" fmla="*/ 318 w 372"/>
                <a:gd name="T25" fmla="*/ 60 h 246"/>
                <a:gd name="T26" fmla="*/ 342 w 372"/>
                <a:gd name="T27" fmla="*/ 78 h 246"/>
                <a:gd name="T28" fmla="*/ 372 w 372"/>
                <a:gd name="T29" fmla="*/ 108 h 246"/>
                <a:gd name="T30" fmla="*/ 372 w 372"/>
                <a:gd name="T31" fmla="*/ 126 h 246"/>
                <a:gd name="T32" fmla="*/ 360 w 372"/>
                <a:gd name="T33" fmla="*/ 150 h 246"/>
                <a:gd name="T34" fmla="*/ 324 w 372"/>
                <a:gd name="T35" fmla="*/ 162 h 246"/>
                <a:gd name="T36" fmla="*/ 330 w 372"/>
                <a:gd name="T37" fmla="*/ 198 h 246"/>
                <a:gd name="T38" fmla="*/ 324 w 372"/>
                <a:gd name="T39" fmla="*/ 222 h 246"/>
                <a:gd name="T40" fmla="*/ 306 w 372"/>
                <a:gd name="T41" fmla="*/ 234 h 246"/>
                <a:gd name="T42" fmla="*/ 306 w 372"/>
                <a:gd name="T43" fmla="*/ 246 h 2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72"/>
                <a:gd name="T67" fmla="*/ 0 h 246"/>
                <a:gd name="T68" fmla="*/ 372 w 372"/>
                <a:gd name="T69" fmla="*/ 246 h 24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72" h="246">
                  <a:moveTo>
                    <a:pt x="306" y="246"/>
                  </a:moveTo>
                  <a:lnTo>
                    <a:pt x="288" y="228"/>
                  </a:lnTo>
                  <a:lnTo>
                    <a:pt x="54" y="234"/>
                  </a:lnTo>
                  <a:lnTo>
                    <a:pt x="42" y="180"/>
                  </a:lnTo>
                  <a:lnTo>
                    <a:pt x="12" y="90"/>
                  </a:lnTo>
                  <a:lnTo>
                    <a:pt x="0" y="66"/>
                  </a:lnTo>
                  <a:lnTo>
                    <a:pt x="12" y="36"/>
                  </a:lnTo>
                  <a:lnTo>
                    <a:pt x="6" y="12"/>
                  </a:lnTo>
                  <a:lnTo>
                    <a:pt x="12" y="6"/>
                  </a:lnTo>
                  <a:lnTo>
                    <a:pt x="306" y="0"/>
                  </a:lnTo>
                  <a:lnTo>
                    <a:pt x="318" y="18"/>
                  </a:lnTo>
                  <a:lnTo>
                    <a:pt x="312" y="36"/>
                  </a:lnTo>
                  <a:lnTo>
                    <a:pt x="318" y="60"/>
                  </a:lnTo>
                  <a:lnTo>
                    <a:pt x="342" y="78"/>
                  </a:lnTo>
                  <a:lnTo>
                    <a:pt x="372" y="108"/>
                  </a:lnTo>
                  <a:lnTo>
                    <a:pt x="372" y="126"/>
                  </a:lnTo>
                  <a:lnTo>
                    <a:pt x="360" y="150"/>
                  </a:lnTo>
                  <a:lnTo>
                    <a:pt x="324" y="162"/>
                  </a:lnTo>
                  <a:lnTo>
                    <a:pt x="330" y="198"/>
                  </a:lnTo>
                  <a:lnTo>
                    <a:pt x="324" y="222"/>
                  </a:lnTo>
                  <a:lnTo>
                    <a:pt x="306" y="234"/>
                  </a:lnTo>
                  <a:lnTo>
                    <a:pt x="306" y="246"/>
                  </a:lnTo>
                  <a:close/>
                </a:path>
              </a:pathLst>
            </a:custGeom>
            <a:solidFill>
              <a:srgbClr val="FF8C00"/>
            </a:solidFill>
            <a:ln w="9525">
              <a:solidFill>
                <a:srgbClr val="FF8C00"/>
              </a:solidFill>
              <a:prstDash val="solid"/>
              <a:round/>
              <a:headEnd/>
              <a:tailEnd/>
            </a:ln>
          </p:spPr>
          <p:txBody>
            <a:bodyPr/>
            <a:lstStyle/>
            <a:p>
              <a:endParaRPr lang="en-US"/>
            </a:p>
          </p:txBody>
        </p:sp>
        <p:sp>
          <p:nvSpPr>
            <p:cNvPr id="13360" name="Freeform 172"/>
            <p:cNvSpPr>
              <a:spLocks/>
            </p:cNvSpPr>
            <p:nvPr/>
          </p:nvSpPr>
          <p:spPr bwMode="auto">
            <a:xfrm>
              <a:off x="2877" y="1776"/>
              <a:ext cx="372" cy="252"/>
            </a:xfrm>
            <a:custGeom>
              <a:avLst/>
              <a:gdLst>
                <a:gd name="T0" fmla="*/ 306 w 372"/>
                <a:gd name="T1" fmla="*/ 246 h 252"/>
                <a:gd name="T2" fmla="*/ 288 w 372"/>
                <a:gd name="T3" fmla="*/ 228 h 252"/>
                <a:gd name="T4" fmla="*/ 54 w 372"/>
                <a:gd name="T5" fmla="*/ 234 h 252"/>
                <a:gd name="T6" fmla="*/ 42 w 372"/>
                <a:gd name="T7" fmla="*/ 180 h 252"/>
                <a:gd name="T8" fmla="*/ 12 w 372"/>
                <a:gd name="T9" fmla="*/ 90 h 252"/>
                <a:gd name="T10" fmla="*/ 0 w 372"/>
                <a:gd name="T11" fmla="*/ 66 h 252"/>
                <a:gd name="T12" fmla="*/ 12 w 372"/>
                <a:gd name="T13" fmla="*/ 36 h 252"/>
                <a:gd name="T14" fmla="*/ 6 w 372"/>
                <a:gd name="T15" fmla="*/ 12 h 252"/>
                <a:gd name="T16" fmla="*/ 12 w 372"/>
                <a:gd name="T17" fmla="*/ 6 h 252"/>
                <a:gd name="T18" fmla="*/ 306 w 372"/>
                <a:gd name="T19" fmla="*/ 0 h 252"/>
                <a:gd name="T20" fmla="*/ 318 w 372"/>
                <a:gd name="T21" fmla="*/ 18 h 252"/>
                <a:gd name="T22" fmla="*/ 312 w 372"/>
                <a:gd name="T23" fmla="*/ 36 h 252"/>
                <a:gd name="T24" fmla="*/ 318 w 372"/>
                <a:gd name="T25" fmla="*/ 60 h 252"/>
                <a:gd name="T26" fmla="*/ 342 w 372"/>
                <a:gd name="T27" fmla="*/ 78 h 252"/>
                <a:gd name="T28" fmla="*/ 372 w 372"/>
                <a:gd name="T29" fmla="*/ 108 h 252"/>
                <a:gd name="T30" fmla="*/ 372 w 372"/>
                <a:gd name="T31" fmla="*/ 126 h 252"/>
                <a:gd name="T32" fmla="*/ 360 w 372"/>
                <a:gd name="T33" fmla="*/ 150 h 252"/>
                <a:gd name="T34" fmla="*/ 324 w 372"/>
                <a:gd name="T35" fmla="*/ 162 h 252"/>
                <a:gd name="T36" fmla="*/ 330 w 372"/>
                <a:gd name="T37" fmla="*/ 198 h 252"/>
                <a:gd name="T38" fmla="*/ 324 w 372"/>
                <a:gd name="T39" fmla="*/ 222 h 252"/>
                <a:gd name="T40" fmla="*/ 306 w 372"/>
                <a:gd name="T41" fmla="*/ 234 h 252"/>
                <a:gd name="T42" fmla="*/ 306 w 372"/>
                <a:gd name="T43" fmla="*/ 246 h 252"/>
                <a:gd name="T44" fmla="*/ 306 w 372"/>
                <a:gd name="T45" fmla="*/ 252 h 25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72"/>
                <a:gd name="T70" fmla="*/ 0 h 252"/>
                <a:gd name="T71" fmla="*/ 372 w 372"/>
                <a:gd name="T72" fmla="*/ 252 h 25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72" h="252">
                  <a:moveTo>
                    <a:pt x="306" y="246"/>
                  </a:moveTo>
                  <a:lnTo>
                    <a:pt x="288" y="228"/>
                  </a:lnTo>
                  <a:lnTo>
                    <a:pt x="54" y="234"/>
                  </a:lnTo>
                  <a:lnTo>
                    <a:pt x="42" y="180"/>
                  </a:lnTo>
                  <a:lnTo>
                    <a:pt x="12" y="90"/>
                  </a:lnTo>
                  <a:lnTo>
                    <a:pt x="0" y="66"/>
                  </a:lnTo>
                  <a:lnTo>
                    <a:pt x="12" y="36"/>
                  </a:lnTo>
                  <a:lnTo>
                    <a:pt x="6" y="12"/>
                  </a:lnTo>
                  <a:lnTo>
                    <a:pt x="12" y="6"/>
                  </a:lnTo>
                  <a:lnTo>
                    <a:pt x="306" y="0"/>
                  </a:lnTo>
                  <a:lnTo>
                    <a:pt x="318" y="18"/>
                  </a:lnTo>
                  <a:lnTo>
                    <a:pt x="312" y="36"/>
                  </a:lnTo>
                  <a:lnTo>
                    <a:pt x="318" y="60"/>
                  </a:lnTo>
                  <a:lnTo>
                    <a:pt x="342" y="78"/>
                  </a:lnTo>
                  <a:lnTo>
                    <a:pt x="372" y="108"/>
                  </a:lnTo>
                  <a:lnTo>
                    <a:pt x="372" y="126"/>
                  </a:lnTo>
                  <a:lnTo>
                    <a:pt x="360" y="150"/>
                  </a:lnTo>
                  <a:lnTo>
                    <a:pt x="324" y="162"/>
                  </a:lnTo>
                  <a:lnTo>
                    <a:pt x="330" y="198"/>
                  </a:lnTo>
                  <a:lnTo>
                    <a:pt x="324" y="222"/>
                  </a:lnTo>
                  <a:lnTo>
                    <a:pt x="306" y="234"/>
                  </a:lnTo>
                  <a:lnTo>
                    <a:pt x="306" y="246"/>
                  </a:lnTo>
                  <a:lnTo>
                    <a:pt x="306" y="252"/>
                  </a:lnTo>
                </a:path>
              </a:pathLst>
            </a:custGeom>
            <a:noFill/>
            <a:ln w="9525">
              <a:solidFill>
                <a:srgbClr val="000000"/>
              </a:solidFill>
              <a:prstDash val="solid"/>
              <a:round/>
              <a:headEnd/>
              <a:tailEnd/>
            </a:ln>
          </p:spPr>
          <p:txBody>
            <a:bodyPr/>
            <a:lstStyle/>
            <a:p>
              <a:endParaRPr lang="en-US"/>
            </a:p>
          </p:txBody>
        </p:sp>
        <p:sp>
          <p:nvSpPr>
            <p:cNvPr id="13361" name="Freeform 173"/>
            <p:cNvSpPr>
              <a:spLocks/>
            </p:cNvSpPr>
            <p:nvPr/>
          </p:nvSpPr>
          <p:spPr bwMode="auto">
            <a:xfrm>
              <a:off x="2541" y="2046"/>
              <a:ext cx="456" cy="246"/>
            </a:xfrm>
            <a:custGeom>
              <a:avLst/>
              <a:gdLst>
                <a:gd name="T0" fmla="*/ 414 w 456"/>
                <a:gd name="T1" fmla="*/ 12 h 246"/>
                <a:gd name="T2" fmla="*/ 438 w 456"/>
                <a:gd name="T3" fmla="*/ 24 h 246"/>
                <a:gd name="T4" fmla="*/ 426 w 456"/>
                <a:gd name="T5" fmla="*/ 48 h 246"/>
                <a:gd name="T6" fmla="*/ 456 w 456"/>
                <a:gd name="T7" fmla="*/ 78 h 246"/>
                <a:gd name="T8" fmla="*/ 456 w 456"/>
                <a:gd name="T9" fmla="*/ 246 h 246"/>
                <a:gd name="T10" fmla="*/ 0 w 456"/>
                <a:gd name="T11" fmla="*/ 234 h 246"/>
                <a:gd name="T12" fmla="*/ 12 w 456"/>
                <a:gd name="T13" fmla="*/ 0 h 246"/>
                <a:gd name="T14" fmla="*/ 414 w 456"/>
                <a:gd name="T15" fmla="*/ 12 h 246"/>
                <a:gd name="T16" fmla="*/ 0 60000 65536"/>
                <a:gd name="T17" fmla="*/ 0 60000 65536"/>
                <a:gd name="T18" fmla="*/ 0 60000 65536"/>
                <a:gd name="T19" fmla="*/ 0 60000 65536"/>
                <a:gd name="T20" fmla="*/ 0 60000 65536"/>
                <a:gd name="T21" fmla="*/ 0 60000 65536"/>
                <a:gd name="T22" fmla="*/ 0 60000 65536"/>
                <a:gd name="T23" fmla="*/ 0 60000 65536"/>
                <a:gd name="T24" fmla="*/ 0 w 456"/>
                <a:gd name="T25" fmla="*/ 0 h 246"/>
                <a:gd name="T26" fmla="*/ 456 w 456"/>
                <a:gd name="T27" fmla="*/ 246 h 24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56" h="246">
                  <a:moveTo>
                    <a:pt x="414" y="12"/>
                  </a:moveTo>
                  <a:lnTo>
                    <a:pt x="438" y="24"/>
                  </a:lnTo>
                  <a:lnTo>
                    <a:pt x="426" y="48"/>
                  </a:lnTo>
                  <a:lnTo>
                    <a:pt x="456" y="78"/>
                  </a:lnTo>
                  <a:lnTo>
                    <a:pt x="456" y="246"/>
                  </a:lnTo>
                  <a:lnTo>
                    <a:pt x="0" y="234"/>
                  </a:lnTo>
                  <a:lnTo>
                    <a:pt x="12" y="0"/>
                  </a:lnTo>
                  <a:lnTo>
                    <a:pt x="414" y="12"/>
                  </a:lnTo>
                  <a:close/>
                </a:path>
              </a:pathLst>
            </a:custGeom>
            <a:solidFill>
              <a:srgbClr val="FF8C00"/>
            </a:solidFill>
            <a:ln w="9525">
              <a:solidFill>
                <a:srgbClr val="FF8C00"/>
              </a:solidFill>
              <a:prstDash val="solid"/>
              <a:round/>
              <a:headEnd/>
              <a:tailEnd/>
            </a:ln>
          </p:spPr>
          <p:txBody>
            <a:bodyPr/>
            <a:lstStyle/>
            <a:p>
              <a:endParaRPr lang="en-US"/>
            </a:p>
          </p:txBody>
        </p:sp>
        <p:sp>
          <p:nvSpPr>
            <p:cNvPr id="13362" name="Freeform 174"/>
            <p:cNvSpPr>
              <a:spLocks/>
            </p:cNvSpPr>
            <p:nvPr/>
          </p:nvSpPr>
          <p:spPr bwMode="auto">
            <a:xfrm>
              <a:off x="2541" y="2046"/>
              <a:ext cx="456" cy="246"/>
            </a:xfrm>
            <a:custGeom>
              <a:avLst/>
              <a:gdLst>
                <a:gd name="T0" fmla="*/ 414 w 456"/>
                <a:gd name="T1" fmla="*/ 12 h 246"/>
                <a:gd name="T2" fmla="*/ 438 w 456"/>
                <a:gd name="T3" fmla="*/ 24 h 246"/>
                <a:gd name="T4" fmla="*/ 426 w 456"/>
                <a:gd name="T5" fmla="*/ 48 h 246"/>
                <a:gd name="T6" fmla="*/ 456 w 456"/>
                <a:gd name="T7" fmla="*/ 78 h 246"/>
                <a:gd name="T8" fmla="*/ 456 w 456"/>
                <a:gd name="T9" fmla="*/ 246 h 246"/>
                <a:gd name="T10" fmla="*/ 0 w 456"/>
                <a:gd name="T11" fmla="*/ 234 h 246"/>
                <a:gd name="T12" fmla="*/ 12 w 456"/>
                <a:gd name="T13" fmla="*/ 0 h 246"/>
                <a:gd name="T14" fmla="*/ 414 w 456"/>
                <a:gd name="T15" fmla="*/ 12 h 246"/>
                <a:gd name="T16" fmla="*/ 414 w 456"/>
                <a:gd name="T17" fmla="*/ 18 h 2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56"/>
                <a:gd name="T28" fmla="*/ 0 h 246"/>
                <a:gd name="T29" fmla="*/ 456 w 456"/>
                <a:gd name="T30" fmla="*/ 246 h 2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56" h="246">
                  <a:moveTo>
                    <a:pt x="414" y="12"/>
                  </a:moveTo>
                  <a:lnTo>
                    <a:pt x="438" y="24"/>
                  </a:lnTo>
                  <a:lnTo>
                    <a:pt x="426" y="48"/>
                  </a:lnTo>
                  <a:lnTo>
                    <a:pt x="456" y="78"/>
                  </a:lnTo>
                  <a:lnTo>
                    <a:pt x="456" y="246"/>
                  </a:lnTo>
                  <a:lnTo>
                    <a:pt x="0" y="234"/>
                  </a:lnTo>
                  <a:lnTo>
                    <a:pt x="12" y="0"/>
                  </a:lnTo>
                  <a:lnTo>
                    <a:pt x="414" y="12"/>
                  </a:lnTo>
                  <a:lnTo>
                    <a:pt x="414" y="18"/>
                  </a:lnTo>
                </a:path>
              </a:pathLst>
            </a:custGeom>
            <a:noFill/>
            <a:ln w="9525">
              <a:solidFill>
                <a:srgbClr val="000000"/>
              </a:solidFill>
              <a:prstDash val="solid"/>
              <a:round/>
              <a:headEnd/>
              <a:tailEnd/>
            </a:ln>
          </p:spPr>
          <p:txBody>
            <a:bodyPr/>
            <a:lstStyle/>
            <a:p>
              <a:endParaRPr lang="en-US"/>
            </a:p>
          </p:txBody>
        </p:sp>
        <p:sp>
          <p:nvSpPr>
            <p:cNvPr id="13363" name="Freeform 175"/>
            <p:cNvSpPr>
              <a:spLocks/>
            </p:cNvSpPr>
            <p:nvPr/>
          </p:nvSpPr>
          <p:spPr bwMode="auto">
            <a:xfrm>
              <a:off x="3321" y="2088"/>
              <a:ext cx="450" cy="228"/>
            </a:xfrm>
            <a:custGeom>
              <a:avLst/>
              <a:gdLst>
                <a:gd name="T0" fmla="*/ 360 w 450"/>
                <a:gd name="T1" fmla="*/ 186 h 228"/>
                <a:gd name="T2" fmla="*/ 84 w 450"/>
                <a:gd name="T3" fmla="*/ 210 h 228"/>
                <a:gd name="T4" fmla="*/ 84 w 450"/>
                <a:gd name="T5" fmla="*/ 222 h 228"/>
                <a:gd name="T6" fmla="*/ 0 w 450"/>
                <a:gd name="T7" fmla="*/ 228 h 228"/>
                <a:gd name="T8" fmla="*/ 6 w 450"/>
                <a:gd name="T9" fmla="*/ 222 h 228"/>
                <a:gd name="T10" fmla="*/ 18 w 450"/>
                <a:gd name="T11" fmla="*/ 222 h 228"/>
                <a:gd name="T12" fmla="*/ 12 w 450"/>
                <a:gd name="T13" fmla="*/ 192 h 228"/>
                <a:gd name="T14" fmla="*/ 12 w 450"/>
                <a:gd name="T15" fmla="*/ 186 h 228"/>
                <a:gd name="T16" fmla="*/ 24 w 450"/>
                <a:gd name="T17" fmla="*/ 168 h 228"/>
                <a:gd name="T18" fmla="*/ 60 w 450"/>
                <a:gd name="T19" fmla="*/ 180 h 228"/>
                <a:gd name="T20" fmla="*/ 54 w 450"/>
                <a:gd name="T21" fmla="*/ 156 h 228"/>
                <a:gd name="T22" fmla="*/ 78 w 450"/>
                <a:gd name="T23" fmla="*/ 144 h 228"/>
                <a:gd name="T24" fmla="*/ 72 w 450"/>
                <a:gd name="T25" fmla="*/ 132 h 228"/>
                <a:gd name="T26" fmla="*/ 78 w 450"/>
                <a:gd name="T27" fmla="*/ 120 h 228"/>
                <a:gd name="T28" fmla="*/ 84 w 450"/>
                <a:gd name="T29" fmla="*/ 120 h 228"/>
                <a:gd name="T30" fmla="*/ 90 w 450"/>
                <a:gd name="T31" fmla="*/ 114 h 228"/>
                <a:gd name="T32" fmla="*/ 102 w 450"/>
                <a:gd name="T33" fmla="*/ 120 h 228"/>
                <a:gd name="T34" fmla="*/ 102 w 450"/>
                <a:gd name="T35" fmla="*/ 108 h 228"/>
                <a:gd name="T36" fmla="*/ 138 w 450"/>
                <a:gd name="T37" fmla="*/ 120 h 228"/>
                <a:gd name="T38" fmla="*/ 150 w 450"/>
                <a:gd name="T39" fmla="*/ 102 h 228"/>
                <a:gd name="T40" fmla="*/ 162 w 450"/>
                <a:gd name="T41" fmla="*/ 108 h 228"/>
                <a:gd name="T42" fmla="*/ 180 w 450"/>
                <a:gd name="T43" fmla="*/ 84 h 228"/>
                <a:gd name="T44" fmla="*/ 186 w 450"/>
                <a:gd name="T45" fmla="*/ 96 h 228"/>
                <a:gd name="T46" fmla="*/ 204 w 450"/>
                <a:gd name="T47" fmla="*/ 96 h 228"/>
                <a:gd name="T48" fmla="*/ 234 w 450"/>
                <a:gd name="T49" fmla="*/ 48 h 228"/>
                <a:gd name="T50" fmla="*/ 228 w 450"/>
                <a:gd name="T51" fmla="*/ 36 h 228"/>
                <a:gd name="T52" fmla="*/ 264 w 450"/>
                <a:gd name="T53" fmla="*/ 24 h 228"/>
                <a:gd name="T54" fmla="*/ 264 w 450"/>
                <a:gd name="T55" fmla="*/ 0 h 228"/>
                <a:gd name="T56" fmla="*/ 288 w 450"/>
                <a:gd name="T57" fmla="*/ 0 h 228"/>
                <a:gd name="T58" fmla="*/ 300 w 450"/>
                <a:gd name="T59" fmla="*/ 18 h 228"/>
                <a:gd name="T60" fmla="*/ 336 w 450"/>
                <a:gd name="T61" fmla="*/ 30 h 228"/>
                <a:gd name="T62" fmla="*/ 384 w 450"/>
                <a:gd name="T63" fmla="*/ 12 h 228"/>
                <a:gd name="T64" fmla="*/ 402 w 450"/>
                <a:gd name="T65" fmla="*/ 36 h 228"/>
                <a:gd name="T66" fmla="*/ 402 w 450"/>
                <a:gd name="T67" fmla="*/ 36 h 228"/>
                <a:gd name="T68" fmla="*/ 414 w 450"/>
                <a:gd name="T69" fmla="*/ 72 h 228"/>
                <a:gd name="T70" fmla="*/ 450 w 450"/>
                <a:gd name="T71" fmla="*/ 102 h 228"/>
                <a:gd name="T72" fmla="*/ 390 w 450"/>
                <a:gd name="T73" fmla="*/ 174 h 228"/>
                <a:gd name="T74" fmla="*/ 360 w 450"/>
                <a:gd name="T75" fmla="*/ 186 h 22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50"/>
                <a:gd name="T115" fmla="*/ 0 h 228"/>
                <a:gd name="T116" fmla="*/ 450 w 450"/>
                <a:gd name="T117" fmla="*/ 228 h 22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50" h="228">
                  <a:moveTo>
                    <a:pt x="360" y="186"/>
                  </a:moveTo>
                  <a:lnTo>
                    <a:pt x="84" y="210"/>
                  </a:lnTo>
                  <a:lnTo>
                    <a:pt x="84" y="222"/>
                  </a:lnTo>
                  <a:lnTo>
                    <a:pt x="0" y="228"/>
                  </a:lnTo>
                  <a:lnTo>
                    <a:pt x="6" y="222"/>
                  </a:lnTo>
                  <a:lnTo>
                    <a:pt x="18" y="222"/>
                  </a:lnTo>
                  <a:lnTo>
                    <a:pt x="12" y="192"/>
                  </a:lnTo>
                  <a:lnTo>
                    <a:pt x="12" y="186"/>
                  </a:lnTo>
                  <a:lnTo>
                    <a:pt x="24" y="168"/>
                  </a:lnTo>
                  <a:lnTo>
                    <a:pt x="60" y="180"/>
                  </a:lnTo>
                  <a:lnTo>
                    <a:pt x="54" y="156"/>
                  </a:lnTo>
                  <a:lnTo>
                    <a:pt x="78" y="144"/>
                  </a:lnTo>
                  <a:lnTo>
                    <a:pt x="72" y="132"/>
                  </a:lnTo>
                  <a:lnTo>
                    <a:pt x="78" y="120"/>
                  </a:lnTo>
                  <a:lnTo>
                    <a:pt x="84" y="120"/>
                  </a:lnTo>
                  <a:lnTo>
                    <a:pt x="90" y="114"/>
                  </a:lnTo>
                  <a:lnTo>
                    <a:pt x="102" y="120"/>
                  </a:lnTo>
                  <a:lnTo>
                    <a:pt x="102" y="108"/>
                  </a:lnTo>
                  <a:lnTo>
                    <a:pt x="138" y="120"/>
                  </a:lnTo>
                  <a:lnTo>
                    <a:pt x="150" y="102"/>
                  </a:lnTo>
                  <a:lnTo>
                    <a:pt x="162" y="108"/>
                  </a:lnTo>
                  <a:lnTo>
                    <a:pt x="180" y="84"/>
                  </a:lnTo>
                  <a:lnTo>
                    <a:pt x="186" y="96"/>
                  </a:lnTo>
                  <a:lnTo>
                    <a:pt x="204" y="96"/>
                  </a:lnTo>
                  <a:lnTo>
                    <a:pt x="234" y="48"/>
                  </a:lnTo>
                  <a:lnTo>
                    <a:pt x="228" y="36"/>
                  </a:lnTo>
                  <a:lnTo>
                    <a:pt x="264" y="24"/>
                  </a:lnTo>
                  <a:lnTo>
                    <a:pt x="264" y="0"/>
                  </a:lnTo>
                  <a:lnTo>
                    <a:pt x="288" y="0"/>
                  </a:lnTo>
                  <a:lnTo>
                    <a:pt x="300" y="18"/>
                  </a:lnTo>
                  <a:lnTo>
                    <a:pt x="336" y="30"/>
                  </a:lnTo>
                  <a:lnTo>
                    <a:pt x="384" y="12"/>
                  </a:lnTo>
                  <a:lnTo>
                    <a:pt x="402" y="36"/>
                  </a:lnTo>
                  <a:lnTo>
                    <a:pt x="414" y="72"/>
                  </a:lnTo>
                  <a:lnTo>
                    <a:pt x="450" y="102"/>
                  </a:lnTo>
                  <a:lnTo>
                    <a:pt x="390" y="174"/>
                  </a:lnTo>
                  <a:lnTo>
                    <a:pt x="360" y="186"/>
                  </a:lnTo>
                  <a:close/>
                </a:path>
              </a:pathLst>
            </a:custGeom>
            <a:solidFill>
              <a:srgbClr val="FF4500"/>
            </a:solidFill>
            <a:ln w="9525">
              <a:solidFill>
                <a:srgbClr val="FF4500"/>
              </a:solidFill>
              <a:prstDash val="solid"/>
              <a:round/>
              <a:headEnd/>
              <a:tailEnd/>
            </a:ln>
          </p:spPr>
          <p:txBody>
            <a:bodyPr/>
            <a:lstStyle/>
            <a:p>
              <a:endParaRPr lang="en-US"/>
            </a:p>
          </p:txBody>
        </p:sp>
        <p:sp>
          <p:nvSpPr>
            <p:cNvPr id="13364" name="Freeform 176"/>
            <p:cNvSpPr>
              <a:spLocks/>
            </p:cNvSpPr>
            <p:nvPr/>
          </p:nvSpPr>
          <p:spPr bwMode="auto">
            <a:xfrm>
              <a:off x="3321" y="2088"/>
              <a:ext cx="450" cy="228"/>
            </a:xfrm>
            <a:custGeom>
              <a:avLst/>
              <a:gdLst>
                <a:gd name="T0" fmla="*/ 360 w 450"/>
                <a:gd name="T1" fmla="*/ 186 h 228"/>
                <a:gd name="T2" fmla="*/ 84 w 450"/>
                <a:gd name="T3" fmla="*/ 210 h 228"/>
                <a:gd name="T4" fmla="*/ 84 w 450"/>
                <a:gd name="T5" fmla="*/ 222 h 228"/>
                <a:gd name="T6" fmla="*/ 0 w 450"/>
                <a:gd name="T7" fmla="*/ 228 h 228"/>
                <a:gd name="T8" fmla="*/ 6 w 450"/>
                <a:gd name="T9" fmla="*/ 222 h 228"/>
                <a:gd name="T10" fmla="*/ 18 w 450"/>
                <a:gd name="T11" fmla="*/ 222 h 228"/>
                <a:gd name="T12" fmla="*/ 12 w 450"/>
                <a:gd name="T13" fmla="*/ 192 h 228"/>
                <a:gd name="T14" fmla="*/ 12 w 450"/>
                <a:gd name="T15" fmla="*/ 186 h 228"/>
                <a:gd name="T16" fmla="*/ 24 w 450"/>
                <a:gd name="T17" fmla="*/ 168 h 228"/>
                <a:gd name="T18" fmla="*/ 60 w 450"/>
                <a:gd name="T19" fmla="*/ 180 h 228"/>
                <a:gd name="T20" fmla="*/ 54 w 450"/>
                <a:gd name="T21" fmla="*/ 156 h 228"/>
                <a:gd name="T22" fmla="*/ 78 w 450"/>
                <a:gd name="T23" fmla="*/ 144 h 228"/>
                <a:gd name="T24" fmla="*/ 72 w 450"/>
                <a:gd name="T25" fmla="*/ 132 h 228"/>
                <a:gd name="T26" fmla="*/ 78 w 450"/>
                <a:gd name="T27" fmla="*/ 120 h 228"/>
                <a:gd name="T28" fmla="*/ 84 w 450"/>
                <a:gd name="T29" fmla="*/ 120 h 228"/>
                <a:gd name="T30" fmla="*/ 90 w 450"/>
                <a:gd name="T31" fmla="*/ 114 h 228"/>
                <a:gd name="T32" fmla="*/ 102 w 450"/>
                <a:gd name="T33" fmla="*/ 120 h 228"/>
                <a:gd name="T34" fmla="*/ 102 w 450"/>
                <a:gd name="T35" fmla="*/ 108 h 228"/>
                <a:gd name="T36" fmla="*/ 138 w 450"/>
                <a:gd name="T37" fmla="*/ 120 h 228"/>
                <a:gd name="T38" fmla="*/ 150 w 450"/>
                <a:gd name="T39" fmla="*/ 102 h 228"/>
                <a:gd name="T40" fmla="*/ 162 w 450"/>
                <a:gd name="T41" fmla="*/ 108 h 228"/>
                <a:gd name="T42" fmla="*/ 180 w 450"/>
                <a:gd name="T43" fmla="*/ 84 h 228"/>
                <a:gd name="T44" fmla="*/ 186 w 450"/>
                <a:gd name="T45" fmla="*/ 96 h 228"/>
                <a:gd name="T46" fmla="*/ 204 w 450"/>
                <a:gd name="T47" fmla="*/ 96 h 228"/>
                <a:gd name="T48" fmla="*/ 234 w 450"/>
                <a:gd name="T49" fmla="*/ 48 h 228"/>
                <a:gd name="T50" fmla="*/ 228 w 450"/>
                <a:gd name="T51" fmla="*/ 36 h 228"/>
                <a:gd name="T52" fmla="*/ 264 w 450"/>
                <a:gd name="T53" fmla="*/ 24 h 228"/>
                <a:gd name="T54" fmla="*/ 264 w 450"/>
                <a:gd name="T55" fmla="*/ 0 h 228"/>
                <a:gd name="T56" fmla="*/ 288 w 450"/>
                <a:gd name="T57" fmla="*/ 0 h 228"/>
                <a:gd name="T58" fmla="*/ 300 w 450"/>
                <a:gd name="T59" fmla="*/ 18 h 228"/>
                <a:gd name="T60" fmla="*/ 336 w 450"/>
                <a:gd name="T61" fmla="*/ 30 h 228"/>
                <a:gd name="T62" fmla="*/ 384 w 450"/>
                <a:gd name="T63" fmla="*/ 12 h 228"/>
                <a:gd name="T64" fmla="*/ 402 w 450"/>
                <a:gd name="T65" fmla="*/ 36 h 228"/>
                <a:gd name="T66" fmla="*/ 408 w 450"/>
                <a:gd name="T67" fmla="*/ 36 h 228"/>
                <a:gd name="T68" fmla="*/ 402 w 450"/>
                <a:gd name="T69" fmla="*/ 36 h 228"/>
                <a:gd name="T70" fmla="*/ 414 w 450"/>
                <a:gd name="T71" fmla="*/ 72 h 228"/>
                <a:gd name="T72" fmla="*/ 450 w 450"/>
                <a:gd name="T73" fmla="*/ 102 h 228"/>
                <a:gd name="T74" fmla="*/ 390 w 450"/>
                <a:gd name="T75" fmla="*/ 174 h 228"/>
                <a:gd name="T76" fmla="*/ 360 w 450"/>
                <a:gd name="T77" fmla="*/ 186 h 228"/>
                <a:gd name="T78" fmla="*/ 360 w 450"/>
                <a:gd name="T79" fmla="*/ 192 h 2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50"/>
                <a:gd name="T121" fmla="*/ 0 h 228"/>
                <a:gd name="T122" fmla="*/ 450 w 450"/>
                <a:gd name="T123" fmla="*/ 228 h 2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50" h="228">
                  <a:moveTo>
                    <a:pt x="360" y="186"/>
                  </a:moveTo>
                  <a:lnTo>
                    <a:pt x="84" y="210"/>
                  </a:lnTo>
                  <a:lnTo>
                    <a:pt x="84" y="222"/>
                  </a:lnTo>
                  <a:lnTo>
                    <a:pt x="0" y="228"/>
                  </a:lnTo>
                  <a:lnTo>
                    <a:pt x="6" y="222"/>
                  </a:lnTo>
                  <a:lnTo>
                    <a:pt x="18" y="222"/>
                  </a:lnTo>
                  <a:lnTo>
                    <a:pt x="12" y="192"/>
                  </a:lnTo>
                  <a:lnTo>
                    <a:pt x="12" y="186"/>
                  </a:lnTo>
                  <a:lnTo>
                    <a:pt x="24" y="168"/>
                  </a:lnTo>
                  <a:lnTo>
                    <a:pt x="60" y="180"/>
                  </a:lnTo>
                  <a:lnTo>
                    <a:pt x="54" y="156"/>
                  </a:lnTo>
                  <a:lnTo>
                    <a:pt x="78" y="144"/>
                  </a:lnTo>
                  <a:lnTo>
                    <a:pt x="72" y="132"/>
                  </a:lnTo>
                  <a:lnTo>
                    <a:pt x="78" y="120"/>
                  </a:lnTo>
                  <a:lnTo>
                    <a:pt x="84" y="120"/>
                  </a:lnTo>
                  <a:lnTo>
                    <a:pt x="90" y="114"/>
                  </a:lnTo>
                  <a:lnTo>
                    <a:pt x="102" y="120"/>
                  </a:lnTo>
                  <a:lnTo>
                    <a:pt x="102" y="108"/>
                  </a:lnTo>
                  <a:lnTo>
                    <a:pt x="138" y="120"/>
                  </a:lnTo>
                  <a:lnTo>
                    <a:pt x="150" y="102"/>
                  </a:lnTo>
                  <a:lnTo>
                    <a:pt x="162" y="108"/>
                  </a:lnTo>
                  <a:lnTo>
                    <a:pt x="180" y="84"/>
                  </a:lnTo>
                  <a:lnTo>
                    <a:pt x="186" y="96"/>
                  </a:lnTo>
                  <a:lnTo>
                    <a:pt x="204" y="96"/>
                  </a:lnTo>
                  <a:lnTo>
                    <a:pt x="234" y="48"/>
                  </a:lnTo>
                  <a:lnTo>
                    <a:pt x="228" y="36"/>
                  </a:lnTo>
                  <a:lnTo>
                    <a:pt x="264" y="24"/>
                  </a:lnTo>
                  <a:lnTo>
                    <a:pt x="264" y="0"/>
                  </a:lnTo>
                  <a:lnTo>
                    <a:pt x="288" y="0"/>
                  </a:lnTo>
                  <a:lnTo>
                    <a:pt x="300" y="18"/>
                  </a:lnTo>
                  <a:lnTo>
                    <a:pt x="336" y="30"/>
                  </a:lnTo>
                  <a:lnTo>
                    <a:pt x="384" y="12"/>
                  </a:lnTo>
                  <a:lnTo>
                    <a:pt x="402" y="36"/>
                  </a:lnTo>
                  <a:lnTo>
                    <a:pt x="408" y="36"/>
                  </a:lnTo>
                  <a:lnTo>
                    <a:pt x="402" y="36"/>
                  </a:lnTo>
                  <a:lnTo>
                    <a:pt x="414" y="72"/>
                  </a:lnTo>
                  <a:lnTo>
                    <a:pt x="450" y="102"/>
                  </a:lnTo>
                  <a:lnTo>
                    <a:pt x="390" y="174"/>
                  </a:lnTo>
                  <a:lnTo>
                    <a:pt x="360" y="186"/>
                  </a:lnTo>
                  <a:lnTo>
                    <a:pt x="360" y="192"/>
                  </a:lnTo>
                </a:path>
              </a:pathLst>
            </a:custGeom>
            <a:noFill/>
            <a:ln w="9525">
              <a:solidFill>
                <a:srgbClr val="000000"/>
              </a:solidFill>
              <a:prstDash val="solid"/>
              <a:round/>
              <a:headEnd/>
              <a:tailEnd/>
            </a:ln>
          </p:spPr>
          <p:txBody>
            <a:bodyPr/>
            <a:lstStyle/>
            <a:p>
              <a:endParaRPr lang="en-US"/>
            </a:p>
          </p:txBody>
        </p:sp>
        <p:sp>
          <p:nvSpPr>
            <p:cNvPr id="13365" name="Freeform 177"/>
            <p:cNvSpPr>
              <a:spLocks/>
            </p:cNvSpPr>
            <p:nvPr/>
          </p:nvSpPr>
          <p:spPr bwMode="auto">
            <a:xfrm>
              <a:off x="3039" y="2598"/>
              <a:ext cx="348" cy="306"/>
            </a:xfrm>
            <a:custGeom>
              <a:avLst/>
              <a:gdLst>
                <a:gd name="T0" fmla="*/ 306 w 348"/>
                <a:gd name="T1" fmla="*/ 210 h 306"/>
                <a:gd name="T2" fmla="*/ 264 w 348"/>
                <a:gd name="T3" fmla="*/ 198 h 306"/>
                <a:gd name="T4" fmla="*/ 246 w 348"/>
                <a:gd name="T5" fmla="*/ 216 h 306"/>
                <a:gd name="T6" fmla="*/ 270 w 348"/>
                <a:gd name="T7" fmla="*/ 228 h 306"/>
                <a:gd name="T8" fmla="*/ 300 w 348"/>
                <a:gd name="T9" fmla="*/ 216 h 306"/>
                <a:gd name="T10" fmla="*/ 288 w 348"/>
                <a:gd name="T11" fmla="*/ 228 h 306"/>
                <a:gd name="T12" fmla="*/ 306 w 348"/>
                <a:gd name="T13" fmla="*/ 234 h 306"/>
                <a:gd name="T14" fmla="*/ 312 w 348"/>
                <a:gd name="T15" fmla="*/ 222 h 306"/>
                <a:gd name="T16" fmla="*/ 330 w 348"/>
                <a:gd name="T17" fmla="*/ 210 h 306"/>
                <a:gd name="T18" fmla="*/ 336 w 348"/>
                <a:gd name="T19" fmla="*/ 234 h 306"/>
                <a:gd name="T20" fmla="*/ 306 w 348"/>
                <a:gd name="T21" fmla="*/ 258 h 306"/>
                <a:gd name="T22" fmla="*/ 312 w 348"/>
                <a:gd name="T23" fmla="*/ 270 h 306"/>
                <a:gd name="T24" fmla="*/ 348 w 348"/>
                <a:gd name="T25" fmla="*/ 288 h 306"/>
                <a:gd name="T26" fmla="*/ 342 w 348"/>
                <a:gd name="T27" fmla="*/ 300 h 306"/>
                <a:gd name="T28" fmla="*/ 336 w 348"/>
                <a:gd name="T29" fmla="*/ 294 h 306"/>
                <a:gd name="T30" fmla="*/ 324 w 348"/>
                <a:gd name="T31" fmla="*/ 306 h 306"/>
                <a:gd name="T32" fmla="*/ 318 w 348"/>
                <a:gd name="T33" fmla="*/ 282 h 306"/>
                <a:gd name="T34" fmla="*/ 276 w 348"/>
                <a:gd name="T35" fmla="*/ 270 h 306"/>
                <a:gd name="T36" fmla="*/ 282 w 348"/>
                <a:gd name="T37" fmla="*/ 288 h 306"/>
                <a:gd name="T38" fmla="*/ 270 w 348"/>
                <a:gd name="T39" fmla="*/ 300 h 306"/>
                <a:gd name="T40" fmla="*/ 258 w 348"/>
                <a:gd name="T41" fmla="*/ 282 h 306"/>
                <a:gd name="T42" fmla="*/ 252 w 348"/>
                <a:gd name="T43" fmla="*/ 294 h 306"/>
                <a:gd name="T44" fmla="*/ 240 w 348"/>
                <a:gd name="T45" fmla="*/ 282 h 306"/>
                <a:gd name="T46" fmla="*/ 234 w 348"/>
                <a:gd name="T47" fmla="*/ 300 h 306"/>
                <a:gd name="T48" fmla="*/ 222 w 348"/>
                <a:gd name="T49" fmla="*/ 300 h 306"/>
                <a:gd name="T50" fmla="*/ 204 w 348"/>
                <a:gd name="T51" fmla="*/ 294 h 306"/>
                <a:gd name="T52" fmla="*/ 192 w 348"/>
                <a:gd name="T53" fmla="*/ 270 h 306"/>
                <a:gd name="T54" fmla="*/ 174 w 348"/>
                <a:gd name="T55" fmla="*/ 270 h 306"/>
                <a:gd name="T56" fmla="*/ 174 w 348"/>
                <a:gd name="T57" fmla="*/ 252 h 306"/>
                <a:gd name="T58" fmla="*/ 156 w 348"/>
                <a:gd name="T59" fmla="*/ 258 h 306"/>
                <a:gd name="T60" fmla="*/ 156 w 348"/>
                <a:gd name="T61" fmla="*/ 246 h 306"/>
                <a:gd name="T62" fmla="*/ 132 w 348"/>
                <a:gd name="T63" fmla="*/ 252 h 306"/>
                <a:gd name="T64" fmla="*/ 144 w 348"/>
                <a:gd name="T65" fmla="*/ 264 h 306"/>
                <a:gd name="T66" fmla="*/ 126 w 348"/>
                <a:gd name="T67" fmla="*/ 270 h 306"/>
                <a:gd name="T68" fmla="*/ 66 w 348"/>
                <a:gd name="T69" fmla="*/ 252 h 306"/>
                <a:gd name="T70" fmla="*/ 18 w 348"/>
                <a:gd name="T71" fmla="*/ 258 h 306"/>
                <a:gd name="T72" fmla="*/ 12 w 348"/>
                <a:gd name="T73" fmla="*/ 252 h 306"/>
                <a:gd name="T74" fmla="*/ 30 w 348"/>
                <a:gd name="T75" fmla="*/ 234 h 306"/>
                <a:gd name="T76" fmla="*/ 24 w 348"/>
                <a:gd name="T77" fmla="*/ 192 h 306"/>
                <a:gd name="T78" fmla="*/ 36 w 348"/>
                <a:gd name="T79" fmla="*/ 156 h 306"/>
                <a:gd name="T80" fmla="*/ 0 w 348"/>
                <a:gd name="T81" fmla="*/ 84 h 306"/>
                <a:gd name="T82" fmla="*/ 0 w 348"/>
                <a:gd name="T83" fmla="*/ 6 h 306"/>
                <a:gd name="T84" fmla="*/ 186 w 348"/>
                <a:gd name="T85" fmla="*/ 0 h 306"/>
                <a:gd name="T86" fmla="*/ 192 w 348"/>
                <a:gd name="T87" fmla="*/ 6 h 306"/>
                <a:gd name="T88" fmla="*/ 192 w 348"/>
                <a:gd name="T89" fmla="*/ 30 h 306"/>
                <a:gd name="T90" fmla="*/ 198 w 348"/>
                <a:gd name="T91" fmla="*/ 30 h 306"/>
                <a:gd name="T92" fmla="*/ 192 w 348"/>
                <a:gd name="T93" fmla="*/ 36 h 306"/>
                <a:gd name="T94" fmla="*/ 210 w 348"/>
                <a:gd name="T95" fmla="*/ 54 h 306"/>
                <a:gd name="T96" fmla="*/ 192 w 348"/>
                <a:gd name="T97" fmla="*/ 60 h 306"/>
                <a:gd name="T98" fmla="*/ 204 w 348"/>
                <a:gd name="T99" fmla="*/ 66 h 306"/>
                <a:gd name="T100" fmla="*/ 174 w 348"/>
                <a:gd name="T101" fmla="*/ 108 h 306"/>
                <a:gd name="T102" fmla="*/ 168 w 348"/>
                <a:gd name="T103" fmla="*/ 156 h 306"/>
                <a:gd name="T104" fmla="*/ 288 w 348"/>
                <a:gd name="T105" fmla="*/ 150 h 306"/>
                <a:gd name="T106" fmla="*/ 288 w 348"/>
                <a:gd name="T107" fmla="*/ 174 h 306"/>
                <a:gd name="T108" fmla="*/ 306 w 348"/>
                <a:gd name="T109" fmla="*/ 210 h 3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8"/>
                <a:gd name="T166" fmla="*/ 0 h 306"/>
                <a:gd name="T167" fmla="*/ 348 w 348"/>
                <a:gd name="T168" fmla="*/ 306 h 3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8" h="306">
                  <a:moveTo>
                    <a:pt x="306" y="210"/>
                  </a:moveTo>
                  <a:lnTo>
                    <a:pt x="264" y="198"/>
                  </a:lnTo>
                  <a:lnTo>
                    <a:pt x="246" y="216"/>
                  </a:lnTo>
                  <a:lnTo>
                    <a:pt x="270" y="228"/>
                  </a:lnTo>
                  <a:lnTo>
                    <a:pt x="300" y="216"/>
                  </a:lnTo>
                  <a:lnTo>
                    <a:pt x="288" y="228"/>
                  </a:lnTo>
                  <a:lnTo>
                    <a:pt x="306" y="234"/>
                  </a:lnTo>
                  <a:lnTo>
                    <a:pt x="312" y="222"/>
                  </a:lnTo>
                  <a:lnTo>
                    <a:pt x="330" y="210"/>
                  </a:lnTo>
                  <a:lnTo>
                    <a:pt x="336" y="234"/>
                  </a:lnTo>
                  <a:lnTo>
                    <a:pt x="306" y="258"/>
                  </a:lnTo>
                  <a:lnTo>
                    <a:pt x="312" y="270"/>
                  </a:lnTo>
                  <a:lnTo>
                    <a:pt x="348" y="288"/>
                  </a:lnTo>
                  <a:lnTo>
                    <a:pt x="342" y="300"/>
                  </a:lnTo>
                  <a:lnTo>
                    <a:pt x="336" y="294"/>
                  </a:lnTo>
                  <a:lnTo>
                    <a:pt x="324" y="306"/>
                  </a:lnTo>
                  <a:lnTo>
                    <a:pt x="318" y="282"/>
                  </a:lnTo>
                  <a:lnTo>
                    <a:pt x="276" y="270"/>
                  </a:lnTo>
                  <a:lnTo>
                    <a:pt x="282" y="288"/>
                  </a:lnTo>
                  <a:lnTo>
                    <a:pt x="270" y="300"/>
                  </a:lnTo>
                  <a:lnTo>
                    <a:pt x="258" y="282"/>
                  </a:lnTo>
                  <a:lnTo>
                    <a:pt x="252" y="294"/>
                  </a:lnTo>
                  <a:lnTo>
                    <a:pt x="240" y="282"/>
                  </a:lnTo>
                  <a:lnTo>
                    <a:pt x="234" y="300"/>
                  </a:lnTo>
                  <a:lnTo>
                    <a:pt x="222" y="300"/>
                  </a:lnTo>
                  <a:lnTo>
                    <a:pt x="204" y="294"/>
                  </a:lnTo>
                  <a:lnTo>
                    <a:pt x="192" y="270"/>
                  </a:lnTo>
                  <a:lnTo>
                    <a:pt x="174" y="270"/>
                  </a:lnTo>
                  <a:lnTo>
                    <a:pt x="174" y="252"/>
                  </a:lnTo>
                  <a:lnTo>
                    <a:pt x="156" y="258"/>
                  </a:lnTo>
                  <a:lnTo>
                    <a:pt x="156" y="246"/>
                  </a:lnTo>
                  <a:lnTo>
                    <a:pt x="132" y="252"/>
                  </a:lnTo>
                  <a:lnTo>
                    <a:pt x="144" y="264"/>
                  </a:lnTo>
                  <a:lnTo>
                    <a:pt x="126" y="270"/>
                  </a:lnTo>
                  <a:lnTo>
                    <a:pt x="66" y="252"/>
                  </a:lnTo>
                  <a:lnTo>
                    <a:pt x="18" y="258"/>
                  </a:lnTo>
                  <a:lnTo>
                    <a:pt x="12" y="252"/>
                  </a:lnTo>
                  <a:lnTo>
                    <a:pt x="30" y="234"/>
                  </a:lnTo>
                  <a:lnTo>
                    <a:pt x="24" y="192"/>
                  </a:lnTo>
                  <a:lnTo>
                    <a:pt x="36" y="156"/>
                  </a:lnTo>
                  <a:lnTo>
                    <a:pt x="0" y="84"/>
                  </a:lnTo>
                  <a:lnTo>
                    <a:pt x="0" y="6"/>
                  </a:lnTo>
                  <a:lnTo>
                    <a:pt x="186" y="0"/>
                  </a:lnTo>
                  <a:lnTo>
                    <a:pt x="192" y="6"/>
                  </a:lnTo>
                  <a:lnTo>
                    <a:pt x="192" y="30"/>
                  </a:lnTo>
                  <a:lnTo>
                    <a:pt x="198" y="30"/>
                  </a:lnTo>
                  <a:lnTo>
                    <a:pt x="192" y="36"/>
                  </a:lnTo>
                  <a:lnTo>
                    <a:pt x="210" y="54"/>
                  </a:lnTo>
                  <a:lnTo>
                    <a:pt x="192" y="60"/>
                  </a:lnTo>
                  <a:lnTo>
                    <a:pt x="204" y="66"/>
                  </a:lnTo>
                  <a:lnTo>
                    <a:pt x="174" y="108"/>
                  </a:lnTo>
                  <a:lnTo>
                    <a:pt x="168" y="156"/>
                  </a:lnTo>
                  <a:lnTo>
                    <a:pt x="288" y="150"/>
                  </a:lnTo>
                  <a:lnTo>
                    <a:pt x="288" y="174"/>
                  </a:lnTo>
                  <a:lnTo>
                    <a:pt x="306" y="210"/>
                  </a:lnTo>
                  <a:close/>
                </a:path>
              </a:pathLst>
            </a:custGeom>
            <a:solidFill>
              <a:srgbClr val="B22222"/>
            </a:solidFill>
            <a:ln w="9525">
              <a:solidFill>
                <a:srgbClr val="B22222"/>
              </a:solidFill>
              <a:prstDash val="solid"/>
              <a:round/>
              <a:headEnd/>
              <a:tailEnd/>
            </a:ln>
          </p:spPr>
          <p:txBody>
            <a:bodyPr/>
            <a:lstStyle/>
            <a:p>
              <a:endParaRPr lang="en-US"/>
            </a:p>
          </p:txBody>
        </p:sp>
        <p:sp>
          <p:nvSpPr>
            <p:cNvPr id="13366" name="Freeform 178"/>
            <p:cNvSpPr>
              <a:spLocks/>
            </p:cNvSpPr>
            <p:nvPr/>
          </p:nvSpPr>
          <p:spPr bwMode="auto">
            <a:xfrm>
              <a:off x="3039" y="2598"/>
              <a:ext cx="348" cy="306"/>
            </a:xfrm>
            <a:custGeom>
              <a:avLst/>
              <a:gdLst>
                <a:gd name="T0" fmla="*/ 306 w 348"/>
                <a:gd name="T1" fmla="*/ 210 h 306"/>
                <a:gd name="T2" fmla="*/ 264 w 348"/>
                <a:gd name="T3" fmla="*/ 198 h 306"/>
                <a:gd name="T4" fmla="*/ 246 w 348"/>
                <a:gd name="T5" fmla="*/ 216 h 306"/>
                <a:gd name="T6" fmla="*/ 270 w 348"/>
                <a:gd name="T7" fmla="*/ 228 h 306"/>
                <a:gd name="T8" fmla="*/ 300 w 348"/>
                <a:gd name="T9" fmla="*/ 216 h 306"/>
                <a:gd name="T10" fmla="*/ 288 w 348"/>
                <a:gd name="T11" fmla="*/ 228 h 306"/>
                <a:gd name="T12" fmla="*/ 306 w 348"/>
                <a:gd name="T13" fmla="*/ 234 h 306"/>
                <a:gd name="T14" fmla="*/ 312 w 348"/>
                <a:gd name="T15" fmla="*/ 222 h 306"/>
                <a:gd name="T16" fmla="*/ 330 w 348"/>
                <a:gd name="T17" fmla="*/ 210 h 306"/>
                <a:gd name="T18" fmla="*/ 336 w 348"/>
                <a:gd name="T19" fmla="*/ 234 h 306"/>
                <a:gd name="T20" fmla="*/ 306 w 348"/>
                <a:gd name="T21" fmla="*/ 258 h 306"/>
                <a:gd name="T22" fmla="*/ 312 w 348"/>
                <a:gd name="T23" fmla="*/ 270 h 306"/>
                <a:gd name="T24" fmla="*/ 348 w 348"/>
                <a:gd name="T25" fmla="*/ 288 h 306"/>
                <a:gd name="T26" fmla="*/ 342 w 348"/>
                <a:gd name="T27" fmla="*/ 300 h 306"/>
                <a:gd name="T28" fmla="*/ 336 w 348"/>
                <a:gd name="T29" fmla="*/ 294 h 306"/>
                <a:gd name="T30" fmla="*/ 324 w 348"/>
                <a:gd name="T31" fmla="*/ 306 h 306"/>
                <a:gd name="T32" fmla="*/ 318 w 348"/>
                <a:gd name="T33" fmla="*/ 282 h 306"/>
                <a:gd name="T34" fmla="*/ 276 w 348"/>
                <a:gd name="T35" fmla="*/ 270 h 306"/>
                <a:gd name="T36" fmla="*/ 282 w 348"/>
                <a:gd name="T37" fmla="*/ 288 h 306"/>
                <a:gd name="T38" fmla="*/ 270 w 348"/>
                <a:gd name="T39" fmla="*/ 300 h 306"/>
                <a:gd name="T40" fmla="*/ 258 w 348"/>
                <a:gd name="T41" fmla="*/ 282 h 306"/>
                <a:gd name="T42" fmla="*/ 252 w 348"/>
                <a:gd name="T43" fmla="*/ 294 h 306"/>
                <a:gd name="T44" fmla="*/ 240 w 348"/>
                <a:gd name="T45" fmla="*/ 282 h 306"/>
                <a:gd name="T46" fmla="*/ 234 w 348"/>
                <a:gd name="T47" fmla="*/ 300 h 306"/>
                <a:gd name="T48" fmla="*/ 222 w 348"/>
                <a:gd name="T49" fmla="*/ 300 h 306"/>
                <a:gd name="T50" fmla="*/ 204 w 348"/>
                <a:gd name="T51" fmla="*/ 294 h 306"/>
                <a:gd name="T52" fmla="*/ 192 w 348"/>
                <a:gd name="T53" fmla="*/ 270 h 306"/>
                <a:gd name="T54" fmla="*/ 174 w 348"/>
                <a:gd name="T55" fmla="*/ 270 h 306"/>
                <a:gd name="T56" fmla="*/ 174 w 348"/>
                <a:gd name="T57" fmla="*/ 252 h 306"/>
                <a:gd name="T58" fmla="*/ 156 w 348"/>
                <a:gd name="T59" fmla="*/ 258 h 306"/>
                <a:gd name="T60" fmla="*/ 156 w 348"/>
                <a:gd name="T61" fmla="*/ 246 h 306"/>
                <a:gd name="T62" fmla="*/ 132 w 348"/>
                <a:gd name="T63" fmla="*/ 252 h 306"/>
                <a:gd name="T64" fmla="*/ 144 w 348"/>
                <a:gd name="T65" fmla="*/ 264 h 306"/>
                <a:gd name="T66" fmla="*/ 126 w 348"/>
                <a:gd name="T67" fmla="*/ 270 h 306"/>
                <a:gd name="T68" fmla="*/ 66 w 348"/>
                <a:gd name="T69" fmla="*/ 252 h 306"/>
                <a:gd name="T70" fmla="*/ 18 w 348"/>
                <a:gd name="T71" fmla="*/ 258 h 306"/>
                <a:gd name="T72" fmla="*/ 12 w 348"/>
                <a:gd name="T73" fmla="*/ 252 h 306"/>
                <a:gd name="T74" fmla="*/ 30 w 348"/>
                <a:gd name="T75" fmla="*/ 234 h 306"/>
                <a:gd name="T76" fmla="*/ 24 w 348"/>
                <a:gd name="T77" fmla="*/ 192 h 306"/>
                <a:gd name="T78" fmla="*/ 36 w 348"/>
                <a:gd name="T79" fmla="*/ 156 h 306"/>
                <a:gd name="T80" fmla="*/ 0 w 348"/>
                <a:gd name="T81" fmla="*/ 84 h 306"/>
                <a:gd name="T82" fmla="*/ 0 w 348"/>
                <a:gd name="T83" fmla="*/ 6 h 306"/>
                <a:gd name="T84" fmla="*/ 186 w 348"/>
                <a:gd name="T85" fmla="*/ 0 h 306"/>
                <a:gd name="T86" fmla="*/ 192 w 348"/>
                <a:gd name="T87" fmla="*/ 6 h 306"/>
                <a:gd name="T88" fmla="*/ 192 w 348"/>
                <a:gd name="T89" fmla="*/ 30 h 306"/>
                <a:gd name="T90" fmla="*/ 198 w 348"/>
                <a:gd name="T91" fmla="*/ 30 h 306"/>
                <a:gd name="T92" fmla="*/ 192 w 348"/>
                <a:gd name="T93" fmla="*/ 36 h 306"/>
                <a:gd name="T94" fmla="*/ 210 w 348"/>
                <a:gd name="T95" fmla="*/ 54 h 306"/>
                <a:gd name="T96" fmla="*/ 192 w 348"/>
                <a:gd name="T97" fmla="*/ 60 h 306"/>
                <a:gd name="T98" fmla="*/ 204 w 348"/>
                <a:gd name="T99" fmla="*/ 66 h 306"/>
                <a:gd name="T100" fmla="*/ 174 w 348"/>
                <a:gd name="T101" fmla="*/ 108 h 306"/>
                <a:gd name="T102" fmla="*/ 168 w 348"/>
                <a:gd name="T103" fmla="*/ 156 h 306"/>
                <a:gd name="T104" fmla="*/ 288 w 348"/>
                <a:gd name="T105" fmla="*/ 150 h 306"/>
                <a:gd name="T106" fmla="*/ 288 w 348"/>
                <a:gd name="T107" fmla="*/ 174 h 306"/>
                <a:gd name="T108" fmla="*/ 306 w 348"/>
                <a:gd name="T109" fmla="*/ 210 h 306"/>
                <a:gd name="T110" fmla="*/ 306 w 348"/>
                <a:gd name="T111" fmla="*/ 216 h 3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8"/>
                <a:gd name="T169" fmla="*/ 0 h 306"/>
                <a:gd name="T170" fmla="*/ 348 w 348"/>
                <a:gd name="T171" fmla="*/ 306 h 3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8" h="306">
                  <a:moveTo>
                    <a:pt x="306" y="210"/>
                  </a:moveTo>
                  <a:lnTo>
                    <a:pt x="264" y="198"/>
                  </a:lnTo>
                  <a:lnTo>
                    <a:pt x="246" y="216"/>
                  </a:lnTo>
                  <a:lnTo>
                    <a:pt x="270" y="228"/>
                  </a:lnTo>
                  <a:lnTo>
                    <a:pt x="300" y="216"/>
                  </a:lnTo>
                  <a:lnTo>
                    <a:pt x="288" y="228"/>
                  </a:lnTo>
                  <a:lnTo>
                    <a:pt x="306" y="234"/>
                  </a:lnTo>
                  <a:lnTo>
                    <a:pt x="312" y="222"/>
                  </a:lnTo>
                  <a:lnTo>
                    <a:pt x="330" y="210"/>
                  </a:lnTo>
                  <a:lnTo>
                    <a:pt x="336" y="234"/>
                  </a:lnTo>
                  <a:lnTo>
                    <a:pt x="306" y="258"/>
                  </a:lnTo>
                  <a:lnTo>
                    <a:pt x="312" y="270"/>
                  </a:lnTo>
                  <a:lnTo>
                    <a:pt x="348" y="288"/>
                  </a:lnTo>
                  <a:lnTo>
                    <a:pt x="342" y="300"/>
                  </a:lnTo>
                  <a:lnTo>
                    <a:pt x="336" y="294"/>
                  </a:lnTo>
                  <a:lnTo>
                    <a:pt x="324" y="306"/>
                  </a:lnTo>
                  <a:lnTo>
                    <a:pt x="318" y="282"/>
                  </a:lnTo>
                  <a:lnTo>
                    <a:pt x="276" y="270"/>
                  </a:lnTo>
                  <a:lnTo>
                    <a:pt x="282" y="288"/>
                  </a:lnTo>
                  <a:lnTo>
                    <a:pt x="270" y="300"/>
                  </a:lnTo>
                  <a:lnTo>
                    <a:pt x="258" y="282"/>
                  </a:lnTo>
                  <a:lnTo>
                    <a:pt x="252" y="294"/>
                  </a:lnTo>
                  <a:lnTo>
                    <a:pt x="240" y="282"/>
                  </a:lnTo>
                  <a:lnTo>
                    <a:pt x="234" y="300"/>
                  </a:lnTo>
                  <a:lnTo>
                    <a:pt x="222" y="300"/>
                  </a:lnTo>
                  <a:lnTo>
                    <a:pt x="204" y="294"/>
                  </a:lnTo>
                  <a:lnTo>
                    <a:pt x="192" y="270"/>
                  </a:lnTo>
                  <a:lnTo>
                    <a:pt x="174" y="270"/>
                  </a:lnTo>
                  <a:lnTo>
                    <a:pt x="174" y="252"/>
                  </a:lnTo>
                  <a:lnTo>
                    <a:pt x="156" y="258"/>
                  </a:lnTo>
                  <a:lnTo>
                    <a:pt x="156" y="246"/>
                  </a:lnTo>
                  <a:lnTo>
                    <a:pt x="132" y="252"/>
                  </a:lnTo>
                  <a:lnTo>
                    <a:pt x="144" y="264"/>
                  </a:lnTo>
                  <a:lnTo>
                    <a:pt x="126" y="270"/>
                  </a:lnTo>
                  <a:lnTo>
                    <a:pt x="66" y="252"/>
                  </a:lnTo>
                  <a:lnTo>
                    <a:pt x="18" y="258"/>
                  </a:lnTo>
                  <a:lnTo>
                    <a:pt x="12" y="252"/>
                  </a:lnTo>
                  <a:lnTo>
                    <a:pt x="30" y="234"/>
                  </a:lnTo>
                  <a:lnTo>
                    <a:pt x="24" y="192"/>
                  </a:lnTo>
                  <a:lnTo>
                    <a:pt x="36" y="156"/>
                  </a:lnTo>
                  <a:lnTo>
                    <a:pt x="0" y="84"/>
                  </a:lnTo>
                  <a:lnTo>
                    <a:pt x="0" y="6"/>
                  </a:lnTo>
                  <a:lnTo>
                    <a:pt x="186" y="0"/>
                  </a:lnTo>
                  <a:lnTo>
                    <a:pt x="192" y="6"/>
                  </a:lnTo>
                  <a:lnTo>
                    <a:pt x="192" y="30"/>
                  </a:lnTo>
                  <a:lnTo>
                    <a:pt x="198" y="30"/>
                  </a:lnTo>
                  <a:lnTo>
                    <a:pt x="192" y="36"/>
                  </a:lnTo>
                  <a:lnTo>
                    <a:pt x="210" y="54"/>
                  </a:lnTo>
                  <a:lnTo>
                    <a:pt x="192" y="60"/>
                  </a:lnTo>
                  <a:lnTo>
                    <a:pt x="204" y="66"/>
                  </a:lnTo>
                  <a:lnTo>
                    <a:pt x="174" y="108"/>
                  </a:lnTo>
                  <a:lnTo>
                    <a:pt x="168" y="156"/>
                  </a:lnTo>
                  <a:lnTo>
                    <a:pt x="288" y="150"/>
                  </a:lnTo>
                  <a:lnTo>
                    <a:pt x="288" y="174"/>
                  </a:lnTo>
                  <a:lnTo>
                    <a:pt x="306" y="210"/>
                  </a:lnTo>
                  <a:lnTo>
                    <a:pt x="306" y="216"/>
                  </a:lnTo>
                </a:path>
              </a:pathLst>
            </a:custGeom>
            <a:noFill/>
            <a:ln w="9525">
              <a:solidFill>
                <a:srgbClr val="000000"/>
              </a:solidFill>
              <a:prstDash val="solid"/>
              <a:round/>
              <a:headEnd/>
              <a:tailEnd/>
            </a:ln>
          </p:spPr>
          <p:txBody>
            <a:bodyPr/>
            <a:lstStyle/>
            <a:p>
              <a:endParaRPr lang="en-US"/>
            </a:p>
          </p:txBody>
        </p:sp>
        <p:sp>
          <p:nvSpPr>
            <p:cNvPr id="13367" name="Freeform 179"/>
            <p:cNvSpPr>
              <a:spLocks/>
            </p:cNvSpPr>
            <p:nvPr/>
          </p:nvSpPr>
          <p:spPr bwMode="auto">
            <a:xfrm>
              <a:off x="4269" y="1272"/>
              <a:ext cx="228" cy="360"/>
            </a:xfrm>
            <a:custGeom>
              <a:avLst/>
              <a:gdLst>
                <a:gd name="T0" fmla="*/ 66 w 228"/>
                <a:gd name="T1" fmla="*/ 360 h 360"/>
                <a:gd name="T2" fmla="*/ 60 w 228"/>
                <a:gd name="T3" fmla="*/ 360 h 360"/>
                <a:gd name="T4" fmla="*/ 42 w 228"/>
                <a:gd name="T5" fmla="*/ 336 h 360"/>
                <a:gd name="T6" fmla="*/ 0 w 228"/>
                <a:gd name="T7" fmla="*/ 198 h 360"/>
                <a:gd name="T8" fmla="*/ 18 w 228"/>
                <a:gd name="T9" fmla="*/ 198 h 360"/>
                <a:gd name="T10" fmla="*/ 12 w 228"/>
                <a:gd name="T11" fmla="*/ 180 h 360"/>
                <a:gd name="T12" fmla="*/ 24 w 228"/>
                <a:gd name="T13" fmla="*/ 180 h 360"/>
                <a:gd name="T14" fmla="*/ 18 w 228"/>
                <a:gd name="T15" fmla="*/ 174 h 360"/>
                <a:gd name="T16" fmla="*/ 30 w 228"/>
                <a:gd name="T17" fmla="*/ 138 h 360"/>
                <a:gd name="T18" fmla="*/ 30 w 228"/>
                <a:gd name="T19" fmla="*/ 78 h 360"/>
                <a:gd name="T20" fmla="*/ 54 w 228"/>
                <a:gd name="T21" fmla="*/ 12 h 360"/>
                <a:gd name="T22" fmla="*/ 66 w 228"/>
                <a:gd name="T23" fmla="*/ 6 h 360"/>
                <a:gd name="T24" fmla="*/ 78 w 228"/>
                <a:gd name="T25" fmla="*/ 24 h 360"/>
                <a:gd name="T26" fmla="*/ 108 w 228"/>
                <a:gd name="T27" fmla="*/ 0 h 360"/>
                <a:gd name="T28" fmla="*/ 138 w 228"/>
                <a:gd name="T29" fmla="*/ 18 h 360"/>
                <a:gd name="T30" fmla="*/ 168 w 228"/>
                <a:gd name="T31" fmla="*/ 120 h 360"/>
                <a:gd name="T32" fmla="*/ 186 w 228"/>
                <a:gd name="T33" fmla="*/ 120 h 360"/>
                <a:gd name="T34" fmla="*/ 192 w 228"/>
                <a:gd name="T35" fmla="*/ 144 h 360"/>
                <a:gd name="T36" fmla="*/ 216 w 228"/>
                <a:gd name="T37" fmla="*/ 150 h 360"/>
                <a:gd name="T38" fmla="*/ 216 w 228"/>
                <a:gd name="T39" fmla="*/ 168 h 360"/>
                <a:gd name="T40" fmla="*/ 228 w 228"/>
                <a:gd name="T41" fmla="*/ 168 h 360"/>
                <a:gd name="T42" fmla="*/ 222 w 228"/>
                <a:gd name="T43" fmla="*/ 186 h 360"/>
                <a:gd name="T44" fmla="*/ 192 w 228"/>
                <a:gd name="T45" fmla="*/ 204 h 360"/>
                <a:gd name="T46" fmla="*/ 180 w 228"/>
                <a:gd name="T47" fmla="*/ 222 h 360"/>
                <a:gd name="T48" fmla="*/ 174 w 228"/>
                <a:gd name="T49" fmla="*/ 210 h 360"/>
                <a:gd name="T50" fmla="*/ 162 w 228"/>
                <a:gd name="T51" fmla="*/ 222 h 360"/>
                <a:gd name="T52" fmla="*/ 156 w 228"/>
                <a:gd name="T53" fmla="*/ 216 h 360"/>
                <a:gd name="T54" fmla="*/ 156 w 228"/>
                <a:gd name="T55" fmla="*/ 234 h 360"/>
                <a:gd name="T56" fmla="*/ 144 w 228"/>
                <a:gd name="T57" fmla="*/ 234 h 360"/>
                <a:gd name="T58" fmla="*/ 150 w 228"/>
                <a:gd name="T59" fmla="*/ 228 h 360"/>
                <a:gd name="T60" fmla="*/ 138 w 228"/>
                <a:gd name="T61" fmla="*/ 216 h 360"/>
                <a:gd name="T62" fmla="*/ 126 w 228"/>
                <a:gd name="T63" fmla="*/ 270 h 360"/>
                <a:gd name="T64" fmla="*/ 120 w 228"/>
                <a:gd name="T65" fmla="*/ 264 h 360"/>
                <a:gd name="T66" fmla="*/ 114 w 228"/>
                <a:gd name="T67" fmla="*/ 282 h 360"/>
                <a:gd name="T68" fmla="*/ 102 w 228"/>
                <a:gd name="T69" fmla="*/ 282 h 360"/>
                <a:gd name="T70" fmla="*/ 102 w 228"/>
                <a:gd name="T71" fmla="*/ 300 h 360"/>
                <a:gd name="T72" fmla="*/ 96 w 228"/>
                <a:gd name="T73" fmla="*/ 288 h 360"/>
                <a:gd name="T74" fmla="*/ 84 w 228"/>
                <a:gd name="T75" fmla="*/ 294 h 360"/>
                <a:gd name="T76" fmla="*/ 66 w 228"/>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28"/>
                <a:gd name="T118" fmla="*/ 0 h 360"/>
                <a:gd name="T119" fmla="*/ 228 w 228"/>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28" h="360">
                  <a:moveTo>
                    <a:pt x="66" y="360"/>
                  </a:moveTo>
                  <a:lnTo>
                    <a:pt x="60" y="360"/>
                  </a:lnTo>
                  <a:lnTo>
                    <a:pt x="42" y="336"/>
                  </a:lnTo>
                  <a:lnTo>
                    <a:pt x="0" y="198"/>
                  </a:lnTo>
                  <a:lnTo>
                    <a:pt x="18" y="198"/>
                  </a:lnTo>
                  <a:lnTo>
                    <a:pt x="12" y="180"/>
                  </a:lnTo>
                  <a:lnTo>
                    <a:pt x="24" y="180"/>
                  </a:lnTo>
                  <a:lnTo>
                    <a:pt x="18" y="174"/>
                  </a:lnTo>
                  <a:lnTo>
                    <a:pt x="30" y="138"/>
                  </a:lnTo>
                  <a:lnTo>
                    <a:pt x="30" y="78"/>
                  </a:lnTo>
                  <a:lnTo>
                    <a:pt x="54" y="12"/>
                  </a:lnTo>
                  <a:lnTo>
                    <a:pt x="66" y="6"/>
                  </a:lnTo>
                  <a:lnTo>
                    <a:pt x="78" y="24"/>
                  </a:lnTo>
                  <a:lnTo>
                    <a:pt x="108" y="0"/>
                  </a:lnTo>
                  <a:lnTo>
                    <a:pt x="138" y="18"/>
                  </a:lnTo>
                  <a:lnTo>
                    <a:pt x="168" y="120"/>
                  </a:lnTo>
                  <a:lnTo>
                    <a:pt x="186" y="120"/>
                  </a:lnTo>
                  <a:lnTo>
                    <a:pt x="192" y="144"/>
                  </a:lnTo>
                  <a:lnTo>
                    <a:pt x="216" y="150"/>
                  </a:lnTo>
                  <a:lnTo>
                    <a:pt x="216" y="168"/>
                  </a:lnTo>
                  <a:lnTo>
                    <a:pt x="228" y="168"/>
                  </a:lnTo>
                  <a:lnTo>
                    <a:pt x="222" y="186"/>
                  </a:lnTo>
                  <a:lnTo>
                    <a:pt x="192" y="204"/>
                  </a:lnTo>
                  <a:lnTo>
                    <a:pt x="180" y="222"/>
                  </a:lnTo>
                  <a:lnTo>
                    <a:pt x="174" y="210"/>
                  </a:lnTo>
                  <a:lnTo>
                    <a:pt x="162" y="222"/>
                  </a:lnTo>
                  <a:lnTo>
                    <a:pt x="156" y="216"/>
                  </a:lnTo>
                  <a:lnTo>
                    <a:pt x="156" y="234"/>
                  </a:lnTo>
                  <a:lnTo>
                    <a:pt x="144" y="234"/>
                  </a:lnTo>
                  <a:lnTo>
                    <a:pt x="150" y="228"/>
                  </a:lnTo>
                  <a:lnTo>
                    <a:pt x="138" y="216"/>
                  </a:lnTo>
                  <a:lnTo>
                    <a:pt x="126" y="270"/>
                  </a:lnTo>
                  <a:lnTo>
                    <a:pt x="120" y="264"/>
                  </a:lnTo>
                  <a:lnTo>
                    <a:pt x="114" y="282"/>
                  </a:lnTo>
                  <a:lnTo>
                    <a:pt x="102" y="282"/>
                  </a:lnTo>
                  <a:lnTo>
                    <a:pt x="102" y="300"/>
                  </a:lnTo>
                  <a:lnTo>
                    <a:pt x="96" y="288"/>
                  </a:lnTo>
                  <a:lnTo>
                    <a:pt x="84" y="294"/>
                  </a:lnTo>
                  <a:lnTo>
                    <a:pt x="66" y="360"/>
                  </a:lnTo>
                  <a:close/>
                </a:path>
              </a:pathLst>
            </a:custGeom>
            <a:solidFill>
              <a:srgbClr val="FF8C00"/>
            </a:solidFill>
            <a:ln w="9525">
              <a:solidFill>
                <a:srgbClr val="FF8C00"/>
              </a:solidFill>
              <a:prstDash val="solid"/>
              <a:round/>
              <a:headEnd/>
              <a:tailEnd/>
            </a:ln>
          </p:spPr>
          <p:txBody>
            <a:bodyPr/>
            <a:lstStyle/>
            <a:p>
              <a:endParaRPr lang="en-US"/>
            </a:p>
          </p:txBody>
        </p:sp>
        <p:sp>
          <p:nvSpPr>
            <p:cNvPr id="13368" name="Freeform 180"/>
            <p:cNvSpPr>
              <a:spLocks/>
            </p:cNvSpPr>
            <p:nvPr/>
          </p:nvSpPr>
          <p:spPr bwMode="auto">
            <a:xfrm>
              <a:off x="4269" y="1272"/>
              <a:ext cx="228" cy="366"/>
            </a:xfrm>
            <a:custGeom>
              <a:avLst/>
              <a:gdLst>
                <a:gd name="T0" fmla="*/ 66 w 228"/>
                <a:gd name="T1" fmla="*/ 360 h 366"/>
                <a:gd name="T2" fmla="*/ 60 w 228"/>
                <a:gd name="T3" fmla="*/ 360 h 366"/>
                <a:gd name="T4" fmla="*/ 42 w 228"/>
                <a:gd name="T5" fmla="*/ 336 h 366"/>
                <a:gd name="T6" fmla="*/ 0 w 228"/>
                <a:gd name="T7" fmla="*/ 198 h 366"/>
                <a:gd name="T8" fmla="*/ 18 w 228"/>
                <a:gd name="T9" fmla="*/ 198 h 366"/>
                <a:gd name="T10" fmla="*/ 12 w 228"/>
                <a:gd name="T11" fmla="*/ 180 h 366"/>
                <a:gd name="T12" fmla="*/ 24 w 228"/>
                <a:gd name="T13" fmla="*/ 180 h 366"/>
                <a:gd name="T14" fmla="*/ 18 w 228"/>
                <a:gd name="T15" fmla="*/ 174 h 366"/>
                <a:gd name="T16" fmla="*/ 30 w 228"/>
                <a:gd name="T17" fmla="*/ 138 h 366"/>
                <a:gd name="T18" fmla="*/ 30 w 228"/>
                <a:gd name="T19" fmla="*/ 78 h 366"/>
                <a:gd name="T20" fmla="*/ 54 w 228"/>
                <a:gd name="T21" fmla="*/ 12 h 366"/>
                <a:gd name="T22" fmla="*/ 66 w 228"/>
                <a:gd name="T23" fmla="*/ 6 h 366"/>
                <a:gd name="T24" fmla="*/ 78 w 228"/>
                <a:gd name="T25" fmla="*/ 24 h 366"/>
                <a:gd name="T26" fmla="*/ 108 w 228"/>
                <a:gd name="T27" fmla="*/ 0 h 366"/>
                <a:gd name="T28" fmla="*/ 138 w 228"/>
                <a:gd name="T29" fmla="*/ 18 h 366"/>
                <a:gd name="T30" fmla="*/ 168 w 228"/>
                <a:gd name="T31" fmla="*/ 120 h 366"/>
                <a:gd name="T32" fmla="*/ 186 w 228"/>
                <a:gd name="T33" fmla="*/ 120 h 366"/>
                <a:gd name="T34" fmla="*/ 192 w 228"/>
                <a:gd name="T35" fmla="*/ 144 h 366"/>
                <a:gd name="T36" fmla="*/ 216 w 228"/>
                <a:gd name="T37" fmla="*/ 150 h 366"/>
                <a:gd name="T38" fmla="*/ 216 w 228"/>
                <a:gd name="T39" fmla="*/ 168 h 366"/>
                <a:gd name="T40" fmla="*/ 228 w 228"/>
                <a:gd name="T41" fmla="*/ 168 h 366"/>
                <a:gd name="T42" fmla="*/ 222 w 228"/>
                <a:gd name="T43" fmla="*/ 186 h 366"/>
                <a:gd name="T44" fmla="*/ 192 w 228"/>
                <a:gd name="T45" fmla="*/ 204 h 366"/>
                <a:gd name="T46" fmla="*/ 180 w 228"/>
                <a:gd name="T47" fmla="*/ 222 h 366"/>
                <a:gd name="T48" fmla="*/ 174 w 228"/>
                <a:gd name="T49" fmla="*/ 210 h 366"/>
                <a:gd name="T50" fmla="*/ 162 w 228"/>
                <a:gd name="T51" fmla="*/ 222 h 366"/>
                <a:gd name="T52" fmla="*/ 156 w 228"/>
                <a:gd name="T53" fmla="*/ 216 h 366"/>
                <a:gd name="T54" fmla="*/ 156 w 228"/>
                <a:gd name="T55" fmla="*/ 234 h 366"/>
                <a:gd name="T56" fmla="*/ 144 w 228"/>
                <a:gd name="T57" fmla="*/ 234 h 366"/>
                <a:gd name="T58" fmla="*/ 150 w 228"/>
                <a:gd name="T59" fmla="*/ 228 h 366"/>
                <a:gd name="T60" fmla="*/ 138 w 228"/>
                <a:gd name="T61" fmla="*/ 216 h 366"/>
                <a:gd name="T62" fmla="*/ 126 w 228"/>
                <a:gd name="T63" fmla="*/ 270 h 366"/>
                <a:gd name="T64" fmla="*/ 120 w 228"/>
                <a:gd name="T65" fmla="*/ 264 h 366"/>
                <a:gd name="T66" fmla="*/ 114 w 228"/>
                <a:gd name="T67" fmla="*/ 282 h 366"/>
                <a:gd name="T68" fmla="*/ 102 w 228"/>
                <a:gd name="T69" fmla="*/ 282 h 366"/>
                <a:gd name="T70" fmla="*/ 102 w 228"/>
                <a:gd name="T71" fmla="*/ 300 h 366"/>
                <a:gd name="T72" fmla="*/ 96 w 228"/>
                <a:gd name="T73" fmla="*/ 288 h 366"/>
                <a:gd name="T74" fmla="*/ 84 w 228"/>
                <a:gd name="T75" fmla="*/ 294 h 366"/>
                <a:gd name="T76" fmla="*/ 66 w 228"/>
                <a:gd name="T77" fmla="*/ 360 h 366"/>
                <a:gd name="T78" fmla="*/ 66 w 228"/>
                <a:gd name="T79" fmla="*/ 366 h 36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8"/>
                <a:gd name="T121" fmla="*/ 0 h 366"/>
                <a:gd name="T122" fmla="*/ 228 w 228"/>
                <a:gd name="T123" fmla="*/ 366 h 36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8" h="366">
                  <a:moveTo>
                    <a:pt x="66" y="360"/>
                  </a:moveTo>
                  <a:lnTo>
                    <a:pt x="60" y="360"/>
                  </a:lnTo>
                  <a:lnTo>
                    <a:pt x="42" y="336"/>
                  </a:lnTo>
                  <a:lnTo>
                    <a:pt x="0" y="198"/>
                  </a:lnTo>
                  <a:lnTo>
                    <a:pt x="18" y="198"/>
                  </a:lnTo>
                  <a:lnTo>
                    <a:pt x="12" y="180"/>
                  </a:lnTo>
                  <a:lnTo>
                    <a:pt x="24" y="180"/>
                  </a:lnTo>
                  <a:lnTo>
                    <a:pt x="18" y="174"/>
                  </a:lnTo>
                  <a:lnTo>
                    <a:pt x="30" y="138"/>
                  </a:lnTo>
                  <a:lnTo>
                    <a:pt x="30" y="78"/>
                  </a:lnTo>
                  <a:lnTo>
                    <a:pt x="54" y="12"/>
                  </a:lnTo>
                  <a:lnTo>
                    <a:pt x="66" y="6"/>
                  </a:lnTo>
                  <a:lnTo>
                    <a:pt x="78" y="24"/>
                  </a:lnTo>
                  <a:lnTo>
                    <a:pt x="108" y="0"/>
                  </a:lnTo>
                  <a:lnTo>
                    <a:pt x="138" y="18"/>
                  </a:lnTo>
                  <a:lnTo>
                    <a:pt x="168" y="120"/>
                  </a:lnTo>
                  <a:lnTo>
                    <a:pt x="186" y="120"/>
                  </a:lnTo>
                  <a:lnTo>
                    <a:pt x="192" y="144"/>
                  </a:lnTo>
                  <a:lnTo>
                    <a:pt x="216" y="150"/>
                  </a:lnTo>
                  <a:lnTo>
                    <a:pt x="216" y="168"/>
                  </a:lnTo>
                  <a:lnTo>
                    <a:pt x="228" y="168"/>
                  </a:lnTo>
                  <a:lnTo>
                    <a:pt x="222" y="186"/>
                  </a:lnTo>
                  <a:lnTo>
                    <a:pt x="192" y="204"/>
                  </a:lnTo>
                  <a:lnTo>
                    <a:pt x="180" y="222"/>
                  </a:lnTo>
                  <a:lnTo>
                    <a:pt x="174" y="210"/>
                  </a:lnTo>
                  <a:lnTo>
                    <a:pt x="162" y="222"/>
                  </a:lnTo>
                  <a:lnTo>
                    <a:pt x="156" y="216"/>
                  </a:lnTo>
                  <a:lnTo>
                    <a:pt x="156" y="234"/>
                  </a:lnTo>
                  <a:lnTo>
                    <a:pt x="144" y="234"/>
                  </a:lnTo>
                  <a:lnTo>
                    <a:pt x="150" y="228"/>
                  </a:lnTo>
                  <a:lnTo>
                    <a:pt x="138" y="216"/>
                  </a:lnTo>
                  <a:lnTo>
                    <a:pt x="126" y="270"/>
                  </a:lnTo>
                  <a:lnTo>
                    <a:pt x="120" y="264"/>
                  </a:lnTo>
                  <a:lnTo>
                    <a:pt x="114" y="282"/>
                  </a:lnTo>
                  <a:lnTo>
                    <a:pt x="102" y="282"/>
                  </a:lnTo>
                  <a:lnTo>
                    <a:pt x="102" y="300"/>
                  </a:lnTo>
                  <a:lnTo>
                    <a:pt x="96" y="288"/>
                  </a:lnTo>
                  <a:lnTo>
                    <a:pt x="84" y="294"/>
                  </a:lnTo>
                  <a:lnTo>
                    <a:pt x="66" y="360"/>
                  </a:lnTo>
                  <a:lnTo>
                    <a:pt x="66" y="366"/>
                  </a:lnTo>
                </a:path>
              </a:pathLst>
            </a:custGeom>
            <a:noFill/>
            <a:ln w="9525">
              <a:solidFill>
                <a:srgbClr val="000000"/>
              </a:solidFill>
              <a:prstDash val="solid"/>
              <a:round/>
              <a:headEnd/>
              <a:tailEnd/>
            </a:ln>
          </p:spPr>
          <p:txBody>
            <a:bodyPr/>
            <a:lstStyle/>
            <a:p>
              <a:endParaRPr lang="en-US"/>
            </a:p>
          </p:txBody>
        </p:sp>
        <p:sp>
          <p:nvSpPr>
            <p:cNvPr id="13369" name="Freeform 181"/>
            <p:cNvSpPr>
              <a:spLocks/>
            </p:cNvSpPr>
            <p:nvPr/>
          </p:nvSpPr>
          <p:spPr bwMode="auto">
            <a:xfrm>
              <a:off x="3891" y="1956"/>
              <a:ext cx="282" cy="138"/>
            </a:xfrm>
            <a:custGeom>
              <a:avLst/>
              <a:gdLst>
                <a:gd name="T0" fmla="*/ 216 w 282"/>
                <a:gd name="T1" fmla="*/ 0 h 138"/>
                <a:gd name="T2" fmla="*/ 246 w 282"/>
                <a:gd name="T3" fmla="*/ 96 h 138"/>
                <a:gd name="T4" fmla="*/ 282 w 282"/>
                <a:gd name="T5" fmla="*/ 84 h 138"/>
                <a:gd name="T6" fmla="*/ 282 w 282"/>
                <a:gd name="T7" fmla="*/ 120 h 138"/>
                <a:gd name="T8" fmla="*/ 276 w 282"/>
                <a:gd name="T9" fmla="*/ 120 h 138"/>
                <a:gd name="T10" fmla="*/ 276 w 282"/>
                <a:gd name="T11" fmla="*/ 102 h 138"/>
                <a:gd name="T12" fmla="*/ 270 w 282"/>
                <a:gd name="T13" fmla="*/ 120 h 138"/>
                <a:gd name="T14" fmla="*/ 258 w 282"/>
                <a:gd name="T15" fmla="*/ 126 h 138"/>
                <a:gd name="T16" fmla="*/ 258 w 282"/>
                <a:gd name="T17" fmla="*/ 132 h 138"/>
                <a:gd name="T18" fmla="*/ 246 w 282"/>
                <a:gd name="T19" fmla="*/ 138 h 138"/>
                <a:gd name="T20" fmla="*/ 234 w 282"/>
                <a:gd name="T21" fmla="*/ 108 h 138"/>
                <a:gd name="T22" fmla="*/ 228 w 282"/>
                <a:gd name="T23" fmla="*/ 114 h 138"/>
                <a:gd name="T24" fmla="*/ 210 w 282"/>
                <a:gd name="T25" fmla="*/ 102 h 138"/>
                <a:gd name="T26" fmla="*/ 216 w 282"/>
                <a:gd name="T27" fmla="*/ 96 h 138"/>
                <a:gd name="T28" fmla="*/ 210 w 282"/>
                <a:gd name="T29" fmla="*/ 90 h 138"/>
                <a:gd name="T30" fmla="*/ 222 w 282"/>
                <a:gd name="T31" fmla="*/ 90 h 138"/>
                <a:gd name="T32" fmla="*/ 216 w 282"/>
                <a:gd name="T33" fmla="*/ 78 h 138"/>
                <a:gd name="T34" fmla="*/ 204 w 282"/>
                <a:gd name="T35" fmla="*/ 78 h 138"/>
                <a:gd name="T36" fmla="*/ 210 w 282"/>
                <a:gd name="T37" fmla="*/ 72 h 138"/>
                <a:gd name="T38" fmla="*/ 210 w 282"/>
                <a:gd name="T39" fmla="*/ 48 h 138"/>
                <a:gd name="T40" fmla="*/ 198 w 282"/>
                <a:gd name="T41" fmla="*/ 48 h 138"/>
                <a:gd name="T42" fmla="*/ 216 w 282"/>
                <a:gd name="T43" fmla="*/ 18 h 138"/>
                <a:gd name="T44" fmla="*/ 210 w 282"/>
                <a:gd name="T45" fmla="*/ 12 h 138"/>
                <a:gd name="T46" fmla="*/ 186 w 282"/>
                <a:gd name="T47" fmla="*/ 48 h 138"/>
                <a:gd name="T48" fmla="*/ 180 w 282"/>
                <a:gd name="T49" fmla="*/ 42 h 138"/>
                <a:gd name="T50" fmla="*/ 192 w 282"/>
                <a:gd name="T51" fmla="*/ 54 h 138"/>
                <a:gd name="T52" fmla="*/ 186 w 282"/>
                <a:gd name="T53" fmla="*/ 84 h 138"/>
                <a:gd name="T54" fmla="*/ 204 w 282"/>
                <a:gd name="T55" fmla="*/ 108 h 138"/>
                <a:gd name="T56" fmla="*/ 186 w 282"/>
                <a:gd name="T57" fmla="*/ 108 h 138"/>
                <a:gd name="T58" fmla="*/ 204 w 282"/>
                <a:gd name="T59" fmla="*/ 114 h 138"/>
                <a:gd name="T60" fmla="*/ 216 w 282"/>
                <a:gd name="T61" fmla="*/ 132 h 138"/>
                <a:gd name="T62" fmla="*/ 162 w 282"/>
                <a:gd name="T63" fmla="*/ 114 h 138"/>
                <a:gd name="T64" fmla="*/ 156 w 282"/>
                <a:gd name="T65" fmla="*/ 126 h 138"/>
                <a:gd name="T66" fmla="*/ 150 w 282"/>
                <a:gd name="T67" fmla="*/ 114 h 138"/>
                <a:gd name="T68" fmla="*/ 162 w 282"/>
                <a:gd name="T69" fmla="*/ 84 h 138"/>
                <a:gd name="T70" fmla="*/ 162 w 282"/>
                <a:gd name="T71" fmla="*/ 78 h 138"/>
                <a:gd name="T72" fmla="*/ 150 w 282"/>
                <a:gd name="T73" fmla="*/ 72 h 138"/>
                <a:gd name="T74" fmla="*/ 114 w 282"/>
                <a:gd name="T75" fmla="*/ 54 h 138"/>
                <a:gd name="T76" fmla="*/ 102 w 282"/>
                <a:gd name="T77" fmla="*/ 30 h 138"/>
                <a:gd name="T78" fmla="*/ 78 w 282"/>
                <a:gd name="T79" fmla="*/ 30 h 138"/>
                <a:gd name="T80" fmla="*/ 66 w 282"/>
                <a:gd name="T81" fmla="*/ 48 h 138"/>
                <a:gd name="T82" fmla="*/ 48 w 282"/>
                <a:gd name="T83" fmla="*/ 42 h 138"/>
                <a:gd name="T84" fmla="*/ 12 w 282"/>
                <a:gd name="T85" fmla="*/ 78 h 138"/>
                <a:gd name="T86" fmla="*/ 0 w 282"/>
                <a:gd name="T87" fmla="*/ 42 h 138"/>
                <a:gd name="T88" fmla="*/ 198 w 282"/>
                <a:gd name="T89" fmla="*/ 0 h 138"/>
                <a:gd name="T90" fmla="*/ 216 w 282"/>
                <a:gd name="T91" fmla="*/ 0 h 1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82"/>
                <a:gd name="T139" fmla="*/ 0 h 138"/>
                <a:gd name="T140" fmla="*/ 282 w 282"/>
                <a:gd name="T141" fmla="*/ 138 h 1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82" h="138">
                  <a:moveTo>
                    <a:pt x="216" y="0"/>
                  </a:moveTo>
                  <a:lnTo>
                    <a:pt x="246" y="96"/>
                  </a:lnTo>
                  <a:lnTo>
                    <a:pt x="282" y="84"/>
                  </a:lnTo>
                  <a:lnTo>
                    <a:pt x="282" y="120"/>
                  </a:lnTo>
                  <a:lnTo>
                    <a:pt x="276" y="120"/>
                  </a:lnTo>
                  <a:lnTo>
                    <a:pt x="276" y="102"/>
                  </a:lnTo>
                  <a:lnTo>
                    <a:pt x="270" y="120"/>
                  </a:lnTo>
                  <a:lnTo>
                    <a:pt x="258" y="126"/>
                  </a:lnTo>
                  <a:lnTo>
                    <a:pt x="258" y="132"/>
                  </a:lnTo>
                  <a:lnTo>
                    <a:pt x="246" y="138"/>
                  </a:lnTo>
                  <a:lnTo>
                    <a:pt x="234" y="108"/>
                  </a:lnTo>
                  <a:lnTo>
                    <a:pt x="228" y="114"/>
                  </a:lnTo>
                  <a:lnTo>
                    <a:pt x="210" y="102"/>
                  </a:lnTo>
                  <a:lnTo>
                    <a:pt x="216" y="96"/>
                  </a:lnTo>
                  <a:lnTo>
                    <a:pt x="210" y="90"/>
                  </a:lnTo>
                  <a:lnTo>
                    <a:pt x="222" y="90"/>
                  </a:lnTo>
                  <a:lnTo>
                    <a:pt x="216" y="78"/>
                  </a:lnTo>
                  <a:lnTo>
                    <a:pt x="204" y="78"/>
                  </a:lnTo>
                  <a:lnTo>
                    <a:pt x="210" y="72"/>
                  </a:lnTo>
                  <a:lnTo>
                    <a:pt x="210" y="48"/>
                  </a:lnTo>
                  <a:lnTo>
                    <a:pt x="198" y="48"/>
                  </a:lnTo>
                  <a:lnTo>
                    <a:pt x="216" y="18"/>
                  </a:lnTo>
                  <a:lnTo>
                    <a:pt x="210" y="12"/>
                  </a:lnTo>
                  <a:lnTo>
                    <a:pt x="186" y="48"/>
                  </a:lnTo>
                  <a:lnTo>
                    <a:pt x="180" y="42"/>
                  </a:lnTo>
                  <a:lnTo>
                    <a:pt x="192" y="54"/>
                  </a:lnTo>
                  <a:lnTo>
                    <a:pt x="186" y="84"/>
                  </a:lnTo>
                  <a:lnTo>
                    <a:pt x="204" y="108"/>
                  </a:lnTo>
                  <a:lnTo>
                    <a:pt x="186" y="108"/>
                  </a:lnTo>
                  <a:lnTo>
                    <a:pt x="204" y="114"/>
                  </a:lnTo>
                  <a:lnTo>
                    <a:pt x="216" y="132"/>
                  </a:lnTo>
                  <a:lnTo>
                    <a:pt x="162" y="114"/>
                  </a:lnTo>
                  <a:lnTo>
                    <a:pt x="156" y="126"/>
                  </a:lnTo>
                  <a:lnTo>
                    <a:pt x="150" y="114"/>
                  </a:lnTo>
                  <a:lnTo>
                    <a:pt x="162" y="84"/>
                  </a:lnTo>
                  <a:lnTo>
                    <a:pt x="162" y="78"/>
                  </a:lnTo>
                  <a:lnTo>
                    <a:pt x="150" y="72"/>
                  </a:lnTo>
                  <a:lnTo>
                    <a:pt x="114" y="54"/>
                  </a:lnTo>
                  <a:lnTo>
                    <a:pt x="102" y="30"/>
                  </a:lnTo>
                  <a:lnTo>
                    <a:pt x="78" y="30"/>
                  </a:lnTo>
                  <a:lnTo>
                    <a:pt x="66" y="48"/>
                  </a:lnTo>
                  <a:lnTo>
                    <a:pt x="48" y="42"/>
                  </a:lnTo>
                  <a:lnTo>
                    <a:pt x="12" y="78"/>
                  </a:lnTo>
                  <a:lnTo>
                    <a:pt x="0" y="42"/>
                  </a:lnTo>
                  <a:lnTo>
                    <a:pt x="198" y="0"/>
                  </a:lnTo>
                  <a:lnTo>
                    <a:pt x="216" y="0"/>
                  </a:lnTo>
                  <a:close/>
                </a:path>
              </a:pathLst>
            </a:custGeom>
            <a:solidFill>
              <a:srgbClr val="FF8C00"/>
            </a:solidFill>
            <a:ln w="9525">
              <a:solidFill>
                <a:srgbClr val="FF8C00"/>
              </a:solidFill>
              <a:prstDash val="solid"/>
              <a:round/>
              <a:headEnd/>
              <a:tailEnd/>
            </a:ln>
          </p:spPr>
          <p:txBody>
            <a:bodyPr/>
            <a:lstStyle/>
            <a:p>
              <a:endParaRPr lang="en-US"/>
            </a:p>
          </p:txBody>
        </p:sp>
        <p:sp>
          <p:nvSpPr>
            <p:cNvPr id="13370" name="Freeform 182"/>
            <p:cNvSpPr>
              <a:spLocks/>
            </p:cNvSpPr>
            <p:nvPr/>
          </p:nvSpPr>
          <p:spPr bwMode="auto">
            <a:xfrm>
              <a:off x="3891" y="1956"/>
              <a:ext cx="282" cy="138"/>
            </a:xfrm>
            <a:custGeom>
              <a:avLst/>
              <a:gdLst>
                <a:gd name="T0" fmla="*/ 216 w 282"/>
                <a:gd name="T1" fmla="*/ 0 h 138"/>
                <a:gd name="T2" fmla="*/ 246 w 282"/>
                <a:gd name="T3" fmla="*/ 96 h 138"/>
                <a:gd name="T4" fmla="*/ 282 w 282"/>
                <a:gd name="T5" fmla="*/ 84 h 138"/>
                <a:gd name="T6" fmla="*/ 282 w 282"/>
                <a:gd name="T7" fmla="*/ 120 h 138"/>
                <a:gd name="T8" fmla="*/ 276 w 282"/>
                <a:gd name="T9" fmla="*/ 120 h 138"/>
                <a:gd name="T10" fmla="*/ 276 w 282"/>
                <a:gd name="T11" fmla="*/ 102 h 138"/>
                <a:gd name="T12" fmla="*/ 270 w 282"/>
                <a:gd name="T13" fmla="*/ 120 h 138"/>
                <a:gd name="T14" fmla="*/ 258 w 282"/>
                <a:gd name="T15" fmla="*/ 126 h 138"/>
                <a:gd name="T16" fmla="*/ 258 w 282"/>
                <a:gd name="T17" fmla="*/ 132 h 138"/>
                <a:gd name="T18" fmla="*/ 246 w 282"/>
                <a:gd name="T19" fmla="*/ 138 h 138"/>
                <a:gd name="T20" fmla="*/ 234 w 282"/>
                <a:gd name="T21" fmla="*/ 108 h 138"/>
                <a:gd name="T22" fmla="*/ 228 w 282"/>
                <a:gd name="T23" fmla="*/ 114 h 138"/>
                <a:gd name="T24" fmla="*/ 210 w 282"/>
                <a:gd name="T25" fmla="*/ 102 h 138"/>
                <a:gd name="T26" fmla="*/ 216 w 282"/>
                <a:gd name="T27" fmla="*/ 96 h 138"/>
                <a:gd name="T28" fmla="*/ 210 w 282"/>
                <a:gd name="T29" fmla="*/ 90 h 138"/>
                <a:gd name="T30" fmla="*/ 222 w 282"/>
                <a:gd name="T31" fmla="*/ 90 h 138"/>
                <a:gd name="T32" fmla="*/ 216 w 282"/>
                <a:gd name="T33" fmla="*/ 78 h 138"/>
                <a:gd name="T34" fmla="*/ 204 w 282"/>
                <a:gd name="T35" fmla="*/ 78 h 138"/>
                <a:gd name="T36" fmla="*/ 210 w 282"/>
                <a:gd name="T37" fmla="*/ 72 h 138"/>
                <a:gd name="T38" fmla="*/ 210 w 282"/>
                <a:gd name="T39" fmla="*/ 48 h 138"/>
                <a:gd name="T40" fmla="*/ 198 w 282"/>
                <a:gd name="T41" fmla="*/ 48 h 138"/>
                <a:gd name="T42" fmla="*/ 216 w 282"/>
                <a:gd name="T43" fmla="*/ 18 h 138"/>
                <a:gd name="T44" fmla="*/ 210 w 282"/>
                <a:gd name="T45" fmla="*/ 12 h 138"/>
                <a:gd name="T46" fmla="*/ 186 w 282"/>
                <a:gd name="T47" fmla="*/ 48 h 138"/>
                <a:gd name="T48" fmla="*/ 180 w 282"/>
                <a:gd name="T49" fmla="*/ 42 h 138"/>
                <a:gd name="T50" fmla="*/ 192 w 282"/>
                <a:gd name="T51" fmla="*/ 54 h 138"/>
                <a:gd name="T52" fmla="*/ 186 w 282"/>
                <a:gd name="T53" fmla="*/ 84 h 138"/>
                <a:gd name="T54" fmla="*/ 204 w 282"/>
                <a:gd name="T55" fmla="*/ 108 h 138"/>
                <a:gd name="T56" fmla="*/ 186 w 282"/>
                <a:gd name="T57" fmla="*/ 108 h 138"/>
                <a:gd name="T58" fmla="*/ 204 w 282"/>
                <a:gd name="T59" fmla="*/ 114 h 138"/>
                <a:gd name="T60" fmla="*/ 216 w 282"/>
                <a:gd name="T61" fmla="*/ 132 h 138"/>
                <a:gd name="T62" fmla="*/ 162 w 282"/>
                <a:gd name="T63" fmla="*/ 114 h 138"/>
                <a:gd name="T64" fmla="*/ 156 w 282"/>
                <a:gd name="T65" fmla="*/ 126 h 138"/>
                <a:gd name="T66" fmla="*/ 150 w 282"/>
                <a:gd name="T67" fmla="*/ 114 h 138"/>
                <a:gd name="T68" fmla="*/ 162 w 282"/>
                <a:gd name="T69" fmla="*/ 84 h 138"/>
                <a:gd name="T70" fmla="*/ 162 w 282"/>
                <a:gd name="T71" fmla="*/ 78 h 138"/>
                <a:gd name="T72" fmla="*/ 150 w 282"/>
                <a:gd name="T73" fmla="*/ 72 h 138"/>
                <a:gd name="T74" fmla="*/ 114 w 282"/>
                <a:gd name="T75" fmla="*/ 54 h 138"/>
                <a:gd name="T76" fmla="*/ 102 w 282"/>
                <a:gd name="T77" fmla="*/ 30 h 138"/>
                <a:gd name="T78" fmla="*/ 78 w 282"/>
                <a:gd name="T79" fmla="*/ 30 h 138"/>
                <a:gd name="T80" fmla="*/ 66 w 282"/>
                <a:gd name="T81" fmla="*/ 48 h 138"/>
                <a:gd name="T82" fmla="*/ 48 w 282"/>
                <a:gd name="T83" fmla="*/ 42 h 138"/>
                <a:gd name="T84" fmla="*/ 12 w 282"/>
                <a:gd name="T85" fmla="*/ 78 h 138"/>
                <a:gd name="T86" fmla="*/ 0 w 282"/>
                <a:gd name="T87" fmla="*/ 42 h 138"/>
                <a:gd name="T88" fmla="*/ 198 w 282"/>
                <a:gd name="T89" fmla="*/ 0 h 138"/>
                <a:gd name="T90" fmla="*/ 216 w 282"/>
                <a:gd name="T91" fmla="*/ 0 h 138"/>
                <a:gd name="T92" fmla="*/ 216 w 282"/>
                <a:gd name="T93" fmla="*/ 6 h 13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82"/>
                <a:gd name="T142" fmla="*/ 0 h 138"/>
                <a:gd name="T143" fmla="*/ 282 w 282"/>
                <a:gd name="T144" fmla="*/ 138 h 13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82" h="138">
                  <a:moveTo>
                    <a:pt x="216" y="0"/>
                  </a:moveTo>
                  <a:lnTo>
                    <a:pt x="246" y="96"/>
                  </a:lnTo>
                  <a:lnTo>
                    <a:pt x="282" y="84"/>
                  </a:lnTo>
                  <a:lnTo>
                    <a:pt x="282" y="120"/>
                  </a:lnTo>
                  <a:lnTo>
                    <a:pt x="276" y="120"/>
                  </a:lnTo>
                  <a:lnTo>
                    <a:pt x="276" y="102"/>
                  </a:lnTo>
                  <a:lnTo>
                    <a:pt x="270" y="120"/>
                  </a:lnTo>
                  <a:lnTo>
                    <a:pt x="258" y="126"/>
                  </a:lnTo>
                  <a:lnTo>
                    <a:pt x="258" y="132"/>
                  </a:lnTo>
                  <a:lnTo>
                    <a:pt x="246" y="138"/>
                  </a:lnTo>
                  <a:lnTo>
                    <a:pt x="234" y="108"/>
                  </a:lnTo>
                  <a:lnTo>
                    <a:pt x="228" y="114"/>
                  </a:lnTo>
                  <a:lnTo>
                    <a:pt x="210" y="102"/>
                  </a:lnTo>
                  <a:lnTo>
                    <a:pt x="216" y="96"/>
                  </a:lnTo>
                  <a:lnTo>
                    <a:pt x="210" y="90"/>
                  </a:lnTo>
                  <a:lnTo>
                    <a:pt x="222" y="90"/>
                  </a:lnTo>
                  <a:lnTo>
                    <a:pt x="216" y="78"/>
                  </a:lnTo>
                  <a:lnTo>
                    <a:pt x="204" y="78"/>
                  </a:lnTo>
                  <a:lnTo>
                    <a:pt x="210" y="72"/>
                  </a:lnTo>
                  <a:lnTo>
                    <a:pt x="210" y="48"/>
                  </a:lnTo>
                  <a:lnTo>
                    <a:pt x="198" y="48"/>
                  </a:lnTo>
                  <a:lnTo>
                    <a:pt x="216" y="18"/>
                  </a:lnTo>
                  <a:lnTo>
                    <a:pt x="210" y="12"/>
                  </a:lnTo>
                  <a:lnTo>
                    <a:pt x="186" y="48"/>
                  </a:lnTo>
                  <a:lnTo>
                    <a:pt x="180" y="42"/>
                  </a:lnTo>
                  <a:lnTo>
                    <a:pt x="192" y="54"/>
                  </a:lnTo>
                  <a:lnTo>
                    <a:pt x="186" y="84"/>
                  </a:lnTo>
                  <a:lnTo>
                    <a:pt x="204" y="108"/>
                  </a:lnTo>
                  <a:lnTo>
                    <a:pt x="186" y="108"/>
                  </a:lnTo>
                  <a:lnTo>
                    <a:pt x="204" y="114"/>
                  </a:lnTo>
                  <a:lnTo>
                    <a:pt x="216" y="132"/>
                  </a:lnTo>
                  <a:lnTo>
                    <a:pt x="162" y="114"/>
                  </a:lnTo>
                  <a:lnTo>
                    <a:pt x="156" y="126"/>
                  </a:lnTo>
                  <a:lnTo>
                    <a:pt x="150" y="114"/>
                  </a:lnTo>
                  <a:lnTo>
                    <a:pt x="162" y="84"/>
                  </a:lnTo>
                  <a:lnTo>
                    <a:pt x="162" y="78"/>
                  </a:lnTo>
                  <a:lnTo>
                    <a:pt x="150" y="72"/>
                  </a:lnTo>
                  <a:lnTo>
                    <a:pt x="114" y="54"/>
                  </a:lnTo>
                  <a:lnTo>
                    <a:pt x="102" y="30"/>
                  </a:lnTo>
                  <a:lnTo>
                    <a:pt x="78" y="30"/>
                  </a:lnTo>
                  <a:lnTo>
                    <a:pt x="66" y="48"/>
                  </a:lnTo>
                  <a:lnTo>
                    <a:pt x="48" y="42"/>
                  </a:lnTo>
                  <a:lnTo>
                    <a:pt x="12" y="78"/>
                  </a:lnTo>
                  <a:lnTo>
                    <a:pt x="0" y="42"/>
                  </a:lnTo>
                  <a:lnTo>
                    <a:pt x="198" y="0"/>
                  </a:lnTo>
                  <a:lnTo>
                    <a:pt x="216" y="0"/>
                  </a:lnTo>
                  <a:lnTo>
                    <a:pt x="216" y="6"/>
                  </a:lnTo>
                </a:path>
              </a:pathLst>
            </a:custGeom>
            <a:noFill/>
            <a:ln w="9525">
              <a:solidFill>
                <a:srgbClr val="000000"/>
              </a:solidFill>
              <a:prstDash val="solid"/>
              <a:round/>
              <a:headEnd/>
              <a:tailEnd/>
            </a:ln>
          </p:spPr>
          <p:txBody>
            <a:bodyPr/>
            <a:lstStyle/>
            <a:p>
              <a:endParaRPr lang="en-US"/>
            </a:p>
          </p:txBody>
        </p:sp>
        <p:sp>
          <p:nvSpPr>
            <p:cNvPr id="13371" name="Freeform 183"/>
            <p:cNvSpPr>
              <a:spLocks/>
            </p:cNvSpPr>
            <p:nvPr/>
          </p:nvSpPr>
          <p:spPr bwMode="auto">
            <a:xfrm>
              <a:off x="4203" y="1650"/>
              <a:ext cx="204" cy="102"/>
            </a:xfrm>
            <a:custGeom>
              <a:avLst/>
              <a:gdLst>
                <a:gd name="T0" fmla="*/ 42 w 204"/>
                <a:gd name="T1" fmla="*/ 30 h 102"/>
                <a:gd name="T2" fmla="*/ 108 w 204"/>
                <a:gd name="T3" fmla="*/ 18 h 102"/>
                <a:gd name="T4" fmla="*/ 132 w 204"/>
                <a:gd name="T5" fmla="*/ 0 h 102"/>
                <a:gd name="T6" fmla="*/ 144 w 204"/>
                <a:gd name="T7" fmla="*/ 18 h 102"/>
                <a:gd name="T8" fmla="*/ 132 w 204"/>
                <a:gd name="T9" fmla="*/ 42 h 102"/>
                <a:gd name="T10" fmla="*/ 150 w 204"/>
                <a:gd name="T11" fmla="*/ 48 h 102"/>
                <a:gd name="T12" fmla="*/ 174 w 204"/>
                <a:gd name="T13" fmla="*/ 78 h 102"/>
                <a:gd name="T14" fmla="*/ 198 w 204"/>
                <a:gd name="T15" fmla="*/ 66 h 102"/>
                <a:gd name="T16" fmla="*/ 180 w 204"/>
                <a:gd name="T17" fmla="*/ 48 h 102"/>
                <a:gd name="T18" fmla="*/ 186 w 204"/>
                <a:gd name="T19" fmla="*/ 48 h 102"/>
                <a:gd name="T20" fmla="*/ 204 w 204"/>
                <a:gd name="T21" fmla="*/ 78 h 102"/>
                <a:gd name="T22" fmla="*/ 168 w 204"/>
                <a:gd name="T23" fmla="*/ 96 h 102"/>
                <a:gd name="T24" fmla="*/ 162 w 204"/>
                <a:gd name="T25" fmla="*/ 78 h 102"/>
                <a:gd name="T26" fmla="*/ 144 w 204"/>
                <a:gd name="T27" fmla="*/ 102 h 102"/>
                <a:gd name="T28" fmla="*/ 138 w 204"/>
                <a:gd name="T29" fmla="*/ 96 h 102"/>
                <a:gd name="T30" fmla="*/ 114 w 204"/>
                <a:gd name="T31" fmla="*/ 72 h 102"/>
                <a:gd name="T32" fmla="*/ 96 w 204"/>
                <a:gd name="T33" fmla="*/ 78 h 102"/>
                <a:gd name="T34" fmla="*/ 90 w 204"/>
                <a:gd name="T35" fmla="*/ 72 h 102"/>
                <a:gd name="T36" fmla="*/ 0 w 204"/>
                <a:gd name="T37" fmla="*/ 96 h 102"/>
                <a:gd name="T38" fmla="*/ 0 w 204"/>
                <a:gd name="T39" fmla="*/ 42 h 102"/>
                <a:gd name="T40" fmla="*/ 18 w 204"/>
                <a:gd name="T41" fmla="*/ 36 h 102"/>
                <a:gd name="T42" fmla="*/ 42 w 204"/>
                <a:gd name="T43" fmla="*/ 3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04"/>
                <a:gd name="T67" fmla="*/ 0 h 102"/>
                <a:gd name="T68" fmla="*/ 204 w 204"/>
                <a:gd name="T69" fmla="*/ 102 h 10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04" h="102">
                  <a:moveTo>
                    <a:pt x="42" y="30"/>
                  </a:moveTo>
                  <a:lnTo>
                    <a:pt x="108" y="18"/>
                  </a:lnTo>
                  <a:lnTo>
                    <a:pt x="132" y="0"/>
                  </a:lnTo>
                  <a:lnTo>
                    <a:pt x="144" y="18"/>
                  </a:lnTo>
                  <a:lnTo>
                    <a:pt x="132" y="42"/>
                  </a:lnTo>
                  <a:lnTo>
                    <a:pt x="150" y="48"/>
                  </a:lnTo>
                  <a:lnTo>
                    <a:pt x="174" y="78"/>
                  </a:lnTo>
                  <a:lnTo>
                    <a:pt x="198" y="66"/>
                  </a:lnTo>
                  <a:lnTo>
                    <a:pt x="180" y="48"/>
                  </a:lnTo>
                  <a:lnTo>
                    <a:pt x="186" y="48"/>
                  </a:lnTo>
                  <a:lnTo>
                    <a:pt x="204" y="78"/>
                  </a:lnTo>
                  <a:lnTo>
                    <a:pt x="168" y="96"/>
                  </a:lnTo>
                  <a:lnTo>
                    <a:pt x="162" y="78"/>
                  </a:lnTo>
                  <a:lnTo>
                    <a:pt x="144" y="102"/>
                  </a:lnTo>
                  <a:lnTo>
                    <a:pt x="138" y="96"/>
                  </a:lnTo>
                  <a:lnTo>
                    <a:pt x="114" y="72"/>
                  </a:lnTo>
                  <a:lnTo>
                    <a:pt x="96" y="78"/>
                  </a:lnTo>
                  <a:lnTo>
                    <a:pt x="90" y="72"/>
                  </a:lnTo>
                  <a:lnTo>
                    <a:pt x="0" y="96"/>
                  </a:lnTo>
                  <a:lnTo>
                    <a:pt x="0" y="42"/>
                  </a:lnTo>
                  <a:lnTo>
                    <a:pt x="18" y="36"/>
                  </a:lnTo>
                  <a:lnTo>
                    <a:pt x="42" y="30"/>
                  </a:lnTo>
                  <a:close/>
                </a:path>
              </a:pathLst>
            </a:custGeom>
            <a:solidFill>
              <a:srgbClr val="FF8C00"/>
            </a:solidFill>
            <a:ln w="9525">
              <a:solidFill>
                <a:srgbClr val="FF8C00"/>
              </a:solidFill>
              <a:prstDash val="solid"/>
              <a:round/>
              <a:headEnd/>
              <a:tailEnd/>
            </a:ln>
          </p:spPr>
          <p:txBody>
            <a:bodyPr/>
            <a:lstStyle/>
            <a:p>
              <a:endParaRPr lang="en-US"/>
            </a:p>
          </p:txBody>
        </p:sp>
        <p:sp>
          <p:nvSpPr>
            <p:cNvPr id="13372" name="Freeform 184"/>
            <p:cNvSpPr>
              <a:spLocks/>
            </p:cNvSpPr>
            <p:nvPr/>
          </p:nvSpPr>
          <p:spPr bwMode="auto">
            <a:xfrm>
              <a:off x="4203" y="1650"/>
              <a:ext cx="204" cy="102"/>
            </a:xfrm>
            <a:custGeom>
              <a:avLst/>
              <a:gdLst>
                <a:gd name="T0" fmla="*/ 42 w 204"/>
                <a:gd name="T1" fmla="*/ 30 h 102"/>
                <a:gd name="T2" fmla="*/ 108 w 204"/>
                <a:gd name="T3" fmla="*/ 18 h 102"/>
                <a:gd name="T4" fmla="*/ 132 w 204"/>
                <a:gd name="T5" fmla="*/ 0 h 102"/>
                <a:gd name="T6" fmla="*/ 144 w 204"/>
                <a:gd name="T7" fmla="*/ 18 h 102"/>
                <a:gd name="T8" fmla="*/ 132 w 204"/>
                <a:gd name="T9" fmla="*/ 42 h 102"/>
                <a:gd name="T10" fmla="*/ 150 w 204"/>
                <a:gd name="T11" fmla="*/ 48 h 102"/>
                <a:gd name="T12" fmla="*/ 174 w 204"/>
                <a:gd name="T13" fmla="*/ 78 h 102"/>
                <a:gd name="T14" fmla="*/ 198 w 204"/>
                <a:gd name="T15" fmla="*/ 66 h 102"/>
                <a:gd name="T16" fmla="*/ 180 w 204"/>
                <a:gd name="T17" fmla="*/ 48 h 102"/>
                <a:gd name="T18" fmla="*/ 186 w 204"/>
                <a:gd name="T19" fmla="*/ 48 h 102"/>
                <a:gd name="T20" fmla="*/ 204 w 204"/>
                <a:gd name="T21" fmla="*/ 78 h 102"/>
                <a:gd name="T22" fmla="*/ 168 w 204"/>
                <a:gd name="T23" fmla="*/ 96 h 102"/>
                <a:gd name="T24" fmla="*/ 162 w 204"/>
                <a:gd name="T25" fmla="*/ 78 h 102"/>
                <a:gd name="T26" fmla="*/ 144 w 204"/>
                <a:gd name="T27" fmla="*/ 102 h 102"/>
                <a:gd name="T28" fmla="*/ 138 w 204"/>
                <a:gd name="T29" fmla="*/ 96 h 102"/>
                <a:gd name="T30" fmla="*/ 114 w 204"/>
                <a:gd name="T31" fmla="*/ 72 h 102"/>
                <a:gd name="T32" fmla="*/ 96 w 204"/>
                <a:gd name="T33" fmla="*/ 78 h 102"/>
                <a:gd name="T34" fmla="*/ 90 w 204"/>
                <a:gd name="T35" fmla="*/ 72 h 102"/>
                <a:gd name="T36" fmla="*/ 0 w 204"/>
                <a:gd name="T37" fmla="*/ 96 h 102"/>
                <a:gd name="T38" fmla="*/ 0 w 204"/>
                <a:gd name="T39" fmla="*/ 42 h 102"/>
                <a:gd name="T40" fmla="*/ 18 w 204"/>
                <a:gd name="T41" fmla="*/ 36 h 102"/>
                <a:gd name="T42" fmla="*/ 42 w 204"/>
                <a:gd name="T43" fmla="*/ 30 h 102"/>
                <a:gd name="T44" fmla="*/ 42 w 204"/>
                <a:gd name="T45" fmla="*/ 36 h 10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4"/>
                <a:gd name="T70" fmla="*/ 0 h 102"/>
                <a:gd name="T71" fmla="*/ 204 w 204"/>
                <a:gd name="T72" fmla="*/ 102 h 10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4" h="102">
                  <a:moveTo>
                    <a:pt x="42" y="30"/>
                  </a:moveTo>
                  <a:lnTo>
                    <a:pt x="108" y="18"/>
                  </a:lnTo>
                  <a:lnTo>
                    <a:pt x="132" y="0"/>
                  </a:lnTo>
                  <a:lnTo>
                    <a:pt x="144" y="18"/>
                  </a:lnTo>
                  <a:lnTo>
                    <a:pt x="132" y="42"/>
                  </a:lnTo>
                  <a:lnTo>
                    <a:pt x="150" y="48"/>
                  </a:lnTo>
                  <a:lnTo>
                    <a:pt x="174" y="78"/>
                  </a:lnTo>
                  <a:lnTo>
                    <a:pt x="198" y="66"/>
                  </a:lnTo>
                  <a:lnTo>
                    <a:pt x="180" y="48"/>
                  </a:lnTo>
                  <a:lnTo>
                    <a:pt x="186" y="48"/>
                  </a:lnTo>
                  <a:lnTo>
                    <a:pt x="204" y="78"/>
                  </a:lnTo>
                  <a:lnTo>
                    <a:pt x="168" y="96"/>
                  </a:lnTo>
                  <a:lnTo>
                    <a:pt x="162" y="78"/>
                  </a:lnTo>
                  <a:lnTo>
                    <a:pt x="144" y="102"/>
                  </a:lnTo>
                  <a:lnTo>
                    <a:pt x="138" y="96"/>
                  </a:lnTo>
                  <a:lnTo>
                    <a:pt x="114" y="72"/>
                  </a:lnTo>
                  <a:lnTo>
                    <a:pt x="96" y="78"/>
                  </a:lnTo>
                  <a:lnTo>
                    <a:pt x="90" y="72"/>
                  </a:lnTo>
                  <a:lnTo>
                    <a:pt x="0" y="96"/>
                  </a:lnTo>
                  <a:lnTo>
                    <a:pt x="0" y="42"/>
                  </a:lnTo>
                  <a:lnTo>
                    <a:pt x="18" y="36"/>
                  </a:lnTo>
                  <a:lnTo>
                    <a:pt x="42" y="30"/>
                  </a:lnTo>
                  <a:lnTo>
                    <a:pt x="42" y="36"/>
                  </a:lnTo>
                </a:path>
              </a:pathLst>
            </a:custGeom>
            <a:noFill/>
            <a:ln w="9525">
              <a:solidFill>
                <a:srgbClr val="000000"/>
              </a:solidFill>
              <a:prstDash val="solid"/>
              <a:round/>
              <a:headEnd/>
              <a:tailEnd/>
            </a:ln>
          </p:spPr>
          <p:txBody>
            <a:bodyPr/>
            <a:lstStyle/>
            <a:p>
              <a:endParaRPr lang="en-US"/>
            </a:p>
          </p:txBody>
        </p:sp>
        <p:sp>
          <p:nvSpPr>
            <p:cNvPr id="13373" name="Freeform 185"/>
            <p:cNvSpPr>
              <a:spLocks/>
            </p:cNvSpPr>
            <p:nvPr/>
          </p:nvSpPr>
          <p:spPr bwMode="auto">
            <a:xfrm>
              <a:off x="3447" y="1572"/>
              <a:ext cx="234" cy="324"/>
            </a:xfrm>
            <a:custGeom>
              <a:avLst/>
              <a:gdLst>
                <a:gd name="T0" fmla="*/ 114 w 234"/>
                <a:gd name="T1" fmla="*/ 312 h 324"/>
                <a:gd name="T2" fmla="*/ 0 w 234"/>
                <a:gd name="T3" fmla="*/ 324 h 324"/>
                <a:gd name="T4" fmla="*/ 30 w 234"/>
                <a:gd name="T5" fmla="*/ 252 h 324"/>
                <a:gd name="T6" fmla="*/ 0 w 234"/>
                <a:gd name="T7" fmla="*/ 174 h 324"/>
                <a:gd name="T8" fmla="*/ 6 w 234"/>
                <a:gd name="T9" fmla="*/ 96 h 324"/>
                <a:gd name="T10" fmla="*/ 42 w 234"/>
                <a:gd name="T11" fmla="*/ 48 h 324"/>
                <a:gd name="T12" fmla="*/ 42 w 234"/>
                <a:gd name="T13" fmla="*/ 78 h 324"/>
                <a:gd name="T14" fmla="*/ 48 w 234"/>
                <a:gd name="T15" fmla="*/ 66 h 324"/>
                <a:gd name="T16" fmla="*/ 48 w 234"/>
                <a:gd name="T17" fmla="*/ 84 h 324"/>
                <a:gd name="T18" fmla="*/ 54 w 234"/>
                <a:gd name="T19" fmla="*/ 42 h 324"/>
                <a:gd name="T20" fmla="*/ 72 w 234"/>
                <a:gd name="T21" fmla="*/ 30 h 324"/>
                <a:gd name="T22" fmla="*/ 66 w 234"/>
                <a:gd name="T23" fmla="*/ 18 h 324"/>
                <a:gd name="T24" fmla="*/ 84 w 234"/>
                <a:gd name="T25" fmla="*/ 0 h 324"/>
                <a:gd name="T26" fmla="*/ 156 w 234"/>
                <a:gd name="T27" fmla="*/ 24 h 324"/>
                <a:gd name="T28" fmla="*/ 168 w 234"/>
                <a:gd name="T29" fmla="*/ 48 h 324"/>
                <a:gd name="T30" fmla="*/ 156 w 234"/>
                <a:gd name="T31" fmla="*/ 48 h 324"/>
                <a:gd name="T32" fmla="*/ 174 w 234"/>
                <a:gd name="T33" fmla="*/ 72 h 324"/>
                <a:gd name="T34" fmla="*/ 174 w 234"/>
                <a:gd name="T35" fmla="*/ 102 h 324"/>
                <a:gd name="T36" fmla="*/ 144 w 234"/>
                <a:gd name="T37" fmla="*/ 132 h 324"/>
                <a:gd name="T38" fmla="*/ 144 w 234"/>
                <a:gd name="T39" fmla="*/ 156 h 324"/>
                <a:gd name="T40" fmla="*/ 162 w 234"/>
                <a:gd name="T41" fmla="*/ 162 h 324"/>
                <a:gd name="T42" fmla="*/ 192 w 234"/>
                <a:gd name="T43" fmla="*/ 120 h 324"/>
                <a:gd name="T44" fmla="*/ 216 w 234"/>
                <a:gd name="T45" fmla="*/ 138 h 324"/>
                <a:gd name="T46" fmla="*/ 234 w 234"/>
                <a:gd name="T47" fmla="*/ 198 h 324"/>
                <a:gd name="T48" fmla="*/ 234 w 234"/>
                <a:gd name="T49" fmla="*/ 222 h 324"/>
                <a:gd name="T50" fmla="*/ 228 w 234"/>
                <a:gd name="T51" fmla="*/ 234 h 324"/>
                <a:gd name="T52" fmla="*/ 228 w 234"/>
                <a:gd name="T53" fmla="*/ 222 h 324"/>
                <a:gd name="T54" fmla="*/ 222 w 234"/>
                <a:gd name="T55" fmla="*/ 228 h 324"/>
                <a:gd name="T56" fmla="*/ 192 w 234"/>
                <a:gd name="T57" fmla="*/ 300 h 324"/>
                <a:gd name="T58" fmla="*/ 138 w 234"/>
                <a:gd name="T59" fmla="*/ 312 h 324"/>
                <a:gd name="T60" fmla="*/ 114 w 234"/>
                <a:gd name="T61" fmla="*/ 312 h 32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34"/>
                <a:gd name="T94" fmla="*/ 0 h 324"/>
                <a:gd name="T95" fmla="*/ 234 w 234"/>
                <a:gd name="T96" fmla="*/ 324 h 32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34" h="324">
                  <a:moveTo>
                    <a:pt x="114" y="312"/>
                  </a:moveTo>
                  <a:lnTo>
                    <a:pt x="0" y="324"/>
                  </a:lnTo>
                  <a:lnTo>
                    <a:pt x="30" y="252"/>
                  </a:lnTo>
                  <a:lnTo>
                    <a:pt x="0" y="174"/>
                  </a:lnTo>
                  <a:lnTo>
                    <a:pt x="6" y="96"/>
                  </a:lnTo>
                  <a:lnTo>
                    <a:pt x="42" y="48"/>
                  </a:lnTo>
                  <a:lnTo>
                    <a:pt x="42" y="78"/>
                  </a:lnTo>
                  <a:lnTo>
                    <a:pt x="48" y="66"/>
                  </a:lnTo>
                  <a:lnTo>
                    <a:pt x="48" y="84"/>
                  </a:lnTo>
                  <a:lnTo>
                    <a:pt x="54" y="42"/>
                  </a:lnTo>
                  <a:lnTo>
                    <a:pt x="72" y="30"/>
                  </a:lnTo>
                  <a:lnTo>
                    <a:pt x="66" y="18"/>
                  </a:lnTo>
                  <a:lnTo>
                    <a:pt x="84" y="0"/>
                  </a:lnTo>
                  <a:lnTo>
                    <a:pt x="156" y="24"/>
                  </a:lnTo>
                  <a:lnTo>
                    <a:pt x="168" y="48"/>
                  </a:lnTo>
                  <a:lnTo>
                    <a:pt x="156" y="48"/>
                  </a:lnTo>
                  <a:lnTo>
                    <a:pt x="174" y="72"/>
                  </a:lnTo>
                  <a:lnTo>
                    <a:pt x="174" y="102"/>
                  </a:lnTo>
                  <a:lnTo>
                    <a:pt x="144" y="132"/>
                  </a:lnTo>
                  <a:lnTo>
                    <a:pt x="144" y="156"/>
                  </a:lnTo>
                  <a:lnTo>
                    <a:pt x="162" y="162"/>
                  </a:lnTo>
                  <a:lnTo>
                    <a:pt x="192" y="120"/>
                  </a:lnTo>
                  <a:lnTo>
                    <a:pt x="216" y="138"/>
                  </a:lnTo>
                  <a:lnTo>
                    <a:pt x="234" y="198"/>
                  </a:lnTo>
                  <a:lnTo>
                    <a:pt x="234" y="222"/>
                  </a:lnTo>
                  <a:lnTo>
                    <a:pt x="228" y="234"/>
                  </a:lnTo>
                  <a:lnTo>
                    <a:pt x="228" y="222"/>
                  </a:lnTo>
                  <a:lnTo>
                    <a:pt x="222" y="228"/>
                  </a:lnTo>
                  <a:lnTo>
                    <a:pt x="192" y="300"/>
                  </a:lnTo>
                  <a:lnTo>
                    <a:pt x="138" y="312"/>
                  </a:lnTo>
                  <a:lnTo>
                    <a:pt x="114" y="312"/>
                  </a:lnTo>
                  <a:close/>
                </a:path>
              </a:pathLst>
            </a:custGeom>
            <a:solidFill>
              <a:srgbClr val="FF4500"/>
            </a:solidFill>
            <a:ln w="9525">
              <a:solidFill>
                <a:srgbClr val="FF4500"/>
              </a:solidFill>
              <a:prstDash val="solid"/>
              <a:round/>
              <a:headEnd/>
              <a:tailEnd/>
            </a:ln>
          </p:spPr>
          <p:txBody>
            <a:bodyPr/>
            <a:lstStyle/>
            <a:p>
              <a:endParaRPr lang="en-US"/>
            </a:p>
          </p:txBody>
        </p:sp>
        <p:sp>
          <p:nvSpPr>
            <p:cNvPr id="13374" name="Freeform 186"/>
            <p:cNvSpPr>
              <a:spLocks/>
            </p:cNvSpPr>
            <p:nvPr/>
          </p:nvSpPr>
          <p:spPr bwMode="auto">
            <a:xfrm>
              <a:off x="3447" y="1572"/>
              <a:ext cx="234" cy="324"/>
            </a:xfrm>
            <a:custGeom>
              <a:avLst/>
              <a:gdLst>
                <a:gd name="T0" fmla="*/ 114 w 234"/>
                <a:gd name="T1" fmla="*/ 312 h 324"/>
                <a:gd name="T2" fmla="*/ 0 w 234"/>
                <a:gd name="T3" fmla="*/ 324 h 324"/>
                <a:gd name="T4" fmla="*/ 30 w 234"/>
                <a:gd name="T5" fmla="*/ 252 h 324"/>
                <a:gd name="T6" fmla="*/ 0 w 234"/>
                <a:gd name="T7" fmla="*/ 174 h 324"/>
                <a:gd name="T8" fmla="*/ 6 w 234"/>
                <a:gd name="T9" fmla="*/ 96 h 324"/>
                <a:gd name="T10" fmla="*/ 42 w 234"/>
                <a:gd name="T11" fmla="*/ 48 h 324"/>
                <a:gd name="T12" fmla="*/ 42 w 234"/>
                <a:gd name="T13" fmla="*/ 78 h 324"/>
                <a:gd name="T14" fmla="*/ 48 w 234"/>
                <a:gd name="T15" fmla="*/ 66 h 324"/>
                <a:gd name="T16" fmla="*/ 48 w 234"/>
                <a:gd name="T17" fmla="*/ 84 h 324"/>
                <a:gd name="T18" fmla="*/ 54 w 234"/>
                <a:gd name="T19" fmla="*/ 42 h 324"/>
                <a:gd name="T20" fmla="*/ 72 w 234"/>
                <a:gd name="T21" fmla="*/ 30 h 324"/>
                <a:gd name="T22" fmla="*/ 66 w 234"/>
                <a:gd name="T23" fmla="*/ 18 h 324"/>
                <a:gd name="T24" fmla="*/ 84 w 234"/>
                <a:gd name="T25" fmla="*/ 0 h 324"/>
                <a:gd name="T26" fmla="*/ 156 w 234"/>
                <a:gd name="T27" fmla="*/ 24 h 324"/>
                <a:gd name="T28" fmla="*/ 168 w 234"/>
                <a:gd name="T29" fmla="*/ 48 h 324"/>
                <a:gd name="T30" fmla="*/ 156 w 234"/>
                <a:gd name="T31" fmla="*/ 48 h 324"/>
                <a:gd name="T32" fmla="*/ 174 w 234"/>
                <a:gd name="T33" fmla="*/ 72 h 324"/>
                <a:gd name="T34" fmla="*/ 174 w 234"/>
                <a:gd name="T35" fmla="*/ 102 h 324"/>
                <a:gd name="T36" fmla="*/ 144 w 234"/>
                <a:gd name="T37" fmla="*/ 132 h 324"/>
                <a:gd name="T38" fmla="*/ 144 w 234"/>
                <a:gd name="T39" fmla="*/ 156 h 324"/>
                <a:gd name="T40" fmla="*/ 162 w 234"/>
                <a:gd name="T41" fmla="*/ 162 h 324"/>
                <a:gd name="T42" fmla="*/ 192 w 234"/>
                <a:gd name="T43" fmla="*/ 120 h 324"/>
                <a:gd name="T44" fmla="*/ 216 w 234"/>
                <a:gd name="T45" fmla="*/ 138 h 324"/>
                <a:gd name="T46" fmla="*/ 234 w 234"/>
                <a:gd name="T47" fmla="*/ 198 h 324"/>
                <a:gd name="T48" fmla="*/ 234 w 234"/>
                <a:gd name="T49" fmla="*/ 222 h 324"/>
                <a:gd name="T50" fmla="*/ 228 w 234"/>
                <a:gd name="T51" fmla="*/ 234 h 324"/>
                <a:gd name="T52" fmla="*/ 228 w 234"/>
                <a:gd name="T53" fmla="*/ 222 h 324"/>
                <a:gd name="T54" fmla="*/ 222 w 234"/>
                <a:gd name="T55" fmla="*/ 228 h 324"/>
                <a:gd name="T56" fmla="*/ 192 w 234"/>
                <a:gd name="T57" fmla="*/ 300 h 324"/>
                <a:gd name="T58" fmla="*/ 138 w 234"/>
                <a:gd name="T59" fmla="*/ 312 h 324"/>
                <a:gd name="T60" fmla="*/ 114 w 234"/>
                <a:gd name="T61" fmla="*/ 312 h 324"/>
                <a:gd name="T62" fmla="*/ 114 w 234"/>
                <a:gd name="T63" fmla="*/ 318 h 3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4"/>
                <a:gd name="T97" fmla="*/ 0 h 324"/>
                <a:gd name="T98" fmla="*/ 234 w 234"/>
                <a:gd name="T99" fmla="*/ 324 h 32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4" h="324">
                  <a:moveTo>
                    <a:pt x="114" y="312"/>
                  </a:moveTo>
                  <a:lnTo>
                    <a:pt x="0" y="324"/>
                  </a:lnTo>
                  <a:lnTo>
                    <a:pt x="30" y="252"/>
                  </a:lnTo>
                  <a:lnTo>
                    <a:pt x="0" y="174"/>
                  </a:lnTo>
                  <a:lnTo>
                    <a:pt x="6" y="96"/>
                  </a:lnTo>
                  <a:lnTo>
                    <a:pt x="42" y="48"/>
                  </a:lnTo>
                  <a:lnTo>
                    <a:pt x="42" y="78"/>
                  </a:lnTo>
                  <a:lnTo>
                    <a:pt x="48" y="66"/>
                  </a:lnTo>
                  <a:lnTo>
                    <a:pt x="48" y="84"/>
                  </a:lnTo>
                  <a:lnTo>
                    <a:pt x="54" y="42"/>
                  </a:lnTo>
                  <a:lnTo>
                    <a:pt x="72" y="30"/>
                  </a:lnTo>
                  <a:lnTo>
                    <a:pt x="66" y="18"/>
                  </a:lnTo>
                  <a:lnTo>
                    <a:pt x="84" y="0"/>
                  </a:lnTo>
                  <a:lnTo>
                    <a:pt x="156" y="24"/>
                  </a:lnTo>
                  <a:lnTo>
                    <a:pt x="168" y="48"/>
                  </a:lnTo>
                  <a:lnTo>
                    <a:pt x="156" y="48"/>
                  </a:lnTo>
                  <a:lnTo>
                    <a:pt x="174" y="72"/>
                  </a:lnTo>
                  <a:lnTo>
                    <a:pt x="174" y="102"/>
                  </a:lnTo>
                  <a:lnTo>
                    <a:pt x="144" y="132"/>
                  </a:lnTo>
                  <a:lnTo>
                    <a:pt x="144" y="156"/>
                  </a:lnTo>
                  <a:lnTo>
                    <a:pt x="162" y="162"/>
                  </a:lnTo>
                  <a:lnTo>
                    <a:pt x="192" y="120"/>
                  </a:lnTo>
                  <a:lnTo>
                    <a:pt x="216" y="138"/>
                  </a:lnTo>
                  <a:lnTo>
                    <a:pt x="234" y="198"/>
                  </a:lnTo>
                  <a:lnTo>
                    <a:pt x="234" y="222"/>
                  </a:lnTo>
                  <a:lnTo>
                    <a:pt x="228" y="234"/>
                  </a:lnTo>
                  <a:lnTo>
                    <a:pt x="228" y="222"/>
                  </a:lnTo>
                  <a:lnTo>
                    <a:pt x="222" y="228"/>
                  </a:lnTo>
                  <a:lnTo>
                    <a:pt x="192" y="300"/>
                  </a:lnTo>
                  <a:lnTo>
                    <a:pt x="138" y="312"/>
                  </a:lnTo>
                  <a:lnTo>
                    <a:pt x="114" y="312"/>
                  </a:lnTo>
                  <a:lnTo>
                    <a:pt x="114" y="318"/>
                  </a:lnTo>
                </a:path>
              </a:pathLst>
            </a:custGeom>
            <a:noFill/>
            <a:ln w="9525">
              <a:solidFill>
                <a:srgbClr val="000000"/>
              </a:solidFill>
              <a:prstDash val="solid"/>
              <a:round/>
              <a:headEnd/>
              <a:tailEnd/>
            </a:ln>
          </p:spPr>
          <p:txBody>
            <a:bodyPr/>
            <a:lstStyle/>
            <a:p>
              <a:endParaRPr lang="en-US"/>
            </a:p>
          </p:txBody>
        </p:sp>
        <p:sp>
          <p:nvSpPr>
            <p:cNvPr id="13375" name="Freeform 187"/>
            <p:cNvSpPr>
              <a:spLocks/>
            </p:cNvSpPr>
            <p:nvPr/>
          </p:nvSpPr>
          <p:spPr bwMode="auto">
            <a:xfrm>
              <a:off x="3219" y="1458"/>
              <a:ext cx="354" cy="180"/>
            </a:xfrm>
            <a:custGeom>
              <a:avLst/>
              <a:gdLst>
                <a:gd name="T0" fmla="*/ 354 w 354"/>
                <a:gd name="T1" fmla="*/ 96 h 180"/>
                <a:gd name="T2" fmla="*/ 312 w 354"/>
                <a:gd name="T3" fmla="*/ 96 h 180"/>
                <a:gd name="T4" fmla="*/ 306 w 354"/>
                <a:gd name="T5" fmla="*/ 108 h 180"/>
                <a:gd name="T6" fmla="*/ 264 w 354"/>
                <a:gd name="T7" fmla="*/ 96 h 180"/>
                <a:gd name="T8" fmla="*/ 228 w 354"/>
                <a:gd name="T9" fmla="*/ 108 h 180"/>
                <a:gd name="T10" fmla="*/ 210 w 354"/>
                <a:gd name="T11" fmla="*/ 138 h 180"/>
                <a:gd name="T12" fmla="*/ 210 w 354"/>
                <a:gd name="T13" fmla="*/ 114 h 180"/>
                <a:gd name="T14" fmla="*/ 186 w 354"/>
                <a:gd name="T15" fmla="*/ 132 h 180"/>
                <a:gd name="T16" fmla="*/ 186 w 354"/>
                <a:gd name="T17" fmla="*/ 114 h 180"/>
                <a:gd name="T18" fmla="*/ 162 w 354"/>
                <a:gd name="T19" fmla="*/ 180 h 180"/>
                <a:gd name="T20" fmla="*/ 150 w 354"/>
                <a:gd name="T21" fmla="*/ 180 h 180"/>
                <a:gd name="T22" fmla="*/ 150 w 354"/>
                <a:gd name="T23" fmla="*/ 162 h 180"/>
                <a:gd name="T24" fmla="*/ 138 w 354"/>
                <a:gd name="T25" fmla="*/ 162 h 180"/>
                <a:gd name="T26" fmla="*/ 144 w 354"/>
                <a:gd name="T27" fmla="*/ 138 h 180"/>
                <a:gd name="T28" fmla="*/ 126 w 354"/>
                <a:gd name="T29" fmla="*/ 120 h 180"/>
                <a:gd name="T30" fmla="*/ 12 w 354"/>
                <a:gd name="T31" fmla="*/ 96 h 180"/>
                <a:gd name="T32" fmla="*/ 0 w 354"/>
                <a:gd name="T33" fmla="*/ 84 h 180"/>
                <a:gd name="T34" fmla="*/ 132 w 354"/>
                <a:gd name="T35" fmla="*/ 0 h 180"/>
                <a:gd name="T36" fmla="*/ 138 w 354"/>
                <a:gd name="T37" fmla="*/ 6 h 180"/>
                <a:gd name="T38" fmla="*/ 102 w 354"/>
                <a:gd name="T39" fmla="*/ 42 h 180"/>
                <a:gd name="T40" fmla="*/ 102 w 354"/>
                <a:gd name="T41" fmla="*/ 60 h 180"/>
                <a:gd name="T42" fmla="*/ 120 w 354"/>
                <a:gd name="T43" fmla="*/ 42 h 180"/>
                <a:gd name="T44" fmla="*/ 114 w 354"/>
                <a:gd name="T45" fmla="*/ 54 h 180"/>
                <a:gd name="T46" fmla="*/ 138 w 354"/>
                <a:gd name="T47" fmla="*/ 48 h 180"/>
                <a:gd name="T48" fmla="*/ 162 w 354"/>
                <a:gd name="T49" fmla="*/ 72 h 180"/>
                <a:gd name="T50" fmla="*/ 198 w 354"/>
                <a:gd name="T51" fmla="*/ 78 h 180"/>
                <a:gd name="T52" fmla="*/ 228 w 354"/>
                <a:gd name="T53" fmla="*/ 54 h 180"/>
                <a:gd name="T54" fmla="*/ 288 w 354"/>
                <a:gd name="T55" fmla="*/ 42 h 180"/>
                <a:gd name="T56" fmla="*/ 288 w 354"/>
                <a:gd name="T57" fmla="*/ 66 h 180"/>
                <a:gd name="T58" fmla="*/ 330 w 354"/>
                <a:gd name="T59" fmla="*/ 60 h 180"/>
                <a:gd name="T60" fmla="*/ 330 w 354"/>
                <a:gd name="T61" fmla="*/ 78 h 180"/>
                <a:gd name="T62" fmla="*/ 354 w 354"/>
                <a:gd name="T63" fmla="*/ 96 h 18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54"/>
                <a:gd name="T97" fmla="*/ 0 h 180"/>
                <a:gd name="T98" fmla="*/ 354 w 354"/>
                <a:gd name="T99" fmla="*/ 180 h 18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54" h="180">
                  <a:moveTo>
                    <a:pt x="354" y="96"/>
                  </a:moveTo>
                  <a:lnTo>
                    <a:pt x="312" y="96"/>
                  </a:lnTo>
                  <a:lnTo>
                    <a:pt x="306" y="108"/>
                  </a:lnTo>
                  <a:lnTo>
                    <a:pt x="264" y="96"/>
                  </a:lnTo>
                  <a:lnTo>
                    <a:pt x="228" y="108"/>
                  </a:lnTo>
                  <a:lnTo>
                    <a:pt x="210" y="138"/>
                  </a:lnTo>
                  <a:lnTo>
                    <a:pt x="210" y="114"/>
                  </a:lnTo>
                  <a:lnTo>
                    <a:pt x="186" y="132"/>
                  </a:lnTo>
                  <a:lnTo>
                    <a:pt x="186" y="114"/>
                  </a:lnTo>
                  <a:lnTo>
                    <a:pt x="162" y="180"/>
                  </a:lnTo>
                  <a:lnTo>
                    <a:pt x="150" y="180"/>
                  </a:lnTo>
                  <a:lnTo>
                    <a:pt x="150" y="162"/>
                  </a:lnTo>
                  <a:lnTo>
                    <a:pt x="138" y="162"/>
                  </a:lnTo>
                  <a:lnTo>
                    <a:pt x="144" y="138"/>
                  </a:lnTo>
                  <a:lnTo>
                    <a:pt x="126" y="120"/>
                  </a:lnTo>
                  <a:lnTo>
                    <a:pt x="12" y="96"/>
                  </a:lnTo>
                  <a:lnTo>
                    <a:pt x="0" y="84"/>
                  </a:lnTo>
                  <a:lnTo>
                    <a:pt x="132" y="0"/>
                  </a:lnTo>
                  <a:lnTo>
                    <a:pt x="138" y="6"/>
                  </a:lnTo>
                  <a:lnTo>
                    <a:pt x="102" y="42"/>
                  </a:lnTo>
                  <a:lnTo>
                    <a:pt x="102" y="60"/>
                  </a:lnTo>
                  <a:lnTo>
                    <a:pt x="120" y="42"/>
                  </a:lnTo>
                  <a:lnTo>
                    <a:pt x="114" y="54"/>
                  </a:lnTo>
                  <a:lnTo>
                    <a:pt x="138" y="48"/>
                  </a:lnTo>
                  <a:lnTo>
                    <a:pt x="162" y="72"/>
                  </a:lnTo>
                  <a:lnTo>
                    <a:pt x="198" y="78"/>
                  </a:lnTo>
                  <a:lnTo>
                    <a:pt x="228" y="54"/>
                  </a:lnTo>
                  <a:lnTo>
                    <a:pt x="288" y="42"/>
                  </a:lnTo>
                  <a:lnTo>
                    <a:pt x="288" y="66"/>
                  </a:lnTo>
                  <a:lnTo>
                    <a:pt x="330" y="60"/>
                  </a:lnTo>
                  <a:lnTo>
                    <a:pt x="330" y="78"/>
                  </a:lnTo>
                  <a:lnTo>
                    <a:pt x="354" y="96"/>
                  </a:lnTo>
                  <a:close/>
                </a:path>
              </a:pathLst>
            </a:custGeom>
            <a:solidFill>
              <a:srgbClr val="FF4500"/>
            </a:solidFill>
            <a:ln w="9525">
              <a:solidFill>
                <a:srgbClr val="FF4500"/>
              </a:solidFill>
              <a:prstDash val="solid"/>
              <a:round/>
              <a:headEnd/>
              <a:tailEnd/>
            </a:ln>
          </p:spPr>
          <p:txBody>
            <a:bodyPr/>
            <a:lstStyle/>
            <a:p>
              <a:endParaRPr lang="en-US"/>
            </a:p>
          </p:txBody>
        </p:sp>
        <p:sp>
          <p:nvSpPr>
            <p:cNvPr id="13376" name="Freeform 188"/>
            <p:cNvSpPr>
              <a:spLocks/>
            </p:cNvSpPr>
            <p:nvPr/>
          </p:nvSpPr>
          <p:spPr bwMode="auto">
            <a:xfrm>
              <a:off x="3219" y="1458"/>
              <a:ext cx="354" cy="180"/>
            </a:xfrm>
            <a:custGeom>
              <a:avLst/>
              <a:gdLst>
                <a:gd name="T0" fmla="*/ 354 w 354"/>
                <a:gd name="T1" fmla="*/ 96 h 180"/>
                <a:gd name="T2" fmla="*/ 312 w 354"/>
                <a:gd name="T3" fmla="*/ 96 h 180"/>
                <a:gd name="T4" fmla="*/ 306 w 354"/>
                <a:gd name="T5" fmla="*/ 108 h 180"/>
                <a:gd name="T6" fmla="*/ 264 w 354"/>
                <a:gd name="T7" fmla="*/ 96 h 180"/>
                <a:gd name="T8" fmla="*/ 228 w 354"/>
                <a:gd name="T9" fmla="*/ 108 h 180"/>
                <a:gd name="T10" fmla="*/ 210 w 354"/>
                <a:gd name="T11" fmla="*/ 138 h 180"/>
                <a:gd name="T12" fmla="*/ 210 w 354"/>
                <a:gd name="T13" fmla="*/ 114 h 180"/>
                <a:gd name="T14" fmla="*/ 186 w 354"/>
                <a:gd name="T15" fmla="*/ 132 h 180"/>
                <a:gd name="T16" fmla="*/ 186 w 354"/>
                <a:gd name="T17" fmla="*/ 114 h 180"/>
                <a:gd name="T18" fmla="*/ 162 w 354"/>
                <a:gd name="T19" fmla="*/ 180 h 180"/>
                <a:gd name="T20" fmla="*/ 150 w 354"/>
                <a:gd name="T21" fmla="*/ 180 h 180"/>
                <a:gd name="T22" fmla="*/ 150 w 354"/>
                <a:gd name="T23" fmla="*/ 162 h 180"/>
                <a:gd name="T24" fmla="*/ 138 w 354"/>
                <a:gd name="T25" fmla="*/ 162 h 180"/>
                <a:gd name="T26" fmla="*/ 144 w 354"/>
                <a:gd name="T27" fmla="*/ 138 h 180"/>
                <a:gd name="T28" fmla="*/ 126 w 354"/>
                <a:gd name="T29" fmla="*/ 120 h 180"/>
                <a:gd name="T30" fmla="*/ 12 w 354"/>
                <a:gd name="T31" fmla="*/ 96 h 180"/>
                <a:gd name="T32" fmla="*/ 0 w 354"/>
                <a:gd name="T33" fmla="*/ 84 h 180"/>
                <a:gd name="T34" fmla="*/ 132 w 354"/>
                <a:gd name="T35" fmla="*/ 0 h 180"/>
                <a:gd name="T36" fmla="*/ 138 w 354"/>
                <a:gd name="T37" fmla="*/ 6 h 180"/>
                <a:gd name="T38" fmla="*/ 102 w 354"/>
                <a:gd name="T39" fmla="*/ 42 h 180"/>
                <a:gd name="T40" fmla="*/ 102 w 354"/>
                <a:gd name="T41" fmla="*/ 60 h 180"/>
                <a:gd name="T42" fmla="*/ 120 w 354"/>
                <a:gd name="T43" fmla="*/ 42 h 180"/>
                <a:gd name="T44" fmla="*/ 114 w 354"/>
                <a:gd name="T45" fmla="*/ 54 h 180"/>
                <a:gd name="T46" fmla="*/ 138 w 354"/>
                <a:gd name="T47" fmla="*/ 48 h 180"/>
                <a:gd name="T48" fmla="*/ 162 w 354"/>
                <a:gd name="T49" fmla="*/ 72 h 180"/>
                <a:gd name="T50" fmla="*/ 198 w 354"/>
                <a:gd name="T51" fmla="*/ 78 h 180"/>
                <a:gd name="T52" fmla="*/ 228 w 354"/>
                <a:gd name="T53" fmla="*/ 54 h 180"/>
                <a:gd name="T54" fmla="*/ 288 w 354"/>
                <a:gd name="T55" fmla="*/ 42 h 180"/>
                <a:gd name="T56" fmla="*/ 288 w 354"/>
                <a:gd name="T57" fmla="*/ 66 h 180"/>
                <a:gd name="T58" fmla="*/ 330 w 354"/>
                <a:gd name="T59" fmla="*/ 60 h 180"/>
                <a:gd name="T60" fmla="*/ 330 w 354"/>
                <a:gd name="T61" fmla="*/ 78 h 180"/>
                <a:gd name="T62" fmla="*/ 354 w 354"/>
                <a:gd name="T63" fmla="*/ 96 h 180"/>
                <a:gd name="T64" fmla="*/ 354 w 354"/>
                <a:gd name="T65" fmla="*/ 102 h 1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54"/>
                <a:gd name="T100" fmla="*/ 0 h 180"/>
                <a:gd name="T101" fmla="*/ 354 w 354"/>
                <a:gd name="T102" fmla="*/ 180 h 1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54" h="180">
                  <a:moveTo>
                    <a:pt x="354" y="96"/>
                  </a:moveTo>
                  <a:lnTo>
                    <a:pt x="312" y="96"/>
                  </a:lnTo>
                  <a:lnTo>
                    <a:pt x="306" y="108"/>
                  </a:lnTo>
                  <a:lnTo>
                    <a:pt x="264" y="96"/>
                  </a:lnTo>
                  <a:lnTo>
                    <a:pt x="228" y="108"/>
                  </a:lnTo>
                  <a:lnTo>
                    <a:pt x="210" y="138"/>
                  </a:lnTo>
                  <a:lnTo>
                    <a:pt x="210" y="114"/>
                  </a:lnTo>
                  <a:lnTo>
                    <a:pt x="186" y="132"/>
                  </a:lnTo>
                  <a:lnTo>
                    <a:pt x="186" y="114"/>
                  </a:lnTo>
                  <a:lnTo>
                    <a:pt x="162" y="180"/>
                  </a:lnTo>
                  <a:lnTo>
                    <a:pt x="150" y="180"/>
                  </a:lnTo>
                  <a:lnTo>
                    <a:pt x="150" y="162"/>
                  </a:lnTo>
                  <a:lnTo>
                    <a:pt x="138" y="162"/>
                  </a:lnTo>
                  <a:lnTo>
                    <a:pt x="144" y="138"/>
                  </a:lnTo>
                  <a:lnTo>
                    <a:pt x="126" y="120"/>
                  </a:lnTo>
                  <a:lnTo>
                    <a:pt x="12" y="96"/>
                  </a:lnTo>
                  <a:lnTo>
                    <a:pt x="0" y="84"/>
                  </a:lnTo>
                  <a:lnTo>
                    <a:pt x="132" y="0"/>
                  </a:lnTo>
                  <a:lnTo>
                    <a:pt x="138" y="6"/>
                  </a:lnTo>
                  <a:lnTo>
                    <a:pt x="102" y="42"/>
                  </a:lnTo>
                  <a:lnTo>
                    <a:pt x="102" y="60"/>
                  </a:lnTo>
                  <a:lnTo>
                    <a:pt x="120" y="42"/>
                  </a:lnTo>
                  <a:lnTo>
                    <a:pt x="114" y="54"/>
                  </a:lnTo>
                  <a:lnTo>
                    <a:pt x="138" y="48"/>
                  </a:lnTo>
                  <a:lnTo>
                    <a:pt x="162" y="72"/>
                  </a:lnTo>
                  <a:lnTo>
                    <a:pt x="198" y="78"/>
                  </a:lnTo>
                  <a:lnTo>
                    <a:pt x="228" y="54"/>
                  </a:lnTo>
                  <a:lnTo>
                    <a:pt x="288" y="42"/>
                  </a:lnTo>
                  <a:lnTo>
                    <a:pt x="288" y="66"/>
                  </a:lnTo>
                  <a:lnTo>
                    <a:pt x="330" y="60"/>
                  </a:lnTo>
                  <a:lnTo>
                    <a:pt x="330" y="78"/>
                  </a:lnTo>
                  <a:lnTo>
                    <a:pt x="354" y="96"/>
                  </a:lnTo>
                  <a:lnTo>
                    <a:pt x="354" y="102"/>
                  </a:lnTo>
                </a:path>
              </a:pathLst>
            </a:custGeom>
            <a:noFill/>
            <a:ln w="9525">
              <a:solidFill>
                <a:srgbClr val="000000"/>
              </a:solidFill>
              <a:prstDash val="solid"/>
              <a:round/>
              <a:headEnd/>
              <a:tailEnd/>
            </a:ln>
          </p:spPr>
          <p:txBody>
            <a:bodyPr/>
            <a:lstStyle/>
            <a:p>
              <a:endParaRPr lang="en-US"/>
            </a:p>
          </p:txBody>
        </p:sp>
        <p:sp>
          <p:nvSpPr>
            <p:cNvPr id="13377" name="Freeform 189"/>
            <p:cNvSpPr>
              <a:spLocks/>
            </p:cNvSpPr>
            <p:nvPr/>
          </p:nvSpPr>
          <p:spPr bwMode="auto">
            <a:xfrm>
              <a:off x="2853" y="1332"/>
              <a:ext cx="408" cy="450"/>
            </a:xfrm>
            <a:custGeom>
              <a:avLst/>
              <a:gdLst>
                <a:gd name="T0" fmla="*/ 330 w 408"/>
                <a:gd name="T1" fmla="*/ 444 h 450"/>
                <a:gd name="T2" fmla="*/ 36 w 408"/>
                <a:gd name="T3" fmla="*/ 450 h 450"/>
                <a:gd name="T4" fmla="*/ 36 w 408"/>
                <a:gd name="T5" fmla="*/ 312 h 450"/>
                <a:gd name="T6" fmla="*/ 18 w 408"/>
                <a:gd name="T7" fmla="*/ 288 h 450"/>
                <a:gd name="T8" fmla="*/ 30 w 408"/>
                <a:gd name="T9" fmla="*/ 264 h 450"/>
                <a:gd name="T10" fmla="*/ 30 w 408"/>
                <a:gd name="T11" fmla="*/ 258 h 450"/>
                <a:gd name="T12" fmla="*/ 0 w 408"/>
                <a:gd name="T13" fmla="*/ 30 h 450"/>
                <a:gd name="T14" fmla="*/ 108 w 408"/>
                <a:gd name="T15" fmla="*/ 30 h 450"/>
                <a:gd name="T16" fmla="*/ 108 w 408"/>
                <a:gd name="T17" fmla="*/ 0 h 450"/>
                <a:gd name="T18" fmla="*/ 120 w 408"/>
                <a:gd name="T19" fmla="*/ 0 h 450"/>
                <a:gd name="T20" fmla="*/ 132 w 408"/>
                <a:gd name="T21" fmla="*/ 48 h 450"/>
                <a:gd name="T22" fmla="*/ 174 w 408"/>
                <a:gd name="T23" fmla="*/ 54 h 450"/>
                <a:gd name="T24" fmla="*/ 180 w 408"/>
                <a:gd name="T25" fmla="*/ 66 h 450"/>
                <a:gd name="T26" fmla="*/ 222 w 408"/>
                <a:gd name="T27" fmla="*/ 54 h 450"/>
                <a:gd name="T28" fmla="*/ 240 w 408"/>
                <a:gd name="T29" fmla="*/ 60 h 450"/>
                <a:gd name="T30" fmla="*/ 234 w 408"/>
                <a:gd name="T31" fmla="*/ 66 h 450"/>
                <a:gd name="T32" fmla="*/ 246 w 408"/>
                <a:gd name="T33" fmla="*/ 66 h 450"/>
                <a:gd name="T34" fmla="*/ 252 w 408"/>
                <a:gd name="T35" fmla="*/ 84 h 450"/>
                <a:gd name="T36" fmla="*/ 270 w 408"/>
                <a:gd name="T37" fmla="*/ 72 h 450"/>
                <a:gd name="T38" fmla="*/ 294 w 408"/>
                <a:gd name="T39" fmla="*/ 96 h 450"/>
                <a:gd name="T40" fmla="*/ 330 w 408"/>
                <a:gd name="T41" fmla="*/ 78 h 450"/>
                <a:gd name="T42" fmla="*/ 342 w 408"/>
                <a:gd name="T43" fmla="*/ 90 h 450"/>
                <a:gd name="T44" fmla="*/ 408 w 408"/>
                <a:gd name="T45" fmla="*/ 90 h 450"/>
                <a:gd name="T46" fmla="*/ 342 w 408"/>
                <a:gd name="T47" fmla="*/ 132 h 450"/>
                <a:gd name="T48" fmla="*/ 270 w 408"/>
                <a:gd name="T49" fmla="*/ 198 h 450"/>
                <a:gd name="T50" fmla="*/ 264 w 408"/>
                <a:gd name="T51" fmla="*/ 204 h 450"/>
                <a:gd name="T52" fmla="*/ 264 w 408"/>
                <a:gd name="T53" fmla="*/ 252 h 450"/>
                <a:gd name="T54" fmla="*/ 240 w 408"/>
                <a:gd name="T55" fmla="*/ 264 h 450"/>
                <a:gd name="T56" fmla="*/ 228 w 408"/>
                <a:gd name="T57" fmla="*/ 288 h 450"/>
                <a:gd name="T58" fmla="*/ 246 w 408"/>
                <a:gd name="T59" fmla="*/ 300 h 450"/>
                <a:gd name="T60" fmla="*/ 240 w 408"/>
                <a:gd name="T61" fmla="*/ 354 h 450"/>
                <a:gd name="T62" fmla="*/ 318 w 408"/>
                <a:gd name="T63" fmla="*/ 408 h 450"/>
                <a:gd name="T64" fmla="*/ 330 w 408"/>
                <a:gd name="T65" fmla="*/ 444 h 4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8"/>
                <a:gd name="T100" fmla="*/ 0 h 450"/>
                <a:gd name="T101" fmla="*/ 408 w 408"/>
                <a:gd name="T102" fmla="*/ 450 h 45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8" h="450">
                  <a:moveTo>
                    <a:pt x="330" y="444"/>
                  </a:moveTo>
                  <a:lnTo>
                    <a:pt x="36" y="450"/>
                  </a:lnTo>
                  <a:lnTo>
                    <a:pt x="36" y="312"/>
                  </a:lnTo>
                  <a:lnTo>
                    <a:pt x="18" y="288"/>
                  </a:lnTo>
                  <a:lnTo>
                    <a:pt x="30" y="264"/>
                  </a:lnTo>
                  <a:lnTo>
                    <a:pt x="30" y="258"/>
                  </a:lnTo>
                  <a:lnTo>
                    <a:pt x="0" y="30"/>
                  </a:lnTo>
                  <a:lnTo>
                    <a:pt x="108" y="30"/>
                  </a:lnTo>
                  <a:lnTo>
                    <a:pt x="108" y="0"/>
                  </a:lnTo>
                  <a:lnTo>
                    <a:pt x="120" y="0"/>
                  </a:lnTo>
                  <a:lnTo>
                    <a:pt x="132" y="48"/>
                  </a:lnTo>
                  <a:lnTo>
                    <a:pt x="174" y="54"/>
                  </a:lnTo>
                  <a:lnTo>
                    <a:pt x="180" y="66"/>
                  </a:lnTo>
                  <a:lnTo>
                    <a:pt x="222" y="54"/>
                  </a:lnTo>
                  <a:lnTo>
                    <a:pt x="240" y="60"/>
                  </a:lnTo>
                  <a:lnTo>
                    <a:pt x="234" y="66"/>
                  </a:lnTo>
                  <a:lnTo>
                    <a:pt x="246" y="66"/>
                  </a:lnTo>
                  <a:lnTo>
                    <a:pt x="252" y="84"/>
                  </a:lnTo>
                  <a:lnTo>
                    <a:pt x="270" y="72"/>
                  </a:lnTo>
                  <a:lnTo>
                    <a:pt x="294" y="96"/>
                  </a:lnTo>
                  <a:lnTo>
                    <a:pt x="330" y="78"/>
                  </a:lnTo>
                  <a:lnTo>
                    <a:pt x="342" y="90"/>
                  </a:lnTo>
                  <a:lnTo>
                    <a:pt x="408" y="90"/>
                  </a:lnTo>
                  <a:lnTo>
                    <a:pt x="342" y="132"/>
                  </a:lnTo>
                  <a:lnTo>
                    <a:pt x="270" y="198"/>
                  </a:lnTo>
                  <a:lnTo>
                    <a:pt x="264" y="204"/>
                  </a:lnTo>
                  <a:lnTo>
                    <a:pt x="264" y="252"/>
                  </a:lnTo>
                  <a:lnTo>
                    <a:pt x="240" y="264"/>
                  </a:lnTo>
                  <a:lnTo>
                    <a:pt x="228" y="288"/>
                  </a:lnTo>
                  <a:lnTo>
                    <a:pt x="246" y="300"/>
                  </a:lnTo>
                  <a:lnTo>
                    <a:pt x="240" y="354"/>
                  </a:lnTo>
                  <a:lnTo>
                    <a:pt x="318" y="408"/>
                  </a:lnTo>
                  <a:lnTo>
                    <a:pt x="330" y="444"/>
                  </a:lnTo>
                  <a:close/>
                </a:path>
              </a:pathLst>
            </a:custGeom>
            <a:solidFill>
              <a:srgbClr val="FFAA00"/>
            </a:solidFill>
            <a:ln w="9525">
              <a:solidFill>
                <a:srgbClr val="FFAA00"/>
              </a:solidFill>
              <a:prstDash val="solid"/>
              <a:round/>
              <a:headEnd/>
              <a:tailEnd/>
            </a:ln>
          </p:spPr>
          <p:txBody>
            <a:bodyPr/>
            <a:lstStyle/>
            <a:p>
              <a:endParaRPr lang="en-US"/>
            </a:p>
          </p:txBody>
        </p:sp>
        <p:sp>
          <p:nvSpPr>
            <p:cNvPr id="13378" name="Freeform 190"/>
            <p:cNvSpPr>
              <a:spLocks/>
            </p:cNvSpPr>
            <p:nvPr/>
          </p:nvSpPr>
          <p:spPr bwMode="auto">
            <a:xfrm>
              <a:off x="2853" y="1332"/>
              <a:ext cx="408" cy="450"/>
            </a:xfrm>
            <a:custGeom>
              <a:avLst/>
              <a:gdLst>
                <a:gd name="T0" fmla="*/ 330 w 408"/>
                <a:gd name="T1" fmla="*/ 444 h 450"/>
                <a:gd name="T2" fmla="*/ 36 w 408"/>
                <a:gd name="T3" fmla="*/ 450 h 450"/>
                <a:gd name="T4" fmla="*/ 36 w 408"/>
                <a:gd name="T5" fmla="*/ 312 h 450"/>
                <a:gd name="T6" fmla="*/ 18 w 408"/>
                <a:gd name="T7" fmla="*/ 288 h 450"/>
                <a:gd name="T8" fmla="*/ 30 w 408"/>
                <a:gd name="T9" fmla="*/ 264 h 450"/>
                <a:gd name="T10" fmla="*/ 30 w 408"/>
                <a:gd name="T11" fmla="*/ 258 h 450"/>
                <a:gd name="T12" fmla="*/ 0 w 408"/>
                <a:gd name="T13" fmla="*/ 30 h 450"/>
                <a:gd name="T14" fmla="*/ 108 w 408"/>
                <a:gd name="T15" fmla="*/ 30 h 450"/>
                <a:gd name="T16" fmla="*/ 108 w 408"/>
                <a:gd name="T17" fmla="*/ 0 h 450"/>
                <a:gd name="T18" fmla="*/ 120 w 408"/>
                <a:gd name="T19" fmla="*/ 0 h 450"/>
                <a:gd name="T20" fmla="*/ 132 w 408"/>
                <a:gd name="T21" fmla="*/ 48 h 450"/>
                <a:gd name="T22" fmla="*/ 174 w 408"/>
                <a:gd name="T23" fmla="*/ 54 h 450"/>
                <a:gd name="T24" fmla="*/ 180 w 408"/>
                <a:gd name="T25" fmla="*/ 66 h 450"/>
                <a:gd name="T26" fmla="*/ 222 w 408"/>
                <a:gd name="T27" fmla="*/ 54 h 450"/>
                <a:gd name="T28" fmla="*/ 240 w 408"/>
                <a:gd name="T29" fmla="*/ 60 h 450"/>
                <a:gd name="T30" fmla="*/ 234 w 408"/>
                <a:gd name="T31" fmla="*/ 66 h 450"/>
                <a:gd name="T32" fmla="*/ 246 w 408"/>
                <a:gd name="T33" fmla="*/ 66 h 450"/>
                <a:gd name="T34" fmla="*/ 252 w 408"/>
                <a:gd name="T35" fmla="*/ 84 h 450"/>
                <a:gd name="T36" fmla="*/ 270 w 408"/>
                <a:gd name="T37" fmla="*/ 72 h 450"/>
                <a:gd name="T38" fmla="*/ 294 w 408"/>
                <a:gd name="T39" fmla="*/ 96 h 450"/>
                <a:gd name="T40" fmla="*/ 330 w 408"/>
                <a:gd name="T41" fmla="*/ 78 h 450"/>
                <a:gd name="T42" fmla="*/ 342 w 408"/>
                <a:gd name="T43" fmla="*/ 90 h 450"/>
                <a:gd name="T44" fmla="*/ 408 w 408"/>
                <a:gd name="T45" fmla="*/ 90 h 450"/>
                <a:gd name="T46" fmla="*/ 342 w 408"/>
                <a:gd name="T47" fmla="*/ 132 h 450"/>
                <a:gd name="T48" fmla="*/ 270 w 408"/>
                <a:gd name="T49" fmla="*/ 198 h 450"/>
                <a:gd name="T50" fmla="*/ 264 w 408"/>
                <a:gd name="T51" fmla="*/ 204 h 450"/>
                <a:gd name="T52" fmla="*/ 264 w 408"/>
                <a:gd name="T53" fmla="*/ 252 h 450"/>
                <a:gd name="T54" fmla="*/ 240 w 408"/>
                <a:gd name="T55" fmla="*/ 264 h 450"/>
                <a:gd name="T56" fmla="*/ 228 w 408"/>
                <a:gd name="T57" fmla="*/ 288 h 450"/>
                <a:gd name="T58" fmla="*/ 246 w 408"/>
                <a:gd name="T59" fmla="*/ 300 h 450"/>
                <a:gd name="T60" fmla="*/ 240 w 408"/>
                <a:gd name="T61" fmla="*/ 354 h 450"/>
                <a:gd name="T62" fmla="*/ 318 w 408"/>
                <a:gd name="T63" fmla="*/ 408 h 450"/>
                <a:gd name="T64" fmla="*/ 330 w 408"/>
                <a:gd name="T65" fmla="*/ 444 h 450"/>
                <a:gd name="T66" fmla="*/ 330 w 408"/>
                <a:gd name="T67" fmla="*/ 450 h 45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08"/>
                <a:gd name="T103" fmla="*/ 0 h 450"/>
                <a:gd name="T104" fmla="*/ 408 w 408"/>
                <a:gd name="T105" fmla="*/ 450 h 45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08" h="450">
                  <a:moveTo>
                    <a:pt x="330" y="444"/>
                  </a:moveTo>
                  <a:lnTo>
                    <a:pt x="36" y="450"/>
                  </a:lnTo>
                  <a:lnTo>
                    <a:pt x="36" y="312"/>
                  </a:lnTo>
                  <a:lnTo>
                    <a:pt x="18" y="288"/>
                  </a:lnTo>
                  <a:lnTo>
                    <a:pt x="30" y="264"/>
                  </a:lnTo>
                  <a:lnTo>
                    <a:pt x="30" y="258"/>
                  </a:lnTo>
                  <a:lnTo>
                    <a:pt x="0" y="30"/>
                  </a:lnTo>
                  <a:lnTo>
                    <a:pt x="108" y="30"/>
                  </a:lnTo>
                  <a:lnTo>
                    <a:pt x="108" y="0"/>
                  </a:lnTo>
                  <a:lnTo>
                    <a:pt x="120" y="0"/>
                  </a:lnTo>
                  <a:lnTo>
                    <a:pt x="132" y="48"/>
                  </a:lnTo>
                  <a:lnTo>
                    <a:pt x="174" y="54"/>
                  </a:lnTo>
                  <a:lnTo>
                    <a:pt x="180" y="66"/>
                  </a:lnTo>
                  <a:lnTo>
                    <a:pt x="222" y="54"/>
                  </a:lnTo>
                  <a:lnTo>
                    <a:pt x="240" y="60"/>
                  </a:lnTo>
                  <a:lnTo>
                    <a:pt x="234" y="66"/>
                  </a:lnTo>
                  <a:lnTo>
                    <a:pt x="246" y="66"/>
                  </a:lnTo>
                  <a:lnTo>
                    <a:pt x="252" y="84"/>
                  </a:lnTo>
                  <a:lnTo>
                    <a:pt x="270" y="72"/>
                  </a:lnTo>
                  <a:lnTo>
                    <a:pt x="294" y="96"/>
                  </a:lnTo>
                  <a:lnTo>
                    <a:pt x="330" y="78"/>
                  </a:lnTo>
                  <a:lnTo>
                    <a:pt x="342" y="90"/>
                  </a:lnTo>
                  <a:lnTo>
                    <a:pt x="408" y="90"/>
                  </a:lnTo>
                  <a:lnTo>
                    <a:pt x="342" y="132"/>
                  </a:lnTo>
                  <a:lnTo>
                    <a:pt x="270" y="198"/>
                  </a:lnTo>
                  <a:lnTo>
                    <a:pt x="264" y="204"/>
                  </a:lnTo>
                  <a:lnTo>
                    <a:pt x="264" y="252"/>
                  </a:lnTo>
                  <a:lnTo>
                    <a:pt x="240" y="264"/>
                  </a:lnTo>
                  <a:lnTo>
                    <a:pt x="228" y="288"/>
                  </a:lnTo>
                  <a:lnTo>
                    <a:pt x="246" y="300"/>
                  </a:lnTo>
                  <a:lnTo>
                    <a:pt x="240" y="354"/>
                  </a:lnTo>
                  <a:lnTo>
                    <a:pt x="318" y="408"/>
                  </a:lnTo>
                  <a:lnTo>
                    <a:pt x="330" y="444"/>
                  </a:lnTo>
                  <a:lnTo>
                    <a:pt x="330" y="450"/>
                  </a:lnTo>
                </a:path>
              </a:pathLst>
            </a:custGeom>
            <a:noFill/>
            <a:ln w="9525">
              <a:solidFill>
                <a:srgbClr val="000000"/>
              </a:solidFill>
              <a:prstDash val="solid"/>
              <a:round/>
              <a:headEnd/>
              <a:tailEnd/>
            </a:ln>
          </p:spPr>
          <p:txBody>
            <a:bodyPr/>
            <a:lstStyle/>
            <a:p>
              <a:endParaRPr lang="en-US"/>
            </a:p>
          </p:txBody>
        </p:sp>
        <p:sp>
          <p:nvSpPr>
            <p:cNvPr id="13379" name="Freeform 191"/>
            <p:cNvSpPr>
              <a:spLocks/>
            </p:cNvSpPr>
            <p:nvPr/>
          </p:nvSpPr>
          <p:spPr bwMode="auto">
            <a:xfrm>
              <a:off x="3207" y="2430"/>
              <a:ext cx="216" cy="378"/>
            </a:xfrm>
            <a:custGeom>
              <a:avLst/>
              <a:gdLst>
                <a:gd name="T0" fmla="*/ 216 w 216"/>
                <a:gd name="T1" fmla="*/ 360 h 378"/>
                <a:gd name="T2" fmla="*/ 156 w 216"/>
                <a:gd name="T3" fmla="*/ 366 h 378"/>
                <a:gd name="T4" fmla="*/ 138 w 216"/>
                <a:gd name="T5" fmla="*/ 378 h 378"/>
                <a:gd name="T6" fmla="*/ 120 w 216"/>
                <a:gd name="T7" fmla="*/ 342 h 378"/>
                <a:gd name="T8" fmla="*/ 120 w 216"/>
                <a:gd name="T9" fmla="*/ 318 h 378"/>
                <a:gd name="T10" fmla="*/ 0 w 216"/>
                <a:gd name="T11" fmla="*/ 324 h 378"/>
                <a:gd name="T12" fmla="*/ 6 w 216"/>
                <a:gd name="T13" fmla="*/ 276 h 378"/>
                <a:gd name="T14" fmla="*/ 36 w 216"/>
                <a:gd name="T15" fmla="*/ 234 h 378"/>
                <a:gd name="T16" fmla="*/ 24 w 216"/>
                <a:gd name="T17" fmla="*/ 228 h 378"/>
                <a:gd name="T18" fmla="*/ 42 w 216"/>
                <a:gd name="T19" fmla="*/ 222 h 378"/>
                <a:gd name="T20" fmla="*/ 24 w 216"/>
                <a:gd name="T21" fmla="*/ 204 h 378"/>
                <a:gd name="T22" fmla="*/ 30 w 216"/>
                <a:gd name="T23" fmla="*/ 198 h 378"/>
                <a:gd name="T24" fmla="*/ 24 w 216"/>
                <a:gd name="T25" fmla="*/ 198 h 378"/>
                <a:gd name="T26" fmla="*/ 24 w 216"/>
                <a:gd name="T27" fmla="*/ 174 h 378"/>
                <a:gd name="T28" fmla="*/ 18 w 216"/>
                <a:gd name="T29" fmla="*/ 168 h 378"/>
                <a:gd name="T30" fmla="*/ 30 w 216"/>
                <a:gd name="T31" fmla="*/ 150 h 378"/>
                <a:gd name="T32" fmla="*/ 18 w 216"/>
                <a:gd name="T33" fmla="*/ 144 h 378"/>
                <a:gd name="T34" fmla="*/ 24 w 216"/>
                <a:gd name="T35" fmla="*/ 132 h 378"/>
                <a:gd name="T36" fmla="*/ 18 w 216"/>
                <a:gd name="T37" fmla="*/ 132 h 378"/>
                <a:gd name="T38" fmla="*/ 12 w 216"/>
                <a:gd name="T39" fmla="*/ 114 h 378"/>
                <a:gd name="T40" fmla="*/ 24 w 216"/>
                <a:gd name="T41" fmla="*/ 114 h 378"/>
                <a:gd name="T42" fmla="*/ 24 w 216"/>
                <a:gd name="T43" fmla="*/ 90 h 378"/>
                <a:gd name="T44" fmla="*/ 54 w 216"/>
                <a:gd name="T45" fmla="*/ 54 h 378"/>
                <a:gd name="T46" fmla="*/ 54 w 216"/>
                <a:gd name="T47" fmla="*/ 30 h 378"/>
                <a:gd name="T48" fmla="*/ 72 w 216"/>
                <a:gd name="T49" fmla="*/ 6 h 378"/>
                <a:gd name="T50" fmla="*/ 204 w 216"/>
                <a:gd name="T51" fmla="*/ 0 h 378"/>
                <a:gd name="T52" fmla="*/ 204 w 216"/>
                <a:gd name="T53" fmla="*/ 246 h 378"/>
                <a:gd name="T54" fmla="*/ 216 w 216"/>
                <a:gd name="T55" fmla="*/ 330 h 378"/>
                <a:gd name="T56" fmla="*/ 216 w 216"/>
                <a:gd name="T57" fmla="*/ 360 h 37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16"/>
                <a:gd name="T88" fmla="*/ 0 h 378"/>
                <a:gd name="T89" fmla="*/ 216 w 216"/>
                <a:gd name="T90" fmla="*/ 378 h 37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16" h="378">
                  <a:moveTo>
                    <a:pt x="216" y="360"/>
                  </a:moveTo>
                  <a:lnTo>
                    <a:pt x="156" y="366"/>
                  </a:lnTo>
                  <a:lnTo>
                    <a:pt x="138" y="378"/>
                  </a:lnTo>
                  <a:lnTo>
                    <a:pt x="120" y="342"/>
                  </a:lnTo>
                  <a:lnTo>
                    <a:pt x="120" y="318"/>
                  </a:lnTo>
                  <a:lnTo>
                    <a:pt x="0" y="324"/>
                  </a:lnTo>
                  <a:lnTo>
                    <a:pt x="6" y="276"/>
                  </a:lnTo>
                  <a:lnTo>
                    <a:pt x="36" y="234"/>
                  </a:lnTo>
                  <a:lnTo>
                    <a:pt x="24" y="228"/>
                  </a:lnTo>
                  <a:lnTo>
                    <a:pt x="42" y="222"/>
                  </a:lnTo>
                  <a:lnTo>
                    <a:pt x="24" y="204"/>
                  </a:lnTo>
                  <a:lnTo>
                    <a:pt x="30" y="198"/>
                  </a:lnTo>
                  <a:lnTo>
                    <a:pt x="24" y="198"/>
                  </a:lnTo>
                  <a:lnTo>
                    <a:pt x="24" y="174"/>
                  </a:lnTo>
                  <a:lnTo>
                    <a:pt x="18" y="168"/>
                  </a:lnTo>
                  <a:lnTo>
                    <a:pt x="30" y="150"/>
                  </a:lnTo>
                  <a:lnTo>
                    <a:pt x="18" y="144"/>
                  </a:lnTo>
                  <a:lnTo>
                    <a:pt x="24" y="132"/>
                  </a:lnTo>
                  <a:lnTo>
                    <a:pt x="18" y="132"/>
                  </a:lnTo>
                  <a:lnTo>
                    <a:pt x="12" y="114"/>
                  </a:lnTo>
                  <a:lnTo>
                    <a:pt x="24" y="114"/>
                  </a:lnTo>
                  <a:lnTo>
                    <a:pt x="24" y="90"/>
                  </a:lnTo>
                  <a:lnTo>
                    <a:pt x="54" y="54"/>
                  </a:lnTo>
                  <a:lnTo>
                    <a:pt x="54" y="30"/>
                  </a:lnTo>
                  <a:lnTo>
                    <a:pt x="72" y="6"/>
                  </a:lnTo>
                  <a:lnTo>
                    <a:pt x="204" y="0"/>
                  </a:lnTo>
                  <a:lnTo>
                    <a:pt x="204" y="246"/>
                  </a:lnTo>
                  <a:lnTo>
                    <a:pt x="216" y="330"/>
                  </a:lnTo>
                  <a:lnTo>
                    <a:pt x="216" y="360"/>
                  </a:lnTo>
                  <a:close/>
                </a:path>
              </a:pathLst>
            </a:custGeom>
            <a:solidFill>
              <a:srgbClr val="B22222"/>
            </a:solidFill>
            <a:ln w="9525">
              <a:solidFill>
                <a:srgbClr val="B22222"/>
              </a:solidFill>
              <a:prstDash val="solid"/>
              <a:round/>
              <a:headEnd/>
              <a:tailEnd/>
            </a:ln>
          </p:spPr>
          <p:txBody>
            <a:bodyPr/>
            <a:lstStyle/>
            <a:p>
              <a:endParaRPr lang="en-US"/>
            </a:p>
          </p:txBody>
        </p:sp>
        <p:sp>
          <p:nvSpPr>
            <p:cNvPr id="13380" name="Freeform 192"/>
            <p:cNvSpPr>
              <a:spLocks/>
            </p:cNvSpPr>
            <p:nvPr/>
          </p:nvSpPr>
          <p:spPr bwMode="auto">
            <a:xfrm>
              <a:off x="3207" y="2430"/>
              <a:ext cx="216" cy="378"/>
            </a:xfrm>
            <a:custGeom>
              <a:avLst/>
              <a:gdLst>
                <a:gd name="T0" fmla="*/ 216 w 216"/>
                <a:gd name="T1" fmla="*/ 360 h 378"/>
                <a:gd name="T2" fmla="*/ 156 w 216"/>
                <a:gd name="T3" fmla="*/ 366 h 378"/>
                <a:gd name="T4" fmla="*/ 138 w 216"/>
                <a:gd name="T5" fmla="*/ 378 h 378"/>
                <a:gd name="T6" fmla="*/ 120 w 216"/>
                <a:gd name="T7" fmla="*/ 342 h 378"/>
                <a:gd name="T8" fmla="*/ 120 w 216"/>
                <a:gd name="T9" fmla="*/ 318 h 378"/>
                <a:gd name="T10" fmla="*/ 0 w 216"/>
                <a:gd name="T11" fmla="*/ 324 h 378"/>
                <a:gd name="T12" fmla="*/ 6 w 216"/>
                <a:gd name="T13" fmla="*/ 276 h 378"/>
                <a:gd name="T14" fmla="*/ 36 w 216"/>
                <a:gd name="T15" fmla="*/ 234 h 378"/>
                <a:gd name="T16" fmla="*/ 24 w 216"/>
                <a:gd name="T17" fmla="*/ 228 h 378"/>
                <a:gd name="T18" fmla="*/ 42 w 216"/>
                <a:gd name="T19" fmla="*/ 222 h 378"/>
                <a:gd name="T20" fmla="*/ 24 w 216"/>
                <a:gd name="T21" fmla="*/ 204 h 378"/>
                <a:gd name="T22" fmla="*/ 30 w 216"/>
                <a:gd name="T23" fmla="*/ 198 h 378"/>
                <a:gd name="T24" fmla="*/ 24 w 216"/>
                <a:gd name="T25" fmla="*/ 198 h 378"/>
                <a:gd name="T26" fmla="*/ 24 w 216"/>
                <a:gd name="T27" fmla="*/ 174 h 378"/>
                <a:gd name="T28" fmla="*/ 18 w 216"/>
                <a:gd name="T29" fmla="*/ 168 h 378"/>
                <a:gd name="T30" fmla="*/ 30 w 216"/>
                <a:gd name="T31" fmla="*/ 150 h 378"/>
                <a:gd name="T32" fmla="*/ 18 w 216"/>
                <a:gd name="T33" fmla="*/ 144 h 378"/>
                <a:gd name="T34" fmla="*/ 24 w 216"/>
                <a:gd name="T35" fmla="*/ 132 h 378"/>
                <a:gd name="T36" fmla="*/ 18 w 216"/>
                <a:gd name="T37" fmla="*/ 132 h 378"/>
                <a:gd name="T38" fmla="*/ 12 w 216"/>
                <a:gd name="T39" fmla="*/ 114 h 378"/>
                <a:gd name="T40" fmla="*/ 24 w 216"/>
                <a:gd name="T41" fmla="*/ 114 h 378"/>
                <a:gd name="T42" fmla="*/ 24 w 216"/>
                <a:gd name="T43" fmla="*/ 90 h 378"/>
                <a:gd name="T44" fmla="*/ 54 w 216"/>
                <a:gd name="T45" fmla="*/ 54 h 378"/>
                <a:gd name="T46" fmla="*/ 54 w 216"/>
                <a:gd name="T47" fmla="*/ 30 h 378"/>
                <a:gd name="T48" fmla="*/ 72 w 216"/>
                <a:gd name="T49" fmla="*/ 6 h 378"/>
                <a:gd name="T50" fmla="*/ 204 w 216"/>
                <a:gd name="T51" fmla="*/ 0 h 378"/>
                <a:gd name="T52" fmla="*/ 204 w 216"/>
                <a:gd name="T53" fmla="*/ 246 h 378"/>
                <a:gd name="T54" fmla="*/ 216 w 216"/>
                <a:gd name="T55" fmla="*/ 330 h 378"/>
                <a:gd name="T56" fmla="*/ 216 w 216"/>
                <a:gd name="T57" fmla="*/ 360 h 378"/>
                <a:gd name="T58" fmla="*/ 216 w 216"/>
                <a:gd name="T59" fmla="*/ 366 h 37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6"/>
                <a:gd name="T91" fmla="*/ 0 h 378"/>
                <a:gd name="T92" fmla="*/ 216 w 216"/>
                <a:gd name="T93" fmla="*/ 378 h 37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6" h="378">
                  <a:moveTo>
                    <a:pt x="216" y="360"/>
                  </a:moveTo>
                  <a:lnTo>
                    <a:pt x="156" y="366"/>
                  </a:lnTo>
                  <a:lnTo>
                    <a:pt x="138" y="378"/>
                  </a:lnTo>
                  <a:lnTo>
                    <a:pt x="120" y="342"/>
                  </a:lnTo>
                  <a:lnTo>
                    <a:pt x="120" y="318"/>
                  </a:lnTo>
                  <a:lnTo>
                    <a:pt x="0" y="324"/>
                  </a:lnTo>
                  <a:lnTo>
                    <a:pt x="6" y="276"/>
                  </a:lnTo>
                  <a:lnTo>
                    <a:pt x="36" y="234"/>
                  </a:lnTo>
                  <a:lnTo>
                    <a:pt x="24" y="228"/>
                  </a:lnTo>
                  <a:lnTo>
                    <a:pt x="42" y="222"/>
                  </a:lnTo>
                  <a:lnTo>
                    <a:pt x="24" y="204"/>
                  </a:lnTo>
                  <a:lnTo>
                    <a:pt x="30" y="198"/>
                  </a:lnTo>
                  <a:lnTo>
                    <a:pt x="24" y="198"/>
                  </a:lnTo>
                  <a:lnTo>
                    <a:pt x="24" y="174"/>
                  </a:lnTo>
                  <a:lnTo>
                    <a:pt x="18" y="168"/>
                  </a:lnTo>
                  <a:lnTo>
                    <a:pt x="30" y="150"/>
                  </a:lnTo>
                  <a:lnTo>
                    <a:pt x="18" y="144"/>
                  </a:lnTo>
                  <a:lnTo>
                    <a:pt x="24" y="132"/>
                  </a:lnTo>
                  <a:lnTo>
                    <a:pt x="18" y="132"/>
                  </a:lnTo>
                  <a:lnTo>
                    <a:pt x="12" y="114"/>
                  </a:lnTo>
                  <a:lnTo>
                    <a:pt x="24" y="114"/>
                  </a:lnTo>
                  <a:lnTo>
                    <a:pt x="24" y="90"/>
                  </a:lnTo>
                  <a:lnTo>
                    <a:pt x="54" y="54"/>
                  </a:lnTo>
                  <a:lnTo>
                    <a:pt x="54" y="30"/>
                  </a:lnTo>
                  <a:lnTo>
                    <a:pt x="72" y="6"/>
                  </a:lnTo>
                  <a:lnTo>
                    <a:pt x="204" y="0"/>
                  </a:lnTo>
                  <a:lnTo>
                    <a:pt x="204" y="246"/>
                  </a:lnTo>
                  <a:lnTo>
                    <a:pt x="216" y="330"/>
                  </a:lnTo>
                  <a:lnTo>
                    <a:pt x="216" y="360"/>
                  </a:lnTo>
                  <a:lnTo>
                    <a:pt x="216" y="366"/>
                  </a:lnTo>
                </a:path>
              </a:pathLst>
            </a:custGeom>
            <a:noFill/>
            <a:ln w="9525">
              <a:solidFill>
                <a:srgbClr val="000000"/>
              </a:solidFill>
              <a:prstDash val="solid"/>
              <a:round/>
              <a:headEnd/>
              <a:tailEnd/>
            </a:ln>
          </p:spPr>
          <p:txBody>
            <a:bodyPr/>
            <a:lstStyle/>
            <a:p>
              <a:endParaRPr lang="en-US"/>
            </a:p>
          </p:txBody>
        </p:sp>
        <p:sp>
          <p:nvSpPr>
            <p:cNvPr id="13381" name="Freeform 193"/>
            <p:cNvSpPr>
              <a:spLocks/>
            </p:cNvSpPr>
            <p:nvPr/>
          </p:nvSpPr>
          <p:spPr bwMode="auto">
            <a:xfrm>
              <a:off x="2931" y="2004"/>
              <a:ext cx="408" cy="354"/>
            </a:xfrm>
            <a:custGeom>
              <a:avLst/>
              <a:gdLst>
                <a:gd name="T0" fmla="*/ 378 w 408"/>
                <a:gd name="T1" fmla="*/ 354 h 354"/>
                <a:gd name="T2" fmla="*/ 336 w 408"/>
                <a:gd name="T3" fmla="*/ 354 h 354"/>
                <a:gd name="T4" fmla="*/ 354 w 408"/>
                <a:gd name="T5" fmla="*/ 336 h 354"/>
                <a:gd name="T6" fmla="*/ 348 w 408"/>
                <a:gd name="T7" fmla="*/ 318 h 354"/>
                <a:gd name="T8" fmla="*/ 66 w 408"/>
                <a:gd name="T9" fmla="*/ 324 h 354"/>
                <a:gd name="T10" fmla="*/ 66 w 408"/>
                <a:gd name="T11" fmla="*/ 120 h 354"/>
                <a:gd name="T12" fmla="*/ 36 w 408"/>
                <a:gd name="T13" fmla="*/ 90 h 354"/>
                <a:gd name="T14" fmla="*/ 48 w 408"/>
                <a:gd name="T15" fmla="*/ 66 h 354"/>
                <a:gd name="T16" fmla="*/ 24 w 408"/>
                <a:gd name="T17" fmla="*/ 54 h 354"/>
                <a:gd name="T18" fmla="*/ 0 w 408"/>
                <a:gd name="T19" fmla="*/ 6 h 354"/>
                <a:gd name="T20" fmla="*/ 234 w 408"/>
                <a:gd name="T21" fmla="*/ 0 h 354"/>
                <a:gd name="T22" fmla="*/ 252 w 408"/>
                <a:gd name="T23" fmla="*/ 18 h 354"/>
                <a:gd name="T24" fmla="*/ 252 w 408"/>
                <a:gd name="T25" fmla="*/ 60 h 354"/>
                <a:gd name="T26" fmla="*/ 270 w 408"/>
                <a:gd name="T27" fmla="*/ 78 h 354"/>
                <a:gd name="T28" fmla="*/ 294 w 408"/>
                <a:gd name="T29" fmla="*/ 102 h 354"/>
                <a:gd name="T30" fmla="*/ 306 w 408"/>
                <a:gd name="T31" fmla="*/ 132 h 354"/>
                <a:gd name="T32" fmla="*/ 318 w 408"/>
                <a:gd name="T33" fmla="*/ 126 h 354"/>
                <a:gd name="T34" fmla="*/ 336 w 408"/>
                <a:gd name="T35" fmla="*/ 132 h 354"/>
                <a:gd name="T36" fmla="*/ 324 w 408"/>
                <a:gd name="T37" fmla="*/ 186 h 354"/>
                <a:gd name="T38" fmla="*/ 378 w 408"/>
                <a:gd name="T39" fmla="*/ 222 h 354"/>
                <a:gd name="T40" fmla="*/ 384 w 408"/>
                <a:gd name="T41" fmla="*/ 252 h 354"/>
                <a:gd name="T42" fmla="*/ 402 w 408"/>
                <a:gd name="T43" fmla="*/ 276 h 354"/>
                <a:gd name="T44" fmla="*/ 408 w 408"/>
                <a:gd name="T45" fmla="*/ 306 h 354"/>
                <a:gd name="T46" fmla="*/ 396 w 408"/>
                <a:gd name="T47" fmla="*/ 306 h 354"/>
                <a:gd name="T48" fmla="*/ 390 w 408"/>
                <a:gd name="T49" fmla="*/ 312 h 354"/>
                <a:gd name="T50" fmla="*/ 384 w 408"/>
                <a:gd name="T51" fmla="*/ 306 h 354"/>
                <a:gd name="T52" fmla="*/ 378 w 408"/>
                <a:gd name="T53" fmla="*/ 354 h 35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08"/>
                <a:gd name="T82" fmla="*/ 0 h 354"/>
                <a:gd name="T83" fmla="*/ 408 w 408"/>
                <a:gd name="T84" fmla="*/ 354 h 35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08" h="354">
                  <a:moveTo>
                    <a:pt x="378" y="354"/>
                  </a:moveTo>
                  <a:lnTo>
                    <a:pt x="336" y="354"/>
                  </a:lnTo>
                  <a:lnTo>
                    <a:pt x="354" y="336"/>
                  </a:lnTo>
                  <a:lnTo>
                    <a:pt x="348" y="318"/>
                  </a:lnTo>
                  <a:lnTo>
                    <a:pt x="66" y="324"/>
                  </a:lnTo>
                  <a:lnTo>
                    <a:pt x="66" y="120"/>
                  </a:lnTo>
                  <a:lnTo>
                    <a:pt x="36" y="90"/>
                  </a:lnTo>
                  <a:lnTo>
                    <a:pt x="48" y="66"/>
                  </a:lnTo>
                  <a:lnTo>
                    <a:pt x="24" y="54"/>
                  </a:lnTo>
                  <a:lnTo>
                    <a:pt x="0" y="6"/>
                  </a:lnTo>
                  <a:lnTo>
                    <a:pt x="234" y="0"/>
                  </a:lnTo>
                  <a:lnTo>
                    <a:pt x="252" y="18"/>
                  </a:lnTo>
                  <a:lnTo>
                    <a:pt x="252" y="60"/>
                  </a:lnTo>
                  <a:lnTo>
                    <a:pt x="270" y="78"/>
                  </a:lnTo>
                  <a:lnTo>
                    <a:pt x="294" y="102"/>
                  </a:lnTo>
                  <a:lnTo>
                    <a:pt x="306" y="132"/>
                  </a:lnTo>
                  <a:lnTo>
                    <a:pt x="318" y="126"/>
                  </a:lnTo>
                  <a:lnTo>
                    <a:pt x="336" y="132"/>
                  </a:lnTo>
                  <a:lnTo>
                    <a:pt x="324" y="186"/>
                  </a:lnTo>
                  <a:lnTo>
                    <a:pt x="378" y="222"/>
                  </a:lnTo>
                  <a:lnTo>
                    <a:pt x="384" y="252"/>
                  </a:lnTo>
                  <a:lnTo>
                    <a:pt x="402" y="276"/>
                  </a:lnTo>
                  <a:lnTo>
                    <a:pt x="408" y="306"/>
                  </a:lnTo>
                  <a:lnTo>
                    <a:pt x="396" y="306"/>
                  </a:lnTo>
                  <a:lnTo>
                    <a:pt x="390" y="312"/>
                  </a:lnTo>
                  <a:lnTo>
                    <a:pt x="384" y="306"/>
                  </a:lnTo>
                  <a:lnTo>
                    <a:pt x="378" y="354"/>
                  </a:lnTo>
                  <a:close/>
                </a:path>
              </a:pathLst>
            </a:custGeom>
            <a:solidFill>
              <a:srgbClr val="FF4500"/>
            </a:solidFill>
            <a:ln w="9525">
              <a:solidFill>
                <a:srgbClr val="FF4500"/>
              </a:solidFill>
              <a:prstDash val="solid"/>
              <a:round/>
              <a:headEnd/>
              <a:tailEnd/>
            </a:ln>
          </p:spPr>
          <p:txBody>
            <a:bodyPr/>
            <a:lstStyle/>
            <a:p>
              <a:endParaRPr lang="en-US"/>
            </a:p>
          </p:txBody>
        </p:sp>
        <p:sp>
          <p:nvSpPr>
            <p:cNvPr id="13382" name="Freeform 194"/>
            <p:cNvSpPr>
              <a:spLocks/>
            </p:cNvSpPr>
            <p:nvPr/>
          </p:nvSpPr>
          <p:spPr bwMode="auto">
            <a:xfrm>
              <a:off x="2931" y="2004"/>
              <a:ext cx="408" cy="360"/>
            </a:xfrm>
            <a:custGeom>
              <a:avLst/>
              <a:gdLst>
                <a:gd name="T0" fmla="*/ 378 w 408"/>
                <a:gd name="T1" fmla="*/ 354 h 360"/>
                <a:gd name="T2" fmla="*/ 336 w 408"/>
                <a:gd name="T3" fmla="*/ 354 h 360"/>
                <a:gd name="T4" fmla="*/ 354 w 408"/>
                <a:gd name="T5" fmla="*/ 336 h 360"/>
                <a:gd name="T6" fmla="*/ 348 w 408"/>
                <a:gd name="T7" fmla="*/ 318 h 360"/>
                <a:gd name="T8" fmla="*/ 66 w 408"/>
                <a:gd name="T9" fmla="*/ 324 h 360"/>
                <a:gd name="T10" fmla="*/ 66 w 408"/>
                <a:gd name="T11" fmla="*/ 120 h 360"/>
                <a:gd name="T12" fmla="*/ 36 w 408"/>
                <a:gd name="T13" fmla="*/ 90 h 360"/>
                <a:gd name="T14" fmla="*/ 48 w 408"/>
                <a:gd name="T15" fmla="*/ 66 h 360"/>
                <a:gd name="T16" fmla="*/ 24 w 408"/>
                <a:gd name="T17" fmla="*/ 54 h 360"/>
                <a:gd name="T18" fmla="*/ 0 w 408"/>
                <a:gd name="T19" fmla="*/ 6 h 360"/>
                <a:gd name="T20" fmla="*/ 234 w 408"/>
                <a:gd name="T21" fmla="*/ 0 h 360"/>
                <a:gd name="T22" fmla="*/ 252 w 408"/>
                <a:gd name="T23" fmla="*/ 18 h 360"/>
                <a:gd name="T24" fmla="*/ 252 w 408"/>
                <a:gd name="T25" fmla="*/ 60 h 360"/>
                <a:gd name="T26" fmla="*/ 270 w 408"/>
                <a:gd name="T27" fmla="*/ 78 h 360"/>
                <a:gd name="T28" fmla="*/ 294 w 408"/>
                <a:gd name="T29" fmla="*/ 102 h 360"/>
                <a:gd name="T30" fmla="*/ 306 w 408"/>
                <a:gd name="T31" fmla="*/ 132 h 360"/>
                <a:gd name="T32" fmla="*/ 318 w 408"/>
                <a:gd name="T33" fmla="*/ 126 h 360"/>
                <a:gd name="T34" fmla="*/ 336 w 408"/>
                <a:gd name="T35" fmla="*/ 132 h 360"/>
                <a:gd name="T36" fmla="*/ 324 w 408"/>
                <a:gd name="T37" fmla="*/ 186 h 360"/>
                <a:gd name="T38" fmla="*/ 378 w 408"/>
                <a:gd name="T39" fmla="*/ 222 h 360"/>
                <a:gd name="T40" fmla="*/ 384 w 408"/>
                <a:gd name="T41" fmla="*/ 252 h 360"/>
                <a:gd name="T42" fmla="*/ 402 w 408"/>
                <a:gd name="T43" fmla="*/ 276 h 360"/>
                <a:gd name="T44" fmla="*/ 408 w 408"/>
                <a:gd name="T45" fmla="*/ 306 h 360"/>
                <a:gd name="T46" fmla="*/ 396 w 408"/>
                <a:gd name="T47" fmla="*/ 306 h 360"/>
                <a:gd name="T48" fmla="*/ 390 w 408"/>
                <a:gd name="T49" fmla="*/ 312 h 360"/>
                <a:gd name="T50" fmla="*/ 384 w 408"/>
                <a:gd name="T51" fmla="*/ 306 h 360"/>
                <a:gd name="T52" fmla="*/ 378 w 408"/>
                <a:gd name="T53" fmla="*/ 354 h 360"/>
                <a:gd name="T54" fmla="*/ 378 w 408"/>
                <a:gd name="T55" fmla="*/ 360 h 3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08"/>
                <a:gd name="T85" fmla="*/ 0 h 360"/>
                <a:gd name="T86" fmla="*/ 408 w 408"/>
                <a:gd name="T87" fmla="*/ 360 h 3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08" h="360">
                  <a:moveTo>
                    <a:pt x="378" y="354"/>
                  </a:moveTo>
                  <a:lnTo>
                    <a:pt x="336" y="354"/>
                  </a:lnTo>
                  <a:lnTo>
                    <a:pt x="354" y="336"/>
                  </a:lnTo>
                  <a:lnTo>
                    <a:pt x="348" y="318"/>
                  </a:lnTo>
                  <a:lnTo>
                    <a:pt x="66" y="324"/>
                  </a:lnTo>
                  <a:lnTo>
                    <a:pt x="66" y="120"/>
                  </a:lnTo>
                  <a:lnTo>
                    <a:pt x="36" y="90"/>
                  </a:lnTo>
                  <a:lnTo>
                    <a:pt x="48" y="66"/>
                  </a:lnTo>
                  <a:lnTo>
                    <a:pt x="24" y="54"/>
                  </a:lnTo>
                  <a:lnTo>
                    <a:pt x="0" y="6"/>
                  </a:lnTo>
                  <a:lnTo>
                    <a:pt x="234" y="0"/>
                  </a:lnTo>
                  <a:lnTo>
                    <a:pt x="252" y="18"/>
                  </a:lnTo>
                  <a:lnTo>
                    <a:pt x="252" y="60"/>
                  </a:lnTo>
                  <a:lnTo>
                    <a:pt x="270" y="78"/>
                  </a:lnTo>
                  <a:lnTo>
                    <a:pt x="294" y="102"/>
                  </a:lnTo>
                  <a:lnTo>
                    <a:pt x="306" y="132"/>
                  </a:lnTo>
                  <a:lnTo>
                    <a:pt x="318" y="126"/>
                  </a:lnTo>
                  <a:lnTo>
                    <a:pt x="336" y="132"/>
                  </a:lnTo>
                  <a:lnTo>
                    <a:pt x="324" y="186"/>
                  </a:lnTo>
                  <a:lnTo>
                    <a:pt x="378" y="222"/>
                  </a:lnTo>
                  <a:lnTo>
                    <a:pt x="384" y="252"/>
                  </a:lnTo>
                  <a:lnTo>
                    <a:pt x="402" y="276"/>
                  </a:lnTo>
                  <a:lnTo>
                    <a:pt x="408" y="306"/>
                  </a:lnTo>
                  <a:lnTo>
                    <a:pt x="396" y="306"/>
                  </a:lnTo>
                  <a:lnTo>
                    <a:pt x="390" y="312"/>
                  </a:lnTo>
                  <a:lnTo>
                    <a:pt x="384" y="306"/>
                  </a:lnTo>
                  <a:lnTo>
                    <a:pt x="378" y="354"/>
                  </a:lnTo>
                  <a:lnTo>
                    <a:pt x="378" y="360"/>
                  </a:lnTo>
                </a:path>
              </a:pathLst>
            </a:custGeom>
            <a:noFill/>
            <a:ln w="9525">
              <a:solidFill>
                <a:srgbClr val="000000"/>
              </a:solidFill>
              <a:prstDash val="solid"/>
              <a:round/>
              <a:headEnd/>
              <a:tailEnd/>
            </a:ln>
          </p:spPr>
          <p:txBody>
            <a:bodyPr/>
            <a:lstStyle/>
            <a:p>
              <a:endParaRPr lang="en-US"/>
            </a:p>
          </p:txBody>
        </p:sp>
        <p:sp>
          <p:nvSpPr>
            <p:cNvPr id="13383" name="Freeform 195"/>
            <p:cNvSpPr>
              <a:spLocks/>
            </p:cNvSpPr>
            <p:nvPr/>
          </p:nvSpPr>
          <p:spPr bwMode="auto">
            <a:xfrm>
              <a:off x="1863" y="1248"/>
              <a:ext cx="636" cy="402"/>
            </a:xfrm>
            <a:custGeom>
              <a:avLst/>
              <a:gdLst>
                <a:gd name="T0" fmla="*/ 612 w 636"/>
                <a:gd name="T1" fmla="*/ 330 h 402"/>
                <a:gd name="T2" fmla="*/ 606 w 636"/>
                <a:gd name="T3" fmla="*/ 402 h 402"/>
                <a:gd name="T4" fmla="*/ 222 w 636"/>
                <a:gd name="T5" fmla="*/ 354 h 402"/>
                <a:gd name="T6" fmla="*/ 216 w 636"/>
                <a:gd name="T7" fmla="*/ 390 h 402"/>
                <a:gd name="T8" fmla="*/ 204 w 636"/>
                <a:gd name="T9" fmla="*/ 366 h 402"/>
                <a:gd name="T10" fmla="*/ 192 w 636"/>
                <a:gd name="T11" fmla="*/ 384 h 402"/>
                <a:gd name="T12" fmla="*/ 150 w 636"/>
                <a:gd name="T13" fmla="*/ 372 h 402"/>
                <a:gd name="T14" fmla="*/ 144 w 636"/>
                <a:gd name="T15" fmla="*/ 384 h 402"/>
                <a:gd name="T16" fmla="*/ 126 w 636"/>
                <a:gd name="T17" fmla="*/ 378 h 402"/>
                <a:gd name="T18" fmla="*/ 114 w 636"/>
                <a:gd name="T19" fmla="*/ 384 h 402"/>
                <a:gd name="T20" fmla="*/ 108 w 636"/>
                <a:gd name="T21" fmla="*/ 354 h 402"/>
                <a:gd name="T22" fmla="*/ 90 w 636"/>
                <a:gd name="T23" fmla="*/ 342 h 402"/>
                <a:gd name="T24" fmla="*/ 84 w 636"/>
                <a:gd name="T25" fmla="*/ 282 h 402"/>
                <a:gd name="T26" fmla="*/ 72 w 636"/>
                <a:gd name="T27" fmla="*/ 270 h 402"/>
                <a:gd name="T28" fmla="*/ 54 w 636"/>
                <a:gd name="T29" fmla="*/ 288 h 402"/>
                <a:gd name="T30" fmla="*/ 42 w 636"/>
                <a:gd name="T31" fmla="*/ 276 h 402"/>
                <a:gd name="T32" fmla="*/ 72 w 636"/>
                <a:gd name="T33" fmla="*/ 198 h 402"/>
                <a:gd name="T34" fmla="*/ 48 w 636"/>
                <a:gd name="T35" fmla="*/ 186 h 402"/>
                <a:gd name="T36" fmla="*/ 24 w 636"/>
                <a:gd name="T37" fmla="*/ 138 h 402"/>
                <a:gd name="T38" fmla="*/ 6 w 636"/>
                <a:gd name="T39" fmla="*/ 120 h 402"/>
                <a:gd name="T40" fmla="*/ 12 w 636"/>
                <a:gd name="T41" fmla="*/ 108 h 402"/>
                <a:gd name="T42" fmla="*/ 0 w 636"/>
                <a:gd name="T43" fmla="*/ 78 h 402"/>
                <a:gd name="T44" fmla="*/ 18 w 636"/>
                <a:gd name="T45" fmla="*/ 0 h 402"/>
                <a:gd name="T46" fmla="*/ 342 w 636"/>
                <a:gd name="T47" fmla="*/ 60 h 402"/>
                <a:gd name="T48" fmla="*/ 636 w 636"/>
                <a:gd name="T49" fmla="*/ 96 h 402"/>
                <a:gd name="T50" fmla="*/ 618 w 636"/>
                <a:gd name="T51" fmla="*/ 300 h 402"/>
                <a:gd name="T52" fmla="*/ 612 w 636"/>
                <a:gd name="T53" fmla="*/ 330 h 40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36"/>
                <a:gd name="T82" fmla="*/ 0 h 402"/>
                <a:gd name="T83" fmla="*/ 636 w 636"/>
                <a:gd name="T84" fmla="*/ 402 h 40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36" h="402">
                  <a:moveTo>
                    <a:pt x="612" y="330"/>
                  </a:moveTo>
                  <a:lnTo>
                    <a:pt x="606" y="402"/>
                  </a:lnTo>
                  <a:lnTo>
                    <a:pt x="222" y="354"/>
                  </a:lnTo>
                  <a:lnTo>
                    <a:pt x="216" y="390"/>
                  </a:lnTo>
                  <a:lnTo>
                    <a:pt x="204" y="366"/>
                  </a:lnTo>
                  <a:lnTo>
                    <a:pt x="192" y="384"/>
                  </a:lnTo>
                  <a:lnTo>
                    <a:pt x="150" y="372"/>
                  </a:lnTo>
                  <a:lnTo>
                    <a:pt x="144" y="384"/>
                  </a:lnTo>
                  <a:lnTo>
                    <a:pt x="126" y="378"/>
                  </a:lnTo>
                  <a:lnTo>
                    <a:pt x="114" y="384"/>
                  </a:lnTo>
                  <a:lnTo>
                    <a:pt x="108" y="354"/>
                  </a:lnTo>
                  <a:lnTo>
                    <a:pt x="90" y="342"/>
                  </a:lnTo>
                  <a:lnTo>
                    <a:pt x="84" y="282"/>
                  </a:lnTo>
                  <a:lnTo>
                    <a:pt x="72" y="270"/>
                  </a:lnTo>
                  <a:lnTo>
                    <a:pt x="54" y="288"/>
                  </a:lnTo>
                  <a:lnTo>
                    <a:pt x="42" y="276"/>
                  </a:lnTo>
                  <a:lnTo>
                    <a:pt x="72" y="198"/>
                  </a:lnTo>
                  <a:lnTo>
                    <a:pt x="48" y="186"/>
                  </a:lnTo>
                  <a:lnTo>
                    <a:pt x="24" y="138"/>
                  </a:lnTo>
                  <a:lnTo>
                    <a:pt x="6" y="120"/>
                  </a:lnTo>
                  <a:lnTo>
                    <a:pt x="12" y="108"/>
                  </a:lnTo>
                  <a:lnTo>
                    <a:pt x="0" y="78"/>
                  </a:lnTo>
                  <a:lnTo>
                    <a:pt x="18" y="0"/>
                  </a:lnTo>
                  <a:lnTo>
                    <a:pt x="342" y="60"/>
                  </a:lnTo>
                  <a:lnTo>
                    <a:pt x="636" y="96"/>
                  </a:lnTo>
                  <a:lnTo>
                    <a:pt x="618" y="300"/>
                  </a:lnTo>
                  <a:lnTo>
                    <a:pt x="612" y="330"/>
                  </a:lnTo>
                  <a:close/>
                </a:path>
              </a:pathLst>
            </a:custGeom>
            <a:solidFill>
              <a:srgbClr val="FFAA00"/>
            </a:solidFill>
            <a:ln w="9525">
              <a:solidFill>
                <a:srgbClr val="FFAA00"/>
              </a:solidFill>
              <a:prstDash val="solid"/>
              <a:round/>
              <a:headEnd/>
              <a:tailEnd/>
            </a:ln>
          </p:spPr>
          <p:txBody>
            <a:bodyPr/>
            <a:lstStyle/>
            <a:p>
              <a:endParaRPr lang="en-US"/>
            </a:p>
          </p:txBody>
        </p:sp>
        <p:sp>
          <p:nvSpPr>
            <p:cNvPr id="13384" name="Freeform 196"/>
            <p:cNvSpPr>
              <a:spLocks/>
            </p:cNvSpPr>
            <p:nvPr/>
          </p:nvSpPr>
          <p:spPr bwMode="auto">
            <a:xfrm>
              <a:off x="1863" y="1248"/>
              <a:ext cx="636" cy="402"/>
            </a:xfrm>
            <a:custGeom>
              <a:avLst/>
              <a:gdLst>
                <a:gd name="T0" fmla="*/ 612 w 636"/>
                <a:gd name="T1" fmla="*/ 330 h 402"/>
                <a:gd name="T2" fmla="*/ 606 w 636"/>
                <a:gd name="T3" fmla="*/ 402 h 402"/>
                <a:gd name="T4" fmla="*/ 222 w 636"/>
                <a:gd name="T5" fmla="*/ 354 h 402"/>
                <a:gd name="T6" fmla="*/ 216 w 636"/>
                <a:gd name="T7" fmla="*/ 390 h 402"/>
                <a:gd name="T8" fmla="*/ 204 w 636"/>
                <a:gd name="T9" fmla="*/ 366 h 402"/>
                <a:gd name="T10" fmla="*/ 192 w 636"/>
                <a:gd name="T11" fmla="*/ 384 h 402"/>
                <a:gd name="T12" fmla="*/ 150 w 636"/>
                <a:gd name="T13" fmla="*/ 372 h 402"/>
                <a:gd name="T14" fmla="*/ 144 w 636"/>
                <a:gd name="T15" fmla="*/ 384 h 402"/>
                <a:gd name="T16" fmla="*/ 126 w 636"/>
                <a:gd name="T17" fmla="*/ 378 h 402"/>
                <a:gd name="T18" fmla="*/ 114 w 636"/>
                <a:gd name="T19" fmla="*/ 384 h 402"/>
                <a:gd name="T20" fmla="*/ 108 w 636"/>
                <a:gd name="T21" fmla="*/ 354 h 402"/>
                <a:gd name="T22" fmla="*/ 90 w 636"/>
                <a:gd name="T23" fmla="*/ 342 h 402"/>
                <a:gd name="T24" fmla="*/ 84 w 636"/>
                <a:gd name="T25" fmla="*/ 282 h 402"/>
                <a:gd name="T26" fmla="*/ 72 w 636"/>
                <a:gd name="T27" fmla="*/ 270 h 402"/>
                <a:gd name="T28" fmla="*/ 54 w 636"/>
                <a:gd name="T29" fmla="*/ 288 h 402"/>
                <a:gd name="T30" fmla="*/ 42 w 636"/>
                <a:gd name="T31" fmla="*/ 276 h 402"/>
                <a:gd name="T32" fmla="*/ 72 w 636"/>
                <a:gd name="T33" fmla="*/ 198 h 402"/>
                <a:gd name="T34" fmla="*/ 48 w 636"/>
                <a:gd name="T35" fmla="*/ 186 h 402"/>
                <a:gd name="T36" fmla="*/ 24 w 636"/>
                <a:gd name="T37" fmla="*/ 138 h 402"/>
                <a:gd name="T38" fmla="*/ 6 w 636"/>
                <a:gd name="T39" fmla="*/ 120 h 402"/>
                <a:gd name="T40" fmla="*/ 12 w 636"/>
                <a:gd name="T41" fmla="*/ 108 h 402"/>
                <a:gd name="T42" fmla="*/ 0 w 636"/>
                <a:gd name="T43" fmla="*/ 78 h 402"/>
                <a:gd name="T44" fmla="*/ 18 w 636"/>
                <a:gd name="T45" fmla="*/ 0 h 402"/>
                <a:gd name="T46" fmla="*/ 342 w 636"/>
                <a:gd name="T47" fmla="*/ 60 h 402"/>
                <a:gd name="T48" fmla="*/ 636 w 636"/>
                <a:gd name="T49" fmla="*/ 96 h 402"/>
                <a:gd name="T50" fmla="*/ 618 w 636"/>
                <a:gd name="T51" fmla="*/ 300 h 402"/>
                <a:gd name="T52" fmla="*/ 612 w 636"/>
                <a:gd name="T53" fmla="*/ 330 h 402"/>
                <a:gd name="T54" fmla="*/ 612 w 636"/>
                <a:gd name="T55" fmla="*/ 336 h 40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636"/>
                <a:gd name="T85" fmla="*/ 0 h 402"/>
                <a:gd name="T86" fmla="*/ 636 w 636"/>
                <a:gd name="T87" fmla="*/ 402 h 40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636" h="402">
                  <a:moveTo>
                    <a:pt x="612" y="330"/>
                  </a:moveTo>
                  <a:lnTo>
                    <a:pt x="606" y="402"/>
                  </a:lnTo>
                  <a:lnTo>
                    <a:pt x="222" y="354"/>
                  </a:lnTo>
                  <a:lnTo>
                    <a:pt x="216" y="390"/>
                  </a:lnTo>
                  <a:lnTo>
                    <a:pt x="204" y="366"/>
                  </a:lnTo>
                  <a:lnTo>
                    <a:pt x="192" y="384"/>
                  </a:lnTo>
                  <a:lnTo>
                    <a:pt x="150" y="372"/>
                  </a:lnTo>
                  <a:lnTo>
                    <a:pt x="144" y="384"/>
                  </a:lnTo>
                  <a:lnTo>
                    <a:pt x="126" y="378"/>
                  </a:lnTo>
                  <a:lnTo>
                    <a:pt x="114" y="384"/>
                  </a:lnTo>
                  <a:lnTo>
                    <a:pt x="108" y="354"/>
                  </a:lnTo>
                  <a:lnTo>
                    <a:pt x="90" y="342"/>
                  </a:lnTo>
                  <a:lnTo>
                    <a:pt x="84" y="282"/>
                  </a:lnTo>
                  <a:lnTo>
                    <a:pt x="72" y="270"/>
                  </a:lnTo>
                  <a:lnTo>
                    <a:pt x="54" y="288"/>
                  </a:lnTo>
                  <a:lnTo>
                    <a:pt x="42" y="276"/>
                  </a:lnTo>
                  <a:lnTo>
                    <a:pt x="72" y="198"/>
                  </a:lnTo>
                  <a:lnTo>
                    <a:pt x="48" y="186"/>
                  </a:lnTo>
                  <a:lnTo>
                    <a:pt x="24" y="138"/>
                  </a:lnTo>
                  <a:lnTo>
                    <a:pt x="6" y="120"/>
                  </a:lnTo>
                  <a:lnTo>
                    <a:pt x="12" y="108"/>
                  </a:lnTo>
                  <a:lnTo>
                    <a:pt x="0" y="78"/>
                  </a:lnTo>
                  <a:lnTo>
                    <a:pt x="18" y="0"/>
                  </a:lnTo>
                  <a:lnTo>
                    <a:pt x="342" y="60"/>
                  </a:lnTo>
                  <a:lnTo>
                    <a:pt x="636" y="96"/>
                  </a:lnTo>
                  <a:lnTo>
                    <a:pt x="618" y="300"/>
                  </a:lnTo>
                  <a:lnTo>
                    <a:pt x="612" y="330"/>
                  </a:lnTo>
                  <a:lnTo>
                    <a:pt x="612" y="336"/>
                  </a:lnTo>
                </a:path>
              </a:pathLst>
            </a:custGeom>
            <a:noFill/>
            <a:ln w="9525">
              <a:solidFill>
                <a:srgbClr val="000000"/>
              </a:solidFill>
              <a:prstDash val="solid"/>
              <a:round/>
              <a:headEnd/>
              <a:tailEnd/>
            </a:ln>
          </p:spPr>
          <p:txBody>
            <a:bodyPr/>
            <a:lstStyle/>
            <a:p>
              <a:endParaRPr lang="en-US"/>
            </a:p>
          </p:txBody>
        </p:sp>
        <p:sp>
          <p:nvSpPr>
            <p:cNvPr id="13385" name="Freeform 197"/>
            <p:cNvSpPr>
              <a:spLocks/>
            </p:cNvSpPr>
            <p:nvPr/>
          </p:nvSpPr>
          <p:spPr bwMode="auto">
            <a:xfrm>
              <a:off x="2445" y="1806"/>
              <a:ext cx="510" cy="252"/>
            </a:xfrm>
            <a:custGeom>
              <a:avLst/>
              <a:gdLst>
                <a:gd name="T0" fmla="*/ 444 w 510"/>
                <a:gd name="T1" fmla="*/ 60 h 252"/>
                <a:gd name="T2" fmla="*/ 474 w 510"/>
                <a:gd name="T3" fmla="*/ 150 h 252"/>
                <a:gd name="T4" fmla="*/ 486 w 510"/>
                <a:gd name="T5" fmla="*/ 204 h 252"/>
                <a:gd name="T6" fmla="*/ 510 w 510"/>
                <a:gd name="T7" fmla="*/ 252 h 252"/>
                <a:gd name="T8" fmla="*/ 108 w 510"/>
                <a:gd name="T9" fmla="*/ 240 h 252"/>
                <a:gd name="T10" fmla="*/ 108 w 510"/>
                <a:gd name="T11" fmla="*/ 210 h 252"/>
                <a:gd name="T12" fmla="*/ 114 w 510"/>
                <a:gd name="T13" fmla="*/ 162 h 252"/>
                <a:gd name="T14" fmla="*/ 0 w 510"/>
                <a:gd name="T15" fmla="*/ 150 h 252"/>
                <a:gd name="T16" fmla="*/ 12 w 510"/>
                <a:gd name="T17" fmla="*/ 0 h 252"/>
                <a:gd name="T18" fmla="*/ 324 w 510"/>
                <a:gd name="T19" fmla="*/ 18 h 252"/>
                <a:gd name="T20" fmla="*/ 354 w 510"/>
                <a:gd name="T21" fmla="*/ 36 h 252"/>
                <a:gd name="T22" fmla="*/ 396 w 510"/>
                <a:gd name="T23" fmla="*/ 30 h 252"/>
                <a:gd name="T24" fmla="*/ 444 w 510"/>
                <a:gd name="T25" fmla="*/ 60 h 2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10"/>
                <a:gd name="T40" fmla="*/ 0 h 252"/>
                <a:gd name="T41" fmla="*/ 510 w 510"/>
                <a:gd name="T42" fmla="*/ 252 h 25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10" h="252">
                  <a:moveTo>
                    <a:pt x="444" y="60"/>
                  </a:moveTo>
                  <a:lnTo>
                    <a:pt x="474" y="150"/>
                  </a:lnTo>
                  <a:lnTo>
                    <a:pt x="486" y="204"/>
                  </a:lnTo>
                  <a:lnTo>
                    <a:pt x="510" y="252"/>
                  </a:lnTo>
                  <a:lnTo>
                    <a:pt x="108" y="240"/>
                  </a:lnTo>
                  <a:lnTo>
                    <a:pt x="108" y="210"/>
                  </a:lnTo>
                  <a:lnTo>
                    <a:pt x="114" y="162"/>
                  </a:lnTo>
                  <a:lnTo>
                    <a:pt x="0" y="150"/>
                  </a:lnTo>
                  <a:lnTo>
                    <a:pt x="12" y="0"/>
                  </a:lnTo>
                  <a:lnTo>
                    <a:pt x="324" y="18"/>
                  </a:lnTo>
                  <a:lnTo>
                    <a:pt x="354" y="36"/>
                  </a:lnTo>
                  <a:lnTo>
                    <a:pt x="396" y="30"/>
                  </a:lnTo>
                  <a:lnTo>
                    <a:pt x="444" y="60"/>
                  </a:lnTo>
                  <a:close/>
                </a:path>
              </a:pathLst>
            </a:custGeom>
            <a:solidFill>
              <a:srgbClr val="FF8C00"/>
            </a:solidFill>
            <a:ln w="9525">
              <a:solidFill>
                <a:srgbClr val="FF8C00"/>
              </a:solidFill>
              <a:prstDash val="solid"/>
              <a:round/>
              <a:headEnd/>
              <a:tailEnd/>
            </a:ln>
          </p:spPr>
          <p:txBody>
            <a:bodyPr/>
            <a:lstStyle/>
            <a:p>
              <a:endParaRPr lang="en-US"/>
            </a:p>
          </p:txBody>
        </p:sp>
        <p:sp>
          <p:nvSpPr>
            <p:cNvPr id="13386" name="Freeform 198"/>
            <p:cNvSpPr>
              <a:spLocks/>
            </p:cNvSpPr>
            <p:nvPr/>
          </p:nvSpPr>
          <p:spPr bwMode="auto">
            <a:xfrm>
              <a:off x="2445" y="1806"/>
              <a:ext cx="510" cy="252"/>
            </a:xfrm>
            <a:custGeom>
              <a:avLst/>
              <a:gdLst>
                <a:gd name="T0" fmla="*/ 444 w 510"/>
                <a:gd name="T1" fmla="*/ 60 h 252"/>
                <a:gd name="T2" fmla="*/ 474 w 510"/>
                <a:gd name="T3" fmla="*/ 150 h 252"/>
                <a:gd name="T4" fmla="*/ 486 w 510"/>
                <a:gd name="T5" fmla="*/ 204 h 252"/>
                <a:gd name="T6" fmla="*/ 510 w 510"/>
                <a:gd name="T7" fmla="*/ 252 h 252"/>
                <a:gd name="T8" fmla="*/ 108 w 510"/>
                <a:gd name="T9" fmla="*/ 240 h 252"/>
                <a:gd name="T10" fmla="*/ 108 w 510"/>
                <a:gd name="T11" fmla="*/ 210 h 252"/>
                <a:gd name="T12" fmla="*/ 114 w 510"/>
                <a:gd name="T13" fmla="*/ 162 h 252"/>
                <a:gd name="T14" fmla="*/ 0 w 510"/>
                <a:gd name="T15" fmla="*/ 150 h 252"/>
                <a:gd name="T16" fmla="*/ 12 w 510"/>
                <a:gd name="T17" fmla="*/ 0 h 252"/>
                <a:gd name="T18" fmla="*/ 324 w 510"/>
                <a:gd name="T19" fmla="*/ 18 h 252"/>
                <a:gd name="T20" fmla="*/ 354 w 510"/>
                <a:gd name="T21" fmla="*/ 36 h 252"/>
                <a:gd name="T22" fmla="*/ 396 w 510"/>
                <a:gd name="T23" fmla="*/ 30 h 252"/>
                <a:gd name="T24" fmla="*/ 444 w 510"/>
                <a:gd name="T25" fmla="*/ 60 h 252"/>
                <a:gd name="T26" fmla="*/ 444 w 510"/>
                <a:gd name="T27" fmla="*/ 66 h 25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10"/>
                <a:gd name="T43" fmla="*/ 0 h 252"/>
                <a:gd name="T44" fmla="*/ 510 w 510"/>
                <a:gd name="T45" fmla="*/ 252 h 25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10" h="252">
                  <a:moveTo>
                    <a:pt x="444" y="60"/>
                  </a:moveTo>
                  <a:lnTo>
                    <a:pt x="474" y="150"/>
                  </a:lnTo>
                  <a:lnTo>
                    <a:pt x="486" y="204"/>
                  </a:lnTo>
                  <a:lnTo>
                    <a:pt x="510" y="252"/>
                  </a:lnTo>
                  <a:lnTo>
                    <a:pt x="108" y="240"/>
                  </a:lnTo>
                  <a:lnTo>
                    <a:pt x="108" y="210"/>
                  </a:lnTo>
                  <a:lnTo>
                    <a:pt x="114" y="162"/>
                  </a:lnTo>
                  <a:lnTo>
                    <a:pt x="0" y="150"/>
                  </a:lnTo>
                  <a:lnTo>
                    <a:pt x="12" y="0"/>
                  </a:lnTo>
                  <a:lnTo>
                    <a:pt x="324" y="18"/>
                  </a:lnTo>
                  <a:lnTo>
                    <a:pt x="354" y="36"/>
                  </a:lnTo>
                  <a:lnTo>
                    <a:pt x="396" y="30"/>
                  </a:lnTo>
                  <a:lnTo>
                    <a:pt x="444" y="60"/>
                  </a:lnTo>
                  <a:lnTo>
                    <a:pt x="444" y="66"/>
                  </a:lnTo>
                </a:path>
              </a:pathLst>
            </a:custGeom>
            <a:noFill/>
            <a:ln w="9525">
              <a:solidFill>
                <a:srgbClr val="000000"/>
              </a:solidFill>
              <a:prstDash val="solid"/>
              <a:round/>
              <a:headEnd/>
              <a:tailEnd/>
            </a:ln>
          </p:spPr>
          <p:txBody>
            <a:bodyPr/>
            <a:lstStyle/>
            <a:p>
              <a:endParaRPr lang="en-US"/>
            </a:p>
          </p:txBody>
        </p:sp>
        <p:sp>
          <p:nvSpPr>
            <p:cNvPr id="13387" name="Freeform 199"/>
            <p:cNvSpPr>
              <a:spLocks/>
            </p:cNvSpPr>
            <p:nvPr/>
          </p:nvSpPr>
          <p:spPr bwMode="auto">
            <a:xfrm>
              <a:off x="1485" y="1722"/>
              <a:ext cx="396" cy="606"/>
            </a:xfrm>
            <a:custGeom>
              <a:avLst/>
              <a:gdLst>
                <a:gd name="T0" fmla="*/ 252 w 396"/>
                <a:gd name="T1" fmla="*/ 606 h 606"/>
                <a:gd name="T2" fmla="*/ 0 w 396"/>
                <a:gd name="T3" fmla="*/ 234 h 606"/>
                <a:gd name="T4" fmla="*/ 60 w 396"/>
                <a:gd name="T5" fmla="*/ 0 h 606"/>
                <a:gd name="T6" fmla="*/ 96 w 396"/>
                <a:gd name="T7" fmla="*/ 12 h 606"/>
                <a:gd name="T8" fmla="*/ 228 w 396"/>
                <a:gd name="T9" fmla="*/ 42 h 606"/>
                <a:gd name="T10" fmla="*/ 396 w 396"/>
                <a:gd name="T11" fmla="*/ 78 h 606"/>
                <a:gd name="T12" fmla="*/ 318 w 396"/>
                <a:gd name="T13" fmla="*/ 462 h 606"/>
                <a:gd name="T14" fmla="*/ 300 w 396"/>
                <a:gd name="T15" fmla="*/ 534 h 606"/>
                <a:gd name="T16" fmla="*/ 276 w 396"/>
                <a:gd name="T17" fmla="*/ 522 h 606"/>
                <a:gd name="T18" fmla="*/ 264 w 396"/>
                <a:gd name="T19" fmla="*/ 528 h 606"/>
                <a:gd name="T20" fmla="*/ 252 w 396"/>
                <a:gd name="T21" fmla="*/ 600 h 606"/>
                <a:gd name="T22" fmla="*/ 252 w 396"/>
                <a:gd name="T23" fmla="*/ 606 h 60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96"/>
                <a:gd name="T37" fmla="*/ 0 h 606"/>
                <a:gd name="T38" fmla="*/ 396 w 396"/>
                <a:gd name="T39" fmla="*/ 606 h 60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96" h="606">
                  <a:moveTo>
                    <a:pt x="252" y="606"/>
                  </a:moveTo>
                  <a:lnTo>
                    <a:pt x="0" y="234"/>
                  </a:lnTo>
                  <a:lnTo>
                    <a:pt x="60" y="0"/>
                  </a:lnTo>
                  <a:lnTo>
                    <a:pt x="96" y="12"/>
                  </a:lnTo>
                  <a:lnTo>
                    <a:pt x="228" y="42"/>
                  </a:lnTo>
                  <a:lnTo>
                    <a:pt x="396" y="78"/>
                  </a:lnTo>
                  <a:lnTo>
                    <a:pt x="318" y="462"/>
                  </a:lnTo>
                  <a:lnTo>
                    <a:pt x="300" y="534"/>
                  </a:lnTo>
                  <a:lnTo>
                    <a:pt x="276" y="522"/>
                  </a:lnTo>
                  <a:lnTo>
                    <a:pt x="264" y="528"/>
                  </a:lnTo>
                  <a:lnTo>
                    <a:pt x="252" y="600"/>
                  </a:lnTo>
                  <a:lnTo>
                    <a:pt x="252" y="606"/>
                  </a:lnTo>
                  <a:close/>
                </a:path>
              </a:pathLst>
            </a:custGeom>
            <a:solidFill>
              <a:srgbClr val="FF8C00"/>
            </a:solidFill>
            <a:ln w="9525">
              <a:solidFill>
                <a:srgbClr val="FF8C00"/>
              </a:solidFill>
              <a:prstDash val="solid"/>
              <a:round/>
              <a:headEnd/>
              <a:tailEnd/>
            </a:ln>
          </p:spPr>
          <p:txBody>
            <a:bodyPr/>
            <a:lstStyle/>
            <a:p>
              <a:endParaRPr lang="en-US"/>
            </a:p>
          </p:txBody>
        </p:sp>
        <p:sp>
          <p:nvSpPr>
            <p:cNvPr id="13388" name="Freeform 200"/>
            <p:cNvSpPr>
              <a:spLocks/>
            </p:cNvSpPr>
            <p:nvPr/>
          </p:nvSpPr>
          <p:spPr bwMode="auto">
            <a:xfrm>
              <a:off x="1485" y="1722"/>
              <a:ext cx="396" cy="612"/>
            </a:xfrm>
            <a:custGeom>
              <a:avLst/>
              <a:gdLst>
                <a:gd name="T0" fmla="*/ 252 w 396"/>
                <a:gd name="T1" fmla="*/ 606 h 612"/>
                <a:gd name="T2" fmla="*/ 0 w 396"/>
                <a:gd name="T3" fmla="*/ 234 h 612"/>
                <a:gd name="T4" fmla="*/ 60 w 396"/>
                <a:gd name="T5" fmla="*/ 0 h 612"/>
                <a:gd name="T6" fmla="*/ 96 w 396"/>
                <a:gd name="T7" fmla="*/ 12 h 612"/>
                <a:gd name="T8" fmla="*/ 228 w 396"/>
                <a:gd name="T9" fmla="*/ 42 h 612"/>
                <a:gd name="T10" fmla="*/ 396 w 396"/>
                <a:gd name="T11" fmla="*/ 78 h 612"/>
                <a:gd name="T12" fmla="*/ 318 w 396"/>
                <a:gd name="T13" fmla="*/ 462 h 612"/>
                <a:gd name="T14" fmla="*/ 300 w 396"/>
                <a:gd name="T15" fmla="*/ 534 h 612"/>
                <a:gd name="T16" fmla="*/ 276 w 396"/>
                <a:gd name="T17" fmla="*/ 522 h 612"/>
                <a:gd name="T18" fmla="*/ 264 w 396"/>
                <a:gd name="T19" fmla="*/ 528 h 612"/>
                <a:gd name="T20" fmla="*/ 252 w 396"/>
                <a:gd name="T21" fmla="*/ 600 h 612"/>
                <a:gd name="T22" fmla="*/ 252 w 396"/>
                <a:gd name="T23" fmla="*/ 606 h 612"/>
                <a:gd name="T24" fmla="*/ 252 w 396"/>
                <a:gd name="T25" fmla="*/ 612 h 6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6"/>
                <a:gd name="T40" fmla="*/ 0 h 612"/>
                <a:gd name="T41" fmla="*/ 396 w 396"/>
                <a:gd name="T42" fmla="*/ 612 h 6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6" h="612">
                  <a:moveTo>
                    <a:pt x="252" y="606"/>
                  </a:moveTo>
                  <a:lnTo>
                    <a:pt x="0" y="234"/>
                  </a:lnTo>
                  <a:lnTo>
                    <a:pt x="60" y="0"/>
                  </a:lnTo>
                  <a:lnTo>
                    <a:pt x="96" y="12"/>
                  </a:lnTo>
                  <a:lnTo>
                    <a:pt x="228" y="42"/>
                  </a:lnTo>
                  <a:lnTo>
                    <a:pt x="396" y="78"/>
                  </a:lnTo>
                  <a:lnTo>
                    <a:pt x="318" y="462"/>
                  </a:lnTo>
                  <a:lnTo>
                    <a:pt x="300" y="534"/>
                  </a:lnTo>
                  <a:lnTo>
                    <a:pt x="276" y="522"/>
                  </a:lnTo>
                  <a:lnTo>
                    <a:pt x="264" y="528"/>
                  </a:lnTo>
                  <a:lnTo>
                    <a:pt x="252" y="600"/>
                  </a:lnTo>
                  <a:lnTo>
                    <a:pt x="252" y="606"/>
                  </a:lnTo>
                  <a:lnTo>
                    <a:pt x="252" y="612"/>
                  </a:lnTo>
                </a:path>
              </a:pathLst>
            </a:custGeom>
            <a:noFill/>
            <a:ln w="9525">
              <a:solidFill>
                <a:srgbClr val="000000"/>
              </a:solidFill>
              <a:prstDash val="solid"/>
              <a:round/>
              <a:headEnd/>
              <a:tailEnd/>
            </a:ln>
          </p:spPr>
          <p:txBody>
            <a:bodyPr/>
            <a:lstStyle/>
            <a:p>
              <a:endParaRPr lang="en-US"/>
            </a:p>
          </p:txBody>
        </p:sp>
        <p:sp>
          <p:nvSpPr>
            <p:cNvPr id="13389" name="Freeform 201"/>
            <p:cNvSpPr>
              <a:spLocks/>
            </p:cNvSpPr>
            <p:nvPr/>
          </p:nvSpPr>
          <p:spPr bwMode="auto">
            <a:xfrm>
              <a:off x="4233" y="1470"/>
              <a:ext cx="102" cy="210"/>
            </a:xfrm>
            <a:custGeom>
              <a:avLst/>
              <a:gdLst>
                <a:gd name="T0" fmla="*/ 102 w 102"/>
                <a:gd name="T1" fmla="*/ 162 h 210"/>
                <a:gd name="T2" fmla="*/ 102 w 102"/>
                <a:gd name="T3" fmla="*/ 180 h 210"/>
                <a:gd name="T4" fmla="*/ 78 w 102"/>
                <a:gd name="T5" fmla="*/ 198 h 210"/>
                <a:gd name="T6" fmla="*/ 12 w 102"/>
                <a:gd name="T7" fmla="*/ 210 h 210"/>
                <a:gd name="T8" fmla="*/ 0 w 102"/>
                <a:gd name="T9" fmla="*/ 144 h 210"/>
                <a:gd name="T10" fmla="*/ 6 w 102"/>
                <a:gd name="T11" fmla="*/ 90 h 210"/>
                <a:gd name="T12" fmla="*/ 24 w 102"/>
                <a:gd name="T13" fmla="*/ 66 h 210"/>
                <a:gd name="T14" fmla="*/ 18 w 102"/>
                <a:gd name="T15" fmla="*/ 24 h 210"/>
                <a:gd name="T16" fmla="*/ 18 w 102"/>
                <a:gd name="T17" fmla="*/ 6 h 210"/>
                <a:gd name="T18" fmla="*/ 36 w 102"/>
                <a:gd name="T19" fmla="*/ 0 h 210"/>
                <a:gd name="T20" fmla="*/ 78 w 102"/>
                <a:gd name="T21" fmla="*/ 138 h 210"/>
                <a:gd name="T22" fmla="*/ 96 w 102"/>
                <a:gd name="T23" fmla="*/ 162 h 210"/>
                <a:gd name="T24" fmla="*/ 102 w 102"/>
                <a:gd name="T25" fmla="*/ 162 h 2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210"/>
                <a:gd name="T41" fmla="*/ 102 w 102"/>
                <a:gd name="T42" fmla="*/ 210 h 2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210">
                  <a:moveTo>
                    <a:pt x="102" y="162"/>
                  </a:moveTo>
                  <a:lnTo>
                    <a:pt x="102" y="180"/>
                  </a:lnTo>
                  <a:lnTo>
                    <a:pt x="78" y="198"/>
                  </a:lnTo>
                  <a:lnTo>
                    <a:pt x="12" y="210"/>
                  </a:lnTo>
                  <a:lnTo>
                    <a:pt x="0" y="144"/>
                  </a:lnTo>
                  <a:lnTo>
                    <a:pt x="6" y="90"/>
                  </a:lnTo>
                  <a:lnTo>
                    <a:pt x="24" y="66"/>
                  </a:lnTo>
                  <a:lnTo>
                    <a:pt x="18" y="24"/>
                  </a:lnTo>
                  <a:lnTo>
                    <a:pt x="18" y="6"/>
                  </a:lnTo>
                  <a:lnTo>
                    <a:pt x="36" y="0"/>
                  </a:lnTo>
                  <a:lnTo>
                    <a:pt x="78" y="138"/>
                  </a:lnTo>
                  <a:lnTo>
                    <a:pt x="96" y="162"/>
                  </a:lnTo>
                  <a:lnTo>
                    <a:pt x="102" y="162"/>
                  </a:lnTo>
                  <a:close/>
                </a:path>
              </a:pathLst>
            </a:custGeom>
            <a:solidFill>
              <a:srgbClr val="FF8C00"/>
            </a:solidFill>
            <a:ln w="9525">
              <a:solidFill>
                <a:srgbClr val="FF8C00"/>
              </a:solidFill>
              <a:prstDash val="solid"/>
              <a:round/>
              <a:headEnd/>
              <a:tailEnd/>
            </a:ln>
          </p:spPr>
          <p:txBody>
            <a:bodyPr/>
            <a:lstStyle/>
            <a:p>
              <a:endParaRPr lang="en-US"/>
            </a:p>
          </p:txBody>
        </p:sp>
        <p:sp>
          <p:nvSpPr>
            <p:cNvPr id="13390" name="Freeform 202"/>
            <p:cNvSpPr>
              <a:spLocks/>
            </p:cNvSpPr>
            <p:nvPr/>
          </p:nvSpPr>
          <p:spPr bwMode="auto">
            <a:xfrm>
              <a:off x="4233" y="1470"/>
              <a:ext cx="102" cy="210"/>
            </a:xfrm>
            <a:custGeom>
              <a:avLst/>
              <a:gdLst>
                <a:gd name="T0" fmla="*/ 102 w 102"/>
                <a:gd name="T1" fmla="*/ 162 h 210"/>
                <a:gd name="T2" fmla="*/ 102 w 102"/>
                <a:gd name="T3" fmla="*/ 180 h 210"/>
                <a:gd name="T4" fmla="*/ 78 w 102"/>
                <a:gd name="T5" fmla="*/ 198 h 210"/>
                <a:gd name="T6" fmla="*/ 12 w 102"/>
                <a:gd name="T7" fmla="*/ 210 h 210"/>
                <a:gd name="T8" fmla="*/ 0 w 102"/>
                <a:gd name="T9" fmla="*/ 144 h 210"/>
                <a:gd name="T10" fmla="*/ 6 w 102"/>
                <a:gd name="T11" fmla="*/ 90 h 210"/>
                <a:gd name="T12" fmla="*/ 24 w 102"/>
                <a:gd name="T13" fmla="*/ 66 h 210"/>
                <a:gd name="T14" fmla="*/ 18 w 102"/>
                <a:gd name="T15" fmla="*/ 24 h 210"/>
                <a:gd name="T16" fmla="*/ 18 w 102"/>
                <a:gd name="T17" fmla="*/ 6 h 210"/>
                <a:gd name="T18" fmla="*/ 36 w 102"/>
                <a:gd name="T19" fmla="*/ 0 h 210"/>
                <a:gd name="T20" fmla="*/ 78 w 102"/>
                <a:gd name="T21" fmla="*/ 138 h 210"/>
                <a:gd name="T22" fmla="*/ 96 w 102"/>
                <a:gd name="T23" fmla="*/ 162 h 210"/>
                <a:gd name="T24" fmla="*/ 102 w 102"/>
                <a:gd name="T25" fmla="*/ 162 h 210"/>
                <a:gd name="T26" fmla="*/ 102 w 102"/>
                <a:gd name="T27" fmla="*/ 168 h 2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2"/>
                <a:gd name="T43" fmla="*/ 0 h 210"/>
                <a:gd name="T44" fmla="*/ 102 w 102"/>
                <a:gd name="T45" fmla="*/ 210 h 2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2" h="210">
                  <a:moveTo>
                    <a:pt x="102" y="162"/>
                  </a:moveTo>
                  <a:lnTo>
                    <a:pt x="102" y="180"/>
                  </a:lnTo>
                  <a:lnTo>
                    <a:pt x="78" y="198"/>
                  </a:lnTo>
                  <a:lnTo>
                    <a:pt x="12" y="210"/>
                  </a:lnTo>
                  <a:lnTo>
                    <a:pt x="0" y="144"/>
                  </a:lnTo>
                  <a:lnTo>
                    <a:pt x="6" y="90"/>
                  </a:lnTo>
                  <a:lnTo>
                    <a:pt x="24" y="66"/>
                  </a:lnTo>
                  <a:lnTo>
                    <a:pt x="18" y="24"/>
                  </a:lnTo>
                  <a:lnTo>
                    <a:pt x="18" y="6"/>
                  </a:lnTo>
                  <a:lnTo>
                    <a:pt x="36" y="0"/>
                  </a:lnTo>
                  <a:lnTo>
                    <a:pt x="78" y="138"/>
                  </a:lnTo>
                  <a:lnTo>
                    <a:pt x="96" y="162"/>
                  </a:lnTo>
                  <a:lnTo>
                    <a:pt x="102" y="162"/>
                  </a:lnTo>
                  <a:lnTo>
                    <a:pt x="102" y="168"/>
                  </a:lnTo>
                </a:path>
              </a:pathLst>
            </a:custGeom>
            <a:noFill/>
            <a:ln w="9525">
              <a:solidFill>
                <a:srgbClr val="000000"/>
              </a:solidFill>
              <a:prstDash val="solid"/>
              <a:round/>
              <a:headEnd/>
              <a:tailEnd/>
            </a:ln>
          </p:spPr>
          <p:txBody>
            <a:bodyPr/>
            <a:lstStyle/>
            <a:p>
              <a:endParaRPr lang="en-US"/>
            </a:p>
          </p:txBody>
        </p:sp>
        <p:sp>
          <p:nvSpPr>
            <p:cNvPr id="13391" name="Freeform 203"/>
            <p:cNvSpPr>
              <a:spLocks/>
            </p:cNvSpPr>
            <p:nvPr/>
          </p:nvSpPr>
          <p:spPr bwMode="auto">
            <a:xfrm>
              <a:off x="4125" y="1818"/>
              <a:ext cx="84" cy="186"/>
            </a:xfrm>
            <a:custGeom>
              <a:avLst/>
              <a:gdLst>
                <a:gd name="T0" fmla="*/ 72 w 84"/>
                <a:gd name="T1" fmla="*/ 24 h 186"/>
                <a:gd name="T2" fmla="*/ 60 w 84"/>
                <a:gd name="T3" fmla="*/ 54 h 186"/>
                <a:gd name="T4" fmla="*/ 78 w 84"/>
                <a:gd name="T5" fmla="*/ 60 h 186"/>
                <a:gd name="T6" fmla="*/ 84 w 84"/>
                <a:gd name="T7" fmla="*/ 108 h 186"/>
                <a:gd name="T8" fmla="*/ 78 w 84"/>
                <a:gd name="T9" fmla="*/ 90 h 186"/>
                <a:gd name="T10" fmla="*/ 78 w 84"/>
                <a:gd name="T11" fmla="*/ 114 h 186"/>
                <a:gd name="T12" fmla="*/ 54 w 84"/>
                <a:gd name="T13" fmla="*/ 180 h 186"/>
                <a:gd name="T14" fmla="*/ 48 w 84"/>
                <a:gd name="T15" fmla="*/ 186 h 186"/>
                <a:gd name="T16" fmla="*/ 48 w 84"/>
                <a:gd name="T17" fmla="*/ 168 h 186"/>
                <a:gd name="T18" fmla="*/ 6 w 84"/>
                <a:gd name="T19" fmla="*/ 156 h 186"/>
                <a:gd name="T20" fmla="*/ 0 w 84"/>
                <a:gd name="T21" fmla="*/ 138 h 186"/>
                <a:gd name="T22" fmla="*/ 6 w 84"/>
                <a:gd name="T23" fmla="*/ 126 h 186"/>
                <a:gd name="T24" fmla="*/ 36 w 84"/>
                <a:gd name="T25" fmla="*/ 90 h 186"/>
                <a:gd name="T26" fmla="*/ 6 w 84"/>
                <a:gd name="T27" fmla="*/ 60 h 186"/>
                <a:gd name="T28" fmla="*/ 0 w 84"/>
                <a:gd name="T29" fmla="*/ 30 h 186"/>
                <a:gd name="T30" fmla="*/ 18 w 84"/>
                <a:gd name="T31" fmla="*/ 0 h 186"/>
                <a:gd name="T32" fmla="*/ 72 w 84"/>
                <a:gd name="T33" fmla="*/ 24 h 1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186"/>
                <a:gd name="T53" fmla="*/ 84 w 84"/>
                <a:gd name="T54" fmla="*/ 186 h 18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186">
                  <a:moveTo>
                    <a:pt x="72" y="24"/>
                  </a:moveTo>
                  <a:lnTo>
                    <a:pt x="60" y="54"/>
                  </a:lnTo>
                  <a:lnTo>
                    <a:pt x="78" y="60"/>
                  </a:lnTo>
                  <a:lnTo>
                    <a:pt x="84" y="108"/>
                  </a:lnTo>
                  <a:lnTo>
                    <a:pt x="78" y="90"/>
                  </a:lnTo>
                  <a:lnTo>
                    <a:pt x="78" y="114"/>
                  </a:lnTo>
                  <a:lnTo>
                    <a:pt x="54" y="180"/>
                  </a:lnTo>
                  <a:lnTo>
                    <a:pt x="48" y="186"/>
                  </a:lnTo>
                  <a:lnTo>
                    <a:pt x="48" y="168"/>
                  </a:lnTo>
                  <a:lnTo>
                    <a:pt x="6" y="156"/>
                  </a:lnTo>
                  <a:lnTo>
                    <a:pt x="0" y="138"/>
                  </a:lnTo>
                  <a:lnTo>
                    <a:pt x="6" y="126"/>
                  </a:lnTo>
                  <a:lnTo>
                    <a:pt x="36" y="90"/>
                  </a:lnTo>
                  <a:lnTo>
                    <a:pt x="6" y="60"/>
                  </a:lnTo>
                  <a:lnTo>
                    <a:pt x="0" y="30"/>
                  </a:lnTo>
                  <a:lnTo>
                    <a:pt x="18" y="0"/>
                  </a:lnTo>
                  <a:lnTo>
                    <a:pt x="72" y="24"/>
                  </a:lnTo>
                  <a:close/>
                </a:path>
              </a:pathLst>
            </a:custGeom>
            <a:solidFill>
              <a:srgbClr val="FF8C00"/>
            </a:solidFill>
            <a:ln w="9525">
              <a:solidFill>
                <a:srgbClr val="FF8C00"/>
              </a:solidFill>
              <a:prstDash val="solid"/>
              <a:round/>
              <a:headEnd/>
              <a:tailEnd/>
            </a:ln>
          </p:spPr>
          <p:txBody>
            <a:bodyPr/>
            <a:lstStyle/>
            <a:p>
              <a:endParaRPr lang="en-US"/>
            </a:p>
          </p:txBody>
        </p:sp>
        <p:sp>
          <p:nvSpPr>
            <p:cNvPr id="13392" name="Freeform 204"/>
            <p:cNvSpPr>
              <a:spLocks/>
            </p:cNvSpPr>
            <p:nvPr/>
          </p:nvSpPr>
          <p:spPr bwMode="auto">
            <a:xfrm>
              <a:off x="4125" y="1818"/>
              <a:ext cx="84" cy="186"/>
            </a:xfrm>
            <a:custGeom>
              <a:avLst/>
              <a:gdLst>
                <a:gd name="T0" fmla="*/ 72 w 84"/>
                <a:gd name="T1" fmla="*/ 24 h 186"/>
                <a:gd name="T2" fmla="*/ 60 w 84"/>
                <a:gd name="T3" fmla="*/ 54 h 186"/>
                <a:gd name="T4" fmla="*/ 78 w 84"/>
                <a:gd name="T5" fmla="*/ 60 h 186"/>
                <a:gd name="T6" fmla="*/ 84 w 84"/>
                <a:gd name="T7" fmla="*/ 108 h 186"/>
                <a:gd name="T8" fmla="*/ 78 w 84"/>
                <a:gd name="T9" fmla="*/ 90 h 186"/>
                <a:gd name="T10" fmla="*/ 78 w 84"/>
                <a:gd name="T11" fmla="*/ 114 h 186"/>
                <a:gd name="T12" fmla="*/ 54 w 84"/>
                <a:gd name="T13" fmla="*/ 180 h 186"/>
                <a:gd name="T14" fmla="*/ 48 w 84"/>
                <a:gd name="T15" fmla="*/ 186 h 186"/>
                <a:gd name="T16" fmla="*/ 48 w 84"/>
                <a:gd name="T17" fmla="*/ 168 h 186"/>
                <a:gd name="T18" fmla="*/ 6 w 84"/>
                <a:gd name="T19" fmla="*/ 156 h 186"/>
                <a:gd name="T20" fmla="*/ 0 w 84"/>
                <a:gd name="T21" fmla="*/ 138 h 186"/>
                <a:gd name="T22" fmla="*/ 6 w 84"/>
                <a:gd name="T23" fmla="*/ 126 h 186"/>
                <a:gd name="T24" fmla="*/ 36 w 84"/>
                <a:gd name="T25" fmla="*/ 90 h 186"/>
                <a:gd name="T26" fmla="*/ 6 w 84"/>
                <a:gd name="T27" fmla="*/ 60 h 186"/>
                <a:gd name="T28" fmla="*/ 0 w 84"/>
                <a:gd name="T29" fmla="*/ 30 h 186"/>
                <a:gd name="T30" fmla="*/ 18 w 84"/>
                <a:gd name="T31" fmla="*/ 0 h 186"/>
                <a:gd name="T32" fmla="*/ 72 w 84"/>
                <a:gd name="T33" fmla="*/ 24 h 186"/>
                <a:gd name="T34" fmla="*/ 72 w 84"/>
                <a:gd name="T35" fmla="*/ 30 h 18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4"/>
                <a:gd name="T55" fmla="*/ 0 h 186"/>
                <a:gd name="T56" fmla="*/ 84 w 84"/>
                <a:gd name="T57" fmla="*/ 186 h 18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4" h="186">
                  <a:moveTo>
                    <a:pt x="72" y="24"/>
                  </a:moveTo>
                  <a:lnTo>
                    <a:pt x="60" y="54"/>
                  </a:lnTo>
                  <a:lnTo>
                    <a:pt x="78" y="60"/>
                  </a:lnTo>
                  <a:lnTo>
                    <a:pt x="84" y="108"/>
                  </a:lnTo>
                  <a:lnTo>
                    <a:pt x="78" y="90"/>
                  </a:lnTo>
                  <a:lnTo>
                    <a:pt x="78" y="114"/>
                  </a:lnTo>
                  <a:lnTo>
                    <a:pt x="54" y="180"/>
                  </a:lnTo>
                  <a:lnTo>
                    <a:pt x="48" y="186"/>
                  </a:lnTo>
                  <a:lnTo>
                    <a:pt x="48" y="168"/>
                  </a:lnTo>
                  <a:lnTo>
                    <a:pt x="6" y="156"/>
                  </a:lnTo>
                  <a:lnTo>
                    <a:pt x="0" y="138"/>
                  </a:lnTo>
                  <a:lnTo>
                    <a:pt x="6" y="126"/>
                  </a:lnTo>
                  <a:lnTo>
                    <a:pt x="36" y="90"/>
                  </a:lnTo>
                  <a:lnTo>
                    <a:pt x="6" y="60"/>
                  </a:lnTo>
                  <a:lnTo>
                    <a:pt x="0" y="30"/>
                  </a:lnTo>
                  <a:lnTo>
                    <a:pt x="18" y="0"/>
                  </a:lnTo>
                  <a:lnTo>
                    <a:pt x="72" y="24"/>
                  </a:lnTo>
                  <a:lnTo>
                    <a:pt x="72" y="30"/>
                  </a:lnTo>
                </a:path>
              </a:pathLst>
            </a:custGeom>
            <a:noFill/>
            <a:ln w="9525">
              <a:solidFill>
                <a:srgbClr val="000000"/>
              </a:solidFill>
              <a:prstDash val="solid"/>
              <a:round/>
              <a:headEnd/>
              <a:tailEnd/>
            </a:ln>
          </p:spPr>
          <p:txBody>
            <a:bodyPr/>
            <a:lstStyle/>
            <a:p>
              <a:endParaRPr lang="en-US"/>
            </a:p>
          </p:txBody>
        </p:sp>
        <p:sp>
          <p:nvSpPr>
            <p:cNvPr id="13393" name="Freeform 205"/>
            <p:cNvSpPr>
              <a:spLocks/>
            </p:cNvSpPr>
            <p:nvPr/>
          </p:nvSpPr>
          <p:spPr bwMode="auto">
            <a:xfrm>
              <a:off x="2049" y="2238"/>
              <a:ext cx="432" cy="444"/>
            </a:xfrm>
            <a:custGeom>
              <a:avLst/>
              <a:gdLst>
                <a:gd name="T0" fmla="*/ 426 w 432"/>
                <a:gd name="T1" fmla="*/ 78 h 444"/>
                <a:gd name="T2" fmla="*/ 396 w 432"/>
                <a:gd name="T3" fmla="*/ 426 h 444"/>
                <a:gd name="T4" fmla="*/ 162 w 432"/>
                <a:gd name="T5" fmla="*/ 408 h 444"/>
                <a:gd name="T6" fmla="*/ 168 w 432"/>
                <a:gd name="T7" fmla="*/ 420 h 444"/>
                <a:gd name="T8" fmla="*/ 60 w 432"/>
                <a:gd name="T9" fmla="*/ 408 h 444"/>
                <a:gd name="T10" fmla="*/ 54 w 432"/>
                <a:gd name="T11" fmla="*/ 444 h 444"/>
                <a:gd name="T12" fmla="*/ 0 w 432"/>
                <a:gd name="T13" fmla="*/ 438 h 444"/>
                <a:gd name="T14" fmla="*/ 12 w 432"/>
                <a:gd name="T15" fmla="*/ 354 h 444"/>
                <a:gd name="T16" fmla="*/ 60 w 432"/>
                <a:gd name="T17" fmla="*/ 0 h 444"/>
                <a:gd name="T18" fmla="*/ 432 w 432"/>
                <a:gd name="T19" fmla="*/ 36 h 444"/>
                <a:gd name="T20" fmla="*/ 426 w 432"/>
                <a:gd name="T21" fmla="*/ 78 h 4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32"/>
                <a:gd name="T34" fmla="*/ 0 h 444"/>
                <a:gd name="T35" fmla="*/ 432 w 432"/>
                <a:gd name="T36" fmla="*/ 444 h 44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32" h="444">
                  <a:moveTo>
                    <a:pt x="426" y="78"/>
                  </a:moveTo>
                  <a:lnTo>
                    <a:pt x="396" y="426"/>
                  </a:lnTo>
                  <a:lnTo>
                    <a:pt x="162" y="408"/>
                  </a:lnTo>
                  <a:lnTo>
                    <a:pt x="168" y="420"/>
                  </a:lnTo>
                  <a:lnTo>
                    <a:pt x="60" y="408"/>
                  </a:lnTo>
                  <a:lnTo>
                    <a:pt x="54" y="444"/>
                  </a:lnTo>
                  <a:lnTo>
                    <a:pt x="0" y="438"/>
                  </a:lnTo>
                  <a:lnTo>
                    <a:pt x="12" y="354"/>
                  </a:lnTo>
                  <a:lnTo>
                    <a:pt x="60" y="0"/>
                  </a:lnTo>
                  <a:lnTo>
                    <a:pt x="432" y="36"/>
                  </a:lnTo>
                  <a:lnTo>
                    <a:pt x="426" y="78"/>
                  </a:lnTo>
                  <a:close/>
                </a:path>
              </a:pathLst>
            </a:custGeom>
            <a:solidFill>
              <a:srgbClr val="FF8C00"/>
            </a:solidFill>
            <a:ln w="9525">
              <a:solidFill>
                <a:srgbClr val="FF8C00"/>
              </a:solidFill>
              <a:prstDash val="solid"/>
              <a:round/>
              <a:headEnd/>
              <a:tailEnd/>
            </a:ln>
          </p:spPr>
          <p:txBody>
            <a:bodyPr/>
            <a:lstStyle/>
            <a:p>
              <a:endParaRPr lang="en-US"/>
            </a:p>
          </p:txBody>
        </p:sp>
        <p:sp>
          <p:nvSpPr>
            <p:cNvPr id="13394" name="Freeform 206"/>
            <p:cNvSpPr>
              <a:spLocks/>
            </p:cNvSpPr>
            <p:nvPr/>
          </p:nvSpPr>
          <p:spPr bwMode="auto">
            <a:xfrm>
              <a:off x="2049" y="2238"/>
              <a:ext cx="432" cy="444"/>
            </a:xfrm>
            <a:custGeom>
              <a:avLst/>
              <a:gdLst>
                <a:gd name="T0" fmla="*/ 426 w 432"/>
                <a:gd name="T1" fmla="*/ 78 h 444"/>
                <a:gd name="T2" fmla="*/ 396 w 432"/>
                <a:gd name="T3" fmla="*/ 426 h 444"/>
                <a:gd name="T4" fmla="*/ 162 w 432"/>
                <a:gd name="T5" fmla="*/ 408 h 444"/>
                <a:gd name="T6" fmla="*/ 168 w 432"/>
                <a:gd name="T7" fmla="*/ 420 h 444"/>
                <a:gd name="T8" fmla="*/ 60 w 432"/>
                <a:gd name="T9" fmla="*/ 408 h 444"/>
                <a:gd name="T10" fmla="*/ 54 w 432"/>
                <a:gd name="T11" fmla="*/ 444 h 444"/>
                <a:gd name="T12" fmla="*/ 0 w 432"/>
                <a:gd name="T13" fmla="*/ 438 h 444"/>
                <a:gd name="T14" fmla="*/ 12 w 432"/>
                <a:gd name="T15" fmla="*/ 354 h 444"/>
                <a:gd name="T16" fmla="*/ 60 w 432"/>
                <a:gd name="T17" fmla="*/ 0 h 444"/>
                <a:gd name="T18" fmla="*/ 432 w 432"/>
                <a:gd name="T19" fmla="*/ 36 h 444"/>
                <a:gd name="T20" fmla="*/ 426 w 432"/>
                <a:gd name="T21" fmla="*/ 78 h 444"/>
                <a:gd name="T22" fmla="*/ 426 w 432"/>
                <a:gd name="T23" fmla="*/ 84 h 4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32"/>
                <a:gd name="T37" fmla="*/ 0 h 444"/>
                <a:gd name="T38" fmla="*/ 432 w 432"/>
                <a:gd name="T39" fmla="*/ 444 h 4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32" h="444">
                  <a:moveTo>
                    <a:pt x="426" y="78"/>
                  </a:moveTo>
                  <a:lnTo>
                    <a:pt x="396" y="426"/>
                  </a:lnTo>
                  <a:lnTo>
                    <a:pt x="162" y="408"/>
                  </a:lnTo>
                  <a:lnTo>
                    <a:pt x="168" y="420"/>
                  </a:lnTo>
                  <a:lnTo>
                    <a:pt x="60" y="408"/>
                  </a:lnTo>
                  <a:lnTo>
                    <a:pt x="54" y="444"/>
                  </a:lnTo>
                  <a:lnTo>
                    <a:pt x="0" y="438"/>
                  </a:lnTo>
                  <a:lnTo>
                    <a:pt x="12" y="354"/>
                  </a:lnTo>
                  <a:lnTo>
                    <a:pt x="60" y="0"/>
                  </a:lnTo>
                  <a:lnTo>
                    <a:pt x="432" y="36"/>
                  </a:lnTo>
                  <a:lnTo>
                    <a:pt x="426" y="78"/>
                  </a:lnTo>
                  <a:lnTo>
                    <a:pt x="426" y="84"/>
                  </a:lnTo>
                </a:path>
              </a:pathLst>
            </a:custGeom>
            <a:noFill/>
            <a:ln w="9525">
              <a:solidFill>
                <a:srgbClr val="000000"/>
              </a:solidFill>
              <a:prstDash val="solid"/>
              <a:round/>
              <a:headEnd/>
              <a:tailEnd/>
            </a:ln>
          </p:spPr>
          <p:txBody>
            <a:bodyPr/>
            <a:lstStyle/>
            <a:p>
              <a:endParaRPr lang="en-US"/>
            </a:p>
          </p:txBody>
        </p:sp>
        <p:sp>
          <p:nvSpPr>
            <p:cNvPr id="13395" name="Freeform 207"/>
            <p:cNvSpPr>
              <a:spLocks/>
            </p:cNvSpPr>
            <p:nvPr/>
          </p:nvSpPr>
          <p:spPr bwMode="auto">
            <a:xfrm>
              <a:off x="3843" y="1524"/>
              <a:ext cx="372" cy="324"/>
            </a:xfrm>
            <a:custGeom>
              <a:avLst/>
              <a:gdLst>
                <a:gd name="T0" fmla="*/ 360 w 372"/>
                <a:gd name="T1" fmla="*/ 168 h 324"/>
                <a:gd name="T2" fmla="*/ 360 w 372"/>
                <a:gd name="T3" fmla="*/ 222 h 324"/>
                <a:gd name="T4" fmla="*/ 372 w 372"/>
                <a:gd name="T5" fmla="*/ 288 h 324"/>
                <a:gd name="T6" fmla="*/ 366 w 372"/>
                <a:gd name="T7" fmla="*/ 306 h 324"/>
                <a:gd name="T8" fmla="*/ 360 w 372"/>
                <a:gd name="T9" fmla="*/ 324 h 324"/>
                <a:gd name="T10" fmla="*/ 354 w 372"/>
                <a:gd name="T11" fmla="*/ 318 h 324"/>
                <a:gd name="T12" fmla="*/ 300 w 372"/>
                <a:gd name="T13" fmla="*/ 294 h 324"/>
                <a:gd name="T14" fmla="*/ 282 w 372"/>
                <a:gd name="T15" fmla="*/ 282 h 324"/>
                <a:gd name="T16" fmla="*/ 252 w 372"/>
                <a:gd name="T17" fmla="*/ 252 h 324"/>
                <a:gd name="T18" fmla="*/ 6 w 372"/>
                <a:gd name="T19" fmla="*/ 300 h 324"/>
                <a:gd name="T20" fmla="*/ 0 w 372"/>
                <a:gd name="T21" fmla="*/ 282 h 324"/>
                <a:gd name="T22" fmla="*/ 42 w 372"/>
                <a:gd name="T23" fmla="*/ 234 h 324"/>
                <a:gd name="T24" fmla="*/ 30 w 372"/>
                <a:gd name="T25" fmla="*/ 192 h 324"/>
                <a:gd name="T26" fmla="*/ 78 w 372"/>
                <a:gd name="T27" fmla="*/ 180 h 324"/>
                <a:gd name="T28" fmla="*/ 114 w 372"/>
                <a:gd name="T29" fmla="*/ 180 h 324"/>
                <a:gd name="T30" fmla="*/ 156 w 372"/>
                <a:gd name="T31" fmla="*/ 168 h 324"/>
                <a:gd name="T32" fmla="*/ 180 w 372"/>
                <a:gd name="T33" fmla="*/ 144 h 324"/>
                <a:gd name="T34" fmla="*/ 174 w 372"/>
                <a:gd name="T35" fmla="*/ 120 h 324"/>
                <a:gd name="T36" fmla="*/ 174 w 372"/>
                <a:gd name="T37" fmla="*/ 108 h 324"/>
                <a:gd name="T38" fmla="*/ 168 w 372"/>
                <a:gd name="T39" fmla="*/ 114 h 324"/>
                <a:gd name="T40" fmla="*/ 162 w 372"/>
                <a:gd name="T41" fmla="*/ 102 h 324"/>
                <a:gd name="T42" fmla="*/ 210 w 372"/>
                <a:gd name="T43" fmla="*/ 36 h 324"/>
                <a:gd name="T44" fmla="*/ 234 w 372"/>
                <a:gd name="T45" fmla="*/ 12 h 324"/>
                <a:gd name="T46" fmla="*/ 312 w 372"/>
                <a:gd name="T47" fmla="*/ 0 h 324"/>
                <a:gd name="T48" fmla="*/ 324 w 372"/>
                <a:gd name="T49" fmla="*/ 72 h 324"/>
                <a:gd name="T50" fmla="*/ 336 w 372"/>
                <a:gd name="T51" fmla="*/ 108 h 324"/>
                <a:gd name="T52" fmla="*/ 342 w 372"/>
                <a:gd name="T53" fmla="*/ 108 h 324"/>
                <a:gd name="T54" fmla="*/ 354 w 372"/>
                <a:gd name="T55" fmla="*/ 162 h 324"/>
                <a:gd name="T56" fmla="*/ 360 w 372"/>
                <a:gd name="T57" fmla="*/ 168 h 32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2"/>
                <a:gd name="T88" fmla="*/ 0 h 324"/>
                <a:gd name="T89" fmla="*/ 372 w 372"/>
                <a:gd name="T90" fmla="*/ 324 h 32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2" h="324">
                  <a:moveTo>
                    <a:pt x="360" y="168"/>
                  </a:moveTo>
                  <a:lnTo>
                    <a:pt x="360" y="222"/>
                  </a:lnTo>
                  <a:lnTo>
                    <a:pt x="372" y="288"/>
                  </a:lnTo>
                  <a:lnTo>
                    <a:pt x="366" y="306"/>
                  </a:lnTo>
                  <a:lnTo>
                    <a:pt x="360" y="324"/>
                  </a:lnTo>
                  <a:lnTo>
                    <a:pt x="354" y="318"/>
                  </a:lnTo>
                  <a:lnTo>
                    <a:pt x="300" y="294"/>
                  </a:lnTo>
                  <a:lnTo>
                    <a:pt x="282" y="282"/>
                  </a:lnTo>
                  <a:lnTo>
                    <a:pt x="252" y="252"/>
                  </a:lnTo>
                  <a:lnTo>
                    <a:pt x="6" y="300"/>
                  </a:lnTo>
                  <a:lnTo>
                    <a:pt x="0" y="282"/>
                  </a:lnTo>
                  <a:lnTo>
                    <a:pt x="42" y="234"/>
                  </a:lnTo>
                  <a:lnTo>
                    <a:pt x="30" y="192"/>
                  </a:lnTo>
                  <a:lnTo>
                    <a:pt x="78" y="180"/>
                  </a:lnTo>
                  <a:lnTo>
                    <a:pt x="114" y="180"/>
                  </a:lnTo>
                  <a:lnTo>
                    <a:pt x="156" y="168"/>
                  </a:lnTo>
                  <a:lnTo>
                    <a:pt x="180" y="144"/>
                  </a:lnTo>
                  <a:lnTo>
                    <a:pt x="174" y="120"/>
                  </a:lnTo>
                  <a:lnTo>
                    <a:pt x="174" y="108"/>
                  </a:lnTo>
                  <a:lnTo>
                    <a:pt x="168" y="114"/>
                  </a:lnTo>
                  <a:lnTo>
                    <a:pt x="162" y="102"/>
                  </a:lnTo>
                  <a:lnTo>
                    <a:pt x="210" y="36"/>
                  </a:lnTo>
                  <a:lnTo>
                    <a:pt x="234" y="12"/>
                  </a:lnTo>
                  <a:lnTo>
                    <a:pt x="312" y="0"/>
                  </a:lnTo>
                  <a:lnTo>
                    <a:pt x="324" y="72"/>
                  </a:lnTo>
                  <a:lnTo>
                    <a:pt x="336" y="108"/>
                  </a:lnTo>
                  <a:lnTo>
                    <a:pt x="342" y="108"/>
                  </a:lnTo>
                  <a:lnTo>
                    <a:pt x="354" y="162"/>
                  </a:lnTo>
                  <a:lnTo>
                    <a:pt x="360" y="168"/>
                  </a:lnTo>
                  <a:close/>
                </a:path>
              </a:pathLst>
            </a:custGeom>
            <a:solidFill>
              <a:srgbClr val="FF4500"/>
            </a:solidFill>
            <a:ln w="9525">
              <a:solidFill>
                <a:srgbClr val="FF4500"/>
              </a:solidFill>
              <a:prstDash val="solid"/>
              <a:round/>
              <a:headEnd/>
              <a:tailEnd/>
            </a:ln>
          </p:spPr>
          <p:txBody>
            <a:bodyPr/>
            <a:lstStyle/>
            <a:p>
              <a:endParaRPr lang="en-US"/>
            </a:p>
          </p:txBody>
        </p:sp>
        <p:sp>
          <p:nvSpPr>
            <p:cNvPr id="13396" name="Freeform 208"/>
            <p:cNvSpPr>
              <a:spLocks/>
            </p:cNvSpPr>
            <p:nvPr/>
          </p:nvSpPr>
          <p:spPr bwMode="auto">
            <a:xfrm>
              <a:off x="3843" y="1524"/>
              <a:ext cx="372" cy="324"/>
            </a:xfrm>
            <a:custGeom>
              <a:avLst/>
              <a:gdLst>
                <a:gd name="T0" fmla="*/ 360 w 372"/>
                <a:gd name="T1" fmla="*/ 168 h 324"/>
                <a:gd name="T2" fmla="*/ 360 w 372"/>
                <a:gd name="T3" fmla="*/ 222 h 324"/>
                <a:gd name="T4" fmla="*/ 372 w 372"/>
                <a:gd name="T5" fmla="*/ 288 h 324"/>
                <a:gd name="T6" fmla="*/ 366 w 372"/>
                <a:gd name="T7" fmla="*/ 306 h 324"/>
                <a:gd name="T8" fmla="*/ 360 w 372"/>
                <a:gd name="T9" fmla="*/ 324 h 324"/>
                <a:gd name="T10" fmla="*/ 354 w 372"/>
                <a:gd name="T11" fmla="*/ 318 h 324"/>
                <a:gd name="T12" fmla="*/ 300 w 372"/>
                <a:gd name="T13" fmla="*/ 294 h 324"/>
                <a:gd name="T14" fmla="*/ 282 w 372"/>
                <a:gd name="T15" fmla="*/ 282 h 324"/>
                <a:gd name="T16" fmla="*/ 252 w 372"/>
                <a:gd name="T17" fmla="*/ 252 h 324"/>
                <a:gd name="T18" fmla="*/ 6 w 372"/>
                <a:gd name="T19" fmla="*/ 300 h 324"/>
                <a:gd name="T20" fmla="*/ 0 w 372"/>
                <a:gd name="T21" fmla="*/ 282 h 324"/>
                <a:gd name="T22" fmla="*/ 42 w 372"/>
                <a:gd name="T23" fmla="*/ 234 h 324"/>
                <a:gd name="T24" fmla="*/ 30 w 372"/>
                <a:gd name="T25" fmla="*/ 192 h 324"/>
                <a:gd name="T26" fmla="*/ 78 w 372"/>
                <a:gd name="T27" fmla="*/ 180 h 324"/>
                <a:gd name="T28" fmla="*/ 114 w 372"/>
                <a:gd name="T29" fmla="*/ 180 h 324"/>
                <a:gd name="T30" fmla="*/ 156 w 372"/>
                <a:gd name="T31" fmla="*/ 168 h 324"/>
                <a:gd name="T32" fmla="*/ 180 w 372"/>
                <a:gd name="T33" fmla="*/ 144 h 324"/>
                <a:gd name="T34" fmla="*/ 174 w 372"/>
                <a:gd name="T35" fmla="*/ 120 h 324"/>
                <a:gd name="T36" fmla="*/ 174 w 372"/>
                <a:gd name="T37" fmla="*/ 108 h 324"/>
                <a:gd name="T38" fmla="*/ 168 w 372"/>
                <a:gd name="T39" fmla="*/ 114 h 324"/>
                <a:gd name="T40" fmla="*/ 162 w 372"/>
                <a:gd name="T41" fmla="*/ 102 h 324"/>
                <a:gd name="T42" fmla="*/ 210 w 372"/>
                <a:gd name="T43" fmla="*/ 36 h 324"/>
                <a:gd name="T44" fmla="*/ 234 w 372"/>
                <a:gd name="T45" fmla="*/ 12 h 324"/>
                <a:gd name="T46" fmla="*/ 312 w 372"/>
                <a:gd name="T47" fmla="*/ 0 h 324"/>
                <a:gd name="T48" fmla="*/ 324 w 372"/>
                <a:gd name="T49" fmla="*/ 72 h 324"/>
                <a:gd name="T50" fmla="*/ 336 w 372"/>
                <a:gd name="T51" fmla="*/ 108 h 324"/>
                <a:gd name="T52" fmla="*/ 342 w 372"/>
                <a:gd name="T53" fmla="*/ 108 h 324"/>
                <a:gd name="T54" fmla="*/ 354 w 372"/>
                <a:gd name="T55" fmla="*/ 162 h 324"/>
                <a:gd name="T56" fmla="*/ 360 w 372"/>
                <a:gd name="T57" fmla="*/ 168 h 324"/>
                <a:gd name="T58" fmla="*/ 360 w 372"/>
                <a:gd name="T59" fmla="*/ 174 h 32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2"/>
                <a:gd name="T91" fmla="*/ 0 h 324"/>
                <a:gd name="T92" fmla="*/ 372 w 372"/>
                <a:gd name="T93" fmla="*/ 324 h 32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2" h="324">
                  <a:moveTo>
                    <a:pt x="360" y="168"/>
                  </a:moveTo>
                  <a:lnTo>
                    <a:pt x="360" y="222"/>
                  </a:lnTo>
                  <a:lnTo>
                    <a:pt x="372" y="288"/>
                  </a:lnTo>
                  <a:lnTo>
                    <a:pt x="366" y="306"/>
                  </a:lnTo>
                  <a:lnTo>
                    <a:pt x="360" y="324"/>
                  </a:lnTo>
                  <a:lnTo>
                    <a:pt x="354" y="318"/>
                  </a:lnTo>
                  <a:lnTo>
                    <a:pt x="300" y="294"/>
                  </a:lnTo>
                  <a:lnTo>
                    <a:pt x="282" y="282"/>
                  </a:lnTo>
                  <a:lnTo>
                    <a:pt x="252" y="252"/>
                  </a:lnTo>
                  <a:lnTo>
                    <a:pt x="6" y="300"/>
                  </a:lnTo>
                  <a:lnTo>
                    <a:pt x="0" y="282"/>
                  </a:lnTo>
                  <a:lnTo>
                    <a:pt x="42" y="234"/>
                  </a:lnTo>
                  <a:lnTo>
                    <a:pt x="30" y="192"/>
                  </a:lnTo>
                  <a:lnTo>
                    <a:pt x="78" y="180"/>
                  </a:lnTo>
                  <a:lnTo>
                    <a:pt x="114" y="180"/>
                  </a:lnTo>
                  <a:lnTo>
                    <a:pt x="156" y="168"/>
                  </a:lnTo>
                  <a:lnTo>
                    <a:pt x="180" y="144"/>
                  </a:lnTo>
                  <a:lnTo>
                    <a:pt x="174" y="120"/>
                  </a:lnTo>
                  <a:lnTo>
                    <a:pt x="174" y="108"/>
                  </a:lnTo>
                  <a:lnTo>
                    <a:pt x="168" y="114"/>
                  </a:lnTo>
                  <a:lnTo>
                    <a:pt x="162" y="102"/>
                  </a:lnTo>
                  <a:lnTo>
                    <a:pt x="210" y="36"/>
                  </a:lnTo>
                  <a:lnTo>
                    <a:pt x="234" y="12"/>
                  </a:lnTo>
                  <a:lnTo>
                    <a:pt x="312" y="0"/>
                  </a:lnTo>
                  <a:lnTo>
                    <a:pt x="324" y="72"/>
                  </a:lnTo>
                  <a:lnTo>
                    <a:pt x="336" y="108"/>
                  </a:lnTo>
                  <a:lnTo>
                    <a:pt x="342" y="108"/>
                  </a:lnTo>
                  <a:lnTo>
                    <a:pt x="354" y="162"/>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13397" name="Freeform 209"/>
            <p:cNvSpPr>
              <a:spLocks/>
            </p:cNvSpPr>
            <p:nvPr/>
          </p:nvSpPr>
          <p:spPr bwMode="auto">
            <a:xfrm>
              <a:off x="4155" y="2196"/>
              <a:ext cx="36" cy="54"/>
            </a:xfrm>
            <a:custGeom>
              <a:avLst/>
              <a:gdLst>
                <a:gd name="T0" fmla="*/ 0 w 36"/>
                <a:gd name="T1" fmla="*/ 0 h 54"/>
                <a:gd name="T2" fmla="*/ 36 w 36"/>
                <a:gd name="T3" fmla="*/ 54 h 54"/>
                <a:gd name="T4" fmla="*/ 0 w 36"/>
                <a:gd name="T5" fmla="*/ 0 h 54"/>
                <a:gd name="T6" fmla="*/ 0 w 36"/>
                <a:gd name="T7" fmla="*/ 6 h 54"/>
                <a:gd name="T8" fmla="*/ 0 60000 65536"/>
                <a:gd name="T9" fmla="*/ 0 60000 65536"/>
                <a:gd name="T10" fmla="*/ 0 60000 65536"/>
                <a:gd name="T11" fmla="*/ 0 60000 65536"/>
                <a:gd name="T12" fmla="*/ 0 w 36"/>
                <a:gd name="T13" fmla="*/ 0 h 54"/>
                <a:gd name="T14" fmla="*/ 36 w 36"/>
                <a:gd name="T15" fmla="*/ 54 h 54"/>
              </a:gdLst>
              <a:ahLst/>
              <a:cxnLst>
                <a:cxn ang="T8">
                  <a:pos x="T0" y="T1"/>
                </a:cxn>
                <a:cxn ang="T9">
                  <a:pos x="T2" y="T3"/>
                </a:cxn>
                <a:cxn ang="T10">
                  <a:pos x="T4" y="T5"/>
                </a:cxn>
                <a:cxn ang="T11">
                  <a:pos x="T6" y="T7"/>
                </a:cxn>
              </a:cxnLst>
              <a:rect l="T12" t="T13" r="T14" b="T15"/>
              <a:pathLst>
                <a:path w="36" h="54">
                  <a:moveTo>
                    <a:pt x="0" y="0"/>
                  </a:moveTo>
                  <a:lnTo>
                    <a:pt x="36" y="54"/>
                  </a:lnTo>
                  <a:lnTo>
                    <a:pt x="0" y="0"/>
                  </a:lnTo>
                  <a:lnTo>
                    <a:pt x="0" y="6"/>
                  </a:lnTo>
                </a:path>
              </a:pathLst>
            </a:custGeom>
            <a:noFill/>
            <a:ln w="9525">
              <a:solidFill>
                <a:srgbClr val="000000"/>
              </a:solidFill>
              <a:prstDash val="solid"/>
              <a:round/>
              <a:headEnd/>
              <a:tailEnd/>
            </a:ln>
          </p:spPr>
          <p:txBody>
            <a:bodyPr/>
            <a:lstStyle/>
            <a:p>
              <a:endParaRPr lang="en-US"/>
            </a:p>
          </p:txBody>
        </p:sp>
        <p:sp>
          <p:nvSpPr>
            <p:cNvPr id="13398" name="Freeform 210"/>
            <p:cNvSpPr>
              <a:spLocks/>
            </p:cNvSpPr>
            <p:nvPr/>
          </p:nvSpPr>
          <p:spPr bwMode="auto">
            <a:xfrm>
              <a:off x="3651" y="2202"/>
              <a:ext cx="528" cy="234"/>
            </a:xfrm>
            <a:custGeom>
              <a:avLst/>
              <a:gdLst>
                <a:gd name="T0" fmla="*/ 528 w 528"/>
                <a:gd name="T1" fmla="*/ 66 h 234"/>
                <a:gd name="T2" fmla="*/ 510 w 528"/>
                <a:gd name="T3" fmla="*/ 90 h 234"/>
                <a:gd name="T4" fmla="*/ 486 w 528"/>
                <a:gd name="T5" fmla="*/ 96 h 234"/>
                <a:gd name="T6" fmla="*/ 486 w 528"/>
                <a:gd name="T7" fmla="*/ 78 h 234"/>
                <a:gd name="T8" fmla="*/ 474 w 528"/>
                <a:gd name="T9" fmla="*/ 84 h 234"/>
                <a:gd name="T10" fmla="*/ 480 w 528"/>
                <a:gd name="T11" fmla="*/ 96 h 234"/>
                <a:gd name="T12" fmla="*/ 450 w 528"/>
                <a:gd name="T13" fmla="*/ 90 h 234"/>
                <a:gd name="T14" fmla="*/ 486 w 528"/>
                <a:gd name="T15" fmla="*/ 102 h 234"/>
                <a:gd name="T16" fmla="*/ 474 w 528"/>
                <a:gd name="T17" fmla="*/ 126 h 234"/>
                <a:gd name="T18" fmla="*/ 456 w 528"/>
                <a:gd name="T19" fmla="*/ 126 h 234"/>
                <a:gd name="T20" fmla="*/ 474 w 528"/>
                <a:gd name="T21" fmla="*/ 132 h 234"/>
                <a:gd name="T22" fmla="*/ 492 w 528"/>
                <a:gd name="T23" fmla="*/ 120 h 234"/>
                <a:gd name="T24" fmla="*/ 504 w 528"/>
                <a:gd name="T25" fmla="*/ 126 h 234"/>
                <a:gd name="T26" fmla="*/ 492 w 528"/>
                <a:gd name="T27" fmla="*/ 144 h 234"/>
                <a:gd name="T28" fmla="*/ 486 w 528"/>
                <a:gd name="T29" fmla="*/ 138 h 234"/>
                <a:gd name="T30" fmla="*/ 462 w 528"/>
                <a:gd name="T31" fmla="*/ 156 h 234"/>
                <a:gd name="T32" fmla="*/ 456 w 528"/>
                <a:gd name="T33" fmla="*/ 150 h 234"/>
                <a:gd name="T34" fmla="*/ 450 w 528"/>
                <a:gd name="T35" fmla="*/ 168 h 234"/>
                <a:gd name="T36" fmla="*/ 438 w 528"/>
                <a:gd name="T37" fmla="*/ 150 h 234"/>
                <a:gd name="T38" fmla="*/ 444 w 528"/>
                <a:gd name="T39" fmla="*/ 168 h 234"/>
                <a:gd name="T40" fmla="*/ 426 w 528"/>
                <a:gd name="T41" fmla="*/ 192 h 234"/>
                <a:gd name="T42" fmla="*/ 420 w 528"/>
                <a:gd name="T43" fmla="*/ 222 h 234"/>
                <a:gd name="T44" fmla="*/ 414 w 528"/>
                <a:gd name="T45" fmla="*/ 210 h 234"/>
                <a:gd name="T46" fmla="*/ 414 w 528"/>
                <a:gd name="T47" fmla="*/ 228 h 234"/>
                <a:gd name="T48" fmla="*/ 378 w 528"/>
                <a:gd name="T49" fmla="*/ 234 h 234"/>
                <a:gd name="T50" fmla="*/ 372 w 528"/>
                <a:gd name="T51" fmla="*/ 228 h 234"/>
                <a:gd name="T52" fmla="*/ 294 w 528"/>
                <a:gd name="T53" fmla="*/ 174 h 234"/>
                <a:gd name="T54" fmla="*/ 228 w 528"/>
                <a:gd name="T55" fmla="*/ 186 h 234"/>
                <a:gd name="T56" fmla="*/ 210 w 528"/>
                <a:gd name="T57" fmla="*/ 162 h 234"/>
                <a:gd name="T58" fmla="*/ 120 w 528"/>
                <a:gd name="T59" fmla="*/ 168 h 234"/>
                <a:gd name="T60" fmla="*/ 78 w 528"/>
                <a:gd name="T61" fmla="*/ 192 h 234"/>
                <a:gd name="T62" fmla="*/ 0 w 528"/>
                <a:gd name="T63" fmla="*/ 204 h 234"/>
                <a:gd name="T64" fmla="*/ 0 w 528"/>
                <a:gd name="T65" fmla="*/ 186 h 234"/>
                <a:gd name="T66" fmla="*/ 18 w 528"/>
                <a:gd name="T67" fmla="*/ 180 h 234"/>
                <a:gd name="T68" fmla="*/ 30 w 528"/>
                <a:gd name="T69" fmla="*/ 156 h 234"/>
                <a:gd name="T70" fmla="*/ 78 w 528"/>
                <a:gd name="T71" fmla="*/ 132 h 234"/>
                <a:gd name="T72" fmla="*/ 96 w 528"/>
                <a:gd name="T73" fmla="*/ 108 h 234"/>
                <a:gd name="T74" fmla="*/ 102 w 528"/>
                <a:gd name="T75" fmla="*/ 114 h 234"/>
                <a:gd name="T76" fmla="*/ 132 w 528"/>
                <a:gd name="T77" fmla="*/ 96 h 234"/>
                <a:gd name="T78" fmla="*/ 150 w 528"/>
                <a:gd name="T79" fmla="*/ 78 h 234"/>
                <a:gd name="T80" fmla="*/ 150 w 528"/>
                <a:gd name="T81" fmla="*/ 54 h 234"/>
                <a:gd name="T82" fmla="*/ 498 w 528"/>
                <a:gd name="T83" fmla="*/ 0 h 234"/>
                <a:gd name="T84" fmla="*/ 516 w 528"/>
                <a:gd name="T85" fmla="*/ 30 h 234"/>
                <a:gd name="T86" fmla="*/ 504 w 528"/>
                <a:gd name="T87" fmla="*/ 18 h 234"/>
                <a:gd name="T88" fmla="*/ 510 w 528"/>
                <a:gd name="T89" fmla="*/ 24 h 234"/>
                <a:gd name="T90" fmla="*/ 492 w 528"/>
                <a:gd name="T91" fmla="*/ 18 h 234"/>
                <a:gd name="T92" fmla="*/ 498 w 528"/>
                <a:gd name="T93" fmla="*/ 30 h 234"/>
                <a:gd name="T94" fmla="*/ 486 w 528"/>
                <a:gd name="T95" fmla="*/ 30 h 234"/>
                <a:gd name="T96" fmla="*/ 492 w 528"/>
                <a:gd name="T97" fmla="*/ 36 h 234"/>
                <a:gd name="T98" fmla="*/ 480 w 528"/>
                <a:gd name="T99" fmla="*/ 30 h 234"/>
                <a:gd name="T100" fmla="*/ 480 w 528"/>
                <a:gd name="T101" fmla="*/ 42 h 234"/>
                <a:gd name="T102" fmla="*/ 468 w 528"/>
                <a:gd name="T103" fmla="*/ 48 h 234"/>
                <a:gd name="T104" fmla="*/ 456 w 528"/>
                <a:gd name="T105" fmla="*/ 24 h 234"/>
                <a:gd name="T106" fmla="*/ 462 w 528"/>
                <a:gd name="T107" fmla="*/ 54 h 234"/>
                <a:gd name="T108" fmla="*/ 504 w 528"/>
                <a:gd name="T109" fmla="*/ 42 h 234"/>
                <a:gd name="T110" fmla="*/ 504 w 528"/>
                <a:gd name="T111" fmla="*/ 66 h 234"/>
                <a:gd name="T112" fmla="*/ 510 w 528"/>
                <a:gd name="T113" fmla="*/ 66 h 234"/>
                <a:gd name="T114" fmla="*/ 516 w 528"/>
                <a:gd name="T115" fmla="*/ 42 h 234"/>
                <a:gd name="T116" fmla="*/ 528 w 528"/>
                <a:gd name="T117" fmla="*/ 66 h 23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28"/>
                <a:gd name="T178" fmla="*/ 0 h 234"/>
                <a:gd name="T179" fmla="*/ 528 w 528"/>
                <a:gd name="T180" fmla="*/ 234 h 23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28" h="234">
                  <a:moveTo>
                    <a:pt x="528" y="66"/>
                  </a:moveTo>
                  <a:lnTo>
                    <a:pt x="510" y="90"/>
                  </a:lnTo>
                  <a:lnTo>
                    <a:pt x="486" y="96"/>
                  </a:lnTo>
                  <a:lnTo>
                    <a:pt x="486" y="78"/>
                  </a:lnTo>
                  <a:lnTo>
                    <a:pt x="474" y="84"/>
                  </a:lnTo>
                  <a:lnTo>
                    <a:pt x="480" y="96"/>
                  </a:lnTo>
                  <a:lnTo>
                    <a:pt x="450" y="90"/>
                  </a:lnTo>
                  <a:lnTo>
                    <a:pt x="486" y="102"/>
                  </a:lnTo>
                  <a:lnTo>
                    <a:pt x="474" y="126"/>
                  </a:lnTo>
                  <a:lnTo>
                    <a:pt x="456" y="126"/>
                  </a:lnTo>
                  <a:lnTo>
                    <a:pt x="474" y="132"/>
                  </a:lnTo>
                  <a:lnTo>
                    <a:pt x="492" y="120"/>
                  </a:lnTo>
                  <a:lnTo>
                    <a:pt x="504" y="126"/>
                  </a:lnTo>
                  <a:lnTo>
                    <a:pt x="492" y="144"/>
                  </a:lnTo>
                  <a:lnTo>
                    <a:pt x="486" y="138"/>
                  </a:lnTo>
                  <a:lnTo>
                    <a:pt x="462" y="156"/>
                  </a:lnTo>
                  <a:lnTo>
                    <a:pt x="456" y="150"/>
                  </a:lnTo>
                  <a:lnTo>
                    <a:pt x="450" y="168"/>
                  </a:lnTo>
                  <a:lnTo>
                    <a:pt x="438" y="150"/>
                  </a:lnTo>
                  <a:lnTo>
                    <a:pt x="444" y="168"/>
                  </a:lnTo>
                  <a:lnTo>
                    <a:pt x="426" y="192"/>
                  </a:lnTo>
                  <a:lnTo>
                    <a:pt x="420" y="222"/>
                  </a:lnTo>
                  <a:lnTo>
                    <a:pt x="414" y="210"/>
                  </a:lnTo>
                  <a:lnTo>
                    <a:pt x="414" y="228"/>
                  </a:lnTo>
                  <a:lnTo>
                    <a:pt x="378" y="234"/>
                  </a:lnTo>
                  <a:lnTo>
                    <a:pt x="372" y="228"/>
                  </a:lnTo>
                  <a:lnTo>
                    <a:pt x="294" y="174"/>
                  </a:lnTo>
                  <a:lnTo>
                    <a:pt x="228" y="186"/>
                  </a:lnTo>
                  <a:lnTo>
                    <a:pt x="210" y="162"/>
                  </a:lnTo>
                  <a:lnTo>
                    <a:pt x="120" y="168"/>
                  </a:lnTo>
                  <a:lnTo>
                    <a:pt x="78" y="192"/>
                  </a:lnTo>
                  <a:lnTo>
                    <a:pt x="0" y="204"/>
                  </a:lnTo>
                  <a:lnTo>
                    <a:pt x="0" y="186"/>
                  </a:lnTo>
                  <a:lnTo>
                    <a:pt x="18" y="180"/>
                  </a:lnTo>
                  <a:lnTo>
                    <a:pt x="30" y="156"/>
                  </a:lnTo>
                  <a:lnTo>
                    <a:pt x="78" y="132"/>
                  </a:lnTo>
                  <a:lnTo>
                    <a:pt x="96" y="108"/>
                  </a:lnTo>
                  <a:lnTo>
                    <a:pt x="102" y="114"/>
                  </a:lnTo>
                  <a:lnTo>
                    <a:pt x="132" y="96"/>
                  </a:lnTo>
                  <a:lnTo>
                    <a:pt x="150" y="78"/>
                  </a:lnTo>
                  <a:lnTo>
                    <a:pt x="150" y="54"/>
                  </a:lnTo>
                  <a:lnTo>
                    <a:pt x="498" y="0"/>
                  </a:lnTo>
                  <a:lnTo>
                    <a:pt x="516" y="30"/>
                  </a:lnTo>
                  <a:lnTo>
                    <a:pt x="504" y="18"/>
                  </a:lnTo>
                  <a:lnTo>
                    <a:pt x="510" y="24"/>
                  </a:lnTo>
                  <a:lnTo>
                    <a:pt x="492" y="18"/>
                  </a:lnTo>
                  <a:lnTo>
                    <a:pt x="498" y="30"/>
                  </a:lnTo>
                  <a:lnTo>
                    <a:pt x="486" y="30"/>
                  </a:lnTo>
                  <a:lnTo>
                    <a:pt x="492" y="36"/>
                  </a:lnTo>
                  <a:lnTo>
                    <a:pt x="480" y="30"/>
                  </a:lnTo>
                  <a:lnTo>
                    <a:pt x="480" y="42"/>
                  </a:lnTo>
                  <a:lnTo>
                    <a:pt x="468" y="48"/>
                  </a:lnTo>
                  <a:lnTo>
                    <a:pt x="456" y="24"/>
                  </a:lnTo>
                  <a:lnTo>
                    <a:pt x="462" y="54"/>
                  </a:lnTo>
                  <a:lnTo>
                    <a:pt x="504" y="42"/>
                  </a:lnTo>
                  <a:lnTo>
                    <a:pt x="504" y="66"/>
                  </a:lnTo>
                  <a:lnTo>
                    <a:pt x="510" y="66"/>
                  </a:lnTo>
                  <a:lnTo>
                    <a:pt x="516" y="42"/>
                  </a:lnTo>
                  <a:lnTo>
                    <a:pt x="528" y="66"/>
                  </a:lnTo>
                  <a:close/>
                </a:path>
              </a:pathLst>
            </a:custGeom>
            <a:solidFill>
              <a:srgbClr val="FF4500"/>
            </a:solidFill>
            <a:ln w="9525">
              <a:solidFill>
                <a:srgbClr val="FF4500"/>
              </a:solidFill>
              <a:prstDash val="solid"/>
              <a:round/>
              <a:headEnd/>
              <a:tailEnd/>
            </a:ln>
          </p:spPr>
          <p:txBody>
            <a:bodyPr/>
            <a:lstStyle/>
            <a:p>
              <a:endParaRPr lang="en-US"/>
            </a:p>
          </p:txBody>
        </p:sp>
        <p:sp>
          <p:nvSpPr>
            <p:cNvPr id="13399" name="Freeform 211"/>
            <p:cNvSpPr>
              <a:spLocks/>
            </p:cNvSpPr>
            <p:nvPr/>
          </p:nvSpPr>
          <p:spPr bwMode="auto">
            <a:xfrm>
              <a:off x="3651" y="2202"/>
              <a:ext cx="528" cy="234"/>
            </a:xfrm>
            <a:custGeom>
              <a:avLst/>
              <a:gdLst>
                <a:gd name="T0" fmla="*/ 528 w 528"/>
                <a:gd name="T1" fmla="*/ 66 h 234"/>
                <a:gd name="T2" fmla="*/ 510 w 528"/>
                <a:gd name="T3" fmla="*/ 90 h 234"/>
                <a:gd name="T4" fmla="*/ 486 w 528"/>
                <a:gd name="T5" fmla="*/ 96 h 234"/>
                <a:gd name="T6" fmla="*/ 486 w 528"/>
                <a:gd name="T7" fmla="*/ 78 h 234"/>
                <a:gd name="T8" fmla="*/ 474 w 528"/>
                <a:gd name="T9" fmla="*/ 84 h 234"/>
                <a:gd name="T10" fmla="*/ 480 w 528"/>
                <a:gd name="T11" fmla="*/ 96 h 234"/>
                <a:gd name="T12" fmla="*/ 450 w 528"/>
                <a:gd name="T13" fmla="*/ 90 h 234"/>
                <a:gd name="T14" fmla="*/ 486 w 528"/>
                <a:gd name="T15" fmla="*/ 102 h 234"/>
                <a:gd name="T16" fmla="*/ 474 w 528"/>
                <a:gd name="T17" fmla="*/ 126 h 234"/>
                <a:gd name="T18" fmla="*/ 456 w 528"/>
                <a:gd name="T19" fmla="*/ 126 h 234"/>
                <a:gd name="T20" fmla="*/ 474 w 528"/>
                <a:gd name="T21" fmla="*/ 132 h 234"/>
                <a:gd name="T22" fmla="*/ 492 w 528"/>
                <a:gd name="T23" fmla="*/ 120 h 234"/>
                <a:gd name="T24" fmla="*/ 504 w 528"/>
                <a:gd name="T25" fmla="*/ 126 h 234"/>
                <a:gd name="T26" fmla="*/ 492 w 528"/>
                <a:gd name="T27" fmla="*/ 144 h 234"/>
                <a:gd name="T28" fmla="*/ 486 w 528"/>
                <a:gd name="T29" fmla="*/ 138 h 234"/>
                <a:gd name="T30" fmla="*/ 462 w 528"/>
                <a:gd name="T31" fmla="*/ 156 h 234"/>
                <a:gd name="T32" fmla="*/ 456 w 528"/>
                <a:gd name="T33" fmla="*/ 150 h 234"/>
                <a:gd name="T34" fmla="*/ 450 w 528"/>
                <a:gd name="T35" fmla="*/ 168 h 234"/>
                <a:gd name="T36" fmla="*/ 438 w 528"/>
                <a:gd name="T37" fmla="*/ 150 h 234"/>
                <a:gd name="T38" fmla="*/ 444 w 528"/>
                <a:gd name="T39" fmla="*/ 168 h 234"/>
                <a:gd name="T40" fmla="*/ 426 w 528"/>
                <a:gd name="T41" fmla="*/ 192 h 234"/>
                <a:gd name="T42" fmla="*/ 420 w 528"/>
                <a:gd name="T43" fmla="*/ 222 h 234"/>
                <a:gd name="T44" fmla="*/ 414 w 528"/>
                <a:gd name="T45" fmla="*/ 210 h 234"/>
                <a:gd name="T46" fmla="*/ 414 w 528"/>
                <a:gd name="T47" fmla="*/ 228 h 234"/>
                <a:gd name="T48" fmla="*/ 378 w 528"/>
                <a:gd name="T49" fmla="*/ 234 h 234"/>
                <a:gd name="T50" fmla="*/ 372 w 528"/>
                <a:gd name="T51" fmla="*/ 228 h 234"/>
                <a:gd name="T52" fmla="*/ 294 w 528"/>
                <a:gd name="T53" fmla="*/ 174 h 234"/>
                <a:gd name="T54" fmla="*/ 228 w 528"/>
                <a:gd name="T55" fmla="*/ 186 h 234"/>
                <a:gd name="T56" fmla="*/ 210 w 528"/>
                <a:gd name="T57" fmla="*/ 162 h 234"/>
                <a:gd name="T58" fmla="*/ 120 w 528"/>
                <a:gd name="T59" fmla="*/ 168 h 234"/>
                <a:gd name="T60" fmla="*/ 78 w 528"/>
                <a:gd name="T61" fmla="*/ 192 h 234"/>
                <a:gd name="T62" fmla="*/ 0 w 528"/>
                <a:gd name="T63" fmla="*/ 204 h 234"/>
                <a:gd name="T64" fmla="*/ 0 w 528"/>
                <a:gd name="T65" fmla="*/ 186 h 234"/>
                <a:gd name="T66" fmla="*/ 18 w 528"/>
                <a:gd name="T67" fmla="*/ 180 h 234"/>
                <a:gd name="T68" fmla="*/ 30 w 528"/>
                <a:gd name="T69" fmla="*/ 156 h 234"/>
                <a:gd name="T70" fmla="*/ 78 w 528"/>
                <a:gd name="T71" fmla="*/ 132 h 234"/>
                <a:gd name="T72" fmla="*/ 96 w 528"/>
                <a:gd name="T73" fmla="*/ 108 h 234"/>
                <a:gd name="T74" fmla="*/ 102 w 528"/>
                <a:gd name="T75" fmla="*/ 114 h 234"/>
                <a:gd name="T76" fmla="*/ 132 w 528"/>
                <a:gd name="T77" fmla="*/ 96 h 234"/>
                <a:gd name="T78" fmla="*/ 150 w 528"/>
                <a:gd name="T79" fmla="*/ 78 h 234"/>
                <a:gd name="T80" fmla="*/ 150 w 528"/>
                <a:gd name="T81" fmla="*/ 54 h 234"/>
                <a:gd name="T82" fmla="*/ 498 w 528"/>
                <a:gd name="T83" fmla="*/ 0 h 234"/>
                <a:gd name="T84" fmla="*/ 516 w 528"/>
                <a:gd name="T85" fmla="*/ 30 h 234"/>
                <a:gd name="T86" fmla="*/ 504 w 528"/>
                <a:gd name="T87" fmla="*/ 18 h 234"/>
                <a:gd name="T88" fmla="*/ 510 w 528"/>
                <a:gd name="T89" fmla="*/ 24 h 234"/>
                <a:gd name="T90" fmla="*/ 492 w 528"/>
                <a:gd name="T91" fmla="*/ 18 h 234"/>
                <a:gd name="T92" fmla="*/ 498 w 528"/>
                <a:gd name="T93" fmla="*/ 30 h 234"/>
                <a:gd name="T94" fmla="*/ 486 w 528"/>
                <a:gd name="T95" fmla="*/ 30 h 234"/>
                <a:gd name="T96" fmla="*/ 492 w 528"/>
                <a:gd name="T97" fmla="*/ 36 h 234"/>
                <a:gd name="T98" fmla="*/ 480 w 528"/>
                <a:gd name="T99" fmla="*/ 30 h 234"/>
                <a:gd name="T100" fmla="*/ 480 w 528"/>
                <a:gd name="T101" fmla="*/ 42 h 234"/>
                <a:gd name="T102" fmla="*/ 468 w 528"/>
                <a:gd name="T103" fmla="*/ 48 h 234"/>
                <a:gd name="T104" fmla="*/ 456 w 528"/>
                <a:gd name="T105" fmla="*/ 24 h 234"/>
                <a:gd name="T106" fmla="*/ 462 w 528"/>
                <a:gd name="T107" fmla="*/ 54 h 234"/>
                <a:gd name="T108" fmla="*/ 504 w 528"/>
                <a:gd name="T109" fmla="*/ 42 h 234"/>
                <a:gd name="T110" fmla="*/ 504 w 528"/>
                <a:gd name="T111" fmla="*/ 66 h 234"/>
                <a:gd name="T112" fmla="*/ 510 w 528"/>
                <a:gd name="T113" fmla="*/ 66 h 234"/>
                <a:gd name="T114" fmla="*/ 516 w 528"/>
                <a:gd name="T115" fmla="*/ 42 h 234"/>
                <a:gd name="T116" fmla="*/ 528 w 528"/>
                <a:gd name="T117" fmla="*/ 66 h 234"/>
                <a:gd name="T118" fmla="*/ 528 w 528"/>
                <a:gd name="T119" fmla="*/ 72 h 23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28"/>
                <a:gd name="T181" fmla="*/ 0 h 234"/>
                <a:gd name="T182" fmla="*/ 528 w 528"/>
                <a:gd name="T183" fmla="*/ 234 h 23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28" h="234">
                  <a:moveTo>
                    <a:pt x="528" y="66"/>
                  </a:moveTo>
                  <a:lnTo>
                    <a:pt x="510" y="90"/>
                  </a:lnTo>
                  <a:lnTo>
                    <a:pt x="486" y="96"/>
                  </a:lnTo>
                  <a:lnTo>
                    <a:pt x="486" y="78"/>
                  </a:lnTo>
                  <a:lnTo>
                    <a:pt x="474" y="84"/>
                  </a:lnTo>
                  <a:lnTo>
                    <a:pt x="480" y="96"/>
                  </a:lnTo>
                  <a:lnTo>
                    <a:pt x="450" y="90"/>
                  </a:lnTo>
                  <a:lnTo>
                    <a:pt x="486" y="102"/>
                  </a:lnTo>
                  <a:lnTo>
                    <a:pt x="474" y="126"/>
                  </a:lnTo>
                  <a:lnTo>
                    <a:pt x="456" y="126"/>
                  </a:lnTo>
                  <a:lnTo>
                    <a:pt x="474" y="132"/>
                  </a:lnTo>
                  <a:lnTo>
                    <a:pt x="492" y="120"/>
                  </a:lnTo>
                  <a:lnTo>
                    <a:pt x="504" y="126"/>
                  </a:lnTo>
                  <a:lnTo>
                    <a:pt x="492" y="144"/>
                  </a:lnTo>
                  <a:lnTo>
                    <a:pt x="486" y="138"/>
                  </a:lnTo>
                  <a:lnTo>
                    <a:pt x="462" y="156"/>
                  </a:lnTo>
                  <a:lnTo>
                    <a:pt x="456" y="150"/>
                  </a:lnTo>
                  <a:lnTo>
                    <a:pt x="450" y="168"/>
                  </a:lnTo>
                  <a:lnTo>
                    <a:pt x="438" y="150"/>
                  </a:lnTo>
                  <a:lnTo>
                    <a:pt x="444" y="168"/>
                  </a:lnTo>
                  <a:lnTo>
                    <a:pt x="426" y="192"/>
                  </a:lnTo>
                  <a:lnTo>
                    <a:pt x="420" y="222"/>
                  </a:lnTo>
                  <a:lnTo>
                    <a:pt x="414" y="210"/>
                  </a:lnTo>
                  <a:lnTo>
                    <a:pt x="414" y="228"/>
                  </a:lnTo>
                  <a:lnTo>
                    <a:pt x="378" y="234"/>
                  </a:lnTo>
                  <a:lnTo>
                    <a:pt x="372" y="228"/>
                  </a:lnTo>
                  <a:lnTo>
                    <a:pt x="294" y="174"/>
                  </a:lnTo>
                  <a:lnTo>
                    <a:pt x="228" y="186"/>
                  </a:lnTo>
                  <a:lnTo>
                    <a:pt x="210" y="162"/>
                  </a:lnTo>
                  <a:lnTo>
                    <a:pt x="120" y="168"/>
                  </a:lnTo>
                  <a:lnTo>
                    <a:pt x="78" y="192"/>
                  </a:lnTo>
                  <a:lnTo>
                    <a:pt x="0" y="204"/>
                  </a:lnTo>
                  <a:lnTo>
                    <a:pt x="0" y="186"/>
                  </a:lnTo>
                  <a:lnTo>
                    <a:pt x="18" y="180"/>
                  </a:lnTo>
                  <a:lnTo>
                    <a:pt x="30" y="156"/>
                  </a:lnTo>
                  <a:lnTo>
                    <a:pt x="78" y="132"/>
                  </a:lnTo>
                  <a:lnTo>
                    <a:pt x="96" y="108"/>
                  </a:lnTo>
                  <a:lnTo>
                    <a:pt x="102" y="114"/>
                  </a:lnTo>
                  <a:lnTo>
                    <a:pt x="132" y="96"/>
                  </a:lnTo>
                  <a:lnTo>
                    <a:pt x="150" y="78"/>
                  </a:lnTo>
                  <a:lnTo>
                    <a:pt x="150" y="54"/>
                  </a:lnTo>
                  <a:lnTo>
                    <a:pt x="498" y="0"/>
                  </a:lnTo>
                  <a:lnTo>
                    <a:pt x="516" y="30"/>
                  </a:lnTo>
                  <a:lnTo>
                    <a:pt x="504" y="18"/>
                  </a:lnTo>
                  <a:lnTo>
                    <a:pt x="510" y="24"/>
                  </a:lnTo>
                  <a:lnTo>
                    <a:pt x="492" y="18"/>
                  </a:lnTo>
                  <a:lnTo>
                    <a:pt x="498" y="30"/>
                  </a:lnTo>
                  <a:lnTo>
                    <a:pt x="486" y="30"/>
                  </a:lnTo>
                  <a:lnTo>
                    <a:pt x="492" y="36"/>
                  </a:lnTo>
                  <a:lnTo>
                    <a:pt x="480" y="30"/>
                  </a:lnTo>
                  <a:lnTo>
                    <a:pt x="480" y="42"/>
                  </a:lnTo>
                  <a:lnTo>
                    <a:pt x="468" y="48"/>
                  </a:lnTo>
                  <a:lnTo>
                    <a:pt x="456" y="24"/>
                  </a:lnTo>
                  <a:lnTo>
                    <a:pt x="462" y="54"/>
                  </a:lnTo>
                  <a:lnTo>
                    <a:pt x="504" y="42"/>
                  </a:lnTo>
                  <a:lnTo>
                    <a:pt x="504" y="66"/>
                  </a:lnTo>
                  <a:lnTo>
                    <a:pt x="510" y="66"/>
                  </a:lnTo>
                  <a:lnTo>
                    <a:pt x="516" y="42"/>
                  </a:lnTo>
                  <a:lnTo>
                    <a:pt x="528" y="66"/>
                  </a:lnTo>
                  <a:lnTo>
                    <a:pt x="528" y="72"/>
                  </a:lnTo>
                </a:path>
              </a:pathLst>
            </a:custGeom>
            <a:noFill/>
            <a:ln w="9525">
              <a:solidFill>
                <a:srgbClr val="000000"/>
              </a:solidFill>
              <a:prstDash val="solid"/>
              <a:round/>
              <a:headEnd/>
              <a:tailEnd/>
            </a:ln>
          </p:spPr>
          <p:txBody>
            <a:bodyPr/>
            <a:lstStyle/>
            <a:p>
              <a:endParaRPr lang="en-US"/>
            </a:p>
          </p:txBody>
        </p:sp>
        <p:sp>
          <p:nvSpPr>
            <p:cNvPr id="13400" name="Freeform 212"/>
            <p:cNvSpPr>
              <a:spLocks/>
            </p:cNvSpPr>
            <p:nvPr/>
          </p:nvSpPr>
          <p:spPr bwMode="auto">
            <a:xfrm>
              <a:off x="4149" y="2196"/>
              <a:ext cx="6" cy="6"/>
            </a:xfrm>
            <a:custGeom>
              <a:avLst/>
              <a:gdLst>
                <a:gd name="T0" fmla="*/ 6 w 6"/>
                <a:gd name="T1" fmla="*/ 0 h 6"/>
                <a:gd name="T2" fmla="*/ 0 w 6"/>
                <a:gd name="T3" fmla="*/ 6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13401" name="Freeform 213"/>
            <p:cNvSpPr>
              <a:spLocks/>
            </p:cNvSpPr>
            <p:nvPr/>
          </p:nvSpPr>
          <p:spPr bwMode="auto">
            <a:xfrm>
              <a:off x="2475" y="1344"/>
              <a:ext cx="408" cy="252"/>
            </a:xfrm>
            <a:custGeom>
              <a:avLst/>
              <a:gdLst>
                <a:gd name="T0" fmla="*/ 408 w 408"/>
                <a:gd name="T1" fmla="*/ 252 h 252"/>
                <a:gd name="T2" fmla="*/ 0 w 408"/>
                <a:gd name="T3" fmla="*/ 234 h 252"/>
                <a:gd name="T4" fmla="*/ 6 w 408"/>
                <a:gd name="T5" fmla="*/ 204 h 252"/>
                <a:gd name="T6" fmla="*/ 24 w 408"/>
                <a:gd name="T7" fmla="*/ 0 h 252"/>
                <a:gd name="T8" fmla="*/ 378 w 408"/>
                <a:gd name="T9" fmla="*/ 18 h 252"/>
                <a:gd name="T10" fmla="*/ 408 w 408"/>
                <a:gd name="T11" fmla="*/ 246 h 252"/>
                <a:gd name="T12" fmla="*/ 408 w 408"/>
                <a:gd name="T13" fmla="*/ 252 h 252"/>
                <a:gd name="T14" fmla="*/ 0 60000 65536"/>
                <a:gd name="T15" fmla="*/ 0 60000 65536"/>
                <a:gd name="T16" fmla="*/ 0 60000 65536"/>
                <a:gd name="T17" fmla="*/ 0 60000 65536"/>
                <a:gd name="T18" fmla="*/ 0 60000 65536"/>
                <a:gd name="T19" fmla="*/ 0 60000 65536"/>
                <a:gd name="T20" fmla="*/ 0 60000 65536"/>
                <a:gd name="T21" fmla="*/ 0 w 408"/>
                <a:gd name="T22" fmla="*/ 0 h 252"/>
                <a:gd name="T23" fmla="*/ 408 w 408"/>
                <a:gd name="T24" fmla="*/ 252 h 2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8" h="252">
                  <a:moveTo>
                    <a:pt x="408" y="252"/>
                  </a:moveTo>
                  <a:lnTo>
                    <a:pt x="0" y="234"/>
                  </a:lnTo>
                  <a:lnTo>
                    <a:pt x="6" y="204"/>
                  </a:lnTo>
                  <a:lnTo>
                    <a:pt x="24" y="0"/>
                  </a:lnTo>
                  <a:lnTo>
                    <a:pt x="378" y="18"/>
                  </a:lnTo>
                  <a:lnTo>
                    <a:pt x="408" y="246"/>
                  </a:lnTo>
                  <a:lnTo>
                    <a:pt x="408" y="252"/>
                  </a:lnTo>
                  <a:close/>
                </a:path>
              </a:pathLst>
            </a:custGeom>
            <a:solidFill>
              <a:srgbClr val="FF8C00"/>
            </a:solidFill>
            <a:ln w="9525">
              <a:solidFill>
                <a:srgbClr val="FF8C00"/>
              </a:solidFill>
              <a:prstDash val="solid"/>
              <a:round/>
              <a:headEnd/>
              <a:tailEnd/>
            </a:ln>
          </p:spPr>
          <p:txBody>
            <a:bodyPr/>
            <a:lstStyle/>
            <a:p>
              <a:endParaRPr lang="en-US"/>
            </a:p>
          </p:txBody>
        </p:sp>
        <p:sp>
          <p:nvSpPr>
            <p:cNvPr id="13402" name="Freeform 214"/>
            <p:cNvSpPr>
              <a:spLocks/>
            </p:cNvSpPr>
            <p:nvPr/>
          </p:nvSpPr>
          <p:spPr bwMode="auto">
            <a:xfrm>
              <a:off x="2475" y="1344"/>
              <a:ext cx="408" cy="258"/>
            </a:xfrm>
            <a:custGeom>
              <a:avLst/>
              <a:gdLst>
                <a:gd name="T0" fmla="*/ 408 w 408"/>
                <a:gd name="T1" fmla="*/ 252 h 258"/>
                <a:gd name="T2" fmla="*/ 0 w 408"/>
                <a:gd name="T3" fmla="*/ 234 h 258"/>
                <a:gd name="T4" fmla="*/ 6 w 408"/>
                <a:gd name="T5" fmla="*/ 204 h 258"/>
                <a:gd name="T6" fmla="*/ 24 w 408"/>
                <a:gd name="T7" fmla="*/ 0 h 258"/>
                <a:gd name="T8" fmla="*/ 378 w 408"/>
                <a:gd name="T9" fmla="*/ 18 h 258"/>
                <a:gd name="T10" fmla="*/ 408 w 408"/>
                <a:gd name="T11" fmla="*/ 246 h 258"/>
                <a:gd name="T12" fmla="*/ 408 w 408"/>
                <a:gd name="T13" fmla="*/ 252 h 258"/>
                <a:gd name="T14" fmla="*/ 408 w 408"/>
                <a:gd name="T15" fmla="*/ 258 h 258"/>
                <a:gd name="T16" fmla="*/ 0 60000 65536"/>
                <a:gd name="T17" fmla="*/ 0 60000 65536"/>
                <a:gd name="T18" fmla="*/ 0 60000 65536"/>
                <a:gd name="T19" fmla="*/ 0 60000 65536"/>
                <a:gd name="T20" fmla="*/ 0 60000 65536"/>
                <a:gd name="T21" fmla="*/ 0 60000 65536"/>
                <a:gd name="T22" fmla="*/ 0 60000 65536"/>
                <a:gd name="T23" fmla="*/ 0 60000 65536"/>
                <a:gd name="T24" fmla="*/ 0 w 408"/>
                <a:gd name="T25" fmla="*/ 0 h 258"/>
                <a:gd name="T26" fmla="*/ 408 w 408"/>
                <a:gd name="T27" fmla="*/ 258 h 25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8" h="258">
                  <a:moveTo>
                    <a:pt x="408" y="252"/>
                  </a:moveTo>
                  <a:lnTo>
                    <a:pt x="0" y="234"/>
                  </a:lnTo>
                  <a:lnTo>
                    <a:pt x="6" y="204"/>
                  </a:lnTo>
                  <a:lnTo>
                    <a:pt x="24" y="0"/>
                  </a:lnTo>
                  <a:lnTo>
                    <a:pt x="378" y="18"/>
                  </a:lnTo>
                  <a:lnTo>
                    <a:pt x="408" y="246"/>
                  </a:lnTo>
                  <a:lnTo>
                    <a:pt x="408" y="252"/>
                  </a:lnTo>
                  <a:lnTo>
                    <a:pt x="408" y="258"/>
                  </a:lnTo>
                </a:path>
              </a:pathLst>
            </a:custGeom>
            <a:noFill/>
            <a:ln w="9525">
              <a:solidFill>
                <a:srgbClr val="000000"/>
              </a:solidFill>
              <a:prstDash val="solid"/>
              <a:round/>
              <a:headEnd/>
              <a:tailEnd/>
            </a:ln>
          </p:spPr>
          <p:txBody>
            <a:bodyPr/>
            <a:lstStyle/>
            <a:p>
              <a:endParaRPr lang="en-US"/>
            </a:p>
          </p:txBody>
        </p:sp>
        <p:sp>
          <p:nvSpPr>
            <p:cNvPr id="13403" name="Freeform 215"/>
            <p:cNvSpPr>
              <a:spLocks/>
            </p:cNvSpPr>
            <p:nvPr/>
          </p:nvSpPr>
          <p:spPr bwMode="auto">
            <a:xfrm>
              <a:off x="3561" y="1830"/>
              <a:ext cx="258" cy="294"/>
            </a:xfrm>
            <a:custGeom>
              <a:avLst/>
              <a:gdLst>
                <a:gd name="T0" fmla="*/ 258 w 258"/>
                <a:gd name="T1" fmla="*/ 102 h 294"/>
                <a:gd name="T2" fmla="*/ 252 w 258"/>
                <a:gd name="T3" fmla="*/ 108 h 294"/>
                <a:gd name="T4" fmla="*/ 258 w 258"/>
                <a:gd name="T5" fmla="*/ 132 h 294"/>
                <a:gd name="T6" fmla="*/ 252 w 258"/>
                <a:gd name="T7" fmla="*/ 186 h 294"/>
                <a:gd name="T8" fmla="*/ 210 w 258"/>
                <a:gd name="T9" fmla="*/ 222 h 294"/>
                <a:gd name="T10" fmla="*/ 204 w 258"/>
                <a:gd name="T11" fmla="*/ 246 h 294"/>
                <a:gd name="T12" fmla="*/ 186 w 258"/>
                <a:gd name="T13" fmla="*/ 246 h 294"/>
                <a:gd name="T14" fmla="*/ 186 w 258"/>
                <a:gd name="T15" fmla="*/ 276 h 294"/>
                <a:gd name="T16" fmla="*/ 168 w 258"/>
                <a:gd name="T17" fmla="*/ 294 h 294"/>
                <a:gd name="T18" fmla="*/ 162 w 258"/>
                <a:gd name="T19" fmla="*/ 294 h 294"/>
                <a:gd name="T20" fmla="*/ 144 w 258"/>
                <a:gd name="T21" fmla="*/ 270 h 294"/>
                <a:gd name="T22" fmla="*/ 96 w 258"/>
                <a:gd name="T23" fmla="*/ 288 h 294"/>
                <a:gd name="T24" fmla="*/ 60 w 258"/>
                <a:gd name="T25" fmla="*/ 276 h 294"/>
                <a:gd name="T26" fmla="*/ 48 w 258"/>
                <a:gd name="T27" fmla="*/ 258 h 294"/>
                <a:gd name="T28" fmla="*/ 24 w 258"/>
                <a:gd name="T29" fmla="*/ 258 h 294"/>
                <a:gd name="T30" fmla="*/ 0 w 258"/>
                <a:gd name="T31" fmla="*/ 54 h 294"/>
                <a:gd name="T32" fmla="*/ 24 w 258"/>
                <a:gd name="T33" fmla="*/ 54 h 294"/>
                <a:gd name="T34" fmla="*/ 78 w 258"/>
                <a:gd name="T35" fmla="*/ 42 h 294"/>
                <a:gd name="T36" fmla="*/ 78 w 258"/>
                <a:gd name="T37" fmla="*/ 48 h 294"/>
                <a:gd name="T38" fmla="*/ 120 w 258"/>
                <a:gd name="T39" fmla="*/ 54 h 294"/>
                <a:gd name="T40" fmla="*/ 108 w 258"/>
                <a:gd name="T41" fmla="*/ 66 h 294"/>
                <a:gd name="T42" fmla="*/ 138 w 258"/>
                <a:gd name="T43" fmla="*/ 66 h 294"/>
                <a:gd name="T44" fmla="*/ 186 w 258"/>
                <a:gd name="T45" fmla="*/ 48 h 294"/>
                <a:gd name="T46" fmla="*/ 198 w 258"/>
                <a:gd name="T47" fmla="*/ 24 h 294"/>
                <a:gd name="T48" fmla="*/ 240 w 258"/>
                <a:gd name="T49" fmla="*/ 0 h 294"/>
                <a:gd name="T50" fmla="*/ 258 w 258"/>
                <a:gd name="T51" fmla="*/ 90 h 294"/>
                <a:gd name="T52" fmla="*/ 258 w 258"/>
                <a:gd name="T53" fmla="*/ 102 h 29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94"/>
                <a:gd name="T83" fmla="*/ 258 w 258"/>
                <a:gd name="T84" fmla="*/ 294 h 29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94">
                  <a:moveTo>
                    <a:pt x="258" y="102"/>
                  </a:moveTo>
                  <a:lnTo>
                    <a:pt x="252" y="108"/>
                  </a:lnTo>
                  <a:lnTo>
                    <a:pt x="258" y="132"/>
                  </a:lnTo>
                  <a:lnTo>
                    <a:pt x="252" y="186"/>
                  </a:lnTo>
                  <a:lnTo>
                    <a:pt x="210" y="222"/>
                  </a:lnTo>
                  <a:lnTo>
                    <a:pt x="204" y="246"/>
                  </a:lnTo>
                  <a:lnTo>
                    <a:pt x="186" y="246"/>
                  </a:lnTo>
                  <a:lnTo>
                    <a:pt x="186" y="276"/>
                  </a:lnTo>
                  <a:lnTo>
                    <a:pt x="168" y="294"/>
                  </a:lnTo>
                  <a:lnTo>
                    <a:pt x="162" y="294"/>
                  </a:lnTo>
                  <a:lnTo>
                    <a:pt x="144" y="270"/>
                  </a:lnTo>
                  <a:lnTo>
                    <a:pt x="96" y="288"/>
                  </a:lnTo>
                  <a:lnTo>
                    <a:pt x="60" y="276"/>
                  </a:lnTo>
                  <a:lnTo>
                    <a:pt x="48" y="258"/>
                  </a:lnTo>
                  <a:lnTo>
                    <a:pt x="24" y="258"/>
                  </a:lnTo>
                  <a:lnTo>
                    <a:pt x="0" y="54"/>
                  </a:lnTo>
                  <a:lnTo>
                    <a:pt x="24" y="54"/>
                  </a:lnTo>
                  <a:lnTo>
                    <a:pt x="78" y="42"/>
                  </a:lnTo>
                  <a:lnTo>
                    <a:pt x="78" y="48"/>
                  </a:lnTo>
                  <a:lnTo>
                    <a:pt x="120" y="54"/>
                  </a:lnTo>
                  <a:lnTo>
                    <a:pt x="108" y="66"/>
                  </a:lnTo>
                  <a:lnTo>
                    <a:pt x="138" y="66"/>
                  </a:lnTo>
                  <a:lnTo>
                    <a:pt x="186" y="48"/>
                  </a:lnTo>
                  <a:lnTo>
                    <a:pt x="198" y="24"/>
                  </a:lnTo>
                  <a:lnTo>
                    <a:pt x="240" y="0"/>
                  </a:lnTo>
                  <a:lnTo>
                    <a:pt x="258" y="90"/>
                  </a:lnTo>
                  <a:lnTo>
                    <a:pt x="258" y="102"/>
                  </a:lnTo>
                  <a:close/>
                </a:path>
              </a:pathLst>
            </a:custGeom>
            <a:solidFill>
              <a:srgbClr val="FF8C00"/>
            </a:solidFill>
            <a:ln w="9525">
              <a:solidFill>
                <a:srgbClr val="FF8C00"/>
              </a:solidFill>
              <a:prstDash val="solid"/>
              <a:round/>
              <a:headEnd/>
              <a:tailEnd/>
            </a:ln>
          </p:spPr>
          <p:txBody>
            <a:bodyPr/>
            <a:lstStyle/>
            <a:p>
              <a:endParaRPr lang="en-US"/>
            </a:p>
          </p:txBody>
        </p:sp>
        <p:sp>
          <p:nvSpPr>
            <p:cNvPr id="13404" name="Freeform 216"/>
            <p:cNvSpPr>
              <a:spLocks/>
            </p:cNvSpPr>
            <p:nvPr/>
          </p:nvSpPr>
          <p:spPr bwMode="auto">
            <a:xfrm>
              <a:off x="3561" y="1830"/>
              <a:ext cx="258" cy="294"/>
            </a:xfrm>
            <a:custGeom>
              <a:avLst/>
              <a:gdLst>
                <a:gd name="T0" fmla="*/ 258 w 258"/>
                <a:gd name="T1" fmla="*/ 102 h 294"/>
                <a:gd name="T2" fmla="*/ 252 w 258"/>
                <a:gd name="T3" fmla="*/ 108 h 294"/>
                <a:gd name="T4" fmla="*/ 258 w 258"/>
                <a:gd name="T5" fmla="*/ 132 h 294"/>
                <a:gd name="T6" fmla="*/ 252 w 258"/>
                <a:gd name="T7" fmla="*/ 186 h 294"/>
                <a:gd name="T8" fmla="*/ 210 w 258"/>
                <a:gd name="T9" fmla="*/ 222 h 294"/>
                <a:gd name="T10" fmla="*/ 204 w 258"/>
                <a:gd name="T11" fmla="*/ 246 h 294"/>
                <a:gd name="T12" fmla="*/ 186 w 258"/>
                <a:gd name="T13" fmla="*/ 246 h 294"/>
                <a:gd name="T14" fmla="*/ 186 w 258"/>
                <a:gd name="T15" fmla="*/ 276 h 294"/>
                <a:gd name="T16" fmla="*/ 168 w 258"/>
                <a:gd name="T17" fmla="*/ 294 h 294"/>
                <a:gd name="T18" fmla="*/ 162 w 258"/>
                <a:gd name="T19" fmla="*/ 294 h 294"/>
                <a:gd name="T20" fmla="*/ 144 w 258"/>
                <a:gd name="T21" fmla="*/ 270 h 294"/>
                <a:gd name="T22" fmla="*/ 96 w 258"/>
                <a:gd name="T23" fmla="*/ 288 h 294"/>
                <a:gd name="T24" fmla="*/ 60 w 258"/>
                <a:gd name="T25" fmla="*/ 276 h 294"/>
                <a:gd name="T26" fmla="*/ 48 w 258"/>
                <a:gd name="T27" fmla="*/ 258 h 294"/>
                <a:gd name="T28" fmla="*/ 24 w 258"/>
                <a:gd name="T29" fmla="*/ 258 h 294"/>
                <a:gd name="T30" fmla="*/ 0 w 258"/>
                <a:gd name="T31" fmla="*/ 54 h 294"/>
                <a:gd name="T32" fmla="*/ 24 w 258"/>
                <a:gd name="T33" fmla="*/ 54 h 294"/>
                <a:gd name="T34" fmla="*/ 78 w 258"/>
                <a:gd name="T35" fmla="*/ 42 h 294"/>
                <a:gd name="T36" fmla="*/ 78 w 258"/>
                <a:gd name="T37" fmla="*/ 48 h 294"/>
                <a:gd name="T38" fmla="*/ 120 w 258"/>
                <a:gd name="T39" fmla="*/ 54 h 294"/>
                <a:gd name="T40" fmla="*/ 108 w 258"/>
                <a:gd name="T41" fmla="*/ 66 h 294"/>
                <a:gd name="T42" fmla="*/ 138 w 258"/>
                <a:gd name="T43" fmla="*/ 66 h 294"/>
                <a:gd name="T44" fmla="*/ 186 w 258"/>
                <a:gd name="T45" fmla="*/ 48 h 294"/>
                <a:gd name="T46" fmla="*/ 198 w 258"/>
                <a:gd name="T47" fmla="*/ 24 h 294"/>
                <a:gd name="T48" fmla="*/ 240 w 258"/>
                <a:gd name="T49" fmla="*/ 0 h 294"/>
                <a:gd name="T50" fmla="*/ 258 w 258"/>
                <a:gd name="T51" fmla="*/ 90 h 294"/>
                <a:gd name="T52" fmla="*/ 258 w 258"/>
                <a:gd name="T53" fmla="*/ 102 h 294"/>
                <a:gd name="T54" fmla="*/ 258 w 258"/>
                <a:gd name="T55" fmla="*/ 108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58"/>
                <a:gd name="T85" fmla="*/ 0 h 294"/>
                <a:gd name="T86" fmla="*/ 258 w 258"/>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58" h="294">
                  <a:moveTo>
                    <a:pt x="258" y="102"/>
                  </a:moveTo>
                  <a:lnTo>
                    <a:pt x="252" y="108"/>
                  </a:lnTo>
                  <a:lnTo>
                    <a:pt x="258" y="132"/>
                  </a:lnTo>
                  <a:lnTo>
                    <a:pt x="252" y="186"/>
                  </a:lnTo>
                  <a:lnTo>
                    <a:pt x="210" y="222"/>
                  </a:lnTo>
                  <a:lnTo>
                    <a:pt x="204" y="246"/>
                  </a:lnTo>
                  <a:lnTo>
                    <a:pt x="186" y="246"/>
                  </a:lnTo>
                  <a:lnTo>
                    <a:pt x="186" y="276"/>
                  </a:lnTo>
                  <a:lnTo>
                    <a:pt x="168" y="294"/>
                  </a:lnTo>
                  <a:lnTo>
                    <a:pt x="162" y="294"/>
                  </a:lnTo>
                  <a:lnTo>
                    <a:pt x="144" y="270"/>
                  </a:lnTo>
                  <a:lnTo>
                    <a:pt x="96" y="288"/>
                  </a:lnTo>
                  <a:lnTo>
                    <a:pt x="60" y="276"/>
                  </a:lnTo>
                  <a:lnTo>
                    <a:pt x="48" y="258"/>
                  </a:lnTo>
                  <a:lnTo>
                    <a:pt x="24" y="258"/>
                  </a:lnTo>
                  <a:lnTo>
                    <a:pt x="0" y="54"/>
                  </a:lnTo>
                  <a:lnTo>
                    <a:pt x="24" y="54"/>
                  </a:lnTo>
                  <a:lnTo>
                    <a:pt x="78" y="42"/>
                  </a:lnTo>
                  <a:lnTo>
                    <a:pt x="78" y="48"/>
                  </a:lnTo>
                  <a:lnTo>
                    <a:pt x="120" y="54"/>
                  </a:lnTo>
                  <a:lnTo>
                    <a:pt x="108" y="66"/>
                  </a:lnTo>
                  <a:lnTo>
                    <a:pt x="138" y="66"/>
                  </a:lnTo>
                  <a:lnTo>
                    <a:pt x="186" y="48"/>
                  </a:lnTo>
                  <a:lnTo>
                    <a:pt x="198" y="24"/>
                  </a:lnTo>
                  <a:lnTo>
                    <a:pt x="240" y="0"/>
                  </a:lnTo>
                  <a:lnTo>
                    <a:pt x="258" y="90"/>
                  </a:lnTo>
                  <a:lnTo>
                    <a:pt x="258" y="102"/>
                  </a:lnTo>
                  <a:lnTo>
                    <a:pt x="258" y="108"/>
                  </a:lnTo>
                </a:path>
              </a:pathLst>
            </a:custGeom>
            <a:noFill/>
            <a:ln w="9525">
              <a:solidFill>
                <a:srgbClr val="000000"/>
              </a:solidFill>
              <a:prstDash val="solid"/>
              <a:round/>
              <a:headEnd/>
              <a:tailEnd/>
            </a:ln>
          </p:spPr>
          <p:txBody>
            <a:bodyPr/>
            <a:lstStyle/>
            <a:p>
              <a:endParaRPr lang="en-US"/>
            </a:p>
          </p:txBody>
        </p:sp>
        <p:sp>
          <p:nvSpPr>
            <p:cNvPr id="13405" name="Freeform 217"/>
            <p:cNvSpPr>
              <a:spLocks/>
            </p:cNvSpPr>
            <p:nvPr/>
          </p:nvSpPr>
          <p:spPr bwMode="auto">
            <a:xfrm>
              <a:off x="2475" y="2274"/>
              <a:ext cx="534" cy="282"/>
            </a:xfrm>
            <a:custGeom>
              <a:avLst/>
              <a:gdLst>
                <a:gd name="T0" fmla="*/ 522 w 534"/>
                <a:gd name="T1" fmla="*/ 54 h 282"/>
                <a:gd name="T2" fmla="*/ 534 w 534"/>
                <a:gd name="T3" fmla="*/ 144 h 282"/>
                <a:gd name="T4" fmla="*/ 534 w 534"/>
                <a:gd name="T5" fmla="*/ 282 h 282"/>
                <a:gd name="T6" fmla="*/ 486 w 534"/>
                <a:gd name="T7" fmla="*/ 252 h 282"/>
                <a:gd name="T8" fmla="*/ 414 w 534"/>
                <a:gd name="T9" fmla="*/ 276 h 282"/>
                <a:gd name="T10" fmla="*/ 396 w 534"/>
                <a:gd name="T11" fmla="*/ 258 h 282"/>
                <a:gd name="T12" fmla="*/ 384 w 534"/>
                <a:gd name="T13" fmla="*/ 264 h 282"/>
                <a:gd name="T14" fmla="*/ 378 w 534"/>
                <a:gd name="T15" fmla="*/ 258 h 282"/>
                <a:gd name="T16" fmla="*/ 366 w 534"/>
                <a:gd name="T17" fmla="*/ 276 h 282"/>
                <a:gd name="T18" fmla="*/ 360 w 534"/>
                <a:gd name="T19" fmla="*/ 258 h 282"/>
                <a:gd name="T20" fmla="*/ 348 w 534"/>
                <a:gd name="T21" fmla="*/ 270 h 282"/>
                <a:gd name="T22" fmla="*/ 330 w 534"/>
                <a:gd name="T23" fmla="*/ 252 h 282"/>
                <a:gd name="T24" fmla="*/ 318 w 534"/>
                <a:gd name="T25" fmla="*/ 264 h 282"/>
                <a:gd name="T26" fmla="*/ 300 w 534"/>
                <a:gd name="T27" fmla="*/ 240 h 282"/>
                <a:gd name="T28" fmla="*/ 276 w 534"/>
                <a:gd name="T29" fmla="*/ 246 h 282"/>
                <a:gd name="T30" fmla="*/ 234 w 534"/>
                <a:gd name="T31" fmla="*/ 234 h 282"/>
                <a:gd name="T32" fmla="*/ 222 w 534"/>
                <a:gd name="T33" fmla="*/ 216 h 282"/>
                <a:gd name="T34" fmla="*/ 204 w 534"/>
                <a:gd name="T35" fmla="*/ 216 h 282"/>
                <a:gd name="T36" fmla="*/ 180 w 534"/>
                <a:gd name="T37" fmla="*/ 204 h 282"/>
                <a:gd name="T38" fmla="*/ 192 w 534"/>
                <a:gd name="T39" fmla="*/ 54 h 282"/>
                <a:gd name="T40" fmla="*/ 0 w 534"/>
                <a:gd name="T41" fmla="*/ 42 h 282"/>
                <a:gd name="T42" fmla="*/ 6 w 534"/>
                <a:gd name="T43" fmla="*/ 0 h 282"/>
                <a:gd name="T44" fmla="*/ 66 w 534"/>
                <a:gd name="T45" fmla="*/ 6 h 282"/>
                <a:gd name="T46" fmla="*/ 522 w 534"/>
                <a:gd name="T47" fmla="*/ 18 h 282"/>
                <a:gd name="T48" fmla="*/ 522 w 534"/>
                <a:gd name="T49" fmla="*/ 42 h 282"/>
                <a:gd name="T50" fmla="*/ 522 w 534"/>
                <a:gd name="T51" fmla="*/ 54 h 28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34"/>
                <a:gd name="T79" fmla="*/ 0 h 282"/>
                <a:gd name="T80" fmla="*/ 534 w 534"/>
                <a:gd name="T81" fmla="*/ 282 h 28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34" h="282">
                  <a:moveTo>
                    <a:pt x="522" y="54"/>
                  </a:moveTo>
                  <a:lnTo>
                    <a:pt x="534" y="144"/>
                  </a:lnTo>
                  <a:lnTo>
                    <a:pt x="534" y="282"/>
                  </a:lnTo>
                  <a:lnTo>
                    <a:pt x="486" y="252"/>
                  </a:lnTo>
                  <a:lnTo>
                    <a:pt x="414" y="276"/>
                  </a:lnTo>
                  <a:lnTo>
                    <a:pt x="396" y="258"/>
                  </a:lnTo>
                  <a:lnTo>
                    <a:pt x="384" y="264"/>
                  </a:lnTo>
                  <a:lnTo>
                    <a:pt x="378" y="258"/>
                  </a:lnTo>
                  <a:lnTo>
                    <a:pt x="366" y="276"/>
                  </a:lnTo>
                  <a:lnTo>
                    <a:pt x="360" y="258"/>
                  </a:lnTo>
                  <a:lnTo>
                    <a:pt x="348" y="270"/>
                  </a:lnTo>
                  <a:lnTo>
                    <a:pt x="330" y="252"/>
                  </a:lnTo>
                  <a:lnTo>
                    <a:pt x="318" y="264"/>
                  </a:lnTo>
                  <a:lnTo>
                    <a:pt x="300" y="240"/>
                  </a:lnTo>
                  <a:lnTo>
                    <a:pt x="276" y="246"/>
                  </a:lnTo>
                  <a:lnTo>
                    <a:pt x="234" y="234"/>
                  </a:lnTo>
                  <a:lnTo>
                    <a:pt x="222" y="216"/>
                  </a:lnTo>
                  <a:lnTo>
                    <a:pt x="204" y="216"/>
                  </a:lnTo>
                  <a:lnTo>
                    <a:pt x="180" y="204"/>
                  </a:lnTo>
                  <a:lnTo>
                    <a:pt x="192" y="54"/>
                  </a:lnTo>
                  <a:lnTo>
                    <a:pt x="0" y="42"/>
                  </a:lnTo>
                  <a:lnTo>
                    <a:pt x="6" y="0"/>
                  </a:lnTo>
                  <a:lnTo>
                    <a:pt x="66" y="6"/>
                  </a:lnTo>
                  <a:lnTo>
                    <a:pt x="522" y="18"/>
                  </a:lnTo>
                  <a:lnTo>
                    <a:pt x="522" y="42"/>
                  </a:lnTo>
                  <a:lnTo>
                    <a:pt x="522" y="54"/>
                  </a:lnTo>
                  <a:close/>
                </a:path>
              </a:pathLst>
            </a:custGeom>
            <a:solidFill>
              <a:srgbClr val="FF4500"/>
            </a:solidFill>
            <a:ln w="9525">
              <a:solidFill>
                <a:srgbClr val="FF4500"/>
              </a:solidFill>
              <a:prstDash val="solid"/>
              <a:round/>
              <a:headEnd/>
              <a:tailEnd/>
            </a:ln>
          </p:spPr>
          <p:txBody>
            <a:bodyPr/>
            <a:lstStyle/>
            <a:p>
              <a:endParaRPr lang="en-US"/>
            </a:p>
          </p:txBody>
        </p:sp>
        <p:sp>
          <p:nvSpPr>
            <p:cNvPr id="13406" name="Freeform 218"/>
            <p:cNvSpPr>
              <a:spLocks/>
            </p:cNvSpPr>
            <p:nvPr/>
          </p:nvSpPr>
          <p:spPr bwMode="auto">
            <a:xfrm>
              <a:off x="2475" y="2274"/>
              <a:ext cx="534" cy="282"/>
            </a:xfrm>
            <a:custGeom>
              <a:avLst/>
              <a:gdLst>
                <a:gd name="T0" fmla="*/ 522 w 534"/>
                <a:gd name="T1" fmla="*/ 54 h 282"/>
                <a:gd name="T2" fmla="*/ 534 w 534"/>
                <a:gd name="T3" fmla="*/ 144 h 282"/>
                <a:gd name="T4" fmla="*/ 534 w 534"/>
                <a:gd name="T5" fmla="*/ 282 h 282"/>
                <a:gd name="T6" fmla="*/ 486 w 534"/>
                <a:gd name="T7" fmla="*/ 252 h 282"/>
                <a:gd name="T8" fmla="*/ 414 w 534"/>
                <a:gd name="T9" fmla="*/ 276 h 282"/>
                <a:gd name="T10" fmla="*/ 396 w 534"/>
                <a:gd name="T11" fmla="*/ 258 h 282"/>
                <a:gd name="T12" fmla="*/ 384 w 534"/>
                <a:gd name="T13" fmla="*/ 264 h 282"/>
                <a:gd name="T14" fmla="*/ 378 w 534"/>
                <a:gd name="T15" fmla="*/ 258 h 282"/>
                <a:gd name="T16" fmla="*/ 366 w 534"/>
                <a:gd name="T17" fmla="*/ 276 h 282"/>
                <a:gd name="T18" fmla="*/ 360 w 534"/>
                <a:gd name="T19" fmla="*/ 258 h 282"/>
                <a:gd name="T20" fmla="*/ 348 w 534"/>
                <a:gd name="T21" fmla="*/ 270 h 282"/>
                <a:gd name="T22" fmla="*/ 330 w 534"/>
                <a:gd name="T23" fmla="*/ 252 h 282"/>
                <a:gd name="T24" fmla="*/ 318 w 534"/>
                <a:gd name="T25" fmla="*/ 264 h 282"/>
                <a:gd name="T26" fmla="*/ 300 w 534"/>
                <a:gd name="T27" fmla="*/ 240 h 282"/>
                <a:gd name="T28" fmla="*/ 276 w 534"/>
                <a:gd name="T29" fmla="*/ 246 h 282"/>
                <a:gd name="T30" fmla="*/ 234 w 534"/>
                <a:gd name="T31" fmla="*/ 234 h 282"/>
                <a:gd name="T32" fmla="*/ 222 w 534"/>
                <a:gd name="T33" fmla="*/ 216 h 282"/>
                <a:gd name="T34" fmla="*/ 204 w 534"/>
                <a:gd name="T35" fmla="*/ 216 h 282"/>
                <a:gd name="T36" fmla="*/ 180 w 534"/>
                <a:gd name="T37" fmla="*/ 204 h 282"/>
                <a:gd name="T38" fmla="*/ 192 w 534"/>
                <a:gd name="T39" fmla="*/ 54 h 282"/>
                <a:gd name="T40" fmla="*/ 0 w 534"/>
                <a:gd name="T41" fmla="*/ 42 h 282"/>
                <a:gd name="T42" fmla="*/ 6 w 534"/>
                <a:gd name="T43" fmla="*/ 0 h 282"/>
                <a:gd name="T44" fmla="*/ 66 w 534"/>
                <a:gd name="T45" fmla="*/ 6 h 282"/>
                <a:gd name="T46" fmla="*/ 522 w 534"/>
                <a:gd name="T47" fmla="*/ 18 h 282"/>
                <a:gd name="T48" fmla="*/ 522 w 534"/>
                <a:gd name="T49" fmla="*/ 42 h 282"/>
                <a:gd name="T50" fmla="*/ 522 w 534"/>
                <a:gd name="T51" fmla="*/ 54 h 282"/>
                <a:gd name="T52" fmla="*/ 522 w 534"/>
                <a:gd name="T53" fmla="*/ 60 h 28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34"/>
                <a:gd name="T82" fmla="*/ 0 h 282"/>
                <a:gd name="T83" fmla="*/ 534 w 534"/>
                <a:gd name="T84" fmla="*/ 282 h 28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34" h="282">
                  <a:moveTo>
                    <a:pt x="522" y="54"/>
                  </a:moveTo>
                  <a:lnTo>
                    <a:pt x="534" y="144"/>
                  </a:lnTo>
                  <a:lnTo>
                    <a:pt x="534" y="282"/>
                  </a:lnTo>
                  <a:lnTo>
                    <a:pt x="486" y="252"/>
                  </a:lnTo>
                  <a:lnTo>
                    <a:pt x="414" y="276"/>
                  </a:lnTo>
                  <a:lnTo>
                    <a:pt x="396" y="258"/>
                  </a:lnTo>
                  <a:lnTo>
                    <a:pt x="384" y="264"/>
                  </a:lnTo>
                  <a:lnTo>
                    <a:pt x="378" y="258"/>
                  </a:lnTo>
                  <a:lnTo>
                    <a:pt x="366" y="276"/>
                  </a:lnTo>
                  <a:lnTo>
                    <a:pt x="360" y="258"/>
                  </a:lnTo>
                  <a:lnTo>
                    <a:pt x="348" y="270"/>
                  </a:lnTo>
                  <a:lnTo>
                    <a:pt x="330" y="252"/>
                  </a:lnTo>
                  <a:lnTo>
                    <a:pt x="318" y="264"/>
                  </a:lnTo>
                  <a:lnTo>
                    <a:pt x="300" y="240"/>
                  </a:lnTo>
                  <a:lnTo>
                    <a:pt x="276" y="246"/>
                  </a:lnTo>
                  <a:lnTo>
                    <a:pt x="234" y="234"/>
                  </a:lnTo>
                  <a:lnTo>
                    <a:pt x="222" y="216"/>
                  </a:lnTo>
                  <a:lnTo>
                    <a:pt x="204" y="216"/>
                  </a:lnTo>
                  <a:lnTo>
                    <a:pt x="180" y="204"/>
                  </a:lnTo>
                  <a:lnTo>
                    <a:pt x="192" y="54"/>
                  </a:lnTo>
                  <a:lnTo>
                    <a:pt x="0" y="42"/>
                  </a:lnTo>
                  <a:lnTo>
                    <a:pt x="6" y="0"/>
                  </a:lnTo>
                  <a:lnTo>
                    <a:pt x="66" y="6"/>
                  </a:lnTo>
                  <a:lnTo>
                    <a:pt x="522" y="18"/>
                  </a:lnTo>
                  <a:lnTo>
                    <a:pt x="522" y="42"/>
                  </a:lnTo>
                  <a:lnTo>
                    <a:pt x="522" y="54"/>
                  </a:lnTo>
                  <a:lnTo>
                    <a:pt x="522" y="60"/>
                  </a:lnTo>
                </a:path>
              </a:pathLst>
            </a:custGeom>
            <a:noFill/>
            <a:ln w="9525">
              <a:solidFill>
                <a:srgbClr val="000000"/>
              </a:solidFill>
              <a:prstDash val="solid"/>
              <a:round/>
              <a:headEnd/>
              <a:tailEnd/>
            </a:ln>
          </p:spPr>
          <p:txBody>
            <a:bodyPr/>
            <a:lstStyle/>
            <a:p>
              <a:endParaRPr lang="en-US"/>
            </a:p>
          </p:txBody>
        </p:sp>
        <p:sp>
          <p:nvSpPr>
            <p:cNvPr id="13407" name="Freeform 219"/>
            <p:cNvSpPr>
              <a:spLocks/>
            </p:cNvSpPr>
            <p:nvPr/>
          </p:nvSpPr>
          <p:spPr bwMode="auto">
            <a:xfrm>
              <a:off x="1311" y="1350"/>
              <a:ext cx="492" cy="414"/>
            </a:xfrm>
            <a:custGeom>
              <a:avLst/>
              <a:gdLst>
                <a:gd name="T0" fmla="*/ 234 w 492"/>
                <a:gd name="T1" fmla="*/ 372 h 414"/>
                <a:gd name="T2" fmla="*/ 0 w 492"/>
                <a:gd name="T3" fmla="*/ 312 h 414"/>
                <a:gd name="T4" fmla="*/ 0 w 492"/>
                <a:gd name="T5" fmla="*/ 240 h 414"/>
                <a:gd name="T6" fmla="*/ 42 w 492"/>
                <a:gd name="T7" fmla="*/ 186 h 414"/>
                <a:gd name="T8" fmla="*/ 96 w 492"/>
                <a:gd name="T9" fmla="*/ 54 h 414"/>
                <a:gd name="T10" fmla="*/ 108 w 492"/>
                <a:gd name="T11" fmla="*/ 0 h 414"/>
                <a:gd name="T12" fmla="*/ 138 w 492"/>
                <a:gd name="T13" fmla="*/ 6 h 414"/>
                <a:gd name="T14" fmla="*/ 132 w 492"/>
                <a:gd name="T15" fmla="*/ 12 h 414"/>
                <a:gd name="T16" fmla="*/ 162 w 492"/>
                <a:gd name="T17" fmla="*/ 30 h 414"/>
                <a:gd name="T18" fmla="*/ 156 w 492"/>
                <a:gd name="T19" fmla="*/ 66 h 414"/>
                <a:gd name="T20" fmla="*/ 180 w 492"/>
                <a:gd name="T21" fmla="*/ 78 h 414"/>
                <a:gd name="T22" fmla="*/ 210 w 492"/>
                <a:gd name="T23" fmla="*/ 72 h 414"/>
                <a:gd name="T24" fmla="*/ 240 w 492"/>
                <a:gd name="T25" fmla="*/ 90 h 414"/>
                <a:gd name="T26" fmla="*/ 366 w 492"/>
                <a:gd name="T27" fmla="*/ 90 h 414"/>
                <a:gd name="T28" fmla="*/ 474 w 492"/>
                <a:gd name="T29" fmla="*/ 114 h 414"/>
                <a:gd name="T30" fmla="*/ 492 w 492"/>
                <a:gd name="T31" fmla="*/ 150 h 414"/>
                <a:gd name="T32" fmla="*/ 432 w 492"/>
                <a:gd name="T33" fmla="*/ 234 h 414"/>
                <a:gd name="T34" fmla="*/ 444 w 492"/>
                <a:gd name="T35" fmla="*/ 252 h 414"/>
                <a:gd name="T36" fmla="*/ 402 w 492"/>
                <a:gd name="T37" fmla="*/ 414 h 414"/>
                <a:gd name="T38" fmla="*/ 270 w 492"/>
                <a:gd name="T39" fmla="*/ 384 h 414"/>
                <a:gd name="T40" fmla="*/ 234 w 492"/>
                <a:gd name="T41" fmla="*/ 372 h 4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92"/>
                <a:gd name="T64" fmla="*/ 0 h 414"/>
                <a:gd name="T65" fmla="*/ 492 w 492"/>
                <a:gd name="T66" fmla="*/ 414 h 4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92" h="414">
                  <a:moveTo>
                    <a:pt x="234" y="372"/>
                  </a:moveTo>
                  <a:lnTo>
                    <a:pt x="0" y="312"/>
                  </a:lnTo>
                  <a:lnTo>
                    <a:pt x="0" y="240"/>
                  </a:lnTo>
                  <a:lnTo>
                    <a:pt x="42" y="186"/>
                  </a:lnTo>
                  <a:lnTo>
                    <a:pt x="96" y="54"/>
                  </a:lnTo>
                  <a:lnTo>
                    <a:pt x="108" y="0"/>
                  </a:lnTo>
                  <a:lnTo>
                    <a:pt x="138" y="6"/>
                  </a:lnTo>
                  <a:lnTo>
                    <a:pt x="132" y="12"/>
                  </a:lnTo>
                  <a:lnTo>
                    <a:pt x="162" y="30"/>
                  </a:lnTo>
                  <a:lnTo>
                    <a:pt x="156" y="66"/>
                  </a:lnTo>
                  <a:lnTo>
                    <a:pt x="180" y="78"/>
                  </a:lnTo>
                  <a:lnTo>
                    <a:pt x="210" y="72"/>
                  </a:lnTo>
                  <a:lnTo>
                    <a:pt x="240" y="90"/>
                  </a:lnTo>
                  <a:lnTo>
                    <a:pt x="366" y="90"/>
                  </a:lnTo>
                  <a:lnTo>
                    <a:pt x="474" y="114"/>
                  </a:lnTo>
                  <a:lnTo>
                    <a:pt x="492" y="150"/>
                  </a:lnTo>
                  <a:lnTo>
                    <a:pt x="432" y="234"/>
                  </a:lnTo>
                  <a:lnTo>
                    <a:pt x="444" y="252"/>
                  </a:lnTo>
                  <a:lnTo>
                    <a:pt x="402" y="414"/>
                  </a:lnTo>
                  <a:lnTo>
                    <a:pt x="270" y="384"/>
                  </a:lnTo>
                  <a:lnTo>
                    <a:pt x="234" y="372"/>
                  </a:lnTo>
                  <a:close/>
                </a:path>
              </a:pathLst>
            </a:custGeom>
            <a:solidFill>
              <a:srgbClr val="FF8C00"/>
            </a:solidFill>
            <a:ln w="9525">
              <a:solidFill>
                <a:srgbClr val="FF8C00"/>
              </a:solidFill>
              <a:prstDash val="solid"/>
              <a:round/>
              <a:headEnd/>
              <a:tailEnd/>
            </a:ln>
          </p:spPr>
          <p:txBody>
            <a:bodyPr/>
            <a:lstStyle/>
            <a:p>
              <a:endParaRPr lang="en-US"/>
            </a:p>
          </p:txBody>
        </p:sp>
        <p:sp>
          <p:nvSpPr>
            <p:cNvPr id="13408" name="Freeform 220"/>
            <p:cNvSpPr>
              <a:spLocks/>
            </p:cNvSpPr>
            <p:nvPr/>
          </p:nvSpPr>
          <p:spPr bwMode="auto">
            <a:xfrm>
              <a:off x="1311" y="1350"/>
              <a:ext cx="492" cy="414"/>
            </a:xfrm>
            <a:custGeom>
              <a:avLst/>
              <a:gdLst>
                <a:gd name="T0" fmla="*/ 234 w 492"/>
                <a:gd name="T1" fmla="*/ 372 h 414"/>
                <a:gd name="T2" fmla="*/ 0 w 492"/>
                <a:gd name="T3" fmla="*/ 312 h 414"/>
                <a:gd name="T4" fmla="*/ 0 w 492"/>
                <a:gd name="T5" fmla="*/ 240 h 414"/>
                <a:gd name="T6" fmla="*/ 42 w 492"/>
                <a:gd name="T7" fmla="*/ 186 h 414"/>
                <a:gd name="T8" fmla="*/ 96 w 492"/>
                <a:gd name="T9" fmla="*/ 54 h 414"/>
                <a:gd name="T10" fmla="*/ 108 w 492"/>
                <a:gd name="T11" fmla="*/ 0 h 414"/>
                <a:gd name="T12" fmla="*/ 138 w 492"/>
                <a:gd name="T13" fmla="*/ 6 h 414"/>
                <a:gd name="T14" fmla="*/ 132 w 492"/>
                <a:gd name="T15" fmla="*/ 12 h 414"/>
                <a:gd name="T16" fmla="*/ 162 w 492"/>
                <a:gd name="T17" fmla="*/ 30 h 414"/>
                <a:gd name="T18" fmla="*/ 156 w 492"/>
                <a:gd name="T19" fmla="*/ 66 h 414"/>
                <a:gd name="T20" fmla="*/ 180 w 492"/>
                <a:gd name="T21" fmla="*/ 78 h 414"/>
                <a:gd name="T22" fmla="*/ 210 w 492"/>
                <a:gd name="T23" fmla="*/ 72 h 414"/>
                <a:gd name="T24" fmla="*/ 240 w 492"/>
                <a:gd name="T25" fmla="*/ 90 h 414"/>
                <a:gd name="T26" fmla="*/ 366 w 492"/>
                <a:gd name="T27" fmla="*/ 90 h 414"/>
                <a:gd name="T28" fmla="*/ 474 w 492"/>
                <a:gd name="T29" fmla="*/ 114 h 414"/>
                <a:gd name="T30" fmla="*/ 492 w 492"/>
                <a:gd name="T31" fmla="*/ 150 h 414"/>
                <a:gd name="T32" fmla="*/ 432 w 492"/>
                <a:gd name="T33" fmla="*/ 234 h 414"/>
                <a:gd name="T34" fmla="*/ 444 w 492"/>
                <a:gd name="T35" fmla="*/ 252 h 414"/>
                <a:gd name="T36" fmla="*/ 402 w 492"/>
                <a:gd name="T37" fmla="*/ 414 h 414"/>
                <a:gd name="T38" fmla="*/ 270 w 492"/>
                <a:gd name="T39" fmla="*/ 384 h 414"/>
                <a:gd name="T40" fmla="*/ 234 w 492"/>
                <a:gd name="T41" fmla="*/ 372 h 414"/>
                <a:gd name="T42" fmla="*/ 234 w 492"/>
                <a:gd name="T43" fmla="*/ 378 h 4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2"/>
                <a:gd name="T67" fmla="*/ 0 h 414"/>
                <a:gd name="T68" fmla="*/ 492 w 492"/>
                <a:gd name="T69" fmla="*/ 414 h 4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2" h="414">
                  <a:moveTo>
                    <a:pt x="234" y="372"/>
                  </a:moveTo>
                  <a:lnTo>
                    <a:pt x="0" y="312"/>
                  </a:lnTo>
                  <a:lnTo>
                    <a:pt x="0" y="240"/>
                  </a:lnTo>
                  <a:lnTo>
                    <a:pt x="42" y="186"/>
                  </a:lnTo>
                  <a:lnTo>
                    <a:pt x="96" y="54"/>
                  </a:lnTo>
                  <a:lnTo>
                    <a:pt x="108" y="0"/>
                  </a:lnTo>
                  <a:lnTo>
                    <a:pt x="138" y="6"/>
                  </a:lnTo>
                  <a:lnTo>
                    <a:pt x="132" y="12"/>
                  </a:lnTo>
                  <a:lnTo>
                    <a:pt x="162" y="30"/>
                  </a:lnTo>
                  <a:lnTo>
                    <a:pt x="156" y="66"/>
                  </a:lnTo>
                  <a:lnTo>
                    <a:pt x="180" y="78"/>
                  </a:lnTo>
                  <a:lnTo>
                    <a:pt x="210" y="72"/>
                  </a:lnTo>
                  <a:lnTo>
                    <a:pt x="240" y="90"/>
                  </a:lnTo>
                  <a:lnTo>
                    <a:pt x="366" y="90"/>
                  </a:lnTo>
                  <a:lnTo>
                    <a:pt x="474" y="114"/>
                  </a:lnTo>
                  <a:lnTo>
                    <a:pt x="492" y="150"/>
                  </a:lnTo>
                  <a:lnTo>
                    <a:pt x="432" y="234"/>
                  </a:lnTo>
                  <a:lnTo>
                    <a:pt x="444" y="252"/>
                  </a:lnTo>
                  <a:lnTo>
                    <a:pt x="402" y="414"/>
                  </a:lnTo>
                  <a:lnTo>
                    <a:pt x="270" y="384"/>
                  </a:lnTo>
                  <a:lnTo>
                    <a:pt x="234" y="372"/>
                  </a:lnTo>
                  <a:lnTo>
                    <a:pt x="234" y="378"/>
                  </a:lnTo>
                </a:path>
              </a:pathLst>
            </a:custGeom>
            <a:noFill/>
            <a:ln w="9525">
              <a:solidFill>
                <a:srgbClr val="000000"/>
              </a:solidFill>
              <a:prstDash val="solid"/>
              <a:round/>
              <a:headEnd/>
              <a:tailEnd/>
            </a:ln>
          </p:spPr>
          <p:txBody>
            <a:bodyPr/>
            <a:lstStyle/>
            <a:p>
              <a:endParaRPr lang="en-US"/>
            </a:p>
          </p:txBody>
        </p:sp>
        <p:sp>
          <p:nvSpPr>
            <p:cNvPr id="13409" name="Freeform 221"/>
            <p:cNvSpPr>
              <a:spLocks/>
            </p:cNvSpPr>
            <p:nvPr/>
          </p:nvSpPr>
          <p:spPr bwMode="auto">
            <a:xfrm>
              <a:off x="3801" y="1776"/>
              <a:ext cx="360" cy="228"/>
            </a:xfrm>
            <a:custGeom>
              <a:avLst/>
              <a:gdLst>
                <a:gd name="T0" fmla="*/ 42 w 360"/>
                <a:gd name="T1" fmla="*/ 30 h 228"/>
                <a:gd name="T2" fmla="*/ 48 w 360"/>
                <a:gd name="T3" fmla="*/ 48 h 228"/>
                <a:gd name="T4" fmla="*/ 294 w 360"/>
                <a:gd name="T5" fmla="*/ 0 h 228"/>
                <a:gd name="T6" fmla="*/ 324 w 360"/>
                <a:gd name="T7" fmla="*/ 30 h 228"/>
                <a:gd name="T8" fmla="*/ 342 w 360"/>
                <a:gd name="T9" fmla="*/ 42 h 228"/>
                <a:gd name="T10" fmla="*/ 324 w 360"/>
                <a:gd name="T11" fmla="*/ 72 h 228"/>
                <a:gd name="T12" fmla="*/ 330 w 360"/>
                <a:gd name="T13" fmla="*/ 102 h 228"/>
                <a:gd name="T14" fmla="*/ 360 w 360"/>
                <a:gd name="T15" fmla="*/ 132 h 228"/>
                <a:gd name="T16" fmla="*/ 330 w 360"/>
                <a:gd name="T17" fmla="*/ 168 h 228"/>
                <a:gd name="T18" fmla="*/ 306 w 360"/>
                <a:gd name="T19" fmla="*/ 180 h 228"/>
                <a:gd name="T20" fmla="*/ 288 w 360"/>
                <a:gd name="T21" fmla="*/ 180 h 228"/>
                <a:gd name="T22" fmla="*/ 90 w 360"/>
                <a:gd name="T23" fmla="*/ 222 h 228"/>
                <a:gd name="T24" fmla="*/ 78 w 360"/>
                <a:gd name="T25" fmla="*/ 222 h 228"/>
                <a:gd name="T26" fmla="*/ 30 w 360"/>
                <a:gd name="T27" fmla="*/ 228 h 228"/>
                <a:gd name="T28" fmla="*/ 18 w 360"/>
                <a:gd name="T29" fmla="*/ 156 h 228"/>
                <a:gd name="T30" fmla="*/ 18 w 360"/>
                <a:gd name="T31" fmla="*/ 144 h 228"/>
                <a:gd name="T32" fmla="*/ 0 w 360"/>
                <a:gd name="T33" fmla="*/ 54 h 228"/>
                <a:gd name="T34" fmla="*/ 42 w 360"/>
                <a:gd name="T35" fmla="*/ 30 h 2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28"/>
                <a:gd name="T56" fmla="*/ 360 w 360"/>
                <a:gd name="T57" fmla="*/ 228 h 2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28">
                  <a:moveTo>
                    <a:pt x="42" y="30"/>
                  </a:moveTo>
                  <a:lnTo>
                    <a:pt x="48" y="48"/>
                  </a:lnTo>
                  <a:lnTo>
                    <a:pt x="294" y="0"/>
                  </a:lnTo>
                  <a:lnTo>
                    <a:pt x="324" y="30"/>
                  </a:lnTo>
                  <a:lnTo>
                    <a:pt x="342" y="42"/>
                  </a:lnTo>
                  <a:lnTo>
                    <a:pt x="324" y="72"/>
                  </a:lnTo>
                  <a:lnTo>
                    <a:pt x="330" y="102"/>
                  </a:lnTo>
                  <a:lnTo>
                    <a:pt x="360" y="132"/>
                  </a:lnTo>
                  <a:lnTo>
                    <a:pt x="330" y="168"/>
                  </a:lnTo>
                  <a:lnTo>
                    <a:pt x="306" y="180"/>
                  </a:lnTo>
                  <a:lnTo>
                    <a:pt x="288" y="180"/>
                  </a:lnTo>
                  <a:lnTo>
                    <a:pt x="90" y="222"/>
                  </a:lnTo>
                  <a:lnTo>
                    <a:pt x="78" y="222"/>
                  </a:lnTo>
                  <a:lnTo>
                    <a:pt x="30" y="228"/>
                  </a:lnTo>
                  <a:lnTo>
                    <a:pt x="18" y="156"/>
                  </a:lnTo>
                  <a:lnTo>
                    <a:pt x="18" y="144"/>
                  </a:lnTo>
                  <a:lnTo>
                    <a:pt x="0" y="54"/>
                  </a:lnTo>
                  <a:lnTo>
                    <a:pt x="42" y="30"/>
                  </a:lnTo>
                  <a:close/>
                </a:path>
              </a:pathLst>
            </a:custGeom>
            <a:solidFill>
              <a:srgbClr val="FF4500"/>
            </a:solidFill>
            <a:ln w="9525">
              <a:solidFill>
                <a:srgbClr val="FF4500"/>
              </a:solidFill>
              <a:prstDash val="solid"/>
              <a:round/>
              <a:headEnd/>
              <a:tailEnd/>
            </a:ln>
          </p:spPr>
          <p:txBody>
            <a:bodyPr/>
            <a:lstStyle/>
            <a:p>
              <a:endParaRPr lang="en-US"/>
            </a:p>
          </p:txBody>
        </p:sp>
        <p:sp>
          <p:nvSpPr>
            <p:cNvPr id="13410" name="Freeform 222"/>
            <p:cNvSpPr>
              <a:spLocks/>
            </p:cNvSpPr>
            <p:nvPr/>
          </p:nvSpPr>
          <p:spPr bwMode="auto">
            <a:xfrm>
              <a:off x="3801" y="1776"/>
              <a:ext cx="360" cy="228"/>
            </a:xfrm>
            <a:custGeom>
              <a:avLst/>
              <a:gdLst>
                <a:gd name="T0" fmla="*/ 42 w 360"/>
                <a:gd name="T1" fmla="*/ 30 h 228"/>
                <a:gd name="T2" fmla="*/ 48 w 360"/>
                <a:gd name="T3" fmla="*/ 48 h 228"/>
                <a:gd name="T4" fmla="*/ 294 w 360"/>
                <a:gd name="T5" fmla="*/ 0 h 228"/>
                <a:gd name="T6" fmla="*/ 324 w 360"/>
                <a:gd name="T7" fmla="*/ 30 h 228"/>
                <a:gd name="T8" fmla="*/ 342 w 360"/>
                <a:gd name="T9" fmla="*/ 42 h 228"/>
                <a:gd name="T10" fmla="*/ 324 w 360"/>
                <a:gd name="T11" fmla="*/ 72 h 228"/>
                <a:gd name="T12" fmla="*/ 330 w 360"/>
                <a:gd name="T13" fmla="*/ 102 h 228"/>
                <a:gd name="T14" fmla="*/ 360 w 360"/>
                <a:gd name="T15" fmla="*/ 132 h 228"/>
                <a:gd name="T16" fmla="*/ 330 w 360"/>
                <a:gd name="T17" fmla="*/ 168 h 228"/>
                <a:gd name="T18" fmla="*/ 306 w 360"/>
                <a:gd name="T19" fmla="*/ 180 h 228"/>
                <a:gd name="T20" fmla="*/ 288 w 360"/>
                <a:gd name="T21" fmla="*/ 180 h 228"/>
                <a:gd name="T22" fmla="*/ 90 w 360"/>
                <a:gd name="T23" fmla="*/ 222 h 228"/>
                <a:gd name="T24" fmla="*/ 78 w 360"/>
                <a:gd name="T25" fmla="*/ 222 h 228"/>
                <a:gd name="T26" fmla="*/ 30 w 360"/>
                <a:gd name="T27" fmla="*/ 228 h 228"/>
                <a:gd name="T28" fmla="*/ 18 w 360"/>
                <a:gd name="T29" fmla="*/ 156 h 228"/>
                <a:gd name="T30" fmla="*/ 18 w 360"/>
                <a:gd name="T31" fmla="*/ 144 h 228"/>
                <a:gd name="T32" fmla="*/ 0 w 360"/>
                <a:gd name="T33" fmla="*/ 54 h 228"/>
                <a:gd name="T34" fmla="*/ 42 w 360"/>
                <a:gd name="T35" fmla="*/ 30 h 228"/>
                <a:gd name="T36" fmla="*/ 42 w 360"/>
                <a:gd name="T37" fmla="*/ 36 h 2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28"/>
                <a:gd name="T59" fmla="*/ 360 w 360"/>
                <a:gd name="T60" fmla="*/ 228 h 2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28">
                  <a:moveTo>
                    <a:pt x="42" y="30"/>
                  </a:moveTo>
                  <a:lnTo>
                    <a:pt x="48" y="48"/>
                  </a:lnTo>
                  <a:lnTo>
                    <a:pt x="294" y="0"/>
                  </a:lnTo>
                  <a:lnTo>
                    <a:pt x="324" y="30"/>
                  </a:lnTo>
                  <a:lnTo>
                    <a:pt x="342" y="42"/>
                  </a:lnTo>
                  <a:lnTo>
                    <a:pt x="324" y="72"/>
                  </a:lnTo>
                  <a:lnTo>
                    <a:pt x="330" y="102"/>
                  </a:lnTo>
                  <a:lnTo>
                    <a:pt x="360" y="132"/>
                  </a:lnTo>
                  <a:lnTo>
                    <a:pt x="330" y="168"/>
                  </a:lnTo>
                  <a:lnTo>
                    <a:pt x="306" y="180"/>
                  </a:lnTo>
                  <a:lnTo>
                    <a:pt x="288" y="180"/>
                  </a:lnTo>
                  <a:lnTo>
                    <a:pt x="90" y="222"/>
                  </a:lnTo>
                  <a:lnTo>
                    <a:pt x="78" y="222"/>
                  </a:lnTo>
                  <a:lnTo>
                    <a:pt x="30" y="228"/>
                  </a:lnTo>
                  <a:lnTo>
                    <a:pt x="18" y="156"/>
                  </a:lnTo>
                  <a:lnTo>
                    <a:pt x="18" y="144"/>
                  </a:lnTo>
                  <a:lnTo>
                    <a:pt x="0" y="54"/>
                  </a:lnTo>
                  <a:lnTo>
                    <a:pt x="42" y="30"/>
                  </a:lnTo>
                  <a:lnTo>
                    <a:pt x="42" y="36"/>
                  </a:lnTo>
                </a:path>
              </a:pathLst>
            </a:custGeom>
            <a:noFill/>
            <a:ln w="9525">
              <a:solidFill>
                <a:srgbClr val="000000"/>
              </a:solidFill>
              <a:prstDash val="solid"/>
              <a:round/>
              <a:headEnd/>
              <a:tailEnd/>
            </a:ln>
          </p:spPr>
          <p:txBody>
            <a:bodyPr/>
            <a:lstStyle/>
            <a:p>
              <a:endParaRPr lang="en-US"/>
            </a:p>
          </p:txBody>
        </p:sp>
        <p:sp>
          <p:nvSpPr>
            <p:cNvPr id="13411" name="Freeform 223"/>
            <p:cNvSpPr>
              <a:spLocks/>
            </p:cNvSpPr>
            <p:nvPr/>
          </p:nvSpPr>
          <p:spPr bwMode="auto">
            <a:xfrm>
              <a:off x="4299" y="1722"/>
              <a:ext cx="48" cy="54"/>
            </a:xfrm>
            <a:custGeom>
              <a:avLst/>
              <a:gdLst>
                <a:gd name="T0" fmla="*/ 48 w 48"/>
                <a:gd name="T1" fmla="*/ 30 h 54"/>
                <a:gd name="T2" fmla="*/ 36 w 48"/>
                <a:gd name="T3" fmla="*/ 42 h 54"/>
                <a:gd name="T4" fmla="*/ 30 w 48"/>
                <a:gd name="T5" fmla="*/ 24 h 54"/>
                <a:gd name="T6" fmla="*/ 30 w 48"/>
                <a:gd name="T7" fmla="*/ 48 h 54"/>
                <a:gd name="T8" fmla="*/ 6 w 48"/>
                <a:gd name="T9" fmla="*/ 54 h 54"/>
                <a:gd name="T10" fmla="*/ 0 w 48"/>
                <a:gd name="T11" fmla="*/ 6 h 54"/>
                <a:gd name="T12" fmla="*/ 18 w 48"/>
                <a:gd name="T13" fmla="*/ 0 h 54"/>
                <a:gd name="T14" fmla="*/ 42 w 48"/>
                <a:gd name="T15" fmla="*/ 24 h 54"/>
                <a:gd name="T16" fmla="*/ 48 w 48"/>
                <a:gd name="T17" fmla="*/ 3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54"/>
                <a:gd name="T29" fmla="*/ 48 w 48"/>
                <a:gd name="T30" fmla="*/ 54 h 5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54">
                  <a:moveTo>
                    <a:pt x="48" y="30"/>
                  </a:moveTo>
                  <a:lnTo>
                    <a:pt x="36" y="42"/>
                  </a:lnTo>
                  <a:lnTo>
                    <a:pt x="30" y="24"/>
                  </a:lnTo>
                  <a:lnTo>
                    <a:pt x="30" y="48"/>
                  </a:lnTo>
                  <a:lnTo>
                    <a:pt x="6" y="54"/>
                  </a:lnTo>
                  <a:lnTo>
                    <a:pt x="0" y="6"/>
                  </a:lnTo>
                  <a:lnTo>
                    <a:pt x="18" y="0"/>
                  </a:lnTo>
                  <a:lnTo>
                    <a:pt x="42" y="24"/>
                  </a:lnTo>
                  <a:lnTo>
                    <a:pt x="48" y="30"/>
                  </a:lnTo>
                  <a:close/>
                </a:path>
              </a:pathLst>
            </a:custGeom>
            <a:solidFill>
              <a:srgbClr val="FF8C00"/>
            </a:solidFill>
            <a:ln w="9525">
              <a:solidFill>
                <a:srgbClr val="FF8C00"/>
              </a:solidFill>
              <a:prstDash val="solid"/>
              <a:round/>
              <a:headEnd/>
              <a:tailEnd/>
            </a:ln>
          </p:spPr>
          <p:txBody>
            <a:bodyPr/>
            <a:lstStyle/>
            <a:p>
              <a:endParaRPr lang="en-US"/>
            </a:p>
          </p:txBody>
        </p:sp>
        <p:sp>
          <p:nvSpPr>
            <p:cNvPr id="13412" name="Freeform 224"/>
            <p:cNvSpPr>
              <a:spLocks/>
            </p:cNvSpPr>
            <p:nvPr/>
          </p:nvSpPr>
          <p:spPr bwMode="auto">
            <a:xfrm>
              <a:off x="4299" y="1722"/>
              <a:ext cx="48" cy="54"/>
            </a:xfrm>
            <a:custGeom>
              <a:avLst/>
              <a:gdLst>
                <a:gd name="T0" fmla="*/ 48 w 48"/>
                <a:gd name="T1" fmla="*/ 30 h 54"/>
                <a:gd name="T2" fmla="*/ 36 w 48"/>
                <a:gd name="T3" fmla="*/ 42 h 54"/>
                <a:gd name="T4" fmla="*/ 30 w 48"/>
                <a:gd name="T5" fmla="*/ 24 h 54"/>
                <a:gd name="T6" fmla="*/ 30 w 48"/>
                <a:gd name="T7" fmla="*/ 48 h 54"/>
                <a:gd name="T8" fmla="*/ 6 w 48"/>
                <a:gd name="T9" fmla="*/ 54 h 54"/>
                <a:gd name="T10" fmla="*/ 0 w 48"/>
                <a:gd name="T11" fmla="*/ 6 h 54"/>
                <a:gd name="T12" fmla="*/ 18 w 48"/>
                <a:gd name="T13" fmla="*/ 0 h 54"/>
                <a:gd name="T14" fmla="*/ 42 w 48"/>
                <a:gd name="T15" fmla="*/ 24 h 54"/>
                <a:gd name="T16" fmla="*/ 48 w 48"/>
                <a:gd name="T17" fmla="*/ 30 h 54"/>
                <a:gd name="T18" fmla="*/ 48 w 48"/>
                <a:gd name="T19" fmla="*/ 36 h 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54"/>
                <a:gd name="T32" fmla="*/ 48 w 48"/>
                <a:gd name="T33" fmla="*/ 54 h 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54">
                  <a:moveTo>
                    <a:pt x="48" y="30"/>
                  </a:moveTo>
                  <a:lnTo>
                    <a:pt x="36" y="42"/>
                  </a:lnTo>
                  <a:lnTo>
                    <a:pt x="30" y="24"/>
                  </a:lnTo>
                  <a:lnTo>
                    <a:pt x="30" y="48"/>
                  </a:lnTo>
                  <a:lnTo>
                    <a:pt x="6" y="54"/>
                  </a:lnTo>
                  <a:lnTo>
                    <a:pt x="0" y="6"/>
                  </a:lnTo>
                  <a:lnTo>
                    <a:pt x="18" y="0"/>
                  </a:lnTo>
                  <a:lnTo>
                    <a:pt x="42" y="24"/>
                  </a:lnTo>
                  <a:lnTo>
                    <a:pt x="48" y="30"/>
                  </a:lnTo>
                  <a:lnTo>
                    <a:pt x="48" y="36"/>
                  </a:lnTo>
                </a:path>
              </a:pathLst>
            </a:custGeom>
            <a:noFill/>
            <a:ln w="9525">
              <a:solidFill>
                <a:srgbClr val="000000"/>
              </a:solidFill>
              <a:prstDash val="solid"/>
              <a:round/>
              <a:headEnd/>
              <a:tailEnd/>
            </a:ln>
          </p:spPr>
          <p:txBody>
            <a:bodyPr/>
            <a:lstStyle/>
            <a:p>
              <a:endParaRPr lang="en-US"/>
            </a:p>
          </p:txBody>
        </p:sp>
        <p:sp>
          <p:nvSpPr>
            <p:cNvPr id="13413" name="Freeform 225"/>
            <p:cNvSpPr>
              <a:spLocks/>
            </p:cNvSpPr>
            <p:nvPr/>
          </p:nvSpPr>
          <p:spPr bwMode="auto">
            <a:xfrm>
              <a:off x="3717" y="2364"/>
              <a:ext cx="312" cy="240"/>
            </a:xfrm>
            <a:custGeom>
              <a:avLst/>
              <a:gdLst>
                <a:gd name="T0" fmla="*/ 312 w 312"/>
                <a:gd name="T1" fmla="*/ 72 h 240"/>
                <a:gd name="T2" fmla="*/ 276 w 312"/>
                <a:gd name="T3" fmla="*/ 120 h 240"/>
                <a:gd name="T4" fmla="*/ 282 w 312"/>
                <a:gd name="T5" fmla="*/ 132 h 240"/>
                <a:gd name="T6" fmla="*/ 246 w 312"/>
                <a:gd name="T7" fmla="*/ 174 h 240"/>
                <a:gd name="T8" fmla="*/ 240 w 312"/>
                <a:gd name="T9" fmla="*/ 168 h 240"/>
                <a:gd name="T10" fmla="*/ 240 w 312"/>
                <a:gd name="T11" fmla="*/ 180 h 240"/>
                <a:gd name="T12" fmla="*/ 204 w 312"/>
                <a:gd name="T13" fmla="*/ 198 h 240"/>
                <a:gd name="T14" fmla="*/ 204 w 312"/>
                <a:gd name="T15" fmla="*/ 216 h 240"/>
                <a:gd name="T16" fmla="*/ 186 w 312"/>
                <a:gd name="T17" fmla="*/ 204 h 240"/>
                <a:gd name="T18" fmla="*/ 198 w 312"/>
                <a:gd name="T19" fmla="*/ 222 h 240"/>
                <a:gd name="T20" fmla="*/ 186 w 312"/>
                <a:gd name="T21" fmla="*/ 240 h 240"/>
                <a:gd name="T22" fmla="*/ 168 w 312"/>
                <a:gd name="T23" fmla="*/ 234 h 240"/>
                <a:gd name="T24" fmla="*/ 138 w 312"/>
                <a:gd name="T25" fmla="*/ 168 h 240"/>
                <a:gd name="T26" fmla="*/ 60 w 312"/>
                <a:gd name="T27" fmla="*/ 108 h 240"/>
                <a:gd name="T28" fmla="*/ 30 w 312"/>
                <a:gd name="T29" fmla="*/ 72 h 240"/>
                <a:gd name="T30" fmla="*/ 0 w 312"/>
                <a:gd name="T31" fmla="*/ 54 h 240"/>
                <a:gd name="T32" fmla="*/ 12 w 312"/>
                <a:gd name="T33" fmla="*/ 30 h 240"/>
                <a:gd name="T34" fmla="*/ 54 w 312"/>
                <a:gd name="T35" fmla="*/ 6 h 240"/>
                <a:gd name="T36" fmla="*/ 144 w 312"/>
                <a:gd name="T37" fmla="*/ 0 h 240"/>
                <a:gd name="T38" fmla="*/ 162 w 312"/>
                <a:gd name="T39" fmla="*/ 24 h 240"/>
                <a:gd name="T40" fmla="*/ 228 w 312"/>
                <a:gd name="T41" fmla="*/ 12 h 240"/>
                <a:gd name="T42" fmla="*/ 306 w 312"/>
                <a:gd name="T43" fmla="*/ 66 h 240"/>
                <a:gd name="T44" fmla="*/ 312 w 312"/>
                <a:gd name="T45" fmla="*/ 72 h 2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12"/>
                <a:gd name="T70" fmla="*/ 0 h 240"/>
                <a:gd name="T71" fmla="*/ 312 w 312"/>
                <a:gd name="T72" fmla="*/ 240 h 24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12" h="240">
                  <a:moveTo>
                    <a:pt x="312" y="72"/>
                  </a:moveTo>
                  <a:lnTo>
                    <a:pt x="276" y="120"/>
                  </a:lnTo>
                  <a:lnTo>
                    <a:pt x="282" y="132"/>
                  </a:lnTo>
                  <a:lnTo>
                    <a:pt x="246" y="174"/>
                  </a:lnTo>
                  <a:lnTo>
                    <a:pt x="240" y="168"/>
                  </a:lnTo>
                  <a:lnTo>
                    <a:pt x="240" y="180"/>
                  </a:lnTo>
                  <a:lnTo>
                    <a:pt x="204" y="198"/>
                  </a:lnTo>
                  <a:lnTo>
                    <a:pt x="204" y="216"/>
                  </a:lnTo>
                  <a:lnTo>
                    <a:pt x="186" y="204"/>
                  </a:lnTo>
                  <a:lnTo>
                    <a:pt x="198" y="222"/>
                  </a:lnTo>
                  <a:lnTo>
                    <a:pt x="186" y="240"/>
                  </a:lnTo>
                  <a:lnTo>
                    <a:pt x="168" y="234"/>
                  </a:lnTo>
                  <a:lnTo>
                    <a:pt x="138" y="168"/>
                  </a:lnTo>
                  <a:lnTo>
                    <a:pt x="60" y="108"/>
                  </a:lnTo>
                  <a:lnTo>
                    <a:pt x="30" y="72"/>
                  </a:lnTo>
                  <a:lnTo>
                    <a:pt x="0" y="54"/>
                  </a:lnTo>
                  <a:lnTo>
                    <a:pt x="12" y="30"/>
                  </a:lnTo>
                  <a:lnTo>
                    <a:pt x="54" y="6"/>
                  </a:lnTo>
                  <a:lnTo>
                    <a:pt x="144" y="0"/>
                  </a:lnTo>
                  <a:lnTo>
                    <a:pt x="162" y="24"/>
                  </a:lnTo>
                  <a:lnTo>
                    <a:pt x="228" y="12"/>
                  </a:lnTo>
                  <a:lnTo>
                    <a:pt x="306" y="66"/>
                  </a:lnTo>
                  <a:lnTo>
                    <a:pt x="312" y="72"/>
                  </a:lnTo>
                  <a:close/>
                </a:path>
              </a:pathLst>
            </a:custGeom>
            <a:solidFill>
              <a:srgbClr val="B22222"/>
            </a:solidFill>
            <a:ln w="9525">
              <a:solidFill>
                <a:srgbClr val="B22222"/>
              </a:solidFill>
              <a:prstDash val="solid"/>
              <a:round/>
              <a:headEnd/>
              <a:tailEnd/>
            </a:ln>
          </p:spPr>
          <p:txBody>
            <a:bodyPr/>
            <a:lstStyle/>
            <a:p>
              <a:endParaRPr lang="en-US"/>
            </a:p>
          </p:txBody>
        </p:sp>
        <p:sp>
          <p:nvSpPr>
            <p:cNvPr id="13414" name="Freeform 226"/>
            <p:cNvSpPr>
              <a:spLocks/>
            </p:cNvSpPr>
            <p:nvPr/>
          </p:nvSpPr>
          <p:spPr bwMode="auto">
            <a:xfrm>
              <a:off x="3717" y="2364"/>
              <a:ext cx="312" cy="240"/>
            </a:xfrm>
            <a:custGeom>
              <a:avLst/>
              <a:gdLst>
                <a:gd name="T0" fmla="*/ 312 w 312"/>
                <a:gd name="T1" fmla="*/ 72 h 240"/>
                <a:gd name="T2" fmla="*/ 276 w 312"/>
                <a:gd name="T3" fmla="*/ 120 h 240"/>
                <a:gd name="T4" fmla="*/ 282 w 312"/>
                <a:gd name="T5" fmla="*/ 132 h 240"/>
                <a:gd name="T6" fmla="*/ 246 w 312"/>
                <a:gd name="T7" fmla="*/ 174 h 240"/>
                <a:gd name="T8" fmla="*/ 240 w 312"/>
                <a:gd name="T9" fmla="*/ 168 h 240"/>
                <a:gd name="T10" fmla="*/ 240 w 312"/>
                <a:gd name="T11" fmla="*/ 180 h 240"/>
                <a:gd name="T12" fmla="*/ 204 w 312"/>
                <a:gd name="T13" fmla="*/ 198 h 240"/>
                <a:gd name="T14" fmla="*/ 204 w 312"/>
                <a:gd name="T15" fmla="*/ 216 h 240"/>
                <a:gd name="T16" fmla="*/ 186 w 312"/>
                <a:gd name="T17" fmla="*/ 204 h 240"/>
                <a:gd name="T18" fmla="*/ 198 w 312"/>
                <a:gd name="T19" fmla="*/ 222 h 240"/>
                <a:gd name="T20" fmla="*/ 186 w 312"/>
                <a:gd name="T21" fmla="*/ 240 h 240"/>
                <a:gd name="T22" fmla="*/ 168 w 312"/>
                <a:gd name="T23" fmla="*/ 234 h 240"/>
                <a:gd name="T24" fmla="*/ 138 w 312"/>
                <a:gd name="T25" fmla="*/ 168 h 240"/>
                <a:gd name="T26" fmla="*/ 60 w 312"/>
                <a:gd name="T27" fmla="*/ 108 h 240"/>
                <a:gd name="T28" fmla="*/ 30 w 312"/>
                <a:gd name="T29" fmla="*/ 72 h 240"/>
                <a:gd name="T30" fmla="*/ 0 w 312"/>
                <a:gd name="T31" fmla="*/ 54 h 240"/>
                <a:gd name="T32" fmla="*/ 12 w 312"/>
                <a:gd name="T33" fmla="*/ 30 h 240"/>
                <a:gd name="T34" fmla="*/ 54 w 312"/>
                <a:gd name="T35" fmla="*/ 6 h 240"/>
                <a:gd name="T36" fmla="*/ 144 w 312"/>
                <a:gd name="T37" fmla="*/ 0 h 240"/>
                <a:gd name="T38" fmla="*/ 162 w 312"/>
                <a:gd name="T39" fmla="*/ 24 h 240"/>
                <a:gd name="T40" fmla="*/ 228 w 312"/>
                <a:gd name="T41" fmla="*/ 12 h 240"/>
                <a:gd name="T42" fmla="*/ 306 w 312"/>
                <a:gd name="T43" fmla="*/ 66 h 240"/>
                <a:gd name="T44" fmla="*/ 312 w 312"/>
                <a:gd name="T45" fmla="*/ 72 h 240"/>
                <a:gd name="T46" fmla="*/ 312 w 312"/>
                <a:gd name="T47" fmla="*/ 78 h 2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12"/>
                <a:gd name="T73" fmla="*/ 0 h 240"/>
                <a:gd name="T74" fmla="*/ 312 w 312"/>
                <a:gd name="T75" fmla="*/ 240 h 24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12" h="240">
                  <a:moveTo>
                    <a:pt x="312" y="72"/>
                  </a:moveTo>
                  <a:lnTo>
                    <a:pt x="276" y="120"/>
                  </a:lnTo>
                  <a:lnTo>
                    <a:pt x="282" y="132"/>
                  </a:lnTo>
                  <a:lnTo>
                    <a:pt x="246" y="174"/>
                  </a:lnTo>
                  <a:lnTo>
                    <a:pt x="240" y="168"/>
                  </a:lnTo>
                  <a:lnTo>
                    <a:pt x="240" y="180"/>
                  </a:lnTo>
                  <a:lnTo>
                    <a:pt x="204" y="198"/>
                  </a:lnTo>
                  <a:lnTo>
                    <a:pt x="204" y="216"/>
                  </a:lnTo>
                  <a:lnTo>
                    <a:pt x="186" y="204"/>
                  </a:lnTo>
                  <a:lnTo>
                    <a:pt x="198" y="222"/>
                  </a:lnTo>
                  <a:lnTo>
                    <a:pt x="186" y="240"/>
                  </a:lnTo>
                  <a:lnTo>
                    <a:pt x="168" y="234"/>
                  </a:lnTo>
                  <a:lnTo>
                    <a:pt x="138" y="168"/>
                  </a:lnTo>
                  <a:lnTo>
                    <a:pt x="60" y="108"/>
                  </a:lnTo>
                  <a:lnTo>
                    <a:pt x="30" y="72"/>
                  </a:lnTo>
                  <a:lnTo>
                    <a:pt x="0" y="54"/>
                  </a:lnTo>
                  <a:lnTo>
                    <a:pt x="12" y="30"/>
                  </a:lnTo>
                  <a:lnTo>
                    <a:pt x="54" y="6"/>
                  </a:lnTo>
                  <a:lnTo>
                    <a:pt x="144" y="0"/>
                  </a:lnTo>
                  <a:lnTo>
                    <a:pt x="162" y="24"/>
                  </a:lnTo>
                  <a:lnTo>
                    <a:pt x="228" y="12"/>
                  </a:lnTo>
                  <a:lnTo>
                    <a:pt x="306" y="66"/>
                  </a:lnTo>
                  <a:lnTo>
                    <a:pt x="312" y="72"/>
                  </a:lnTo>
                  <a:lnTo>
                    <a:pt x="312" y="78"/>
                  </a:lnTo>
                </a:path>
              </a:pathLst>
            </a:custGeom>
            <a:noFill/>
            <a:ln w="9525">
              <a:solidFill>
                <a:srgbClr val="000000"/>
              </a:solidFill>
              <a:prstDash val="solid"/>
              <a:round/>
              <a:headEnd/>
              <a:tailEnd/>
            </a:ln>
          </p:spPr>
          <p:txBody>
            <a:bodyPr/>
            <a:lstStyle/>
            <a:p>
              <a:endParaRPr lang="en-US"/>
            </a:p>
          </p:txBody>
        </p:sp>
        <p:sp>
          <p:nvSpPr>
            <p:cNvPr id="13415" name="Freeform 227"/>
            <p:cNvSpPr>
              <a:spLocks/>
            </p:cNvSpPr>
            <p:nvPr/>
          </p:nvSpPr>
          <p:spPr bwMode="auto">
            <a:xfrm>
              <a:off x="2457" y="1578"/>
              <a:ext cx="432" cy="288"/>
            </a:xfrm>
            <a:custGeom>
              <a:avLst/>
              <a:gdLst>
                <a:gd name="T0" fmla="*/ 432 w 432"/>
                <a:gd name="T1" fmla="*/ 204 h 288"/>
                <a:gd name="T2" fmla="*/ 426 w 432"/>
                <a:gd name="T3" fmla="*/ 210 h 288"/>
                <a:gd name="T4" fmla="*/ 432 w 432"/>
                <a:gd name="T5" fmla="*/ 234 h 288"/>
                <a:gd name="T6" fmla="*/ 420 w 432"/>
                <a:gd name="T7" fmla="*/ 264 h 288"/>
                <a:gd name="T8" fmla="*/ 432 w 432"/>
                <a:gd name="T9" fmla="*/ 288 h 288"/>
                <a:gd name="T10" fmla="*/ 384 w 432"/>
                <a:gd name="T11" fmla="*/ 258 h 288"/>
                <a:gd name="T12" fmla="*/ 342 w 432"/>
                <a:gd name="T13" fmla="*/ 264 h 288"/>
                <a:gd name="T14" fmla="*/ 312 w 432"/>
                <a:gd name="T15" fmla="*/ 246 h 288"/>
                <a:gd name="T16" fmla="*/ 0 w 432"/>
                <a:gd name="T17" fmla="*/ 228 h 288"/>
                <a:gd name="T18" fmla="*/ 0 w 432"/>
                <a:gd name="T19" fmla="*/ 186 h 288"/>
                <a:gd name="T20" fmla="*/ 12 w 432"/>
                <a:gd name="T21" fmla="*/ 72 h 288"/>
                <a:gd name="T22" fmla="*/ 18 w 432"/>
                <a:gd name="T23" fmla="*/ 0 h 288"/>
                <a:gd name="T24" fmla="*/ 426 w 432"/>
                <a:gd name="T25" fmla="*/ 18 h 288"/>
                <a:gd name="T26" fmla="*/ 414 w 432"/>
                <a:gd name="T27" fmla="*/ 42 h 288"/>
                <a:gd name="T28" fmla="*/ 432 w 432"/>
                <a:gd name="T29" fmla="*/ 66 h 288"/>
                <a:gd name="T30" fmla="*/ 432 w 432"/>
                <a:gd name="T31" fmla="*/ 180 h 288"/>
                <a:gd name="T32" fmla="*/ 432 w 432"/>
                <a:gd name="T33" fmla="*/ 204 h 28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32"/>
                <a:gd name="T52" fmla="*/ 0 h 288"/>
                <a:gd name="T53" fmla="*/ 432 w 432"/>
                <a:gd name="T54" fmla="*/ 288 h 28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32" h="288">
                  <a:moveTo>
                    <a:pt x="432" y="204"/>
                  </a:moveTo>
                  <a:lnTo>
                    <a:pt x="426" y="210"/>
                  </a:lnTo>
                  <a:lnTo>
                    <a:pt x="432" y="234"/>
                  </a:lnTo>
                  <a:lnTo>
                    <a:pt x="420" y="264"/>
                  </a:lnTo>
                  <a:lnTo>
                    <a:pt x="432" y="288"/>
                  </a:lnTo>
                  <a:lnTo>
                    <a:pt x="384" y="258"/>
                  </a:lnTo>
                  <a:lnTo>
                    <a:pt x="342" y="264"/>
                  </a:lnTo>
                  <a:lnTo>
                    <a:pt x="312" y="246"/>
                  </a:lnTo>
                  <a:lnTo>
                    <a:pt x="0" y="228"/>
                  </a:lnTo>
                  <a:lnTo>
                    <a:pt x="0" y="186"/>
                  </a:lnTo>
                  <a:lnTo>
                    <a:pt x="12" y="72"/>
                  </a:lnTo>
                  <a:lnTo>
                    <a:pt x="18" y="0"/>
                  </a:lnTo>
                  <a:lnTo>
                    <a:pt x="426" y="18"/>
                  </a:lnTo>
                  <a:lnTo>
                    <a:pt x="414" y="42"/>
                  </a:lnTo>
                  <a:lnTo>
                    <a:pt x="432" y="66"/>
                  </a:lnTo>
                  <a:lnTo>
                    <a:pt x="432" y="180"/>
                  </a:lnTo>
                  <a:lnTo>
                    <a:pt x="432" y="204"/>
                  </a:lnTo>
                  <a:close/>
                </a:path>
              </a:pathLst>
            </a:custGeom>
            <a:solidFill>
              <a:srgbClr val="FF8C00"/>
            </a:solidFill>
            <a:ln w="9525">
              <a:solidFill>
                <a:srgbClr val="FF8C00"/>
              </a:solidFill>
              <a:prstDash val="solid"/>
              <a:round/>
              <a:headEnd/>
              <a:tailEnd/>
            </a:ln>
          </p:spPr>
          <p:txBody>
            <a:bodyPr/>
            <a:lstStyle/>
            <a:p>
              <a:endParaRPr lang="en-US"/>
            </a:p>
          </p:txBody>
        </p:sp>
        <p:sp>
          <p:nvSpPr>
            <p:cNvPr id="13416" name="Freeform 228"/>
            <p:cNvSpPr>
              <a:spLocks/>
            </p:cNvSpPr>
            <p:nvPr/>
          </p:nvSpPr>
          <p:spPr bwMode="auto">
            <a:xfrm>
              <a:off x="2457" y="1578"/>
              <a:ext cx="432" cy="288"/>
            </a:xfrm>
            <a:custGeom>
              <a:avLst/>
              <a:gdLst>
                <a:gd name="T0" fmla="*/ 432 w 432"/>
                <a:gd name="T1" fmla="*/ 204 h 288"/>
                <a:gd name="T2" fmla="*/ 426 w 432"/>
                <a:gd name="T3" fmla="*/ 210 h 288"/>
                <a:gd name="T4" fmla="*/ 432 w 432"/>
                <a:gd name="T5" fmla="*/ 234 h 288"/>
                <a:gd name="T6" fmla="*/ 420 w 432"/>
                <a:gd name="T7" fmla="*/ 264 h 288"/>
                <a:gd name="T8" fmla="*/ 432 w 432"/>
                <a:gd name="T9" fmla="*/ 288 h 288"/>
                <a:gd name="T10" fmla="*/ 384 w 432"/>
                <a:gd name="T11" fmla="*/ 258 h 288"/>
                <a:gd name="T12" fmla="*/ 342 w 432"/>
                <a:gd name="T13" fmla="*/ 264 h 288"/>
                <a:gd name="T14" fmla="*/ 312 w 432"/>
                <a:gd name="T15" fmla="*/ 246 h 288"/>
                <a:gd name="T16" fmla="*/ 0 w 432"/>
                <a:gd name="T17" fmla="*/ 228 h 288"/>
                <a:gd name="T18" fmla="*/ 0 w 432"/>
                <a:gd name="T19" fmla="*/ 186 h 288"/>
                <a:gd name="T20" fmla="*/ 12 w 432"/>
                <a:gd name="T21" fmla="*/ 72 h 288"/>
                <a:gd name="T22" fmla="*/ 18 w 432"/>
                <a:gd name="T23" fmla="*/ 0 h 288"/>
                <a:gd name="T24" fmla="*/ 426 w 432"/>
                <a:gd name="T25" fmla="*/ 18 h 288"/>
                <a:gd name="T26" fmla="*/ 414 w 432"/>
                <a:gd name="T27" fmla="*/ 42 h 288"/>
                <a:gd name="T28" fmla="*/ 432 w 432"/>
                <a:gd name="T29" fmla="*/ 66 h 288"/>
                <a:gd name="T30" fmla="*/ 432 w 432"/>
                <a:gd name="T31" fmla="*/ 180 h 288"/>
                <a:gd name="T32" fmla="*/ 432 w 432"/>
                <a:gd name="T33" fmla="*/ 204 h 288"/>
                <a:gd name="T34" fmla="*/ 432 w 432"/>
                <a:gd name="T35" fmla="*/ 210 h 2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32"/>
                <a:gd name="T55" fmla="*/ 0 h 288"/>
                <a:gd name="T56" fmla="*/ 432 w 432"/>
                <a:gd name="T57" fmla="*/ 288 h 28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32" h="288">
                  <a:moveTo>
                    <a:pt x="432" y="204"/>
                  </a:moveTo>
                  <a:lnTo>
                    <a:pt x="426" y="210"/>
                  </a:lnTo>
                  <a:lnTo>
                    <a:pt x="432" y="234"/>
                  </a:lnTo>
                  <a:lnTo>
                    <a:pt x="420" y="264"/>
                  </a:lnTo>
                  <a:lnTo>
                    <a:pt x="432" y="288"/>
                  </a:lnTo>
                  <a:lnTo>
                    <a:pt x="384" y="258"/>
                  </a:lnTo>
                  <a:lnTo>
                    <a:pt x="342" y="264"/>
                  </a:lnTo>
                  <a:lnTo>
                    <a:pt x="312" y="246"/>
                  </a:lnTo>
                  <a:lnTo>
                    <a:pt x="0" y="228"/>
                  </a:lnTo>
                  <a:lnTo>
                    <a:pt x="0" y="186"/>
                  </a:lnTo>
                  <a:lnTo>
                    <a:pt x="12" y="72"/>
                  </a:lnTo>
                  <a:lnTo>
                    <a:pt x="18" y="0"/>
                  </a:lnTo>
                  <a:lnTo>
                    <a:pt x="426" y="18"/>
                  </a:lnTo>
                  <a:lnTo>
                    <a:pt x="414" y="42"/>
                  </a:lnTo>
                  <a:lnTo>
                    <a:pt x="432" y="66"/>
                  </a:lnTo>
                  <a:lnTo>
                    <a:pt x="432" y="180"/>
                  </a:lnTo>
                  <a:lnTo>
                    <a:pt x="432" y="204"/>
                  </a:lnTo>
                  <a:lnTo>
                    <a:pt x="432" y="210"/>
                  </a:lnTo>
                </a:path>
              </a:pathLst>
            </a:custGeom>
            <a:noFill/>
            <a:ln w="9525">
              <a:solidFill>
                <a:srgbClr val="000000"/>
              </a:solidFill>
              <a:prstDash val="solid"/>
              <a:round/>
              <a:headEnd/>
              <a:tailEnd/>
            </a:ln>
          </p:spPr>
          <p:txBody>
            <a:bodyPr/>
            <a:lstStyle/>
            <a:p>
              <a:endParaRPr lang="en-US"/>
            </a:p>
          </p:txBody>
        </p:sp>
        <p:sp>
          <p:nvSpPr>
            <p:cNvPr id="13417" name="Freeform 229"/>
            <p:cNvSpPr>
              <a:spLocks/>
            </p:cNvSpPr>
            <p:nvPr/>
          </p:nvSpPr>
          <p:spPr bwMode="auto">
            <a:xfrm>
              <a:off x="3279" y="2256"/>
              <a:ext cx="522" cy="180"/>
            </a:xfrm>
            <a:custGeom>
              <a:avLst/>
              <a:gdLst>
                <a:gd name="T0" fmla="*/ 522 w 522"/>
                <a:gd name="T1" fmla="*/ 0 h 180"/>
                <a:gd name="T2" fmla="*/ 522 w 522"/>
                <a:gd name="T3" fmla="*/ 24 h 180"/>
                <a:gd name="T4" fmla="*/ 504 w 522"/>
                <a:gd name="T5" fmla="*/ 42 h 180"/>
                <a:gd name="T6" fmla="*/ 474 w 522"/>
                <a:gd name="T7" fmla="*/ 60 h 180"/>
                <a:gd name="T8" fmla="*/ 468 w 522"/>
                <a:gd name="T9" fmla="*/ 54 h 180"/>
                <a:gd name="T10" fmla="*/ 450 w 522"/>
                <a:gd name="T11" fmla="*/ 78 h 180"/>
                <a:gd name="T12" fmla="*/ 402 w 522"/>
                <a:gd name="T13" fmla="*/ 102 h 180"/>
                <a:gd name="T14" fmla="*/ 390 w 522"/>
                <a:gd name="T15" fmla="*/ 126 h 180"/>
                <a:gd name="T16" fmla="*/ 372 w 522"/>
                <a:gd name="T17" fmla="*/ 132 h 180"/>
                <a:gd name="T18" fmla="*/ 372 w 522"/>
                <a:gd name="T19" fmla="*/ 150 h 180"/>
                <a:gd name="T20" fmla="*/ 294 w 522"/>
                <a:gd name="T21" fmla="*/ 162 h 180"/>
                <a:gd name="T22" fmla="*/ 132 w 522"/>
                <a:gd name="T23" fmla="*/ 174 h 180"/>
                <a:gd name="T24" fmla="*/ 0 w 522"/>
                <a:gd name="T25" fmla="*/ 180 h 180"/>
                <a:gd name="T26" fmla="*/ 12 w 522"/>
                <a:gd name="T27" fmla="*/ 168 h 180"/>
                <a:gd name="T28" fmla="*/ 0 w 522"/>
                <a:gd name="T29" fmla="*/ 150 h 180"/>
                <a:gd name="T30" fmla="*/ 18 w 522"/>
                <a:gd name="T31" fmla="*/ 138 h 180"/>
                <a:gd name="T32" fmla="*/ 18 w 522"/>
                <a:gd name="T33" fmla="*/ 126 h 180"/>
                <a:gd name="T34" fmla="*/ 30 w 522"/>
                <a:gd name="T35" fmla="*/ 108 h 180"/>
                <a:gd name="T36" fmla="*/ 30 w 522"/>
                <a:gd name="T37" fmla="*/ 102 h 180"/>
                <a:gd name="T38" fmla="*/ 36 w 522"/>
                <a:gd name="T39" fmla="*/ 54 h 180"/>
                <a:gd name="T40" fmla="*/ 42 w 522"/>
                <a:gd name="T41" fmla="*/ 60 h 180"/>
                <a:gd name="T42" fmla="*/ 126 w 522"/>
                <a:gd name="T43" fmla="*/ 54 h 180"/>
                <a:gd name="T44" fmla="*/ 126 w 522"/>
                <a:gd name="T45" fmla="*/ 42 h 180"/>
                <a:gd name="T46" fmla="*/ 402 w 522"/>
                <a:gd name="T47" fmla="*/ 18 h 180"/>
                <a:gd name="T48" fmla="*/ 522 w 522"/>
                <a:gd name="T49" fmla="*/ 0 h 1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22"/>
                <a:gd name="T76" fmla="*/ 0 h 180"/>
                <a:gd name="T77" fmla="*/ 522 w 522"/>
                <a:gd name="T78" fmla="*/ 180 h 18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22" h="180">
                  <a:moveTo>
                    <a:pt x="522" y="0"/>
                  </a:moveTo>
                  <a:lnTo>
                    <a:pt x="522" y="24"/>
                  </a:lnTo>
                  <a:lnTo>
                    <a:pt x="504" y="42"/>
                  </a:lnTo>
                  <a:lnTo>
                    <a:pt x="474" y="60"/>
                  </a:lnTo>
                  <a:lnTo>
                    <a:pt x="468" y="54"/>
                  </a:lnTo>
                  <a:lnTo>
                    <a:pt x="450" y="78"/>
                  </a:lnTo>
                  <a:lnTo>
                    <a:pt x="402" y="102"/>
                  </a:lnTo>
                  <a:lnTo>
                    <a:pt x="390" y="126"/>
                  </a:lnTo>
                  <a:lnTo>
                    <a:pt x="372" y="132"/>
                  </a:lnTo>
                  <a:lnTo>
                    <a:pt x="372" y="150"/>
                  </a:lnTo>
                  <a:lnTo>
                    <a:pt x="294" y="162"/>
                  </a:lnTo>
                  <a:lnTo>
                    <a:pt x="132" y="174"/>
                  </a:lnTo>
                  <a:lnTo>
                    <a:pt x="0" y="180"/>
                  </a:lnTo>
                  <a:lnTo>
                    <a:pt x="12" y="168"/>
                  </a:lnTo>
                  <a:lnTo>
                    <a:pt x="0" y="150"/>
                  </a:lnTo>
                  <a:lnTo>
                    <a:pt x="18" y="138"/>
                  </a:lnTo>
                  <a:lnTo>
                    <a:pt x="18" y="126"/>
                  </a:lnTo>
                  <a:lnTo>
                    <a:pt x="30" y="108"/>
                  </a:lnTo>
                  <a:lnTo>
                    <a:pt x="30" y="102"/>
                  </a:lnTo>
                  <a:lnTo>
                    <a:pt x="36" y="54"/>
                  </a:lnTo>
                  <a:lnTo>
                    <a:pt x="42" y="60"/>
                  </a:lnTo>
                  <a:lnTo>
                    <a:pt x="126" y="54"/>
                  </a:lnTo>
                  <a:lnTo>
                    <a:pt x="126" y="42"/>
                  </a:lnTo>
                  <a:lnTo>
                    <a:pt x="402" y="18"/>
                  </a:lnTo>
                  <a:lnTo>
                    <a:pt x="522" y="0"/>
                  </a:lnTo>
                  <a:close/>
                </a:path>
              </a:pathLst>
            </a:custGeom>
            <a:solidFill>
              <a:srgbClr val="FF4500"/>
            </a:solidFill>
            <a:ln w="9525">
              <a:solidFill>
                <a:srgbClr val="FF4500"/>
              </a:solidFill>
              <a:prstDash val="solid"/>
              <a:round/>
              <a:headEnd/>
              <a:tailEnd/>
            </a:ln>
          </p:spPr>
          <p:txBody>
            <a:bodyPr/>
            <a:lstStyle/>
            <a:p>
              <a:endParaRPr lang="en-US"/>
            </a:p>
          </p:txBody>
        </p:sp>
        <p:sp>
          <p:nvSpPr>
            <p:cNvPr id="13418" name="Freeform 230"/>
            <p:cNvSpPr>
              <a:spLocks/>
            </p:cNvSpPr>
            <p:nvPr/>
          </p:nvSpPr>
          <p:spPr bwMode="auto">
            <a:xfrm>
              <a:off x="3279" y="2256"/>
              <a:ext cx="522" cy="180"/>
            </a:xfrm>
            <a:custGeom>
              <a:avLst/>
              <a:gdLst>
                <a:gd name="T0" fmla="*/ 522 w 522"/>
                <a:gd name="T1" fmla="*/ 0 h 180"/>
                <a:gd name="T2" fmla="*/ 522 w 522"/>
                <a:gd name="T3" fmla="*/ 24 h 180"/>
                <a:gd name="T4" fmla="*/ 504 w 522"/>
                <a:gd name="T5" fmla="*/ 42 h 180"/>
                <a:gd name="T6" fmla="*/ 474 w 522"/>
                <a:gd name="T7" fmla="*/ 60 h 180"/>
                <a:gd name="T8" fmla="*/ 468 w 522"/>
                <a:gd name="T9" fmla="*/ 54 h 180"/>
                <a:gd name="T10" fmla="*/ 450 w 522"/>
                <a:gd name="T11" fmla="*/ 78 h 180"/>
                <a:gd name="T12" fmla="*/ 402 w 522"/>
                <a:gd name="T13" fmla="*/ 102 h 180"/>
                <a:gd name="T14" fmla="*/ 390 w 522"/>
                <a:gd name="T15" fmla="*/ 126 h 180"/>
                <a:gd name="T16" fmla="*/ 372 w 522"/>
                <a:gd name="T17" fmla="*/ 132 h 180"/>
                <a:gd name="T18" fmla="*/ 372 w 522"/>
                <a:gd name="T19" fmla="*/ 150 h 180"/>
                <a:gd name="T20" fmla="*/ 294 w 522"/>
                <a:gd name="T21" fmla="*/ 162 h 180"/>
                <a:gd name="T22" fmla="*/ 132 w 522"/>
                <a:gd name="T23" fmla="*/ 174 h 180"/>
                <a:gd name="T24" fmla="*/ 0 w 522"/>
                <a:gd name="T25" fmla="*/ 180 h 180"/>
                <a:gd name="T26" fmla="*/ 12 w 522"/>
                <a:gd name="T27" fmla="*/ 168 h 180"/>
                <a:gd name="T28" fmla="*/ 0 w 522"/>
                <a:gd name="T29" fmla="*/ 150 h 180"/>
                <a:gd name="T30" fmla="*/ 18 w 522"/>
                <a:gd name="T31" fmla="*/ 138 h 180"/>
                <a:gd name="T32" fmla="*/ 18 w 522"/>
                <a:gd name="T33" fmla="*/ 126 h 180"/>
                <a:gd name="T34" fmla="*/ 30 w 522"/>
                <a:gd name="T35" fmla="*/ 108 h 180"/>
                <a:gd name="T36" fmla="*/ 30 w 522"/>
                <a:gd name="T37" fmla="*/ 102 h 180"/>
                <a:gd name="T38" fmla="*/ 36 w 522"/>
                <a:gd name="T39" fmla="*/ 54 h 180"/>
                <a:gd name="T40" fmla="*/ 42 w 522"/>
                <a:gd name="T41" fmla="*/ 60 h 180"/>
                <a:gd name="T42" fmla="*/ 126 w 522"/>
                <a:gd name="T43" fmla="*/ 54 h 180"/>
                <a:gd name="T44" fmla="*/ 126 w 522"/>
                <a:gd name="T45" fmla="*/ 42 h 180"/>
                <a:gd name="T46" fmla="*/ 402 w 522"/>
                <a:gd name="T47" fmla="*/ 18 h 180"/>
                <a:gd name="T48" fmla="*/ 522 w 522"/>
                <a:gd name="T49" fmla="*/ 0 h 180"/>
                <a:gd name="T50" fmla="*/ 522 w 522"/>
                <a:gd name="T51" fmla="*/ 6 h 18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22"/>
                <a:gd name="T79" fmla="*/ 0 h 180"/>
                <a:gd name="T80" fmla="*/ 522 w 522"/>
                <a:gd name="T81" fmla="*/ 180 h 18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22" h="180">
                  <a:moveTo>
                    <a:pt x="522" y="0"/>
                  </a:moveTo>
                  <a:lnTo>
                    <a:pt x="522" y="24"/>
                  </a:lnTo>
                  <a:lnTo>
                    <a:pt x="504" y="42"/>
                  </a:lnTo>
                  <a:lnTo>
                    <a:pt x="474" y="60"/>
                  </a:lnTo>
                  <a:lnTo>
                    <a:pt x="468" y="54"/>
                  </a:lnTo>
                  <a:lnTo>
                    <a:pt x="450" y="78"/>
                  </a:lnTo>
                  <a:lnTo>
                    <a:pt x="402" y="102"/>
                  </a:lnTo>
                  <a:lnTo>
                    <a:pt x="390" y="126"/>
                  </a:lnTo>
                  <a:lnTo>
                    <a:pt x="372" y="132"/>
                  </a:lnTo>
                  <a:lnTo>
                    <a:pt x="372" y="150"/>
                  </a:lnTo>
                  <a:lnTo>
                    <a:pt x="294" y="162"/>
                  </a:lnTo>
                  <a:lnTo>
                    <a:pt x="132" y="174"/>
                  </a:lnTo>
                  <a:lnTo>
                    <a:pt x="0" y="180"/>
                  </a:lnTo>
                  <a:lnTo>
                    <a:pt x="12" y="168"/>
                  </a:lnTo>
                  <a:lnTo>
                    <a:pt x="0" y="150"/>
                  </a:lnTo>
                  <a:lnTo>
                    <a:pt x="18" y="138"/>
                  </a:lnTo>
                  <a:lnTo>
                    <a:pt x="18" y="126"/>
                  </a:lnTo>
                  <a:lnTo>
                    <a:pt x="30" y="108"/>
                  </a:lnTo>
                  <a:lnTo>
                    <a:pt x="30" y="102"/>
                  </a:lnTo>
                  <a:lnTo>
                    <a:pt x="36" y="54"/>
                  </a:lnTo>
                  <a:lnTo>
                    <a:pt x="42" y="60"/>
                  </a:lnTo>
                  <a:lnTo>
                    <a:pt x="126" y="54"/>
                  </a:lnTo>
                  <a:lnTo>
                    <a:pt x="126" y="42"/>
                  </a:lnTo>
                  <a:lnTo>
                    <a:pt x="402" y="18"/>
                  </a:lnTo>
                  <a:lnTo>
                    <a:pt x="522" y="0"/>
                  </a:lnTo>
                  <a:lnTo>
                    <a:pt x="522" y="6"/>
                  </a:lnTo>
                </a:path>
              </a:pathLst>
            </a:custGeom>
            <a:noFill/>
            <a:ln w="9525">
              <a:solidFill>
                <a:srgbClr val="000000"/>
              </a:solidFill>
              <a:prstDash val="solid"/>
              <a:round/>
              <a:headEnd/>
              <a:tailEnd/>
            </a:ln>
          </p:spPr>
          <p:txBody>
            <a:bodyPr/>
            <a:lstStyle/>
            <a:p>
              <a:endParaRPr lang="en-US"/>
            </a:p>
          </p:txBody>
        </p:sp>
        <p:sp>
          <p:nvSpPr>
            <p:cNvPr id="13419" name="Freeform 231"/>
            <p:cNvSpPr>
              <a:spLocks/>
            </p:cNvSpPr>
            <p:nvPr/>
          </p:nvSpPr>
          <p:spPr bwMode="auto">
            <a:xfrm>
              <a:off x="2211" y="2316"/>
              <a:ext cx="864" cy="834"/>
            </a:xfrm>
            <a:custGeom>
              <a:avLst/>
              <a:gdLst>
                <a:gd name="T0" fmla="*/ 828 w 864"/>
                <a:gd name="T1" fmla="*/ 246 h 834"/>
                <a:gd name="T2" fmla="*/ 864 w 864"/>
                <a:gd name="T3" fmla="*/ 438 h 834"/>
                <a:gd name="T4" fmla="*/ 858 w 864"/>
                <a:gd name="T5" fmla="*/ 516 h 834"/>
                <a:gd name="T6" fmla="*/ 846 w 864"/>
                <a:gd name="T7" fmla="*/ 540 h 834"/>
                <a:gd name="T8" fmla="*/ 804 w 864"/>
                <a:gd name="T9" fmla="*/ 558 h 834"/>
                <a:gd name="T10" fmla="*/ 792 w 864"/>
                <a:gd name="T11" fmla="*/ 534 h 834"/>
                <a:gd name="T12" fmla="*/ 768 w 864"/>
                <a:gd name="T13" fmla="*/ 540 h 834"/>
                <a:gd name="T14" fmla="*/ 756 w 864"/>
                <a:gd name="T15" fmla="*/ 582 h 834"/>
                <a:gd name="T16" fmla="*/ 678 w 864"/>
                <a:gd name="T17" fmla="*/ 648 h 834"/>
                <a:gd name="T18" fmla="*/ 684 w 864"/>
                <a:gd name="T19" fmla="*/ 630 h 834"/>
                <a:gd name="T20" fmla="*/ 678 w 864"/>
                <a:gd name="T21" fmla="*/ 630 h 834"/>
                <a:gd name="T22" fmla="*/ 666 w 864"/>
                <a:gd name="T23" fmla="*/ 630 h 834"/>
                <a:gd name="T24" fmla="*/ 660 w 864"/>
                <a:gd name="T25" fmla="*/ 642 h 834"/>
                <a:gd name="T26" fmla="*/ 654 w 864"/>
                <a:gd name="T27" fmla="*/ 654 h 834"/>
                <a:gd name="T28" fmla="*/ 642 w 864"/>
                <a:gd name="T29" fmla="*/ 660 h 834"/>
                <a:gd name="T30" fmla="*/ 636 w 864"/>
                <a:gd name="T31" fmla="*/ 654 h 834"/>
                <a:gd name="T32" fmla="*/ 624 w 864"/>
                <a:gd name="T33" fmla="*/ 684 h 834"/>
                <a:gd name="T34" fmla="*/ 606 w 864"/>
                <a:gd name="T35" fmla="*/ 690 h 834"/>
                <a:gd name="T36" fmla="*/ 612 w 864"/>
                <a:gd name="T37" fmla="*/ 702 h 834"/>
                <a:gd name="T38" fmla="*/ 594 w 864"/>
                <a:gd name="T39" fmla="*/ 732 h 834"/>
                <a:gd name="T40" fmla="*/ 588 w 864"/>
                <a:gd name="T41" fmla="*/ 732 h 834"/>
                <a:gd name="T42" fmla="*/ 576 w 864"/>
                <a:gd name="T43" fmla="*/ 732 h 834"/>
                <a:gd name="T44" fmla="*/ 594 w 864"/>
                <a:gd name="T45" fmla="*/ 768 h 834"/>
                <a:gd name="T46" fmla="*/ 546 w 864"/>
                <a:gd name="T47" fmla="*/ 828 h 834"/>
                <a:gd name="T48" fmla="*/ 462 w 864"/>
                <a:gd name="T49" fmla="*/ 750 h 834"/>
                <a:gd name="T50" fmla="*/ 408 w 864"/>
                <a:gd name="T51" fmla="*/ 654 h 834"/>
                <a:gd name="T52" fmla="*/ 336 w 864"/>
                <a:gd name="T53" fmla="*/ 534 h 834"/>
                <a:gd name="T54" fmla="*/ 252 w 864"/>
                <a:gd name="T55" fmla="*/ 528 h 834"/>
                <a:gd name="T56" fmla="*/ 216 w 864"/>
                <a:gd name="T57" fmla="*/ 582 h 834"/>
                <a:gd name="T58" fmla="*/ 126 w 864"/>
                <a:gd name="T59" fmla="*/ 528 h 834"/>
                <a:gd name="T60" fmla="*/ 6 w 864"/>
                <a:gd name="T61" fmla="*/ 342 h 834"/>
                <a:gd name="T62" fmla="*/ 234 w 864"/>
                <a:gd name="T63" fmla="*/ 348 h 834"/>
                <a:gd name="T64" fmla="*/ 456 w 864"/>
                <a:gd name="T65" fmla="*/ 12 h 834"/>
                <a:gd name="T66" fmla="*/ 468 w 864"/>
                <a:gd name="T67" fmla="*/ 174 h 834"/>
                <a:gd name="T68" fmla="*/ 498 w 864"/>
                <a:gd name="T69" fmla="*/ 192 h 834"/>
                <a:gd name="T70" fmla="*/ 564 w 864"/>
                <a:gd name="T71" fmla="*/ 198 h 834"/>
                <a:gd name="T72" fmla="*/ 594 w 864"/>
                <a:gd name="T73" fmla="*/ 210 h 834"/>
                <a:gd name="T74" fmla="*/ 624 w 864"/>
                <a:gd name="T75" fmla="*/ 216 h 834"/>
                <a:gd name="T76" fmla="*/ 642 w 864"/>
                <a:gd name="T77" fmla="*/ 216 h 834"/>
                <a:gd name="T78" fmla="*/ 660 w 864"/>
                <a:gd name="T79" fmla="*/ 216 h 834"/>
                <a:gd name="T80" fmla="*/ 750 w 864"/>
                <a:gd name="T81" fmla="*/ 210 h 834"/>
                <a:gd name="T82" fmla="*/ 798 w 864"/>
                <a:gd name="T83" fmla="*/ 234 h 8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864"/>
                <a:gd name="T127" fmla="*/ 0 h 834"/>
                <a:gd name="T128" fmla="*/ 864 w 864"/>
                <a:gd name="T129" fmla="*/ 834 h 8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864" h="834">
                  <a:moveTo>
                    <a:pt x="798" y="234"/>
                  </a:moveTo>
                  <a:lnTo>
                    <a:pt x="828" y="246"/>
                  </a:lnTo>
                  <a:lnTo>
                    <a:pt x="828" y="366"/>
                  </a:lnTo>
                  <a:lnTo>
                    <a:pt x="864" y="438"/>
                  </a:lnTo>
                  <a:lnTo>
                    <a:pt x="852" y="474"/>
                  </a:lnTo>
                  <a:lnTo>
                    <a:pt x="858" y="516"/>
                  </a:lnTo>
                  <a:lnTo>
                    <a:pt x="840" y="534"/>
                  </a:lnTo>
                  <a:lnTo>
                    <a:pt x="846" y="540"/>
                  </a:lnTo>
                  <a:lnTo>
                    <a:pt x="786" y="570"/>
                  </a:lnTo>
                  <a:lnTo>
                    <a:pt x="804" y="558"/>
                  </a:lnTo>
                  <a:lnTo>
                    <a:pt x="786" y="558"/>
                  </a:lnTo>
                  <a:lnTo>
                    <a:pt x="792" y="534"/>
                  </a:lnTo>
                  <a:lnTo>
                    <a:pt x="774" y="546"/>
                  </a:lnTo>
                  <a:lnTo>
                    <a:pt x="768" y="540"/>
                  </a:lnTo>
                  <a:lnTo>
                    <a:pt x="774" y="576"/>
                  </a:lnTo>
                  <a:lnTo>
                    <a:pt x="756" y="582"/>
                  </a:lnTo>
                  <a:lnTo>
                    <a:pt x="756" y="600"/>
                  </a:lnTo>
                  <a:lnTo>
                    <a:pt x="678" y="648"/>
                  </a:lnTo>
                  <a:lnTo>
                    <a:pt x="720" y="618"/>
                  </a:lnTo>
                  <a:lnTo>
                    <a:pt x="684" y="630"/>
                  </a:lnTo>
                  <a:lnTo>
                    <a:pt x="684" y="618"/>
                  </a:lnTo>
                  <a:lnTo>
                    <a:pt x="678" y="630"/>
                  </a:lnTo>
                  <a:lnTo>
                    <a:pt x="672" y="624"/>
                  </a:lnTo>
                  <a:lnTo>
                    <a:pt x="666" y="630"/>
                  </a:lnTo>
                  <a:lnTo>
                    <a:pt x="654" y="624"/>
                  </a:lnTo>
                  <a:lnTo>
                    <a:pt x="660" y="642"/>
                  </a:lnTo>
                  <a:lnTo>
                    <a:pt x="672" y="642"/>
                  </a:lnTo>
                  <a:lnTo>
                    <a:pt x="654" y="654"/>
                  </a:lnTo>
                  <a:lnTo>
                    <a:pt x="642" y="636"/>
                  </a:lnTo>
                  <a:lnTo>
                    <a:pt x="642" y="660"/>
                  </a:lnTo>
                  <a:lnTo>
                    <a:pt x="636" y="666"/>
                  </a:lnTo>
                  <a:lnTo>
                    <a:pt x="636" y="654"/>
                  </a:lnTo>
                  <a:lnTo>
                    <a:pt x="612" y="672"/>
                  </a:lnTo>
                  <a:lnTo>
                    <a:pt x="624" y="684"/>
                  </a:lnTo>
                  <a:lnTo>
                    <a:pt x="594" y="684"/>
                  </a:lnTo>
                  <a:lnTo>
                    <a:pt x="606" y="690"/>
                  </a:lnTo>
                  <a:lnTo>
                    <a:pt x="606" y="702"/>
                  </a:lnTo>
                  <a:lnTo>
                    <a:pt x="612" y="702"/>
                  </a:lnTo>
                  <a:lnTo>
                    <a:pt x="600" y="732"/>
                  </a:lnTo>
                  <a:lnTo>
                    <a:pt x="594" y="732"/>
                  </a:lnTo>
                  <a:lnTo>
                    <a:pt x="594" y="720"/>
                  </a:lnTo>
                  <a:lnTo>
                    <a:pt x="588" y="732"/>
                  </a:lnTo>
                  <a:lnTo>
                    <a:pt x="576" y="720"/>
                  </a:lnTo>
                  <a:lnTo>
                    <a:pt x="576" y="732"/>
                  </a:lnTo>
                  <a:lnTo>
                    <a:pt x="600" y="732"/>
                  </a:lnTo>
                  <a:lnTo>
                    <a:pt x="594" y="768"/>
                  </a:lnTo>
                  <a:lnTo>
                    <a:pt x="618" y="834"/>
                  </a:lnTo>
                  <a:lnTo>
                    <a:pt x="546" y="828"/>
                  </a:lnTo>
                  <a:lnTo>
                    <a:pt x="480" y="798"/>
                  </a:lnTo>
                  <a:lnTo>
                    <a:pt x="462" y="750"/>
                  </a:lnTo>
                  <a:lnTo>
                    <a:pt x="456" y="702"/>
                  </a:lnTo>
                  <a:lnTo>
                    <a:pt x="408" y="654"/>
                  </a:lnTo>
                  <a:lnTo>
                    <a:pt x="372" y="570"/>
                  </a:lnTo>
                  <a:lnTo>
                    <a:pt x="336" y="534"/>
                  </a:lnTo>
                  <a:lnTo>
                    <a:pt x="276" y="516"/>
                  </a:lnTo>
                  <a:lnTo>
                    <a:pt x="252" y="528"/>
                  </a:lnTo>
                  <a:lnTo>
                    <a:pt x="234" y="564"/>
                  </a:lnTo>
                  <a:lnTo>
                    <a:pt x="216" y="582"/>
                  </a:lnTo>
                  <a:lnTo>
                    <a:pt x="198" y="576"/>
                  </a:lnTo>
                  <a:lnTo>
                    <a:pt x="126" y="528"/>
                  </a:lnTo>
                  <a:lnTo>
                    <a:pt x="108" y="450"/>
                  </a:lnTo>
                  <a:lnTo>
                    <a:pt x="6" y="342"/>
                  </a:lnTo>
                  <a:lnTo>
                    <a:pt x="0" y="330"/>
                  </a:lnTo>
                  <a:lnTo>
                    <a:pt x="234" y="348"/>
                  </a:lnTo>
                  <a:lnTo>
                    <a:pt x="264" y="0"/>
                  </a:lnTo>
                  <a:lnTo>
                    <a:pt x="456" y="12"/>
                  </a:lnTo>
                  <a:lnTo>
                    <a:pt x="444" y="162"/>
                  </a:lnTo>
                  <a:lnTo>
                    <a:pt x="468" y="174"/>
                  </a:lnTo>
                  <a:lnTo>
                    <a:pt x="486" y="174"/>
                  </a:lnTo>
                  <a:lnTo>
                    <a:pt x="498" y="192"/>
                  </a:lnTo>
                  <a:lnTo>
                    <a:pt x="540" y="204"/>
                  </a:lnTo>
                  <a:lnTo>
                    <a:pt x="564" y="198"/>
                  </a:lnTo>
                  <a:lnTo>
                    <a:pt x="582" y="222"/>
                  </a:lnTo>
                  <a:lnTo>
                    <a:pt x="594" y="210"/>
                  </a:lnTo>
                  <a:lnTo>
                    <a:pt x="612" y="228"/>
                  </a:lnTo>
                  <a:lnTo>
                    <a:pt x="624" y="216"/>
                  </a:lnTo>
                  <a:lnTo>
                    <a:pt x="630" y="234"/>
                  </a:lnTo>
                  <a:lnTo>
                    <a:pt x="642" y="216"/>
                  </a:lnTo>
                  <a:lnTo>
                    <a:pt x="648" y="222"/>
                  </a:lnTo>
                  <a:lnTo>
                    <a:pt x="660" y="216"/>
                  </a:lnTo>
                  <a:lnTo>
                    <a:pt x="678" y="234"/>
                  </a:lnTo>
                  <a:lnTo>
                    <a:pt x="750" y="210"/>
                  </a:lnTo>
                  <a:lnTo>
                    <a:pt x="798" y="240"/>
                  </a:lnTo>
                  <a:lnTo>
                    <a:pt x="798" y="234"/>
                  </a:lnTo>
                  <a:close/>
                </a:path>
              </a:pathLst>
            </a:custGeom>
            <a:solidFill>
              <a:srgbClr val="FF4500"/>
            </a:solidFill>
            <a:ln w="9525">
              <a:solidFill>
                <a:srgbClr val="FF4500"/>
              </a:solidFill>
              <a:prstDash val="solid"/>
              <a:round/>
              <a:headEnd/>
              <a:tailEnd/>
            </a:ln>
          </p:spPr>
          <p:txBody>
            <a:bodyPr/>
            <a:lstStyle/>
            <a:p>
              <a:endParaRPr lang="en-US"/>
            </a:p>
          </p:txBody>
        </p:sp>
        <p:sp>
          <p:nvSpPr>
            <p:cNvPr id="13420" name="Freeform 232"/>
            <p:cNvSpPr>
              <a:spLocks/>
            </p:cNvSpPr>
            <p:nvPr/>
          </p:nvSpPr>
          <p:spPr bwMode="auto">
            <a:xfrm>
              <a:off x="2211" y="2316"/>
              <a:ext cx="864" cy="834"/>
            </a:xfrm>
            <a:custGeom>
              <a:avLst/>
              <a:gdLst>
                <a:gd name="T0" fmla="*/ 828 w 864"/>
                <a:gd name="T1" fmla="*/ 246 h 834"/>
                <a:gd name="T2" fmla="*/ 864 w 864"/>
                <a:gd name="T3" fmla="*/ 438 h 834"/>
                <a:gd name="T4" fmla="*/ 858 w 864"/>
                <a:gd name="T5" fmla="*/ 516 h 834"/>
                <a:gd name="T6" fmla="*/ 846 w 864"/>
                <a:gd name="T7" fmla="*/ 540 h 834"/>
                <a:gd name="T8" fmla="*/ 804 w 864"/>
                <a:gd name="T9" fmla="*/ 558 h 834"/>
                <a:gd name="T10" fmla="*/ 792 w 864"/>
                <a:gd name="T11" fmla="*/ 534 h 834"/>
                <a:gd name="T12" fmla="*/ 768 w 864"/>
                <a:gd name="T13" fmla="*/ 540 h 834"/>
                <a:gd name="T14" fmla="*/ 756 w 864"/>
                <a:gd name="T15" fmla="*/ 582 h 834"/>
                <a:gd name="T16" fmla="*/ 678 w 864"/>
                <a:gd name="T17" fmla="*/ 648 h 834"/>
                <a:gd name="T18" fmla="*/ 684 w 864"/>
                <a:gd name="T19" fmla="*/ 630 h 834"/>
                <a:gd name="T20" fmla="*/ 678 w 864"/>
                <a:gd name="T21" fmla="*/ 630 h 834"/>
                <a:gd name="T22" fmla="*/ 666 w 864"/>
                <a:gd name="T23" fmla="*/ 630 h 834"/>
                <a:gd name="T24" fmla="*/ 660 w 864"/>
                <a:gd name="T25" fmla="*/ 642 h 834"/>
                <a:gd name="T26" fmla="*/ 654 w 864"/>
                <a:gd name="T27" fmla="*/ 654 h 834"/>
                <a:gd name="T28" fmla="*/ 642 w 864"/>
                <a:gd name="T29" fmla="*/ 660 h 834"/>
                <a:gd name="T30" fmla="*/ 636 w 864"/>
                <a:gd name="T31" fmla="*/ 654 h 834"/>
                <a:gd name="T32" fmla="*/ 624 w 864"/>
                <a:gd name="T33" fmla="*/ 684 h 834"/>
                <a:gd name="T34" fmla="*/ 606 w 864"/>
                <a:gd name="T35" fmla="*/ 690 h 834"/>
                <a:gd name="T36" fmla="*/ 612 w 864"/>
                <a:gd name="T37" fmla="*/ 702 h 834"/>
                <a:gd name="T38" fmla="*/ 594 w 864"/>
                <a:gd name="T39" fmla="*/ 732 h 834"/>
                <a:gd name="T40" fmla="*/ 588 w 864"/>
                <a:gd name="T41" fmla="*/ 732 h 834"/>
                <a:gd name="T42" fmla="*/ 576 w 864"/>
                <a:gd name="T43" fmla="*/ 732 h 834"/>
                <a:gd name="T44" fmla="*/ 594 w 864"/>
                <a:gd name="T45" fmla="*/ 768 h 834"/>
                <a:gd name="T46" fmla="*/ 546 w 864"/>
                <a:gd name="T47" fmla="*/ 828 h 834"/>
                <a:gd name="T48" fmla="*/ 462 w 864"/>
                <a:gd name="T49" fmla="*/ 750 h 834"/>
                <a:gd name="T50" fmla="*/ 408 w 864"/>
                <a:gd name="T51" fmla="*/ 654 h 834"/>
                <a:gd name="T52" fmla="*/ 336 w 864"/>
                <a:gd name="T53" fmla="*/ 534 h 834"/>
                <a:gd name="T54" fmla="*/ 252 w 864"/>
                <a:gd name="T55" fmla="*/ 528 h 834"/>
                <a:gd name="T56" fmla="*/ 216 w 864"/>
                <a:gd name="T57" fmla="*/ 582 h 834"/>
                <a:gd name="T58" fmla="*/ 126 w 864"/>
                <a:gd name="T59" fmla="*/ 528 h 834"/>
                <a:gd name="T60" fmla="*/ 6 w 864"/>
                <a:gd name="T61" fmla="*/ 342 h 834"/>
                <a:gd name="T62" fmla="*/ 234 w 864"/>
                <a:gd name="T63" fmla="*/ 348 h 834"/>
                <a:gd name="T64" fmla="*/ 456 w 864"/>
                <a:gd name="T65" fmla="*/ 12 h 834"/>
                <a:gd name="T66" fmla="*/ 468 w 864"/>
                <a:gd name="T67" fmla="*/ 174 h 834"/>
                <a:gd name="T68" fmla="*/ 498 w 864"/>
                <a:gd name="T69" fmla="*/ 192 h 834"/>
                <a:gd name="T70" fmla="*/ 564 w 864"/>
                <a:gd name="T71" fmla="*/ 198 h 834"/>
                <a:gd name="T72" fmla="*/ 594 w 864"/>
                <a:gd name="T73" fmla="*/ 210 h 834"/>
                <a:gd name="T74" fmla="*/ 624 w 864"/>
                <a:gd name="T75" fmla="*/ 216 h 834"/>
                <a:gd name="T76" fmla="*/ 642 w 864"/>
                <a:gd name="T77" fmla="*/ 216 h 834"/>
                <a:gd name="T78" fmla="*/ 660 w 864"/>
                <a:gd name="T79" fmla="*/ 216 h 834"/>
                <a:gd name="T80" fmla="*/ 750 w 864"/>
                <a:gd name="T81" fmla="*/ 210 h 834"/>
                <a:gd name="T82" fmla="*/ 798 w 864"/>
                <a:gd name="T83" fmla="*/ 234 h 8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864"/>
                <a:gd name="T127" fmla="*/ 0 h 834"/>
                <a:gd name="T128" fmla="*/ 864 w 864"/>
                <a:gd name="T129" fmla="*/ 834 h 8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864" h="834">
                  <a:moveTo>
                    <a:pt x="798" y="234"/>
                  </a:moveTo>
                  <a:lnTo>
                    <a:pt x="828" y="246"/>
                  </a:lnTo>
                  <a:lnTo>
                    <a:pt x="828" y="366"/>
                  </a:lnTo>
                  <a:lnTo>
                    <a:pt x="864" y="438"/>
                  </a:lnTo>
                  <a:lnTo>
                    <a:pt x="852" y="474"/>
                  </a:lnTo>
                  <a:lnTo>
                    <a:pt x="858" y="516"/>
                  </a:lnTo>
                  <a:lnTo>
                    <a:pt x="840" y="534"/>
                  </a:lnTo>
                  <a:lnTo>
                    <a:pt x="846" y="540"/>
                  </a:lnTo>
                  <a:lnTo>
                    <a:pt x="786" y="570"/>
                  </a:lnTo>
                  <a:lnTo>
                    <a:pt x="804" y="558"/>
                  </a:lnTo>
                  <a:lnTo>
                    <a:pt x="786" y="558"/>
                  </a:lnTo>
                  <a:lnTo>
                    <a:pt x="792" y="534"/>
                  </a:lnTo>
                  <a:lnTo>
                    <a:pt x="774" y="546"/>
                  </a:lnTo>
                  <a:lnTo>
                    <a:pt x="768" y="540"/>
                  </a:lnTo>
                  <a:lnTo>
                    <a:pt x="774" y="576"/>
                  </a:lnTo>
                  <a:lnTo>
                    <a:pt x="756" y="582"/>
                  </a:lnTo>
                  <a:lnTo>
                    <a:pt x="756" y="600"/>
                  </a:lnTo>
                  <a:lnTo>
                    <a:pt x="678" y="648"/>
                  </a:lnTo>
                  <a:lnTo>
                    <a:pt x="720" y="618"/>
                  </a:lnTo>
                  <a:lnTo>
                    <a:pt x="684" y="630"/>
                  </a:lnTo>
                  <a:lnTo>
                    <a:pt x="684" y="618"/>
                  </a:lnTo>
                  <a:lnTo>
                    <a:pt x="678" y="630"/>
                  </a:lnTo>
                  <a:lnTo>
                    <a:pt x="672" y="624"/>
                  </a:lnTo>
                  <a:lnTo>
                    <a:pt x="666" y="630"/>
                  </a:lnTo>
                  <a:lnTo>
                    <a:pt x="654" y="624"/>
                  </a:lnTo>
                  <a:lnTo>
                    <a:pt x="660" y="642"/>
                  </a:lnTo>
                  <a:lnTo>
                    <a:pt x="672" y="642"/>
                  </a:lnTo>
                  <a:lnTo>
                    <a:pt x="654" y="654"/>
                  </a:lnTo>
                  <a:lnTo>
                    <a:pt x="642" y="636"/>
                  </a:lnTo>
                  <a:lnTo>
                    <a:pt x="642" y="660"/>
                  </a:lnTo>
                  <a:lnTo>
                    <a:pt x="636" y="666"/>
                  </a:lnTo>
                  <a:lnTo>
                    <a:pt x="636" y="654"/>
                  </a:lnTo>
                  <a:lnTo>
                    <a:pt x="612" y="672"/>
                  </a:lnTo>
                  <a:lnTo>
                    <a:pt x="624" y="684"/>
                  </a:lnTo>
                  <a:lnTo>
                    <a:pt x="594" y="684"/>
                  </a:lnTo>
                  <a:lnTo>
                    <a:pt x="606" y="690"/>
                  </a:lnTo>
                  <a:lnTo>
                    <a:pt x="606" y="702"/>
                  </a:lnTo>
                  <a:lnTo>
                    <a:pt x="612" y="702"/>
                  </a:lnTo>
                  <a:lnTo>
                    <a:pt x="600" y="732"/>
                  </a:lnTo>
                  <a:lnTo>
                    <a:pt x="594" y="732"/>
                  </a:lnTo>
                  <a:lnTo>
                    <a:pt x="594" y="720"/>
                  </a:lnTo>
                  <a:lnTo>
                    <a:pt x="588" y="732"/>
                  </a:lnTo>
                  <a:lnTo>
                    <a:pt x="576" y="720"/>
                  </a:lnTo>
                  <a:lnTo>
                    <a:pt x="576" y="732"/>
                  </a:lnTo>
                  <a:lnTo>
                    <a:pt x="600" y="732"/>
                  </a:lnTo>
                  <a:lnTo>
                    <a:pt x="594" y="768"/>
                  </a:lnTo>
                  <a:lnTo>
                    <a:pt x="618" y="834"/>
                  </a:lnTo>
                  <a:lnTo>
                    <a:pt x="546" y="828"/>
                  </a:lnTo>
                  <a:lnTo>
                    <a:pt x="480" y="798"/>
                  </a:lnTo>
                  <a:lnTo>
                    <a:pt x="462" y="750"/>
                  </a:lnTo>
                  <a:lnTo>
                    <a:pt x="456" y="702"/>
                  </a:lnTo>
                  <a:lnTo>
                    <a:pt x="408" y="654"/>
                  </a:lnTo>
                  <a:lnTo>
                    <a:pt x="372" y="570"/>
                  </a:lnTo>
                  <a:lnTo>
                    <a:pt x="336" y="534"/>
                  </a:lnTo>
                  <a:lnTo>
                    <a:pt x="276" y="516"/>
                  </a:lnTo>
                  <a:lnTo>
                    <a:pt x="252" y="528"/>
                  </a:lnTo>
                  <a:lnTo>
                    <a:pt x="234" y="564"/>
                  </a:lnTo>
                  <a:lnTo>
                    <a:pt x="216" y="582"/>
                  </a:lnTo>
                  <a:lnTo>
                    <a:pt x="198" y="576"/>
                  </a:lnTo>
                  <a:lnTo>
                    <a:pt x="126" y="528"/>
                  </a:lnTo>
                  <a:lnTo>
                    <a:pt x="108" y="450"/>
                  </a:lnTo>
                  <a:lnTo>
                    <a:pt x="6" y="342"/>
                  </a:lnTo>
                  <a:lnTo>
                    <a:pt x="0" y="330"/>
                  </a:lnTo>
                  <a:lnTo>
                    <a:pt x="234" y="348"/>
                  </a:lnTo>
                  <a:lnTo>
                    <a:pt x="264" y="0"/>
                  </a:lnTo>
                  <a:lnTo>
                    <a:pt x="456" y="12"/>
                  </a:lnTo>
                  <a:lnTo>
                    <a:pt x="444" y="162"/>
                  </a:lnTo>
                  <a:lnTo>
                    <a:pt x="468" y="174"/>
                  </a:lnTo>
                  <a:lnTo>
                    <a:pt x="486" y="174"/>
                  </a:lnTo>
                  <a:lnTo>
                    <a:pt x="498" y="192"/>
                  </a:lnTo>
                  <a:lnTo>
                    <a:pt x="540" y="204"/>
                  </a:lnTo>
                  <a:lnTo>
                    <a:pt x="564" y="198"/>
                  </a:lnTo>
                  <a:lnTo>
                    <a:pt x="582" y="222"/>
                  </a:lnTo>
                  <a:lnTo>
                    <a:pt x="594" y="210"/>
                  </a:lnTo>
                  <a:lnTo>
                    <a:pt x="612" y="228"/>
                  </a:lnTo>
                  <a:lnTo>
                    <a:pt x="624" y="216"/>
                  </a:lnTo>
                  <a:lnTo>
                    <a:pt x="630" y="234"/>
                  </a:lnTo>
                  <a:lnTo>
                    <a:pt x="642" y="216"/>
                  </a:lnTo>
                  <a:lnTo>
                    <a:pt x="648" y="222"/>
                  </a:lnTo>
                  <a:lnTo>
                    <a:pt x="660" y="216"/>
                  </a:lnTo>
                  <a:lnTo>
                    <a:pt x="678" y="234"/>
                  </a:lnTo>
                  <a:lnTo>
                    <a:pt x="750" y="210"/>
                  </a:lnTo>
                  <a:lnTo>
                    <a:pt x="798" y="240"/>
                  </a:lnTo>
                  <a:lnTo>
                    <a:pt x="798" y="234"/>
                  </a:lnTo>
                  <a:lnTo>
                    <a:pt x="798" y="240"/>
                  </a:lnTo>
                </a:path>
              </a:pathLst>
            </a:custGeom>
            <a:noFill/>
            <a:ln w="9525">
              <a:solidFill>
                <a:srgbClr val="000000"/>
              </a:solidFill>
              <a:prstDash val="solid"/>
              <a:round/>
              <a:headEnd/>
              <a:tailEnd/>
            </a:ln>
          </p:spPr>
          <p:txBody>
            <a:bodyPr/>
            <a:lstStyle/>
            <a:p>
              <a:endParaRPr lang="en-US"/>
            </a:p>
          </p:txBody>
        </p:sp>
        <p:sp>
          <p:nvSpPr>
            <p:cNvPr id="13421" name="Freeform 233"/>
            <p:cNvSpPr>
              <a:spLocks/>
            </p:cNvSpPr>
            <p:nvPr/>
          </p:nvSpPr>
          <p:spPr bwMode="auto">
            <a:xfrm>
              <a:off x="1803" y="1800"/>
              <a:ext cx="348" cy="438"/>
            </a:xfrm>
            <a:custGeom>
              <a:avLst/>
              <a:gdLst>
                <a:gd name="T0" fmla="*/ 306 w 348"/>
                <a:gd name="T1" fmla="*/ 438 h 438"/>
                <a:gd name="T2" fmla="*/ 0 w 348"/>
                <a:gd name="T3" fmla="*/ 384 h 438"/>
                <a:gd name="T4" fmla="*/ 78 w 348"/>
                <a:gd name="T5" fmla="*/ 0 h 438"/>
                <a:gd name="T6" fmla="*/ 132 w 348"/>
                <a:gd name="T7" fmla="*/ 12 h 438"/>
                <a:gd name="T8" fmla="*/ 246 w 348"/>
                <a:gd name="T9" fmla="*/ 30 h 438"/>
                <a:gd name="T10" fmla="*/ 234 w 348"/>
                <a:gd name="T11" fmla="*/ 108 h 438"/>
                <a:gd name="T12" fmla="*/ 348 w 348"/>
                <a:gd name="T13" fmla="*/ 126 h 438"/>
                <a:gd name="T14" fmla="*/ 312 w 348"/>
                <a:gd name="T15" fmla="*/ 390 h 438"/>
                <a:gd name="T16" fmla="*/ 306 w 348"/>
                <a:gd name="T17" fmla="*/ 438 h 4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8"/>
                <a:gd name="T28" fmla="*/ 0 h 438"/>
                <a:gd name="T29" fmla="*/ 348 w 348"/>
                <a:gd name="T30" fmla="*/ 438 h 4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8" h="438">
                  <a:moveTo>
                    <a:pt x="306" y="438"/>
                  </a:moveTo>
                  <a:lnTo>
                    <a:pt x="0" y="384"/>
                  </a:lnTo>
                  <a:lnTo>
                    <a:pt x="78" y="0"/>
                  </a:lnTo>
                  <a:lnTo>
                    <a:pt x="132" y="12"/>
                  </a:lnTo>
                  <a:lnTo>
                    <a:pt x="246" y="30"/>
                  </a:lnTo>
                  <a:lnTo>
                    <a:pt x="234" y="108"/>
                  </a:lnTo>
                  <a:lnTo>
                    <a:pt x="348" y="126"/>
                  </a:lnTo>
                  <a:lnTo>
                    <a:pt x="312" y="390"/>
                  </a:lnTo>
                  <a:lnTo>
                    <a:pt x="306" y="438"/>
                  </a:lnTo>
                  <a:close/>
                </a:path>
              </a:pathLst>
            </a:custGeom>
            <a:solidFill>
              <a:srgbClr val="FF8C00"/>
            </a:solidFill>
            <a:ln w="9525">
              <a:solidFill>
                <a:srgbClr val="FF8C00"/>
              </a:solidFill>
              <a:prstDash val="solid"/>
              <a:round/>
              <a:headEnd/>
              <a:tailEnd/>
            </a:ln>
          </p:spPr>
          <p:txBody>
            <a:bodyPr/>
            <a:lstStyle/>
            <a:p>
              <a:endParaRPr lang="en-US"/>
            </a:p>
          </p:txBody>
        </p:sp>
        <p:sp>
          <p:nvSpPr>
            <p:cNvPr id="13422" name="Freeform 234"/>
            <p:cNvSpPr>
              <a:spLocks/>
            </p:cNvSpPr>
            <p:nvPr/>
          </p:nvSpPr>
          <p:spPr bwMode="auto">
            <a:xfrm>
              <a:off x="1803" y="1800"/>
              <a:ext cx="348" cy="444"/>
            </a:xfrm>
            <a:custGeom>
              <a:avLst/>
              <a:gdLst>
                <a:gd name="T0" fmla="*/ 306 w 348"/>
                <a:gd name="T1" fmla="*/ 438 h 444"/>
                <a:gd name="T2" fmla="*/ 0 w 348"/>
                <a:gd name="T3" fmla="*/ 384 h 444"/>
                <a:gd name="T4" fmla="*/ 78 w 348"/>
                <a:gd name="T5" fmla="*/ 0 h 444"/>
                <a:gd name="T6" fmla="*/ 132 w 348"/>
                <a:gd name="T7" fmla="*/ 12 h 444"/>
                <a:gd name="T8" fmla="*/ 246 w 348"/>
                <a:gd name="T9" fmla="*/ 30 h 444"/>
                <a:gd name="T10" fmla="*/ 234 w 348"/>
                <a:gd name="T11" fmla="*/ 108 h 444"/>
                <a:gd name="T12" fmla="*/ 348 w 348"/>
                <a:gd name="T13" fmla="*/ 126 h 444"/>
                <a:gd name="T14" fmla="*/ 312 w 348"/>
                <a:gd name="T15" fmla="*/ 390 h 444"/>
                <a:gd name="T16" fmla="*/ 306 w 348"/>
                <a:gd name="T17" fmla="*/ 438 h 444"/>
                <a:gd name="T18" fmla="*/ 306 w 348"/>
                <a:gd name="T19" fmla="*/ 444 h 4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48"/>
                <a:gd name="T31" fmla="*/ 0 h 444"/>
                <a:gd name="T32" fmla="*/ 348 w 348"/>
                <a:gd name="T33" fmla="*/ 444 h 44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48" h="444">
                  <a:moveTo>
                    <a:pt x="306" y="438"/>
                  </a:moveTo>
                  <a:lnTo>
                    <a:pt x="0" y="384"/>
                  </a:lnTo>
                  <a:lnTo>
                    <a:pt x="78" y="0"/>
                  </a:lnTo>
                  <a:lnTo>
                    <a:pt x="132" y="12"/>
                  </a:lnTo>
                  <a:lnTo>
                    <a:pt x="246" y="30"/>
                  </a:lnTo>
                  <a:lnTo>
                    <a:pt x="234" y="108"/>
                  </a:lnTo>
                  <a:lnTo>
                    <a:pt x="348" y="126"/>
                  </a:lnTo>
                  <a:lnTo>
                    <a:pt x="312" y="390"/>
                  </a:lnTo>
                  <a:lnTo>
                    <a:pt x="306" y="438"/>
                  </a:lnTo>
                  <a:lnTo>
                    <a:pt x="306" y="444"/>
                  </a:lnTo>
                </a:path>
              </a:pathLst>
            </a:custGeom>
            <a:noFill/>
            <a:ln w="9525">
              <a:solidFill>
                <a:srgbClr val="000000"/>
              </a:solidFill>
              <a:prstDash val="solid"/>
              <a:round/>
              <a:headEnd/>
              <a:tailEnd/>
            </a:ln>
          </p:spPr>
          <p:txBody>
            <a:bodyPr/>
            <a:lstStyle/>
            <a:p>
              <a:endParaRPr lang="en-US"/>
            </a:p>
          </p:txBody>
        </p:sp>
        <p:sp>
          <p:nvSpPr>
            <p:cNvPr id="13423" name="Freeform 235"/>
            <p:cNvSpPr>
              <a:spLocks/>
            </p:cNvSpPr>
            <p:nvPr/>
          </p:nvSpPr>
          <p:spPr bwMode="auto">
            <a:xfrm>
              <a:off x="4155" y="1494"/>
              <a:ext cx="102" cy="198"/>
            </a:xfrm>
            <a:custGeom>
              <a:avLst/>
              <a:gdLst>
                <a:gd name="T0" fmla="*/ 90 w 102"/>
                <a:gd name="T1" fmla="*/ 186 h 198"/>
                <a:gd name="T2" fmla="*/ 66 w 102"/>
                <a:gd name="T3" fmla="*/ 192 h 198"/>
                <a:gd name="T4" fmla="*/ 48 w 102"/>
                <a:gd name="T5" fmla="*/ 198 h 198"/>
                <a:gd name="T6" fmla="*/ 42 w 102"/>
                <a:gd name="T7" fmla="*/ 192 h 198"/>
                <a:gd name="T8" fmla="*/ 30 w 102"/>
                <a:gd name="T9" fmla="*/ 138 h 198"/>
                <a:gd name="T10" fmla="*/ 24 w 102"/>
                <a:gd name="T11" fmla="*/ 138 h 198"/>
                <a:gd name="T12" fmla="*/ 12 w 102"/>
                <a:gd name="T13" fmla="*/ 102 h 198"/>
                <a:gd name="T14" fmla="*/ 0 w 102"/>
                <a:gd name="T15" fmla="*/ 30 h 198"/>
                <a:gd name="T16" fmla="*/ 96 w 102"/>
                <a:gd name="T17" fmla="*/ 0 h 198"/>
                <a:gd name="T18" fmla="*/ 102 w 102"/>
                <a:gd name="T19" fmla="*/ 42 h 198"/>
                <a:gd name="T20" fmla="*/ 84 w 102"/>
                <a:gd name="T21" fmla="*/ 66 h 198"/>
                <a:gd name="T22" fmla="*/ 78 w 102"/>
                <a:gd name="T23" fmla="*/ 120 h 198"/>
                <a:gd name="T24" fmla="*/ 90 w 102"/>
                <a:gd name="T25" fmla="*/ 186 h 19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198"/>
                <a:gd name="T41" fmla="*/ 102 w 102"/>
                <a:gd name="T42" fmla="*/ 198 h 19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198">
                  <a:moveTo>
                    <a:pt x="90" y="186"/>
                  </a:moveTo>
                  <a:lnTo>
                    <a:pt x="66" y="192"/>
                  </a:lnTo>
                  <a:lnTo>
                    <a:pt x="48" y="198"/>
                  </a:lnTo>
                  <a:lnTo>
                    <a:pt x="42" y="192"/>
                  </a:lnTo>
                  <a:lnTo>
                    <a:pt x="30" y="138"/>
                  </a:lnTo>
                  <a:lnTo>
                    <a:pt x="24" y="138"/>
                  </a:lnTo>
                  <a:lnTo>
                    <a:pt x="12" y="102"/>
                  </a:lnTo>
                  <a:lnTo>
                    <a:pt x="0" y="30"/>
                  </a:lnTo>
                  <a:lnTo>
                    <a:pt x="96" y="0"/>
                  </a:lnTo>
                  <a:lnTo>
                    <a:pt x="102" y="42"/>
                  </a:lnTo>
                  <a:lnTo>
                    <a:pt x="84" y="66"/>
                  </a:lnTo>
                  <a:lnTo>
                    <a:pt x="78" y="120"/>
                  </a:lnTo>
                  <a:lnTo>
                    <a:pt x="90" y="186"/>
                  </a:lnTo>
                  <a:close/>
                </a:path>
              </a:pathLst>
            </a:custGeom>
            <a:solidFill>
              <a:srgbClr val="FFAA00"/>
            </a:solidFill>
            <a:ln w="9525">
              <a:solidFill>
                <a:srgbClr val="FFAA00"/>
              </a:solidFill>
              <a:prstDash val="solid"/>
              <a:round/>
              <a:headEnd/>
              <a:tailEnd/>
            </a:ln>
          </p:spPr>
          <p:txBody>
            <a:bodyPr/>
            <a:lstStyle/>
            <a:p>
              <a:endParaRPr lang="en-US"/>
            </a:p>
          </p:txBody>
        </p:sp>
        <p:sp>
          <p:nvSpPr>
            <p:cNvPr id="13424" name="Freeform 236"/>
            <p:cNvSpPr>
              <a:spLocks/>
            </p:cNvSpPr>
            <p:nvPr/>
          </p:nvSpPr>
          <p:spPr bwMode="auto">
            <a:xfrm>
              <a:off x="4155" y="1494"/>
              <a:ext cx="102" cy="198"/>
            </a:xfrm>
            <a:custGeom>
              <a:avLst/>
              <a:gdLst>
                <a:gd name="T0" fmla="*/ 90 w 102"/>
                <a:gd name="T1" fmla="*/ 186 h 198"/>
                <a:gd name="T2" fmla="*/ 66 w 102"/>
                <a:gd name="T3" fmla="*/ 192 h 198"/>
                <a:gd name="T4" fmla="*/ 48 w 102"/>
                <a:gd name="T5" fmla="*/ 198 h 198"/>
                <a:gd name="T6" fmla="*/ 42 w 102"/>
                <a:gd name="T7" fmla="*/ 192 h 198"/>
                <a:gd name="T8" fmla="*/ 30 w 102"/>
                <a:gd name="T9" fmla="*/ 138 h 198"/>
                <a:gd name="T10" fmla="*/ 24 w 102"/>
                <a:gd name="T11" fmla="*/ 138 h 198"/>
                <a:gd name="T12" fmla="*/ 12 w 102"/>
                <a:gd name="T13" fmla="*/ 102 h 198"/>
                <a:gd name="T14" fmla="*/ 0 w 102"/>
                <a:gd name="T15" fmla="*/ 30 h 198"/>
                <a:gd name="T16" fmla="*/ 96 w 102"/>
                <a:gd name="T17" fmla="*/ 0 h 198"/>
                <a:gd name="T18" fmla="*/ 102 w 102"/>
                <a:gd name="T19" fmla="*/ 42 h 198"/>
                <a:gd name="T20" fmla="*/ 84 w 102"/>
                <a:gd name="T21" fmla="*/ 66 h 198"/>
                <a:gd name="T22" fmla="*/ 78 w 102"/>
                <a:gd name="T23" fmla="*/ 120 h 198"/>
                <a:gd name="T24" fmla="*/ 90 w 102"/>
                <a:gd name="T25" fmla="*/ 186 h 198"/>
                <a:gd name="T26" fmla="*/ 90 w 102"/>
                <a:gd name="T27" fmla="*/ 192 h 19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2"/>
                <a:gd name="T43" fmla="*/ 0 h 198"/>
                <a:gd name="T44" fmla="*/ 102 w 102"/>
                <a:gd name="T45" fmla="*/ 198 h 19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2" h="198">
                  <a:moveTo>
                    <a:pt x="90" y="186"/>
                  </a:moveTo>
                  <a:lnTo>
                    <a:pt x="66" y="192"/>
                  </a:lnTo>
                  <a:lnTo>
                    <a:pt x="48" y="198"/>
                  </a:lnTo>
                  <a:lnTo>
                    <a:pt x="42" y="192"/>
                  </a:lnTo>
                  <a:lnTo>
                    <a:pt x="30" y="138"/>
                  </a:lnTo>
                  <a:lnTo>
                    <a:pt x="24" y="138"/>
                  </a:lnTo>
                  <a:lnTo>
                    <a:pt x="12" y="102"/>
                  </a:lnTo>
                  <a:lnTo>
                    <a:pt x="0" y="30"/>
                  </a:lnTo>
                  <a:lnTo>
                    <a:pt x="96" y="0"/>
                  </a:lnTo>
                  <a:lnTo>
                    <a:pt x="102" y="42"/>
                  </a:lnTo>
                  <a:lnTo>
                    <a:pt x="84" y="66"/>
                  </a:lnTo>
                  <a:lnTo>
                    <a:pt x="78" y="120"/>
                  </a:lnTo>
                  <a:lnTo>
                    <a:pt x="90" y="186"/>
                  </a:lnTo>
                  <a:lnTo>
                    <a:pt x="90" y="192"/>
                  </a:lnTo>
                </a:path>
              </a:pathLst>
            </a:custGeom>
            <a:noFill/>
            <a:ln w="9525">
              <a:solidFill>
                <a:srgbClr val="000000"/>
              </a:solidFill>
              <a:prstDash val="solid"/>
              <a:round/>
              <a:headEnd/>
              <a:tailEnd/>
            </a:ln>
          </p:spPr>
          <p:txBody>
            <a:bodyPr/>
            <a:lstStyle/>
            <a:p>
              <a:endParaRPr lang="en-US"/>
            </a:p>
          </p:txBody>
        </p:sp>
        <p:sp>
          <p:nvSpPr>
            <p:cNvPr id="13425" name="Freeform 237"/>
            <p:cNvSpPr>
              <a:spLocks/>
            </p:cNvSpPr>
            <p:nvPr/>
          </p:nvSpPr>
          <p:spPr bwMode="auto">
            <a:xfrm>
              <a:off x="4167" y="2076"/>
              <a:ext cx="6" cy="18"/>
            </a:xfrm>
            <a:custGeom>
              <a:avLst/>
              <a:gdLst>
                <a:gd name="T0" fmla="*/ 6 w 6"/>
                <a:gd name="T1" fmla="*/ 0 h 18"/>
                <a:gd name="T2" fmla="*/ 0 w 6"/>
                <a:gd name="T3" fmla="*/ 18 h 18"/>
                <a:gd name="T4" fmla="*/ 0 w 6"/>
                <a:gd name="T5" fmla="*/ 0 h 18"/>
                <a:gd name="T6" fmla="*/ 6 w 6"/>
                <a:gd name="T7" fmla="*/ 0 h 18"/>
                <a:gd name="T8" fmla="*/ 0 60000 65536"/>
                <a:gd name="T9" fmla="*/ 0 60000 65536"/>
                <a:gd name="T10" fmla="*/ 0 60000 65536"/>
                <a:gd name="T11" fmla="*/ 0 60000 65536"/>
                <a:gd name="T12" fmla="*/ 0 w 6"/>
                <a:gd name="T13" fmla="*/ 0 h 18"/>
                <a:gd name="T14" fmla="*/ 6 w 6"/>
                <a:gd name="T15" fmla="*/ 18 h 18"/>
              </a:gdLst>
              <a:ahLst/>
              <a:cxnLst>
                <a:cxn ang="T8">
                  <a:pos x="T0" y="T1"/>
                </a:cxn>
                <a:cxn ang="T9">
                  <a:pos x="T2" y="T3"/>
                </a:cxn>
                <a:cxn ang="T10">
                  <a:pos x="T4" y="T5"/>
                </a:cxn>
                <a:cxn ang="T11">
                  <a:pos x="T6" y="T7"/>
                </a:cxn>
              </a:cxnLst>
              <a:rect l="T12" t="T13" r="T14" b="T15"/>
              <a:pathLst>
                <a:path w="6" h="18">
                  <a:moveTo>
                    <a:pt x="6" y="0"/>
                  </a:moveTo>
                  <a:lnTo>
                    <a:pt x="0" y="18"/>
                  </a:lnTo>
                  <a:lnTo>
                    <a:pt x="0" y="0"/>
                  </a:lnTo>
                  <a:lnTo>
                    <a:pt x="6" y="0"/>
                  </a:lnTo>
                  <a:close/>
                </a:path>
              </a:pathLst>
            </a:custGeom>
            <a:solidFill>
              <a:srgbClr val="FF8C00"/>
            </a:solidFill>
            <a:ln w="9525">
              <a:solidFill>
                <a:srgbClr val="FF8C00"/>
              </a:solidFill>
              <a:prstDash val="solid"/>
              <a:round/>
              <a:headEnd/>
              <a:tailEnd/>
            </a:ln>
          </p:spPr>
          <p:txBody>
            <a:bodyPr/>
            <a:lstStyle/>
            <a:p>
              <a:endParaRPr lang="en-US"/>
            </a:p>
          </p:txBody>
        </p:sp>
        <p:sp>
          <p:nvSpPr>
            <p:cNvPr id="13426" name="Freeform 238"/>
            <p:cNvSpPr>
              <a:spLocks/>
            </p:cNvSpPr>
            <p:nvPr/>
          </p:nvSpPr>
          <p:spPr bwMode="auto">
            <a:xfrm>
              <a:off x="4167" y="2076"/>
              <a:ext cx="6" cy="18"/>
            </a:xfrm>
            <a:custGeom>
              <a:avLst/>
              <a:gdLst>
                <a:gd name="T0" fmla="*/ 6 w 6"/>
                <a:gd name="T1" fmla="*/ 0 h 18"/>
                <a:gd name="T2" fmla="*/ 0 w 6"/>
                <a:gd name="T3" fmla="*/ 18 h 18"/>
                <a:gd name="T4" fmla="*/ 0 w 6"/>
                <a:gd name="T5" fmla="*/ 0 h 18"/>
                <a:gd name="T6" fmla="*/ 6 w 6"/>
                <a:gd name="T7" fmla="*/ 0 h 18"/>
                <a:gd name="T8" fmla="*/ 6 w 6"/>
                <a:gd name="T9" fmla="*/ 6 h 18"/>
                <a:gd name="T10" fmla="*/ 0 60000 65536"/>
                <a:gd name="T11" fmla="*/ 0 60000 65536"/>
                <a:gd name="T12" fmla="*/ 0 60000 65536"/>
                <a:gd name="T13" fmla="*/ 0 60000 65536"/>
                <a:gd name="T14" fmla="*/ 0 60000 65536"/>
                <a:gd name="T15" fmla="*/ 0 w 6"/>
                <a:gd name="T16" fmla="*/ 0 h 18"/>
                <a:gd name="T17" fmla="*/ 6 w 6"/>
                <a:gd name="T18" fmla="*/ 18 h 18"/>
              </a:gdLst>
              <a:ahLst/>
              <a:cxnLst>
                <a:cxn ang="T10">
                  <a:pos x="T0" y="T1"/>
                </a:cxn>
                <a:cxn ang="T11">
                  <a:pos x="T2" y="T3"/>
                </a:cxn>
                <a:cxn ang="T12">
                  <a:pos x="T4" y="T5"/>
                </a:cxn>
                <a:cxn ang="T13">
                  <a:pos x="T6" y="T7"/>
                </a:cxn>
                <a:cxn ang="T14">
                  <a:pos x="T8" y="T9"/>
                </a:cxn>
              </a:cxnLst>
              <a:rect l="T15" t="T16" r="T17" b="T18"/>
              <a:pathLst>
                <a:path w="6" h="18">
                  <a:moveTo>
                    <a:pt x="6" y="0"/>
                  </a:moveTo>
                  <a:lnTo>
                    <a:pt x="0" y="18"/>
                  </a:ln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13427" name="Freeform 239"/>
            <p:cNvSpPr>
              <a:spLocks/>
            </p:cNvSpPr>
            <p:nvPr/>
          </p:nvSpPr>
          <p:spPr bwMode="auto">
            <a:xfrm>
              <a:off x="4137" y="2076"/>
              <a:ext cx="24" cy="78"/>
            </a:xfrm>
            <a:custGeom>
              <a:avLst/>
              <a:gdLst>
                <a:gd name="T0" fmla="*/ 24 w 24"/>
                <a:gd name="T1" fmla="*/ 0 h 78"/>
                <a:gd name="T2" fmla="*/ 6 w 24"/>
                <a:gd name="T3" fmla="*/ 78 h 78"/>
                <a:gd name="T4" fmla="*/ 0 w 24"/>
                <a:gd name="T5" fmla="*/ 54 h 78"/>
                <a:gd name="T6" fmla="*/ 12 w 24"/>
                <a:gd name="T7" fmla="*/ 12 h 78"/>
                <a:gd name="T8" fmla="*/ 12 w 24"/>
                <a:gd name="T9" fmla="*/ 6 h 78"/>
                <a:gd name="T10" fmla="*/ 24 w 24"/>
                <a:gd name="T11" fmla="*/ 0 h 78"/>
                <a:gd name="T12" fmla="*/ 0 60000 65536"/>
                <a:gd name="T13" fmla="*/ 0 60000 65536"/>
                <a:gd name="T14" fmla="*/ 0 60000 65536"/>
                <a:gd name="T15" fmla="*/ 0 60000 65536"/>
                <a:gd name="T16" fmla="*/ 0 60000 65536"/>
                <a:gd name="T17" fmla="*/ 0 60000 65536"/>
                <a:gd name="T18" fmla="*/ 0 w 24"/>
                <a:gd name="T19" fmla="*/ 0 h 78"/>
                <a:gd name="T20" fmla="*/ 24 w 24"/>
                <a:gd name="T21" fmla="*/ 78 h 78"/>
              </a:gdLst>
              <a:ahLst/>
              <a:cxnLst>
                <a:cxn ang="T12">
                  <a:pos x="T0" y="T1"/>
                </a:cxn>
                <a:cxn ang="T13">
                  <a:pos x="T2" y="T3"/>
                </a:cxn>
                <a:cxn ang="T14">
                  <a:pos x="T4" y="T5"/>
                </a:cxn>
                <a:cxn ang="T15">
                  <a:pos x="T6" y="T7"/>
                </a:cxn>
                <a:cxn ang="T16">
                  <a:pos x="T8" y="T9"/>
                </a:cxn>
                <a:cxn ang="T17">
                  <a:pos x="T10" y="T11"/>
                </a:cxn>
              </a:cxnLst>
              <a:rect l="T18" t="T19" r="T20" b="T21"/>
              <a:pathLst>
                <a:path w="24" h="78">
                  <a:moveTo>
                    <a:pt x="24" y="0"/>
                  </a:moveTo>
                  <a:lnTo>
                    <a:pt x="6" y="78"/>
                  </a:lnTo>
                  <a:lnTo>
                    <a:pt x="0" y="54"/>
                  </a:lnTo>
                  <a:lnTo>
                    <a:pt x="12" y="12"/>
                  </a:lnTo>
                  <a:lnTo>
                    <a:pt x="12" y="6"/>
                  </a:lnTo>
                  <a:lnTo>
                    <a:pt x="24" y="0"/>
                  </a:lnTo>
                  <a:close/>
                </a:path>
              </a:pathLst>
            </a:custGeom>
            <a:solidFill>
              <a:srgbClr val="FF8C00"/>
            </a:solidFill>
            <a:ln w="9525">
              <a:solidFill>
                <a:srgbClr val="FF8C00"/>
              </a:solidFill>
              <a:prstDash val="solid"/>
              <a:round/>
              <a:headEnd/>
              <a:tailEnd/>
            </a:ln>
          </p:spPr>
          <p:txBody>
            <a:bodyPr/>
            <a:lstStyle/>
            <a:p>
              <a:endParaRPr lang="en-US"/>
            </a:p>
          </p:txBody>
        </p:sp>
        <p:sp>
          <p:nvSpPr>
            <p:cNvPr id="13428" name="Freeform 240"/>
            <p:cNvSpPr>
              <a:spLocks/>
            </p:cNvSpPr>
            <p:nvPr/>
          </p:nvSpPr>
          <p:spPr bwMode="auto">
            <a:xfrm>
              <a:off x="4137" y="2076"/>
              <a:ext cx="24" cy="78"/>
            </a:xfrm>
            <a:custGeom>
              <a:avLst/>
              <a:gdLst>
                <a:gd name="T0" fmla="*/ 24 w 24"/>
                <a:gd name="T1" fmla="*/ 0 h 78"/>
                <a:gd name="T2" fmla="*/ 6 w 24"/>
                <a:gd name="T3" fmla="*/ 78 h 78"/>
                <a:gd name="T4" fmla="*/ 0 w 24"/>
                <a:gd name="T5" fmla="*/ 54 h 78"/>
                <a:gd name="T6" fmla="*/ 12 w 24"/>
                <a:gd name="T7" fmla="*/ 12 h 78"/>
                <a:gd name="T8" fmla="*/ 12 w 24"/>
                <a:gd name="T9" fmla="*/ 6 h 78"/>
                <a:gd name="T10" fmla="*/ 24 w 24"/>
                <a:gd name="T11" fmla="*/ 0 h 78"/>
                <a:gd name="T12" fmla="*/ 24 w 24"/>
                <a:gd name="T13" fmla="*/ 6 h 78"/>
                <a:gd name="T14" fmla="*/ 0 60000 65536"/>
                <a:gd name="T15" fmla="*/ 0 60000 65536"/>
                <a:gd name="T16" fmla="*/ 0 60000 65536"/>
                <a:gd name="T17" fmla="*/ 0 60000 65536"/>
                <a:gd name="T18" fmla="*/ 0 60000 65536"/>
                <a:gd name="T19" fmla="*/ 0 60000 65536"/>
                <a:gd name="T20" fmla="*/ 0 60000 65536"/>
                <a:gd name="T21" fmla="*/ 0 w 24"/>
                <a:gd name="T22" fmla="*/ 0 h 78"/>
                <a:gd name="T23" fmla="*/ 24 w 24"/>
                <a:gd name="T24" fmla="*/ 78 h 7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78">
                  <a:moveTo>
                    <a:pt x="24" y="0"/>
                  </a:moveTo>
                  <a:lnTo>
                    <a:pt x="6" y="78"/>
                  </a:lnTo>
                  <a:lnTo>
                    <a:pt x="0" y="54"/>
                  </a:lnTo>
                  <a:lnTo>
                    <a:pt x="12" y="12"/>
                  </a:lnTo>
                  <a:lnTo>
                    <a:pt x="12" y="6"/>
                  </a:lnTo>
                  <a:lnTo>
                    <a:pt x="24" y="0"/>
                  </a:lnTo>
                  <a:lnTo>
                    <a:pt x="24" y="6"/>
                  </a:lnTo>
                </a:path>
              </a:pathLst>
            </a:custGeom>
            <a:noFill/>
            <a:ln w="9525">
              <a:solidFill>
                <a:srgbClr val="000000"/>
              </a:solidFill>
              <a:prstDash val="solid"/>
              <a:round/>
              <a:headEnd/>
              <a:tailEnd/>
            </a:ln>
          </p:spPr>
          <p:txBody>
            <a:bodyPr/>
            <a:lstStyle/>
            <a:p>
              <a:endParaRPr lang="en-US"/>
            </a:p>
          </p:txBody>
        </p:sp>
        <p:sp>
          <p:nvSpPr>
            <p:cNvPr id="13429" name="Freeform 241"/>
            <p:cNvSpPr>
              <a:spLocks/>
            </p:cNvSpPr>
            <p:nvPr/>
          </p:nvSpPr>
          <p:spPr bwMode="auto">
            <a:xfrm>
              <a:off x="3681" y="2004"/>
              <a:ext cx="474" cy="270"/>
            </a:xfrm>
            <a:custGeom>
              <a:avLst/>
              <a:gdLst>
                <a:gd name="T0" fmla="*/ 474 w 474"/>
                <a:gd name="T1" fmla="*/ 192 h 270"/>
                <a:gd name="T2" fmla="*/ 468 w 474"/>
                <a:gd name="T3" fmla="*/ 186 h 270"/>
                <a:gd name="T4" fmla="*/ 474 w 474"/>
                <a:gd name="T5" fmla="*/ 192 h 270"/>
                <a:gd name="T6" fmla="*/ 468 w 474"/>
                <a:gd name="T7" fmla="*/ 198 h 270"/>
                <a:gd name="T8" fmla="*/ 120 w 474"/>
                <a:gd name="T9" fmla="*/ 252 h 270"/>
                <a:gd name="T10" fmla="*/ 0 w 474"/>
                <a:gd name="T11" fmla="*/ 270 h 270"/>
                <a:gd name="T12" fmla="*/ 30 w 474"/>
                <a:gd name="T13" fmla="*/ 258 h 270"/>
                <a:gd name="T14" fmla="*/ 90 w 474"/>
                <a:gd name="T15" fmla="*/ 186 h 270"/>
                <a:gd name="T16" fmla="*/ 96 w 474"/>
                <a:gd name="T17" fmla="*/ 198 h 270"/>
                <a:gd name="T18" fmla="*/ 114 w 474"/>
                <a:gd name="T19" fmla="*/ 210 h 270"/>
                <a:gd name="T20" fmla="*/ 186 w 474"/>
                <a:gd name="T21" fmla="*/ 180 h 270"/>
                <a:gd name="T22" fmla="*/ 198 w 474"/>
                <a:gd name="T23" fmla="*/ 162 h 270"/>
                <a:gd name="T24" fmla="*/ 192 w 474"/>
                <a:gd name="T25" fmla="*/ 156 h 270"/>
                <a:gd name="T26" fmla="*/ 216 w 474"/>
                <a:gd name="T27" fmla="*/ 84 h 270"/>
                <a:gd name="T28" fmla="*/ 240 w 474"/>
                <a:gd name="T29" fmla="*/ 90 h 270"/>
                <a:gd name="T30" fmla="*/ 252 w 474"/>
                <a:gd name="T31" fmla="*/ 60 h 270"/>
                <a:gd name="T32" fmla="*/ 264 w 474"/>
                <a:gd name="T33" fmla="*/ 60 h 270"/>
                <a:gd name="T34" fmla="*/ 282 w 474"/>
                <a:gd name="T35" fmla="*/ 24 h 270"/>
                <a:gd name="T36" fmla="*/ 282 w 474"/>
                <a:gd name="T37" fmla="*/ 0 h 270"/>
                <a:gd name="T38" fmla="*/ 318 w 474"/>
                <a:gd name="T39" fmla="*/ 18 h 270"/>
                <a:gd name="T40" fmla="*/ 324 w 474"/>
                <a:gd name="T41" fmla="*/ 6 h 270"/>
                <a:gd name="T42" fmla="*/ 360 w 474"/>
                <a:gd name="T43" fmla="*/ 24 h 270"/>
                <a:gd name="T44" fmla="*/ 372 w 474"/>
                <a:gd name="T45" fmla="*/ 36 h 270"/>
                <a:gd name="T46" fmla="*/ 360 w 474"/>
                <a:gd name="T47" fmla="*/ 66 h 270"/>
                <a:gd name="T48" fmla="*/ 366 w 474"/>
                <a:gd name="T49" fmla="*/ 78 h 270"/>
                <a:gd name="T50" fmla="*/ 372 w 474"/>
                <a:gd name="T51" fmla="*/ 66 h 270"/>
                <a:gd name="T52" fmla="*/ 384 w 474"/>
                <a:gd name="T53" fmla="*/ 84 h 270"/>
                <a:gd name="T54" fmla="*/ 432 w 474"/>
                <a:gd name="T55" fmla="*/ 96 h 270"/>
                <a:gd name="T56" fmla="*/ 426 w 474"/>
                <a:gd name="T57" fmla="*/ 120 h 270"/>
                <a:gd name="T58" fmla="*/ 390 w 474"/>
                <a:gd name="T59" fmla="*/ 96 h 270"/>
                <a:gd name="T60" fmla="*/ 420 w 474"/>
                <a:gd name="T61" fmla="*/ 120 h 270"/>
                <a:gd name="T62" fmla="*/ 432 w 474"/>
                <a:gd name="T63" fmla="*/ 120 h 270"/>
                <a:gd name="T64" fmla="*/ 426 w 474"/>
                <a:gd name="T65" fmla="*/ 126 h 270"/>
                <a:gd name="T66" fmla="*/ 438 w 474"/>
                <a:gd name="T67" fmla="*/ 132 h 270"/>
                <a:gd name="T68" fmla="*/ 438 w 474"/>
                <a:gd name="T69" fmla="*/ 138 h 270"/>
                <a:gd name="T70" fmla="*/ 426 w 474"/>
                <a:gd name="T71" fmla="*/ 138 h 270"/>
                <a:gd name="T72" fmla="*/ 432 w 474"/>
                <a:gd name="T73" fmla="*/ 150 h 270"/>
                <a:gd name="T74" fmla="*/ 402 w 474"/>
                <a:gd name="T75" fmla="*/ 132 h 270"/>
                <a:gd name="T76" fmla="*/ 444 w 474"/>
                <a:gd name="T77" fmla="*/ 162 h 270"/>
                <a:gd name="T78" fmla="*/ 438 w 474"/>
                <a:gd name="T79" fmla="*/ 168 h 270"/>
                <a:gd name="T80" fmla="*/ 402 w 474"/>
                <a:gd name="T81" fmla="*/ 150 h 270"/>
                <a:gd name="T82" fmla="*/ 396 w 474"/>
                <a:gd name="T83" fmla="*/ 156 h 270"/>
                <a:gd name="T84" fmla="*/ 414 w 474"/>
                <a:gd name="T85" fmla="*/ 156 h 270"/>
                <a:gd name="T86" fmla="*/ 432 w 474"/>
                <a:gd name="T87" fmla="*/ 174 h 270"/>
                <a:gd name="T88" fmla="*/ 462 w 474"/>
                <a:gd name="T89" fmla="*/ 168 h 270"/>
                <a:gd name="T90" fmla="*/ 474 w 474"/>
                <a:gd name="T91" fmla="*/ 192 h 27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74"/>
                <a:gd name="T139" fmla="*/ 0 h 270"/>
                <a:gd name="T140" fmla="*/ 474 w 474"/>
                <a:gd name="T141" fmla="*/ 270 h 27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74" h="270">
                  <a:moveTo>
                    <a:pt x="474" y="192"/>
                  </a:moveTo>
                  <a:lnTo>
                    <a:pt x="468" y="186"/>
                  </a:lnTo>
                  <a:lnTo>
                    <a:pt x="474" y="192"/>
                  </a:lnTo>
                  <a:lnTo>
                    <a:pt x="468" y="198"/>
                  </a:lnTo>
                  <a:lnTo>
                    <a:pt x="120" y="252"/>
                  </a:lnTo>
                  <a:lnTo>
                    <a:pt x="0" y="270"/>
                  </a:lnTo>
                  <a:lnTo>
                    <a:pt x="30" y="258"/>
                  </a:lnTo>
                  <a:lnTo>
                    <a:pt x="90" y="186"/>
                  </a:lnTo>
                  <a:lnTo>
                    <a:pt x="96" y="198"/>
                  </a:lnTo>
                  <a:lnTo>
                    <a:pt x="114" y="210"/>
                  </a:lnTo>
                  <a:lnTo>
                    <a:pt x="186" y="180"/>
                  </a:lnTo>
                  <a:lnTo>
                    <a:pt x="198" y="162"/>
                  </a:lnTo>
                  <a:lnTo>
                    <a:pt x="192" y="156"/>
                  </a:lnTo>
                  <a:lnTo>
                    <a:pt x="216" y="84"/>
                  </a:lnTo>
                  <a:lnTo>
                    <a:pt x="240" y="90"/>
                  </a:lnTo>
                  <a:lnTo>
                    <a:pt x="252" y="60"/>
                  </a:lnTo>
                  <a:lnTo>
                    <a:pt x="264" y="60"/>
                  </a:lnTo>
                  <a:lnTo>
                    <a:pt x="282" y="24"/>
                  </a:lnTo>
                  <a:lnTo>
                    <a:pt x="282" y="0"/>
                  </a:lnTo>
                  <a:lnTo>
                    <a:pt x="318" y="18"/>
                  </a:lnTo>
                  <a:lnTo>
                    <a:pt x="324" y="6"/>
                  </a:lnTo>
                  <a:lnTo>
                    <a:pt x="360" y="24"/>
                  </a:lnTo>
                  <a:lnTo>
                    <a:pt x="372" y="36"/>
                  </a:lnTo>
                  <a:lnTo>
                    <a:pt x="360" y="66"/>
                  </a:lnTo>
                  <a:lnTo>
                    <a:pt x="366" y="78"/>
                  </a:lnTo>
                  <a:lnTo>
                    <a:pt x="372" y="66"/>
                  </a:lnTo>
                  <a:lnTo>
                    <a:pt x="384" y="84"/>
                  </a:lnTo>
                  <a:lnTo>
                    <a:pt x="432" y="96"/>
                  </a:lnTo>
                  <a:lnTo>
                    <a:pt x="426" y="120"/>
                  </a:lnTo>
                  <a:lnTo>
                    <a:pt x="390" y="96"/>
                  </a:lnTo>
                  <a:lnTo>
                    <a:pt x="420" y="120"/>
                  </a:lnTo>
                  <a:lnTo>
                    <a:pt x="432" y="120"/>
                  </a:lnTo>
                  <a:lnTo>
                    <a:pt x="426" y="126"/>
                  </a:lnTo>
                  <a:lnTo>
                    <a:pt x="438" y="132"/>
                  </a:lnTo>
                  <a:lnTo>
                    <a:pt x="438" y="138"/>
                  </a:lnTo>
                  <a:lnTo>
                    <a:pt x="426" y="138"/>
                  </a:lnTo>
                  <a:lnTo>
                    <a:pt x="432" y="150"/>
                  </a:lnTo>
                  <a:lnTo>
                    <a:pt x="402" y="132"/>
                  </a:lnTo>
                  <a:lnTo>
                    <a:pt x="444" y="162"/>
                  </a:lnTo>
                  <a:lnTo>
                    <a:pt x="438" y="168"/>
                  </a:lnTo>
                  <a:lnTo>
                    <a:pt x="402" y="150"/>
                  </a:lnTo>
                  <a:lnTo>
                    <a:pt x="396" y="156"/>
                  </a:lnTo>
                  <a:lnTo>
                    <a:pt x="414" y="156"/>
                  </a:lnTo>
                  <a:lnTo>
                    <a:pt x="432" y="174"/>
                  </a:lnTo>
                  <a:lnTo>
                    <a:pt x="462" y="168"/>
                  </a:lnTo>
                  <a:lnTo>
                    <a:pt x="474" y="192"/>
                  </a:lnTo>
                  <a:close/>
                </a:path>
              </a:pathLst>
            </a:custGeom>
            <a:solidFill>
              <a:srgbClr val="FF8C00"/>
            </a:solidFill>
            <a:ln w="9525">
              <a:solidFill>
                <a:srgbClr val="FF8C00"/>
              </a:solidFill>
              <a:prstDash val="solid"/>
              <a:round/>
              <a:headEnd/>
              <a:tailEnd/>
            </a:ln>
          </p:spPr>
          <p:txBody>
            <a:bodyPr/>
            <a:lstStyle/>
            <a:p>
              <a:endParaRPr lang="en-US"/>
            </a:p>
          </p:txBody>
        </p:sp>
        <p:sp>
          <p:nvSpPr>
            <p:cNvPr id="13430" name="Freeform 242"/>
            <p:cNvSpPr>
              <a:spLocks/>
            </p:cNvSpPr>
            <p:nvPr/>
          </p:nvSpPr>
          <p:spPr bwMode="auto">
            <a:xfrm>
              <a:off x="3681" y="2004"/>
              <a:ext cx="474" cy="270"/>
            </a:xfrm>
            <a:custGeom>
              <a:avLst/>
              <a:gdLst>
                <a:gd name="T0" fmla="*/ 474 w 474"/>
                <a:gd name="T1" fmla="*/ 192 h 270"/>
                <a:gd name="T2" fmla="*/ 468 w 474"/>
                <a:gd name="T3" fmla="*/ 186 h 270"/>
                <a:gd name="T4" fmla="*/ 474 w 474"/>
                <a:gd name="T5" fmla="*/ 192 h 270"/>
                <a:gd name="T6" fmla="*/ 468 w 474"/>
                <a:gd name="T7" fmla="*/ 198 h 270"/>
                <a:gd name="T8" fmla="*/ 120 w 474"/>
                <a:gd name="T9" fmla="*/ 252 h 270"/>
                <a:gd name="T10" fmla="*/ 0 w 474"/>
                <a:gd name="T11" fmla="*/ 270 h 270"/>
                <a:gd name="T12" fmla="*/ 30 w 474"/>
                <a:gd name="T13" fmla="*/ 258 h 270"/>
                <a:gd name="T14" fmla="*/ 90 w 474"/>
                <a:gd name="T15" fmla="*/ 186 h 270"/>
                <a:gd name="T16" fmla="*/ 96 w 474"/>
                <a:gd name="T17" fmla="*/ 198 h 270"/>
                <a:gd name="T18" fmla="*/ 114 w 474"/>
                <a:gd name="T19" fmla="*/ 210 h 270"/>
                <a:gd name="T20" fmla="*/ 186 w 474"/>
                <a:gd name="T21" fmla="*/ 180 h 270"/>
                <a:gd name="T22" fmla="*/ 198 w 474"/>
                <a:gd name="T23" fmla="*/ 162 h 270"/>
                <a:gd name="T24" fmla="*/ 192 w 474"/>
                <a:gd name="T25" fmla="*/ 156 h 270"/>
                <a:gd name="T26" fmla="*/ 216 w 474"/>
                <a:gd name="T27" fmla="*/ 84 h 270"/>
                <a:gd name="T28" fmla="*/ 240 w 474"/>
                <a:gd name="T29" fmla="*/ 90 h 270"/>
                <a:gd name="T30" fmla="*/ 252 w 474"/>
                <a:gd name="T31" fmla="*/ 60 h 270"/>
                <a:gd name="T32" fmla="*/ 264 w 474"/>
                <a:gd name="T33" fmla="*/ 60 h 270"/>
                <a:gd name="T34" fmla="*/ 282 w 474"/>
                <a:gd name="T35" fmla="*/ 24 h 270"/>
                <a:gd name="T36" fmla="*/ 282 w 474"/>
                <a:gd name="T37" fmla="*/ 0 h 270"/>
                <a:gd name="T38" fmla="*/ 318 w 474"/>
                <a:gd name="T39" fmla="*/ 18 h 270"/>
                <a:gd name="T40" fmla="*/ 324 w 474"/>
                <a:gd name="T41" fmla="*/ 6 h 270"/>
                <a:gd name="T42" fmla="*/ 360 w 474"/>
                <a:gd name="T43" fmla="*/ 24 h 270"/>
                <a:gd name="T44" fmla="*/ 372 w 474"/>
                <a:gd name="T45" fmla="*/ 36 h 270"/>
                <a:gd name="T46" fmla="*/ 360 w 474"/>
                <a:gd name="T47" fmla="*/ 66 h 270"/>
                <a:gd name="T48" fmla="*/ 366 w 474"/>
                <a:gd name="T49" fmla="*/ 78 h 270"/>
                <a:gd name="T50" fmla="*/ 372 w 474"/>
                <a:gd name="T51" fmla="*/ 66 h 270"/>
                <a:gd name="T52" fmla="*/ 384 w 474"/>
                <a:gd name="T53" fmla="*/ 84 h 270"/>
                <a:gd name="T54" fmla="*/ 432 w 474"/>
                <a:gd name="T55" fmla="*/ 96 h 270"/>
                <a:gd name="T56" fmla="*/ 426 w 474"/>
                <a:gd name="T57" fmla="*/ 120 h 270"/>
                <a:gd name="T58" fmla="*/ 390 w 474"/>
                <a:gd name="T59" fmla="*/ 96 h 270"/>
                <a:gd name="T60" fmla="*/ 420 w 474"/>
                <a:gd name="T61" fmla="*/ 120 h 270"/>
                <a:gd name="T62" fmla="*/ 432 w 474"/>
                <a:gd name="T63" fmla="*/ 120 h 270"/>
                <a:gd name="T64" fmla="*/ 426 w 474"/>
                <a:gd name="T65" fmla="*/ 126 h 270"/>
                <a:gd name="T66" fmla="*/ 438 w 474"/>
                <a:gd name="T67" fmla="*/ 132 h 270"/>
                <a:gd name="T68" fmla="*/ 438 w 474"/>
                <a:gd name="T69" fmla="*/ 138 h 270"/>
                <a:gd name="T70" fmla="*/ 426 w 474"/>
                <a:gd name="T71" fmla="*/ 138 h 270"/>
                <a:gd name="T72" fmla="*/ 432 w 474"/>
                <a:gd name="T73" fmla="*/ 150 h 270"/>
                <a:gd name="T74" fmla="*/ 402 w 474"/>
                <a:gd name="T75" fmla="*/ 132 h 270"/>
                <a:gd name="T76" fmla="*/ 444 w 474"/>
                <a:gd name="T77" fmla="*/ 162 h 270"/>
                <a:gd name="T78" fmla="*/ 438 w 474"/>
                <a:gd name="T79" fmla="*/ 168 h 270"/>
                <a:gd name="T80" fmla="*/ 402 w 474"/>
                <a:gd name="T81" fmla="*/ 150 h 270"/>
                <a:gd name="T82" fmla="*/ 396 w 474"/>
                <a:gd name="T83" fmla="*/ 156 h 270"/>
                <a:gd name="T84" fmla="*/ 414 w 474"/>
                <a:gd name="T85" fmla="*/ 156 h 270"/>
                <a:gd name="T86" fmla="*/ 432 w 474"/>
                <a:gd name="T87" fmla="*/ 174 h 270"/>
                <a:gd name="T88" fmla="*/ 462 w 474"/>
                <a:gd name="T89" fmla="*/ 168 h 270"/>
                <a:gd name="T90" fmla="*/ 474 w 474"/>
                <a:gd name="T91" fmla="*/ 192 h 270"/>
                <a:gd name="T92" fmla="*/ 474 w 474"/>
                <a:gd name="T93" fmla="*/ 198 h 2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74"/>
                <a:gd name="T142" fmla="*/ 0 h 270"/>
                <a:gd name="T143" fmla="*/ 474 w 474"/>
                <a:gd name="T144" fmla="*/ 270 h 2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74" h="270">
                  <a:moveTo>
                    <a:pt x="474" y="192"/>
                  </a:moveTo>
                  <a:lnTo>
                    <a:pt x="468" y="186"/>
                  </a:lnTo>
                  <a:lnTo>
                    <a:pt x="474" y="192"/>
                  </a:lnTo>
                  <a:lnTo>
                    <a:pt x="468" y="198"/>
                  </a:lnTo>
                  <a:lnTo>
                    <a:pt x="120" y="252"/>
                  </a:lnTo>
                  <a:lnTo>
                    <a:pt x="0" y="270"/>
                  </a:lnTo>
                  <a:lnTo>
                    <a:pt x="30" y="258"/>
                  </a:lnTo>
                  <a:lnTo>
                    <a:pt x="90" y="186"/>
                  </a:lnTo>
                  <a:lnTo>
                    <a:pt x="96" y="198"/>
                  </a:lnTo>
                  <a:lnTo>
                    <a:pt x="114" y="210"/>
                  </a:lnTo>
                  <a:lnTo>
                    <a:pt x="186" y="180"/>
                  </a:lnTo>
                  <a:lnTo>
                    <a:pt x="198" y="162"/>
                  </a:lnTo>
                  <a:lnTo>
                    <a:pt x="192" y="156"/>
                  </a:lnTo>
                  <a:lnTo>
                    <a:pt x="216" y="84"/>
                  </a:lnTo>
                  <a:lnTo>
                    <a:pt x="240" y="90"/>
                  </a:lnTo>
                  <a:lnTo>
                    <a:pt x="252" y="60"/>
                  </a:lnTo>
                  <a:lnTo>
                    <a:pt x="264" y="60"/>
                  </a:lnTo>
                  <a:lnTo>
                    <a:pt x="282" y="24"/>
                  </a:lnTo>
                  <a:lnTo>
                    <a:pt x="282" y="0"/>
                  </a:lnTo>
                  <a:lnTo>
                    <a:pt x="318" y="18"/>
                  </a:lnTo>
                  <a:lnTo>
                    <a:pt x="324" y="6"/>
                  </a:lnTo>
                  <a:lnTo>
                    <a:pt x="360" y="24"/>
                  </a:lnTo>
                  <a:lnTo>
                    <a:pt x="372" y="36"/>
                  </a:lnTo>
                  <a:lnTo>
                    <a:pt x="360" y="66"/>
                  </a:lnTo>
                  <a:lnTo>
                    <a:pt x="366" y="78"/>
                  </a:lnTo>
                  <a:lnTo>
                    <a:pt x="372" y="66"/>
                  </a:lnTo>
                  <a:lnTo>
                    <a:pt x="384" y="84"/>
                  </a:lnTo>
                  <a:lnTo>
                    <a:pt x="432" y="96"/>
                  </a:lnTo>
                  <a:lnTo>
                    <a:pt x="426" y="120"/>
                  </a:lnTo>
                  <a:lnTo>
                    <a:pt x="390" y="96"/>
                  </a:lnTo>
                  <a:lnTo>
                    <a:pt x="420" y="120"/>
                  </a:lnTo>
                  <a:lnTo>
                    <a:pt x="432" y="120"/>
                  </a:lnTo>
                  <a:lnTo>
                    <a:pt x="426" y="126"/>
                  </a:lnTo>
                  <a:lnTo>
                    <a:pt x="438" y="132"/>
                  </a:lnTo>
                  <a:lnTo>
                    <a:pt x="438" y="138"/>
                  </a:lnTo>
                  <a:lnTo>
                    <a:pt x="426" y="138"/>
                  </a:lnTo>
                  <a:lnTo>
                    <a:pt x="432" y="150"/>
                  </a:lnTo>
                  <a:lnTo>
                    <a:pt x="402" y="132"/>
                  </a:lnTo>
                  <a:lnTo>
                    <a:pt x="444" y="162"/>
                  </a:lnTo>
                  <a:lnTo>
                    <a:pt x="438" y="168"/>
                  </a:lnTo>
                  <a:lnTo>
                    <a:pt x="402" y="150"/>
                  </a:lnTo>
                  <a:lnTo>
                    <a:pt x="396" y="156"/>
                  </a:lnTo>
                  <a:lnTo>
                    <a:pt x="414" y="156"/>
                  </a:lnTo>
                  <a:lnTo>
                    <a:pt x="432" y="174"/>
                  </a:lnTo>
                  <a:lnTo>
                    <a:pt x="462" y="168"/>
                  </a:lnTo>
                  <a:lnTo>
                    <a:pt x="474" y="192"/>
                  </a:lnTo>
                  <a:lnTo>
                    <a:pt x="474" y="198"/>
                  </a:lnTo>
                </a:path>
              </a:pathLst>
            </a:custGeom>
            <a:noFill/>
            <a:ln w="9525">
              <a:solidFill>
                <a:srgbClr val="000000"/>
              </a:solidFill>
              <a:prstDash val="solid"/>
              <a:round/>
              <a:headEnd/>
              <a:tailEnd/>
            </a:ln>
          </p:spPr>
          <p:txBody>
            <a:bodyPr/>
            <a:lstStyle/>
            <a:p>
              <a:endParaRPr lang="en-US"/>
            </a:p>
          </p:txBody>
        </p:sp>
        <p:sp>
          <p:nvSpPr>
            <p:cNvPr id="13431" name="Freeform 243"/>
            <p:cNvSpPr>
              <a:spLocks/>
            </p:cNvSpPr>
            <p:nvPr/>
          </p:nvSpPr>
          <p:spPr bwMode="auto">
            <a:xfrm>
              <a:off x="1419" y="1164"/>
              <a:ext cx="408" cy="300"/>
            </a:xfrm>
            <a:custGeom>
              <a:avLst/>
              <a:gdLst>
                <a:gd name="T0" fmla="*/ 30 w 408"/>
                <a:gd name="T1" fmla="*/ 192 h 300"/>
                <a:gd name="T2" fmla="*/ 0 w 408"/>
                <a:gd name="T3" fmla="*/ 180 h 300"/>
                <a:gd name="T4" fmla="*/ 6 w 408"/>
                <a:gd name="T5" fmla="*/ 156 h 300"/>
                <a:gd name="T6" fmla="*/ 6 w 408"/>
                <a:gd name="T7" fmla="*/ 174 h 300"/>
                <a:gd name="T8" fmla="*/ 18 w 408"/>
                <a:gd name="T9" fmla="*/ 150 h 300"/>
                <a:gd name="T10" fmla="*/ 6 w 408"/>
                <a:gd name="T11" fmla="*/ 150 h 300"/>
                <a:gd name="T12" fmla="*/ 12 w 408"/>
                <a:gd name="T13" fmla="*/ 132 h 300"/>
                <a:gd name="T14" fmla="*/ 24 w 408"/>
                <a:gd name="T15" fmla="*/ 132 h 300"/>
                <a:gd name="T16" fmla="*/ 12 w 408"/>
                <a:gd name="T17" fmla="*/ 126 h 300"/>
                <a:gd name="T18" fmla="*/ 12 w 408"/>
                <a:gd name="T19" fmla="*/ 66 h 300"/>
                <a:gd name="T20" fmla="*/ 6 w 408"/>
                <a:gd name="T21" fmla="*/ 48 h 300"/>
                <a:gd name="T22" fmla="*/ 12 w 408"/>
                <a:gd name="T23" fmla="*/ 18 h 300"/>
                <a:gd name="T24" fmla="*/ 48 w 408"/>
                <a:gd name="T25" fmla="*/ 42 h 300"/>
                <a:gd name="T26" fmla="*/ 84 w 408"/>
                <a:gd name="T27" fmla="*/ 60 h 300"/>
                <a:gd name="T28" fmla="*/ 96 w 408"/>
                <a:gd name="T29" fmla="*/ 72 h 300"/>
                <a:gd name="T30" fmla="*/ 102 w 408"/>
                <a:gd name="T31" fmla="*/ 66 h 300"/>
                <a:gd name="T32" fmla="*/ 108 w 408"/>
                <a:gd name="T33" fmla="*/ 72 h 300"/>
                <a:gd name="T34" fmla="*/ 108 w 408"/>
                <a:gd name="T35" fmla="*/ 84 h 300"/>
                <a:gd name="T36" fmla="*/ 96 w 408"/>
                <a:gd name="T37" fmla="*/ 84 h 300"/>
                <a:gd name="T38" fmla="*/ 66 w 408"/>
                <a:gd name="T39" fmla="*/ 114 h 300"/>
                <a:gd name="T40" fmla="*/ 72 w 408"/>
                <a:gd name="T41" fmla="*/ 114 h 300"/>
                <a:gd name="T42" fmla="*/ 108 w 408"/>
                <a:gd name="T43" fmla="*/ 90 h 300"/>
                <a:gd name="T44" fmla="*/ 108 w 408"/>
                <a:gd name="T45" fmla="*/ 78 h 300"/>
                <a:gd name="T46" fmla="*/ 114 w 408"/>
                <a:gd name="T47" fmla="*/ 84 h 300"/>
                <a:gd name="T48" fmla="*/ 114 w 408"/>
                <a:gd name="T49" fmla="*/ 96 h 300"/>
                <a:gd name="T50" fmla="*/ 96 w 408"/>
                <a:gd name="T51" fmla="*/ 102 h 300"/>
                <a:gd name="T52" fmla="*/ 102 w 408"/>
                <a:gd name="T53" fmla="*/ 114 h 300"/>
                <a:gd name="T54" fmla="*/ 96 w 408"/>
                <a:gd name="T55" fmla="*/ 132 h 300"/>
                <a:gd name="T56" fmla="*/ 96 w 408"/>
                <a:gd name="T57" fmla="*/ 120 h 300"/>
                <a:gd name="T58" fmla="*/ 84 w 408"/>
                <a:gd name="T59" fmla="*/ 132 h 300"/>
                <a:gd name="T60" fmla="*/ 84 w 408"/>
                <a:gd name="T61" fmla="*/ 120 h 300"/>
                <a:gd name="T62" fmla="*/ 66 w 408"/>
                <a:gd name="T63" fmla="*/ 132 h 300"/>
                <a:gd name="T64" fmla="*/ 78 w 408"/>
                <a:gd name="T65" fmla="*/ 144 h 300"/>
                <a:gd name="T66" fmla="*/ 114 w 408"/>
                <a:gd name="T67" fmla="*/ 126 h 300"/>
                <a:gd name="T68" fmla="*/ 114 w 408"/>
                <a:gd name="T69" fmla="*/ 102 h 300"/>
                <a:gd name="T70" fmla="*/ 132 w 408"/>
                <a:gd name="T71" fmla="*/ 78 h 300"/>
                <a:gd name="T72" fmla="*/ 114 w 408"/>
                <a:gd name="T73" fmla="*/ 42 h 300"/>
                <a:gd name="T74" fmla="*/ 132 w 408"/>
                <a:gd name="T75" fmla="*/ 36 h 300"/>
                <a:gd name="T76" fmla="*/ 126 w 408"/>
                <a:gd name="T77" fmla="*/ 0 h 300"/>
                <a:gd name="T78" fmla="*/ 408 w 408"/>
                <a:gd name="T79" fmla="*/ 72 h 300"/>
                <a:gd name="T80" fmla="*/ 366 w 408"/>
                <a:gd name="T81" fmla="*/ 300 h 300"/>
                <a:gd name="T82" fmla="*/ 258 w 408"/>
                <a:gd name="T83" fmla="*/ 276 h 300"/>
                <a:gd name="T84" fmla="*/ 132 w 408"/>
                <a:gd name="T85" fmla="*/ 276 h 300"/>
                <a:gd name="T86" fmla="*/ 102 w 408"/>
                <a:gd name="T87" fmla="*/ 258 h 300"/>
                <a:gd name="T88" fmla="*/ 72 w 408"/>
                <a:gd name="T89" fmla="*/ 264 h 300"/>
                <a:gd name="T90" fmla="*/ 48 w 408"/>
                <a:gd name="T91" fmla="*/ 252 h 300"/>
                <a:gd name="T92" fmla="*/ 54 w 408"/>
                <a:gd name="T93" fmla="*/ 216 h 300"/>
                <a:gd name="T94" fmla="*/ 24 w 408"/>
                <a:gd name="T95" fmla="*/ 198 h 300"/>
                <a:gd name="T96" fmla="*/ 30 w 408"/>
                <a:gd name="T97" fmla="*/ 192 h 30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08"/>
                <a:gd name="T148" fmla="*/ 0 h 300"/>
                <a:gd name="T149" fmla="*/ 408 w 408"/>
                <a:gd name="T150" fmla="*/ 300 h 30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08" h="300">
                  <a:moveTo>
                    <a:pt x="30" y="192"/>
                  </a:moveTo>
                  <a:lnTo>
                    <a:pt x="0" y="180"/>
                  </a:lnTo>
                  <a:lnTo>
                    <a:pt x="6" y="156"/>
                  </a:lnTo>
                  <a:lnTo>
                    <a:pt x="6" y="174"/>
                  </a:lnTo>
                  <a:lnTo>
                    <a:pt x="18" y="150"/>
                  </a:lnTo>
                  <a:lnTo>
                    <a:pt x="6" y="150"/>
                  </a:lnTo>
                  <a:lnTo>
                    <a:pt x="12" y="132"/>
                  </a:lnTo>
                  <a:lnTo>
                    <a:pt x="24" y="132"/>
                  </a:lnTo>
                  <a:lnTo>
                    <a:pt x="12" y="126"/>
                  </a:lnTo>
                  <a:lnTo>
                    <a:pt x="12" y="66"/>
                  </a:lnTo>
                  <a:lnTo>
                    <a:pt x="6" y="48"/>
                  </a:lnTo>
                  <a:lnTo>
                    <a:pt x="12" y="18"/>
                  </a:lnTo>
                  <a:lnTo>
                    <a:pt x="48" y="42"/>
                  </a:lnTo>
                  <a:lnTo>
                    <a:pt x="84" y="60"/>
                  </a:lnTo>
                  <a:lnTo>
                    <a:pt x="96" y="72"/>
                  </a:lnTo>
                  <a:lnTo>
                    <a:pt x="102" y="66"/>
                  </a:lnTo>
                  <a:lnTo>
                    <a:pt x="108" y="72"/>
                  </a:lnTo>
                  <a:lnTo>
                    <a:pt x="108" y="84"/>
                  </a:lnTo>
                  <a:lnTo>
                    <a:pt x="96" y="84"/>
                  </a:lnTo>
                  <a:lnTo>
                    <a:pt x="66" y="114"/>
                  </a:lnTo>
                  <a:lnTo>
                    <a:pt x="72" y="114"/>
                  </a:lnTo>
                  <a:lnTo>
                    <a:pt x="108" y="90"/>
                  </a:lnTo>
                  <a:lnTo>
                    <a:pt x="108" y="78"/>
                  </a:lnTo>
                  <a:lnTo>
                    <a:pt x="114" y="84"/>
                  </a:lnTo>
                  <a:lnTo>
                    <a:pt x="114" y="96"/>
                  </a:lnTo>
                  <a:lnTo>
                    <a:pt x="96" y="102"/>
                  </a:lnTo>
                  <a:lnTo>
                    <a:pt x="102" y="114"/>
                  </a:lnTo>
                  <a:lnTo>
                    <a:pt x="96" y="132"/>
                  </a:lnTo>
                  <a:lnTo>
                    <a:pt x="96" y="120"/>
                  </a:lnTo>
                  <a:lnTo>
                    <a:pt x="84" y="132"/>
                  </a:lnTo>
                  <a:lnTo>
                    <a:pt x="84" y="120"/>
                  </a:lnTo>
                  <a:lnTo>
                    <a:pt x="66" y="132"/>
                  </a:lnTo>
                  <a:lnTo>
                    <a:pt x="78" y="144"/>
                  </a:lnTo>
                  <a:lnTo>
                    <a:pt x="114" y="126"/>
                  </a:lnTo>
                  <a:lnTo>
                    <a:pt x="114" y="102"/>
                  </a:lnTo>
                  <a:lnTo>
                    <a:pt x="132" y="78"/>
                  </a:lnTo>
                  <a:lnTo>
                    <a:pt x="114" y="42"/>
                  </a:lnTo>
                  <a:lnTo>
                    <a:pt x="132" y="36"/>
                  </a:lnTo>
                  <a:lnTo>
                    <a:pt x="126" y="0"/>
                  </a:lnTo>
                  <a:lnTo>
                    <a:pt x="408" y="72"/>
                  </a:lnTo>
                  <a:lnTo>
                    <a:pt x="366" y="300"/>
                  </a:lnTo>
                  <a:lnTo>
                    <a:pt x="258" y="276"/>
                  </a:lnTo>
                  <a:lnTo>
                    <a:pt x="132" y="276"/>
                  </a:lnTo>
                  <a:lnTo>
                    <a:pt x="102" y="258"/>
                  </a:lnTo>
                  <a:lnTo>
                    <a:pt x="72" y="264"/>
                  </a:lnTo>
                  <a:lnTo>
                    <a:pt x="48" y="252"/>
                  </a:lnTo>
                  <a:lnTo>
                    <a:pt x="54" y="216"/>
                  </a:lnTo>
                  <a:lnTo>
                    <a:pt x="24" y="198"/>
                  </a:lnTo>
                  <a:lnTo>
                    <a:pt x="30" y="192"/>
                  </a:lnTo>
                  <a:close/>
                </a:path>
              </a:pathLst>
            </a:custGeom>
            <a:solidFill>
              <a:srgbClr val="FF8C00"/>
            </a:solidFill>
            <a:ln w="9525">
              <a:solidFill>
                <a:srgbClr val="FF8C00"/>
              </a:solidFill>
              <a:prstDash val="solid"/>
              <a:round/>
              <a:headEnd/>
              <a:tailEnd/>
            </a:ln>
          </p:spPr>
          <p:txBody>
            <a:bodyPr/>
            <a:lstStyle/>
            <a:p>
              <a:endParaRPr lang="en-US"/>
            </a:p>
          </p:txBody>
        </p:sp>
        <p:sp>
          <p:nvSpPr>
            <p:cNvPr id="13432" name="Freeform 244"/>
            <p:cNvSpPr>
              <a:spLocks/>
            </p:cNvSpPr>
            <p:nvPr/>
          </p:nvSpPr>
          <p:spPr bwMode="auto">
            <a:xfrm>
              <a:off x="1419" y="1164"/>
              <a:ext cx="408" cy="300"/>
            </a:xfrm>
            <a:custGeom>
              <a:avLst/>
              <a:gdLst>
                <a:gd name="T0" fmla="*/ 30 w 408"/>
                <a:gd name="T1" fmla="*/ 192 h 300"/>
                <a:gd name="T2" fmla="*/ 0 w 408"/>
                <a:gd name="T3" fmla="*/ 180 h 300"/>
                <a:gd name="T4" fmla="*/ 6 w 408"/>
                <a:gd name="T5" fmla="*/ 156 h 300"/>
                <a:gd name="T6" fmla="*/ 6 w 408"/>
                <a:gd name="T7" fmla="*/ 174 h 300"/>
                <a:gd name="T8" fmla="*/ 18 w 408"/>
                <a:gd name="T9" fmla="*/ 150 h 300"/>
                <a:gd name="T10" fmla="*/ 6 w 408"/>
                <a:gd name="T11" fmla="*/ 150 h 300"/>
                <a:gd name="T12" fmla="*/ 12 w 408"/>
                <a:gd name="T13" fmla="*/ 132 h 300"/>
                <a:gd name="T14" fmla="*/ 24 w 408"/>
                <a:gd name="T15" fmla="*/ 132 h 300"/>
                <a:gd name="T16" fmla="*/ 12 w 408"/>
                <a:gd name="T17" fmla="*/ 126 h 300"/>
                <a:gd name="T18" fmla="*/ 12 w 408"/>
                <a:gd name="T19" fmla="*/ 66 h 300"/>
                <a:gd name="T20" fmla="*/ 6 w 408"/>
                <a:gd name="T21" fmla="*/ 48 h 300"/>
                <a:gd name="T22" fmla="*/ 12 w 408"/>
                <a:gd name="T23" fmla="*/ 18 h 300"/>
                <a:gd name="T24" fmla="*/ 48 w 408"/>
                <a:gd name="T25" fmla="*/ 42 h 300"/>
                <a:gd name="T26" fmla="*/ 84 w 408"/>
                <a:gd name="T27" fmla="*/ 60 h 300"/>
                <a:gd name="T28" fmla="*/ 96 w 408"/>
                <a:gd name="T29" fmla="*/ 72 h 300"/>
                <a:gd name="T30" fmla="*/ 102 w 408"/>
                <a:gd name="T31" fmla="*/ 66 h 300"/>
                <a:gd name="T32" fmla="*/ 108 w 408"/>
                <a:gd name="T33" fmla="*/ 72 h 300"/>
                <a:gd name="T34" fmla="*/ 108 w 408"/>
                <a:gd name="T35" fmla="*/ 84 h 300"/>
                <a:gd name="T36" fmla="*/ 96 w 408"/>
                <a:gd name="T37" fmla="*/ 84 h 300"/>
                <a:gd name="T38" fmla="*/ 66 w 408"/>
                <a:gd name="T39" fmla="*/ 114 h 300"/>
                <a:gd name="T40" fmla="*/ 84 w 408"/>
                <a:gd name="T41" fmla="*/ 114 h 300"/>
                <a:gd name="T42" fmla="*/ 72 w 408"/>
                <a:gd name="T43" fmla="*/ 114 h 300"/>
                <a:gd name="T44" fmla="*/ 108 w 408"/>
                <a:gd name="T45" fmla="*/ 90 h 300"/>
                <a:gd name="T46" fmla="*/ 108 w 408"/>
                <a:gd name="T47" fmla="*/ 78 h 300"/>
                <a:gd name="T48" fmla="*/ 114 w 408"/>
                <a:gd name="T49" fmla="*/ 84 h 300"/>
                <a:gd name="T50" fmla="*/ 114 w 408"/>
                <a:gd name="T51" fmla="*/ 96 h 300"/>
                <a:gd name="T52" fmla="*/ 96 w 408"/>
                <a:gd name="T53" fmla="*/ 102 h 300"/>
                <a:gd name="T54" fmla="*/ 102 w 408"/>
                <a:gd name="T55" fmla="*/ 114 h 300"/>
                <a:gd name="T56" fmla="*/ 96 w 408"/>
                <a:gd name="T57" fmla="*/ 132 h 300"/>
                <a:gd name="T58" fmla="*/ 96 w 408"/>
                <a:gd name="T59" fmla="*/ 120 h 300"/>
                <a:gd name="T60" fmla="*/ 84 w 408"/>
                <a:gd name="T61" fmla="*/ 132 h 300"/>
                <a:gd name="T62" fmla="*/ 84 w 408"/>
                <a:gd name="T63" fmla="*/ 120 h 300"/>
                <a:gd name="T64" fmla="*/ 66 w 408"/>
                <a:gd name="T65" fmla="*/ 132 h 300"/>
                <a:gd name="T66" fmla="*/ 78 w 408"/>
                <a:gd name="T67" fmla="*/ 144 h 300"/>
                <a:gd name="T68" fmla="*/ 114 w 408"/>
                <a:gd name="T69" fmla="*/ 126 h 300"/>
                <a:gd name="T70" fmla="*/ 114 w 408"/>
                <a:gd name="T71" fmla="*/ 102 h 300"/>
                <a:gd name="T72" fmla="*/ 132 w 408"/>
                <a:gd name="T73" fmla="*/ 78 h 300"/>
                <a:gd name="T74" fmla="*/ 114 w 408"/>
                <a:gd name="T75" fmla="*/ 42 h 300"/>
                <a:gd name="T76" fmla="*/ 132 w 408"/>
                <a:gd name="T77" fmla="*/ 36 h 300"/>
                <a:gd name="T78" fmla="*/ 126 w 408"/>
                <a:gd name="T79" fmla="*/ 0 h 300"/>
                <a:gd name="T80" fmla="*/ 408 w 408"/>
                <a:gd name="T81" fmla="*/ 72 h 300"/>
                <a:gd name="T82" fmla="*/ 366 w 408"/>
                <a:gd name="T83" fmla="*/ 300 h 300"/>
                <a:gd name="T84" fmla="*/ 258 w 408"/>
                <a:gd name="T85" fmla="*/ 276 h 300"/>
                <a:gd name="T86" fmla="*/ 132 w 408"/>
                <a:gd name="T87" fmla="*/ 276 h 300"/>
                <a:gd name="T88" fmla="*/ 102 w 408"/>
                <a:gd name="T89" fmla="*/ 258 h 300"/>
                <a:gd name="T90" fmla="*/ 72 w 408"/>
                <a:gd name="T91" fmla="*/ 264 h 300"/>
                <a:gd name="T92" fmla="*/ 48 w 408"/>
                <a:gd name="T93" fmla="*/ 252 h 300"/>
                <a:gd name="T94" fmla="*/ 54 w 408"/>
                <a:gd name="T95" fmla="*/ 216 h 300"/>
                <a:gd name="T96" fmla="*/ 24 w 408"/>
                <a:gd name="T97" fmla="*/ 198 h 300"/>
                <a:gd name="T98" fmla="*/ 30 w 408"/>
                <a:gd name="T99" fmla="*/ 192 h 300"/>
                <a:gd name="T100" fmla="*/ 30 w 408"/>
                <a:gd name="T101" fmla="*/ 198 h 30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08"/>
                <a:gd name="T154" fmla="*/ 0 h 300"/>
                <a:gd name="T155" fmla="*/ 408 w 408"/>
                <a:gd name="T156" fmla="*/ 300 h 30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08" h="300">
                  <a:moveTo>
                    <a:pt x="30" y="192"/>
                  </a:moveTo>
                  <a:lnTo>
                    <a:pt x="0" y="180"/>
                  </a:lnTo>
                  <a:lnTo>
                    <a:pt x="6" y="156"/>
                  </a:lnTo>
                  <a:lnTo>
                    <a:pt x="6" y="174"/>
                  </a:lnTo>
                  <a:lnTo>
                    <a:pt x="18" y="150"/>
                  </a:lnTo>
                  <a:lnTo>
                    <a:pt x="6" y="150"/>
                  </a:lnTo>
                  <a:lnTo>
                    <a:pt x="12" y="132"/>
                  </a:lnTo>
                  <a:lnTo>
                    <a:pt x="24" y="132"/>
                  </a:lnTo>
                  <a:lnTo>
                    <a:pt x="12" y="126"/>
                  </a:lnTo>
                  <a:lnTo>
                    <a:pt x="12" y="66"/>
                  </a:lnTo>
                  <a:lnTo>
                    <a:pt x="6" y="48"/>
                  </a:lnTo>
                  <a:lnTo>
                    <a:pt x="12" y="18"/>
                  </a:lnTo>
                  <a:lnTo>
                    <a:pt x="48" y="42"/>
                  </a:lnTo>
                  <a:lnTo>
                    <a:pt x="84" y="60"/>
                  </a:lnTo>
                  <a:lnTo>
                    <a:pt x="96" y="72"/>
                  </a:lnTo>
                  <a:lnTo>
                    <a:pt x="102" y="66"/>
                  </a:lnTo>
                  <a:lnTo>
                    <a:pt x="108" y="72"/>
                  </a:lnTo>
                  <a:lnTo>
                    <a:pt x="108" y="84"/>
                  </a:lnTo>
                  <a:lnTo>
                    <a:pt x="96" y="84"/>
                  </a:lnTo>
                  <a:lnTo>
                    <a:pt x="66" y="114"/>
                  </a:lnTo>
                  <a:lnTo>
                    <a:pt x="84" y="114"/>
                  </a:lnTo>
                  <a:lnTo>
                    <a:pt x="72" y="114"/>
                  </a:lnTo>
                  <a:lnTo>
                    <a:pt x="108" y="90"/>
                  </a:lnTo>
                  <a:lnTo>
                    <a:pt x="108" y="78"/>
                  </a:lnTo>
                  <a:lnTo>
                    <a:pt x="114" y="84"/>
                  </a:lnTo>
                  <a:lnTo>
                    <a:pt x="114" y="96"/>
                  </a:lnTo>
                  <a:lnTo>
                    <a:pt x="96" y="102"/>
                  </a:lnTo>
                  <a:lnTo>
                    <a:pt x="102" y="114"/>
                  </a:lnTo>
                  <a:lnTo>
                    <a:pt x="96" y="132"/>
                  </a:lnTo>
                  <a:lnTo>
                    <a:pt x="96" y="120"/>
                  </a:lnTo>
                  <a:lnTo>
                    <a:pt x="84" y="132"/>
                  </a:lnTo>
                  <a:lnTo>
                    <a:pt x="84" y="120"/>
                  </a:lnTo>
                  <a:lnTo>
                    <a:pt x="66" y="132"/>
                  </a:lnTo>
                  <a:lnTo>
                    <a:pt x="78" y="144"/>
                  </a:lnTo>
                  <a:lnTo>
                    <a:pt x="114" y="126"/>
                  </a:lnTo>
                  <a:lnTo>
                    <a:pt x="114" y="102"/>
                  </a:lnTo>
                  <a:lnTo>
                    <a:pt x="132" y="78"/>
                  </a:lnTo>
                  <a:lnTo>
                    <a:pt x="114" y="42"/>
                  </a:lnTo>
                  <a:lnTo>
                    <a:pt x="132" y="36"/>
                  </a:lnTo>
                  <a:lnTo>
                    <a:pt x="126" y="0"/>
                  </a:lnTo>
                  <a:lnTo>
                    <a:pt x="408" y="72"/>
                  </a:lnTo>
                  <a:lnTo>
                    <a:pt x="366" y="300"/>
                  </a:lnTo>
                  <a:lnTo>
                    <a:pt x="258" y="276"/>
                  </a:lnTo>
                  <a:lnTo>
                    <a:pt x="132" y="276"/>
                  </a:lnTo>
                  <a:lnTo>
                    <a:pt x="102" y="258"/>
                  </a:lnTo>
                  <a:lnTo>
                    <a:pt x="72" y="264"/>
                  </a:lnTo>
                  <a:lnTo>
                    <a:pt x="48" y="252"/>
                  </a:lnTo>
                  <a:lnTo>
                    <a:pt x="54" y="216"/>
                  </a:lnTo>
                  <a:lnTo>
                    <a:pt x="24" y="198"/>
                  </a:lnTo>
                  <a:lnTo>
                    <a:pt x="30" y="192"/>
                  </a:lnTo>
                  <a:lnTo>
                    <a:pt x="30" y="198"/>
                  </a:lnTo>
                </a:path>
              </a:pathLst>
            </a:custGeom>
            <a:noFill/>
            <a:ln w="9525">
              <a:solidFill>
                <a:srgbClr val="000000"/>
              </a:solidFill>
              <a:prstDash val="solid"/>
              <a:round/>
              <a:headEnd/>
              <a:tailEnd/>
            </a:ln>
          </p:spPr>
          <p:txBody>
            <a:bodyPr/>
            <a:lstStyle/>
            <a:p>
              <a:endParaRPr lang="en-US"/>
            </a:p>
          </p:txBody>
        </p:sp>
        <p:sp>
          <p:nvSpPr>
            <p:cNvPr id="13433" name="Freeform 245"/>
            <p:cNvSpPr>
              <a:spLocks/>
            </p:cNvSpPr>
            <p:nvPr/>
          </p:nvSpPr>
          <p:spPr bwMode="auto">
            <a:xfrm>
              <a:off x="3723" y="1932"/>
              <a:ext cx="282" cy="282"/>
            </a:xfrm>
            <a:custGeom>
              <a:avLst/>
              <a:gdLst>
                <a:gd name="T0" fmla="*/ 168 w 282"/>
                <a:gd name="T1" fmla="*/ 66 h 282"/>
                <a:gd name="T2" fmla="*/ 180 w 282"/>
                <a:gd name="T3" fmla="*/ 102 h 282"/>
                <a:gd name="T4" fmla="*/ 216 w 282"/>
                <a:gd name="T5" fmla="*/ 66 h 282"/>
                <a:gd name="T6" fmla="*/ 234 w 282"/>
                <a:gd name="T7" fmla="*/ 72 h 282"/>
                <a:gd name="T8" fmla="*/ 246 w 282"/>
                <a:gd name="T9" fmla="*/ 54 h 282"/>
                <a:gd name="T10" fmla="*/ 270 w 282"/>
                <a:gd name="T11" fmla="*/ 54 h 282"/>
                <a:gd name="T12" fmla="*/ 282 w 282"/>
                <a:gd name="T13" fmla="*/ 78 h 282"/>
                <a:gd name="T14" fmla="*/ 276 w 282"/>
                <a:gd name="T15" fmla="*/ 90 h 282"/>
                <a:gd name="T16" fmla="*/ 240 w 282"/>
                <a:gd name="T17" fmla="*/ 72 h 282"/>
                <a:gd name="T18" fmla="*/ 240 w 282"/>
                <a:gd name="T19" fmla="*/ 96 h 282"/>
                <a:gd name="T20" fmla="*/ 222 w 282"/>
                <a:gd name="T21" fmla="*/ 132 h 282"/>
                <a:gd name="T22" fmla="*/ 210 w 282"/>
                <a:gd name="T23" fmla="*/ 132 h 282"/>
                <a:gd name="T24" fmla="*/ 198 w 282"/>
                <a:gd name="T25" fmla="*/ 162 h 282"/>
                <a:gd name="T26" fmla="*/ 174 w 282"/>
                <a:gd name="T27" fmla="*/ 156 h 282"/>
                <a:gd name="T28" fmla="*/ 150 w 282"/>
                <a:gd name="T29" fmla="*/ 228 h 282"/>
                <a:gd name="T30" fmla="*/ 156 w 282"/>
                <a:gd name="T31" fmla="*/ 234 h 282"/>
                <a:gd name="T32" fmla="*/ 144 w 282"/>
                <a:gd name="T33" fmla="*/ 252 h 282"/>
                <a:gd name="T34" fmla="*/ 72 w 282"/>
                <a:gd name="T35" fmla="*/ 282 h 282"/>
                <a:gd name="T36" fmla="*/ 54 w 282"/>
                <a:gd name="T37" fmla="*/ 270 h 282"/>
                <a:gd name="T38" fmla="*/ 48 w 282"/>
                <a:gd name="T39" fmla="*/ 258 h 282"/>
                <a:gd name="T40" fmla="*/ 12 w 282"/>
                <a:gd name="T41" fmla="*/ 228 h 282"/>
                <a:gd name="T42" fmla="*/ 0 w 282"/>
                <a:gd name="T43" fmla="*/ 192 h 282"/>
                <a:gd name="T44" fmla="*/ 6 w 282"/>
                <a:gd name="T45" fmla="*/ 192 h 282"/>
                <a:gd name="T46" fmla="*/ 24 w 282"/>
                <a:gd name="T47" fmla="*/ 174 h 282"/>
                <a:gd name="T48" fmla="*/ 24 w 282"/>
                <a:gd name="T49" fmla="*/ 144 h 282"/>
                <a:gd name="T50" fmla="*/ 42 w 282"/>
                <a:gd name="T51" fmla="*/ 144 h 282"/>
                <a:gd name="T52" fmla="*/ 48 w 282"/>
                <a:gd name="T53" fmla="*/ 120 h 282"/>
                <a:gd name="T54" fmla="*/ 90 w 282"/>
                <a:gd name="T55" fmla="*/ 84 h 282"/>
                <a:gd name="T56" fmla="*/ 96 w 282"/>
                <a:gd name="T57" fmla="*/ 30 h 282"/>
                <a:gd name="T58" fmla="*/ 90 w 282"/>
                <a:gd name="T59" fmla="*/ 6 h 282"/>
                <a:gd name="T60" fmla="*/ 96 w 282"/>
                <a:gd name="T61" fmla="*/ 0 h 282"/>
                <a:gd name="T62" fmla="*/ 108 w 282"/>
                <a:gd name="T63" fmla="*/ 72 h 282"/>
                <a:gd name="T64" fmla="*/ 156 w 282"/>
                <a:gd name="T65" fmla="*/ 66 h 282"/>
                <a:gd name="T66" fmla="*/ 168 w 282"/>
                <a:gd name="T67" fmla="*/ 66 h 28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2"/>
                <a:gd name="T103" fmla="*/ 0 h 282"/>
                <a:gd name="T104" fmla="*/ 282 w 282"/>
                <a:gd name="T105" fmla="*/ 282 h 28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2" h="282">
                  <a:moveTo>
                    <a:pt x="168" y="66"/>
                  </a:moveTo>
                  <a:lnTo>
                    <a:pt x="180" y="102"/>
                  </a:lnTo>
                  <a:lnTo>
                    <a:pt x="216" y="66"/>
                  </a:lnTo>
                  <a:lnTo>
                    <a:pt x="234" y="72"/>
                  </a:lnTo>
                  <a:lnTo>
                    <a:pt x="246" y="54"/>
                  </a:lnTo>
                  <a:lnTo>
                    <a:pt x="270" y="54"/>
                  </a:lnTo>
                  <a:lnTo>
                    <a:pt x="282" y="78"/>
                  </a:lnTo>
                  <a:lnTo>
                    <a:pt x="276" y="90"/>
                  </a:lnTo>
                  <a:lnTo>
                    <a:pt x="240" y="72"/>
                  </a:lnTo>
                  <a:lnTo>
                    <a:pt x="240" y="96"/>
                  </a:lnTo>
                  <a:lnTo>
                    <a:pt x="222" y="132"/>
                  </a:lnTo>
                  <a:lnTo>
                    <a:pt x="210" y="132"/>
                  </a:lnTo>
                  <a:lnTo>
                    <a:pt x="198" y="162"/>
                  </a:lnTo>
                  <a:lnTo>
                    <a:pt x="174" y="156"/>
                  </a:lnTo>
                  <a:lnTo>
                    <a:pt x="150" y="228"/>
                  </a:lnTo>
                  <a:lnTo>
                    <a:pt x="156" y="234"/>
                  </a:lnTo>
                  <a:lnTo>
                    <a:pt x="144" y="252"/>
                  </a:lnTo>
                  <a:lnTo>
                    <a:pt x="72" y="282"/>
                  </a:lnTo>
                  <a:lnTo>
                    <a:pt x="54" y="270"/>
                  </a:lnTo>
                  <a:lnTo>
                    <a:pt x="48" y="258"/>
                  </a:lnTo>
                  <a:lnTo>
                    <a:pt x="12" y="228"/>
                  </a:lnTo>
                  <a:lnTo>
                    <a:pt x="0" y="192"/>
                  </a:lnTo>
                  <a:lnTo>
                    <a:pt x="6" y="192"/>
                  </a:lnTo>
                  <a:lnTo>
                    <a:pt x="24" y="174"/>
                  </a:lnTo>
                  <a:lnTo>
                    <a:pt x="24" y="144"/>
                  </a:lnTo>
                  <a:lnTo>
                    <a:pt x="42" y="144"/>
                  </a:lnTo>
                  <a:lnTo>
                    <a:pt x="48" y="120"/>
                  </a:lnTo>
                  <a:lnTo>
                    <a:pt x="90" y="84"/>
                  </a:lnTo>
                  <a:lnTo>
                    <a:pt x="96" y="30"/>
                  </a:lnTo>
                  <a:lnTo>
                    <a:pt x="90" y="6"/>
                  </a:lnTo>
                  <a:lnTo>
                    <a:pt x="96" y="0"/>
                  </a:lnTo>
                  <a:lnTo>
                    <a:pt x="108" y="72"/>
                  </a:lnTo>
                  <a:lnTo>
                    <a:pt x="156" y="66"/>
                  </a:lnTo>
                  <a:lnTo>
                    <a:pt x="168" y="66"/>
                  </a:lnTo>
                  <a:close/>
                </a:path>
              </a:pathLst>
            </a:custGeom>
            <a:solidFill>
              <a:srgbClr val="B22222"/>
            </a:solidFill>
            <a:ln w="9525">
              <a:solidFill>
                <a:srgbClr val="B22222"/>
              </a:solidFill>
              <a:prstDash val="solid"/>
              <a:round/>
              <a:headEnd/>
              <a:tailEnd/>
            </a:ln>
          </p:spPr>
          <p:txBody>
            <a:bodyPr/>
            <a:lstStyle/>
            <a:p>
              <a:endParaRPr lang="en-US"/>
            </a:p>
          </p:txBody>
        </p:sp>
        <p:sp>
          <p:nvSpPr>
            <p:cNvPr id="13434" name="Freeform 246"/>
            <p:cNvSpPr>
              <a:spLocks/>
            </p:cNvSpPr>
            <p:nvPr/>
          </p:nvSpPr>
          <p:spPr bwMode="auto">
            <a:xfrm>
              <a:off x="3723" y="1932"/>
              <a:ext cx="282" cy="282"/>
            </a:xfrm>
            <a:custGeom>
              <a:avLst/>
              <a:gdLst>
                <a:gd name="T0" fmla="*/ 168 w 282"/>
                <a:gd name="T1" fmla="*/ 66 h 282"/>
                <a:gd name="T2" fmla="*/ 180 w 282"/>
                <a:gd name="T3" fmla="*/ 102 h 282"/>
                <a:gd name="T4" fmla="*/ 216 w 282"/>
                <a:gd name="T5" fmla="*/ 66 h 282"/>
                <a:gd name="T6" fmla="*/ 234 w 282"/>
                <a:gd name="T7" fmla="*/ 72 h 282"/>
                <a:gd name="T8" fmla="*/ 246 w 282"/>
                <a:gd name="T9" fmla="*/ 54 h 282"/>
                <a:gd name="T10" fmla="*/ 270 w 282"/>
                <a:gd name="T11" fmla="*/ 54 h 282"/>
                <a:gd name="T12" fmla="*/ 282 w 282"/>
                <a:gd name="T13" fmla="*/ 78 h 282"/>
                <a:gd name="T14" fmla="*/ 276 w 282"/>
                <a:gd name="T15" fmla="*/ 90 h 282"/>
                <a:gd name="T16" fmla="*/ 240 w 282"/>
                <a:gd name="T17" fmla="*/ 72 h 282"/>
                <a:gd name="T18" fmla="*/ 240 w 282"/>
                <a:gd name="T19" fmla="*/ 96 h 282"/>
                <a:gd name="T20" fmla="*/ 222 w 282"/>
                <a:gd name="T21" fmla="*/ 132 h 282"/>
                <a:gd name="T22" fmla="*/ 210 w 282"/>
                <a:gd name="T23" fmla="*/ 132 h 282"/>
                <a:gd name="T24" fmla="*/ 198 w 282"/>
                <a:gd name="T25" fmla="*/ 162 h 282"/>
                <a:gd name="T26" fmla="*/ 174 w 282"/>
                <a:gd name="T27" fmla="*/ 156 h 282"/>
                <a:gd name="T28" fmla="*/ 150 w 282"/>
                <a:gd name="T29" fmla="*/ 228 h 282"/>
                <a:gd name="T30" fmla="*/ 156 w 282"/>
                <a:gd name="T31" fmla="*/ 234 h 282"/>
                <a:gd name="T32" fmla="*/ 144 w 282"/>
                <a:gd name="T33" fmla="*/ 252 h 282"/>
                <a:gd name="T34" fmla="*/ 72 w 282"/>
                <a:gd name="T35" fmla="*/ 282 h 282"/>
                <a:gd name="T36" fmla="*/ 54 w 282"/>
                <a:gd name="T37" fmla="*/ 270 h 282"/>
                <a:gd name="T38" fmla="*/ 48 w 282"/>
                <a:gd name="T39" fmla="*/ 258 h 282"/>
                <a:gd name="T40" fmla="*/ 12 w 282"/>
                <a:gd name="T41" fmla="*/ 228 h 282"/>
                <a:gd name="T42" fmla="*/ 0 w 282"/>
                <a:gd name="T43" fmla="*/ 192 h 282"/>
                <a:gd name="T44" fmla="*/ 6 w 282"/>
                <a:gd name="T45" fmla="*/ 192 h 282"/>
                <a:gd name="T46" fmla="*/ 24 w 282"/>
                <a:gd name="T47" fmla="*/ 174 h 282"/>
                <a:gd name="T48" fmla="*/ 24 w 282"/>
                <a:gd name="T49" fmla="*/ 144 h 282"/>
                <a:gd name="T50" fmla="*/ 42 w 282"/>
                <a:gd name="T51" fmla="*/ 144 h 282"/>
                <a:gd name="T52" fmla="*/ 48 w 282"/>
                <a:gd name="T53" fmla="*/ 120 h 282"/>
                <a:gd name="T54" fmla="*/ 90 w 282"/>
                <a:gd name="T55" fmla="*/ 84 h 282"/>
                <a:gd name="T56" fmla="*/ 96 w 282"/>
                <a:gd name="T57" fmla="*/ 30 h 282"/>
                <a:gd name="T58" fmla="*/ 90 w 282"/>
                <a:gd name="T59" fmla="*/ 6 h 282"/>
                <a:gd name="T60" fmla="*/ 96 w 282"/>
                <a:gd name="T61" fmla="*/ 0 h 282"/>
                <a:gd name="T62" fmla="*/ 108 w 282"/>
                <a:gd name="T63" fmla="*/ 72 h 282"/>
                <a:gd name="T64" fmla="*/ 156 w 282"/>
                <a:gd name="T65" fmla="*/ 66 h 282"/>
                <a:gd name="T66" fmla="*/ 168 w 282"/>
                <a:gd name="T67" fmla="*/ 66 h 282"/>
                <a:gd name="T68" fmla="*/ 168 w 282"/>
                <a:gd name="T69" fmla="*/ 72 h 28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82"/>
                <a:gd name="T106" fmla="*/ 0 h 282"/>
                <a:gd name="T107" fmla="*/ 282 w 282"/>
                <a:gd name="T108" fmla="*/ 282 h 28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82" h="282">
                  <a:moveTo>
                    <a:pt x="168" y="66"/>
                  </a:moveTo>
                  <a:lnTo>
                    <a:pt x="180" y="102"/>
                  </a:lnTo>
                  <a:lnTo>
                    <a:pt x="216" y="66"/>
                  </a:lnTo>
                  <a:lnTo>
                    <a:pt x="234" y="72"/>
                  </a:lnTo>
                  <a:lnTo>
                    <a:pt x="246" y="54"/>
                  </a:lnTo>
                  <a:lnTo>
                    <a:pt x="270" y="54"/>
                  </a:lnTo>
                  <a:lnTo>
                    <a:pt x="282" y="78"/>
                  </a:lnTo>
                  <a:lnTo>
                    <a:pt x="276" y="90"/>
                  </a:lnTo>
                  <a:lnTo>
                    <a:pt x="240" y="72"/>
                  </a:lnTo>
                  <a:lnTo>
                    <a:pt x="240" y="96"/>
                  </a:lnTo>
                  <a:lnTo>
                    <a:pt x="222" y="132"/>
                  </a:lnTo>
                  <a:lnTo>
                    <a:pt x="210" y="132"/>
                  </a:lnTo>
                  <a:lnTo>
                    <a:pt x="198" y="162"/>
                  </a:lnTo>
                  <a:lnTo>
                    <a:pt x="174" y="156"/>
                  </a:lnTo>
                  <a:lnTo>
                    <a:pt x="150" y="228"/>
                  </a:lnTo>
                  <a:lnTo>
                    <a:pt x="156" y="234"/>
                  </a:lnTo>
                  <a:lnTo>
                    <a:pt x="144" y="252"/>
                  </a:lnTo>
                  <a:lnTo>
                    <a:pt x="72" y="282"/>
                  </a:lnTo>
                  <a:lnTo>
                    <a:pt x="54" y="270"/>
                  </a:lnTo>
                  <a:lnTo>
                    <a:pt x="48" y="258"/>
                  </a:lnTo>
                  <a:lnTo>
                    <a:pt x="12" y="228"/>
                  </a:lnTo>
                  <a:lnTo>
                    <a:pt x="0" y="192"/>
                  </a:lnTo>
                  <a:lnTo>
                    <a:pt x="6" y="192"/>
                  </a:lnTo>
                  <a:lnTo>
                    <a:pt x="24" y="174"/>
                  </a:lnTo>
                  <a:lnTo>
                    <a:pt x="24" y="144"/>
                  </a:lnTo>
                  <a:lnTo>
                    <a:pt x="42" y="144"/>
                  </a:lnTo>
                  <a:lnTo>
                    <a:pt x="48" y="120"/>
                  </a:lnTo>
                  <a:lnTo>
                    <a:pt x="90" y="84"/>
                  </a:lnTo>
                  <a:lnTo>
                    <a:pt x="96" y="30"/>
                  </a:lnTo>
                  <a:lnTo>
                    <a:pt x="90" y="6"/>
                  </a:lnTo>
                  <a:lnTo>
                    <a:pt x="96" y="0"/>
                  </a:lnTo>
                  <a:lnTo>
                    <a:pt x="108" y="72"/>
                  </a:lnTo>
                  <a:lnTo>
                    <a:pt x="156" y="66"/>
                  </a:lnTo>
                  <a:lnTo>
                    <a:pt x="168" y="66"/>
                  </a:lnTo>
                  <a:lnTo>
                    <a:pt x="168" y="72"/>
                  </a:lnTo>
                </a:path>
              </a:pathLst>
            </a:custGeom>
            <a:noFill/>
            <a:ln w="9525">
              <a:solidFill>
                <a:srgbClr val="000000"/>
              </a:solidFill>
              <a:prstDash val="solid"/>
              <a:round/>
              <a:headEnd/>
              <a:tailEnd/>
            </a:ln>
          </p:spPr>
          <p:txBody>
            <a:bodyPr/>
            <a:lstStyle/>
            <a:p>
              <a:endParaRPr lang="en-US"/>
            </a:p>
          </p:txBody>
        </p:sp>
        <p:sp>
          <p:nvSpPr>
            <p:cNvPr id="13435" name="Freeform 247"/>
            <p:cNvSpPr>
              <a:spLocks/>
            </p:cNvSpPr>
            <p:nvPr/>
          </p:nvSpPr>
          <p:spPr bwMode="auto">
            <a:xfrm>
              <a:off x="3081" y="1512"/>
              <a:ext cx="330" cy="342"/>
            </a:xfrm>
            <a:custGeom>
              <a:avLst/>
              <a:gdLst>
                <a:gd name="T0" fmla="*/ 138 w 330"/>
                <a:gd name="T1" fmla="*/ 342 h 342"/>
                <a:gd name="T2" fmla="*/ 114 w 330"/>
                <a:gd name="T3" fmla="*/ 324 h 342"/>
                <a:gd name="T4" fmla="*/ 108 w 330"/>
                <a:gd name="T5" fmla="*/ 300 h 342"/>
                <a:gd name="T6" fmla="*/ 114 w 330"/>
                <a:gd name="T7" fmla="*/ 282 h 342"/>
                <a:gd name="T8" fmla="*/ 102 w 330"/>
                <a:gd name="T9" fmla="*/ 264 h 342"/>
                <a:gd name="T10" fmla="*/ 90 w 330"/>
                <a:gd name="T11" fmla="*/ 228 h 342"/>
                <a:gd name="T12" fmla="*/ 12 w 330"/>
                <a:gd name="T13" fmla="*/ 174 h 342"/>
                <a:gd name="T14" fmla="*/ 18 w 330"/>
                <a:gd name="T15" fmla="*/ 120 h 342"/>
                <a:gd name="T16" fmla="*/ 0 w 330"/>
                <a:gd name="T17" fmla="*/ 108 h 342"/>
                <a:gd name="T18" fmla="*/ 12 w 330"/>
                <a:gd name="T19" fmla="*/ 84 h 342"/>
                <a:gd name="T20" fmla="*/ 36 w 330"/>
                <a:gd name="T21" fmla="*/ 72 h 342"/>
                <a:gd name="T22" fmla="*/ 36 w 330"/>
                <a:gd name="T23" fmla="*/ 24 h 342"/>
                <a:gd name="T24" fmla="*/ 42 w 330"/>
                <a:gd name="T25" fmla="*/ 18 h 342"/>
                <a:gd name="T26" fmla="*/ 60 w 330"/>
                <a:gd name="T27" fmla="*/ 24 h 342"/>
                <a:gd name="T28" fmla="*/ 114 w 330"/>
                <a:gd name="T29" fmla="*/ 0 h 342"/>
                <a:gd name="T30" fmla="*/ 108 w 330"/>
                <a:gd name="T31" fmla="*/ 24 h 342"/>
                <a:gd name="T32" fmla="*/ 138 w 330"/>
                <a:gd name="T33" fmla="*/ 30 h 342"/>
                <a:gd name="T34" fmla="*/ 150 w 330"/>
                <a:gd name="T35" fmla="*/ 42 h 342"/>
                <a:gd name="T36" fmla="*/ 264 w 330"/>
                <a:gd name="T37" fmla="*/ 66 h 342"/>
                <a:gd name="T38" fmla="*/ 282 w 330"/>
                <a:gd name="T39" fmla="*/ 84 h 342"/>
                <a:gd name="T40" fmla="*/ 276 w 330"/>
                <a:gd name="T41" fmla="*/ 108 h 342"/>
                <a:gd name="T42" fmla="*/ 288 w 330"/>
                <a:gd name="T43" fmla="*/ 108 h 342"/>
                <a:gd name="T44" fmla="*/ 288 w 330"/>
                <a:gd name="T45" fmla="*/ 126 h 342"/>
                <a:gd name="T46" fmla="*/ 300 w 330"/>
                <a:gd name="T47" fmla="*/ 126 h 342"/>
                <a:gd name="T48" fmla="*/ 276 w 330"/>
                <a:gd name="T49" fmla="*/ 162 h 342"/>
                <a:gd name="T50" fmla="*/ 282 w 330"/>
                <a:gd name="T51" fmla="*/ 174 h 342"/>
                <a:gd name="T52" fmla="*/ 330 w 330"/>
                <a:gd name="T53" fmla="*/ 114 h 342"/>
                <a:gd name="T54" fmla="*/ 300 w 330"/>
                <a:gd name="T55" fmla="*/ 210 h 342"/>
                <a:gd name="T56" fmla="*/ 294 w 330"/>
                <a:gd name="T57" fmla="*/ 270 h 342"/>
                <a:gd name="T58" fmla="*/ 300 w 330"/>
                <a:gd name="T59" fmla="*/ 330 h 342"/>
                <a:gd name="T60" fmla="*/ 150 w 330"/>
                <a:gd name="T61" fmla="*/ 342 h 342"/>
                <a:gd name="T62" fmla="*/ 138 w 330"/>
                <a:gd name="T63" fmla="*/ 342 h 34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42"/>
                <a:gd name="T98" fmla="*/ 330 w 330"/>
                <a:gd name="T99" fmla="*/ 342 h 34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42">
                  <a:moveTo>
                    <a:pt x="138" y="342"/>
                  </a:moveTo>
                  <a:lnTo>
                    <a:pt x="114" y="324"/>
                  </a:lnTo>
                  <a:lnTo>
                    <a:pt x="108" y="300"/>
                  </a:lnTo>
                  <a:lnTo>
                    <a:pt x="114" y="282"/>
                  </a:lnTo>
                  <a:lnTo>
                    <a:pt x="102" y="264"/>
                  </a:lnTo>
                  <a:lnTo>
                    <a:pt x="90" y="228"/>
                  </a:lnTo>
                  <a:lnTo>
                    <a:pt x="12" y="174"/>
                  </a:lnTo>
                  <a:lnTo>
                    <a:pt x="18" y="120"/>
                  </a:lnTo>
                  <a:lnTo>
                    <a:pt x="0" y="108"/>
                  </a:lnTo>
                  <a:lnTo>
                    <a:pt x="12" y="84"/>
                  </a:lnTo>
                  <a:lnTo>
                    <a:pt x="36" y="72"/>
                  </a:lnTo>
                  <a:lnTo>
                    <a:pt x="36" y="24"/>
                  </a:lnTo>
                  <a:lnTo>
                    <a:pt x="42" y="18"/>
                  </a:lnTo>
                  <a:lnTo>
                    <a:pt x="60" y="24"/>
                  </a:lnTo>
                  <a:lnTo>
                    <a:pt x="114" y="0"/>
                  </a:lnTo>
                  <a:lnTo>
                    <a:pt x="108" y="24"/>
                  </a:lnTo>
                  <a:lnTo>
                    <a:pt x="138" y="30"/>
                  </a:lnTo>
                  <a:lnTo>
                    <a:pt x="150" y="42"/>
                  </a:lnTo>
                  <a:lnTo>
                    <a:pt x="264" y="66"/>
                  </a:lnTo>
                  <a:lnTo>
                    <a:pt x="282" y="84"/>
                  </a:lnTo>
                  <a:lnTo>
                    <a:pt x="276" y="108"/>
                  </a:lnTo>
                  <a:lnTo>
                    <a:pt x="288" y="108"/>
                  </a:lnTo>
                  <a:lnTo>
                    <a:pt x="288" y="126"/>
                  </a:lnTo>
                  <a:lnTo>
                    <a:pt x="300" y="126"/>
                  </a:lnTo>
                  <a:lnTo>
                    <a:pt x="276" y="162"/>
                  </a:lnTo>
                  <a:lnTo>
                    <a:pt x="282" y="174"/>
                  </a:lnTo>
                  <a:lnTo>
                    <a:pt x="330" y="114"/>
                  </a:lnTo>
                  <a:lnTo>
                    <a:pt x="300" y="210"/>
                  </a:lnTo>
                  <a:lnTo>
                    <a:pt x="294" y="270"/>
                  </a:lnTo>
                  <a:lnTo>
                    <a:pt x="300" y="330"/>
                  </a:lnTo>
                  <a:lnTo>
                    <a:pt x="150" y="342"/>
                  </a:lnTo>
                  <a:lnTo>
                    <a:pt x="138" y="342"/>
                  </a:lnTo>
                  <a:close/>
                </a:path>
              </a:pathLst>
            </a:custGeom>
            <a:solidFill>
              <a:srgbClr val="FF8C00"/>
            </a:solidFill>
            <a:ln w="9525">
              <a:solidFill>
                <a:srgbClr val="FF8C00"/>
              </a:solidFill>
              <a:prstDash val="solid"/>
              <a:round/>
              <a:headEnd/>
              <a:tailEnd/>
            </a:ln>
          </p:spPr>
          <p:txBody>
            <a:bodyPr/>
            <a:lstStyle/>
            <a:p>
              <a:endParaRPr lang="en-US"/>
            </a:p>
          </p:txBody>
        </p:sp>
        <p:sp>
          <p:nvSpPr>
            <p:cNvPr id="13436" name="Freeform 248"/>
            <p:cNvSpPr>
              <a:spLocks/>
            </p:cNvSpPr>
            <p:nvPr/>
          </p:nvSpPr>
          <p:spPr bwMode="auto">
            <a:xfrm>
              <a:off x="3081" y="1512"/>
              <a:ext cx="330" cy="348"/>
            </a:xfrm>
            <a:custGeom>
              <a:avLst/>
              <a:gdLst>
                <a:gd name="T0" fmla="*/ 138 w 330"/>
                <a:gd name="T1" fmla="*/ 342 h 348"/>
                <a:gd name="T2" fmla="*/ 114 w 330"/>
                <a:gd name="T3" fmla="*/ 324 h 348"/>
                <a:gd name="T4" fmla="*/ 108 w 330"/>
                <a:gd name="T5" fmla="*/ 300 h 348"/>
                <a:gd name="T6" fmla="*/ 114 w 330"/>
                <a:gd name="T7" fmla="*/ 282 h 348"/>
                <a:gd name="T8" fmla="*/ 102 w 330"/>
                <a:gd name="T9" fmla="*/ 264 h 348"/>
                <a:gd name="T10" fmla="*/ 90 w 330"/>
                <a:gd name="T11" fmla="*/ 228 h 348"/>
                <a:gd name="T12" fmla="*/ 12 w 330"/>
                <a:gd name="T13" fmla="*/ 174 h 348"/>
                <a:gd name="T14" fmla="*/ 18 w 330"/>
                <a:gd name="T15" fmla="*/ 120 h 348"/>
                <a:gd name="T16" fmla="*/ 0 w 330"/>
                <a:gd name="T17" fmla="*/ 108 h 348"/>
                <a:gd name="T18" fmla="*/ 12 w 330"/>
                <a:gd name="T19" fmla="*/ 84 h 348"/>
                <a:gd name="T20" fmla="*/ 36 w 330"/>
                <a:gd name="T21" fmla="*/ 72 h 348"/>
                <a:gd name="T22" fmla="*/ 36 w 330"/>
                <a:gd name="T23" fmla="*/ 24 h 348"/>
                <a:gd name="T24" fmla="*/ 42 w 330"/>
                <a:gd name="T25" fmla="*/ 18 h 348"/>
                <a:gd name="T26" fmla="*/ 60 w 330"/>
                <a:gd name="T27" fmla="*/ 24 h 348"/>
                <a:gd name="T28" fmla="*/ 114 w 330"/>
                <a:gd name="T29" fmla="*/ 0 h 348"/>
                <a:gd name="T30" fmla="*/ 108 w 330"/>
                <a:gd name="T31" fmla="*/ 24 h 348"/>
                <a:gd name="T32" fmla="*/ 138 w 330"/>
                <a:gd name="T33" fmla="*/ 30 h 348"/>
                <a:gd name="T34" fmla="*/ 150 w 330"/>
                <a:gd name="T35" fmla="*/ 42 h 348"/>
                <a:gd name="T36" fmla="*/ 264 w 330"/>
                <a:gd name="T37" fmla="*/ 66 h 348"/>
                <a:gd name="T38" fmla="*/ 282 w 330"/>
                <a:gd name="T39" fmla="*/ 84 h 348"/>
                <a:gd name="T40" fmla="*/ 276 w 330"/>
                <a:gd name="T41" fmla="*/ 108 h 348"/>
                <a:gd name="T42" fmla="*/ 288 w 330"/>
                <a:gd name="T43" fmla="*/ 108 h 348"/>
                <a:gd name="T44" fmla="*/ 288 w 330"/>
                <a:gd name="T45" fmla="*/ 126 h 348"/>
                <a:gd name="T46" fmla="*/ 300 w 330"/>
                <a:gd name="T47" fmla="*/ 126 h 348"/>
                <a:gd name="T48" fmla="*/ 276 w 330"/>
                <a:gd name="T49" fmla="*/ 162 h 348"/>
                <a:gd name="T50" fmla="*/ 282 w 330"/>
                <a:gd name="T51" fmla="*/ 174 h 348"/>
                <a:gd name="T52" fmla="*/ 330 w 330"/>
                <a:gd name="T53" fmla="*/ 114 h 348"/>
                <a:gd name="T54" fmla="*/ 300 w 330"/>
                <a:gd name="T55" fmla="*/ 210 h 348"/>
                <a:gd name="T56" fmla="*/ 294 w 330"/>
                <a:gd name="T57" fmla="*/ 270 h 348"/>
                <a:gd name="T58" fmla="*/ 300 w 330"/>
                <a:gd name="T59" fmla="*/ 330 h 348"/>
                <a:gd name="T60" fmla="*/ 150 w 330"/>
                <a:gd name="T61" fmla="*/ 342 h 348"/>
                <a:gd name="T62" fmla="*/ 138 w 330"/>
                <a:gd name="T63" fmla="*/ 342 h 348"/>
                <a:gd name="T64" fmla="*/ 138 w 330"/>
                <a:gd name="T65" fmla="*/ 348 h 34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48"/>
                <a:gd name="T101" fmla="*/ 330 w 330"/>
                <a:gd name="T102" fmla="*/ 348 h 34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48">
                  <a:moveTo>
                    <a:pt x="138" y="342"/>
                  </a:moveTo>
                  <a:lnTo>
                    <a:pt x="114" y="324"/>
                  </a:lnTo>
                  <a:lnTo>
                    <a:pt x="108" y="300"/>
                  </a:lnTo>
                  <a:lnTo>
                    <a:pt x="114" y="282"/>
                  </a:lnTo>
                  <a:lnTo>
                    <a:pt x="102" y="264"/>
                  </a:lnTo>
                  <a:lnTo>
                    <a:pt x="90" y="228"/>
                  </a:lnTo>
                  <a:lnTo>
                    <a:pt x="12" y="174"/>
                  </a:lnTo>
                  <a:lnTo>
                    <a:pt x="18" y="120"/>
                  </a:lnTo>
                  <a:lnTo>
                    <a:pt x="0" y="108"/>
                  </a:lnTo>
                  <a:lnTo>
                    <a:pt x="12" y="84"/>
                  </a:lnTo>
                  <a:lnTo>
                    <a:pt x="36" y="72"/>
                  </a:lnTo>
                  <a:lnTo>
                    <a:pt x="36" y="24"/>
                  </a:lnTo>
                  <a:lnTo>
                    <a:pt x="42" y="18"/>
                  </a:lnTo>
                  <a:lnTo>
                    <a:pt x="60" y="24"/>
                  </a:lnTo>
                  <a:lnTo>
                    <a:pt x="114" y="0"/>
                  </a:lnTo>
                  <a:lnTo>
                    <a:pt x="108" y="24"/>
                  </a:lnTo>
                  <a:lnTo>
                    <a:pt x="138" y="30"/>
                  </a:lnTo>
                  <a:lnTo>
                    <a:pt x="150" y="42"/>
                  </a:lnTo>
                  <a:lnTo>
                    <a:pt x="264" y="66"/>
                  </a:lnTo>
                  <a:lnTo>
                    <a:pt x="282" y="84"/>
                  </a:lnTo>
                  <a:lnTo>
                    <a:pt x="276" y="108"/>
                  </a:lnTo>
                  <a:lnTo>
                    <a:pt x="288" y="108"/>
                  </a:lnTo>
                  <a:lnTo>
                    <a:pt x="288" y="126"/>
                  </a:lnTo>
                  <a:lnTo>
                    <a:pt x="300" y="126"/>
                  </a:lnTo>
                  <a:lnTo>
                    <a:pt x="276" y="162"/>
                  </a:lnTo>
                  <a:lnTo>
                    <a:pt x="282" y="174"/>
                  </a:lnTo>
                  <a:lnTo>
                    <a:pt x="330" y="114"/>
                  </a:lnTo>
                  <a:lnTo>
                    <a:pt x="300" y="210"/>
                  </a:lnTo>
                  <a:lnTo>
                    <a:pt x="294" y="270"/>
                  </a:lnTo>
                  <a:lnTo>
                    <a:pt x="300" y="330"/>
                  </a:lnTo>
                  <a:lnTo>
                    <a:pt x="150" y="342"/>
                  </a:lnTo>
                  <a:lnTo>
                    <a:pt x="138" y="342"/>
                  </a:lnTo>
                  <a:lnTo>
                    <a:pt x="138" y="348"/>
                  </a:lnTo>
                </a:path>
              </a:pathLst>
            </a:custGeom>
            <a:noFill/>
            <a:ln w="9525">
              <a:solidFill>
                <a:srgbClr val="000000"/>
              </a:solidFill>
              <a:prstDash val="solid"/>
              <a:round/>
              <a:headEnd/>
              <a:tailEnd/>
            </a:ln>
          </p:spPr>
          <p:txBody>
            <a:bodyPr/>
            <a:lstStyle/>
            <a:p>
              <a:endParaRPr lang="en-US"/>
            </a:p>
          </p:txBody>
        </p:sp>
        <p:sp>
          <p:nvSpPr>
            <p:cNvPr id="13437" name="Freeform 249"/>
            <p:cNvSpPr>
              <a:spLocks/>
            </p:cNvSpPr>
            <p:nvPr/>
          </p:nvSpPr>
          <p:spPr bwMode="auto">
            <a:xfrm>
              <a:off x="2037" y="1602"/>
              <a:ext cx="432" cy="354"/>
            </a:xfrm>
            <a:custGeom>
              <a:avLst/>
              <a:gdLst>
                <a:gd name="T0" fmla="*/ 420 w 432"/>
                <a:gd name="T1" fmla="*/ 204 h 354"/>
                <a:gd name="T2" fmla="*/ 408 w 432"/>
                <a:gd name="T3" fmla="*/ 354 h 354"/>
                <a:gd name="T4" fmla="*/ 114 w 432"/>
                <a:gd name="T5" fmla="*/ 324 h 354"/>
                <a:gd name="T6" fmla="*/ 0 w 432"/>
                <a:gd name="T7" fmla="*/ 306 h 354"/>
                <a:gd name="T8" fmla="*/ 12 w 432"/>
                <a:gd name="T9" fmla="*/ 228 h 354"/>
                <a:gd name="T10" fmla="*/ 42 w 432"/>
                <a:gd name="T11" fmla="*/ 36 h 354"/>
                <a:gd name="T12" fmla="*/ 48 w 432"/>
                <a:gd name="T13" fmla="*/ 0 h 354"/>
                <a:gd name="T14" fmla="*/ 432 w 432"/>
                <a:gd name="T15" fmla="*/ 48 h 354"/>
                <a:gd name="T16" fmla="*/ 420 w 432"/>
                <a:gd name="T17" fmla="*/ 162 h 354"/>
                <a:gd name="T18" fmla="*/ 420 w 432"/>
                <a:gd name="T19" fmla="*/ 204 h 3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2"/>
                <a:gd name="T31" fmla="*/ 0 h 354"/>
                <a:gd name="T32" fmla="*/ 432 w 432"/>
                <a:gd name="T33" fmla="*/ 354 h 3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2" h="354">
                  <a:moveTo>
                    <a:pt x="420" y="204"/>
                  </a:moveTo>
                  <a:lnTo>
                    <a:pt x="408" y="354"/>
                  </a:lnTo>
                  <a:lnTo>
                    <a:pt x="114" y="324"/>
                  </a:lnTo>
                  <a:lnTo>
                    <a:pt x="0" y="306"/>
                  </a:lnTo>
                  <a:lnTo>
                    <a:pt x="12" y="228"/>
                  </a:lnTo>
                  <a:lnTo>
                    <a:pt x="42" y="36"/>
                  </a:lnTo>
                  <a:lnTo>
                    <a:pt x="48" y="0"/>
                  </a:lnTo>
                  <a:lnTo>
                    <a:pt x="432" y="48"/>
                  </a:lnTo>
                  <a:lnTo>
                    <a:pt x="420" y="162"/>
                  </a:lnTo>
                  <a:lnTo>
                    <a:pt x="420" y="204"/>
                  </a:lnTo>
                  <a:close/>
                </a:path>
              </a:pathLst>
            </a:custGeom>
            <a:solidFill>
              <a:srgbClr val="FF8C00"/>
            </a:solidFill>
            <a:ln w="9525">
              <a:solidFill>
                <a:srgbClr val="FF8C00"/>
              </a:solidFill>
              <a:prstDash val="solid"/>
              <a:round/>
              <a:headEnd/>
              <a:tailEnd/>
            </a:ln>
          </p:spPr>
          <p:txBody>
            <a:bodyPr/>
            <a:lstStyle/>
            <a:p>
              <a:endParaRPr lang="en-US"/>
            </a:p>
          </p:txBody>
        </p:sp>
        <p:sp>
          <p:nvSpPr>
            <p:cNvPr id="13438" name="Freeform 250"/>
            <p:cNvSpPr>
              <a:spLocks/>
            </p:cNvSpPr>
            <p:nvPr/>
          </p:nvSpPr>
          <p:spPr bwMode="auto">
            <a:xfrm>
              <a:off x="2037" y="1602"/>
              <a:ext cx="432" cy="354"/>
            </a:xfrm>
            <a:custGeom>
              <a:avLst/>
              <a:gdLst>
                <a:gd name="T0" fmla="*/ 420 w 432"/>
                <a:gd name="T1" fmla="*/ 204 h 354"/>
                <a:gd name="T2" fmla="*/ 408 w 432"/>
                <a:gd name="T3" fmla="*/ 354 h 354"/>
                <a:gd name="T4" fmla="*/ 114 w 432"/>
                <a:gd name="T5" fmla="*/ 324 h 354"/>
                <a:gd name="T6" fmla="*/ 0 w 432"/>
                <a:gd name="T7" fmla="*/ 306 h 354"/>
                <a:gd name="T8" fmla="*/ 12 w 432"/>
                <a:gd name="T9" fmla="*/ 228 h 354"/>
                <a:gd name="T10" fmla="*/ 42 w 432"/>
                <a:gd name="T11" fmla="*/ 36 h 354"/>
                <a:gd name="T12" fmla="*/ 48 w 432"/>
                <a:gd name="T13" fmla="*/ 0 h 354"/>
                <a:gd name="T14" fmla="*/ 432 w 432"/>
                <a:gd name="T15" fmla="*/ 48 h 354"/>
                <a:gd name="T16" fmla="*/ 420 w 432"/>
                <a:gd name="T17" fmla="*/ 162 h 354"/>
                <a:gd name="T18" fmla="*/ 420 w 432"/>
                <a:gd name="T19" fmla="*/ 204 h 354"/>
                <a:gd name="T20" fmla="*/ 420 w 432"/>
                <a:gd name="T21" fmla="*/ 210 h 3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32"/>
                <a:gd name="T34" fmla="*/ 0 h 354"/>
                <a:gd name="T35" fmla="*/ 432 w 432"/>
                <a:gd name="T36" fmla="*/ 354 h 3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32" h="354">
                  <a:moveTo>
                    <a:pt x="420" y="204"/>
                  </a:moveTo>
                  <a:lnTo>
                    <a:pt x="408" y="354"/>
                  </a:lnTo>
                  <a:lnTo>
                    <a:pt x="114" y="324"/>
                  </a:lnTo>
                  <a:lnTo>
                    <a:pt x="0" y="306"/>
                  </a:lnTo>
                  <a:lnTo>
                    <a:pt x="12" y="228"/>
                  </a:lnTo>
                  <a:lnTo>
                    <a:pt x="42" y="36"/>
                  </a:lnTo>
                  <a:lnTo>
                    <a:pt x="48" y="0"/>
                  </a:lnTo>
                  <a:lnTo>
                    <a:pt x="432" y="48"/>
                  </a:lnTo>
                  <a:lnTo>
                    <a:pt x="420" y="162"/>
                  </a:lnTo>
                  <a:lnTo>
                    <a:pt x="420" y="204"/>
                  </a:lnTo>
                  <a:lnTo>
                    <a:pt x="420" y="210"/>
                  </a:lnTo>
                </a:path>
              </a:pathLst>
            </a:custGeom>
            <a:noFill/>
            <a:ln w="9525">
              <a:solidFill>
                <a:srgbClr val="000000"/>
              </a:solidFill>
              <a:prstDash val="solid"/>
              <a:round/>
              <a:headEnd/>
              <a:tailEnd/>
            </a:ln>
          </p:spPr>
          <p:txBody>
            <a:bodyPr/>
            <a:lstStyle/>
            <a:p>
              <a:endParaRPr lang="en-US"/>
            </a:p>
          </p:txBody>
        </p:sp>
      </p:grpSp>
      <p:sp>
        <p:nvSpPr>
          <p:cNvPr id="13315" name="Text Box 126"/>
          <p:cNvSpPr txBox="1">
            <a:spLocks noChangeArrowheads="1"/>
          </p:cNvSpPr>
          <p:nvPr/>
        </p:nvSpPr>
        <p:spPr bwMode="auto">
          <a:xfrm>
            <a:off x="4038600" y="1219200"/>
            <a:ext cx="1054100" cy="457200"/>
          </a:xfrm>
          <a:prstGeom prst="rect">
            <a:avLst/>
          </a:prstGeom>
          <a:noFill/>
          <a:ln w="9525" algn="ctr">
            <a:noFill/>
            <a:miter lim="800000"/>
            <a:headEnd/>
            <a:tailEnd/>
          </a:ln>
        </p:spPr>
        <p:txBody>
          <a:bodyPr wrap="none">
            <a:spAutoFit/>
          </a:bodyPr>
          <a:lstStyle/>
          <a:p>
            <a:r>
              <a:rPr lang="en-US" sz="2400" b="1">
                <a:solidFill>
                  <a:srgbClr val="FF9900"/>
                </a:solidFill>
                <a:latin typeface="Verdana" pitchFamily="34" charset="0"/>
              </a:rPr>
              <a:t>2005</a:t>
            </a:r>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pSp>
        <p:nvGrpSpPr>
          <p:cNvPr id="14338" name="Group 127"/>
          <p:cNvGrpSpPr>
            <a:grpSpLocks/>
          </p:cNvGrpSpPr>
          <p:nvPr/>
        </p:nvGrpSpPr>
        <p:grpSpPr bwMode="auto">
          <a:xfrm>
            <a:off x="1871663" y="1219200"/>
            <a:ext cx="5443537" cy="4591050"/>
            <a:chOff x="1179" y="798"/>
            <a:chExt cx="3429" cy="2892"/>
          </a:xfrm>
        </p:grpSpPr>
        <p:sp>
          <p:nvSpPr>
            <p:cNvPr id="14340" name="AutoShape 128"/>
            <p:cNvSpPr>
              <a:spLocks noChangeAspect="1" noChangeArrowheads="1" noTextEdit="1"/>
            </p:cNvSpPr>
            <p:nvPr/>
          </p:nvSpPr>
          <p:spPr bwMode="auto">
            <a:xfrm>
              <a:off x="1179" y="798"/>
              <a:ext cx="3402" cy="2724"/>
            </a:xfrm>
            <a:prstGeom prst="rect">
              <a:avLst/>
            </a:prstGeom>
            <a:noFill/>
            <a:ln w="9525">
              <a:noFill/>
              <a:miter lim="800000"/>
              <a:headEnd/>
              <a:tailEnd/>
            </a:ln>
          </p:spPr>
          <p:txBody>
            <a:bodyPr/>
            <a:lstStyle/>
            <a:p>
              <a:endParaRPr lang="en-US"/>
            </a:p>
          </p:txBody>
        </p:sp>
        <p:sp>
          <p:nvSpPr>
            <p:cNvPr id="14341" name="Rectangle 129"/>
            <p:cNvSpPr>
              <a:spLocks noChangeArrowheads="1"/>
            </p:cNvSpPr>
            <p:nvPr/>
          </p:nvSpPr>
          <p:spPr bwMode="auto">
            <a:xfrm>
              <a:off x="1200" y="960"/>
              <a:ext cx="3408" cy="2730"/>
            </a:xfrm>
            <a:prstGeom prst="rect">
              <a:avLst/>
            </a:prstGeom>
            <a:solidFill>
              <a:srgbClr val="FFFFFF">
                <a:alpha val="0"/>
              </a:srgbClr>
            </a:solidFill>
            <a:ln w="9525">
              <a:noFill/>
              <a:miter lim="800000"/>
              <a:headEnd/>
              <a:tailEnd/>
            </a:ln>
          </p:spPr>
          <p:txBody>
            <a:bodyPr/>
            <a:lstStyle/>
            <a:p>
              <a:endParaRPr lang="en-US"/>
            </a:p>
          </p:txBody>
        </p:sp>
        <p:sp>
          <p:nvSpPr>
            <p:cNvPr id="14342" name="Rectangle 130"/>
            <p:cNvSpPr>
              <a:spLocks noChangeArrowheads="1"/>
            </p:cNvSpPr>
            <p:nvPr/>
          </p:nvSpPr>
          <p:spPr bwMode="auto">
            <a:xfrm>
              <a:off x="1200" y="1008"/>
              <a:ext cx="3336" cy="2646"/>
            </a:xfrm>
            <a:prstGeom prst="rect">
              <a:avLst/>
            </a:prstGeom>
            <a:solidFill>
              <a:srgbClr val="FFFFFF">
                <a:alpha val="0"/>
              </a:srgbClr>
            </a:solidFill>
            <a:ln w="9525">
              <a:noFill/>
              <a:miter lim="800000"/>
              <a:headEnd/>
              <a:tailEnd/>
            </a:ln>
          </p:spPr>
          <p:txBody>
            <a:bodyPr/>
            <a:lstStyle/>
            <a:p>
              <a:endParaRPr lang="en-US"/>
            </a:p>
          </p:txBody>
        </p:sp>
        <p:sp>
          <p:nvSpPr>
            <p:cNvPr id="14343" name="Freeform 131"/>
            <p:cNvSpPr>
              <a:spLocks/>
            </p:cNvSpPr>
            <p:nvPr/>
          </p:nvSpPr>
          <p:spPr bwMode="auto">
            <a:xfrm>
              <a:off x="3411" y="2418"/>
              <a:ext cx="234" cy="378"/>
            </a:xfrm>
            <a:custGeom>
              <a:avLst/>
              <a:gdLst>
                <a:gd name="T0" fmla="*/ 234 w 234"/>
                <a:gd name="T1" fmla="*/ 300 h 378"/>
                <a:gd name="T2" fmla="*/ 60 w 234"/>
                <a:gd name="T3" fmla="*/ 318 h 378"/>
                <a:gd name="T4" fmla="*/ 60 w 234"/>
                <a:gd name="T5" fmla="*/ 330 h 378"/>
                <a:gd name="T6" fmla="*/ 78 w 234"/>
                <a:gd name="T7" fmla="*/ 348 h 378"/>
                <a:gd name="T8" fmla="*/ 78 w 234"/>
                <a:gd name="T9" fmla="*/ 366 h 378"/>
                <a:gd name="T10" fmla="*/ 42 w 234"/>
                <a:gd name="T11" fmla="*/ 378 h 378"/>
                <a:gd name="T12" fmla="*/ 54 w 234"/>
                <a:gd name="T13" fmla="*/ 372 h 378"/>
                <a:gd name="T14" fmla="*/ 36 w 234"/>
                <a:gd name="T15" fmla="*/ 336 h 378"/>
                <a:gd name="T16" fmla="*/ 30 w 234"/>
                <a:gd name="T17" fmla="*/ 372 h 378"/>
                <a:gd name="T18" fmla="*/ 12 w 234"/>
                <a:gd name="T19" fmla="*/ 372 h 378"/>
                <a:gd name="T20" fmla="*/ 12 w 234"/>
                <a:gd name="T21" fmla="*/ 342 h 378"/>
                <a:gd name="T22" fmla="*/ 0 w 234"/>
                <a:gd name="T23" fmla="*/ 258 h 378"/>
                <a:gd name="T24" fmla="*/ 0 w 234"/>
                <a:gd name="T25" fmla="*/ 12 h 378"/>
                <a:gd name="T26" fmla="*/ 162 w 234"/>
                <a:gd name="T27" fmla="*/ 0 h 378"/>
                <a:gd name="T28" fmla="*/ 204 w 234"/>
                <a:gd name="T29" fmla="*/ 162 h 378"/>
                <a:gd name="T30" fmla="*/ 228 w 234"/>
                <a:gd name="T31" fmla="*/ 204 h 378"/>
                <a:gd name="T32" fmla="*/ 216 w 234"/>
                <a:gd name="T33" fmla="*/ 234 h 378"/>
                <a:gd name="T34" fmla="*/ 234 w 234"/>
                <a:gd name="T35" fmla="*/ 300 h 37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4"/>
                <a:gd name="T55" fmla="*/ 0 h 378"/>
                <a:gd name="T56" fmla="*/ 234 w 234"/>
                <a:gd name="T57" fmla="*/ 378 h 37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4" h="378">
                  <a:moveTo>
                    <a:pt x="234" y="300"/>
                  </a:moveTo>
                  <a:lnTo>
                    <a:pt x="60" y="318"/>
                  </a:lnTo>
                  <a:lnTo>
                    <a:pt x="60" y="330"/>
                  </a:lnTo>
                  <a:lnTo>
                    <a:pt x="78" y="348"/>
                  </a:lnTo>
                  <a:lnTo>
                    <a:pt x="78" y="366"/>
                  </a:lnTo>
                  <a:lnTo>
                    <a:pt x="42" y="378"/>
                  </a:lnTo>
                  <a:lnTo>
                    <a:pt x="54" y="372"/>
                  </a:lnTo>
                  <a:lnTo>
                    <a:pt x="36" y="336"/>
                  </a:lnTo>
                  <a:lnTo>
                    <a:pt x="30" y="372"/>
                  </a:lnTo>
                  <a:lnTo>
                    <a:pt x="12" y="372"/>
                  </a:lnTo>
                  <a:lnTo>
                    <a:pt x="12" y="342"/>
                  </a:lnTo>
                  <a:lnTo>
                    <a:pt x="0" y="258"/>
                  </a:lnTo>
                  <a:lnTo>
                    <a:pt x="0" y="12"/>
                  </a:lnTo>
                  <a:lnTo>
                    <a:pt x="162" y="0"/>
                  </a:lnTo>
                  <a:lnTo>
                    <a:pt x="204" y="162"/>
                  </a:lnTo>
                  <a:lnTo>
                    <a:pt x="228" y="204"/>
                  </a:lnTo>
                  <a:lnTo>
                    <a:pt x="216" y="234"/>
                  </a:lnTo>
                  <a:lnTo>
                    <a:pt x="234" y="300"/>
                  </a:lnTo>
                  <a:close/>
                </a:path>
              </a:pathLst>
            </a:custGeom>
            <a:solidFill>
              <a:srgbClr val="B22222"/>
            </a:solidFill>
            <a:ln w="9525">
              <a:solidFill>
                <a:srgbClr val="B22222"/>
              </a:solidFill>
              <a:prstDash val="solid"/>
              <a:round/>
              <a:headEnd/>
              <a:tailEnd/>
            </a:ln>
          </p:spPr>
          <p:txBody>
            <a:bodyPr/>
            <a:lstStyle/>
            <a:p>
              <a:endParaRPr lang="en-US"/>
            </a:p>
          </p:txBody>
        </p:sp>
        <p:sp>
          <p:nvSpPr>
            <p:cNvPr id="14344" name="Freeform 132"/>
            <p:cNvSpPr>
              <a:spLocks/>
            </p:cNvSpPr>
            <p:nvPr/>
          </p:nvSpPr>
          <p:spPr bwMode="auto">
            <a:xfrm>
              <a:off x="3411" y="2418"/>
              <a:ext cx="234" cy="378"/>
            </a:xfrm>
            <a:custGeom>
              <a:avLst/>
              <a:gdLst>
                <a:gd name="T0" fmla="*/ 234 w 234"/>
                <a:gd name="T1" fmla="*/ 300 h 378"/>
                <a:gd name="T2" fmla="*/ 60 w 234"/>
                <a:gd name="T3" fmla="*/ 318 h 378"/>
                <a:gd name="T4" fmla="*/ 60 w 234"/>
                <a:gd name="T5" fmla="*/ 330 h 378"/>
                <a:gd name="T6" fmla="*/ 78 w 234"/>
                <a:gd name="T7" fmla="*/ 348 h 378"/>
                <a:gd name="T8" fmla="*/ 78 w 234"/>
                <a:gd name="T9" fmla="*/ 366 h 378"/>
                <a:gd name="T10" fmla="*/ 42 w 234"/>
                <a:gd name="T11" fmla="*/ 378 h 378"/>
                <a:gd name="T12" fmla="*/ 54 w 234"/>
                <a:gd name="T13" fmla="*/ 372 h 378"/>
                <a:gd name="T14" fmla="*/ 36 w 234"/>
                <a:gd name="T15" fmla="*/ 336 h 378"/>
                <a:gd name="T16" fmla="*/ 30 w 234"/>
                <a:gd name="T17" fmla="*/ 372 h 378"/>
                <a:gd name="T18" fmla="*/ 12 w 234"/>
                <a:gd name="T19" fmla="*/ 372 h 378"/>
                <a:gd name="T20" fmla="*/ 12 w 234"/>
                <a:gd name="T21" fmla="*/ 342 h 378"/>
                <a:gd name="T22" fmla="*/ 0 w 234"/>
                <a:gd name="T23" fmla="*/ 258 h 378"/>
                <a:gd name="T24" fmla="*/ 0 w 234"/>
                <a:gd name="T25" fmla="*/ 12 h 378"/>
                <a:gd name="T26" fmla="*/ 162 w 234"/>
                <a:gd name="T27" fmla="*/ 0 h 378"/>
                <a:gd name="T28" fmla="*/ 204 w 234"/>
                <a:gd name="T29" fmla="*/ 162 h 378"/>
                <a:gd name="T30" fmla="*/ 228 w 234"/>
                <a:gd name="T31" fmla="*/ 204 h 378"/>
                <a:gd name="T32" fmla="*/ 216 w 234"/>
                <a:gd name="T33" fmla="*/ 234 h 378"/>
                <a:gd name="T34" fmla="*/ 234 w 234"/>
                <a:gd name="T35" fmla="*/ 300 h 378"/>
                <a:gd name="T36" fmla="*/ 234 w 234"/>
                <a:gd name="T37" fmla="*/ 306 h 37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4"/>
                <a:gd name="T58" fmla="*/ 0 h 378"/>
                <a:gd name="T59" fmla="*/ 234 w 234"/>
                <a:gd name="T60" fmla="*/ 378 h 37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4" h="378">
                  <a:moveTo>
                    <a:pt x="234" y="300"/>
                  </a:moveTo>
                  <a:lnTo>
                    <a:pt x="60" y="318"/>
                  </a:lnTo>
                  <a:lnTo>
                    <a:pt x="60" y="330"/>
                  </a:lnTo>
                  <a:lnTo>
                    <a:pt x="78" y="348"/>
                  </a:lnTo>
                  <a:lnTo>
                    <a:pt x="78" y="366"/>
                  </a:lnTo>
                  <a:lnTo>
                    <a:pt x="42" y="378"/>
                  </a:lnTo>
                  <a:lnTo>
                    <a:pt x="54" y="372"/>
                  </a:lnTo>
                  <a:lnTo>
                    <a:pt x="36" y="336"/>
                  </a:lnTo>
                  <a:lnTo>
                    <a:pt x="30" y="372"/>
                  </a:lnTo>
                  <a:lnTo>
                    <a:pt x="12" y="372"/>
                  </a:lnTo>
                  <a:lnTo>
                    <a:pt x="12" y="342"/>
                  </a:lnTo>
                  <a:lnTo>
                    <a:pt x="0" y="258"/>
                  </a:lnTo>
                  <a:lnTo>
                    <a:pt x="0" y="12"/>
                  </a:lnTo>
                  <a:lnTo>
                    <a:pt x="162" y="0"/>
                  </a:lnTo>
                  <a:lnTo>
                    <a:pt x="204" y="162"/>
                  </a:lnTo>
                  <a:lnTo>
                    <a:pt x="228" y="204"/>
                  </a:lnTo>
                  <a:lnTo>
                    <a:pt x="216" y="234"/>
                  </a:lnTo>
                  <a:lnTo>
                    <a:pt x="234" y="300"/>
                  </a:lnTo>
                  <a:lnTo>
                    <a:pt x="234" y="306"/>
                  </a:lnTo>
                </a:path>
              </a:pathLst>
            </a:custGeom>
            <a:noFill/>
            <a:ln w="9525">
              <a:solidFill>
                <a:srgbClr val="000000"/>
              </a:solidFill>
              <a:prstDash val="solid"/>
              <a:round/>
              <a:headEnd/>
              <a:tailEnd/>
            </a:ln>
          </p:spPr>
          <p:txBody>
            <a:bodyPr/>
            <a:lstStyle/>
            <a:p>
              <a:endParaRPr lang="en-US"/>
            </a:p>
          </p:txBody>
        </p:sp>
        <p:sp>
          <p:nvSpPr>
            <p:cNvPr id="14345" name="Freeform 133"/>
            <p:cNvSpPr>
              <a:spLocks/>
            </p:cNvSpPr>
            <p:nvPr/>
          </p:nvSpPr>
          <p:spPr bwMode="auto">
            <a:xfrm>
              <a:off x="1263" y="2586"/>
              <a:ext cx="648" cy="570"/>
            </a:xfrm>
            <a:custGeom>
              <a:avLst/>
              <a:gdLst>
                <a:gd name="T0" fmla="*/ 6 w 648"/>
                <a:gd name="T1" fmla="*/ 324 h 570"/>
                <a:gd name="T2" fmla="*/ 6 w 648"/>
                <a:gd name="T3" fmla="*/ 330 h 570"/>
                <a:gd name="T4" fmla="*/ 42 w 648"/>
                <a:gd name="T5" fmla="*/ 360 h 570"/>
                <a:gd name="T6" fmla="*/ 30 w 648"/>
                <a:gd name="T7" fmla="*/ 396 h 570"/>
                <a:gd name="T8" fmla="*/ 72 w 648"/>
                <a:gd name="T9" fmla="*/ 366 h 570"/>
                <a:gd name="T10" fmla="*/ 48 w 648"/>
                <a:gd name="T11" fmla="*/ 444 h 570"/>
                <a:gd name="T12" fmla="*/ 102 w 648"/>
                <a:gd name="T13" fmla="*/ 462 h 570"/>
                <a:gd name="T14" fmla="*/ 120 w 648"/>
                <a:gd name="T15" fmla="*/ 456 h 570"/>
                <a:gd name="T16" fmla="*/ 114 w 648"/>
                <a:gd name="T17" fmla="*/ 504 h 570"/>
                <a:gd name="T18" fmla="*/ 66 w 648"/>
                <a:gd name="T19" fmla="*/ 546 h 570"/>
                <a:gd name="T20" fmla="*/ 0 w 648"/>
                <a:gd name="T21" fmla="*/ 570 h 570"/>
                <a:gd name="T22" fmla="*/ 78 w 648"/>
                <a:gd name="T23" fmla="*/ 546 h 570"/>
                <a:gd name="T24" fmla="*/ 96 w 648"/>
                <a:gd name="T25" fmla="*/ 546 h 570"/>
                <a:gd name="T26" fmla="*/ 114 w 648"/>
                <a:gd name="T27" fmla="*/ 534 h 570"/>
                <a:gd name="T28" fmla="*/ 204 w 648"/>
                <a:gd name="T29" fmla="*/ 456 h 570"/>
                <a:gd name="T30" fmla="*/ 252 w 648"/>
                <a:gd name="T31" fmla="*/ 372 h 570"/>
                <a:gd name="T32" fmla="*/ 252 w 648"/>
                <a:gd name="T33" fmla="*/ 372 h 570"/>
                <a:gd name="T34" fmla="*/ 264 w 648"/>
                <a:gd name="T35" fmla="*/ 378 h 570"/>
                <a:gd name="T36" fmla="*/ 240 w 648"/>
                <a:gd name="T37" fmla="*/ 390 h 570"/>
                <a:gd name="T38" fmla="*/ 246 w 648"/>
                <a:gd name="T39" fmla="*/ 426 h 570"/>
                <a:gd name="T40" fmla="*/ 258 w 648"/>
                <a:gd name="T41" fmla="*/ 438 h 570"/>
                <a:gd name="T42" fmla="*/ 288 w 648"/>
                <a:gd name="T43" fmla="*/ 420 h 570"/>
                <a:gd name="T44" fmla="*/ 300 w 648"/>
                <a:gd name="T45" fmla="*/ 384 h 570"/>
                <a:gd name="T46" fmla="*/ 318 w 648"/>
                <a:gd name="T47" fmla="*/ 390 h 570"/>
                <a:gd name="T48" fmla="*/ 426 w 648"/>
                <a:gd name="T49" fmla="*/ 414 h 570"/>
                <a:gd name="T50" fmla="*/ 450 w 648"/>
                <a:gd name="T51" fmla="*/ 408 h 570"/>
                <a:gd name="T52" fmla="*/ 462 w 648"/>
                <a:gd name="T53" fmla="*/ 432 h 570"/>
                <a:gd name="T54" fmla="*/ 468 w 648"/>
                <a:gd name="T55" fmla="*/ 438 h 570"/>
                <a:gd name="T56" fmla="*/ 510 w 648"/>
                <a:gd name="T57" fmla="*/ 450 h 570"/>
                <a:gd name="T58" fmla="*/ 528 w 648"/>
                <a:gd name="T59" fmla="*/ 450 h 570"/>
                <a:gd name="T60" fmla="*/ 534 w 648"/>
                <a:gd name="T61" fmla="*/ 444 h 570"/>
                <a:gd name="T62" fmla="*/ 606 w 648"/>
                <a:gd name="T63" fmla="*/ 504 h 570"/>
                <a:gd name="T64" fmla="*/ 618 w 648"/>
                <a:gd name="T65" fmla="*/ 510 h 570"/>
                <a:gd name="T66" fmla="*/ 648 w 648"/>
                <a:gd name="T67" fmla="*/ 540 h 570"/>
                <a:gd name="T68" fmla="*/ 600 w 648"/>
                <a:gd name="T69" fmla="*/ 498 h 570"/>
                <a:gd name="T70" fmla="*/ 480 w 648"/>
                <a:gd name="T71" fmla="*/ 438 h 570"/>
                <a:gd name="T72" fmla="*/ 456 w 648"/>
                <a:gd name="T73" fmla="*/ 414 h 570"/>
                <a:gd name="T74" fmla="*/ 414 w 648"/>
                <a:gd name="T75" fmla="*/ 396 h 570"/>
                <a:gd name="T76" fmla="*/ 252 w 648"/>
                <a:gd name="T77" fmla="*/ 36 h 570"/>
                <a:gd name="T78" fmla="*/ 210 w 648"/>
                <a:gd name="T79" fmla="*/ 24 h 570"/>
                <a:gd name="T80" fmla="*/ 60 w 648"/>
                <a:gd name="T81" fmla="*/ 84 h 570"/>
                <a:gd name="T82" fmla="*/ 114 w 648"/>
                <a:gd name="T83" fmla="*/ 144 h 570"/>
                <a:gd name="T84" fmla="*/ 108 w 648"/>
                <a:gd name="T85" fmla="*/ 156 h 570"/>
                <a:gd name="T86" fmla="*/ 102 w 648"/>
                <a:gd name="T87" fmla="*/ 180 h 570"/>
                <a:gd name="T88" fmla="*/ 84 w 648"/>
                <a:gd name="T89" fmla="*/ 156 h 570"/>
                <a:gd name="T90" fmla="*/ 18 w 648"/>
                <a:gd name="T91" fmla="*/ 168 h 570"/>
                <a:gd name="T92" fmla="*/ 30 w 648"/>
                <a:gd name="T93" fmla="*/ 192 h 570"/>
                <a:gd name="T94" fmla="*/ 78 w 648"/>
                <a:gd name="T95" fmla="*/ 228 h 570"/>
                <a:gd name="T96" fmla="*/ 114 w 648"/>
                <a:gd name="T97" fmla="*/ 228 h 570"/>
                <a:gd name="T98" fmla="*/ 102 w 648"/>
                <a:gd name="T99" fmla="*/ 270 h 57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48"/>
                <a:gd name="T151" fmla="*/ 0 h 570"/>
                <a:gd name="T152" fmla="*/ 648 w 648"/>
                <a:gd name="T153" fmla="*/ 570 h 57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48" h="570">
                  <a:moveTo>
                    <a:pt x="54" y="282"/>
                  </a:moveTo>
                  <a:lnTo>
                    <a:pt x="6" y="324"/>
                  </a:lnTo>
                  <a:lnTo>
                    <a:pt x="24" y="324"/>
                  </a:lnTo>
                  <a:lnTo>
                    <a:pt x="6" y="330"/>
                  </a:lnTo>
                  <a:lnTo>
                    <a:pt x="18" y="348"/>
                  </a:lnTo>
                  <a:lnTo>
                    <a:pt x="42" y="360"/>
                  </a:lnTo>
                  <a:lnTo>
                    <a:pt x="24" y="372"/>
                  </a:lnTo>
                  <a:lnTo>
                    <a:pt x="30" y="396"/>
                  </a:lnTo>
                  <a:lnTo>
                    <a:pt x="42" y="402"/>
                  </a:lnTo>
                  <a:lnTo>
                    <a:pt x="72" y="366"/>
                  </a:lnTo>
                  <a:lnTo>
                    <a:pt x="60" y="426"/>
                  </a:lnTo>
                  <a:lnTo>
                    <a:pt x="48" y="444"/>
                  </a:lnTo>
                  <a:lnTo>
                    <a:pt x="84" y="426"/>
                  </a:lnTo>
                  <a:lnTo>
                    <a:pt x="102" y="462"/>
                  </a:lnTo>
                  <a:lnTo>
                    <a:pt x="114" y="438"/>
                  </a:lnTo>
                  <a:lnTo>
                    <a:pt x="120" y="456"/>
                  </a:lnTo>
                  <a:lnTo>
                    <a:pt x="144" y="444"/>
                  </a:lnTo>
                  <a:lnTo>
                    <a:pt x="114" y="504"/>
                  </a:lnTo>
                  <a:lnTo>
                    <a:pt x="72" y="528"/>
                  </a:lnTo>
                  <a:lnTo>
                    <a:pt x="66" y="546"/>
                  </a:lnTo>
                  <a:lnTo>
                    <a:pt x="36" y="540"/>
                  </a:lnTo>
                  <a:lnTo>
                    <a:pt x="0" y="570"/>
                  </a:lnTo>
                  <a:lnTo>
                    <a:pt x="42" y="552"/>
                  </a:lnTo>
                  <a:lnTo>
                    <a:pt x="78" y="546"/>
                  </a:lnTo>
                  <a:lnTo>
                    <a:pt x="72" y="558"/>
                  </a:lnTo>
                  <a:lnTo>
                    <a:pt x="96" y="546"/>
                  </a:lnTo>
                  <a:lnTo>
                    <a:pt x="90" y="528"/>
                  </a:lnTo>
                  <a:lnTo>
                    <a:pt x="114" y="534"/>
                  </a:lnTo>
                  <a:lnTo>
                    <a:pt x="186" y="480"/>
                  </a:lnTo>
                  <a:lnTo>
                    <a:pt x="204" y="456"/>
                  </a:lnTo>
                  <a:lnTo>
                    <a:pt x="192" y="438"/>
                  </a:lnTo>
                  <a:lnTo>
                    <a:pt x="252" y="372"/>
                  </a:lnTo>
                  <a:lnTo>
                    <a:pt x="258" y="336"/>
                  </a:lnTo>
                  <a:lnTo>
                    <a:pt x="252" y="372"/>
                  </a:lnTo>
                  <a:lnTo>
                    <a:pt x="276" y="360"/>
                  </a:lnTo>
                  <a:lnTo>
                    <a:pt x="264" y="378"/>
                  </a:lnTo>
                  <a:lnTo>
                    <a:pt x="282" y="384"/>
                  </a:lnTo>
                  <a:lnTo>
                    <a:pt x="240" y="390"/>
                  </a:lnTo>
                  <a:lnTo>
                    <a:pt x="234" y="426"/>
                  </a:lnTo>
                  <a:lnTo>
                    <a:pt x="246" y="426"/>
                  </a:lnTo>
                  <a:lnTo>
                    <a:pt x="234" y="444"/>
                  </a:lnTo>
                  <a:lnTo>
                    <a:pt x="258" y="438"/>
                  </a:lnTo>
                  <a:lnTo>
                    <a:pt x="270" y="414"/>
                  </a:lnTo>
                  <a:lnTo>
                    <a:pt x="288" y="420"/>
                  </a:lnTo>
                  <a:lnTo>
                    <a:pt x="300" y="372"/>
                  </a:lnTo>
                  <a:lnTo>
                    <a:pt x="300" y="384"/>
                  </a:lnTo>
                  <a:lnTo>
                    <a:pt x="324" y="378"/>
                  </a:lnTo>
                  <a:lnTo>
                    <a:pt x="318" y="390"/>
                  </a:lnTo>
                  <a:lnTo>
                    <a:pt x="366" y="414"/>
                  </a:lnTo>
                  <a:lnTo>
                    <a:pt x="426" y="414"/>
                  </a:lnTo>
                  <a:lnTo>
                    <a:pt x="438" y="402"/>
                  </a:lnTo>
                  <a:lnTo>
                    <a:pt x="450" y="408"/>
                  </a:lnTo>
                  <a:lnTo>
                    <a:pt x="438" y="426"/>
                  </a:lnTo>
                  <a:lnTo>
                    <a:pt x="462" y="432"/>
                  </a:lnTo>
                  <a:lnTo>
                    <a:pt x="468" y="414"/>
                  </a:lnTo>
                  <a:lnTo>
                    <a:pt x="468" y="438"/>
                  </a:lnTo>
                  <a:lnTo>
                    <a:pt x="498" y="456"/>
                  </a:lnTo>
                  <a:lnTo>
                    <a:pt x="510" y="450"/>
                  </a:lnTo>
                  <a:lnTo>
                    <a:pt x="492" y="432"/>
                  </a:lnTo>
                  <a:lnTo>
                    <a:pt x="528" y="450"/>
                  </a:lnTo>
                  <a:lnTo>
                    <a:pt x="510" y="414"/>
                  </a:lnTo>
                  <a:lnTo>
                    <a:pt x="534" y="444"/>
                  </a:lnTo>
                  <a:lnTo>
                    <a:pt x="564" y="480"/>
                  </a:lnTo>
                  <a:lnTo>
                    <a:pt x="606" y="504"/>
                  </a:lnTo>
                  <a:lnTo>
                    <a:pt x="606" y="534"/>
                  </a:lnTo>
                  <a:lnTo>
                    <a:pt x="618" y="510"/>
                  </a:lnTo>
                  <a:lnTo>
                    <a:pt x="636" y="552"/>
                  </a:lnTo>
                  <a:lnTo>
                    <a:pt x="648" y="540"/>
                  </a:lnTo>
                  <a:lnTo>
                    <a:pt x="642" y="510"/>
                  </a:lnTo>
                  <a:lnTo>
                    <a:pt x="600" y="498"/>
                  </a:lnTo>
                  <a:lnTo>
                    <a:pt x="510" y="402"/>
                  </a:lnTo>
                  <a:lnTo>
                    <a:pt x="480" y="438"/>
                  </a:lnTo>
                  <a:lnTo>
                    <a:pt x="474" y="408"/>
                  </a:lnTo>
                  <a:lnTo>
                    <a:pt x="456" y="414"/>
                  </a:lnTo>
                  <a:lnTo>
                    <a:pt x="444" y="390"/>
                  </a:lnTo>
                  <a:lnTo>
                    <a:pt x="414" y="396"/>
                  </a:lnTo>
                  <a:lnTo>
                    <a:pt x="378" y="60"/>
                  </a:lnTo>
                  <a:lnTo>
                    <a:pt x="252" y="36"/>
                  </a:lnTo>
                  <a:lnTo>
                    <a:pt x="216" y="12"/>
                  </a:lnTo>
                  <a:lnTo>
                    <a:pt x="210" y="24"/>
                  </a:lnTo>
                  <a:lnTo>
                    <a:pt x="198" y="0"/>
                  </a:lnTo>
                  <a:lnTo>
                    <a:pt x="60" y="84"/>
                  </a:lnTo>
                  <a:lnTo>
                    <a:pt x="90" y="138"/>
                  </a:lnTo>
                  <a:lnTo>
                    <a:pt x="114" y="144"/>
                  </a:lnTo>
                  <a:lnTo>
                    <a:pt x="138" y="168"/>
                  </a:lnTo>
                  <a:lnTo>
                    <a:pt x="108" y="156"/>
                  </a:lnTo>
                  <a:lnTo>
                    <a:pt x="120" y="174"/>
                  </a:lnTo>
                  <a:lnTo>
                    <a:pt x="102" y="180"/>
                  </a:lnTo>
                  <a:lnTo>
                    <a:pt x="78" y="174"/>
                  </a:lnTo>
                  <a:lnTo>
                    <a:pt x="84" y="156"/>
                  </a:lnTo>
                  <a:lnTo>
                    <a:pt x="72" y="150"/>
                  </a:lnTo>
                  <a:lnTo>
                    <a:pt x="18" y="168"/>
                  </a:lnTo>
                  <a:lnTo>
                    <a:pt x="42" y="192"/>
                  </a:lnTo>
                  <a:lnTo>
                    <a:pt x="30" y="192"/>
                  </a:lnTo>
                  <a:lnTo>
                    <a:pt x="36" y="216"/>
                  </a:lnTo>
                  <a:lnTo>
                    <a:pt x="78" y="228"/>
                  </a:lnTo>
                  <a:lnTo>
                    <a:pt x="78" y="240"/>
                  </a:lnTo>
                  <a:lnTo>
                    <a:pt x="114" y="228"/>
                  </a:lnTo>
                  <a:lnTo>
                    <a:pt x="102" y="234"/>
                  </a:lnTo>
                  <a:lnTo>
                    <a:pt x="102" y="270"/>
                  </a:lnTo>
                  <a:lnTo>
                    <a:pt x="54" y="282"/>
                  </a:lnTo>
                  <a:close/>
                </a:path>
              </a:pathLst>
            </a:custGeom>
            <a:solidFill>
              <a:srgbClr val="FF8C00"/>
            </a:solidFill>
            <a:ln w="9525">
              <a:solidFill>
                <a:srgbClr val="FF8C00"/>
              </a:solidFill>
              <a:prstDash val="solid"/>
              <a:round/>
              <a:headEnd/>
              <a:tailEnd/>
            </a:ln>
          </p:spPr>
          <p:txBody>
            <a:bodyPr/>
            <a:lstStyle/>
            <a:p>
              <a:endParaRPr lang="en-US"/>
            </a:p>
          </p:txBody>
        </p:sp>
        <p:sp>
          <p:nvSpPr>
            <p:cNvPr id="14346" name="Freeform 134"/>
            <p:cNvSpPr>
              <a:spLocks/>
            </p:cNvSpPr>
            <p:nvPr/>
          </p:nvSpPr>
          <p:spPr bwMode="auto">
            <a:xfrm>
              <a:off x="1263" y="2586"/>
              <a:ext cx="648" cy="570"/>
            </a:xfrm>
            <a:custGeom>
              <a:avLst/>
              <a:gdLst>
                <a:gd name="T0" fmla="*/ 6 w 648"/>
                <a:gd name="T1" fmla="*/ 324 h 570"/>
                <a:gd name="T2" fmla="*/ 6 w 648"/>
                <a:gd name="T3" fmla="*/ 330 h 570"/>
                <a:gd name="T4" fmla="*/ 42 w 648"/>
                <a:gd name="T5" fmla="*/ 360 h 570"/>
                <a:gd name="T6" fmla="*/ 30 w 648"/>
                <a:gd name="T7" fmla="*/ 396 h 570"/>
                <a:gd name="T8" fmla="*/ 72 w 648"/>
                <a:gd name="T9" fmla="*/ 366 h 570"/>
                <a:gd name="T10" fmla="*/ 48 w 648"/>
                <a:gd name="T11" fmla="*/ 444 h 570"/>
                <a:gd name="T12" fmla="*/ 102 w 648"/>
                <a:gd name="T13" fmla="*/ 462 h 570"/>
                <a:gd name="T14" fmla="*/ 120 w 648"/>
                <a:gd name="T15" fmla="*/ 456 h 570"/>
                <a:gd name="T16" fmla="*/ 114 w 648"/>
                <a:gd name="T17" fmla="*/ 504 h 570"/>
                <a:gd name="T18" fmla="*/ 66 w 648"/>
                <a:gd name="T19" fmla="*/ 546 h 570"/>
                <a:gd name="T20" fmla="*/ 0 w 648"/>
                <a:gd name="T21" fmla="*/ 570 h 570"/>
                <a:gd name="T22" fmla="*/ 78 w 648"/>
                <a:gd name="T23" fmla="*/ 546 h 570"/>
                <a:gd name="T24" fmla="*/ 96 w 648"/>
                <a:gd name="T25" fmla="*/ 546 h 570"/>
                <a:gd name="T26" fmla="*/ 114 w 648"/>
                <a:gd name="T27" fmla="*/ 534 h 570"/>
                <a:gd name="T28" fmla="*/ 204 w 648"/>
                <a:gd name="T29" fmla="*/ 456 h 570"/>
                <a:gd name="T30" fmla="*/ 252 w 648"/>
                <a:gd name="T31" fmla="*/ 372 h 570"/>
                <a:gd name="T32" fmla="*/ 252 w 648"/>
                <a:gd name="T33" fmla="*/ 372 h 570"/>
                <a:gd name="T34" fmla="*/ 264 w 648"/>
                <a:gd name="T35" fmla="*/ 378 h 570"/>
                <a:gd name="T36" fmla="*/ 240 w 648"/>
                <a:gd name="T37" fmla="*/ 390 h 570"/>
                <a:gd name="T38" fmla="*/ 246 w 648"/>
                <a:gd name="T39" fmla="*/ 426 h 570"/>
                <a:gd name="T40" fmla="*/ 258 w 648"/>
                <a:gd name="T41" fmla="*/ 438 h 570"/>
                <a:gd name="T42" fmla="*/ 288 w 648"/>
                <a:gd name="T43" fmla="*/ 420 h 570"/>
                <a:gd name="T44" fmla="*/ 300 w 648"/>
                <a:gd name="T45" fmla="*/ 384 h 570"/>
                <a:gd name="T46" fmla="*/ 318 w 648"/>
                <a:gd name="T47" fmla="*/ 390 h 570"/>
                <a:gd name="T48" fmla="*/ 426 w 648"/>
                <a:gd name="T49" fmla="*/ 414 h 570"/>
                <a:gd name="T50" fmla="*/ 450 w 648"/>
                <a:gd name="T51" fmla="*/ 408 h 570"/>
                <a:gd name="T52" fmla="*/ 462 w 648"/>
                <a:gd name="T53" fmla="*/ 432 h 570"/>
                <a:gd name="T54" fmla="*/ 468 w 648"/>
                <a:gd name="T55" fmla="*/ 438 h 570"/>
                <a:gd name="T56" fmla="*/ 510 w 648"/>
                <a:gd name="T57" fmla="*/ 450 h 570"/>
                <a:gd name="T58" fmla="*/ 528 w 648"/>
                <a:gd name="T59" fmla="*/ 450 h 570"/>
                <a:gd name="T60" fmla="*/ 534 w 648"/>
                <a:gd name="T61" fmla="*/ 444 h 570"/>
                <a:gd name="T62" fmla="*/ 606 w 648"/>
                <a:gd name="T63" fmla="*/ 504 h 570"/>
                <a:gd name="T64" fmla="*/ 618 w 648"/>
                <a:gd name="T65" fmla="*/ 510 h 570"/>
                <a:gd name="T66" fmla="*/ 648 w 648"/>
                <a:gd name="T67" fmla="*/ 540 h 570"/>
                <a:gd name="T68" fmla="*/ 600 w 648"/>
                <a:gd name="T69" fmla="*/ 498 h 570"/>
                <a:gd name="T70" fmla="*/ 480 w 648"/>
                <a:gd name="T71" fmla="*/ 438 h 570"/>
                <a:gd name="T72" fmla="*/ 456 w 648"/>
                <a:gd name="T73" fmla="*/ 414 h 570"/>
                <a:gd name="T74" fmla="*/ 414 w 648"/>
                <a:gd name="T75" fmla="*/ 396 h 570"/>
                <a:gd name="T76" fmla="*/ 252 w 648"/>
                <a:gd name="T77" fmla="*/ 36 h 570"/>
                <a:gd name="T78" fmla="*/ 210 w 648"/>
                <a:gd name="T79" fmla="*/ 24 h 570"/>
                <a:gd name="T80" fmla="*/ 60 w 648"/>
                <a:gd name="T81" fmla="*/ 84 h 570"/>
                <a:gd name="T82" fmla="*/ 114 w 648"/>
                <a:gd name="T83" fmla="*/ 144 h 570"/>
                <a:gd name="T84" fmla="*/ 108 w 648"/>
                <a:gd name="T85" fmla="*/ 156 h 570"/>
                <a:gd name="T86" fmla="*/ 102 w 648"/>
                <a:gd name="T87" fmla="*/ 180 h 570"/>
                <a:gd name="T88" fmla="*/ 84 w 648"/>
                <a:gd name="T89" fmla="*/ 156 h 570"/>
                <a:gd name="T90" fmla="*/ 18 w 648"/>
                <a:gd name="T91" fmla="*/ 168 h 570"/>
                <a:gd name="T92" fmla="*/ 30 w 648"/>
                <a:gd name="T93" fmla="*/ 192 h 570"/>
                <a:gd name="T94" fmla="*/ 78 w 648"/>
                <a:gd name="T95" fmla="*/ 228 h 570"/>
                <a:gd name="T96" fmla="*/ 114 w 648"/>
                <a:gd name="T97" fmla="*/ 228 h 570"/>
                <a:gd name="T98" fmla="*/ 102 w 648"/>
                <a:gd name="T99" fmla="*/ 270 h 570"/>
                <a:gd name="T100" fmla="*/ 54 w 648"/>
                <a:gd name="T101" fmla="*/ 288 h 57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48"/>
                <a:gd name="T154" fmla="*/ 0 h 570"/>
                <a:gd name="T155" fmla="*/ 648 w 648"/>
                <a:gd name="T156" fmla="*/ 570 h 57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48" h="570">
                  <a:moveTo>
                    <a:pt x="54" y="282"/>
                  </a:moveTo>
                  <a:lnTo>
                    <a:pt x="6" y="324"/>
                  </a:lnTo>
                  <a:lnTo>
                    <a:pt x="24" y="324"/>
                  </a:lnTo>
                  <a:lnTo>
                    <a:pt x="6" y="330"/>
                  </a:lnTo>
                  <a:lnTo>
                    <a:pt x="18" y="348"/>
                  </a:lnTo>
                  <a:lnTo>
                    <a:pt x="42" y="360"/>
                  </a:lnTo>
                  <a:lnTo>
                    <a:pt x="24" y="372"/>
                  </a:lnTo>
                  <a:lnTo>
                    <a:pt x="30" y="396"/>
                  </a:lnTo>
                  <a:lnTo>
                    <a:pt x="42" y="402"/>
                  </a:lnTo>
                  <a:lnTo>
                    <a:pt x="72" y="366"/>
                  </a:lnTo>
                  <a:lnTo>
                    <a:pt x="60" y="426"/>
                  </a:lnTo>
                  <a:lnTo>
                    <a:pt x="48" y="444"/>
                  </a:lnTo>
                  <a:lnTo>
                    <a:pt x="84" y="426"/>
                  </a:lnTo>
                  <a:lnTo>
                    <a:pt x="102" y="462"/>
                  </a:lnTo>
                  <a:lnTo>
                    <a:pt x="114" y="438"/>
                  </a:lnTo>
                  <a:lnTo>
                    <a:pt x="120" y="456"/>
                  </a:lnTo>
                  <a:lnTo>
                    <a:pt x="144" y="444"/>
                  </a:lnTo>
                  <a:lnTo>
                    <a:pt x="114" y="504"/>
                  </a:lnTo>
                  <a:lnTo>
                    <a:pt x="72" y="528"/>
                  </a:lnTo>
                  <a:lnTo>
                    <a:pt x="66" y="546"/>
                  </a:lnTo>
                  <a:lnTo>
                    <a:pt x="36" y="540"/>
                  </a:lnTo>
                  <a:lnTo>
                    <a:pt x="0" y="570"/>
                  </a:lnTo>
                  <a:lnTo>
                    <a:pt x="42" y="552"/>
                  </a:lnTo>
                  <a:lnTo>
                    <a:pt x="78" y="546"/>
                  </a:lnTo>
                  <a:lnTo>
                    <a:pt x="72" y="558"/>
                  </a:lnTo>
                  <a:lnTo>
                    <a:pt x="96" y="546"/>
                  </a:lnTo>
                  <a:lnTo>
                    <a:pt x="90" y="528"/>
                  </a:lnTo>
                  <a:lnTo>
                    <a:pt x="114" y="534"/>
                  </a:lnTo>
                  <a:lnTo>
                    <a:pt x="186" y="480"/>
                  </a:lnTo>
                  <a:lnTo>
                    <a:pt x="204" y="456"/>
                  </a:lnTo>
                  <a:lnTo>
                    <a:pt x="192" y="438"/>
                  </a:lnTo>
                  <a:lnTo>
                    <a:pt x="252" y="372"/>
                  </a:lnTo>
                  <a:lnTo>
                    <a:pt x="258" y="336"/>
                  </a:lnTo>
                  <a:lnTo>
                    <a:pt x="252" y="372"/>
                  </a:lnTo>
                  <a:lnTo>
                    <a:pt x="276" y="360"/>
                  </a:lnTo>
                  <a:lnTo>
                    <a:pt x="264" y="378"/>
                  </a:lnTo>
                  <a:lnTo>
                    <a:pt x="282" y="384"/>
                  </a:lnTo>
                  <a:lnTo>
                    <a:pt x="240" y="390"/>
                  </a:lnTo>
                  <a:lnTo>
                    <a:pt x="234" y="426"/>
                  </a:lnTo>
                  <a:lnTo>
                    <a:pt x="246" y="426"/>
                  </a:lnTo>
                  <a:lnTo>
                    <a:pt x="234" y="444"/>
                  </a:lnTo>
                  <a:lnTo>
                    <a:pt x="258" y="438"/>
                  </a:lnTo>
                  <a:lnTo>
                    <a:pt x="270" y="414"/>
                  </a:lnTo>
                  <a:lnTo>
                    <a:pt x="288" y="420"/>
                  </a:lnTo>
                  <a:lnTo>
                    <a:pt x="300" y="372"/>
                  </a:lnTo>
                  <a:lnTo>
                    <a:pt x="300" y="384"/>
                  </a:lnTo>
                  <a:lnTo>
                    <a:pt x="324" y="378"/>
                  </a:lnTo>
                  <a:lnTo>
                    <a:pt x="318" y="390"/>
                  </a:lnTo>
                  <a:lnTo>
                    <a:pt x="366" y="414"/>
                  </a:lnTo>
                  <a:lnTo>
                    <a:pt x="426" y="414"/>
                  </a:lnTo>
                  <a:lnTo>
                    <a:pt x="438" y="402"/>
                  </a:lnTo>
                  <a:lnTo>
                    <a:pt x="450" y="408"/>
                  </a:lnTo>
                  <a:lnTo>
                    <a:pt x="438" y="426"/>
                  </a:lnTo>
                  <a:lnTo>
                    <a:pt x="462" y="432"/>
                  </a:lnTo>
                  <a:lnTo>
                    <a:pt x="468" y="414"/>
                  </a:lnTo>
                  <a:lnTo>
                    <a:pt x="468" y="438"/>
                  </a:lnTo>
                  <a:lnTo>
                    <a:pt x="498" y="456"/>
                  </a:lnTo>
                  <a:lnTo>
                    <a:pt x="510" y="450"/>
                  </a:lnTo>
                  <a:lnTo>
                    <a:pt x="492" y="432"/>
                  </a:lnTo>
                  <a:lnTo>
                    <a:pt x="528" y="450"/>
                  </a:lnTo>
                  <a:lnTo>
                    <a:pt x="510" y="414"/>
                  </a:lnTo>
                  <a:lnTo>
                    <a:pt x="534" y="444"/>
                  </a:lnTo>
                  <a:lnTo>
                    <a:pt x="564" y="480"/>
                  </a:lnTo>
                  <a:lnTo>
                    <a:pt x="606" y="504"/>
                  </a:lnTo>
                  <a:lnTo>
                    <a:pt x="606" y="534"/>
                  </a:lnTo>
                  <a:lnTo>
                    <a:pt x="618" y="510"/>
                  </a:lnTo>
                  <a:lnTo>
                    <a:pt x="636" y="552"/>
                  </a:lnTo>
                  <a:lnTo>
                    <a:pt x="648" y="540"/>
                  </a:lnTo>
                  <a:lnTo>
                    <a:pt x="642" y="510"/>
                  </a:lnTo>
                  <a:lnTo>
                    <a:pt x="600" y="498"/>
                  </a:lnTo>
                  <a:lnTo>
                    <a:pt x="510" y="402"/>
                  </a:lnTo>
                  <a:lnTo>
                    <a:pt x="480" y="438"/>
                  </a:lnTo>
                  <a:lnTo>
                    <a:pt x="474" y="408"/>
                  </a:lnTo>
                  <a:lnTo>
                    <a:pt x="456" y="414"/>
                  </a:lnTo>
                  <a:lnTo>
                    <a:pt x="444" y="390"/>
                  </a:lnTo>
                  <a:lnTo>
                    <a:pt x="414" y="396"/>
                  </a:lnTo>
                  <a:lnTo>
                    <a:pt x="378" y="60"/>
                  </a:lnTo>
                  <a:lnTo>
                    <a:pt x="252" y="36"/>
                  </a:lnTo>
                  <a:lnTo>
                    <a:pt x="216" y="12"/>
                  </a:lnTo>
                  <a:lnTo>
                    <a:pt x="210" y="24"/>
                  </a:lnTo>
                  <a:lnTo>
                    <a:pt x="198" y="0"/>
                  </a:lnTo>
                  <a:lnTo>
                    <a:pt x="60" y="84"/>
                  </a:lnTo>
                  <a:lnTo>
                    <a:pt x="90" y="138"/>
                  </a:lnTo>
                  <a:lnTo>
                    <a:pt x="114" y="144"/>
                  </a:lnTo>
                  <a:lnTo>
                    <a:pt x="138" y="168"/>
                  </a:lnTo>
                  <a:lnTo>
                    <a:pt x="108" y="156"/>
                  </a:lnTo>
                  <a:lnTo>
                    <a:pt x="120" y="174"/>
                  </a:lnTo>
                  <a:lnTo>
                    <a:pt x="102" y="180"/>
                  </a:lnTo>
                  <a:lnTo>
                    <a:pt x="78" y="174"/>
                  </a:lnTo>
                  <a:lnTo>
                    <a:pt x="84" y="156"/>
                  </a:lnTo>
                  <a:lnTo>
                    <a:pt x="72" y="150"/>
                  </a:lnTo>
                  <a:lnTo>
                    <a:pt x="18" y="168"/>
                  </a:lnTo>
                  <a:lnTo>
                    <a:pt x="42" y="192"/>
                  </a:lnTo>
                  <a:lnTo>
                    <a:pt x="30" y="192"/>
                  </a:lnTo>
                  <a:lnTo>
                    <a:pt x="36" y="216"/>
                  </a:lnTo>
                  <a:lnTo>
                    <a:pt x="78" y="228"/>
                  </a:lnTo>
                  <a:lnTo>
                    <a:pt x="78" y="240"/>
                  </a:lnTo>
                  <a:lnTo>
                    <a:pt x="114" y="228"/>
                  </a:lnTo>
                  <a:lnTo>
                    <a:pt x="102" y="234"/>
                  </a:lnTo>
                  <a:lnTo>
                    <a:pt x="102" y="270"/>
                  </a:lnTo>
                  <a:lnTo>
                    <a:pt x="54" y="282"/>
                  </a:lnTo>
                  <a:lnTo>
                    <a:pt x="54" y="288"/>
                  </a:lnTo>
                </a:path>
              </a:pathLst>
            </a:custGeom>
            <a:noFill/>
            <a:ln w="9525">
              <a:solidFill>
                <a:srgbClr val="000000"/>
              </a:solidFill>
              <a:prstDash val="solid"/>
              <a:round/>
              <a:headEnd/>
              <a:tailEnd/>
            </a:ln>
          </p:spPr>
          <p:txBody>
            <a:bodyPr/>
            <a:lstStyle/>
            <a:p>
              <a:endParaRPr lang="en-US"/>
            </a:p>
          </p:txBody>
        </p:sp>
        <p:sp>
          <p:nvSpPr>
            <p:cNvPr id="14347" name="Freeform 135"/>
            <p:cNvSpPr>
              <a:spLocks/>
            </p:cNvSpPr>
            <p:nvPr/>
          </p:nvSpPr>
          <p:spPr bwMode="auto">
            <a:xfrm>
              <a:off x="1689" y="2184"/>
              <a:ext cx="420" cy="492"/>
            </a:xfrm>
            <a:custGeom>
              <a:avLst/>
              <a:gdLst>
                <a:gd name="T0" fmla="*/ 360 w 420"/>
                <a:gd name="T1" fmla="*/ 492 h 492"/>
                <a:gd name="T2" fmla="*/ 222 w 420"/>
                <a:gd name="T3" fmla="*/ 468 h 492"/>
                <a:gd name="T4" fmla="*/ 0 w 420"/>
                <a:gd name="T5" fmla="*/ 336 h 492"/>
                <a:gd name="T6" fmla="*/ 6 w 420"/>
                <a:gd name="T7" fmla="*/ 318 h 492"/>
                <a:gd name="T8" fmla="*/ 12 w 420"/>
                <a:gd name="T9" fmla="*/ 318 h 492"/>
                <a:gd name="T10" fmla="*/ 24 w 420"/>
                <a:gd name="T11" fmla="*/ 312 h 492"/>
                <a:gd name="T12" fmla="*/ 18 w 420"/>
                <a:gd name="T13" fmla="*/ 276 h 492"/>
                <a:gd name="T14" fmla="*/ 36 w 420"/>
                <a:gd name="T15" fmla="*/ 252 h 492"/>
                <a:gd name="T16" fmla="*/ 36 w 420"/>
                <a:gd name="T17" fmla="*/ 234 h 492"/>
                <a:gd name="T18" fmla="*/ 72 w 420"/>
                <a:gd name="T19" fmla="*/ 210 h 492"/>
                <a:gd name="T20" fmla="*/ 48 w 420"/>
                <a:gd name="T21" fmla="*/ 144 h 492"/>
                <a:gd name="T22" fmla="*/ 48 w 420"/>
                <a:gd name="T23" fmla="*/ 138 h 492"/>
                <a:gd name="T24" fmla="*/ 60 w 420"/>
                <a:gd name="T25" fmla="*/ 66 h 492"/>
                <a:gd name="T26" fmla="*/ 72 w 420"/>
                <a:gd name="T27" fmla="*/ 60 h 492"/>
                <a:gd name="T28" fmla="*/ 96 w 420"/>
                <a:gd name="T29" fmla="*/ 72 h 492"/>
                <a:gd name="T30" fmla="*/ 114 w 420"/>
                <a:gd name="T31" fmla="*/ 0 h 492"/>
                <a:gd name="T32" fmla="*/ 420 w 420"/>
                <a:gd name="T33" fmla="*/ 54 h 492"/>
                <a:gd name="T34" fmla="*/ 372 w 420"/>
                <a:gd name="T35" fmla="*/ 408 h 492"/>
                <a:gd name="T36" fmla="*/ 360 w 420"/>
                <a:gd name="T37" fmla="*/ 492 h 49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0"/>
                <a:gd name="T58" fmla="*/ 0 h 492"/>
                <a:gd name="T59" fmla="*/ 420 w 420"/>
                <a:gd name="T60" fmla="*/ 492 h 49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0" h="492">
                  <a:moveTo>
                    <a:pt x="360" y="492"/>
                  </a:moveTo>
                  <a:lnTo>
                    <a:pt x="222" y="468"/>
                  </a:lnTo>
                  <a:lnTo>
                    <a:pt x="0" y="336"/>
                  </a:lnTo>
                  <a:lnTo>
                    <a:pt x="6" y="318"/>
                  </a:lnTo>
                  <a:lnTo>
                    <a:pt x="12" y="318"/>
                  </a:lnTo>
                  <a:lnTo>
                    <a:pt x="24" y="312"/>
                  </a:lnTo>
                  <a:lnTo>
                    <a:pt x="18" y="276"/>
                  </a:lnTo>
                  <a:lnTo>
                    <a:pt x="36" y="252"/>
                  </a:lnTo>
                  <a:lnTo>
                    <a:pt x="36" y="234"/>
                  </a:lnTo>
                  <a:lnTo>
                    <a:pt x="72" y="210"/>
                  </a:lnTo>
                  <a:lnTo>
                    <a:pt x="48" y="144"/>
                  </a:lnTo>
                  <a:lnTo>
                    <a:pt x="48" y="138"/>
                  </a:lnTo>
                  <a:lnTo>
                    <a:pt x="60" y="66"/>
                  </a:lnTo>
                  <a:lnTo>
                    <a:pt x="72" y="60"/>
                  </a:lnTo>
                  <a:lnTo>
                    <a:pt x="96" y="72"/>
                  </a:lnTo>
                  <a:lnTo>
                    <a:pt x="114" y="0"/>
                  </a:lnTo>
                  <a:lnTo>
                    <a:pt x="420" y="54"/>
                  </a:lnTo>
                  <a:lnTo>
                    <a:pt x="372" y="408"/>
                  </a:lnTo>
                  <a:lnTo>
                    <a:pt x="360" y="492"/>
                  </a:lnTo>
                  <a:close/>
                </a:path>
              </a:pathLst>
            </a:custGeom>
            <a:solidFill>
              <a:srgbClr val="FF4500"/>
            </a:solidFill>
            <a:ln w="9525">
              <a:solidFill>
                <a:srgbClr val="FF4500"/>
              </a:solidFill>
              <a:prstDash val="solid"/>
              <a:round/>
              <a:headEnd/>
              <a:tailEnd/>
            </a:ln>
          </p:spPr>
          <p:txBody>
            <a:bodyPr/>
            <a:lstStyle/>
            <a:p>
              <a:endParaRPr lang="en-US"/>
            </a:p>
          </p:txBody>
        </p:sp>
        <p:sp>
          <p:nvSpPr>
            <p:cNvPr id="14348" name="Freeform 136"/>
            <p:cNvSpPr>
              <a:spLocks/>
            </p:cNvSpPr>
            <p:nvPr/>
          </p:nvSpPr>
          <p:spPr bwMode="auto">
            <a:xfrm>
              <a:off x="1689" y="2184"/>
              <a:ext cx="420" cy="498"/>
            </a:xfrm>
            <a:custGeom>
              <a:avLst/>
              <a:gdLst>
                <a:gd name="T0" fmla="*/ 360 w 420"/>
                <a:gd name="T1" fmla="*/ 492 h 498"/>
                <a:gd name="T2" fmla="*/ 222 w 420"/>
                <a:gd name="T3" fmla="*/ 468 h 498"/>
                <a:gd name="T4" fmla="*/ 0 w 420"/>
                <a:gd name="T5" fmla="*/ 336 h 498"/>
                <a:gd name="T6" fmla="*/ 6 w 420"/>
                <a:gd name="T7" fmla="*/ 318 h 498"/>
                <a:gd name="T8" fmla="*/ 12 w 420"/>
                <a:gd name="T9" fmla="*/ 318 h 498"/>
                <a:gd name="T10" fmla="*/ 24 w 420"/>
                <a:gd name="T11" fmla="*/ 312 h 498"/>
                <a:gd name="T12" fmla="*/ 18 w 420"/>
                <a:gd name="T13" fmla="*/ 276 h 498"/>
                <a:gd name="T14" fmla="*/ 36 w 420"/>
                <a:gd name="T15" fmla="*/ 252 h 498"/>
                <a:gd name="T16" fmla="*/ 36 w 420"/>
                <a:gd name="T17" fmla="*/ 234 h 498"/>
                <a:gd name="T18" fmla="*/ 72 w 420"/>
                <a:gd name="T19" fmla="*/ 210 h 498"/>
                <a:gd name="T20" fmla="*/ 48 w 420"/>
                <a:gd name="T21" fmla="*/ 144 h 498"/>
                <a:gd name="T22" fmla="*/ 48 w 420"/>
                <a:gd name="T23" fmla="*/ 138 h 498"/>
                <a:gd name="T24" fmla="*/ 60 w 420"/>
                <a:gd name="T25" fmla="*/ 66 h 498"/>
                <a:gd name="T26" fmla="*/ 72 w 420"/>
                <a:gd name="T27" fmla="*/ 60 h 498"/>
                <a:gd name="T28" fmla="*/ 96 w 420"/>
                <a:gd name="T29" fmla="*/ 72 h 498"/>
                <a:gd name="T30" fmla="*/ 114 w 420"/>
                <a:gd name="T31" fmla="*/ 0 h 498"/>
                <a:gd name="T32" fmla="*/ 420 w 420"/>
                <a:gd name="T33" fmla="*/ 54 h 498"/>
                <a:gd name="T34" fmla="*/ 372 w 420"/>
                <a:gd name="T35" fmla="*/ 408 h 498"/>
                <a:gd name="T36" fmla="*/ 360 w 420"/>
                <a:gd name="T37" fmla="*/ 492 h 498"/>
                <a:gd name="T38" fmla="*/ 360 w 420"/>
                <a:gd name="T39" fmla="*/ 498 h 49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0"/>
                <a:gd name="T61" fmla="*/ 0 h 498"/>
                <a:gd name="T62" fmla="*/ 420 w 420"/>
                <a:gd name="T63" fmla="*/ 498 h 49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0" h="498">
                  <a:moveTo>
                    <a:pt x="360" y="492"/>
                  </a:moveTo>
                  <a:lnTo>
                    <a:pt x="222" y="468"/>
                  </a:lnTo>
                  <a:lnTo>
                    <a:pt x="0" y="336"/>
                  </a:lnTo>
                  <a:lnTo>
                    <a:pt x="6" y="318"/>
                  </a:lnTo>
                  <a:lnTo>
                    <a:pt x="12" y="318"/>
                  </a:lnTo>
                  <a:lnTo>
                    <a:pt x="24" y="312"/>
                  </a:lnTo>
                  <a:lnTo>
                    <a:pt x="18" y="276"/>
                  </a:lnTo>
                  <a:lnTo>
                    <a:pt x="36" y="252"/>
                  </a:lnTo>
                  <a:lnTo>
                    <a:pt x="36" y="234"/>
                  </a:lnTo>
                  <a:lnTo>
                    <a:pt x="72" y="210"/>
                  </a:lnTo>
                  <a:lnTo>
                    <a:pt x="48" y="144"/>
                  </a:lnTo>
                  <a:lnTo>
                    <a:pt x="48" y="138"/>
                  </a:lnTo>
                  <a:lnTo>
                    <a:pt x="60" y="66"/>
                  </a:lnTo>
                  <a:lnTo>
                    <a:pt x="72" y="60"/>
                  </a:lnTo>
                  <a:lnTo>
                    <a:pt x="96" y="72"/>
                  </a:lnTo>
                  <a:lnTo>
                    <a:pt x="114" y="0"/>
                  </a:lnTo>
                  <a:lnTo>
                    <a:pt x="420" y="54"/>
                  </a:lnTo>
                  <a:lnTo>
                    <a:pt x="372" y="408"/>
                  </a:lnTo>
                  <a:lnTo>
                    <a:pt x="360" y="492"/>
                  </a:lnTo>
                  <a:lnTo>
                    <a:pt x="360" y="498"/>
                  </a:lnTo>
                </a:path>
              </a:pathLst>
            </a:custGeom>
            <a:noFill/>
            <a:ln w="9525">
              <a:solidFill>
                <a:srgbClr val="000000"/>
              </a:solidFill>
              <a:prstDash val="solid"/>
              <a:round/>
              <a:headEnd/>
              <a:tailEnd/>
            </a:ln>
          </p:spPr>
          <p:txBody>
            <a:bodyPr/>
            <a:lstStyle/>
            <a:p>
              <a:endParaRPr lang="en-US"/>
            </a:p>
          </p:txBody>
        </p:sp>
        <p:sp>
          <p:nvSpPr>
            <p:cNvPr id="14349" name="Freeform 137"/>
            <p:cNvSpPr>
              <a:spLocks/>
            </p:cNvSpPr>
            <p:nvPr/>
          </p:nvSpPr>
          <p:spPr bwMode="auto">
            <a:xfrm>
              <a:off x="2997" y="2322"/>
              <a:ext cx="312" cy="282"/>
            </a:xfrm>
            <a:custGeom>
              <a:avLst/>
              <a:gdLst>
                <a:gd name="T0" fmla="*/ 228 w 312"/>
                <a:gd name="T1" fmla="*/ 276 h 282"/>
                <a:gd name="T2" fmla="*/ 42 w 312"/>
                <a:gd name="T3" fmla="*/ 282 h 282"/>
                <a:gd name="T4" fmla="*/ 42 w 312"/>
                <a:gd name="T5" fmla="*/ 240 h 282"/>
                <a:gd name="T6" fmla="*/ 12 w 312"/>
                <a:gd name="T7" fmla="*/ 228 h 282"/>
                <a:gd name="T8" fmla="*/ 12 w 312"/>
                <a:gd name="T9" fmla="*/ 96 h 282"/>
                <a:gd name="T10" fmla="*/ 0 w 312"/>
                <a:gd name="T11" fmla="*/ 6 h 282"/>
                <a:gd name="T12" fmla="*/ 282 w 312"/>
                <a:gd name="T13" fmla="*/ 0 h 282"/>
                <a:gd name="T14" fmla="*/ 288 w 312"/>
                <a:gd name="T15" fmla="*/ 18 h 282"/>
                <a:gd name="T16" fmla="*/ 270 w 312"/>
                <a:gd name="T17" fmla="*/ 36 h 282"/>
                <a:gd name="T18" fmla="*/ 312 w 312"/>
                <a:gd name="T19" fmla="*/ 36 h 282"/>
                <a:gd name="T20" fmla="*/ 312 w 312"/>
                <a:gd name="T21" fmla="*/ 42 h 282"/>
                <a:gd name="T22" fmla="*/ 300 w 312"/>
                <a:gd name="T23" fmla="*/ 60 h 282"/>
                <a:gd name="T24" fmla="*/ 300 w 312"/>
                <a:gd name="T25" fmla="*/ 72 h 282"/>
                <a:gd name="T26" fmla="*/ 282 w 312"/>
                <a:gd name="T27" fmla="*/ 84 h 282"/>
                <a:gd name="T28" fmla="*/ 294 w 312"/>
                <a:gd name="T29" fmla="*/ 102 h 282"/>
                <a:gd name="T30" fmla="*/ 282 w 312"/>
                <a:gd name="T31" fmla="*/ 114 h 282"/>
                <a:gd name="T32" fmla="*/ 264 w 312"/>
                <a:gd name="T33" fmla="*/ 138 h 282"/>
                <a:gd name="T34" fmla="*/ 264 w 312"/>
                <a:gd name="T35" fmla="*/ 162 h 282"/>
                <a:gd name="T36" fmla="*/ 234 w 312"/>
                <a:gd name="T37" fmla="*/ 198 h 282"/>
                <a:gd name="T38" fmla="*/ 234 w 312"/>
                <a:gd name="T39" fmla="*/ 222 h 282"/>
                <a:gd name="T40" fmla="*/ 222 w 312"/>
                <a:gd name="T41" fmla="*/ 222 h 282"/>
                <a:gd name="T42" fmla="*/ 228 w 312"/>
                <a:gd name="T43" fmla="*/ 240 h 282"/>
                <a:gd name="T44" fmla="*/ 234 w 312"/>
                <a:gd name="T45" fmla="*/ 240 h 282"/>
                <a:gd name="T46" fmla="*/ 228 w 312"/>
                <a:gd name="T47" fmla="*/ 252 h 282"/>
                <a:gd name="T48" fmla="*/ 240 w 312"/>
                <a:gd name="T49" fmla="*/ 258 h 282"/>
                <a:gd name="T50" fmla="*/ 228 w 312"/>
                <a:gd name="T51" fmla="*/ 276 h 28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12"/>
                <a:gd name="T79" fmla="*/ 0 h 282"/>
                <a:gd name="T80" fmla="*/ 312 w 312"/>
                <a:gd name="T81" fmla="*/ 282 h 28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12" h="282">
                  <a:moveTo>
                    <a:pt x="228" y="276"/>
                  </a:moveTo>
                  <a:lnTo>
                    <a:pt x="42" y="282"/>
                  </a:lnTo>
                  <a:lnTo>
                    <a:pt x="42" y="240"/>
                  </a:lnTo>
                  <a:lnTo>
                    <a:pt x="12" y="228"/>
                  </a:lnTo>
                  <a:lnTo>
                    <a:pt x="12" y="96"/>
                  </a:lnTo>
                  <a:lnTo>
                    <a:pt x="0" y="6"/>
                  </a:lnTo>
                  <a:lnTo>
                    <a:pt x="282" y="0"/>
                  </a:lnTo>
                  <a:lnTo>
                    <a:pt x="288" y="18"/>
                  </a:lnTo>
                  <a:lnTo>
                    <a:pt x="270" y="36"/>
                  </a:lnTo>
                  <a:lnTo>
                    <a:pt x="312" y="36"/>
                  </a:lnTo>
                  <a:lnTo>
                    <a:pt x="312" y="42"/>
                  </a:lnTo>
                  <a:lnTo>
                    <a:pt x="300" y="60"/>
                  </a:lnTo>
                  <a:lnTo>
                    <a:pt x="300" y="72"/>
                  </a:lnTo>
                  <a:lnTo>
                    <a:pt x="282" y="84"/>
                  </a:lnTo>
                  <a:lnTo>
                    <a:pt x="294" y="102"/>
                  </a:lnTo>
                  <a:lnTo>
                    <a:pt x="282" y="114"/>
                  </a:lnTo>
                  <a:lnTo>
                    <a:pt x="264" y="138"/>
                  </a:lnTo>
                  <a:lnTo>
                    <a:pt x="264" y="162"/>
                  </a:lnTo>
                  <a:lnTo>
                    <a:pt x="234" y="198"/>
                  </a:lnTo>
                  <a:lnTo>
                    <a:pt x="234" y="222"/>
                  </a:lnTo>
                  <a:lnTo>
                    <a:pt x="222" y="222"/>
                  </a:lnTo>
                  <a:lnTo>
                    <a:pt x="228" y="240"/>
                  </a:lnTo>
                  <a:lnTo>
                    <a:pt x="234" y="240"/>
                  </a:lnTo>
                  <a:lnTo>
                    <a:pt x="228" y="252"/>
                  </a:lnTo>
                  <a:lnTo>
                    <a:pt x="240" y="258"/>
                  </a:lnTo>
                  <a:lnTo>
                    <a:pt x="228" y="276"/>
                  </a:lnTo>
                  <a:close/>
                </a:path>
              </a:pathLst>
            </a:custGeom>
            <a:solidFill>
              <a:srgbClr val="FF4500"/>
            </a:solidFill>
            <a:ln w="9525">
              <a:solidFill>
                <a:srgbClr val="FF4500"/>
              </a:solidFill>
              <a:prstDash val="solid"/>
              <a:round/>
              <a:headEnd/>
              <a:tailEnd/>
            </a:ln>
          </p:spPr>
          <p:txBody>
            <a:bodyPr/>
            <a:lstStyle/>
            <a:p>
              <a:endParaRPr lang="en-US"/>
            </a:p>
          </p:txBody>
        </p:sp>
        <p:sp>
          <p:nvSpPr>
            <p:cNvPr id="14350" name="Freeform 138"/>
            <p:cNvSpPr>
              <a:spLocks/>
            </p:cNvSpPr>
            <p:nvPr/>
          </p:nvSpPr>
          <p:spPr bwMode="auto">
            <a:xfrm>
              <a:off x="2997" y="2322"/>
              <a:ext cx="312" cy="282"/>
            </a:xfrm>
            <a:custGeom>
              <a:avLst/>
              <a:gdLst>
                <a:gd name="T0" fmla="*/ 228 w 312"/>
                <a:gd name="T1" fmla="*/ 276 h 282"/>
                <a:gd name="T2" fmla="*/ 42 w 312"/>
                <a:gd name="T3" fmla="*/ 282 h 282"/>
                <a:gd name="T4" fmla="*/ 42 w 312"/>
                <a:gd name="T5" fmla="*/ 240 h 282"/>
                <a:gd name="T6" fmla="*/ 12 w 312"/>
                <a:gd name="T7" fmla="*/ 228 h 282"/>
                <a:gd name="T8" fmla="*/ 12 w 312"/>
                <a:gd name="T9" fmla="*/ 96 h 282"/>
                <a:gd name="T10" fmla="*/ 0 w 312"/>
                <a:gd name="T11" fmla="*/ 6 h 282"/>
                <a:gd name="T12" fmla="*/ 282 w 312"/>
                <a:gd name="T13" fmla="*/ 0 h 282"/>
                <a:gd name="T14" fmla="*/ 288 w 312"/>
                <a:gd name="T15" fmla="*/ 18 h 282"/>
                <a:gd name="T16" fmla="*/ 270 w 312"/>
                <a:gd name="T17" fmla="*/ 36 h 282"/>
                <a:gd name="T18" fmla="*/ 312 w 312"/>
                <a:gd name="T19" fmla="*/ 36 h 282"/>
                <a:gd name="T20" fmla="*/ 312 w 312"/>
                <a:gd name="T21" fmla="*/ 42 h 282"/>
                <a:gd name="T22" fmla="*/ 300 w 312"/>
                <a:gd name="T23" fmla="*/ 60 h 282"/>
                <a:gd name="T24" fmla="*/ 300 w 312"/>
                <a:gd name="T25" fmla="*/ 72 h 282"/>
                <a:gd name="T26" fmla="*/ 282 w 312"/>
                <a:gd name="T27" fmla="*/ 84 h 282"/>
                <a:gd name="T28" fmla="*/ 294 w 312"/>
                <a:gd name="T29" fmla="*/ 102 h 282"/>
                <a:gd name="T30" fmla="*/ 282 w 312"/>
                <a:gd name="T31" fmla="*/ 114 h 282"/>
                <a:gd name="T32" fmla="*/ 264 w 312"/>
                <a:gd name="T33" fmla="*/ 138 h 282"/>
                <a:gd name="T34" fmla="*/ 264 w 312"/>
                <a:gd name="T35" fmla="*/ 162 h 282"/>
                <a:gd name="T36" fmla="*/ 234 w 312"/>
                <a:gd name="T37" fmla="*/ 198 h 282"/>
                <a:gd name="T38" fmla="*/ 234 w 312"/>
                <a:gd name="T39" fmla="*/ 222 h 282"/>
                <a:gd name="T40" fmla="*/ 222 w 312"/>
                <a:gd name="T41" fmla="*/ 222 h 282"/>
                <a:gd name="T42" fmla="*/ 228 w 312"/>
                <a:gd name="T43" fmla="*/ 240 h 282"/>
                <a:gd name="T44" fmla="*/ 234 w 312"/>
                <a:gd name="T45" fmla="*/ 240 h 282"/>
                <a:gd name="T46" fmla="*/ 228 w 312"/>
                <a:gd name="T47" fmla="*/ 252 h 282"/>
                <a:gd name="T48" fmla="*/ 240 w 312"/>
                <a:gd name="T49" fmla="*/ 258 h 282"/>
                <a:gd name="T50" fmla="*/ 228 w 312"/>
                <a:gd name="T51" fmla="*/ 276 h 282"/>
                <a:gd name="T52" fmla="*/ 228 w 312"/>
                <a:gd name="T53" fmla="*/ 282 h 28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12"/>
                <a:gd name="T82" fmla="*/ 0 h 282"/>
                <a:gd name="T83" fmla="*/ 312 w 312"/>
                <a:gd name="T84" fmla="*/ 282 h 28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12" h="282">
                  <a:moveTo>
                    <a:pt x="228" y="276"/>
                  </a:moveTo>
                  <a:lnTo>
                    <a:pt x="42" y="282"/>
                  </a:lnTo>
                  <a:lnTo>
                    <a:pt x="42" y="240"/>
                  </a:lnTo>
                  <a:lnTo>
                    <a:pt x="12" y="228"/>
                  </a:lnTo>
                  <a:lnTo>
                    <a:pt x="12" y="96"/>
                  </a:lnTo>
                  <a:lnTo>
                    <a:pt x="0" y="6"/>
                  </a:lnTo>
                  <a:lnTo>
                    <a:pt x="282" y="0"/>
                  </a:lnTo>
                  <a:lnTo>
                    <a:pt x="288" y="18"/>
                  </a:lnTo>
                  <a:lnTo>
                    <a:pt x="270" y="36"/>
                  </a:lnTo>
                  <a:lnTo>
                    <a:pt x="312" y="36"/>
                  </a:lnTo>
                  <a:lnTo>
                    <a:pt x="312" y="42"/>
                  </a:lnTo>
                  <a:lnTo>
                    <a:pt x="300" y="60"/>
                  </a:lnTo>
                  <a:lnTo>
                    <a:pt x="300" y="72"/>
                  </a:lnTo>
                  <a:lnTo>
                    <a:pt x="282" y="84"/>
                  </a:lnTo>
                  <a:lnTo>
                    <a:pt x="294" y="102"/>
                  </a:lnTo>
                  <a:lnTo>
                    <a:pt x="282" y="114"/>
                  </a:lnTo>
                  <a:lnTo>
                    <a:pt x="264" y="138"/>
                  </a:lnTo>
                  <a:lnTo>
                    <a:pt x="264" y="162"/>
                  </a:lnTo>
                  <a:lnTo>
                    <a:pt x="234" y="198"/>
                  </a:lnTo>
                  <a:lnTo>
                    <a:pt x="234" y="222"/>
                  </a:lnTo>
                  <a:lnTo>
                    <a:pt x="222" y="222"/>
                  </a:lnTo>
                  <a:lnTo>
                    <a:pt x="228" y="240"/>
                  </a:lnTo>
                  <a:lnTo>
                    <a:pt x="234" y="240"/>
                  </a:lnTo>
                  <a:lnTo>
                    <a:pt x="228" y="252"/>
                  </a:lnTo>
                  <a:lnTo>
                    <a:pt x="240" y="258"/>
                  </a:lnTo>
                  <a:lnTo>
                    <a:pt x="228" y="276"/>
                  </a:lnTo>
                  <a:lnTo>
                    <a:pt x="228" y="282"/>
                  </a:lnTo>
                </a:path>
              </a:pathLst>
            </a:custGeom>
            <a:noFill/>
            <a:ln w="9525">
              <a:solidFill>
                <a:srgbClr val="000000"/>
              </a:solidFill>
              <a:prstDash val="solid"/>
              <a:round/>
              <a:headEnd/>
              <a:tailEnd/>
            </a:ln>
          </p:spPr>
          <p:txBody>
            <a:bodyPr/>
            <a:lstStyle/>
            <a:p>
              <a:endParaRPr lang="en-US"/>
            </a:p>
          </p:txBody>
        </p:sp>
        <p:sp>
          <p:nvSpPr>
            <p:cNvPr id="14351" name="Freeform 139"/>
            <p:cNvSpPr>
              <a:spLocks/>
            </p:cNvSpPr>
            <p:nvPr/>
          </p:nvSpPr>
          <p:spPr bwMode="auto">
            <a:xfrm>
              <a:off x="1263" y="1662"/>
              <a:ext cx="498" cy="840"/>
            </a:xfrm>
            <a:custGeom>
              <a:avLst/>
              <a:gdLst>
                <a:gd name="T0" fmla="*/ 432 w 498"/>
                <a:gd name="T1" fmla="*/ 840 h 840"/>
                <a:gd name="T2" fmla="*/ 276 w 498"/>
                <a:gd name="T3" fmla="*/ 822 h 840"/>
                <a:gd name="T4" fmla="*/ 270 w 498"/>
                <a:gd name="T5" fmla="*/ 762 h 840"/>
                <a:gd name="T6" fmla="*/ 240 w 498"/>
                <a:gd name="T7" fmla="*/ 714 h 840"/>
                <a:gd name="T8" fmla="*/ 222 w 498"/>
                <a:gd name="T9" fmla="*/ 708 h 840"/>
                <a:gd name="T10" fmla="*/ 222 w 498"/>
                <a:gd name="T11" fmla="*/ 690 h 840"/>
                <a:gd name="T12" fmla="*/ 180 w 498"/>
                <a:gd name="T13" fmla="*/ 672 h 840"/>
                <a:gd name="T14" fmla="*/ 162 w 498"/>
                <a:gd name="T15" fmla="*/ 642 h 840"/>
                <a:gd name="T16" fmla="*/ 108 w 498"/>
                <a:gd name="T17" fmla="*/ 630 h 840"/>
                <a:gd name="T18" fmla="*/ 96 w 498"/>
                <a:gd name="T19" fmla="*/ 618 h 840"/>
                <a:gd name="T20" fmla="*/ 108 w 498"/>
                <a:gd name="T21" fmla="*/ 570 h 840"/>
                <a:gd name="T22" fmla="*/ 96 w 498"/>
                <a:gd name="T23" fmla="*/ 564 h 840"/>
                <a:gd name="T24" fmla="*/ 102 w 498"/>
                <a:gd name="T25" fmla="*/ 546 h 840"/>
                <a:gd name="T26" fmla="*/ 54 w 498"/>
                <a:gd name="T27" fmla="*/ 462 h 840"/>
                <a:gd name="T28" fmla="*/ 60 w 498"/>
                <a:gd name="T29" fmla="*/ 444 h 840"/>
                <a:gd name="T30" fmla="*/ 72 w 498"/>
                <a:gd name="T31" fmla="*/ 420 h 840"/>
                <a:gd name="T32" fmla="*/ 48 w 498"/>
                <a:gd name="T33" fmla="*/ 384 h 840"/>
                <a:gd name="T34" fmla="*/ 48 w 498"/>
                <a:gd name="T35" fmla="*/ 342 h 840"/>
                <a:gd name="T36" fmla="*/ 78 w 498"/>
                <a:gd name="T37" fmla="*/ 372 h 840"/>
                <a:gd name="T38" fmla="*/ 60 w 498"/>
                <a:gd name="T39" fmla="*/ 330 h 840"/>
                <a:gd name="T40" fmla="*/ 78 w 498"/>
                <a:gd name="T41" fmla="*/ 330 h 840"/>
                <a:gd name="T42" fmla="*/ 60 w 498"/>
                <a:gd name="T43" fmla="*/ 312 h 840"/>
                <a:gd name="T44" fmla="*/ 54 w 498"/>
                <a:gd name="T45" fmla="*/ 342 h 840"/>
                <a:gd name="T46" fmla="*/ 36 w 498"/>
                <a:gd name="T47" fmla="*/ 312 h 840"/>
                <a:gd name="T48" fmla="*/ 30 w 498"/>
                <a:gd name="T49" fmla="*/ 318 h 840"/>
                <a:gd name="T50" fmla="*/ 36 w 498"/>
                <a:gd name="T51" fmla="*/ 300 h 840"/>
                <a:gd name="T52" fmla="*/ 6 w 498"/>
                <a:gd name="T53" fmla="*/ 234 h 840"/>
                <a:gd name="T54" fmla="*/ 18 w 498"/>
                <a:gd name="T55" fmla="*/ 168 h 840"/>
                <a:gd name="T56" fmla="*/ 0 w 498"/>
                <a:gd name="T57" fmla="*/ 108 h 840"/>
                <a:gd name="T58" fmla="*/ 30 w 498"/>
                <a:gd name="T59" fmla="*/ 72 h 840"/>
                <a:gd name="T60" fmla="*/ 48 w 498"/>
                <a:gd name="T61" fmla="*/ 0 h 840"/>
                <a:gd name="T62" fmla="*/ 282 w 498"/>
                <a:gd name="T63" fmla="*/ 60 h 840"/>
                <a:gd name="T64" fmla="*/ 222 w 498"/>
                <a:gd name="T65" fmla="*/ 294 h 840"/>
                <a:gd name="T66" fmla="*/ 474 w 498"/>
                <a:gd name="T67" fmla="*/ 666 h 840"/>
                <a:gd name="T68" fmla="*/ 498 w 498"/>
                <a:gd name="T69" fmla="*/ 732 h 840"/>
                <a:gd name="T70" fmla="*/ 462 w 498"/>
                <a:gd name="T71" fmla="*/ 756 h 840"/>
                <a:gd name="T72" fmla="*/ 462 w 498"/>
                <a:gd name="T73" fmla="*/ 774 h 840"/>
                <a:gd name="T74" fmla="*/ 444 w 498"/>
                <a:gd name="T75" fmla="*/ 798 h 840"/>
                <a:gd name="T76" fmla="*/ 450 w 498"/>
                <a:gd name="T77" fmla="*/ 834 h 840"/>
                <a:gd name="T78" fmla="*/ 438 w 498"/>
                <a:gd name="T79" fmla="*/ 840 h 840"/>
                <a:gd name="T80" fmla="*/ 432 w 498"/>
                <a:gd name="T81" fmla="*/ 840 h 84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98"/>
                <a:gd name="T124" fmla="*/ 0 h 840"/>
                <a:gd name="T125" fmla="*/ 498 w 498"/>
                <a:gd name="T126" fmla="*/ 840 h 84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98" h="840">
                  <a:moveTo>
                    <a:pt x="432" y="840"/>
                  </a:moveTo>
                  <a:lnTo>
                    <a:pt x="276" y="822"/>
                  </a:lnTo>
                  <a:lnTo>
                    <a:pt x="270" y="762"/>
                  </a:lnTo>
                  <a:lnTo>
                    <a:pt x="240" y="714"/>
                  </a:lnTo>
                  <a:lnTo>
                    <a:pt x="222" y="708"/>
                  </a:lnTo>
                  <a:lnTo>
                    <a:pt x="222" y="690"/>
                  </a:lnTo>
                  <a:lnTo>
                    <a:pt x="180" y="672"/>
                  </a:lnTo>
                  <a:lnTo>
                    <a:pt x="162" y="642"/>
                  </a:lnTo>
                  <a:lnTo>
                    <a:pt x="108" y="630"/>
                  </a:lnTo>
                  <a:lnTo>
                    <a:pt x="96" y="618"/>
                  </a:lnTo>
                  <a:lnTo>
                    <a:pt x="108" y="570"/>
                  </a:lnTo>
                  <a:lnTo>
                    <a:pt x="96" y="564"/>
                  </a:lnTo>
                  <a:lnTo>
                    <a:pt x="102" y="546"/>
                  </a:lnTo>
                  <a:lnTo>
                    <a:pt x="54" y="462"/>
                  </a:lnTo>
                  <a:lnTo>
                    <a:pt x="60" y="444"/>
                  </a:lnTo>
                  <a:lnTo>
                    <a:pt x="72" y="420"/>
                  </a:lnTo>
                  <a:lnTo>
                    <a:pt x="48" y="384"/>
                  </a:lnTo>
                  <a:lnTo>
                    <a:pt x="48" y="342"/>
                  </a:lnTo>
                  <a:lnTo>
                    <a:pt x="78" y="372"/>
                  </a:lnTo>
                  <a:lnTo>
                    <a:pt x="60" y="330"/>
                  </a:lnTo>
                  <a:lnTo>
                    <a:pt x="78" y="330"/>
                  </a:lnTo>
                  <a:lnTo>
                    <a:pt x="60" y="312"/>
                  </a:lnTo>
                  <a:lnTo>
                    <a:pt x="54" y="342"/>
                  </a:lnTo>
                  <a:lnTo>
                    <a:pt x="36" y="312"/>
                  </a:lnTo>
                  <a:lnTo>
                    <a:pt x="30" y="318"/>
                  </a:lnTo>
                  <a:lnTo>
                    <a:pt x="36" y="300"/>
                  </a:lnTo>
                  <a:lnTo>
                    <a:pt x="6" y="234"/>
                  </a:lnTo>
                  <a:lnTo>
                    <a:pt x="18" y="168"/>
                  </a:lnTo>
                  <a:lnTo>
                    <a:pt x="0" y="108"/>
                  </a:lnTo>
                  <a:lnTo>
                    <a:pt x="30" y="72"/>
                  </a:lnTo>
                  <a:lnTo>
                    <a:pt x="48" y="0"/>
                  </a:lnTo>
                  <a:lnTo>
                    <a:pt x="282" y="60"/>
                  </a:lnTo>
                  <a:lnTo>
                    <a:pt x="222" y="294"/>
                  </a:lnTo>
                  <a:lnTo>
                    <a:pt x="474" y="666"/>
                  </a:lnTo>
                  <a:lnTo>
                    <a:pt x="498" y="732"/>
                  </a:lnTo>
                  <a:lnTo>
                    <a:pt x="462" y="756"/>
                  </a:lnTo>
                  <a:lnTo>
                    <a:pt x="462" y="774"/>
                  </a:lnTo>
                  <a:lnTo>
                    <a:pt x="444" y="798"/>
                  </a:lnTo>
                  <a:lnTo>
                    <a:pt x="450" y="834"/>
                  </a:lnTo>
                  <a:lnTo>
                    <a:pt x="438" y="840"/>
                  </a:lnTo>
                  <a:lnTo>
                    <a:pt x="432" y="840"/>
                  </a:lnTo>
                  <a:close/>
                </a:path>
              </a:pathLst>
            </a:custGeom>
            <a:solidFill>
              <a:srgbClr val="FF4500"/>
            </a:solidFill>
            <a:ln w="9525">
              <a:solidFill>
                <a:srgbClr val="FF4500"/>
              </a:solidFill>
              <a:prstDash val="solid"/>
              <a:round/>
              <a:headEnd/>
              <a:tailEnd/>
            </a:ln>
          </p:spPr>
          <p:txBody>
            <a:bodyPr/>
            <a:lstStyle/>
            <a:p>
              <a:endParaRPr lang="en-US"/>
            </a:p>
          </p:txBody>
        </p:sp>
        <p:sp>
          <p:nvSpPr>
            <p:cNvPr id="14352" name="Freeform 140"/>
            <p:cNvSpPr>
              <a:spLocks/>
            </p:cNvSpPr>
            <p:nvPr/>
          </p:nvSpPr>
          <p:spPr bwMode="auto">
            <a:xfrm>
              <a:off x="1263" y="1662"/>
              <a:ext cx="498" cy="846"/>
            </a:xfrm>
            <a:custGeom>
              <a:avLst/>
              <a:gdLst>
                <a:gd name="T0" fmla="*/ 432 w 498"/>
                <a:gd name="T1" fmla="*/ 840 h 846"/>
                <a:gd name="T2" fmla="*/ 276 w 498"/>
                <a:gd name="T3" fmla="*/ 822 h 846"/>
                <a:gd name="T4" fmla="*/ 270 w 498"/>
                <a:gd name="T5" fmla="*/ 762 h 846"/>
                <a:gd name="T6" fmla="*/ 240 w 498"/>
                <a:gd name="T7" fmla="*/ 714 h 846"/>
                <a:gd name="T8" fmla="*/ 222 w 498"/>
                <a:gd name="T9" fmla="*/ 708 h 846"/>
                <a:gd name="T10" fmla="*/ 222 w 498"/>
                <a:gd name="T11" fmla="*/ 690 h 846"/>
                <a:gd name="T12" fmla="*/ 180 w 498"/>
                <a:gd name="T13" fmla="*/ 672 h 846"/>
                <a:gd name="T14" fmla="*/ 162 w 498"/>
                <a:gd name="T15" fmla="*/ 642 h 846"/>
                <a:gd name="T16" fmla="*/ 108 w 498"/>
                <a:gd name="T17" fmla="*/ 630 h 846"/>
                <a:gd name="T18" fmla="*/ 96 w 498"/>
                <a:gd name="T19" fmla="*/ 618 h 846"/>
                <a:gd name="T20" fmla="*/ 108 w 498"/>
                <a:gd name="T21" fmla="*/ 570 h 846"/>
                <a:gd name="T22" fmla="*/ 96 w 498"/>
                <a:gd name="T23" fmla="*/ 564 h 846"/>
                <a:gd name="T24" fmla="*/ 102 w 498"/>
                <a:gd name="T25" fmla="*/ 546 h 846"/>
                <a:gd name="T26" fmla="*/ 54 w 498"/>
                <a:gd name="T27" fmla="*/ 462 h 846"/>
                <a:gd name="T28" fmla="*/ 60 w 498"/>
                <a:gd name="T29" fmla="*/ 444 h 846"/>
                <a:gd name="T30" fmla="*/ 72 w 498"/>
                <a:gd name="T31" fmla="*/ 420 h 846"/>
                <a:gd name="T32" fmla="*/ 48 w 498"/>
                <a:gd name="T33" fmla="*/ 384 h 846"/>
                <a:gd name="T34" fmla="*/ 48 w 498"/>
                <a:gd name="T35" fmla="*/ 342 h 846"/>
                <a:gd name="T36" fmla="*/ 78 w 498"/>
                <a:gd name="T37" fmla="*/ 372 h 846"/>
                <a:gd name="T38" fmla="*/ 60 w 498"/>
                <a:gd name="T39" fmla="*/ 330 h 846"/>
                <a:gd name="T40" fmla="*/ 78 w 498"/>
                <a:gd name="T41" fmla="*/ 330 h 846"/>
                <a:gd name="T42" fmla="*/ 60 w 498"/>
                <a:gd name="T43" fmla="*/ 312 h 846"/>
                <a:gd name="T44" fmla="*/ 54 w 498"/>
                <a:gd name="T45" fmla="*/ 342 h 846"/>
                <a:gd name="T46" fmla="*/ 36 w 498"/>
                <a:gd name="T47" fmla="*/ 312 h 846"/>
                <a:gd name="T48" fmla="*/ 30 w 498"/>
                <a:gd name="T49" fmla="*/ 318 h 846"/>
                <a:gd name="T50" fmla="*/ 36 w 498"/>
                <a:gd name="T51" fmla="*/ 300 h 846"/>
                <a:gd name="T52" fmla="*/ 6 w 498"/>
                <a:gd name="T53" fmla="*/ 234 h 846"/>
                <a:gd name="T54" fmla="*/ 18 w 498"/>
                <a:gd name="T55" fmla="*/ 168 h 846"/>
                <a:gd name="T56" fmla="*/ 0 w 498"/>
                <a:gd name="T57" fmla="*/ 108 h 846"/>
                <a:gd name="T58" fmla="*/ 30 w 498"/>
                <a:gd name="T59" fmla="*/ 72 h 846"/>
                <a:gd name="T60" fmla="*/ 48 w 498"/>
                <a:gd name="T61" fmla="*/ 0 h 846"/>
                <a:gd name="T62" fmla="*/ 282 w 498"/>
                <a:gd name="T63" fmla="*/ 60 h 846"/>
                <a:gd name="T64" fmla="*/ 222 w 498"/>
                <a:gd name="T65" fmla="*/ 294 h 846"/>
                <a:gd name="T66" fmla="*/ 474 w 498"/>
                <a:gd name="T67" fmla="*/ 666 h 846"/>
                <a:gd name="T68" fmla="*/ 498 w 498"/>
                <a:gd name="T69" fmla="*/ 732 h 846"/>
                <a:gd name="T70" fmla="*/ 462 w 498"/>
                <a:gd name="T71" fmla="*/ 756 h 846"/>
                <a:gd name="T72" fmla="*/ 462 w 498"/>
                <a:gd name="T73" fmla="*/ 774 h 846"/>
                <a:gd name="T74" fmla="*/ 444 w 498"/>
                <a:gd name="T75" fmla="*/ 798 h 846"/>
                <a:gd name="T76" fmla="*/ 450 w 498"/>
                <a:gd name="T77" fmla="*/ 834 h 846"/>
                <a:gd name="T78" fmla="*/ 438 w 498"/>
                <a:gd name="T79" fmla="*/ 840 h 846"/>
                <a:gd name="T80" fmla="*/ 432 w 498"/>
                <a:gd name="T81" fmla="*/ 840 h 846"/>
                <a:gd name="T82" fmla="*/ 432 w 498"/>
                <a:gd name="T83" fmla="*/ 846 h 84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8"/>
                <a:gd name="T127" fmla="*/ 0 h 846"/>
                <a:gd name="T128" fmla="*/ 498 w 498"/>
                <a:gd name="T129" fmla="*/ 846 h 84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8" h="846">
                  <a:moveTo>
                    <a:pt x="432" y="840"/>
                  </a:moveTo>
                  <a:lnTo>
                    <a:pt x="276" y="822"/>
                  </a:lnTo>
                  <a:lnTo>
                    <a:pt x="270" y="762"/>
                  </a:lnTo>
                  <a:lnTo>
                    <a:pt x="240" y="714"/>
                  </a:lnTo>
                  <a:lnTo>
                    <a:pt x="222" y="708"/>
                  </a:lnTo>
                  <a:lnTo>
                    <a:pt x="222" y="690"/>
                  </a:lnTo>
                  <a:lnTo>
                    <a:pt x="180" y="672"/>
                  </a:lnTo>
                  <a:lnTo>
                    <a:pt x="162" y="642"/>
                  </a:lnTo>
                  <a:lnTo>
                    <a:pt x="108" y="630"/>
                  </a:lnTo>
                  <a:lnTo>
                    <a:pt x="96" y="618"/>
                  </a:lnTo>
                  <a:lnTo>
                    <a:pt x="108" y="570"/>
                  </a:lnTo>
                  <a:lnTo>
                    <a:pt x="96" y="564"/>
                  </a:lnTo>
                  <a:lnTo>
                    <a:pt x="102" y="546"/>
                  </a:lnTo>
                  <a:lnTo>
                    <a:pt x="54" y="462"/>
                  </a:lnTo>
                  <a:lnTo>
                    <a:pt x="60" y="444"/>
                  </a:lnTo>
                  <a:lnTo>
                    <a:pt x="72" y="420"/>
                  </a:lnTo>
                  <a:lnTo>
                    <a:pt x="48" y="384"/>
                  </a:lnTo>
                  <a:lnTo>
                    <a:pt x="48" y="342"/>
                  </a:lnTo>
                  <a:lnTo>
                    <a:pt x="78" y="372"/>
                  </a:lnTo>
                  <a:lnTo>
                    <a:pt x="60" y="330"/>
                  </a:lnTo>
                  <a:lnTo>
                    <a:pt x="78" y="330"/>
                  </a:lnTo>
                  <a:lnTo>
                    <a:pt x="60" y="312"/>
                  </a:lnTo>
                  <a:lnTo>
                    <a:pt x="54" y="342"/>
                  </a:lnTo>
                  <a:lnTo>
                    <a:pt x="36" y="312"/>
                  </a:lnTo>
                  <a:lnTo>
                    <a:pt x="30" y="318"/>
                  </a:lnTo>
                  <a:lnTo>
                    <a:pt x="36" y="300"/>
                  </a:lnTo>
                  <a:lnTo>
                    <a:pt x="6" y="234"/>
                  </a:lnTo>
                  <a:lnTo>
                    <a:pt x="18" y="168"/>
                  </a:lnTo>
                  <a:lnTo>
                    <a:pt x="0" y="108"/>
                  </a:lnTo>
                  <a:lnTo>
                    <a:pt x="30" y="72"/>
                  </a:lnTo>
                  <a:lnTo>
                    <a:pt x="48" y="0"/>
                  </a:lnTo>
                  <a:lnTo>
                    <a:pt x="282" y="60"/>
                  </a:lnTo>
                  <a:lnTo>
                    <a:pt x="222" y="294"/>
                  </a:lnTo>
                  <a:lnTo>
                    <a:pt x="474" y="666"/>
                  </a:lnTo>
                  <a:lnTo>
                    <a:pt x="498" y="732"/>
                  </a:lnTo>
                  <a:lnTo>
                    <a:pt x="462" y="756"/>
                  </a:lnTo>
                  <a:lnTo>
                    <a:pt x="462" y="774"/>
                  </a:lnTo>
                  <a:lnTo>
                    <a:pt x="444" y="798"/>
                  </a:lnTo>
                  <a:lnTo>
                    <a:pt x="450" y="834"/>
                  </a:lnTo>
                  <a:lnTo>
                    <a:pt x="438" y="840"/>
                  </a:lnTo>
                  <a:lnTo>
                    <a:pt x="432" y="840"/>
                  </a:lnTo>
                  <a:lnTo>
                    <a:pt x="432" y="846"/>
                  </a:lnTo>
                </a:path>
              </a:pathLst>
            </a:custGeom>
            <a:noFill/>
            <a:ln w="9525">
              <a:solidFill>
                <a:srgbClr val="000000"/>
              </a:solidFill>
              <a:prstDash val="solid"/>
              <a:round/>
              <a:headEnd/>
              <a:tailEnd/>
            </a:ln>
          </p:spPr>
          <p:txBody>
            <a:bodyPr/>
            <a:lstStyle/>
            <a:p>
              <a:endParaRPr lang="en-US"/>
            </a:p>
          </p:txBody>
        </p:sp>
        <p:sp>
          <p:nvSpPr>
            <p:cNvPr id="14353" name="Freeform 141"/>
            <p:cNvSpPr>
              <a:spLocks/>
            </p:cNvSpPr>
            <p:nvPr/>
          </p:nvSpPr>
          <p:spPr bwMode="auto">
            <a:xfrm>
              <a:off x="2109" y="1926"/>
              <a:ext cx="450" cy="354"/>
            </a:xfrm>
            <a:custGeom>
              <a:avLst/>
              <a:gdLst>
                <a:gd name="T0" fmla="*/ 444 w 450"/>
                <a:gd name="T1" fmla="*/ 120 h 354"/>
                <a:gd name="T2" fmla="*/ 432 w 450"/>
                <a:gd name="T3" fmla="*/ 354 h 354"/>
                <a:gd name="T4" fmla="*/ 372 w 450"/>
                <a:gd name="T5" fmla="*/ 348 h 354"/>
                <a:gd name="T6" fmla="*/ 0 w 450"/>
                <a:gd name="T7" fmla="*/ 312 h 354"/>
                <a:gd name="T8" fmla="*/ 6 w 450"/>
                <a:gd name="T9" fmla="*/ 264 h 354"/>
                <a:gd name="T10" fmla="*/ 42 w 450"/>
                <a:gd name="T11" fmla="*/ 0 h 354"/>
                <a:gd name="T12" fmla="*/ 336 w 450"/>
                <a:gd name="T13" fmla="*/ 30 h 354"/>
                <a:gd name="T14" fmla="*/ 450 w 450"/>
                <a:gd name="T15" fmla="*/ 42 h 354"/>
                <a:gd name="T16" fmla="*/ 444 w 450"/>
                <a:gd name="T17" fmla="*/ 90 h 354"/>
                <a:gd name="T18" fmla="*/ 444 w 450"/>
                <a:gd name="T19" fmla="*/ 120 h 3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50"/>
                <a:gd name="T31" fmla="*/ 0 h 354"/>
                <a:gd name="T32" fmla="*/ 450 w 450"/>
                <a:gd name="T33" fmla="*/ 354 h 3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50" h="354">
                  <a:moveTo>
                    <a:pt x="444" y="120"/>
                  </a:moveTo>
                  <a:lnTo>
                    <a:pt x="432" y="354"/>
                  </a:lnTo>
                  <a:lnTo>
                    <a:pt x="372" y="348"/>
                  </a:lnTo>
                  <a:lnTo>
                    <a:pt x="0" y="312"/>
                  </a:lnTo>
                  <a:lnTo>
                    <a:pt x="6" y="264"/>
                  </a:lnTo>
                  <a:lnTo>
                    <a:pt x="42" y="0"/>
                  </a:lnTo>
                  <a:lnTo>
                    <a:pt x="336" y="30"/>
                  </a:lnTo>
                  <a:lnTo>
                    <a:pt x="450" y="42"/>
                  </a:lnTo>
                  <a:lnTo>
                    <a:pt x="444" y="90"/>
                  </a:lnTo>
                  <a:lnTo>
                    <a:pt x="444" y="120"/>
                  </a:lnTo>
                  <a:close/>
                </a:path>
              </a:pathLst>
            </a:custGeom>
            <a:solidFill>
              <a:srgbClr val="FFAA00"/>
            </a:solidFill>
            <a:ln w="9525">
              <a:solidFill>
                <a:srgbClr val="FFAA00"/>
              </a:solidFill>
              <a:prstDash val="solid"/>
              <a:round/>
              <a:headEnd/>
              <a:tailEnd/>
            </a:ln>
          </p:spPr>
          <p:txBody>
            <a:bodyPr/>
            <a:lstStyle/>
            <a:p>
              <a:endParaRPr lang="en-US"/>
            </a:p>
          </p:txBody>
        </p:sp>
        <p:sp>
          <p:nvSpPr>
            <p:cNvPr id="14354" name="Freeform 142"/>
            <p:cNvSpPr>
              <a:spLocks/>
            </p:cNvSpPr>
            <p:nvPr/>
          </p:nvSpPr>
          <p:spPr bwMode="auto">
            <a:xfrm>
              <a:off x="2109" y="1926"/>
              <a:ext cx="450" cy="354"/>
            </a:xfrm>
            <a:custGeom>
              <a:avLst/>
              <a:gdLst>
                <a:gd name="T0" fmla="*/ 444 w 450"/>
                <a:gd name="T1" fmla="*/ 120 h 354"/>
                <a:gd name="T2" fmla="*/ 432 w 450"/>
                <a:gd name="T3" fmla="*/ 354 h 354"/>
                <a:gd name="T4" fmla="*/ 372 w 450"/>
                <a:gd name="T5" fmla="*/ 348 h 354"/>
                <a:gd name="T6" fmla="*/ 0 w 450"/>
                <a:gd name="T7" fmla="*/ 312 h 354"/>
                <a:gd name="T8" fmla="*/ 6 w 450"/>
                <a:gd name="T9" fmla="*/ 264 h 354"/>
                <a:gd name="T10" fmla="*/ 42 w 450"/>
                <a:gd name="T11" fmla="*/ 0 h 354"/>
                <a:gd name="T12" fmla="*/ 336 w 450"/>
                <a:gd name="T13" fmla="*/ 30 h 354"/>
                <a:gd name="T14" fmla="*/ 450 w 450"/>
                <a:gd name="T15" fmla="*/ 42 h 354"/>
                <a:gd name="T16" fmla="*/ 444 w 450"/>
                <a:gd name="T17" fmla="*/ 90 h 354"/>
                <a:gd name="T18" fmla="*/ 444 w 450"/>
                <a:gd name="T19" fmla="*/ 120 h 354"/>
                <a:gd name="T20" fmla="*/ 444 w 450"/>
                <a:gd name="T21" fmla="*/ 126 h 3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50"/>
                <a:gd name="T34" fmla="*/ 0 h 354"/>
                <a:gd name="T35" fmla="*/ 450 w 450"/>
                <a:gd name="T36" fmla="*/ 354 h 3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50" h="354">
                  <a:moveTo>
                    <a:pt x="444" y="120"/>
                  </a:moveTo>
                  <a:lnTo>
                    <a:pt x="432" y="354"/>
                  </a:lnTo>
                  <a:lnTo>
                    <a:pt x="372" y="348"/>
                  </a:lnTo>
                  <a:lnTo>
                    <a:pt x="0" y="312"/>
                  </a:lnTo>
                  <a:lnTo>
                    <a:pt x="6" y="264"/>
                  </a:lnTo>
                  <a:lnTo>
                    <a:pt x="42" y="0"/>
                  </a:lnTo>
                  <a:lnTo>
                    <a:pt x="336" y="30"/>
                  </a:lnTo>
                  <a:lnTo>
                    <a:pt x="450" y="42"/>
                  </a:lnTo>
                  <a:lnTo>
                    <a:pt x="444" y="90"/>
                  </a:lnTo>
                  <a:lnTo>
                    <a:pt x="444" y="120"/>
                  </a:lnTo>
                  <a:lnTo>
                    <a:pt x="444" y="126"/>
                  </a:lnTo>
                </a:path>
              </a:pathLst>
            </a:custGeom>
            <a:noFill/>
            <a:ln w="9525">
              <a:solidFill>
                <a:srgbClr val="000000"/>
              </a:solidFill>
              <a:prstDash val="solid"/>
              <a:round/>
              <a:headEnd/>
              <a:tailEnd/>
            </a:ln>
          </p:spPr>
          <p:txBody>
            <a:bodyPr/>
            <a:lstStyle/>
            <a:p>
              <a:endParaRPr lang="en-US"/>
            </a:p>
          </p:txBody>
        </p:sp>
        <p:sp>
          <p:nvSpPr>
            <p:cNvPr id="14355" name="Freeform 143"/>
            <p:cNvSpPr>
              <a:spLocks/>
            </p:cNvSpPr>
            <p:nvPr/>
          </p:nvSpPr>
          <p:spPr bwMode="auto">
            <a:xfrm>
              <a:off x="4203" y="1722"/>
              <a:ext cx="102" cy="108"/>
            </a:xfrm>
            <a:custGeom>
              <a:avLst/>
              <a:gdLst>
                <a:gd name="T0" fmla="*/ 96 w 102"/>
                <a:gd name="T1" fmla="*/ 6 h 108"/>
                <a:gd name="T2" fmla="*/ 102 w 102"/>
                <a:gd name="T3" fmla="*/ 54 h 108"/>
                <a:gd name="T4" fmla="*/ 42 w 102"/>
                <a:gd name="T5" fmla="*/ 72 h 108"/>
                <a:gd name="T6" fmla="*/ 6 w 102"/>
                <a:gd name="T7" fmla="*/ 108 h 108"/>
                <a:gd name="T8" fmla="*/ 12 w 102"/>
                <a:gd name="T9" fmla="*/ 90 h 108"/>
                <a:gd name="T10" fmla="*/ 0 w 102"/>
                <a:gd name="T11" fmla="*/ 24 h 108"/>
                <a:gd name="T12" fmla="*/ 90 w 102"/>
                <a:gd name="T13" fmla="*/ 0 h 108"/>
                <a:gd name="T14" fmla="*/ 96 w 102"/>
                <a:gd name="T15" fmla="*/ 6 h 108"/>
                <a:gd name="T16" fmla="*/ 0 60000 65536"/>
                <a:gd name="T17" fmla="*/ 0 60000 65536"/>
                <a:gd name="T18" fmla="*/ 0 60000 65536"/>
                <a:gd name="T19" fmla="*/ 0 60000 65536"/>
                <a:gd name="T20" fmla="*/ 0 60000 65536"/>
                <a:gd name="T21" fmla="*/ 0 60000 65536"/>
                <a:gd name="T22" fmla="*/ 0 60000 65536"/>
                <a:gd name="T23" fmla="*/ 0 60000 65536"/>
                <a:gd name="T24" fmla="*/ 0 w 102"/>
                <a:gd name="T25" fmla="*/ 0 h 108"/>
                <a:gd name="T26" fmla="*/ 102 w 102"/>
                <a:gd name="T27" fmla="*/ 108 h 10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2" h="108">
                  <a:moveTo>
                    <a:pt x="96" y="6"/>
                  </a:moveTo>
                  <a:lnTo>
                    <a:pt x="102" y="54"/>
                  </a:lnTo>
                  <a:lnTo>
                    <a:pt x="42" y="72"/>
                  </a:lnTo>
                  <a:lnTo>
                    <a:pt x="6" y="108"/>
                  </a:lnTo>
                  <a:lnTo>
                    <a:pt x="12" y="90"/>
                  </a:lnTo>
                  <a:lnTo>
                    <a:pt x="0" y="24"/>
                  </a:lnTo>
                  <a:lnTo>
                    <a:pt x="90" y="0"/>
                  </a:lnTo>
                  <a:lnTo>
                    <a:pt x="96" y="6"/>
                  </a:lnTo>
                  <a:close/>
                </a:path>
              </a:pathLst>
            </a:custGeom>
            <a:solidFill>
              <a:srgbClr val="FF8C00"/>
            </a:solidFill>
            <a:ln w="9525">
              <a:solidFill>
                <a:srgbClr val="FF8C00"/>
              </a:solidFill>
              <a:prstDash val="solid"/>
              <a:round/>
              <a:headEnd/>
              <a:tailEnd/>
            </a:ln>
          </p:spPr>
          <p:txBody>
            <a:bodyPr/>
            <a:lstStyle/>
            <a:p>
              <a:endParaRPr lang="en-US"/>
            </a:p>
          </p:txBody>
        </p:sp>
        <p:sp>
          <p:nvSpPr>
            <p:cNvPr id="14356" name="Freeform 144"/>
            <p:cNvSpPr>
              <a:spLocks/>
            </p:cNvSpPr>
            <p:nvPr/>
          </p:nvSpPr>
          <p:spPr bwMode="auto">
            <a:xfrm>
              <a:off x="4203" y="1722"/>
              <a:ext cx="102" cy="108"/>
            </a:xfrm>
            <a:custGeom>
              <a:avLst/>
              <a:gdLst>
                <a:gd name="T0" fmla="*/ 96 w 102"/>
                <a:gd name="T1" fmla="*/ 6 h 108"/>
                <a:gd name="T2" fmla="*/ 102 w 102"/>
                <a:gd name="T3" fmla="*/ 54 h 108"/>
                <a:gd name="T4" fmla="*/ 42 w 102"/>
                <a:gd name="T5" fmla="*/ 72 h 108"/>
                <a:gd name="T6" fmla="*/ 6 w 102"/>
                <a:gd name="T7" fmla="*/ 108 h 108"/>
                <a:gd name="T8" fmla="*/ 12 w 102"/>
                <a:gd name="T9" fmla="*/ 90 h 108"/>
                <a:gd name="T10" fmla="*/ 0 w 102"/>
                <a:gd name="T11" fmla="*/ 24 h 108"/>
                <a:gd name="T12" fmla="*/ 90 w 102"/>
                <a:gd name="T13" fmla="*/ 0 h 108"/>
                <a:gd name="T14" fmla="*/ 96 w 102"/>
                <a:gd name="T15" fmla="*/ 6 h 108"/>
                <a:gd name="T16" fmla="*/ 96 w 102"/>
                <a:gd name="T17" fmla="*/ 12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2"/>
                <a:gd name="T28" fmla="*/ 0 h 108"/>
                <a:gd name="T29" fmla="*/ 102 w 102"/>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2" h="108">
                  <a:moveTo>
                    <a:pt x="96" y="6"/>
                  </a:moveTo>
                  <a:lnTo>
                    <a:pt x="102" y="54"/>
                  </a:lnTo>
                  <a:lnTo>
                    <a:pt x="42" y="72"/>
                  </a:lnTo>
                  <a:lnTo>
                    <a:pt x="6" y="108"/>
                  </a:lnTo>
                  <a:lnTo>
                    <a:pt x="12" y="90"/>
                  </a:lnTo>
                  <a:lnTo>
                    <a:pt x="0" y="24"/>
                  </a:lnTo>
                  <a:lnTo>
                    <a:pt x="90" y="0"/>
                  </a:lnTo>
                  <a:lnTo>
                    <a:pt x="96" y="6"/>
                  </a:lnTo>
                  <a:lnTo>
                    <a:pt x="96" y="12"/>
                  </a:lnTo>
                </a:path>
              </a:pathLst>
            </a:custGeom>
            <a:noFill/>
            <a:ln w="9525">
              <a:solidFill>
                <a:srgbClr val="000000"/>
              </a:solidFill>
              <a:prstDash val="solid"/>
              <a:round/>
              <a:headEnd/>
              <a:tailEnd/>
            </a:ln>
          </p:spPr>
          <p:txBody>
            <a:bodyPr/>
            <a:lstStyle/>
            <a:p>
              <a:endParaRPr lang="en-US"/>
            </a:p>
          </p:txBody>
        </p:sp>
        <p:sp>
          <p:nvSpPr>
            <p:cNvPr id="14357" name="Freeform 145"/>
            <p:cNvSpPr>
              <a:spLocks/>
            </p:cNvSpPr>
            <p:nvPr/>
          </p:nvSpPr>
          <p:spPr bwMode="auto">
            <a:xfrm>
              <a:off x="4107" y="1944"/>
              <a:ext cx="66" cy="108"/>
            </a:xfrm>
            <a:custGeom>
              <a:avLst/>
              <a:gdLst>
                <a:gd name="T0" fmla="*/ 24 w 66"/>
                <a:gd name="T1" fmla="*/ 0 h 108"/>
                <a:gd name="T2" fmla="*/ 18 w 66"/>
                <a:gd name="T3" fmla="*/ 12 h 108"/>
                <a:gd name="T4" fmla="*/ 18 w 66"/>
                <a:gd name="T5" fmla="*/ 30 h 108"/>
                <a:gd name="T6" fmla="*/ 48 w 66"/>
                <a:gd name="T7" fmla="*/ 66 h 108"/>
                <a:gd name="T8" fmla="*/ 60 w 66"/>
                <a:gd name="T9" fmla="*/ 72 h 108"/>
                <a:gd name="T10" fmla="*/ 54 w 66"/>
                <a:gd name="T11" fmla="*/ 90 h 108"/>
                <a:gd name="T12" fmla="*/ 66 w 66"/>
                <a:gd name="T13" fmla="*/ 96 h 108"/>
                <a:gd name="T14" fmla="*/ 30 w 66"/>
                <a:gd name="T15" fmla="*/ 108 h 108"/>
                <a:gd name="T16" fmla="*/ 0 w 66"/>
                <a:gd name="T17" fmla="*/ 12 h 108"/>
                <a:gd name="T18" fmla="*/ 24 w 66"/>
                <a:gd name="T19" fmla="*/ 0 h 1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6"/>
                <a:gd name="T31" fmla="*/ 0 h 108"/>
                <a:gd name="T32" fmla="*/ 66 w 66"/>
                <a:gd name="T33" fmla="*/ 108 h 10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6" h="108">
                  <a:moveTo>
                    <a:pt x="24" y="0"/>
                  </a:moveTo>
                  <a:lnTo>
                    <a:pt x="18" y="12"/>
                  </a:lnTo>
                  <a:lnTo>
                    <a:pt x="18" y="30"/>
                  </a:lnTo>
                  <a:lnTo>
                    <a:pt x="48" y="66"/>
                  </a:lnTo>
                  <a:lnTo>
                    <a:pt x="60" y="72"/>
                  </a:lnTo>
                  <a:lnTo>
                    <a:pt x="54" y="90"/>
                  </a:lnTo>
                  <a:lnTo>
                    <a:pt x="66" y="96"/>
                  </a:lnTo>
                  <a:lnTo>
                    <a:pt x="30" y="108"/>
                  </a:lnTo>
                  <a:lnTo>
                    <a:pt x="0" y="12"/>
                  </a:lnTo>
                  <a:lnTo>
                    <a:pt x="24" y="0"/>
                  </a:lnTo>
                  <a:close/>
                </a:path>
              </a:pathLst>
            </a:custGeom>
            <a:solidFill>
              <a:srgbClr val="FF4500"/>
            </a:solidFill>
            <a:ln w="9525">
              <a:solidFill>
                <a:srgbClr val="FF4500"/>
              </a:solidFill>
              <a:prstDash val="solid"/>
              <a:round/>
              <a:headEnd/>
              <a:tailEnd/>
            </a:ln>
          </p:spPr>
          <p:txBody>
            <a:bodyPr/>
            <a:lstStyle/>
            <a:p>
              <a:endParaRPr lang="en-US"/>
            </a:p>
          </p:txBody>
        </p:sp>
        <p:sp>
          <p:nvSpPr>
            <p:cNvPr id="14358" name="Freeform 146"/>
            <p:cNvSpPr>
              <a:spLocks/>
            </p:cNvSpPr>
            <p:nvPr/>
          </p:nvSpPr>
          <p:spPr bwMode="auto">
            <a:xfrm>
              <a:off x="4107" y="1944"/>
              <a:ext cx="66" cy="108"/>
            </a:xfrm>
            <a:custGeom>
              <a:avLst/>
              <a:gdLst>
                <a:gd name="T0" fmla="*/ 24 w 66"/>
                <a:gd name="T1" fmla="*/ 0 h 108"/>
                <a:gd name="T2" fmla="*/ 18 w 66"/>
                <a:gd name="T3" fmla="*/ 12 h 108"/>
                <a:gd name="T4" fmla="*/ 18 w 66"/>
                <a:gd name="T5" fmla="*/ 30 h 108"/>
                <a:gd name="T6" fmla="*/ 48 w 66"/>
                <a:gd name="T7" fmla="*/ 66 h 108"/>
                <a:gd name="T8" fmla="*/ 60 w 66"/>
                <a:gd name="T9" fmla="*/ 72 h 108"/>
                <a:gd name="T10" fmla="*/ 54 w 66"/>
                <a:gd name="T11" fmla="*/ 90 h 108"/>
                <a:gd name="T12" fmla="*/ 66 w 66"/>
                <a:gd name="T13" fmla="*/ 96 h 108"/>
                <a:gd name="T14" fmla="*/ 30 w 66"/>
                <a:gd name="T15" fmla="*/ 108 h 108"/>
                <a:gd name="T16" fmla="*/ 0 w 66"/>
                <a:gd name="T17" fmla="*/ 12 h 108"/>
                <a:gd name="T18" fmla="*/ 24 w 66"/>
                <a:gd name="T19" fmla="*/ 0 h 108"/>
                <a:gd name="T20" fmla="*/ 24 w 66"/>
                <a:gd name="T21" fmla="*/ 6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6"/>
                <a:gd name="T34" fmla="*/ 0 h 108"/>
                <a:gd name="T35" fmla="*/ 66 w 66"/>
                <a:gd name="T36" fmla="*/ 108 h 10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6" h="108">
                  <a:moveTo>
                    <a:pt x="24" y="0"/>
                  </a:moveTo>
                  <a:lnTo>
                    <a:pt x="18" y="12"/>
                  </a:lnTo>
                  <a:lnTo>
                    <a:pt x="18" y="30"/>
                  </a:lnTo>
                  <a:lnTo>
                    <a:pt x="48" y="66"/>
                  </a:lnTo>
                  <a:lnTo>
                    <a:pt x="60" y="72"/>
                  </a:lnTo>
                  <a:lnTo>
                    <a:pt x="54" y="90"/>
                  </a:lnTo>
                  <a:lnTo>
                    <a:pt x="66" y="96"/>
                  </a:lnTo>
                  <a:lnTo>
                    <a:pt x="30" y="108"/>
                  </a:lnTo>
                  <a:lnTo>
                    <a:pt x="0" y="12"/>
                  </a:lnTo>
                  <a:lnTo>
                    <a:pt x="24" y="0"/>
                  </a:lnTo>
                  <a:lnTo>
                    <a:pt x="24" y="6"/>
                  </a:lnTo>
                </a:path>
              </a:pathLst>
            </a:custGeom>
            <a:noFill/>
            <a:ln w="9525">
              <a:solidFill>
                <a:srgbClr val="000000"/>
              </a:solidFill>
              <a:prstDash val="solid"/>
              <a:round/>
              <a:headEnd/>
              <a:tailEnd/>
            </a:ln>
          </p:spPr>
          <p:txBody>
            <a:bodyPr/>
            <a:lstStyle/>
            <a:p>
              <a:endParaRPr lang="en-US"/>
            </a:p>
          </p:txBody>
        </p:sp>
        <p:sp>
          <p:nvSpPr>
            <p:cNvPr id="14359" name="Freeform 147"/>
            <p:cNvSpPr>
              <a:spLocks/>
            </p:cNvSpPr>
            <p:nvPr/>
          </p:nvSpPr>
          <p:spPr bwMode="auto">
            <a:xfrm>
              <a:off x="4041" y="2028"/>
              <a:ext cx="12" cy="12"/>
            </a:xfrm>
            <a:custGeom>
              <a:avLst/>
              <a:gdLst>
                <a:gd name="T0" fmla="*/ 12 w 12"/>
                <a:gd name="T1" fmla="*/ 12 h 12"/>
                <a:gd name="T2" fmla="*/ 0 w 12"/>
                <a:gd name="T3" fmla="*/ 0 h 12"/>
                <a:gd name="T4" fmla="*/ 12 w 12"/>
                <a:gd name="T5" fmla="*/ 6 h 12"/>
                <a:gd name="T6" fmla="*/ 12 w 12"/>
                <a:gd name="T7" fmla="*/ 12 h 12"/>
                <a:gd name="T8" fmla="*/ 0 60000 65536"/>
                <a:gd name="T9" fmla="*/ 0 60000 65536"/>
                <a:gd name="T10" fmla="*/ 0 60000 65536"/>
                <a:gd name="T11" fmla="*/ 0 60000 65536"/>
                <a:gd name="T12" fmla="*/ 0 w 12"/>
                <a:gd name="T13" fmla="*/ 0 h 12"/>
                <a:gd name="T14" fmla="*/ 12 w 12"/>
                <a:gd name="T15" fmla="*/ 12 h 12"/>
              </a:gdLst>
              <a:ahLst/>
              <a:cxnLst>
                <a:cxn ang="T8">
                  <a:pos x="T0" y="T1"/>
                </a:cxn>
                <a:cxn ang="T9">
                  <a:pos x="T2" y="T3"/>
                </a:cxn>
                <a:cxn ang="T10">
                  <a:pos x="T4" y="T5"/>
                </a:cxn>
                <a:cxn ang="T11">
                  <a:pos x="T6" y="T7"/>
                </a:cxn>
              </a:cxnLst>
              <a:rect l="T12" t="T13" r="T14" b="T15"/>
              <a:pathLst>
                <a:path w="12" h="12">
                  <a:moveTo>
                    <a:pt x="12" y="12"/>
                  </a:moveTo>
                  <a:lnTo>
                    <a:pt x="0" y="0"/>
                  </a:lnTo>
                  <a:lnTo>
                    <a:pt x="12" y="6"/>
                  </a:lnTo>
                  <a:lnTo>
                    <a:pt x="12" y="12"/>
                  </a:lnTo>
                  <a:close/>
                </a:path>
              </a:pathLst>
            </a:custGeom>
            <a:solidFill>
              <a:srgbClr val="FF4500"/>
            </a:solidFill>
            <a:ln w="9525">
              <a:solidFill>
                <a:srgbClr val="FF4500"/>
              </a:solidFill>
              <a:prstDash val="solid"/>
              <a:round/>
              <a:headEnd/>
              <a:tailEnd/>
            </a:ln>
          </p:spPr>
          <p:txBody>
            <a:bodyPr/>
            <a:lstStyle/>
            <a:p>
              <a:endParaRPr lang="en-US"/>
            </a:p>
          </p:txBody>
        </p:sp>
        <p:sp>
          <p:nvSpPr>
            <p:cNvPr id="14360" name="Freeform 148"/>
            <p:cNvSpPr>
              <a:spLocks/>
            </p:cNvSpPr>
            <p:nvPr/>
          </p:nvSpPr>
          <p:spPr bwMode="auto">
            <a:xfrm>
              <a:off x="4041" y="2028"/>
              <a:ext cx="12" cy="18"/>
            </a:xfrm>
            <a:custGeom>
              <a:avLst/>
              <a:gdLst>
                <a:gd name="T0" fmla="*/ 12 w 12"/>
                <a:gd name="T1" fmla="*/ 12 h 18"/>
                <a:gd name="T2" fmla="*/ 0 w 12"/>
                <a:gd name="T3" fmla="*/ 0 h 18"/>
                <a:gd name="T4" fmla="*/ 12 w 12"/>
                <a:gd name="T5" fmla="*/ 6 h 18"/>
                <a:gd name="T6" fmla="*/ 12 w 12"/>
                <a:gd name="T7" fmla="*/ 12 h 18"/>
                <a:gd name="T8" fmla="*/ 12 w 12"/>
                <a:gd name="T9" fmla="*/ 18 h 18"/>
                <a:gd name="T10" fmla="*/ 0 60000 65536"/>
                <a:gd name="T11" fmla="*/ 0 60000 65536"/>
                <a:gd name="T12" fmla="*/ 0 60000 65536"/>
                <a:gd name="T13" fmla="*/ 0 60000 65536"/>
                <a:gd name="T14" fmla="*/ 0 60000 65536"/>
                <a:gd name="T15" fmla="*/ 0 w 12"/>
                <a:gd name="T16" fmla="*/ 0 h 18"/>
                <a:gd name="T17" fmla="*/ 12 w 12"/>
                <a:gd name="T18" fmla="*/ 18 h 18"/>
              </a:gdLst>
              <a:ahLst/>
              <a:cxnLst>
                <a:cxn ang="T10">
                  <a:pos x="T0" y="T1"/>
                </a:cxn>
                <a:cxn ang="T11">
                  <a:pos x="T2" y="T3"/>
                </a:cxn>
                <a:cxn ang="T12">
                  <a:pos x="T4" y="T5"/>
                </a:cxn>
                <a:cxn ang="T13">
                  <a:pos x="T6" y="T7"/>
                </a:cxn>
                <a:cxn ang="T14">
                  <a:pos x="T8" y="T9"/>
                </a:cxn>
              </a:cxnLst>
              <a:rect l="T15" t="T16" r="T17" b="T18"/>
              <a:pathLst>
                <a:path w="12" h="18">
                  <a:moveTo>
                    <a:pt x="12" y="12"/>
                  </a:moveTo>
                  <a:lnTo>
                    <a:pt x="0" y="0"/>
                  </a:lnTo>
                  <a:lnTo>
                    <a:pt x="12" y="6"/>
                  </a:lnTo>
                  <a:lnTo>
                    <a:pt x="12" y="12"/>
                  </a:lnTo>
                  <a:lnTo>
                    <a:pt x="12" y="18"/>
                  </a:lnTo>
                </a:path>
              </a:pathLst>
            </a:custGeom>
            <a:noFill/>
            <a:ln w="9525">
              <a:solidFill>
                <a:srgbClr val="000000"/>
              </a:solidFill>
              <a:prstDash val="solid"/>
              <a:round/>
              <a:headEnd/>
              <a:tailEnd/>
            </a:ln>
          </p:spPr>
          <p:txBody>
            <a:bodyPr/>
            <a:lstStyle/>
            <a:p>
              <a:endParaRPr lang="en-US"/>
            </a:p>
          </p:txBody>
        </p:sp>
        <p:sp>
          <p:nvSpPr>
            <p:cNvPr id="14361" name="Freeform 149"/>
            <p:cNvSpPr>
              <a:spLocks/>
            </p:cNvSpPr>
            <p:nvPr/>
          </p:nvSpPr>
          <p:spPr bwMode="auto">
            <a:xfrm>
              <a:off x="3471" y="2712"/>
              <a:ext cx="564" cy="420"/>
            </a:xfrm>
            <a:custGeom>
              <a:avLst/>
              <a:gdLst>
                <a:gd name="T0" fmla="*/ 408 w 564"/>
                <a:gd name="T1" fmla="*/ 0 h 420"/>
                <a:gd name="T2" fmla="*/ 558 w 564"/>
                <a:gd name="T3" fmla="*/ 288 h 420"/>
                <a:gd name="T4" fmla="*/ 564 w 564"/>
                <a:gd name="T5" fmla="*/ 360 h 420"/>
                <a:gd name="T6" fmla="*/ 552 w 564"/>
                <a:gd name="T7" fmla="*/ 378 h 420"/>
                <a:gd name="T8" fmla="*/ 552 w 564"/>
                <a:gd name="T9" fmla="*/ 396 h 420"/>
                <a:gd name="T10" fmla="*/ 546 w 564"/>
                <a:gd name="T11" fmla="*/ 408 h 420"/>
                <a:gd name="T12" fmla="*/ 504 w 564"/>
                <a:gd name="T13" fmla="*/ 420 h 420"/>
                <a:gd name="T14" fmla="*/ 498 w 564"/>
                <a:gd name="T15" fmla="*/ 408 h 420"/>
                <a:gd name="T16" fmla="*/ 510 w 564"/>
                <a:gd name="T17" fmla="*/ 414 h 420"/>
                <a:gd name="T18" fmla="*/ 516 w 564"/>
                <a:gd name="T19" fmla="*/ 402 h 420"/>
                <a:gd name="T20" fmla="*/ 498 w 564"/>
                <a:gd name="T21" fmla="*/ 402 h 420"/>
                <a:gd name="T22" fmla="*/ 474 w 564"/>
                <a:gd name="T23" fmla="*/ 372 h 420"/>
                <a:gd name="T24" fmla="*/ 450 w 564"/>
                <a:gd name="T25" fmla="*/ 366 h 420"/>
                <a:gd name="T26" fmla="*/ 432 w 564"/>
                <a:gd name="T27" fmla="*/ 330 h 420"/>
                <a:gd name="T28" fmla="*/ 414 w 564"/>
                <a:gd name="T29" fmla="*/ 318 h 420"/>
                <a:gd name="T30" fmla="*/ 414 w 564"/>
                <a:gd name="T31" fmla="*/ 294 h 420"/>
                <a:gd name="T32" fmla="*/ 402 w 564"/>
                <a:gd name="T33" fmla="*/ 294 h 420"/>
                <a:gd name="T34" fmla="*/ 408 w 564"/>
                <a:gd name="T35" fmla="*/ 306 h 420"/>
                <a:gd name="T36" fmla="*/ 402 w 564"/>
                <a:gd name="T37" fmla="*/ 306 h 420"/>
                <a:gd name="T38" fmla="*/ 366 w 564"/>
                <a:gd name="T39" fmla="*/ 258 h 420"/>
                <a:gd name="T40" fmla="*/ 384 w 564"/>
                <a:gd name="T41" fmla="*/ 228 h 420"/>
                <a:gd name="T42" fmla="*/ 360 w 564"/>
                <a:gd name="T43" fmla="*/ 216 h 420"/>
                <a:gd name="T44" fmla="*/ 366 w 564"/>
                <a:gd name="T45" fmla="*/ 240 h 420"/>
                <a:gd name="T46" fmla="*/ 348 w 564"/>
                <a:gd name="T47" fmla="*/ 228 h 420"/>
                <a:gd name="T48" fmla="*/ 354 w 564"/>
                <a:gd name="T49" fmla="*/ 150 h 420"/>
                <a:gd name="T50" fmla="*/ 270 w 564"/>
                <a:gd name="T51" fmla="*/ 78 h 420"/>
                <a:gd name="T52" fmla="*/ 234 w 564"/>
                <a:gd name="T53" fmla="*/ 72 h 420"/>
                <a:gd name="T54" fmla="*/ 228 w 564"/>
                <a:gd name="T55" fmla="*/ 90 h 420"/>
                <a:gd name="T56" fmla="*/ 162 w 564"/>
                <a:gd name="T57" fmla="*/ 114 h 420"/>
                <a:gd name="T58" fmla="*/ 156 w 564"/>
                <a:gd name="T59" fmla="*/ 102 h 420"/>
                <a:gd name="T60" fmla="*/ 162 w 564"/>
                <a:gd name="T61" fmla="*/ 108 h 420"/>
                <a:gd name="T62" fmla="*/ 162 w 564"/>
                <a:gd name="T63" fmla="*/ 102 h 420"/>
                <a:gd name="T64" fmla="*/ 132 w 564"/>
                <a:gd name="T65" fmla="*/ 66 h 420"/>
                <a:gd name="T66" fmla="*/ 120 w 564"/>
                <a:gd name="T67" fmla="*/ 72 h 420"/>
                <a:gd name="T68" fmla="*/ 132 w 564"/>
                <a:gd name="T69" fmla="*/ 78 h 420"/>
                <a:gd name="T70" fmla="*/ 78 w 564"/>
                <a:gd name="T71" fmla="*/ 66 h 420"/>
                <a:gd name="T72" fmla="*/ 102 w 564"/>
                <a:gd name="T73" fmla="*/ 60 h 420"/>
                <a:gd name="T74" fmla="*/ 96 w 564"/>
                <a:gd name="T75" fmla="*/ 54 h 420"/>
                <a:gd name="T76" fmla="*/ 36 w 564"/>
                <a:gd name="T77" fmla="*/ 72 h 420"/>
                <a:gd name="T78" fmla="*/ 48 w 564"/>
                <a:gd name="T79" fmla="*/ 60 h 420"/>
                <a:gd name="T80" fmla="*/ 30 w 564"/>
                <a:gd name="T81" fmla="*/ 54 h 420"/>
                <a:gd name="T82" fmla="*/ 30 w 564"/>
                <a:gd name="T83" fmla="*/ 66 h 420"/>
                <a:gd name="T84" fmla="*/ 18 w 564"/>
                <a:gd name="T85" fmla="*/ 72 h 420"/>
                <a:gd name="T86" fmla="*/ 18 w 564"/>
                <a:gd name="T87" fmla="*/ 54 h 420"/>
                <a:gd name="T88" fmla="*/ 0 w 564"/>
                <a:gd name="T89" fmla="*/ 36 h 420"/>
                <a:gd name="T90" fmla="*/ 0 w 564"/>
                <a:gd name="T91" fmla="*/ 24 h 420"/>
                <a:gd name="T92" fmla="*/ 174 w 564"/>
                <a:gd name="T93" fmla="*/ 6 h 420"/>
                <a:gd name="T94" fmla="*/ 186 w 564"/>
                <a:gd name="T95" fmla="*/ 30 h 420"/>
                <a:gd name="T96" fmla="*/ 366 w 564"/>
                <a:gd name="T97" fmla="*/ 18 h 420"/>
                <a:gd name="T98" fmla="*/ 372 w 564"/>
                <a:gd name="T99" fmla="*/ 36 h 420"/>
                <a:gd name="T100" fmla="*/ 378 w 564"/>
                <a:gd name="T101" fmla="*/ 30 h 420"/>
                <a:gd name="T102" fmla="*/ 372 w 564"/>
                <a:gd name="T103" fmla="*/ 0 h 420"/>
                <a:gd name="T104" fmla="*/ 402 w 564"/>
                <a:gd name="T105" fmla="*/ 0 h 420"/>
                <a:gd name="T106" fmla="*/ 408 w 564"/>
                <a:gd name="T107" fmla="*/ 0 h 42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64"/>
                <a:gd name="T163" fmla="*/ 0 h 420"/>
                <a:gd name="T164" fmla="*/ 564 w 564"/>
                <a:gd name="T165" fmla="*/ 420 h 42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64" h="420">
                  <a:moveTo>
                    <a:pt x="408" y="0"/>
                  </a:moveTo>
                  <a:lnTo>
                    <a:pt x="558" y="288"/>
                  </a:lnTo>
                  <a:lnTo>
                    <a:pt x="564" y="360"/>
                  </a:lnTo>
                  <a:lnTo>
                    <a:pt x="552" y="378"/>
                  </a:lnTo>
                  <a:lnTo>
                    <a:pt x="552" y="396"/>
                  </a:lnTo>
                  <a:lnTo>
                    <a:pt x="546" y="408"/>
                  </a:lnTo>
                  <a:lnTo>
                    <a:pt x="504" y="420"/>
                  </a:lnTo>
                  <a:lnTo>
                    <a:pt x="498" y="408"/>
                  </a:lnTo>
                  <a:lnTo>
                    <a:pt x="510" y="414"/>
                  </a:lnTo>
                  <a:lnTo>
                    <a:pt x="516" y="402"/>
                  </a:lnTo>
                  <a:lnTo>
                    <a:pt x="498" y="402"/>
                  </a:lnTo>
                  <a:lnTo>
                    <a:pt x="474" y="372"/>
                  </a:lnTo>
                  <a:lnTo>
                    <a:pt x="450" y="366"/>
                  </a:lnTo>
                  <a:lnTo>
                    <a:pt x="432" y="330"/>
                  </a:lnTo>
                  <a:lnTo>
                    <a:pt x="414" y="318"/>
                  </a:lnTo>
                  <a:lnTo>
                    <a:pt x="414" y="294"/>
                  </a:lnTo>
                  <a:lnTo>
                    <a:pt x="402" y="294"/>
                  </a:lnTo>
                  <a:lnTo>
                    <a:pt x="408" y="306"/>
                  </a:lnTo>
                  <a:lnTo>
                    <a:pt x="402" y="306"/>
                  </a:lnTo>
                  <a:lnTo>
                    <a:pt x="366" y="258"/>
                  </a:lnTo>
                  <a:lnTo>
                    <a:pt x="384" y="228"/>
                  </a:lnTo>
                  <a:lnTo>
                    <a:pt x="360" y="216"/>
                  </a:lnTo>
                  <a:lnTo>
                    <a:pt x="366" y="240"/>
                  </a:lnTo>
                  <a:lnTo>
                    <a:pt x="348" y="228"/>
                  </a:lnTo>
                  <a:lnTo>
                    <a:pt x="354" y="150"/>
                  </a:lnTo>
                  <a:lnTo>
                    <a:pt x="270" y="78"/>
                  </a:lnTo>
                  <a:lnTo>
                    <a:pt x="234" y="72"/>
                  </a:lnTo>
                  <a:lnTo>
                    <a:pt x="228" y="90"/>
                  </a:lnTo>
                  <a:lnTo>
                    <a:pt x="162" y="114"/>
                  </a:lnTo>
                  <a:lnTo>
                    <a:pt x="156" y="102"/>
                  </a:lnTo>
                  <a:lnTo>
                    <a:pt x="162" y="108"/>
                  </a:lnTo>
                  <a:lnTo>
                    <a:pt x="162" y="102"/>
                  </a:lnTo>
                  <a:lnTo>
                    <a:pt x="132" y="66"/>
                  </a:lnTo>
                  <a:lnTo>
                    <a:pt x="120" y="72"/>
                  </a:lnTo>
                  <a:lnTo>
                    <a:pt x="132" y="78"/>
                  </a:lnTo>
                  <a:lnTo>
                    <a:pt x="78" y="66"/>
                  </a:lnTo>
                  <a:lnTo>
                    <a:pt x="102" y="60"/>
                  </a:lnTo>
                  <a:lnTo>
                    <a:pt x="96" y="54"/>
                  </a:lnTo>
                  <a:lnTo>
                    <a:pt x="36" y="72"/>
                  </a:lnTo>
                  <a:lnTo>
                    <a:pt x="48" y="60"/>
                  </a:lnTo>
                  <a:lnTo>
                    <a:pt x="30" y="54"/>
                  </a:lnTo>
                  <a:lnTo>
                    <a:pt x="30" y="66"/>
                  </a:lnTo>
                  <a:lnTo>
                    <a:pt x="18" y="72"/>
                  </a:lnTo>
                  <a:lnTo>
                    <a:pt x="18" y="54"/>
                  </a:lnTo>
                  <a:lnTo>
                    <a:pt x="0" y="36"/>
                  </a:lnTo>
                  <a:lnTo>
                    <a:pt x="0" y="24"/>
                  </a:lnTo>
                  <a:lnTo>
                    <a:pt x="174" y="6"/>
                  </a:lnTo>
                  <a:lnTo>
                    <a:pt x="186" y="30"/>
                  </a:lnTo>
                  <a:lnTo>
                    <a:pt x="366" y="18"/>
                  </a:lnTo>
                  <a:lnTo>
                    <a:pt x="372" y="36"/>
                  </a:lnTo>
                  <a:lnTo>
                    <a:pt x="378" y="30"/>
                  </a:lnTo>
                  <a:lnTo>
                    <a:pt x="372" y="0"/>
                  </a:lnTo>
                  <a:lnTo>
                    <a:pt x="402" y="0"/>
                  </a:lnTo>
                  <a:lnTo>
                    <a:pt x="408" y="0"/>
                  </a:lnTo>
                  <a:close/>
                </a:path>
              </a:pathLst>
            </a:custGeom>
            <a:solidFill>
              <a:srgbClr val="FF4500"/>
            </a:solidFill>
            <a:ln w="9525">
              <a:solidFill>
                <a:srgbClr val="FF4500"/>
              </a:solidFill>
              <a:prstDash val="solid"/>
              <a:round/>
              <a:headEnd/>
              <a:tailEnd/>
            </a:ln>
          </p:spPr>
          <p:txBody>
            <a:bodyPr/>
            <a:lstStyle/>
            <a:p>
              <a:endParaRPr lang="en-US"/>
            </a:p>
          </p:txBody>
        </p:sp>
        <p:sp>
          <p:nvSpPr>
            <p:cNvPr id="14362" name="Freeform 150"/>
            <p:cNvSpPr>
              <a:spLocks/>
            </p:cNvSpPr>
            <p:nvPr/>
          </p:nvSpPr>
          <p:spPr bwMode="auto">
            <a:xfrm>
              <a:off x="3471" y="2712"/>
              <a:ext cx="564" cy="420"/>
            </a:xfrm>
            <a:custGeom>
              <a:avLst/>
              <a:gdLst>
                <a:gd name="T0" fmla="*/ 408 w 564"/>
                <a:gd name="T1" fmla="*/ 0 h 420"/>
                <a:gd name="T2" fmla="*/ 558 w 564"/>
                <a:gd name="T3" fmla="*/ 288 h 420"/>
                <a:gd name="T4" fmla="*/ 564 w 564"/>
                <a:gd name="T5" fmla="*/ 360 h 420"/>
                <a:gd name="T6" fmla="*/ 552 w 564"/>
                <a:gd name="T7" fmla="*/ 378 h 420"/>
                <a:gd name="T8" fmla="*/ 552 w 564"/>
                <a:gd name="T9" fmla="*/ 396 h 420"/>
                <a:gd name="T10" fmla="*/ 546 w 564"/>
                <a:gd name="T11" fmla="*/ 408 h 420"/>
                <a:gd name="T12" fmla="*/ 504 w 564"/>
                <a:gd name="T13" fmla="*/ 420 h 420"/>
                <a:gd name="T14" fmla="*/ 498 w 564"/>
                <a:gd name="T15" fmla="*/ 408 h 420"/>
                <a:gd name="T16" fmla="*/ 510 w 564"/>
                <a:gd name="T17" fmla="*/ 414 h 420"/>
                <a:gd name="T18" fmla="*/ 516 w 564"/>
                <a:gd name="T19" fmla="*/ 402 h 420"/>
                <a:gd name="T20" fmla="*/ 498 w 564"/>
                <a:gd name="T21" fmla="*/ 402 h 420"/>
                <a:gd name="T22" fmla="*/ 474 w 564"/>
                <a:gd name="T23" fmla="*/ 372 h 420"/>
                <a:gd name="T24" fmla="*/ 450 w 564"/>
                <a:gd name="T25" fmla="*/ 366 h 420"/>
                <a:gd name="T26" fmla="*/ 432 w 564"/>
                <a:gd name="T27" fmla="*/ 330 h 420"/>
                <a:gd name="T28" fmla="*/ 414 w 564"/>
                <a:gd name="T29" fmla="*/ 318 h 420"/>
                <a:gd name="T30" fmla="*/ 414 w 564"/>
                <a:gd name="T31" fmla="*/ 294 h 420"/>
                <a:gd name="T32" fmla="*/ 402 w 564"/>
                <a:gd name="T33" fmla="*/ 294 h 420"/>
                <a:gd name="T34" fmla="*/ 408 w 564"/>
                <a:gd name="T35" fmla="*/ 306 h 420"/>
                <a:gd name="T36" fmla="*/ 402 w 564"/>
                <a:gd name="T37" fmla="*/ 306 h 420"/>
                <a:gd name="T38" fmla="*/ 366 w 564"/>
                <a:gd name="T39" fmla="*/ 258 h 420"/>
                <a:gd name="T40" fmla="*/ 384 w 564"/>
                <a:gd name="T41" fmla="*/ 228 h 420"/>
                <a:gd name="T42" fmla="*/ 360 w 564"/>
                <a:gd name="T43" fmla="*/ 216 h 420"/>
                <a:gd name="T44" fmla="*/ 366 w 564"/>
                <a:gd name="T45" fmla="*/ 240 h 420"/>
                <a:gd name="T46" fmla="*/ 348 w 564"/>
                <a:gd name="T47" fmla="*/ 228 h 420"/>
                <a:gd name="T48" fmla="*/ 354 w 564"/>
                <a:gd name="T49" fmla="*/ 150 h 420"/>
                <a:gd name="T50" fmla="*/ 270 w 564"/>
                <a:gd name="T51" fmla="*/ 78 h 420"/>
                <a:gd name="T52" fmla="*/ 234 w 564"/>
                <a:gd name="T53" fmla="*/ 72 h 420"/>
                <a:gd name="T54" fmla="*/ 228 w 564"/>
                <a:gd name="T55" fmla="*/ 90 h 420"/>
                <a:gd name="T56" fmla="*/ 162 w 564"/>
                <a:gd name="T57" fmla="*/ 114 h 420"/>
                <a:gd name="T58" fmla="*/ 156 w 564"/>
                <a:gd name="T59" fmla="*/ 102 h 420"/>
                <a:gd name="T60" fmla="*/ 162 w 564"/>
                <a:gd name="T61" fmla="*/ 108 h 420"/>
                <a:gd name="T62" fmla="*/ 162 w 564"/>
                <a:gd name="T63" fmla="*/ 102 h 420"/>
                <a:gd name="T64" fmla="*/ 132 w 564"/>
                <a:gd name="T65" fmla="*/ 66 h 420"/>
                <a:gd name="T66" fmla="*/ 120 w 564"/>
                <a:gd name="T67" fmla="*/ 72 h 420"/>
                <a:gd name="T68" fmla="*/ 132 w 564"/>
                <a:gd name="T69" fmla="*/ 78 h 420"/>
                <a:gd name="T70" fmla="*/ 78 w 564"/>
                <a:gd name="T71" fmla="*/ 66 h 420"/>
                <a:gd name="T72" fmla="*/ 102 w 564"/>
                <a:gd name="T73" fmla="*/ 60 h 420"/>
                <a:gd name="T74" fmla="*/ 96 w 564"/>
                <a:gd name="T75" fmla="*/ 54 h 420"/>
                <a:gd name="T76" fmla="*/ 36 w 564"/>
                <a:gd name="T77" fmla="*/ 72 h 420"/>
                <a:gd name="T78" fmla="*/ 48 w 564"/>
                <a:gd name="T79" fmla="*/ 60 h 420"/>
                <a:gd name="T80" fmla="*/ 30 w 564"/>
                <a:gd name="T81" fmla="*/ 54 h 420"/>
                <a:gd name="T82" fmla="*/ 30 w 564"/>
                <a:gd name="T83" fmla="*/ 66 h 420"/>
                <a:gd name="T84" fmla="*/ 18 w 564"/>
                <a:gd name="T85" fmla="*/ 72 h 420"/>
                <a:gd name="T86" fmla="*/ 18 w 564"/>
                <a:gd name="T87" fmla="*/ 54 h 420"/>
                <a:gd name="T88" fmla="*/ 0 w 564"/>
                <a:gd name="T89" fmla="*/ 36 h 420"/>
                <a:gd name="T90" fmla="*/ 0 w 564"/>
                <a:gd name="T91" fmla="*/ 24 h 420"/>
                <a:gd name="T92" fmla="*/ 174 w 564"/>
                <a:gd name="T93" fmla="*/ 6 h 420"/>
                <a:gd name="T94" fmla="*/ 186 w 564"/>
                <a:gd name="T95" fmla="*/ 30 h 420"/>
                <a:gd name="T96" fmla="*/ 366 w 564"/>
                <a:gd name="T97" fmla="*/ 18 h 420"/>
                <a:gd name="T98" fmla="*/ 372 w 564"/>
                <a:gd name="T99" fmla="*/ 36 h 420"/>
                <a:gd name="T100" fmla="*/ 378 w 564"/>
                <a:gd name="T101" fmla="*/ 30 h 420"/>
                <a:gd name="T102" fmla="*/ 372 w 564"/>
                <a:gd name="T103" fmla="*/ 0 h 420"/>
                <a:gd name="T104" fmla="*/ 402 w 564"/>
                <a:gd name="T105" fmla="*/ 0 h 420"/>
                <a:gd name="T106" fmla="*/ 408 w 564"/>
                <a:gd name="T107" fmla="*/ 0 h 420"/>
                <a:gd name="T108" fmla="*/ 408 w 564"/>
                <a:gd name="T109" fmla="*/ 6 h 42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64"/>
                <a:gd name="T166" fmla="*/ 0 h 420"/>
                <a:gd name="T167" fmla="*/ 564 w 564"/>
                <a:gd name="T168" fmla="*/ 420 h 42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64" h="420">
                  <a:moveTo>
                    <a:pt x="408" y="0"/>
                  </a:moveTo>
                  <a:lnTo>
                    <a:pt x="558" y="288"/>
                  </a:lnTo>
                  <a:lnTo>
                    <a:pt x="564" y="360"/>
                  </a:lnTo>
                  <a:lnTo>
                    <a:pt x="552" y="378"/>
                  </a:lnTo>
                  <a:lnTo>
                    <a:pt x="552" y="396"/>
                  </a:lnTo>
                  <a:lnTo>
                    <a:pt x="546" y="408"/>
                  </a:lnTo>
                  <a:lnTo>
                    <a:pt x="504" y="420"/>
                  </a:lnTo>
                  <a:lnTo>
                    <a:pt x="498" y="408"/>
                  </a:lnTo>
                  <a:lnTo>
                    <a:pt x="510" y="414"/>
                  </a:lnTo>
                  <a:lnTo>
                    <a:pt x="516" y="402"/>
                  </a:lnTo>
                  <a:lnTo>
                    <a:pt x="498" y="402"/>
                  </a:lnTo>
                  <a:lnTo>
                    <a:pt x="474" y="372"/>
                  </a:lnTo>
                  <a:lnTo>
                    <a:pt x="450" y="366"/>
                  </a:lnTo>
                  <a:lnTo>
                    <a:pt x="432" y="330"/>
                  </a:lnTo>
                  <a:lnTo>
                    <a:pt x="414" y="318"/>
                  </a:lnTo>
                  <a:lnTo>
                    <a:pt x="414" y="294"/>
                  </a:lnTo>
                  <a:lnTo>
                    <a:pt x="402" y="294"/>
                  </a:lnTo>
                  <a:lnTo>
                    <a:pt x="408" y="306"/>
                  </a:lnTo>
                  <a:lnTo>
                    <a:pt x="402" y="306"/>
                  </a:lnTo>
                  <a:lnTo>
                    <a:pt x="366" y="258"/>
                  </a:lnTo>
                  <a:lnTo>
                    <a:pt x="384" y="228"/>
                  </a:lnTo>
                  <a:lnTo>
                    <a:pt x="360" y="216"/>
                  </a:lnTo>
                  <a:lnTo>
                    <a:pt x="366" y="240"/>
                  </a:lnTo>
                  <a:lnTo>
                    <a:pt x="348" y="228"/>
                  </a:lnTo>
                  <a:lnTo>
                    <a:pt x="354" y="150"/>
                  </a:lnTo>
                  <a:lnTo>
                    <a:pt x="270" y="78"/>
                  </a:lnTo>
                  <a:lnTo>
                    <a:pt x="234" y="72"/>
                  </a:lnTo>
                  <a:lnTo>
                    <a:pt x="228" y="90"/>
                  </a:lnTo>
                  <a:lnTo>
                    <a:pt x="162" y="114"/>
                  </a:lnTo>
                  <a:lnTo>
                    <a:pt x="156" y="102"/>
                  </a:lnTo>
                  <a:lnTo>
                    <a:pt x="162" y="108"/>
                  </a:lnTo>
                  <a:lnTo>
                    <a:pt x="162" y="102"/>
                  </a:lnTo>
                  <a:lnTo>
                    <a:pt x="132" y="66"/>
                  </a:lnTo>
                  <a:lnTo>
                    <a:pt x="120" y="72"/>
                  </a:lnTo>
                  <a:lnTo>
                    <a:pt x="132" y="78"/>
                  </a:lnTo>
                  <a:lnTo>
                    <a:pt x="78" y="66"/>
                  </a:lnTo>
                  <a:lnTo>
                    <a:pt x="102" y="60"/>
                  </a:lnTo>
                  <a:lnTo>
                    <a:pt x="96" y="54"/>
                  </a:lnTo>
                  <a:lnTo>
                    <a:pt x="36" y="72"/>
                  </a:lnTo>
                  <a:lnTo>
                    <a:pt x="48" y="60"/>
                  </a:lnTo>
                  <a:lnTo>
                    <a:pt x="30" y="54"/>
                  </a:lnTo>
                  <a:lnTo>
                    <a:pt x="30" y="66"/>
                  </a:lnTo>
                  <a:lnTo>
                    <a:pt x="18" y="72"/>
                  </a:lnTo>
                  <a:lnTo>
                    <a:pt x="18" y="54"/>
                  </a:lnTo>
                  <a:lnTo>
                    <a:pt x="0" y="36"/>
                  </a:lnTo>
                  <a:lnTo>
                    <a:pt x="0" y="24"/>
                  </a:lnTo>
                  <a:lnTo>
                    <a:pt x="174" y="6"/>
                  </a:lnTo>
                  <a:lnTo>
                    <a:pt x="186" y="30"/>
                  </a:lnTo>
                  <a:lnTo>
                    <a:pt x="366" y="18"/>
                  </a:lnTo>
                  <a:lnTo>
                    <a:pt x="372" y="36"/>
                  </a:lnTo>
                  <a:lnTo>
                    <a:pt x="378" y="30"/>
                  </a:lnTo>
                  <a:lnTo>
                    <a:pt x="372" y="0"/>
                  </a:lnTo>
                  <a:lnTo>
                    <a:pt x="402" y="0"/>
                  </a:lnTo>
                  <a:lnTo>
                    <a:pt x="408" y="0"/>
                  </a:lnTo>
                  <a:lnTo>
                    <a:pt x="408" y="6"/>
                  </a:lnTo>
                </a:path>
              </a:pathLst>
            </a:custGeom>
            <a:noFill/>
            <a:ln w="9525">
              <a:solidFill>
                <a:srgbClr val="000000"/>
              </a:solidFill>
              <a:prstDash val="solid"/>
              <a:round/>
              <a:headEnd/>
              <a:tailEnd/>
            </a:ln>
          </p:spPr>
          <p:txBody>
            <a:bodyPr/>
            <a:lstStyle/>
            <a:p>
              <a:endParaRPr lang="en-US"/>
            </a:p>
          </p:txBody>
        </p:sp>
        <p:sp>
          <p:nvSpPr>
            <p:cNvPr id="14363" name="Freeform 151"/>
            <p:cNvSpPr>
              <a:spLocks/>
            </p:cNvSpPr>
            <p:nvPr/>
          </p:nvSpPr>
          <p:spPr bwMode="auto">
            <a:xfrm>
              <a:off x="3573" y="2394"/>
              <a:ext cx="330" cy="354"/>
            </a:xfrm>
            <a:custGeom>
              <a:avLst/>
              <a:gdLst>
                <a:gd name="T0" fmla="*/ 78 w 330"/>
                <a:gd name="T1" fmla="*/ 12 h 354"/>
                <a:gd name="T2" fmla="*/ 156 w 330"/>
                <a:gd name="T3" fmla="*/ 0 h 354"/>
                <a:gd name="T4" fmla="*/ 144 w 330"/>
                <a:gd name="T5" fmla="*/ 24 h 354"/>
                <a:gd name="T6" fmla="*/ 174 w 330"/>
                <a:gd name="T7" fmla="*/ 42 h 354"/>
                <a:gd name="T8" fmla="*/ 204 w 330"/>
                <a:gd name="T9" fmla="*/ 78 h 354"/>
                <a:gd name="T10" fmla="*/ 282 w 330"/>
                <a:gd name="T11" fmla="*/ 138 h 354"/>
                <a:gd name="T12" fmla="*/ 312 w 330"/>
                <a:gd name="T13" fmla="*/ 204 h 354"/>
                <a:gd name="T14" fmla="*/ 330 w 330"/>
                <a:gd name="T15" fmla="*/ 210 h 354"/>
                <a:gd name="T16" fmla="*/ 318 w 330"/>
                <a:gd name="T17" fmla="*/ 234 h 354"/>
                <a:gd name="T18" fmla="*/ 318 w 330"/>
                <a:gd name="T19" fmla="*/ 246 h 354"/>
                <a:gd name="T20" fmla="*/ 306 w 330"/>
                <a:gd name="T21" fmla="*/ 270 h 354"/>
                <a:gd name="T22" fmla="*/ 306 w 330"/>
                <a:gd name="T23" fmla="*/ 282 h 354"/>
                <a:gd name="T24" fmla="*/ 300 w 330"/>
                <a:gd name="T25" fmla="*/ 282 h 354"/>
                <a:gd name="T26" fmla="*/ 312 w 330"/>
                <a:gd name="T27" fmla="*/ 288 h 354"/>
                <a:gd name="T28" fmla="*/ 306 w 330"/>
                <a:gd name="T29" fmla="*/ 318 h 354"/>
                <a:gd name="T30" fmla="*/ 270 w 330"/>
                <a:gd name="T31" fmla="*/ 318 h 354"/>
                <a:gd name="T32" fmla="*/ 276 w 330"/>
                <a:gd name="T33" fmla="*/ 348 h 354"/>
                <a:gd name="T34" fmla="*/ 270 w 330"/>
                <a:gd name="T35" fmla="*/ 354 h 354"/>
                <a:gd name="T36" fmla="*/ 264 w 330"/>
                <a:gd name="T37" fmla="*/ 336 h 354"/>
                <a:gd name="T38" fmla="*/ 84 w 330"/>
                <a:gd name="T39" fmla="*/ 348 h 354"/>
                <a:gd name="T40" fmla="*/ 72 w 330"/>
                <a:gd name="T41" fmla="*/ 324 h 354"/>
                <a:gd name="T42" fmla="*/ 54 w 330"/>
                <a:gd name="T43" fmla="*/ 258 h 354"/>
                <a:gd name="T44" fmla="*/ 66 w 330"/>
                <a:gd name="T45" fmla="*/ 228 h 354"/>
                <a:gd name="T46" fmla="*/ 42 w 330"/>
                <a:gd name="T47" fmla="*/ 186 h 354"/>
                <a:gd name="T48" fmla="*/ 0 w 330"/>
                <a:gd name="T49" fmla="*/ 24 h 354"/>
                <a:gd name="T50" fmla="*/ 78 w 330"/>
                <a:gd name="T51" fmla="*/ 12 h 35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0"/>
                <a:gd name="T79" fmla="*/ 0 h 354"/>
                <a:gd name="T80" fmla="*/ 330 w 330"/>
                <a:gd name="T81" fmla="*/ 354 h 35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0" h="354">
                  <a:moveTo>
                    <a:pt x="78" y="12"/>
                  </a:moveTo>
                  <a:lnTo>
                    <a:pt x="156" y="0"/>
                  </a:lnTo>
                  <a:lnTo>
                    <a:pt x="144" y="24"/>
                  </a:lnTo>
                  <a:lnTo>
                    <a:pt x="174" y="42"/>
                  </a:lnTo>
                  <a:lnTo>
                    <a:pt x="204" y="78"/>
                  </a:lnTo>
                  <a:lnTo>
                    <a:pt x="282" y="138"/>
                  </a:lnTo>
                  <a:lnTo>
                    <a:pt x="312" y="204"/>
                  </a:lnTo>
                  <a:lnTo>
                    <a:pt x="330" y="210"/>
                  </a:lnTo>
                  <a:lnTo>
                    <a:pt x="318" y="234"/>
                  </a:lnTo>
                  <a:lnTo>
                    <a:pt x="318" y="246"/>
                  </a:lnTo>
                  <a:lnTo>
                    <a:pt x="306" y="270"/>
                  </a:lnTo>
                  <a:lnTo>
                    <a:pt x="306" y="282"/>
                  </a:lnTo>
                  <a:lnTo>
                    <a:pt x="300" y="282"/>
                  </a:lnTo>
                  <a:lnTo>
                    <a:pt x="312" y="288"/>
                  </a:lnTo>
                  <a:lnTo>
                    <a:pt x="306" y="318"/>
                  </a:lnTo>
                  <a:lnTo>
                    <a:pt x="270" y="318"/>
                  </a:lnTo>
                  <a:lnTo>
                    <a:pt x="276" y="348"/>
                  </a:lnTo>
                  <a:lnTo>
                    <a:pt x="270" y="354"/>
                  </a:lnTo>
                  <a:lnTo>
                    <a:pt x="264" y="336"/>
                  </a:lnTo>
                  <a:lnTo>
                    <a:pt x="84" y="348"/>
                  </a:lnTo>
                  <a:lnTo>
                    <a:pt x="72" y="324"/>
                  </a:lnTo>
                  <a:lnTo>
                    <a:pt x="54" y="258"/>
                  </a:lnTo>
                  <a:lnTo>
                    <a:pt x="66" y="228"/>
                  </a:lnTo>
                  <a:lnTo>
                    <a:pt x="42" y="186"/>
                  </a:lnTo>
                  <a:lnTo>
                    <a:pt x="0" y="24"/>
                  </a:lnTo>
                  <a:lnTo>
                    <a:pt x="78" y="12"/>
                  </a:lnTo>
                  <a:close/>
                </a:path>
              </a:pathLst>
            </a:custGeom>
            <a:solidFill>
              <a:srgbClr val="B22222"/>
            </a:solidFill>
            <a:ln w="9525">
              <a:solidFill>
                <a:srgbClr val="B22222"/>
              </a:solidFill>
              <a:prstDash val="solid"/>
              <a:round/>
              <a:headEnd/>
              <a:tailEnd/>
            </a:ln>
          </p:spPr>
          <p:txBody>
            <a:bodyPr/>
            <a:lstStyle/>
            <a:p>
              <a:endParaRPr lang="en-US"/>
            </a:p>
          </p:txBody>
        </p:sp>
        <p:sp>
          <p:nvSpPr>
            <p:cNvPr id="14364" name="Freeform 152"/>
            <p:cNvSpPr>
              <a:spLocks/>
            </p:cNvSpPr>
            <p:nvPr/>
          </p:nvSpPr>
          <p:spPr bwMode="auto">
            <a:xfrm>
              <a:off x="3573" y="2394"/>
              <a:ext cx="330" cy="354"/>
            </a:xfrm>
            <a:custGeom>
              <a:avLst/>
              <a:gdLst>
                <a:gd name="T0" fmla="*/ 78 w 330"/>
                <a:gd name="T1" fmla="*/ 12 h 354"/>
                <a:gd name="T2" fmla="*/ 156 w 330"/>
                <a:gd name="T3" fmla="*/ 0 h 354"/>
                <a:gd name="T4" fmla="*/ 144 w 330"/>
                <a:gd name="T5" fmla="*/ 24 h 354"/>
                <a:gd name="T6" fmla="*/ 174 w 330"/>
                <a:gd name="T7" fmla="*/ 42 h 354"/>
                <a:gd name="T8" fmla="*/ 204 w 330"/>
                <a:gd name="T9" fmla="*/ 78 h 354"/>
                <a:gd name="T10" fmla="*/ 282 w 330"/>
                <a:gd name="T11" fmla="*/ 138 h 354"/>
                <a:gd name="T12" fmla="*/ 312 w 330"/>
                <a:gd name="T13" fmla="*/ 204 h 354"/>
                <a:gd name="T14" fmla="*/ 330 w 330"/>
                <a:gd name="T15" fmla="*/ 210 h 354"/>
                <a:gd name="T16" fmla="*/ 318 w 330"/>
                <a:gd name="T17" fmla="*/ 234 h 354"/>
                <a:gd name="T18" fmla="*/ 318 w 330"/>
                <a:gd name="T19" fmla="*/ 246 h 354"/>
                <a:gd name="T20" fmla="*/ 306 w 330"/>
                <a:gd name="T21" fmla="*/ 270 h 354"/>
                <a:gd name="T22" fmla="*/ 306 w 330"/>
                <a:gd name="T23" fmla="*/ 282 h 354"/>
                <a:gd name="T24" fmla="*/ 300 w 330"/>
                <a:gd name="T25" fmla="*/ 282 h 354"/>
                <a:gd name="T26" fmla="*/ 312 w 330"/>
                <a:gd name="T27" fmla="*/ 288 h 354"/>
                <a:gd name="T28" fmla="*/ 306 w 330"/>
                <a:gd name="T29" fmla="*/ 318 h 354"/>
                <a:gd name="T30" fmla="*/ 270 w 330"/>
                <a:gd name="T31" fmla="*/ 318 h 354"/>
                <a:gd name="T32" fmla="*/ 276 w 330"/>
                <a:gd name="T33" fmla="*/ 348 h 354"/>
                <a:gd name="T34" fmla="*/ 270 w 330"/>
                <a:gd name="T35" fmla="*/ 354 h 354"/>
                <a:gd name="T36" fmla="*/ 264 w 330"/>
                <a:gd name="T37" fmla="*/ 336 h 354"/>
                <a:gd name="T38" fmla="*/ 84 w 330"/>
                <a:gd name="T39" fmla="*/ 348 h 354"/>
                <a:gd name="T40" fmla="*/ 72 w 330"/>
                <a:gd name="T41" fmla="*/ 324 h 354"/>
                <a:gd name="T42" fmla="*/ 54 w 330"/>
                <a:gd name="T43" fmla="*/ 258 h 354"/>
                <a:gd name="T44" fmla="*/ 66 w 330"/>
                <a:gd name="T45" fmla="*/ 228 h 354"/>
                <a:gd name="T46" fmla="*/ 42 w 330"/>
                <a:gd name="T47" fmla="*/ 186 h 354"/>
                <a:gd name="T48" fmla="*/ 0 w 330"/>
                <a:gd name="T49" fmla="*/ 24 h 354"/>
                <a:gd name="T50" fmla="*/ 78 w 330"/>
                <a:gd name="T51" fmla="*/ 12 h 354"/>
                <a:gd name="T52" fmla="*/ 78 w 330"/>
                <a:gd name="T53" fmla="*/ 18 h 35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30"/>
                <a:gd name="T82" fmla="*/ 0 h 354"/>
                <a:gd name="T83" fmla="*/ 330 w 330"/>
                <a:gd name="T84" fmla="*/ 354 h 35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30" h="354">
                  <a:moveTo>
                    <a:pt x="78" y="12"/>
                  </a:moveTo>
                  <a:lnTo>
                    <a:pt x="156" y="0"/>
                  </a:lnTo>
                  <a:lnTo>
                    <a:pt x="144" y="24"/>
                  </a:lnTo>
                  <a:lnTo>
                    <a:pt x="174" y="42"/>
                  </a:lnTo>
                  <a:lnTo>
                    <a:pt x="204" y="78"/>
                  </a:lnTo>
                  <a:lnTo>
                    <a:pt x="282" y="138"/>
                  </a:lnTo>
                  <a:lnTo>
                    <a:pt x="312" y="204"/>
                  </a:lnTo>
                  <a:lnTo>
                    <a:pt x="330" y="210"/>
                  </a:lnTo>
                  <a:lnTo>
                    <a:pt x="318" y="234"/>
                  </a:lnTo>
                  <a:lnTo>
                    <a:pt x="318" y="246"/>
                  </a:lnTo>
                  <a:lnTo>
                    <a:pt x="306" y="270"/>
                  </a:lnTo>
                  <a:lnTo>
                    <a:pt x="306" y="282"/>
                  </a:lnTo>
                  <a:lnTo>
                    <a:pt x="300" y="282"/>
                  </a:lnTo>
                  <a:lnTo>
                    <a:pt x="312" y="288"/>
                  </a:lnTo>
                  <a:lnTo>
                    <a:pt x="306" y="318"/>
                  </a:lnTo>
                  <a:lnTo>
                    <a:pt x="270" y="318"/>
                  </a:lnTo>
                  <a:lnTo>
                    <a:pt x="276" y="348"/>
                  </a:lnTo>
                  <a:lnTo>
                    <a:pt x="270" y="354"/>
                  </a:lnTo>
                  <a:lnTo>
                    <a:pt x="264" y="336"/>
                  </a:lnTo>
                  <a:lnTo>
                    <a:pt x="84" y="348"/>
                  </a:lnTo>
                  <a:lnTo>
                    <a:pt x="72" y="324"/>
                  </a:lnTo>
                  <a:lnTo>
                    <a:pt x="54" y="258"/>
                  </a:lnTo>
                  <a:lnTo>
                    <a:pt x="66" y="228"/>
                  </a:lnTo>
                  <a:lnTo>
                    <a:pt x="42" y="186"/>
                  </a:lnTo>
                  <a:lnTo>
                    <a:pt x="0" y="24"/>
                  </a:lnTo>
                  <a:lnTo>
                    <a:pt x="78" y="12"/>
                  </a:lnTo>
                  <a:lnTo>
                    <a:pt x="78" y="18"/>
                  </a:lnTo>
                </a:path>
              </a:pathLst>
            </a:custGeom>
            <a:noFill/>
            <a:ln w="9525">
              <a:solidFill>
                <a:srgbClr val="000000"/>
              </a:solidFill>
              <a:prstDash val="solid"/>
              <a:round/>
              <a:headEnd/>
              <a:tailEnd/>
            </a:ln>
          </p:spPr>
          <p:txBody>
            <a:bodyPr/>
            <a:lstStyle/>
            <a:p>
              <a:endParaRPr lang="en-US"/>
            </a:p>
          </p:txBody>
        </p:sp>
        <p:sp>
          <p:nvSpPr>
            <p:cNvPr id="14365" name="Freeform 153"/>
            <p:cNvSpPr>
              <a:spLocks/>
            </p:cNvSpPr>
            <p:nvPr/>
          </p:nvSpPr>
          <p:spPr bwMode="auto">
            <a:xfrm>
              <a:off x="1911" y="2868"/>
              <a:ext cx="30" cy="36"/>
            </a:xfrm>
            <a:custGeom>
              <a:avLst/>
              <a:gdLst>
                <a:gd name="T0" fmla="*/ 6 w 30"/>
                <a:gd name="T1" fmla="*/ 0 h 36"/>
                <a:gd name="T2" fmla="*/ 6 w 30"/>
                <a:gd name="T3" fmla="*/ 6 h 36"/>
                <a:gd name="T4" fmla="*/ 18 w 30"/>
                <a:gd name="T5" fmla="*/ 6 h 36"/>
                <a:gd name="T6" fmla="*/ 18 w 30"/>
                <a:gd name="T7" fmla="*/ 0 h 36"/>
                <a:gd name="T8" fmla="*/ 24 w 30"/>
                <a:gd name="T9" fmla="*/ 0 h 36"/>
                <a:gd name="T10" fmla="*/ 30 w 30"/>
                <a:gd name="T11" fmla="*/ 12 h 36"/>
                <a:gd name="T12" fmla="*/ 30 w 30"/>
                <a:gd name="T13" fmla="*/ 18 h 36"/>
                <a:gd name="T14" fmla="*/ 24 w 30"/>
                <a:gd name="T15" fmla="*/ 30 h 36"/>
                <a:gd name="T16" fmla="*/ 12 w 30"/>
                <a:gd name="T17" fmla="*/ 36 h 36"/>
                <a:gd name="T18" fmla="*/ 6 w 30"/>
                <a:gd name="T19" fmla="*/ 30 h 36"/>
                <a:gd name="T20" fmla="*/ 0 w 30"/>
                <a:gd name="T21" fmla="*/ 24 h 36"/>
                <a:gd name="T22" fmla="*/ 0 w 30"/>
                <a:gd name="T23" fmla="*/ 12 h 36"/>
                <a:gd name="T24" fmla="*/ 6 w 30"/>
                <a:gd name="T25" fmla="*/ 0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36"/>
                <a:gd name="T41" fmla="*/ 30 w 30"/>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36">
                  <a:moveTo>
                    <a:pt x="6" y="0"/>
                  </a:moveTo>
                  <a:lnTo>
                    <a:pt x="6" y="6"/>
                  </a:lnTo>
                  <a:lnTo>
                    <a:pt x="18" y="6"/>
                  </a:lnTo>
                  <a:lnTo>
                    <a:pt x="18" y="0"/>
                  </a:lnTo>
                  <a:lnTo>
                    <a:pt x="24" y="0"/>
                  </a:lnTo>
                  <a:lnTo>
                    <a:pt x="30" y="12"/>
                  </a:lnTo>
                  <a:lnTo>
                    <a:pt x="30" y="18"/>
                  </a:lnTo>
                  <a:lnTo>
                    <a:pt x="24" y="30"/>
                  </a:lnTo>
                  <a:lnTo>
                    <a:pt x="12" y="36"/>
                  </a:lnTo>
                  <a:lnTo>
                    <a:pt x="6" y="30"/>
                  </a:lnTo>
                  <a:lnTo>
                    <a:pt x="0" y="24"/>
                  </a:lnTo>
                  <a:lnTo>
                    <a:pt x="0" y="12"/>
                  </a:lnTo>
                  <a:lnTo>
                    <a:pt x="6" y="0"/>
                  </a:lnTo>
                  <a:close/>
                </a:path>
              </a:pathLst>
            </a:custGeom>
            <a:solidFill>
              <a:srgbClr val="FF4500"/>
            </a:solidFill>
            <a:ln w="9525">
              <a:solidFill>
                <a:srgbClr val="FF4500"/>
              </a:solidFill>
              <a:prstDash val="solid"/>
              <a:round/>
              <a:headEnd/>
              <a:tailEnd/>
            </a:ln>
          </p:spPr>
          <p:txBody>
            <a:bodyPr/>
            <a:lstStyle/>
            <a:p>
              <a:endParaRPr lang="en-US"/>
            </a:p>
          </p:txBody>
        </p:sp>
        <p:sp>
          <p:nvSpPr>
            <p:cNvPr id="14366" name="Freeform 154"/>
            <p:cNvSpPr>
              <a:spLocks/>
            </p:cNvSpPr>
            <p:nvPr/>
          </p:nvSpPr>
          <p:spPr bwMode="auto">
            <a:xfrm>
              <a:off x="1911" y="2868"/>
              <a:ext cx="30" cy="36"/>
            </a:xfrm>
            <a:custGeom>
              <a:avLst/>
              <a:gdLst>
                <a:gd name="T0" fmla="*/ 6 w 30"/>
                <a:gd name="T1" fmla="*/ 0 h 36"/>
                <a:gd name="T2" fmla="*/ 6 w 30"/>
                <a:gd name="T3" fmla="*/ 6 h 36"/>
                <a:gd name="T4" fmla="*/ 18 w 30"/>
                <a:gd name="T5" fmla="*/ 6 h 36"/>
                <a:gd name="T6" fmla="*/ 18 w 30"/>
                <a:gd name="T7" fmla="*/ 0 h 36"/>
                <a:gd name="T8" fmla="*/ 24 w 30"/>
                <a:gd name="T9" fmla="*/ 0 h 36"/>
                <a:gd name="T10" fmla="*/ 30 w 30"/>
                <a:gd name="T11" fmla="*/ 12 h 36"/>
                <a:gd name="T12" fmla="*/ 30 w 30"/>
                <a:gd name="T13" fmla="*/ 18 h 36"/>
                <a:gd name="T14" fmla="*/ 24 w 30"/>
                <a:gd name="T15" fmla="*/ 30 h 36"/>
                <a:gd name="T16" fmla="*/ 12 w 30"/>
                <a:gd name="T17" fmla="*/ 36 h 36"/>
                <a:gd name="T18" fmla="*/ 6 w 30"/>
                <a:gd name="T19" fmla="*/ 30 h 36"/>
                <a:gd name="T20" fmla="*/ 0 w 30"/>
                <a:gd name="T21" fmla="*/ 24 h 36"/>
                <a:gd name="T22" fmla="*/ 0 w 30"/>
                <a:gd name="T23" fmla="*/ 12 h 36"/>
                <a:gd name="T24" fmla="*/ 6 w 30"/>
                <a:gd name="T25" fmla="*/ 0 h 36"/>
                <a:gd name="T26" fmla="*/ 6 w 30"/>
                <a:gd name="T27" fmla="*/ 6 h 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36"/>
                <a:gd name="T44" fmla="*/ 30 w 30"/>
                <a:gd name="T45" fmla="*/ 36 h 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36">
                  <a:moveTo>
                    <a:pt x="6" y="0"/>
                  </a:moveTo>
                  <a:lnTo>
                    <a:pt x="6" y="6"/>
                  </a:lnTo>
                  <a:lnTo>
                    <a:pt x="18" y="6"/>
                  </a:lnTo>
                  <a:lnTo>
                    <a:pt x="18" y="0"/>
                  </a:lnTo>
                  <a:lnTo>
                    <a:pt x="24" y="0"/>
                  </a:lnTo>
                  <a:lnTo>
                    <a:pt x="30" y="12"/>
                  </a:lnTo>
                  <a:lnTo>
                    <a:pt x="30" y="18"/>
                  </a:lnTo>
                  <a:lnTo>
                    <a:pt x="24" y="30"/>
                  </a:lnTo>
                  <a:lnTo>
                    <a:pt x="12" y="36"/>
                  </a:lnTo>
                  <a:lnTo>
                    <a:pt x="6" y="30"/>
                  </a:lnTo>
                  <a:lnTo>
                    <a:pt x="0" y="24"/>
                  </a:lnTo>
                  <a:lnTo>
                    <a:pt x="0" y="12"/>
                  </a:lnTo>
                  <a:lnTo>
                    <a:pt x="6" y="0"/>
                  </a:lnTo>
                  <a:lnTo>
                    <a:pt x="6" y="6"/>
                  </a:lnTo>
                </a:path>
              </a:pathLst>
            </a:custGeom>
            <a:noFill/>
            <a:ln w="9525">
              <a:solidFill>
                <a:srgbClr val="000000"/>
              </a:solidFill>
              <a:prstDash val="solid"/>
              <a:round/>
              <a:headEnd/>
              <a:tailEnd/>
            </a:ln>
          </p:spPr>
          <p:txBody>
            <a:bodyPr/>
            <a:lstStyle/>
            <a:p>
              <a:endParaRPr lang="en-US"/>
            </a:p>
          </p:txBody>
        </p:sp>
        <p:sp>
          <p:nvSpPr>
            <p:cNvPr id="14367" name="Freeform 155"/>
            <p:cNvSpPr>
              <a:spLocks/>
            </p:cNvSpPr>
            <p:nvPr/>
          </p:nvSpPr>
          <p:spPr bwMode="auto">
            <a:xfrm>
              <a:off x="2013" y="2922"/>
              <a:ext cx="30" cy="30"/>
            </a:xfrm>
            <a:custGeom>
              <a:avLst/>
              <a:gdLst>
                <a:gd name="T0" fmla="*/ 0 w 30"/>
                <a:gd name="T1" fmla="*/ 12 h 30"/>
                <a:gd name="T2" fmla="*/ 0 w 30"/>
                <a:gd name="T3" fmla="*/ 6 h 30"/>
                <a:gd name="T4" fmla="*/ 6 w 30"/>
                <a:gd name="T5" fmla="*/ 0 h 30"/>
                <a:gd name="T6" fmla="*/ 12 w 30"/>
                <a:gd name="T7" fmla="*/ 6 h 30"/>
                <a:gd name="T8" fmla="*/ 24 w 30"/>
                <a:gd name="T9" fmla="*/ 18 h 30"/>
                <a:gd name="T10" fmla="*/ 30 w 30"/>
                <a:gd name="T11" fmla="*/ 24 h 30"/>
                <a:gd name="T12" fmla="*/ 18 w 30"/>
                <a:gd name="T13" fmla="*/ 24 h 30"/>
                <a:gd name="T14" fmla="*/ 12 w 30"/>
                <a:gd name="T15" fmla="*/ 30 h 30"/>
                <a:gd name="T16" fmla="*/ 6 w 30"/>
                <a:gd name="T17" fmla="*/ 24 h 30"/>
                <a:gd name="T18" fmla="*/ 0 w 30"/>
                <a:gd name="T19" fmla="*/ 12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30"/>
                <a:gd name="T32" fmla="*/ 30 w 30"/>
                <a:gd name="T33" fmla="*/ 30 h 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30">
                  <a:moveTo>
                    <a:pt x="0" y="12"/>
                  </a:moveTo>
                  <a:lnTo>
                    <a:pt x="0" y="6"/>
                  </a:lnTo>
                  <a:lnTo>
                    <a:pt x="6" y="0"/>
                  </a:lnTo>
                  <a:lnTo>
                    <a:pt x="12" y="6"/>
                  </a:lnTo>
                  <a:lnTo>
                    <a:pt x="24" y="18"/>
                  </a:lnTo>
                  <a:lnTo>
                    <a:pt x="30" y="24"/>
                  </a:lnTo>
                  <a:lnTo>
                    <a:pt x="18" y="24"/>
                  </a:lnTo>
                  <a:lnTo>
                    <a:pt x="12" y="30"/>
                  </a:lnTo>
                  <a:lnTo>
                    <a:pt x="6" y="24"/>
                  </a:lnTo>
                  <a:lnTo>
                    <a:pt x="0" y="12"/>
                  </a:lnTo>
                  <a:close/>
                </a:path>
              </a:pathLst>
            </a:custGeom>
            <a:solidFill>
              <a:srgbClr val="FF4500"/>
            </a:solidFill>
            <a:ln w="9525">
              <a:solidFill>
                <a:srgbClr val="FF4500"/>
              </a:solidFill>
              <a:prstDash val="solid"/>
              <a:round/>
              <a:headEnd/>
              <a:tailEnd/>
            </a:ln>
          </p:spPr>
          <p:txBody>
            <a:bodyPr/>
            <a:lstStyle/>
            <a:p>
              <a:endParaRPr lang="en-US"/>
            </a:p>
          </p:txBody>
        </p:sp>
        <p:sp>
          <p:nvSpPr>
            <p:cNvPr id="14368" name="Freeform 156"/>
            <p:cNvSpPr>
              <a:spLocks/>
            </p:cNvSpPr>
            <p:nvPr/>
          </p:nvSpPr>
          <p:spPr bwMode="auto">
            <a:xfrm>
              <a:off x="2013" y="2922"/>
              <a:ext cx="30" cy="30"/>
            </a:xfrm>
            <a:custGeom>
              <a:avLst/>
              <a:gdLst>
                <a:gd name="T0" fmla="*/ 0 w 30"/>
                <a:gd name="T1" fmla="*/ 12 h 30"/>
                <a:gd name="T2" fmla="*/ 0 w 30"/>
                <a:gd name="T3" fmla="*/ 6 h 30"/>
                <a:gd name="T4" fmla="*/ 6 w 30"/>
                <a:gd name="T5" fmla="*/ 0 h 30"/>
                <a:gd name="T6" fmla="*/ 12 w 30"/>
                <a:gd name="T7" fmla="*/ 6 h 30"/>
                <a:gd name="T8" fmla="*/ 24 w 30"/>
                <a:gd name="T9" fmla="*/ 18 h 30"/>
                <a:gd name="T10" fmla="*/ 30 w 30"/>
                <a:gd name="T11" fmla="*/ 24 h 30"/>
                <a:gd name="T12" fmla="*/ 18 w 30"/>
                <a:gd name="T13" fmla="*/ 24 h 30"/>
                <a:gd name="T14" fmla="*/ 12 w 30"/>
                <a:gd name="T15" fmla="*/ 30 h 30"/>
                <a:gd name="T16" fmla="*/ 6 w 30"/>
                <a:gd name="T17" fmla="*/ 24 h 30"/>
                <a:gd name="T18" fmla="*/ 0 w 30"/>
                <a:gd name="T19" fmla="*/ 12 h 30"/>
                <a:gd name="T20" fmla="*/ 0 w 30"/>
                <a:gd name="T21" fmla="*/ 18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30"/>
                <a:gd name="T35" fmla="*/ 30 w 30"/>
                <a:gd name="T36" fmla="*/ 30 h 3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30">
                  <a:moveTo>
                    <a:pt x="0" y="12"/>
                  </a:moveTo>
                  <a:lnTo>
                    <a:pt x="0" y="6"/>
                  </a:lnTo>
                  <a:lnTo>
                    <a:pt x="6" y="0"/>
                  </a:lnTo>
                  <a:lnTo>
                    <a:pt x="12" y="6"/>
                  </a:lnTo>
                  <a:lnTo>
                    <a:pt x="24" y="18"/>
                  </a:lnTo>
                  <a:lnTo>
                    <a:pt x="30" y="24"/>
                  </a:lnTo>
                  <a:lnTo>
                    <a:pt x="18" y="24"/>
                  </a:lnTo>
                  <a:lnTo>
                    <a:pt x="12" y="30"/>
                  </a:lnTo>
                  <a:lnTo>
                    <a:pt x="6" y="24"/>
                  </a:lnTo>
                  <a:lnTo>
                    <a:pt x="0" y="12"/>
                  </a:lnTo>
                  <a:lnTo>
                    <a:pt x="0" y="18"/>
                  </a:lnTo>
                </a:path>
              </a:pathLst>
            </a:custGeom>
            <a:noFill/>
            <a:ln w="9525">
              <a:solidFill>
                <a:srgbClr val="000000"/>
              </a:solidFill>
              <a:prstDash val="solid"/>
              <a:round/>
              <a:headEnd/>
              <a:tailEnd/>
            </a:ln>
          </p:spPr>
          <p:txBody>
            <a:bodyPr/>
            <a:lstStyle/>
            <a:p>
              <a:endParaRPr lang="en-US"/>
            </a:p>
          </p:txBody>
        </p:sp>
        <p:sp>
          <p:nvSpPr>
            <p:cNvPr id="14369" name="Freeform 157"/>
            <p:cNvSpPr>
              <a:spLocks/>
            </p:cNvSpPr>
            <p:nvPr/>
          </p:nvSpPr>
          <p:spPr bwMode="auto">
            <a:xfrm>
              <a:off x="2067" y="2958"/>
              <a:ext cx="36" cy="12"/>
            </a:xfrm>
            <a:custGeom>
              <a:avLst/>
              <a:gdLst>
                <a:gd name="T0" fmla="*/ 0 w 36"/>
                <a:gd name="T1" fmla="*/ 6 h 12"/>
                <a:gd name="T2" fmla="*/ 24 w 36"/>
                <a:gd name="T3" fmla="*/ 6 h 12"/>
                <a:gd name="T4" fmla="*/ 30 w 36"/>
                <a:gd name="T5" fmla="*/ 0 h 12"/>
                <a:gd name="T6" fmla="*/ 36 w 36"/>
                <a:gd name="T7" fmla="*/ 0 h 12"/>
                <a:gd name="T8" fmla="*/ 36 w 36"/>
                <a:gd name="T9" fmla="*/ 12 h 12"/>
                <a:gd name="T10" fmla="*/ 6 w 36"/>
                <a:gd name="T11" fmla="*/ 12 h 12"/>
                <a:gd name="T12" fmla="*/ 0 w 36"/>
                <a:gd name="T13" fmla="*/ 6 h 12"/>
                <a:gd name="T14" fmla="*/ 0 60000 65536"/>
                <a:gd name="T15" fmla="*/ 0 60000 65536"/>
                <a:gd name="T16" fmla="*/ 0 60000 65536"/>
                <a:gd name="T17" fmla="*/ 0 60000 65536"/>
                <a:gd name="T18" fmla="*/ 0 60000 65536"/>
                <a:gd name="T19" fmla="*/ 0 60000 65536"/>
                <a:gd name="T20" fmla="*/ 0 60000 65536"/>
                <a:gd name="T21" fmla="*/ 0 w 36"/>
                <a:gd name="T22" fmla="*/ 0 h 12"/>
                <a:gd name="T23" fmla="*/ 36 w 36"/>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 h="12">
                  <a:moveTo>
                    <a:pt x="0" y="6"/>
                  </a:moveTo>
                  <a:lnTo>
                    <a:pt x="24" y="6"/>
                  </a:lnTo>
                  <a:lnTo>
                    <a:pt x="30" y="0"/>
                  </a:lnTo>
                  <a:lnTo>
                    <a:pt x="36" y="0"/>
                  </a:lnTo>
                  <a:lnTo>
                    <a:pt x="36" y="12"/>
                  </a:lnTo>
                  <a:lnTo>
                    <a:pt x="6" y="12"/>
                  </a:lnTo>
                  <a:lnTo>
                    <a:pt x="0" y="6"/>
                  </a:lnTo>
                  <a:close/>
                </a:path>
              </a:pathLst>
            </a:custGeom>
            <a:solidFill>
              <a:srgbClr val="FF4500"/>
            </a:solidFill>
            <a:ln w="9525">
              <a:solidFill>
                <a:srgbClr val="FF4500"/>
              </a:solidFill>
              <a:prstDash val="solid"/>
              <a:round/>
              <a:headEnd/>
              <a:tailEnd/>
            </a:ln>
          </p:spPr>
          <p:txBody>
            <a:bodyPr/>
            <a:lstStyle/>
            <a:p>
              <a:endParaRPr lang="en-US"/>
            </a:p>
          </p:txBody>
        </p:sp>
        <p:sp>
          <p:nvSpPr>
            <p:cNvPr id="14370" name="Freeform 158"/>
            <p:cNvSpPr>
              <a:spLocks/>
            </p:cNvSpPr>
            <p:nvPr/>
          </p:nvSpPr>
          <p:spPr bwMode="auto">
            <a:xfrm>
              <a:off x="2067" y="2958"/>
              <a:ext cx="36" cy="12"/>
            </a:xfrm>
            <a:custGeom>
              <a:avLst/>
              <a:gdLst>
                <a:gd name="T0" fmla="*/ 0 w 36"/>
                <a:gd name="T1" fmla="*/ 6 h 12"/>
                <a:gd name="T2" fmla="*/ 24 w 36"/>
                <a:gd name="T3" fmla="*/ 6 h 12"/>
                <a:gd name="T4" fmla="*/ 30 w 36"/>
                <a:gd name="T5" fmla="*/ 0 h 12"/>
                <a:gd name="T6" fmla="*/ 36 w 36"/>
                <a:gd name="T7" fmla="*/ 0 h 12"/>
                <a:gd name="T8" fmla="*/ 36 w 36"/>
                <a:gd name="T9" fmla="*/ 12 h 12"/>
                <a:gd name="T10" fmla="*/ 6 w 36"/>
                <a:gd name="T11" fmla="*/ 12 h 12"/>
                <a:gd name="T12" fmla="*/ 0 w 36"/>
                <a:gd name="T13" fmla="*/ 6 h 12"/>
                <a:gd name="T14" fmla="*/ 0 w 36"/>
                <a:gd name="T15" fmla="*/ 12 h 12"/>
                <a:gd name="T16" fmla="*/ 0 60000 65536"/>
                <a:gd name="T17" fmla="*/ 0 60000 65536"/>
                <a:gd name="T18" fmla="*/ 0 60000 65536"/>
                <a:gd name="T19" fmla="*/ 0 60000 65536"/>
                <a:gd name="T20" fmla="*/ 0 60000 65536"/>
                <a:gd name="T21" fmla="*/ 0 60000 65536"/>
                <a:gd name="T22" fmla="*/ 0 60000 65536"/>
                <a:gd name="T23" fmla="*/ 0 60000 65536"/>
                <a:gd name="T24" fmla="*/ 0 w 36"/>
                <a:gd name="T25" fmla="*/ 0 h 12"/>
                <a:gd name="T26" fmla="*/ 36 w 36"/>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6" h="12">
                  <a:moveTo>
                    <a:pt x="0" y="6"/>
                  </a:moveTo>
                  <a:lnTo>
                    <a:pt x="24" y="6"/>
                  </a:lnTo>
                  <a:lnTo>
                    <a:pt x="30" y="0"/>
                  </a:lnTo>
                  <a:lnTo>
                    <a:pt x="36" y="0"/>
                  </a:lnTo>
                  <a:lnTo>
                    <a:pt x="36" y="12"/>
                  </a:lnTo>
                  <a:lnTo>
                    <a:pt x="6"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14371" name="Freeform 159"/>
            <p:cNvSpPr>
              <a:spLocks/>
            </p:cNvSpPr>
            <p:nvPr/>
          </p:nvSpPr>
          <p:spPr bwMode="auto">
            <a:xfrm>
              <a:off x="2109" y="2976"/>
              <a:ext cx="42" cy="36"/>
            </a:xfrm>
            <a:custGeom>
              <a:avLst/>
              <a:gdLst>
                <a:gd name="T0" fmla="*/ 18 w 42"/>
                <a:gd name="T1" fmla="*/ 6 h 36"/>
                <a:gd name="T2" fmla="*/ 24 w 42"/>
                <a:gd name="T3" fmla="*/ 6 h 36"/>
                <a:gd name="T4" fmla="*/ 30 w 42"/>
                <a:gd name="T5" fmla="*/ 12 h 36"/>
                <a:gd name="T6" fmla="*/ 42 w 42"/>
                <a:gd name="T7" fmla="*/ 18 h 36"/>
                <a:gd name="T8" fmla="*/ 42 w 42"/>
                <a:gd name="T9" fmla="*/ 30 h 36"/>
                <a:gd name="T10" fmla="*/ 30 w 42"/>
                <a:gd name="T11" fmla="*/ 36 h 36"/>
                <a:gd name="T12" fmla="*/ 18 w 42"/>
                <a:gd name="T13" fmla="*/ 36 h 36"/>
                <a:gd name="T14" fmla="*/ 18 w 42"/>
                <a:gd name="T15" fmla="*/ 24 h 36"/>
                <a:gd name="T16" fmla="*/ 12 w 42"/>
                <a:gd name="T17" fmla="*/ 18 h 36"/>
                <a:gd name="T18" fmla="*/ 6 w 42"/>
                <a:gd name="T19" fmla="*/ 12 h 36"/>
                <a:gd name="T20" fmla="*/ 0 w 42"/>
                <a:gd name="T21" fmla="*/ 6 h 36"/>
                <a:gd name="T22" fmla="*/ 0 w 42"/>
                <a:gd name="T23" fmla="*/ 0 h 36"/>
                <a:gd name="T24" fmla="*/ 6 w 42"/>
                <a:gd name="T25" fmla="*/ 0 h 36"/>
                <a:gd name="T26" fmla="*/ 18 w 42"/>
                <a:gd name="T27" fmla="*/ 6 h 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2"/>
                <a:gd name="T43" fmla="*/ 0 h 36"/>
                <a:gd name="T44" fmla="*/ 42 w 42"/>
                <a:gd name="T45" fmla="*/ 36 h 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2" h="36">
                  <a:moveTo>
                    <a:pt x="18" y="6"/>
                  </a:moveTo>
                  <a:lnTo>
                    <a:pt x="24" y="6"/>
                  </a:lnTo>
                  <a:lnTo>
                    <a:pt x="30" y="12"/>
                  </a:lnTo>
                  <a:lnTo>
                    <a:pt x="42" y="18"/>
                  </a:lnTo>
                  <a:lnTo>
                    <a:pt x="42" y="30"/>
                  </a:lnTo>
                  <a:lnTo>
                    <a:pt x="30" y="36"/>
                  </a:lnTo>
                  <a:lnTo>
                    <a:pt x="18" y="36"/>
                  </a:lnTo>
                  <a:lnTo>
                    <a:pt x="18" y="24"/>
                  </a:lnTo>
                  <a:lnTo>
                    <a:pt x="12" y="18"/>
                  </a:lnTo>
                  <a:lnTo>
                    <a:pt x="6" y="12"/>
                  </a:lnTo>
                  <a:lnTo>
                    <a:pt x="0" y="6"/>
                  </a:lnTo>
                  <a:lnTo>
                    <a:pt x="0" y="0"/>
                  </a:lnTo>
                  <a:lnTo>
                    <a:pt x="6" y="0"/>
                  </a:lnTo>
                  <a:lnTo>
                    <a:pt x="18" y="6"/>
                  </a:lnTo>
                  <a:close/>
                </a:path>
              </a:pathLst>
            </a:custGeom>
            <a:solidFill>
              <a:srgbClr val="FF4500"/>
            </a:solidFill>
            <a:ln w="9525">
              <a:solidFill>
                <a:srgbClr val="FF4500"/>
              </a:solidFill>
              <a:prstDash val="solid"/>
              <a:round/>
              <a:headEnd/>
              <a:tailEnd/>
            </a:ln>
          </p:spPr>
          <p:txBody>
            <a:bodyPr/>
            <a:lstStyle/>
            <a:p>
              <a:endParaRPr lang="en-US"/>
            </a:p>
          </p:txBody>
        </p:sp>
        <p:sp>
          <p:nvSpPr>
            <p:cNvPr id="14372" name="Freeform 160"/>
            <p:cNvSpPr>
              <a:spLocks/>
            </p:cNvSpPr>
            <p:nvPr/>
          </p:nvSpPr>
          <p:spPr bwMode="auto">
            <a:xfrm>
              <a:off x="2109" y="2976"/>
              <a:ext cx="42" cy="36"/>
            </a:xfrm>
            <a:custGeom>
              <a:avLst/>
              <a:gdLst>
                <a:gd name="T0" fmla="*/ 18 w 42"/>
                <a:gd name="T1" fmla="*/ 6 h 36"/>
                <a:gd name="T2" fmla="*/ 24 w 42"/>
                <a:gd name="T3" fmla="*/ 6 h 36"/>
                <a:gd name="T4" fmla="*/ 30 w 42"/>
                <a:gd name="T5" fmla="*/ 12 h 36"/>
                <a:gd name="T6" fmla="*/ 42 w 42"/>
                <a:gd name="T7" fmla="*/ 18 h 36"/>
                <a:gd name="T8" fmla="*/ 42 w 42"/>
                <a:gd name="T9" fmla="*/ 30 h 36"/>
                <a:gd name="T10" fmla="*/ 30 w 42"/>
                <a:gd name="T11" fmla="*/ 36 h 36"/>
                <a:gd name="T12" fmla="*/ 18 w 42"/>
                <a:gd name="T13" fmla="*/ 36 h 36"/>
                <a:gd name="T14" fmla="*/ 18 w 42"/>
                <a:gd name="T15" fmla="*/ 24 h 36"/>
                <a:gd name="T16" fmla="*/ 12 w 42"/>
                <a:gd name="T17" fmla="*/ 18 h 36"/>
                <a:gd name="T18" fmla="*/ 6 w 42"/>
                <a:gd name="T19" fmla="*/ 12 h 36"/>
                <a:gd name="T20" fmla="*/ 0 w 42"/>
                <a:gd name="T21" fmla="*/ 6 h 36"/>
                <a:gd name="T22" fmla="*/ 0 w 42"/>
                <a:gd name="T23" fmla="*/ 0 h 36"/>
                <a:gd name="T24" fmla="*/ 6 w 42"/>
                <a:gd name="T25" fmla="*/ 0 h 36"/>
                <a:gd name="T26" fmla="*/ 18 w 42"/>
                <a:gd name="T27" fmla="*/ 6 h 36"/>
                <a:gd name="T28" fmla="*/ 18 w 42"/>
                <a:gd name="T29" fmla="*/ 12 h 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
                <a:gd name="T46" fmla="*/ 0 h 36"/>
                <a:gd name="T47" fmla="*/ 42 w 42"/>
                <a:gd name="T48" fmla="*/ 36 h 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 h="36">
                  <a:moveTo>
                    <a:pt x="18" y="6"/>
                  </a:moveTo>
                  <a:lnTo>
                    <a:pt x="24" y="6"/>
                  </a:lnTo>
                  <a:lnTo>
                    <a:pt x="30" y="12"/>
                  </a:lnTo>
                  <a:lnTo>
                    <a:pt x="42" y="18"/>
                  </a:lnTo>
                  <a:lnTo>
                    <a:pt x="42" y="30"/>
                  </a:lnTo>
                  <a:lnTo>
                    <a:pt x="30" y="36"/>
                  </a:lnTo>
                  <a:lnTo>
                    <a:pt x="18" y="36"/>
                  </a:lnTo>
                  <a:lnTo>
                    <a:pt x="18" y="24"/>
                  </a:lnTo>
                  <a:lnTo>
                    <a:pt x="12" y="18"/>
                  </a:lnTo>
                  <a:lnTo>
                    <a:pt x="6" y="12"/>
                  </a:lnTo>
                  <a:lnTo>
                    <a:pt x="0" y="6"/>
                  </a:lnTo>
                  <a:lnTo>
                    <a:pt x="0" y="0"/>
                  </a:lnTo>
                  <a:lnTo>
                    <a:pt x="6" y="0"/>
                  </a:lnTo>
                  <a:lnTo>
                    <a:pt x="18" y="6"/>
                  </a:lnTo>
                  <a:lnTo>
                    <a:pt x="18" y="12"/>
                  </a:lnTo>
                </a:path>
              </a:pathLst>
            </a:custGeom>
            <a:noFill/>
            <a:ln w="9525">
              <a:solidFill>
                <a:srgbClr val="000000"/>
              </a:solidFill>
              <a:prstDash val="solid"/>
              <a:round/>
              <a:headEnd/>
              <a:tailEnd/>
            </a:ln>
          </p:spPr>
          <p:txBody>
            <a:bodyPr/>
            <a:lstStyle/>
            <a:p>
              <a:endParaRPr lang="en-US"/>
            </a:p>
          </p:txBody>
        </p:sp>
        <p:sp>
          <p:nvSpPr>
            <p:cNvPr id="14373" name="Freeform 161"/>
            <p:cNvSpPr>
              <a:spLocks/>
            </p:cNvSpPr>
            <p:nvPr/>
          </p:nvSpPr>
          <p:spPr bwMode="auto">
            <a:xfrm>
              <a:off x="2157" y="3048"/>
              <a:ext cx="78" cy="108"/>
            </a:xfrm>
            <a:custGeom>
              <a:avLst/>
              <a:gdLst>
                <a:gd name="T0" fmla="*/ 6 w 78"/>
                <a:gd name="T1" fmla="*/ 0 h 108"/>
                <a:gd name="T2" fmla="*/ 12 w 78"/>
                <a:gd name="T3" fmla="*/ 0 h 108"/>
                <a:gd name="T4" fmla="*/ 18 w 78"/>
                <a:gd name="T5" fmla="*/ 6 h 108"/>
                <a:gd name="T6" fmla="*/ 30 w 78"/>
                <a:gd name="T7" fmla="*/ 6 h 108"/>
                <a:gd name="T8" fmla="*/ 36 w 78"/>
                <a:gd name="T9" fmla="*/ 12 h 108"/>
                <a:gd name="T10" fmla="*/ 48 w 78"/>
                <a:gd name="T11" fmla="*/ 12 h 108"/>
                <a:gd name="T12" fmla="*/ 48 w 78"/>
                <a:gd name="T13" fmla="*/ 18 h 108"/>
                <a:gd name="T14" fmla="*/ 54 w 78"/>
                <a:gd name="T15" fmla="*/ 24 h 108"/>
                <a:gd name="T16" fmla="*/ 54 w 78"/>
                <a:gd name="T17" fmla="*/ 30 h 108"/>
                <a:gd name="T18" fmla="*/ 60 w 78"/>
                <a:gd name="T19" fmla="*/ 36 h 108"/>
                <a:gd name="T20" fmla="*/ 66 w 78"/>
                <a:gd name="T21" fmla="*/ 42 h 108"/>
                <a:gd name="T22" fmla="*/ 72 w 78"/>
                <a:gd name="T23" fmla="*/ 48 h 108"/>
                <a:gd name="T24" fmla="*/ 78 w 78"/>
                <a:gd name="T25" fmla="*/ 60 h 108"/>
                <a:gd name="T26" fmla="*/ 72 w 78"/>
                <a:gd name="T27" fmla="*/ 72 h 108"/>
                <a:gd name="T28" fmla="*/ 54 w 78"/>
                <a:gd name="T29" fmla="*/ 72 h 108"/>
                <a:gd name="T30" fmla="*/ 42 w 78"/>
                <a:gd name="T31" fmla="*/ 78 h 108"/>
                <a:gd name="T32" fmla="*/ 36 w 78"/>
                <a:gd name="T33" fmla="*/ 84 h 108"/>
                <a:gd name="T34" fmla="*/ 30 w 78"/>
                <a:gd name="T35" fmla="*/ 96 h 108"/>
                <a:gd name="T36" fmla="*/ 30 w 78"/>
                <a:gd name="T37" fmla="*/ 102 h 108"/>
                <a:gd name="T38" fmla="*/ 24 w 78"/>
                <a:gd name="T39" fmla="*/ 108 h 108"/>
                <a:gd name="T40" fmla="*/ 12 w 78"/>
                <a:gd name="T41" fmla="*/ 102 h 108"/>
                <a:gd name="T42" fmla="*/ 6 w 78"/>
                <a:gd name="T43" fmla="*/ 90 h 108"/>
                <a:gd name="T44" fmla="*/ 6 w 78"/>
                <a:gd name="T45" fmla="*/ 60 h 108"/>
                <a:gd name="T46" fmla="*/ 0 w 78"/>
                <a:gd name="T47" fmla="*/ 48 h 108"/>
                <a:gd name="T48" fmla="*/ 0 w 78"/>
                <a:gd name="T49" fmla="*/ 36 h 108"/>
                <a:gd name="T50" fmla="*/ 6 w 78"/>
                <a:gd name="T51" fmla="*/ 18 h 108"/>
                <a:gd name="T52" fmla="*/ 6 w 78"/>
                <a:gd name="T53" fmla="*/ 0 h 10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78"/>
                <a:gd name="T82" fmla="*/ 0 h 108"/>
                <a:gd name="T83" fmla="*/ 78 w 78"/>
                <a:gd name="T84" fmla="*/ 108 h 10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78" h="108">
                  <a:moveTo>
                    <a:pt x="6" y="0"/>
                  </a:moveTo>
                  <a:lnTo>
                    <a:pt x="12" y="0"/>
                  </a:lnTo>
                  <a:lnTo>
                    <a:pt x="18" y="6"/>
                  </a:lnTo>
                  <a:lnTo>
                    <a:pt x="30" y="6"/>
                  </a:lnTo>
                  <a:lnTo>
                    <a:pt x="36" y="12"/>
                  </a:lnTo>
                  <a:lnTo>
                    <a:pt x="48" y="12"/>
                  </a:lnTo>
                  <a:lnTo>
                    <a:pt x="48" y="18"/>
                  </a:lnTo>
                  <a:lnTo>
                    <a:pt x="54" y="24"/>
                  </a:lnTo>
                  <a:lnTo>
                    <a:pt x="54" y="30"/>
                  </a:lnTo>
                  <a:lnTo>
                    <a:pt x="60" y="36"/>
                  </a:lnTo>
                  <a:lnTo>
                    <a:pt x="66" y="42"/>
                  </a:lnTo>
                  <a:lnTo>
                    <a:pt x="72" y="48"/>
                  </a:lnTo>
                  <a:lnTo>
                    <a:pt x="78" y="60"/>
                  </a:lnTo>
                  <a:lnTo>
                    <a:pt x="72" y="72"/>
                  </a:lnTo>
                  <a:lnTo>
                    <a:pt x="54" y="72"/>
                  </a:lnTo>
                  <a:lnTo>
                    <a:pt x="42" y="78"/>
                  </a:lnTo>
                  <a:lnTo>
                    <a:pt x="36" y="84"/>
                  </a:lnTo>
                  <a:lnTo>
                    <a:pt x="30" y="96"/>
                  </a:lnTo>
                  <a:lnTo>
                    <a:pt x="30" y="102"/>
                  </a:lnTo>
                  <a:lnTo>
                    <a:pt x="24" y="108"/>
                  </a:lnTo>
                  <a:lnTo>
                    <a:pt x="12" y="102"/>
                  </a:lnTo>
                  <a:lnTo>
                    <a:pt x="6" y="90"/>
                  </a:lnTo>
                  <a:lnTo>
                    <a:pt x="6" y="60"/>
                  </a:lnTo>
                  <a:lnTo>
                    <a:pt x="0" y="48"/>
                  </a:lnTo>
                  <a:lnTo>
                    <a:pt x="0" y="36"/>
                  </a:lnTo>
                  <a:lnTo>
                    <a:pt x="6" y="18"/>
                  </a:lnTo>
                  <a:lnTo>
                    <a:pt x="6" y="0"/>
                  </a:lnTo>
                  <a:close/>
                </a:path>
              </a:pathLst>
            </a:custGeom>
            <a:solidFill>
              <a:srgbClr val="FF4500"/>
            </a:solidFill>
            <a:ln w="9525">
              <a:solidFill>
                <a:srgbClr val="FF4500"/>
              </a:solidFill>
              <a:prstDash val="solid"/>
              <a:round/>
              <a:headEnd/>
              <a:tailEnd/>
            </a:ln>
          </p:spPr>
          <p:txBody>
            <a:bodyPr/>
            <a:lstStyle/>
            <a:p>
              <a:endParaRPr lang="en-US"/>
            </a:p>
          </p:txBody>
        </p:sp>
        <p:sp>
          <p:nvSpPr>
            <p:cNvPr id="14374" name="Freeform 162"/>
            <p:cNvSpPr>
              <a:spLocks/>
            </p:cNvSpPr>
            <p:nvPr/>
          </p:nvSpPr>
          <p:spPr bwMode="auto">
            <a:xfrm>
              <a:off x="2157" y="3048"/>
              <a:ext cx="78" cy="108"/>
            </a:xfrm>
            <a:custGeom>
              <a:avLst/>
              <a:gdLst>
                <a:gd name="T0" fmla="*/ 6 w 78"/>
                <a:gd name="T1" fmla="*/ 0 h 108"/>
                <a:gd name="T2" fmla="*/ 12 w 78"/>
                <a:gd name="T3" fmla="*/ 0 h 108"/>
                <a:gd name="T4" fmla="*/ 18 w 78"/>
                <a:gd name="T5" fmla="*/ 6 h 108"/>
                <a:gd name="T6" fmla="*/ 30 w 78"/>
                <a:gd name="T7" fmla="*/ 6 h 108"/>
                <a:gd name="T8" fmla="*/ 36 w 78"/>
                <a:gd name="T9" fmla="*/ 12 h 108"/>
                <a:gd name="T10" fmla="*/ 48 w 78"/>
                <a:gd name="T11" fmla="*/ 12 h 108"/>
                <a:gd name="T12" fmla="*/ 48 w 78"/>
                <a:gd name="T13" fmla="*/ 18 h 108"/>
                <a:gd name="T14" fmla="*/ 54 w 78"/>
                <a:gd name="T15" fmla="*/ 24 h 108"/>
                <a:gd name="T16" fmla="*/ 54 w 78"/>
                <a:gd name="T17" fmla="*/ 30 h 108"/>
                <a:gd name="T18" fmla="*/ 60 w 78"/>
                <a:gd name="T19" fmla="*/ 36 h 108"/>
                <a:gd name="T20" fmla="*/ 66 w 78"/>
                <a:gd name="T21" fmla="*/ 42 h 108"/>
                <a:gd name="T22" fmla="*/ 72 w 78"/>
                <a:gd name="T23" fmla="*/ 48 h 108"/>
                <a:gd name="T24" fmla="*/ 78 w 78"/>
                <a:gd name="T25" fmla="*/ 60 h 108"/>
                <a:gd name="T26" fmla="*/ 72 w 78"/>
                <a:gd name="T27" fmla="*/ 72 h 108"/>
                <a:gd name="T28" fmla="*/ 54 w 78"/>
                <a:gd name="T29" fmla="*/ 72 h 108"/>
                <a:gd name="T30" fmla="*/ 42 w 78"/>
                <a:gd name="T31" fmla="*/ 78 h 108"/>
                <a:gd name="T32" fmla="*/ 36 w 78"/>
                <a:gd name="T33" fmla="*/ 84 h 108"/>
                <a:gd name="T34" fmla="*/ 30 w 78"/>
                <a:gd name="T35" fmla="*/ 96 h 108"/>
                <a:gd name="T36" fmla="*/ 30 w 78"/>
                <a:gd name="T37" fmla="*/ 102 h 108"/>
                <a:gd name="T38" fmla="*/ 24 w 78"/>
                <a:gd name="T39" fmla="*/ 108 h 108"/>
                <a:gd name="T40" fmla="*/ 12 w 78"/>
                <a:gd name="T41" fmla="*/ 102 h 108"/>
                <a:gd name="T42" fmla="*/ 6 w 78"/>
                <a:gd name="T43" fmla="*/ 90 h 108"/>
                <a:gd name="T44" fmla="*/ 6 w 78"/>
                <a:gd name="T45" fmla="*/ 60 h 108"/>
                <a:gd name="T46" fmla="*/ 0 w 78"/>
                <a:gd name="T47" fmla="*/ 48 h 108"/>
                <a:gd name="T48" fmla="*/ 0 w 78"/>
                <a:gd name="T49" fmla="*/ 36 h 108"/>
                <a:gd name="T50" fmla="*/ 6 w 78"/>
                <a:gd name="T51" fmla="*/ 18 h 108"/>
                <a:gd name="T52" fmla="*/ 6 w 78"/>
                <a:gd name="T53" fmla="*/ 0 h 108"/>
                <a:gd name="T54" fmla="*/ 6 w 78"/>
                <a:gd name="T55" fmla="*/ 6 h 10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8"/>
                <a:gd name="T85" fmla="*/ 0 h 108"/>
                <a:gd name="T86" fmla="*/ 78 w 78"/>
                <a:gd name="T87" fmla="*/ 108 h 10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8" h="108">
                  <a:moveTo>
                    <a:pt x="6" y="0"/>
                  </a:moveTo>
                  <a:lnTo>
                    <a:pt x="12" y="0"/>
                  </a:lnTo>
                  <a:lnTo>
                    <a:pt x="18" y="6"/>
                  </a:lnTo>
                  <a:lnTo>
                    <a:pt x="30" y="6"/>
                  </a:lnTo>
                  <a:lnTo>
                    <a:pt x="36" y="12"/>
                  </a:lnTo>
                  <a:lnTo>
                    <a:pt x="48" y="12"/>
                  </a:lnTo>
                  <a:lnTo>
                    <a:pt x="48" y="18"/>
                  </a:lnTo>
                  <a:lnTo>
                    <a:pt x="54" y="24"/>
                  </a:lnTo>
                  <a:lnTo>
                    <a:pt x="54" y="30"/>
                  </a:lnTo>
                  <a:lnTo>
                    <a:pt x="60" y="36"/>
                  </a:lnTo>
                  <a:lnTo>
                    <a:pt x="66" y="42"/>
                  </a:lnTo>
                  <a:lnTo>
                    <a:pt x="72" y="48"/>
                  </a:lnTo>
                  <a:lnTo>
                    <a:pt x="78" y="60"/>
                  </a:lnTo>
                  <a:lnTo>
                    <a:pt x="72" y="72"/>
                  </a:lnTo>
                  <a:lnTo>
                    <a:pt x="54" y="72"/>
                  </a:lnTo>
                  <a:lnTo>
                    <a:pt x="42" y="78"/>
                  </a:lnTo>
                  <a:lnTo>
                    <a:pt x="36" y="84"/>
                  </a:lnTo>
                  <a:lnTo>
                    <a:pt x="30" y="96"/>
                  </a:lnTo>
                  <a:lnTo>
                    <a:pt x="30" y="102"/>
                  </a:lnTo>
                  <a:lnTo>
                    <a:pt x="24" y="108"/>
                  </a:lnTo>
                  <a:lnTo>
                    <a:pt x="12" y="102"/>
                  </a:lnTo>
                  <a:lnTo>
                    <a:pt x="6" y="90"/>
                  </a:lnTo>
                  <a:lnTo>
                    <a:pt x="6" y="60"/>
                  </a:lnTo>
                  <a:lnTo>
                    <a:pt x="0" y="48"/>
                  </a:lnTo>
                  <a:lnTo>
                    <a:pt x="0" y="36"/>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14375" name="Freeform 163"/>
            <p:cNvSpPr>
              <a:spLocks/>
            </p:cNvSpPr>
            <p:nvPr/>
          </p:nvSpPr>
          <p:spPr bwMode="auto">
            <a:xfrm>
              <a:off x="2085" y="2982"/>
              <a:ext cx="12" cy="18"/>
            </a:xfrm>
            <a:custGeom>
              <a:avLst/>
              <a:gdLst>
                <a:gd name="T0" fmla="*/ 0 w 12"/>
                <a:gd name="T1" fmla="*/ 6 h 18"/>
                <a:gd name="T2" fmla="*/ 0 w 12"/>
                <a:gd name="T3" fmla="*/ 0 h 18"/>
                <a:gd name="T4" fmla="*/ 6 w 12"/>
                <a:gd name="T5" fmla="*/ 0 h 18"/>
                <a:gd name="T6" fmla="*/ 12 w 12"/>
                <a:gd name="T7" fmla="*/ 6 h 18"/>
                <a:gd name="T8" fmla="*/ 12 w 12"/>
                <a:gd name="T9" fmla="*/ 18 h 18"/>
                <a:gd name="T10" fmla="*/ 6 w 12"/>
                <a:gd name="T11" fmla="*/ 18 h 18"/>
                <a:gd name="T12" fmla="*/ 6 w 12"/>
                <a:gd name="T13" fmla="*/ 12 h 18"/>
                <a:gd name="T14" fmla="*/ 0 w 12"/>
                <a:gd name="T15" fmla="*/ 6 h 18"/>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8"/>
                <a:gd name="T26" fmla="*/ 12 w 12"/>
                <a:gd name="T27" fmla="*/ 18 h 1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8">
                  <a:moveTo>
                    <a:pt x="0" y="6"/>
                  </a:moveTo>
                  <a:lnTo>
                    <a:pt x="0" y="0"/>
                  </a:lnTo>
                  <a:lnTo>
                    <a:pt x="6" y="0"/>
                  </a:lnTo>
                  <a:lnTo>
                    <a:pt x="12" y="6"/>
                  </a:lnTo>
                  <a:lnTo>
                    <a:pt x="12" y="18"/>
                  </a:lnTo>
                  <a:lnTo>
                    <a:pt x="6" y="18"/>
                  </a:lnTo>
                  <a:lnTo>
                    <a:pt x="6" y="12"/>
                  </a:lnTo>
                  <a:lnTo>
                    <a:pt x="0" y="6"/>
                  </a:lnTo>
                  <a:close/>
                </a:path>
              </a:pathLst>
            </a:custGeom>
            <a:solidFill>
              <a:srgbClr val="FF4500"/>
            </a:solidFill>
            <a:ln w="9525">
              <a:solidFill>
                <a:srgbClr val="FF4500"/>
              </a:solidFill>
              <a:prstDash val="solid"/>
              <a:round/>
              <a:headEnd/>
              <a:tailEnd/>
            </a:ln>
          </p:spPr>
          <p:txBody>
            <a:bodyPr/>
            <a:lstStyle/>
            <a:p>
              <a:endParaRPr lang="en-US"/>
            </a:p>
          </p:txBody>
        </p:sp>
        <p:sp>
          <p:nvSpPr>
            <p:cNvPr id="14376" name="Freeform 164"/>
            <p:cNvSpPr>
              <a:spLocks/>
            </p:cNvSpPr>
            <p:nvPr/>
          </p:nvSpPr>
          <p:spPr bwMode="auto">
            <a:xfrm>
              <a:off x="2085" y="2982"/>
              <a:ext cx="12" cy="18"/>
            </a:xfrm>
            <a:custGeom>
              <a:avLst/>
              <a:gdLst>
                <a:gd name="T0" fmla="*/ 0 w 12"/>
                <a:gd name="T1" fmla="*/ 6 h 18"/>
                <a:gd name="T2" fmla="*/ 0 w 12"/>
                <a:gd name="T3" fmla="*/ 0 h 18"/>
                <a:gd name="T4" fmla="*/ 6 w 12"/>
                <a:gd name="T5" fmla="*/ 0 h 18"/>
                <a:gd name="T6" fmla="*/ 12 w 12"/>
                <a:gd name="T7" fmla="*/ 6 h 18"/>
                <a:gd name="T8" fmla="*/ 12 w 12"/>
                <a:gd name="T9" fmla="*/ 18 h 18"/>
                <a:gd name="T10" fmla="*/ 6 w 12"/>
                <a:gd name="T11" fmla="*/ 18 h 18"/>
                <a:gd name="T12" fmla="*/ 6 w 12"/>
                <a:gd name="T13" fmla="*/ 12 h 18"/>
                <a:gd name="T14" fmla="*/ 0 w 12"/>
                <a:gd name="T15" fmla="*/ 6 h 18"/>
                <a:gd name="T16" fmla="*/ 0 w 12"/>
                <a:gd name="T17" fmla="*/ 12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8"/>
                <a:gd name="T29" fmla="*/ 12 w 12"/>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8">
                  <a:moveTo>
                    <a:pt x="0" y="6"/>
                  </a:moveTo>
                  <a:lnTo>
                    <a:pt x="0" y="0"/>
                  </a:lnTo>
                  <a:lnTo>
                    <a:pt x="6" y="0"/>
                  </a:lnTo>
                  <a:lnTo>
                    <a:pt x="12" y="6"/>
                  </a:lnTo>
                  <a:lnTo>
                    <a:pt x="12" y="18"/>
                  </a:lnTo>
                  <a:lnTo>
                    <a:pt x="6" y="18"/>
                  </a:lnTo>
                  <a:lnTo>
                    <a:pt x="6"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14377" name="Freeform 165"/>
            <p:cNvSpPr>
              <a:spLocks/>
            </p:cNvSpPr>
            <p:nvPr/>
          </p:nvSpPr>
          <p:spPr bwMode="auto">
            <a:xfrm>
              <a:off x="1713" y="1236"/>
              <a:ext cx="366" cy="594"/>
            </a:xfrm>
            <a:custGeom>
              <a:avLst/>
              <a:gdLst>
                <a:gd name="T0" fmla="*/ 168 w 366"/>
                <a:gd name="T1" fmla="*/ 564 h 594"/>
                <a:gd name="T2" fmla="*/ 0 w 366"/>
                <a:gd name="T3" fmla="*/ 528 h 594"/>
                <a:gd name="T4" fmla="*/ 42 w 366"/>
                <a:gd name="T5" fmla="*/ 366 h 594"/>
                <a:gd name="T6" fmla="*/ 30 w 366"/>
                <a:gd name="T7" fmla="*/ 348 h 594"/>
                <a:gd name="T8" fmla="*/ 90 w 366"/>
                <a:gd name="T9" fmla="*/ 264 h 594"/>
                <a:gd name="T10" fmla="*/ 72 w 366"/>
                <a:gd name="T11" fmla="*/ 228 h 594"/>
                <a:gd name="T12" fmla="*/ 114 w 366"/>
                <a:gd name="T13" fmla="*/ 0 h 594"/>
                <a:gd name="T14" fmla="*/ 168 w 366"/>
                <a:gd name="T15" fmla="*/ 12 h 594"/>
                <a:gd name="T16" fmla="*/ 150 w 366"/>
                <a:gd name="T17" fmla="*/ 90 h 594"/>
                <a:gd name="T18" fmla="*/ 162 w 366"/>
                <a:gd name="T19" fmla="*/ 120 h 594"/>
                <a:gd name="T20" fmla="*/ 156 w 366"/>
                <a:gd name="T21" fmla="*/ 132 h 594"/>
                <a:gd name="T22" fmla="*/ 174 w 366"/>
                <a:gd name="T23" fmla="*/ 150 h 594"/>
                <a:gd name="T24" fmla="*/ 198 w 366"/>
                <a:gd name="T25" fmla="*/ 198 h 594"/>
                <a:gd name="T26" fmla="*/ 222 w 366"/>
                <a:gd name="T27" fmla="*/ 210 h 594"/>
                <a:gd name="T28" fmla="*/ 192 w 366"/>
                <a:gd name="T29" fmla="*/ 288 h 594"/>
                <a:gd name="T30" fmla="*/ 204 w 366"/>
                <a:gd name="T31" fmla="*/ 300 h 594"/>
                <a:gd name="T32" fmla="*/ 222 w 366"/>
                <a:gd name="T33" fmla="*/ 282 h 594"/>
                <a:gd name="T34" fmla="*/ 234 w 366"/>
                <a:gd name="T35" fmla="*/ 294 h 594"/>
                <a:gd name="T36" fmla="*/ 240 w 366"/>
                <a:gd name="T37" fmla="*/ 354 h 594"/>
                <a:gd name="T38" fmla="*/ 258 w 366"/>
                <a:gd name="T39" fmla="*/ 366 h 594"/>
                <a:gd name="T40" fmla="*/ 264 w 366"/>
                <a:gd name="T41" fmla="*/ 396 h 594"/>
                <a:gd name="T42" fmla="*/ 276 w 366"/>
                <a:gd name="T43" fmla="*/ 390 h 594"/>
                <a:gd name="T44" fmla="*/ 294 w 366"/>
                <a:gd name="T45" fmla="*/ 396 h 594"/>
                <a:gd name="T46" fmla="*/ 300 w 366"/>
                <a:gd name="T47" fmla="*/ 384 h 594"/>
                <a:gd name="T48" fmla="*/ 342 w 366"/>
                <a:gd name="T49" fmla="*/ 396 h 594"/>
                <a:gd name="T50" fmla="*/ 354 w 366"/>
                <a:gd name="T51" fmla="*/ 378 h 594"/>
                <a:gd name="T52" fmla="*/ 366 w 366"/>
                <a:gd name="T53" fmla="*/ 402 h 594"/>
                <a:gd name="T54" fmla="*/ 336 w 366"/>
                <a:gd name="T55" fmla="*/ 594 h 594"/>
                <a:gd name="T56" fmla="*/ 222 w 366"/>
                <a:gd name="T57" fmla="*/ 576 h 594"/>
                <a:gd name="T58" fmla="*/ 168 w 366"/>
                <a:gd name="T59" fmla="*/ 564 h 59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66"/>
                <a:gd name="T91" fmla="*/ 0 h 594"/>
                <a:gd name="T92" fmla="*/ 366 w 366"/>
                <a:gd name="T93" fmla="*/ 594 h 59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66" h="594">
                  <a:moveTo>
                    <a:pt x="168" y="564"/>
                  </a:moveTo>
                  <a:lnTo>
                    <a:pt x="0" y="528"/>
                  </a:lnTo>
                  <a:lnTo>
                    <a:pt x="42" y="366"/>
                  </a:lnTo>
                  <a:lnTo>
                    <a:pt x="30" y="348"/>
                  </a:lnTo>
                  <a:lnTo>
                    <a:pt x="90" y="264"/>
                  </a:lnTo>
                  <a:lnTo>
                    <a:pt x="72" y="228"/>
                  </a:lnTo>
                  <a:lnTo>
                    <a:pt x="114" y="0"/>
                  </a:lnTo>
                  <a:lnTo>
                    <a:pt x="168" y="12"/>
                  </a:lnTo>
                  <a:lnTo>
                    <a:pt x="150" y="90"/>
                  </a:lnTo>
                  <a:lnTo>
                    <a:pt x="162" y="120"/>
                  </a:lnTo>
                  <a:lnTo>
                    <a:pt x="156" y="132"/>
                  </a:lnTo>
                  <a:lnTo>
                    <a:pt x="174" y="150"/>
                  </a:lnTo>
                  <a:lnTo>
                    <a:pt x="198" y="198"/>
                  </a:lnTo>
                  <a:lnTo>
                    <a:pt x="222" y="210"/>
                  </a:lnTo>
                  <a:lnTo>
                    <a:pt x="192" y="288"/>
                  </a:lnTo>
                  <a:lnTo>
                    <a:pt x="204" y="300"/>
                  </a:lnTo>
                  <a:lnTo>
                    <a:pt x="222" y="282"/>
                  </a:lnTo>
                  <a:lnTo>
                    <a:pt x="234" y="294"/>
                  </a:lnTo>
                  <a:lnTo>
                    <a:pt x="240" y="354"/>
                  </a:lnTo>
                  <a:lnTo>
                    <a:pt x="258" y="366"/>
                  </a:lnTo>
                  <a:lnTo>
                    <a:pt x="264" y="396"/>
                  </a:lnTo>
                  <a:lnTo>
                    <a:pt x="276" y="390"/>
                  </a:lnTo>
                  <a:lnTo>
                    <a:pt x="294" y="396"/>
                  </a:lnTo>
                  <a:lnTo>
                    <a:pt x="300" y="384"/>
                  </a:lnTo>
                  <a:lnTo>
                    <a:pt x="342" y="396"/>
                  </a:lnTo>
                  <a:lnTo>
                    <a:pt x="354" y="378"/>
                  </a:lnTo>
                  <a:lnTo>
                    <a:pt x="366" y="402"/>
                  </a:lnTo>
                  <a:lnTo>
                    <a:pt x="336" y="594"/>
                  </a:lnTo>
                  <a:lnTo>
                    <a:pt x="222" y="576"/>
                  </a:lnTo>
                  <a:lnTo>
                    <a:pt x="168" y="564"/>
                  </a:lnTo>
                  <a:close/>
                </a:path>
              </a:pathLst>
            </a:custGeom>
            <a:solidFill>
              <a:srgbClr val="FF8C00"/>
            </a:solidFill>
            <a:ln w="9525">
              <a:solidFill>
                <a:srgbClr val="FF8C00"/>
              </a:solidFill>
              <a:prstDash val="solid"/>
              <a:round/>
              <a:headEnd/>
              <a:tailEnd/>
            </a:ln>
          </p:spPr>
          <p:txBody>
            <a:bodyPr/>
            <a:lstStyle/>
            <a:p>
              <a:endParaRPr lang="en-US"/>
            </a:p>
          </p:txBody>
        </p:sp>
        <p:sp>
          <p:nvSpPr>
            <p:cNvPr id="14378" name="Freeform 166"/>
            <p:cNvSpPr>
              <a:spLocks/>
            </p:cNvSpPr>
            <p:nvPr/>
          </p:nvSpPr>
          <p:spPr bwMode="auto">
            <a:xfrm>
              <a:off x="1713" y="1236"/>
              <a:ext cx="366" cy="594"/>
            </a:xfrm>
            <a:custGeom>
              <a:avLst/>
              <a:gdLst>
                <a:gd name="T0" fmla="*/ 168 w 366"/>
                <a:gd name="T1" fmla="*/ 564 h 594"/>
                <a:gd name="T2" fmla="*/ 0 w 366"/>
                <a:gd name="T3" fmla="*/ 528 h 594"/>
                <a:gd name="T4" fmla="*/ 42 w 366"/>
                <a:gd name="T5" fmla="*/ 366 h 594"/>
                <a:gd name="T6" fmla="*/ 30 w 366"/>
                <a:gd name="T7" fmla="*/ 348 h 594"/>
                <a:gd name="T8" fmla="*/ 90 w 366"/>
                <a:gd name="T9" fmla="*/ 264 h 594"/>
                <a:gd name="T10" fmla="*/ 72 w 366"/>
                <a:gd name="T11" fmla="*/ 228 h 594"/>
                <a:gd name="T12" fmla="*/ 114 w 366"/>
                <a:gd name="T13" fmla="*/ 0 h 594"/>
                <a:gd name="T14" fmla="*/ 168 w 366"/>
                <a:gd name="T15" fmla="*/ 12 h 594"/>
                <a:gd name="T16" fmla="*/ 150 w 366"/>
                <a:gd name="T17" fmla="*/ 90 h 594"/>
                <a:gd name="T18" fmla="*/ 162 w 366"/>
                <a:gd name="T19" fmla="*/ 120 h 594"/>
                <a:gd name="T20" fmla="*/ 156 w 366"/>
                <a:gd name="T21" fmla="*/ 132 h 594"/>
                <a:gd name="T22" fmla="*/ 174 w 366"/>
                <a:gd name="T23" fmla="*/ 150 h 594"/>
                <a:gd name="T24" fmla="*/ 198 w 366"/>
                <a:gd name="T25" fmla="*/ 198 h 594"/>
                <a:gd name="T26" fmla="*/ 222 w 366"/>
                <a:gd name="T27" fmla="*/ 210 h 594"/>
                <a:gd name="T28" fmla="*/ 192 w 366"/>
                <a:gd name="T29" fmla="*/ 288 h 594"/>
                <a:gd name="T30" fmla="*/ 204 w 366"/>
                <a:gd name="T31" fmla="*/ 300 h 594"/>
                <a:gd name="T32" fmla="*/ 222 w 366"/>
                <a:gd name="T33" fmla="*/ 282 h 594"/>
                <a:gd name="T34" fmla="*/ 234 w 366"/>
                <a:gd name="T35" fmla="*/ 294 h 594"/>
                <a:gd name="T36" fmla="*/ 240 w 366"/>
                <a:gd name="T37" fmla="*/ 354 h 594"/>
                <a:gd name="T38" fmla="*/ 258 w 366"/>
                <a:gd name="T39" fmla="*/ 366 h 594"/>
                <a:gd name="T40" fmla="*/ 264 w 366"/>
                <a:gd name="T41" fmla="*/ 396 h 594"/>
                <a:gd name="T42" fmla="*/ 276 w 366"/>
                <a:gd name="T43" fmla="*/ 390 h 594"/>
                <a:gd name="T44" fmla="*/ 294 w 366"/>
                <a:gd name="T45" fmla="*/ 396 h 594"/>
                <a:gd name="T46" fmla="*/ 300 w 366"/>
                <a:gd name="T47" fmla="*/ 384 h 594"/>
                <a:gd name="T48" fmla="*/ 342 w 366"/>
                <a:gd name="T49" fmla="*/ 396 h 594"/>
                <a:gd name="T50" fmla="*/ 354 w 366"/>
                <a:gd name="T51" fmla="*/ 378 h 594"/>
                <a:gd name="T52" fmla="*/ 366 w 366"/>
                <a:gd name="T53" fmla="*/ 402 h 594"/>
                <a:gd name="T54" fmla="*/ 336 w 366"/>
                <a:gd name="T55" fmla="*/ 594 h 594"/>
                <a:gd name="T56" fmla="*/ 222 w 366"/>
                <a:gd name="T57" fmla="*/ 576 h 594"/>
                <a:gd name="T58" fmla="*/ 168 w 366"/>
                <a:gd name="T59" fmla="*/ 564 h 594"/>
                <a:gd name="T60" fmla="*/ 168 w 366"/>
                <a:gd name="T61" fmla="*/ 570 h 59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66"/>
                <a:gd name="T94" fmla="*/ 0 h 594"/>
                <a:gd name="T95" fmla="*/ 366 w 366"/>
                <a:gd name="T96" fmla="*/ 594 h 59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66" h="594">
                  <a:moveTo>
                    <a:pt x="168" y="564"/>
                  </a:moveTo>
                  <a:lnTo>
                    <a:pt x="0" y="528"/>
                  </a:lnTo>
                  <a:lnTo>
                    <a:pt x="42" y="366"/>
                  </a:lnTo>
                  <a:lnTo>
                    <a:pt x="30" y="348"/>
                  </a:lnTo>
                  <a:lnTo>
                    <a:pt x="90" y="264"/>
                  </a:lnTo>
                  <a:lnTo>
                    <a:pt x="72" y="228"/>
                  </a:lnTo>
                  <a:lnTo>
                    <a:pt x="114" y="0"/>
                  </a:lnTo>
                  <a:lnTo>
                    <a:pt x="168" y="12"/>
                  </a:lnTo>
                  <a:lnTo>
                    <a:pt x="150" y="90"/>
                  </a:lnTo>
                  <a:lnTo>
                    <a:pt x="162" y="120"/>
                  </a:lnTo>
                  <a:lnTo>
                    <a:pt x="156" y="132"/>
                  </a:lnTo>
                  <a:lnTo>
                    <a:pt x="174" y="150"/>
                  </a:lnTo>
                  <a:lnTo>
                    <a:pt x="198" y="198"/>
                  </a:lnTo>
                  <a:lnTo>
                    <a:pt x="222" y="210"/>
                  </a:lnTo>
                  <a:lnTo>
                    <a:pt x="192" y="288"/>
                  </a:lnTo>
                  <a:lnTo>
                    <a:pt x="204" y="300"/>
                  </a:lnTo>
                  <a:lnTo>
                    <a:pt x="222" y="282"/>
                  </a:lnTo>
                  <a:lnTo>
                    <a:pt x="234" y="294"/>
                  </a:lnTo>
                  <a:lnTo>
                    <a:pt x="240" y="354"/>
                  </a:lnTo>
                  <a:lnTo>
                    <a:pt x="258" y="366"/>
                  </a:lnTo>
                  <a:lnTo>
                    <a:pt x="264" y="396"/>
                  </a:lnTo>
                  <a:lnTo>
                    <a:pt x="276" y="390"/>
                  </a:lnTo>
                  <a:lnTo>
                    <a:pt x="294" y="396"/>
                  </a:lnTo>
                  <a:lnTo>
                    <a:pt x="300" y="384"/>
                  </a:lnTo>
                  <a:lnTo>
                    <a:pt x="342" y="396"/>
                  </a:lnTo>
                  <a:lnTo>
                    <a:pt x="354" y="378"/>
                  </a:lnTo>
                  <a:lnTo>
                    <a:pt x="366" y="402"/>
                  </a:lnTo>
                  <a:lnTo>
                    <a:pt x="336" y="594"/>
                  </a:lnTo>
                  <a:lnTo>
                    <a:pt x="222" y="576"/>
                  </a:lnTo>
                  <a:lnTo>
                    <a:pt x="168" y="564"/>
                  </a:lnTo>
                  <a:lnTo>
                    <a:pt x="168" y="570"/>
                  </a:lnTo>
                </a:path>
              </a:pathLst>
            </a:custGeom>
            <a:noFill/>
            <a:ln w="9525">
              <a:solidFill>
                <a:srgbClr val="000000"/>
              </a:solidFill>
              <a:prstDash val="solid"/>
              <a:round/>
              <a:headEnd/>
              <a:tailEnd/>
            </a:ln>
          </p:spPr>
          <p:txBody>
            <a:bodyPr/>
            <a:lstStyle/>
            <a:p>
              <a:endParaRPr lang="en-US"/>
            </a:p>
          </p:txBody>
        </p:sp>
        <p:sp>
          <p:nvSpPr>
            <p:cNvPr id="14379" name="Freeform 167"/>
            <p:cNvSpPr>
              <a:spLocks/>
            </p:cNvSpPr>
            <p:nvPr/>
          </p:nvSpPr>
          <p:spPr bwMode="auto">
            <a:xfrm>
              <a:off x="3183" y="1842"/>
              <a:ext cx="246" cy="438"/>
            </a:xfrm>
            <a:custGeom>
              <a:avLst/>
              <a:gdLst>
                <a:gd name="T0" fmla="*/ 150 w 246"/>
                <a:gd name="T1" fmla="*/ 438 h 438"/>
                <a:gd name="T2" fmla="*/ 132 w 246"/>
                <a:gd name="T3" fmla="*/ 414 h 438"/>
                <a:gd name="T4" fmla="*/ 126 w 246"/>
                <a:gd name="T5" fmla="*/ 384 h 438"/>
                <a:gd name="T6" fmla="*/ 72 w 246"/>
                <a:gd name="T7" fmla="*/ 348 h 438"/>
                <a:gd name="T8" fmla="*/ 84 w 246"/>
                <a:gd name="T9" fmla="*/ 294 h 438"/>
                <a:gd name="T10" fmla="*/ 66 w 246"/>
                <a:gd name="T11" fmla="*/ 288 h 438"/>
                <a:gd name="T12" fmla="*/ 54 w 246"/>
                <a:gd name="T13" fmla="*/ 294 h 438"/>
                <a:gd name="T14" fmla="*/ 42 w 246"/>
                <a:gd name="T15" fmla="*/ 264 h 438"/>
                <a:gd name="T16" fmla="*/ 18 w 246"/>
                <a:gd name="T17" fmla="*/ 240 h 438"/>
                <a:gd name="T18" fmla="*/ 0 w 246"/>
                <a:gd name="T19" fmla="*/ 222 h 438"/>
                <a:gd name="T20" fmla="*/ 0 w 246"/>
                <a:gd name="T21" fmla="*/ 168 h 438"/>
                <a:gd name="T22" fmla="*/ 18 w 246"/>
                <a:gd name="T23" fmla="*/ 156 h 438"/>
                <a:gd name="T24" fmla="*/ 24 w 246"/>
                <a:gd name="T25" fmla="*/ 132 h 438"/>
                <a:gd name="T26" fmla="*/ 18 w 246"/>
                <a:gd name="T27" fmla="*/ 96 h 438"/>
                <a:gd name="T28" fmla="*/ 54 w 246"/>
                <a:gd name="T29" fmla="*/ 84 h 438"/>
                <a:gd name="T30" fmla="*/ 66 w 246"/>
                <a:gd name="T31" fmla="*/ 60 h 438"/>
                <a:gd name="T32" fmla="*/ 66 w 246"/>
                <a:gd name="T33" fmla="*/ 42 h 438"/>
                <a:gd name="T34" fmla="*/ 36 w 246"/>
                <a:gd name="T35" fmla="*/ 12 h 438"/>
                <a:gd name="T36" fmla="*/ 48 w 246"/>
                <a:gd name="T37" fmla="*/ 12 h 438"/>
                <a:gd name="T38" fmla="*/ 198 w 246"/>
                <a:gd name="T39" fmla="*/ 0 h 438"/>
                <a:gd name="T40" fmla="*/ 222 w 246"/>
                <a:gd name="T41" fmla="*/ 60 h 438"/>
                <a:gd name="T42" fmla="*/ 240 w 246"/>
                <a:gd name="T43" fmla="*/ 246 h 438"/>
                <a:gd name="T44" fmla="*/ 228 w 246"/>
                <a:gd name="T45" fmla="*/ 264 h 438"/>
                <a:gd name="T46" fmla="*/ 246 w 246"/>
                <a:gd name="T47" fmla="*/ 294 h 438"/>
                <a:gd name="T48" fmla="*/ 216 w 246"/>
                <a:gd name="T49" fmla="*/ 336 h 438"/>
                <a:gd name="T50" fmla="*/ 216 w 246"/>
                <a:gd name="T51" fmla="*/ 366 h 438"/>
                <a:gd name="T52" fmla="*/ 210 w 246"/>
                <a:gd name="T53" fmla="*/ 378 h 438"/>
                <a:gd name="T54" fmla="*/ 216 w 246"/>
                <a:gd name="T55" fmla="*/ 390 h 438"/>
                <a:gd name="T56" fmla="*/ 192 w 246"/>
                <a:gd name="T57" fmla="*/ 402 h 438"/>
                <a:gd name="T58" fmla="*/ 198 w 246"/>
                <a:gd name="T59" fmla="*/ 426 h 438"/>
                <a:gd name="T60" fmla="*/ 162 w 246"/>
                <a:gd name="T61" fmla="*/ 414 h 438"/>
                <a:gd name="T62" fmla="*/ 150 w 246"/>
                <a:gd name="T63" fmla="*/ 432 h 438"/>
                <a:gd name="T64" fmla="*/ 150 w 246"/>
                <a:gd name="T65" fmla="*/ 438 h 4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438"/>
                <a:gd name="T101" fmla="*/ 246 w 246"/>
                <a:gd name="T102" fmla="*/ 438 h 4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438">
                  <a:moveTo>
                    <a:pt x="150" y="438"/>
                  </a:moveTo>
                  <a:lnTo>
                    <a:pt x="132" y="414"/>
                  </a:lnTo>
                  <a:lnTo>
                    <a:pt x="126" y="384"/>
                  </a:lnTo>
                  <a:lnTo>
                    <a:pt x="72" y="348"/>
                  </a:lnTo>
                  <a:lnTo>
                    <a:pt x="84" y="294"/>
                  </a:lnTo>
                  <a:lnTo>
                    <a:pt x="66" y="288"/>
                  </a:lnTo>
                  <a:lnTo>
                    <a:pt x="54" y="294"/>
                  </a:lnTo>
                  <a:lnTo>
                    <a:pt x="42" y="264"/>
                  </a:lnTo>
                  <a:lnTo>
                    <a:pt x="18" y="240"/>
                  </a:lnTo>
                  <a:lnTo>
                    <a:pt x="0" y="222"/>
                  </a:lnTo>
                  <a:lnTo>
                    <a:pt x="0" y="168"/>
                  </a:lnTo>
                  <a:lnTo>
                    <a:pt x="18" y="156"/>
                  </a:lnTo>
                  <a:lnTo>
                    <a:pt x="24" y="132"/>
                  </a:lnTo>
                  <a:lnTo>
                    <a:pt x="18" y="96"/>
                  </a:lnTo>
                  <a:lnTo>
                    <a:pt x="54" y="84"/>
                  </a:lnTo>
                  <a:lnTo>
                    <a:pt x="66" y="60"/>
                  </a:lnTo>
                  <a:lnTo>
                    <a:pt x="66" y="42"/>
                  </a:lnTo>
                  <a:lnTo>
                    <a:pt x="36" y="12"/>
                  </a:lnTo>
                  <a:lnTo>
                    <a:pt x="48" y="12"/>
                  </a:lnTo>
                  <a:lnTo>
                    <a:pt x="198" y="0"/>
                  </a:lnTo>
                  <a:lnTo>
                    <a:pt x="222" y="60"/>
                  </a:lnTo>
                  <a:lnTo>
                    <a:pt x="240" y="246"/>
                  </a:lnTo>
                  <a:lnTo>
                    <a:pt x="228" y="264"/>
                  </a:lnTo>
                  <a:lnTo>
                    <a:pt x="246" y="294"/>
                  </a:lnTo>
                  <a:lnTo>
                    <a:pt x="216" y="336"/>
                  </a:lnTo>
                  <a:lnTo>
                    <a:pt x="216" y="366"/>
                  </a:lnTo>
                  <a:lnTo>
                    <a:pt x="210" y="378"/>
                  </a:lnTo>
                  <a:lnTo>
                    <a:pt x="216" y="390"/>
                  </a:lnTo>
                  <a:lnTo>
                    <a:pt x="192" y="402"/>
                  </a:lnTo>
                  <a:lnTo>
                    <a:pt x="198" y="426"/>
                  </a:lnTo>
                  <a:lnTo>
                    <a:pt x="162" y="414"/>
                  </a:lnTo>
                  <a:lnTo>
                    <a:pt x="150" y="432"/>
                  </a:lnTo>
                  <a:lnTo>
                    <a:pt x="150" y="438"/>
                  </a:lnTo>
                  <a:close/>
                </a:path>
              </a:pathLst>
            </a:custGeom>
            <a:solidFill>
              <a:srgbClr val="FF4500"/>
            </a:solidFill>
            <a:ln w="9525">
              <a:solidFill>
                <a:srgbClr val="FF4500"/>
              </a:solidFill>
              <a:prstDash val="solid"/>
              <a:round/>
              <a:headEnd/>
              <a:tailEnd/>
            </a:ln>
          </p:spPr>
          <p:txBody>
            <a:bodyPr/>
            <a:lstStyle/>
            <a:p>
              <a:endParaRPr lang="en-US"/>
            </a:p>
          </p:txBody>
        </p:sp>
        <p:sp>
          <p:nvSpPr>
            <p:cNvPr id="14380" name="Freeform 168"/>
            <p:cNvSpPr>
              <a:spLocks/>
            </p:cNvSpPr>
            <p:nvPr/>
          </p:nvSpPr>
          <p:spPr bwMode="auto">
            <a:xfrm>
              <a:off x="3183" y="1842"/>
              <a:ext cx="246" cy="444"/>
            </a:xfrm>
            <a:custGeom>
              <a:avLst/>
              <a:gdLst>
                <a:gd name="T0" fmla="*/ 150 w 246"/>
                <a:gd name="T1" fmla="*/ 438 h 444"/>
                <a:gd name="T2" fmla="*/ 132 w 246"/>
                <a:gd name="T3" fmla="*/ 414 h 444"/>
                <a:gd name="T4" fmla="*/ 126 w 246"/>
                <a:gd name="T5" fmla="*/ 384 h 444"/>
                <a:gd name="T6" fmla="*/ 72 w 246"/>
                <a:gd name="T7" fmla="*/ 348 h 444"/>
                <a:gd name="T8" fmla="*/ 84 w 246"/>
                <a:gd name="T9" fmla="*/ 294 h 444"/>
                <a:gd name="T10" fmla="*/ 66 w 246"/>
                <a:gd name="T11" fmla="*/ 288 h 444"/>
                <a:gd name="T12" fmla="*/ 54 w 246"/>
                <a:gd name="T13" fmla="*/ 294 h 444"/>
                <a:gd name="T14" fmla="*/ 42 w 246"/>
                <a:gd name="T15" fmla="*/ 264 h 444"/>
                <a:gd name="T16" fmla="*/ 18 w 246"/>
                <a:gd name="T17" fmla="*/ 240 h 444"/>
                <a:gd name="T18" fmla="*/ 0 w 246"/>
                <a:gd name="T19" fmla="*/ 222 h 444"/>
                <a:gd name="T20" fmla="*/ 0 w 246"/>
                <a:gd name="T21" fmla="*/ 168 h 444"/>
                <a:gd name="T22" fmla="*/ 18 w 246"/>
                <a:gd name="T23" fmla="*/ 156 h 444"/>
                <a:gd name="T24" fmla="*/ 24 w 246"/>
                <a:gd name="T25" fmla="*/ 132 h 444"/>
                <a:gd name="T26" fmla="*/ 18 w 246"/>
                <a:gd name="T27" fmla="*/ 96 h 444"/>
                <a:gd name="T28" fmla="*/ 54 w 246"/>
                <a:gd name="T29" fmla="*/ 84 h 444"/>
                <a:gd name="T30" fmla="*/ 66 w 246"/>
                <a:gd name="T31" fmla="*/ 60 h 444"/>
                <a:gd name="T32" fmla="*/ 66 w 246"/>
                <a:gd name="T33" fmla="*/ 42 h 444"/>
                <a:gd name="T34" fmla="*/ 36 w 246"/>
                <a:gd name="T35" fmla="*/ 12 h 444"/>
                <a:gd name="T36" fmla="*/ 48 w 246"/>
                <a:gd name="T37" fmla="*/ 12 h 444"/>
                <a:gd name="T38" fmla="*/ 198 w 246"/>
                <a:gd name="T39" fmla="*/ 0 h 444"/>
                <a:gd name="T40" fmla="*/ 222 w 246"/>
                <a:gd name="T41" fmla="*/ 60 h 444"/>
                <a:gd name="T42" fmla="*/ 240 w 246"/>
                <a:gd name="T43" fmla="*/ 246 h 444"/>
                <a:gd name="T44" fmla="*/ 228 w 246"/>
                <a:gd name="T45" fmla="*/ 264 h 444"/>
                <a:gd name="T46" fmla="*/ 246 w 246"/>
                <a:gd name="T47" fmla="*/ 294 h 444"/>
                <a:gd name="T48" fmla="*/ 216 w 246"/>
                <a:gd name="T49" fmla="*/ 336 h 444"/>
                <a:gd name="T50" fmla="*/ 216 w 246"/>
                <a:gd name="T51" fmla="*/ 366 h 444"/>
                <a:gd name="T52" fmla="*/ 210 w 246"/>
                <a:gd name="T53" fmla="*/ 378 h 444"/>
                <a:gd name="T54" fmla="*/ 216 w 246"/>
                <a:gd name="T55" fmla="*/ 390 h 444"/>
                <a:gd name="T56" fmla="*/ 192 w 246"/>
                <a:gd name="T57" fmla="*/ 402 h 444"/>
                <a:gd name="T58" fmla="*/ 198 w 246"/>
                <a:gd name="T59" fmla="*/ 426 h 444"/>
                <a:gd name="T60" fmla="*/ 162 w 246"/>
                <a:gd name="T61" fmla="*/ 414 h 444"/>
                <a:gd name="T62" fmla="*/ 150 w 246"/>
                <a:gd name="T63" fmla="*/ 432 h 444"/>
                <a:gd name="T64" fmla="*/ 150 w 246"/>
                <a:gd name="T65" fmla="*/ 438 h 444"/>
                <a:gd name="T66" fmla="*/ 150 w 246"/>
                <a:gd name="T67" fmla="*/ 444 h 44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6"/>
                <a:gd name="T103" fmla="*/ 0 h 444"/>
                <a:gd name="T104" fmla="*/ 246 w 246"/>
                <a:gd name="T105" fmla="*/ 444 h 44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6" h="444">
                  <a:moveTo>
                    <a:pt x="150" y="438"/>
                  </a:moveTo>
                  <a:lnTo>
                    <a:pt x="132" y="414"/>
                  </a:lnTo>
                  <a:lnTo>
                    <a:pt x="126" y="384"/>
                  </a:lnTo>
                  <a:lnTo>
                    <a:pt x="72" y="348"/>
                  </a:lnTo>
                  <a:lnTo>
                    <a:pt x="84" y="294"/>
                  </a:lnTo>
                  <a:lnTo>
                    <a:pt x="66" y="288"/>
                  </a:lnTo>
                  <a:lnTo>
                    <a:pt x="54" y="294"/>
                  </a:lnTo>
                  <a:lnTo>
                    <a:pt x="42" y="264"/>
                  </a:lnTo>
                  <a:lnTo>
                    <a:pt x="18" y="240"/>
                  </a:lnTo>
                  <a:lnTo>
                    <a:pt x="0" y="222"/>
                  </a:lnTo>
                  <a:lnTo>
                    <a:pt x="0" y="168"/>
                  </a:lnTo>
                  <a:lnTo>
                    <a:pt x="18" y="156"/>
                  </a:lnTo>
                  <a:lnTo>
                    <a:pt x="24" y="132"/>
                  </a:lnTo>
                  <a:lnTo>
                    <a:pt x="18" y="96"/>
                  </a:lnTo>
                  <a:lnTo>
                    <a:pt x="54" y="84"/>
                  </a:lnTo>
                  <a:lnTo>
                    <a:pt x="66" y="60"/>
                  </a:lnTo>
                  <a:lnTo>
                    <a:pt x="66" y="42"/>
                  </a:lnTo>
                  <a:lnTo>
                    <a:pt x="36" y="12"/>
                  </a:lnTo>
                  <a:lnTo>
                    <a:pt x="48" y="12"/>
                  </a:lnTo>
                  <a:lnTo>
                    <a:pt x="198" y="0"/>
                  </a:lnTo>
                  <a:lnTo>
                    <a:pt x="222" y="60"/>
                  </a:lnTo>
                  <a:lnTo>
                    <a:pt x="240" y="246"/>
                  </a:lnTo>
                  <a:lnTo>
                    <a:pt x="228" y="264"/>
                  </a:lnTo>
                  <a:lnTo>
                    <a:pt x="246" y="294"/>
                  </a:lnTo>
                  <a:lnTo>
                    <a:pt x="216" y="336"/>
                  </a:lnTo>
                  <a:lnTo>
                    <a:pt x="216" y="366"/>
                  </a:lnTo>
                  <a:lnTo>
                    <a:pt x="210" y="378"/>
                  </a:lnTo>
                  <a:lnTo>
                    <a:pt x="216" y="390"/>
                  </a:lnTo>
                  <a:lnTo>
                    <a:pt x="192" y="402"/>
                  </a:lnTo>
                  <a:lnTo>
                    <a:pt x="198" y="426"/>
                  </a:lnTo>
                  <a:lnTo>
                    <a:pt x="162" y="414"/>
                  </a:lnTo>
                  <a:lnTo>
                    <a:pt x="150" y="432"/>
                  </a:lnTo>
                  <a:lnTo>
                    <a:pt x="150" y="438"/>
                  </a:lnTo>
                  <a:lnTo>
                    <a:pt x="150" y="444"/>
                  </a:lnTo>
                </a:path>
              </a:pathLst>
            </a:custGeom>
            <a:noFill/>
            <a:ln w="9525">
              <a:solidFill>
                <a:srgbClr val="000000"/>
              </a:solidFill>
              <a:prstDash val="solid"/>
              <a:round/>
              <a:headEnd/>
              <a:tailEnd/>
            </a:ln>
          </p:spPr>
          <p:txBody>
            <a:bodyPr/>
            <a:lstStyle/>
            <a:p>
              <a:endParaRPr lang="en-US"/>
            </a:p>
          </p:txBody>
        </p:sp>
        <p:sp>
          <p:nvSpPr>
            <p:cNvPr id="14381" name="Freeform 169"/>
            <p:cNvSpPr>
              <a:spLocks/>
            </p:cNvSpPr>
            <p:nvPr/>
          </p:nvSpPr>
          <p:spPr bwMode="auto">
            <a:xfrm>
              <a:off x="3399" y="1884"/>
              <a:ext cx="186" cy="324"/>
            </a:xfrm>
            <a:custGeom>
              <a:avLst/>
              <a:gdLst>
                <a:gd name="T0" fmla="*/ 0 w 186"/>
                <a:gd name="T1" fmla="*/ 324 h 324"/>
                <a:gd name="T2" fmla="*/ 0 w 186"/>
                <a:gd name="T3" fmla="*/ 294 h 324"/>
                <a:gd name="T4" fmla="*/ 30 w 186"/>
                <a:gd name="T5" fmla="*/ 252 h 324"/>
                <a:gd name="T6" fmla="*/ 12 w 186"/>
                <a:gd name="T7" fmla="*/ 222 h 324"/>
                <a:gd name="T8" fmla="*/ 24 w 186"/>
                <a:gd name="T9" fmla="*/ 204 h 324"/>
                <a:gd name="T10" fmla="*/ 6 w 186"/>
                <a:gd name="T11" fmla="*/ 18 h 324"/>
                <a:gd name="T12" fmla="*/ 24 w 186"/>
                <a:gd name="T13" fmla="*/ 24 h 324"/>
                <a:gd name="T14" fmla="*/ 48 w 186"/>
                <a:gd name="T15" fmla="*/ 12 h 324"/>
                <a:gd name="T16" fmla="*/ 162 w 186"/>
                <a:gd name="T17" fmla="*/ 0 h 324"/>
                <a:gd name="T18" fmla="*/ 186 w 186"/>
                <a:gd name="T19" fmla="*/ 204 h 324"/>
                <a:gd name="T20" fmla="*/ 186 w 186"/>
                <a:gd name="T21" fmla="*/ 228 h 324"/>
                <a:gd name="T22" fmla="*/ 150 w 186"/>
                <a:gd name="T23" fmla="*/ 240 h 324"/>
                <a:gd name="T24" fmla="*/ 156 w 186"/>
                <a:gd name="T25" fmla="*/ 252 h 324"/>
                <a:gd name="T26" fmla="*/ 126 w 186"/>
                <a:gd name="T27" fmla="*/ 300 h 324"/>
                <a:gd name="T28" fmla="*/ 108 w 186"/>
                <a:gd name="T29" fmla="*/ 300 h 324"/>
                <a:gd name="T30" fmla="*/ 102 w 186"/>
                <a:gd name="T31" fmla="*/ 288 h 324"/>
                <a:gd name="T32" fmla="*/ 84 w 186"/>
                <a:gd name="T33" fmla="*/ 312 h 324"/>
                <a:gd name="T34" fmla="*/ 72 w 186"/>
                <a:gd name="T35" fmla="*/ 306 h 324"/>
                <a:gd name="T36" fmla="*/ 60 w 186"/>
                <a:gd name="T37" fmla="*/ 324 h 324"/>
                <a:gd name="T38" fmla="*/ 24 w 186"/>
                <a:gd name="T39" fmla="*/ 312 h 324"/>
                <a:gd name="T40" fmla="*/ 24 w 186"/>
                <a:gd name="T41" fmla="*/ 324 h 324"/>
                <a:gd name="T42" fmla="*/ 12 w 186"/>
                <a:gd name="T43" fmla="*/ 318 h 324"/>
                <a:gd name="T44" fmla="*/ 6 w 186"/>
                <a:gd name="T45" fmla="*/ 324 h 324"/>
                <a:gd name="T46" fmla="*/ 0 w 186"/>
                <a:gd name="T47" fmla="*/ 324 h 3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86"/>
                <a:gd name="T73" fmla="*/ 0 h 324"/>
                <a:gd name="T74" fmla="*/ 186 w 186"/>
                <a:gd name="T75" fmla="*/ 324 h 3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86" h="324">
                  <a:moveTo>
                    <a:pt x="0" y="324"/>
                  </a:moveTo>
                  <a:lnTo>
                    <a:pt x="0" y="294"/>
                  </a:lnTo>
                  <a:lnTo>
                    <a:pt x="30" y="252"/>
                  </a:lnTo>
                  <a:lnTo>
                    <a:pt x="12" y="222"/>
                  </a:lnTo>
                  <a:lnTo>
                    <a:pt x="24" y="204"/>
                  </a:lnTo>
                  <a:lnTo>
                    <a:pt x="6" y="18"/>
                  </a:lnTo>
                  <a:lnTo>
                    <a:pt x="24" y="24"/>
                  </a:lnTo>
                  <a:lnTo>
                    <a:pt x="48" y="12"/>
                  </a:lnTo>
                  <a:lnTo>
                    <a:pt x="162" y="0"/>
                  </a:lnTo>
                  <a:lnTo>
                    <a:pt x="186" y="204"/>
                  </a:lnTo>
                  <a:lnTo>
                    <a:pt x="186" y="228"/>
                  </a:lnTo>
                  <a:lnTo>
                    <a:pt x="150" y="240"/>
                  </a:lnTo>
                  <a:lnTo>
                    <a:pt x="156" y="252"/>
                  </a:lnTo>
                  <a:lnTo>
                    <a:pt x="126" y="300"/>
                  </a:lnTo>
                  <a:lnTo>
                    <a:pt x="108" y="300"/>
                  </a:lnTo>
                  <a:lnTo>
                    <a:pt x="102" y="288"/>
                  </a:lnTo>
                  <a:lnTo>
                    <a:pt x="84" y="312"/>
                  </a:lnTo>
                  <a:lnTo>
                    <a:pt x="72" y="306"/>
                  </a:lnTo>
                  <a:lnTo>
                    <a:pt x="60" y="324"/>
                  </a:lnTo>
                  <a:lnTo>
                    <a:pt x="24" y="312"/>
                  </a:lnTo>
                  <a:lnTo>
                    <a:pt x="24" y="324"/>
                  </a:lnTo>
                  <a:lnTo>
                    <a:pt x="12" y="318"/>
                  </a:lnTo>
                  <a:lnTo>
                    <a:pt x="6" y="324"/>
                  </a:lnTo>
                  <a:lnTo>
                    <a:pt x="0" y="324"/>
                  </a:lnTo>
                  <a:close/>
                </a:path>
              </a:pathLst>
            </a:custGeom>
            <a:solidFill>
              <a:srgbClr val="FF4500"/>
            </a:solidFill>
            <a:ln w="9525">
              <a:solidFill>
                <a:srgbClr val="FF4500"/>
              </a:solidFill>
              <a:prstDash val="solid"/>
              <a:round/>
              <a:headEnd/>
              <a:tailEnd/>
            </a:ln>
          </p:spPr>
          <p:txBody>
            <a:bodyPr/>
            <a:lstStyle/>
            <a:p>
              <a:endParaRPr lang="en-US"/>
            </a:p>
          </p:txBody>
        </p:sp>
        <p:sp>
          <p:nvSpPr>
            <p:cNvPr id="14382" name="Freeform 170"/>
            <p:cNvSpPr>
              <a:spLocks/>
            </p:cNvSpPr>
            <p:nvPr/>
          </p:nvSpPr>
          <p:spPr bwMode="auto">
            <a:xfrm>
              <a:off x="3399" y="1884"/>
              <a:ext cx="186" cy="330"/>
            </a:xfrm>
            <a:custGeom>
              <a:avLst/>
              <a:gdLst>
                <a:gd name="T0" fmla="*/ 0 w 186"/>
                <a:gd name="T1" fmla="*/ 324 h 330"/>
                <a:gd name="T2" fmla="*/ 0 w 186"/>
                <a:gd name="T3" fmla="*/ 294 h 330"/>
                <a:gd name="T4" fmla="*/ 30 w 186"/>
                <a:gd name="T5" fmla="*/ 252 h 330"/>
                <a:gd name="T6" fmla="*/ 12 w 186"/>
                <a:gd name="T7" fmla="*/ 222 h 330"/>
                <a:gd name="T8" fmla="*/ 24 w 186"/>
                <a:gd name="T9" fmla="*/ 204 h 330"/>
                <a:gd name="T10" fmla="*/ 6 w 186"/>
                <a:gd name="T11" fmla="*/ 18 h 330"/>
                <a:gd name="T12" fmla="*/ 24 w 186"/>
                <a:gd name="T13" fmla="*/ 24 h 330"/>
                <a:gd name="T14" fmla="*/ 48 w 186"/>
                <a:gd name="T15" fmla="*/ 12 h 330"/>
                <a:gd name="T16" fmla="*/ 162 w 186"/>
                <a:gd name="T17" fmla="*/ 0 h 330"/>
                <a:gd name="T18" fmla="*/ 186 w 186"/>
                <a:gd name="T19" fmla="*/ 204 h 330"/>
                <a:gd name="T20" fmla="*/ 186 w 186"/>
                <a:gd name="T21" fmla="*/ 228 h 330"/>
                <a:gd name="T22" fmla="*/ 150 w 186"/>
                <a:gd name="T23" fmla="*/ 240 h 330"/>
                <a:gd name="T24" fmla="*/ 156 w 186"/>
                <a:gd name="T25" fmla="*/ 252 h 330"/>
                <a:gd name="T26" fmla="*/ 126 w 186"/>
                <a:gd name="T27" fmla="*/ 300 h 330"/>
                <a:gd name="T28" fmla="*/ 108 w 186"/>
                <a:gd name="T29" fmla="*/ 300 h 330"/>
                <a:gd name="T30" fmla="*/ 102 w 186"/>
                <a:gd name="T31" fmla="*/ 288 h 330"/>
                <a:gd name="T32" fmla="*/ 84 w 186"/>
                <a:gd name="T33" fmla="*/ 312 h 330"/>
                <a:gd name="T34" fmla="*/ 72 w 186"/>
                <a:gd name="T35" fmla="*/ 306 h 330"/>
                <a:gd name="T36" fmla="*/ 60 w 186"/>
                <a:gd name="T37" fmla="*/ 324 h 330"/>
                <a:gd name="T38" fmla="*/ 24 w 186"/>
                <a:gd name="T39" fmla="*/ 312 h 330"/>
                <a:gd name="T40" fmla="*/ 24 w 186"/>
                <a:gd name="T41" fmla="*/ 324 h 330"/>
                <a:gd name="T42" fmla="*/ 12 w 186"/>
                <a:gd name="T43" fmla="*/ 318 h 330"/>
                <a:gd name="T44" fmla="*/ 6 w 186"/>
                <a:gd name="T45" fmla="*/ 324 h 330"/>
                <a:gd name="T46" fmla="*/ 0 w 186"/>
                <a:gd name="T47" fmla="*/ 324 h 330"/>
                <a:gd name="T48" fmla="*/ 0 w 186"/>
                <a:gd name="T49" fmla="*/ 330 h 33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6"/>
                <a:gd name="T76" fmla="*/ 0 h 330"/>
                <a:gd name="T77" fmla="*/ 186 w 186"/>
                <a:gd name="T78" fmla="*/ 330 h 33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6" h="330">
                  <a:moveTo>
                    <a:pt x="0" y="324"/>
                  </a:moveTo>
                  <a:lnTo>
                    <a:pt x="0" y="294"/>
                  </a:lnTo>
                  <a:lnTo>
                    <a:pt x="30" y="252"/>
                  </a:lnTo>
                  <a:lnTo>
                    <a:pt x="12" y="222"/>
                  </a:lnTo>
                  <a:lnTo>
                    <a:pt x="24" y="204"/>
                  </a:lnTo>
                  <a:lnTo>
                    <a:pt x="6" y="18"/>
                  </a:lnTo>
                  <a:lnTo>
                    <a:pt x="24" y="24"/>
                  </a:lnTo>
                  <a:lnTo>
                    <a:pt x="48" y="12"/>
                  </a:lnTo>
                  <a:lnTo>
                    <a:pt x="162" y="0"/>
                  </a:lnTo>
                  <a:lnTo>
                    <a:pt x="186" y="204"/>
                  </a:lnTo>
                  <a:lnTo>
                    <a:pt x="186" y="228"/>
                  </a:lnTo>
                  <a:lnTo>
                    <a:pt x="150" y="240"/>
                  </a:lnTo>
                  <a:lnTo>
                    <a:pt x="156" y="252"/>
                  </a:lnTo>
                  <a:lnTo>
                    <a:pt x="126" y="300"/>
                  </a:lnTo>
                  <a:lnTo>
                    <a:pt x="108" y="300"/>
                  </a:lnTo>
                  <a:lnTo>
                    <a:pt x="102" y="288"/>
                  </a:lnTo>
                  <a:lnTo>
                    <a:pt x="84" y="312"/>
                  </a:lnTo>
                  <a:lnTo>
                    <a:pt x="72" y="306"/>
                  </a:lnTo>
                  <a:lnTo>
                    <a:pt x="60" y="324"/>
                  </a:lnTo>
                  <a:lnTo>
                    <a:pt x="24" y="312"/>
                  </a:lnTo>
                  <a:lnTo>
                    <a:pt x="24" y="324"/>
                  </a:lnTo>
                  <a:lnTo>
                    <a:pt x="12" y="318"/>
                  </a:lnTo>
                  <a:lnTo>
                    <a:pt x="6" y="324"/>
                  </a:lnTo>
                  <a:lnTo>
                    <a:pt x="0" y="324"/>
                  </a:lnTo>
                  <a:lnTo>
                    <a:pt x="0" y="330"/>
                  </a:lnTo>
                </a:path>
              </a:pathLst>
            </a:custGeom>
            <a:noFill/>
            <a:ln w="9525">
              <a:solidFill>
                <a:srgbClr val="000000"/>
              </a:solidFill>
              <a:prstDash val="solid"/>
              <a:round/>
              <a:headEnd/>
              <a:tailEnd/>
            </a:ln>
          </p:spPr>
          <p:txBody>
            <a:bodyPr/>
            <a:lstStyle/>
            <a:p>
              <a:endParaRPr lang="en-US"/>
            </a:p>
          </p:txBody>
        </p:sp>
        <p:sp>
          <p:nvSpPr>
            <p:cNvPr id="14383" name="Freeform 171"/>
            <p:cNvSpPr>
              <a:spLocks/>
            </p:cNvSpPr>
            <p:nvPr/>
          </p:nvSpPr>
          <p:spPr bwMode="auto">
            <a:xfrm>
              <a:off x="2877" y="1776"/>
              <a:ext cx="372" cy="246"/>
            </a:xfrm>
            <a:custGeom>
              <a:avLst/>
              <a:gdLst>
                <a:gd name="T0" fmla="*/ 306 w 372"/>
                <a:gd name="T1" fmla="*/ 246 h 246"/>
                <a:gd name="T2" fmla="*/ 288 w 372"/>
                <a:gd name="T3" fmla="*/ 228 h 246"/>
                <a:gd name="T4" fmla="*/ 54 w 372"/>
                <a:gd name="T5" fmla="*/ 234 h 246"/>
                <a:gd name="T6" fmla="*/ 42 w 372"/>
                <a:gd name="T7" fmla="*/ 180 h 246"/>
                <a:gd name="T8" fmla="*/ 12 w 372"/>
                <a:gd name="T9" fmla="*/ 90 h 246"/>
                <a:gd name="T10" fmla="*/ 0 w 372"/>
                <a:gd name="T11" fmla="*/ 66 h 246"/>
                <a:gd name="T12" fmla="*/ 12 w 372"/>
                <a:gd name="T13" fmla="*/ 36 h 246"/>
                <a:gd name="T14" fmla="*/ 6 w 372"/>
                <a:gd name="T15" fmla="*/ 12 h 246"/>
                <a:gd name="T16" fmla="*/ 12 w 372"/>
                <a:gd name="T17" fmla="*/ 6 h 246"/>
                <a:gd name="T18" fmla="*/ 306 w 372"/>
                <a:gd name="T19" fmla="*/ 0 h 246"/>
                <a:gd name="T20" fmla="*/ 318 w 372"/>
                <a:gd name="T21" fmla="*/ 18 h 246"/>
                <a:gd name="T22" fmla="*/ 312 w 372"/>
                <a:gd name="T23" fmla="*/ 36 h 246"/>
                <a:gd name="T24" fmla="*/ 318 w 372"/>
                <a:gd name="T25" fmla="*/ 60 h 246"/>
                <a:gd name="T26" fmla="*/ 342 w 372"/>
                <a:gd name="T27" fmla="*/ 78 h 246"/>
                <a:gd name="T28" fmla="*/ 372 w 372"/>
                <a:gd name="T29" fmla="*/ 108 h 246"/>
                <a:gd name="T30" fmla="*/ 372 w 372"/>
                <a:gd name="T31" fmla="*/ 126 h 246"/>
                <a:gd name="T32" fmla="*/ 360 w 372"/>
                <a:gd name="T33" fmla="*/ 150 h 246"/>
                <a:gd name="T34" fmla="*/ 324 w 372"/>
                <a:gd name="T35" fmla="*/ 162 h 246"/>
                <a:gd name="T36" fmla="*/ 330 w 372"/>
                <a:gd name="T37" fmla="*/ 198 h 246"/>
                <a:gd name="T38" fmla="*/ 324 w 372"/>
                <a:gd name="T39" fmla="*/ 222 h 246"/>
                <a:gd name="T40" fmla="*/ 306 w 372"/>
                <a:gd name="T41" fmla="*/ 234 h 246"/>
                <a:gd name="T42" fmla="*/ 306 w 372"/>
                <a:gd name="T43" fmla="*/ 246 h 2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72"/>
                <a:gd name="T67" fmla="*/ 0 h 246"/>
                <a:gd name="T68" fmla="*/ 372 w 372"/>
                <a:gd name="T69" fmla="*/ 246 h 24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72" h="246">
                  <a:moveTo>
                    <a:pt x="306" y="246"/>
                  </a:moveTo>
                  <a:lnTo>
                    <a:pt x="288" y="228"/>
                  </a:lnTo>
                  <a:lnTo>
                    <a:pt x="54" y="234"/>
                  </a:lnTo>
                  <a:lnTo>
                    <a:pt x="42" y="180"/>
                  </a:lnTo>
                  <a:lnTo>
                    <a:pt x="12" y="90"/>
                  </a:lnTo>
                  <a:lnTo>
                    <a:pt x="0" y="66"/>
                  </a:lnTo>
                  <a:lnTo>
                    <a:pt x="12" y="36"/>
                  </a:lnTo>
                  <a:lnTo>
                    <a:pt x="6" y="12"/>
                  </a:lnTo>
                  <a:lnTo>
                    <a:pt x="12" y="6"/>
                  </a:lnTo>
                  <a:lnTo>
                    <a:pt x="306" y="0"/>
                  </a:lnTo>
                  <a:lnTo>
                    <a:pt x="318" y="18"/>
                  </a:lnTo>
                  <a:lnTo>
                    <a:pt x="312" y="36"/>
                  </a:lnTo>
                  <a:lnTo>
                    <a:pt x="318" y="60"/>
                  </a:lnTo>
                  <a:lnTo>
                    <a:pt x="342" y="78"/>
                  </a:lnTo>
                  <a:lnTo>
                    <a:pt x="372" y="108"/>
                  </a:lnTo>
                  <a:lnTo>
                    <a:pt x="372" y="126"/>
                  </a:lnTo>
                  <a:lnTo>
                    <a:pt x="360" y="150"/>
                  </a:lnTo>
                  <a:lnTo>
                    <a:pt x="324" y="162"/>
                  </a:lnTo>
                  <a:lnTo>
                    <a:pt x="330" y="198"/>
                  </a:lnTo>
                  <a:lnTo>
                    <a:pt x="324" y="222"/>
                  </a:lnTo>
                  <a:lnTo>
                    <a:pt x="306" y="234"/>
                  </a:lnTo>
                  <a:lnTo>
                    <a:pt x="306" y="246"/>
                  </a:lnTo>
                  <a:close/>
                </a:path>
              </a:pathLst>
            </a:custGeom>
            <a:solidFill>
              <a:srgbClr val="FF8C00"/>
            </a:solidFill>
            <a:ln w="9525">
              <a:solidFill>
                <a:srgbClr val="FF8C00"/>
              </a:solidFill>
              <a:prstDash val="solid"/>
              <a:round/>
              <a:headEnd/>
              <a:tailEnd/>
            </a:ln>
          </p:spPr>
          <p:txBody>
            <a:bodyPr/>
            <a:lstStyle/>
            <a:p>
              <a:endParaRPr lang="en-US"/>
            </a:p>
          </p:txBody>
        </p:sp>
        <p:sp>
          <p:nvSpPr>
            <p:cNvPr id="14384" name="Freeform 172"/>
            <p:cNvSpPr>
              <a:spLocks/>
            </p:cNvSpPr>
            <p:nvPr/>
          </p:nvSpPr>
          <p:spPr bwMode="auto">
            <a:xfrm>
              <a:off x="2877" y="1776"/>
              <a:ext cx="372" cy="252"/>
            </a:xfrm>
            <a:custGeom>
              <a:avLst/>
              <a:gdLst>
                <a:gd name="T0" fmla="*/ 306 w 372"/>
                <a:gd name="T1" fmla="*/ 246 h 252"/>
                <a:gd name="T2" fmla="*/ 288 w 372"/>
                <a:gd name="T3" fmla="*/ 228 h 252"/>
                <a:gd name="T4" fmla="*/ 54 w 372"/>
                <a:gd name="T5" fmla="*/ 234 h 252"/>
                <a:gd name="T6" fmla="*/ 42 w 372"/>
                <a:gd name="T7" fmla="*/ 180 h 252"/>
                <a:gd name="T8" fmla="*/ 12 w 372"/>
                <a:gd name="T9" fmla="*/ 90 h 252"/>
                <a:gd name="T10" fmla="*/ 0 w 372"/>
                <a:gd name="T11" fmla="*/ 66 h 252"/>
                <a:gd name="T12" fmla="*/ 12 w 372"/>
                <a:gd name="T13" fmla="*/ 36 h 252"/>
                <a:gd name="T14" fmla="*/ 6 w 372"/>
                <a:gd name="T15" fmla="*/ 12 h 252"/>
                <a:gd name="T16" fmla="*/ 12 w 372"/>
                <a:gd name="T17" fmla="*/ 6 h 252"/>
                <a:gd name="T18" fmla="*/ 306 w 372"/>
                <a:gd name="T19" fmla="*/ 0 h 252"/>
                <a:gd name="T20" fmla="*/ 318 w 372"/>
                <a:gd name="T21" fmla="*/ 18 h 252"/>
                <a:gd name="T22" fmla="*/ 312 w 372"/>
                <a:gd name="T23" fmla="*/ 36 h 252"/>
                <a:gd name="T24" fmla="*/ 318 w 372"/>
                <a:gd name="T25" fmla="*/ 60 h 252"/>
                <a:gd name="T26" fmla="*/ 342 w 372"/>
                <a:gd name="T27" fmla="*/ 78 h 252"/>
                <a:gd name="T28" fmla="*/ 372 w 372"/>
                <a:gd name="T29" fmla="*/ 108 h 252"/>
                <a:gd name="T30" fmla="*/ 372 w 372"/>
                <a:gd name="T31" fmla="*/ 126 h 252"/>
                <a:gd name="T32" fmla="*/ 360 w 372"/>
                <a:gd name="T33" fmla="*/ 150 h 252"/>
                <a:gd name="T34" fmla="*/ 324 w 372"/>
                <a:gd name="T35" fmla="*/ 162 h 252"/>
                <a:gd name="T36" fmla="*/ 330 w 372"/>
                <a:gd name="T37" fmla="*/ 198 h 252"/>
                <a:gd name="T38" fmla="*/ 324 w 372"/>
                <a:gd name="T39" fmla="*/ 222 h 252"/>
                <a:gd name="T40" fmla="*/ 306 w 372"/>
                <a:gd name="T41" fmla="*/ 234 h 252"/>
                <a:gd name="T42" fmla="*/ 306 w 372"/>
                <a:gd name="T43" fmla="*/ 246 h 252"/>
                <a:gd name="T44" fmla="*/ 306 w 372"/>
                <a:gd name="T45" fmla="*/ 252 h 25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72"/>
                <a:gd name="T70" fmla="*/ 0 h 252"/>
                <a:gd name="T71" fmla="*/ 372 w 372"/>
                <a:gd name="T72" fmla="*/ 252 h 25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72" h="252">
                  <a:moveTo>
                    <a:pt x="306" y="246"/>
                  </a:moveTo>
                  <a:lnTo>
                    <a:pt x="288" y="228"/>
                  </a:lnTo>
                  <a:lnTo>
                    <a:pt x="54" y="234"/>
                  </a:lnTo>
                  <a:lnTo>
                    <a:pt x="42" y="180"/>
                  </a:lnTo>
                  <a:lnTo>
                    <a:pt x="12" y="90"/>
                  </a:lnTo>
                  <a:lnTo>
                    <a:pt x="0" y="66"/>
                  </a:lnTo>
                  <a:lnTo>
                    <a:pt x="12" y="36"/>
                  </a:lnTo>
                  <a:lnTo>
                    <a:pt x="6" y="12"/>
                  </a:lnTo>
                  <a:lnTo>
                    <a:pt x="12" y="6"/>
                  </a:lnTo>
                  <a:lnTo>
                    <a:pt x="306" y="0"/>
                  </a:lnTo>
                  <a:lnTo>
                    <a:pt x="318" y="18"/>
                  </a:lnTo>
                  <a:lnTo>
                    <a:pt x="312" y="36"/>
                  </a:lnTo>
                  <a:lnTo>
                    <a:pt x="318" y="60"/>
                  </a:lnTo>
                  <a:lnTo>
                    <a:pt x="342" y="78"/>
                  </a:lnTo>
                  <a:lnTo>
                    <a:pt x="372" y="108"/>
                  </a:lnTo>
                  <a:lnTo>
                    <a:pt x="372" y="126"/>
                  </a:lnTo>
                  <a:lnTo>
                    <a:pt x="360" y="150"/>
                  </a:lnTo>
                  <a:lnTo>
                    <a:pt x="324" y="162"/>
                  </a:lnTo>
                  <a:lnTo>
                    <a:pt x="330" y="198"/>
                  </a:lnTo>
                  <a:lnTo>
                    <a:pt x="324" y="222"/>
                  </a:lnTo>
                  <a:lnTo>
                    <a:pt x="306" y="234"/>
                  </a:lnTo>
                  <a:lnTo>
                    <a:pt x="306" y="246"/>
                  </a:lnTo>
                  <a:lnTo>
                    <a:pt x="306" y="252"/>
                  </a:lnTo>
                </a:path>
              </a:pathLst>
            </a:custGeom>
            <a:noFill/>
            <a:ln w="9525">
              <a:solidFill>
                <a:srgbClr val="000000"/>
              </a:solidFill>
              <a:prstDash val="solid"/>
              <a:round/>
              <a:headEnd/>
              <a:tailEnd/>
            </a:ln>
          </p:spPr>
          <p:txBody>
            <a:bodyPr/>
            <a:lstStyle/>
            <a:p>
              <a:endParaRPr lang="en-US"/>
            </a:p>
          </p:txBody>
        </p:sp>
        <p:sp>
          <p:nvSpPr>
            <p:cNvPr id="14385" name="Freeform 173"/>
            <p:cNvSpPr>
              <a:spLocks/>
            </p:cNvSpPr>
            <p:nvPr/>
          </p:nvSpPr>
          <p:spPr bwMode="auto">
            <a:xfrm>
              <a:off x="2541" y="2046"/>
              <a:ext cx="456" cy="246"/>
            </a:xfrm>
            <a:custGeom>
              <a:avLst/>
              <a:gdLst>
                <a:gd name="T0" fmla="*/ 414 w 456"/>
                <a:gd name="T1" fmla="*/ 12 h 246"/>
                <a:gd name="T2" fmla="*/ 438 w 456"/>
                <a:gd name="T3" fmla="*/ 24 h 246"/>
                <a:gd name="T4" fmla="*/ 426 w 456"/>
                <a:gd name="T5" fmla="*/ 48 h 246"/>
                <a:gd name="T6" fmla="*/ 456 w 456"/>
                <a:gd name="T7" fmla="*/ 78 h 246"/>
                <a:gd name="T8" fmla="*/ 456 w 456"/>
                <a:gd name="T9" fmla="*/ 246 h 246"/>
                <a:gd name="T10" fmla="*/ 0 w 456"/>
                <a:gd name="T11" fmla="*/ 234 h 246"/>
                <a:gd name="T12" fmla="*/ 12 w 456"/>
                <a:gd name="T13" fmla="*/ 0 h 246"/>
                <a:gd name="T14" fmla="*/ 414 w 456"/>
                <a:gd name="T15" fmla="*/ 12 h 246"/>
                <a:gd name="T16" fmla="*/ 0 60000 65536"/>
                <a:gd name="T17" fmla="*/ 0 60000 65536"/>
                <a:gd name="T18" fmla="*/ 0 60000 65536"/>
                <a:gd name="T19" fmla="*/ 0 60000 65536"/>
                <a:gd name="T20" fmla="*/ 0 60000 65536"/>
                <a:gd name="T21" fmla="*/ 0 60000 65536"/>
                <a:gd name="T22" fmla="*/ 0 60000 65536"/>
                <a:gd name="T23" fmla="*/ 0 60000 65536"/>
                <a:gd name="T24" fmla="*/ 0 w 456"/>
                <a:gd name="T25" fmla="*/ 0 h 246"/>
                <a:gd name="T26" fmla="*/ 456 w 456"/>
                <a:gd name="T27" fmla="*/ 246 h 24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56" h="246">
                  <a:moveTo>
                    <a:pt x="414" y="12"/>
                  </a:moveTo>
                  <a:lnTo>
                    <a:pt x="438" y="24"/>
                  </a:lnTo>
                  <a:lnTo>
                    <a:pt x="426" y="48"/>
                  </a:lnTo>
                  <a:lnTo>
                    <a:pt x="456" y="78"/>
                  </a:lnTo>
                  <a:lnTo>
                    <a:pt x="456" y="246"/>
                  </a:lnTo>
                  <a:lnTo>
                    <a:pt x="0" y="234"/>
                  </a:lnTo>
                  <a:lnTo>
                    <a:pt x="12" y="0"/>
                  </a:lnTo>
                  <a:lnTo>
                    <a:pt x="414" y="12"/>
                  </a:lnTo>
                  <a:close/>
                </a:path>
              </a:pathLst>
            </a:custGeom>
            <a:solidFill>
              <a:srgbClr val="FF8C00"/>
            </a:solidFill>
            <a:ln w="9525">
              <a:solidFill>
                <a:srgbClr val="FF8C00"/>
              </a:solidFill>
              <a:prstDash val="solid"/>
              <a:round/>
              <a:headEnd/>
              <a:tailEnd/>
            </a:ln>
          </p:spPr>
          <p:txBody>
            <a:bodyPr/>
            <a:lstStyle/>
            <a:p>
              <a:endParaRPr lang="en-US"/>
            </a:p>
          </p:txBody>
        </p:sp>
        <p:sp>
          <p:nvSpPr>
            <p:cNvPr id="14386" name="Freeform 174"/>
            <p:cNvSpPr>
              <a:spLocks/>
            </p:cNvSpPr>
            <p:nvPr/>
          </p:nvSpPr>
          <p:spPr bwMode="auto">
            <a:xfrm>
              <a:off x="2541" y="2046"/>
              <a:ext cx="456" cy="246"/>
            </a:xfrm>
            <a:custGeom>
              <a:avLst/>
              <a:gdLst>
                <a:gd name="T0" fmla="*/ 414 w 456"/>
                <a:gd name="T1" fmla="*/ 12 h 246"/>
                <a:gd name="T2" fmla="*/ 438 w 456"/>
                <a:gd name="T3" fmla="*/ 24 h 246"/>
                <a:gd name="T4" fmla="*/ 426 w 456"/>
                <a:gd name="T5" fmla="*/ 48 h 246"/>
                <a:gd name="T6" fmla="*/ 456 w 456"/>
                <a:gd name="T7" fmla="*/ 78 h 246"/>
                <a:gd name="T8" fmla="*/ 456 w 456"/>
                <a:gd name="T9" fmla="*/ 246 h 246"/>
                <a:gd name="T10" fmla="*/ 0 w 456"/>
                <a:gd name="T11" fmla="*/ 234 h 246"/>
                <a:gd name="T12" fmla="*/ 12 w 456"/>
                <a:gd name="T13" fmla="*/ 0 h 246"/>
                <a:gd name="T14" fmla="*/ 414 w 456"/>
                <a:gd name="T15" fmla="*/ 12 h 246"/>
                <a:gd name="T16" fmla="*/ 414 w 456"/>
                <a:gd name="T17" fmla="*/ 18 h 2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56"/>
                <a:gd name="T28" fmla="*/ 0 h 246"/>
                <a:gd name="T29" fmla="*/ 456 w 456"/>
                <a:gd name="T30" fmla="*/ 246 h 2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56" h="246">
                  <a:moveTo>
                    <a:pt x="414" y="12"/>
                  </a:moveTo>
                  <a:lnTo>
                    <a:pt x="438" y="24"/>
                  </a:lnTo>
                  <a:lnTo>
                    <a:pt x="426" y="48"/>
                  </a:lnTo>
                  <a:lnTo>
                    <a:pt x="456" y="78"/>
                  </a:lnTo>
                  <a:lnTo>
                    <a:pt x="456" y="246"/>
                  </a:lnTo>
                  <a:lnTo>
                    <a:pt x="0" y="234"/>
                  </a:lnTo>
                  <a:lnTo>
                    <a:pt x="12" y="0"/>
                  </a:lnTo>
                  <a:lnTo>
                    <a:pt x="414" y="12"/>
                  </a:lnTo>
                  <a:lnTo>
                    <a:pt x="414" y="18"/>
                  </a:lnTo>
                </a:path>
              </a:pathLst>
            </a:custGeom>
            <a:noFill/>
            <a:ln w="9525">
              <a:solidFill>
                <a:srgbClr val="000000"/>
              </a:solidFill>
              <a:prstDash val="solid"/>
              <a:round/>
              <a:headEnd/>
              <a:tailEnd/>
            </a:ln>
          </p:spPr>
          <p:txBody>
            <a:bodyPr/>
            <a:lstStyle/>
            <a:p>
              <a:endParaRPr lang="en-US"/>
            </a:p>
          </p:txBody>
        </p:sp>
        <p:sp>
          <p:nvSpPr>
            <p:cNvPr id="14387" name="Freeform 175"/>
            <p:cNvSpPr>
              <a:spLocks/>
            </p:cNvSpPr>
            <p:nvPr/>
          </p:nvSpPr>
          <p:spPr bwMode="auto">
            <a:xfrm>
              <a:off x="3321" y="2088"/>
              <a:ext cx="450" cy="228"/>
            </a:xfrm>
            <a:custGeom>
              <a:avLst/>
              <a:gdLst>
                <a:gd name="T0" fmla="*/ 360 w 450"/>
                <a:gd name="T1" fmla="*/ 186 h 228"/>
                <a:gd name="T2" fmla="*/ 84 w 450"/>
                <a:gd name="T3" fmla="*/ 210 h 228"/>
                <a:gd name="T4" fmla="*/ 84 w 450"/>
                <a:gd name="T5" fmla="*/ 222 h 228"/>
                <a:gd name="T6" fmla="*/ 0 w 450"/>
                <a:gd name="T7" fmla="*/ 228 h 228"/>
                <a:gd name="T8" fmla="*/ 6 w 450"/>
                <a:gd name="T9" fmla="*/ 222 h 228"/>
                <a:gd name="T10" fmla="*/ 18 w 450"/>
                <a:gd name="T11" fmla="*/ 222 h 228"/>
                <a:gd name="T12" fmla="*/ 12 w 450"/>
                <a:gd name="T13" fmla="*/ 192 h 228"/>
                <a:gd name="T14" fmla="*/ 12 w 450"/>
                <a:gd name="T15" fmla="*/ 186 h 228"/>
                <a:gd name="T16" fmla="*/ 24 w 450"/>
                <a:gd name="T17" fmla="*/ 168 h 228"/>
                <a:gd name="T18" fmla="*/ 60 w 450"/>
                <a:gd name="T19" fmla="*/ 180 h 228"/>
                <a:gd name="T20" fmla="*/ 54 w 450"/>
                <a:gd name="T21" fmla="*/ 156 h 228"/>
                <a:gd name="T22" fmla="*/ 78 w 450"/>
                <a:gd name="T23" fmla="*/ 144 h 228"/>
                <a:gd name="T24" fmla="*/ 72 w 450"/>
                <a:gd name="T25" fmla="*/ 132 h 228"/>
                <a:gd name="T26" fmla="*/ 78 w 450"/>
                <a:gd name="T27" fmla="*/ 120 h 228"/>
                <a:gd name="T28" fmla="*/ 84 w 450"/>
                <a:gd name="T29" fmla="*/ 120 h 228"/>
                <a:gd name="T30" fmla="*/ 90 w 450"/>
                <a:gd name="T31" fmla="*/ 114 h 228"/>
                <a:gd name="T32" fmla="*/ 102 w 450"/>
                <a:gd name="T33" fmla="*/ 120 h 228"/>
                <a:gd name="T34" fmla="*/ 102 w 450"/>
                <a:gd name="T35" fmla="*/ 108 h 228"/>
                <a:gd name="T36" fmla="*/ 138 w 450"/>
                <a:gd name="T37" fmla="*/ 120 h 228"/>
                <a:gd name="T38" fmla="*/ 150 w 450"/>
                <a:gd name="T39" fmla="*/ 102 h 228"/>
                <a:gd name="T40" fmla="*/ 162 w 450"/>
                <a:gd name="T41" fmla="*/ 108 h 228"/>
                <a:gd name="T42" fmla="*/ 180 w 450"/>
                <a:gd name="T43" fmla="*/ 84 h 228"/>
                <a:gd name="T44" fmla="*/ 186 w 450"/>
                <a:gd name="T45" fmla="*/ 96 h 228"/>
                <a:gd name="T46" fmla="*/ 204 w 450"/>
                <a:gd name="T47" fmla="*/ 96 h 228"/>
                <a:gd name="T48" fmla="*/ 234 w 450"/>
                <a:gd name="T49" fmla="*/ 48 h 228"/>
                <a:gd name="T50" fmla="*/ 228 w 450"/>
                <a:gd name="T51" fmla="*/ 36 h 228"/>
                <a:gd name="T52" fmla="*/ 264 w 450"/>
                <a:gd name="T53" fmla="*/ 24 h 228"/>
                <a:gd name="T54" fmla="*/ 264 w 450"/>
                <a:gd name="T55" fmla="*/ 0 h 228"/>
                <a:gd name="T56" fmla="*/ 288 w 450"/>
                <a:gd name="T57" fmla="*/ 0 h 228"/>
                <a:gd name="T58" fmla="*/ 300 w 450"/>
                <a:gd name="T59" fmla="*/ 18 h 228"/>
                <a:gd name="T60" fmla="*/ 336 w 450"/>
                <a:gd name="T61" fmla="*/ 30 h 228"/>
                <a:gd name="T62" fmla="*/ 384 w 450"/>
                <a:gd name="T63" fmla="*/ 12 h 228"/>
                <a:gd name="T64" fmla="*/ 402 w 450"/>
                <a:gd name="T65" fmla="*/ 36 h 228"/>
                <a:gd name="T66" fmla="*/ 402 w 450"/>
                <a:gd name="T67" fmla="*/ 36 h 228"/>
                <a:gd name="T68" fmla="*/ 414 w 450"/>
                <a:gd name="T69" fmla="*/ 72 h 228"/>
                <a:gd name="T70" fmla="*/ 450 w 450"/>
                <a:gd name="T71" fmla="*/ 102 h 228"/>
                <a:gd name="T72" fmla="*/ 390 w 450"/>
                <a:gd name="T73" fmla="*/ 174 h 228"/>
                <a:gd name="T74" fmla="*/ 360 w 450"/>
                <a:gd name="T75" fmla="*/ 186 h 22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50"/>
                <a:gd name="T115" fmla="*/ 0 h 228"/>
                <a:gd name="T116" fmla="*/ 450 w 450"/>
                <a:gd name="T117" fmla="*/ 228 h 22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50" h="228">
                  <a:moveTo>
                    <a:pt x="360" y="186"/>
                  </a:moveTo>
                  <a:lnTo>
                    <a:pt x="84" y="210"/>
                  </a:lnTo>
                  <a:lnTo>
                    <a:pt x="84" y="222"/>
                  </a:lnTo>
                  <a:lnTo>
                    <a:pt x="0" y="228"/>
                  </a:lnTo>
                  <a:lnTo>
                    <a:pt x="6" y="222"/>
                  </a:lnTo>
                  <a:lnTo>
                    <a:pt x="18" y="222"/>
                  </a:lnTo>
                  <a:lnTo>
                    <a:pt x="12" y="192"/>
                  </a:lnTo>
                  <a:lnTo>
                    <a:pt x="12" y="186"/>
                  </a:lnTo>
                  <a:lnTo>
                    <a:pt x="24" y="168"/>
                  </a:lnTo>
                  <a:lnTo>
                    <a:pt x="60" y="180"/>
                  </a:lnTo>
                  <a:lnTo>
                    <a:pt x="54" y="156"/>
                  </a:lnTo>
                  <a:lnTo>
                    <a:pt x="78" y="144"/>
                  </a:lnTo>
                  <a:lnTo>
                    <a:pt x="72" y="132"/>
                  </a:lnTo>
                  <a:lnTo>
                    <a:pt x="78" y="120"/>
                  </a:lnTo>
                  <a:lnTo>
                    <a:pt x="84" y="120"/>
                  </a:lnTo>
                  <a:lnTo>
                    <a:pt x="90" y="114"/>
                  </a:lnTo>
                  <a:lnTo>
                    <a:pt x="102" y="120"/>
                  </a:lnTo>
                  <a:lnTo>
                    <a:pt x="102" y="108"/>
                  </a:lnTo>
                  <a:lnTo>
                    <a:pt x="138" y="120"/>
                  </a:lnTo>
                  <a:lnTo>
                    <a:pt x="150" y="102"/>
                  </a:lnTo>
                  <a:lnTo>
                    <a:pt x="162" y="108"/>
                  </a:lnTo>
                  <a:lnTo>
                    <a:pt x="180" y="84"/>
                  </a:lnTo>
                  <a:lnTo>
                    <a:pt x="186" y="96"/>
                  </a:lnTo>
                  <a:lnTo>
                    <a:pt x="204" y="96"/>
                  </a:lnTo>
                  <a:lnTo>
                    <a:pt x="234" y="48"/>
                  </a:lnTo>
                  <a:lnTo>
                    <a:pt x="228" y="36"/>
                  </a:lnTo>
                  <a:lnTo>
                    <a:pt x="264" y="24"/>
                  </a:lnTo>
                  <a:lnTo>
                    <a:pt x="264" y="0"/>
                  </a:lnTo>
                  <a:lnTo>
                    <a:pt x="288" y="0"/>
                  </a:lnTo>
                  <a:lnTo>
                    <a:pt x="300" y="18"/>
                  </a:lnTo>
                  <a:lnTo>
                    <a:pt x="336" y="30"/>
                  </a:lnTo>
                  <a:lnTo>
                    <a:pt x="384" y="12"/>
                  </a:lnTo>
                  <a:lnTo>
                    <a:pt x="402" y="36"/>
                  </a:lnTo>
                  <a:lnTo>
                    <a:pt x="414" y="72"/>
                  </a:lnTo>
                  <a:lnTo>
                    <a:pt x="450" y="102"/>
                  </a:lnTo>
                  <a:lnTo>
                    <a:pt x="390" y="174"/>
                  </a:lnTo>
                  <a:lnTo>
                    <a:pt x="360" y="186"/>
                  </a:lnTo>
                  <a:close/>
                </a:path>
              </a:pathLst>
            </a:custGeom>
            <a:solidFill>
              <a:srgbClr val="B22222"/>
            </a:solidFill>
            <a:ln w="9525">
              <a:solidFill>
                <a:srgbClr val="B22222"/>
              </a:solidFill>
              <a:prstDash val="solid"/>
              <a:round/>
              <a:headEnd/>
              <a:tailEnd/>
            </a:ln>
          </p:spPr>
          <p:txBody>
            <a:bodyPr/>
            <a:lstStyle/>
            <a:p>
              <a:endParaRPr lang="en-US"/>
            </a:p>
          </p:txBody>
        </p:sp>
        <p:sp>
          <p:nvSpPr>
            <p:cNvPr id="14388" name="Freeform 176"/>
            <p:cNvSpPr>
              <a:spLocks/>
            </p:cNvSpPr>
            <p:nvPr/>
          </p:nvSpPr>
          <p:spPr bwMode="auto">
            <a:xfrm>
              <a:off x="3321" y="2088"/>
              <a:ext cx="450" cy="228"/>
            </a:xfrm>
            <a:custGeom>
              <a:avLst/>
              <a:gdLst>
                <a:gd name="T0" fmla="*/ 360 w 450"/>
                <a:gd name="T1" fmla="*/ 186 h 228"/>
                <a:gd name="T2" fmla="*/ 84 w 450"/>
                <a:gd name="T3" fmla="*/ 210 h 228"/>
                <a:gd name="T4" fmla="*/ 84 w 450"/>
                <a:gd name="T5" fmla="*/ 222 h 228"/>
                <a:gd name="T6" fmla="*/ 0 w 450"/>
                <a:gd name="T7" fmla="*/ 228 h 228"/>
                <a:gd name="T8" fmla="*/ 6 w 450"/>
                <a:gd name="T9" fmla="*/ 222 h 228"/>
                <a:gd name="T10" fmla="*/ 18 w 450"/>
                <a:gd name="T11" fmla="*/ 222 h 228"/>
                <a:gd name="T12" fmla="*/ 12 w 450"/>
                <a:gd name="T13" fmla="*/ 192 h 228"/>
                <a:gd name="T14" fmla="*/ 12 w 450"/>
                <a:gd name="T15" fmla="*/ 186 h 228"/>
                <a:gd name="T16" fmla="*/ 24 w 450"/>
                <a:gd name="T17" fmla="*/ 168 h 228"/>
                <a:gd name="T18" fmla="*/ 60 w 450"/>
                <a:gd name="T19" fmla="*/ 180 h 228"/>
                <a:gd name="T20" fmla="*/ 54 w 450"/>
                <a:gd name="T21" fmla="*/ 156 h 228"/>
                <a:gd name="T22" fmla="*/ 78 w 450"/>
                <a:gd name="T23" fmla="*/ 144 h 228"/>
                <a:gd name="T24" fmla="*/ 72 w 450"/>
                <a:gd name="T25" fmla="*/ 132 h 228"/>
                <a:gd name="T26" fmla="*/ 78 w 450"/>
                <a:gd name="T27" fmla="*/ 120 h 228"/>
                <a:gd name="T28" fmla="*/ 84 w 450"/>
                <a:gd name="T29" fmla="*/ 120 h 228"/>
                <a:gd name="T30" fmla="*/ 90 w 450"/>
                <a:gd name="T31" fmla="*/ 114 h 228"/>
                <a:gd name="T32" fmla="*/ 102 w 450"/>
                <a:gd name="T33" fmla="*/ 120 h 228"/>
                <a:gd name="T34" fmla="*/ 102 w 450"/>
                <a:gd name="T35" fmla="*/ 108 h 228"/>
                <a:gd name="T36" fmla="*/ 138 w 450"/>
                <a:gd name="T37" fmla="*/ 120 h 228"/>
                <a:gd name="T38" fmla="*/ 150 w 450"/>
                <a:gd name="T39" fmla="*/ 102 h 228"/>
                <a:gd name="T40" fmla="*/ 162 w 450"/>
                <a:gd name="T41" fmla="*/ 108 h 228"/>
                <a:gd name="T42" fmla="*/ 180 w 450"/>
                <a:gd name="T43" fmla="*/ 84 h 228"/>
                <a:gd name="T44" fmla="*/ 186 w 450"/>
                <a:gd name="T45" fmla="*/ 96 h 228"/>
                <a:gd name="T46" fmla="*/ 204 w 450"/>
                <a:gd name="T47" fmla="*/ 96 h 228"/>
                <a:gd name="T48" fmla="*/ 234 w 450"/>
                <a:gd name="T49" fmla="*/ 48 h 228"/>
                <a:gd name="T50" fmla="*/ 228 w 450"/>
                <a:gd name="T51" fmla="*/ 36 h 228"/>
                <a:gd name="T52" fmla="*/ 264 w 450"/>
                <a:gd name="T53" fmla="*/ 24 h 228"/>
                <a:gd name="T54" fmla="*/ 264 w 450"/>
                <a:gd name="T55" fmla="*/ 0 h 228"/>
                <a:gd name="T56" fmla="*/ 288 w 450"/>
                <a:gd name="T57" fmla="*/ 0 h 228"/>
                <a:gd name="T58" fmla="*/ 300 w 450"/>
                <a:gd name="T59" fmla="*/ 18 h 228"/>
                <a:gd name="T60" fmla="*/ 336 w 450"/>
                <a:gd name="T61" fmla="*/ 30 h 228"/>
                <a:gd name="T62" fmla="*/ 384 w 450"/>
                <a:gd name="T63" fmla="*/ 12 h 228"/>
                <a:gd name="T64" fmla="*/ 402 w 450"/>
                <a:gd name="T65" fmla="*/ 36 h 228"/>
                <a:gd name="T66" fmla="*/ 408 w 450"/>
                <a:gd name="T67" fmla="*/ 36 h 228"/>
                <a:gd name="T68" fmla="*/ 402 w 450"/>
                <a:gd name="T69" fmla="*/ 36 h 228"/>
                <a:gd name="T70" fmla="*/ 414 w 450"/>
                <a:gd name="T71" fmla="*/ 72 h 228"/>
                <a:gd name="T72" fmla="*/ 450 w 450"/>
                <a:gd name="T73" fmla="*/ 102 h 228"/>
                <a:gd name="T74" fmla="*/ 390 w 450"/>
                <a:gd name="T75" fmla="*/ 174 h 228"/>
                <a:gd name="T76" fmla="*/ 360 w 450"/>
                <a:gd name="T77" fmla="*/ 186 h 228"/>
                <a:gd name="T78" fmla="*/ 360 w 450"/>
                <a:gd name="T79" fmla="*/ 192 h 2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50"/>
                <a:gd name="T121" fmla="*/ 0 h 228"/>
                <a:gd name="T122" fmla="*/ 450 w 450"/>
                <a:gd name="T123" fmla="*/ 228 h 2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50" h="228">
                  <a:moveTo>
                    <a:pt x="360" y="186"/>
                  </a:moveTo>
                  <a:lnTo>
                    <a:pt x="84" y="210"/>
                  </a:lnTo>
                  <a:lnTo>
                    <a:pt x="84" y="222"/>
                  </a:lnTo>
                  <a:lnTo>
                    <a:pt x="0" y="228"/>
                  </a:lnTo>
                  <a:lnTo>
                    <a:pt x="6" y="222"/>
                  </a:lnTo>
                  <a:lnTo>
                    <a:pt x="18" y="222"/>
                  </a:lnTo>
                  <a:lnTo>
                    <a:pt x="12" y="192"/>
                  </a:lnTo>
                  <a:lnTo>
                    <a:pt x="12" y="186"/>
                  </a:lnTo>
                  <a:lnTo>
                    <a:pt x="24" y="168"/>
                  </a:lnTo>
                  <a:lnTo>
                    <a:pt x="60" y="180"/>
                  </a:lnTo>
                  <a:lnTo>
                    <a:pt x="54" y="156"/>
                  </a:lnTo>
                  <a:lnTo>
                    <a:pt x="78" y="144"/>
                  </a:lnTo>
                  <a:lnTo>
                    <a:pt x="72" y="132"/>
                  </a:lnTo>
                  <a:lnTo>
                    <a:pt x="78" y="120"/>
                  </a:lnTo>
                  <a:lnTo>
                    <a:pt x="84" y="120"/>
                  </a:lnTo>
                  <a:lnTo>
                    <a:pt x="90" y="114"/>
                  </a:lnTo>
                  <a:lnTo>
                    <a:pt x="102" y="120"/>
                  </a:lnTo>
                  <a:lnTo>
                    <a:pt x="102" y="108"/>
                  </a:lnTo>
                  <a:lnTo>
                    <a:pt x="138" y="120"/>
                  </a:lnTo>
                  <a:lnTo>
                    <a:pt x="150" y="102"/>
                  </a:lnTo>
                  <a:lnTo>
                    <a:pt x="162" y="108"/>
                  </a:lnTo>
                  <a:lnTo>
                    <a:pt x="180" y="84"/>
                  </a:lnTo>
                  <a:lnTo>
                    <a:pt x="186" y="96"/>
                  </a:lnTo>
                  <a:lnTo>
                    <a:pt x="204" y="96"/>
                  </a:lnTo>
                  <a:lnTo>
                    <a:pt x="234" y="48"/>
                  </a:lnTo>
                  <a:lnTo>
                    <a:pt x="228" y="36"/>
                  </a:lnTo>
                  <a:lnTo>
                    <a:pt x="264" y="24"/>
                  </a:lnTo>
                  <a:lnTo>
                    <a:pt x="264" y="0"/>
                  </a:lnTo>
                  <a:lnTo>
                    <a:pt x="288" y="0"/>
                  </a:lnTo>
                  <a:lnTo>
                    <a:pt x="300" y="18"/>
                  </a:lnTo>
                  <a:lnTo>
                    <a:pt x="336" y="30"/>
                  </a:lnTo>
                  <a:lnTo>
                    <a:pt x="384" y="12"/>
                  </a:lnTo>
                  <a:lnTo>
                    <a:pt x="402" y="36"/>
                  </a:lnTo>
                  <a:lnTo>
                    <a:pt x="408" y="36"/>
                  </a:lnTo>
                  <a:lnTo>
                    <a:pt x="402" y="36"/>
                  </a:lnTo>
                  <a:lnTo>
                    <a:pt x="414" y="72"/>
                  </a:lnTo>
                  <a:lnTo>
                    <a:pt x="450" y="102"/>
                  </a:lnTo>
                  <a:lnTo>
                    <a:pt x="390" y="174"/>
                  </a:lnTo>
                  <a:lnTo>
                    <a:pt x="360" y="186"/>
                  </a:lnTo>
                  <a:lnTo>
                    <a:pt x="360" y="192"/>
                  </a:lnTo>
                </a:path>
              </a:pathLst>
            </a:custGeom>
            <a:noFill/>
            <a:ln w="9525">
              <a:solidFill>
                <a:srgbClr val="000000"/>
              </a:solidFill>
              <a:prstDash val="solid"/>
              <a:round/>
              <a:headEnd/>
              <a:tailEnd/>
            </a:ln>
          </p:spPr>
          <p:txBody>
            <a:bodyPr/>
            <a:lstStyle/>
            <a:p>
              <a:endParaRPr lang="en-US"/>
            </a:p>
          </p:txBody>
        </p:sp>
        <p:sp>
          <p:nvSpPr>
            <p:cNvPr id="14389" name="Freeform 177"/>
            <p:cNvSpPr>
              <a:spLocks/>
            </p:cNvSpPr>
            <p:nvPr/>
          </p:nvSpPr>
          <p:spPr bwMode="auto">
            <a:xfrm>
              <a:off x="3039" y="2598"/>
              <a:ext cx="348" cy="306"/>
            </a:xfrm>
            <a:custGeom>
              <a:avLst/>
              <a:gdLst>
                <a:gd name="T0" fmla="*/ 306 w 348"/>
                <a:gd name="T1" fmla="*/ 210 h 306"/>
                <a:gd name="T2" fmla="*/ 264 w 348"/>
                <a:gd name="T3" fmla="*/ 198 h 306"/>
                <a:gd name="T4" fmla="*/ 246 w 348"/>
                <a:gd name="T5" fmla="*/ 216 h 306"/>
                <a:gd name="T6" fmla="*/ 270 w 348"/>
                <a:gd name="T7" fmla="*/ 228 h 306"/>
                <a:gd name="T8" fmla="*/ 300 w 348"/>
                <a:gd name="T9" fmla="*/ 216 h 306"/>
                <a:gd name="T10" fmla="*/ 288 w 348"/>
                <a:gd name="T11" fmla="*/ 228 h 306"/>
                <a:gd name="T12" fmla="*/ 306 w 348"/>
                <a:gd name="T13" fmla="*/ 234 h 306"/>
                <a:gd name="T14" fmla="*/ 312 w 348"/>
                <a:gd name="T15" fmla="*/ 222 h 306"/>
                <a:gd name="T16" fmla="*/ 330 w 348"/>
                <a:gd name="T17" fmla="*/ 210 h 306"/>
                <a:gd name="T18" fmla="*/ 336 w 348"/>
                <a:gd name="T19" fmla="*/ 234 h 306"/>
                <a:gd name="T20" fmla="*/ 306 w 348"/>
                <a:gd name="T21" fmla="*/ 258 h 306"/>
                <a:gd name="T22" fmla="*/ 312 w 348"/>
                <a:gd name="T23" fmla="*/ 270 h 306"/>
                <a:gd name="T24" fmla="*/ 348 w 348"/>
                <a:gd name="T25" fmla="*/ 288 h 306"/>
                <a:gd name="T26" fmla="*/ 342 w 348"/>
                <a:gd name="T27" fmla="*/ 300 h 306"/>
                <a:gd name="T28" fmla="*/ 336 w 348"/>
                <a:gd name="T29" fmla="*/ 294 h 306"/>
                <a:gd name="T30" fmla="*/ 324 w 348"/>
                <a:gd name="T31" fmla="*/ 306 h 306"/>
                <a:gd name="T32" fmla="*/ 318 w 348"/>
                <a:gd name="T33" fmla="*/ 282 h 306"/>
                <a:gd name="T34" fmla="*/ 276 w 348"/>
                <a:gd name="T35" fmla="*/ 270 h 306"/>
                <a:gd name="T36" fmla="*/ 282 w 348"/>
                <a:gd name="T37" fmla="*/ 288 h 306"/>
                <a:gd name="T38" fmla="*/ 270 w 348"/>
                <a:gd name="T39" fmla="*/ 300 h 306"/>
                <a:gd name="T40" fmla="*/ 258 w 348"/>
                <a:gd name="T41" fmla="*/ 282 h 306"/>
                <a:gd name="T42" fmla="*/ 252 w 348"/>
                <a:gd name="T43" fmla="*/ 294 h 306"/>
                <a:gd name="T44" fmla="*/ 240 w 348"/>
                <a:gd name="T45" fmla="*/ 282 h 306"/>
                <a:gd name="T46" fmla="*/ 234 w 348"/>
                <a:gd name="T47" fmla="*/ 300 h 306"/>
                <a:gd name="T48" fmla="*/ 222 w 348"/>
                <a:gd name="T49" fmla="*/ 300 h 306"/>
                <a:gd name="T50" fmla="*/ 204 w 348"/>
                <a:gd name="T51" fmla="*/ 294 h 306"/>
                <a:gd name="T52" fmla="*/ 192 w 348"/>
                <a:gd name="T53" fmla="*/ 270 h 306"/>
                <a:gd name="T54" fmla="*/ 174 w 348"/>
                <a:gd name="T55" fmla="*/ 270 h 306"/>
                <a:gd name="T56" fmla="*/ 174 w 348"/>
                <a:gd name="T57" fmla="*/ 252 h 306"/>
                <a:gd name="T58" fmla="*/ 156 w 348"/>
                <a:gd name="T59" fmla="*/ 258 h 306"/>
                <a:gd name="T60" fmla="*/ 156 w 348"/>
                <a:gd name="T61" fmla="*/ 246 h 306"/>
                <a:gd name="T62" fmla="*/ 132 w 348"/>
                <a:gd name="T63" fmla="*/ 252 h 306"/>
                <a:gd name="T64" fmla="*/ 144 w 348"/>
                <a:gd name="T65" fmla="*/ 264 h 306"/>
                <a:gd name="T66" fmla="*/ 126 w 348"/>
                <a:gd name="T67" fmla="*/ 270 h 306"/>
                <a:gd name="T68" fmla="*/ 66 w 348"/>
                <a:gd name="T69" fmla="*/ 252 h 306"/>
                <a:gd name="T70" fmla="*/ 18 w 348"/>
                <a:gd name="T71" fmla="*/ 258 h 306"/>
                <a:gd name="T72" fmla="*/ 12 w 348"/>
                <a:gd name="T73" fmla="*/ 252 h 306"/>
                <a:gd name="T74" fmla="*/ 30 w 348"/>
                <a:gd name="T75" fmla="*/ 234 h 306"/>
                <a:gd name="T76" fmla="*/ 24 w 348"/>
                <a:gd name="T77" fmla="*/ 192 h 306"/>
                <a:gd name="T78" fmla="*/ 36 w 348"/>
                <a:gd name="T79" fmla="*/ 156 h 306"/>
                <a:gd name="T80" fmla="*/ 0 w 348"/>
                <a:gd name="T81" fmla="*/ 84 h 306"/>
                <a:gd name="T82" fmla="*/ 0 w 348"/>
                <a:gd name="T83" fmla="*/ 6 h 306"/>
                <a:gd name="T84" fmla="*/ 186 w 348"/>
                <a:gd name="T85" fmla="*/ 0 h 306"/>
                <a:gd name="T86" fmla="*/ 192 w 348"/>
                <a:gd name="T87" fmla="*/ 6 h 306"/>
                <a:gd name="T88" fmla="*/ 192 w 348"/>
                <a:gd name="T89" fmla="*/ 30 h 306"/>
                <a:gd name="T90" fmla="*/ 198 w 348"/>
                <a:gd name="T91" fmla="*/ 30 h 306"/>
                <a:gd name="T92" fmla="*/ 192 w 348"/>
                <a:gd name="T93" fmla="*/ 36 h 306"/>
                <a:gd name="T94" fmla="*/ 210 w 348"/>
                <a:gd name="T95" fmla="*/ 54 h 306"/>
                <a:gd name="T96" fmla="*/ 192 w 348"/>
                <a:gd name="T97" fmla="*/ 60 h 306"/>
                <a:gd name="T98" fmla="*/ 204 w 348"/>
                <a:gd name="T99" fmla="*/ 66 h 306"/>
                <a:gd name="T100" fmla="*/ 174 w 348"/>
                <a:gd name="T101" fmla="*/ 108 h 306"/>
                <a:gd name="T102" fmla="*/ 168 w 348"/>
                <a:gd name="T103" fmla="*/ 156 h 306"/>
                <a:gd name="T104" fmla="*/ 288 w 348"/>
                <a:gd name="T105" fmla="*/ 150 h 306"/>
                <a:gd name="T106" fmla="*/ 288 w 348"/>
                <a:gd name="T107" fmla="*/ 174 h 306"/>
                <a:gd name="T108" fmla="*/ 306 w 348"/>
                <a:gd name="T109" fmla="*/ 210 h 3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8"/>
                <a:gd name="T166" fmla="*/ 0 h 306"/>
                <a:gd name="T167" fmla="*/ 348 w 348"/>
                <a:gd name="T168" fmla="*/ 306 h 3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8" h="306">
                  <a:moveTo>
                    <a:pt x="306" y="210"/>
                  </a:moveTo>
                  <a:lnTo>
                    <a:pt x="264" y="198"/>
                  </a:lnTo>
                  <a:lnTo>
                    <a:pt x="246" y="216"/>
                  </a:lnTo>
                  <a:lnTo>
                    <a:pt x="270" y="228"/>
                  </a:lnTo>
                  <a:lnTo>
                    <a:pt x="300" y="216"/>
                  </a:lnTo>
                  <a:lnTo>
                    <a:pt x="288" y="228"/>
                  </a:lnTo>
                  <a:lnTo>
                    <a:pt x="306" y="234"/>
                  </a:lnTo>
                  <a:lnTo>
                    <a:pt x="312" y="222"/>
                  </a:lnTo>
                  <a:lnTo>
                    <a:pt x="330" y="210"/>
                  </a:lnTo>
                  <a:lnTo>
                    <a:pt x="336" y="234"/>
                  </a:lnTo>
                  <a:lnTo>
                    <a:pt x="306" y="258"/>
                  </a:lnTo>
                  <a:lnTo>
                    <a:pt x="312" y="270"/>
                  </a:lnTo>
                  <a:lnTo>
                    <a:pt x="348" y="288"/>
                  </a:lnTo>
                  <a:lnTo>
                    <a:pt x="342" y="300"/>
                  </a:lnTo>
                  <a:lnTo>
                    <a:pt x="336" y="294"/>
                  </a:lnTo>
                  <a:lnTo>
                    <a:pt x="324" y="306"/>
                  </a:lnTo>
                  <a:lnTo>
                    <a:pt x="318" y="282"/>
                  </a:lnTo>
                  <a:lnTo>
                    <a:pt x="276" y="270"/>
                  </a:lnTo>
                  <a:lnTo>
                    <a:pt x="282" y="288"/>
                  </a:lnTo>
                  <a:lnTo>
                    <a:pt x="270" y="300"/>
                  </a:lnTo>
                  <a:lnTo>
                    <a:pt x="258" y="282"/>
                  </a:lnTo>
                  <a:lnTo>
                    <a:pt x="252" y="294"/>
                  </a:lnTo>
                  <a:lnTo>
                    <a:pt x="240" y="282"/>
                  </a:lnTo>
                  <a:lnTo>
                    <a:pt x="234" y="300"/>
                  </a:lnTo>
                  <a:lnTo>
                    <a:pt x="222" y="300"/>
                  </a:lnTo>
                  <a:lnTo>
                    <a:pt x="204" y="294"/>
                  </a:lnTo>
                  <a:lnTo>
                    <a:pt x="192" y="270"/>
                  </a:lnTo>
                  <a:lnTo>
                    <a:pt x="174" y="270"/>
                  </a:lnTo>
                  <a:lnTo>
                    <a:pt x="174" y="252"/>
                  </a:lnTo>
                  <a:lnTo>
                    <a:pt x="156" y="258"/>
                  </a:lnTo>
                  <a:lnTo>
                    <a:pt x="156" y="246"/>
                  </a:lnTo>
                  <a:lnTo>
                    <a:pt x="132" y="252"/>
                  </a:lnTo>
                  <a:lnTo>
                    <a:pt x="144" y="264"/>
                  </a:lnTo>
                  <a:lnTo>
                    <a:pt x="126" y="270"/>
                  </a:lnTo>
                  <a:lnTo>
                    <a:pt x="66" y="252"/>
                  </a:lnTo>
                  <a:lnTo>
                    <a:pt x="18" y="258"/>
                  </a:lnTo>
                  <a:lnTo>
                    <a:pt x="12" y="252"/>
                  </a:lnTo>
                  <a:lnTo>
                    <a:pt x="30" y="234"/>
                  </a:lnTo>
                  <a:lnTo>
                    <a:pt x="24" y="192"/>
                  </a:lnTo>
                  <a:lnTo>
                    <a:pt x="36" y="156"/>
                  </a:lnTo>
                  <a:lnTo>
                    <a:pt x="0" y="84"/>
                  </a:lnTo>
                  <a:lnTo>
                    <a:pt x="0" y="6"/>
                  </a:lnTo>
                  <a:lnTo>
                    <a:pt x="186" y="0"/>
                  </a:lnTo>
                  <a:lnTo>
                    <a:pt x="192" y="6"/>
                  </a:lnTo>
                  <a:lnTo>
                    <a:pt x="192" y="30"/>
                  </a:lnTo>
                  <a:lnTo>
                    <a:pt x="198" y="30"/>
                  </a:lnTo>
                  <a:lnTo>
                    <a:pt x="192" y="36"/>
                  </a:lnTo>
                  <a:lnTo>
                    <a:pt x="210" y="54"/>
                  </a:lnTo>
                  <a:lnTo>
                    <a:pt x="192" y="60"/>
                  </a:lnTo>
                  <a:lnTo>
                    <a:pt x="204" y="66"/>
                  </a:lnTo>
                  <a:lnTo>
                    <a:pt x="174" y="108"/>
                  </a:lnTo>
                  <a:lnTo>
                    <a:pt x="168" y="156"/>
                  </a:lnTo>
                  <a:lnTo>
                    <a:pt x="288" y="150"/>
                  </a:lnTo>
                  <a:lnTo>
                    <a:pt x="288" y="174"/>
                  </a:lnTo>
                  <a:lnTo>
                    <a:pt x="306" y="210"/>
                  </a:lnTo>
                  <a:close/>
                </a:path>
              </a:pathLst>
            </a:custGeom>
            <a:solidFill>
              <a:srgbClr val="B22222"/>
            </a:solidFill>
            <a:ln w="9525">
              <a:solidFill>
                <a:srgbClr val="B22222"/>
              </a:solidFill>
              <a:prstDash val="solid"/>
              <a:round/>
              <a:headEnd/>
              <a:tailEnd/>
            </a:ln>
          </p:spPr>
          <p:txBody>
            <a:bodyPr/>
            <a:lstStyle/>
            <a:p>
              <a:endParaRPr lang="en-US"/>
            </a:p>
          </p:txBody>
        </p:sp>
        <p:sp>
          <p:nvSpPr>
            <p:cNvPr id="14390" name="Freeform 178"/>
            <p:cNvSpPr>
              <a:spLocks/>
            </p:cNvSpPr>
            <p:nvPr/>
          </p:nvSpPr>
          <p:spPr bwMode="auto">
            <a:xfrm>
              <a:off x="3039" y="2598"/>
              <a:ext cx="348" cy="306"/>
            </a:xfrm>
            <a:custGeom>
              <a:avLst/>
              <a:gdLst>
                <a:gd name="T0" fmla="*/ 306 w 348"/>
                <a:gd name="T1" fmla="*/ 210 h 306"/>
                <a:gd name="T2" fmla="*/ 264 w 348"/>
                <a:gd name="T3" fmla="*/ 198 h 306"/>
                <a:gd name="T4" fmla="*/ 246 w 348"/>
                <a:gd name="T5" fmla="*/ 216 h 306"/>
                <a:gd name="T6" fmla="*/ 270 w 348"/>
                <a:gd name="T7" fmla="*/ 228 h 306"/>
                <a:gd name="T8" fmla="*/ 300 w 348"/>
                <a:gd name="T9" fmla="*/ 216 h 306"/>
                <a:gd name="T10" fmla="*/ 288 w 348"/>
                <a:gd name="T11" fmla="*/ 228 h 306"/>
                <a:gd name="T12" fmla="*/ 306 w 348"/>
                <a:gd name="T13" fmla="*/ 234 h 306"/>
                <a:gd name="T14" fmla="*/ 312 w 348"/>
                <a:gd name="T15" fmla="*/ 222 h 306"/>
                <a:gd name="T16" fmla="*/ 330 w 348"/>
                <a:gd name="T17" fmla="*/ 210 h 306"/>
                <a:gd name="T18" fmla="*/ 336 w 348"/>
                <a:gd name="T19" fmla="*/ 234 h 306"/>
                <a:gd name="T20" fmla="*/ 306 w 348"/>
                <a:gd name="T21" fmla="*/ 258 h 306"/>
                <a:gd name="T22" fmla="*/ 312 w 348"/>
                <a:gd name="T23" fmla="*/ 270 h 306"/>
                <a:gd name="T24" fmla="*/ 348 w 348"/>
                <a:gd name="T25" fmla="*/ 288 h 306"/>
                <a:gd name="T26" fmla="*/ 342 w 348"/>
                <a:gd name="T27" fmla="*/ 300 h 306"/>
                <a:gd name="T28" fmla="*/ 336 w 348"/>
                <a:gd name="T29" fmla="*/ 294 h 306"/>
                <a:gd name="T30" fmla="*/ 324 w 348"/>
                <a:gd name="T31" fmla="*/ 306 h 306"/>
                <a:gd name="T32" fmla="*/ 318 w 348"/>
                <a:gd name="T33" fmla="*/ 282 h 306"/>
                <a:gd name="T34" fmla="*/ 276 w 348"/>
                <a:gd name="T35" fmla="*/ 270 h 306"/>
                <a:gd name="T36" fmla="*/ 282 w 348"/>
                <a:gd name="T37" fmla="*/ 288 h 306"/>
                <a:gd name="T38" fmla="*/ 270 w 348"/>
                <a:gd name="T39" fmla="*/ 300 h 306"/>
                <a:gd name="T40" fmla="*/ 258 w 348"/>
                <a:gd name="T41" fmla="*/ 282 h 306"/>
                <a:gd name="T42" fmla="*/ 252 w 348"/>
                <a:gd name="T43" fmla="*/ 294 h 306"/>
                <a:gd name="T44" fmla="*/ 240 w 348"/>
                <a:gd name="T45" fmla="*/ 282 h 306"/>
                <a:gd name="T46" fmla="*/ 234 w 348"/>
                <a:gd name="T47" fmla="*/ 300 h 306"/>
                <a:gd name="T48" fmla="*/ 222 w 348"/>
                <a:gd name="T49" fmla="*/ 300 h 306"/>
                <a:gd name="T50" fmla="*/ 204 w 348"/>
                <a:gd name="T51" fmla="*/ 294 h 306"/>
                <a:gd name="T52" fmla="*/ 192 w 348"/>
                <a:gd name="T53" fmla="*/ 270 h 306"/>
                <a:gd name="T54" fmla="*/ 174 w 348"/>
                <a:gd name="T55" fmla="*/ 270 h 306"/>
                <a:gd name="T56" fmla="*/ 174 w 348"/>
                <a:gd name="T57" fmla="*/ 252 h 306"/>
                <a:gd name="T58" fmla="*/ 156 w 348"/>
                <a:gd name="T59" fmla="*/ 258 h 306"/>
                <a:gd name="T60" fmla="*/ 156 w 348"/>
                <a:gd name="T61" fmla="*/ 246 h 306"/>
                <a:gd name="T62" fmla="*/ 132 w 348"/>
                <a:gd name="T63" fmla="*/ 252 h 306"/>
                <a:gd name="T64" fmla="*/ 144 w 348"/>
                <a:gd name="T65" fmla="*/ 264 h 306"/>
                <a:gd name="T66" fmla="*/ 126 w 348"/>
                <a:gd name="T67" fmla="*/ 270 h 306"/>
                <a:gd name="T68" fmla="*/ 66 w 348"/>
                <a:gd name="T69" fmla="*/ 252 h 306"/>
                <a:gd name="T70" fmla="*/ 18 w 348"/>
                <a:gd name="T71" fmla="*/ 258 h 306"/>
                <a:gd name="T72" fmla="*/ 12 w 348"/>
                <a:gd name="T73" fmla="*/ 252 h 306"/>
                <a:gd name="T74" fmla="*/ 30 w 348"/>
                <a:gd name="T75" fmla="*/ 234 h 306"/>
                <a:gd name="T76" fmla="*/ 24 w 348"/>
                <a:gd name="T77" fmla="*/ 192 h 306"/>
                <a:gd name="T78" fmla="*/ 36 w 348"/>
                <a:gd name="T79" fmla="*/ 156 h 306"/>
                <a:gd name="T80" fmla="*/ 0 w 348"/>
                <a:gd name="T81" fmla="*/ 84 h 306"/>
                <a:gd name="T82" fmla="*/ 0 w 348"/>
                <a:gd name="T83" fmla="*/ 6 h 306"/>
                <a:gd name="T84" fmla="*/ 186 w 348"/>
                <a:gd name="T85" fmla="*/ 0 h 306"/>
                <a:gd name="T86" fmla="*/ 192 w 348"/>
                <a:gd name="T87" fmla="*/ 6 h 306"/>
                <a:gd name="T88" fmla="*/ 192 w 348"/>
                <a:gd name="T89" fmla="*/ 30 h 306"/>
                <a:gd name="T90" fmla="*/ 198 w 348"/>
                <a:gd name="T91" fmla="*/ 30 h 306"/>
                <a:gd name="T92" fmla="*/ 192 w 348"/>
                <a:gd name="T93" fmla="*/ 36 h 306"/>
                <a:gd name="T94" fmla="*/ 210 w 348"/>
                <a:gd name="T95" fmla="*/ 54 h 306"/>
                <a:gd name="T96" fmla="*/ 192 w 348"/>
                <a:gd name="T97" fmla="*/ 60 h 306"/>
                <a:gd name="T98" fmla="*/ 204 w 348"/>
                <a:gd name="T99" fmla="*/ 66 h 306"/>
                <a:gd name="T100" fmla="*/ 174 w 348"/>
                <a:gd name="T101" fmla="*/ 108 h 306"/>
                <a:gd name="T102" fmla="*/ 168 w 348"/>
                <a:gd name="T103" fmla="*/ 156 h 306"/>
                <a:gd name="T104" fmla="*/ 288 w 348"/>
                <a:gd name="T105" fmla="*/ 150 h 306"/>
                <a:gd name="T106" fmla="*/ 288 w 348"/>
                <a:gd name="T107" fmla="*/ 174 h 306"/>
                <a:gd name="T108" fmla="*/ 306 w 348"/>
                <a:gd name="T109" fmla="*/ 210 h 306"/>
                <a:gd name="T110" fmla="*/ 306 w 348"/>
                <a:gd name="T111" fmla="*/ 216 h 3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8"/>
                <a:gd name="T169" fmla="*/ 0 h 306"/>
                <a:gd name="T170" fmla="*/ 348 w 348"/>
                <a:gd name="T171" fmla="*/ 306 h 3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8" h="306">
                  <a:moveTo>
                    <a:pt x="306" y="210"/>
                  </a:moveTo>
                  <a:lnTo>
                    <a:pt x="264" y="198"/>
                  </a:lnTo>
                  <a:lnTo>
                    <a:pt x="246" y="216"/>
                  </a:lnTo>
                  <a:lnTo>
                    <a:pt x="270" y="228"/>
                  </a:lnTo>
                  <a:lnTo>
                    <a:pt x="300" y="216"/>
                  </a:lnTo>
                  <a:lnTo>
                    <a:pt x="288" y="228"/>
                  </a:lnTo>
                  <a:lnTo>
                    <a:pt x="306" y="234"/>
                  </a:lnTo>
                  <a:lnTo>
                    <a:pt x="312" y="222"/>
                  </a:lnTo>
                  <a:lnTo>
                    <a:pt x="330" y="210"/>
                  </a:lnTo>
                  <a:lnTo>
                    <a:pt x="336" y="234"/>
                  </a:lnTo>
                  <a:lnTo>
                    <a:pt x="306" y="258"/>
                  </a:lnTo>
                  <a:lnTo>
                    <a:pt x="312" y="270"/>
                  </a:lnTo>
                  <a:lnTo>
                    <a:pt x="348" y="288"/>
                  </a:lnTo>
                  <a:lnTo>
                    <a:pt x="342" y="300"/>
                  </a:lnTo>
                  <a:lnTo>
                    <a:pt x="336" y="294"/>
                  </a:lnTo>
                  <a:lnTo>
                    <a:pt x="324" y="306"/>
                  </a:lnTo>
                  <a:lnTo>
                    <a:pt x="318" y="282"/>
                  </a:lnTo>
                  <a:lnTo>
                    <a:pt x="276" y="270"/>
                  </a:lnTo>
                  <a:lnTo>
                    <a:pt x="282" y="288"/>
                  </a:lnTo>
                  <a:lnTo>
                    <a:pt x="270" y="300"/>
                  </a:lnTo>
                  <a:lnTo>
                    <a:pt x="258" y="282"/>
                  </a:lnTo>
                  <a:lnTo>
                    <a:pt x="252" y="294"/>
                  </a:lnTo>
                  <a:lnTo>
                    <a:pt x="240" y="282"/>
                  </a:lnTo>
                  <a:lnTo>
                    <a:pt x="234" y="300"/>
                  </a:lnTo>
                  <a:lnTo>
                    <a:pt x="222" y="300"/>
                  </a:lnTo>
                  <a:lnTo>
                    <a:pt x="204" y="294"/>
                  </a:lnTo>
                  <a:lnTo>
                    <a:pt x="192" y="270"/>
                  </a:lnTo>
                  <a:lnTo>
                    <a:pt x="174" y="270"/>
                  </a:lnTo>
                  <a:lnTo>
                    <a:pt x="174" y="252"/>
                  </a:lnTo>
                  <a:lnTo>
                    <a:pt x="156" y="258"/>
                  </a:lnTo>
                  <a:lnTo>
                    <a:pt x="156" y="246"/>
                  </a:lnTo>
                  <a:lnTo>
                    <a:pt x="132" y="252"/>
                  </a:lnTo>
                  <a:lnTo>
                    <a:pt x="144" y="264"/>
                  </a:lnTo>
                  <a:lnTo>
                    <a:pt x="126" y="270"/>
                  </a:lnTo>
                  <a:lnTo>
                    <a:pt x="66" y="252"/>
                  </a:lnTo>
                  <a:lnTo>
                    <a:pt x="18" y="258"/>
                  </a:lnTo>
                  <a:lnTo>
                    <a:pt x="12" y="252"/>
                  </a:lnTo>
                  <a:lnTo>
                    <a:pt x="30" y="234"/>
                  </a:lnTo>
                  <a:lnTo>
                    <a:pt x="24" y="192"/>
                  </a:lnTo>
                  <a:lnTo>
                    <a:pt x="36" y="156"/>
                  </a:lnTo>
                  <a:lnTo>
                    <a:pt x="0" y="84"/>
                  </a:lnTo>
                  <a:lnTo>
                    <a:pt x="0" y="6"/>
                  </a:lnTo>
                  <a:lnTo>
                    <a:pt x="186" y="0"/>
                  </a:lnTo>
                  <a:lnTo>
                    <a:pt x="192" y="6"/>
                  </a:lnTo>
                  <a:lnTo>
                    <a:pt x="192" y="30"/>
                  </a:lnTo>
                  <a:lnTo>
                    <a:pt x="198" y="30"/>
                  </a:lnTo>
                  <a:lnTo>
                    <a:pt x="192" y="36"/>
                  </a:lnTo>
                  <a:lnTo>
                    <a:pt x="210" y="54"/>
                  </a:lnTo>
                  <a:lnTo>
                    <a:pt x="192" y="60"/>
                  </a:lnTo>
                  <a:lnTo>
                    <a:pt x="204" y="66"/>
                  </a:lnTo>
                  <a:lnTo>
                    <a:pt x="174" y="108"/>
                  </a:lnTo>
                  <a:lnTo>
                    <a:pt x="168" y="156"/>
                  </a:lnTo>
                  <a:lnTo>
                    <a:pt x="288" y="150"/>
                  </a:lnTo>
                  <a:lnTo>
                    <a:pt x="288" y="174"/>
                  </a:lnTo>
                  <a:lnTo>
                    <a:pt x="306" y="210"/>
                  </a:lnTo>
                  <a:lnTo>
                    <a:pt x="306" y="216"/>
                  </a:lnTo>
                </a:path>
              </a:pathLst>
            </a:custGeom>
            <a:noFill/>
            <a:ln w="9525">
              <a:solidFill>
                <a:srgbClr val="000000"/>
              </a:solidFill>
              <a:prstDash val="solid"/>
              <a:round/>
              <a:headEnd/>
              <a:tailEnd/>
            </a:ln>
          </p:spPr>
          <p:txBody>
            <a:bodyPr/>
            <a:lstStyle/>
            <a:p>
              <a:endParaRPr lang="en-US"/>
            </a:p>
          </p:txBody>
        </p:sp>
        <p:sp>
          <p:nvSpPr>
            <p:cNvPr id="14391" name="Freeform 179"/>
            <p:cNvSpPr>
              <a:spLocks/>
            </p:cNvSpPr>
            <p:nvPr/>
          </p:nvSpPr>
          <p:spPr bwMode="auto">
            <a:xfrm>
              <a:off x="4269" y="1272"/>
              <a:ext cx="228" cy="360"/>
            </a:xfrm>
            <a:custGeom>
              <a:avLst/>
              <a:gdLst>
                <a:gd name="T0" fmla="*/ 66 w 228"/>
                <a:gd name="T1" fmla="*/ 360 h 360"/>
                <a:gd name="T2" fmla="*/ 60 w 228"/>
                <a:gd name="T3" fmla="*/ 360 h 360"/>
                <a:gd name="T4" fmla="*/ 42 w 228"/>
                <a:gd name="T5" fmla="*/ 336 h 360"/>
                <a:gd name="T6" fmla="*/ 0 w 228"/>
                <a:gd name="T7" fmla="*/ 198 h 360"/>
                <a:gd name="T8" fmla="*/ 18 w 228"/>
                <a:gd name="T9" fmla="*/ 198 h 360"/>
                <a:gd name="T10" fmla="*/ 12 w 228"/>
                <a:gd name="T11" fmla="*/ 180 h 360"/>
                <a:gd name="T12" fmla="*/ 24 w 228"/>
                <a:gd name="T13" fmla="*/ 180 h 360"/>
                <a:gd name="T14" fmla="*/ 18 w 228"/>
                <a:gd name="T15" fmla="*/ 174 h 360"/>
                <a:gd name="T16" fmla="*/ 30 w 228"/>
                <a:gd name="T17" fmla="*/ 138 h 360"/>
                <a:gd name="T18" fmla="*/ 30 w 228"/>
                <a:gd name="T19" fmla="*/ 78 h 360"/>
                <a:gd name="T20" fmla="*/ 54 w 228"/>
                <a:gd name="T21" fmla="*/ 12 h 360"/>
                <a:gd name="T22" fmla="*/ 66 w 228"/>
                <a:gd name="T23" fmla="*/ 6 h 360"/>
                <a:gd name="T24" fmla="*/ 78 w 228"/>
                <a:gd name="T25" fmla="*/ 24 h 360"/>
                <a:gd name="T26" fmla="*/ 108 w 228"/>
                <a:gd name="T27" fmla="*/ 0 h 360"/>
                <a:gd name="T28" fmla="*/ 138 w 228"/>
                <a:gd name="T29" fmla="*/ 18 h 360"/>
                <a:gd name="T30" fmla="*/ 168 w 228"/>
                <a:gd name="T31" fmla="*/ 120 h 360"/>
                <a:gd name="T32" fmla="*/ 186 w 228"/>
                <a:gd name="T33" fmla="*/ 120 h 360"/>
                <a:gd name="T34" fmla="*/ 192 w 228"/>
                <a:gd name="T35" fmla="*/ 144 h 360"/>
                <a:gd name="T36" fmla="*/ 216 w 228"/>
                <a:gd name="T37" fmla="*/ 150 h 360"/>
                <a:gd name="T38" fmla="*/ 216 w 228"/>
                <a:gd name="T39" fmla="*/ 168 h 360"/>
                <a:gd name="T40" fmla="*/ 228 w 228"/>
                <a:gd name="T41" fmla="*/ 168 h 360"/>
                <a:gd name="T42" fmla="*/ 222 w 228"/>
                <a:gd name="T43" fmla="*/ 186 h 360"/>
                <a:gd name="T44" fmla="*/ 192 w 228"/>
                <a:gd name="T45" fmla="*/ 204 h 360"/>
                <a:gd name="T46" fmla="*/ 180 w 228"/>
                <a:gd name="T47" fmla="*/ 222 h 360"/>
                <a:gd name="T48" fmla="*/ 174 w 228"/>
                <a:gd name="T49" fmla="*/ 210 h 360"/>
                <a:gd name="T50" fmla="*/ 162 w 228"/>
                <a:gd name="T51" fmla="*/ 222 h 360"/>
                <a:gd name="T52" fmla="*/ 156 w 228"/>
                <a:gd name="T53" fmla="*/ 216 h 360"/>
                <a:gd name="T54" fmla="*/ 156 w 228"/>
                <a:gd name="T55" fmla="*/ 234 h 360"/>
                <a:gd name="T56" fmla="*/ 144 w 228"/>
                <a:gd name="T57" fmla="*/ 234 h 360"/>
                <a:gd name="T58" fmla="*/ 150 w 228"/>
                <a:gd name="T59" fmla="*/ 228 h 360"/>
                <a:gd name="T60" fmla="*/ 138 w 228"/>
                <a:gd name="T61" fmla="*/ 216 h 360"/>
                <a:gd name="T62" fmla="*/ 126 w 228"/>
                <a:gd name="T63" fmla="*/ 270 h 360"/>
                <a:gd name="T64" fmla="*/ 120 w 228"/>
                <a:gd name="T65" fmla="*/ 264 h 360"/>
                <a:gd name="T66" fmla="*/ 114 w 228"/>
                <a:gd name="T67" fmla="*/ 282 h 360"/>
                <a:gd name="T68" fmla="*/ 102 w 228"/>
                <a:gd name="T69" fmla="*/ 282 h 360"/>
                <a:gd name="T70" fmla="*/ 102 w 228"/>
                <a:gd name="T71" fmla="*/ 300 h 360"/>
                <a:gd name="T72" fmla="*/ 96 w 228"/>
                <a:gd name="T73" fmla="*/ 288 h 360"/>
                <a:gd name="T74" fmla="*/ 84 w 228"/>
                <a:gd name="T75" fmla="*/ 294 h 360"/>
                <a:gd name="T76" fmla="*/ 66 w 228"/>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28"/>
                <a:gd name="T118" fmla="*/ 0 h 360"/>
                <a:gd name="T119" fmla="*/ 228 w 228"/>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28" h="360">
                  <a:moveTo>
                    <a:pt x="66" y="360"/>
                  </a:moveTo>
                  <a:lnTo>
                    <a:pt x="60" y="360"/>
                  </a:lnTo>
                  <a:lnTo>
                    <a:pt x="42" y="336"/>
                  </a:lnTo>
                  <a:lnTo>
                    <a:pt x="0" y="198"/>
                  </a:lnTo>
                  <a:lnTo>
                    <a:pt x="18" y="198"/>
                  </a:lnTo>
                  <a:lnTo>
                    <a:pt x="12" y="180"/>
                  </a:lnTo>
                  <a:lnTo>
                    <a:pt x="24" y="180"/>
                  </a:lnTo>
                  <a:lnTo>
                    <a:pt x="18" y="174"/>
                  </a:lnTo>
                  <a:lnTo>
                    <a:pt x="30" y="138"/>
                  </a:lnTo>
                  <a:lnTo>
                    <a:pt x="30" y="78"/>
                  </a:lnTo>
                  <a:lnTo>
                    <a:pt x="54" y="12"/>
                  </a:lnTo>
                  <a:lnTo>
                    <a:pt x="66" y="6"/>
                  </a:lnTo>
                  <a:lnTo>
                    <a:pt x="78" y="24"/>
                  </a:lnTo>
                  <a:lnTo>
                    <a:pt x="108" y="0"/>
                  </a:lnTo>
                  <a:lnTo>
                    <a:pt x="138" y="18"/>
                  </a:lnTo>
                  <a:lnTo>
                    <a:pt x="168" y="120"/>
                  </a:lnTo>
                  <a:lnTo>
                    <a:pt x="186" y="120"/>
                  </a:lnTo>
                  <a:lnTo>
                    <a:pt x="192" y="144"/>
                  </a:lnTo>
                  <a:lnTo>
                    <a:pt x="216" y="150"/>
                  </a:lnTo>
                  <a:lnTo>
                    <a:pt x="216" y="168"/>
                  </a:lnTo>
                  <a:lnTo>
                    <a:pt x="228" y="168"/>
                  </a:lnTo>
                  <a:lnTo>
                    <a:pt x="222" y="186"/>
                  </a:lnTo>
                  <a:lnTo>
                    <a:pt x="192" y="204"/>
                  </a:lnTo>
                  <a:lnTo>
                    <a:pt x="180" y="222"/>
                  </a:lnTo>
                  <a:lnTo>
                    <a:pt x="174" y="210"/>
                  </a:lnTo>
                  <a:lnTo>
                    <a:pt x="162" y="222"/>
                  </a:lnTo>
                  <a:lnTo>
                    <a:pt x="156" y="216"/>
                  </a:lnTo>
                  <a:lnTo>
                    <a:pt x="156" y="234"/>
                  </a:lnTo>
                  <a:lnTo>
                    <a:pt x="144" y="234"/>
                  </a:lnTo>
                  <a:lnTo>
                    <a:pt x="150" y="228"/>
                  </a:lnTo>
                  <a:lnTo>
                    <a:pt x="138" y="216"/>
                  </a:lnTo>
                  <a:lnTo>
                    <a:pt x="126" y="270"/>
                  </a:lnTo>
                  <a:lnTo>
                    <a:pt x="120" y="264"/>
                  </a:lnTo>
                  <a:lnTo>
                    <a:pt x="114" y="282"/>
                  </a:lnTo>
                  <a:lnTo>
                    <a:pt x="102" y="282"/>
                  </a:lnTo>
                  <a:lnTo>
                    <a:pt x="102" y="300"/>
                  </a:lnTo>
                  <a:lnTo>
                    <a:pt x="96" y="288"/>
                  </a:lnTo>
                  <a:lnTo>
                    <a:pt x="84" y="294"/>
                  </a:lnTo>
                  <a:lnTo>
                    <a:pt x="66" y="360"/>
                  </a:lnTo>
                  <a:close/>
                </a:path>
              </a:pathLst>
            </a:custGeom>
            <a:solidFill>
              <a:srgbClr val="FF8C00"/>
            </a:solidFill>
            <a:ln w="9525">
              <a:solidFill>
                <a:srgbClr val="FF8C00"/>
              </a:solidFill>
              <a:prstDash val="solid"/>
              <a:round/>
              <a:headEnd/>
              <a:tailEnd/>
            </a:ln>
          </p:spPr>
          <p:txBody>
            <a:bodyPr/>
            <a:lstStyle/>
            <a:p>
              <a:endParaRPr lang="en-US"/>
            </a:p>
          </p:txBody>
        </p:sp>
        <p:sp>
          <p:nvSpPr>
            <p:cNvPr id="14392" name="Freeform 180"/>
            <p:cNvSpPr>
              <a:spLocks/>
            </p:cNvSpPr>
            <p:nvPr/>
          </p:nvSpPr>
          <p:spPr bwMode="auto">
            <a:xfrm>
              <a:off x="4269" y="1272"/>
              <a:ext cx="228" cy="366"/>
            </a:xfrm>
            <a:custGeom>
              <a:avLst/>
              <a:gdLst>
                <a:gd name="T0" fmla="*/ 66 w 228"/>
                <a:gd name="T1" fmla="*/ 360 h 366"/>
                <a:gd name="T2" fmla="*/ 60 w 228"/>
                <a:gd name="T3" fmla="*/ 360 h 366"/>
                <a:gd name="T4" fmla="*/ 42 w 228"/>
                <a:gd name="T5" fmla="*/ 336 h 366"/>
                <a:gd name="T6" fmla="*/ 0 w 228"/>
                <a:gd name="T7" fmla="*/ 198 h 366"/>
                <a:gd name="T8" fmla="*/ 18 w 228"/>
                <a:gd name="T9" fmla="*/ 198 h 366"/>
                <a:gd name="T10" fmla="*/ 12 w 228"/>
                <a:gd name="T11" fmla="*/ 180 h 366"/>
                <a:gd name="T12" fmla="*/ 24 w 228"/>
                <a:gd name="T13" fmla="*/ 180 h 366"/>
                <a:gd name="T14" fmla="*/ 18 w 228"/>
                <a:gd name="T15" fmla="*/ 174 h 366"/>
                <a:gd name="T16" fmla="*/ 30 w 228"/>
                <a:gd name="T17" fmla="*/ 138 h 366"/>
                <a:gd name="T18" fmla="*/ 30 w 228"/>
                <a:gd name="T19" fmla="*/ 78 h 366"/>
                <a:gd name="T20" fmla="*/ 54 w 228"/>
                <a:gd name="T21" fmla="*/ 12 h 366"/>
                <a:gd name="T22" fmla="*/ 66 w 228"/>
                <a:gd name="T23" fmla="*/ 6 h 366"/>
                <a:gd name="T24" fmla="*/ 78 w 228"/>
                <a:gd name="T25" fmla="*/ 24 h 366"/>
                <a:gd name="T26" fmla="*/ 108 w 228"/>
                <a:gd name="T27" fmla="*/ 0 h 366"/>
                <a:gd name="T28" fmla="*/ 138 w 228"/>
                <a:gd name="T29" fmla="*/ 18 h 366"/>
                <a:gd name="T30" fmla="*/ 168 w 228"/>
                <a:gd name="T31" fmla="*/ 120 h 366"/>
                <a:gd name="T32" fmla="*/ 186 w 228"/>
                <a:gd name="T33" fmla="*/ 120 h 366"/>
                <a:gd name="T34" fmla="*/ 192 w 228"/>
                <a:gd name="T35" fmla="*/ 144 h 366"/>
                <a:gd name="T36" fmla="*/ 216 w 228"/>
                <a:gd name="T37" fmla="*/ 150 h 366"/>
                <a:gd name="T38" fmla="*/ 216 w 228"/>
                <a:gd name="T39" fmla="*/ 168 h 366"/>
                <a:gd name="T40" fmla="*/ 228 w 228"/>
                <a:gd name="T41" fmla="*/ 168 h 366"/>
                <a:gd name="T42" fmla="*/ 222 w 228"/>
                <a:gd name="T43" fmla="*/ 186 h 366"/>
                <a:gd name="T44" fmla="*/ 192 w 228"/>
                <a:gd name="T45" fmla="*/ 204 h 366"/>
                <a:gd name="T46" fmla="*/ 180 w 228"/>
                <a:gd name="T47" fmla="*/ 222 h 366"/>
                <a:gd name="T48" fmla="*/ 174 w 228"/>
                <a:gd name="T49" fmla="*/ 210 h 366"/>
                <a:gd name="T50" fmla="*/ 162 w 228"/>
                <a:gd name="T51" fmla="*/ 222 h 366"/>
                <a:gd name="T52" fmla="*/ 156 w 228"/>
                <a:gd name="T53" fmla="*/ 216 h 366"/>
                <a:gd name="T54" fmla="*/ 156 w 228"/>
                <a:gd name="T55" fmla="*/ 234 h 366"/>
                <a:gd name="T56" fmla="*/ 144 w 228"/>
                <a:gd name="T57" fmla="*/ 234 h 366"/>
                <a:gd name="T58" fmla="*/ 150 w 228"/>
                <a:gd name="T59" fmla="*/ 228 h 366"/>
                <a:gd name="T60" fmla="*/ 138 w 228"/>
                <a:gd name="T61" fmla="*/ 216 h 366"/>
                <a:gd name="T62" fmla="*/ 126 w 228"/>
                <a:gd name="T63" fmla="*/ 270 h 366"/>
                <a:gd name="T64" fmla="*/ 120 w 228"/>
                <a:gd name="T65" fmla="*/ 264 h 366"/>
                <a:gd name="T66" fmla="*/ 114 w 228"/>
                <a:gd name="T67" fmla="*/ 282 h 366"/>
                <a:gd name="T68" fmla="*/ 102 w 228"/>
                <a:gd name="T69" fmla="*/ 282 h 366"/>
                <a:gd name="T70" fmla="*/ 102 w 228"/>
                <a:gd name="T71" fmla="*/ 300 h 366"/>
                <a:gd name="T72" fmla="*/ 96 w 228"/>
                <a:gd name="T73" fmla="*/ 288 h 366"/>
                <a:gd name="T74" fmla="*/ 84 w 228"/>
                <a:gd name="T75" fmla="*/ 294 h 366"/>
                <a:gd name="T76" fmla="*/ 66 w 228"/>
                <a:gd name="T77" fmla="*/ 360 h 366"/>
                <a:gd name="T78" fmla="*/ 66 w 228"/>
                <a:gd name="T79" fmla="*/ 366 h 36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8"/>
                <a:gd name="T121" fmla="*/ 0 h 366"/>
                <a:gd name="T122" fmla="*/ 228 w 228"/>
                <a:gd name="T123" fmla="*/ 366 h 36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8" h="366">
                  <a:moveTo>
                    <a:pt x="66" y="360"/>
                  </a:moveTo>
                  <a:lnTo>
                    <a:pt x="60" y="360"/>
                  </a:lnTo>
                  <a:lnTo>
                    <a:pt x="42" y="336"/>
                  </a:lnTo>
                  <a:lnTo>
                    <a:pt x="0" y="198"/>
                  </a:lnTo>
                  <a:lnTo>
                    <a:pt x="18" y="198"/>
                  </a:lnTo>
                  <a:lnTo>
                    <a:pt x="12" y="180"/>
                  </a:lnTo>
                  <a:lnTo>
                    <a:pt x="24" y="180"/>
                  </a:lnTo>
                  <a:lnTo>
                    <a:pt x="18" y="174"/>
                  </a:lnTo>
                  <a:lnTo>
                    <a:pt x="30" y="138"/>
                  </a:lnTo>
                  <a:lnTo>
                    <a:pt x="30" y="78"/>
                  </a:lnTo>
                  <a:lnTo>
                    <a:pt x="54" y="12"/>
                  </a:lnTo>
                  <a:lnTo>
                    <a:pt x="66" y="6"/>
                  </a:lnTo>
                  <a:lnTo>
                    <a:pt x="78" y="24"/>
                  </a:lnTo>
                  <a:lnTo>
                    <a:pt x="108" y="0"/>
                  </a:lnTo>
                  <a:lnTo>
                    <a:pt x="138" y="18"/>
                  </a:lnTo>
                  <a:lnTo>
                    <a:pt x="168" y="120"/>
                  </a:lnTo>
                  <a:lnTo>
                    <a:pt x="186" y="120"/>
                  </a:lnTo>
                  <a:lnTo>
                    <a:pt x="192" y="144"/>
                  </a:lnTo>
                  <a:lnTo>
                    <a:pt x="216" y="150"/>
                  </a:lnTo>
                  <a:lnTo>
                    <a:pt x="216" y="168"/>
                  </a:lnTo>
                  <a:lnTo>
                    <a:pt x="228" y="168"/>
                  </a:lnTo>
                  <a:lnTo>
                    <a:pt x="222" y="186"/>
                  </a:lnTo>
                  <a:lnTo>
                    <a:pt x="192" y="204"/>
                  </a:lnTo>
                  <a:lnTo>
                    <a:pt x="180" y="222"/>
                  </a:lnTo>
                  <a:lnTo>
                    <a:pt x="174" y="210"/>
                  </a:lnTo>
                  <a:lnTo>
                    <a:pt x="162" y="222"/>
                  </a:lnTo>
                  <a:lnTo>
                    <a:pt x="156" y="216"/>
                  </a:lnTo>
                  <a:lnTo>
                    <a:pt x="156" y="234"/>
                  </a:lnTo>
                  <a:lnTo>
                    <a:pt x="144" y="234"/>
                  </a:lnTo>
                  <a:lnTo>
                    <a:pt x="150" y="228"/>
                  </a:lnTo>
                  <a:lnTo>
                    <a:pt x="138" y="216"/>
                  </a:lnTo>
                  <a:lnTo>
                    <a:pt x="126" y="270"/>
                  </a:lnTo>
                  <a:lnTo>
                    <a:pt x="120" y="264"/>
                  </a:lnTo>
                  <a:lnTo>
                    <a:pt x="114" y="282"/>
                  </a:lnTo>
                  <a:lnTo>
                    <a:pt x="102" y="282"/>
                  </a:lnTo>
                  <a:lnTo>
                    <a:pt x="102" y="300"/>
                  </a:lnTo>
                  <a:lnTo>
                    <a:pt x="96" y="288"/>
                  </a:lnTo>
                  <a:lnTo>
                    <a:pt x="84" y="294"/>
                  </a:lnTo>
                  <a:lnTo>
                    <a:pt x="66" y="360"/>
                  </a:lnTo>
                  <a:lnTo>
                    <a:pt x="66" y="366"/>
                  </a:lnTo>
                </a:path>
              </a:pathLst>
            </a:custGeom>
            <a:noFill/>
            <a:ln w="9525">
              <a:solidFill>
                <a:srgbClr val="000000"/>
              </a:solidFill>
              <a:prstDash val="solid"/>
              <a:round/>
              <a:headEnd/>
              <a:tailEnd/>
            </a:ln>
          </p:spPr>
          <p:txBody>
            <a:bodyPr/>
            <a:lstStyle/>
            <a:p>
              <a:endParaRPr lang="en-US"/>
            </a:p>
          </p:txBody>
        </p:sp>
        <p:sp>
          <p:nvSpPr>
            <p:cNvPr id="14393" name="Freeform 181"/>
            <p:cNvSpPr>
              <a:spLocks/>
            </p:cNvSpPr>
            <p:nvPr/>
          </p:nvSpPr>
          <p:spPr bwMode="auto">
            <a:xfrm>
              <a:off x="3891" y="1956"/>
              <a:ext cx="282" cy="138"/>
            </a:xfrm>
            <a:custGeom>
              <a:avLst/>
              <a:gdLst>
                <a:gd name="T0" fmla="*/ 216 w 282"/>
                <a:gd name="T1" fmla="*/ 0 h 138"/>
                <a:gd name="T2" fmla="*/ 246 w 282"/>
                <a:gd name="T3" fmla="*/ 96 h 138"/>
                <a:gd name="T4" fmla="*/ 282 w 282"/>
                <a:gd name="T5" fmla="*/ 84 h 138"/>
                <a:gd name="T6" fmla="*/ 282 w 282"/>
                <a:gd name="T7" fmla="*/ 120 h 138"/>
                <a:gd name="T8" fmla="*/ 276 w 282"/>
                <a:gd name="T9" fmla="*/ 120 h 138"/>
                <a:gd name="T10" fmla="*/ 276 w 282"/>
                <a:gd name="T11" fmla="*/ 102 h 138"/>
                <a:gd name="T12" fmla="*/ 270 w 282"/>
                <a:gd name="T13" fmla="*/ 120 h 138"/>
                <a:gd name="T14" fmla="*/ 258 w 282"/>
                <a:gd name="T15" fmla="*/ 126 h 138"/>
                <a:gd name="T16" fmla="*/ 258 w 282"/>
                <a:gd name="T17" fmla="*/ 132 h 138"/>
                <a:gd name="T18" fmla="*/ 246 w 282"/>
                <a:gd name="T19" fmla="*/ 138 h 138"/>
                <a:gd name="T20" fmla="*/ 234 w 282"/>
                <a:gd name="T21" fmla="*/ 108 h 138"/>
                <a:gd name="T22" fmla="*/ 228 w 282"/>
                <a:gd name="T23" fmla="*/ 114 h 138"/>
                <a:gd name="T24" fmla="*/ 210 w 282"/>
                <a:gd name="T25" fmla="*/ 102 h 138"/>
                <a:gd name="T26" fmla="*/ 216 w 282"/>
                <a:gd name="T27" fmla="*/ 96 h 138"/>
                <a:gd name="T28" fmla="*/ 210 w 282"/>
                <a:gd name="T29" fmla="*/ 90 h 138"/>
                <a:gd name="T30" fmla="*/ 222 w 282"/>
                <a:gd name="T31" fmla="*/ 90 h 138"/>
                <a:gd name="T32" fmla="*/ 216 w 282"/>
                <a:gd name="T33" fmla="*/ 78 h 138"/>
                <a:gd name="T34" fmla="*/ 204 w 282"/>
                <a:gd name="T35" fmla="*/ 78 h 138"/>
                <a:gd name="T36" fmla="*/ 210 w 282"/>
                <a:gd name="T37" fmla="*/ 72 h 138"/>
                <a:gd name="T38" fmla="*/ 210 w 282"/>
                <a:gd name="T39" fmla="*/ 48 h 138"/>
                <a:gd name="T40" fmla="*/ 198 w 282"/>
                <a:gd name="T41" fmla="*/ 48 h 138"/>
                <a:gd name="T42" fmla="*/ 216 w 282"/>
                <a:gd name="T43" fmla="*/ 18 h 138"/>
                <a:gd name="T44" fmla="*/ 210 w 282"/>
                <a:gd name="T45" fmla="*/ 12 h 138"/>
                <a:gd name="T46" fmla="*/ 186 w 282"/>
                <a:gd name="T47" fmla="*/ 48 h 138"/>
                <a:gd name="T48" fmla="*/ 180 w 282"/>
                <a:gd name="T49" fmla="*/ 42 h 138"/>
                <a:gd name="T50" fmla="*/ 192 w 282"/>
                <a:gd name="T51" fmla="*/ 54 h 138"/>
                <a:gd name="T52" fmla="*/ 186 w 282"/>
                <a:gd name="T53" fmla="*/ 84 h 138"/>
                <a:gd name="T54" fmla="*/ 204 w 282"/>
                <a:gd name="T55" fmla="*/ 108 h 138"/>
                <a:gd name="T56" fmla="*/ 186 w 282"/>
                <a:gd name="T57" fmla="*/ 108 h 138"/>
                <a:gd name="T58" fmla="*/ 204 w 282"/>
                <a:gd name="T59" fmla="*/ 114 h 138"/>
                <a:gd name="T60" fmla="*/ 216 w 282"/>
                <a:gd name="T61" fmla="*/ 132 h 138"/>
                <a:gd name="T62" fmla="*/ 162 w 282"/>
                <a:gd name="T63" fmla="*/ 114 h 138"/>
                <a:gd name="T64" fmla="*/ 156 w 282"/>
                <a:gd name="T65" fmla="*/ 126 h 138"/>
                <a:gd name="T66" fmla="*/ 150 w 282"/>
                <a:gd name="T67" fmla="*/ 114 h 138"/>
                <a:gd name="T68" fmla="*/ 162 w 282"/>
                <a:gd name="T69" fmla="*/ 84 h 138"/>
                <a:gd name="T70" fmla="*/ 162 w 282"/>
                <a:gd name="T71" fmla="*/ 78 h 138"/>
                <a:gd name="T72" fmla="*/ 150 w 282"/>
                <a:gd name="T73" fmla="*/ 72 h 138"/>
                <a:gd name="T74" fmla="*/ 114 w 282"/>
                <a:gd name="T75" fmla="*/ 54 h 138"/>
                <a:gd name="T76" fmla="*/ 102 w 282"/>
                <a:gd name="T77" fmla="*/ 30 h 138"/>
                <a:gd name="T78" fmla="*/ 78 w 282"/>
                <a:gd name="T79" fmla="*/ 30 h 138"/>
                <a:gd name="T80" fmla="*/ 66 w 282"/>
                <a:gd name="T81" fmla="*/ 48 h 138"/>
                <a:gd name="T82" fmla="*/ 48 w 282"/>
                <a:gd name="T83" fmla="*/ 42 h 138"/>
                <a:gd name="T84" fmla="*/ 12 w 282"/>
                <a:gd name="T85" fmla="*/ 78 h 138"/>
                <a:gd name="T86" fmla="*/ 0 w 282"/>
                <a:gd name="T87" fmla="*/ 42 h 138"/>
                <a:gd name="T88" fmla="*/ 198 w 282"/>
                <a:gd name="T89" fmla="*/ 0 h 138"/>
                <a:gd name="T90" fmla="*/ 216 w 282"/>
                <a:gd name="T91" fmla="*/ 0 h 1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82"/>
                <a:gd name="T139" fmla="*/ 0 h 138"/>
                <a:gd name="T140" fmla="*/ 282 w 282"/>
                <a:gd name="T141" fmla="*/ 138 h 1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82" h="138">
                  <a:moveTo>
                    <a:pt x="216" y="0"/>
                  </a:moveTo>
                  <a:lnTo>
                    <a:pt x="246" y="96"/>
                  </a:lnTo>
                  <a:lnTo>
                    <a:pt x="282" y="84"/>
                  </a:lnTo>
                  <a:lnTo>
                    <a:pt x="282" y="120"/>
                  </a:lnTo>
                  <a:lnTo>
                    <a:pt x="276" y="120"/>
                  </a:lnTo>
                  <a:lnTo>
                    <a:pt x="276" y="102"/>
                  </a:lnTo>
                  <a:lnTo>
                    <a:pt x="270" y="120"/>
                  </a:lnTo>
                  <a:lnTo>
                    <a:pt x="258" y="126"/>
                  </a:lnTo>
                  <a:lnTo>
                    <a:pt x="258" y="132"/>
                  </a:lnTo>
                  <a:lnTo>
                    <a:pt x="246" y="138"/>
                  </a:lnTo>
                  <a:lnTo>
                    <a:pt x="234" y="108"/>
                  </a:lnTo>
                  <a:lnTo>
                    <a:pt x="228" y="114"/>
                  </a:lnTo>
                  <a:lnTo>
                    <a:pt x="210" y="102"/>
                  </a:lnTo>
                  <a:lnTo>
                    <a:pt x="216" y="96"/>
                  </a:lnTo>
                  <a:lnTo>
                    <a:pt x="210" y="90"/>
                  </a:lnTo>
                  <a:lnTo>
                    <a:pt x="222" y="90"/>
                  </a:lnTo>
                  <a:lnTo>
                    <a:pt x="216" y="78"/>
                  </a:lnTo>
                  <a:lnTo>
                    <a:pt x="204" y="78"/>
                  </a:lnTo>
                  <a:lnTo>
                    <a:pt x="210" y="72"/>
                  </a:lnTo>
                  <a:lnTo>
                    <a:pt x="210" y="48"/>
                  </a:lnTo>
                  <a:lnTo>
                    <a:pt x="198" y="48"/>
                  </a:lnTo>
                  <a:lnTo>
                    <a:pt x="216" y="18"/>
                  </a:lnTo>
                  <a:lnTo>
                    <a:pt x="210" y="12"/>
                  </a:lnTo>
                  <a:lnTo>
                    <a:pt x="186" y="48"/>
                  </a:lnTo>
                  <a:lnTo>
                    <a:pt x="180" y="42"/>
                  </a:lnTo>
                  <a:lnTo>
                    <a:pt x="192" y="54"/>
                  </a:lnTo>
                  <a:lnTo>
                    <a:pt x="186" y="84"/>
                  </a:lnTo>
                  <a:lnTo>
                    <a:pt x="204" y="108"/>
                  </a:lnTo>
                  <a:lnTo>
                    <a:pt x="186" y="108"/>
                  </a:lnTo>
                  <a:lnTo>
                    <a:pt x="204" y="114"/>
                  </a:lnTo>
                  <a:lnTo>
                    <a:pt x="216" y="132"/>
                  </a:lnTo>
                  <a:lnTo>
                    <a:pt x="162" y="114"/>
                  </a:lnTo>
                  <a:lnTo>
                    <a:pt x="156" y="126"/>
                  </a:lnTo>
                  <a:lnTo>
                    <a:pt x="150" y="114"/>
                  </a:lnTo>
                  <a:lnTo>
                    <a:pt x="162" y="84"/>
                  </a:lnTo>
                  <a:lnTo>
                    <a:pt x="162" y="78"/>
                  </a:lnTo>
                  <a:lnTo>
                    <a:pt x="150" y="72"/>
                  </a:lnTo>
                  <a:lnTo>
                    <a:pt x="114" y="54"/>
                  </a:lnTo>
                  <a:lnTo>
                    <a:pt x="102" y="30"/>
                  </a:lnTo>
                  <a:lnTo>
                    <a:pt x="78" y="30"/>
                  </a:lnTo>
                  <a:lnTo>
                    <a:pt x="66" y="48"/>
                  </a:lnTo>
                  <a:lnTo>
                    <a:pt x="48" y="42"/>
                  </a:lnTo>
                  <a:lnTo>
                    <a:pt x="12" y="78"/>
                  </a:lnTo>
                  <a:lnTo>
                    <a:pt x="0" y="42"/>
                  </a:lnTo>
                  <a:lnTo>
                    <a:pt x="198" y="0"/>
                  </a:lnTo>
                  <a:lnTo>
                    <a:pt x="216" y="0"/>
                  </a:lnTo>
                  <a:close/>
                </a:path>
              </a:pathLst>
            </a:custGeom>
            <a:solidFill>
              <a:srgbClr val="FF4500"/>
            </a:solidFill>
            <a:ln w="9525">
              <a:solidFill>
                <a:srgbClr val="FF4500"/>
              </a:solidFill>
              <a:prstDash val="solid"/>
              <a:round/>
              <a:headEnd/>
              <a:tailEnd/>
            </a:ln>
          </p:spPr>
          <p:txBody>
            <a:bodyPr/>
            <a:lstStyle/>
            <a:p>
              <a:endParaRPr lang="en-US"/>
            </a:p>
          </p:txBody>
        </p:sp>
        <p:sp>
          <p:nvSpPr>
            <p:cNvPr id="14394" name="Freeform 182"/>
            <p:cNvSpPr>
              <a:spLocks/>
            </p:cNvSpPr>
            <p:nvPr/>
          </p:nvSpPr>
          <p:spPr bwMode="auto">
            <a:xfrm>
              <a:off x="3891" y="1956"/>
              <a:ext cx="282" cy="138"/>
            </a:xfrm>
            <a:custGeom>
              <a:avLst/>
              <a:gdLst>
                <a:gd name="T0" fmla="*/ 216 w 282"/>
                <a:gd name="T1" fmla="*/ 0 h 138"/>
                <a:gd name="T2" fmla="*/ 246 w 282"/>
                <a:gd name="T3" fmla="*/ 96 h 138"/>
                <a:gd name="T4" fmla="*/ 282 w 282"/>
                <a:gd name="T5" fmla="*/ 84 h 138"/>
                <a:gd name="T6" fmla="*/ 282 w 282"/>
                <a:gd name="T7" fmla="*/ 120 h 138"/>
                <a:gd name="T8" fmla="*/ 276 w 282"/>
                <a:gd name="T9" fmla="*/ 120 h 138"/>
                <a:gd name="T10" fmla="*/ 276 w 282"/>
                <a:gd name="T11" fmla="*/ 102 h 138"/>
                <a:gd name="T12" fmla="*/ 270 w 282"/>
                <a:gd name="T13" fmla="*/ 120 h 138"/>
                <a:gd name="T14" fmla="*/ 258 w 282"/>
                <a:gd name="T15" fmla="*/ 126 h 138"/>
                <a:gd name="T16" fmla="*/ 258 w 282"/>
                <a:gd name="T17" fmla="*/ 132 h 138"/>
                <a:gd name="T18" fmla="*/ 246 w 282"/>
                <a:gd name="T19" fmla="*/ 138 h 138"/>
                <a:gd name="T20" fmla="*/ 234 w 282"/>
                <a:gd name="T21" fmla="*/ 108 h 138"/>
                <a:gd name="T22" fmla="*/ 228 w 282"/>
                <a:gd name="T23" fmla="*/ 114 h 138"/>
                <a:gd name="T24" fmla="*/ 210 w 282"/>
                <a:gd name="T25" fmla="*/ 102 h 138"/>
                <a:gd name="T26" fmla="*/ 216 w 282"/>
                <a:gd name="T27" fmla="*/ 96 h 138"/>
                <a:gd name="T28" fmla="*/ 210 w 282"/>
                <a:gd name="T29" fmla="*/ 90 h 138"/>
                <a:gd name="T30" fmla="*/ 222 w 282"/>
                <a:gd name="T31" fmla="*/ 90 h 138"/>
                <a:gd name="T32" fmla="*/ 216 w 282"/>
                <a:gd name="T33" fmla="*/ 78 h 138"/>
                <a:gd name="T34" fmla="*/ 204 w 282"/>
                <a:gd name="T35" fmla="*/ 78 h 138"/>
                <a:gd name="T36" fmla="*/ 210 w 282"/>
                <a:gd name="T37" fmla="*/ 72 h 138"/>
                <a:gd name="T38" fmla="*/ 210 w 282"/>
                <a:gd name="T39" fmla="*/ 48 h 138"/>
                <a:gd name="T40" fmla="*/ 198 w 282"/>
                <a:gd name="T41" fmla="*/ 48 h 138"/>
                <a:gd name="T42" fmla="*/ 216 w 282"/>
                <a:gd name="T43" fmla="*/ 18 h 138"/>
                <a:gd name="T44" fmla="*/ 210 w 282"/>
                <a:gd name="T45" fmla="*/ 12 h 138"/>
                <a:gd name="T46" fmla="*/ 186 w 282"/>
                <a:gd name="T47" fmla="*/ 48 h 138"/>
                <a:gd name="T48" fmla="*/ 180 w 282"/>
                <a:gd name="T49" fmla="*/ 42 h 138"/>
                <a:gd name="T50" fmla="*/ 192 w 282"/>
                <a:gd name="T51" fmla="*/ 54 h 138"/>
                <a:gd name="T52" fmla="*/ 186 w 282"/>
                <a:gd name="T53" fmla="*/ 84 h 138"/>
                <a:gd name="T54" fmla="*/ 204 w 282"/>
                <a:gd name="T55" fmla="*/ 108 h 138"/>
                <a:gd name="T56" fmla="*/ 186 w 282"/>
                <a:gd name="T57" fmla="*/ 108 h 138"/>
                <a:gd name="T58" fmla="*/ 204 w 282"/>
                <a:gd name="T59" fmla="*/ 114 h 138"/>
                <a:gd name="T60" fmla="*/ 216 w 282"/>
                <a:gd name="T61" fmla="*/ 132 h 138"/>
                <a:gd name="T62" fmla="*/ 162 w 282"/>
                <a:gd name="T63" fmla="*/ 114 h 138"/>
                <a:gd name="T64" fmla="*/ 156 w 282"/>
                <a:gd name="T65" fmla="*/ 126 h 138"/>
                <a:gd name="T66" fmla="*/ 150 w 282"/>
                <a:gd name="T67" fmla="*/ 114 h 138"/>
                <a:gd name="T68" fmla="*/ 162 w 282"/>
                <a:gd name="T69" fmla="*/ 84 h 138"/>
                <a:gd name="T70" fmla="*/ 162 w 282"/>
                <a:gd name="T71" fmla="*/ 78 h 138"/>
                <a:gd name="T72" fmla="*/ 150 w 282"/>
                <a:gd name="T73" fmla="*/ 72 h 138"/>
                <a:gd name="T74" fmla="*/ 114 w 282"/>
                <a:gd name="T75" fmla="*/ 54 h 138"/>
                <a:gd name="T76" fmla="*/ 102 w 282"/>
                <a:gd name="T77" fmla="*/ 30 h 138"/>
                <a:gd name="T78" fmla="*/ 78 w 282"/>
                <a:gd name="T79" fmla="*/ 30 h 138"/>
                <a:gd name="T80" fmla="*/ 66 w 282"/>
                <a:gd name="T81" fmla="*/ 48 h 138"/>
                <a:gd name="T82" fmla="*/ 48 w 282"/>
                <a:gd name="T83" fmla="*/ 42 h 138"/>
                <a:gd name="T84" fmla="*/ 12 w 282"/>
                <a:gd name="T85" fmla="*/ 78 h 138"/>
                <a:gd name="T86" fmla="*/ 0 w 282"/>
                <a:gd name="T87" fmla="*/ 42 h 138"/>
                <a:gd name="T88" fmla="*/ 198 w 282"/>
                <a:gd name="T89" fmla="*/ 0 h 138"/>
                <a:gd name="T90" fmla="*/ 216 w 282"/>
                <a:gd name="T91" fmla="*/ 0 h 138"/>
                <a:gd name="T92" fmla="*/ 216 w 282"/>
                <a:gd name="T93" fmla="*/ 6 h 13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82"/>
                <a:gd name="T142" fmla="*/ 0 h 138"/>
                <a:gd name="T143" fmla="*/ 282 w 282"/>
                <a:gd name="T144" fmla="*/ 138 h 13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82" h="138">
                  <a:moveTo>
                    <a:pt x="216" y="0"/>
                  </a:moveTo>
                  <a:lnTo>
                    <a:pt x="246" y="96"/>
                  </a:lnTo>
                  <a:lnTo>
                    <a:pt x="282" y="84"/>
                  </a:lnTo>
                  <a:lnTo>
                    <a:pt x="282" y="120"/>
                  </a:lnTo>
                  <a:lnTo>
                    <a:pt x="276" y="120"/>
                  </a:lnTo>
                  <a:lnTo>
                    <a:pt x="276" y="102"/>
                  </a:lnTo>
                  <a:lnTo>
                    <a:pt x="270" y="120"/>
                  </a:lnTo>
                  <a:lnTo>
                    <a:pt x="258" y="126"/>
                  </a:lnTo>
                  <a:lnTo>
                    <a:pt x="258" y="132"/>
                  </a:lnTo>
                  <a:lnTo>
                    <a:pt x="246" y="138"/>
                  </a:lnTo>
                  <a:lnTo>
                    <a:pt x="234" y="108"/>
                  </a:lnTo>
                  <a:lnTo>
                    <a:pt x="228" y="114"/>
                  </a:lnTo>
                  <a:lnTo>
                    <a:pt x="210" y="102"/>
                  </a:lnTo>
                  <a:lnTo>
                    <a:pt x="216" y="96"/>
                  </a:lnTo>
                  <a:lnTo>
                    <a:pt x="210" y="90"/>
                  </a:lnTo>
                  <a:lnTo>
                    <a:pt x="222" y="90"/>
                  </a:lnTo>
                  <a:lnTo>
                    <a:pt x="216" y="78"/>
                  </a:lnTo>
                  <a:lnTo>
                    <a:pt x="204" y="78"/>
                  </a:lnTo>
                  <a:lnTo>
                    <a:pt x="210" y="72"/>
                  </a:lnTo>
                  <a:lnTo>
                    <a:pt x="210" y="48"/>
                  </a:lnTo>
                  <a:lnTo>
                    <a:pt x="198" y="48"/>
                  </a:lnTo>
                  <a:lnTo>
                    <a:pt x="216" y="18"/>
                  </a:lnTo>
                  <a:lnTo>
                    <a:pt x="210" y="12"/>
                  </a:lnTo>
                  <a:lnTo>
                    <a:pt x="186" y="48"/>
                  </a:lnTo>
                  <a:lnTo>
                    <a:pt x="180" y="42"/>
                  </a:lnTo>
                  <a:lnTo>
                    <a:pt x="192" y="54"/>
                  </a:lnTo>
                  <a:lnTo>
                    <a:pt x="186" y="84"/>
                  </a:lnTo>
                  <a:lnTo>
                    <a:pt x="204" y="108"/>
                  </a:lnTo>
                  <a:lnTo>
                    <a:pt x="186" y="108"/>
                  </a:lnTo>
                  <a:lnTo>
                    <a:pt x="204" y="114"/>
                  </a:lnTo>
                  <a:lnTo>
                    <a:pt x="216" y="132"/>
                  </a:lnTo>
                  <a:lnTo>
                    <a:pt x="162" y="114"/>
                  </a:lnTo>
                  <a:lnTo>
                    <a:pt x="156" y="126"/>
                  </a:lnTo>
                  <a:lnTo>
                    <a:pt x="150" y="114"/>
                  </a:lnTo>
                  <a:lnTo>
                    <a:pt x="162" y="84"/>
                  </a:lnTo>
                  <a:lnTo>
                    <a:pt x="162" y="78"/>
                  </a:lnTo>
                  <a:lnTo>
                    <a:pt x="150" y="72"/>
                  </a:lnTo>
                  <a:lnTo>
                    <a:pt x="114" y="54"/>
                  </a:lnTo>
                  <a:lnTo>
                    <a:pt x="102" y="30"/>
                  </a:lnTo>
                  <a:lnTo>
                    <a:pt x="78" y="30"/>
                  </a:lnTo>
                  <a:lnTo>
                    <a:pt x="66" y="48"/>
                  </a:lnTo>
                  <a:lnTo>
                    <a:pt x="48" y="42"/>
                  </a:lnTo>
                  <a:lnTo>
                    <a:pt x="12" y="78"/>
                  </a:lnTo>
                  <a:lnTo>
                    <a:pt x="0" y="42"/>
                  </a:lnTo>
                  <a:lnTo>
                    <a:pt x="198" y="0"/>
                  </a:lnTo>
                  <a:lnTo>
                    <a:pt x="216" y="0"/>
                  </a:lnTo>
                  <a:lnTo>
                    <a:pt x="216" y="6"/>
                  </a:lnTo>
                </a:path>
              </a:pathLst>
            </a:custGeom>
            <a:noFill/>
            <a:ln w="9525">
              <a:solidFill>
                <a:srgbClr val="000000"/>
              </a:solidFill>
              <a:prstDash val="solid"/>
              <a:round/>
              <a:headEnd/>
              <a:tailEnd/>
            </a:ln>
          </p:spPr>
          <p:txBody>
            <a:bodyPr/>
            <a:lstStyle/>
            <a:p>
              <a:endParaRPr lang="en-US"/>
            </a:p>
          </p:txBody>
        </p:sp>
        <p:sp>
          <p:nvSpPr>
            <p:cNvPr id="14395" name="Freeform 183"/>
            <p:cNvSpPr>
              <a:spLocks/>
            </p:cNvSpPr>
            <p:nvPr/>
          </p:nvSpPr>
          <p:spPr bwMode="auto">
            <a:xfrm>
              <a:off x="4203" y="1650"/>
              <a:ext cx="204" cy="102"/>
            </a:xfrm>
            <a:custGeom>
              <a:avLst/>
              <a:gdLst>
                <a:gd name="T0" fmla="*/ 42 w 204"/>
                <a:gd name="T1" fmla="*/ 30 h 102"/>
                <a:gd name="T2" fmla="*/ 108 w 204"/>
                <a:gd name="T3" fmla="*/ 18 h 102"/>
                <a:gd name="T4" fmla="*/ 132 w 204"/>
                <a:gd name="T5" fmla="*/ 0 h 102"/>
                <a:gd name="T6" fmla="*/ 144 w 204"/>
                <a:gd name="T7" fmla="*/ 18 h 102"/>
                <a:gd name="T8" fmla="*/ 132 w 204"/>
                <a:gd name="T9" fmla="*/ 42 h 102"/>
                <a:gd name="T10" fmla="*/ 150 w 204"/>
                <a:gd name="T11" fmla="*/ 48 h 102"/>
                <a:gd name="T12" fmla="*/ 174 w 204"/>
                <a:gd name="T13" fmla="*/ 78 h 102"/>
                <a:gd name="T14" fmla="*/ 198 w 204"/>
                <a:gd name="T15" fmla="*/ 66 h 102"/>
                <a:gd name="T16" fmla="*/ 180 w 204"/>
                <a:gd name="T17" fmla="*/ 48 h 102"/>
                <a:gd name="T18" fmla="*/ 186 w 204"/>
                <a:gd name="T19" fmla="*/ 48 h 102"/>
                <a:gd name="T20" fmla="*/ 204 w 204"/>
                <a:gd name="T21" fmla="*/ 78 h 102"/>
                <a:gd name="T22" fmla="*/ 168 w 204"/>
                <a:gd name="T23" fmla="*/ 96 h 102"/>
                <a:gd name="T24" fmla="*/ 162 w 204"/>
                <a:gd name="T25" fmla="*/ 78 h 102"/>
                <a:gd name="T26" fmla="*/ 144 w 204"/>
                <a:gd name="T27" fmla="*/ 102 h 102"/>
                <a:gd name="T28" fmla="*/ 138 w 204"/>
                <a:gd name="T29" fmla="*/ 96 h 102"/>
                <a:gd name="T30" fmla="*/ 114 w 204"/>
                <a:gd name="T31" fmla="*/ 72 h 102"/>
                <a:gd name="T32" fmla="*/ 96 w 204"/>
                <a:gd name="T33" fmla="*/ 78 h 102"/>
                <a:gd name="T34" fmla="*/ 90 w 204"/>
                <a:gd name="T35" fmla="*/ 72 h 102"/>
                <a:gd name="T36" fmla="*/ 0 w 204"/>
                <a:gd name="T37" fmla="*/ 96 h 102"/>
                <a:gd name="T38" fmla="*/ 0 w 204"/>
                <a:gd name="T39" fmla="*/ 42 h 102"/>
                <a:gd name="T40" fmla="*/ 18 w 204"/>
                <a:gd name="T41" fmla="*/ 36 h 102"/>
                <a:gd name="T42" fmla="*/ 42 w 204"/>
                <a:gd name="T43" fmla="*/ 3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04"/>
                <a:gd name="T67" fmla="*/ 0 h 102"/>
                <a:gd name="T68" fmla="*/ 204 w 204"/>
                <a:gd name="T69" fmla="*/ 102 h 10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04" h="102">
                  <a:moveTo>
                    <a:pt x="42" y="30"/>
                  </a:moveTo>
                  <a:lnTo>
                    <a:pt x="108" y="18"/>
                  </a:lnTo>
                  <a:lnTo>
                    <a:pt x="132" y="0"/>
                  </a:lnTo>
                  <a:lnTo>
                    <a:pt x="144" y="18"/>
                  </a:lnTo>
                  <a:lnTo>
                    <a:pt x="132" y="42"/>
                  </a:lnTo>
                  <a:lnTo>
                    <a:pt x="150" y="48"/>
                  </a:lnTo>
                  <a:lnTo>
                    <a:pt x="174" y="78"/>
                  </a:lnTo>
                  <a:lnTo>
                    <a:pt x="198" y="66"/>
                  </a:lnTo>
                  <a:lnTo>
                    <a:pt x="180" y="48"/>
                  </a:lnTo>
                  <a:lnTo>
                    <a:pt x="186" y="48"/>
                  </a:lnTo>
                  <a:lnTo>
                    <a:pt x="204" y="78"/>
                  </a:lnTo>
                  <a:lnTo>
                    <a:pt x="168" y="96"/>
                  </a:lnTo>
                  <a:lnTo>
                    <a:pt x="162" y="78"/>
                  </a:lnTo>
                  <a:lnTo>
                    <a:pt x="144" y="102"/>
                  </a:lnTo>
                  <a:lnTo>
                    <a:pt x="138" y="96"/>
                  </a:lnTo>
                  <a:lnTo>
                    <a:pt x="114" y="72"/>
                  </a:lnTo>
                  <a:lnTo>
                    <a:pt x="96" y="78"/>
                  </a:lnTo>
                  <a:lnTo>
                    <a:pt x="90" y="72"/>
                  </a:lnTo>
                  <a:lnTo>
                    <a:pt x="0" y="96"/>
                  </a:lnTo>
                  <a:lnTo>
                    <a:pt x="0" y="42"/>
                  </a:lnTo>
                  <a:lnTo>
                    <a:pt x="18" y="36"/>
                  </a:lnTo>
                  <a:lnTo>
                    <a:pt x="42" y="30"/>
                  </a:lnTo>
                  <a:close/>
                </a:path>
              </a:pathLst>
            </a:custGeom>
            <a:solidFill>
              <a:srgbClr val="FF8C00"/>
            </a:solidFill>
            <a:ln w="9525">
              <a:solidFill>
                <a:srgbClr val="FF8C00"/>
              </a:solidFill>
              <a:prstDash val="solid"/>
              <a:round/>
              <a:headEnd/>
              <a:tailEnd/>
            </a:ln>
          </p:spPr>
          <p:txBody>
            <a:bodyPr/>
            <a:lstStyle/>
            <a:p>
              <a:endParaRPr lang="en-US"/>
            </a:p>
          </p:txBody>
        </p:sp>
        <p:sp>
          <p:nvSpPr>
            <p:cNvPr id="14396" name="Freeform 184"/>
            <p:cNvSpPr>
              <a:spLocks/>
            </p:cNvSpPr>
            <p:nvPr/>
          </p:nvSpPr>
          <p:spPr bwMode="auto">
            <a:xfrm>
              <a:off x="4203" y="1650"/>
              <a:ext cx="204" cy="102"/>
            </a:xfrm>
            <a:custGeom>
              <a:avLst/>
              <a:gdLst>
                <a:gd name="T0" fmla="*/ 42 w 204"/>
                <a:gd name="T1" fmla="*/ 30 h 102"/>
                <a:gd name="T2" fmla="*/ 108 w 204"/>
                <a:gd name="T3" fmla="*/ 18 h 102"/>
                <a:gd name="T4" fmla="*/ 132 w 204"/>
                <a:gd name="T5" fmla="*/ 0 h 102"/>
                <a:gd name="T6" fmla="*/ 144 w 204"/>
                <a:gd name="T7" fmla="*/ 18 h 102"/>
                <a:gd name="T8" fmla="*/ 132 w 204"/>
                <a:gd name="T9" fmla="*/ 42 h 102"/>
                <a:gd name="T10" fmla="*/ 150 w 204"/>
                <a:gd name="T11" fmla="*/ 48 h 102"/>
                <a:gd name="T12" fmla="*/ 174 w 204"/>
                <a:gd name="T13" fmla="*/ 78 h 102"/>
                <a:gd name="T14" fmla="*/ 198 w 204"/>
                <a:gd name="T15" fmla="*/ 66 h 102"/>
                <a:gd name="T16" fmla="*/ 180 w 204"/>
                <a:gd name="T17" fmla="*/ 48 h 102"/>
                <a:gd name="T18" fmla="*/ 186 w 204"/>
                <a:gd name="T19" fmla="*/ 48 h 102"/>
                <a:gd name="T20" fmla="*/ 204 w 204"/>
                <a:gd name="T21" fmla="*/ 78 h 102"/>
                <a:gd name="T22" fmla="*/ 168 w 204"/>
                <a:gd name="T23" fmla="*/ 96 h 102"/>
                <a:gd name="T24" fmla="*/ 162 w 204"/>
                <a:gd name="T25" fmla="*/ 78 h 102"/>
                <a:gd name="T26" fmla="*/ 144 w 204"/>
                <a:gd name="T27" fmla="*/ 102 h 102"/>
                <a:gd name="T28" fmla="*/ 138 w 204"/>
                <a:gd name="T29" fmla="*/ 96 h 102"/>
                <a:gd name="T30" fmla="*/ 114 w 204"/>
                <a:gd name="T31" fmla="*/ 72 h 102"/>
                <a:gd name="T32" fmla="*/ 96 w 204"/>
                <a:gd name="T33" fmla="*/ 78 h 102"/>
                <a:gd name="T34" fmla="*/ 90 w 204"/>
                <a:gd name="T35" fmla="*/ 72 h 102"/>
                <a:gd name="T36" fmla="*/ 0 w 204"/>
                <a:gd name="T37" fmla="*/ 96 h 102"/>
                <a:gd name="T38" fmla="*/ 0 w 204"/>
                <a:gd name="T39" fmla="*/ 42 h 102"/>
                <a:gd name="T40" fmla="*/ 18 w 204"/>
                <a:gd name="T41" fmla="*/ 36 h 102"/>
                <a:gd name="T42" fmla="*/ 42 w 204"/>
                <a:gd name="T43" fmla="*/ 30 h 102"/>
                <a:gd name="T44" fmla="*/ 42 w 204"/>
                <a:gd name="T45" fmla="*/ 36 h 10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4"/>
                <a:gd name="T70" fmla="*/ 0 h 102"/>
                <a:gd name="T71" fmla="*/ 204 w 204"/>
                <a:gd name="T72" fmla="*/ 102 h 10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4" h="102">
                  <a:moveTo>
                    <a:pt x="42" y="30"/>
                  </a:moveTo>
                  <a:lnTo>
                    <a:pt x="108" y="18"/>
                  </a:lnTo>
                  <a:lnTo>
                    <a:pt x="132" y="0"/>
                  </a:lnTo>
                  <a:lnTo>
                    <a:pt x="144" y="18"/>
                  </a:lnTo>
                  <a:lnTo>
                    <a:pt x="132" y="42"/>
                  </a:lnTo>
                  <a:lnTo>
                    <a:pt x="150" y="48"/>
                  </a:lnTo>
                  <a:lnTo>
                    <a:pt x="174" y="78"/>
                  </a:lnTo>
                  <a:lnTo>
                    <a:pt x="198" y="66"/>
                  </a:lnTo>
                  <a:lnTo>
                    <a:pt x="180" y="48"/>
                  </a:lnTo>
                  <a:lnTo>
                    <a:pt x="186" y="48"/>
                  </a:lnTo>
                  <a:lnTo>
                    <a:pt x="204" y="78"/>
                  </a:lnTo>
                  <a:lnTo>
                    <a:pt x="168" y="96"/>
                  </a:lnTo>
                  <a:lnTo>
                    <a:pt x="162" y="78"/>
                  </a:lnTo>
                  <a:lnTo>
                    <a:pt x="144" y="102"/>
                  </a:lnTo>
                  <a:lnTo>
                    <a:pt x="138" y="96"/>
                  </a:lnTo>
                  <a:lnTo>
                    <a:pt x="114" y="72"/>
                  </a:lnTo>
                  <a:lnTo>
                    <a:pt x="96" y="78"/>
                  </a:lnTo>
                  <a:lnTo>
                    <a:pt x="90" y="72"/>
                  </a:lnTo>
                  <a:lnTo>
                    <a:pt x="0" y="96"/>
                  </a:lnTo>
                  <a:lnTo>
                    <a:pt x="0" y="42"/>
                  </a:lnTo>
                  <a:lnTo>
                    <a:pt x="18" y="36"/>
                  </a:lnTo>
                  <a:lnTo>
                    <a:pt x="42" y="30"/>
                  </a:lnTo>
                  <a:lnTo>
                    <a:pt x="42" y="36"/>
                  </a:lnTo>
                </a:path>
              </a:pathLst>
            </a:custGeom>
            <a:noFill/>
            <a:ln w="9525">
              <a:solidFill>
                <a:srgbClr val="000000"/>
              </a:solidFill>
              <a:prstDash val="solid"/>
              <a:round/>
              <a:headEnd/>
              <a:tailEnd/>
            </a:ln>
          </p:spPr>
          <p:txBody>
            <a:bodyPr/>
            <a:lstStyle/>
            <a:p>
              <a:endParaRPr lang="en-US"/>
            </a:p>
          </p:txBody>
        </p:sp>
        <p:sp>
          <p:nvSpPr>
            <p:cNvPr id="14397" name="Freeform 185"/>
            <p:cNvSpPr>
              <a:spLocks/>
            </p:cNvSpPr>
            <p:nvPr/>
          </p:nvSpPr>
          <p:spPr bwMode="auto">
            <a:xfrm>
              <a:off x="3447" y="1572"/>
              <a:ext cx="234" cy="324"/>
            </a:xfrm>
            <a:custGeom>
              <a:avLst/>
              <a:gdLst>
                <a:gd name="T0" fmla="*/ 114 w 234"/>
                <a:gd name="T1" fmla="*/ 312 h 324"/>
                <a:gd name="T2" fmla="*/ 0 w 234"/>
                <a:gd name="T3" fmla="*/ 324 h 324"/>
                <a:gd name="T4" fmla="*/ 30 w 234"/>
                <a:gd name="T5" fmla="*/ 252 h 324"/>
                <a:gd name="T6" fmla="*/ 0 w 234"/>
                <a:gd name="T7" fmla="*/ 174 h 324"/>
                <a:gd name="T8" fmla="*/ 6 w 234"/>
                <a:gd name="T9" fmla="*/ 96 h 324"/>
                <a:gd name="T10" fmla="*/ 42 w 234"/>
                <a:gd name="T11" fmla="*/ 48 h 324"/>
                <a:gd name="T12" fmla="*/ 42 w 234"/>
                <a:gd name="T13" fmla="*/ 78 h 324"/>
                <a:gd name="T14" fmla="*/ 48 w 234"/>
                <a:gd name="T15" fmla="*/ 66 h 324"/>
                <a:gd name="T16" fmla="*/ 48 w 234"/>
                <a:gd name="T17" fmla="*/ 84 h 324"/>
                <a:gd name="T18" fmla="*/ 54 w 234"/>
                <a:gd name="T19" fmla="*/ 42 h 324"/>
                <a:gd name="T20" fmla="*/ 72 w 234"/>
                <a:gd name="T21" fmla="*/ 30 h 324"/>
                <a:gd name="T22" fmla="*/ 66 w 234"/>
                <a:gd name="T23" fmla="*/ 18 h 324"/>
                <a:gd name="T24" fmla="*/ 84 w 234"/>
                <a:gd name="T25" fmla="*/ 0 h 324"/>
                <a:gd name="T26" fmla="*/ 156 w 234"/>
                <a:gd name="T27" fmla="*/ 24 h 324"/>
                <a:gd name="T28" fmla="*/ 168 w 234"/>
                <a:gd name="T29" fmla="*/ 48 h 324"/>
                <a:gd name="T30" fmla="*/ 156 w 234"/>
                <a:gd name="T31" fmla="*/ 48 h 324"/>
                <a:gd name="T32" fmla="*/ 174 w 234"/>
                <a:gd name="T33" fmla="*/ 72 h 324"/>
                <a:gd name="T34" fmla="*/ 174 w 234"/>
                <a:gd name="T35" fmla="*/ 102 h 324"/>
                <a:gd name="T36" fmla="*/ 144 w 234"/>
                <a:gd name="T37" fmla="*/ 132 h 324"/>
                <a:gd name="T38" fmla="*/ 144 w 234"/>
                <a:gd name="T39" fmla="*/ 156 h 324"/>
                <a:gd name="T40" fmla="*/ 162 w 234"/>
                <a:gd name="T41" fmla="*/ 162 h 324"/>
                <a:gd name="T42" fmla="*/ 192 w 234"/>
                <a:gd name="T43" fmla="*/ 120 h 324"/>
                <a:gd name="T44" fmla="*/ 216 w 234"/>
                <a:gd name="T45" fmla="*/ 138 h 324"/>
                <a:gd name="T46" fmla="*/ 234 w 234"/>
                <a:gd name="T47" fmla="*/ 198 h 324"/>
                <a:gd name="T48" fmla="*/ 234 w 234"/>
                <a:gd name="T49" fmla="*/ 222 h 324"/>
                <a:gd name="T50" fmla="*/ 228 w 234"/>
                <a:gd name="T51" fmla="*/ 234 h 324"/>
                <a:gd name="T52" fmla="*/ 228 w 234"/>
                <a:gd name="T53" fmla="*/ 222 h 324"/>
                <a:gd name="T54" fmla="*/ 222 w 234"/>
                <a:gd name="T55" fmla="*/ 228 h 324"/>
                <a:gd name="T56" fmla="*/ 192 w 234"/>
                <a:gd name="T57" fmla="*/ 300 h 324"/>
                <a:gd name="T58" fmla="*/ 138 w 234"/>
                <a:gd name="T59" fmla="*/ 312 h 324"/>
                <a:gd name="T60" fmla="*/ 114 w 234"/>
                <a:gd name="T61" fmla="*/ 312 h 32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34"/>
                <a:gd name="T94" fmla="*/ 0 h 324"/>
                <a:gd name="T95" fmla="*/ 234 w 234"/>
                <a:gd name="T96" fmla="*/ 324 h 32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34" h="324">
                  <a:moveTo>
                    <a:pt x="114" y="312"/>
                  </a:moveTo>
                  <a:lnTo>
                    <a:pt x="0" y="324"/>
                  </a:lnTo>
                  <a:lnTo>
                    <a:pt x="30" y="252"/>
                  </a:lnTo>
                  <a:lnTo>
                    <a:pt x="0" y="174"/>
                  </a:lnTo>
                  <a:lnTo>
                    <a:pt x="6" y="96"/>
                  </a:lnTo>
                  <a:lnTo>
                    <a:pt x="42" y="48"/>
                  </a:lnTo>
                  <a:lnTo>
                    <a:pt x="42" y="78"/>
                  </a:lnTo>
                  <a:lnTo>
                    <a:pt x="48" y="66"/>
                  </a:lnTo>
                  <a:lnTo>
                    <a:pt x="48" y="84"/>
                  </a:lnTo>
                  <a:lnTo>
                    <a:pt x="54" y="42"/>
                  </a:lnTo>
                  <a:lnTo>
                    <a:pt x="72" y="30"/>
                  </a:lnTo>
                  <a:lnTo>
                    <a:pt x="66" y="18"/>
                  </a:lnTo>
                  <a:lnTo>
                    <a:pt x="84" y="0"/>
                  </a:lnTo>
                  <a:lnTo>
                    <a:pt x="156" y="24"/>
                  </a:lnTo>
                  <a:lnTo>
                    <a:pt x="168" y="48"/>
                  </a:lnTo>
                  <a:lnTo>
                    <a:pt x="156" y="48"/>
                  </a:lnTo>
                  <a:lnTo>
                    <a:pt x="174" y="72"/>
                  </a:lnTo>
                  <a:lnTo>
                    <a:pt x="174" y="102"/>
                  </a:lnTo>
                  <a:lnTo>
                    <a:pt x="144" y="132"/>
                  </a:lnTo>
                  <a:lnTo>
                    <a:pt x="144" y="156"/>
                  </a:lnTo>
                  <a:lnTo>
                    <a:pt x="162" y="162"/>
                  </a:lnTo>
                  <a:lnTo>
                    <a:pt x="192" y="120"/>
                  </a:lnTo>
                  <a:lnTo>
                    <a:pt x="216" y="138"/>
                  </a:lnTo>
                  <a:lnTo>
                    <a:pt x="234" y="198"/>
                  </a:lnTo>
                  <a:lnTo>
                    <a:pt x="234" y="222"/>
                  </a:lnTo>
                  <a:lnTo>
                    <a:pt x="228" y="234"/>
                  </a:lnTo>
                  <a:lnTo>
                    <a:pt x="228" y="222"/>
                  </a:lnTo>
                  <a:lnTo>
                    <a:pt x="222" y="228"/>
                  </a:lnTo>
                  <a:lnTo>
                    <a:pt x="192" y="300"/>
                  </a:lnTo>
                  <a:lnTo>
                    <a:pt x="138" y="312"/>
                  </a:lnTo>
                  <a:lnTo>
                    <a:pt x="114" y="312"/>
                  </a:lnTo>
                  <a:close/>
                </a:path>
              </a:pathLst>
            </a:custGeom>
            <a:solidFill>
              <a:srgbClr val="FF4500"/>
            </a:solidFill>
            <a:ln w="9525">
              <a:solidFill>
                <a:srgbClr val="FF4500"/>
              </a:solidFill>
              <a:prstDash val="solid"/>
              <a:round/>
              <a:headEnd/>
              <a:tailEnd/>
            </a:ln>
          </p:spPr>
          <p:txBody>
            <a:bodyPr/>
            <a:lstStyle/>
            <a:p>
              <a:endParaRPr lang="en-US"/>
            </a:p>
          </p:txBody>
        </p:sp>
        <p:sp>
          <p:nvSpPr>
            <p:cNvPr id="14398" name="Freeform 186"/>
            <p:cNvSpPr>
              <a:spLocks/>
            </p:cNvSpPr>
            <p:nvPr/>
          </p:nvSpPr>
          <p:spPr bwMode="auto">
            <a:xfrm>
              <a:off x="3447" y="1572"/>
              <a:ext cx="234" cy="324"/>
            </a:xfrm>
            <a:custGeom>
              <a:avLst/>
              <a:gdLst>
                <a:gd name="T0" fmla="*/ 114 w 234"/>
                <a:gd name="T1" fmla="*/ 312 h 324"/>
                <a:gd name="T2" fmla="*/ 0 w 234"/>
                <a:gd name="T3" fmla="*/ 324 h 324"/>
                <a:gd name="T4" fmla="*/ 30 w 234"/>
                <a:gd name="T5" fmla="*/ 252 h 324"/>
                <a:gd name="T6" fmla="*/ 0 w 234"/>
                <a:gd name="T7" fmla="*/ 174 h 324"/>
                <a:gd name="T8" fmla="*/ 6 w 234"/>
                <a:gd name="T9" fmla="*/ 96 h 324"/>
                <a:gd name="T10" fmla="*/ 42 w 234"/>
                <a:gd name="T11" fmla="*/ 48 h 324"/>
                <a:gd name="T12" fmla="*/ 42 w 234"/>
                <a:gd name="T13" fmla="*/ 78 h 324"/>
                <a:gd name="T14" fmla="*/ 48 w 234"/>
                <a:gd name="T15" fmla="*/ 66 h 324"/>
                <a:gd name="T16" fmla="*/ 48 w 234"/>
                <a:gd name="T17" fmla="*/ 84 h 324"/>
                <a:gd name="T18" fmla="*/ 54 w 234"/>
                <a:gd name="T19" fmla="*/ 42 h 324"/>
                <a:gd name="T20" fmla="*/ 72 w 234"/>
                <a:gd name="T21" fmla="*/ 30 h 324"/>
                <a:gd name="T22" fmla="*/ 66 w 234"/>
                <a:gd name="T23" fmla="*/ 18 h 324"/>
                <a:gd name="T24" fmla="*/ 84 w 234"/>
                <a:gd name="T25" fmla="*/ 0 h 324"/>
                <a:gd name="T26" fmla="*/ 156 w 234"/>
                <a:gd name="T27" fmla="*/ 24 h 324"/>
                <a:gd name="T28" fmla="*/ 168 w 234"/>
                <a:gd name="T29" fmla="*/ 48 h 324"/>
                <a:gd name="T30" fmla="*/ 156 w 234"/>
                <a:gd name="T31" fmla="*/ 48 h 324"/>
                <a:gd name="T32" fmla="*/ 174 w 234"/>
                <a:gd name="T33" fmla="*/ 72 h 324"/>
                <a:gd name="T34" fmla="*/ 174 w 234"/>
                <a:gd name="T35" fmla="*/ 102 h 324"/>
                <a:gd name="T36" fmla="*/ 144 w 234"/>
                <a:gd name="T37" fmla="*/ 132 h 324"/>
                <a:gd name="T38" fmla="*/ 144 w 234"/>
                <a:gd name="T39" fmla="*/ 156 h 324"/>
                <a:gd name="T40" fmla="*/ 162 w 234"/>
                <a:gd name="T41" fmla="*/ 162 h 324"/>
                <a:gd name="T42" fmla="*/ 192 w 234"/>
                <a:gd name="T43" fmla="*/ 120 h 324"/>
                <a:gd name="T44" fmla="*/ 216 w 234"/>
                <a:gd name="T45" fmla="*/ 138 h 324"/>
                <a:gd name="T46" fmla="*/ 234 w 234"/>
                <a:gd name="T47" fmla="*/ 198 h 324"/>
                <a:gd name="T48" fmla="*/ 234 w 234"/>
                <a:gd name="T49" fmla="*/ 222 h 324"/>
                <a:gd name="T50" fmla="*/ 228 w 234"/>
                <a:gd name="T51" fmla="*/ 234 h 324"/>
                <a:gd name="T52" fmla="*/ 228 w 234"/>
                <a:gd name="T53" fmla="*/ 222 h 324"/>
                <a:gd name="T54" fmla="*/ 222 w 234"/>
                <a:gd name="T55" fmla="*/ 228 h 324"/>
                <a:gd name="T56" fmla="*/ 192 w 234"/>
                <a:gd name="T57" fmla="*/ 300 h 324"/>
                <a:gd name="T58" fmla="*/ 138 w 234"/>
                <a:gd name="T59" fmla="*/ 312 h 324"/>
                <a:gd name="T60" fmla="*/ 114 w 234"/>
                <a:gd name="T61" fmla="*/ 312 h 324"/>
                <a:gd name="T62" fmla="*/ 114 w 234"/>
                <a:gd name="T63" fmla="*/ 318 h 3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4"/>
                <a:gd name="T97" fmla="*/ 0 h 324"/>
                <a:gd name="T98" fmla="*/ 234 w 234"/>
                <a:gd name="T99" fmla="*/ 324 h 32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4" h="324">
                  <a:moveTo>
                    <a:pt x="114" y="312"/>
                  </a:moveTo>
                  <a:lnTo>
                    <a:pt x="0" y="324"/>
                  </a:lnTo>
                  <a:lnTo>
                    <a:pt x="30" y="252"/>
                  </a:lnTo>
                  <a:lnTo>
                    <a:pt x="0" y="174"/>
                  </a:lnTo>
                  <a:lnTo>
                    <a:pt x="6" y="96"/>
                  </a:lnTo>
                  <a:lnTo>
                    <a:pt x="42" y="48"/>
                  </a:lnTo>
                  <a:lnTo>
                    <a:pt x="42" y="78"/>
                  </a:lnTo>
                  <a:lnTo>
                    <a:pt x="48" y="66"/>
                  </a:lnTo>
                  <a:lnTo>
                    <a:pt x="48" y="84"/>
                  </a:lnTo>
                  <a:lnTo>
                    <a:pt x="54" y="42"/>
                  </a:lnTo>
                  <a:lnTo>
                    <a:pt x="72" y="30"/>
                  </a:lnTo>
                  <a:lnTo>
                    <a:pt x="66" y="18"/>
                  </a:lnTo>
                  <a:lnTo>
                    <a:pt x="84" y="0"/>
                  </a:lnTo>
                  <a:lnTo>
                    <a:pt x="156" y="24"/>
                  </a:lnTo>
                  <a:lnTo>
                    <a:pt x="168" y="48"/>
                  </a:lnTo>
                  <a:lnTo>
                    <a:pt x="156" y="48"/>
                  </a:lnTo>
                  <a:lnTo>
                    <a:pt x="174" y="72"/>
                  </a:lnTo>
                  <a:lnTo>
                    <a:pt x="174" y="102"/>
                  </a:lnTo>
                  <a:lnTo>
                    <a:pt x="144" y="132"/>
                  </a:lnTo>
                  <a:lnTo>
                    <a:pt x="144" y="156"/>
                  </a:lnTo>
                  <a:lnTo>
                    <a:pt x="162" y="162"/>
                  </a:lnTo>
                  <a:lnTo>
                    <a:pt x="192" y="120"/>
                  </a:lnTo>
                  <a:lnTo>
                    <a:pt x="216" y="138"/>
                  </a:lnTo>
                  <a:lnTo>
                    <a:pt x="234" y="198"/>
                  </a:lnTo>
                  <a:lnTo>
                    <a:pt x="234" y="222"/>
                  </a:lnTo>
                  <a:lnTo>
                    <a:pt x="228" y="234"/>
                  </a:lnTo>
                  <a:lnTo>
                    <a:pt x="228" y="222"/>
                  </a:lnTo>
                  <a:lnTo>
                    <a:pt x="222" y="228"/>
                  </a:lnTo>
                  <a:lnTo>
                    <a:pt x="192" y="300"/>
                  </a:lnTo>
                  <a:lnTo>
                    <a:pt x="138" y="312"/>
                  </a:lnTo>
                  <a:lnTo>
                    <a:pt x="114" y="312"/>
                  </a:lnTo>
                  <a:lnTo>
                    <a:pt x="114" y="318"/>
                  </a:lnTo>
                </a:path>
              </a:pathLst>
            </a:custGeom>
            <a:noFill/>
            <a:ln w="9525">
              <a:solidFill>
                <a:srgbClr val="000000"/>
              </a:solidFill>
              <a:prstDash val="solid"/>
              <a:round/>
              <a:headEnd/>
              <a:tailEnd/>
            </a:ln>
          </p:spPr>
          <p:txBody>
            <a:bodyPr/>
            <a:lstStyle/>
            <a:p>
              <a:endParaRPr lang="en-US"/>
            </a:p>
          </p:txBody>
        </p:sp>
        <p:sp>
          <p:nvSpPr>
            <p:cNvPr id="14399" name="Freeform 187"/>
            <p:cNvSpPr>
              <a:spLocks/>
            </p:cNvSpPr>
            <p:nvPr/>
          </p:nvSpPr>
          <p:spPr bwMode="auto">
            <a:xfrm>
              <a:off x="3219" y="1458"/>
              <a:ext cx="354" cy="180"/>
            </a:xfrm>
            <a:custGeom>
              <a:avLst/>
              <a:gdLst>
                <a:gd name="T0" fmla="*/ 354 w 354"/>
                <a:gd name="T1" fmla="*/ 96 h 180"/>
                <a:gd name="T2" fmla="*/ 312 w 354"/>
                <a:gd name="T3" fmla="*/ 96 h 180"/>
                <a:gd name="T4" fmla="*/ 306 w 354"/>
                <a:gd name="T5" fmla="*/ 108 h 180"/>
                <a:gd name="T6" fmla="*/ 264 w 354"/>
                <a:gd name="T7" fmla="*/ 96 h 180"/>
                <a:gd name="T8" fmla="*/ 228 w 354"/>
                <a:gd name="T9" fmla="*/ 108 h 180"/>
                <a:gd name="T10" fmla="*/ 210 w 354"/>
                <a:gd name="T11" fmla="*/ 138 h 180"/>
                <a:gd name="T12" fmla="*/ 210 w 354"/>
                <a:gd name="T13" fmla="*/ 114 h 180"/>
                <a:gd name="T14" fmla="*/ 186 w 354"/>
                <a:gd name="T15" fmla="*/ 132 h 180"/>
                <a:gd name="T16" fmla="*/ 186 w 354"/>
                <a:gd name="T17" fmla="*/ 114 h 180"/>
                <a:gd name="T18" fmla="*/ 162 w 354"/>
                <a:gd name="T19" fmla="*/ 180 h 180"/>
                <a:gd name="T20" fmla="*/ 150 w 354"/>
                <a:gd name="T21" fmla="*/ 180 h 180"/>
                <a:gd name="T22" fmla="*/ 150 w 354"/>
                <a:gd name="T23" fmla="*/ 162 h 180"/>
                <a:gd name="T24" fmla="*/ 138 w 354"/>
                <a:gd name="T25" fmla="*/ 162 h 180"/>
                <a:gd name="T26" fmla="*/ 144 w 354"/>
                <a:gd name="T27" fmla="*/ 138 h 180"/>
                <a:gd name="T28" fmla="*/ 126 w 354"/>
                <a:gd name="T29" fmla="*/ 120 h 180"/>
                <a:gd name="T30" fmla="*/ 12 w 354"/>
                <a:gd name="T31" fmla="*/ 96 h 180"/>
                <a:gd name="T32" fmla="*/ 0 w 354"/>
                <a:gd name="T33" fmla="*/ 84 h 180"/>
                <a:gd name="T34" fmla="*/ 132 w 354"/>
                <a:gd name="T35" fmla="*/ 0 h 180"/>
                <a:gd name="T36" fmla="*/ 138 w 354"/>
                <a:gd name="T37" fmla="*/ 6 h 180"/>
                <a:gd name="T38" fmla="*/ 102 w 354"/>
                <a:gd name="T39" fmla="*/ 42 h 180"/>
                <a:gd name="T40" fmla="*/ 102 w 354"/>
                <a:gd name="T41" fmla="*/ 60 h 180"/>
                <a:gd name="T42" fmla="*/ 120 w 354"/>
                <a:gd name="T43" fmla="*/ 42 h 180"/>
                <a:gd name="T44" fmla="*/ 114 w 354"/>
                <a:gd name="T45" fmla="*/ 54 h 180"/>
                <a:gd name="T46" fmla="*/ 138 w 354"/>
                <a:gd name="T47" fmla="*/ 48 h 180"/>
                <a:gd name="T48" fmla="*/ 162 w 354"/>
                <a:gd name="T49" fmla="*/ 72 h 180"/>
                <a:gd name="T50" fmla="*/ 198 w 354"/>
                <a:gd name="T51" fmla="*/ 78 h 180"/>
                <a:gd name="T52" fmla="*/ 228 w 354"/>
                <a:gd name="T53" fmla="*/ 54 h 180"/>
                <a:gd name="T54" fmla="*/ 288 w 354"/>
                <a:gd name="T55" fmla="*/ 42 h 180"/>
                <a:gd name="T56" fmla="*/ 288 w 354"/>
                <a:gd name="T57" fmla="*/ 66 h 180"/>
                <a:gd name="T58" fmla="*/ 330 w 354"/>
                <a:gd name="T59" fmla="*/ 60 h 180"/>
                <a:gd name="T60" fmla="*/ 330 w 354"/>
                <a:gd name="T61" fmla="*/ 78 h 180"/>
                <a:gd name="T62" fmla="*/ 354 w 354"/>
                <a:gd name="T63" fmla="*/ 96 h 18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54"/>
                <a:gd name="T97" fmla="*/ 0 h 180"/>
                <a:gd name="T98" fmla="*/ 354 w 354"/>
                <a:gd name="T99" fmla="*/ 180 h 18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54" h="180">
                  <a:moveTo>
                    <a:pt x="354" y="96"/>
                  </a:moveTo>
                  <a:lnTo>
                    <a:pt x="312" y="96"/>
                  </a:lnTo>
                  <a:lnTo>
                    <a:pt x="306" y="108"/>
                  </a:lnTo>
                  <a:lnTo>
                    <a:pt x="264" y="96"/>
                  </a:lnTo>
                  <a:lnTo>
                    <a:pt x="228" y="108"/>
                  </a:lnTo>
                  <a:lnTo>
                    <a:pt x="210" y="138"/>
                  </a:lnTo>
                  <a:lnTo>
                    <a:pt x="210" y="114"/>
                  </a:lnTo>
                  <a:lnTo>
                    <a:pt x="186" y="132"/>
                  </a:lnTo>
                  <a:lnTo>
                    <a:pt x="186" y="114"/>
                  </a:lnTo>
                  <a:lnTo>
                    <a:pt x="162" y="180"/>
                  </a:lnTo>
                  <a:lnTo>
                    <a:pt x="150" y="180"/>
                  </a:lnTo>
                  <a:lnTo>
                    <a:pt x="150" y="162"/>
                  </a:lnTo>
                  <a:lnTo>
                    <a:pt x="138" y="162"/>
                  </a:lnTo>
                  <a:lnTo>
                    <a:pt x="144" y="138"/>
                  </a:lnTo>
                  <a:lnTo>
                    <a:pt x="126" y="120"/>
                  </a:lnTo>
                  <a:lnTo>
                    <a:pt x="12" y="96"/>
                  </a:lnTo>
                  <a:lnTo>
                    <a:pt x="0" y="84"/>
                  </a:lnTo>
                  <a:lnTo>
                    <a:pt x="132" y="0"/>
                  </a:lnTo>
                  <a:lnTo>
                    <a:pt x="138" y="6"/>
                  </a:lnTo>
                  <a:lnTo>
                    <a:pt x="102" y="42"/>
                  </a:lnTo>
                  <a:lnTo>
                    <a:pt x="102" y="60"/>
                  </a:lnTo>
                  <a:lnTo>
                    <a:pt x="120" y="42"/>
                  </a:lnTo>
                  <a:lnTo>
                    <a:pt x="114" y="54"/>
                  </a:lnTo>
                  <a:lnTo>
                    <a:pt x="138" y="48"/>
                  </a:lnTo>
                  <a:lnTo>
                    <a:pt x="162" y="72"/>
                  </a:lnTo>
                  <a:lnTo>
                    <a:pt x="198" y="78"/>
                  </a:lnTo>
                  <a:lnTo>
                    <a:pt x="228" y="54"/>
                  </a:lnTo>
                  <a:lnTo>
                    <a:pt x="288" y="42"/>
                  </a:lnTo>
                  <a:lnTo>
                    <a:pt x="288" y="66"/>
                  </a:lnTo>
                  <a:lnTo>
                    <a:pt x="330" y="60"/>
                  </a:lnTo>
                  <a:lnTo>
                    <a:pt x="330" y="78"/>
                  </a:lnTo>
                  <a:lnTo>
                    <a:pt x="354" y="96"/>
                  </a:lnTo>
                  <a:close/>
                </a:path>
              </a:pathLst>
            </a:custGeom>
            <a:solidFill>
              <a:srgbClr val="FF4500"/>
            </a:solidFill>
            <a:ln w="9525">
              <a:solidFill>
                <a:srgbClr val="FF4500"/>
              </a:solidFill>
              <a:prstDash val="solid"/>
              <a:round/>
              <a:headEnd/>
              <a:tailEnd/>
            </a:ln>
          </p:spPr>
          <p:txBody>
            <a:bodyPr/>
            <a:lstStyle/>
            <a:p>
              <a:endParaRPr lang="en-US"/>
            </a:p>
          </p:txBody>
        </p:sp>
        <p:sp>
          <p:nvSpPr>
            <p:cNvPr id="14400" name="Freeform 188"/>
            <p:cNvSpPr>
              <a:spLocks/>
            </p:cNvSpPr>
            <p:nvPr/>
          </p:nvSpPr>
          <p:spPr bwMode="auto">
            <a:xfrm>
              <a:off x="3219" y="1458"/>
              <a:ext cx="354" cy="180"/>
            </a:xfrm>
            <a:custGeom>
              <a:avLst/>
              <a:gdLst>
                <a:gd name="T0" fmla="*/ 354 w 354"/>
                <a:gd name="T1" fmla="*/ 96 h 180"/>
                <a:gd name="T2" fmla="*/ 312 w 354"/>
                <a:gd name="T3" fmla="*/ 96 h 180"/>
                <a:gd name="T4" fmla="*/ 306 w 354"/>
                <a:gd name="T5" fmla="*/ 108 h 180"/>
                <a:gd name="T6" fmla="*/ 264 w 354"/>
                <a:gd name="T7" fmla="*/ 96 h 180"/>
                <a:gd name="T8" fmla="*/ 228 w 354"/>
                <a:gd name="T9" fmla="*/ 108 h 180"/>
                <a:gd name="T10" fmla="*/ 210 w 354"/>
                <a:gd name="T11" fmla="*/ 138 h 180"/>
                <a:gd name="T12" fmla="*/ 210 w 354"/>
                <a:gd name="T13" fmla="*/ 114 h 180"/>
                <a:gd name="T14" fmla="*/ 186 w 354"/>
                <a:gd name="T15" fmla="*/ 132 h 180"/>
                <a:gd name="T16" fmla="*/ 186 w 354"/>
                <a:gd name="T17" fmla="*/ 114 h 180"/>
                <a:gd name="T18" fmla="*/ 162 w 354"/>
                <a:gd name="T19" fmla="*/ 180 h 180"/>
                <a:gd name="T20" fmla="*/ 150 w 354"/>
                <a:gd name="T21" fmla="*/ 180 h 180"/>
                <a:gd name="T22" fmla="*/ 150 w 354"/>
                <a:gd name="T23" fmla="*/ 162 h 180"/>
                <a:gd name="T24" fmla="*/ 138 w 354"/>
                <a:gd name="T25" fmla="*/ 162 h 180"/>
                <a:gd name="T26" fmla="*/ 144 w 354"/>
                <a:gd name="T27" fmla="*/ 138 h 180"/>
                <a:gd name="T28" fmla="*/ 126 w 354"/>
                <a:gd name="T29" fmla="*/ 120 h 180"/>
                <a:gd name="T30" fmla="*/ 12 w 354"/>
                <a:gd name="T31" fmla="*/ 96 h 180"/>
                <a:gd name="T32" fmla="*/ 0 w 354"/>
                <a:gd name="T33" fmla="*/ 84 h 180"/>
                <a:gd name="T34" fmla="*/ 132 w 354"/>
                <a:gd name="T35" fmla="*/ 0 h 180"/>
                <a:gd name="T36" fmla="*/ 138 w 354"/>
                <a:gd name="T37" fmla="*/ 6 h 180"/>
                <a:gd name="T38" fmla="*/ 102 w 354"/>
                <a:gd name="T39" fmla="*/ 42 h 180"/>
                <a:gd name="T40" fmla="*/ 102 w 354"/>
                <a:gd name="T41" fmla="*/ 60 h 180"/>
                <a:gd name="T42" fmla="*/ 120 w 354"/>
                <a:gd name="T43" fmla="*/ 42 h 180"/>
                <a:gd name="T44" fmla="*/ 114 w 354"/>
                <a:gd name="T45" fmla="*/ 54 h 180"/>
                <a:gd name="T46" fmla="*/ 138 w 354"/>
                <a:gd name="T47" fmla="*/ 48 h 180"/>
                <a:gd name="T48" fmla="*/ 162 w 354"/>
                <a:gd name="T49" fmla="*/ 72 h 180"/>
                <a:gd name="T50" fmla="*/ 198 w 354"/>
                <a:gd name="T51" fmla="*/ 78 h 180"/>
                <a:gd name="T52" fmla="*/ 228 w 354"/>
                <a:gd name="T53" fmla="*/ 54 h 180"/>
                <a:gd name="T54" fmla="*/ 288 w 354"/>
                <a:gd name="T55" fmla="*/ 42 h 180"/>
                <a:gd name="T56" fmla="*/ 288 w 354"/>
                <a:gd name="T57" fmla="*/ 66 h 180"/>
                <a:gd name="T58" fmla="*/ 330 w 354"/>
                <a:gd name="T59" fmla="*/ 60 h 180"/>
                <a:gd name="T60" fmla="*/ 330 w 354"/>
                <a:gd name="T61" fmla="*/ 78 h 180"/>
                <a:gd name="T62" fmla="*/ 354 w 354"/>
                <a:gd name="T63" fmla="*/ 96 h 180"/>
                <a:gd name="T64" fmla="*/ 354 w 354"/>
                <a:gd name="T65" fmla="*/ 102 h 1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54"/>
                <a:gd name="T100" fmla="*/ 0 h 180"/>
                <a:gd name="T101" fmla="*/ 354 w 354"/>
                <a:gd name="T102" fmla="*/ 180 h 1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54" h="180">
                  <a:moveTo>
                    <a:pt x="354" y="96"/>
                  </a:moveTo>
                  <a:lnTo>
                    <a:pt x="312" y="96"/>
                  </a:lnTo>
                  <a:lnTo>
                    <a:pt x="306" y="108"/>
                  </a:lnTo>
                  <a:lnTo>
                    <a:pt x="264" y="96"/>
                  </a:lnTo>
                  <a:lnTo>
                    <a:pt x="228" y="108"/>
                  </a:lnTo>
                  <a:lnTo>
                    <a:pt x="210" y="138"/>
                  </a:lnTo>
                  <a:lnTo>
                    <a:pt x="210" y="114"/>
                  </a:lnTo>
                  <a:lnTo>
                    <a:pt x="186" y="132"/>
                  </a:lnTo>
                  <a:lnTo>
                    <a:pt x="186" y="114"/>
                  </a:lnTo>
                  <a:lnTo>
                    <a:pt x="162" y="180"/>
                  </a:lnTo>
                  <a:lnTo>
                    <a:pt x="150" y="180"/>
                  </a:lnTo>
                  <a:lnTo>
                    <a:pt x="150" y="162"/>
                  </a:lnTo>
                  <a:lnTo>
                    <a:pt x="138" y="162"/>
                  </a:lnTo>
                  <a:lnTo>
                    <a:pt x="144" y="138"/>
                  </a:lnTo>
                  <a:lnTo>
                    <a:pt x="126" y="120"/>
                  </a:lnTo>
                  <a:lnTo>
                    <a:pt x="12" y="96"/>
                  </a:lnTo>
                  <a:lnTo>
                    <a:pt x="0" y="84"/>
                  </a:lnTo>
                  <a:lnTo>
                    <a:pt x="132" y="0"/>
                  </a:lnTo>
                  <a:lnTo>
                    <a:pt x="138" y="6"/>
                  </a:lnTo>
                  <a:lnTo>
                    <a:pt x="102" y="42"/>
                  </a:lnTo>
                  <a:lnTo>
                    <a:pt x="102" y="60"/>
                  </a:lnTo>
                  <a:lnTo>
                    <a:pt x="120" y="42"/>
                  </a:lnTo>
                  <a:lnTo>
                    <a:pt x="114" y="54"/>
                  </a:lnTo>
                  <a:lnTo>
                    <a:pt x="138" y="48"/>
                  </a:lnTo>
                  <a:lnTo>
                    <a:pt x="162" y="72"/>
                  </a:lnTo>
                  <a:lnTo>
                    <a:pt x="198" y="78"/>
                  </a:lnTo>
                  <a:lnTo>
                    <a:pt x="228" y="54"/>
                  </a:lnTo>
                  <a:lnTo>
                    <a:pt x="288" y="42"/>
                  </a:lnTo>
                  <a:lnTo>
                    <a:pt x="288" y="66"/>
                  </a:lnTo>
                  <a:lnTo>
                    <a:pt x="330" y="60"/>
                  </a:lnTo>
                  <a:lnTo>
                    <a:pt x="330" y="78"/>
                  </a:lnTo>
                  <a:lnTo>
                    <a:pt x="354" y="96"/>
                  </a:lnTo>
                  <a:lnTo>
                    <a:pt x="354" y="102"/>
                  </a:lnTo>
                </a:path>
              </a:pathLst>
            </a:custGeom>
            <a:noFill/>
            <a:ln w="9525">
              <a:solidFill>
                <a:srgbClr val="000000"/>
              </a:solidFill>
              <a:prstDash val="solid"/>
              <a:round/>
              <a:headEnd/>
              <a:tailEnd/>
            </a:ln>
          </p:spPr>
          <p:txBody>
            <a:bodyPr/>
            <a:lstStyle/>
            <a:p>
              <a:endParaRPr lang="en-US"/>
            </a:p>
          </p:txBody>
        </p:sp>
        <p:sp>
          <p:nvSpPr>
            <p:cNvPr id="14401" name="Freeform 189"/>
            <p:cNvSpPr>
              <a:spLocks/>
            </p:cNvSpPr>
            <p:nvPr/>
          </p:nvSpPr>
          <p:spPr bwMode="auto">
            <a:xfrm>
              <a:off x="2853" y="1332"/>
              <a:ext cx="408" cy="450"/>
            </a:xfrm>
            <a:custGeom>
              <a:avLst/>
              <a:gdLst>
                <a:gd name="T0" fmla="*/ 330 w 408"/>
                <a:gd name="T1" fmla="*/ 444 h 450"/>
                <a:gd name="T2" fmla="*/ 36 w 408"/>
                <a:gd name="T3" fmla="*/ 450 h 450"/>
                <a:gd name="T4" fmla="*/ 36 w 408"/>
                <a:gd name="T5" fmla="*/ 312 h 450"/>
                <a:gd name="T6" fmla="*/ 18 w 408"/>
                <a:gd name="T7" fmla="*/ 288 h 450"/>
                <a:gd name="T8" fmla="*/ 30 w 408"/>
                <a:gd name="T9" fmla="*/ 264 h 450"/>
                <a:gd name="T10" fmla="*/ 30 w 408"/>
                <a:gd name="T11" fmla="*/ 258 h 450"/>
                <a:gd name="T12" fmla="*/ 0 w 408"/>
                <a:gd name="T13" fmla="*/ 30 h 450"/>
                <a:gd name="T14" fmla="*/ 108 w 408"/>
                <a:gd name="T15" fmla="*/ 30 h 450"/>
                <a:gd name="T16" fmla="*/ 108 w 408"/>
                <a:gd name="T17" fmla="*/ 0 h 450"/>
                <a:gd name="T18" fmla="*/ 120 w 408"/>
                <a:gd name="T19" fmla="*/ 0 h 450"/>
                <a:gd name="T20" fmla="*/ 132 w 408"/>
                <a:gd name="T21" fmla="*/ 48 h 450"/>
                <a:gd name="T22" fmla="*/ 174 w 408"/>
                <a:gd name="T23" fmla="*/ 54 h 450"/>
                <a:gd name="T24" fmla="*/ 180 w 408"/>
                <a:gd name="T25" fmla="*/ 66 h 450"/>
                <a:gd name="T26" fmla="*/ 222 w 408"/>
                <a:gd name="T27" fmla="*/ 54 h 450"/>
                <a:gd name="T28" fmla="*/ 240 w 408"/>
                <a:gd name="T29" fmla="*/ 60 h 450"/>
                <a:gd name="T30" fmla="*/ 234 w 408"/>
                <a:gd name="T31" fmla="*/ 66 h 450"/>
                <a:gd name="T32" fmla="*/ 246 w 408"/>
                <a:gd name="T33" fmla="*/ 66 h 450"/>
                <a:gd name="T34" fmla="*/ 252 w 408"/>
                <a:gd name="T35" fmla="*/ 84 h 450"/>
                <a:gd name="T36" fmla="*/ 270 w 408"/>
                <a:gd name="T37" fmla="*/ 72 h 450"/>
                <a:gd name="T38" fmla="*/ 294 w 408"/>
                <a:gd name="T39" fmla="*/ 96 h 450"/>
                <a:gd name="T40" fmla="*/ 330 w 408"/>
                <a:gd name="T41" fmla="*/ 78 h 450"/>
                <a:gd name="T42" fmla="*/ 342 w 408"/>
                <a:gd name="T43" fmla="*/ 90 h 450"/>
                <a:gd name="T44" fmla="*/ 408 w 408"/>
                <a:gd name="T45" fmla="*/ 90 h 450"/>
                <a:gd name="T46" fmla="*/ 342 w 408"/>
                <a:gd name="T47" fmla="*/ 132 h 450"/>
                <a:gd name="T48" fmla="*/ 270 w 408"/>
                <a:gd name="T49" fmla="*/ 198 h 450"/>
                <a:gd name="T50" fmla="*/ 264 w 408"/>
                <a:gd name="T51" fmla="*/ 204 h 450"/>
                <a:gd name="T52" fmla="*/ 264 w 408"/>
                <a:gd name="T53" fmla="*/ 252 h 450"/>
                <a:gd name="T54" fmla="*/ 240 w 408"/>
                <a:gd name="T55" fmla="*/ 264 h 450"/>
                <a:gd name="T56" fmla="*/ 228 w 408"/>
                <a:gd name="T57" fmla="*/ 288 h 450"/>
                <a:gd name="T58" fmla="*/ 246 w 408"/>
                <a:gd name="T59" fmla="*/ 300 h 450"/>
                <a:gd name="T60" fmla="*/ 240 w 408"/>
                <a:gd name="T61" fmla="*/ 354 h 450"/>
                <a:gd name="T62" fmla="*/ 318 w 408"/>
                <a:gd name="T63" fmla="*/ 408 h 450"/>
                <a:gd name="T64" fmla="*/ 330 w 408"/>
                <a:gd name="T65" fmla="*/ 444 h 4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8"/>
                <a:gd name="T100" fmla="*/ 0 h 450"/>
                <a:gd name="T101" fmla="*/ 408 w 408"/>
                <a:gd name="T102" fmla="*/ 450 h 45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8" h="450">
                  <a:moveTo>
                    <a:pt x="330" y="444"/>
                  </a:moveTo>
                  <a:lnTo>
                    <a:pt x="36" y="450"/>
                  </a:lnTo>
                  <a:lnTo>
                    <a:pt x="36" y="312"/>
                  </a:lnTo>
                  <a:lnTo>
                    <a:pt x="18" y="288"/>
                  </a:lnTo>
                  <a:lnTo>
                    <a:pt x="30" y="264"/>
                  </a:lnTo>
                  <a:lnTo>
                    <a:pt x="30" y="258"/>
                  </a:lnTo>
                  <a:lnTo>
                    <a:pt x="0" y="30"/>
                  </a:lnTo>
                  <a:lnTo>
                    <a:pt x="108" y="30"/>
                  </a:lnTo>
                  <a:lnTo>
                    <a:pt x="108" y="0"/>
                  </a:lnTo>
                  <a:lnTo>
                    <a:pt x="120" y="0"/>
                  </a:lnTo>
                  <a:lnTo>
                    <a:pt x="132" y="48"/>
                  </a:lnTo>
                  <a:lnTo>
                    <a:pt x="174" y="54"/>
                  </a:lnTo>
                  <a:lnTo>
                    <a:pt x="180" y="66"/>
                  </a:lnTo>
                  <a:lnTo>
                    <a:pt x="222" y="54"/>
                  </a:lnTo>
                  <a:lnTo>
                    <a:pt x="240" y="60"/>
                  </a:lnTo>
                  <a:lnTo>
                    <a:pt x="234" y="66"/>
                  </a:lnTo>
                  <a:lnTo>
                    <a:pt x="246" y="66"/>
                  </a:lnTo>
                  <a:lnTo>
                    <a:pt x="252" y="84"/>
                  </a:lnTo>
                  <a:lnTo>
                    <a:pt x="270" y="72"/>
                  </a:lnTo>
                  <a:lnTo>
                    <a:pt x="294" y="96"/>
                  </a:lnTo>
                  <a:lnTo>
                    <a:pt x="330" y="78"/>
                  </a:lnTo>
                  <a:lnTo>
                    <a:pt x="342" y="90"/>
                  </a:lnTo>
                  <a:lnTo>
                    <a:pt x="408" y="90"/>
                  </a:lnTo>
                  <a:lnTo>
                    <a:pt x="342" y="132"/>
                  </a:lnTo>
                  <a:lnTo>
                    <a:pt x="270" y="198"/>
                  </a:lnTo>
                  <a:lnTo>
                    <a:pt x="264" y="204"/>
                  </a:lnTo>
                  <a:lnTo>
                    <a:pt x="264" y="252"/>
                  </a:lnTo>
                  <a:lnTo>
                    <a:pt x="240" y="264"/>
                  </a:lnTo>
                  <a:lnTo>
                    <a:pt x="228" y="288"/>
                  </a:lnTo>
                  <a:lnTo>
                    <a:pt x="246" y="300"/>
                  </a:lnTo>
                  <a:lnTo>
                    <a:pt x="240" y="354"/>
                  </a:lnTo>
                  <a:lnTo>
                    <a:pt x="318" y="408"/>
                  </a:lnTo>
                  <a:lnTo>
                    <a:pt x="330" y="444"/>
                  </a:lnTo>
                  <a:close/>
                </a:path>
              </a:pathLst>
            </a:custGeom>
            <a:solidFill>
              <a:srgbClr val="FFAA00"/>
            </a:solidFill>
            <a:ln w="9525">
              <a:solidFill>
                <a:srgbClr val="FFAA00"/>
              </a:solidFill>
              <a:prstDash val="solid"/>
              <a:round/>
              <a:headEnd/>
              <a:tailEnd/>
            </a:ln>
          </p:spPr>
          <p:txBody>
            <a:bodyPr/>
            <a:lstStyle/>
            <a:p>
              <a:endParaRPr lang="en-US"/>
            </a:p>
          </p:txBody>
        </p:sp>
        <p:sp>
          <p:nvSpPr>
            <p:cNvPr id="14402" name="Freeform 190"/>
            <p:cNvSpPr>
              <a:spLocks/>
            </p:cNvSpPr>
            <p:nvPr/>
          </p:nvSpPr>
          <p:spPr bwMode="auto">
            <a:xfrm>
              <a:off x="2853" y="1332"/>
              <a:ext cx="408" cy="450"/>
            </a:xfrm>
            <a:custGeom>
              <a:avLst/>
              <a:gdLst>
                <a:gd name="T0" fmla="*/ 330 w 408"/>
                <a:gd name="T1" fmla="*/ 444 h 450"/>
                <a:gd name="T2" fmla="*/ 36 w 408"/>
                <a:gd name="T3" fmla="*/ 450 h 450"/>
                <a:gd name="T4" fmla="*/ 36 w 408"/>
                <a:gd name="T5" fmla="*/ 312 h 450"/>
                <a:gd name="T6" fmla="*/ 18 w 408"/>
                <a:gd name="T7" fmla="*/ 288 h 450"/>
                <a:gd name="T8" fmla="*/ 30 w 408"/>
                <a:gd name="T9" fmla="*/ 264 h 450"/>
                <a:gd name="T10" fmla="*/ 30 w 408"/>
                <a:gd name="T11" fmla="*/ 258 h 450"/>
                <a:gd name="T12" fmla="*/ 0 w 408"/>
                <a:gd name="T13" fmla="*/ 30 h 450"/>
                <a:gd name="T14" fmla="*/ 108 w 408"/>
                <a:gd name="T15" fmla="*/ 30 h 450"/>
                <a:gd name="T16" fmla="*/ 108 w 408"/>
                <a:gd name="T17" fmla="*/ 0 h 450"/>
                <a:gd name="T18" fmla="*/ 120 w 408"/>
                <a:gd name="T19" fmla="*/ 0 h 450"/>
                <a:gd name="T20" fmla="*/ 132 w 408"/>
                <a:gd name="T21" fmla="*/ 48 h 450"/>
                <a:gd name="T22" fmla="*/ 174 w 408"/>
                <a:gd name="T23" fmla="*/ 54 h 450"/>
                <a:gd name="T24" fmla="*/ 180 w 408"/>
                <a:gd name="T25" fmla="*/ 66 h 450"/>
                <a:gd name="T26" fmla="*/ 222 w 408"/>
                <a:gd name="T27" fmla="*/ 54 h 450"/>
                <a:gd name="T28" fmla="*/ 240 w 408"/>
                <a:gd name="T29" fmla="*/ 60 h 450"/>
                <a:gd name="T30" fmla="*/ 234 w 408"/>
                <a:gd name="T31" fmla="*/ 66 h 450"/>
                <a:gd name="T32" fmla="*/ 246 w 408"/>
                <a:gd name="T33" fmla="*/ 66 h 450"/>
                <a:gd name="T34" fmla="*/ 252 w 408"/>
                <a:gd name="T35" fmla="*/ 84 h 450"/>
                <a:gd name="T36" fmla="*/ 270 w 408"/>
                <a:gd name="T37" fmla="*/ 72 h 450"/>
                <a:gd name="T38" fmla="*/ 294 w 408"/>
                <a:gd name="T39" fmla="*/ 96 h 450"/>
                <a:gd name="T40" fmla="*/ 330 w 408"/>
                <a:gd name="T41" fmla="*/ 78 h 450"/>
                <a:gd name="T42" fmla="*/ 342 w 408"/>
                <a:gd name="T43" fmla="*/ 90 h 450"/>
                <a:gd name="T44" fmla="*/ 408 w 408"/>
                <a:gd name="T45" fmla="*/ 90 h 450"/>
                <a:gd name="T46" fmla="*/ 342 w 408"/>
                <a:gd name="T47" fmla="*/ 132 h 450"/>
                <a:gd name="T48" fmla="*/ 270 w 408"/>
                <a:gd name="T49" fmla="*/ 198 h 450"/>
                <a:gd name="T50" fmla="*/ 264 w 408"/>
                <a:gd name="T51" fmla="*/ 204 h 450"/>
                <a:gd name="T52" fmla="*/ 264 w 408"/>
                <a:gd name="T53" fmla="*/ 252 h 450"/>
                <a:gd name="T54" fmla="*/ 240 w 408"/>
                <a:gd name="T55" fmla="*/ 264 h 450"/>
                <a:gd name="T56" fmla="*/ 228 w 408"/>
                <a:gd name="T57" fmla="*/ 288 h 450"/>
                <a:gd name="T58" fmla="*/ 246 w 408"/>
                <a:gd name="T59" fmla="*/ 300 h 450"/>
                <a:gd name="T60" fmla="*/ 240 w 408"/>
                <a:gd name="T61" fmla="*/ 354 h 450"/>
                <a:gd name="T62" fmla="*/ 318 w 408"/>
                <a:gd name="T63" fmla="*/ 408 h 450"/>
                <a:gd name="T64" fmla="*/ 330 w 408"/>
                <a:gd name="T65" fmla="*/ 444 h 450"/>
                <a:gd name="T66" fmla="*/ 330 w 408"/>
                <a:gd name="T67" fmla="*/ 450 h 45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08"/>
                <a:gd name="T103" fmla="*/ 0 h 450"/>
                <a:gd name="T104" fmla="*/ 408 w 408"/>
                <a:gd name="T105" fmla="*/ 450 h 45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08" h="450">
                  <a:moveTo>
                    <a:pt x="330" y="444"/>
                  </a:moveTo>
                  <a:lnTo>
                    <a:pt x="36" y="450"/>
                  </a:lnTo>
                  <a:lnTo>
                    <a:pt x="36" y="312"/>
                  </a:lnTo>
                  <a:lnTo>
                    <a:pt x="18" y="288"/>
                  </a:lnTo>
                  <a:lnTo>
                    <a:pt x="30" y="264"/>
                  </a:lnTo>
                  <a:lnTo>
                    <a:pt x="30" y="258"/>
                  </a:lnTo>
                  <a:lnTo>
                    <a:pt x="0" y="30"/>
                  </a:lnTo>
                  <a:lnTo>
                    <a:pt x="108" y="30"/>
                  </a:lnTo>
                  <a:lnTo>
                    <a:pt x="108" y="0"/>
                  </a:lnTo>
                  <a:lnTo>
                    <a:pt x="120" y="0"/>
                  </a:lnTo>
                  <a:lnTo>
                    <a:pt x="132" y="48"/>
                  </a:lnTo>
                  <a:lnTo>
                    <a:pt x="174" y="54"/>
                  </a:lnTo>
                  <a:lnTo>
                    <a:pt x="180" y="66"/>
                  </a:lnTo>
                  <a:lnTo>
                    <a:pt x="222" y="54"/>
                  </a:lnTo>
                  <a:lnTo>
                    <a:pt x="240" y="60"/>
                  </a:lnTo>
                  <a:lnTo>
                    <a:pt x="234" y="66"/>
                  </a:lnTo>
                  <a:lnTo>
                    <a:pt x="246" y="66"/>
                  </a:lnTo>
                  <a:lnTo>
                    <a:pt x="252" y="84"/>
                  </a:lnTo>
                  <a:lnTo>
                    <a:pt x="270" y="72"/>
                  </a:lnTo>
                  <a:lnTo>
                    <a:pt x="294" y="96"/>
                  </a:lnTo>
                  <a:lnTo>
                    <a:pt x="330" y="78"/>
                  </a:lnTo>
                  <a:lnTo>
                    <a:pt x="342" y="90"/>
                  </a:lnTo>
                  <a:lnTo>
                    <a:pt x="408" y="90"/>
                  </a:lnTo>
                  <a:lnTo>
                    <a:pt x="342" y="132"/>
                  </a:lnTo>
                  <a:lnTo>
                    <a:pt x="270" y="198"/>
                  </a:lnTo>
                  <a:lnTo>
                    <a:pt x="264" y="204"/>
                  </a:lnTo>
                  <a:lnTo>
                    <a:pt x="264" y="252"/>
                  </a:lnTo>
                  <a:lnTo>
                    <a:pt x="240" y="264"/>
                  </a:lnTo>
                  <a:lnTo>
                    <a:pt x="228" y="288"/>
                  </a:lnTo>
                  <a:lnTo>
                    <a:pt x="246" y="300"/>
                  </a:lnTo>
                  <a:lnTo>
                    <a:pt x="240" y="354"/>
                  </a:lnTo>
                  <a:lnTo>
                    <a:pt x="318" y="408"/>
                  </a:lnTo>
                  <a:lnTo>
                    <a:pt x="330" y="444"/>
                  </a:lnTo>
                  <a:lnTo>
                    <a:pt x="330" y="450"/>
                  </a:lnTo>
                </a:path>
              </a:pathLst>
            </a:custGeom>
            <a:noFill/>
            <a:ln w="9525">
              <a:solidFill>
                <a:srgbClr val="000000"/>
              </a:solidFill>
              <a:prstDash val="solid"/>
              <a:round/>
              <a:headEnd/>
              <a:tailEnd/>
            </a:ln>
          </p:spPr>
          <p:txBody>
            <a:bodyPr/>
            <a:lstStyle/>
            <a:p>
              <a:endParaRPr lang="en-US"/>
            </a:p>
          </p:txBody>
        </p:sp>
        <p:sp>
          <p:nvSpPr>
            <p:cNvPr id="14403" name="Freeform 191"/>
            <p:cNvSpPr>
              <a:spLocks/>
            </p:cNvSpPr>
            <p:nvPr/>
          </p:nvSpPr>
          <p:spPr bwMode="auto">
            <a:xfrm>
              <a:off x="3207" y="2430"/>
              <a:ext cx="216" cy="378"/>
            </a:xfrm>
            <a:custGeom>
              <a:avLst/>
              <a:gdLst>
                <a:gd name="T0" fmla="*/ 216 w 216"/>
                <a:gd name="T1" fmla="*/ 360 h 378"/>
                <a:gd name="T2" fmla="*/ 156 w 216"/>
                <a:gd name="T3" fmla="*/ 366 h 378"/>
                <a:gd name="T4" fmla="*/ 138 w 216"/>
                <a:gd name="T5" fmla="*/ 378 h 378"/>
                <a:gd name="T6" fmla="*/ 120 w 216"/>
                <a:gd name="T7" fmla="*/ 342 h 378"/>
                <a:gd name="T8" fmla="*/ 120 w 216"/>
                <a:gd name="T9" fmla="*/ 318 h 378"/>
                <a:gd name="T10" fmla="*/ 0 w 216"/>
                <a:gd name="T11" fmla="*/ 324 h 378"/>
                <a:gd name="T12" fmla="*/ 6 w 216"/>
                <a:gd name="T13" fmla="*/ 276 h 378"/>
                <a:gd name="T14" fmla="*/ 36 w 216"/>
                <a:gd name="T15" fmla="*/ 234 h 378"/>
                <a:gd name="T16" fmla="*/ 24 w 216"/>
                <a:gd name="T17" fmla="*/ 228 h 378"/>
                <a:gd name="T18" fmla="*/ 42 w 216"/>
                <a:gd name="T19" fmla="*/ 222 h 378"/>
                <a:gd name="T20" fmla="*/ 24 w 216"/>
                <a:gd name="T21" fmla="*/ 204 h 378"/>
                <a:gd name="T22" fmla="*/ 30 w 216"/>
                <a:gd name="T23" fmla="*/ 198 h 378"/>
                <a:gd name="T24" fmla="*/ 24 w 216"/>
                <a:gd name="T25" fmla="*/ 198 h 378"/>
                <a:gd name="T26" fmla="*/ 24 w 216"/>
                <a:gd name="T27" fmla="*/ 174 h 378"/>
                <a:gd name="T28" fmla="*/ 18 w 216"/>
                <a:gd name="T29" fmla="*/ 168 h 378"/>
                <a:gd name="T30" fmla="*/ 30 w 216"/>
                <a:gd name="T31" fmla="*/ 150 h 378"/>
                <a:gd name="T32" fmla="*/ 18 w 216"/>
                <a:gd name="T33" fmla="*/ 144 h 378"/>
                <a:gd name="T34" fmla="*/ 24 w 216"/>
                <a:gd name="T35" fmla="*/ 132 h 378"/>
                <a:gd name="T36" fmla="*/ 18 w 216"/>
                <a:gd name="T37" fmla="*/ 132 h 378"/>
                <a:gd name="T38" fmla="*/ 12 w 216"/>
                <a:gd name="T39" fmla="*/ 114 h 378"/>
                <a:gd name="T40" fmla="*/ 24 w 216"/>
                <a:gd name="T41" fmla="*/ 114 h 378"/>
                <a:gd name="T42" fmla="*/ 24 w 216"/>
                <a:gd name="T43" fmla="*/ 90 h 378"/>
                <a:gd name="T44" fmla="*/ 54 w 216"/>
                <a:gd name="T45" fmla="*/ 54 h 378"/>
                <a:gd name="T46" fmla="*/ 54 w 216"/>
                <a:gd name="T47" fmla="*/ 30 h 378"/>
                <a:gd name="T48" fmla="*/ 72 w 216"/>
                <a:gd name="T49" fmla="*/ 6 h 378"/>
                <a:gd name="T50" fmla="*/ 204 w 216"/>
                <a:gd name="T51" fmla="*/ 0 h 378"/>
                <a:gd name="T52" fmla="*/ 204 w 216"/>
                <a:gd name="T53" fmla="*/ 246 h 378"/>
                <a:gd name="T54" fmla="*/ 216 w 216"/>
                <a:gd name="T55" fmla="*/ 330 h 378"/>
                <a:gd name="T56" fmla="*/ 216 w 216"/>
                <a:gd name="T57" fmla="*/ 360 h 37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16"/>
                <a:gd name="T88" fmla="*/ 0 h 378"/>
                <a:gd name="T89" fmla="*/ 216 w 216"/>
                <a:gd name="T90" fmla="*/ 378 h 37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16" h="378">
                  <a:moveTo>
                    <a:pt x="216" y="360"/>
                  </a:moveTo>
                  <a:lnTo>
                    <a:pt x="156" y="366"/>
                  </a:lnTo>
                  <a:lnTo>
                    <a:pt x="138" y="378"/>
                  </a:lnTo>
                  <a:lnTo>
                    <a:pt x="120" y="342"/>
                  </a:lnTo>
                  <a:lnTo>
                    <a:pt x="120" y="318"/>
                  </a:lnTo>
                  <a:lnTo>
                    <a:pt x="0" y="324"/>
                  </a:lnTo>
                  <a:lnTo>
                    <a:pt x="6" y="276"/>
                  </a:lnTo>
                  <a:lnTo>
                    <a:pt x="36" y="234"/>
                  </a:lnTo>
                  <a:lnTo>
                    <a:pt x="24" y="228"/>
                  </a:lnTo>
                  <a:lnTo>
                    <a:pt x="42" y="222"/>
                  </a:lnTo>
                  <a:lnTo>
                    <a:pt x="24" y="204"/>
                  </a:lnTo>
                  <a:lnTo>
                    <a:pt x="30" y="198"/>
                  </a:lnTo>
                  <a:lnTo>
                    <a:pt x="24" y="198"/>
                  </a:lnTo>
                  <a:lnTo>
                    <a:pt x="24" y="174"/>
                  </a:lnTo>
                  <a:lnTo>
                    <a:pt x="18" y="168"/>
                  </a:lnTo>
                  <a:lnTo>
                    <a:pt x="30" y="150"/>
                  </a:lnTo>
                  <a:lnTo>
                    <a:pt x="18" y="144"/>
                  </a:lnTo>
                  <a:lnTo>
                    <a:pt x="24" y="132"/>
                  </a:lnTo>
                  <a:lnTo>
                    <a:pt x="18" y="132"/>
                  </a:lnTo>
                  <a:lnTo>
                    <a:pt x="12" y="114"/>
                  </a:lnTo>
                  <a:lnTo>
                    <a:pt x="24" y="114"/>
                  </a:lnTo>
                  <a:lnTo>
                    <a:pt x="24" y="90"/>
                  </a:lnTo>
                  <a:lnTo>
                    <a:pt x="54" y="54"/>
                  </a:lnTo>
                  <a:lnTo>
                    <a:pt x="54" y="30"/>
                  </a:lnTo>
                  <a:lnTo>
                    <a:pt x="72" y="6"/>
                  </a:lnTo>
                  <a:lnTo>
                    <a:pt x="204" y="0"/>
                  </a:lnTo>
                  <a:lnTo>
                    <a:pt x="204" y="246"/>
                  </a:lnTo>
                  <a:lnTo>
                    <a:pt x="216" y="330"/>
                  </a:lnTo>
                  <a:lnTo>
                    <a:pt x="216" y="360"/>
                  </a:lnTo>
                  <a:close/>
                </a:path>
              </a:pathLst>
            </a:custGeom>
            <a:solidFill>
              <a:srgbClr val="B22222"/>
            </a:solidFill>
            <a:ln w="9525">
              <a:solidFill>
                <a:srgbClr val="B22222"/>
              </a:solidFill>
              <a:prstDash val="solid"/>
              <a:round/>
              <a:headEnd/>
              <a:tailEnd/>
            </a:ln>
          </p:spPr>
          <p:txBody>
            <a:bodyPr/>
            <a:lstStyle/>
            <a:p>
              <a:endParaRPr lang="en-US"/>
            </a:p>
          </p:txBody>
        </p:sp>
        <p:sp>
          <p:nvSpPr>
            <p:cNvPr id="14404" name="Freeform 192"/>
            <p:cNvSpPr>
              <a:spLocks/>
            </p:cNvSpPr>
            <p:nvPr/>
          </p:nvSpPr>
          <p:spPr bwMode="auto">
            <a:xfrm>
              <a:off x="3207" y="2430"/>
              <a:ext cx="216" cy="378"/>
            </a:xfrm>
            <a:custGeom>
              <a:avLst/>
              <a:gdLst>
                <a:gd name="T0" fmla="*/ 216 w 216"/>
                <a:gd name="T1" fmla="*/ 360 h 378"/>
                <a:gd name="T2" fmla="*/ 156 w 216"/>
                <a:gd name="T3" fmla="*/ 366 h 378"/>
                <a:gd name="T4" fmla="*/ 138 w 216"/>
                <a:gd name="T5" fmla="*/ 378 h 378"/>
                <a:gd name="T6" fmla="*/ 120 w 216"/>
                <a:gd name="T7" fmla="*/ 342 h 378"/>
                <a:gd name="T8" fmla="*/ 120 w 216"/>
                <a:gd name="T9" fmla="*/ 318 h 378"/>
                <a:gd name="T10" fmla="*/ 0 w 216"/>
                <a:gd name="T11" fmla="*/ 324 h 378"/>
                <a:gd name="T12" fmla="*/ 6 w 216"/>
                <a:gd name="T13" fmla="*/ 276 h 378"/>
                <a:gd name="T14" fmla="*/ 36 w 216"/>
                <a:gd name="T15" fmla="*/ 234 h 378"/>
                <a:gd name="T16" fmla="*/ 24 w 216"/>
                <a:gd name="T17" fmla="*/ 228 h 378"/>
                <a:gd name="T18" fmla="*/ 42 w 216"/>
                <a:gd name="T19" fmla="*/ 222 h 378"/>
                <a:gd name="T20" fmla="*/ 24 w 216"/>
                <a:gd name="T21" fmla="*/ 204 h 378"/>
                <a:gd name="T22" fmla="*/ 30 w 216"/>
                <a:gd name="T23" fmla="*/ 198 h 378"/>
                <a:gd name="T24" fmla="*/ 24 w 216"/>
                <a:gd name="T25" fmla="*/ 198 h 378"/>
                <a:gd name="T26" fmla="*/ 24 w 216"/>
                <a:gd name="T27" fmla="*/ 174 h 378"/>
                <a:gd name="T28" fmla="*/ 18 w 216"/>
                <a:gd name="T29" fmla="*/ 168 h 378"/>
                <a:gd name="T30" fmla="*/ 30 w 216"/>
                <a:gd name="T31" fmla="*/ 150 h 378"/>
                <a:gd name="T32" fmla="*/ 18 w 216"/>
                <a:gd name="T33" fmla="*/ 144 h 378"/>
                <a:gd name="T34" fmla="*/ 24 w 216"/>
                <a:gd name="T35" fmla="*/ 132 h 378"/>
                <a:gd name="T36" fmla="*/ 18 w 216"/>
                <a:gd name="T37" fmla="*/ 132 h 378"/>
                <a:gd name="T38" fmla="*/ 12 w 216"/>
                <a:gd name="T39" fmla="*/ 114 h 378"/>
                <a:gd name="T40" fmla="*/ 24 w 216"/>
                <a:gd name="T41" fmla="*/ 114 h 378"/>
                <a:gd name="T42" fmla="*/ 24 w 216"/>
                <a:gd name="T43" fmla="*/ 90 h 378"/>
                <a:gd name="T44" fmla="*/ 54 w 216"/>
                <a:gd name="T45" fmla="*/ 54 h 378"/>
                <a:gd name="T46" fmla="*/ 54 w 216"/>
                <a:gd name="T47" fmla="*/ 30 h 378"/>
                <a:gd name="T48" fmla="*/ 72 w 216"/>
                <a:gd name="T49" fmla="*/ 6 h 378"/>
                <a:gd name="T50" fmla="*/ 204 w 216"/>
                <a:gd name="T51" fmla="*/ 0 h 378"/>
                <a:gd name="T52" fmla="*/ 204 w 216"/>
                <a:gd name="T53" fmla="*/ 246 h 378"/>
                <a:gd name="T54" fmla="*/ 216 w 216"/>
                <a:gd name="T55" fmla="*/ 330 h 378"/>
                <a:gd name="T56" fmla="*/ 216 w 216"/>
                <a:gd name="T57" fmla="*/ 360 h 378"/>
                <a:gd name="T58" fmla="*/ 216 w 216"/>
                <a:gd name="T59" fmla="*/ 366 h 37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6"/>
                <a:gd name="T91" fmla="*/ 0 h 378"/>
                <a:gd name="T92" fmla="*/ 216 w 216"/>
                <a:gd name="T93" fmla="*/ 378 h 37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6" h="378">
                  <a:moveTo>
                    <a:pt x="216" y="360"/>
                  </a:moveTo>
                  <a:lnTo>
                    <a:pt x="156" y="366"/>
                  </a:lnTo>
                  <a:lnTo>
                    <a:pt x="138" y="378"/>
                  </a:lnTo>
                  <a:lnTo>
                    <a:pt x="120" y="342"/>
                  </a:lnTo>
                  <a:lnTo>
                    <a:pt x="120" y="318"/>
                  </a:lnTo>
                  <a:lnTo>
                    <a:pt x="0" y="324"/>
                  </a:lnTo>
                  <a:lnTo>
                    <a:pt x="6" y="276"/>
                  </a:lnTo>
                  <a:lnTo>
                    <a:pt x="36" y="234"/>
                  </a:lnTo>
                  <a:lnTo>
                    <a:pt x="24" y="228"/>
                  </a:lnTo>
                  <a:lnTo>
                    <a:pt x="42" y="222"/>
                  </a:lnTo>
                  <a:lnTo>
                    <a:pt x="24" y="204"/>
                  </a:lnTo>
                  <a:lnTo>
                    <a:pt x="30" y="198"/>
                  </a:lnTo>
                  <a:lnTo>
                    <a:pt x="24" y="198"/>
                  </a:lnTo>
                  <a:lnTo>
                    <a:pt x="24" y="174"/>
                  </a:lnTo>
                  <a:lnTo>
                    <a:pt x="18" y="168"/>
                  </a:lnTo>
                  <a:lnTo>
                    <a:pt x="30" y="150"/>
                  </a:lnTo>
                  <a:lnTo>
                    <a:pt x="18" y="144"/>
                  </a:lnTo>
                  <a:lnTo>
                    <a:pt x="24" y="132"/>
                  </a:lnTo>
                  <a:lnTo>
                    <a:pt x="18" y="132"/>
                  </a:lnTo>
                  <a:lnTo>
                    <a:pt x="12" y="114"/>
                  </a:lnTo>
                  <a:lnTo>
                    <a:pt x="24" y="114"/>
                  </a:lnTo>
                  <a:lnTo>
                    <a:pt x="24" y="90"/>
                  </a:lnTo>
                  <a:lnTo>
                    <a:pt x="54" y="54"/>
                  </a:lnTo>
                  <a:lnTo>
                    <a:pt x="54" y="30"/>
                  </a:lnTo>
                  <a:lnTo>
                    <a:pt x="72" y="6"/>
                  </a:lnTo>
                  <a:lnTo>
                    <a:pt x="204" y="0"/>
                  </a:lnTo>
                  <a:lnTo>
                    <a:pt x="204" y="246"/>
                  </a:lnTo>
                  <a:lnTo>
                    <a:pt x="216" y="330"/>
                  </a:lnTo>
                  <a:lnTo>
                    <a:pt x="216" y="360"/>
                  </a:lnTo>
                  <a:lnTo>
                    <a:pt x="216" y="366"/>
                  </a:lnTo>
                </a:path>
              </a:pathLst>
            </a:custGeom>
            <a:noFill/>
            <a:ln w="9525">
              <a:solidFill>
                <a:srgbClr val="000000"/>
              </a:solidFill>
              <a:prstDash val="solid"/>
              <a:round/>
              <a:headEnd/>
              <a:tailEnd/>
            </a:ln>
          </p:spPr>
          <p:txBody>
            <a:bodyPr/>
            <a:lstStyle/>
            <a:p>
              <a:endParaRPr lang="en-US"/>
            </a:p>
          </p:txBody>
        </p:sp>
        <p:sp>
          <p:nvSpPr>
            <p:cNvPr id="14405" name="Freeform 193"/>
            <p:cNvSpPr>
              <a:spLocks/>
            </p:cNvSpPr>
            <p:nvPr/>
          </p:nvSpPr>
          <p:spPr bwMode="auto">
            <a:xfrm>
              <a:off x="2931" y="2004"/>
              <a:ext cx="408" cy="354"/>
            </a:xfrm>
            <a:custGeom>
              <a:avLst/>
              <a:gdLst>
                <a:gd name="T0" fmla="*/ 378 w 408"/>
                <a:gd name="T1" fmla="*/ 354 h 354"/>
                <a:gd name="T2" fmla="*/ 336 w 408"/>
                <a:gd name="T3" fmla="*/ 354 h 354"/>
                <a:gd name="T4" fmla="*/ 354 w 408"/>
                <a:gd name="T5" fmla="*/ 336 h 354"/>
                <a:gd name="T6" fmla="*/ 348 w 408"/>
                <a:gd name="T7" fmla="*/ 318 h 354"/>
                <a:gd name="T8" fmla="*/ 66 w 408"/>
                <a:gd name="T9" fmla="*/ 324 h 354"/>
                <a:gd name="T10" fmla="*/ 66 w 408"/>
                <a:gd name="T11" fmla="*/ 120 h 354"/>
                <a:gd name="T12" fmla="*/ 36 w 408"/>
                <a:gd name="T13" fmla="*/ 90 h 354"/>
                <a:gd name="T14" fmla="*/ 48 w 408"/>
                <a:gd name="T15" fmla="*/ 66 h 354"/>
                <a:gd name="T16" fmla="*/ 24 w 408"/>
                <a:gd name="T17" fmla="*/ 54 h 354"/>
                <a:gd name="T18" fmla="*/ 0 w 408"/>
                <a:gd name="T19" fmla="*/ 6 h 354"/>
                <a:gd name="T20" fmla="*/ 234 w 408"/>
                <a:gd name="T21" fmla="*/ 0 h 354"/>
                <a:gd name="T22" fmla="*/ 252 w 408"/>
                <a:gd name="T23" fmla="*/ 18 h 354"/>
                <a:gd name="T24" fmla="*/ 252 w 408"/>
                <a:gd name="T25" fmla="*/ 60 h 354"/>
                <a:gd name="T26" fmla="*/ 270 w 408"/>
                <a:gd name="T27" fmla="*/ 78 h 354"/>
                <a:gd name="T28" fmla="*/ 294 w 408"/>
                <a:gd name="T29" fmla="*/ 102 h 354"/>
                <a:gd name="T30" fmla="*/ 306 w 408"/>
                <a:gd name="T31" fmla="*/ 132 h 354"/>
                <a:gd name="T32" fmla="*/ 318 w 408"/>
                <a:gd name="T33" fmla="*/ 126 h 354"/>
                <a:gd name="T34" fmla="*/ 336 w 408"/>
                <a:gd name="T35" fmla="*/ 132 h 354"/>
                <a:gd name="T36" fmla="*/ 324 w 408"/>
                <a:gd name="T37" fmla="*/ 186 h 354"/>
                <a:gd name="T38" fmla="*/ 378 w 408"/>
                <a:gd name="T39" fmla="*/ 222 h 354"/>
                <a:gd name="T40" fmla="*/ 384 w 408"/>
                <a:gd name="T41" fmla="*/ 252 h 354"/>
                <a:gd name="T42" fmla="*/ 402 w 408"/>
                <a:gd name="T43" fmla="*/ 276 h 354"/>
                <a:gd name="T44" fmla="*/ 408 w 408"/>
                <a:gd name="T45" fmla="*/ 306 h 354"/>
                <a:gd name="T46" fmla="*/ 396 w 408"/>
                <a:gd name="T47" fmla="*/ 306 h 354"/>
                <a:gd name="T48" fmla="*/ 390 w 408"/>
                <a:gd name="T49" fmla="*/ 312 h 354"/>
                <a:gd name="T50" fmla="*/ 384 w 408"/>
                <a:gd name="T51" fmla="*/ 306 h 354"/>
                <a:gd name="T52" fmla="*/ 378 w 408"/>
                <a:gd name="T53" fmla="*/ 354 h 35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08"/>
                <a:gd name="T82" fmla="*/ 0 h 354"/>
                <a:gd name="T83" fmla="*/ 408 w 408"/>
                <a:gd name="T84" fmla="*/ 354 h 35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08" h="354">
                  <a:moveTo>
                    <a:pt x="378" y="354"/>
                  </a:moveTo>
                  <a:lnTo>
                    <a:pt x="336" y="354"/>
                  </a:lnTo>
                  <a:lnTo>
                    <a:pt x="354" y="336"/>
                  </a:lnTo>
                  <a:lnTo>
                    <a:pt x="348" y="318"/>
                  </a:lnTo>
                  <a:lnTo>
                    <a:pt x="66" y="324"/>
                  </a:lnTo>
                  <a:lnTo>
                    <a:pt x="66" y="120"/>
                  </a:lnTo>
                  <a:lnTo>
                    <a:pt x="36" y="90"/>
                  </a:lnTo>
                  <a:lnTo>
                    <a:pt x="48" y="66"/>
                  </a:lnTo>
                  <a:lnTo>
                    <a:pt x="24" y="54"/>
                  </a:lnTo>
                  <a:lnTo>
                    <a:pt x="0" y="6"/>
                  </a:lnTo>
                  <a:lnTo>
                    <a:pt x="234" y="0"/>
                  </a:lnTo>
                  <a:lnTo>
                    <a:pt x="252" y="18"/>
                  </a:lnTo>
                  <a:lnTo>
                    <a:pt x="252" y="60"/>
                  </a:lnTo>
                  <a:lnTo>
                    <a:pt x="270" y="78"/>
                  </a:lnTo>
                  <a:lnTo>
                    <a:pt x="294" y="102"/>
                  </a:lnTo>
                  <a:lnTo>
                    <a:pt x="306" y="132"/>
                  </a:lnTo>
                  <a:lnTo>
                    <a:pt x="318" y="126"/>
                  </a:lnTo>
                  <a:lnTo>
                    <a:pt x="336" y="132"/>
                  </a:lnTo>
                  <a:lnTo>
                    <a:pt x="324" y="186"/>
                  </a:lnTo>
                  <a:lnTo>
                    <a:pt x="378" y="222"/>
                  </a:lnTo>
                  <a:lnTo>
                    <a:pt x="384" y="252"/>
                  </a:lnTo>
                  <a:lnTo>
                    <a:pt x="402" y="276"/>
                  </a:lnTo>
                  <a:lnTo>
                    <a:pt x="408" y="306"/>
                  </a:lnTo>
                  <a:lnTo>
                    <a:pt x="396" y="306"/>
                  </a:lnTo>
                  <a:lnTo>
                    <a:pt x="390" y="312"/>
                  </a:lnTo>
                  <a:lnTo>
                    <a:pt x="384" y="306"/>
                  </a:lnTo>
                  <a:lnTo>
                    <a:pt x="378" y="354"/>
                  </a:lnTo>
                  <a:close/>
                </a:path>
              </a:pathLst>
            </a:custGeom>
            <a:solidFill>
              <a:srgbClr val="FF8C00"/>
            </a:solidFill>
            <a:ln w="9525">
              <a:solidFill>
                <a:srgbClr val="FF8C00"/>
              </a:solidFill>
              <a:prstDash val="solid"/>
              <a:round/>
              <a:headEnd/>
              <a:tailEnd/>
            </a:ln>
          </p:spPr>
          <p:txBody>
            <a:bodyPr/>
            <a:lstStyle/>
            <a:p>
              <a:endParaRPr lang="en-US"/>
            </a:p>
          </p:txBody>
        </p:sp>
        <p:sp>
          <p:nvSpPr>
            <p:cNvPr id="14406" name="Freeform 194"/>
            <p:cNvSpPr>
              <a:spLocks/>
            </p:cNvSpPr>
            <p:nvPr/>
          </p:nvSpPr>
          <p:spPr bwMode="auto">
            <a:xfrm>
              <a:off x="2931" y="2004"/>
              <a:ext cx="408" cy="360"/>
            </a:xfrm>
            <a:custGeom>
              <a:avLst/>
              <a:gdLst>
                <a:gd name="T0" fmla="*/ 378 w 408"/>
                <a:gd name="T1" fmla="*/ 354 h 360"/>
                <a:gd name="T2" fmla="*/ 336 w 408"/>
                <a:gd name="T3" fmla="*/ 354 h 360"/>
                <a:gd name="T4" fmla="*/ 354 w 408"/>
                <a:gd name="T5" fmla="*/ 336 h 360"/>
                <a:gd name="T6" fmla="*/ 348 w 408"/>
                <a:gd name="T7" fmla="*/ 318 h 360"/>
                <a:gd name="T8" fmla="*/ 66 w 408"/>
                <a:gd name="T9" fmla="*/ 324 h 360"/>
                <a:gd name="T10" fmla="*/ 66 w 408"/>
                <a:gd name="T11" fmla="*/ 120 h 360"/>
                <a:gd name="T12" fmla="*/ 36 w 408"/>
                <a:gd name="T13" fmla="*/ 90 h 360"/>
                <a:gd name="T14" fmla="*/ 48 w 408"/>
                <a:gd name="T15" fmla="*/ 66 h 360"/>
                <a:gd name="T16" fmla="*/ 24 w 408"/>
                <a:gd name="T17" fmla="*/ 54 h 360"/>
                <a:gd name="T18" fmla="*/ 0 w 408"/>
                <a:gd name="T19" fmla="*/ 6 h 360"/>
                <a:gd name="T20" fmla="*/ 234 w 408"/>
                <a:gd name="T21" fmla="*/ 0 h 360"/>
                <a:gd name="T22" fmla="*/ 252 w 408"/>
                <a:gd name="T23" fmla="*/ 18 h 360"/>
                <a:gd name="T24" fmla="*/ 252 w 408"/>
                <a:gd name="T25" fmla="*/ 60 h 360"/>
                <a:gd name="T26" fmla="*/ 270 w 408"/>
                <a:gd name="T27" fmla="*/ 78 h 360"/>
                <a:gd name="T28" fmla="*/ 294 w 408"/>
                <a:gd name="T29" fmla="*/ 102 h 360"/>
                <a:gd name="T30" fmla="*/ 306 w 408"/>
                <a:gd name="T31" fmla="*/ 132 h 360"/>
                <a:gd name="T32" fmla="*/ 318 w 408"/>
                <a:gd name="T33" fmla="*/ 126 h 360"/>
                <a:gd name="T34" fmla="*/ 336 w 408"/>
                <a:gd name="T35" fmla="*/ 132 h 360"/>
                <a:gd name="T36" fmla="*/ 324 w 408"/>
                <a:gd name="T37" fmla="*/ 186 h 360"/>
                <a:gd name="T38" fmla="*/ 378 w 408"/>
                <a:gd name="T39" fmla="*/ 222 h 360"/>
                <a:gd name="T40" fmla="*/ 384 w 408"/>
                <a:gd name="T41" fmla="*/ 252 h 360"/>
                <a:gd name="T42" fmla="*/ 402 w 408"/>
                <a:gd name="T43" fmla="*/ 276 h 360"/>
                <a:gd name="T44" fmla="*/ 408 w 408"/>
                <a:gd name="T45" fmla="*/ 306 h 360"/>
                <a:gd name="T46" fmla="*/ 396 w 408"/>
                <a:gd name="T47" fmla="*/ 306 h 360"/>
                <a:gd name="T48" fmla="*/ 390 w 408"/>
                <a:gd name="T49" fmla="*/ 312 h 360"/>
                <a:gd name="T50" fmla="*/ 384 w 408"/>
                <a:gd name="T51" fmla="*/ 306 h 360"/>
                <a:gd name="T52" fmla="*/ 378 w 408"/>
                <a:gd name="T53" fmla="*/ 354 h 360"/>
                <a:gd name="T54" fmla="*/ 378 w 408"/>
                <a:gd name="T55" fmla="*/ 360 h 3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08"/>
                <a:gd name="T85" fmla="*/ 0 h 360"/>
                <a:gd name="T86" fmla="*/ 408 w 408"/>
                <a:gd name="T87" fmla="*/ 360 h 3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08" h="360">
                  <a:moveTo>
                    <a:pt x="378" y="354"/>
                  </a:moveTo>
                  <a:lnTo>
                    <a:pt x="336" y="354"/>
                  </a:lnTo>
                  <a:lnTo>
                    <a:pt x="354" y="336"/>
                  </a:lnTo>
                  <a:lnTo>
                    <a:pt x="348" y="318"/>
                  </a:lnTo>
                  <a:lnTo>
                    <a:pt x="66" y="324"/>
                  </a:lnTo>
                  <a:lnTo>
                    <a:pt x="66" y="120"/>
                  </a:lnTo>
                  <a:lnTo>
                    <a:pt x="36" y="90"/>
                  </a:lnTo>
                  <a:lnTo>
                    <a:pt x="48" y="66"/>
                  </a:lnTo>
                  <a:lnTo>
                    <a:pt x="24" y="54"/>
                  </a:lnTo>
                  <a:lnTo>
                    <a:pt x="0" y="6"/>
                  </a:lnTo>
                  <a:lnTo>
                    <a:pt x="234" y="0"/>
                  </a:lnTo>
                  <a:lnTo>
                    <a:pt x="252" y="18"/>
                  </a:lnTo>
                  <a:lnTo>
                    <a:pt x="252" y="60"/>
                  </a:lnTo>
                  <a:lnTo>
                    <a:pt x="270" y="78"/>
                  </a:lnTo>
                  <a:lnTo>
                    <a:pt x="294" y="102"/>
                  </a:lnTo>
                  <a:lnTo>
                    <a:pt x="306" y="132"/>
                  </a:lnTo>
                  <a:lnTo>
                    <a:pt x="318" y="126"/>
                  </a:lnTo>
                  <a:lnTo>
                    <a:pt x="336" y="132"/>
                  </a:lnTo>
                  <a:lnTo>
                    <a:pt x="324" y="186"/>
                  </a:lnTo>
                  <a:lnTo>
                    <a:pt x="378" y="222"/>
                  </a:lnTo>
                  <a:lnTo>
                    <a:pt x="384" y="252"/>
                  </a:lnTo>
                  <a:lnTo>
                    <a:pt x="402" y="276"/>
                  </a:lnTo>
                  <a:lnTo>
                    <a:pt x="408" y="306"/>
                  </a:lnTo>
                  <a:lnTo>
                    <a:pt x="396" y="306"/>
                  </a:lnTo>
                  <a:lnTo>
                    <a:pt x="390" y="312"/>
                  </a:lnTo>
                  <a:lnTo>
                    <a:pt x="384" y="306"/>
                  </a:lnTo>
                  <a:lnTo>
                    <a:pt x="378" y="354"/>
                  </a:lnTo>
                  <a:lnTo>
                    <a:pt x="378" y="360"/>
                  </a:lnTo>
                </a:path>
              </a:pathLst>
            </a:custGeom>
            <a:noFill/>
            <a:ln w="9525">
              <a:solidFill>
                <a:srgbClr val="000000"/>
              </a:solidFill>
              <a:prstDash val="solid"/>
              <a:round/>
              <a:headEnd/>
              <a:tailEnd/>
            </a:ln>
          </p:spPr>
          <p:txBody>
            <a:bodyPr/>
            <a:lstStyle/>
            <a:p>
              <a:endParaRPr lang="en-US"/>
            </a:p>
          </p:txBody>
        </p:sp>
        <p:sp>
          <p:nvSpPr>
            <p:cNvPr id="14407" name="Freeform 195"/>
            <p:cNvSpPr>
              <a:spLocks/>
            </p:cNvSpPr>
            <p:nvPr/>
          </p:nvSpPr>
          <p:spPr bwMode="auto">
            <a:xfrm>
              <a:off x="1863" y="1248"/>
              <a:ext cx="636" cy="402"/>
            </a:xfrm>
            <a:custGeom>
              <a:avLst/>
              <a:gdLst>
                <a:gd name="T0" fmla="*/ 612 w 636"/>
                <a:gd name="T1" fmla="*/ 330 h 402"/>
                <a:gd name="T2" fmla="*/ 606 w 636"/>
                <a:gd name="T3" fmla="*/ 402 h 402"/>
                <a:gd name="T4" fmla="*/ 222 w 636"/>
                <a:gd name="T5" fmla="*/ 354 h 402"/>
                <a:gd name="T6" fmla="*/ 216 w 636"/>
                <a:gd name="T7" fmla="*/ 390 h 402"/>
                <a:gd name="T8" fmla="*/ 204 w 636"/>
                <a:gd name="T9" fmla="*/ 366 h 402"/>
                <a:gd name="T10" fmla="*/ 192 w 636"/>
                <a:gd name="T11" fmla="*/ 384 h 402"/>
                <a:gd name="T12" fmla="*/ 150 w 636"/>
                <a:gd name="T13" fmla="*/ 372 h 402"/>
                <a:gd name="T14" fmla="*/ 144 w 636"/>
                <a:gd name="T15" fmla="*/ 384 h 402"/>
                <a:gd name="T16" fmla="*/ 126 w 636"/>
                <a:gd name="T17" fmla="*/ 378 h 402"/>
                <a:gd name="T18" fmla="*/ 114 w 636"/>
                <a:gd name="T19" fmla="*/ 384 h 402"/>
                <a:gd name="T20" fmla="*/ 108 w 636"/>
                <a:gd name="T21" fmla="*/ 354 h 402"/>
                <a:gd name="T22" fmla="*/ 90 w 636"/>
                <a:gd name="T23" fmla="*/ 342 h 402"/>
                <a:gd name="T24" fmla="*/ 84 w 636"/>
                <a:gd name="T25" fmla="*/ 282 h 402"/>
                <a:gd name="T26" fmla="*/ 72 w 636"/>
                <a:gd name="T27" fmla="*/ 270 h 402"/>
                <a:gd name="T28" fmla="*/ 54 w 636"/>
                <a:gd name="T29" fmla="*/ 288 h 402"/>
                <a:gd name="T30" fmla="*/ 42 w 636"/>
                <a:gd name="T31" fmla="*/ 276 h 402"/>
                <a:gd name="T32" fmla="*/ 72 w 636"/>
                <a:gd name="T33" fmla="*/ 198 h 402"/>
                <a:gd name="T34" fmla="*/ 48 w 636"/>
                <a:gd name="T35" fmla="*/ 186 h 402"/>
                <a:gd name="T36" fmla="*/ 24 w 636"/>
                <a:gd name="T37" fmla="*/ 138 h 402"/>
                <a:gd name="T38" fmla="*/ 6 w 636"/>
                <a:gd name="T39" fmla="*/ 120 h 402"/>
                <a:gd name="T40" fmla="*/ 12 w 636"/>
                <a:gd name="T41" fmla="*/ 108 h 402"/>
                <a:gd name="T42" fmla="*/ 0 w 636"/>
                <a:gd name="T43" fmla="*/ 78 h 402"/>
                <a:gd name="T44" fmla="*/ 18 w 636"/>
                <a:gd name="T45" fmla="*/ 0 h 402"/>
                <a:gd name="T46" fmla="*/ 342 w 636"/>
                <a:gd name="T47" fmla="*/ 60 h 402"/>
                <a:gd name="T48" fmla="*/ 636 w 636"/>
                <a:gd name="T49" fmla="*/ 96 h 402"/>
                <a:gd name="T50" fmla="*/ 618 w 636"/>
                <a:gd name="T51" fmla="*/ 300 h 402"/>
                <a:gd name="T52" fmla="*/ 612 w 636"/>
                <a:gd name="T53" fmla="*/ 330 h 40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36"/>
                <a:gd name="T82" fmla="*/ 0 h 402"/>
                <a:gd name="T83" fmla="*/ 636 w 636"/>
                <a:gd name="T84" fmla="*/ 402 h 40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36" h="402">
                  <a:moveTo>
                    <a:pt x="612" y="330"/>
                  </a:moveTo>
                  <a:lnTo>
                    <a:pt x="606" y="402"/>
                  </a:lnTo>
                  <a:lnTo>
                    <a:pt x="222" y="354"/>
                  </a:lnTo>
                  <a:lnTo>
                    <a:pt x="216" y="390"/>
                  </a:lnTo>
                  <a:lnTo>
                    <a:pt x="204" y="366"/>
                  </a:lnTo>
                  <a:lnTo>
                    <a:pt x="192" y="384"/>
                  </a:lnTo>
                  <a:lnTo>
                    <a:pt x="150" y="372"/>
                  </a:lnTo>
                  <a:lnTo>
                    <a:pt x="144" y="384"/>
                  </a:lnTo>
                  <a:lnTo>
                    <a:pt x="126" y="378"/>
                  </a:lnTo>
                  <a:lnTo>
                    <a:pt x="114" y="384"/>
                  </a:lnTo>
                  <a:lnTo>
                    <a:pt x="108" y="354"/>
                  </a:lnTo>
                  <a:lnTo>
                    <a:pt x="90" y="342"/>
                  </a:lnTo>
                  <a:lnTo>
                    <a:pt x="84" y="282"/>
                  </a:lnTo>
                  <a:lnTo>
                    <a:pt x="72" y="270"/>
                  </a:lnTo>
                  <a:lnTo>
                    <a:pt x="54" y="288"/>
                  </a:lnTo>
                  <a:lnTo>
                    <a:pt x="42" y="276"/>
                  </a:lnTo>
                  <a:lnTo>
                    <a:pt x="72" y="198"/>
                  </a:lnTo>
                  <a:lnTo>
                    <a:pt x="48" y="186"/>
                  </a:lnTo>
                  <a:lnTo>
                    <a:pt x="24" y="138"/>
                  </a:lnTo>
                  <a:lnTo>
                    <a:pt x="6" y="120"/>
                  </a:lnTo>
                  <a:lnTo>
                    <a:pt x="12" y="108"/>
                  </a:lnTo>
                  <a:lnTo>
                    <a:pt x="0" y="78"/>
                  </a:lnTo>
                  <a:lnTo>
                    <a:pt x="18" y="0"/>
                  </a:lnTo>
                  <a:lnTo>
                    <a:pt x="342" y="60"/>
                  </a:lnTo>
                  <a:lnTo>
                    <a:pt x="636" y="96"/>
                  </a:lnTo>
                  <a:lnTo>
                    <a:pt x="618" y="300"/>
                  </a:lnTo>
                  <a:lnTo>
                    <a:pt x="612" y="330"/>
                  </a:lnTo>
                  <a:close/>
                </a:path>
              </a:pathLst>
            </a:custGeom>
            <a:solidFill>
              <a:srgbClr val="FFAA00"/>
            </a:solidFill>
            <a:ln w="9525">
              <a:solidFill>
                <a:srgbClr val="FFAA00"/>
              </a:solidFill>
              <a:prstDash val="solid"/>
              <a:round/>
              <a:headEnd/>
              <a:tailEnd/>
            </a:ln>
          </p:spPr>
          <p:txBody>
            <a:bodyPr/>
            <a:lstStyle/>
            <a:p>
              <a:endParaRPr lang="en-US"/>
            </a:p>
          </p:txBody>
        </p:sp>
        <p:sp>
          <p:nvSpPr>
            <p:cNvPr id="14408" name="Freeform 196"/>
            <p:cNvSpPr>
              <a:spLocks/>
            </p:cNvSpPr>
            <p:nvPr/>
          </p:nvSpPr>
          <p:spPr bwMode="auto">
            <a:xfrm>
              <a:off x="1863" y="1248"/>
              <a:ext cx="636" cy="402"/>
            </a:xfrm>
            <a:custGeom>
              <a:avLst/>
              <a:gdLst>
                <a:gd name="T0" fmla="*/ 612 w 636"/>
                <a:gd name="T1" fmla="*/ 330 h 402"/>
                <a:gd name="T2" fmla="*/ 606 w 636"/>
                <a:gd name="T3" fmla="*/ 402 h 402"/>
                <a:gd name="T4" fmla="*/ 222 w 636"/>
                <a:gd name="T5" fmla="*/ 354 h 402"/>
                <a:gd name="T6" fmla="*/ 216 w 636"/>
                <a:gd name="T7" fmla="*/ 390 h 402"/>
                <a:gd name="T8" fmla="*/ 204 w 636"/>
                <a:gd name="T9" fmla="*/ 366 h 402"/>
                <a:gd name="T10" fmla="*/ 192 w 636"/>
                <a:gd name="T11" fmla="*/ 384 h 402"/>
                <a:gd name="T12" fmla="*/ 150 w 636"/>
                <a:gd name="T13" fmla="*/ 372 h 402"/>
                <a:gd name="T14" fmla="*/ 144 w 636"/>
                <a:gd name="T15" fmla="*/ 384 h 402"/>
                <a:gd name="T16" fmla="*/ 126 w 636"/>
                <a:gd name="T17" fmla="*/ 378 h 402"/>
                <a:gd name="T18" fmla="*/ 114 w 636"/>
                <a:gd name="T19" fmla="*/ 384 h 402"/>
                <a:gd name="T20" fmla="*/ 108 w 636"/>
                <a:gd name="T21" fmla="*/ 354 h 402"/>
                <a:gd name="T22" fmla="*/ 90 w 636"/>
                <a:gd name="T23" fmla="*/ 342 h 402"/>
                <a:gd name="T24" fmla="*/ 84 w 636"/>
                <a:gd name="T25" fmla="*/ 282 h 402"/>
                <a:gd name="T26" fmla="*/ 72 w 636"/>
                <a:gd name="T27" fmla="*/ 270 h 402"/>
                <a:gd name="T28" fmla="*/ 54 w 636"/>
                <a:gd name="T29" fmla="*/ 288 h 402"/>
                <a:gd name="T30" fmla="*/ 42 w 636"/>
                <a:gd name="T31" fmla="*/ 276 h 402"/>
                <a:gd name="T32" fmla="*/ 72 w 636"/>
                <a:gd name="T33" fmla="*/ 198 h 402"/>
                <a:gd name="T34" fmla="*/ 48 w 636"/>
                <a:gd name="T35" fmla="*/ 186 h 402"/>
                <a:gd name="T36" fmla="*/ 24 w 636"/>
                <a:gd name="T37" fmla="*/ 138 h 402"/>
                <a:gd name="T38" fmla="*/ 6 w 636"/>
                <a:gd name="T39" fmla="*/ 120 h 402"/>
                <a:gd name="T40" fmla="*/ 12 w 636"/>
                <a:gd name="T41" fmla="*/ 108 h 402"/>
                <a:gd name="T42" fmla="*/ 0 w 636"/>
                <a:gd name="T43" fmla="*/ 78 h 402"/>
                <a:gd name="T44" fmla="*/ 18 w 636"/>
                <a:gd name="T45" fmla="*/ 0 h 402"/>
                <a:gd name="T46" fmla="*/ 342 w 636"/>
                <a:gd name="T47" fmla="*/ 60 h 402"/>
                <a:gd name="T48" fmla="*/ 636 w 636"/>
                <a:gd name="T49" fmla="*/ 96 h 402"/>
                <a:gd name="T50" fmla="*/ 618 w 636"/>
                <a:gd name="T51" fmla="*/ 300 h 402"/>
                <a:gd name="T52" fmla="*/ 612 w 636"/>
                <a:gd name="T53" fmla="*/ 330 h 402"/>
                <a:gd name="T54" fmla="*/ 612 w 636"/>
                <a:gd name="T55" fmla="*/ 336 h 40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636"/>
                <a:gd name="T85" fmla="*/ 0 h 402"/>
                <a:gd name="T86" fmla="*/ 636 w 636"/>
                <a:gd name="T87" fmla="*/ 402 h 40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636" h="402">
                  <a:moveTo>
                    <a:pt x="612" y="330"/>
                  </a:moveTo>
                  <a:lnTo>
                    <a:pt x="606" y="402"/>
                  </a:lnTo>
                  <a:lnTo>
                    <a:pt x="222" y="354"/>
                  </a:lnTo>
                  <a:lnTo>
                    <a:pt x="216" y="390"/>
                  </a:lnTo>
                  <a:lnTo>
                    <a:pt x="204" y="366"/>
                  </a:lnTo>
                  <a:lnTo>
                    <a:pt x="192" y="384"/>
                  </a:lnTo>
                  <a:lnTo>
                    <a:pt x="150" y="372"/>
                  </a:lnTo>
                  <a:lnTo>
                    <a:pt x="144" y="384"/>
                  </a:lnTo>
                  <a:lnTo>
                    <a:pt x="126" y="378"/>
                  </a:lnTo>
                  <a:lnTo>
                    <a:pt x="114" y="384"/>
                  </a:lnTo>
                  <a:lnTo>
                    <a:pt x="108" y="354"/>
                  </a:lnTo>
                  <a:lnTo>
                    <a:pt x="90" y="342"/>
                  </a:lnTo>
                  <a:lnTo>
                    <a:pt x="84" y="282"/>
                  </a:lnTo>
                  <a:lnTo>
                    <a:pt x="72" y="270"/>
                  </a:lnTo>
                  <a:lnTo>
                    <a:pt x="54" y="288"/>
                  </a:lnTo>
                  <a:lnTo>
                    <a:pt x="42" y="276"/>
                  </a:lnTo>
                  <a:lnTo>
                    <a:pt x="72" y="198"/>
                  </a:lnTo>
                  <a:lnTo>
                    <a:pt x="48" y="186"/>
                  </a:lnTo>
                  <a:lnTo>
                    <a:pt x="24" y="138"/>
                  </a:lnTo>
                  <a:lnTo>
                    <a:pt x="6" y="120"/>
                  </a:lnTo>
                  <a:lnTo>
                    <a:pt x="12" y="108"/>
                  </a:lnTo>
                  <a:lnTo>
                    <a:pt x="0" y="78"/>
                  </a:lnTo>
                  <a:lnTo>
                    <a:pt x="18" y="0"/>
                  </a:lnTo>
                  <a:lnTo>
                    <a:pt x="342" y="60"/>
                  </a:lnTo>
                  <a:lnTo>
                    <a:pt x="636" y="96"/>
                  </a:lnTo>
                  <a:lnTo>
                    <a:pt x="618" y="300"/>
                  </a:lnTo>
                  <a:lnTo>
                    <a:pt x="612" y="330"/>
                  </a:lnTo>
                  <a:lnTo>
                    <a:pt x="612" y="336"/>
                  </a:lnTo>
                </a:path>
              </a:pathLst>
            </a:custGeom>
            <a:noFill/>
            <a:ln w="9525">
              <a:solidFill>
                <a:srgbClr val="000000"/>
              </a:solidFill>
              <a:prstDash val="solid"/>
              <a:round/>
              <a:headEnd/>
              <a:tailEnd/>
            </a:ln>
          </p:spPr>
          <p:txBody>
            <a:bodyPr/>
            <a:lstStyle/>
            <a:p>
              <a:endParaRPr lang="en-US"/>
            </a:p>
          </p:txBody>
        </p:sp>
        <p:sp>
          <p:nvSpPr>
            <p:cNvPr id="14409" name="Freeform 197"/>
            <p:cNvSpPr>
              <a:spLocks/>
            </p:cNvSpPr>
            <p:nvPr/>
          </p:nvSpPr>
          <p:spPr bwMode="auto">
            <a:xfrm>
              <a:off x="2445" y="1806"/>
              <a:ext cx="510" cy="252"/>
            </a:xfrm>
            <a:custGeom>
              <a:avLst/>
              <a:gdLst>
                <a:gd name="T0" fmla="*/ 444 w 510"/>
                <a:gd name="T1" fmla="*/ 60 h 252"/>
                <a:gd name="T2" fmla="*/ 474 w 510"/>
                <a:gd name="T3" fmla="*/ 150 h 252"/>
                <a:gd name="T4" fmla="*/ 486 w 510"/>
                <a:gd name="T5" fmla="*/ 204 h 252"/>
                <a:gd name="T6" fmla="*/ 510 w 510"/>
                <a:gd name="T7" fmla="*/ 252 h 252"/>
                <a:gd name="T8" fmla="*/ 108 w 510"/>
                <a:gd name="T9" fmla="*/ 240 h 252"/>
                <a:gd name="T10" fmla="*/ 108 w 510"/>
                <a:gd name="T11" fmla="*/ 210 h 252"/>
                <a:gd name="T12" fmla="*/ 114 w 510"/>
                <a:gd name="T13" fmla="*/ 162 h 252"/>
                <a:gd name="T14" fmla="*/ 0 w 510"/>
                <a:gd name="T15" fmla="*/ 150 h 252"/>
                <a:gd name="T16" fmla="*/ 12 w 510"/>
                <a:gd name="T17" fmla="*/ 0 h 252"/>
                <a:gd name="T18" fmla="*/ 324 w 510"/>
                <a:gd name="T19" fmla="*/ 18 h 252"/>
                <a:gd name="T20" fmla="*/ 354 w 510"/>
                <a:gd name="T21" fmla="*/ 36 h 252"/>
                <a:gd name="T22" fmla="*/ 396 w 510"/>
                <a:gd name="T23" fmla="*/ 30 h 252"/>
                <a:gd name="T24" fmla="*/ 444 w 510"/>
                <a:gd name="T25" fmla="*/ 60 h 2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10"/>
                <a:gd name="T40" fmla="*/ 0 h 252"/>
                <a:gd name="T41" fmla="*/ 510 w 510"/>
                <a:gd name="T42" fmla="*/ 252 h 25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10" h="252">
                  <a:moveTo>
                    <a:pt x="444" y="60"/>
                  </a:moveTo>
                  <a:lnTo>
                    <a:pt x="474" y="150"/>
                  </a:lnTo>
                  <a:lnTo>
                    <a:pt x="486" y="204"/>
                  </a:lnTo>
                  <a:lnTo>
                    <a:pt x="510" y="252"/>
                  </a:lnTo>
                  <a:lnTo>
                    <a:pt x="108" y="240"/>
                  </a:lnTo>
                  <a:lnTo>
                    <a:pt x="108" y="210"/>
                  </a:lnTo>
                  <a:lnTo>
                    <a:pt x="114" y="162"/>
                  </a:lnTo>
                  <a:lnTo>
                    <a:pt x="0" y="150"/>
                  </a:lnTo>
                  <a:lnTo>
                    <a:pt x="12" y="0"/>
                  </a:lnTo>
                  <a:lnTo>
                    <a:pt x="324" y="18"/>
                  </a:lnTo>
                  <a:lnTo>
                    <a:pt x="354" y="36"/>
                  </a:lnTo>
                  <a:lnTo>
                    <a:pt x="396" y="30"/>
                  </a:lnTo>
                  <a:lnTo>
                    <a:pt x="444" y="60"/>
                  </a:lnTo>
                  <a:close/>
                </a:path>
              </a:pathLst>
            </a:custGeom>
            <a:solidFill>
              <a:srgbClr val="FF8C00"/>
            </a:solidFill>
            <a:ln w="9525">
              <a:solidFill>
                <a:srgbClr val="FF8C00"/>
              </a:solidFill>
              <a:prstDash val="solid"/>
              <a:round/>
              <a:headEnd/>
              <a:tailEnd/>
            </a:ln>
          </p:spPr>
          <p:txBody>
            <a:bodyPr/>
            <a:lstStyle/>
            <a:p>
              <a:endParaRPr lang="en-US"/>
            </a:p>
          </p:txBody>
        </p:sp>
        <p:sp>
          <p:nvSpPr>
            <p:cNvPr id="14410" name="Freeform 198"/>
            <p:cNvSpPr>
              <a:spLocks/>
            </p:cNvSpPr>
            <p:nvPr/>
          </p:nvSpPr>
          <p:spPr bwMode="auto">
            <a:xfrm>
              <a:off x="2445" y="1806"/>
              <a:ext cx="510" cy="252"/>
            </a:xfrm>
            <a:custGeom>
              <a:avLst/>
              <a:gdLst>
                <a:gd name="T0" fmla="*/ 444 w 510"/>
                <a:gd name="T1" fmla="*/ 60 h 252"/>
                <a:gd name="T2" fmla="*/ 474 w 510"/>
                <a:gd name="T3" fmla="*/ 150 h 252"/>
                <a:gd name="T4" fmla="*/ 486 w 510"/>
                <a:gd name="T5" fmla="*/ 204 h 252"/>
                <a:gd name="T6" fmla="*/ 510 w 510"/>
                <a:gd name="T7" fmla="*/ 252 h 252"/>
                <a:gd name="T8" fmla="*/ 108 w 510"/>
                <a:gd name="T9" fmla="*/ 240 h 252"/>
                <a:gd name="T10" fmla="*/ 108 w 510"/>
                <a:gd name="T11" fmla="*/ 210 h 252"/>
                <a:gd name="T12" fmla="*/ 114 w 510"/>
                <a:gd name="T13" fmla="*/ 162 h 252"/>
                <a:gd name="T14" fmla="*/ 0 w 510"/>
                <a:gd name="T15" fmla="*/ 150 h 252"/>
                <a:gd name="T16" fmla="*/ 12 w 510"/>
                <a:gd name="T17" fmla="*/ 0 h 252"/>
                <a:gd name="T18" fmla="*/ 324 w 510"/>
                <a:gd name="T19" fmla="*/ 18 h 252"/>
                <a:gd name="T20" fmla="*/ 354 w 510"/>
                <a:gd name="T21" fmla="*/ 36 h 252"/>
                <a:gd name="T22" fmla="*/ 396 w 510"/>
                <a:gd name="T23" fmla="*/ 30 h 252"/>
                <a:gd name="T24" fmla="*/ 444 w 510"/>
                <a:gd name="T25" fmla="*/ 60 h 252"/>
                <a:gd name="T26" fmla="*/ 444 w 510"/>
                <a:gd name="T27" fmla="*/ 66 h 25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10"/>
                <a:gd name="T43" fmla="*/ 0 h 252"/>
                <a:gd name="T44" fmla="*/ 510 w 510"/>
                <a:gd name="T45" fmla="*/ 252 h 25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10" h="252">
                  <a:moveTo>
                    <a:pt x="444" y="60"/>
                  </a:moveTo>
                  <a:lnTo>
                    <a:pt x="474" y="150"/>
                  </a:lnTo>
                  <a:lnTo>
                    <a:pt x="486" y="204"/>
                  </a:lnTo>
                  <a:lnTo>
                    <a:pt x="510" y="252"/>
                  </a:lnTo>
                  <a:lnTo>
                    <a:pt x="108" y="240"/>
                  </a:lnTo>
                  <a:lnTo>
                    <a:pt x="108" y="210"/>
                  </a:lnTo>
                  <a:lnTo>
                    <a:pt x="114" y="162"/>
                  </a:lnTo>
                  <a:lnTo>
                    <a:pt x="0" y="150"/>
                  </a:lnTo>
                  <a:lnTo>
                    <a:pt x="12" y="0"/>
                  </a:lnTo>
                  <a:lnTo>
                    <a:pt x="324" y="18"/>
                  </a:lnTo>
                  <a:lnTo>
                    <a:pt x="354" y="36"/>
                  </a:lnTo>
                  <a:lnTo>
                    <a:pt x="396" y="30"/>
                  </a:lnTo>
                  <a:lnTo>
                    <a:pt x="444" y="60"/>
                  </a:lnTo>
                  <a:lnTo>
                    <a:pt x="444" y="66"/>
                  </a:lnTo>
                </a:path>
              </a:pathLst>
            </a:custGeom>
            <a:noFill/>
            <a:ln w="9525">
              <a:solidFill>
                <a:srgbClr val="000000"/>
              </a:solidFill>
              <a:prstDash val="solid"/>
              <a:round/>
              <a:headEnd/>
              <a:tailEnd/>
            </a:ln>
          </p:spPr>
          <p:txBody>
            <a:bodyPr/>
            <a:lstStyle/>
            <a:p>
              <a:endParaRPr lang="en-US"/>
            </a:p>
          </p:txBody>
        </p:sp>
        <p:sp>
          <p:nvSpPr>
            <p:cNvPr id="14411" name="Freeform 199"/>
            <p:cNvSpPr>
              <a:spLocks/>
            </p:cNvSpPr>
            <p:nvPr/>
          </p:nvSpPr>
          <p:spPr bwMode="auto">
            <a:xfrm>
              <a:off x="1485" y="1722"/>
              <a:ext cx="396" cy="606"/>
            </a:xfrm>
            <a:custGeom>
              <a:avLst/>
              <a:gdLst>
                <a:gd name="T0" fmla="*/ 252 w 396"/>
                <a:gd name="T1" fmla="*/ 606 h 606"/>
                <a:gd name="T2" fmla="*/ 0 w 396"/>
                <a:gd name="T3" fmla="*/ 234 h 606"/>
                <a:gd name="T4" fmla="*/ 60 w 396"/>
                <a:gd name="T5" fmla="*/ 0 h 606"/>
                <a:gd name="T6" fmla="*/ 96 w 396"/>
                <a:gd name="T7" fmla="*/ 12 h 606"/>
                <a:gd name="T8" fmla="*/ 228 w 396"/>
                <a:gd name="T9" fmla="*/ 42 h 606"/>
                <a:gd name="T10" fmla="*/ 396 w 396"/>
                <a:gd name="T11" fmla="*/ 78 h 606"/>
                <a:gd name="T12" fmla="*/ 318 w 396"/>
                <a:gd name="T13" fmla="*/ 462 h 606"/>
                <a:gd name="T14" fmla="*/ 300 w 396"/>
                <a:gd name="T15" fmla="*/ 534 h 606"/>
                <a:gd name="T16" fmla="*/ 276 w 396"/>
                <a:gd name="T17" fmla="*/ 522 h 606"/>
                <a:gd name="T18" fmla="*/ 264 w 396"/>
                <a:gd name="T19" fmla="*/ 528 h 606"/>
                <a:gd name="T20" fmla="*/ 252 w 396"/>
                <a:gd name="T21" fmla="*/ 600 h 606"/>
                <a:gd name="T22" fmla="*/ 252 w 396"/>
                <a:gd name="T23" fmla="*/ 606 h 60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96"/>
                <a:gd name="T37" fmla="*/ 0 h 606"/>
                <a:gd name="T38" fmla="*/ 396 w 396"/>
                <a:gd name="T39" fmla="*/ 606 h 60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96" h="606">
                  <a:moveTo>
                    <a:pt x="252" y="606"/>
                  </a:moveTo>
                  <a:lnTo>
                    <a:pt x="0" y="234"/>
                  </a:lnTo>
                  <a:lnTo>
                    <a:pt x="60" y="0"/>
                  </a:lnTo>
                  <a:lnTo>
                    <a:pt x="96" y="12"/>
                  </a:lnTo>
                  <a:lnTo>
                    <a:pt x="228" y="42"/>
                  </a:lnTo>
                  <a:lnTo>
                    <a:pt x="396" y="78"/>
                  </a:lnTo>
                  <a:lnTo>
                    <a:pt x="318" y="462"/>
                  </a:lnTo>
                  <a:lnTo>
                    <a:pt x="300" y="534"/>
                  </a:lnTo>
                  <a:lnTo>
                    <a:pt x="276" y="522"/>
                  </a:lnTo>
                  <a:lnTo>
                    <a:pt x="264" y="528"/>
                  </a:lnTo>
                  <a:lnTo>
                    <a:pt x="252" y="600"/>
                  </a:lnTo>
                  <a:lnTo>
                    <a:pt x="252" y="606"/>
                  </a:lnTo>
                  <a:close/>
                </a:path>
              </a:pathLst>
            </a:custGeom>
            <a:solidFill>
              <a:srgbClr val="FF4500"/>
            </a:solidFill>
            <a:ln w="9525">
              <a:solidFill>
                <a:srgbClr val="FF4500"/>
              </a:solidFill>
              <a:prstDash val="solid"/>
              <a:round/>
              <a:headEnd/>
              <a:tailEnd/>
            </a:ln>
          </p:spPr>
          <p:txBody>
            <a:bodyPr/>
            <a:lstStyle/>
            <a:p>
              <a:endParaRPr lang="en-US"/>
            </a:p>
          </p:txBody>
        </p:sp>
        <p:sp>
          <p:nvSpPr>
            <p:cNvPr id="14412" name="Freeform 200"/>
            <p:cNvSpPr>
              <a:spLocks/>
            </p:cNvSpPr>
            <p:nvPr/>
          </p:nvSpPr>
          <p:spPr bwMode="auto">
            <a:xfrm>
              <a:off x="1485" y="1722"/>
              <a:ext cx="396" cy="612"/>
            </a:xfrm>
            <a:custGeom>
              <a:avLst/>
              <a:gdLst>
                <a:gd name="T0" fmla="*/ 252 w 396"/>
                <a:gd name="T1" fmla="*/ 606 h 612"/>
                <a:gd name="T2" fmla="*/ 0 w 396"/>
                <a:gd name="T3" fmla="*/ 234 h 612"/>
                <a:gd name="T4" fmla="*/ 60 w 396"/>
                <a:gd name="T5" fmla="*/ 0 h 612"/>
                <a:gd name="T6" fmla="*/ 96 w 396"/>
                <a:gd name="T7" fmla="*/ 12 h 612"/>
                <a:gd name="T8" fmla="*/ 228 w 396"/>
                <a:gd name="T9" fmla="*/ 42 h 612"/>
                <a:gd name="T10" fmla="*/ 396 w 396"/>
                <a:gd name="T11" fmla="*/ 78 h 612"/>
                <a:gd name="T12" fmla="*/ 318 w 396"/>
                <a:gd name="T13" fmla="*/ 462 h 612"/>
                <a:gd name="T14" fmla="*/ 300 w 396"/>
                <a:gd name="T15" fmla="*/ 534 h 612"/>
                <a:gd name="T16" fmla="*/ 276 w 396"/>
                <a:gd name="T17" fmla="*/ 522 h 612"/>
                <a:gd name="T18" fmla="*/ 264 w 396"/>
                <a:gd name="T19" fmla="*/ 528 h 612"/>
                <a:gd name="T20" fmla="*/ 252 w 396"/>
                <a:gd name="T21" fmla="*/ 600 h 612"/>
                <a:gd name="T22" fmla="*/ 252 w 396"/>
                <a:gd name="T23" fmla="*/ 606 h 612"/>
                <a:gd name="T24" fmla="*/ 252 w 396"/>
                <a:gd name="T25" fmla="*/ 612 h 6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6"/>
                <a:gd name="T40" fmla="*/ 0 h 612"/>
                <a:gd name="T41" fmla="*/ 396 w 396"/>
                <a:gd name="T42" fmla="*/ 612 h 6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6" h="612">
                  <a:moveTo>
                    <a:pt x="252" y="606"/>
                  </a:moveTo>
                  <a:lnTo>
                    <a:pt x="0" y="234"/>
                  </a:lnTo>
                  <a:lnTo>
                    <a:pt x="60" y="0"/>
                  </a:lnTo>
                  <a:lnTo>
                    <a:pt x="96" y="12"/>
                  </a:lnTo>
                  <a:lnTo>
                    <a:pt x="228" y="42"/>
                  </a:lnTo>
                  <a:lnTo>
                    <a:pt x="396" y="78"/>
                  </a:lnTo>
                  <a:lnTo>
                    <a:pt x="318" y="462"/>
                  </a:lnTo>
                  <a:lnTo>
                    <a:pt x="300" y="534"/>
                  </a:lnTo>
                  <a:lnTo>
                    <a:pt x="276" y="522"/>
                  </a:lnTo>
                  <a:lnTo>
                    <a:pt x="264" y="528"/>
                  </a:lnTo>
                  <a:lnTo>
                    <a:pt x="252" y="600"/>
                  </a:lnTo>
                  <a:lnTo>
                    <a:pt x="252" y="606"/>
                  </a:lnTo>
                  <a:lnTo>
                    <a:pt x="252" y="612"/>
                  </a:lnTo>
                </a:path>
              </a:pathLst>
            </a:custGeom>
            <a:noFill/>
            <a:ln w="9525">
              <a:solidFill>
                <a:srgbClr val="000000"/>
              </a:solidFill>
              <a:prstDash val="solid"/>
              <a:round/>
              <a:headEnd/>
              <a:tailEnd/>
            </a:ln>
          </p:spPr>
          <p:txBody>
            <a:bodyPr/>
            <a:lstStyle/>
            <a:p>
              <a:endParaRPr lang="en-US"/>
            </a:p>
          </p:txBody>
        </p:sp>
        <p:sp>
          <p:nvSpPr>
            <p:cNvPr id="14413" name="Freeform 201"/>
            <p:cNvSpPr>
              <a:spLocks/>
            </p:cNvSpPr>
            <p:nvPr/>
          </p:nvSpPr>
          <p:spPr bwMode="auto">
            <a:xfrm>
              <a:off x="4233" y="1470"/>
              <a:ext cx="102" cy="210"/>
            </a:xfrm>
            <a:custGeom>
              <a:avLst/>
              <a:gdLst>
                <a:gd name="T0" fmla="*/ 102 w 102"/>
                <a:gd name="T1" fmla="*/ 162 h 210"/>
                <a:gd name="T2" fmla="*/ 102 w 102"/>
                <a:gd name="T3" fmla="*/ 180 h 210"/>
                <a:gd name="T4" fmla="*/ 78 w 102"/>
                <a:gd name="T5" fmla="*/ 198 h 210"/>
                <a:gd name="T6" fmla="*/ 12 w 102"/>
                <a:gd name="T7" fmla="*/ 210 h 210"/>
                <a:gd name="T8" fmla="*/ 0 w 102"/>
                <a:gd name="T9" fmla="*/ 144 h 210"/>
                <a:gd name="T10" fmla="*/ 6 w 102"/>
                <a:gd name="T11" fmla="*/ 90 h 210"/>
                <a:gd name="T12" fmla="*/ 24 w 102"/>
                <a:gd name="T13" fmla="*/ 66 h 210"/>
                <a:gd name="T14" fmla="*/ 18 w 102"/>
                <a:gd name="T15" fmla="*/ 24 h 210"/>
                <a:gd name="T16" fmla="*/ 18 w 102"/>
                <a:gd name="T17" fmla="*/ 6 h 210"/>
                <a:gd name="T18" fmla="*/ 36 w 102"/>
                <a:gd name="T19" fmla="*/ 0 h 210"/>
                <a:gd name="T20" fmla="*/ 78 w 102"/>
                <a:gd name="T21" fmla="*/ 138 h 210"/>
                <a:gd name="T22" fmla="*/ 96 w 102"/>
                <a:gd name="T23" fmla="*/ 162 h 210"/>
                <a:gd name="T24" fmla="*/ 102 w 102"/>
                <a:gd name="T25" fmla="*/ 162 h 2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210"/>
                <a:gd name="T41" fmla="*/ 102 w 102"/>
                <a:gd name="T42" fmla="*/ 210 h 2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210">
                  <a:moveTo>
                    <a:pt x="102" y="162"/>
                  </a:moveTo>
                  <a:lnTo>
                    <a:pt x="102" y="180"/>
                  </a:lnTo>
                  <a:lnTo>
                    <a:pt x="78" y="198"/>
                  </a:lnTo>
                  <a:lnTo>
                    <a:pt x="12" y="210"/>
                  </a:lnTo>
                  <a:lnTo>
                    <a:pt x="0" y="144"/>
                  </a:lnTo>
                  <a:lnTo>
                    <a:pt x="6" y="90"/>
                  </a:lnTo>
                  <a:lnTo>
                    <a:pt x="24" y="66"/>
                  </a:lnTo>
                  <a:lnTo>
                    <a:pt x="18" y="24"/>
                  </a:lnTo>
                  <a:lnTo>
                    <a:pt x="18" y="6"/>
                  </a:lnTo>
                  <a:lnTo>
                    <a:pt x="36" y="0"/>
                  </a:lnTo>
                  <a:lnTo>
                    <a:pt x="78" y="138"/>
                  </a:lnTo>
                  <a:lnTo>
                    <a:pt x="96" y="162"/>
                  </a:lnTo>
                  <a:lnTo>
                    <a:pt x="102" y="162"/>
                  </a:lnTo>
                  <a:close/>
                </a:path>
              </a:pathLst>
            </a:custGeom>
            <a:solidFill>
              <a:srgbClr val="FF8C00"/>
            </a:solidFill>
            <a:ln w="9525">
              <a:solidFill>
                <a:srgbClr val="FF8C00"/>
              </a:solidFill>
              <a:prstDash val="solid"/>
              <a:round/>
              <a:headEnd/>
              <a:tailEnd/>
            </a:ln>
          </p:spPr>
          <p:txBody>
            <a:bodyPr/>
            <a:lstStyle/>
            <a:p>
              <a:endParaRPr lang="en-US"/>
            </a:p>
          </p:txBody>
        </p:sp>
        <p:sp>
          <p:nvSpPr>
            <p:cNvPr id="14414" name="Freeform 202"/>
            <p:cNvSpPr>
              <a:spLocks/>
            </p:cNvSpPr>
            <p:nvPr/>
          </p:nvSpPr>
          <p:spPr bwMode="auto">
            <a:xfrm>
              <a:off x="4233" y="1470"/>
              <a:ext cx="102" cy="210"/>
            </a:xfrm>
            <a:custGeom>
              <a:avLst/>
              <a:gdLst>
                <a:gd name="T0" fmla="*/ 102 w 102"/>
                <a:gd name="T1" fmla="*/ 162 h 210"/>
                <a:gd name="T2" fmla="*/ 102 w 102"/>
                <a:gd name="T3" fmla="*/ 180 h 210"/>
                <a:gd name="T4" fmla="*/ 78 w 102"/>
                <a:gd name="T5" fmla="*/ 198 h 210"/>
                <a:gd name="T6" fmla="*/ 12 w 102"/>
                <a:gd name="T7" fmla="*/ 210 h 210"/>
                <a:gd name="T8" fmla="*/ 0 w 102"/>
                <a:gd name="T9" fmla="*/ 144 h 210"/>
                <a:gd name="T10" fmla="*/ 6 w 102"/>
                <a:gd name="T11" fmla="*/ 90 h 210"/>
                <a:gd name="T12" fmla="*/ 24 w 102"/>
                <a:gd name="T13" fmla="*/ 66 h 210"/>
                <a:gd name="T14" fmla="*/ 18 w 102"/>
                <a:gd name="T15" fmla="*/ 24 h 210"/>
                <a:gd name="T16" fmla="*/ 18 w 102"/>
                <a:gd name="T17" fmla="*/ 6 h 210"/>
                <a:gd name="T18" fmla="*/ 36 w 102"/>
                <a:gd name="T19" fmla="*/ 0 h 210"/>
                <a:gd name="T20" fmla="*/ 78 w 102"/>
                <a:gd name="T21" fmla="*/ 138 h 210"/>
                <a:gd name="T22" fmla="*/ 96 w 102"/>
                <a:gd name="T23" fmla="*/ 162 h 210"/>
                <a:gd name="T24" fmla="*/ 102 w 102"/>
                <a:gd name="T25" fmla="*/ 162 h 210"/>
                <a:gd name="T26" fmla="*/ 102 w 102"/>
                <a:gd name="T27" fmla="*/ 168 h 2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2"/>
                <a:gd name="T43" fmla="*/ 0 h 210"/>
                <a:gd name="T44" fmla="*/ 102 w 102"/>
                <a:gd name="T45" fmla="*/ 210 h 2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2" h="210">
                  <a:moveTo>
                    <a:pt x="102" y="162"/>
                  </a:moveTo>
                  <a:lnTo>
                    <a:pt x="102" y="180"/>
                  </a:lnTo>
                  <a:lnTo>
                    <a:pt x="78" y="198"/>
                  </a:lnTo>
                  <a:lnTo>
                    <a:pt x="12" y="210"/>
                  </a:lnTo>
                  <a:lnTo>
                    <a:pt x="0" y="144"/>
                  </a:lnTo>
                  <a:lnTo>
                    <a:pt x="6" y="90"/>
                  </a:lnTo>
                  <a:lnTo>
                    <a:pt x="24" y="66"/>
                  </a:lnTo>
                  <a:lnTo>
                    <a:pt x="18" y="24"/>
                  </a:lnTo>
                  <a:lnTo>
                    <a:pt x="18" y="6"/>
                  </a:lnTo>
                  <a:lnTo>
                    <a:pt x="36" y="0"/>
                  </a:lnTo>
                  <a:lnTo>
                    <a:pt x="78" y="138"/>
                  </a:lnTo>
                  <a:lnTo>
                    <a:pt x="96" y="162"/>
                  </a:lnTo>
                  <a:lnTo>
                    <a:pt x="102" y="162"/>
                  </a:lnTo>
                  <a:lnTo>
                    <a:pt x="102" y="168"/>
                  </a:lnTo>
                </a:path>
              </a:pathLst>
            </a:custGeom>
            <a:noFill/>
            <a:ln w="9525">
              <a:solidFill>
                <a:srgbClr val="000000"/>
              </a:solidFill>
              <a:prstDash val="solid"/>
              <a:round/>
              <a:headEnd/>
              <a:tailEnd/>
            </a:ln>
          </p:spPr>
          <p:txBody>
            <a:bodyPr/>
            <a:lstStyle/>
            <a:p>
              <a:endParaRPr lang="en-US"/>
            </a:p>
          </p:txBody>
        </p:sp>
        <p:sp>
          <p:nvSpPr>
            <p:cNvPr id="14415" name="Freeform 203"/>
            <p:cNvSpPr>
              <a:spLocks/>
            </p:cNvSpPr>
            <p:nvPr/>
          </p:nvSpPr>
          <p:spPr bwMode="auto">
            <a:xfrm>
              <a:off x="4125" y="1818"/>
              <a:ext cx="84" cy="186"/>
            </a:xfrm>
            <a:custGeom>
              <a:avLst/>
              <a:gdLst>
                <a:gd name="T0" fmla="*/ 72 w 84"/>
                <a:gd name="T1" fmla="*/ 24 h 186"/>
                <a:gd name="T2" fmla="*/ 60 w 84"/>
                <a:gd name="T3" fmla="*/ 54 h 186"/>
                <a:gd name="T4" fmla="*/ 78 w 84"/>
                <a:gd name="T5" fmla="*/ 60 h 186"/>
                <a:gd name="T6" fmla="*/ 84 w 84"/>
                <a:gd name="T7" fmla="*/ 108 h 186"/>
                <a:gd name="T8" fmla="*/ 78 w 84"/>
                <a:gd name="T9" fmla="*/ 90 h 186"/>
                <a:gd name="T10" fmla="*/ 78 w 84"/>
                <a:gd name="T11" fmla="*/ 114 h 186"/>
                <a:gd name="T12" fmla="*/ 54 w 84"/>
                <a:gd name="T13" fmla="*/ 180 h 186"/>
                <a:gd name="T14" fmla="*/ 48 w 84"/>
                <a:gd name="T15" fmla="*/ 186 h 186"/>
                <a:gd name="T16" fmla="*/ 48 w 84"/>
                <a:gd name="T17" fmla="*/ 168 h 186"/>
                <a:gd name="T18" fmla="*/ 6 w 84"/>
                <a:gd name="T19" fmla="*/ 156 h 186"/>
                <a:gd name="T20" fmla="*/ 0 w 84"/>
                <a:gd name="T21" fmla="*/ 138 h 186"/>
                <a:gd name="T22" fmla="*/ 6 w 84"/>
                <a:gd name="T23" fmla="*/ 126 h 186"/>
                <a:gd name="T24" fmla="*/ 36 w 84"/>
                <a:gd name="T25" fmla="*/ 90 h 186"/>
                <a:gd name="T26" fmla="*/ 6 w 84"/>
                <a:gd name="T27" fmla="*/ 60 h 186"/>
                <a:gd name="T28" fmla="*/ 0 w 84"/>
                <a:gd name="T29" fmla="*/ 30 h 186"/>
                <a:gd name="T30" fmla="*/ 18 w 84"/>
                <a:gd name="T31" fmla="*/ 0 h 186"/>
                <a:gd name="T32" fmla="*/ 72 w 84"/>
                <a:gd name="T33" fmla="*/ 24 h 1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186"/>
                <a:gd name="T53" fmla="*/ 84 w 84"/>
                <a:gd name="T54" fmla="*/ 186 h 18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186">
                  <a:moveTo>
                    <a:pt x="72" y="24"/>
                  </a:moveTo>
                  <a:lnTo>
                    <a:pt x="60" y="54"/>
                  </a:lnTo>
                  <a:lnTo>
                    <a:pt x="78" y="60"/>
                  </a:lnTo>
                  <a:lnTo>
                    <a:pt x="84" y="108"/>
                  </a:lnTo>
                  <a:lnTo>
                    <a:pt x="78" y="90"/>
                  </a:lnTo>
                  <a:lnTo>
                    <a:pt x="78" y="114"/>
                  </a:lnTo>
                  <a:lnTo>
                    <a:pt x="54" y="180"/>
                  </a:lnTo>
                  <a:lnTo>
                    <a:pt x="48" y="186"/>
                  </a:lnTo>
                  <a:lnTo>
                    <a:pt x="48" y="168"/>
                  </a:lnTo>
                  <a:lnTo>
                    <a:pt x="6" y="156"/>
                  </a:lnTo>
                  <a:lnTo>
                    <a:pt x="0" y="138"/>
                  </a:lnTo>
                  <a:lnTo>
                    <a:pt x="6" y="126"/>
                  </a:lnTo>
                  <a:lnTo>
                    <a:pt x="36" y="90"/>
                  </a:lnTo>
                  <a:lnTo>
                    <a:pt x="6" y="60"/>
                  </a:lnTo>
                  <a:lnTo>
                    <a:pt x="0" y="30"/>
                  </a:lnTo>
                  <a:lnTo>
                    <a:pt x="18" y="0"/>
                  </a:lnTo>
                  <a:lnTo>
                    <a:pt x="72" y="24"/>
                  </a:lnTo>
                  <a:close/>
                </a:path>
              </a:pathLst>
            </a:custGeom>
            <a:solidFill>
              <a:srgbClr val="FF8C00"/>
            </a:solidFill>
            <a:ln w="9525">
              <a:solidFill>
                <a:srgbClr val="FF8C00"/>
              </a:solidFill>
              <a:prstDash val="solid"/>
              <a:round/>
              <a:headEnd/>
              <a:tailEnd/>
            </a:ln>
          </p:spPr>
          <p:txBody>
            <a:bodyPr/>
            <a:lstStyle/>
            <a:p>
              <a:endParaRPr lang="en-US"/>
            </a:p>
          </p:txBody>
        </p:sp>
        <p:sp>
          <p:nvSpPr>
            <p:cNvPr id="14416" name="Freeform 204"/>
            <p:cNvSpPr>
              <a:spLocks/>
            </p:cNvSpPr>
            <p:nvPr/>
          </p:nvSpPr>
          <p:spPr bwMode="auto">
            <a:xfrm>
              <a:off x="4125" y="1818"/>
              <a:ext cx="84" cy="186"/>
            </a:xfrm>
            <a:custGeom>
              <a:avLst/>
              <a:gdLst>
                <a:gd name="T0" fmla="*/ 72 w 84"/>
                <a:gd name="T1" fmla="*/ 24 h 186"/>
                <a:gd name="T2" fmla="*/ 60 w 84"/>
                <a:gd name="T3" fmla="*/ 54 h 186"/>
                <a:gd name="T4" fmla="*/ 78 w 84"/>
                <a:gd name="T5" fmla="*/ 60 h 186"/>
                <a:gd name="T6" fmla="*/ 84 w 84"/>
                <a:gd name="T7" fmla="*/ 108 h 186"/>
                <a:gd name="T8" fmla="*/ 78 w 84"/>
                <a:gd name="T9" fmla="*/ 90 h 186"/>
                <a:gd name="T10" fmla="*/ 78 w 84"/>
                <a:gd name="T11" fmla="*/ 114 h 186"/>
                <a:gd name="T12" fmla="*/ 54 w 84"/>
                <a:gd name="T13" fmla="*/ 180 h 186"/>
                <a:gd name="T14" fmla="*/ 48 w 84"/>
                <a:gd name="T15" fmla="*/ 186 h 186"/>
                <a:gd name="T16" fmla="*/ 48 w 84"/>
                <a:gd name="T17" fmla="*/ 168 h 186"/>
                <a:gd name="T18" fmla="*/ 6 w 84"/>
                <a:gd name="T19" fmla="*/ 156 h 186"/>
                <a:gd name="T20" fmla="*/ 0 w 84"/>
                <a:gd name="T21" fmla="*/ 138 h 186"/>
                <a:gd name="T22" fmla="*/ 6 w 84"/>
                <a:gd name="T23" fmla="*/ 126 h 186"/>
                <a:gd name="T24" fmla="*/ 36 w 84"/>
                <a:gd name="T25" fmla="*/ 90 h 186"/>
                <a:gd name="T26" fmla="*/ 6 w 84"/>
                <a:gd name="T27" fmla="*/ 60 h 186"/>
                <a:gd name="T28" fmla="*/ 0 w 84"/>
                <a:gd name="T29" fmla="*/ 30 h 186"/>
                <a:gd name="T30" fmla="*/ 18 w 84"/>
                <a:gd name="T31" fmla="*/ 0 h 186"/>
                <a:gd name="T32" fmla="*/ 72 w 84"/>
                <a:gd name="T33" fmla="*/ 24 h 186"/>
                <a:gd name="T34" fmla="*/ 72 w 84"/>
                <a:gd name="T35" fmla="*/ 30 h 18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4"/>
                <a:gd name="T55" fmla="*/ 0 h 186"/>
                <a:gd name="T56" fmla="*/ 84 w 84"/>
                <a:gd name="T57" fmla="*/ 186 h 18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4" h="186">
                  <a:moveTo>
                    <a:pt x="72" y="24"/>
                  </a:moveTo>
                  <a:lnTo>
                    <a:pt x="60" y="54"/>
                  </a:lnTo>
                  <a:lnTo>
                    <a:pt x="78" y="60"/>
                  </a:lnTo>
                  <a:lnTo>
                    <a:pt x="84" y="108"/>
                  </a:lnTo>
                  <a:lnTo>
                    <a:pt x="78" y="90"/>
                  </a:lnTo>
                  <a:lnTo>
                    <a:pt x="78" y="114"/>
                  </a:lnTo>
                  <a:lnTo>
                    <a:pt x="54" y="180"/>
                  </a:lnTo>
                  <a:lnTo>
                    <a:pt x="48" y="186"/>
                  </a:lnTo>
                  <a:lnTo>
                    <a:pt x="48" y="168"/>
                  </a:lnTo>
                  <a:lnTo>
                    <a:pt x="6" y="156"/>
                  </a:lnTo>
                  <a:lnTo>
                    <a:pt x="0" y="138"/>
                  </a:lnTo>
                  <a:lnTo>
                    <a:pt x="6" y="126"/>
                  </a:lnTo>
                  <a:lnTo>
                    <a:pt x="36" y="90"/>
                  </a:lnTo>
                  <a:lnTo>
                    <a:pt x="6" y="60"/>
                  </a:lnTo>
                  <a:lnTo>
                    <a:pt x="0" y="30"/>
                  </a:lnTo>
                  <a:lnTo>
                    <a:pt x="18" y="0"/>
                  </a:lnTo>
                  <a:lnTo>
                    <a:pt x="72" y="24"/>
                  </a:lnTo>
                  <a:lnTo>
                    <a:pt x="72" y="30"/>
                  </a:lnTo>
                </a:path>
              </a:pathLst>
            </a:custGeom>
            <a:noFill/>
            <a:ln w="9525">
              <a:solidFill>
                <a:srgbClr val="000000"/>
              </a:solidFill>
              <a:prstDash val="solid"/>
              <a:round/>
              <a:headEnd/>
              <a:tailEnd/>
            </a:ln>
          </p:spPr>
          <p:txBody>
            <a:bodyPr/>
            <a:lstStyle/>
            <a:p>
              <a:endParaRPr lang="en-US"/>
            </a:p>
          </p:txBody>
        </p:sp>
        <p:sp>
          <p:nvSpPr>
            <p:cNvPr id="14417" name="Freeform 205"/>
            <p:cNvSpPr>
              <a:spLocks/>
            </p:cNvSpPr>
            <p:nvPr/>
          </p:nvSpPr>
          <p:spPr bwMode="auto">
            <a:xfrm>
              <a:off x="2049" y="2238"/>
              <a:ext cx="432" cy="444"/>
            </a:xfrm>
            <a:custGeom>
              <a:avLst/>
              <a:gdLst>
                <a:gd name="T0" fmla="*/ 426 w 432"/>
                <a:gd name="T1" fmla="*/ 78 h 444"/>
                <a:gd name="T2" fmla="*/ 396 w 432"/>
                <a:gd name="T3" fmla="*/ 426 h 444"/>
                <a:gd name="T4" fmla="*/ 162 w 432"/>
                <a:gd name="T5" fmla="*/ 408 h 444"/>
                <a:gd name="T6" fmla="*/ 168 w 432"/>
                <a:gd name="T7" fmla="*/ 420 h 444"/>
                <a:gd name="T8" fmla="*/ 60 w 432"/>
                <a:gd name="T9" fmla="*/ 408 h 444"/>
                <a:gd name="T10" fmla="*/ 54 w 432"/>
                <a:gd name="T11" fmla="*/ 444 h 444"/>
                <a:gd name="T12" fmla="*/ 0 w 432"/>
                <a:gd name="T13" fmla="*/ 438 h 444"/>
                <a:gd name="T14" fmla="*/ 12 w 432"/>
                <a:gd name="T15" fmla="*/ 354 h 444"/>
                <a:gd name="T16" fmla="*/ 60 w 432"/>
                <a:gd name="T17" fmla="*/ 0 h 444"/>
                <a:gd name="T18" fmla="*/ 432 w 432"/>
                <a:gd name="T19" fmla="*/ 36 h 444"/>
                <a:gd name="T20" fmla="*/ 426 w 432"/>
                <a:gd name="T21" fmla="*/ 78 h 4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32"/>
                <a:gd name="T34" fmla="*/ 0 h 444"/>
                <a:gd name="T35" fmla="*/ 432 w 432"/>
                <a:gd name="T36" fmla="*/ 444 h 44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32" h="444">
                  <a:moveTo>
                    <a:pt x="426" y="78"/>
                  </a:moveTo>
                  <a:lnTo>
                    <a:pt x="396" y="426"/>
                  </a:lnTo>
                  <a:lnTo>
                    <a:pt x="162" y="408"/>
                  </a:lnTo>
                  <a:lnTo>
                    <a:pt x="168" y="420"/>
                  </a:lnTo>
                  <a:lnTo>
                    <a:pt x="60" y="408"/>
                  </a:lnTo>
                  <a:lnTo>
                    <a:pt x="54" y="444"/>
                  </a:lnTo>
                  <a:lnTo>
                    <a:pt x="0" y="438"/>
                  </a:lnTo>
                  <a:lnTo>
                    <a:pt x="12" y="354"/>
                  </a:lnTo>
                  <a:lnTo>
                    <a:pt x="60" y="0"/>
                  </a:lnTo>
                  <a:lnTo>
                    <a:pt x="432" y="36"/>
                  </a:lnTo>
                  <a:lnTo>
                    <a:pt x="426" y="78"/>
                  </a:lnTo>
                  <a:close/>
                </a:path>
              </a:pathLst>
            </a:custGeom>
            <a:solidFill>
              <a:srgbClr val="FF8C00"/>
            </a:solidFill>
            <a:ln w="9525">
              <a:solidFill>
                <a:srgbClr val="FF8C00"/>
              </a:solidFill>
              <a:prstDash val="solid"/>
              <a:round/>
              <a:headEnd/>
              <a:tailEnd/>
            </a:ln>
          </p:spPr>
          <p:txBody>
            <a:bodyPr/>
            <a:lstStyle/>
            <a:p>
              <a:endParaRPr lang="en-US"/>
            </a:p>
          </p:txBody>
        </p:sp>
        <p:sp>
          <p:nvSpPr>
            <p:cNvPr id="14418" name="Freeform 206"/>
            <p:cNvSpPr>
              <a:spLocks/>
            </p:cNvSpPr>
            <p:nvPr/>
          </p:nvSpPr>
          <p:spPr bwMode="auto">
            <a:xfrm>
              <a:off x="2049" y="2238"/>
              <a:ext cx="432" cy="444"/>
            </a:xfrm>
            <a:custGeom>
              <a:avLst/>
              <a:gdLst>
                <a:gd name="T0" fmla="*/ 426 w 432"/>
                <a:gd name="T1" fmla="*/ 78 h 444"/>
                <a:gd name="T2" fmla="*/ 396 w 432"/>
                <a:gd name="T3" fmla="*/ 426 h 444"/>
                <a:gd name="T4" fmla="*/ 162 w 432"/>
                <a:gd name="T5" fmla="*/ 408 h 444"/>
                <a:gd name="T6" fmla="*/ 168 w 432"/>
                <a:gd name="T7" fmla="*/ 420 h 444"/>
                <a:gd name="T8" fmla="*/ 60 w 432"/>
                <a:gd name="T9" fmla="*/ 408 h 444"/>
                <a:gd name="T10" fmla="*/ 54 w 432"/>
                <a:gd name="T11" fmla="*/ 444 h 444"/>
                <a:gd name="T12" fmla="*/ 0 w 432"/>
                <a:gd name="T13" fmla="*/ 438 h 444"/>
                <a:gd name="T14" fmla="*/ 12 w 432"/>
                <a:gd name="T15" fmla="*/ 354 h 444"/>
                <a:gd name="T16" fmla="*/ 60 w 432"/>
                <a:gd name="T17" fmla="*/ 0 h 444"/>
                <a:gd name="T18" fmla="*/ 432 w 432"/>
                <a:gd name="T19" fmla="*/ 36 h 444"/>
                <a:gd name="T20" fmla="*/ 426 w 432"/>
                <a:gd name="T21" fmla="*/ 78 h 444"/>
                <a:gd name="T22" fmla="*/ 426 w 432"/>
                <a:gd name="T23" fmla="*/ 84 h 4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32"/>
                <a:gd name="T37" fmla="*/ 0 h 444"/>
                <a:gd name="T38" fmla="*/ 432 w 432"/>
                <a:gd name="T39" fmla="*/ 444 h 4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32" h="444">
                  <a:moveTo>
                    <a:pt x="426" y="78"/>
                  </a:moveTo>
                  <a:lnTo>
                    <a:pt x="396" y="426"/>
                  </a:lnTo>
                  <a:lnTo>
                    <a:pt x="162" y="408"/>
                  </a:lnTo>
                  <a:lnTo>
                    <a:pt x="168" y="420"/>
                  </a:lnTo>
                  <a:lnTo>
                    <a:pt x="60" y="408"/>
                  </a:lnTo>
                  <a:lnTo>
                    <a:pt x="54" y="444"/>
                  </a:lnTo>
                  <a:lnTo>
                    <a:pt x="0" y="438"/>
                  </a:lnTo>
                  <a:lnTo>
                    <a:pt x="12" y="354"/>
                  </a:lnTo>
                  <a:lnTo>
                    <a:pt x="60" y="0"/>
                  </a:lnTo>
                  <a:lnTo>
                    <a:pt x="432" y="36"/>
                  </a:lnTo>
                  <a:lnTo>
                    <a:pt x="426" y="78"/>
                  </a:lnTo>
                  <a:lnTo>
                    <a:pt x="426" y="84"/>
                  </a:lnTo>
                </a:path>
              </a:pathLst>
            </a:custGeom>
            <a:noFill/>
            <a:ln w="9525">
              <a:solidFill>
                <a:srgbClr val="000000"/>
              </a:solidFill>
              <a:prstDash val="solid"/>
              <a:round/>
              <a:headEnd/>
              <a:tailEnd/>
            </a:ln>
          </p:spPr>
          <p:txBody>
            <a:bodyPr/>
            <a:lstStyle/>
            <a:p>
              <a:endParaRPr lang="en-US"/>
            </a:p>
          </p:txBody>
        </p:sp>
        <p:sp>
          <p:nvSpPr>
            <p:cNvPr id="14419" name="Freeform 207"/>
            <p:cNvSpPr>
              <a:spLocks/>
            </p:cNvSpPr>
            <p:nvPr/>
          </p:nvSpPr>
          <p:spPr bwMode="auto">
            <a:xfrm>
              <a:off x="3843" y="1524"/>
              <a:ext cx="372" cy="324"/>
            </a:xfrm>
            <a:custGeom>
              <a:avLst/>
              <a:gdLst>
                <a:gd name="T0" fmla="*/ 360 w 372"/>
                <a:gd name="T1" fmla="*/ 168 h 324"/>
                <a:gd name="T2" fmla="*/ 360 w 372"/>
                <a:gd name="T3" fmla="*/ 222 h 324"/>
                <a:gd name="T4" fmla="*/ 372 w 372"/>
                <a:gd name="T5" fmla="*/ 288 h 324"/>
                <a:gd name="T6" fmla="*/ 366 w 372"/>
                <a:gd name="T7" fmla="*/ 306 h 324"/>
                <a:gd name="T8" fmla="*/ 360 w 372"/>
                <a:gd name="T9" fmla="*/ 324 h 324"/>
                <a:gd name="T10" fmla="*/ 354 w 372"/>
                <a:gd name="T11" fmla="*/ 318 h 324"/>
                <a:gd name="T12" fmla="*/ 300 w 372"/>
                <a:gd name="T13" fmla="*/ 294 h 324"/>
                <a:gd name="T14" fmla="*/ 282 w 372"/>
                <a:gd name="T15" fmla="*/ 282 h 324"/>
                <a:gd name="T16" fmla="*/ 252 w 372"/>
                <a:gd name="T17" fmla="*/ 252 h 324"/>
                <a:gd name="T18" fmla="*/ 6 w 372"/>
                <a:gd name="T19" fmla="*/ 300 h 324"/>
                <a:gd name="T20" fmla="*/ 0 w 372"/>
                <a:gd name="T21" fmla="*/ 282 h 324"/>
                <a:gd name="T22" fmla="*/ 42 w 372"/>
                <a:gd name="T23" fmla="*/ 234 h 324"/>
                <a:gd name="T24" fmla="*/ 30 w 372"/>
                <a:gd name="T25" fmla="*/ 192 h 324"/>
                <a:gd name="T26" fmla="*/ 78 w 372"/>
                <a:gd name="T27" fmla="*/ 180 h 324"/>
                <a:gd name="T28" fmla="*/ 114 w 372"/>
                <a:gd name="T29" fmla="*/ 180 h 324"/>
                <a:gd name="T30" fmla="*/ 156 w 372"/>
                <a:gd name="T31" fmla="*/ 168 h 324"/>
                <a:gd name="T32" fmla="*/ 180 w 372"/>
                <a:gd name="T33" fmla="*/ 144 h 324"/>
                <a:gd name="T34" fmla="*/ 174 w 372"/>
                <a:gd name="T35" fmla="*/ 120 h 324"/>
                <a:gd name="T36" fmla="*/ 174 w 372"/>
                <a:gd name="T37" fmla="*/ 108 h 324"/>
                <a:gd name="T38" fmla="*/ 168 w 372"/>
                <a:gd name="T39" fmla="*/ 114 h 324"/>
                <a:gd name="T40" fmla="*/ 162 w 372"/>
                <a:gd name="T41" fmla="*/ 102 h 324"/>
                <a:gd name="T42" fmla="*/ 210 w 372"/>
                <a:gd name="T43" fmla="*/ 36 h 324"/>
                <a:gd name="T44" fmla="*/ 234 w 372"/>
                <a:gd name="T45" fmla="*/ 12 h 324"/>
                <a:gd name="T46" fmla="*/ 312 w 372"/>
                <a:gd name="T47" fmla="*/ 0 h 324"/>
                <a:gd name="T48" fmla="*/ 324 w 372"/>
                <a:gd name="T49" fmla="*/ 72 h 324"/>
                <a:gd name="T50" fmla="*/ 336 w 372"/>
                <a:gd name="T51" fmla="*/ 108 h 324"/>
                <a:gd name="T52" fmla="*/ 342 w 372"/>
                <a:gd name="T53" fmla="*/ 108 h 324"/>
                <a:gd name="T54" fmla="*/ 354 w 372"/>
                <a:gd name="T55" fmla="*/ 162 h 324"/>
                <a:gd name="T56" fmla="*/ 360 w 372"/>
                <a:gd name="T57" fmla="*/ 168 h 32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2"/>
                <a:gd name="T88" fmla="*/ 0 h 324"/>
                <a:gd name="T89" fmla="*/ 372 w 372"/>
                <a:gd name="T90" fmla="*/ 324 h 32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2" h="324">
                  <a:moveTo>
                    <a:pt x="360" y="168"/>
                  </a:moveTo>
                  <a:lnTo>
                    <a:pt x="360" y="222"/>
                  </a:lnTo>
                  <a:lnTo>
                    <a:pt x="372" y="288"/>
                  </a:lnTo>
                  <a:lnTo>
                    <a:pt x="366" y="306"/>
                  </a:lnTo>
                  <a:lnTo>
                    <a:pt x="360" y="324"/>
                  </a:lnTo>
                  <a:lnTo>
                    <a:pt x="354" y="318"/>
                  </a:lnTo>
                  <a:lnTo>
                    <a:pt x="300" y="294"/>
                  </a:lnTo>
                  <a:lnTo>
                    <a:pt x="282" y="282"/>
                  </a:lnTo>
                  <a:lnTo>
                    <a:pt x="252" y="252"/>
                  </a:lnTo>
                  <a:lnTo>
                    <a:pt x="6" y="300"/>
                  </a:lnTo>
                  <a:lnTo>
                    <a:pt x="0" y="282"/>
                  </a:lnTo>
                  <a:lnTo>
                    <a:pt x="42" y="234"/>
                  </a:lnTo>
                  <a:lnTo>
                    <a:pt x="30" y="192"/>
                  </a:lnTo>
                  <a:lnTo>
                    <a:pt x="78" y="180"/>
                  </a:lnTo>
                  <a:lnTo>
                    <a:pt x="114" y="180"/>
                  </a:lnTo>
                  <a:lnTo>
                    <a:pt x="156" y="168"/>
                  </a:lnTo>
                  <a:lnTo>
                    <a:pt x="180" y="144"/>
                  </a:lnTo>
                  <a:lnTo>
                    <a:pt x="174" y="120"/>
                  </a:lnTo>
                  <a:lnTo>
                    <a:pt x="174" y="108"/>
                  </a:lnTo>
                  <a:lnTo>
                    <a:pt x="168" y="114"/>
                  </a:lnTo>
                  <a:lnTo>
                    <a:pt x="162" y="102"/>
                  </a:lnTo>
                  <a:lnTo>
                    <a:pt x="210" y="36"/>
                  </a:lnTo>
                  <a:lnTo>
                    <a:pt x="234" y="12"/>
                  </a:lnTo>
                  <a:lnTo>
                    <a:pt x="312" y="0"/>
                  </a:lnTo>
                  <a:lnTo>
                    <a:pt x="324" y="72"/>
                  </a:lnTo>
                  <a:lnTo>
                    <a:pt x="336" y="108"/>
                  </a:lnTo>
                  <a:lnTo>
                    <a:pt x="342" y="108"/>
                  </a:lnTo>
                  <a:lnTo>
                    <a:pt x="354" y="162"/>
                  </a:lnTo>
                  <a:lnTo>
                    <a:pt x="360" y="168"/>
                  </a:lnTo>
                  <a:close/>
                </a:path>
              </a:pathLst>
            </a:custGeom>
            <a:solidFill>
              <a:srgbClr val="FF8C00"/>
            </a:solidFill>
            <a:ln w="9525">
              <a:solidFill>
                <a:srgbClr val="FF8C00"/>
              </a:solidFill>
              <a:prstDash val="solid"/>
              <a:round/>
              <a:headEnd/>
              <a:tailEnd/>
            </a:ln>
          </p:spPr>
          <p:txBody>
            <a:bodyPr/>
            <a:lstStyle/>
            <a:p>
              <a:endParaRPr lang="en-US"/>
            </a:p>
          </p:txBody>
        </p:sp>
        <p:sp>
          <p:nvSpPr>
            <p:cNvPr id="14420" name="Freeform 208"/>
            <p:cNvSpPr>
              <a:spLocks/>
            </p:cNvSpPr>
            <p:nvPr/>
          </p:nvSpPr>
          <p:spPr bwMode="auto">
            <a:xfrm>
              <a:off x="3843" y="1524"/>
              <a:ext cx="372" cy="324"/>
            </a:xfrm>
            <a:custGeom>
              <a:avLst/>
              <a:gdLst>
                <a:gd name="T0" fmla="*/ 360 w 372"/>
                <a:gd name="T1" fmla="*/ 168 h 324"/>
                <a:gd name="T2" fmla="*/ 360 w 372"/>
                <a:gd name="T3" fmla="*/ 222 h 324"/>
                <a:gd name="T4" fmla="*/ 372 w 372"/>
                <a:gd name="T5" fmla="*/ 288 h 324"/>
                <a:gd name="T6" fmla="*/ 366 w 372"/>
                <a:gd name="T7" fmla="*/ 306 h 324"/>
                <a:gd name="T8" fmla="*/ 360 w 372"/>
                <a:gd name="T9" fmla="*/ 324 h 324"/>
                <a:gd name="T10" fmla="*/ 354 w 372"/>
                <a:gd name="T11" fmla="*/ 318 h 324"/>
                <a:gd name="T12" fmla="*/ 300 w 372"/>
                <a:gd name="T13" fmla="*/ 294 h 324"/>
                <a:gd name="T14" fmla="*/ 282 w 372"/>
                <a:gd name="T15" fmla="*/ 282 h 324"/>
                <a:gd name="T16" fmla="*/ 252 w 372"/>
                <a:gd name="T17" fmla="*/ 252 h 324"/>
                <a:gd name="T18" fmla="*/ 6 w 372"/>
                <a:gd name="T19" fmla="*/ 300 h 324"/>
                <a:gd name="T20" fmla="*/ 0 w 372"/>
                <a:gd name="T21" fmla="*/ 282 h 324"/>
                <a:gd name="T22" fmla="*/ 42 w 372"/>
                <a:gd name="T23" fmla="*/ 234 h 324"/>
                <a:gd name="T24" fmla="*/ 30 w 372"/>
                <a:gd name="T25" fmla="*/ 192 h 324"/>
                <a:gd name="T26" fmla="*/ 78 w 372"/>
                <a:gd name="T27" fmla="*/ 180 h 324"/>
                <a:gd name="T28" fmla="*/ 114 w 372"/>
                <a:gd name="T29" fmla="*/ 180 h 324"/>
                <a:gd name="T30" fmla="*/ 156 w 372"/>
                <a:gd name="T31" fmla="*/ 168 h 324"/>
                <a:gd name="T32" fmla="*/ 180 w 372"/>
                <a:gd name="T33" fmla="*/ 144 h 324"/>
                <a:gd name="T34" fmla="*/ 174 w 372"/>
                <a:gd name="T35" fmla="*/ 120 h 324"/>
                <a:gd name="T36" fmla="*/ 174 w 372"/>
                <a:gd name="T37" fmla="*/ 108 h 324"/>
                <a:gd name="T38" fmla="*/ 168 w 372"/>
                <a:gd name="T39" fmla="*/ 114 h 324"/>
                <a:gd name="T40" fmla="*/ 162 w 372"/>
                <a:gd name="T41" fmla="*/ 102 h 324"/>
                <a:gd name="T42" fmla="*/ 210 w 372"/>
                <a:gd name="T43" fmla="*/ 36 h 324"/>
                <a:gd name="T44" fmla="*/ 234 w 372"/>
                <a:gd name="T45" fmla="*/ 12 h 324"/>
                <a:gd name="T46" fmla="*/ 312 w 372"/>
                <a:gd name="T47" fmla="*/ 0 h 324"/>
                <a:gd name="T48" fmla="*/ 324 w 372"/>
                <a:gd name="T49" fmla="*/ 72 h 324"/>
                <a:gd name="T50" fmla="*/ 336 w 372"/>
                <a:gd name="T51" fmla="*/ 108 h 324"/>
                <a:gd name="T52" fmla="*/ 342 w 372"/>
                <a:gd name="T53" fmla="*/ 108 h 324"/>
                <a:gd name="T54" fmla="*/ 354 w 372"/>
                <a:gd name="T55" fmla="*/ 162 h 324"/>
                <a:gd name="T56" fmla="*/ 360 w 372"/>
                <a:gd name="T57" fmla="*/ 168 h 324"/>
                <a:gd name="T58" fmla="*/ 360 w 372"/>
                <a:gd name="T59" fmla="*/ 174 h 32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2"/>
                <a:gd name="T91" fmla="*/ 0 h 324"/>
                <a:gd name="T92" fmla="*/ 372 w 372"/>
                <a:gd name="T93" fmla="*/ 324 h 32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2" h="324">
                  <a:moveTo>
                    <a:pt x="360" y="168"/>
                  </a:moveTo>
                  <a:lnTo>
                    <a:pt x="360" y="222"/>
                  </a:lnTo>
                  <a:lnTo>
                    <a:pt x="372" y="288"/>
                  </a:lnTo>
                  <a:lnTo>
                    <a:pt x="366" y="306"/>
                  </a:lnTo>
                  <a:lnTo>
                    <a:pt x="360" y="324"/>
                  </a:lnTo>
                  <a:lnTo>
                    <a:pt x="354" y="318"/>
                  </a:lnTo>
                  <a:lnTo>
                    <a:pt x="300" y="294"/>
                  </a:lnTo>
                  <a:lnTo>
                    <a:pt x="282" y="282"/>
                  </a:lnTo>
                  <a:lnTo>
                    <a:pt x="252" y="252"/>
                  </a:lnTo>
                  <a:lnTo>
                    <a:pt x="6" y="300"/>
                  </a:lnTo>
                  <a:lnTo>
                    <a:pt x="0" y="282"/>
                  </a:lnTo>
                  <a:lnTo>
                    <a:pt x="42" y="234"/>
                  </a:lnTo>
                  <a:lnTo>
                    <a:pt x="30" y="192"/>
                  </a:lnTo>
                  <a:lnTo>
                    <a:pt x="78" y="180"/>
                  </a:lnTo>
                  <a:lnTo>
                    <a:pt x="114" y="180"/>
                  </a:lnTo>
                  <a:lnTo>
                    <a:pt x="156" y="168"/>
                  </a:lnTo>
                  <a:lnTo>
                    <a:pt x="180" y="144"/>
                  </a:lnTo>
                  <a:lnTo>
                    <a:pt x="174" y="120"/>
                  </a:lnTo>
                  <a:lnTo>
                    <a:pt x="174" y="108"/>
                  </a:lnTo>
                  <a:lnTo>
                    <a:pt x="168" y="114"/>
                  </a:lnTo>
                  <a:lnTo>
                    <a:pt x="162" y="102"/>
                  </a:lnTo>
                  <a:lnTo>
                    <a:pt x="210" y="36"/>
                  </a:lnTo>
                  <a:lnTo>
                    <a:pt x="234" y="12"/>
                  </a:lnTo>
                  <a:lnTo>
                    <a:pt x="312" y="0"/>
                  </a:lnTo>
                  <a:lnTo>
                    <a:pt x="324" y="72"/>
                  </a:lnTo>
                  <a:lnTo>
                    <a:pt x="336" y="108"/>
                  </a:lnTo>
                  <a:lnTo>
                    <a:pt x="342" y="108"/>
                  </a:lnTo>
                  <a:lnTo>
                    <a:pt x="354" y="162"/>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14421" name="Freeform 209"/>
            <p:cNvSpPr>
              <a:spLocks/>
            </p:cNvSpPr>
            <p:nvPr/>
          </p:nvSpPr>
          <p:spPr bwMode="auto">
            <a:xfrm>
              <a:off x="4155" y="2196"/>
              <a:ext cx="36" cy="54"/>
            </a:xfrm>
            <a:custGeom>
              <a:avLst/>
              <a:gdLst>
                <a:gd name="T0" fmla="*/ 0 w 36"/>
                <a:gd name="T1" fmla="*/ 0 h 54"/>
                <a:gd name="T2" fmla="*/ 36 w 36"/>
                <a:gd name="T3" fmla="*/ 54 h 54"/>
                <a:gd name="T4" fmla="*/ 0 w 36"/>
                <a:gd name="T5" fmla="*/ 0 h 54"/>
                <a:gd name="T6" fmla="*/ 0 w 36"/>
                <a:gd name="T7" fmla="*/ 6 h 54"/>
                <a:gd name="T8" fmla="*/ 0 60000 65536"/>
                <a:gd name="T9" fmla="*/ 0 60000 65536"/>
                <a:gd name="T10" fmla="*/ 0 60000 65536"/>
                <a:gd name="T11" fmla="*/ 0 60000 65536"/>
                <a:gd name="T12" fmla="*/ 0 w 36"/>
                <a:gd name="T13" fmla="*/ 0 h 54"/>
                <a:gd name="T14" fmla="*/ 36 w 36"/>
                <a:gd name="T15" fmla="*/ 54 h 54"/>
              </a:gdLst>
              <a:ahLst/>
              <a:cxnLst>
                <a:cxn ang="T8">
                  <a:pos x="T0" y="T1"/>
                </a:cxn>
                <a:cxn ang="T9">
                  <a:pos x="T2" y="T3"/>
                </a:cxn>
                <a:cxn ang="T10">
                  <a:pos x="T4" y="T5"/>
                </a:cxn>
                <a:cxn ang="T11">
                  <a:pos x="T6" y="T7"/>
                </a:cxn>
              </a:cxnLst>
              <a:rect l="T12" t="T13" r="T14" b="T15"/>
              <a:pathLst>
                <a:path w="36" h="54">
                  <a:moveTo>
                    <a:pt x="0" y="0"/>
                  </a:moveTo>
                  <a:lnTo>
                    <a:pt x="36" y="54"/>
                  </a:lnTo>
                  <a:lnTo>
                    <a:pt x="0" y="0"/>
                  </a:lnTo>
                  <a:lnTo>
                    <a:pt x="0" y="6"/>
                  </a:lnTo>
                </a:path>
              </a:pathLst>
            </a:custGeom>
            <a:noFill/>
            <a:ln w="9525">
              <a:solidFill>
                <a:srgbClr val="000000"/>
              </a:solidFill>
              <a:prstDash val="solid"/>
              <a:round/>
              <a:headEnd/>
              <a:tailEnd/>
            </a:ln>
          </p:spPr>
          <p:txBody>
            <a:bodyPr/>
            <a:lstStyle/>
            <a:p>
              <a:endParaRPr lang="en-US"/>
            </a:p>
          </p:txBody>
        </p:sp>
        <p:sp>
          <p:nvSpPr>
            <p:cNvPr id="14422" name="Freeform 210"/>
            <p:cNvSpPr>
              <a:spLocks/>
            </p:cNvSpPr>
            <p:nvPr/>
          </p:nvSpPr>
          <p:spPr bwMode="auto">
            <a:xfrm>
              <a:off x="3651" y="2202"/>
              <a:ext cx="528" cy="234"/>
            </a:xfrm>
            <a:custGeom>
              <a:avLst/>
              <a:gdLst>
                <a:gd name="T0" fmla="*/ 528 w 528"/>
                <a:gd name="T1" fmla="*/ 66 h 234"/>
                <a:gd name="T2" fmla="*/ 510 w 528"/>
                <a:gd name="T3" fmla="*/ 90 h 234"/>
                <a:gd name="T4" fmla="*/ 486 w 528"/>
                <a:gd name="T5" fmla="*/ 96 h 234"/>
                <a:gd name="T6" fmla="*/ 486 w 528"/>
                <a:gd name="T7" fmla="*/ 78 h 234"/>
                <a:gd name="T8" fmla="*/ 474 w 528"/>
                <a:gd name="T9" fmla="*/ 84 h 234"/>
                <a:gd name="T10" fmla="*/ 480 w 528"/>
                <a:gd name="T11" fmla="*/ 96 h 234"/>
                <a:gd name="T12" fmla="*/ 450 w 528"/>
                <a:gd name="T13" fmla="*/ 90 h 234"/>
                <a:gd name="T14" fmla="*/ 486 w 528"/>
                <a:gd name="T15" fmla="*/ 102 h 234"/>
                <a:gd name="T16" fmla="*/ 474 w 528"/>
                <a:gd name="T17" fmla="*/ 126 h 234"/>
                <a:gd name="T18" fmla="*/ 456 w 528"/>
                <a:gd name="T19" fmla="*/ 126 h 234"/>
                <a:gd name="T20" fmla="*/ 474 w 528"/>
                <a:gd name="T21" fmla="*/ 132 h 234"/>
                <a:gd name="T22" fmla="*/ 492 w 528"/>
                <a:gd name="T23" fmla="*/ 120 h 234"/>
                <a:gd name="T24" fmla="*/ 504 w 528"/>
                <a:gd name="T25" fmla="*/ 126 h 234"/>
                <a:gd name="T26" fmla="*/ 492 w 528"/>
                <a:gd name="T27" fmla="*/ 144 h 234"/>
                <a:gd name="T28" fmla="*/ 486 w 528"/>
                <a:gd name="T29" fmla="*/ 138 h 234"/>
                <a:gd name="T30" fmla="*/ 462 w 528"/>
                <a:gd name="T31" fmla="*/ 156 h 234"/>
                <a:gd name="T32" fmla="*/ 456 w 528"/>
                <a:gd name="T33" fmla="*/ 150 h 234"/>
                <a:gd name="T34" fmla="*/ 450 w 528"/>
                <a:gd name="T35" fmla="*/ 168 h 234"/>
                <a:gd name="T36" fmla="*/ 438 w 528"/>
                <a:gd name="T37" fmla="*/ 150 h 234"/>
                <a:gd name="T38" fmla="*/ 444 w 528"/>
                <a:gd name="T39" fmla="*/ 168 h 234"/>
                <a:gd name="T40" fmla="*/ 426 w 528"/>
                <a:gd name="T41" fmla="*/ 192 h 234"/>
                <a:gd name="T42" fmla="*/ 420 w 528"/>
                <a:gd name="T43" fmla="*/ 222 h 234"/>
                <a:gd name="T44" fmla="*/ 414 w 528"/>
                <a:gd name="T45" fmla="*/ 210 h 234"/>
                <a:gd name="T46" fmla="*/ 414 w 528"/>
                <a:gd name="T47" fmla="*/ 228 h 234"/>
                <a:gd name="T48" fmla="*/ 378 w 528"/>
                <a:gd name="T49" fmla="*/ 234 h 234"/>
                <a:gd name="T50" fmla="*/ 372 w 528"/>
                <a:gd name="T51" fmla="*/ 228 h 234"/>
                <a:gd name="T52" fmla="*/ 294 w 528"/>
                <a:gd name="T53" fmla="*/ 174 h 234"/>
                <a:gd name="T54" fmla="*/ 228 w 528"/>
                <a:gd name="T55" fmla="*/ 186 h 234"/>
                <a:gd name="T56" fmla="*/ 210 w 528"/>
                <a:gd name="T57" fmla="*/ 162 h 234"/>
                <a:gd name="T58" fmla="*/ 120 w 528"/>
                <a:gd name="T59" fmla="*/ 168 h 234"/>
                <a:gd name="T60" fmla="*/ 78 w 528"/>
                <a:gd name="T61" fmla="*/ 192 h 234"/>
                <a:gd name="T62" fmla="*/ 0 w 528"/>
                <a:gd name="T63" fmla="*/ 204 h 234"/>
                <a:gd name="T64" fmla="*/ 0 w 528"/>
                <a:gd name="T65" fmla="*/ 186 h 234"/>
                <a:gd name="T66" fmla="*/ 18 w 528"/>
                <a:gd name="T67" fmla="*/ 180 h 234"/>
                <a:gd name="T68" fmla="*/ 30 w 528"/>
                <a:gd name="T69" fmla="*/ 156 h 234"/>
                <a:gd name="T70" fmla="*/ 78 w 528"/>
                <a:gd name="T71" fmla="*/ 132 h 234"/>
                <a:gd name="T72" fmla="*/ 96 w 528"/>
                <a:gd name="T73" fmla="*/ 108 h 234"/>
                <a:gd name="T74" fmla="*/ 102 w 528"/>
                <a:gd name="T75" fmla="*/ 114 h 234"/>
                <a:gd name="T76" fmla="*/ 132 w 528"/>
                <a:gd name="T77" fmla="*/ 96 h 234"/>
                <a:gd name="T78" fmla="*/ 150 w 528"/>
                <a:gd name="T79" fmla="*/ 78 h 234"/>
                <a:gd name="T80" fmla="*/ 150 w 528"/>
                <a:gd name="T81" fmla="*/ 54 h 234"/>
                <a:gd name="T82" fmla="*/ 498 w 528"/>
                <a:gd name="T83" fmla="*/ 0 h 234"/>
                <a:gd name="T84" fmla="*/ 516 w 528"/>
                <a:gd name="T85" fmla="*/ 30 h 234"/>
                <a:gd name="T86" fmla="*/ 504 w 528"/>
                <a:gd name="T87" fmla="*/ 18 h 234"/>
                <a:gd name="T88" fmla="*/ 510 w 528"/>
                <a:gd name="T89" fmla="*/ 24 h 234"/>
                <a:gd name="T90" fmla="*/ 492 w 528"/>
                <a:gd name="T91" fmla="*/ 18 h 234"/>
                <a:gd name="T92" fmla="*/ 498 w 528"/>
                <a:gd name="T93" fmla="*/ 30 h 234"/>
                <a:gd name="T94" fmla="*/ 486 w 528"/>
                <a:gd name="T95" fmla="*/ 30 h 234"/>
                <a:gd name="T96" fmla="*/ 492 w 528"/>
                <a:gd name="T97" fmla="*/ 36 h 234"/>
                <a:gd name="T98" fmla="*/ 480 w 528"/>
                <a:gd name="T99" fmla="*/ 30 h 234"/>
                <a:gd name="T100" fmla="*/ 480 w 528"/>
                <a:gd name="T101" fmla="*/ 42 h 234"/>
                <a:gd name="T102" fmla="*/ 468 w 528"/>
                <a:gd name="T103" fmla="*/ 48 h 234"/>
                <a:gd name="T104" fmla="*/ 456 w 528"/>
                <a:gd name="T105" fmla="*/ 24 h 234"/>
                <a:gd name="T106" fmla="*/ 462 w 528"/>
                <a:gd name="T107" fmla="*/ 54 h 234"/>
                <a:gd name="T108" fmla="*/ 504 w 528"/>
                <a:gd name="T109" fmla="*/ 42 h 234"/>
                <a:gd name="T110" fmla="*/ 504 w 528"/>
                <a:gd name="T111" fmla="*/ 66 h 234"/>
                <a:gd name="T112" fmla="*/ 510 w 528"/>
                <a:gd name="T113" fmla="*/ 66 h 234"/>
                <a:gd name="T114" fmla="*/ 516 w 528"/>
                <a:gd name="T115" fmla="*/ 42 h 234"/>
                <a:gd name="T116" fmla="*/ 528 w 528"/>
                <a:gd name="T117" fmla="*/ 66 h 23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28"/>
                <a:gd name="T178" fmla="*/ 0 h 234"/>
                <a:gd name="T179" fmla="*/ 528 w 528"/>
                <a:gd name="T180" fmla="*/ 234 h 23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28" h="234">
                  <a:moveTo>
                    <a:pt x="528" y="66"/>
                  </a:moveTo>
                  <a:lnTo>
                    <a:pt x="510" y="90"/>
                  </a:lnTo>
                  <a:lnTo>
                    <a:pt x="486" y="96"/>
                  </a:lnTo>
                  <a:lnTo>
                    <a:pt x="486" y="78"/>
                  </a:lnTo>
                  <a:lnTo>
                    <a:pt x="474" y="84"/>
                  </a:lnTo>
                  <a:lnTo>
                    <a:pt x="480" y="96"/>
                  </a:lnTo>
                  <a:lnTo>
                    <a:pt x="450" y="90"/>
                  </a:lnTo>
                  <a:lnTo>
                    <a:pt x="486" y="102"/>
                  </a:lnTo>
                  <a:lnTo>
                    <a:pt x="474" y="126"/>
                  </a:lnTo>
                  <a:lnTo>
                    <a:pt x="456" y="126"/>
                  </a:lnTo>
                  <a:lnTo>
                    <a:pt x="474" y="132"/>
                  </a:lnTo>
                  <a:lnTo>
                    <a:pt x="492" y="120"/>
                  </a:lnTo>
                  <a:lnTo>
                    <a:pt x="504" y="126"/>
                  </a:lnTo>
                  <a:lnTo>
                    <a:pt x="492" y="144"/>
                  </a:lnTo>
                  <a:lnTo>
                    <a:pt x="486" y="138"/>
                  </a:lnTo>
                  <a:lnTo>
                    <a:pt x="462" y="156"/>
                  </a:lnTo>
                  <a:lnTo>
                    <a:pt x="456" y="150"/>
                  </a:lnTo>
                  <a:lnTo>
                    <a:pt x="450" y="168"/>
                  </a:lnTo>
                  <a:lnTo>
                    <a:pt x="438" y="150"/>
                  </a:lnTo>
                  <a:lnTo>
                    <a:pt x="444" y="168"/>
                  </a:lnTo>
                  <a:lnTo>
                    <a:pt x="426" y="192"/>
                  </a:lnTo>
                  <a:lnTo>
                    <a:pt x="420" y="222"/>
                  </a:lnTo>
                  <a:lnTo>
                    <a:pt x="414" y="210"/>
                  </a:lnTo>
                  <a:lnTo>
                    <a:pt x="414" y="228"/>
                  </a:lnTo>
                  <a:lnTo>
                    <a:pt x="378" y="234"/>
                  </a:lnTo>
                  <a:lnTo>
                    <a:pt x="372" y="228"/>
                  </a:lnTo>
                  <a:lnTo>
                    <a:pt x="294" y="174"/>
                  </a:lnTo>
                  <a:lnTo>
                    <a:pt x="228" y="186"/>
                  </a:lnTo>
                  <a:lnTo>
                    <a:pt x="210" y="162"/>
                  </a:lnTo>
                  <a:lnTo>
                    <a:pt x="120" y="168"/>
                  </a:lnTo>
                  <a:lnTo>
                    <a:pt x="78" y="192"/>
                  </a:lnTo>
                  <a:lnTo>
                    <a:pt x="0" y="204"/>
                  </a:lnTo>
                  <a:lnTo>
                    <a:pt x="0" y="186"/>
                  </a:lnTo>
                  <a:lnTo>
                    <a:pt x="18" y="180"/>
                  </a:lnTo>
                  <a:lnTo>
                    <a:pt x="30" y="156"/>
                  </a:lnTo>
                  <a:lnTo>
                    <a:pt x="78" y="132"/>
                  </a:lnTo>
                  <a:lnTo>
                    <a:pt x="96" y="108"/>
                  </a:lnTo>
                  <a:lnTo>
                    <a:pt x="102" y="114"/>
                  </a:lnTo>
                  <a:lnTo>
                    <a:pt x="132" y="96"/>
                  </a:lnTo>
                  <a:lnTo>
                    <a:pt x="150" y="78"/>
                  </a:lnTo>
                  <a:lnTo>
                    <a:pt x="150" y="54"/>
                  </a:lnTo>
                  <a:lnTo>
                    <a:pt x="498" y="0"/>
                  </a:lnTo>
                  <a:lnTo>
                    <a:pt x="516" y="30"/>
                  </a:lnTo>
                  <a:lnTo>
                    <a:pt x="504" y="18"/>
                  </a:lnTo>
                  <a:lnTo>
                    <a:pt x="510" y="24"/>
                  </a:lnTo>
                  <a:lnTo>
                    <a:pt x="492" y="18"/>
                  </a:lnTo>
                  <a:lnTo>
                    <a:pt x="498" y="30"/>
                  </a:lnTo>
                  <a:lnTo>
                    <a:pt x="486" y="30"/>
                  </a:lnTo>
                  <a:lnTo>
                    <a:pt x="492" y="36"/>
                  </a:lnTo>
                  <a:lnTo>
                    <a:pt x="480" y="30"/>
                  </a:lnTo>
                  <a:lnTo>
                    <a:pt x="480" y="42"/>
                  </a:lnTo>
                  <a:lnTo>
                    <a:pt x="468" y="48"/>
                  </a:lnTo>
                  <a:lnTo>
                    <a:pt x="456" y="24"/>
                  </a:lnTo>
                  <a:lnTo>
                    <a:pt x="462" y="54"/>
                  </a:lnTo>
                  <a:lnTo>
                    <a:pt x="504" y="42"/>
                  </a:lnTo>
                  <a:lnTo>
                    <a:pt x="504" y="66"/>
                  </a:lnTo>
                  <a:lnTo>
                    <a:pt x="510" y="66"/>
                  </a:lnTo>
                  <a:lnTo>
                    <a:pt x="516" y="42"/>
                  </a:lnTo>
                  <a:lnTo>
                    <a:pt x="528" y="66"/>
                  </a:lnTo>
                  <a:close/>
                </a:path>
              </a:pathLst>
            </a:custGeom>
            <a:solidFill>
              <a:srgbClr val="B22222"/>
            </a:solidFill>
            <a:ln w="9525">
              <a:solidFill>
                <a:srgbClr val="B22222"/>
              </a:solidFill>
              <a:prstDash val="solid"/>
              <a:round/>
              <a:headEnd/>
              <a:tailEnd/>
            </a:ln>
          </p:spPr>
          <p:txBody>
            <a:bodyPr/>
            <a:lstStyle/>
            <a:p>
              <a:endParaRPr lang="en-US"/>
            </a:p>
          </p:txBody>
        </p:sp>
        <p:sp>
          <p:nvSpPr>
            <p:cNvPr id="14423" name="Freeform 211"/>
            <p:cNvSpPr>
              <a:spLocks/>
            </p:cNvSpPr>
            <p:nvPr/>
          </p:nvSpPr>
          <p:spPr bwMode="auto">
            <a:xfrm>
              <a:off x="3651" y="2202"/>
              <a:ext cx="528" cy="234"/>
            </a:xfrm>
            <a:custGeom>
              <a:avLst/>
              <a:gdLst>
                <a:gd name="T0" fmla="*/ 528 w 528"/>
                <a:gd name="T1" fmla="*/ 66 h 234"/>
                <a:gd name="T2" fmla="*/ 510 w 528"/>
                <a:gd name="T3" fmla="*/ 90 h 234"/>
                <a:gd name="T4" fmla="*/ 486 w 528"/>
                <a:gd name="T5" fmla="*/ 96 h 234"/>
                <a:gd name="T6" fmla="*/ 486 w 528"/>
                <a:gd name="T7" fmla="*/ 78 h 234"/>
                <a:gd name="T8" fmla="*/ 474 w 528"/>
                <a:gd name="T9" fmla="*/ 84 h 234"/>
                <a:gd name="T10" fmla="*/ 480 w 528"/>
                <a:gd name="T11" fmla="*/ 96 h 234"/>
                <a:gd name="T12" fmla="*/ 450 w 528"/>
                <a:gd name="T13" fmla="*/ 90 h 234"/>
                <a:gd name="T14" fmla="*/ 486 w 528"/>
                <a:gd name="T15" fmla="*/ 102 h 234"/>
                <a:gd name="T16" fmla="*/ 474 w 528"/>
                <a:gd name="T17" fmla="*/ 126 h 234"/>
                <a:gd name="T18" fmla="*/ 456 w 528"/>
                <a:gd name="T19" fmla="*/ 126 h 234"/>
                <a:gd name="T20" fmla="*/ 474 w 528"/>
                <a:gd name="T21" fmla="*/ 132 h 234"/>
                <a:gd name="T22" fmla="*/ 492 w 528"/>
                <a:gd name="T23" fmla="*/ 120 h 234"/>
                <a:gd name="T24" fmla="*/ 504 w 528"/>
                <a:gd name="T25" fmla="*/ 126 h 234"/>
                <a:gd name="T26" fmla="*/ 492 w 528"/>
                <a:gd name="T27" fmla="*/ 144 h 234"/>
                <a:gd name="T28" fmla="*/ 486 w 528"/>
                <a:gd name="T29" fmla="*/ 138 h 234"/>
                <a:gd name="T30" fmla="*/ 462 w 528"/>
                <a:gd name="T31" fmla="*/ 156 h 234"/>
                <a:gd name="T32" fmla="*/ 456 w 528"/>
                <a:gd name="T33" fmla="*/ 150 h 234"/>
                <a:gd name="T34" fmla="*/ 450 w 528"/>
                <a:gd name="T35" fmla="*/ 168 h 234"/>
                <a:gd name="T36" fmla="*/ 438 w 528"/>
                <a:gd name="T37" fmla="*/ 150 h 234"/>
                <a:gd name="T38" fmla="*/ 444 w 528"/>
                <a:gd name="T39" fmla="*/ 168 h 234"/>
                <a:gd name="T40" fmla="*/ 426 w 528"/>
                <a:gd name="T41" fmla="*/ 192 h 234"/>
                <a:gd name="T42" fmla="*/ 420 w 528"/>
                <a:gd name="T43" fmla="*/ 222 h 234"/>
                <a:gd name="T44" fmla="*/ 414 w 528"/>
                <a:gd name="T45" fmla="*/ 210 h 234"/>
                <a:gd name="T46" fmla="*/ 414 w 528"/>
                <a:gd name="T47" fmla="*/ 228 h 234"/>
                <a:gd name="T48" fmla="*/ 378 w 528"/>
                <a:gd name="T49" fmla="*/ 234 h 234"/>
                <a:gd name="T50" fmla="*/ 372 w 528"/>
                <a:gd name="T51" fmla="*/ 228 h 234"/>
                <a:gd name="T52" fmla="*/ 294 w 528"/>
                <a:gd name="T53" fmla="*/ 174 h 234"/>
                <a:gd name="T54" fmla="*/ 228 w 528"/>
                <a:gd name="T55" fmla="*/ 186 h 234"/>
                <a:gd name="T56" fmla="*/ 210 w 528"/>
                <a:gd name="T57" fmla="*/ 162 h 234"/>
                <a:gd name="T58" fmla="*/ 120 w 528"/>
                <a:gd name="T59" fmla="*/ 168 h 234"/>
                <a:gd name="T60" fmla="*/ 78 w 528"/>
                <a:gd name="T61" fmla="*/ 192 h 234"/>
                <a:gd name="T62" fmla="*/ 0 w 528"/>
                <a:gd name="T63" fmla="*/ 204 h 234"/>
                <a:gd name="T64" fmla="*/ 0 w 528"/>
                <a:gd name="T65" fmla="*/ 186 h 234"/>
                <a:gd name="T66" fmla="*/ 18 w 528"/>
                <a:gd name="T67" fmla="*/ 180 h 234"/>
                <a:gd name="T68" fmla="*/ 30 w 528"/>
                <a:gd name="T69" fmla="*/ 156 h 234"/>
                <a:gd name="T70" fmla="*/ 78 w 528"/>
                <a:gd name="T71" fmla="*/ 132 h 234"/>
                <a:gd name="T72" fmla="*/ 96 w 528"/>
                <a:gd name="T73" fmla="*/ 108 h 234"/>
                <a:gd name="T74" fmla="*/ 102 w 528"/>
                <a:gd name="T75" fmla="*/ 114 h 234"/>
                <a:gd name="T76" fmla="*/ 132 w 528"/>
                <a:gd name="T77" fmla="*/ 96 h 234"/>
                <a:gd name="T78" fmla="*/ 150 w 528"/>
                <a:gd name="T79" fmla="*/ 78 h 234"/>
                <a:gd name="T80" fmla="*/ 150 w 528"/>
                <a:gd name="T81" fmla="*/ 54 h 234"/>
                <a:gd name="T82" fmla="*/ 498 w 528"/>
                <a:gd name="T83" fmla="*/ 0 h 234"/>
                <a:gd name="T84" fmla="*/ 516 w 528"/>
                <a:gd name="T85" fmla="*/ 30 h 234"/>
                <a:gd name="T86" fmla="*/ 504 w 528"/>
                <a:gd name="T87" fmla="*/ 18 h 234"/>
                <a:gd name="T88" fmla="*/ 510 w 528"/>
                <a:gd name="T89" fmla="*/ 24 h 234"/>
                <a:gd name="T90" fmla="*/ 492 w 528"/>
                <a:gd name="T91" fmla="*/ 18 h 234"/>
                <a:gd name="T92" fmla="*/ 498 w 528"/>
                <a:gd name="T93" fmla="*/ 30 h 234"/>
                <a:gd name="T94" fmla="*/ 486 w 528"/>
                <a:gd name="T95" fmla="*/ 30 h 234"/>
                <a:gd name="T96" fmla="*/ 492 w 528"/>
                <a:gd name="T97" fmla="*/ 36 h 234"/>
                <a:gd name="T98" fmla="*/ 480 w 528"/>
                <a:gd name="T99" fmla="*/ 30 h 234"/>
                <a:gd name="T100" fmla="*/ 480 w 528"/>
                <a:gd name="T101" fmla="*/ 42 h 234"/>
                <a:gd name="T102" fmla="*/ 468 w 528"/>
                <a:gd name="T103" fmla="*/ 48 h 234"/>
                <a:gd name="T104" fmla="*/ 456 w 528"/>
                <a:gd name="T105" fmla="*/ 24 h 234"/>
                <a:gd name="T106" fmla="*/ 462 w 528"/>
                <a:gd name="T107" fmla="*/ 54 h 234"/>
                <a:gd name="T108" fmla="*/ 504 w 528"/>
                <a:gd name="T109" fmla="*/ 42 h 234"/>
                <a:gd name="T110" fmla="*/ 504 w 528"/>
                <a:gd name="T111" fmla="*/ 66 h 234"/>
                <a:gd name="T112" fmla="*/ 510 w 528"/>
                <a:gd name="T113" fmla="*/ 66 h 234"/>
                <a:gd name="T114" fmla="*/ 516 w 528"/>
                <a:gd name="T115" fmla="*/ 42 h 234"/>
                <a:gd name="T116" fmla="*/ 528 w 528"/>
                <a:gd name="T117" fmla="*/ 66 h 234"/>
                <a:gd name="T118" fmla="*/ 528 w 528"/>
                <a:gd name="T119" fmla="*/ 72 h 23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28"/>
                <a:gd name="T181" fmla="*/ 0 h 234"/>
                <a:gd name="T182" fmla="*/ 528 w 528"/>
                <a:gd name="T183" fmla="*/ 234 h 23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28" h="234">
                  <a:moveTo>
                    <a:pt x="528" y="66"/>
                  </a:moveTo>
                  <a:lnTo>
                    <a:pt x="510" y="90"/>
                  </a:lnTo>
                  <a:lnTo>
                    <a:pt x="486" y="96"/>
                  </a:lnTo>
                  <a:lnTo>
                    <a:pt x="486" y="78"/>
                  </a:lnTo>
                  <a:lnTo>
                    <a:pt x="474" y="84"/>
                  </a:lnTo>
                  <a:lnTo>
                    <a:pt x="480" y="96"/>
                  </a:lnTo>
                  <a:lnTo>
                    <a:pt x="450" y="90"/>
                  </a:lnTo>
                  <a:lnTo>
                    <a:pt x="486" y="102"/>
                  </a:lnTo>
                  <a:lnTo>
                    <a:pt x="474" y="126"/>
                  </a:lnTo>
                  <a:lnTo>
                    <a:pt x="456" y="126"/>
                  </a:lnTo>
                  <a:lnTo>
                    <a:pt x="474" y="132"/>
                  </a:lnTo>
                  <a:lnTo>
                    <a:pt x="492" y="120"/>
                  </a:lnTo>
                  <a:lnTo>
                    <a:pt x="504" y="126"/>
                  </a:lnTo>
                  <a:lnTo>
                    <a:pt x="492" y="144"/>
                  </a:lnTo>
                  <a:lnTo>
                    <a:pt x="486" y="138"/>
                  </a:lnTo>
                  <a:lnTo>
                    <a:pt x="462" y="156"/>
                  </a:lnTo>
                  <a:lnTo>
                    <a:pt x="456" y="150"/>
                  </a:lnTo>
                  <a:lnTo>
                    <a:pt x="450" y="168"/>
                  </a:lnTo>
                  <a:lnTo>
                    <a:pt x="438" y="150"/>
                  </a:lnTo>
                  <a:lnTo>
                    <a:pt x="444" y="168"/>
                  </a:lnTo>
                  <a:lnTo>
                    <a:pt x="426" y="192"/>
                  </a:lnTo>
                  <a:lnTo>
                    <a:pt x="420" y="222"/>
                  </a:lnTo>
                  <a:lnTo>
                    <a:pt x="414" y="210"/>
                  </a:lnTo>
                  <a:lnTo>
                    <a:pt x="414" y="228"/>
                  </a:lnTo>
                  <a:lnTo>
                    <a:pt x="378" y="234"/>
                  </a:lnTo>
                  <a:lnTo>
                    <a:pt x="372" y="228"/>
                  </a:lnTo>
                  <a:lnTo>
                    <a:pt x="294" y="174"/>
                  </a:lnTo>
                  <a:lnTo>
                    <a:pt x="228" y="186"/>
                  </a:lnTo>
                  <a:lnTo>
                    <a:pt x="210" y="162"/>
                  </a:lnTo>
                  <a:lnTo>
                    <a:pt x="120" y="168"/>
                  </a:lnTo>
                  <a:lnTo>
                    <a:pt x="78" y="192"/>
                  </a:lnTo>
                  <a:lnTo>
                    <a:pt x="0" y="204"/>
                  </a:lnTo>
                  <a:lnTo>
                    <a:pt x="0" y="186"/>
                  </a:lnTo>
                  <a:lnTo>
                    <a:pt x="18" y="180"/>
                  </a:lnTo>
                  <a:lnTo>
                    <a:pt x="30" y="156"/>
                  </a:lnTo>
                  <a:lnTo>
                    <a:pt x="78" y="132"/>
                  </a:lnTo>
                  <a:lnTo>
                    <a:pt x="96" y="108"/>
                  </a:lnTo>
                  <a:lnTo>
                    <a:pt x="102" y="114"/>
                  </a:lnTo>
                  <a:lnTo>
                    <a:pt x="132" y="96"/>
                  </a:lnTo>
                  <a:lnTo>
                    <a:pt x="150" y="78"/>
                  </a:lnTo>
                  <a:lnTo>
                    <a:pt x="150" y="54"/>
                  </a:lnTo>
                  <a:lnTo>
                    <a:pt x="498" y="0"/>
                  </a:lnTo>
                  <a:lnTo>
                    <a:pt x="516" y="30"/>
                  </a:lnTo>
                  <a:lnTo>
                    <a:pt x="504" y="18"/>
                  </a:lnTo>
                  <a:lnTo>
                    <a:pt x="510" y="24"/>
                  </a:lnTo>
                  <a:lnTo>
                    <a:pt x="492" y="18"/>
                  </a:lnTo>
                  <a:lnTo>
                    <a:pt x="498" y="30"/>
                  </a:lnTo>
                  <a:lnTo>
                    <a:pt x="486" y="30"/>
                  </a:lnTo>
                  <a:lnTo>
                    <a:pt x="492" y="36"/>
                  </a:lnTo>
                  <a:lnTo>
                    <a:pt x="480" y="30"/>
                  </a:lnTo>
                  <a:lnTo>
                    <a:pt x="480" y="42"/>
                  </a:lnTo>
                  <a:lnTo>
                    <a:pt x="468" y="48"/>
                  </a:lnTo>
                  <a:lnTo>
                    <a:pt x="456" y="24"/>
                  </a:lnTo>
                  <a:lnTo>
                    <a:pt x="462" y="54"/>
                  </a:lnTo>
                  <a:lnTo>
                    <a:pt x="504" y="42"/>
                  </a:lnTo>
                  <a:lnTo>
                    <a:pt x="504" y="66"/>
                  </a:lnTo>
                  <a:lnTo>
                    <a:pt x="510" y="66"/>
                  </a:lnTo>
                  <a:lnTo>
                    <a:pt x="516" y="42"/>
                  </a:lnTo>
                  <a:lnTo>
                    <a:pt x="528" y="66"/>
                  </a:lnTo>
                  <a:lnTo>
                    <a:pt x="528" y="72"/>
                  </a:lnTo>
                </a:path>
              </a:pathLst>
            </a:custGeom>
            <a:noFill/>
            <a:ln w="9525">
              <a:solidFill>
                <a:srgbClr val="000000"/>
              </a:solidFill>
              <a:prstDash val="solid"/>
              <a:round/>
              <a:headEnd/>
              <a:tailEnd/>
            </a:ln>
          </p:spPr>
          <p:txBody>
            <a:bodyPr/>
            <a:lstStyle/>
            <a:p>
              <a:endParaRPr lang="en-US"/>
            </a:p>
          </p:txBody>
        </p:sp>
        <p:sp>
          <p:nvSpPr>
            <p:cNvPr id="14424" name="Freeform 212"/>
            <p:cNvSpPr>
              <a:spLocks/>
            </p:cNvSpPr>
            <p:nvPr/>
          </p:nvSpPr>
          <p:spPr bwMode="auto">
            <a:xfrm>
              <a:off x="4149" y="2196"/>
              <a:ext cx="6" cy="6"/>
            </a:xfrm>
            <a:custGeom>
              <a:avLst/>
              <a:gdLst>
                <a:gd name="T0" fmla="*/ 6 w 6"/>
                <a:gd name="T1" fmla="*/ 0 h 6"/>
                <a:gd name="T2" fmla="*/ 0 w 6"/>
                <a:gd name="T3" fmla="*/ 6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14425" name="Freeform 213"/>
            <p:cNvSpPr>
              <a:spLocks/>
            </p:cNvSpPr>
            <p:nvPr/>
          </p:nvSpPr>
          <p:spPr bwMode="auto">
            <a:xfrm>
              <a:off x="2475" y="1344"/>
              <a:ext cx="408" cy="252"/>
            </a:xfrm>
            <a:custGeom>
              <a:avLst/>
              <a:gdLst>
                <a:gd name="T0" fmla="*/ 408 w 408"/>
                <a:gd name="T1" fmla="*/ 252 h 252"/>
                <a:gd name="T2" fmla="*/ 0 w 408"/>
                <a:gd name="T3" fmla="*/ 234 h 252"/>
                <a:gd name="T4" fmla="*/ 6 w 408"/>
                <a:gd name="T5" fmla="*/ 204 h 252"/>
                <a:gd name="T6" fmla="*/ 24 w 408"/>
                <a:gd name="T7" fmla="*/ 0 h 252"/>
                <a:gd name="T8" fmla="*/ 378 w 408"/>
                <a:gd name="T9" fmla="*/ 18 h 252"/>
                <a:gd name="T10" fmla="*/ 408 w 408"/>
                <a:gd name="T11" fmla="*/ 246 h 252"/>
                <a:gd name="T12" fmla="*/ 408 w 408"/>
                <a:gd name="T13" fmla="*/ 252 h 252"/>
                <a:gd name="T14" fmla="*/ 0 60000 65536"/>
                <a:gd name="T15" fmla="*/ 0 60000 65536"/>
                <a:gd name="T16" fmla="*/ 0 60000 65536"/>
                <a:gd name="T17" fmla="*/ 0 60000 65536"/>
                <a:gd name="T18" fmla="*/ 0 60000 65536"/>
                <a:gd name="T19" fmla="*/ 0 60000 65536"/>
                <a:gd name="T20" fmla="*/ 0 60000 65536"/>
                <a:gd name="T21" fmla="*/ 0 w 408"/>
                <a:gd name="T22" fmla="*/ 0 h 252"/>
                <a:gd name="T23" fmla="*/ 408 w 408"/>
                <a:gd name="T24" fmla="*/ 252 h 2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8" h="252">
                  <a:moveTo>
                    <a:pt x="408" y="252"/>
                  </a:moveTo>
                  <a:lnTo>
                    <a:pt x="0" y="234"/>
                  </a:lnTo>
                  <a:lnTo>
                    <a:pt x="6" y="204"/>
                  </a:lnTo>
                  <a:lnTo>
                    <a:pt x="24" y="0"/>
                  </a:lnTo>
                  <a:lnTo>
                    <a:pt x="378" y="18"/>
                  </a:lnTo>
                  <a:lnTo>
                    <a:pt x="408" y="246"/>
                  </a:lnTo>
                  <a:lnTo>
                    <a:pt x="408" y="252"/>
                  </a:lnTo>
                  <a:close/>
                </a:path>
              </a:pathLst>
            </a:custGeom>
            <a:solidFill>
              <a:srgbClr val="FF8C00"/>
            </a:solidFill>
            <a:ln w="9525">
              <a:solidFill>
                <a:srgbClr val="FF8C00"/>
              </a:solidFill>
              <a:prstDash val="solid"/>
              <a:round/>
              <a:headEnd/>
              <a:tailEnd/>
            </a:ln>
          </p:spPr>
          <p:txBody>
            <a:bodyPr/>
            <a:lstStyle/>
            <a:p>
              <a:endParaRPr lang="en-US"/>
            </a:p>
          </p:txBody>
        </p:sp>
        <p:sp>
          <p:nvSpPr>
            <p:cNvPr id="14426" name="Freeform 214"/>
            <p:cNvSpPr>
              <a:spLocks/>
            </p:cNvSpPr>
            <p:nvPr/>
          </p:nvSpPr>
          <p:spPr bwMode="auto">
            <a:xfrm>
              <a:off x="2475" y="1344"/>
              <a:ext cx="408" cy="258"/>
            </a:xfrm>
            <a:custGeom>
              <a:avLst/>
              <a:gdLst>
                <a:gd name="T0" fmla="*/ 408 w 408"/>
                <a:gd name="T1" fmla="*/ 252 h 258"/>
                <a:gd name="T2" fmla="*/ 0 w 408"/>
                <a:gd name="T3" fmla="*/ 234 h 258"/>
                <a:gd name="T4" fmla="*/ 6 w 408"/>
                <a:gd name="T5" fmla="*/ 204 h 258"/>
                <a:gd name="T6" fmla="*/ 24 w 408"/>
                <a:gd name="T7" fmla="*/ 0 h 258"/>
                <a:gd name="T8" fmla="*/ 378 w 408"/>
                <a:gd name="T9" fmla="*/ 18 h 258"/>
                <a:gd name="T10" fmla="*/ 408 w 408"/>
                <a:gd name="T11" fmla="*/ 246 h 258"/>
                <a:gd name="T12" fmla="*/ 408 w 408"/>
                <a:gd name="T13" fmla="*/ 252 h 258"/>
                <a:gd name="T14" fmla="*/ 408 w 408"/>
                <a:gd name="T15" fmla="*/ 258 h 258"/>
                <a:gd name="T16" fmla="*/ 0 60000 65536"/>
                <a:gd name="T17" fmla="*/ 0 60000 65536"/>
                <a:gd name="T18" fmla="*/ 0 60000 65536"/>
                <a:gd name="T19" fmla="*/ 0 60000 65536"/>
                <a:gd name="T20" fmla="*/ 0 60000 65536"/>
                <a:gd name="T21" fmla="*/ 0 60000 65536"/>
                <a:gd name="T22" fmla="*/ 0 60000 65536"/>
                <a:gd name="T23" fmla="*/ 0 60000 65536"/>
                <a:gd name="T24" fmla="*/ 0 w 408"/>
                <a:gd name="T25" fmla="*/ 0 h 258"/>
                <a:gd name="T26" fmla="*/ 408 w 408"/>
                <a:gd name="T27" fmla="*/ 258 h 25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8" h="258">
                  <a:moveTo>
                    <a:pt x="408" y="252"/>
                  </a:moveTo>
                  <a:lnTo>
                    <a:pt x="0" y="234"/>
                  </a:lnTo>
                  <a:lnTo>
                    <a:pt x="6" y="204"/>
                  </a:lnTo>
                  <a:lnTo>
                    <a:pt x="24" y="0"/>
                  </a:lnTo>
                  <a:lnTo>
                    <a:pt x="378" y="18"/>
                  </a:lnTo>
                  <a:lnTo>
                    <a:pt x="408" y="246"/>
                  </a:lnTo>
                  <a:lnTo>
                    <a:pt x="408" y="252"/>
                  </a:lnTo>
                  <a:lnTo>
                    <a:pt x="408" y="258"/>
                  </a:lnTo>
                </a:path>
              </a:pathLst>
            </a:custGeom>
            <a:noFill/>
            <a:ln w="9525">
              <a:solidFill>
                <a:srgbClr val="000000"/>
              </a:solidFill>
              <a:prstDash val="solid"/>
              <a:round/>
              <a:headEnd/>
              <a:tailEnd/>
            </a:ln>
          </p:spPr>
          <p:txBody>
            <a:bodyPr/>
            <a:lstStyle/>
            <a:p>
              <a:endParaRPr lang="en-US"/>
            </a:p>
          </p:txBody>
        </p:sp>
        <p:sp>
          <p:nvSpPr>
            <p:cNvPr id="14427" name="Freeform 215"/>
            <p:cNvSpPr>
              <a:spLocks/>
            </p:cNvSpPr>
            <p:nvPr/>
          </p:nvSpPr>
          <p:spPr bwMode="auto">
            <a:xfrm>
              <a:off x="3561" y="1830"/>
              <a:ext cx="258" cy="294"/>
            </a:xfrm>
            <a:custGeom>
              <a:avLst/>
              <a:gdLst>
                <a:gd name="T0" fmla="*/ 258 w 258"/>
                <a:gd name="T1" fmla="*/ 102 h 294"/>
                <a:gd name="T2" fmla="*/ 252 w 258"/>
                <a:gd name="T3" fmla="*/ 108 h 294"/>
                <a:gd name="T4" fmla="*/ 258 w 258"/>
                <a:gd name="T5" fmla="*/ 132 h 294"/>
                <a:gd name="T6" fmla="*/ 252 w 258"/>
                <a:gd name="T7" fmla="*/ 186 h 294"/>
                <a:gd name="T8" fmla="*/ 210 w 258"/>
                <a:gd name="T9" fmla="*/ 222 h 294"/>
                <a:gd name="T10" fmla="*/ 204 w 258"/>
                <a:gd name="T11" fmla="*/ 246 h 294"/>
                <a:gd name="T12" fmla="*/ 186 w 258"/>
                <a:gd name="T13" fmla="*/ 246 h 294"/>
                <a:gd name="T14" fmla="*/ 186 w 258"/>
                <a:gd name="T15" fmla="*/ 276 h 294"/>
                <a:gd name="T16" fmla="*/ 168 w 258"/>
                <a:gd name="T17" fmla="*/ 294 h 294"/>
                <a:gd name="T18" fmla="*/ 162 w 258"/>
                <a:gd name="T19" fmla="*/ 294 h 294"/>
                <a:gd name="T20" fmla="*/ 144 w 258"/>
                <a:gd name="T21" fmla="*/ 270 h 294"/>
                <a:gd name="T22" fmla="*/ 96 w 258"/>
                <a:gd name="T23" fmla="*/ 288 h 294"/>
                <a:gd name="T24" fmla="*/ 60 w 258"/>
                <a:gd name="T25" fmla="*/ 276 h 294"/>
                <a:gd name="T26" fmla="*/ 48 w 258"/>
                <a:gd name="T27" fmla="*/ 258 h 294"/>
                <a:gd name="T28" fmla="*/ 24 w 258"/>
                <a:gd name="T29" fmla="*/ 258 h 294"/>
                <a:gd name="T30" fmla="*/ 0 w 258"/>
                <a:gd name="T31" fmla="*/ 54 h 294"/>
                <a:gd name="T32" fmla="*/ 24 w 258"/>
                <a:gd name="T33" fmla="*/ 54 h 294"/>
                <a:gd name="T34" fmla="*/ 78 w 258"/>
                <a:gd name="T35" fmla="*/ 42 h 294"/>
                <a:gd name="T36" fmla="*/ 78 w 258"/>
                <a:gd name="T37" fmla="*/ 48 h 294"/>
                <a:gd name="T38" fmla="*/ 120 w 258"/>
                <a:gd name="T39" fmla="*/ 54 h 294"/>
                <a:gd name="T40" fmla="*/ 108 w 258"/>
                <a:gd name="T41" fmla="*/ 66 h 294"/>
                <a:gd name="T42" fmla="*/ 138 w 258"/>
                <a:gd name="T43" fmla="*/ 66 h 294"/>
                <a:gd name="T44" fmla="*/ 186 w 258"/>
                <a:gd name="T45" fmla="*/ 48 h 294"/>
                <a:gd name="T46" fmla="*/ 198 w 258"/>
                <a:gd name="T47" fmla="*/ 24 h 294"/>
                <a:gd name="T48" fmla="*/ 240 w 258"/>
                <a:gd name="T49" fmla="*/ 0 h 294"/>
                <a:gd name="T50" fmla="*/ 258 w 258"/>
                <a:gd name="T51" fmla="*/ 90 h 294"/>
                <a:gd name="T52" fmla="*/ 258 w 258"/>
                <a:gd name="T53" fmla="*/ 102 h 29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94"/>
                <a:gd name="T83" fmla="*/ 258 w 258"/>
                <a:gd name="T84" fmla="*/ 294 h 29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94">
                  <a:moveTo>
                    <a:pt x="258" y="102"/>
                  </a:moveTo>
                  <a:lnTo>
                    <a:pt x="252" y="108"/>
                  </a:lnTo>
                  <a:lnTo>
                    <a:pt x="258" y="132"/>
                  </a:lnTo>
                  <a:lnTo>
                    <a:pt x="252" y="186"/>
                  </a:lnTo>
                  <a:lnTo>
                    <a:pt x="210" y="222"/>
                  </a:lnTo>
                  <a:lnTo>
                    <a:pt x="204" y="246"/>
                  </a:lnTo>
                  <a:lnTo>
                    <a:pt x="186" y="246"/>
                  </a:lnTo>
                  <a:lnTo>
                    <a:pt x="186" y="276"/>
                  </a:lnTo>
                  <a:lnTo>
                    <a:pt x="168" y="294"/>
                  </a:lnTo>
                  <a:lnTo>
                    <a:pt x="162" y="294"/>
                  </a:lnTo>
                  <a:lnTo>
                    <a:pt x="144" y="270"/>
                  </a:lnTo>
                  <a:lnTo>
                    <a:pt x="96" y="288"/>
                  </a:lnTo>
                  <a:lnTo>
                    <a:pt x="60" y="276"/>
                  </a:lnTo>
                  <a:lnTo>
                    <a:pt x="48" y="258"/>
                  </a:lnTo>
                  <a:lnTo>
                    <a:pt x="24" y="258"/>
                  </a:lnTo>
                  <a:lnTo>
                    <a:pt x="0" y="54"/>
                  </a:lnTo>
                  <a:lnTo>
                    <a:pt x="24" y="54"/>
                  </a:lnTo>
                  <a:lnTo>
                    <a:pt x="78" y="42"/>
                  </a:lnTo>
                  <a:lnTo>
                    <a:pt x="78" y="48"/>
                  </a:lnTo>
                  <a:lnTo>
                    <a:pt x="120" y="54"/>
                  </a:lnTo>
                  <a:lnTo>
                    <a:pt x="108" y="66"/>
                  </a:lnTo>
                  <a:lnTo>
                    <a:pt x="138" y="66"/>
                  </a:lnTo>
                  <a:lnTo>
                    <a:pt x="186" y="48"/>
                  </a:lnTo>
                  <a:lnTo>
                    <a:pt x="198" y="24"/>
                  </a:lnTo>
                  <a:lnTo>
                    <a:pt x="240" y="0"/>
                  </a:lnTo>
                  <a:lnTo>
                    <a:pt x="258" y="90"/>
                  </a:lnTo>
                  <a:lnTo>
                    <a:pt x="258" y="102"/>
                  </a:lnTo>
                  <a:close/>
                </a:path>
              </a:pathLst>
            </a:custGeom>
            <a:solidFill>
              <a:srgbClr val="FF8C00"/>
            </a:solidFill>
            <a:ln w="9525">
              <a:solidFill>
                <a:srgbClr val="FF8C00"/>
              </a:solidFill>
              <a:prstDash val="solid"/>
              <a:round/>
              <a:headEnd/>
              <a:tailEnd/>
            </a:ln>
          </p:spPr>
          <p:txBody>
            <a:bodyPr/>
            <a:lstStyle/>
            <a:p>
              <a:endParaRPr lang="en-US"/>
            </a:p>
          </p:txBody>
        </p:sp>
        <p:sp>
          <p:nvSpPr>
            <p:cNvPr id="14428" name="Freeform 216"/>
            <p:cNvSpPr>
              <a:spLocks/>
            </p:cNvSpPr>
            <p:nvPr/>
          </p:nvSpPr>
          <p:spPr bwMode="auto">
            <a:xfrm>
              <a:off x="3561" y="1830"/>
              <a:ext cx="258" cy="294"/>
            </a:xfrm>
            <a:custGeom>
              <a:avLst/>
              <a:gdLst>
                <a:gd name="T0" fmla="*/ 258 w 258"/>
                <a:gd name="T1" fmla="*/ 102 h 294"/>
                <a:gd name="T2" fmla="*/ 252 w 258"/>
                <a:gd name="T3" fmla="*/ 108 h 294"/>
                <a:gd name="T4" fmla="*/ 258 w 258"/>
                <a:gd name="T5" fmla="*/ 132 h 294"/>
                <a:gd name="T6" fmla="*/ 252 w 258"/>
                <a:gd name="T7" fmla="*/ 186 h 294"/>
                <a:gd name="T8" fmla="*/ 210 w 258"/>
                <a:gd name="T9" fmla="*/ 222 h 294"/>
                <a:gd name="T10" fmla="*/ 204 w 258"/>
                <a:gd name="T11" fmla="*/ 246 h 294"/>
                <a:gd name="T12" fmla="*/ 186 w 258"/>
                <a:gd name="T13" fmla="*/ 246 h 294"/>
                <a:gd name="T14" fmla="*/ 186 w 258"/>
                <a:gd name="T15" fmla="*/ 276 h 294"/>
                <a:gd name="T16" fmla="*/ 168 w 258"/>
                <a:gd name="T17" fmla="*/ 294 h 294"/>
                <a:gd name="T18" fmla="*/ 162 w 258"/>
                <a:gd name="T19" fmla="*/ 294 h 294"/>
                <a:gd name="T20" fmla="*/ 144 w 258"/>
                <a:gd name="T21" fmla="*/ 270 h 294"/>
                <a:gd name="T22" fmla="*/ 96 w 258"/>
                <a:gd name="T23" fmla="*/ 288 h 294"/>
                <a:gd name="T24" fmla="*/ 60 w 258"/>
                <a:gd name="T25" fmla="*/ 276 h 294"/>
                <a:gd name="T26" fmla="*/ 48 w 258"/>
                <a:gd name="T27" fmla="*/ 258 h 294"/>
                <a:gd name="T28" fmla="*/ 24 w 258"/>
                <a:gd name="T29" fmla="*/ 258 h 294"/>
                <a:gd name="T30" fmla="*/ 0 w 258"/>
                <a:gd name="T31" fmla="*/ 54 h 294"/>
                <a:gd name="T32" fmla="*/ 24 w 258"/>
                <a:gd name="T33" fmla="*/ 54 h 294"/>
                <a:gd name="T34" fmla="*/ 78 w 258"/>
                <a:gd name="T35" fmla="*/ 42 h 294"/>
                <a:gd name="T36" fmla="*/ 78 w 258"/>
                <a:gd name="T37" fmla="*/ 48 h 294"/>
                <a:gd name="T38" fmla="*/ 120 w 258"/>
                <a:gd name="T39" fmla="*/ 54 h 294"/>
                <a:gd name="T40" fmla="*/ 108 w 258"/>
                <a:gd name="T41" fmla="*/ 66 h 294"/>
                <a:gd name="T42" fmla="*/ 138 w 258"/>
                <a:gd name="T43" fmla="*/ 66 h 294"/>
                <a:gd name="T44" fmla="*/ 186 w 258"/>
                <a:gd name="T45" fmla="*/ 48 h 294"/>
                <a:gd name="T46" fmla="*/ 198 w 258"/>
                <a:gd name="T47" fmla="*/ 24 h 294"/>
                <a:gd name="T48" fmla="*/ 240 w 258"/>
                <a:gd name="T49" fmla="*/ 0 h 294"/>
                <a:gd name="T50" fmla="*/ 258 w 258"/>
                <a:gd name="T51" fmla="*/ 90 h 294"/>
                <a:gd name="T52" fmla="*/ 258 w 258"/>
                <a:gd name="T53" fmla="*/ 102 h 294"/>
                <a:gd name="T54" fmla="*/ 258 w 258"/>
                <a:gd name="T55" fmla="*/ 108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58"/>
                <a:gd name="T85" fmla="*/ 0 h 294"/>
                <a:gd name="T86" fmla="*/ 258 w 258"/>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58" h="294">
                  <a:moveTo>
                    <a:pt x="258" y="102"/>
                  </a:moveTo>
                  <a:lnTo>
                    <a:pt x="252" y="108"/>
                  </a:lnTo>
                  <a:lnTo>
                    <a:pt x="258" y="132"/>
                  </a:lnTo>
                  <a:lnTo>
                    <a:pt x="252" y="186"/>
                  </a:lnTo>
                  <a:lnTo>
                    <a:pt x="210" y="222"/>
                  </a:lnTo>
                  <a:lnTo>
                    <a:pt x="204" y="246"/>
                  </a:lnTo>
                  <a:lnTo>
                    <a:pt x="186" y="246"/>
                  </a:lnTo>
                  <a:lnTo>
                    <a:pt x="186" y="276"/>
                  </a:lnTo>
                  <a:lnTo>
                    <a:pt x="168" y="294"/>
                  </a:lnTo>
                  <a:lnTo>
                    <a:pt x="162" y="294"/>
                  </a:lnTo>
                  <a:lnTo>
                    <a:pt x="144" y="270"/>
                  </a:lnTo>
                  <a:lnTo>
                    <a:pt x="96" y="288"/>
                  </a:lnTo>
                  <a:lnTo>
                    <a:pt x="60" y="276"/>
                  </a:lnTo>
                  <a:lnTo>
                    <a:pt x="48" y="258"/>
                  </a:lnTo>
                  <a:lnTo>
                    <a:pt x="24" y="258"/>
                  </a:lnTo>
                  <a:lnTo>
                    <a:pt x="0" y="54"/>
                  </a:lnTo>
                  <a:lnTo>
                    <a:pt x="24" y="54"/>
                  </a:lnTo>
                  <a:lnTo>
                    <a:pt x="78" y="42"/>
                  </a:lnTo>
                  <a:lnTo>
                    <a:pt x="78" y="48"/>
                  </a:lnTo>
                  <a:lnTo>
                    <a:pt x="120" y="54"/>
                  </a:lnTo>
                  <a:lnTo>
                    <a:pt x="108" y="66"/>
                  </a:lnTo>
                  <a:lnTo>
                    <a:pt x="138" y="66"/>
                  </a:lnTo>
                  <a:lnTo>
                    <a:pt x="186" y="48"/>
                  </a:lnTo>
                  <a:lnTo>
                    <a:pt x="198" y="24"/>
                  </a:lnTo>
                  <a:lnTo>
                    <a:pt x="240" y="0"/>
                  </a:lnTo>
                  <a:lnTo>
                    <a:pt x="258" y="90"/>
                  </a:lnTo>
                  <a:lnTo>
                    <a:pt x="258" y="102"/>
                  </a:lnTo>
                  <a:lnTo>
                    <a:pt x="258" y="108"/>
                  </a:lnTo>
                </a:path>
              </a:pathLst>
            </a:custGeom>
            <a:noFill/>
            <a:ln w="9525">
              <a:solidFill>
                <a:srgbClr val="000000"/>
              </a:solidFill>
              <a:prstDash val="solid"/>
              <a:round/>
              <a:headEnd/>
              <a:tailEnd/>
            </a:ln>
          </p:spPr>
          <p:txBody>
            <a:bodyPr/>
            <a:lstStyle/>
            <a:p>
              <a:endParaRPr lang="en-US"/>
            </a:p>
          </p:txBody>
        </p:sp>
        <p:sp>
          <p:nvSpPr>
            <p:cNvPr id="14429" name="Freeform 217"/>
            <p:cNvSpPr>
              <a:spLocks/>
            </p:cNvSpPr>
            <p:nvPr/>
          </p:nvSpPr>
          <p:spPr bwMode="auto">
            <a:xfrm>
              <a:off x="2475" y="2274"/>
              <a:ext cx="534" cy="282"/>
            </a:xfrm>
            <a:custGeom>
              <a:avLst/>
              <a:gdLst>
                <a:gd name="T0" fmla="*/ 522 w 534"/>
                <a:gd name="T1" fmla="*/ 54 h 282"/>
                <a:gd name="T2" fmla="*/ 534 w 534"/>
                <a:gd name="T3" fmla="*/ 144 h 282"/>
                <a:gd name="T4" fmla="*/ 534 w 534"/>
                <a:gd name="T5" fmla="*/ 282 h 282"/>
                <a:gd name="T6" fmla="*/ 486 w 534"/>
                <a:gd name="T7" fmla="*/ 252 h 282"/>
                <a:gd name="T8" fmla="*/ 414 w 534"/>
                <a:gd name="T9" fmla="*/ 276 h 282"/>
                <a:gd name="T10" fmla="*/ 396 w 534"/>
                <a:gd name="T11" fmla="*/ 258 h 282"/>
                <a:gd name="T12" fmla="*/ 384 w 534"/>
                <a:gd name="T13" fmla="*/ 264 h 282"/>
                <a:gd name="T14" fmla="*/ 378 w 534"/>
                <a:gd name="T15" fmla="*/ 258 h 282"/>
                <a:gd name="T16" fmla="*/ 366 w 534"/>
                <a:gd name="T17" fmla="*/ 276 h 282"/>
                <a:gd name="T18" fmla="*/ 360 w 534"/>
                <a:gd name="T19" fmla="*/ 258 h 282"/>
                <a:gd name="T20" fmla="*/ 348 w 534"/>
                <a:gd name="T21" fmla="*/ 270 h 282"/>
                <a:gd name="T22" fmla="*/ 330 w 534"/>
                <a:gd name="T23" fmla="*/ 252 h 282"/>
                <a:gd name="T24" fmla="*/ 318 w 534"/>
                <a:gd name="T25" fmla="*/ 264 h 282"/>
                <a:gd name="T26" fmla="*/ 300 w 534"/>
                <a:gd name="T27" fmla="*/ 240 h 282"/>
                <a:gd name="T28" fmla="*/ 276 w 534"/>
                <a:gd name="T29" fmla="*/ 246 h 282"/>
                <a:gd name="T30" fmla="*/ 234 w 534"/>
                <a:gd name="T31" fmla="*/ 234 h 282"/>
                <a:gd name="T32" fmla="*/ 222 w 534"/>
                <a:gd name="T33" fmla="*/ 216 h 282"/>
                <a:gd name="T34" fmla="*/ 204 w 534"/>
                <a:gd name="T35" fmla="*/ 216 h 282"/>
                <a:gd name="T36" fmla="*/ 180 w 534"/>
                <a:gd name="T37" fmla="*/ 204 h 282"/>
                <a:gd name="T38" fmla="*/ 192 w 534"/>
                <a:gd name="T39" fmla="*/ 54 h 282"/>
                <a:gd name="T40" fmla="*/ 0 w 534"/>
                <a:gd name="T41" fmla="*/ 42 h 282"/>
                <a:gd name="T42" fmla="*/ 6 w 534"/>
                <a:gd name="T43" fmla="*/ 0 h 282"/>
                <a:gd name="T44" fmla="*/ 66 w 534"/>
                <a:gd name="T45" fmla="*/ 6 h 282"/>
                <a:gd name="T46" fmla="*/ 522 w 534"/>
                <a:gd name="T47" fmla="*/ 18 h 282"/>
                <a:gd name="T48" fmla="*/ 522 w 534"/>
                <a:gd name="T49" fmla="*/ 42 h 282"/>
                <a:gd name="T50" fmla="*/ 522 w 534"/>
                <a:gd name="T51" fmla="*/ 54 h 28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34"/>
                <a:gd name="T79" fmla="*/ 0 h 282"/>
                <a:gd name="T80" fmla="*/ 534 w 534"/>
                <a:gd name="T81" fmla="*/ 282 h 28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34" h="282">
                  <a:moveTo>
                    <a:pt x="522" y="54"/>
                  </a:moveTo>
                  <a:lnTo>
                    <a:pt x="534" y="144"/>
                  </a:lnTo>
                  <a:lnTo>
                    <a:pt x="534" y="282"/>
                  </a:lnTo>
                  <a:lnTo>
                    <a:pt x="486" y="252"/>
                  </a:lnTo>
                  <a:lnTo>
                    <a:pt x="414" y="276"/>
                  </a:lnTo>
                  <a:lnTo>
                    <a:pt x="396" y="258"/>
                  </a:lnTo>
                  <a:lnTo>
                    <a:pt x="384" y="264"/>
                  </a:lnTo>
                  <a:lnTo>
                    <a:pt x="378" y="258"/>
                  </a:lnTo>
                  <a:lnTo>
                    <a:pt x="366" y="276"/>
                  </a:lnTo>
                  <a:lnTo>
                    <a:pt x="360" y="258"/>
                  </a:lnTo>
                  <a:lnTo>
                    <a:pt x="348" y="270"/>
                  </a:lnTo>
                  <a:lnTo>
                    <a:pt x="330" y="252"/>
                  </a:lnTo>
                  <a:lnTo>
                    <a:pt x="318" y="264"/>
                  </a:lnTo>
                  <a:lnTo>
                    <a:pt x="300" y="240"/>
                  </a:lnTo>
                  <a:lnTo>
                    <a:pt x="276" y="246"/>
                  </a:lnTo>
                  <a:lnTo>
                    <a:pt x="234" y="234"/>
                  </a:lnTo>
                  <a:lnTo>
                    <a:pt x="222" y="216"/>
                  </a:lnTo>
                  <a:lnTo>
                    <a:pt x="204" y="216"/>
                  </a:lnTo>
                  <a:lnTo>
                    <a:pt x="180" y="204"/>
                  </a:lnTo>
                  <a:lnTo>
                    <a:pt x="192" y="54"/>
                  </a:lnTo>
                  <a:lnTo>
                    <a:pt x="0" y="42"/>
                  </a:lnTo>
                  <a:lnTo>
                    <a:pt x="6" y="0"/>
                  </a:lnTo>
                  <a:lnTo>
                    <a:pt x="66" y="6"/>
                  </a:lnTo>
                  <a:lnTo>
                    <a:pt x="522" y="18"/>
                  </a:lnTo>
                  <a:lnTo>
                    <a:pt x="522" y="42"/>
                  </a:lnTo>
                  <a:lnTo>
                    <a:pt x="522" y="54"/>
                  </a:lnTo>
                  <a:close/>
                </a:path>
              </a:pathLst>
            </a:custGeom>
            <a:solidFill>
              <a:srgbClr val="B22222"/>
            </a:solidFill>
            <a:ln w="9525">
              <a:solidFill>
                <a:srgbClr val="B22222"/>
              </a:solidFill>
              <a:prstDash val="solid"/>
              <a:round/>
              <a:headEnd/>
              <a:tailEnd/>
            </a:ln>
          </p:spPr>
          <p:txBody>
            <a:bodyPr/>
            <a:lstStyle/>
            <a:p>
              <a:endParaRPr lang="en-US"/>
            </a:p>
          </p:txBody>
        </p:sp>
        <p:sp>
          <p:nvSpPr>
            <p:cNvPr id="14430" name="Freeform 218"/>
            <p:cNvSpPr>
              <a:spLocks/>
            </p:cNvSpPr>
            <p:nvPr/>
          </p:nvSpPr>
          <p:spPr bwMode="auto">
            <a:xfrm>
              <a:off x="2475" y="2274"/>
              <a:ext cx="534" cy="282"/>
            </a:xfrm>
            <a:custGeom>
              <a:avLst/>
              <a:gdLst>
                <a:gd name="T0" fmla="*/ 522 w 534"/>
                <a:gd name="T1" fmla="*/ 54 h 282"/>
                <a:gd name="T2" fmla="*/ 534 w 534"/>
                <a:gd name="T3" fmla="*/ 144 h 282"/>
                <a:gd name="T4" fmla="*/ 534 w 534"/>
                <a:gd name="T5" fmla="*/ 282 h 282"/>
                <a:gd name="T6" fmla="*/ 486 w 534"/>
                <a:gd name="T7" fmla="*/ 252 h 282"/>
                <a:gd name="T8" fmla="*/ 414 w 534"/>
                <a:gd name="T9" fmla="*/ 276 h 282"/>
                <a:gd name="T10" fmla="*/ 396 w 534"/>
                <a:gd name="T11" fmla="*/ 258 h 282"/>
                <a:gd name="T12" fmla="*/ 384 w 534"/>
                <a:gd name="T13" fmla="*/ 264 h 282"/>
                <a:gd name="T14" fmla="*/ 378 w 534"/>
                <a:gd name="T15" fmla="*/ 258 h 282"/>
                <a:gd name="T16" fmla="*/ 366 w 534"/>
                <a:gd name="T17" fmla="*/ 276 h 282"/>
                <a:gd name="T18" fmla="*/ 360 w 534"/>
                <a:gd name="T19" fmla="*/ 258 h 282"/>
                <a:gd name="T20" fmla="*/ 348 w 534"/>
                <a:gd name="T21" fmla="*/ 270 h 282"/>
                <a:gd name="T22" fmla="*/ 330 w 534"/>
                <a:gd name="T23" fmla="*/ 252 h 282"/>
                <a:gd name="T24" fmla="*/ 318 w 534"/>
                <a:gd name="T25" fmla="*/ 264 h 282"/>
                <a:gd name="T26" fmla="*/ 300 w 534"/>
                <a:gd name="T27" fmla="*/ 240 h 282"/>
                <a:gd name="T28" fmla="*/ 276 w 534"/>
                <a:gd name="T29" fmla="*/ 246 h 282"/>
                <a:gd name="T30" fmla="*/ 234 w 534"/>
                <a:gd name="T31" fmla="*/ 234 h 282"/>
                <a:gd name="T32" fmla="*/ 222 w 534"/>
                <a:gd name="T33" fmla="*/ 216 h 282"/>
                <a:gd name="T34" fmla="*/ 204 w 534"/>
                <a:gd name="T35" fmla="*/ 216 h 282"/>
                <a:gd name="T36" fmla="*/ 180 w 534"/>
                <a:gd name="T37" fmla="*/ 204 h 282"/>
                <a:gd name="T38" fmla="*/ 192 w 534"/>
                <a:gd name="T39" fmla="*/ 54 h 282"/>
                <a:gd name="T40" fmla="*/ 0 w 534"/>
                <a:gd name="T41" fmla="*/ 42 h 282"/>
                <a:gd name="T42" fmla="*/ 6 w 534"/>
                <a:gd name="T43" fmla="*/ 0 h 282"/>
                <a:gd name="T44" fmla="*/ 66 w 534"/>
                <a:gd name="T45" fmla="*/ 6 h 282"/>
                <a:gd name="T46" fmla="*/ 522 w 534"/>
                <a:gd name="T47" fmla="*/ 18 h 282"/>
                <a:gd name="T48" fmla="*/ 522 w 534"/>
                <a:gd name="T49" fmla="*/ 42 h 282"/>
                <a:gd name="T50" fmla="*/ 522 w 534"/>
                <a:gd name="T51" fmla="*/ 54 h 282"/>
                <a:gd name="T52" fmla="*/ 522 w 534"/>
                <a:gd name="T53" fmla="*/ 60 h 28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34"/>
                <a:gd name="T82" fmla="*/ 0 h 282"/>
                <a:gd name="T83" fmla="*/ 534 w 534"/>
                <a:gd name="T84" fmla="*/ 282 h 28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34" h="282">
                  <a:moveTo>
                    <a:pt x="522" y="54"/>
                  </a:moveTo>
                  <a:lnTo>
                    <a:pt x="534" y="144"/>
                  </a:lnTo>
                  <a:lnTo>
                    <a:pt x="534" y="282"/>
                  </a:lnTo>
                  <a:lnTo>
                    <a:pt x="486" y="252"/>
                  </a:lnTo>
                  <a:lnTo>
                    <a:pt x="414" y="276"/>
                  </a:lnTo>
                  <a:lnTo>
                    <a:pt x="396" y="258"/>
                  </a:lnTo>
                  <a:lnTo>
                    <a:pt x="384" y="264"/>
                  </a:lnTo>
                  <a:lnTo>
                    <a:pt x="378" y="258"/>
                  </a:lnTo>
                  <a:lnTo>
                    <a:pt x="366" y="276"/>
                  </a:lnTo>
                  <a:lnTo>
                    <a:pt x="360" y="258"/>
                  </a:lnTo>
                  <a:lnTo>
                    <a:pt x="348" y="270"/>
                  </a:lnTo>
                  <a:lnTo>
                    <a:pt x="330" y="252"/>
                  </a:lnTo>
                  <a:lnTo>
                    <a:pt x="318" y="264"/>
                  </a:lnTo>
                  <a:lnTo>
                    <a:pt x="300" y="240"/>
                  </a:lnTo>
                  <a:lnTo>
                    <a:pt x="276" y="246"/>
                  </a:lnTo>
                  <a:lnTo>
                    <a:pt x="234" y="234"/>
                  </a:lnTo>
                  <a:lnTo>
                    <a:pt x="222" y="216"/>
                  </a:lnTo>
                  <a:lnTo>
                    <a:pt x="204" y="216"/>
                  </a:lnTo>
                  <a:lnTo>
                    <a:pt x="180" y="204"/>
                  </a:lnTo>
                  <a:lnTo>
                    <a:pt x="192" y="54"/>
                  </a:lnTo>
                  <a:lnTo>
                    <a:pt x="0" y="42"/>
                  </a:lnTo>
                  <a:lnTo>
                    <a:pt x="6" y="0"/>
                  </a:lnTo>
                  <a:lnTo>
                    <a:pt x="66" y="6"/>
                  </a:lnTo>
                  <a:lnTo>
                    <a:pt x="522" y="18"/>
                  </a:lnTo>
                  <a:lnTo>
                    <a:pt x="522" y="42"/>
                  </a:lnTo>
                  <a:lnTo>
                    <a:pt x="522" y="54"/>
                  </a:lnTo>
                  <a:lnTo>
                    <a:pt x="522" y="60"/>
                  </a:lnTo>
                </a:path>
              </a:pathLst>
            </a:custGeom>
            <a:noFill/>
            <a:ln w="9525">
              <a:solidFill>
                <a:srgbClr val="000000"/>
              </a:solidFill>
              <a:prstDash val="solid"/>
              <a:round/>
              <a:headEnd/>
              <a:tailEnd/>
            </a:ln>
          </p:spPr>
          <p:txBody>
            <a:bodyPr/>
            <a:lstStyle/>
            <a:p>
              <a:endParaRPr lang="en-US"/>
            </a:p>
          </p:txBody>
        </p:sp>
        <p:sp>
          <p:nvSpPr>
            <p:cNvPr id="14431" name="Freeform 219"/>
            <p:cNvSpPr>
              <a:spLocks/>
            </p:cNvSpPr>
            <p:nvPr/>
          </p:nvSpPr>
          <p:spPr bwMode="auto">
            <a:xfrm>
              <a:off x="1311" y="1350"/>
              <a:ext cx="492" cy="414"/>
            </a:xfrm>
            <a:custGeom>
              <a:avLst/>
              <a:gdLst>
                <a:gd name="T0" fmla="*/ 234 w 492"/>
                <a:gd name="T1" fmla="*/ 372 h 414"/>
                <a:gd name="T2" fmla="*/ 0 w 492"/>
                <a:gd name="T3" fmla="*/ 312 h 414"/>
                <a:gd name="T4" fmla="*/ 0 w 492"/>
                <a:gd name="T5" fmla="*/ 240 h 414"/>
                <a:gd name="T6" fmla="*/ 42 w 492"/>
                <a:gd name="T7" fmla="*/ 186 h 414"/>
                <a:gd name="T8" fmla="*/ 96 w 492"/>
                <a:gd name="T9" fmla="*/ 54 h 414"/>
                <a:gd name="T10" fmla="*/ 108 w 492"/>
                <a:gd name="T11" fmla="*/ 0 h 414"/>
                <a:gd name="T12" fmla="*/ 138 w 492"/>
                <a:gd name="T13" fmla="*/ 6 h 414"/>
                <a:gd name="T14" fmla="*/ 132 w 492"/>
                <a:gd name="T15" fmla="*/ 12 h 414"/>
                <a:gd name="T16" fmla="*/ 162 w 492"/>
                <a:gd name="T17" fmla="*/ 30 h 414"/>
                <a:gd name="T18" fmla="*/ 156 w 492"/>
                <a:gd name="T19" fmla="*/ 66 h 414"/>
                <a:gd name="T20" fmla="*/ 180 w 492"/>
                <a:gd name="T21" fmla="*/ 78 h 414"/>
                <a:gd name="T22" fmla="*/ 210 w 492"/>
                <a:gd name="T23" fmla="*/ 72 h 414"/>
                <a:gd name="T24" fmla="*/ 240 w 492"/>
                <a:gd name="T25" fmla="*/ 90 h 414"/>
                <a:gd name="T26" fmla="*/ 366 w 492"/>
                <a:gd name="T27" fmla="*/ 90 h 414"/>
                <a:gd name="T28" fmla="*/ 474 w 492"/>
                <a:gd name="T29" fmla="*/ 114 h 414"/>
                <a:gd name="T30" fmla="*/ 492 w 492"/>
                <a:gd name="T31" fmla="*/ 150 h 414"/>
                <a:gd name="T32" fmla="*/ 432 w 492"/>
                <a:gd name="T33" fmla="*/ 234 h 414"/>
                <a:gd name="T34" fmla="*/ 444 w 492"/>
                <a:gd name="T35" fmla="*/ 252 h 414"/>
                <a:gd name="T36" fmla="*/ 402 w 492"/>
                <a:gd name="T37" fmla="*/ 414 h 414"/>
                <a:gd name="T38" fmla="*/ 270 w 492"/>
                <a:gd name="T39" fmla="*/ 384 h 414"/>
                <a:gd name="T40" fmla="*/ 234 w 492"/>
                <a:gd name="T41" fmla="*/ 372 h 4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92"/>
                <a:gd name="T64" fmla="*/ 0 h 414"/>
                <a:gd name="T65" fmla="*/ 492 w 492"/>
                <a:gd name="T66" fmla="*/ 414 h 4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92" h="414">
                  <a:moveTo>
                    <a:pt x="234" y="372"/>
                  </a:moveTo>
                  <a:lnTo>
                    <a:pt x="0" y="312"/>
                  </a:lnTo>
                  <a:lnTo>
                    <a:pt x="0" y="240"/>
                  </a:lnTo>
                  <a:lnTo>
                    <a:pt x="42" y="186"/>
                  </a:lnTo>
                  <a:lnTo>
                    <a:pt x="96" y="54"/>
                  </a:lnTo>
                  <a:lnTo>
                    <a:pt x="108" y="0"/>
                  </a:lnTo>
                  <a:lnTo>
                    <a:pt x="138" y="6"/>
                  </a:lnTo>
                  <a:lnTo>
                    <a:pt x="132" y="12"/>
                  </a:lnTo>
                  <a:lnTo>
                    <a:pt x="162" y="30"/>
                  </a:lnTo>
                  <a:lnTo>
                    <a:pt x="156" y="66"/>
                  </a:lnTo>
                  <a:lnTo>
                    <a:pt x="180" y="78"/>
                  </a:lnTo>
                  <a:lnTo>
                    <a:pt x="210" y="72"/>
                  </a:lnTo>
                  <a:lnTo>
                    <a:pt x="240" y="90"/>
                  </a:lnTo>
                  <a:lnTo>
                    <a:pt x="366" y="90"/>
                  </a:lnTo>
                  <a:lnTo>
                    <a:pt x="474" y="114"/>
                  </a:lnTo>
                  <a:lnTo>
                    <a:pt x="492" y="150"/>
                  </a:lnTo>
                  <a:lnTo>
                    <a:pt x="432" y="234"/>
                  </a:lnTo>
                  <a:lnTo>
                    <a:pt x="444" y="252"/>
                  </a:lnTo>
                  <a:lnTo>
                    <a:pt x="402" y="414"/>
                  </a:lnTo>
                  <a:lnTo>
                    <a:pt x="270" y="384"/>
                  </a:lnTo>
                  <a:lnTo>
                    <a:pt x="234" y="372"/>
                  </a:lnTo>
                  <a:close/>
                </a:path>
              </a:pathLst>
            </a:custGeom>
            <a:solidFill>
              <a:srgbClr val="FF8C00"/>
            </a:solidFill>
            <a:ln w="9525">
              <a:solidFill>
                <a:srgbClr val="FF8C00"/>
              </a:solidFill>
              <a:prstDash val="solid"/>
              <a:round/>
              <a:headEnd/>
              <a:tailEnd/>
            </a:ln>
          </p:spPr>
          <p:txBody>
            <a:bodyPr/>
            <a:lstStyle/>
            <a:p>
              <a:endParaRPr lang="en-US"/>
            </a:p>
          </p:txBody>
        </p:sp>
        <p:sp>
          <p:nvSpPr>
            <p:cNvPr id="14432" name="Freeform 220"/>
            <p:cNvSpPr>
              <a:spLocks/>
            </p:cNvSpPr>
            <p:nvPr/>
          </p:nvSpPr>
          <p:spPr bwMode="auto">
            <a:xfrm>
              <a:off x="1311" y="1350"/>
              <a:ext cx="492" cy="414"/>
            </a:xfrm>
            <a:custGeom>
              <a:avLst/>
              <a:gdLst>
                <a:gd name="T0" fmla="*/ 234 w 492"/>
                <a:gd name="T1" fmla="*/ 372 h 414"/>
                <a:gd name="T2" fmla="*/ 0 w 492"/>
                <a:gd name="T3" fmla="*/ 312 h 414"/>
                <a:gd name="T4" fmla="*/ 0 w 492"/>
                <a:gd name="T5" fmla="*/ 240 h 414"/>
                <a:gd name="T6" fmla="*/ 42 w 492"/>
                <a:gd name="T7" fmla="*/ 186 h 414"/>
                <a:gd name="T8" fmla="*/ 96 w 492"/>
                <a:gd name="T9" fmla="*/ 54 h 414"/>
                <a:gd name="T10" fmla="*/ 108 w 492"/>
                <a:gd name="T11" fmla="*/ 0 h 414"/>
                <a:gd name="T12" fmla="*/ 138 w 492"/>
                <a:gd name="T13" fmla="*/ 6 h 414"/>
                <a:gd name="T14" fmla="*/ 132 w 492"/>
                <a:gd name="T15" fmla="*/ 12 h 414"/>
                <a:gd name="T16" fmla="*/ 162 w 492"/>
                <a:gd name="T17" fmla="*/ 30 h 414"/>
                <a:gd name="T18" fmla="*/ 156 w 492"/>
                <a:gd name="T19" fmla="*/ 66 h 414"/>
                <a:gd name="T20" fmla="*/ 180 w 492"/>
                <a:gd name="T21" fmla="*/ 78 h 414"/>
                <a:gd name="T22" fmla="*/ 210 w 492"/>
                <a:gd name="T23" fmla="*/ 72 h 414"/>
                <a:gd name="T24" fmla="*/ 240 w 492"/>
                <a:gd name="T25" fmla="*/ 90 h 414"/>
                <a:gd name="T26" fmla="*/ 366 w 492"/>
                <a:gd name="T27" fmla="*/ 90 h 414"/>
                <a:gd name="T28" fmla="*/ 474 w 492"/>
                <a:gd name="T29" fmla="*/ 114 h 414"/>
                <a:gd name="T30" fmla="*/ 492 w 492"/>
                <a:gd name="T31" fmla="*/ 150 h 414"/>
                <a:gd name="T32" fmla="*/ 432 w 492"/>
                <a:gd name="T33" fmla="*/ 234 h 414"/>
                <a:gd name="T34" fmla="*/ 444 w 492"/>
                <a:gd name="T35" fmla="*/ 252 h 414"/>
                <a:gd name="T36" fmla="*/ 402 w 492"/>
                <a:gd name="T37" fmla="*/ 414 h 414"/>
                <a:gd name="T38" fmla="*/ 270 w 492"/>
                <a:gd name="T39" fmla="*/ 384 h 414"/>
                <a:gd name="T40" fmla="*/ 234 w 492"/>
                <a:gd name="T41" fmla="*/ 372 h 414"/>
                <a:gd name="T42" fmla="*/ 234 w 492"/>
                <a:gd name="T43" fmla="*/ 378 h 4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2"/>
                <a:gd name="T67" fmla="*/ 0 h 414"/>
                <a:gd name="T68" fmla="*/ 492 w 492"/>
                <a:gd name="T69" fmla="*/ 414 h 4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2" h="414">
                  <a:moveTo>
                    <a:pt x="234" y="372"/>
                  </a:moveTo>
                  <a:lnTo>
                    <a:pt x="0" y="312"/>
                  </a:lnTo>
                  <a:lnTo>
                    <a:pt x="0" y="240"/>
                  </a:lnTo>
                  <a:lnTo>
                    <a:pt x="42" y="186"/>
                  </a:lnTo>
                  <a:lnTo>
                    <a:pt x="96" y="54"/>
                  </a:lnTo>
                  <a:lnTo>
                    <a:pt x="108" y="0"/>
                  </a:lnTo>
                  <a:lnTo>
                    <a:pt x="138" y="6"/>
                  </a:lnTo>
                  <a:lnTo>
                    <a:pt x="132" y="12"/>
                  </a:lnTo>
                  <a:lnTo>
                    <a:pt x="162" y="30"/>
                  </a:lnTo>
                  <a:lnTo>
                    <a:pt x="156" y="66"/>
                  </a:lnTo>
                  <a:lnTo>
                    <a:pt x="180" y="78"/>
                  </a:lnTo>
                  <a:lnTo>
                    <a:pt x="210" y="72"/>
                  </a:lnTo>
                  <a:lnTo>
                    <a:pt x="240" y="90"/>
                  </a:lnTo>
                  <a:lnTo>
                    <a:pt x="366" y="90"/>
                  </a:lnTo>
                  <a:lnTo>
                    <a:pt x="474" y="114"/>
                  </a:lnTo>
                  <a:lnTo>
                    <a:pt x="492" y="150"/>
                  </a:lnTo>
                  <a:lnTo>
                    <a:pt x="432" y="234"/>
                  </a:lnTo>
                  <a:lnTo>
                    <a:pt x="444" y="252"/>
                  </a:lnTo>
                  <a:lnTo>
                    <a:pt x="402" y="414"/>
                  </a:lnTo>
                  <a:lnTo>
                    <a:pt x="270" y="384"/>
                  </a:lnTo>
                  <a:lnTo>
                    <a:pt x="234" y="372"/>
                  </a:lnTo>
                  <a:lnTo>
                    <a:pt x="234" y="378"/>
                  </a:lnTo>
                </a:path>
              </a:pathLst>
            </a:custGeom>
            <a:noFill/>
            <a:ln w="9525">
              <a:solidFill>
                <a:srgbClr val="000000"/>
              </a:solidFill>
              <a:prstDash val="solid"/>
              <a:round/>
              <a:headEnd/>
              <a:tailEnd/>
            </a:ln>
          </p:spPr>
          <p:txBody>
            <a:bodyPr/>
            <a:lstStyle/>
            <a:p>
              <a:endParaRPr lang="en-US"/>
            </a:p>
          </p:txBody>
        </p:sp>
        <p:sp>
          <p:nvSpPr>
            <p:cNvPr id="14433" name="Freeform 221"/>
            <p:cNvSpPr>
              <a:spLocks/>
            </p:cNvSpPr>
            <p:nvPr/>
          </p:nvSpPr>
          <p:spPr bwMode="auto">
            <a:xfrm>
              <a:off x="3801" y="1776"/>
              <a:ext cx="360" cy="228"/>
            </a:xfrm>
            <a:custGeom>
              <a:avLst/>
              <a:gdLst>
                <a:gd name="T0" fmla="*/ 42 w 360"/>
                <a:gd name="T1" fmla="*/ 30 h 228"/>
                <a:gd name="T2" fmla="*/ 48 w 360"/>
                <a:gd name="T3" fmla="*/ 48 h 228"/>
                <a:gd name="T4" fmla="*/ 294 w 360"/>
                <a:gd name="T5" fmla="*/ 0 h 228"/>
                <a:gd name="T6" fmla="*/ 324 w 360"/>
                <a:gd name="T7" fmla="*/ 30 h 228"/>
                <a:gd name="T8" fmla="*/ 342 w 360"/>
                <a:gd name="T9" fmla="*/ 42 h 228"/>
                <a:gd name="T10" fmla="*/ 324 w 360"/>
                <a:gd name="T11" fmla="*/ 72 h 228"/>
                <a:gd name="T12" fmla="*/ 330 w 360"/>
                <a:gd name="T13" fmla="*/ 102 h 228"/>
                <a:gd name="T14" fmla="*/ 360 w 360"/>
                <a:gd name="T15" fmla="*/ 132 h 228"/>
                <a:gd name="T16" fmla="*/ 330 w 360"/>
                <a:gd name="T17" fmla="*/ 168 h 228"/>
                <a:gd name="T18" fmla="*/ 306 w 360"/>
                <a:gd name="T19" fmla="*/ 180 h 228"/>
                <a:gd name="T20" fmla="*/ 288 w 360"/>
                <a:gd name="T21" fmla="*/ 180 h 228"/>
                <a:gd name="T22" fmla="*/ 90 w 360"/>
                <a:gd name="T23" fmla="*/ 222 h 228"/>
                <a:gd name="T24" fmla="*/ 78 w 360"/>
                <a:gd name="T25" fmla="*/ 222 h 228"/>
                <a:gd name="T26" fmla="*/ 30 w 360"/>
                <a:gd name="T27" fmla="*/ 228 h 228"/>
                <a:gd name="T28" fmla="*/ 18 w 360"/>
                <a:gd name="T29" fmla="*/ 156 h 228"/>
                <a:gd name="T30" fmla="*/ 18 w 360"/>
                <a:gd name="T31" fmla="*/ 144 h 228"/>
                <a:gd name="T32" fmla="*/ 0 w 360"/>
                <a:gd name="T33" fmla="*/ 54 h 228"/>
                <a:gd name="T34" fmla="*/ 42 w 360"/>
                <a:gd name="T35" fmla="*/ 30 h 2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28"/>
                <a:gd name="T56" fmla="*/ 360 w 360"/>
                <a:gd name="T57" fmla="*/ 228 h 2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28">
                  <a:moveTo>
                    <a:pt x="42" y="30"/>
                  </a:moveTo>
                  <a:lnTo>
                    <a:pt x="48" y="48"/>
                  </a:lnTo>
                  <a:lnTo>
                    <a:pt x="294" y="0"/>
                  </a:lnTo>
                  <a:lnTo>
                    <a:pt x="324" y="30"/>
                  </a:lnTo>
                  <a:lnTo>
                    <a:pt x="342" y="42"/>
                  </a:lnTo>
                  <a:lnTo>
                    <a:pt x="324" y="72"/>
                  </a:lnTo>
                  <a:lnTo>
                    <a:pt x="330" y="102"/>
                  </a:lnTo>
                  <a:lnTo>
                    <a:pt x="360" y="132"/>
                  </a:lnTo>
                  <a:lnTo>
                    <a:pt x="330" y="168"/>
                  </a:lnTo>
                  <a:lnTo>
                    <a:pt x="306" y="180"/>
                  </a:lnTo>
                  <a:lnTo>
                    <a:pt x="288" y="180"/>
                  </a:lnTo>
                  <a:lnTo>
                    <a:pt x="90" y="222"/>
                  </a:lnTo>
                  <a:lnTo>
                    <a:pt x="78" y="222"/>
                  </a:lnTo>
                  <a:lnTo>
                    <a:pt x="30" y="228"/>
                  </a:lnTo>
                  <a:lnTo>
                    <a:pt x="18" y="156"/>
                  </a:lnTo>
                  <a:lnTo>
                    <a:pt x="18" y="144"/>
                  </a:lnTo>
                  <a:lnTo>
                    <a:pt x="0" y="54"/>
                  </a:lnTo>
                  <a:lnTo>
                    <a:pt x="42" y="30"/>
                  </a:lnTo>
                  <a:close/>
                </a:path>
              </a:pathLst>
            </a:custGeom>
            <a:solidFill>
              <a:srgbClr val="FF4500"/>
            </a:solidFill>
            <a:ln w="9525">
              <a:solidFill>
                <a:srgbClr val="FF4500"/>
              </a:solidFill>
              <a:prstDash val="solid"/>
              <a:round/>
              <a:headEnd/>
              <a:tailEnd/>
            </a:ln>
          </p:spPr>
          <p:txBody>
            <a:bodyPr/>
            <a:lstStyle/>
            <a:p>
              <a:endParaRPr lang="en-US"/>
            </a:p>
          </p:txBody>
        </p:sp>
        <p:sp>
          <p:nvSpPr>
            <p:cNvPr id="14434" name="Freeform 222"/>
            <p:cNvSpPr>
              <a:spLocks/>
            </p:cNvSpPr>
            <p:nvPr/>
          </p:nvSpPr>
          <p:spPr bwMode="auto">
            <a:xfrm>
              <a:off x="3801" y="1776"/>
              <a:ext cx="360" cy="228"/>
            </a:xfrm>
            <a:custGeom>
              <a:avLst/>
              <a:gdLst>
                <a:gd name="T0" fmla="*/ 42 w 360"/>
                <a:gd name="T1" fmla="*/ 30 h 228"/>
                <a:gd name="T2" fmla="*/ 48 w 360"/>
                <a:gd name="T3" fmla="*/ 48 h 228"/>
                <a:gd name="T4" fmla="*/ 294 w 360"/>
                <a:gd name="T5" fmla="*/ 0 h 228"/>
                <a:gd name="T6" fmla="*/ 324 w 360"/>
                <a:gd name="T7" fmla="*/ 30 h 228"/>
                <a:gd name="T8" fmla="*/ 342 w 360"/>
                <a:gd name="T9" fmla="*/ 42 h 228"/>
                <a:gd name="T10" fmla="*/ 324 w 360"/>
                <a:gd name="T11" fmla="*/ 72 h 228"/>
                <a:gd name="T12" fmla="*/ 330 w 360"/>
                <a:gd name="T13" fmla="*/ 102 h 228"/>
                <a:gd name="T14" fmla="*/ 360 w 360"/>
                <a:gd name="T15" fmla="*/ 132 h 228"/>
                <a:gd name="T16" fmla="*/ 330 w 360"/>
                <a:gd name="T17" fmla="*/ 168 h 228"/>
                <a:gd name="T18" fmla="*/ 306 w 360"/>
                <a:gd name="T19" fmla="*/ 180 h 228"/>
                <a:gd name="T20" fmla="*/ 288 w 360"/>
                <a:gd name="T21" fmla="*/ 180 h 228"/>
                <a:gd name="T22" fmla="*/ 90 w 360"/>
                <a:gd name="T23" fmla="*/ 222 h 228"/>
                <a:gd name="T24" fmla="*/ 78 w 360"/>
                <a:gd name="T25" fmla="*/ 222 h 228"/>
                <a:gd name="T26" fmla="*/ 30 w 360"/>
                <a:gd name="T27" fmla="*/ 228 h 228"/>
                <a:gd name="T28" fmla="*/ 18 w 360"/>
                <a:gd name="T29" fmla="*/ 156 h 228"/>
                <a:gd name="T30" fmla="*/ 18 w 360"/>
                <a:gd name="T31" fmla="*/ 144 h 228"/>
                <a:gd name="T32" fmla="*/ 0 w 360"/>
                <a:gd name="T33" fmla="*/ 54 h 228"/>
                <a:gd name="T34" fmla="*/ 42 w 360"/>
                <a:gd name="T35" fmla="*/ 30 h 228"/>
                <a:gd name="T36" fmla="*/ 42 w 360"/>
                <a:gd name="T37" fmla="*/ 36 h 2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28"/>
                <a:gd name="T59" fmla="*/ 360 w 360"/>
                <a:gd name="T60" fmla="*/ 228 h 2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28">
                  <a:moveTo>
                    <a:pt x="42" y="30"/>
                  </a:moveTo>
                  <a:lnTo>
                    <a:pt x="48" y="48"/>
                  </a:lnTo>
                  <a:lnTo>
                    <a:pt x="294" y="0"/>
                  </a:lnTo>
                  <a:lnTo>
                    <a:pt x="324" y="30"/>
                  </a:lnTo>
                  <a:lnTo>
                    <a:pt x="342" y="42"/>
                  </a:lnTo>
                  <a:lnTo>
                    <a:pt x="324" y="72"/>
                  </a:lnTo>
                  <a:lnTo>
                    <a:pt x="330" y="102"/>
                  </a:lnTo>
                  <a:lnTo>
                    <a:pt x="360" y="132"/>
                  </a:lnTo>
                  <a:lnTo>
                    <a:pt x="330" y="168"/>
                  </a:lnTo>
                  <a:lnTo>
                    <a:pt x="306" y="180"/>
                  </a:lnTo>
                  <a:lnTo>
                    <a:pt x="288" y="180"/>
                  </a:lnTo>
                  <a:lnTo>
                    <a:pt x="90" y="222"/>
                  </a:lnTo>
                  <a:lnTo>
                    <a:pt x="78" y="222"/>
                  </a:lnTo>
                  <a:lnTo>
                    <a:pt x="30" y="228"/>
                  </a:lnTo>
                  <a:lnTo>
                    <a:pt x="18" y="156"/>
                  </a:lnTo>
                  <a:lnTo>
                    <a:pt x="18" y="144"/>
                  </a:lnTo>
                  <a:lnTo>
                    <a:pt x="0" y="54"/>
                  </a:lnTo>
                  <a:lnTo>
                    <a:pt x="42" y="30"/>
                  </a:lnTo>
                  <a:lnTo>
                    <a:pt x="42" y="36"/>
                  </a:lnTo>
                </a:path>
              </a:pathLst>
            </a:custGeom>
            <a:noFill/>
            <a:ln w="9525">
              <a:solidFill>
                <a:srgbClr val="000000"/>
              </a:solidFill>
              <a:prstDash val="solid"/>
              <a:round/>
              <a:headEnd/>
              <a:tailEnd/>
            </a:ln>
          </p:spPr>
          <p:txBody>
            <a:bodyPr/>
            <a:lstStyle/>
            <a:p>
              <a:endParaRPr lang="en-US"/>
            </a:p>
          </p:txBody>
        </p:sp>
        <p:sp>
          <p:nvSpPr>
            <p:cNvPr id="14435" name="Freeform 223"/>
            <p:cNvSpPr>
              <a:spLocks/>
            </p:cNvSpPr>
            <p:nvPr/>
          </p:nvSpPr>
          <p:spPr bwMode="auto">
            <a:xfrm>
              <a:off x="4299" y="1722"/>
              <a:ext cx="48" cy="54"/>
            </a:xfrm>
            <a:custGeom>
              <a:avLst/>
              <a:gdLst>
                <a:gd name="T0" fmla="*/ 48 w 48"/>
                <a:gd name="T1" fmla="*/ 30 h 54"/>
                <a:gd name="T2" fmla="*/ 36 w 48"/>
                <a:gd name="T3" fmla="*/ 42 h 54"/>
                <a:gd name="T4" fmla="*/ 30 w 48"/>
                <a:gd name="T5" fmla="*/ 24 h 54"/>
                <a:gd name="T6" fmla="*/ 30 w 48"/>
                <a:gd name="T7" fmla="*/ 48 h 54"/>
                <a:gd name="T8" fmla="*/ 6 w 48"/>
                <a:gd name="T9" fmla="*/ 54 h 54"/>
                <a:gd name="T10" fmla="*/ 0 w 48"/>
                <a:gd name="T11" fmla="*/ 6 h 54"/>
                <a:gd name="T12" fmla="*/ 18 w 48"/>
                <a:gd name="T13" fmla="*/ 0 h 54"/>
                <a:gd name="T14" fmla="*/ 42 w 48"/>
                <a:gd name="T15" fmla="*/ 24 h 54"/>
                <a:gd name="T16" fmla="*/ 48 w 48"/>
                <a:gd name="T17" fmla="*/ 3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54"/>
                <a:gd name="T29" fmla="*/ 48 w 48"/>
                <a:gd name="T30" fmla="*/ 54 h 5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54">
                  <a:moveTo>
                    <a:pt x="48" y="30"/>
                  </a:moveTo>
                  <a:lnTo>
                    <a:pt x="36" y="42"/>
                  </a:lnTo>
                  <a:lnTo>
                    <a:pt x="30" y="24"/>
                  </a:lnTo>
                  <a:lnTo>
                    <a:pt x="30" y="48"/>
                  </a:lnTo>
                  <a:lnTo>
                    <a:pt x="6" y="54"/>
                  </a:lnTo>
                  <a:lnTo>
                    <a:pt x="0" y="6"/>
                  </a:lnTo>
                  <a:lnTo>
                    <a:pt x="18" y="0"/>
                  </a:lnTo>
                  <a:lnTo>
                    <a:pt x="42" y="24"/>
                  </a:lnTo>
                  <a:lnTo>
                    <a:pt x="48" y="30"/>
                  </a:lnTo>
                  <a:close/>
                </a:path>
              </a:pathLst>
            </a:custGeom>
            <a:solidFill>
              <a:srgbClr val="FF8C00"/>
            </a:solidFill>
            <a:ln w="9525">
              <a:solidFill>
                <a:srgbClr val="FF8C00"/>
              </a:solidFill>
              <a:prstDash val="solid"/>
              <a:round/>
              <a:headEnd/>
              <a:tailEnd/>
            </a:ln>
          </p:spPr>
          <p:txBody>
            <a:bodyPr/>
            <a:lstStyle/>
            <a:p>
              <a:endParaRPr lang="en-US"/>
            </a:p>
          </p:txBody>
        </p:sp>
        <p:sp>
          <p:nvSpPr>
            <p:cNvPr id="14436" name="Freeform 224"/>
            <p:cNvSpPr>
              <a:spLocks/>
            </p:cNvSpPr>
            <p:nvPr/>
          </p:nvSpPr>
          <p:spPr bwMode="auto">
            <a:xfrm>
              <a:off x="4299" y="1722"/>
              <a:ext cx="48" cy="54"/>
            </a:xfrm>
            <a:custGeom>
              <a:avLst/>
              <a:gdLst>
                <a:gd name="T0" fmla="*/ 48 w 48"/>
                <a:gd name="T1" fmla="*/ 30 h 54"/>
                <a:gd name="T2" fmla="*/ 36 w 48"/>
                <a:gd name="T3" fmla="*/ 42 h 54"/>
                <a:gd name="T4" fmla="*/ 30 w 48"/>
                <a:gd name="T5" fmla="*/ 24 h 54"/>
                <a:gd name="T6" fmla="*/ 30 w 48"/>
                <a:gd name="T7" fmla="*/ 48 h 54"/>
                <a:gd name="T8" fmla="*/ 6 w 48"/>
                <a:gd name="T9" fmla="*/ 54 h 54"/>
                <a:gd name="T10" fmla="*/ 0 w 48"/>
                <a:gd name="T11" fmla="*/ 6 h 54"/>
                <a:gd name="T12" fmla="*/ 18 w 48"/>
                <a:gd name="T13" fmla="*/ 0 h 54"/>
                <a:gd name="T14" fmla="*/ 42 w 48"/>
                <a:gd name="T15" fmla="*/ 24 h 54"/>
                <a:gd name="T16" fmla="*/ 48 w 48"/>
                <a:gd name="T17" fmla="*/ 30 h 54"/>
                <a:gd name="T18" fmla="*/ 48 w 48"/>
                <a:gd name="T19" fmla="*/ 36 h 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54"/>
                <a:gd name="T32" fmla="*/ 48 w 48"/>
                <a:gd name="T33" fmla="*/ 54 h 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54">
                  <a:moveTo>
                    <a:pt x="48" y="30"/>
                  </a:moveTo>
                  <a:lnTo>
                    <a:pt x="36" y="42"/>
                  </a:lnTo>
                  <a:lnTo>
                    <a:pt x="30" y="24"/>
                  </a:lnTo>
                  <a:lnTo>
                    <a:pt x="30" y="48"/>
                  </a:lnTo>
                  <a:lnTo>
                    <a:pt x="6" y="54"/>
                  </a:lnTo>
                  <a:lnTo>
                    <a:pt x="0" y="6"/>
                  </a:lnTo>
                  <a:lnTo>
                    <a:pt x="18" y="0"/>
                  </a:lnTo>
                  <a:lnTo>
                    <a:pt x="42" y="24"/>
                  </a:lnTo>
                  <a:lnTo>
                    <a:pt x="48" y="30"/>
                  </a:lnTo>
                  <a:lnTo>
                    <a:pt x="48" y="36"/>
                  </a:lnTo>
                </a:path>
              </a:pathLst>
            </a:custGeom>
            <a:noFill/>
            <a:ln w="9525">
              <a:solidFill>
                <a:srgbClr val="000000"/>
              </a:solidFill>
              <a:prstDash val="solid"/>
              <a:round/>
              <a:headEnd/>
              <a:tailEnd/>
            </a:ln>
          </p:spPr>
          <p:txBody>
            <a:bodyPr/>
            <a:lstStyle/>
            <a:p>
              <a:endParaRPr lang="en-US"/>
            </a:p>
          </p:txBody>
        </p:sp>
        <p:sp>
          <p:nvSpPr>
            <p:cNvPr id="14437" name="Freeform 225"/>
            <p:cNvSpPr>
              <a:spLocks/>
            </p:cNvSpPr>
            <p:nvPr/>
          </p:nvSpPr>
          <p:spPr bwMode="auto">
            <a:xfrm>
              <a:off x="3717" y="2364"/>
              <a:ext cx="312" cy="240"/>
            </a:xfrm>
            <a:custGeom>
              <a:avLst/>
              <a:gdLst>
                <a:gd name="T0" fmla="*/ 312 w 312"/>
                <a:gd name="T1" fmla="*/ 72 h 240"/>
                <a:gd name="T2" fmla="*/ 276 w 312"/>
                <a:gd name="T3" fmla="*/ 120 h 240"/>
                <a:gd name="T4" fmla="*/ 282 w 312"/>
                <a:gd name="T5" fmla="*/ 132 h 240"/>
                <a:gd name="T6" fmla="*/ 246 w 312"/>
                <a:gd name="T7" fmla="*/ 174 h 240"/>
                <a:gd name="T8" fmla="*/ 240 w 312"/>
                <a:gd name="T9" fmla="*/ 168 h 240"/>
                <a:gd name="T10" fmla="*/ 240 w 312"/>
                <a:gd name="T11" fmla="*/ 180 h 240"/>
                <a:gd name="T12" fmla="*/ 204 w 312"/>
                <a:gd name="T13" fmla="*/ 198 h 240"/>
                <a:gd name="T14" fmla="*/ 204 w 312"/>
                <a:gd name="T15" fmla="*/ 216 h 240"/>
                <a:gd name="T16" fmla="*/ 186 w 312"/>
                <a:gd name="T17" fmla="*/ 204 h 240"/>
                <a:gd name="T18" fmla="*/ 198 w 312"/>
                <a:gd name="T19" fmla="*/ 222 h 240"/>
                <a:gd name="T20" fmla="*/ 186 w 312"/>
                <a:gd name="T21" fmla="*/ 240 h 240"/>
                <a:gd name="T22" fmla="*/ 168 w 312"/>
                <a:gd name="T23" fmla="*/ 234 h 240"/>
                <a:gd name="T24" fmla="*/ 138 w 312"/>
                <a:gd name="T25" fmla="*/ 168 h 240"/>
                <a:gd name="T26" fmla="*/ 60 w 312"/>
                <a:gd name="T27" fmla="*/ 108 h 240"/>
                <a:gd name="T28" fmla="*/ 30 w 312"/>
                <a:gd name="T29" fmla="*/ 72 h 240"/>
                <a:gd name="T30" fmla="*/ 0 w 312"/>
                <a:gd name="T31" fmla="*/ 54 h 240"/>
                <a:gd name="T32" fmla="*/ 12 w 312"/>
                <a:gd name="T33" fmla="*/ 30 h 240"/>
                <a:gd name="T34" fmla="*/ 54 w 312"/>
                <a:gd name="T35" fmla="*/ 6 h 240"/>
                <a:gd name="T36" fmla="*/ 144 w 312"/>
                <a:gd name="T37" fmla="*/ 0 h 240"/>
                <a:gd name="T38" fmla="*/ 162 w 312"/>
                <a:gd name="T39" fmla="*/ 24 h 240"/>
                <a:gd name="T40" fmla="*/ 228 w 312"/>
                <a:gd name="T41" fmla="*/ 12 h 240"/>
                <a:gd name="T42" fmla="*/ 306 w 312"/>
                <a:gd name="T43" fmla="*/ 66 h 240"/>
                <a:gd name="T44" fmla="*/ 312 w 312"/>
                <a:gd name="T45" fmla="*/ 72 h 2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12"/>
                <a:gd name="T70" fmla="*/ 0 h 240"/>
                <a:gd name="T71" fmla="*/ 312 w 312"/>
                <a:gd name="T72" fmla="*/ 240 h 24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12" h="240">
                  <a:moveTo>
                    <a:pt x="312" y="72"/>
                  </a:moveTo>
                  <a:lnTo>
                    <a:pt x="276" y="120"/>
                  </a:lnTo>
                  <a:lnTo>
                    <a:pt x="282" y="132"/>
                  </a:lnTo>
                  <a:lnTo>
                    <a:pt x="246" y="174"/>
                  </a:lnTo>
                  <a:lnTo>
                    <a:pt x="240" y="168"/>
                  </a:lnTo>
                  <a:lnTo>
                    <a:pt x="240" y="180"/>
                  </a:lnTo>
                  <a:lnTo>
                    <a:pt x="204" y="198"/>
                  </a:lnTo>
                  <a:lnTo>
                    <a:pt x="204" y="216"/>
                  </a:lnTo>
                  <a:lnTo>
                    <a:pt x="186" y="204"/>
                  </a:lnTo>
                  <a:lnTo>
                    <a:pt x="198" y="222"/>
                  </a:lnTo>
                  <a:lnTo>
                    <a:pt x="186" y="240"/>
                  </a:lnTo>
                  <a:lnTo>
                    <a:pt x="168" y="234"/>
                  </a:lnTo>
                  <a:lnTo>
                    <a:pt x="138" y="168"/>
                  </a:lnTo>
                  <a:lnTo>
                    <a:pt x="60" y="108"/>
                  </a:lnTo>
                  <a:lnTo>
                    <a:pt x="30" y="72"/>
                  </a:lnTo>
                  <a:lnTo>
                    <a:pt x="0" y="54"/>
                  </a:lnTo>
                  <a:lnTo>
                    <a:pt x="12" y="30"/>
                  </a:lnTo>
                  <a:lnTo>
                    <a:pt x="54" y="6"/>
                  </a:lnTo>
                  <a:lnTo>
                    <a:pt x="144" y="0"/>
                  </a:lnTo>
                  <a:lnTo>
                    <a:pt x="162" y="24"/>
                  </a:lnTo>
                  <a:lnTo>
                    <a:pt x="228" y="12"/>
                  </a:lnTo>
                  <a:lnTo>
                    <a:pt x="306" y="66"/>
                  </a:lnTo>
                  <a:lnTo>
                    <a:pt x="312" y="72"/>
                  </a:lnTo>
                  <a:close/>
                </a:path>
              </a:pathLst>
            </a:custGeom>
            <a:solidFill>
              <a:srgbClr val="B22222"/>
            </a:solidFill>
            <a:ln w="9525">
              <a:solidFill>
                <a:srgbClr val="B22222"/>
              </a:solidFill>
              <a:prstDash val="solid"/>
              <a:round/>
              <a:headEnd/>
              <a:tailEnd/>
            </a:ln>
          </p:spPr>
          <p:txBody>
            <a:bodyPr/>
            <a:lstStyle/>
            <a:p>
              <a:endParaRPr lang="en-US"/>
            </a:p>
          </p:txBody>
        </p:sp>
        <p:sp>
          <p:nvSpPr>
            <p:cNvPr id="14438" name="Freeform 226"/>
            <p:cNvSpPr>
              <a:spLocks/>
            </p:cNvSpPr>
            <p:nvPr/>
          </p:nvSpPr>
          <p:spPr bwMode="auto">
            <a:xfrm>
              <a:off x="3717" y="2364"/>
              <a:ext cx="312" cy="240"/>
            </a:xfrm>
            <a:custGeom>
              <a:avLst/>
              <a:gdLst>
                <a:gd name="T0" fmla="*/ 312 w 312"/>
                <a:gd name="T1" fmla="*/ 72 h 240"/>
                <a:gd name="T2" fmla="*/ 276 w 312"/>
                <a:gd name="T3" fmla="*/ 120 h 240"/>
                <a:gd name="T4" fmla="*/ 282 w 312"/>
                <a:gd name="T5" fmla="*/ 132 h 240"/>
                <a:gd name="T6" fmla="*/ 246 w 312"/>
                <a:gd name="T7" fmla="*/ 174 h 240"/>
                <a:gd name="T8" fmla="*/ 240 w 312"/>
                <a:gd name="T9" fmla="*/ 168 h 240"/>
                <a:gd name="T10" fmla="*/ 240 w 312"/>
                <a:gd name="T11" fmla="*/ 180 h 240"/>
                <a:gd name="T12" fmla="*/ 204 w 312"/>
                <a:gd name="T13" fmla="*/ 198 h 240"/>
                <a:gd name="T14" fmla="*/ 204 w 312"/>
                <a:gd name="T15" fmla="*/ 216 h 240"/>
                <a:gd name="T16" fmla="*/ 186 w 312"/>
                <a:gd name="T17" fmla="*/ 204 h 240"/>
                <a:gd name="T18" fmla="*/ 198 w 312"/>
                <a:gd name="T19" fmla="*/ 222 h 240"/>
                <a:gd name="T20" fmla="*/ 186 w 312"/>
                <a:gd name="T21" fmla="*/ 240 h 240"/>
                <a:gd name="T22" fmla="*/ 168 w 312"/>
                <a:gd name="T23" fmla="*/ 234 h 240"/>
                <a:gd name="T24" fmla="*/ 138 w 312"/>
                <a:gd name="T25" fmla="*/ 168 h 240"/>
                <a:gd name="T26" fmla="*/ 60 w 312"/>
                <a:gd name="T27" fmla="*/ 108 h 240"/>
                <a:gd name="T28" fmla="*/ 30 w 312"/>
                <a:gd name="T29" fmla="*/ 72 h 240"/>
                <a:gd name="T30" fmla="*/ 0 w 312"/>
                <a:gd name="T31" fmla="*/ 54 h 240"/>
                <a:gd name="T32" fmla="*/ 12 w 312"/>
                <a:gd name="T33" fmla="*/ 30 h 240"/>
                <a:gd name="T34" fmla="*/ 54 w 312"/>
                <a:gd name="T35" fmla="*/ 6 h 240"/>
                <a:gd name="T36" fmla="*/ 144 w 312"/>
                <a:gd name="T37" fmla="*/ 0 h 240"/>
                <a:gd name="T38" fmla="*/ 162 w 312"/>
                <a:gd name="T39" fmla="*/ 24 h 240"/>
                <a:gd name="T40" fmla="*/ 228 w 312"/>
                <a:gd name="T41" fmla="*/ 12 h 240"/>
                <a:gd name="T42" fmla="*/ 306 w 312"/>
                <a:gd name="T43" fmla="*/ 66 h 240"/>
                <a:gd name="T44" fmla="*/ 312 w 312"/>
                <a:gd name="T45" fmla="*/ 72 h 240"/>
                <a:gd name="T46" fmla="*/ 312 w 312"/>
                <a:gd name="T47" fmla="*/ 78 h 2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12"/>
                <a:gd name="T73" fmla="*/ 0 h 240"/>
                <a:gd name="T74" fmla="*/ 312 w 312"/>
                <a:gd name="T75" fmla="*/ 240 h 24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12" h="240">
                  <a:moveTo>
                    <a:pt x="312" y="72"/>
                  </a:moveTo>
                  <a:lnTo>
                    <a:pt x="276" y="120"/>
                  </a:lnTo>
                  <a:lnTo>
                    <a:pt x="282" y="132"/>
                  </a:lnTo>
                  <a:lnTo>
                    <a:pt x="246" y="174"/>
                  </a:lnTo>
                  <a:lnTo>
                    <a:pt x="240" y="168"/>
                  </a:lnTo>
                  <a:lnTo>
                    <a:pt x="240" y="180"/>
                  </a:lnTo>
                  <a:lnTo>
                    <a:pt x="204" y="198"/>
                  </a:lnTo>
                  <a:lnTo>
                    <a:pt x="204" y="216"/>
                  </a:lnTo>
                  <a:lnTo>
                    <a:pt x="186" y="204"/>
                  </a:lnTo>
                  <a:lnTo>
                    <a:pt x="198" y="222"/>
                  </a:lnTo>
                  <a:lnTo>
                    <a:pt x="186" y="240"/>
                  </a:lnTo>
                  <a:lnTo>
                    <a:pt x="168" y="234"/>
                  </a:lnTo>
                  <a:lnTo>
                    <a:pt x="138" y="168"/>
                  </a:lnTo>
                  <a:lnTo>
                    <a:pt x="60" y="108"/>
                  </a:lnTo>
                  <a:lnTo>
                    <a:pt x="30" y="72"/>
                  </a:lnTo>
                  <a:lnTo>
                    <a:pt x="0" y="54"/>
                  </a:lnTo>
                  <a:lnTo>
                    <a:pt x="12" y="30"/>
                  </a:lnTo>
                  <a:lnTo>
                    <a:pt x="54" y="6"/>
                  </a:lnTo>
                  <a:lnTo>
                    <a:pt x="144" y="0"/>
                  </a:lnTo>
                  <a:lnTo>
                    <a:pt x="162" y="24"/>
                  </a:lnTo>
                  <a:lnTo>
                    <a:pt x="228" y="12"/>
                  </a:lnTo>
                  <a:lnTo>
                    <a:pt x="306" y="66"/>
                  </a:lnTo>
                  <a:lnTo>
                    <a:pt x="312" y="72"/>
                  </a:lnTo>
                  <a:lnTo>
                    <a:pt x="312" y="78"/>
                  </a:lnTo>
                </a:path>
              </a:pathLst>
            </a:custGeom>
            <a:noFill/>
            <a:ln w="9525">
              <a:solidFill>
                <a:srgbClr val="000000"/>
              </a:solidFill>
              <a:prstDash val="solid"/>
              <a:round/>
              <a:headEnd/>
              <a:tailEnd/>
            </a:ln>
          </p:spPr>
          <p:txBody>
            <a:bodyPr/>
            <a:lstStyle/>
            <a:p>
              <a:endParaRPr lang="en-US"/>
            </a:p>
          </p:txBody>
        </p:sp>
        <p:sp>
          <p:nvSpPr>
            <p:cNvPr id="14439" name="Freeform 227"/>
            <p:cNvSpPr>
              <a:spLocks/>
            </p:cNvSpPr>
            <p:nvPr/>
          </p:nvSpPr>
          <p:spPr bwMode="auto">
            <a:xfrm>
              <a:off x="2457" y="1578"/>
              <a:ext cx="432" cy="288"/>
            </a:xfrm>
            <a:custGeom>
              <a:avLst/>
              <a:gdLst>
                <a:gd name="T0" fmla="*/ 432 w 432"/>
                <a:gd name="T1" fmla="*/ 204 h 288"/>
                <a:gd name="T2" fmla="*/ 426 w 432"/>
                <a:gd name="T3" fmla="*/ 210 h 288"/>
                <a:gd name="T4" fmla="*/ 432 w 432"/>
                <a:gd name="T5" fmla="*/ 234 h 288"/>
                <a:gd name="T6" fmla="*/ 420 w 432"/>
                <a:gd name="T7" fmla="*/ 264 h 288"/>
                <a:gd name="T8" fmla="*/ 432 w 432"/>
                <a:gd name="T9" fmla="*/ 288 h 288"/>
                <a:gd name="T10" fmla="*/ 384 w 432"/>
                <a:gd name="T11" fmla="*/ 258 h 288"/>
                <a:gd name="T12" fmla="*/ 342 w 432"/>
                <a:gd name="T13" fmla="*/ 264 h 288"/>
                <a:gd name="T14" fmla="*/ 312 w 432"/>
                <a:gd name="T15" fmla="*/ 246 h 288"/>
                <a:gd name="T16" fmla="*/ 0 w 432"/>
                <a:gd name="T17" fmla="*/ 228 h 288"/>
                <a:gd name="T18" fmla="*/ 0 w 432"/>
                <a:gd name="T19" fmla="*/ 186 h 288"/>
                <a:gd name="T20" fmla="*/ 12 w 432"/>
                <a:gd name="T21" fmla="*/ 72 h 288"/>
                <a:gd name="T22" fmla="*/ 18 w 432"/>
                <a:gd name="T23" fmla="*/ 0 h 288"/>
                <a:gd name="T24" fmla="*/ 426 w 432"/>
                <a:gd name="T25" fmla="*/ 18 h 288"/>
                <a:gd name="T26" fmla="*/ 414 w 432"/>
                <a:gd name="T27" fmla="*/ 42 h 288"/>
                <a:gd name="T28" fmla="*/ 432 w 432"/>
                <a:gd name="T29" fmla="*/ 66 h 288"/>
                <a:gd name="T30" fmla="*/ 432 w 432"/>
                <a:gd name="T31" fmla="*/ 180 h 288"/>
                <a:gd name="T32" fmla="*/ 432 w 432"/>
                <a:gd name="T33" fmla="*/ 204 h 28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32"/>
                <a:gd name="T52" fmla="*/ 0 h 288"/>
                <a:gd name="T53" fmla="*/ 432 w 432"/>
                <a:gd name="T54" fmla="*/ 288 h 28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32" h="288">
                  <a:moveTo>
                    <a:pt x="432" y="204"/>
                  </a:moveTo>
                  <a:lnTo>
                    <a:pt x="426" y="210"/>
                  </a:lnTo>
                  <a:lnTo>
                    <a:pt x="432" y="234"/>
                  </a:lnTo>
                  <a:lnTo>
                    <a:pt x="420" y="264"/>
                  </a:lnTo>
                  <a:lnTo>
                    <a:pt x="432" y="288"/>
                  </a:lnTo>
                  <a:lnTo>
                    <a:pt x="384" y="258"/>
                  </a:lnTo>
                  <a:lnTo>
                    <a:pt x="342" y="264"/>
                  </a:lnTo>
                  <a:lnTo>
                    <a:pt x="312" y="246"/>
                  </a:lnTo>
                  <a:lnTo>
                    <a:pt x="0" y="228"/>
                  </a:lnTo>
                  <a:lnTo>
                    <a:pt x="0" y="186"/>
                  </a:lnTo>
                  <a:lnTo>
                    <a:pt x="12" y="72"/>
                  </a:lnTo>
                  <a:lnTo>
                    <a:pt x="18" y="0"/>
                  </a:lnTo>
                  <a:lnTo>
                    <a:pt x="426" y="18"/>
                  </a:lnTo>
                  <a:lnTo>
                    <a:pt x="414" y="42"/>
                  </a:lnTo>
                  <a:lnTo>
                    <a:pt x="432" y="66"/>
                  </a:lnTo>
                  <a:lnTo>
                    <a:pt x="432" y="180"/>
                  </a:lnTo>
                  <a:lnTo>
                    <a:pt x="432" y="204"/>
                  </a:lnTo>
                  <a:close/>
                </a:path>
              </a:pathLst>
            </a:custGeom>
            <a:solidFill>
              <a:srgbClr val="FF8C00"/>
            </a:solidFill>
            <a:ln w="9525">
              <a:solidFill>
                <a:srgbClr val="FF8C00"/>
              </a:solidFill>
              <a:prstDash val="solid"/>
              <a:round/>
              <a:headEnd/>
              <a:tailEnd/>
            </a:ln>
          </p:spPr>
          <p:txBody>
            <a:bodyPr/>
            <a:lstStyle/>
            <a:p>
              <a:endParaRPr lang="en-US"/>
            </a:p>
          </p:txBody>
        </p:sp>
        <p:sp>
          <p:nvSpPr>
            <p:cNvPr id="14440" name="Freeform 228"/>
            <p:cNvSpPr>
              <a:spLocks/>
            </p:cNvSpPr>
            <p:nvPr/>
          </p:nvSpPr>
          <p:spPr bwMode="auto">
            <a:xfrm>
              <a:off x="2457" y="1578"/>
              <a:ext cx="432" cy="288"/>
            </a:xfrm>
            <a:custGeom>
              <a:avLst/>
              <a:gdLst>
                <a:gd name="T0" fmla="*/ 432 w 432"/>
                <a:gd name="T1" fmla="*/ 204 h 288"/>
                <a:gd name="T2" fmla="*/ 426 w 432"/>
                <a:gd name="T3" fmla="*/ 210 h 288"/>
                <a:gd name="T4" fmla="*/ 432 w 432"/>
                <a:gd name="T5" fmla="*/ 234 h 288"/>
                <a:gd name="T6" fmla="*/ 420 w 432"/>
                <a:gd name="T7" fmla="*/ 264 h 288"/>
                <a:gd name="T8" fmla="*/ 432 w 432"/>
                <a:gd name="T9" fmla="*/ 288 h 288"/>
                <a:gd name="T10" fmla="*/ 384 w 432"/>
                <a:gd name="T11" fmla="*/ 258 h 288"/>
                <a:gd name="T12" fmla="*/ 342 w 432"/>
                <a:gd name="T13" fmla="*/ 264 h 288"/>
                <a:gd name="T14" fmla="*/ 312 w 432"/>
                <a:gd name="T15" fmla="*/ 246 h 288"/>
                <a:gd name="T16" fmla="*/ 0 w 432"/>
                <a:gd name="T17" fmla="*/ 228 h 288"/>
                <a:gd name="T18" fmla="*/ 0 w 432"/>
                <a:gd name="T19" fmla="*/ 186 h 288"/>
                <a:gd name="T20" fmla="*/ 12 w 432"/>
                <a:gd name="T21" fmla="*/ 72 h 288"/>
                <a:gd name="T22" fmla="*/ 18 w 432"/>
                <a:gd name="T23" fmla="*/ 0 h 288"/>
                <a:gd name="T24" fmla="*/ 426 w 432"/>
                <a:gd name="T25" fmla="*/ 18 h 288"/>
                <a:gd name="T26" fmla="*/ 414 w 432"/>
                <a:gd name="T27" fmla="*/ 42 h 288"/>
                <a:gd name="T28" fmla="*/ 432 w 432"/>
                <a:gd name="T29" fmla="*/ 66 h 288"/>
                <a:gd name="T30" fmla="*/ 432 w 432"/>
                <a:gd name="T31" fmla="*/ 180 h 288"/>
                <a:gd name="T32" fmla="*/ 432 w 432"/>
                <a:gd name="T33" fmla="*/ 204 h 288"/>
                <a:gd name="T34" fmla="*/ 432 w 432"/>
                <a:gd name="T35" fmla="*/ 210 h 2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32"/>
                <a:gd name="T55" fmla="*/ 0 h 288"/>
                <a:gd name="T56" fmla="*/ 432 w 432"/>
                <a:gd name="T57" fmla="*/ 288 h 28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32" h="288">
                  <a:moveTo>
                    <a:pt x="432" y="204"/>
                  </a:moveTo>
                  <a:lnTo>
                    <a:pt x="426" y="210"/>
                  </a:lnTo>
                  <a:lnTo>
                    <a:pt x="432" y="234"/>
                  </a:lnTo>
                  <a:lnTo>
                    <a:pt x="420" y="264"/>
                  </a:lnTo>
                  <a:lnTo>
                    <a:pt x="432" y="288"/>
                  </a:lnTo>
                  <a:lnTo>
                    <a:pt x="384" y="258"/>
                  </a:lnTo>
                  <a:lnTo>
                    <a:pt x="342" y="264"/>
                  </a:lnTo>
                  <a:lnTo>
                    <a:pt x="312" y="246"/>
                  </a:lnTo>
                  <a:lnTo>
                    <a:pt x="0" y="228"/>
                  </a:lnTo>
                  <a:lnTo>
                    <a:pt x="0" y="186"/>
                  </a:lnTo>
                  <a:lnTo>
                    <a:pt x="12" y="72"/>
                  </a:lnTo>
                  <a:lnTo>
                    <a:pt x="18" y="0"/>
                  </a:lnTo>
                  <a:lnTo>
                    <a:pt x="426" y="18"/>
                  </a:lnTo>
                  <a:lnTo>
                    <a:pt x="414" y="42"/>
                  </a:lnTo>
                  <a:lnTo>
                    <a:pt x="432" y="66"/>
                  </a:lnTo>
                  <a:lnTo>
                    <a:pt x="432" y="180"/>
                  </a:lnTo>
                  <a:lnTo>
                    <a:pt x="432" y="204"/>
                  </a:lnTo>
                  <a:lnTo>
                    <a:pt x="432" y="210"/>
                  </a:lnTo>
                </a:path>
              </a:pathLst>
            </a:custGeom>
            <a:noFill/>
            <a:ln w="9525">
              <a:solidFill>
                <a:srgbClr val="000000"/>
              </a:solidFill>
              <a:prstDash val="solid"/>
              <a:round/>
              <a:headEnd/>
              <a:tailEnd/>
            </a:ln>
          </p:spPr>
          <p:txBody>
            <a:bodyPr/>
            <a:lstStyle/>
            <a:p>
              <a:endParaRPr lang="en-US"/>
            </a:p>
          </p:txBody>
        </p:sp>
        <p:sp>
          <p:nvSpPr>
            <p:cNvPr id="14441" name="Freeform 229"/>
            <p:cNvSpPr>
              <a:spLocks/>
            </p:cNvSpPr>
            <p:nvPr/>
          </p:nvSpPr>
          <p:spPr bwMode="auto">
            <a:xfrm>
              <a:off x="3279" y="2256"/>
              <a:ext cx="522" cy="180"/>
            </a:xfrm>
            <a:custGeom>
              <a:avLst/>
              <a:gdLst>
                <a:gd name="T0" fmla="*/ 522 w 522"/>
                <a:gd name="T1" fmla="*/ 0 h 180"/>
                <a:gd name="T2" fmla="*/ 522 w 522"/>
                <a:gd name="T3" fmla="*/ 24 h 180"/>
                <a:gd name="T4" fmla="*/ 504 w 522"/>
                <a:gd name="T5" fmla="*/ 42 h 180"/>
                <a:gd name="T6" fmla="*/ 474 w 522"/>
                <a:gd name="T7" fmla="*/ 60 h 180"/>
                <a:gd name="T8" fmla="*/ 468 w 522"/>
                <a:gd name="T9" fmla="*/ 54 h 180"/>
                <a:gd name="T10" fmla="*/ 450 w 522"/>
                <a:gd name="T11" fmla="*/ 78 h 180"/>
                <a:gd name="T12" fmla="*/ 402 w 522"/>
                <a:gd name="T13" fmla="*/ 102 h 180"/>
                <a:gd name="T14" fmla="*/ 390 w 522"/>
                <a:gd name="T15" fmla="*/ 126 h 180"/>
                <a:gd name="T16" fmla="*/ 372 w 522"/>
                <a:gd name="T17" fmla="*/ 132 h 180"/>
                <a:gd name="T18" fmla="*/ 372 w 522"/>
                <a:gd name="T19" fmla="*/ 150 h 180"/>
                <a:gd name="T20" fmla="*/ 294 w 522"/>
                <a:gd name="T21" fmla="*/ 162 h 180"/>
                <a:gd name="T22" fmla="*/ 132 w 522"/>
                <a:gd name="T23" fmla="*/ 174 h 180"/>
                <a:gd name="T24" fmla="*/ 0 w 522"/>
                <a:gd name="T25" fmla="*/ 180 h 180"/>
                <a:gd name="T26" fmla="*/ 12 w 522"/>
                <a:gd name="T27" fmla="*/ 168 h 180"/>
                <a:gd name="T28" fmla="*/ 0 w 522"/>
                <a:gd name="T29" fmla="*/ 150 h 180"/>
                <a:gd name="T30" fmla="*/ 18 w 522"/>
                <a:gd name="T31" fmla="*/ 138 h 180"/>
                <a:gd name="T32" fmla="*/ 18 w 522"/>
                <a:gd name="T33" fmla="*/ 126 h 180"/>
                <a:gd name="T34" fmla="*/ 30 w 522"/>
                <a:gd name="T35" fmla="*/ 108 h 180"/>
                <a:gd name="T36" fmla="*/ 30 w 522"/>
                <a:gd name="T37" fmla="*/ 102 h 180"/>
                <a:gd name="T38" fmla="*/ 36 w 522"/>
                <a:gd name="T39" fmla="*/ 54 h 180"/>
                <a:gd name="T40" fmla="*/ 42 w 522"/>
                <a:gd name="T41" fmla="*/ 60 h 180"/>
                <a:gd name="T42" fmla="*/ 126 w 522"/>
                <a:gd name="T43" fmla="*/ 54 h 180"/>
                <a:gd name="T44" fmla="*/ 126 w 522"/>
                <a:gd name="T45" fmla="*/ 42 h 180"/>
                <a:gd name="T46" fmla="*/ 402 w 522"/>
                <a:gd name="T47" fmla="*/ 18 h 180"/>
                <a:gd name="T48" fmla="*/ 522 w 522"/>
                <a:gd name="T49" fmla="*/ 0 h 1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22"/>
                <a:gd name="T76" fmla="*/ 0 h 180"/>
                <a:gd name="T77" fmla="*/ 522 w 522"/>
                <a:gd name="T78" fmla="*/ 180 h 18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22" h="180">
                  <a:moveTo>
                    <a:pt x="522" y="0"/>
                  </a:moveTo>
                  <a:lnTo>
                    <a:pt x="522" y="24"/>
                  </a:lnTo>
                  <a:lnTo>
                    <a:pt x="504" y="42"/>
                  </a:lnTo>
                  <a:lnTo>
                    <a:pt x="474" y="60"/>
                  </a:lnTo>
                  <a:lnTo>
                    <a:pt x="468" y="54"/>
                  </a:lnTo>
                  <a:lnTo>
                    <a:pt x="450" y="78"/>
                  </a:lnTo>
                  <a:lnTo>
                    <a:pt x="402" y="102"/>
                  </a:lnTo>
                  <a:lnTo>
                    <a:pt x="390" y="126"/>
                  </a:lnTo>
                  <a:lnTo>
                    <a:pt x="372" y="132"/>
                  </a:lnTo>
                  <a:lnTo>
                    <a:pt x="372" y="150"/>
                  </a:lnTo>
                  <a:lnTo>
                    <a:pt x="294" y="162"/>
                  </a:lnTo>
                  <a:lnTo>
                    <a:pt x="132" y="174"/>
                  </a:lnTo>
                  <a:lnTo>
                    <a:pt x="0" y="180"/>
                  </a:lnTo>
                  <a:lnTo>
                    <a:pt x="12" y="168"/>
                  </a:lnTo>
                  <a:lnTo>
                    <a:pt x="0" y="150"/>
                  </a:lnTo>
                  <a:lnTo>
                    <a:pt x="18" y="138"/>
                  </a:lnTo>
                  <a:lnTo>
                    <a:pt x="18" y="126"/>
                  </a:lnTo>
                  <a:lnTo>
                    <a:pt x="30" y="108"/>
                  </a:lnTo>
                  <a:lnTo>
                    <a:pt x="30" y="102"/>
                  </a:lnTo>
                  <a:lnTo>
                    <a:pt x="36" y="54"/>
                  </a:lnTo>
                  <a:lnTo>
                    <a:pt x="42" y="60"/>
                  </a:lnTo>
                  <a:lnTo>
                    <a:pt x="126" y="54"/>
                  </a:lnTo>
                  <a:lnTo>
                    <a:pt x="126" y="42"/>
                  </a:lnTo>
                  <a:lnTo>
                    <a:pt x="402" y="18"/>
                  </a:lnTo>
                  <a:lnTo>
                    <a:pt x="522" y="0"/>
                  </a:lnTo>
                  <a:close/>
                </a:path>
              </a:pathLst>
            </a:custGeom>
            <a:solidFill>
              <a:srgbClr val="B22222"/>
            </a:solidFill>
            <a:ln w="9525">
              <a:solidFill>
                <a:srgbClr val="B22222"/>
              </a:solidFill>
              <a:prstDash val="solid"/>
              <a:round/>
              <a:headEnd/>
              <a:tailEnd/>
            </a:ln>
          </p:spPr>
          <p:txBody>
            <a:bodyPr/>
            <a:lstStyle/>
            <a:p>
              <a:endParaRPr lang="en-US"/>
            </a:p>
          </p:txBody>
        </p:sp>
        <p:sp>
          <p:nvSpPr>
            <p:cNvPr id="14442" name="Freeform 230"/>
            <p:cNvSpPr>
              <a:spLocks/>
            </p:cNvSpPr>
            <p:nvPr/>
          </p:nvSpPr>
          <p:spPr bwMode="auto">
            <a:xfrm>
              <a:off x="3279" y="2256"/>
              <a:ext cx="522" cy="180"/>
            </a:xfrm>
            <a:custGeom>
              <a:avLst/>
              <a:gdLst>
                <a:gd name="T0" fmla="*/ 522 w 522"/>
                <a:gd name="T1" fmla="*/ 0 h 180"/>
                <a:gd name="T2" fmla="*/ 522 w 522"/>
                <a:gd name="T3" fmla="*/ 24 h 180"/>
                <a:gd name="T4" fmla="*/ 504 w 522"/>
                <a:gd name="T5" fmla="*/ 42 h 180"/>
                <a:gd name="T6" fmla="*/ 474 w 522"/>
                <a:gd name="T7" fmla="*/ 60 h 180"/>
                <a:gd name="T8" fmla="*/ 468 w 522"/>
                <a:gd name="T9" fmla="*/ 54 h 180"/>
                <a:gd name="T10" fmla="*/ 450 w 522"/>
                <a:gd name="T11" fmla="*/ 78 h 180"/>
                <a:gd name="T12" fmla="*/ 402 w 522"/>
                <a:gd name="T13" fmla="*/ 102 h 180"/>
                <a:gd name="T14" fmla="*/ 390 w 522"/>
                <a:gd name="T15" fmla="*/ 126 h 180"/>
                <a:gd name="T16" fmla="*/ 372 w 522"/>
                <a:gd name="T17" fmla="*/ 132 h 180"/>
                <a:gd name="T18" fmla="*/ 372 w 522"/>
                <a:gd name="T19" fmla="*/ 150 h 180"/>
                <a:gd name="T20" fmla="*/ 294 w 522"/>
                <a:gd name="T21" fmla="*/ 162 h 180"/>
                <a:gd name="T22" fmla="*/ 132 w 522"/>
                <a:gd name="T23" fmla="*/ 174 h 180"/>
                <a:gd name="T24" fmla="*/ 0 w 522"/>
                <a:gd name="T25" fmla="*/ 180 h 180"/>
                <a:gd name="T26" fmla="*/ 12 w 522"/>
                <a:gd name="T27" fmla="*/ 168 h 180"/>
                <a:gd name="T28" fmla="*/ 0 w 522"/>
                <a:gd name="T29" fmla="*/ 150 h 180"/>
                <a:gd name="T30" fmla="*/ 18 w 522"/>
                <a:gd name="T31" fmla="*/ 138 h 180"/>
                <a:gd name="T32" fmla="*/ 18 w 522"/>
                <a:gd name="T33" fmla="*/ 126 h 180"/>
                <a:gd name="T34" fmla="*/ 30 w 522"/>
                <a:gd name="T35" fmla="*/ 108 h 180"/>
                <a:gd name="T36" fmla="*/ 30 w 522"/>
                <a:gd name="T37" fmla="*/ 102 h 180"/>
                <a:gd name="T38" fmla="*/ 36 w 522"/>
                <a:gd name="T39" fmla="*/ 54 h 180"/>
                <a:gd name="T40" fmla="*/ 42 w 522"/>
                <a:gd name="T41" fmla="*/ 60 h 180"/>
                <a:gd name="T42" fmla="*/ 126 w 522"/>
                <a:gd name="T43" fmla="*/ 54 h 180"/>
                <a:gd name="T44" fmla="*/ 126 w 522"/>
                <a:gd name="T45" fmla="*/ 42 h 180"/>
                <a:gd name="T46" fmla="*/ 402 w 522"/>
                <a:gd name="T47" fmla="*/ 18 h 180"/>
                <a:gd name="T48" fmla="*/ 522 w 522"/>
                <a:gd name="T49" fmla="*/ 0 h 180"/>
                <a:gd name="T50" fmla="*/ 522 w 522"/>
                <a:gd name="T51" fmla="*/ 6 h 18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22"/>
                <a:gd name="T79" fmla="*/ 0 h 180"/>
                <a:gd name="T80" fmla="*/ 522 w 522"/>
                <a:gd name="T81" fmla="*/ 180 h 18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22" h="180">
                  <a:moveTo>
                    <a:pt x="522" y="0"/>
                  </a:moveTo>
                  <a:lnTo>
                    <a:pt x="522" y="24"/>
                  </a:lnTo>
                  <a:lnTo>
                    <a:pt x="504" y="42"/>
                  </a:lnTo>
                  <a:lnTo>
                    <a:pt x="474" y="60"/>
                  </a:lnTo>
                  <a:lnTo>
                    <a:pt x="468" y="54"/>
                  </a:lnTo>
                  <a:lnTo>
                    <a:pt x="450" y="78"/>
                  </a:lnTo>
                  <a:lnTo>
                    <a:pt x="402" y="102"/>
                  </a:lnTo>
                  <a:lnTo>
                    <a:pt x="390" y="126"/>
                  </a:lnTo>
                  <a:lnTo>
                    <a:pt x="372" y="132"/>
                  </a:lnTo>
                  <a:lnTo>
                    <a:pt x="372" y="150"/>
                  </a:lnTo>
                  <a:lnTo>
                    <a:pt x="294" y="162"/>
                  </a:lnTo>
                  <a:lnTo>
                    <a:pt x="132" y="174"/>
                  </a:lnTo>
                  <a:lnTo>
                    <a:pt x="0" y="180"/>
                  </a:lnTo>
                  <a:lnTo>
                    <a:pt x="12" y="168"/>
                  </a:lnTo>
                  <a:lnTo>
                    <a:pt x="0" y="150"/>
                  </a:lnTo>
                  <a:lnTo>
                    <a:pt x="18" y="138"/>
                  </a:lnTo>
                  <a:lnTo>
                    <a:pt x="18" y="126"/>
                  </a:lnTo>
                  <a:lnTo>
                    <a:pt x="30" y="108"/>
                  </a:lnTo>
                  <a:lnTo>
                    <a:pt x="30" y="102"/>
                  </a:lnTo>
                  <a:lnTo>
                    <a:pt x="36" y="54"/>
                  </a:lnTo>
                  <a:lnTo>
                    <a:pt x="42" y="60"/>
                  </a:lnTo>
                  <a:lnTo>
                    <a:pt x="126" y="54"/>
                  </a:lnTo>
                  <a:lnTo>
                    <a:pt x="126" y="42"/>
                  </a:lnTo>
                  <a:lnTo>
                    <a:pt x="402" y="18"/>
                  </a:lnTo>
                  <a:lnTo>
                    <a:pt x="522" y="0"/>
                  </a:lnTo>
                  <a:lnTo>
                    <a:pt x="522" y="6"/>
                  </a:lnTo>
                </a:path>
              </a:pathLst>
            </a:custGeom>
            <a:noFill/>
            <a:ln w="9525">
              <a:solidFill>
                <a:srgbClr val="000000"/>
              </a:solidFill>
              <a:prstDash val="solid"/>
              <a:round/>
              <a:headEnd/>
              <a:tailEnd/>
            </a:ln>
          </p:spPr>
          <p:txBody>
            <a:bodyPr/>
            <a:lstStyle/>
            <a:p>
              <a:endParaRPr lang="en-US"/>
            </a:p>
          </p:txBody>
        </p:sp>
        <p:sp>
          <p:nvSpPr>
            <p:cNvPr id="14443" name="Freeform 231"/>
            <p:cNvSpPr>
              <a:spLocks/>
            </p:cNvSpPr>
            <p:nvPr/>
          </p:nvSpPr>
          <p:spPr bwMode="auto">
            <a:xfrm>
              <a:off x="2211" y="2316"/>
              <a:ext cx="864" cy="834"/>
            </a:xfrm>
            <a:custGeom>
              <a:avLst/>
              <a:gdLst>
                <a:gd name="T0" fmla="*/ 828 w 864"/>
                <a:gd name="T1" fmla="*/ 246 h 834"/>
                <a:gd name="T2" fmla="*/ 864 w 864"/>
                <a:gd name="T3" fmla="*/ 438 h 834"/>
                <a:gd name="T4" fmla="*/ 858 w 864"/>
                <a:gd name="T5" fmla="*/ 516 h 834"/>
                <a:gd name="T6" fmla="*/ 846 w 864"/>
                <a:gd name="T7" fmla="*/ 540 h 834"/>
                <a:gd name="T8" fmla="*/ 804 w 864"/>
                <a:gd name="T9" fmla="*/ 558 h 834"/>
                <a:gd name="T10" fmla="*/ 792 w 864"/>
                <a:gd name="T11" fmla="*/ 534 h 834"/>
                <a:gd name="T12" fmla="*/ 768 w 864"/>
                <a:gd name="T13" fmla="*/ 540 h 834"/>
                <a:gd name="T14" fmla="*/ 756 w 864"/>
                <a:gd name="T15" fmla="*/ 582 h 834"/>
                <a:gd name="T16" fmla="*/ 678 w 864"/>
                <a:gd name="T17" fmla="*/ 648 h 834"/>
                <a:gd name="T18" fmla="*/ 684 w 864"/>
                <a:gd name="T19" fmla="*/ 630 h 834"/>
                <a:gd name="T20" fmla="*/ 678 w 864"/>
                <a:gd name="T21" fmla="*/ 630 h 834"/>
                <a:gd name="T22" fmla="*/ 666 w 864"/>
                <a:gd name="T23" fmla="*/ 630 h 834"/>
                <a:gd name="T24" fmla="*/ 660 w 864"/>
                <a:gd name="T25" fmla="*/ 642 h 834"/>
                <a:gd name="T26" fmla="*/ 654 w 864"/>
                <a:gd name="T27" fmla="*/ 654 h 834"/>
                <a:gd name="T28" fmla="*/ 642 w 864"/>
                <a:gd name="T29" fmla="*/ 660 h 834"/>
                <a:gd name="T30" fmla="*/ 636 w 864"/>
                <a:gd name="T31" fmla="*/ 654 h 834"/>
                <a:gd name="T32" fmla="*/ 624 w 864"/>
                <a:gd name="T33" fmla="*/ 684 h 834"/>
                <a:gd name="T34" fmla="*/ 606 w 864"/>
                <a:gd name="T35" fmla="*/ 690 h 834"/>
                <a:gd name="T36" fmla="*/ 612 w 864"/>
                <a:gd name="T37" fmla="*/ 702 h 834"/>
                <a:gd name="T38" fmla="*/ 594 w 864"/>
                <a:gd name="T39" fmla="*/ 732 h 834"/>
                <a:gd name="T40" fmla="*/ 588 w 864"/>
                <a:gd name="T41" fmla="*/ 732 h 834"/>
                <a:gd name="T42" fmla="*/ 576 w 864"/>
                <a:gd name="T43" fmla="*/ 732 h 834"/>
                <a:gd name="T44" fmla="*/ 594 w 864"/>
                <a:gd name="T45" fmla="*/ 768 h 834"/>
                <a:gd name="T46" fmla="*/ 546 w 864"/>
                <a:gd name="T47" fmla="*/ 828 h 834"/>
                <a:gd name="T48" fmla="*/ 462 w 864"/>
                <a:gd name="T49" fmla="*/ 750 h 834"/>
                <a:gd name="T50" fmla="*/ 408 w 864"/>
                <a:gd name="T51" fmla="*/ 654 h 834"/>
                <a:gd name="T52" fmla="*/ 336 w 864"/>
                <a:gd name="T53" fmla="*/ 534 h 834"/>
                <a:gd name="T54" fmla="*/ 252 w 864"/>
                <a:gd name="T55" fmla="*/ 528 h 834"/>
                <a:gd name="T56" fmla="*/ 216 w 864"/>
                <a:gd name="T57" fmla="*/ 582 h 834"/>
                <a:gd name="T58" fmla="*/ 126 w 864"/>
                <a:gd name="T59" fmla="*/ 528 h 834"/>
                <a:gd name="T60" fmla="*/ 6 w 864"/>
                <a:gd name="T61" fmla="*/ 342 h 834"/>
                <a:gd name="T62" fmla="*/ 234 w 864"/>
                <a:gd name="T63" fmla="*/ 348 h 834"/>
                <a:gd name="T64" fmla="*/ 456 w 864"/>
                <a:gd name="T65" fmla="*/ 12 h 834"/>
                <a:gd name="T66" fmla="*/ 468 w 864"/>
                <a:gd name="T67" fmla="*/ 174 h 834"/>
                <a:gd name="T68" fmla="*/ 498 w 864"/>
                <a:gd name="T69" fmla="*/ 192 h 834"/>
                <a:gd name="T70" fmla="*/ 564 w 864"/>
                <a:gd name="T71" fmla="*/ 198 h 834"/>
                <a:gd name="T72" fmla="*/ 594 w 864"/>
                <a:gd name="T73" fmla="*/ 210 h 834"/>
                <a:gd name="T74" fmla="*/ 624 w 864"/>
                <a:gd name="T75" fmla="*/ 216 h 834"/>
                <a:gd name="T76" fmla="*/ 642 w 864"/>
                <a:gd name="T77" fmla="*/ 216 h 834"/>
                <a:gd name="T78" fmla="*/ 660 w 864"/>
                <a:gd name="T79" fmla="*/ 216 h 834"/>
                <a:gd name="T80" fmla="*/ 750 w 864"/>
                <a:gd name="T81" fmla="*/ 210 h 834"/>
                <a:gd name="T82" fmla="*/ 798 w 864"/>
                <a:gd name="T83" fmla="*/ 234 h 8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864"/>
                <a:gd name="T127" fmla="*/ 0 h 834"/>
                <a:gd name="T128" fmla="*/ 864 w 864"/>
                <a:gd name="T129" fmla="*/ 834 h 8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864" h="834">
                  <a:moveTo>
                    <a:pt x="798" y="234"/>
                  </a:moveTo>
                  <a:lnTo>
                    <a:pt x="828" y="246"/>
                  </a:lnTo>
                  <a:lnTo>
                    <a:pt x="828" y="366"/>
                  </a:lnTo>
                  <a:lnTo>
                    <a:pt x="864" y="438"/>
                  </a:lnTo>
                  <a:lnTo>
                    <a:pt x="852" y="474"/>
                  </a:lnTo>
                  <a:lnTo>
                    <a:pt x="858" y="516"/>
                  </a:lnTo>
                  <a:lnTo>
                    <a:pt x="840" y="534"/>
                  </a:lnTo>
                  <a:lnTo>
                    <a:pt x="846" y="540"/>
                  </a:lnTo>
                  <a:lnTo>
                    <a:pt x="786" y="570"/>
                  </a:lnTo>
                  <a:lnTo>
                    <a:pt x="804" y="558"/>
                  </a:lnTo>
                  <a:lnTo>
                    <a:pt x="786" y="558"/>
                  </a:lnTo>
                  <a:lnTo>
                    <a:pt x="792" y="534"/>
                  </a:lnTo>
                  <a:lnTo>
                    <a:pt x="774" y="546"/>
                  </a:lnTo>
                  <a:lnTo>
                    <a:pt x="768" y="540"/>
                  </a:lnTo>
                  <a:lnTo>
                    <a:pt x="774" y="576"/>
                  </a:lnTo>
                  <a:lnTo>
                    <a:pt x="756" y="582"/>
                  </a:lnTo>
                  <a:lnTo>
                    <a:pt x="756" y="600"/>
                  </a:lnTo>
                  <a:lnTo>
                    <a:pt x="678" y="648"/>
                  </a:lnTo>
                  <a:lnTo>
                    <a:pt x="720" y="618"/>
                  </a:lnTo>
                  <a:lnTo>
                    <a:pt x="684" y="630"/>
                  </a:lnTo>
                  <a:lnTo>
                    <a:pt x="684" y="618"/>
                  </a:lnTo>
                  <a:lnTo>
                    <a:pt x="678" y="630"/>
                  </a:lnTo>
                  <a:lnTo>
                    <a:pt x="672" y="624"/>
                  </a:lnTo>
                  <a:lnTo>
                    <a:pt x="666" y="630"/>
                  </a:lnTo>
                  <a:lnTo>
                    <a:pt x="654" y="624"/>
                  </a:lnTo>
                  <a:lnTo>
                    <a:pt x="660" y="642"/>
                  </a:lnTo>
                  <a:lnTo>
                    <a:pt x="672" y="642"/>
                  </a:lnTo>
                  <a:lnTo>
                    <a:pt x="654" y="654"/>
                  </a:lnTo>
                  <a:lnTo>
                    <a:pt x="642" y="636"/>
                  </a:lnTo>
                  <a:lnTo>
                    <a:pt x="642" y="660"/>
                  </a:lnTo>
                  <a:lnTo>
                    <a:pt x="636" y="666"/>
                  </a:lnTo>
                  <a:lnTo>
                    <a:pt x="636" y="654"/>
                  </a:lnTo>
                  <a:lnTo>
                    <a:pt x="612" y="672"/>
                  </a:lnTo>
                  <a:lnTo>
                    <a:pt x="624" y="684"/>
                  </a:lnTo>
                  <a:lnTo>
                    <a:pt x="594" y="684"/>
                  </a:lnTo>
                  <a:lnTo>
                    <a:pt x="606" y="690"/>
                  </a:lnTo>
                  <a:lnTo>
                    <a:pt x="606" y="702"/>
                  </a:lnTo>
                  <a:lnTo>
                    <a:pt x="612" y="702"/>
                  </a:lnTo>
                  <a:lnTo>
                    <a:pt x="600" y="732"/>
                  </a:lnTo>
                  <a:lnTo>
                    <a:pt x="594" y="732"/>
                  </a:lnTo>
                  <a:lnTo>
                    <a:pt x="594" y="720"/>
                  </a:lnTo>
                  <a:lnTo>
                    <a:pt x="588" y="732"/>
                  </a:lnTo>
                  <a:lnTo>
                    <a:pt x="576" y="720"/>
                  </a:lnTo>
                  <a:lnTo>
                    <a:pt x="576" y="732"/>
                  </a:lnTo>
                  <a:lnTo>
                    <a:pt x="600" y="732"/>
                  </a:lnTo>
                  <a:lnTo>
                    <a:pt x="594" y="768"/>
                  </a:lnTo>
                  <a:lnTo>
                    <a:pt x="618" y="834"/>
                  </a:lnTo>
                  <a:lnTo>
                    <a:pt x="546" y="828"/>
                  </a:lnTo>
                  <a:lnTo>
                    <a:pt x="480" y="798"/>
                  </a:lnTo>
                  <a:lnTo>
                    <a:pt x="462" y="750"/>
                  </a:lnTo>
                  <a:lnTo>
                    <a:pt x="456" y="702"/>
                  </a:lnTo>
                  <a:lnTo>
                    <a:pt x="408" y="654"/>
                  </a:lnTo>
                  <a:lnTo>
                    <a:pt x="372" y="570"/>
                  </a:lnTo>
                  <a:lnTo>
                    <a:pt x="336" y="534"/>
                  </a:lnTo>
                  <a:lnTo>
                    <a:pt x="276" y="516"/>
                  </a:lnTo>
                  <a:lnTo>
                    <a:pt x="252" y="528"/>
                  </a:lnTo>
                  <a:lnTo>
                    <a:pt x="234" y="564"/>
                  </a:lnTo>
                  <a:lnTo>
                    <a:pt x="216" y="582"/>
                  </a:lnTo>
                  <a:lnTo>
                    <a:pt x="198" y="576"/>
                  </a:lnTo>
                  <a:lnTo>
                    <a:pt x="126" y="528"/>
                  </a:lnTo>
                  <a:lnTo>
                    <a:pt x="108" y="450"/>
                  </a:lnTo>
                  <a:lnTo>
                    <a:pt x="6" y="342"/>
                  </a:lnTo>
                  <a:lnTo>
                    <a:pt x="0" y="330"/>
                  </a:lnTo>
                  <a:lnTo>
                    <a:pt x="234" y="348"/>
                  </a:lnTo>
                  <a:lnTo>
                    <a:pt x="264" y="0"/>
                  </a:lnTo>
                  <a:lnTo>
                    <a:pt x="456" y="12"/>
                  </a:lnTo>
                  <a:lnTo>
                    <a:pt x="444" y="162"/>
                  </a:lnTo>
                  <a:lnTo>
                    <a:pt x="468" y="174"/>
                  </a:lnTo>
                  <a:lnTo>
                    <a:pt x="486" y="174"/>
                  </a:lnTo>
                  <a:lnTo>
                    <a:pt x="498" y="192"/>
                  </a:lnTo>
                  <a:lnTo>
                    <a:pt x="540" y="204"/>
                  </a:lnTo>
                  <a:lnTo>
                    <a:pt x="564" y="198"/>
                  </a:lnTo>
                  <a:lnTo>
                    <a:pt x="582" y="222"/>
                  </a:lnTo>
                  <a:lnTo>
                    <a:pt x="594" y="210"/>
                  </a:lnTo>
                  <a:lnTo>
                    <a:pt x="612" y="228"/>
                  </a:lnTo>
                  <a:lnTo>
                    <a:pt x="624" y="216"/>
                  </a:lnTo>
                  <a:lnTo>
                    <a:pt x="630" y="234"/>
                  </a:lnTo>
                  <a:lnTo>
                    <a:pt x="642" y="216"/>
                  </a:lnTo>
                  <a:lnTo>
                    <a:pt x="648" y="222"/>
                  </a:lnTo>
                  <a:lnTo>
                    <a:pt x="660" y="216"/>
                  </a:lnTo>
                  <a:lnTo>
                    <a:pt x="678" y="234"/>
                  </a:lnTo>
                  <a:lnTo>
                    <a:pt x="750" y="210"/>
                  </a:lnTo>
                  <a:lnTo>
                    <a:pt x="798" y="240"/>
                  </a:lnTo>
                  <a:lnTo>
                    <a:pt x="798" y="234"/>
                  </a:lnTo>
                  <a:close/>
                </a:path>
              </a:pathLst>
            </a:custGeom>
            <a:solidFill>
              <a:srgbClr val="FF4500"/>
            </a:solidFill>
            <a:ln w="9525">
              <a:solidFill>
                <a:srgbClr val="FF4500"/>
              </a:solidFill>
              <a:prstDash val="solid"/>
              <a:round/>
              <a:headEnd/>
              <a:tailEnd/>
            </a:ln>
          </p:spPr>
          <p:txBody>
            <a:bodyPr/>
            <a:lstStyle/>
            <a:p>
              <a:endParaRPr lang="en-US"/>
            </a:p>
          </p:txBody>
        </p:sp>
        <p:sp>
          <p:nvSpPr>
            <p:cNvPr id="14444" name="Freeform 232"/>
            <p:cNvSpPr>
              <a:spLocks/>
            </p:cNvSpPr>
            <p:nvPr/>
          </p:nvSpPr>
          <p:spPr bwMode="auto">
            <a:xfrm>
              <a:off x="2211" y="2316"/>
              <a:ext cx="864" cy="834"/>
            </a:xfrm>
            <a:custGeom>
              <a:avLst/>
              <a:gdLst>
                <a:gd name="T0" fmla="*/ 828 w 864"/>
                <a:gd name="T1" fmla="*/ 246 h 834"/>
                <a:gd name="T2" fmla="*/ 864 w 864"/>
                <a:gd name="T3" fmla="*/ 438 h 834"/>
                <a:gd name="T4" fmla="*/ 858 w 864"/>
                <a:gd name="T5" fmla="*/ 516 h 834"/>
                <a:gd name="T6" fmla="*/ 846 w 864"/>
                <a:gd name="T7" fmla="*/ 540 h 834"/>
                <a:gd name="T8" fmla="*/ 804 w 864"/>
                <a:gd name="T9" fmla="*/ 558 h 834"/>
                <a:gd name="T10" fmla="*/ 792 w 864"/>
                <a:gd name="T11" fmla="*/ 534 h 834"/>
                <a:gd name="T12" fmla="*/ 768 w 864"/>
                <a:gd name="T13" fmla="*/ 540 h 834"/>
                <a:gd name="T14" fmla="*/ 756 w 864"/>
                <a:gd name="T15" fmla="*/ 582 h 834"/>
                <a:gd name="T16" fmla="*/ 678 w 864"/>
                <a:gd name="T17" fmla="*/ 648 h 834"/>
                <a:gd name="T18" fmla="*/ 684 w 864"/>
                <a:gd name="T19" fmla="*/ 630 h 834"/>
                <a:gd name="T20" fmla="*/ 678 w 864"/>
                <a:gd name="T21" fmla="*/ 630 h 834"/>
                <a:gd name="T22" fmla="*/ 666 w 864"/>
                <a:gd name="T23" fmla="*/ 630 h 834"/>
                <a:gd name="T24" fmla="*/ 660 w 864"/>
                <a:gd name="T25" fmla="*/ 642 h 834"/>
                <a:gd name="T26" fmla="*/ 654 w 864"/>
                <a:gd name="T27" fmla="*/ 654 h 834"/>
                <a:gd name="T28" fmla="*/ 642 w 864"/>
                <a:gd name="T29" fmla="*/ 660 h 834"/>
                <a:gd name="T30" fmla="*/ 636 w 864"/>
                <a:gd name="T31" fmla="*/ 654 h 834"/>
                <a:gd name="T32" fmla="*/ 624 w 864"/>
                <a:gd name="T33" fmla="*/ 684 h 834"/>
                <a:gd name="T34" fmla="*/ 606 w 864"/>
                <a:gd name="T35" fmla="*/ 690 h 834"/>
                <a:gd name="T36" fmla="*/ 612 w 864"/>
                <a:gd name="T37" fmla="*/ 702 h 834"/>
                <a:gd name="T38" fmla="*/ 594 w 864"/>
                <a:gd name="T39" fmla="*/ 732 h 834"/>
                <a:gd name="T40" fmla="*/ 588 w 864"/>
                <a:gd name="T41" fmla="*/ 732 h 834"/>
                <a:gd name="T42" fmla="*/ 576 w 864"/>
                <a:gd name="T43" fmla="*/ 732 h 834"/>
                <a:gd name="T44" fmla="*/ 594 w 864"/>
                <a:gd name="T45" fmla="*/ 768 h 834"/>
                <a:gd name="T46" fmla="*/ 546 w 864"/>
                <a:gd name="T47" fmla="*/ 828 h 834"/>
                <a:gd name="T48" fmla="*/ 462 w 864"/>
                <a:gd name="T49" fmla="*/ 750 h 834"/>
                <a:gd name="T50" fmla="*/ 408 w 864"/>
                <a:gd name="T51" fmla="*/ 654 h 834"/>
                <a:gd name="T52" fmla="*/ 336 w 864"/>
                <a:gd name="T53" fmla="*/ 534 h 834"/>
                <a:gd name="T54" fmla="*/ 252 w 864"/>
                <a:gd name="T55" fmla="*/ 528 h 834"/>
                <a:gd name="T56" fmla="*/ 216 w 864"/>
                <a:gd name="T57" fmla="*/ 582 h 834"/>
                <a:gd name="T58" fmla="*/ 126 w 864"/>
                <a:gd name="T59" fmla="*/ 528 h 834"/>
                <a:gd name="T60" fmla="*/ 6 w 864"/>
                <a:gd name="T61" fmla="*/ 342 h 834"/>
                <a:gd name="T62" fmla="*/ 234 w 864"/>
                <a:gd name="T63" fmla="*/ 348 h 834"/>
                <a:gd name="T64" fmla="*/ 456 w 864"/>
                <a:gd name="T65" fmla="*/ 12 h 834"/>
                <a:gd name="T66" fmla="*/ 468 w 864"/>
                <a:gd name="T67" fmla="*/ 174 h 834"/>
                <a:gd name="T68" fmla="*/ 498 w 864"/>
                <a:gd name="T69" fmla="*/ 192 h 834"/>
                <a:gd name="T70" fmla="*/ 564 w 864"/>
                <a:gd name="T71" fmla="*/ 198 h 834"/>
                <a:gd name="T72" fmla="*/ 594 w 864"/>
                <a:gd name="T73" fmla="*/ 210 h 834"/>
                <a:gd name="T74" fmla="*/ 624 w 864"/>
                <a:gd name="T75" fmla="*/ 216 h 834"/>
                <a:gd name="T76" fmla="*/ 642 w 864"/>
                <a:gd name="T77" fmla="*/ 216 h 834"/>
                <a:gd name="T78" fmla="*/ 660 w 864"/>
                <a:gd name="T79" fmla="*/ 216 h 834"/>
                <a:gd name="T80" fmla="*/ 750 w 864"/>
                <a:gd name="T81" fmla="*/ 210 h 834"/>
                <a:gd name="T82" fmla="*/ 798 w 864"/>
                <a:gd name="T83" fmla="*/ 234 h 8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864"/>
                <a:gd name="T127" fmla="*/ 0 h 834"/>
                <a:gd name="T128" fmla="*/ 864 w 864"/>
                <a:gd name="T129" fmla="*/ 834 h 8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864" h="834">
                  <a:moveTo>
                    <a:pt x="798" y="234"/>
                  </a:moveTo>
                  <a:lnTo>
                    <a:pt x="828" y="246"/>
                  </a:lnTo>
                  <a:lnTo>
                    <a:pt x="828" y="366"/>
                  </a:lnTo>
                  <a:lnTo>
                    <a:pt x="864" y="438"/>
                  </a:lnTo>
                  <a:lnTo>
                    <a:pt x="852" y="474"/>
                  </a:lnTo>
                  <a:lnTo>
                    <a:pt x="858" y="516"/>
                  </a:lnTo>
                  <a:lnTo>
                    <a:pt x="840" y="534"/>
                  </a:lnTo>
                  <a:lnTo>
                    <a:pt x="846" y="540"/>
                  </a:lnTo>
                  <a:lnTo>
                    <a:pt x="786" y="570"/>
                  </a:lnTo>
                  <a:lnTo>
                    <a:pt x="804" y="558"/>
                  </a:lnTo>
                  <a:lnTo>
                    <a:pt x="786" y="558"/>
                  </a:lnTo>
                  <a:lnTo>
                    <a:pt x="792" y="534"/>
                  </a:lnTo>
                  <a:lnTo>
                    <a:pt x="774" y="546"/>
                  </a:lnTo>
                  <a:lnTo>
                    <a:pt x="768" y="540"/>
                  </a:lnTo>
                  <a:lnTo>
                    <a:pt x="774" y="576"/>
                  </a:lnTo>
                  <a:lnTo>
                    <a:pt x="756" y="582"/>
                  </a:lnTo>
                  <a:lnTo>
                    <a:pt x="756" y="600"/>
                  </a:lnTo>
                  <a:lnTo>
                    <a:pt x="678" y="648"/>
                  </a:lnTo>
                  <a:lnTo>
                    <a:pt x="720" y="618"/>
                  </a:lnTo>
                  <a:lnTo>
                    <a:pt x="684" y="630"/>
                  </a:lnTo>
                  <a:lnTo>
                    <a:pt x="684" y="618"/>
                  </a:lnTo>
                  <a:lnTo>
                    <a:pt x="678" y="630"/>
                  </a:lnTo>
                  <a:lnTo>
                    <a:pt x="672" y="624"/>
                  </a:lnTo>
                  <a:lnTo>
                    <a:pt x="666" y="630"/>
                  </a:lnTo>
                  <a:lnTo>
                    <a:pt x="654" y="624"/>
                  </a:lnTo>
                  <a:lnTo>
                    <a:pt x="660" y="642"/>
                  </a:lnTo>
                  <a:lnTo>
                    <a:pt x="672" y="642"/>
                  </a:lnTo>
                  <a:lnTo>
                    <a:pt x="654" y="654"/>
                  </a:lnTo>
                  <a:lnTo>
                    <a:pt x="642" y="636"/>
                  </a:lnTo>
                  <a:lnTo>
                    <a:pt x="642" y="660"/>
                  </a:lnTo>
                  <a:lnTo>
                    <a:pt x="636" y="666"/>
                  </a:lnTo>
                  <a:lnTo>
                    <a:pt x="636" y="654"/>
                  </a:lnTo>
                  <a:lnTo>
                    <a:pt x="612" y="672"/>
                  </a:lnTo>
                  <a:lnTo>
                    <a:pt x="624" y="684"/>
                  </a:lnTo>
                  <a:lnTo>
                    <a:pt x="594" y="684"/>
                  </a:lnTo>
                  <a:lnTo>
                    <a:pt x="606" y="690"/>
                  </a:lnTo>
                  <a:lnTo>
                    <a:pt x="606" y="702"/>
                  </a:lnTo>
                  <a:lnTo>
                    <a:pt x="612" y="702"/>
                  </a:lnTo>
                  <a:lnTo>
                    <a:pt x="600" y="732"/>
                  </a:lnTo>
                  <a:lnTo>
                    <a:pt x="594" y="732"/>
                  </a:lnTo>
                  <a:lnTo>
                    <a:pt x="594" y="720"/>
                  </a:lnTo>
                  <a:lnTo>
                    <a:pt x="588" y="732"/>
                  </a:lnTo>
                  <a:lnTo>
                    <a:pt x="576" y="720"/>
                  </a:lnTo>
                  <a:lnTo>
                    <a:pt x="576" y="732"/>
                  </a:lnTo>
                  <a:lnTo>
                    <a:pt x="600" y="732"/>
                  </a:lnTo>
                  <a:lnTo>
                    <a:pt x="594" y="768"/>
                  </a:lnTo>
                  <a:lnTo>
                    <a:pt x="618" y="834"/>
                  </a:lnTo>
                  <a:lnTo>
                    <a:pt x="546" y="828"/>
                  </a:lnTo>
                  <a:lnTo>
                    <a:pt x="480" y="798"/>
                  </a:lnTo>
                  <a:lnTo>
                    <a:pt x="462" y="750"/>
                  </a:lnTo>
                  <a:lnTo>
                    <a:pt x="456" y="702"/>
                  </a:lnTo>
                  <a:lnTo>
                    <a:pt x="408" y="654"/>
                  </a:lnTo>
                  <a:lnTo>
                    <a:pt x="372" y="570"/>
                  </a:lnTo>
                  <a:lnTo>
                    <a:pt x="336" y="534"/>
                  </a:lnTo>
                  <a:lnTo>
                    <a:pt x="276" y="516"/>
                  </a:lnTo>
                  <a:lnTo>
                    <a:pt x="252" y="528"/>
                  </a:lnTo>
                  <a:lnTo>
                    <a:pt x="234" y="564"/>
                  </a:lnTo>
                  <a:lnTo>
                    <a:pt x="216" y="582"/>
                  </a:lnTo>
                  <a:lnTo>
                    <a:pt x="198" y="576"/>
                  </a:lnTo>
                  <a:lnTo>
                    <a:pt x="126" y="528"/>
                  </a:lnTo>
                  <a:lnTo>
                    <a:pt x="108" y="450"/>
                  </a:lnTo>
                  <a:lnTo>
                    <a:pt x="6" y="342"/>
                  </a:lnTo>
                  <a:lnTo>
                    <a:pt x="0" y="330"/>
                  </a:lnTo>
                  <a:lnTo>
                    <a:pt x="234" y="348"/>
                  </a:lnTo>
                  <a:lnTo>
                    <a:pt x="264" y="0"/>
                  </a:lnTo>
                  <a:lnTo>
                    <a:pt x="456" y="12"/>
                  </a:lnTo>
                  <a:lnTo>
                    <a:pt x="444" y="162"/>
                  </a:lnTo>
                  <a:lnTo>
                    <a:pt x="468" y="174"/>
                  </a:lnTo>
                  <a:lnTo>
                    <a:pt x="486" y="174"/>
                  </a:lnTo>
                  <a:lnTo>
                    <a:pt x="498" y="192"/>
                  </a:lnTo>
                  <a:lnTo>
                    <a:pt x="540" y="204"/>
                  </a:lnTo>
                  <a:lnTo>
                    <a:pt x="564" y="198"/>
                  </a:lnTo>
                  <a:lnTo>
                    <a:pt x="582" y="222"/>
                  </a:lnTo>
                  <a:lnTo>
                    <a:pt x="594" y="210"/>
                  </a:lnTo>
                  <a:lnTo>
                    <a:pt x="612" y="228"/>
                  </a:lnTo>
                  <a:lnTo>
                    <a:pt x="624" y="216"/>
                  </a:lnTo>
                  <a:lnTo>
                    <a:pt x="630" y="234"/>
                  </a:lnTo>
                  <a:lnTo>
                    <a:pt x="642" y="216"/>
                  </a:lnTo>
                  <a:lnTo>
                    <a:pt x="648" y="222"/>
                  </a:lnTo>
                  <a:lnTo>
                    <a:pt x="660" y="216"/>
                  </a:lnTo>
                  <a:lnTo>
                    <a:pt x="678" y="234"/>
                  </a:lnTo>
                  <a:lnTo>
                    <a:pt x="750" y="210"/>
                  </a:lnTo>
                  <a:lnTo>
                    <a:pt x="798" y="240"/>
                  </a:lnTo>
                  <a:lnTo>
                    <a:pt x="798" y="234"/>
                  </a:lnTo>
                  <a:lnTo>
                    <a:pt x="798" y="240"/>
                  </a:lnTo>
                </a:path>
              </a:pathLst>
            </a:custGeom>
            <a:noFill/>
            <a:ln w="9525">
              <a:solidFill>
                <a:srgbClr val="000000"/>
              </a:solidFill>
              <a:prstDash val="solid"/>
              <a:round/>
              <a:headEnd/>
              <a:tailEnd/>
            </a:ln>
          </p:spPr>
          <p:txBody>
            <a:bodyPr/>
            <a:lstStyle/>
            <a:p>
              <a:endParaRPr lang="en-US"/>
            </a:p>
          </p:txBody>
        </p:sp>
        <p:sp>
          <p:nvSpPr>
            <p:cNvPr id="14445" name="Freeform 233"/>
            <p:cNvSpPr>
              <a:spLocks/>
            </p:cNvSpPr>
            <p:nvPr/>
          </p:nvSpPr>
          <p:spPr bwMode="auto">
            <a:xfrm>
              <a:off x="1803" y="1800"/>
              <a:ext cx="348" cy="438"/>
            </a:xfrm>
            <a:custGeom>
              <a:avLst/>
              <a:gdLst>
                <a:gd name="T0" fmla="*/ 306 w 348"/>
                <a:gd name="T1" fmla="*/ 438 h 438"/>
                <a:gd name="T2" fmla="*/ 0 w 348"/>
                <a:gd name="T3" fmla="*/ 384 h 438"/>
                <a:gd name="T4" fmla="*/ 78 w 348"/>
                <a:gd name="T5" fmla="*/ 0 h 438"/>
                <a:gd name="T6" fmla="*/ 132 w 348"/>
                <a:gd name="T7" fmla="*/ 12 h 438"/>
                <a:gd name="T8" fmla="*/ 246 w 348"/>
                <a:gd name="T9" fmla="*/ 30 h 438"/>
                <a:gd name="T10" fmla="*/ 234 w 348"/>
                <a:gd name="T11" fmla="*/ 108 h 438"/>
                <a:gd name="T12" fmla="*/ 348 w 348"/>
                <a:gd name="T13" fmla="*/ 126 h 438"/>
                <a:gd name="T14" fmla="*/ 312 w 348"/>
                <a:gd name="T15" fmla="*/ 390 h 438"/>
                <a:gd name="T16" fmla="*/ 306 w 348"/>
                <a:gd name="T17" fmla="*/ 438 h 4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8"/>
                <a:gd name="T28" fmla="*/ 0 h 438"/>
                <a:gd name="T29" fmla="*/ 348 w 348"/>
                <a:gd name="T30" fmla="*/ 438 h 4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8" h="438">
                  <a:moveTo>
                    <a:pt x="306" y="438"/>
                  </a:moveTo>
                  <a:lnTo>
                    <a:pt x="0" y="384"/>
                  </a:lnTo>
                  <a:lnTo>
                    <a:pt x="78" y="0"/>
                  </a:lnTo>
                  <a:lnTo>
                    <a:pt x="132" y="12"/>
                  </a:lnTo>
                  <a:lnTo>
                    <a:pt x="246" y="30"/>
                  </a:lnTo>
                  <a:lnTo>
                    <a:pt x="234" y="108"/>
                  </a:lnTo>
                  <a:lnTo>
                    <a:pt x="348" y="126"/>
                  </a:lnTo>
                  <a:lnTo>
                    <a:pt x="312" y="390"/>
                  </a:lnTo>
                  <a:lnTo>
                    <a:pt x="306" y="438"/>
                  </a:lnTo>
                  <a:close/>
                </a:path>
              </a:pathLst>
            </a:custGeom>
            <a:solidFill>
              <a:srgbClr val="FF8C00"/>
            </a:solidFill>
            <a:ln w="9525">
              <a:solidFill>
                <a:srgbClr val="FF8C00"/>
              </a:solidFill>
              <a:prstDash val="solid"/>
              <a:round/>
              <a:headEnd/>
              <a:tailEnd/>
            </a:ln>
          </p:spPr>
          <p:txBody>
            <a:bodyPr/>
            <a:lstStyle/>
            <a:p>
              <a:endParaRPr lang="en-US"/>
            </a:p>
          </p:txBody>
        </p:sp>
        <p:sp>
          <p:nvSpPr>
            <p:cNvPr id="14446" name="Freeform 234"/>
            <p:cNvSpPr>
              <a:spLocks/>
            </p:cNvSpPr>
            <p:nvPr/>
          </p:nvSpPr>
          <p:spPr bwMode="auto">
            <a:xfrm>
              <a:off x="1803" y="1800"/>
              <a:ext cx="348" cy="444"/>
            </a:xfrm>
            <a:custGeom>
              <a:avLst/>
              <a:gdLst>
                <a:gd name="T0" fmla="*/ 306 w 348"/>
                <a:gd name="T1" fmla="*/ 438 h 444"/>
                <a:gd name="T2" fmla="*/ 0 w 348"/>
                <a:gd name="T3" fmla="*/ 384 h 444"/>
                <a:gd name="T4" fmla="*/ 78 w 348"/>
                <a:gd name="T5" fmla="*/ 0 h 444"/>
                <a:gd name="T6" fmla="*/ 132 w 348"/>
                <a:gd name="T7" fmla="*/ 12 h 444"/>
                <a:gd name="T8" fmla="*/ 246 w 348"/>
                <a:gd name="T9" fmla="*/ 30 h 444"/>
                <a:gd name="T10" fmla="*/ 234 w 348"/>
                <a:gd name="T11" fmla="*/ 108 h 444"/>
                <a:gd name="T12" fmla="*/ 348 w 348"/>
                <a:gd name="T13" fmla="*/ 126 h 444"/>
                <a:gd name="T14" fmla="*/ 312 w 348"/>
                <a:gd name="T15" fmla="*/ 390 h 444"/>
                <a:gd name="T16" fmla="*/ 306 w 348"/>
                <a:gd name="T17" fmla="*/ 438 h 444"/>
                <a:gd name="T18" fmla="*/ 306 w 348"/>
                <a:gd name="T19" fmla="*/ 444 h 4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48"/>
                <a:gd name="T31" fmla="*/ 0 h 444"/>
                <a:gd name="T32" fmla="*/ 348 w 348"/>
                <a:gd name="T33" fmla="*/ 444 h 44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48" h="444">
                  <a:moveTo>
                    <a:pt x="306" y="438"/>
                  </a:moveTo>
                  <a:lnTo>
                    <a:pt x="0" y="384"/>
                  </a:lnTo>
                  <a:lnTo>
                    <a:pt x="78" y="0"/>
                  </a:lnTo>
                  <a:lnTo>
                    <a:pt x="132" y="12"/>
                  </a:lnTo>
                  <a:lnTo>
                    <a:pt x="246" y="30"/>
                  </a:lnTo>
                  <a:lnTo>
                    <a:pt x="234" y="108"/>
                  </a:lnTo>
                  <a:lnTo>
                    <a:pt x="348" y="126"/>
                  </a:lnTo>
                  <a:lnTo>
                    <a:pt x="312" y="390"/>
                  </a:lnTo>
                  <a:lnTo>
                    <a:pt x="306" y="438"/>
                  </a:lnTo>
                  <a:lnTo>
                    <a:pt x="306" y="444"/>
                  </a:lnTo>
                </a:path>
              </a:pathLst>
            </a:custGeom>
            <a:noFill/>
            <a:ln w="9525">
              <a:solidFill>
                <a:srgbClr val="000000"/>
              </a:solidFill>
              <a:prstDash val="solid"/>
              <a:round/>
              <a:headEnd/>
              <a:tailEnd/>
            </a:ln>
          </p:spPr>
          <p:txBody>
            <a:bodyPr/>
            <a:lstStyle/>
            <a:p>
              <a:endParaRPr lang="en-US"/>
            </a:p>
          </p:txBody>
        </p:sp>
        <p:sp>
          <p:nvSpPr>
            <p:cNvPr id="14447" name="Freeform 235"/>
            <p:cNvSpPr>
              <a:spLocks/>
            </p:cNvSpPr>
            <p:nvPr/>
          </p:nvSpPr>
          <p:spPr bwMode="auto">
            <a:xfrm>
              <a:off x="4155" y="1494"/>
              <a:ext cx="102" cy="198"/>
            </a:xfrm>
            <a:custGeom>
              <a:avLst/>
              <a:gdLst>
                <a:gd name="T0" fmla="*/ 90 w 102"/>
                <a:gd name="T1" fmla="*/ 186 h 198"/>
                <a:gd name="T2" fmla="*/ 66 w 102"/>
                <a:gd name="T3" fmla="*/ 192 h 198"/>
                <a:gd name="T4" fmla="*/ 48 w 102"/>
                <a:gd name="T5" fmla="*/ 198 h 198"/>
                <a:gd name="T6" fmla="*/ 42 w 102"/>
                <a:gd name="T7" fmla="*/ 192 h 198"/>
                <a:gd name="T8" fmla="*/ 30 w 102"/>
                <a:gd name="T9" fmla="*/ 138 h 198"/>
                <a:gd name="T10" fmla="*/ 24 w 102"/>
                <a:gd name="T11" fmla="*/ 138 h 198"/>
                <a:gd name="T12" fmla="*/ 12 w 102"/>
                <a:gd name="T13" fmla="*/ 102 h 198"/>
                <a:gd name="T14" fmla="*/ 0 w 102"/>
                <a:gd name="T15" fmla="*/ 30 h 198"/>
                <a:gd name="T16" fmla="*/ 96 w 102"/>
                <a:gd name="T17" fmla="*/ 0 h 198"/>
                <a:gd name="T18" fmla="*/ 102 w 102"/>
                <a:gd name="T19" fmla="*/ 42 h 198"/>
                <a:gd name="T20" fmla="*/ 84 w 102"/>
                <a:gd name="T21" fmla="*/ 66 h 198"/>
                <a:gd name="T22" fmla="*/ 78 w 102"/>
                <a:gd name="T23" fmla="*/ 120 h 198"/>
                <a:gd name="T24" fmla="*/ 90 w 102"/>
                <a:gd name="T25" fmla="*/ 186 h 19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198"/>
                <a:gd name="T41" fmla="*/ 102 w 102"/>
                <a:gd name="T42" fmla="*/ 198 h 19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198">
                  <a:moveTo>
                    <a:pt x="90" y="186"/>
                  </a:moveTo>
                  <a:lnTo>
                    <a:pt x="66" y="192"/>
                  </a:lnTo>
                  <a:lnTo>
                    <a:pt x="48" y="198"/>
                  </a:lnTo>
                  <a:lnTo>
                    <a:pt x="42" y="192"/>
                  </a:lnTo>
                  <a:lnTo>
                    <a:pt x="30" y="138"/>
                  </a:lnTo>
                  <a:lnTo>
                    <a:pt x="24" y="138"/>
                  </a:lnTo>
                  <a:lnTo>
                    <a:pt x="12" y="102"/>
                  </a:lnTo>
                  <a:lnTo>
                    <a:pt x="0" y="30"/>
                  </a:lnTo>
                  <a:lnTo>
                    <a:pt x="96" y="0"/>
                  </a:lnTo>
                  <a:lnTo>
                    <a:pt x="102" y="42"/>
                  </a:lnTo>
                  <a:lnTo>
                    <a:pt x="84" y="66"/>
                  </a:lnTo>
                  <a:lnTo>
                    <a:pt x="78" y="120"/>
                  </a:lnTo>
                  <a:lnTo>
                    <a:pt x="90" y="186"/>
                  </a:lnTo>
                  <a:close/>
                </a:path>
              </a:pathLst>
            </a:custGeom>
            <a:solidFill>
              <a:srgbClr val="FFAA00"/>
            </a:solidFill>
            <a:ln w="9525">
              <a:solidFill>
                <a:srgbClr val="FFAA00"/>
              </a:solidFill>
              <a:prstDash val="solid"/>
              <a:round/>
              <a:headEnd/>
              <a:tailEnd/>
            </a:ln>
          </p:spPr>
          <p:txBody>
            <a:bodyPr/>
            <a:lstStyle/>
            <a:p>
              <a:endParaRPr lang="en-US"/>
            </a:p>
          </p:txBody>
        </p:sp>
        <p:sp>
          <p:nvSpPr>
            <p:cNvPr id="14448" name="Freeform 236"/>
            <p:cNvSpPr>
              <a:spLocks/>
            </p:cNvSpPr>
            <p:nvPr/>
          </p:nvSpPr>
          <p:spPr bwMode="auto">
            <a:xfrm>
              <a:off x="4155" y="1494"/>
              <a:ext cx="102" cy="198"/>
            </a:xfrm>
            <a:custGeom>
              <a:avLst/>
              <a:gdLst>
                <a:gd name="T0" fmla="*/ 90 w 102"/>
                <a:gd name="T1" fmla="*/ 186 h 198"/>
                <a:gd name="T2" fmla="*/ 66 w 102"/>
                <a:gd name="T3" fmla="*/ 192 h 198"/>
                <a:gd name="T4" fmla="*/ 48 w 102"/>
                <a:gd name="T5" fmla="*/ 198 h 198"/>
                <a:gd name="T6" fmla="*/ 42 w 102"/>
                <a:gd name="T7" fmla="*/ 192 h 198"/>
                <a:gd name="T8" fmla="*/ 30 w 102"/>
                <a:gd name="T9" fmla="*/ 138 h 198"/>
                <a:gd name="T10" fmla="*/ 24 w 102"/>
                <a:gd name="T11" fmla="*/ 138 h 198"/>
                <a:gd name="T12" fmla="*/ 12 w 102"/>
                <a:gd name="T13" fmla="*/ 102 h 198"/>
                <a:gd name="T14" fmla="*/ 0 w 102"/>
                <a:gd name="T15" fmla="*/ 30 h 198"/>
                <a:gd name="T16" fmla="*/ 96 w 102"/>
                <a:gd name="T17" fmla="*/ 0 h 198"/>
                <a:gd name="T18" fmla="*/ 102 w 102"/>
                <a:gd name="T19" fmla="*/ 42 h 198"/>
                <a:gd name="T20" fmla="*/ 84 w 102"/>
                <a:gd name="T21" fmla="*/ 66 h 198"/>
                <a:gd name="T22" fmla="*/ 78 w 102"/>
                <a:gd name="T23" fmla="*/ 120 h 198"/>
                <a:gd name="T24" fmla="*/ 90 w 102"/>
                <a:gd name="T25" fmla="*/ 186 h 198"/>
                <a:gd name="T26" fmla="*/ 90 w 102"/>
                <a:gd name="T27" fmla="*/ 192 h 19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2"/>
                <a:gd name="T43" fmla="*/ 0 h 198"/>
                <a:gd name="T44" fmla="*/ 102 w 102"/>
                <a:gd name="T45" fmla="*/ 198 h 19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2" h="198">
                  <a:moveTo>
                    <a:pt x="90" y="186"/>
                  </a:moveTo>
                  <a:lnTo>
                    <a:pt x="66" y="192"/>
                  </a:lnTo>
                  <a:lnTo>
                    <a:pt x="48" y="198"/>
                  </a:lnTo>
                  <a:lnTo>
                    <a:pt x="42" y="192"/>
                  </a:lnTo>
                  <a:lnTo>
                    <a:pt x="30" y="138"/>
                  </a:lnTo>
                  <a:lnTo>
                    <a:pt x="24" y="138"/>
                  </a:lnTo>
                  <a:lnTo>
                    <a:pt x="12" y="102"/>
                  </a:lnTo>
                  <a:lnTo>
                    <a:pt x="0" y="30"/>
                  </a:lnTo>
                  <a:lnTo>
                    <a:pt x="96" y="0"/>
                  </a:lnTo>
                  <a:lnTo>
                    <a:pt x="102" y="42"/>
                  </a:lnTo>
                  <a:lnTo>
                    <a:pt x="84" y="66"/>
                  </a:lnTo>
                  <a:lnTo>
                    <a:pt x="78" y="120"/>
                  </a:lnTo>
                  <a:lnTo>
                    <a:pt x="90" y="186"/>
                  </a:lnTo>
                  <a:lnTo>
                    <a:pt x="90" y="192"/>
                  </a:lnTo>
                </a:path>
              </a:pathLst>
            </a:custGeom>
            <a:noFill/>
            <a:ln w="9525">
              <a:solidFill>
                <a:srgbClr val="000000"/>
              </a:solidFill>
              <a:prstDash val="solid"/>
              <a:round/>
              <a:headEnd/>
              <a:tailEnd/>
            </a:ln>
          </p:spPr>
          <p:txBody>
            <a:bodyPr/>
            <a:lstStyle/>
            <a:p>
              <a:endParaRPr lang="en-US"/>
            </a:p>
          </p:txBody>
        </p:sp>
        <p:sp>
          <p:nvSpPr>
            <p:cNvPr id="14449" name="Freeform 237"/>
            <p:cNvSpPr>
              <a:spLocks/>
            </p:cNvSpPr>
            <p:nvPr/>
          </p:nvSpPr>
          <p:spPr bwMode="auto">
            <a:xfrm>
              <a:off x="4167" y="2076"/>
              <a:ext cx="6" cy="18"/>
            </a:xfrm>
            <a:custGeom>
              <a:avLst/>
              <a:gdLst>
                <a:gd name="T0" fmla="*/ 6 w 6"/>
                <a:gd name="T1" fmla="*/ 0 h 18"/>
                <a:gd name="T2" fmla="*/ 0 w 6"/>
                <a:gd name="T3" fmla="*/ 18 h 18"/>
                <a:gd name="T4" fmla="*/ 0 w 6"/>
                <a:gd name="T5" fmla="*/ 0 h 18"/>
                <a:gd name="T6" fmla="*/ 6 w 6"/>
                <a:gd name="T7" fmla="*/ 0 h 18"/>
                <a:gd name="T8" fmla="*/ 0 60000 65536"/>
                <a:gd name="T9" fmla="*/ 0 60000 65536"/>
                <a:gd name="T10" fmla="*/ 0 60000 65536"/>
                <a:gd name="T11" fmla="*/ 0 60000 65536"/>
                <a:gd name="T12" fmla="*/ 0 w 6"/>
                <a:gd name="T13" fmla="*/ 0 h 18"/>
                <a:gd name="T14" fmla="*/ 6 w 6"/>
                <a:gd name="T15" fmla="*/ 18 h 18"/>
              </a:gdLst>
              <a:ahLst/>
              <a:cxnLst>
                <a:cxn ang="T8">
                  <a:pos x="T0" y="T1"/>
                </a:cxn>
                <a:cxn ang="T9">
                  <a:pos x="T2" y="T3"/>
                </a:cxn>
                <a:cxn ang="T10">
                  <a:pos x="T4" y="T5"/>
                </a:cxn>
                <a:cxn ang="T11">
                  <a:pos x="T6" y="T7"/>
                </a:cxn>
              </a:cxnLst>
              <a:rect l="T12" t="T13" r="T14" b="T15"/>
              <a:pathLst>
                <a:path w="6" h="18">
                  <a:moveTo>
                    <a:pt x="6" y="0"/>
                  </a:moveTo>
                  <a:lnTo>
                    <a:pt x="0" y="18"/>
                  </a:lnTo>
                  <a:lnTo>
                    <a:pt x="0" y="0"/>
                  </a:lnTo>
                  <a:lnTo>
                    <a:pt x="6" y="0"/>
                  </a:lnTo>
                  <a:close/>
                </a:path>
              </a:pathLst>
            </a:custGeom>
            <a:solidFill>
              <a:srgbClr val="FF8C00"/>
            </a:solidFill>
            <a:ln w="9525">
              <a:solidFill>
                <a:srgbClr val="FF8C00"/>
              </a:solidFill>
              <a:prstDash val="solid"/>
              <a:round/>
              <a:headEnd/>
              <a:tailEnd/>
            </a:ln>
          </p:spPr>
          <p:txBody>
            <a:bodyPr/>
            <a:lstStyle/>
            <a:p>
              <a:endParaRPr lang="en-US"/>
            </a:p>
          </p:txBody>
        </p:sp>
        <p:sp>
          <p:nvSpPr>
            <p:cNvPr id="14450" name="Freeform 238"/>
            <p:cNvSpPr>
              <a:spLocks/>
            </p:cNvSpPr>
            <p:nvPr/>
          </p:nvSpPr>
          <p:spPr bwMode="auto">
            <a:xfrm>
              <a:off x="4167" y="2076"/>
              <a:ext cx="6" cy="18"/>
            </a:xfrm>
            <a:custGeom>
              <a:avLst/>
              <a:gdLst>
                <a:gd name="T0" fmla="*/ 6 w 6"/>
                <a:gd name="T1" fmla="*/ 0 h 18"/>
                <a:gd name="T2" fmla="*/ 0 w 6"/>
                <a:gd name="T3" fmla="*/ 18 h 18"/>
                <a:gd name="T4" fmla="*/ 0 w 6"/>
                <a:gd name="T5" fmla="*/ 0 h 18"/>
                <a:gd name="T6" fmla="*/ 6 w 6"/>
                <a:gd name="T7" fmla="*/ 0 h 18"/>
                <a:gd name="T8" fmla="*/ 6 w 6"/>
                <a:gd name="T9" fmla="*/ 6 h 18"/>
                <a:gd name="T10" fmla="*/ 0 60000 65536"/>
                <a:gd name="T11" fmla="*/ 0 60000 65536"/>
                <a:gd name="T12" fmla="*/ 0 60000 65536"/>
                <a:gd name="T13" fmla="*/ 0 60000 65536"/>
                <a:gd name="T14" fmla="*/ 0 60000 65536"/>
                <a:gd name="T15" fmla="*/ 0 w 6"/>
                <a:gd name="T16" fmla="*/ 0 h 18"/>
                <a:gd name="T17" fmla="*/ 6 w 6"/>
                <a:gd name="T18" fmla="*/ 18 h 18"/>
              </a:gdLst>
              <a:ahLst/>
              <a:cxnLst>
                <a:cxn ang="T10">
                  <a:pos x="T0" y="T1"/>
                </a:cxn>
                <a:cxn ang="T11">
                  <a:pos x="T2" y="T3"/>
                </a:cxn>
                <a:cxn ang="T12">
                  <a:pos x="T4" y="T5"/>
                </a:cxn>
                <a:cxn ang="T13">
                  <a:pos x="T6" y="T7"/>
                </a:cxn>
                <a:cxn ang="T14">
                  <a:pos x="T8" y="T9"/>
                </a:cxn>
              </a:cxnLst>
              <a:rect l="T15" t="T16" r="T17" b="T18"/>
              <a:pathLst>
                <a:path w="6" h="18">
                  <a:moveTo>
                    <a:pt x="6" y="0"/>
                  </a:moveTo>
                  <a:lnTo>
                    <a:pt x="0" y="18"/>
                  </a:ln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14451" name="Freeform 239"/>
            <p:cNvSpPr>
              <a:spLocks/>
            </p:cNvSpPr>
            <p:nvPr/>
          </p:nvSpPr>
          <p:spPr bwMode="auto">
            <a:xfrm>
              <a:off x="4137" y="2076"/>
              <a:ext cx="24" cy="78"/>
            </a:xfrm>
            <a:custGeom>
              <a:avLst/>
              <a:gdLst>
                <a:gd name="T0" fmla="*/ 24 w 24"/>
                <a:gd name="T1" fmla="*/ 0 h 78"/>
                <a:gd name="T2" fmla="*/ 6 w 24"/>
                <a:gd name="T3" fmla="*/ 78 h 78"/>
                <a:gd name="T4" fmla="*/ 0 w 24"/>
                <a:gd name="T5" fmla="*/ 54 h 78"/>
                <a:gd name="T6" fmla="*/ 12 w 24"/>
                <a:gd name="T7" fmla="*/ 12 h 78"/>
                <a:gd name="T8" fmla="*/ 12 w 24"/>
                <a:gd name="T9" fmla="*/ 6 h 78"/>
                <a:gd name="T10" fmla="*/ 24 w 24"/>
                <a:gd name="T11" fmla="*/ 0 h 78"/>
                <a:gd name="T12" fmla="*/ 0 60000 65536"/>
                <a:gd name="T13" fmla="*/ 0 60000 65536"/>
                <a:gd name="T14" fmla="*/ 0 60000 65536"/>
                <a:gd name="T15" fmla="*/ 0 60000 65536"/>
                <a:gd name="T16" fmla="*/ 0 60000 65536"/>
                <a:gd name="T17" fmla="*/ 0 60000 65536"/>
                <a:gd name="T18" fmla="*/ 0 w 24"/>
                <a:gd name="T19" fmla="*/ 0 h 78"/>
                <a:gd name="T20" fmla="*/ 24 w 24"/>
                <a:gd name="T21" fmla="*/ 78 h 78"/>
              </a:gdLst>
              <a:ahLst/>
              <a:cxnLst>
                <a:cxn ang="T12">
                  <a:pos x="T0" y="T1"/>
                </a:cxn>
                <a:cxn ang="T13">
                  <a:pos x="T2" y="T3"/>
                </a:cxn>
                <a:cxn ang="T14">
                  <a:pos x="T4" y="T5"/>
                </a:cxn>
                <a:cxn ang="T15">
                  <a:pos x="T6" y="T7"/>
                </a:cxn>
                <a:cxn ang="T16">
                  <a:pos x="T8" y="T9"/>
                </a:cxn>
                <a:cxn ang="T17">
                  <a:pos x="T10" y="T11"/>
                </a:cxn>
              </a:cxnLst>
              <a:rect l="T18" t="T19" r="T20" b="T21"/>
              <a:pathLst>
                <a:path w="24" h="78">
                  <a:moveTo>
                    <a:pt x="24" y="0"/>
                  </a:moveTo>
                  <a:lnTo>
                    <a:pt x="6" y="78"/>
                  </a:lnTo>
                  <a:lnTo>
                    <a:pt x="0" y="54"/>
                  </a:lnTo>
                  <a:lnTo>
                    <a:pt x="12" y="12"/>
                  </a:lnTo>
                  <a:lnTo>
                    <a:pt x="12" y="6"/>
                  </a:lnTo>
                  <a:lnTo>
                    <a:pt x="24" y="0"/>
                  </a:lnTo>
                  <a:close/>
                </a:path>
              </a:pathLst>
            </a:custGeom>
            <a:solidFill>
              <a:srgbClr val="FF8C00"/>
            </a:solidFill>
            <a:ln w="9525">
              <a:solidFill>
                <a:srgbClr val="FF8C00"/>
              </a:solidFill>
              <a:prstDash val="solid"/>
              <a:round/>
              <a:headEnd/>
              <a:tailEnd/>
            </a:ln>
          </p:spPr>
          <p:txBody>
            <a:bodyPr/>
            <a:lstStyle/>
            <a:p>
              <a:endParaRPr lang="en-US"/>
            </a:p>
          </p:txBody>
        </p:sp>
        <p:sp>
          <p:nvSpPr>
            <p:cNvPr id="14452" name="Freeform 240"/>
            <p:cNvSpPr>
              <a:spLocks/>
            </p:cNvSpPr>
            <p:nvPr/>
          </p:nvSpPr>
          <p:spPr bwMode="auto">
            <a:xfrm>
              <a:off x="4137" y="2076"/>
              <a:ext cx="24" cy="78"/>
            </a:xfrm>
            <a:custGeom>
              <a:avLst/>
              <a:gdLst>
                <a:gd name="T0" fmla="*/ 24 w 24"/>
                <a:gd name="T1" fmla="*/ 0 h 78"/>
                <a:gd name="T2" fmla="*/ 6 w 24"/>
                <a:gd name="T3" fmla="*/ 78 h 78"/>
                <a:gd name="T4" fmla="*/ 0 w 24"/>
                <a:gd name="T5" fmla="*/ 54 h 78"/>
                <a:gd name="T6" fmla="*/ 12 w 24"/>
                <a:gd name="T7" fmla="*/ 12 h 78"/>
                <a:gd name="T8" fmla="*/ 12 w 24"/>
                <a:gd name="T9" fmla="*/ 6 h 78"/>
                <a:gd name="T10" fmla="*/ 24 w 24"/>
                <a:gd name="T11" fmla="*/ 0 h 78"/>
                <a:gd name="T12" fmla="*/ 24 w 24"/>
                <a:gd name="T13" fmla="*/ 6 h 78"/>
                <a:gd name="T14" fmla="*/ 0 60000 65536"/>
                <a:gd name="T15" fmla="*/ 0 60000 65536"/>
                <a:gd name="T16" fmla="*/ 0 60000 65536"/>
                <a:gd name="T17" fmla="*/ 0 60000 65536"/>
                <a:gd name="T18" fmla="*/ 0 60000 65536"/>
                <a:gd name="T19" fmla="*/ 0 60000 65536"/>
                <a:gd name="T20" fmla="*/ 0 60000 65536"/>
                <a:gd name="T21" fmla="*/ 0 w 24"/>
                <a:gd name="T22" fmla="*/ 0 h 78"/>
                <a:gd name="T23" fmla="*/ 24 w 24"/>
                <a:gd name="T24" fmla="*/ 78 h 7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78">
                  <a:moveTo>
                    <a:pt x="24" y="0"/>
                  </a:moveTo>
                  <a:lnTo>
                    <a:pt x="6" y="78"/>
                  </a:lnTo>
                  <a:lnTo>
                    <a:pt x="0" y="54"/>
                  </a:lnTo>
                  <a:lnTo>
                    <a:pt x="12" y="12"/>
                  </a:lnTo>
                  <a:lnTo>
                    <a:pt x="12" y="6"/>
                  </a:lnTo>
                  <a:lnTo>
                    <a:pt x="24" y="0"/>
                  </a:lnTo>
                  <a:lnTo>
                    <a:pt x="24" y="6"/>
                  </a:lnTo>
                </a:path>
              </a:pathLst>
            </a:custGeom>
            <a:noFill/>
            <a:ln w="9525">
              <a:solidFill>
                <a:srgbClr val="000000"/>
              </a:solidFill>
              <a:prstDash val="solid"/>
              <a:round/>
              <a:headEnd/>
              <a:tailEnd/>
            </a:ln>
          </p:spPr>
          <p:txBody>
            <a:bodyPr/>
            <a:lstStyle/>
            <a:p>
              <a:endParaRPr lang="en-US"/>
            </a:p>
          </p:txBody>
        </p:sp>
        <p:sp>
          <p:nvSpPr>
            <p:cNvPr id="14453" name="Freeform 241"/>
            <p:cNvSpPr>
              <a:spLocks/>
            </p:cNvSpPr>
            <p:nvPr/>
          </p:nvSpPr>
          <p:spPr bwMode="auto">
            <a:xfrm>
              <a:off x="3681" y="2004"/>
              <a:ext cx="474" cy="270"/>
            </a:xfrm>
            <a:custGeom>
              <a:avLst/>
              <a:gdLst>
                <a:gd name="T0" fmla="*/ 474 w 474"/>
                <a:gd name="T1" fmla="*/ 192 h 270"/>
                <a:gd name="T2" fmla="*/ 468 w 474"/>
                <a:gd name="T3" fmla="*/ 186 h 270"/>
                <a:gd name="T4" fmla="*/ 474 w 474"/>
                <a:gd name="T5" fmla="*/ 192 h 270"/>
                <a:gd name="T6" fmla="*/ 468 w 474"/>
                <a:gd name="T7" fmla="*/ 198 h 270"/>
                <a:gd name="T8" fmla="*/ 120 w 474"/>
                <a:gd name="T9" fmla="*/ 252 h 270"/>
                <a:gd name="T10" fmla="*/ 0 w 474"/>
                <a:gd name="T11" fmla="*/ 270 h 270"/>
                <a:gd name="T12" fmla="*/ 30 w 474"/>
                <a:gd name="T13" fmla="*/ 258 h 270"/>
                <a:gd name="T14" fmla="*/ 90 w 474"/>
                <a:gd name="T15" fmla="*/ 186 h 270"/>
                <a:gd name="T16" fmla="*/ 96 w 474"/>
                <a:gd name="T17" fmla="*/ 198 h 270"/>
                <a:gd name="T18" fmla="*/ 114 w 474"/>
                <a:gd name="T19" fmla="*/ 210 h 270"/>
                <a:gd name="T20" fmla="*/ 186 w 474"/>
                <a:gd name="T21" fmla="*/ 180 h 270"/>
                <a:gd name="T22" fmla="*/ 198 w 474"/>
                <a:gd name="T23" fmla="*/ 162 h 270"/>
                <a:gd name="T24" fmla="*/ 192 w 474"/>
                <a:gd name="T25" fmla="*/ 156 h 270"/>
                <a:gd name="T26" fmla="*/ 216 w 474"/>
                <a:gd name="T27" fmla="*/ 84 h 270"/>
                <a:gd name="T28" fmla="*/ 240 w 474"/>
                <a:gd name="T29" fmla="*/ 90 h 270"/>
                <a:gd name="T30" fmla="*/ 252 w 474"/>
                <a:gd name="T31" fmla="*/ 60 h 270"/>
                <a:gd name="T32" fmla="*/ 264 w 474"/>
                <a:gd name="T33" fmla="*/ 60 h 270"/>
                <a:gd name="T34" fmla="*/ 282 w 474"/>
                <a:gd name="T35" fmla="*/ 24 h 270"/>
                <a:gd name="T36" fmla="*/ 282 w 474"/>
                <a:gd name="T37" fmla="*/ 0 h 270"/>
                <a:gd name="T38" fmla="*/ 318 w 474"/>
                <a:gd name="T39" fmla="*/ 18 h 270"/>
                <a:gd name="T40" fmla="*/ 324 w 474"/>
                <a:gd name="T41" fmla="*/ 6 h 270"/>
                <a:gd name="T42" fmla="*/ 360 w 474"/>
                <a:gd name="T43" fmla="*/ 24 h 270"/>
                <a:gd name="T44" fmla="*/ 372 w 474"/>
                <a:gd name="T45" fmla="*/ 36 h 270"/>
                <a:gd name="T46" fmla="*/ 360 w 474"/>
                <a:gd name="T47" fmla="*/ 66 h 270"/>
                <a:gd name="T48" fmla="*/ 366 w 474"/>
                <a:gd name="T49" fmla="*/ 78 h 270"/>
                <a:gd name="T50" fmla="*/ 372 w 474"/>
                <a:gd name="T51" fmla="*/ 66 h 270"/>
                <a:gd name="T52" fmla="*/ 384 w 474"/>
                <a:gd name="T53" fmla="*/ 84 h 270"/>
                <a:gd name="T54" fmla="*/ 432 w 474"/>
                <a:gd name="T55" fmla="*/ 96 h 270"/>
                <a:gd name="T56" fmla="*/ 426 w 474"/>
                <a:gd name="T57" fmla="*/ 120 h 270"/>
                <a:gd name="T58" fmla="*/ 390 w 474"/>
                <a:gd name="T59" fmla="*/ 96 h 270"/>
                <a:gd name="T60" fmla="*/ 420 w 474"/>
                <a:gd name="T61" fmla="*/ 120 h 270"/>
                <a:gd name="T62" fmla="*/ 432 w 474"/>
                <a:gd name="T63" fmla="*/ 120 h 270"/>
                <a:gd name="T64" fmla="*/ 426 w 474"/>
                <a:gd name="T65" fmla="*/ 126 h 270"/>
                <a:gd name="T66" fmla="*/ 438 w 474"/>
                <a:gd name="T67" fmla="*/ 132 h 270"/>
                <a:gd name="T68" fmla="*/ 438 w 474"/>
                <a:gd name="T69" fmla="*/ 138 h 270"/>
                <a:gd name="T70" fmla="*/ 426 w 474"/>
                <a:gd name="T71" fmla="*/ 138 h 270"/>
                <a:gd name="T72" fmla="*/ 432 w 474"/>
                <a:gd name="T73" fmla="*/ 150 h 270"/>
                <a:gd name="T74" fmla="*/ 402 w 474"/>
                <a:gd name="T75" fmla="*/ 132 h 270"/>
                <a:gd name="T76" fmla="*/ 444 w 474"/>
                <a:gd name="T77" fmla="*/ 162 h 270"/>
                <a:gd name="T78" fmla="*/ 438 w 474"/>
                <a:gd name="T79" fmla="*/ 168 h 270"/>
                <a:gd name="T80" fmla="*/ 402 w 474"/>
                <a:gd name="T81" fmla="*/ 150 h 270"/>
                <a:gd name="T82" fmla="*/ 396 w 474"/>
                <a:gd name="T83" fmla="*/ 156 h 270"/>
                <a:gd name="T84" fmla="*/ 414 w 474"/>
                <a:gd name="T85" fmla="*/ 156 h 270"/>
                <a:gd name="T86" fmla="*/ 432 w 474"/>
                <a:gd name="T87" fmla="*/ 174 h 270"/>
                <a:gd name="T88" fmla="*/ 462 w 474"/>
                <a:gd name="T89" fmla="*/ 168 h 270"/>
                <a:gd name="T90" fmla="*/ 474 w 474"/>
                <a:gd name="T91" fmla="*/ 192 h 27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74"/>
                <a:gd name="T139" fmla="*/ 0 h 270"/>
                <a:gd name="T140" fmla="*/ 474 w 474"/>
                <a:gd name="T141" fmla="*/ 270 h 27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74" h="270">
                  <a:moveTo>
                    <a:pt x="474" y="192"/>
                  </a:moveTo>
                  <a:lnTo>
                    <a:pt x="468" y="186"/>
                  </a:lnTo>
                  <a:lnTo>
                    <a:pt x="474" y="192"/>
                  </a:lnTo>
                  <a:lnTo>
                    <a:pt x="468" y="198"/>
                  </a:lnTo>
                  <a:lnTo>
                    <a:pt x="120" y="252"/>
                  </a:lnTo>
                  <a:lnTo>
                    <a:pt x="0" y="270"/>
                  </a:lnTo>
                  <a:lnTo>
                    <a:pt x="30" y="258"/>
                  </a:lnTo>
                  <a:lnTo>
                    <a:pt x="90" y="186"/>
                  </a:lnTo>
                  <a:lnTo>
                    <a:pt x="96" y="198"/>
                  </a:lnTo>
                  <a:lnTo>
                    <a:pt x="114" y="210"/>
                  </a:lnTo>
                  <a:lnTo>
                    <a:pt x="186" y="180"/>
                  </a:lnTo>
                  <a:lnTo>
                    <a:pt x="198" y="162"/>
                  </a:lnTo>
                  <a:lnTo>
                    <a:pt x="192" y="156"/>
                  </a:lnTo>
                  <a:lnTo>
                    <a:pt x="216" y="84"/>
                  </a:lnTo>
                  <a:lnTo>
                    <a:pt x="240" y="90"/>
                  </a:lnTo>
                  <a:lnTo>
                    <a:pt x="252" y="60"/>
                  </a:lnTo>
                  <a:lnTo>
                    <a:pt x="264" y="60"/>
                  </a:lnTo>
                  <a:lnTo>
                    <a:pt x="282" y="24"/>
                  </a:lnTo>
                  <a:lnTo>
                    <a:pt x="282" y="0"/>
                  </a:lnTo>
                  <a:lnTo>
                    <a:pt x="318" y="18"/>
                  </a:lnTo>
                  <a:lnTo>
                    <a:pt x="324" y="6"/>
                  </a:lnTo>
                  <a:lnTo>
                    <a:pt x="360" y="24"/>
                  </a:lnTo>
                  <a:lnTo>
                    <a:pt x="372" y="36"/>
                  </a:lnTo>
                  <a:lnTo>
                    <a:pt x="360" y="66"/>
                  </a:lnTo>
                  <a:lnTo>
                    <a:pt x="366" y="78"/>
                  </a:lnTo>
                  <a:lnTo>
                    <a:pt x="372" y="66"/>
                  </a:lnTo>
                  <a:lnTo>
                    <a:pt x="384" y="84"/>
                  </a:lnTo>
                  <a:lnTo>
                    <a:pt x="432" y="96"/>
                  </a:lnTo>
                  <a:lnTo>
                    <a:pt x="426" y="120"/>
                  </a:lnTo>
                  <a:lnTo>
                    <a:pt x="390" y="96"/>
                  </a:lnTo>
                  <a:lnTo>
                    <a:pt x="420" y="120"/>
                  </a:lnTo>
                  <a:lnTo>
                    <a:pt x="432" y="120"/>
                  </a:lnTo>
                  <a:lnTo>
                    <a:pt x="426" y="126"/>
                  </a:lnTo>
                  <a:lnTo>
                    <a:pt x="438" y="132"/>
                  </a:lnTo>
                  <a:lnTo>
                    <a:pt x="438" y="138"/>
                  </a:lnTo>
                  <a:lnTo>
                    <a:pt x="426" y="138"/>
                  </a:lnTo>
                  <a:lnTo>
                    <a:pt x="432" y="150"/>
                  </a:lnTo>
                  <a:lnTo>
                    <a:pt x="402" y="132"/>
                  </a:lnTo>
                  <a:lnTo>
                    <a:pt x="444" y="162"/>
                  </a:lnTo>
                  <a:lnTo>
                    <a:pt x="438" y="168"/>
                  </a:lnTo>
                  <a:lnTo>
                    <a:pt x="402" y="150"/>
                  </a:lnTo>
                  <a:lnTo>
                    <a:pt x="396" y="156"/>
                  </a:lnTo>
                  <a:lnTo>
                    <a:pt x="414" y="156"/>
                  </a:lnTo>
                  <a:lnTo>
                    <a:pt x="432" y="174"/>
                  </a:lnTo>
                  <a:lnTo>
                    <a:pt x="462" y="168"/>
                  </a:lnTo>
                  <a:lnTo>
                    <a:pt x="474" y="192"/>
                  </a:lnTo>
                  <a:close/>
                </a:path>
              </a:pathLst>
            </a:custGeom>
            <a:solidFill>
              <a:srgbClr val="FF8C00"/>
            </a:solidFill>
            <a:ln w="9525">
              <a:solidFill>
                <a:srgbClr val="FF8C00"/>
              </a:solidFill>
              <a:prstDash val="solid"/>
              <a:round/>
              <a:headEnd/>
              <a:tailEnd/>
            </a:ln>
          </p:spPr>
          <p:txBody>
            <a:bodyPr/>
            <a:lstStyle/>
            <a:p>
              <a:endParaRPr lang="en-US"/>
            </a:p>
          </p:txBody>
        </p:sp>
        <p:sp>
          <p:nvSpPr>
            <p:cNvPr id="14454" name="Freeform 242"/>
            <p:cNvSpPr>
              <a:spLocks/>
            </p:cNvSpPr>
            <p:nvPr/>
          </p:nvSpPr>
          <p:spPr bwMode="auto">
            <a:xfrm>
              <a:off x="3681" y="2004"/>
              <a:ext cx="474" cy="270"/>
            </a:xfrm>
            <a:custGeom>
              <a:avLst/>
              <a:gdLst>
                <a:gd name="T0" fmla="*/ 474 w 474"/>
                <a:gd name="T1" fmla="*/ 192 h 270"/>
                <a:gd name="T2" fmla="*/ 468 w 474"/>
                <a:gd name="T3" fmla="*/ 186 h 270"/>
                <a:gd name="T4" fmla="*/ 474 w 474"/>
                <a:gd name="T5" fmla="*/ 192 h 270"/>
                <a:gd name="T6" fmla="*/ 468 w 474"/>
                <a:gd name="T7" fmla="*/ 198 h 270"/>
                <a:gd name="T8" fmla="*/ 120 w 474"/>
                <a:gd name="T9" fmla="*/ 252 h 270"/>
                <a:gd name="T10" fmla="*/ 0 w 474"/>
                <a:gd name="T11" fmla="*/ 270 h 270"/>
                <a:gd name="T12" fmla="*/ 30 w 474"/>
                <a:gd name="T13" fmla="*/ 258 h 270"/>
                <a:gd name="T14" fmla="*/ 90 w 474"/>
                <a:gd name="T15" fmla="*/ 186 h 270"/>
                <a:gd name="T16" fmla="*/ 96 w 474"/>
                <a:gd name="T17" fmla="*/ 198 h 270"/>
                <a:gd name="T18" fmla="*/ 114 w 474"/>
                <a:gd name="T19" fmla="*/ 210 h 270"/>
                <a:gd name="T20" fmla="*/ 186 w 474"/>
                <a:gd name="T21" fmla="*/ 180 h 270"/>
                <a:gd name="T22" fmla="*/ 198 w 474"/>
                <a:gd name="T23" fmla="*/ 162 h 270"/>
                <a:gd name="T24" fmla="*/ 192 w 474"/>
                <a:gd name="T25" fmla="*/ 156 h 270"/>
                <a:gd name="T26" fmla="*/ 216 w 474"/>
                <a:gd name="T27" fmla="*/ 84 h 270"/>
                <a:gd name="T28" fmla="*/ 240 w 474"/>
                <a:gd name="T29" fmla="*/ 90 h 270"/>
                <a:gd name="T30" fmla="*/ 252 w 474"/>
                <a:gd name="T31" fmla="*/ 60 h 270"/>
                <a:gd name="T32" fmla="*/ 264 w 474"/>
                <a:gd name="T33" fmla="*/ 60 h 270"/>
                <a:gd name="T34" fmla="*/ 282 w 474"/>
                <a:gd name="T35" fmla="*/ 24 h 270"/>
                <a:gd name="T36" fmla="*/ 282 w 474"/>
                <a:gd name="T37" fmla="*/ 0 h 270"/>
                <a:gd name="T38" fmla="*/ 318 w 474"/>
                <a:gd name="T39" fmla="*/ 18 h 270"/>
                <a:gd name="T40" fmla="*/ 324 w 474"/>
                <a:gd name="T41" fmla="*/ 6 h 270"/>
                <a:gd name="T42" fmla="*/ 360 w 474"/>
                <a:gd name="T43" fmla="*/ 24 h 270"/>
                <a:gd name="T44" fmla="*/ 372 w 474"/>
                <a:gd name="T45" fmla="*/ 36 h 270"/>
                <a:gd name="T46" fmla="*/ 360 w 474"/>
                <a:gd name="T47" fmla="*/ 66 h 270"/>
                <a:gd name="T48" fmla="*/ 366 w 474"/>
                <a:gd name="T49" fmla="*/ 78 h 270"/>
                <a:gd name="T50" fmla="*/ 372 w 474"/>
                <a:gd name="T51" fmla="*/ 66 h 270"/>
                <a:gd name="T52" fmla="*/ 384 w 474"/>
                <a:gd name="T53" fmla="*/ 84 h 270"/>
                <a:gd name="T54" fmla="*/ 432 w 474"/>
                <a:gd name="T55" fmla="*/ 96 h 270"/>
                <a:gd name="T56" fmla="*/ 426 w 474"/>
                <a:gd name="T57" fmla="*/ 120 h 270"/>
                <a:gd name="T58" fmla="*/ 390 w 474"/>
                <a:gd name="T59" fmla="*/ 96 h 270"/>
                <a:gd name="T60" fmla="*/ 420 w 474"/>
                <a:gd name="T61" fmla="*/ 120 h 270"/>
                <a:gd name="T62" fmla="*/ 432 w 474"/>
                <a:gd name="T63" fmla="*/ 120 h 270"/>
                <a:gd name="T64" fmla="*/ 426 w 474"/>
                <a:gd name="T65" fmla="*/ 126 h 270"/>
                <a:gd name="T66" fmla="*/ 438 w 474"/>
                <a:gd name="T67" fmla="*/ 132 h 270"/>
                <a:gd name="T68" fmla="*/ 438 w 474"/>
                <a:gd name="T69" fmla="*/ 138 h 270"/>
                <a:gd name="T70" fmla="*/ 426 w 474"/>
                <a:gd name="T71" fmla="*/ 138 h 270"/>
                <a:gd name="T72" fmla="*/ 432 w 474"/>
                <a:gd name="T73" fmla="*/ 150 h 270"/>
                <a:gd name="T74" fmla="*/ 402 w 474"/>
                <a:gd name="T75" fmla="*/ 132 h 270"/>
                <a:gd name="T76" fmla="*/ 444 w 474"/>
                <a:gd name="T77" fmla="*/ 162 h 270"/>
                <a:gd name="T78" fmla="*/ 438 w 474"/>
                <a:gd name="T79" fmla="*/ 168 h 270"/>
                <a:gd name="T80" fmla="*/ 402 w 474"/>
                <a:gd name="T81" fmla="*/ 150 h 270"/>
                <a:gd name="T82" fmla="*/ 396 w 474"/>
                <a:gd name="T83" fmla="*/ 156 h 270"/>
                <a:gd name="T84" fmla="*/ 414 w 474"/>
                <a:gd name="T85" fmla="*/ 156 h 270"/>
                <a:gd name="T86" fmla="*/ 432 w 474"/>
                <a:gd name="T87" fmla="*/ 174 h 270"/>
                <a:gd name="T88" fmla="*/ 462 w 474"/>
                <a:gd name="T89" fmla="*/ 168 h 270"/>
                <a:gd name="T90" fmla="*/ 474 w 474"/>
                <a:gd name="T91" fmla="*/ 192 h 270"/>
                <a:gd name="T92" fmla="*/ 474 w 474"/>
                <a:gd name="T93" fmla="*/ 198 h 2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74"/>
                <a:gd name="T142" fmla="*/ 0 h 270"/>
                <a:gd name="T143" fmla="*/ 474 w 474"/>
                <a:gd name="T144" fmla="*/ 270 h 2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74" h="270">
                  <a:moveTo>
                    <a:pt x="474" y="192"/>
                  </a:moveTo>
                  <a:lnTo>
                    <a:pt x="468" y="186"/>
                  </a:lnTo>
                  <a:lnTo>
                    <a:pt x="474" y="192"/>
                  </a:lnTo>
                  <a:lnTo>
                    <a:pt x="468" y="198"/>
                  </a:lnTo>
                  <a:lnTo>
                    <a:pt x="120" y="252"/>
                  </a:lnTo>
                  <a:lnTo>
                    <a:pt x="0" y="270"/>
                  </a:lnTo>
                  <a:lnTo>
                    <a:pt x="30" y="258"/>
                  </a:lnTo>
                  <a:lnTo>
                    <a:pt x="90" y="186"/>
                  </a:lnTo>
                  <a:lnTo>
                    <a:pt x="96" y="198"/>
                  </a:lnTo>
                  <a:lnTo>
                    <a:pt x="114" y="210"/>
                  </a:lnTo>
                  <a:lnTo>
                    <a:pt x="186" y="180"/>
                  </a:lnTo>
                  <a:lnTo>
                    <a:pt x="198" y="162"/>
                  </a:lnTo>
                  <a:lnTo>
                    <a:pt x="192" y="156"/>
                  </a:lnTo>
                  <a:lnTo>
                    <a:pt x="216" y="84"/>
                  </a:lnTo>
                  <a:lnTo>
                    <a:pt x="240" y="90"/>
                  </a:lnTo>
                  <a:lnTo>
                    <a:pt x="252" y="60"/>
                  </a:lnTo>
                  <a:lnTo>
                    <a:pt x="264" y="60"/>
                  </a:lnTo>
                  <a:lnTo>
                    <a:pt x="282" y="24"/>
                  </a:lnTo>
                  <a:lnTo>
                    <a:pt x="282" y="0"/>
                  </a:lnTo>
                  <a:lnTo>
                    <a:pt x="318" y="18"/>
                  </a:lnTo>
                  <a:lnTo>
                    <a:pt x="324" y="6"/>
                  </a:lnTo>
                  <a:lnTo>
                    <a:pt x="360" y="24"/>
                  </a:lnTo>
                  <a:lnTo>
                    <a:pt x="372" y="36"/>
                  </a:lnTo>
                  <a:lnTo>
                    <a:pt x="360" y="66"/>
                  </a:lnTo>
                  <a:lnTo>
                    <a:pt x="366" y="78"/>
                  </a:lnTo>
                  <a:lnTo>
                    <a:pt x="372" y="66"/>
                  </a:lnTo>
                  <a:lnTo>
                    <a:pt x="384" y="84"/>
                  </a:lnTo>
                  <a:lnTo>
                    <a:pt x="432" y="96"/>
                  </a:lnTo>
                  <a:lnTo>
                    <a:pt x="426" y="120"/>
                  </a:lnTo>
                  <a:lnTo>
                    <a:pt x="390" y="96"/>
                  </a:lnTo>
                  <a:lnTo>
                    <a:pt x="420" y="120"/>
                  </a:lnTo>
                  <a:lnTo>
                    <a:pt x="432" y="120"/>
                  </a:lnTo>
                  <a:lnTo>
                    <a:pt x="426" y="126"/>
                  </a:lnTo>
                  <a:lnTo>
                    <a:pt x="438" y="132"/>
                  </a:lnTo>
                  <a:lnTo>
                    <a:pt x="438" y="138"/>
                  </a:lnTo>
                  <a:lnTo>
                    <a:pt x="426" y="138"/>
                  </a:lnTo>
                  <a:lnTo>
                    <a:pt x="432" y="150"/>
                  </a:lnTo>
                  <a:lnTo>
                    <a:pt x="402" y="132"/>
                  </a:lnTo>
                  <a:lnTo>
                    <a:pt x="444" y="162"/>
                  </a:lnTo>
                  <a:lnTo>
                    <a:pt x="438" y="168"/>
                  </a:lnTo>
                  <a:lnTo>
                    <a:pt x="402" y="150"/>
                  </a:lnTo>
                  <a:lnTo>
                    <a:pt x="396" y="156"/>
                  </a:lnTo>
                  <a:lnTo>
                    <a:pt x="414" y="156"/>
                  </a:lnTo>
                  <a:lnTo>
                    <a:pt x="432" y="174"/>
                  </a:lnTo>
                  <a:lnTo>
                    <a:pt x="462" y="168"/>
                  </a:lnTo>
                  <a:lnTo>
                    <a:pt x="474" y="192"/>
                  </a:lnTo>
                  <a:lnTo>
                    <a:pt x="474" y="198"/>
                  </a:lnTo>
                </a:path>
              </a:pathLst>
            </a:custGeom>
            <a:noFill/>
            <a:ln w="9525">
              <a:solidFill>
                <a:srgbClr val="000000"/>
              </a:solidFill>
              <a:prstDash val="solid"/>
              <a:round/>
              <a:headEnd/>
              <a:tailEnd/>
            </a:ln>
          </p:spPr>
          <p:txBody>
            <a:bodyPr/>
            <a:lstStyle/>
            <a:p>
              <a:endParaRPr lang="en-US"/>
            </a:p>
          </p:txBody>
        </p:sp>
        <p:sp>
          <p:nvSpPr>
            <p:cNvPr id="14455" name="Freeform 243"/>
            <p:cNvSpPr>
              <a:spLocks/>
            </p:cNvSpPr>
            <p:nvPr/>
          </p:nvSpPr>
          <p:spPr bwMode="auto">
            <a:xfrm>
              <a:off x="1419" y="1164"/>
              <a:ext cx="408" cy="300"/>
            </a:xfrm>
            <a:custGeom>
              <a:avLst/>
              <a:gdLst>
                <a:gd name="T0" fmla="*/ 30 w 408"/>
                <a:gd name="T1" fmla="*/ 192 h 300"/>
                <a:gd name="T2" fmla="*/ 0 w 408"/>
                <a:gd name="T3" fmla="*/ 180 h 300"/>
                <a:gd name="T4" fmla="*/ 6 w 408"/>
                <a:gd name="T5" fmla="*/ 156 h 300"/>
                <a:gd name="T6" fmla="*/ 6 w 408"/>
                <a:gd name="T7" fmla="*/ 174 h 300"/>
                <a:gd name="T8" fmla="*/ 18 w 408"/>
                <a:gd name="T9" fmla="*/ 150 h 300"/>
                <a:gd name="T10" fmla="*/ 6 w 408"/>
                <a:gd name="T11" fmla="*/ 150 h 300"/>
                <a:gd name="T12" fmla="*/ 12 w 408"/>
                <a:gd name="T13" fmla="*/ 132 h 300"/>
                <a:gd name="T14" fmla="*/ 24 w 408"/>
                <a:gd name="T15" fmla="*/ 132 h 300"/>
                <a:gd name="T16" fmla="*/ 12 w 408"/>
                <a:gd name="T17" fmla="*/ 126 h 300"/>
                <a:gd name="T18" fmla="*/ 12 w 408"/>
                <a:gd name="T19" fmla="*/ 66 h 300"/>
                <a:gd name="T20" fmla="*/ 6 w 408"/>
                <a:gd name="T21" fmla="*/ 48 h 300"/>
                <a:gd name="T22" fmla="*/ 12 w 408"/>
                <a:gd name="T23" fmla="*/ 18 h 300"/>
                <a:gd name="T24" fmla="*/ 48 w 408"/>
                <a:gd name="T25" fmla="*/ 42 h 300"/>
                <a:gd name="T26" fmla="*/ 84 w 408"/>
                <a:gd name="T27" fmla="*/ 60 h 300"/>
                <a:gd name="T28" fmla="*/ 96 w 408"/>
                <a:gd name="T29" fmla="*/ 72 h 300"/>
                <a:gd name="T30" fmla="*/ 102 w 408"/>
                <a:gd name="T31" fmla="*/ 66 h 300"/>
                <a:gd name="T32" fmla="*/ 108 w 408"/>
                <a:gd name="T33" fmla="*/ 72 h 300"/>
                <a:gd name="T34" fmla="*/ 108 w 408"/>
                <a:gd name="T35" fmla="*/ 84 h 300"/>
                <a:gd name="T36" fmla="*/ 96 w 408"/>
                <a:gd name="T37" fmla="*/ 84 h 300"/>
                <a:gd name="T38" fmla="*/ 66 w 408"/>
                <a:gd name="T39" fmla="*/ 114 h 300"/>
                <a:gd name="T40" fmla="*/ 72 w 408"/>
                <a:gd name="T41" fmla="*/ 114 h 300"/>
                <a:gd name="T42" fmla="*/ 108 w 408"/>
                <a:gd name="T43" fmla="*/ 90 h 300"/>
                <a:gd name="T44" fmla="*/ 108 w 408"/>
                <a:gd name="T45" fmla="*/ 78 h 300"/>
                <a:gd name="T46" fmla="*/ 114 w 408"/>
                <a:gd name="T47" fmla="*/ 84 h 300"/>
                <a:gd name="T48" fmla="*/ 114 w 408"/>
                <a:gd name="T49" fmla="*/ 96 h 300"/>
                <a:gd name="T50" fmla="*/ 96 w 408"/>
                <a:gd name="T51" fmla="*/ 102 h 300"/>
                <a:gd name="T52" fmla="*/ 102 w 408"/>
                <a:gd name="T53" fmla="*/ 114 h 300"/>
                <a:gd name="T54" fmla="*/ 96 w 408"/>
                <a:gd name="T55" fmla="*/ 132 h 300"/>
                <a:gd name="T56" fmla="*/ 96 w 408"/>
                <a:gd name="T57" fmla="*/ 120 h 300"/>
                <a:gd name="T58" fmla="*/ 84 w 408"/>
                <a:gd name="T59" fmla="*/ 132 h 300"/>
                <a:gd name="T60" fmla="*/ 84 w 408"/>
                <a:gd name="T61" fmla="*/ 120 h 300"/>
                <a:gd name="T62" fmla="*/ 66 w 408"/>
                <a:gd name="T63" fmla="*/ 132 h 300"/>
                <a:gd name="T64" fmla="*/ 78 w 408"/>
                <a:gd name="T65" fmla="*/ 144 h 300"/>
                <a:gd name="T66" fmla="*/ 114 w 408"/>
                <a:gd name="T67" fmla="*/ 126 h 300"/>
                <a:gd name="T68" fmla="*/ 114 w 408"/>
                <a:gd name="T69" fmla="*/ 102 h 300"/>
                <a:gd name="T70" fmla="*/ 132 w 408"/>
                <a:gd name="T71" fmla="*/ 78 h 300"/>
                <a:gd name="T72" fmla="*/ 114 w 408"/>
                <a:gd name="T73" fmla="*/ 42 h 300"/>
                <a:gd name="T74" fmla="*/ 132 w 408"/>
                <a:gd name="T75" fmla="*/ 36 h 300"/>
                <a:gd name="T76" fmla="*/ 126 w 408"/>
                <a:gd name="T77" fmla="*/ 0 h 300"/>
                <a:gd name="T78" fmla="*/ 408 w 408"/>
                <a:gd name="T79" fmla="*/ 72 h 300"/>
                <a:gd name="T80" fmla="*/ 366 w 408"/>
                <a:gd name="T81" fmla="*/ 300 h 300"/>
                <a:gd name="T82" fmla="*/ 258 w 408"/>
                <a:gd name="T83" fmla="*/ 276 h 300"/>
                <a:gd name="T84" fmla="*/ 132 w 408"/>
                <a:gd name="T85" fmla="*/ 276 h 300"/>
                <a:gd name="T86" fmla="*/ 102 w 408"/>
                <a:gd name="T87" fmla="*/ 258 h 300"/>
                <a:gd name="T88" fmla="*/ 72 w 408"/>
                <a:gd name="T89" fmla="*/ 264 h 300"/>
                <a:gd name="T90" fmla="*/ 48 w 408"/>
                <a:gd name="T91" fmla="*/ 252 h 300"/>
                <a:gd name="T92" fmla="*/ 54 w 408"/>
                <a:gd name="T93" fmla="*/ 216 h 300"/>
                <a:gd name="T94" fmla="*/ 24 w 408"/>
                <a:gd name="T95" fmla="*/ 198 h 300"/>
                <a:gd name="T96" fmla="*/ 30 w 408"/>
                <a:gd name="T97" fmla="*/ 192 h 30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08"/>
                <a:gd name="T148" fmla="*/ 0 h 300"/>
                <a:gd name="T149" fmla="*/ 408 w 408"/>
                <a:gd name="T150" fmla="*/ 300 h 30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08" h="300">
                  <a:moveTo>
                    <a:pt x="30" y="192"/>
                  </a:moveTo>
                  <a:lnTo>
                    <a:pt x="0" y="180"/>
                  </a:lnTo>
                  <a:lnTo>
                    <a:pt x="6" y="156"/>
                  </a:lnTo>
                  <a:lnTo>
                    <a:pt x="6" y="174"/>
                  </a:lnTo>
                  <a:lnTo>
                    <a:pt x="18" y="150"/>
                  </a:lnTo>
                  <a:lnTo>
                    <a:pt x="6" y="150"/>
                  </a:lnTo>
                  <a:lnTo>
                    <a:pt x="12" y="132"/>
                  </a:lnTo>
                  <a:lnTo>
                    <a:pt x="24" y="132"/>
                  </a:lnTo>
                  <a:lnTo>
                    <a:pt x="12" y="126"/>
                  </a:lnTo>
                  <a:lnTo>
                    <a:pt x="12" y="66"/>
                  </a:lnTo>
                  <a:lnTo>
                    <a:pt x="6" y="48"/>
                  </a:lnTo>
                  <a:lnTo>
                    <a:pt x="12" y="18"/>
                  </a:lnTo>
                  <a:lnTo>
                    <a:pt x="48" y="42"/>
                  </a:lnTo>
                  <a:lnTo>
                    <a:pt x="84" y="60"/>
                  </a:lnTo>
                  <a:lnTo>
                    <a:pt x="96" y="72"/>
                  </a:lnTo>
                  <a:lnTo>
                    <a:pt x="102" y="66"/>
                  </a:lnTo>
                  <a:lnTo>
                    <a:pt x="108" y="72"/>
                  </a:lnTo>
                  <a:lnTo>
                    <a:pt x="108" y="84"/>
                  </a:lnTo>
                  <a:lnTo>
                    <a:pt x="96" y="84"/>
                  </a:lnTo>
                  <a:lnTo>
                    <a:pt x="66" y="114"/>
                  </a:lnTo>
                  <a:lnTo>
                    <a:pt x="72" y="114"/>
                  </a:lnTo>
                  <a:lnTo>
                    <a:pt x="108" y="90"/>
                  </a:lnTo>
                  <a:lnTo>
                    <a:pt x="108" y="78"/>
                  </a:lnTo>
                  <a:lnTo>
                    <a:pt x="114" y="84"/>
                  </a:lnTo>
                  <a:lnTo>
                    <a:pt x="114" y="96"/>
                  </a:lnTo>
                  <a:lnTo>
                    <a:pt x="96" y="102"/>
                  </a:lnTo>
                  <a:lnTo>
                    <a:pt x="102" y="114"/>
                  </a:lnTo>
                  <a:lnTo>
                    <a:pt x="96" y="132"/>
                  </a:lnTo>
                  <a:lnTo>
                    <a:pt x="96" y="120"/>
                  </a:lnTo>
                  <a:lnTo>
                    <a:pt x="84" y="132"/>
                  </a:lnTo>
                  <a:lnTo>
                    <a:pt x="84" y="120"/>
                  </a:lnTo>
                  <a:lnTo>
                    <a:pt x="66" y="132"/>
                  </a:lnTo>
                  <a:lnTo>
                    <a:pt x="78" y="144"/>
                  </a:lnTo>
                  <a:lnTo>
                    <a:pt x="114" y="126"/>
                  </a:lnTo>
                  <a:lnTo>
                    <a:pt x="114" y="102"/>
                  </a:lnTo>
                  <a:lnTo>
                    <a:pt x="132" y="78"/>
                  </a:lnTo>
                  <a:lnTo>
                    <a:pt x="114" y="42"/>
                  </a:lnTo>
                  <a:lnTo>
                    <a:pt x="132" y="36"/>
                  </a:lnTo>
                  <a:lnTo>
                    <a:pt x="126" y="0"/>
                  </a:lnTo>
                  <a:lnTo>
                    <a:pt x="408" y="72"/>
                  </a:lnTo>
                  <a:lnTo>
                    <a:pt x="366" y="300"/>
                  </a:lnTo>
                  <a:lnTo>
                    <a:pt x="258" y="276"/>
                  </a:lnTo>
                  <a:lnTo>
                    <a:pt x="132" y="276"/>
                  </a:lnTo>
                  <a:lnTo>
                    <a:pt x="102" y="258"/>
                  </a:lnTo>
                  <a:lnTo>
                    <a:pt x="72" y="264"/>
                  </a:lnTo>
                  <a:lnTo>
                    <a:pt x="48" y="252"/>
                  </a:lnTo>
                  <a:lnTo>
                    <a:pt x="54" y="216"/>
                  </a:lnTo>
                  <a:lnTo>
                    <a:pt x="24" y="198"/>
                  </a:lnTo>
                  <a:lnTo>
                    <a:pt x="30" y="192"/>
                  </a:lnTo>
                  <a:close/>
                </a:path>
              </a:pathLst>
            </a:custGeom>
            <a:solidFill>
              <a:srgbClr val="FF8C00"/>
            </a:solidFill>
            <a:ln w="9525">
              <a:solidFill>
                <a:srgbClr val="FF8C00"/>
              </a:solidFill>
              <a:prstDash val="solid"/>
              <a:round/>
              <a:headEnd/>
              <a:tailEnd/>
            </a:ln>
          </p:spPr>
          <p:txBody>
            <a:bodyPr/>
            <a:lstStyle/>
            <a:p>
              <a:endParaRPr lang="en-US"/>
            </a:p>
          </p:txBody>
        </p:sp>
        <p:sp>
          <p:nvSpPr>
            <p:cNvPr id="14456" name="Freeform 244"/>
            <p:cNvSpPr>
              <a:spLocks/>
            </p:cNvSpPr>
            <p:nvPr/>
          </p:nvSpPr>
          <p:spPr bwMode="auto">
            <a:xfrm>
              <a:off x="1419" y="1164"/>
              <a:ext cx="408" cy="300"/>
            </a:xfrm>
            <a:custGeom>
              <a:avLst/>
              <a:gdLst>
                <a:gd name="T0" fmla="*/ 30 w 408"/>
                <a:gd name="T1" fmla="*/ 192 h 300"/>
                <a:gd name="T2" fmla="*/ 0 w 408"/>
                <a:gd name="T3" fmla="*/ 180 h 300"/>
                <a:gd name="T4" fmla="*/ 6 w 408"/>
                <a:gd name="T5" fmla="*/ 156 h 300"/>
                <a:gd name="T6" fmla="*/ 6 w 408"/>
                <a:gd name="T7" fmla="*/ 174 h 300"/>
                <a:gd name="T8" fmla="*/ 18 w 408"/>
                <a:gd name="T9" fmla="*/ 150 h 300"/>
                <a:gd name="T10" fmla="*/ 6 w 408"/>
                <a:gd name="T11" fmla="*/ 150 h 300"/>
                <a:gd name="T12" fmla="*/ 12 w 408"/>
                <a:gd name="T13" fmla="*/ 132 h 300"/>
                <a:gd name="T14" fmla="*/ 24 w 408"/>
                <a:gd name="T15" fmla="*/ 132 h 300"/>
                <a:gd name="T16" fmla="*/ 12 w 408"/>
                <a:gd name="T17" fmla="*/ 126 h 300"/>
                <a:gd name="T18" fmla="*/ 12 w 408"/>
                <a:gd name="T19" fmla="*/ 66 h 300"/>
                <a:gd name="T20" fmla="*/ 6 w 408"/>
                <a:gd name="T21" fmla="*/ 48 h 300"/>
                <a:gd name="T22" fmla="*/ 12 w 408"/>
                <a:gd name="T23" fmla="*/ 18 h 300"/>
                <a:gd name="T24" fmla="*/ 48 w 408"/>
                <a:gd name="T25" fmla="*/ 42 h 300"/>
                <a:gd name="T26" fmla="*/ 84 w 408"/>
                <a:gd name="T27" fmla="*/ 60 h 300"/>
                <a:gd name="T28" fmla="*/ 96 w 408"/>
                <a:gd name="T29" fmla="*/ 72 h 300"/>
                <a:gd name="T30" fmla="*/ 102 w 408"/>
                <a:gd name="T31" fmla="*/ 66 h 300"/>
                <a:gd name="T32" fmla="*/ 108 w 408"/>
                <a:gd name="T33" fmla="*/ 72 h 300"/>
                <a:gd name="T34" fmla="*/ 108 w 408"/>
                <a:gd name="T35" fmla="*/ 84 h 300"/>
                <a:gd name="T36" fmla="*/ 96 w 408"/>
                <a:gd name="T37" fmla="*/ 84 h 300"/>
                <a:gd name="T38" fmla="*/ 66 w 408"/>
                <a:gd name="T39" fmla="*/ 114 h 300"/>
                <a:gd name="T40" fmla="*/ 84 w 408"/>
                <a:gd name="T41" fmla="*/ 114 h 300"/>
                <a:gd name="T42" fmla="*/ 72 w 408"/>
                <a:gd name="T43" fmla="*/ 114 h 300"/>
                <a:gd name="T44" fmla="*/ 108 w 408"/>
                <a:gd name="T45" fmla="*/ 90 h 300"/>
                <a:gd name="T46" fmla="*/ 108 w 408"/>
                <a:gd name="T47" fmla="*/ 78 h 300"/>
                <a:gd name="T48" fmla="*/ 114 w 408"/>
                <a:gd name="T49" fmla="*/ 84 h 300"/>
                <a:gd name="T50" fmla="*/ 114 w 408"/>
                <a:gd name="T51" fmla="*/ 96 h 300"/>
                <a:gd name="T52" fmla="*/ 96 w 408"/>
                <a:gd name="T53" fmla="*/ 102 h 300"/>
                <a:gd name="T54" fmla="*/ 102 w 408"/>
                <a:gd name="T55" fmla="*/ 114 h 300"/>
                <a:gd name="T56" fmla="*/ 96 w 408"/>
                <a:gd name="T57" fmla="*/ 132 h 300"/>
                <a:gd name="T58" fmla="*/ 96 w 408"/>
                <a:gd name="T59" fmla="*/ 120 h 300"/>
                <a:gd name="T60" fmla="*/ 84 w 408"/>
                <a:gd name="T61" fmla="*/ 132 h 300"/>
                <a:gd name="T62" fmla="*/ 84 w 408"/>
                <a:gd name="T63" fmla="*/ 120 h 300"/>
                <a:gd name="T64" fmla="*/ 66 w 408"/>
                <a:gd name="T65" fmla="*/ 132 h 300"/>
                <a:gd name="T66" fmla="*/ 78 w 408"/>
                <a:gd name="T67" fmla="*/ 144 h 300"/>
                <a:gd name="T68" fmla="*/ 114 w 408"/>
                <a:gd name="T69" fmla="*/ 126 h 300"/>
                <a:gd name="T70" fmla="*/ 114 w 408"/>
                <a:gd name="T71" fmla="*/ 102 h 300"/>
                <a:gd name="T72" fmla="*/ 132 w 408"/>
                <a:gd name="T73" fmla="*/ 78 h 300"/>
                <a:gd name="T74" fmla="*/ 114 w 408"/>
                <a:gd name="T75" fmla="*/ 42 h 300"/>
                <a:gd name="T76" fmla="*/ 132 w 408"/>
                <a:gd name="T77" fmla="*/ 36 h 300"/>
                <a:gd name="T78" fmla="*/ 126 w 408"/>
                <a:gd name="T79" fmla="*/ 0 h 300"/>
                <a:gd name="T80" fmla="*/ 408 w 408"/>
                <a:gd name="T81" fmla="*/ 72 h 300"/>
                <a:gd name="T82" fmla="*/ 366 w 408"/>
                <a:gd name="T83" fmla="*/ 300 h 300"/>
                <a:gd name="T84" fmla="*/ 258 w 408"/>
                <a:gd name="T85" fmla="*/ 276 h 300"/>
                <a:gd name="T86" fmla="*/ 132 w 408"/>
                <a:gd name="T87" fmla="*/ 276 h 300"/>
                <a:gd name="T88" fmla="*/ 102 w 408"/>
                <a:gd name="T89" fmla="*/ 258 h 300"/>
                <a:gd name="T90" fmla="*/ 72 w 408"/>
                <a:gd name="T91" fmla="*/ 264 h 300"/>
                <a:gd name="T92" fmla="*/ 48 w 408"/>
                <a:gd name="T93" fmla="*/ 252 h 300"/>
                <a:gd name="T94" fmla="*/ 54 w 408"/>
                <a:gd name="T95" fmla="*/ 216 h 300"/>
                <a:gd name="T96" fmla="*/ 24 w 408"/>
                <a:gd name="T97" fmla="*/ 198 h 300"/>
                <a:gd name="T98" fmla="*/ 30 w 408"/>
                <a:gd name="T99" fmla="*/ 192 h 300"/>
                <a:gd name="T100" fmla="*/ 30 w 408"/>
                <a:gd name="T101" fmla="*/ 198 h 30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08"/>
                <a:gd name="T154" fmla="*/ 0 h 300"/>
                <a:gd name="T155" fmla="*/ 408 w 408"/>
                <a:gd name="T156" fmla="*/ 300 h 30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08" h="300">
                  <a:moveTo>
                    <a:pt x="30" y="192"/>
                  </a:moveTo>
                  <a:lnTo>
                    <a:pt x="0" y="180"/>
                  </a:lnTo>
                  <a:lnTo>
                    <a:pt x="6" y="156"/>
                  </a:lnTo>
                  <a:lnTo>
                    <a:pt x="6" y="174"/>
                  </a:lnTo>
                  <a:lnTo>
                    <a:pt x="18" y="150"/>
                  </a:lnTo>
                  <a:lnTo>
                    <a:pt x="6" y="150"/>
                  </a:lnTo>
                  <a:lnTo>
                    <a:pt x="12" y="132"/>
                  </a:lnTo>
                  <a:lnTo>
                    <a:pt x="24" y="132"/>
                  </a:lnTo>
                  <a:lnTo>
                    <a:pt x="12" y="126"/>
                  </a:lnTo>
                  <a:lnTo>
                    <a:pt x="12" y="66"/>
                  </a:lnTo>
                  <a:lnTo>
                    <a:pt x="6" y="48"/>
                  </a:lnTo>
                  <a:lnTo>
                    <a:pt x="12" y="18"/>
                  </a:lnTo>
                  <a:lnTo>
                    <a:pt x="48" y="42"/>
                  </a:lnTo>
                  <a:lnTo>
                    <a:pt x="84" y="60"/>
                  </a:lnTo>
                  <a:lnTo>
                    <a:pt x="96" y="72"/>
                  </a:lnTo>
                  <a:lnTo>
                    <a:pt x="102" y="66"/>
                  </a:lnTo>
                  <a:lnTo>
                    <a:pt x="108" y="72"/>
                  </a:lnTo>
                  <a:lnTo>
                    <a:pt x="108" y="84"/>
                  </a:lnTo>
                  <a:lnTo>
                    <a:pt x="96" y="84"/>
                  </a:lnTo>
                  <a:lnTo>
                    <a:pt x="66" y="114"/>
                  </a:lnTo>
                  <a:lnTo>
                    <a:pt x="84" y="114"/>
                  </a:lnTo>
                  <a:lnTo>
                    <a:pt x="72" y="114"/>
                  </a:lnTo>
                  <a:lnTo>
                    <a:pt x="108" y="90"/>
                  </a:lnTo>
                  <a:lnTo>
                    <a:pt x="108" y="78"/>
                  </a:lnTo>
                  <a:lnTo>
                    <a:pt x="114" y="84"/>
                  </a:lnTo>
                  <a:lnTo>
                    <a:pt x="114" y="96"/>
                  </a:lnTo>
                  <a:lnTo>
                    <a:pt x="96" y="102"/>
                  </a:lnTo>
                  <a:lnTo>
                    <a:pt x="102" y="114"/>
                  </a:lnTo>
                  <a:lnTo>
                    <a:pt x="96" y="132"/>
                  </a:lnTo>
                  <a:lnTo>
                    <a:pt x="96" y="120"/>
                  </a:lnTo>
                  <a:lnTo>
                    <a:pt x="84" y="132"/>
                  </a:lnTo>
                  <a:lnTo>
                    <a:pt x="84" y="120"/>
                  </a:lnTo>
                  <a:lnTo>
                    <a:pt x="66" y="132"/>
                  </a:lnTo>
                  <a:lnTo>
                    <a:pt x="78" y="144"/>
                  </a:lnTo>
                  <a:lnTo>
                    <a:pt x="114" y="126"/>
                  </a:lnTo>
                  <a:lnTo>
                    <a:pt x="114" y="102"/>
                  </a:lnTo>
                  <a:lnTo>
                    <a:pt x="132" y="78"/>
                  </a:lnTo>
                  <a:lnTo>
                    <a:pt x="114" y="42"/>
                  </a:lnTo>
                  <a:lnTo>
                    <a:pt x="132" y="36"/>
                  </a:lnTo>
                  <a:lnTo>
                    <a:pt x="126" y="0"/>
                  </a:lnTo>
                  <a:lnTo>
                    <a:pt x="408" y="72"/>
                  </a:lnTo>
                  <a:lnTo>
                    <a:pt x="366" y="300"/>
                  </a:lnTo>
                  <a:lnTo>
                    <a:pt x="258" y="276"/>
                  </a:lnTo>
                  <a:lnTo>
                    <a:pt x="132" y="276"/>
                  </a:lnTo>
                  <a:lnTo>
                    <a:pt x="102" y="258"/>
                  </a:lnTo>
                  <a:lnTo>
                    <a:pt x="72" y="264"/>
                  </a:lnTo>
                  <a:lnTo>
                    <a:pt x="48" y="252"/>
                  </a:lnTo>
                  <a:lnTo>
                    <a:pt x="54" y="216"/>
                  </a:lnTo>
                  <a:lnTo>
                    <a:pt x="24" y="198"/>
                  </a:lnTo>
                  <a:lnTo>
                    <a:pt x="30" y="192"/>
                  </a:lnTo>
                  <a:lnTo>
                    <a:pt x="30" y="198"/>
                  </a:lnTo>
                </a:path>
              </a:pathLst>
            </a:custGeom>
            <a:noFill/>
            <a:ln w="9525">
              <a:solidFill>
                <a:srgbClr val="000000"/>
              </a:solidFill>
              <a:prstDash val="solid"/>
              <a:round/>
              <a:headEnd/>
              <a:tailEnd/>
            </a:ln>
          </p:spPr>
          <p:txBody>
            <a:bodyPr/>
            <a:lstStyle/>
            <a:p>
              <a:endParaRPr lang="en-US"/>
            </a:p>
          </p:txBody>
        </p:sp>
        <p:sp>
          <p:nvSpPr>
            <p:cNvPr id="14457" name="Freeform 245"/>
            <p:cNvSpPr>
              <a:spLocks/>
            </p:cNvSpPr>
            <p:nvPr/>
          </p:nvSpPr>
          <p:spPr bwMode="auto">
            <a:xfrm>
              <a:off x="3723" y="1932"/>
              <a:ext cx="282" cy="282"/>
            </a:xfrm>
            <a:custGeom>
              <a:avLst/>
              <a:gdLst>
                <a:gd name="T0" fmla="*/ 168 w 282"/>
                <a:gd name="T1" fmla="*/ 66 h 282"/>
                <a:gd name="T2" fmla="*/ 180 w 282"/>
                <a:gd name="T3" fmla="*/ 102 h 282"/>
                <a:gd name="T4" fmla="*/ 216 w 282"/>
                <a:gd name="T5" fmla="*/ 66 h 282"/>
                <a:gd name="T6" fmla="*/ 234 w 282"/>
                <a:gd name="T7" fmla="*/ 72 h 282"/>
                <a:gd name="T8" fmla="*/ 246 w 282"/>
                <a:gd name="T9" fmla="*/ 54 h 282"/>
                <a:gd name="T10" fmla="*/ 270 w 282"/>
                <a:gd name="T11" fmla="*/ 54 h 282"/>
                <a:gd name="T12" fmla="*/ 282 w 282"/>
                <a:gd name="T13" fmla="*/ 78 h 282"/>
                <a:gd name="T14" fmla="*/ 276 w 282"/>
                <a:gd name="T15" fmla="*/ 90 h 282"/>
                <a:gd name="T16" fmla="*/ 240 w 282"/>
                <a:gd name="T17" fmla="*/ 72 h 282"/>
                <a:gd name="T18" fmla="*/ 240 w 282"/>
                <a:gd name="T19" fmla="*/ 96 h 282"/>
                <a:gd name="T20" fmla="*/ 222 w 282"/>
                <a:gd name="T21" fmla="*/ 132 h 282"/>
                <a:gd name="T22" fmla="*/ 210 w 282"/>
                <a:gd name="T23" fmla="*/ 132 h 282"/>
                <a:gd name="T24" fmla="*/ 198 w 282"/>
                <a:gd name="T25" fmla="*/ 162 h 282"/>
                <a:gd name="T26" fmla="*/ 174 w 282"/>
                <a:gd name="T27" fmla="*/ 156 h 282"/>
                <a:gd name="T28" fmla="*/ 150 w 282"/>
                <a:gd name="T29" fmla="*/ 228 h 282"/>
                <a:gd name="T30" fmla="*/ 156 w 282"/>
                <a:gd name="T31" fmla="*/ 234 h 282"/>
                <a:gd name="T32" fmla="*/ 144 w 282"/>
                <a:gd name="T33" fmla="*/ 252 h 282"/>
                <a:gd name="T34" fmla="*/ 72 w 282"/>
                <a:gd name="T35" fmla="*/ 282 h 282"/>
                <a:gd name="T36" fmla="*/ 54 w 282"/>
                <a:gd name="T37" fmla="*/ 270 h 282"/>
                <a:gd name="T38" fmla="*/ 48 w 282"/>
                <a:gd name="T39" fmla="*/ 258 h 282"/>
                <a:gd name="T40" fmla="*/ 12 w 282"/>
                <a:gd name="T41" fmla="*/ 228 h 282"/>
                <a:gd name="T42" fmla="*/ 0 w 282"/>
                <a:gd name="T43" fmla="*/ 192 h 282"/>
                <a:gd name="T44" fmla="*/ 6 w 282"/>
                <a:gd name="T45" fmla="*/ 192 h 282"/>
                <a:gd name="T46" fmla="*/ 24 w 282"/>
                <a:gd name="T47" fmla="*/ 174 h 282"/>
                <a:gd name="T48" fmla="*/ 24 w 282"/>
                <a:gd name="T49" fmla="*/ 144 h 282"/>
                <a:gd name="T50" fmla="*/ 42 w 282"/>
                <a:gd name="T51" fmla="*/ 144 h 282"/>
                <a:gd name="T52" fmla="*/ 48 w 282"/>
                <a:gd name="T53" fmla="*/ 120 h 282"/>
                <a:gd name="T54" fmla="*/ 90 w 282"/>
                <a:gd name="T55" fmla="*/ 84 h 282"/>
                <a:gd name="T56" fmla="*/ 96 w 282"/>
                <a:gd name="T57" fmla="*/ 30 h 282"/>
                <a:gd name="T58" fmla="*/ 90 w 282"/>
                <a:gd name="T59" fmla="*/ 6 h 282"/>
                <a:gd name="T60" fmla="*/ 96 w 282"/>
                <a:gd name="T61" fmla="*/ 0 h 282"/>
                <a:gd name="T62" fmla="*/ 108 w 282"/>
                <a:gd name="T63" fmla="*/ 72 h 282"/>
                <a:gd name="T64" fmla="*/ 156 w 282"/>
                <a:gd name="T65" fmla="*/ 66 h 282"/>
                <a:gd name="T66" fmla="*/ 168 w 282"/>
                <a:gd name="T67" fmla="*/ 66 h 28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2"/>
                <a:gd name="T103" fmla="*/ 0 h 282"/>
                <a:gd name="T104" fmla="*/ 282 w 282"/>
                <a:gd name="T105" fmla="*/ 282 h 28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2" h="282">
                  <a:moveTo>
                    <a:pt x="168" y="66"/>
                  </a:moveTo>
                  <a:lnTo>
                    <a:pt x="180" y="102"/>
                  </a:lnTo>
                  <a:lnTo>
                    <a:pt x="216" y="66"/>
                  </a:lnTo>
                  <a:lnTo>
                    <a:pt x="234" y="72"/>
                  </a:lnTo>
                  <a:lnTo>
                    <a:pt x="246" y="54"/>
                  </a:lnTo>
                  <a:lnTo>
                    <a:pt x="270" y="54"/>
                  </a:lnTo>
                  <a:lnTo>
                    <a:pt x="282" y="78"/>
                  </a:lnTo>
                  <a:lnTo>
                    <a:pt x="276" y="90"/>
                  </a:lnTo>
                  <a:lnTo>
                    <a:pt x="240" y="72"/>
                  </a:lnTo>
                  <a:lnTo>
                    <a:pt x="240" y="96"/>
                  </a:lnTo>
                  <a:lnTo>
                    <a:pt x="222" y="132"/>
                  </a:lnTo>
                  <a:lnTo>
                    <a:pt x="210" y="132"/>
                  </a:lnTo>
                  <a:lnTo>
                    <a:pt x="198" y="162"/>
                  </a:lnTo>
                  <a:lnTo>
                    <a:pt x="174" y="156"/>
                  </a:lnTo>
                  <a:lnTo>
                    <a:pt x="150" y="228"/>
                  </a:lnTo>
                  <a:lnTo>
                    <a:pt x="156" y="234"/>
                  </a:lnTo>
                  <a:lnTo>
                    <a:pt x="144" y="252"/>
                  </a:lnTo>
                  <a:lnTo>
                    <a:pt x="72" y="282"/>
                  </a:lnTo>
                  <a:lnTo>
                    <a:pt x="54" y="270"/>
                  </a:lnTo>
                  <a:lnTo>
                    <a:pt x="48" y="258"/>
                  </a:lnTo>
                  <a:lnTo>
                    <a:pt x="12" y="228"/>
                  </a:lnTo>
                  <a:lnTo>
                    <a:pt x="0" y="192"/>
                  </a:lnTo>
                  <a:lnTo>
                    <a:pt x="6" y="192"/>
                  </a:lnTo>
                  <a:lnTo>
                    <a:pt x="24" y="174"/>
                  </a:lnTo>
                  <a:lnTo>
                    <a:pt x="24" y="144"/>
                  </a:lnTo>
                  <a:lnTo>
                    <a:pt x="42" y="144"/>
                  </a:lnTo>
                  <a:lnTo>
                    <a:pt x="48" y="120"/>
                  </a:lnTo>
                  <a:lnTo>
                    <a:pt x="90" y="84"/>
                  </a:lnTo>
                  <a:lnTo>
                    <a:pt x="96" y="30"/>
                  </a:lnTo>
                  <a:lnTo>
                    <a:pt x="90" y="6"/>
                  </a:lnTo>
                  <a:lnTo>
                    <a:pt x="96" y="0"/>
                  </a:lnTo>
                  <a:lnTo>
                    <a:pt x="108" y="72"/>
                  </a:lnTo>
                  <a:lnTo>
                    <a:pt x="156" y="66"/>
                  </a:lnTo>
                  <a:lnTo>
                    <a:pt x="168" y="66"/>
                  </a:lnTo>
                  <a:close/>
                </a:path>
              </a:pathLst>
            </a:custGeom>
            <a:solidFill>
              <a:srgbClr val="B22222"/>
            </a:solidFill>
            <a:ln w="9525">
              <a:solidFill>
                <a:srgbClr val="B22222"/>
              </a:solidFill>
              <a:prstDash val="solid"/>
              <a:round/>
              <a:headEnd/>
              <a:tailEnd/>
            </a:ln>
          </p:spPr>
          <p:txBody>
            <a:bodyPr/>
            <a:lstStyle/>
            <a:p>
              <a:endParaRPr lang="en-US"/>
            </a:p>
          </p:txBody>
        </p:sp>
        <p:sp>
          <p:nvSpPr>
            <p:cNvPr id="14458" name="Freeform 246"/>
            <p:cNvSpPr>
              <a:spLocks/>
            </p:cNvSpPr>
            <p:nvPr/>
          </p:nvSpPr>
          <p:spPr bwMode="auto">
            <a:xfrm>
              <a:off x="3723" y="1932"/>
              <a:ext cx="282" cy="282"/>
            </a:xfrm>
            <a:custGeom>
              <a:avLst/>
              <a:gdLst>
                <a:gd name="T0" fmla="*/ 168 w 282"/>
                <a:gd name="T1" fmla="*/ 66 h 282"/>
                <a:gd name="T2" fmla="*/ 180 w 282"/>
                <a:gd name="T3" fmla="*/ 102 h 282"/>
                <a:gd name="T4" fmla="*/ 216 w 282"/>
                <a:gd name="T5" fmla="*/ 66 h 282"/>
                <a:gd name="T6" fmla="*/ 234 w 282"/>
                <a:gd name="T7" fmla="*/ 72 h 282"/>
                <a:gd name="T8" fmla="*/ 246 w 282"/>
                <a:gd name="T9" fmla="*/ 54 h 282"/>
                <a:gd name="T10" fmla="*/ 270 w 282"/>
                <a:gd name="T11" fmla="*/ 54 h 282"/>
                <a:gd name="T12" fmla="*/ 282 w 282"/>
                <a:gd name="T13" fmla="*/ 78 h 282"/>
                <a:gd name="T14" fmla="*/ 276 w 282"/>
                <a:gd name="T15" fmla="*/ 90 h 282"/>
                <a:gd name="T16" fmla="*/ 240 w 282"/>
                <a:gd name="T17" fmla="*/ 72 h 282"/>
                <a:gd name="T18" fmla="*/ 240 w 282"/>
                <a:gd name="T19" fmla="*/ 96 h 282"/>
                <a:gd name="T20" fmla="*/ 222 w 282"/>
                <a:gd name="T21" fmla="*/ 132 h 282"/>
                <a:gd name="T22" fmla="*/ 210 w 282"/>
                <a:gd name="T23" fmla="*/ 132 h 282"/>
                <a:gd name="T24" fmla="*/ 198 w 282"/>
                <a:gd name="T25" fmla="*/ 162 h 282"/>
                <a:gd name="T26" fmla="*/ 174 w 282"/>
                <a:gd name="T27" fmla="*/ 156 h 282"/>
                <a:gd name="T28" fmla="*/ 150 w 282"/>
                <a:gd name="T29" fmla="*/ 228 h 282"/>
                <a:gd name="T30" fmla="*/ 156 w 282"/>
                <a:gd name="T31" fmla="*/ 234 h 282"/>
                <a:gd name="T32" fmla="*/ 144 w 282"/>
                <a:gd name="T33" fmla="*/ 252 h 282"/>
                <a:gd name="T34" fmla="*/ 72 w 282"/>
                <a:gd name="T35" fmla="*/ 282 h 282"/>
                <a:gd name="T36" fmla="*/ 54 w 282"/>
                <a:gd name="T37" fmla="*/ 270 h 282"/>
                <a:gd name="T38" fmla="*/ 48 w 282"/>
                <a:gd name="T39" fmla="*/ 258 h 282"/>
                <a:gd name="T40" fmla="*/ 12 w 282"/>
                <a:gd name="T41" fmla="*/ 228 h 282"/>
                <a:gd name="T42" fmla="*/ 0 w 282"/>
                <a:gd name="T43" fmla="*/ 192 h 282"/>
                <a:gd name="T44" fmla="*/ 6 w 282"/>
                <a:gd name="T45" fmla="*/ 192 h 282"/>
                <a:gd name="T46" fmla="*/ 24 w 282"/>
                <a:gd name="T47" fmla="*/ 174 h 282"/>
                <a:gd name="T48" fmla="*/ 24 w 282"/>
                <a:gd name="T49" fmla="*/ 144 h 282"/>
                <a:gd name="T50" fmla="*/ 42 w 282"/>
                <a:gd name="T51" fmla="*/ 144 h 282"/>
                <a:gd name="T52" fmla="*/ 48 w 282"/>
                <a:gd name="T53" fmla="*/ 120 h 282"/>
                <a:gd name="T54" fmla="*/ 90 w 282"/>
                <a:gd name="T55" fmla="*/ 84 h 282"/>
                <a:gd name="T56" fmla="*/ 96 w 282"/>
                <a:gd name="T57" fmla="*/ 30 h 282"/>
                <a:gd name="T58" fmla="*/ 90 w 282"/>
                <a:gd name="T59" fmla="*/ 6 h 282"/>
                <a:gd name="T60" fmla="*/ 96 w 282"/>
                <a:gd name="T61" fmla="*/ 0 h 282"/>
                <a:gd name="T62" fmla="*/ 108 w 282"/>
                <a:gd name="T63" fmla="*/ 72 h 282"/>
                <a:gd name="T64" fmla="*/ 156 w 282"/>
                <a:gd name="T65" fmla="*/ 66 h 282"/>
                <a:gd name="T66" fmla="*/ 168 w 282"/>
                <a:gd name="T67" fmla="*/ 66 h 282"/>
                <a:gd name="T68" fmla="*/ 168 w 282"/>
                <a:gd name="T69" fmla="*/ 72 h 28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82"/>
                <a:gd name="T106" fmla="*/ 0 h 282"/>
                <a:gd name="T107" fmla="*/ 282 w 282"/>
                <a:gd name="T108" fmla="*/ 282 h 28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82" h="282">
                  <a:moveTo>
                    <a:pt x="168" y="66"/>
                  </a:moveTo>
                  <a:lnTo>
                    <a:pt x="180" y="102"/>
                  </a:lnTo>
                  <a:lnTo>
                    <a:pt x="216" y="66"/>
                  </a:lnTo>
                  <a:lnTo>
                    <a:pt x="234" y="72"/>
                  </a:lnTo>
                  <a:lnTo>
                    <a:pt x="246" y="54"/>
                  </a:lnTo>
                  <a:lnTo>
                    <a:pt x="270" y="54"/>
                  </a:lnTo>
                  <a:lnTo>
                    <a:pt x="282" y="78"/>
                  </a:lnTo>
                  <a:lnTo>
                    <a:pt x="276" y="90"/>
                  </a:lnTo>
                  <a:lnTo>
                    <a:pt x="240" y="72"/>
                  </a:lnTo>
                  <a:lnTo>
                    <a:pt x="240" y="96"/>
                  </a:lnTo>
                  <a:lnTo>
                    <a:pt x="222" y="132"/>
                  </a:lnTo>
                  <a:lnTo>
                    <a:pt x="210" y="132"/>
                  </a:lnTo>
                  <a:lnTo>
                    <a:pt x="198" y="162"/>
                  </a:lnTo>
                  <a:lnTo>
                    <a:pt x="174" y="156"/>
                  </a:lnTo>
                  <a:lnTo>
                    <a:pt x="150" y="228"/>
                  </a:lnTo>
                  <a:lnTo>
                    <a:pt x="156" y="234"/>
                  </a:lnTo>
                  <a:lnTo>
                    <a:pt x="144" y="252"/>
                  </a:lnTo>
                  <a:lnTo>
                    <a:pt x="72" y="282"/>
                  </a:lnTo>
                  <a:lnTo>
                    <a:pt x="54" y="270"/>
                  </a:lnTo>
                  <a:lnTo>
                    <a:pt x="48" y="258"/>
                  </a:lnTo>
                  <a:lnTo>
                    <a:pt x="12" y="228"/>
                  </a:lnTo>
                  <a:lnTo>
                    <a:pt x="0" y="192"/>
                  </a:lnTo>
                  <a:lnTo>
                    <a:pt x="6" y="192"/>
                  </a:lnTo>
                  <a:lnTo>
                    <a:pt x="24" y="174"/>
                  </a:lnTo>
                  <a:lnTo>
                    <a:pt x="24" y="144"/>
                  </a:lnTo>
                  <a:lnTo>
                    <a:pt x="42" y="144"/>
                  </a:lnTo>
                  <a:lnTo>
                    <a:pt x="48" y="120"/>
                  </a:lnTo>
                  <a:lnTo>
                    <a:pt x="90" y="84"/>
                  </a:lnTo>
                  <a:lnTo>
                    <a:pt x="96" y="30"/>
                  </a:lnTo>
                  <a:lnTo>
                    <a:pt x="90" y="6"/>
                  </a:lnTo>
                  <a:lnTo>
                    <a:pt x="96" y="0"/>
                  </a:lnTo>
                  <a:lnTo>
                    <a:pt x="108" y="72"/>
                  </a:lnTo>
                  <a:lnTo>
                    <a:pt x="156" y="66"/>
                  </a:lnTo>
                  <a:lnTo>
                    <a:pt x="168" y="66"/>
                  </a:lnTo>
                  <a:lnTo>
                    <a:pt x="168" y="72"/>
                  </a:lnTo>
                </a:path>
              </a:pathLst>
            </a:custGeom>
            <a:noFill/>
            <a:ln w="9525">
              <a:solidFill>
                <a:srgbClr val="000000"/>
              </a:solidFill>
              <a:prstDash val="solid"/>
              <a:round/>
              <a:headEnd/>
              <a:tailEnd/>
            </a:ln>
          </p:spPr>
          <p:txBody>
            <a:bodyPr/>
            <a:lstStyle/>
            <a:p>
              <a:endParaRPr lang="en-US"/>
            </a:p>
          </p:txBody>
        </p:sp>
        <p:sp>
          <p:nvSpPr>
            <p:cNvPr id="14459" name="Freeform 247"/>
            <p:cNvSpPr>
              <a:spLocks/>
            </p:cNvSpPr>
            <p:nvPr/>
          </p:nvSpPr>
          <p:spPr bwMode="auto">
            <a:xfrm>
              <a:off x="3081" y="1512"/>
              <a:ext cx="330" cy="342"/>
            </a:xfrm>
            <a:custGeom>
              <a:avLst/>
              <a:gdLst>
                <a:gd name="T0" fmla="*/ 138 w 330"/>
                <a:gd name="T1" fmla="*/ 342 h 342"/>
                <a:gd name="T2" fmla="*/ 114 w 330"/>
                <a:gd name="T3" fmla="*/ 324 h 342"/>
                <a:gd name="T4" fmla="*/ 108 w 330"/>
                <a:gd name="T5" fmla="*/ 300 h 342"/>
                <a:gd name="T6" fmla="*/ 114 w 330"/>
                <a:gd name="T7" fmla="*/ 282 h 342"/>
                <a:gd name="T8" fmla="*/ 102 w 330"/>
                <a:gd name="T9" fmla="*/ 264 h 342"/>
                <a:gd name="T10" fmla="*/ 90 w 330"/>
                <a:gd name="T11" fmla="*/ 228 h 342"/>
                <a:gd name="T12" fmla="*/ 12 w 330"/>
                <a:gd name="T13" fmla="*/ 174 h 342"/>
                <a:gd name="T14" fmla="*/ 18 w 330"/>
                <a:gd name="T15" fmla="*/ 120 h 342"/>
                <a:gd name="T16" fmla="*/ 0 w 330"/>
                <a:gd name="T17" fmla="*/ 108 h 342"/>
                <a:gd name="T18" fmla="*/ 12 w 330"/>
                <a:gd name="T19" fmla="*/ 84 h 342"/>
                <a:gd name="T20" fmla="*/ 36 w 330"/>
                <a:gd name="T21" fmla="*/ 72 h 342"/>
                <a:gd name="T22" fmla="*/ 36 w 330"/>
                <a:gd name="T23" fmla="*/ 24 h 342"/>
                <a:gd name="T24" fmla="*/ 42 w 330"/>
                <a:gd name="T25" fmla="*/ 18 h 342"/>
                <a:gd name="T26" fmla="*/ 60 w 330"/>
                <a:gd name="T27" fmla="*/ 24 h 342"/>
                <a:gd name="T28" fmla="*/ 114 w 330"/>
                <a:gd name="T29" fmla="*/ 0 h 342"/>
                <a:gd name="T30" fmla="*/ 108 w 330"/>
                <a:gd name="T31" fmla="*/ 24 h 342"/>
                <a:gd name="T32" fmla="*/ 138 w 330"/>
                <a:gd name="T33" fmla="*/ 30 h 342"/>
                <a:gd name="T34" fmla="*/ 150 w 330"/>
                <a:gd name="T35" fmla="*/ 42 h 342"/>
                <a:gd name="T36" fmla="*/ 264 w 330"/>
                <a:gd name="T37" fmla="*/ 66 h 342"/>
                <a:gd name="T38" fmla="*/ 282 w 330"/>
                <a:gd name="T39" fmla="*/ 84 h 342"/>
                <a:gd name="T40" fmla="*/ 276 w 330"/>
                <a:gd name="T41" fmla="*/ 108 h 342"/>
                <a:gd name="T42" fmla="*/ 288 w 330"/>
                <a:gd name="T43" fmla="*/ 108 h 342"/>
                <a:gd name="T44" fmla="*/ 288 w 330"/>
                <a:gd name="T45" fmla="*/ 126 h 342"/>
                <a:gd name="T46" fmla="*/ 300 w 330"/>
                <a:gd name="T47" fmla="*/ 126 h 342"/>
                <a:gd name="T48" fmla="*/ 276 w 330"/>
                <a:gd name="T49" fmla="*/ 162 h 342"/>
                <a:gd name="T50" fmla="*/ 282 w 330"/>
                <a:gd name="T51" fmla="*/ 174 h 342"/>
                <a:gd name="T52" fmla="*/ 330 w 330"/>
                <a:gd name="T53" fmla="*/ 114 h 342"/>
                <a:gd name="T54" fmla="*/ 300 w 330"/>
                <a:gd name="T55" fmla="*/ 210 h 342"/>
                <a:gd name="T56" fmla="*/ 294 w 330"/>
                <a:gd name="T57" fmla="*/ 270 h 342"/>
                <a:gd name="T58" fmla="*/ 300 w 330"/>
                <a:gd name="T59" fmla="*/ 330 h 342"/>
                <a:gd name="T60" fmla="*/ 150 w 330"/>
                <a:gd name="T61" fmla="*/ 342 h 342"/>
                <a:gd name="T62" fmla="*/ 138 w 330"/>
                <a:gd name="T63" fmla="*/ 342 h 34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42"/>
                <a:gd name="T98" fmla="*/ 330 w 330"/>
                <a:gd name="T99" fmla="*/ 342 h 34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42">
                  <a:moveTo>
                    <a:pt x="138" y="342"/>
                  </a:moveTo>
                  <a:lnTo>
                    <a:pt x="114" y="324"/>
                  </a:lnTo>
                  <a:lnTo>
                    <a:pt x="108" y="300"/>
                  </a:lnTo>
                  <a:lnTo>
                    <a:pt x="114" y="282"/>
                  </a:lnTo>
                  <a:lnTo>
                    <a:pt x="102" y="264"/>
                  </a:lnTo>
                  <a:lnTo>
                    <a:pt x="90" y="228"/>
                  </a:lnTo>
                  <a:lnTo>
                    <a:pt x="12" y="174"/>
                  </a:lnTo>
                  <a:lnTo>
                    <a:pt x="18" y="120"/>
                  </a:lnTo>
                  <a:lnTo>
                    <a:pt x="0" y="108"/>
                  </a:lnTo>
                  <a:lnTo>
                    <a:pt x="12" y="84"/>
                  </a:lnTo>
                  <a:lnTo>
                    <a:pt x="36" y="72"/>
                  </a:lnTo>
                  <a:lnTo>
                    <a:pt x="36" y="24"/>
                  </a:lnTo>
                  <a:lnTo>
                    <a:pt x="42" y="18"/>
                  </a:lnTo>
                  <a:lnTo>
                    <a:pt x="60" y="24"/>
                  </a:lnTo>
                  <a:lnTo>
                    <a:pt x="114" y="0"/>
                  </a:lnTo>
                  <a:lnTo>
                    <a:pt x="108" y="24"/>
                  </a:lnTo>
                  <a:lnTo>
                    <a:pt x="138" y="30"/>
                  </a:lnTo>
                  <a:lnTo>
                    <a:pt x="150" y="42"/>
                  </a:lnTo>
                  <a:lnTo>
                    <a:pt x="264" y="66"/>
                  </a:lnTo>
                  <a:lnTo>
                    <a:pt x="282" y="84"/>
                  </a:lnTo>
                  <a:lnTo>
                    <a:pt x="276" y="108"/>
                  </a:lnTo>
                  <a:lnTo>
                    <a:pt x="288" y="108"/>
                  </a:lnTo>
                  <a:lnTo>
                    <a:pt x="288" y="126"/>
                  </a:lnTo>
                  <a:lnTo>
                    <a:pt x="300" y="126"/>
                  </a:lnTo>
                  <a:lnTo>
                    <a:pt x="276" y="162"/>
                  </a:lnTo>
                  <a:lnTo>
                    <a:pt x="282" y="174"/>
                  </a:lnTo>
                  <a:lnTo>
                    <a:pt x="330" y="114"/>
                  </a:lnTo>
                  <a:lnTo>
                    <a:pt x="300" y="210"/>
                  </a:lnTo>
                  <a:lnTo>
                    <a:pt x="294" y="270"/>
                  </a:lnTo>
                  <a:lnTo>
                    <a:pt x="300" y="330"/>
                  </a:lnTo>
                  <a:lnTo>
                    <a:pt x="150" y="342"/>
                  </a:lnTo>
                  <a:lnTo>
                    <a:pt x="138" y="342"/>
                  </a:lnTo>
                  <a:close/>
                </a:path>
              </a:pathLst>
            </a:custGeom>
            <a:solidFill>
              <a:srgbClr val="FF8C00"/>
            </a:solidFill>
            <a:ln w="9525">
              <a:solidFill>
                <a:srgbClr val="FF8C00"/>
              </a:solidFill>
              <a:prstDash val="solid"/>
              <a:round/>
              <a:headEnd/>
              <a:tailEnd/>
            </a:ln>
          </p:spPr>
          <p:txBody>
            <a:bodyPr/>
            <a:lstStyle/>
            <a:p>
              <a:endParaRPr lang="en-US"/>
            </a:p>
          </p:txBody>
        </p:sp>
        <p:sp>
          <p:nvSpPr>
            <p:cNvPr id="14460" name="Freeform 248"/>
            <p:cNvSpPr>
              <a:spLocks/>
            </p:cNvSpPr>
            <p:nvPr/>
          </p:nvSpPr>
          <p:spPr bwMode="auto">
            <a:xfrm>
              <a:off x="3081" y="1512"/>
              <a:ext cx="330" cy="348"/>
            </a:xfrm>
            <a:custGeom>
              <a:avLst/>
              <a:gdLst>
                <a:gd name="T0" fmla="*/ 138 w 330"/>
                <a:gd name="T1" fmla="*/ 342 h 348"/>
                <a:gd name="T2" fmla="*/ 114 w 330"/>
                <a:gd name="T3" fmla="*/ 324 h 348"/>
                <a:gd name="T4" fmla="*/ 108 w 330"/>
                <a:gd name="T5" fmla="*/ 300 h 348"/>
                <a:gd name="T6" fmla="*/ 114 w 330"/>
                <a:gd name="T7" fmla="*/ 282 h 348"/>
                <a:gd name="T8" fmla="*/ 102 w 330"/>
                <a:gd name="T9" fmla="*/ 264 h 348"/>
                <a:gd name="T10" fmla="*/ 90 w 330"/>
                <a:gd name="T11" fmla="*/ 228 h 348"/>
                <a:gd name="T12" fmla="*/ 12 w 330"/>
                <a:gd name="T13" fmla="*/ 174 h 348"/>
                <a:gd name="T14" fmla="*/ 18 w 330"/>
                <a:gd name="T15" fmla="*/ 120 h 348"/>
                <a:gd name="T16" fmla="*/ 0 w 330"/>
                <a:gd name="T17" fmla="*/ 108 h 348"/>
                <a:gd name="T18" fmla="*/ 12 w 330"/>
                <a:gd name="T19" fmla="*/ 84 h 348"/>
                <a:gd name="T20" fmla="*/ 36 w 330"/>
                <a:gd name="T21" fmla="*/ 72 h 348"/>
                <a:gd name="T22" fmla="*/ 36 w 330"/>
                <a:gd name="T23" fmla="*/ 24 h 348"/>
                <a:gd name="T24" fmla="*/ 42 w 330"/>
                <a:gd name="T25" fmla="*/ 18 h 348"/>
                <a:gd name="T26" fmla="*/ 60 w 330"/>
                <a:gd name="T27" fmla="*/ 24 h 348"/>
                <a:gd name="T28" fmla="*/ 114 w 330"/>
                <a:gd name="T29" fmla="*/ 0 h 348"/>
                <a:gd name="T30" fmla="*/ 108 w 330"/>
                <a:gd name="T31" fmla="*/ 24 h 348"/>
                <a:gd name="T32" fmla="*/ 138 w 330"/>
                <a:gd name="T33" fmla="*/ 30 h 348"/>
                <a:gd name="T34" fmla="*/ 150 w 330"/>
                <a:gd name="T35" fmla="*/ 42 h 348"/>
                <a:gd name="T36" fmla="*/ 264 w 330"/>
                <a:gd name="T37" fmla="*/ 66 h 348"/>
                <a:gd name="T38" fmla="*/ 282 w 330"/>
                <a:gd name="T39" fmla="*/ 84 h 348"/>
                <a:gd name="T40" fmla="*/ 276 w 330"/>
                <a:gd name="T41" fmla="*/ 108 h 348"/>
                <a:gd name="T42" fmla="*/ 288 w 330"/>
                <a:gd name="T43" fmla="*/ 108 h 348"/>
                <a:gd name="T44" fmla="*/ 288 w 330"/>
                <a:gd name="T45" fmla="*/ 126 h 348"/>
                <a:gd name="T46" fmla="*/ 300 w 330"/>
                <a:gd name="T47" fmla="*/ 126 h 348"/>
                <a:gd name="T48" fmla="*/ 276 w 330"/>
                <a:gd name="T49" fmla="*/ 162 h 348"/>
                <a:gd name="T50" fmla="*/ 282 w 330"/>
                <a:gd name="T51" fmla="*/ 174 h 348"/>
                <a:gd name="T52" fmla="*/ 330 w 330"/>
                <a:gd name="T53" fmla="*/ 114 h 348"/>
                <a:gd name="T54" fmla="*/ 300 w 330"/>
                <a:gd name="T55" fmla="*/ 210 h 348"/>
                <a:gd name="T56" fmla="*/ 294 w 330"/>
                <a:gd name="T57" fmla="*/ 270 h 348"/>
                <a:gd name="T58" fmla="*/ 300 w 330"/>
                <a:gd name="T59" fmla="*/ 330 h 348"/>
                <a:gd name="T60" fmla="*/ 150 w 330"/>
                <a:gd name="T61" fmla="*/ 342 h 348"/>
                <a:gd name="T62" fmla="*/ 138 w 330"/>
                <a:gd name="T63" fmla="*/ 342 h 348"/>
                <a:gd name="T64" fmla="*/ 138 w 330"/>
                <a:gd name="T65" fmla="*/ 348 h 34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48"/>
                <a:gd name="T101" fmla="*/ 330 w 330"/>
                <a:gd name="T102" fmla="*/ 348 h 34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48">
                  <a:moveTo>
                    <a:pt x="138" y="342"/>
                  </a:moveTo>
                  <a:lnTo>
                    <a:pt x="114" y="324"/>
                  </a:lnTo>
                  <a:lnTo>
                    <a:pt x="108" y="300"/>
                  </a:lnTo>
                  <a:lnTo>
                    <a:pt x="114" y="282"/>
                  </a:lnTo>
                  <a:lnTo>
                    <a:pt x="102" y="264"/>
                  </a:lnTo>
                  <a:lnTo>
                    <a:pt x="90" y="228"/>
                  </a:lnTo>
                  <a:lnTo>
                    <a:pt x="12" y="174"/>
                  </a:lnTo>
                  <a:lnTo>
                    <a:pt x="18" y="120"/>
                  </a:lnTo>
                  <a:lnTo>
                    <a:pt x="0" y="108"/>
                  </a:lnTo>
                  <a:lnTo>
                    <a:pt x="12" y="84"/>
                  </a:lnTo>
                  <a:lnTo>
                    <a:pt x="36" y="72"/>
                  </a:lnTo>
                  <a:lnTo>
                    <a:pt x="36" y="24"/>
                  </a:lnTo>
                  <a:lnTo>
                    <a:pt x="42" y="18"/>
                  </a:lnTo>
                  <a:lnTo>
                    <a:pt x="60" y="24"/>
                  </a:lnTo>
                  <a:lnTo>
                    <a:pt x="114" y="0"/>
                  </a:lnTo>
                  <a:lnTo>
                    <a:pt x="108" y="24"/>
                  </a:lnTo>
                  <a:lnTo>
                    <a:pt x="138" y="30"/>
                  </a:lnTo>
                  <a:lnTo>
                    <a:pt x="150" y="42"/>
                  </a:lnTo>
                  <a:lnTo>
                    <a:pt x="264" y="66"/>
                  </a:lnTo>
                  <a:lnTo>
                    <a:pt x="282" y="84"/>
                  </a:lnTo>
                  <a:lnTo>
                    <a:pt x="276" y="108"/>
                  </a:lnTo>
                  <a:lnTo>
                    <a:pt x="288" y="108"/>
                  </a:lnTo>
                  <a:lnTo>
                    <a:pt x="288" y="126"/>
                  </a:lnTo>
                  <a:lnTo>
                    <a:pt x="300" y="126"/>
                  </a:lnTo>
                  <a:lnTo>
                    <a:pt x="276" y="162"/>
                  </a:lnTo>
                  <a:lnTo>
                    <a:pt x="282" y="174"/>
                  </a:lnTo>
                  <a:lnTo>
                    <a:pt x="330" y="114"/>
                  </a:lnTo>
                  <a:lnTo>
                    <a:pt x="300" y="210"/>
                  </a:lnTo>
                  <a:lnTo>
                    <a:pt x="294" y="270"/>
                  </a:lnTo>
                  <a:lnTo>
                    <a:pt x="300" y="330"/>
                  </a:lnTo>
                  <a:lnTo>
                    <a:pt x="150" y="342"/>
                  </a:lnTo>
                  <a:lnTo>
                    <a:pt x="138" y="342"/>
                  </a:lnTo>
                  <a:lnTo>
                    <a:pt x="138" y="348"/>
                  </a:lnTo>
                </a:path>
              </a:pathLst>
            </a:custGeom>
            <a:noFill/>
            <a:ln w="9525">
              <a:solidFill>
                <a:srgbClr val="000000"/>
              </a:solidFill>
              <a:prstDash val="solid"/>
              <a:round/>
              <a:headEnd/>
              <a:tailEnd/>
            </a:ln>
          </p:spPr>
          <p:txBody>
            <a:bodyPr/>
            <a:lstStyle/>
            <a:p>
              <a:endParaRPr lang="en-US"/>
            </a:p>
          </p:txBody>
        </p:sp>
        <p:sp>
          <p:nvSpPr>
            <p:cNvPr id="14461" name="Freeform 249"/>
            <p:cNvSpPr>
              <a:spLocks/>
            </p:cNvSpPr>
            <p:nvPr/>
          </p:nvSpPr>
          <p:spPr bwMode="auto">
            <a:xfrm>
              <a:off x="2037" y="1602"/>
              <a:ext cx="432" cy="354"/>
            </a:xfrm>
            <a:custGeom>
              <a:avLst/>
              <a:gdLst>
                <a:gd name="T0" fmla="*/ 420 w 432"/>
                <a:gd name="T1" fmla="*/ 204 h 354"/>
                <a:gd name="T2" fmla="*/ 408 w 432"/>
                <a:gd name="T3" fmla="*/ 354 h 354"/>
                <a:gd name="T4" fmla="*/ 114 w 432"/>
                <a:gd name="T5" fmla="*/ 324 h 354"/>
                <a:gd name="T6" fmla="*/ 0 w 432"/>
                <a:gd name="T7" fmla="*/ 306 h 354"/>
                <a:gd name="T8" fmla="*/ 12 w 432"/>
                <a:gd name="T9" fmla="*/ 228 h 354"/>
                <a:gd name="T10" fmla="*/ 42 w 432"/>
                <a:gd name="T11" fmla="*/ 36 h 354"/>
                <a:gd name="T12" fmla="*/ 48 w 432"/>
                <a:gd name="T13" fmla="*/ 0 h 354"/>
                <a:gd name="T14" fmla="*/ 432 w 432"/>
                <a:gd name="T15" fmla="*/ 48 h 354"/>
                <a:gd name="T16" fmla="*/ 420 w 432"/>
                <a:gd name="T17" fmla="*/ 162 h 354"/>
                <a:gd name="T18" fmla="*/ 420 w 432"/>
                <a:gd name="T19" fmla="*/ 204 h 3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2"/>
                <a:gd name="T31" fmla="*/ 0 h 354"/>
                <a:gd name="T32" fmla="*/ 432 w 432"/>
                <a:gd name="T33" fmla="*/ 354 h 3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2" h="354">
                  <a:moveTo>
                    <a:pt x="420" y="204"/>
                  </a:moveTo>
                  <a:lnTo>
                    <a:pt x="408" y="354"/>
                  </a:lnTo>
                  <a:lnTo>
                    <a:pt x="114" y="324"/>
                  </a:lnTo>
                  <a:lnTo>
                    <a:pt x="0" y="306"/>
                  </a:lnTo>
                  <a:lnTo>
                    <a:pt x="12" y="228"/>
                  </a:lnTo>
                  <a:lnTo>
                    <a:pt x="42" y="36"/>
                  </a:lnTo>
                  <a:lnTo>
                    <a:pt x="48" y="0"/>
                  </a:lnTo>
                  <a:lnTo>
                    <a:pt x="432" y="48"/>
                  </a:lnTo>
                  <a:lnTo>
                    <a:pt x="420" y="162"/>
                  </a:lnTo>
                  <a:lnTo>
                    <a:pt x="420" y="204"/>
                  </a:lnTo>
                  <a:close/>
                </a:path>
              </a:pathLst>
            </a:custGeom>
            <a:solidFill>
              <a:srgbClr val="FF8C00"/>
            </a:solidFill>
            <a:ln w="9525">
              <a:solidFill>
                <a:srgbClr val="FF8C00"/>
              </a:solidFill>
              <a:prstDash val="solid"/>
              <a:round/>
              <a:headEnd/>
              <a:tailEnd/>
            </a:ln>
          </p:spPr>
          <p:txBody>
            <a:bodyPr/>
            <a:lstStyle/>
            <a:p>
              <a:endParaRPr lang="en-US"/>
            </a:p>
          </p:txBody>
        </p:sp>
        <p:sp>
          <p:nvSpPr>
            <p:cNvPr id="14462" name="Freeform 250"/>
            <p:cNvSpPr>
              <a:spLocks/>
            </p:cNvSpPr>
            <p:nvPr/>
          </p:nvSpPr>
          <p:spPr bwMode="auto">
            <a:xfrm>
              <a:off x="2037" y="1602"/>
              <a:ext cx="432" cy="354"/>
            </a:xfrm>
            <a:custGeom>
              <a:avLst/>
              <a:gdLst>
                <a:gd name="T0" fmla="*/ 420 w 432"/>
                <a:gd name="T1" fmla="*/ 204 h 354"/>
                <a:gd name="T2" fmla="*/ 408 w 432"/>
                <a:gd name="T3" fmla="*/ 354 h 354"/>
                <a:gd name="T4" fmla="*/ 114 w 432"/>
                <a:gd name="T5" fmla="*/ 324 h 354"/>
                <a:gd name="T6" fmla="*/ 0 w 432"/>
                <a:gd name="T7" fmla="*/ 306 h 354"/>
                <a:gd name="T8" fmla="*/ 12 w 432"/>
                <a:gd name="T9" fmla="*/ 228 h 354"/>
                <a:gd name="T10" fmla="*/ 42 w 432"/>
                <a:gd name="T11" fmla="*/ 36 h 354"/>
                <a:gd name="T12" fmla="*/ 48 w 432"/>
                <a:gd name="T13" fmla="*/ 0 h 354"/>
                <a:gd name="T14" fmla="*/ 432 w 432"/>
                <a:gd name="T15" fmla="*/ 48 h 354"/>
                <a:gd name="T16" fmla="*/ 420 w 432"/>
                <a:gd name="T17" fmla="*/ 162 h 354"/>
                <a:gd name="T18" fmla="*/ 420 w 432"/>
                <a:gd name="T19" fmla="*/ 204 h 354"/>
                <a:gd name="T20" fmla="*/ 420 w 432"/>
                <a:gd name="T21" fmla="*/ 210 h 3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32"/>
                <a:gd name="T34" fmla="*/ 0 h 354"/>
                <a:gd name="T35" fmla="*/ 432 w 432"/>
                <a:gd name="T36" fmla="*/ 354 h 3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32" h="354">
                  <a:moveTo>
                    <a:pt x="420" y="204"/>
                  </a:moveTo>
                  <a:lnTo>
                    <a:pt x="408" y="354"/>
                  </a:lnTo>
                  <a:lnTo>
                    <a:pt x="114" y="324"/>
                  </a:lnTo>
                  <a:lnTo>
                    <a:pt x="0" y="306"/>
                  </a:lnTo>
                  <a:lnTo>
                    <a:pt x="12" y="228"/>
                  </a:lnTo>
                  <a:lnTo>
                    <a:pt x="42" y="36"/>
                  </a:lnTo>
                  <a:lnTo>
                    <a:pt x="48" y="0"/>
                  </a:lnTo>
                  <a:lnTo>
                    <a:pt x="432" y="48"/>
                  </a:lnTo>
                  <a:lnTo>
                    <a:pt x="420" y="162"/>
                  </a:lnTo>
                  <a:lnTo>
                    <a:pt x="420" y="204"/>
                  </a:lnTo>
                  <a:lnTo>
                    <a:pt x="420" y="210"/>
                  </a:lnTo>
                </a:path>
              </a:pathLst>
            </a:custGeom>
            <a:noFill/>
            <a:ln w="9525">
              <a:solidFill>
                <a:srgbClr val="000000"/>
              </a:solidFill>
              <a:prstDash val="solid"/>
              <a:round/>
              <a:headEnd/>
              <a:tailEnd/>
            </a:ln>
          </p:spPr>
          <p:txBody>
            <a:bodyPr/>
            <a:lstStyle/>
            <a:p>
              <a:endParaRPr lang="en-US"/>
            </a:p>
          </p:txBody>
        </p:sp>
      </p:grpSp>
      <p:sp>
        <p:nvSpPr>
          <p:cNvPr id="14339" name="Text Box 126"/>
          <p:cNvSpPr txBox="1">
            <a:spLocks noChangeArrowheads="1"/>
          </p:cNvSpPr>
          <p:nvPr/>
        </p:nvSpPr>
        <p:spPr bwMode="auto">
          <a:xfrm>
            <a:off x="4038600" y="1219200"/>
            <a:ext cx="1054100" cy="457200"/>
          </a:xfrm>
          <a:prstGeom prst="rect">
            <a:avLst/>
          </a:prstGeom>
          <a:noFill/>
          <a:ln w="9525" algn="ctr">
            <a:noFill/>
            <a:miter lim="800000"/>
            <a:headEnd/>
            <a:tailEnd/>
          </a:ln>
        </p:spPr>
        <p:txBody>
          <a:bodyPr wrap="none">
            <a:spAutoFit/>
          </a:bodyPr>
          <a:lstStyle/>
          <a:p>
            <a:r>
              <a:rPr lang="en-US" sz="2400" b="1">
                <a:solidFill>
                  <a:srgbClr val="FF9900"/>
                </a:solidFill>
                <a:latin typeface="Verdana" pitchFamily="34" charset="0"/>
              </a:rPr>
              <a:t>2006</a:t>
            </a:r>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pSp>
        <p:nvGrpSpPr>
          <p:cNvPr id="15362" name="Group 252"/>
          <p:cNvGrpSpPr>
            <a:grpSpLocks/>
          </p:cNvGrpSpPr>
          <p:nvPr/>
        </p:nvGrpSpPr>
        <p:grpSpPr bwMode="auto">
          <a:xfrm>
            <a:off x="1871663" y="1219200"/>
            <a:ext cx="5410200" cy="4333875"/>
            <a:chOff x="1179" y="798"/>
            <a:chExt cx="3408" cy="2730"/>
          </a:xfrm>
        </p:grpSpPr>
        <p:sp>
          <p:nvSpPr>
            <p:cNvPr id="15364" name="AutoShape 128"/>
            <p:cNvSpPr>
              <a:spLocks noChangeAspect="1" noChangeArrowheads="1" noTextEdit="1"/>
            </p:cNvSpPr>
            <p:nvPr/>
          </p:nvSpPr>
          <p:spPr bwMode="auto">
            <a:xfrm>
              <a:off x="1179" y="798"/>
              <a:ext cx="3402" cy="2724"/>
            </a:xfrm>
            <a:prstGeom prst="rect">
              <a:avLst/>
            </a:prstGeom>
            <a:noFill/>
            <a:ln w="9525">
              <a:noFill/>
              <a:miter lim="800000"/>
              <a:headEnd/>
              <a:tailEnd/>
            </a:ln>
          </p:spPr>
          <p:txBody>
            <a:bodyPr/>
            <a:lstStyle/>
            <a:p>
              <a:endParaRPr lang="en-US"/>
            </a:p>
          </p:txBody>
        </p:sp>
        <p:sp>
          <p:nvSpPr>
            <p:cNvPr id="15365" name="Rectangle 130"/>
            <p:cNvSpPr>
              <a:spLocks noChangeArrowheads="1"/>
            </p:cNvSpPr>
            <p:nvPr/>
          </p:nvSpPr>
          <p:spPr bwMode="auto">
            <a:xfrm>
              <a:off x="1179" y="798"/>
              <a:ext cx="3408" cy="2730"/>
            </a:xfrm>
            <a:prstGeom prst="rect">
              <a:avLst/>
            </a:prstGeom>
            <a:solidFill>
              <a:srgbClr val="FFFFFF">
                <a:alpha val="0"/>
              </a:srgbClr>
            </a:solidFill>
            <a:ln w="9525">
              <a:noFill/>
              <a:miter lim="800000"/>
              <a:headEnd/>
              <a:tailEnd/>
            </a:ln>
          </p:spPr>
          <p:txBody>
            <a:bodyPr/>
            <a:lstStyle/>
            <a:p>
              <a:endParaRPr lang="en-US"/>
            </a:p>
          </p:txBody>
        </p:sp>
        <p:sp>
          <p:nvSpPr>
            <p:cNvPr id="15366" name="Rectangle 131"/>
            <p:cNvSpPr>
              <a:spLocks noChangeArrowheads="1"/>
            </p:cNvSpPr>
            <p:nvPr/>
          </p:nvSpPr>
          <p:spPr bwMode="auto">
            <a:xfrm>
              <a:off x="1215" y="840"/>
              <a:ext cx="3336" cy="2646"/>
            </a:xfrm>
            <a:prstGeom prst="rect">
              <a:avLst/>
            </a:prstGeom>
            <a:solidFill>
              <a:srgbClr val="FFFFFF">
                <a:alpha val="0"/>
              </a:srgbClr>
            </a:solidFill>
            <a:ln w="9525">
              <a:noFill/>
              <a:miter lim="800000"/>
              <a:headEnd/>
              <a:tailEnd/>
            </a:ln>
          </p:spPr>
          <p:txBody>
            <a:bodyPr/>
            <a:lstStyle/>
            <a:p>
              <a:endParaRPr lang="en-US"/>
            </a:p>
          </p:txBody>
        </p:sp>
        <p:sp>
          <p:nvSpPr>
            <p:cNvPr id="15367" name="Freeform 132"/>
            <p:cNvSpPr>
              <a:spLocks/>
            </p:cNvSpPr>
            <p:nvPr/>
          </p:nvSpPr>
          <p:spPr bwMode="auto">
            <a:xfrm>
              <a:off x="3411" y="2418"/>
              <a:ext cx="234" cy="378"/>
            </a:xfrm>
            <a:custGeom>
              <a:avLst/>
              <a:gdLst>
                <a:gd name="T0" fmla="*/ 234 w 234"/>
                <a:gd name="T1" fmla="*/ 300 h 378"/>
                <a:gd name="T2" fmla="*/ 60 w 234"/>
                <a:gd name="T3" fmla="*/ 318 h 378"/>
                <a:gd name="T4" fmla="*/ 60 w 234"/>
                <a:gd name="T5" fmla="*/ 330 h 378"/>
                <a:gd name="T6" fmla="*/ 78 w 234"/>
                <a:gd name="T7" fmla="*/ 348 h 378"/>
                <a:gd name="T8" fmla="*/ 78 w 234"/>
                <a:gd name="T9" fmla="*/ 366 h 378"/>
                <a:gd name="T10" fmla="*/ 42 w 234"/>
                <a:gd name="T11" fmla="*/ 378 h 378"/>
                <a:gd name="T12" fmla="*/ 54 w 234"/>
                <a:gd name="T13" fmla="*/ 372 h 378"/>
                <a:gd name="T14" fmla="*/ 36 w 234"/>
                <a:gd name="T15" fmla="*/ 336 h 378"/>
                <a:gd name="T16" fmla="*/ 30 w 234"/>
                <a:gd name="T17" fmla="*/ 372 h 378"/>
                <a:gd name="T18" fmla="*/ 12 w 234"/>
                <a:gd name="T19" fmla="*/ 372 h 378"/>
                <a:gd name="T20" fmla="*/ 12 w 234"/>
                <a:gd name="T21" fmla="*/ 342 h 378"/>
                <a:gd name="T22" fmla="*/ 0 w 234"/>
                <a:gd name="T23" fmla="*/ 258 h 378"/>
                <a:gd name="T24" fmla="*/ 0 w 234"/>
                <a:gd name="T25" fmla="*/ 12 h 378"/>
                <a:gd name="T26" fmla="*/ 162 w 234"/>
                <a:gd name="T27" fmla="*/ 0 h 378"/>
                <a:gd name="T28" fmla="*/ 204 w 234"/>
                <a:gd name="T29" fmla="*/ 162 h 378"/>
                <a:gd name="T30" fmla="*/ 228 w 234"/>
                <a:gd name="T31" fmla="*/ 204 h 378"/>
                <a:gd name="T32" fmla="*/ 216 w 234"/>
                <a:gd name="T33" fmla="*/ 234 h 378"/>
                <a:gd name="T34" fmla="*/ 234 w 234"/>
                <a:gd name="T35" fmla="*/ 300 h 37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4"/>
                <a:gd name="T55" fmla="*/ 0 h 378"/>
                <a:gd name="T56" fmla="*/ 234 w 234"/>
                <a:gd name="T57" fmla="*/ 378 h 37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4" h="378">
                  <a:moveTo>
                    <a:pt x="234" y="300"/>
                  </a:moveTo>
                  <a:lnTo>
                    <a:pt x="60" y="318"/>
                  </a:lnTo>
                  <a:lnTo>
                    <a:pt x="60" y="330"/>
                  </a:lnTo>
                  <a:lnTo>
                    <a:pt x="78" y="348"/>
                  </a:lnTo>
                  <a:lnTo>
                    <a:pt x="78" y="366"/>
                  </a:lnTo>
                  <a:lnTo>
                    <a:pt x="42" y="378"/>
                  </a:lnTo>
                  <a:lnTo>
                    <a:pt x="54" y="372"/>
                  </a:lnTo>
                  <a:lnTo>
                    <a:pt x="36" y="336"/>
                  </a:lnTo>
                  <a:lnTo>
                    <a:pt x="30" y="372"/>
                  </a:lnTo>
                  <a:lnTo>
                    <a:pt x="12" y="372"/>
                  </a:lnTo>
                  <a:lnTo>
                    <a:pt x="12" y="342"/>
                  </a:lnTo>
                  <a:lnTo>
                    <a:pt x="0" y="258"/>
                  </a:lnTo>
                  <a:lnTo>
                    <a:pt x="0" y="12"/>
                  </a:lnTo>
                  <a:lnTo>
                    <a:pt x="162" y="0"/>
                  </a:lnTo>
                  <a:lnTo>
                    <a:pt x="204" y="162"/>
                  </a:lnTo>
                  <a:lnTo>
                    <a:pt x="228" y="204"/>
                  </a:lnTo>
                  <a:lnTo>
                    <a:pt x="216" y="234"/>
                  </a:lnTo>
                  <a:lnTo>
                    <a:pt x="234" y="300"/>
                  </a:lnTo>
                  <a:close/>
                </a:path>
              </a:pathLst>
            </a:custGeom>
            <a:solidFill>
              <a:srgbClr val="B22222"/>
            </a:solidFill>
            <a:ln w="9525">
              <a:solidFill>
                <a:srgbClr val="B22222"/>
              </a:solidFill>
              <a:prstDash val="solid"/>
              <a:round/>
              <a:headEnd/>
              <a:tailEnd/>
            </a:ln>
          </p:spPr>
          <p:txBody>
            <a:bodyPr/>
            <a:lstStyle/>
            <a:p>
              <a:endParaRPr lang="en-US"/>
            </a:p>
          </p:txBody>
        </p:sp>
        <p:sp>
          <p:nvSpPr>
            <p:cNvPr id="15368" name="Freeform 133"/>
            <p:cNvSpPr>
              <a:spLocks/>
            </p:cNvSpPr>
            <p:nvPr/>
          </p:nvSpPr>
          <p:spPr bwMode="auto">
            <a:xfrm>
              <a:off x="3411" y="2418"/>
              <a:ext cx="234" cy="378"/>
            </a:xfrm>
            <a:custGeom>
              <a:avLst/>
              <a:gdLst>
                <a:gd name="T0" fmla="*/ 234 w 234"/>
                <a:gd name="T1" fmla="*/ 300 h 378"/>
                <a:gd name="T2" fmla="*/ 60 w 234"/>
                <a:gd name="T3" fmla="*/ 318 h 378"/>
                <a:gd name="T4" fmla="*/ 60 w 234"/>
                <a:gd name="T5" fmla="*/ 330 h 378"/>
                <a:gd name="T6" fmla="*/ 78 w 234"/>
                <a:gd name="T7" fmla="*/ 348 h 378"/>
                <a:gd name="T8" fmla="*/ 78 w 234"/>
                <a:gd name="T9" fmla="*/ 366 h 378"/>
                <a:gd name="T10" fmla="*/ 42 w 234"/>
                <a:gd name="T11" fmla="*/ 378 h 378"/>
                <a:gd name="T12" fmla="*/ 54 w 234"/>
                <a:gd name="T13" fmla="*/ 372 h 378"/>
                <a:gd name="T14" fmla="*/ 36 w 234"/>
                <a:gd name="T15" fmla="*/ 336 h 378"/>
                <a:gd name="T16" fmla="*/ 30 w 234"/>
                <a:gd name="T17" fmla="*/ 372 h 378"/>
                <a:gd name="T18" fmla="*/ 12 w 234"/>
                <a:gd name="T19" fmla="*/ 372 h 378"/>
                <a:gd name="T20" fmla="*/ 12 w 234"/>
                <a:gd name="T21" fmla="*/ 342 h 378"/>
                <a:gd name="T22" fmla="*/ 0 w 234"/>
                <a:gd name="T23" fmla="*/ 258 h 378"/>
                <a:gd name="T24" fmla="*/ 0 w 234"/>
                <a:gd name="T25" fmla="*/ 12 h 378"/>
                <a:gd name="T26" fmla="*/ 162 w 234"/>
                <a:gd name="T27" fmla="*/ 0 h 378"/>
                <a:gd name="T28" fmla="*/ 204 w 234"/>
                <a:gd name="T29" fmla="*/ 162 h 378"/>
                <a:gd name="T30" fmla="*/ 228 w 234"/>
                <a:gd name="T31" fmla="*/ 204 h 378"/>
                <a:gd name="T32" fmla="*/ 216 w 234"/>
                <a:gd name="T33" fmla="*/ 234 h 378"/>
                <a:gd name="T34" fmla="*/ 234 w 234"/>
                <a:gd name="T35" fmla="*/ 300 h 378"/>
                <a:gd name="T36" fmla="*/ 234 w 234"/>
                <a:gd name="T37" fmla="*/ 306 h 37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4"/>
                <a:gd name="T58" fmla="*/ 0 h 378"/>
                <a:gd name="T59" fmla="*/ 234 w 234"/>
                <a:gd name="T60" fmla="*/ 378 h 37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4" h="378">
                  <a:moveTo>
                    <a:pt x="234" y="300"/>
                  </a:moveTo>
                  <a:lnTo>
                    <a:pt x="60" y="318"/>
                  </a:lnTo>
                  <a:lnTo>
                    <a:pt x="60" y="330"/>
                  </a:lnTo>
                  <a:lnTo>
                    <a:pt x="78" y="348"/>
                  </a:lnTo>
                  <a:lnTo>
                    <a:pt x="78" y="366"/>
                  </a:lnTo>
                  <a:lnTo>
                    <a:pt x="42" y="378"/>
                  </a:lnTo>
                  <a:lnTo>
                    <a:pt x="54" y="372"/>
                  </a:lnTo>
                  <a:lnTo>
                    <a:pt x="36" y="336"/>
                  </a:lnTo>
                  <a:lnTo>
                    <a:pt x="30" y="372"/>
                  </a:lnTo>
                  <a:lnTo>
                    <a:pt x="12" y="372"/>
                  </a:lnTo>
                  <a:lnTo>
                    <a:pt x="12" y="342"/>
                  </a:lnTo>
                  <a:lnTo>
                    <a:pt x="0" y="258"/>
                  </a:lnTo>
                  <a:lnTo>
                    <a:pt x="0" y="12"/>
                  </a:lnTo>
                  <a:lnTo>
                    <a:pt x="162" y="0"/>
                  </a:lnTo>
                  <a:lnTo>
                    <a:pt x="204" y="162"/>
                  </a:lnTo>
                  <a:lnTo>
                    <a:pt x="228" y="204"/>
                  </a:lnTo>
                  <a:lnTo>
                    <a:pt x="216" y="234"/>
                  </a:lnTo>
                  <a:lnTo>
                    <a:pt x="234" y="300"/>
                  </a:lnTo>
                  <a:lnTo>
                    <a:pt x="234" y="306"/>
                  </a:lnTo>
                </a:path>
              </a:pathLst>
            </a:custGeom>
            <a:noFill/>
            <a:ln w="9525">
              <a:solidFill>
                <a:srgbClr val="000000"/>
              </a:solidFill>
              <a:prstDash val="solid"/>
              <a:round/>
              <a:headEnd/>
              <a:tailEnd/>
            </a:ln>
          </p:spPr>
          <p:txBody>
            <a:bodyPr/>
            <a:lstStyle/>
            <a:p>
              <a:endParaRPr lang="en-US"/>
            </a:p>
          </p:txBody>
        </p:sp>
        <p:sp>
          <p:nvSpPr>
            <p:cNvPr id="15369" name="Freeform 134"/>
            <p:cNvSpPr>
              <a:spLocks/>
            </p:cNvSpPr>
            <p:nvPr/>
          </p:nvSpPr>
          <p:spPr bwMode="auto">
            <a:xfrm>
              <a:off x="1263" y="2586"/>
              <a:ext cx="648" cy="570"/>
            </a:xfrm>
            <a:custGeom>
              <a:avLst/>
              <a:gdLst>
                <a:gd name="T0" fmla="*/ 6 w 648"/>
                <a:gd name="T1" fmla="*/ 324 h 570"/>
                <a:gd name="T2" fmla="*/ 6 w 648"/>
                <a:gd name="T3" fmla="*/ 330 h 570"/>
                <a:gd name="T4" fmla="*/ 42 w 648"/>
                <a:gd name="T5" fmla="*/ 360 h 570"/>
                <a:gd name="T6" fmla="*/ 30 w 648"/>
                <a:gd name="T7" fmla="*/ 396 h 570"/>
                <a:gd name="T8" fmla="*/ 72 w 648"/>
                <a:gd name="T9" fmla="*/ 366 h 570"/>
                <a:gd name="T10" fmla="*/ 48 w 648"/>
                <a:gd name="T11" fmla="*/ 444 h 570"/>
                <a:gd name="T12" fmla="*/ 102 w 648"/>
                <a:gd name="T13" fmla="*/ 462 h 570"/>
                <a:gd name="T14" fmla="*/ 120 w 648"/>
                <a:gd name="T15" fmla="*/ 456 h 570"/>
                <a:gd name="T16" fmla="*/ 114 w 648"/>
                <a:gd name="T17" fmla="*/ 504 h 570"/>
                <a:gd name="T18" fmla="*/ 66 w 648"/>
                <a:gd name="T19" fmla="*/ 546 h 570"/>
                <a:gd name="T20" fmla="*/ 0 w 648"/>
                <a:gd name="T21" fmla="*/ 570 h 570"/>
                <a:gd name="T22" fmla="*/ 78 w 648"/>
                <a:gd name="T23" fmla="*/ 546 h 570"/>
                <a:gd name="T24" fmla="*/ 96 w 648"/>
                <a:gd name="T25" fmla="*/ 546 h 570"/>
                <a:gd name="T26" fmla="*/ 114 w 648"/>
                <a:gd name="T27" fmla="*/ 534 h 570"/>
                <a:gd name="T28" fmla="*/ 204 w 648"/>
                <a:gd name="T29" fmla="*/ 456 h 570"/>
                <a:gd name="T30" fmla="*/ 252 w 648"/>
                <a:gd name="T31" fmla="*/ 372 h 570"/>
                <a:gd name="T32" fmla="*/ 252 w 648"/>
                <a:gd name="T33" fmla="*/ 372 h 570"/>
                <a:gd name="T34" fmla="*/ 264 w 648"/>
                <a:gd name="T35" fmla="*/ 378 h 570"/>
                <a:gd name="T36" fmla="*/ 240 w 648"/>
                <a:gd name="T37" fmla="*/ 390 h 570"/>
                <a:gd name="T38" fmla="*/ 246 w 648"/>
                <a:gd name="T39" fmla="*/ 426 h 570"/>
                <a:gd name="T40" fmla="*/ 258 w 648"/>
                <a:gd name="T41" fmla="*/ 438 h 570"/>
                <a:gd name="T42" fmla="*/ 288 w 648"/>
                <a:gd name="T43" fmla="*/ 420 h 570"/>
                <a:gd name="T44" fmla="*/ 300 w 648"/>
                <a:gd name="T45" fmla="*/ 384 h 570"/>
                <a:gd name="T46" fmla="*/ 318 w 648"/>
                <a:gd name="T47" fmla="*/ 390 h 570"/>
                <a:gd name="T48" fmla="*/ 426 w 648"/>
                <a:gd name="T49" fmla="*/ 414 h 570"/>
                <a:gd name="T50" fmla="*/ 450 w 648"/>
                <a:gd name="T51" fmla="*/ 408 h 570"/>
                <a:gd name="T52" fmla="*/ 462 w 648"/>
                <a:gd name="T53" fmla="*/ 432 h 570"/>
                <a:gd name="T54" fmla="*/ 468 w 648"/>
                <a:gd name="T55" fmla="*/ 438 h 570"/>
                <a:gd name="T56" fmla="*/ 510 w 648"/>
                <a:gd name="T57" fmla="*/ 450 h 570"/>
                <a:gd name="T58" fmla="*/ 528 w 648"/>
                <a:gd name="T59" fmla="*/ 450 h 570"/>
                <a:gd name="T60" fmla="*/ 534 w 648"/>
                <a:gd name="T61" fmla="*/ 444 h 570"/>
                <a:gd name="T62" fmla="*/ 606 w 648"/>
                <a:gd name="T63" fmla="*/ 504 h 570"/>
                <a:gd name="T64" fmla="*/ 618 w 648"/>
                <a:gd name="T65" fmla="*/ 510 h 570"/>
                <a:gd name="T66" fmla="*/ 648 w 648"/>
                <a:gd name="T67" fmla="*/ 540 h 570"/>
                <a:gd name="T68" fmla="*/ 600 w 648"/>
                <a:gd name="T69" fmla="*/ 498 h 570"/>
                <a:gd name="T70" fmla="*/ 480 w 648"/>
                <a:gd name="T71" fmla="*/ 438 h 570"/>
                <a:gd name="T72" fmla="*/ 456 w 648"/>
                <a:gd name="T73" fmla="*/ 414 h 570"/>
                <a:gd name="T74" fmla="*/ 414 w 648"/>
                <a:gd name="T75" fmla="*/ 396 h 570"/>
                <a:gd name="T76" fmla="*/ 252 w 648"/>
                <a:gd name="T77" fmla="*/ 36 h 570"/>
                <a:gd name="T78" fmla="*/ 210 w 648"/>
                <a:gd name="T79" fmla="*/ 24 h 570"/>
                <a:gd name="T80" fmla="*/ 60 w 648"/>
                <a:gd name="T81" fmla="*/ 84 h 570"/>
                <a:gd name="T82" fmla="*/ 114 w 648"/>
                <a:gd name="T83" fmla="*/ 144 h 570"/>
                <a:gd name="T84" fmla="*/ 108 w 648"/>
                <a:gd name="T85" fmla="*/ 156 h 570"/>
                <a:gd name="T86" fmla="*/ 102 w 648"/>
                <a:gd name="T87" fmla="*/ 180 h 570"/>
                <a:gd name="T88" fmla="*/ 84 w 648"/>
                <a:gd name="T89" fmla="*/ 156 h 570"/>
                <a:gd name="T90" fmla="*/ 18 w 648"/>
                <a:gd name="T91" fmla="*/ 168 h 570"/>
                <a:gd name="T92" fmla="*/ 30 w 648"/>
                <a:gd name="T93" fmla="*/ 192 h 570"/>
                <a:gd name="T94" fmla="*/ 78 w 648"/>
                <a:gd name="T95" fmla="*/ 228 h 570"/>
                <a:gd name="T96" fmla="*/ 114 w 648"/>
                <a:gd name="T97" fmla="*/ 228 h 570"/>
                <a:gd name="T98" fmla="*/ 102 w 648"/>
                <a:gd name="T99" fmla="*/ 270 h 57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48"/>
                <a:gd name="T151" fmla="*/ 0 h 570"/>
                <a:gd name="T152" fmla="*/ 648 w 648"/>
                <a:gd name="T153" fmla="*/ 570 h 57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48" h="570">
                  <a:moveTo>
                    <a:pt x="54" y="282"/>
                  </a:moveTo>
                  <a:lnTo>
                    <a:pt x="6" y="324"/>
                  </a:lnTo>
                  <a:lnTo>
                    <a:pt x="24" y="324"/>
                  </a:lnTo>
                  <a:lnTo>
                    <a:pt x="6" y="330"/>
                  </a:lnTo>
                  <a:lnTo>
                    <a:pt x="18" y="348"/>
                  </a:lnTo>
                  <a:lnTo>
                    <a:pt x="42" y="360"/>
                  </a:lnTo>
                  <a:lnTo>
                    <a:pt x="24" y="372"/>
                  </a:lnTo>
                  <a:lnTo>
                    <a:pt x="30" y="396"/>
                  </a:lnTo>
                  <a:lnTo>
                    <a:pt x="42" y="402"/>
                  </a:lnTo>
                  <a:lnTo>
                    <a:pt x="72" y="366"/>
                  </a:lnTo>
                  <a:lnTo>
                    <a:pt x="60" y="426"/>
                  </a:lnTo>
                  <a:lnTo>
                    <a:pt x="48" y="444"/>
                  </a:lnTo>
                  <a:lnTo>
                    <a:pt x="84" y="426"/>
                  </a:lnTo>
                  <a:lnTo>
                    <a:pt x="102" y="462"/>
                  </a:lnTo>
                  <a:lnTo>
                    <a:pt x="114" y="438"/>
                  </a:lnTo>
                  <a:lnTo>
                    <a:pt x="120" y="456"/>
                  </a:lnTo>
                  <a:lnTo>
                    <a:pt x="144" y="444"/>
                  </a:lnTo>
                  <a:lnTo>
                    <a:pt x="114" y="504"/>
                  </a:lnTo>
                  <a:lnTo>
                    <a:pt x="72" y="528"/>
                  </a:lnTo>
                  <a:lnTo>
                    <a:pt x="66" y="546"/>
                  </a:lnTo>
                  <a:lnTo>
                    <a:pt x="36" y="540"/>
                  </a:lnTo>
                  <a:lnTo>
                    <a:pt x="0" y="570"/>
                  </a:lnTo>
                  <a:lnTo>
                    <a:pt x="42" y="552"/>
                  </a:lnTo>
                  <a:lnTo>
                    <a:pt x="78" y="546"/>
                  </a:lnTo>
                  <a:lnTo>
                    <a:pt x="72" y="558"/>
                  </a:lnTo>
                  <a:lnTo>
                    <a:pt x="96" y="546"/>
                  </a:lnTo>
                  <a:lnTo>
                    <a:pt x="90" y="528"/>
                  </a:lnTo>
                  <a:lnTo>
                    <a:pt x="114" y="534"/>
                  </a:lnTo>
                  <a:lnTo>
                    <a:pt x="186" y="480"/>
                  </a:lnTo>
                  <a:lnTo>
                    <a:pt x="204" y="456"/>
                  </a:lnTo>
                  <a:lnTo>
                    <a:pt x="192" y="438"/>
                  </a:lnTo>
                  <a:lnTo>
                    <a:pt x="252" y="372"/>
                  </a:lnTo>
                  <a:lnTo>
                    <a:pt x="258" y="336"/>
                  </a:lnTo>
                  <a:lnTo>
                    <a:pt x="252" y="372"/>
                  </a:lnTo>
                  <a:lnTo>
                    <a:pt x="276" y="360"/>
                  </a:lnTo>
                  <a:lnTo>
                    <a:pt x="264" y="378"/>
                  </a:lnTo>
                  <a:lnTo>
                    <a:pt x="282" y="384"/>
                  </a:lnTo>
                  <a:lnTo>
                    <a:pt x="240" y="390"/>
                  </a:lnTo>
                  <a:lnTo>
                    <a:pt x="234" y="426"/>
                  </a:lnTo>
                  <a:lnTo>
                    <a:pt x="246" y="426"/>
                  </a:lnTo>
                  <a:lnTo>
                    <a:pt x="234" y="444"/>
                  </a:lnTo>
                  <a:lnTo>
                    <a:pt x="258" y="438"/>
                  </a:lnTo>
                  <a:lnTo>
                    <a:pt x="270" y="414"/>
                  </a:lnTo>
                  <a:lnTo>
                    <a:pt x="288" y="420"/>
                  </a:lnTo>
                  <a:lnTo>
                    <a:pt x="300" y="372"/>
                  </a:lnTo>
                  <a:lnTo>
                    <a:pt x="300" y="384"/>
                  </a:lnTo>
                  <a:lnTo>
                    <a:pt x="324" y="378"/>
                  </a:lnTo>
                  <a:lnTo>
                    <a:pt x="318" y="390"/>
                  </a:lnTo>
                  <a:lnTo>
                    <a:pt x="366" y="414"/>
                  </a:lnTo>
                  <a:lnTo>
                    <a:pt x="426" y="414"/>
                  </a:lnTo>
                  <a:lnTo>
                    <a:pt x="438" y="402"/>
                  </a:lnTo>
                  <a:lnTo>
                    <a:pt x="450" y="408"/>
                  </a:lnTo>
                  <a:lnTo>
                    <a:pt x="438" y="426"/>
                  </a:lnTo>
                  <a:lnTo>
                    <a:pt x="462" y="432"/>
                  </a:lnTo>
                  <a:lnTo>
                    <a:pt x="468" y="414"/>
                  </a:lnTo>
                  <a:lnTo>
                    <a:pt x="468" y="438"/>
                  </a:lnTo>
                  <a:lnTo>
                    <a:pt x="498" y="456"/>
                  </a:lnTo>
                  <a:lnTo>
                    <a:pt x="510" y="450"/>
                  </a:lnTo>
                  <a:lnTo>
                    <a:pt x="492" y="432"/>
                  </a:lnTo>
                  <a:lnTo>
                    <a:pt x="528" y="450"/>
                  </a:lnTo>
                  <a:lnTo>
                    <a:pt x="510" y="414"/>
                  </a:lnTo>
                  <a:lnTo>
                    <a:pt x="534" y="444"/>
                  </a:lnTo>
                  <a:lnTo>
                    <a:pt x="564" y="480"/>
                  </a:lnTo>
                  <a:lnTo>
                    <a:pt x="606" y="504"/>
                  </a:lnTo>
                  <a:lnTo>
                    <a:pt x="606" y="534"/>
                  </a:lnTo>
                  <a:lnTo>
                    <a:pt x="618" y="510"/>
                  </a:lnTo>
                  <a:lnTo>
                    <a:pt x="636" y="552"/>
                  </a:lnTo>
                  <a:lnTo>
                    <a:pt x="648" y="540"/>
                  </a:lnTo>
                  <a:lnTo>
                    <a:pt x="642" y="510"/>
                  </a:lnTo>
                  <a:lnTo>
                    <a:pt x="600" y="498"/>
                  </a:lnTo>
                  <a:lnTo>
                    <a:pt x="510" y="402"/>
                  </a:lnTo>
                  <a:lnTo>
                    <a:pt x="480" y="438"/>
                  </a:lnTo>
                  <a:lnTo>
                    <a:pt x="474" y="408"/>
                  </a:lnTo>
                  <a:lnTo>
                    <a:pt x="456" y="414"/>
                  </a:lnTo>
                  <a:lnTo>
                    <a:pt x="444" y="390"/>
                  </a:lnTo>
                  <a:lnTo>
                    <a:pt x="414" y="396"/>
                  </a:lnTo>
                  <a:lnTo>
                    <a:pt x="378" y="60"/>
                  </a:lnTo>
                  <a:lnTo>
                    <a:pt x="252" y="36"/>
                  </a:lnTo>
                  <a:lnTo>
                    <a:pt x="216" y="12"/>
                  </a:lnTo>
                  <a:lnTo>
                    <a:pt x="210" y="24"/>
                  </a:lnTo>
                  <a:lnTo>
                    <a:pt x="198" y="0"/>
                  </a:lnTo>
                  <a:lnTo>
                    <a:pt x="60" y="84"/>
                  </a:lnTo>
                  <a:lnTo>
                    <a:pt x="90" y="138"/>
                  </a:lnTo>
                  <a:lnTo>
                    <a:pt x="114" y="144"/>
                  </a:lnTo>
                  <a:lnTo>
                    <a:pt x="138" y="168"/>
                  </a:lnTo>
                  <a:lnTo>
                    <a:pt x="108" y="156"/>
                  </a:lnTo>
                  <a:lnTo>
                    <a:pt x="120" y="174"/>
                  </a:lnTo>
                  <a:lnTo>
                    <a:pt x="102" y="180"/>
                  </a:lnTo>
                  <a:lnTo>
                    <a:pt x="78" y="174"/>
                  </a:lnTo>
                  <a:lnTo>
                    <a:pt x="84" y="156"/>
                  </a:lnTo>
                  <a:lnTo>
                    <a:pt x="72" y="150"/>
                  </a:lnTo>
                  <a:lnTo>
                    <a:pt x="18" y="168"/>
                  </a:lnTo>
                  <a:lnTo>
                    <a:pt x="42" y="192"/>
                  </a:lnTo>
                  <a:lnTo>
                    <a:pt x="30" y="192"/>
                  </a:lnTo>
                  <a:lnTo>
                    <a:pt x="36" y="216"/>
                  </a:lnTo>
                  <a:lnTo>
                    <a:pt x="78" y="228"/>
                  </a:lnTo>
                  <a:lnTo>
                    <a:pt x="78" y="240"/>
                  </a:lnTo>
                  <a:lnTo>
                    <a:pt x="114" y="228"/>
                  </a:lnTo>
                  <a:lnTo>
                    <a:pt x="102" y="234"/>
                  </a:lnTo>
                  <a:lnTo>
                    <a:pt x="102" y="270"/>
                  </a:lnTo>
                  <a:lnTo>
                    <a:pt x="54" y="282"/>
                  </a:lnTo>
                  <a:close/>
                </a:path>
              </a:pathLst>
            </a:custGeom>
            <a:solidFill>
              <a:srgbClr val="FF8C00"/>
            </a:solidFill>
            <a:ln w="9525">
              <a:solidFill>
                <a:srgbClr val="FF8C00"/>
              </a:solidFill>
              <a:prstDash val="solid"/>
              <a:round/>
              <a:headEnd/>
              <a:tailEnd/>
            </a:ln>
          </p:spPr>
          <p:txBody>
            <a:bodyPr/>
            <a:lstStyle/>
            <a:p>
              <a:endParaRPr lang="en-US"/>
            </a:p>
          </p:txBody>
        </p:sp>
        <p:sp>
          <p:nvSpPr>
            <p:cNvPr id="15370" name="Freeform 135"/>
            <p:cNvSpPr>
              <a:spLocks/>
            </p:cNvSpPr>
            <p:nvPr/>
          </p:nvSpPr>
          <p:spPr bwMode="auto">
            <a:xfrm>
              <a:off x="1263" y="2586"/>
              <a:ext cx="648" cy="570"/>
            </a:xfrm>
            <a:custGeom>
              <a:avLst/>
              <a:gdLst>
                <a:gd name="T0" fmla="*/ 6 w 648"/>
                <a:gd name="T1" fmla="*/ 324 h 570"/>
                <a:gd name="T2" fmla="*/ 6 w 648"/>
                <a:gd name="T3" fmla="*/ 330 h 570"/>
                <a:gd name="T4" fmla="*/ 42 w 648"/>
                <a:gd name="T5" fmla="*/ 360 h 570"/>
                <a:gd name="T6" fmla="*/ 30 w 648"/>
                <a:gd name="T7" fmla="*/ 396 h 570"/>
                <a:gd name="T8" fmla="*/ 72 w 648"/>
                <a:gd name="T9" fmla="*/ 366 h 570"/>
                <a:gd name="T10" fmla="*/ 48 w 648"/>
                <a:gd name="T11" fmla="*/ 444 h 570"/>
                <a:gd name="T12" fmla="*/ 102 w 648"/>
                <a:gd name="T13" fmla="*/ 462 h 570"/>
                <a:gd name="T14" fmla="*/ 120 w 648"/>
                <a:gd name="T15" fmla="*/ 456 h 570"/>
                <a:gd name="T16" fmla="*/ 114 w 648"/>
                <a:gd name="T17" fmla="*/ 504 h 570"/>
                <a:gd name="T18" fmla="*/ 66 w 648"/>
                <a:gd name="T19" fmla="*/ 546 h 570"/>
                <a:gd name="T20" fmla="*/ 0 w 648"/>
                <a:gd name="T21" fmla="*/ 570 h 570"/>
                <a:gd name="T22" fmla="*/ 78 w 648"/>
                <a:gd name="T23" fmla="*/ 546 h 570"/>
                <a:gd name="T24" fmla="*/ 96 w 648"/>
                <a:gd name="T25" fmla="*/ 546 h 570"/>
                <a:gd name="T26" fmla="*/ 114 w 648"/>
                <a:gd name="T27" fmla="*/ 534 h 570"/>
                <a:gd name="T28" fmla="*/ 204 w 648"/>
                <a:gd name="T29" fmla="*/ 456 h 570"/>
                <a:gd name="T30" fmla="*/ 252 w 648"/>
                <a:gd name="T31" fmla="*/ 372 h 570"/>
                <a:gd name="T32" fmla="*/ 252 w 648"/>
                <a:gd name="T33" fmla="*/ 372 h 570"/>
                <a:gd name="T34" fmla="*/ 264 w 648"/>
                <a:gd name="T35" fmla="*/ 378 h 570"/>
                <a:gd name="T36" fmla="*/ 240 w 648"/>
                <a:gd name="T37" fmla="*/ 390 h 570"/>
                <a:gd name="T38" fmla="*/ 246 w 648"/>
                <a:gd name="T39" fmla="*/ 426 h 570"/>
                <a:gd name="T40" fmla="*/ 258 w 648"/>
                <a:gd name="T41" fmla="*/ 438 h 570"/>
                <a:gd name="T42" fmla="*/ 288 w 648"/>
                <a:gd name="T43" fmla="*/ 420 h 570"/>
                <a:gd name="T44" fmla="*/ 300 w 648"/>
                <a:gd name="T45" fmla="*/ 384 h 570"/>
                <a:gd name="T46" fmla="*/ 318 w 648"/>
                <a:gd name="T47" fmla="*/ 390 h 570"/>
                <a:gd name="T48" fmla="*/ 426 w 648"/>
                <a:gd name="T49" fmla="*/ 414 h 570"/>
                <a:gd name="T50" fmla="*/ 450 w 648"/>
                <a:gd name="T51" fmla="*/ 408 h 570"/>
                <a:gd name="T52" fmla="*/ 462 w 648"/>
                <a:gd name="T53" fmla="*/ 432 h 570"/>
                <a:gd name="T54" fmla="*/ 468 w 648"/>
                <a:gd name="T55" fmla="*/ 438 h 570"/>
                <a:gd name="T56" fmla="*/ 510 w 648"/>
                <a:gd name="T57" fmla="*/ 450 h 570"/>
                <a:gd name="T58" fmla="*/ 528 w 648"/>
                <a:gd name="T59" fmla="*/ 450 h 570"/>
                <a:gd name="T60" fmla="*/ 534 w 648"/>
                <a:gd name="T61" fmla="*/ 444 h 570"/>
                <a:gd name="T62" fmla="*/ 606 w 648"/>
                <a:gd name="T63" fmla="*/ 504 h 570"/>
                <a:gd name="T64" fmla="*/ 618 w 648"/>
                <a:gd name="T65" fmla="*/ 510 h 570"/>
                <a:gd name="T66" fmla="*/ 648 w 648"/>
                <a:gd name="T67" fmla="*/ 540 h 570"/>
                <a:gd name="T68" fmla="*/ 600 w 648"/>
                <a:gd name="T69" fmla="*/ 498 h 570"/>
                <a:gd name="T70" fmla="*/ 480 w 648"/>
                <a:gd name="T71" fmla="*/ 438 h 570"/>
                <a:gd name="T72" fmla="*/ 456 w 648"/>
                <a:gd name="T73" fmla="*/ 414 h 570"/>
                <a:gd name="T74" fmla="*/ 414 w 648"/>
                <a:gd name="T75" fmla="*/ 396 h 570"/>
                <a:gd name="T76" fmla="*/ 252 w 648"/>
                <a:gd name="T77" fmla="*/ 36 h 570"/>
                <a:gd name="T78" fmla="*/ 210 w 648"/>
                <a:gd name="T79" fmla="*/ 24 h 570"/>
                <a:gd name="T80" fmla="*/ 60 w 648"/>
                <a:gd name="T81" fmla="*/ 84 h 570"/>
                <a:gd name="T82" fmla="*/ 114 w 648"/>
                <a:gd name="T83" fmla="*/ 144 h 570"/>
                <a:gd name="T84" fmla="*/ 108 w 648"/>
                <a:gd name="T85" fmla="*/ 156 h 570"/>
                <a:gd name="T86" fmla="*/ 102 w 648"/>
                <a:gd name="T87" fmla="*/ 180 h 570"/>
                <a:gd name="T88" fmla="*/ 84 w 648"/>
                <a:gd name="T89" fmla="*/ 156 h 570"/>
                <a:gd name="T90" fmla="*/ 18 w 648"/>
                <a:gd name="T91" fmla="*/ 168 h 570"/>
                <a:gd name="T92" fmla="*/ 30 w 648"/>
                <a:gd name="T93" fmla="*/ 192 h 570"/>
                <a:gd name="T94" fmla="*/ 78 w 648"/>
                <a:gd name="T95" fmla="*/ 228 h 570"/>
                <a:gd name="T96" fmla="*/ 114 w 648"/>
                <a:gd name="T97" fmla="*/ 228 h 570"/>
                <a:gd name="T98" fmla="*/ 102 w 648"/>
                <a:gd name="T99" fmla="*/ 270 h 570"/>
                <a:gd name="T100" fmla="*/ 54 w 648"/>
                <a:gd name="T101" fmla="*/ 288 h 57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48"/>
                <a:gd name="T154" fmla="*/ 0 h 570"/>
                <a:gd name="T155" fmla="*/ 648 w 648"/>
                <a:gd name="T156" fmla="*/ 570 h 57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48" h="570">
                  <a:moveTo>
                    <a:pt x="54" y="282"/>
                  </a:moveTo>
                  <a:lnTo>
                    <a:pt x="6" y="324"/>
                  </a:lnTo>
                  <a:lnTo>
                    <a:pt x="24" y="324"/>
                  </a:lnTo>
                  <a:lnTo>
                    <a:pt x="6" y="330"/>
                  </a:lnTo>
                  <a:lnTo>
                    <a:pt x="18" y="348"/>
                  </a:lnTo>
                  <a:lnTo>
                    <a:pt x="42" y="360"/>
                  </a:lnTo>
                  <a:lnTo>
                    <a:pt x="24" y="372"/>
                  </a:lnTo>
                  <a:lnTo>
                    <a:pt x="30" y="396"/>
                  </a:lnTo>
                  <a:lnTo>
                    <a:pt x="42" y="402"/>
                  </a:lnTo>
                  <a:lnTo>
                    <a:pt x="72" y="366"/>
                  </a:lnTo>
                  <a:lnTo>
                    <a:pt x="60" y="426"/>
                  </a:lnTo>
                  <a:lnTo>
                    <a:pt x="48" y="444"/>
                  </a:lnTo>
                  <a:lnTo>
                    <a:pt x="84" y="426"/>
                  </a:lnTo>
                  <a:lnTo>
                    <a:pt x="102" y="462"/>
                  </a:lnTo>
                  <a:lnTo>
                    <a:pt x="114" y="438"/>
                  </a:lnTo>
                  <a:lnTo>
                    <a:pt x="120" y="456"/>
                  </a:lnTo>
                  <a:lnTo>
                    <a:pt x="144" y="444"/>
                  </a:lnTo>
                  <a:lnTo>
                    <a:pt x="114" y="504"/>
                  </a:lnTo>
                  <a:lnTo>
                    <a:pt x="72" y="528"/>
                  </a:lnTo>
                  <a:lnTo>
                    <a:pt x="66" y="546"/>
                  </a:lnTo>
                  <a:lnTo>
                    <a:pt x="36" y="540"/>
                  </a:lnTo>
                  <a:lnTo>
                    <a:pt x="0" y="570"/>
                  </a:lnTo>
                  <a:lnTo>
                    <a:pt x="42" y="552"/>
                  </a:lnTo>
                  <a:lnTo>
                    <a:pt x="78" y="546"/>
                  </a:lnTo>
                  <a:lnTo>
                    <a:pt x="72" y="558"/>
                  </a:lnTo>
                  <a:lnTo>
                    <a:pt x="96" y="546"/>
                  </a:lnTo>
                  <a:lnTo>
                    <a:pt x="90" y="528"/>
                  </a:lnTo>
                  <a:lnTo>
                    <a:pt x="114" y="534"/>
                  </a:lnTo>
                  <a:lnTo>
                    <a:pt x="186" y="480"/>
                  </a:lnTo>
                  <a:lnTo>
                    <a:pt x="204" y="456"/>
                  </a:lnTo>
                  <a:lnTo>
                    <a:pt x="192" y="438"/>
                  </a:lnTo>
                  <a:lnTo>
                    <a:pt x="252" y="372"/>
                  </a:lnTo>
                  <a:lnTo>
                    <a:pt x="258" y="336"/>
                  </a:lnTo>
                  <a:lnTo>
                    <a:pt x="252" y="372"/>
                  </a:lnTo>
                  <a:lnTo>
                    <a:pt x="276" y="360"/>
                  </a:lnTo>
                  <a:lnTo>
                    <a:pt x="264" y="378"/>
                  </a:lnTo>
                  <a:lnTo>
                    <a:pt x="282" y="384"/>
                  </a:lnTo>
                  <a:lnTo>
                    <a:pt x="240" y="390"/>
                  </a:lnTo>
                  <a:lnTo>
                    <a:pt x="234" y="426"/>
                  </a:lnTo>
                  <a:lnTo>
                    <a:pt x="246" y="426"/>
                  </a:lnTo>
                  <a:lnTo>
                    <a:pt x="234" y="444"/>
                  </a:lnTo>
                  <a:lnTo>
                    <a:pt x="258" y="438"/>
                  </a:lnTo>
                  <a:lnTo>
                    <a:pt x="270" y="414"/>
                  </a:lnTo>
                  <a:lnTo>
                    <a:pt x="288" y="420"/>
                  </a:lnTo>
                  <a:lnTo>
                    <a:pt x="300" y="372"/>
                  </a:lnTo>
                  <a:lnTo>
                    <a:pt x="300" y="384"/>
                  </a:lnTo>
                  <a:lnTo>
                    <a:pt x="324" y="378"/>
                  </a:lnTo>
                  <a:lnTo>
                    <a:pt x="318" y="390"/>
                  </a:lnTo>
                  <a:lnTo>
                    <a:pt x="366" y="414"/>
                  </a:lnTo>
                  <a:lnTo>
                    <a:pt x="426" y="414"/>
                  </a:lnTo>
                  <a:lnTo>
                    <a:pt x="438" y="402"/>
                  </a:lnTo>
                  <a:lnTo>
                    <a:pt x="450" y="408"/>
                  </a:lnTo>
                  <a:lnTo>
                    <a:pt x="438" y="426"/>
                  </a:lnTo>
                  <a:lnTo>
                    <a:pt x="462" y="432"/>
                  </a:lnTo>
                  <a:lnTo>
                    <a:pt x="468" y="414"/>
                  </a:lnTo>
                  <a:lnTo>
                    <a:pt x="468" y="438"/>
                  </a:lnTo>
                  <a:lnTo>
                    <a:pt x="498" y="456"/>
                  </a:lnTo>
                  <a:lnTo>
                    <a:pt x="510" y="450"/>
                  </a:lnTo>
                  <a:lnTo>
                    <a:pt x="492" y="432"/>
                  </a:lnTo>
                  <a:lnTo>
                    <a:pt x="528" y="450"/>
                  </a:lnTo>
                  <a:lnTo>
                    <a:pt x="510" y="414"/>
                  </a:lnTo>
                  <a:lnTo>
                    <a:pt x="534" y="444"/>
                  </a:lnTo>
                  <a:lnTo>
                    <a:pt x="564" y="480"/>
                  </a:lnTo>
                  <a:lnTo>
                    <a:pt x="606" y="504"/>
                  </a:lnTo>
                  <a:lnTo>
                    <a:pt x="606" y="534"/>
                  </a:lnTo>
                  <a:lnTo>
                    <a:pt x="618" y="510"/>
                  </a:lnTo>
                  <a:lnTo>
                    <a:pt x="636" y="552"/>
                  </a:lnTo>
                  <a:lnTo>
                    <a:pt x="648" y="540"/>
                  </a:lnTo>
                  <a:lnTo>
                    <a:pt x="642" y="510"/>
                  </a:lnTo>
                  <a:lnTo>
                    <a:pt x="600" y="498"/>
                  </a:lnTo>
                  <a:lnTo>
                    <a:pt x="510" y="402"/>
                  </a:lnTo>
                  <a:lnTo>
                    <a:pt x="480" y="438"/>
                  </a:lnTo>
                  <a:lnTo>
                    <a:pt x="474" y="408"/>
                  </a:lnTo>
                  <a:lnTo>
                    <a:pt x="456" y="414"/>
                  </a:lnTo>
                  <a:lnTo>
                    <a:pt x="444" y="390"/>
                  </a:lnTo>
                  <a:lnTo>
                    <a:pt x="414" y="396"/>
                  </a:lnTo>
                  <a:lnTo>
                    <a:pt x="378" y="60"/>
                  </a:lnTo>
                  <a:lnTo>
                    <a:pt x="252" y="36"/>
                  </a:lnTo>
                  <a:lnTo>
                    <a:pt x="216" y="12"/>
                  </a:lnTo>
                  <a:lnTo>
                    <a:pt x="210" y="24"/>
                  </a:lnTo>
                  <a:lnTo>
                    <a:pt x="198" y="0"/>
                  </a:lnTo>
                  <a:lnTo>
                    <a:pt x="60" y="84"/>
                  </a:lnTo>
                  <a:lnTo>
                    <a:pt x="90" y="138"/>
                  </a:lnTo>
                  <a:lnTo>
                    <a:pt x="114" y="144"/>
                  </a:lnTo>
                  <a:lnTo>
                    <a:pt x="138" y="168"/>
                  </a:lnTo>
                  <a:lnTo>
                    <a:pt x="108" y="156"/>
                  </a:lnTo>
                  <a:lnTo>
                    <a:pt x="120" y="174"/>
                  </a:lnTo>
                  <a:lnTo>
                    <a:pt x="102" y="180"/>
                  </a:lnTo>
                  <a:lnTo>
                    <a:pt x="78" y="174"/>
                  </a:lnTo>
                  <a:lnTo>
                    <a:pt x="84" y="156"/>
                  </a:lnTo>
                  <a:lnTo>
                    <a:pt x="72" y="150"/>
                  </a:lnTo>
                  <a:lnTo>
                    <a:pt x="18" y="168"/>
                  </a:lnTo>
                  <a:lnTo>
                    <a:pt x="42" y="192"/>
                  </a:lnTo>
                  <a:lnTo>
                    <a:pt x="30" y="192"/>
                  </a:lnTo>
                  <a:lnTo>
                    <a:pt x="36" y="216"/>
                  </a:lnTo>
                  <a:lnTo>
                    <a:pt x="78" y="228"/>
                  </a:lnTo>
                  <a:lnTo>
                    <a:pt x="78" y="240"/>
                  </a:lnTo>
                  <a:lnTo>
                    <a:pt x="114" y="228"/>
                  </a:lnTo>
                  <a:lnTo>
                    <a:pt x="102" y="234"/>
                  </a:lnTo>
                  <a:lnTo>
                    <a:pt x="102" y="270"/>
                  </a:lnTo>
                  <a:lnTo>
                    <a:pt x="54" y="282"/>
                  </a:lnTo>
                  <a:lnTo>
                    <a:pt x="54" y="288"/>
                  </a:lnTo>
                </a:path>
              </a:pathLst>
            </a:custGeom>
            <a:noFill/>
            <a:ln w="9525">
              <a:solidFill>
                <a:srgbClr val="000000"/>
              </a:solidFill>
              <a:prstDash val="solid"/>
              <a:round/>
              <a:headEnd/>
              <a:tailEnd/>
            </a:ln>
          </p:spPr>
          <p:txBody>
            <a:bodyPr/>
            <a:lstStyle/>
            <a:p>
              <a:endParaRPr lang="en-US"/>
            </a:p>
          </p:txBody>
        </p:sp>
        <p:sp>
          <p:nvSpPr>
            <p:cNvPr id="15371" name="Freeform 136"/>
            <p:cNvSpPr>
              <a:spLocks/>
            </p:cNvSpPr>
            <p:nvPr/>
          </p:nvSpPr>
          <p:spPr bwMode="auto">
            <a:xfrm>
              <a:off x="1689" y="2184"/>
              <a:ext cx="420" cy="492"/>
            </a:xfrm>
            <a:custGeom>
              <a:avLst/>
              <a:gdLst>
                <a:gd name="T0" fmla="*/ 360 w 420"/>
                <a:gd name="T1" fmla="*/ 492 h 492"/>
                <a:gd name="T2" fmla="*/ 222 w 420"/>
                <a:gd name="T3" fmla="*/ 468 h 492"/>
                <a:gd name="T4" fmla="*/ 0 w 420"/>
                <a:gd name="T5" fmla="*/ 336 h 492"/>
                <a:gd name="T6" fmla="*/ 6 w 420"/>
                <a:gd name="T7" fmla="*/ 318 h 492"/>
                <a:gd name="T8" fmla="*/ 12 w 420"/>
                <a:gd name="T9" fmla="*/ 318 h 492"/>
                <a:gd name="T10" fmla="*/ 24 w 420"/>
                <a:gd name="T11" fmla="*/ 312 h 492"/>
                <a:gd name="T12" fmla="*/ 18 w 420"/>
                <a:gd name="T13" fmla="*/ 276 h 492"/>
                <a:gd name="T14" fmla="*/ 36 w 420"/>
                <a:gd name="T15" fmla="*/ 252 h 492"/>
                <a:gd name="T16" fmla="*/ 36 w 420"/>
                <a:gd name="T17" fmla="*/ 234 h 492"/>
                <a:gd name="T18" fmla="*/ 72 w 420"/>
                <a:gd name="T19" fmla="*/ 210 h 492"/>
                <a:gd name="T20" fmla="*/ 48 w 420"/>
                <a:gd name="T21" fmla="*/ 144 h 492"/>
                <a:gd name="T22" fmla="*/ 48 w 420"/>
                <a:gd name="T23" fmla="*/ 138 h 492"/>
                <a:gd name="T24" fmla="*/ 60 w 420"/>
                <a:gd name="T25" fmla="*/ 66 h 492"/>
                <a:gd name="T26" fmla="*/ 72 w 420"/>
                <a:gd name="T27" fmla="*/ 60 h 492"/>
                <a:gd name="T28" fmla="*/ 96 w 420"/>
                <a:gd name="T29" fmla="*/ 72 h 492"/>
                <a:gd name="T30" fmla="*/ 114 w 420"/>
                <a:gd name="T31" fmla="*/ 0 h 492"/>
                <a:gd name="T32" fmla="*/ 420 w 420"/>
                <a:gd name="T33" fmla="*/ 54 h 492"/>
                <a:gd name="T34" fmla="*/ 372 w 420"/>
                <a:gd name="T35" fmla="*/ 408 h 492"/>
                <a:gd name="T36" fmla="*/ 360 w 420"/>
                <a:gd name="T37" fmla="*/ 492 h 49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0"/>
                <a:gd name="T58" fmla="*/ 0 h 492"/>
                <a:gd name="T59" fmla="*/ 420 w 420"/>
                <a:gd name="T60" fmla="*/ 492 h 49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0" h="492">
                  <a:moveTo>
                    <a:pt x="360" y="492"/>
                  </a:moveTo>
                  <a:lnTo>
                    <a:pt x="222" y="468"/>
                  </a:lnTo>
                  <a:lnTo>
                    <a:pt x="0" y="336"/>
                  </a:lnTo>
                  <a:lnTo>
                    <a:pt x="6" y="318"/>
                  </a:lnTo>
                  <a:lnTo>
                    <a:pt x="12" y="318"/>
                  </a:lnTo>
                  <a:lnTo>
                    <a:pt x="24" y="312"/>
                  </a:lnTo>
                  <a:lnTo>
                    <a:pt x="18" y="276"/>
                  </a:lnTo>
                  <a:lnTo>
                    <a:pt x="36" y="252"/>
                  </a:lnTo>
                  <a:lnTo>
                    <a:pt x="36" y="234"/>
                  </a:lnTo>
                  <a:lnTo>
                    <a:pt x="72" y="210"/>
                  </a:lnTo>
                  <a:lnTo>
                    <a:pt x="48" y="144"/>
                  </a:lnTo>
                  <a:lnTo>
                    <a:pt x="48" y="138"/>
                  </a:lnTo>
                  <a:lnTo>
                    <a:pt x="60" y="66"/>
                  </a:lnTo>
                  <a:lnTo>
                    <a:pt x="72" y="60"/>
                  </a:lnTo>
                  <a:lnTo>
                    <a:pt x="96" y="72"/>
                  </a:lnTo>
                  <a:lnTo>
                    <a:pt x="114" y="0"/>
                  </a:lnTo>
                  <a:lnTo>
                    <a:pt x="420" y="54"/>
                  </a:lnTo>
                  <a:lnTo>
                    <a:pt x="372" y="408"/>
                  </a:lnTo>
                  <a:lnTo>
                    <a:pt x="360" y="492"/>
                  </a:lnTo>
                  <a:close/>
                </a:path>
              </a:pathLst>
            </a:custGeom>
            <a:solidFill>
              <a:srgbClr val="FF4500"/>
            </a:solidFill>
            <a:ln w="9525">
              <a:solidFill>
                <a:srgbClr val="FF4500"/>
              </a:solidFill>
              <a:prstDash val="solid"/>
              <a:round/>
              <a:headEnd/>
              <a:tailEnd/>
            </a:ln>
          </p:spPr>
          <p:txBody>
            <a:bodyPr/>
            <a:lstStyle/>
            <a:p>
              <a:endParaRPr lang="en-US"/>
            </a:p>
          </p:txBody>
        </p:sp>
        <p:sp>
          <p:nvSpPr>
            <p:cNvPr id="15372" name="Freeform 137"/>
            <p:cNvSpPr>
              <a:spLocks/>
            </p:cNvSpPr>
            <p:nvPr/>
          </p:nvSpPr>
          <p:spPr bwMode="auto">
            <a:xfrm>
              <a:off x="1689" y="2184"/>
              <a:ext cx="420" cy="498"/>
            </a:xfrm>
            <a:custGeom>
              <a:avLst/>
              <a:gdLst>
                <a:gd name="T0" fmla="*/ 360 w 420"/>
                <a:gd name="T1" fmla="*/ 492 h 498"/>
                <a:gd name="T2" fmla="*/ 222 w 420"/>
                <a:gd name="T3" fmla="*/ 468 h 498"/>
                <a:gd name="T4" fmla="*/ 0 w 420"/>
                <a:gd name="T5" fmla="*/ 336 h 498"/>
                <a:gd name="T6" fmla="*/ 6 w 420"/>
                <a:gd name="T7" fmla="*/ 318 h 498"/>
                <a:gd name="T8" fmla="*/ 12 w 420"/>
                <a:gd name="T9" fmla="*/ 318 h 498"/>
                <a:gd name="T10" fmla="*/ 24 w 420"/>
                <a:gd name="T11" fmla="*/ 312 h 498"/>
                <a:gd name="T12" fmla="*/ 18 w 420"/>
                <a:gd name="T13" fmla="*/ 276 h 498"/>
                <a:gd name="T14" fmla="*/ 36 w 420"/>
                <a:gd name="T15" fmla="*/ 252 h 498"/>
                <a:gd name="T16" fmla="*/ 36 w 420"/>
                <a:gd name="T17" fmla="*/ 234 h 498"/>
                <a:gd name="T18" fmla="*/ 72 w 420"/>
                <a:gd name="T19" fmla="*/ 210 h 498"/>
                <a:gd name="T20" fmla="*/ 48 w 420"/>
                <a:gd name="T21" fmla="*/ 144 h 498"/>
                <a:gd name="T22" fmla="*/ 48 w 420"/>
                <a:gd name="T23" fmla="*/ 138 h 498"/>
                <a:gd name="T24" fmla="*/ 60 w 420"/>
                <a:gd name="T25" fmla="*/ 66 h 498"/>
                <a:gd name="T26" fmla="*/ 72 w 420"/>
                <a:gd name="T27" fmla="*/ 60 h 498"/>
                <a:gd name="T28" fmla="*/ 96 w 420"/>
                <a:gd name="T29" fmla="*/ 72 h 498"/>
                <a:gd name="T30" fmla="*/ 114 w 420"/>
                <a:gd name="T31" fmla="*/ 0 h 498"/>
                <a:gd name="T32" fmla="*/ 420 w 420"/>
                <a:gd name="T33" fmla="*/ 54 h 498"/>
                <a:gd name="T34" fmla="*/ 372 w 420"/>
                <a:gd name="T35" fmla="*/ 408 h 498"/>
                <a:gd name="T36" fmla="*/ 360 w 420"/>
                <a:gd name="T37" fmla="*/ 492 h 498"/>
                <a:gd name="T38" fmla="*/ 360 w 420"/>
                <a:gd name="T39" fmla="*/ 498 h 49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0"/>
                <a:gd name="T61" fmla="*/ 0 h 498"/>
                <a:gd name="T62" fmla="*/ 420 w 420"/>
                <a:gd name="T63" fmla="*/ 498 h 49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0" h="498">
                  <a:moveTo>
                    <a:pt x="360" y="492"/>
                  </a:moveTo>
                  <a:lnTo>
                    <a:pt x="222" y="468"/>
                  </a:lnTo>
                  <a:lnTo>
                    <a:pt x="0" y="336"/>
                  </a:lnTo>
                  <a:lnTo>
                    <a:pt x="6" y="318"/>
                  </a:lnTo>
                  <a:lnTo>
                    <a:pt x="12" y="318"/>
                  </a:lnTo>
                  <a:lnTo>
                    <a:pt x="24" y="312"/>
                  </a:lnTo>
                  <a:lnTo>
                    <a:pt x="18" y="276"/>
                  </a:lnTo>
                  <a:lnTo>
                    <a:pt x="36" y="252"/>
                  </a:lnTo>
                  <a:lnTo>
                    <a:pt x="36" y="234"/>
                  </a:lnTo>
                  <a:lnTo>
                    <a:pt x="72" y="210"/>
                  </a:lnTo>
                  <a:lnTo>
                    <a:pt x="48" y="144"/>
                  </a:lnTo>
                  <a:lnTo>
                    <a:pt x="48" y="138"/>
                  </a:lnTo>
                  <a:lnTo>
                    <a:pt x="60" y="66"/>
                  </a:lnTo>
                  <a:lnTo>
                    <a:pt x="72" y="60"/>
                  </a:lnTo>
                  <a:lnTo>
                    <a:pt x="96" y="72"/>
                  </a:lnTo>
                  <a:lnTo>
                    <a:pt x="114" y="0"/>
                  </a:lnTo>
                  <a:lnTo>
                    <a:pt x="420" y="54"/>
                  </a:lnTo>
                  <a:lnTo>
                    <a:pt x="372" y="408"/>
                  </a:lnTo>
                  <a:lnTo>
                    <a:pt x="360" y="492"/>
                  </a:lnTo>
                  <a:lnTo>
                    <a:pt x="360" y="498"/>
                  </a:lnTo>
                </a:path>
              </a:pathLst>
            </a:custGeom>
            <a:noFill/>
            <a:ln w="9525">
              <a:solidFill>
                <a:srgbClr val="000000"/>
              </a:solidFill>
              <a:prstDash val="solid"/>
              <a:round/>
              <a:headEnd/>
              <a:tailEnd/>
            </a:ln>
          </p:spPr>
          <p:txBody>
            <a:bodyPr/>
            <a:lstStyle/>
            <a:p>
              <a:endParaRPr lang="en-US"/>
            </a:p>
          </p:txBody>
        </p:sp>
        <p:sp>
          <p:nvSpPr>
            <p:cNvPr id="15373" name="Freeform 138"/>
            <p:cNvSpPr>
              <a:spLocks/>
            </p:cNvSpPr>
            <p:nvPr/>
          </p:nvSpPr>
          <p:spPr bwMode="auto">
            <a:xfrm>
              <a:off x="2997" y="2322"/>
              <a:ext cx="312" cy="282"/>
            </a:xfrm>
            <a:custGeom>
              <a:avLst/>
              <a:gdLst>
                <a:gd name="T0" fmla="*/ 228 w 312"/>
                <a:gd name="T1" fmla="*/ 276 h 282"/>
                <a:gd name="T2" fmla="*/ 42 w 312"/>
                <a:gd name="T3" fmla="*/ 282 h 282"/>
                <a:gd name="T4" fmla="*/ 42 w 312"/>
                <a:gd name="T5" fmla="*/ 240 h 282"/>
                <a:gd name="T6" fmla="*/ 12 w 312"/>
                <a:gd name="T7" fmla="*/ 228 h 282"/>
                <a:gd name="T8" fmla="*/ 12 w 312"/>
                <a:gd name="T9" fmla="*/ 96 h 282"/>
                <a:gd name="T10" fmla="*/ 0 w 312"/>
                <a:gd name="T11" fmla="*/ 6 h 282"/>
                <a:gd name="T12" fmla="*/ 282 w 312"/>
                <a:gd name="T13" fmla="*/ 0 h 282"/>
                <a:gd name="T14" fmla="*/ 288 w 312"/>
                <a:gd name="T15" fmla="*/ 18 h 282"/>
                <a:gd name="T16" fmla="*/ 270 w 312"/>
                <a:gd name="T17" fmla="*/ 36 h 282"/>
                <a:gd name="T18" fmla="*/ 312 w 312"/>
                <a:gd name="T19" fmla="*/ 36 h 282"/>
                <a:gd name="T20" fmla="*/ 312 w 312"/>
                <a:gd name="T21" fmla="*/ 42 h 282"/>
                <a:gd name="T22" fmla="*/ 300 w 312"/>
                <a:gd name="T23" fmla="*/ 60 h 282"/>
                <a:gd name="T24" fmla="*/ 300 w 312"/>
                <a:gd name="T25" fmla="*/ 72 h 282"/>
                <a:gd name="T26" fmla="*/ 282 w 312"/>
                <a:gd name="T27" fmla="*/ 84 h 282"/>
                <a:gd name="T28" fmla="*/ 294 w 312"/>
                <a:gd name="T29" fmla="*/ 102 h 282"/>
                <a:gd name="T30" fmla="*/ 282 w 312"/>
                <a:gd name="T31" fmla="*/ 114 h 282"/>
                <a:gd name="T32" fmla="*/ 264 w 312"/>
                <a:gd name="T33" fmla="*/ 138 h 282"/>
                <a:gd name="T34" fmla="*/ 264 w 312"/>
                <a:gd name="T35" fmla="*/ 162 h 282"/>
                <a:gd name="T36" fmla="*/ 234 w 312"/>
                <a:gd name="T37" fmla="*/ 198 h 282"/>
                <a:gd name="T38" fmla="*/ 234 w 312"/>
                <a:gd name="T39" fmla="*/ 222 h 282"/>
                <a:gd name="T40" fmla="*/ 222 w 312"/>
                <a:gd name="T41" fmla="*/ 222 h 282"/>
                <a:gd name="T42" fmla="*/ 228 w 312"/>
                <a:gd name="T43" fmla="*/ 240 h 282"/>
                <a:gd name="T44" fmla="*/ 234 w 312"/>
                <a:gd name="T45" fmla="*/ 240 h 282"/>
                <a:gd name="T46" fmla="*/ 228 w 312"/>
                <a:gd name="T47" fmla="*/ 252 h 282"/>
                <a:gd name="T48" fmla="*/ 240 w 312"/>
                <a:gd name="T49" fmla="*/ 258 h 282"/>
                <a:gd name="T50" fmla="*/ 228 w 312"/>
                <a:gd name="T51" fmla="*/ 276 h 28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12"/>
                <a:gd name="T79" fmla="*/ 0 h 282"/>
                <a:gd name="T80" fmla="*/ 312 w 312"/>
                <a:gd name="T81" fmla="*/ 282 h 28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12" h="282">
                  <a:moveTo>
                    <a:pt x="228" y="276"/>
                  </a:moveTo>
                  <a:lnTo>
                    <a:pt x="42" y="282"/>
                  </a:lnTo>
                  <a:lnTo>
                    <a:pt x="42" y="240"/>
                  </a:lnTo>
                  <a:lnTo>
                    <a:pt x="12" y="228"/>
                  </a:lnTo>
                  <a:lnTo>
                    <a:pt x="12" y="96"/>
                  </a:lnTo>
                  <a:lnTo>
                    <a:pt x="0" y="6"/>
                  </a:lnTo>
                  <a:lnTo>
                    <a:pt x="282" y="0"/>
                  </a:lnTo>
                  <a:lnTo>
                    <a:pt x="288" y="18"/>
                  </a:lnTo>
                  <a:lnTo>
                    <a:pt x="270" y="36"/>
                  </a:lnTo>
                  <a:lnTo>
                    <a:pt x="312" y="36"/>
                  </a:lnTo>
                  <a:lnTo>
                    <a:pt x="312" y="42"/>
                  </a:lnTo>
                  <a:lnTo>
                    <a:pt x="300" y="60"/>
                  </a:lnTo>
                  <a:lnTo>
                    <a:pt x="300" y="72"/>
                  </a:lnTo>
                  <a:lnTo>
                    <a:pt x="282" y="84"/>
                  </a:lnTo>
                  <a:lnTo>
                    <a:pt x="294" y="102"/>
                  </a:lnTo>
                  <a:lnTo>
                    <a:pt x="282" y="114"/>
                  </a:lnTo>
                  <a:lnTo>
                    <a:pt x="264" y="138"/>
                  </a:lnTo>
                  <a:lnTo>
                    <a:pt x="264" y="162"/>
                  </a:lnTo>
                  <a:lnTo>
                    <a:pt x="234" y="198"/>
                  </a:lnTo>
                  <a:lnTo>
                    <a:pt x="234" y="222"/>
                  </a:lnTo>
                  <a:lnTo>
                    <a:pt x="222" y="222"/>
                  </a:lnTo>
                  <a:lnTo>
                    <a:pt x="228" y="240"/>
                  </a:lnTo>
                  <a:lnTo>
                    <a:pt x="234" y="240"/>
                  </a:lnTo>
                  <a:lnTo>
                    <a:pt x="228" y="252"/>
                  </a:lnTo>
                  <a:lnTo>
                    <a:pt x="240" y="258"/>
                  </a:lnTo>
                  <a:lnTo>
                    <a:pt x="228" y="276"/>
                  </a:lnTo>
                  <a:close/>
                </a:path>
              </a:pathLst>
            </a:custGeom>
            <a:solidFill>
              <a:srgbClr val="FF4500"/>
            </a:solidFill>
            <a:ln w="9525">
              <a:solidFill>
                <a:srgbClr val="FF4500"/>
              </a:solidFill>
              <a:prstDash val="solid"/>
              <a:round/>
              <a:headEnd/>
              <a:tailEnd/>
            </a:ln>
          </p:spPr>
          <p:txBody>
            <a:bodyPr/>
            <a:lstStyle/>
            <a:p>
              <a:endParaRPr lang="en-US"/>
            </a:p>
          </p:txBody>
        </p:sp>
        <p:sp>
          <p:nvSpPr>
            <p:cNvPr id="15374" name="Freeform 139"/>
            <p:cNvSpPr>
              <a:spLocks/>
            </p:cNvSpPr>
            <p:nvPr/>
          </p:nvSpPr>
          <p:spPr bwMode="auto">
            <a:xfrm>
              <a:off x="2997" y="2322"/>
              <a:ext cx="312" cy="282"/>
            </a:xfrm>
            <a:custGeom>
              <a:avLst/>
              <a:gdLst>
                <a:gd name="T0" fmla="*/ 228 w 312"/>
                <a:gd name="T1" fmla="*/ 276 h 282"/>
                <a:gd name="T2" fmla="*/ 42 w 312"/>
                <a:gd name="T3" fmla="*/ 282 h 282"/>
                <a:gd name="T4" fmla="*/ 42 w 312"/>
                <a:gd name="T5" fmla="*/ 240 h 282"/>
                <a:gd name="T6" fmla="*/ 12 w 312"/>
                <a:gd name="T7" fmla="*/ 228 h 282"/>
                <a:gd name="T8" fmla="*/ 12 w 312"/>
                <a:gd name="T9" fmla="*/ 96 h 282"/>
                <a:gd name="T10" fmla="*/ 0 w 312"/>
                <a:gd name="T11" fmla="*/ 6 h 282"/>
                <a:gd name="T12" fmla="*/ 282 w 312"/>
                <a:gd name="T13" fmla="*/ 0 h 282"/>
                <a:gd name="T14" fmla="*/ 288 w 312"/>
                <a:gd name="T15" fmla="*/ 18 h 282"/>
                <a:gd name="T16" fmla="*/ 270 w 312"/>
                <a:gd name="T17" fmla="*/ 36 h 282"/>
                <a:gd name="T18" fmla="*/ 312 w 312"/>
                <a:gd name="T19" fmla="*/ 36 h 282"/>
                <a:gd name="T20" fmla="*/ 312 w 312"/>
                <a:gd name="T21" fmla="*/ 42 h 282"/>
                <a:gd name="T22" fmla="*/ 300 w 312"/>
                <a:gd name="T23" fmla="*/ 60 h 282"/>
                <a:gd name="T24" fmla="*/ 300 w 312"/>
                <a:gd name="T25" fmla="*/ 72 h 282"/>
                <a:gd name="T26" fmla="*/ 282 w 312"/>
                <a:gd name="T27" fmla="*/ 84 h 282"/>
                <a:gd name="T28" fmla="*/ 294 w 312"/>
                <a:gd name="T29" fmla="*/ 102 h 282"/>
                <a:gd name="T30" fmla="*/ 282 w 312"/>
                <a:gd name="T31" fmla="*/ 114 h 282"/>
                <a:gd name="T32" fmla="*/ 264 w 312"/>
                <a:gd name="T33" fmla="*/ 138 h 282"/>
                <a:gd name="T34" fmla="*/ 264 w 312"/>
                <a:gd name="T35" fmla="*/ 162 h 282"/>
                <a:gd name="T36" fmla="*/ 234 w 312"/>
                <a:gd name="T37" fmla="*/ 198 h 282"/>
                <a:gd name="T38" fmla="*/ 234 w 312"/>
                <a:gd name="T39" fmla="*/ 222 h 282"/>
                <a:gd name="T40" fmla="*/ 222 w 312"/>
                <a:gd name="T41" fmla="*/ 222 h 282"/>
                <a:gd name="T42" fmla="*/ 228 w 312"/>
                <a:gd name="T43" fmla="*/ 240 h 282"/>
                <a:gd name="T44" fmla="*/ 234 w 312"/>
                <a:gd name="T45" fmla="*/ 240 h 282"/>
                <a:gd name="T46" fmla="*/ 228 w 312"/>
                <a:gd name="T47" fmla="*/ 252 h 282"/>
                <a:gd name="T48" fmla="*/ 240 w 312"/>
                <a:gd name="T49" fmla="*/ 258 h 282"/>
                <a:gd name="T50" fmla="*/ 228 w 312"/>
                <a:gd name="T51" fmla="*/ 276 h 282"/>
                <a:gd name="T52" fmla="*/ 228 w 312"/>
                <a:gd name="T53" fmla="*/ 282 h 28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12"/>
                <a:gd name="T82" fmla="*/ 0 h 282"/>
                <a:gd name="T83" fmla="*/ 312 w 312"/>
                <a:gd name="T84" fmla="*/ 282 h 28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12" h="282">
                  <a:moveTo>
                    <a:pt x="228" y="276"/>
                  </a:moveTo>
                  <a:lnTo>
                    <a:pt x="42" y="282"/>
                  </a:lnTo>
                  <a:lnTo>
                    <a:pt x="42" y="240"/>
                  </a:lnTo>
                  <a:lnTo>
                    <a:pt x="12" y="228"/>
                  </a:lnTo>
                  <a:lnTo>
                    <a:pt x="12" y="96"/>
                  </a:lnTo>
                  <a:lnTo>
                    <a:pt x="0" y="6"/>
                  </a:lnTo>
                  <a:lnTo>
                    <a:pt x="282" y="0"/>
                  </a:lnTo>
                  <a:lnTo>
                    <a:pt x="288" y="18"/>
                  </a:lnTo>
                  <a:lnTo>
                    <a:pt x="270" y="36"/>
                  </a:lnTo>
                  <a:lnTo>
                    <a:pt x="312" y="36"/>
                  </a:lnTo>
                  <a:lnTo>
                    <a:pt x="312" y="42"/>
                  </a:lnTo>
                  <a:lnTo>
                    <a:pt x="300" y="60"/>
                  </a:lnTo>
                  <a:lnTo>
                    <a:pt x="300" y="72"/>
                  </a:lnTo>
                  <a:lnTo>
                    <a:pt x="282" y="84"/>
                  </a:lnTo>
                  <a:lnTo>
                    <a:pt x="294" y="102"/>
                  </a:lnTo>
                  <a:lnTo>
                    <a:pt x="282" y="114"/>
                  </a:lnTo>
                  <a:lnTo>
                    <a:pt x="264" y="138"/>
                  </a:lnTo>
                  <a:lnTo>
                    <a:pt x="264" y="162"/>
                  </a:lnTo>
                  <a:lnTo>
                    <a:pt x="234" y="198"/>
                  </a:lnTo>
                  <a:lnTo>
                    <a:pt x="234" y="222"/>
                  </a:lnTo>
                  <a:lnTo>
                    <a:pt x="222" y="222"/>
                  </a:lnTo>
                  <a:lnTo>
                    <a:pt x="228" y="240"/>
                  </a:lnTo>
                  <a:lnTo>
                    <a:pt x="234" y="240"/>
                  </a:lnTo>
                  <a:lnTo>
                    <a:pt x="228" y="252"/>
                  </a:lnTo>
                  <a:lnTo>
                    <a:pt x="240" y="258"/>
                  </a:lnTo>
                  <a:lnTo>
                    <a:pt x="228" y="276"/>
                  </a:lnTo>
                  <a:lnTo>
                    <a:pt x="228" y="282"/>
                  </a:lnTo>
                </a:path>
              </a:pathLst>
            </a:custGeom>
            <a:noFill/>
            <a:ln w="9525">
              <a:solidFill>
                <a:srgbClr val="000000"/>
              </a:solidFill>
              <a:prstDash val="solid"/>
              <a:round/>
              <a:headEnd/>
              <a:tailEnd/>
            </a:ln>
          </p:spPr>
          <p:txBody>
            <a:bodyPr/>
            <a:lstStyle/>
            <a:p>
              <a:endParaRPr lang="en-US"/>
            </a:p>
          </p:txBody>
        </p:sp>
        <p:sp>
          <p:nvSpPr>
            <p:cNvPr id="15375" name="Freeform 140"/>
            <p:cNvSpPr>
              <a:spLocks/>
            </p:cNvSpPr>
            <p:nvPr/>
          </p:nvSpPr>
          <p:spPr bwMode="auto">
            <a:xfrm>
              <a:off x="1263" y="1662"/>
              <a:ext cx="498" cy="840"/>
            </a:xfrm>
            <a:custGeom>
              <a:avLst/>
              <a:gdLst>
                <a:gd name="T0" fmla="*/ 432 w 498"/>
                <a:gd name="T1" fmla="*/ 840 h 840"/>
                <a:gd name="T2" fmla="*/ 276 w 498"/>
                <a:gd name="T3" fmla="*/ 822 h 840"/>
                <a:gd name="T4" fmla="*/ 270 w 498"/>
                <a:gd name="T5" fmla="*/ 762 h 840"/>
                <a:gd name="T6" fmla="*/ 240 w 498"/>
                <a:gd name="T7" fmla="*/ 714 h 840"/>
                <a:gd name="T8" fmla="*/ 222 w 498"/>
                <a:gd name="T9" fmla="*/ 708 h 840"/>
                <a:gd name="T10" fmla="*/ 222 w 498"/>
                <a:gd name="T11" fmla="*/ 690 h 840"/>
                <a:gd name="T12" fmla="*/ 180 w 498"/>
                <a:gd name="T13" fmla="*/ 672 h 840"/>
                <a:gd name="T14" fmla="*/ 162 w 498"/>
                <a:gd name="T15" fmla="*/ 642 h 840"/>
                <a:gd name="T16" fmla="*/ 108 w 498"/>
                <a:gd name="T17" fmla="*/ 630 h 840"/>
                <a:gd name="T18" fmla="*/ 96 w 498"/>
                <a:gd name="T19" fmla="*/ 618 h 840"/>
                <a:gd name="T20" fmla="*/ 108 w 498"/>
                <a:gd name="T21" fmla="*/ 570 h 840"/>
                <a:gd name="T22" fmla="*/ 96 w 498"/>
                <a:gd name="T23" fmla="*/ 564 h 840"/>
                <a:gd name="T24" fmla="*/ 102 w 498"/>
                <a:gd name="T25" fmla="*/ 546 h 840"/>
                <a:gd name="T26" fmla="*/ 54 w 498"/>
                <a:gd name="T27" fmla="*/ 462 h 840"/>
                <a:gd name="T28" fmla="*/ 60 w 498"/>
                <a:gd name="T29" fmla="*/ 444 h 840"/>
                <a:gd name="T30" fmla="*/ 72 w 498"/>
                <a:gd name="T31" fmla="*/ 420 h 840"/>
                <a:gd name="T32" fmla="*/ 48 w 498"/>
                <a:gd name="T33" fmla="*/ 384 h 840"/>
                <a:gd name="T34" fmla="*/ 48 w 498"/>
                <a:gd name="T35" fmla="*/ 342 h 840"/>
                <a:gd name="T36" fmla="*/ 78 w 498"/>
                <a:gd name="T37" fmla="*/ 372 h 840"/>
                <a:gd name="T38" fmla="*/ 60 w 498"/>
                <a:gd name="T39" fmla="*/ 330 h 840"/>
                <a:gd name="T40" fmla="*/ 78 w 498"/>
                <a:gd name="T41" fmla="*/ 330 h 840"/>
                <a:gd name="T42" fmla="*/ 60 w 498"/>
                <a:gd name="T43" fmla="*/ 312 h 840"/>
                <a:gd name="T44" fmla="*/ 54 w 498"/>
                <a:gd name="T45" fmla="*/ 342 h 840"/>
                <a:gd name="T46" fmla="*/ 36 w 498"/>
                <a:gd name="T47" fmla="*/ 312 h 840"/>
                <a:gd name="T48" fmla="*/ 30 w 498"/>
                <a:gd name="T49" fmla="*/ 318 h 840"/>
                <a:gd name="T50" fmla="*/ 36 w 498"/>
                <a:gd name="T51" fmla="*/ 300 h 840"/>
                <a:gd name="T52" fmla="*/ 6 w 498"/>
                <a:gd name="T53" fmla="*/ 234 h 840"/>
                <a:gd name="T54" fmla="*/ 18 w 498"/>
                <a:gd name="T55" fmla="*/ 168 h 840"/>
                <a:gd name="T56" fmla="*/ 0 w 498"/>
                <a:gd name="T57" fmla="*/ 108 h 840"/>
                <a:gd name="T58" fmla="*/ 30 w 498"/>
                <a:gd name="T59" fmla="*/ 72 h 840"/>
                <a:gd name="T60" fmla="*/ 48 w 498"/>
                <a:gd name="T61" fmla="*/ 0 h 840"/>
                <a:gd name="T62" fmla="*/ 282 w 498"/>
                <a:gd name="T63" fmla="*/ 60 h 840"/>
                <a:gd name="T64" fmla="*/ 222 w 498"/>
                <a:gd name="T65" fmla="*/ 294 h 840"/>
                <a:gd name="T66" fmla="*/ 474 w 498"/>
                <a:gd name="T67" fmla="*/ 666 h 840"/>
                <a:gd name="T68" fmla="*/ 498 w 498"/>
                <a:gd name="T69" fmla="*/ 732 h 840"/>
                <a:gd name="T70" fmla="*/ 462 w 498"/>
                <a:gd name="T71" fmla="*/ 756 h 840"/>
                <a:gd name="T72" fmla="*/ 462 w 498"/>
                <a:gd name="T73" fmla="*/ 774 h 840"/>
                <a:gd name="T74" fmla="*/ 444 w 498"/>
                <a:gd name="T75" fmla="*/ 798 h 840"/>
                <a:gd name="T76" fmla="*/ 450 w 498"/>
                <a:gd name="T77" fmla="*/ 834 h 840"/>
                <a:gd name="T78" fmla="*/ 438 w 498"/>
                <a:gd name="T79" fmla="*/ 840 h 840"/>
                <a:gd name="T80" fmla="*/ 432 w 498"/>
                <a:gd name="T81" fmla="*/ 840 h 84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98"/>
                <a:gd name="T124" fmla="*/ 0 h 840"/>
                <a:gd name="T125" fmla="*/ 498 w 498"/>
                <a:gd name="T126" fmla="*/ 840 h 84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98" h="840">
                  <a:moveTo>
                    <a:pt x="432" y="840"/>
                  </a:moveTo>
                  <a:lnTo>
                    <a:pt x="276" y="822"/>
                  </a:lnTo>
                  <a:lnTo>
                    <a:pt x="270" y="762"/>
                  </a:lnTo>
                  <a:lnTo>
                    <a:pt x="240" y="714"/>
                  </a:lnTo>
                  <a:lnTo>
                    <a:pt x="222" y="708"/>
                  </a:lnTo>
                  <a:lnTo>
                    <a:pt x="222" y="690"/>
                  </a:lnTo>
                  <a:lnTo>
                    <a:pt x="180" y="672"/>
                  </a:lnTo>
                  <a:lnTo>
                    <a:pt x="162" y="642"/>
                  </a:lnTo>
                  <a:lnTo>
                    <a:pt x="108" y="630"/>
                  </a:lnTo>
                  <a:lnTo>
                    <a:pt x="96" y="618"/>
                  </a:lnTo>
                  <a:lnTo>
                    <a:pt x="108" y="570"/>
                  </a:lnTo>
                  <a:lnTo>
                    <a:pt x="96" y="564"/>
                  </a:lnTo>
                  <a:lnTo>
                    <a:pt x="102" y="546"/>
                  </a:lnTo>
                  <a:lnTo>
                    <a:pt x="54" y="462"/>
                  </a:lnTo>
                  <a:lnTo>
                    <a:pt x="60" y="444"/>
                  </a:lnTo>
                  <a:lnTo>
                    <a:pt x="72" y="420"/>
                  </a:lnTo>
                  <a:lnTo>
                    <a:pt x="48" y="384"/>
                  </a:lnTo>
                  <a:lnTo>
                    <a:pt x="48" y="342"/>
                  </a:lnTo>
                  <a:lnTo>
                    <a:pt x="78" y="372"/>
                  </a:lnTo>
                  <a:lnTo>
                    <a:pt x="60" y="330"/>
                  </a:lnTo>
                  <a:lnTo>
                    <a:pt x="78" y="330"/>
                  </a:lnTo>
                  <a:lnTo>
                    <a:pt x="60" y="312"/>
                  </a:lnTo>
                  <a:lnTo>
                    <a:pt x="54" y="342"/>
                  </a:lnTo>
                  <a:lnTo>
                    <a:pt x="36" y="312"/>
                  </a:lnTo>
                  <a:lnTo>
                    <a:pt x="30" y="318"/>
                  </a:lnTo>
                  <a:lnTo>
                    <a:pt x="36" y="300"/>
                  </a:lnTo>
                  <a:lnTo>
                    <a:pt x="6" y="234"/>
                  </a:lnTo>
                  <a:lnTo>
                    <a:pt x="18" y="168"/>
                  </a:lnTo>
                  <a:lnTo>
                    <a:pt x="0" y="108"/>
                  </a:lnTo>
                  <a:lnTo>
                    <a:pt x="30" y="72"/>
                  </a:lnTo>
                  <a:lnTo>
                    <a:pt x="48" y="0"/>
                  </a:lnTo>
                  <a:lnTo>
                    <a:pt x="282" y="60"/>
                  </a:lnTo>
                  <a:lnTo>
                    <a:pt x="222" y="294"/>
                  </a:lnTo>
                  <a:lnTo>
                    <a:pt x="474" y="666"/>
                  </a:lnTo>
                  <a:lnTo>
                    <a:pt x="498" y="732"/>
                  </a:lnTo>
                  <a:lnTo>
                    <a:pt x="462" y="756"/>
                  </a:lnTo>
                  <a:lnTo>
                    <a:pt x="462" y="774"/>
                  </a:lnTo>
                  <a:lnTo>
                    <a:pt x="444" y="798"/>
                  </a:lnTo>
                  <a:lnTo>
                    <a:pt x="450" y="834"/>
                  </a:lnTo>
                  <a:lnTo>
                    <a:pt x="438" y="840"/>
                  </a:lnTo>
                  <a:lnTo>
                    <a:pt x="432" y="840"/>
                  </a:lnTo>
                  <a:close/>
                </a:path>
              </a:pathLst>
            </a:custGeom>
            <a:solidFill>
              <a:srgbClr val="FF4500"/>
            </a:solidFill>
            <a:ln w="9525">
              <a:solidFill>
                <a:srgbClr val="FF4500"/>
              </a:solidFill>
              <a:prstDash val="solid"/>
              <a:round/>
              <a:headEnd/>
              <a:tailEnd/>
            </a:ln>
          </p:spPr>
          <p:txBody>
            <a:bodyPr/>
            <a:lstStyle/>
            <a:p>
              <a:endParaRPr lang="en-US"/>
            </a:p>
          </p:txBody>
        </p:sp>
        <p:sp>
          <p:nvSpPr>
            <p:cNvPr id="15376" name="Freeform 141"/>
            <p:cNvSpPr>
              <a:spLocks/>
            </p:cNvSpPr>
            <p:nvPr/>
          </p:nvSpPr>
          <p:spPr bwMode="auto">
            <a:xfrm>
              <a:off x="1263" y="1662"/>
              <a:ext cx="498" cy="846"/>
            </a:xfrm>
            <a:custGeom>
              <a:avLst/>
              <a:gdLst>
                <a:gd name="T0" fmla="*/ 432 w 498"/>
                <a:gd name="T1" fmla="*/ 840 h 846"/>
                <a:gd name="T2" fmla="*/ 276 w 498"/>
                <a:gd name="T3" fmla="*/ 822 h 846"/>
                <a:gd name="T4" fmla="*/ 270 w 498"/>
                <a:gd name="T5" fmla="*/ 762 h 846"/>
                <a:gd name="T6" fmla="*/ 240 w 498"/>
                <a:gd name="T7" fmla="*/ 714 h 846"/>
                <a:gd name="T8" fmla="*/ 222 w 498"/>
                <a:gd name="T9" fmla="*/ 708 h 846"/>
                <a:gd name="T10" fmla="*/ 222 w 498"/>
                <a:gd name="T11" fmla="*/ 690 h 846"/>
                <a:gd name="T12" fmla="*/ 180 w 498"/>
                <a:gd name="T13" fmla="*/ 672 h 846"/>
                <a:gd name="T14" fmla="*/ 162 w 498"/>
                <a:gd name="T15" fmla="*/ 642 h 846"/>
                <a:gd name="T16" fmla="*/ 108 w 498"/>
                <a:gd name="T17" fmla="*/ 630 h 846"/>
                <a:gd name="T18" fmla="*/ 96 w 498"/>
                <a:gd name="T19" fmla="*/ 618 h 846"/>
                <a:gd name="T20" fmla="*/ 108 w 498"/>
                <a:gd name="T21" fmla="*/ 570 h 846"/>
                <a:gd name="T22" fmla="*/ 96 w 498"/>
                <a:gd name="T23" fmla="*/ 564 h 846"/>
                <a:gd name="T24" fmla="*/ 102 w 498"/>
                <a:gd name="T25" fmla="*/ 546 h 846"/>
                <a:gd name="T26" fmla="*/ 54 w 498"/>
                <a:gd name="T27" fmla="*/ 462 h 846"/>
                <a:gd name="T28" fmla="*/ 60 w 498"/>
                <a:gd name="T29" fmla="*/ 444 h 846"/>
                <a:gd name="T30" fmla="*/ 72 w 498"/>
                <a:gd name="T31" fmla="*/ 420 h 846"/>
                <a:gd name="T32" fmla="*/ 48 w 498"/>
                <a:gd name="T33" fmla="*/ 384 h 846"/>
                <a:gd name="T34" fmla="*/ 48 w 498"/>
                <a:gd name="T35" fmla="*/ 342 h 846"/>
                <a:gd name="T36" fmla="*/ 78 w 498"/>
                <a:gd name="T37" fmla="*/ 372 h 846"/>
                <a:gd name="T38" fmla="*/ 60 w 498"/>
                <a:gd name="T39" fmla="*/ 330 h 846"/>
                <a:gd name="T40" fmla="*/ 78 w 498"/>
                <a:gd name="T41" fmla="*/ 330 h 846"/>
                <a:gd name="T42" fmla="*/ 60 w 498"/>
                <a:gd name="T43" fmla="*/ 312 h 846"/>
                <a:gd name="T44" fmla="*/ 54 w 498"/>
                <a:gd name="T45" fmla="*/ 342 h 846"/>
                <a:gd name="T46" fmla="*/ 36 w 498"/>
                <a:gd name="T47" fmla="*/ 312 h 846"/>
                <a:gd name="T48" fmla="*/ 30 w 498"/>
                <a:gd name="T49" fmla="*/ 318 h 846"/>
                <a:gd name="T50" fmla="*/ 36 w 498"/>
                <a:gd name="T51" fmla="*/ 300 h 846"/>
                <a:gd name="T52" fmla="*/ 6 w 498"/>
                <a:gd name="T53" fmla="*/ 234 h 846"/>
                <a:gd name="T54" fmla="*/ 18 w 498"/>
                <a:gd name="T55" fmla="*/ 168 h 846"/>
                <a:gd name="T56" fmla="*/ 0 w 498"/>
                <a:gd name="T57" fmla="*/ 108 h 846"/>
                <a:gd name="T58" fmla="*/ 30 w 498"/>
                <a:gd name="T59" fmla="*/ 72 h 846"/>
                <a:gd name="T60" fmla="*/ 48 w 498"/>
                <a:gd name="T61" fmla="*/ 0 h 846"/>
                <a:gd name="T62" fmla="*/ 282 w 498"/>
                <a:gd name="T63" fmla="*/ 60 h 846"/>
                <a:gd name="T64" fmla="*/ 222 w 498"/>
                <a:gd name="T65" fmla="*/ 294 h 846"/>
                <a:gd name="T66" fmla="*/ 474 w 498"/>
                <a:gd name="T67" fmla="*/ 666 h 846"/>
                <a:gd name="T68" fmla="*/ 498 w 498"/>
                <a:gd name="T69" fmla="*/ 732 h 846"/>
                <a:gd name="T70" fmla="*/ 462 w 498"/>
                <a:gd name="T71" fmla="*/ 756 h 846"/>
                <a:gd name="T72" fmla="*/ 462 w 498"/>
                <a:gd name="T73" fmla="*/ 774 h 846"/>
                <a:gd name="T74" fmla="*/ 444 w 498"/>
                <a:gd name="T75" fmla="*/ 798 h 846"/>
                <a:gd name="T76" fmla="*/ 450 w 498"/>
                <a:gd name="T77" fmla="*/ 834 h 846"/>
                <a:gd name="T78" fmla="*/ 438 w 498"/>
                <a:gd name="T79" fmla="*/ 840 h 846"/>
                <a:gd name="T80" fmla="*/ 432 w 498"/>
                <a:gd name="T81" fmla="*/ 840 h 846"/>
                <a:gd name="T82" fmla="*/ 432 w 498"/>
                <a:gd name="T83" fmla="*/ 846 h 84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8"/>
                <a:gd name="T127" fmla="*/ 0 h 846"/>
                <a:gd name="T128" fmla="*/ 498 w 498"/>
                <a:gd name="T129" fmla="*/ 846 h 84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8" h="846">
                  <a:moveTo>
                    <a:pt x="432" y="840"/>
                  </a:moveTo>
                  <a:lnTo>
                    <a:pt x="276" y="822"/>
                  </a:lnTo>
                  <a:lnTo>
                    <a:pt x="270" y="762"/>
                  </a:lnTo>
                  <a:lnTo>
                    <a:pt x="240" y="714"/>
                  </a:lnTo>
                  <a:lnTo>
                    <a:pt x="222" y="708"/>
                  </a:lnTo>
                  <a:lnTo>
                    <a:pt x="222" y="690"/>
                  </a:lnTo>
                  <a:lnTo>
                    <a:pt x="180" y="672"/>
                  </a:lnTo>
                  <a:lnTo>
                    <a:pt x="162" y="642"/>
                  </a:lnTo>
                  <a:lnTo>
                    <a:pt x="108" y="630"/>
                  </a:lnTo>
                  <a:lnTo>
                    <a:pt x="96" y="618"/>
                  </a:lnTo>
                  <a:lnTo>
                    <a:pt x="108" y="570"/>
                  </a:lnTo>
                  <a:lnTo>
                    <a:pt x="96" y="564"/>
                  </a:lnTo>
                  <a:lnTo>
                    <a:pt x="102" y="546"/>
                  </a:lnTo>
                  <a:lnTo>
                    <a:pt x="54" y="462"/>
                  </a:lnTo>
                  <a:lnTo>
                    <a:pt x="60" y="444"/>
                  </a:lnTo>
                  <a:lnTo>
                    <a:pt x="72" y="420"/>
                  </a:lnTo>
                  <a:lnTo>
                    <a:pt x="48" y="384"/>
                  </a:lnTo>
                  <a:lnTo>
                    <a:pt x="48" y="342"/>
                  </a:lnTo>
                  <a:lnTo>
                    <a:pt x="78" y="372"/>
                  </a:lnTo>
                  <a:lnTo>
                    <a:pt x="60" y="330"/>
                  </a:lnTo>
                  <a:lnTo>
                    <a:pt x="78" y="330"/>
                  </a:lnTo>
                  <a:lnTo>
                    <a:pt x="60" y="312"/>
                  </a:lnTo>
                  <a:lnTo>
                    <a:pt x="54" y="342"/>
                  </a:lnTo>
                  <a:lnTo>
                    <a:pt x="36" y="312"/>
                  </a:lnTo>
                  <a:lnTo>
                    <a:pt x="30" y="318"/>
                  </a:lnTo>
                  <a:lnTo>
                    <a:pt x="36" y="300"/>
                  </a:lnTo>
                  <a:lnTo>
                    <a:pt x="6" y="234"/>
                  </a:lnTo>
                  <a:lnTo>
                    <a:pt x="18" y="168"/>
                  </a:lnTo>
                  <a:lnTo>
                    <a:pt x="0" y="108"/>
                  </a:lnTo>
                  <a:lnTo>
                    <a:pt x="30" y="72"/>
                  </a:lnTo>
                  <a:lnTo>
                    <a:pt x="48" y="0"/>
                  </a:lnTo>
                  <a:lnTo>
                    <a:pt x="282" y="60"/>
                  </a:lnTo>
                  <a:lnTo>
                    <a:pt x="222" y="294"/>
                  </a:lnTo>
                  <a:lnTo>
                    <a:pt x="474" y="666"/>
                  </a:lnTo>
                  <a:lnTo>
                    <a:pt x="498" y="732"/>
                  </a:lnTo>
                  <a:lnTo>
                    <a:pt x="462" y="756"/>
                  </a:lnTo>
                  <a:lnTo>
                    <a:pt x="462" y="774"/>
                  </a:lnTo>
                  <a:lnTo>
                    <a:pt x="444" y="798"/>
                  </a:lnTo>
                  <a:lnTo>
                    <a:pt x="450" y="834"/>
                  </a:lnTo>
                  <a:lnTo>
                    <a:pt x="438" y="840"/>
                  </a:lnTo>
                  <a:lnTo>
                    <a:pt x="432" y="840"/>
                  </a:lnTo>
                  <a:lnTo>
                    <a:pt x="432" y="846"/>
                  </a:lnTo>
                </a:path>
              </a:pathLst>
            </a:custGeom>
            <a:noFill/>
            <a:ln w="9525">
              <a:solidFill>
                <a:srgbClr val="000000"/>
              </a:solidFill>
              <a:prstDash val="solid"/>
              <a:round/>
              <a:headEnd/>
              <a:tailEnd/>
            </a:ln>
          </p:spPr>
          <p:txBody>
            <a:bodyPr/>
            <a:lstStyle/>
            <a:p>
              <a:endParaRPr lang="en-US"/>
            </a:p>
          </p:txBody>
        </p:sp>
        <p:sp>
          <p:nvSpPr>
            <p:cNvPr id="15377" name="Freeform 142"/>
            <p:cNvSpPr>
              <a:spLocks/>
            </p:cNvSpPr>
            <p:nvPr/>
          </p:nvSpPr>
          <p:spPr bwMode="auto">
            <a:xfrm>
              <a:off x="2109" y="1926"/>
              <a:ext cx="450" cy="354"/>
            </a:xfrm>
            <a:custGeom>
              <a:avLst/>
              <a:gdLst>
                <a:gd name="T0" fmla="*/ 444 w 450"/>
                <a:gd name="T1" fmla="*/ 120 h 354"/>
                <a:gd name="T2" fmla="*/ 432 w 450"/>
                <a:gd name="T3" fmla="*/ 354 h 354"/>
                <a:gd name="T4" fmla="*/ 372 w 450"/>
                <a:gd name="T5" fmla="*/ 348 h 354"/>
                <a:gd name="T6" fmla="*/ 0 w 450"/>
                <a:gd name="T7" fmla="*/ 312 h 354"/>
                <a:gd name="T8" fmla="*/ 6 w 450"/>
                <a:gd name="T9" fmla="*/ 264 h 354"/>
                <a:gd name="T10" fmla="*/ 42 w 450"/>
                <a:gd name="T11" fmla="*/ 0 h 354"/>
                <a:gd name="T12" fmla="*/ 336 w 450"/>
                <a:gd name="T13" fmla="*/ 30 h 354"/>
                <a:gd name="T14" fmla="*/ 450 w 450"/>
                <a:gd name="T15" fmla="*/ 42 h 354"/>
                <a:gd name="T16" fmla="*/ 444 w 450"/>
                <a:gd name="T17" fmla="*/ 90 h 354"/>
                <a:gd name="T18" fmla="*/ 444 w 450"/>
                <a:gd name="T19" fmla="*/ 120 h 3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50"/>
                <a:gd name="T31" fmla="*/ 0 h 354"/>
                <a:gd name="T32" fmla="*/ 450 w 450"/>
                <a:gd name="T33" fmla="*/ 354 h 3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50" h="354">
                  <a:moveTo>
                    <a:pt x="444" y="120"/>
                  </a:moveTo>
                  <a:lnTo>
                    <a:pt x="432" y="354"/>
                  </a:lnTo>
                  <a:lnTo>
                    <a:pt x="372" y="348"/>
                  </a:lnTo>
                  <a:lnTo>
                    <a:pt x="0" y="312"/>
                  </a:lnTo>
                  <a:lnTo>
                    <a:pt x="6" y="264"/>
                  </a:lnTo>
                  <a:lnTo>
                    <a:pt x="42" y="0"/>
                  </a:lnTo>
                  <a:lnTo>
                    <a:pt x="336" y="30"/>
                  </a:lnTo>
                  <a:lnTo>
                    <a:pt x="450" y="42"/>
                  </a:lnTo>
                  <a:lnTo>
                    <a:pt x="444" y="90"/>
                  </a:lnTo>
                  <a:lnTo>
                    <a:pt x="444" y="120"/>
                  </a:lnTo>
                  <a:close/>
                </a:path>
              </a:pathLst>
            </a:custGeom>
            <a:solidFill>
              <a:srgbClr val="FFAA00"/>
            </a:solidFill>
            <a:ln w="9525">
              <a:solidFill>
                <a:srgbClr val="FFAA00"/>
              </a:solidFill>
              <a:prstDash val="solid"/>
              <a:round/>
              <a:headEnd/>
              <a:tailEnd/>
            </a:ln>
          </p:spPr>
          <p:txBody>
            <a:bodyPr/>
            <a:lstStyle/>
            <a:p>
              <a:endParaRPr lang="en-US"/>
            </a:p>
          </p:txBody>
        </p:sp>
        <p:sp>
          <p:nvSpPr>
            <p:cNvPr id="15378" name="Freeform 143"/>
            <p:cNvSpPr>
              <a:spLocks/>
            </p:cNvSpPr>
            <p:nvPr/>
          </p:nvSpPr>
          <p:spPr bwMode="auto">
            <a:xfrm>
              <a:off x="2109" y="1926"/>
              <a:ext cx="450" cy="354"/>
            </a:xfrm>
            <a:custGeom>
              <a:avLst/>
              <a:gdLst>
                <a:gd name="T0" fmla="*/ 444 w 450"/>
                <a:gd name="T1" fmla="*/ 120 h 354"/>
                <a:gd name="T2" fmla="*/ 432 w 450"/>
                <a:gd name="T3" fmla="*/ 354 h 354"/>
                <a:gd name="T4" fmla="*/ 372 w 450"/>
                <a:gd name="T5" fmla="*/ 348 h 354"/>
                <a:gd name="T6" fmla="*/ 0 w 450"/>
                <a:gd name="T7" fmla="*/ 312 h 354"/>
                <a:gd name="T8" fmla="*/ 6 w 450"/>
                <a:gd name="T9" fmla="*/ 264 h 354"/>
                <a:gd name="T10" fmla="*/ 42 w 450"/>
                <a:gd name="T11" fmla="*/ 0 h 354"/>
                <a:gd name="T12" fmla="*/ 336 w 450"/>
                <a:gd name="T13" fmla="*/ 30 h 354"/>
                <a:gd name="T14" fmla="*/ 450 w 450"/>
                <a:gd name="T15" fmla="*/ 42 h 354"/>
                <a:gd name="T16" fmla="*/ 444 w 450"/>
                <a:gd name="T17" fmla="*/ 90 h 354"/>
                <a:gd name="T18" fmla="*/ 444 w 450"/>
                <a:gd name="T19" fmla="*/ 120 h 354"/>
                <a:gd name="T20" fmla="*/ 444 w 450"/>
                <a:gd name="T21" fmla="*/ 126 h 3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50"/>
                <a:gd name="T34" fmla="*/ 0 h 354"/>
                <a:gd name="T35" fmla="*/ 450 w 450"/>
                <a:gd name="T36" fmla="*/ 354 h 3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50" h="354">
                  <a:moveTo>
                    <a:pt x="444" y="120"/>
                  </a:moveTo>
                  <a:lnTo>
                    <a:pt x="432" y="354"/>
                  </a:lnTo>
                  <a:lnTo>
                    <a:pt x="372" y="348"/>
                  </a:lnTo>
                  <a:lnTo>
                    <a:pt x="0" y="312"/>
                  </a:lnTo>
                  <a:lnTo>
                    <a:pt x="6" y="264"/>
                  </a:lnTo>
                  <a:lnTo>
                    <a:pt x="42" y="0"/>
                  </a:lnTo>
                  <a:lnTo>
                    <a:pt x="336" y="30"/>
                  </a:lnTo>
                  <a:lnTo>
                    <a:pt x="450" y="42"/>
                  </a:lnTo>
                  <a:lnTo>
                    <a:pt x="444" y="90"/>
                  </a:lnTo>
                  <a:lnTo>
                    <a:pt x="444" y="120"/>
                  </a:lnTo>
                  <a:lnTo>
                    <a:pt x="444" y="126"/>
                  </a:lnTo>
                </a:path>
              </a:pathLst>
            </a:custGeom>
            <a:noFill/>
            <a:ln w="9525">
              <a:solidFill>
                <a:srgbClr val="000000"/>
              </a:solidFill>
              <a:prstDash val="solid"/>
              <a:round/>
              <a:headEnd/>
              <a:tailEnd/>
            </a:ln>
          </p:spPr>
          <p:txBody>
            <a:bodyPr/>
            <a:lstStyle/>
            <a:p>
              <a:endParaRPr lang="en-US"/>
            </a:p>
          </p:txBody>
        </p:sp>
        <p:sp>
          <p:nvSpPr>
            <p:cNvPr id="15379" name="Freeform 144"/>
            <p:cNvSpPr>
              <a:spLocks/>
            </p:cNvSpPr>
            <p:nvPr/>
          </p:nvSpPr>
          <p:spPr bwMode="auto">
            <a:xfrm>
              <a:off x="4203" y="1722"/>
              <a:ext cx="102" cy="108"/>
            </a:xfrm>
            <a:custGeom>
              <a:avLst/>
              <a:gdLst>
                <a:gd name="T0" fmla="*/ 96 w 102"/>
                <a:gd name="T1" fmla="*/ 6 h 108"/>
                <a:gd name="T2" fmla="*/ 102 w 102"/>
                <a:gd name="T3" fmla="*/ 54 h 108"/>
                <a:gd name="T4" fmla="*/ 42 w 102"/>
                <a:gd name="T5" fmla="*/ 72 h 108"/>
                <a:gd name="T6" fmla="*/ 6 w 102"/>
                <a:gd name="T7" fmla="*/ 108 h 108"/>
                <a:gd name="T8" fmla="*/ 12 w 102"/>
                <a:gd name="T9" fmla="*/ 90 h 108"/>
                <a:gd name="T10" fmla="*/ 0 w 102"/>
                <a:gd name="T11" fmla="*/ 24 h 108"/>
                <a:gd name="T12" fmla="*/ 90 w 102"/>
                <a:gd name="T13" fmla="*/ 0 h 108"/>
                <a:gd name="T14" fmla="*/ 96 w 102"/>
                <a:gd name="T15" fmla="*/ 6 h 108"/>
                <a:gd name="T16" fmla="*/ 0 60000 65536"/>
                <a:gd name="T17" fmla="*/ 0 60000 65536"/>
                <a:gd name="T18" fmla="*/ 0 60000 65536"/>
                <a:gd name="T19" fmla="*/ 0 60000 65536"/>
                <a:gd name="T20" fmla="*/ 0 60000 65536"/>
                <a:gd name="T21" fmla="*/ 0 60000 65536"/>
                <a:gd name="T22" fmla="*/ 0 60000 65536"/>
                <a:gd name="T23" fmla="*/ 0 60000 65536"/>
                <a:gd name="T24" fmla="*/ 0 w 102"/>
                <a:gd name="T25" fmla="*/ 0 h 108"/>
                <a:gd name="T26" fmla="*/ 102 w 102"/>
                <a:gd name="T27" fmla="*/ 108 h 10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2" h="108">
                  <a:moveTo>
                    <a:pt x="96" y="6"/>
                  </a:moveTo>
                  <a:lnTo>
                    <a:pt x="102" y="54"/>
                  </a:lnTo>
                  <a:lnTo>
                    <a:pt x="42" y="72"/>
                  </a:lnTo>
                  <a:lnTo>
                    <a:pt x="6" y="108"/>
                  </a:lnTo>
                  <a:lnTo>
                    <a:pt x="12" y="90"/>
                  </a:lnTo>
                  <a:lnTo>
                    <a:pt x="0" y="24"/>
                  </a:lnTo>
                  <a:lnTo>
                    <a:pt x="90" y="0"/>
                  </a:lnTo>
                  <a:lnTo>
                    <a:pt x="96" y="6"/>
                  </a:lnTo>
                  <a:close/>
                </a:path>
              </a:pathLst>
            </a:custGeom>
            <a:solidFill>
              <a:srgbClr val="FF8C00"/>
            </a:solidFill>
            <a:ln w="9525">
              <a:solidFill>
                <a:srgbClr val="FF8C00"/>
              </a:solidFill>
              <a:prstDash val="solid"/>
              <a:round/>
              <a:headEnd/>
              <a:tailEnd/>
            </a:ln>
          </p:spPr>
          <p:txBody>
            <a:bodyPr/>
            <a:lstStyle/>
            <a:p>
              <a:endParaRPr lang="en-US"/>
            </a:p>
          </p:txBody>
        </p:sp>
        <p:sp>
          <p:nvSpPr>
            <p:cNvPr id="15380" name="Freeform 145"/>
            <p:cNvSpPr>
              <a:spLocks/>
            </p:cNvSpPr>
            <p:nvPr/>
          </p:nvSpPr>
          <p:spPr bwMode="auto">
            <a:xfrm>
              <a:off x="4203" y="1722"/>
              <a:ext cx="102" cy="108"/>
            </a:xfrm>
            <a:custGeom>
              <a:avLst/>
              <a:gdLst>
                <a:gd name="T0" fmla="*/ 96 w 102"/>
                <a:gd name="T1" fmla="*/ 6 h 108"/>
                <a:gd name="T2" fmla="*/ 102 w 102"/>
                <a:gd name="T3" fmla="*/ 54 h 108"/>
                <a:gd name="T4" fmla="*/ 42 w 102"/>
                <a:gd name="T5" fmla="*/ 72 h 108"/>
                <a:gd name="T6" fmla="*/ 6 w 102"/>
                <a:gd name="T7" fmla="*/ 108 h 108"/>
                <a:gd name="T8" fmla="*/ 12 w 102"/>
                <a:gd name="T9" fmla="*/ 90 h 108"/>
                <a:gd name="T10" fmla="*/ 0 w 102"/>
                <a:gd name="T11" fmla="*/ 24 h 108"/>
                <a:gd name="T12" fmla="*/ 90 w 102"/>
                <a:gd name="T13" fmla="*/ 0 h 108"/>
                <a:gd name="T14" fmla="*/ 96 w 102"/>
                <a:gd name="T15" fmla="*/ 6 h 108"/>
                <a:gd name="T16" fmla="*/ 96 w 102"/>
                <a:gd name="T17" fmla="*/ 12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2"/>
                <a:gd name="T28" fmla="*/ 0 h 108"/>
                <a:gd name="T29" fmla="*/ 102 w 102"/>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2" h="108">
                  <a:moveTo>
                    <a:pt x="96" y="6"/>
                  </a:moveTo>
                  <a:lnTo>
                    <a:pt x="102" y="54"/>
                  </a:lnTo>
                  <a:lnTo>
                    <a:pt x="42" y="72"/>
                  </a:lnTo>
                  <a:lnTo>
                    <a:pt x="6" y="108"/>
                  </a:lnTo>
                  <a:lnTo>
                    <a:pt x="12" y="90"/>
                  </a:lnTo>
                  <a:lnTo>
                    <a:pt x="0" y="24"/>
                  </a:lnTo>
                  <a:lnTo>
                    <a:pt x="90" y="0"/>
                  </a:lnTo>
                  <a:lnTo>
                    <a:pt x="96" y="6"/>
                  </a:lnTo>
                  <a:lnTo>
                    <a:pt x="96" y="12"/>
                  </a:lnTo>
                </a:path>
              </a:pathLst>
            </a:custGeom>
            <a:noFill/>
            <a:ln w="9525">
              <a:solidFill>
                <a:srgbClr val="000000"/>
              </a:solidFill>
              <a:prstDash val="solid"/>
              <a:round/>
              <a:headEnd/>
              <a:tailEnd/>
            </a:ln>
          </p:spPr>
          <p:txBody>
            <a:bodyPr/>
            <a:lstStyle/>
            <a:p>
              <a:endParaRPr lang="en-US"/>
            </a:p>
          </p:txBody>
        </p:sp>
        <p:sp>
          <p:nvSpPr>
            <p:cNvPr id="15381" name="Freeform 146"/>
            <p:cNvSpPr>
              <a:spLocks/>
            </p:cNvSpPr>
            <p:nvPr/>
          </p:nvSpPr>
          <p:spPr bwMode="auto">
            <a:xfrm>
              <a:off x="4107" y="1944"/>
              <a:ext cx="66" cy="108"/>
            </a:xfrm>
            <a:custGeom>
              <a:avLst/>
              <a:gdLst>
                <a:gd name="T0" fmla="*/ 24 w 66"/>
                <a:gd name="T1" fmla="*/ 0 h 108"/>
                <a:gd name="T2" fmla="*/ 18 w 66"/>
                <a:gd name="T3" fmla="*/ 12 h 108"/>
                <a:gd name="T4" fmla="*/ 18 w 66"/>
                <a:gd name="T5" fmla="*/ 30 h 108"/>
                <a:gd name="T6" fmla="*/ 48 w 66"/>
                <a:gd name="T7" fmla="*/ 66 h 108"/>
                <a:gd name="T8" fmla="*/ 60 w 66"/>
                <a:gd name="T9" fmla="*/ 72 h 108"/>
                <a:gd name="T10" fmla="*/ 54 w 66"/>
                <a:gd name="T11" fmla="*/ 90 h 108"/>
                <a:gd name="T12" fmla="*/ 66 w 66"/>
                <a:gd name="T13" fmla="*/ 96 h 108"/>
                <a:gd name="T14" fmla="*/ 30 w 66"/>
                <a:gd name="T15" fmla="*/ 108 h 108"/>
                <a:gd name="T16" fmla="*/ 0 w 66"/>
                <a:gd name="T17" fmla="*/ 12 h 108"/>
                <a:gd name="T18" fmla="*/ 24 w 66"/>
                <a:gd name="T19" fmla="*/ 0 h 1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6"/>
                <a:gd name="T31" fmla="*/ 0 h 108"/>
                <a:gd name="T32" fmla="*/ 66 w 66"/>
                <a:gd name="T33" fmla="*/ 108 h 10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6" h="108">
                  <a:moveTo>
                    <a:pt x="24" y="0"/>
                  </a:moveTo>
                  <a:lnTo>
                    <a:pt x="18" y="12"/>
                  </a:lnTo>
                  <a:lnTo>
                    <a:pt x="18" y="30"/>
                  </a:lnTo>
                  <a:lnTo>
                    <a:pt x="48" y="66"/>
                  </a:lnTo>
                  <a:lnTo>
                    <a:pt x="60" y="72"/>
                  </a:lnTo>
                  <a:lnTo>
                    <a:pt x="54" y="90"/>
                  </a:lnTo>
                  <a:lnTo>
                    <a:pt x="66" y="96"/>
                  </a:lnTo>
                  <a:lnTo>
                    <a:pt x="30" y="108"/>
                  </a:lnTo>
                  <a:lnTo>
                    <a:pt x="0" y="12"/>
                  </a:lnTo>
                  <a:lnTo>
                    <a:pt x="24" y="0"/>
                  </a:lnTo>
                  <a:close/>
                </a:path>
              </a:pathLst>
            </a:custGeom>
            <a:solidFill>
              <a:srgbClr val="FF4500"/>
            </a:solidFill>
            <a:ln w="9525">
              <a:solidFill>
                <a:srgbClr val="FF4500"/>
              </a:solidFill>
              <a:prstDash val="solid"/>
              <a:round/>
              <a:headEnd/>
              <a:tailEnd/>
            </a:ln>
          </p:spPr>
          <p:txBody>
            <a:bodyPr/>
            <a:lstStyle/>
            <a:p>
              <a:endParaRPr lang="en-US"/>
            </a:p>
          </p:txBody>
        </p:sp>
        <p:sp>
          <p:nvSpPr>
            <p:cNvPr id="15382" name="Freeform 147"/>
            <p:cNvSpPr>
              <a:spLocks/>
            </p:cNvSpPr>
            <p:nvPr/>
          </p:nvSpPr>
          <p:spPr bwMode="auto">
            <a:xfrm>
              <a:off x="4107" y="1944"/>
              <a:ext cx="66" cy="108"/>
            </a:xfrm>
            <a:custGeom>
              <a:avLst/>
              <a:gdLst>
                <a:gd name="T0" fmla="*/ 24 w 66"/>
                <a:gd name="T1" fmla="*/ 0 h 108"/>
                <a:gd name="T2" fmla="*/ 18 w 66"/>
                <a:gd name="T3" fmla="*/ 12 h 108"/>
                <a:gd name="T4" fmla="*/ 18 w 66"/>
                <a:gd name="T5" fmla="*/ 30 h 108"/>
                <a:gd name="T6" fmla="*/ 48 w 66"/>
                <a:gd name="T7" fmla="*/ 66 h 108"/>
                <a:gd name="T8" fmla="*/ 60 w 66"/>
                <a:gd name="T9" fmla="*/ 72 h 108"/>
                <a:gd name="T10" fmla="*/ 54 w 66"/>
                <a:gd name="T11" fmla="*/ 90 h 108"/>
                <a:gd name="T12" fmla="*/ 66 w 66"/>
                <a:gd name="T13" fmla="*/ 96 h 108"/>
                <a:gd name="T14" fmla="*/ 30 w 66"/>
                <a:gd name="T15" fmla="*/ 108 h 108"/>
                <a:gd name="T16" fmla="*/ 0 w 66"/>
                <a:gd name="T17" fmla="*/ 12 h 108"/>
                <a:gd name="T18" fmla="*/ 24 w 66"/>
                <a:gd name="T19" fmla="*/ 0 h 108"/>
                <a:gd name="T20" fmla="*/ 24 w 66"/>
                <a:gd name="T21" fmla="*/ 6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6"/>
                <a:gd name="T34" fmla="*/ 0 h 108"/>
                <a:gd name="T35" fmla="*/ 66 w 66"/>
                <a:gd name="T36" fmla="*/ 108 h 10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6" h="108">
                  <a:moveTo>
                    <a:pt x="24" y="0"/>
                  </a:moveTo>
                  <a:lnTo>
                    <a:pt x="18" y="12"/>
                  </a:lnTo>
                  <a:lnTo>
                    <a:pt x="18" y="30"/>
                  </a:lnTo>
                  <a:lnTo>
                    <a:pt x="48" y="66"/>
                  </a:lnTo>
                  <a:lnTo>
                    <a:pt x="60" y="72"/>
                  </a:lnTo>
                  <a:lnTo>
                    <a:pt x="54" y="90"/>
                  </a:lnTo>
                  <a:lnTo>
                    <a:pt x="66" y="96"/>
                  </a:lnTo>
                  <a:lnTo>
                    <a:pt x="30" y="108"/>
                  </a:lnTo>
                  <a:lnTo>
                    <a:pt x="0" y="12"/>
                  </a:lnTo>
                  <a:lnTo>
                    <a:pt x="24" y="0"/>
                  </a:lnTo>
                  <a:lnTo>
                    <a:pt x="24" y="6"/>
                  </a:lnTo>
                </a:path>
              </a:pathLst>
            </a:custGeom>
            <a:noFill/>
            <a:ln w="9525">
              <a:solidFill>
                <a:srgbClr val="000000"/>
              </a:solidFill>
              <a:prstDash val="solid"/>
              <a:round/>
              <a:headEnd/>
              <a:tailEnd/>
            </a:ln>
          </p:spPr>
          <p:txBody>
            <a:bodyPr/>
            <a:lstStyle/>
            <a:p>
              <a:endParaRPr lang="en-US"/>
            </a:p>
          </p:txBody>
        </p:sp>
        <p:sp>
          <p:nvSpPr>
            <p:cNvPr id="15383" name="Freeform 148"/>
            <p:cNvSpPr>
              <a:spLocks/>
            </p:cNvSpPr>
            <p:nvPr/>
          </p:nvSpPr>
          <p:spPr bwMode="auto">
            <a:xfrm>
              <a:off x="4041" y="2028"/>
              <a:ext cx="12" cy="12"/>
            </a:xfrm>
            <a:custGeom>
              <a:avLst/>
              <a:gdLst>
                <a:gd name="T0" fmla="*/ 12 w 12"/>
                <a:gd name="T1" fmla="*/ 12 h 12"/>
                <a:gd name="T2" fmla="*/ 0 w 12"/>
                <a:gd name="T3" fmla="*/ 0 h 12"/>
                <a:gd name="T4" fmla="*/ 12 w 12"/>
                <a:gd name="T5" fmla="*/ 6 h 12"/>
                <a:gd name="T6" fmla="*/ 12 w 12"/>
                <a:gd name="T7" fmla="*/ 12 h 12"/>
                <a:gd name="T8" fmla="*/ 0 60000 65536"/>
                <a:gd name="T9" fmla="*/ 0 60000 65536"/>
                <a:gd name="T10" fmla="*/ 0 60000 65536"/>
                <a:gd name="T11" fmla="*/ 0 60000 65536"/>
                <a:gd name="T12" fmla="*/ 0 w 12"/>
                <a:gd name="T13" fmla="*/ 0 h 12"/>
                <a:gd name="T14" fmla="*/ 12 w 12"/>
                <a:gd name="T15" fmla="*/ 12 h 12"/>
              </a:gdLst>
              <a:ahLst/>
              <a:cxnLst>
                <a:cxn ang="T8">
                  <a:pos x="T0" y="T1"/>
                </a:cxn>
                <a:cxn ang="T9">
                  <a:pos x="T2" y="T3"/>
                </a:cxn>
                <a:cxn ang="T10">
                  <a:pos x="T4" y="T5"/>
                </a:cxn>
                <a:cxn ang="T11">
                  <a:pos x="T6" y="T7"/>
                </a:cxn>
              </a:cxnLst>
              <a:rect l="T12" t="T13" r="T14" b="T15"/>
              <a:pathLst>
                <a:path w="12" h="12">
                  <a:moveTo>
                    <a:pt x="12" y="12"/>
                  </a:moveTo>
                  <a:lnTo>
                    <a:pt x="0" y="0"/>
                  </a:lnTo>
                  <a:lnTo>
                    <a:pt x="12" y="6"/>
                  </a:lnTo>
                  <a:lnTo>
                    <a:pt x="12" y="12"/>
                  </a:lnTo>
                  <a:close/>
                </a:path>
              </a:pathLst>
            </a:custGeom>
            <a:solidFill>
              <a:srgbClr val="FF4500"/>
            </a:solidFill>
            <a:ln w="9525">
              <a:solidFill>
                <a:srgbClr val="FF4500"/>
              </a:solidFill>
              <a:prstDash val="solid"/>
              <a:round/>
              <a:headEnd/>
              <a:tailEnd/>
            </a:ln>
          </p:spPr>
          <p:txBody>
            <a:bodyPr/>
            <a:lstStyle/>
            <a:p>
              <a:endParaRPr lang="en-US"/>
            </a:p>
          </p:txBody>
        </p:sp>
        <p:sp>
          <p:nvSpPr>
            <p:cNvPr id="15384" name="Freeform 149"/>
            <p:cNvSpPr>
              <a:spLocks/>
            </p:cNvSpPr>
            <p:nvPr/>
          </p:nvSpPr>
          <p:spPr bwMode="auto">
            <a:xfrm>
              <a:off x="4041" y="2028"/>
              <a:ext cx="12" cy="18"/>
            </a:xfrm>
            <a:custGeom>
              <a:avLst/>
              <a:gdLst>
                <a:gd name="T0" fmla="*/ 12 w 12"/>
                <a:gd name="T1" fmla="*/ 12 h 18"/>
                <a:gd name="T2" fmla="*/ 0 w 12"/>
                <a:gd name="T3" fmla="*/ 0 h 18"/>
                <a:gd name="T4" fmla="*/ 12 w 12"/>
                <a:gd name="T5" fmla="*/ 6 h 18"/>
                <a:gd name="T6" fmla="*/ 12 w 12"/>
                <a:gd name="T7" fmla="*/ 12 h 18"/>
                <a:gd name="T8" fmla="*/ 12 w 12"/>
                <a:gd name="T9" fmla="*/ 18 h 18"/>
                <a:gd name="T10" fmla="*/ 0 60000 65536"/>
                <a:gd name="T11" fmla="*/ 0 60000 65536"/>
                <a:gd name="T12" fmla="*/ 0 60000 65536"/>
                <a:gd name="T13" fmla="*/ 0 60000 65536"/>
                <a:gd name="T14" fmla="*/ 0 60000 65536"/>
                <a:gd name="T15" fmla="*/ 0 w 12"/>
                <a:gd name="T16" fmla="*/ 0 h 18"/>
                <a:gd name="T17" fmla="*/ 12 w 12"/>
                <a:gd name="T18" fmla="*/ 18 h 18"/>
              </a:gdLst>
              <a:ahLst/>
              <a:cxnLst>
                <a:cxn ang="T10">
                  <a:pos x="T0" y="T1"/>
                </a:cxn>
                <a:cxn ang="T11">
                  <a:pos x="T2" y="T3"/>
                </a:cxn>
                <a:cxn ang="T12">
                  <a:pos x="T4" y="T5"/>
                </a:cxn>
                <a:cxn ang="T13">
                  <a:pos x="T6" y="T7"/>
                </a:cxn>
                <a:cxn ang="T14">
                  <a:pos x="T8" y="T9"/>
                </a:cxn>
              </a:cxnLst>
              <a:rect l="T15" t="T16" r="T17" b="T18"/>
              <a:pathLst>
                <a:path w="12" h="18">
                  <a:moveTo>
                    <a:pt x="12" y="12"/>
                  </a:moveTo>
                  <a:lnTo>
                    <a:pt x="0" y="0"/>
                  </a:lnTo>
                  <a:lnTo>
                    <a:pt x="12" y="6"/>
                  </a:lnTo>
                  <a:lnTo>
                    <a:pt x="12" y="12"/>
                  </a:lnTo>
                  <a:lnTo>
                    <a:pt x="12" y="18"/>
                  </a:lnTo>
                </a:path>
              </a:pathLst>
            </a:custGeom>
            <a:noFill/>
            <a:ln w="9525">
              <a:solidFill>
                <a:srgbClr val="000000"/>
              </a:solidFill>
              <a:prstDash val="solid"/>
              <a:round/>
              <a:headEnd/>
              <a:tailEnd/>
            </a:ln>
          </p:spPr>
          <p:txBody>
            <a:bodyPr/>
            <a:lstStyle/>
            <a:p>
              <a:endParaRPr lang="en-US"/>
            </a:p>
          </p:txBody>
        </p:sp>
        <p:sp>
          <p:nvSpPr>
            <p:cNvPr id="15385" name="Freeform 150"/>
            <p:cNvSpPr>
              <a:spLocks/>
            </p:cNvSpPr>
            <p:nvPr/>
          </p:nvSpPr>
          <p:spPr bwMode="auto">
            <a:xfrm>
              <a:off x="3471" y="2712"/>
              <a:ext cx="564" cy="420"/>
            </a:xfrm>
            <a:custGeom>
              <a:avLst/>
              <a:gdLst>
                <a:gd name="T0" fmla="*/ 408 w 564"/>
                <a:gd name="T1" fmla="*/ 0 h 420"/>
                <a:gd name="T2" fmla="*/ 558 w 564"/>
                <a:gd name="T3" fmla="*/ 288 h 420"/>
                <a:gd name="T4" fmla="*/ 564 w 564"/>
                <a:gd name="T5" fmla="*/ 360 h 420"/>
                <a:gd name="T6" fmla="*/ 552 w 564"/>
                <a:gd name="T7" fmla="*/ 378 h 420"/>
                <a:gd name="T8" fmla="*/ 552 w 564"/>
                <a:gd name="T9" fmla="*/ 396 h 420"/>
                <a:gd name="T10" fmla="*/ 546 w 564"/>
                <a:gd name="T11" fmla="*/ 408 h 420"/>
                <a:gd name="T12" fmla="*/ 504 w 564"/>
                <a:gd name="T13" fmla="*/ 420 h 420"/>
                <a:gd name="T14" fmla="*/ 498 w 564"/>
                <a:gd name="T15" fmla="*/ 408 h 420"/>
                <a:gd name="T16" fmla="*/ 510 w 564"/>
                <a:gd name="T17" fmla="*/ 414 h 420"/>
                <a:gd name="T18" fmla="*/ 516 w 564"/>
                <a:gd name="T19" fmla="*/ 402 h 420"/>
                <a:gd name="T20" fmla="*/ 498 w 564"/>
                <a:gd name="T21" fmla="*/ 402 h 420"/>
                <a:gd name="T22" fmla="*/ 474 w 564"/>
                <a:gd name="T23" fmla="*/ 372 h 420"/>
                <a:gd name="T24" fmla="*/ 450 w 564"/>
                <a:gd name="T25" fmla="*/ 366 h 420"/>
                <a:gd name="T26" fmla="*/ 432 w 564"/>
                <a:gd name="T27" fmla="*/ 330 h 420"/>
                <a:gd name="T28" fmla="*/ 414 w 564"/>
                <a:gd name="T29" fmla="*/ 318 h 420"/>
                <a:gd name="T30" fmla="*/ 414 w 564"/>
                <a:gd name="T31" fmla="*/ 294 h 420"/>
                <a:gd name="T32" fmla="*/ 402 w 564"/>
                <a:gd name="T33" fmla="*/ 294 h 420"/>
                <a:gd name="T34" fmla="*/ 408 w 564"/>
                <a:gd name="T35" fmla="*/ 306 h 420"/>
                <a:gd name="T36" fmla="*/ 402 w 564"/>
                <a:gd name="T37" fmla="*/ 306 h 420"/>
                <a:gd name="T38" fmla="*/ 366 w 564"/>
                <a:gd name="T39" fmla="*/ 258 h 420"/>
                <a:gd name="T40" fmla="*/ 384 w 564"/>
                <a:gd name="T41" fmla="*/ 228 h 420"/>
                <a:gd name="T42" fmla="*/ 360 w 564"/>
                <a:gd name="T43" fmla="*/ 216 h 420"/>
                <a:gd name="T44" fmla="*/ 366 w 564"/>
                <a:gd name="T45" fmla="*/ 240 h 420"/>
                <a:gd name="T46" fmla="*/ 348 w 564"/>
                <a:gd name="T47" fmla="*/ 228 h 420"/>
                <a:gd name="T48" fmla="*/ 354 w 564"/>
                <a:gd name="T49" fmla="*/ 150 h 420"/>
                <a:gd name="T50" fmla="*/ 270 w 564"/>
                <a:gd name="T51" fmla="*/ 78 h 420"/>
                <a:gd name="T52" fmla="*/ 234 w 564"/>
                <a:gd name="T53" fmla="*/ 72 h 420"/>
                <a:gd name="T54" fmla="*/ 228 w 564"/>
                <a:gd name="T55" fmla="*/ 90 h 420"/>
                <a:gd name="T56" fmla="*/ 162 w 564"/>
                <a:gd name="T57" fmla="*/ 114 h 420"/>
                <a:gd name="T58" fmla="*/ 156 w 564"/>
                <a:gd name="T59" fmla="*/ 102 h 420"/>
                <a:gd name="T60" fmla="*/ 162 w 564"/>
                <a:gd name="T61" fmla="*/ 108 h 420"/>
                <a:gd name="T62" fmla="*/ 162 w 564"/>
                <a:gd name="T63" fmla="*/ 102 h 420"/>
                <a:gd name="T64" fmla="*/ 132 w 564"/>
                <a:gd name="T65" fmla="*/ 66 h 420"/>
                <a:gd name="T66" fmla="*/ 120 w 564"/>
                <a:gd name="T67" fmla="*/ 72 h 420"/>
                <a:gd name="T68" fmla="*/ 132 w 564"/>
                <a:gd name="T69" fmla="*/ 78 h 420"/>
                <a:gd name="T70" fmla="*/ 78 w 564"/>
                <a:gd name="T71" fmla="*/ 66 h 420"/>
                <a:gd name="T72" fmla="*/ 102 w 564"/>
                <a:gd name="T73" fmla="*/ 60 h 420"/>
                <a:gd name="T74" fmla="*/ 96 w 564"/>
                <a:gd name="T75" fmla="*/ 54 h 420"/>
                <a:gd name="T76" fmla="*/ 36 w 564"/>
                <a:gd name="T77" fmla="*/ 72 h 420"/>
                <a:gd name="T78" fmla="*/ 48 w 564"/>
                <a:gd name="T79" fmla="*/ 60 h 420"/>
                <a:gd name="T80" fmla="*/ 30 w 564"/>
                <a:gd name="T81" fmla="*/ 54 h 420"/>
                <a:gd name="T82" fmla="*/ 30 w 564"/>
                <a:gd name="T83" fmla="*/ 66 h 420"/>
                <a:gd name="T84" fmla="*/ 18 w 564"/>
                <a:gd name="T85" fmla="*/ 72 h 420"/>
                <a:gd name="T86" fmla="*/ 18 w 564"/>
                <a:gd name="T87" fmla="*/ 54 h 420"/>
                <a:gd name="T88" fmla="*/ 0 w 564"/>
                <a:gd name="T89" fmla="*/ 36 h 420"/>
                <a:gd name="T90" fmla="*/ 0 w 564"/>
                <a:gd name="T91" fmla="*/ 24 h 420"/>
                <a:gd name="T92" fmla="*/ 174 w 564"/>
                <a:gd name="T93" fmla="*/ 6 h 420"/>
                <a:gd name="T94" fmla="*/ 186 w 564"/>
                <a:gd name="T95" fmla="*/ 30 h 420"/>
                <a:gd name="T96" fmla="*/ 366 w 564"/>
                <a:gd name="T97" fmla="*/ 18 h 420"/>
                <a:gd name="T98" fmla="*/ 372 w 564"/>
                <a:gd name="T99" fmla="*/ 36 h 420"/>
                <a:gd name="T100" fmla="*/ 378 w 564"/>
                <a:gd name="T101" fmla="*/ 30 h 420"/>
                <a:gd name="T102" fmla="*/ 372 w 564"/>
                <a:gd name="T103" fmla="*/ 0 h 420"/>
                <a:gd name="T104" fmla="*/ 402 w 564"/>
                <a:gd name="T105" fmla="*/ 0 h 420"/>
                <a:gd name="T106" fmla="*/ 408 w 564"/>
                <a:gd name="T107" fmla="*/ 0 h 42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64"/>
                <a:gd name="T163" fmla="*/ 0 h 420"/>
                <a:gd name="T164" fmla="*/ 564 w 564"/>
                <a:gd name="T165" fmla="*/ 420 h 42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64" h="420">
                  <a:moveTo>
                    <a:pt x="408" y="0"/>
                  </a:moveTo>
                  <a:lnTo>
                    <a:pt x="558" y="288"/>
                  </a:lnTo>
                  <a:lnTo>
                    <a:pt x="564" y="360"/>
                  </a:lnTo>
                  <a:lnTo>
                    <a:pt x="552" y="378"/>
                  </a:lnTo>
                  <a:lnTo>
                    <a:pt x="552" y="396"/>
                  </a:lnTo>
                  <a:lnTo>
                    <a:pt x="546" y="408"/>
                  </a:lnTo>
                  <a:lnTo>
                    <a:pt x="504" y="420"/>
                  </a:lnTo>
                  <a:lnTo>
                    <a:pt x="498" y="408"/>
                  </a:lnTo>
                  <a:lnTo>
                    <a:pt x="510" y="414"/>
                  </a:lnTo>
                  <a:lnTo>
                    <a:pt x="516" y="402"/>
                  </a:lnTo>
                  <a:lnTo>
                    <a:pt x="498" y="402"/>
                  </a:lnTo>
                  <a:lnTo>
                    <a:pt x="474" y="372"/>
                  </a:lnTo>
                  <a:lnTo>
                    <a:pt x="450" y="366"/>
                  </a:lnTo>
                  <a:lnTo>
                    <a:pt x="432" y="330"/>
                  </a:lnTo>
                  <a:lnTo>
                    <a:pt x="414" y="318"/>
                  </a:lnTo>
                  <a:lnTo>
                    <a:pt x="414" y="294"/>
                  </a:lnTo>
                  <a:lnTo>
                    <a:pt x="402" y="294"/>
                  </a:lnTo>
                  <a:lnTo>
                    <a:pt x="408" y="306"/>
                  </a:lnTo>
                  <a:lnTo>
                    <a:pt x="402" y="306"/>
                  </a:lnTo>
                  <a:lnTo>
                    <a:pt x="366" y="258"/>
                  </a:lnTo>
                  <a:lnTo>
                    <a:pt x="384" y="228"/>
                  </a:lnTo>
                  <a:lnTo>
                    <a:pt x="360" y="216"/>
                  </a:lnTo>
                  <a:lnTo>
                    <a:pt x="366" y="240"/>
                  </a:lnTo>
                  <a:lnTo>
                    <a:pt x="348" y="228"/>
                  </a:lnTo>
                  <a:lnTo>
                    <a:pt x="354" y="150"/>
                  </a:lnTo>
                  <a:lnTo>
                    <a:pt x="270" y="78"/>
                  </a:lnTo>
                  <a:lnTo>
                    <a:pt x="234" y="72"/>
                  </a:lnTo>
                  <a:lnTo>
                    <a:pt x="228" y="90"/>
                  </a:lnTo>
                  <a:lnTo>
                    <a:pt x="162" y="114"/>
                  </a:lnTo>
                  <a:lnTo>
                    <a:pt x="156" y="102"/>
                  </a:lnTo>
                  <a:lnTo>
                    <a:pt x="162" y="108"/>
                  </a:lnTo>
                  <a:lnTo>
                    <a:pt x="162" y="102"/>
                  </a:lnTo>
                  <a:lnTo>
                    <a:pt x="132" y="66"/>
                  </a:lnTo>
                  <a:lnTo>
                    <a:pt x="120" y="72"/>
                  </a:lnTo>
                  <a:lnTo>
                    <a:pt x="132" y="78"/>
                  </a:lnTo>
                  <a:lnTo>
                    <a:pt x="78" y="66"/>
                  </a:lnTo>
                  <a:lnTo>
                    <a:pt x="102" y="60"/>
                  </a:lnTo>
                  <a:lnTo>
                    <a:pt x="96" y="54"/>
                  </a:lnTo>
                  <a:lnTo>
                    <a:pt x="36" y="72"/>
                  </a:lnTo>
                  <a:lnTo>
                    <a:pt x="48" y="60"/>
                  </a:lnTo>
                  <a:lnTo>
                    <a:pt x="30" y="54"/>
                  </a:lnTo>
                  <a:lnTo>
                    <a:pt x="30" y="66"/>
                  </a:lnTo>
                  <a:lnTo>
                    <a:pt x="18" y="72"/>
                  </a:lnTo>
                  <a:lnTo>
                    <a:pt x="18" y="54"/>
                  </a:lnTo>
                  <a:lnTo>
                    <a:pt x="0" y="36"/>
                  </a:lnTo>
                  <a:lnTo>
                    <a:pt x="0" y="24"/>
                  </a:lnTo>
                  <a:lnTo>
                    <a:pt x="174" y="6"/>
                  </a:lnTo>
                  <a:lnTo>
                    <a:pt x="186" y="30"/>
                  </a:lnTo>
                  <a:lnTo>
                    <a:pt x="366" y="18"/>
                  </a:lnTo>
                  <a:lnTo>
                    <a:pt x="372" y="36"/>
                  </a:lnTo>
                  <a:lnTo>
                    <a:pt x="378" y="30"/>
                  </a:lnTo>
                  <a:lnTo>
                    <a:pt x="372" y="0"/>
                  </a:lnTo>
                  <a:lnTo>
                    <a:pt x="402" y="0"/>
                  </a:lnTo>
                  <a:lnTo>
                    <a:pt x="408" y="0"/>
                  </a:lnTo>
                  <a:close/>
                </a:path>
              </a:pathLst>
            </a:custGeom>
            <a:solidFill>
              <a:srgbClr val="FF4500"/>
            </a:solidFill>
            <a:ln w="9525">
              <a:solidFill>
                <a:srgbClr val="FF4500"/>
              </a:solidFill>
              <a:prstDash val="solid"/>
              <a:round/>
              <a:headEnd/>
              <a:tailEnd/>
            </a:ln>
          </p:spPr>
          <p:txBody>
            <a:bodyPr/>
            <a:lstStyle/>
            <a:p>
              <a:endParaRPr lang="en-US"/>
            </a:p>
          </p:txBody>
        </p:sp>
        <p:sp>
          <p:nvSpPr>
            <p:cNvPr id="15386" name="Freeform 151"/>
            <p:cNvSpPr>
              <a:spLocks/>
            </p:cNvSpPr>
            <p:nvPr/>
          </p:nvSpPr>
          <p:spPr bwMode="auto">
            <a:xfrm>
              <a:off x="3471" y="2712"/>
              <a:ext cx="564" cy="420"/>
            </a:xfrm>
            <a:custGeom>
              <a:avLst/>
              <a:gdLst>
                <a:gd name="T0" fmla="*/ 408 w 564"/>
                <a:gd name="T1" fmla="*/ 0 h 420"/>
                <a:gd name="T2" fmla="*/ 558 w 564"/>
                <a:gd name="T3" fmla="*/ 288 h 420"/>
                <a:gd name="T4" fmla="*/ 564 w 564"/>
                <a:gd name="T5" fmla="*/ 360 h 420"/>
                <a:gd name="T6" fmla="*/ 552 w 564"/>
                <a:gd name="T7" fmla="*/ 378 h 420"/>
                <a:gd name="T8" fmla="*/ 552 w 564"/>
                <a:gd name="T9" fmla="*/ 396 h 420"/>
                <a:gd name="T10" fmla="*/ 546 w 564"/>
                <a:gd name="T11" fmla="*/ 408 h 420"/>
                <a:gd name="T12" fmla="*/ 504 w 564"/>
                <a:gd name="T13" fmla="*/ 420 h 420"/>
                <a:gd name="T14" fmla="*/ 498 w 564"/>
                <a:gd name="T15" fmla="*/ 408 h 420"/>
                <a:gd name="T16" fmla="*/ 510 w 564"/>
                <a:gd name="T17" fmla="*/ 414 h 420"/>
                <a:gd name="T18" fmla="*/ 516 w 564"/>
                <a:gd name="T19" fmla="*/ 402 h 420"/>
                <a:gd name="T20" fmla="*/ 498 w 564"/>
                <a:gd name="T21" fmla="*/ 402 h 420"/>
                <a:gd name="T22" fmla="*/ 474 w 564"/>
                <a:gd name="T23" fmla="*/ 372 h 420"/>
                <a:gd name="T24" fmla="*/ 450 w 564"/>
                <a:gd name="T25" fmla="*/ 366 h 420"/>
                <a:gd name="T26" fmla="*/ 432 w 564"/>
                <a:gd name="T27" fmla="*/ 330 h 420"/>
                <a:gd name="T28" fmla="*/ 414 w 564"/>
                <a:gd name="T29" fmla="*/ 318 h 420"/>
                <a:gd name="T30" fmla="*/ 414 w 564"/>
                <a:gd name="T31" fmla="*/ 294 h 420"/>
                <a:gd name="T32" fmla="*/ 402 w 564"/>
                <a:gd name="T33" fmla="*/ 294 h 420"/>
                <a:gd name="T34" fmla="*/ 408 w 564"/>
                <a:gd name="T35" fmla="*/ 306 h 420"/>
                <a:gd name="T36" fmla="*/ 402 w 564"/>
                <a:gd name="T37" fmla="*/ 306 h 420"/>
                <a:gd name="T38" fmla="*/ 366 w 564"/>
                <a:gd name="T39" fmla="*/ 258 h 420"/>
                <a:gd name="T40" fmla="*/ 384 w 564"/>
                <a:gd name="T41" fmla="*/ 228 h 420"/>
                <a:gd name="T42" fmla="*/ 360 w 564"/>
                <a:gd name="T43" fmla="*/ 216 h 420"/>
                <a:gd name="T44" fmla="*/ 366 w 564"/>
                <a:gd name="T45" fmla="*/ 240 h 420"/>
                <a:gd name="T46" fmla="*/ 348 w 564"/>
                <a:gd name="T47" fmla="*/ 228 h 420"/>
                <a:gd name="T48" fmla="*/ 354 w 564"/>
                <a:gd name="T49" fmla="*/ 150 h 420"/>
                <a:gd name="T50" fmla="*/ 270 w 564"/>
                <a:gd name="T51" fmla="*/ 78 h 420"/>
                <a:gd name="T52" fmla="*/ 234 w 564"/>
                <a:gd name="T53" fmla="*/ 72 h 420"/>
                <a:gd name="T54" fmla="*/ 228 w 564"/>
                <a:gd name="T55" fmla="*/ 90 h 420"/>
                <a:gd name="T56" fmla="*/ 162 w 564"/>
                <a:gd name="T57" fmla="*/ 114 h 420"/>
                <a:gd name="T58" fmla="*/ 156 w 564"/>
                <a:gd name="T59" fmla="*/ 102 h 420"/>
                <a:gd name="T60" fmla="*/ 162 w 564"/>
                <a:gd name="T61" fmla="*/ 108 h 420"/>
                <a:gd name="T62" fmla="*/ 162 w 564"/>
                <a:gd name="T63" fmla="*/ 102 h 420"/>
                <a:gd name="T64" fmla="*/ 132 w 564"/>
                <a:gd name="T65" fmla="*/ 66 h 420"/>
                <a:gd name="T66" fmla="*/ 120 w 564"/>
                <a:gd name="T67" fmla="*/ 72 h 420"/>
                <a:gd name="T68" fmla="*/ 132 w 564"/>
                <a:gd name="T69" fmla="*/ 78 h 420"/>
                <a:gd name="T70" fmla="*/ 78 w 564"/>
                <a:gd name="T71" fmla="*/ 66 h 420"/>
                <a:gd name="T72" fmla="*/ 102 w 564"/>
                <a:gd name="T73" fmla="*/ 60 h 420"/>
                <a:gd name="T74" fmla="*/ 96 w 564"/>
                <a:gd name="T75" fmla="*/ 54 h 420"/>
                <a:gd name="T76" fmla="*/ 36 w 564"/>
                <a:gd name="T77" fmla="*/ 72 h 420"/>
                <a:gd name="T78" fmla="*/ 48 w 564"/>
                <a:gd name="T79" fmla="*/ 60 h 420"/>
                <a:gd name="T80" fmla="*/ 30 w 564"/>
                <a:gd name="T81" fmla="*/ 54 h 420"/>
                <a:gd name="T82" fmla="*/ 30 w 564"/>
                <a:gd name="T83" fmla="*/ 66 h 420"/>
                <a:gd name="T84" fmla="*/ 18 w 564"/>
                <a:gd name="T85" fmla="*/ 72 h 420"/>
                <a:gd name="T86" fmla="*/ 18 w 564"/>
                <a:gd name="T87" fmla="*/ 54 h 420"/>
                <a:gd name="T88" fmla="*/ 0 w 564"/>
                <a:gd name="T89" fmla="*/ 36 h 420"/>
                <a:gd name="T90" fmla="*/ 0 w 564"/>
                <a:gd name="T91" fmla="*/ 24 h 420"/>
                <a:gd name="T92" fmla="*/ 174 w 564"/>
                <a:gd name="T93" fmla="*/ 6 h 420"/>
                <a:gd name="T94" fmla="*/ 186 w 564"/>
                <a:gd name="T95" fmla="*/ 30 h 420"/>
                <a:gd name="T96" fmla="*/ 366 w 564"/>
                <a:gd name="T97" fmla="*/ 18 h 420"/>
                <a:gd name="T98" fmla="*/ 372 w 564"/>
                <a:gd name="T99" fmla="*/ 36 h 420"/>
                <a:gd name="T100" fmla="*/ 378 w 564"/>
                <a:gd name="T101" fmla="*/ 30 h 420"/>
                <a:gd name="T102" fmla="*/ 372 w 564"/>
                <a:gd name="T103" fmla="*/ 0 h 420"/>
                <a:gd name="T104" fmla="*/ 402 w 564"/>
                <a:gd name="T105" fmla="*/ 0 h 420"/>
                <a:gd name="T106" fmla="*/ 408 w 564"/>
                <a:gd name="T107" fmla="*/ 0 h 420"/>
                <a:gd name="T108" fmla="*/ 408 w 564"/>
                <a:gd name="T109" fmla="*/ 6 h 42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64"/>
                <a:gd name="T166" fmla="*/ 0 h 420"/>
                <a:gd name="T167" fmla="*/ 564 w 564"/>
                <a:gd name="T168" fmla="*/ 420 h 42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64" h="420">
                  <a:moveTo>
                    <a:pt x="408" y="0"/>
                  </a:moveTo>
                  <a:lnTo>
                    <a:pt x="558" y="288"/>
                  </a:lnTo>
                  <a:lnTo>
                    <a:pt x="564" y="360"/>
                  </a:lnTo>
                  <a:lnTo>
                    <a:pt x="552" y="378"/>
                  </a:lnTo>
                  <a:lnTo>
                    <a:pt x="552" y="396"/>
                  </a:lnTo>
                  <a:lnTo>
                    <a:pt x="546" y="408"/>
                  </a:lnTo>
                  <a:lnTo>
                    <a:pt x="504" y="420"/>
                  </a:lnTo>
                  <a:lnTo>
                    <a:pt x="498" y="408"/>
                  </a:lnTo>
                  <a:lnTo>
                    <a:pt x="510" y="414"/>
                  </a:lnTo>
                  <a:lnTo>
                    <a:pt x="516" y="402"/>
                  </a:lnTo>
                  <a:lnTo>
                    <a:pt x="498" y="402"/>
                  </a:lnTo>
                  <a:lnTo>
                    <a:pt x="474" y="372"/>
                  </a:lnTo>
                  <a:lnTo>
                    <a:pt x="450" y="366"/>
                  </a:lnTo>
                  <a:lnTo>
                    <a:pt x="432" y="330"/>
                  </a:lnTo>
                  <a:lnTo>
                    <a:pt x="414" y="318"/>
                  </a:lnTo>
                  <a:lnTo>
                    <a:pt x="414" y="294"/>
                  </a:lnTo>
                  <a:lnTo>
                    <a:pt x="402" y="294"/>
                  </a:lnTo>
                  <a:lnTo>
                    <a:pt x="408" y="306"/>
                  </a:lnTo>
                  <a:lnTo>
                    <a:pt x="402" y="306"/>
                  </a:lnTo>
                  <a:lnTo>
                    <a:pt x="366" y="258"/>
                  </a:lnTo>
                  <a:lnTo>
                    <a:pt x="384" y="228"/>
                  </a:lnTo>
                  <a:lnTo>
                    <a:pt x="360" y="216"/>
                  </a:lnTo>
                  <a:lnTo>
                    <a:pt x="366" y="240"/>
                  </a:lnTo>
                  <a:lnTo>
                    <a:pt x="348" y="228"/>
                  </a:lnTo>
                  <a:lnTo>
                    <a:pt x="354" y="150"/>
                  </a:lnTo>
                  <a:lnTo>
                    <a:pt x="270" y="78"/>
                  </a:lnTo>
                  <a:lnTo>
                    <a:pt x="234" y="72"/>
                  </a:lnTo>
                  <a:lnTo>
                    <a:pt x="228" y="90"/>
                  </a:lnTo>
                  <a:lnTo>
                    <a:pt x="162" y="114"/>
                  </a:lnTo>
                  <a:lnTo>
                    <a:pt x="156" y="102"/>
                  </a:lnTo>
                  <a:lnTo>
                    <a:pt x="162" y="108"/>
                  </a:lnTo>
                  <a:lnTo>
                    <a:pt x="162" y="102"/>
                  </a:lnTo>
                  <a:lnTo>
                    <a:pt x="132" y="66"/>
                  </a:lnTo>
                  <a:lnTo>
                    <a:pt x="120" y="72"/>
                  </a:lnTo>
                  <a:lnTo>
                    <a:pt x="132" y="78"/>
                  </a:lnTo>
                  <a:lnTo>
                    <a:pt x="78" y="66"/>
                  </a:lnTo>
                  <a:lnTo>
                    <a:pt x="102" y="60"/>
                  </a:lnTo>
                  <a:lnTo>
                    <a:pt x="96" y="54"/>
                  </a:lnTo>
                  <a:lnTo>
                    <a:pt x="36" y="72"/>
                  </a:lnTo>
                  <a:lnTo>
                    <a:pt x="48" y="60"/>
                  </a:lnTo>
                  <a:lnTo>
                    <a:pt x="30" y="54"/>
                  </a:lnTo>
                  <a:lnTo>
                    <a:pt x="30" y="66"/>
                  </a:lnTo>
                  <a:lnTo>
                    <a:pt x="18" y="72"/>
                  </a:lnTo>
                  <a:lnTo>
                    <a:pt x="18" y="54"/>
                  </a:lnTo>
                  <a:lnTo>
                    <a:pt x="0" y="36"/>
                  </a:lnTo>
                  <a:lnTo>
                    <a:pt x="0" y="24"/>
                  </a:lnTo>
                  <a:lnTo>
                    <a:pt x="174" y="6"/>
                  </a:lnTo>
                  <a:lnTo>
                    <a:pt x="186" y="30"/>
                  </a:lnTo>
                  <a:lnTo>
                    <a:pt x="366" y="18"/>
                  </a:lnTo>
                  <a:lnTo>
                    <a:pt x="372" y="36"/>
                  </a:lnTo>
                  <a:lnTo>
                    <a:pt x="378" y="30"/>
                  </a:lnTo>
                  <a:lnTo>
                    <a:pt x="372" y="0"/>
                  </a:lnTo>
                  <a:lnTo>
                    <a:pt x="402" y="0"/>
                  </a:lnTo>
                  <a:lnTo>
                    <a:pt x="408" y="0"/>
                  </a:lnTo>
                  <a:lnTo>
                    <a:pt x="408" y="6"/>
                  </a:lnTo>
                </a:path>
              </a:pathLst>
            </a:custGeom>
            <a:noFill/>
            <a:ln w="9525">
              <a:solidFill>
                <a:srgbClr val="000000"/>
              </a:solidFill>
              <a:prstDash val="solid"/>
              <a:round/>
              <a:headEnd/>
              <a:tailEnd/>
            </a:ln>
          </p:spPr>
          <p:txBody>
            <a:bodyPr/>
            <a:lstStyle/>
            <a:p>
              <a:endParaRPr lang="en-US"/>
            </a:p>
          </p:txBody>
        </p:sp>
        <p:sp>
          <p:nvSpPr>
            <p:cNvPr id="15387" name="Freeform 152"/>
            <p:cNvSpPr>
              <a:spLocks/>
            </p:cNvSpPr>
            <p:nvPr/>
          </p:nvSpPr>
          <p:spPr bwMode="auto">
            <a:xfrm>
              <a:off x="3573" y="2394"/>
              <a:ext cx="330" cy="354"/>
            </a:xfrm>
            <a:custGeom>
              <a:avLst/>
              <a:gdLst>
                <a:gd name="T0" fmla="*/ 78 w 330"/>
                <a:gd name="T1" fmla="*/ 12 h 354"/>
                <a:gd name="T2" fmla="*/ 156 w 330"/>
                <a:gd name="T3" fmla="*/ 0 h 354"/>
                <a:gd name="T4" fmla="*/ 144 w 330"/>
                <a:gd name="T5" fmla="*/ 24 h 354"/>
                <a:gd name="T6" fmla="*/ 174 w 330"/>
                <a:gd name="T7" fmla="*/ 42 h 354"/>
                <a:gd name="T8" fmla="*/ 204 w 330"/>
                <a:gd name="T9" fmla="*/ 78 h 354"/>
                <a:gd name="T10" fmla="*/ 282 w 330"/>
                <a:gd name="T11" fmla="*/ 138 h 354"/>
                <a:gd name="T12" fmla="*/ 312 w 330"/>
                <a:gd name="T13" fmla="*/ 204 h 354"/>
                <a:gd name="T14" fmla="*/ 330 w 330"/>
                <a:gd name="T15" fmla="*/ 210 h 354"/>
                <a:gd name="T16" fmla="*/ 318 w 330"/>
                <a:gd name="T17" fmla="*/ 234 h 354"/>
                <a:gd name="T18" fmla="*/ 318 w 330"/>
                <a:gd name="T19" fmla="*/ 246 h 354"/>
                <a:gd name="T20" fmla="*/ 306 w 330"/>
                <a:gd name="T21" fmla="*/ 270 h 354"/>
                <a:gd name="T22" fmla="*/ 306 w 330"/>
                <a:gd name="T23" fmla="*/ 282 h 354"/>
                <a:gd name="T24" fmla="*/ 300 w 330"/>
                <a:gd name="T25" fmla="*/ 282 h 354"/>
                <a:gd name="T26" fmla="*/ 312 w 330"/>
                <a:gd name="T27" fmla="*/ 288 h 354"/>
                <a:gd name="T28" fmla="*/ 306 w 330"/>
                <a:gd name="T29" fmla="*/ 318 h 354"/>
                <a:gd name="T30" fmla="*/ 270 w 330"/>
                <a:gd name="T31" fmla="*/ 318 h 354"/>
                <a:gd name="T32" fmla="*/ 276 w 330"/>
                <a:gd name="T33" fmla="*/ 348 h 354"/>
                <a:gd name="T34" fmla="*/ 270 w 330"/>
                <a:gd name="T35" fmla="*/ 354 h 354"/>
                <a:gd name="T36" fmla="*/ 264 w 330"/>
                <a:gd name="T37" fmla="*/ 336 h 354"/>
                <a:gd name="T38" fmla="*/ 84 w 330"/>
                <a:gd name="T39" fmla="*/ 348 h 354"/>
                <a:gd name="T40" fmla="*/ 72 w 330"/>
                <a:gd name="T41" fmla="*/ 324 h 354"/>
                <a:gd name="T42" fmla="*/ 54 w 330"/>
                <a:gd name="T43" fmla="*/ 258 h 354"/>
                <a:gd name="T44" fmla="*/ 66 w 330"/>
                <a:gd name="T45" fmla="*/ 228 h 354"/>
                <a:gd name="T46" fmla="*/ 42 w 330"/>
                <a:gd name="T47" fmla="*/ 186 h 354"/>
                <a:gd name="T48" fmla="*/ 0 w 330"/>
                <a:gd name="T49" fmla="*/ 24 h 354"/>
                <a:gd name="T50" fmla="*/ 78 w 330"/>
                <a:gd name="T51" fmla="*/ 12 h 35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0"/>
                <a:gd name="T79" fmla="*/ 0 h 354"/>
                <a:gd name="T80" fmla="*/ 330 w 330"/>
                <a:gd name="T81" fmla="*/ 354 h 35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0" h="354">
                  <a:moveTo>
                    <a:pt x="78" y="12"/>
                  </a:moveTo>
                  <a:lnTo>
                    <a:pt x="156" y="0"/>
                  </a:lnTo>
                  <a:lnTo>
                    <a:pt x="144" y="24"/>
                  </a:lnTo>
                  <a:lnTo>
                    <a:pt x="174" y="42"/>
                  </a:lnTo>
                  <a:lnTo>
                    <a:pt x="204" y="78"/>
                  </a:lnTo>
                  <a:lnTo>
                    <a:pt x="282" y="138"/>
                  </a:lnTo>
                  <a:lnTo>
                    <a:pt x="312" y="204"/>
                  </a:lnTo>
                  <a:lnTo>
                    <a:pt x="330" y="210"/>
                  </a:lnTo>
                  <a:lnTo>
                    <a:pt x="318" y="234"/>
                  </a:lnTo>
                  <a:lnTo>
                    <a:pt x="318" y="246"/>
                  </a:lnTo>
                  <a:lnTo>
                    <a:pt x="306" y="270"/>
                  </a:lnTo>
                  <a:lnTo>
                    <a:pt x="306" y="282"/>
                  </a:lnTo>
                  <a:lnTo>
                    <a:pt x="300" y="282"/>
                  </a:lnTo>
                  <a:lnTo>
                    <a:pt x="312" y="288"/>
                  </a:lnTo>
                  <a:lnTo>
                    <a:pt x="306" y="318"/>
                  </a:lnTo>
                  <a:lnTo>
                    <a:pt x="270" y="318"/>
                  </a:lnTo>
                  <a:lnTo>
                    <a:pt x="276" y="348"/>
                  </a:lnTo>
                  <a:lnTo>
                    <a:pt x="270" y="354"/>
                  </a:lnTo>
                  <a:lnTo>
                    <a:pt x="264" y="336"/>
                  </a:lnTo>
                  <a:lnTo>
                    <a:pt x="84" y="348"/>
                  </a:lnTo>
                  <a:lnTo>
                    <a:pt x="72" y="324"/>
                  </a:lnTo>
                  <a:lnTo>
                    <a:pt x="54" y="258"/>
                  </a:lnTo>
                  <a:lnTo>
                    <a:pt x="66" y="228"/>
                  </a:lnTo>
                  <a:lnTo>
                    <a:pt x="42" y="186"/>
                  </a:lnTo>
                  <a:lnTo>
                    <a:pt x="0" y="24"/>
                  </a:lnTo>
                  <a:lnTo>
                    <a:pt x="78" y="12"/>
                  </a:lnTo>
                  <a:close/>
                </a:path>
              </a:pathLst>
            </a:custGeom>
            <a:solidFill>
              <a:srgbClr val="B22222"/>
            </a:solidFill>
            <a:ln w="9525">
              <a:solidFill>
                <a:srgbClr val="B22222"/>
              </a:solidFill>
              <a:prstDash val="solid"/>
              <a:round/>
              <a:headEnd/>
              <a:tailEnd/>
            </a:ln>
          </p:spPr>
          <p:txBody>
            <a:bodyPr/>
            <a:lstStyle/>
            <a:p>
              <a:endParaRPr lang="en-US"/>
            </a:p>
          </p:txBody>
        </p:sp>
        <p:sp>
          <p:nvSpPr>
            <p:cNvPr id="15388" name="Freeform 153"/>
            <p:cNvSpPr>
              <a:spLocks/>
            </p:cNvSpPr>
            <p:nvPr/>
          </p:nvSpPr>
          <p:spPr bwMode="auto">
            <a:xfrm>
              <a:off x="3573" y="2394"/>
              <a:ext cx="330" cy="354"/>
            </a:xfrm>
            <a:custGeom>
              <a:avLst/>
              <a:gdLst>
                <a:gd name="T0" fmla="*/ 78 w 330"/>
                <a:gd name="T1" fmla="*/ 12 h 354"/>
                <a:gd name="T2" fmla="*/ 156 w 330"/>
                <a:gd name="T3" fmla="*/ 0 h 354"/>
                <a:gd name="T4" fmla="*/ 144 w 330"/>
                <a:gd name="T5" fmla="*/ 24 h 354"/>
                <a:gd name="T6" fmla="*/ 174 w 330"/>
                <a:gd name="T7" fmla="*/ 42 h 354"/>
                <a:gd name="T8" fmla="*/ 204 w 330"/>
                <a:gd name="T9" fmla="*/ 78 h 354"/>
                <a:gd name="T10" fmla="*/ 282 w 330"/>
                <a:gd name="T11" fmla="*/ 138 h 354"/>
                <a:gd name="T12" fmla="*/ 312 w 330"/>
                <a:gd name="T13" fmla="*/ 204 h 354"/>
                <a:gd name="T14" fmla="*/ 330 w 330"/>
                <a:gd name="T15" fmla="*/ 210 h 354"/>
                <a:gd name="T16" fmla="*/ 318 w 330"/>
                <a:gd name="T17" fmla="*/ 234 h 354"/>
                <a:gd name="T18" fmla="*/ 318 w 330"/>
                <a:gd name="T19" fmla="*/ 246 h 354"/>
                <a:gd name="T20" fmla="*/ 306 w 330"/>
                <a:gd name="T21" fmla="*/ 270 h 354"/>
                <a:gd name="T22" fmla="*/ 306 w 330"/>
                <a:gd name="T23" fmla="*/ 282 h 354"/>
                <a:gd name="T24" fmla="*/ 300 w 330"/>
                <a:gd name="T25" fmla="*/ 282 h 354"/>
                <a:gd name="T26" fmla="*/ 312 w 330"/>
                <a:gd name="T27" fmla="*/ 288 h 354"/>
                <a:gd name="T28" fmla="*/ 306 w 330"/>
                <a:gd name="T29" fmla="*/ 318 h 354"/>
                <a:gd name="T30" fmla="*/ 270 w 330"/>
                <a:gd name="T31" fmla="*/ 318 h 354"/>
                <a:gd name="T32" fmla="*/ 276 w 330"/>
                <a:gd name="T33" fmla="*/ 348 h 354"/>
                <a:gd name="T34" fmla="*/ 270 w 330"/>
                <a:gd name="T35" fmla="*/ 354 h 354"/>
                <a:gd name="T36" fmla="*/ 264 w 330"/>
                <a:gd name="T37" fmla="*/ 336 h 354"/>
                <a:gd name="T38" fmla="*/ 84 w 330"/>
                <a:gd name="T39" fmla="*/ 348 h 354"/>
                <a:gd name="T40" fmla="*/ 72 w 330"/>
                <a:gd name="T41" fmla="*/ 324 h 354"/>
                <a:gd name="T42" fmla="*/ 54 w 330"/>
                <a:gd name="T43" fmla="*/ 258 h 354"/>
                <a:gd name="T44" fmla="*/ 66 w 330"/>
                <a:gd name="T45" fmla="*/ 228 h 354"/>
                <a:gd name="T46" fmla="*/ 42 w 330"/>
                <a:gd name="T47" fmla="*/ 186 h 354"/>
                <a:gd name="T48" fmla="*/ 0 w 330"/>
                <a:gd name="T49" fmla="*/ 24 h 354"/>
                <a:gd name="T50" fmla="*/ 78 w 330"/>
                <a:gd name="T51" fmla="*/ 12 h 354"/>
                <a:gd name="T52" fmla="*/ 78 w 330"/>
                <a:gd name="T53" fmla="*/ 18 h 35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30"/>
                <a:gd name="T82" fmla="*/ 0 h 354"/>
                <a:gd name="T83" fmla="*/ 330 w 330"/>
                <a:gd name="T84" fmla="*/ 354 h 35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30" h="354">
                  <a:moveTo>
                    <a:pt x="78" y="12"/>
                  </a:moveTo>
                  <a:lnTo>
                    <a:pt x="156" y="0"/>
                  </a:lnTo>
                  <a:lnTo>
                    <a:pt x="144" y="24"/>
                  </a:lnTo>
                  <a:lnTo>
                    <a:pt x="174" y="42"/>
                  </a:lnTo>
                  <a:lnTo>
                    <a:pt x="204" y="78"/>
                  </a:lnTo>
                  <a:lnTo>
                    <a:pt x="282" y="138"/>
                  </a:lnTo>
                  <a:lnTo>
                    <a:pt x="312" y="204"/>
                  </a:lnTo>
                  <a:lnTo>
                    <a:pt x="330" y="210"/>
                  </a:lnTo>
                  <a:lnTo>
                    <a:pt x="318" y="234"/>
                  </a:lnTo>
                  <a:lnTo>
                    <a:pt x="318" y="246"/>
                  </a:lnTo>
                  <a:lnTo>
                    <a:pt x="306" y="270"/>
                  </a:lnTo>
                  <a:lnTo>
                    <a:pt x="306" y="282"/>
                  </a:lnTo>
                  <a:lnTo>
                    <a:pt x="300" y="282"/>
                  </a:lnTo>
                  <a:lnTo>
                    <a:pt x="312" y="288"/>
                  </a:lnTo>
                  <a:lnTo>
                    <a:pt x="306" y="318"/>
                  </a:lnTo>
                  <a:lnTo>
                    <a:pt x="270" y="318"/>
                  </a:lnTo>
                  <a:lnTo>
                    <a:pt x="276" y="348"/>
                  </a:lnTo>
                  <a:lnTo>
                    <a:pt x="270" y="354"/>
                  </a:lnTo>
                  <a:lnTo>
                    <a:pt x="264" y="336"/>
                  </a:lnTo>
                  <a:lnTo>
                    <a:pt x="84" y="348"/>
                  </a:lnTo>
                  <a:lnTo>
                    <a:pt x="72" y="324"/>
                  </a:lnTo>
                  <a:lnTo>
                    <a:pt x="54" y="258"/>
                  </a:lnTo>
                  <a:lnTo>
                    <a:pt x="66" y="228"/>
                  </a:lnTo>
                  <a:lnTo>
                    <a:pt x="42" y="186"/>
                  </a:lnTo>
                  <a:lnTo>
                    <a:pt x="0" y="24"/>
                  </a:lnTo>
                  <a:lnTo>
                    <a:pt x="78" y="12"/>
                  </a:lnTo>
                  <a:lnTo>
                    <a:pt x="78" y="18"/>
                  </a:lnTo>
                </a:path>
              </a:pathLst>
            </a:custGeom>
            <a:noFill/>
            <a:ln w="9525">
              <a:solidFill>
                <a:srgbClr val="000000"/>
              </a:solidFill>
              <a:prstDash val="solid"/>
              <a:round/>
              <a:headEnd/>
              <a:tailEnd/>
            </a:ln>
          </p:spPr>
          <p:txBody>
            <a:bodyPr/>
            <a:lstStyle/>
            <a:p>
              <a:endParaRPr lang="en-US"/>
            </a:p>
          </p:txBody>
        </p:sp>
        <p:sp>
          <p:nvSpPr>
            <p:cNvPr id="15389" name="Freeform 154"/>
            <p:cNvSpPr>
              <a:spLocks/>
            </p:cNvSpPr>
            <p:nvPr/>
          </p:nvSpPr>
          <p:spPr bwMode="auto">
            <a:xfrm>
              <a:off x="1911" y="2868"/>
              <a:ext cx="30" cy="36"/>
            </a:xfrm>
            <a:custGeom>
              <a:avLst/>
              <a:gdLst>
                <a:gd name="T0" fmla="*/ 6 w 30"/>
                <a:gd name="T1" fmla="*/ 0 h 36"/>
                <a:gd name="T2" fmla="*/ 6 w 30"/>
                <a:gd name="T3" fmla="*/ 6 h 36"/>
                <a:gd name="T4" fmla="*/ 18 w 30"/>
                <a:gd name="T5" fmla="*/ 6 h 36"/>
                <a:gd name="T6" fmla="*/ 18 w 30"/>
                <a:gd name="T7" fmla="*/ 0 h 36"/>
                <a:gd name="T8" fmla="*/ 24 w 30"/>
                <a:gd name="T9" fmla="*/ 0 h 36"/>
                <a:gd name="T10" fmla="*/ 30 w 30"/>
                <a:gd name="T11" fmla="*/ 12 h 36"/>
                <a:gd name="T12" fmla="*/ 30 w 30"/>
                <a:gd name="T13" fmla="*/ 18 h 36"/>
                <a:gd name="T14" fmla="*/ 24 w 30"/>
                <a:gd name="T15" fmla="*/ 30 h 36"/>
                <a:gd name="T16" fmla="*/ 12 w 30"/>
                <a:gd name="T17" fmla="*/ 36 h 36"/>
                <a:gd name="T18" fmla="*/ 6 w 30"/>
                <a:gd name="T19" fmla="*/ 30 h 36"/>
                <a:gd name="T20" fmla="*/ 0 w 30"/>
                <a:gd name="T21" fmla="*/ 24 h 36"/>
                <a:gd name="T22" fmla="*/ 0 w 30"/>
                <a:gd name="T23" fmla="*/ 12 h 36"/>
                <a:gd name="T24" fmla="*/ 6 w 30"/>
                <a:gd name="T25" fmla="*/ 0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36"/>
                <a:gd name="T41" fmla="*/ 30 w 30"/>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36">
                  <a:moveTo>
                    <a:pt x="6" y="0"/>
                  </a:moveTo>
                  <a:lnTo>
                    <a:pt x="6" y="6"/>
                  </a:lnTo>
                  <a:lnTo>
                    <a:pt x="18" y="6"/>
                  </a:lnTo>
                  <a:lnTo>
                    <a:pt x="18" y="0"/>
                  </a:lnTo>
                  <a:lnTo>
                    <a:pt x="24" y="0"/>
                  </a:lnTo>
                  <a:lnTo>
                    <a:pt x="30" y="12"/>
                  </a:lnTo>
                  <a:lnTo>
                    <a:pt x="30" y="18"/>
                  </a:lnTo>
                  <a:lnTo>
                    <a:pt x="24" y="30"/>
                  </a:lnTo>
                  <a:lnTo>
                    <a:pt x="12" y="36"/>
                  </a:lnTo>
                  <a:lnTo>
                    <a:pt x="6" y="30"/>
                  </a:lnTo>
                  <a:lnTo>
                    <a:pt x="0" y="24"/>
                  </a:lnTo>
                  <a:lnTo>
                    <a:pt x="0" y="12"/>
                  </a:lnTo>
                  <a:lnTo>
                    <a:pt x="6" y="0"/>
                  </a:lnTo>
                  <a:close/>
                </a:path>
              </a:pathLst>
            </a:custGeom>
            <a:solidFill>
              <a:srgbClr val="FF8C00"/>
            </a:solidFill>
            <a:ln w="9525">
              <a:solidFill>
                <a:srgbClr val="FF8C00"/>
              </a:solidFill>
              <a:prstDash val="solid"/>
              <a:round/>
              <a:headEnd/>
              <a:tailEnd/>
            </a:ln>
          </p:spPr>
          <p:txBody>
            <a:bodyPr/>
            <a:lstStyle/>
            <a:p>
              <a:endParaRPr lang="en-US"/>
            </a:p>
          </p:txBody>
        </p:sp>
        <p:sp>
          <p:nvSpPr>
            <p:cNvPr id="15390" name="Freeform 155"/>
            <p:cNvSpPr>
              <a:spLocks/>
            </p:cNvSpPr>
            <p:nvPr/>
          </p:nvSpPr>
          <p:spPr bwMode="auto">
            <a:xfrm>
              <a:off x="1911" y="2868"/>
              <a:ext cx="30" cy="36"/>
            </a:xfrm>
            <a:custGeom>
              <a:avLst/>
              <a:gdLst>
                <a:gd name="T0" fmla="*/ 6 w 30"/>
                <a:gd name="T1" fmla="*/ 0 h 36"/>
                <a:gd name="T2" fmla="*/ 6 w 30"/>
                <a:gd name="T3" fmla="*/ 6 h 36"/>
                <a:gd name="T4" fmla="*/ 18 w 30"/>
                <a:gd name="T5" fmla="*/ 6 h 36"/>
                <a:gd name="T6" fmla="*/ 18 w 30"/>
                <a:gd name="T7" fmla="*/ 0 h 36"/>
                <a:gd name="T8" fmla="*/ 24 w 30"/>
                <a:gd name="T9" fmla="*/ 0 h 36"/>
                <a:gd name="T10" fmla="*/ 30 w 30"/>
                <a:gd name="T11" fmla="*/ 12 h 36"/>
                <a:gd name="T12" fmla="*/ 30 w 30"/>
                <a:gd name="T13" fmla="*/ 18 h 36"/>
                <a:gd name="T14" fmla="*/ 24 w 30"/>
                <a:gd name="T15" fmla="*/ 30 h 36"/>
                <a:gd name="T16" fmla="*/ 12 w 30"/>
                <a:gd name="T17" fmla="*/ 36 h 36"/>
                <a:gd name="T18" fmla="*/ 6 w 30"/>
                <a:gd name="T19" fmla="*/ 30 h 36"/>
                <a:gd name="T20" fmla="*/ 0 w 30"/>
                <a:gd name="T21" fmla="*/ 24 h 36"/>
                <a:gd name="T22" fmla="*/ 0 w 30"/>
                <a:gd name="T23" fmla="*/ 12 h 36"/>
                <a:gd name="T24" fmla="*/ 6 w 30"/>
                <a:gd name="T25" fmla="*/ 0 h 36"/>
                <a:gd name="T26" fmla="*/ 6 w 30"/>
                <a:gd name="T27" fmla="*/ 6 h 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36"/>
                <a:gd name="T44" fmla="*/ 30 w 30"/>
                <a:gd name="T45" fmla="*/ 36 h 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36">
                  <a:moveTo>
                    <a:pt x="6" y="0"/>
                  </a:moveTo>
                  <a:lnTo>
                    <a:pt x="6" y="6"/>
                  </a:lnTo>
                  <a:lnTo>
                    <a:pt x="18" y="6"/>
                  </a:lnTo>
                  <a:lnTo>
                    <a:pt x="18" y="0"/>
                  </a:lnTo>
                  <a:lnTo>
                    <a:pt x="24" y="0"/>
                  </a:lnTo>
                  <a:lnTo>
                    <a:pt x="30" y="12"/>
                  </a:lnTo>
                  <a:lnTo>
                    <a:pt x="30" y="18"/>
                  </a:lnTo>
                  <a:lnTo>
                    <a:pt x="24" y="30"/>
                  </a:lnTo>
                  <a:lnTo>
                    <a:pt x="12" y="36"/>
                  </a:lnTo>
                  <a:lnTo>
                    <a:pt x="6" y="30"/>
                  </a:lnTo>
                  <a:lnTo>
                    <a:pt x="0" y="24"/>
                  </a:lnTo>
                  <a:lnTo>
                    <a:pt x="0" y="12"/>
                  </a:lnTo>
                  <a:lnTo>
                    <a:pt x="6" y="0"/>
                  </a:lnTo>
                  <a:lnTo>
                    <a:pt x="6" y="6"/>
                  </a:lnTo>
                </a:path>
              </a:pathLst>
            </a:custGeom>
            <a:noFill/>
            <a:ln w="9525">
              <a:solidFill>
                <a:srgbClr val="000000"/>
              </a:solidFill>
              <a:prstDash val="solid"/>
              <a:round/>
              <a:headEnd/>
              <a:tailEnd/>
            </a:ln>
          </p:spPr>
          <p:txBody>
            <a:bodyPr/>
            <a:lstStyle/>
            <a:p>
              <a:endParaRPr lang="en-US"/>
            </a:p>
          </p:txBody>
        </p:sp>
        <p:sp>
          <p:nvSpPr>
            <p:cNvPr id="15391" name="Freeform 156"/>
            <p:cNvSpPr>
              <a:spLocks/>
            </p:cNvSpPr>
            <p:nvPr/>
          </p:nvSpPr>
          <p:spPr bwMode="auto">
            <a:xfrm>
              <a:off x="2013" y="2922"/>
              <a:ext cx="30" cy="30"/>
            </a:xfrm>
            <a:custGeom>
              <a:avLst/>
              <a:gdLst>
                <a:gd name="T0" fmla="*/ 0 w 30"/>
                <a:gd name="T1" fmla="*/ 12 h 30"/>
                <a:gd name="T2" fmla="*/ 0 w 30"/>
                <a:gd name="T3" fmla="*/ 6 h 30"/>
                <a:gd name="T4" fmla="*/ 6 w 30"/>
                <a:gd name="T5" fmla="*/ 0 h 30"/>
                <a:gd name="T6" fmla="*/ 12 w 30"/>
                <a:gd name="T7" fmla="*/ 6 h 30"/>
                <a:gd name="T8" fmla="*/ 24 w 30"/>
                <a:gd name="T9" fmla="*/ 18 h 30"/>
                <a:gd name="T10" fmla="*/ 30 w 30"/>
                <a:gd name="T11" fmla="*/ 24 h 30"/>
                <a:gd name="T12" fmla="*/ 18 w 30"/>
                <a:gd name="T13" fmla="*/ 24 h 30"/>
                <a:gd name="T14" fmla="*/ 12 w 30"/>
                <a:gd name="T15" fmla="*/ 30 h 30"/>
                <a:gd name="T16" fmla="*/ 6 w 30"/>
                <a:gd name="T17" fmla="*/ 24 h 30"/>
                <a:gd name="T18" fmla="*/ 0 w 30"/>
                <a:gd name="T19" fmla="*/ 12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30"/>
                <a:gd name="T32" fmla="*/ 30 w 30"/>
                <a:gd name="T33" fmla="*/ 30 h 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30">
                  <a:moveTo>
                    <a:pt x="0" y="12"/>
                  </a:moveTo>
                  <a:lnTo>
                    <a:pt x="0" y="6"/>
                  </a:lnTo>
                  <a:lnTo>
                    <a:pt x="6" y="0"/>
                  </a:lnTo>
                  <a:lnTo>
                    <a:pt x="12" y="6"/>
                  </a:lnTo>
                  <a:lnTo>
                    <a:pt x="24" y="18"/>
                  </a:lnTo>
                  <a:lnTo>
                    <a:pt x="30" y="24"/>
                  </a:lnTo>
                  <a:lnTo>
                    <a:pt x="18" y="24"/>
                  </a:lnTo>
                  <a:lnTo>
                    <a:pt x="12" y="30"/>
                  </a:lnTo>
                  <a:lnTo>
                    <a:pt x="6" y="24"/>
                  </a:lnTo>
                  <a:lnTo>
                    <a:pt x="0" y="12"/>
                  </a:lnTo>
                  <a:close/>
                </a:path>
              </a:pathLst>
            </a:custGeom>
            <a:solidFill>
              <a:srgbClr val="FF8C00"/>
            </a:solidFill>
            <a:ln w="9525">
              <a:solidFill>
                <a:srgbClr val="FF8C00"/>
              </a:solidFill>
              <a:prstDash val="solid"/>
              <a:round/>
              <a:headEnd/>
              <a:tailEnd/>
            </a:ln>
          </p:spPr>
          <p:txBody>
            <a:bodyPr/>
            <a:lstStyle/>
            <a:p>
              <a:endParaRPr lang="en-US"/>
            </a:p>
          </p:txBody>
        </p:sp>
        <p:sp>
          <p:nvSpPr>
            <p:cNvPr id="15392" name="Freeform 157"/>
            <p:cNvSpPr>
              <a:spLocks/>
            </p:cNvSpPr>
            <p:nvPr/>
          </p:nvSpPr>
          <p:spPr bwMode="auto">
            <a:xfrm>
              <a:off x="2013" y="2922"/>
              <a:ext cx="30" cy="30"/>
            </a:xfrm>
            <a:custGeom>
              <a:avLst/>
              <a:gdLst>
                <a:gd name="T0" fmla="*/ 0 w 30"/>
                <a:gd name="T1" fmla="*/ 12 h 30"/>
                <a:gd name="T2" fmla="*/ 0 w 30"/>
                <a:gd name="T3" fmla="*/ 6 h 30"/>
                <a:gd name="T4" fmla="*/ 6 w 30"/>
                <a:gd name="T5" fmla="*/ 0 h 30"/>
                <a:gd name="T6" fmla="*/ 12 w 30"/>
                <a:gd name="T7" fmla="*/ 6 h 30"/>
                <a:gd name="T8" fmla="*/ 24 w 30"/>
                <a:gd name="T9" fmla="*/ 18 h 30"/>
                <a:gd name="T10" fmla="*/ 30 w 30"/>
                <a:gd name="T11" fmla="*/ 24 h 30"/>
                <a:gd name="T12" fmla="*/ 18 w 30"/>
                <a:gd name="T13" fmla="*/ 24 h 30"/>
                <a:gd name="T14" fmla="*/ 12 w 30"/>
                <a:gd name="T15" fmla="*/ 30 h 30"/>
                <a:gd name="T16" fmla="*/ 6 w 30"/>
                <a:gd name="T17" fmla="*/ 24 h 30"/>
                <a:gd name="T18" fmla="*/ 0 w 30"/>
                <a:gd name="T19" fmla="*/ 12 h 30"/>
                <a:gd name="T20" fmla="*/ 0 w 30"/>
                <a:gd name="T21" fmla="*/ 18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30"/>
                <a:gd name="T35" fmla="*/ 30 w 30"/>
                <a:gd name="T36" fmla="*/ 30 h 3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30">
                  <a:moveTo>
                    <a:pt x="0" y="12"/>
                  </a:moveTo>
                  <a:lnTo>
                    <a:pt x="0" y="6"/>
                  </a:lnTo>
                  <a:lnTo>
                    <a:pt x="6" y="0"/>
                  </a:lnTo>
                  <a:lnTo>
                    <a:pt x="12" y="6"/>
                  </a:lnTo>
                  <a:lnTo>
                    <a:pt x="24" y="18"/>
                  </a:lnTo>
                  <a:lnTo>
                    <a:pt x="30" y="24"/>
                  </a:lnTo>
                  <a:lnTo>
                    <a:pt x="18" y="24"/>
                  </a:lnTo>
                  <a:lnTo>
                    <a:pt x="12" y="30"/>
                  </a:lnTo>
                  <a:lnTo>
                    <a:pt x="6" y="24"/>
                  </a:lnTo>
                  <a:lnTo>
                    <a:pt x="0" y="12"/>
                  </a:lnTo>
                  <a:lnTo>
                    <a:pt x="0" y="18"/>
                  </a:lnTo>
                </a:path>
              </a:pathLst>
            </a:custGeom>
            <a:noFill/>
            <a:ln w="9525">
              <a:solidFill>
                <a:srgbClr val="000000"/>
              </a:solidFill>
              <a:prstDash val="solid"/>
              <a:round/>
              <a:headEnd/>
              <a:tailEnd/>
            </a:ln>
          </p:spPr>
          <p:txBody>
            <a:bodyPr/>
            <a:lstStyle/>
            <a:p>
              <a:endParaRPr lang="en-US"/>
            </a:p>
          </p:txBody>
        </p:sp>
        <p:sp>
          <p:nvSpPr>
            <p:cNvPr id="15393" name="Freeform 158"/>
            <p:cNvSpPr>
              <a:spLocks/>
            </p:cNvSpPr>
            <p:nvPr/>
          </p:nvSpPr>
          <p:spPr bwMode="auto">
            <a:xfrm>
              <a:off x="2067" y="2958"/>
              <a:ext cx="36" cy="12"/>
            </a:xfrm>
            <a:custGeom>
              <a:avLst/>
              <a:gdLst>
                <a:gd name="T0" fmla="*/ 0 w 36"/>
                <a:gd name="T1" fmla="*/ 6 h 12"/>
                <a:gd name="T2" fmla="*/ 24 w 36"/>
                <a:gd name="T3" fmla="*/ 6 h 12"/>
                <a:gd name="T4" fmla="*/ 30 w 36"/>
                <a:gd name="T5" fmla="*/ 0 h 12"/>
                <a:gd name="T6" fmla="*/ 36 w 36"/>
                <a:gd name="T7" fmla="*/ 0 h 12"/>
                <a:gd name="T8" fmla="*/ 36 w 36"/>
                <a:gd name="T9" fmla="*/ 12 h 12"/>
                <a:gd name="T10" fmla="*/ 6 w 36"/>
                <a:gd name="T11" fmla="*/ 12 h 12"/>
                <a:gd name="T12" fmla="*/ 0 w 36"/>
                <a:gd name="T13" fmla="*/ 6 h 12"/>
                <a:gd name="T14" fmla="*/ 0 60000 65536"/>
                <a:gd name="T15" fmla="*/ 0 60000 65536"/>
                <a:gd name="T16" fmla="*/ 0 60000 65536"/>
                <a:gd name="T17" fmla="*/ 0 60000 65536"/>
                <a:gd name="T18" fmla="*/ 0 60000 65536"/>
                <a:gd name="T19" fmla="*/ 0 60000 65536"/>
                <a:gd name="T20" fmla="*/ 0 60000 65536"/>
                <a:gd name="T21" fmla="*/ 0 w 36"/>
                <a:gd name="T22" fmla="*/ 0 h 12"/>
                <a:gd name="T23" fmla="*/ 36 w 36"/>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 h="12">
                  <a:moveTo>
                    <a:pt x="0" y="6"/>
                  </a:moveTo>
                  <a:lnTo>
                    <a:pt x="24" y="6"/>
                  </a:lnTo>
                  <a:lnTo>
                    <a:pt x="30" y="0"/>
                  </a:lnTo>
                  <a:lnTo>
                    <a:pt x="36" y="0"/>
                  </a:lnTo>
                  <a:lnTo>
                    <a:pt x="36" y="12"/>
                  </a:lnTo>
                  <a:lnTo>
                    <a:pt x="6" y="12"/>
                  </a:lnTo>
                  <a:lnTo>
                    <a:pt x="0" y="6"/>
                  </a:lnTo>
                  <a:close/>
                </a:path>
              </a:pathLst>
            </a:custGeom>
            <a:solidFill>
              <a:srgbClr val="FF8C00"/>
            </a:solidFill>
            <a:ln w="9525">
              <a:solidFill>
                <a:srgbClr val="FF8C00"/>
              </a:solidFill>
              <a:prstDash val="solid"/>
              <a:round/>
              <a:headEnd/>
              <a:tailEnd/>
            </a:ln>
          </p:spPr>
          <p:txBody>
            <a:bodyPr/>
            <a:lstStyle/>
            <a:p>
              <a:endParaRPr lang="en-US"/>
            </a:p>
          </p:txBody>
        </p:sp>
        <p:sp>
          <p:nvSpPr>
            <p:cNvPr id="15394" name="Freeform 159"/>
            <p:cNvSpPr>
              <a:spLocks/>
            </p:cNvSpPr>
            <p:nvPr/>
          </p:nvSpPr>
          <p:spPr bwMode="auto">
            <a:xfrm>
              <a:off x="2067" y="2958"/>
              <a:ext cx="36" cy="12"/>
            </a:xfrm>
            <a:custGeom>
              <a:avLst/>
              <a:gdLst>
                <a:gd name="T0" fmla="*/ 0 w 36"/>
                <a:gd name="T1" fmla="*/ 6 h 12"/>
                <a:gd name="T2" fmla="*/ 24 w 36"/>
                <a:gd name="T3" fmla="*/ 6 h 12"/>
                <a:gd name="T4" fmla="*/ 30 w 36"/>
                <a:gd name="T5" fmla="*/ 0 h 12"/>
                <a:gd name="T6" fmla="*/ 36 w 36"/>
                <a:gd name="T7" fmla="*/ 0 h 12"/>
                <a:gd name="T8" fmla="*/ 36 w 36"/>
                <a:gd name="T9" fmla="*/ 12 h 12"/>
                <a:gd name="T10" fmla="*/ 6 w 36"/>
                <a:gd name="T11" fmla="*/ 12 h 12"/>
                <a:gd name="T12" fmla="*/ 0 w 36"/>
                <a:gd name="T13" fmla="*/ 6 h 12"/>
                <a:gd name="T14" fmla="*/ 0 w 36"/>
                <a:gd name="T15" fmla="*/ 12 h 12"/>
                <a:gd name="T16" fmla="*/ 0 60000 65536"/>
                <a:gd name="T17" fmla="*/ 0 60000 65536"/>
                <a:gd name="T18" fmla="*/ 0 60000 65536"/>
                <a:gd name="T19" fmla="*/ 0 60000 65536"/>
                <a:gd name="T20" fmla="*/ 0 60000 65536"/>
                <a:gd name="T21" fmla="*/ 0 60000 65536"/>
                <a:gd name="T22" fmla="*/ 0 60000 65536"/>
                <a:gd name="T23" fmla="*/ 0 60000 65536"/>
                <a:gd name="T24" fmla="*/ 0 w 36"/>
                <a:gd name="T25" fmla="*/ 0 h 12"/>
                <a:gd name="T26" fmla="*/ 36 w 36"/>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6" h="12">
                  <a:moveTo>
                    <a:pt x="0" y="6"/>
                  </a:moveTo>
                  <a:lnTo>
                    <a:pt x="24" y="6"/>
                  </a:lnTo>
                  <a:lnTo>
                    <a:pt x="30" y="0"/>
                  </a:lnTo>
                  <a:lnTo>
                    <a:pt x="36" y="0"/>
                  </a:lnTo>
                  <a:lnTo>
                    <a:pt x="36" y="12"/>
                  </a:lnTo>
                  <a:lnTo>
                    <a:pt x="6"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15395" name="Freeform 160"/>
            <p:cNvSpPr>
              <a:spLocks/>
            </p:cNvSpPr>
            <p:nvPr/>
          </p:nvSpPr>
          <p:spPr bwMode="auto">
            <a:xfrm>
              <a:off x="2109" y="2976"/>
              <a:ext cx="42" cy="36"/>
            </a:xfrm>
            <a:custGeom>
              <a:avLst/>
              <a:gdLst>
                <a:gd name="T0" fmla="*/ 18 w 42"/>
                <a:gd name="T1" fmla="*/ 6 h 36"/>
                <a:gd name="T2" fmla="*/ 24 w 42"/>
                <a:gd name="T3" fmla="*/ 6 h 36"/>
                <a:gd name="T4" fmla="*/ 30 w 42"/>
                <a:gd name="T5" fmla="*/ 12 h 36"/>
                <a:gd name="T6" fmla="*/ 42 w 42"/>
                <a:gd name="T7" fmla="*/ 18 h 36"/>
                <a:gd name="T8" fmla="*/ 42 w 42"/>
                <a:gd name="T9" fmla="*/ 30 h 36"/>
                <a:gd name="T10" fmla="*/ 30 w 42"/>
                <a:gd name="T11" fmla="*/ 36 h 36"/>
                <a:gd name="T12" fmla="*/ 18 w 42"/>
                <a:gd name="T13" fmla="*/ 36 h 36"/>
                <a:gd name="T14" fmla="*/ 18 w 42"/>
                <a:gd name="T15" fmla="*/ 24 h 36"/>
                <a:gd name="T16" fmla="*/ 12 w 42"/>
                <a:gd name="T17" fmla="*/ 18 h 36"/>
                <a:gd name="T18" fmla="*/ 6 w 42"/>
                <a:gd name="T19" fmla="*/ 12 h 36"/>
                <a:gd name="T20" fmla="*/ 0 w 42"/>
                <a:gd name="T21" fmla="*/ 6 h 36"/>
                <a:gd name="T22" fmla="*/ 0 w 42"/>
                <a:gd name="T23" fmla="*/ 0 h 36"/>
                <a:gd name="T24" fmla="*/ 6 w 42"/>
                <a:gd name="T25" fmla="*/ 0 h 36"/>
                <a:gd name="T26" fmla="*/ 18 w 42"/>
                <a:gd name="T27" fmla="*/ 6 h 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2"/>
                <a:gd name="T43" fmla="*/ 0 h 36"/>
                <a:gd name="T44" fmla="*/ 42 w 42"/>
                <a:gd name="T45" fmla="*/ 36 h 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2" h="36">
                  <a:moveTo>
                    <a:pt x="18" y="6"/>
                  </a:moveTo>
                  <a:lnTo>
                    <a:pt x="24" y="6"/>
                  </a:lnTo>
                  <a:lnTo>
                    <a:pt x="30" y="12"/>
                  </a:lnTo>
                  <a:lnTo>
                    <a:pt x="42" y="18"/>
                  </a:lnTo>
                  <a:lnTo>
                    <a:pt x="42" y="30"/>
                  </a:lnTo>
                  <a:lnTo>
                    <a:pt x="30" y="36"/>
                  </a:lnTo>
                  <a:lnTo>
                    <a:pt x="18" y="36"/>
                  </a:lnTo>
                  <a:lnTo>
                    <a:pt x="18" y="24"/>
                  </a:lnTo>
                  <a:lnTo>
                    <a:pt x="12" y="18"/>
                  </a:lnTo>
                  <a:lnTo>
                    <a:pt x="6" y="12"/>
                  </a:lnTo>
                  <a:lnTo>
                    <a:pt x="0" y="6"/>
                  </a:lnTo>
                  <a:lnTo>
                    <a:pt x="0" y="0"/>
                  </a:lnTo>
                  <a:lnTo>
                    <a:pt x="6" y="0"/>
                  </a:lnTo>
                  <a:lnTo>
                    <a:pt x="18" y="6"/>
                  </a:lnTo>
                  <a:close/>
                </a:path>
              </a:pathLst>
            </a:custGeom>
            <a:solidFill>
              <a:srgbClr val="FF8C00"/>
            </a:solidFill>
            <a:ln w="9525">
              <a:solidFill>
                <a:srgbClr val="FF8C00"/>
              </a:solidFill>
              <a:prstDash val="solid"/>
              <a:round/>
              <a:headEnd/>
              <a:tailEnd/>
            </a:ln>
          </p:spPr>
          <p:txBody>
            <a:bodyPr/>
            <a:lstStyle/>
            <a:p>
              <a:endParaRPr lang="en-US"/>
            </a:p>
          </p:txBody>
        </p:sp>
        <p:sp>
          <p:nvSpPr>
            <p:cNvPr id="15396" name="Freeform 161"/>
            <p:cNvSpPr>
              <a:spLocks/>
            </p:cNvSpPr>
            <p:nvPr/>
          </p:nvSpPr>
          <p:spPr bwMode="auto">
            <a:xfrm>
              <a:off x="2109" y="2976"/>
              <a:ext cx="42" cy="36"/>
            </a:xfrm>
            <a:custGeom>
              <a:avLst/>
              <a:gdLst>
                <a:gd name="T0" fmla="*/ 18 w 42"/>
                <a:gd name="T1" fmla="*/ 6 h 36"/>
                <a:gd name="T2" fmla="*/ 24 w 42"/>
                <a:gd name="T3" fmla="*/ 6 h 36"/>
                <a:gd name="T4" fmla="*/ 30 w 42"/>
                <a:gd name="T5" fmla="*/ 12 h 36"/>
                <a:gd name="T6" fmla="*/ 42 w 42"/>
                <a:gd name="T7" fmla="*/ 18 h 36"/>
                <a:gd name="T8" fmla="*/ 42 w 42"/>
                <a:gd name="T9" fmla="*/ 30 h 36"/>
                <a:gd name="T10" fmla="*/ 30 w 42"/>
                <a:gd name="T11" fmla="*/ 36 h 36"/>
                <a:gd name="T12" fmla="*/ 18 w 42"/>
                <a:gd name="T13" fmla="*/ 36 h 36"/>
                <a:gd name="T14" fmla="*/ 18 w 42"/>
                <a:gd name="T15" fmla="*/ 24 h 36"/>
                <a:gd name="T16" fmla="*/ 12 w 42"/>
                <a:gd name="T17" fmla="*/ 18 h 36"/>
                <a:gd name="T18" fmla="*/ 6 w 42"/>
                <a:gd name="T19" fmla="*/ 12 h 36"/>
                <a:gd name="T20" fmla="*/ 0 w 42"/>
                <a:gd name="T21" fmla="*/ 6 h 36"/>
                <a:gd name="T22" fmla="*/ 0 w 42"/>
                <a:gd name="T23" fmla="*/ 0 h 36"/>
                <a:gd name="T24" fmla="*/ 6 w 42"/>
                <a:gd name="T25" fmla="*/ 0 h 36"/>
                <a:gd name="T26" fmla="*/ 18 w 42"/>
                <a:gd name="T27" fmla="*/ 6 h 36"/>
                <a:gd name="T28" fmla="*/ 18 w 42"/>
                <a:gd name="T29" fmla="*/ 12 h 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
                <a:gd name="T46" fmla="*/ 0 h 36"/>
                <a:gd name="T47" fmla="*/ 42 w 42"/>
                <a:gd name="T48" fmla="*/ 36 h 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 h="36">
                  <a:moveTo>
                    <a:pt x="18" y="6"/>
                  </a:moveTo>
                  <a:lnTo>
                    <a:pt x="24" y="6"/>
                  </a:lnTo>
                  <a:lnTo>
                    <a:pt x="30" y="12"/>
                  </a:lnTo>
                  <a:lnTo>
                    <a:pt x="42" y="18"/>
                  </a:lnTo>
                  <a:lnTo>
                    <a:pt x="42" y="30"/>
                  </a:lnTo>
                  <a:lnTo>
                    <a:pt x="30" y="36"/>
                  </a:lnTo>
                  <a:lnTo>
                    <a:pt x="18" y="36"/>
                  </a:lnTo>
                  <a:lnTo>
                    <a:pt x="18" y="24"/>
                  </a:lnTo>
                  <a:lnTo>
                    <a:pt x="12" y="18"/>
                  </a:lnTo>
                  <a:lnTo>
                    <a:pt x="6" y="12"/>
                  </a:lnTo>
                  <a:lnTo>
                    <a:pt x="0" y="6"/>
                  </a:lnTo>
                  <a:lnTo>
                    <a:pt x="0" y="0"/>
                  </a:lnTo>
                  <a:lnTo>
                    <a:pt x="6" y="0"/>
                  </a:lnTo>
                  <a:lnTo>
                    <a:pt x="18" y="6"/>
                  </a:lnTo>
                  <a:lnTo>
                    <a:pt x="18" y="12"/>
                  </a:lnTo>
                </a:path>
              </a:pathLst>
            </a:custGeom>
            <a:noFill/>
            <a:ln w="9525">
              <a:solidFill>
                <a:srgbClr val="000000"/>
              </a:solidFill>
              <a:prstDash val="solid"/>
              <a:round/>
              <a:headEnd/>
              <a:tailEnd/>
            </a:ln>
          </p:spPr>
          <p:txBody>
            <a:bodyPr/>
            <a:lstStyle/>
            <a:p>
              <a:endParaRPr lang="en-US"/>
            </a:p>
          </p:txBody>
        </p:sp>
        <p:sp>
          <p:nvSpPr>
            <p:cNvPr id="15397" name="Freeform 162"/>
            <p:cNvSpPr>
              <a:spLocks/>
            </p:cNvSpPr>
            <p:nvPr/>
          </p:nvSpPr>
          <p:spPr bwMode="auto">
            <a:xfrm>
              <a:off x="2157" y="3048"/>
              <a:ext cx="78" cy="108"/>
            </a:xfrm>
            <a:custGeom>
              <a:avLst/>
              <a:gdLst>
                <a:gd name="T0" fmla="*/ 6 w 78"/>
                <a:gd name="T1" fmla="*/ 0 h 108"/>
                <a:gd name="T2" fmla="*/ 12 w 78"/>
                <a:gd name="T3" fmla="*/ 0 h 108"/>
                <a:gd name="T4" fmla="*/ 18 w 78"/>
                <a:gd name="T5" fmla="*/ 6 h 108"/>
                <a:gd name="T6" fmla="*/ 30 w 78"/>
                <a:gd name="T7" fmla="*/ 6 h 108"/>
                <a:gd name="T8" fmla="*/ 36 w 78"/>
                <a:gd name="T9" fmla="*/ 12 h 108"/>
                <a:gd name="T10" fmla="*/ 48 w 78"/>
                <a:gd name="T11" fmla="*/ 12 h 108"/>
                <a:gd name="T12" fmla="*/ 48 w 78"/>
                <a:gd name="T13" fmla="*/ 18 h 108"/>
                <a:gd name="T14" fmla="*/ 54 w 78"/>
                <a:gd name="T15" fmla="*/ 24 h 108"/>
                <a:gd name="T16" fmla="*/ 54 w 78"/>
                <a:gd name="T17" fmla="*/ 30 h 108"/>
                <a:gd name="T18" fmla="*/ 60 w 78"/>
                <a:gd name="T19" fmla="*/ 36 h 108"/>
                <a:gd name="T20" fmla="*/ 66 w 78"/>
                <a:gd name="T21" fmla="*/ 42 h 108"/>
                <a:gd name="T22" fmla="*/ 72 w 78"/>
                <a:gd name="T23" fmla="*/ 48 h 108"/>
                <a:gd name="T24" fmla="*/ 78 w 78"/>
                <a:gd name="T25" fmla="*/ 60 h 108"/>
                <a:gd name="T26" fmla="*/ 72 w 78"/>
                <a:gd name="T27" fmla="*/ 72 h 108"/>
                <a:gd name="T28" fmla="*/ 54 w 78"/>
                <a:gd name="T29" fmla="*/ 72 h 108"/>
                <a:gd name="T30" fmla="*/ 42 w 78"/>
                <a:gd name="T31" fmla="*/ 78 h 108"/>
                <a:gd name="T32" fmla="*/ 36 w 78"/>
                <a:gd name="T33" fmla="*/ 84 h 108"/>
                <a:gd name="T34" fmla="*/ 30 w 78"/>
                <a:gd name="T35" fmla="*/ 96 h 108"/>
                <a:gd name="T36" fmla="*/ 30 w 78"/>
                <a:gd name="T37" fmla="*/ 102 h 108"/>
                <a:gd name="T38" fmla="*/ 24 w 78"/>
                <a:gd name="T39" fmla="*/ 108 h 108"/>
                <a:gd name="T40" fmla="*/ 12 w 78"/>
                <a:gd name="T41" fmla="*/ 102 h 108"/>
                <a:gd name="T42" fmla="*/ 6 w 78"/>
                <a:gd name="T43" fmla="*/ 90 h 108"/>
                <a:gd name="T44" fmla="*/ 6 w 78"/>
                <a:gd name="T45" fmla="*/ 60 h 108"/>
                <a:gd name="T46" fmla="*/ 0 w 78"/>
                <a:gd name="T47" fmla="*/ 48 h 108"/>
                <a:gd name="T48" fmla="*/ 0 w 78"/>
                <a:gd name="T49" fmla="*/ 36 h 108"/>
                <a:gd name="T50" fmla="*/ 6 w 78"/>
                <a:gd name="T51" fmla="*/ 18 h 108"/>
                <a:gd name="T52" fmla="*/ 6 w 78"/>
                <a:gd name="T53" fmla="*/ 0 h 10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78"/>
                <a:gd name="T82" fmla="*/ 0 h 108"/>
                <a:gd name="T83" fmla="*/ 78 w 78"/>
                <a:gd name="T84" fmla="*/ 108 h 10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78" h="108">
                  <a:moveTo>
                    <a:pt x="6" y="0"/>
                  </a:moveTo>
                  <a:lnTo>
                    <a:pt x="12" y="0"/>
                  </a:lnTo>
                  <a:lnTo>
                    <a:pt x="18" y="6"/>
                  </a:lnTo>
                  <a:lnTo>
                    <a:pt x="30" y="6"/>
                  </a:lnTo>
                  <a:lnTo>
                    <a:pt x="36" y="12"/>
                  </a:lnTo>
                  <a:lnTo>
                    <a:pt x="48" y="12"/>
                  </a:lnTo>
                  <a:lnTo>
                    <a:pt x="48" y="18"/>
                  </a:lnTo>
                  <a:lnTo>
                    <a:pt x="54" y="24"/>
                  </a:lnTo>
                  <a:lnTo>
                    <a:pt x="54" y="30"/>
                  </a:lnTo>
                  <a:lnTo>
                    <a:pt x="60" y="36"/>
                  </a:lnTo>
                  <a:lnTo>
                    <a:pt x="66" y="42"/>
                  </a:lnTo>
                  <a:lnTo>
                    <a:pt x="72" y="48"/>
                  </a:lnTo>
                  <a:lnTo>
                    <a:pt x="78" y="60"/>
                  </a:lnTo>
                  <a:lnTo>
                    <a:pt x="72" y="72"/>
                  </a:lnTo>
                  <a:lnTo>
                    <a:pt x="54" y="72"/>
                  </a:lnTo>
                  <a:lnTo>
                    <a:pt x="42" y="78"/>
                  </a:lnTo>
                  <a:lnTo>
                    <a:pt x="36" y="84"/>
                  </a:lnTo>
                  <a:lnTo>
                    <a:pt x="30" y="96"/>
                  </a:lnTo>
                  <a:lnTo>
                    <a:pt x="30" y="102"/>
                  </a:lnTo>
                  <a:lnTo>
                    <a:pt x="24" y="108"/>
                  </a:lnTo>
                  <a:lnTo>
                    <a:pt x="12" y="102"/>
                  </a:lnTo>
                  <a:lnTo>
                    <a:pt x="6" y="90"/>
                  </a:lnTo>
                  <a:lnTo>
                    <a:pt x="6" y="60"/>
                  </a:lnTo>
                  <a:lnTo>
                    <a:pt x="0" y="48"/>
                  </a:lnTo>
                  <a:lnTo>
                    <a:pt x="0" y="36"/>
                  </a:lnTo>
                  <a:lnTo>
                    <a:pt x="6" y="18"/>
                  </a:lnTo>
                  <a:lnTo>
                    <a:pt x="6" y="0"/>
                  </a:lnTo>
                  <a:close/>
                </a:path>
              </a:pathLst>
            </a:custGeom>
            <a:solidFill>
              <a:srgbClr val="FF8C00"/>
            </a:solidFill>
            <a:ln w="9525">
              <a:solidFill>
                <a:srgbClr val="FF8C00"/>
              </a:solidFill>
              <a:prstDash val="solid"/>
              <a:round/>
              <a:headEnd/>
              <a:tailEnd/>
            </a:ln>
          </p:spPr>
          <p:txBody>
            <a:bodyPr/>
            <a:lstStyle/>
            <a:p>
              <a:endParaRPr lang="en-US"/>
            </a:p>
          </p:txBody>
        </p:sp>
        <p:sp>
          <p:nvSpPr>
            <p:cNvPr id="15398" name="Freeform 163"/>
            <p:cNvSpPr>
              <a:spLocks/>
            </p:cNvSpPr>
            <p:nvPr/>
          </p:nvSpPr>
          <p:spPr bwMode="auto">
            <a:xfrm>
              <a:off x="2157" y="3048"/>
              <a:ext cx="78" cy="108"/>
            </a:xfrm>
            <a:custGeom>
              <a:avLst/>
              <a:gdLst>
                <a:gd name="T0" fmla="*/ 6 w 78"/>
                <a:gd name="T1" fmla="*/ 0 h 108"/>
                <a:gd name="T2" fmla="*/ 12 w 78"/>
                <a:gd name="T3" fmla="*/ 0 h 108"/>
                <a:gd name="T4" fmla="*/ 18 w 78"/>
                <a:gd name="T5" fmla="*/ 6 h 108"/>
                <a:gd name="T6" fmla="*/ 30 w 78"/>
                <a:gd name="T7" fmla="*/ 6 h 108"/>
                <a:gd name="T8" fmla="*/ 36 w 78"/>
                <a:gd name="T9" fmla="*/ 12 h 108"/>
                <a:gd name="T10" fmla="*/ 48 w 78"/>
                <a:gd name="T11" fmla="*/ 12 h 108"/>
                <a:gd name="T12" fmla="*/ 48 w 78"/>
                <a:gd name="T13" fmla="*/ 18 h 108"/>
                <a:gd name="T14" fmla="*/ 54 w 78"/>
                <a:gd name="T15" fmla="*/ 24 h 108"/>
                <a:gd name="T16" fmla="*/ 54 w 78"/>
                <a:gd name="T17" fmla="*/ 30 h 108"/>
                <a:gd name="T18" fmla="*/ 60 w 78"/>
                <a:gd name="T19" fmla="*/ 36 h 108"/>
                <a:gd name="T20" fmla="*/ 66 w 78"/>
                <a:gd name="T21" fmla="*/ 42 h 108"/>
                <a:gd name="T22" fmla="*/ 72 w 78"/>
                <a:gd name="T23" fmla="*/ 48 h 108"/>
                <a:gd name="T24" fmla="*/ 78 w 78"/>
                <a:gd name="T25" fmla="*/ 60 h 108"/>
                <a:gd name="T26" fmla="*/ 72 w 78"/>
                <a:gd name="T27" fmla="*/ 72 h 108"/>
                <a:gd name="T28" fmla="*/ 54 w 78"/>
                <a:gd name="T29" fmla="*/ 72 h 108"/>
                <a:gd name="T30" fmla="*/ 42 w 78"/>
                <a:gd name="T31" fmla="*/ 78 h 108"/>
                <a:gd name="T32" fmla="*/ 36 w 78"/>
                <a:gd name="T33" fmla="*/ 84 h 108"/>
                <a:gd name="T34" fmla="*/ 30 w 78"/>
                <a:gd name="T35" fmla="*/ 96 h 108"/>
                <a:gd name="T36" fmla="*/ 30 w 78"/>
                <a:gd name="T37" fmla="*/ 102 h 108"/>
                <a:gd name="T38" fmla="*/ 24 w 78"/>
                <a:gd name="T39" fmla="*/ 108 h 108"/>
                <a:gd name="T40" fmla="*/ 12 w 78"/>
                <a:gd name="T41" fmla="*/ 102 h 108"/>
                <a:gd name="T42" fmla="*/ 6 w 78"/>
                <a:gd name="T43" fmla="*/ 90 h 108"/>
                <a:gd name="T44" fmla="*/ 6 w 78"/>
                <a:gd name="T45" fmla="*/ 60 h 108"/>
                <a:gd name="T46" fmla="*/ 0 w 78"/>
                <a:gd name="T47" fmla="*/ 48 h 108"/>
                <a:gd name="T48" fmla="*/ 0 w 78"/>
                <a:gd name="T49" fmla="*/ 36 h 108"/>
                <a:gd name="T50" fmla="*/ 6 w 78"/>
                <a:gd name="T51" fmla="*/ 18 h 108"/>
                <a:gd name="T52" fmla="*/ 6 w 78"/>
                <a:gd name="T53" fmla="*/ 0 h 108"/>
                <a:gd name="T54" fmla="*/ 6 w 78"/>
                <a:gd name="T55" fmla="*/ 6 h 10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8"/>
                <a:gd name="T85" fmla="*/ 0 h 108"/>
                <a:gd name="T86" fmla="*/ 78 w 78"/>
                <a:gd name="T87" fmla="*/ 108 h 10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8" h="108">
                  <a:moveTo>
                    <a:pt x="6" y="0"/>
                  </a:moveTo>
                  <a:lnTo>
                    <a:pt x="12" y="0"/>
                  </a:lnTo>
                  <a:lnTo>
                    <a:pt x="18" y="6"/>
                  </a:lnTo>
                  <a:lnTo>
                    <a:pt x="30" y="6"/>
                  </a:lnTo>
                  <a:lnTo>
                    <a:pt x="36" y="12"/>
                  </a:lnTo>
                  <a:lnTo>
                    <a:pt x="48" y="12"/>
                  </a:lnTo>
                  <a:lnTo>
                    <a:pt x="48" y="18"/>
                  </a:lnTo>
                  <a:lnTo>
                    <a:pt x="54" y="24"/>
                  </a:lnTo>
                  <a:lnTo>
                    <a:pt x="54" y="30"/>
                  </a:lnTo>
                  <a:lnTo>
                    <a:pt x="60" y="36"/>
                  </a:lnTo>
                  <a:lnTo>
                    <a:pt x="66" y="42"/>
                  </a:lnTo>
                  <a:lnTo>
                    <a:pt x="72" y="48"/>
                  </a:lnTo>
                  <a:lnTo>
                    <a:pt x="78" y="60"/>
                  </a:lnTo>
                  <a:lnTo>
                    <a:pt x="72" y="72"/>
                  </a:lnTo>
                  <a:lnTo>
                    <a:pt x="54" y="72"/>
                  </a:lnTo>
                  <a:lnTo>
                    <a:pt x="42" y="78"/>
                  </a:lnTo>
                  <a:lnTo>
                    <a:pt x="36" y="84"/>
                  </a:lnTo>
                  <a:lnTo>
                    <a:pt x="30" y="96"/>
                  </a:lnTo>
                  <a:lnTo>
                    <a:pt x="30" y="102"/>
                  </a:lnTo>
                  <a:lnTo>
                    <a:pt x="24" y="108"/>
                  </a:lnTo>
                  <a:lnTo>
                    <a:pt x="12" y="102"/>
                  </a:lnTo>
                  <a:lnTo>
                    <a:pt x="6" y="90"/>
                  </a:lnTo>
                  <a:lnTo>
                    <a:pt x="6" y="60"/>
                  </a:lnTo>
                  <a:lnTo>
                    <a:pt x="0" y="48"/>
                  </a:lnTo>
                  <a:lnTo>
                    <a:pt x="0" y="36"/>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15399" name="Freeform 164"/>
            <p:cNvSpPr>
              <a:spLocks/>
            </p:cNvSpPr>
            <p:nvPr/>
          </p:nvSpPr>
          <p:spPr bwMode="auto">
            <a:xfrm>
              <a:off x="2085" y="2982"/>
              <a:ext cx="12" cy="18"/>
            </a:xfrm>
            <a:custGeom>
              <a:avLst/>
              <a:gdLst>
                <a:gd name="T0" fmla="*/ 0 w 12"/>
                <a:gd name="T1" fmla="*/ 6 h 18"/>
                <a:gd name="T2" fmla="*/ 0 w 12"/>
                <a:gd name="T3" fmla="*/ 0 h 18"/>
                <a:gd name="T4" fmla="*/ 6 w 12"/>
                <a:gd name="T5" fmla="*/ 0 h 18"/>
                <a:gd name="T6" fmla="*/ 12 w 12"/>
                <a:gd name="T7" fmla="*/ 6 h 18"/>
                <a:gd name="T8" fmla="*/ 12 w 12"/>
                <a:gd name="T9" fmla="*/ 18 h 18"/>
                <a:gd name="T10" fmla="*/ 6 w 12"/>
                <a:gd name="T11" fmla="*/ 18 h 18"/>
                <a:gd name="T12" fmla="*/ 6 w 12"/>
                <a:gd name="T13" fmla="*/ 12 h 18"/>
                <a:gd name="T14" fmla="*/ 0 w 12"/>
                <a:gd name="T15" fmla="*/ 6 h 18"/>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8"/>
                <a:gd name="T26" fmla="*/ 12 w 12"/>
                <a:gd name="T27" fmla="*/ 18 h 1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8">
                  <a:moveTo>
                    <a:pt x="0" y="6"/>
                  </a:moveTo>
                  <a:lnTo>
                    <a:pt x="0" y="0"/>
                  </a:lnTo>
                  <a:lnTo>
                    <a:pt x="6" y="0"/>
                  </a:lnTo>
                  <a:lnTo>
                    <a:pt x="12" y="6"/>
                  </a:lnTo>
                  <a:lnTo>
                    <a:pt x="12" y="18"/>
                  </a:lnTo>
                  <a:lnTo>
                    <a:pt x="6" y="18"/>
                  </a:lnTo>
                  <a:lnTo>
                    <a:pt x="6" y="12"/>
                  </a:lnTo>
                  <a:lnTo>
                    <a:pt x="0" y="6"/>
                  </a:lnTo>
                  <a:close/>
                </a:path>
              </a:pathLst>
            </a:custGeom>
            <a:solidFill>
              <a:srgbClr val="FF8C00"/>
            </a:solidFill>
            <a:ln w="9525">
              <a:solidFill>
                <a:srgbClr val="FF8C00"/>
              </a:solidFill>
              <a:prstDash val="solid"/>
              <a:round/>
              <a:headEnd/>
              <a:tailEnd/>
            </a:ln>
          </p:spPr>
          <p:txBody>
            <a:bodyPr/>
            <a:lstStyle/>
            <a:p>
              <a:endParaRPr lang="en-US"/>
            </a:p>
          </p:txBody>
        </p:sp>
        <p:sp>
          <p:nvSpPr>
            <p:cNvPr id="15400" name="Freeform 165"/>
            <p:cNvSpPr>
              <a:spLocks/>
            </p:cNvSpPr>
            <p:nvPr/>
          </p:nvSpPr>
          <p:spPr bwMode="auto">
            <a:xfrm>
              <a:off x="2085" y="2982"/>
              <a:ext cx="12" cy="18"/>
            </a:xfrm>
            <a:custGeom>
              <a:avLst/>
              <a:gdLst>
                <a:gd name="T0" fmla="*/ 0 w 12"/>
                <a:gd name="T1" fmla="*/ 6 h 18"/>
                <a:gd name="T2" fmla="*/ 0 w 12"/>
                <a:gd name="T3" fmla="*/ 0 h 18"/>
                <a:gd name="T4" fmla="*/ 6 w 12"/>
                <a:gd name="T5" fmla="*/ 0 h 18"/>
                <a:gd name="T6" fmla="*/ 12 w 12"/>
                <a:gd name="T7" fmla="*/ 6 h 18"/>
                <a:gd name="T8" fmla="*/ 12 w 12"/>
                <a:gd name="T9" fmla="*/ 18 h 18"/>
                <a:gd name="T10" fmla="*/ 6 w 12"/>
                <a:gd name="T11" fmla="*/ 18 h 18"/>
                <a:gd name="T12" fmla="*/ 6 w 12"/>
                <a:gd name="T13" fmla="*/ 12 h 18"/>
                <a:gd name="T14" fmla="*/ 0 w 12"/>
                <a:gd name="T15" fmla="*/ 6 h 18"/>
                <a:gd name="T16" fmla="*/ 0 w 12"/>
                <a:gd name="T17" fmla="*/ 12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8"/>
                <a:gd name="T29" fmla="*/ 12 w 12"/>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8">
                  <a:moveTo>
                    <a:pt x="0" y="6"/>
                  </a:moveTo>
                  <a:lnTo>
                    <a:pt x="0" y="0"/>
                  </a:lnTo>
                  <a:lnTo>
                    <a:pt x="6" y="0"/>
                  </a:lnTo>
                  <a:lnTo>
                    <a:pt x="12" y="6"/>
                  </a:lnTo>
                  <a:lnTo>
                    <a:pt x="12" y="18"/>
                  </a:lnTo>
                  <a:lnTo>
                    <a:pt x="6" y="18"/>
                  </a:lnTo>
                  <a:lnTo>
                    <a:pt x="6"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15401" name="Freeform 166"/>
            <p:cNvSpPr>
              <a:spLocks/>
            </p:cNvSpPr>
            <p:nvPr/>
          </p:nvSpPr>
          <p:spPr bwMode="auto">
            <a:xfrm>
              <a:off x="1713" y="1236"/>
              <a:ext cx="366" cy="594"/>
            </a:xfrm>
            <a:custGeom>
              <a:avLst/>
              <a:gdLst>
                <a:gd name="T0" fmla="*/ 168 w 366"/>
                <a:gd name="T1" fmla="*/ 564 h 594"/>
                <a:gd name="T2" fmla="*/ 0 w 366"/>
                <a:gd name="T3" fmla="*/ 528 h 594"/>
                <a:gd name="T4" fmla="*/ 42 w 366"/>
                <a:gd name="T5" fmla="*/ 366 h 594"/>
                <a:gd name="T6" fmla="*/ 30 w 366"/>
                <a:gd name="T7" fmla="*/ 348 h 594"/>
                <a:gd name="T8" fmla="*/ 90 w 366"/>
                <a:gd name="T9" fmla="*/ 264 h 594"/>
                <a:gd name="T10" fmla="*/ 72 w 366"/>
                <a:gd name="T11" fmla="*/ 228 h 594"/>
                <a:gd name="T12" fmla="*/ 114 w 366"/>
                <a:gd name="T13" fmla="*/ 0 h 594"/>
                <a:gd name="T14" fmla="*/ 168 w 366"/>
                <a:gd name="T15" fmla="*/ 12 h 594"/>
                <a:gd name="T16" fmla="*/ 150 w 366"/>
                <a:gd name="T17" fmla="*/ 90 h 594"/>
                <a:gd name="T18" fmla="*/ 162 w 366"/>
                <a:gd name="T19" fmla="*/ 120 h 594"/>
                <a:gd name="T20" fmla="*/ 156 w 366"/>
                <a:gd name="T21" fmla="*/ 132 h 594"/>
                <a:gd name="T22" fmla="*/ 174 w 366"/>
                <a:gd name="T23" fmla="*/ 150 h 594"/>
                <a:gd name="T24" fmla="*/ 198 w 366"/>
                <a:gd name="T25" fmla="*/ 198 h 594"/>
                <a:gd name="T26" fmla="*/ 222 w 366"/>
                <a:gd name="T27" fmla="*/ 210 h 594"/>
                <a:gd name="T28" fmla="*/ 192 w 366"/>
                <a:gd name="T29" fmla="*/ 288 h 594"/>
                <a:gd name="T30" fmla="*/ 204 w 366"/>
                <a:gd name="T31" fmla="*/ 300 h 594"/>
                <a:gd name="T32" fmla="*/ 222 w 366"/>
                <a:gd name="T33" fmla="*/ 282 h 594"/>
                <a:gd name="T34" fmla="*/ 234 w 366"/>
                <a:gd name="T35" fmla="*/ 294 h 594"/>
                <a:gd name="T36" fmla="*/ 240 w 366"/>
                <a:gd name="T37" fmla="*/ 354 h 594"/>
                <a:gd name="T38" fmla="*/ 258 w 366"/>
                <a:gd name="T39" fmla="*/ 366 h 594"/>
                <a:gd name="T40" fmla="*/ 264 w 366"/>
                <a:gd name="T41" fmla="*/ 396 h 594"/>
                <a:gd name="T42" fmla="*/ 276 w 366"/>
                <a:gd name="T43" fmla="*/ 390 h 594"/>
                <a:gd name="T44" fmla="*/ 294 w 366"/>
                <a:gd name="T45" fmla="*/ 396 h 594"/>
                <a:gd name="T46" fmla="*/ 300 w 366"/>
                <a:gd name="T47" fmla="*/ 384 h 594"/>
                <a:gd name="T48" fmla="*/ 342 w 366"/>
                <a:gd name="T49" fmla="*/ 396 h 594"/>
                <a:gd name="T50" fmla="*/ 354 w 366"/>
                <a:gd name="T51" fmla="*/ 378 h 594"/>
                <a:gd name="T52" fmla="*/ 366 w 366"/>
                <a:gd name="T53" fmla="*/ 402 h 594"/>
                <a:gd name="T54" fmla="*/ 336 w 366"/>
                <a:gd name="T55" fmla="*/ 594 h 594"/>
                <a:gd name="T56" fmla="*/ 222 w 366"/>
                <a:gd name="T57" fmla="*/ 576 h 594"/>
                <a:gd name="T58" fmla="*/ 168 w 366"/>
                <a:gd name="T59" fmla="*/ 564 h 59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66"/>
                <a:gd name="T91" fmla="*/ 0 h 594"/>
                <a:gd name="T92" fmla="*/ 366 w 366"/>
                <a:gd name="T93" fmla="*/ 594 h 59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66" h="594">
                  <a:moveTo>
                    <a:pt x="168" y="564"/>
                  </a:moveTo>
                  <a:lnTo>
                    <a:pt x="0" y="528"/>
                  </a:lnTo>
                  <a:lnTo>
                    <a:pt x="42" y="366"/>
                  </a:lnTo>
                  <a:lnTo>
                    <a:pt x="30" y="348"/>
                  </a:lnTo>
                  <a:lnTo>
                    <a:pt x="90" y="264"/>
                  </a:lnTo>
                  <a:lnTo>
                    <a:pt x="72" y="228"/>
                  </a:lnTo>
                  <a:lnTo>
                    <a:pt x="114" y="0"/>
                  </a:lnTo>
                  <a:lnTo>
                    <a:pt x="168" y="12"/>
                  </a:lnTo>
                  <a:lnTo>
                    <a:pt x="150" y="90"/>
                  </a:lnTo>
                  <a:lnTo>
                    <a:pt x="162" y="120"/>
                  </a:lnTo>
                  <a:lnTo>
                    <a:pt x="156" y="132"/>
                  </a:lnTo>
                  <a:lnTo>
                    <a:pt x="174" y="150"/>
                  </a:lnTo>
                  <a:lnTo>
                    <a:pt x="198" y="198"/>
                  </a:lnTo>
                  <a:lnTo>
                    <a:pt x="222" y="210"/>
                  </a:lnTo>
                  <a:lnTo>
                    <a:pt x="192" y="288"/>
                  </a:lnTo>
                  <a:lnTo>
                    <a:pt x="204" y="300"/>
                  </a:lnTo>
                  <a:lnTo>
                    <a:pt x="222" y="282"/>
                  </a:lnTo>
                  <a:lnTo>
                    <a:pt x="234" y="294"/>
                  </a:lnTo>
                  <a:lnTo>
                    <a:pt x="240" y="354"/>
                  </a:lnTo>
                  <a:lnTo>
                    <a:pt x="258" y="366"/>
                  </a:lnTo>
                  <a:lnTo>
                    <a:pt x="264" y="396"/>
                  </a:lnTo>
                  <a:lnTo>
                    <a:pt x="276" y="390"/>
                  </a:lnTo>
                  <a:lnTo>
                    <a:pt x="294" y="396"/>
                  </a:lnTo>
                  <a:lnTo>
                    <a:pt x="300" y="384"/>
                  </a:lnTo>
                  <a:lnTo>
                    <a:pt x="342" y="396"/>
                  </a:lnTo>
                  <a:lnTo>
                    <a:pt x="354" y="378"/>
                  </a:lnTo>
                  <a:lnTo>
                    <a:pt x="366" y="402"/>
                  </a:lnTo>
                  <a:lnTo>
                    <a:pt x="336" y="594"/>
                  </a:lnTo>
                  <a:lnTo>
                    <a:pt x="222" y="576"/>
                  </a:lnTo>
                  <a:lnTo>
                    <a:pt x="168" y="564"/>
                  </a:lnTo>
                  <a:close/>
                </a:path>
              </a:pathLst>
            </a:custGeom>
            <a:solidFill>
              <a:srgbClr val="FF4500"/>
            </a:solidFill>
            <a:ln w="9525">
              <a:solidFill>
                <a:srgbClr val="FF4500"/>
              </a:solidFill>
              <a:prstDash val="solid"/>
              <a:round/>
              <a:headEnd/>
              <a:tailEnd/>
            </a:ln>
          </p:spPr>
          <p:txBody>
            <a:bodyPr/>
            <a:lstStyle/>
            <a:p>
              <a:endParaRPr lang="en-US"/>
            </a:p>
          </p:txBody>
        </p:sp>
        <p:sp>
          <p:nvSpPr>
            <p:cNvPr id="15402" name="Freeform 167"/>
            <p:cNvSpPr>
              <a:spLocks/>
            </p:cNvSpPr>
            <p:nvPr/>
          </p:nvSpPr>
          <p:spPr bwMode="auto">
            <a:xfrm>
              <a:off x="1713" y="1236"/>
              <a:ext cx="366" cy="594"/>
            </a:xfrm>
            <a:custGeom>
              <a:avLst/>
              <a:gdLst>
                <a:gd name="T0" fmla="*/ 168 w 366"/>
                <a:gd name="T1" fmla="*/ 564 h 594"/>
                <a:gd name="T2" fmla="*/ 0 w 366"/>
                <a:gd name="T3" fmla="*/ 528 h 594"/>
                <a:gd name="T4" fmla="*/ 42 w 366"/>
                <a:gd name="T5" fmla="*/ 366 h 594"/>
                <a:gd name="T6" fmla="*/ 30 w 366"/>
                <a:gd name="T7" fmla="*/ 348 h 594"/>
                <a:gd name="T8" fmla="*/ 90 w 366"/>
                <a:gd name="T9" fmla="*/ 264 h 594"/>
                <a:gd name="T10" fmla="*/ 72 w 366"/>
                <a:gd name="T11" fmla="*/ 228 h 594"/>
                <a:gd name="T12" fmla="*/ 114 w 366"/>
                <a:gd name="T13" fmla="*/ 0 h 594"/>
                <a:gd name="T14" fmla="*/ 168 w 366"/>
                <a:gd name="T15" fmla="*/ 12 h 594"/>
                <a:gd name="T16" fmla="*/ 150 w 366"/>
                <a:gd name="T17" fmla="*/ 90 h 594"/>
                <a:gd name="T18" fmla="*/ 162 w 366"/>
                <a:gd name="T19" fmla="*/ 120 h 594"/>
                <a:gd name="T20" fmla="*/ 156 w 366"/>
                <a:gd name="T21" fmla="*/ 132 h 594"/>
                <a:gd name="T22" fmla="*/ 174 w 366"/>
                <a:gd name="T23" fmla="*/ 150 h 594"/>
                <a:gd name="T24" fmla="*/ 198 w 366"/>
                <a:gd name="T25" fmla="*/ 198 h 594"/>
                <a:gd name="T26" fmla="*/ 222 w 366"/>
                <a:gd name="T27" fmla="*/ 210 h 594"/>
                <a:gd name="T28" fmla="*/ 192 w 366"/>
                <a:gd name="T29" fmla="*/ 288 h 594"/>
                <a:gd name="T30" fmla="*/ 204 w 366"/>
                <a:gd name="T31" fmla="*/ 300 h 594"/>
                <a:gd name="T32" fmla="*/ 222 w 366"/>
                <a:gd name="T33" fmla="*/ 282 h 594"/>
                <a:gd name="T34" fmla="*/ 234 w 366"/>
                <a:gd name="T35" fmla="*/ 294 h 594"/>
                <a:gd name="T36" fmla="*/ 240 w 366"/>
                <a:gd name="T37" fmla="*/ 354 h 594"/>
                <a:gd name="T38" fmla="*/ 258 w 366"/>
                <a:gd name="T39" fmla="*/ 366 h 594"/>
                <a:gd name="T40" fmla="*/ 264 w 366"/>
                <a:gd name="T41" fmla="*/ 396 h 594"/>
                <a:gd name="T42" fmla="*/ 276 w 366"/>
                <a:gd name="T43" fmla="*/ 390 h 594"/>
                <a:gd name="T44" fmla="*/ 294 w 366"/>
                <a:gd name="T45" fmla="*/ 396 h 594"/>
                <a:gd name="T46" fmla="*/ 300 w 366"/>
                <a:gd name="T47" fmla="*/ 384 h 594"/>
                <a:gd name="T48" fmla="*/ 342 w 366"/>
                <a:gd name="T49" fmla="*/ 396 h 594"/>
                <a:gd name="T50" fmla="*/ 354 w 366"/>
                <a:gd name="T51" fmla="*/ 378 h 594"/>
                <a:gd name="T52" fmla="*/ 366 w 366"/>
                <a:gd name="T53" fmla="*/ 402 h 594"/>
                <a:gd name="T54" fmla="*/ 336 w 366"/>
                <a:gd name="T55" fmla="*/ 594 h 594"/>
                <a:gd name="T56" fmla="*/ 222 w 366"/>
                <a:gd name="T57" fmla="*/ 576 h 594"/>
                <a:gd name="T58" fmla="*/ 168 w 366"/>
                <a:gd name="T59" fmla="*/ 564 h 594"/>
                <a:gd name="T60" fmla="*/ 168 w 366"/>
                <a:gd name="T61" fmla="*/ 570 h 59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66"/>
                <a:gd name="T94" fmla="*/ 0 h 594"/>
                <a:gd name="T95" fmla="*/ 366 w 366"/>
                <a:gd name="T96" fmla="*/ 594 h 59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66" h="594">
                  <a:moveTo>
                    <a:pt x="168" y="564"/>
                  </a:moveTo>
                  <a:lnTo>
                    <a:pt x="0" y="528"/>
                  </a:lnTo>
                  <a:lnTo>
                    <a:pt x="42" y="366"/>
                  </a:lnTo>
                  <a:lnTo>
                    <a:pt x="30" y="348"/>
                  </a:lnTo>
                  <a:lnTo>
                    <a:pt x="90" y="264"/>
                  </a:lnTo>
                  <a:lnTo>
                    <a:pt x="72" y="228"/>
                  </a:lnTo>
                  <a:lnTo>
                    <a:pt x="114" y="0"/>
                  </a:lnTo>
                  <a:lnTo>
                    <a:pt x="168" y="12"/>
                  </a:lnTo>
                  <a:lnTo>
                    <a:pt x="150" y="90"/>
                  </a:lnTo>
                  <a:lnTo>
                    <a:pt x="162" y="120"/>
                  </a:lnTo>
                  <a:lnTo>
                    <a:pt x="156" y="132"/>
                  </a:lnTo>
                  <a:lnTo>
                    <a:pt x="174" y="150"/>
                  </a:lnTo>
                  <a:lnTo>
                    <a:pt x="198" y="198"/>
                  </a:lnTo>
                  <a:lnTo>
                    <a:pt x="222" y="210"/>
                  </a:lnTo>
                  <a:lnTo>
                    <a:pt x="192" y="288"/>
                  </a:lnTo>
                  <a:lnTo>
                    <a:pt x="204" y="300"/>
                  </a:lnTo>
                  <a:lnTo>
                    <a:pt x="222" y="282"/>
                  </a:lnTo>
                  <a:lnTo>
                    <a:pt x="234" y="294"/>
                  </a:lnTo>
                  <a:lnTo>
                    <a:pt x="240" y="354"/>
                  </a:lnTo>
                  <a:lnTo>
                    <a:pt x="258" y="366"/>
                  </a:lnTo>
                  <a:lnTo>
                    <a:pt x="264" y="396"/>
                  </a:lnTo>
                  <a:lnTo>
                    <a:pt x="276" y="390"/>
                  </a:lnTo>
                  <a:lnTo>
                    <a:pt x="294" y="396"/>
                  </a:lnTo>
                  <a:lnTo>
                    <a:pt x="300" y="384"/>
                  </a:lnTo>
                  <a:lnTo>
                    <a:pt x="342" y="396"/>
                  </a:lnTo>
                  <a:lnTo>
                    <a:pt x="354" y="378"/>
                  </a:lnTo>
                  <a:lnTo>
                    <a:pt x="366" y="402"/>
                  </a:lnTo>
                  <a:lnTo>
                    <a:pt x="336" y="594"/>
                  </a:lnTo>
                  <a:lnTo>
                    <a:pt x="222" y="576"/>
                  </a:lnTo>
                  <a:lnTo>
                    <a:pt x="168" y="564"/>
                  </a:lnTo>
                  <a:lnTo>
                    <a:pt x="168" y="570"/>
                  </a:lnTo>
                </a:path>
              </a:pathLst>
            </a:custGeom>
            <a:noFill/>
            <a:ln w="9525">
              <a:solidFill>
                <a:srgbClr val="000000"/>
              </a:solidFill>
              <a:prstDash val="solid"/>
              <a:round/>
              <a:headEnd/>
              <a:tailEnd/>
            </a:ln>
          </p:spPr>
          <p:txBody>
            <a:bodyPr/>
            <a:lstStyle/>
            <a:p>
              <a:endParaRPr lang="en-US"/>
            </a:p>
          </p:txBody>
        </p:sp>
        <p:sp>
          <p:nvSpPr>
            <p:cNvPr id="15403" name="Freeform 168"/>
            <p:cNvSpPr>
              <a:spLocks/>
            </p:cNvSpPr>
            <p:nvPr/>
          </p:nvSpPr>
          <p:spPr bwMode="auto">
            <a:xfrm>
              <a:off x="3183" y="1842"/>
              <a:ext cx="246" cy="438"/>
            </a:xfrm>
            <a:custGeom>
              <a:avLst/>
              <a:gdLst>
                <a:gd name="T0" fmla="*/ 150 w 246"/>
                <a:gd name="T1" fmla="*/ 438 h 438"/>
                <a:gd name="T2" fmla="*/ 132 w 246"/>
                <a:gd name="T3" fmla="*/ 414 h 438"/>
                <a:gd name="T4" fmla="*/ 126 w 246"/>
                <a:gd name="T5" fmla="*/ 384 h 438"/>
                <a:gd name="T6" fmla="*/ 72 w 246"/>
                <a:gd name="T7" fmla="*/ 348 h 438"/>
                <a:gd name="T8" fmla="*/ 84 w 246"/>
                <a:gd name="T9" fmla="*/ 294 h 438"/>
                <a:gd name="T10" fmla="*/ 66 w 246"/>
                <a:gd name="T11" fmla="*/ 288 h 438"/>
                <a:gd name="T12" fmla="*/ 54 w 246"/>
                <a:gd name="T13" fmla="*/ 294 h 438"/>
                <a:gd name="T14" fmla="*/ 42 w 246"/>
                <a:gd name="T15" fmla="*/ 264 h 438"/>
                <a:gd name="T16" fmla="*/ 18 w 246"/>
                <a:gd name="T17" fmla="*/ 240 h 438"/>
                <a:gd name="T18" fmla="*/ 0 w 246"/>
                <a:gd name="T19" fmla="*/ 222 h 438"/>
                <a:gd name="T20" fmla="*/ 0 w 246"/>
                <a:gd name="T21" fmla="*/ 168 h 438"/>
                <a:gd name="T22" fmla="*/ 18 w 246"/>
                <a:gd name="T23" fmla="*/ 156 h 438"/>
                <a:gd name="T24" fmla="*/ 24 w 246"/>
                <a:gd name="T25" fmla="*/ 132 h 438"/>
                <a:gd name="T26" fmla="*/ 18 w 246"/>
                <a:gd name="T27" fmla="*/ 96 h 438"/>
                <a:gd name="T28" fmla="*/ 54 w 246"/>
                <a:gd name="T29" fmla="*/ 84 h 438"/>
                <a:gd name="T30" fmla="*/ 66 w 246"/>
                <a:gd name="T31" fmla="*/ 60 h 438"/>
                <a:gd name="T32" fmla="*/ 66 w 246"/>
                <a:gd name="T33" fmla="*/ 42 h 438"/>
                <a:gd name="T34" fmla="*/ 36 w 246"/>
                <a:gd name="T35" fmla="*/ 12 h 438"/>
                <a:gd name="T36" fmla="*/ 48 w 246"/>
                <a:gd name="T37" fmla="*/ 12 h 438"/>
                <a:gd name="T38" fmla="*/ 198 w 246"/>
                <a:gd name="T39" fmla="*/ 0 h 438"/>
                <a:gd name="T40" fmla="*/ 222 w 246"/>
                <a:gd name="T41" fmla="*/ 60 h 438"/>
                <a:gd name="T42" fmla="*/ 240 w 246"/>
                <a:gd name="T43" fmla="*/ 246 h 438"/>
                <a:gd name="T44" fmla="*/ 228 w 246"/>
                <a:gd name="T45" fmla="*/ 264 h 438"/>
                <a:gd name="T46" fmla="*/ 246 w 246"/>
                <a:gd name="T47" fmla="*/ 294 h 438"/>
                <a:gd name="T48" fmla="*/ 216 w 246"/>
                <a:gd name="T49" fmla="*/ 336 h 438"/>
                <a:gd name="T50" fmla="*/ 216 w 246"/>
                <a:gd name="T51" fmla="*/ 366 h 438"/>
                <a:gd name="T52" fmla="*/ 210 w 246"/>
                <a:gd name="T53" fmla="*/ 378 h 438"/>
                <a:gd name="T54" fmla="*/ 216 w 246"/>
                <a:gd name="T55" fmla="*/ 390 h 438"/>
                <a:gd name="T56" fmla="*/ 192 w 246"/>
                <a:gd name="T57" fmla="*/ 402 h 438"/>
                <a:gd name="T58" fmla="*/ 198 w 246"/>
                <a:gd name="T59" fmla="*/ 426 h 438"/>
                <a:gd name="T60" fmla="*/ 162 w 246"/>
                <a:gd name="T61" fmla="*/ 414 h 438"/>
                <a:gd name="T62" fmla="*/ 150 w 246"/>
                <a:gd name="T63" fmla="*/ 432 h 438"/>
                <a:gd name="T64" fmla="*/ 150 w 246"/>
                <a:gd name="T65" fmla="*/ 438 h 4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438"/>
                <a:gd name="T101" fmla="*/ 246 w 246"/>
                <a:gd name="T102" fmla="*/ 438 h 4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438">
                  <a:moveTo>
                    <a:pt x="150" y="438"/>
                  </a:moveTo>
                  <a:lnTo>
                    <a:pt x="132" y="414"/>
                  </a:lnTo>
                  <a:lnTo>
                    <a:pt x="126" y="384"/>
                  </a:lnTo>
                  <a:lnTo>
                    <a:pt x="72" y="348"/>
                  </a:lnTo>
                  <a:lnTo>
                    <a:pt x="84" y="294"/>
                  </a:lnTo>
                  <a:lnTo>
                    <a:pt x="66" y="288"/>
                  </a:lnTo>
                  <a:lnTo>
                    <a:pt x="54" y="294"/>
                  </a:lnTo>
                  <a:lnTo>
                    <a:pt x="42" y="264"/>
                  </a:lnTo>
                  <a:lnTo>
                    <a:pt x="18" y="240"/>
                  </a:lnTo>
                  <a:lnTo>
                    <a:pt x="0" y="222"/>
                  </a:lnTo>
                  <a:lnTo>
                    <a:pt x="0" y="168"/>
                  </a:lnTo>
                  <a:lnTo>
                    <a:pt x="18" y="156"/>
                  </a:lnTo>
                  <a:lnTo>
                    <a:pt x="24" y="132"/>
                  </a:lnTo>
                  <a:lnTo>
                    <a:pt x="18" y="96"/>
                  </a:lnTo>
                  <a:lnTo>
                    <a:pt x="54" y="84"/>
                  </a:lnTo>
                  <a:lnTo>
                    <a:pt x="66" y="60"/>
                  </a:lnTo>
                  <a:lnTo>
                    <a:pt x="66" y="42"/>
                  </a:lnTo>
                  <a:lnTo>
                    <a:pt x="36" y="12"/>
                  </a:lnTo>
                  <a:lnTo>
                    <a:pt x="48" y="12"/>
                  </a:lnTo>
                  <a:lnTo>
                    <a:pt x="198" y="0"/>
                  </a:lnTo>
                  <a:lnTo>
                    <a:pt x="222" y="60"/>
                  </a:lnTo>
                  <a:lnTo>
                    <a:pt x="240" y="246"/>
                  </a:lnTo>
                  <a:lnTo>
                    <a:pt x="228" y="264"/>
                  </a:lnTo>
                  <a:lnTo>
                    <a:pt x="246" y="294"/>
                  </a:lnTo>
                  <a:lnTo>
                    <a:pt x="216" y="336"/>
                  </a:lnTo>
                  <a:lnTo>
                    <a:pt x="216" y="366"/>
                  </a:lnTo>
                  <a:lnTo>
                    <a:pt x="210" y="378"/>
                  </a:lnTo>
                  <a:lnTo>
                    <a:pt x="216" y="390"/>
                  </a:lnTo>
                  <a:lnTo>
                    <a:pt x="192" y="402"/>
                  </a:lnTo>
                  <a:lnTo>
                    <a:pt x="198" y="426"/>
                  </a:lnTo>
                  <a:lnTo>
                    <a:pt x="162" y="414"/>
                  </a:lnTo>
                  <a:lnTo>
                    <a:pt x="150" y="432"/>
                  </a:lnTo>
                  <a:lnTo>
                    <a:pt x="150" y="438"/>
                  </a:lnTo>
                  <a:close/>
                </a:path>
              </a:pathLst>
            </a:custGeom>
            <a:solidFill>
              <a:srgbClr val="FF4500"/>
            </a:solidFill>
            <a:ln w="9525">
              <a:solidFill>
                <a:srgbClr val="FF4500"/>
              </a:solidFill>
              <a:prstDash val="solid"/>
              <a:round/>
              <a:headEnd/>
              <a:tailEnd/>
            </a:ln>
          </p:spPr>
          <p:txBody>
            <a:bodyPr/>
            <a:lstStyle/>
            <a:p>
              <a:endParaRPr lang="en-US"/>
            </a:p>
          </p:txBody>
        </p:sp>
        <p:sp>
          <p:nvSpPr>
            <p:cNvPr id="15404" name="Freeform 169"/>
            <p:cNvSpPr>
              <a:spLocks/>
            </p:cNvSpPr>
            <p:nvPr/>
          </p:nvSpPr>
          <p:spPr bwMode="auto">
            <a:xfrm>
              <a:off x="3183" y="1842"/>
              <a:ext cx="246" cy="444"/>
            </a:xfrm>
            <a:custGeom>
              <a:avLst/>
              <a:gdLst>
                <a:gd name="T0" fmla="*/ 150 w 246"/>
                <a:gd name="T1" fmla="*/ 438 h 444"/>
                <a:gd name="T2" fmla="*/ 132 w 246"/>
                <a:gd name="T3" fmla="*/ 414 h 444"/>
                <a:gd name="T4" fmla="*/ 126 w 246"/>
                <a:gd name="T5" fmla="*/ 384 h 444"/>
                <a:gd name="T6" fmla="*/ 72 w 246"/>
                <a:gd name="T7" fmla="*/ 348 h 444"/>
                <a:gd name="T8" fmla="*/ 84 w 246"/>
                <a:gd name="T9" fmla="*/ 294 h 444"/>
                <a:gd name="T10" fmla="*/ 66 w 246"/>
                <a:gd name="T11" fmla="*/ 288 h 444"/>
                <a:gd name="T12" fmla="*/ 54 w 246"/>
                <a:gd name="T13" fmla="*/ 294 h 444"/>
                <a:gd name="T14" fmla="*/ 42 w 246"/>
                <a:gd name="T15" fmla="*/ 264 h 444"/>
                <a:gd name="T16" fmla="*/ 18 w 246"/>
                <a:gd name="T17" fmla="*/ 240 h 444"/>
                <a:gd name="T18" fmla="*/ 0 w 246"/>
                <a:gd name="T19" fmla="*/ 222 h 444"/>
                <a:gd name="T20" fmla="*/ 0 w 246"/>
                <a:gd name="T21" fmla="*/ 168 h 444"/>
                <a:gd name="T22" fmla="*/ 18 w 246"/>
                <a:gd name="T23" fmla="*/ 156 h 444"/>
                <a:gd name="T24" fmla="*/ 24 w 246"/>
                <a:gd name="T25" fmla="*/ 132 h 444"/>
                <a:gd name="T26" fmla="*/ 18 w 246"/>
                <a:gd name="T27" fmla="*/ 96 h 444"/>
                <a:gd name="T28" fmla="*/ 54 w 246"/>
                <a:gd name="T29" fmla="*/ 84 h 444"/>
                <a:gd name="T30" fmla="*/ 66 w 246"/>
                <a:gd name="T31" fmla="*/ 60 h 444"/>
                <a:gd name="T32" fmla="*/ 66 w 246"/>
                <a:gd name="T33" fmla="*/ 42 h 444"/>
                <a:gd name="T34" fmla="*/ 36 w 246"/>
                <a:gd name="T35" fmla="*/ 12 h 444"/>
                <a:gd name="T36" fmla="*/ 48 w 246"/>
                <a:gd name="T37" fmla="*/ 12 h 444"/>
                <a:gd name="T38" fmla="*/ 198 w 246"/>
                <a:gd name="T39" fmla="*/ 0 h 444"/>
                <a:gd name="T40" fmla="*/ 222 w 246"/>
                <a:gd name="T41" fmla="*/ 60 h 444"/>
                <a:gd name="T42" fmla="*/ 240 w 246"/>
                <a:gd name="T43" fmla="*/ 246 h 444"/>
                <a:gd name="T44" fmla="*/ 228 w 246"/>
                <a:gd name="T45" fmla="*/ 264 h 444"/>
                <a:gd name="T46" fmla="*/ 246 w 246"/>
                <a:gd name="T47" fmla="*/ 294 h 444"/>
                <a:gd name="T48" fmla="*/ 216 w 246"/>
                <a:gd name="T49" fmla="*/ 336 h 444"/>
                <a:gd name="T50" fmla="*/ 216 w 246"/>
                <a:gd name="T51" fmla="*/ 366 h 444"/>
                <a:gd name="T52" fmla="*/ 210 w 246"/>
                <a:gd name="T53" fmla="*/ 378 h 444"/>
                <a:gd name="T54" fmla="*/ 216 w 246"/>
                <a:gd name="T55" fmla="*/ 390 h 444"/>
                <a:gd name="T56" fmla="*/ 192 w 246"/>
                <a:gd name="T57" fmla="*/ 402 h 444"/>
                <a:gd name="T58" fmla="*/ 198 w 246"/>
                <a:gd name="T59" fmla="*/ 426 h 444"/>
                <a:gd name="T60" fmla="*/ 162 w 246"/>
                <a:gd name="T61" fmla="*/ 414 h 444"/>
                <a:gd name="T62" fmla="*/ 150 w 246"/>
                <a:gd name="T63" fmla="*/ 432 h 444"/>
                <a:gd name="T64" fmla="*/ 150 w 246"/>
                <a:gd name="T65" fmla="*/ 438 h 444"/>
                <a:gd name="T66" fmla="*/ 150 w 246"/>
                <a:gd name="T67" fmla="*/ 444 h 44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6"/>
                <a:gd name="T103" fmla="*/ 0 h 444"/>
                <a:gd name="T104" fmla="*/ 246 w 246"/>
                <a:gd name="T105" fmla="*/ 444 h 44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6" h="444">
                  <a:moveTo>
                    <a:pt x="150" y="438"/>
                  </a:moveTo>
                  <a:lnTo>
                    <a:pt x="132" y="414"/>
                  </a:lnTo>
                  <a:lnTo>
                    <a:pt x="126" y="384"/>
                  </a:lnTo>
                  <a:lnTo>
                    <a:pt x="72" y="348"/>
                  </a:lnTo>
                  <a:lnTo>
                    <a:pt x="84" y="294"/>
                  </a:lnTo>
                  <a:lnTo>
                    <a:pt x="66" y="288"/>
                  </a:lnTo>
                  <a:lnTo>
                    <a:pt x="54" y="294"/>
                  </a:lnTo>
                  <a:lnTo>
                    <a:pt x="42" y="264"/>
                  </a:lnTo>
                  <a:lnTo>
                    <a:pt x="18" y="240"/>
                  </a:lnTo>
                  <a:lnTo>
                    <a:pt x="0" y="222"/>
                  </a:lnTo>
                  <a:lnTo>
                    <a:pt x="0" y="168"/>
                  </a:lnTo>
                  <a:lnTo>
                    <a:pt x="18" y="156"/>
                  </a:lnTo>
                  <a:lnTo>
                    <a:pt x="24" y="132"/>
                  </a:lnTo>
                  <a:lnTo>
                    <a:pt x="18" y="96"/>
                  </a:lnTo>
                  <a:lnTo>
                    <a:pt x="54" y="84"/>
                  </a:lnTo>
                  <a:lnTo>
                    <a:pt x="66" y="60"/>
                  </a:lnTo>
                  <a:lnTo>
                    <a:pt x="66" y="42"/>
                  </a:lnTo>
                  <a:lnTo>
                    <a:pt x="36" y="12"/>
                  </a:lnTo>
                  <a:lnTo>
                    <a:pt x="48" y="12"/>
                  </a:lnTo>
                  <a:lnTo>
                    <a:pt x="198" y="0"/>
                  </a:lnTo>
                  <a:lnTo>
                    <a:pt x="222" y="60"/>
                  </a:lnTo>
                  <a:lnTo>
                    <a:pt x="240" y="246"/>
                  </a:lnTo>
                  <a:lnTo>
                    <a:pt x="228" y="264"/>
                  </a:lnTo>
                  <a:lnTo>
                    <a:pt x="246" y="294"/>
                  </a:lnTo>
                  <a:lnTo>
                    <a:pt x="216" y="336"/>
                  </a:lnTo>
                  <a:lnTo>
                    <a:pt x="216" y="366"/>
                  </a:lnTo>
                  <a:lnTo>
                    <a:pt x="210" y="378"/>
                  </a:lnTo>
                  <a:lnTo>
                    <a:pt x="216" y="390"/>
                  </a:lnTo>
                  <a:lnTo>
                    <a:pt x="192" y="402"/>
                  </a:lnTo>
                  <a:lnTo>
                    <a:pt x="198" y="426"/>
                  </a:lnTo>
                  <a:lnTo>
                    <a:pt x="162" y="414"/>
                  </a:lnTo>
                  <a:lnTo>
                    <a:pt x="150" y="432"/>
                  </a:lnTo>
                  <a:lnTo>
                    <a:pt x="150" y="438"/>
                  </a:lnTo>
                  <a:lnTo>
                    <a:pt x="150" y="444"/>
                  </a:lnTo>
                </a:path>
              </a:pathLst>
            </a:custGeom>
            <a:noFill/>
            <a:ln w="9525">
              <a:solidFill>
                <a:srgbClr val="000000"/>
              </a:solidFill>
              <a:prstDash val="solid"/>
              <a:round/>
              <a:headEnd/>
              <a:tailEnd/>
            </a:ln>
          </p:spPr>
          <p:txBody>
            <a:bodyPr/>
            <a:lstStyle/>
            <a:p>
              <a:endParaRPr lang="en-US"/>
            </a:p>
          </p:txBody>
        </p:sp>
        <p:sp>
          <p:nvSpPr>
            <p:cNvPr id="15405" name="Freeform 170"/>
            <p:cNvSpPr>
              <a:spLocks/>
            </p:cNvSpPr>
            <p:nvPr/>
          </p:nvSpPr>
          <p:spPr bwMode="auto">
            <a:xfrm>
              <a:off x="3399" y="1884"/>
              <a:ext cx="186" cy="324"/>
            </a:xfrm>
            <a:custGeom>
              <a:avLst/>
              <a:gdLst>
                <a:gd name="T0" fmla="*/ 0 w 186"/>
                <a:gd name="T1" fmla="*/ 324 h 324"/>
                <a:gd name="T2" fmla="*/ 0 w 186"/>
                <a:gd name="T3" fmla="*/ 294 h 324"/>
                <a:gd name="T4" fmla="*/ 30 w 186"/>
                <a:gd name="T5" fmla="*/ 252 h 324"/>
                <a:gd name="T6" fmla="*/ 12 w 186"/>
                <a:gd name="T7" fmla="*/ 222 h 324"/>
                <a:gd name="T8" fmla="*/ 24 w 186"/>
                <a:gd name="T9" fmla="*/ 204 h 324"/>
                <a:gd name="T10" fmla="*/ 6 w 186"/>
                <a:gd name="T11" fmla="*/ 18 h 324"/>
                <a:gd name="T12" fmla="*/ 24 w 186"/>
                <a:gd name="T13" fmla="*/ 24 h 324"/>
                <a:gd name="T14" fmla="*/ 48 w 186"/>
                <a:gd name="T15" fmla="*/ 12 h 324"/>
                <a:gd name="T16" fmla="*/ 162 w 186"/>
                <a:gd name="T17" fmla="*/ 0 h 324"/>
                <a:gd name="T18" fmla="*/ 186 w 186"/>
                <a:gd name="T19" fmla="*/ 204 h 324"/>
                <a:gd name="T20" fmla="*/ 186 w 186"/>
                <a:gd name="T21" fmla="*/ 228 h 324"/>
                <a:gd name="T22" fmla="*/ 150 w 186"/>
                <a:gd name="T23" fmla="*/ 240 h 324"/>
                <a:gd name="T24" fmla="*/ 156 w 186"/>
                <a:gd name="T25" fmla="*/ 252 h 324"/>
                <a:gd name="T26" fmla="*/ 126 w 186"/>
                <a:gd name="T27" fmla="*/ 300 h 324"/>
                <a:gd name="T28" fmla="*/ 108 w 186"/>
                <a:gd name="T29" fmla="*/ 300 h 324"/>
                <a:gd name="T30" fmla="*/ 102 w 186"/>
                <a:gd name="T31" fmla="*/ 288 h 324"/>
                <a:gd name="T32" fmla="*/ 84 w 186"/>
                <a:gd name="T33" fmla="*/ 312 h 324"/>
                <a:gd name="T34" fmla="*/ 72 w 186"/>
                <a:gd name="T35" fmla="*/ 306 h 324"/>
                <a:gd name="T36" fmla="*/ 60 w 186"/>
                <a:gd name="T37" fmla="*/ 324 h 324"/>
                <a:gd name="T38" fmla="*/ 24 w 186"/>
                <a:gd name="T39" fmla="*/ 312 h 324"/>
                <a:gd name="T40" fmla="*/ 24 w 186"/>
                <a:gd name="T41" fmla="*/ 324 h 324"/>
                <a:gd name="T42" fmla="*/ 12 w 186"/>
                <a:gd name="T43" fmla="*/ 318 h 324"/>
                <a:gd name="T44" fmla="*/ 6 w 186"/>
                <a:gd name="T45" fmla="*/ 324 h 324"/>
                <a:gd name="T46" fmla="*/ 0 w 186"/>
                <a:gd name="T47" fmla="*/ 324 h 3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86"/>
                <a:gd name="T73" fmla="*/ 0 h 324"/>
                <a:gd name="T74" fmla="*/ 186 w 186"/>
                <a:gd name="T75" fmla="*/ 324 h 3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86" h="324">
                  <a:moveTo>
                    <a:pt x="0" y="324"/>
                  </a:moveTo>
                  <a:lnTo>
                    <a:pt x="0" y="294"/>
                  </a:lnTo>
                  <a:lnTo>
                    <a:pt x="30" y="252"/>
                  </a:lnTo>
                  <a:lnTo>
                    <a:pt x="12" y="222"/>
                  </a:lnTo>
                  <a:lnTo>
                    <a:pt x="24" y="204"/>
                  </a:lnTo>
                  <a:lnTo>
                    <a:pt x="6" y="18"/>
                  </a:lnTo>
                  <a:lnTo>
                    <a:pt x="24" y="24"/>
                  </a:lnTo>
                  <a:lnTo>
                    <a:pt x="48" y="12"/>
                  </a:lnTo>
                  <a:lnTo>
                    <a:pt x="162" y="0"/>
                  </a:lnTo>
                  <a:lnTo>
                    <a:pt x="186" y="204"/>
                  </a:lnTo>
                  <a:lnTo>
                    <a:pt x="186" y="228"/>
                  </a:lnTo>
                  <a:lnTo>
                    <a:pt x="150" y="240"/>
                  </a:lnTo>
                  <a:lnTo>
                    <a:pt x="156" y="252"/>
                  </a:lnTo>
                  <a:lnTo>
                    <a:pt x="126" y="300"/>
                  </a:lnTo>
                  <a:lnTo>
                    <a:pt x="108" y="300"/>
                  </a:lnTo>
                  <a:lnTo>
                    <a:pt x="102" y="288"/>
                  </a:lnTo>
                  <a:lnTo>
                    <a:pt x="84" y="312"/>
                  </a:lnTo>
                  <a:lnTo>
                    <a:pt x="72" y="306"/>
                  </a:lnTo>
                  <a:lnTo>
                    <a:pt x="60" y="324"/>
                  </a:lnTo>
                  <a:lnTo>
                    <a:pt x="24" y="312"/>
                  </a:lnTo>
                  <a:lnTo>
                    <a:pt x="24" y="324"/>
                  </a:lnTo>
                  <a:lnTo>
                    <a:pt x="12" y="318"/>
                  </a:lnTo>
                  <a:lnTo>
                    <a:pt x="6" y="324"/>
                  </a:lnTo>
                  <a:lnTo>
                    <a:pt x="0" y="324"/>
                  </a:lnTo>
                  <a:close/>
                </a:path>
              </a:pathLst>
            </a:custGeom>
            <a:solidFill>
              <a:srgbClr val="FF4500"/>
            </a:solidFill>
            <a:ln w="9525">
              <a:solidFill>
                <a:srgbClr val="FF4500"/>
              </a:solidFill>
              <a:prstDash val="solid"/>
              <a:round/>
              <a:headEnd/>
              <a:tailEnd/>
            </a:ln>
          </p:spPr>
          <p:txBody>
            <a:bodyPr/>
            <a:lstStyle/>
            <a:p>
              <a:endParaRPr lang="en-US"/>
            </a:p>
          </p:txBody>
        </p:sp>
        <p:sp>
          <p:nvSpPr>
            <p:cNvPr id="15406" name="Freeform 171"/>
            <p:cNvSpPr>
              <a:spLocks/>
            </p:cNvSpPr>
            <p:nvPr/>
          </p:nvSpPr>
          <p:spPr bwMode="auto">
            <a:xfrm>
              <a:off x="3399" y="1884"/>
              <a:ext cx="186" cy="330"/>
            </a:xfrm>
            <a:custGeom>
              <a:avLst/>
              <a:gdLst>
                <a:gd name="T0" fmla="*/ 0 w 186"/>
                <a:gd name="T1" fmla="*/ 324 h 330"/>
                <a:gd name="T2" fmla="*/ 0 w 186"/>
                <a:gd name="T3" fmla="*/ 294 h 330"/>
                <a:gd name="T4" fmla="*/ 30 w 186"/>
                <a:gd name="T5" fmla="*/ 252 h 330"/>
                <a:gd name="T6" fmla="*/ 12 w 186"/>
                <a:gd name="T7" fmla="*/ 222 h 330"/>
                <a:gd name="T8" fmla="*/ 24 w 186"/>
                <a:gd name="T9" fmla="*/ 204 h 330"/>
                <a:gd name="T10" fmla="*/ 6 w 186"/>
                <a:gd name="T11" fmla="*/ 18 h 330"/>
                <a:gd name="T12" fmla="*/ 24 w 186"/>
                <a:gd name="T13" fmla="*/ 24 h 330"/>
                <a:gd name="T14" fmla="*/ 48 w 186"/>
                <a:gd name="T15" fmla="*/ 12 h 330"/>
                <a:gd name="T16" fmla="*/ 162 w 186"/>
                <a:gd name="T17" fmla="*/ 0 h 330"/>
                <a:gd name="T18" fmla="*/ 186 w 186"/>
                <a:gd name="T19" fmla="*/ 204 h 330"/>
                <a:gd name="T20" fmla="*/ 186 w 186"/>
                <a:gd name="T21" fmla="*/ 228 h 330"/>
                <a:gd name="T22" fmla="*/ 150 w 186"/>
                <a:gd name="T23" fmla="*/ 240 h 330"/>
                <a:gd name="T24" fmla="*/ 156 w 186"/>
                <a:gd name="T25" fmla="*/ 252 h 330"/>
                <a:gd name="T26" fmla="*/ 126 w 186"/>
                <a:gd name="T27" fmla="*/ 300 h 330"/>
                <a:gd name="T28" fmla="*/ 108 w 186"/>
                <a:gd name="T29" fmla="*/ 300 h 330"/>
                <a:gd name="T30" fmla="*/ 102 w 186"/>
                <a:gd name="T31" fmla="*/ 288 h 330"/>
                <a:gd name="T32" fmla="*/ 84 w 186"/>
                <a:gd name="T33" fmla="*/ 312 h 330"/>
                <a:gd name="T34" fmla="*/ 72 w 186"/>
                <a:gd name="T35" fmla="*/ 306 h 330"/>
                <a:gd name="T36" fmla="*/ 60 w 186"/>
                <a:gd name="T37" fmla="*/ 324 h 330"/>
                <a:gd name="T38" fmla="*/ 24 w 186"/>
                <a:gd name="T39" fmla="*/ 312 h 330"/>
                <a:gd name="T40" fmla="*/ 24 w 186"/>
                <a:gd name="T41" fmla="*/ 324 h 330"/>
                <a:gd name="T42" fmla="*/ 12 w 186"/>
                <a:gd name="T43" fmla="*/ 318 h 330"/>
                <a:gd name="T44" fmla="*/ 6 w 186"/>
                <a:gd name="T45" fmla="*/ 324 h 330"/>
                <a:gd name="T46" fmla="*/ 0 w 186"/>
                <a:gd name="T47" fmla="*/ 324 h 330"/>
                <a:gd name="T48" fmla="*/ 0 w 186"/>
                <a:gd name="T49" fmla="*/ 330 h 33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6"/>
                <a:gd name="T76" fmla="*/ 0 h 330"/>
                <a:gd name="T77" fmla="*/ 186 w 186"/>
                <a:gd name="T78" fmla="*/ 330 h 33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6" h="330">
                  <a:moveTo>
                    <a:pt x="0" y="324"/>
                  </a:moveTo>
                  <a:lnTo>
                    <a:pt x="0" y="294"/>
                  </a:lnTo>
                  <a:lnTo>
                    <a:pt x="30" y="252"/>
                  </a:lnTo>
                  <a:lnTo>
                    <a:pt x="12" y="222"/>
                  </a:lnTo>
                  <a:lnTo>
                    <a:pt x="24" y="204"/>
                  </a:lnTo>
                  <a:lnTo>
                    <a:pt x="6" y="18"/>
                  </a:lnTo>
                  <a:lnTo>
                    <a:pt x="24" y="24"/>
                  </a:lnTo>
                  <a:lnTo>
                    <a:pt x="48" y="12"/>
                  </a:lnTo>
                  <a:lnTo>
                    <a:pt x="162" y="0"/>
                  </a:lnTo>
                  <a:lnTo>
                    <a:pt x="186" y="204"/>
                  </a:lnTo>
                  <a:lnTo>
                    <a:pt x="186" y="228"/>
                  </a:lnTo>
                  <a:lnTo>
                    <a:pt x="150" y="240"/>
                  </a:lnTo>
                  <a:lnTo>
                    <a:pt x="156" y="252"/>
                  </a:lnTo>
                  <a:lnTo>
                    <a:pt x="126" y="300"/>
                  </a:lnTo>
                  <a:lnTo>
                    <a:pt x="108" y="300"/>
                  </a:lnTo>
                  <a:lnTo>
                    <a:pt x="102" y="288"/>
                  </a:lnTo>
                  <a:lnTo>
                    <a:pt x="84" y="312"/>
                  </a:lnTo>
                  <a:lnTo>
                    <a:pt x="72" y="306"/>
                  </a:lnTo>
                  <a:lnTo>
                    <a:pt x="60" y="324"/>
                  </a:lnTo>
                  <a:lnTo>
                    <a:pt x="24" y="312"/>
                  </a:lnTo>
                  <a:lnTo>
                    <a:pt x="24" y="324"/>
                  </a:lnTo>
                  <a:lnTo>
                    <a:pt x="12" y="318"/>
                  </a:lnTo>
                  <a:lnTo>
                    <a:pt x="6" y="324"/>
                  </a:lnTo>
                  <a:lnTo>
                    <a:pt x="0" y="324"/>
                  </a:lnTo>
                  <a:lnTo>
                    <a:pt x="0" y="330"/>
                  </a:lnTo>
                </a:path>
              </a:pathLst>
            </a:custGeom>
            <a:noFill/>
            <a:ln w="9525">
              <a:solidFill>
                <a:srgbClr val="000000"/>
              </a:solidFill>
              <a:prstDash val="solid"/>
              <a:round/>
              <a:headEnd/>
              <a:tailEnd/>
            </a:ln>
          </p:spPr>
          <p:txBody>
            <a:bodyPr/>
            <a:lstStyle/>
            <a:p>
              <a:endParaRPr lang="en-US"/>
            </a:p>
          </p:txBody>
        </p:sp>
        <p:sp>
          <p:nvSpPr>
            <p:cNvPr id="15407" name="Freeform 172"/>
            <p:cNvSpPr>
              <a:spLocks/>
            </p:cNvSpPr>
            <p:nvPr/>
          </p:nvSpPr>
          <p:spPr bwMode="auto">
            <a:xfrm>
              <a:off x="2877" y="1776"/>
              <a:ext cx="372" cy="246"/>
            </a:xfrm>
            <a:custGeom>
              <a:avLst/>
              <a:gdLst>
                <a:gd name="T0" fmla="*/ 306 w 372"/>
                <a:gd name="T1" fmla="*/ 246 h 246"/>
                <a:gd name="T2" fmla="*/ 288 w 372"/>
                <a:gd name="T3" fmla="*/ 228 h 246"/>
                <a:gd name="T4" fmla="*/ 54 w 372"/>
                <a:gd name="T5" fmla="*/ 234 h 246"/>
                <a:gd name="T6" fmla="*/ 42 w 372"/>
                <a:gd name="T7" fmla="*/ 180 h 246"/>
                <a:gd name="T8" fmla="*/ 12 w 372"/>
                <a:gd name="T9" fmla="*/ 90 h 246"/>
                <a:gd name="T10" fmla="*/ 0 w 372"/>
                <a:gd name="T11" fmla="*/ 66 h 246"/>
                <a:gd name="T12" fmla="*/ 12 w 372"/>
                <a:gd name="T13" fmla="*/ 36 h 246"/>
                <a:gd name="T14" fmla="*/ 6 w 372"/>
                <a:gd name="T15" fmla="*/ 12 h 246"/>
                <a:gd name="T16" fmla="*/ 12 w 372"/>
                <a:gd name="T17" fmla="*/ 6 h 246"/>
                <a:gd name="T18" fmla="*/ 306 w 372"/>
                <a:gd name="T19" fmla="*/ 0 h 246"/>
                <a:gd name="T20" fmla="*/ 318 w 372"/>
                <a:gd name="T21" fmla="*/ 18 h 246"/>
                <a:gd name="T22" fmla="*/ 312 w 372"/>
                <a:gd name="T23" fmla="*/ 36 h 246"/>
                <a:gd name="T24" fmla="*/ 318 w 372"/>
                <a:gd name="T25" fmla="*/ 60 h 246"/>
                <a:gd name="T26" fmla="*/ 342 w 372"/>
                <a:gd name="T27" fmla="*/ 78 h 246"/>
                <a:gd name="T28" fmla="*/ 372 w 372"/>
                <a:gd name="T29" fmla="*/ 108 h 246"/>
                <a:gd name="T30" fmla="*/ 372 w 372"/>
                <a:gd name="T31" fmla="*/ 126 h 246"/>
                <a:gd name="T32" fmla="*/ 360 w 372"/>
                <a:gd name="T33" fmla="*/ 150 h 246"/>
                <a:gd name="T34" fmla="*/ 324 w 372"/>
                <a:gd name="T35" fmla="*/ 162 h 246"/>
                <a:gd name="T36" fmla="*/ 330 w 372"/>
                <a:gd name="T37" fmla="*/ 198 h 246"/>
                <a:gd name="T38" fmla="*/ 324 w 372"/>
                <a:gd name="T39" fmla="*/ 222 h 246"/>
                <a:gd name="T40" fmla="*/ 306 w 372"/>
                <a:gd name="T41" fmla="*/ 234 h 246"/>
                <a:gd name="T42" fmla="*/ 306 w 372"/>
                <a:gd name="T43" fmla="*/ 246 h 2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72"/>
                <a:gd name="T67" fmla="*/ 0 h 246"/>
                <a:gd name="T68" fmla="*/ 372 w 372"/>
                <a:gd name="T69" fmla="*/ 246 h 24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72" h="246">
                  <a:moveTo>
                    <a:pt x="306" y="246"/>
                  </a:moveTo>
                  <a:lnTo>
                    <a:pt x="288" y="228"/>
                  </a:lnTo>
                  <a:lnTo>
                    <a:pt x="54" y="234"/>
                  </a:lnTo>
                  <a:lnTo>
                    <a:pt x="42" y="180"/>
                  </a:lnTo>
                  <a:lnTo>
                    <a:pt x="12" y="90"/>
                  </a:lnTo>
                  <a:lnTo>
                    <a:pt x="0" y="66"/>
                  </a:lnTo>
                  <a:lnTo>
                    <a:pt x="12" y="36"/>
                  </a:lnTo>
                  <a:lnTo>
                    <a:pt x="6" y="12"/>
                  </a:lnTo>
                  <a:lnTo>
                    <a:pt x="12" y="6"/>
                  </a:lnTo>
                  <a:lnTo>
                    <a:pt x="306" y="0"/>
                  </a:lnTo>
                  <a:lnTo>
                    <a:pt x="318" y="18"/>
                  </a:lnTo>
                  <a:lnTo>
                    <a:pt x="312" y="36"/>
                  </a:lnTo>
                  <a:lnTo>
                    <a:pt x="318" y="60"/>
                  </a:lnTo>
                  <a:lnTo>
                    <a:pt x="342" y="78"/>
                  </a:lnTo>
                  <a:lnTo>
                    <a:pt x="372" y="108"/>
                  </a:lnTo>
                  <a:lnTo>
                    <a:pt x="372" y="126"/>
                  </a:lnTo>
                  <a:lnTo>
                    <a:pt x="360" y="150"/>
                  </a:lnTo>
                  <a:lnTo>
                    <a:pt x="324" y="162"/>
                  </a:lnTo>
                  <a:lnTo>
                    <a:pt x="330" y="198"/>
                  </a:lnTo>
                  <a:lnTo>
                    <a:pt x="324" y="222"/>
                  </a:lnTo>
                  <a:lnTo>
                    <a:pt x="306" y="234"/>
                  </a:lnTo>
                  <a:lnTo>
                    <a:pt x="306" y="246"/>
                  </a:lnTo>
                  <a:close/>
                </a:path>
              </a:pathLst>
            </a:custGeom>
            <a:solidFill>
              <a:srgbClr val="FF8C00"/>
            </a:solidFill>
            <a:ln w="9525">
              <a:solidFill>
                <a:srgbClr val="FF8C00"/>
              </a:solidFill>
              <a:prstDash val="solid"/>
              <a:round/>
              <a:headEnd/>
              <a:tailEnd/>
            </a:ln>
          </p:spPr>
          <p:txBody>
            <a:bodyPr/>
            <a:lstStyle/>
            <a:p>
              <a:endParaRPr lang="en-US"/>
            </a:p>
          </p:txBody>
        </p:sp>
        <p:sp>
          <p:nvSpPr>
            <p:cNvPr id="15408" name="Freeform 173"/>
            <p:cNvSpPr>
              <a:spLocks/>
            </p:cNvSpPr>
            <p:nvPr/>
          </p:nvSpPr>
          <p:spPr bwMode="auto">
            <a:xfrm>
              <a:off x="2877" y="1776"/>
              <a:ext cx="372" cy="252"/>
            </a:xfrm>
            <a:custGeom>
              <a:avLst/>
              <a:gdLst>
                <a:gd name="T0" fmla="*/ 306 w 372"/>
                <a:gd name="T1" fmla="*/ 246 h 252"/>
                <a:gd name="T2" fmla="*/ 288 w 372"/>
                <a:gd name="T3" fmla="*/ 228 h 252"/>
                <a:gd name="T4" fmla="*/ 54 w 372"/>
                <a:gd name="T5" fmla="*/ 234 h 252"/>
                <a:gd name="T6" fmla="*/ 42 w 372"/>
                <a:gd name="T7" fmla="*/ 180 h 252"/>
                <a:gd name="T8" fmla="*/ 12 w 372"/>
                <a:gd name="T9" fmla="*/ 90 h 252"/>
                <a:gd name="T10" fmla="*/ 0 w 372"/>
                <a:gd name="T11" fmla="*/ 66 h 252"/>
                <a:gd name="T12" fmla="*/ 12 w 372"/>
                <a:gd name="T13" fmla="*/ 36 h 252"/>
                <a:gd name="T14" fmla="*/ 6 w 372"/>
                <a:gd name="T15" fmla="*/ 12 h 252"/>
                <a:gd name="T16" fmla="*/ 12 w 372"/>
                <a:gd name="T17" fmla="*/ 6 h 252"/>
                <a:gd name="T18" fmla="*/ 306 w 372"/>
                <a:gd name="T19" fmla="*/ 0 h 252"/>
                <a:gd name="T20" fmla="*/ 318 w 372"/>
                <a:gd name="T21" fmla="*/ 18 h 252"/>
                <a:gd name="T22" fmla="*/ 312 w 372"/>
                <a:gd name="T23" fmla="*/ 36 h 252"/>
                <a:gd name="T24" fmla="*/ 318 w 372"/>
                <a:gd name="T25" fmla="*/ 60 h 252"/>
                <a:gd name="T26" fmla="*/ 342 w 372"/>
                <a:gd name="T27" fmla="*/ 78 h 252"/>
                <a:gd name="T28" fmla="*/ 372 w 372"/>
                <a:gd name="T29" fmla="*/ 108 h 252"/>
                <a:gd name="T30" fmla="*/ 372 w 372"/>
                <a:gd name="T31" fmla="*/ 126 h 252"/>
                <a:gd name="T32" fmla="*/ 360 w 372"/>
                <a:gd name="T33" fmla="*/ 150 h 252"/>
                <a:gd name="T34" fmla="*/ 324 w 372"/>
                <a:gd name="T35" fmla="*/ 162 h 252"/>
                <a:gd name="T36" fmla="*/ 330 w 372"/>
                <a:gd name="T37" fmla="*/ 198 h 252"/>
                <a:gd name="T38" fmla="*/ 324 w 372"/>
                <a:gd name="T39" fmla="*/ 222 h 252"/>
                <a:gd name="T40" fmla="*/ 306 w 372"/>
                <a:gd name="T41" fmla="*/ 234 h 252"/>
                <a:gd name="T42" fmla="*/ 306 w 372"/>
                <a:gd name="T43" fmla="*/ 246 h 252"/>
                <a:gd name="T44" fmla="*/ 306 w 372"/>
                <a:gd name="T45" fmla="*/ 252 h 25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72"/>
                <a:gd name="T70" fmla="*/ 0 h 252"/>
                <a:gd name="T71" fmla="*/ 372 w 372"/>
                <a:gd name="T72" fmla="*/ 252 h 25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72" h="252">
                  <a:moveTo>
                    <a:pt x="306" y="246"/>
                  </a:moveTo>
                  <a:lnTo>
                    <a:pt x="288" y="228"/>
                  </a:lnTo>
                  <a:lnTo>
                    <a:pt x="54" y="234"/>
                  </a:lnTo>
                  <a:lnTo>
                    <a:pt x="42" y="180"/>
                  </a:lnTo>
                  <a:lnTo>
                    <a:pt x="12" y="90"/>
                  </a:lnTo>
                  <a:lnTo>
                    <a:pt x="0" y="66"/>
                  </a:lnTo>
                  <a:lnTo>
                    <a:pt x="12" y="36"/>
                  </a:lnTo>
                  <a:lnTo>
                    <a:pt x="6" y="12"/>
                  </a:lnTo>
                  <a:lnTo>
                    <a:pt x="12" y="6"/>
                  </a:lnTo>
                  <a:lnTo>
                    <a:pt x="306" y="0"/>
                  </a:lnTo>
                  <a:lnTo>
                    <a:pt x="318" y="18"/>
                  </a:lnTo>
                  <a:lnTo>
                    <a:pt x="312" y="36"/>
                  </a:lnTo>
                  <a:lnTo>
                    <a:pt x="318" y="60"/>
                  </a:lnTo>
                  <a:lnTo>
                    <a:pt x="342" y="78"/>
                  </a:lnTo>
                  <a:lnTo>
                    <a:pt x="372" y="108"/>
                  </a:lnTo>
                  <a:lnTo>
                    <a:pt x="372" y="126"/>
                  </a:lnTo>
                  <a:lnTo>
                    <a:pt x="360" y="150"/>
                  </a:lnTo>
                  <a:lnTo>
                    <a:pt x="324" y="162"/>
                  </a:lnTo>
                  <a:lnTo>
                    <a:pt x="330" y="198"/>
                  </a:lnTo>
                  <a:lnTo>
                    <a:pt x="324" y="222"/>
                  </a:lnTo>
                  <a:lnTo>
                    <a:pt x="306" y="234"/>
                  </a:lnTo>
                  <a:lnTo>
                    <a:pt x="306" y="246"/>
                  </a:lnTo>
                  <a:lnTo>
                    <a:pt x="306" y="252"/>
                  </a:lnTo>
                </a:path>
              </a:pathLst>
            </a:custGeom>
            <a:noFill/>
            <a:ln w="9525">
              <a:solidFill>
                <a:srgbClr val="000000"/>
              </a:solidFill>
              <a:prstDash val="solid"/>
              <a:round/>
              <a:headEnd/>
              <a:tailEnd/>
            </a:ln>
          </p:spPr>
          <p:txBody>
            <a:bodyPr/>
            <a:lstStyle/>
            <a:p>
              <a:endParaRPr lang="en-US"/>
            </a:p>
          </p:txBody>
        </p:sp>
        <p:sp>
          <p:nvSpPr>
            <p:cNvPr id="15409" name="Freeform 174"/>
            <p:cNvSpPr>
              <a:spLocks/>
            </p:cNvSpPr>
            <p:nvPr/>
          </p:nvSpPr>
          <p:spPr bwMode="auto">
            <a:xfrm>
              <a:off x="2541" y="2046"/>
              <a:ext cx="456" cy="246"/>
            </a:xfrm>
            <a:custGeom>
              <a:avLst/>
              <a:gdLst>
                <a:gd name="T0" fmla="*/ 414 w 456"/>
                <a:gd name="T1" fmla="*/ 12 h 246"/>
                <a:gd name="T2" fmla="*/ 438 w 456"/>
                <a:gd name="T3" fmla="*/ 24 h 246"/>
                <a:gd name="T4" fmla="*/ 426 w 456"/>
                <a:gd name="T5" fmla="*/ 48 h 246"/>
                <a:gd name="T6" fmla="*/ 456 w 456"/>
                <a:gd name="T7" fmla="*/ 78 h 246"/>
                <a:gd name="T8" fmla="*/ 456 w 456"/>
                <a:gd name="T9" fmla="*/ 246 h 246"/>
                <a:gd name="T10" fmla="*/ 0 w 456"/>
                <a:gd name="T11" fmla="*/ 234 h 246"/>
                <a:gd name="T12" fmla="*/ 12 w 456"/>
                <a:gd name="T13" fmla="*/ 0 h 246"/>
                <a:gd name="T14" fmla="*/ 414 w 456"/>
                <a:gd name="T15" fmla="*/ 12 h 246"/>
                <a:gd name="T16" fmla="*/ 0 60000 65536"/>
                <a:gd name="T17" fmla="*/ 0 60000 65536"/>
                <a:gd name="T18" fmla="*/ 0 60000 65536"/>
                <a:gd name="T19" fmla="*/ 0 60000 65536"/>
                <a:gd name="T20" fmla="*/ 0 60000 65536"/>
                <a:gd name="T21" fmla="*/ 0 60000 65536"/>
                <a:gd name="T22" fmla="*/ 0 60000 65536"/>
                <a:gd name="T23" fmla="*/ 0 60000 65536"/>
                <a:gd name="T24" fmla="*/ 0 w 456"/>
                <a:gd name="T25" fmla="*/ 0 h 246"/>
                <a:gd name="T26" fmla="*/ 456 w 456"/>
                <a:gd name="T27" fmla="*/ 246 h 24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56" h="246">
                  <a:moveTo>
                    <a:pt x="414" y="12"/>
                  </a:moveTo>
                  <a:lnTo>
                    <a:pt x="438" y="24"/>
                  </a:lnTo>
                  <a:lnTo>
                    <a:pt x="426" y="48"/>
                  </a:lnTo>
                  <a:lnTo>
                    <a:pt x="456" y="78"/>
                  </a:lnTo>
                  <a:lnTo>
                    <a:pt x="456" y="246"/>
                  </a:lnTo>
                  <a:lnTo>
                    <a:pt x="0" y="234"/>
                  </a:lnTo>
                  <a:lnTo>
                    <a:pt x="12" y="0"/>
                  </a:lnTo>
                  <a:lnTo>
                    <a:pt x="414" y="12"/>
                  </a:lnTo>
                  <a:close/>
                </a:path>
              </a:pathLst>
            </a:custGeom>
            <a:solidFill>
              <a:srgbClr val="FF8C00"/>
            </a:solidFill>
            <a:ln w="9525">
              <a:solidFill>
                <a:srgbClr val="FF8C00"/>
              </a:solidFill>
              <a:prstDash val="solid"/>
              <a:round/>
              <a:headEnd/>
              <a:tailEnd/>
            </a:ln>
          </p:spPr>
          <p:txBody>
            <a:bodyPr/>
            <a:lstStyle/>
            <a:p>
              <a:endParaRPr lang="en-US"/>
            </a:p>
          </p:txBody>
        </p:sp>
        <p:sp>
          <p:nvSpPr>
            <p:cNvPr id="15410" name="Freeform 175"/>
            <p:cNvSpPr>
              <a:spLocks/>
            </p:cNvSpPr>
            <p:nvPr/>
          </p:nvSpPr>
          <p:spPr bwMode="auto">
            <a:xfrm>
              <a:off x="2541" y="2046"/>
              <a:ext cx="456" cy="246"/>
            </a:xfrm>
            <a:custGeom>
              <a:avLst/>
              <a:gdLst>
                <a:gd name="T0" fmla="*/ 414 w 456"/>
                <a:gd name="T1" fmla="*/ 12 h 246"/>
                <a:gd name="T2" fmla="*/ 438 w 456"/>
                <a:gd name="T3" fmla="*/ 24 h 246"/>
                <a:gd name="T4" fmla="*/ 426 w 456"/>
                <a:gd name="T5" fmla="*/ 48 h 246"/>
                <a:gd name="T6" fmla="*/ 456 w 456"/>
                <a:gd name="T7" fmla="*/ 78 h 246"/>
                <a:gd name="T8" fmla="*/ 456 w 456"/>
                <a:gd name="T9" fmla="*/ 246 h 246"/>
                <a:gd name="T10" fmla="*/ 0 w 456"/>
                <a:gd name="T11" fmla="*/ 234 h 246"/>
                <a:gd name="T12" fmla="*/ 12 w 456"/>
                <a:gd name="T13" fmla="*/ 0 h 246"/>
                <a:gd name="T14" fmla="*/ 414 w 456"/>
                <a:gd name="T15" fmla="*/ 12 h 246"/>
                <a:gd name="T16" fmla="*/ 414 w 456"/>
                <a:gd name="T17" fmla="*/ 18 h 2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56"/>
                <a:gd name="T28" fmla="*/ 0 h 246"/>
                <a:gd name="T29" fmla="*/ 456 w 456"/>
                <a:gd name="T30" fmla="*/ 246 h 2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56" h="246">
                  <a:moveTo>
                    <a:pt x="414" y="12"/>
                  </a:moveTo>
                  <a:lnTo>
                    <a:pt x="438" y="24"/>
                  </a:lnTo>
                  <a:lnTo>
                    <a:pt x="426" y="48"/>
                  </a:lnTo>
                  <a:lnTo>
                    <a:pt x="456" y="78"/>
                  </a:lnTo>
                  <a:lnTo>
                    <a:pt x="456" y="246"/>
                  </a:lnTo>
                  <a:lnTo>
                    <a:pt x="0" y="234"/>
                  </a:lnTo>
                  <a:lnTo>
                    <a:pt x="12" y="0"/>
                  </a:lnTo>
                  <a:lnTo>
                    <a:pt x="414" y="12"/>
                  </a:lnTo>
                  <a:lnTo>
                    <a:pt x="414" y="18"/>
                  </a:lnTo>
                </a:path>
              </a:pathLst>
            </a:custGeom>
            <a:noFill/>
            <a:ln w="9525">
              <a:solidFill>
                <a:srgbClr val="000000"/>
              </a:solidFill>
              <a:prstDash val="solid"/>
              <a:round/>
              <a:headEnd/>
              <a:tailEnd/>
            </a:ln>
          </p:spPr>
          <p:txBody>
            <a:bodyPr/>
            <a:lstStyle/>
            <a:p>
              <a:endParaRPr lang="en-US"/>
            </a:p>
          </p:txBody>
        </p:sp>
        <p:sp>
          <p:nvSpPr>
            <p:cNvPr id="15411" name="Freeform 176"/>
            <p:cNvSpPr>
              <a:spLocks/>
            </p:cNvSpPr>
            <p:nvPr/>
          </p:nvSpPr>
          <p:spPr bwMode="auto">
            <a:xfrm>
              <a:off x="3321" y="2088"/>
              <a:ext cx="450" cy="228"/>
            </a:xfrm>
            <a:custGeom>
              <a:avLst/>
              <a:gdLst>
                <a:gd name="T0" fmla="*/ 360 w 450"/>
                <a:gd name="T1" fmla="*/ 186 h 228"/>
                <a:gd name="T2" fmla="*/ 84 w 450"/>
                <a:gd name="T3" fmla="*/ 210 h 228"/>
                <a:gd name="T4" fmla="*/ 84 w 450"/>
                <a:gd name="T5" fmla="*/ 222 h 228"/>
                <a:gd name="T6" fmla="*/ 0 w 450"/>
                <a:gd name="T7" fmla="*/ 228 h 228"/>
                <a:gd name="T8" fmla="*/ 6 w 450"/>
                <a:gd name="T9" fmla="*/ 222 h 228"/>
                <a:gd name="T10" fmla="*/ 18 w 450"/>
                <a:gd name="T11" fmla="*/ 222 h 228"/>
                <a:gd name="T12" fmla="*/ 12 w 450"/>
                <a:gd name="T13" fmla="*/ 192 h 228"/>
                <a:gd name="T14" fmla="*/ 12 w 450"/>
                <a:gd name="T15" fmla="*/ 186 h 228"/>
                <a:gd name="T16" fmla="*/ 24 w 450"/>
                <a:gd name="T17" fmla="*/ 168 h 228"/>
                <a:gd name="T18" fmla="*/ 60 w 450"/>
                <a:gd name="T19" fmla="*/ 180 h 228"/>
                <a:gd name="T20" fmla="*/ 54 w 450"/>
                <a:gd name="T21" fmla="*/ 156 h 228"/>
                <a:gd name="T22" fmla="*/ 78 w 450"/>
                <a:gd name="T23" fmla="*/ 144 h 228"/>
                <a:gd name="T24" fmla="*/ 72 w 450"/>
                <a:gd name="T25" fmla="*/ 132 h 228"/>
                <a:gd name="T26" fmla="*/ 78 w 450"/>
                <a:gd name="T27" fmla="*/ 120 h 228"/>
                <a:gd name="T28" fmla="*/ 84 w 450"/>
                <a:gd name="T29" fmla="*/ 120 h 228"/>
                <a:gd name="T30" fmla="*/ 90 w 450"/>
                <a:gd name="T31" fmla="*/ 114 h 228"/>
                <a:gd name="T32" fmla="*/ 102 w 450"/>
                <a:gd name="T33" fmla="*/ 120 h 228"/>
                <a:gd name="T34" fmla="*/ 102 w 450"/>
                <a:gd name="T35" fmla="*/ 108 h 228"/>
                <a:gd name="T36" fmla="*/ 138 w 450"/>
                <a:gd name="T37" fmla="*/ 120 h 228"/>
                <a:gd name="T38" fmla="*/ 150 w 450"/>
                <a:gd name="T39" fmla="*/ 102 h 228"/>
                <a:gd name="T40" fmla="*/ 162 w 450"/>
                <a:gd name="T41" fmla="*/ 108 h 228"/>
                <a:gd name="T42" fmla="*/ 180 w 450"/>
                <a:gd name="T43" fmla="*/ 84 h 228"/>
                <a:gd name="T44" fmla="*/ 186 w 450"/>
                <a:gd name="T45" fmla="*/ 96 h 228"/>
                <a:gd name="T46" fmla="*/ 204 w 450"/>
                <a:gd name="T47" fmla="*/ 96 h 228"/>
                <a:gd name="T48" fmla="*/ 234 w 450"/>
                <a:gd name="T49" fmla="*/ 48 h 228"/>
                <a:gd name="T50" fmla="*/ 228 w 450"/>
                <a:gd name="T51" fmla="*/ 36 h 228"/>
                <a:gd name="T52" fmla="*/ 264 w 450"/>
                <a:gd name="T53" fmla="*/ 24 h 228"/>
                <a:gd name="T54" fmla="*/ 264 w 450"/>
                <a:gd name="T55" fmla="*/ 0 h 228"/>
                <a:gd name="T56" fmla="*/ 288 w 450"/>
                <a:gd name="T57" fmla="*/ 0 h 228"/>
                <a:gd name="T58" fmla="*/ 300 w 450"/>
                <a:gd name="T59" fmla="*/ 18 h 228"/>
                <a:gd name="T60" fmla="*/ 336 w 450"/>
                <a:gd name="T61" fmla="*/ 30 h 228"/>
                <a:gd name="T62" fmla="*/ 384 w 450"/>
                <a:gd name="T63" fmla="*/ 12 h 228"/>
                <a:gd name="T64" fmla="*/ 402 w 450"/>
                <a:gd name="T65" fmla="*/ 36 h 228"/>
                <a:gd name="T66" fmla="*/ 402 w 450"/>
                <a:gd name="T67" fmla="*/ 36 h 228"/>
                <a:gd name="T68" fmla="*/ 414 w 450"/>
                <a:gd name="T69" fmla="*/ 72 h 228"/>
                <a:gd name="T70" fmla="*/ 450 w 450"/>
                <a:gd name="T71" fmla="*/ 102 h 228"/>
                <a:gd name="T72" fmla="*/ 390 w 450"/>
                <a:gd name="T73" fmla="*/ 174 h 228"/>
                <a:gd name="T74" fmla="*/ 360 w 450"/>
                <a:gd name="T75" fmla="*/ 186 h 22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50"/>
                <a:gd name="T115" fmla="*/ 0 h 228"/>
                <a:gd name="T116" fmla="*/ 450 w 450"/>
                <a:gd name="T117" fmla="*/ 228 h 22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50" h="228">
                  <a:moveTo>
                    <a:pt x="360" y="186"/>
                  </a:moveTo>
                  <a:lnTo>
                    <a:pt x="84" y="210"/>
                  </a:lnTo>
                  <a:lnTo>
                    <a:pt x="84" y="222"/>
                  </a:lnTo>
                  <a:lnTo>
                    <a:pt x="0" y="228"/>
                  </a:lnTo>
                  <a:lnTo>
                    <a:pt x="6" y="222"/>
                  </a:lnTo>
                  <a:lnTo>
                    <a:pt x="18" y="222"/>
                  </a:lnTo>
                  <a:lnTo>
                    <a:pt x="12" y="192"/>
                  </a:lnTo>
                  <a:lnTo>
                    <a:pt x="12" y="186"/>
                  </a:lnTo>
                  <a:lnTo>
                    <a:pt x="24" y="168"/>
                  </a:lnTo>
                  <a:lnTo>
                    <a:pt x="60" y="180"/>
                  </a:lnTo>
                  <a:lnTo>
                    <a:pt x="54" y="156"/>
                  </a:lnTo>
                  <a:lnTo>
                    <a:pt x="78" y="144"/>
                  </a:lnTo>
                  <a:lnTo>
                    <a:pt x="72" y="132"/>
                  </a:lnTo>
                  <a:lnTo>
                    <a:pt x="78" y="120"/>
                  </a:lnTo>
                  <a:lnTo>
                    <a:pt x="84" y="120"/>
                  </a:lnTo>
                  <a:lnTo>
                    <a:pt x="90" y="114"/>
                  </a:lnTo>
                  <a:lnTo>
                    <a:pt x="102" y="120"/>
                  </a:lnTo>
                  <a:lnTo>
                    <a:pt x="102" y="108"/>
                  </a:lnTo>
                  <a:lnTo>
                    <a:pt x="138" y="120"/>
                  </a:lnTo>
                  <a:lnTo>
                    <a:pt x="150" y="102"/>
                  </a:lnTo>
                  <a:lnTo>
                    <a:pt x="162" y="108"/>
                  </a:lnTo>
                  <a:lnTo>
                    <a:pt x="180" y="84"/>
                  </a:lnTo>
                  <a:lnTo>
                    <a:pt x="186" y="96"/>
                  </a:lnTo>
                  <a:lnTo>
                    <a:pt x="204" y="96"/>
                  </a:lnTo>
                  <a:lnTo>
                    <a:pt x="234" y="48"/>
                  </a:lnTo>
                  <a:lnTo>
                    <a:pt x="228" y="36"/>
                  </a:lnTo>
                  <a:lnTo>
                    <a:pt x="264" y="24"/>
                  </a:lnTo>
                  <a:lnTo>
                    <a:pt x="264" y="0"/>
                  </a:lnTo>
                  <a:lnTo>
                    <a:pt x="288" y="0"/>
                  </a:lnTo>
                  <a:lnTo>
                    <a:pt x="300" y="18"/>
                  </a:lnTo>
                  <a:lnTo>
                    <a:pt x="336" y="30"/>
                  </a:lnTo>
                  <a:lnTo>
                    <a:pt x="384" y="12"/>
                  </a:lnTo>
                  <a:lnTo>
                    <a:pt x="402" y="36"/>
                  </a:lnTo>
                  <a:lnTo>
                    <a:pt x="414" y="72"/>
                  </a:lnTo>
                  <a:lnTo>
                    <a:pt x="450" y="102"/>
                  </a:lnTo>
                  <a:lnTo>
                    <a:pt x="390" y="174"/>
                  </a:lnTo>
                  <a:lnTo>
                    <a:pt x="360" y="186"/>
                  </a:lnTo>
                  <a:close/>
                </a:path>
              </a:pathLst>
            </a:custGeom>
            <a:solidFill>
              <a:srgbClr val="B22222"/>
            </a:solidFill>
            <a:ln w="9525">
              <a:solidFill>
                <a:srgbClr val="B22222"/>
              </a:solidFill>
              <a:prstDash val="solid"/>
              <a:round/>
              <a:headEnd/>
              <a:tailEnd/>
            </a:ln>
          </p:spPr>
          <p:txBody>
            <a:bodyPr/>
            <a:lstStyle/>
            <a:p>
              <a:endParaRPr lang="en-US"/>
            </a:p>
          </p:txBody>
        </p:sp>
        <p:sp>
          <p:nvSpPr>
            <p:cNvPr id="15412" name="Freeform 177"/>
            <p:cNvSpPr>
              <a:spLocks/>
            </p:cNvSpPr>
            <p:nvPr/>
          </p:nvSpPr>
          <p:spPr bwMode="auto">
            <a:xfrm>
              <a:off x="3321" y="2088"/>
              <a:ext cx="450" cy="228"/>
            </a:xfrm>
            <a:custGeom>
              <a:avLst/>
              <a:gdLst>
                <a:gd name="T0" fmla="*/ 360 w 450"/>
                <a:gd name="T1" fmla="*/ 186 h 228"/>
                <a:gd name="T2" fmla="*/ 84 w 450"/>
                <a:gd name="T3" fmla="*/ 210 h 228"/>
                <a:gd name="T4" fmla="*/ 84 w 450"/>
                <a:gd name="T5" fmla="*/ 222 h 228"/>
                <a:gd name="T6" fmla="*/ 0 w 450"/>
                <a:gd name="T7" fmla="*/ 228 h 228"/>
                <a:gd name="T8" fmla="*/ 6 w 450"/>
                <a:gd name="T9" fmla="*/ 222 h 228"/>
                <a:gd name="T10" fmla="*/ 18 w 450"/>
                <a:gd name="T11" fmla="*/ 222 h 228"/>
                <a:gd name="T12" fmla="*/ 12 w 450"/>
                <a:gd name="T13" fmla="*/ 192 h 228"/>
                <a:gd name="T14" fmla="*/ 12 w 450"/>
                <a:gd name="T15" fmla="*/ 186 h 228"/>
                <a:gd name="T16" fmla="*/ 24 w 450"/>
                <a:gd name="T17" fmla="*/ 168 h 228"/>
                <a:gd name="T18" fmla="*/ 60 w 450"/>
                <a:gd name="T19" fmla="*/ 180 h 228"/>
                <a:gd name="T20" fmla="*/ 54 w 450"/>
                <a:gd name="T21" fmla="*/ 156 h 228"/>
                <a:gd name="T22" fmla="*/ 78 w 450"/>
                <a:gd name="T23" fmla="*/ 144 h 228"/>
                <a:gd name="T24" fmla="*/ 72 w 450"/>
                <a:gd name="T25" fmla="*/ 132 h 228"/>
                <a:gd name="T26" fmla="*/ 78 w 450"/>
                <a:gd name="T27" fmla="*/ 120 h 228"/>
                <a:gd name="T28" fmla="*/ 84 w 450"/>
                <a:gd name="T29" fmla="*/ 120 h 228"/>
                <a:gd name="T30" fmla="*/ 90 w 450"/>
                <a:gd name="T31" fmla="*/ 114 h 228"/>
                <a:gd name="T32" fmla="*/ 102 w 450"/>
                <a:gd name="T33" fmla="*/ 120 h 228"/>
                <a:gd name="T34" fmla="*/ 102 w 450"/>
                <a:gd name="T35" fmla="*/ 108 h 228"/>
                <a:gd name="T36" fmla="*/ 138 w 450"/>
                <a:gd name="T37" fmla="*/ 120 h 228"/>
                <a:gd name="T38" fmla="*/ 150 w 450"/>
                <a:gd name="T39" fmla="*/ 102 h 228"/>
                <a:gd name="T40" fmla="*/ 162 w 450"/>
                <a:gd name="T41" fmla="*/ 108 h 228"/>
                <a:gd name="T42" fmla="*/ 180 w 450"/>
                <a:gd name="T43" fmla="*/ 84 h 228"/>
                <a:gd name="T44" fmla="*/ 186 w 450"/>
                <a:gd name="T45" fmla="*/ 96 h 228"/>
                <a:gd name="T46" fmla="*/ 204 w 450"/>
                <a:gd name="T47" fmla="*/ 96 h 228"/>
                <a:gd name="T48" fmla="*/ 234 w 450"/>
                <a:gd name="T49" fmla="*/ 48 h 228"/>
                <a:gd name="T50" fmla="*/ 228 w 450"/>
                <a:gd name="T51" fmla="*/ 36 h 228"/>
                <a:gd name="T52" fmla="*/ 264 w 450"/>
                <a:gd name="T53" fmla="*/ 24 h 228"/>
                <a:gd name="T54" fmla="*/ 264 w 450"/>
                <a:gd name="T55" fmla="*/ 0 h 228"/>
                <a:gd name="T56" fmla="*/ 288 w 450"/>
                <a:gd name="T57" fmla="*/ 0 h 228"/>
                <a:gd name="T58" fmla="*/ 300 w 450"/>
                <a:gd name="T59" fmla="*/ 18 h 228"/>
                <a:gd name="T60" fmla="*/ 336 w 450"/>
                <a:gd name="T61" fmla="*/ 30 h 228"/>
                <a:gd name="T62" fmla="*/ 384 w 450"/>
                <a:gd name="T63" fmla="*/ 12 h 228"/>
                <a:gd name="T64" fmla="*/ 402 w 450"/>
                <a:gd name="T65" fmla="*/ 36 h 228"/>
                <a:gd name="T66" fmla="*/ 408 w 450"/>
                <a:gd name="T67" fmla="*/ 36 h 228"/>
                <a:gd name="T68" fmla="*/ 402 w 450"/>
                <a:gd name="T69" fmla="*/ 36 h 228"/>
                <a:gd name="T70" fmla="*/ 414 w 450"/>
                <a:gd name="T71" fmla="*/ 72 h 228"/>
                <a:gd name="T72" fmla="*/ 450 w 450"/>
                <a:gd name="T73" fmla="*/ 102 h 228"/>
                <a:gd name="T74" fmla="*/ 390 w 450"/>
                <a:gd name="T75" fmla="*/ 174 h 228"/>
                <a:gd name="T76" fmla="*/ 360 w 450"/>
                <a:gd name="T77" fmla="*/ 186 h 228"/>
                <a:gd name="T78" fmla="*/ 360 w 450"/>
                <a:gd name="T79" fmla="*/ 192 h 2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50"/>
                <a:gd name="T121" fmla="*/ 0 h 228"/>
                <a:gd name="T122" fmla="*/ 450 w 450"/>
                <a:gd name="T123" fmla="*/ 228 h 2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50" h="228">
                  <a:moveTo>
                    <a:pt x="360" y="186"/>
                  </a:moveTo>
                  <a:lnTo>
                    <a:pt x="84" y="210"/>
                  </a:lnTo>
                  <a:lnTo>
                    <a:pt x="84" y="222"/>
                  </a:lnTo>
                  <a:lnTo>
                    <a:pt x="0" y="228"/>
                  </a:lnTo>
                  <a:lnTo>
                    <a:pt x="6" y="222"/>
                  </a:lnTo>
                  <a:lnTo>
                    <a:pt x="18" y="222"/>
                  </a:lnTo>
                  <a:lnTo>
                    <a:pt x="12" y="192"/>
                  </a:lnTo>
                  <a:lnTo>
                    <a:pt x="12" y="186"/>
                  </a:lnTo>
                  <a:lnTo>
                    <a:pt x="24" y="168"/>
                  </a:lnTo>
                  <a:lnTo>
                    <a:pt x="60" y="180"/>
                  </a:lnTo>
                  <a:lnTo>
                    <a:pt x="54" y="156"/>
                  </a:lnTo>
                  <a:lnTo>
                    <a:pt x="78" y="144"/>
                  </a:lnTo>
                  <a:lnTo>
                    <a:pt x="72" y="132"/>
                  </a:lnTo>
                  <a:lnTo>
                    <a:pt x="78" y="120"/>
                  </a:lnTo>
                  <a:lnTo>
                    <a:pt x="84" y="120"/>
                  </a:lnTo>
                  <a:lnTo>
                    <a:pt x="90" y="114"/>
                  </a:lnTo>
                  <a:lnTo>
                    <a:pt x="102" y="120"/>
                  </a:lnTo>
                  <a:lnTo>
                    <a:pt x="102" y="108"/>
                  </a:lnTo>
                  <a:lnTo>
                    <a:pt x="138" y="120"/>
                  </a:lnTo>
                  <a:lnTo>
                    <a:pt x="150" y="102"/>
                  </a:lnTo>
                  <a:lnTo>
                    <a:pt x="162" y="108"/>
                  </a:lnTo>
                  <a:lnTo>
                    <a:pt x="180" y="84"/>
                  </a:lnTo>
                  <a:lnTo>
                    <a:pt x="186" y="96"/>
                  </a:lnTo>
                  <a:lnTo>
                    <a:pt x="204" y="96"/>
                  </a:lnTo>
                  <a:lnTo>
                    <a:pt x="234" y="48"/>
                  </a:lnTo>
                  <a:lnTo>
                    <a:pt x="228" y="36"/>
                  </a:lnTo>
                  <a:lnTo>
                    <a:pt x="264" y="24"/>
                  </a:lnTo>
                  <a:lnTo>
                    <a:pt x="264" y="0"/>
                  </a:lnTo>
                  <a:lnTo>
                    <a:pt x="288" y="0"/>
                  </a:lnTo>
                  <a:lnTo>
                    <a:pt x="300" y="18"/>
                  </a:lnTo>
                  <a:lnTo>
                    <a:pt x="336" y="30"/>
                  </a:lnTo>
                  <a:lnTo>
                    <a:pt x="384" y="12"/>
                  </a:lnTo>
                  <a:lnTo>
                    <a:pt x="402" y="36"/>
                  </a:lnTo>
                  <a:lnTo>
                    <a:pt x="408" y="36"/>
                  </a:lnTo>
                  <a:lnTo>
                    <a:pt x="402" y="36"/>
                  </a:lnTo>
                  <a:lnTo>
                    <a:pt x="414" y="72"/>
                  </a:lnTo>
                  <a:lnTo>
                    <a:pt x="450" y="102"/>
                  </a:lnTo>
                  <a:lnTo>
                    <a:pt x="390" y="174"/>
                  </a:lnTo>
                  <a:lnTo>
                    <a:pt x="360" y="186"/>
                  </a:lnTo>
                  <a:lnTo>
                    <a:pt x="360" y="192"/>
                  </a:lnTo>
                </a:path>
              </a:pathLst>
            </a:custGeom>
            <a:noFill/>
            <a:ln w="9525">
              <a:solidFill>
                <a:srgbClr val="000000"/>
              </a:solidFill>
              <a:prstDash val="solid"/>
              <a:round/>
              <a:headEnd/>
              <a:tailEnd/>
            </a:ln>
          </p:spPr>
          <p:txBody>
            <a:bodyPr/>
            <a:lstStyle/>
            <a:p>
              <a:endParaRPr lang="en-US"/>
            </a:p>
          </p:txBody>
        </p:sp>
        <p:sp>
          <p:nvSpPr>
            <p:cNvPr id="15413" name="Freeform 178"/>
            <p:cNvSpPr>
              <a:spLocks/>
            </p:cNvSpPr>
            <p:nvPr/>
          </p:nvSpPr>
          <p:spPr bwMode="auto">
            <a:xfrm>
              <a:off x="3039" y="2598"/>
              <a:ext cx="348" cy="306"/>
            </a:xfrm>
            <a:custGeom>
              <a:avLst/>
              <a:gdLst>
                <a:gd name="T0" fmla="*/ 306 w 348"/>
                <a:gd name="T1" fmla="*/ 210 h 306"/>
                <a:gd name="T2" fmla="*/ 264 w 348"/>
                <a:gd name="T3" fmla="*/ 198 h 306"/>
                <a:gd name="T4" fmla="*/ 246 w 348"/>
                <a:gd name="T5" fmla="*/ 216 h 306"/>
                <a:gd name="T6" fmla="*/ 270 w 348"/>
                <a:gd name="T7" fmla="*/ 228 h 306"/>
                <a:gd name="T8" fmla="*/ 300 w 348"/>
                <a:gd name="T9" fmla="*/ 216 h 306"/>
                <a:gd name="T10" fmla="*/ 288 w 348"/>
                <a:gd name="T11" fmla="*/ 228 h 306"/>
                <a:gd name="T12" fmla="*/ 306 w 348"/>
                <a:gd name="T13" fmla="*/ 234 h 306"/>
                <a:gd name="T14" fmla="*/ 312 w 348"/>
                <a:gd name="T15" fmla="*/ 222 h 306"/>
                <a:gd name="T16" fmla="*/ 330 w 348"/>
                <a:gd name="T17" fmla="*/ 210 h 306"/>
                <a:gd name="T18" fmla="*/ 336 w 348"/>
                <a:gd name="T19" fmla="*/ 234 h 306"/>
                <a:gd name="T20" fmla="*/ 306 w 348"/>
                <a:gd name="T21" fmla="*/ 258 h 306"/>
                <a:gd name="T22" fmla="*/ 312 w 348"/>
                <a:gd name="T23" fmla="*/ 270 h 306"/>
                <a:gd name="T24" fmla="*/ 348 w 348"/>
                <a:gd name="T25" fmla="*/ 288 h 306"/>
                <a:gd name="T26" fmla="*/ 342 w 348"/>
                <a:gd name="T27" fmla="*/ 300 h 306"/>
                <a:gd name="T28" fmla="*/ 336 w 348"/>
                <a:gd name="T29" fmla="*/ 294 h 306"/>
                <a:gd name="T30" fmla="*/ 324 w 348"/>
                <a:gd name="T31" fmla="*/ 306 h 306"/>
                <a:gd name="T32" fmla="*/ 318 w 348"/>
                <a:gd name="T33" fmla="*/ 282 h 306"/>
                <a:gd name="T34" fmla="*/ 276 w 348"/>
                <a:gd name="T35" fmla="*/ 270 h 306"/>
                <a:gd name="T36" fmla="*/ 282 w 348"/>
                <a:gd name="T37" fmla="*/ 288 h 306"/>
                <a:gd name="T38" fmla="*/ 270 w 348"/>
                <a:gd name="T39" fmla="*/ 300 h 306"/>
                <a:gd name="T40" fmla="*/ 258 w 348"/>
                <a:gd name="T41" fmla="*/ 282 h 306"/>
                <a:gd name="T42" fmla="*/ 252 w 348"/>
                <a:gd name="T43" fmla="*/ 294 h 306"/>
                <a:gd name="T44" fmla="*/ 240 w 348"/>
                <a:gd name="T45" fmla="*/ 282 h 306"/>
                <a:gd name="T46" fmla="*/ 234 w 348"/>
                <a:gd name="T47" fmla="*/ 300 h 306"/>
                <a:gd name="T48" fmla="*/ 222 w 348"/>
                <a:gd name="T49" fmla="*/ 300 h 306"/>
                <a:gd name="T50" fmla="*/ 204 w 348"/>
                <a:gd name="T51" fmla="*/ 294 h 306"/>
                <a:gd name="T52" fmla="*/ 192 w 348"/>
                <a:gd name="T53" fmla="*/ 270 h 306"/>
                <a:gd name="T54" fmla="*/ 174 w 348"/>
                <a:gd name="T55" fmla="*/ 270 h 306"/>
                <a:gd name="T56" fmla="*/ 174 w 348"/>
                <a:gd name="T57" fmla="*/ 252 h 306"/>
                <a:gd name="T58" fmla="*/ 156 w 348"/>
                <a:gd name="T59" fmla="*/ 258 h 306"/>
                <a:gd name="T60" fmla="*/ 156 w 348"/>
                <a:gd name="T61" fmla="*/ 246 h 306"/>
                <a:gd name="T62" fmla="*/ 132 w 348"/>
                <a:gd name="T63" fmla="*/ 252 h 306"/>
                <a:gd name="T64" fmla="*/ 144 w 348"/>
                <a:gd name="T65" fmla="*/ 264 h 306"/>
                <a:gd name="T66" fmla="*/ 126 w 348"/>
                <a:gd name="T67" fmla="*/ 270 h 306"/>
                <a:gd name="T68" fmla="*/ 66 w 348"/>
                <a:gd name="T69" fmla="*/ 252 h 306"/>
                <a:gd name="T70" fmla="*/ 18 w 348"/>
                <a:gd name="T71" fmla="*/ 258 h 306"/>
                <a:gd name="T72" fmla="*/ 12 w 348"/>
                <a:gd name="T73" fmla="*/ 252 h 306"/>
                <a:gd name="T74" fmla="*/ 30 w 348"/>
                <a:gd name="T75" fmla="*/ 234 h 306"/>
                <a:gd name="T76" fmla="*/ 24 w 348"/>
                <a:gd name="T77" fmla="*/ 192 h 306"/>
                <a:gd name="T78" fmla="*/ 36 w 348"/>
                <a:gd name="T79" fmla="*/ 156 h 306"/>
                <a:gd name="T80" fmla="*/ 0 w 348"/>
                <a:gd name="T81" fmla="*/ 84 h 306"/>
                <a:gd name="T82" fmla="*/ 0 w 348"/>
                <a:gd name="T83" fmla="*/ 6 h 306"/>
                <a:gd name="T84" fmla="*/ 186 w 348"/>
                <a:gd name="T85" fmla="*/ 0 h 306"/>
                <a:gd name="T86" fmla="*/ 192 w 348"/>
                <a:gd name="T87" fmla="*/ 6 h 306"/>
                <a:gd name="T88" fmla="*/ 192 w 348"/>
                <a:gd name="T89" fmla="*/ 30 h 306"/>
                <a:gd name="T90" fmla="*/ 198 w 348"/>
                <a:gd name="T91" fmla="*/ 30 h 306"/>
                <a:gd name="T92" fmla="*/ 192 w 348"/>
                <a:gd name="T93" fmla="*/ 36 h 306"/>
                <a:gd name="T94" fmla="*/ 210 w 348"/>
                <a:gd name="T95" fmla="*/ 54 h 306"/>
                <a:gd name="T96" fmla="*/ 192 w 348"/>
                <a:gd name="T97" fmla="*/ 60 h 306"/>
                <a:gd name="T98" fmla="*/ 204 w 348"/>
                <a:gd name="T99" fmla="*/ 66 h 306"/>
                <a:gd name="T100" fmla="*/ 174 w 348"/>
                <a:gd name="T101" fmla="*/ 108 h 306"/>
                <a:gd name="T102" fmla="*/ 168 w 348"/>
                <a:gd name="T103" fmla="*/ 156 h 306"/>
                <a:gd name="T104" fmla="*/ 288 w 348"/>
                <a:gd name="T105" fmla="*/ 150 h 306"/>
                <a:gd name="T106" fmla="*/ 288 w 348"/>
                <a:gd name="T107" fmla="*/ 174 h 306"/>
                <a:gd name="T108" fmla="*/ 306 w 348"/>
                <a:gd name="T109" fmla="*/ 210 h 3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8"/>
                <a:gd name="T166" fmla="*/ 0 h 306"/>
                <a:gd name="T167" fmla="*/ 348 w 348"/>
                <a:gd name="T168" fmla="*/ 306 h 3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8" h="306">
                  <a:moveTo>
                    <a:pt x="306" y="210"/>
                  </a:moveTo>
                  <a:lnTo>
                    <a:pt x="264" y="198"/>
                  </a:lnTo>
                  <a:lnTo>
                    <a:pt x="246" y="216"/>
                  </a:lnTo>
                  <a:lnTo>
                    <a:pt x="270" y="228"/>
                  </a:lnTo>
                  <a:lnTo>
                    <a:pt x="300" y="216"/>
                  </a:lnTo>
                  <a:lnTo>
                    <a:pt x="288" y="228"/>
                  </a:lnTo>
                  <a:lnTo>
                    <a:pt x="306" y="234"/>
                  </a:lnTo>
                  <a:lnTo>
                    <a:pt x="312" y="222"/>
                  </a:lnTo>
                  <a:lnTo>
                    <a:pt x="330" y="210"/>
                  </a:lnTo>
                  <a:lnTo>
                    <a:pt x="336" y="234"/>
                  </a:lnTo>
                  <a:lnTo>
                    <a:pt x="306" y="258"/>
                  </a:lnTo>
                  <a:lnTo>
                    <a:pt x="312" y="270"/>
                  </a:lnTo>
                  <a:lnTo>
                    <a:pt x="348" y="288"/>
                  </a:lnTo>
                  <a:lnTo>
                    <a:pt x="342" y="300"/>
                  </a:lnTo>
                  <a:lnTo>
                    <a:pt x="336" y="294"/>
                  </a:lnTo>
                  <a:lnTo>
                    <a:pt x="324" y="306"/>
                  </a:lnTo>
                  <a:lnTo>
                    <a:pt x="318" y="282"/>
                  </a:lnTo>
                  <a:lnTo>
                    <a:pt x="276" y="270"/>
                  </a:lnTo>
                  <a:lnTo>
                    <a:pt x="282" y="288"/>
                  </a:lnTo>
                  <a:lnTo>
                    <a:pt x="270" y="300"/>
                  </a:lnTo>
                  <a:lnTo>
                    <a:pt x="258" y="282"/>
                  </a:lnTo>
                  <a:lnTo>
                    <a:pt x="252" y="294"/>
                  </a:lnTo>
                  <a:lnTo>
                    <a:pt x="240" y="282"/>
                  </a:lnTo>
                  <a:lnTo>
                    <a:pt x="234" y="300"/>
                  </a:lnTo>
                  <a:lnTo>
                    <a:pt x="222" y="300"/>
                  </a:lnTo>
                  <a:lnTo>
                    <a:pt x="204" y="294"/>
                  </a:lnTo>
                  <a:lnTo>
                    <a:pt x="192" y="270"/>
                  </a:lnTo>
                  <a:lnTo>
                    <a:pt x="174" y="270"/>
                  </a:lnTo>
                  <a:lnTo>
                    <a:pt x="174" y="252"/>
                  </a:lnTo>
                  <a:lnTo>
                    <a:pt x="156" y="258"/>
                  </a:lnTo>
                  <a:lnTo>
                    <a:pt x="156" y="246"/>
                  </a:lnTo>
                  <a:lnTo>
                    <a:pt x="132" y="252"/>
                  </a:lnTo>
                  <a:lnTo>
                    <a:pt x="144" y="264"/>
                  </a:lnTo>
                  <a:lnTo>
                    <a:pt x="126" y="270"/>
                  </a:lnTo>
                  <a:lnTo>
                    <a:pt x="66" y="252"/>
                  </a:lnTo>
                  <a:lnTo>
                    <a:pt x="18" y="258"/>
                  </a:lnTo>
                  <a:lnTo>
                    <a:pt x="12" y="252"/>
                  </a:lnTo>
                  <a:lnTo>
                    <a:pt x="30" y="234"/>
                  </a:lnTo>
                  <a:lnTo>
                    <a:pt x="24" y="192"/>
                  </a:lnTo>
                  <a:lnTo>
                    <a:pt x="36" y="156"/>
                  </a:lnTo>
                  <a:lnTo>
                    <a:pt x="0" y="84"/>
                  </a:lnTo>
                  <a:lnTo>
                    <a:pt x="0" y="6"/>
                  </a:lnTo>
                  <a:lnTo>
                    <a:pt x="186" y="0"/>
                  </a:lnTo>
                  <a:lnTo>
                    <a:pt x="192" y="6"/>
                  </a:lnTo>
                  <a:lnTo>
                    <a:pt x="192" y="30"/>
                  </a:lnTo>
                  <a:lnTo>
                    <a:pt x="198" y="30"/>
                  </a:lnTo>
                  <a:lnTo>
                    <a:pt x="192" y="36"/>
                  </a:lnTo>
                  <a:lnTo>
                    <a:pt x="210" y="54"/>
                  </a:lnTo>
                  <a:lnTo>
                    <a:pt x="192" y="60"/>
                  </a:lnTo>
                  <a:lnTo>
                    <a:pt x="204" y="66"/>
                  </a:lnTo>
                  <a:lnTo>
                    <a:pt x="174" y="108"/>
                  </a:lnTo>
                  <a:lnTo>
                    <a:pt x="168" y="156"/>
                  </a:lnTo>
                  <a:lnTo>
                    <a:pt x="288" y="150"/>
                  </a:lnTo>
                  <a:lnTo>
                    <a:pt x="288" y="174"/>
                  </a:lnTo>
                  <a:lnTo>
                    <a:pt x="306" y="210"/>
                  </a:lnTo>
                  <a:close/>
                </a:path>
              </a:pathLst>
            </a:custGeom>
            <a:solidFill>
              <a:srgbClr val="B22222"/>
            </a:solidFill>
            <a:ln w="9525">
              <a:solidFill>
                <a:srgbClr val="B22222"/>
              </a:solidFill>
              <a:prstDash val="solid"/>
              <a:round/>
              <a:headEnd/>
              <a:tailEnd/>
            </a:ln>
          </p:spPr>
          <p:txBody>
            <a:bodyPr/>
            <a:lstStyle/>
            <a:p>
              <a:endParaRPr lang="en-US"/>
            </a:p>
          </p:txBody>
        </p:sp>
        <p:sp>
          <p:nvSpPr>
            <p:cNvPr id="15414" name="Freeform 179"/>
            <p:cNvSpPr>
              <a:spLocks/>
            </p:cNvSpPr>
            <p:nvPr/>
          </p:nvSpPr>
          <p:spPr bwMode="auto">
            <a:xfrm>
              <a:off x="3039" y="2598"/>
              <a:ext cx="348" cy="306"/>
            </a:xfrm>
            <a:custGeom>
              <a:avLst/>
              <a:gdLst>
                <a:gd name="T0" fmla="*/ 306 w 348"/>
                <a:gd name="T1" fmla="*/ 210 h 306"/>
                <a:gd name="T2" fmla="*/ 264 w 348"/>
                <a:gd name="T3" fmla="*/ 198 h 306"/>
                <a:gd name="T4" fmla="*/ 246 w 348"/>
                <a:gd name="T5" fmla="*/ 216 h 306"/>
                <a:gd name="T6" fmla="*/ 270 w 348"/>
                <a:gd name="T7" fmla="*/ 228 h 306"/>
                <a:gd name="T8" fmla="*/ 300 w 348"/>
                <a:gd name="T9" fmla="*/ 216 h 306"/>
                <a:gd name="T10" fmla="*/ 288 w 348"/>
                <a:gd name="T11" fmla="*/ 228 h 306"/>
                <a:gd name="T12" fmla="*/ 306 w 348"/>
                <a:gd name="T13" fmla="*/ 234 h 306"/>
                <a:gd name="T14" fmla="*/ 312 w 348"/>
                <a:gd name="T15" fmla="*/ 222 h 306"/>
                <a:gd name="T16" fmla="*/ 330 w 348"/>
                <a:gd name="T17" fmla="*/ 210 h 306"/>
                <a:gd name="T18" fmla="*/ 336 w 348"/>
                <a:gd name="T19" fmla="*/ 234 h 306"/>
                <a:gd name="T20" fmla="*/ 306 w 348"/>
                <a:gd name="T21" fmla="*/ 258 h 306"/>
                <a:gd name="T22" fmla="*/ 312 w 348"/>
                <a:gd name="T23" fmla="*/ 270 h 306"/>
                <a:gd name="T24" fmla="*/ 348 w 348"/>
                <a:gd name="T25" fmla="*/ 288 h 306"/>
                <a:gd name="T26" fmla="*/ 342 w 348"/>
                <a:gd name="T27" fmla="*/ 300 h 306"/>
                <a:gd name="T28" fmla="*/ 336 w 348"/>
                <a:gd name="T29" fmla="*/ 294 h 306"/>
                <a:gd name="T30" fmla="*/ 324 w 348"/>
                <a:gd name="T31" fmla="*/ 306 h 306"/>
                <a:gd name="T32" fmla="*/ 318 w 348"/>
                <a:gd name="T33" fmla="*/ 282 h 306"/>
                <a:gd name="T34" fmla="*/ 276 w 348"/>
                <a:gd name="T35" fmla="*/ 270 h 306"/>
                <a:gd name="T36" fmla="*/ 282 w 348"/>
                <a:gd name="T37" fmla="*/ 288 h 306"/>
                <a:gd name="T38" fmla="*/ 270 w 348"/>
                <a:gd name="T39" fmla="*/ 300 h 306"/>
                <a:gd name="T40" fmla="*/ 258 w 348"/>
                <a:gd name="T41" fmla="*/ 282 h 306"/>
                <a:gd name="T42" fmla="*/ 252 w 348"/>
                <a:gd name="T43" fmla="*/ 294 h 306"/>
                <a:gd name="T44" fmla="*/ 240 w 348"/>
                <a:gd name="T45" fmla="*/ 282 h 306"/>
                <a:gd name="T46" fmla="*/ 234 w 348"/>
                <a:gd name="T47" fmla="*/ 300 h 306"/>
                <a:gd name="T48" fmla="*/ 222 w 348"/>
                <a:gd name="T49" fmla="*/ 300 h 306"/>
                <a:gd name="T50" fmla="*/ 204 w 348"/>
                <a:gd name="T51" fmla="*/ 294 h 306"/>
                <a:gd name="T52" fmla="*/ 192 w 348"/>
                <a:gd name="T53" fmla="*/ 270 h 306"/>
                <a:gd name="T54" fmla="*/ 174 w 348"/>
                <a:gd name="T55" fmla="*/ 270 h 306"/>
                <a:gd name="T56" fmla="*/ 174 w 348"/>
                <a:gd name="T57" fmla="*/ 252 h 306"/>
                <a:gd name="T58" fmla="*/ 156 w 348"/>
                <a:gd name="T59" fmla="*/ 258 h 306"/>
                <a:gd name="T60" fmla="*/ 156 w 348"/>
                <a:gd name="T61" fmla="*/ 246 h 306"/>
                <a:gd name="T62" fmla="*/ 132 w 348"/>
                <a:gd name="T63" fmla="*/ 252 h 306"/>
                <a:gd name="T64" fmla="*/ 144 w 348"/>
                <a:gd name="T65" fmla="*/ 264 h 306"/>
                <a:gd name="T66" fmla="*/ 126 w 348"/>
                <a:gd name="T67" fmla="*/ 270 h 306"/>
                <a:gd name="T68" fmla="*/ 66 w 348"/>
                <a:gd name="T69" fmla="*/ 252 h 306"/>
                <a:gd name="T70" fmla="*/ 18 w 348"/>
                <a:gd name="T71" fmla="*/ 258 h 306"/>
                <a:gd name="T72" fmla="*/ 12 w 348"/>
                <a:gd name="T73" fmla="*/ 252 h 306"/>
                <a:gd name="T74" fmla="*/ 30 w 348"/>
                <a:gd name="T75" fmla="*/ 234 h 306"/>
                <a:gd name="T76" fmla="*/ 24 w 348"/>
                <a:gd name="T77" fmla="*/ 192 h 306"/>
                <a:gd name="T78" fmla="*/ 36 w 348"/>
                <a:gd name="T79" fmla="*/ 156 h 306"/>
                <a:gd name="T80" fmla="*/ 0 w 348"/>
                <a:gd name="T81" fmla="*/ 84 h 306"/>
                <a:gd name="T82" fmla="*/ 0 w 348"/>
                <a:gd name="T83" fmla="*/ 6 h 306"/>
                <a:gd name="T84" fmla="*/ 186 w 348"/>
                <a:gd name="T85" fmla="*/ 0 h 306"/>
                <a:gd name="T86" fmla="*/ 192 w 348"/>
                <a:gd name="T87" fmla="*/ 6 h 306"/>
                <a:gd name="T88" fmla="*/ 192 w 348"/>
                <a:gd name="T89" fmla="*/ 30 h 306"/>
                <a:gd name="T90" fmla="*/ 198 w 348"/>
                <a:gd name="T91" fmla="*/ 30 h 306"/>
                <a:gd name="T92" fmla="*/ 192 w 348"/>
                <a:gd name="T93" fmla="*/ 36 h 306"/>
                <a:gd name="T94" fmla="*/ 210 w 348"/>
                <a:gd name="T95" fmla="*/ 54 h 306"/>
                <a:gd name="T96" fmla="*/ 192 w 348"/>
                <a:gd name="T97" fmla="*/ 60 h 306"/>
                <a:gd name="T98" fmla="*/ 204 w 348"/>
                <a:gd name="T99" fmla="*/ 66 h 306"/>
                <a:gd name="T100" fmla="*/ 174 w 348"/>
                <a:gd name="T101" fmla="*/ 108 h 306"/>
                <a:gd name="T102" fmla="*/ 168 w 348"/>
                <a:gd name="T103" fmla="*/ 156 h 306"/>
                <a:gd name="T104" fmla="*/ 288 w 348"/>
                <a:gd name="T105" fmla="*/ 150 h 306"/>
                <a:gd name="T106" fmla="*/ 288 w 348"/>
                <a:gd name="T107" fmla="*/ 174 h 306"/>
                <a:gd name="T108" fmla="*/ 306 w 348"/>
                <a:gd name="T109" fmla="*/ 210 h 306"/>
                <a:gd name="T110" fmla="*/ 306 w 348"/>
                <a:gd name="T111" fmla="*/ 216 h 3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8"/>
                <a:gd name="T169" fmla="*/ 0 h 306"/>
                <a:gd name="T170" fmla="*/ 348 w 348"/>
                <a:gd name="T171" fmla="*/ 306 h 3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8" h="306">
                  <a:moveTo>
                    <a:pt x="306" y="210"/>
                  </a:moveTo>
                  <a:lnTo>
                    <a:pt x="264" y="198"/>
                  </a:lnTo>
                  <a:lnTo>
                    <a:pt x="246" y="216"/>
                  </a:lnTo>
                  <a:lnTo>
                    <a:pt x="270" y="228"/>
                  </a:lnTo>
                  <a:lnTo>
                    <a:pt x="300" y="216"/>
                  </a:lnTo>
                  <a:lnTo>
                    <a:pt x="288" y="228"/>
                  </a:lnTo>
                  <a:lnTo>
                    <a:pt x="306" y="234"/>
                  </a:lnTo>
                  <a:lnTo>
                    <a:pt x="312" y="222"/>
                  </a:lnTo>
                  <a:lnTo>
                    <a:pt x="330" y="210"/>
                  </a:lnTo>
                  <a:lnTo>
                    <a:pt x="336" y="234"/>
                  </a:lnTo>
                  <a:lnTo>
                    <a:pt x="306" y="258"/>
                  </a:lnTo>
                  <a:lnTo>
                    <a:pt x="312" y="270"/>
                  </a:lnTo>
                  <a:lnTo>
                    <a:pt x="348" y="288"/>
                  </a:lnTo>
                  <a:lnTo>
                    <a:pt x="342" y="300"/>
                  </a:lnTo>
                  <a:lnTo>
                    <a:pt x="336" y="294"/>
                  </a:lnTo>
                  <a:lnTo>
                    <a:pt x="324" y="306"/>
                  </a:lnTo>
                  <a:lnTo>
                    <a:pt x="318" y="282"/>
                  </a:lnTo>
                  <a:lnTo>
                    <a:pt x="276" y="270"/>
                  </a:lnTo>
                  <a:lnTo>
                    <a:pt x="282" y="288"/>
                  </a:lnTo>
                  <a:lnTo>
                    <a:pt x="270" y="300"/>
                  </a:lnTo>
                  <a:lnTo>
                    <a:pt x="258" y="282"/>
                  </a:lnTo>
                  <a:lnTo>
                    <a:pt x="252" y="294"/>
                  </a:lnTo>
                  <a:lnTo>
                    <a:pt x="240" y="282"/>
                  </a:lnTo>
                  <a:lnTo>
                    <a:pt x="234" y="300"/>
                  </a:lnTo>
                  <a:lnTo>
                    <a:pt x="222" y="300"/>
                  </a:lnTo>
                  <a:lnTo>
                    <a:pt x="204" y="294"/>
                  </a:lnTo>
                  <a:lnTo>
                    <a:pt x="192" y="270"/>
                  </a:lnTo>
                  <a:lnTo>
                    <a:pt x="174" y="270"/>
                  </a:lnTo>
                  <a:lnTo>
                    <a:pt x="174" y="252"/>
                  </a:lnTo>
                  <a:lnTo>
                    <a:pt x="156" y="258"/>
                  </a:lnTo>
                  <a:lnTo>
                    <a:pt x="156" y="246"/>
                  </a:lnTo>
                  <a:lnTo>
                    <a:pt x="132" y="252"/>
                  </a:lnTo>
                  <a:lnTo>
                    <a:pt x="144" y="264"/>
                  </a:lnTo>
                  <a:lnTo>
                    <a:pt x="126" y="270"/>
                  </a:lnTo>
                  <a:lnTo>
                    <a:pt x="66" y="252"/>
                  </a:lnTo>
                  <a:lnTo>
                    <a:pt x="18" y="258"/>
                  </a:lnTo>
                  <a:lnTo>
                    <a:pt x="12" y="252"/>
                  </a:lnTo>
                  <a:lnTo>
                    <a:pt x="30" y="234"/>
                  </a:lnTo>
                  <a:lnTo>
                    <a:pt x="24" y="192"/>
                  </a:lnTo>
                  <a:lnTo>
                    <a:pt x="36" y="156"/>
                  </a:lnTo>
                  <a:lnTo>
                    <a:pt x="0" y="84"/>
                  </a:lnTo>
                  <a:lnTo>
                    <a:pt x="0" y="6"/>
                  </a:lnTo>
                  <a:lnTo>
                    <a:pt x="186" y="0"/>
                  </a:lnTo>
                  <a:lnTo>
                    <a:pt x="192" y="6"/>
                  </a:lnTo>
                  <a:lnTo>
                    <a:pt x="192" y="30"/>
                  </a:lnTo>
                  <a:lnTo>
                    <a:pt x="198" y="30"/>
                  </a:lnTo>
                  <a:lnTo>
                    <a:pt x="192" y="36"/>
                  </a:lnTo>
                  <a:lnTo>
                    <a:pt x="210" y="54"/>
                  </a:lnTo>
                  <a:lnTo>
                    <a:pt x="192" y="60"/>
                  </a:lnTo>
                  <a:lnTo>
                    <a:pt x="204" y="66"/>
                  </a:lnTo>
                  <a:lnTo>
                    <a:pt x="174" y="108"/>
                  </a:lnTo>
                  <a:lnTo>
                    <a:pt x="168" y="156"/>
                  </a:lnTo>
                  <a:lnTo>
                    <a:pt x="288" y="150"/>
                  </a:lnTo>
                  <a:lnTo>
                    <a:pt x="288" y="174"/>
                  </a:lnTo>
                  <a:lnTo>
                    <a:pt x="306" y="210"/>
                  </a:lnTo>
                  <a:lnTo>
                    <a:pt x="306" y="216"/>
                  </a:lnTo>
                </a:path>
              </a:pathLst>
            </a:custGeom>
            <a:noFill/>
            <a:ln w="9525">
              <a:solidFill>
                <a:srgbClr val="000000"/>
              </a:solidFill>
              <a:prstDash val="solid"/>
              <a:round/>
              <a:headEnd/>
              <a:tailEnd/>
            </a:ln>
          </p:spPr>
          <p:txBody>
            <a:bodyPr/>
            <a:lstStyle/>
            <a:p>
              <a:endParaRPr lang="en-US"/>
            </a:p>
          </p:txBody>
        </p:sp>
        <p:sp>
          <p:nvSpPr>
            <p:cNvPr id="15415" name="Freeform 180"/>
            <p:cNvSpPr>
              <a:spLocks/>
            </p:cNvSpPr>
            <p:nvPr/>
          </p:nvSpPr>
          <p:spPr bwMode="auto">
            <a:xfrm>
              <a:off x="4269" y="1272"/>
              <a:ext cx="228" cy="360"/>
            </a:xfrm>
            <a:custGeom>
              <a:avLst/>
              <a:gdLst>
                <a:gd name="T0" fmla="*/ 66 w 228"/>
                <a:gd name="T1" fmla="*/ 360 h 360"/>
                <a:gd name="T2" fmla="*/ 60 w 228"/>
                <a:gd name="T3" fmla="*/ 360 h 360"/>
                <a:gd name="T4" fmla="*/ 42 w 228"/>
                <a:gd name="T5" fmla="*/ 336 h 360"/>
                <a:gd name="T6" fmla="*/ 0 w 228"/>
                <a:gd name="T7" fmla="*/ 198 h 360"/>
                <a:gd name="T8" fmla="*/ 18 w 228"/>
                <a:gd name="T9" fmla="*/ 198 h 360"/>
                <a:gd name="T10" fmla="*/ 12 w 228"/>
                <a:gd name="T11" fmla="*/ 180 h 360"/>
                <a:gd name="T12" fmla="*/ 24 w 228"/>
                <a:gd name="T13" fmla="*/ 180 h 360"/>
                <a:gd name="T14" fmla="*/ 18 w 228"/>
                <a:gd name="T15" fmla="*/ 174 h 360"/>
                <a:gd name="T16" fmla="*/ 30 w 228"/>
                <a:gd name="T17" fmla="*/ 138 h 360"/>
                <a:gd name="T18" fmla="*/ 30 w 228"/>
                <a:gd name="T19" fmla="*/ 78 h 360"/>
                <a:gd name="T20" fmla="*/ 54 w 228"/>
                <a:gd name="T21" fmla="*/ 12 h 360"/>
                <a:gd name="T22" fmla="*/ 66 w 228"/>
                <a:gd name="T23" fmla="*/ 6 h 360"/>
                <a:gd name="T24" fmla="*/ 78 w 228"/>
                <a:gd name="T25" fmla="*/ 24 h 360"/>
                <a:gd name="T26" fmla="*/ 108 w 228"/>
                <a:gd name="T27" fmla="*/ 0 h 360"/>
                <a:gd name="T28" fmla="*/ 138 w 228"/>
                <a:gd name="T29" fmla="*/ 18 h 360"/>
                <a:gd name="T30" fmla="*/ 168 w 228"/>
                <a:gd name="T31" fmla="*/ 120 h 360"/>
                <a:gd name="T32" fmla="*/ 186 w 228"/>
                <a:gd name="T33" fmla="*/ 120 h 360"/>
                <a:gd name="T34" fmla="*/ 192 w 228"/>
                <a:gd name="T35" fmla="*/ 144 h 360"/>
                <a:gd name="T36" fmla="*/ 216 w 228"/>
                <a:gd name="T37" fmla="*/ 150 h 360"/>
                <a:gd name="T38" fmla="*/ 216 w 228"/>
                <a:gd name="T39" fmla="*/ 168 h 360"/>
                <a:gd name="T40" fmla="*/ 228 w 228"/>
                <a:gd name="T41" fmla="*/ 168 h 360"/>
                <a:gd name="T42" fmla="*/ 222 w 228"/>
                <a:gd name="T43" fmla="*/ 186 h 360"/>
                <a:gd name="T44" fmla="*/ 192 w 228"/>
                <a:gd name="T45" fmla="*/ 204 h 360"/>
                <a:gd name="T46" fmla="*/ 180 w 228"/>
                <a:gd name="T47" fmla="*/ 222 h 360"/>
                <a:gd name="T48" fmla="*/ 174 w 228"/>
                <a:gd name="T49" fmla="*/ 210 h 360"/>
                <a:gd name="T50" fmla="*/ 162 w 228"/>
                <a:gd name="T51" fmla="*/ 222 h 360"/>
                <a:gd name="T52" fmla="*/ 156 w 228"/>
                <a:gd name="T53" fmla="*/ 216 h 360"/>
                <a:gd name="T54" fmla="*/ 156 w 228"/>
                <a:gd name="T55" fmla="*/ 234 h 360"/>
                <a:gd name="T56" fmla="*/ 144 w 228"/>
                <a:gd name="T57" fmla="*/ 234 h 360"/>
                <a:gd name="T58" fmla="*/ 150 w 228"/>
                <a:gd name="T59" fmla="*/ 228 h 360"/>
                <a:gd name="T60" fmla="*/ 138 w 228"/>
                <a:gd name="T61" fmla="*/ 216 h 360"/>
                <a:gd name="T62" fmla="*/ 126 w 228"/>
                <a:gd name="T63" fmla="*/ 270 h 360"/>
                <a:gd name="T64" fmla="*/ 120 w 228"/>
                <a:gd name="T65" fmla="*/ 264 h 360"/>
                <a:gd name="T66" fmla="*/ 114 w 228"/>
                <a:gd name="T67" fmla="*/ 282 h 360"/>
                <a:gd name="T68" fmla="*/ 102 w 228"/>
                <a:gd name="T69" fmla="*/ 282 h 360"/>
                <a:gd name="T70" fmla="*/ 102 w 228"/>
                <a:gd name="T71" fmla="*/ 300 h 360"/>
                <a:gd name="T72" fmla="*/ 96 w 228"/>
                <a:gd name="T73" fmla="*/ 288 h 360"/>
                <a:gd name="T74" fmla="*/ 84 w 228"/>
                <a:gd name="T75" fmla="*/ 294 h 360"/>
                <a:gd name="T76" fmla="*/ 66 w 228"/>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28"/>
                <a:gd name="T118" fmla="*/ 0 h 360"/>
                <a:gd name="T119" fmla="*/ 228 w 228"/>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28" h="360">
                  <a:moveTo>
                    <a:pt x="66" y="360"/>
                  </a:moveTo>
                  <a:lnTo>
                    <a:pt x="60" y="360"/>
                  </a:lnTo>
                  <a:lnTo>
                    <a:pt x="42" y="336"/>
                  </a:lnTo>
                  <a:lnTo>
                    <a:pt x="0" y="198"/>
                  </a:lnTo>
                  <a:lnTo>
                    <a:pt x="18" y="198"/>
                  </a:lnTo>
                  <a:lnTo>
                    <a:pt x="12" y="180"/>
                  </a:lnTo>
                  <a:lnTo>
                    <a:pt x="24" y="180"/>
                  </a:lnTo>
                  <a:lnTo>
                    <a:pt x="18" y="174"/>
                  </a:lnTo>
                  <a:lnTo>
                    <a:pt x="30" y="138"/>
                  </a:lnTo>
                  <a:lnTo>
                    <a:pt x="30" y="78"/>
                  </a:lnTo>
                  <a:lnTo>
                    <a:pt x="54" y="12"/>
                  </a:lnTo>
                  <a:lnTo>
                    <a:pt x="66" y="6"/>
                  </a:lnTo>
                  <a:lnTo>
                    <a:pt x="78" y="24"/>
                  </a:lnTo>
                  <a:lnTo>
                    <a:pt x="108" y="0"/>
                  </a:lnTo>
                  <a:lnTo>
                    <a:pt x="138" y="18"/>
                  </a:lnTo>
                  <a:lnTo>
                    <a:pt x="168" y="120"/>
                  </a:lnTo>
                  <a:lnTo>
                    <a:pt x="186" y="120"/>
                  </a:lnTo>
                  <a:lnTo>
                    <a:pt x="192" y="144"/>
                  </a:lnTo>
                  <a:lnTo>
                    <a:pt x="216" y="150"/>
                  </a:lnTo>
                  <a:lnTo>
                    <a:pt x="216" y="168"/>
                  </a:lnTo>
                  <a:lnTo>
                    <a:pt x="228" y="168"/>
                  </a:lnTo>
                  <a:lnTo>
                    <a:pt x="222" y="186"/>
                  </a:lnTo>
                  <a:lnTo>
                    <a:pt x="192" y="204"/>
                  </a:lnTo>
                  <a:lnTo>
                    <a:pt x="180" y="222"/>
                  </a:lnTo>
                  <a:lnTo>
                    <a:pt x="174" y="210"/>
                  </a:lnTo>
                  <a:lnTo>
                    <a:pt x="162" y="222"/>
                  </a:lnTo>
                  <a:lnTo>
                    <a:pt x="156" y="216"/>
                  </a:lnTo>
                  <a:lnTo>
                    <a:pt x="156" y="234"/>
                  </a:lnTo>
                  <a:lnTo>
                    <a:pt x="144" y="234"/>
                  </a:lnTo>
                  <a:lnTo>
                    <a:pt x="150" y="228"/>
                  </a:lnTo>
                  <a:lnTo>
                    <a:pt x="138" y="216"/>
                  </a:lnTo>
                  <a:lnTo>
                    <a:pt x="126" y="270"/>
                  </a:lnTo>
                  <a:lnTo>
                    <a:pt x="120" y="264"/>
                  </a:lnTo>
                  <a:lnTo>
                    <a:pt x="114" y="282"/>
                  </a:lnTo>
                  <a:lnTo>
                    <a:pt x="102" y="282"/>
                  </a:lnTo>
                  <a:lnTo>
                    <a:pt x="102" y="300"/>
                  </a:lnTo>
                  <a:lnTo>
                    <a:pt x="96" y="288"/>
                  </a:lnTo>
                  <a:lnTo>
                    <a:pt x="84" y="294"/>
                  </a:lnTo>
                  <a:lnTo>
                    <a:pt x="66" y="360"/>
                  </a:lnTo>
                  <a:close/>
                </a:path>
              </a:pathLst>
            </a:custGeom>
            <a:solidFill>
              <a:srgbClr val="FF8C00"/>
            </a:solidFill>
            <a:ln w="9525">
              <a:solidFill>
                <a:srgbClr val="FF8C00"/>
              </a:solidFill>
              <a:prstDash val="solid"/>
              <a:round/>
              <a:headEnd/>
              <a:tailEnd/>
            </a:ln>
          </p:spPr>
          <p:txBody>
            <a:bodyPr/>
            <a:lstStyle/>
            <a:p>
              <a:endParaRPr lang="en-US"/>
            </a:p>
          </p:txBody>
        </p:sp>
        <p:sp>
          <p:nvSpPr>
            <p:cNvPr id="15416" name="Freeform 181"/>
            <p:cNvSpPr>
              <a:spLocks/>
            </p:cNvSpPr>
            <p:nvPr/>
          </p:nvSpPr>
          <p:spPr bwMode="auto">
            <a:xfrm>
              <a:off x="4269" y="1272"/>
              <a:ext cx="228" cy="366"/>
            </a:xfrm>
            <a:custGeom>
              <a:avLst/>
              <a:gdLst>
                <a:gd name="T0" fmla="*/ 66 w 228"/>
                <a:gd name="T1" fmla="*/ 360 h 366"/>
                <a:gd name="T2" fmla="*/ 60 w 228"/>
                <a:gd name="T3" fmla="*/ 360 h 366"/>
                <a:gd name="T4" fmla="*/ 42 w 228"/>
                <a:gd name="T5" fmla="*/ 336 h 366"/>
                <a:gd name="T6" fmla="*/ 0 w 228"/>
                <a:gd name="T7" fmla="*/ 198 h 366"/>
                <a:gd name="T8" fmla="*/ 18 w 228"/>
                <a:gd name="T9" fmla="*/ 198 h 366"/>
                <a:gd name="T10" fmla="*/ 12 w 228"/>
                <a:gd name="T11" fmla="*/ 180 h 366"/>
                <a:gd name="T12" fmla="*/ 24 w 228"/>
                <a:gd name="T13" fmla="*/ 180 h 366"/>
                <a:gd name="T14" fmla="*/ 18 w 228"/>
                <a:gd name="T15" fmla="*/ 174 h 366"/>
                <a:gd name="T16" fmla="*/ 30 w 228"/>
                <a:gd name="T17" fmla="*/ 138 h 366"/>
                <a:gd name="T18" fmla="*/ 30 w 228"/>
                <a:gd name="T19" fmla="*/ 78 h 366"/>
                <a:gd name="T20" fmla="*/ 54 w 228"/>
                <a:gd name="T21" fmla="*/ 12 h 366"/>
                <a:gd name="T22" fmla="*/ 66 w 228"/>
                <a:gd name="T23" fmla="*/ 6 h 366"/>
                <a:gd name="T24" fmla="*/ 78 w 228"/>
                <a:gd name="T25" fmla="*/ 24 h 366"/>
                <a:gd name="T26" fmla="*/ 108 w 228"/>
                <a:gd name="T27" fmla="*/ 0 h 366"/>
                <a:gd name="T28" fmla="*/ 138 w 228"/>
                <a:gd name="T29" fmla="*/ 18 h 366"/>
                <a:gd name="T30" fmla="*/ 168 w 228"/>
                <a:gd name="T31" fmla="*/ 120 h 366"/>
                <a:gd name="T32" fmla="*/ 186 w 228"/>
                <a:gd name="T33" fmla="*/ 120 h 366"/>
                <a:gd name="T34" fmla="*/ 192 w 228"/>
                <a:gd name="T35" fmla="*/ 144 h 366"/>
                <a:gd name="T36" fmla="*/ 216 w 228"/>
                <a:gd name="T37" fmla="*/ 150 h 366"/>
                <a:gd name="T38" fmla="*/ 216 w 228"/>
                <a:gd name="T39" fmla="*/ 168 h 366"/>
                <a:gd name="T40" fmla="*/ 228 w 228"/>
                <a:gd name="T41" fmla="*/ 168 h 366"/>
                <a:gd name="T42" fmla="*/ 222 w 228"/>
                <a:gd name="T43" fmla="*/ 186 h 366"/>
                <a:gd name="T44" fmla="*/ 192 w 228"/>
                <a:gd name="T45" fmla="*/ 204 h 366"/>
                <a:gd name="T46" fmla="*/ 180 w 228"/>
                <a:gd name="T47" fmla="*/ 222 h 366"/>
                <a:gd name="T48" fmla="*/ 174 w 228"/>
                <a:gd name="T49" fmla="*/ 210 h 366"/>
                <a:gd name="T50" fmla="*/ 162 w 228"/>
                <a:gd name="T51" fmla="*/ 222 h 366"/>
                <a:gd name="T52" fmla="*/ 156 w 228"/>
                <a:gd name="T53" fmla="*/ 216 h 366"/>
                <a:gd name="T54" fmla="*/ 156 w 228"/>
                <a:gd name="T55" fmla="*/ 234 h 366"/>
                <a:gd name="T56" fmla="*/ 144 w 228"/>
                <a:gd name="T57" fmla="*/ 234 h 366"/>
                <a:gd name="T58" fmla="*/ 150 w 228"/>
                <a:gd name="T59" fmla="*/ 228 h 366"/>
                <a:gd name="T60" fmla="*/ 138 w 228"/>
                <a:gd name="T61" fmla="*/ 216 h 366"/>
                <a:gd name="T62" fmla="*/ 126 w 228"/>
                <a:gd name="T63" fmla="*/ 270 h 366"/>
                <a:gd name="T64" fmla="*/ 120 w 228"/>
                <a:gd name="T65" fmla="*/ 264 h 366"/>
                <a:gd name="T66" fmla="*/ 114 w 228"/>
                <a:gd name="T67" fmla="*/ 282 h 366"/>
                <a:gd name="T68" fmla="*/ 102 w 228"/>
                <a:gd name="T69" fmla="*/ 282 h 366"/>
                <a:gd name="T70" fmla="*/ 102 w 228"/>
                <a:gd name="T71" fmla="*/ 300 h 366"/>
                <a:gd name="T72" fmla="*/ 96 w 228"/>
                <a:gd name="T73" fmla="*/ 288 h 366"/>
                <a:gd name="T74" fmla="*/ 84 w 228"/>
                <a:gd name="T75" fmla="*/ 294 h 366"/>
                <a:gd name="T76" fmla="*/ 66 w 228"/>
                <a:gd name="T77" fmla="*/ 360 h 366"/>
                <a:gd name="T78" fmla="*/ 66 w 228"/>
                <a:gd name="T79" fmla="*/ 366 h 36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8"/>
                <a:gd name="T121" fmla="*/ 0 h 366"/>
                <a:gd name="T122" fmla="*/ 228 w 228"/>
                <a:gd name="T123" fmla="*/ 366 h 36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8" h="366">
                  <a:moveTo>
                    <a:pt x="66" y="360"/>
                  </a:moveTo>
                  <a:lnTo>
                    <a:pt x="60" y="360"/>
                  </a:lnTo>
                  <a:lnTo>
                    <a:pt x="42" y="336"/>
                  </a:lnTo>
                  <a:lnTo>
                    <a:pt x="0" y="198"/>
                  </a:lnTo>
                  <a:lnTo>
                    <a:pt x="18" y="198"/>
                  </a:lnTo>
                  <a:lnTo>
                    <a:pt x="12" y="180"/>
                  </a:lnTo>
                  <a:lnTo>
                    <a:pt x="24" y="180"/>
                  </a:lnTo>
                  <a:lnTo>
                    <a:pt x="18" y="174"/>
                  </a:lnTo>
                  <a:lnTo>
                    <a:pt x="30" y="138"/>
                  </a:lnTo>
                  <a:lnTo>
                    <a:pt x="30" y="78"/>
                  </a:lnTo>
                  <a:lnTo>
                    <a:pt x="54" y="12"/>
                  </a:lnTo>
                  <a:lnTo>
                    <a:pt x="66" y="6"/>
                  </a:lnTo>
                  <a:lnTo>
                    <a:pt x="78" y="24"/>
                  </a:lnTo>
                  <a:lnTo>
                    <a:pt x="108" y="0"/>
                  </a:lnTo>
                  <a:lnTo>
                    <a:pt x="138" y="18"/>
                  </a:lnTo>
                  <a:lnTo>
                    <a:pt x="168" y="120"/>
                  </a:lnTo>
                  <a:lnTo>
                    <a:pt x="186" y="120"/>
                  </a:lnTo>
                  <a:lnTo>
                    <a:pt x="192" y="144"/>
                  </a:lnTo>
                  <a:lnTo>
                    <a:pt x="216" y="150"/>
                  </a:lnTo>
                  <a:lnTo>
                    <a:pt x="216" y="168"/>
                  </a:lnTo>
                  <a:lnTo>
                    <a:pt x="228" y="168"/>
                  </a:lnTo>
                  <a:lnTo>
                    <a:pt x="222" y="186"/>
                  </a:lnTo>
                  <a:lnTo>
                    <a:pt x="192" y="204"/>
                  </a:lnTo>
                  <a:lnTo>
                    <a:pt x="180" y="222"/>
                  </a:lnTo>
                  <a:lnTo>
                    <a:pt x="174" y="210"/>
                  </a:lnTo>
                  <a:lnTo>
                    <a:pt x="162" y="222"/>
                  </a:lnTo>
                  <a:lnTo>
                    <a:pt x="156" y="216"/>
                  </a:lnTo>
                  <a:lnTo>
                    <a:pt x="156" y="234"/>
                  </a:lnTo>
                  <a:lnTo>
                    <a:pt x="144" y="234"/>
                  </a:lnTo>
                  <a:lnTo>
                    <a:pt x="150" y="228"/>
                  </a:lnTo>
                  <a:lnTo>
                    <a:pt x="138" y="216"/>
                  </a:lnTo>
                  <a:lnTo>
                    <a:pt x="126" y="270"/>
                  </a:lnTo>
                  <a:lnTo>
                    <a:pt x="120" y="264"/>
                  </a:lnTo>
                  <a:lnTo>
                    <a:pt x="114" y="282"/>
                  </a:lnTo>
                  <a:lnTo>
                    <a:pt x="102" y="282"/>
                  </a:lnTo>
                  <a:lnTo>
                    <a:pt x="102" y="300"/>
                  </a:lnTo>
                  <a:lnTo>
                    <a:pt x="96" y="288"/>
                  </a:lnTo>
                  <a:lnTo>
                    <a:pt x="84" y="294"/>
                  </a:lnTo>
                  <a:lnTo>
                    <a:pt x="66" y="360"/>
                  </a:lnTo>
                  <a:lnTo>
                    <a:pt x="66" y="366"/>
                  </a:lnTo>
                </a:path>
              </a:pathLst>
            </a:custGeom>
            <a:noFill/>
            <a:ln w="9525">
              <a:solidFill>
                <a:srgbClr val="000000"/>
              </a:solidFill>
              <a:prstDash val="solid"/>
              <a:round/>
              <a:headEnd/>
              <a:tailEnd/>
            </a:ln>
          </p:spPr>
          <p:txBody>
            <a:bodyPr/>
            <a:lstStyle/>
            <a:p>
              <a:endParaRPr lang="en-US"/>
            </a:p>
          </p:txBody>
        </p:sp>
        <p:sp>
          <p:nvSpPr>
            <p:cNvPr id="15417" name="Freeform 182"/>
            <p:cNvSpPr>
              <a:spLocks/>
            </p:cNvSpPr>
            <p:nvPr/>
          </p:nvSpPr>
          <p:spPr bwMode="auto">
            <a:xfrm>
              <a:off x="3891" y="1956"/>
              <a:ext cx="282" cy="138"/>
            </a:xfrm>
            <a:custGeom>
              <a:avLst/>
              <a:gdLst>
                <a:gd name="T0" fmla="*/ 216 w 282"/>
                <a:gd name="T1" fmla="*/ 0 h 138"/>
                <a:gd name="T2" fmla="*/ 246 w 282"/>
                <a:gd name="T3" fmla="*/ 96 h 138"/>
                <a:gd name="T4" fmla="*/ 282 w 282"/>
                <a:gd name="T5" fmla="*/ 84 h 138"/>
                <a:gd name="T6" fmla="*/ 282 w 282"/>
                <a:gd name="T7" fmla="*/ 120 h 138"/>
                <a:gd name="T8" fmla="*/ 276 w 282"/>
                <a:gd name="T9" fmla="*/ 120 h 138"/>
                <a:gd name="T10" fmla="*/ 276 w 282"/>
                <a:gd name="T11" fmla="*/ 102 h 138"/>
                <a:gd name="T12" fmla="*/ 270 w 282"/>
                <a:gd name="T13" fmla="*/ 120 h 138"/>
                <a:gd name="T14" fmla="*/ 258 w 282"/>
                <a:gd name="T15" fmla="*/ 126 h 138"/>
                <a:gd name="T16" fmla="*/ 258 w 282"/>
                <a:gd name="T17" fmla="*/ 132 h 138"/>
                <a:gd name="T18" fmla="*/ 246 w 282"/>
                <a:gd name="T19" fmla="*/ 138 h 138"/>
                <a:gd name="T20" fmla="*/ 234 w 282"/>
                <a:gd name="T21" fmla="*/ 108 h 138"/>
                <a:gd name="T22" fmla="*/ 228 w 282"/>
                <a:gd name="T23" fmla="*/ 114 h 138"/>
                <a:gd name="T24" fmla="*/ 210 w 282"/>
                <a:gd name="T25" fmla="*/ 102 h 138"/>
                <a:gd name="T26" fmla="*/ 216 w 282"/>
                <a:gd name="T27" fmla="*/ 96 h 138"/>
                <a:gd name="T28" fmla="*/ 210 w 282"/>
                <a:gd name="T29" fmla="*/ 90 h 138"/>
                <a:gd name="T30" fmla="*/ 222 w 282"/>
                <a:gd name="T31" fmla="*/ 90 h 138"/>
                <a:gd name="T32" fmla="*/ 216 w 282"/>
                <a:gd name="T33" fmla="*/ 78 h 138"/>
                <a:gd name="T34" fmla="*/ 204 w 282"/>
                <a:gd name="T35" fmla="*/ 78 h 138"/>
                <a:gd name="T36" fmla="*/ 210 w 282"/>
                <a:gd name="T37" fmla="*/ 72 h 138"/>
                <a:gd name="T38" fmla="*/ 210 w 282"/>
                <a:gd name="T39" fmla="*/ 48 h 138"/>
                <a:gd name="T40" fmla="*/ 198 w 282"/>
                <a:gd name="T41" fmla="*/ 48 h 138"/>
                <a:gd name="T42" fmla="*/ 216 w 282"/>
                <a:gd name="T43" fmla="*/ 18 h 138"/>
                <a:gd name="T44" fmla="*/ 210 w 282"/>
                <a:gd name="T45" fmla="*/ 12 h 138"/>
                <a:gd name="T46" fmla="*/ 186 w 282"/>
                <a:gd name="T47" fmla="*/ 48 h 138"/>
                <a:gd name="T48" fmla="*/ 180 w 282"/>
                <a:gd name="T49" fmla="*/ 42 h 138"/>
                <a:gd name="T50" fmla="*/ 192 w 282"/>
                <a:gd name="T51" fmla="*/ 54 h 138"/>
                <a:gd name="T52" fmla="*/ 186 w 282"/>
                <a:gd name="T53" fmla="*/ 84 h 138"/>
                <a:gd name="T54" fmla="*/ 204 w 282"/>
                <a:gd name="T55" fmla="*/ 108 h 138"/>
                <a:gd name="T56" fmla="*/ 186 w 282"/>
                <a:gd name="T57" fmla="*/ 108 h 138"/>
                <a:gd name="T58" fmla="*/ 204 w 282"/>
                <a:gd name="T59" fmla="*/ 114 h 138"/>
                <a:gd name="T60" fmla="*/ 216 w 282"/>
                <a:gd name="T61" fmla="*/ 132 h 138"/>
                <a:gd name="T62" fmla="*/ 162 w 282"/>
                <a:gd name="T63" fmla="*/ 114 h 138"/>
                <a:gd name="T64" fmla="*/ 156 w 282"/>
                <a:gd name="T65" fmla="*/ 126 h 138"/>
                <a:gd name="T66" fmla="*/ 150 w 282"/>
                <a:gd name="T67" fmla="*/ 114 h 138"/>
                <a:gd name="T68" fmla="*/ 162 w 282"/>
                <a:gd name="T69" fmla="*/ 84 h 138"/>
                <a:gd name="T70" fmla="*/ 162 w 282"/>
                <a:gd name="T71" fmla="*/ 78 h 138"/>
                <a:gd name="T72" fmla="*/ 150 w 282"/>
                <a:gd name="T73" fmla="*/ 72 h 138"/>
                <a:gd name="T74" fmla="*/ 114 w 282"/>
                <a:gd name="T75" fmla="*/ 54 h 138"/>
                <a:gd name="T76" fmla="*/ 102 w 282"/>
                <a:gd name="T77" fmla="*/ 30 h 138"/>
                <a:gd name="T78" fmla="*/ 78 w 282"/>
                <a:gd name="T79" fmla="*/ 30 h 138"/>
                <a:gd name="T80" fmla="*/ 66 w 282"/>
                <a:gd name="T81" fmla="*/ 48 h 138"/>
                <a:gd name="T82" fmla="*/ 48 w 282"/>
                <a:gd name="T83" fmla="*/ 42 h 138"/>
                <a:gd name="T84" fmla="*/ 12 w 282"/>
                <a:gd name="T85" fmla="*/ 78 h 138"/>
                <a:gd name="T86" fmla="*/ 0 w 282"/>
                <a:gd name="T87" fmla="*/ 42 h 138"/>
                <a:gd name="T88" fmla="*/ 198 w 282"/>
                <a:gd name="T89" fmla="*/ 0 h 138"/>
                <a:gd name="T90" fmla="*/ 216 w 282"/>
                <a:gd name="T91" fmla="*/ 0 h 1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82"/>
                <a:gd name="T139" fmla="*/ 0 h 138"/>
                <a:gd name="T140" fmla="*/ 282 w 282"/>
                <a:gd name="T141" fmla="*/ 138 h 1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82" h="138">
                  <a:moveTo>
                    <a:pt x="216" y="0"/>
                  </a:moveTo>
                  <a:lnTo>
                    <a:pt x="246" y="96"/>
                  </a:lnTo>
                  <a:lnTo>
                    <a:pt x="282" y="84"/>
                  </a:lnTo>
                  <a:lnTo>
                    <a:pt x="282" y="120"/>
                  </a:lnTo>
                  <a:lnTo>
                    <a:pt x="276" y="120"/>
                  </a:lnTo>
                  <a:lnTo>
                    <a:pt x="276" y="102"/>
                  </a:lnTo>
                  <a:lnTo>
                    <a:pt x="270" y="120"/>
                  </a:lnTo>
                  <a:lnTo>
                    <a:pt x="258" y="126"/>
                  </a:lnTo>
                  <a:lnTo>
                    <a:pt x="258" y="132"/>
                  </a:lnTo>
                  <a:lnTo>
                    <a:pt x="246" y="138"/>
                  </a:lnTo>
                  <a:lnTo>
                    <a:pt x="234" y="108"/>
                  </a:lnTo>
                  <a:lnTo>
                    <a:pt x="228" y="114"/>
                  </a:lnTo>
                  <a:lnTo>
                    <a:pt x="210" y="102"/>
                  </a:lnTo>
                  <a:lnTo>
                    <a:pt x="216" y="96"/>
                  </a:lnTo>
                  <a:lnTo>
                    <a:pt x="210" y="90"/>
                  </a:lnTo>
                  <a:lnTo>
                    <a:pt x="222" y="90"/>
                  </a:lnTo>
                  <a:lnTo>
                    <a:pt x="216" y="78"/>
                  </a:lnTo>
                  <a:lnTo>
                    <a:pt x="204" y="78"/>
                  </a:lnTo>
                  <a:lnTo>
                    <a:pt x="210" y="72"/>
                  </a:lnTo>
                  <a:lnTo>
                    <a:pt x="210" y="48"/>
                  </a:lnTo>
                  <a:lnTo>
                    <a:pt x="198" y="48"/>
                  </a:lnTo>
                  <a:lnTo>
                    <a:pt x="216" y="18"/>
                  </a:lnTo>
                  <a:lnTo>
                    <a:pt x="210" y="12"/>
                  </a:lnTo>
                  <a:lnTo>
                    <a:pt x="186" y="48"/>
                  </a:lnTo>
                  <a:lnTo>
                    <a:pt x="180" y="42"/>
                  </a:lnTo>
                  <a:lnTo>
                    <a:pt x="192" y="54"/>
                  </a:lnTo>
                  <a:lnTo>
                    <a:pt x="186" y="84"/>
                  </a:lnTo>
                  <a:lnTo>
                    <a:pt x="204" y="108"/>
                  </a:lnTo>
                  <a:lnTo>
                    <a:pt x="186" y="108"/>
                  </a:lnTo>
                  <a:lnTo>
                    <a:pt x="204" y="114"/>
                  </a:lnTo>
                  <a:lnTo>
                    <a:pt x="216" y="132"/>
                  </a:lnTo>
                  <a:lnTo>
                    <a:pt x="162" y="114"/>
                  </a:lnTo>
                  <a:lnTo>
                    <a:pt x="156" y="126"/>
                  </a:lnTo>
                  <a:lnTo>
                    <a:pt x="150" y="114"/>
                  </a:lnTo>
                  <a:lnTo>
                    <a:pt x="162" y="84"/>
                  </a:lnTo>
                  <a:lnTo>
                    <a:pt x="162" y="78"/>
                  </a:lnTo>
                  <a:lnTo>
                    <a:pt x="150" y="72"/>
                  </a:lnTo>
                  <a:lnTo>
                    <a:pt x="114" y="54"/>
                  </a:lnTo>
                  <a:lnTo>
                    <a:pt x="102" y="30"/>
                  </a:lnTo>
                  <a:lnTo>
                    <a:pt x="78" y="30"/>
                  </a:lnTo>
                  <a:lnTo>
                    <a:pt x="66" y="48"/>
                  </a:lnTo>
                  <a:lnTo>
                    <a:pt x="48" y="42"/>
                  </a:lnTo>
                  <a:lnTo>
                    <a:pt x="12" y="78"/>
                  </a:lnTo>
                  <a:lnTo>
                    <a:pt x="0" y="42"/>
                  </a:lnTo>
                  <a:lnTo>
                    <a:pt x="198" y="0"/>
                  </a:lnTo>
                  <a:lnTo>
                    <a:pt x="216" y="0"/>
                  </a:lnTo>
                  <a:close/>
                </a:path>
              </a:pathLst>
            </a:custGeom>
            <a:solidFill>
              <a:srgbClr val="FF4500"/>
            </a:solidFill>
            <a:ln w="9525">
              <a:solidFill>
                <a:srgbClr val="FF4500"/>
              </a:solidFill>
              <a:prstDash val="solid"/>
              <a:round/>
              <a:headEnd/>
              <a:tailEnd/>
            </a:ln>
          </p:spPr>
          <p:txBody>
            <a:bodyPr/>
            <a:lstStyle/>
            <a:p>
              <a:endParaRPr lang="en-US"/>
            </a:p>
          </p:txBody>
        </p:sp>
        <p:sp>
          <p:nvSpPr>
            <p:cNvPr id="15418" name="Freeform 183"/>
            <p:cNvSpPr>
              <a:spLocks/>
            </p:cNvSpPr>
            <p:nvPr/>
          </p:nvSpPr>
          <p:spPr bwMode="auto">
            <a:xfrm>
              <a:off x="3891" y="1956"/>
              <a:ext cx="282" cy="138"/>
            </a:xfrm>
            <a:custGeom>
              <a:avLst/>
              <a:gdLst>
                <a:gd name="T0" fmla="*/ 216 w 282"/>
                <a:gd name="T1" fmla="*/ 0 h 138"/>
                <a:gd name="T2" fmla="*/ 246 w 282"/>
                <a:gd name="T3" fmla="*/ 96 h 138"/>
                <a:gd name="T4" fmla="*/ 282 w 282"/>
                <a:gd name="T5" fmla="*/ 84 h 138"/>
                <a:gd name="T6" fmla="*/ 282 w 282"/>
                <a:gd name="T7" fmla="*/ 120 h 138"/>
                <a:gd name="T8" fmla="*/ 276 w 282"/>
                <a:gd name="T9" fmla="*/ 120 h 138"/>
                <a:gd name="T10" fmla="*/ 276 w 282"/>
                <a:gd name="T11" fmla="*/ 102 h 138"/>
                <a:gd name="T12" fmla="*/ 270 w 282"/>
                <a:gd name="T13" fmla="*/ 120 h 138"/>
                <a:gd name="T14" fmla="*/ 258 w 282"/>
                <a:gd name="T15" fmla="*/ 126 h 138"/>
                <a:gd name="T16" fmla="*/ 258 w 282"/>
                <a:gd name="T17" fmla="*/ 132 h 138"/>
                <a:gd name="T18" fmla="*/ 246 w 282"/>
                <a:gd name="T19" fmla="*/ 138 h 138"/>
                <a:gd name="T20" fmla="*/ 234 w 282"/>
                <a:gd name="T21" fmla="*/ 108 h 138"/>
                <a:gd name="T22" fmla="*/ 228 w 282"/>
                <a:gd name="T23" fmla="*/ 114 h 138"/>
                <a:gd name="T24" fmla="*/ 210 w 282"/>
                <a:gd name="T25" fmla="*/ 102 h 138"/>
                <a:gd name="T26" fmla="*/ 216 w 282"/>
                <a:gd name="T27" fmla="*/ 96 h 138"/>
                <a:gd name="T28" fmla="*/ 210 w 282"/>
                <a:gd name="T29" fmla="*/ 90 h 138"/>
                <a:gd name="T30" fmla="*/ 222 w 282"/>
                <a:gd name="T31" fmla="*/ 90 h 138"/>
                <a:gd name="T32" fmla="*/ 216 w 282"/>
                <a:gd name="T33" fmla="*/ 78 h 138"/>
                <a:gd name="T34" fmla="*/ 204 w 282"/>
                <a:gd name="T35" fmla="*/ 78 h 138"/>
                <a:gd name="T36" fmla="*/ 210 w 282"/>
                <a:gd name="T37" fmla="*/ 72 h 138"/>
                <a:gd name="T38" fmla="*/ 210 w 282"/>
                <a:gd name="T39" fmla="*/ 48 h 138"/>
                <a:gd name="T40" fmla="*/ 198 w 282"/>
                <a:gd name="T41" fmla="*/ 48 h 138"/>
                <a:gd name="T42" fmla="*/ 216 w 282"/>
                <a:gd name="T43" fmla="*/ 18 h 138"/>
                <a:gd name="T44" fmla="*/ 210 w 282"/>
                <a:gd name="T45" fmla="*/ 12 h 138"/>
                <a:gd name="T46" fmla="*/ 186 w 282"/>
                <a:gd name="T47" fmla="*/ 48 h 138"/>
                <a:gd name="T48" fmla="*/ 180 w 282"/>
                <a:gd name="T49" fmla="*/ 42 h 138"/>
                <a:gd name="T50" fmla="*/ 192 w 282"/>
                <a:gd name="T51" fmla="*/ 54 h 138"/>
                <a:gd name="T52" fmla="*/ 186 w 282"/>
                <a:gd name="T53" fmla="*/ 84 h 138"/>
                <a:gd name="T54" fmla="*/ 204 w 282"/>
                <a:gd name="T55" fmla="*/ 108 h 138"/>
                <a:gd name="T56" fmla="*/ 186 w 282"/>
                <a:gd name="T57" fmla="*/ 108 h 138"/>
                <a:gd name="T58" fmla="*/ 204 w 282"/>
                <a:gd name="T59" fmla="*/ 114 h 138"/>
                <a:gd name="T60" fmla="*/ 216 w 282"/>
                <a:gd name="T61" fmla="*/ 132 h 138"/>
                <a:gd name="T62" fmla="*/ 162 w 282"/>
                <a:gd name="T63" fmla="*/ 114 h 138"/>
                <a:gd name="T64" fmla="*/ 156 w 282"/>
                <a:gd name="T65" fmla="*/ 126 h 138"/>
                <a:gd name="T66" fmla="*/ 150 w 282"/>
                <a:gd name="T67" fmla="*/ 114 h 138"/>
                <a:gd name="T68" fmla="*/ 162 w 282"/>
                <a:gd name="T69" fmla="*/ 84 h 138"/>
                <a:gd name="T70" fmla="*/ 162 w 282"/>
                <a:gd name="T71" fmla="*/ 78 h 138"/>
                <a:gd name="T72" fmla="*/ 150 w 282"/>
                <a:gd name="T73" fmla="*/ 72 h 138"/>
                <a:gd name="T74" fmla="*/ 114 w 282"/>
                <a:gd name="T75" fmla="*/ 54 h 138"/>
                <a:gd name="T76" fmla="*/ 102 w 282"/>
                <a:gd name="T77" fmla="*/ 30 h 138"/>
                <a:gd name="T78" fmla="*/ 78 w 282"/>
                <a:gd name="T79" fmla="*/ 30 h 138"/>
                <a:gd name="T80" fmla="*/ 66 w 282"/>
                <a:gd name="T81" fmla="*/ 48 h 138"/>
                <a:gd name="T82" fmla="*/ 48 w 282"/>
                <a:gd name="T83" fmla="*/ 42 h 138"/>
                <a:gd name="T84" fmla="*/ 12 w 282"/>
                <a:gd name="T85" fmla="*/ 78 h 138"/>
                <a:gd name="T86" fmla="*/ 0 w 282"/>
                <a:gd name="T87" fmla="*/ 42 h 138"/>
                <a:gd name="T88" fmla="*/ 198 w 282"/>
                <a:gd name="T89" fmla="*/ 0 h 138"/>
                <a:gd name="T90" fmla="*/ 216 w 282"/>
                <a:gd name="T91" fmla="*/ 0 h 138"/>
                <a:gd name="T92" fmla="*/ 216 w 282"/>
                <a:gd name="T93" fmla="*/ 6 h 13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82"/>
                <a:gd name="T142" fmla="*/ 0 h 138"/>
                <a:gd name="T143" fmla="*/ 282 w 282"/>
                <a:gd name="T144" fmla="*/ 138 h 13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82" h="138">
                  <a:moveTo>
                    <a:pt x="216" y="0"/>
                  </a:moveTo>
                  <a:lnTo>
                    <a:pt x="246" y="96"/>
                  </a:lnTo>
                  <a:lnTo>
                    <a:pt x="282" y="84"/>
                  </a:lnTo>
                  <a:lnTo>
                    <a:pt x="282" y="120"/>
                  </a:lnTo>
                  <a:lnTo>
                    <a:pt x="276" y="120"/>
                  </a:lnTo>
                  <a:lnTo>
                    <a:pt x="276" y="102"/>
                  </a:lnTo>
                  <a:lnTo>
                    <a:pt x="270" y="120"/>
                  </a:lnTo>
                  <a:lnTo>
                    <a:pt x="258" y="126"/>
                  </a:lnTo>
                  <a:lnTo>
                    <a:pt x="258" y="132"/>
                  </a:lnTo>
                  <a:lnTo>
                    <a:pt x="246" y="138"/>
                  </a:lnTo>
                  <a:lnTo>
                    <a:pt x="234" y="108"/>
                  </a:lnTo>
                  <a:lnTo>
                    <a:pt x="228" y="114"/>
                  </a:lnTo>
                  <a:lnTo>
                    <a:pt x="210" y="102"/>
                  </a:lnTo>
                  <a:lnTo>
                    <a:pt x="216" y="96"/>
                  </a:lnTo>
                  <a:lnTo>
                    <a:pt x="210" y="90"/>
                  </a:lnTo>
                  <a:lnTo>
                    <a:pt x="222" y="90"/>
                  </a:lnTo>
                  <a:lnTo>
                    <a:pt x="216" y="78"/>
                  </a:lnTo>
                  <a:lnTo>
                    <a:pt x="204" y="78"/>
                  </a:lnTo>
                  <a:lnTo>
                    <a:pt x="210" y="72"/>
                  </a:lnTo>
                  <a:lnTo>
                    <a:pt x="210" y="48"/>
                  </a:lnTo>
                  <a:lnTo>
                    <a:pt x="198" y="48"/>
                  </a:lnTo>
                  <a:lnTo>
                    <a:pt x="216" y="18"/>
                  </a:lnTo>
                  <a:lnTo>
                    <a:pt x="210" y="12"/>
                  </a:lnTo>
                  <a:lnTo>
                    <a:pt x="186" y="48"/>
                  </a:lnTo>
                  <a:lnTo>
                    <a:pt x="180" y="42"/>
                  </a:lnTo>
                  <a:lnTo>
                    <a:pt x="192" y="54"/>
                  </a:lnTo>
                  <a:lnTo>
                    <a:pt x="186" y="84"/>
                  </a:lnTo>
                  <a:lnTo>
                    <a:pt x="204" y="108"/>
                  </a:lnTo>
                  <a:lnTo>
                    <a:pt x="186" y="108"/>
                  </a:lnTo>
                  <a:lnTo>
                    <a:pt x="204" y="114"/>
                  </a:lnTo>
                  <a:lnTo>
                    <a:pt x="216" y="132"/>
                  </a:lnTo>
                  <a:lnTo>
                    <a:pt x="162" y="114"/>
                  </a:lnTo>
                  <a:lnTo>
                    <a:pt x="156" y="126"/>
                  </a:lnTo>
                  <a:lnTo>
                    <a:pt x="150" y="114"/>
                  </a:lnTo>
                  <a:lnTo>
                    <a:pt x="162" y="84"/>
                  </a:lnTo>
                  <a:lnTo>
                    <a:pt x="162" y="78"/>
                  </a:lnTo>
                  <a:lnTo>
                    <a:pt x="150" y="72"/>
                  </a:lnTo>
                  <a:lnTo>
                    <a:pt x="114" y="54"/>
                  </a:lnTo>
                  <a:lnTo>
                    <a:pt x="102" y="30"/>
                  </a:lnTo>
                  <a:lnTo>
                    <a:pt x="78" y="30"/>
                  </a:lnTo>
                  <a:lnTo>
                    <a:pt x="66" y="48"/>
                  </a:lnTo>
                  <a:lnTo>
                    <a:pt x="48" y="42"/>
                  </a:lnTo>
                  <a:lnTo>
                    <a:pt x="12" y="78"/>
                  </a:lnTo>
                  <a:lnTo>
                    <a:pt x="0" y="42"/>
                  </a:lnTo>
                  <a:lnTo>
                    <a:pt x="198" y="0"/>
                  </a:lnTo>
                  <a:lnTo>
                    <a:pt x="216" y="0"/>
                  </a:lnTo>
                  <a:lnTo>
                    <a:pt x="216" y="6"/>
                  </a:lnTo>
                </a:path>
              </a:pathLst>
            </a:custGeom>
            <a:noFill/>
            <a:ln w="9525">
              <a:solidFill>
                <a:srgbClr val="000000"/>
              </a:solidFill>
              <a:prstDash val="solid"/>
              <a:round/>
              <a:headEnd/>
              <a:tailEnd/>
            </a:ln>
          </p:spPr>
          <p:txBody>
            <a:bodyPr/>
            <a:lstStyle/>
            <a:p>
              <a:endParaRPr lang="en-US"/>
            </a:p>
          </p:txBody>
        </p:sp>
        <p:sp>
          <p:nvSpPr>
            <p:cNvPr id="15419" name="Freeform 184"/>
            <p:cNvSpPr>
              <a:spLocks/>
            </p:cNvSpPr>
            <p:nvPr/>
          </p:nvSpPr>
          <p:spPr bwMode="auto">
            <a:xfrm>
              <a:off x="4203" y="1650"/>
              <a:ext cx="204" cy="102"/>
            </a:xfrm>
            <a:custGeom>
              <a:avLst/>
              <a:gdLst>
                <a:gd name="T0" fmla="*/ 42 w 204"/>
                <a:gd name="T1" fmla="*/ 30 h 102"/>
                <a:gd name="T2" fmla="*/ 108 w 204"/>
                <a:gd name="T3" fmla="*/ 18 h 102"/>
                <a:gd name="T4" fmla="*/ 132 w 204"/>
                <a:gd name="T5" fmla="*/ 0 h 102"/>
                <a:gd name="T6" fmla="*/ 144 w 204"/>
                <a:gd name="T7" fmla="*/ 18 h 102"/>
                <a:gd name="T8" fmla="*/ 132 w 204"/>
                <a:gd name="T9" fmla="*/ 42 h 102"/>
                <a:gd name="T10" fmla="*/ 150 w 204"/>
                <a:gd name="T11" fmla="*/ 48 h 102"/>
                <a:gd name="T12" fmla="*/ 174 w 204"/>
                <a:gd name="T13" fmla="*/ 78 h 102"/>
                <a:gd name="T14" fmla="*/ 198 w 204"/>
                <a:gd name="T15" fmla="*/ 66 h 102"/>
                <a:gd name="T16" fmla="*/ 180 w 204"/>
                <a:gd name="T17" fmla="*/ 48 h 102"/>
                <a:gd name="T18" fmla="*/ 186 w 204"/>
                <a:gd name="T19" fmla="*/ 48 h 102"/>
                <a:gd name="T20" fmla="*/ 204 w 204"/>
                <a:gd name="T21" fmla="*/ 78 h 102"/>
                <a:gd name="T22" fmla="*/ 168 w 204"/>
                <a:gd name="T23" fmla="*/ 96 h 102"/>
                <a:gd name="T24" fmla="*/ 162 w 204"/>
                <a:gd name="T25" fmla="*/ 78 h 102"/>
                <a:gd name="T26" fmla="*/ 144 w 204"/>
                <a:gd name="T27" fmla="*/ 102 h 102"/>
                <a:gd name="T28" fmla="*/ 138 w 204"/>
                <a:gd name="T29" fmla="*/ 96 h 102"/>
                <a:gd name="T30" fmla="*/ 114 w 204"/>
                <a:gd name="T31" fmla="*/ 72 h 102"/>
                <a:gd name="T32" fmla="*/ 96 w 204"/>
                <a:gd name="T33" fmla="*/ 78 h 102"/>
                <a:gd name="T34" fmla="*/ 90 w 204"/>
                <a:gd name="T35" fmla="*/ 72 h 102"/>
                <a:gd name="T36" fmla="*/ 0 w 204"/>
                <a:gd name="T37" fmla="*/ 96 h 102"/>
                <a:gd name="T38" fmla="*/ 0 w 204"/>
                <a:gd name="T39" fmla="*/ 42 h 102"/>
                <a:gd name="T40" fmla="*/ 18 w 204"/>
                <a:gd name="T41" fmla="*/ 36 h 102"/>
                <a:gd name="T42" fmla="*/ 42 w 204"/>
                <a:gd name="T43" fmla="*/ 3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04"/>
                <a:gd name="T67" fmla="*/ 0 h 102"/>
                <a:gd name="T68" fmla="*/ 204 w 204"/>
                <a:gd name="T69" fmla="*/ 102 h 10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04" h="102">
                  <a:moveTo>
                    <a:pt x="42" y="30"/>
                  </a:moveTo>
                  <a:lnTo>
                    <a:pt x="108" y="18"/>
                  </a:lnTo>
                  <a:lnTo>
                    <a:pt x="132" y="0"/>
                  </a:lnTo>
                  <a:lnTo>
                    <a:pt x="144" y="18"/>
                  </a:lnTo>
                  <a:lnTo>
                    <a:pt x="132" y="42"/>
                  </a:lnTo>
                  <a:lnTo>
                    <a:pt x="150" y="48"/>
                  </a:lnTo>
                  <a:lnTo>
                    <a:pt x="174" y="78"/>
                  </a:lnTo>
                  <a:lnTo>
                    <a:pt x="198" y="66"/>
                  </a:lnTo>
                  <a:lnTo>
                    <a:pt x="180" y="48"/>
                  </a:lnTo>
                  <a:lnTo>
                    <a:pt x="186" y="48"/>
                  </a:lnTo>
                  <a:lnTo>
                    <a:pt x="204" y="78"/>
                  </a:lnTo>
                  <a:lnTo>
                    <a:pt x="168" y="96"/>
                  </a:lnTo>
                  <a:lnTo>
                    <a:pt x="162" y="78"/>
                  </a:lnTo>
                  <a:lnTo>
                    <a:pt x="144" y="102"/>
                  </a:lnTo>
                  <a:lnTo>
                    <a:pt x="138" y="96"/>
                  </a:lnTo>
                  <a:lnTo>
                    <a:pt x="114" y="72"/>
                  </a:lnTo>
                  <a:lnTo>
                    <a:pt x="96" y="78"/>
                  </a:lnTo>
                  <a:lnTo>
                    <a:pt x="90" y="72"/>
                  </a:lnTo>
                  <a:lnTo>
                    <a:pt x="0" y="96"/>
                  </a:lnTo>
                  <a:lnTo>
                    <a:pt x="0" y="42"/>
                  </a:lnTo>
                  <a:lnTo>
                    <a:pt x="18" y="36"/>
                  </a:lnTo>
                  <a:lnTo>
                    <a:pt x="42" y="30"/>
                  </a:lnTo>
                  <a:close/>
                </a:path>
              </a:pathLst>
            </a:custGeom>
            <a:solidFill>
              <a:srgbClr val="FF8C00"/>
            </a:solidFill>
            <a:ln w="9525">
              <a:solidFill>
                <a:srgbClr val="FF8C00"/>
              </a:solidFill>
              <a:prstDash val="solid"/>
              <a:round/>
              <a:headEnd/>
              <a:tailEnd/>
            </a:ln>
          </p:spPr>
          <p:txBody>
            <a:bodyPr/>
            <a:lstStyle/>
            <a:p>
              <a:endParaRPr lang="en-US"/>
            </a:p>
          </p:txBody>
        </p:sp>
        <p:sp>
          <p:nvSpPr>
            <p:cNvPr id="15420" name="Freeform 185"/>
            <p:cNvSpPr>
              <a:spLocks/>
            </p:cNvSpPr>
            <p:nvPr/>
          </p:nvSpPr>
          <p:spPr bwMode="auto">
            <a:xfrm>
              <a:off x="4203" y="1650"/>
              <a:ext cx="204" cy="102"/>
            </a:xfrm>
            <a:custGeom>
              <a:avLst/>
              <a:gdLst>
                <a:gd name="T0" fmla="*/ 42 w 204"/>
                <a:gd name="T1" fmla="*/ 30 h 102"/>
                <a:gd name="T2" fmla="*/ 108 w 204"/>
                <a:gd name="T3" fmla="*/ 18 h 102"/>
                <a:gd name="T4" fmla="*/ 132 w 204"/>
                <a:gd name="T5" fmla="*/ 0 h 102"/>
                <a:gd name="T6" fmla="*/ 144 w 204"/>
                <a:gd name="T7" fmla="*/ 18 h 102"/>
                <a:gd name="T8" fmla="*/ 132 w 204"/>
                <a:gd name="T9" fmla="*/ 42 h 102"/>
                <a:gd name="T10" fmla="*/ 150 w 204"/>
                <a:gd name="T11" fmla="*/ 48 h 102"/>
                <a:gd name="T12" fmla="*/ 174 w 204"/>
                <a:gd name="T13" fmla="*/ 78 h 102"/>
                <a:gd name="T14" fmla="*/ 198 w 204"/>
                <a:gd name="T15" fmla="*/ 66 h 102"/>
                <a:gd name="T16" fmla="*/ 180 w 204"/>
                <a:gd name="T17" fmla="*/ 48 h 102"/>
                <a:gd name="T18" fmla="*/ 186 w 204"/>
                <a:gd name="T19" fmla="*/ 48 h 102"/>
                <a:gd name="T20" fmla="*/ 204 w 204"/>
                <a:gd name="T21" fmla="*/ 78 h 102"/>
                <a:gd name="T22" fmla="*/ 168 w 204"/>
                <a:gd name="T23" fmla="*/ 96 h 102"/>
                <a:gd name="T24" fmla="*/ 162 w 204"/>
                <a:gd name="T25" fmla="*/ 78 h 102"/>
                <a:gd name="T26" fmla="*/ 144 w 204"/>
                <a:gd name="T27" fmla="*/ 102 h 102"/>
                <a:gd name="T28" fmla="*/ 138 w 204"/>
                <a:gd name="T29" fmla="*/ 96 h 102"/>
                <a:gd name="T30" fmla="*/ 114 w 204"/>
                <a:gd name="T31" fmla="*/ 72 h 102"/>
                <a:gd name="T32" fmla="*/ 96 w 204"/>
                <a:gd name="T33" fmla="*/ 78 h 102"/>
                <a:gd name="T34" fmla="*/ 90 w 204"/>
                <a:gd name="T35" fmla="*/ 72 h 102"/>
                <a:gd name="T36" fmla="*/ 0 w 204"/>
                <a:gd name="T37" fmla="*/ 96 h 102"/>
                <a:gd name="T38" fmla="*/ 0 w 204"/>
                <a:gd name="T39" fmla="*/ 42 h 102"/>
                <a:gd name="T40" fmla="*/ 18 w 204"/>
                <a:gd name="T41" fmla="*/ 36 h 102"/>
                <a:gd name="T42" fmla="*/ 42 w 204"/>
                <a:gd name="T43" fmla="*/ 30 h 102"/>
                <a:gd name="T44" fmla="*/ 42 w 204"/>
                <a:gd name="T45" fmla="*/ 36 h 10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4"/>
                <a:gd name="T70" fmla="*/ 0 h 102"/>
                <a:gd name="T71" fmla="*/ 204 w 204"/>
                <a:gd name="T72" fmla="*/ 102 h 10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4" h="102">
                  <a:moveTo>
                    <a:pt x="42" y="30"/>
                  </a:moveTo>
                  <a:lnTo>
                    <a:pt x="108" y="18"/>
                  </a:lnTo>
                  <a:lnTo>
                    <a:pt x="132" y="0"/>
                  </a:lnTo>
                  <a:lnTo>
                    <a:pt x="144" y="18"/>
                  </a:lnTo>
                  <a:lnTo>
                    <a:pt x="132" y="42"/>
                  </a:lnTo>
                  <a:lnTo>
                    <a:pt x="150" y="48"/>
                  </a:lnTo>
                  <a:lnTo>
                    <a:pt x="174" y="78"/>
                  </a:lnTo>
                  <a:lnTo>
                    <a:pt x="198" y="66"/>
                  </a:lnTo>
                  <a:lnTo>
                    <a:pt x="180" y="48"/>
                  </a:lnTo>
                  <a:lnTo>
                    <a:pt x="186" y="48"/>
                  </a:lnTo>
                  <a:lnTo>
                    <a:pt x="204" y="78"/>
                  </a:lnTo>
                  <a:lnTo>
                    <a:pt x="168" y="96"/>
                  </a:lnTo>
                  <a:lnTo>
                    <a:pt x="162" y="78"/>
                  </a:lnTo>
                  <a:lnTo>
                    <a:pt x="144" y="102"/>
                  </a:lnTo>
                  <a:lnTo>
                    <a:pt x="138" y="96"/>
                  </a:lnTo>
                  <a:lnTo>
                    <a:pt x="114" y="72"/>
                  </a:lnTo>
                  <a:lnTo>
                    <a:pt x="96" y="78"/>
                  </a:lnTo>
                  <a:lnTo>
                    <a:pt x="90" y="72"/>
                  </a:lnTo>
                  <a:lnTo>
                    <a:pt x="0" y="96"/>
                  </a:lnTo>
                  <a:lnTo>
                    <a:pt x="0" y="42"/>
                  </a:lnTo>
                  <a:lnTo>
                    <a:pt x="18" y="36"/>
                  </a:lnTo>
                  <a:lnTo>
                    <a:pt x="42" y="30"/>
                  </a:lnTo>
                  <a:lnTo>
                    <a:pt x="42" y="36"/>
                  </a:lnTo>
                </a:path>
              </a:pathLst>
            </a:custGeom>
            <a:noFill/>
            <a:ln w="9525">
              <a:solidFill>
                <a:srgbClr val="000000"/>
              </a:solidFill>
              <a:prstDash val="solid"/>
              <a:round/>
              <a:headEnd/>
              <a:tailEnd/>
            </a:ln>
          </p:spPr>
          <p:txBody>
            <a:bodyPr/>
            <a:lstStyle/>
            <a:p>
              <a:endParaRPr lang="en-US"/>
            </a:p>
          </p:txBody>
        </p:sp>
        <p:sp>
          <p:nvSpPr>
            <p:cNvPr id="15421" name="Freeform 186"/>
            <p:cNvSpPr>
              <a:spLocks/>
            </p:cNvSpPr>
            <p:nvPr/>
          </p:nvSpPr>
          <p:spPr bwMode="auto">
            <a:xfrm>
              <a:off x="3447" y="1572"/>
              <a:ext cx="234" cy="324"/>
            </a:xfrm>
            <a:custGeom>
              <a:avLst/>
              <a:gdLst>
                <a:gd name="T0" fmla="*/ 114 w 234"/>
                <a:gd name="T1" fmla="*/ 312 h 324"/>
                <a:gd name="T2" fmla="*/ 0 w 234"/>
                <a:gd name="T3" fmla="*/ 324 h 324"/>
                <a:gd name="T4" fmla="*/ 30 w 234"/>
                <a:gd name="T5" fmla="*/ 252 h 324"/>
                <a:gd name="T6" fmla="*/ 0 w 234"/>
                <a:gd name="T7" fmla="*/ 174 h 324"/>
                <a:gd name="T8" fmla="*/ 6 w 234"/>
                <a:gd name="T9" fmla="*/ 96 h 324"/>
                <a:gd name="T10" fmla="*/ 42 w 234"/>
                <a:gd name="T11" fmla="*/ 48 h 324"/>
                <a:gd name="T12" fmla="*/ 42 w 234"/>
                <a:gd name="T13" fmla="*/ 78 h 324"/>
                <a:gd name="T14" fmla="*/ 48 w 234"/>
                <a:gd name="T15" fmla="*/ 66 h 324"/>
                <a:gd name="T16" fmla="*/ 48 w 234"/>
                <a:gd name="T17" fmla="*/ 84 h 324"/>
                <a:gd name="T18" fmla="*/ 54 w 234"/>
                <a:gd name="T19" fmla="*/ 42 h 324"/>
                <a:gd name="T20" fmla="*/ 72 w 234"/>
                <a:gd name="T21" fmla="*/ 30 h 324"/>
                <a:gd name="T22" fmla="*/ 66 w 234"/>
                <a:gd name="T23" fmla="*/ 18 h 324"/>
                <a:gd name="T24" fmla="*/ 84 w 234"/>
                <a:gd name="T25" fmla="*/ 0 h 324"/>
                <a:gd name="T26" fmla="*/ 156 w 234"/>
                <a:gd name="T27" fmla="*/ 24 h 324"/>
                <a:gd name="T28" fmla="*/ 168 w 234"/>
                <a:gd name="T29" fmla="*/ 48 h 324"/>
                <a:gd name="T30" fmla="*/ 156 w 234"/>
                <a:gd name="T31" fmla="*/ 48 h 324"/>
                <a:gd name="T32" fmla="*/ 174 w 234"/>
                <a:gd name="T33" fmla="*/ 72 h 324"/>
                <a:gd name="T34" fmla="*/ 174 w 234"/>
                <a:gd name="T35" fmla="*/ 102 h 324"/>
                <a:gd name="T36" fmla="*/ 144 w 234"/>
                <a:gd name="T37" fmla="*/ 132 h 324"/>
                <a:gd name="T38" fmla="*/ 144 w 234"/>
                <a:gd name="T39" fmla="*/ 156 h 324"/>
                <a:gd name="T40" fmla="*/ 162 w 234"/>
                <a:gd name="T41" fmla="*/ 162 h 324"/>
                <a:gd name="T42" fmla="*/ 192 w 234"/>
                <a:gd name="T43" fmla="*/ 120 h 324"/>
                <a:gd name="T44" fmla="*/ 216 w 234"/>
                <a:gd name="T45" fmla="*/ 138 h 324"/>
                <a:gd name="T46" fmla="*/ 234 w 234"/>
                <a:gd name="T47" fmla="*/ 198 h 324"/>
                <a:gd name="T48" fmla="*/ 234 w 234"/>
                <a:gd name="T49" fmla="*/ 222 h 324"/>
                <a:gd name="T50" fmla="*/ 228 w 234"/>
                <a:gd name="T51" fmla="*/ 234 h 324"/>
                <a:gd name="T52" fmla="*/ 228 w 234"/>
                <a:gd name="T53" fmla="*/ 222 h 324"/>
                <a:gd name="T54" fmla="*/ 222 w 234"/>
                <a:gd name="T55" fmla="*/ 228 h 324"/>
                <a:gd name="T56" fmla="*/ 192 w 234"/>
                <a:gd name="T57" fmla="*/ 300 h 324"/>
                <a:gd name="T58" fmla="*/ 138 w 234"/>
                <a:gd name="T59" fmla="*/ 312 h 324"/>
                <a:gd name="T60" fmla="*/ 114 w 234"/>
                <a:gd name="T61" fmla="*/ 312 h 32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34"/>
                <a:gd name="T94" fmla="*/ 0 h 324"/>
                <a:gd name="T95" fmla="*/ 234 w 234"/>
                <a:gd name="T96" fmla="*/ 324 h 32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34" h="324">
                  <a:moveTo>
                    <a:pt x="114" y="312"/>
                  </a:moveTo>
                  <a:lnTo>
                    <a:pt x="0" y="324"/>
                  </a:lnTo>
                  <a:lnTo>
                    <a:pt x="30" y="252"/>
                  </a:lnTo>
                  <a:lnTo>
                    <a:pt x="0" y="174"/>
                  </a:lnTo>
                  <a:lnTo>
                    <a:pt x="6" y="96"/>
                  </a:lnTo>
                  <a:lnTo>
                    <a:pt x="42" y="48"/>
                  </a:lnTo>
                  <a:lnTo>
                    <a:pt x="42" y="78"/>
                  </a:lnTo>
                  <a:lnTo>
                    <a:pt x="48" y="66"/>
                  </a:lnTo>
                  <a:lnTo>
                    <a:pt x="48" y="84"/>
                  </a:lnTo>
                  <a:lnTo>
                    <a:pt x="54" y="42"/>
                  </a:lnTo>
                  <a:lnTo>
                    <a:pt x="72" y="30"/>
                  </a:lnTo>
                  <a:lnTo>
                    <a:pt x="66" y="18"/>
                  </a:lnTo>
                  <a:lnTo>
                    <a:pt x="84" y="0"/>
                  </a:lnTo>
                  <a:lnTo>
                    <a:pt x="156" y="24"/>
                  </a:lnTo>
                  <a:lnTo>
                    <a:pt x="168" y="48"/>
                  </a:lnTo>
                  <a:lnTo>
                    <a:pt x="156" y="48"/>
                  </a:lnTo>
                  <a:lnTo>
                    <a:pt x="174" y="72"/>
                  </a:lnTo>
                  <a:lnTo>
                    <a:pt x="174" y="102"/>
                  </a:lnTo>
                  <a:lnTo>
                    <a:pt x="144" y="132"/>
                  </a:lnTo>
                  <a:lnTo>
                    <a:pt x="144" y="156"/>
                  </a:lnTo>
                  <a:lnTo>
                    <a:pt x="162" y="162"/>
                  </a:lnTo>
                  <a:lnTo>
                    <a:pt x="192" y="120"/>
                  </a:lnTo>
                  <a:lnTo>
                    <a:pt x="216" y="138"/>
                  </a:lnTo>
                  <a:lnTo>
                    <a:pt x="234" y="198"/>
                  </a:lnTo>
                  <a:lnTo>
                    <a:pt x="234" y="222"/>
                  </a:lnTo>
                  <a:lnTo>
                    <a:pt x="228" y="234"/>
                  </a:lnTo>
                  <a:lnTo>
                    <a:pt x="228" y="222"/>
                  </a:lnTo>
                  <a:lnTo>
                    <a:pt x="222" y="228"/>
                  </a:lnTo>
                  <a:lnTo>
                    <a:pt x="192" y="300"/>
                  </a:lnTo>
                  <a:lnTo>
                    <a:pt x="138" y="312"/>
                  </a:lnTo>
                  <a:lnTo>
                    <a:pt x="114" y="312"/>
                  </a:lnTo>
                  <a:close/>
                </a:path>
              </a:pathLst>
            </a:custGeom>
            <a:solidFill>
              <a:srgbClr val="FF4500"/>
            </a:solidFill>
            <a:ln w="9525">
              <a:solidFill>
                <a:srgbClr val="FF4500"/>
              </a:solidFill>
              <a:prstDash val="solid"/>
              <a:round/>
              <a:headEnd/>
              <a:tailEnd/>
            </a:ln>
          </p:spPr>
          <p:txBody>
            <a:bodyPr/>
            <a:lstStyle/>
            <a:p>
              <a:endParaRPr lang="en-US"/>
            </a:p>
          </p:txBody>
        </p:sp>
        <p:sp>
          <p:nvSpPr>
            <p:cNvPr id="15422" name="Freeform 187"/>
            <p:cNvSpPr>
              <a:spLocks/>
            </p:cNvSpPr>
            <p:nvPr/>
          </p:nvSpPr>
          <p:spPr bwMode="auto">
            <a:xfrm>
              <a:off x="3447" y="1572"/>
              <a:ext cx="234" cy="324"/>
            </a:xfrm>
            <a:custGeom>
              <a:avLst/>
              <a:gdLst>
                <a:gd name="T0" fmla="*/ 114 w 234"/>
                <a:gd name="T1" fmla="*/ 312 h 324"/>
                <a:gd name="T2" fmla="*/ 0 w 234"/>
                <a:gd name="T3" fmla="*/ 324 h 324"/>
                <a:gd name="T4" fmla="*/ 30 w 234"/>
                <a:gd name="T5" fmla="*/ 252 h 324"/>
                <a:gd name="T6" fmla="*/ 0 w 234"/>
                <a:gd name="T7" fmla="*/ 174 h 324"/>
                <a:gd name="T8" fmla="*/ 6 w 234"/>
                <a:gd name="T9" fmla="*/ 96 h 324"/>
                <a:gd name="T10" fmla="*/ 42 w 234"/>
                <a:gd name="T11" fmla="*/ 48 h 324"/>
                <a:gd name="T12" fmla="*/ 42 w 234"/>
                <a:gd name="T13" fmla="*/ 78 h 324"/>
                <a:gd name="T14" fmla="*/ 48 w 234"/>
                <a:gd name="T15" fmla="*/ 66 h 324"/>
                <a:gd name="T16" fmla="*/ 48 w 234"/>
                <a:gd name="T17" fmla="*/ 84 h 324"/>
                <a:gd name="T18" fmla="*/ 54 w 234"/>
                <a:gd name="T19" fmla="*/ 42 h 324"/>
                <a:gd name="T20" fmla="*/ 72 w 234"/>
                <a:gd name="T21" fmla="*/ 30 h 324"/>
                <a:gd name="T22" fmla="*/ 66 w 234"/>
                <a:gd name="T23" fmla="*/ 18 h 324"/>
                <a:gd name="T24" fmla="*/ 84 w 234"/>
                <a:gd name="T25" fmla="*/ 0 h 324"/>
                <a:gd name="T26" fmla="*/ 156 w 234"/>
                <a:gd name="T27" fmla="*/ 24 h 324"/>
                <a:gd name="T28" fmla="*/ 168 w 234"/>
                <a:gd name="T29" fmla="*/ 48 h 324"/>
                <a:gd name="T30" fmla="*/ 156 w 234"/>
                <a:gd name="T31" fmla="*/ 48 h 324"/>
                <a:gd name="T32" fmla="*/ 174 w 234"/>
                <a:gd name="T33" fmla="*/ 72 h 324"/>
                <a:gd name="T34" fmla="*/ 174 w 234"/>
                <a:gd name="T35" fmla="*/ 102 h 324"/>
                <a:gd name="T36" fmla="*/ 144 w 234"/>
                <a:gd name="T37" fmla="*/ 132 h 324"/>
                <a:gd name="T38" fmla="*/ 144 w 234"/>
                <a:gd name="T39" fmla="*/ 156 h 324"/>
                <a:gd name="T40" fmla="*/ 162 w 234"/>
                <a:gd name="T41" fmla="*/ 162 h 324"/>
                <a:gd name="T42" fmla="*/ 192 w 234"/>
                <a:gd name="T43" fmla="*/ 120 h 324"/>
                <a:gd name="T44" fmla="*/ 216 w 234"/>
                <a:gd name="T45" fmla="*/ 138 h 324"/>
                <a:gd name="T46" fmla="*/ 234 w 234"/>
                <a:gd name="T47" fmla="*/ 198 h 324"/>
                <a:gd name="T48" fmla="*/ 234 w 234"/>
                <a:gd name="T49" fmla="*/ 222 h 324"/>
                <a:gd name="T50" fmla="*/ 228 w 234"/>
                <a:gd name="T51" fmla="*/ 234 h 324"/>
                <a:gd name="T52" fmla="*/ 228 w 234"/>
                <a:gd name="T53" fmla="*/ 222 h 324"/>
                <a:gd name="T54" fmla="*/ 222 w 234"/>
                <a:gd name="T55" fmla="*/ 228 h 324"/>
                <a:gd name="T56" fmla="*/ 192 w 234"/>
                <a:gd name="T57" fmla="*/ 300 h 324"/>
                <a:gd name="T58" fmla="*/ 138 w 234"/>
                <a:gd name="T59" fmla="*/ 312 h 324"/>
                <a:gd name="T60" fmla="*/ 114 w 234"/>
                <a:gd name="T61" fmla="*/ 312 h 324"/>
                <a:gd name="T62" fmla="*/ 114 w 234"/>
                <a:gd name="T63" fmla="*/ 318 h 3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4"/>
                <a:gd name="T97" fmla="*/ 0 h 324"/>
                <a:gd name="T98" fmla="*/ 234 w 234"/>
                <a:gd name="T99" fmla="*/ 324 h 32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4" h="324">
                  <a:moveTo>
                    <a:pt x="114" y="312"/>
                  </a:moveTo>
                  <a:lnTo>
                    <a:pt x="0" y="324"/>
                  </a:lnTo>
                  <a:lnTo>
                    <a:pt x="30" y="252"/>
                  </a:lnTo>
                  <a:lnTo>
                    <a:pt x="0" y="174"/>
                  </a:lnTo>
                  <a:lnTo>
                    <a:pt x="6" y="96"/>
                  </a:lnTo>
                  <a:lnTo>
                    <a:pt x="42" y="48"/>
                  </a:lnTo>
                  <a:lnTo>
                    <a:pt x="42" y="78"/>
                  </a:lnTo>
                  <a:lnTo>
                    <a:pt x="48" y="66"/>
                  </a:lnTo>
                  <a:lnTo>
                    <a:pt x="48" y="84"/>
                  </a:lnTo>
                  <a:lnTo>
                    <a:pt x="54" y="42"/>
                  </a:lnTo>
                  <a:lnTo>
                    <a:pt x="72" y="30"/>
                  </a:lnTo>
                  <a:lnTo>
                    <a:pt x="66" y="18"/>
                  </a:lnTo>
                  <a:lnTo>
                    <a:pt x="84" y="0"/>
                  </a:lnTo>
                  <a:lnTo>
                    <a:pt x="156" y="24"/>
                  </a:lnTo>
                  <a:lnTo>
                    <a:pt x="168" y="48"/>
                  </a:lnTo>
                  <a:lnTo>
                    <a:pt x="156" y="48"/>
                  </a:lnTo>
                  <a:lnTo>
                    <a:pt x="174" y="72"/>
                  </a:lnTo>
                  <a:lnTo>
                    <a:pt x="174" y="102"/>
                  </a:lnTo>
                  <a:lnTo>
                    <a:pt x="144" y="132"/>
                  </a:lnTo>
                  <a:lnTo>
                    <a:pt x="144" y="156"/>
                  </a:lnTo>
                  <a:lnTo>
                    <a:pt x="162" y="162"/>
                  </a:lnTo>
                  <a:lnTo>
                    <a:pt x="192" y="120"/>
                  </a:lnTo>
                  <a:lnTo>
                    <a:pt x="216" y="138"/>
                  </a:lnTo>
                  <a:lnTo>
                    <a:pt x="234" y="198"/>
                  </a:lnTo>
                  <a:lnTo>
                    <a:pt x="234" y="222"/>
                  </a:lnTo>
                  <a:lnTo>
                    <a:pt x="228" y="234"/>
                  </a:lnTo>
                  <a:lnTo>
                    <a:pt x="228" y="222"/>
                  </a:lnTo>
                  <a:lnTo>
                    <a:pt x="222" y="228"/>
                  </a:lnTo>
                  <a:lnTo>
                    <a:pt x="192" y="300"/>
                  </a:lnTo>
                  <a:lnTo>
                    <a:pt x="138" y="312"/>
                  </a:lnTo>
                  <a:lnTo>
                    <a:pt x="114" y="312"/>
                  </a:lnTo>
                  <a:lnTo>
                    <a:pt x="114" y="318"/>
                  </a:lnTo>
                </a:path>
              </a:pathLst>
            </a:custGeom>
            <a:noFill/>
            <a:ln w="9525">
              <a:solidFill>
                <a:srgbClr val="000000"/>
              </a:solidFill>
              <a:prstDash val="solid"/>
              <a:round/>
              <a:headEnd/>
              <a:tailEnd/>
            </a:ln>
          </p:spPr>
          <p:txBody>
            <a:bodyPr/>
            <a:lstStyle/>
            <a:p>
              <a:endParaRPr lang="en-US"/>
            </a:p>
          </p:txBody>
        </p:sp>
        <p:sp>
          <p:nvSpPr>
            <p:cNvPr id="15423" name="Freeform 188"/>
            <p:cNvSpPr>
              <a:spLocks/>
            </p:cNvSpPr>
            <p:nvPr/>
          </p:nvSpPr>
          <p:spPr bwMode="auto">
            <a:xfrm>
              <a:off x="3219" y="1458"/>
              <a:ext cx="354" cy="180"/>
            </a:xfrm>
            <a:custGeom>
              <a:avLst/>
              <a:gdLst>
                <a:gd name="T0" fmla="*/ 354 w 354"/>
                <a:gd name="T1" fmla="*/ 96 h 180"/>
                <a:gd name="T2" fmla="*/ 312 w 354"/>
                <a:gd name="T3" fmla="*/ 96 h 180"/>
                <a:gd name="T4" fmla="*/ 306 w 354"/>
                <a:gd name="T5" fmla="*/ 108 h 180"/>
                <a:gd name="T6" fmla="*/ 264 w 354"/>
                <a:gd name="T7" fmla="*/ 96 h 180"/>
                <a:gd name="T8" fmla="*/ 228 w 354"/>
                <a:gd name="T9" fmla="*/ 108 h 180"/>
                <a:gd name="T10" fmla="*/ 210 w 354"/>
                <a:gd name="T11" fmla="*/ 138 h 180"/>
                <a:gd name="T12" fmla="*/ 210 w 354"/>
                <a:gd name="T13" fmla="*/ 114 h 180"/>
                <a:gd name="T14" fmla="*/ 186 w 354"/>
                <a:gd name="T15" fmla="*/ 132 h 180"/>
                <a:gd name="T16" fmla="*/ 186 w 354"/>
                <a:gd name="T17" fmla="*/ 114 h 180"/>
                <a:gd name="T18" fmla="*/ 162 w 354"/>
                <a:gd name="T19" fmla="*/ 180 h 180"/>
                <a:gd name="T20" fmla="*/ 150 w 354"/>
                <a:gd name="T21" fmla="*/ 180 h 180"/>
                <a:gd name="T22" fmla="*/ 150 w 354"/>
                <a:gd name="T23" fmla="*/ 162 h 180"/>
                <a:gd name="T24" fmla="*/ 138 w 354"/>
                <a:gd name="T25" fmla="*/ 162 h 180"/>
                <a:gd name="T26" fmla="*/ 144 w 354"/>
                <a:gd name="T27" fmla="*/ 138 h 180"/>
                <a:gd name="T28" fmla="*/ 126 w 354"/>
                <a:gd name="T29" fmla="*/ 120 h 180"/>
                <a:gd name="T30" fmla="*/ 12 w 354"/>
                <a:gd name="T31" fmla="*/ 96 h 180"/>
                <a:gd name="T32" fmla="*/ 0 w 354"/>
                <a:gd name="T33" fmla="*/ 84 h 180"/>
                <a:gd name="T34" fmla="*/ 132 w 354"/>
                <a:gd name="T35" fmla="*/ 0 h 180"/>
                <a:gd name="T36" fmla="*/ 138 w 354"/>
                <a:gd name="T37" fmla="*/ 6 h 180"/>
                <a:gd name="T38" fmla="*/ 102 w 354"/>
                <a:gd name="T39" fmla="*/ 42 h 180"/>
                <a:gd name="T40" fmla="*/ 102 w 354"/>
                <a:gd name="T41" fmla="*/ 60 h 180"/>
                <a:gd name="T42" fmla="*/ 120 w 354"/>
                <a:gd name="T43" fmla="*/ 42 h 180"/>
                <a:gd name="T44" fmla="*/ 114 w 354"/>
                <a:gd name="T45" fmla="*/ 54 h 180"/>
                <a:gd name="T46" fmla="*/ 138 w 354"/>
                <a:gd name="T47" fmla="*/ 48 h 180"/>
                <a:gd name="T48" fmla="*/ 162 w 354"/>
                <a:gd name="T49" fmla="*/ 72 h 180"/>
                <a:gd name="T50" fmla="*/ 198 w 354"/>
                <a:gd name="T51" fmla="*/ 78 h 180"/>
                <a:gd name="T52" fmla="*/ 228 w 354"/>
                <a:gd name="T53" fmla="*/ 54 h 180"/>
                <a:gd name="T54" fmla="*/ 288 w 354"/>
                <a:gd name="T55" fmla="*/ 42 h 180"/>
                <a:gd name="T56" fmla="*/ 288 w 354"/>
                <a:gd name="T57" fmla="*/ 66 h 180"/>
                <a:gd name="T58" fmla="*/ 330 w 354"/>
                <a:gd name="T59" fmla="*/ 60 h 180"/>
                <a:gd name="T60" fmla="*/ 330 w 354"/>
                <a:gd name="T61" fmla="*/ 78 h 180"/>
                <a:gd name="T62" fmla="*/ 354 w 354"/>
                <a:gd name="T63" fmla="*/ 96 h 18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54"/>
                <a:gd name="T97" fmla="*/ 0 h 180"/>
                <a:gd name="T98" fmla="*/ 354 w 354"/>
                <a:gd name="T99" fmla="*/ 180 h 18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54" h="180">
                  <a:moveTo>
                    <a:pt x="354" y="96"/>
                  </a:moveTo>
                  <a:lnTo>
                    <a:pt x="312" y="96"/>
                  </a:lnTo>
                  <a:lnTo>
                    <a:pt x="306" y="108"/>
                  </a:lnTo>
                  <a:lnTo>
                    <a:pt x="264" y="96"/>
                  </a:lnTo>
                  <a:lnTo>
                    <a:pt x="228" y="108"/>
                  </a:lnTo>
                  <a:lnTo>
                    <a:pt x="210" y="138"/>
                  </a:lnTo>
                  <a:lnTo>
                    <a:pt x="210" y="114"/>
                  </a:lnTo>
                  <a:lnTo>
                    <a:pt x="186" y="132"/>
                  </a:lnTo>
                  <a:lnTo>
                    <a:pt x="186" y="114"/>
                  </a:lnTo>
                  <a:lnTo>
                    <a:pt x="162" y="180"/>
                  </a:lnTo>
                  <a:lnTo>
                    <a:pt x="150" y="180"/>
                  </a:lnTo>
                  <a:lnTo>
                    <a:pt x="150" y="162"/>
                  </a:lnTo>
                  <a:lnTo>
                    <a:pt x="138" y="162"/>
                  </a:lnTo>
                  <a:lnTo>
                    <a:pt x="144" y="138"/>
                  </a:lnTo>
                  <a:lnTo>
                    <a:pt x="126" y="120"/>
                  </a:lnTo>
                  <a:lnTo>
                    <a:pt x="12" y="96"/>
                  </a:lnTo>
                  <a:lnTo>
                    <a:pt x="0" y="84"/>
                  </a:lnTo>
                  <a:lnTo>
                    <a:pt x="132" y="0"/>
                  </a:lnTo>
                  <a:lnTo>
                    <a:pt x="138" y="6"/>
                  </a:lnTo>
                  <a:lnTo>
                    <a:pt x="102" y="42"/>
                  </a:lnTo>
                  <a:lnTo>
                    <a:pt x="102" y="60"/>
                  </a:lnTo>
                  <a:lnTo>
                    <a:pt x="120" y="42"/>
                  </a:lnTo>
                  <a:lnTo>
                    <a:pt x="114" y="54"/>
                  </a:lnTo>
                  <a:lnTo>
                    <a:pt x="138" y="48"/>
                  </a:lnTo>
                  <a:lnTo>
                    <a:pt x="162" y="72"/>
                  </a:lnTo>
                  <a:lnTo>
                    <a:pt x="198" y="78"/>
                  </a:lnTo>
                  <a:lnTo>
                    <a:pt x="228" y="54"/>
                  </a:lnTo>
                  <a:lnTo>
                    <a:pt x="288" y="42"/>
                  </a:lnTo>
                  <a:lnTo>
                    <a:pt x="288" y="66"/>
                  </a:lnTo>
                  <a:lnTo>
                    <a:pt x="330" y="60"/>
                  </a:lnTo>
                  <a:lnTo>
                    <a:pt x="330" y="78"/>
                  </a:lnTo>
                  <a:lnTo>
                    <a:pt x="354" y="96"/>
                  </a:lnTo>
                  <a:close/>
                </a:path>
              </a:pathLst>
            </a:custGeom>
            <a:solidFill>
              <a:srgbClr val="FF4500"/>
            </a:solidFill>
            <a:ln w="9525">
              <a:solidFill>
                <a:srgbClr val="FF4500"/>
              </a:solidFill>
              <a:prstDash val="solid"/>
              <a:round/>
              <a:headEnd/>
              <a:tailEnd/>
            </a:ln>
          </p:spPr>
          <p:txBody>
            <a:bodyPr/>
            <a:lstStyle/>
            <a:p>
              <a:endParaRPr lang="en-US"/>
            </a:p>
          </p:txBody>
        </p:sp>
        <p:sp>
          <p:nvSpPr>
            <p:cNvPr id="15424" name="Freeform 189"/>
            <p:cNvSpPr>
              <a:spLocks/>
            </p:cNvSpPr>
            <p:nvPr/>
          </p:nvSpPr>
          <p:spPr bwMode="auto">
            <a:xfrm>
              <a:off x="3219" y="1458"/>
              <a:ext cx="354" cy="180"/>
            </a:xfrm>
            <a:custGeom>
              <a:avLst/>
              <a:gdLst>
                <a:gd name="T0" fmla="*/ 354 w 354"/>
                <a:gd name="T1" fmla="*/ 96 h 180"/>
                <a:gd name="T2" fmla="*/ 312 w 354"/>
                <a:gd name="T3" fmla="*/ 96 h 180"/>
                <a:gd name="T4" fmla="*/ 306 w 354"/>
                <a:gd name="T5" fmla="*/ 108 h 180"/>
                <a:gd name="T6" fmla="*/ 264 w 354"/>
                <a:gd name="T7" fmla="*/ 96 h 180"/>
                <a:gd name="T8" fmla="*/ 228 w 354"/>
                <a:gd name="T9" fmla="*/ 108 h 180"/>
                <a:gd name="T10" fmla="*/ 210 w 354"/>
                <a:gd name="T11" fmla="*/ 138 h 180"/>
                <a:gd name="T12" fmla="*/ 210 w 354"/>
                <a:gd name="T13" fmla="*/ 114 h 180"/>
                <a:gd name="T14" fmla="*/ 186 w 354"/>
                <a:gd name="T15" fmla="*/ 132 h 180"/>
                <a:gd name="T16" fmla="*/ 186 w 354"/>
                <a:gd name="T17" fmla="*/ 114 h 180"/>
                <a:gd name="T18" fmla="*/ 162 w 354"/>
                <a:gd name="T19" fmla="*/ 180 h 180"/>
                <a:gd name="T20" fmla="*/ 150 w 354"/>
                <a:gd name="T21" fmla="*/ 180 h 180"/>
                <a:gd name="T22" fmla="*/ 150 w 354"/>
                <a:gd name="T23" fmla="*/ 162 h 180"/>
                <a:gd name="T24" fmla="*/ 138 w 354"/>
                <a:gd name="T25" fmla="*/ 162 h 180"/>
                <a:gd name="T26" fmla="*/ 144 w 354"/>
                <a:gd name="T27" fmla="*/ 138 h 180"/>
                <a:gd name="T28" fmla="*/ 126 w 354"/>
                <a:gd name="T29" fmla="*/ 120 h 180"/>
                <a:gd name="T30" fmla="*/ 12 w 354"/>
                <a:gd name="T31" fmla="*/ 96 h 180"/>
                <a:gd name="T32" fmla="*/ 0 w 354"/>
                <a:gd name="T33" fmla="*/ 84 h 180"/>
                <a:gd name="T34" fmla="*/ 132 w 354"/>
                <a:gd name="T35" fmla="*/ 0 h 180"/>
                <a:gd name="T36" fmla="*/ 138 w 354"/>
                <a:gd name="T37" fmla="*/ 6 h 180"/>
                <a:gd name="T38" fmla="*/ 102 w 354"/>
                <a:gd name="T39" fmla="*/ 42 h 180"/>
                <a:gd name="T40" fmla="*/ 102 w 354"/>
                <a:gd name="T41" fmla="*/ 60 h 180"/>
                <a:gd name="T42" fmla="*/ 120 w 354"/>
                <a:gd name="T43" fmla="*/ 42 h 180"/>
                <a:gd name="T44" fmla="*/ 114 w 354"/>
                <a:gd name="T45" fmla="*/ 54 h 180"/>
                <a:gd name="T46" fmla="*/ 138 w 354"/>
                <a:gd name="T47" fmla="*/ 48 h 180"/>
                <a:gd name="T48" fmla="*/ 162 w 354"/>
                <a:gd name="T49" fmla="*/ 72 h 180"/>
                <a:gd name="T50" fmla="*/ 198 w 354"/>
                <a:gd name="T51" fmla="*/ 78 h 180"/>
                <a:gd name="T52" fmla="*/ 228 w 354"/>
                <a:gd name="T53" fmla="*/ 54 h 180"/>
                <a:gd name="T54" fmla="*/ 288 w 354"/>
                <a:gd name="T55" fmla="*/ 42 h 180"/>
                <a:gd name="T56" fmla="*/ 288 w 354"/>
                <a:gd name="T57" fmla="*/ 66 h 180"/>
                <a:gd name="T58" fmla="*/ 330 w 354"/>
                <a:gd name="T59" fmla="*/ 60 h 180"/>
                <a:gd name="T60" fmla="*/ 330 w 354"/>
                <a:gd name="T61" fmla="*/ 78 h 180"/>
                <a:gd name="T62" fmla="*/ 354 w 354"/>
                <a:gd name="T63" fmla="*/ 96 h 180"/>
                <a:gd name="T64" fmla="*/ 354 w 354"/>
                <a:gd name="T65" fmla="*/ 102 h 1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54"/>
                <a:gd name="T100" fmla="*/ 0 h 180"/>
                <a:gd name="T101" fmla="*/ 354 w 354"/>
                <a:gd name="T102" fmla="*/ 180 h 1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54" h="180">
                  <a:moveTo>
                    <a:pt x="354" y="96"/>
                  </a:moveTo>
                  <a:lnTo>
                    <a:pt x="312" y="96"/>
                  </a:lnTo>
                  <a:lnTo>
                    <a:pt x="306" y="108"/>
                  </a:lnTo>
                  <a:lnTo>
                    <a:pt x="264" y="96"/>
                  </a:lnTo>
                  <a:lnTo>
                    <a:pt x="228" y="108"/>
                  </a:lnTo>
                  <a:lnTo>
                    <a:pt x="210" y="138"/>
                  </a:lnTo>
                  <a:lnTo>
                    <a:pt x="210" y="114"/>
                  </a:lnTo>
                  <a:lnTo>
                    <a:pt x="186" y="132"/>
                  </a:lnTo>
                  <a:lnTo>
                    <a:pt x="186" y="114"/>
                  </a:lnTo>
                  <a:lnTo>
                    <a:pt x="162" y="180"/>
                  </a:lnTo>
                  <a:lnTo>
                    <a:pt x="150" y="180"/>
                  </a:lnTo>
                  <a:lnTo>
                    <a:pt x="150" y="162"/>
                  </a:lnTo>
                  <a:lnTo>
                    <a:pt x="138" y="162"/>
                  </a:lnTo>
                  <a:lnTo>
                    <a:pt x="144" y="138"/>
                  </a:lnTo>
                  <a:lnTo>
                    <a:pt x="126" y="120"/>
                  </a:lnTo>
                  <a:lnTo>
                    <a:pt x="12" y="96"/>
                  </a:lnTo>
                  <a:lnTo>
                    <a:pt x="0" y="84"/>
                  </a:lnTo>
                  <a:lnTo>
                    <a:pt x="132" y="0"/>
                  </a:lnTo>
                  <a:lnTo>
                    <a:pt x="138" y="6"/>
                  </a:lnTo>
                  <a:lnTo>
                    <a:pt x="102" y="42"/>
                  </a:lnTo>
                  <a:lnTo>
                    <a:pt x="102" y="60"/>
                  </a:lnTo>
                  <a:lnTo>
                    <a:pt x="120" y="42"/>
                  </a:lnTo>
                  <a:lnTo>
                    <a:pt x="114" y="54"/>
                  </a:lnTo>
                  <a:lnTo>
                    <a:pt x="138" y="48"/>
                  </a:lnTo>
                  <a:lnTo>
                    <a:pt x="162" y="72"/>
                  </a:lnTo>
                  <a:lnTo>
                    <a:pt x="198" y="78"/>
                  </a:lnTo>
                  <a:lnTo>
                    <a:pt x="228" y="54"/>
                  </a:lnTo>
                  <a:lnTo>
                    <a:pt x="288" y="42"/>
                  </a:lnTo>
                  <a:lnTo>
                    <a:pt x="288" y="66"/>
                  </a:lnTo>
                  <a:lnTo>
                    <a:pt x="330" y="60"/>
                  </a:lnTo>
                  <a:lnTo>
                    <a:pt x="330" y="78"/>
                  </a:lnTo>
                  <a:lnTo>
                    <a:pt x="354" y="96"/>
                  </a:lnTo>
                  <a:lnTo>
                    <a:pt x="354" y="102"/>
                  </a:lnTo>
                </a:path>
              </a:pathLst>
            </a:custGeom>
            <a:noFill/>
            <a:ln w="9525">
              <a:solidFill>
                <a:srgbClr val="000000"/>
              </a:solidFill>
              <a:prstDash val="solid"/>
              <a:round/>
              <a:headEnd/>
              <a:tailEnd/>
            </a:ln>
          </p:spPr>
          <p:txBody>
            <a:bodyPr/>
            <a:lstStyle/>
            <a:p>
              <a:endParaRPr lang="en-US"/>
            </a:p>
          </p:txBody>
        </p:sp>
        <p:sp>
          <p:nvSpPr>
            <p:cNvPr id="15425" name="Freeform 190"/>
            <p:cNvSpPr>
              <a:spLocks/>
            </p:cNvSpPr>
            <p:nvPr/>
          </p:nvSpPr>
          <p:spPr bwMode="auto">
            <a:xfrm>
              <a:off x="2853" y="1332"/>
              <a:ext cx="408" cy="450"/>
            </a:xfrm>
            <a:custGeom>
              <a:avLst/>
              <a:gdLst>
                <a:gd name="T0" fmla="*/ 330 w 408"/>
                <a:gd name="T1" fmla="*/ 444 h 450"/>
                <a:gd name="T2" fmla="*/ 36 w 408"/>
                <a:gd name="T3" fmla="*/ 450 h 450"/>
                <a:gd name="T4" fmla="*/ 36 w 408"/>
                <a:gd name="T5" fmla="*/ 312 h 450"/>
                <a:gd name="T6" fmla="*/ 18 w 408"/>
                <a:gd name="T7" fmla="*/ 288 h 450"/>
                <a:gd name="T8" fmla="*/ 30 w 408"/>
                <a:gd name="T9" fmla="*/ 264 h 450"/>
                <a:gd name="T10" fmla="*/ 30 w 408"/>
                <a:gd name="T11" fmla="*/ 258 h 450"/>
                <a:gd name="T12" fmla="*/ 0 w 408"/>
                <a:gd name="T13" fmla="*/ 30 h 450"/>
                <a:gd name="T14" fmla="*/ 108 w 408"/>
                <a:gd name="T15" fmla="*/ 30 h 450"/>
                <a:gd name="T16" fmla="*/ 108 w 408"/>
                <a:gd name="T17" fmla="*/ 0 h 450"/>
                <a:gd name="T18" fmla="*/ 120 w 408"/>
                <a:gd name="T19" fmla="*/ 0 h 450"/>
                <a:gd name="T20" fmla="*/ 132 w 408"/>
                <a:gd name="T21" fmla="*/ 48 h 450"/>
                <a:gd name="T22" fmla="*/ 174 w 408"/>
                <a:gd name="T23" fmla="*/ 54 h 450"/>
                <a:gd name="T24" fmla="*/ 180 w 408"/>
                <a:gd name="T25" fmla="*/ 66 h 450"/>
                <a:gd name="T26" fmla="*/ 222 w 408"/>
                <a:gd name="T27" fmla="*/ 54 h 450"/>
                <a:gd name="T28" fmla="*/ 240 w 408"/>
                <a:gd name="T29" fmla="*/ 60 h 450"/>
                <a:gd name="T30" fmla="*/ 234 w 408"/>
                <a:gd name="T31" fmla="*/ 66 h 450"/>
                <a:gd name="T32" fmla="*/ 246 w 408"/>
                <a:gd name="T33" fmla="*/ 66 h 450"/>
                <a:gd name="T34" fmla="*/ 252 w 408"/>
                <a:gd name="T35" fmla="*/ 84 h 450"/>
                <a:gd name="T36" fmla="*/ 270 w 408"/>
                <a:gd name="T37" fmla="*/ 72 h 450"/>
                <a:gd name="T38" fmla="*/ 294 w 408"/>
                <a:gd name="T39" fmla="*/ 96 h 450"/>
                <a:gd name="T40" fmla="*/ 330 w 408"/>
                <a:gd name="T41" fmla="*/ 78 h 450"/>
                <a:gd name="T42" fmla="*/ 342 w 408"/>
                <a:gd name="T43" fmla="*/ 90 h 450"/>
                <a:gd name="T44" fmla="*/ 408 w 408"/>
                <a:gd name="T45" fmla="*/ 90 h 450"/>
                <a:gd name="T46" fmla="*/ 342 w 408"/>
                <a:gd name="T47" fmla="*/ 132 h 450"/>
                <a:gd name="T48" fmla="*/ 270 w 408"/>
                <a:gd name="T49" fmla="*/ 198 h 450"/>
                <a:gd name="T50" fmla="*/ 264 w 408"/>
                <a:gd name="T51" fmla="*/ 204 h 450"/>
                <a:gd name="T52" fmla="*/ 264 w 408"/>
                <a:gd name="T53" fmla="*/ 252 h 450"/>
                <a:gd name="T54" fmla="*/ 240 w 408"/>
                <a:gd name="T55" fmla="*/ 264 h 450"/>
                <a:gd name="T56" fmla="*/ 228 w 408"/>
                <a:gd name="T57" fmla="*/ 288 h 450"/>
                <a:gd name="T58" fmla="*/ 246 w 408"/>
                <a:gd name="T59" fmla="*/ 300 h 450"/>
                <a:gd name="T60" fmla="*/ 240 w 408"/>
                <a:gd name="T61" fmla="*/ 354 h 450"/>
                <a:gd name="T62" fmla="*/ 318 w 408"/>
                <a:gd name="T63" fmla="*/ 408 h 450"/>
                <a:gd name="T64" fmla="*/ 330 w 408"/>
                <a:gd name="T65" fmla="*/ 444 h 4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8"/>
                <a:gd name="T100" fmla="*/ 0 h 450"/>
                <a:gd name="T101" fmla="*/ 408 w 408"/>
                <a:gd name="T102" fmla="*/ 450 h 45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8" h="450">
                  <a:moveTo>
                    <a:pt x="330" y="444"/>
                  </a:moveTo>
                  <a:lnTo>
                    <a:pt x="36" y="450"/>
                  </a:lnTo>
                  <a:lnTo>
                    <a:pt x="36" y="312"/>
                  </a:lnTo>
                  <a:lnTo>
                    <a:pt x="18" y="288"/>
                  </a:lnTo>
                  <a:lnTo>
                    <a:pt x="30" y="264"/>
                  </a:lnTo>
                  <a:lnTo>
                    <a:pt x="30" y="258"/>
                  </a:lnTo>
                  <a:lnTo>
                    <a:pt x="0" y="30"/>
                  </a:lnTo>
                  <a:lnTo>
                    <a:pt x="108" y="30"/>
                  </a:lnTo>
                  <a:lnTo>
                    <a:pt x="108" y="0"/>
                  </a:lnTo>
                  <a:lnTo>
                    <a:pt x="120" y="0"/>
                  </a:lnTo>
                  <a:lnTo>
                    <a:pt x="132" y="48"/>
                  </a:lnTo>
                  <a:lnTo>
                    <a:pt x="174" y="54"/>
                  </a:lnTo>
                  <a:lnTo>
                    <a:pt x="180" y="66"/>
                  </a:lnTo>
                  <a:lnTo>
                    <a:pt x="222" y="54"/>
                  </a:lnTo>
                  <a:lnTo>
                    <a:pt x="240" y="60"/>
                  </a:lnTo>
                  <a:lnTo>
                    <a:pt x="234" y="66"/>
                  </a:lnTo>
                  <a:lnTo>
                    <a:pt x="246" y="66"/>
                  </a:lnTo>
                  <a:lnTo>
                    <a:pt x="252" y="84"/>
                  </a:lnTo>
                  <a:lnTo>
                    <a:pt x="270" y="72"/>
                  </a:lnTo>
                  <a:lnTo>
                    <a:pt x="294" y="96"/>
                  </a:lnTo>
                  <a:lnTo>
                    <a:pt x="330" y="78"/>
                  </a:lnTo>
                  <a:lnTo>
                    <a:pt x="342" y="90"/>
                  </a:lnTo>
                  <a:lnTo>
                    <a:pt x="408" y="90"/>
                  </a:lnTo>
                  <a:lnTo>
                    <a:pt x="342" y="132"/>
                  </a:lnTo>
                  <a:lnTo>
                    <a:pt x="270" y="198"/>
                  </a:lnTo>
                  <a:lnTo>
                    <a:pt x="264" y="204"/>
                  </a:lnTo>
                  <a:lnTo>
                    <a:pt x="264" y="252"/>
                  </a:lnTo>
                  <a:lnTo>
                    <a:pt x="240" y="264"/>
                  </a:lnTo>
                  <a:lnTo>
                    <a:pt x="228" y="288"/>
                  </a:lnTo>
                  <a:lnTo>
                    <a:pt x="246" y="300"/>
                  </a:lnTo>
                  <a:lnTo>
                    <a:pt x="240" y="354"/>
                  </a:lnTo>
                  <a:lnTo>
                    <a:pt x="318" y="408"/>
                  </a:lnTo>
                  <a:lnTo>
                    <a:pt x="330" y="444"/>
                  </a:lnTo>
                  <a:close/>
                </a:path>
              </a:pathLst>
            </a:custGeom>
            <a:solidFill>
              <a:srgbClr val="FFAA00"/>
            </a:solidFill>
            <a:ln w="9525">
              <a:solidFill>
                <a:srgbClr val="FFAA00"/>
              </a:solidFill>
              <a:prstDash val="solid"/>
              <a:round/>
              <a:headEnd/>
              <a:tailEnd/>
            </a:ln>
          </p:spPr>
          <p:txBody>
            <a:bodyPr/>
            <a:lstStyle/>
            <a:p>
              <a:endParaRPr lang="en-US"/>
            </a:p>
          </p:txBody>
        </p:sp>
        <p:sp>
          <p:nvSpPr>
            <p:cNvPr id="15426" name="Freeform 191"/>
            <p:cNvSpPr>
              <a:spLocks/>
            </p:cNvSpPr>
            <p:nvPr/>
          </p:nvSpPr>
          <p:spPr bwMode="auto">
            <a:xfrm>
              <a:off x="2853" y="1332"/>
              <a:ext cx="408" cy="450"/>
            </a:xfrm>
            <a:custGeom>
              <a:avLst/>
              <a:gdLst>
                <a:gd name="T0" fmla="*/ 330 w 408"/>
                <a:gd name="T1" fmla="*/ 444 h 450"/>
                <a:gd name="T2" fmla="*/ 36 w 408"/>
                <a:gd name="T3" fmla="*/ 450 h 450"/>
                <a:gd name="T4" fmla="*/ 36 w 408"/>
                <a:gd name="T5" fmla="*/ 312 h 450"/>
                <a:gd name="T6" fmla="*/ 18 w 408"/>
                <a:gd name="T7" fmla="*/ 288 h 450"/>
                <a:gd name="T8" fmla="*/ 30 w 408"/>
                <a:gd name="T9" fmla="*/ 264 h 450"/>
                <a:gd name="T10" fmla="*/ 30 w 408"/>
                <a:gd name="T11" fmla="*/ 258 h 450"/>
                <a:gd name="T12" fmla="*/ 0 w 408"/>
                <a:gd name="T13" fmla="*/ 30 h 450"/>
                <a:gd name="T14" fmla="*/ 108 w 408"/>
                <a:gd name="T15" fmla="*/ 30 h 450"/>
                <a:gd name="T16" fmla="*/ 108 w 408"/>
                <a:gd name="T17" fmla="*/ 0 h 450"/>
                <a:gd name="T18" fmla="*/ 120 w 408"/>
                <a:gd name="T19" fmla="*/ 0 h 450"/>
                <a:gd name="T20" fmla="*/ 132 w 408"/>
                <a:gd name="T21" fmla="*/ 48 h 450"/>
                <a:gd name="T22" fmla="*/ 174 w 408"/>
                <a:gd name="T23" fmla="*/ 54 h 450"/>
                <a:gd name="T24" fmla="*/ 180 w 408"/>
                <a:gd name="T25" fmla="*/ 66 h 450"/>
                <a:gd name="T26" fmla="*/ 222 w 408"/>
                <a:gd name="T27" fmla="*/ 54 h 450"/>
                <a:gd name="T28" fmla="*/ 240 w 408"/>
                <a:gd name="T29" fmla="*/ 60 h 450"/>
                <a:gd name="T30" fmla="*/ 234 w 408"/>
                <a:gd name="T31" fmla="*/ 66 h 450"/>
                <a:gd name="T32" fmla="*/ 246 w 408"/>
                <a:gd name="T33" fmla="*/ 66 h 450"/>
                <a:gd name="T34" fmla="*/ 252 w 408"/>
                <a:gd name="T35" fmla="*/ 84 h 450"/>
                <a:gd name="T36" fmla="*/ 270 w 408"/>
                <a:gd name="T37" fmla="*/ 72 h 450"/>
                <a:gd name="T38" fmla="*/ 294 w 408"/>
                <a:gd name="T39" fmla="*/ 96 h 450"/>
                <a:gd name="T40" fmla="*/ 330 w 408"/>
                <a:gd name="T41" fmla="*/ 78 h 450"/>
                <a:gd name="T42" fmla="*/ 342 w 408"/>
                <a:gd name="T43" fmla="*/ 90 h 450"/>
                <a:gd name="T44" fmla="*/ 408 w 408"/>
                <a:gd name="T45" fmla="*/ 90 h 450"/>
                <a:gd name="T46" fmla="*/ 342 w 408"/>
                <a:gd name="T47" fmla="*/ 132 h 450"/>
                <a:gd name="T48" fmla="*/ 270 w 408"/>
                <a:gd name="T49" fmla="*/ 198 h 450"/>
                <a:gd name="T50" fmla="*/ 264 w 408"/>
                <a:gd name="T51" fmla="*/ 204 h 450"/>
                <a:gd name="T52" fmla="*/ 264 w 408"/>
                <a:gd name="T53" fmla="*/ 252 h 450"/>
                <a:gd name="T54" fmla="*/ 240 w 408"/>
                <a:gd name="T55" fmla="*/ 264 h 450"/>
                <a:gd name="T56" fmla="*/ 228 w 408"/>
                <a:gd name="T57" fmla="*/ 288 h 450"/>
                <a:gd name="T58" fmla="*/ 246 w 408"/>
                <a:gd name="T59" fmla="*/ 300 h 450"/>
                <a:gd name="T60" fmla="*/ 240 w 408"/>
                <a:gd name="T61" fmla="*/ 354 h 450"/>
                <a:gd name="T62" fmla="*/ 318 w 408"/>
                <a:gd name="T63" fmla="*/ 408 h 450"/>
                <a:gd name="T64" fmla="*/ 330 w 408"/>
                <a:gd name="T65" fmla="*/ 444 h 450"/>
                <a:gd name="T66" fmla="*/ 330 w 408"/>
                <a:gd name="T67" fmla="*/ 450 h 45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08"/>
                <a:gd name="T103" fmla="*/ 0 h 450"/>
                <a:gd name="T104" fmla="*/ 408 w 408"/>
                <a:gd name="T105" fmla="*/ 450 h 45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08" h="450">
                  <a:moveTo>
                    <a:pt x="330" y="444"/>
                  </a:moveTo>
                  <a:lnTo>
                    <a:pt x="36" y="450"/>
                  </a:lnTo>
                  <a:lnTo>
                    <a:pt x="36" y="312"/>
                  </a:lnTo>
                  <a:lnTo>
                    <a:pt x="18" y="288"/>
                  </a:lnTo>
                  <a:lnTo>
                    <a:pt x="30" y="264"/>
                  </a:lnTo>
                  <a:lnTo>
                    <a:pt x="30" y="258"/>
                  </a:lnTo>
                  <a:lnTo>
                    <a:pt x="0" y="30"/>
                  </a:lnTo>
                  <a:lnTo>
                    <a:pt x="108" y="30"/>
                  </a:lnTo>
                  <a:lnTo>
                    <a:pt x="108" y="0"/>
                  </a:lnTo>
                  <a:lnTo>
                    <a:pt x="120" y="0"/>
                  </a:lnTo>
                  <a:lnTo>
                    <a:pt x="132" y="48"/>
                  </a:lnTo>
                  <a:lnTo>
                    <a:pt x="174" y="54"/>
                  </a:lnTo>
                  <a:lnTo>
                    <a:pt x="180" y="66"/>
                  </a:lnTo>
                  <a:lnTo>
                    <a:pt x="222" y="54"/>
                  </a:lnTo>
                  <a:lnTo>
                    <a:pt x="240" y="60"/>
                  </a:lnTo>
                  <a:lnTo>
                    <a:pt x="234" y="66"/>
                  </a:lnTo>
                  <a:lnTo>
                    <a:pt x="246" y="66"/>
                  </a:lnTo>
                  <a:lnTo>
                    <a:pt x="252" y="84"/>
                  </a:lnTo>
                  <a:lnTo>
                    <a:pt x="270" y="72"/>
                  </a:lnTo>
                  <a:lnTo>
                    <a:pt x="294" y="96"/>
                  </a:lnTo>
                  <a:lnTo>
                    <a:pt x="330" y="78"/>
                  </a:lnTo>
                  <a:lnTo>
                    <a:pt x="342" y="90"/>
                  </a:lnTo>
                  <a:lnTo>
                    <a:pt x="408" y="90"/>
                  </a:lnTo>
                  <a:lnTo>
                    <a:pt x="342" y="132"/>
                  </a:lnTo>
                  <a:lnTo>
                    <a:pt x="270" y="198"/>
                  </a:lnTo>
                  <a:lnTo>
                    <a:pt x="264" y="204"/>
                  </a:lnTo>
                  <a:lnTo>
                    <a:pt x="264" y="252"/>
                  </a:lnTo>
                  <a:lnTo>
                    <a:pt x="240" y="264"/>
                  </a:lnTo>
                  <a:lnTo>
                    <a:pt x="228" y="288"/>
                  </a:lnTo>
                  <a:lnTo>
                    <a:pt x="246" y="300"/>
                  </a:lnTo>
                  <a:lnTo>
                    <a:pt x="240" y="354"/>
                  </a:lnTo>
                  <a:lnTo>
                    <a:pt x="318" y="408"/>
                  </a:lnTo>
                  <a:lnTo>
                    <a:pt x="330" y="444"/>
                  </a:lnTo>
                  <a:lnTo>
                    <a:pt x="330" y="450"/>
                  </a:lnTo>
                </a:path>
              </a:pathLst>
            </a:custGeom>
            <a:noFill/>
            <a:ln w="9525">
              <a:solidFill>
                <a:srgbClr val="000000"/>
              </a:solidFill>
              <a:prstDash val="solid"/>
              <a:round/>
              <a:headEnd/>
              <a:tailEnd/>
            </a:ln>
          </p:spPr>
          <p:txBody>
            <a:bodyPr/>
            <a:lstStyle/>
            <a:p>
              <a:endParaRPr lang="en-US"/>
            </a:p>
          </p:txBody>
        </p:sp>
        <p:sp>
          <p:nvSpPr>
            <p:cNvPr id="15427" name="Freeform 192"/>
            <p:cNvSpPr>
              <a:spLocks/>
            </p:cNvSpPr>
            <p:nvPr/>
          </p:nvSpPr>
          <p:spPr bwMode="auto">
            <a:xfrm>
              <a:off x="3207" y="2430"/>
              <a:ext cx="216" cy="378"/>
            </a:xfrm>
            <a:custGeom>
              <a:avLst/>
              <a:gdLst>
                <a:gd name="T0" fmla="*/ 216 w 216"/>
                <a:gd name="T1" fmla="*/ 360 h 378"/>
                <a:gd name="T2" fmla="*/ 156 w 216"/>
                <a:gd name="T3" fmla="*/ 366 h 378"/>
                <a:gd name="T4" fmla="*/ 138 w 216"/>
                <a:gd name="T5" fmla="*/ 378 h 378"/>
                <a:gd name="T6" fmla="*/ 120 w 216"/>
                <a:gd name="T7" fmla="*/ 342 h 378"/>
                <a:gd name="T8" fmla="*/ 120 w 216"/>
                <a:gd name="T9" fmla="*/ 318 h 378"/>
                <a:gd name="T10" fmla="*/ 0 w 216"/>
                <a:gd name="T11" fmla="*/ 324 h 378"/>
                <a:gd name="T12" fmla="*/ 6 w 216"/>
                <a:gd name="T13" fmla="*/ 276 h 378"/>
                <a:gd name="T14" fmla="*/ 36 w 216"/>
                <a:gd name="T15" fmla="*/ 234 h 378"/>
                <a:gd name="T16" fmla="*/ 24 w 216"/>
                <a:gd name="T17" fmla="*/ 228 h 378"/>
                <a:gd name="T18" fmla="*/ 42 w 216"/>
                <a:gd name="T19" fmla="*/ 222 h 378"/>
                <a:gd name="T20" fmla="*/ 24 w 216"/>
                <a:gd name="T21" fmla="*/ 204 h 378"/>
                <a:gd name="T22" fmla="*/ 30 w 216"/>
                <a:gd name="T23" fmla="*/ 198 h 378"/>
                <a:gd name="T24" fmla="*/ 24 w 216"/>
                <a:gd name="T25" fmla="*/ 198 h 378"/>
                <a:gd name="T26" fmla="*/ 24 w 216"/>
                <a:gd name="T27" fmla="*/ 174 h 378"/>
                <a:gd name="T28" fmla="*/ 18 w 216"/>
                <a:gd name="T29" fmla="*/ 168 h 378"/>
                <a:gd name="T30" fmla="*/ 30 w 216"/>
                <a:gd name="T31" fmla="*/ 150 h 378"/>
                <a:gd name="T32" fmla="*/ 18 w 216"/>
                <a:gd name="T33" fmla="*/ 144 h 378"/>
                <a:gd name="T34" fmla="*/ 24 w 216"/>
                <a:gd name="T35" fmla="*/ 132 h 378"/>
                <a:gd name="T36" fmla="*/ 18 w 216"/>
                <a:gd name="T37" fmla="*/ 132 h 378"/>
                <a:gd name="T38" fmla="*/ 12 w 216"/>
                <a:gd name="T39" fmla="*/ 114 h 378"/>
                <a:gd name="T40" fmla="*/ 24 w 216"/>
                <a:gd name="T41" fmla="*/ 114 h 378"/>
                <a:gd name="T42" fmla="*/ 24 w 216"/>
                <a:gd name="T43" fmla="*/ 90 h 378"/>
                <a:gd name="T44" fmla="*/ 54 w 216"/>
                <a:gd name="T45" fmla="*/ 54 h 378"/>
                <a:gd name="T46" fmla="*/ 54 w 216"/>
                <a:gd name="T47" fmla="*/ 30 h 378"/>
                <a:gd name="T48" fmla="*/ 72 w 216"/>
                <a:gd name="T49" fmla="*/ 6 h 378"/>
                <a:gd name="T50" fmla="*/ 204 w 216"/>
                <a:gd name="T51" fmla="*/ 0 h 378"/>
                <a:gd name="T52" fmla="*/ 204 w 216"/>
                <a:gd name="T53" fmla="*/ 246 h 378"/>
                <a:gd name="T54" fmla="*/ 216 w 216"/>
                <a:gd name="T55" fmla="*/ 330 h 378"/>
                <a:gd name="T56" fmla="*/ 216 w 216"/>
                <a:gd name="T57" fmla="*/ 360 h 37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16"/>
                <a:gd name="T88" fmla="*/ 0 h 378"/>
                <a:gd name="T89" fmla="*/ 216 w 216"/>
                <a:gd name="T90" fmla="*/ 378 h 37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16" h="378">
                  <a:moveTo>
                    <a:pt x="216" y="360"/>
                  </a:moveTo>
                  <a:lnTo>
                    <a:pt x="156" y="366"/>
                  </a:lnTo>
                  <a:lnTo>
                    <a:pt x="138" y="378"/>
                  </a:lnTo>
                  <a:lnTo>
                    <a:pt x="120" y="342"/>
                  </a:lnTo>
                  <a:lnTo>
                    <a:pt x="120" y="318"/>
                  </a:lnTo>
                  <a:lnTo>
                    <a:pt x="0" y="324"/>
                  </a:lnTo>
                  <a:lnTo>
                    <a:pt x="6" y="276"/>
                  </a:lnTo>
                  <a:lnTo>
                    <a:pt x="36" y="234"/>
                  </a:lnTo>
                  <a:lnTo>
                    <a:pt x="24" y="228"/>
                  </a:lnTo>
                  <a:lnTo>
                    <a:pt x="42" y="222"/>
                  </a:lnTo>
                  <a:lnTo>
                    <a:pt x="24" y="204"/>
                  </a:lnTo>
                  <a:lnTo>
                    <a:pt x="30" y="198"/>
                  </a:lnTo>
                  <a:lnTo>
                    <a:pt x="24" y="198"/>
                  </a:lnTo>
                  <a:lnTo>
                    <a:pt x="24" y="174"/>
                  </a:lnTo>
                  <a:lnTo>
                    <a:pt x="18" y="168"/>
                  </a:lnTo>
                  <a:lnTo>
                    <a:pt x="30" y="150"/>
                  </a:lnTo>
                  <a:lnTo>
                    <a:pt x="18" y="144"/>
                  </a:lnTo>
                  <a:lnTo>
                    <a:pt x="24" y="132"/>
                  </a:lnTo>
                  <a:lnTo>
                    <a:pt x="18" y="132"/>
                  </a:lnTo>
                  <a:lnTo>
                    <a:pt x="12" y="114"/>
                  </a:lnTo>
                  <a:lnTo>
                    <a:pt x="24" y="114"/>
                  </a:lnTo>
                  <a:lnTo>
                    <a:pt x="24" y="90"/>
                  </a:lnTo>
                  <a:lnTo>
                    <a:pt x="54" y="54"/>
                  </a:lnTo>
                  <a:lnTo>
                    <a:pt x="54" y="30"/>
                  </a:lnTo>
                  <a:lnTo>
                    <a:pt x="72" y="6"/>
                  </a:lnTo>
                  <a:lnTo>
                    <a:pt x="204" y="0"/>
                  </a:lnTo>
                  <a:lnTo>
                    <a:pt x="204" y="246"/>
                  </a:lnTo>
                  <a:lnTo>
                    <a:pt x="216" y="330"/>
                  </a:lnTo>
                  <a:lnTo>
                    <a:pt x="216" y="360"/>
                  </a:lnTo>
                  <a:close/>
                </a:path>
              </a:pathLst>
            </a:custGeom>
            <a:solidFill>
              <a:srgbClr val="B22222"/>
            </a:solidFill>
            <a:ln w="9525">
              <a:solidFill>
                <a:srgbClr val="B22222"/>
              </a:solidFill>
              <a:prstDash val="solid"/>
              <a:round/>
              <a:headEnd/>
              <a:tailEnd/>
            </a:ln>
          </p:spPr>
          <p:txBody>
            <a:bodyPr/>
            <a:lstStyle/>
            <a:p>
              <a:endParaRPr lang="en-US"/>
            </a:p>
          </p:txBody>
        </p:sp>
        <p:sp>
          <p:nvSpPr>
            <p:cNvPr id="15428" name="Freeform 193"/>
            <p:cNvSpPr>
              <a:spLocks/>
            </p:cNvSpPr>
            <p:nvPr/>
          </p:nvSpPr>
          <p:spPr bwMode="auto">
            <a:xfrm>
              <a:off x="3207" y="2430"/>
              <a:ext cx="216" cy="378"/>
            </a:xfrm>
            <a:custGeom>
              <a:avLst/>
              <a:gdLst>
                <a:gd name="T0" fmla="*/ 216 w 216"/>
                <a:gd name="T1" fmla="*/ 360 h 378"/>
                <a:gd name="T2" fmla="*/ 156 w 216"/>
                <a:gd name="T3" fmla="*/ 366 h 378"/>
                <a:gd name="T4" fmla="*/ 138 w 216"/>
                <a:gd name="T5" fmla="*/ 378 h 378"/>
                <a:gd name="T6" fmla="*/ 120 w 216"/>
                <a:gd name="T7" fmla="*/ 342 h 378"/>
                <a:gd name="T8" fmla="*/ 120 w 216"/>
                <a:gd name="T9" fmla="*/ 318 h 378"/>
                <a:gd name="T10" fmla="*/ 0 w 216"/>
                <a:gd name="T11" fmla="*/ 324 h 378"/>
                <a:gd name="T12" fmla="*/ 6 w 216"/>
                <a:gd name="T13" fmla="*/ 276 h 378"/>
                <a:gd name="T14" fmla="*/ 36 w 216"/>
                <a:gd name="T15" fmla="*/ 234 h 378"/>
                <a:gd name="T16" fmla="*/ 24 w 216"/>
                <a:gd name="T17" fmla="*/ 228 h 378"/>
                <a:gd name="T18" fmla="*/ 42 w 216"/>
                <a:gd name="T19" fmla="*/ 222 h 378"/>
                <a:gd name="T20" fmla="*/ 24 w 216"/>
                <a:gd name="T21" fmla="*/ 204 h 378"/>
                <a:gd name="T22" fmla="*/ 30 w 216"/>
                <a:gd name="T23" fmla="*/ 198 h 378"/>
                <a:gd name="T24" fmla="*/ 24 w 216"/>
                <a:gd name="T25" fmla="*/ 198 h 378"/>
                <a:gd name="T26" fmla="*/ 24 w 216"/>
                <a:gd name="T27" fmla="*/ 174 h 378"/>
                <a:gd name="T28" fmla="*/ 18 w 216"/>
                <a:gd name="T29" fmla="*/ 168 h 378"/>
                <a:gd name="T30" fmla="*/ 30 w 216"/>
                <a:gd name="T31" fmla="*/ 150 h 378"/>
                <a:gd name="T32" fmla="*/ 18 w 216"/>
                <a:gd name="T33" fmla="*/ 144 h 378"/>
                <a:gd name="T34" fmla="*/ 24 w 216"/>
                <a:gd name="T35" fmla="*/ 132 h 378"/>
                <a:gd name="T36" fmla="*/ 18 w 216"/>
                <a:gd name="T37" fmla="*/ 132 h 378"/>
                <a:gd name="T38" fmla="*/ 12 w 216"/>
                <a:gd name="T39" fmla="*/ 114 h 378"/>
                <a:gd name="T40" fmla="*/ 24 w 216"/>
                <a:gd name="T41" fmla="*/ 114 h 378"/>
                <a:gd name="T42" fmla="*/ 24 w 216"/>
                <a:gd name="T43" fmla="*/ 90 h 378"/>
                <a:gd name="T44" fmla="*/ 54 w 216"/>
                <a:gd name="T45" fmla="*/ 54 h 378"/>
                <a:gd name="T46" fmla="*/ 54 w 216"/>
                <a:gd name="T47" fmla="*/ 30 h 378"/>
                <a:gd name="T48" fmla="*/ 72 w 216"/>
                <a:gd name="T49" fmla="*/ 6 h 378"/>
                <a:gd name="T50" fmla="*/ 204 w 216"/>
                <a:gd name="T51" fmla="*/ 0 h 378"/>
                <a:gd name="T52" fmla="*/ 204 w 216"/>
                <a:gd name="T53" fmla="*/ 246 h 378"/>
                <a:gd name="T54" fmla="*/ 216 w 216"/>
                <a:gd name="T55" fmla="*/ 330 h 378"/>
                <a:gd name="T56" fmla="*/ 216 w 216"/>
                <a:gd name="T57" fmla="*/ 360 h 378"/>
                <a:gd name="T58" fmla="*/ 216 w 216"/>
                <a:gd name="T59" fmla="*/ 366 h 37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6"/>
                <a:gd name="T91" fmla="*/ 0 h 378"/>
                <a:gd name="T92" fmla="*/ 216 w 216"/>
                <a:gd name="T93" fmla="*/ 378 h 37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6" h="378">
                  <a:moveTo>
                    <a:pt x="216" y="360"/>
                  </a:moveTo>
                  <a:lnTo>
                    <a:pt x="156" y="366"/>
                  </a:lnTo>
                  <a:lnTo>
                    <a:pt x="138" y="378"/>
                  </a:lnTo>
                  <a:lnTo>
                    <a:pt x="120" y="342"/>
                  </a:lnTo>
                  <a:lnTo>
                    <a:pt x="120" y="318"/>
                  </a:lnTo>
                  <a:lnTo>
                    <a:pt x="0" y="324"/>
                  </a:lnTo>
                  <a:lnTo>
                    <a:pt x="6" y="276"/>
                  </a:lnTo>
                  <a:lnTo>
                    <a:pt x="36" y="234"/>
                  </a:lnTo>
                  <a:lnTo>
                    <a:pt x="24" y="228"/>
                  </a:lnTo>
                  <a:lnTo>
                    <a:pt x="42" y="222"/>
                  </a:lnTo>
                  <a:lnTo>
                    <a:pt x="24" y="204"/>
                  </a:lnTo>
                  <a:lnTo>
                    <a:pt x="30" y="198"/>
                  </a:lnTo>
                  <a:lnTo>
                    <a:pt x="24" y="198"/>
                  </a:lnTo>
                  <a:lnTo>
                    <a:pt x="24" y="174"/>
                  </a:lnTo>
                  <a:lnTo>
                    <a:pt x="18" y="168"/>
                  </a:lnTo>
                  <a:lnTo>
                    <a:pt x="30" y="150"/>
                  </a:lnTo>
                  <a:lnTo>
                    <a:pt x="18" y="144"/>
                  </a:lnTo>
                  <a:lnTo>
                    <a:pt x="24" y="132"/>
                  </a:lnTo>
                  <a:lnTo>
                    <a:pt x="18" y="132"/>
                  </a:lnTo>
                  <a:lnTo>
                    <a:pt x="12" y="114"/>
                  </a:lnTo>
                  <a:lnTo>
                    <a:pt x="24" y="114"/>
                  </a:lnTo>
                  <a:lnTo>
                    <a:pt x="24" y="90"/>
                  </a:lnTo>
                  <a:lnTo>
                    <a:pt x="54" y="54"/>
                  </a:lnTo>
                  <a:lnTo>
                    <a:pt x="54" y="30"/>
                  </a:lnTo>
                  <a:lnTo>
                    <a:pt x="72" y="6"/>
                  </a:lnTo>
                  <a:lnTo>
                    <a:pt x="204" y="0"/>
                  </a:lnTo>
                  <a:lnTo>
                    <a:pt x="204" y="246"/>
                  </a:lnTo>
                  <a:lnTo>
                    <a:pt x="216" y="330"/>
                  </a:lnTo>
                  <a:lnTo>
                    <a:pt x="216" y="360"/>
                  </a:lnTo>
                  <a:lnTo>
                    <a:pt x="216" y="366"/>
                  </a:lnTo>
                </a:path>
              </a:pathLst>
            </a:custGeom>
            <a:noFill/>
            <a:ln w="9525">
              <a:solidFill>
                <a:srgbClr val="000000"/>
              </a:solidFill>
              <a:prstDash val="solid"/>
              <a:round/>
              <a:headEnd/>
              <a:tailEnd/>
            </a:ln>
          </p:spPr>
          <p:txBody>
            <a:bodyPr/>
            <a:lstStyle/>
            <a:p>
              <a:endParaRPr lang="en-US"/>
            </a:p>
          </p:txBody>
        </p:sp>
        <p:sp>
          <p:nvSpPr>
            <p:cNvPr id="15429" name="Freeform 194"/>
            <p:cNvSpPr>
              <a:spLocks/>
            </p:cNvSpPr>
            <p:nvPr/>
          </p:nvSpPr>
          <p:spPr bwMode="auto">
            <a:xfrm>
              <a:off x="2931" y="2004"/>
              <a:ext cx="408" cy="354"/>
            </a:xfrm>
            <a:custGeom>
              <a:avLst/>
              <a:gdLst>
                <a:gd name="T0" fmla="*/ 378 w 408"/>
                <a:gd name="T1" fmla="*/ 354 h 354"/>
                <a:gd name="T2" fmla="*/ 336 w 408"/>
                <a:gd name="T3" fmla="*/ 354 h 354"/>
                <a:gd name="T4" fmla="*/ 354 w 408"/>
                <a:gd name="T5" fmla="*/ 336 h 354"/>
                <a:gd name="T6" fmla="*/ 348 w 408"/>
                <a:gd name="T7" fmla="*/ 318 h 354"/>
                <a:gd name="T8" fmla="*/ 66 w 408"/>
                <a:gd name="T9" fmla="*/ 324 h 354"/>
                <a:gd name="T10" fmla="*/ 66 w 408"/>
                <a:gd name="T11" fmla="*/ 120 h 354"/>
                <a:gd name="T12" fmla="*/ 36 w 408"/>
                <a:gd name="T13" fmla="*/ 90 h 354"/>
                <a:gd name="T14" fmla="*/ 48 w 408"/>
                <a:gd name="T15" fmla="*/ 66 h 354"/>
                <a:gd name="T16" fmla="*/ 24 w 408"/>
                <a:gd name="T17" fmla="*/ 54 h 354"/>
                <a:gd name="T18" fmla="*/ 0 w 408"/>
                <a:gd name="T19" fmla="*/ 6 h 354"/>
                <a:gd name="T20" fmla="*/ 234 w 408"/>
                <a:gd name="T21" fmla="*/ 0 h 354"/>
                <a:gd name="T22" fmla="*/ 252 w 408"/>
                <a:gd name="T23" fmla="*/ 18 h 354"/>
                <a:gd name="T24" fmla="*/ 252 w 408"/>
                <a:gd name="T25" fmla="*/ 60 h 354"/>
                <a:gd name="T26" fmla="*/ 270 w 408"/>
                <a:gd name="T27" fmla="*/ 78 h 354"/>
                <a:gd name="T28" fmla="*/ 294 w 408"/>
                <a:gd name="T29" fmla="*/ 102 h 354"/>
                <a:gd name="T30" fmla="*/ 306 w 408"/>
                <a:gd name="T31" fmla="*/ 132 h 354"/>
                <a:gd name="T32" fmla="*/ 318 w 408"/>
                <a:gd name="T33" fmla="*/ 126 h 354"/>
                <a:gd name="T34" fmla="*/ 336 w 408"/>
                <a:gd name="T35" fmla="*/ 132 h 354"/>
                <a:gd name="T36" fmla="*/ 324 w 408"/>
                <a:gd name="T37" fmla="*/ 186 h 354"/>
                <a:gd name="T38" fmla="*/ 378 w 408"/>
                <a:gd name="T39" fmla="*/ 222 h 354"/>
                <a:gd name="T40" fmla="*/ 384 w 408"/>
                <a:gd name="T41" fmla="*/ 252 h 354"/>
                <a:gd name="T42" fmla="*/ 402 w 408"/>
                <a:gd name="T43" fmla="*/ 276 h 354"/>
                <a:gd name="T44" fmla="*/ 408 w 408"/>
                <a:gd name="T45" fmla="*/ 306 h 354"/>
                <a:gd name="T46" fmla="*/ 396 w 408"/>
                <a:gd name="T47" fmla="*/ 306 h 354"/>
                <a:gd name="T48" fmla="*/ 390 w 408"/>
                <a:gd name="T49" fmla="*/ 312 h 354"/>
                <a:gd name="T50" fmla="*/ 384 w 408"/>
                <a:gd name="T51" fmla="*/ 306 h 354"/>
                <a:gd name="T52" fmla="*/ 378 w 408"/>
                <a:gd name="T53" fmla="*/ 354 h 35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08"/>
                <a:gd name="T82" fmla="*/ 0 h 354"/>
                <a:gd name="T83" fmla="*/ 408 w 408"/>
                <a:gd name="T84" fmla="*/ 354 h 35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08" h="354">
                  <a:moveTo>
                    <a:pt x="378" y="354"/>
                  </a:moveTo>
                  <a:lnTo>
                    <a:pt x="336" y="354"/>
                  </a:lnTo>
                  <a:lnTo>
                    <a:pt x="354" y="336"/>
                  </a:lnTo>
                  <a:lnTo>
                    <a:pt x="348" y="318"/>
                  </a:lnTo>
                  <a:lnTo>
                    <a:pt x="66" y="324"/>
                  </a:lnTo>
                  <a:lnTo>
                    <a:pt x="66" y="120"/>
                  </a:lnTo>
                  <a:lnTo>
                    <a:pt x="36" y="90"/>
                  </a:lnTo>
                  <a:lnTo>
                    <a:pt x="48" y="66"/>
                  </a:lnTo>
                  <a:lnTo>
                    <a:pt x="24" y="54"/>
                  </a:lnTo>
                  <a:lnTo>
                    <a:pt x="0" y="6"/>
                  </a:lnTo>
                  <a:lnTo>
                    <a:pt x="234" y="0"/>
                  </a:lnTo>
                  <a:lnTo>
                    <a:pt x="252" y="18"/>
                  </a:lnTo>
                  <a:lnTo>
                    <a:pt x="252" y="60"/>
                  </a:lnTo>
                  <a:lnTo>
                    <a:pt x="270" y="78"/>
                  </a:lnTo>
                  <a:lnTo>
                    <a:pt x="294" y="102"/>
                  </a:lnTo>
                  <a:lnTo>
                    <a:pt x="306" y="132"/>
                  </a:lnTo>
                  <a:lnTo>
                    <a:pt x="318" y="126"/>
                  </a:lnTo>
                  <a:lnTo>
                    <a:pt x="336" y="132"/>
                  </a:lnTo>
                  <a:lnTo>
                    <a:pt x="324" y="186"/>
                  </a:lnTo>
                  <a:lnTo>
                    <a:pt x="378" y="222"/>
                  </a:lnTo>
                  <a:lnTo>
                    <a:pt x="384" y="252"/>
                  </a:lnTo>
                  <a:lnTo>
                    <a:pt x="402" y="276"/>
                  </a:lnTo>
                  <a:lnTo>
                    <a:pt x="408" y="306"/>
                  </a:lnTo>
                  <a:lnTo>
                    <a:pt x="396" y="306"/>
                  </a:lnTo>
                  <a:lnTo>
                    <a:pt x="390" y="312"/>
                  </a:lnTo>
                  <a:lnTo>
                    <a:pt x="384" y="306"/>
                  </a:lnTo>
                  <a:lnTo>
                    <a:pt x="378" y="354"/>
                  </a:lnTo>
                  <a:close/>
                </a:path>
              </a:pathLst>
            </a:custGeom>
            <a:solidFill>
              <a:srgbClr val="FF4500"/>
            </a:solidFill>
            <a:ln w="9525">
              <a:solidFill>
                <a:srgbClr val="FF4500"/>
              </a:solidFill>
              <a:prstDash val="solid"/>
              <a:round/>
              <a:headEnd/>
              <a:tailEnd/>
            </a:ln>
          </p:spPr>
          <p:txBody>
            <a:bodyPr/>
            <a:lstStyle/>
            <a:p>
              <a:endParaRPr lang="en-US"/>
            </a:p>
          </p:txBody>
        </p:sp>
        <p:sp>
          <p:nvSpPr>
            <p:cNvPr id="15430" name="Freeform 195"/>
            <p:cNvSpPr>
              <a:spLocks/>
            </p:cNvSpPr>
            <p:nvPr/>
          </p:nvSpPr>
          <p:spPr bwMode="auto">
            <a:xfrm>
              <a:off x="2931" y="2004"/>
              <a:ext cx="408" cy="360"/>
            </a:xfrm>
            <a:custGeom>
              <a:avLst/>
              <a:gdLst>
                <a:gd name="T0" fmla="*/ 378 w 408"/>
                <a:gd name="T1" fmla="*/ 354 h 360"/>
                <a:gd name="T2" fmla="*/ 336 w 408"/>
                <a:gd name="T3" fmla="*/ 354 h 360"/>
                <a:gd name="T4" fmla="*/ 354 w 408"/>
                <a:gd name="T5" fmla="*/ 336 h 360"/>
                <a:gd name="T6" fmla="*/ 348 w 408"/>
                <a:gd name="T7" fmla="*/ 318 h 360"/>
                <a:gd name="T8" fmla="*/ 66 w 408"/>
                <a:gd name="T9" fmla="*/ 324 h 360"/>
                <a:gd name="T10" fmla="*/ 66 w 408"/>
                <a:gd name="T11" fmla="*/ 120 h 360"/>
                <a:gd name="T12" fmla="*/ 36 w 408"/>
                <a:gd name="T13" fmla="*/ 90 h 360"/>
                <a:gd name="T14" fmla="*/ 48 w 408"/>
                <a:gd name="T15" fmla="*/ 66 h 360"/>
                <a:gd name="T16" fmla="*/ 24 w 408"/>
                <a:gd name="T17" fmla="*/ 54 h 360"/>
                <a:gd name="T18" fmla="*/ 0 w 408"/>
                <a:gd name="T19" fmla="*/ 6 h 360"/>
                <a:gd name="T20" fmla="*/ 234 w 408"/>
                <a:gd name="T21" fmla="*/ 0 h 360"/>
                <a:gd name="T22" fmla="*/ 252 w 408"/>
                <a:gd name="T23" fmla="*/ 18 h 360"/>
                <a:gd name="T24" fmla="*/ 252 w 408"/>
                <a:gd name="T25" fmla="*/ 60 h 360"/>
                <a:gd name="T26" fmla="*/ 270 w 408"/>
                <a:gd name="T27" fmla="*/ 78 h 360"/>
                <a:gd name="T28" fmla="*/ 294 w 408"/>
                <a:gd name="T29" fmla="*/ 102 h 360"/>
                <a:gd name="T30" fmla="*/ 306 w 408"/>
                <a:gd name="T31" fmla="*/ 132 h 360"/>
                <a:gd name="T32" fmla="*/ 318 w 408"/>
                <a:gd name="T33" fmla="*/ 126 h 360"/>
                <a:gd name="T34" fmla="*/ 336 w 408"/>
                <a:gd name="T35" fmla="*/ 132 h 360"/>
                <a:gd name="T36" fmla="*/ 324 w 408"/>
                <a:gd name="T37" fmla="*/ 186 h 360"/>
                <a:gd name="T38" fmla="*/ 378 w 408"/>
                <a:gd name="T39" fmla="*/ 222 h 360"/>
                <a:gd name="T40" fmla="*/ 384 w 408"/>
                <a:gd name="T41" fmla="*/ 252 h 360"/>
                <a:gd name="T42" fmla="*/ 402 w 408"/>
                <a:gd name="T43" fmla="*/ 276 h 360"/>
                <a:gd name="T44" fmla="*/ 408 w 408"/>
                <a:gd name="T45" fmla="*/ 306 h 360"/>
                <a:gd name="T46" fmla="*/ 396 w 408"/>
                <a:gd name="T47" fmla="*/ 306 h 360"/>
                <a:gd name="T48" fmla="*/ 390 w 408"/>
                <a:gd name="T49" fmla="*/ 312 h 360"/>
                <a:gd name="T50" fmla="*/ 384 w 408"/>
                <a:gd name="T51" fmla="*/ 306 h 360"/>
                <a:gd name="T52" fmla="*/ 378 w 408"/>
                <a:gd name="T53" fmla="*/ 354 h 360"/>
                <a:gd name="T54" fmla="*/ 378 w 408"/>
                <a:gd name="T55" fmla="*/ 360 h 3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08"/>
                <a:gd name="T85" fmla="*/ 0 h 360"/>
                <a:gd name="T86" fmla="*/ 408 w 408"/>
                <a:gd name="T87" fmla="*/ 360 h 3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08" h="360">
                  <a:moveTo>
                    <a:pt x="378" y="354"/>
                  </a:moveTo>
                  <a:lnTo>
                    <a:pt x="336" y="354"/>
                  </a:lnTo>
                  <a:lnTo>
                    <a:pt x="354" y="336"/>
                  </a:lnTo>
                  <a:lnTo>
                    <a:pt x="348" y="318"/>
                  </a:lnTo>
                  <a:lnTo>
                    <a:pt x="66" y="324"/>
                  </a:lnTo>
                  <a:lnTo>
                    <a:pt x="66" y="120"/>
                  </a:lnTo>
                  <a:lnTo>
                    <a:pt x="36" y="90"/>
                  </a:lnTo>
                  <a:lnTo>
                    <a:pt x="48" y="66"/>
                  </a:lnTo>
                  <a:lnTo>
                    <a:pt x="24" y="54"/>
                  </a:lnTo>
                  <a:lnTo>
                    <a:pt x="0" y="6"/>
                  </a:lnTo>
                  <a:lnTo>
                    <a:pt x="234" y="0"/>
                  </a:lnTo>
                  <a:lnTo>
                    <a:pt x="252" y="18"/>
                  </a:lnTo>
                  <a:lnTo>
                    <a:pt x="252" y="60"/>
                  </a:lnTo>
                  <a:lnTo>
                    <a:pt x="270" y="78"/>
                  </a:lnTo>
                  <a:lnTo>
                    <a:pt x="294" y="102"/>
                  </a:lnTo>
                  <a:lnTo>
                    <a:pt x="306" y="132"/>
                  </a:lnTo>
                  <a:lnTo>
                    <a:pt x="318" y="126"/>
                  </a:lnTo>
                  <a:lnTo>
                    <a:pt x="336" y="132"/>
                  </a:lnTo>
                  <a:lnTo>
                    <a:pt x="324" y="186"/>
                  </a:lnTo>
                  <a:lnTo>
                    <a:pt x="378" y="222"/>
                  </a:lnTo>
                  <a:lnTo>
                    <a:pt x="384" y="252"/>
                  </a:lnTo>
                  <a:lnTo>
                    <a:pt x="402" y="276"/>
                  </a:lnTo>
                  <a:lnTo>
                    <a:pt x="408" y="306"/>
                  </a:lnTo>
                  <a:lnTo>
                    <a:pt x="396" y="306"/>
                  </a:lnTo>
                  <a:lnTo>
                    <a:pt x="390" y="312"/>
                  </a:lnTo>
                  <a:lnTo>
                    <a:pt x="384" y="306"/>
                  </a:lnTo>
                  <a:lnTo>
                    <a:pt x="378" y="354"/>
                  </a:lnTo>
                  <a:lnTo>
                    <a:pt x="378" y="360"/>
                  </a:lnTo>
                </a:path>
              </a:pathLst>
            </a:custGeom>
            <a:noFill/>
            <a:ln w="9525">
              <a:solidFill>
                <a:srgbClr val="000000"/>
              </a:solidFill>
              <a:prstDash val="solid"/>
              <a:round/>
              <a:headEnd/>
              <a:tailEnd/>
            </a:ln>
          </p:spPr>
          <p:txBody>
            <a:bodyPr/>
            <a:lstStyle/>
            <a:p>
              <a:endParaRPr lang="en-US"/>
            </a:p>
          </p:txBody>
        </p:sp>
        <p:sp>
          <p:nvSpPr>
            <p:cNvPr id="15431" name="Freeform 196"/>
            <p:cNvSpPr>
              <a:spLocks/>
            </p:cNvSpPr>
            <p:nvPr/>
          </p:nvSpPr>
          <p:spPr bwMode="auto">
            <a:xfrm>
              <a:off x="1863" y="1248"/>
              <a:ext cx="636" cy="402"/>
            </a:xfrm>
            <a:custGeom>
              <a:avLst/>
              <a:gdLst>
                <a:gd name="T0" fmla="*/ 612 w 636"/>
                <a:gd name="T1" fmla="*/ 330 h 402"/>
                <a:gd name="T2" fmla="*/ 606 w 636"/>
                <a:gd name="T3" fmla="*/ 402 h 402"/>
                <a:gd name="T4" fmla="*/ 222 w 636"/>
                <a:gd name="T5" fmla="*/ 354 h 402"/>
                <a:gd name="T6" fmla="*/ 216 w 636"/>
                <a:gd name="T7" fmla="*/ 390 h 402"/>
                <a:gd name="T8" fmla="*/ 204 w 636"/>
                <a:gd name="T9" fmla="*/ 366 h 402"/>
                <a:gd name="T10" fmla="*/ 192 w 636"/>
                <a:gd name="T11" fmla="*/ 384 h 402"/>
                <a:gd name="T12" fmla="*/ 150 w 636"/>
                <a:gd name="T13" fmla="*/ 372 h 402"/>
                <a:gd name="T14" fmla="*/ 144 w 636"/>
                <a:gd name="T15" fmla="*/ 384 h 402"/>
                <a:gd name="T16" fmla="*/ 126 w 636"/>
                <a:gd name="T17" fmla="*/ 378 h 402"/>
                <a:gd name="T18" fmla="*/ 114 w 636"/>
                <a:gd name="T19" fmla="*/ 384 h 402"/>
                <a:gd name="T20" fmla="*/ 108 w 636"/>
                <a:gd name="T21" fmla="*/ 354 h 402"/>
                <a:gd name="T22" fmla="*/ 90 w 636"/>
                <a:gd name="T23" fmla="*/ 342 h 402"/>
                <a:gd name="T24" fmla="*/ 84 w 636"/>
                <a:gd name="T25" fmla="*/ 282 h 402"/>
                <a:gd name="T26" fmla="*/ 72 w 636"/>
                <a:gd name="T27" fmla="*/ 270 h 402"/>
                <a:gd name="T28" fmla="*/ 54 w 636"/>
                <a:gd name="T29" fmla="*/ 288 h 402"/>
                <a:gd name="T30" fmla="*/ 42 w 636"/>
                <a:gd name="T31" fmla="*/ 276 h 402"/>
                <a:gd name="T32" fmla="*/ 72 w 636"/>
                <a:gd name="T33" fmla="*/ 198 h 402"/>
                <a:gd name="T34" fmla="*/ 48 w 636"/>
                <a:gd name="T35" fmla="*/ 186 h 402"/>
                <a:gd name="T36" fmla="*/ 24 w 636"/>
                <a:gd name="T37" fmla="*/ 138 h 402"/>
                <a:gd name="T38" fmla="*/ 6 w 636"/>
                <a:gd name="T39" fmla="*/ 120 h 402"/>
                <a:gd name="T40" fmla="*/ 12 w 636"/>
                <a:gd name="T41" fmla="*/ 108 h 402"/>
                <a:gd name="T42" fmla="*/ 0 w 636"/>
                <a:gd name="T43" fmla="*/ 78 h 402"/>
                <a:gd name="T44" fmla="*/ 18 w 636"/>
                <a:gd name="T45" fmla="*/ 0 h 402"/>
                <a:gd name="T46" fmla="*/ 342 w 636"/>
                <a:gd name="T47" fmla="*/ 60 h 402"/>
                <a:gd name="T48" fmla="*/ 636 w 636"/>
                <a:gd name="T49" fmla="*/ 96 h 402"/>
                <a:gd name="T50" fmla="*/ 618 w 636"/>
                <a:gd name="T51" fmla="*/ 300 h 402"/>
                <a:gd name="T52" fmla="*/ 612 w 636"/>
                <a:gd name="T53" fmla="*/ 330 h 40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36"/>
                <a:gd name="T82" fmla="*/ 0 h 402"/>
                <a:gd name="T83" fmla="*/ 636 w 636"/>
                <a:gd name="T84" fmla="*/ 402 h 40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36" h="402">
                  <a:moveTo>
                    <a:pt x="612" y="330"/>
                  </a:moveTo>
                  <a:lnTo>
                    <a:pt x="606" y="402"/>
                  </a:lnTo>
                  <a:lnTo>
                    <a:pt x="222" y="354"/>
                  </a:lnTo>
                  <a:lnTo>
                    <a:pt x="216" y="390"/>
                  </a:lnTo>
                  <a:lnTo>
                    <a:pt x="204" y="366"/>
                  </a:lnTo>
                  <a:lnTo>
                    <a:pt x="192" y="384"/>
                  </a:lnTo>
                  <a:lnTo>
                    <a:pt x="150" y="372"/>
                  </a:lnTo>
                  <a:lnTo>
                    <a:pt x="144" y="384"/>
                  </a:lnTo>
                  <a:lnTo>
                    <a:pt x="126" y="378"/>
                  </a:lnTo>
                  <a:lnTo>
                    <a:pt x="114" y="384"/>
                  </a:lnTo>
                  <a:lnTo>
                    <a:pt x="108" y="354"/>
                  </a:lnTo>
                  <a:lnTo>
                    <a:pt x="90" y="342"/>
                  </a:lnTo>
                  <a:lnTo>
                    <a:pt x="84" y="282"/>
                  </a:lnTo>
                  <a:lnTo>
                    <a:pt x="72" y="270"/>
                  </a:lnTo>
                  <a:lnTo>
                    <a:pt x="54" y="288"/>
                  </a:lnTo>
                  <a:lnTo>
                    <a:pt x="42" y="276"/>
                  </a:lnTo>
                  <a:lnTo>
                    <a:pt x="72" y="198"/>
                  </a:lnTo>
                  <a:lnTo>
                    <a:pt x="48" y="186"/>
                  </a:lnTo>
                  <a:lnTo>
                    <a:pt x="24" y="138"/>
                  </a:lnTo>
                  <a:lnTo>
                    <a:pt x="6" y="120"/>
                  </a:lnTo>
                  <a:lnTo>
                    <a:pt x="12" y="108"/>
                  </a:lnTo>
                  <a:lnTo>
                    <a:pt x="0" y="78"/>
                  </a:lnTo>
                  <a:lnTo>
                    <a:pt x="18" y="0"/>
                  </a:lnTo>
                  <a:lnTo>
                    <a:pt x="342" y="60"/>
                  </a:lnTo>
                  <a:lnTo>
                    <a:pt x="636" y="96"/>
                  </a:lnTo>
                  <a:lnTo>
                    <a:pt x="618" y="300"/>
                  </a:lnTo>
                  <a:lnTo>
                    <a:pt x="612" y="330"/>
                  </a:lnTo>
                  <a:close/>
                </a:path>
              </a:pathLst>
            </a:custGeom>
            <a:solidFill>
              <a:srgbClr val="FF8C00"/>
            </a:solidFill>
            <a:ln w="9525">
              <a:solidFill>
                <a:srgbClr val="FF8C00"/>
              </a:solidFill>
              <a:prstDash val="solid"/>
              <a:round/>
              <a:headEnd/>
              <a:tailEnd/>
            </a:ln>
          </p:spPr>
          <p:txBody>
            <a:bodyPr/>
            <a:lstStyle/>
            <a:p>
              <a:endParaRPr lang="en-US"/>
            </a:p>
          </p:txBody>
        </p:sp>
        <p:sp>
          <p:nvSpPr>
            <p:cNvPr id="15432" name="Freeform 197"/>
            <p:cNvSpPr>
              <a:spLocks/>
            </p:cNvSpPr>
            <p:nvPr/>
          </p:nvSpPr>
          <p:spPr bwMode="auto">
            <a:xfrm>
              <a:off x="1863" y="1248"/>
              <a:ext cx="636" cy="402"/>
            </a:xfrm>
            <a:custGeom>
              <a:avLst/>
              <a:gdLst>
                <a:gd name="T0" fmla="*/ 612 w 636"/>
                <a:gd name="T1" fmla="*/ 330 h 402"/>
                <a:gd name="T2" fmla="*/ 606 w 636"/>
                <a:gd name="T3" fmla="*/ 402 h 402"/>
                <a:gd name="T4" fmla="*/ 222 w 636"/>
                <a:gd name="T5" fmla="*/ 354 h 402"/>
                <a:gd name="T6" fmla="*/ 216 w 636"/>
                <a:gd name="T7" fmla="*/ 390 h 402"/>
                <a:gd name="T8" fmla="*/ 204 w 636"/>
                <a:gd name="T9" fmla="*/ 366 h 402"/>
                <a:gd name="T10" fmla="*/ 192 w 636"/>
                <a:gd name="T11" fmla="*/ 384 h 402"/>
                <a:gd name="T12" fmla="*/ 150 w 636"/>
                <a:gd name="T13" fmla="*/ 372 h 402"/>
                <a:gd name="T14" fmla="*/ 144 w 636"/>
                <a:gd name="T15" fmla="*/ 384 h 402"/>
                <a:gd name="T16" fmla="*/ 126 w 636"/>
                <a:gd name="T17" fmla="*/ 378 h 402"/>
                <a:gd name="T18" fmla="*/ 114 w 636"/>
                <a:gd name="T19" fmla="*/ 384 h 402"/>
                <a:gd name="T20" fmla="*/ 108 w 636"/>
                <a:gd name="T21" fmla="*/ 354 h 402"/>
                <a:gd name="T22" fmla="*/ 90 w 636"/>
                <a:gd name="T23" fmla="*/ 342 h 402"/>
                <a:gd name="T24" fmla="*/ 84 w 636"/>
                <a:gd name="T25" fmla="*/ 282 h 402"/>
                <a:gd name="T26" fmla="*/ 72 w 636"/>
                <a:gd name="T27" fmla="*/ 270 h 402"/>
                <a:gd name="T28" fmla="*/ 54 w 636"/>
                <a:gd name="T29" fmla="*/ 288 h 402"/>
                <a:gd name="T30" fmla="*/ 42 w 636"/>
                <a:gd name="T31" fmla="*/ 276 h 402"/>
                <a:gd name="T32" fmla="*/ 72 w 636"/>
                <a:gd name="T33" fmla="*/ 198 h 402"/>
                <a:gd name="T34" fmla="*/ 48 w 636"/>
                <a:gd name="T35" fmla="*/ 186 h 402"/>
                <a:gd name="T36" fmla="*/ 24 w 636"/>
                <a:gd name="T37" fmla="*/ 138 h 402"/>
                <a:gd name="T38" fmla="*/ 6 w 636"/>
                <a:gd name="T39" fmla="*/ 120 h 402"/>
                <a:gd name="T40" fmla="*/ 12 w 636"/>
                <a:gd name="T41" fmla="*/ 108 h 402"/>
                <a:gd name="T42" fmla="*/ 0 w 636"/>
                <a:gd name="T43" fmla="*/ 78 h 402"/>
                <a:gd name="T44" fmla="*/ 18 w 636"/>
                <a:gd name="T45" fmla="*/ 0 h 402"/>
                <a:gd name="T46" fmla="*/ 342 w 636"/>
                <a:gd name="T47" fmla="*/ 60 h 402"/>
                <a:gd name="T48" fmla="*/ 636 w 636"/>
                <a:gd name="T49" fmla="*/ 96 h 402"/>
                <a:gd name="T50" fmla="*/ 618 w 636"/>
                <a:gd name="T51" fmla="*/ 300 h 402"/>
                <a:gd name="T52" fmla="*/ 612 w 636"/>
                <a:gd name="T53" fmla="*/ 330 h 402"/>
                <a:gd name="T54" fmla="*/ 612 w 636"/>
                <a:gd name="T55" fmla="*/ 336 h 40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636"/>
                <a:gd name="T85" fmla="*/ 0 h 402"/>
                <a:gd name="T86" fmla="*/ 636 w 636"/>
                <a:gd name="T87" fmla="*/ 402 h 40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636" h="402">
                  <a:moveTo>
                    <a:pt x="612" y="330"/>
                  </a:moveTo>
                  <a:lnTo>
                    <a:pt x="606" y="402"/>
                  </a:lnTo>
                  <a:lnTo>
                    <a:pt x="222" y="354"/>
                  </a:lnTo>
                  <a:lnTo>
                    <a:pt x="216" y="390"/>
                  </a:lnTo>
                  <a:lnTo>
                    <a:pt x="204" y="366"/>
                  </a:lnTo>
                  <a:lnTo>
                    <a:pt x="192" y="384"/>
                  </a:lnTo>
                  <a:lnTo>
                    <a:pt x="150" y="372"/>
                  </a:lnTo>
                  <a:lnTo>
                    <a:pt x="144" y="384"/>
                  </a:lnTo>
                  <a:lnTo>
                    <a:pt x="126" y="378"/>
                  </a:lnTo>
                  <a:lnTo>
                    <a:pt x="114" y="384"/>
                  </a:lnTo>
                  <a:lnTo>
                    <a:pt x="108" y="354"/>
                  </a:lnTo>
                  <a:lnTo>
                    <a:pt x="90" y="342"/>
                  </a:lnTo>
                  <a:lnTo>
                    <a:pt x="84" y="282"/>
                  </a:lnTo>
                  <a:lnTo>
                    <a:pt x="72" y="270"/>
                  </a:lnTo>
                  <a:lnTo>
                    <a:pt x="54" y="288"/>
                  </a:lnTo>
                  <a:lnTo>
                    <a:pt x="42" y="276"/>
                  </a:lnTo>
                  <a:lnTo>
                    <a:pt x="72" y="198"/>
                  </a:lnTo>
                  <a:lnTo>
                    <a:pt x="48" y="186"/>
                  </a:lnTo>
                  <a:lnTo>
                    <a:pt x="24" y="138"/>
                  </a:lnTo>
                  <a:lnTo>
                    <a:pt x="6" y="120"/>
                  </a:lnTo>
                  <a:lnTo>
                    <a:pt x="12" y="108"/>
                  </a:lnTo>
                  <a:lnTo>
                    <a:pt x="0" y="78"/>
                  </a:lnTo>
                  <a:lnTo>
                    <a:pt x="18" y="0"/>
                  </a:lnTo>
                  <a:lnTo>
                    <a:pt x="342" y="60"/>
                  </a:lnTo>
                  <a:lnTo>
                    <a:pt x="636" y="96"/>
                  </a:lnTo>
                  <a:lnTo>
                    <a:pt x="618" y="300"/>
                  </a:lnTo>
                  <a:lnTo>
                    <a:pt x="612" y="330"/>
                  </a:lnTo>
                  <a:lnTo>
                    <a:pt x="612" y="336"/>
                  </a:lnTo>
                </a:path>
              </a:pathLst>
            </a:custGeom>
            <a:noFill/>
            <a:ln w="9525">
              <a:solidFill>
                <a:srgbClr val="000000"/>
              </a:solidFill>
              <a:prstDash val="solid"/>
              <a:round/>
              <a:headEnd/>
              <a:tailEnd/>
            </a:ln>
          </p:spPr>
          <p:txBody>
            <a:bodyPr/>
            <a:lstStyle/>
            <a:p>
              <a:endParaRPr lang="en-US"/>
            </a:p>
          </p:txBody>
        </p:sp>
        <p:sp>
          <p:nvSpPr>
            <p:cNvPr id="15433" name="Freeform 198"/>
            <p:cNvSpPr>
              <a:spLocks/>
            </p:cNvSpPr>
            <p:nvPr/>
          </p:nvSpPr>
          <p:spPr bwMode="auto">
            <a:xfrm>
              <a:off x="2445" y="1806"/>
              <a:ext cx="510" cy="252"/>
            </a:xfrm>
            <a:custGeom>
              <a:avLst/>
              <a:gdLst>
                <a:gd name="T0" fmla="*/ 444 w 510"/>
                <a:gd name="T1" fmla="*/ 60 h 252"/>
                <a:gd name="T2" fmla="*/ 474 w 510"/>
                <a:gd name="T3" fmla="*/ 150 h 252"/>
                <a:gd name="T4" fmla="*/ 486 w 510"/>
                <a:gd name="T5" fmla="*/ 204 h 252"/>
                <a:gd name="T6" fmla="*/ 510 w 510"/>
                <a:gd name="T7" fmla="*/ 252 h 252"/>
                <a:gd name="T8" fmla="*/ 108 w 510"/>
                <a:gd name="T9" fmla="*/ 240 h 252"/>
                <a:gd name="T10" fmla="*/ 108 w 510"/>
                <a:gd name="T11" fmla="*/ 210 h 252"/>
                <a:gd name="T12" fmla="*/ 114 w 510"/>
                <a:gd name="T13" fmla="*/ 162 h 252"/>
                <a:gd name="T14" fmla="*/ 0 w 510"/>
                <a:gd name="T15" fmla="*/ 150 h 252"/>
                <a:gd name="T16" fmla="*/ 12 w 510"/>
                <a:gd name="T17" fmla="*/ 0 h 252"/>
                <a:gd name="T18" fmla="*/ 324 w 510"/>
                <a:gd name="T19" fmla="*/ 18 h 252"/>
                <a:gd name="T20" fmla="*/ 354 w 510"/>
                <a:gd name="T21" fmla="*/ 36 h 252"/>
                <a:gd name="T22" fmla="*/ 396 w 510"/>
                <a:gd name="T23" fmla="*/ 30 h 252"/>
                <a:gd name="T24" fmla="*/ 444 w 510"/>
                <a:gd name="T25" fmla="*/ 60 h 2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10"/>
                <a:gd name="T40" fmla="*/ 0 h 252"/>
                <a:gd name="T41" fmla="*/ 510 w 510"/>
                <a:gd name="T42" fmla="*/ 252 h 25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10" h="252">
                  <a:moveTo>
                    <a:pt x="444" y="60"/>
                  </a:moveTo>
                  <a:lnTo>
                    <a:pt x="474" y="150"/>
                  </a:lnTo>
                  <a:lnTo>
                    <a:pt x="486" y="204"/>
                  </a:lnTo>
                  <a:lnTo>
                    <a:pt x="510" y="252"/>
                  </a:lnTo>
                  <a:lnTo>
                    <a:pt x="108" y="240"/>
                  </a:lnTo>
                  <a:lnTo>
                    <a:pt x="108" y="210"/>
                  </a:lnTo>
                  <a:lnTo>
                    <a:pt x="114" y="162"/>
                  </a:lnTo>
                  <a:lnTo>
                    <a:pt x="0" y="150"/>
                  </a:lnTo>
                  <a:lnTo>
                    <a:pt x="12" y="0"/>
                  </a:lnTo>
                  <a:lnTo>
                    <a:pt x="324" y="18"/>
                  </a:lnTo>
                  <a:lnTo>
                    <a:pt x="354" y="36"/>
                  </a:lnTo>
                  <a:lnTo>
                    <a:pt x="396" y="30"/>
                  </a:lnTo>
                  <a:lnTo>
                    <a:pt x="444" y="60"/>
                  </a:lnTo>
                  <a:close/>
                </a:path>
              </a:pathLst>
            </a:custGeom>
            <a:solidFill>
              <a:srgbClr val="FF8C00"/>
            </a:solidFill>
            <a:ln w="9525">
              <a:solidFill>
                <a:srgbClr val="FF8C00"/>
              </a:solidFill>
              <a:prstDash val="solid"/>
              <a:round/>
              <a:headEnd/>
              <a:tailEnd/>
            </a:ln>
          </p:spPr>
          <p:txBody>
            <a:bodyPr/>
            <a:lstStyle/>
            <a:p>
              <a:endParaRPr lang="en-US"/>
            </a:p>
          </p:txBody>
        </p:sp>
        <p:sp>
          <p:nvSpPr>
            <p:cNvPr id="15434" name="Freeform 199"/>
            <p:cNvSpPr>
              <a:spLocks/>
            </p:cNvSpPr>
            <p:nvPr/>
          </p:nvSpPr>
          <p:spPr bwMode="auto">
            <a:xfrm>
              <a:off x="2445" y="1806"/>
              <a:ext cx="510" cy="252"/>
            </a:xfrm>
            <a:custGeom>
              <a:avLst/>
              <a:gdLst>
                <a:gd name="T0" fmla="*/ 444 w 510"/>
                <a:gd name="T1" fmla="*/ 60 h 252"/>
                <a:gd name="T2" fmla="*/ 474 w 510"/>
                <a:gd name="T3" fmla="*/ 150 h 252"/>
                <a:gd name="T4" fmla="*/ 486 w 510"/>
                <a:gd name="T5" fmla="*/ 204 h 252"/>
                <a:gd name="T6" fmla="*/ 510 w 510"/>
                <a:gd name="T7" fmla="*/ 252 h 252"/>
                <a:gd name="T8" fmla="*/ 108 w 510"/>
                <a:gd name="T9" fmla="*/ 240 h 252"/>
                <a:gd name="T10" fmla="*/ 108 w 510"/>
                <a:gd name="T11" fmla="*/ 210 h 252"/>
                <a:gd name="T12" fmla="*/ 114 w 510"/>
                <a:gd name="T13" fmla="*/ 162 h 252"/>
                <a:gd name="T14" fmla="*/ 0 w 510"/>
                <a:gd name="T15" fmla="*/ 150 h 252"/>
                <a:gd name="T16" fmla="*/ 12 w 510"/>
                <a:gd name="T17" fmla="*/ 0 h 252"/>
                <a:gd name="T18" fmla="*/ 324 w 510"/>
                <a:gd name="T19" fmla="*/ 18 h 252"/>
                <a:gd name="T20" fmla="*/ 354 w 510"/>
                <a:gd name="T21" fmla="*/ 36 h 252"/>
                <a:gd name="T22" fmla="*/ 396 w 510"/>
                <a:gd name="T23" fmla="*/ 30 h 252"/>
                <a:gd name="T24" fmla="*/ 444 w 510"/>
                <a:gd name="T25" fmla="*/ 60 h 252"/>
                <a:gd name="T26" fmla="*/ 444 w 510"/>
                <a:gd name="T27" fmla="*/ 66 h 25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10"/>
                <a:gd name="T43" fmla="*/ 0 h 252"/>
                <a:gd name="T44" fmla="*/ 510 w 510"/>
                <a:gd name="T45" fmla="*/ 252 h 25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10" h="252">
                  <a:moveTo>
                    <a:pt x="444" y="60"/>
                  </a:moveTo>
                  <a:lnTo>
                    <a:pt x="474" y="150"/>
                  </a:lnTo>
                  <a:lnTo>
                    <a:pt x="486" y="204"/>
                  </a:lnTo>
                  <a:lnTo>
                    <a:pt x="510" y="252"/>
                  </a:lnTo>
                  <a:lnTo>
                    <a:pt x="108" y="240"/>
                  </a:lnTo>
                  <a:lnTo>
                    <a:pt x="108" y="210"/>
                  </a:lnTo>
                  <a:lnTo>
                    <a:pt x="114" y="162"/>
                  </a:lnTo>
                  <a:lnTo>
                    <a:pt x="0" y="150"/>
                  </a:lnTo>
                  <a:lnTo>
                    <a:pt x="12" y="0"/>
                  </a:lnTo>
                  <a:lnTo>
                    <a:pt x="324" y="18"/>
                  </a:lnTo>
                  <a:lnTo>
                    <a:pt x="354" y="36"/>
                  </a:lnTo>
                  <a:lnTo>
                    <a:pt x="396" y="30"/>
                  </a:lnTo>
                  <a:lnTo>
                    <a:pt x="444" y="60"/>
                  </a:lnTo>
                  <a:lnTo>
                    <a:pt x="444" y="66"/>
                  </a:lnTo>
                </a:path>
              </a:pathLst>
            </a:custGeom>
            <a:noFill/>
            <a:ln w="9525">
              <a:solidFill>
                <a:srgbClr val="000000"/>
              </a:solidFill>
              <a:prstDash val="solid"/>
              <a:round/>
              <a:headEnd/>
              <a:tailEnd/>
            </a:ln>
          </p:spPr>
          <p:txBody>
            <a:bodyPr/>
            <a:lstStyle/>
            <a:p>
              <a:endParaRPr lang="en-US"/>
            </a:p>
          </p:txBody>
        </p:sp>
        <p:sp>
          <p:nvSpPr>
            <p:cNvPr id="15435" name="Freeform 200"/>
            <p:cNvSpPr>
              <a:spLocks/>
            </p:cNvSpPr>
            <p:nvPr/>
          </p:nvSpPr>
          <p:spPr bwMode="auto">
            <a:xfrm>
              <a:off x="1485" y="1722"/>
              <a:ext cx="396" cy="606"/>
            </a:xfrm>
            <a:custGeom>
              <a:avLst/>
              <a:gdLst>
                <a:gd name="T0" fmla="*/ 252 w 396"/>
                <a:gd name="T1" fmla="*/ 606 h 606"/>
                <a:gd name="T2" fmla="*/ 0 w 396"/>
                <a:gd name="T3" fmla="*/ 234 h 606"/>
                <a:gd name="T4" fmla="*/ 60 w 396"/>
                <a:gd name="T5" fmla="*/ 0 h 606"/>
                <a:gd name="T6" fmla="*/ 96 w 396"/>
                <a:gd name="T7" fmla="*/ 12 h 606"/>
                <a:gd name="T8" fmla="*/ 228 w 396"/>
                <a:gd name="T9" fmla="*/ 42 h 606"/>
                <a:gd name="T10" fmla="*/ 396 w 396"/>
                <a:gd name="T11" fmla="*/ 78 h 606"/>
                <a:gd name="T12" fmla="*/ 318 w 396"/>
                <a:gd name="T13" fmla="*/ 462 h 606"/>
                <a:gd name="T14" fmla="*/ 300 w 396"/>
                <a:gd name="T15" fmla="*/ 534 h 606"/>
                <a:gd name="T16" fmla="*/ 276 w 396"/>
                <a:gd name="T17" fmla="*/ 522 h 606"/>
                <a:gd name="T18" fmla="*/ 264 w 396"/>
                <a:gd name="T19" fmla="*/ 528 h 606"/>
                <a:gd name="T20" fmla="*/ 252 w 396"/>
                <a:gd name="T21" fmla="*/ 600 h 606"/>
                <a:gd name="T22" fmla="*/ 252 w 396"/>
                <a:gd name="T23" fmla="*/ 606 h 60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96"/>
                <a:gd name="T37" fmla="*/ 0 h 606"/>
                <a:gd name="T38" fmla="*/ 396 w 396"/>
                <a:gd name="T39" fmla="*/ 606 h 60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96" h="606">
                  <a:moveTo>
                    <a:pt x="252" y="606"/>
                  </a:moveTo>
                  <a:lnTo>
                    <a:pt x="0" y="234"/>
                  </a:lnTo>
                  <a:lnTo>
                    <a:pt x="60" y="0"/>
                  </a:lnTo>
                  <a:lnTo>
                    <a:pt x="96" y="12"/>
                  </a:lnTo>
                  <a:lnTo>
                    <a:pt x="228" y="42"/>
                  </a:lnTo>
                  <a:lnTo>
                    <a:pt x="396" y="78"/>
                  </a:lnTo>
                  <a:lnTo>
                    <a:pt x="318" y="462"/>
                  </a:lnTo>
                  <a:lnTo>
                    <a:pt x="300" y="534"/>
                  </a:lnTo>
                  <a:lnTo>
                    <a:pt x="276" y="522"/>
                  </a:lnTo>
                  <a:lnTo>
                    <a:pt x="264" y="528"/>
                  </a:lnTo>
                  <a:lnTo>
                    <a:pt x="252" y="600"/>
                  </a:lnTo>
                  <a:lnTo>
                    <a:pt x="252" y="606"/>
                  </a:lnTo>
                  <a:close/>
                </a:path>
              </a:pathLst>
            </a:custGeom>
            <a:solidFill>
              <a:srgbClr val="FF4500"/>
            </a:solidFill>
            <a:ln w="9525">
              <a:solidFill>
                <a:srgbClr val="FF4500"/>
              </a:solidFill>
              <a:prstDash val="solid"/>
              <a:round/>
              <a:headEnd/>
              <a:tailEnd/>
            </a:ln>
          </p:spPr>
          <p:txBody>
            <a:bodyPr/>
            <a:lstStyle/>
            <a:p>
              <a:endParaRPr lang="en-US"/>
            </a:p>
          </p:txBody>
        </p:sp>
        <p:sp>
          <p:nvSpPr>
            <p:cNvPr id="15436" name="Freeform 201"/>
            <p:cNvSpPr>
              <a:spLocks/>
            </p:cNvSpPr>
            <p:nvPr/>
          </p:nvSpPr>
          <p:spPr bwMode="auto">
            <a:xfrm>
              <a:off x="1485" y="1722"/>
              <a:ext cx="396" cy="612"/>
            </a:xfrm>
            <a:custGeom>
              <a:avLst/>
              <a:gdLst>
                <a:gd name="T0" fmla="*/ 252 w 396"/>
                <a:gd name="T1" fmla="*/ 606 h 612"/>
                <a:gd name="T2" fmla="*/ 0 w 396"/>
                <a:gd name="T3" fmla="*/ 234 h 612"/>
                <a:gd name="T4" fmla="*/ 60 w 396"/>
                <a:gd name="T5" fmla="*/ 0 h 612"/>
                <a:gd name="T6" fmla="*/ 96 w 396"/>
                <a:gd name="T7" fmla="*/ 12 h 612"/>
                <a:gd name="T8" fmla="*/ 228 w 396"/>
                <a:gd name="T9" fmla="*/ 42 h 612"/>
                <a:gd name="T10" fmla="*/ 396 w 396"/>
                <a:gd name="T11" fmla="*/ 78 h 612"/>
                <a:gd name="T12" fmla="*/ 318 w 396"/>
                <a:gd name="T13" fmla="*/ 462 h 612"/>
                <a:gd name="T14" fmla="*/ 300 w 396"/>
                <a:gd name="T15" fmla="*/ 534 h 612"/>
                <a:gd name="T16" fmla="*/ 276 w 396"/>
                <a:gd name="T17" fmla="*/ 522 h 612"/>
                <a:gd name="T18" fmla="*/ 264 w 396"/>
                <a:gd name="T19" fmla="*/ 528 h 612"/>
                <a:gd name="T20" fmla="*/ 252 w 396"/>
                <a:gd name="T21" fmla="*/ 600 h 612"/>
                <a:gd name="T22" fmla="*/ 252 w 396"/>
                <a:gd name="T23" fmla="*/ 606 h 612"/>
                <a:gd name="T24" fmla="*/ 252 w 396"/>
                <a:gd name="T25" fmla="*/ 612 h 6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6"/>
                <a:gd name="T40" fmla="*/ 0 h 612"/>
                <a:gd name="T41" fmla="*/ 396 w 396"/>
                <a:gd name="T42" fmla="*/ 612 h 6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6" h="612">
                  <a:moveTo>
                    <a:pt x="252" y="606"/>
                  </a:moveTo>
                  <a:lnTo>
                    <a:pt x="0" y="234"/>
                  </a:lnTo>
                  <a:lnTo>
                    <a:pt x="60" y="0"/>
                  </a:lnTo>
                  <a:lnTo>
                    <a:pt x="96" y="12"/>
                  </a:lnTo>
                  <a:lnTo>
                    <a:pt x="228" y="42"/>
                  </a:lnTo>
                  <a:lnTo>
                    <a:pt x="396" y="78"/>
                  </a:lnTo>
                  <a:lnTo>
                    <a:pt x="318" y="462"/>
                  </a:lnTo>
                  <a:lnTo>
                    <a:pt x="300" y="534"/>
                  </a:lnTo>
                  <a:lnTo>
                    <a:pt x="276" y="522"/>
                  </a:lnTo>
                  <a:lnTo>
                    <a:pt x="264" y="528"/>
                  </a:lnTo>
                  <a:lnTo>
                    <a:pt x="252" y="600"/>
                  </a:lnTo>
                  <a:lnTo>
                    <a:pt x="252" y="606"/>
                  </a:lnTo>
                  <a:lnTo>
                    <a:pt x="252" y="612"/>
                  </a:lnTo>
                </a:path>
              </a:pathLst>
            </a:custGeom>
            <a:noFill/>
            <a:ln w="9525">
              <a:solidFill>
                <a:srgbClr val="000000"/>
              </a:solidFill>
              <a:prstDash val="solid"/>
              <a:round/>
              <a:headEnd/>
              <a:tailEnd/>
            </a:ln>
          </p:spPr>
          <p:txBody>
            <a:bodyPr/>
            <a:lstStyle/>
            <a:p>
              <a:endParaRPr lang="en-US"/>
            </a:p>
          </p:txBody>
        </p:sp>
        <p:sp>
          <p:nvSpPr>
            <p:cNvPr id="15437" name="Freeform 202"/>
            <p:cNvSpPr>
              <a:spLocks/>
            </p:cNvSpPr>
            <p:nvPr/>
          </p:nvSpPr>
          <p:spPr bwMode="auto">
            <a:xfrm>
              <a:off x="4233" y="1470"/>
              <a:ext cx="102" cy="210"/>
            </a:xfrm>
            <a:custGeom>
              <a:avLst/>
              <a:gdLst>
                <a:gd name="T0" fmla="*/ 102 w 102"/>
                <a:gd name="T1" fmla="*/ 162 h 210"/>
                <a:gd name="T2" fmla="*/ 102 w 102"/>
                <a:gd name="T3" fmla="*/ 180 h 210"/>
                <a:gd name="T4" fmla="*/ 78 w 102"/>
                <a:gd name="T5" fmla="*/ 198 h 210"/>
                <a:gd name="T6" fmla="*/ 12 w 102"/>
                <a:gd name="T7" fmla="*/ 210 h 210"/>
                <a:gd name="T8" fmla="*/ 0 w 102"/>
                <a:gd name="T9" fmla="*/ 144 h 210"/>
                <a:gd name="T10" fmla="*/ 6 w 102"/>
                <a:gd name="T11" fmla="*/ 90 h 210"/>
                <a:gd name="T12" fmla="*/ 24 w 102"/>
                <a:gd name="T13" fmla="*/ 66 h 210"/>
                <a:gd name="T14" fmla="*/ 18 w 102"/>
                <a:gd name="T15" fmla="*/ 24 h 210"/>
                <a:gd name="T16" fmla="*/ 18 w 102"/>
                <a:gd name="T17" fmla="*/ 6 h 210"/>
                <a:gd name="T18" fmla="*/ 36 w 102"/>
                <a:gd name="T19" fmla="*/ 0 h 210"/>
                <a:gd name="T20" fmla="*/ 78 w 102"/>
                <a:gd name="T21" fmla="*/ 138 h 210"/>
                <a:gd name="T22" fmla="*/ 96 w 102"/>
                <a:gd name="T23" fmla="*/ 162 h 210"/>
                <a:gd name="T24" fmla="*/ 102 w 102"/>
                <a:gd name="T25" fmla="*/ 162 h 2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210"/>
                <a:gd name="T41" fmla="*/ 102 w 102"/>
                <a:gd name="T42" fmla="*/ 210 h 2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210">
                  <a:moveTo>
                    <a:pt x="102" y="162"/>
                  </a:moveTo>
                  <a:lnTo>
                    <a:pt x="102" y="180"/>
                  </a:lnTo>
                  <a:lnTo>
                    <a:pt x="78" y="198"/>
                  </a:lnTo>
                  <a:lnTo>
                    <a:pt x="12" y="210"/>
                  </a:lnTo>
                  <a:lnTo>
                    <a:pt x="0" y="144"/>
                  </a:lnTo>
                  <a:lnTo>
                    <a:pt x="6" y="90"/>
                  </a:lnTo>
                  <a:lnTo>
                    <a:pt x="24" y="66"/>
                  </a:lnTo>
                  <a:lnTo>
                    <a:pt x="18" y="24"/>
                  </a:lnTo>
                  <a:lnTo>
                    <a:pt x="18" y="6"/>
                  </a:lnTo>
                  <a:lnTo>
                    <a:pt x="36" y="0"/>
                  </a:lnTo>
                  <a:lnTo>
                    <a:pt x="78" y="138"/>
                  </a:lnTo>
                  <a:lnTo>
                    <a:pt x="96" y="162"/>
                  </a:lnTo>
                  <a:lnTo>
                    <a:pt x="102" y="162"/>
                  </a:lnTo>
                  <a:close/>
                </a:path>
              </a:pathLst>
            </a:custGeom>
            <a:solidFill>
              <a:srgbClr val="FF8C00"/>
            </a:solidFill>
            <a:ln w="9525">
              <a:solidFill>
                <a:srgbClr val="FF8C00"/>
              </a:solidFill>
              <a:prstDash val="solid"/>
              <a:round/>
              <a:headEnd/>
              <a:tailEnd/>
            </a:ln>
          </p:spPr>
          <p:txBody>
            <a:bodyPr/>
            <a:lstStyle/>
            <a:p>
              <a:endParaRPr lang="en-US"/>
            </a:p>
          </p:txBody>
        </p:sp>
        <p:sp>
          <p:nvSpPr>
            <p:cNvPr id="15438" name="Freeform 203"/>
            <p:cNvSpPr>
              <a:spLocks/>
            </p:cNvSpPr>
            <p:nvPr/>
          </p:nvSpPr>
          <p:spPr bwMode="auto">
            <a:xfrm>
              <a:off x="4233" y="1470"/>
              <a:ext cx="102" cy="210"/>
            </a:xfrm>
            <a:custGeom>
              <a:avLst/>
              <a:gdLst>
                <a:gd name="T0" fmla="*/ 102 w 102"/>
                <a:gd name="T1" fmla="*/ 162 h 210"/>
                <a:gd name="T2" fmla="*/ 102 w 102"/>
                <a:gd name="T3" fmla="*/ 180 h 210"/>
                <a:gd name="T4" fmla="*/ 78 w 102"/>
                <a:gd name="T5" fmla="*/ 198 h 210"/>
                <a:gd name="T6" fmla="*/ 12 w 102"/>
                <a:gd name="T7" fmla="*/ 210 h 210"/>
                <a:gd name="T8" fmla="*/ 0 w 102"/>
                <a:gd name="T9" fmla="*/ 144 h 210"/>
                <a:gd name="T10" fmla="*/ 6 w 102"/>
                <a:gd name="T11" fmla="*/ 90 h 210"/>
                <a:gd name="T12" fmla="*/ 24 w 102"/>
                <a:gd name="T13" fmla="*/ 66 h 210"/>
                <a:gd name="T14" fmla="*/ 18 w 102"/>
                <a:gd name="T15" fmla="*/ 24 h 210"/>
                <a:gd name="T16" fmla="*/ 18 w 102"/>
                <a:gd name="T17" fmla="*/ 6 h 210"/>
                <a:gd name="T18" fmla="*/ 36 w 102"/>
                <a:gd name="T19" fmla="*/ 0 h 210"/>
                <a:gd name="T20" fmla="*/ 78 w 102"/>
                <a:gd name="T21" fmla="*/ 138 h 210"/>
                <a:gd name="T22" fmla="*/ 96 w 102"/>
                <a:gd name="T23" fmla="*/ 162 h 210"/>
                <a:gd name="T24" fmla="*/ 102 w 102"/>
                <a:gd name="T25" fmla="*/ 162 h 210"/>
                <a:gd name="T26" fmla="*/ 102 w 102"/>
                <a:gd name="T27" fmla="*/ 168 h 2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2"/>
                <a:gd name="T43" fmla="*/ 0 h 210"/>
                <a:gd name="T44" fmla="*/ 102 w 102"/>
                <a:gd name="T45" fmla="*/ 210 h 2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2" h="210">
                  <a:moveTo>
                    <a:pt x="102" y="162"/>
                  </a:moveTo>
                  <a:lnTo>
                    <a:pt x="102" y="180"/>
                  </a:lnTo>
                  <a:lnTo>
                    <a:pt x="78" y="198"/>
                  </a:lnTo>
                  <a:lnTo>
                    <a:pt x="12" y="210"/>
                  </a:lnTo>
                  <a:lnTo>
                    <a:pt x="0" y="144"/>
                  </a:lnTo>
                  <a:lnTo>
                    <a:pt x="6" y="90"/>
                  </a:lnTo>
                  <a:lnTo>
                    <a:pt x="24" y="66"/>
                  </a:lnTo>
                  <a:lnTo>
                    <a:pt x="18" y="24"/>
                  </a:lnTo>
                  <a:lnTo>
                    <a:pt x="18" y="6"/>
                  </a:lnTo>
                  <a:lnTo>
                    <a:pt x="36" y="0"/>
                  </a:lnTo>
                  <a:lnTo>
                    <a:pt x="78" y="138"/>
                  </a:lnTo>
                  <a:lnTo>
                    <a:pt x="96" y="162"/>
                  </a:lnTo>
                  <a:lnTo>
                    <a:pt x="102" y="162"/>
                  </a:lnTo>
                  <a:lnTo>
                    <a:pt x="102" y="168"/>
                  </a:lnTo>
                </a:path>
              </a:pathLst>
            </a:custGeom>
            <a:noFill/>
            <a:ln w="9525">
              <a:solidFill>
                <a:srgbClr val="000000"/>
              </a:solidFill>
              <a:prstDash val="solid"/>
              <a:round/>
              <a:headEnd/>
              <a:tailEnd/>
            </a:ln>
          </p:spPr>
          <p:txBody>
            <a:bodyPr/>
            <a:lstStyle/>
            <a:p>
              <a:endParaRPr lang="en-US"/>
            </a:p>
          </p:txBody>
        </p:sp>
        <p:sp>
          <p:nvSpPr>
            <p:cNvPr id="15439" name="Freeform 204"/>
            <p:cNvSpPr>
              <a:spLocks/>
            </p:cNvSpPr>
            <p:nvPr/>
          </p:nvSpPr>
          <p:spPr bwMode="auto">
            <a:xfrm>
              <a:off x="4125" y="1818"/>
              <a:ext cx="84" cy="186"/>
            </a:xfrm>
            <a:custGeom>
              <a:avLst/>
              <a:gdLst>
                <a:gd name="T0" fmla="*/ 72 w 84"/>
                <a:gd name="T1" fmla="*/ 24 h 186"/>
                <a:gd name="T2" fmla="*/ 60 w 84"/>
                <a:gd name="T3" fmla="*/ 54 h 186"/>
                <a:gd name="T4" fmla="*/ 78 w 84"/>
                <a:gd name="T5" fmla="*/ 60 h 186"/>
                <a:gd name="T6" fmla="*/ 84 w 84"/>
                <a:gd name="T7" fmla="*/ 108 h 186"/>
                <a:gd name="T8" fmla="*/ 78 w 84"/>
                <a:gd name="T9" fmla="*/ 90 h 186"/>
                <a:gd name="T10" fmla="*/ 78 w 84"/>
                <a:gd name="T11" fmla="*/ 114 h 186"/>
                <a:gd name="T12" fmla="*/ 54 w 84"/>
                <a:gd name="T13" fmla="*/ 180 h 186"/>
                <a:gd name="T14" fmla="*/ 48 w 84"/>
                <a:gd name="T15" fmla="*/ 186 h 186"/>
                <a:gd name="T16" fmla="*/ 48 w 84"/>
                <a:gd name="T17" fmla="*/ 168 h 186"/>
                <a:gd name="T18" fmla="*/ 6 w 84"/>
                <a:gd name="T19" fmla="*/ 156 h 186"/>
                <a:gd name="T20" fmla="*/ 0 w 84"/>
                <a:gd name="T21" fmla="*/ 138 h 186"/>
                <a:gd name="T22" fmla="*/ 6 w 84"/>
                <a:gd name="T23" fmla="*/ 126 h 186"/>
                <a:gd name="T24" fmla="*/ 36 w 84"/>
                <a:gd name="T25" fmla="*/ 90 h 186"/>
                <a:gd name="T26" fmla="*/ 6 w 84"/>
                <a:gd name="T27" fmla="*/ 60 h 186"/>
                <a:gd name="T28" fmla="*/ 0 w 84"/>
                <a:gd name="T29" fmla="*/ 30 h 186"/>
                <a:gd name="T30" fmla="*/ 18 w 84"/>
                <a:gd name="T31" fmla="*/ 0 h 186"/>
                <a:gd name="T32" fmla="*/ 72 w 84"/>
                <a:gd name="T33" fmla="*/ 24 h 1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186"/>
                <a:gd name="T53" fmla="*/ 84 w 84"/>
                <a:gd name="T54" fmla="*/ 186 h 18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186">
                  <a:moveTo>
                    <a:pt x="72" y="24"/>
                  </a:moveTo>
                  <a:lnTo>
                    <a:pt x="60" y="54"/>
                  </a:lnTo>
                  <a:lnTo>
                    <a:pt x="78" y="60"/>
                  </a:lnTo>
                  <a:lnTo>
                    <a:pt x="84" y="108"/>
                  </a:lnTo>
                  <a:lnTo>
                    <a:pt x="78" y="90"/>
                  </a:lnTo>
                  <a:lnTo>
                    <a:pt x="78" y="114"/>
                  </a:lnTo>
                  <a:lnTo>
                    <a:pt x="54" y="180"/>
                  </a:lnTo>
                  <a:lnTo>
                    <a:pt x="48" y="186"/>
                  </a:lnTo>
                  <a:lnTo>
                    <a:pt x="48" y="168"/>
                  </a:lnTo>
                  <a:lnTo>
                    <a:pt x="6" y="156"/>
                  </a:lnTo>
                  <a:lnTo>
                    <a:pt x="0" y="138"/>
                  </a:lnTo>
                  <a:lnTo>
                    <a:pt x="6" y="126"/>
                  </a:lnTo>
                  <a:lnTo>
                    <a:pt x="36" y="90"/>
                  </a:lnTo>
                  <a:lnTo>
                    <a:pt x="6" y="60"/>
                  </a:lnTo>
                  <a:lnTo>
                    <a:pt x="0" y="30"/>
                  </a:lnTo>
                  <a:lnTo>
                    <a:pt x="18" y="0"/>
                  </a:lnTo>
                  <a:lnTo>
                    <a:pt x="72" y="24"/>
                  </a:lnTo>
                  <a:close/>
                </a:path>
              </a:pathLst>
            </a:custGeom>
            <a:solidFill>
              <a:srgbClr val="FF4500"/>
            </a:solidFill>
            <a:ln w="9525">
              <a:solidFill>
                <a:srgbClr val="FF4500"/>
              </a:solidFill>
              <a:prstDash val="solid"/>
              <a:round/>
              <a:headEnd/>
              <a:tailEnd/>
            </a:ln>
          </p:spPr>
          <p:txBody>
            <a:bodyPr/>
            <a:lstStyle/>
            <a:p>
              <a:endParaRPr lang="en-US"/>
            </a:p>
          </p:txBody>
        </p:sp>
        <p:sp>
          <p:nvSpPr>
            <p:cNvPr id="15440" name="Freeform 205"/>
            <p:cNvSpPr>
              <a:spLocks/>
            </p:cNvSpPr>
            <p:nvPr/>
          </p:nvSpPr>
          <p:spPr bwMode="auto">
            <a:xfrm>
              <a:off x="4125" y="1818"/>
              <a:ext cx="84" cy="186"/>
            </a:xfrm>
            <a:custGeom>
              <a:avLst/>
              <a:gdLst>
                <a:gd name="T0" fmla="*/ 72 w 84"/>
                <a:gd name="T1" fmla="*/ 24 h 186"/>
                <a:gd name="T2" fmla="*/ 60 w 84"/>
                <a:gd name="T3" fmla="*/ 54 h 186"/>
                <a:gd name="T4" fmla="*/ 78 w 84"/>
                <a:gd name="T5" fmla="*/ 60 h 186"/>
                <a:gd name="T6" fmla="*/ 84 w 84"/>
                <a:gd name="T7" fmla="*/ 108 h 186"/>
                <a:gd name="T8" fmla="*/ 78 w 84"/>
                <a:gd name="T9" fmla="*/ 90 h 186"/>
                <a:gd name="T10" fmla="*/ 78 w 84"/>
                <a:gd name="T11" fmla="*/ 114 h 186"/>
                <a:gd name="T12" fmla="*/ 54 w 84"/>
                <a:gd name="T13" fmla="*/ 180 h 186"/>
                <a:gd name="T14" fmla="*/ 48 w 84"/>
                <a:gd name="T15" fmla="*/ 186 h 186"/>
                <a:gd name="T16" fmla="*/ 48 w 84"/>
                <a:gd name="T17" fmla="*/ 168 h 186"/>
                <a:gd name="T18" fmla="*/ 6 w 84"/>
                <a:gd name="T19" fmla="*/ 156 h 186"/>
                <a:gd name="T20" fmla="*/ 0 w 84"/>
                <a:gd name="T21" fmla="*/ 138 h 186"/>
                <a:gd name="T22" fmla="*/ 6 w 84"/>
                <a:gd name="T23" fmla="*/ 126 h 186"/>
                <a:gd name="T24" fmla="*/ 36 w 84"/>
                <a:gd name="T25" fmla="*/ 90 h 186"/>
                <a:gd name="T26" fmla="*/ 6 w 84"/>
                <a:gd name="T27" fmla="*/ 60 h 186"/>
                <a:gd name="T28" fmla="*/ 0 w 84"/>
                <a:gd name="T29" fmla="*/ 30 h 186"/>
                <a:gd name="T30" fmla="*/ 18 w 84"/>
                <a:gd name="T31" fmla="*/ 0 h 186"/>
                <a:gd name="T32" fmla="*/ 72 w 84"/>
                <a:gd name="T33" fmla="*/ 24 h 186"/>
                <a:gd name="T34" fmla="*/ 72 w 84"/>
                <a:gd name="T35" fmla="*/ 30 h 18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4"/>
                <a:gd name="T55" fmla="*/ 0 h 186"/>
                <a:gd name="T56" fmla="*/ 84 w 84"/>
                <a:gd name="T57" fmla="*/ 186 h 18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4" h="186">
                  <a:moveTo>
                    <a:pt x="72" y="24"/>
                  </a:moveTo>
                  <a:lnTo>
                    <a:pt x="60" y="54"/>
                  </a:lnTo>
                  <a:lnTo>
                    <a:pt x="78" y="60"/>
                  </a:lnTo>
                  <a:lnTo>
                    <a:pt x="84" y="108"/>
                  </a:lnTo>
                  <a:lnTo>
                    <a:pt x="78" y="90"/>
                  </a:lnTo>
                  <a:lnTo>
                    <a:pt x="78" y="114"/>
                  </a:lnTo>
                  <a:lnTo>
                    <a:pt x="54" y="180"/>
                  </a:lnTo>
                  <a:lnTo>
                    <a:pt x="48" y="186"/>
                  </a:lnTo>
                  <a:lnTo>
                    <a:pt x="48" y="168"/>
                  </a:lnTo>
                  <a:lnTo>
                    <a:pt x="6" y="156"/>
                  </a:lnTo>
                  <a:lnTo>
                    <a:pt x="0" y="138"/>
                  </a:lnTo>
                  <a:lnTo>
                    <a:pt x="6" y="126"/>
                  </a:lnTo>
                  <a:lnTo>
                    <a:pt x="36" y="90"/>
                  </a:lnTo>
                  <a:lnTo>
                    <a:pt x="6" y="60"/>
                  </a:lnTo>
                  <a:lnTo>
                    <a:pt x="0" y="30"/>
                  </a:lnTo>
                  <a:lnTo>
                    <a:pt x="18" y="0"/>
                  </a:lnTo>
                  <a:lnTo>
                    <a:pt x="72" y="24"/>
                  </a:lnTo>
                  <a:lnTo>
                    <a:pt x="72" y="30"/>
                  </a:lnTo>
                </a:path>
              </a:pathLst>
            </a:custGeom>
            <a:noFill/>
            <a:ln w="9525">
              <a:solidFill>
                <a:srgbClr val="000000"/>
              </a:solidFill>
              <a:prstDash val="solid"/>
              <a:round/>
              <a:headEnd/>
              <a:tailEnd/>
            </a:ln>
          </p:spPr>
          <p:txBody>
            <a:bodyPr/>
            <a:lstStyle/>
            <a:p>
              <a:endParaRPr lang="en-US"/>
            </a:p>
          </p:txBody>
        </p:sp>
        <p:sp>
          <p:nvSpPr>
            <p:cNvPr id="15441" name="Freeform 206"/>
            <p:cNvSpPr>
              <a:spLocks/>
            </p:cNvSpPr>
            <p:nvPr/>
          </p:nvSpPr>
          <p:spPr bwMode="auto">
            <a:xfrm>
              <a:off x="2049" y="2238"/>
              <a:ext cx="432" cy="444"/>
            </a:xfrm>
            <a:custGeom>
              <a:avLst/>
              <a:gdLst>
                <a:gd name="T0" fmla="*/ 426 w 432"/>
                <a:gd name="T1" fmla="*/ 78 h 444"/>
                <a:gd name="T2" fmla="*/ 396 w 432"/>
                <a:gd name="T3" fmla="*/ 426 h 444"/>
                <a:gd name="T4" fmla="*/ 162 w 432"/>
                <a:gd name="T5" fmla="*/ 408 h 444"/>
                <a:gd name="T6" fmla="*/ 168 w 432"/>
                <a:gd name="T7" fmla="*/ 420 h 444"/>
                <a:gd name="T8" fmla="*/ 60 w 432"/>
                <a:gd name="T9" fmla="*/ 408 h 444"/>
                <a:gd name="T10" fmla="*/ 54 w 432"/>
                <a:gd name="T11" fmla="*/ 444 h 444"/>
                <a:gd name="T12" fmla="*/ 0 w 432"/>
                <a:gd name="T13" fmla="*/ 438 h 444"/>
                <a:gd name="T14" fmla="*/ 12 w 432"/>
                <a:gd name="T15" fmla="*/ 354 h 444"/>
                <a:gd name="T16" fmla="*/ 60 w 432"/>
                <a:gd name="T17" fmla="*/ 0 h 444"/>
                <a:gd name="T18" fmla="*/ 432 w 432"/>
                <a:gd name="T19" fmla="*/ 36 h 444"/>
                <a:gd name="T20" fmla="*/ 426 w 432"/>
                <a:gd name="T21" fmla="*/ 78 h 4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32"/>
                <a:gd name="T34" fmla="*/ 0 h 444"/>
                <a:gd name="T35" fmla="*/ 432 w 432"/>
                <a:gd name="T36" fmla="*/ 444 h 44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32" h="444">
                  <a:moveTo>
                    <a:pt x="426" y="78"/>
                  </a:moveTo>
                  <a:lnTo>
                    <a:pt x="396" y="426"/>
                  </a:lnTo>
                  <a:lnTo>
                    <a:pt x="162" y="408"/>
                  </a:lnTo>
                  <a:lnTo>
                    <a:pt x="168" y="420"/>
                  </a:lnTo>
                  <a:lnTo>
                    <a:pt x="60" y="408"/>
                  </a:lnTo>
                  <a:lnTo>
                    <a:pt x="54" y="444"/>
                  </a:lnTo>
                  <a:lnTo>
                    <a:pt x="0" y="438"/>
                  </a:lnTo>
                  <a:lnTo>
                    <a:pt x="12" y="354"/>
                  </a:lnTo>
                  <a:lnTo>
                    <a:pt x="60" y="0"/>
                  </a:lnTo>
                  <a:lnTo>
                    <a:pt x="432" y="36"/>
                  </a:lnTo>
                  <a:lnTo>
                    <a:pt x="426" y="78"/>
                  </a:lnTo>
                  <a:close/>
                </a:path>
              </a:pathLst>
            </a:custGeom>
            <a:solidFill>
              <a:srgbClr val="FF4500"/>
            </a:solidFill>
            <a:ln w="9525">
              <a:solidFill>
                <a:srgbClr val="FF4500"/>
              </a:solidFill>
              <a:prstDash val="solid"/>
              <a:round/>
              <a:headEnd/>
              <a:tailEnd/>
            </a:ln>
          </p:spPr>
          <p:txBody>
            <a:bodyPr/>
            <a:lstStyle/>
            <a:p>
              <a:endParaRPr lang="en-US"/>
            </a:p>
          </p:txBody>
        </p:sp>
        <p:sp>
          <p:nvSpPr>
            <p:cNvPr id="15442" name="Freeform 207"/>
            <p:cNvSpPr>
              <a:spLocks/>
            </p:cNvSpPr>
            <p:nvPr/>
          </p:nvSpPr>
          <p:spPr bwMode="auto">
            <a:xfrm>
              <a:off x="2049" y="2238"/>
              <a:ext cx="432" cy="444"/>
            </a:xfrm>
            <a:custGeom>
              <a:avLst/>
              <a:gdLst>
                <a:gd name="T0" fmla="*/ 426 w 432"/>
                <a:gd name="T1" fmla="*/ 78 h 444"/>
                <a:gd name="T2" fmla="*/ 396 w 432"/>
                <a:gd name="T3" fmla="*/ 426 h 444"/>
                <a:gd name="T4" fmla="*/ 162 w 432"/>
                <a:gd name="T5" fmla="*/ 408 h 444"/>
                <a:gd name="T6" fmla="*/ 168 w 432"/>
                <a:gd name="T7" fmla="*/ 420 h 444"/>
                <a:gd name="T8" fmla="*/ 60 w 432"/>
                <a:gd name="T9" fmla="*/ 408 h 444"/>
                <a:gd name="T10" fmla="*/ 54 w 432"/>
                <a:gd name="T11" fmla="*/ 444 h 444"/>
                <a:gd name="T12" fmla="*/ 0 w 432"/>
                <a:gd name="T13" fmla="*/ 438 h 444"/>
                <a:gd name="T14" fmla="*/ 12 w 432"/>
                <a:gd name="T15" fmla="*/ 354 h 444"/>
                <a:gd name="T16" fmla="*/ 60 w 432"/>
                <a:gd name="T17" fmla="*/ 0 h 444"/>
                <a:gd name="T18" fmla="*/ 432 w 432"/>
                <a:gd name="T19" fmla="*/ 36 h 444"/>
                <a:gd name="T20" fmla="*/ 426 w 432"/>
                <a:gd name="T21" fmla="*/ 78 h 444"/>
                <a:gd name="T22" fmla="*/ 426 w 432"/>
                <a:gd name="T23" fmla="*/ 84 h 4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32"/>
                <a:gd name="T37" fmla="*/ 0 h 444"/>
                <a:gd name="T38" fmla="*/ 432 w 432"/>
                <a:gd name="T39" fmla="*/ 444 h 4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32" h="444">
                  <a:moveTo>
                    <a:pt x="426" y="78"/>
                  </a:moveTo>
                  <a:lnTo>
                    <a:pt x="396" y="426"/>
                  </a:lnTo>
                  <a:lnTo>
                    <a:pt x="162" y="408"/>
                  </a:lnTo>
                  <a:lnTo>
                    <a:pt x="168" y="420"/>
                  </a:lnTo>
                  <a:lnTo>
                    <a:pt x="60" y="408"/>
                  </a:lnTo>
                  <a:lnTo>
                    <a:pt x="54" y="444"/>
                  </a:lnTo>
                  <a:lnTo>
                    <a:pt x="0" y="438"/>
                  </a:lnTo>
                  <a:lnTo>
                    <a:pt x="12" y="354"/>
                  </a:lnTo>
                  <a:lnTo>
                    <a:pt x="60" y="0"/>
                  </a:lnTo>
                  <a:lnTo>
                    <a:pt x="432" y="36"/>
                  </a:lnTo>
                  <a:lnTo>
                    <a:pt x="426" y="78"/>
                  </a:lnTo>
                  <a:lnTo>
                    <a:pt x="426" y="84"/>
                  </a:lnTo>
                </a:path>
              </a:pathLst>
            </a:custGeom>
            <a:noFill/>
            <a:ln w="9525">
              <a:solidFill>
                <a:srgbClr val="000000"/>
              </a:solidFill>
              <a:prstDash val="solid"/>
              <a:round/>
              <a:headEnd/>
              <a:tailEnd/>
            </a:ln>
          </p:spPr>
          <p:txBody>
            <a:bodyPr/>
            <a:lstStyle/>
            <a:p>
              <a:endParaRPr lang="en-US"/>
            </a:p>
          </p:txBody>
        </p:sp>
        <p:sp>
          <p:nvSpPr>
            <p:cNvPr id="15443" name="Freeform 208"/>
            <p:cNvSpPr>
              <a:spLocks/>
            </p:cNvSpPr>
            <p:nvPr/>
          </p:nvSpPr>
          <p:spPr bwMode="auto">
            <a:xfrm>
              <a:off x="3843" y="1524"/>
              <a:ext cx="372" cy="324"/>
            </a:xfrm>
            <a:custGeom>
              <a:avLst/>
              <a:gdLst>
                <a:gd name="T0" fmla="*/ 360 w 372"/>
                <a:gd name="T1" fmla="*/ 168 h 324"/>
                <a:gd name="T2" fmla="*/ 360 w 372"/>
                <a:gd name="T3" fmla="*/ 222 h 324"/>
                <a:gd name="T4" fmla="*/ 372 w 372"/>
                <a:gd name="T5" fmla="*/ 288 h 324"/>
                <a:gd name="T6" fmla="*/ 366 w 372"/>
                <a:gd name="T7" fmla="*/ 306 h 324"/>
                <a:gd name="T8" fmla="*/ 360 w 372"/>
                <a:gd name="T9" fmla="*/ 324 h 324"/>
                <a:gd name="T10" fmla="*/ 354 w 372"/>
                <a:gd name="T11" fmla="*/ 318 h 324"/>
                <a:gd name="T12" fmla="*/ 300 w 372"/>
                <a:gd name="T13" fmla="*/ 294 h 324"/>
                <a:gd name="T14" fmla="*/ 282 w 372"/>
                <a:gd name="T15" fmla="*/ 282 h 324"/>
                <a:gd name="T16" fmla="*/ 252 w 372"/>
                <a:gd name="T17" fmla="*/ 252 h 324"/>
                <a:gd name="T18" fmla="*/ 6 w 372"/>
                <a:gd name="T19" fmla="*/ 300 h 324"/>
                <a:gd name="T20" fmla="*/ 0 w 372"/>
                <a:gd name="T21" fmla="*/ 282 h 324"/>
                <a:gd name="T22" fmla="*/ 42 w 372"/>
                <a:gd name="T23" fmla="*/ 234 h 324"/>
                <a:gd name="T24" fmla="*/ 30 w 372"/>
                <a:gd name="T25" fmla="*/ 192 h 324"/>
                <a:gd name="T26" fmla="*/ 78 w 372"/>
                <a:gd name="T27" fmla="*/ 180 h 324"/>
                <a:gd name="T28" fmla="*/ 114 w 372"/>
                <a:gd name="T29" fmla="*/ 180 h 324"/>
                <a:gd name="T30" fmla="*/ 156 w 372"/>
                <a:gd name="T31" fmla="*/ 168 h 324"/>
                <a:gd name="T32" fmla="*/ 180 w 372"/>
                <a:gd name="T33" fmla="*/ 144 h 324"/>
                <a:gd name="T34" fmla="*/ 174 w 372"/>
                <a:gd name="T35" fmla="*/ 120 h 324"/>
                <a:gd name="T36" fmla="*/ 174 w 372"/>
                <a:gd name="T37" fmla="*/ 108 h 324"/>
                <a:gd name="T38" fmla="*/ 168 w 372"/>
                <a:gd name="T39" fmla="*/ 114 h 324"/>
                <a:gd name="T40" fmla="*/ 162 w 372"/>
                <a:gd name="T41" fmla="*/ 102 h 324"/>
                <a:gd name="T42" fmla="*/ 210 w 372"/>
                <a:gd name="T43" fmla="*/ 36 h 324"/>
                <a:gd name="T44" fmla="*/ 234 w 372"/>
                <a:gd name="T45" fmla="*/ 12 h 324"/>
                <a:gd name="T46" fmla="*/ 312 w 372"/>
                <a:gd name="T47" fmla="*/ 0 h 324"/>
                <a:gd name="T48" fmla="*/ 324 w 372"/>
                <a:gd name="T49" fmla="*/ 72 h 324"/>
                <a:gd name="T50" fmla="*/ 336 w 372"/>
                <a:gd name="T51" fmla="*/ 108 h 324"/>
                <a:gd name="T52" fmla="*/ 342 w 372"/>
                <a:gd name="T53" fmla="*/ 108 h 324"/>
                <a:gd name="T54" fmla="*/ 354 w 372"/>
                <a:gd name="T55" fmla="*/ 162 h 324"/>
                <a:gd name="T56" fmla="*/ 360 w 372"/>
                <a:gd name="T57" fmla="*/ 168 h 32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2"/>
                <a:gd name="T88" fmla="*/ 0 h 324"/>
                <a:gd name="T89" fmla="*/ 372 w 372"/>
                <a:gd name="T90" fmla="*/ 324 h 32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2" h="324">
                  <a:moveTo>
                    <a:pt x="360" y="168"/>
                  </a:moveTo>
                  <a:lnTo>
                    <a:pt x="360" y="222"/>
                  </a:lnTo>
                  <a:lnTo>
                    <a:pt x="372" y="288"/>
                  </a:lnTo>
                  <a:lnTo>
                    <a:pt x="366" y="306"/>
                  </a:lnTo>
                  <a:lnTo>
                    <a:pt x="360" y="324"/>
                  </a:lnTo>
                  <a:lnTo>
                    <a:pt x="354" y="318"/>
                  </a:lnTo>
                  <a:lnTo>
                    <a:pt x="300" y="294"/>
                  </a:lnTo>
                  <a:lnTo>
                    <a:pt x="282" y="282"/>
                  </a:lnTo>
                  <a:lnTo>
                    <a:pt x="252" y="252"/>
                  </a:lnTo>
                  <a:lnTo>
                    <a:pt x="6" y="300"/>
                  </a:lnTo>
                  <a:lnTo>
                    <a:pt x="0" y="282"/>
                  </a:lnTo>
                  <a:lnTo>
                    <a:pt x="42" y="234"/>
                  </a:lnTo>
                  <a:lnTo>
                    <a:pt x="30" y="192"/>
                  </a:lnTo>
                  <a:lnTo>
                    <a:pt x="78" y="180"/>
                  </a:lnTo>
                  <a:lnTo>
                    <a:pt x="114" y="180"/>
                  </a:lnTo>
                  <a:lnTo>
                    <a:pt x="156" y="168"/>
                  </a:lnTo>
                  <a:lnTo>
                    <a:pt x="180" y="144"/>
                  </a:lnTo>
                  <a:lnTo>
                    <a:pt x="174" y="120"/>
                  </a:lnTo>
                  <a:lnTo>
                    <a:pt x="174" y="108"/>
                  </a:lnTo>
                  <a:lnTo>
                    <a:pt x="168" y="114"/>
                  </a:lnTo>
                  <a:lnTo>
                    <a:pt x="162" y="102"/>
                  </a:lnTo>
                  <a:lnTo>
                    <a:pt x="210" y="36"/>
                  </a:lnTo>
                  <a:lnTo>
                    <a:pt x="234" y="12"/>
                  </a:lnTo>
                  <a:lnTo>
                    <a:pt x="312" y="0"/>
                  </a:lnTo>
                  <a:lnTo>
                    <a:pt x="324" y="72"/>
                  </a:lnTo>
                  <a:lnTo>
                    <a:pt x="336" y="108"/>
                  </a:lnTo>
                  <a:lnTo>
                    <a:pt x="342" y="108"/>
                  </a:lnTo>
                  <a:lnTo>
                    <a:pt x="354" y="162"/>
                  </a:lnTo>
                  <a:lnTo>
                    <a:pt x="360" y="168"/>
                  </a:lnTo>
                  <a:close/>
                </a:path>
              </a:pathLst>
            </a:custGeom>
            <a:solidFill>
              <a:srgbClr val="FF4500"/>
            </a:solidFill>
            <a:ln w="9525">
              <a:solidFill>
                <a:srgbClr val="FF4500"/>
              </a:solidFill>
              <a:prstDash val="solid"/>
              <a:round/>
              <a:headEnd/>
              <a:tailEnd/>
            </a:ln>
          </p:spPr>
          <p:txBody>
            <a:bodyPr/>
            <a:lstStyle/>
            <a:p>
              <a:endParaRPr lang="en-US"/>
            </a:p>
          </p:txBody>
        </p:sp>
        <p:sp>
          <p:nvSpPr>
            <p:cNvPr id="15444" name="Freeform 209"/>
            <p:cNvSpPr>
              <a:spLocks/>
            </p:cNvSpPr>
            <p:nvPr/>
          </p:nvSpPr>
          <p:spPr bwMode="auto">
            <a:xfrm>
              <a:off x="3843" y="1524"/>
              <a:ext cx="372" cy="324"/>
            </a:xfrm>
            <a:custGeom>
              <a:avLst/>
              <a:gdLst>
                <a:gd name="T0" fmla="*/ 360 w 372"/>
                <a:gd name="T1" fmla="*/ 168 h 324"/>
                <a:gd name="T2" fmla="*/ 360 w 372"/>
                <a:gd name="T3" fmla="*/ 222 h 324"/>
                <a:gd name="T4" fmla="*/ 372 w 372"/>
                <a:gd name="T5" fmla="*/ 288 h 324"/>
                <a:gd name="T6" fmla="*/ 366 w 372"/>
                <a:gd name="T7" fmla="*/ 306 h 324"/>
                <a:gd name="T8" fmla="*/ 360 w 372"/>
                <a:gd name="T9" fmla="*/ 324 h 324"/>
                <a:gd name="T10" fmla="*/ 354 w 372"/>
                <a:gd name="T11" fmla="*/ 318 h 324"/>
                <a:gd name="T12" fmla="*/ 300 w 372"/>
                <a:gd name="T13" fmla="*/ 294 h 324"/>
                <a:gd name="T14" fmla="*/ 282 w 372"/>
                <a:gd name="T15" fmla="*/ 282 h 324"/>
                <a:gd name="T16" fmla="*/ 252 w 372"/>
                <a:gd name="T17" fmla="*/ 252 h 324"/>
                <a:gd name="T18" fmla="*/ 6 w 372"/>
                <a:gd name="T19" fmla="*/ 300 h 324"/>
                <a:gd name="T20" fmla="*/ 0 w 372"/>
                <a:gd name="T21" fmla="*/ 282 h 324"/>
                <a:gd name="T22" fmla="*/ 42 w 372"/>
                <a:gd name="T23" fmla="*/ 234 h 324"/>
                <a:gd name="T24" fmla="*/ 30 w 372"/>
                <a:gd name="T25" fmla="*/ 192 h 324"/>
                <a:gd name="T26" fmla="*/ 78 w 372"/>
                <a:gd name="T27" fmla="*/ 180 h 324"/>
                <a:gd name="T28" fmla="*/ 114 w 372"/>
                <a:gd name="T29" fmla="*/ 180 h 324"/>
                <a:gd name="T30" fmla="*/ 156 w 372"/>
                <a:gd name="T31" fmla="*/ 168 h 324"/>
                <a:gd name="T32" fmla="*/ 180 w 372"/>
                <a:gd name="T33" fmla="*/ 144 h 324"/>
                <a:gd name="T34" fmla="*/ 174 w 372"/>
                <a:gd name="T35" fmla="*/ 120 h 324"/>
                <a:gd name="T36" fmla="*/ 174 w 372"/>
                <a:gd name="T37" fmla="*/ 108 h 324"/>
                <a:gd name="T38" fmla="*/ 168 w 372"/>
                <a:gd name="T39" fmla="*/ 114 h 324"/>
                <a:gd name="T40" fmla="*/ 162 w 372"/>
                <a:gd name="T41" fmla="*/ 102 h 324"/>
                <a:gd name="T42" fmla="*/ 210 w 372"/>
                <a:gd name="T43" fmla="*/ 36 h 324"/>
                <a:gd name="T44" fmla="*/ 234 w 372"/>
                <a:gd name="T45" fmla="*/ 12 h 324"/>
                <a:gd name="T46" fmla="*/ 312 w 372"/>
                <a:gd name="T47" fmla="*/ 0 h 324"/>
                <a:gd name="T48" fmla="*/ 324 w 372"/>
                <a:gd name="T49" fmla="*/ 72 h 324"/>
                <a:gd name="T50" fmla="*/ 336 w 372"/>
                <a:gd name="T51" fmla="*/ 108 h 324"/>
                <a:gd name="T52" fmla="*/ 342 w 372"/>
                <a:gd name="T53" fmla="*/ 108 h 324"/>
                <a:gd name="T54" fmla="*/ 354 w 372"/>
                <a:gd name="T55" fmla="*/ 162 h 324"/>
                <a:gd name="T56" fmla="*/ 360 w 372"/>
                <a:gd name="T57" fmla="*/ 168 h 324"/>
                <a:gd name="T58" fmla="*/ 360 w 372"/>
                <a:gd name="T59" fmla="*/ 174 h 32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2"/>
                <a:gd name="T91" fmla="*/ 0 h 324"/>
                <a:gd name="T92" fmla="*/ 372 w 372"/>
                <a:gd name="T93" fmla="*/ 324 h 32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2" h="324">
                  <a:moveTo>
                    <a:pt x="360" y="168"/>
                  </a:moveTo>
                  <a:lnTo>
                    <a:pt x="360" y="222"/>
                  </a:lnTo>
                  <a:lnTo>
                    <a:pt x="372" y="288"/>
                  </a:lnTo>
                  <a:lnTo>
                    <a:pt x="366" y="306"/>
                  </a:lnTo>
                  <a:lnTo>
                    <a:pt x="360" y="324"/>
                  </a:lnTo>
                  <a:lnTo>
                    <a:pt x="354" y="318"/>
                  </a:lnTo>
                  <a:lnTo>
                    <a:pt x="300" y="294"/>
                  </a:lnTo>
                  <a:lnTo>
                    <a:pt x="282" y="282"/>
                  </a:lnTo>
                  <a:lnTo>
                    <a:pt x="252" y="252"/>
                  </a:lnTo>
                  <a:lnTo>
                    <a:pt x="6" y="300"/>
                  </a:lnTo>
                  <a:lnTo>
                    <a:pt x="0" y="282"/>
                  </a:lnTo>
                  <a:lnTo>
                    <a:pt x="42" y="234"/>
                  </a:lnTo>
                  <a:lnTo>
                    <a:pt x="30" y="192"/>
                  </a:lnTo>
                  <a:lnTo>
                    <a:pt x="78" y="180"/>
                  </a:lnTo>
                  <a:lnTo>
                    <a:pt x="114" y="180"/>
                  </a:lnTo>
                  <a:lnTo>
                    <a:pt x="156" y="168"/>
                  </a:lnTo>
                  <a:lnTo>
                    <a:pt x="180" y="144"/>
                  </a:lnTo>
                  <a:lnTo>
                    <a:pt x="174" y="120"/>
                  </a:lnTo>
                  <a:lnTo>
                    <a:pt x="174" y="108"/>
                  </a:lnTo>
                  <a:lnTo>
                    <a:pt x="168" y="114"/>
                  </a:lnTo>
                  <a:lnTo>
                    <a:pt x="162" y="102"/>
                  </a:lnTo>
                  <a:lnTo>
                    <a:pt x="210" y="36"/>
                  </a:lnTo>
                  <a:lnTo>
                    <a:pt x="234" y="12"/>
                  </a:lnTo>
                  <a:lnTo>
                    <a:pt x="312" y="0"/>
                  </a:lnTo>
                  <a:lnTo>
                    <a:pt x="324" y="72"/>
                  </a:lnTo>
                  <a:lnTo>
                    <a:pt x="336" y="108"/>
                  </a:lnTo>
                  <a:lnTo>
                    <a:pt x="342" y="108"/>
                  </a:lnTo>
                  <a:lnTo>
                    <a:pt x="354" y="162"/>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15445" name="Freeform 210"/>
            <p:cNvSpPr>
              <a:spLocks/>
            </p:cNvSpPr>
            <p:nvPr/>
          </p:nvSpPr>
          <p:spPr bwMode="auto">
            <a:xfrm>
              <a:off x="4155" y="2196"/>
              <a:ext cx="36" cy="54"/>
            </a:xfrm>
            <a:custGeom>
              <a:avLst/>
              <a:gdLst>
                <a:gd name="T0" fmla="*/ 0 w 36"/>
                <a:gd name="T1" fmla="*/ 0 h 54"/>
                <a:gd name="T2" fmla="*/ 36 w 36"/>
                <a:gd name="T3" fmla="*/ 54 h 54"/>
                <a:gd name="T4" fmla="*/ 0 w 36"/>
                <a:gd name="T5" fmla="*/ 0 h 54"/>
                <a:gd name="T6" fmla="*/ 0 w 36"/>
                <a:gd name="T7" fmla="*/ 6 h 54"/>
                <a:gd name="T8" fmla="*/ 0 60000 65536"/>
                <a:gd name="T9" fmla="*/ 0 60000 65536"/>
                <a:gd name="T10" fmla="*/ 0 60000 65536"/>
                <a:gd name="T11" fmla="*/ 0 60000 65536"/>
                <a:gd name="T12" fmla="*/ 0 w 36"/>
                <a:gd name="T13" fmla="*/ 0 h 54"/>
                <a:gd name="T14" fmla="*/ 36 w 36"/>
                <a:gd name="T15" fmla="*/ 54 h 54"/>
              </a:gdLst>
              <a:ahLst/>
              <a:cxnLst>
                <a:cxn ang="T8">
                  <a:pos x="T0" y="T1"/>
                </a:cxn>
                <a:cxn ang="T9">
                  <a:pos x="T2" y="T3"/>
                </a:cxn>
                <a:cxn ang="T10">
                  <a:pos x="T4" y="T5"/>
                </a:cxn>
                <a:cxn ang="T11">
                  <a:pos x="T6" y="T7"/>
                </a:cxn>
              </a:cxnLst>
              <a:rect l="T12" t="T13" r="T14" b="T15"/>
              <a:pathLst>
                <a:path w="36" h="54">
                  <a:moveTo>
                    <a:pt x="0" y="0"/>
                  </a:moveTo>
                  <a:lnTo>
                    <a:pt x="36" y="54"/>
                  </a:lnTo>
                  <a:lnTo>
                    <a:pt x="0" y="0"/>
                  </a:lnTo>
                  <a:lnTo>
                    <a:pt x="0" y="6"/>
                  </a:lnTo>
                </a:path>
              </a:pathLst>
            </a:custGeom>
            <a:noFill/>
            <a:ln w="9525">
              <a:solidFill>
                <a:srgbClr val="000000"/>
              </a:solidFill>
              <a:prstDash val="solid"/>
              <a:round/>
              <a:headEnd/>
              <a:tailEnd/>
            </a:ln>
          </p:spPr>
          <p:txBody>
            <a:bodyPr/>
            <a:lstStyle/>
            <a:p>
              <a:endParaRPr lang="en-US"/>
            </a:p>
          </p:txBody>
        </p:sp>
        <p:sp>
          <p:nvSpPr>
            <p:cNvPr id="15446" name="Freeform 211"/>
            <p:cNvSpPr>
              <a:spLocks/>
            </p:cNvSpPr>
            <p:nvPr/>
          </p:nvSpPr>
          <p:spPr bwMode="auto">
            <a:xfrm>
              <a:off x="3651" y="2202"/>
              <a:ext cx="528" cy="234"/>
            </a:xfrm>
            <a:custGeom>
              <a:avLst/>
              <a:gdLst>
                <a:gd name="T0" fmla="*/ 528 w 528"/>
                <a:gd name="T1" fmla="*/ 66 h 234"/>
                <a:gd name="T2" fmla="*/ 510 w 528"/>
                <a:gd name="T3" fmla="*/ 90 h 234"/>
                <a:gd name="T4" fmla="*/ 486 w 528"/>
                <a:gd name="T5" fmla="*/ 96 h 234"/>
                <a:gd name="T6" fmla="*/ 486 w 528"/>
                <a:gd name="T7" fmla="*/ 78 h 234"/>
                <a:gd name="T8" fmla="*/ 474 w 528"/>
                <a:gd name="T9" fmla="*/ 84 h 234"/>
                <a:gd name="T10" fmla="*/ 480 w 528"/>
                <a:gd name="T11" fmla="*/ 96 h 234"/>
                <a:gd name="T12" fmla="*/ 450 w 528"/>
                <a:gd name="T13" fmla="*/ 90 h 234"/>
                <a:gd name="T14" fmla="*/ 486 w 528"/>
                <a:gd name="T15" fmla="*/ 102 h 234"/>
                <a:gd name="T16" fmla="*/ 474 w 528"/>
                <a:gd name="T17" fmla="*/ 126 h 234"/>
                <a:gd name="T18" fmla="*/ 456 w 528"/>
                <a:gd name="T19" fmla="*/ 126 h 234"/>
                <a:gd name="T20" fmla="*/ 474 w 528"/>
                <a:gd name="T21" fmla="*/ 132 h 234"/>
                <a:gd name="T22" fmla="*/ 492 w 528"/>
                <a:gd name="T23" fmla="*/ 120 h 234"/>
                <a:gd name="T24" fmla="*/ 504 w 528"/>
                <a:gd name="T25" fmla="*/ 126 h 234"/>
                <a:gd name="T26" fmla="*/ 492 w 528"/>
                <a:gd name="T27" fmla="*/ 144 h 234"/>
                <a:gd name="T28" fmla="*/ 486 w 528"/>
                <a:gd name="T29" fmla="*/ 138 h 234"/>
                <a:gd name="T30" fmla="*/ 462 w 528"/>
                <a:gd name="T31" fmla="*/ 156 h 234"/>
                <a:gd name="T32" fmla="*/ 456 w 528"/>
                <a:gd name="T33" fmla="*/ 150 h 234"/>
                <a:gd name="T34" fmla="*/ 450 w 528"/>
                <a:gd name="T35" fmla="*/ 168 h 234"/>
                <a:gd name="T36" fmla="*/ 438 w 528"/>
                <a:gd name="T37" fmla="*/ 150 h 234"/>
                <a:gd name="T38" fmla="*/ 444 w 528"/>
                <a:gd name="T39" fmla="*/ 168 h 234"/>
                <a:gd name="T40" fmla="*/ 426 w 528"/>
                <a:gd name="T41" fmla="*/ 192 h 234"/>
                <a:gd name="T42" fmla="*/ 420 w 528"/>
                <a:gd name="T43" fmla="*/ 222 h 234"/>
                <a:gd name="T44" fmla="*/ 414 w 528"/>
                <a:gd name="T45" fmla="*/ 210 h 234"/>
                <a:gd name="T46" fmla="*/ 414 w 528"/>
                <a:gd name="T47" fmla="*/ 228 h 234"/>
                <a:gd name="T48" fmla="*/ 378 w 528"/>
                <a:gd name="T49" fmla="*/ 234 h 234"/>
                <a:gd name="T50" fmla="*/ 372 w 528"/>
                <a:gd name="T51" fmla="*/ 228 h 234"/>
                <a:gd name="T52" fmla="*/ 294 w 528"/>
                <a:gd name="T53" fmla="*/ 174 h 234"/>
                <a:gd name="T54" fmla="*/ 228 w 528"/>
                <a:gd name="T55" fmla="*/ 186 h 234"/>
                <a:gd name="T56" fmla="*/ 210 w 528"/>
                <a:gd name="T57" fmla="*/ 162 h 234"/>
                <a:gd name="T58" fmla="*/ 120 w 528"/>
                <a:gd name="T59" fmla="*/ 168 h 234"/>
                <a:gd name="T60" fmla="*/ 78 w 528"/>
                <a:gd name="T61" fmla="*/ 192 h 234"/>
                <a:gd name="T62" fmla="*/ 0 w 528"/>
                <a:gd name="T63" fmla="*/ 204 h 234"/>
                <a:gd name="T64" fmla="*/ 0 w 528"/>
                <a:gd name="T65" fmla="*/ 186 h 234"/>
                <a:gd name="T66" fmla="*/ 18 w 528"/>
                <a:gd name="T67" fmla="*/ 180 h 234"/>
                <a:gd name="T68" fmla="*/ 30 w 528"/>
                <a:gd name="T69" fmla="*/ 156 h 234"/>
                <a:gd name="T70" fmla="*/ 78 w 528"/>
                <a:gd name="T71" fmla="*/ 132 h 234"/>
                <a:gd name="T72" fmla="*/ 96 w 528"/>
                <a:gd name="T73" fmla="*/ 108 h 234"/>
                <a:gd name="T74" fmla="*/ 102 w 528"/>
                <a:gd name="T75" fmla="*/ 114 h 234"/>
                <a:gd name="T76" fmla="*/ 132 w 528"/>
                <a:gd name="T77" fmla="*/ 96 h 234"/>
                <a:gd name="T78" fmla="*/ 150 w 528"/>
                <a:gd name="T79" fmla="*/ 78 h 234"/>
                <a:gd name="T80" fmla="*/ 150 w 528"/>
                <a:gd name="T81" fmla="*/ 54 h 234"/>
                <a:gd name="T82" fmla="*/ 498 w 528"/>
                <a:gd name="T83" fmla="*/ 0 h 234"/>
                <a:gd name="T84" fmla="*/ 516 w 528"/>
                <a:gd name="T85" fmla="*/ 30 h 234"/>
                <a:gd name="T86" fmla="*/ 504 w 528"/>
                <a:gd name="T87" fmla="*/ 18 h 234"/>
                <a:gd name="T88" fmla="*/ 510 w 528"/>
                <a:gd name="T89" fmla="*/ 24 h 234"/>
                <a:gd name="T90" fmla="*/ 492 w 528"/>
                <a:gd name="T91" fmla="*/ 18 h 234"/>
                <a:gd name="T92" fmla="*/ 498 w 528"/>
                <a:gd name="T93" fmla="*/ 30 h 234"/>
                <a:gd name="T94" fmla="*/ 486 w 528"/>
                <a:gd name="T95" fmla="*/ 30 h 234"/>
                <a:gd name="T96" fmla="*/ 492 w 528"/>
                <a:gd name="T97" fmla="*/ 36 h 234"/>
                <a:gd name="T98" fmla="*/ 480 w 528"/>
                <a:gd name="T99" fmla="*/ 30 h 234"/>
                <a:gd name="T100" fmla="*/ 480 w 528"/>
                <a:gd name="T101" fmla="*/ 42 h 234"/>
                <a:gd name="T102" fmla="*/ 468 w 528"/>
                <a:gd name="T103" fmla="*/ 48 h 234"/>
                <a:gd name="T104" fmla="*/ 456 w 528"/>
                <a:gd name="T105" fmla="*/ 24 h 234"/>
                <a:gd name="T106" fmla="*/ 462 w 528"/>
                <a:gd name="T107" fmla="*/ 54 h 234"/>
                <a:gd name="T108" fmla="*/ 504 w 528"/>
                <a:gd name="T109" fmla="*/ 42 h 234"/>
                <a:gd name="T110" fmla="*/ 504 w 528"/>
                <a:gd name="T111" fmla="*/ 66 h 234"/>
                <a:gd name="T112" fmla="*/ 510 w 528"/>
                <a:gd name="T113" fmla="*/ 66 h 234"/>
                <a:gd name="T114" fmla="*/ 516 w 528"/>
                <a:gd name="T115" fmla="*/ 42 h 234"/>
                <a:gd name="T116" fmla="*/ 528 w 528"/>
                <a:gd name="T117" fmla="*/ 66 h 23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28"/>
                <a:gd name="T178" fmla="*/ 0 h 234"/>
                <a:gd name="T179" fmla="*/ 528 w 528"/>
                <a:gd name="T180" fmla="*/ 234 h 23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28" h="234">
                  <a:moveTo>
                    <a:pt x="528" y="66"/>
                  </a:moveTo>
                  <a:lnTo>
                    <a:pt x="510" y="90"/>
                  </a:lnTo>
                  <a:lnTo>
                    <a:pt x="486" y="96"/>
                  </a:lnTo>
                  <a:lnTo>
                    <a:pt x="486" y="78"/>
                  </a:lnTo>
                  <a:lnTo>
                    <a:pt x="474" y="84"/>
                  </a:lnTo>
                  <a:lnTo>
                    <a:pt x="480" y="96"/>
                  </a:lnTo>
                  <a:lnTo>
                    <a:pt x="450" y="90"/>
                  </a:lnTo>
                  <a:lnTo>
                    <a:pt x="486" y="102"/>
                  </a:lnTo>
                  <a:lnTo>
                    <a:pt x="474" y="126"/>
                  </a:lnTo>
                  <a:lnTo>
                    <a:pt x="456" y="126"/>
                  </a:lnTo>
                  <a:lnTo>
                    <a:pt x="474" y="132"/>
                  </a:lnTo>
                  <a:lnTo>
                    <a:pt x="492" y="120"/>
                  </a:lnTo>
                  <a:lnTo>
                    <a:pt x="504" y="126"/>
                  </a:lnTo>
                  <a:lnTo>
                    <a:pt x="492" y="144"/>
                  </a:lnTo>
                  <a:lnTo>
                    <a:pt x="486" y="138"/>
                  </a:lnTo>
                  <a:lnTo>
                    <a:pt x="462" y="156"/>
                  </a:lnTo>
                  <a:lnTo>
                    <a:pt x="456" y="150"/>
                  </a:lnTo>
                  <a:lnTo>
                    <a:pt x="450" y="168"/>
                  </a:lnTo>
                  <a:lnTo>
                    <a:pt x="438" y="150"/>
                  </a:lnTo>
                  <a:lnTo>
                    <a:pt x="444" y="168"/>
                  </a:lnTo>
                  <a:lnTo>
                    <a:pt x="426" y="192"/>
                  </a:lnTo>
                  <a:lnTo>
                    <a:pt x="420" y="222"/>
                  </a:lnTo>
                  <a:lnTo>
                    <a:pt x="414" y="210"/>
                  </a:lnTo>
                  <a:lnTo>
                    <a:pt x="414" y="228"/>
                  </a:lnTo>
                  <a:lnTo>
                    <a:pt x="378" y="234"/>
                  </a:lnTo>
                  <a:lnTo>
                    <a:pt x="372" y="228"/>
                  </a:lnTo>
                  <a:lnTo>
                    <a:pt x="294" y="174"/>
                  </a:lnTo>
                  <a:lnTo>
                    <a:pt x="228" y="186"/>
                  </a:lnTo>
                  <a:lnTo>
                    <a:pt x="210" y="162"/>
                  </a:lnTo>
                  <a:lnTo>
                    <a:pt x="120" y="168"/>
                  </a:lnTo>
                  <a:lnTo>
                    <a:pt x="78" y="192"/>
                  </a:lnTo>
                  <a:lnTo>
                    <a:pt x="0" y="204"/>
                  </a:lnTo>
                  <a:lnTo>
                    <a:pt x="0" y="186"/>
                  </a:lnTo>
                  <a:lnTo>
                    <a:pt x="18" y="180"/>
                  </a:lnTo>
                  <a:lnTo>
                    <a:pt x="30" y="156"/>
                  </a:lnTo>
                  <a:lnTo>
                    <a:pt x="78" y="132"/>
                  </a:lnTo>
                  <a:lnTo>
                    <a:pt x="96" y="108"/>
                  </a:lnTo>
                  <a:lnTo>
                    <a:pt x="102" y="114"/>
                  </a:lnTo>
                  <a:lnTo>
                    <a:pt x="132" y="96"/>
                  </a:lnTo>
                  <a:lnTo>
                    <a:pt x="150" y="78"/>
                  </a:lnTo>
                  <a:lnTo>
                    <a:pt x="150" y="54"/>
                  </a:lnTo>
                  <a:lnTo>
                    <a:pt x="498" y="0"/>
                  </a:lnTo>
                  <a:lnTo>
                    <a:pt x="516" y="30"/>
                  </a:lnTo>
                  <a:lnTo>
                    <a:pt x="504" y="18"/>
                  </a:lnTo>
                  <a:lnTo>
                    <a:pt x="510" y="24"/>
                  </a:lnTo>
                  <a:lnTo>
                    <a:pt x="492" y="18"/>
                  </a:lnTo>
                  <a:lnTo>
                    <a:pt x="498" y="30"/>
                  </a:lnTo>
                  <a:lnTo>
                    <a:pt x="486" y="30"/>
                  </a:lnTo>
                  <a:lnTo>
                    <a:pt x="492" y="36"/>
                  </a:lnTo>
                  <a:lnTo>
                    <a:pt x="480" y="30"/>
                  </a:lnTo>
                  <a:lnTo>
                    <a:pt x="480" y="42"/>
                  </a:lnTo>
                  <a:lnTo>
                    <a:pt x="468" y="48"/>
                  </a:lnTo>
                  <a:lnTo>
                    <a:pt x="456" y="24"/>
                  </a:lnTo>
                  <a:lnTo>
                    <a:pt x="462" y="54"/>
                  </a:lnTo>
                  <a:lnTo>
                    <a:pt x="504" y="42"/>
                  </a:lnTo>
                  <a:lnTo>
                    <a:pt x="504" y="66"/>
                  </a:lnTo>
                  <a:lnTo>
                    <a:pt x="510" y="66"/>
                  </a:lnTo>
                  <a:lnTo>
                    <a:pt x="516" y="42"/>
                  </a:lnTo>
                  <a:lnTo>
                    <a:pt x="528" y="66"/>
                  </a:lnTo>
                  <a:close/>
                </a:path>
              </a:pathLst>
            </a:custGeom>
            <a:solidFill>
              <a:srgbClr val="FF4500"/>
            </a:solidFill>
            <a:ln w="9525">
              <a:solidFill>
                <a:srgbClr val="FF4500"/>
              </a:solidFill>
              <a:prstDash val="solid"/>
              <a:round/>
              <a:headEnd/>
              <a:tailEnd/>
            </a:ln>
          </p:spPr>
          <p:txBody>
            <a:bodyPr/>
            <a:lstStyle/>
            <a:p>
              <a:endParaRPr lang="en-US"/>
            </a:p>
          </p:txBody>
        </p:sp>
        <p:sp>
          <p:nvSpPr>
            <p:cNvPr id="15447" name="Freeform 212"/>
            <p:cNvSpPr>
              <a:spLocks/>
            </p:cNvSpPr>
            <p:nvPr/>
          </p:nvSpPr>
          <p:spPr bwMode="auto">
            <a:xfrm>
              <a:off x="3651" y="2202"/>
              <a:ext cx="528" cy="234"/>
            </a:xfrm>
            <a:custGeom>
              <a:avLst/>
              <a:gdLst>
                <a:gd name="T0" fmla="*/ 528 w 528"/>
                <a:gd name="T1" fmla="*/ 66 h 234"/>
                <a:gd name="T2" fmla="*/ 510 w 528"/>
                <a:gd name="T3" fmla="*/ 90 h 234"/>
                <a:gd name="T4" fmla="*/ 486 w 528"/>
                <a:gd name="T5" fmla="*/ 96 h 234"/>
                <a:gd name="T6" fmla="*/ 486 w 528"/>
                <a:gd name="T7" fmla="*/ 78 h 234"/>
                <a:gd name="T8" fmla="*/ 474 w 528"/>
                <a:gd name="T9" fmla="*/ 84 h 234"/>
                <a:gd name="T10" fmla="*/ 480 w 528"/>
                <a:gd name="T11" fmla="*/ 96 h 234"/>
                <a:gd name="T12" fmla="*/ 450 w 528"/>
                <a:gd name="T13" fmla="*/ 90 h 234"/>
                <a:gd name="T14" fmla="*/ 486 w 528"/>
                <a:gd name="T15" fmla="*/ 102 h 234"/>
                <a:gd name="T16" fmla="*/ 474 w 528"/>
                <a:gd name="T17" fmla="*/ 126 h 234"/>
                <a:gd name="T18" fmla="*/ 456 w 528"/>
                <a:gd name="T19" fmla="*/ 126 h 234"/>
                <a:gd name="T20" fmla="*/ 474 w 528"/>
                <a:gd name="T21" fmla="*/ 132 h 234"/>
                <a:gd name="T22" fmla="*/ 492 w 528"/>
                <a:gd name="T23" fmla="*/ 120 h 234"/>
                <a:gd name="T24" fmla="*/ 504 w 528"/>
                <a:gd name="T25" fmla="*/ 126 h 234"/>
                <a:gd name="T26" fmla="*/ 492 w 528"/>
                <a:gd name="T27" fmla="*/ 144 h 234"/>
                <a:gd name="T28" fmla="*/ 486 w 528"/>
                <a:gd name="T29" fmla="*/ 138 h 234"/>
                <a:gd name="T30" fmla="*/ 462 w 528"/>
                <a:gd name="T31" fmla="*/ 156 h 234"/>
                <a:gd name="T32" fmla="*/ 456 w 528"/>
                <a:gd name="T33" fmla="*/ 150 h 234"/>
                <a:gd name="T34" fmla="*/ 450 w 528"/>
                <a:gd name="T35" fmla="*/ 168 h 234"/>
                <a:gd name="T36" fmla="*/ 438 w 528"/>
                <a:gd name="T37" fmla="*/ 150 h 234"/>
                <a:gd name="T38" fmla="*/ 444 w 528"/>
                <a:gd name="T39" fmla="*/ 168 h 234"/>
                <a:gd name="T40" fmla="*/ 426 w 528"/>
                <a:gd name="T41" fmla="*/ 192 h 234"/>
                <a:gd name="T42" fmla="*/ 420 w 528"/>
                <a:gd name="T43" fmla="*/ 222 h 234"/>
                <a:gd name="T44" fmla="*/ 414 w 528"/>
                <a:gd name="T45" fmla="*/ 210 h 234"/>
                <a:gd name="T46" fmla="*/ 414 w 528"/>
                <a:gd name="T47" fmla="*/ 228 h 234"/>
                <a:gd name="T48" fmla="*/ 378 w 528"/>
                <a:gd name="T49" fmla="*/ 234 h 234"/>
                <a:gd name="T50" fmla="*/ 372 w 528"/>
                <a:gd name="T51" fmla="*/ 228 h 234"/>
                <a:gd name="T52" fmla="*/ 294 w 528"/>
                <a:gd name="T53" fmla="*/ 174 h 234"/>
                <a:gd name="T54" fmla="*/ 228 w 528"/>
                <a:gd name="T55" fmla="*/ 186 h 234"/>
                <a:gd name="T56" fmla="*/ 210 w 528"/>
                <a:gd name="T57" fmla="*/ 162 h 234"/>
                <a:gd name="T58" fmla="*/ 120 w 528"/>
                <a:gd name="T59" fmla="*/ 168 h 234"/>
                <a:gd name="T60" fmla="*/ 78 w 528"/>
                <a:gd name="T61" fmla="*/ 192 h 234"/>
                <a:gd name="T62" fmla="*/ 0 w 528"/>
                <a:gd name="T63" fmla="*/ 204 h 234"/>
                <a:gd name="T64" fmla="*/ 0 w 528"/>
                <a:gd name="T65" fmla="*/ 186 h 234"/>
                <a:gd name="T66" fmla="*/ 18 w 528"/>
                <a:gd name="T67" fmla="*/ 180 h 234"/>
                <a:gd name="T68" fmla="*/ 30 w 528"/>
                <a:gd name="T69" fmla="*/ 156 h 234"/>
                <a:gd name="T70" fmla="*/ 78 w 528"/>
                <a:gd name="T71" fmla="*/ 132 h 234"/>
                <a:gd name="T72" fmla="*/ 96 w 528"/>
                <a:gd name="T73" fmla="*/ 108 h 234"/>
                <a:gd name="T74" fmla="*/ 102 w 528"/>
                <a:gd name="T75" fmla="*/ 114 h 234"/>
                <a:gd name="T76" fmla="*/ 132 w 528"/>
                <a:gd name="T77" fmla="*/ 96 h 234"/>
                <a:gd name="T78" fmla="*/ 150 w 528"/>
                <a:gd name="T79" fmla="*/ 78 h 234"/>
                <a:gd name="T80" fmla="*/ 150 w 528"/>
                <a:gd name="T81" fmla="*/ 54 h 234"/>
                <a:gd name="T82" fmla="*/ 498 w 528"/>
                <a:gd name="T83" fmla="*/ 0 h 234"/>
                <a:gd name="T84" fmla="*/ 516 w 528"/>
                <a:gd name="T85" fmla="*/ 30 h 234"/>
                <a:gd name="T86" fmla="*/ 504 w 528"/>
                <a:gd name="T87" fmla="*/ 18 h 234"/>
                <a:gd name="T88" fmla="*/ 510 w 528"/>
                <a:gd name="T89" fmla="*/ 24 h 234"/>
                <a:gd name="T90" fmla="*/ 492 w 528"/>
                <a:gd name="T91" fmla="*/ 18 h 234"/>
                <a:gd name="T92" fmla="*/ 498 w 528"/>
                <a:gd name="T93" fmla="*/ 30 h 234"/>
                <a:gd name="T94" fmla="*/ 486 w 528"/>
                <a:gd name="T95" fmla="*/ 30 h 234"/>
                <a:gd name="T96" fmla="*/ 492 w 528"/>
                <a:gd name="T97" fmla="*/ 36 h 234"/>
                <a:gd name="T98" fmla="*/ 480 w 528"/>
                <a:gd name="T99" fmla="*/ 30 h 234"/>
                <a:gd name="T100" fmla="*/ 480 w 528"/>
                <a:gd name="T101" fmla="*/ 42 h 234"/>
                <a:gd name="T102" fmla="*/ 468 w 528"/>
                <a:gd name="T103" fmla="*/ 48 h 234"/>
                <a:gd name="T104" fmla="*/ 456 w 528"/>
                <a:gd name="T105" fmla="*/ 24 h 234"/>
                <a:gd name="T106" fmla="*/ 462 w 528"/>
                <a:gd name="T107" fmla="*/ 54 h 234"/>
                <a:gd name="T108" fmla="*/ 504 w 528"/>
                <a:gd name="T109" fmla="*/ 42 h 234"/>
                <a:gd name="T110" fmla="*/ 504 w 528"/>
                <a:gd name="T111" fmla="*/ 66 h 234"/>
                <a:gd name="T112" fmla="*/ 510 w 528"/>
                <a:gd name="T113" fmla="*/ 66 h 234"/>
                <a:gd name="T114" fmla="*/ 516 w 528"/>
                <a:gd name="T115" fmla="*/ 42 h 234"/>
                <a:gd name="T116" fmla="*/ 528 w 528"/>
                <a:gd name="T117" fmla="*/ 66 h 234"/>
                <a:gd name="T118" fmla="*/ 528 w 528"/>
                <a:gd name="T119" fmla="*/ 72 h 23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28"/>
                <a:gd name="T181" fmla="*/ 0 h 234"/>
                <a:gd name="T182" fmla="*/ 528 w 528"/>
                <a:gd name="T183" fmla="*/ 234 h 23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28" h="234">
                  <a:moveTo>
                    <a:pt x="528" y="66"/>
                  </a:moveTo>
                  <a:lnTo>
                    <a:pt x="510" y="90"/>
                  </a:lnTo>
                  <a:lnTo>
                    <a:pt x="486" y="96"/>
                  </a:lnTo>
                  <a:lnTo>
                    <a:pt x="486" y="78"/>
                  </a:lnTo>
                  <a:lnTo>
                    <a:pt x="474" y="84"/>
                  </a:lnTo>
                  <a:lnTo>
                    <a:pt x="480" y="96"/>
                  </a:lnTo>
                  <a:lnTo>
                    <a:pt x="450" y="90"/>
                  </a:lnTo>
                  <a:lnTo>
                    <a:pt x="486" y="102"/>
                  </a:lnTo>
                  <a:lnTo>
                    <a:pt x="474" y="126"/>
                  </a:lnTo>
                  <a:lnTo>
                    <a:pt x="456" y="126"/>
                  </a:lnTo>
                  <a:lnTo>
                    <a:pt x="474" y="132"/>
                  </a:lnTo>
                  <a:lnTo>
                    <a:pt x="492" y="120"/>
                  </a:lnTo>
                  <a:lnTo>
                    <a:pt x="504" y="126"/>
                  </a:lnTo>
                  <a:lnTo>
                    <a:pt x="492" y="144"/>
                  </a:lnTo>
                  <a:lnTo>
                    <a:pt x="486" y="138"/>
                  </a:lnTo>
                  <a:lnTo>
                    <a:pt x="462" y="156"/>
                  </a:lnTo>
                  <a:lnTo>
                    <a:pt x="456" y="150"/>
                  </a:lnTo>
                  <a:lnTo>
                    <a:pt x="450" y="168"/>
                  </a:lnTo>
                  <a:lnTo>
                    <a:pt x="438" y="150"/>
                  </a:lnTo>
                  <a:lnTo>
                    <a:pt x="444" y="168"/>
                  </a:lnTo>
                  <a:lnTo>
                    <a:pt x="426" y="192"/>
                  </a:lnTo>
                  <a:lnTo>
                    <a:pt x="420" y="222"/>
                  </a:lnTo>
                  <a:lnTo>
                    <a:pt x="414" y="210"/>
                  </a:lnTo>
                  <a:lnTo>
                    <a:pt x="414" y="228"/>
                  </a:lnTo>
                  <a:lnTo>
                    <a:pt x="378" y="234"/>
                  </a:lnTo>
                  <a:lnTo>
                    <a:pt x="372" y="228"/>
                  </a:lnTo>
                  <a:lnTo>
                    <a:pt x="294" y="174"/>
                  </a:lnTo>
                  <a:lnTo>
                    <a:pt x="228" y="186"/>
                  </a:lnTo>
                  <a:lnTo>
                    <a:pt x="210" y="162"/>
                  </a:lnTo>
                  <a:lnTo>
                    <a:pt x="120" y="168"/>
                  </a:lnTo>
                  <a:lnTo>
                    <a:pt x="78" y="192"/>
                  </a:lnTo>
                  <a:lnTo>
                    <a:pt x="0" y="204"/>
                  </a:lnTo>
                  <a:lnTo>
                    <a:pt x="0" y="186"/>
                  </a:lnTo>
                  <a:lnTo>
                    <a:pt x="18" y="180"/>
                  </a:lnTo>
                  <a:lnTo>
                    <a:pt x="30" y="156"/>
                  </a:lnTo>
                  <a:lnTo>
                    <a:pt x="78" y="132"/>
                  </a:lnTo>
                  <a:lnTo>
                    <a:pt x="96" y="108"/>
                  </a:lnTo>
                  <a:lnTo>
                    <a:pt x="102" y="114"/>
                  </a:lnTo>
                  <a:lnTo>
                    <a:pt x="132" y="96"/>
                  </a:lnTo>
                  <a:lnTo>
                    <a:pt x="150" y="78"/>
                  </a:lnTo>
                  <a:lnTo>
                    <a:pt x="150" y="54"/>
                  </a:lnTo>
                  <a:lnTo>
                    <a:pt x="498" y="0"/>
                  </a:lnTo>
                  <a:lnTo>
                    <a:pt x="516" y="30"/>
                  </a:lnTo>
                  <a:lnTo>
                    <a:pt x="504" y="18"/>
                  </a:lnTo>
                  <a:lnTo>
                    <a:pt x="510" y="24"/>
                  </a:lnTo>
                  <a:lnTo>
                    <a:pt x="492" y="18"/>
                  </a:lnTo>
                  <a:lnTo>
                    <a:pt x="498" y="30"/>
                  </a:lnTo>
                  <a:lnTo>
                    <a:pt x="486" y="30"/>
                  </a:lnTo>
                  <a:lnTo>
                    <a:pt x="492" y="36"/>
                  </a:lnTo>
                  <a:lnTo>
                    <a:pt x="480" y="30"/>
                  </a:lnTo>
                  <a:lnTo>
                    <a:pt x="480" y="42"/>
                  </a:lnTo>
                  <a:lnTo>
                    <a:pt x="468" y="48"/>
                  </a:lnTo>
                  <a:lnTo>
                    <a:pt x="456" y="24"/>
                  </a:lnTo>
                  <a:lnTo>
                    <a:pt x="462" y="54"/>
                  </a:lnTo>
                  <a:lnTo>
                    <a:pt x="504" y="42"/>
                  </a:lnTo>
                  <a:lnTo>
                    <a:pt x="504" y="66"/>
                  </a:lnTo>
                  <a:lnTo>
                    <a:pt x="510" y="66"/>
                  </a:lnTo>
                  <a:lnTo>
                    <a:pt x="516" y="42"/>
                  </a:lnTo>
                  <a:lnTo>
                    <a:pt x="528" y="66"/>
                  </a:lnTo>
                  <a:lnTo>
                    <a:pt x="528" y="72"/>
                  </a:lnTo>
                </a:path>
              </a:pathLst>
            </a:custGeom>
            <a:noFill/>
            <a:ln w="9525">
              <a:solidFill>
                <a:srgbClr val="000000"/>
              </a:solidFill>
              <a:prstDash val="solid"/>
              <a:round/>
              <a:headEnd/>
              <a:tailEnd/>
            </a:ln>
          </p:spPr>
          <p:txBody>
            <a:bodyPr/>
            <a:lstStyle/>
            <a:p>
              <a:endParaRPr lang="en-US"/>
            </a:p>
          </p:txBody>
        </p:sp>
        <p:sp>
          <p:nvSpPr>
            <p:cNvPr id="15448" name="Freeform 213"/>
            <p:cNvSpPr>
              <a:spLocks/>
            </p:cNvSpPr>
            <p:nvPr/>
          </p:nvSpPr>
          <p:spPr bwMode="auto">
            <a:xfrm>
              <a:off x="4149" y="2196"/>
              <a:ext cx="6" cy="6"/>
            </a:xfrm>
            <a:custGeom>
              <a:avLst/>
              <a:gdLst>
                <a:gd name="T0" fmla="*/ 6 w 6"/>
                <a:gd name="T1" fmla="*/ 0 h 6"/>
                <a:gd name="T2" fmla="*/ 0 w 6"/>
                <a:gd name="T3" fmla="*/ 6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15449" name="Freeform 214"/>
            <p:cNvSpPr>
              <a:spLocks/>
            </p:cNvSpPr>
            <p:nvPr/>
          </p:nvSpPr>
          <p:spPr bwMode="auto">
            <a:xfrm>
              <a:off x="2475" y="1344"/>
              <a:ext cx="408" cy="252"/>
            </a:xfrm>
            <a:custGeom>
              <a:avLst/>
              <a:gdLst>
                <a:gd name="T0" fmla="*/ 408 w 408"/>
                <a:gd name="T1" fmla="*/ 252 h 252"/>
                <a:gd name="T2" fmla="*/ 0 w 408"/>
                <a:gd name="T3" fmla="*/ 234 h 252"/>
                <a:gd name="T4" fmla="*/ 6 w 408"/>
                <a:gd name="T5" fmla="*/ 204 h 252"/>
                <a:gd name="T6" fmla="*/ 24 w 408"/>
                <a:gd name="T7" fmla="*/ 0 h 252"/>
                <a:gd name="T8" fmla="*/ 378 w 408"/>
                <a:gd name="T9" fmla="*/ 18 h 252"/>
                <a:gd name="T10" fmla="*/ 408 w 408"/>
                <a:gd name="T11" fmla="*/ 246 h 252"/>
                <a:gd name="T12" fmla="*/ 408 w 408"/>
                <a:gd name="T13" fmla="*/ 252 h 252"/>
                <a:gd name="T14" fmla="*/ 0 60000 65536"/>
                <a:gd name="T15" fmla="*/ 0 60000 65536"/>
                <a:gd name="T16" fmla="*/ 0 60000 65536"/>
                <a:gd name="T17" fmla="*/ 0 60000 65536"/>
                <a:gd name="T18" fmla="*/ 0 60000 65536"/>
                <a:gd name="T19" fmla="*/ 0 60000 65536"/>
                <a:gd name="T20" fmla="*/ 0 60000 65536"/>
                <a:gd name="T21" fmla="*/ 0 w 408"/>
                <a:gd name="T22" fmla="*/ 0 h 252"/>
                <a:gd name="T23" fmla="*/ 408 w 408"/>
                <a:gd name="T24" fmla="*/ 252 h 2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8" h="252">
                  <a:moveTo>
                    <a:pt x="408" y="252"/>
                  </a:moveTo>
                  <a:lnTo>
                    <a:pt x="0" y="234"/>
                  </a:lnTo>
                  <a:lnTo>
                    <a:pt x="6" y="204"/>
                  </a:lnTo>
                  <a:lnTo>
                    <a:pt x="24" y="0"/>
                  </a:lnTo>
                  <a:lnTo>
                    <a:pt x="378" y="18"/>
                  </a:lnTo>
                  <a:lnTo>
                    <a:pt x="408" y="246"/>
                  </a:lnTo>
                  <a:lnTo>
                    <a:pt x="408" y="252"/>
                  </a:lnTo>
                  <a:close/>
                </a:path>
              </a:pathLst>
            </a:custGeom>
            <a:solidFill>
              <a:srgbClr val="FFAA00"/>
            </a:solidFill>
            <a:ln w="9525">
              <a:solidFill>
                <a:srgbClr val="FFAA00"/>
              </a:solidFill>
              <a:prstDash val="solid"/>
              <a:round/>
              <a:headEnd/>
              <a:tailEnd/>
            </a:ln>
          </p:spPr>
          <p:txBody>
            <a:bodyPr/>
            <a:lstStyle/>
            <a:p>
              <a:endParaRPr lang="en-US"/>
            </a:p>
          </p:txBody>
        </p:sp>
        <p:sp>
          <p:nvSpPr>
            <p:cNvPr id="15450" name="Freeform 215"/>
            <p:cNvSpPr>
              <a:spLocks/>
            </p:cNvSpPr>
            <p:nvPr/>
          </p:nvSpPr>
          <p:spPr bwMode="auto">
            <a:xfrm>
              <a:off x="2475" y="1344"/>
              <a:ext cx="408" cy="258"/>
            </a:xfrm>
            <a:custGeom>
              <a:avLst/>
              <a:gdLst>
                <a:gd name="T0" fmla="*/ 408 w 408"/>
                <a:gd name="T1" fmla="*/ 252 h 258"/>
                <a:gd name="T2" fmla="*/ 0 w 408"/>
                <a:gd name="T3" fmla="*/ 234 h 258"/>
                <a:gd name="T4" fmla="*/ 6 w 408"/>
                <a:gd name="T5" fmla="*/ 204 h 258"/>
                <a:gd name="T6" fmla="*/ 24 w 408"/>
                <a:gd name="T7" fmla="*/ 0 h 258"/>
                <a:gd name="T8" fmla="*/ 378 w 408"/>
                <a:gd name="T9" fmla="*/ 18 h 258"/>
                <a:gd name="T10" fmla="*/ 408 w 408"/>
                <a:gd name="T11" fmla="*/ 246 h 258"/>
                <a:gd name="T12" fmla="*/ 408 w 408"/>
                <a:gd name="T13" fmla="*/ 252 h 258"/>
                <a:gd name="T14" fmla="*/ 408 w 408"/>
                <a:gd name="T15" fmla="*/ 258 h 258"/>
                <a:gd name="T16" fmla="*/ 0 60000 65536"/>
                <a:gd name="T17" fmla="*/ 0 60000 65536"/>
                <a:gd name="T18" fmla="*/ 0 60000 65536"/>
                <a:gd name="T19" fmla="*/ 0 60000 65536"/>
                <a:gd name="T20" fmla="*/ 0 60000 65536"/>
                <a:gd name="T21" fmla="*/ 0 60000 65536"/>
                <a:gd name="T22" fmla="*/ 0 60000 65536"/>
                <a:gd name="T23" fmla="*/ 0 60000 65536"/>
                <a:gd name="T24" fmla="*/ 0 w 408"/>
                <a:gd name="T25" fmla="*/ 0 h 258"/>
                <a:gd name="T26" fmla="*/ 408 w 408"/>
                <a:gd name="T27" fmla="*/ 258 h 25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8" h="258">
                  <a:moveTo>
                    <a:pt x="408" y="252"/>
                  </a:moveTo>
                  <a:lnTo>
                    <a:pt x="0" y="234"/>
                  </a:lnTo>
                  <a:lnTo>
                    <a:pt x="6" y="204"/>
                  </a:lnTo>
                  <a:lnTo>
                    <a:pt x="24" y="0"/>
                  </a:lnTo>
                  <a:lnTo>
                    <a:pt x="378" y="18"/>
                  </a:lnTo>
                  <a:lnTo>
                    <a:pt x="408" y="246"/>
                  </a:lnTo>
                  <a:lnTo>
                    <a:pt x="408" y="252"/>
                  </a:lnTo>
                  <a:lnTo>
                    <a:pt x="408" y="258"/>
                  </a:lnTo>
                </a:path>
              </a:pathLst>
            </a:custGeom>
            <a:noFill/>
            <a:ln w="9525">
              <a:solidFill>
                <a:srgbClr val="000000"/>
              </a:solidFill>
              <a:prstDash val="solid"/>
              <a:round/>
              <a:headEnd/>
              <a:tailEnd/>
            </a:ln>
          </p:spPr>
          <p:txBody>
            <a:bodyPr/>
            <a:lstStyle/>
            <a:p>
              <a:endParaRPr lang="en-US"/>
            </a:p>
          </p:txBody>
        </p:sp>
        <p:sp>
          <p:nvSpPr>
            <p:cNvPr id="15451" name="Freeform 216"/>
            <p:cNvSpPr>
              <a:spLocks/>
            </p:cNvSpPr>
            <p:nvPr/>
          </p:nvSpPr>
          <p:spPr bwMode="auto">
            <a:xfrm>
              <a:off x="3561" y="1830"/>
              <a:ext cx="258" cy="294"/>
            </a:xfrm>
            <a:custGeom>
              <a:avLst/>
              <a:gdLst>
                <a:gd name="T0" fmla="*/ 258 w 258"/>
                <a:gd name="T1" fmla="*/ 102 h 294"/>
                <a:gd name="T2" fmla="*/ 252 w 258"/>
                <a:gd name="T3" fmla="*/ 108 h 294"/>
                <a:gd name="T4" fmla="*/ 258 w 258"/>
                <a:gd name="T5" fmla="*/ 132 h 294"/>
                <a:gd name="T6" fmla="*/ 252 w 258"/>
                <a:gd name="T7" fmla="*/ 186 h 294"/>
                <a:gd name="T8" fmla="*/ 210 w 258"/>
                <a:gd name="T9" fmla="*/ 222 h 294"/>
                <a:gd name="T10" fmla="*/ 204 w 258"/>
                <a:gd name="T11" fmla="*/ 246 h 294"/>
                <a:gd name="T12" fmla="*/ 186 w 258"/>
                <a:gd name="T13" fmla="*/ 246 h 294"/>
                <a:gd name="T14" fmla="*/ 186 w 258"/>
                <a:gd name="T15" fmla="*/ 276 h 294"/>
                <a:gd name="T16" fmla="*/ 168 w 258"/>
                <a:gd name="T17" fmla="*/ 294 h 294"/>
                <a:gd name="T18" fmla="*/ 162 w 258"/>
                <a:gd name="T19" fmla="*/ 294 h 294"/>
                <a:gd name="T20" fmla="*/ 144 w 258"/>
                <a:gd name="T21" fmla="*/ 270 h 294"/>
                <a:gd name="T22" fmla="*/ 96 w 258"/>
                <a:gd name="T23" fmla="*/ 288 h 294"/>
                <a:gd name="T24" fmla="*/ 60 w 258"/>
                <a:gd name="T25" fmla="*/ 276 h 294"/>
                <a:gd name="T26" fmla="*/ 48 w 258"/>
                <a:gd name="T27" fmla="*/ 258 h 294"/>
                <a:gd name="T28" fmla="*/ 24 w 258"/>
                <a:gd name="T29" fmla="*/ 258 h 294"/>
                <a:gd name="T30" fmla="*/ 0 w 258"/>
                <a:gd name="T31" fmla="*/ 54 h 294"/>
                <a:gd name="T32" fmla="*/ 24 w 258"/>
                <a:gd name="T33" fmla="*/ 54 h 294"/>
                <a:gd name="T34" fmla="*/ 78 w 258"/>
                <a:gd name="T35" fmla="*/ 42 h 294"/>
                <a:gd name="T36" fmla="*/ 78 w 258"/>
                <a:gd name="T37" fmla="*/ 48 h 294"/>
                <a:gd name="T38" fmla="*/ 120 w 258"/>
                <a:gd name="T39" fmla="*/ 54 h 294"/>
                <a:gd name="T40" fmla="*/ 108 w 258"/>
                <a:gd name="T41" fmla="*/ 66 h 294"/>
                <a:gd name="T42" fmla="*/ 138 w 258"/>
                <a:gd name="T43" fmla="*/ 66 h 294"/>
                <a:gd name="T44" fmla="*/ 186 w 258"/>
                <a:gd name="T45" fmla="*/ 48 h 294"/>
                <a:gd name="T46" fmla="*/ 198 w 258"/>
                <a:gd name="T47" fmla="*/ 24 h 294"/>
                <a:gd name="T48" fmla="*/ 240 w 258"/>
                <a:gd name="T49" fmla="*/ 0 h 294"/>
                <a:gd name="T50" fmla="*/ 258 w 258"/>
                <a:gd name="T51" fmla="*/ 90 h 294"/>
                <a:gd name="T52" fmla="*/ 258 w 258"/>
                <a:gd name="T53" fmla="*/ 102 h 29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94"/>
                <a:gd name="T83" fmla="*/ 258 w 258"/>
                <a:gd name="T84" fmla="*/ 294 h 29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94">
                  <a:moveTo>
                    <a:pt x="258" y="102"/>
                  </a:moveTo>
                  <a:lnTo>
                    <a:pt x="252" y="108"/>
                  </a:lnTo>
                  <a:lnTo>
                    <a:pt x="258" y="132"/>
                  </a:lnTo>
                  <a:lnTo>
                    <a:pt x="252" y="186"/>
                  </a:lnTo>
                  <a:lnTo>
                    <a:pt x="210" y="222"/>
                  </a:lnTo>
                  <a:lnTo>
                    <a:pt x="204" y="246"/>
                  </a:lnTo>
                  <a:lnTo>
                    <a:pt x="186" y="246"/>
                  </a:lnTo>
                  <a:lnTo>
                    <a:pt x="186" y="276"/>
                  </a:lnTo>
                  <a:lnTo>
                    <a:pt x="168" y="294"/>
                  </a:lnTo>
                  <a:lnTo>
                    <a:pt x="162" y="294"/>
                  </a:lnTo>
                  <a:lnTo>
                    <a:pt x="144" y="270"/>
                  </a:lnTo>
                  <a:lnTo>
                    <a:pt x="96" y="288"/>
                  </a:lnTo>
                  <a:lnTo>
                    <a:pt x="60" y="276"/>
                  </a:lnTo>
                  <a:lnTo>
                    <a:pt x="48" y="258"/>
                  </a:lnTo>
                  <a:lnTo>
                    <a:pt x="24" y="258"/>
                  </a:lnTo>
                  <a:lnTo>
                    <a:pt x="0" y="54"/>
                  </a:lnTo>
                  <a:lnTo>
                    <a:pt x="24" y="54"/>
                  </a:lnTo>
                  <a:lnTo>
                    <a:pt x="78" y="42"/>
                  </a:lnTo>
                  <a:lnTo>
                    <a:pt x="78" y="48"/>
                  </a:lnTo>
                  <a:lnTo>
                    <a:pt x="120" y="54"/>
                  </a:lnTo>
                  <a:lnTo>
                    <a:pt x="108" y="66"/>
                  </a:lnTo>
                  <a:lnTo>
                    <a:pt x="138" y="66"/>
                  </a:lnTo>
                  <a:lnTo>
                    <a:pt x="186" y="48"/>
                  </a:lnTo>
                  <a:lnTo>
                    <a:pt x="198" y="24"/>
                  </a:lnTo>
                  <a:lnTo>
                    <a:pt x="240" y="0"/>
                  </a:lnTo>
                  <a:lnTo>
                    <a:pt x="258" y="90"/>
                  </a:lnTo>
                  <a:lnTo>
                    <a:pt x="258" y="102"/>
                  </a:lnTo>
                  <a:close/>
                </a:path>
              </a:pathLst>
            </a:custGeom>
            <a:solidFill>
              <a:srgbClr val="FF4500"/>
            </a:solidFill>
            <a:ln w="9525">
              <a:solidFill>
                <a:srgbClr val="FF4500"/>
              </a:solidFill>
              <a:prstDash val="solid"/>
              <a:round/>
              <a:headEnd/>
              <a:tailEnd/>
            </a:ln>
          </p:spPr>
          <p:txBody>
            <a:bodyPr/>
            <a:lstStyle/>
            <a:p>
              <a:endParaRPr lang="en-US"/>
            </a:p>
          </p:txBody>
        </p:sp>
        <p:sp>
          <p:nvSpPr>
            <p:cNvPr id="15452" name="Freeform 217"/>
            <p:cNvSpPr>
              <a:spLocks/>
            </p:cNvSpPr>
            <p:nvPr/>
          </p:nvSpPr>
          <p:spPr bwMode="auto">
            <a:xfrm>
              <a:off x="3561" y="1830"/>
              <a:ext cx="258" cy="294"/>
            </a:xfrm>
            <a:custGeom>
              <a:avLst/>
              <a:gdLst>
                <a:gd name="T0" fmla="*/ 258 w 258"/>
                <a:gd name="T1" fmla="*/ 102 h 294"/>
                <a:gd name="T2" fmla="*/ 252 w 258"/>
                <a:gd name="T3" fmla="*/ 108 h 294"/>
                <a:gd name="T4" fmla="*/ 258 w 258"/>
                <a:gd name="T5" fmla="*/ 132 h 294"/>
                <a:gd name="T6" fmla="*/ 252 w 258"/>
                <a:gd name="T7" fmla="*/ 186 h 294"/>
                <a:gd name="T8" fmla="*/ 210 w 258"/>
                <a:gd name="T9" fmla="*/ 222 h 294"/>
                <a:gd name="T10" fmla="*/ 204 w 258"/>
                <a:gd name="T11" fmla="*/ 246 h 294"/>
                <a:gd name="T12" fmla="*/ 186 w 258"/>
                <a:gd name="T13" fmla="*/ 246 h 294"/>
                <a:gd name="T14" fmla="*/ 186 w 258"/>
                <a:gd name="T15" fmla="*/ 276 h 294"/>
                <a:gd name="T16" fmla="*/ 168 w 258"/>
                <a:gd name="T17" fmla="*/ 294 h 294"/>
                <a:gd name="T18" fmla="*/ 162 w 258"/>
                <a:gd name="T19" fmla="*/ 294 h 294"/>
                <a:gd name="T20" fmla="*/ 144 w 258"/>
                <a:gd name="T21" fmla="*/ 270 h 294"/>
                <a:gd name="T22" fmla="*/ 96 w 258"/>
                <a:gd name="T23" fmla="*/ 288 h 294"/>
                <a:gd name="T24" fmla="*/ 60 w 258"/>
                <a:gd name="T25" fmla="*/ 276 h 294"/>
                <a:gd name="T26" fmla="*/ 48 w 258"/>
                <a:gd name="T27" fmla="*/ 258 h 294"/>
                <a:gd name="T28" fmla="*/ 24 w 258"/>
                <a:gd name="T29" fmla="*/ 258 h 294"/>
                <a:gd name="T30" fmla="*/ 0 w 258"/>
                <a:gd name="T31" fmla="*/ 54 h 294"/>
                <a:gd name="T32" fmla="*/ 24 w 258"/>
                <a:gd name="T33" fmla="*/ 54 h 294"/>
                <a:gd name="T34" fmla="*/ 78 w 258"/>
                <a:gd name="T35" fmla="*/ 42 h 294"/>
                <a:gd name="T36" fmla="*/ 78 w 258"/>
                <a:gd name="T37" fmla="*/ 48 h 294"/>
                <a:gd name="T38" fmla="*/ 120 w 258"/>
                <a:gd name="T39" fmla="*/ 54 h 294"/>
                <a:gd name="T40" fmla="*/ 108 w 258"/>
                <a:gd name="T41" fmla="*/ 66 h 294"/>
                <a:gd name="T42" fmla="*/ 138 w 258"/>
                <a:gd name="T43" fmla="*/ 66 h 294"/>
                <a:gd name="T44" fmla="*/ 186 w 258"/>
                <a:gd name="T45" fmla="*/ 48 h 294"/>
                <a:gd name="T46" fmla="*/ 198 w 258"/>
                <a:gd name="T47" fmla="*/ 24 h 294"/>
                <a:gd name="T48" fmla="*/ 240 w 258"/>
                <a:gd name="T49" fmla="*/ 0 h 294"/>
                <a:gd name="T50" fmla="*/ 258 w 258"/>
                <a:gd name="T51" fmla="*/ 90 h 294"/>
                <a:gd name="T52" fmla="*/ 258 w 258"/>
                <a:gd name="T53" fmla="*/ 102 h 294"/>
                <a:gd name="T54" fmla="*/ 258 w 258"/>
                <a:gd name="T55" fmla="*/ 108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58"/>
                <a:gd name="T85" fmla="*/ 0 h 294"/>
                <a:gd name="T86" fmla="*/ 258 w 258"/>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58" h="294">
                  <a:moveTo>
                    <a:pt x="258" y="102"/>
                  </a:moveTo>
                  <a:lnTo>
                    <a:pt x="252" y="108"/>
                  </a:lnTo>
                  <a:lnTo>
                    <a:pt x="258" y="132"/>
                  </a:lnTo>
                  <a:lnTo>
                    <a:pt x="252" y="186"/>
                  </a:lnTo>
                  <a:lnTo>
                    <a:pt x="210" y="222"/>
                  </a:lnTo>
                  <a:lnTo>
                    <a:pt x="204" y="246"/>
                  </a:lnTo>
                  <a:lnTo>
                    <a:pt x="186" y="246"/>
                  </a:lnTo>
                  <a:lnTo>
                    <a:pt x="186" y="276"/>
                  </a:lnTo>
                  <a:lnTo>
                    <a:pt x="168" y="294"/>
                  </a:lnTo>
                  <a:lnTo>
                    <a:pt x="162" y="294"/>
                  </a:lnTo>
                  <a:lnTo>
                    <a:pt x="144" y="270"/>
                  </a:lnTo>
                  <a:lnTo>
                    <a:pt x="96" y="288"/>
                  </a:lnTo>
                  <a:lnTo>
                    <a:pt x="60" y="276"/>
                  </a:lnTo>
                  <a:lnTo>
                    <a:pt x="48" y="258"/>
                  </a:lnTo>
                  <a:lnTo>
                    <a:pt x="24" y="258"/>
                  </a:lnTo>
                  <a:lnTo>
                    <a:pt x="0" y="54"/>
                  </a:lnTo>
                  <a:lnTo>
                    <a:pt x="24" y="54"/>
                  </a:lnTo>
                  <a:lnTo>
                    <a:pt x="78" y="42"/>
                  </a:lnTo>
                  <a:lnTo>
                    <a:pt x="78" y="48"/>
                  </a:lnTo>
                  <a:lnTo>
                    <a:pt x="120" y="54"/>
                  </a:lnTo>
                  <a:lnTo>
                    <a:pt x="108" y="66"/>
                  </a:lnTo>
                  <a:lnTo>
                    <a:pt x="138" y="66"/>
                  </a:lnTo>
                  <a:lnTo>
                    <a:pt x="186" y="48"/>
                  </a:lnTo>
                  <a:lnTo>
                    <a:pt x="198" y="24"/>
                  </a:lnTo>
                  <a:lnTo>
                    <a:pt x="240" y="0"/>
                  </a:lnTo>
                  <a:lnTo>
                    <a:pt x="258" y="90"/>
                  </a:lnTo>
                  <a:lnTo>
                    <a:pt x="258" y="102"/>
                  </a:lnTo>
                  <a:lnTo>
                    <a:pt x="258" y="108"/>
                  </a:lnTo>
                </a:path>
              </a:pathLst>
            </a:custGeom>
            <a:noFill/>
            <a:ln w="9525">
              <a:solidFill>
                <a:srgbClr val="000000"/>
              </a:solidFill>
              <a:prstDash val="solid"/>
              <a:round/>
              <a:headEnd/>
              <a:tailEnd/>
            </a:ln>
          </p:spPr>
          <p:txBody>
            <a:bodyPr/>
            <a:lstStyle/>
            <a:p>
              <a:endParaRPr lang="en-US"/>
            </a:p>
          </p:txBody>
        </p:sp>
        <p:sp>
          <p:nvSpPr>
            <p:cNvPr id="15453" name="Freeform 218"/>
            <p:cNvSpPr>
              <a:spLocks/>
            </p:cNvSpPr>
            <p:nvPr/>
          </p:nvSpPr>
          <p:spPr bwMode="auto">
            <a:xfrm>
              <a:off x="2475" y="2274"/>
              <a:ext cx="534" cy="282"/>
            </a:xfrm>
            <a:custGeom>
              <a:avLst/>
              <a:gdLst>
                <a:gd name="T0" fmla="*/ 522 w 534"/>
                <a:gd name="T1" fmla="*/ 54 h 282"/>
                <a:gd name="T2" fmla="*/ 534 w 534"/>
                <a:gd name="T3" fmla="*/ 144 h 282"/>
                <a:gd name="T4" fmla="*/ 534 w 534"/>
                <a:gd name="T5" fmla="*/ 282 h 282"/>
                <a:gd name="T6" fmla="*/ 486 w 534"/>
                <a:gd name="T7" fmla="*/ 252 h 282"/>
                <a:gd name="T8" fmla="*/ 414 w 534"/>
                <a:gd name="T9" fmla="*/ 276 h 282"/>
                <a:gd name="T10" fmla="*/ 396 w 534"/>
                <a:gd name="T11" fmla="*/ 258 h 282"/>
                <a:gd name="T12" fmla="*/ 384 w 534"/>
                <a:gd name="T13" fmla="*/ 264 h 282"/>
                <a:gd name="T14" fmla="*/ 378 w 534"/>
                <a:gd name="T15" fmla="*/ 258 h 282"/>
                <a:gd name="T16" fmla="*/ 366 w 534"/>
                <a:gd name="T17" fmla="*/ 276 h 282"/>
                <a:gd name="T18" fmla="*/ 360 w 534"/>
                <a:gd name="T19" fmla="*/ 258 h 282"/>
                <a:gd name="T20" fmla="*/ 348 w 534"/>
                <a:gd name="T21" fmla="*/ 270 h 282"/>
                <a:gd name="T22" fmla="*/ 330 w 534"/>
                <a:gd name="T23" fmla="*/ 252 h 282"/>
                <a:gd name="T24" fmla="*/ 318 w 534"/>
                <a:gd name="T25" fmla="*/ 264 h 282"/>
                <a:gd name="T26" fmla="*/ 300 w 534"/>
                <a:gd name="T27" fmla="*/ 240 h 282"/>
                <a:gd name="T28" fmla="*/ 276 w 534"/>
                <a:gd name="T29" fmla="*/ 246 h 282"/>
                <a:gd name="T30" fmla="*/ 234 w 534"/>
                <a:gd name="T31" fmla="*/ 234 h 282"/>
                <a:gd name="T32" fmla="*/ 222 w 534"/>
                <a:gd name="T33" fmla="*/ 216 h 282"/>
                <a:gd name="T34" fmla="*/ 204 w 534"/>
                <a:gd name="T35" fmla="*/ 216 h 282"/>
                <a:gd name="T36" fmla="*/ 180 w 534"/>
                <a:gd name="T37" fmla="*/ 204 h 282"/>
                <a:gd name="T38" fmla="*/ 192 w 534"/>
                <a:gd name="T39" fmla="*/ 54 h 282"/>
                <a:gd name="T40" fmla="*/ 0 w 534"/>
                <a:gd name="T41" fmla="*/ 42 h 282"/>
                <a:gd name="T42" fmla="*/ 6 w 534"/>
                <a:gd name="T43" fmla="*/ 0 h 282"/>
                <a:gd name="T44" fmla="*/ 66 w 534"/>
                <a:gd name="T45" fmla="*/ 6 h 282"/>
                <a:gd name="T46" fmla="*/ 522 w 534"/>
                <a:gd name="T47" fmla="*/ 18 h 282"/>
                <a:gd name="T48" fmla="*/ 522 w 534"/>
                <a:gd name="T49" fmla="*/ 42 h 282"/>
                <a:gd name="T50" fmla="*/ 522 w 534"/>
                <a:gd name="T51" fmla="*/ 54 h 28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34"/>
                <a:gd name="T79" fmla="*/ 0 h 282"/>
                <a:gd name="T80" fmla="*/ 534 w 534"/>
                <a:gd name="T81" fmla="*/ 282 h 28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34" h="282">
                  <a:moveTo>
                    <a:pt x="522" y="54"/>
                  </a:moveTo>
                  <a:lnTo>
                    <a:pt x="534" y="144"/>
                  </a:lnTo>
                  <a:lnTo>
                    <a:pt x="534" y="282"/>
                  </a:lnTo>
                  <a:lnTo>
                    <a:pt x="486" y="252"/>
                  </a:lnTo>
                  <a:lnTo>
                    <a:pt x="414" y="276"/>
                  </a:lnTo>
                  <a:lnTo>
                    <a:pt x="396" y="258"/>
                  </a:lnTo>
                  <a:lnTo>
                    <a:pt x="384" y="264"/>
                  </a:lnTo>
                  <a:lnTo>
                    <a:pt x="378" y="258"/>
                  </a:lnTo>
                  <a:lnTo>
                    <a:pt x="366" y="276"/>
                  </a:lnTo>
                  <a:lnTo>
                    <a:pt x="360" y="258"/>
                  </a:lnTo>
                  <a:lnTo>
                    <a:pt x="348" y="270"/>
                  </a:lnTo>
                  <a:lnTo>
                    <a:pt x="330" y="252"/>
                  </a:lnTo>
                  <a:lnTo>
                    <a:pt x="318" y="264"/>
                  </a:lnTo>
                  <a:lnTo>
                    <a:pt x="300" y="240"/>
                  </a:lnTo>
                  <a:lnTo>
                    <a:pt x="276" y="246"/>
                  </a:lnTo>
                  <a:lnTo>
                    <a:pt x="234" y="234"/>
                  </a:lnTo>
                  <a:lnTo>
                    <a:pt x="222" y="216"/>
                  </a:lnTo>
                  <a:lnTo>
                    <a:pt x="204" y="216"/>
                  </a:lnTo>
                  <a:lnTo>
                    <a:pt x="180" y="204"/>
                  </a:lnTo>
                  <a:lnTo>
                    <a:pt x="192" y="54"/>
                  </a:lnTo>
                  <a:lnTo>
                    <a:pt x="0" y="42"/>
                  </a:lnTo>
                  <a:lnTo>
                    <a:pt x="6" y="0"/>
                  </a:lnTo>
                  <a:lnTo>
                    <a:pt x="66" y="6"/>
                  </a:lnTo>
                  <a:lnTo>
                    <a:pt x="522" y="18"/>
                  </a:lnTo>
                  <a:lnTo>
                    <a:pt x="522" y="42"/>
                  </a:lnTo>
                  <a:lnTo>
                    <a:pt x="522" y="54"/>
                  </a:lnTo>
                  <a:close/>
                </a:path>
              </a:pathLst>
            </a:custGeom>
            <a:solidFill>
              <a:srgbClr val="B22222"/>
            </a:solidFill>
            <a:ln w="9525">
              <a:solidFill>
                <a:srgbClr val="B22222"/>
              </a:solidFill>
              <a:prstDash val="solid"/>
              <a:round/>
              <a:headEnd/>
              <a:tailEnd/>
            </a:ln>
          </p:spPr>
          <p:txBody>
            <a:bodyPr/>
            <a:lstStyle/>
            <a:p>
              <a:endParaRPr lang="en-US"/>
            </a:p>
          </p:txBody>
        </p:sp>
        <p:sp>
          <p:nvSpPr>
            <p:cNvPr id="15454" name="Freeform 219"/>
            <p:cNvSpPr>
              <a:spLocks/>
            </p:cNvSpPr>
            <p:nvPr/>
          </p:nvSpPr>
          <p:spPr bwMode="auto">
            <a:xfrm>
              <a:off x="2475" y="2274"/>
              <a:ext cx="534" cy="282"/>
            </a:xfrm>
            <a:custGeom>
              <a:avLst/>
              <a:gdLst>
                <a:gd name="T0" fmla="*/ 522 w 534"/>
                <a:gd name="T1" fmla="*/ 54 h 282"/>
                <a:gd name="T2" fmla="*/ 534 w 534"/>
                <a:gd name="T3" fmla="*/ 144 h 282"/>
                <a:gd name="T4" fmla="*/ 534 w 534"/>
                <a:gd name="T5" fmla="*/ 282 h 282"/>
                <a:gd name="T6" fmla="*/ 486 w 534"/>
                <a:gd name="T7" fmla="*/ 252 h 282"/>
                <a:gd name="T8" fmla="*/ 414 w 534"/>
                <a:gd name="T9" fmla="*/ 276 h 282"/>
                <a:gd name="T10" fmla="*/ 396 w 534"/>
                <a:gd name="T11" fmla="*/ 258 h 282"/>
                <a:gd name="T12" fmla="*/ 384 w 534"/>
                <a:gd name="T13" fmla="*/ 264 h 282"/>
                <a:gd name="T14" fmla="*/ 378 w 534"/>
                <a:gd name="T15" fmla="*/ 258 h 282"/>
                <a:gd name="T16" fmla="*/ 366 w 534"/>
                <a:gd name="T17" fmla="*/ 276 h 282"/>
                <a:gd name="T18" fmla="*/ 360 w 534"/>
                <a:gd name="T19" fmla="*/ 258 h 282"/>
                <a:gd name="T20" fmla="*/ 348 w 534"/>
                <a:gd name="T21" fmla="*/ 270 h 282"/>
                <a:gd name="T22" fmla="*/ 330 w 534"/>
                <a:gd name="T23" fmla="*/ 252 h 282"/>
                <a:gd name="T24" fmla="*/ 318 w 534"/>
                <a:gd name="T25" fmla="*/ 264 h 282"/>
                <a:gd name="T26" fmla="*/ 300 w 534"/>
                <a:gd name="T27" fmla="*/ 240 h 282"/>
                <a:gd name="T28" fmla="*/ 276 w 534"/>
                <a:gd name="T29" fmla="*/ 246 h 282"/>
                <a:gd name="T30" fmla="*/ 234 w 534"/>
                <a:gd name="T31" fmla="*/ 234 h 282"/>
                <a:gd name="T32" fmla="*/ 222 w 534"/>
                <a:gd name="T33" fmla="*/ 216 h 282"/>
                <a:gd name="T34" fmla="*/ 204 w 534"/>
                <a:gd name="T35" fmla="*/ 216 h 282"/>
                <a:gd name="T36" fmla="*/ 180 w 534"/>
                <a:gd name="T37" fmla="*/ 204 h 282"/>
                <a:gd name="T38" fmla="*/ 192 w 534"/>
                <a:gd name="T39" fmla="*/ 54 h 282"/>
                <a:gd name="T40" fmla="*/ 0 w 534"/>
                <a:gd name="T41" fmla="*/ 42 h 282"/>
                <a:gd name="T42" fmla="*/ 6 w 534"/>
                <a:gd name="T43" fmla="*/ 0 h 282"/>
                <a:gd name="T44" fmla="*/ 66 w 534"/>
                <a:gd name="T45" fmla="*/ 6 h 282"/>
                <a:gd name="T46" fmla="*/ 522 w 534"/>
                <a:gd name="T47" fmla="*/ 18 h 282"/>
                <a:gd name="T48" fmla="*/ 522 w 534"/>
                <a:gd name="T49" fmla="*/ 42 h 282"/>
                <a:gd name="T50" fmla="*/ 522 w 534"/>
                <a:gd name="T51" fmla="*/ 54 h 282"/>
                <a:gd name="T52" fmla="*/ 522 w 534"/>
                <a:gd name="T53" fmla="*/ 60 h 28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34"/>
                <a:gd name="T82" fmla="*/ 0 h 282"/>
                <a:gd name="T83" fmla="*/ 534 w 534"/>
                <a:gd name="T84" fmla="*/ 282 h 28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34" h="282">
                  <a:moveTo>
                    <a:pt x="522" y="54"/>
                  </a:moveTo>
                  <a:lnTo>
                    <a:pt x="534" y="144"/>
                  </a:lnTo>
                  <a:lnTo>
                    <a:pt x="534" y="282"/>
                  </a:lnTo>
                  <a:lnTo>
                    <a:pt x="486" y="252"/>
                  </a:lnTo>
                  <a:lnTo>
                    <a:pt x="414" y="276"/>
                  </a:lnTo>
                  <a:lnTo>
                    <a:pt x="396" y="258"/>
                  </a:lnTo>
                  <a:lnTo>
                    <a:pt x="384" y="264"/>
                  </a:lnTo>
                  <a:lnTo>
                    <a:pt x="378" y="258"/>
                  </a:lnTo>
                  <a:lnTo>
                    <a:pt x="366" y="276"/>
                  </a:lnTo>
                  <a:lnTo>
                    <a:pt x="360" y="258"/>
                  </a:lnTo>
                  <a:lnTo>
                    <a:pt x="348" y="270"/>
                  </a:lnTo>
                  <a:lnTo>
                    <a:pt x="330" y="252"/>
                  </a:lnTo>
                  <a:lnTo>
                    <a:pt x="318" y="264"/>
                  </a:lnTo>
                  <a:lnTo>
                    <a:pt x="300" y="240"/>
                  </a:lnTo>
                  <a:lnTo>
                    <a:pt x="276" y="246"/>
                  </a:lnTo>
                  <a:lnTo>
                    <a:pt x="234" y="234"/>
                  </a:lnTo>
                  <a:lnTo>
                    <a:pt x="222" y="216"/>
                  </a:lnTo>
                  <a:lnTo>
                    <a:pt x="204" y="216"/>
                  </a:lnTo>
                  <a:lnTo>
                    <a:pt x="180" y="204"/>
                  </a:lnTo>
                  <a:lnTo>
                    <a:pt x="192" y="54"/>
                  </a:lnTo>
                  <a:lnTo>
                    <a:pt x="0" y="42"/>
                  </a:lnTo>
                  <a:lnTo>
                    <a:pt x="6" y="0"/>
                  </a:lnTo>
                  <a:lnTo>
                    <a:pt x="66" y="6"/>
                  </a:lnTo>
                  <a:lnTo>
                    <a:pt x="522" y="18"/>
                  </a:lnTo>
                  <a:lnTo>
                    <a:pt x="522" y="42"/>
                  </a:lnTo>
                  <a:lnTo>
                    <a:pt x="522" y="54"/>
                  </a:lnTo>
                  <a:lnTo>
                    <a:pt x="522" y="60"/>
                  </a:lnTo>
                </a:path>
              </a:pathLst>
            </a:custGeom>
            <a:noFill/>
            <a:ln w="9525">
              <a:solidFill>
                <a:srgbClr val="000000"/>
              </a:solidFill>
              <a:prstDash val="solid"/>
              <a:round/>
              <a:headEnd/>
              <a:tailEnd/>
            </a:ln>
          </p:spPr>
          <p:txBody>
            <a:bodyPr/>
            <a:lstStyle/>
            <a:p>
              <a:endParaRPr lang="en-US"/>
            </a:p>
          </p:txBody>
        </p:sp>
        <p:sp>
          <p:nvSpPr>
            <p:cNvPr id="15455" name="Freeform 220"/>
            <p:cNvSpPr>
              <a:spLocks/>
            </p:cNvSpPr>
            <p:nvPr/>
          </p:nvSpPr>
          <p:spPr bwMode="auto">
            <a:xfrm>
              <a:off x="1311" y="1350"/>
              <a:ext cx="492" cy="414"/>
            </a:xfrm>
            <a:custGeom>
              <a:avLst/>
              <a:gdLst>
                <a:gd name="T0" fmla="*/ 234 w 492"/>
                <a:gd name="T1" fmla="*/ 372 h 414"/>
                <a:gd name="T2" fmla="*/ 0 w 492"/>
                <a:gd name="T3" fmla="*/ 312 h 414"/>
                <a:gd name="T4" fmla="*/ 0 w 492"/>
                <a:gd name="T5" fmla="*/ 240 h 414"/>
                <a:gd name="T6" fmla="*/ 42 w 492"/>
                <a:gd name="T7" fmla="*/ 186 h 414"/>
                <a:gd name="T8" fmla="*/ 96 w 492"/>
                <a:gd name="T9" fmla="*/ 54 h 414"/>
                <a:gd name="T10" fmla="*/ 108 w 492"/>
                <a:gd name="T11" fmla="*/ 0 h 414"/>
                <a:gd name="T12" fmla="*/ 138 w 492"/>
                <a:gd name="T13" fmla="*/ 6 h 414"/>
                <a:gd name="T14" fmla="*/ 132 w 492"/>
                <a:gd name="T15" fmla="*/ 12 h 414"/>
                <a:gd name="T16" fmla="*/ 162 w 492"/>
                <a:gd name="T17" fmla="*/ 30 h 414"/>
                <a:gd name="T18" fmla="*/ 156 w 492"/>
                <a:gd name="T19" fmla="*/ 66 h 414"/>
                <a:gd name="T20" fmla="*/ 180 w 492"/>
                <a:gd name="T21" fmla="*/ 78 h 414"/>
                <a:gd name="T22" fmla="*/ 210 w 492"/>
                <a:gd name="T23" fmla="*/ 72 h 414"/>
                <a:gd name="T24" fmla="*/ 240 w 492"/>
                <a:gd name="T25" fmla="*/ 90 h 414"/>
                <a:gd name="T26" fmla="*/ 366 w 492"/>
                <a:gd name="T27" fmla="*/ 90 h 414"/>
                <a:gd name="T28" fmla="*/ 474 w 492"/>
                <a:gd name="T29" fmla="*/ 114 h 414"/>
                <a:gd name="T30" fmla="*/ 492 w 492"/>
                <a:gd name="T31" fmla="*/ 150 h 414"/>
                <a:gd name="T32" fmla="*/ 432 w 492"/>
                <a:gd name="T33" fmla="*/ 234 h 414"/>
                <a:gd name="T34" fmla="*/ 444 w 492"/>
                <a:gd name="T35" fmla="*/ 252 h 414"/>
                <a:gd name="T36" fmla="*/ 402 w 492"/>
                <a:gd name="T37" fmla="*/ 414 h 414"/>
                <a:gd name="T38" fmla="*/ 270 w 492"/>
                <a:gd name="T39" fmla="*/ 384 h 414"/>
                <a:gd name="T40" fmla="*/ 234 w 492"/>
                <a:gd name="T41" fmla="*/ 372 h 4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92"/>
                <a:gd name="T64" fmla="*/ 0 h 414"/>
                <a:gd name="T65" fmla="*/ 492 w 492"/>
                <a:gd name="T66" fmla="*/ 414 h 4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92" h="414">
                  <a:moveTo>
                    <a:pt x="234" y="372"/>
                  </a:moveTo>
                  <a:lnTo>
                    <a:pt x="0" y="312"/>
                  </a:lnTo>
                  <a:lnTo>
                    <a:pt x="0" y="240"/>
                  </a:lnTo>
                  <a:lnTo>
                    <a:pt x="42" y="186"/>
                  </a:lnTo>
                  <a:lnTo>
                    <a:pt x="96" y="54"/>
                  </a:lnTo>
                  <a:lnTo>
                    <a:pt x="108" y="0"/>
                  </a:lnTo>
                  <a:lnTo>
                    <a:pt x="138" y="6"/>
                  </a:lnTo>
                  <a:lnTo>
                    <a:pt x="132" y="12"/>
                  </a:lnTo>
                  <a:lnTo>
                    <a:pt x="162" y="30"/>
                  </a:lnTo>
                  <a:lnTo>
                    <a:pt x="156" y="66"/>
                  </a:lnTo>
                  <a:lnTo>
                    <a:pt x="180" y="78"/>
                  </a:lnTo>
                  <a:lnTo>
                    <a:pt x="210" y="72"/>
                  </a:lnTo>
                  <a:lnTo>
                    <a:pt x="240" y="90"/>
                  </a:lnTo>
                  <a:lnTo>
                    <a:pt x="366" y="90"/>
                  </a:lnTo>
                  <a:lnTo>
                    <a:pt x="474" y="114"/>
                  </a:lnTo>
                  <a:lnTo>
                    <a:pt x="492" y="150"/>
                  </a:lnTo>
                  <a:lnTo>
                    <a:pt x="432" y="234"/>
                  </a:lnTo>
                  <a:lnTo>
                    <a:pt x="444" y="252"/>
                  </a:lnTo>
                  <a:lnTo>
                    <a:pt x="402" y="414"/>
                  </a:lnTo>
                  <a:lnTo>
                    <a:pt x="270" y="384"/>
                  </a:lnTo>
                  <a:lnTo>
                    <a:pt x="234" y="372"/>
                  </a:lnTo>
                  <a:close/>
                </a:path>
              </a:pathLst>
            </a:custGeom>
            <a:solidFill>
              <a:srgbClr val="FF8C00"/>
            </a:solidFill>
            <a:ln w="9525">
              <a:solidFill>
                <a:srgbClr val="FF8C00"/>
              </a:solidFill>
              <a:prstDash val="solid"/>
              <a:round/>
              <a:headEnd/>
              <a:tailEnd/>
            </a:ln>
          </p:spPr>
          <p:txBody>
            <a:bodyPr/>
            <a:lstStyle/>
            <a:p>
              <a:endParaRPr lang="en-US"/>
            </a:p>
          </p:txBody>
        </p:sp>
        <p:sp>
          <p:nvSpPr>
            <p:cNvPr id="15456" name="Freeform 221"/>
            <p:cNvSpPr>
              <a:spLocks/>
            </p:cNvSpPr>
            <p:nvPr/>
          </p:nvSpPr>
          <p:spPr bwMode="auto">
            <a:xfrm>
              <a:off x="1311" y="1350"/>
              <a:ext cx="492" cy="414"/>
            </a:xfrm>
            <a:custGeom>
              <a:avLst/>
              <a:gdLst>
                <a:gd name="T0" fmla="*/ 234 w 492"/>
                <a:gd name="T1" fmla="*/ 372 h 414"/>
                <a:gd name="T2" fmla="*/ 0 w 492"/>
                <a:gd name="T3" fmla="*/ 312 h 414"/>
                <a:gd name="T4" fmla="*/ 0 w 492"/>
                <a:gd name="T5" fmla="*/ 240 h 414"/>
                <a:gd name="T6" fmla="*/ 42 w 492"/>
                <a:gd name="T7" fmla="*/ 186 h 414"/>
                <a:gd name="T8" fmla="*/ 96 w 492"/>
                <a:gd name="T9" fmla="*/ 54 h 414"/>
                <a:gd name="T10" fmla="*/ 108 w 492"/>
                <a:gd name="T11" fmla="*/ 0 h 414"/>
                <a:gd name="T12" fmla="*/ 138 w 492"/>
                <a:gd name="T13" fmla="*/ 6 h 414"/>
                <a:gd name="T14" fmla="*/ 132 w 492"/>
                <a:gd name="T15" fmla="*/ 12 h 414"/>
                <a:gd name="T16" fmla="*/ 162 w 492"/>
                <a:gd name="T17" fmla="*/ 30 h 414"/>
                <a:gd name="T18" fmla="*/ 156 w 492"/>
                <a:gd name="T19" fmla="*/ 66 h 414"/>
                <a:gd name="T20" fmla="*/ 180 w 492"/>
                <a:gd name="T21" fmla="*/ 78 h 414"/>
                <a:gd name="T22" fmla="*/ 210 w 492"/>
                <a:gd name="T23" fmla="*/ 72 h 414"/>
                <a:gd name="T24" fmla="*/ 240 w 492"/>
                <a:gd name="T25" fmla="*/ 90 h 414"/>
                <a:gd name="T26" fmla="*/ 366 w 492"/>
                <a:gd name="T27" fmla="*/ 90 h 414"/>
                <a:gd name="T28" fmla="*/ 474 w 492"/>
                <a:gd name="T29" fmla="*/ 114 h 414"/>
                <a:gd name="T30" fmla="*/ 492 w 492"/>
                <a:gd name="T31" fmla="*/ 150 h 414"/>
                <a:gd name="T32" fmla="*/ 432 w 492"/>
                <a:gd name="T33" fmla="*/ 234 h 414"/>
                <a:gd name="T34" fmla="*/ 444 w 492"/>
                <a:gd name="T35" fmla="*/ 252 h 414"/>
                <a:gd name="T36" fmla="*/ 402 w 492"/>
                <a:gd name="T37" fmla="*/ 414 h 414"/>
                <a:gd name="T38" fmla="*/ 270 w 492"/>
                <a:gd name="T39" fmla="*/ 384 h 414"/>
                <a:gd name="T40" fmla="*/ 234 w 492"/>
                <a:gd name="T41" fmla="*/ 372 h 414"/>
                <a:gd name="T42" fmla="*/ 234 w 492"/>
                <a:gd name="T43" fmla="*/ 378 h 4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2"/>
                <a:gd name="T67" fmla="*/ 0 h 414"/>
                <a:gd name="T68" fmla="*/ 492 w 492"/>
                <a:gd name="T69" fmla="*/ 414 h 4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2" h="414">
                  <a:moveTo>
                    <a:pt x="234" y="372"/>
                  </a:moveTo>
                  <a:lnTo>
                    <a:pt x="0" y="312"/>
                  </a:lnTo>
                  <a:lnTo>
                    <a:pt x="0" y="240"/>
                  </a:lnTo>
                  <a:lnTo>
                    <a:pt x="42" y="186"/>
                  </a:lnTo>
                  <a:lnTo>
                    <a:pt x="96" y="54"/>
                  </a:lnTo>
                  <a:lnTo>
                    <a:pt x="108" y="0"/>
                  </a:lnTo>
                  <a:lnTo>
                    <a:pt x="138" y="6"/>
                  </a:lnTo>
                  <a:lnTo>
                    <a:pt x="132" y="12"/>
                  </a:lnTo>
                  <a:lnTo>
                    <a:pt x="162" y="30"/>
                  </a:lnTo>
                  <a:lnTo>
                    <a:pt x="156" y="66"/>
                  </a:lnTo>
                  <a:lnTo>
                    <a:pt x="180" y="78"/>
                  </a:lnTo>
                  <a:lnTo>
                    <a:pt x="210" y="72"/>
                  </a:lnTo>
                  <a:lnTo>
                    <a:pt x="240" y="90"/>
                  </a:lnTo>
                  <a:lnTo>
                    <a:pt x="366" y="90"/>
                  </a:lnTo>
                  <a:lnTo>
                    <a:pt x="474" y="114"/>
                  </a:lnTo>
                  <a:lnTo>
                    <a:pt x="492" y="150"/>
                  </a:lnTo>
                  <a:lnTo>
                    <a:pt x="432" y="234"/>
                  </a:lnTo>
                  <a:lnTo>
                    <a:pt x="444" y="252"/>
                  </a:lnTo>
                  <a:lnTo>
                    <a:pt x="402" y="414"/>
                  </a:lnTo>
                  <a:lnTo>
                    <a:pt x="270" y="384"/>
                  </a:lnTo>
                  <a:lnTo>
                    <a:pt x="234" y="372"/>
                  </a:lnTo>
                  <a:lnTo>
                    <a:pt x="234" y="378"/>
                  </a:lnTo>
                </a:path>
              </a:pathLst>
            </a:custGeom>
            <a:noFill/>
            <a:ln w="9525">
              <a:solidFill>
                <a:srgbClr val="000000"/>
              </a:solidFill>
              <a:prstDash val="solid"/>
              <a:round/>
              <a:headEnd/>
              <a:tailEnd/>
            </a:ln>
          </p:spPr>
          <p:txBody>
            <a:bodyPr/>
            <a:lstStyle/>
            <a:p>
              <a:endParaRPr lang="en-US"/>
            </a:p>
          </p:txBody>
        </p:sp>
        <p:sp>
          <p:nvSpPr>
            <p:cNvPr id="15457" name="Freeform 222"/>
            <p:cNvSpPr>
              <a:spLocks/>
            </p:cNvSpPr>
            <p:nvPr/>
          </p:nvSpPr>
          <p:spPr bwMode="auto">
            <a:xfrm>
              <a:off x="3801" y="1776"/>
              <a:ext cx="360" cy="228"/>
            </a:xfrm>
            <a:custGeom>
              <a:avLst/>
              <a:gdLst>
                <a:gd name="T0" fmla="*/ 42 w 360"/>
                <a:gd name="T1" fmla="*/ 30 h 228"/>
                <a:gd name="T2" fmla="*/ 48 w 360"/>
                <a:gd name="T3" fmla="*/ 48 h 228"/>
                <a:gd name="T4" fmla="*/ 294 w 360"/>
                <a:gd name="T5" fmla="*/ 0 h 228"/>
                <a:gd name="T6" fmla="*/ 324 w 360"/>
                <a:gd name="T7" fmla="*/ 30 h 228"/>
                <a:gd name="T8" fmla="*/ 342 w 360"/>
                <a:gd name="T9" fmla="*/ 42 h 228"/>
                <a:gd name="T10" fmla="*/ 324 w 360"/>
                <a:gd name="T11" fmla="*/ 72 h 228"/>
                <a:gd name="T12" fmla="*/ 330 w 360"/>
                <a:gd name="T13" fmla="*/ 102 h 228"/>
                <a:gd name="T14" fmla="*/ 360 w 360"/>
                <a:gd name="T15" fmla="*/ 132 h 228"/>
                <a:gd name="T16" fmla="*/ 330 w 360"/>
                <a:gd name="T17" fmla="*/ 168 h 228"/>
                <a:gd name="T18" fmla="*/ 306 w 360"/>
                <a:gd name="T19" fmla="*/ 180 h 228"/>
                <a:gd name="T20" fmla="*/ 288 w 360"/>
                <a:gd name="T21" fmla="*/ 180 h 228"/>
                <a:gd name="T22" fmla="*/ 90 w 360"/>
                <a:gd name="T23" fmla="*/ 222 h 228"/>
                <a:gd name="T24" fmla="*/ 78 w 360"/>
                <a:gd name="T25" fmla="*/ 222 h 228"/>
                <a:gd name="T26" fmla="*/ 30 w 360"/>
                <a:gd name="T27" fmla="*/ 228 h 228"/>
                <a:gd name="T28" fmla="*/ 18 w 360"/>
                <a:gd name="T29" fmla="*/ 156 h 228"/>
                <a:gd name="T30" fmla="*/ 18 w 360"/>
                <a:gd name="T31" fmla="*/ 144 h 228"/>
                <a:gd name="T32" fmla="*/ 0 w 360"/>
                <a:gd name="T33" fmla="*/ 54 h 228"/>
                <a:gd name="T34" fmla="*/ 42 w 360"/>
                <a:gd name="T35" fmla="*/ 30 h 2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28"/>
                <a:gd name="T56" fmla="*/ 360 w 360"/>
                <a:gd name="T57" fmla="*/ 228 h 2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28">
                  <a:moveTo>
                    <a:pt x="42" y="30"/>
                  </a:moveTo>
                  <a:lnTo>
                    <a:pt x="48" y="48"/>
                  </a:lnTo>
                  <a:lnTo>
                    <a:pt x="294" y="0"/>
                  </a:lnTo>
                  <a:lnTo>
                    <a:pt x="324" y="30"/>
                  </a:lnTo>
                  <a:lnTo>
                    <a:pt x="342" y="42"/>
                  </a:lnTo>
                  <a:lnTo>
                    <a:pt x="324" y="72"/>
                  </a:lnTo>
                  <a:lnTo>
                    <a:pt x="330" y="102"/>
                  </a:lnTo>
                  <a:lnTo>
                    <a:pt x="360" y="132"/>
                  </a:lnTo>
                  <a:lnTo>
                    <a:pt x="330" y="168"/>
                  </a:lnTo>
                  <a:lnTo>
                    <a:pt x="306" y="180"/>
                  </a:lnTo>
                  <a:lnTo>
                    <a:pt x="288" y="180"/>
                  </a:lnTo>
                  <a:lnTo>
                    <a:pt x="90" y="222"/>
                  </a:lnTo>
                  <a:lnTo>
                    <a:pt x="78" y="222"/>
                  </a:lnTo>
                  <a:lnTo>
                    <a:pt x="30" y="228"/>
                  </a:lnTo>
                  <a:lnTo>
                    <a:pt x="18" y="156"/>
                  </a:lnTo>
                  <a:lnTo>
                    <a:pt x="18" y="144"/>
                  </a:lnTo>
                  <a:lnTo>
                    <a:pt x="0" y="54"/>
                  </a:lnTo>
                  <a:lnTo>
                    <a:pt x="42" y="30"/>
                  </a:lnTo>
                  <a:close/>
                </a:path>
              </a:pathLst>
            </a:custGeom>
            <a:solidFill>
              <a:srgbClr val="FF4500"/>
            </a:solidFill>
            <a:ln w="9525">
              <a:solidFill>
                <a:srgbClr val="FF4500"/>
              </a:solidFill>
              <a:prstDash val="solid"/>
              <a:round/>
              <a:headEnd/>
              <a:tailEnd/>
            </a:ln>
          </p:spPr>
          <p:txBody>
            <a:bodyPr/>
            <a:lstStyle/>
            <a:p>
              <a:endParaRPr lang="en-US"/>
            </a:p>
          </p:txBody>
        </p:sp>
        <p:sp>
          <p:nvSpPr>
            <p:cNvPr id="15458" name="Freeform 223"/>
            <p:cNvSpPr>
              <a:spLocks/>
            </p:cNvSpPr>
            <p:nvPr/>
          </p:nvSpPr>
          <p:spPr bwMode="auto">
            <a:xfrm>
              <a:off x="3801" y="1776"/>
              <a:ext cx="360" cy="228"/>
            </a:xfrm>
            <a:custGeom>
              <a:avLst/>
              <a:gdLst>
                <a:gd name="T0" fmla="*/ 42 w 360"/>
                <a:gd name="T1" fmla="*/ 30 h 228"/>
                <a:gd name="T2" fmla="*/ 48 w 360"/>
                <a:gd name="T3" fmla="*/ 48 h 228"/>
                <a:gd name="T4" fmla="*/ 294 w 360"/>
                <a:gd name="T5" fmla="*/ 0 h 228"/>
                <a:gd name="T6" fmla="*/ 324 w 360"/>
                <a:gd name="T7" fmla="*/ 30 h 228"/>
                <a:gd name="T8" fmla="*/ 342 w 360"/>
                <a:gd name="T9" fmla="*/ 42 h 228"/>
                <a:gd name="T10" fmla="*/ 324 w 360"/>
                <a:gd name="T11" fmla="*/ 72 h 228"/>
                <a:gd name="T12" fmla="*/ 330 w 360"/>
                <a:gd name="T13" fmla="*/ 102 h 228"/>
                <a:gd name="T14" fmla="*/ 360 w 360"/>
                <a:gd name="T15" fmla="*/ 132 h 228"/>
                <a:gd name="T16" fmla="*/ 330 w 360"/>
                <a:gd name="T17" fmla="*/ 168 h 228"/>
                <a:gd name="T18" fmla="*/ 306 w 360"/>
                <a:gd name="T19" fmla="*/ 180 h 228"/>
                <a:gd name="T20" fmla="*/ 288 w 360"/>
                <a:gd name="T21" fmla="*/ 180 h 228"/>
                <a:gd name="T22" fmla="*/ 90 w 360"/>
                <a:gd name="T23" fmla="*/ 222 h 228"/>
                <a:gd name="T24" fmla="*/ 78 w 360"/>
                <a:gd name="T25" fmla="*/ 222 h 228"/>
                <a:gd name="T26" fmla="*/ 30 w 360"/>
                <a:gd name="T27" fmla="*/ 228 h 228"/>
                <a:gd name="T28" fmla="*/ 18 w 360"/>
                <a:gd name="T29" fmla="*/ 156 h 228"/>
                <a:gd name="T30" fmla="*/ 18 w 360"/>
                <a:gd name="T31" fmla="*/ 144 h 228"/>
                <a:gd name="T32" fmla="*/ 0 w 360"/>
                <a:gd name="T33" fmla="*/ 54 h 228"/>
                <a:gd name="T34" fmla="*/ 42 w 360"/>
                <a:gd name="T35" fmla="*/ 30 h 228"/>
                <a:gd name="T36" fmla="*/ 42 w 360"/>
                <a:gd name="T37" fmla="*/ 36 h 2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28"/>
                <a:gd name="T59" fmla="*/ 360 w 360"/>
                <a:gd name="T60" fmla="*/ 228 h 2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28">
                  <a:moveTo>
                    <a:pt x="42" y="30"/>
                  </a:moveTo>
                  <a:lnTo>
                    <a:pt x="48" y="48"/>
                  </a:lnTo>
                  <a:lnTo>
                    <a:pt x="294" y="0"/>
                  </a:lnTo>
                  <a:lnTo>
                    <a:pt x="324" y="30"/>
                  </a:lnTo>
                  <a:lnTo>
                    <a:pt x="342" y="42"/>
                  </a:lnTo>
                  <a:lnTo>
                    <a:pt x="324" y="72"/>
                  </a:lnTo>
                  <a:lnTo>
                    <a:pt x="330" y="102"/>
                  </a:lnTo>
                  <a:lnTo>
                    <a:pt x="360" y="132"/>
                  </a:lnTo>
                  <a:lnTo>
                    <a:pt x="330" y="168"/>
                  </a:lnTo>
                  <a:lnTo>
                    <a:pt x="306" y="180"/>
                  </a:lnTo>
                  <a:lnTo>
                    <a:pt x="288" y="180"/>
                  </a:lnTo>
                  <a:lnTo>
                    <a:pt x="90" y="222"/>
                  </a:lnTo>
                  <a:lnTo>
                    <a:pt x="78" y="222"/>
                  </a:lnTo>
                  <a:lnTo>
                    <a:pt x="30" y="228"/>
                  </a:lnTo>
                  <a:lnTo>
                    <a:pt x="18" y="156"/>
                  </a:lnTo>
                  <a:lnTo>
                    <a:pt x="18" y="144"/>
                  </a:lnTo>
                  <a:lnTo>
                    <a:pt x="0" y="54"/>
                  </a:lnTo>
                  <a:lnTo>
                    <a:pt x="42" y="30"/>
                  </a:lnTo>
                  <a:lnTo>
                    <a:pt x="42" y="36"/>
                  </a:lnTo>
                </a:path>
              </a:pathLst>
            </a:custGeom>
            <a:noFill/>
            <a:ln w="9525">
              <a:solidFill>
                <a:srgbClr val="000000"/>
              </a:solidFill>
              <a:prstDash val="solid"/>
              <a:round/>
              <a:headEnd/>
              <a:tailEnd/>
            </a:ln>
          </p:spPr>
          <p:txBody>
            <a:bodyPr/>
            <a:lstStyle/>
            <a:p>
              <a:endParaRPr lang="en-US"/>
            </a:p>
          </p:txBody>
        </p:sp>
        <p:sp>
          <p:nvSpPr>
            <p:cNvPr id="15459" name="Freeform 224"/>
            <p:cNvSpPr>
              <a:spLocks/>
            </p:cNvSpPr>
            <p:nvPr/>
          </p:nvSpPr>
          <p:spPr bwMode="auto">
            <a:xfrm>
              <a:off x="4299" y="1722"/>
              <a:ext cx="48" cy="54"/>
            </a:xfrm>
            <a:custGeom>
              <a:avLst/>
              <a:gdLst>
                <a:gd name="T0" fmla="*/ 48 w 48"/>
                <a:gd name="T1" fmla="*/ 30 h 54"/>
                <a:gd name="T2" fmla="*/ 36 w 48"/>
                <a:gd name="T3" fmla="*/ 42 h 54"/>
                <a:gd name="T4" fmla="*/ 30 w 48"/>
                <a:gd name="T5" fmla="*/ 24 h 54"/>
                <a:gd name="T6" fmla="*/ 30 w 48"/>
                <a:gd name="T7" fmla="*/ 48 h 54"/>
                <a:gd name="T8" fmla="*/ 6 w 48"/>
                <a:gd name="T9" fmla="*/ 54 h 54"/>
                <a:gd name="T10" fmla="*/ 0 w 48"/>
                <a:gd name="T11" fmla="*/ 6 h 54"/>
                <a:gd name="T12" fmla="*/ 18 w 48"/>
                <a:gd name="T13" fmla="*/ 0 h 54"/>
                <a:gd name="T14" fmla="*/ 42 w 48"/>
                <a:gd name="T15" fmla="*/ 24 h 54"/>
                <a:gd name="T16" fmla="*/ 48 w 48"/>
                <a:gd name="T17" fmla="*/ 3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54"/>
                <a:gd name="T29" fmla="*/ 48 w 48"/>
                <a:gd name="T30" fmla="*/ 54 h 5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54">
                  <a:moveTo>
                    <a:pt x="48" y="30"/>
                  </a:moveTo>
                  <a:lnTo>
                    <a:pt x="36" y="42"/>
                  </a:lnTo>
                  <a:lnTo>
                    <a:pt x="30" y="24"/>
                  </a:lnTo>
                  <a:lnTo>
                    <a:pt x="30" y="48"/>
                  </a:lnTo>
                  <a:lnTo>
                    <a:pt x="6" y="54"/>
                  </a:lnTo>
                  <a:lnTo>
                    <a:pt x="0" y="6"/>
                  </a:lnTo>
                  <a:lnTo>
                    <a:pt x="18" y="0"/>
                  </a:lnTo>
                  <a:lnTo>
                    <a:pt x="42" y="24"/>
                  </a:lnTo>
                  <a:lnTo>
                    <a:pt x="48" y="30"/>
                  </a:lnTo>
                  <a:close/>
                </a:path>
              </a:pathLst>
            </a:custGeom>
            <a:solidFill>
              <a:srgbClr val="FF8C00"/>
            </a:solidFill>
            <a:ln w="9525">
              <a:solidFill>
                <a:srgbClr val="FF8C00"/>
              </a:solidFill>
              <a:prstDash val="solid"/>
              <a:round/>
              <a:headEnd/>
              <a:tailEnd/>
            </a:ln>
          </p:spPr>
          <p:txBody>
            <a:bodyPr/>
            <a:lstStyle/>
            <a:p>
              <a:endParaRPr lang="en-US"/>
            </a:p>
          </p:txBody>
        </p:sp>
        <p:sp>
          <p:nvSpPr>
            <p:cNvPr id="15460" name="Freeform 225"/>
            <p:cNvSpPr>
              <a:spLocks/>
            </p:cNvSpPr>
            <p:nvPr/>
          </p:nvSpPr>
          <p:spPr bwMode="auto">
            <a:xfrm>
              <a:off x="4299" y="1722"/>
              <a:ext cx="48" cy="54"/>
            </a:xfrm>
            <a:custGeom>
              <a:avLst/>
              <a:gdLst>
                <a:gd name="T0" fmla="*/ 48 w 48"/>
                <a:gd name="T1" fmla="*/ 30 h 54"/>
                <a:gd name="T2" fmla="*/ 36 w 48"/>
                <a:gd name="T3" fmla="*/ 42 h 54"/>
                <a:gd name="T4" fmla="*/ 30 w 48"/>
                <a:gd name="T5" fmla="*/ 24 h 54"/>
                <a:gd name="T6" fmla="*/ 30 w 48"/>
                <a:gd name="T7" fmla="*/ 48 h 54"/>
                <a:gd name="T8" fmla="*/ 6 w 48"/>
                <a:gd name="T9" fmla="*/ 54 h 54"/>
                <a:gd name="T10" fmla="*/ 0 w 48"/>
                <a:gd name="T11" fmla="*/ 6 h 54"/>
                <a:gd name="T12" fmla="*/ 18 w 48"/>
                <a:gd name="T13" fmla="*/ 0 h 54"/>
                <a:gd name="T14" fmla="*/ 42 w 48"/>
                <a:gd name="T15" fmla="*/ 24 h 54"/>
                <a:gd name="T16" fmla="*/ 48 w 48"/>
                <a:gd name="T17" fmla="*/ 30 h 54"/>
                <a:gd name="T18" fmla="*/ 48 w 48"/>
                <a:gd name="T19" fmla="*/ 36 h 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54"/>
                <a:gd name="T32" fmla="*/ 48 w 48"/>
                <a:gd name="T33" fmla="*/ 54 h 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54">
                  <a:moveTo>
                    <a:pt x="48" y="30"/>
                  </a:moveTo>
                  <a:lnTo>
                    <a:pt x="36" y="42"/>
                  </a:lnTo>
                  <a:lnTo>
                    <a:pt x="30" y="24"/>
                  </a:lnTo>
                  <a:lnTo>
                    <a:pt x="30" y="48"/>
                  </a:lnTo>
                  <a:lnTo>
                    <a:pt x="6" y="54"/>
                  </a:lnTo>
                  <a:lnTo>
                    <a:pt x="0" y="6"/>
                  </a:lnTo>
                  <a:lnTo>
                    <a:pt x="18" y="0"/>
                  </a:lnTo>
                  <a:lnTo>
                    <a:pt x="42" y="24"/>
                  </a:lnTo>
                  <a:lnTo>
                    <a:pt x="48" y="30"/>
                  </a:lnTo>
                  <a:lnTo>
                    <a:pt x="48" y="36"/>
                  </a:lnTo>
                </a:path>
              </a:pathLst>
            </a:custGeom>
            <a:noFill/>
            <a:ln w="9525">
              <a:solidFill>
                <a:srgbClr val="000000"/>
              </a:solidFill>
              <a:prstDash val="solid"/>
              <a:round/>
              <a:headEnd/>
              <a:tailEnd/>
            </a:ln>
          </p:spPr>
          <p:txBody>
            <a:bodyPr/>
            <a:lstStyle/>
            <a:p>
              <a:endParaRPr lang="en-US"/>
            </a:p>
          </p:txBody>
        </p:sp>
        <p:sp>
          <p:nvSpPr>
            <p:cNvPr id="15461" name="Freeform 226"/>
            <p:cNvSpPr>
              <a:spLocks/>
            </p:cNvSpPr>
            <p:nvPr/>
          </p:nvSpPr>
          <p:spPr bwMode="auto">
            <a:xfrm>
              <a:off x="3717" y="2364"/>
              <a:ext cx="312" cy="240"/>
            </a:xfrm>
            <a:custGeom>
              <a:avLst/>
              <a:gdLst>
                <a:gd name="T0" fmla="*/ 312 w 312"/>
                <a:gd name="T1" fmla="*/ 72 h 240"/>
                <a:gd name="T2" fmla="*/ 276 w 312"/>
                <a:gd name="T3" fmla="*/ 120 h 240"/>
                <a:gd name="T4" fmla="*/ 282 w 312"/>
                <a:gd name="T5" fmla="*/ 132 h 240"/>
                <a:gd name="T6" fmla="*/ 246 w 312"/>
                <a:gd name="T7" fmla="*/ 174 h 240"/>
                <a:gd name="T8" fmla="*/ 240 w 312"/>
                <a:gd name="T9" fmla="*/ 168 h 240"/>
                <a:gd name="T10" fmla="*/ 240 w 312"/>
                <a:gd name="T11" fmla="*/ 180 h 240"/>
                <a:gd name="T12" fmla="*/ 204 w 312"/>
                <a:gd name="T13" fmla="*/ 198 h 240"/>
                <a:gd name="T14" fmla="*/ 204 w 312"/>
                <a:gd name="T15" fmla="*/ 216 h 240"/>
                <a:gd name="T16" fmla="*/ 186 w 312"/>
                <a:gd name="T17" fmla="*/ 204 h 240"/>
                <a:gd name="T18" fmla="*/ 198 w 312"/>
                <a:gd name="T19" fmla="*/ 222 h 240"/>
                <a:gd name="T20" fmla="*/ 186 w 312"/>
                <a:gd name="T21" fmla="*/ 240 h 240"/>
                <a:gd name="T22" fmla="*/ 168 w 312"/>
                <a:gd name="T23" fmla="*/ 234 h 240"/>
                <a:gd name="T24" fmla="*/ 138 w 312"/>
                <a:gd name="T25" fmla="*/ 168 h 240"/>
                <a:gd name="T26" fmla="*/ 60 w 312"/>
                <a:gd name="T27" fmla="*/ 108 h 240"/>
                <a:gd name="T28" fmla="*/ 30 w 312"/>
                <a:gd name="T29" fmla="*/ 72 h 240"/>
                <a:gd name="T30" fmla="*/ 0 w 312"/>
                <a:gd name="T31" fmla="*/ 54 h 240"/>
                <a:gd name="T32" fmla="*/ 12 w 312"/>
                <a:gd name="T33" fmla="*/ 30 h 240"/>
                <a:gd name="T34" fmla="*/ 54 w 312"/>
                <a:gd name="T35" fmla="*/ 6 h 240"/>
                <a:gd name="T36" fmla="*/ 144 w 312"/>
                <a:gd name="T37" fmla="*/ 0 h 240"/>
                <a:gd name="T38" fmla="*/ 162 w 312"/>
                <a:gd name="T39" fmla="*/ 24 h 240"/>
                <a:gd name="T40" fmla="*/ 228 w 312"/>
                <a:gd name="T41" fmla="*/ 12 h 240"/>
                <a:gd name="T42" fmla="*/ 306 w 312"/>
                <a:gd name="T43" fmla="*/ 66 h 240"/>
                <a:gd name="T44" fmla="*/ 312 w 312"/>
                <a:gd name="T45" fmla="*/ 72 h 2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12"/>
                <a:gd name="T70" fmla="*/ 0 h 240"/>
                <a:gd name="T71" fmla="*/ 312 w 312"/>
                <a:gd name="T72" fmla="*/ 240 h 24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12" h="240">
                  <a:moveTo>
                    <a:pt x="312" y="72"/>
                  </a:moveTo>
                  <a:lnTo>
                    <a:pt x="276" y="120"/>
                  </a:lnTo>
                  <a:lnTo>
                    <a:pt x="282" y="132"/>
                  </a:lnTo>
                  <a:lnTo>
                    <a:pt x="246" y="174"/>
                  </a:lnTo>
                  <a:lnTo>
                    <a:pt x="240" y="168"/>
                  </a:lnTo>
                  <a:lnTo>
                    <a:pt x="240" y="180"/>
                  </a:lnTo>
                  <a:lnTo>
                    <a:pt x="204" y="198"/>
                  </a:lnTo>
                  <a:lnTo>
                    <a:pt x="204" y="216"/>
                  </a:lnTo>
                  <a:lnTo>
                    <a:pt x="186" y="204"/>
                  </a:lnTo>
                  <a:lnTo>
                    <a:pt x="198" y="222"/>
                  </a:lnTo>
                  <a:lnTo>
                    <a:pt x="186" y="240"/>
                  </a:lnTo>
                  <a:lnTo>
                    <a:pt x="168" y="234"/>
                  </a:lnTo>
                  <a:lnTo>
                    <a:pt x="138" y="168"/>
                  </a:lnTo>
                  <a:lnTo>
                    <a:pt x="60" y="108"/>
                  </a:lnTo>
                  <a:lnTo>
                    <a:pt x="30" y="72"/>
                  </a:lnTo>
                  <a:lnTo>
                    <a:pt x="0" y="54"/>
                  </a:lnTo>
                  <a:lnTo>
                    <a:pt x="12" y="30"/>
                  </a:lnTo>
                  <a:lnTo>
                    <a:pt x="54" y="6"/>
                  </a:lnTo>
                  <a:lnTo>
                    <a:pt x="144" y="0"/>
                  </a:lnTo>
                  <a:lnTo>
                    <a:pt x="162" y="24"/>
                  </a:lnTo>
                  <a:lnTo>
                    <a:pt x="228" y="12"/>
                  </a:lnTo>
                  <a:lnTo>
                    <a:pt x="306" y="66"/>
                  </a:lnTo>
                  <a:lnTo>
                    <a:pt x="312" y="72"/>
                  </a:lnTo>
                  <a:close/>
                </a:path>
              </a:pathLst>
            </a:custGeom>
            <a:solidFill>
              <a:srgbClr val="B22222"/>
            </a:solidFill>
            <a:ln w="9525">
              <a:solidFill>
                <a:srgbClr val="B22222"/>
              </a:solidFill>
              <a:prstDash val="solid"/>
              <a:round/>
              <a:headEnd/>
              <a:tailEnd/>
            </a:ln>
          </p:spPr>
          <p:txBody>
            <a:bodyPr/>
            <a:lstStyle/>
            <a:p>
              <a:endParaRPr lang="en-US"/>
            </a:p>
          </p:txBody>
        </p:sp>
        <p:sp>
          <p:nvSpPr>
            <p:cNvPr id="15462" name="Freeform 227"/>
            <p:cNvSpPr>
              <a:spLocks/>
            </p:cNvSpPr>
            <p:nvPr/>
          </p:nvSpPr>
          <p:spPr bwMode="auto">
            <a:xfrm>
              <a:off x="3717" y="2364"/>
              <a:ext cx="312" cy="240"/>
            </a:xfrm>
            <a:custGeom>
              <a:avLst/>
              <a:gdLst>
                <a:gd name="T0" fmla="*/ 312 w 312"/>
                <a:gd name="T1" fmla="*/ 72 h 240"/>
                <a:gd name="T2" fmla="*/ 276 w 312"/>
                <a:gd name="T3" fmla="*/ 120 h 240"/>
                <a:gd name="T4" fmla="*/ 282 w 312"/>
                <a:gd name="T5" fmla="*/ 132 h 240"/>
                <a:gd name="T6" fmla="*/ 246 w 312"/>
                <a:gd name="T7" fmla="*/ 174 h 240"/>
                <a:gd name="T8" fmla="*/ 240 w 312"/>
                <a:gd name="T9" fmla="*/ 168 h 240"/>
                <a:gd name="T10" fmla="*/ 240 w 312"/>
                <a:gd name="T11" fmla="*/ 180 h 240"/>
                <a:gd name="T12" fmla="*/ 204 w 312"/>
                <a:gd name="T13" fmla="*/ 198 h 240"/>
                <a:gd name="T14" fmla="*/ 204 w 312"/>
                <a:gd name="T15" fmla="*/ 216 h 240"/>
                <a:gd name="T16" fmla="*/ 186 w 312"/>
                <a:gd name="T17" fmla="*/ 204 h 240"/>
                <a:gd name="T18" fmla="*/ 198 w 312"/>
                <a:gd name="T19" fmla="*/ 222 h 240"/>
                <a:gd name="T20" fmla="*/ 186 w 312"/>
                <a:gd name="T21" fmla="*/ 240 h 240"/>
                <a:gd name="T22" fmla="*/ 168 w 312"/>
                <a:gd name="T23" fmla="*/ 234 h 240"/>
                <a:gd name="T24" fmla="*/ 138 w 312"/>
                <a:gd name="T25" fmla="*/ 168 h 240"/>
                <a:gd name="T26" fmla="*/ 60 w 312"/>
                <a:gd name="T27" fmla="*/ 108 h 240"/>
                <a:gd name="T28" fmla="*/ 30 w 312"/>
                <a:gd name="T29" fmla="*/ 72 h 240"/>
                <a:gd name="T30" fmla="*/ 0 w 312"/>
                <a:gd name="T31" fmla="*/ 54 h 240"/>
                <a:gd name="T32" fmla="*/ 12 w 312"/>
                <a:gd name="T33" fmla="*/ 30 h 240"/>
                <a:gd name="T34" fmla="*/ 54 w 312"/>
                <a:gd name="T35" fmla="*/ 6 h 240"/>
                <a:gd name="T36" fmla="*/ 144 w 312"/>
                <a:gd name="T37" fmla="*/ 0 h 240"/>
                <a:gd name="T38" fmla="*/ 162 w 312"/>
                <a:gd name="T39" fmla="*/ 24 h 240"/>
                <a:gd name="T40" fmla="*/ 228 w 312"/>
                <a:gd name="T41" fmla="*/ 12 h 240"/>
                <a:gd name="T42" fmla="*/ 306 w 312"/>
                <a:gd name="T43" fmla="*/ 66 h 240"/>
                <a:gd name="T44" fmla="*/ 312 w 312"/>
                <a:gd name="T45" fmla="*/ 72 h 240"/>
                <a:gd name="T46" fmla="*/ 312 w 312"/>
                <a:gd name="T47" fmla="*/ 78 h 2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12"/>
                <a:gd name="T73" fmla="*/ 0 h 240"/>
                <a:gd name="T74" fmla="*/ 312 w 312"/>
                <a:gd name="T75" fmla="*/ 240 h 24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12" h="240">
                  <a:moveTo>
                    <a:pt x="312" y="72"/>
                  </a:moveTo>
                  <a:lnTo>
                    <a:pt x="276" y="120"/>
                  </a:lnTo>
                  <a:lnTo>
                    <a:pt x="282" y="132"/>
                  </a:lnTo>
                  <a:lnTo>
                    <a:pt x="246" y="174"/>
                  </a:lnTo>
                  <a:lnTo>
                    <a:pt x="240" y="168"/>
                  </a:lnTo>
                  <a:lnTo>
                    <a:pt x="240" y="180"/>
                  </a:lnTo>
                  <a:lnTo>
                    <a:pt x="204" y="198"/>
                  </a:lnTo>
                  <a:lnTo>
                    <a:pt x="204" y="216"/>
                  </a:lnTo>
                  <a:lnTo>
                    <a:pt x="186" y="204"/>
                  </a:lnTo>
                  <a:lnTo>
                    <a:pt x="198" y="222"/>
                  </a:lnTo>
                  <a:lnTo>
                    <a:pt x="186" y="240"/>
                  </a:lnTo>
                  <a:lnTo>
                    <a:pt x="168" y="234"/>
                  </a:lnTo>
                  <a:lnTo>
                    <a:pt x="138" y="168"/>
                  </a:lnTo>
                  <a:lnTo>
                    <a:pt x="60" y="108"/>
                  </a:lnTo>
                  <a:lnTo>
                    <a:pt x="30" y="72"/>
                  </a:lnTo>
                  <a:lnTo>
                    <a:pt x="0" y="54"/>
                  </a:lnTo>
                  <a:lnTo>
                    <a:pt x="12" y="30"/>
                  </a:lnTo>
                  <a:lnTo>
                    <a:pt x="54" y="6"/>
                  </a:lnTo>
                  <a:lnTo>
                    <a:pt x="144" y="0"/>
                  </a:lnTo>
                  <a:lnTo>
                    <a:pt x="162" y="24"/>
                  </a:lnTo>
                  <a:lnTo>
                    <a:pt x="228" y="12"/>
                  </a:lnTo>
                  <a:lnTo>
                    <a:pt x="306" y="66"/>
                  </a:lnTo>
                  <a:lnTo>
                    <a:pt x="312" y="72"/>
                  </a:lnTo>
                  <a:lnTo>
                    <a:pt x="312" y="78"/>
                  </a:lnTo>
                </a:path>
              </a:pathLst>
            </a:custGeom>
            <a:noFill/>
            <a:ln w="9525">
              <a:solidFill>
                <a:srgbClr val="000000"/>
              </a:solidFill>
              <a:prstDash val="solid"/>
              <a:round/>
              <a:headEnd/>
              <a:tailEnd/>
            </a:ln>
          </p:spPr>
          <p:txBody>
            <a:bodyPr/>
            <a:lstStyle/>
            <a:p>
              <a:endParaRPr lang="en-US"/>
            </a:p>
          </p:txBody>
        </p:sp>
        <p:sp>
          <p:nvSpPr>
            <p:cNvPr id="15463" name="Freeform 228"/>
            <p:cNvSpPr>
              <a:spLocks/>
            </p:cNvSpPr>
            <p:nvPr/>
          </p:nvSpPr>
          <p:spPr bwMode="auto">
            <a:xfrm>
              <a:off x="2457" y="1578"/>
              <a:ext cx="432" cy="288"/>
            </a:xfrm>
            <a:custGeom>
              <a:avLst/>
              <a:gdLst>
                <a:gd name="T0" fmla="*/ 432 w 432"/>
                <a:gd name="T1" fmla="*/ 204 h 288"/>
                <a:gd name="T2" fmla="*/ 426 w 432"/>
                <a:gd name="T3" fmla="*/ 210 h 288"/>
                <a:gd name="T4" fmla="*/ 432 w 432"/>
                <a:gd name="T5" fmla="*/ 234 h 288"/>
                <a:gd name="T6" fmla="*/ 420 w 432"/>
                <a:gd name="T7" fmla="*/ 264 h 288"/>
                <a:gd name="T8" fmla="*/ 432 w 432"/>
                <a:gd name="T9" fmla="*/ 288 h 288"/>
                <a:gd name="T10" fmla="*/ 384 w 432"/>
                <a:gd name="T11" fmla="*/ 258 h 288"/>
                <a:gd name="T12" fmla="*/ 342 w 432"/>
                <a:gd name="T13" fmla="*/ 264 h 288"/>
                <a:gd name="T14" fmla="*/ 312 w 432"/>
                <a:gd name="T15" fmla="*/ 246 h 288"/>
                <a:gd name="T16" fmla="*/ 0 w 432"/>
                <a:gd name="T17" fmla="*/ 228 h 288"/>
                <a:gd name="T18" fmla="*/ 0 w 432"/>
                <a:gd name="T19" fmla="*/ 186 h 288"/>
                <a:gd name="T20" fmla="*/ 12 w 432"/>
                <a:gd name="T21" fmla="*/ 72 h 288"/>
                <a:gd name="T22" fmla="*/ 18 w 432"/>
                <a:gd name="T23" fmla="*/ 0 h 288"/>
                <a:gd name="T24" fmla="*/ 426 w 432"/>
                <a:gd name="T25" fmla="*/ 18 h 288"/>
                <a:gd name="T26" fmla="*/ 414 w 432"/>
                <a:gd name="T27" fmla="*/ 42 h 288"/>
                <a:gd name="T28" fmla="*/ 432 w 432"/>
                <a:gd name="T29" fmla="*/ 66 h 288"/>
                <a:gd name="T30" fmla="*/ 432 w 432"/>
                <a:gd name="T31" fmla="*/ 180 h 288"/>
                <a:gd name="T32" fmla="*/ 432 w 432"/>
                <a:gd name="T33" fmla="*/ 204 h 28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32"/>
                <a:gd name="T52" fmla="*/ 0 h 288"/>
                <a:gd name="T53" fmla="*/ 432 w 432"/>
                <a:gd name="T54" fmla="*/ 288 h 28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32" h="288">
                  <a:moveTo>
                    <a:pt x="432" y="204"/>
                  </a:moveTo>
                  <a:lnTo>
                    <a:pt x="426" y="210"/>
                  </a:lnTo>
                  <a:lnTo>
                    <a:pt x="432" y="234"/>
                  </a:lnTo>
                  <a:lnTo>
                    <a:pt x="420" y="264"/>
                  </a:lnTo>
                  <a:lnTo>
                    <a:pt x="432" y="288"/>
                  </a:lnTo>
                  <a:lnTo>
                    <a:pt x="384" y="258"/>
                  </a:lnTo>
                  <a:lnTo>
                    <a:pt x="342" y="264"/>
                  </a:lnTo>
                  <a:lnTo>
                    <a:pt x="312" y="246"/>
                  </a:lnTo>
                  <a:lnTo>
                    <a:pt x="0" y="228"/>
                  </a:lnTo>
                  <a:lnTo>
                    <a:pt x="0" y="186"/>
                  </a:lnTo>
                  <a:lnTo>
                    <a:pt x="12" y="72"/>
                  </a:lnTo>
                  <a:lnTo>
                    <a:pt x="18" y="0"/>
                  </a:lnTo>
                  <a:lnTo>
                    <a:pt x="426" y="18"/>
                  </a:lnTo>
                  <a:lnTo>
                    <a:pt x="414" y="42"/>
                  </a:lnTo>
                  <a:lnTo>
                    <a:pt x="432" y="66"/>
                  </a:lnTo>
                  <a:lnTo>
                    <a:pt x="432" y="180"/>
                  </a:lnTo>
                  <a:lnTo>
                    <a:pt x="432" y="204"/>
                  </a:lnTo>
                  <a:close/>
                </a:path>
              </a:pathLst>
            </a:custGeom>
            <a:solidFill>
              <a:srgbClr val="FF8C00"/>
            </a:solidFill>
            <a:ln w="9525">
              <a:solidFill>
                <a:srgbClr val="FF8C00"/>
              </a:solidFill>
              <a:prstDash val="solid"/>
              <a:round/>
              <a:headEnd/>
              <a:tailEnd/>
            </a:ln>
          </p:spPr>
          <p:txBody>
            <a:bodyPr/>
            <a:lstStyle/>
            <a:p>
              <a:endParaRPr lang="en-US"/>
            </a:p>
          </p:txBody>
        </p:sp>
        <p:sp>
          <p:nvSpPr>
            <p:cNvPr id="15464" name="Freeform 229"/>
            <p:cNvSpPr>
              <a:spLocks/>
            </p:cNvSpPr>
            <p:nvPr/>
          </p:nvSpPr>
          <p:spPr bwMode="auto">
            <a:xfrm>
              <a:off x="2457" y="1578"/>
              <a:ext cx="432" cy="288"/>
            </a:xfrm>
            <a:custGeom>
              <a:avLst/>
              <a:gdLst>
                <a:gd name="T0" fmla="*/ 432 w 432"/>
                <a:gd name="T1" fmla="*/ 204 h 288"/>
                <a:gd name="T2" fmla="*/ 426 w 432"/>
                <a:gd name="T3" fmla="*/ 210 h 288"/>
                <a:gd name="T4" fmla="*/ 432 w 432"/>
                <a:gd name="T5" fmla="*/ 234 h 288"/>
                <a:gd name="T6" fmla="*/ 420 w 432"/>
                <a:gd name="T7" fmla="*/ 264 h 288"/>
                <a:gd name="T8" fmla="*/ 432 w 432"/>
                <a:gd name="T9" fmla="*/ 288 h 288"/>
                <a:gd name="T10" fmla="*/ 384 w 432"/>
                <a:gd name="T11" fmla="*/ 258 h 288"/>
                <a:gd name="T12" fmla="*/ 342 w 432"/>
                <a:gd name="T13" fmla="*/ 264 h 288"/>
                <a:gd name="T14" fmla="*/ 312 w 432"/>
                <a:gd name="T15" fmla="*/ 246 h 288"/>
                <a:gd name="T16" fmla="*/ 0 w 432"/>
                <a:gd name="T17" fmla="*/ 228 h 288"/>
                <a:gd name="T18" fmla="*/ 0 w 432"/>
                <a:gd name="T19" fmla="*/ 186 h 288"/>
                <a:gd name="T20" fmla="*/ 12 w 432"/>
                <a:gd name="T21" fmla="*/ 72 h 288"/>
                <a:gd name="T22" fmla="*/ 18 w 432"/>
                <a:gd name="T23" fmla="*/ 0 h 288"/>
                <a:gd name="T24" fmla="*/ 426 w 432"/>
                <a:gd name="T25" fmla="*/ 18 h 288"/>
                <a:gd name="T26" fmla="*/ 414 w 432"/>
                <a:gd name="T27" fmla="*/ 42 h 288"/>
                <a:gd name="T28" fmla="*/ 432 w 432"/>
                <a:gd name="T29" fmla="*/ 66 h 288"/>
                <a:gd name="T30" fmla="*/ 432 w 432"/>
                <a:gd name="T31" fmla="*/ 180 h 288"/>
                <a:gd name="T32" fmla="*/ 432 w 432"/>
                <a:gd name="T33" fmla="*/ 204 h 288"/>
                <a:gd name="T34" fmla="*/ 432 w 432"/>
                <a:gd name="T35" fmla="*/ 210 h 2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32"/>
                <a:gd name="T55" fmla="*/ 0 h 288"/>
                <a:gd name="T56" fmla="*/ 432 w 432"/>
                <a:gd name="T57" fmla="*/ 288 h 28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32" h="288">
                  <a:moveTo>
                    <a:pt x="432" y="204"/>
                  </a:moveTo>
                  <a:lnTo>
                    <a:pt x="426" y="210"/>
                  </a:lnTo>
                  <a:lnTo>
                    <a:pt x="432" y="234"/>
                  </a:lnTo>
                  <a:lnTo>
                    <a:pt x="420" y="264"/>
                  </a:lnTo>
                  <a:lnTo>
                    <a:pt x="432" y="288"/>
                  </a:lnTo>
                  <a:lnTo>
                    <a:pt x="384" y="258"/>
                  </a:lnTo>
                  <a:lnTo>
                    <a:pt x="342" y="264"/>
                  </a:lnTo>
                  <a:lnTo>
                    <a:pt x="312" y="246"/>
                  </a:lnTo>
                  <a:lnTo>
                    <a:pt x="0" y="228"/>
                  </a:lnTo>
                  <a:lnTo>
                    <a:pt x="0" y="186"/>
                  </a:lnTo>
                  <a:lnTo>
                    <a:pt x="12" y="72"/>
                  </a:lnTo>
                  <a:lnTo>
                    <a:pt x="18" y="0"/>
                  </a:lnTo>
                  <a:lnTo>
                    <a:pt x="426" y="18"/>
                  </a:lnTo>
                  <a:lnTo>
                    <a:pt x="414" y="42"/>
                  </a:lnTo>
                  <a:lnTo>
                    <a:pt x="432" y="66"/>
                  </a:lnTo>
                  <a:lnTo>
                    <a:pt x="432" y="180"/>
                  </a:lnTo>
                  <a:lnTo>
                    <a:pt x="432" y="204"/>
                  </a:lnTo>
                  <a:lnTo>
                    <a:pt x="432" y="210"/>
                  </a:lnTo>
                </a:path>
              </a:pathLst>
            </a:custGeom>
            <a:noFill/>
            <a:ln w="9525">
              <a:solidFill>
                <a:srgbClr val="000000"/>
              </a:solidFill>
              <a:prstDash val="solid"/>
              <a:round/>
              <a:headEnd/>
              <a:tailEnd/>
            </a:ln>
          </p:spPr>
          <p:txBody>
            <a:bodyPr/>
            <a:lstStyle/>
            <a:p>
              <a:endParaRPr lang="en-US"/>
            </a:p>
          </p:txBody>
        </p:sp>
        <p:sp>
          <p:nvSpPr>
            <p:cNvPr id="15465" name="Freeform 230"/>
            <p:cNvSpPr>
              <a:spLocks/>
            </p:cNvSpPr>
            <p:nvPr/>
          </p:nvSpPr>
          <p:spPr bwMode="auto">
            <a:xfrm>
              <a:off x="3279" y="2256"/>
              <a:ext cx="522" cy="180"/>
            </a:xfrm>
            <a:custGeom>
              <a:avLst/>
              <a:gdLst>
                <a:gd name="T0" fmla="*/ 522 w 522"/>
                <a:gd name="T1" fmla="*/ 0 h 180"/>
                <a:gd name="T2" fmla="*/ 522 w 522"/>
                <a:gd name="T3" fmla="*/ 24 h 180"/>
                <a:gd name="T4" fmla="*/ 504 w 522"/>
                <a:gd name="T5" fmla="*/ 42 h 180"/>
                <a:gd name="T6" fmla="*/ 474 w 522"/>
                <a:gd name="T7" fmla="*/ 60 h 180"/>
                <a:gd name="T8" fmla="*/ 468 w 522"/>
                <a:gd name="T9" fmla="*/ 54 h 180"/>
                <a:gd name="T10" fmla="*/ 450 w 522"/>
                <a:gd name="T11" fmla="*/ 78 h 180"/>
                <a:gd name="T12" fmla="*/ 402 w 522"/>
                <a:gd name="T13" fmla="*/ 102 h 180"/>
                <a:gd name="T14" fmla="*/ 390 w 522"/>
                <a:gd name="T15" fmla="*/ 126 h 180"/>
                <a:gd name="T16" fmla="*/ 372 w 522"/>
                <a:gd name="T17" fmla="*/ 132 h 180"/>
                <a:gd name="T18" fmla="*/ 372 w 522"/>
                <a:gd name="T19" fmla="*/ 150 h 180"/>
                <a:gd name="T20" fmla="*/ 294 w 522"/>
                <a:gd name="T21" fmla="*/ 162 h 180"/>
                <a:gd name="T22" fmla="*/ 132 w 522"/>
                <a:gd name="T23" fmla="*/ 174 h 180"/>
                <a:gd name="T24" fmla="*/ 0 w 522"/>
                <a:gd name="T25" fmla="*/ 180 h 180"/>
                <a:gd name="T26" fmla="*/ 12 w 522"/>
                <a:gd name="T27" fmla="*/ 168 h 180"/>
                <a:gd name="T28" fmla="*/ 0 w 522"/>
                <a:gd name="T29" fmla="*/ 150 h 180"/>
                <a:gd name="T30" fmla="*/ 18 w 522"/>
                <a:gd name="T31" fmla="*/ 138 h 180"/>
                <a:gd name="T32" fmla="*/ 18 w 522"/>
                <a:gd name="T33" fmla="*/ 126 h 180"/>
                <a:gd name="T34" fmla="*/ 30 w 522"/>
                <a:gd name="T35" fmla="*/ 108 h 180"/>
                <a:gd name="T36" fmla="*/ 30 w 522"/>
                <a:gd name="T37" fmla="*/ 102 h 180"/>
                <a:gd name="T38" fmla="*/ 36 w 522"/>
                <a:gd name="T39" fmla="*/ 54 h 180"/>
                <a:gd name="T40" fmla="*/ 42 w 522"/>
                <a:gd name="T41" fmla="*/ 60 h 180"/>
                <a:gd name="T42" fmla="*/ 126 w 522"/>
                <a:gd name="T43" fmla="*/ 54 h 180"/>
                <a:gd name="T44" fmla="*/ 126 w 522"/>
                <a:gd name="T45" fmla="*/ 42 h 180"/>
                <a:gd name="T46" fmla="*/ 402 w 522"/>
                <a:gd name="T47" fmla="*/ 18 h 180"/>
                <a:gd name="T48" fmla="*/ 522 w 522"/>
                <a:gd name="T49" fmla="*/ 0 h 1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22"/>
                <a:gd name="T76" fmla="*/ 0 h 180"/>
                <a:gd name="T77" fmla="*/ 522 w 522"/>
                <a:gd name="T78" fmla="*/ 180 h 18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22" h="180">
                  <a:moveTo>
                    <a:pt x="522" y="0"/>
                  </a:moveTo>
                  <a:lnTo>
                    <a:pt x="522" y="24"/>
                  </a:lnTo>
                  <a:lnTo>
                    <a:pt x="504" y="42"/>
                  </a:lnTo>
                  <a:lnTo>
                    <a:pt x="474" y="60"/>
                  </a:lnTo>
                  <a:lnTo>
                    <a:pt x="468" y="54"/>
                  </a:lnTo>
                  <a:lnTo>
                    <a:pt x="450" y="78"/>
                  </a:lnTo>
                  <a:lnTo>
                    <a:pt x="402" y="102"/>
                  </a:lnTo>
                  <a:lnTo>
                    <a:pt x="390" y="126"/>
                  </a:lnTo>
                  <a:lnTo>
                    <a:pt x="372" y="132"/>
                  </a:lnTo>
                  <a:lnTo>
                    <a:pt x="372" y="150"/>
                  </a:lnTo>
                  <a:lnTo>
                    <a:pt x="294" y="162"/>
                  </a:lnTo>
                  <a:lnTo>
                    <a:pt x="132" y="174"/>
                  </a:lnTo>
                  <a:lnTo>
                    <a:pt x="0" y="180"/>
                  </a:lnTo>
                  <a:lnTo>
                    <a:pt x="12" y="168"/>
                  </a:lnTo>
                  <a:lnTo>
                    <a:pt x="0" y="150"/>
                  </a:lnTo>
                  <a:lnTo>
                    <a:pt x="18" y="138"/>
                  </a:lnTo>
                  <a:lnTo>
                    <a:pt x="18" y="126"/>
                  </a:lnTo>
                  <a:lnTo>
                    <a:pt x="30" y="108"/>
                  </a:lnTo>
                  <a:lnTo>
                    <a:pt x="30" y="102"/>
                  </a:lnTo>
                  <a:lnTo>
                    <a:pt x="36" y="54"/>
                  </a:lnTo>
                  <a:lnTo>
                    <a:pt x="42" y="60"/>
                  </a:lnTo>
                  <a:lnTo>
                    <a:pt x="126" y="54"/>
                  </a:lnTo>
                  <a:lnTo>
                    <a:pt x="126" y="42"/>
                  </a:lnTo>
                  <a:lnTo>
                    <a:pt x="402" y="18"/>
                  </a:lnTo>
                  <a:lnTo>
                    <a:pt x="522" y="0"/>
                  </a:lnTo>
                  <a:close/>
                </a:path>
              </a:pathLst>
            </a:custGeom>
            <a:solidFill>
              <a:srgbClr val="B22222"/>
            </a:solidFill>
            <a:ln w="9525">
              <a:solidFill>
                <a:srgbClr val="B22222"/>
              </a:solidFill>
              <a:prstDash val="solid"/>
              <a:round/>
              <a:headEnd/>
              <a:tailEnd/>
            </a:ln>
          </p:spPr>
          <p:txBody>
            <a:bodyPr/>
            <a:lstStyle/>
            <a:p>
              <a:endParaRPr lang="en-US"/>
            </a:p>
          </p:txBody>
        </p:sp>
        <p:sp>
          <p:nvSpPr>
            <p:cNvPr id="15466" name="Freeform 231"/>
            <p:cNvSpPr>
              <a:spLocks/>
            </p:cNvSpPr>
            <p:nvPr/>
          </p:nvSpPr>
          <p:spPr bwMode="auto">
            <a:xfrm>
              <a:off x="3279" y="2256"/>
              <a:ext cx="522" cy="180"/>
            </a:xfrm>
            <a:custGeom>
              <a:avLst/>
              <a:gdLst>
                <a:gd name="T0" fmla="*/ 522 w 522"/>
                <a:gd name="T1" fmla="*/ 0 h 180"/>
                <a:gd name="T2" fmla="*/ 522 w 522"/>
                <a:gd name="T3" fmla="*/ 24 h 180"/>
                <a:gd name="T4" fmla="*/ 504 w 522"/>
                <a:gd name="T5" fmla="*/ 42 h 180"/>
                <a:gd name="T6" fmla="*/ 474 w 522"/>
                <a:gd name="T7" fmla="*/ 60 h 180"/>
                <a:gd name="T8" fmla="*/ 468 w 522"/>
                <a:gd name="T9" fmla="*/ 54 h 180"/>
                <a:gd name="T10" fmla="*/ 450 w 522"/>
                <a:gd name="T11" fmla="*/ 78 h 180"/>
                <a:gd name="T12" fmla="*/ 402 w 522"/>
                <a:gd name="T13" fmla="*/ 102 h 180"/>
                <a:gd name="T14" fmla="*/ 390 w 522"/>
                <a:gd name="T15" fmla="*/ 126 h 180"/>
                <a:gd name="T16" fmla="*/ 372 w 522"/>
                <a:gd name="T17" fmla="*/ 132 h 180"/>
                <a:gd name="T18" fmla="*/ 372 w 522"/>
                <a:gd name="T19" fmla="*/ 150 h 180"/>
                <a:gd name="T20" fmla="*/ 294 w 522"/>
                <a:gd name="T21" fmla="*/ 162 h 180"/>
                <a:gd name="T22" fmla="*/ 132 w 522"/>
                <a:gd name="T23" fmla="*/ 174 h 180"/>
                <a:gd name="T24" fmla="*/ 0 w 522"/>
                <a:gd name="T25" fmla="*/ 180 h 180"/>
                <a:gd name="T26" fmla="*/ 12 w 522"/>
                <a:gd name="T27" fmla="*/ 168 h 180"/>
                <a:gd name="T28" fmla="*/ 0 w 522"/>
                <a:gd name="T29" fmla="*/ 150 h 180"/>
                <a:gd name="T30" fmla="*/ 18 w 522"/>
                <a:gd name="T31" fmla="*/ 138 h 180"/>
                <a:gd name="T32" fmla="*/ 18 w 522"/>
                <a:gd name="T33" fmla="*/ 126 h 180"/>
                <a:gd name="T34" fmla="*/ 30 w 522"/>
                <a:gd name="T35" fmla="*/ 108 h 180"/>
                <a:gd name="T36" fmla="*/ 30 w 522"/>
                <a:gd name="T37" fmla="*/ 102 h 180"/>
                <a:gd name="T38" fmla="*/ 36 w 522"/>
                <a:gd name="T39" fmla="*/ 54 h 180"/>
                <a:gd name="T40" fmla="*/ 42 w 522"/>
                <a:gd name="T41" fmla="*/ 60 h 180"/>
                <a:gd name="T42" fmla="*/ 126 w 522"/>
                <a:gd name="T43" fmla="*/ 54 h 180"/>
                <a:gd name="T44" fmla="*/ 126 w 522"/>
                <a:gd name="T45" fmla="*/ 42 h 180"/>
                <a:gd name="T46" fmla="*/ 402 w 522"/>
                <a:gd name="T47" fmla="*/ 18 h 180"/>
                <a:gd name="T48" fmla="*/ 522 w 522"/>
                <a:gd name="T49" fmla="*/ 0 h 180"/>
                <a:gd name="T50" fmla="*/ 522 w 522"/>
                <a:gd name="T51" fmla="*/ 6 h 18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22"/>
                <a:gd name="T79" fmla="*/ 0 h 180"/>
                <a:gd name="T80" fmla="*/ 522 w 522"/>
                <a:gd name="T81" fmla="*/ 180 h 18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22" h="180">
                  <a:moveTo>
                    <a:pt x="522" y="0"/>
                  </a:moveTo>
                  <a:lnTo>
                    <a:pt x="522" y="24"/>
                  </a:lnTo>
                  <a:lnTo>
                    <a:pt x="504" y="42"/>
                  </a:lnTo>
                  <a:lnTo>
                    <a:pt x="474" y="60"/>
                  </a:lnTo>
                  <a:lnTo>
                    <a:pt x="468" y="54"/>
                  </a:lnTo>
                  <a:lnTo>
                    <a:pt x="450" y="78"/>
                  </a:lnTo>
                  <a:lnTo>
                    <a:pt x="402" y="102"/>
                  </a:lnTo>
                  <a:lnTo>
                    <a:pt x="390" y="126"/>
                  </a:lnTo>
                  <a:lnTo>
                    <a:pt x="372" y="132"/>
                  </a:lnTo>
                  <a:lnTo>
                    <a:pt x="372" y="150"/>
                  </a:lnTo>
                  <a:lnTo>
                    <a:pt x="294" y="162"/>
                  </a:lnTo>
                  <a:lnTo>
                    <a:pt x="132" y="174"/>
                  </a:lnTo>
                  <a:lnTo>
                    <a:pt x="0" y="180"/>
                  </a:lnTo>
                  <a:lnTo>
                    <a:pt x="12" y="168"/>
                  </a:lnTo>
                  <a:lnTo>
                    <a:pt x="0" y="150"/>
                  </a:lnTo>
                  <a:lnTo>
                    <a:pt x="18" y="138"/>
                  </a:lnTo>
                  <a:lnTo>
                    <a:pt x="18" y="126"/>
                  </a:lnTo>
                  <a:lnTo>
                    <a:pt x="30" y="108"/>
                  </a:lnTo>
                  <a:lnTo>
                    <a:pt x="30" y="102"/>
                  </a:lnTo>
                  <a:lnTo>
                    <a:pt x="36" y="54"/>
                  </a:lnTo>
                  <a:lnTo>
                    <a:pt x="42" y="60"/>
                  </a:lnTo>
                  <a:lnTo>
                    <a:pt x="126" y="54"/>
                  </a:lnTo>
                  <a:lnTo>
                    <a:pt x="126" y="42"/>
                  </a:lnTo>
                  <a:lnTo>
                    <a:pt x="402" y="18"/>
                  </a:lnTo>
                  <a:lnTo>
                    <a:pt x="522" y="0"/>
                  </a:lnTo>
                  <a:lnTo>
                    <a:pt x="522" y="6"/>
                  </a:lnTo>
                </a:path>
              </a:pathLst>
            </a:custGeom>
            <a:noFill/>
            <a:ln w="9525">
              <a:solidFill>
                <a:srgbClr val="000000"/>
              </a:solidFill>
              <a:prstDash val="solid"/>
              <a:round/>
              <a:headEnd/>
              <a:tailEnd/>
            </a:ln>
          </p:spPr>
          <p:txBody>
            <a:bodyPr/>
            <a:lstStyle/>
            <a:p>
              <a:endParaRPr lang="en-US"/>
            </a:p>
          </p:txBody>
        </p:sp>
        <p:sp>
          <p:nvSpPr>
            <p:cNvPr id="15467" name="Freeform 232"/>
            <p:cNvSpPr>
              <a:spLocks/>
            </p:cNvSpPr>
            <p:nvPr/>
          </p:nvSpPr>
          <p:spPr bwMode="auto">
            <a:xfrm>
              <a:off x="2211" y="2316"/>
              <a:ext cx="864" cy="834"/>
            </a:xfrm>
            <a:custGeom>
              <a:avLst/>
              <a:gdLst>
                <a:gd name="T0" fmla="*/ 828 w 864"/>
                <a:gd name="T1" fmla="*/ 246 h 834"/>
                <a:gd name="T2" fmla="*/ 864 w 864"/>
                <a:gd name="T3" fmla="*/ 438 h 834"/>
                <a:gd name="T4" fmla="*/ 858 w 864"/>
                <a:gd name="T5" fmla="*/ 516 h 834"/>
                <a:gd name="T6" fmla="*/ 846 w 864"/>
                <a:gd name="T7" fmla="*/ 540 h 834"/>
                <a:gd name="T8" fmla="*/ 804 w 864"/>
                <a:gd name="T9" fmla="*/ 558 h 834"/>
                <a:gd name="T10" fmla="*/ 792 w 864"/>
                <a:gd name="T11" fmla="*/ 534 h 834"/>
                <a:gd name="T12" fmla="*/ 768 w 864"/>
                <a:gd name="T13" fmla="*/ 540 h 834"/>
                <a:gd name="T14" fmla="*/ 756 w 864"/>
                <a:gd name="T15" fmla="*/ 582 h 834"/>
                <a:gd name="T16" fmla="*/ 678 w 864"/>
                <a:gd name="T17" fmla="*/ 648 h 834"/>
                <a:gd name="T18" fmla="*/ 684 w 864"/>
                <a:gd name="T19" fmla="*/ 630 h 834"/>
                <a:gd name="T20" fmla="*/ 678 w 864"/>
                <a:gd name="T21" fmla="*/ 630 h 834"/>
                <a:gd name="T22" fmla="*/ 666 w 864"/>
                <a:gd name="T23" fmla="*/ 630 h 834"/>
                <a:gd name="T24" fmla="*/ 660 w 864"/>
                <a:gd name="T25" fmla="*/ 642 h 834"/>
                <a:gd name="T26" fmla="*/ 654 w 864"/>
                <a:gd name="T27" fmla="*/ 654 h 834"/>
                <a:gd name="T28" fmla="*/ 642 w 864"/>
                <a:gd name="T29" fmla="*/ 660 h 834"/>
                <a:gd name="T30" fmla="*/ 636 w 864"/>
                <a:gd name="T31" fmla="*/ 654 h 834"/>
                <a:gd name="T32" fmla="*/ 624 w 864"/>
                <a:gd name="T33" fmla="*/ 684 h 834"/>
                <a:gd name="T34" fmla="*/ 606 w 864"/>
                <a:gd name="T35" fmla="*/ 690 h 834"/>
                <a:gd name="T36" fmla="*/ 612 w 864"/>
                <a:gd name="T37" fmla="*/ 702 h 834"/>
                <a:gd name="T38" fmla="*/ 594 w 864"/>
                <a:gd name="T39" fmla="*/ 732 h 834"/>
                <a:gd name="T40" fmla="*/ 588 w 864"/>
                <a:gd name="T41" fmla="*/ 732 h 834"/>
                <a:gd name="T42" fmla="*/ 576 w 864"/>
                <a:gd name="T43" fmla="*/ 732 h 834"/>
                <a:gd name="T44" fmla="*/ 594 w 864"/>
                <a:gd name="T45" fmla="*/ 768 h 834"/>
                <a:gd name="T46" fmla="*/ 546 w 864"/>
                <a:gd name="T47" fmla="*/ 828 h 834"/>
                <a:gd name="T48" fmla="*/ 462 w 864"/>
                <a:gd name="T49" fmla="*/ 750 h 834"/>
                <a:gd name="T50" fmla="*/ 408 w 864"/>
                <a:gd name="T51" fmla="*/ 654 h 834"/>
                <a:gd name="T52" fmla="*/ 336 w 864"/>
                <a:gd name="T53" fmla="*/ 534 h 834"/>
                <a:gd name="T54" fmla="*/ 252 w 864"/>
                <a:gd name="T55" fmla="*/ 528 h 834"/>
                <a:gd name="T56" fmla="*/ 216 w 864"/>
                <a:gd name="T57" fmla="*/ 582 h 834"/>
                <a:gd name="T58" fmla="*/ 126 w 864"/>
                <a:gd name="T59" fmla="*/ 528 h 834"/>
                <a:gd name="T60" fmla="*/ 6 w 864"/>
                <a:gd name="T61" fmla="*/ 342 h 834"/>
                <a:gd name="T62" fmla="*/ 234 w 864"/>
                <a:gd name="T63" fmla="*/ 348 h 834"/>
                <a:gd name="T64" fmla="*/ 456 w 864"/>
                <a:gd name="T65" fmla="*/ 12 h 834"/>
                <a:gd name="T66" fmla="*/ 468 w 864"/>
                <a:gd name="T67" fmla="*/ 174 h 834"/>
                <a:gd name="T68" fmla="*/ 498 w 864"/>
                <a:gd name="T69" fmla="*/ 192 h 834"/>
                <a:gd name="T70" fmla="*/ 564 w 864"/>
                <a:gd name="T71" fmla="*/ 198 h 834"/>
                <a:gd name="T72" fmla="*/ 594 w 864"/>
                <a:gd name="T73" fmla="*/ 210 h 834"/>
                <a:gd name="T74" fmla="*/ 624 w 864"/>
                <a:gd name="T75" fmla="*/ 216 h 834"/>
                <a:gd name="T76" fmla="*/ 642 w 864"/>
                <a:gd name="T77" fmla="*/ 216 h 834"/>
                <a:gd name="T78" fmla="*/ 660 w 864"/>
                <a:gd name="T79" fmla="*/ 216 h 834"/>
                <a:gd name="T80" fmla="*/ 750 w 864"/>
                <a:gd name="T81" fmla="*/ 210 h 834"/>
                <a:gd name="T82" fmla="*/ 798 w 864"/>
                <a:gd name="T83" fmla="*/ 234 h 8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864"/>
                <a:gd name="T127" fmla="*/ 0 h 834"/>
                <a:gd name="T128" fmla="*/ 864 w 864"/>
                <a:gd name="T129" fmla="*/ 834 h 8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864" h="834">
                  <a:moveTo>
                    <a:pt x="798" y="234"/>
                  </a:moveTo>
                  <a:lnTo>
                    <a:pt x="828" y="246"/>
                  </a:lnTo>
                  <a:lnTo>
                    <a:pt x="828" y="366"/>
                  </a:lnTo>
                  <a:lnTo>
                    <a:pt x="864" y="438"/>
                  </a:lnTo>
                  <a:lnTo>
                    <a:pt x="852" y="474"/>
                  </a:lnTo>
                  <a:lnTo>
                    <a:pt x="858" y="516"/>
                  </a:lnTo>
                  <a:lnTo>
                    <a:pt x="840" y="534"/>
                  </a:lnTo>
                  <a:lnTo>
                    <a:pt x="846" y="540"/>
                  </a:lnTo>
                  <a:lnTo>
                    <a:pt x="786" y="570"/>
                  </a:lnTo>
                  <a:lnTo>
                    <a:pt x="804" y="558"/>
                  </a:lnTo>
                  <a:lnTo>
                    <a:pt x="786" y="558"/>
                  </a:lnTo>
                  <a:lnTo>
                    <a:pt x="792" y="534"/>
                  </a:lnTo>
                  <a:lnTo>
                    <a:pt x="774" y="546"/>
                  </a:lnTo>
                  <a:lnTo>
                    <a:pt x="768" y="540"/>
                  </a:lnTo>
                  <a:lnTo>
                    <a:pt x="774" y="576"/>
                  </a:lnTo>
                  <a:lnTo>
                    <a:pt x="756" y="582"/>
                  </a:lnTo>
                  <a:lnTo>
                    <a:pt x="756" y="600"/>
                  </a:lnTo>
                  <a:lnTo>
                    <a:pt x="678" y="648"/>
                  </a:lnTo>
                  <a:lnTo>
                    <a:pt x="720" y="618"/>
                  </a:lnTo>
                  <a:lnTo>
                    <a:pt x="684" y="630"/>
                  </a:lnTo>
                  <a:lnTo>
                    <a:pt x="684" y="618"/>
                  </a:lnTo>
                  <a:lnTo>
                    <a:pt x="678" y="630"/>
                  </a:lnTo>
                  <a:lnTo>
                    <a:pt x="672" y="624"/>
                  </a:lnTo>
                  <a:lnTo>
                    <a:pt x="666" y="630"/>
                  </a:lnTo>
                  <a:lnTo>
                    <a:pt x="654" y="624"/>
                  </a:lnTo>
                  <a:lnTo>
                    <a:pt x="660" y="642"/>
                  </a:lnTo>
                  <a:lnTo>
                    <a:pt x="672" y="642"/>
                  </a:lnTo>
                  <a:lnTo>
                    <a:pt x="654" y="654"/>
                  </a:lnTo>
                  <a:lnTo>
                    <a:pt x="642" y="636"/>
                  </a:lnTo>
                  <a:lnTo>
                    <a:pt x="642" y="660"/>
                  </a:lnTo>
                  <a:lnTo>
                    <a:pt x="636" y="666"/>
                  </a:lnTo>
                  <a:lnTo>
                    <a:pt x="636" y="654"/>
                  </a:lnTo>
                  <a:lnTo>
                    <a:pt x="612" y="672"/>
                  </a:lnTo>
                  <a:lnTo>
                    <a:pt x="624" y="684"/>
                  </a:lnTo>
                  <a:lnTo>
                    <a:pt x="594" y="684"/>
                  </a:lnTo>
                  <a:lnTo>
                    <a:pt x="606" y="690"/>
                  </a:lnTo>
                  <a:lnTo>
                    <a:pt x="606" y="702"/>
                  </a:lnTo>
                  <a:lnTo>
                    <a:pt x="612" y="702"/>
                  </a:lnTo>
                  <a:lnTo>
                    <a:pt x="600" y="732"/>
                  </a:lnTo>
                  <a:lnTo>
                    <a:pt x="594" y="732"/>
                  </a:lnTo>
                  <a:lnTo>
                    <a:pt x="594" y="720"/>
                  </a:lnTo>
                  <a:lnTo>
                    <a:pt x="588" y="732"/>
                  </a:lnTo>
                  <a:lnTo>
                    <a:pt x="576" y="720"/>
                  </a:lnTo>
                  <a:lnTo>
                    <a:pt x="576" y="732"/>
                  </a:lnTo>
                  <a:lnTo>
                    <a:pt x="600" y="732"/>
                  </a:lnTo>
                  <a:lnTo>
                    <a:pt x="594" y="768"/>
                  </a:lnTo>
                  <a:lnTo>
                    <a:pt x="618" y="834"/>
                  </a:lnTo>
                  <a:lnTo>
                    <a:pt x="546" y="828"/>
                  </a:lnTo>
                  <a:lnTo>
                    <a:pt x="480" y="798"/>
                  </a:lnTo>
                  <a:lnTo>
                    <a:pt x="462" y="750"/>
                  </a:lnTo>
                  <a:lnTo>
                    <a:pt x="456" y="702"/>
                  </a:lnTo>
                  <a:lnTo>
                    <a:pt x="408" y="654"/>
                  </a:lnTo>
                  <a:lnTo>
                    <a:pt x="372" y="570"/>
                  </a:lnTo>
                  <a:lnTo>
                    <a:pt x="336" y="534"/>
                  </a:lnTo>
                  <a:lnTo>
                    <a:pt x="276" y="516"/>
                  </a:lnTo>
                  <a:lnTo>
                    <a:pt x="252" y="528"/>
                  </a:lnTo>
                  <a:lnTo>
                    <a:pt x="234" y="564"/>
                  </a:lnTo>
                  <a:lnTo>
                    <a:pt x="216" y="582"/>
                  </a:lnTo>
                  <a:lnTo>
                    <a:pt x="198" y="576"/>
                  </a:lnTo>
                  <a:lnTo>
                    <a:pt x="126" y="528"/>
                  </a:lnTo>
                  <a:lnTo>
                    <a:pt x="108" y="450"/>
                  </a:lnTo>
                  <a:lnTo>
                    <a:pt x="6" y="342"/>
                  </a:lnTo>
                  <a:lnTo>
                    <a:pt x="0" y="330"/>
                  </a:lnTo>
                  <a:lnTo>
                    <a:pt x="234" y="348"/>
                  </a:lnTo>
                  <a:lnTo>
                    <a:pt x="264" y="0"/>
                  </a:lnTo>
                  <a:lnTo>
                    <a:pt x="456" y="12"/>
                  </a:lnTo>
                  <a:lnTo>
                    <a:pt x="444" y="162"/>
                  </a:lnTo>
                  <a:lnTo>
                    <a:pt x="468" y="174"/>
                  </a:lnTo>
                  <a:lnTo>
                    <a:pt x="486" y="174"/>
                  </a:lnTo>
                  <a:lnTo>
                    <a:pt x="498" y="192"/>
                  </a:lnTo>
                  <a:lnTo>
                    <a:pt x="540" y="204"/>
                  </a:lnTo>
                  <a:lnTo>
                    <a:pt x="564" y="198"/>
                  </a:lnTo>
                  <a:lnTo>
                    <a:pt x="582" y="222"/>
                  </a:lnTo>
                  <a:lnTo>
                    <a:pt x="594" y="210"/>
                  </a:lnTo>
                  <a:lnTo>
                    <a:pt x="612" y="228"/>
                  </a:lnTo>
                  <a:lnTo>
                    <a:pt x="624" y="216"/>
                  </a:lnTo>
                  <a:lnTo>
                    <a:pt x="630" y="234"/>
                  </a:lnTo>
                  <a:lnTo>
                    <a:pt x="642" y="216"/>
                  </a:lnTo>
                  <a:lnTo>
                    <a:pt x="648" y="222"/>
                  </a:lnTo>
                  <a:lnTo>
                    <a:pt x="660" y="216"/>
                  </a:lnTo>
                  <a:lnTo>
                    <a:pt x="678" y="234"/>
                  </a:lnTo>
                  <a:lnTo>
                    <a:pt x="750" y="210"/>
                  </a:lnTo>
                  <a:lnTo>
                    <a:pt x="798" y="240"/>
                  </a:lnTo>
                  <a:lnTo>
                    <a:pt x="798" y="234"/>
                  </a:lnTo>
                  <a:close/>
                </a:path>
              </a:pathLst>
            </a:custGeom>
            <a:solidFill>
              <a:srgbClr val="B22222"/>
            </a:solidFill>
            <a:ln w="9525">
              <a:solidFill>
                <a:srgbClr val="B22222"/>
              </a:solidFill>
              <a:prstDash val="solid"/>
              <a:round/>
              <a:headEnd/>
              <a:tailEnd/>
            </a:ln>
          </p:spPr>
          <p:txBody>
            <a:bodyPr/>
            <a:lstStyle/>
            <a:p>
              <a:endParaRPr lang="en-US"/>
            </a:p>
          </p:txBody>
        </p:sp>
        <p:sp>
          <p:nvSpPr>
            <p:cNvPr id="15468" name="Freeform 233"/>
            <p:cNvSpPr>
              <a:spLocks/>
            </p:cNvSpPr>
            <p:nvPr/>
          </p:nvSpPr>
          <p:spPr bwMode="auto">
            <a:xfrm>
              <a:off x="2211" y="2316"/>
              <a:ext cx="864" cy="834"/>
            </a:xfrm>
            <a:custGeom>
              <a:avLst/>
              <a:gdLst>
                <a:gd name="T0" fmla="*/ 828 w 864"/>
                <a:gd name="T1" fmla="*/ 246 h 834"/>
                <a:gd name="T2" fmla="*/ 864 w 864"/>
                <a:gd name="T3" fmla="*/ 438 h 834"/>
                <a:gd name="T4" fmla="*/ 858 w 864"/>
                <a:gd name="T5" fmla="*/ 516 h 834"/>
                <a:gd name="T6" fmla="*/ 846 w 864"/>
                <a:gd name="T7" fmla="*/ 540 h 834"/>
                <a:gd name="T8" fmla="*/ 804 w 864"/>
                <a:gd name="T9" fmla="*/ 558 h 834"/>
                <a:gd name="T10" fmla="*/ 792 w 864"/>
                <a:gd name="T11" fmla="*/ 534 h 834"/>
                <a:gd name="T12" fmla="*/ 768 w 864"/>
                <a:gd name="T13" fmla="*/ 540 h 834"/>
                <a:gd name="T14" fmla="*/ 756 w 864"/>
                <a:gd name="T15" fmla="*/ 582 h 834"/>
                <a:gd name="T16" fmla="*/ 678 w 864"/>
                <a:gd name="T17" fmla="*/ 648 h 834"/>
                <a:gd name="T18" fmla="*/ 684 w 864"/>
                <a:gd name="T19" fmla="*/ 630 h 834"/>
                <a:gd name="T20" fmla="*/ 678 w 864"/>
                <a:gd name="T21" fmla="*/ 630 h 834"/>
                <a:gd name="T22" fmla="*/ 666 w 864"/>
                <a:gd name="T23" fmla="*/ 630 h 834"/>
                <a:gd name="T24" fmla="*/ 660 w 864"/>
                <a:gd name="T25" fmla="*/ 642 h 834"/>
                <a:gd name="T26" fmla="*/ 654 w 864"/>
                <a:gd name="T27" fmla="*/ 654 h 834"/>
                <a:gd name="T28" fmla="*/ 642 w 864"/>
                <a:gd name="T29" fmla="*/ 660 h 834"/>
                <a:gd name="T30" fmla="*/ 636 w 864"/>
                <a:gd name="T31" fmla="*/ 654 h 834"/>
                <a:gd name="T32" fmla="*/ 624 w 864"/>
                <a:gd name="T33" fmla="*/ 684 h 834"/>
                <a:gd name="T34" fmla="*/ 606 w 864"/>
                <a:gd name="T35" fmla="*/ 690 h 834"/>
                <a:gd name="T36" fmla="*/ 612 w 864"/>
                <a:gd name="T37" fmla="*/ 702 h 834"/>
                <a:gd name="T38" fmla="*/ 594 w 864"/>
                <a:gd name="T39" fmla="*/ 732 h 834"/>
                <a:gd name="T40" fmla="*/ 588 w 864"/>
                <a:gd name="T41" fmla="*/ 732 h 834"/>
                <a:gd name="T42" fmla="*/ 576 w 864"/>
                <a:gd name="T43" fmla="*/ 732 h 834"/>
                <a:gd name="T44" fmla="*/ 594 w 864"/>
                <a:gd name="T45" fmla="*/ 768 h 834"/>
                <a:gd name="T46" fmla="*/ 546 w 864"/>
                <a:gd name="T47" fmla="*/ 828 h 834"/>
                <a:gd name="T48" fmla="*/ 462 w 864"/>
                <a:gd name="T49" fmla="*/ 750 h 834"/>
                <a:gd name="T50" fmla="*/ 408 w 864"/>
                <a:gd name="T51" fmla="*/ 654 h 834"/>
                <a:gd name="T52" fmla="*/ 336 w 864"/>
                <a:gd name="T53" fmla="*/ 534 h 834"/>
                <a:gd name="T54" fmla="*/ 252 w 864"/>
                <a:gd name="T55" fmla="*/ 528 h 834"/>
                <a:gd name="T56" fmla="*/ 216 w 864"/>
                <a:gd name="T57" fmla="*/ 582 h 834"/>
                <a:gd name="T58" fmla="*/ 126 w 864"/>
                <a:gd name="T59" fmla="*/ 528 h 834"/>
                <a:gd name="T60" fmla="*/ 6 w 864"/>
                <a:gd name="T61" fmla="*/ 342 h 834"/>
                <a:gd name="T62" fmla="*/ 234 w 864"/>
                <a:gd name="T63" fmla="*/ 348 h 834"/>
                <a:gd name="T64" fmla="*/ 456 w 864"/>
                <a:gd name="T65" fmla="*/ 12 h 834"/>
                <a:gd name="T66" fmla="*/ 468 w 864"/>
                <a:gd name="T67" fmla="*/ 174 h 834"/>
                <a:gd name="T68" fmla="*/ 498 w 864"/>
                <a:gd name="T69" fmla="*/ 192 h 834"/>
                <a:gd name="T70" fmla="*/ 564 w 864"/>
                <a:gd name="T71" fmla="*/ 198 h 834"/>
                <a:gd name="T72" fmla="*/ 594 w 864"/>
                <a:gd name="T73" fmla="*/ 210 h 834"/>
                <a:gd name="T74" fmla="*/ 624 w 864"/>
                <a:gd name="T75" fmla="*/ 216 h 834"/>
                <a:gd name="T76" fmla="*/ 642 w 864"/>
                <a:gd name="T77" fmla="*/ 216 h 834"/>
                <a:gd name="T78" fmla="*/ 660 w 864"/>
                <a:gd name="T79" fmla="*/ 216 h 834"/>
                <a:gd name="T80" fmla="*/ 750 w 864"/>
                <a:gd name="T81" fmla="*/ 210 h 834"/>
                <a:gd name="T82" fmla="*/ 798 w 864"/>
                <a:gd name="T83" fmla="*/ 234 h 8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864"/>
                <a:gd name="T127" fmla="*/ 0 h 834"/>
                <a:gd name="T128" fmla="*/ 864 w 864"/>
                <a:gd name="T129" fmla="*/ 834 h 8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864" h="834">
                  <a:moveTo>
                    <a:pt x="798" y="234"/>
                  </a:moveTo>
                  <a:lnTo>
                    <a:pt x="828" y="246"/>
                  </a:lnTo>
                  <a:lnTo>
                    <a:pt x="828" y="366"/>
                  </a:lnTo>
                  <a:lnTo>
                    <a:pt x="864" y="438"/>
                  </a:lnTo>
                  <a:lnTo>
                    <a:pt x="852" y="474"/>
                  </a:lnTo>
                  <a:lnTo>
                    <a:pt x="858" y="516"/>
                  </a:lnTo>
                  <a:lnTo>
                    <a:pt x="840" y="534"/>
                  </a:lnTo>
                  <a:lnTo>
                    <a:pt x="846" y="540"/>
                  </a:lnTo>
                  <a:lnTo>
                    <a:pt x="786" y="570"/>
                  </a:lnTo>
                  <a:lnTo>
                    <a:pt x="804" y="558"/>
                  </a:lnTo>
                  <a:lnTo>
                    <a:pt x="786" y="558"/>
                  </a:lnTo>
                  <a:lnTo>
                    <a:pt x="792" y="534"/>
                  </a:lnTo>
                  <a:lnTo>
                    <a:pt x="774" y="546"/>
                  </a:lnTo>
                  <a:lnTo>
                    <a:pt x="768" y="540"/>
                  </a:lnTo>
                  <a:lnTo>
                    <a:pt x="774" y="576"/>
                  </a:lnTo>
                  <a:lnTo>
                    <a:pt x="756" y="582"/>
                  </a:lnTo>
                  <a:lnTo>
                    <a:pt x="756" y="600"/>
                  </a:lnTo>
                  <a:lnTo>
                    <a:pt x="678" y="648"/>
                  </a:lnTo>
                  <a:lnTo>
                    <a:pt x="720" y="618"/>
                  </a:lnTo>
                  <a:lnTo>
                    <a:pt x="684" y="630"/>
                  </a:lnTo>
                  <a:lnTo>
                    <a:pt x="684" y="618"/>
                  </a:lnTo>
                  <a:lnTo>
                    <a:pt x="678" y="630"/>
                  </a:lnTo>
                  <a:lnTo>
                    <a:pt x="672" y="624"/>
                  </a:lnTo>
                  <a:lnTo>
                    <a:pt x="666" y="630"/>
                  </a:lnTo>
                  <a:lnTo>
                    <a:pt x="654" y="624"/>
                  </a:lnTo>
                  <a:lnTo>
                    <a:pt x="660" y="642"/>
                  </a:lnTo>
                  <a:lnTo>
                    <a:pt x="672" y="642"/>
                  </a:lnTo>
                  <a:lnTo>
                    <a:pt x="654" y="654"/>
                  </a:lnTo>
                  <a:lnTo>
                    <a:pt x="642" y="636"/>
                  </a:lnTo>
                  <a:lnTo>
                    <a:pt x="642" y="660"/>
                  </a:lnTo>
                  <a:lnTo>
                    <a:pt x="636" y="666"/>
                  </a:lnTo>
                  <a:lnTo>
                    <a:pt x="636" y="654"/>
                  </a:lnTo>
                  <a:lnTo>
                    <a:pt x="612" y="672"/>
                  </a:lnTo>
                  <a:lnTo>
                    <a:pt x="624" y="684"/>
                  </a:lnTo>
                  <a:lnTo>
                    <a:pt x="594" y="684"/>
                  </a:lnTo>
                  <a:lnTo>
                    <a:pt x="606" y="690"/>
                  </a:lnTo>
                  <a:lnTo>
                    <a:pt x="606" y="702"/>
                  </a:lnTo>
                  <a:lnTo>
                    <a:pt x="612" y="702"/>
                  </a:lnTo>
                  <a:lnTo>
                    <a:pt x="600" y="732"/>
                  </a:lnTo>
                  <a:lnTo>
                    <a:pt x="594" y="732"/>
                  </a:lnTo>
                  <a:lnTo>
                    <a:pt x="594" y="720"/>
                  </a:lnTo>
                  <a:lnTo>
                    <a:pt x="588" y="732"/>
                  </a:lnTo>
                  <a:lnTo>
                    <a:pt x="576" y="720"/>
                  </a:lnTo>
                  <a:lnTo>
                    <a:pt x="576" y="732"/>
                  </a:lnTo>
                  <a:lnTo>
                    <a:pt x="600" y="732"/>
                  </a:lnTo>
                  <a:lnTo>
                    <a:pt x="594" y="768"/>
                  </a:lnTo>
                  <a:lnTo>
                    <a:pt x="618" y="834"/>
                  </a:lnTo>
                  <a:lnTo>
                    <a:pt x="546" y="828"/>
                  </a:lnTo>
                  <a:lnTo>
                    <a:pt x="480" y="798"/>
                  </a:lnTo>
                  <a:lnTo>
                    <a:pt x="462" y="750"/>
                  </a:lnTo>
                  <a:lnTo>
                    <a:pt x="456" y="702"/>
                  </a:lnTo>
                  <a:lnTo>
                    <a:pt x="408" y="654"/>
                  </a:lnTo>
                  <a:lnTo>
                    <a:pt x="372" y="570"/>
                  </a:lnTo>
                  <a:lnTo>
                    <a:pt x="336" y="534"/>
                  </a:lnTo>
                  <a:lnTo>
                    <a:pt x="276" y="516"/>
                  </a:lnTo>
                  <a:lnTo>
                    <a:pt x="252" y="528"/>
                  </a:lnTo>
                  <a:lnTo>
                    <a:pt x="234" y="564"/>
                  </a:lnTo>
                  <a:lnTo>
                    <a:pt x="216" y="582"/>
                  </a:lnTo>
                  <a:lnTo>
                    <a:pt x="198" y="576"/>
                  </a:lnTo>
                  <a:lnTo>
                    <a:pt x="126" y="528"/>
                  </a:lnTo>
                  <a:lnTo>
                    <a:pt x="108" y="450"/>
                  </a:lnTo>
                  <a:lnTo>
                    <a:pt x="6" y="342"/>
                  </a:lnTo>
                  <a:lnTo>
                    <a:pt x="0" y="330"/>
                  </a:lnTo>
                  <a:lnTo>
                    <a:pt x="234" y="348"/>
                  </a:lnTo>
                  <a:lnTo>
                    <a:pt x="264" y="0"/>
                  </a:lnTo>
                  <a:lnTo>
                    <a:pt x="456" y="12"/>
                  </a:lnTo>
                  <a:lnTo>
                    <a:pt x="444" y="162"/>
                  </a:lnTo>
                  <a:lnTo>
                    <a:pt x="468" y="174"/>
                  </a:lnTo>
                  <a:lnTo>
                    <a:pt x="486" y="174"/>
                  </a:lnTo>
                  <a:lnTo>
                    <a:pt x="498" y="192"/>
                  </a:lnTo>
                  <a:lnTo>
                    <a:pt x="540" y="204"/>
                  </a:lnTo>
                  <a:lnTo>
                    <a:pt x="564" y="198"/>
                  </a:lnTo>
                  <a:lnTo>
                    <a:pt x="582" y="222"/>
                  </a:lnTo>
                  <a:lnTo>
                    <a:pt x="594" y="210"/>
                  </a:lnTo>
                  <a:lnTo>
                    <a:pt x="612" y="228"/>
                  </a:lnTo>
                  <a:lnTo>
                    <a:pt x="624" y="216"/>
                  </a:lnTo>
                  <a:lnTo>
                    <a:pt x="630" y="234"/>
                  </a:lnTo>
                  <a:lnTo>
                    <a:pt x="642" y="216"/>
                  </a:lnTo>
                  <a:lnTo>
                    <a:pt x="648" y="222"/>
                  </a:lnTo>
                  <a:lnTo>
                    <a:pt x="660" y="216"/>
                  </a:lnTo>
                  <a:lnTo>
                    <a:pt x="678" y="234"/>
                  </a:lnTo>
                  <a:lnTo>
                    <a:pt x="750" y="210"/>
                  </a:lnTo>
                  <a:lnTo>
                    <a:pt x="798" y="240"/>
                  </a:lnTo>
                  <a:lnTo>
                    <a:pt x="798" y="234"/>
                  </a:lnTo>
                  <a:lnTo>
                    <a:pt x="798" y="240"/>
                  </a:lnTo>
                </a:path>
              </a:pathLst>
            </a:custGeom>
            <a:noFill/>
            <a:ln w="9525">
              <a:solidFill>
                <a:srgbClr val="000000"/>
              </a:solidFill>
              <a:prstDash val="solid"/>
              <a:round/>
              <a:headEnd/>
              <a:tailEnd/>
            </a:ln>
          </p:spPr>
          <p:txBody>
            <a:bodyPr/>
            <a:lstStyle/>
            <a:p>
              <a:endParaRPr lang="en-US"/>
            </a:p>
          </p:txBody>
        </p:sp>
        <p:sp>
          <p:nvSpPr>
            <p:cNvPr id="15469" name="Freeform 234"/>
            <p:cNvSpPr>
              <a:spLocks/>
            </p:cNvSpPr>
            <p:nvPr/>
          </p:nvSpPr>
          <p:spPr bwMode="auto">
            <a:xfrm>
              <a:off x="1803" y="1800"/>
              <a:ext cx="348" cy="438"/>
            </a:xfrm>
            <a:custGeom>
              <a:avLst/>
              <a:gdLst>
                <a:gd name="T0" fmla="*/ 306 w 348"/>
                <a:gd name="T1" fmla="*/ 438 h 438"/>
                <a:gd name="T2" fmla="*/ 0 w 348"/>
                <a:gd name="T3" fmla="*/ 384 h 438"/>
                <a:gd name="T4" fmla="*/ 78 w 348"/>
                <a:gd name="T5" fmla="*/ 0 h 438"/>
                <a:gd name="T6" fmla="*/ 132 w 348"/>
                <a:gd name="T7" fmla="*/ 12 h 438"/>
                <a:gd name="T8" fmla="*/ 246 w 348"/>
                <a:gd name="T9" fmla="*/ 30 h 438"/>
                <a:gd name="T10" fmla="*/ 234 w 348"/>
                <a:gd name="T11" fmla="*/ 108 h 438"/>
                <a:gd name="T12" fmla="*/ 348 w 348"/>
                <a:gd name="T13" fmla="*/ 126 h 438"/>
                <a:gd name="T14" fmla="*/ 312 w 348"/>
                <a:gd name="T15" fmla="*/ 390 h 438"/>
                <a:gd name="T16" fmla="*/ 306 w 348"/>
                <a:gd name="T17" fmla="*/ 438 h 4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8"/>
                <a:gd name="T28" fmla="*/ 0 h 438"/>
                <a:gd name="T29" fmla="*/ 348 w 348"/>
                <a:gd name="T30" fmla="*/ 438 h 4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8" h="438">
                  <a:moveTo>
                    <a:pt x="306" y="438"/>
                  </a:moveTo>
                  <a:lnTo>
                    <a:pt x="0" y="384"/>
                  </a:lnTo>
                  <a:lnTo>
                    <a:pt x="78" y="0"/>
                  </a:lnTo>
                  <a:lnTo>
                    <a:pt x="132" y="12"/>
                  </a:lnTo>
                  <a:lnTo>
                    <a:pt x="246" y="30"/>
                  </a:lnTo>
                  <a:lnTo>
                    <a:pt x="234" y="108"/>
                  </a:lnTo>
                  <a:lnTo>
                    <a:pt x="348" y="126"/>
                  </a:lnTo>
                  <a:lnTo>
                    <a:pt x="312" y="390"/>
                  </a:lnTo>
                  <a:lnTo>
                    <a:pt x="306" y="438"/>
                  </a:lnTo>
                  <a:close/>
                </a:path>
              </a:pathLst>
            </a:custGeom>
            <a:solidFill>
              <a:srgbClr val="FF8C00"/>
            </a:solidFill>
            <a:ln w="9525">
              <a:solidFill>
                <a:srgbClr val="FF8C00"/>
              </a:solidFill>
              <a:prstDash val="solid"/>
              <a:round/>
              <a:headEnd/>
              <a:tailEnd/>
            </a:ln>
          </p:spPr>
          <p:txBody>
            <a:bodyPr/>
            <a:lstStyle/>
            <a:p>
              <a:endParaRPr lang="en-US"/>
            </a:p>
          </p:txBody>
        </p:sp>
        <p:sp>
          <p:nvSpPr>
            <p:cNvPr id="15470" name="Freeform 235"/>
            <p:cNvSpPr>
              <a:spLocks/>
            </p:cNvSpPr>
            <p:nvPr/>
          </p:nvSpPr>
          <p:spPr bwMode="auto">
            <a:xfrm>
              <a:off x="1803" y="1800"/>
              <a:ext cx="348" cy="444"/>
            </a:xfrm>
            <a:custGeom>
              <a:avLst/>
              <a:gdLst>
                <a:gd name="T0" fmla="*/ 306 w 348"/>
                <a:gd name="T1" fmla="*/ 438 h 444"/>
                <a:gd name="T2" fmla="*/ 0 w 348"/>
                <a:gd name="T3" fmla="*/ 384 h 444"/>
                <a:gd name="T4" fmla="*/ 78 w 348"/>
                <a:gd name="T5" fmla="*/ 0 h 444"/>
                <a:gd name="T6" fmla="*/ 132 w 348"/>
                <a:gd name="T7" fmla="*/ 12 h 444"/>
                <a:gd name="T8" fmla="*/ 246 w 348"/>
                <a:gd name="T9" fmla="*/ 30 h 444"/>
                <a:gd name="T10" fmla="*/ 234 w 348"/>
                <a:gd name="T11" fmla="*/ 108 h 444"/>
                <a:gd name="T12" fmla="*/ 348 w 348"/>
                <a:gd name="T13" fmla="*/ 126 h 444"/>
                <a:gd name="T14" fmla="*/ 312 w 348"/>
                <a:gd name="T15" fmla="*/ 390 h 444"/>
                <a:gd name="T16" fmla="*/ 306 w 348"/>
                <a:gd name="T17" fmla="*/ 438 h 444"/>
                <a:gd name="T18" fmla="*/ 306 w 348"/>
                <a:gd name="T19" fmla="*/ 444 h 4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48"/>
                <a:gd name="T31" fmla="*/ 0 h 444"/>
                <a:gd name="T32" fmla="*/ 348 w 348"/>
                <a:gd name="T33" fmla="*/ 444 h 44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48" h="444">
                  <a:moveTo>
                    <a:pt x="306" y="438"/>
                  </a:moveTo>
                  <a:lnTo>
                    <a:pt x="0" y="384"/>
                  </a:lnTo>
                  <a:lnTo>
                    <a:pt x="78" y="0"/>
                  </a:lnTo>
                  <a:lnTo>
                    <a:pt x="132" y="12"/>
                  </a:lnTo>
                  <a:lnTo>
                    <a:pt x="246" y="30"/>
                  </a:lnTo>
                  <a:lnTo>
                    <a:pt x="234" y="108"/>
                  </a:lnTo>
                  <a:lnTo>
                    <a:pt x="348" y="126"/>
                  </a:lnTo>
                  <a:lnTo>
                    <a:pt x="312" y="390"/>
                  </a:lnTo>
                  <a:lnTo>
                    <a:pt x="306" y="438"/>
                  </a:lnTo>
                  <a:lnTo>
                    <a:pt x="306" y="444"/>
                  </a:lnTo>
                </a:path>
              </a:pathLst>
            </a:custGeom>
            <a:noFill/>
            <a:ln w="9525">
              <a:solidFill>
                <a:srgbClr val="000000"/>
              </a:solidFill>
              <a:prstDash val="solid"/>
              <a:round/>
              <a:headEnd/>
              <a:tailEnd/>
            </a:ln>
          </p:spPr>
          <p:txBody>
            <a:bodyPr/>
            <a:lstStyle/>
            <a:p>
              <a:endParaRPr lang="en-US"/>
            </a:p>
          </p:txBody>
        </p:sp>
        <p:sp>
          <p:nvSpPr>
            <p:cNvPr id="15471" name="Freeform 236"/>
            <p:cNvSpPr>
              <a:spLocks/>
            </p:cNvSpPr>
            <p:nvPr/>
          </p:nvSpPr>
          <p:spPr bwMode="auto">
            <a:xfrm>
              <a:off x="4155" y="1494"/>
              <a:ext cx="102" cy="198"/>
            </a:xfrm>
            <a:custGeom>
              <a:avLst/>
              <a:gdLst>
                <a:gd name="T0" fmla="*/ 90 w 102"/>
                <a:gd name="T1" fmla="*/ 186 h 198"/>
                <a:gd name="T2" fmla="*/ 66 w 102"/>
                <a:gd name="T3" fmla="*/ 192 h 198"/>
                <a:gd name="T4" fmla="*/ 48 w 102"/>
                <a:gd name="T5" fmla="*/ 198 h 198"/>
                <a:gd name="T6" fmla="*/ 42 w 102"/>
                <a:gd name="T7" fmla="*/ 192 h 198"/>
                <a:gd name="T8" fmla="*/ 30 w 102"/>
                <a:gd name="T9" fmla="*/ 138 h 198"/>
                <a:gd name="T10" fmla="*/ 24 w 102"/>
                <a:gd name="T11" fmla="*/ 138 h 198"/>
                <a:gd name="T12" fmla="*/ 12 w 102"/>
                <a:gd name="T13" fmla="*/ 102 h 198"/>
                <a:gd name="T14" fmla="*/ 0 w 102"/>
                <a:gd name="T15" fmla="*/ 30 h 198"/>
                <a:gd name="T16" fmla="*/ 96 w 102"/>
                <a:gd name="T17" fmla="*/ 0 h 198"/>
                <a:gd name="T18" fmla="*/ 102 w 102"/>
                <a:gd name="T19" fmla="*/ 42 h 198"/>
                <a:gd name="T20" fmla="*/ 84 w 102"/>
                <a:gd name="T21" fmla="*/ 66 h 198"/>
                <a:gd name="T22" fmla="*/ 78 w 102"/>
                <a:gd name="T23" fmla="*/ 120 h 198"/>
                <a:gd name="T24" fmla="*/ 90 w 102"/>
                <a:gd name="T25" fmla="*/ 186 h 19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198"/>
                <a:gd name="T41" fmla="*/ 102 w 102"/>
                <a:gd name="T42" fmla="*/ 198 h 19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198">
                  <a:moveTo>
                    <a:pt x="90" y="186"/>
                  </a:moveTo>
                  <a:lnTo>
                    <a:pt x="66" y="192"/>
                  </a:lnTo>
                  <a:lnTo>
                    <a:pt x="48" y="198"/>
                  </a:lnTo>
                  <a:lnTo>
                    <a:pt x="42" y="192"/>
                  </a:lnTo>
                  <a:lnTo>
                    <a:pt x="30" y="138"/>
                  </a:lnTo>
                  <a:lnTo>
                    <a:pt x="24" y="138"/>
                  </a:lnTo>
                  <a:lnTo>
                    <a:pt x="12" y="102"/>
                  </a:lnTo>
                  <a:lnTo>
                    <a:pt x="0" y="30"/>
                  </a:lnTo>
                  <a:lnTo>
                    <a:pt x="96" y="0"/>
                  </a:lnTo>
                  <a:lnTo>
                    <a:pt x="102" y="42"/>
                  </a:lnTo>
                  <a:lnTo>
                    <a:pt x="84" y="66"/>
                  </a:lnTo>
                  <a:lnTo>
                    <a:pt x="78" y="120"/>
                  </a:lnTo>
                  <a:lnTo>
                    <a:pt x="90" y="186"/>
                  </a:lnTo>
                  <a:close/>
                </a:path>
              </a:pathLst>
            </a:custGeom>
            <a:solidFill>
              <a:srgbClr val="FF8C00"/>
            </a:solidFill>
            <a:ln w="9525">
              <a:solidFill>
                <a:srgbClr val="FF8C00"/>
              </a:solidFill>
              <a:prstDash val="solid"/>
              <a:round/>
              <a:headEnd/>
              <a:tailEnd/>
            </a:ln>
          </p:spPr>
          <p:txBody>
            <a:bodyPr/>
            <a:lstStyle/>
            <a:p>
              <a:endParaRPr lang="en-US"/>
            </a:p>
          </p:txBody>
        </p:sp>
        <p:sp>
          <p:nvSpPr>
            <p:cNvPr id="15472" name="Freeform 237"/>
            <p:cNvSpPr>
              <a:spLocks/>
            </p:cNvSpPr>
            <p:nvPr/>
          </p:nvSpPr>
          <p:spPr bwMode="auto">
            <a:xfrm>
              <a:off x="4155" y="1494"/>
              <a:ext cx="102" cy="198"/>
            </a:xfrm>
            <a:custGeom>
              <a:avLst/>
              <a:gdLst>
                <a:gd name="T0" fmla="*/ 90 w 102"/>
                <a:gd name="T1" fmla="*/ 186 h 198"/>
                <a:gd name="T2" fmla="*/ 66 w 102"/>
                <a:gd name="T3" fmla="*/ 192 h 198"/>
                <a:gd name="T4" fmla="*/ 48 w 102"/>
                <a:gd name="T5" fmla="*/ 198 h 198"/>
                <a:gd name="T6" fmla="*/ 42 w 102"/>
                <a:gd name="T7" fmla="*/ 192 h 198"/>
                <a:gd name="T8" fmla="*/ 30 w 102"/>
                <a:gd name="T9" fmla="*/ 138 h 198"/>
                <a:gd name="T10" fmla="*/ 24 w 102"/>
                <a:gd name="T11" fmla="*/ 138 h 198"/>
                <a:gd name="T12" fmla="*/ 12 w 102"/>
                <a:gd name="T13" fmla="*/ 102 h 198"/>
                <a:gd name="T14" fmla="*/ 0 w 102"/>
                <a:gd name="T15" fmla="*/ 30 h 198"/>
                <a:gd name="T16" fmla="*/ 96 w 102"/>
                <a:gd name="T17" fmla="*/ 0 h 198"/>
                <a:gd name="T18" fmla="*/ 102 w 102"/>
                <a:gd name="T19" fmla="*/ 42 h 198"/>
                <a:gd name="T20" fmla="*/ 84 w 102"/>
                <a:gd name="T21" fmla="*/ 66 h 198"/>
                <a:gd name="T22" fmla="*/ 78 w 102"/>
                <a:gd name="T23" fmla="*/ 120 h 198"/>
                <a:gd name="T24" fmla="*/ 90 w 102"/>
                <a:gd name="T25" fmla="*/ 186 h 198"/>
                <a:gd name="T26" fmla="*/ 90 w 102"/>
                <a:gd name="T27" fmla="*/ 192 h 19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2"/>
                <a:gd name="T43" fmla="*/ 0 h 198"/>
                <a:gd name="T44" fmla="*/ 102 w 102"/>
                <a:gd name="T45" fmla="*/ 198 h 19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2" h="198">
                  <a:moveTo>
                    <a:pt x="90" y="186"/>
                  </a:moveTo>
                  <a:lnTo>
                    <a:pt x="66" y="192"/>
                  </a:lnTo>
                  <a:lnTo>
                    <a:pt x="48" y="198"/>
                  </a:lnTo>
                  <a:lnTo>
                    <a:pt x="42" y="192"/>
                  </a:lnTo>
                  <a:lnTo>
                    <a:pt x="30" y="138"/>
                  </a:lnTo>
                  <a:lnTo>
                    <a:pt x="24" y="138"/>
                  </a:lnTo>
                  <a:lnTo>
                    <a:pt x="12" y="102"/>
                  </a:lnTo>
                  <a:lnTo>
                    <a:pt x="0" y="30"/>
                  </a:lnTo>
                  <a:lnTo>
                    <a:pt x="96" y="0"/>
                  </a:lnTo>
                  <a:lnTo>
                    <a:pt x="102" y="42"/>
                  </a:lnTo>
                  <a:lnTo>
                    <a:pt x="84" y="66"/>
                  </a:lnTo>
                  <a:lnTo>
                    <a:pt x="78" y="120"/>
                  </a:lnTo>
                  <a:lnTo>
                    <a:pt x="90" y="186"/>
                  </a:lnTo>
                  <a:lnTo>
                    <a:pt x="90" y="192"/>
                  </a:lnTo>
                </a:path>
              </a:pathLst>
            </a:custGeom>
            <a:noFill/>
            <a:ln w="9525">
              <a:solidFill>
                <a:srgbClr val="000000"/>
              </a:solidFill>
              <a:prstDash val="solid"/>
              <a:round/>
              <a:headEnd/>
              <a:tailEnd/>
            </a:ln>
          </p:spPr>
          <p:txBody>
            <a:bodyPr/>
            <a:lstStyle/>
            <a:p>
              <a:endParaRPr lang="en-US"/>
            </a:p>
          </p:txBody>
        </p:sp>
        <p:sp>
          <p:nvSpPr>
            <p:cNvPr id="15473" name="Freeform 238"/>
            <p:cNvSpPr>
              <a:spLocks/>
            </p:cNvSpPr>
            <p:nvPr/>
          </p:nvSpPr>
          <p:spPr bwMode="auto">
            <a:xfrm>
              <a:off x="4167" y="2076"/>
              <a:ext cx="6" cy="18"/>
            </a:xfrm>
            <a:custGeom>
              <a:avLst/>
              <a:gdLst>
                <a:gd name="T0" fmla="*/ 6 w 6"/>
                <a:gd name="T1" fmla="*/ 0 h 18"/>
                <a:gd name="T2" fmla="*/ 0 w 6"/>
                <a:gd name="T3" fmla="*/ 18 h 18"/>
                <a:gd name="T4" fmla="*/ 0 w 6"/>
                <a:gd name="T5" fmla="*/ 0 h 18"/>
                <a:gd name="T6" fmla="*/ 6 w 6"/>
                <a:gd name="T7" fmla="*/ 0 h 18"/>
                <a:gd name="T8" fmla="*/ 0 60000 65536"/>
                <a:gd name="T9" fmla="*/ 0 60000 65536"/>
                <a:gd name="T10" fmla="*/ 0 60000 65536"/>
                <a:gd name="T11" fmla="*/ 0 60000 65536"/>
                <a:gd name="T12" fmla="*/ 0 w 6"/>
                <a:gd name="T13" fmla="*/ 0 h 18"/>
                <a:gd name="T14" fmla="*/ 6 w 6"/>
                <a:gd name="T15" fmla="*/ 18 h 18"/>
              </a:gdLst>
              <a:ahLst/>
              <a:cxnLst>
                <a:cxn ang="T8">
                  <a:pos x="T0" y="T1"/>
                </a:cxn>
                <a:cxn ang="T9">
                  <a:pos x="T2" y="T3"/>
                </a:cxn>
                <a:cxn ang="T10">
                  <a:pos x="T4" y="T5"/>
                </a:cxn>
                <a:cxn ang="T11">
                  <a:pos x="T6" y="T7"/>
                </a:cxn>
              </a:cxnLst>
              <a:rect l="T12" t="T13" r="T14" b="T15"/>
              <a:pathLst>
                <a:path w="6" h="18">
                  <a:moveTo>
                    <a:pt x="6" y="0"/>
                  </a:moveTo>
                  <a:lnTo>
                    <a:pt x="0" y="18"/>
                  </a:lnTo>
                  <a:lnTo>
                    <a:pt x="0" y="0"/>
                  </a:lnTo>
                  <a:lnTo>
                    <a:pt x="6" y="0"/>
                  </a:lnTo>
                  <a:close/>
                </a:path>
              </a:pathLst>
            </a:custGeom>
            <a:solidFill>
              <a:srgbClr val="FF4500"/>
            </a:solidFill>
            <a:ln w="9525">
              <a:solidFill>
                <a:srgbClr val="FF4500"/>
              </a:solidFill>
              <a:prstDash val="solid"/>
              <a:round/>
              <a:headEnd/>
              <a:tailEnd/>
            </a:ln>
          </p:spPr>
          <p:txBody>
            <a:bodyPr/>
            <a:lstStyle/>
            <a:p>
              <a:endParaRPr lang="en-US"/>
            </a:p>
          </p:txBody>
        </p:sp>
        <p:sp>
          <p:nvSpPr>
            <p:cNvPr id="15474" name="Freeform 239"/>
            <p:cNvSpPr>
              <a:spLocks/>
            </p:cNvSpPr>
            <p:nvPr/>
          </p:nvSpPr>
          <p:spPr bwMode="auto">
            <a:xfrm>
              <a:off x="4167" y="2076"/>
              <a:ext cx="6" cy="18"/>
            </a:xfrm>
            <a:custGeom>
              <a:avLst/>
              <a:gdLst>
                <a:gd name="T0" fmla="*/ 6 w 6"/>
                <a:gd name="T1" fmla="*/ 0 h 18"/>
                <a:gd name="T2" fmla="*/ 0 w 6"/>
                <a:gd name="T3" fmla="*/ 18 h 18"/>
                <a:gd name="T4" fmla="*/ 0 w 6"/>
                <a:gd name="T5" fmla="*/ 0 h 18"/>
                <a:gd name="T6" fmla="*/ 6 w 6"/>
                <a:gd name="T7" fmla="*/ 0 h 18"/>
                <a:gd name="T8" fmla="*/ 6 w 6"/>
                <a:gd name="T9" fmla="*/ 6 h 18"/>
                <a:gd name="T10" fmla="*/ 0 60000 65536"/>
                <a:gd name="T11" fmla="*/ 0 60000 65536"/>
                <a:gd name="T12" fmla="*/ 0 60000 65536"/>
                <a:gd name="T13" fmla="*/ 0 60000 65536"/>
                <a:gd name="T14" fmla="*/ 0 60000 65536"/>
                <a:gd name="T15" fmla="*/ 0 w 6"/>
                <a:gd name="T16" fmla="*/ 0 h 18"/>
                <a:gd name="T17" fmla="*/ 6 w 6"/>
                <a:gd name="T18" fmla="*/ 18 h 18"/>
              </a:gdLst>
              <a:ahLst/>
              <a:cxnLst>
                <a:cxn ang="T10">
                  <a:pos x="T0" y="T1"/>
                </a:cxn>
                <a:cxn ang="T11">
                  <a:pos x="T2" y="T3"/>
                </a:cxn>
                <a:cxn ang="T12">
                  <a:pos x="T4" y="T5"/>
                </a:cxn>
                <a:cxn ang="T13">
                  <a:pos x="T6" y="T7"/>
                </a:cxn>
                <a:cxn ang="T14">
                  <a:pos x="T8" y="T9"/>
                </a:cxn>
              </a:cxnLst>
              <a:rect l="T15" t="T16" r="T17" b="T18"/>
              <a:pathLst>
                <a:path w="6" h="18">
                  <a:moveTo>
                    <a:pt x="6" y="0"/>
                  </a:moveTo>
                  <a:lnTo>
                    <a:pt x="0" y="18"/>
                  </a:ln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15475" name="Freeform 240"/>
            <p:cNvSpPr>
              <a:spLocks/>
            </p:cNvSpPr>
            <p:nvPr/>
          </p:nvSpPr>
          <p:spPr bwMode="auto">
            <a:xfrm>
              <a:off x="4137" y="2076"/>
              <a:ext cx="24" cy="78"/>
            </a:xfrm>
            <a:custGeom>
              <a:avLst/>
              <a:gdLst>
                <a:gd name="T0" fmla="*/ 24 w 24"/>
                <a:gd name="T1" fmla="*/ 0 h 78"/>
                <a:gd name="T2" fmla="*/ 6 w 24"/>
                <a:gd name="T3" fmla="*/ 78 h 78"/>
                <a:gd name="T4" fmla="*/ 0 w 24"/>
                <a:gd name="T5" fmla="*/ 54 h 78"/>
                <a:gd name="T6" fmla="*/ 12 w 24"/>
                <a:gd name="T7" fmla="*/ 12 h 78"/>
                <a:gd name="T8" fmla="*/ 12 w 24"/>
                <a:gd name="T9" fmla="*/ 6 h 78"/>
                <a:gd name="T10" fmla="*/ 24 w 24"/>
                <a:gd name="T11" fmla="*/ 0 h 78"/>
                <a:gd name="T12" fmla="*/ 0 60000 65536"/>
                <a:gd name="T13" fmla="*/ 0 60000 65536"/>
                <a:gd name="T14" fmla="*/ 0 60000 65536"/>
                <a:gd name="T15" fmla="*/ 0 60000 65536"/>
                <a:gd name="T16" fmla="*/ 0 60000 65536"/>
                <a:gd name="T17" fmla="*/ 0 60000 65536"/>
                <a:gd name="T18" fmla="*/ 0 w 24"/>
                <a:gd name="T19" fmla="*/ 0 h 78"/>
                <a:gd name="T20" fmla="*/ 24 w 24"/>
                <a:gd name="T21" fmla="*/ 78 h 78"/>
              </a:gdLst>
              <a:ahLst/>
              <a:cxnLst>
                <a:cxn ang="T12">
                  <a:pos x="T0" y="T1"/>
                </a:cxn>
                <a:cxn ang="T13">
                  <a:pos x="T2" y="T3"/>
                </a:cxn>
                <a:cxn ang="T14">
                  <a:pos x="T4" y="T5"/>
                </a:cxn>
                <a:cxn ang="T15">
                  <a:pos x="T6" y="T7"/>
                </a:cxn>
                <a:cxn ang="T16">
                  <a:pos x="T8" y="T9"/>
                </a:cxn>
                <a:cxn ang="T17">
                  <a:pos x="T10" y="T11"/>
                </a:cxn>
              </a:cxnLst>
              <a:rect l="T18" t="T19" r="T20" b="T21"/>
              <a:pathLst>
                <a:path w="24" h="78">
                  <a:moveTo>
                    <a:pt x="24" y="0"/>
                  </a:moveTo>
                  <a:lnTo>
                    <a:pt x="6" y="78"/>
                  </a:lnTo>
                  <a:lnTo>
                    <a:pt x="0" y="54"/>
                  </a:lnTo>
                  <a:lnTo>
                    <a:pt x="12" y="12"/>
                  </a:lnTo>
                  <a:lnTo>
                    <a:pt x="12" y="6"/>
                  </a:lnTo>
                  <a:lnTo>
                    <a:pt x="24" y="0"/>
                  </a:lnTo>
                  <a:close/>
                </a:path>
              </a:pathLst>
            </a:custGeom>
            <a:solidFill>
              <a:srgbClr val="FF4500"/>
            </a:solidFill>
            <a:ln w="9525">
              <a:solidFill>
                <a:srgbClr val="FF4500"/>
              </a:solidFill>
              <a:prstDash val="solid"/>
              <a:round/>
              <a:headEnd/>
              <a:tailEnd/>
            </a:ln>
          </p:spPr>
          <p:txBody>
            <a:bodyPr/>
            <a:lstStyle/>
            <a:p>
              <a:endParaRPr lang="en-US"/>
            </a:p>
          </p:txBody>
        </p:sp>
        <p:sp>
          <p:nvSpPr>
            <p:cNvPr id="15476" name="Freeform 241"/>
            <p:cNvSpPr>
              <a:spLocks/>
            </p:cNvSpPr>
            <p:nvPr/>
          </p:nvSpPr>
          <p:spPr bwMode="auto">
            <a:xfrm>
              <a:off x="4137" y="2076"/>
              <a:ext cx="24" cy="78"/>
            </a:xfrm>
            <a:custGeom>
              <a:avLst/>
              <a:gdLst>
                <a:gd name="T0" fmla="*/ 24 w 24"/>
                <a:gd name="T1" fmla="*/ 0 h 78"/>
                <a:gd name="T2" fmla="*/ 6 w 24"/>
                <a:gd name="T3" fmla="*/ 78 h 78"/>
                <a:gd name="T4" fmla="*/ 0 w 24"/>
                <a:gd name="T5" fmla="*/ 54 h 78"/>
                <a:gd name="T6" fmla="*/ 12 w 24"/>
                <a:gd name="T7" fmla="*/ 12 h 78"/>
                <a:gd name="T8" fmla="*/ 12 w 24"/>
                <a:gd name="T9" fmla="*/ 6 h 78"/>
                <a:gd name="T10" fmla="*/ 24 w 24"/>
                <a:gd name="T11" fmla="*/ 0 h 78"/>
                <a:gd name="T12" fmla="*/ 24 w 24"/>
                <a:gd name="T13" fmla="*/ 6 h 78"/>
                <a:gd name="T14" fmla="*/ 0 60000 65536"/>
                <a:gd name="T15" fmla="*/ 0 60000 65536"/>
                <a:gd name="T16" fmla="*/ 0 60000 65536"/>
                <a:gd name="T17" fmla="*/ 0 60000 65536"/>
                <a:gd name="T18" fmla="*/ 0 60000 65536"/>
                <a:gd name="T19" fmla="*/ 0 60000 65536"/>
                <a:gd name="T20" fmla="*/ 0 60000 65536"/>
                <a:gd name="T21" fmla="*/ 0 w 24"/>
                <a:gd name="T22" fmla="*/ 0 h 78"/>
                <a:gd name="T23" fmla="*/ 24 w 24"/>
                <a:gd name="T24" fmla="*/ 78 h 7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78">
                  <a:moveTo>
                    <a:pt x="24" y="0"/>
                  </a:moveTo>
                  <a:lnTo>
                    <a:pt x="6" y="78"/>
                  </a:lnTo>
                  <a:lnTo>
                    <a:pt x="0" y="54"/>
                  </a:lnTo>
                  <a:lnTo>
                    <a:pt x="12" y="12"/>
                  </a:lnTo>
                  <a:lnTo>
                    <a:pt x="12" y="6"/>
                  </a:lnTo>
                  <a:lnTo>
                    <a:pt x="24" y="0"/>
                  </a:lnTo>
                  <a:lnTo>
                    <a:pt x="24" y="6"/>
                  </a:lnTo>
                </a:path>
              </a:pathLst>
            </a:custGeom>
            <a:noFill/>
            <a:ln w="9525">
              <a:solidFill>
                <a:srgbClr val="000000"/>
              </a:solidFill>
              <a:prstDash val="solid"/>
              <a:round/>
              <a:headEnd/>
              <a:tailEnd/>
            </a:ln>
          </p:spPr>
          <p:txBody>
            <a:bodyPr/>
            <a:lstStyle/>
            <a:p>
              <a:endParaRPr lang="en-US"/>
            </a:p>
          </p:txBody>
        </p:sp>
        <p:sp>
          <p:nvSpPr>
            <p:cNvPr id="15477" name="Freeform 242"/>
            <p:cNvSpPr>
              <a:spLocks/>
            </p:cNvSpPr>
            <p:nvPr/>
          </p:nvSpPr>
          <p:spPr bwMode="auto">
            <a:xfrm>
              <a:off x="3681" y="2004"/>
              <a:ext cx="474" cy="270"/>
            </a:xfrm>
            <a:custGeom>
              <a:avLst/>
              <a:gdLst>
                <a:gd name="T0" fmla="*/ 474 w 474"/>
                <a:gd name="T1" fmla="*/ 192 h 270"/>
                <a:gd name="T2" fmla="*/ 468 w 474"/>
                <a:gd name="T3" fmla="*/ 186 h 270"/>
                <a:gd name="T4" fmla="*/ 474 w 474"/>
                <a:gd name="T5" fmla="*/ 192 h 270"/>
                <a:gd name="T6" fmla="*/ 468 w 474"/>
                <a:gd name="T7" fmla="*/ 198 h 270"/>
                <a:gd name="T8" fmla="*/ 120 w 474"/>
                <a:gd name="T9" fmla="*/ 252 h 270"/>
                <a:gd name="T10" fmla="*/ 0 w 474"/>
                <a:gd name="T11" fmla="*/ 270 h 270"/>
                <a:gd name="T12" fmla="*/ 30 w 474"/>
                <a:gd name="T13" fmla="*/ 258 h 270"/>
                <a:gd name="T14" fmla="*/ 90 w 474"/>
                <a:gd name="T15" fmla="*/ 186 h 270"/>
                <a:gd name="T16" fmla="*/ 96 w 474"/>
                <a:gd name="T17" fmla="*/ 198 h 270"/>
                <a:gd name="T18" fmla="*/ 114 w 474"/>
                <a:gd name="T19" fmla="*/ 210 h 270"/>
                <a:gd name="T20" fmla="*/ 186 w 474"/>
                <a:gd name="T21" fmla="*/ 180 h 270"/>
                <a:gd name="T22" fmla="*/ 198 w 474"/>
                <a:gd name="T23" fmla="*/ 162 h 270"/>
                <a:gd name="T24" fmla="*/ 192 w 474"/>
                <a:gd name="T25" fmla="*/ 156 h 270"/>
                <a:gd name="T26" fmla="*/ 216 w 474"/>
                <a:gd name="T27" fmla="*/ 84 h 270"/>
                <a:gd name="T28" fmla="*/ 240 w 474"/>
                <a:gd name="T29" fmla="*/ 90 h 270"/>
                <a:gd name="T30" fmla="*/ 252 w 474"/>
                <a:gd name="T31" fmla="*/ 60 h 270"/>
                <a:gd name="T32" fmla="*/ 264 w 474"/>
                <a:gd name="T33" fmla="*/ 60 h 270"/>
                <a:gd name="T34" fmla="*/ 282 w 474"/>
                <a:gd name="T35" fmla="*/ 24 h 270"/>
                <a:gd name="T36" fmla="*/ 282 w 474"/>
                <a:gd name="T37" fmla="*/ 0 h 270"/>
                <a:gd name="T38" fmla="*/ 318 w 474"/>
                <a:gd name="T39" fmla="*/ 18 h 270"/>
                <a:gd name="T40" fmla="*/ 324 w 474"/>
                <a:gd name="T41" fmla="*/ 6 h 270"/>
                <a:gd name="T42" fmla="*/ 360 w 474"/>
                <a:gd name="T43" fmla="*/ 24 h 270"/>
                <a:gd name="T44" fmla="*/ 372 w 474"/>
                <a:gd name="T45" fmla="*/ 36 h 270"/>
                <a:gd name="T46" fmla="*/ 360 w 474"/>
                <a:gd name="T47" fmla="*/ 66 h 270"/>
                <a:gd name="T48" fmla="*/ 366 w 474"/>
                <a:gd name="T49" fmla="*/ 78 h 270"/>
                <a:gd name="T50" fmla="*/ 372 w 474"/>
                <a:gd name="T51" fmla="*/ 66 h 270"/>
                <a:gd name="T52" fmla="*/ 384 w 474"/>
                <a:gd name="T53" fmla="*/ 84 h 270"/>
                <a:gd name="T54" fmla="*/ 432 w 474"/>
                <a:gd name="T55" fmla="*/ 96 h 270"/>
                <a:gd name="T56" fmla="*/ 426 w 474"/>
                <a:gd name="T57" fmla="*/ 120 h 270"/>
                <a:gd name="T58" fmla="*/ 390 w 474"/>
                <a:gd name="T59" fmla="*/ 96 h 270"/>
                <a:gd name="T60" fmla="*/ 420 w 474"/>
                <a:gd name="T61" fmla="*/ 120 h 270"/>
                <a:gd name="T62" fmla="*/ 432 w 474"/>
                <a:gd name="T63" fmla="*/ 120 h 270"/>
                <a:gd name="T64" fmla="*/ 426 w 474"/>
                <a:gd name="T65" fmla="*/ 126 h 270"/>
                <a:gd name="T66" fmla="*/ 438 w 474"/>
                <a:gd name="T67" fmla="*/ 132 h 270"/>
                <a:gd name="T68" fmla="*/ 438 w 474"/>
                <a:gd name="T69" fmla="*/ 138 h 270"/>
                <a:gd name="T70" fmla="*/ 426 w 474"/>
                <a:gd name="T71" fmla="*/ 138 h 270"/>
                <a:gd name="T72" fmla="*/ 432 w 474"/>
                <a:gd name="T73" fmla="*/ 150 h 270"/>
                <a:gd name="T74" fmla="*/ 402 w 474"/>
                <a:gd name="T75" fmla="*/ 132 h 270"/>
                <a:gd name="T76" fmla="*/ 444 w 474"/>
                <a:gd name="T77" fmla="*/ 162 h 270"/>
                <a:gd name="T78" fmla="*/ 438 w 474"/>
                <a:gd name="T79" fmla="*/ 168 h 270"/>
                <a:gd name="T80" fmla="*/ 402 w 474"/>
                <a:gd name="T81" fmla="*/ 150 h 270"/>
                <a:gd name="T82" fmla="*/ 396 w 474"/>
                <a:gd name="T83" fmla="*/ 156 h 270"/>
                <a:gd name="T84" fmla="*/ 414 w 474"/>
                <a:gd name="T85" fmla="*/ 156 h 270"/>
                <a:gd name="T86" fmla="*/ 432 w 474"/>
                <a:gd name="T87" fmla="*/ 174 h 270"/>
                <a:gd name="T88" fmla="*/ 462 w 474"/>
                <a:gd name="T89" fmla="*/ 168 h 270"/>
                <a:gd name="T90" fmla="*/ 474 w 474"/>
                <a:gd name="T91" fmla="*/ 192 h 27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74"/>
                <a:gd name="T139" fmla="*/ 0 h 270"/>
                <a:gd name="T140" fmla="*/ 474 w 474"/>
                <a:gd name="T141" fmla="*/ 270 h 27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74" h="270">
                  <a:moveTo>
                    <a:pt x="474" y="192"/>
                  </a:moveTo>
                  <a:lnTo>
                    <a:pt x="468" y="186"/>
                  </a:lnTo>
                  <a:lnTo>
                    <a:pt x="474" y="192"/>
                  </a:lnTo>
                  <a:lnTo>
                    <a:pt x="468" y="198"/>
                  </a:lnTo>
                  <a:lnTo>
                    <a:pt x="120" y="252"/>
                  </a:lnTo>
                  <a:lnTo>
                    <a:pt x="0" y="270"/>
                  </a:lnTo>
                  <a:lnTo>
                    <a:pt x="30" y="258"/>
                  </a:lnTo>
                  <a:lnTo>
                    <a:pt x="90" y="186"/>
                  </a:lnTo>
                  <a:lnTo>
                    <a:pt x="96" y="198"/>
                  </a:lnTo>
                  <a:lnTo>
                    <a:pt x="114" y="210"/>
                  </a:lnTo>
                  <a:lnTo>
                    <a:pt x="186" y="180"/>
                  </a:lnTo>
                  <a:lnTo>
                    <a:pt x="198" y="162"/>
                  </a:lnTo>
                  <a:lnTo>
                    <a:pt x="192" y="156"/>
                  </a:lnTo>
                  <a:lnTo>
                    <a:pt x="216" y="84"/>
                  </a:lnTo>
                  <a:lnTo>
                    <a:pt x="240" y="90"/>
                  </a:lnTo>
                  <a:lnTo>
                    <a:pt x="252" y="60"/>
                  </a:lnTo>
                  <a:lnTo>
                    <a:pt x="264" y="60"/>
                  </a:lnTo>
                  <a:lnTo>
                    <a:pt x="282" y="24"/>
                  </a:lnTo>
                  <a:lnTo>
                    <a:pt x="282" y="0"/>
                  </a:lnTo>
                  <a:lnTo>
                    <a:pt x="318" y="18"/>
                  </a:lnTo>
                  <a:lnTo>
                    <a:pt x="324" y="6"/>
                  </a:lnTo>
                  <a:lnTo>
                    <a:pt x="360" y="24"/>
                  </a:lnTo>
                  <a:lnTo>
                    <a:pt x="372" y="36"/>
                  </a:lnTo>
                  <a:lnTo>
                    <a:pt x="360" y="66"/>
                  </a:lnTo>
                  <a:lnTo>
                    <a:pt x="366" y="78"/>
                  </a:lnTo>
                  <a:lnTo>
                    <a:pt x="372" y="66"/>
                  </a:lnTo>
                  <a:lnTo>
                    <a:pt x="384" y="84"/>
                  </a:lnTo>
                  <a:lnTo>
                    <a:pt x="432" y="96"/>
                  </a:lnTo>
                  <a:lnTo>
                    <a:pt x="426" y="120"/>
                  </a:lnTo>
                  <a:lnTo>
                    <a:pt x="390" y="96"/>
                  </a:lnTo>
                  <a:lnTo>
                    <a:pt x="420" y="120"/>
                  </a:lnTo>
                  <a:lnTo>
                    <a:pt x="432" y="120"/>
                  </a:lnTo>
                  <a:lnTo>
                    <a:pt x="426" y="126"/>
                  </a:lnTo>
                  <a:lnTo>
                    <a:pt x="438" y="132"/>
                  </a:lnTo>
                  <a:lnTo>
                    <a:pt x="438" y="138"/>
                  </a:lnTo>
                  <a:lnTo>
                    <a:pt x="426" y="138"/>
                  </a:lnTo>
                  <a:lnTo>
                    <a:pt x="432" y="150"/>
                  </a:lnTo>
                  <a:lnTo>
                    <a:pt x="402" y="132"/>
                  </a:lnTo>
                  <a:lnTo>
                    <a:pt x="444" y="162"/>
                  </a:lnTo>
                  <a:lnTo>
                    <a:pt x="438" y="168"/>
                  </a:lnTo>
                  <a:lnTo>
                    <a:pt x="402" y="150"/>
                  </a:lnTo>
                  <a:lnTo>
                    <a:pt x="396" y="156"/>
                  </a:lnTo>
                  <a:lnTo>
                    <a:pt x="414" y="156"/>
                  </a:lnTo>
                  <a:lnTo>
                    <a:pt x="432" y="174"/>
                  </a:lnTo>
                  <a:lnTo>
                    <a:pt x="462" y="168"/>
                  </a:lnTo>
                  <a:lnTo>
                    <a:pt x="474" y="192"/>
                  </a:lnTo>
                  <a:close/>
                </a:path>
              </a:pathLst>
            </a:custGeom>
            <a:solidFill>
              <a:srgbClr val="FF4500"/>
            </a:solidFill>
            <a:ln w="9525">
              <a:solidFill>
                <a:srgbClr val="FF4500"/>
              </a:solidFill>
              <a:prstDash val="solid"/>
              <a:round/>
              <a:headEnd/>
              <a:tailEnd/>
            </a:ln>
          </p:spPr>
          <p:txBody>
            <a:bodyPr/>
            <a:lstStyle/>
            <a:p>
              <a:endParaRPr lang="en-US"/>
            </a:p>
          </p:txBody>
        </p:sp>
        <p:sp>
          <p:nvSpPr>
            <p:cNvPr id="15478" name="Freeform 243"/>
            <p:cNvSpPr>
              <a:spLocks/>
            </p:cNvSpPr>
            <p:nvPr/>
          </p:nvSpPr>
          <p:spPr bwMode="auto">
            <a:xfrm>
              <a:off x="3681" y="2004"/>
              <a:ext cx="474" cy="270"/>
            </a:xfrm>
            <a:custGeom>
              <a:avLst/>
              <a:gdLst>
                <a:gd name="T0" fmla="*/ 474 w 474"/>
                <a:gd name="T1" fmla="*/ 192 h 270"/>
                <a:gd name="T2" fmla="*/ 468 w 474"/>
                <a:gd name="T3" fmla="*/ 186 h 270"/>
                <a:gd name="T4" fmla="*/ 474 w 474"/>
                <a:gd name="T5" fmla="*/ 192 h 270"/>
                <a:gd name="T6" fmla="*/ 468 w 474"/>
                <a:gd name="T7" fmla="*/ 198 h 270"/>
                <a:gd name="T8" fmla="*/ 120 w 474"/>
                <a:gd name="T9" fmla="*/ 252 h 270"/>
                <a:gd name="T10" fmla="*/ 0 w 474"/>
                <a:gd name="T11" fmla="*/ 270 h 270"/>
                <a:gd name="T12" fmla="*/ 30 w 474"/>
                <a:gd name="T13" fmla="*/ 258 h 270"/>
                <a:gd name="T14" fmla="*/ 90 w 474"/>
                <a:gd name="T15" fmla="*/ 186 h 270"/>
                <a:gd name="T16" fmla="*/ 96 w 474"/>
                <a:gd name="T17" fmla="*/ 198 h 270"/>
                <a:gd name="T18" fmla="*/ 114 w 474"/>
                <a:gd name="T19" fmla="*/ 210 h 270"/>
                <a:gd name="T20" fmla="*/ 186 w 474"/>
                <a:gd name="T21" fmla="*/ 180 h 270"/>
                <a:gd name="T22" fmla="*/ 198 w 474"/>
                <a:gd name="T23" fmla="*/ 162 h 270"/>
                <a:gd name="T24" fmla="*/ 192 w 474"/>
                <a:gd name="T25" fmla="*/ 156 h 270"/>
                <a:gd name="T26" fmla="*/ 216 w 474"/>
                <a:gd name="T27" fmla="*/ 84 h 270"/>
                <a:gd name="T28" fmla="*/ 240 w 474"/>
                <a:gd name="T29" fmla="*/ 90 h 270"/>
                <a:gd name="T30" fmla="*/ 252 w 474"/>
                <a:gd name="T31" fmla="*/ 60 h 270"/>
                <a:gd name="T32" fmla="*/ 264 w 474"/>
                <a:gd name="T33" fmla="*/ 60 h 270"/>
                <a:gd name="T34" fmla="*/ 282 w 474"/>
                <a:gd name="T35" fmla="*/ 24 h 270"/>
                <a:gd name="T36" fmla="*/ 282 w 474"/>
                <a:gd name="T37" fmla="*/ 0 h 270"/>
                <a:gd name="T38" fmla="*/ 318 w 474"/>
                <a:gd name="T39" fmla="*/ 18 h 270"/>
                <a:gd name="T40" fmla="*/ 324 w 474"/>
                <a:gd name="T41" fmla="*/ 6 h 270"/>
                <a:gd name="T42" fmla="*/ 360 w 474"/>
                <a:gd name="T43" fmla="*/ 24 h 270"/>
                <a:gd name="T44" fmla="*/ 372 w 474"/>
                <a:gd name="T45" fmla="*/ 36 h 270"/>
                <a:gd name="T46" fmla="*/ 360 w 474"/>
                <a:gd name="T47" fmla="*/ 66 h 270"/>
                <a:gd name="T48" fmla="*/ 366 w 474"/>
                <a:gd name="T49" fmla="*/ 78 h 270"/>
                <a:gd name="T50" fmla="*/ 372 w 474"/>
                <a:gd name="T51" fmla="*/ 66 h 270"/>
                <a:gd name="T52" fmla="*/ 384 w 474"/>
                <a:gd name="T53" fmla="*/ 84 h 270"/>
                <a:gd name="T54" fmla="*/ 432 w 474"/>
                <a:gd name="T55" fmla="*/ 96 h 270"/>
                <a:gd name="T56" fmla="*/ 426 w 474"/>
                <a:gd name="T57" fmla="*/ 120 h 270"/>
                <a:gd name="T58" fmla="*/ 390 w 474"/>
                <a:gd name="T59" fmla="*/ 96 h 270"/>
                <a:gd name="T60" fmla="*/ 420 w 474"/>
                <a:gd name="T61" fmla="*/ 120 h 270"/>
                <a:gd name="T62" fmla="*/ 432 w 474"/>
                <a:gd name="T63" fmla="*/ 120 h 270"/>
                <a:gd name="T64" fmla="*/ 426 w 474"/>
                <a:gd name="T65" fmla="*/ 126 h 270"/>
                <a:gd name="T66" fmla="*/ 438 w 474"/>
                <a:gd name="T67" fmla="*/ 132 h 270"/>
                <a:gd name="T68" fmla="*/ 438 w 474"/>
                <a:gd name="T69" fmla="*/ 138 h 270"/>
                <a:gd name="T70" fmla="*/ 426 w 474"/>
                <a:gd name="T71" fmla="*/ 138 h 270"/>
                <a:gd name="T72" fmla="*/ 432 w 474"/>
                <a:gd name="T73" fmla="*/ 150 h 270"/>
                <a:gd name="T74" fmla="*/ 402 w 474"/>
                <a:gd name="T75" fmla="*/ 132 h 270"/>
                <a:gd name="T76" fmla="*/ 444 w 474"/>
                <a:gd name="T77" fmla="*/ 162 h 270"/>
                <a:gd name="T78" fmla="*/ 438 w 474"/>
                <a:gd name="T79" fmla="*/ 168 h 270"/>
                <a:gd name="T80" fmla="*/ 402 w 474"/>
                <a:gd name="T81" fmla="*/ 150 h 270"/>
                <a:gd name="T82" fmla="*/ 396 w 474"/>
                <a:gd name="T83" fmla="*/ 156 h 270"/>
                <a:gd name="T84" fmla="*/ 414 w 474"/>
                <a:gd name="T85" fmla="*/ 156 h 270"/>
                <a:gd name="T86" fmla="*/ 432 w 474"/>
                <a:gd name="T87" fmla="*/ 174 h 270"/>
                <a:gd name="T88" fmla="*/ 462 w 474"/>
                <a:gd name="T89" fmla="*/ 168 h 270"/>
                <a:gd name="T90" fmla="*/ 474 w 474"/>
                <a:gd name="T91" fmla="*/ 192 h 270"/>
                <a:gd name="T92" fmla="*/ 474 w 474"/>
                <a:gd name="T93" fmla="*/ 198 h 2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74"/>
                <a:gd name="T142" fmla="*/ 0 h 270"/>
                <a:gd name="T143" fmla="*/ 474 w 474"/>
                <a:gd name="T144" fmla="*/ 270 h 2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74" h="270">
                  <a:moveTo>
                    <a:pt x="474" y="192"/>
                  </a:moveTo>
                  <a:lnTo>
                    <a:pt x="468" y="186"/>
                  </a:lnTo>
                  <a:lnTo>
                    <a:pt x="474" y="192"/>
                  </a:lnTo>
                  <a:lnTo>
                    <a:pt x="468" y="198"/>
                  </a:lnTo>
                  <a:lnTo>
                    <a:pt x="120" y="252"/>
                  </a:lnTo>
                  <a:lnTo>
                    <a:pt x="0" y="270"/>
                  </a:lnTo>
                  <a:lnTo>
                    <a:pt x="30" y="258"/>
                  </a:lnTo>
                  <a:lnTo>
                    <a:pt x="90" y="186"/>
                  </a:lnTo>
                  <a:lnTo>
                    <a:pt x="96" y="198"/>
                  </a:lnTo>
                  <a:lnTo>
                    <a:pt x="114" y="210"/>
                  </a:lnTo>
                  <a:lnTo>
                    <a:pt x="186" y="180"/>
                  </a:lnTo>
                  <a:lnTo>
                    <a:pt x="198" y="162"/>
                  </a:lnTo>
                  <a:lnTo>
                    <a:pt x="192" y="156"/>
                  </a:lnTo>
                  <a:lnTo>
                    <a:pt x="216" y="84"/>
                  </a:lnTo>
                  <a:lnTo>
                    <a:pt x="240" y="90"/>
                  </a:lnTo>
                  <a:lnTo>
                    <a:pt x="252" y="60"/>
                  </a:lnTo>
                  <a:lnTo>
                    <a:pt x="264" y="60"/>
                  </a:lnTo>
                  <a:lnTo>
                    <a:pt x="282" y="24"/>
                  </a:lnTo>
                  <a:lnTo>
                    <a:pt x="282" y="0"/>
                  </a:lnTo>
                  <a:lnTo>
                    <a:pt x="318" y="18"/>
                  </a:lnTo>
                  <a:lnTo>
                    <a:pt x="324" y="6"/>
                  </a:lnTo>
                  <a:lnTo>
                    <a:pt x="360" y="24"/>
                  </a:lnTo>
                  <a:lnTo>
                    <a:pt x="372" y="36"/>
                  </a:lnTo>
                  <a:lnTo>
                    <a:pt x="360" y="66"/>
                  </a:lnTo>
                  <a:lnTo>
                    <a:pt x="366" y="78"/>
                  </a:lnTo>
                  <a:lnTo>
                    <a:pt x="372" y="66"/>
                  </a:lnTo>
                  <a:lnTo>
                    <a:pt x="384" y="84"/>
                  </a:lnTo>
                  <a:lnTo>
                    <a:pt x="432" y="96"/>
                  </a:lnTo>
                  <a:lnTo>
                    <a:pt x="426" y="120"/>
                  </a:lnTo>
                  <a:lnTo>
                    <a:pt x="390" y="96"/>
                  </a:lnTo>
                  <a:lnTo>
                    <a:pt x="420" y="120"/>
                  </a:lnTo>
                  <a:lnTo>
                    <a:pt x="432" y="120"/>
                  </a:lnTo>
                  <a:lnTo>
                    <a:pt x="426" y="126"/>
                  </a:lnTo>
                  <a:lnTo>
                    <a:pt x="438" y="132"/>
                  </a:lnTo>
                  <a:lnTo>
                    <a:pt x="438" y="138"/>
                  </a:lnTo>
                  <a:lnTo>
                    <a:pt x="426" y="138"/>
                  </a:lnTo>
                  <a:lnTo>
                    <a:pt x="432" y="150"/>
                  </a:lnTo>
                  <a:lnTo>
                    <a:pt x="402" y="132"/>
                  </a:lnTo>
                  <a:lnTo>
                    <a:pt x="444" y="162"/>
                  </a:lnTo>
                  <a:lnTo>
                    <a:pt x="438" y="168"/>
                  </a:lnTo>
                  <a:lnTo>
                    <a:pt x="402" y="150"/>
                  </a:lnTo>
                  <a:lnTo>
                    <a:pt x="396" y="156"/>
                  </a:lnTo>
                  <a:lnTo>
                    <a:pt x="414" y="156"/>
                  </a:lnTo>
                  <a:lnTo>
                    <a:pt x="432" y="174"/>
                  </a:lnTo>
                  <a:lnTo>
                    <a:pt x="462" y="168"/>
                  </a:lnTo>
                  <a:lnTo>
                    <a:pt x="474" y="192"/>
                  </a:lnTo>
                  <a:lnTo>
                    <a:pt x="474" y="198"/>
                  </a:lnTo>
                </a:path>
              </a:pathLst>
            </a:custGeom>
            <a:noFill/>
            <a:ln w="9525">
              <a:solidFill>
                <a:srgbClr val="000000"/>
              </a:solidFill>
              <a:prstDash val="solid"/>
              <a:round/>
              <a:headEnd/>
              <a:tailEnd/>
            </a:ln>
          </p:spPr>
          <p:txBody>
            <a:bodyPr/>
            <a:lstStyle/>
            <a:p>
              <a:endParaRPr lang="en-US"/>
            </a:p>
          </p:txBody>
        </p:sp>
        <p:sp>
          <p:nvSpPr>
            <p:cNvPr id="15479" name="Freeform 244"/>
            <p:cNvSpPr>
              <a:spLocks/>
            </p:cNvSpPr>
            <p:nvPr/>
          </p:nvSpPr>
          <p:spPr bwMode="auto">
            <a:xfrm>
              <a:off x="1419" y="1164"/>
              <a:ext cx="408" cy="300"/>
            </a:xfrm>
            <a:custGeom>
              <a:avLst/>
              <a:gdLst>
                <a:gd name="T0" fmla="*/ 30 w 408"/>
                <a:gd name="T1" fmla="*/ 192 h 300"/>
                <a:gd name="T2" fmla="*/ 0 w 408"/>
                <a:gd name="T3" fmla="*/ 180 h 300"/>
                <a:gd name="T4" fmla="*/ 6 w 408"/>
                <a:gd name="T5" fmla="*/ 156 h 300"/>
                <a:gd name="T6" fmla="*/ 6 w 408"/>
                <a:gd name="T7" fmla="*/ 174 h 300"/>
                <a:gd name="T8" fmla="*/ 18 w 408"/>
                <a:gd name="T9" fmla="*/ 150 h 300"/>
                <a:gd name="T10" fmla="*/ 6 w 408"/>
                <a:gd name="T11" fmla="*/ 150 h 300"/>
                <a:gd name="T12" fmla="*/ 12 w 408"/>
                <a:gd name="T13" fmla="*/ 132 h 300"/>
                <a:gd name="T14" fmla="*/ 24 w 408"/>
                <a:gd name="T15" fmla="*/ 132 h 300"/>
                <a:gd name="T16" fmla="*/ 12 w 408"/>
                <a:gd name="T17" fmla="*/ 126 h 300"/>
                <a:gd name="T18" fmla="*/ 12 w 408"/>
                <a:gd name="T19" fmla="*/ 66 h 300"/>
                <a:gd name="T20" fmla="*/ 6 w 408"/>
                <a:gd name="T21" fmla="*/ 48 h 300"/>
                <a:gd name="T22" fmla="*/ 12 w 408"/>
                <a:gd name="T23" fmla="*/ 18 h 300"/>
                <a:gd name="T24" fmla="*/ 48 w 408"/>
                <a:gd name="T25" fmla="*/ 42 h 300"/>
                <a:gd name="T26" fmla="*/ 84 w 408"/>
                <a:gd name="T27" fmla="*/ 60 h 300"/>
                <a:gd name="T28" fmla="*/ 96 w 408"/>
                <a:gd name="T29" fmla="*/ 72 h 300"/>
                <a:gd name="T30" fmla="*/ 102 w 408"/>
                <a:gd name="T31" fmla="*/ 66 h 300"/>
                <a:gd name="T32" fmla="*/ 108 w 408"/>
                <a:gd name="T33" fmla="*/ 72 h 300"/>
                <a:gd name="T34" fmla="*/ 108 w 408"/>
                <a:gd name="T35" fmla="*/ 84 h 300"/>
                <a:gd name="T36" fmla="*/ 96 w 408"/>
                <a:gd name="T37" fmla="*/ 84 h 300"/>
                <a:gd name="T38" fmla="*/ 66 w 408"/>
                <a:gd name="T39" fmla="*/ 114 h 300"/>
                <a:gd name="T40" fmla="*/ 72 w 408"/>
                <a:gd name="T41" fmla="*/ 114 h 300"/>
                <a:gd name="T42" fmla="*/ 108 w 408"/>
                <a:gd name="T43" fmla="*/ 90 h 300"/>
                <a:gd name="T44" fmla="*/ 108 w 408"/>
                <a:gd name="T45" fmla="*/ 78 h 300"/>
                <a:gd name="T46" fmla="*/ 114 w 408"/>
                <a:gd name="T47" fmla="*/ 84 h 300"/>
                <a:gd name="T48" fmla="*/ 114 w 408"/>
                <a:gd name="T49" fmla="*/ 96 h 300"/>
                <a:gd name="T50" fmla="*/ 96 w 408"/>
                <a:gd name="T51" fmla="*/ 102 h 300"/>
                <a:gd name="T52" fmla="*/ 102 w 408"/>
                <a:gd name="T53" fmla="*/ 114 h 300"/>
                <a:gd name="T54" fmla="*/ 96 w 408"/>
                <a:gd name="T55" fmla="*/ 132 h 300"/>
                <a:gd name="T56" fmla="*/ 96 w 408"/>
                <a:gd name="T57" fmla="*/ 120 h 300"/>
                <a:gd name="T58" fmla="*/ 84 w 408"/>
                <a:gd name="T59" fmla="*/ 132 h 300"/>
                <a:gd name="T60" fmla="*/ 84 w 408"/>
                <a:gd name="T61" fmla="*/ 120 h 300"/>
                <a:gd name="T62" fmla="*/ 66 w 408"/>
                <a:gd name="T63" fmla="*/ 132 h 300"/>
                <a:gd name="T64" fmla="*/ 78 w 408"/>
                <a:gd name="T65" fmla="*/ 144 h 300"/>
                <a:gd name="T66" fmla="*/ 114 w 408"/>
                <a:gd name="T67" fmla="*/ 126 h 300"/>
                <a:gd name="T68" fmla="*/ 114 w 408"/>
                <a:gd name="T69" fmla="*/ 102 h 300"/>
                <a:gd name="T70" fmla="*/ 132 w 408"/>
                <a:gd name="T71" fmla="*/ 78 h 300"/>
                <a:gd name="T72" fmla="*/ 114 w 408"/>
                <a:gd name="T73" fmla="*/ 42 h 300"/>
                <a:gd name="T74" fmla="*/ 132 w 408"/>
                <a:gd name="T75" fmla="*/ 36 h 300"/>
                <a:gd name="T76" fmla="*/ 126 w 408"/>
                <a:gd name="T77" fmla="*/ 0 h 300"/>
                <a:gd name="T78" fmla="*/ 408 w 408"/>
                <a:gd name="T79" fmla="*/ 72 h 300"/>
                <a:gd name="T80" fmla="*/ 366 w 408"/>
                <a:gd name="T81" fmla="*/ 300 h 300"/>
                <a:gd name="T82" fmla="*/ 258 w 408"/>
                <a:gd name="T83" fmla="*/ 276 h 300"/>
                <a:gd name="T84" fmla="*/ 132 w 408"/>
                <a:gd name="T85" fmla="*/ 276 h 300"/>
                <a:gd name="T86" fmla="*/ 102 w 408"/>
                <a:gd name="T87" fmla="*/ 258 h 300"/>
                <a:gd name="T88" fmla="*/ 72 w 408"/>
                <a:gd name="T89" fmla="*/ 264 h 300"/>
                <a:gd name="T90" fmla="*/ 48 w 408"/>
                <a:gd name="T91" fmla="*/ 252 h 300"/>
                <a:gd name="T92" fmla="*/ 54 w 408"/>
                <a:gd name="T93" fmla="*/ 216 h 300"/>
                <a:gd name="T94" fmla="*/ 24 w 408"/>
                <a:gd name="T95" fmla="*/ 198 h 300"/>
                <a:gd name="T96" fmla="*/ 30 w 408"/>
                <a:gd name="T97" fmla="*/ 192 h 30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08"/>
                <a:gd name="T148" fmla="*/ 0 h 300"/>
                <a:gd name="T149" fmla="*/ 408 w 408"/>
                <a:gd name="T150" fmla="*/ 300 h 30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08" h="300">
                  <a:moveTo>
                    <a:pt x="30" y="192"/>
                  </a:moveTo>
                  <a:lnTo>
                    <a:pt x="0" y="180"/>
                  </a:lnTo>
                  <a:lnTo>
                    <a:pt x="6" y="156"/>
                  </a:lnTo>
                  <a:lnTo>
                    <a:pt x="6" y="174"/>
                  </a:lnTo>
                  <a:lnTo>
                    <a:pt x="18" y="150"/>
                  </a:lnTo>
                  <a:lnTo>
                    <a:pt x="6" y="150"/>
                  </a:lnTo>
                  <a:lnTo>
                    <a:pt x="12" y="132"/>
                  </a:lnTo>
                  <a:lnTo>
                    <a:pt x="24" y="132"/>
                  </a:lnTo>
                  <a:lnTo>
                    <a:pt x="12" y="126"/>
                  </a:lnTo>
                  <a:lnTo>
                    <a:pt x="12" y="66"/>
                  </a:lnTo>
                  <a:lnTo>
                    <a:pt x="6" y="48"/>
                  </a:lnTo>
                  <a:lnTo>
                    <a:pt x="12" y="18"/>
                  </a:lnTo>
                  <a:lnTo>
                    <a:pt x="48" y="42"/>
                  </a:lnTo>
                  <a:lnTo>
                    <a:pt x="84" y="60"/>
                  </a:lnTo>
                  <a:lnTo>
                    <a:pt x="96" y="72"/>
                  </a:lnTo>
                  <a:lnTo>
                    <a:pt x="102" y="66"/>
                  </a:lnTo>
                  <a:lnTo>
                    <a:pt x="108" y="72"/>
                  </a:lnTo>
                  <a:lnTo>
                    <a:pt x="108" y="84"/>
                  </a:lnTo>
                  <a:lnTo>
                    <a:pt x="96" y="84"/>
                  </a:lnTo>
                  <a:lnTo>
                    <a:pt x="66" y="114"/>
                  </a:lnTo>
                  <a:lnTo>
                    <a:pt x="72" y="114"/>
                  </a:lnTo>
                  <a:lnTo>
                    <a:pt x="108" y="90"/>
                  </a:lnTo>
                  <a:lnTo>
                    <a:pt x="108" y="78"/>
                  </a:lnTo>
                  <a:lnTo>
                    <a:pt x="114" y="84"/>
                  </a:lnTo>
                  <a:lnTo>
                    <a:pt x="114" y="96"/>
                  </a:lnTo>
                  <a:lnTo>
                    <a:pt x="96" y="102"/>
                  </a:lnTo>
                  <a:lnTo>
                    <a:pt x="102" y="114"/>
                  </a:lnTo>
                  <a:lnTo>
                    <a:pt x="96" y="132"/>
                  </a:lnTo>
                  <a:lnTo>
                    <a:pt x="96" y="120"/>
                  </a:lnTo>
                  <a:lnTo>
                    <a:pt x="84" y="132"/>
                  </a:lnTo>
                  <a:lnTo>
                    <a:pt x="84" y="120"/>
                  </a:lnTo>
                  <a:lnTo>
                    <a:pt x="66" y="132"/>
                  </a:lnTo>
                  <a:lnTo>
                    <a:pt x="78" y="144"/>
                  </a:lnTo>
                  <a:lnTo>
                    <a:pt x="114" y="126"/>
                  </a:lnTo>
                  <a:lnTo>
                    <a:pt x="114" y="102"/>
                  </a:lnTo>
                  <a:lnTo>
                    <a:pt x="132" y="78"/>
                  </a:lnTo>
                  <a:lnTo>
                    <a:pt x="114" y="42"/>
                  </a:lnTo>
                  <a:lnTo>
                    <a:pt x="132" y="36"/>
                  </a:lnTo>
                  <a:lnTo>
                    <a:pt x="126" y="0"/>
                  </a:lnTo>
                  <a:lnTo>
                    <a:pt x="408" y="72"/>
                  </a:lnTo>
                  <a:lnTo>
                    <a:pt x="366" y="300"/>
                  </a:lnTo>
                  <a:lnTo>
                    <a:pt x="258" y="276"/>
                  </a:lnTo>
                  <a:lnTo>
                    <a:pt x="132" y="276"/>
                  </a:lnTo>
                  <a:lnTo>
                    <a:pt x="102" y="258"/>
                  </a:lnTo>
                  <a:lnTo>
                    <a:pt x="72" y="264"/>
                  </a:lnTo>
                  <a:lnTo>
                    <a:pt x="48" y="252"/>
                  </a:lnTo>
                  <a:lnTo>
                    <a:pt x="54" y="216"/>
                  </a:lnTo>
                  <a:lnTo>
                    <a:pt x="24" y="198"/>
                  </a:lnTo>
                  <a:lnTo>
                    <a:pt x="30" y="192"/>
                  </a:lnTo>
                  <a:close/>
                </a:path>
              </a:pathLst>
            </a:custGeom>
            <a:solidFill>
              <a:srgbClr val="FF8C00"/>
            </a:solidFill>
            <a:ln w="9525">
              <a:solidFill>
                <a:srgbClr val="FF8C00"/>
              </a:solidFill>
              <a:prstDash val="solid"/>
              <a:round/>
              <a:headEnd/>
              <a:tailEnd/>
            </a:ln>
          </p:spPr>
          <p:txBody>
            <a:bodyPr/>
            <a:lstStyle/>
            <a:p>
              <a:endParaRPr lang="en-US"/>
            </a:p>
          </p:txBody>
        </p:sp>
        <p:sp>
          <p:nvSpPr>
            <p:cNvPr id="15480" name="Freeform 245"/>
            <p:cNvSpPr>
              <a:spLocks/>
            </p:cNvSpPr>
            <p:nvPr/>
          </p:nvSpPr>
          <p:spPr bwMode="auto">
            <a:xfrm>
              <a:off x="1419" y="1164"/>
              <a:ext cx="408" cy="300"/>
            </a:xfrm>
            <a:custGeom>
              <a:avLst/>
              <a:gdLst>
                <a:gd name="T0" fmla="*/ 30 w 408"/>
                <a:gd name="T1" fmla="*/ 192 h 300"/>
                <a:gd name="T2" fmla="*/ 0 w 408"/>
                <a:gd name="T3" fmla="*/ 180 h 300"/>
                <a:gd name="T4" fmla="*/ 6 w 408"/>
                <a:gd name="T5" fmla="*/ 156 h 300"/>
                <a:gd name="T6" fmla="*/ 6 w 408"/>
                <a:gd name="T7" fmla="*/ 174 h 300"/>
                <a:gd name="T8" fmla="*/ 18 w 408"/>
                <a:gd name="T9" fmla="*/ 150 h 300"/>
                <a:gd name="T10" fmla="*/ 6 w 408"/>
                <a:gd name="T11" fmla="*/ 150 h 300"/>
                <a:gd name="T12" fmla="*/ 12 w 408"/>
                <a:gd name="T13" fmla="*/ 132 h 300"/>
                <a:gd name="T14" fmla="*/ 24 w 408"/>
                <a:gd name="T15" fmla="*/ 132 h 300"/>
                <a:gd name="T16" fmla="*/ 12 w 408"/>
                <a:gd name="T17" fmla="*/ 126 h 300"/>
                <a:gd name="T18" fmla="*/ 12 w 408"/>
                <a:gd name="T19" fmla="*/ 66 h 300"/>
                <a:gd name="T20" fmla="*/ 6 w 408"/>
                <a:gd name="T21" fmla="*/ 48 h 300"/>
                <a:gd name="T22" fmla="*/ 12 w 408"/>
                <a:gd name="T23" fmla="*/ 18 h 300"/>
                <a:gd name="T24" fmla="*/ 48 w 408"/>
                <a:gd name="T25" fmla="*/ 42 h 300"/>
                <a:gd name="T26" fmla="*/ 84 w 408"/>
                <a:gd name="T27" fmla="*/ 60 h 300"/>
                <a:gd name="T28" fmla="*/ 96 w 408"/>
                <a:gd name="T29" fmla="*/ 72 h 300"/>
                <a:gd name="T30" fmla="*/ 102 w 408"/>
                <a:gd name="T31" fmla="*/ 66 h 300"/>
                <a:gd name="T32" fmla="*/ 108 w 408"/>
                <a:gd name="T33" fmla="*/ 72 h 300"/>
                <a:gd name="T34" fmla="*/ 108 w 408"/>
                <a:gd name="T35" fmla="*/ 84 h 300"/>
                <a:gd name="T36" fmla="*/ 96 w 408"/>
                <a:gd name="T37" fmla="*/ 84 h 300"/>
                <a:gd name="T38" fmla="*/ 66 w 408"/>
                <a:gd name="T39" fmla="*/ 114 h 300"/>
                <a:gd name="T40" fmla="*/ 84 w 408"/>
                <a:gd name="T41" fmla="*/ 114 h 300"/>
                <a:gd name="T42" fmla="*/ 72 w 408"/>
                <a:gd name="T43" fmla="*/ 114 h 300"/>
                <a:gd name="T44" fmla="*/ 108 w 408"/>
                <a:gd name="T45" fmla="*/ 90 h 300"/>
                <a:gd name="T46" fmla="*/ 108 w 408"/>
                <a:gd name="T47" fmla="*/ 78 h 300"/>
                <a:gd name="T48" fmla="*/ 114 w 408"/>
                <a:gd name="T49" fmla="*/ 84 h 300"/>
                <a:gd name="T50" fmla="*/ 114 w 408"/>
                <a:gd name="T51" fmla="*/ 96 h 300"/>
                <a:gd name="T52" fmla="*/ 96 w 408"/>
                <a:gd name="T53" fmla="*/ 102 h 300"/>
                <a:gd name="T54" fmla="*/ 102 w 408"/>
                <a:gd name="T55" fmla="*/ 114 h 300"/>
                <a:gd name="T56" fmla="*/ 96 w 408"/>
                <a:gd name="T57" fmla="*/ 132 h 300"/>
                <a:gd name="T58" fmla="*/ 96 w 408"/>
                <a:gd name="T59" fmla="*/ 120 h 300"/>
                <a:gd name="T60" fmla="*/ 84 w 408"/>
                <a:gd name="T61" fmla="*/ 132 h 300"/>
                <a:gd name="T62" fmla="*/ 84 w 408"/>
                <a:gd name="T63" fmla="*/ 120 h 300"/>
                <a:gd name="T64" fmla="*/ 66 w 408"/>
                <a:gd name="T65" fmla="*/ 132 h 300"/>
                <a:gd name="T66" fmla="*/ 78 w 408"/>
                <a:gd name="T67" fmla="*/ 144 h 300"/>
                <a:gd name="T68" fmla="*/ 114 w 408"/>
                <a:gd name="T69" fmla="*/ 126 h 300"/>
                <a:gd name="T70" fmla="*/ 114 w 408"/>
                <a:gd name="T71" fmla="*/ 102 h 300"/>
                <a:gd name="T72" fmla="*/ 132 w 408"/>
                <a:gd name="T73" fmla="*/ 78 h 300"/>
                <a:gd name="T74" fmla="*/ 114 w 408"/>
                <a:gd name="T75" fmla="*/ 42 h 300"/>
                <a:gd name="T76" fmla="*/ 132 w 408"/>
                <a:gd name="T77" fmla="*/ 36 h 300"/>
                <a:gd name="T78" fmla="*/ 126 w 408"/>
                <a:gd name="T79" fmla="*/ 0 h 300"/>
                <a:gd name="T80" fmla="*/ 408 w 408"/>
                <a:gd name="T81" fmla="*/ 72 h 300"/>
                <a:gd name="T82" fmla="*/ 366 w 408"/>
                <a:gd name="T83" fmla="*/ 300 h 300"/>
                <a:gd name="T84" fmla="*/ 258 w 408"/>
                <a:gd name="T85" fmla="*/ 276 h 300"/>
                <a:gd name="T86" fmla="*/ 132 w 408"/>
                <a:gd name="T87" fmla="*/ 276 h 300"/>
                <a:gd name="T88" fmla="*/ 102 w 408"/>
                <a:gd name="T89" fmla="*/ 258 h 300"/>
                <a:gd name="T90" fmla="*/ 72 w 408"/>
                <a:gd name="T91" fmla="*/ 264 h 300"/>
                <a:gd name="T92" fmla="*/ 48 w 408"/>
                <a:gd name="T93" fmla="*/ 252 h 300"/>
                <a:gd name="T94" fmla="*/ 54 w 408"/>
                <a:gd name="T95" fmla="*/ 216 h 300"/>
                <a:gd name="T96" fmla="*/ 24 w 408"/>
                <a:gd name="T97" fmla="*/ 198 h 300"/>
                <a:gd name="T98" fmla="*/ 30 w 408"/>
                <a:gd name="T99" fmla="*/ 192 h 300"/>
                <a:gd name="T100" fmla="*/ 30 w 408"/>
                <a:gd name="T101" fmla="*/ 198 h 30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08"/>
                <a:gd name="T154" fmla="*/ 0 h 300"/>
                <a:gd name="T155" fmla="*/ 408 w 408"/>
                <a:gd name="T156" fmla="*/ 300 h 30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08" h="300">
                  <a:moveTo>
                    <a:pt x="30" y="192"/>
                  </a:moveTo>
                  <a:lnTo>
                    <a:pt x="0" y="180"/>
                  </a:lnTo>
                  <a:lnTo>
                    <a:pt x="6" y="156"/>
                  </a:lnTo>
                  <a:lnTo>
                    <a:pt x="6" y="174"/>
                  </a:lnTo>
                  <a:lnTo>
                    <a:pt x="18" y="150"/>
                  </a:lnTo>
                  <a:lnTo>
                    <a:pt x="6" y="150"/>
                  </a:lnTo>
                  <a:lnTo>
                    <a:pt x="12" y="132"/>
                  </a:lnTo>
                  <a:lnTo>
                    <a:pt x="24" y="132"/>
                  </a:lnTo>
                  <a:lnTo>
                    <a:pt x="12" y="126"/>
                  </a:lnTo>
                  <a:lnTo>
                    <a:pt x="12" y="66"/>
                  </a:lnTo>
                  <a:lnTo>
                    <a:pt x="6" y="48"/>
                  </a:lnTo>
                  <a:lnTo>
                    <a:pt x="12" y="18"/>
                  </a:lnTo>
                  <a:lnTo>
                    <a:pt x="48" y="42"/>
                  </a:lnTo>
                  <a:lnTo>
                    <a:pt x="84" y="60"/>
                  </a:lnTo>
                  <a:lnTo>
                    <a:pt x="96" y="72"/>
                  </a:lnTo>
                  <a:lnTo>
                    <a:pt x="102" y="66"/>
                  </a:lnTo>
                  <a:lnTo>
                    <a:pt x="108" y="72"/>
                  </a:lnTo>
                  <a:lnTo>
                    <a:pt x="108" y="84"/>
                  </a:lnTo>
                  <a:lnTo>
                    <a:pt x="96" y="84"/>
                  </a:lnTo>
                  <a:lnTo>
                    <a:pt x="66" y="114"/>
                  </a:lnTo>
                  <a:lnTo>
                    <a:pt x="84" y="114"/>
                  </a:lnTo>
                  <a:lnTo>
                    <a:pt x="72" y="114"/>
                  </a:lnTo>
                  <a:lnTo>
                    <a:pt x="108" y="90"/>
                  </a:lnTo>
                  <a:lnTo>
                    <a:pt x="108" y="78"/>
                  </a:lnTo>
                  <a:lnTo>
                    <a:pt x="114" y="84"/>
                  </a:lnTo>
                  <a:lnTo>
                    <a:pt x="114" y="96"/>
                  </a:lnTo>
                  <a:lnTo>
                    <a:pt x="96" y="102"/>
                  </a:lnTo>
                  <a:lnTo>
                    <a:pt x="102" y="114"/>
                  </a:lnTo>
                  <a:lnTo>
                    <a:pt x="96" y="132"/>
                  </a:lnTo>
                  <a:lnTo>
                    <a:pt x="96" y="120"/>
                  </a:lnTo>
                  <a:lnTo>
                    <a:pt x="84" y="132"/>
                  </a:lnTo>
                  <a:lnTo>
                    <a:pt x="84" y="120"/>
                  </a:lnTo>
                  <a:lnTo>
                    <a:pt x="66" y="132"/>
                  </a:lnTo>
                  <a:lnTo>
                    <a:pt x="78" y="144"/>
                  </a:lnTo>
                  <a:lnTo>
                    <a:pt x="114" y="126"/>
                  </a:lnTo>
                  <a:lnTo>
                    <a:pt x="114" y="102"/>
                  </a:lnTo>
                  <a:lnTo>
                    <a:pt x="132" y="78"/>
                  </a:lnTo>
                  <a:lnTo>
                    <a:pt x="114" y="42"/>
                  </a:lnTo>
                  <a:lnTo>
                    <a:pt x="132" y="36"/>
                  </a:lnTo>
                  <a:lnTo>
                    <a:pt x="126" y="0"/>
                  </a:lnTo>
                  <a:lnTo>
                    <a:pt x="408" y="72"/>
                  </a:lnTo>
                  <a:lnTo>
                    <a:pt x="366" y="300"/>
                  </a:lnTo>
                  <a:lnTo>
                    <a:pt x="258" y="276"/>
                  </a:lnTo>
                  <a:lnTo>
                    <a:pt x="132" y="276"/>
                  </a:lnTo>
                  <a:lnTo>
                    <a:pt x="102" y="258"/>
                  </a:lnTo>
                  <a:lnTo>
                    <a:pt x="72" y="264"/>
                  </a:lnTo>
                  <a:lnTo>
                    <a:pt x="48" y="252"/>
                  </a:lnTo>
                  <a:lnTo>
                    <a:pt x="54" y="216"/>
                  </a:lnTo>
                  <a:lnTo>
                    <a:pt x="24" y="198"/>
                  </a:lnTo>
                  <a:lnTo>
                    <a:pt x="30" y="192"/>
                  </a:lnTo>
                  <a:lnTo>
                    <a:pt x="30" y="198"/>
                  </a:lnTo>
                </a:path>
              </a:pathLst>
            </a:custGeom>
            <a:noFill/>
            <a:ln w="9525">
              <a:solidFill>
                <a:srgbClr val="000000"/>
              </a:solidFill>
              <a:prstDash val="solid"/>
              <a:round/>
              <a:headEnd/>
              <a:tailEnd/>
            </a:ln>
          </p:spPr>
          <p:txBody>
            <a:bodyPr/>
            <a:lstStyle/>
            <a:p>
              <a:endParaRPr lang="en-US"/>
            </a:p>
          </p:txBody>
        </p:sp>
        <p:sp>
          <p:nvSpPr>
            <p:cNvPr id="15481" name="Freeform 246"/>
            <p:cNvSpPr>
              <a:spLocks/>
            </p:cNvSpPr>
            <p:nvPr/>
          </p:nvSpPr>
          <p:spPr bwMode="auto">
            <a:xfrm>
              <a:off x="3723" y="1932"/>
              <a:ext cx="282" cy="282"/>
            </a:xfrm>
            <a:custGeom>
              <a:avLst/>
              <a:gdLst>
                <a:gd name="T0" fmla="*/ 168 w 282"/>
                <a:gd name="T1" fmla="*/ 66 h 282"/>
                <a:gd name="T2" fmla="*/ 180 w 282"/>
                <a:gd name="T3" fmla="*/ 102 h 282"/>
                <a:gd name="T4" fmla="*/ 216 w 282"/>
                <a:gd name="T5" fmla="*/ 66 h 282"/>
                <a:gd name="T6" fmla="*/ 234 w 282"/>
                <a:gd name="T7" fmla="*/ 72 h 282"/>
                <a:gd name="T8" fmla="*/ 246 w 282"/>
                <a:gd name="T9" fmla="*/ 54 h 282"/>
                <a:gd name="T10" fmla="*/ 270 w 282"/>
                <a:gd name="T11" fmla="*/ 54 h 282"/>
                <a:gd name="T12" fmla="*/ 282 w 282"/>
                <a:gd name="T13" fmla="*/ 78 h 282"/>
                <a:gd name="T14" fmla="*/ 276 w 282"/>
                <a:gd name="T15" fmla="*/ 90 h 282"/>
                <a:gd name="T16" fmla="*/ 240 w 282"/>
                <a:gd name="T17" fmla="*/ 72 h 282"/>
                <a:gd name="T18" fmla="*/ 240 w 282"/>
                <a:gd name="T19" fmla="*/ 96 h 282"/>
                <a:gd name="T20" fmla="*/ 222 w 282"/>
                <a:gd name="T21" fmla="*/ 132 h 282"/>
                <a:gd name="T22" fmla="*/ 210 w 282"/>
                <a:gd name="T23" fmla="*/ 132 h 282"/>
                <a:gd name="T24" fmla="*/ 198 w 282"/>
                <a:gd name="T25" fmla="*/ 162 h 282"/>
                <a:gd name="T26" fmla="*/ 174 w 282"/>
                <a:gd name="T27" fmla="*/ 156 h 282"/>
                <a:gd name="T28" fmla="*/ 150 w 282"/>
                <a:gd name="T29" fmla="*/ 228 h 282"/>
                <a:gd name="T30" fmla="*/ 156 w 282"/>
                <a:gd name="T31" fmla="*/ 234 h 282"/>
                <a:gd name="T32" fmla="*/ 144 w 282"/>
                <a:gd name="T33" fmla="*/ 252 h 282"/>
                <a:gd name="T34" fmla="*/ 72 w 282"/>
                <a:gd name="T35" fmla="*/ 282 h 282"/>
                <a:gd name="T36" fmla="*/ 54 w 282"/>
                <a:gd name="T37" fmla="*/ 270 h 282"/>
                <a:gd name="T38" fmla="*/ 48 w 282"/>
                <a:gd name="T39" fmla="*/ 258 h 282"/>
                <a:gd name="T40" fmla="*/ 12 w 282"/>
                <a:gd name="T41" fmla="*/ 228 h 282"/>
                <a:gd name="T42" fmla="*/ 0 w 282"/>
                <a:gd name="T43" fmla="*/ 192 h 282"/>
                <a:gd name="T44" fmla="*/ 6 w 282"/>
                <a:gd name="T45" fmla="*/ 192 h 282"/>
                <a:gd name="T46" fmla="*/ 24 w 282"/>
                <a:gd name="T47" fmla="*/ 174 h 282"/>
                <a:gd name="T48" fmla="*/ 24 w 282"/>
                <a:gd name="T49" fmla="*/ 144 h 282"/>
                <a:gd name="T50" fmla="*/ 42 w 282"/>
                <a:gd name="T51" fmla="*/ 144 h 282"/>
                <a:gd name="T52" fmla="*/ 48 w 282"/>
                <a:gd name="T53" fmla="*/ 120 h 282"/>
                <a:gd name="T54" fmla="*/ 90 w 282"/>
                <a:gd name="T55" fmla="*/ 84 h 282"/>
                <a:gd name="T56" fmla="*/ 96 w 282"/>
                <a:gd name="T57" fmla="*/ 30 h 282"/>
                <a:gd name="T58" fmla="*/ 90 w 282"/>
                <a:gd name="T59" fmla="*/ 6 h 282"/>
                <a:gd name="T60" fmla="*/ 96 w 282"/>
                <a:gd name="T61" fmla="*/ 0 h 282"/>
                <a:gd name="T62" fmla="*/ 108 w 282"/>
                <a:gd name="T63" fmla="*/ 72 h 282"/>
                <a:gd name="T64" fmla="*/ 156 w 282"/>
                <a:gd name="T65" fmla="*/ 66 h 282"/>
                <a:gd name="T66" fmla="*/ 168 w 282"/>
                <a:gd name="T67" fmla="*/ 66 h 28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2"/>
                <a:gd name="T103" fmla="*/ 0 h 282"/>
                <a:gd name="T104" fmla="*/ 282 w 282"/>
                <a:gd name="T105" fmla="*/ 282 h 28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2" h="282">
                  <a:moveTo>
                    <a:pt x="168" y="66"/>
                  </a:moveTo>
                  <a:lnTo>
                    <a:pt x="180" y="102"/>
                  </a:lnTo>
                  <a:lnTo>
                    <a:pt x="216" y="66"/>
                  </a:lnTo>
                  <a:lnTo>
                    <a:pt x="234" y="72"/>
                  </a:lnTo>
                  <a:lnTo>
                    <a:pt x="246" y="54"/>
                  </a:lnTo>
                  <a:lnTo>
                    <a:pt x="270" y="54"/>
                  </a:lnTo>
                  <a:lnTo>
                    <a:pt x="282" y="78"/>
                  </a:lnTo>
                  <a:lnTo>
                    <a:pt x="276" y="90"/>
                  </a:lnTo>
                  <a:lnTo>
                    <a:pt x="240" y="72"/>
                  </a:lnTo>
                  <a:lnTo>
                    <a:pt x="240" y="96"/>
                  </a:lnTo>
                  <a:lnTo>
                    <a:pt x="222" y="132"/>
                  </a:lnTo>
                  <a:lnTo>
                    <a:pt x="210" y="132"/>
                  </a:lnTo>
                  <a:lnTo>
                    <a:pt x="198" y="162"/>
                  </a:lnTo>
                  <a:lnTo>
                    <a:pt x="174" y="156"/>
                  </a:lnTo>
                  <a:lnTo>
                    <a:pt x="150" y="228"/>
                  </a:lnTo>
                  <a:lnTo>
                    <a:pt x="156" y="234"/>
                  </a:lnTo>
                  <a:lnTo>
                    <a:pt x="144" y="252"/>
                  </a:lnTo>
                  <a:lnTo>
                    <a:pt x="72" y="282"/>
                  </a:lnTo>
                  <a:lnTo>
                    <a:pt x="54" y="270"/>
                  </a:lnTo>
                  <a:lnTo>
                    <a:pt x="48" y="258"/>
                  </a:lnTo>
                  <a:lnTo>
                    <a:pt x="12" y="228"/>
                  </a:lnTo>
                  <a:lnTo>
                    <a:pt x="0" y="192"/>
                  </a:lnTo>
                  <a:lnTo>
                    <a:pt x="6" y="192"/>
                  </a:lnTo>
                  <a:lnTo>
                    <a:pt x="24" y="174"/>
                  </a:lnTo>
                  <a:lnTo>
                    <a:pt x="24" y="144"/>
                  </a:lnTo>
                  <a:lnTo>
                    <a:pt x="42" y="144"/>
                  </a:lnTo>
                  <a:lnTo>
                    <a:pt x="48" y="120"/>
                  </a:lnTo>
                  <a:lnTo>
                    <a:pt x="90" y="84"/>
                  </a:lnTo>
                  <a:lnTo>
                    <a:pt x="96" y="30"/>
                  </a:lnTo>
                  <a:lnTo>
                    <a:pt x="90" y="6"/>
                  </a:lnTo>
                  <a:lnTo>
                    <a:pt x="96" y="0"/>
                  </a:lnTo>
                  <a:lnTo>
                    <a:pt x="108" y="72"/>
                  </a:lnTo>
                  <a:lnTo>
                    <a:pt x="156" y="66"/>
                  </a:lnTo>
                  <a:lnTo>
                    <a:pt x="168" y="66"/>
                  </a:lnTo>
                  <a:close/>
                </a:path>
              </a:pathLst>
            </a:custGeom>
            <a:solidFill>
              <a:srgbClr val="B22222"/>
            </a:solidFill>
            <a:ln w="9525">
              <a:solidFill>
                <a:srgbClr val="B22222"/>
              </a:solidFill>
              <a:prstDash val="solid"/>
              <a:round/>
              <a:headEnd/>
              <a:tailEnd/>
            </a:ln>
          </p:spPr>
          <p:txBody>
            <a:bodyPr/>
            <a:lstStyle/>
            <a:p>
              <a:endParaRPr lang="en-US"/>
            </a:p>
          </p:txBody>
        </p:sp>
        <p:sp>
          <p:nvSpPr>
            <p:cNvPr id="15482" name="Freeform 247"/>
            <p:cNvSpPr>
              <a:spLocks/>
            </p:cNvSpPr>
            <p:nvPr/>
          </p:nvSpPr>
          <p:spPr bwMode="auto">
            <a:xfrm>
              <a:off x="3723" y="1932"/>
              <a:ext cx="282" cy="282"/>
            </a:xfrm>
            <a:custGeom>
              <a:avLst/>
              <a:gdLst>
                <a:gd name="T0" fmla="*/ 168 w 282"/>
                <a:gd name="T1" fmla="*/ 66 h 282"/>
                <a:gd name="T2" fmla="*/ 180 w 282"/>
                <a:gd name="T3" fmla="*/ 102 h 282"/>
                <a:gd name="T4" fmla="*/ 216 w 282"/>
                <a:gd name="T5" fmla="*/ 66 h 282"/>
                <a:gd name="T6" fmla="*/ 234 w 282"/>
                <a:gd name="T7" fmla="*/ 72 h 282"/>
                <a:gd name="T8" fmla="*/ 246 w 282"/>
                <a:gd name="T9" fmla="*/ 54 h 282"/>
                <a:gd name="T10" fmla="*/ 270 w 282"/>
                <a:gd name="T11" fmla="*/ 54 h 282"/>
                <a:gd name="T12" fmla="*/ 282 w 282"/>
                <a:gd name="T13" fmla="*/ 78 h 282"/>
                <a:gd name="T14" fmla="*/ 276 w 282"/>
                <a:gd name="T15" fmla="*/ 90 h 282"/>
                <a:gd name="T16" fmla="*/ 240 w 282"/>
                <a:gd name="T17" fmla="*/ 72 h 282"/>
                <a:gd name="T18" fmla="*/ 240 w 282"/>
                <a:gd name="T19" fmla="*/ 96 h 282"/>
                <a:gd name="T20" fmla="*/ 222 w 282"/>
                <a:gd name="T21" fmla="*/ 132 h 282"/>
                <a:gd name="T22" fmla="*/ 210 w 282"/>
                <a:gd name="T23" fmla="*/ 132 h 282"/>
                <a:gd name="T24" fmla="*/ 198 w 282"/>
                <a:gd name="T25" fmla="*/ 162 h 282"/>
                <a:gd name="T26" fmla="*/ 174 w 282"/>
                <a:gd name="T27" fmla="*/ 156 h 282"/>
                <a:gd name="T28" fmla="*/ 150 w 282"/>
                <a:gd name="T29" fmla="*/ 228 h 282"/>
                <a:gd name="T30" fmla="*/ 156 w 282"/>
                <a:gd name="T31" fmla="*/ 234 h 282"/>
                <a:gd name="T32" fmla="*/ 144 w 282"/>
                <a:gd name="T33" fmla="*/ 252 h 282"/>
                <a:gd name="T34" fmla="*/ 72 w 282"/>
                <a:gd name="T35" fmla="*/ 282 h 282"/>
                <a:gd name="T36" fmla="*/ 54 w 282"/>
                <a:gd name="T37" fmla="*/ 270 h 282"/>
                <a:gd name="T38" fmla="*/ 48 w 282"/>
                <a:gd name="T39" fmla="*/ 258 h 282"/>
                <a:gd name="T40" fmla="*/ 12 w 282"/>
                <a:gd name="T41" fmla="*/ 228 h 282"/>
                <a:gd name="T42" fmla="*/ 0 w 282"/>
                <a:gd name="T43" fmla="*/ 192 h 282"/>
                <a:gd name="T44" fmla="*/ 6 w 282"/>
                <a:gd name="T45" fmla="*/ 192 h 282"/>
                <a:gd name="T46" fmla="*/ 24 w 282"/>
                <a:gd name="T47" fmla="*/ 174 h 282"/>
                <a:gd name="T48" fmla="*/ 24 w 282"/>
                <a:gd name="T49" fmla="*/ 144 h 282"/>
                <a:gd name="T50" fmla="*/ 42 w 282"/>
                <a:gd name="T51" fmla="*/ 144 h 282"/>
                <a:gd name="T52" fmla="*/ 48 w 282"/>
                <a:gd name="T53" fmla="*/ 120 h 282"/>
                <a:gd name="T54" fmla="*/ 90 w 282"/>
                <a:gd name="T55" fmla="*/ 84 h 282"/>
                <a:gd name="T56" fmla="*/ 96 w 282"/>
                <a:gd name="T57" fmla="*/ 30 h 282"/>
                <a:gd name="T58" fmla="*/ 90 w 282"/>
                <a:gd name="T59" fmla="*/ 6 h 282"/>
                <a:gd name="T60" fmla="*/ 96 w 282"/>
                <a:gd name="T61" fmla="*/ 0 h 282"/>
                <a:gd name="T62" fmla="*/ 108 w 282"/>
                <a:gd name="T63" fmla="*/ 72 h 282"/>
                <a:gd name="T64" fmla="*/ 156 w 282"/>
                <a:gd name="T65" fmla="*/ 66 h 282"/>
                <a:gd name="T66" fmla="*/ 168 w 282"/>
                <a:gd name="T67" fmla="*/ 66 h 282"/>
                <a:gd name="T68" fmla="*/ 168 w 282"/>
                <a:gd name="T69" fmla="*/ 72 h 28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82"/>
                <a:gd name="T106" fmla="*/ 0 h 282"/>
                <a:gd name="T107" fmla="*/ 282 w 282"/>
                <a:gd name="T108" fmla="*/ 282 h 28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82" h="282">
                  <a:moveTo>
                    <a:pt x="168" y="66"/>
                  </a:moveTo>
                  <a:lnTo>
                    <a:pt x="180" y="102"/>
                  </a:lnTo>
                  <a:lnTo>
                    <a:pt x="216" y="66"/>
                  </a:lnTo>
                  <a:lnTo>
                    <a:pt x="234" y="72"/>
                  </a:lnTo>
                  <a:lnTo>
                    <a:pt x="246" y="54"/>
                  </a:lnTo>
                  <a:lnTo>
                    <a:pt x="270" y="54"/>
                  </a:lnTo>
                  <a:lnTo>
                    <a:pt x="282" y="78"/>
                  </a:lnTo>
                  <a:lnTo>
                    <a:pt x="276" y="90"/>
                  </a:lnTo>
                  <a:lnTo>
                    <a:pt x="240" y="72"/>
                  </a:lnTo>
                  <a:lnTo>
                    <a:pt x="240" y="96"/>
                  </a:lnTo>
                  <a:lnTo>
                    <a:pt x="222" y="132"/>
                  </a:lnTo>
                  <a:lnTo>
                    <a:pt x="210" y="132"/>
                  </a:lnTo>
                  <a:lnTo>
                    <a:pt x="198" y="162"/>
                  </a:lnTo>
                  <a:lnTo>
                    <a:pt x="174" y="156"/>
                  </a:lnTo>
                  <a:lnTo>
                    <a:pt x="150" y="228"/>
                  </a:lnTo>
                  <a:lnTo>
                    <a:pt x="156" y="234"/>
                  </a:lnTo>
                  <a:lnTo>
                    <a:pt x="144" y="252"/>
                  </a:lnTo>
                  <a:lnTo>
                    <a:pt x="72" y="282"/>
                  </a:lnTo>
                  <a:lnTo>
                    <a:pt x="54" y="270"/>
                  </a:lnTo>
                  <a:lnTo>
                    <a:pt x="48" y="258"/>
                  </a:lnTo>
                  <a:lnTo>
                    <a:pt x="12" y="228"/>
                  </a:lnTo>
                  <a:lnTo>
                    <a:pt x="0" y="192"/>
                  </a:lnTo>
                  <a:lnTo>
                    <a:pt x="6" y="192"/>
                  </a:lnTo>
                  <a:lnTo>
                    <a:pt x="24" y="174"/>
                  </a:lnTo>
                  <a:lnTo>
                    <a:pt x="24" y="144"/>
                  </a:lnTo>
                  <a:lnTo>
                    <a:pt x="42" y="144"/>
                  </a:lnTo>
                  <a:lnTo>
                    <a:pt x="48" y="120"/>
                  </a:lnTo>
                  <a:lnTo>
                    <a:pt x="90" y="84"/>
                  </a:lnTo>
                  <a:lnTo>
                    <a:pt x="96" y="30"/>
                  </a:lnTo>
                  <a:lnTo>
                    <a:pt x="90" y="6"/>
                  </a:lnTo>
                  <a:lnTo>
                    <a:pt x="96" y="0"/>
                  </a:lnTo>
                  <a:lnTo>
                    <a:pt x="108" y="72"/>
                  </a:lnTo>
                  <a:lnTo>
                    <a:pt x="156" y="66"/>
                  </a:lnTo>
                  <a:lnTo>
                    <a:pt x="168" y="66"/>
                  </a:lnTo>
                  <a:lnTo>
                    <a:pt x="168" y="72"/>
                  </a:lnTo>
                </a:path>
              </a:pathLst>
            </a:custGeom>
            <a:noFill/>
            <a:ln w="9525">
              <a:solidFill>
                <a:srgbClr val="000000"/>
              </a:solidFill>
              <a:prstDash val="solid"/>
              <a:round/>
              <a:headEnd/>
              <a:tailEnd/>
            </a:ln>
          </p:spPr>
          <p:txBody>
            <a:bodyPr/>
            <a:lstStyle/>
            <a:p>
              <a:endParaRPr lang="en-US"/>
            </a:p>
          </p:txBody>
        </p:sp>
        <p:sp>
          <p:nvSpPr>
            <p:cNvPr id="15483" name="Freeform 248"/>
            <p:cNvSpPr>
              <a:spLocks/>
            </p:cNvSpPr>
            <p:nvPr/>
          </p:nvSpPr>
          <p:spPr bwMode="auto">
            <a:xfrm>
              <a:off x="3081" y="1512"/>
              <a:ext cx="330" cy="342"/>
            </a:xfrm>
            <a:custGeom>
              <a:avLst/>
              <a:gdLst>
                <a:gd name="T0" fmla="*/ 138 w 330"/>
                <a:gd name="T1" fmla="*/ 342 h 342"/>
                <a:gd name="T2" fmla="*/ 114 w 330"/>
                <a:gd name="T3" fmla="*/ 324 h 342"/>
                <a:gd name="T4" fmla="*/ 108 w 330"/>
                <a:gd name="T5" fmla="*/ 300 h 342"/>
                <a:gd name="T6" fmla="*/ 114 w 330"/>
                <a:gd name="T7" fmla="*/ 282 h 342"/>
                <a:gd name="T8" fmla="*/ 102 w 330"/>
                <a:gd name="T9" fmla="*/ 264 h 342"/>
                <a:gd name="T10" fmla="*/ 90 w 330"/>
                <a:gd name="T11" fmla="*/ 228 h 342"/>
                <a:gd name="T12" fmla="*/ 12 w 330"/>
                <a:gd name="T13" fmla="*/ 174 h 342"/>
                <a:gd name="T14" fmla="*/ 18 w 330"/>
                <a:gd name="T15" fmla="*/ 120 h 342"/>
                <a:gd name="T16" fmla="*/ 0 w 330"/>
                <a:gd name="T17" fmla="*/ 108 h 342"/>
                <a:gd name="T18" fmla="*/ 12 w 330"/>
                <a:gd name="T19" fmla="*/ 84 h 342"/>
                <a:gd name="T20" fmla="*/ 36 w 330"/>
                <a:gd name="T21" fmla="*/ 72 h 342"/>
                <a:gd name="T22" fmla="*/ 36 w 330"/>
                <a:gd name="T23" fmla="*/ 24 h 342"/>
                <a:gd name="T24" fmla="*/ 42 w 330"/>
                <a:gd name="T25" fmla="*/ 18 h 342"/>
                <a:gd name="T26" fmla="*/ 60 w 330"/>
                <a:gd name="T27" fmla="*/ 24 h 342"/>
                <a:gd name="T28" fmla="*/ 114 w 330"/>
                <a:gd name="T29" fmla="*/ 0 h 342"/>
                <a:gd name="T30" fmla="*/ 108 w 330"/>
                <a:gd name="T31" fmla="*/ 24 h 342"/>
                <a:gd name="T32" fmla="*/ 138 w 330"/>
                <a:gd name="T33" fmla="*/ 30 h 342"/>
                <a:gd name="T34" fmla="*/ 150 w 330"/>
                <a:gd name="T35" fmla="*/ 42 h 342"/>
                <a:gd name="T36" fmla="*/ 264 w 330"/>
                <a:gd name="T37" fmla="*/ 66 h 342"/>
                <a:gd name="T38" fmla="*/ 282 w 330"/>
                <a:gd name="T39" fmla="*/ 84 h 342"/>
                <a:gd name="T40" fmla="*/ 276 w 330"/>
                <a:gd name="T41" fmla="*/ 108 h 342"/>
                <a:gd name="T42" fmla="*/ 288 w 330"/>
                <a:gd name="T43" fmla="*/ 108 h 342"/>
                <a:gd name="T44" fmla="*/ 288 w 330"/>
                <a:gd name="T45" fmla="*/ 126 h 342"/>
                <a:gd name="T46" fmla="*/ 300 w 330"/>
                <a:gd name="T47" fmla="*/ 126 h 342"/>
                <a:gd name="T48" fmla="*/ 276 w 330"/>
                <a:gd name="T49" fmla="*/ 162 h 342"/>
                <a:gd name="T50" fmla="*/ 282 w 330"/>
                <a:gd name="T51" fmla="*/ 174 h 342"/>
                <a:gd name="T52" fmla="*/ 330 w 330"/>
                <a:gd name="T53" fmla="*/ 114 h 342"/>
                <a:gd name="T54" fmla="*/ 300 w 330"/>
                <a:gd name="T55" fmla="*/ 210 h 342"/>
                <a:gd name="T56" fmla="*/ 294 w 330"/>
                <a:gd name="T57" fmla="*/ 270 h 342"/>
                <a:gd name="T58" fmla="*/ 300 w 330"/>
                <a:gd name="T59" fmla="*/ 330 h 342"/>
                <a:gd name="T60" fmla="*/ 150 w 330"/>
                <a:gd name="T61" fmla="*/ 342 h 342"/>
                <a:gd name="T62" fmla="*/ 138 w 330"/>
                <a:gd name="T63" fmla="*/ 342 h 34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42"/>
                <a:gd name="T98" fmla="*/ 330 w 330"/>
                <a:gd name="T99" fmla="*/ 342 h 34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42">
                  <a:moveTo>
                    <a:pt x="138" y="342"/>
                  </a:moveTo>
                  <a:lnTo>
                    <a:pt x="114" y="324"/>
                  </a:lnTo>
                  <a:lnTo>
                    <a:pt x="108" y="300"/>
                  </a:lnTo>
                  <a:lnTo>
                    <a:pt x="114" y="282"/>
                  </a:lnTo>
                  <a:lnTo>
                    <a:pt x="102" y="264"/>
                  </a:lnTo>
                  <a:lnTo>
                    <a:pt x="90" y="228"/>
                  </a:lnTo>
                  <a:lnTo>
                    <a:pt x="12" y="174"/>
                  </a:lnTo>
                  <a:lnTo>
                    <a:pt x="18" y="120"/>
                  </a:lnTo>
                  <a:lnTo>
                    <a:pt x="0" y="108"/>
                  </a:lnTo>
                  <a:lnTo>
                    <a:pt x="12" y="84"/>
                  </a:lnTo>
                  <a:lnTo>
                    <a:pt x="36" y="72"/>
                  </a:lnTo>
                  <a:lnTo>
                    <a:pt x="36" y="24"/>
                  </a:lnTo>
                  <a:lnTo>
                    <a:pt x="42" y="18"/>
                  </a:lnTo>
                  <a:lnTo>
                    <a:pt x="60" y="24"/>
                  </a:lnTo>
                  <a:lnTo>
                    <a:pt x="114" y="0"/>
                  </a:lnTo>
                  <a:lnTo>
                    <a:pt x="108" y="24"/>
                  </a:lnTo>
                  <a:lnTo>
                    <a:pt x="138" y="30"/>
                  </a:lnTo>
                  <a:lnTo>
                    <a:pt x="150" y="42"/>
                  </a:lnTo>
                  <a:lnTo>
                    <a:pt x="264" y="66"/>
                  </a:lnTo>
                  <a:lnTo>
                    <a:pt x="282" y="84"/>
                  </a:lnTo>
                  <a:lnTo>
                    <a:pt x="276" y="108"/>
                  </a:lnTo>
                  <a:lnTo>
                    <a:pt x="288" y="108"/>
                  </a:lnTo>
                  <a:lnTo>
                    <a:pt x="288" y="126"/>
                  </a:lnTo>
                  <a:lnTo>
                    <a:pt x="300" y="126"/>
                  </a:lnTo>
                  <a:lnTo>
                    <a:pt x="276" y="162"/>
                  </a:lnTo>
                  <a:lnTo>
                    <a:pt x="282" y="174"/>
                  </a:lnTo>
                  <a:lnTo>
                    <a:pt x="330" y="114"/>
                  </a:lnTo>
                  <a:lnTo>
                    <a:pt x="300" y="210"/>
                  </a:lnTo>
                  <a:lnTo>
                    <a:pt x="294" y="270"/>
                  </a:lnTo>
                  <a:lnTo>
                    <a:pt x="300" y="330"/>
                  </a:lnTo>
                  <a:lnTo>
                    <a:pt x="150" y="342"/>
                  </a:lnTo>
                  <a:lnTo>
                    <a:pt x="138" y="342"/>
                  </a:lnTo>
                  <a:close/>
                </a:path>
              </a:pathLst>
            </a:custGeom>
            <a:solidFill>
              <a:srgbClr val="FF8C00"/>
            </a:solidFill>
            <a:ln w="9525">
              <a:solidFill>
                <a:srgbClr val="FF8C00"/>
              </a:solidFill>
              <a:prstDash val="solid"/>
              <a:round/>
              <a:headEnd/>
              <a:tailEnd/>
            </a:ln>
          </p:spPr>
          <p:txBody>
            <a:bodyPr/>
            <a:lstStyle/>
            <a:p>
              <a:endParaRPr lang="en-US"/>
            </a:p>
          </p:txBody>
        </p:sp>
        <p:sp>
          <p:nvSpPr>
            <p:cNvPr id="15484" name="Freeform 249"/>
            <p:cNvSpPr>
              <a:spLocks/>
            </p:cNvSpPr>
            <p:nvPr/>
          </p:nvSpPr>
          <p:spPr bwMode="auto">
            <a:xfrm>
              <a:off x="3081" y="1512"/>
              <a:ext cx="330" cy="348"/>
            </a:xfrm>
            <a:custGeom>
              <a:avLst/>
              <a:gdLst>
                <a:gd name="T0" fmla="*/ 138 w 330"/>
                <a:gd name="T1" fmla="*/ 342 h 348"/>
                <a:gd name="T2" fmla="*/ 114 w 330"/>
                <a:gd name="T3" fmla="*/ 324 h 348"/>
                <a:gd name="T4" fmla="*/ 108 w 330"/>
                <a:gd name="T5" fmla="*/ 300 h 348"/>
                <a:gd name="T6" fmla="*/ 114 w 330"/>
                <a:gd name="T7" fmla="*/ 282 h 348"/>
                <a:gd name="T8" fmla="*/ 102 w 330"/>
                <a:gd name="T9" fmla="*/ 264 h 348"/>
                <a:gd name="T10" fmla="*/ 90 w 330"/>
                <a:gd name="T11" fmla="*/ 228 h 348"/>
                <a:gd name="T12" fmla="*/ 12 w 330"/>
                <a:gd name="T13" fmla="*/ 174 h 348"/>
                <a:gd name="T14" fmla="*/ 18 w 330"/>
                <a:gd name="T15" fmla="*/ 120 h 348"/>
                <a:gd name="T16" fmla="*/ 0 w 330"/>
                <a:gd name="T17" fmla="*/ 108 h 348"/>
                <a:gd name="T18" fmla="*/ 12 w 330"/>
                <a:gd name="T19" fmla="*/ 84 h 348"/>
                <a:gd name="T20" fmla="*/ 36 w 330"/>
                <a:gd name="T21" fmla="*/ 72 h 348"/>
                <a:gd name="T22" fmla="*/ 36 w 330"/>
                <a:gd name="T23" fmla="*/ 24 h 348"/>
                <a:gd name="T24" fmla="*/ 42 w 330"/>
                <a:gd name="T25" fmla="*/ 18 h 348"/>
                <a:gd name="T26" fmla="*/ 60 w 330"/>
                <a:gd name="T27" fmla="*/ 24 h 348"/>
                <a:gd name="T28" fmla="*/ 114 w 330"/>
                <a:gd name="T29" fmla="*/ 0 h 348"/>
                <a:gd name="T30" fmla="*/ 108 w 330"/>
                <a:gd name="T31" fmla="*/ 24 h 348"/>
                <a:gd name="T32" fmla="*/ 138 w 330"/>
                <a:gd name="T33" fmla="*/ 30 h 348"/>
                <a:gd name="T34" fmla="*/ 150 w 330"/>
                <a:gd name="T35" fmla="*/ 42 h 348"/>
                <a:gd name="T36" fmla="*/ 264 w 330"/>
                <a:gd name="T37" fmla="*/ 66 h 348"/>
                <a:gd name="T38" fmla="*/ 282 w 330"/>
                <a:gd name="T39" fmla="*/ 84 h 348"/>
                <a:gd name="T40" fmla="*/ 276 w 330"/>
                <a:gd name="T41" fmla="*/ 108 h 348"/>
                <a:gd name="T42" fmla="*/ 288 w 330"/>
                <a:gd name="T43" fmla="*/ 108 h 348"/>
                <a:gd name="T44" fmla="*/ 288 w 330"/>
                <a:gd name="T45" fmla="*/ 126 h 348"/>
                <a:gd name="T46" fmla="*/ 300 w 330"/>
                <a:gd name="T47" fmla="*/ 126 h 348"/>
                <a:gd name="T48" fmla="*/ 276 w 330"/>
                <a:gd name="T49" fmla="*/ 162 h 348"/>
                <a:gd name="T50" fmla="*/ 282 w 330"/>
                <a:gd name="T51" fmla="*/ 174 h 348"/>
                <a:gd name="T52" fmla="*/ 330 w 330"/>
                <a:gd name="T53" fmla="*/ 114 h 348"/>
                <a:gd name="T54" fmla="*/ 300 w 330"/>
                <a:gd name="T55" fmla="*/ 210 h 348"/>
                <a:gd name="T56" fmla="*/ 294 w 330"/>
                <a:gd name="T57" fmla="*/ 270 h 348"/>
                <a:gd name="T58" fmla="*/ 300 w 330"/>
                <a:gd name="T59" fmla="*/ 330 h 348"/>
                <a:gd name="T60" fmla="*/ 150 w 330"/>
                <a:gd name="T61" fmla="*/ 342 h 348"/>
                <a:gd name="T62" fmla="*/ 138 w 330"/>
                <a:gd name="T63" fmla="*/ 342 h 348"/>
                <a:gd name="T64" fmla="*/ 138 w 330"/>
                <a:gd name="T65" fmla="*/ 348 h 34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48"/>
                <a:gd name="T101" fmla="*/ 330 w 330"/>
                <a:gd name="T102" fmla="*/ 348 h 34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48">
                  <a:moveTo>
                    <a:pt x="138" y="342"/>
                  </a:moveTo>
                  <a:lnTo>
                    <a:pt x="114" y="324"/>
                  </a:lnTo>
                  <a:lnTo>
                    <a:pt x="108" y="300"/>
                  </a:lnTo>
                  <a:lnTo>
                    <a:pt x="114" y="282"/>
                  </a:lnTo>
                  <a:lnTo>
                    <a:pt x="102" y="264"/>
                  </a:lnTo>
                  <a:lnTo>
                    <a:pt x="90" y="228"/>
                  </a:lnTo>
                  <a:lnTo>
                    <a:pt x="12" y="174"/>
                  </a:lnTo>
                  <a:lnTo>
                    <a:pt x="18" y="120"/>
                  </a:lnTo>
                  <a:lnTo>
                    <a:pt x="0" y="108"/>
                  </a:lnTo>
                  <a:lnTo>
                    <a:pt x="12" y="84"/>
                  </a:lnTo>
                  <a:lnTo>
                    <a:pt x="36" y="72"/>
                  </a:lnTo>
                  <a:lnTo>
                    <a:pt x="36" y="24"/>
                  </a:lnTo>
                  <a:lnTo>
                    <a:pt x="42" y="18"/>
                  </a:lnTo>
                  <a:lnTo>
                    <a:pt x="60" y="24"/>
                  </a:lnTo>
                  <a:lnTo>
                    <a:pt x="114" y="0"/>
                  </a:lnTo>
                  <a:lnTo>
                    <a:pt x="108" y="24"/>
                  </a:lnTo>
                  <a:lnTo>
                    <a:pt x="138" y="30"/>
                  </a:lnTo>
                  <a:lnTo>
                    <a:pt x="150" y="42"/>
                  </a:lnTo>
                  <a:lnTo>
                    <a:pt x="264" y="66"/>
                  </a:lnTo>
                  <a:lnTo>
                    <a:pt x="282" y="84"/>
                  </a:lnTo>
                  <a:lnTo>
                    <a:pt x="276" y="108"/>
                  </a:lnTo>
                  <a:lnTo>
                    <a:pt x="288" y="108"/>
                  </a:lnTo>
                  <a:lnTo>
                    <a:pt x="288" y="126"/>
                  </a:lnTo>
                  <a:lnTo>
                    <a:pt x="300" y="126"/>
                  </a:lnTo>
                  <a:lnTo>
                    <a:pt x="276" y="162"/>
                  </a:lnTo>
                  <a:lnTo>
                    <a:pt x="282" y="174"/>
                  </a:lnTo>
                  <a:lnTo>
                    <a:pt x="330" y="114"/>
                  </a:lnTo>
                  <a:lnTo>
                    <a:pt x="300" y="210"/>
                  </a:lnTo>
                  <a:lnTo>
                    <a:pt x="294" y="270"/>
                  </a:lnTo>
                  <a:lnTo>
                    <a:pt x="300" y="330"/>
                  </a:lnTo>
                  <a:lnTo>
                    <a:pt x="150" y="342"/>
                  </a:lnTo>
                  <a:lnTo>
                    <a:pt x="138" y="342"/>
                  </a:lnTo>
                  <a:lnTo>
                    <a:pt x="138" y="348"/>
                  </a:lnTo>
                </a:path>
              </a:pathLst>
            </a:custGeom>
            <a:noFill/>
            <a:ln w="9525">
              <a:solidFill>
                <a:srgbClr val="000000"/>
              </a:solidFill>
              <a:prstDash val="solid"/>
              <a:round/>
              <a:headEnd/>
              <a:tailEnd/>
            </a:ln>
          </p:spPr>
          <p:txBody>
            <a:bodyPr/>
            <a:lstStyle/>
            <a:p>
              <a:endParaRPr lang="en-US"/>
            </a:p>
          </p:txBody>
        </p:sp>
        <p:sp>
          <p:nvSpPr>
            <p:cNvPr id="15485" name="Freeform 250"/>
            <p:cNvSpPr>
              <a:spLocks/>
            </p:cNvSpPr>
            <p:nvPr/>
          </p:nvSpPr>
          <p:spPr bwMode="auto">
            <a:xfrm>
              <a:off x="2037" y="1602"/>
              <a:ext cx="432" cy="354"/>
            </a:xfrm>
            <a:custGeom>
              <a:avLst/>
              <a:gdLst>
                <a:gd name="T0" fmla="*/ 420 w 432"/>
                <a:gd name="T1" fmla="*/ 204 h 354"/>
                <a:gd name="T2" fmla="*/ 408 w 432"/>
                <a:gd name="T3" fmla="*/ 354 h 354"/>
                <a:gd name="T4" fmla="*/ 114 w 432"/>
                <a:gd name="T5" fmla="*/ 324 h 354"/>
                <a:gd name="T6" fmla="*/ 0 w 432"/>
                <a:gd name="T7" fmla="*/ 306 h 354"/>
                <a:gd name="T8" fmla="*/ 12 w 432"/>
                <a:gd name="T9" fmla="*/ 228 h 354"/>
                <a:gd name="T10" fmla="*/ 42 w 432"/>
                <a:gd name="T11" fmla="*/ 36 h 354"/>
                <a:gd name="T12" fmla="*/ 48 w 432"/>
                <a:gd name="T13" fmla="*/ 0 h 354"/>
                <a:gd name="T14" fmla="*/ 432 w 432"/>
                <a:gd name="T15" fmla="*/ 48 h 354"/>
                <a:gd name="T16" fmla="*/ 420 w 432"/>
                <a:gd name="T17" fmla="*/ 162 h 354"/>
                <a:gd name="T18" fmla="*/ 420 w 432"/>
                <a:gd name="T19" fmla="*/ 204 h 3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2"/>
                <a:gd name="T31" fmla="*/ 0 h 354"/>
                <a:gd name="T32" fmla="*/ 432 w 432"/>
                <a:gd name="T33" fmla="*/ 354 h 3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2" h="354">
                  <a:moveTo>
                    <a:pt x="420" y="204"/>
                  </a:moveTo>
                  <a:lnTo>
                    <a:pt x="408" y="354"/>
                  </a:lnTo>
                  <a:lnTo>
                    <a:pt x="114" y="324"/>
                  </a:lnTo>
                  <a:lnTo>
                    <a:pt x="0" y="306"/>
                  </a:lnTo>
                  <a:lnTo>
                    <a:pt x="12" y="228"/>
                  </a:lnTo>
                  <a:lnTo>
                    <a:pt x="42" y="36"/>
                  </a:lnTo>
                  <a:lnTo>
                    <a:pt x="48" y="0"/>
                  </a:lnTo>
                  <a:lnTo>
                    <a:pt x="432" y="48"/>
                  </a:lnTo>
                  <a:lnTo>
                    <a:pt x="420" y="162"/>
                  </a:lnTo>
                  <a:lnTo>
                    <a:pt x="420" y="204"/>
                  </a:lnTo>
                  <a:close/>
                </a:path>
              </a:pathLst>
            </a:custGeom>
            <a:solidFill>
              <a:srgbClr val="FF8C00"/>
            </a:solidFill>
            <a:ln w="9525">
              <a:solidFill>
                <a:srgbClr val="FF8C00"/>
              </a:solidFill>
              <a:prstDash val="solid"/>
              <a:round/>
              <a:headEnd/>
              <a:tailEnd/>
            </a:ln>
          </p:spPr>
          <p:txBody>
            <a:bodyPr/>
            <a:lstStyle/>
            <a:p>
              <a:endParaRPr lang="en-US"/>
            </a:p>
          </p:txBody>
        </p:sp>
        <p:sp>
          <p:nvSpPr>
            <p:cNvPr id="15486" name="Freeform 251"/>
            <p:cNvSpPr>
              <a:spLocks/>
            </p:cNvSpPr>
            <p:nvPr/>
          </p:nvSpPr>
          <p:spPr bwMode="auto">
            <a:xfrm>
              <a:off x="2037" y="1602"/>
              <a:ext cx="432" cy="354"/>
            </a:xfrm>
            <a:custGeom>
              <a:avLst/>
              <a:gdLst>
                <a:gd name="T0" fmla="*/ 420 w 432"/>
                <a:gd name="T1" fmla="*/ 204 h 354"/>
                <a:gd name="T2" fmla="*/ 408 w 432"/>
                <a:gd name="T3" fmla="*/ 354 h 354"/>
                <a:gd name="T4" fmla="*/ 114 w 432"/>
                <a:gd name="T5" fmla="*/ 324 h 354"/>
                <a:gd name="T6" fmla="*/ 0 w 432"/>
                <a:gd name="T7" fmla="*/ 306 h 354"/>
                <a:gd name="T8" fmla="*/ 12 w 432"/>
                <a:gd name="T9" fmla="*/ 228 h 354"/>
                <a:gd name="T10" fmla="*/ 42 w 432"/>
                <a:gd name="T11" fmla="*/ 36 h 354"/>
                <a:gd name="T12" fmla="*/ 48 w 432"/>
                <a:gd name="T13" fmla="*/ 0 h 354"/>
                <a:gd name="T14" fmla="*/ 432 w 432"/>
                <a:gd name="T15" fmla="*/ 48 h 354"/>
                <a:gd name="T16" fmla="*/ 420 w 432"/>
                <a:gd name="T17" fmla="*/ 162 h 354"/>
                <a:gd name="T18" fmla="*/ 420 w 432"/>
                <a:gd name="T19" fmla="*/ 204 h 354"/>
                <a:gd name="T20" fmla="*/ 420 w 432"/>
                <a:gd name="T21" fmla="*/ 210 h 3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32"/>
                <a:gd name="T34" fmla="*/ 0 h 354"/>
                <a:gd name="T35" fmla="*/ 432 w 432"/>
                <a:gd name="T36" fmla="*/ 354 h 3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32" h="354">
                  <a:moveTo>
                    <a:pt x="420" y="204"/>
                  </a:moveTo>
                  <a:lnTo>
                    <a:pt x="408" y="354"/>
                  </a:lnTo>
                  <a:lnTo>
                    <a:pt x="114" y="324"/>
                  </a:lnTo>
                  <a:lnTo>
                    <a:pt x="0" y="306"/>
                  </a:lnTo>
                  <a:lnTo>
                    <a:pt x="12" y="228"/>
                  </a:lnTo>
                  <a:lnTo>
                    <a:pt x="42" y="36"/>
                  </a:lnTo>
                  <a:lnTo>
                    <a:pt x="48" y="0"/>
                  </a:lnTo>
                  <a:lnTo>
                    <a:pt x="432" y="48"/>
                  </a:lnTo>
                  <a:lnTo>
                    <a:pt x="420" y="162"/>
                  </a:lnTo>
                  <a:lnTo>
                    <a:pt x="420" y="204"/>
                  </a:lnTo>
                  <a:lnTo>
                    <a:pt x="420" y="210"/>
                  </a:lnTo>
                </a:path>
              </a:pathLst>
            </a:custGeom>
            <a:noFill/>
            <a:ln w="9525">
              <a:solidFill>
                <a:srgbClr val="000000"/>
              </a:solidFill>
              <a:prstDash val="solid"/>
              <a:round/>
              <a:headEnd/>
              <a:tailEnd/>
            </a:ln>
          </p:spPr>
          <p:txBody>
            <a:bodyPr/>
            <a:lstStyle/>
            <a:p>
              <a:endParaRPr lang="en-US"/>
            </a:p>
          </p:txBody>
        </p:sp>
      </p:grpSp>
      <p:sp>
        <p:nvSpPr>
          <p:cNvPr id="15363" name="Text Box 126"/>
          <p:cNvSpPr txBox="1">
            <a:spLocks noChangeArrowheads="1"/>
          </p:cNvSpPr>
          <p:nvPr/>
        </p:nvSpPr>
        <p:spPr bwMode="auto">
          <a:xfrm>
            <a:off x="4038600" y="1219200"/>
            <a:ext cx="1054100" cy="457200"/>
          </a:xfrm>
          <a:prstGeom prst="rect">
            <a:avLst/>
          </a:prstGeom>
          <a:noFill/>
          <a:ln w="9525" algn="ctr">
            <a:noFill/>
            <a:miter lim="800000"/>
            <a:headEnd/>
            <a:tailEnd/>
          </a:ln>
        </p:spPr>
        <p:txBody>
          <a:bodyPr wrap="none">
            <a:spAutoFit/>
          </a:bodyPr>
          <a:lstStyle/>
          <a:p>
            <a:r>
              <a:rPr lang="en-US" sz="2400" b="1">
                <a:solidFill>
                  <a:srgbClr val="FF9900"/>
                </a:solidFill>
                <a:latin typeface="Verdana" pitchFamily="34" charset="0"/>
              </a:rPr>
              <a:t>2007</a:t>
            </a:r>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pSp>
        <p:nvGrpSpPr>
          <p:cNvPr id="16386" name="Group 129"/>
          <p:cNvGrpSpPr>
            <a:grpSpLocks noChangeAspect="1"/>
          </p:cNvGrpSpPr>
          <p:nvPr/>
        </p:nvGrpSpPr>
        <p:grpSpPr bwMode="auto">
          <a:xfrm>
            <a:off x="1871663" y="1219200"/>
            <a:ext cx="5400675" cy="4324350"/>
            <a:chOff x="1179" y="798"/>
            <a:chExt cx="3402" cy="2724"/>
          </a:xfrm>
        </p:grpSpPr>
        <p:sp>
          <p:nvSpPr>
            <p:cNvPr id="16388" name="AutoShape 128"/>
            <p:cNvSpPr>
              <a:spLocks noChangeAspect="1" noChangeArrowheads="1" noTextEdit="1"/>
            </p:cNvSpPr>
            <p:nvPr/>
          </p:nvSpPr>
          <p:spPr bwMode="auto">
            <a:xfrm>
              <a:off x="1179" y="798"/>
              <a:ext cx="3402" cy="2724"/>
            </a:xfrm>
            <a:prstGeom prst="rect">
              <a:avLst/>
            </a:prstGeom>
            <a:noFill/>
            <a:ln w="9525">
              <a:noFill/>
              <a:miter lim="800000"/>
              <a:headEnd/>
              <a:tailEnd/>
            </a:ln>
          </p:spPr>
          <p:txBody>
            <a:bodyPr/>
            <a:lstStyle/>
            <a:p>
              <a:endParaRPr lang="en-US"/>
            </a:p>
          </p:txBody>
        </p:sp>
        <p:sp>
          <p:nvSpPr>
            <p:cNvPr id="16389" name="Rectangle 130"/>
            <p:cNvSpPr>
              <a:spLocks noChangeArrowheads="1"/>
            </p:cNvSpPr>
            <p:nvPr/>
          </p:nvSpPr>
          <p:spPr bwMode="auto">
            <a:xfrm>
              <a:off x="1179" y="798"/>
              <a:ext cx="3408" cy="2730"/>
            </a:xfrm>
            <a:prstGeom prst="rect">
              <a:avLst/>
            </a:prstGeom>
            <a:noFill/>
            <a:ln w="9525">
              <a:noFill/>
              <a:miter lim="800000"/>
              <a:headEnd/>
              <a:tailEnd/>
            </a:ln>
          </p:spPr>
          <p:txBody>
            <a:bodyPr/>
            <a:lstStyle/>
            <a:p>
              <a:endParaRPr lang="en-US"/>
            </a:p>
          </p:txBody>
        </p:sp>
        <p:sp>
          <p:nvSpPr>
            <p:cNvPr id="16390" name="Rectangle 131"/>
            <p:cNvSpPr>
              <a:spLocks noChangeArrowheads="1"/>
            </p:cNvSpPr>
            <p:nvPr/>
          </p:nvSpPr>
          <p:spPr bwMode="auto">
            <a:xfrm>
              <a:off x="1215" y="840"/>
              <a:ext cx="3336" cy="2646"/>
            </a:xfrm>
            <a:prstGeom prst="rect">
              <a:avLst/>
            </a:prstGeom>
            <a:noFill/>
            <a:ln w="9525">
              <a:noFill/>
              <a:miter lim="800000"/>
              <a:headEnd/>
              <a:tailEnd/>
            </a:ln>
          </p:spPr>
          <p:txBody>
            <a:bodyPr/>
            <a:lstStyle/>
            <a:p>
              <a:endParaRPr lang="en-US"/>
            </a:p>
          </p:txBody>
        </p:sp>
        <p:sp>
          <p:nvSpPr>
            <p:cNvPr id="16391" name="Freeform 132"/>
            <p:cNvSpPr>
              <a:spLocks/>
            </p:cNvSpPr>
            <p:nvPr/>
          </p:nvSpPr>
          <p:spPr bwMode="auto">
            <a:xfrm>
              <a:off x="3411" y="2418"/>
              <a:ext cx="234" cy="378"/>
            </a:xfrm>
            <a:custGeom>
              <a:avLst/>
              <a:gdLst>
                <a:gd name="T0" fmla="*/ 234 w 234"/>
                <a:gd name="T1" fmla="*/ 300 h 378"/>
                <a:gd name="T2" fmla="*/ 60 w 234"/>
                <a:gd name="T3" fmla="*/ 318 h 378"/>
                <a:gd name="T4" fmla="*/ 60 w 234"/>
                <a:gd name="T5" fmla="*/ 330 h 378"/>
                <a:gd name="T6" fmla="*/ 78 w 234"/>
                <a:gd name="T7" fmla="*/ 348 h 378"/>
                <a:gd name="T8" fmla="*/ 78 w 234"/>
                <a:gd name="T9" fmla="*/ 366 h 378"/>
                <a:gd name="T10" fmla="*/ 42 w 234"/>
                <a:gd name="T11" fmla="*/ 378 h 378"/>
                <a:gd name="T12" fmla="*/ 54 w 234"/>
                <a:gd name="T13" fmla="*/ 372 h 378"/>
                <a:gd name="T14" fmla="*/ 36 w 234"/>
                <a:gd name="T15" fmla="*/ 336 h 378"/>
                <a:gd name="T16" fmla="*/ 30 w 234"/>
                <a:gd name="T17" fmla="*/ 372 h 378"/>
                <a:gd name="T18" fmla="*/ 12 w 234"/>
                <a:gd name="T19" fmla="*/ 372 h 378"/>
                <a:gd name="T20" fmla="*/ 12 w 234"/>
                <a:gd name="T21" fmla="*/ 342 h 378"/>
                <a:gd name="T22" fmla="*/ 0 w 234"/>
                <a:gd name="T23" fmla="*/ 258 h 378"/>
                <a:gd name="T24" fmla="*/ 0 w 234"/>
                <a:gd name="T25" fmla="*/ 12 h 378"/>
                <a:gd name="T26" fmla="*/ 162 w 234"/>
                <a:gd name="T27" fmla="*/ 0 h 378"/>
                <a:gd name="T28" fmla="*/ 204 w 234"/>
                <a:gd name="T29" fmla="*/ 162 h 378"/>
                <a:gd name="T30" fmla="*/ 228 w 234"/>
                <a:gd name="T31" fmla="*/ 204 h 378"/>
                <a:gd name="T32" fmla="*/ 216 w 234"/>
                <a:gd name="T33" fmla="*/ 234 h 378"/>
                <a:gd name="T34" fmla="*/ 234 w 234"/>
                <a:gd name="T35" fmla="*/ 300 h 37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4"/>
                <a:gd name="T55" fmla="*/ 0 h 378"/>
                <a:gd name="T56" fmla="*/ 234 w 234"/>
                <a:gd name="T57" fmla="*/ 378 h 37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4" h="378">
                  <a:moveTo>
                    <a:pt x="234" y="300"/>
                  </a:moveTo>
                  <a:lnTo>
                    <a:pt x="60" y="318"/>
                  </a:lnTo>
                  <a:lnTo>
                    <a:pt x="60" y="330"/>
                  </a:lnTo>
                  <a:lnTo>
                    <a:pt x="78" y="348"/>
                  </a:lnTo>
                  <a:lnTo>
                    <a:pt x="78" y="366"/>
                  </a:lnTo>
                  <a:lnTo>
                    <a:pt x="42" y="378"/>
                  </a:lnTo>
                  <a:lnTo>
                    <a:pt x="54" y="372"/>
                  </a:lnTo>
                  <a:lnTo>
                    <a:pt x="36" y="336"/>
                  </a:lnTo>
                  <a:lnTo>
                    <a:pt x="30" y="372"/>
                  </a:lnTo>
                  <a:lnTo>
                    <a:pt x="12" y="372"/>
                  </a:lnTo>
                  <a:lnTo>
                    <a:pt x="12" y="342"/>
                  </a:lnTo>
                  <a:lnTo>
                    <a:pt x="0" y="258"/>
                  </a:lnTo>
                  <a:lnTo>
                    <a:pt x="0" y="12"/>
                  </a:lnTo>
                  <a:lnTo>
                    <a:pt x="162" y="0"/>
                  </a:lnTo>
                  <a:lnTo>
                    <a:pt x="204" y="162"/>
                  </a:lnTo>
                  <a:lnTo>
                    <a:pt x="228" y="204"/>
                  </a:lnTo>
                  <a:lnTo>
                    <a:pt x="216" y="234"/>
                  </a:lnTo>
                  <a:lnTo>
                    <a:pt x="234" y="300"/>
                  </a:lnTo>
                  <a:close/>
                </a:path>
              </a:pathLst>
            </a:custGeom>
            <a:solidFill>
              <a:srgbClr val="B22222"/>
            </a:solidFill>
            <a:ln w="9525">
              <a:solidFill>
                <a:srgbClr val="B22222"/>
              </a:solidFill>
              <a:prstDash val="solid"/>
              <a:round/>
              <a:headEnd/>
              <a:tailEnd/>
            </a:ln>
          </p:spPr>
          <p:txBody>
            <a:bodyPr/>
            <a:lstStyle/>
            <a:p>
              <a:endParaRPr lang="en-US"/>
            </a:p>
          </p:txBody>
        </p:sp>
        <p:sp>
          <p:nvSpPr>
            <p:cNvPr id="16392" name="Freeform 133"/>
            <p:cNvSpPr>
              <a:spLocks/>
            </p:cNvSpPr>
            <p:nvPr/>
          </p:nvSpPr>
          <p:spPr bwMode="auto">
            <a:xfrm>
              <a:off x="3411" y="2418"/>
              <a:ext cx="234" cy="378"/>
            </a:xfrm>
            <a:custGeom>
              <a:avLst/>
              <a:gdLst>
                <a:gd name="T0" fmla="*/ 234 w 234"/>
                <a:gd name="T1" fmla="*/ 300 h 378"/>
                <a:gd name="T2" fmla="*/ 60 w 234"/>
                <a:gd name="T3" fmla="*/ 318 h 378"/>
                <a:gd name="T4" fmla="*/ 60 w 234"/>
                <a:gd name="T5" fmla="*/ 330 h 378"/>
                <a:gd name="T6" fmla="*/ 78 w 234"/>
                <a:gd name="T7" fmla="*/ 348 h 378"/>
                <a:gd name="T8" fmla="*/ 78 w 234"/>
                <a:gd name="T9" fmla="*/ 366 h 378"/>
                <a:gd name="T10" fmla="*/ 42 w 234"/>
                <a:gd name="T11" fmla="*/ 378 h 378"/>
                <a:gd name="T12" fmla="*/ 54 w 234"/>
                <a:gd name="T13" fmla="*/ 372 h 378"/>
                <a:gd name="T14" fmla="*/ 36 w 234"/>
                <a:gd name="T15" fmla="*/ 336 h 378"/>
                <a:gd name="T16" fmla="*/ 30 w 234"/>
                <a:gd name="T17" fmla="*/ 372 h 378"/>
                <a:gd name="T18" fmla="*/ 12 w 234"/>
                <a:gd name="T19" fmla="*/ 372 h 378"/>
                <a:gd name="T20" fmla="*/ 12 w 234"/>
                <a:gd name="T21" fmla="*/ 342 h 378"/>
                <a:gd name="T22" fmla="*/ 0 w 234"/>
                <a:gd name="T23" fmla="*/ 258 h 378"/>
                <a:gd name="T24" fmla="*/ 0 w 234"/>
                <a:gd name="T25" fmla="*/ 12 h 378"/>
                <a:gd name="T26" fmla="*/ 162 w 234"/>
                <a:gd name="T27" fmla="*/ 0 h 378"/>
                <a:gd name="T28" fmla="*/ 204 w 234"/>
                <a:gd name="T29" fmla="*/ 162 h 378"/>
                <a:gd name="T30" fmla="*/ 228 w 234"/>
                <a:gd name="T31" fmla="*/ 204 h 378"/>
                <a:gd name="T32" fmla="*/ 216 w 234"/>
                <a:gd name="T33" fmla="*/ 234 h 378"/>
                <a:gd name="T34" fmla="*/ 234 w 234"/>
                <a:gd name="T35" fmla="*/ 300 h 378"/>
                <a:gd name="T36" fmla="*/ 234 w 234"/>
                <a:gd name="T37" fmla="*/ 306 h 37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4"/>
                <a:gd name="T58" fmla="*/ 0 h 378"/>
                <a:gd name="T59" fmla="*/ 234 w 234"/>
                <a:gd name="T60" fmla="*/ 378 h 37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4" h="378">
                  <a:moveTo>
                    <a:pt x="234" y="300"/>
                  </a:moveTo>
                  <a:lnTo>
                    <a:pt x="60" y="318"/>
                  </a:lnTo>
                  <a:lnTo>
                    <a:pt x="60" y="330"/>
                  </a:lnTo>
                  <a:lnTo>
                    <a:pt x="78" y="348"/>
                  </a:lnTo>
                  <a:lnTo>
                    <a:pt x="78" y="366"/>
                  </a:lnTo>
                  <a:lnTo>
                    <a:pt x="42" y="378"/>
                  </a:lnTo>
                  <a:lnTo>
                    <a:pt x="54" y="372"/>
                  </a:lnTo>
                  <a:lnTo>
                    <a:pt x="36" y="336"/>
                  </a:lnTo>
                  <a:lnTo>
                    <a:pt x="30" y="372"/>
                  </a:lnTo>
                  <a:lnTo>
                    <a:pt x="12" y="372"/>
                  </a:lnTo>
                  <a:lnTo>
                    <a:pt x="12" y="342"/>
                  </a:lnTo>
                  <a:lnTo>
                    <a:pt x="0" y="258"/>
                  </a:lnTo>
                  <a:lnTo>
                    <a:pt x="0" y="12"/>
                  </a:lnTo>
                  <a:lnTo>
                    <a:pt x="162" y="0"/>
                  </a:lnTo>
                  <a:lnTo>
                    <a:pt x="204" y="162"/>
                  </a:lnTo>
                  <a:lnTo>
                    <a:pt x="228" y="204"/>
                  </a:lnTo>
                  <a:lnTo>
                    <a:pt x="216" y="234"/>
                  </a:lnTo>
                  <a:lnTo>
                    <a:pt x="234" y="300"/>
                  </a:lnTo>
                  <a:lnTo>
                    <a:pt x="234" y="306"/>
                  </a:lnTo>
                </a:path>
              </a:pathLst>
            </a:custGeom>
            <a:noFill/>
            <a:ln w="9525">
              <a:solidFill>
                <a:srgbClr val="000000"/>
              </a:solidFill>
              <a:prstDash val="solid"/>
              <a:round/>
              <a:headEnd/>
              <a:tailEnd/>
            </a:ln>
          </p:spPr>
          <p:txBody>
            <a:bodyPr/>
            <a:lstStyle/>
            <a:p>
              <a:endParaRPr lang="en-US"/>
            </a:p>
          </p:txBody>
        </p:sp>
        <p:sp>
          <p:nvSpPr>
            <p:cNvPr id="16393" name="Freeform 134"/>
            <p:cNvSpPr>
              <a:spLocks/>
            </p:cNvSpPr>
            <p:nvPr/>
          </p:nvSpPr>
          <p:spPr bwMode="auto">
            <a:xfrm>
              <a:off x="1263" y="2586"/>
              <a:ext cx="648" cy="570"/>
            </a:xfrm>
            <a:custGeom>
              <a:avLst/>
              <a:gdLst>
                <a:gd name="T0" fmla="*/ 6 w 648"/>
                <a:gd name="T1" fmla="*/ 324 h 570"/>
                <a:gd name="T2" fmla="*/ 6 w 648"/>
                <a:gd name="T3" fmla="*/ 330 h 570"/>
                <a:gd name="T4" fmla="*/ 42 w 648"/>
                <a:gd name="T5" fmla="*/ 360 h 570"/>
                <a:gd name="T6" fmla="*/ 30 w 648"/>
                <a:gd name="T7" fmla="*/ 396 h 570"/>
                <a:gd name="T8" fmla="*/ 72 w 648"/>
                <a:gd name="T9" fmla="*/ 366 h 570"/>
                <a:gd name="T10" fmla="*/ 48 w 648"/>
                <a:gd name="T11" fmla="*/ 444 h 570"/>
                <a:gd name="T12" fmla="*/ 102 w 648"/>
                <a:gd name="T13" fmla="*/ 462 h 570"/>
                <a:gd name="T14" fmla="*/ 120 w 648"/>
                <a:gd name="T15" fmla="*/ 456 h 570"/>
                <a:gd name="T16" fmla="*/ 114 w 648"/>
                <a:gd name="T17" fmla="*/ 504 h 570"/>
                <a:gd name="T18" fmla="*/ 66 w 648"/>
                <a:gd name="T19" fmla="*/ 546 h 570"/>
                <a:gd name="T20" fmla="*/ 0 w 648"/>
                <a:gd name="T21" fmla="*/ 570 h 570"/>
                <a:gd name="T22" fmla="*/ 78 w 648"/>
                <a:gd name="T23" fmla="*/ 546 h 570"/>
                <a:gd name="T24" fmla="*/ 96 w 648"/>
                <a:gd name="T25" fmla="*/ 546 h 570"/>
                <a:gd name="T26" fmla="*/ 114 w 648"/>
                <a:gd name="T27" fmla="*/ 534 h 570"/>
                <a:gd name="T28" fmla="*/ 204 w 648"/>
                <a:gd name="T29" fmla="*/ 456 h 570"/>
                <a:gd name="T30" fmla="*/ 252 w 648"/>
                <a:gd name="T31" fmla="*/ 372 h 570"/>
                <a:gd name="T32" fmla="*/ 252 w 648"/>
                <a:gd name="T33" fmla="*/ 372 h 570"/>
                <a:gd name="T34" fmla="*/ 264 w 648"/>
                <a:gd name="T35" fmla="*/ 378 h 570"/>
                <a:gd name="T36" fmla="*/ 240 w 648"/>
                <a:gd name="T37" fmla="*/ 390 h 570"/>
                <a:gd name="T38" fmla="*/ 246 w 648"/>
                <a:gd name="T39" fmla="*/ 426 h 570"/>
                <a:gd name="T40" fmla="*/ 258 w 648"/>
                <a:gd name="T41" fmla="*/ 438 h 570"/>
                <a:gd name="T42" fmla="*/ 288 w 648"/>
                <a:gd name="T43" fmla="*/ 420 h 570"/>
                <a:gd name="T44" fmla="*/ 300 w 648"/>
                <a:gd name="T45" fmla="*/ 384 h 570"/>
                <a:gd name="T46" fmla="*/ 318 w 648"/>
                <a:gd name="T47" fmla="*/ 390 h 570"/>
                <a:gd name="T48" fmla="*/ 426 w 648"/>
                <a:gd name="T49" fmla="*/ 414 h 570"/>
                <a:gd name="T50" fmla="*/ 450 w 648"/>
                <a:gd name="T51" fmla="*/ 408 h 570"/>
                <a:gd name="T52" fmla="*/ 462 w 648"/>
                <a:gd name="T53" fmla="*/ 432 h 570"/>
                <a:gd name="T54" fmla="*/ 468 w 648"/>
                <a:gd name="T55" fmla="*/ 438 h 570"/>
                <a:gd name="T56" fmla="*/ 510 w 648"/>
                <a:gd name="T57" fmla="*/ 450 h 570"/>
                <a:gd name="T58" fmla="*/ 528 w 648"/>
                <a:gd name="T59" fmla="*/ 450 h 570"/>
                <a:gd name="T60" fmla="*/ 534 w 648"/>
                <a:gd name="T61" fmla="*/ 444 h 570"/>
                <a:gd name="T62" fmla="*/ 606 w 648"/>
                <a:gd name="T63" fmla="*/ 504 h 570"/>
                <a:gd name="T64" fmla="*/ 618 w 648"/>
                <a:gd name="T65" fmla="*/ 510 h 570"/>
                <a:gd name="T66" fmla="*/ 648 w 648"/>
                <a:gd name="T67" fmla="*/ 540 h 570"/>
                <a:gd name="T68" fmla="*/ 600 w 648"/>
                <a:gd name="T69" fmla="*/ 498 h 570"/>
                <a:gd name="T70" fmla="*/ 480 w 648"/>
                <a:gd name="T71" fmla="*/ 438 h 570"/>
                <a:gd name="T72" fmla="*/ 456 w 648"/>
                <a:gd name="T73" fmla="*/ 414 h 570"/>
                <a:gd name="T74" fmla="*/ 414 w 648"/>
                <a:gd name="T75" fmla="*/ 396 h 570"/>
                <a:gd name="T76" fmla="*/ 252 w 648"/>
                <a:gd name="T77" fmla="*/ 36 h 570"/>
                <a:gd name="T78" fmla="*/ 210 w 648"/>
                <a:gd name="T79" fmla="*/ 24 h 570"/>
                <a:gd name="T80" fmla="*/ 60 w 648"/>
                <a:gd name="T81" fmla="*/ 84 h 570"/>
                <a:gd name="T82" fmla="*/ 114 w 648"/>
                <a:gd name="T83" fmla="*/ 144 h 570"/>
                <a:gd name="T84" fmla="*/ 108 w 648"/>
                <a:gd name="T85" fmla="*/ 156 h 570"/>
                <a:gd name="T86" fmla="*/ 102 w 648"/>
                <a:gd name="T87" fmla="*/ 180 h 570"/>
                <a:gd name="T88" fmla="*/ 84 w 648"/>
                <a:gd name="T89" fmla="*/ 156 h 570"/>
                <a:gd name="T90" fmla="*/ 18 w 648"/>
                <a:gd name="T91" fmla="*/ 168 h 570"/>
                <a:gd name="T92" fmla="*/ 30 w 648"/>
                <a:gd name="T93" fmla="*/ 192 h 570"/>
                <a:gd name="T94" fmla="*/ 78 w 648"/>
                <a:gd name="T95" fmla="*/ 228 h 570"/>
                <a:gd name="T96" fmla="*/ 114 w 648"/>
                <a:gd name="T97" fmla="*/ 228 h 570"/>
                <a:gd name="T98" fmla="*/ 102 w 648"/>
                <a:gd name="T99" fmla="*/ 270 h 57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48"/>
                <a:gd name="T151" fmla="*/ 0 h 570"/>
                <a:gd name="T152" fmla="*/ 648 w 648"/>
                <a:gd name="T153" fmla="*/ 570 h 57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48" h="570">
                  <a:moveTo>
                    <a:pt x="54" y="282"/>
                  </a:moveTo>
                  <a:lnTo>
                    <a:pt x="6" y="324"/>
                  </a:lnTo>
                  <a:lnTo>
                    <a:pt x="24" y="324"/>
                  </a:lnTo>
                  <a:lnTo>
                    <a:pt x="6" y="330"/>
                  </a:lnTo>
                  <a:lnTo>
                    <a:pt x="18" y="348"/>
                  </a:lnTo>
                  <a:lnTo>
                    <a:pt x="42" y="360"/>
                  </a:lnTo>
                  <a:lnTo>
                    <a:pt x="24" y="372"/>
                  </a:lnTo>
                  <a:lnTo>
                    <a:pt x="30" y="396"/>
                  </a:lnTo>
                  <a:lnTo>
                    <a:pt x="42" y="402"/>
                  </a:lnTo>
                  <a:lnTo>
                    <a:pt x="72" y="366"/>
                  </a:lnTo>
                  <a:lnTo>
                    <a:pt x="60" y="426"/>
                  </a:lnTo>
                  <a:lnTo>
                    <a:pt x="48" y="444"/>
                  </a:lnTo>
                  <a:lnTo>
                    <a:pt x="84" y="426"/>
                  </a:lnTo>
                  <a:lnTo>
                    <a:pt x="102" y="462"/>
                  </a:lnTo>
                  <a:lnTo>
                    <a:pt x="114" y="438"/>
                  </a:lnTo>
                  <a:lnTo>
                    <a:pt x="120" y="456"/>
                  </a:lnTo>
                  <a:lnTo>
                    <a:pt x="144" y="444"/>
                  </a:lnTo>
                  <a:lnTo>
                    <a:pt x="114" y="504"/>
                  </a:lnTo>
                  <a:lnTo>
                    <a:pt x="72" y="528"/>
                  </a:lnTo>
                  <a:lnTo>
                    <a:pt x="66" y="546"/>
                  </a:lnTo>
                  <a:lnTo>
                    <a:pt x="36" y="540"/>
                  </a:lnTo>
                  <a:lnTo>
                    <a:pt x="0" y="570"/>
                  </a:lnTo>
                  <a:lnTo>
                    <a:pt x="42" y="552"/>
                  </a:lnTo>
                  <a:lnTo>
                    <a:pt x="78" y="546"/>
                  </a:lnTo>
                  <a:lnTo>
                    <a:pt x="72" y="558"/>
                  </a:lnTo>
                  <a:lnTo>
                    <a:pt x="96" y="546"/>
                  </a:lnTo>
                  <a:lnTo>
                    <a:pt x="90" y="528"/>
                  </a:lnTo>
                  <a:lnTo>
                    <a:pt x="114" y="534"/>
                  </a:lnTo>
                  <a:lnTo>
                    <a:pt x="186" y="480"/>
                  </a:lnTo>
                  <a:lnTo>
                    <a:pt x="204" y="456"/>
                  </a:lnTo>
                  <a:lnTo>
                    <a:pt x="192" y="438"/>
                  </a:lnTo>
                  <a:lnTo>
                    <a:pt x="252" y="372"/>
                  </a:lnTo>
                  <a:lnTo>
                    <a:pt x="258" y="336"/>
                  </a:lnTo>
                  <a:lnTo>
                    <a:pt x="252" y="372"/>
                  </a:lnTo>
                  <a:lnTo>
                    <a:pt x="276" y="360"/>
                  </a:lnTo>
                  <a:lnTo>
                    <a:pt x="264" y="378"/>
                  </a:lnTo>
                  <a:lnTo>
                    <a:pt x="282" y="384"/>
                  </a:lnTo>
                  <a:lnTo>
                    <a:pt x="240" y="390"/>
                  </a:lnTo>
                  <a:lnTo>
                    <a:pt x="234" y="426"/>
                  </a:lnTo>
                  <a:lnTo>
                    <a:pt x="246" y="426"/>
                  </a:lnTo>
                  <a:lnTo>
                    <a:pt x="234" y="444"/>
                  </a:lnTo>
                  <a:lnTo>
                    <a:pt x="258" y="438"/>
                  </a:lnTo>
                  <a:lnTo>
                    <a:pt x="270" y="414"/>
                  </a:lnTo>
                  <a:lnTo>
                    <a:pt x="288" y="420"/>
                  </a:lnTo>
                  <a:lnTo>
                    <a:pt x="300" y="372"/>
                  </a:lnTo>
                  <a:lnTo>
                    <a:pt x="300" y="384"/>
                  </a:lnTo>
                  <a:lnTo>
                    <a:pt x="324" y="378"/>
                  </a:lnTo>
                  <a:lnTo>
                    <a:pt x="318" y="390"/>
                  </a:lnTo>
                  <a:lnTo>
                    <a:pt x="366" y="414"/>
                  </a:lnTo>
                  <a:lnTo>
                    <a:pt x="426" y="414"/>
                  </a:lnTo>
                  <a:lnTo>
                    <a:pt x="438" y="402"/>
                  </a:lnTo>
                  <a:lnTo>
                    <a:pt x="450" y="408"/>
                  </a:lnTo>
                  <a:lnTo>
                    <a:pt x="438" y="426"/>
                  </a:lnTo>
                  <a:lnTo>
                    <a:pt x="462" y="432"/>
                  </a:lnTo>
                  <a:lnTo>
                    <a:pt x="468" y="414"/>
                  </a:lnTo>
                  <a:lnTo>
                    <a:pt x="468" y="438"/>
                  </a:lnTo>
                  <a:lnTo>
                    <a:pt x="498" y="456"/>
                  </a:lnTo>
                  <a:lnTo>
                    <a:pt x="510" y="450"/>
                  </a:lnTo>
                  <a:lnTo>
                    <a:pt x="492" y="432"/>
                  </a:lnTo>
                  <a:lnTo>
                    <a:pt x="528" y="450"/>
                  </a:lnTo>
                  <a:lnTo>
                    <a:pt x="510" y="414"/>
                  </a:lnTo>
                  <a:lnTo>
                    <a:pt x="534" y="444"/>
                  </a:lnTo>
                  <a:lnTo>
                    <a:pt x="564" y="480"/>
                  </a:lnTo>
                  <a:lnTo>
                    <a:pt x="606" y="504"/>
                  </a:lnTo>
                  <a:lnTo>
                    <a:pt x="606" y="534"/>
                  </a:lnTo>
                  <a:lnTo>
                    <a:pt x="618" y="510"/>
                  </a:lnTo>
                  <a:lnTo>
                    <a:pt x="636" y="552"/>
                  </a:lnTo>
                  <a:lnTo>
                    <a:pt x="648" y="540"/>
                  </a:lnTo>
                  <a:lnTo>
                    <a:pt x="642" y="510"/>
                  </a:lnTo>
                  <a:lnTo>
                    <a:pt x="600" y="498"/>
                  </a:lnTo>
                  <a:lnTo>
                    <a:pt x="510" y="402"/>
                  </a:lnTo>
                  <a:lnTo>
                    <a:pt x="480" y="438"/>
                  </a:lnTo>
                  <a:lnTo>
                    <a:pt x="474" y="408"/>
                  </a:lnTo>
                  <a:lnTo>
                    <a:pt x="456" y="414"/>
                  </a:lnTo>
                  <a:lnTo>
                    <a:pt x="444" y="390"/>
                  </a:lnTo>
                  <a:lnTo>
                    <a:pt x="414" y="396"/>
                  </a:lnTo>
                  <a:lnTo>
                    <a:pt x="378" y="60"/>
                  </a:lnTo>
                  <a:lnTo>
                    <a:pt x="252" y="36"/>
                  </a:lnTo>
                  <a:lnTo>
                    <a:pt x="216" y="12"/>
                  </a:lnTo>
                  <a:lnTo>
                    <a:pt x="210" y="24"/>
                  </a:lnTo>
                  <a:lnTo>
                    <a:pt x="198" y="0"/>
                  </a:lnTo>
                  <a:lnTo>
                    <a:pt x="60" y="84"/>
                  </a:lnTo>
                  <a:lnTo>
                    <a:pt x="90" y="138"/>
                  </a:lnTo>
                  <a:lnTo>
                    <a:pt x="114" y="144"/>
                  </a:lnTo>
                  <a:lnTo>
                    <a:pt x="138" y="168"/>
                  </a:lnTo>
                  <a:lnTo>
                    <a:pt x="108" y="156"/>
                  </a:lnTo>
                  <a:lnTo>
                    <a:pt x="120" y="174"/>
                  </a:lnTo>
                  <a:lnTo>
                    <a:pt x="102" y="180"/>
                  </a:lnTo>
                  <a:lnTo>
                    <a:pt x="78" y="174"/>
                  </a:lnTo>
                  <a:lnTo>
                    <a:pt x="84" y="156"/>
                  </a:lnTo>
                  <a:lnTo>
                    <a:pt x="72" y="150"/>
                  </a:lnTo>
                  <a:lnTo>
                    <a:pt x="18" y="168"/>
                  </a:lnTo>
                  <a:lnTo>
                    <a:pt x="42" y="192"/>
                  </a:lnTo>
                  <a:lnTo>
                    <a:pt x="30" y="192"/>
                  </a:lnTo>
                  <a:lnTo>
                    <a:pt x="36" y="216"/>
                  </a:lnTo>
                  <a:lnTo>
                    <a:pt x="78" y="228"/>
                  </a:lnTo>
                  <a:lnTo>
                    <a:pt x="78" y="240"/>
                  </a:lnTo>
                  <a:lnTo>
                    <a:pt x="114" y="228"/>
                  </a:lnTo>
                  <a:lnTo>
                    <a:pt x="102" y="234"/>
                  </a:lnTo>
                  <a:lnTo>
                    <a:pt x="102" y="270"/>
                  </a:lnTo>
                  <a:lnTo>
                    <a:pt x="54" y="282"/>
                  </a:lnTo>
                  <a:close/>
                </a:path>
              </a:pathLst>
            </a:custGeom>
            <a:solidFill>
              <a:srgbClr val="FF8C00"/>
            </a:solidFill>
            <a:ln w="9525">
              <a:solidFill>
                <a:srgbClr val="FF8C00"/>
              </a:solidFill>
              <a:prstDash val="solid"/>
              <a:round/>
              <a:headEnd/>
              <a:tailEnd/>
            </a:ln>
          </p:spPr>
          <p:txBody>
            <a:bodyPr/>
            <a:lstStyle/>
            <a:p>
              <a:endParaRPr lang="en-US"/>
            </a:p>
          </p:txBody>
        </p:sp>
        <p:sp>
          <p:nvSpPr>
            <p:cNvPr id="16394" name="Freeform 135"/>
            <p:cNvSpPr>
              <a:spLocks/>
            </p:cNvSpPr>
            <p:nvPr/>
          </p:nvSpPr>
          <p:spPr bwMode="auto">
            <a:xfrm>
              <a:off x="1263" y="2586"/>
              <a:ext cx="648" cy="570"/>
            </a:xfrm>
            <a:custGeom>
              <a:avLst/>
              <a:gdLst>
                <a:gd name="T0" fmla="*/ 6 w 648"/>
                <a:gd name="T1" fmla="*/ 324 h 570"/>
                <a:gd name="T2" fmla="*/ 6 w 648"/>
                <a:gd name="T3" fmla="*/ 330 h 570"/>
                <a:gd name="T4" fmla="*/ 42 w 648"/>
                <a:gd name="T5" fmla="*/ 360 h 570"/>
                <a:gd name="T6" fmla="*/ 30 w 648"/>
                <a:gd name="T7" fmla="*/ 396 h 570"/>
                <a:gd name="T8" fmla="*/ 72 w 648"/>
                <a:gd name="T9" fmla="*/ 366 h 570"/>
                <a:gd name="T10" fmla="*/ 48 w 648"/>
                <a:gd name="T11" fmla="*/ 444 h 570"/>
                <a:gd name="T12" fmla="*/ 102 w 648"/>
                <a:gd name="T13" fmla="*/ 462 h 570"/>
                <a:gd name="T14" fmla="*/ 120 w 648"/>
                <a:gd name="T15" fmla="*/ 456 h 570"/>
                <a:gd name="T16" fmla="*/ 114 w 648"/>
                <a:gd name="T17" fmla="*/ 504 h 570"/>
                <a:gd name="T18" fmla="*/ 66 w 648"/>
                <a:gd name="T19" fmla="*/ 546 h 570"/>
                <a:gd name="T20" fmla="*/ 0 w 648"/>
                <a:gd name="T21" fmla="*/ 570 h 570"/>
                <a:gd name="T22" fmla="*/ 78 w 648"/>
                <a:gd name="T23" fmla="*/ 546 h 570"/>
                <a:gd name="T24" fmla="*/ 96 w 648"/>
                <a:gd name="T25" fmla="*/ 546 h 570"/>
                <a:gd name="T26" fmla="*/ 114 w 648"/>
                <a:gd name="T27" fmla="*/ 534 h 570"/>
                <a:gd name="T28" fmla="*/ 204 w 648"/>
                <a:gd name="T29" fmla="*/ 456 h 570"/>
                <a:gd name="T30" fmla="*/ 252 w 648"/>
                <a:gd name="T31" fmla="*/ 372 h 570"/>
                <a:gd name="T32" fmla="*/ 252 w 648"/>
                <a:gd name="T33" fmla="*/ 372 h 570"/>
                <a:gd name="T34" fmla="*/ 264 w 648"/>
                <a:gd name="T35" fmla="*/ 378 h 570"/>
                <a:gd name="T36" fmla="*/ 240 w 648"/>
                <a:gd name="T37" fmla="*/ 390 h 570"/>
                <a:gd name="T38" fmla="*/ 246 w 648"/>
                <a:gd name="T39" fmla="*/ 426 h 570"/>
                <a:gd name="T40" fmla="*/ 258 w 648"/>
                <a:gd name="T41" fmla="*/ 438 h 570"/>
                <a:gd name="T42" fmla="*/ 288 w 648"/>
                <a:gd name="T43" fmla="*/ 420 h 570"/>
                <a:gd name="T44" fmla="*/ 300 w 648"/>
                <a:gd name="T45" fmla="*/ 384 h 570"/>
                <a:gd name="T46" fmla="*/ 318 w 648"/>
                <a:gd name="T47" fmla="*/ 390 h 570"/>
                <a:gd name="T48" fmla="*/ 426 w 648"/>
                <a:gd name="T49" fmla="*/ 414 h 570"/>
                <a:gd name="T50" fmla="*/ 450 w 648"/>
                <a:gd name="T51" fmla="*/ 408 h 570"/>
                <a:gd name="T52" fmla="*/ 462 w 648"/>
                <a:gd name="T53" fmla="*/ 432 h 570"/>
                <a:gd name="T54" fmla="*/ 468 w 648"/>
                <a:gd name="T55" fmla="*/ 438 h 570"/>
                <a:gd name="T56" fmla="*/ 510 w 648"/>
                <a:gd name="T57" fmla="*/ 450 h 570"/>
                <a:gd name="T58" fmla="*/ 528 w 648"/>
                <a:gd name="T59" fmla="*/ 450 h 570"/>
                <a:gd name="T60" fmla="*/ 534 w 648"/>
                <a:gd name="T61" fmla="*/ 444 h 570"/>
                <a:gd name="T62" fmla="*/ 606 w 648"/>
                <a:gd name="T63" fmla="*/ 504 h 570"/>
                <a:gd name="T64" fmla="*/ 618 w 648"/>
                <a:gd name="T65" fmla="*/ 510 h 570"/>
                <a:gd name="T66" fmla="*/ 648 w 648"/>
                <a:gd name="T67" fmla="*/ 540 h 570"/>
                <a:gd name="T68" fmla="*/ 600 w 648"/>
                <a:gd name="T69" fmla="*/ 498 h 570"/>
                <a:gd name="T70" fmla="*/ 480 w 648"/>
                <a:gd name="T71" fmla="*/ 438 h 570"/>
                <a:gd name="T72" fmla="*/ 456 w 648"/>
                <a:gd name="T73" fmla="*/ 414 h 570"/>
                <a:gd name="T74" fmla="*/ 414 w 648"/>
                <a:gd name="T75" fmla="*/ 396 h 570"/>
                <a:gd name="T76" fmla="*/ 252 w 648"/>
                <a:gd name="T77" fmla="*/ 36 h 570"/>
                <a:gd name="T78" fmla="*/ 210 w 648"/>
                <a:gd name="T79" fmla="*/ 24 h 570"/>
                <a:gd name="T80" fmla="*/ 60 w 648"/>
                <a:gd name="T81" fmla="*/ 84 h 570"/>
                <a:gd name="T82" fmla="*/ 114 w 648"/>
                <a:gd name="T83" fmla="*/ 144 h 570"/>
                <a:gd name="T84" fmla="*/ 108 w 648"/>
                <a:gd name="T85" fmla="*/ 156 h 570"/>
                <a:gd name="T86" fmla="*/ 102 w 648"/>
                <a:gd name="T87" fmla="*/ 180 h 570"/>
                <a:gd name="T88" fmla="*/ 84 w 648"/>
                <a:gd name="T89" fmla="*/ 156 h 570"/>
                <a:gd name="T90" fmla="*/ 18 w 648"/>
                <a:gd name="T91" fmla="*/ 168 h 570"/>
                <a:gd name="T92" fmla="*/ 30 w 648"/>
                <a:gd name="T93" fmla="*/ 192 h 570"/>
                <a:gd name="T94" fmla="*/ 78 w 648"/>
                <a:gd name="T95" fmla="*/ 228 h 570"/>
                <a:gd name="T96" fmla="*/ 114 w 648"/>
                <a:gd name="T97" fmla="*/ 228 h 570"/>
                <a:gd name="T98" fmla="*/ 102 w 648"/>
                <a:gd name="T99" fmla="*/ 270 h 570"/>
                <a:gd name="T100" fmla="*/ 54 w 648"/>
                <a:gd name="T101" fmla="*/ 288 h 57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48"/>
                <a:gd name="T154" fmla="*/ 0 h 570"/>
                <a:gd name="T155" fmla="*/ 648 w 648"/>
                <a:gd name="T156" fmla="*/ 570 h 57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48" h="570">
                  <a:moveTo>
                    <a:pt x="54" y="282"/>
                  </a:moveTo>
                  <a:lnTo>
                    <a:pt x="6" y="324"/>
                  </a:lnTo>
                  <a:lnTo>
                    <a:pt x="24" y="324"/>
                  </a:lnTo>
                  <a:lnTo>
                    <a:pt x="6" y="330"/>
                  </a:lnTo>
                  <a:lnTo>
                    <a:pt x="18" y="348"/>
                  </a:lnTo>
                  <a:lnTo>
                    <a:pt x="42" y="360"/>
                  </a:lnTo>
                  <a:lnTo>
                    <a:pt x="24" y="372"/>
                  </a:lnTo>
                  <a:lnTo>
                    <a:pt x="30" y="396"/>
                  </a:lnTo>
                  <a:lnTo>
                    <a:pt x="42" y="402"/>
                  </a:lnTo>
                  <a:lnTo>
                    <a:pt x="72" y="366"/>
                  </a:lnTo>
                  <a:lnTo>
                    <a:pt x="60" y="426"/>
                  </a:lnTo>
                  <a:lnTo>
                    <a:pt x="48" y="444"/>
                  </a:lnTo>
                  <a:lnTo>
                    <a:pt x="84" y="426"/>
                  </a:lnTo>
                  <a:lnTo>
                    <a:pt x="102" y="462"/>
                  </a:lnTo>
                  <a:lnTo>
                    <a:pt x="114" y="438"/>
                  </a:lnTo>
                  <a:lnTo>
                    <a:pt x="120" y="456"/>
                  </a:lnTo>
                  <a:lnTo>
                    <a:pt x="144" y="444"/>
                  </a:lnTo>
                  <a:lnTo>
                    <a:pt x="114" y="504"/>
                  </a:lnTo>
                  <a:lnTo>
                    <a:pt x="72" y="528"/>
                  </a:lnTo>
                  <a:lnTo>
                    <a:pt x="66" y="546"/>
                  </a:lnTo>
                  <a:lnTo>
                    <a:pt x="36" y="540"/>
                  </a:lnTo>
                  <a:lnTo>
                    <a:pt x="0" y="570"/>
                  </a:lnTo>
                  <a:lnTo>
                    <a:pt x="42" y="552"/>
                  </a:lnTo>
                  <a:lnTo>
                    <a:pt x="78" y="546"/>
                  </a:lnTo>
                  <a:lnTo>
                    <a:pt x="72" y="558"/>
                  </a:lnTo>
                  <a:lnTo>
                    <a:pt x="96" y="546"/>
                  </a:lnTo>
                  <a:lnTo>
                    <a:pt x="90" y="528"/>
                  </a:lnTo>
                  <a:lnTo>
                    <a:pt x="114" y="534"/>
                  </a:lnTo>
                  <a:lnTo>
                    <a:pt x="186" y="480"/>
                  </a:lnTo>
                  <a:lnTo>
                    <a:pt x="204" y="456"/>
                  </a:lnTo>
                  <a:lnTo>
                    <a:pt x="192" y="438"/>
                  </a:lnTo>
                  <a:lnTo>
                    <a:pt x="252" y="372"/>
                  </a:lnTo>
                  <a:lnTo>
                    <a:pt x="258" y="336"/>
                  </a:lnTo>
                  <a:lnTo>
                    <a:pt x="252" y="372"/>
                  </a:lnTo>
                  <a:lnTo>
                    <a:pt x="276" y="360"/>
                  </a:lnTo>
                  <a:lnTo>
                    <a:pt x="264" y="378"/>
                  </a:lnTo>
                  <a:lnTo>
                    <a:pt x="282" y="384"/>
                  </a:lnTo>
                  <a:lnTo>
                    <a:pt x="240" y="390"/>
                  </a:lnTo>
                  <a:lnTo>
                    <a:pt x="234" y="426"/>
                  </a:lnTo>
                  <a:lnTo>
                    <a:pt x="246" y="426"/>
                  </a:lnTo>
                  <a:lnTo>
                    <a:pt x="234" y="444"/>
                  </a:lnTo>
                  <a:lnTo>
                    <a:pt x="258" y="438"/>
                  </a:lnTo>
                  <a:lnTo>
                    <a:pt x="270" y="414"/>
                  </a:lnTo>
                  <a:lnTo>
                    <a:pt x="288" y="420"/>
                  </a:lnTo>
                  <a:lnTo>
                    <a:pt x="300" y="372"/>
                  </a:lnTo>
                  <a:lnTo>
                    <a:pt x="300" y="384"/>
                  </a:lnTo>
                  <a:lnTo>
                    <a:pt x="324" y="378"/>
                  </a:lnTo>
                  <a:lnTo>
                    <a:pt x="318" y="390"/>
                  </a:lnTo>
                  <a:lnTo>
                    <a:pt x="366" y="414"/>
                  </a:lnTo>
                  <a:lnTo>
                    <a:pt x="426" y="414"/>
                  </a:lnTo>
                  <a:lnTo>
                    <a:pt x="438" y="402"/>
                  </a:lnTo>
                  <a:lnTo>
                    <a:pt x="450" y="408"/>
                  </a:lnTo>
                  <a:lnTo>
                    <a:pt x="438" y="426"/>
                  </a:lnTo>
                  <a:lnTo>
                    <a:pt x="462" y="432"/>
                  </a:lnTo>
                  <a:lnTo>
                    <a:pt x="468" y="414"/>
                  </a:lnTo>
                  <a:lnTo>
                    <a:pt x="468" y="438"/>
                  </a:lnTo>
                  <a:lnTo>
                    <a:pt x="498" y="456"/>
                  </a:lnTo>
                  <a:lnTo>
                    <a:pt x="510" y="450"/>
                  </a:lnTo>
                  <a:lnTo>
                    <a:pt x="492" y="432"/>
                  </a:lnTo>
                  <a:lnTo>
                    <a:pt x="528" y="450"/>
                  </a:lnTo>
                  <a:lnTo>
                    <a:pt x="510" y="414"/>
                  </a:lnTo>
                  <a:lnTo>
                    <a:pt x="534" y="444"/>
                  </a:lnTo>
                  <a:lnTo>
                    <a:pt x="564" y="480"/>
                  </a:lnTo>
                  <a:lnTo>
                    <a:pt x="606" y="504"/>
                  </a:lnTo>
                  <a:lnTo>
                    <a:pt x="606" y="534"/>
                  </a:lnTo>
                  <a:lnTo>
                    <a:pt x="618" y="510"/>
                  </a:lnTo>
                  <a:lnTo>
                    <a:pt x="636" y="552"/>
                  </a:lnTo>
                  <a:lnTo>
                    <a:pt x="648" y="540"/>
                  </a:lnTo>
                  <a:lnTo>
                    <a:pt x="642" y="510"/>
                  </a:lnTo>
                  <a:lnTo>
                    <a:pt x="600" y="498"/>
                  </a:lnTo>
                  <a:lnTo>
                    <a:pt x="510" y="402"/>
                  </a:lnTo>
                  <a:lnTo>
                    <a:pt x="480" y="438"/>
                  </a:lnTo>
                  <a:lnTo>
                    <a:pt x="474" y="408"/>
                  </a:lnTo>
                  <a:lnTo>
                    <a:pt x="456" y="414"/>
                  </a:lnTo>
                  <a:lnTo>
                    <a:pt x="444" y="390"/>
                  </a:lnTo>
                  <a:lnTo>
                    <a:pt x="414" y="396"/>
                  </a:lnTo>
                  <a:lnTo>
                    <a:pt x="378" y="60"/>
                  </a:lnTo>
                  <a:lnTo>
                    <a:pt x="252" y="36"/>
                  </a:lnTo>
                  <a:lnTo>
                    <a:pt x="216" y="12"/>
                  </a:lnTo>
                  <a:lnTo>
                    <a:pt x="210" y="24"/>
                  </a:lnTo>
                  <a:lnTo>
                    <a:pt x="198" y="0"/>
                  </a:lnTo>
                  <a:lnTo>
                    <a:pt x="60" y="84"/>
                  </a:lnTo>
                  <a:lnTo>
                    <a:pt x="90" y="138"/>
                  </a:lnTo>
                  <a:lnTo>
                    <a:pt x="114" y="144"/>
                  </a:lnTo>
                  <a:lnTo>
                    <a:pt x="138" y="168"/>
                  </a:lnTo>
                  <a:lnTo>
                    <a:pt x="108" y="156"/>
                  </a:lnTo>
                  <a:lnTo>
                    <a:pt x="120" y="174"/>
                  </a:lnTo>
                  <a:lnTo>
                    <a:pt x="102" y="180"/>
                  </a:lnTo>
                  <a:lnTo>
                    <a:pt x="78" y="174"/>
                  </a:lnTo>
                  <a:lnTo>
                    <a:pt x="84" y="156"/>
                  </a:lnTo>
                  <a:lnTo>
                    <a:pt x="72" y="150"/>
                  </a:lnTo>
                  <a:lnTo>
                    <a:pt x="18" y="168"/>
                  </a:lnTo>
                  <a:lnTo>
                    <a:pt x="42" y="192"/>
                  </a:lnTo>
                  <a:lnTo>
                    <a:pt x="30" y="192"/>
                  </a:lnTo>
                  <a:lnTo>
                    <a:pt x="36" y="216"/>
                  </a:lnTo>
                  <a:lnTo>
                    <a:pt x="78" y="228"/>
                  </a:lnTo>
                  <a:lnTo>
                    <a:pt x="78" y="240"/>
                  </a:lnTo>
                  <a:lnTo>
                    <a:pt x="114" y="228"/>
                  </a:lnTo>
                  <a:lnTo>
                    <a:pt x="102" y="234"/>
                  </a:lnTo>
                  <a:lnTo>
                    <a:pt x="102" y="270"/>
                  </a:lnTo>
                  <a:lnTo>
                    <a:pt x="54" y="282"/>
                  </a:lnTo>
                  <a:lnTo>
                    <a:pt x="54" y="288"/>
                  </a:lnTo>
                </a:path>
              </a:pathLst>
            </a:custGeom>
            <a:noFill/>
            <a:ln w="9525">
              <a:solidFill>
                <a:srgbClr val="000000"/>
              </a:solidFill>
              <a:prstDash val="solid"/>
              <a:round/>
              <a:headEnd/>
              <a:tailEnd/>
            </a:ln>
          </p:spPr>
          <p:txBody>
            <a:bodyPr/>
            <a:lstStyle/>
            <a:p>
              <a:endParaRPr lang="en-US"/>
            </a:p>
          </p:txBody>
        </p:sp>
        <p:sp>
          <p:nvSpPr>
            <p:cNvPr id="16395" name="Freeform 136"/>
            <p:cNvSpPr>
              <a:spLocks/>
            </p:cNvSpPr>
            <p:nvPr/>
          </p:nvSpPr>
          <p:spPr bwMode="auto">
            <a:xfrm>
              <a:off x="1689" y="2184"/>
              <a:ext cx="420" cy="492"/>
            </a:xfrm>
            <a:custGeom>
              <a:avLst/>
              <a:gdLst>
                <a:gd name="T0" fmla="*/ 360 w 420"/>
                <a:gd name="T1" fmla="*/ 492 h 492"/>
                <a:gd name="T2" fmla="*/ 222 w 420"/>
                <a:gd name="T3" fmla="*/ 468 h 492"/>
                <a:gd name="T4" fmla="*/ 0 w 420"/>
                <a:gd name="T5" fmla="*/ 336 h 492"/>
                <a:gd name="T6" fmla="*/ 6 w 420"/>
                <a:gd name="T7" fmla="*/ 318 h 492"/>
                <a:gd name="T8" fmla="*/ 12 w 420"/>
                <a:gd name="T9" fmla="*/ 318 h 492"/>
                <a:gd name="T10" fmla="*/ 24 w 420"/>
                <a:gd name="T11" fmla="*/ 312 h 492"/>
                <a:gd name="T12" fmla="*/ 18 w 420"/>
                <a:gd name="T13" fmla="*/ 276 h 492"/>
                <a:gd name="T14" fmla="*/ 36 w 420"/>
                <a:gd name="T15" fmla="*/ 252 h 492"/>
                <a:gd name="T16" fmla="*/ 36 w 420"/>
                <a:gd name="T17" fmla="*/ 234 h 492"/>
                <a:gd name="T18" fmla="*/ 72 w 420"/>
                <a:gd name="T19" fmla="*/ 210 h 492"/>
                <a:gd name="T20" fmla="*/ 48 w 420"/>
                <a:gd name="T21" fmla="*/ 144 h 492"/>
                <a:gd name="T22" fmla="*/ 48 w 420"/>
                <a:gd name="T23" fmla="*/ 138 h 492"/>
                <a:gd name="T24" fmla="*/ 60 w 420"/>
                <a:gd name="T25" fmla="*/ 66 h 492"/>
                <a:gd name="T26" fmla="*/ 72 w 420"/>
                <a:gd name="T27" fmla="*/ 60 h 492"/>
                <a:gd name="T28" fmla="*/ 96 w 420"/>
                <a:gd name="T29" fmla="*/ 72 h 492"/>
                <a:gd name="T30" fmla="*/ 114 w 420"/>
                <a:gd name="T31" fmla="*/ 0 h 492"/>
                <a:gd name="T32" fmla="*/ 420 w 420"/>
                <a:gd name="T33" fmla="*/ 54 h 492"/>
                <a:gd name="T34" fmla="*/ 372 w 420"/>
                <a:gd name="T35" fmla="*/ 408 h 492"/>
                <a:gd name="T36" fmla="*/ 360 w 420"/>
                <a:gd name="T37" fmla="*/ 492 h 49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0"/>
                <a:gd name="T58" fmla="*/ 0 h 492"/>
                <a:gd name="T59" fmla="*/ 420 w 420"/>
                <a:gd name="T60" fmla="*/ 492 h 49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0" h="492">
                  <a:moveTo>
                    <a:pt x="360" y="492"/>
                  </a:moveTo>
                  <a:lnTo>
                    <a:pt x="222" y="468"/>
                  </a:lnTo>
                  <a:lnTo>
                    <a:pt x="0" y="336"/>
                  </a:lnTo>
                  <a:lnTo>
                    <a:pt x="6" y="318"/>
                  </a:lnTo>
                  <a:lnTo>
                    <a:pt x="12" y="318"/>
                  </a:lnTo>
                  <a:lnTo>
                    <a:pt x="24" y="312"/>
                  </a:lnTo>
                  <a:lnTo>
                    <a:pt x="18" y="276"/>
                  </a:lnTo>
                  <a:lnTo>
                    <a:pt x="36" y="252"/>
                  </a:lnTo>
                  <a:lnTo>
                    <a:pt x="36" y="234"/>
                  </a:lnTo>
                  <a:lnTo>
                    <a:pt x="72" y="210"/>
                  </a:lnTo>
                  <a:lnTo>
                    <a:pt x="48" y="144"/>
                  </a:lnTo>
                  <a:lnTo>
                    <a:pt x="48" y="138"/>
                  </a:lnTo>
                  <a:lnTo>
                    <a:pt x="60" y="66"/>
                  </a:lnTo>
                  <a:lnTo>
                    <a:pt x="72" y="60"/>
                  </a:lnTo>
                  <a:lnTo>
                    <a:pt x="96" y="72"/>
                  </a:lnTo>
                  <a:lnTo>
                    <a:pt x="114" y="0"/>
                  </a:lnTo>
                  <a:lnTo>
                    <a:pt x="420" y="54"/>
                  </a:lnTo>
                  <a:lnTo>
                    <a:pt x="372" y="408"/>
                  </a:lnTo>
                  <a:lnTo>
                    <a:pt x="360" y="492"/>
                  </a:lnTo>
                  <a:close/>
                </a:path>
              </a:pathLst>
            </a:custGeom>
            <a:solidFill>
              <a:srgbClr val="FF4500"/>
            </a:solidFill>
            <a:ln w="9525">
              <a:solidFill>
                <a:srgbClr val="FF4500"/>
              </a:solidFill>
              <a:prstDash val="solid"/>
              <a:round/>
              <a:headEnd/>
              <a:tailEnd/>
            </a:ln>
          </p:spPr>
          <p:txBody>
            <a:bodyPr/>
            <a:lstStyle/>
            <a:p>
              <a:endParaRPr lang="en-US"/>
            </a:p>
          </p:txBody>
        </p:sp>
        <p:sp>
          <p:nvSpPr>
            <p:cNvPr id="16396" name="Freeform 137"/>
            <p:cNvSpPr>
              <a:spLocks/>
            </p:cNvSpPr>
            <p:nvPr/>
          </p:nvSpPr>
          <p:spPr bwMode="auto">
            <a:xfrm>
              <a:off x="1689" y="2184"/>
              <a:ext cx="420" cy="498"/>
            </a:xfrm>
            <a:custGeom>
              <a:avLst/>
              <a:gdLst>
                <a:gd name="T0" fmla="*/ 360 w 420"/>
                <a:gd name="T1" fmla="*/ 492 h 498"/>
                <a:gd name="T2" fmla="*/ 222 w 420"/>
                <a:gd name="T3" fmla="*/ 468 h 498"/>
                <a:gd name="T4" fmla="*/ 0 w 420"/>
                <a:gd name="T5" fmla="*/ 336 h 498"/>
                <a:gd name="T6" fmla="*/ 6 w 420"/>
                <a:gd name="T7" fmla="*/ 318 h 498"/>
                <a:gd name="T8" fmla="*/ 12 w 420"/>
                <a:gd name="T9" fmla="*/ 318 h 498"/>
                <a:gd name="T10" fmla="*/ 24 w 420"/>
                <a:gd name="T11" fmla="*/ 312 h 498"/>
                <a:gd name="T12" fmla="*/ 18 w 420"/>
                <a:gd name="T13" fmla="*/ 276 h 498"/>
                <a:gd name="T14" fmla="*/ 36 w 420"/>
                <a:gd name="T15" fmla="*/ 252 h 498"/>
                <a:gd name="T16" fmla="*/ 36 w 420"/>
                <a:gd name="T17" fmla="*/ 234 h 498"/>
                <a:gd name="T18" fmla="*/ 72 w 420"/>
                <a:gd name="T19" fmla="*/ 210 h 498"/>
                <a:gd name="T20" fmla="*/ 48 w 420"/>
                <a:gd name="T21" fmla="*/ 144 h 498"/>
                <a:gd name="T22" fmla="*/ 48 w 420"/>
                <a:gd name="T23" fmla="*/ 138 h 498"/>
                <a:gd name="T24" fmla="*/ 60 w 420"/>
                <a:gd name="T25" fmla="*/ 66 h 498"/>
                <a:gd name="T26" fmla="*/ 72 w 420"/>
                <a:gd name="T27" fmla="*/ 60 h 498"/>
                <a:gd name="T28" fmla="*/ 96 w 420"/>
                <a:gd name="T29" fmla="*/ 72 h 498"/>
                <a:gd name="T30" fmla="*/ 114 w 420"/>
                <a:gd name="T31" fmla="*/ 0 h 498"/>
                <a:gd name="T32" fmla="*/ 420 w 420"/>
                <a:gd name="T33" fmla="*/ 54 h 498"/>
                <a:gd name="T34" fmla="*/ 372 w 420"/>
                <a:gd name="T35" fmla="*/ 408 h 498"/>
                <a:gd name="T36" fmla="*/ 360 w 420"/>
                <a:gd name="T37" fmla="*/ 492 h 498"/>
                <a:gd name="T38" fmla="*/ 360 w 420"/>
                <a:gd name="T39" fmla="*/ 498 h 49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0"/>
                <a:gd name="T61" fmla="*/ 0 h 498"/>
                <a:gd name="T62" fmla="*/ 420 w 420"/>
                <a:gd name="T63" fmla="*/ 498 h 49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0" h="498">
                  <a:moveTo>
                    <a:pt x="360" y="492"/>
                  </a:moveTo>
                  <a:lnTo>
                    <a:pt x="222" y="468"/>
                  </a:lnTo>
                  <a:lnTo>
                    <a:pt x="0" y="336"/>
                  </a:lnTo>
                  <a:lnTo>
                    <a:pt x="6" y="318"/>
                  </a:lnTo>
                  <a:lnTo>
                    <a:pt x="12" y="318"/>
                  </a:lnTo>
                  <a:lnTo>
                    <a:pt x="24" y="312"/>
                  </a:lnTo>
                  <a:lnTo>
                    <a:pt x="18" y="276"/>
                  </a:lnTo>
                  <a:lnTo>
                    <a:pt x="36" y="252"/>
                  </a:lnTo>
                  <a:lnTo>
                    <a:pt x="36" y="234"/>
                  </a:lnTo>
                  <a:lnTo>
                    <a:pt x="72" y="210"/>
                  </a:lnTo>
                  <a:lnTo>
                    <a:pt x="48" y="144"/>
                  </a:lnTo>
                  <a:lnTo>
                    <a:pt x="48" y="138"/>
                  </a:lnTo>
                  <a:lnTo>
                    <a:pt x="60" y="66"/>
                  </a:lnTo>
                  <a:lnTo>
                    <a:pt x="72" y="60"/>
                  </a:lnTo>
                  <a:lnTo>
                    <a:pt x="96" y="72"/>
                  </a:lnTo>
                  <a:lnTo>
                    <a:pt x="114" y="0"/>
                  </a:lnTo>
                  <a:lnTo>
                    <a:pt x="420" y="54"/>
                  </a:lnTo>
                  <a:lnTo>
                    <a:pt x="372" y="408"/>
                  </a:lnTo>
                  <a:lnTo>
                    <a:pt x="360" y="492"/>
                  </a:lnTo>
                  <a:lnTo>
                    <a:pt x="360" y="498"/>
                  </a:lnTo>
                </a:path>
              </a:pathLst>
            </a:custGeom>
            <a:noFill/>
            <a:ln w="9525">
              <a:solidFill>
                <a:srgbClr val="000000"/>
              </a:solidFill>
              <a:prstDash val="solid"/>
              <a:round/>
              <a:headEnd/>
              <a:tailEnd/>
            </a:ln>
          </p:spPr>
          <p:txBody>
            <a:bodyPr/>
            <a:lstStyle/>
            <a:p>
              <a:endParaRPr lang="en-US"/>
            </a:p>
          </p:txBody>
        </p:sp>
        <p:sp>
          <p:nvSpPr>
            <p:cNvPr id="16397" name="Freeform 138"/>
            <p:cNvSpPr>
              <a:spLocks/>
            </p:cNvSpPr>
            <p:nvPr/>
          </p:nvSpPr>
          <p:spPr bwMode="auto">
            <a:xfrm>
              <a:off x="2997" y="2322"/>
              <a:ext cx="312" cy="282"/>
            </a:xfrm>
            <a:custGeom>
              <a:avLst/>
              <a:gdLst>
                <a:gd name="T0" fmla="*/ 228 w 312"/>
                <a:gd name="T1" fmla="*/ 276 h 282"/>
                <a:gd name="T2" fmla="*/ 42 w 312"/>
                <a:gd name="T3" fmla="*/ 282 h 282"/>
                <a:gd name="T4" fmla="*/ 42 w 312"/>
                <a:gd name="T5" fmla="*/ 240 h 282"/>
                <a:gd name="T6" fmla="*/ 12 w 312"/>
                <a:gd name="T7" fmla="*/ 228 h 282"/>
                <a:gd name="T8" fmla="*/ 12 w 312"/>
                <a:gd name="T9" fmla="*/ 96 h 282"/>
                <a:gd name="T10" fmla="*/ 0 w 312"/>
                <a:gd name="T11" fmla="*/ 6 h 282"/>
                <a:gd name="T12" fmla="*/ 282 w 312"/>
                <a:gd name="T13" fmla="*/ 0 h 282"/>
                <a:gd name="T14" fmla="*/ 288 w 312"/>
                <a:gd name="T15" fmla="*/ 18 h 282"/>
                <a:gd name="T16" fmla="*/ 270 w 312"/>
                <a:gd name="T17" fmla="*/ 36 h 282"/>
                <a:gd name="T18" fmla="*/ 312 w 312"/>
                <a:gd name="T19" fmla="*/ 36 h 282"/>
                <a:gd name="T20" fmla="*/ 312 w 312"/>
                <a:gd name="T21" fmla="*/ 42 h 282"/>
                <a:gd name="T22" fmla="*/ 300 w 312"/>
                <a:gd name="T23" fmla="*/ 60 h 282"/>
                <a:gd name="T24" fmla="*/ 300 w 312"/>
                <a:gd name="T25" fmla="*/ 72 h 282"/>
                <a:gd name="T26" fmla="*/ 282 w 312"/>
                <a:gd name="T27" fmla="*/ 84 h 282"/>
                <a:gd name="T28" fmla="*/ 294 w 312"/>
                <a:gd name="T29" fmla="*/ 102 h 282"/>
                <a:gd name="T30" fmla="*/ 282 w 312"/>
                <a:gd name="T31" fmla="*/ 114 h 282"/>
                <a:gd name="T32" fmla="*/ 264 w 312"/>
                <a:gd name="T33" fmla="*/ 138 h 282"/>
                <a:gd name="T34" fmla="*/ 264 w 312"/>
                <a:gd name="T35" fmla="*/ 162 h 282"/>
                <a:gd name="T36" fmla="*/ 234 w 312"/>
                <a:gd name="T37" fmla="*/ 198 h 282"/>
                <a:gd name="T38" fmla="*/ 234 w 312"/>
                <a:gd name="T39" fmla="*/ 222 h 282"/>
                <a:gd name="T40" fmla="*/ 222 w 312"/>
                <a:gd name="T41" fmla="*/ 222 h 282"/>
                <a:gd name="T42" fmla="*/ 228 w 312"/>
                <a:gd name="T43" fmla="*/ 240 h 282"/>
                <a:gd name="T44" fmla="*/ 234 w 312"/>
                <a:gd name="T45" fmla="*/ 240 h 282"/>
                <a:gd name="T46" fmla="*/ 228 w 312"/>
                <a:gd name="T47" fmla="*/ 252 h 282"/>
                <a:gd name="T48" fmla="*/ 240 w 312"/>
                <a:gd name="T49" fmla="*/ 258 h 282"/>
                <a:gd name="T50" fmla="*/ 228 w 312"/>
                <a:gd name="T51" fmla="*/ 276 h 28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12"/>
                <a:gd name="T79" fmla="*/ 0 h 282"/>
                <a:gd name="T80" fmla="*/ 312 w 312"/>
                <a:gd name="T81" fmla="*/ 282 h 28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12" h="282">
                  <a:moveTo>
                    <a:pt x="228" y="276"/>
                  </a:moveTo>
                  <a:lnTo>
                    <a:pt x="42" y="282"/>
                  </a:lnTo>
                  <a:lnTo>
                    <a:pt x="42" y="240"/>
                  </a:lnTo>
                  <a:lnTo>
                    <a:pt x="12" y="228"/>
                  </a:lnTo>
                  <a:lnTo>
                    <a:pt x="12" y="96"/>
                  </a:lnTo>
                  <a:lnTo>
                    <a:pt x="0" y="6"/>
                  </a:lnTo>
                  <a:lnTo>
                    <a:pt x="282" y="0"/>
                  </a:lnTo>
                  <a:lnTo>
                    <a:pt x="288" y="18"/>
                  </a:lnTo>
                  <a:lnTo>
                    <a:pt x="270" y="36"/>
                  </a:lnTo>
                  <a:lnTo>
                    <a:pt x="312" y="36"/>
                  </a:lnTo>
                  <a:lnTo>
                    <a:pt x="312" y="42"/>
                  </a:lnTo>
                  <a:lnTo>
                    <a:pt x="300" y="60"/>
                  </a:lnTo>
                  <a:lnTo>
                    <a:pt x="300" y="72"/>
                  </a:lnTo>
                  <a:lnTo>
                    <a:pt x="282" y="84"/>
                  </a:lnTo>
                  <a:lnTo>
                    <a:pt x="294" y="102"/>
                  </a:lnTo>
                  <a:lnTo>
                    <a:pt x="282" y="114"/>
                  </a:lnTo>
                  <a:lnTo>
                    <a:pt x="264" y="138"/>
                  </a:lnTo>
                  <a:lnTo>
                    <a:pt x="264" y="162"/>
                  </a:lnTo>
                  <a:lnTo>
                    <a:pt x="234" y="198"/>
                  </a:lnTo>
                  <a:lnTo>
                    <a:pt x="234" y="222"/>
                  </a:lnTo>
                  <a:lnTo>
                    <a:pt x="222" y="222"/>
                  </a:lnTo>
                  <a:lnTo>
                    <a:pt x="228" y="240"/>
                  </a:lnTo>
                  <a:lnTo>
                    <a:pt x="234" y="240"/>
                  </a:lnTo>
                  <a:lnTo>
                    <a:pt x="228" y="252"/>
                  </a:lnTo>
                  <a:lnTo>
                    <a:pt x="240" y="258"/>
                  </a:lnTo>
                  <a:lnTo>
                    <a:pt x="228" y="276"/>
                  </a:lnTo>
                  <a:close/>
                </a:path>
              </a:pathLst>
            </a:custGeom>
            <a:solidFill>
              <a:srgbClr val="FF4500"/>
            </a:solidFill>
            <a:ln w="9525">
              <a:solidFill>
                <a:srgbClr val="FF4500"/>
              </a:solidFill>
              <a:prstDash val="solid"/>
              <a:round/>
              <a:headEnd/>
              <a:tailEnd/>
            </a:ln>
          </p:spPr>
          <p:txBody>
            <a:bodyPr/>
            <a:lstStyle/>
            <a:p>
              <a:endParaRPr lang="en-US"/>
            </a:p>
          </p:txBody>
        </p:sp>
        <p:sp>
          <p:nvSpPr>
            <p:cNvPr id="16398" name="Freeform 139"/>
            <p:cNvSpPr>
              <a:spLocks/>
            </p:cNvSpPr>
            <p:nvPr/>
          </p:nvSpPr>
          <p:spPr bwMode="auto">
            <a:xfrm>
              <a:off x="2997" y="2322"/>
              <a:ext cx="312" cy="282"/>
            </a:xfrm>
            <a:custGeom>
              <a:avLst/>
              <a:gdLst>
                <a:gd name="T0" fmla="*/ 228 w 312"/>
                <a:gd name="T1" fmla="*/ 276 h 282"/>
                <a:gd name="T2" fmla="*/ 42 w 312"/>
                <a:gd name="T3" fmla="*/ 282 h 282"/>
                <a:gd name="T4" fmla="*/ 42 w 312"/>
                <a:gd name="T5" fmla="*/ 240 h 282"/>
                <a:gd name="T6" fmla="*/ 12 w 312"/>
                <a:gd name="T7" fmla="*/ 228 h 282"/>
                <a:gd name="T8" fmla="*/ 12 w 312"/>
                <a:gd name="T9" fmla="*/ 96 h 282"/>
                <a:gd name="T10" fmla="*/ 0 w 312"/>
                <a:gd name="T11" fmla="*/ 6 h 282"/>
                <a:gd name="T12" fmla="*/ 282 w 312"/>
                <a:gd name="T13" fmla="*/ 0 h 282"/>
                <a:gd name="T14" fmla="*/ 288 w 312"/>
                <a:gd name="T15" fmla="*/ 18 h 282"/>
                <a:gd name="T16" fmla="*/ 270 w 312"/>
                <a:gd name="T17" fmla="*/ 36 h 282"/>
                <a:gd name="T18" fmla="*/ 312 w 312"/>
                <a:gd name="T19" fmla="*/ 36 h 282"/>
                <a:gd name="T20" fmla="*/ 312 w 312"/>
                <a:gd name="T21" fmla="*/ 42 h 282"/>
                <a:gd name="T22" fmla="*/ 300 w 312"/>
                <a:gd name="T23" fmla="*/ 60 h 282"/>
                <a:gd name="T24" fmla="*/ 300 w 312"/>
                <a:gd name="T25" fmla="*/ 72 h 282"/>
                <a:gd name="T26" fmla="*/ 282 w 312"/>
                <a:gd name="T27" fmla="*/ 84 h 282"/>
                <a:gd name="T28" fmla="*/ 294 w 312"/>
                <a:gd name="T29" fmla="*/ 102 h 282"/>
                <a:gd name="T30" fmla="*/ 282 w 312"/>
                <a:gd name="T31" fmla="*/ 114 h 282"/>
                <a:gd name="T32" fmla="*/ 264 w 312"/>
                <a:gd name="T33" fmla="*/ 138 h 282"/>
                <a:gd name="T34" fmla="*/ 264 w 312"/>
                <a:gd name="T35" fmla="*/ 162 h 282"/>
                <a:gd name="T36" fmla="*/ 234 w 312"/>
                <a:gd name="T37" fmla="*/ 198 h 282"/>
                <a:gd name="T38" fmla="*/ 234 w 312"/>
                <a:gd name="T39" fmla="*/ 222 h 282"/>
                <a:gd name="T40" fmla="*/ 222 w 312"/>
                <a:gd name="T41" fmla="*/ 222 h 282"/>
                <a:gd name="T42" fmla="*/ 228 w 312"/>
                <a:gd name="T43" fmla="*/ 240 h 282"/>
                <a:gd name="T44" fmla="*/ 234 w 312"/>
                <a:gd name="T45" fmla="*/ 240 h 282"/>
                <a:gd name="T46" fmla="*/ 228 w 312"/>
                <a:gd name="T47" fmla="*/ 252 h 282"/>
                <a:gd name="T48" fmla="*/ 240 w 312"/>
                <a:gd name="T49" fmla="*/ 258 h 282"/>
                <a:gd name="T50" fmla="*/ 228 w 312"/>
                <a:gd name="T51" fmla="*/ 276 h 282"/>
                <a:gd name="T52" fmla="*/ 228 w 312"/>
                <a:gd name="T53" fmla="*/ 282 h 28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12"/>
                <a:gd name="T82" fmla="*/ 0 h 282"/>
                <a:gd name="T83" fmla="*/ 312 w 312"/>
                <a:gd name="T84" fmla="*/ 282 h 28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12" h="282">
                  <a:moveTo>
                    <a:pt x="228" y="276"/>
                  </a:moveTo>
                  <a:lnTo>
                    <a:pt x="42" y="282"/>
                  </a:lnTo>
                  <a:lnTo>
                    <a:pt x="42" y="240"/>
                  </a:lnTo>
                  <a:lnTo>
                    <a:pt x="12" y="228"/>
                  </a:lnTo>
                  <a:lnTo>
                    <a:pt x="12" y="96"/>
                  </a:lnTo>
                  <a:lnTo>
                    <a:pt x="0" y="6"/>
                  </a:lnTo>
                  <a:lnTo>
                    <a:pt x="282" y="0"/>
                  </a:lnTo>
                  <a:lnTo>
                    <a:pt x="288" y="18"/>
                  </a:lnTo>
                  <a:lnTo>
                    <a:pt x="270" y="36"/>
                  </a:lnTo>
                  <a:lnTo>
                    <a:pt x="312" y="36"/>
                  </a:lnTo>
                  <a:lnTo>
                    <a:pt x="312" y="42"/>
                  </a:lnTo>
                  <a:lnTo>
                    <a:pt x="300" y="60"/>
                  </a:lnTo>
                  <a:lnTo>
                    <a:pt x="300" y="72"/>
                  </a:lnTo>
                  <a:lnTo>
                    <a:pt x="282" y="84"/>
                  </a:lnTo>
                  <a:lnTo>
                    <a:pt x="294" y="102"/>
                  </a:lnTo>
                  <a:lnTo>
                    <a:pt x="282" y="114"/>
                  </a:lnTo>
                  <a:lnTo>
                    <a:pt x="264" y="138"/>
                  </a:lnTo>
                  <a:lnTo>
                    <a:pt x="264" y="162"/>
                  </a:lnTo>
                  <a:lnTo>
                    <a:pt x="234" y="198"/>
                  </a:lnTo>
                  <a:lnTo>
                    <a:pt x="234" y="222"/>
                  </a:lnTo>
                  <a:lnTo>
                    <a:pt x="222" y="222"/>
                  </a:lnTo>
                  <a:lnTo>
                    <a:pt x="228" y="240"/>
                  </a:lnTo>
                  <a:lnTo>
                    <a:pt x="234" y="240"/>
                  </a:lnTo>
                  <a:lnTo>
                    <a:pt x="228" y="252"/>
                  </a:lnTo>
                  <a:lnTo>
                    <a:pt x="240" y="258"/>
                  </a:lnTo>
                  <a:lnTo>
                    <a:pt x="228" y="276"/>
                  </a:lnTo>
                  <a:lnTo>
                    <a:pt x="228" y="282"/>
                  </a:lnTo>
                </a:path>
              </a:pathLst>
            </a:custGeom>
            <a:noFill/>
            <a:ln w="9525">
              <a:solidFill>
                <a:srgbClr val="000000"/>
              </a:solidFill>
              <a:prstDash val="solid"/>
              <a:round/>
              <a:headEnd/>
              <a:tailEnd/>
            </a:ln>
          </p:spPr>
          <p:txBody>
            <a:bodyPr/>
            <a:lstStyle/>
            <a:p>
              <a:endParaRPr lang="en-US"/>
            </a:p>
          </p:txBody>
        </p:sp>
        <p:sp>
          <p:nvSpPr>
            <p:cNvPr id="16399" name="Freeform 140"/>
            <p:cNvSpPr>
              <a:spLocks/>
            </p:cNvSpPr>
            <p:nvPr/>
          </p:nvSpPr>
          <p:spPr bwMode="auto">
            <a:xfrm>
              <a:off x="1263" y="1662"/>
              <a:ext cx="498" cy="840"/>
            </a:xfrm>
            <a:custGeom>
              <a:avLst/>
              <a:gdLst>
                <a:gd name="T0" fmla="*/ 432 w 498"/>
                <a:gd name="T1" fmla="*/ 840 h 840"/>
                <a:gd name="T2" fmla="*/ 276 w 498"/>
                <a:gd name="T3" fmla="*/ 822 h 840"/>
                <a:gd name="T4" fmla="*/ 270 w 498"/>
                <a:gd name="T5" fmla="*/ 762 h 840"/>
                <a:gd name="T6" fmla="*/ 240 w 498"/>
                <a:gd name="T7" fmla="*/ 714 h 840"/>
                <a:gd name="T8" fmla="*/ 222 w 498"/>
                <a:gd name="T9" fmla="*/ 708 h 840"/>
                <a:gd name="T10" fmla="*/ 222 w 498"/>
                <a:gd name="T11" fmla="*/ 690 h 840"/>
                <a:gd name="T12" fmla="*/ 180 w 498"/>
                <a:gd name="T13" fmla="*/ 672 h 840"/>
                <a:gd name="T14" fmla="*/ 162 w 498"/>
                <a:gd name="T15" fmla="*/ 642 h 840"/>
                <a:gd name="T16" fmla="*/ 108 w 498"/>
                <a:gd name="T17" fmla="*/ 630 h 840"/>
                <a:gd name="T18" fmla="*/ 96 w 498"/>
                <a:gd name="T19" fmla="*/ 618 h 840"/>
                <a:gd name="T20" fmla="*/ 108 w 498"/>
                <a:gd name="T21" fmla="*/ 570 h 840"/>
                <a:gd name="T22" fmla="*/ 96 w 498"/>
                <a:gd name="T23" fmla="*/ 564 h 840"/>
                <a:gd name="T24" fmla="*/ 102 w 498"/>
                <a:gd name="T25" fmla="*/ 546 h 840"/>
                <a:gd name="T26" fmla="*/ 54 w 498"/>
                <a:gd name="T27" fmla="*/ 462 h 840"/>
                <a:gd name="T28" fmla="*/ 60 w 498"/>
                <a:gd name="T29" fmla="*/ 444 h 840"/>
                <a:gd name="T30" fmla="*/ 72 w 498"/>
                <a:gd name="T31" fmla="*/ 420 h 840"/>
                <a:gd name="T32" fmla="*/ 48 w 498"/>
                <a:gd name="T33" fmla="*/ 384 h 840"/>
                <a:gd name="T34" fmla="*/ 48 w 498"/>
                <a:gd name="T35" fmla="*/ 342 h 840"/>
                <a:gd name="T36" fmla="*/ 78 w 498"/>
                <a:gd name="T37" fmla="*/ 372 h 840"/>
                <a:gd name="T38" fmla="*/ 60 w 498"/>
                <a:gd name="T39" fmla="*/ 330 h 840"/>
                <a:gd name="T40" fmla="*/ 78 w 498"/>
                <a:gd name="T41" fmla="*/ 330 h 840"/>
                <a:gd name="T42" fmla="*/ 60 w 498"/>
                <a:gd name="T43" fmla="*/ 312 h 840"/>
                <a:gd name="T44" fmla="*/ 54 w 498"/>
                <a:gd name="T45" fmla="*/ 342 h 840"/>
                <a:gd name="T46" fmla="*/ 36 w 498"/>
                <a:gd name="T47" fmla="*/ 312 h 840"/>
                <a:gd name="T48" fmla="*/ 30 w 498"/>
                <a:gd name="T49" fmla="*/ 318 h 840"/>
                <a:gd name="T50" fmla="*/ 36 w 498"/>
                <a:gd name="T51" fmla="*/ 300 h 840"/>
                <a:gd name="T52" fmla="*/ 6 w 498"/>
                <a:gd name="T53" fmla="*/ 234 h 840"/>
                <a:gd name="T54" fmla="*/ 18 w 498"/>
                <a:gd name="T55" fmla="*/ 168 h 840"/>
                <a:gd name="T56" fmla="*/ 0 w 498"/>
                <a:gd name="T57" fmla="*/ 108 h 840"/>
                <a:gd name="T58" fmla="*/ 30 w 498"/>
                <a:gd name="T59" fmla="*/ 72 h 840"/>
                <a:gd name="T60" fmla="*/ 48 w 498"/>
                <a:gd name="T61" fmla="*/ 0 h 840"/>
                <a:gd name="T62" fmla="*/ 282 w 498"/>
                <a:gd name="T63" fmla="*/ 60 h 840"/>
                <a:gd name="T64" fmla="*/ 222 w 498"/>
                <a:gd name="T65" fmla="*/ 294 h 840"/>
                <a:gd name="T66" fmla="*/ 474 w 498"/>
                <a:gd name="T67" fmla="*/ 666 h 840"/>
                <a:gd name="T68" fmla="*/ 498 w 498"/>
                <a:gd name="T69" fmla="*/ 732 h 840"/>
                <a:gd name="T70" fmla="*/ 462 w 498"/>
                <a:gd name="T71" fmla="*/ 756 h 840"/>
                <a:gd name="T72" fmla="*/ 462 w 498"/>
                <a:gd name="T73" fmla="*/ 774 h 840"/>
                <a:gd name="T74" fmla="*/ 444 w 498"/>
                <a:gd name="T75" fmla="*/ 798 h 840"/>
                <a:gd name="T76" fmla="*/ 450 w 498"/>
                <a:gd name="T77" fmla="*/ 834 h 840"/>
                <a:gd name="T78" fmla="*/ 438 w 498"/>
                <a:gd name="T79" fmla="*/ 840 h 840"/>
                <a:gd name="T80" fmla="*/ 432 w 498"/>
                <a:gd name="T81" fmla="*/ 840 h 84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98"/>
                <a:gd name="T124" fmla="*/ 0 h 840"/>
                <a:gd name="T125" fmla="*/ 498 w 498"/>
                <a:gd name="T126" fmla="*/ 840 h 84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98" h="840">
                  <a:moveTo>
                    <a:pt x="432" y="840"/>
                  </a:moveTo>
                  <a:lnTo>
                    <a:pt x="276" y="822"/>
                  </a:lnTo>
                  <a:lnTo>
                    <a:pt x="270" y="762"/>
                  </a:lnTo>
                  <a:lnTo>
                    <a:pt x="240" y="714"/>
                  </a:lnTo>
                  <a:lnTo>
                    <a:pt x="222" y="708"/>
                  </a:lnTo>
                  <a:lnTo>
                    <a:pt x="222" y="690"/>
                  </a:lnTo>
                  <a:lnTo>
                    <a:pt x="180" y="672"/>
                  </a:lnTo>
                  <a:lnTo>
                    <a:pt x="162" y="642"/>
                  </a:lnTo>
                  <a:lnTo>
                    <a:pt x="108" y="630"/>
                  </a:lnTo>
                  <a:lnTo>
                    <a:pt x="96" y="618"/>
                  </a:lnTo>
                  <a:lnTo>
                    <a:pt x="108" y="570"/>
                  </a:lnTo>
                  <a:lnTo>
                    <a:pt x="96" y="564"/>
                  </a:lnTo>
                  <a:lnTo>
                    <a:pt x="102" y="546"/>
                  </a:lnTo>
                  <a:lnTo>
                    <a:pt x="54" y="462"/>
                  </a:lnTo>
                  <a:lnTo>
                    <a:pt x="60" y="444"/>
                  </a:lnTo>
                  <a:lnTo>
                    <a:pt x="72" y="420"/>
                  </a:lnTo>
                  <a:lnTo>
                    <a:pt x="48" y="384"/>
                  </a:lnTo>
                  <a:lnTo>
                    <a:pt x="48" y="342"/>
                  </a:lnTo>
                  <a:lnTo>
                    <a:pt x="78" y="372"/>
                  </a:lnTo>
                  <a:lnTo>
                    <a:pt x="60" y="330"/>
                  </a:lnTo>
                  <a:lnTo>
                    <a:pt x="78" y="330"/>
                  </a:lnTo>
                  <a:lnTo>
                    <a:pt x="60" y="312"/>
                  </a:lnTo>
                  <a:lnTo>
                    <a:pt x="54" y="342"/>
                  </a:lnTo>
                  <a:lnTo>
                    <a:pt x="36" y="312"/>
                  </a:lnTo>
                  <a:lnTo>
                    <a:pt x="30" y="318"/>
                  </a:lnTo>
                  <a:lnTo>
                    <a:pt x="36" y="300"/>
                  </a:lnTo>
                  <a:lnTo>
                    <a:pt x="6" y="234"/>
                  </a:lnTo>
                  <a:lnTo>
                    <a:pt x="18" y="168"/>
                  </a:lnTo>
                  <a:lnTo>
                    <a:pt x="0" y="108"/>
                  </a:lnTo>
                  <a:lnTo>
                    <a:pt x="30" y="72"/>
                  </a:lnTo>
                  <a:lnTo>
                    <a:pt x="48" y="0"/>
                  </a:lnTo>
                  <a:lnTo>
                    <a:pt x="282" y="60"/>
                  </a:lnTo>
                  <a:lnTo>
                    <a:pt x="222" y="294"/>
                  </a:lnTo>
                  <a:lnTo>
                    <a:pt x="474" y="666"/>
                  </a:lnTo>
                  <a:lnTo>
                    <a:pt x="498" y="732"/>
                  </a:lnTo>
                  <a:lnTo>
                    <a:pt x="462" y="756"/>
                  </a:lnTo>
                  <a:lnTo>
                    <a:pt x="462" y="774"/>
                  </a:lnTo>
                  <a:lnTo>
                    <a:pt x="444" y="798"/>
                  </a:lnTo>
                  <a:lnTo>
                    <a:pt x="450" y="834"/>
                  </a:lnTo>
                  <a:lnTo>
                    <a:pt x="438" y="840"/>
                  </a:lnTo>
                  <a:lnTo>
                    <a:pt x="432" y="840"/>
                  </a:lnTo>
                  <a:close/>
                </a:path>
              </a:pathLst>
            </a:custGeom>
            <a:solidFill>
              <a:srgbClr val="FF4500"/>
            </a:solidFill>
            <a:ln w="9525">
              <a:solidFill>
                <a:srgbClr val="FF4500"/>
              </a:solidFill>
              <a:prstDash val="solid"/>
              <a:round/>
              <a:headEnd/>
              <a:tailEnd/>
            </a:ln>
          </p:spPr>
          <p:txBody>
            <a:bodyPr/>
            <a:lstStyle/>
            <a:p>
              <a:endParaRPr lang="en-US"/>
            </a:p>
          </p:txBody>
        </p:sp>
        <p:sp>
          <p:nvSpPr>
            <p:cNvPr id="16400" name="Freeform 141"/>
            <p:cNvSpPr>
              <a:spLocks/>
            </p:cNvSpPr>
            <p:nvPr/>
          </p:nvSpPr>
          <p:spPr bwMode="auto">
            <a:xfrm>
              <a:off x="1263" y="1662"/>
              <a:ext cx="498" cy="846"/>
            </a:xfrm>
            <a:custGeom>
              <a:avLst/>
              <a:gdLst>
                <a:gd name="T0" fmla="*/ 432 w 498"/>
                <a:gd name="T1" fmla="*/ 840 h 846"/>
                <a:gd name="T2" fmla="*/ 276 w 498"/>
                <a:gd name="T3" fmla="*/ 822 h 846"/>
                <a:gd name="T4" fmla="*/ 270 w 498"/>
                <a:gd name="T5" fmla="*/ 762 h 846"/>
                <a:gd name="T6" fmla="*/ 240 w 498"/>
                <a:gd name="T7" fmla="*/ 714 h 846"/>
                <a:gd name="T8" fmla="*/ 222 w 498"/>
                <a:gd name="T9" fmla="*/ 708 h 846"/>
                <a:gd name="T10" fmla="*/ 222 w 498"/>
                <a:gd name="T11" fmla="*/ 690 h 846"/>
                <a:gd name="T12" fmla="*/ 180 w 498"/>
                <a:gd name="T13" fmla="*/ 672 h 846"/>
                <a:gd name="T14" fmla="*/ 162 w 498"/>
                <a:gd name="T15" fmla="*/ 642 h 846"/>
                <a:gd name="T16" fmla="*/ 108 w 498"/>
                <a:gd name="T17" fmla="*/ 630 h 846"/>
                <a:gd name="T18" fmla="*/ 96 w 498"/>
                <a:gd name="T19" fmla="*/ 618 h 846"/>
                <a:gd name="T20" fmla="*/ 108 w 498"/>
                <a:gd name="T21" fmla="*/ 570 h 846"/>
                <a:gd name="T22" fmla="*/ 96 w 498"/>
                <a:gd name="T23" fmla="*/ 564 h 846"/>
                <a:gd name="T24" fmla="*/ 102 w 498"/>
                <a:gd name="T25" fmla="*/ 546 h 846"/>
                <a:gd name="T26" fmla="*/ 54 w 498"/>
                <a:gd name="T27" fmla="*/ 462 h 846"/>
                <a:gd name="T28" fmla="*/ 60 w 498"/>
                <a:gd name="T29" fmla="*/ 444 h 846"/>
                <a:gd name="T30" fmla="*/ 72 w 498"/>
                <a:gd name="T31" fmla="*/ 420 h 846"/>
                <a:gd name="T32" fmla="*/ 48 w 498"/>
                <a:gd name="T33" fmla="*/ 384 h 846"/>
                <a:gd name="T34" fmla="*/ 48 w 498"/>
                <a:gd name="T35" fmla="*/ 342 h 846"/>
                <a:gd name="T36" fmla="*/ 78 w 498"/>
                <a:gd name="T37" fmla="*/ 372 h 846"/>
                <a:gd name="T38" fmla="*/ 60 w 498"/>
                <a:gd name="T39" fmla="*/ 330 h 846"/>
                <a:gd name="T40" fmla="*/ 78 w 498"/>
                <a:gd name="T41" fmla="*/ 330 h 846"/>
                <a:gd name="T42" fmla="*/ 60 w 498"/>
                <a:gd name="T43" fmla="*/ 312 h 846"/>
                <a:gd name="T44" fmla="*/ 54 w 498"/>
                <a:gd name="T45" fmla="*/ 342 h 846"/>
                <a:gd name="T46" fmla="*/ 36 w 498"/>
                <a:gd name="T47" fmla="*/ 312 h 846"/>
                <a:gd name="T48" fmla="*/ 30 w 498"/>
                <a:gd name="T49" fmla="*/ 318 h 846"/>
                <a:gd name="T50" fmla="*/ 36 w 498"/>
                <a:gd name="T51" fmla="*/ 300 h 846"/>
                <a:gd name="T52" fmla="*/ 6 w 498"/>
                <a:gd name="T53" fmla="*/ 234 h 846"/>
                <a:gd name="T54" fmla="*/ 18 w 498"/>
                <a:gd name="T55" fmla="*/ 168 h 846"/>
                <a:gd name="T56" fmla="*/ 0 w 498"/>
                <a:gd name="T57" fmla="*/ 108 h 846"/>
                <a:gd name="T58" fmla="*/ 30 w 498"/>
                <a:gd name="T59" fmla="*/ 72 h 846"/>
                <a:gd name="T60" fmla="*/ 48 w 498"/>
                <a:gd name="T61" fmla="*/ 0 h 846"/>
                <a:gd name="T62" fmla="*/ 282 w 498"/>
                <a:gd name="T63" fmla="*/ 60 h 846"/>
                <a:gd name="T64" fmla="*/ 222 w 498"/>
                <a:gd name="T65" fmla="*/ 294 h 846"/>
                <a:gd name="T66" fmla="*/ 474 w 498"/>
                <a:gd name="T67" fmla="*/ 666 h 846"/>
                <a:gd name="T68" fmla="*/ 498 w 498"/>
                <a:gd name="T69" fmla="*/ 732 h 846"/>
                <a:gd name="T70" fmla="*/ 462 w 498"/>
                <a:gd name="T71" fmla="*/ 756 h 846"/>
                <a:gd name="T72" fmla="*/ 462 w 498"/>
                <a:gd name="T73" fmla="*/ 774 h 846"/>
                <a:gd name="T74" fmla="*/ 444 w 498"/>
                <a:gd name="T75" fmla="*/ 798 h 846"/>
                <a:gd name="T76" fmla="*/ 450 w 498"/>
                <a:gd name="T77" fmla="*/ 834 h 846"/>
                <a:gd name="T78" fmla="*/ 438 w 498"/>
                <a:gd name="T79" fmla="*/ 840 h 846"/>
                <a:gd name="T80" fmla="*/ 432 w 498"/>
                <a:gd name="T81" fmla="*/ 840 h 846"/>
                <a:gd name="T82" fmla="*/ 432 w 498"/>
                <a:gd name="T83" fmla="*/ 846 h 84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8"/>
                <a:gd name="T127" fmla="*/ 0 h 846"/>
                <a:gd name="T128" fmla="*/ 498 w 498"/>
                <a:gd name="T129" fmla="*/ 846 h 84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8" h="846">
                  <a:moveTo>
                    <a:pt x="432" y="840"/>
                  </a:moveTo>
                  <a:lnTo>
                    <a:pt x="276" y="822"/>
                  </a:lnTo>
                  <a:lnTo>
                    <a:pt x="270" y="762"/>
                  </a:lnTo>
                  <a:lnTo>
                    <a:pt x="240" y="714"/>
                  </a:lnTo>
                  <a:lnTo>
                    <a:pt x="222" y="708"/>
                  </a:lnTo>
                  <a:lnTo>
                    <a:pt x="222" y="690"/>
                  </a:lnTo>
                  <a:lnTo>
                    <a:pt x="180" y="672"/>
                  </a:lnTo>
                  <a:lnTo>
                    <a:pt x="162" y="642"/>
                  </a:lnTo>
                  <a:lnTo>
                    <a:pt x="108" y="630"/>
                  </a:lnTo>
                  <a:lnTo>
                    <a:pt x="96" y="618"/>
                  </a:lnTo>
                  <a:lnTo>
                    <a:pt x="108" y="570"/>
                  </a:lnTo>
                  <a:lnTo>
                    <a:pt x="96" y="564"/>
                  </a:lnTo>
                  <a:lnTo>
                    <a:pt x="102" y="546"/>
                  </a:lnTo>
                  <a:lnTo>
                    <a:pt x="54" y="462"/>
                  </a:lnTo>
                  <a:lnTo>
                    <a:pt x="60" y="444"/>
                  </a:lnTo>
                  <a:lnTo>
                    <a:pt x="72" y="420"/>
                  </a:lnTo>
                  <a:lnTo>
                    <a:pt x="48" y="384"/>
                  </a:lnTo>
                  <a:lnTo>
                    <a:pt x="48" y="342"/>
                  </a:lnTo>
                  <a:lnTo>
                    <a:pt x="78" y="372"/>
                  </a:lnTo>
                  <a:lnTo>
                    <a:pt x="60" y="330"/>
                  </a:lnTo>
                  <a:lnTo>
                    <a:pt x="78" y="330"/>
                  </a:lnTo>
                  <a:lnTo>
                    <a:pt x="60" y="312"/>
                  </a:lnTo>
                  <a:lnTo>
                    <a:pt x="54" y="342"/>
                  </a:lnTo>
                  <a:lnTo>
                    <a:pt x="36" y="312"/>
                  </a:lnTo>
                  <a:lnTo>
                    <a:pt x="30" y="318"/>
                  </a:lnTo>
                  <a:lnTo>
                    <a:pt x="36" y="300"/>
                  </a:lnTo>
                  <a:lnTo>
                    <a:pt x="6" y="234"/>
                  </a:lnTo>
                  <a:lnTo>
                    <a:pt x="18" y="168"/>
                  </a:lnTo>
                  <a:lnTo>
                    <a:pt x="0" y="108"/>
                  </a:lnTo>
                  <a:lnTo>
                    <a:pt x="30" y="72"/>
                  </a:lnTo>
                  <a:lnTo>
                    <a:pt x="48" y="0"/>
                  </a:lnTo>
                  <a:lnTo>
                    <a:pt x="282" y="60"/>
                  </a:lnTo>
                  <a:lnTo>
                    <a:pt x="222" y="294"/>
                  </a:lnTo>
                  <a:lnTo>
                    <a:pt x="474" y="666"/>
                  </a:lnTo>
                  <a:lnTo>
                    <a:pt x="498" y="732"/>
                  </a:lnTo>
                  <a:lnTo>
                    <a:pt x="462" y="756"/>
                  </a:lnTo>
                  <a:lnTo>
                    <a:pt x="462" y="774"/>
                  </a:lnTo>
                  <a:lnTo>
                    <a:pt x="444" y="798"/>
                  </a:lnTo>
                  <a:lnTo>
                    <a:pt x="450" y="834"/>
                  </a:lnTo>
                  <a:lnTo>
                    <a:pt x="438" y="840"/>
                  </a:lnTo>
                  <a:lnTo>
                    <a:pt x="432" y="840"/>
                  </a:lnTo>
                  <a:lnTo>
                    <a:pt x="432" y="846"/>
                  </a:lnTo>
                </a:path>
              </a:pathLst>
            </a:custGeom>
            <a:noFill/>
            <a:ln w="9525">
              <a:solidFill>
                <a:srgbClr val="000000"/>
              </a:solidFill>
              <a:prstDash val="solid"/>
              <a:round/>
              <a:headEnd/>
              <a:tailEnd/>
            </a:ln>
          </p:spPr>
          <p:txBody>
            <a:bodyPr/>
            <a:lstStyle/>
            <a:p>
              <a:endParaRPr lang="en-US"/>
            </a:p>
          </p:txBody>
        </p:sp>
        <p:sp>
          <p:nvSpPr>
            <p:cNvPr id="16401" name="Freeform 142"/>
            <p:cNvSpPr>
              <a:spLocks/>
            </p:cNvSpPr>
            <p:nvPr/>
          </p:nvSpPr>
          <p:spPr bwMode="auto">
            <a:xfrm>
              <a:off x="2109" y="1926"/>
              <a:ext cx="450" cy="354"/>
            </a:xfrm>
            <a:custGeom>
              <a:avLst/>
              <a:gdLst>
                <a:gd name="T0" fmla="*/ 444 w 450"/>
                <a:gd name="T1" fmla="*/ 120 h 354"/>
                <a:gd name="T2" fmla="*/ 432 w 450"/>
                <a:gd name="T3" fmla="*/ 354 h 354"/>
                <a:gd name="T4" fmla="*/ 372 w 450"/>
                <a:gd name="T5" fmla="*/ 348 h 354"/>
                <a:gd name="T6" fmla="*/ 0 w 450"/>
                <a:gd name="T7" fmla="*/ 312 h 354"/>
                <a:gd name="T8" fmla="*/ 6 w 450"/>
                <a:gd name="T9" fmla="*/ 264 h 354"/>
                <a:gd name="T10" fmla="*/ 42 w 450"/>
                <a:gd name="T11" fmla="*/ 0 h 354"/>
                <a:gd name="T12" fmla="*/ 336 w 450"/>
                <a:gd name="T13" fmla="*/ 30 h 354"/>
                <a:gd name="T14" fmla="*/ 450 w 450"/>
                <a:gd name="T15" fmla="*/ 42 h 354"/>
                <a:gd name="T16" fmla="*/ 444 w 450"/>
                <a:gd name="T17" fmla="*/ 90 h 354"/>
                <a:gd name="T18" fmla="*/ 444 w 450"/>
                <a:gd name="T19" fmla="*/ 120 h 3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50"/>
                <a:gd name="T31" fmla="*/ 0 h 354"/>
                <a:gd name="T32" fmla="*/ 450 w 450"/>
                <a:gd name="T33" fmla="*/ 354 h 3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50" h="354">
                  <a:moveTo>
                    <a:pt x="444" y="120"/>
                  </a:moveTo>
                  <a:lnTo>
                    <a:pt x="432" y="354"/>
                  </a:lnTo>
                  <a:lnTo>
                    <a:pt x="372" y="348"/>
                  </a:lnTo>
                  <a:lnTo>
                    <a:pt x="0" y="312"/>
                  </a:lnTo>
                  <a:lnTo>
                    <a:pt x="6" y="264"/>
                  </a:lnTo>
                  <a:lnTo>
                    <a:pt x="42" y="0"/>
                  </a:lnTo>
                  <a:lnTo>
                    <a:pt x="336" y="30"/>
                  </a:lnTo>
                  <a:lnTo>
                    <a:pt x="450" y="42"/>
                  </a:lnTo>
                  <a:lnTo>
                    <a:pt x="444" y="90"/>
                  </a:lnTo>
                  <a:lnTo>
                    <a:pt x="444" y="120"/>
                  </a:lnTo>
                  <a:close/>
                </a:path>
              </a:pathLst>
            </a:custGeom>
            <a:solidFill>
              <a:srgbClr val="FF8C00"/>
            </a:solidFill>
            <a:ln w="9525">
              <a:solidFill>
                <a:srgbClr val="FF8C00"/>
              </a:solidFill>
              <a:prstDash val="solid"/>
              <a:round/>
              <a:headEnd/>
              <a:tailEnd/>
            </a:ln>
          </p:spPr>
          <p:txBody>
            <a:bodyPr/>
            <a:lstStyle/>
            <a:p>
              <a:endParaRPr lang="en-US"/>
            </a:p>
          </p:txBody>
        </p:sp>
        <p:sp>
          <p:nvSpPr>
            <p:cNvPr id="16402" name="Freeform 143"/>
            <p:cNvSpPr>
              <a:spLocks/>
            </p:cNvSpPr>
            <p:nvPr/>
          </p:nvSpPr>
          <p:spPr bwMode="auto">
            <a:xfrm>
              <a:off x="2109" y="1926"/>
              <a:ext cx="450" cy="354"/>
            </a:xfrm>
            <a:custGeom>
              <a:avLst/>
              <a:gdLst>
                <a:gd name="T0" fmla="*/ 444 w 450"/>
                <a:gd name="T1" fmla="*/ 120 h 354"/>
                <a:gd name="T2" fmla="*/ 432 w 450"/>
                <a:gd name="T3" fmla="*/ 354 h 354"/>
                <a:gd name="T4" fmla="*/ 372 w 450"/>
                <a:gd name="T5" fmla="*/ 348 h 354"/>
                <a:gd name="T6" fmla="*/ 0 w 450"/>
                <a:gd name="T7" fmla="*/ 312 h 354"/>
                <a:gd name="T8" fmla="*/ 6 w 450"/>
                <a:gd name="T9" fmla="*/ 264 h 354"/>
                <a:gd name="T10" fmla="*/ 42 w 450"/>
                <a:gd name="T11" fmla="*/ 0 h 354"/>
                <a:gd name="T12" fmla="*/ 336 w 450"/>
                <a:gd name="T13" fmla="*/ 30 h 354"/>
                <a:gd name="T14" fmla="*/ 450 w 450"/>
                <a:gd name="T15" fmla="*/ 42 h 354"/>
                <a:gd name="T16" fmla="*/ 444 w 450"/>
                <a:gd name="T17" fmla="*/ 90 h 354"/>
                <a:gd name="T18" fmla="*/ 444 w 450"/>
                <a:gd name="T19" fmla="*/ 120 h 354"/>
                <a:gd name="T20" fmla="*/ 444 w 450"/>
                <a:gd name="T21" fmla="*/ 126 h 3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50"/>
                <a:gd name="T34" fmla="*/ 0 h 354"/>
                <a:gd name="T35" fmla="*/ 450 w 450"/>
                <a:gd name="T36" fmla="*/ 354 h 3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50" h="354">
                  <a:moveTo>
                    <a:pt x="444" y="120"/>
                  </a:moveTo>
                  <a:lnTo>
                    <a:pt x="432" y="354"/>
                  </a:lnTo>
                  <a:lnTo>
                    <a:pt x="372" y="348"/>
                  </a:lnTo>
                  <a:lnTo>
                    <a:pt x="0" y="312"/>
                  </a:lnTo>
                  <a:lnTo>
                    <a:pt x="6" y="264"/>
                  </a:lnTo>
                  <a:lnTo>
                    <a:pt x="42" y="0"/>
                  </a:lnTo>
                  <a:lnTo>
                    <a:pt x="336" y="30"/>
                  </a:lnTo>
                  <a:lnTo>
                    <a:pt x="450" y="42"/>
                  </a:lnTo>
                  <a:lnTo>
                    <a:pt x="444" y="90"/>
                  </a:lnTo>
                  <a:lnTo>
                    <a:pt x="444" y="120"/>
                  </a:lnTo>
                  <a:lnTo>
                    <a:pt x="444" y="126"/>
                  </a:lnTo>
                </a:path>
              </a:pathLst>
            </a:custGeom>
            <a:noFill/>
            <a:ln w="9525">
              <a:solidFill>
                <a:srgbClr val="000000"/>
              </a:solidFill>
              <a:prstDash val="solid"/>
              <a:round/>
              <a:headEnd/>
              <a:tailEnd/>
            </a:ln>
          </p:spPr>
          <p:txBody>
            <a:bodyPr/>
            <a:lstStyle/>
            <a:p>
              <a:endParaRPr lang="en-US"/>
            </a:p>
          </p:txBody>
        </p:sp>
        <p:sp>
          <p:nvSpPr>
            <p:cNvPr id="16403" name="Freeform 144"/>
            <p:cNvSpPr>
              <a:spLocks/>
            </p:cNvSpPr>
            <p:nvPr/>
          </p:nvSpPr>
          <p:spPr bwMode="auto">
            <a:xfrm>
              <a:off x="4203" y="1722"/>
              <a:ext cx="102" cy="108"/>
            </a:xfrm>
            <a:custGeom>
              <a:avLst/>
              <a:gdLst>
                <a:gd name="T0" fmla="*/ 96 w 102"/>
                <a:gd name="T1" fmla="*/ 6 h 108"/>
                <a:gd name="T2" fmla="*/ 102 w 102"/>
                <a:gd name="T3" fmla="*/ 54 h 108"/>
                <a:gd name="T4" fmla="*/ 42 w 102"/>
                <a:gd name="T5" fmla="*/ 72 h 108"/>
                <a:gd name="T6" fmla="*/ 6 w 102"/>
                <a:gd name="T7" fmla="*/ 108 h 108"/>
                <a:gd name="T8" fmla="*/ 12 w 102"/>
                <a:gd name="T9" fmla="*/ 90 h 108"/>
                <a:gd name="T10" fmla="*/ 0 w 102"/>
                <a:gd name="T11" fmla="*/ 24 h 108"/>
                <a:gd name="T12" fmla="*/ 90 w 102"/>
                <a:gd name="T13" fmla="*/ 0 h 108"/>
                <a:gd name="T14" fmla="*/ 96 w 102"/>
                <a:gd name="T15" fmla="*/ 6 h 108"/>
                <a:gd name="T16" fmla="*/ 0 60000 65536"/>
                <a:gd name="T17" fmla="*/ 0 60000 65536"/>
                <a:gd name="T18" fmla="*/ 0 60000 65536"/>
                <a:gd name="T19" fmla="*/ 0 60000 65536"/>
                <a:gd name="T20" fmla="*/ 0 60000 65536"/>
                <a:gd name="T21" fmla="*/ 0 60000 65536"/>
                <a:gd name="T22" fmla="*/ 0 60000 65536"/>
                <a:gd name="T23" fmla="*/ 0 60000 65536"/>
                <a:gd name="T24" fmla="*/ 0 w 102"/>
                <a:gd name="T25" fmla="*/ 0 h 108"/>
                <a:gd name="T26" fmla="*/ 102 w 102"/>
                <a:gd name="T27" fmla="*/ 108 h 10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2" h="108">
                  <a:moveTo>
                    <a:pt x="96" y="6"/>
                  </a:moveTo>
                  <a:lnTo>
                    <a:pt x="102" y="54"/>
                  </a:lnTo>
                  <a:lnTo>
                    <a:pt x="42" y="72"/>
                  </a:lnTo>
                  <a:lnTo>
                    <a:pt x="6" y="108"/>
                  </a:lnTo>
                  <a:lnTo>
                    <a:pt x="12" y="90"/>
                  </a:lnTo>
                  <a:lnTo>
                    <a:pt x="0" y="24"/>
                  </a:lnTo>
                  <a:lnTo>
                    <a:pt x="90" y="0"/>
                  </a:lnTo>
                  <a:lnTo>
                    <a:pt x="96" y="6"/>
                  </a:lnTo>
                  <a:close/>
                </a:path>
              </a:pathLst>
            </a:custGeom>
            <a:solidFill>
              <a:srgbClr val="FF8C00"/>
            </a:solidFill>
            <a:ln w="9525">
              <a:solidFill>
                <a:srgbClr val="FF8C00"/>
              </a:solidFill>
              <a:prstDash val="solid"/>
              <a:round/>
              <a:headEnd/>
              <a:tailEnd/>
            </a:ln>
          </p:spPr>
          <p:txBody>
            <a:bodyPr/>
            <a:lstStyle/>
            <a:p>
              <a:endParaRPr lang="en-US"/>
            </a:p>
          </p:txBody>
        </p:sp>
        <p:sp>
          <p:nvSpPr>
            <p:cNvPr id="16404" name="Freeform 145"/>
            <p:cNvSpPr>
              <a:spLocks/>
            </p:cNvSpPr>
            <p:nvPr/>
          </p:nvSpPr>
          <p:spPr bwMode="auto">
            <a:xfrm>
              <a:off x="4203" y="1722"/>
              <a:ext cx="102" cy="108"/>
            </a:xfrm>
            <a:custGeom>
              <a:avLst/>
              <a:gdLst>
                <a:gd name="T0" fmla="*/ 96 w 102"/>
                <a:gd name="T1" fmla="*/ 6 h 108"/>
                <a:gd name="T2" fmla="*/ 102 w 102"/>
                <a:gd name="T3" fmla="*/ 54 h 108"/>
                <a:gd name="T4" fmla="*/ 42 w 102"/>
                <a:gd name="T5" fmla="*/ 72 h 108"/>
                <a:gd name="T6" fmla="*/ 6 w 102"/>
                <a:gd name="T7" fmla="*/ 108 h 108"/>
                <a:gd name="T8" fmla="*/ 12 w 102"/>
                <a:gd name="T9" fmla="*/ 90 h 108"/>
                <a:gd name="T10" fmla="*/ 0 w 102"/>
                <a:gd name="T11" fmla="*/ 24 h 108"/>
                <a:gd name="T12" fmla="*/ 90 w 102"/>
                <a:gd name="T13" fmla="*/ 0 h 108"/>
                <a:gd name="T14" fmla="*/ 96 w 102"/>
                <a:gd name="T15" fmla="*/ 6 h 108"/>
                <a:gd name="T16" fmla="*/ 96 w 102"/>
                <a:gd name="T17" fmla="*/ 12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2"/>
                <a:gd name="T28" fmla="*/ 0 h 108"/>
                <a:gd name="T29" fmla="*/ 102 w 102"/>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2" h="108">
                  <a:moveTo>
                    <a:pt x="96" y="6"/>
                  </a:moveTo>
                  <a:lnTo>
                    <a:pt x="102" y="54"/>
                  </a:lnTo>
                  <a:lnTo>
                    <a:pt x="42" y="72"/>
                  </a:lnTo>
                  <a:lnTo>
                    <a:pt x="6" y="108"/>
                  </a:lnTo>
                  <a:lnTo>
                    <a:pt x="12" y="90"/>
                  </a:lnTo>
                  <a:lnTo>
                    <a:pt x="0" y="24"/>
                  </a:lnTo>
                  <a:lnTo>
                    <a:pt x="90" y="0"/>
                  </a:lnTo>
                  <a:lnTo>
                    <a:pt x="96" y="6"/>
                  </a:lnTo>
                  <a:lnTo>
                    <a:pt x="96" y="12"/>
                  </a:lnTo>
                </a:path>
              </a:pathLst>
            </a:custGeom>
            <a:noFill/>
            <a:ln w="9525">
              <a:solidFill>
                <a:srgbClr val="000000"/>
              </a:solidFill>
              <a:prstDash val="solid"/>
              <a:round/>
              <a:headEnd/>
              <a:tailEnd/>
            </a:ln>
          </p:spPr>
          <p:txBody>
            <a:bodyPr/>
            <a:lstStyle/>
            <a:p>
              <a:endParaRPr lang="en-US"/>
            </a:p>
          </p:txBody>
        </p:sp>
        <p:sp>
          <p:nvSpPr>
            <p:cNvPr id="16405" name="Freeform 146"/>
            <p:cNvSpPr>
              <a:spLocks/>
            </p:cNvSpPr>
            <p:nvPr/>
          </p:nvSpPr>
          <p:spPr bwMode="auto">
            <a:xfrm>
              <a:off x="4107" y="1944"/>
              <a:ext cx="66" cy="108"/>
            </a:xfrm>
            <a:custGeom>
              <a:avLst/>
              <a:gdLst>
                <a:gd name="T0" fmla="*/ 24 w 66"/>
                <a:gd name="T1" fmla="*/ 0 h 108"/>
                <a:gd name="T2" fmla="*/ 18 w 66"/>
                <a:gd name="T3" fmla="*/ 12 h 108"/>
                <a:gd name="T4" fmla="*/ 18 w 66"/>
                <a:gd name="T5" fmla="*/ 30 h 108"/>
                <a:gd name="T6" fmla="*/ 48 w 66"/>
                <a:gd name="T7" fmla="*/ 66 h 108"/>
                <a:gd name="T8" fmla="*/ 60 w 66"/>
                <a:gd name="T9" fmla="*/ 72 h 108"/>
                <a:gd name="T10" fmla="*/ 54 w 66"/>
                <a:gd name="T11" fmla="*/ 90 h 108"/>
                <a:gd name="T12" fmla="*/ 66 w 66"/>
                <a:gd name="T13" fmla="*/ 96 h 108"/>
                <a:gd name="T14" fmla="*/ 30 w 66"/>
                <a:gd name="T15" fmla="*/ 108 h 108"/>
                <a:gd name="T16" fmla="*/ 0 w 66"/>
                <a:gd name="T17" fmla="*/ 12 h 108"/>
                <a:gd name="T18" fmla="*/ 24 w 66"/>
                <a:gd name="T19" fmla="*/ 0 h 1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6"/>
                <a:gd name="T31" fmla="*/ 0 h 108"/>
                <a:gd name="T32" fmla="*/ 66 w 66"/>
                <a:gd name="T33" fmla="*/ 108 h 10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6" h="108">
                  <a:moveTo>
                    <a:pt x="24" y="0"/>
                  </a:moveTo>
                  <a:lnTo>
                    <a:pt x="18" y="12"/>
                  </a:lnTo>
                  <a:lnTo>
                    <a:pt x="18" y="30"/>
                  </a:lnTo>
                  <a:lnTo>
                    <a:pt x="48" y="66"/>
                  </a:lnTo>
                  <a:lnTo>
                    <a:pt x="60" y="72"/>
                  </a:lnTo>
                  <a:lnTo>
                    <a:pt x="54" y="90"/>
                  </a:lnTo>
                  <a:lnTo>
                    <a:pt x="66" y="96"/>
                  </a:lnTo>
                  <a:lnTo>
                    <a:pt x="30" y="108"/>
                  </a:lnTo>
                  <a:lnTo>
                    <a:pt x="0" y="12"/>
                  </a:lnTo>
                  <a:lnTo>
                    <a:pt x="24" y="0"/>
                  </a:lnTo>
                  <a:close/>
                </a:path>
              </a:pathLst>
            </a:custGeom>
            <a:solidFill>
              <a:srgbClr val="FF4500"/>
            </a:solidFill>
            <a:ln w="9525">
              <a:solidFill>
                <a:srgbClr val="FF4500"/>
              </a:solidFill>
              <a:prstDash val="solid"/>
              <a:round/>
              <a:headEnd/>
              <a:tailEnd/>
            </a:ln>
          </p:spPr>
          <p:txBody>
            <a:bodyPr/>
            <a:lstStyle/>
            <a:p>
              <a:endParaRPr lang="en-US"/>
            </a:p>
          </p:txBody>
        </p:sp>
        <p:sp>
          <p:nvSpPr>
            <p:cNvPr id="16406" name="Freeform 147"/>
            <p:cNvSpPr>
              <a:spLocks/>
            </p:cNvSpPr>
            <p:nvPr/>
          </p:nvSpPr>
          <p:spPr bwMode="auto">
            <a:xfrm>
              <a:off x="4107" y="1944"/>
              <a:ext cx="66" cy="108"/>
            </a:xfrm>
            <a:custGeom>
              <a:avLst/>
              <a:gdLst>
                <a:gd name="T0" fmla="*/ 24 w 66"/>
                <a:gd name="T1" fmla="*/ 0 h 108"/>
                <a:gd name="T2" fmla="*/ 18 w 66"/>
                <a:gd name="T3" fmla="*/ 12 h 108"/>
                <a:gd name="T4" fmla="*/ 18 w 66"/>
                <a:gd name="T5" fmla="*/ 30 h 108"/>
                <a:gd name="T6" fmla="*/ 48 w 66"/>
                <a:gd name="T7" fmla="*/ 66 h 108"/>
                <a:gd name="T8" fmla="*/ 60 w 66"/>
                <a:gd name="T9" fmla="*/ 72 h 108"/>
                <a:gd name="T10" fmla="*/ 54 w 66"/>
                <a:gd name="T11" fmla="*/ 90 h 108"/>
                <a:gd name="T12" fmla="*/ 66 w 66"/>
                <a:gd name="T13" fmla="*/ 96 h 108"/>
                <a:gd name="T14" fmla="*/ 30 w 66"/>
                <a:gd name="T15" fmla="*/ 108 h 108"/>
                <a:gd name="T16" fmla="*/ 0 w 66"/>
                <a:gd name="T17" fmla="*/ 12 h 108"/>
                <a:gd name="T18" fmla="*/ 24 w 66"/>
                <a:gd name="T19" fmla="*/ 0 h 108"/>
                <a:gd name="T20" fmla="*/ 24 w 66"/>
                <a:gd name="T21" fmla="*/ 6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6"/>
                <a:gd name="T34" fmla="*/ 0 h 108"/>
                <a:gd name="T35" fmla="*/ 66 w 66"/>
                <a:gd name="T36" fmla="*/ 108 h 10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6" h="108">
                  <a:moveTo>
                    <a:pt x="24" y="0"/>
                  </a:moveTo>
                  <a:lnTo>
                    <a:pt x="18" y="12"/>
                  </a:lnTo>
                  <a:lnTo>
                    <a:pt x="18" y="30"/>
                  </a:lnTo>
                  <a:lnTo>
                    <a:pt x="48" y="66"/>
                  </a:lnTo>
                  <a:lnTo>
                    <a:pt x="60" y="72"/>
                  </a:lnTo>
                  <a:lnTo>
                    <a:pt x="54" y="90"/>
                  </a:lnTo>
                  <a:lnTo>
                    <a:pt x="66" y="96"/>
                  </a:lnTo>
                  <a:lnTo>
                    <a:pt x="30" y="108"/>
                  </a:lnTo>
                  <a:lnTo>
                    <a:pt x="0" y="12"/>
                  </a:lnTo>
                  <a:lnTo>
                    <a:pt x="24" y="0"/>
                  </a:lnTo>
                  <a:lnTo>
                    <a:pt x="24" y="6"/>
                  </a:lnTo>
                </a:path>
              </a:pathLst>
            </a:custGeom>
            <a:noFill/>
            <a:ln w="9525">
              <a:solidFill>
                <a:srgbClr val="000000"/>
              </a:solidFill>
              <a:prstDash val="solid"/>
              <a:round/>
              <a:headEnd/>
              <a:tailEnd/>
            </a:ln>
          </p:spPr>
          <p:txBody>
            <a:bodyPr/>
            <a:lstStyle/>
            <a:p>
              <a:endParaRPr lang="en-US"/>
            </a:p>
          </p:txBody>
        </p:sp>
        <p:sp>
          <p:nvSpPr>
            <p:cNvPr id="16407" name="Freeform 148"/>
            <p:cNvSpPr>
              <a:spLocks/>
            </p:cNvSpPr>
            <p:nvPr/>
          </p:nvSpPr>
          <p:spPr bwMode="auto">
            <a:xfrm>
              <a:off x="4041" y="2028"/>
              <a:ext cx="12" cy="12"/>
            </a:xfrm>
            <a:custGeom>
              <a:avLst/>
              <a:gdLst>
                <a:gd name="T0" fmla="*/ 12 w 12"/>
                <a:gd name="T1" fmla="*/ 12 h 12"/>
                <a:gd name="T2" fmla="*/ 0 w 12"/>
                <a:gd name="T3" fmla="*/ 0 h 12"/>
                <a:gd name="T4" fmla="*/ 12 w 12"/>
                <a:gd name="T5" fmla="*/ 6 h 12"/>
                <a:gd name="T6" fmla="*/ 12 w 12"/>
                <a:gd name="T7" fmla="*/ 12 h 12"/>
                <a:gd name="T8" fmla="*/ 0 60000 65536"/>
                <a:gd name="T9" fmla="*/ 0 60000 65536"/>
                <a:gd name="T10" fmla="*/ 0 60000 65536"/>
                <a:gd name="T11" fmla="*/ 0 60000 65536"/>
                <a:gd name="T12" fmla="*/ 0 w 12"/>
                <a:gd name="T13" fmla="*/ 0 h 12"/>
                <a:gd name="T14" fmla="*/ 12 w 12"/>
                <a:gd name="T15" fmla="*/ 12 h 12"/>
              </a:gdLst>
              <a:ahLst/>
              <a:cxnLst>
                <a:cxn ang="T8">
                  <a:pos x="T0" y="T1"/>
                </a:cxn>
                <a:cxn ang="T9">
                  <a:pos x="T2" y="T3"/>
                </a:cxn>
                <a:cxn ang="T10">
                  <a:pos x="T4" y="T5"/>
                </a:cxn>
                <a:cxn ang="T11">
                  <a:pos x="T6" y="T7"/>
                </a:cxn>
              </a:cxnLst>
              <a:rect l="T12" t="T13" r="T14" b="T15"/>
              <a:pathLst>
                <a:path w="12" h="12">
                  <a:moveTo>
                    <a:pt x="12" y="12"/>
                  </a:moveTo>
                  <a:lnTo>
                    <a:pt x="0" y="0"/>
                  </a:lnTo>
                  <a:lnTo>
                    <a:pt x="12" y="6"/>
                  </a:lnTo>
                  <a:lnTo>
                    <a:pt x="12" y="12"/>
                  </a:lnTo>
                  <a:close/>
                </a:path>
              </a:pathLst>
            </a:custGeom>
            <a:solidFill>
              <a:srgbClr val="FF4500"/>
            </a:solidFill>
            <a:ln w="9525">
              <a:solidFill>
                <a:srgbClr val="FF4500"/>
              </a:solidFill>
              <a:prstDash val="solid"/>
              <a:round/>
              <a:headEnd/>
              <a:tailEnd/>
            </a:ln>
          </p:spPr>
          <p:txBody>
            <a:bodyPr/>
            <a:lstStyle/>
            <a:p>
              <a:endParaRPr lang="en-US"/>
            </a:p>
          </p:txBody>
        </p:sp>
        <p:sp>
          <p:nvSpPr>
            <p:cNvPr id="16408" name="Freeform 149"/>
            <p:cNvSpPr>
              <a:spLocks/>
            </p:cNvSpPr>
            <p:nvPr/>
          </p:nvSpPr>
          <p:spPr bwMode="auto">
            <a:xfrm>
              <a:off x="4041" y="2028"/>
              <a:ext cx="12" cy="18"/>
            </a:xfrm>
            <a:custGeom>
              <a:avLst/>
              <a:gdLst>
                <a:gd name="T0" fmla="*/ 12 w 12"/>
                <a:gd name="T1" fmla="*/ 12 h 18"/>
                <a:gd name="T2" fmla="*/ 0 w 12"/>
                <a:gd name="T3" fmla="*/ 0 h 18"/>
                <a:gd name="T4" fmla="*/ 12 w 12"/>
                <a:gd name="T5" fmla="*/ 6 h 18"/>
                <a:gd name="T6" fmla="*/ 12 w 12"/>
                <a:gd name="T7" fmla="*/ 12 h 18"/>
                <a:gd name="T8" fmla="*/ 12 w 12"/>
                <a:gd name="T9" fmla="*/ 18 h 18"/>
                <a:gd name="T10" fmla="*/ 0 60000 65536"/>
                <a:gd name="T11" fmla="*/ 0 60000 65536"/>
                <a:gd name="T12" fmla="*/ 0 60000 65536"/>
                <a:gd name="T13" fmla="*/ 0 60000 65536"/>
                <a:gd name="T14" fmla="*/ 0 60000 65536"/>
                <a:gd name="T15" fmla="*/ 0 w 12"/>
                <a:gd name="T16" fmla="*/ 0 h 18"/>
                <a:gd name="T17" fmla="*/ 12 w 12"/>
                <a:gd name="T18" fmla="*/ 18 h 18"/>
              </a:gdLst>
              <a:ahLst/>
              <a:cxnLst>
                <a:cxn ang="T10">
                  <a:pos x="T0" y="T1"/>
                </a:cxn>
                <a:cxn ang="T11">
                  <a:pos x="T2" y="T3"/>
                </a:cxn>
                <a:cxn ang="T12">
                  <a:pos x="T4" y="T5"/>
                </a:cxn>
                <a:cxn ang="T13">
                  <a:pos x="T6" y="T7"/>
                </a:cxn>
                <a:cxn ang="T14">
                  <a:pos x="T8" y="T9"/>
                </a:cxn>
              </a:cxnLst>
              <a:rect l="T15" t="T16" r="T17" b="T18"/>
              <a:pathLst>
                <a:path w="12" h="18">
                  <a:moveTo>
                    <a:pt x="12" y="12"/>
                  </a:moveTo>
                  <a:lnTo>
                    <a:pt x="0" y="0"/>
                  </a:lnTo>
                  <a:lnTo>
                    <a:pt x="12" y="6"/>
                  </a:lnTo>
                  <a:lnTo>
                    <a:pt x="12" y="12"/>
                  </a:lnTo>
                  <a:lnTo>
                    <a:pt x="12" y="18"/>
                  </a:lnTo>
                </a:path>
              </a:pathLst>
            </a:custGeom>
            <a:noFill/>
            <a:ln w="9525">
              <a:solidFill>
                <a:srgbClr val="000000"/>
              </a:solidFill>
              <a:prstDash val="solid"/>
              <a:round/>
              <a:headEnd/>
              <a:tailEnd/>
            </a:ln>
          </p:spPr>
          <p:txBody>
            <a:bodyPr/>
            <a:lstStyle/>
            <a:p>
              <a:endParaRPr lang="en-US"/>
            </a:p>
          </p:txBody>
        </p:sp>
        <p:sp>
          <p:nvSpPr>
            <p:cNvPr id="16409" name="Freeform 150"/>
            <p:cNvSpPr>
              <a:spLocks/>
            </p:cNvSpPr>
            <p:nvPr/>
          </p:nvSpPr>
          <p:spPr bwMode="auto">
            <a:xfrm>
              <a:off x="3471" y="2712"/>
              <a:ext cx="564" cy="420"/>
            </a:xfrm>
            <a:custGeom>
              <a:avLst/>
              <a:gdLst>
                <a:gd name="T0" fmla="*/ 408 w 564"/>
                <a:gd name="T1" fmla="*/ 0 h 420"/>
                <a:gd name="T2" fmla="*/ 558 w 564"/>
                <a:gd name="T3" fmla="*/ 288 h 420"/>
                <a:gd name="T4" fmla="*/ 564 w 564"/>
                <a:gd name="T5" fmla="*/ 360 h 420"/>
                <a:gd name="T6" fmla="*/ 552 w 564"/>
                <a:gd name="T7" fmla="*/ 378 h 420"/>
                <a:gd name="T8" fmla="*/ 552 w 564"/>
                <a:gd name="T9" fmla="*/ 396 h 420"/>
                <a:gd name="T10" fmla="*/ 546 w 564"/>
                <a:gd name="T11" fmla="*/ 408 h 420"/>
                <a:gd name="T12" fmla="*/ 504 w 564"/>
                <a:gd name="T13" fmla="*/ 420 h 420"/>
                <a:gd name="T14" fmla="*/ 498 w 564"/>
                <a:gd name="T15" fmla="*/ 408 h 420"/>
                <a:gd name="T16" fmla="*/ 510 w 564"/>
                <a:gd name="T17" fmla="*/ 414 h 420"/>
                <a:gd name="T18" fmla="*/ 516 w 564"/>
                <a:gd name="T19" fmla="*/ 402 h 420"/>
                <a:gd name="T20" fmla="*/ 498 w 564"/>
                <a:gd name="T21" fmla="*/ 402 h 420"/>
                <a:gd name="T22" fmla="*/ 474 w 564"/>
                <a:gd name="T23" fmla="*/ 372 h 420"/>
                <a:gd name="T24" fmla="*/ 450 w 564"/>
                <a:gd name="T25" fmla="*/ 366 h 420"/>
                <a:gd name="T26" fmla="*/ 432 w 564"/>
                <a:gd name="T27" fmla="*/ 330 h 420"/>
                <a:gd name="T28" fmla="*/ 414 w 564"/>
                <a:gd name="T29" fmla="*/ 318 h 420"/>
                <a:gd name="T30" fmla="*/ 414 w 564"/>
                <a:gd name="T31" fmla="*/ 294 h 420"/>
                <a:gd name="T32" fmla="*/ 402 w 564"/>
                <a:gd name="T33" fmla="*/ 294 h 420"/>
                <a:gd name="T34" fmla="*/ 408 w 564"/>
                <a:gd name="T35" fmla="*/ 306 h 420"/>
                <a:gd name="T36" fmla="*/ 402 w 564"/>
                <a:gd name="T37" fmla="*/ 306 h 420"/>
                <a:gd name="T38" fmla="*/ 366 w 564"/>
                <a:gd name="T39" fmla="*/ 258 h 420"/>
                <a:gd name="T40" fmla="*/ 384 w 564"/>
                <a:gd name="T41" fmla="*/ 228 h 420"/>
                <a:gd name="T42" fmla="*/ 360 w 564"/>
                <a:gd name="T43" fmla="*/ 216 h 420"/>
                <a:gd name="T44" fmla="*/ 366 w 564"/>
                <a:gd name="T45" fmla="*/ 240 h 420"/>
                <a:gd name="T46" fmla="*/ 348 w 564"/>
                <a:gd name="T47" fmla="*/ 228 h 420"/>
                <a:gd name="T48" fmla="*/ 354 w 564"/>
                <a:gd name="T49" fmla="*/ 150 h 420"/>
                <a:gd name="T50" fmla="*/ 270 w 564"/>
                <a:gd name="T51" fmla="*/ 78 h 420"/>
                <a:gd name="T52" fmla="*/ 234 w 564"/>
                <a:gd name="T53" fmla="*/ 72 h 420"/>
                <a:gd name="T54" fmla="*/ 228 w 564"/>
                <a:gd name="T55" fmla="*/ 90 h 420"/>
                <a:gd name="T56" fmla="*/ 162 w 564"/>
                <a:gd name="T57" fmla="*/ 114 h 420"/>
                <a:gd name="T58" fmla="*/ 156 w 564"/>
                <a:gd name="T59" fmla="*/ 102 h 420"/>
                <a:gd name="T60" fmla="*/ 162 w 564"/>
                <a:gd name="T61" fmla="*/ 108 h 420"/>
                <a:gd name="T62" fmla="*/ 162 w 564"/>
                <a:gd name="T63" fmla="*/ 102 h 420"/>
                <a:gd name="T64" fmla="*/ 132 w 564"/>
                <a:gd name="T65" fmla="*/ 66 h 420"/>
                <a:gd name="T66" fmla="*/ 120 w 564"/>
                <a:gd name="T67" fmla="*/ 72 h 420"/>
                <a:gd name="T68" fmla="*/ 132 w 564"/>
                <a:gd name="T69" fmla="*/ 78 h 420"/>
                <a:gd name="T70" fmla="*/ 78 w 564"/>
                <a:gd name="T71" fmla="*/ 66 h 420"/>
                <a:gd name="T72" fmla="*/ 102 w 564"/>
                <a:gd name="T73" fmla="*/ 60 h 420"/>
                <a:gd name="T74" fmla="*/ 96 w 564"/>
                <a:gd name="T75" fmla="*/ 54 h 420"/>
                <a:gd name="T76" fmla="*/ 36 w 564"/>
                <a:gd name="T77" fmla="*/ 72 h 420"/>
                <a:gd name="T78" fmla="*/ 48 w 564"/>
                <a:gd name="T79" fmla="*/ 60 h 420"/>
                <a:gd name="T80" fmla="*/ 30 w 564"/>
                <a:gd name="T81" fmla="*/ 54 h 420"/>
                <a:gd name="T82" fmla="*/ 30 w 564"/>
                <a:gd name="T83" fmla="*/ 66 h 420"/>
                <a:gd name="T84" fmla="*/ 18 w 564"/>
                <a:gd name="T85" fmla="*/ 72 h 420"/>
                <a:gd name="T86" fmla="*/ 18 w 564"/>
                <a:gd name="T87" fmla="*/ 54 h 420"/>
                <a:gd name="T88" fmla="*/ 0 w 564"/>
                <a:gd name="T89" fmla="*/ 36 h 420"/>
                <a:gd name="T90" fmla="*/ 0 w 564"/>
                <a:gd name="T91" fmla="*/ 24 h 420"/>
                <a:gd name="T92" fmla="*/ 174 w 564"/>
                <a:gd name="T93" fmla="*/ 6 h 420"/>
                <a:gd name="T94" fmla="*/ 186 w 564"/>
                <a:gd name="T95" fmla="*/ 30 h 420"/>
                <a:gd name="T96" fmla="*/ 366 w 564"/>
                <a:gd name="T97" fmla="*/ 18 h 420"/>
                <a:gd name="T98" fmla="*/ 372 w 564"/>
                <a:gd name="T99" fmla="*/ 36 h 420"/>
                <a:gd name="T100" fmla="*/ 378 w 564"/>
                <a:gd name="T101" fmla="*/ 30 h 420"/>
                <a:gd name="T102" fmla="*/ 372 w 564"/>
                <a:gd name="T103" fmla="*/ 0 h 420"/>
                <a:gd name="T104" fmla="*/ 402 w 564"/>
                <a:gd name="T105" fmla="*/ 0 h 420"/>
                <a:gd name="T106" fmla="*/ 408 w 564"/>
                <a:gd name="T107" fmla="*/ 0 h 42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64"/>
                <a:gd name="T163" fmla="*/ 0 h 420"/>
                <a:gd name="T164" fmla="*/ 564 w 564"/>
                <a:gd name="T165" fmla="*/ 420 h 42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64" h="420">
                  <a:moveTo>
                    <a:pt x="408" y="0"/>
                  </a:moveTo>
                  <a:lnTo>
                    <a:pt x="558" y="288"/>
                  </a:lnTo>
                  <a:lnTo>
                    <a:pt x="564" y="360"/>
                  </a:lnTo>
                  <a:lnTo>
                    <a:pt x="552" y="378"/>
                  </a:lnTo>
                  <a:lnTo>
                    <a:pt x="552" y="396"/>
                  </a:lnTo>
                  <a:lnTo>
                    <a:pt x="546" y="408"/>
                  </a:lnTo>
                  <a:lnTo>
                    <a:pt x="504" y="420"/>
                  </a:lnTo>
                  <a:lnTo>
                    <a:pt x="498" y="408"/>
                  </a:lnTo>
                  <a:lnTo>
                    <a:pt x="510" y="414"/>
                  </a:lnTo>
                  <a:lnTo>
                    <a:pt x="516" y="402"/>
                  </a:lnTo>
                  <a:lnTo>
                    <a:pt x="498" y="402"/>
                  </a:lnTo>
                  <a:lnTo>
                    <a:pt x="474" y="372"/>
                  </a:lnTo>
                  <a:lnTo>
                    <a:pt x="450" y="366"/>
                  </a:lnTo>
                  <a:lnTo>
                    <a:pt x="432" y="330"/>
                  </a:lnTo>
                  <a:lnTo>
                    <a:pt x="414" y="318"/>
                  </a:lnTo>
                  <a:lnTo>
                    <a:pt x="414" y="294"/>
                  </a:lnTo>
                  <a:lnTo>
                    <a:pt x="402" y="294"/>
                  </a:lnTo>
                  <a:lnTo>
                    <a:pt x="408" y="306"/>
                  </a:lnTo>
                  <a:lnTo>
                    <a:pt x="402" y="306"/>
                  </a:lnTo>
                  <a:lnTo>
                    <a:pt x="366" y="258"/>
                  </a:lnTo>
                  <a:lnTo>
                    <a:pt x="384" y="228"/>
                  </a:lnTo>
                  <a:lnTo>
                    <a:pt x="360" y="216"/>
                  </a:lnTo>
                  <a:lnTo>
                    <a:pt x="366" y="240"/>
                  </a:lnTo>
                  <a:lnTo>
                    <a:pt x="348" y="228"/>
                  </a:lnTo>
                  <a:lnTo>
                    <a:pt x="354" y="150"/>
                  </a:lnTo>
                  <a:lnTo>
                    <a:pt x="270" y="78"/>
                  </a:lnTo>
                  <a:lnTo>
                    <a:pt x="234" y="72"/>
                  </a:lnTo>
                  <a:lnTo>
                    <a:pt x="228" y="90"/>
                  </a:lnTo>
                  <a:lnTo>
                    <a:pt x="162" y="114"/>
                  </a:lnTo>
                  <a:lnTo>
                    <a:pt x="156" y="102"/>
                  </a:lnTo>
                  <a:lnTo>
                    <a:pt x="162" y="108"/>
                  </a:lnTo>
                  <a:lnTo>
                    <a:pt x="162" y="102"/>
                  </a:lnTo>
                  <a:lnTo>
                    <a:pt x="132" y="66"/>
                  </a:lnTo>
                  <a:lnTo>
                    <a:pt x="120" y="72"/>
                  </a:lnTo>
                  <a:lnTo>
                    <a:pt x="132" y="78"/>
                  </a:lnTo>
                  <a:lnTo>
                    <a:pt x="78" y="66"/>
                  </a:lnTo>
                  <a:lnTo>
                    <a:pt x="102" y="60"/>
                  </a:lnTo>
                  <a:lnTo>
                    <a:pt x="96" y="54"/>
                  </a:lnTo>
                  <a:lnTo>
                    <a:pt x="36" y="72"/>
                  </a:lnTo>
                  <a:lnTo>
                    <a:pt x="48" y="60"/>
                  </a:lnTo>
                  <a:lnTo>
                    <a:pt x="30" y="54"/>
                  </a:lnTo>
                  <a:lnTo>
                    <a:pt x="30" y="66"/>
                  </a:lnTo>
                  <a:lnTo>
                    <a:pt x="18" y="72"/>
                  </a:lnTo>
                  <a:lnTo>
                    <a:pt x="18" y="54"/>
                  </a:lnTo>
                  <a:lnTo>
                    <a:pt x="0" y="36"/>
                  </a:lnTo>
                  <a:lnTo>
                    <a:pt x="0" y="24"/>
                  </a:lnTo>
                  <a:lnTo>
                    <a:pt x="174" y="6"/>
                  </a:lnTo>
                  <a:lnTo>
                    <a:pt x="186" y="30"/>
                  </a:lnTo>
                  <a:lnTo>
                    <a:pt x="366" y="18"/>
                  </a:lnTo>
                  <a:lnTo>
                    <a:pt x="372" y="36"/>
                  </a:lnTo>
                  <a:lnTo>
                    <a:pt x="378" y="30"/>
                  </a:lnTo>
                  <a:lnTo>
                    <a:pt x="372" y="0"/>
                  </a:lnTo>
                  <a:lnTo>
                    <a:pt x="402" y="0"/>
                  </a:lnTo>
                  <a:lnTo>
                    <a:pt x="408" y="0"/>
                  </a:lnTo>
                  <a:close/>
                </a:path>
              </a:pathLst>
            </a:custGeom>
            <a:solidFill>
              <a:srgbClr val="FF4500"/>
            </a:solidFill>
            <a:ln w="9525">
              <a:solidFill>
                <a:srgbClr val="FF4500"/>
              </a:solidFill>
              <a:prstDash val="solid"/>
              <a:round/>
              <a:headEnd/>
              <a:tailEnd/>
            </a:ln>
          </p:spPr>
          <p:txBody>
            <a:bodyPr/>
            <a:lstStyle/>
            <a:p>
              <a:endParaRPr lang="en-US"/>
            </a:p>
          </p:txBody>
        </p:sp>
        <p:sp>
          <p:nvSpPr>
            <p:cNvPr id="16410" name="Freeform 151"/>
            <p:cNvSpPr>
              <a:spLocks/>
            </p:cNvSpPr>
            <p:nvPr/>
          </p:nvSpPr>
          <p:spPr bwMode="auto">
            <a:xfrm>
              <a:off x="3471" y="2712"/>
              <a:ext cx="564" cy="420"/>
            </a:xfrm>
            <a:custGeom>
              <a:avLst/>
              <a:gdLst>
                <a:gd name="T0" fmla="*/ 408 w 564"/>
                <a:gd name="T1" fmla="*/ 0 h 420"/>
                <a:gd name="T2" fmla="*/ 558 w 564"/>
                <a:gd name="T3" fmla="*/ 288 h 420"/>
                <a:gd name="T4" fmla="*/ 564 w 564"/>
                <a:gd name="T5" fmla="*/ 360 h 420"/>
                <a:gd name="T6" fmla="*/ 552 w 564"/>
                <a:gd name="T7" fmla="*/ 378 h 420"/>
                <a:gd name="T8" fmla="*/ 552 w 564"/>
                <a:gd name="T9" fmla="*/ 396 h 420"/>
                <a:gd name="T10" fmla="*/ 546 w 564"/>
                <a:gd name="T11" fmla="*/ 408 h 420"/>
                <a:gd name="T12" fmla="*/ 504 w 564"/>
                <a:gd name="T13" fmla="*/ 420 h 420"/>
                <a:gd name="T14" fmla="*/ 498 w 564"/>
                <a:gd name="T15" fmla="*/ 408 h 420"/>
                <a:gd name="T16" fmla="*/ 510 w 564"/>
                <a:gd name="T17" fmla="*/ 414 h 420"/>
                <a:gd name="T18" fmla="*/ 516 w 564"/>
                <a:gd name="T19" fmla="*/ 402 h 420"/>
                <a:gd name="T20" fmla="*/ 498 w 564"/>
                <a:gd name="T21" fmla="*/ 402 h 420"/>
                <a:gd name="T22" fmla="*/ 474 w 564"/>
                <a:gd name="T23" fmla="*/ 372 h 420"/>
                <a:gd name="T24" fmla="*/ 450 w 564"/>
                <a:gd name="T25" fmla="*/ 366 h 420"/>
                <a:gd name="T26" fmla="*/ 432 w 564"/>
                <a:gd name="T27" fmla="*/ 330 h 420"/>
                <a:gd name="T28" fmla="*/ 414 w 564"/>
                <a:gd name="T29" fmla="*/ 318 h 420"/>
                <a:gd name="T30" fmla="*/ 414 w 564"/>
                <a:gd name="T31" fmla="*/ 294 h 420"/>
                <a:gd name="T32" fmla="*/ 402 w 564"/>
                <a:gd name="T33" fmla="*/ 294 h 420"/>
                <a:gd name="T34" fmla="*/ 408 w 564"/>
                <a:gd name="T35" fmla="*/ 306 h 420"/>
                <a:gd name="T36" fmla="*/ 402 w 564"/>
                <a:gd name="T37" fmla="*/ 306 h 420"/>
                <a:gd name="T38" fmla="*/ 366 w 564"/>
                <a:gd name="T39" fmla="*/ 258 h 420"/>
                <a:gd name="T40" fmla="*/ 384 w 564"/>
                <a:gd name="T41" fmla="*/ 228 h 420"/>
                <a:gd name="T42" fmla="*/ 360 w 564"/>
                <a:gd name="T43" fmla="*/ 216 h 420"/>
                <a:gd name="T44" fmla="*/ 366 w 564"/>
                <a:gd name="T45" fmla="*/ 240 h 420"/>
                <a:gd name="T46" fmla="*/ 348 w 564"/>
                <a:gd name="T47" fmla="*/ 228 h 420"/>
                <a:gd name="T48" fmla="*/ 354 w 564"/>
                <a:gd name="T49" fmla="*/ 150 h 420"/>
                <a:gd name="T50" fmla="*/ 270 w 564"/>
                <a:gd name="T51" fmla="*/ 78 h 420"/>
                <a:gd name="T52" fmla="*/ 234 w 564"/>
                <a:gd name="T53" fmla="*/ 72 h 420"/>
                <a:gd name="T54" fmla="*/ 228 w 564"/>
                <a:gd name="T55" fmla="*/ 90 h 420"/>
                <a:gd name="T56" fmla="*/ 162 w 564"/>
                <a:gd name="T57" fmla="*/ 114 h 420"/>
                <a:gd name="T58" fmla="*/ 156 w 564"/>
                <a:gd name="T59" fmla="*/ 102 h 420"/>
                <a:gd name="T60" fmla="*/ 162 w 564"/>
                <a:gd name="T61" fmla="*/ 108 h 420"/>
                <a:gd name="T62" fmla="*/ 162 w 564"/>
                <a:gd name="T63" fmla="*/ 102 h 420"/>
                <a:gd name="T64" fmla="*/ 132 w 564"/>
                <a:gd name="T65" fmla="*/ 66 h 420"/>
                <a:gd name="T66" fmla="*/ 120 w 564"/>
                <a:gd name="T67" fmla="*/ 72 h 420"/>
                <a:gd name="T68" fmla="*/ 132 w 564"/>
                <a:gd name="T69" fmla="*/ 78 h 420"/>
                <a:gd name="T70" fmla="*/ 78 w 564"/>
                <a:gd name="T71" fmla="*/ 66 h 420"/>
                <a:gd name="T72" fmla="*/ 102 w 564"/>
                <a:gd name="T73" fmla="*/ 60 h 420"/>
                <a:gd name="T74" fmla="*/ 96 w 564"/>
                <a:gd name="T75" fmla="*/ 54 h 420"/>
                <a:gd name="T76" fmla="*/ 36 w 564"/>
                <a:gd name="T77" fmla="*/ 72 h 420"/>
                <a:gd name="T78" fmla="*/ 48 w 564"/>
                <a:gd name="T79" fmla="*/ 60 h 420"/>
                <a:gd name="T80" fmla="*/ 30 w 564"/>
                <a:gd name="T81" fmla="*/ 54 h 420"/>
                <a:gd name="T82" fmla="*/ 30 w 564"/>
                <a:gd name="T83" fmla="*/ 66 h 420"/>
                <a:gd name="T84" fmla="*/ 18 w 564"/>
                <a:gd name="T85" fmla="*/ 72 h 420"/>
                <a:gd name="T86" fmla="*/ 18 w 564"/>
                <a:gd name="T87" fmla="*/ 54 h 420"/>
                <a:gd name="T88" fmla="*/ 0 w 564"/>
                <a:gd name="T89" fmla="*/ 36 h 420"/>
                <a:gd name="T90" fmla="*/ 0 w 564"/>
                <a:gd name="T91" fmla="*/ 24 h 420"/>
                <a:gd name="T92" fmla="*/ 174 w 564"/>
                <a:gd name="T93" fmla="*/ 6 h 420"/>
                <a:gd name="T94" fmla="*/ 186 w 564"/>
                <a:gd name="T95" fmla="*/ 30 h 420"/>
                <a:gd name="T96" fmla="*/ 366 w 564"/>
                <a:gd name="T97" fmla="*/ 18 h 420"/>
                <a:gd name="T98" fmla="*/ 372 w 564"/>
                <a:gd name="T99" fmla="*/ 36 h 420"/>
                <a:gd name="T100" fmla="*/ 378 w 564"/>
                <a:gd name="T101" fmla="*/ 30 h 420"/>
                <a:gd name="T102" fmla="*/ 372 w 564"/>
                <a:gd name="T103" fmla="*/ 0 h 420"/>
                <a:gd name="T104" fmla="*/ 402 w 564"/>
                <a:gd name="T105" fmla="*/ 0 h 420"/>
                <a:gd name="T106" fmla="*/ 408 w 564"/>
                <a:gd name="T107" fmla="*/ 0 h 420"/>
                <a:gd name="T108" fmla="*/ 408 w 564"/>
                <a:gd name="T109" fmla="*/ 6 h 42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64"/>
                <a:gd name="T166" fmla="*/ 0 h 420"/>
                <a:gd name="T167" fmla="*/ 564 w 564"/>
                <a:gd name="T168" fmla="*/ 420 h 42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64" h="420">
                  <a:moveTo>
                    <a:pt x="408" y="0"/>
                  </a:moveTo>
                  <a:lnTo>
                    <a:pt x="558" y="288"/>
                  </a:lnTo>
                  <a:lnTo>
                    <a:pt x="564" y="360"/>
                  </a:lnTo>
                  <a:lnTo>
                    <a:pt x="552" y="378"/>
                  </a:lnTo>
                  <a:lnTo>
                    <a:pt x="552" y="396"/>
                  </a:lnTo>
                  <a:lnTo>
                    <a:pt x="546" y="408"/>
                  </a:lnTo>
                  <a:lnTo>
                    <a:pt x="504" y="420"/>
                  </a:lnTo>
                  <a:lnTo>
                    <a:pt x="498" y="408"/>
                  </a:lnTo>
                  <a:lnTo>
                    <a:pt x="510" y="414"/>
                  </a:lnTo>
                  <a:lnTo>
                    <a:pt x="516" y="402"/>
                  </a:lnTo>
                  <a:lnTo>
                    <a:pt x="498" y="402"/>
                  </a:lnTo>
                  <a:lnTo>
                    <a:pt x="474" y="372"/>
                  </a:lnTo>
                  <a:lnTo>
                    <a:pt x="450" y="366"/>
                  </a:lnTo>
                  <a:lnTo>
                    <a:pt x="432" y="330"/>
                  </a:lnTo>
                  <a:lnTo>
                    <a:pt x="414" y="318"/>
                  </a:lnTo>
                  <a:lnTo>
                    <a:pt x="414" y="294"/>
                  </a:lnTo>
                  <a:lnTo>
                    <a:pt x="402" y="294"/>
                  </a:lnTo>
                  <a:lnTo>
                    <a:pt x="408" y="306"/>
                  </a:lnTo>
                  <a:lnTo>
                    <a:pt x="402" y="306"/>
                  </a:lnTo>
                  <a:lnTo>
                    <a:pt x="366" y="258"/>
                  </a:lnTo>
                  <a:lnTo>
                    <a:pt x="384" y="228"/>
                  </a:lnTo>
                  <a:lnTo>
                    <a:pt x="360" y="216"/>
                  </a:lnTo>
                  <a:lnTo>
                    <a:pt x="366" y="240"/>
                  </a:lnTo>
                  <a:lnTo>
                    <a:pt x="348" y="228"/>
                  </a:lnTo>
                  <a:lnTo>
                    <a:pt x="354" y="150"/>
                  </a:lnTo>
                  <a:lnTo>
                    <a:pt x="270" y="78"/>
                  </a:lnTo>
                  <a:lnTo>
                    <a:pt x="234" y="72"/>
                  </a:lnTo>
                  <a:lnTo>
                    <a:pt x="228" y="90"/>
                  </a:lnTo>
                  <a:lnTo>
                    <a:pt x="162" y="114"/>
                  </a:lnTo>
                  <a:lnTo>
                    <a:pt x="156" y="102"/>
                  </a:lnTo>
                  <a:lnTo>
                    <a:pt x="162" y="108"/>
                  </a:lnTo>
                  <a:lnTo>
                    <a:pt x="162" y="102"/>
                  </a:lnTo>
                  <a:lnTo>
                    <a:pt x="132" y="66"/>
                  </a:lnTo>
                  <a:lnTo>
                    <a:pt x="120" y="72"/>
                  </a:lnTo>
                  <a:lnTo>
                    <a:pt x="132" y="78"/>
                  </a:lnTo>
                  <a:lnTo>
                    <a:pt x="78" y="66"/>
                  </a:lnTo>
                  <a:lnTo>
                    <a:pt x="102" y="60"/>
                  </a:lnTo>
                  <a:lnTo>
                    <a:pt x="96" y="54"/>
                  </a:lnTo>
                  <a:lnTo>
                    <a:pt x="36" y="72"/>
                  </a:lnTo>
                  <a:lnTo>
                    <a:pt x="48" y="60"/>
                  </a:lnTo>
                  <a:lnTo>
                    <a:pt x="30" y="54"/>
                  </a:lnTo>
                  <a:lnTo>
                    <a:pt x="30" y="66"/>
                  </a:lnTo>
                  <a:lnTo>
                    <a:pt x="18" y="72"/>
                  </a:lnTo>
                  <a:lnTo>
                    <a:pt x="18" y="54"/>
                  </a:lnTo>
                  <a:lnTo>
                    <a:pt x="0" y="36"/>
                  </a:lnTo>
                  <a:lnTo>
                    <a:pt x="0" y="24"/>
                  </a:lnTo>
                  <a:lnTo>
                    <a:pt x="174" y="6"/>
                  </a:lnTo>
                  <a:lnTo>
                    <a:pt x="186" y="30"/>
                  </a:lnTo>
                  <a:lnTo>
                    <a:pt x="366" y="18"/>
                  </a:lnTo>
                  <a:lnTo>
                    <a:pt x="372" y="36"/>
                  </a:lnTo>
                  <a:lnTo>
                    <a:pt x="378" y="30"/>
                  </a:lnTo>
                  <a:lnTo>
                    <a:pt x="372" y="0"/>
                  </a:lnTo>
                  <a:lnTo>
                    <a:pt x="402" y="0"/>
                  </a:lnTo>
                  <a:lnTo>
                    <a:pt x="408" y="0"/>
                  </a:lnTo>
                  <a:lnTo>
                    <a:pt x="408" y="6"/>
                  </a:lnTo>
                </a:path>
              </a:pathLst>
            </a:custGeom>
            <a:noFill/>
            <a:ln w="9525">
              <a:solidFill>
                <a:srgbClr val="000000"/>
              </a:solidFill>
              <a:prstDash val="solid"/>
              <a:round/>
              <a:headEnd/>
              <a:tailEnd/>
            </a:ln>
          </p:spPr>
          <p:txBody>
            <a:bodyPr/>
            <a:lstStyle/>
            <a:p>
              <a:endParaRPr lang="en-US"/>
            </a:p>
          </p:txBody>
        </p:sp>
        <p:sp>
          <p:nvSpPr>
            <p:cNvPr id="16411" name="Freeform 152"/>
            <p:cNvSpPr>
              <a:spLocks/>
            </p:cNvSpPr>
            <p:nvPr/>
          </p:nvSpPr>
          <p:spPr bwMode="auto">
            <a:xfrm>
              <a:off x="3573" y="2394"/>
              <a:ext cx="330" cy="354"/>
            </a:xfrm>
            <a:custGeom>
              <a:avLst/>
              <a:gdLst>
                <a:gd name="T0" fmla="*/ 78 w 330"/>
                <a:gd name="T1" fmla="*/ 12 h 354"/>
                <a:gd name="T2" fmla="*/ 156 w 330"/>
                <a:gd name="T3" fmla="*/ 0 h 354"/>
                <a:gd name="T4" fmla="*/ 144 w 330"/>
                <a:gd name="T5" fmla="*/ 24 h 354"/>
                <a:gd name="T6" fmla="*/ 174 w 330"/>
                <a:gd name="T7" fmla="*/ 42 h 354"/>
                <a:gd name="T8" fmla="*/ 204 w 330"/>
                <a:gd name="T9" fmla="*/ 78 h 354"/>
                <a:gd name="T10" fmla="*/ 282 w 330"/>
                <a:gd name="T11" fmla="*/ 138 h 354"/>
                <a:gd name="T12" fmla="*/ 312 w 330"/>
                <a:gd name="T13" fmla="*/ 204 h 354"/>
                <a:gd name="T14" fmla="*/ 330 w 330"/>
                <a:gd name="T15" fmla="*/ 210 h 354"/>
                <a:gd name="T16" fmla="*/ 318 w 330"/>
                <a:gd name="T17" fmla="*/ 234 h 354"/>
                <a:gd name="T18" fmla="*/ 318 w 330"/>
                <a:gd name="T19" fmla="*/ 246 h 354"/>
                <a:gd name="T20" fmla="*/ 306 w 330"/>
                <a:gd name="T21" fmla="*/ 270 h 354"/>
                <a:gd name="T22" fmla="*/ 306 w 330"/>
                <a:gd name="T23" fmla="*/ 282 h 354"/>
                <a:gd name="T24" fmla="*/ 300 w 330"/>
                <a:gd name="T25" fmla="*/ 282 h 354"/>
                <a:gd name="T26" fmla="*/ 312 w 330"/>
                <a:gd name="T27" fmla="*/ 288 h 354"/>
                <a:gd name="T28" fmla="*/ 306 w 330"/>
                <a:gd name="T29" fmla="*/ 318 h 354"/>
                <a:gd name="T30" fmla="*/ 270 w 330"/>
                <a:gd name="T31" fmla="*/ 318 h 354"/>
                <a:gd name="T32" fmla="*/ 276 w 330"/>
                <a:gd name="T33" fmla="*/ 348 h 354"/>
                <a:gd name="T34" fmla="*/ 270 w 330"/>
                <a:gd name="T35" fmla="*/ 354 h 354"/>
                <a:gd name="T36" fmla="*/ 264 w 330"/>
                <a:gd name="T37" fmla="*/ 336 h 354"/>
                <a:gd name="T38" fmla="*/ 84 w 330"/>
                <a:gd name="T39" fmla="*/ 348 h 354"/>
                <a:gd name="T40" fmla="*/ 72 w 330"/>
                <a:gd name="T41" fmla="*/ 324 h 354"/>
                <a:gd name="T42" fmla="*/ 54 w 330"/>
                <a:gd name="T43" fmla="*/ 258 h 354"/>
                <a:gd name="T44" fmla="*/ 66 w 330"/>
                <a:gd name="T45" fmla="*/ 228 h 354"/>
                <a:gd name="T46" fmla="*/ 42 w 330"/>
                <a:gd name="T47" fmla="*/ 186 h 354"/>
                <a:gd name="T48" fmla="*/ 0 w 330"/>
                <a:gd name="T49" fmla="*/ 24 h 354"/>
                <a:gd name="T50" fmla="*/ 78 w 330"/>
                <a:gd name="T51" fmla="*/ 12 h 35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0"/>
                <a:gd name="T79" fmla="*/ 0 h 354"/>
                <a:gd name="T80" fmla="*/ 330 w 330"/>
                <a:gd name="T81" fmla="*/ 354 h 35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0" h="354">
                  <a:moveTo>
                    <a:pt x="78" y="12"/>
                  </a:moveTo>
                  <a:lnTo>
                    <a:pt x="156" y="0"/>
                  </a:lnTo>
                  <a:lnTo>
                    <a:pt x="144" y="24"/>
                  </a:lnTo>
                  <a:lnTo>
                    <a:pt x="174" y="42"/>
                  </a:lnTo>
                  <a:lnTo>
                    <a:pt x="204" y="78"/>
                  </a:lnTo>
                  <a:lnTo>
                    <a:pt x="282" y="138"/>
                  </a:lnTo>
                  <a:lnTo>
                    <a:pt x="312" y="204"/>
                  </a:lnTo>
                  <a:lnTo>
                    <a:pt x="330" y="210"/>
                  </a:lnTo>
                  <a:lnTo>
                    <a:pt x="318" y="234"/>
                  </a:lnTo>
                  <a:lnTo>
                    <a:pt x="318" y="246"/>
                  </a:lnTo>
                  <a:lnTo>
                    <a:pt x="306" y="270"/>
                  </a:lnTo>
                  <a:lnTo>
                    <a:pt x="306" y="282"/>
                  </a:lnTo>
                  <a:lnTo>
                    <a:pt x="300" y="282"/>
                  </a:lnTo>
                  <a:lnTo>
                    <a:pt x="312" y="288"/>
                  </a:lnTo>
                  <a:lnTo>
                    <a:pt x="306" y="318"/>
                  </a:lnTo>
                  <a:lnTo>
                    <a:pt x="270" y="318"/>
                  </a:lnTo>
                  <a:lnTo>
                    <a:pt x="276" y="348"/>
                  </a:lnTo>
                  <a:lnTo>
                    <a:pt x="270" y="354"/>
                  </a:lnTo>
                  <a:lnTo>
                    <a:pt x="264" y="336"/>
                  </a:lnTo>
                  <a:lnTo>
                    <a:pt x="84" y="348"/>
                  </a:lnTo>
                  <a:lnTo>
                    <a:pt x="72" y="324"/>
                  </a:lnTo>
                  <a:lnTo>
                    <a:pt x="54" y="258"/>
                  </a:lnTo>
                  <a:lnTo>
                    <a:pt x="66" y="228"/>
                  </a:lnTo>
                  <a:lnTo>
                    <a:pt x="42" y="186"/>
                  </a:lnTo>
                  <a:lnTo>
                    <a:pt x="0" y="24"/>
                  </a:lnTo>
                  <a:lnTo>
                    <a:pt x="78" y="12"/>
                  </a:lnTo>
                  <a:close/>
                </a:path>
              </a:pathLst>
            </a:custGeom>
            <a:solidFill>
              <a:srgbClr val="B22222"/>
            </a:solidFill>
            <a:ln w="9525">
              <a:solidFill>
                <a:srgbClr val="B22222"/>
              </a:solidFill>
              <a:prstDash val="solid"/>
              <a:round/>
              <a:headEnd/>
              <a:tailEnd/>
            </a:ln>
          </p:spPr>
          <p:txBody>
            <a:bodyPr/>
            <a:lstStyle/>
            <a:p>
              <a:endParaRPr lang="en-US"/>
            </a:p>
          </p:txBody>
        </p:sp>
        <p:sp>
          <p:nvSpPr>
            <p:cNvPr id="16412" name="Freeform 153"/>
            <p:cNvSpPr>
              <a:spLocks/>
            </p:cNvSpPr>
            <p:nvPr/>
          </p:nvSpPr>
          <p:spPr bwMode="auto">
            <a:xfrm>
              <a:off x="3573" y="2394"/>
              <a:ext cx="330" cy="354"/>
            </a:xfrm>
            <a:custGeom>
              <a:avLst/>
              <a:gdLst>
                <a:gd name="T0" fmla="*/ 78 w 330"/>
                <a:gd name="T1" fmla="*/ 12 h 354"/>
                <a:gd name="T2" fmla="*/ 156 w 330"/>
                <a:gd name="T3" fmla="*/ 0 h 354"/>
                <a:gd name="T4" fmla="*/ 144 w 330"/>
                <a:gd name="T5" fmla="*/ 24 h 354"/>
                <a:gd name="T6" fmla="*/ 174 w 330"/>
                <a:gd name="T7" fmla="*/ 42 h 354"/>
                <a:gd name="T8" fmla="*/ 204 w 330"/>
                <a:gd name="T9" fmla="*/ 78 h 354"/>
                <a:gd name="T10" fmla="*/ 282 w 330"/>
                <a:gd name="T11" fmla="*/ 138 h 354"/>
                <a:gd name="T12" fmla="*/ 312 w 330"/>
                <a:gd name="T13" fmla="*/ 204 h 354"/>
                <a:gd name="T14" fmla="*/ 330 w 330"/>
                <a:gd name="T15" fmla="*/ 210 h 354"/>
                <a:gd name="T16" fmla="*/ 318 w 330"/>
                <a:gd name="T17" fmla="*/ 234 h 354"/>
                <a:gd name="T18" fmla="*/ 318 w 330"/>
                <a:gd name="T19" fmla="*/ 246 h 354"/>
                <a:gd name="T20" fmla="*/ 306 w 330"/>
                <a:gd name="T21" fmla="*/ 270 h 354"/>
                <a:gd name="T22" fmla="*/ 306 w 330"/>
                <a:gd name="T23" fmla="*/ 282 h 354"/>
                <a:gd name="T24" fmla="*/ 300 w 330"/>
                <a:gd name="T25" fmla="*/ 282 h 354"/>
                <a:gd name="T26" fmla="*/ 312 w 330"/>
                <a:gd name="T27" fmla="*/ 288 h 354"/>
                <a:gd name="T28" fmla="*/ 306 w 330"/>
                <a:gd name="T29" fmla="*/ 318 h 354"/>
                <a:gd name="T30" fmla="*/ 270 w 330"/>
                <a:gd name="T31" fmla="*/ 318 h 354"/>
                <a:gd name="T32" fmla="*/ 276 w 330"/>
                <a:gd name="T33" fmla="*/ 348 h 354"/>
                <a:gd name="T34" fmla="*/ 270 w 330"/>
                <a:gd name="T35" fmla="*/ 354 h 354"/>
                <a:gd name="T36" fmla="*/ 264 w 330"/>
                <a:gd name="T37" fmla="*/ 336 h 354"/>
                <a:gd name="T38" fmla="*/ 84 w 330"/>
                <a:gd name="T39" fmla="*/ 348 h 354"/>
                <a:gd name="T40" fmla="*/ 72 w 330"/>
                <a:gd name="T41" fmla="*/ 324 h 354"/>
                <a:gd name="T42" fmla="*/ 54 w 330"/>
                <a:gd name="T43" fmla="*/ 258 h 354"/>
                <a:gd name="T44" fmla="*/ 66 w 330"/>
                <a:gd name="T45" fmla="*/ 228 h 354"/>
                <a:gd name="T46" fmla="*/ 42 w 330"/>
                <a:gd name="T47" fmla="*/ 186 h 354"/>
                <a:gd name="T48" fmla="*/ 0 w 330"/>
                <a:gd name="T49" fmla="*/ 24 h 354"/>
                <a:gd name="T50" fmla="*/ 78 w 330"/>
                <a:gd name="T51" fmla="*/ 12 h 354"/>
                <a:gd name="T52" fmla="*/ 78 w 330"/>
                <a:gd name="T53" fmla="*/ 18 h 35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30"/>
                <a:gd name="T82" fmla="*/ 0 h 354"/>
                <a:gd name="T83" fmla="*/ 330 w 330"/>
                <a:gd name="T84" fmla="*/ 354 h 35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30" h="354">
                  <a:moveTo>
                    <a:pt x="78" y="12"/>
                  </a:moveTo>
                  <a:lnTo>
                    <a:pt x="156" y="0"/>
                  </a:lnTo>
                  <a:lnTo>
                    <a:pt x="144" y="24"/>
                  </a:lnTo>
                  <a:lnTo>
                    <a:pt x="174" y="42"/>
                  </a:lnTo>
                  <a:lnTo>
                    <a:pt x="204" y="78"/>
                  </a:lnTo>
                  <a:lnTo>
                    <a:pt x="282" y="138"/>
                  </a:lnTo>
                  <a:lnTo>
                    <a:pt x="312" y="204"/>
                  </a:lnTo>
                  <a:lnTo>
                    <a:pt x="330" y="210"/>
                  </a:lnTo>
                  <a:lnTo>
                    <a:pt x="318" y="234"/>
                  </a:lnTo>
                  <a:lnTo>
                    <a:pt x="318" y="246"/>
                  </a:lnTo>
                  <a:lnTo>
                    <a:pt x="306" y="270"/>
                  </a:lnTo>
                  <a:lnTo>
                    <a:pt x="306" y="282"/>
                  </a:lnTo>
                  <a:lnTo>
                    <a:pt x="300" y="282"/>
                  </a:lnTo>
                  <a:lnTo>
                    <a:pt x="312" y="288"/>
                  </a:lnTo>
                  <a:lnTo>
                    <a:pt x="306" y="318"/>
                  </a:lnTo>
                  <a:lnTo>
                    <a:pt x="270" y="318"/>
                  </a:lnTo>
                  <a:lnTo>
                    <a:pt x="276" y="348"/>
                  </a:lnTo>
                  <a:lnTo>
                    <a:pt x="270" y="354"/>
                  </a:lnTo>
                  <a:lnTo>
                    <a:pt x="264" y="336"/>
                  </a:lnTo>
                  <a:lnTo>
                    <a:pt x="84" y="348"/>
                  </a:lnTo>
                  <a:lnTo>
                    <a:pt x="72" y="324"/>
                  </a:lnTo>
                  <a:lnTo>
                    <a:pt x="54" y="258"/>
                  </a:lnTo>
                  <a:lnTo>
                    <a:pt x="66" y="228"/>
                  </a:lnTo>
                  <a:lnTo>
                    <a:pt x="42" y="186"/>
                  </a:lnTo>
                  <a:lnTo>
                    <a:pt x="0" y="24"/>
                  </a:lnTo>
                  <a:lnTo>
                    <a:pt x="78" y="12"/>
                  </a:lnTo>
                  <a:lnTo>
                    <a:pt x="78" y="18"/>
                  </a:lnTo>
                </a:path>
              </a:pathLst>
            </a:custGeom>
            <a:noFill/>
            <a:ln w="9525">
              <a:solidFill>
                <a:srgbClr val="000000"/>
              </a:solidFill>
              <a:prstDash val="solid"/>
              <a:round/>
              <a:headEnd/>
              <a:tailEnd/>
            </a:ln>
          </p:spPr>
          <p:txBody>
            <a:bodyPr/>
            <a:lstStyle/>
            <a:p>
              <a:endParaRPr lang="en-US"/>
            </a:p>
          </p:txBody>
        </p:sp>
        <p:sp>
          <p:nvSpPr>
            <p:cNvPr id="16413" name="Freeform 154"/>
            <p:cNvSpPr>
              <a:spLocks/>
            </p:cNvSpPr>
            <p:nvPr/>
          </p:nvSpPr>
          <p:spPr bwMode="auto">
            <a:xfrm>
              <a:off x="1911" y="2868"/>
              <a:ext cx="30" cy="36"/>
            </a:xfrm>
            <a:custGeom>
              <a:avLst/>
              <a:gdLst>
                <a:gd name="T0" fmla="*/ 6 w 30"/>
                <a:gd name="T1" fmla="*/ 0 h 36"/>
                <a:gd name="T2" fmla="*/ 6 w 30"/>
                <a:gd name="T3" fmla="*/ 6 h 36"/>
                <a:gd name="T4" fmla="*/ 18 w 30"/>
                <a:gd name="T5" fmla="*/ 6 h 36"/>
                <a:gd name="T6" fmla="*/ 18 w 30"/>
                <a:gd name="T7" fmla="*/ 0 h 36"/>
                <a:gd name="T8" fmla="*/ 24 w 30"/>
                <a:gd name="T9" fmla="*/ 0 h 36"/>
                <a:gd name="T10" fmla="*/ 30 w 30"/>
                <a:gd name="T11" fmla="*/ 12 h 36"/>
                <a:gd name="T12" fmla="*/ 30 w 30"/>
                <a:gd name="T13" fmla="*/ 18 h 36"/>
                <a:gd name="T14" fmla="*/ 24 w 30"/>
                <a:gd name="T15" fmla="*/ 30 h 36"/>
                <a:gd name="T16" fmla="*/ 12 w 30"/>
                <a:gd name="T17" fmla="*/ 36 h 36"/>
                <a:gd name="T18" fmla="*/ 6 w 30"/>
                <a:gd name="T19" fmla="*/ 30 h 36"/>
                <a:gd name="T20" fmla="*/ 0 w 30"/>
                <a:gd name="T21" fmla="*/ 24 h 36"/>
                <a:gd name="T22" fmla="*/ 0 w 30"/>
                <a:gd name="T23" fmla="*/ 12 h 36"/>
                <a:gd name="T24" fmla="*/ 6 w 30"/>
                <a:gd name="T25" fmla="*/ 0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36"/>
                <a:gd name="T41" fmla="*/ 30 w 30"/>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36">
                  <a:moveTo>
                    <a:pt x="6" y="0"/>
                  </a:moveTo>
                  <a:lnTo>
                    <a:pt x="6" y="6"/>
                  </a:lnTo>
                  <a:lnTo>
                    <a:pt x="18" y="6"/>
                  </a:lnTo>
                  <a:lnTo>
                    <a:pt x="18" y="0"/>
                  </a:lnTo>
                  <a:lnTo>
                    <a:pt x="24" y="0"/>
                  </a:lnTo>
                  <a:lnTo>
                    <a:pt x="30" y="12"/>
                  </a:lnTo>
                  <a:lnTo>
                    <a:pt x="30" y="18"/>
                  </a:lnTo>
                  <a:lnTo>
                    <a:pt x="24" y="30"/>
                  </a:lnTo>
                  <a:lnTo>
                    <a:pt x="12" y="36"/>
                  </a:lnTo>
                  <a:lnTo>
                    <a:pt x="6" y="30"/>
                  </a:lnTo>
                  <a:lnTo>
                    <a:pt x="0" y="24"/>
                  </a:lnTo>
                  <a:lnTo>
                    <a:pt x="0" y="12"/>
                  </a:lnTo>
                  <a:lnTo>
                    <a:pt x="6" y="0"/>
                  </a:lnTo>
                  <a:close/>
                </a:path>
              </a:pathLst>
            </a:custGeom>
            <a:solidFill>
              <a:srgbClr val="FF4500"/>
            </a:solidFill>
            <a:ln w="9525">
              <a:solidFill>
                <a:srgbClr val="FF4500"/>
              </a:solidFill>
              <a:prstDash val="solid"/>
              <a:round/>
              <a:headEnd/>
              <a:tailEnd/>
            </a:ln>
          </p:spPr>
          <p:txBody>
            <a:bodyPr/>
            <a:lstStyle/>
            <a:p>
              <a:endParaRPr lang="en-US"/>
            </a:p>
          </p:txBody>
        </p:sp>
        <p:sp>
          <p:nvSpPr>
            <p:cNvPr id="16414" name="Freeform 155"/>
            <p:cNvSpPr>
              <a:spLocks/>
            </p:cNvSpPr>
            <p:nvPr/>
          </p:nvSpPr>
          <p:spPr bwMode="auto">
            <a:xfrm>
              <a:off x="1911" y="2868"/>
              <a:ext cx="30" cy="36"/>
            </a:xfrm>
            <a:custGeom>
              <a:avLst/>
              <a:gdLst>
                <a:gd name="T0" fmla="*/ 6 w 30"/>
                <a:gd name="T1" fmla="*/ 0 h 36"/>
                <a:gd name="T2" fmla="*/ 6 w 30"/>
                <a:gd name="T3" fmla="*/ 6 h 36"/>
                <a:gd name="T4" fmla="*/ 18 w 30"/>
                <a:gd name="T5" fmla="*/ 6 h 36"/>
                <a:gd name="T6" fmla="*/ 18 w 30"/>
                <a:gd name="T7" fmla="*/ 0 h 36"/>
                <a:gd name="T8" fmla="*/ 24 w 30"/>
                <a:gd name="T9" fmla="*/ 0 h 36"/>
                <a:gd name="T10" fmla="*/ 30 w 30"/>
                <a:gd name="T11" fmla="*/ 12 h 36"/>
                <a:gd name="T12" fmla="*/ 30 w 30"/>
                <a:gd name="T13" fmla="*/ 18 h 36"/>
                <a:gd name="T14" fmla="*/ 24 w 30"/>
                <a:gd name="T15" fmla="*/ 30 h 36"/>
                <a:gd name="T16" fmla="*/ 12 w 30"/>
                <a:gd name="T17" fmla="*/ 36 h 36"/>
                <a:gd name="T18" fmla="*/ 6 w 30"/>
                <a:gd name="T19" fmla="*/ 30 h 36"/>
                <a:gd name="T20" fmla="*/ 0 w 30"/>
                <a:gd name="T21" fmla="*/ 24 h 36"/>
                <a:gd name="T22" fmla="*/ 0 w 30"/>
                <a:gd name="T23" fmla="*/ 12 h 36"/>
                <a:gd name="T24" fmla="*/ 6 w 30"/>
                <a:gd name="T25" fmla="*/ 0 h 36"/>
                <a:gd name="T26" fmla="*/ 6 w 30"/>
                <a:gd name="T27" fmla="*/ 6 h 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36"/>
                <a:gd name="T44" fmla="*/ 30 w 30"/>
                <a:gd name="T45" fmla="*/ 36 h 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36">
                  <a:moveTo>
                    <a:pt x="6" y="0"/>
                  </a:moveTo>
                  <a:lnTo>
                    <a:pt x="6" y="6"/>
                  </a:lnTo>
                  <a:lnTo>
                    <a:pt x="18" y="6"/>
                  </a:lnTo>
                  <a:lnTo>
                    <a:pt x="18" y="0"/>
                  </a:lnTo>
                  <a:lnTo>
                    <a:pt x="24" y="0"/>
                  </a:lnTo>
                  <a:lnTo>
                    <a:pt x="30" y="12"/>
                  </a:lnTo>
                  <a:lnTo>
                    <a:pt x="30" y="18"/>
                  </a:lnTo>
                  <a:lnTo>
                    <a:pt x="24" y="30"/>
                  </a:lnTo>
                  <a:lnTo>
                    <a:pt x="12" y="36"/>
                  </a:lnTo>
                  <a:lnTo>
                    <a:pt x="6" y="30"/>
                  </a:lnTo>
                  <a:lnTo>
                    <a:pt x="0" y="24"/>
                  </a:lnTo>
                  <a:lnTo>
                    <a:pt x="0" y="12"/>
                  </a:lnTo>
                  <a:lnTo>
                    <a:pt x="6" y="0"/>
                  </a:lnTo>
                  <a:lnTo>
                    <a:pt x="6" y="6"/>
                  </a:lnTo>
                </a:path>
              </a:pathLst>
            </a:custGeom>
            <a:noFill/>
            <a:ln w="9525">
              <a:solidFill>
                <a:srgbClr val="000000"/>
              </a:solidFill>
              <a:prstDash val="solid"/>
              <a:round/>
              <a:headEnd/>
              <a:tailEnd/>
            </a:ln>
          </p:spPr>
          <p:txBody>
            <a:bodyPr/>
            <a:lstStyle/>
            <a:p>
              <a:endParaRPr lang="en-US"/>
            </a:p>
          </p:txBody>
        </p:sp>
        <p:sp>
          <p:nvSpPr>
            <p:cNvPr id="16415" name="Freeform 156"/>
            <p:cNvSpPr>
              <a:spLocks/>
            </p:cNvSpPr>
            <p:nvPr/>
          </p:nvSpPr>
          <p:spPr bwMode="auto">
            <a:xfrm>
              <a:off x="2013" y="2922"/>
              <a:ext cx="30" cy="30"/>
            </a:xfrm>
            <a:custGeom>
              <a:avLst/>
              <a:gdLst>
                <a:gd name="T0" fmla="*/ 0 w 30"/>
                <a:gd name="T1" fmla="*/ 12 h 30"/>
                <a:gd name="T2" fmla="*/ 0 w 30"/>
                <a:gd name="T3" fmla="*/ 6 h 30"/>
                <a:gd name="T4" fmla="*/ 6 w 30"/>
                <a:gd name="T5" fmla="*/ 0 h 30"/>
                <a:gd name="T6" fmla="*/ 12 w 30"/>
                <a:gd name="T7" fmla="*/ 6 h 30"/>
                <a:gd name="T8" fmla="*/ 24 w 30"/>
                <a:gd name="T9" fmla="*/ 18 h 30"/>
                <a:gd name="T10" fmla="*/ 30 w 30"/>
                <a:gd name="T11" fmla="*/ 24 h 30"/>
                <a:gd name="T12" fmla="*/ 18 w 30"/>
                <a:gd name="T13" fmla="*/ 24 h 30"/>
                <a:gd name="T14" fmla="*/ 12 w 30"/>
                <a:gd name="T15" fmla="*/ 30 h 30"/>
                <a:gd name="T16" fmla="*/ 6 w 30"/>
                <a:gd name="T17" fmla="*/ 24 h 30"/>
                <a:gd name="T18" fmla="*/ 0 w 30"/>
                <a:gd name="T19" fmla="*/ 12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30"/>
                <a:gd name="T32" fmla="*/ 30 w 30"/>
                <a:gd name="T33" fmla="*/ 30 h 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30">
                  <a:moveTo>
                    <a:pt x="0" y="12"/>
                  </a:moveTo>
                  <a:lnTo>
                    <a:pt x="0" y="6"/>
                  </a:lnTo>
                  <a:lnTo>
                    <a:pt x="6" y="0"/>
                  </a:lnTo>
                  <a:lnTo>
                    <a:pt x="12" y="6"/>
                  </a:lnTo>
                  <a:lnTo>
                    <a:pt x="24" y="18"/>
                  </a:lnTo>
                  <a:lnTo>
                    <a:pt x="30" y="24"/>
                  </a:lnTo>
                  <a:lnTo>
                    <a:pt x="18" y="24"/>
                  </a:lnTo>
                  <a:lnTo>
                    <a:pt x="12" y="30"/>
                  </a:lnTo>
                  <a:lnTo>
                    <a:pt x="6" y="24"/>
                  </a:lnTo>
                  <a:lnTo>
                    <a:pt x="0" y="12"/>
                  </a:lnTo>
                  <a:close/>
                </a:path>
              </a:pathLst>
            </a:custGeom>
            <a:solidFill>
              <a:srgbClr val="FF4500"/>
            </a:solidFill>
            <a:ln w="9525">
              <a:solidFill>
                <a:srgbClr val="FF4500"/>
              </a:solidFill>
              <a:prstDash val="solid"/>
              <a:round/>
              <a:headEnd/>
              <a:tailEnd/>
            </a:ln>
          </p:spPr>
          <p:txBody>
            <a:bodyPr/>
            <a:lstStyle/>
            <a:p>
              <a:endParaRPr lang="en-US"/>
            </a:p>
          </p:txBody>
        </p:sp>
        <p:sp>
          <p:nvSpPr>
            <p:cNvPr id="16416" name="Freeform 157"/>
            <p:cNvSpPr>
              <a:spLocks/>
            </p:cNvSpPr>
            <p:nvPr/>
          </p:nvSpPr>
          <p:spPr bwMode="auto">
            <a:xfrm>
              <a:off x="2013" y="2922"/>
              <a:ext cx="30" cy="30"/>
            </a:xfrm>
            <a:custGeom>
              <a:avLst/>
              <a:gdLst>
                <a:gd name="T0" fmla="*/ 0 w 30"/>
                <a:gd name="T1" fmla="*/ 12 h 30"/>
                <a:gd name="T2" fmla="*/ 0 w 30"/>
                <a:gd name="T3" fmla="*/ 6 h 30"/>
                <a:gd name="T4" fmla="*/ 6 w 30"/>
                <a:gd name="T5" fmla="*/ 0 h 30"/>
                <a:gd name="T6" fmla="*/ 12 w 30"/>
                <a:gd name="T7" fmla="*/ 6 h 30"/>
                <a:gd name="T8" fmla="*/ 24 w 30"/>
                <a:gd name="T9" fmla="*/ 18 h 30"/>
                <a:gd name="T10" fmla="*/ 30 w 30"/>
                <a:gd name="T11" fmla="*/ 24 h 30"/>
                <a:gd name="T12" fmla="*/ 18 w 30"/>
                <a:gd name="T13" fmla="*/ 24 h 30"/>
                <a:gd name="T14" fmla="*/ 12 w 30"/>
                <a:gd name="T15" fmla="*/ 30 h 30"/>
                <a:gd name="T16" fmla="*/ 6 w 30"/>
                <a:gd name="T17" fmla="*/ 24 h 30"/>
                <a:gd name="T18" fmla="*/ 0 w 30"/>
                <a:gd name="T19" fmla="*/ 12 h 30"/>
                <a:gd name="T20" fmla="*/ 0 w 30"/>
                <a:gd name="T21" fmla="*/ 18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30"/>
                <a:gd name="T35" fmla="*/ 30 w 30"/>
                <a:gd name="T36" fmla="*/ 30 h 3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30">
                  <a:moveTo>
                    <a:pt x="0" y="12"/>
                  </a:moveTo>
                  <a:lnTo>
                    <a:pt x="0" y="6"/>
                  </a:lnTo>
                  <a:lnTo>
                    <a:pt x="6" y="0"/>
                  </a:lnTo>
                  <a:lnTo>
                    <a:pt x="12" y="6"/>
                  </a:lnTo>
                  <a:lnTo>
                    <a:pt x="24" y="18"/>
                  </a:lnTo>
                  <a:lnTo>
                    <a:pt x="30" y="24"/>
                  </a:lnTo>
                  <a:lnTo>
                    <a:pt x="18" y="24"/>
                  </a:lnTo>
                  <a:lnTo>
                    <a:pt x="12" y="30"/>
                  </a:lnTo>
                  <a:lnTo>
                    <a:pt x="6" y="24"/>
                  </a:lnTo>
                  <a:lnTo>
                    <a:pt x="0" y="12"/>
                  </a:lnTo>
                  <a:lnTo>
                    <a:pt x="0" y="18"/>
                  </a:lnTo>
                </a:path>
              </a:pathLst>
            </a:custGeom>
            <a:noFill/>
            <a:ln w="9525">
              <a:solidFill>
                <a:srgbClr val="000000"/>
              </a:solidFill>
              <a:prstDash val="solid"/>
              <a:round/>
              <a:headEnd/>
              <a:tailEnd/>
            </a:ln>
          </p:spPr>
          <p:txBody>
            <a:bodyPr/>
            <a:lstStyle/>
            <a:p>
              <a:endParaRPr lang="en-US"/>
            </a:p>
          </p:txBody>
        </p:sp>
        <p:sp>
          <p:nvSpPr>
            <p:cNvPr id="16417" name="Freeform 158"/>
            <p:cNvSpPr>
              <a:spLocks/>
            </p:cNvSpPr>
            <p:nvPr/>
          </p:nvSpPr>
          <p:spPr bwMode="auto">
            <a:xfrm>
              <a:off x="2067" y="2958"/>
              <a:ext cx="36" cy="12"/>
            </a:xfrm>
            <a:custGeom>
              <a:avLst/>
              <a:gdLst>
                <a:gd name="T0" fmla="*/ 0 w 36"/>
                <a:gd name="T1" fmla="*/ 6 h 12"/>
                <a:gd name="T2" fmla="*/ 24 w 36"/>
                <a:gd name="T3" fmla="*/ 6 h 12"/>
                <a:gd name="T4" fmla="*/ 30 w 36"/>
                <a:gd name="T5" fmla="*/ 0 h 12"/>
                <a:gd name="T6" fmla="*/ 36 w 36"/>
                <a:gd name="T7" fmla="*/ 0 h 12"/>
                <a:gd name="T8" fmla="*/ 36 w 36"/>
                <a:gd name="T9" fmla="*/ 12 h 12"/>
                <a:gd name="T10" fmla="*/ 6 w 36"/>
                <a:gd name="T11" fmla="*/ 12 h 12"/>
                <a:gd name="T12" fmla="*/ 0 w 36"/>
                <a:gd name="T13" fmla="*/ 6 h 12"/>
                <a:gd name="T14" fmla="*/ 0 60000 65536"/>
                <a:gd name="T15" fmla="*/ 0 60000 65536"/>
                <a:gd name="T16" fmla="*/ 0 60000 65536"/>
                <a:gd name="T17" fmla="*/ 0 60000 65536"/>
                <a:gd name="T18" fmla="*/ 0 60000 65536"/>
                <a:gd name="T19" fmla="*/ 0 60000 65536"/>
                <a:gd name="T20" fmla="*/ 0 60000 65536"/>
                <a:gd name="T21" fmla="*/ 0 w 36"/>
                <a:gd name="T22" fmla="*/ 0 h 12"/>
                <a:gd name="T23" fmla="*/ 36 w 36"/>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 h="12">
                  <a:moveTo>
                    <a:pt x="0" y="6"/>
                  </a:moveTo>
                  <a:lnTo>
                    <a:pt x="24" y="6"/>
                  </a:lnTo>
                  <a:lnTo>
                    <a:pt x="30" y="0"/>
                  </a:lnTo>
                  <a:lnTo>
                    <a:pt x="36" y="0"/>
                  </a:lnTo>
                  <a:lnTo>
                    <a:pt x="36" y="12"/>
                  </a:lnTo>
                  <a:lnTo>
                    <a:pt x="6" y="12"/>
                  </a:lnTo>
                  <a:lnTo>
                    <a:pt x="0" y="6"/>
                  </a:lnTo>
                  <a:close/>
                </a:path>
              </a:pathLst>
            </a:custGeom>
            <a:solidFill>
              <a:srgbClr val="FF4500"/>
            </a:solidFill>
            <a:ln w="9525">
              <a:solidFill>
                <a:srgbClr val="FF4500"/>
              </a:solidFill>
              <a:prstDash val="solid"/>
              <a:round/>
              <a:headEnd/>
              <a:tailEnd/>
            </a:ln>
          </p:spPr>
          <p:txBody>
            <a:bodyPr/>
            <a:lstStyle/>
            <a:p>
              <a:endParaRPr lang="en-US"/>
            </a:p>
          </p:txBody>
        </p:sp>
        <p:sp>
          <p:nvSpPr>
            <p:cNvPr id="16418" name="Freeform 159"/>
            <p:cNvSpPr>
              <a:spLocks/>
            </p:cNvSpPr>
            <p:nvPr/>
          </p:nvSpPr>
          <p:spPr bwMode="auto">
            <a:xfrm>
              <a:off x="2067" y="2958"/>
              <a:ext cx="36" cy="12"/>
            </a:xfrm>
            <a:custGeom>
              <a:avLst/>
              <a:gdLst>
                <a:gd name="T0" fmla="*/ 0 w 36"/>
                <a:gd name="T1" fmla="*/ 6 h 12"/>
                <a:gd name="T2" fmla="*/ 24 w 36"/>
                <a:gd name="T3" fmla="*/ 6 h 12"/>
                <a:gd name="T4" fmla="*/ 30 w 36"/>
                <a:gd name="T5" fmla="*/ 0 h 12"/>
                <a:gd name="T6" fmla="*/ 36 w 36"/>
                <a:gd name="T7" fmla="*/ 0 h 12"/>
                <a:gd name="T8" fmla="*/ 36 w 36"/>
                <a:gd name="T9" fmla="*/ 12 h 12"/>
                <a:gd name="T10" fmla="*/ 6 w 36"/>
                <a:gd name="T11" fmla="*/ 12 h 12"/>
                <a:gd name="T12" fmla="*/ 0 w 36"/>
                <a:gd name="T13" fmla="*/ 6 h 12"/>
                <a:gd name="T14" fmla="*/ 0 w 36"/>
                <a:gd name="T15" fmla="*/ 12 h 12"/>
                <a:gd name="T16" fmla="*/ 0 60000 65536"/>
                <a:gd name="T17" fmla="*/ 0 60000 65536"/>
                <a:gd name="T18" fmla="*/ 0 60000 65536"/>
                <a:gd name="T19" fmla="*/ 0 60000 65536"/>
                <a:gd name="T20" fmla="*/ 0 60000 65536"/>
                <a:gd name="T21" fmla="*/ 0 60000 65536"/>
                <a:gd name="T22" fmla="*/ 0 60000 65536"/>
                <a:gd name="T23" fmla="*/ 0 60000 65536"/>
                <a:gd name="T24" fmla="*/ 0 w 36"/>
                <a:gd name="T25" fmla="*/ 0 h 12"/>
                <a:gd name="T26" fmla="*/ 36 w 36"/>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6" h="12">
                  <a:moveTo>
                    <a:pt x="0" y="6"/>
                  </a:moveTo>
                  <a:lnTo>
                    <a:pt x="24" y="6"/>
                  </a:lnTo>
                  <a:lnTo>
                    <a:pt x="30" y="0"/>
                  </a:lnTo>
                  <a:lnTo>
                    <a:pt x="36" y="0"/>
                  </a:lnTo>
                  <a:lnTo>
                    <a:pt x="36" y="12"/>
                  </a:lnTo>
                  <a:lnTo>
                    <a:pt x="6"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16419" name="Freeform 160"/>
            <p:cNvSpPr>
              <a:spLocks/>
            </p:cNvSpPr>
            <p:nvPr/>
          </p:nvSpPr>
          <p:spPr bwMode="auto">
            <a:xfrm>
              <a:off x="2109" y="2976"/>
              <a:ext cx="42" cy="36"/>
            </a:xfrm>
            <a:custGeom>
              <a:avLst/>
              <a:gdLst>
                <a:gd name="T0" fmla="*/ 18 w 42"/>
                <a:gd name="T1" fmla="*/ 6 h 36"/>
                <a:gd name="T2" fmla="*/ 24 w 42"/>
                <a:gd name="T3" fmla="*/ 6 h 36"/>
                <a:gd name="T4" fmla="*/ 30 w 42"/>
                <a:gd name="T5" fmla="*/ 12 h 36"/>
                <a:gd name="T6" fmla="*/ 42 w 42"/>
                <a:gd name="T7" fmla="*/ 18 h 36"/>
                <a:gd name="T8" fmla="*/ 42 w 42"/>
                <a:gd name="T9" fmla="*/ 30 h 36"/>
                <a:gd name="T10" fmla="*/ 30 w 42"/>
                <a:gd name="T11" fmla="*/ 36 h 36"/>
                <a:gd name="T12" fmla="*/ 18 w 42"/>
                <a:gd name="T13" fmla="*/ 36 h 36"/>
                <a:gd name="T14" fmla="*/ 18 w 42"/>
                <a:gd name="T15" fmla="*/ 24 h 36"/>
                <a:gd name="T16" fmla="*/ 12 w 42"/>
                <a:gd name="T17" fmla="*/ 18 h 36"/>
                <a:gd name="T18" fmla="*/ 6 w 42"/>
                <a:gd name="T19" fmla="*/ 12 h 36"/>
                <a:gd name="T20" fmla="*/ 0 w 42"/>
                <a:gd name="T21" fmla="*/ 6 h 36"/>
                <a:gd name="T22" fmla="*/ 0 w 42"/>
                <a:gd name="T23" fmla="*/ 0 h 36"/>
                <a:gd name="T24" fmla="*/ 6 w 42"/>
                <a:gd name="T25" fmla="*/ 0 h 36"/>
                <a:gd name="T26" fmla="*/ 18 w 42"/>
                <a:gd name="T27" fmla="*/ 6 h 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2"/>
                <a:gd name="T43" fmla="*/ 0 h 36"/>
                <a:gd name="T44" fmla="*/ 42 w 42"/>
                <a:gd name="T45" fmla="*/ 36 h 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2" h="36">
                  <a:moveTo>
                    <a:pt x="18" y="6"/>
                  </a:moveTo>
                  <a:lnTo>
                    <a:pt x="24" y="6"/>
                  </a:lnTo>
                  <a:lnTo>
                    <a:pt x="30" y="12"/>
                  </a:lnTo>
                  <a:lnTo>
                    <a:pt x="42" y="18"/>
                  </a:lnTo>
                  <a:lnTo>
                    <a:pt x="42" y="30"/>
                  </a:lnTo>
                  <a:lnTo>
                    <a:pt x="30" y="36"/>
                  </a:lnTo>
                  <a:lnTo>
                    <a:pt x="18" y="36"/>
                  </a:lnTo>
                  <a:lnTo>
                    <a:pt x="18" y="24"/>
                  </a:lnTo>
                  <a:lnTo>
                    <a:pt x="12" y="18"/>
                  </a:lnTo>
                  <a:lnTo>
                    <a:pt x="6" y="12"/>
                  </a:lnTo>
                  <a:lnTo>
                    <a:pt x="0" y="6"/>
                  </a:lnTo>
                  <a:lnTo>
                    <a:pt x="0" y="0"/>
                  </a:lnTo>
                  <a:lnTo>
                    <a:pt x="6" y="0"/>
                  </a:lnTo>
                  <a:lnTo>
                    <a:pt x="18" y="6"/>
                  </a:lnTo>
                  <a:close/>
                </a:path>
              </a:pathLst>
            </a:custGeom>
            <a:solidFill>
              <a:srgbClr val="FF4500"/>
            </a:solidFill>
            <a:ln w="9525">
              <a:solidFill>
                <a:srgbClr val="FF4500"/>
              </a:solidFill>
              <a:prstDash val="solid"/>
              <a:round/>
              <a:headEnd/>
              <a:tailEnd/>
            </a:ln>
          </p:spPr>
          <p:txBody>
            <a:bodyPr/>
            <a:lstStyle/>
            <a:p>
              <a:endParaRPr lang="en-US"/>
            </a:p>
          </p:txBody>
        </p:sp>
        <p:sp>
          <p:nvSpPr>
            <p:cNvPr id="16420" name="Freeform 161"/>
            <p:cNvSpPr>
              <a:spLocks/>
            </p:cNvSpPr>
            <p:nvPr/>
          </p:nvSpPr>
          <p:spPr bwMode="auto">
            <a:xfrm>
              <a:off x="2109" y="2976"/>
              <a:ext cx="42" cy="36"/>
            </a:xfrm>
            <a:custGeom>
              <a:avLst/>
              <a:gdLst>
                <a:gd name="T0" fmla="*/ 18 w 42"/>
                <a:gd name="T1" fmla="*/ 6 h 36"/>
                <a:gd name="T2" fmla="*/ 24 w 42"/>
                <a:gd name="T3" fmla="*/ 6 h 36"/>
                <a:gd name="T4" fmla="*/ 30 w 42"/>
                <a:gd name="T5" fmla="*/ 12 h 36"/>
                <a:gd name="T6" fmla="*/ 42 w 42"/>
                <a:gd name="T7" fmla="*/ 18 h 36"/>
                <a:gd name="T8" fmla="*/ 42 w 42"/>
                <a:gd name="T9" fmla="*/ 30 h 36"/>
                <a:gd name="T10" fmla="*/ 30 w 42"/>
                <a:gd name="T11" fmla="*/ 36 h 36"/>
                <a:gd name="T12" fmla="*/ 18 w 42"/>
                <a:gd name="T13" fmla="*/ 36 h 36"/>
                <a:gd name="T14" fmla="*/ 18 w 42"/>
                <a:gd name="T15" fmla="*/ 24 h 36"/>
                <a:gd name="T16" fmla="*/ 12 w 42"/>
                <a:gd name="T17" fmla="*/ 18 h 36"/>
                <a:gd name="T18" fmla="*/ 6 w 42"/>
                <a:gd name="T19" fmla="*/ 12 h 36"/>
                <a:gd name="T20" fmla="*/ 0 w 42"/>
                <a:gd name="T21" fmla="*/ 6 h 36"/>
                <a:gd name="T22" fmla="*/ 0 w 42"/>
                <a:gd name="T23" fmla="*/ 0 h 36"/>
                <a:gd name="T24" fmla="*/ 6 w 42"/>
                <a:gd name="T25" fmla="*/ 0 h 36"/>
                <a:gd name="T26" fmla="*/ 18 w 42"/>
                <a:gd name="T27" fmla="*/ 6 h 36"/>
                <a:gd name="T28" fmla="*/ 18 w 42"/>
                <a:gd name="T29" fmla="*/ 12 h 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
                <a:gd name="T46" fmla="*/ 0 h 36"/>
                <a:gd name="T47" fmla="*/ 42 w 42"/>
                <a:gd name="T48" fmla="*/ 36 h 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 h="36">
                  <a:moveTo>
                    <a:pt x="18" y="6"/>
                  </a:moveTo>
                  <a:lnTo>
                    <a:pt x="24" y="6"/>
                  </a:lnTo>
                  <a:lnTo>
                    <a:pt x="30" y="12"/>
                  </a:lnTo>
                  <a:lnTo>
                    <a:pt x="42" y="18"/>
                  </a:lnTo>
                  <a:lnTo>
                    <a:pt x="42" y="30"/>
                  </a:lnTo>
                  <a:lnTo>
                    <a:pt x="30" y="36"/>
                  </a:lnTo>
                  <a:lnTo>
                    <a:pt x="18" y="36"/>
                  </a:lnTo>
                  <a:lnTo>
                    <a:pt x="18" y="24"/>
                  </a:lnTo>
                  <a:lnTo>
                    <a:pt x="12" y="18"/>
                  </a:lnTo>
                  <a:lnTo>
                    <a:pt x="6" y="12"/>
                  </a:lnTo>
                  <a:lnTo>
                    <a:pt x="0" y="6"/>
                  </a:lnTo>
                  <a:lnTo>
                    <a:pt x="0" y="0"/>
                  </a:lnTo>
                  <a:lnTo>
                    <a:pt x="6" y="0"/>
                  </a:lnTo>
                  <a:lnTo>
                    <a:pt x="18" y="6"/>
                  </a:lnTo>
                  <a:lnTo>
                    <a:pt x="18" y="12"/>
                  </a:lnTo>
                </a:path>
              </a:pathLst>
            </a:custGeom>
            <a:noFill/>
            <a:ln w="9525">
              <a:solidFill>
                <a:srgbClr val="000000"/>
              </a:solidFill>
              <a:prstDash val="solid"/>
              <a:round/>
              <a:headEnd/>
              <a:tailEnd/>
            </a:ln>
          </p:spPr>
          <p:txBody>
            <a:bodyPr/>
            <a:lstStyle/>
            <a:p>
              <a:endParaRPr lang="en-US"/>
            </a:p>
          </p:txBody>
        </p:sp>
        <p:sp>
          <p:nvSpPr>
            <p:cNvPr id="16421" name="Freeform 162"/>
            <p:cNvSpPr>
              <a:spLocks/>
            </p:cNvSpPr>
            <p:nvPr/>
          </p:nvSpPr>
          <p:spPr bwMode="auto">
            <a:xfrm>
              <a:off x="2157" y="3048"/>
              <a:ext cx="78" cy="108"/>
            </a:xfrm>
            <a:custGeom>
              <a:avLst/>
              <a:gdLst>
                <a:gd name="T0" fmla="*/ 6 w 78"/>
                <a:gd name="T1" fmla="*/ 0 h 108"/>
                <a:gd name="T2" fmla="*/ 12 w 78"/>
                <a:gd name="T3" fmla="*/ 0 h 108"/>
                <a:gd name="T4" fmla="*/ 18 w 78"/>
                <a:gd name="T5" fmla="*/ 6 h 108"/>
                <a:gd name="T6" fmla="*/ 30 w 78"/>
                <a:gd name="T7" fmla="*/ 6 h 108"/>
                <a:gd name="T8" fmla="*/ 36 w 78"/>
                <a:gd name="T9" fmla="*/ 12 h 108"/>
                <a:gd name="T10" fmla="*/ 48 w 78"/>
                <a:gd name="T11" fmla="*/ 12 h 108"/>
                <a:gd name="T12" fmla="*/ 48 w 78"/>
                <a:gd name="T13" fmla="*/ 18 h 108"/>
                <a:gd name="T14" fmla="*/ 54 w 78"/>
                <a:gd name="T15" fmla="*/ 24 h 108"/>
                <a:gd name="T16" fmla="*/ 54 w 78"/>
                <a:gd name="T17" fmla="*/ 30 h 108"/>
                <a:gd name="T18" fmla="*/ 60 w 78"/>
                <a:gd name="T19" fmla="*/ 36 h 108"/>
                <a:gd name="T20" fmla="*/ 66 w 78"/>
                <a:gd name="T21" fmla="*/ 42 h 108"/>
                <a:gd name="T22" fmla="*/ 72 w 78"/>
                <a:gd name="T23" fmla="*/ 48 h 108"/>
                <a:gd name="T24" fmla="*/ 78 w 78"/>
                <a:gd name="T25" fmla="*/ 60 h 108"/>
                <a:gd name="T26" fmla="*/ 72 w 78"/>
                <a:gd name="T27" fmla="*/ 72 h 108"/>
                <a:gd name="T28" fmla="*/ 54 w 78"/>
                <a:gd name="T29" fmla="*/ 72 h 108"/>
                <a:gd name="T30" fmla="*/ 42 w 78"/>
                <a:gd name="T31" fmla="*/ 78 h 108"/>
                <a:gd name="T32" fmla="*/ 36 w 78"/>
                <a:gd name="T33" fmla="*/ 84 h 108"/>
                <a:gd name="T34" fmla="*/ 30 w 78"/>
                <a:gd name="T35" fmla="*/ 96 h 108"/>
                <a:gd name="T36" fmla="*/ 30 w 78"/>
                <a:gd name="T37" fmla="*/ 102 h 108"/>
                <a:gd name="T38" fmla="*/ 24 w 78"/>
                <a:gd name="T39" fmla="*/ 108 h 108"/>
                <a:gd name="T40" fmla="*/ 12 w 78"/>
                <a:gd name="T41" fmla="*/ 102 h 108"/>
                <a:gd name="T42" fmla="*/ 6 w 78"/>
                <a:gd name="T43" fmla="*/ 90 h 108"/>
                <a:gd name="T44" fmla="*/ 6 w 78"/>
                <a:gd name="T45" fmla="*/ 60 h 108"/>
                <a:gd name="T46" fmla="*/ 0 w 78"/>
                <a:gd name="T47" fmla="*/ 48 h 108"/>
                <a:gd name="T48" fmla="*/ 0 w 78"/>
                <a:gd name="T49" fmla="*/ 36 h 108"/>
                <a:gd name="T50" fmla="*/ 6 w 78"/>
                <a:gd name="T51" fmla="*/ 18 h 108"/>
                <a:gd name="T52" fmla="*/ 6 w 78"/>
                <a:gd name="T53" fmla="*/ 0 h 10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78"/>
                <a:gd name="T82" fmla="*/ 0 h 108"/>
                <a:gd name="T83" fmla="*/ 78 w 78"/>
                <a:gd name="T84" fmla="*/ 108 h 10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78" h="108">
                  <a:moveTo>
                    <a:pt x="6" y="0"/>
                  </a:moveTo>
                  <a:lnTo>
                    <a:pt x="12" y="0"/>
                  </a:lnTo>
                  <a:lnTo>
                    <a:pt x="18" y="6"/>
                  </a:lnTo>
                  <a:lnTo>
                    <a:pt x="30" y="6"/>
                  </a:lnTo>
                  <a:lnTo>
                    <a:pt x="36" y="12"/>
                  </a:lnTo>
                  <a:lnTo>
                    <a:pt x="48" y="12"/>
                  </a:lnTo>
                  <a:lnTo>
                    <a:pt x="48" y="18"/>
                  </a:lnTo>
                  <a:lnTo>
                    <a:pt x="54" y="24"/>
                  </a:lnTo>
                  <a:lnTo>
                    <a:pt x="54" y="30"/>
                  </a:lnTo>
                  <a:lnTo>
                    <a:pt x="60" y="36"/>
                  </a:lnTo>
                  <a:lnTo>
                    <a:pt x="66" y="42"/>
                  </a:lnTo>
                  <a:lnTo>
                    <a:pt x="72" y="48"/>
                  </a:lnTo>
                  <a:lnTo>
                    <a:pt x="78" y="60"/>
                  </a:lnTo>
                  <a:lnTo>
                    <a:pt x="72" y="72"/>
                  </a:lnTo>
                  <a:lnTo>
                    <a:pt x="54" y="72"/>
                  </a:lnTo>
                  <a:lnTo>
                    <a:pt x="42" y="78"/>
                  </a:lnTo>
                  <a:lnTo>
                    <a:pt x="36" y="84"/>
                  </a:lnTo>
                  <a:lnTo>
                    <a:pt x="30" y="96"/>
                  </a:lnTo>
                  <a:lnTo>
                    <a:pt x="30" y="102"/>
                  </a:lnTo>
                  <a:lnTo>
                    <a:pt x="24" y="108"/>
                  </a:lnTo>
                  <a:lnTo>
                    <a:pt x="12" y="102"/>
                  </a:lnTo>
                  <a:lnTo>
                    <a:pt x="6" y="90"/>
                  </a:lnTo>
                  <a:lnTo>
                    <a:pt x="6" y="60"/>
                  </a:lnTo>
                  <a:lnTo>
                    <a:pt x="0" y="48"/>
                  </a:lnTo>
                  <a:lnTo>
                    <a:pt x="0" y="36"/>
                  </a:lnTo>
                  <a:lnTo>
                    <a:pt x="6" y="18"/>
                  </a:lnTo>
                  <a:lnTo>
                    <a:pt x="6" y="0"/>
                  </a:lnTo>
                  <a:close/>
                </a:path>
              </a:pathLst>
            </a:custGeom>
            <a:solidFill>
              <a:srgbClr val="FF4500"/>
            </a:solidFill>
            <a:ln w="9525">
              <a:solidFill>
                <a:srgbClr val="FF4500"/>
              </a:solidFill>
              <a:prstDash val="solid"/>
              <a:round/>
              <a:headEnd/>
              <a:tailEnd/>
            </a:ln>
          </p:spPr>
          <p:txBody>
            <a:bodyPr/>
            <a:lstStyle/>
            <a:p>
              <a:endParaRPr lang="en-US"/>
            </a:p>
          </p:txBody>
        </p:sp>
        <p:sp>
          <p:nvSpPr>
            <p:cNvPr id="16422" name="Freeform 163"/>
            <p:cNvSpPr>
              <a:spLocks/>
            </p:cNvSpPr>
            <p:nvPr/>
          </p:nvSpPr>
          <p:spPr bwMode="auto">
            <a:xfrm>
              <a:off x="2157" y="3048"/>
              <a:ext cx="78" cy="108"/>
            </a:xfrm>
            <a:custGeom>
              <a:avLst/>
              <a:gdLst>
                <a:gd name="T0" fmla="*/ 6 w 78"/>
                <a:gd name="T1" fmla="*/ 0 h 108"/>
                <a:gd name="T2" fmla="*/ 12 w 78"/>
                <a:gd name="T3" fmla="*/ 0 h 108"/>
                <a:gd name="T4" fmla="*/ 18 w 78"/>
                <a:gd name="T5" fmla="*/ 6 h 108"/>
                <a:gd name="T6" fmla="*/ 30 w 78"/>
                <a:gd name="T7" fmla="*/ 6 h 108"/>
                <a:gd name="T8" fmla="*/ 36 w 78"/>
                <a:gd name="T9" fmla="*/ 12 h 108"/>
                <a:gd name="T10" fmla="*/ 48 w 78"/>
                <a:gd name="T11" fmla="*/ 12 h 108"/>
                <a:gd name="T12" fmla="*/ 48 w 78"/>
                <a:gd name="T13" fmla="*/ 18 h 108"/>
                <a:gd name="T14" fmla="*/ 54 w 78"/>
                <a:gd name="T15" fmla="*/ 24 h 108"/>
                <a:gd name="T16" fmla="*/ 54 w 78"/>
                <a:gd name="T17" fmla="*/ 30 h 108"/>
                <a:gd name="T18" fmla="*/ 60 w 78"/>
                <a:gd name="T19" fmla="*/ 36 h 108"/>
                <a:gd name="T20" fmla="*/ 66 w 78"/>
                <a:gd name="T21" fmla="*/ 42 h 108"/>
                <a:gd name="T22" fmla="*/ 72 w 78"/>
                <a:gd name="T23" fmla="*/ 48 h 108"/>
                <a:gd name="T24" fmla="*/ 78 w 78"/>
                <a:gd name="T25" fmla="*/ 60 h 108"/>
                <a:gd name="T26" fmla="*/ 72 w 78"/>
                <a:gd name="T27" fmla="*/ 72 h 108"/>
                <a:gd name="T28" fmla="*/ 54 w 78"/>
                <a:gd name="T29" fmla="*/ 72 h 108"/>
                <a:gd name="T30" fmla="*/ 42 w 78"/>
                <a:gd name="T31" fmla="*/ 78 h 108"/>
                <a:gd name="T32" fmla="*/ 36 w 78"/>
                <a:gd name="T33" fmla="*/ 84 h 108"/>
                <a:gd name="T34" fmla="*/ 30 w 78"/>
                <a:gd name="T35" fmla="*/ 96 h 108"/>
                <a:gd name="T36" fmla="*/ 30 w 78"/>
                <a:gd name="T37" fmla="*/ 102 h 108"/>
                <a:gd name="T38" fmla="*/ 24 w 78"/>
                <a:gd name="T39" fmla="*/ 108 h 108"/>
                <a:gd name="T40" fmla="*/ 12 w 78"/>
                <a:gd name="T41" fmla="*/ 102 h 108"/>
                <a:gd name="T42" fmla="*/ 6 w 78"/>
                <a:gd name="T43" fmla="*/ 90 h 108"/>
                <a:gd name="T44" fmla="*/ 6 w 78"/>
                <a:gd name="T45" fmla="*/ 60 h 108"/>
                <a:gd name="T46" fmla="*/ 0 w 78"/>
                <a:gd name="T47" fmla="*/ 48 h 108"/>
                <a:gd name="T48" fmla="*/ 0 w 78"/>
                <a:gd name="T49" fmla="*/ 36 h 108"/>
                <a:gd name="T50" fmla="*/ 6 w 78"/>
                <a:gd name="T51" fmla="*/ 18 h 108"/>
                <a:gd name="T52" fmla="*/ 6 w 78"/>
                <a:gd name="T53" fmla="*/ 0 h 108"/>
                <a:gd name="T54" fmla="*/ 6 w 78"/>
                <a:gd name="T55" fmla="*/ 6 h 10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8"/>
                <a:gd name="T85" fmla="*/ 0 h 108"/>
                <a:gd name="T86" fmla="*/ 78 w 78"/>
                <a:gd name="T87" fmla="*/ 108 h 10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8" h="108">
                  <a:moveTo>
                    <a:pt x="6" y="0"/>
                  </a:moveTo>
                  <a:lnTo>
                    <a:pt x="12" y="0"/>
                  </a:lnTo>
                  <a:lnTo>
                    <a:pt x="18" y="6"/>
                  </a:lnTo>
                  <a:lnTo>
                    <a:pt x="30" y="6"/>
                  </a:lnTo>
                  <a:lnTo>
                    <a:pt x="36" y="12"/>
                  </a:lnTo>
                  <a:lnTo>
                    <a:pt x="48" y="12"/>
                  </a:lnTo>
                  <a:lnTo>
                    <a:pt x="48" y="18"/>
                  </a:lnTo>
                  <a:lnTo>
                    <a:pt x="54" y="24"/>
                  </a:lnTo>
                  <a:lnTo>
                    <a:pt x="54" y="30"/>
                  </a:lnTo>
                  <a:lnTo>
                    <a:pt x="60" y="36"/>
                  </a:lnTo>
                  <a:lnTo>
                    <a:pt x="66" y="42"/>
                  </a:lnTo>
                  <a:lnTo>
                    <a:pt x="72" y="48"/>
                  </a:lnTo>
                  <a:lnTo>
                    <a:pt x="78" y="60"/>
                  </a:lnTo>
                  <a:lnTo>
                    <a:pt x="72" y="72"/>
                  </a:lnTo>
                  <a:lnTo>
                    <a:pt x="54" y="72"/>
                  </a:lnTo>
                  <a:lnTo>
                    <a:pt x="42" y="78"/>
                  </a:lnTo>
                  <a:lnTo>
                    <a:pt x="36" y="84"/>
                  </a:lnTo>
                  <a:lnTo>
                    <a:pt x="30" y="96"/>
                  </a:lnTo>
                  <a:lnTo>
                    <a:pt x="30" y="102"/>
                  </a:lnTo>
                  <a:lnTo>
                    <a:pt x="24" y="108"/>
                  </a:lnTo>
                  <a:lnTo>
                    <a:pt x="12" y="102"/>
                  </a:lnTo>
                  <a:lnTo>
                    <a:pt x="6" y="90"/>
                  </a:lnTo>
                  <a:lnTo>
                    <a:pt x="6" y="60"/>
                  </a:lnTo>
                  <a:lnTo>
                    <a:pt x="0" y="48"/>
                  </a:lnTo>
                  <a:lnTo>
                    <a:pt x="0" y="36"/>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16423" name="Freeform 164"/>
            <p:cNvSpPr>
              <a:spLocks/>
            </p:cNvSpPr>
            <p:nvPr/>
          </p:nvSpPr>
          <p:spPr bwMode="auto">
            <a:xfrm>
              <a:off x="2085" y="2982"/>
              <a:ext cx="12" cy="18"/>
            </a:xfrm>
            <a:custGeom>
              <a:avLst/>
              <a:gdLst>
                <a:gd name="T0" fmla="*/ 0 w 12"/>
                <a:gd name="T1" fmla="*/ 6 h 18"/>
                <a:gd name="T2" fmla="*/ 0 w 12"/>
                <a:gd name="T3" fmla="*/ 0 h 18"/>
                <a:gd name="T4" fmla="*/ 6 w 12"/>
                <a:gd name="T5" fmla="*/ 0 h 18"/>
                <a:gd name="T6" fmla="*/ 12 w 12"/>
                <a:gd name="T7" fmla="*/ 6 h 18"/>
                <a:gd name="T8" fmla="*/ 12 w 12"/>
                <a:gd name="T9" fmla="*/ 18 h 18"/>
                <a:gd name="T10" fmla="*/ 6 w 12"/>
                <a:gd name="T11" fmla="*/ 18 h 18"/>
                <a:gd name="T12" fmla="*/ 6 w 12"/>
                <a:gd name="T13" fmla="*/ 12 h 18"/>
                <a:gd name="T14" fmla="*/ 0 w 12"/>
                <a:gd name="T15" fmla="*/ 6 h 18"/>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8"/>
                <a:gd name="T26" fmla="*/ 12 w 12"/>
                <a:gd name="T27" fmla="*/ 18 h 1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8">
                  <a:moveTo>
                    <a:pt x="0" y="6"/>
                  </a:moveTo>
                  <a:lnTo>
                    <a:pt x="0" y="0"/>
                  </a:lnTo>
                  <a:lnTo>
                    <a:pt x="6" y="0"/>
                  </a:lnTo>
                  <a:lnTo>
                    <a:pt x="12" y="6"/>
                  </a:lnTo>
                  <a:lnTo>
                    <a:pt x="12" y="18"/>
                  </a:lnTo>
                  <a:lnTo>
                    <a:pt x="6" y="18"/>
                  </a:lnTo>
                  <a:lnTo>
                    <a:pt x="6" y="12"/>
                  </a:lnTo>
                  <a:lnTo>
                    <a:pt x="0" y="6"/>
                  </a:lnTo>
                  <a:close/>
                </a:path>
              </a:pathLst>
            </a:custGeom>
            <a:solidFill>
              <a:srgbClr val="FF4500"/>
            </a:solidFill>
            <a:ln w="9525">
              <a:solidFill>
                <a:srgbClr val="FF4500"/>
              </a:solidFill>
              <a:prstDash val="solid"/>
              <a:round/>
              <a:headEnd/>
              <a:tailEnd/>
            </a:ln>
          </p:spPr>
          <p:txBody>
            <a:bodyPr/>
            <a:lstStyle/>
            <a:p>
              <a:endParaRPr lang="en-US"/>
            </a:p>
          </p:txBody>
        </p:sp>
        <p:sp>
          <p:nvSpPr>
            <p:cNvPr id="16424" name="Freeform 165"/>
            <p:cNvSpPr>
              <a:spLocks/>
            </p:cNvSpPr>
            <p:nvPr/>
          </p:nvSpPr>
          <p:spPr bwMode="auto">
            <a:xfrm>
              <a:off x="2085" y="2982"/>
              <a:ext cx="12" cy="18"/>
            </a:xfrm>
            <a:custGeom>
              <a:avLst/>
              <a:gdLst>
                <a:gd name="T0" fmla="*/ 0 w 12"/>
                <a:gd name="T1" fmla="*/ 6 h 18"/>
                <a:gd name="T2" fmla="*/ 0 w 12"/>
                <a:gd name="T3" fmla="*/ 0 h 18"/>
                <a:gd name="T4" fmla="*/ 6 w 12"/>
                <a:gd name="T5" fmla="*/ 0 h 18"/>
                <a:gd name="T6" fmla="*/ 12 w 12"/>
                <a:gd name="T7" fmla="*/ 6 h 18"/>
                <a:gd name="T8" fmla="*/ 12 w 12"/>
                <a:gd name="T9" fmla="*/ 18 h 18"/>
                <a:gd name="T10" fmla="*/ 6 w 12"/>
                <a:gd name="T11" fmla="*/ 18 h 18"/>
                <a:gd name="T12" fmla="*/ 6 w 12"/>
                <a:gd name="T13" fmla="*/ 12 h 18"/>
                <a:gd name="T14" fmla="*/ 0 w 12"/>
                <a:gd name="T15" fmla="*/ 6 h 18"/>
                <a:gd name="T16" fmla="*/ 0 w 12"/>
                <a:gd name="T17" fmla="*/ 12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8"/>
                <a:gd name="T29" fmla="*/ 12 w 12"/>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8">
                  <a:moveTo>
                    <a:pt x="0" y="6"/>
                  </a:moveTo>
                  <a:lnTo>
                    <a:pt x="0" y="0"/>
                  </a:lnTo>
                  <a:lnTo>
                    <a:pt x="6" y="0"/>
                  </a:lnTo>
                  <a:lnTo>
                    <a:pt x="12" y="6"/>
                  </a:lnTo>
                  <a:lnTo>
                    <a:pt x="12" y="18"/>
                  </a:lnTo>
                  <a:lnTo>
                    <a:pt x="6" y="18"/>
                  </a:lnTo>
                  <a:lnTo>
                    <a:pt x="6"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16425" name="Freeform 166"/>
            <p:cNvSpPr>
              <a:spLocks/>
            </p:cNvSpPr>
            <p:nvPr/>
          </p:nvSpPr>
          <p:spPr bwMode="auto">
            <a:xfrm>
              <a:off x="1713" y="1236"/>
              <a:ext cx="366" cy="594"/>
            </a:xfrm>
            <a:custGeom>
              <a:avLst/>
              <a:gdLst>
                <a:gd name="T0" fmla="*/ 168 w 366"/>
                <a:gd name="T1" fmla="*/ 564 h 594"/>
                <a:gd name="T2" fmla="*/ 0 w 366"/>
                <a:gd name="T3" fmla="*/ 528 h 594"/>
                <a:gd name="T4" fmla="*/ 42 w 366"/>
                <a:gd name="T5" fmla="*/ 366 h 594"/>
                <a:gd name="T6" fmla="*/ 30 w 366"/>
                <a:gd name="T7" fmla="*/ 348 h 594"/>
                <a:gd name="T8" fmla="*/ 90 w 366"/>
                <a:gd name="T9" fmla="*/ 264 h 594"/>
                <a:gd name="T10" fmla="*/ 72 w 366"/>
                <a:gd name="T11" fmla="*/ 228 h 594"/>
                <a:gd name="T12" fmla="*/ 114 w 366"/>
                <a:gd name="T13" fmla="*/ 0 h 594"/>
                <a:gd name="T14" fmla="*/ 168 w 366"/>
                <a:gd name="T15" fmla="*/ 12 h 594"/>
                <a:gd name="T16" fmla="*/ 150 w 366"/>
                <a:gd name="T17" fmla="*/ 90 h 594"/>
                <a:gd name="T18" fmla="*/ 162 w 366"/>
                <a:gd name="T19" fmla="*/ 120 h 594"/>
                <a:gd name="T20" fmla="*/ 156 w 366"/>
                <a:gd name="T21" fmla="*/ 132 h 594"/>
                <a:gd name="T22" fmla="*/ 174 w 366"/>
                <a:gd name="T23" fmla="*/ 150 h 594"/>
                <a:gd name="T24" fmla="*/ 198 w 366"/>
                <a:gd name="T25" fmla="*/ 198 h 594"/>
                <a:gd name="T26" fmla="*/ 222 w 366"/>
                <a:gd name="T27" fmla="*/ 210 h 594"/>
                <a:gd name="T28" fmla="*/ 192 w 366"/>
                <a:gd name="T29" fmla="*/ 288 h 594"/>
                <a:gd name="T30" fmla="*/ 204 w 366"/>
                <a:gd name="T31" fmla="*/ 300 h 594"/>
                <a:gd name="T32" fmla="*/ 222 w 366"/>
                <a:gd name="T33" fmla="*/ 282 h 594"/>
                <a:gd name="T34" fmla="*/ 234 w 366"/>
                <a:gd name="T35" fmla="*/ 294 h 594"/>
                <a:gd name="T36" fmla="*/ 240 w 366"/>
                <a:gd name="T37" fmla="*/ 354 h 594"/>
                <a:gd name="T38" fmla="*/ 258 w 366"/>
                <a:gd name="T39" fmla="*/ 366 h 594"/>
                <a:gd name="T40" fmla="*/ 264 w 366"/>
                <a:gd name="T41" fmla="*/ 396 h 594"/>
                <a:gd name="T42" fmla="*/ 276 w 366"/>
                <a:gd name="T43" fmla="*/ 390 h 594"/>
                <a:gd name="T44" fmla="*/ 294 w 366"/>
                <a:gd name="T45" fmla="*/ 396 h 594"/>
                <a:gd name="T46" fmla="*/ 300 w 366"/>
                <a:gd name="T47" fmla="*/ 384 h 594"/>
                <a:gd name="T48" fmla="*/ 342 w 366"/>
                <a:gd name="T49" fmla="*/ 396 h 594"/>
                <a:gd name="T50" fmla="*/ 354 w 366"/>
                <a:gd name="T51" fmla="*/ 378 h 594"/>
                <a:gd name="T52" fmla="*/ 366 w 366"/>
                <a:gd name="T53" fmla="*/ 402 h 594"/>
                <a:gd name="T54" fmla="*/ 336 w 366"/>
                <a:gd name="T55" fmla="*/ 594 h 594"/>
                <a:gd name="T56" fmla="*/ 222 w 366"/>
                <a:gd name="T57" fmla="*/ 576 h 594"/>
                <a:gd name="T58" fmla="*/ 168 w 366"/>
                <a:gd name="T59" fmla="*/ 564 h 59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66"/>
                <a:gd name="T91" fmla="*/ 0 h 594"/>
                <a:gd name="T92" fmla="*/ 366 w 366"/>
                <a:gd name="T93" fmla="*/ 594 h 59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66" h="594">
                  <a:moveTo>
                    <a:pt x="168" y="564"/>
                  </a:moveTo>
                  <a:lnTo>
                    <a:pt x="0" y="528"/>
                  </a:lnTo>
                  <a:lnTo>
                    <a:pt x="42" y="366"/>
                  </a:lnTo>
                  <a:lnTo>
                    <a:pt x="30" y="348"/>
                  </a:lnTo>
                  <a:lnTo>
                    <a:pt x="90" y="264"/>
                  </a:lnTo>
                  <a:lnTo>
                    <a:pt x="72" y="228"/>
                  </a:lnTo>
                  <a:lnTo>
                    <a:pt x="114" y="0"/>
                  </a:lnTo>
                  <a:lnTo>
                    <a:pt x="168" y="12"/>
                  </a:lnTo>
                  <a:lnTo>
                    <a:pt x="150" y="90"/>
                  </a:lnTo>
                  <a:lnTo>
                    <a:pt x="162" y="120"/>
                  </a:lnTo>
                  <a:lnTo>
                    <a:pt x="156" y="132"/>
                  </a:lnTo>
                  <a:lnTo>
                    <a:pt x="174" y="150"/>
                  </a:lnTo>
                  <a:lnTo>
                    <a:pt x="198" y="198"/>
                  </a:lnTo>
                  <a:lnTo>
                    <a:pt x="222" y="210"/>
                  </a:lnTo>
                  <a:lnTo>
                    <a:pt x="192" y="288"/>
                  </a:lnTo>
                  <a:lnTo>
                    <a:pt x="204" y="300"/>
                  </a:lnTo>
                  <a:lnTo>
                    <a:pt x="222" y="282"/>
                  </a:lnTo>
                  <a:lnTo>
                    <a:pt x="234" y="294"/>
                  </a:lnTo>
                  <a:lnTo>
                    <a:pt x="240" y="354"/>
                  </a:lnTo>
                  <a:lnTo>
                    <a:pt x="258" y="366"/>
                  </a:lnTo>
                  <a:lnTo>
                    <a:pt x="264" y="396"/>
                  </a:lnTo>
                  <a:lnTo>
                    <a:pt x="276" y="390"/>
                  </a:lnTo>
                  <a:lnTo>
                    <a:pt x="294" y="396"/>
                  </a:lnTo>
                  <a:lnTo>
                    <a:pt x="300" y="384"/>
                  </a:lnTo>
                  <a:lnTo>
                    <a:pt x="342" y="396"/>
                  </a:lnTo>
                  <a:lnTo>
                    <a:pt x="354" y="378"/>
                  </a:lnTo>
                  <a:lnTo>
                    <a:pt x="366" y="402"/>
                  </a:lnTo>
                  <a:lnTo>
                    <a:pt x="336" y="594"/>
                  </a:lnTo>
                  <a:lnTo>
                    <a:pt x="222" y="576"/>
                  </a:lnTo>
                  <a:lnTo>
                    <a:pt x="168" y="564"/>
                  </a:lnTo>
                  <a:close/>
                </a:path>
              </a:pathLst>
            </a:custGeom>
            <a:solidFill>
              <a:srgbClr val="FF8C00"/>
            </a:solidFill>
            <a:ln w="9525">
              <a:solidFill>
                <a:srgbClr val="FF8C00"/>
              </a:solidFill>
              <a:prstDash val="solid"/>
              <a:round/>
              <a:headEnd/>
              <a:tailEnd/>
            </a:ln>
          </p:spPr>
          <p:txBody>
            <a:bodyPr/>
            <a:lstStyle/>
            <a:p>
              <a:endParaRPr lang="en-US"/>
            </a:p>
          </p:txBody>
        </p:sp>
        <p:sp>
          <p:nvSpPr>
            <p:cNvPr id="16426" name="Freeform 167"/>
            <p:cNvSpPr>
              <a:spLocks/>
            </p:cNvSpPr>
            <p:nvPr/>
          </p:nvSpPr>
          <p:spPr bwMode="auto">
            <a:xfrm>
              <a:off x="1713" y="1236"/>
              <a:ext cx="366" cy="594"/>
            </a:xfrm>
            <a:custGeom>
              <a:avLst/>
              <a:gdLst>
                <a:gd name="T0" fmla="*/ 168 w 366"/>
                <a:gd name="T1" fmla="*/ 564 h 594"/>
                <a:gd name="T2" fmla="*/ 0 w 366"/>
                <a:gd name="T3" fmla="*/ 528 h 594"/>
                <a:gd name="T4" fmla="*/ 42 w 366"/>
                <a:gd name="T5" fmla="*/ 366 h 594"/>
                <a:gd name="T6" fmla="*/ 30 w 366"/>
                <a:gd name="T7" fmla="*/ 348 h 594"/>
                <a:gd name="T8" fmla="*/ 90 w 366"/>
                <a:gd name="T9" fmla="*/ 264 h 594"/>
                <a:gd name="T10" fmla="*/ 72 w 366"/>
                <a:gd name="T11" fmla="*/ 228 h 594"/>
                <a:gd name="T12" fmla="*/ 114 w 366"/>
                <a:gd name="T13" fmla="*/ 0 h 594"/>
                <a:gd name="T14" fmla="*/ 168 w 366"/>
                <a:gd name="T15" fmla="*/ 12 h 594"/>
                <a:gd name="T16" fmla="*/ 150 w 366"/>
                <a:gd name="T17" fmla="*/ 90 h 594"/>
                <a:gd name="T18" fmla="*/ 162 w 366"/>
                <a:gd name="T19" fmla="*/ 120 h 594"/>
                <a:gd name="T20" fmla="*/ 156 w 366"/>
                <a:gd name="T21" fmla="*/ 132 h 594"/>
                <a:gd name="T22" fmla="*/ 174 w 366"/>
                <a:gd name="T23" fmla="*/ 150 h 594"/>
                <a:gd name="T24" fmla="*/ 198 w 366"/>
                <a:gd name="T25" fmla="*/ 198 h 594"/>
                <a:gd name="T26" fmla="*/ 222 w 366"/>
                <a:gd name="T27" fmla="*/ 210 h 594"/>
                <a:gd name="T28" fmla="*/ 192 w 366"/>
                <a:gd name="T29" fmla="*/ 288 h 594"/>
                <a:gd name="T30" fmla="*/ 204 w 366"/>
                <a:gd name="T31" fmla="*/ 300 h 594"/>
                <a:gd name="T32" fmla="*/ 222 w 366"/>
                <a:gd name="T33" fmla="*/ 282 h 594"/>
                <a:gd name="T34" fmla="*/ 234 w 366"/>
                <a:gd name="T35" fmla="*/ 294 h 594"/>
                <a:gd name="T36" fmla="*/ 240 w 366"/>
                <a:gd name="T37" fmla="*/ 354 h 594"/>
                <a:gd name="T38" fmla="*/ 258 w 366"/>
                <a:gd name="T39" fmla="*/ 366 h 594"/>
                <a:gd name="T40" fmla="*/ 264 w 366"/>
                <a:gd name="T41" fmla="*/ 396 h 594"/>
                <a:gd name="T42" fmla="*/ 276 w 366"/>
                <a:gd name="T43" fmla="*/ 390 h 594"/>
                <a:gd name="T44" fmla="*/ 294 w 366"/>
                <a:gd name="T45" fmla="*/ 396 h 594"/>
                <a:gd name="T46" fmla="*/ 300 w 366"/>
                <a:gd name="T47" fmla="*/ 384 h 594"/>
                <a:gd name="T48" fmla="*/ 342 w 366"/>
                <a:gd name="T49" fmla="*/ 396 h 594"/>
                <a:gd name="T50" fmla="*/ 354 w 366"/>
                <a:gd name="T51" fmla="*/ 378 h 594"/>
                <a:gd name="T52" fmla="*/ 366 w 366"/>
                <a:gd name="T53" fmla="*/ 402 h 594"/>
                <a:gd name="T54" fmla="*/ 336 w 366"/>
                <a:gd name="T55" fmla="*/ 594 h 594"/>
                <a:gd name="T56" fmla="*/ 222 w 366"/>
                <a:gd name="T57" fmla="*/ 576 h 594"/>
                <a:gd name="T58" fmla="*/ 168 w 366"/>
                <a:gd name="T59" fmla="*/ 564 h 594"/>
                <a:gd name="T60" fmla="*/ 168 w 366"/>
                <a:gd name="T61" fmla="*/ 570 h 59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66"/>
                <a:gd name="T94" fmla="*/ 0 h 594"/>
                <a:gd name="T95" fmla="*/ 366 w 366"/>
                <a:gd name="T96" fmla="*/ 594 h 59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66" h="594">
                  <a:moveTo>
                    <a:pt x="168" y="564"/>
                  </a:moveTo>
                  <a:lnTo>
                    <a:pt x="0" y="528"/>
                  </a:lnTo>
                  <a:lnTo>
                    <a:pt x="42" y="366"/>
                  </a:lnTo>
                  <a:lnTo>
                    <a:pt x="30" y="348"/>
                  </a:lnTo>
                  <a:lnTo>
                    <a:pt x="90" y="264"/>
                  </a:lnTo>
                  <a:lnTo>
                    <a:pt x="72" y="228"/>
                  </a:lnTo>
                  <a:lnTo>
                    <a:pt x="114" y="0"/>
                  </a:lnTo>
                  <a:lnTo>
                    <a:pt x="168" y="12"/>
                  </a:lnTo>
                  <a:lnTo>
                    <a:pt x="150" y="90"/>
                  </a:lnTo>
                  <a:lnTo>
                    <a:pt x="162" y="120"/>
                  </a:lnTo>
                  <a:lnTo>
                    <a:pt x="156" y="132"/>
                  </a:lnTo>
                  <a:lnTo>
                    <a:pt x="174" y="150"/>
                  </a:lnTo>
                  <a:lnTo>
                    <a:pt x="198" y="198"/>
                  </a:lnTo>
                  <a:lnTo>
                    <a:pt x="222" y="210"/>
                  </a:lnTo>
                  <a:lnTo>
                    <a:pt x="192" y="288"/>
                  </a:lnTo>
                  <a:lnTo>
                    <a:pt x="204" y="300"/>
                  </a:lnTo>
                  <a:lnTo>
                    <a:pt x="222" y="282"/>
                  </a:lnTo>
                  <a:lnTo>
                    <a:pt x="234" y="294"/>
                  </a:lnTo>
                  <a:lnTo>
                    <a:pt x="240" y="354"/>
                  </a:lnTo>
                  <a:lnTo>
                    <a:pt x="258" y="366"/>
                  </a:lnTo>
                  <a:lnTo>
                    <a:pt x="264" y="396"/>
                  </a:lnTo>
                  <a:lnTo>
                    <a:pt x="276" y="390"/>
                  </a:lnTo>
                  <a:lnTo>
                    <a:pt x="294" y="396"/>
                  </a:lnTo>
                  <a:lnTo>
                    <a:pt x="300" y="384"/>
                  </a:lnTo>
                  <a:lnTo>
                    <a:pt x="342" y="396"/>
                  </a:lnTo>
                  <a:lnTo>
                    <a:pt x="354" y="378"/>
                  </a:lnTo>
                  <a:lnTo>
                    <a:pt x="366" y="402"/>
                  </a:lnTo>
                  <a:lnTo>
                    <a:pt x="336" y="594"/>
                  </a:lnTo>
                  <a:lnTo>
                    <a:pt x="222" y="576"/>
                  </a:lnTo>
                  <a:lnTo>
                    <a:pt x="168" y="564"/>
                  </a:lnTo>
                  <a:lnTo>
                    <a:pt x="168" y="570"/>
                  </a:lnTo>
                </a:path>
              </a:pathLst>
            </a:custGeom>
            <a:noFill/>
            <a:ln w="9525">
              <a:solidFill>
                <a:srgbClr val="000000"/>
              </a:solidFill>
              <a:prstDash val="solid"/>
              <a:round/>
              <a:headEnd/>
              <a:tailEnd/>
            </a:ln>
          </p:spPr>
          <p:txBody>
            <a:bodyPr/>
            <a:lstStyle/>
            <a:p>
              <a:endParaRPr lang="en-US"/>
            </a:p>
          </p:txBody>
        </p:sp>
        <p:sp>
          <p:nvSpPr>
            <p:cNvPr id="16427" name="Freeform 168"/>
            <p:cNvSpPr>
              <a:spLocks/>
            </p:cNvSpPr>
            <p:nvPr/>
          </p:nvSpPr>
          <p:spPr bwMode="auto">
            <a:xfrm>
              <a:off x="3183" y="1842"/>
              <a:ext cx="246" cy="438"/>
            </a:xfrm>
            <a:custGeom>
              <a:avLst/>
              <a:gdLst>
                <a:gd name="T0" fmla="*/ 150 w 246"/>
                <a:gd name="T1" fmla="*/ 438 h 438"/>
                <a:gd name="T2" fmla="*/ 132 w 246"/>
                <a:gd name="T3" fmla="*/ 414 h 438"/>
                <a:gd name="T4" fmla="*/ 126 w 246"/>
                <a:gd name="T5" fmla="*/ 384 h 438"/>
                <a:gd name="T6" fmla="*/ 72 w 246"/>
                <a:gd name="T7" fmla="*/ 348 h 438"/>
                <a:gd name="T8" fmla="*/ 84 w 246"/>
                <a:gd name="T9" fmla="*/ 294 h 438"/>
                <a:gd name="T10" fmla="*/ 66 w 246"/>
                <a:gd name="T11" fmla="*/ 288 h 438"/>
                <a:gd name="T12" fmla="*/ 54 w 246"/>
                <a:gd name="T13" fmla="*/ 294 h 438"/>
                <a:gd name="T14" fmla="*/ 42 w 246"/>
                <a:gd name="T15" fmla="*/ 264 h 438"/>
                <a:gd name="T16" fmla="*/ 18 w 246"/>
                <a:gd name="T17" fmla="*/ 240 h 438"/>
                <a:gd name="T18" fmla="*/ 0 w 246"/>
                <a:gd name="T19" fmla="*/ 222 h 438"/>
                <a:gd name="T20" fmla="*/ 0 w 246"/>
                <a:gd name="T21" fmla="*/ 168 h 438"/>
                <a:gd name="T22" fmla="*/ 18 w 246"/>
                <a:gd name="T23" fmla="*/ 156 h 438"/>
                <a:gd name="T24" fmla="*/ 24 w 246"/>
                <a:gd name="T25" fmla="*/ 132 h 438"/>
                <a:gd name="T26" fmla="*/ 18 w 246"/>
                <a:gd name="T27" fmla="*/ 96 h 438"/>
                <a:gd name="T28" fmla="*/ 54 w 246"/>
                <a:gd name="T29" fmla="*/ 84 h 438"/>
                <a:gd name="T30" fmla="*/ 66 w 246"/>
                <a:gd name="T31" fmla="*/ 60 h 438"/>
                <a:gd name="T32" fmla="*/ 66 w 246"/>
                <a:gd name="T33" fmla="*/ 42 h 438"/>
                <a:gd name="T34" fmla="*/ 36 w 246"/>
                <a:gd name="T35" fmla="*/ 12 h 438"/>
                <a:gd name="T36" fmla="*/ 48 w 246"/>
                <a:gd name="T37" fmla="*/ 12 h 438"/>
                <a:gd name="T38" fmla="*/ 198 w 246"/>
                <a:gd name="T39" fmla="*/ 0 h 438"/>
                <a:gd name="T40" fmla="*/ 222 w 246"/>
                <a:gd name="T41" fmla="*/ 60 h 438"/>
                <a:gd name="T42" fmla="*/ 240 w 246"/>
                <a:gd name="T43" fmla="*/ 246 h 438"/>
                <a:gd name="T44" fmla="*/ 228 w 246"/>
                <a:gd name="T45" fmla="*/ 264 h 438"/>
                <a:gd name="T46" fmla="*/ 246 w 246"/>
                <a:gd name="T47" fmla="*/ 294 h 438"/>
                <a:gd name="T48" fmla="*/ 216 w 246"/>
                <a:gd name="T49" fmla="*/ 336 h 438"/>
                <a:gd name="T50" fmla="*/ 216 w 246"/>
                <a:gd name="T51" fmla="*/ 366 h 438"/>
                <a:gd name="T52" fmla="*/ 210 w 246"/>
                <a:gd name="T53" fmla="*/ 378 h 438"/>
                <a:gd name="T54" fmla="*/ 216 w 246"/>
                <a:gd name="T55" fmla="*/ 390 h 438"/>
                <a:gd name="T56" fmla="*/ 192 w 246"/>
                <a:gd name="T57" fmla="*/ 402 h 438"/>
                <a:gd name="T58" fmla="*/ 198 w 246"/>
                <a:gd name="T59" fmla="*/ 426 h 438"/>
                <a:gd name="T60" fmla="*/ 162 w 246"/>
                <a:gd name="T61" fmla="*/ 414 h 438"/>
                <a:gd name="T62" fmla="*/ 150 w 246"/>
                <a:gd name="T63" fmla="*/ 432 h 438"/>
                <a:gd name="T64" fmla="*/ 150 w 246"/>
                <a:gd name="T65" fmla="*/ 438 h 4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438"/>
                <a:gd name="T101" fmla="*/ 246 w 246"/>
                <a:gd name="T102" fmla="*/ 438 h 4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438">
                  <a:moveTo>
                    <a:pt x="150" y="438"/>
                  </a:moveTo>
                  <a:lnTo>
                    <a:pt x="132" y="414"/>
                  </a:lnTo>
                  <a:lnTo>
                    <a:pt x="126" y="384"/>
                  </a:lnTo>
                  <a:lnTo>
                    <a:pt x="72" y="348"/>
                  </a:lnTo>
                  <a:lnTo>
                    <a:pt x="84" y="294"/>
                  </a:lnTo>
                  <a:lnTo>
                    <a:pt x="66" y="288"/>
                  </a:lnTo>
                  <a:lnTo>
                    <a:pt x="54" y="294"/>
                  </a:lnTo>
                  <a:lnTo>
                    <a:pt x="42" y="264"/>
                  </a:lnTo>
                  <a:lnTo>
                    <a:pt x="18" y="240"/>
                  </a:lnTo>
                  <a:lnTo>
                    <a:pt x="0" y="222"/>
                  </a:lnTo>
                  <a:lnTo>
                    <a:pt x="0" y="168"/>
                  </a:lnTo>
                  <a:lnTo>
                    <a:pt x="18" y="156"/>
                  </a:lnTo>
                  <a:lnTo>
                    <a:pt x="24" y="132"/>
                  </a:lnTo>
                  <a:lnTo>
                    <a:pt x="18" y="96"/>
                  </a:lnTo>
                  <a:lnTo>
                    <a:pt x="54" y="84"/>
                  </a:lnTo>
                  <a:lnTo>
                    <a:pt x="66" y="60"/>
                  </a:lnTo>
                  <a:lnTo>
                    <a:pt x="66" y="42"/>
                  </a:lnTo>
                  <a:lnTo>
                    <a:pt x="36" y="12"/>
                  </a:lnTo>
                  <a:lnTo>
                    <a:pt x="48" y="12"/>
                  </a:lnTo>
                  <a:lnTo>
                    <a:pt x="198" y="0"/>
                  </a:lnTo>
                  <a:lnTo>
                    <a:pt x="222" y="60"/>
                  </a:lnTo>
                  <a:lnTo>
                    <a:pt x="240" y="246"/>
                  </a:lnTo>
                  <a:lnTo>
                    <a:pt x="228" y="264"/>
                  </a:lnTo>
                  <a:lnTo>
                    <a:pt x="246" y="294"/>
                  </a:lnTo>
                  <a:lnTo>
                    <a:pt x="216" y="336"/>
                  </a:lnTo>
                  <a:lnTo>
                    <a:pt x="216" y="366"/>
                  </a:lnTo>
                  <a:lnTo>
                    <a:pt x="210" y="378"/>
                  </a:lnTo>
                  <a:lnTo>
                    <a:pt x="216" y="390"/>
                  </a:lnTo>
                  <a:lnTo>
                    <a:pt x="192" y="402"/>
                  </a:lnTo>
                  <a:lnTo>
                    <a:pt x="198" y="426"/>
                  </a:lnTo>
                  <a:lnTo>
                    <a:pt x="162" y="414"/>
                  </a:lnTo>
                  <a:lnTo>
                    <a:pt x="150" y="432"/>
                  </a:lnTo>
                  <a:lnTo>
                    <a:pt x="150" y="438"/>
                  </a:lnTo>
                  <a:close/>
                </a:path>
              </a:pathLst>
            </a:custGeom>
            <a:solidFill>
              <a:srgbClr val="FF4500"/>
            </a:solidFill>
            <a:ln w="9525">
              <a:solidFill>
                <a:srgbClr val="FF4500"/>
              </a:solidFill>
              <a:prstDash val="solid"/>
              <a:round/>
              <a:headEnd/>
              <a:tailEnd/>
            </a:ln>
          </p:spPr>
          <p:txBody>
            <a:bodyPr/>
            <a:lstStyle/>
            <a:p>
              <a:endParaRPr lang="en-US"/>
            </a:p>
          </p:txBody>
        </p:sp>
        <p:sp>
          <p:nvSpPr>
            <p:cNvPr id="16428" name="Freeform 169"/>
            <p:cNvSpPr>
              <a:spLocks/>
            </p:cNvSpPr>
            <p:nvPr/>
          </p:nvSpPr>
          <p:spPr bwMode="auto">
            <a:xfrm>
              <a:off x="3183" y="1842"/>
              <a:ext cx="246" cy="444"/>
            </a:xfrm>
            <a:custGeom>
              <a:avLst/>
              <a:gdLst>
                <a:gd name="T0" fmla="*/ 150 w 246"/>
                <a:gd name="T1" fmla="*/ 438 h 444"/>
                <a:gd name="T2" fmla="*/ 132 w 246"/>
                <a:gd name="T3" fmla="*/ 414 h 444"/>
                <a:gd name="T4" fmla="*/ 126 w 246"/>
                <a:gd name="T5" fmla="*/ 384 h 444"/>
                <a:gd name="T6" fmla="*/ 72 w 246"/>
                <a:gd name="T7" fmla="*/ 348 h 444"/>
                <a:gd name="T8" fmla="*/ 84 w 246"/>
                <a:gd name="T9" fmla="*/ 294 h 444"/>
                <a:gd name="T10" fmla="*/ 66 w 246"/>
                <a:gd name="T11" fmla="*/ 288 h 444"/>
                <a:gd name="T12" fmla="*/ 54 w 246"/>
                <a:gd name="T13" fmla="*/ 294 h 444"/>
                <a:gd name="T14" fmla="*/ 42 w 246"/>
                <a:gd name="T15" fmla="*/ 264 h 444"/>
                <a:gd name="T16" fmla="*/ 18 w 246"/>
                <a:gd name="T17" fmla="*/ 240 h 444"/>
                <a:gd name="T18" fmla="*/ 0 w 246"/>
                <a:gd name="T19" fmla="*/ 222 h 444"/>
                <a:gd name="T20" fmla="*/ 0 w 246"/>
                <a:gd name="T21" fmla="*/ 168 h 444"/>
                <a:gd name="T22" fmla="*/ 18 w 246"/>
                <a:gd name="T23" fmla="*/ 156 h 444"/>
                <a:gd name="T24" fmla="*/ 24 w 246"/>
                <a:gd name="T25" fmla="*/ 132 h 444"/>
                <a:gd name="T26" fmla="*/ 18 w 246"/>
                <a:gd name="T27" fmla="*/ 96 h 444"/>
                <a:gd name="T28" fmla="*/ 54 w 246"/>
                <a:gd name="T29" fmla="*/ 84 h 444"/>
                <a:gd name="T30" fmla="*/ 66 w 246"/>
                <a:gd name="T31" fmla="*/ 60 h 444"/>
                <a:gd name="T32" fmla="*/ 66 w 246"/>
                <a:gd name="T33" fmla="*/ 42 h 444"/>
                <a:gd name="T34" fmla="*/ 36 w 246"/>
                <a:gd name="T35" fmla="*/ 12 h 444"/>
                <a:gd name="T36" fmla="*/ 48 w 246"/>
                <a:gd name="T37" fmla="*/ 12 h 444"/>
                <a:gd name="T38" fmla="*/ 198 w 246"/>
                <a:gd name="T39" fmla="*/ 0 h 444"/>
                <a:gd name="T40" fmla="*/ 222 w 246"/>
                <a:gd name="T41" fmla="*/ 60 h 444"/>
                <a:gd name="T42" fmla="*/ 240 w 246"/>
                <a:gd name="T43" fmla="*/ 246 h 444"/>
                <a:gd name="T44" fmla="*/ 228 w 246"/>
                <a:gd name="T45" fmla="*/ 264 h 444"/>
                <a:gd name="T46" fmla="*/ 246 w 246"/>
                <a:gd name="T47" fmla="*/ 294 h 444"/>
                <a:gd name="T48" fmla="*/ 216 w 246"/>
                <a:gd name="T49" fmla="*/ 336 h 444"/>
                <a:gd name="T50" fmla="*/ 216 w 246"/>
                <a:gd name="T51" fmla="*/ 366 h 444"/>
                <a:gd name="T52" fmla="*/ 210 w 246"/>
                <a:gd name="T53" fmla="*/ 378 h 444"/>
                <a:gd name="T54" fmla="*/ 216 w 246"/>
                <a:gd name="T55" fmla="*/ 390 h 444"/>
                <a:gd name="T56" fmla="*/ 192 w 246"/>
                <a:gd name="T57" fmla="*/ 402 h 444"/>
                <a:gd name="T58" fmla="*/ 198 w 246"/>
                <a:gd name="T59" fmla="*/ 426 h 444"/>
                <a:gd name="T60" fmla="*/ 162 w 246"/>
                <a:gd name="T61" fmla="*/ 414 h 444"/>
                <a:gd name="T62" fmla="*/ 150 w 246"/>
                <a:gd name="T63" fmla="*/ 432 h 444"/>
                <a:gd name="T64" fmla="*/ 150 w 246"/>
                <a:gd name="T65" fmla="*/ 438 h 444"/>
                <a:gd name="T66" fmla="*/ 150 w 246"/>
                <a:gd name="T67" fmla="*/ 444 h 44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6"/>
                <a:gd name="T103" fmla="*/ 0 h 444"/>
                <a:gd name="T104" fmla="*/ 246 w 246"/>
                <a:gd name="T105" fmla="*/ 444 h 44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6" h="444">
                  <a:moveTo>
                    <a:pt x="150" y="438"/>
                  </a:moveTo>
                  <a:lnTo>
                    <a:pt x="132" y="414"/>
                  </a:lnTo>
                  <a:lnTo>
                    <a:pt x="126" y="384"/>
                  </a:lnTo>
                  <a:lnTo>
                    <a:pt x="72" y="348"/>
                  </a:lnTo>
                  <a:lnTo>
                    <a:pt x="84" y="294"/>
                  </a:lnTo>
                  <a:lnTo>
                    <a:pt x="66" y="288"/>
                  </a:lnTo>
                  <a:lnTo>
                    <a:pt x="54" y="294"/>
                  </a:lnTo>
                  <a:lnTo>
                    <a:pt x="42" y="264"/>
                  </a:lnTo>
                  <a:lnTo>
                    <a:pt x="18" y="240"/>
                  </a:lnTo>
                  <a:lnTo>
                    <a:pt x="0" y="222"/>
                  </a:lnTo>
                  <a:lnTo>
                    <a:pt x="0" y="168"/>
                  </a:lnTo>
                  <a:lnTo>
                    <a:pt x="18" y="156"/>
                  </a:lnTo>
                  <a:lnTo>
                    <a:pt x="24" y="132"/>
                  </a:lnTo>
                  <a:lnTo>
                    <a:pt x="18" y="96"/>
                  </a:lnTo>
                  <a:lnTo>
                    <a:pt x="54" y="84"/>
                  </a:lnTo>
                  <a:lnTo>
                    <a:pt x="66" y="60"/>
                  </a:lnTo>
                  <a:lnTo>
                    <a:pt x="66" y="42"/>
                  </a:lnTo>
                  <a:lnTo>
                    <a:pt x="36" y="12"/>
                  </a:lnTo>
                  <a:lnTo>
                    <a:pt x="48" y="12"/>
                  </a:lnTo>
                  <a:lnTo>
                    <a:pt x="198" y="0"/>
                  </a:lnTo>
                  <a:lnTo>
                    <a:pt x="222" y="60"/>
                  </a:lnTo>
                  <a:lnTo>
                    <a:pt x="240" y="246"/>
                  </a:lnTo>
                  <a:lnTo>
                    <a:pt x="228" y="264"/>
                  </a:lnTo>
                  <a:lnTo>
                    <a:pt x="246" y="294"/>
                  </a:lnTo>
                  <a:lnTo>
                    <a:pt x="216" y="336"/>
                  </a:lnTo>
                  <a:lnTo>
                    <a:pt x="216" y="366"/>
                  </a:lnTo>
                  <a:lnTo>
                    <a:pt x="210" y="378"/>
                  </a:lnTo>
                  <a:lnTo>
                    <a:pt x="216" y="390"/>
                  </a:lnTo>
                  <a:lnTo>
                    <a:pt x="192" y="402"/>
                  </a:lnTo>
                  <a:lnTo>
                    <a:pt x="198" y="426"/>
                  </a:lnTo>
                  <a:lnTo>
                    <a:pt x="162" y="414"/>
                  </a:lnTo>
                  <a:lnTo>
                    <a:pt x="150" y="432"/>
                  </a:lnTo>
                  <a:lnTo>
                    <a:pt x="150" y="438"/>
                  </a:lnTo>
                  <a:lnTo>
                    <a:pt x="150" y="444"/>
                  </a:lnTo>
                </a:path>
              </a:pathLst>
            </a:custGeom>
            <a:noFill/>
            <a:ln w="9525">
              <a:solidFill>
                <a:srgbClr val="000000"/>
              </a:solidFill>
              <a:prstDash val="solid"/>
              <a:round/>
              <a:headEnd/>
              <a:tailEnd/>
            </a:ln>
          </p:spPr>
          <p:txBody>
            <a:bodyPr/>
            <a:lstStyle/>
            <a:p>
              <a:endParaRPr lang="en-US"/>
            </a:p>
          </p:txBody>
        </p:sp>
        <p:sp>
          <p:nvSpPr>
            <p:cNvPr id="16429" name="Freeform 170"/>
            <p:cNvSpPr>
              <a:spLocks/>
            </p:cNvSpPr>
            <p:nvPr/>
          </p:nvSpPr>
          <p:spPr bwMode="auto">
            <a:xfrm>
              <a:off x="3399" y="1884"/>
              <a:ext cx="186" cy="324"/>
            </a:xfrm>
            <a:custGeom>
              <a:avLst/>
              <a:gdLst>
                <a:gd name="T0" fmla="*/ 0 w 186"/>
                <a:gd name="T1" fmla="*/ 324 h 324"/>
                <a:gd name="T2" fmla="*/ 0 w 186"/>
                <a:gd name="T3" fmla="*/ 294 h 324"/>
                <a:gd name="T4" fmla="*/ 30 w 186"/>
                <a:gd name="T5" fmla="*/ 252 h 324"/>
                <a:gd name="T6" fmla="*/ 12 w 186"/>
                <a:gd name="T7" fmla="*/ 222 h 324"/>
                <a:gd name="T8" fmla="*/ 24 w 186"/>
                <a:gd name="T9" fmla="*/ 204 h 324"/>
                <a:gd name="T10" fmla="*/ 6 w 186"/>
                <a:gd name="T11" fmla="*/ 18 h 324"/>
                <a:gd name="T12" fmla="*/ 24 w 186"/>
                <a:gd name="T13" fmla="*/ 24 h 324"/>
                <a:gd name="T14" fmla="*/ 48 w 186"/>
                <a:gd name="T15" fmla="*/ 12 h 324"/>
                <a:gd name="T16" fmla="*/ 162 w 186"/>
                <a:gd name="T17" fmla="*/ 0 h 324"/>
                <a:gd name="T18" fmla="*/ 186 w 186"/>
                <a:gd name="T19" fmla="*/ 204 h 324"/>
                <a:gd name="T20" fmla="*/ 186 w 186"/>
                <a:gd name="T21" fmla="*/ 228 h 324"/>
                <a:gd name="T22" fmla="*/ 150 w 186"/>
                <a:gd name="T23" fmla="*/ 240 h 324"/>
                <a:gd name="T24" fmla="*/ 156 w 186"/>
                <a:gd name="T25" fmla="*/ 252 h 324"/>
                <a:gd name="T26" fmla="*/ 126 w 186"/>
                <a:gd name="T27" fmla="*/ 300 h 324"/>
                <a:gd name="T28" fmla="*/ 108 w 186"/>
                <a:gd name="T29" fmla="*/ 300 h 324"/>
                <a:gd name="T30" fmla="*/ 102 w 186"/>
                <a:gd name="T31" fmla="*/ 288 h 324"/>
                <a:gd name="T32" fmla="*/ 84 w 186"/>
                <a:gd name="T33" fmla="*/ 312 h 324"/>
                <a:gd name="T34" fmla="*/ 72 w 186"/>
                <a:gd name="T35" fmla="*/ 306 h 324"/>
                <a:gd name="T36" fmla="*/ 60 w 186"/>
                <a:gd name="T37" fmla="*/ 324 h 324"/>
                <a:gd name="T38" fmla="*/ 24 w 186"/>
                <a:gd name="T39" fmla="*/ 312 h 324"/>
                <a:gd name="T40" fmla="*/ 24 w 186"/>
                <a:gd name="T41" fmla="*/ 324 h 324"/>
                <a:gd name="T42" fmla="*/ 12 w 186"/>
                <a:gd name="T43" fmla="*/ 318 h 324"/>
                <a:gd name="T44" fmla="*/ 6 w 186"/>
                <a:gd name="T45" fmla="*/ 324 h 324"/>
                <a:gd name="T46" fmla="*/ 0 w 186"/>
                <a:gd name="T47" fmla="*/ 324 h 3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86"/>
                <a:gd name="T73" fmla="*/ 0 h 324"/>
                <a:gd name="T74" fmla="*/ 186 w 186"/>
                <a:gd name="T75" fmla="*/ 324 h 3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86" h="324">
                  <a:moveTo>
                    <a:pt x="0" y="324"/>
                  </a:moveTo>
                  <a:lnTo>
                    <a:pt x="0" y="294"/>
                  </a:lnTo>
                  <a:lnTo>
                    <a:pt x="30" y="252"/>
                  </a:lnTo>
                  <a:lnTo>
                    <a:pt x="12" y="222"/>
                  </a:lnTo>
                  <a:lnTo>
                    <a:pt x="24" y="204"/>
                  </a:lnTo>
                  <a:lnTo>
                    <a:pt x="6" y="18"/>
                  </a:lnTo>
                  <a:lnTo>
                    <a:pt x="24" y="24"/>
                  </a:lnTo>
                  <a:lnTo>
                    <a:pt x="48" y="12"/>
                  </a:lnTo>
                  <a:lnTo>
                    <a:pt x="162" y="0"/>
                  </a:lnTo>
                  <a:lnTo>
                    <a:pt x="186" y="204"/>
                  </a:lnTo>
                  <a:lnTo>
                    <a:pt x="186" y="228"/>
                  </a:lnTo>
                  <a:lnTo>
                    <a:pt x="150" y="240"/>
                  </a:lnTo>
                  <a:lnTo>
                    <a:pt x="156" y="252"/>
                  </a:lnTo>
                  <a:lnTo>
                    <a:pt x="126" y="300"/>
                  </a:lnTo>
                  <a:lnTo>
                    <a:pt x="108" y="300"/>
                  </a:lnTo>
                  <a:lnTo>
                    <a:pt x="102" y="288"/>
                  </a:lnTo>
                  <a:lnTo>
                    <a:pt x="84" y="312"/>
                  </a:lnTo>
                  <a:lnTo>
                    <a:pt x="72" y="306"/>
                  </a:lnTo>
                  <a:lnTo>
                    <a:pt x="60" y="324"/>
                  </a:lnTo>
                  <a:lnTo>
                    <a:pt x="24" y="312"/>
                  </a:lnTo>
                  <a:lnTo>
                    <a:pt x="24" y="324"/>
                  </a:lnTo>
                  <a:lnTo>
                    <a:pt x="12" y="318"/>
                  </a:lnTo>
                  <a:lnTo>
                    <a:pt x="6" y="324"/>
                  </a:lnTo>
                  <a:lnTo>
                    <a:pt x="0" y="324"/>
                  </a:lnTo>
                  <a:close/>
                </a:path>
              </a:pathLst>
            </a:custGeom>
            <a:solidFill>
              <a:srgbClr val="B22222"/>
            </a:solidFill>
            <a:ln w="9525">
              <a:solidFill>
                <a:srgbClr val="B22222"/>
              </a:solidFill>
              <a:prstDash val="solid"/>
              <a:round/>
              <a:headEnd/>
              <a:tailEnd/>
            </a:ln>
          </p:spPr>
          <p:txBody>
            <a:bodyPr/>
            <a:lstStyle/>
            <a:p>
              <a:endParaRPr lang="en-US"/>
            </a:p>
          </p:txBody>
        </p:sp>
        <p:sp>
          <p:nvSpPr>
            <p:cNvPr id="16430" name="Freeform 171"/>
            <p:cNvSpPr>
              <a:spLocks/>
            </p:cNvSpPr>
            <p:nvPr/>
          </p:nvSpPr>
          <p:spPr bwMode="auto">
            <a:xfrm>
              <a:off x="3399" y="1884"/>
              <a:ext cx="186" cy="330"/>
            </a:xfrm>
            <a:custGeom>
              <a:avLst/>
              <a:gdLst>
                <a:gd name="T0" fmla="*/ 0 w 186"/>
                <a:gd name="T1" fmla="*/ 324 h 330"/>
                <a:gd name="T2" fmla="*/ 0 w 186"/>
                <a:gd name="T3" fmla="*/ 294 h 330"/>
                <a:gd name="T4" fmla="*/ 30 w 186"/>
                <a:gd name="T5" fmla="*/ 252 h 330"/>
                <a:gd name="T6" fmla="*/ 12 w 186"/>
                <a:gd name="T7" fmla="*/ 222 h 330"/>
                <a:gd name="T8" fmla="*/ 24 w 186"/>
                <a:gd name="T9" fmla="*/ 204 h 330"/>
                <a:gd name="T10" fmla="*/ 6 w 186"/>
                <a:gd name="T11" fmla="*/ 18 h 330"/>
                <a:gd name="T12" fmla="*/ 24 w 186"/>
                <a:gd name="T13" fmla="*/ 24 h 330"/>
                <a:gd name="T14" fmla="*/ 48 w 186"/>
                <a:gd name="T15" fmla="*/ 12 h 330"/>
                <a:gd name="T16" fmla="*/ 162 w 186"/>
                <a:gd name="T17" fmla="*/ 0 h 330"/>
                <a:gd name="T18" fmla="*/ 186 w 186"/>
                <a:gd name="T19" fmla="*/ 204 h 330"/>
                <a:gd name="T20" fmla="*/ 186 w 186"/>
                <a:gd name="T21" fmla="*/ 228 h 330"/>
                <a:gd name="T22" fmla="*/ 150 w 186"/>
                <a:gd name="T23" fmla="*/ 240 h 330"/>
                <a:gd name="T24" fmla="*/ 156 w 186"/>
                <a:gd name="T25" fmla="*/ 252 h 330"/>
                <a:gd name="T26" fmla="*/ 126 w 186"/>
                <a:gd name="T27" fmla="*/ 300 h 330"/>
                <a:gd name="T28" fmla="*/ 108 w 186"/>
                <a:gd name="T29" fmla="*/ 300 h 330"/>
                <a:gd name="T30" fmla="*/ 102 w 186"/>
                <a:gd name="T31" fmla="*/ 288 h 330"/>
                <a:gd name="T32" fmla="*/ 84 w 186"/>
                <a:gd name="T33" fmla="*/ 312 h 330"/>
                <a:gd name="T34" fmla="*/ 72 w 186"/>
                <a:gd name="T35" fmla="*/ 306 h 330"/>
                <a:gd name="T36" fmla="*/ 60 w 186"/>
                <a:gd name="T37" fmla="*/ 324 h 330"/>
                <a:gd name="T38" fmla="*/ 24 w 186"/>
                <a:gd name="T39" fmla="*/ 312 h 330"/>
                <a:gd name="T40" fmla="*/ 24 w 186"/>
                <a:gd name="T41" fmla="*/ 324 h 330"/>
                <a:gd name="T42" fmla="*/ 12 w 186"/>
                <a:gd name="T43" fmla="*/ 318 h 330"/>
                <a:gd name="T44" fmla="*/ 6 w 186"/>
                <a:gd name="T45" fmla="*/ 324 h 330"/>
                <a:gd name="T46" fmla="*/ 0 w 186"/>
                <a:gd name="T47" fmla="*/ 324 h 330"/>
                <a:gd name="T48" fmla="*/ 0 w 186"/>
                <a:gd name="T49" fmla="*/ 330 h 33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6"/>
                <a:gd name="T76" fmla="*/ 0 h 330"/>
                <a:gd name="T77" fmla="*/ 186 w 186"/>
                <a:gd name="T78" fmla="*/ 330 h 33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6" h="330">
                  <a:moveTo>
                    <a:pt x="0" y="324"/>
                  </a:moveTo>
                  <a:lnTo>
                    <a:pt x="0" y="294"/>
                  </a:lnTo>
                  <a:lnTo>
                    <a:pt x="30" y="252"/>
                  </a:lnTo>
                  <a:lnTo>
                    <a:pt x="12" y="222"/>
                  </a:lnTo>
                  <a:lnTo>
                    <a:pt x="24" y="204"/>
                  </a:lnTo>
                  <a:lnTo>
                    <a:pt x="6" y="18"/>
                  </a:lnTo>
                  <a:lnTo>
                    <a:pt x="24" y="24"/>
                  </a:lnTo>
                  <a:lnTo>
                    <a:pt x="48" y="12"/>
                  </a:lnTo>
                  <a:lnTo>
                    <a:pt x="162" y="0"/>
                  </a:lnTo>
                  <a:lnTo>
                    <a:pt x="186" y="204"/>
                  </a:lnTo>
                  <a:lnTo>
                    <a:pt x="186" y="228"/>
                  </a:lnTo>
                  <a:lnTo>
                    <a:pt x="150" y="240"/>
                  </a:lnTo>
                  <a:lnTo>
                    <a:pt x="156" y="252"/>
                  </a:lnTo>
                  <a:lnTo>
                    <a:pt x="126" y="300"/>
                  </a:lnTo>
                  <a:lnTo>
                    <a:pt x="108" y="300"/>
                  </a:lnTo>
                  <a:lnTo>
                    <a:pt x="102" y="288"/>
                  </a:lnTo>
                  <a:lnTo>
                    <a:pt x="84" y="312"/>
                  </a:lnTo>
                  <a:lnTo>
                    <a:pt x="72" y="306"/>
                  </a:lnTo>
                  <a:lnTo>
                    <a:pt x="60" y="324"/>
                  </a:lnTo>
                  <a:lnTo>
                    <a:pt x="24" y="312"/>
                  </a:lnTo>
                  <a:lnTo>
                    <a:pt x="24" y="324"/>
                  </a:lnTo>
                  <a:lnTo>
                    <a:pt x="12" y="318"/>
                  </a:lnTo>
                  <a:lnTo>
                    <a:pt x="6" y="324"/>
                  </a:lnTo>
                  <a:lnTo>
                    <a:pt x="0" y="324"/>
                  </a:lnTo>
                  <a:lnTo>
                    <a:pt x="0" y="330"/>
                  </a:lnTo>
                </a:path>
              </a:pathLst>
            </a:custGeom>
            <a:noFill/>
            <a:ln w="9525">
              <a:solidFill>
                <a:srgbClr val="000000"/>
              </a:solidFill>
              <a:prstDash val="solid"/>
              <a:round/>
              <a:headEnd/>
              <a:tailEnd/>
            </a:ln>
          </p:spPr>
          <p:txBody>
            <a:bodyPr/>
            <a:lstStyle/>
            <a:p>
              <a:endParaRPr lang="en-US"/>
            </a:p>
          </p:txBody>
        </p:sp>
        <p:sp>
          <p:nvSpPr>
            <p:cNvPr id="16431" name="Freeform 172"/>
            <p:cNvSpPr>
              <a:spLocks/>
            </p:cNvSpPr>
            <p:nvPr/>
          </p:nvSpPr>
          <p:spPr bwMode="auto">
            <a:xfrm>
              <a:off x="2877" y="1776"/>
              <a:ext cx="372" cy="246"/>
            </a:xfrm>
            <a:custGeom>
              <a:avLst/>
              <a:gdLst>
                <a:gd name="T0" fmla="*/ 306 w 372"/>
                <a:gd name="T1" fmla="*/ 246 h 246"/>
                <a:gd name="T2" fmla="*/ 288 w 372"/>
                <a:gd name="T3" fmla="*/ 228 h 246"/>
                <a:gd name="T4" fmla="*/ 54 w 372"/>
                <a:gd name="T5" fmla="*/ 234 h 246"/>
                <a:gd name="T6" fmla="*/ 42 w 372"/>
                <a:gd name="T7" fmla="*/ 180 h 246"/>
                <a:gd name="T8" fmla="*/ 12 w 372"/>
                <a:gd name="T9" fmla="*/ 90 h 246"/>
                <a:gd name="T10" fmla="*/ 0 w 372"/>
                <a:gd name="T11" fmla="*/ 66 h 246"/>
                <a:gd name="T12" fmla="*/ 12 w 372"/>
                <a:gd name="T13" fmla="*/ 36 h 246"/>
                <a:gd name="T14" fmla="*/ 6 w 372"/>
                <a:gd name="T15" fmla="*/ 12 h 246"/>
                <a:gd name="T16" fmla="*/ 12 w 372"/>
                <a:gd name="T17" fmla="*/ 6 h 246"/>
                <a:gd name="T18" fmla="*/ 306 w 372"/>
                <a:gd name="T19" fmla="*/ 0 h 246"/>
                <a:gd name="T20" fmla="*/ 318 w 372"/>
                <a:gd name="T21" fmla="*/ 18 h 246"/>
                <a:gd name="T22" fmla="*/ 312 w 372"/>
                <a:gd name="T23" fmla="*/ 36 h 246"/>
                <a:gd name="T24" fmla="*/ 318 w 372"/>
                <a:gd name="T25" fmla="*/ 60 h 246"/>
                <a:gd name="T26" fmla="*/ 342 w 372"/>
                <a:gd name="T27" fmla="*/ 78 h 246"/>
                <a:gd name="T28" fmla="*/ 372 w 372"/>
                <a:gd name="T29" fmla="*/ 108 h 246"/>
                <a:gd name="T30" fmla="*/ 372 w 372"/>
                <a:gd name="T31" fmla="*/ 126 h 246"/>
                <a:gd name="T32" fmla="*/ 360 w 372"/>
                <a:gd name="T33" fmla="*/ 150 h 246"/>
                <a:gd name="T34" fmla="*/ 324 w 372"/>
                <a:gd name="T35" fmla="*/ 162 h 246"/>
                <a:gd name="T36" fmla="*/ 330 w 372"/>
                <a:gd name="T37" fmla="*/ 198 h 246"/>
                <a:gd name="T38" fmla="*/ 324 w 372"/>
                <a:gd name="T39" fmla="*/ 222 h 246"/>
                <a:gd name="T40" fmla="*/ 306 w 372"/>
                <a:gd name="T41" fmla="*/ 234 h 246"/>
                <a:gd name="T42" fmla="*/ 306 w 372"/>
                <a:gd name="T43" fmla="*/ 246 h 2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72"/>
                <a:gd name="T67" fmla="*/ 0 h 246"/>
                <a:gd name="T68" fmla="*/ 372 w 372"/>
                <a:gd name="T69" fmla="*/ 246 h 24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72" h="246">
                  <a:moveTo>
                    <a:pt x="306" y="246"/>
                  </a:moveTo>
                  <a:lnTo>
                    <a:pt x="288" y="228"/>
                  </a:lnTo>
                  <a:lnTo>
                    <a:pt x="54" y="234"/>
                  </a:lnTo>
                  <a:lnTo>
                    <a:pt x="42" y="180"/>
                  </a:lnTo>
                  <a:lnTo>
                    <a:pt x="12" y="90"/>
                  </a:lnTo>
                  <a:lnTo>
                    <a:pt x="0" y="66"/>
                  </a:lnTo>
                  <a:lnTo>
                    <a:pt x="12" y="36"/>
                  </a:lnTo>
                  <a:lnTo>
                    <a:pt x="6" y="12"/>
                  </a:lnTo>
                  <a:lnTo>
                    <a:pt x="12" y="6"/>
                  </a:lnTo>
                  <a:lnTo>
                    <a:pt x="306" y="0"/>
                  </a:lnTo>
                  <a:lnTo>
                    <a:pt x="318" y="18"/>
                  </a:lnTo>
                  <a:lnTo>
                    <a:pt x="312" y="36"/>
                  </a:lnTo>
                  <a:lnTo>
                    <a:pt x="318" y="60"/>
                  </a:lnTo>
                  <a:lnTo>
                    <a:pt x="342" y="78"/>
                  </a:lnTo>
                  <a:lnTo>
                    <a:pt x="372" y="108"/>
                  </a:lnTo>
                  <a:lnTo>
                    <a:pt x="372" y="126"/>
                  </a:lnTo>
                  <a:lnTo>
                    <a:pt x="360" y="150"/>
                  </a:lnTo>
                  <a:lnTo>
                    <a:pt x="324" y="162"/>
                  </a:lnTo>
                  <a:lnTo>
                    <a:pt x="330" y="198"/>
                  </a:lnTo>
                  <a:lnTo>
                    <a:pt x="324" y="222"/>
                  </a:lnTo>
                  <a:lnTo>
                    <a:pt x="306" y="234"/>
                  </a:lnTo>
                  <a:lnTo>
                    <a:pt x="306" y="246"/>
                  </a:lnTo>
                  <a:close/>
                </a:path>
              </a:pathLst>
            </a:custGeom>
            <a:solidFill>
              <a:srgbClr val="FF8C00"/>
            </a:solidFill>
            <a:ln w="9525">
              <a:solidFill>
                <a:srgbClr val="FF8C00"/>
              </a:solidFill>
              <a:prstDash val="solid"/>
              <a:round/>
              <a:headEnd/>
              <a:tailEnd/>
            </a:ln>
          </p:spPr>
          <p:txBody>
            <a:bodyPr/>
            <a:lstStyle/>
            <a:p>
              <a:endParaRPr lang="en-US"/>
            </a:p>
          </p:txBody>
        </p:sp>
        <p:sp>
          <p:nvSpPr>
            <p:cNvPr id="16432" name="Freeform 173"/>
            <p:cNvSpPr>
              <a:spLocks/>
            </p:cNvSpPr>
            <p:nvPr/>
          </p:nvSpPr>
          <p:spPr bwMode="auto">
            <a:xfrm>
              <a:off x="2877" y="1776"/>
              <a:ext cx="372" cy="252"/>
            </a:xfrm>
            <a:custGeom>
              <a:avLst/>
              <a:gdLst>
                <a:gd name="T0" fmla="*/ 306 w 372"/>
                <a:gd name="T1" fmla="*/ 246 h 252"/>
                <a:gd name="T2" fmla="*/ 288 w 372"/>
                <a:gd name="T3" fmla="*/ 228 h 252"/>
                <a:gd name="T4" fmla="*/ 54 w 372"/>
                <a:gd name="T5" fmla="*/ 234 h 252"/>
                <a:gd name="T6" fmla="*/ 42 w 372"/>
                <a:gd name="T7" fmla="*/ 180 h 252"/>
                <a:gd name="T8" fmla="*/ 12 w 372"/>
                <a:gd name="T9" fmla="*/ 90 h 252"/>
                <a:gd name="T10" fmla="*/ 0 w 372"/>
                <a:gd name="T11" fmla="*/ 66 h 252"/>
                <a:gd name="T12" fmla="*/ 12 w 372"/>
                <a:gd name="T13" fmla="*/ 36 h 252"/>
                <a:gd name="T14" fmla="*/ 6 w 372"/>
                <a:gd name="T15" fmla="*/ 12 h 252"/>
                <a:gd name="T16" fmla="*/ 12 w 372"/>
                <a:gd name="T17" fmla="*/ 6 h 252"/>
                <a:gd name="T18" fmla="*/ 306 w 372"/>
                <a:gd name="T19" fmla="*/ 0 h 252"/>
                <a:gd name="T20" fmla="*/ 318 w 372"/>
                <a:gd name="T21" fmla="*/ 18 h 252"/>
                <a:gd name="T22" fmla="*/ 312 w 372"/>
                <a:gd name="T23" fmla="*/ 36 h 252"/>
                <a:gd name="T24" fmla="*/ 318 w 372"/>
                <a:gd name="T25" fmla="*/ 60 h 252"/>
                <a:gd name="T26" fmla="*/ 342 w 372"/>
                <a:gd name="T27" fmla="*/ 78 h 252"/>
                <a:gd name="T28" fmla="*/ 372 w 372"/>
                <a:gd name="T29" fmla="*/ 108 h 252"/>
                <a:gd name="T30" fmla="*/ 372 w 372"/>
                <a:gd name="T31" fmla="*/ 126 h 252"/>
                <a:gd name="T32" fmla="*/ 360 w 372"/>
                <a:gd name="T33" fmla="*/ 150 h 252"/>
                <a:gd name="T34" fmla="*/ 324 w 372"/>
                <a:gd name="T35" fmla="*/ 162 h 252"/>
                <a:gd name="T36" fmla="*/ 330 w 372"/>
                <a:gd name="T37" fmla="*/ 198 h 252"/>
                <a:gd name="T38" fmla="*/ 324 w 372"/>
                <a:gd name="T39" fmla="*/ 222 h 252"/>
                <a:gd name="T40" fmla="*/ 306 w 372"/>
                <a:gd name="T41" fmla="*/ 234 h 252"/>
                <a:gd name="T42" fmla="*/ 306 w 372"/>
                <a:gd name="T43" fmla="*/ 246 h 252"/>
                <a:gd name="T44" fmla="*/ 306 w 372"/>
                <a:gd name="T45" fmla="*/ 252 h 25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72"/>
                <a:gd name="T70" fmla="*/ 0 h 252"/>
                <a:gd name="T71" fmla="*/ 372 w 372"/>
                <a:gd name="T72" fmla="*/ 252 h 25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72" h="252">
                  <a:moveTo>
                    <a:pt x="306" y="246"/>
                  </a:moveTo>
                  <a:lnTo>
                    <a:pt x="288" y="228"/>
                  </a:lnTo>
                  <a:lnTo>
                    <a:pt x="54" y="234"/>
                  </a:lnTo>
                  <a:lnTo>
                    <a:pt x="42" y="180"/>
                  </a:lnTo>
                  <a:lnTo>
                    <a:pt x="12" y="90"/>
                  </a:lnTo>
                  <a:lnTo>
                    <a:pt x="0" y="66"/>
                  </a:lnTo>
                  <a:lnTo>
                    <a:pt x="12" y="36"/>
                  </a:lnTo>
                  <a:lnTo>
                    <a:pt x="6" y="12"/>
                  </a:lnTo>
                  <a:lnTo>
                    <a:pt x="12" y="6"/>
                  </a:lnTo>
                  <a:lnTo>
                    <a:pt x="306" y="0"/>
                  </a:lnTo>
                  <a:lnTo>
                    <a:pt x="318" y="18"/>
                  </a:lnTo>
                  <a:lnTo>
                    <a:pt x="312" y="36"/>
                  </a:lnTo>
                  <a:lnTo>
                    <a:pt x="318" y="60"/>
                  </a:lnTo>
                  <a:lnTo>
                    <a:pt x="342" y="78"/>
                  </a:lnTo>
                  <a:lnTo>
                    <a:pt x="372" y="108"/>
                  </a:lnTo>
                  <a:lnTo>
                    <a:pt x="372" y="126"/>
                  </a:lnTo>
                  <a:lnTo>
                    <a:pt x="360" y="150"/>
                  </a:lnTo>
                  <a:lnTo>
                    <a:pt x="324" y="162"/>
                  </a:lnTo>
                  <a:lnTo>
                    <a:pt x="330" y="198"/>
                  </a:lnTo>
                  <a:lnTo>
                    <a:pt x="324" y="222"/>
                  </a:lnTo>
                  <a:lnTo>
                    <a:pt x="306" y="234"/>
                  </a:lnTo>
                  <a:lnTo>
                    <a:pt x="306" y="246"/>
                  </a:lnTo>
                  <a:lnTo>
                    <a:pt x="306" y="252"/>
                  </a:lnTo>
                </a:path>
              </a:pathLst>
            </a:custGeom>
            <a:noFill/>
            <a:ln w="9525">
              <a:solidFill>
                <a:srgbClr val="000000"/>
              </a:solidFill>
              <a:prstDash val="solid"/>
              <a:round/>
              <a:headEnd/>
              <a:tailEnd/>
            </a:ln>
          </p:spPr>
          <p:txBody>
            <a:bodyPr/>
            <a:lstStyle/>
            <a:p>
              <a:endParaRPr lang="en-US"/>
            </a:p>
          </p:txBody>
        </p:sp>
        <p:sp>
          <p:nvSpPr>
            <p:cNvPr id="16433" name="Freeform 174"/>
            <p:cNvSpPr>
              <a:spLocks/>
            </p:cNvSpPr>
            <p:nvPr/>
          </p:nvSpPr>
          <p:spPr bwMode="auto">
            <a:xfrm>
              <a:off x="2541" y="2046"/>
              <a:ext cx="456" cy="246"/>
            </a:xfrm>
            <a:custGeom>
              <a:avLst/>
              <a:gdLst>
                <a:gd name="T0" fmla="*/ 414 w 456"/>
                <a:gd name="T1" fmla="*/ 12 h 246"/>
                <a:gd name="T2" fmla="*/ 438 w 456"/>
                <a:gd name="T3" fmla="*/ 24 h 246"/>
                <a:gd name="T4" fmla="*/ 426 w 456"/>
                <a:gd name="T5" fmla="*/ 48 h 246"/>
                <a:gd name="T6" fmla="*/ 456 w 456"/>
                <a:gd name="T7" fmla="*/ 78 h 246"/>
                <a:gd name="T8" fmla="*/ 456 w 456"/>
                <a:gd name="T9" fmla="*/ 246 h 246"/>
                <a:gd name="T10" fmla="*/ 0 w 456"/>
                <a:gd name="T11" fmla="*/ 234 h 246"/>
                <a:gd name="T12" fmla="*/ 12 w 456"/>
                <a:gd name="T13" fmla="*/ 0 h 246"/>
                <a:gd name="T14" fmla="*/ 414 w 456"/>
                <a:gd name="T15" fmla="*/ 12 h 246"/>
                <a:gd name="T16" fmla="*/ 0 60000 65536"/>
                <a:gd name="T17" fmla="*/ 0 60000 65536"/>
                <a:gd name="T18" fmla="*/ 0 60000 65536"/>
                <a:gd name="T19" fmla="*/ 0 60000 65536"/>
                <a:gd name="T20" fmla="*/ 0 60000 65536"/>
                <a:gd name="T21" fmla="*/ 0 60000 65536"/>
                <a:gd name="T22" fmla="*/ 0 60000 65536"/>
                <a:gd name="T23" fmla="*/ 0 60000 65536"/>
                <a:gd name="T24" fmla="*/ 0 w 456"/>
                <a:gd name="T25" fmla="*/ 0 h 246"/>
                <a:gd name="T26" fmla="*/ 456 w 456"/>
                <a:gd name="T27" fmla="*/ 246 h 24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56" h="246">
                  <a:moveTo>
                    <a:pt x="414" y="12"/>
                  </a:moveTo>
                  <a:lnTo>
                    <a:pt x="438" y="24"/>
                  </a:lnTo>
                  <a:lnTo>
                    <a:pt x="426" y="48"/>
                  </a:lnTo>
                  <a:lnTo>
                    <a:pt x="456" y="78"/>
                  </a:lnTo>
                  <a:lnTo>
                    <a:pt x="456" y="246"/>
                  </a:lnTo>
                  <a:lnTo>
                    <a:pt x="0" y="234"/>
                  </a:lnTo>
                  <a:lnTo>
                    <a:pt x="12" y="0"/>
                  </a:lnTo>
                  <a:lnTo>
                    <a:pt x="414" y="12"/>
                  </a:lnTo>
                  <a:close/>
                </a:path>
              </a:pathLst>
            </a:custGeom>
            <a:solidFill>
              <a:srgbClr val="FF4500"/>
            </a:solidFill>
            <a:ln w="9525">
              <a:solidFill>
                <a:srgbClr val="FF4500"/>
              </a:solidFill>
              <a:prstDash val="solid"/>
              <a:round/>
              <a:headEnd/>
              <a:tailEnd/>
            </a:ln>
          </p:spPr>
          <p:txBody>
            <a:bodyPr/>
            <a:lstStyle/>
            <a:p>
              <a:endParaRPr lang="en-US"/>
            </a:p>
          </p:txBody>
        </p:sp>
        <p:sp>
          <p:nvSpPr>
            <p:cNvPr id="16434" name="Freeform 175"/>
            <p:cNvSpPr>
              <a:spLocks/>
            </p:cNvSpPr>
            <p:nvPr/>
          </p:nvSpPr>
          <p:spPr bwMode="auto">
            <a:xfrm>
              <a:off x="2541" y="2046"/>
              <a:ext cx="456" cy="246"/>
            </a:xfrm>
            <a:custGeom>
              <a:avLst/>
              <a:gdLst>
                <a:gd name="T0" fmla="*/ 414 w 456"/>
                <a:gd name="T1" fmla="*/ 12 h 246"/>
                <a:gd name="T2" fmla="*/ 438 w 456"/>
                <a:gd name="T3" fmla="*/ 24 h 246"/>
                <a:gd name="T4" fmla="*/ 426 w 456"/>
                <a:gd name="T5" fmla="*/ 48 h 246"/>
                <a:gd name="T6" fmla="*/ 456 w 456"/>
                <a:gd name="T7" fmla="*/ 78 h 246"/>
                <a:gd name="T8" fmla="*/ 456 w 456"/>
                <a:gd name="T9" fmla="*/ 246 h 246"/>
                <a:gd name="T10" fmla="*/ 0 w 456"/>
                <a:gd name="T11" fmla="*/ 234 h 246"/>
                <a:gd name="T12" fmla="*/ 12 w 456"/>
                <a:gd name="T13" fmla="*/ 0 h 246"/>
                <a:gd name="T14" fmla="*/ 414 w 456"/>
                <a:gd name="T15" fmla="*/ 12 h 246"/>
                <a:gd name="T16" fmla="*/ 414 w 456"/>
                <a:gd name="T17" fmla="*/ 18 h 2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56"/>
                <a:gd name="T28" fmla="*/ 0 h 246"/>
                <a:gd name="T29" fmla="*/ 456 w 456"/>
                <a:gd name="T30" fmla="*/ 246 h 2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56" h="246">
                  <a:moveTo>
                    <a:pt x="414" y="12"/>
                  </a:moveTo>
                  <a:lnTo>
                    <a:pt x="438" y="24"/>
                  </a:lnTo>
                  <a:lnTo>
                    <a:pt x="426" y="48"/>
                  </a:lnTo>
                  <a:lnTo>
                    <a:pt x="456" y="78"/>
                  </a:lnTo>
                  <a:lnTo>
                    <a:pt x="456" y="246"/>
                  </a:lnTo>
                  <a:lnTo>
                    <a:pt x="0" y="234"/>
                  </a:lnTo>
                  <a:lnTo>
                    <a:pt x="12" y="0"/>
                  </a:lnTo>
                  <a:lnTo>
                    <a:pt x="414" y="12"/>
                  </a:lnTo>
                  <a:lnTo>
                    <a:pt x="414" y="18"/>
                  </a:lnTo>
                </a:path>
              </a:pathLst>
            </a:custGeom>
            <a:noFill/>
            <a:ln w="9525">
              <a:solidFill>
                <a:srgbClr val="000000"/>
              </a:solidFill>
              <a:prstDash val="solid"/>
              <a:round/>
              <a:headEnd/>
              <a:tailEnd/>
            </a:ln>
          </p:spPr>
          <p:txBody>
            <a:bodyPr/>
            <a:lstStyle/>
            <a:p>
              <a:endParaRPr lang="en-US"/>
            </a:p>
          </p:txBody>
        </p:sp>
        <p:sp>
          <p:nvSpPr>
            <p:cNvPr id="16435" name="Freeform 176"/>
            <p:cNvSpPr>
              <a:spLocks/>
            </p:cNvSpPr>
            <p:nvPr/>
          </p:nvSpPr>
          <p:spPr bwMode="auto">
            <a:xfrm>
              <a:off x="3321" y="2088"/>
              <a:ext cx="450" cy="228"/>
            </a:xfrm>
            <a:custGeom>
              <a:avLst/>
              <a:gdLst>
                <a:gd name="T0" fmla="*/ 360 w 450"/>
                <a:gd name="T1" fmla="*/ 186 h 228"/>
                <a:gd name="T2" fmla="*/ 84 w 450"/>
                <a:gd name="T3" fmla="*/ 210 h 228"/>
                <a:gd name="T4" fmla="*/ 84 w 450"/>
                <a:gd name="T5" fmla="*/ 222 h 228"/>
                <a:gd name="T6" fmla="*/ 0 w 450"/>
                <a:gd name="T7" fmla="*/ 228 h 228"/>
                <a:gd name="T8" fmla="*/ 6 w 450"/>
                <a:gd name="T9" fmla="*/ 222 h 228"/>
                <a:gd name="T10" fmla="*/ 18 w 450"/>
                <a:gd name="T11" fmla="*/ 222 h 228"/>
                <a:gd name="T12" fmla="*/ 12 w 450"/>
                <a:gd name="T13" fmla="*/ 192 h 228"/>
                <a:gd name="T14" fmla="*/ 12 w 450"/>
                <a:gd name="T15" fmla="*/ 186 h 228"/>
                <a:gd name="T16" fmla="*/ 24 w 450"/>
                <a:gd name="T17" fmla="*/ 168 h 228"/>
                <a:gd name="T18" fmla="*/ 60 w 450"/>
                <a:gd name="T19" fmla="*/ 180 h 228"/>
                <a:gd name="T20" fmla="*/ 54 w 450"/>
                <a:gd name="T21" fmla="*/ 156 h 228"/>
                <a:gd name="T22" fmla="*/ 78 w 450"/>
                <a:gd name="T23" fmla="*/ 144 h 228"/>
                <a:gd name="T24" fmla="*/ 72 w 450"/>
                <a:gd name="T25" fmla="*/ 132 h 228"/>
                <a:gd name="T26" fmla="*/ 78 w 450"/>
                <a:gd name="T27" fmla="*/ 120 h 228"/>
                <a:gd name="T28" fmla="*/ 84 w 450"/>
                <a:gd name="T29" fmla="*/ 120 h 228"/>
                <a:gd name="T30" fmla="*/ 90 w 450"/>
                <a:gd name="T31" fmla="*/ 114 h 228"/>
                <a:gd name="T32" fmla="*/ 102 w 450"/>
                <a:gd name="T33" fmla="*/ 120 h 228"/>
                <a:gd name="T34" fmla="*/ 102 w 450"/>
                <a:gd name="T35" fmla="*/ 108 h 228"/>
                <a:gd name="T36" fmla="*/ 138 w 450"/>
                <a:gd name="T37" fmla="*/ 120 h 228"/>
                <a:gd name="T38" fmla="*/ 150 w 450"/>
                <a:gd name="T39" fmla="*/ 102 h 228"/>
                <a:gd name="T40" fmla="*/ 162 w 450"/>
                <a:gd name="T41" fmla="*/ 108 h 228"/>
                <a:gd name="T42" fmla="*/ 180 w 450"/>
                <a:gd name="T43" fmla="*/ 84 h 228"/>
                <a:gd name="T44" fmla="*/ 186 w 450"/>
                <a:gd name="T45" fmla="*/ 96 h 228"/>
                <a:gd name="T46" fmla="*/ 204 w 450"/>
                <a:gd name="T47" fmla="*/ 96 h 228"/>
                <a:gd name="T48" fmla="*/ 234 w 450"/>
                <a:gd name="T49" fmla="*/ 48 h 228"/>
                <a:gd name="T50" fmla="*/ 228 w 450"/>
                <a:gd name="T51" fmla="*/ 36 h 228"/>
                <a:gd name="T52" fmla="*/ 264 w 450"/>
                <a:gd name="T53" fmla="*/ 24 h 228"/>
                <a:gd name="T54" fmla="*/ 264 w 450"/>
                <a:gd name="T55" fmla="*/ 0 h 228"/>
                <a:gd name="T56" fmla="*/ 288 w 450"/>
                <a:gd name="T57" fmla="*/ 0 h 228"/>
                <a:gd name="T58" fmla="*/ 300 w 450"/>
                <a:gd name="T59" fmla="*/ 18 h 228"/>
                <a:gd name="T60" fmla="*/ 336 w 450"/>
                <a:gd name="T61" fmla="*/ 30 h 228"/>
                <a:gd name="T62" fmla="*/ 384 w 450"/>
                <a:gd name="T63" fmla="*/ 12 h 228"/>
                <a:gd name="T64" fmla="*/ 402 w 450"/>
                <a:gd name="T65" fmla="*/ 36 h 228"/>
                <a:gd name="T66" fmla="*/ 402 w 450"/>
                <a:gd name="T67" fmla="*/ 36 h 228"/>
                <a:gd name="T68" fmla="*/ 414 w 450"/>
                <a:gd name="T69" fmla="*/ 72 h 228"/>
                <a:gd name="T70" fmla="*/ 450 w 450"/>
                <a:gd name="T71" fmla="*/ 102 h 228"/>
                <a:gd name="T72" fmla="*/ 390 w 450"/>
                <a:gd name="T73" fmla="*/ 174 h 228"/>
                <a:gd name="T74" fmla="*/ 360 w 450"/>
                <a:gd name="T75" fmla="*/ 186 h 22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50"/>
                <a:gd name="T115" fmla="*/ 0 h 228"/>
                <a:gd name="T116" fmla="*/ 450 w 450"/>
                <a:gd name="T117" fmla="*/ 228 h 22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50" h="228">
                  <a:moveTo>
                    <a:pt x="360" y="186"/>
                  </a:moveTo>
                  <a:lnTo>
                    <a:pt x="84" y="210"/>
                  </a:lnTo>
                  <a:lnTo>
                    <a:pt x="84" y="222"/>
                  </a:lnTo>
                  <a:lnTo>
                    <a:pt x="0" y="228"/>
                  </a:lnTo>
                  <a:lnTo>
                    <a:pt x="6" y="222"/>
                  </a:lnTo>
                  <a:lnTo>
                    <a:pt x="18" y="222"/>
                  </a:lnTo>
                  <a:lnTo>
                    <a:pt x="12" y="192"/>
                  </a:lnTo>
                  <a:lnTo>
                    <a:pt x="12" y="186"/>
                  </a:lnTo>
                  <a:lnTo>
                    <a:pt x="24" y="168"/>
                  </a:lnTo>
                  <a:lnTo>
                    <a:pt x="60" y="180"/>
                  </a:lnTo>
                  <a:lnTo>
                    <a:pt x="54" y="156"/>
                  </a:lnTo>
                  <a:lnTo>
                    <a:pt x="78" y="144"/>
                  </a:lnTo>
                  <a:lnTo>
                    <a:pt x="72" y="132"/>
                  </a:lnTo>
                  <a:lnTo>
                    <a:pt x="78" y="120"/>
                  </a:lnTo>
                  <a:lnTo>
                    <a:pt x="84" y="120"/>
                  </a:lnTo>
                  <a:lnTo>
                    <a:pt x="90" y="114"/>
                  </a:lnTo>
                  <a:lnTo>
                    <a:pt x="102" y="120"/>
                  </a:lnTo>
                  <a:lnTo>
                    <a:pt x="102" y="108"/>
                  </a:lnTo>
                  <a:lnTo>
                    <a:pt x="138" y="120"/>
                  </a:lnTo>
                  <a:lnTo>
                    <a:pt x="150" y="102"/>
                  </a:lnTo>
                  <a:lnTo>
                    <a:pt x="162" y="108"/>
                  </a:lnTo>
                  <a:lnTo>
                    <a:pt x="180" y="84"/>
                  </a:lnTo>
                  <a:lnTo>
                    <a:pt x="186" y="96"/>
                  </a:lnTo>
                  <a:lnTo>
                    <a:pt x="204" y="96"/>
                  </a:lnTo>
                  <a:lnTo>
                    <a:pt x="234" y="48"/>
                  </a:lnTo>
                  <a:lnTo>
                    <a:pt x="228" y="36"/>
                  </a:lnTo>
                  <a:lnTo>
                    <a:pt x="264" y="24"/>
                  </a:lnTo>
                  <a:lnTo>
                    <a:pt x="264" y="0"/>
                  </a:lnTo>
                  <a:lnTo>
                    <a:pt x="288" y="0"/>
                  </a:lnTo>
                  <a:lnTo>
                    <a:pt x="300" y="18"/>
                  </a:lnTo>
                  <a:lnTo>
                    <a:pt x="336" y="30"/>
                  </a:lnTo>
                  <a:lnTo>
                    <a:pt x="384" y="12"/>
                  </a:lnTo>
                  <a:lnTo>
                    <a:pt x="402" y="36"/>
                  </a:lnTo>
                  <a:lnTo>
                    <a:pt x="414" y="72"/>
                  </a:lnTo>
                  <a:lnTo>
                    <a:pt x="450" y="102"/>
                  </a:lnTo>
                  <a:lnTo>
                    <a:pt x="390" y="174"/>
                  </a:lnTo>
                  <a:lnTo>
                    <a:pt x="360" y="186"/>
                  </a:lnTo>
                  <a:close/>
                </a:path>
              </a:pathLst>
            </a:custGeom>
            <a:solidFill>
              <a:srgbClr val="B22222"/>
            </a:solidFill>
            <a:ln w="9525">
              <a:solidFill>
                <a:srgbClr val="B22222"/>
              </a:solidFill>
              <a:prstDash val="solid"/>
              <a:round/>
              <a:headEnd/>
              <a:tailEnd/>
            </a:ln>
          </p:spPr>
          <p:txBody>
            <a:bodyPr/>
            <a:lstStyle/>
            <a:p>
              <a:endParaRPr lang="en-US"/>
            </a:p>
          </p:txBody>
        </p:sp>
        <p:sp>
          <p:nvSpPr>
            <p:cNvPr id="16436" name="Freeform 177"/>
            <p:cNvSpPr>
              <a:spLocks/>
            </p:cNvSpPr>
            <p:nvPr/>
          </p:nvSpPr>
          <p:spPr bwMode="auto">
            <a:xfrm>
              <a:off x="3321" y="2088"/>
              <a:ext cx="450" cy="228"/>
            </a:xfrm>
            <a:custGeom>
              <a:avLst/>
              <a:gdLst>
                <a:gd name="T0" fmla="*/ 360 w 450"/>
                <a:gd name="T1" fmla="*/ 186 h 228"/>
                <a:gd name="T2" fmla="*/ 84 w 450"/>
                <a:gd name="T3" fmla="*/ 210 h 228"/>
                <a:gd name="T4" fmla="*/ 84 w 450"/>
                <a:gd name="T5" fmla="*/ 222 h 228"/>
                <a:gd name="T6" fmla="*/ 0 w 450"/>
                <a:gd name="T7" fmla="*/ 228 h 228"/>
                <a:gd name="T8" fmla="*/ 6 w 450"/>
                <a:gd name="T9" fmla="*/ 222 h 228"/>
                <a:gd name="T10" fmla="*/ 18 w 450"/>
                <a:gd name="T11" fmla="*/ 222 h 228"/>
                <a:gd name="T12" fmla="*/ 12 w 450"/>
                <a:gd name="T13" fmla="*/ 192 h 228"/>
                <a:gd name="T14" fmla="*/ 12 w 450"/>
                <a:gd name="T15" fmla="*/ 186 h 228"/>
                <a:gd name="T16" fmla="*/ 24 w 450"/>
                <a:gd name="T17" fmla="*/ 168 h 228"/>
                <a:gd name="T18" fmla="*/ 60 w 450"/>
                <a:gd name="T19" fmla="*/ 180 h 228"/>
                <a:gd name="T20" fmla="*/ 54 w 450"/>
                <a:gd name="T21" fmla="*/ 156 h 228"/>
                <a:gd name="T22" fmla="*/ 78 w 450"/>
                <a:gd name="T23" fmla="*/ 144 h 228"/>
                <a:gd name="T24" fmla="*/ 72 w 450"/>
                <a:gd name="T25" fmla="*/ 132 h 228"/>
                <a:gd name="T26" fmla="*/ 78 w 450"/>
                <a:gd name="T27" fmla="*/ 120 h 228"/>
                <a:gd name="T28" fmla="*/ 84 w 450"/>
                <a:gd name="T29" fmla="*/ 120 h 228"/>
                <a:gd name="T30" fmla="*/ 90 w 450"/>
                <a:gd name="T31" fmla="*/ 114 h 228"/>
                <a:gd name="T32" fmla="*/ 102 w 450"/>
                <a:gd name="T33" fmla="*/ 120 h 228"/>
                <a:gd name="T34" fmla="*/ 102 w 450"/>
                <a:gd name="T35" fmla="*/ 108 h 228"/>
                <a:gd name="T36" fmla="*/ 138 w 450"/>
                <a:gd name="T37" fmla="*/ 120 h 228"/>
                <a:gd name="T38" fmla="*/ 150 w 450"/>
                <a:gd name="T39" fmla="*/ 102 h 228"/>
                <a:gd name="T40" fmla="*/ 162 w 450"/>
                <a:gd name="T41" fmla="*/ 108 h 228"/>
                <a:gd name="T42" fmla="*/ 180 w 450"/>
                <a:gd name="T43" fmla="*/ 84 h 228"/>
                <a:gd name="T44" fmla="*/ 186 w 450"/>
                <a:gd name="T45" fmla="*/ 96 h 228"/>
                <a:gd name="T46" fmla="*/ 204 w 450"/>
                <a:gd name="T47" fmla="*/ 96 h 228"/>
                <a:gd name="T48" fmla="*/ 234 w 450"/>
                <a:gd name="T49" fmla="*/ 48 h 228"/>
                <a:gd name="T50" fmla="*/ 228 w 450"/>
                <a:gd name="T51" fmla="*/ 36 h 228"/>
                <a:gd name="T52" fmla="*/ 264 w 450"/>
                <a:gd name="T53" fmla="*/ 24 h 228"/>
                <a:gd name="T54" fmla="*/ 264 w 450"/>
                <a:gd name="T55" fmla="*/ 0 h 228"/>
                <a:gd name="T56" fmla="*/ 288 w 450"/>
                <a:gd name="T57" fmla="*/ 0 h 228"/>
                <a:gd name="T58" fmla="*/ 300 w 450"/>
                <a:gd name="T59" fmla="*/ 18 h 228"/>
                <a:gd name="T60" fmla="*/ 336 w 450"/>
                <a:gd name="T61" fmla="*/ 30 h 228"/>
                <a:gd name="T62" fmla="*/ 384 w 450"/>
                <a:gd name="T63" fmla="*/ 12 h 228"/>
                <a:gd name="T64" fmla="*/ 402 w 450"/>
                <a:gd name="T65" fmla="*/ 36 h 228"/>
                <a:gd name="T66" fmla="*/ 408 w 450"/>
                <a:gd name="T67" fmla="*/ 36 h 228"/>
                <a:gd name="T68" fmla="*/ 402 w 450"/>
                <a:gd name="T69" fmla="*/ 36 h 228"/>
                <a:gd name="T70" fmla="*/ 414 w 450"/>
                <a:gd name="T71" fmla="*/ 72 h 228"/>
                <a:gd name="T72" fmla="*/ 450 w 450"/>
                <a:gd name="T73" fmla="*/ 102 h 228"/>
                <a:gd name="T74" fmla="*/ 390 w 450"/>
                <a:gd name="T75" fmla="*/ 174 h 228"/>
                <a:gd name="T76" fmla="*/ 360 w 450"/>
                <a:gd name="T77" fmla="*/ 186 h 228"/>
                <a:gd name="T78" fmla="*/ 360 w 450"/>
                <a:gd name="T79" fmla="*/ 192 h 2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50"/>
                <a:gd name="T121" fmla="*/ 0 h 228"/>
                <a:gd name="T122" fmla="*/ 450 w 450"/>
                <a:gd name="T123" fmla="*/ 228 h 2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50" h="228">
                  <a:moveTo>
                    <a:pt x="360" y="186"/>
                  </a:moveTo>
                  <a:lnTo>
                    <a:pt x="84" y="210"/>
                  </a:lnTo>
                  <a:lnTo>
                    <a:pt x="84" y="222"/>
                  </a:lnTo>
                  <a:lnTo>
                    <a:pt x="0" y="228"/>
                  </a:lnTo>
                  <a:lnTo>
                    <a:pt x="6" y="222"/>
                  </a:lnTo>
                  <a:lnTo>
                    <a:pt x="18" y="222"/>
                  </a:lnTo>
                  <a:lnTo>
                    <a:pt x="12" y="192"/>
                  </a:lnTo>
                  <a:lnTo>
                    <a:pt x="12" y="186"/>
                  </a:lnTo>
                  <a:lnTo>
                    <a:pt x="24" y="168"/>
                  </a:lnTo>
                  <a:lnTo>
                    <a:pt x="60" y="180"/>
                  </a:lnTo>
                  <a:lnTo>
                    <a:pt x="54" y="156"/>
                  </a:lnTo>
                  <a:lnTo>
                    <a:pt x="78" y="144"/>
                  </a:lnTo>
                  <a:lnTo>
                    <a:pt x="72" y="132"/>
                  </a:lnTo>
                  <a:lnTo>
                    <a:pt x="78" y="120"/>
                  </a:lnTo>
                  <a:lnTo>
                    <a:pt x="84" y="120"/>
                  </a:lnTo>
                  <a:lnTo>
                    <a:pt x="90" y="114"/>
                  </a:lnTo>
                  <a:lnTo>
                    <a:pt x="102" y="120"/>
                  </a:lnTo>
                  <a:lnTo>
                    <a:pt x="102" y="108"/>
                  </a:lnTo>
                  <a:lnTo>
                    <a:pt x="138" y="120"/>
                  </a:lnTo>
                  <a:lnTo>
                    <a:pt x="150" y="102"/>
                  </a:lnTo>
                  <a:lnTo>
                    <a:pt x="162" y="108"/>
                  </a:lnTo>
                  <a:lnTo>
                    <a:pt x="180" y="84"/>
                  </a:lnTo>
                  <a:lnTo>
                    <a:pt x="186" y="96"/>
                  </a:lnTo>
                  <a:lnTo>
                    <a:pt x="204" y="96"/>
                  </a:lnTo>
                  <a:lnTo>
                    <a:pt x="234" y="48"/>
                  </a:lnTo>
                  <a:lnTo>
                    <a:pt x="228" y="36"/>
                  </a:lnTo>
                  <a:lnTo>
                    <a:pt x="264" y="24"/>
                  </a:lnTo>
                  <a:lnTo>
                    <a:pt x="264" y="0"/>
                  </a:lnTo>
                  <a:lnTo>
                    <a:pt x="288" y="0"/>
                  </a:lnTo>
                  <a:lnTo>
                    <a:pt x="300" y="18"/>
                  </a:lnTo>
                  <a:lnTo>
                    <a:pt x="336" y="30"/>
                  </a:lnTo>
                  <a:lnTo>
                    <a:pt x="384" y="12"/>
                  </a:lnTo>
                  <a:lnTo>
                    <a:pt x="402" y="36"/>
                  </a:lnTo>
                  <a:lnTo>
                    <a:pt x="408" y="36"/>
                  </a:lnTo>
                  <a:lnTo>
                    <a:pt x="402" y="36"/>
                  </a:lnTo>
                  <a:lnTo>
                    <a:pt x="414" y="72"/>
                  </a:lnTo>
                  <a:lnTo>
                    <a:pt x="450" y="102"/>
                  </a:lnTo>
                  <a:lnTo>
                    <a:pt x="390" y="174"/>
                  </a:lnTo>
                  <a:lnTo>
                    <a:pt x="360" y="186"/>
                  </a:lnTo>
                  <a:lnTo>
                    <a:pt x="360" y="192"/>
                  </a:lnTo>
                </a:path>
              </a:pathLst>
            </a:custGeom>
            <a:noFill/>
            <a:ln w="9525">
              <a:solidFill>
                <a:srgbClr val="000000"/>
              </a:solidFill>
              <a:prstDash val="solid"/>
              <a:round/>
              <a:headEnd/>
              <a:tailEnd/>
            </a:ln>
          </p:spPr>
          <p:txBody>
            <a:bodyPr/>
            <a:lstStyle/>
            <a:p>
              <a:endParaRPr lang="en-US"/>
            </a:p>
          </p:txBody>
        </p:sp>
        <p:sp>
          <p:nvSpPr>
            <p:cNvPr id="16437" name="Freeform 178"/>
            <p:cNvSpPr>
              <a:spLocks/>
            </p:cNvSpPr>
            <p:nvPr/>
          </p:nvSpPr>
          <p:spPr bwMode="auto">
            <a:xfrm>
              <a:off x="3039" y="2598"/>
              <a:ext cx="348" cy="306"/>
            </a:xfrm>
            <a:custGeom>
              <a:avLst/>
              <a:gdLst>
                <a:gd name="T0" fmla="*/ 306 w 348"/>
                <a:gd name="T1" fmla="*/ 210 h 306"/>
                <a:gd name="T2" fmla="*/ 264 w 348"/>
                <a:gd name="T3" fmla="*/ 198 h 306"/>
                <a:gd name="T4" fmla="*/ 246 w 348"/>
                <a:gd name="T5" fmla="*/ 216 h 306"/>
                <a:gd name="T6" fmla="*/ 270 w 348"/>
                <a:gd name="T7" fmla="*/ 228 h 306"/>
                <a:gd name="T8" fmla="*/ 300 w 348"/>
                <a:gd name="T9" fmla="*/ 216 h 306"/>
                <a:gd name="T10" fmla="*/ 288 w 348"/>
                <a:gd name="T11" fmla="*/ 228 h 306"/>
                <a:gd name="T12" fmla="*/ 306 w 348"/>
                <a:gd name="T13" fmla="*/ 234 h 306"/>
                <a:gd name="T14" fmla="*/ 312 w 348"/>
                <a:gd name="T15" fmla="*/ 222 h 306"/>
                <a:gd name="T16" fmla="*/ 330 w 348"/>
                <a:gd name="T17" fmla="*/ 210 h 306"/>
                <a:gd name="T18" fmla="*/ 336 w 348"/>
                <a:gd name="T19" fmla="*/ 234 h 306"/>
                <a:gd name="T20" fmla="*/ 306 w 348"/>
                <a:gd name="T21" fmla="*/ 258 h 306"/>
                <a:gd name="T22" fmla="*/ 312 w 348"/>
                <a:gd name="T23" fmla="*/ 270 h 306"/>
                <a:gd name="T24" fmla="*/ 348 w 348"/>
                <a:gd name="T25" fmla="*/ 288 h 306"/>
                <a:gd name="T26" fmla="*/ 342 w 348"/>
                <a:gd name="T27" fmla="*/ 300 h 306"/>
                <a:gd name="T28" fmla="*/ 336 w 348"/>
                <a:gd name="T29" fmla="*/ 294 h 306"/>
                <a:gd name="T30" fmla="*/ 324 w 348"/>
                <a:gd name="T31" fmla="*/ 306 h 306"/>
                <a:gd name="T32" fmla="*/ 318 w 348"/>
                <a:gd name="T33" fmla="*/ 282 h 306"/>
                <a:gd name="T34" fmla="*/ 276 w 348"/>
                <a:gd name="T35" fmla="*/ 270 h 306"/>
                <a:gd name="T36" fmla="*/ 282 w 348"/>
                <a:gd name="T37" fmla="*/ 288 h 306"/>
                <a:gd name="T38" fmla="*/ 270 w 348"/>
                <a:gd name="T39" fmla="*/ 300 h 306"/>
                <a:gd name="T40" fmla="*/ 258 w 348"/>
                <a:gd name="T41" fmla="*/ 282 h 306"/>
                <a:gd name="T42" fmla="*/ 252 w 348"/>
                <a:gd name="T43" fmla="*/ 294 h 306"/>
                <a:gd name="T44" fmla="*/ 240 w 348"/>
                <a:gd name="T45" fmla="*/ 282 h 306"/>
                <a:gd name="T46" fmla="*/ 234 w 348"/>
                <a:gd name="T47" fmla="*/ 300 h 306"/>
                <a:gd name="T48" fmla="*/ 222 w 348"/>
                <a:gd name="T49" fmla="*/ 300 h 306"/>
                <a:gd name="T50" fmla="*/ 204 w 348"/>
                <a:gd name="T51" fmla="*/ 294 h 306"/>
                <a:gd name="T52" fmla="*/ 192 w 348"/>
                <a:gd name="T53" fmla="*/ 270 h 306"/>
                <a:gd name="T54" fmla="*/ 174 w 348"/>
                <a:gd name="T55" fmla="*/ 270 h 306"/>
                <a:gd name="T56" fmla="*/ 174 w 348"/>
                <a:gd name="T57" fmla="*/ 252 h 306"/>
                <a:gd name="T58" fmla="*/ 156 w 348"/>
                <a:gd name="T59" fmla="*/ 258 h 306"/>
                <a:gd name="T60" fmla="*/ 156 w 348"/>
                <a:gd name="T61" fmla="*/ 246 h 306"/>
                <a:gd name="T62" fmla="*/ 132 w 348"/>
                <a:gd name="T63" fmla="*/ 252 h 306"/>
                <a:gd name="T64" fmla="*/ 144 w 348"/>
                <a:gd name="T65" fmla="*/ 264 h 306"/>
                <a:gd name="T66" fmla="*/ 126 w 348"/>
                <a:gd name="T67" fmla="*/ 270 h 306"/>
                <a:gd name="T68" fmla="*/ 66 w 348"/>
                <a:gd name="T69" fmla="*/ 252 h 306"/>
                <a:gd name="T70" fmla="*/ 18 w 348"/>
                <a:gd name="T71" fmla="*/ 258 h 306"/>
                <a:gd name="T72" fmla="*/ 12 w 348"/>
                <a:gd name="T73" fmla="*/ 252 h 306"/>
                <a:gd name="T74" fmla="*/ 30 w 348"/>
                <a:gd name="T75" fmla="*/ 234 h 306"/>
                <a:gd name="T76" fmla="*/ 24 w 348"/>
                <a:gd name="T77" fmla="*/ 192 h 306"/>
                <a:gd name="T78" fmla="*/ 36 w 348"/>
                <a:gd name="T79" fmla="*/ 156 h 306"/>
                <a:gd name="T80" fmla="*/ 0 w 348"/>
                <a:gd name="T81" fmla="*/ 84 h 306"/>
                <a:gd name="T82" fmla="*/ 0 w 348"/>
                <a:gd name="T83" fmla="*/ 6 h 306"/>
                <a:gd name="T84" fmla="*/ 186 w 348"/>
                <a:gd name="T85" fmla="*/ 0 h 306"/>
                <a:gd name="T86" fmla="*/ 192 w 348"/>
                <a:gd name="T87" fmla="*/ 6 h 306"/>
                <a:gd name="T88" fmla="*/ 192 w 348"/>
                <a:gd name="T89" fmla="*/ 30 h 306"/>
                <a:gd name="T90" fmla="*/ 198 w 348"/>
                <a:gd name="T91" fmla="*/ 30 h 306"/>
                <a:gd name="T92" fmla="*/ 192 w 348"/>
                <a:gd name="T93" fmla="*/ 36 h 306"/>
                <a:gd name="T94" fmla="*/ 210 w 348"/>
                <a:gd name="T95" fmla="*/ 54 h 306"/>
                <a:gd name="T96" fmla="*/ 192 w 348"/>
                <a:gd name="T97" fmla="*/ 60 h 306"/>
                <a:gd name="T98" fmla="*/ 204 w 348"/>
                <a:gd name="T99" fmla="*/ 66 h 306"/>
                <a:gd name="T100" fmla="*/ 174 w 348"/>
                <a:gd name="T101" fmla="*/ 108 h 306"/>
                <a:gd name="T102" fmla="*/ 168 w 348"/>
                <a:gd name="T103" fmla="*/ 156 h 306"/>
                <a:gd name="T104" fmla="*/ 288 w 348"/>
                <a:gd name="T105" fmla="*/ 150 h 306"/>
                <a:gd name="T106" fmla="*/ 288 w 348"/>
                <a:gd name="T107" fmla="*/ 174 h 306"/>
                <a:gd name="T108" fmla="*/ 306 w 348"/>
                <a:gd name="T109" fmla="*/ 210 h 3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8"/>
                <a:gd name="T166" fmla="*/ 0 h 306"/>
                <a:gd name="T167" fmla="*/ 348 w 348"/>
                <a:gd name="T168" fmla="*/ 306 h 3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8" h="306">
                  <a:moveTo>
                    <a:pt x="306" y="210"/>
                  </a:moveTo>
                  <a:lnTo>
                    <a:pt x="264" y="198"/>
                  </a:lnTo>
                  <a:lnTo>
                    <a:pt x="246" y="216"/>
                  </a:lnTo>
                  <a:lnTo>
                    <a:pt x="270" y="228"/>
                  </a:lnTo>
                  <a:lnTo>
                    <a:pt x="300" y="216"/>
                  </a:lnTo>
                  <a:lnTo>
                    <a:pt x="288" y="228"/>
                  </a:lnTo>
                  <a:lnTo>
                    <a:pt x="306" y="234"/>
                  </a:lnTo>
                  <a:lnTo>
                    <a:pt x="312" y="222"/>
                  </a:lnTo>
                  <a:lnTo>
                    <a:pt x="330" y="210"/>
                  </a:lnTo>
                  <a:lnTo>
                    <a:pt x="336" y="234"/>
                  </a:lnTo>
                  <a:lnTo>
                    <a:pt x="306" y="258"/>
                  </a:lnTo>
                  <a:lnTo>
                    <a:pt x="312" y="270"/>
                  </a:lnTo>
                  <a:lnTo>
                    <a:pt x="348" y="288"/>
                  </a:lnTo>
                  <a:lnTo>
                    <a:pt x="342" y="300"/>
                  </a:lnTo>
                  <a:lnTo>
                    <a:pt x="336" y="294"/>
                  </a:lnTo>
                  <a:lnTo>
                    <a:pt x="324" y="306"/>
                  </a:lnTo>
                  <a:lnTo>
                    <a:pt x="318" y="282"/>
                  </a:lnTo>
                  <a:lnTo>
                    <a:pt x="276" y="270"/>
                  </a:lnTo>
                  <a:lnTo>
                    <a:pt x="282" y="288"/>
                  </a:lnTo>
                  <a:lnTo>
                    <a:pt x="270" y="300"/>
                  </a:lnTo>
                  <a:lnTo>
                    <a:pt x="258" y="282"/>
                  </a:lnTo>
                  <a:lnTo>
                    <a:pt x="252" y="294"/>
                  </a:lnTo>
                  <a:lnTo>
                    <a:pt x="240" y="282"/>
                  </a:lnTo>
                  <a:lnTo>
                    <a:pt x="234" y="300"/>
                  </a:lnTo>
                  <a:lnTo>
                    <a:pt x="222" y="300"/>
                  </a:lnTo>
                  <a:lnTo>
                    <a:pt x="204" y="294"/>
                  </a:lnTo>
                  <a:lnTo>
                    <a:pt x="192" y="270"/>
                  </a:lnTo>
                  <a:lnTo>
                    <a:pt x="174" y="270"/>
                  </a:lnTo>
                  <a:lnTo>
                    <a:pt x="174" y="252"/>
                  </a:lnTo>
                  <a:lnTo>
                    <a:pt x="156" y="258"/>
                  </a:lnTo>
                  <a:lnTo>
                    <a:pt x="156" y="246"/>
                  </a:lnTo>
                  <a:lnTo>
                    <a:pt x="132" y="252"/>
                  </a:lnTo>
                  <a:lnTo>
                    <a:pt x="144" y="264"/>
                  </a:lnTo>
                  <a:lnTo>
                    <a:pt x="126" y="270"/>
                  </a:lnTo>
                  <a:lnTo>
                    <a:pt x="66" y="252"/>
                  </a:lnTo>
                  <a:lnTo>
                    <a:pt x="18" y="258"/>
                  </a:lnTo>
                  <a:lnTo>
                    <a:pt x="12" y="252"/>
                  </a:lnTo>
                  <a:lnTo>
                    <a:pt x="30" y="234"/>
                  </a:lnTo>
                  <a:lnTo>
                    <a:pt x="24" y="192"/>
                  </a:lnTo>
                  <a:lnTo>
                    <a:pt x="36" y="156"/>
                  </a:lnTo>
                  <a:lnTo>
                    <a:pt x="0" y="84"/>
                  </a:lnTo>
                  <a:lnTo>
                    <a:pt x="0" y="6"/>
                  </a:lnTo>
                  <a:lnTo>
                    <a:pt x="186" y="0"/>
                  </a:lnTo>
                  <a:lnTo>
                    <a:pt x="192" y="6"/>
                  </a:lnTo>
                  <a:lnTo>
                    <a:pt x="192" y="30"/>
                  </a:lnTo>
                  <a:lnTo>
                    <a:pt x="198" y="30"/>
                  </a:lnTo>
                  <a:lnTo>
                    <a:pt x="192" y="36"/>
                  </a:lnTo>
                  <a:lnTo>
                    <a:pt x="210" y="54"/>
                  </a:lnTo>
                  <a:lnTo>
                    <a:pt x="192" y="60"/>
                  </a:lnTo>
                  <a:lnTo>
                    <a:pt x="204" y="66"/>
                  </a:lnTo>
                  <a:lnTo>
                    <a:pt x="174" y="108"/>
                  </a:lnTo>
                  <a:lnTo>
                    <a:pt x="168" y="156"/>
                  </a:lnTo>
                  <a:lnTo>
                    <a:pt x="288" y="150"/>
                  </a:lnTo>
                  <a:lnTo>
                    <a:pt x="288" y="174"/>
                  </a:lnTo>
                  <a:lnTo>
                    <a:pt x="306" y="210"/>
                  </a:lnTo>
                  <a:close/>
                </a:path>
              </a:pathLst>
            </a:custGeom>
            <a:solidFill>
              <a:srgbClr val="B22222"/>
            </a:solidFill>
            <a:ln w="9525">
              <a:solidFill>
                <a:srgbClr val="B22222"/>
              </a:solidFill>
              <a:prstDash val="solid"/>
              <a:round/>
              <a:headEnd/>
              <a:tailEnd/>
            </a:ln>
          </p:spPr>
          <p:txBody>
            <a:bodyPr/>
            <a:lstStyle/>
            <a:p>
              <a:endParaRPr lang="en-US"/>
            </a:p>
          </p:txBody>
        </p:sp>
        <p:sp>
          <p:nvSpPr>
            <p:cNvPr id="16438" name="Freeform 179"/>
            <p:cNvSpPr>
              <a:spLocks/>
            </p:cNvSpPr>
            <p:nvPr/>
          </p:nvSpPr>
          <p:spPr bwMode="auto">
            <a:xfrm>
              <a:off x="3039" y="2598"/>
              <a:ext cx="348" cy="306"/>
            </a:xfrm>
            <a:custGeom>
              <a:avLst/>
              <a:gdLst>
                <a:gd name="T0" fmla="*/ 306 w 348"/>
                <a:gd name="T1" fmla="*/ 210 h 306"/>
                <a:gd name="T2" fmla="*/ 264 w 348"/>
                <a:gd name="T3" fmla="*/ 198 h 306"/>
                <a:gd name="T4" fmla="*/ 246 w 348"/>
                <a:gd name="T5" fmla="*/ 216 h 306"/>
                <a:gd name="T6" fmla="*/ 270 w 348"/>
                <a:gd name="T7" fmla="*/ 228 h 306"/>
                <a:gd name="T8" fmla="*/ 300 w 348"/>
                <a:gd name="T9" fmla="*/ 216 h 306"/>
                <a:gd name="T10" fmla="*/ 288 w 348"/>
                <a:gd name="T11" fmla="*/ 228 h 306"/>
                <a:gd name="T12" fmla="*/ 306 w 348"/>
                <a:gd name="T13" fmla="*/ 234 h 306"/>
                <a:gd name="T14" fmla="*/ 312 w 348"/>
                <a:gd name="T15" fmla="*/ 222 h 306"/>
                <a:gd name="T16" fmla="*/ 330 w 348"/>
                <a:gd name="T17" fmla="*/ 210 h 306"/>
                <a:gd name="T18" fmla="*/ 336 w 348"/>
                <a:gd name="T19" fmla="*/ 234 h 306"/>
                <a:gd name="T20" fmla="*/ 306 w 348"/>
                <a:gd name="T21" fmla="*/ 258 h 306"/>
                <a:gd name="T22" fmla="*/ 312 w 348"/>
                <a:gd name="T23" fmla="*/ 270 h 306"/>
                <a:gd name="T24" fmla="*/ 348 w 348"/>
                <a:gd name="T25" fmla="*/ 288 h 306"/>
                <a:gd name="T26" fmla="*/ 342 w 348"/>
                <a:gd name="T27" fmla="*/ 300 h 306"/>
                <a:gd name="T28" fmla="*/ 336 w 348"/>
                <a:gd name="T29" fmla="*/ 294 h 306"/>
                <a:gd name="T30" fmla="*/ 324 w 348"/>
                <a:gd name="T31" fmla="*/ 306 h 306"/>
                <a:gd name="T32" fmla="*/ 318 w 348"/>
                <a:gd name="T33" fmla="*/ 282 h 306"/>
                <a:gd name="T34" fmla="*/ 276 w 348"/>
                <a:gd name="T35" fmla="*/ 270 h 306"/>
                <a:gd name="T36" fmla="*/ 282 w 348"/>
                <a:gd name="T37" fmla="*/ 288 h 306"/>
                <a:gd name="T38" fmla="*/ 270 w 348"/>
                <a:gd name="T39" fmla="*/ 300 h 306"/>
                <a:gd name="T40" fmla="*/ 258 w 348"/>
                <a:gd name="T41" fmla="*/ 282 h 306"/>
                <a:gd name="T42" fmla="*/ 252 w 348"/>
                <a:gd name="T43" fmla="*/ 294 h 306"/>
                <a:gd name="T44" fmla="*/ 240 w 348"/>
                <a:gd name="T45" fmla="*/ 282 h 306"/>
                <a:gd name="T46" fmla="*/ 234 w 348"/>
                <a:gd name="T47" fmla="*/ 300 h 306"/>
                <a:gd name="T48" fmla="*/ 222 w 348"/>
                <a:gd name="T49" fmla="*/ 300 h 306"/>
                <a:gd name="T50" fmla="*/ 204 w 348"/>
                <a:gd name="T51" fmla="*/ 294 h 306"/>
                <a:gd name="T52" fmla="*/ 192 w 348"/>
                <a:gd name="T53" fmla="*/ 270 h 306"/>
                <a:gd name="T54" fmla="*/ 174 w 348"/>
                <a:gd name="T55" fmla="*/ 270 h 306"/>
                <a:gd name="T56" fmla="*/ 174 w 348"/>
                <a:gd name="T57" fmla="*/ 252 h 306"/>
                <a:gd name="T58" fmla="*/ 156 w 348"/>
                <a:gd name="T59" fmla="*/ 258 h 306"/>
                <a:gd name="T60" fmla="*/ 156 w 348"/>
                <a:gd name="T61" fmla="*/ 246 h 306"/>
                <a:gd name="T62" fmla="*/ 132 w 348"/>
                <a:gd name="T63" fmla="*/ 252 h 306"/>
                <a:gd name="T64" fmla="*/ 144 w 348"/>
                <a:gd name="T65" fmla="*/ 264 h 306"/>
                <a:gd name="T66" fmla="*/ 126 w 348"/>
                <a:gd name="T67" fmla="*/ 270 h 306"/>
                <a:gd name="T68" fmla="*/ 66 w 348"/>
                <a:gd name="T69" fmla="*/ 252 h 306"/>
                <a:gd name="T70" fmla="*/ 18 w 348"/>
                <a:gd name="T71" fmla="*/ 258 h 306"/>
                <a:gd name="T72" fmla="*/ 12 w 348"/>
                <a:gd name="T73" fmla="*/ 252 h 306"/>
                <a:gd name="T74" fmla="*/ 30 w 348"/>
                <a:gd name="T75" fmla="*/ 234 h 306"/>
                <a:gd name="T76" fmla="*/ 24 w 348"/>
                <a:gd name="T77" fmla="*/ 192 h 306"/>
                <a:gd name="T78" fmla="*/ 36 w 348"/>
                <a:gd name="T79" fmla="*/ 156 h 306"/>
                <a:gd name="T80" fmla="*/ 0 w 348"/>
                <a:gd name="T81" fmla="*/ 84 h 306"/>
                <a:gd name="T82" fmla="*/ 0 w 348"/>
                <a:gd name="T83" fmla="*/ 6 h 306"/>
                <a:gd name="T84" fmla="*/ 186 w 348"/>
                <a:gd name="T85" fmla="*/ 0 h 306"/>
                <a:gd name="T86" fmla="*/ 192 w 348"/>
                <a:gd name="T87" fmla="*/ 6 h 306"/>
                <a:gd name="T88" fmla="*/ 192 w 348"/>
                <a:gd name="T89" fmla="*/ 30 h 306"/>
                <a:gd name="T90" fmla="*/ 198 w 348"/>
                <a:gd name="T91" fmla="*/ 30 h 306"/>
                <a:gd name="T92" fmla="*/ 192 w 348"/>
                <a:gd name="T93" fmla="*/ 36 h 306"/>
                <a:gd name="T94" fmla="*/ 210 w 348"/>
                <a:gd name="T95" fmla="*/ 54 h 306"/>
                <a:gd name="T96" fmla="*/ 192 w 348"/>
                <a:gd name="T97" fmla="*/ 60 h 306"/>
                <a:gd name="T98" fmla="*/ 204 w 348"/>
                <a:gd name="T99" fmla="*/ 66 h 306"/>
                <a:gd name="T100" fmla="*/ 174 w 348"/>
                <a:gd name="T101" fmla="*/ 108 h 306"/>
                <a:gd name="T102" fmla="*/ 168 w 348"/>
                <a:gd name="T103" fmla="*/ 156 h 306"/>
                <a:gd name="T104" fmla="*/ 288 w 348"/>
                <a:gd name="T105" fmla="*/ 150 h 306"/>
                <a:gd name="T106" fmla="*/ 288 w 348"/>
                <a:gd name="T107" fmla="*/ 174 h 306"/>
                <a:gd name="T108" fmla="*/ 306 w 348"/>
                <a:gd name="T109" fmla="*/ 210 h 306"/>
                <a:gd name="T110" fmla="*/ 306 w 348"/>
                <a:gd name="T111" fmla="*/ 216 h 3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8"/>
                <a:gd name="T169" fmla="*/ 0 h 306"/>
                <a:gd name="T170" fmla="*/ 348 w 348"/>
                <a:gd name="T171" fmla="*/ 306 h 3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8" h="306">
                  <a:moveTo>
                    <a:pt x="306" y="210"/>
                  </a:moveTo>
                  <a:lnTo>
                    <a:pt x="264" y="198"/>
                  </a:lnTo>
                  <a:lnTo>
                    <a:pt x="246" y="216"/>
                  </a:lnTo>
                  <a:lnTo>
                    <a:pt x="270" y="228"/>
                  </a:lnTo>
                  <a:lnTo>
                    <a:pt x="300" y="216"/>
                  </a:lnTo>
                  <a:lnTo>
                    <a:pt x="288" y="228"/>
                  </a:lnTo>
                  <a:lnTo>
                    <a:pt x="306" y="234"/>
                  </a:lnTo>
                  <a:lnTo>
                    <a:pt x="312" y="222"/>
                  </a:lnTo>
                  <a:lnTo>
                    <a:pt x="330" y="210"/>
                  </a:lnTo>
                  <a:lnTo>
                    <a:pt x="336" y="234"/>
                  </a:lnTo>
                  <a:lnTo>
                    <a:pt x="306" y="258"/>
                  </a:lnTo>
                  <a:lnTo>
                    <a:pt x="312" y="270"/>
                  </a:lnTo>
                  <a:lnTo>
                    <a:pt x="348" y="288"/>
                  </a:lnTo>
                  <a:lnTo>
                    <a:pt x="342" y="300"/>
                  </a:lnTo>
                  <a:lnTo>
                    <a:pt x="336" y="294"/>
                  </a:lnTo>
                  <a:lnTo>
                    <a:pt x="324" y="306"/>
                  </a:lnTo>
                  <a:lnTo>
                    <a:pt x="318" y="282"/>
                  </a:lnTo>
                  <a:lnTo>
                    <a:pt x="276" y="270"/>
                  </a:lnTo>
                  <a:lnTo>
                    <a:pt x="282" y="288"/>
                  </a:lnTo>
                  <a:lnTo>
                    <a:pt x="270" y="300"/>
                  </a:lnTo>
                  <a:lnTo>
                    <a:pt x="258" y="282"/>
                  </a:lnTo>
                  <a:lnTo>
                    <a:pt x="252" y="294"/>
                  </a:lnTo>
                  <a:lnTo>
                    <a:pt x="240" y="282"/>
                  </a:lnTo>
                  <a:lnTo>
                    <a:pt x="234" y="300"/>
                  </a:lnTo>
                  <a:lnTo>
                    <a:pt x="222" y="300"/>
                  </a:lnTo>
                  <a:lnTo>
                    <a:pt x="204" y="294"/>
                  </a:lnTo>
                  <a:lnTo>
                    <a:pt x="192" y="270"/>
                  </a:lnTo>
                  <a:lnTo>
                    <a:pt x="174" y="270"/>
                  </a:lnTo>
                  <a:lnTo>
                    <a:pt x="174" y="252"/>
                  </a:lnTo>
                  <a:lnTo>
                    <a:pt x="156" y="258"/>
                  </a:lnTo>
                  <a:lnTo>
                    <a:pt x="156" y="246"/>
                  </a:lnTo>
                  <a:lnTo>
                    <a:pt x="132" y="252"/>
                  </a:lnTo>
                  <a:lnTo>
                    <a:pt x="144" y="264"/>
                  </a:lnTo>
                  <a:lnTo>
                    <a:pt x="126" y="270"/>
                  </a:lnTo>
                  <a:lnTo>
                    <a:pt x="66" y="252"/>
                  </a:lnTo>
                  <a:lnTo>
                    <a:pt x="18" y="258"/>
                  </a:lnTo>
                  <a:lnTo>
                    <a:pt x="12" y="252"/>
                  </a:lnTo>
                  <a:lnTo>
                    <a:pt x="30" y="234"/>
                  </a:lnTo>
                  <a:lnTo>
                    <a:pt x="24" y="192"/>
                  </a:lnTo>
                  <a:lnTo>
                    <a:pt x="36" y="156"/>
                  </a:lnTo>
                  <a:lnTo>
                    <a:pt x="0" y="84"/>
                  </a:lnTo>
                  <a:lnTo>
                    <a:pt x="0" y="6"/>
                  </a:lnTo>
                  <a:lnTo>
                    <a:pt x="186" y="0"/>
                  </a:lnTo>
                  <a:lnTo>
                    <a:pt x="192" y="6"/>
                  </a:lnTo>
                  <a:lnTo>
                    <a:pt x="192" y="30"/>
                  </a:lnTo>
                  <a:lnTo>
                    <a:pt x="198" y="30"/>
                  </a:lnTo>
                  <a:lnTo>
                    <a:pt x="192" y="36"/>
                  </a:lnTo>
                  <a:lnTo>
                    <a:pt x="210" y="54"/>
                  </a:lnTo>
                  <a:lnTo>
                    <a:pt x="192" y="60"/>
                  </a:lnTo>
                  <a:lnTo>
                    <a:pt x="204" y="66"/>
                  </a:lnTo>
                  <a:lnTo>
                    <a:pt x="174" y="108"/>
                  </a:lnTo>
                  <a:lnTo>
                    <a:pt x="168" y="156"/>
                  </a:lnTo>
                  <a:lnTo>
                    <a:pt x="288" y="150"/>
                  </a:lnTo>
                  <a:lnTo>
                    <a:pt x="288" y="174"/>
                  </a:lnTo>
                  <a:lnTo>
                    <a:pt x="306" y="210"/>
                  </a:lnTo>
                  <a:lnTo>
                    <a:pt x="306" y="216"/>
                  </a:lnTo>
                </a:path>
              </a:pathLst>
            </a:custGeom>
            <a:noFill/>
            <a:ln w="9525">
              <a:solidFill>
                <a:srgbClr val="000000"/>
              </a:solidFill>
              <a:prstDash val="solid"/>
              <a:round/>
              <a:headEnd/>
              <a:tailEnd/>
            </a:ln>
          </p:spPr>
          <p:txBody>
            <a:bodyPr/>
            <a:lstStyle/>
            <a:p>
              <a:endParaRPr lang="en-US"/>
            </a:p>
          </p:txBody>
        </p:sp>
        <p:sp>
          <p:nvSpPr>
            <p:cNvPr id="16439" name="Freeform 180"/>
            <p:cNvSpPr>
              <a:spLocks/>
            </p:cNvSpPr>
            <p:nvPr/>
          </p:nvSpPr>
          <p:spPr bwMode="auto">
            <a:xfrm>
              <a:off x="4269" y="1272"/>
              <a:ext cx="228" cy="360"/>
            </a:xfrm>
            <a:custGeom>
              <a:avLst/>
              <a:gdLst>
                <a:gd name="T0" fmla="*/ 66 w 228"/>
                <a:gd name="T1" fmla="*/ 360 h 360"/>
                <a:gd name="T2" fmla="*/ 60 w 228"/>
                <a:gd name="T3" fmla="*/ 360 h 360"/>
                <a:gd name="T4" fmla="*/ 42 w 228"/>
                <a:gd name="T5" fmla="*/ 336 h 360"/>
                <a:gd name="T6" fmla="*/ 0 w 228"/>
                <a:gd name="T7" fmla="*/ 198 h 360"/>
                <a:gd name="T8" fmla="*/ 18 w 228"/>
                <a:gd name="T9" fmla="*/ 198 h 360"/>
                <a:gd name="T10" fmla="*/ 12 w 228"/>
                <a:gd name="T11" fmla="*/ 180 h 360"/>
                <a:gd name="T12" fmla="*/ 24 w 228"/>
                <a:gd name="T13" fmla="*/ 180 h 360"/>
                <a:gd name="T14" fmla="*/ 18 w 228"/>
                <a:gd name="T15" fmla="*/ 174 h 360"/>
                <a:gd name="T16" fmla="*/ 30 w 228"/>
                <a:gd name="T17" fmla="*/ 138 h 360"/>
                <a:gd name="T18" fmla="*/ 30 w 228"/>
                <a:gd name="T19" fmla="*/ 78 h 360"/>
                <a:gd name="T20" fmla="*/ 54 w 228"/>
                <a:gd name="T21" fmla="*/ 12 h 360"/>
                <a:gd name="T22" fmla="*/ 66 w 228"/>
                <a:gd name="T23" fmla="*/ 6 h 360"/>
                <a:gd name="T24" fmla="*/ 78 w 228"/>
                <a:gd name="T25" fmla="*/ 24 h 360"/>
                <a:gd name="T26" fmla="*/ 108 w 228"/>
                <a:gd name="T27" fmla="*/ 0 h 360"/>
                <a:gd name="T28" fmla="*/ 138 w 228"/>
                <a:gd name="T29" fmla="*/ 18 h 360"/>
                <a:gd name="T30" fmla="*/ 168 w 228"/>
                <a:gd name="T31" fmla="*/ 120 h 360"/>
                <a:gd name="T32" fmla="*/ 186 w 228"/>
                <a:gd name="T33" fmla="*/ 120 h 360"/>
                <a:gd name="T34" fmla="*/ 192 w 228"/>
                <a:gd name="T35" fmla="*/ 144 h 360"/>
                <a:gd name="T36" fmla="*/ 216 w 228"/>
                <a:gd name="T37" fmla="*/ 150 h 360"/>
                <a:gd name="T38" fmla="*/ 216 w 228"/>
                <a:gd name="T39" fmla="*/ 168 h 360"/>
                <a:gd name="T40" fmla="*/ 228 w 228"/>
                <a:gd name="T41" fmla="*/ 168 h 360"/>
                <a:gd name="T42" fmla="*/ 222 w 228"/>
                <a:gd name="T43" fmla="*/ 186 h 360"/>
                <a:gd name="T44" fmla="*/ 192 w 228"/>
                <a:gd name="T45" fmla="*/ 204 h 360"/>
                <a:gd name="T46" fmla="*/ 180 w 228"/>
                <a:gd name="T47" fmla="*/ 222 h 360"/>
                <a:gd name="T48" fmla="*/ 174 w 228"/>
                <a:gd name="T49" fmla="*/ 210 h 360"/>
                <a:gd name="T50" fmla="*/ 162 w 228"/>
                <a:gd name="T51" fmla="*/ 222 h 360"/>
                <a:gd name="T52" fmla="*/ 156 w 228"/>
                <a:gd name="T53" fmla="*/ 216 h 360"/>
                <a:gd name="T54" fmla="*/ 156 w 228"/>
                <a:gd name="T55" fmla="*/ 234 h 360"/>
                <a:gd name="T56" fmla="*/ 144 w 228"/>
                <a:gd name="T57" fmla="*/ 234 h 360"/>
                <a:gd name="T58" fmla="*/ 150 w 228"/>
                <a:gd name="T59" fmla="*/ 228 h 360"/>
                <a:gd name="T60" fmla="*/ 138 w 228"/>
                <a:gd name="T61" fmla="*/ 216 h 360"/>
                <a:gd name="T62" fmla="*/ 126 w 228"/>
                <a:gd name="T63" fmla="*/ 270 h 360"/>
                <a:gd name="T64" fmla="*/ 120 w 228"/>
                <a:gd name="T65" fmla="*/ 264 h 360"/>
                <a:gd name="T66" fmla="*/ 114 w 228"/>
                <a:gd name="T67" fmla="*/ 282 h 360"/>
                <a:gd name="T68" fmla="*/ 102 w 228"/>
                <a:gd name="T69" fmla="*/ 282 h 360"/>
                <a:gd name="T70" fmla="*/ 102 w 228"/>
                <a:gd name="T71" fmla="*/ 300 h 360"/>
                <a:gd name="T72" fmla="*/ 96 w 228"/>
                <a:gd name="T73" fmla="*/ 288 h 360"/>
                <a:gd name="T74" fmla="*/ 84 w 228"/>
                <a:gd name="T75" fmla="*/ 294 h 360"/>
                <a:gd name="T76" fmla="*/ 66 w 228"/>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28"/>
                <a:gd name="T118" fmla="*/ 0 h 360"/>
                <a:gd name="T119" fmla="*/ 228 w 228"/>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28" h="360">
                  <a:moveTo>
                    <a:pt x="66" y="360"/>
                  </a:moveTo>
                  <a:lnTo>
                    <a:pt x="60" y="360"/>
                  </a:lnTo>
                  <a:lnTo>
                    <a:pt x="42" y="336"/>
                  </a:lnTo>
                  <a:lnTo>
                    <a:pt x="0" y="198"/>
                  </a:lnTo>
                  <a:lnTo>
                    <a:pt x="18" y="198"/>
                  </a:lnTo>
                  <a:lnTo>
                    <a:pt x="12" y="180"/>
                  </a:lnTo>
                  <a:lnTo>
                    <a:pt x="24" y="180"/>
                  </a:lnTo>
                  <a:lnTo>
                    <a:pt x="18" y="174"/>
                  </a:lnTo>
                  <a:lnTo>
                    <a:pt x="30" y="138"/>
                  </a:lnTo>
                  <a:lnTo>
                    <a:pt x="30" y="78"/>
                  </a:lnTo>
                  <a:lnTo>
                    <a:pt x="54" y="12"/>
                  </a:lnTo>
                  <a:lnTo>
                    <a:pt x="66" y="6"/>
                  </a:lnTo>
                  <a:lnTo>
                    <a:pt x="78" y="24"/>
                  </a:lnTo>
                  <a:lnTo>
                    <a:pt x="108" y="0"/>
                  </a:lnTo>
                  <a:lnTo>
                    <a:pt x="138" y="18"/>
                  </a:lnTo>
                  <a:lnTo>
                    <a:pt x="168" y="120"/>
                  </a:lnTo>
                  <a:lnTo>
                    <a:pt x="186" y="120"/>
                  </a:lnTo>
                  <a:lnTo>
                    <a:pt x="192" y="144"/>
                  </a:lnTo>
                  <a:lnTo>
                    <a:pt x="216" y="150"/>
                  </a:lnTo>
                  <a:lnTo>
                    <a:pt x="216" y="168"/>
                  </a:lnTo>
                  <a:lnTo>
                    <a:pt x="228" y="168"/>
                  </a:lnTo>
                  <a:lnTo>
                    <a:pt x="222" y="186"/>
                  </a:lnTo>
                  <a:lnTo>
                    <a:pt x="192" y="204"/>
                  </a:lnTo>
                  <a:lnTo>
                    <a:pt x="180" y="222"/>
                  </a:lnTo>
                  <a:lnTo>
                    <a:pt x="174" y="210"/>
                  </a:lnTo>
                  <a:lnTo>
                    <a:pt x="162" y="222"/>
                  </a:lnTo>
                  <a:lnTo>
                    <a:pt x="156" y="216"/>
                  </a:lnTo>
                  <a:lnTo>
                    <a:pt x="156" y="234"/>
                  </a:lnTo>
                  <a:lnTo>
                    <a:pt x="144" y="234"/>
                  </a:lnTo>
                  <a:lnTo>
                    <a:pt x="150" y="228"/>
                  </a:lnTo>
                  <a:lnTo>
                    <a:pt x="138" y="216"/>
                  </a:lnTo>
                  <a:lnTo>
                    <a:pt x="126" y="270"/>
                  </a:lnTo>
                  <a:lnTo>
                    <a:pt x="120" y="264"/>
                  </a:lnTo>
                  <a:lnTo>
                    <a:pt x="114" y="282"/>
                  </a:lnTo>
                  <a:lnTo>
                    <a:pt x="102" y="282"/>
                  </a:lnTo>
                  <a:lnTo>
                    <a:pt x="102" y="300"/>
                  </a:lnTo>
                  <a:lnTo>
                    <a:pt x="96" y="288"/>
                  </a:lnTo>
                  <a:lnTo>
                    <a:pt x="84" y="294"/>
                  </a:lnTo>
                  <a:lnTo>
                    <a:pt x="66" y="360"/>
                  </a:lnTo>
                  <a:close/>
                </a:path>
              </a:pathLst>
            </a:custGeom>
            <a:solidFill>
              <a:srgbClr val="FF8C00"/>
            </a:solidFill>
            <a:ln w="9525">
              <a:solidFill>
                <a:srgbClr val="FF8C00"/>
              </a:solidFill>
              <a:prstDash val="solid"/>
              <a:round/>
              <a:headEnd/>
              <a:tailEnd/>
            </a:ln>
          </p:spPr>
          <p:txBody>
            <a:bodyPr/>
            <a:lstStyle/>
            <a:p>
              <a:endParaRPr lang="en-US"/>
            </a:p>
          </p:txBody>
        </p:sp>
        <p:sp>
          <p:nvSpPr>
            <p:cNvPr id="16440" name="Freeform 181"/>
            <p:cNvSpPr>
              <a:spLocks/>
            </p:cNvSpPr>
            <p:nvPr/>
          </p:nvSpPr>
          <p:spPr bwMode="auto">
            <a:xfrm>
              <a:off x="4269" y="1272"/>
              <a:ext cx="228" cy="366"/>
            </a:xfrm>
            <a:custGeom>
              <a:avLst/>
              <a:gdLst>
                <a:gd name="T0" fmla="*/ 66 w 228"/>
                <a:gd name="T1" fmla="*/ 360 h 366"/>
                <a:gd name="T2" fmla="*/ 60 w 228"/>
                <a:gd name="T3" fmla="*/ 360 h 366"/>
                <a:gd name="T4" fmla="*/ 42 w 228"/>
                <a:gd name="T5" fmla="*/ 336 h 366"/>
                <a:gd name="T6" fmla="*/ 0 w 228"/>
                <a:gd name="T7" fmla="*/ 198 h 366"/>
                <a:gd name="T8" fmla="*/ 18 w 228"/>
                <a:gd name="T9" fmla="*/ 198 h 366"/>
                <a:gd name="T10" fmla="*/ 12 w 228"/>
                <a:gd name="T11" fmla="*/ 180 h 366"/>
                <a:gd name="T12" fmla="*/ 24 w 228"/>
                <a:gd name="T13" fmla="*/ 180 h 366"/>
                <a:gd name="T14" fmla="*/ 18 w 228"/>
                <a:gd name="T15" fmla="*/ 174 h 366"/>
                <a:gd name="T16" fmla="*/ 30 w 228"/>
                <a:gd name="T17" fmla="*/ 138 h 366"/>
                <a:gd name="T18" fmla="*/ 30 w 228"/>
                <a:gd name="T19" fmla="*/ 78 h 366"/>
                <a:gd name="T20" fmla="*/ 54 w 228"/>
                <a:gd name="T21" fmla="*/ 12 h 366"/>
                <a:gd name="T22" fmla="*/ 66 w 228"/>
                <a:gd name="T23" fmla="*/ 6 h 366"/>
                <a:gd name="T24" fmla="*/ 78 w 228"/>
                <a:gd name="T25" fmla="*/ 24 h 366"/>
                <a:gd name="T26" fmla="*/ 108 w 228"/>
                <a:gd name="T27" fmla="*/ 0 h 366"/>
                <a:gd name="T28" fmla="*/ 138 w 228"/>
                <a:gd name="T29" fmla="*/ 18 h 366"/>
                <a:gd name="T30" fmla="*/ 168 w 228"/>
                <a:gd name="T31" fmla="*/ 120 h 366"/>
                <a:gd name="T32" fmla="*/ 186 w 228"/>
                <a:gd name="T33" fmla="*/ 120 h 366"/>
                <a:gd name="T34" fmla="*/ 192 w 228"/>
                <a:gd name="T35" fmla="*/ 144 h 366"/>
                <a:gd name="T36" fmla="*/ 216 w 228"/>
                <a:gd name="T37" fmla="*/ 150 h 366"/>
                <a:gd name="T38" fmla="*/ 216 w 228"/>
                <a:gd name="T39" fmla="*/ 168 h 366"/>
                <a:gd name="T40" fmla="*/ 228 w 228"/>
                <a:gd name="T41" fmla="*/ 168 h 366"/>
                <a:gd name="T42" fmla="*/ 222 w 228"/>
                <a:gd name="T43" fmla="*/ 186 h 366"/>
                <a:gd name="T44" fmla="*/ 192 w 228"/>
                <a:gd name="T45" fmla="*/ 204 h 366"/>
                <a:gd name="T46" fmla="*/ 180 w 228"/>
                <a:gd name="T47" fmla="*/ 222 h 366"/>
                <a:gd name="T48" fmla="*/ 174 w 228"/>
                <a:gd name="T49" fmla="*/ 210 h 366"/>
                <a:gd name="T50" fmla="*/ 162 w 228"/>
                <a:gd name="T51" fmla="*/ 222 h 366"/>
                <a:gd name="T52" fmla="*/ 156 w 228"/>
                <a:gd name="T53" fmla="*/ 216 h 366"/>
                <a:gd name="T54" fmla="*/ 156 w 228"/>
                <a:gd name="T55" fmla="*/ 234 h 366"/>
                <a:gd name="T56" fmla="*/ 144 w 228"/>
                <a:gd name="T57" fmla="*/ 234 h 366"/>
                <a:gd name="T58" fmla="*/ 150 w 228"/>
                <a:gd name="T59" fmla="*/ 228 h 366"/>
                <a:gd name="T60" fmla="*/ 138 w 228"/>
                <a:gd name="T61" fmla="*/ 216 h 366"/>
                <a:gd name="T62" fmla="*/ 126 w 228"/>
                <a:gd name="T63" fmla="*/ 270 h 366"/>
                <a:gd name="T64" fmla="*/ 120 w 228"/>
                <a:gd name="T65" fmla="*/ 264 h 366"/>
                <a:gd name="T66" fmla="*/ 114 w 228"/>
                <a:gd name="T67" fmla="*/ 282 h 366"/>
                <a:gd name="T68" fmla="*/ 102 w 228"/>
                <a:gd name="T69" fmla="*/ 282 h 366"/>
                <a:gd name="T70" fmla="*/ 102 w 228"/>
                <a:gd name="T71" fmla="*/ 300 h 366"/>
                <a:gd name="T72" fmla="*/ 96 w 228"/>
                <a:gd name="T73" fmla="*/ 288 h 366"/>
                <a:gd name="T74" fmla="*/ 84 w 228"/>
                <a:gd name="T75" fmla="*/ 294 h 366"/>
                <a:gd name="T76" fmla="*/ 66 w 228"/>
                <a:gd name="T77" fmla="*/ 360 h 366"/>
                <a:gd name="T78" fmla="*/ 66 w 228"/>
                <a:gd name="T79" fmla="*/ 366 h 36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8"/>
                <a:gd name="T121" fmla="*/ 0 h 366"/>
                <a:gd name="T122" fmla="*/ 228 w 228"/>
                <a:gd name="T123" fmla="*/ 366 h 36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8" h="366">
                  <a:moveTo>
                    <a:pt x="66" y="360"/>
                  </a:moveTo>
                  <a:lnTo>
                    <a:pt x="60" y="360"/>
                  </a:lnTo>
                  <a:lnTo>
                    <a:pt x="42" y="336"/>
                  </a:lnTo>
                  <a:lnTo>
                    <a:pt x="0" y="198"/>
                  </a:lnTo>
                  <a:lnTo>
                    <a:pt x="18" y="198"/>
                  </a:lnTo>
                  <a:lnTo>
                    <a:pt x="12" y="180"/>
                  </a:lnTo>
                  <a:lnTo>
                    <a:pt x="24" y="180"/>
                  </a:lnTo>
                  <a:lnTo>
                    <a:pt x="18" y="174"/>
                  </a:lnTo>
                  <a:lnTo>
                    <a:pt x="30" y="138"/>
                  </a:lnTo>
                  <a:lnTo>
                    <a:pt x="30" y="78"/>
                  </a:lnTo>
                  <a:lnTo>
                    <a:pt x="54" y="12"/>
                  </a:lnTo>
                  <a:lnTo>
                    <a:pt x="66" y="6"/>
                  </a:lnTo>
                  <a:lnTo>
                    <a:pt x="78" y="24"/>
                  </a:lnTo>
                  <a:lnTo>
                    <a:pt x="108" y="0"/>
                  </a:lnTo>
                  <a:lnTo>
                    <a:pt x="138" y="18"/>
                  </a:lnTo>
                  <a:lnTo>
                    <a:pt x="168" y="120"/>
                  </a:lnTo>
                  <a:lnTo>
                    <a:pt x="186" y="120"/>
                  </a:lnTo>
                  <a:lnTo>
                    <a:pt x="192" y="144"/>
                  </a:lnTo>
                  <a:lnTo>
                    <a:pt x="216" y="150"/>
                  </a:lnTo>
                  <a:lnTo>
                    <a:pt x="216" y="168"/>
                  </a:lnTo>
                  <a:lnTo>
                    <a:pt x="228" y="168"/>
                  </a:lnTo>
                  <a:lnTo>
                    <a:pt x="222" y="186"/>
                  </a:lnTo>
                  <a:lnTo>
                    <a:pt x="192" y="204"/>
                  </a:lnTo>
                  <a:lnTo>
                    <a:pt x="180" y="222"/>
                  </a:lnTo>
                  <a:lnTo>
                    <a:pt x="174" y="210"/>
                  </a:lnTo>
                  <a:lnTo>
                    <a:pt x="162" y="222"/>
                  </a:lnTo>
                  <a:lnTo>
                    <a:pt x="156" y="216"/>
                  </a:lnTo>
                  <a:lnTo>
                    <a:pt x="156" y="234"/>
                  </a:lnTo>
                  <a:lnTo>
                    <a:pt x="144" y="234"/>
                  </a:lnTo>
                  <a:lnTo>
                    <a:pt x="150" y="228"/>
                  </a:lnTo>
                  <a:lnTo>
                    <a:pt x="138" y="216"/>
                  </a:lnTo>
                  <a:lnTo>
                    <a:pt x="126" y="270"/>
                  </a:lnTo>
                  <a:lnTo>
                    <a:pt x="120" y="264"/>
                  </a:lnTo>
                  <a:lnTo>
                    <a:pt x="114" y="282"/>
                  </a:lnTo>
                  <a:lnTo>
                    <a:pt x="102" y="282"/>
                  </a:lnTo>
                  <a:lnTo>
                    <a:pt x="102" y="300"/>
                  </a:lnTo>
                  <a:lnTo>
                    <a:pt x="96" y="288"/>
                  </a:lnTo>
                  <a:lnTo>
                    <a:pt x="84" y="294"/>
                  </a:lnTo>
                  <a:lnTo>
                    <a:pt x="66" y="360"/>
                  </a:lnTo>
                  <a:lnTo>
                    <a:pt x="66" y="366"/>
                  </a:lnTo>
                </a:path>
              </a:pathLst>
            </a:custGeom>
            <a:noFill/>
            <a:ln w="9525">
              <a:solidFill>
                <a:srgbClr val="000000"/>
              </a:solidFill>
              <a:prstDash val="solid"/>
              <a:round/>
              <a:headEnd/>
              <a:tailEnd/>
            </a:ln>
          </p:spPr>
          <p:txBody>
            <a:bodyPr/>
            <a:lstStyle/>
            <a:p>
              <a:endParaRPr lang="en-US"/>
            </a:p>
          </p:txBody>
        </p:sp>
        <p:sp>
          <p:nvSpPr>
            <p:cNvPr id="16441" name="Freeform 182"/>
            <p:cNvSpPr>
              <a:spLocks/>
            </p:cNvSpPr>
            <p:nvPr/>
          </p:nvSpPr>
          <p:spPr bwMode="auto">
            <a:xfrm>
              <a:off x="3891" y="1956"/>
              <a:ext cx="282" cy="138"/>
            </a:xfrm>
            <a:custGeom>
              <a:avLst/>
              <a:gdLst>
                <a:gd name="T0" fmla="*/ 216 w 282"/>
                <a:gd name="T1" fmla="*/ 0 h 138"/>
                <a:gd name="T2" fmla="*/ 246 w 282"/>
                <a:gd name="T3" fmla="*/ 96 h 138"/>
                <a:gd name="T4" fmla="*/ 282 w 282"/>
                <a:gd name="T5" fmla="*/ 84 h 138"/>
                <a:gd name="T6" fmla="*/ 282 w 282"/>
                <a:gd name="T7" fmla="*/ 120 h 138"/>
                <a:gd name="T8" fmla="*/ 276 w 282"/>
                <a:gd name="T9" fmla="*/ 120 h 138"/>
                <a:gd name="T10" fmla="*/ 276 w 282"/>
                <a:gd name="T11" fmla="*/ 102 h 138"/>
                <a:gd name="T12" fmla="*/ 270 w 282"/>
                <a:gd name="T13" fmla="*/ 120 h 138"/>
                <a:gd name="T14" fmla="*/ 258 w 282"/>
                <a:gd name="T15" fmla="*/ 126 h 138"/>
                <a:gd name="T16" fmla="*/ 258 w 282"/>
                <a:gd name="T17" fmla="*/ 132 h 138"/>
                <a:gd name="T18" fmla="*/ 246 w 282"/>
                <a:gd name="T19" fmla="*/ 138 h 138"/>
                <a:gd name="T20" fmla="*/ 234 w 282"/>
                <a:gd name="T21" fmla="*/ 108 h 138"/>
                <a:gd name="T22" fmla="*/ 228 w 282"/>
                <a:gd name="T23" fmla="*/ 114 h 138"/>
                <a:gd name="T24" fmla="*/ 210 w 282"/>
                <a:gd name="T25" fmla="*/ 102 h 138"/>
                <a:gd name="T26" fmla="*/ 216 w 282"/>
                <a:gd name="T27" fmla="*/ 96 h 138"/>
                <a:gd name="T28" fmla="*/ 210 w 282"/>
                <a:gd name="T29" fmla="*/ 90 h 138"/>
                <a:gd name="T30" fmla="*/ 222 w 282"/>
                <a:gd name="T31" fmla="*/ 90 h 138"/>
                <a:gd name="T32" fmla="*/ 216 w 282"/>
                <a:gd name="T33" fmla="*/ 78 h 138"/>
                <a:gd name="T34" fmla="*/ 204 w 282"/>
                <a:gd name="T35" fmla="*/ 78 h 138"/>
                <a:gd name="T36" fmla="*/ 210 w 282"/>
                <a:gd name="T37" fmla="*/ 72 h 138"/>
                <a:gd name="T38" fmla="*/ 210 w 282"/>
                <a:gd name="T39" fmla="*/ 48 h 138"/>
                <a:gd name="T40" fmla="*/ 198 w 282"/>
                <a:gd name="T41" fmla="*/ 48 h 138"/>
                <a:gd name="T42" fmla="*/ 216 w 282"/>
                <a:gd name="T43" fmla="*/ 18 h 138"/>
                <a:gd name="T44" fmla="*/ 210 w 282"/>
                <a:gd name="T45" fmla="*/ 12 h 138"/>
                <a:gd name="T46" fmla="*/ 186 w 282"/>
                <a:gd name="T47" fmla="*/ 48 h 138"/>
                <a:gd name="T48" fmla="*/ 180 w 282"/>
                <a:gd name="T49" fmla="*/ 42 h 138"/>
                <a:gd name="T50" fmla="*/ 192 w 282"/>
                <a:gd name="T51" fmla="*/ 54 h 138"/>
                <a:gd name="T52" fmla="*/ 186 w 282"/>
                <a:gd name="T53" fmla="*/ 84 h 138"/>
                <a:gd name="T54" fmla="*/ 204 w 282"/>
                <a:gd name="T55" fmla="*/ 108 h 138"/>
                <a:gd name="T56" fmla="*/ 186 w 282"/>
                <a:gd name="T57" fmla="*/ 108 h 138"/>
                <a:gd name="T58" fmla="*/ 204 w 282"/>
                <a:gd name="T59" fmla="*/ 114 h 138"/>
                <a:gd name="T60" fmla="*/ 216 w 282"/>
                <a:gd name="T61" fmla="*/ 132 h 138"/>
                <a:gd name="T62" fmla="*/ 162 w 282"/>
                <a:gd name="T63" fmla="*/ 114 h 138"/>
                <a:gd name="T64" fmla="*/ 156 w 282"/>
                <a:gd name="T65" fmla="*/ 126 h 138"/>
                <a:gd name="T66" fmla="*/ 150 w 282"/>
                <a:gd name="T67" fmla="*/ 114 h 138"/>
                <a:gd name="T68" fmla="*/ 162 w 282"/>
                <a:gd name="T69" fmla="*/ 84 h 138"/>
                <a:gd name="T70" fmla="*/ 162 w 282"/>
                <a:gd name="T71" fmla="*/ 78 h 138"/>
                <a:gd name="T72" fmla="*/ 150 w 282"/>
                <a:gd name="T73" fmla="*/ 72 h 138"/>
                <a:gd name="T74" fmla="*/ 114 w 282"/>
                <a:gd name="T75" fmla="*/ 54 h 138"/>
                <a:gd name="T76" fmla="*/ 102 w 282"/>
                <a:gd name="T77" fmla="*/ 30 h 138"/>
                <a:gd name="T78" fmla="*/ 78 w 282"/>
                <a:gd name="T79" fmla="*/ 30 h 138"/>
                <a:gd name="T80" fmla="*/ 66 w 282"/>
                <a:gd name="T81" fmla="*/ 48 h 138"/>
                <a:gd name="T82" fmla="*/ 48 w 282"/>
                <a:gd name="T83" fmla="*/ 42 h 138"/>
                <a:gd name="T84" fmla="*/ 12 w 282"/>
                <a:gd name="T85" fmla="*/ 78 h 138"/>
                <a:gd name="T86" fmla="*/ 0 w 282"/>
                <a:gd name="T87" fmla="*/ 42 h 138"/>
                <a:gd name="T88" fmla="*/ 198 w 282"/>
                <a:gd name="T89" fmla="*/ 0 h 138"/>
                <a:gd name="T90" fmla="*/ 216 w 282"/>
                <a:gd name="T91" fmla="*/ 0 h 1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82"/>
                <a:gd name="T139" fmla="*/ 0 h 138"/>
                <a:gd name="T140" fmla="*/ 282 w 282"/>
                <a:gd name="T141" fmla="*/ 138 h 1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82" h="138">
                  <a:moveTo>
                    <a:pt x="216" y="0"/>
                  </a:moveTo>
                  <a:lnTo>
                    <a:pt x="246" y="96"/>
                  </a:lnTo>
                  <a:lnTo>
                    <a:pt x="282" y="84"/>
                  </a:lnTo>
                  <a:lnTo>
                    <a:pt x="282" y="120"/>
                  </a:lnTo>
                  <a:lnTo>
                    <a:pt x="276" y="120"/>
                  </a:lnTo>
                  <a:lnTo>
                    <a:pt x="276" y="102"/>
                  </a:lnTo>
                  <a:lnTo>
                    <a:pt x="270" y="120"/>
                  </a:lnTo>
                  <a:lnTo>
                    <a:pt x="258" y="126"/>
                  </a:lnTo>
                  <a:lnTo>
                    <a:pt x="258" y="132"/>
                  </a:lnTo>
                  <a:lnTo>
                    <a:pt x="246" y="138"/>
                  </a:lnTo>
                  <a:lnTo>
                    <a:pt x="234" y="108"/>
                  </a:lnTo>
                  <a:lnTo>
                    <a:pt x="228" y="114"/>
                  </a:lnTo>
                  <a:lnTo>
                    <a:pt x="210" y="102"/>
                  </a:lnTo>
                  <a:lnTo>
                    <a:pt x="216" y="96"/>
                  </a:lnTo>
                  <a:lnTo>
                    <a:pt x="210" y="90"/>
                  </a:lnTo>
                  <a:lnTo>
                    <a:pt x="222" y="90"/>
                  </a:lnTo>
                  <a:lnTo>
                    <a:pt x="216" y="78"/>
                  </a:lnTo>
                  <a:lnTo>
                    <a:pt x="204" y="78"/>
                  </a:lnTo>
                  <a:lnTo>
                    <a:pt x="210" y="72"/>
                  </a:lnTo>
                  <a:lnTo>
                    <a:pt x="210" y="48"/>
                  </a:lnTo>
                  <a:lnTo>
                    <a:pt x="198" y="48"/>
                  </a:lnTo>
                  <a:lnTo>
                    <a:pt x="216" y="18"/>
                  </a:lnTo>
                  <a:lnTo>
                    <a:pt x="210" y="12"/>
                  </a:lnTo>
                  <a:lnTo>
                    <a:pt x="186" y="48"/>
                  </a:lnTo>
                  <a:lnTo>
                    <a:pt x="180" y="42"/>
                  </a:lnTo>
                  <a:lnTo>
                    <a:pt x="192" y="54"/>
                  </a:lnTo>
                  <a:lnTo>
                    <a:pt x="186" y="84"/>
                  </a:lnTo>
                  <a:lnTo>
                    <a:pt x="204" y="108"/>
                  </a:lnTo>
                  <a:lnTo>
                    <a:pt x="186" y="108"/>
                  </a:lnTo>
                  <a:lnTo>
                    <a:pt x="204" y="114"/>
                  </a:lnTo>
                  <a:lnTo>
                    <a:pt x="216" y="132"/>
                  </a:lnTo>
                  <a:lnTo>
                    <a:pt x="162" y="114"/>
                  </a:lnTo>
                  <a:lnTo>
                    <a:pt x="156" y="126"/>
                  </a:lnTo>
                  <a:lnTo>
                    <a:pt x="150" y="114"/>
                  </a:lnTo>
                  <a:lnTo>
                    <a:pt x="162" y="84"/>
                  </a:lnTo>
                  <a:lnTo>
                    <a:pt x="162" y="78"/>
                  </a:lnTo>
                  <a:lnTo>
                    <a:pt x="150" y="72"/>
                  </a:lnTo>
                  <a:lnTo>
                    <a:pt x="114" y="54"/>
                  </a:lnTo>
                  <a:lnTo>
                    <a:pt x="102" y="30"/>
                  </a:lnTo>
                  <a:lnTo>
                    <a:pt x="78" y="30"/>
                  </a:lnTo>
                  <a:lnTo>
                    <a:pt x="66" y="48"/>
                  </a:lnTo>
                  <a:lnTo>
                    <a:pt x="48" y="42"/>
                  </a:lnTo>
                  <a:lnTo>
                    <a:pt x="12" y="78"/>
                  </a:lnTo>
                  <a:lnTo>
                    <a:pt x="0" y="42"/>
                  </a:lnTo>
                  <a:lnTo>
                    <a:pt x="198" y="0"/>
                  </a:lnTo>
                  <a:lnTo>
                    <a:pt x="216" y="0"/>
                  </a:lnTo>
                  <a:close/>
                </a:path>
              </a:pathLst>
            </a:custGeom>
            <a:solidFill>
              <a:srgbClr val="FF4500"/>
            </a:solidFill>
            <a:ln w="9525">
              <a:solidFill>
                <a:srgbClr val="FF4500"/>
              </a:solidFill>
              <a:prstDash val="solid"/>
              <a:round/>
              <a:headEnd/>
              <a:tailEnd/>
            </a:ln>
          </p:spPr>
          <p:txBody>
            <a:bodyPr/>
            <a:lstStyle/>
            <a:p>
              <a:endParaRPr lang="en-US"/>
            </a:p>
          </p:txBody>
        </p:sp>
        <p:sp>
          <p:nvSpPr>
            <p:cNvPr id="16442" name="Freeform 183"/>
            <p:cNvSpPr>
              <a:spLocks/>
            </p:cNvSpPr>
            <p:nvPr/>
          </p:nvSpPr>
          <p:spPr bwMode="auto">
            <a:xfrm>
              <a:off x="3891" y="1956"/>
              <a:ext cx="282" cy="138"/>
            </a:xfrm>
            <a:custGeom>
              <a:avLst/>
              <a:gdLst>
                <a:gd name="T0" fmla="*/ 216 w 282"/>
                <a:gd name="T1" fmla="*/ 0 h 138"/>
                <a:gd name="T2" fmla="*/ 246 w 282"/>
                <a:gd name="T3" fmla="*/ 96 h 138"/>
                <a:gd name="T4" fmla="*/ 282 w 282"/>
                <a:gd name="T5" fmla="*/ 84 h 138"/>
                <a:gd name="T6" fmla="*/ 282 w 282"/>
                <a:gd name="T7" fmla="*/ 120 h 138"/>
                <a:gd name="T8" fmla="*/ 276 w 282"/>
                <a:gd name="T9" fmla="*/ 120 h 138"/>
                <a:gd name="T10" fmla="*/ 276 w 282"/>
                <a:gd name="T11" fmla="*/ 102 h 138"/>
                <a:gd name="T12" fmla="*/ 270 w 282"/>
                <a:gd name="T13" fmla="*/ 120 h 138"/>
                <a:gd name="T14" fmla="*/ 258 w 282"/>
                <a:gd name="T15" fmla="*/ 126 h 138"/>
                <a:gd name="T16" fmla="*/ 258 w 282"/>
                <a:gd name="T17" fmla="*/ 132 h 138"/>
                <a:gd name="T18" fmla="*/ 246 w 282"/>
                <a:gd name="T19" fmla="*/ 138 h 138"/>
                <a:gd name="T20" fmla="*/ 234 w 282"/>
                <a:gd name="T21" fmla="*/ 108 h 138"/>
                <a:gd name="T22" fmla="*/ 228 w 282"/>
                <a:gd name="T23" fmla="*/ 114 h 138"/>
                <a:gd name="T24" fmla="*/ 210 w 282"/>
                <a:gd name="T25" fmla="*/ 102 h 138"/>
                <a:gd name="T26" fmla="*/ 216 w 282"/>
                <a:gd name="T27" fmla="*/ 96 h 138"/>
                <a:gd name="T28" fmla="*/ 210 w 282"/>
                <a:gd name="T29" fmla="*/ 90 h 138"/>
                <a:gd name="T30" fmla="*/ 222 w 282"/>
                <a:gd name="T31" fmla="*/ 90 h 138"/>
                <a:gd name="T32" fmla="*/ 216 w 282"/>
                <a:gd name="T33" fmla="*/ 78 h 138"/>
                <a:gd name="T34" fmla="*/ 204 w 282"/>
                <a:gd name="T35" fmla="*/ 78 h 138"/>
                <a:gd name="T36" fmla="*/ 210 w 282"/>
                <a:gd name="T37" fmla="*/ 72 h 138"/>
                <a:gd name="T38" fmla="*/ 210 w 282"/>
                <a:gd name="T39" fmla="*/ 48 h 138"/>
                <a:gd name="T40" fmla="*/ 198 w 282"/>
                <a:gd name="T41" fmla="*/ 48 h 138"/>
                <a:gd name="T42" fmla="*/ 216 w 282"/>
                <a:gd name="T43" fmla="*/ 18 h 138"/>
                <a:gd name="T44" fmla="*/ 210 w 282"/>
                <a:gd name="T45" fmla="*/ 12 h 138"/>
                <a:gd name="T46" fmla="*/ 186 w 282"/>
                <a:gd name="T47" fmla="*/ 48 h 138"/>
                <a:gd name="T48" fmla="*/ 180 w 282"/>
                <a:gd name="T49" fmla="*/ 42 h 138"/>
                <a:gd name="T50" fmla="*/ 192 w 282"/>
                <a:gd name="T51" fmla="*/ 54 h 138"/>
                <a:gd name="T52" fmla="*/ 186 w 282"/>
                <a:gd name="T53" fmla="*/ 84 h 138"/>
                <a:gd name="T54" fmla="*/ 204 w 282"/>
                <a:gd name="T55" fmla="*/ 108 h 138"/>
                <a:gd name="T56" fmla="*/ 186 w 282"/>
                <a:gd name="T57" fmla="*/ 108 h 138"/>
                <a:gd name="T58" fmla="*/ 204 w 282"/>
                <a:gd name="T59" fmla="*/ 114 h 138"/>
                <a:gd name="T60" fmla="*/ 216 w 282"/>
                <a:gd name="T61" fmla="*/ 132 h 138"/>
                <a:gd name="T62" fmla="*/ 162 w 282"/>
                <a:gd name="T63" fmla="*/ 114 h 138"/>
                <a:gd name="T64" fmla="*/ 156 w 282"/>
                <a:gd name="T65" fmla="*/ 126 h 138"/>
                <a:gd name="T66" fmla="*/ 150 w 282"/>
                <a:gd name="T67" fmla="*/ 114 h 138"/>
                <a:gd name="T68" fmla="*/ 162 w 282"/>
                <a:gd name="T69" fmla="*/ 84 h 138"/>
                <a:gd name="T70" fmla="*/ 162 w 282"/>
                <a:gd name="T71" fmla="*/ 78 h 138"/>
                <a:gd name="T72" fmla="*/ 150 w 282"/>
                <a:gd name="T73" fmla="*/ 72 h 138"/>
                <a:gd name="T74" fmla="*/ 114 w 282"/>
                <a:gd name="T75" fmla="*/ 54 h 138"/>
                <a:gd name="T76" fmla="*/ 102 w 282"/>
                <a:gd name="T77" fmla="*/ 30 h 138"/>
                <a:gd name="T78" fmla="*/ 78 w 282"/>
                <a:gd name="T79" fmla="*/ 30 h 138"/>
                <a:gd name="T80" fmla="*/ 66 w 282"/>
                <a:gd name="T81" fmla="*/ 48 h 138"/>
                <a:gd name="T82" fmla="*/ 48 w 282"/>
                <a:gd name="T83" fmla="*/ 42 h 138"/>
                <a:gd name="T84" fmla="*/ 12 w 282"/>
                <a:gd name="T85" fmla="*/ 78 h 138"/>
                <a:gd name="T86" fmla="*/ 0 w 282"/>
                <a:gd name="T87" fmla="*/ 42 h 138"/>
                <a:gd name="T88" fmla="*/ 198 w 282"/>
                <a:gd name="T89" fmla="*/ 0 h 138"/>
                <a:gd name="T90" fmla="*/ 216 w 282"/>
                <a:gd name="T91" fmla="*/ 0 h 138"/>
                <a:gd name="T92" fmla="*/ 216 w 282"/>
                <a:gd name="T93" fmla="*/ 6 h 13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82"/>
                <a:gd name="T142" fmla="*/ 0 h 138"/>
                <a:gd name="T143" fmla="*/ 282 w 282"/>
                <a:gd name="T144" fmla="*/ 138 h 13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82" h="138">
                  <a:moveTo>
                    <a:pt x="216" y="0"/>
                  </a:moveTo>
                  <a:lnTo>
                    <a:pt x="246" y="96"/>
                  </a:lnTo>
                  <a:lnTo>
                    <a:pt x="282" y="84"/>
                  </a:lnTo>
                  <a:lnTo>
                    <a:pt x="282" y="120"/>
                  </a:lnTo>
                  <a:lnTo>
                    <a:pt x="276" y="120"/>
                  </a:lnTo>
                  <a:lnTo>
                    <a:pt x="276" y="102"/>
                  </a:lnTo>
                  <a:lnTo>
                    <a:pt x="270" y="120"/>
                  </a:lnTo>
                  <a:lnTo>
                    <a:pt x="258" y="126"/>
                  </a:lnTo>
                  <a:lnTo>
                    <a:pt x="258" y="132"/>
                  </a:lnTo>
                  <a:lnTo>
                    <a:pt x="246" y="138"/>
                  </a:lnTo>
                  <a:lnTo>
                    <a:pt x="234" y="108"/>
                  </a:lnTo>
                  <a:lnTo>
                    <a:pt x="228" y="114"/>
                  </a:lnTo>
                  <a:lnTo>
                    <a:pt x="210" y="102"/>
                  </a:lnTo>
                  <a:lnTo>
                    <a:pt x="216" y="96"/>
                  </a:lnTo>
                  <a:lnTo>
                    <a:pt x="210" y="90"/>
                  </a:lnTo>
                  <a:lnTo>
                    <a:pt x="222" y="90"/>
                  </a:lnTo>
                  <a:lnTo>
                    <a:pt x="216" y="78"/>
                  </a:lnTo>
                  <a:lnTo>
                    <a:pt x="204" y="78"/>
                  </a:lnTo>
                  <a:lnTo>
                    <a:pt x="210" y="72"/>
                  </a:lnTo>
                  <a:lnTo>
                    <a:pt x="210" y="48"/>
                  </a:lnTo>
                  <a:lnTo>
                    <a:pt x="198" y="48"/>
                  </a:lnTo>
                  <a:lnTo>
                    <a:pt x="216" y="18"/>
                  </a:lnTo>
                  <a:lnTo>
                    <a:pt x="210" y="12"/>
                  </a:lnTo>
                  <a:lnTo>
                    <a:pt x="186" y="48"/>
                  </a:lnTo>
                  <a:lnTo>
                    <a:pt x="180" y="42"/>
                  </a:lnTo>
                  <a:lnTo>
                    <a:pt x="192" y="54"/>
                  </a:lnTo>
                  <a:lnTo>
                    <a:pt x="186" y="84"/>
                  </a:lnTo>
                  <a:lnTo>
                    <a:pt x="204" y="108"/>
                  </a:lnTo>
                  <a:lnTo>
                    <a:pt x="186" y="108"/>
                  </a:lnTo>
                  <a:lnTo>
                    <a:pt x="204" y="114"/>
                  </a:lnTo>
                  <a:lnTo>
                    <a:pt x="216" y="132"/>
                  </a:lnTo>
                  <a:lnTo>
                    <a:pt x="162" y="114"/>
                  </a:lnTo>
                  <a:lnTo>
                    <a:pt x="156" y="126"/>
                  </a:lnTo>
                  <a:lnTo>
                    <a:pt x="150" y="114"/>
                  </a:lnTo>
                  <a:lnTo>
                    <a:pt x="162" y="84"/>
                  </a:lnTo>
                  <a:lnTo>
                    <a:pt x="162" y="78"/>
                  </a:lnTo>
                  <a:lnTo>
                    <a:pt x="150" y="72"/>
                  </a:lnTo>
                  <a:lnTo>
                    <a:pt x="114" y="54"/>
                  </a:lnTo>
                  <a:lnTo>
                    <a:pt x="102" y="30"/>
                  </a:lnTo>
                  <a:lnTo>
                    <a:pt x="78" y="30"/>
                  </a:lnTo>
                  <a:lnTo>
                    <a:pt x="66" y="48"/>
                  </a:lnTo>
                  <a:lnTo>
                    <a:pt x="48" y="42"/>
                  </a:lnTo>
                  <a:lnTo>
                    <a:pt x="12" y="78"/>
                  </a:lnTo>
                  <a:lnTo>
                    <a:pt x="0" y="42"/>
                  </a:lnTo>
                  <a:lnTo>
                    <a:pt x="198" y="0"/>
                  </a:lnTo>
                  <a:lnTo>
                    <a:pt x="216" y="0"/>
                  </a:lnTo>
                  <a:lnTo>
                    <a:pt x="216" y="6"/>
                  </a:lnTo>
                </a:path>
              </a:pathLst>
            </a:custGeom>
            <a:noFill/>
            <a:ln w="9525">
              <a:solidFill>
                <a:srgbClr val="000000"/>
              </a:solidFill>
              <a:prstDash val="solid"/>
              <a:round/>
              <a:headEnd/>
              <a:tailEnd/>
            </a:ln>
          </p:spPr>
          <p:txBody>
            <a:bodyPr/>
            <a:lstStyle/>
            <a:p>
              <a:endParaRPr lang="en-US"/>
            </a:p>
          </p:txBody>
        </p:sp>
        <p:sp>
          <p:nvSpPr>
            <p:cNvPr id="16443" name="Freeform 184"/>
            <p:cNvSpPr>
              <a:spLocks/>
            </p:cNvSpPr>
            <p:nvPr/>
          </p:nvSpPr>
          <p:spPr bwMode="auto">
            <a:xfrm>
              <a:off x="4203" y="1650"/>
              <a:ext cx="204" cy="102"/>
            </a:xfrm>
            <a:custGeom>
              <a:avLst/>
              <a:gdLst>
                <a:gd name="T0" fmla="*/ 42 w 204"/>
                <a:gd name="T1" fmla="*/ 30 h 102"/>
                <a:gd name="T2" fmla="*/ 108 w 204"/>
                <a:gd name="T3" fmla="*/ 18 h 102"/>
                <a:gd name="T4" fmla="*/ 132 w 204"/>
                <a:gd name="T5" fmla="*/ 0 h 102"/>
                <a:gd name="T6" fmla="*/ 144 w 204"/>
                <a:gd name="T7" fmla="*/ 18 h 102"/>
                <a:gd name="T8" fmla="*/ 132 w 204"/>
                <a:gd name="T9" fmla="*/ 42 h 102"/>
                <a:gd name="T10" fmla="*/ 150 w 204"/>
                <a:gd name="T11" fmla="*/ 48 h 102"/>
                <a:gd name="T12" fmla="*/ 174 w 204"/>
                <a:gd name="T13" fmla="*/ 78 h 102"/>
                <a:gd name="T14" fmla="*/ 198 w 204"/>
                <a:gd name="T15" fmla="*/ 66 h 102"/>
                <a:gd name="T16" fmla="*/ 180 w 204"/>
                <a:gd name="T17" fmla="*/ 48 h 102"/>
                <a:gd name="T18" fmla="*/ 186 w 204"/>
                <a:gd name="T19" fmla="*/ 48 h 102"/>
                <a:gd name="T20" fmla="*/ 204 w 204"/>
                <a:gd name="T21" fmla="*/ 78 h 102"/>
                <a:gd name="T22" fmla="*/ 168 w 204"/>
                <a:gd name="T23" fmla="*/ 96 h 102"/>
                <a:gd name="T24" fmla="*/ 162 w 204"/>
                <a:gd name="T25" fmla="*/ 78 h 102"/>
                <a:gd name="T26" fmla="*/ 144 w 204"/>
                <a:gd name="T27" fmla="*/ 102 h 102"/>
                <a:gd name="T28" fmla="*/ 138 w 204"/>
                <a:gd name="T29" fmla="*/ 96 h 102"/>
                <a:gd name="T30" fmla="*/ 114 w 204"/>
                <a:gd name="T31" fmla="*/ 72 h 102"/>
                <a:gd name="T32" fmla="*/ 96 w 204"/>
                <a:gd name="T33" fmla="*/ 78 h 102"/>
                <a:gd name="T34" fmla="*/ 90 w 204"/>
                <a:gd name="T35" fmla="*/ 72 h 102"/>
                <a:gd name="T36" fmla="*/ 0 w 204"/>
                <a:gd name="T37" fmla="*/ 96 h 102"/>
                <a:gd name="T38" fmla="*/ 0 w 204"/>
                <a:gd name="T39" fmla="*/ 42 h 102"/>
                <a:gd name="T40" fmla="*/ 18 w 204"/>
                <a:gd name="T41" fmla="*/ 36 h 102"/>
                <a:gd name="T42" fmla="*/ 42 w 204"/>
                <a:gd name="T43" fmla="*/ 3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04"/>
                <a:gd name="T67" fmla="*/ 0 h 102"/>
                <a:gd name="T68" fmla="*/ 204 w 204"/>
                <a:gd name="T69" fmla="*/ 102 h 10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04" h="102">
                  <a:moveTo>
                    <a:pt x="42" y="30"/>
                  </a:moveTo>
                  <a:lnTo>
                    <a:pt x="108" y="18"/>
                  </a:lnTo>
                  <a:lnTo>
                    <a:pt x="132" y="0"/>
                  </a:lnTo>
                  <a:lnTo>
                    <a:pt x="144" y="18"/>
                  </a:lnTo>
                  <a:lnTo>
                    <a:pt x="132" y="42"/>
                  </a:lnTo>
                  <a:lnTo>
                    <a:pt x="150" y="48"/>
                  </a:lnTo>
                  <a:lnTo>
                    <a:pt x="174" y="78"/>
                  </a:lnTo>
                  <a:lnTo>
                    <a:pt x="198" y="66"/>
                  </a:lnTo>
                  <a:lnTo>
                    <a:pt x="180" y="48"/>
                  </a:lnTo>
                  <a:lnTo>
                    <a:pt x="186" y="48"/>
                  </a:lnTo>
                  <a:lnTo>
                    <a:pt x="204" y="78"/>
                  </a:lnTo>
                  <a:lnTo>
                    <a:pt x="168" y="96"/>
                  </a:lnTo>
                  <a:lnTo>
                    <a:pt x="162" y="78"/>
                  </a:lnTo>
                  <a:lnTo>
                    <a:pt x="144" y="102"/>
                  </a:lnTo>
                  <a:lnTo>
                    <a:pt x="138" y="96"/>
                  </a:lnTo>
                  <a:lnTo>
                    <a:pt x="114" y="72"/>
                  </a:lnTo>
                  <a:lnTo>
                    <a:pt x="96" y="78"/>
                  </a:lnTo>
                  <a:lnTo>
                    <a:pt x="90" y="72"/>
                  </a:lnTo>
                  <a:lnTo>
                    <a:pt x="0" y="96"/>
                  </a:lnTo>
                  <a:lnTo>
                    <a:pt x="0" y="42"/>
                  </a:lnTo>
                  <a:lnTo>
                    <a:pt x="18" y="36"/>
                  </a:lnTo>
                  <a:lnTo>
                    <a:pt x="42" y="30"/>
                  </a:lnTo>
                  <a:close/>
                </a:path>
              </a:pathLst>
            </a:custGeom>
            <a:solidFill>
              <a:srgbClr val="FF8C00"/>
            </a:solidFill>
            <a:ln w="9525">
              <a:solidFill>
                <a:srgbClr val="FF8C00"/>
              </a:solidFill>
              <a:prstDash val="solid"/>
              <a:round/>
              <a:headEnd/>
              <a:tailEnd/>
            </a:ln>
          </p:spPr>
          <p:txBody>
            <a:bodyPr/>
            <a:lstStyle/>
            <a:p>
              <a:endParaRPr lang="en-US"/>
            </a:p>
          </p:txBody>
        </p:sp>
        <p:sp>
          <p:nvSpPr>
            <p:cNvPr id="16444" name="Freeform 185"/>
            <p:cNvSpPr>
              <a:spLocks/>
            </p:cNvSpPr>
            <p:nvPr/>
          </p:nvSpPr>
          <p:spPr bwMode="auto">
            <a:xfrm>
              <a:off x="4203" y="1650"/>
              <a:ext cx="204" cy="102"/>
            </a:xfrm>
            <a:custGeom>
              <a:avLst/>
              <a:gdLst>
                <a:gd name="T0" fmla="*/ 42 w 204"/>
                <a:gd name="T1" fmla="*/ 30 h 102"/>
                <a:gd name="T2" fmla="*/ 108 w 204"/>
                <a:gd name="T3" fmla="*/ 18 h 102"/>
                <a:gd name="T4" fmla="*/ 132 w 204"/>
                <a:gd name="T5" fmla="*/ 0 h 102"/>
                <a:gd name="T6" fmla="*/ 144 w 204"/>
                <a:gd name="T7" fmla="*/ 18 h 102"/>
                <a:gd name="T8" fmla="*/ 132 w 204"/>
                <a:gd name="T9" fmla="*/ 42 h 102"/>
                <a:gd name="T10" fmla="*/ 150 w 204"/>
                <a:gd name="T11" fmla="*/ 48 h 102"/>
                <a:gd name="T12" fmla="*/ 174 w 204"/>
                <a:gd name="T13" fmla="*/ 78 h 102"/>
                <a:gd name="T14" fmla="*/ 198 w 204"/>
                <a:gd name="T15" fmla="*/ 66 h 102"/>
                <a:gd name="T16" fmla="*/ 180 w 204"/>
                <a:gd name="T17" fmla="*/ 48 h 102"/>
                <a:gd name="T18" fmla="*/ 186 w 204"/>
                <a:gd name="T19" fmla="*/ 48 h 102"/>
                <a:gd name="T20" fmla="*/ 204 w 204"/>
                <a:gd name="T21" fmla="*/ 78 h 102"/>
                <a:gd name="T22" fmla="*/ 168 w 204"/>
                <a:gd name="T23" fmla="*/ 96 h 102"/>
                <a:gd name="T24" fmla="*/ 162 w 204"/>
                <a:gd name="T25" fmla="*/ 78 h 102"/>
                <a:gd name="T26" fmla="*/ 144 w 204"/>
                <a:gd name="T27" fmla="*/ 102 h 102"/>
                <a:gd name="T28" fmla="*/ 138 w 204"/>
                <a:gd name="T29" fmla="*/ 96 h 102"/>
                <a:gd name="T30" fmla="*/ 114 w 204"/>
                <a:gd name="T31" fmla="*/ 72 h 102"/>
                <a:gd name="T32" fmla="*/ 96 w 204"/>
                <a:gd name="T33" fmla="*/ 78 h 102"/>
                <a:gd name="T34" fmla="*/ 90 w 204"/>
                <a:gd name="T35" fmla="*/ 72 h 102"/>
                <a:gd name="T36" fmla="*/ 0 w 204"/>
                <a:gd name="T37" fmla="*/ 96 h 102"/>
                <a:gd name="T38" fmla="*/ 0 w 204"/>
                <a:gd name="T39" fmla="*/ 42 h 102"/>
                <a:gd name="T40" fmla="*/ 18 w 204"/>
                <a:gd name="T41" fmla="*/ 36 h 102"/>
                <a:gd name="T42" fmla="*/ 42 w 204"/>
                <a:gd name="T43" fmla="*/ 30 h 102"/>
                <a:gd name="T44" fmla="*/ 42 w 204"/>
                <a:gd name="T45" fmla="*/ 36 h 10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4"/>
                <a:gd name="T70" fmla="*/ 0 h 102"/>
                <a:gd name="T71" fmla="*/ 204 w 204"/>
                <a:gd name="T72" fmla="*/ 102 h 10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4" h="102">
                  <a:moveTo>
                    <a:pt x="42" y="30"/>
                  </a:moveTo>
                  <a:lnTo>
                    <a:pt x="108" y="18"/>
                  </a:lnTo>
                  <a:lnTo>
                    <a:pt x="132" y="0"/>
                  </a:lnTo>
                  <a:lnTo>
                    <a:pt x="144" y="18"/>
                  </a:lnTo>
                  <a:lnTo>
                    <a:pt x="132" y="42"/>
                  </a:lnTo>
                  <a:lnTo>
                    <a:pt x="150" y="48"/>
                  </a:lnTo>
                  <a:lnTo>
                    <a:pt x="174" y="78"/>
                  </a:lnTo>
                  <a:lnTo>
                    <a:pt x="198" y="66"/>
                  </a:lnTo>
                  <a:lnTo>
                    <a:pt x="180" y="48"/>
                  </a:lnTo>
                  <a:lnTo>
                    <a:pt x="186" y="48"/>
                  </a:lnTo>
                  <a:lnTo>
                    <a:pt x="204" y="78"/>
                  </a:lnTo>
                  <a:lnTo>
                    <a:pt x="168" y="96"/>
                  </a:lnTo>
                  <a:lnTo>
                    <a:pt x="162" y="78"/>
                  </a:lnTo>
                  <a:lnTo>
                    <a:pt x="144" y="102"/>
                  </a:lnTo>
                  <a:lnTo>
                    <a:pt x="138" y="96"/>
                  </a:lnTo>
                  <a:lnTo>
                    <a:pt x="114" y="72"/>
                  </a:lnTo>
                  <a:lnTo>
                    <a:pt x="96" y="78"/>
                  </a:lnTo>
                  <a:lnTo>
                    <a:pt x="90" y="72"/>
                  </a:lnTo>
                  <a:lnTo>
                    <a:pt x="0" y="96"/>
                  </a:lnTo>
                  <a:lnTo>
                    <a:pt x="0" y="42"/>
                  </a:lnTo>
                  <a:lnTo>
                    <a:pt x="18" y="36"/>
                  </a:lnTo>
                  <a:lnTo>
                    <a:pt x="42" y="30"/>
                  </a:lnTo>
                  <a:lnTo>
                    <a:pt x="42" y="36"/>
                  </a:lnTo>
                </a:path>
              </a:pathLst>
            </a:custGeom>
            <a:noFill/>
            <a:ln w="9525">
              <a:solidFill>
                <a:srgbClr val="000000"/>
              </a:solidFill>
              <a:prstDash val="solid"/>
              <a:round/>
              <a:headEnd/>
              <a:tailEnd/>
            </a:ln>
          </p:spPr>
          <p:txBody>
            <a:bodyPr/>
            <a:lstStyle/>
            <a:p>
              <a:endParaRPr lang="en-US"/>
            </a:p>
          </p:txBody>
        </p:sp>
        <p:sp>
          <p:nvSpPr>
            <p:cNvPr id="16445" name="Freeform 186"/>
            <p:cNvSpPr>
              <a:spLocks/>
            </p:cNvSpPr>
            <p:nvPr/>
          </p:nvSpPr>
          <p:spPr bwMode="auto">
            <a:xfrm>
              <a:off x="3447" y="1572"/>
              <a:ext cx="234" cy="324"/>
            </a:xfrm>
            <a:custGeom>
              <a:avLst/>
              <a:gdLst>
                <a:gd name="T0" fmla="*/ 114 w 234"/>
                <a:gd name="T1" fmla="*/ 312 h 324"/>
                <a:gd name="T2" fmla="*/ 0 w 234"/>
                <a:gd name="T3" fmla="*/ 324 h 324"/>
                <a:gd name="T4" fmla="*/ 30 w 234"/>
                <a:gd name="T5" fmla="*/ 252 h 324"/>
                <a:gd name="T6" fmla="*/ 0 w 234"/>
                <a:gd name="T7" fmla="*/ 174 h 324"/>
                <a:gd name="T8" fmla="*/ 6 w 234"/>
                <a:gd name="T9" fmla="*/ 96 h 324"/>
                <a:gd name="T10" fmla="*/ 42 w 234"/>
                <a:gd name="T11" fmla="*/ 48 h 324"/>
                <a:gd name="T12" fmla="*/ 42 w 234"/>
                <a:gd name="T13" fmla="*/ 78 h 324"/>
                <a:gd name="T14" fmla="*/ 48 w 234"/>
                <a:gd name="T15" fmla="*/ 66 h 324"/>
                <a:gd name="T16" fmla="*/ 48 w 234"/>
                <a:gd name="T17" fmla="*/ 84 h 324"/>
                <a:gd name="T18" fmla="*/ 54 w 234"/>
                <a:gd name="T19" fmla="*/ 42 h 324"/>
                <a:gd name="T20" fmla="*/ 72 w 234"/>
                <a:gd name="T21" fmla="*/ 30 h 324"/>
                <a:gd name="T22" fmla="*/ 66 w 234"/>
                <a:gd name="T23" fmla="*/ 18 h 324"/>
                <a:gd name="T24" fmla="*/ 84 w 234"/>
                <a:gd name="T25" fmla="*/ 0 h 324"/>
                <a:gd name="T26" fmla="*/ 156 w 234"/>
                <a:gd name="T27" fmla="*/ 24 h 324"/>
                <a:gd name="T28" fmla="*/ 168 w 234"/>
                <a:gd name="T29" fmla="*/ 48 h 324"/>
                <a:gd name="T30" fmla="*/ 156 w 234"/>
                <a:gd name="T31" fmla="*/ 48 h 324"/>
                <a:gd name="T32" fmla="*/ 174 w 234"/>
                <a:gd name="T33" fmla="*/ 72 h 324"/>
                <a:gd name="T34" fmla="*/ 174 w 234"/>
                <a:gd name="T35" fmla="*/ 102 h 324"/>
                <a:gd name="T36" fmla="*/ 144 w 234"/>
                <a:gd name="T37" fmla="*/ 132 h 324"/>
                <a:gd name="T38" fmla="*/ 144 w 234"/>
                <a:gd name="T39" fmla="*/ 156 h 324"/>
                <a:gd name="T40" fmla="*/ 162 w 234"/>
                <a:gd name="T41" fmla="*/ 162 h 324"/>
                <a:gd name="T42" fmla="*/ 192 w 234"/>
                <a:gd name="T43" fmla="*/ 120 h 324"/>
                <a:gd name="T44" fmla="*/ 216 w 234"/>
                <a:gd name="T45" fmla="*/ 138 h 324"/>
                <a:gd name="T46" fmla="*/ 234 w 234"/>
                <a:gd name="T47" fmla="*/ 198 h 324"/>
                <a:gd name="T48" fmla="*/ 234 w 234"/>
                <a:gd name="T49" fmla="*/ 222 h 324"/>
                <a:gd name="T50" fmla="*/ 228 w 234"/>
                <a:gd name="T51" fmla="*/ 234 h 324"/>
                <a:gd name="T52" fmla="*/ 228 w 234"/>
                <a:gd name="T53" fmla="*/ 222 h 324"/>
                <a:gd name="T54" fmla="*/ 222 w 234"/>
                <a:gd name="T55" fmla="*/ 228 h 324"/>
                <a:gd name="T56" fmla="*/ 192 w 234"/>
                <a:gd name="T57" fmla="*/ 300 h 324"/>
                <a:gd name="T58" fmla="*/ 138 w 234"/>
                <a:gd name="T59" fmla="*/ 312 h 324"/>
                <a:gd name="T60" fmla="*/ 114 w 234"/>
                <a:gd name="T61" fmla="*/ 312 h 32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34"/>
                <a:gd name="T94" fmla="*/ 0 h 324"/>
                <a:gd name="T95" fmla="*/ 234 w 234"/>
                <a:gd name="T96" fmla="*/ 324 h 32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34" h="324">
                  <a:moveTo>
                    <a:pt x="114" y="312"/>
                  </a:moveTo>
                  <a:lnTo>
                    <a:pt x="0" y="324"/>
                  </a:lnTo>
                  <a:lnTo>
                    <a:pt x="30" y="252"/>
                  </a:lnTo>
                  <a:lnTo>
                    <a:pt x="0" y="174"/>
                  </a:lnTo>
                  <a:lnTo>
                    <a:pt x="6" y="96"/>
                  </a:lnTo>
                  <a:lnTo>
                    <a:pt x="42" y="48"/>
                  </a:lnTo>
                  <a:lnTo>
                    <a:pt x="42" y="78"/>
                  </a:lnTo>
                  <a:lnTo>
                    <a:pt x="48" y="66"/>
                  </a:lnTo>
                  <a:lnTo>
                    <a:pt x="48" y="84"/>
                  </a:lnTo>
                  <a:lnTo>
                    <a:pt x="54" y="42"/>
                  </a:lnTo>
                  <a:lnTo>
                    <a:pt x="72" y="30"/>
                  </a:lnTo>
                  <a:lnTo>
                    <a:pt x="66" y="18"/>
                  </a:lnTo>
                  <a:lnTo>
                    <a:pt x="84" y="0"/>
                  </a:lnTo>
                  <a:lnTo>
                    <a:pt x="156" y="24"/>
                  </a:lnTo>
                  <a:lnTo>
                    <a:pt x="168" y="48"/>
                  </a:lnTo>
                  <a:lnTo>
                    <a:pt x="156" y="48"/>
                  </a:lnTo>
                  <a:lnTo>
                    <a:pt x="174" y="72"/>
                  </a:lnTo>
                  <a:lnTo>
                    <a:pt x="174" y="102"/>
                  </a:lnTo>
                  <a:lnTo>
                    <a:pt x="144" y="132"/>
                  </a:lnTo>
                  <a:lnTo>
                    <a:pt x="144" y="156"/>
                  </a:lnTo>
                  <a:lnTo>
                    <a:pt x="162" y="162"/>
                  </a:lnTo>
                  <a:lnTo>
                    <a:pt x="192" y="120"/>
                  </a:lnTo>
                  <a:lnTo>
                    <a:pt x="216" y="138"/>
                  </a:lnTo>
                  <a:lnTo>
                    <a:pt x="234" y="198"/>
                  </a:lnTo>
                  <a:lnTo>
                    <a:pt x="234" y="222"/>
                  </a:lnTo>
                  <a:lnTo>
                    <a:pt x="228" y="234"/>
                  </a:lnTo>
                  <a:lnTo>
                    <a:pt x="228" y="222"/>
                  </a:lnTo>
                  <a:lnTo>
                    <a:pt x="222" y="228"/>
                  </a:lnTo>
                  <a:lnTo>
                    <a:pt x="192" y="300"/>
                  </a:lnTo>
                  <a:lnTo>
                    <a:pt x="138" y="312"/>
                  </a:lnTo>
                  <a:lnTo>
                    <a:pt x="114" y="312"/>
                  </a:lnTo>
                  <a:close/>
                </a:path>
              </a:pathLst>
            </a:custGeom>
            <a:solidFill>
              <a:srgbClr val="FF4500"/>
            </a:solidFill>
            <a:ln w="9525">
              <a:solidFill>
                <a:srgbClr val="FF4500"/>
              </a:solidFill>
              <a:prstDash val="solid"/>
              <a:round/>
              <a:headEnd/>
              <a:tailEnd/>
            </a:ln>
          </p:spPr>
          <p:txBody>
            <a:bodyPr/>
            <a:lstStyle/>
            <a:p>
              <a:endParaRPr lang="en-US"/>
            </a:p>
          </p:txBody>
        </p:sp>
        <p:sp>
          <p:nvSpPr>
            <p:cNvPr id="16446" name="Freeform 187"/>
            <p:cNvSpPr>
              <a:spLocks/>
            </p:cNvSpPr>
            <p:nvPr/>
          </p:nvSpPr>
          <p:spPr bwMode="auto">
            <a:xfrm>
              <a:off x="3447" y="1572"/>
              <a:ext cx="234" cy="324"/>
            </a:xfrm>
            <a:custGeom>
              <a:avLst/>
              <a:gdLst>
                <a:gd name="T0" fmla="*/ 114 w 234"/>
                <a:gd name="T1" fmla="*/ 312 h 324"/>
                <a:gd name="T2" fmla="*/ 0 w 234"/>
                <a:gd name="T3" fmla="*/ 324 h 324"/>
                <a:gd name="T4" fmla="*/ 30 w 234"/>
                <a:gd name="T5" fmla="*/ 252 h 324"/>
                <a:gd name="T6" fmla="*/ 0 w 234"/>
                <a:gd name="T7" fmla="*/ 174 h 324"/>
                <a:gd name="T8" fmla="*/ 6 w 234"/>
                <a:gd name="T9" fmla="*/ 96 h 324"/>
                <a:gd name="T10" fmla="*/ 42 w 234"/>
                <a:gd name="T11" fmla="*/ 48 h 324"/>
                <a:gd name="T12" fmla="*/ 42 w 234"/>
                <a:gd name="T13" fmla="*/ 78 h 324"/>
                <a:gd name="T14" fmla="*/ 48 w 234"/>
                <a:gd name="T15" fmla="*/ 66 h 324"/>
                <a:gd name="T16" fmla="*/ 48 w 234"/>
                <a:gd name="T17" fmla="*/ 84 h 324"/>
                <a:gd name="T18" fmla="*/ 54 w 234"/>
                <a:gd name="T19" fmla="*/ 42 h 324"/>
                <a:gd name="T20" fmla="*/ 72 w 234"/>
                <a:gd name="T21" fmla="*/ 30 h 324"/>
                <a:gd name="T22" fmla="*/ 66 w 234"/>
                <a:gd name="T23" fmla="*/ 18 h 324"/>
                <a:gd name="T24" fmla="*/ 84 w 234"/>
                <a:gd name="T25" fmla="*/ 0 h 324"/>
                <a:gd name="T26" fmla="*/ 156 w 234"/>
                <a:gd name="T27" fmla="*/ 24 h 324"/>
                <a:gd name="T28" fmla="*/ 168 w 234"/>
                <a:gd name="T29" fmla="*/ 48 h 324"/>
                <a:gd name="T30" fmla="*/ 156 w 234"/>
                <a:gd name="T31" fmla="*/ 48 h 324"/>
                <a:gd name="T32" fmla="*/ 174 w 234"/>
                <a:gd name="T33" fmla="*/ 72 h 324"/>
                <a:gd name="T34" fmla="*/ 174 w 234"/>
                <a:gd name="T35" fmla="*/ 102 h 324"/>
                <a:gd name="T36" fmla="*/ 144 w 234"/>
                <a:gd name="T37" fmla="*/ 132 h 324"/>
                <a:gd name="T38" fmla="*/ 144 w 234"/>
                <a:gd name="T39" fmla="*/ 156 h 324"/>
                <a:gd name="T40" fmla="*/ 162 w 234"/>
                <a:gd name="T41" fmla="*/ 162 h 324"/>
                <a:gd name="T42" fmla="*/ 192 w 234"/>
                <a:gd name="T43" fmla="*/ 120 h 324"/>
                <a:gd name="T44" fmla="*/ 216 w 234"/>
                <a:gd name="T45" fmla="*/ 138 h 324"/>
                <a:gd name="T46" fmla="*/ 234 w 234"/>
                <a:gd name="T47" fmla="*/ 198 h 324"/>
                <a:gd name="T48" fmla="*/ 234 w 234"/>
                <a:gd name="T49" fmla="*/ 222 h 324"/>
                <a:gd name="T50" fmla="*/ 228 w 234"/>
                <a:gd name="T51" fmla="*/ 234 h 324"/>
                <a:gd name="T52" fmla="*/ 228 w 234"/>
                <a:gd name="T53" fmla="*/ 222 h 324"/>
                <a:gd name="T54" fmla="*/ 222 w 234"/>
                <a:gd name="T55" fmla="*/ 228 h 324"/>
                <a:gd name="T56" fmla="*/ 192 w 234"/>
                <a:gd name="T57" fmla="*/ 300 h 324"/>
                <a:gd name="T58" fmla="*/ 138 w 234"/>
                <a:gd name="T59" fmla="*/ 312 h 324"/>
                <a:gd name="T60" fmla="*/ 114 w 234"/>
                <a:gd name="T61" fmla="*/ 312 h 324"/>
                <a:gd name="T62" fmla="*/ 114 w 234"/>
                <a:gd name="T63" fmla="*/ 318 h 3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4"/>
                <a:gd name="T97" fmla="*/ 0 h 324"/>
                <a:gd name="T98" fmla="*/ 234 w 234"/>
                <a:gd name="T99" fmla="*/ 324 h 32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4" h="324">
                  <a:moveTo>
                    <a:pt x="114" y="312"/>
                  </a:moveTo>
                  <a:lnTo>
                    <a:pt x="0" y="324"/>
                  </a:lnTo>
                  <a:lnTo>
                    <a:pt x="30" y="252"/>
                  </a:lnTo>
                  <a:lnTo>
                    <a:pt x="0" y="174"/>
                  </a:lnTo>
                  <a:lnTo>
                    <a:pt x="6" y="96"/>
                  </a:lnTo>
                  <a:lnTo>
                    <a:pt x="42" y="48"/>
                  </a:lnTo>
                  <a:lnTo>
                    <a:pt x="42" y="78"/>
                  </a:lnTo>
                  <a:lnTo>
                    <a:pt x="48" y="66"/>
                  </a:lnTo>
                  <a:lnTo>
                    <a:pt x="48" y="84"/>
                  </a:lnTo>
                  <a:lnTo>
                    <a:pt x="54" y="42"/>
                  </a:lnTo>
                  <a:lnTo>
                    <a:pt x="72" y="30"/>
                  </a:lnTo>
                  <a:lnTo>
                    <a:pt x="66" y="18"/>
                  </a:lnTo>
                  <a:lnTo>
                    <a:pt x="84" y="0"/>
                  </a:lnTo>
                  <a:lnTo>
                    <a:pt x="156" y="24"/>
                  </a:lnTo>
                  <a:lnTo>
                    <a:pt x="168" y="48"/>
                  </a:lnTo>
                  <a:lnTo>
                    <a:pt x="156" y="48"/>
                  </a:lnTo>
                  <a:lnTo>
                    <a:pt x="174" y="72"/>
                  </a:lnTo>
                  <a:lnTo>
                    <a:pt x="174" y="102"/>
                  </a:lnTo>
                  <a:lnTo>
                    <a:pt x="144" y="132"/>
                  </a:lnTo>
                  <a:lnTo>
                    <a:pt x="144" y="156"/>
                  </a:lnTo>
                  <a:lnTo>
                    <a:pt x="162" y="162"/>
                  </a:lnTo>
                  <a:lnTo>
                    <a:pt x="192" y="120"/>
                  </a:lnTo>
                  <a:lnTo>
                    <a:pt x="216" y="138"/>
                  </a:lnTo>
                  <a:lnTo>
                    <a:pt x="234" y="198"/>
                  </a:lnTo>
                  <a:lnTo>
                    <a:pt x="234" y="222"/>
                  </a:lnTo>
                  <a:lnTo>
                    <a:pt x="228" y="234"/>
                  </a:lnTo>
                  <a:lnTo>
                    <a:pt x="228" y="222"/>
                  </a:lnTo>
                  <a:lnTo>
                    <a:pt x="222" y="228"/>
                  </a:lnTo>
                  <a:lnTo>
                    <a:pt x="192" y="300"/>
                  </a:lnTo>
                  <a:lnTo>
                    <a:pt x="138" y="312"/>
                  </a:lnTo>
                  <a:lnTo>
                    <a:pt x="114" y="312"/>
                  </a:lnTo>
                  <a:lnTo>
                    <a:pt x="114" y="318"/>
                  </a:lnTo>
                </a:path>
              </a:pathLst>
            </a:custGeom>
            <a:noFill/>
            <a:ln w="9525">
              <a:solidFill>
                <a:srgbClr val="000000"/>
              </a:solidFill>
              <a:prstDash val="solid"/>
              <a:round/>
              <a:headEnd/>
              <a:tailEnd/>
            </a:ln>
          </p:spPr>
          <p:txBody>
            <a:bodyPr/>
            <a:lstStyle/>
            <a:p>
              <a:endParaRPr lang="en-US"/>
            </a:p>
          </p:txBody>
        </p:sp>
        <p:sp>
          <p:nvSpPr>
            <p:cNvPr id="16447" name="Freeform 188"/>
            <p:cNvSpPr>
              <a:spLocks/>
            </p:cNvSpPr>
            <p:nvPr/>
          </p:nvSpPr>
          <p:spPr bwMode="auto">
            <a:xfrm>
              <a:off x="3219" y="1458"/>
              <a:ext cx="354" cy="180"/>
            </a:xfrm>
            <a:custGeom>
              <a:avLst/>
              <a:gdLst>
                <a:gd name="T0" fmla="*/ 354 w 354"/>
                <a:gd name="T1" fmla="*/ 96 h 180"/>
                <a:gd name="T2" fmla="*/ 312 w 354"/>
                <a:gd name="T3" fmla="*/ 96 h 180"/>
                <a:gd name="T4" fmla="*/ 306 w 354"/>
                <a:gd name="T5" fmla="*/ 108 h 180"/>
                <a:gd name="T6" fmla="*/ 264 w 354"/>
                <a:gd name="T7" fmla="*/ 96 h 180"/>
                <a:gd name="T8" fmla="*/ 228 w 354"/>
                <a:gd name="T9" fmla="*/ 108 h 180"/>
                <a:gd name="T10" fmla="*/ 210 w 354"/>
                <a:gd name="T11" fmla="*/ 138 h 180"/>
                <a:gd name="T12" fmla="*/ 210 w 354"/>
                <a:gd name="T13" fmla="*/ 114 h 180"/>
                <a:gd name="T14" fmla="*/ 186 w 354"/>
                <a:gd name="T15" fmla="*/ 132 h 180"/>
                <a:gd name="T16" fmla="*/ 186 w 354"/>
                <a:gd name="T17" fmla="*/ 114 h 180"/>
                <a:gd name="T18" fmla="*/ 162 w 354"/>
                <a:gd name="T19" fmla="*/ 180 h 180"/>
                <a:gd name="T20" fmla="*/ 150 w 354"/>
                <a:gd name="T21" fmla="*/ 180 h 180"/>
                <a:gd name="T22" fmla="*/ 150 w 354"/>
                <a:gd name="T23" fmla="*/ 162 h 180"/>
                <a:gd name="T24" fmla="*/ 138 w 354"/>
                <a:gd name="T25" fmla="*/ 162 h 180"/>
                <a:gd name="T26" fmla="*/ 144 w 354"/>
                <a:gd name="T27" fmla="*/ 138 h 180"/>
                <a:gd name="T28" fmla="*/ 126 w 354"/>
                <a:gd name="T29" fmla="*/ 120 h 180"/>
                <a:gd name="T30" fmla="*/ 12 w 354"/>
                <a:gd name="T31" fmla="*/ 96 h 180"/>
                <a:gd name="T32" fmla="*/ 0 w 354"/>
                <a:gd name="T33" fmla="*/ 84 h 180"/>
                <a:gd name="T34" fmla="*/ 132 w 354"/>
                <a:gd name="T35" fmla="*/ 0 h 180"/>
                <a:gd name="T36" fmla="*/ 138 w 354"/>
                <a:gd name="T37" fmla="*/ 6 h 180"/>
                <a:gd name="T38" fmla="*/ 102 w 354"/>
                <a:gd name="T39" fmla="*/ 42 h 180"/>
                <a:gd name="T40" fmla="*/ 102 w 354"/>
                <a:gd name="T41" fmla="*/ 60 h 180"/>
                <a:gd name="T42" fmla="*/ 120 w 354"/>
                <a:gd name="T43" fmla="*/ 42 h 180"/>
                <a:gd name="T44" fmla="*/ 114 w 354"/>
                <a:gd name="T45" fmla="*/ 54 h 180"/>
                <a:gd name="T46" fmla="*/ 138 w 354"/>
                <a:gd name="T47" fmla="*/ 48 h 180"/>
                <a:gd name="T48" fmla="*/ 162 w 354"/>
                <a:gd name="T49" fmla="*/ 72 h 180"/>
                <a:gd name="T50" fmla="*/ 198 w 354"/>
                <a:gd name="T51" fmla="*/ 78 h 180"/>
                <a:gd name="T52" fmla="*/ 228 w 354"/>
                <a:gd name="T53" fmla="*/ 54 h 180"/>
                <a:gd name="T54" fmla="*/ 288 w 354"/>
                <a:gd name="T55" fmla="*/ 42 h 180"/>
                <a:gd name="T56" fmla="*/ 288 w 354"/>
                <a:gd name="T57" fmla="*/ 66 h 180"/>
                <a:gd name="T58" fmla="*/ 330 w 354"/>
                <a:gd name="T59" fmla="*/ 60 h 180"/>
                <a:gd name="T60" fmla="*/ 330 w 354"/>
                <a:gd name="T61" fmla="*/ 78 h 180"/>
                <a:gd name="T62" fmla="*/ 354 w 354"/>
                <a:gd name="T63" fmla="*/ 96 h 18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54"/>
                <a:gd name="T97" fmla="*/ 0 h 180"/>
                <a:gd name="T98" fmla="*/ 354 w 354"/>
                <a:gd name="T99" fmla="*/ 180 h 18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54" h="180">
                  <a:moveTo>
                    <a:pt x="354" y="96"/>
                  </a:moveTo>
                  <a:lnTo>
                    <a:pt x="312" y="96"/>
                  </a:lnTo>
                  <a:lnTo>
                    <a:pt x="306" y="108"/>
                  </a:lnTo>
                  <a:lnTo>
                    <a:pt x="264" y="96"/>
                  </a:lnTo>
                  <a:lnTo>
                    <a:pt x="228" y="108"/>
                  </a:lnTo>
                  <a:lnTo>
                    <a:pt x="210" y="138"/>
                  </a:lnTo>
                  <a:lnTo>
                    <a:pt x="210" y="114"/>
                  </a:lnTo>
                  <a:lnTo>
                    <a:pt x="186" y="132"/>
                  </a:lnTo>
                  <a:lnTo>
                    <a:pt x="186" y="114"/>
                  </a:lnTo>
                  <a:lnTo>
                    <a:pt x="162" y="180"/>
                  </a:lnTo>
                  <a:lnTo>
                    <a:pt x="150" y="180"/>
                  </a:lnTo>
                  <a:lnTo>
                    <a:pt x="150" y="162"/>
                  </a:lnTo>
                  <a:lnTo>
                    <a:pt x="138" y="162"/>
                  </a:lnTo>
                  <a:lnTo>
                    <a:pt x="144" y="138"/>
                  </a:lnTo>
                  <a:lnTo>
                    <a:pt x="126" y="120"/>
                  </a:lnTo>
                  <a:lnTo>
                    <a:pt x="12" y="96"/>
                  </a:lnTo>
                  <a:lnTo>
                    <a:pt x="0" y="84"/>
                  </a:lnTo>
                  <a:lnTo>
                    <a:pt x="132" y="0"/>
                  </a:lnTo>
                  <a:lnTo>
                    <a:pt x="138" y="6"/>
                  </a:lnTo>
                  <a:lnTo>
                    <a:pt x="102" y="42"/>
                  </a:lnTo>
                  <a:lnTo>
                    <a:pt x="102" y="60"/>
                  </a:lnTo>
                  <a:lnTo>
                    <a:pt x="120" y="42"/>
                  </a:lnTo>
                  <a:lnTo>
                    <a:pt x="114" y="54"/>
                  </a:lnTo>
                  <a:lnTo>
                    <a:pt x="138" y="48"/>
                  </a:lnTo>
                  <a:lnTo>
                    <a:pt x="162" y="72"/>
                  </a:lnTo>
                  <a:lnTo>
                    <a:pt x="198" y="78"/>
                  </a:lnTo>
                  <a:lnTo>
                    <a:pt x="228" y="54"/>
                  </a:lnTo>
                  <a:lnTo>
                    <a:pt x="288" y="42"/>
                  </a:lnTo>
                  <a:lnTo>
                    <a:pt x="288" y="66"/>
                  </a:lnTo>
                  <a:lnTo>
                    <a:pt x="330" y="60"/>
                  </a:lnTo>
                  <a:lnTo>
                    <a:pt x="330" y="78"/>
                  </a:lnTo>
                  <a:lnTo>
                    <a:pt x="354" y="96"/>
                  </a:lnTo>
                  <a:close/>
                </a:path>
              </a:pathLst>
            </a:custGeom>
            <a:solidFill>
              <a:srgbClr val="FF4500"/>
            </a:solidFill>
            <a:ln w="9525">
              <a:solidFill>
                <a:srgbClr val="FF4500"/>
              </a:solidFill>
              <a:prstDash val="solid"/>
              <a:round/>
              <a:headEnd/>
              <a:tailEnd/>
            </a:ln>
          </p:spPr>
          <p:txBody>
            <a:bodyPr/>
            <a:lstStyle/>
            <a:p>
              <a:endParaRPr lang="en-US"/>
            </a:p>
          </p:txBody>
        </p:sp>
        <p:sp>
          <p:nvSpPr>
            <p:cNvPr id="16448" name="Freeform 189"/>
            <p:cNvSpPr>
              <a:spLocks/>
            </p:cNvSpPr>
            <p:nvPr/>
          </p:nvSpPr>
          <p:spPr bwMode="auto">
            <a:xfrm>
              <a:off x="3219" y="1458"/>
              <a:ext cx="354" cy="180"/>
            </a:xfrm>
            <a:custGeom>
              <a:avLst/>
              <a:gdLst>
                <a:gd name="T0" fmla="*/ 354 w 354"/>
                <a:gd name="T1" fmla="*/ 96 h 180"/>
                <a:gd name="T2" fmla="*/ 312 w 354"/>
                <a:gd name="T3" fmla="*/ 96 h 180"/>
                <a:gd name="T4" fmla="*/ 306 w 354"/>
                <a:gd name="T5" fmla="*/ 108 h 180"/>
                <a:gd name="T6" fmla="*/ 264 w 354"/>
                <a:gd name="T7" fmla="*/ 96 h 180"/>
                <a:gd name="T8" fmla="*/ 228 w 354"/>
                <a:gd name="T9" fmla="*/ 108 h 180"/>
                <a:gd name="T10" fmla="*/ 210 w 354"/>
                <a:gd name="T11" fmla="*/ 138 h 180"/>
                <a:gd name="T12" fmla="*/ 210 w 354"/>
                <a:gd name="T13" fmla="*/ 114 h 180"/>
                <a:gd name="T14" fmla="*/ 186 w 354"/>
                <a:gd name="T15" fmla="*/ 132 h 180"/>
                <a:gd name="T16" fmla="*/ 186 w 354"/>
                <a:gd name="T17" fmla="*/ 114 h 180"/>
                <a:gd name="T18" fmla="*/ 162 w 354"/>
                <a:gd name="T19" fmla="*/ 180 h 180"/>
                <a:gd name="T20" fmla="*/ 150 w 354"/>
                <a:gd name="T21" fmla="*/ 180 h 180"/>
                <a:gd name="T22" fmla="*/ 150 w 354"/>
                <a:gd name="T23" fmla="*/ 162 h 180"/>
                <a:gd name="T24" fmla="*/ 138 w 354"/>
                <a:gd name="T25" fmla="*/ 162 h 180"/>
                <a:gd name="T26" fmla="*/ 144 w 354"/>
                <a:gd name="T27" fmla="*/ 138 h 180"/>
                <a:gd name="T28" fmla="*/ 126 w 354"/>
                <a:gd name="T29" fmla="*/ 120 h 180"/>
                <a:gd name="T30" fmla="*/ 12 w 354"/>
                <a:gd name="T31" fmla="*/ 96 h 180"/>
                <a:gd name="T32" fmla="*/ 0 w 354"/>
                <a:gd name="T33" fmla="*/ 84 h 180"/>
                <a:gd name="T34" fmla="*/ 132 w 354"/>
                <a:gd name="T35" fmla="*/ 0 h 180"/>
                <a:gd name="T36" fmla="*/ 138 w 354"/>
                <a:gd name="T37" fmla="*/ 6 h 180"/>
                <a:gd name="T38" fmla="*/ 102 w 354"/>
                <a:gd name="T39" fmla="*/ 42 h 180"/>
                <a:gd name="T40" fmla="*/ 102 w 354"/>
                <a:gd name="T41" fmla="*/ 60 h 180"/>
                <a:gd name="T42" fmla="*/ 120 w 354"/>
                <a:gd name="T43" fmla="*/ 42 h 180"/>
                <a:gd name="T44" fmla="*/ 114 w 354"/>
                <a:gd name="T45" fmla="*/ 54 h 180"/>
                <a:gd name="T46" fmla="*/ 138 w 354"/>
                <a:gd name="T47" fmla="*/ 48 h 180"/>
                <a:gd name="T48" fmla="*/ 162 w 354"/>
                <a:gd name="T49" fmla="*/ 72 h 180"/>
                <a:gd name="T50" fmla="*/ 198 w 354"/>
                <a:gd name="T51" fmla="*/ 78 h 180"/>
                <a:gd name="T52" fmla="*/ 228 w 354"/>
                <a:gd name="T53" fmla="*/ 54 h 180"/>
                <a:gd name="T54" fmla="*/ 288 w 354"/>
                <a:gd name="T55" fmla="*/ 42 h 180"/>
                <a:gd name="T56" fmla="*/ 288 w 354"/>
                <a:gd name="T57" fmla="*/ 66 h 180"/>
                <a:gd name="T58" fmla="*/ 330 w 354"/>
                <a:gd name="T59" fmla="*/ 60 h 180"/>
                <a:gd name="T60" fmla="*/ 330 w 354"/>
                <a:gd name="T61" fmla="*/ 78 h 180"/>
                <a:gd name="T62" fmla="*/ 354 w 354"/>
                <a:gd name="T63" fmla="*/ 96 h 180"/>
                <a:gd name="T64" fmla="*/ 354 w 354"/>
                <a:gd name="T65" fmla="*/ 102 h 1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54"/>
                <a:gd name="T100" fmla="*/ 0 h 180"/>
                <a:gd name="T101" fmla="*/ 354 w 354"/>
                <a:gd name="T102" fmla="*/ 180 h 1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54" h="180">
                  <a:moveTo>
                    <a:pt x="354" y="96"/>
                  </a:moveTo>
                  <a:lnTo>
                    <a:pt x="312" y="96"/>
                  </a:lnTo>
                  <a:lnTo>
                    <a:pt x="306" y="108"/>
                  </a:lnTo>
                  <a:lnTo>
                    <a:pt x="264" y="96"/>
                  </a:lnTo>
                  <a:lnTo>
                    <a:pt x="228" y="108"/>
                  </a:lnTo>
                  <a:lnTo>
                    <a:pt x="210" y="138"/>
                  </a:lnTo>
                  <a:lnTo>
                    <a:pt x="210" y="114"/>
                  </a:lnTo>
                  <a:lnTo>
                    <a:pt x="186" y="132"/>
                  </a:lnTo>
                  <a:lnTo>
                    <a:pt x="186" y="114"/>
                  </a:lnTo>
                  <a:lnTo>
                    <a:pt x="162" y="180"/>
                  </a:lnTo>
                  <a:lnTo>
                    <a:pt x="150" y="180"/>
                  </a:lnTo>
                  <a:lnTo>
                    <a:pt x="150" y="162"/>
                  </a:lnTo>
                  <a:lnTo>
                    <a:pt x="138" y="162"/>
                  </a:lnTo>
                  <a:lnTo>
                    <a:pt x="144" y="138"/>
                  </a:lnTo>
                  <a:lnTo>
                    <a:pt x="126" y="120"/>
                  </a:lnTo>
                  <a:lnTo>
                    <a:pt x="12" y="96"/>
                  </a:lnTo>
                  <a:lnTo>
                    <a:pt x="0" y="84"/>
                  </a:lnTo>
                  <a:lnTo>
                    <a:pt x="132" y="0"/>
                  </a:lnTo>
                  <a:lnTo>
                    <a:pt x="138" y="6"/>
                  </a:lnTo>
                  <a:lnTo>
                    <a:pt x="102" y="42"/>
                  </a:lnTo>
                  <a:lnTo>
                    <a:pt x="102" y="60"/>
                  </a:lnTo>
                  <a:lnTo>
                    <a:pt x="120" y="42"/>
                  </a:lnTo>
                  <a:lnTo>
                    <a:pt x="114" y="54"/>
                  </a:lnTo>
                  <a:lnTo>
                    <a:pt x="138" y="48"/>
                  </a:lnTo>
                  <a:lnTo>
                    <a:pt x="162" y="72"/>
                  </a:lnTo>
                  <a:lnTo>
                    <a:pt x="198" y="78"/>
                  </a:lnTo>
                  <a:lnTo>
                    <a:pt x="228" y="54"/>
                  </a:lnTo>
                  <a:lnTo>
                    <a:pt x="288" y="42"/>
                  </a:lnTo>
                  <a:lnTo>
                    <a:pt x="288" y="66"/>
                  </a:lnTo>
                  <a:lnTo>
                    <a:pt x="330" y="60"/>
                  </a:lnTo>
                  <a:lnTo>
                    <a:pt x="330" y="78"/>
                  </a:lnTo>
                  <a:lnTo>
                    <a:pt x="354" y="96"/>
                  </a:lnTo>
                  <a:lnTo>
                    <a:pt x="354" y="102"/>
                  </a:lnTo>
                </a:path>
              </a:pathLst>
            </a:custGeom>
            <a:noFill/>
            <a:ln w="9525">
              <a:solidFill>
                <a:srgbClr val="000000"/>
              </a:solidFill>
              <a:prstDash val="solid"/>
              <a:round/>
              <a:headEnd/>
              <a:tailEnd/>
            </a:ln>
          </p:spPr>
          <p:txBody>
            <a:bodyPr/>
            <a:lstStyle/>
            <a:p>
              <a:endParaRPr lang="en-US"/>
            </a:p>
          </p:txBody>
        </p:sp>
        <p:sp>
          <p:nvSpPr>
            <p:cNvPr id="16449" name="Freeform 190"/>
            <p:cNvSpPr>
              <a:spLocks/>
            </p:cNvSpPr>
            <p:nvPr/>
          </p:nvSpPr>
          <p:spPr bwMode="auto">
            <a:xfrm>
              <a:off x="2853" y="1332"/>
              <a:ext cx="408" cy="450"/>
            </a:xfrm>
            <a:custGeom>
              <a:avLst/>
              <a:gdLst>
                <a:gd name="T0" fmla="*/ 330 w 408"/>
                <a:gd name="T1" fmla="*/ 444 h 450"/>
                <a:gd name="T2" fmla="*/ 36 w 408"/>
                <a:gd name="T3" fmla="*/ 450 h 450"/>
                <a:gd name="T4" fmla="*/ 36 w 408"/>
                <a:gd name="T5" fmla="*/ 312 h 450"/>
                <a:gd name="T6" fmla="*/ 18 w 408"/>
                <a:gd name="T7" fmla="*/ 288 h 450"/>
                <a:gd name="T8" fmla="*/ 30 w 408"/>
                <a:gd name="T9" fmla="*/ 264 h 450"/>
                <a:gd name="T10" fmla="*/ 30 w 408"/>
                <a:gd name="T11" fmla="*/ 258 h 450"/>
                <a:gd name="T12" fmla="*/ 0 w 408"/>
                <a:gd name="T13" fmla="*/ 30 h 450"/>
                <a:gd name="T14" fmla="*/ 108 w 408"/>
                <a:gd name="T15" fmla="*/ 30 h 450"/>
                <a:gd name="T16" fmla="*/ 108 w 408"/>
                <a:gd name="T17" fmla="*/ 0 h 450"/>
                <a:gd name="T18" fmla="*/ 120 w 408"/>
                <a:gd name="T19" fmla="*/ 0 h 450"/>
                <a:gd name="T20" fmla="*/ 132 w 408"/>
                <a:gd name="T21" fmla="*/ 48 h 450"/>
                <a:gd name="T22" fmla="*/ 174 w 408"/>
                <a:gd name="T23" fmla="*/ 54 h 450"/>
                <a:gd name="T24" fmla="*/ 180 w 408"/>
                <a:gd name="T25" fmla="*/ 66 h 450"/>
                <a:gd name="T26" fmla="*/ 222 w 408"/>
                <a:gd name="T27" fmla="*/ 54 h 450"/>
                <a:gd name="T28" fmla="*/ 240 w 408"/>
                <a:gd name="T29" fmla="*/ 60 h 450"/>
                <a:gd name="T30" fmla="*/ 234 w 408"/>
                <a:gd name="T31" fmla="*/ 66 h 450"/>
                <a:gd name="T32" fmla="*/ 246 w 408"/>
                <a:gd name="T33" fmla="*/ 66 h 450"/>
                <a:gd name="T34" fmla="*/ 252 w 408"/>
                <a:gd name="T35" fmla="*/ 84 h 450"/>
                <a:gd name="T36" fmla="*/ 270 w 408"/>
                <a:gd name="T37" fmla="*/ 72 h 450"/>
                <a:gd name="T38" fmla="*/ 294 w 408"/>
                <a:gd name="T39" fmla="*/ 96 h 450"/>
                <a:gd name="T40" fmla="*/ 330 w 408"/>
                <a:gd name="T41" fmla="*/ 78 h 450"/>
                <a:gd name="T42" fmla="*/ 342 w 408"/>
                <a:gd name="T43" fmla="*/ 90 h 450"/>
                <a:gd name="T44" fmla="*/ 408 w 408"/>
                <a:gd name="T45" fmla="*/ 90 h 450"/>
                <a:gd name="T46" fmla="*/ 342 w 408"/>
                <a:gd name="T47" fmla="*/ 132 h 450"/>
                <a:gd name="T48" fmla="*/ 270 w 408"/>
                <a:gd name="T49" fmla="*/ 198 h 450"/>
                <a:gd name="T50" fmla="*/ 264 w 408"/>
                <a:gd name="T51" fmla="*/ 204 h 450"/>
                <a:gd name="T52" fmla="*/ 264 w 408"/>
                <a:gd name="T53" fmla="*/ 252 h 450"/>
                <a:gd name="T54" fmla="*/ 240 w 408"/>
                <a:gd name="T55" fmla="*/ 264 h 450"/>
                <a:gd name="T56" fmla="*/ 228 w 408"/>
                <a:gd name="T57" fmla="*/ 288 h 450"/>
                <a:gd name="T58" fmla="*/ 246 w 408"/>
                <a:gd name="T59" fmla="*/ 300 h 450"/>
                <a:gd name="T60" fmla="*/ 240 w 408"/>
                <a:gd name="T61" fmla="*/ 354 h 450"/>
                <a:gd name="T62" fmla="*/ 318 w 408"/>
                <a:gd name="T63" fmla="*/ 408 h 450"/>
                <a:gd name="T64" fmla="*/ 330 w 408"/>
                <a:gd name="T65" fmla="*/ 444 h 4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8"/>
                <a:gd name="T100" fmla="*/ 0 h 450"/>
                <a:gd name="T101" fmla="*/ 408 w 408"/>
                <a:gd name="T102" fmla="*/ 450 h 45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8" h="450">
                  <a:moveTo>
                    <a:pt x="330" y="444"/>
                  </a:moveTo>
                  <a:lnTo>
                    <a:pt x="36" y="450"/>
                  </a:lnTo>
                  <a:lnTo>
                    <a:pt x="36" y="312"/>
                  </a:lnTo>
                  <a:lnTo>
                    <a:pt x="18" y="288"/>
                  </a:lnTo>
                  <a:lnTo>
                    <a:pt x="30" y="264"/>
                  </a:lnTo>
                  <a:lnTo>
                    <a:pt x="30" y="258"/>
                  </a:lnTo>
                  <a:lnTo>
                    <a:pt x="0" y="30"/>
                  </a:lnTo>
                  <a:lnTo>
                    <a:pt x="108" y="30"/>
                  </a:lnTo>
                  <a:lnTo>
                    <a:pt x="108" y="0"/>
                  </a:lnTo>
                  <a:lnTo>
                    <a:pt x="120" y="0"/>
                  </a:lnTo>
                  <a:lnTo>
                    <a:pt x="132" y="48"/>
                  </a:lnTo>
                  <a:lnTo>
                    <a:pt x="174" y="54"/>
                  </a:lnTo>
                  <a:lnTo>
                    <a:pt x="180" y="66"/>
                  </a:lnTo>
                  <a:lnTo>
                    <a:pt x="222" y="54"/>
                  </a:lnTo>
                  <a:lnTo>
                    <a:pt x="240" y="60"/>
                  </a:lnTo>
                  <a:lnTo>
                    <a:pt x="234" y="66"/>
                  </a:lnTo>
                  <a:lnTo>
                    <a:pt x="246" y="66"/>
                  </a:lnTo>
                  <a:lnTo>
                    <a:pt x="252" y="84"/>
                  </a:lnTo>
                  <a:lnTo>
                    <a:pt x="270" y="72"/>
                  </a:lnTo>
                  <a:lnTo>
                    <a:pt x="294" y="96"/>
                  </a:lnTo>
                  <a:lnTo>
                    <a:pt x="330" y="78"/>
                  </a:lnTo>
                  <a:lnTo>
                    <a:pt x="342" y="90"/>
                  </a:lnTo>
                  <a:lnTo>
                    <a:pt x="408" y="90"/>
                  </a:lnTo>
                  <a:lnTo>
                    <a:pt x="342" y="132"/>
                  </a:lnTo>
                  <a:lnTo>
                    <a:pt x="270" y="198"/>
                  </a:lnTo>
                  <a:lnTo>
                    <a:pt x="264" y="204"/>
                  </a:lnTo>
                  <a:lnTo>
                    <a:pt x="264" y="252"/>
                  </a:lnTo>
                  <a:lnTo>
                    <a:pt x="240" y="264"/>
                  </a:lnTo>
                  <a:lnTo>
                    <a:pt x="228" y="288"/>
                  </a:lnTo>
                  <a:lnTo>
                    <a:pt x="246" y="300"/>
                  </a:lnTo>
                  <a:lnTo>
                    <a:pt x="240" y="354"/>
                  </a:lnTo>
                  <a:lnTo>
                    <a:pt x="318" y="408"/>
                  </a:lnTo>
                  <a:lnTo>
                    <a:pt x="330" y="444"/>
                  </a:lnTo>
                  <a:close/>
                </a:path>
              </a:pathLst>
            </a:custGeom>
            <a:solidFill>
              <a:srgbClr val="FFAA00"/>
            </a:solidFill>
            <a:ln w="9525">
              <a:solidFill>
                <a:srgbClr val="FFAA00"/>
              </a:solidFill>
              <a:prstDash val="solid"/>
              <a:round/>
              <a:headEnd/>
              <a:tailEnd/>
            </a:ln>
          </p:spPr>
          <p:txBody>
            <a:bodyPr/>
            <a:lstStyle/>
            <a:p>
              <a:endParaRPr lang="en-US"/>
            </a:p>
          </p:txBody>
        </p:sp>
        <p:sp>
          <p:nvSpPr>
            <p:cNvPr id="16450" name="Freeform 191"/>
            <p:cNvSpPr>
              <a:spLocks/>
            </p:cNvSpPr>
            <p:nvPr/>
          </p:nvSpPr>
          <p:spPr bwMode="auto">
            <a:xfrm>
              <a:off x="2853" y="1332"/>
              <a:ext cx="408" cy="450"/>
            </a:xfrm>
            <a:custGeom>
              <a:avLst/>
              <a:gdLst>
                <a:gd name="T0" fmla="*/ 330 w 408"/>
                <a:gd name="T1" fmla="*/ 444 h 450"/>
                <a:gd name="T2" fmla="*/ 36 w 408"/>
                <a:gd name="T3" fmla="*/ 450 h 450"/>
                <a:gd name="T4" fmla="*/ 36 w 408"/>
                <a:gd name="T5" fmla="*/ 312 h 450"/>
                <a:gd name="T6" fmla="*/ 18 w 408"/>
                <a:gd name="T7" fmla="*/ 288 h 450"/>
                <a:gd name="T8" fmla="*/ 30 w 408"/>
                <a:gd name="T9" fmla="*/ 264 h 450"/>
                <a:gd name="T10" fmla="*/ 30 w 408"/>
                <a:gd name="T11" fmla="*/ 258 h 450"/>
                <a:gd name="T12" fmla="*/ 0 w 408"/>
                <a:gd name="T13" fmla="*/ 30 h 450"/>
                <a:gd name="T14" fmla="*/ 108 w 408"/>
                <a:gd name="T15" fmla="*/ 30 h 450"/>
                <a:gd name="T16" fmla="*/ 108 w 408"/>
                <a:gd name="T17" fmla="*/ 0 h 450"/>
                <a:gd name="T18" fmla="*/ 120 w 408"/>
                <a:gd name="T19" fmla="*/ 0 h 450"/>
                <a:gd name="T20" fmla="*/ 132 w 408"/>
                <a:gd name="T21" fmla="*/ 48 h 450"/>
                <a:gd name="T22" fmla="*/ 174 w 408"/>
                <a:gd name="T23" fmla="*/ 54 h 450"/>
                <a:gd name="T24" fmla="*/ 180 w 408"/>
                <a:gd name="T25" fmla="*/ 66 h 450"/>
                <a:gd name="T26" fmla="*/ 222 w 408"/>
                <a:gd name="T27" fmla="*/ 54 h 450"/>
                <a:gd name="T28" fmla="*/ 240 w 408"/>
                <a:gd name="T29" fmla="*/ 60 h 450"/>
                <a:gd name="T30" fmla="*/ 234 w 408"/>
                <a:gd name="T31" fmla="*/ 66 h 450"/>
                <a:gd name="T32" fmla="*/ 246 w 408"/>
                <a:gd name="T33" fmla="*/ 66 h 450"/>
                <a:gd name="T34" fmla="*/ 252 w 408"/>
                <a:gd name="T35" fmla="*/ 84 h 450"/>
                <a:gd name="T36" fmla="*/ 270 w 408"/>
                <a:gd name="T37" fmla="*/ 72 h 450"/>
                <a:gd name="T38" fmla="*/ 294 w 408"/>
                <a:gd name="T39" fmla="*/ 96 h 450"/>
                <a:gd name="T40" fmla="*/ 330 w 408"/>
                <a:gd name="T41" fmla="*/ 78 h 450"/>
                <a:gd name="T42" fmla="*/ 342 w 408"/>
                <a:gd name="T43" fmla="*/ 90 h 450"/>
                <a:gd name="T44" fmla="*/ 408 w 408"/>
                <a:gd name="T45" fmla="*/ 90 h 450"/>
                <a:gd name="T46" fmla="*/ 342 w 408"/>
                <a:gd name="T47" fmla="*/ 132 h 450"/>
                <a:gd name="T48" fmla="*/ 270 w 408"/>
                <a:gd name="T49" fmla="*/ 198 h 450"/>
                <a:gd name="T50" fmla="*/ 264 w 408"/>
                <a:gd name="T51" fmla="*/ 204 h 450"/>
                <a:gd name="T52" fmla="*/ 264 w 408"/>
                <a:gd name="T53" fmla="*/ 252 h 450"/>
                <a:gd name="T54" fmla="*/ 240 w 408"/>
                <a:gd name="T55" fmla="*/ 264 h 450"/>
                <a:gd name="T56" fmla="*/ 228 w 408"/>
                <a:gd name="T57" fmla="*/ 288 h 450"/>
                <a:gd name="T58" fmla="*/ 246 w 408"/>
                <a:gd name="T59" fmla="*/ 300 h 450"/>
                <a:gd name="T60" fmla="*/ 240 w 408"/>
                <a:gd name="T61" fmla="*/ 354 h 450"/>
                <a:gd name="T62" fmla="*/ 318 w 408"/>
                <a:gd name="T63" fmla="*/ 408 h 450"/>
                <a:gd name="T64" fmla="*/ 330 w 408"/>
                <a:gd name="T65" fmla="*/ 444 h 450"/>
                <a:gd name="T66" fmla="*/ 330 w 408"/>
                <a:gd name="T67" fmla="*/ 450 h 45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08"/>
                <a:gd name="T103" fmla="*/ 0 h 450"/>
                <a:gd name="T104" fmla="*/ 408 w 408"/>
                <a:gd name="T105" fmla="*/ 450 h 45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08" h="450">
                  <a:moveTo>
                    <a:pt x="330" y="444"/>
                  </a:moveTo>
                  <a:lnTo>
                    <a:pt x="36" y="450"/>
                  </a:lnTo>
                  <a:lnTo>
                    <a:pt x="36" y="312"/>
                  </a:lnTo>
                  <a:lnTo>
                    <a:pt x="18" y="288"/>
                  </a:lnTo>
                  <a:lnTo>
                    <a:pt x="30" y="264"/>
                  </a:lnTo>
                  <a:lnTo>
                    <a:pt x="30" y="258"/>
                  </a:lnTo>
                  <a:lnTo>
                    <a:pt x="0" y="30"/>
                  </a:lnTo>
                  <a:lnTo>
                    <a:pt x="108" y="30"/>
                  </a:lnTo>
                  <a:lnTo>
                    <a:pt x="108" y="0"/>
                  </a:lnTo>
                  <a:lnTo>
                    <a:pt x="120" y="0"/>
                  </a:lnTo>
                  <a:lnTo>
                    <a:pt x="132" y="48"/>
                  </a:lnTo>
                  <a:lnTo>
                    <a:pt x="174" y="54"/>
                  </a:lnTo>
                  <a:lnTo>
                    <a:pt x="180" y="66"/>
                  </a:lnTo>
                  <a:lnTo>
                    <a:pt x="222" y="54"/>
                  </a:lnTo>
                  <a:lnTo>
                    <a:pt x="240" y="60"/>
                  </a:lnTo>
                  <a:lnTo>
                    <a:pt x="234" y="66"/>
                  </a:lnTo>
                  <a:lnTo>
                    <a:pt x="246" y="66"/>
                  </a:lnTo>
                  <a:lnTo>
                    <a:pt x="252" y="84"/>
                  </a:lnTo>
                  <a:lnTo>
                    <a:pt x="270" y="72"/>
                  </a:lnTo>
                  <a:lnTo>
                    <a:pt x="294" y="96"/>
                  </a:lnTo>
                  <a:lnTo>
                    <a:pt x="330" y="78"/>
                  </a:lnTo>
                  <a:lnTo>
                    <a:pt x="342" y="90"/>
                  </a:lnTo>
                  <a:lnTo>
                    <a:pt x="408" y="90"/>
                  </a:lnTo>
                  <a:lnTo>
                    <a:pt x="342" y="132"/>
                  </a:lnTo>
                  <a:lnTo>
                    <a:pt x="270" y="198"/>
                  </a:lnTo>
                  <a:lnTo>
                    <a:pt x="264" y="204"/>
                  </a:lnTo>
                  <a:lnTo>
                    <a:pt x="264" y="252"/>
                  </a:lnTo>
                  <a:lnTo>
                    <a:pt x="240" y="264"/>
                  </a:lnTo>
                  <a:lnTo>
                    <a:pt x="228" y="288"/>
                  </a:lnTo>
                  <a:lnTo>
                    <a:pt x="246" y="300"/>
                  </a:lnTo>
                  <a:lnTo>
                    <a:pt x="240" y="354"/>
                  </a:lnTo>
                  <a:lnTo>
                    <a:pt x="318" y="408"/>
                  </a:lnTo>
                  <a:lnTo>
                    <a:pt x="330" y="444"/>
                  </a:lnTo>
                  <a:lnTo>
                    <a:pt x="330" y="450"/>
                  </a:lnTo>
                </a:path>
              </a:pathLst>
            </a:custGeom>
            <a:noFill/>
            <a:ln w="9525">
              <a:solidFill>
                <a:srgbClr val="000000"/>
              </a:solidFill>
              <a:prstDash val="solid"/>
              <a:round/>
              <a:headEnd/>
              <a:tailEnd/>
            </a:ln>
          </p:spPr>
          <p:txBody>
            <a:bodyPr/>
            <a:lstStyle/>
            <a:p>
              <a:endParaRPr lang="en-US"/>
            </a:p>
          </p:txBody>
        </p:sp>
        <p:sp>
          <p:nvSpPr>
            <p:cNvPr id="16451" name="Freeform 192"/>
            <p:cNvSpPr>
              <a:spLocks/>
            </p:cNvSpPr>
            <p:nvPr/>
          </p:nvSpPr>
          <p:spPr bwMode="auto">
            <a:xfrm>
              <a:off x="3207" y="2430"/>
              <a:ext cx="216" cy="378"/>
            </a:xfrm>
            <a:custGeom>
              <a:avLst/>
              <a:gdLst>
                <a:gd name="T0" fmla="*/ 216 w 216"/>
                <a:gd name="T1" fmla="*/ 360 h 378"/>
                <a:gd name="T2" fmla="*/ 156 w 216"/>
                <a:gd name="T3" fmla="*/ 366 h 378"/>
                <a:gd name="T4" fmla="*/ 138 w 216"/>
                <a:gd name="T5" fmla="*/ 378 h 378"/>
                <a:gd name="T6" fmla="*/ 120 w 216"/>
                <a:gd name="T7" fmla="*/ 342 h 378"/>
                <a:gd name="T8" fmla="*/ 120 w 216"/>
                <a:gd name="T9" fmla="*/ 318 h 378"/>
                <a:gd name="T10" fmla="*/ 0 w 216"/>
                <a:gd name="T11" fmla="*/ 324 h 378"/>
                <a:gd name="T12" fmla="*/ 6 w 216"/>
                <a:gd name="T13" fmla="*/ 276 h 378"/>
                <a:gd name="T14" fmla="*/ 36 w 216"/>
                <a:gd name="T15" fmla="*/ 234 h 378"/>
                <a:gd name="T16" fmla="*/ 24 w 216"/>
                <a:gd name="T17" fmla="*/ 228 h 378"/>
                <a:gd name="T18" fmla="*/ 42 w 216"/>
                <a:gd name="T19" fmla="*/ 222 h 378"/>
                <a:gd name="T20" fmla="*/ 24 w 216"/>
                <a:gd name="T21" fmla="*/ 204 h 378"/>
                <a:gd name="T22" fmla="*/ 30 w 216"/>
                <a:gd name="T23" fmla="*/ 198 h 378"/>
                <a:gd name="T24" fmla="*/ 24 w 216"/>
                <a:gd name="T25" fmla="*/ 198 h 378"/>
                <a:gd name="T26" fmla="*/ 24 w 216"/>
                <a:gd name="T27" fmla="*/ 174 h 378"/>
                <a:gd name="T28" fmla="*/ 18 w 216"/>
                <a:gd name="T29" fmla="*/ 168 h 378"/>
                <a:gd name="T30" fmla="*/ 30 w 216"/>
                <a:gd name="T31" fmla="*/ 150 h 378"/>
                <a:gd name="T32" fmla="*/ 18 w 216"/>
                <a:gd name="T33" fmla="*/ 144 h 378"/>
                <a:gd name="T34" fmla="*/ 24 w 216"/>
                <a:gd name="T35" fmla="*/ 132 h 378"/>
                <a:gd name="T36" fmla="*/ 18 w 216"/>
                <a:gd name="T37" fmla="*/ 132 h 378"/>
                <a:gd name="T38" fmla="*/ 12 w 216"/>
                <a:gd name="T39" fmla="*/ 114 h 378"/>
                <a:gd name="T40" fmla="*/ 24 w 216"/>
                <a:gd name="T41" fmla="*/ 114 h 378"/>
                <a:gd name="T42" fmla="*/ 24 w 216"/>
                <a:gd name="T43" fmla="*/ 90 h 378"/>
                <a:gd name="T44" fmla="*/ 54 w 216"/>
                <a:gd name="T45" fmla="*/ 54 h 378"/>
                <a:gd name="T46" fmla="*/ 54 w 216"/>
                <a:gd name="T47" fmla="*/ 30 h 378"/>
                <a:gd name="T48" fmla="*/ 72 w 216"/>
                <a:gd name="T49" fmla="*/ 6 h 378"/>
                <a:gd name="T50" fmla="*/ 204 w 216"/>
                <a:gd name="T51" fmla="*/ 0 h 378"/>
                <a:gd name="T52" fmla="*/ 204 w 216"/>
                <a:gd name="T53" fmla="*/ 246 h 378"/>
                <a:gd name="T54" fmla="*/ 216 w 216"/>
                <a:gd name="T55" fmla="*/ 330 h 378"/>
                <a:gd name="T56" fmla="*/ 216 w 216"/>
                <a:gd name="T57" fmla="*/ 360 h 37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16"/>
                <a:gd name="T88" fmla="*/ 0 h 378"/>
                <a:gd name="T89" fmla="*/ 216 w 216"/>
                <a:gd name="T90" fmla="*/ 378 h 37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16" h="378">
                  <a:moveTo>
                    <a:pt x="216" y="360"/>
                  </a:moveTo>
                  <a:lnTo>
                    <a:pt x="156" y="366"/>
                  </a:lnTo>
                  <a:lnTo>
                    <a:pt x="138" y="378"/>
                  </a:lnTo>
                  <a:lnTo>
                    <a:pt x="120" y="342"/>
                  </a:lnTo>
                  <a:lnTo>
                    <a:pt x="120" y="318"/>
                  </a:lnTo>
                  <a:lnTo>
                    <a:pt x="0" y="324"/>
                  </a:lnTo>
                  <a:lnTo>
                    <a:pt x="6" y="276"/>
                  </a:lnTo>
                  <a:lnTo>
                    <a:pt x="36" y="234"/>
                  </a:lnTo>
                  <a:lnTo>
                    <a:pt x="24" y="228"/>
                  </a:lnTo>
                  <a:lnTo>
                    <a:pt x="42" y="222"/>
                  </a:lnTo>
                  <a:lnTo>
                    <a:pt x="24" y="204"/>
                  </a:lnTo>
                  <a:lnTo>
                    <a:pt x="30" y="198"/>
                  </a:lnTo>
                  <a:lnTo>
                    <a:pt x="24" y="198"/>
                  </a:lnTo>
                  <a:lnTo>
                    <a:pt x="24" y="174"/>
                  </a:lnTo>
                  <a:lnTo>
                    <a:pt x="18" y="168"/>
                  </a:lnTo>
                  <a:lnTo>
                    <a:pt x="30" y="150"/>
                  </a:lnTo>
                  <a:lnTo>
                    <a:pt x="18" y="144"/>
                  </a:lnTo>
                  <a:lnTo>
                    <a:pt x="24" y="132"/>
                  </a:lnTo>
                  <a:lnTo>
                    <a:pt x="18" y="132"/>
                  </a:lnTo>
                  <a:lnTo>
                    <a:pt x="12" y="114"/>
                  </a:lnTo>
                  <a:lnTo>
                    <a:pt x="24" y="114"/>
                  </a:lnTo>
                  <a:lnTo>
                    <a:pt x="24" y="90"/>
                  </a:lnTo>
                  <a:lnTo>
                    <a:pt x="54" y="54"/>
                  </a:lnTo>
                  <a:lnTo>
                    <a:pt x="54" y="30"/>
                  </a:lnTo>
                  <a:lnTo>
                    <a:pt x="72" y="6"/>
                  </a:lnTo>
                  <a:lnTo>
                    <a:pt x="204" y="0"/>
                  </a:lnTo>
                  <a:lnTo>
                    <a:pt x="204" y="246"/>
                  </a:lnTo>
                  <a:lnTo>
                    <a:pt x="216" y="330"/>
                  </a:lnTo>
                  <a:lnTo>
                    <a:pt x="216" y="360"/>
                  </a:lnTo>
                  <a:close/>
                </a:path>
              </a:pathLst>
            </a:custGeom>
            <a:solidFill>
              <a:srgbClr val="B22222"/>
            </a:solidFill>
            <a:ln w="9525">
              <a:solidFill>
                <a:srgbClr val="B22222"/>
              </a:solidFill>
              <a:prstDash val="solid"/>
              <a:round/>
              <a:headEnd/>
              <a:tailEnd/>
            </a:ln>
          </p:spPr>
          <p:txBody>
            <a:bodyPr/>
            <a:lstStyle/>
            <a:p>
              <a:endParaRPr lang="en-US"/>
            </a:p>
          </p:txBody>
        </p:sp>
        <p:sp>
          <p:nvSpPr>
            <p:cNvPr id="16452" name="Freeform 193"/>
            <p:cNvSpPr>
              <a:spLocks/>
            </p:cNvSpPr>
            <p:nvPr/>
          </p:nvSpPr>
          <p:spPr bwMode="auto">
            <a:xfrm>
              <a:off x="3207" y="2430"/>
              <a:ext cx="216" cy="378"/>
            </a:xfrm>
            <a:custGeom>
              <a:avLst/>
              <a:gdLst>
                <a:gd name="T0" fmla="*/ 216 w 216"/>
                <a:gd name="T1" fmla="*/ 360 h 378"/>
                <a:gd name="T2" fmla="*/ 156 w 216"/>
                <a:gd name="T3" fmla="*/ 366 h 378"/>
                <a:gd name="T4" fmla="*/ 138 w 216"/>
                <a:gd name="T5" fmla="*/ 378 h 378"/>
                <a:gd name="T6" fmla="*/ 120 w 216"/>
                <a:gd name="T7" fmla="*/ 342 h 378"/>
                <a:gd name="T8" fmla="*/ 120 w 216"/>
                <a:gd name="T9" fmla="*/ 318 h 378"/>
                <a:gd name="T10" fmla="*/ 0 w 216"/>
                <a:gd name="T11" fmla="*/ 324 h 378"/>
                <a:gd name="T12" fmla="*/ 6 w 216"/>
                <a:gd name="T13" fmla="*/ 276 h 378"/>
                <a:gd name="T14" fmla="*/ 36 w 216"/>
                <a:gd name="T15" fmla="*/ 234 h 378"/>
                <a:gd name="T16" fmla="*/ 24 w 216"/>
                <a:gd name="T17" fmla="*/ 228 h 378"/>
                <a:gd name="T18" fmla="*/ 42 w 216"/>
                <a:gd name="T19" fmla="*/ 222 h 378"/>
                <a:gd name="T20" fmla="*/ 24 w 216"/>
                <a:gd name="T21" fmla="*/ 204 h 378"/>
                <a:gd name="T22" fmla="*/ 30 w 216"/>
                <a:gd name="T23" fmla="*/ 198 h 378"/>
                <a:gd name="T24" fmla="*/ 24 w 216"/>
                <a:gd name="T25" fmla="*/ 198 h 378"/>
                <a:gd name="T26" fmla="*/ 24 w 216"/>
                <a:gd name="T27" fmla="*/ 174 h 378"/>
                <a:gd name="T28" fmla="*/ 18 w 216"/>
                <a:gd name="T29" fmla="*/ 168 h 378"/>
                <a:gd name="T30" fmla="*/ 30 w 216"/>
                <a:gd name="T31" fmla="*/ 150 h 378"/>
                <a:gd name="T32" fmla="*/ 18 w 216"/>
                <a:gd name="T33" fmla="*/ 144 h 378"/>
                <a:gd name="T34" fmla="*/ 24 w 216"/>
                <a:gd name="T35" fmla="*/ 132 h 378"/>
                <a:gd name="T36" fmla="*/ 18 w 216"/>
                <a:gd name="T37" fmla="*/ 132 h 378"/>
                <a:gd name="T38" fmla="*/ 12 w 216"/>
                <a:gd name="T39" fmla="*/ 114 h 378"/>
                <a:gd name="T40" fmla="*/ 24 w 216"/>
                <a:gd name="T41" fmla="*/ 114 h 378"/>
                <a:gd name="T42" fmla="*/ 24 w 216"/>
                <a:gd name="T43" fmla="*/ 90 h 378"/>
                <a:gd name="T44" fmla="*/ 54 w 216"/>
                <a:gd name="T45" fmla="*/ 54 h 378"/>
                <a:gd name="T46" fmla="*/ 54 w 216"/>
                <a:gd name="T47" fmla="*/ 30 h 378"/>
                <a:gd name="T48" fmla="*/ 72 w 216"/>
                <a:gd name="T49" fmla="*/ 6 h 378"/>
                <a:gd name="T50" fmla="*/ 204 w 216"/>
                <a:gd name="T51" fmla="*/ 0 h 378"/>
                <a:gd name="T52" fmla="*/ 204 w 216"/>
                <a:gd name="T53" fmla="*/ 246 h 378"/>
                <a:gd name="T54" fmla="*/ 216 w 216"/>
                <a:gd name="T55" fmla="*/ 330 h 378"/>
                <a:gd name="T56" fmla="*/ 216 w 216"/>
                <a:gd name="T57" fmla="*/ 360 h 378"/>
                <a:gd name="T58" fmla="*/ 216 w 216"/>
                <a:gd name="T59" fmla="*/ 366 h 37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6"/>
                <a:gd name="T91" fmla="*/ 0 h 378"/>
                <a:gd name="T92" fmla="*/ 216 w 216"/>
                <a:gd name="T93" fmla="*/ 378 h 37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6" h="378">
                  <a:moveTo>
                    <a:pt x="216" y="360"/>
                  </a:moveTo>
                  <a:lnTo>
                    <a:pt x="156" y="366"/>
                  </a:lnTo>
                  <a:lnTo>
                    <a:pt x="138" y="378"/>
                  </a:lnTo>
                  <a:lnTo>
                    <a:pt x="120" y="342"/>
                  </a:lnTo>
                  <a:lnTo>
                    <a:pt x="120" y="318"/>
                  </a:lnTo>
                  <a:lnTo>
                    <a:pt x="0" y="324"/>
                  </a:lnTo>
                  <a:lnTo>
                    <a:pt x="6" y="276"/>
                  </a:lnTo>
                  <a:lnTo>
                    <a:pt x="36" y="234"/>
                  </a:lnTo>
                  <a:lnTo>
                    <a:pt x="24" y="228"/>
                  </a:lnTo>
                  <a:lnTo>
                    <a:pt x="42" y="222"/>
                  </a:lnTo>
                  <a:lnTo>
                    <a:pt x="24" y="204"/>
                  </a:lnTo>
                  <a:lnTo>
                    <a:pt x="30" y="198"/>
                  </a:lnTo>
                  <a:lnTo>
                    <a:pt x="24" y="198"/>
                  </a:lnTo>
                  <a:lnTo>
                    <a:pt x="24" y="174"/>
                  </a:lnTo>
                  <a:lnTo>
                    <a:pt x="18" y="168"/>
                  </a:lnTo>
                  <a:lnTo>
                    <a:pt x="30" y="150"/>
                  </a:lnTo>
                  <a:lnTo>
                    <a:pt x="18" y="144"/>
                  </a:lnTo>
                  <a:lnTo>
                    <a:pt x="24" y="132"/>
                  </a:lnTo>
                  <a:lnTo>
                    <a:pt x="18" y="132"/>
                  </a:lnTo>
                  <a:lnTo>
                    <a:pt x="12" y="114"/>
                  </a:lnTo>
                  <a:lnTo>
                    <a:pt x="24" y="114"/>
                  </a:lnTo>
                  <a:lnTo>
                    <a:pt x="24" y="90"/>
                  </a:lnTo>
                  <a:lnTo>
                    <a:pt x="54" y="54"/>
                  </a:lnTo>
                  <a:lnTo>
                    <a:pt x="54" y="30"/>
                  </a:lnTo>
                  <a:lnTo>
                    <a:pt x="72" y="6"/>
                  </a:lnTo>
                  <a:lnTo>
                    <a:pt x="204" y="0"/>
                  </a:lnTo>
                  <a:lnTo>
                    <a:pt x="204" y="246"/>
                  </a:lnTo>
                  <a:lnTo>
                    <a:pt x="216" y="330"/>
                  </a:lnTo>
                  <a:lnTo>
                    <a:pt x="216" y="360"/>
                  </a:lnTo>
                  <a:lnTo>
                    <a:pt x="216" y="366"/>
                  </a:lnTo>
                </a:path>
              </a:pathLst>
            </a:custGeom>
            <a:noFill/>
            <a:ln w="9525">
              <a:solidFill>
                <a:srgbClr val="000000"/>
              </a:solidFill>
              <a:prstDash val="solid"/>
              <a:round/>
              <a:headEnd/>
              <a:tailEnd/>
            </a:ln>
          </p:spPr>
          <p:txBody>
            <a:bodyPr/>
            <a:lstStyle/>
            <a:p>
              <a:endParaRPr lang="en-US"/>
            </a:p>
          </p:txBody>
        </p:sp>
        <p:sp>
          <p:nvSpPr>
            <p:cNvPr id="16453" name="Freeform 194"/>
            <p:cNvSpPr>
              <a:spLocks/>
            </p:cNvSpPr>
            <p:nvPr/>
          </p:nvSpPr>
          <p:spPr bwMode="auto">
            <a:xfrm>
              <a:off x="2931" y="2004"/>
              <a:ext cx="408" cy="354"/>
            </a:xfrm>
            <a:custGeom>
              <a:avLst/>
              <a:gdLst>
                <a:gd name="T0" fmla="*/ 378 w 408"/>
                <a:gd name="T1" fmla="*/ 354 h 354"/>
                <a:gd name="T2" fmla="*/ 336 w 408"/>
                <a:gd name="T3" fmla="*/ 354 h 354"/>
                <a:gd name="T4" fmla="*/ 354 w 408"/>
                <a:gd name="T5" fmla="*/ 336 h 354"/>
                <a:gd name="T6" fmla="*/ 348 w 408"/>
                <a:gd name="T7" fmla="*/ 318 h 354"/>
                <a:gd name="T8" fmla="*/ 66 w 408"/>
                <a:gd name="T9" fmla="*/ 324 h 354"/>
                <a:gd name="T10" fmla="*/ 66 w 408"/>
                <a:gd name="T11" fmla="*/ 120 h 354"/>
                <a:gd name="T12" fmla="*/ 36 w 408"/>
                <a:gd name="T13" fmla="*/ 90 h 354"/>
                <a:gd name="T14" fmla="*/ 48 w 408"/>
                <a:gd name="T15" fmla="*/ 66 h 354"/>
                <a:gd name="T16" fmla="*/ 24 w 408"/>
                <a:gd name="T17" fmla="*/ 54 h 354"/>
                <a:gd name="T18" fmla="*/ 0 w 408"/>
                <a:gd name="T19" fmla="*/ 6 h 354"/>
                <a:gd name="T20" fmla="*/ 234 w 408"/>
                <a:gd name="T21" fmla="*/ 0 h 354"/>
                <a:gd name="T22" fmla="*/ 252 w 408"/>
                <a:gd name="T23" fmla="*/ 18 h 354"/>
                <a:gd name="T24" fmla="*/ 252 w 408"/>
                <a:gd name="T25" fmla="*/ 60 h 354"/>
                <a:gd name="T26" fmla="*/ 270 w 408"/>
                <a:gd name="T27" fmla="*/ 78 h 354"/>
                <a:gd name="T28" fmla="*/ 294 w 408"/>
                <a:gd name="T29" fmla="*/ 102 h 354"/>
                <a:gd name="T30" fmla="*/ 306 w 408"/>
                <a:gd name="T31" fmla="*/ 132 h 354"/>
                <a:gd name="T32" fmla="*/ 318 w 408"/>
                <a:gd name="T33" fmla="*/ 126 h 354"/>
                <a:gd name="T34" fmla="*/ 336 w 408"/>
                <a:gd name="T35" fmla="*/ 132 h 354"/>
                <a:gd name="T36" fmla="*/ 324 w 408"/>
                <a:gd name="T37" fmla="*/ 186 h 354"/>
                <a:gd name="T38" fmla="*/ 378 w 408"/>
                <a:gd name="T39" fmla="*/ 222 h 354"/>
                <a:gd name="T40" fmla="*/ 384 w 408"/>
                <a:gd name="T41" fmla="*/ 252 h 354"/>
                <a:gd name="T42" fmla="*/ 402 w 408"/>
                <a:gd name="T43" fmla="*/ 276 h 354"/>
                <a:gd name="T44" fmla="*/ 408 w 408"/>
                <a:gd name="T45" fmla="*/ 306 h 354"/>
                <a:gd name="T46" fmla="*/ 396 w 408"/>
                <a:gd name="T47" fmla="*/ 306 h 354"/>
                <a:gd name="T48" fmla="*/ 390 w 408"/>
                <a:gd name="T49" fmla="*/ 312 h 354"/>
                <a:gd name="T50" fmla="*/ 384 w 408"/>
                <a:gd name="T51" fmla="*/ 306 h 354"/>
                <a:gd name="T52" fmla="*/ 378 w 408"/>
                <a:gd name="T53" fmla="*/ 354 h 35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08"/>
                <a:gd name="T82" fmla="*/ 0 h 354"/>
                <a:gd name="T83" fmla="*/ 408 w 408"/>
                <a:gd name="T84" fmla="*/ 354 h 35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08" h="354">
                  <a:moveTo>
                    <a:pt x="378" y="354"/>
                  </a:moveTo>
                  <a:lnTo>
                    <a:pt x="336" y="354"/>
                  </a:lnTo>
                  <a:lnTo>
                    <a:pt x="354" y="336"/>
                  </a:lnTo>
                  <a:lnTo>
                    <a:pt x="348" y="318"/>
                  </a:lnTo>
                  <a:lnTo>
                    <a:pt x="66" y="324"/>
                  </a:lnTo>
                  <a:lnTo>
                    <a:pt x="66" y="120"/>
                  </a:lnTo>
                  <a:lnTo>
                    <a:pt x="36" y="90"/>
                  </a:lnTo>
                  <a:lnTo>
                    <a:pt x="48" y="66"/>
                  </a:lnTo>
                  <a:lnTo>
                    <a:pt x="24" y="54"/>
                  </a:lnTo>
                  <a:lnTo>
                    <a:pt x="0" y="6"/>
                  </a:lnTo>
                  <a:lnTo>
                    <a:pt x="234" y="0"/>
                  </a:lnTo>
                  <a:lnTo>
                    <a:pt x="252" y="18"/>
                  </a:lnTo>
                  <a:lnTo>
                    <a:pt x="252" y="60"/>
                  </a:lnTo>
                  <a:lnTo>
                    <a:pt x="270" y="78"/>
                  </a:lnTo>
                  <a:lnTo>
                    <a:pt x="294" y="102"/>
                  </a:lnTo>
                  <a:lnTo>
                    <a:pt x="306" y="132"/>
                  </a:lnTo>
                  <a:lnTo>
                    <a:pt x="318" y="126"/>
                  </a:lnTo>
                  <a:lnTo>
                    <a:pt x="336" y="132"/>
                  </a:lnTo>
                  <a:lnTo>
                    <a:pt x="324" y="186"/>
                  </a:lnTo>
                  <a:lnTo>
                    <a:pt x="378" y="222"/>
                  </a:lnTo>
                  <a:lnTo>
                    <a:pt x="384" y="252"/>
                  </a:lnTo>
                  <a:lnTo>
                    <a:pt x="402" y="276"/>
                  </a:lnTo>
                  <a:lnTo>
                    <a:pt x="408" y="306"/>
                  </a:lnTo>
                  <a:lnTo>
                    <a:pt x="396" y="306"/>
                  </a:lnTo>
                  <a:lnTo>
                    <a:pt x="390" y="312"/>
                  </a:lnTo>
                  <a:lnTo>
                    <a:pt x="384" y="306"/>
                  </a:lnTo>
                  <a:lnTo>
                    <a:pt x="378" y="354"/>
                  </a:lnTo>
                  <a:close/>
                </a:path>
              </a:pathLst>
            </a:custGeom>
            <a:solidFill>
              <a:srgbClr val="FF4500"/>
            </a:solidFill>
            <a:ln w="9525">
              <a:solidFill>
                <a:srgbClr val="FF4500"/>
              </a:solidFill>
              <a:prstDash val="solid"/>
              <a:round/>
              <a:headEnd/>
              <a:tailEnd/>
            </a:ln>
          </p:spPr>
          <p:txBody>
            <a:bodyPr/>
            <a:lstStyle/>
            <a:p>
              <a:endParaRPr lang="en-US"/>
            </a:p>
          </p:txBody>
        </p:sp>
        <p:sp>
          <p:nvSpPr>
            <p:cNvPr id="16454" name="Freeform 195"/>
            <p:cNvSpPr>
              <a:spLocks/>
            </p:cNvSpPr>
            <p:nvPr/>
          </p:nvSpPr>
          <p:spPr bwMode="auto">
            <a:xfrm>
              <a:off x="2931" y="2004"/>
              <a:ext cx="408" cy="360"/>
            </a:xfrm>
            <a:custGeom>
              <a:avLst/>
              <a:gdLst>
                <a:gd name="T0" fmla="*/ 378 w 408"/>
                <a:gd name="T1" fmla="*/ 354 h 360"/>
                <a:gd name="T2" fmla="*/ 336 w 408"/>
                <a:gd name="T3" fmla="*/ 354 h 360"/>
                <a:gd name="T4" fmla="*/ 354 w 408"/>
                <a:gd name="T5" fmla="*/ 336 h 360"/>
                <a:gd name="T6" fmla="*/ 348 w 408"/>
                <a:gd name="T7" fmla="*/ 318 h 360"/>
                <a:gd name="T8" fmla="*/ 66 w 408"/>
                <a:gd name="T9" fmla="*/ 324 h 360"/>
                <a:gd name="T10" fmla="*/ 66 w 408"/>
                <a:gd name="T11" fmla="*/ 120 h 360"/>
                <a:gd name="T12" fmla="*/ 36 w 408"/>
                <a:gd name="T13" fmla="*/ 90 h 360"/>
                <a:gd name="T14" fmla="*/ 48 w 408"/>
                <a:gd name="T15" fmla="*/ 66 h 360"/>
                <a:gd name="T16" fmla="*/ 24 w 408"/>
                <a:gd name="T17" fmla="*/ 54 h 360"/>
                <a:gd name="T18" fmla="*/ 0 w 408"/>
                <a:gd name="T19" fmla="*/ 6 h 360"/>
                <a:gd name="T20" fmla="*/ 234 w 408"/>
                <a:gd name="T21" fmla="*/ 0 h 360"/>
                <a:gd name="T22" fmla="*/ 252 w 408"/>
                <a:gd name="T23" fmla="*/ 18 h 360"/>
                <a:gd name="T24" fmla="*/ 252 w 408"/>
                <a:gd name="T25" fmla="*/ 60 h 360"/>
                <a:gd name="T26" fmla="*/ 270 w 408"/>
                <a:gd name="T27" fmla="*/ 78 h 360"/>
                <a:gd name="T28" fmla="*/ 294 w 408"/>
                <a:gd name="T29" fmla="*/ 102 h 360"/>
                <a:gd name="T30" fmla="*/ 306 w 408"/>
                <a:gd name="T31" fmla="*/ 132 h 360"/>
                <a:gd name="T32" fmla="*/ 318 w 408"/>
                <a:gd name="T33" fmla="*/ 126 h 360"/>
                <a:gd name="T34" fmla="*/ 336 w 408"/>
                <a:gd name="T35" fmla="*/ 132 h 360"/>
                <a:gd name="T36" fmla="*/ 324 w 408"/>
                <a:gd name="T37" fmla="*/ 186 h 360"/>
                <a:gd name="T38" fmla="*/ 378 w 408"/>
                <a:gd name="T39" fmla="*/ 222 h 360"/>
                <a:gd name="T40" fmla="*/ 384 w 408"/>
                <a:gd name="T41" fmla="*/ 252 h 360"/>
                <a:gd name="T42" fmla="*/ 402 w 408"/>
                <a:gd name="T43" fmla="*/ 276 h 360"/>
                <a:gd name="T44" fmla="*/ 408 w 408"/>
                <a:gd name="T45" fmla="*/ 306 h 360"/>
                <a:gd name="T46" fmla="*/ 396 w 408"/>
                <a:gd name="T47" fmla="*/ 306 h 360"/>
                <a:gd name="T48" fmla="*/ 390 w 408"/>
                <a:gd name="T49" fmla="*/ 312 h 360"/>
                <a:gd name="T50" fmla="*/ 384 w 408"/>
                <a:gd name="T51" fmla="*/ 306 h 360"/>
                <a:gd name="T52" fmla="*/ 378 w 408"/>
                <a:gd name="T53" fmla="*/ 354 h 360"/>
                <a:gd name="T54" fmla="*/ 378 w 408"/>
                <a:gd name="T55" fmla="*/ 360 h 3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08"/>
                <a:gd name="T85" fmla="*/ 0 h 360"/>
                <a:gd name="T86" fmla="*/ 408 w 408"/>
                <a:gd name="T87" fmla="*/ 360 h 3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08" h="360">
                  <a:moveTo>
                    <a:pt x="378" y="354"/>
                  </a:moveTo>
                  <a:lnTo>
                    <a:pt x="336" y="354"/>
                  </a:lnTo>
                  <a:lnTo>
                    <a:pt x="354" y="336"/>
                  </a:lnTo>
                  <a:lnTo>
                    <a:pt x="348" y="318"/>
                  </a:lnTo>
                  <a:lnTo>
                    <a:pt x="66" y="324"/>
                  </a:lnTo>
                  <a:lnTo>
                    <a:pt x="66" y="120"/>
                  </a:lnTo>
                  <a:lnTo>
                    <a:pt x="36" y="90"/>
                  </a:lnTo>
                  <a:lnTo>
                    <a:pt x="48" y="66"/>
                  </a:lnTo>
                  <a:lnTo>
                    <a:pt x="24" y="54"/>
                  </a:lnTo>
                  <a:lnTo>
                    <a:pt x="0" y="6"/>
                  </a:lnTo>
                  <a:lnTo>
                    <a:pt x="234" y="0"/>
                  </a:lnTo>
                  <a:lnTo>
                    <a:pt x="252" y="18"/>
                  </a:lnTo>
                  <a:lnTo>
                    <a:pt x="252" y="60"/>
                  </a:lnTo>
                  <a:lnTo>
                    <a:pt x="270" y="78"/>
                  </a:lnTo>
                  <a:lnTo>
                    <a:pt x="294" y="102"/>
                  </a:lnTo>
                  <a:lnTo>
                    <a:pt x="306" y="132"/>
                  </a:lnTo>
                  <a:lnTo>
                    <a:pt x="318" y="126"/>
                  </a:lnTo>
                  <a:lnTo>
                    <a:pt x="336" y="132"/>
                  </a:lnTo>
                  <a:lnTo>
                    <a:pt x="324" y="186"/>
                  </a:lnTo>
                  <a:lnTo>
                    <a:pt x="378" y="222"/>
                  </a:lnTo>
                  <a:lnTo>
                    <a:pt x="384" y="252"/>
                  </a:lnTo>
                  <a:lnTo>
                    <a:pt x="402" y="276"/>
                  </a:lnTo>
                  <a:lnTo>
                    <a:pt x="408" y="306"/>
                  </a:lnTo>
                  <a:lnTo>
                    <a:pt x="396" y="306"/>
                  </a:lnTo>
                  <a:lnTo>
                    <a:pt x="390" y="312"/>
                  </a:lnTo>
                  <a:lnTo>
                    <a:pt x="384" y="306"/>
                  </a:lnTo>
                  <a:lnTo>
                    <a:pt x="378" y="354"/>
                  </a:lnTo>
                  <a:lnTo>
                    <a:pt x="378" y="360"/>
                  </a:lnTo>
                </a:path>
              </a:pathLst>
            </a:custGeom>
            <a:noFill/>
            <a:ln w="9525">
              <a:solidFill>
                <a:srgbClr val="000000"/>
              </a:solidFill>
              <a:prstDash val="solid"/>
              <a:round/>
              <a:headEnd/>
              <a:tailEnd/>
            </a:ln>
          </p:spPr>
          <p:txBody>
            <a:bodyPr/>
            <a:lstStyle/>
            <a:p>
              <a:endParaRPr lang="en-US"/>
            </a:p>
          </p:txBody>
        </p:sp>
        <p:sp>
          <p:nvSpPr>
            <p:cNvPr id="16455" name="Freeform 196"/>
            <p:cNvSpPr>
              <a:spLocks/>
            </p:cNvSpPr>
            <p:nvPr/>
          </p:nvSpPr>
          <p:spPr bwMode="auto">
            <a:xfrm>
              <a:off x="1863" y="1248"/>
              <a:ext cx="636" cy="402"/>
            </a:xfrm>
            <a:custGeom>
              <a:avLst/>
              <a:gdLst>
                <a:gd name="T0" fmla="*/ 612 w 636"/>
                <a:gd name="T1" fmla="*/ 330 h 402"/>
                <a:gd name="T2" fmla="*/ 606 w 636"/>
                <a:gd name="T3" fmla="*/ 402 h 402"/>
                <a:gd name="T4" fmla="*/ 222 w 636"/>
                <a:gd name="T5" fmla="*/ 354 h 402"/>
                <a:gd name="T6" fmla="*/ 216 w 636"/>
                <a:gd name="T7" fmla="*/ 390 h 402"/>
                <a:gd name="T8" fmla="*/ 204 w 636"/>
                <a:gd name="T9" fmla="*/ 366 h 402"/>
                <a:gd name="T10" fmla="*/ 192 w 636"/>
                <a:gd name="T11" fmla="*/ 384 h 402"/>
                <a:gd name="T12" fmla="*/ 150 w 636"/>
                <a:gd name="T13" fmla="*/ 372 h 402"/>
                <a:gd name="T14" fmla="*/ 144 w 636"/>
                <a:gd name="T15" fmla="*/ 384 h 402"/>
                <a:gd name="T16" fmla="*/ 126 w 636"/>
                <a:gd name="T17" fmla="*/ 378 h 402"/>
                <a:gd name="T18" fmla="*/ 114 w 636"/>
                <a:gd name="T19" fmla="*/ 384 h 402"/>
                <a:gd name="T20" fmla="*/ 108 w 636"/>
                <a:gd name="T21" fmla="*/ 354 h 402"/>
                <a:gd name="T22" fmla="*/ 90 w 636"/>
                <a:gd name="T23" fmla="*/ 342 h 402"/>
                <a:gd name="T24" fmla="*/ 84 w 636"/>
                <a:gd name="T25" fmla="*/ 282 h 402"/>
                <a:gd name="T26" fmla="*/ 72 w 636"/>
                <a:gd name="T27" fmla="*/ 270 h 402"/>
                <a:gd name="T28" fmla="*/ 54 w 636"/>
                <a:gd name="T29" fmla="*/ 288 h 402"/>
                <a:gd name="T30" fmla="*/ 42 w 636"/>
                <a:gd name="T31" fmla="*/ 276 h 402"/>
                <a:gd name="T32" fmla="*/ 72 w 636"/>
                <a:gd name="T33" fmla="*/ 198 h 402"/>
                <a:gd name="T34" fmla="*/ 48 w 636"/>
                <a:gd name="T35" fmla="*/ 186 h 402"/>
                <a:gd name="T36" fmla="*/ 24 w 636"/>
                <a:gd name="T37" fmla="*/ 138 h 402"/>
                <a:gd name="T38" fmla="*/ 6 w 636"/>
                <a:gd name="T39" fmla="*/ 120 h 402"/>
                <a:gd name="T40" fmla="*/ 12 w 636"/>
                <a:gd name="T41" fmla="*/ 108 h 402"/>
                <a:gd name="T42" fmla="*/ 0 w 636"/>
                <a:gd name="T43" fmla="*/ 78 h 402"/>
                <a:gd name="T44" fmla="*/ 18 w 636"/>
                <a:gd name="T45" fmla="*/ 0 h 402"/>
                <a:gd name="T46" fmla="*/ 342 w 636"/>
                <a:gd name="T47" fmla="*/ 60 h 402"/>
                <a:gd name="T48" fmla="*/ 636 w 636"/>
                <a:gd name="T49" fmla="*/ 96 h 402"/>
                <a:gd name="T50" fmla="*/ 618 w 636"/>
                <a:gd name="T51" fmla="*/ 300 h 402"/>
                <a:gd name="T52" fmla="*/ 612 w 636"/>
                <a:gd name="T53" fmla="*/ 330 h 40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36"/>
                <a:gd name="T82" fmla="*/ 0 h 402"/>
                <a:gd name="T83" fmla="*/ 636 w 636"/>
                <a:gd name="T84" fmla="*/ 402 h 40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36" h="402">
                  <a:moveTo>
                    <a:pt x="612" y="330"/>
                  </a:moveTo>
                  <a:lnTo>
                    <a:pt x="606" y="402"/>
                  </a:lnTo>
                  <a:lnTo>
                    <a:pt x="222" y="354"/>
                  </a:lnTo>
                  <a:lnTo>
                    <a:pt x="216" y="390"/>
                  </a:lnTo>
                  <a:lnTo>
                    <a:pt x="204" y="366"/>
                  </a:lnTo>
                  <a:lnTo>
                    <a:pt x="192" y="384"/>
                  </a:lnTo>
                  <a:lnTo>
                    <a:pt x="150" y="372"/>
                  </a:lnTo>
                  <a:lnTo>
                    <a:pt x="144" y="384"/>
                  </a:lnTo>
                  <a:lnTo>
                    <a:pt x="126" y="378"/>
                  </a:lnTo>
                  <a:lnTo>
                    <a:pt x="114" y="384"/>
                  </a:lnTo>
                  <a:lnTo>
                    <a:pt x="108" y="354"/>
                  </a:lnTo>
                  <a:lnTo>
                    <a:pt x="90" y="342"/>
                  </a:lnTo>
                  <a:lnTo>
                    <a:pt x="84" y="282"/>
                  </a:lnTo>
                  <a:lnTo>
                    <a:pt x="72" y="270"/>
                  </a:lnTo>
                  <a:lnTo>
                    <a:pt x="54" y="288"/>
                  </a:lnTo>
                  <a:lnTo>
                    <a:pt x="42" y="276"/>
                  </a:lnTo>
                  <a:lnTo>
                    <a:pt x="72" y="198"/>
                  </a:lnTo>
                  <a:lnTo>
                    <a:pt x="48" y="186"/>
                  </a:lnTo>
                  <a:lnTo>
                    <a:pt x="24" y="138"/>
                  </a:lnTo>
                  <a:lnTo>
                    <a:pt x="6" y="120"/>
                  </a:lnTo>
                  <a:lnTo>
                    <a:pt x="12" y="108"/>
                  </a:lnTo>
                  <a:lnTo>
                    <a:pt x="0" y="78"/>
                  </a:lnTo>
                  <a:lnTo>
                    <a:pt x="18" y="0"/>
                  </a:lnTo>
                  <a:lnTo>
                    <a:pt x="342" y="60"/>
                  </a:lnTo>
                  <a:lnTo>
                    <a:pt x="636" y="96"/>
                  </a:lnTo>
                  <a:lnTo>
                    <a:pt x="618" y="300"/>
                  </a:lnTo>
                  <a:lnTo>
                    <a:pt x="612" y="330"/>
                  </a:lnTo>
                  <a:close/>
                </a:path>
              </a:pathLst>
            </a:custGeom>
            <a:solidFill>
              <a:srgbClr val="FFAA00"/>
            </a:solidFill>
            <a:ln w="9525">
              <a:solidFill>
                <a:srgbClr val="FFAA00"/>
              </a:solidFill>
              <a:prstDash val="solid"/>
              <a:round/>
              <a:headEnd/>
              <a:tailEnd/>
            </a:ln>
          </p:spPr>
          <p:txBody>
            <a:bodyPr/>
            <a:lstStyle/>
            <a:p>
              <a:endParaRPr lang="en-US"/>
            </a:p>
          </p:txBody>
        </p:sp>
        <p:sp>
          <p:nvSpPr>
            <p:cNvPr id="16456" name="Freeform 197"/>
            <p:cNvSpPr>
              <a:spLocks/>
            </p:cNvSpPr>
            <p:nvPr/>
          </p:nvSpPr>
          <p:spPr bwMode="auto">
            <a:xfrm>
              <a:off x="1863" y="1248"/>
              <a:ext cx="636" cy="402"/>
            </a:xfrm>
            <a:custGeom>
              <a:avLst/>
              <a:gdLst>
                <a:gd name="T0" fmla="*/ 612 w 636"/>
                <a:gd name="T1" fmla="*/ 330 h 402"/>
                <a:gd name="T2" fmla="*/ 606 w 636"/>
                <a:gd name="T3" fmla="*/ 402 h 402"/>
                <a:gd name="T4" fmla="*/ 222 w 636"/>
                <a:gd name="T5" fmla="*/ 354 h 402"/>
                <a:gd name="T6" fmla="*/ 216 w 636"/>
                <a:gd name="T7" fmla="*/ 390 h 402"/>
                <a:gd name="T8" fmla="*/ 204 w 636"/>
                <a:gd name="T9" fmla="*/ 366 h 402"/>
                <a:gd name="T10" fmla="*/ 192 w 636"/>
                <a:gd name="T11" fmla="*/ 384 h 402"/>
                <a:gd name="T12" fmla="*/ 150 w 636"/>
                <a:gd name="T13" fmla="*/ 372 h 402"/>
                <a:gd name="T14" fmla="*/ 144 w 636"/>
                <a:gd name="T15" fmla="*/ 384 h 402"/>
                <a:gd name="T16" fmla="*/ 126 w 636"/>
                <a:gd name="T17" fmla="*/ 378 h 402"/>
                <a:gd name="T18" fmla="*/ 114 w 636"/>
                <a:gd name="T19" fmla="*/ 384 h 402"/>
                <a:gd name="T20" fmla="*/ 108 w 636"/>
                <a:gd name="T21" fmla="*/ 354 h 402"/>
                <a:gd name="T22" fmla="*/ 90 w 636"/>
                <a:gd name="T23" fmla="*/ 342 h 402"/>
                <a:gd name="T24" fmla="*/ 84 w 636"/>
                <a:gd name="T25" fmla="*/ 282 h 402"/>
                <a:gd name="T26" fmla="*/ 72 w 636"/>
                <a:gd name="T27" fmla="*/ 270 h 402"/>
                <a:gd name="T28" fmla="*/ 54 w 636"/>
                <a:gd name="T29" fmla="*/ 288 h 402"/>
                <a:gd name="T30" fmla="*/ 42 w 636"/>
                <a:gd name="T31" fmla="*/ 276 h 402"/>
                <a:gd name="T32" fmla="*/ 72 w 636"/>
                <a:gd name="T33" fmla="*/ 198 h 402"/>
                <a:gd name="T34" fmla="*/ 48 w 636"/>
                <a:gd name="T35" fmla="*/ 186 h 402"/>
                <a:gd name="T36" fmla="*/ 24 w 636"/>
                <a:gd name="T37" fmla="*/ 138 h 402"/>
                <a:gd name="T38" fmla="*/ 6 w 636"/>
                <a:gd name="T39" fmla="*/ 120 h 402"/>
                <a:gd name="T40" fmla="*/ 12 w 636"/>
                <a:gd name="T41" fmla="*/ 108 h 402"/>
                <a:gd name="T42" fmla="*/ 0 w 636"/>
                <a:gd name="T43" fmla="*/ 78 h 402"/>
                <a:gd name="T44" fmla="*/ 18 w 636"/>
                <a:gd name="T45" fmla="*/ 0 h 402"/>
                <a:gd name="T46" fmla="*/ 342 w 636"/>
                <a:gd name="T47" fmla="*/ 60 h 402"/>
                <a:gd name="T48" fmla="*/ 636 w 636"/>
                <a:gd name="T49" fmla="*/ 96 h 402"/>
                <a:gd name="T50" fmla="*/ 618 w 636"/>
                <a:gd name="T51" fmla="*/ 300 h 402"/>
                <a:gd name="T52" fmla="*/ 612 w 636"/>
                <a:gd name="T53" fmla="*/ 330 h 402"/>
                <a:gd name="T54" fmla="*/ 612 w 636"/>
                <a:gd name="T55" fmla="*/ 336 h 40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636"/>
                <a:gd name="T85" fmla="*/ 0 h 402"/>
                <a:gd name="T86" fmla="*/ 636 w 636"/>
                <a:gd name="T87" fmla="*/ 402 h 40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636" h="402">
                  <a:moveTo>
                    <a:pt x="612" y="330"/>
                  </a:moveTo>
                  <a:lnTo>
                    <a:pt x="606" y="402"/>
                  </a:lnTo>
                  <a:lnTo>
                    <a:pt x="222" y="354"/>
                  </a:lnTo>
                  <a:lnTo>
                    <a:pt x="216" y="390"/>
                  </a:lnTo>
                  <a:lnTo>
                    <a:pt x="204" y="366"/>
                  </a:lnTo>
                  <a:lnTo>
                    <a:pt x="192" y="384"/>
                  </a:lnTo>
                  <a:lnTo>
                    <a:pt x="150" y="372"/>
                  </a:lnTo>
                  <a:lnTo>
                    <a:pt x="144" y="384"/>
                  </a:lnTo>
                  <a:lnTo>
                    <a:pt x="126" y="378"/>
                  </a:lnTo>
                  <a:lnTo>
                    <a:pt x="114" y="384"/>
                  </a:lnTo>
                  <a:lnTo>
                    <a:pt x="108" y="354"/>
                  </a:lnTo>
                  <a:lnTo>
                    <a:pt x="90" y="342"/>
                  </a:lnTo>
                  <a:lnTo>
                    <a:pt x="84" y="282"/>
                  </a:lnTo>
                  <a:lnTo>
                    <a:pt x="72" y="270"/>
                  </a:lnTo>
                  <a:lnTo>
                    <a:pt x="54" y="288"/>
                  </a:lnTo>
                  <a:lnTo>
                    <a:pt x="42" y="276"/>
                  </a:lnTo>
                  <a:lnTo>
                    <a:pt x="72" y="198"/>
                  </a:lnTo>
                  <a:lnTo>
                    <a:pt x="48" y="186"/>
                  </a:lnTo>
                  <a:lnTo>
                    <a:pt x="24" y="138"/>
                  </a:lnTo>
                  <a:lnTo>
                    <a:pt x="6" y="120"/>
                  </a:lnTo>
                  <a:lnTo>
                    <a:pt x="12" y="108"/>
                  </a:lnTo>
                  <a:lnTo>
                    <a:pt x="0" y="78"/>
                  </a:lnTo>
                  <a:lnTo>
                    <a:pt x="18" y="0"/>
                  </a:lnTo>
                  <a:lnTo>
                    <a:pt x="342" y="60"/>
                  </a:lnTo>
                  <a:lnTo>
                    <a:pt x="636" y="96"/>
                  </a:lnTo>
                  <a:lnTo>
                    <a:pt x="618" y="300"/>
                  </a:lnTo>
                  <a:lnTo>
                    <a:pt x="612" y="330"/>
                  </a:lnTo>
                  <a:lnTo>
                    <a:pt x="612" y="336"/>
                  </a:lnTo>
                </a:path>
              </a:pathLst>
            </a:custGeom>
            <a:noFill/>
            <a:ln w="9525">
              <a:solidFill>
                <a:srgbClr val="000000"/>
              </a:solidFill>
              <a:prstDash val="solid"/>
              <a:round/>
              <a:headEnd/>
              <a:tailEnd/>
            </a:ln>
          </p:spPr>
          <p:txBody>
            <a:bodyPr/>
            <a:lstStyle/>
            <a:p>
              <a:endParaRPr lang="en-US"/>
            </a:p>
          </p:txBody>
        </p:sp>
        <p:sp>
          <p:nvSpPr>
            <p:cNvPr id="16457" name="Freeform 198"/>
            <p:cNvSpPr>
              <a:spLocks/>
            </p:cNvSpPr>
            <p:nvPr/>
          </p:nvSpPr>
          <p:spPr bwMode="auto">
            <a:xfrm>
              <a:off x="2445" y="1806"/>
              <a:ext cx="510" cy="252"/>
            </a:xfrm>
            <a:custGeom>
              <a:avLst/>
              <a:gdLst>
                <a:gd name="T0" fmla="*/ 444 w 510"/>
                <a:gd name="T1" fmla="*/ 60 h 252"/>
                <a:gd name="T2" fmla="*/ 474 w 510"/>
                <a:gd name="T3" fmla="*/ 150 h 252"/>
                <a:gd name="T4" fmla="*/ 486 w 510"/>
                <a:gd name="T5" fmla="*/ 204 h 252"/>
                <a:gd name="T6" fmla="*/ 510 w 510"/>
                <a:gd name="T7" fmla="*/ 252 h 252"/>
                <a:gd name="T8" fmla="*/ 108 w 510"/>
                <a:gd name="T9" fmla="*/ 240 h 252"/>
                <a:gd name="T10" fmla="*/ 108 w 510"/>
                <a:gd name="T11" fmla="*/ 210 h 252"/>
                <a:gd name="T12" fmla="*/ 114 w 510"/>
                <a:gd name="T13" fmla="*/ 162 h 252"/>
                <a:gd name="T14" fmla="*/ 0 w 510"/>
                <a:gd name="T15" fmla="*/ 150 h 252"/>
                <a:gd name="T16" fmla="*/ 12 w 510"/>
                <a:gd name="T17" fmla="*/ 0 h 252"/>
                <a:gd name="T18" fmla="*/ 324 w 510"/>
                <a:gd name="T19" fmla="*/ 18 h 252"/>
                <a:gd name="T20" fmla="*/ 354 w 510"/>
                <a:gd name="T21" fmla="*/ 36 h 252"/>
                <a:gd name="T22" fmla="*/ 396 w 510"/>
                <a:gd name="T23" fmla="*/ 30 h 252"/>
                <a:gd name="T24" fmla="*/ 444 w 510"/>
                <a:gd name="T25" fmla="*/ 60 h 2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10"/>
                <a:gd name="T40" fmla="*/ 0 h 252"/>
                <a:gd name="T41" fmla="*/ 510 w 510"/>
                <a:gd name="T42" fmla="*/ 252 h 25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10" h="252">
                  <a:moveTo>
                    <a:pt x="444" y="60"/>
                  </a:moveTo>
                  <a:lnTo>
                    <a:pt x="474" y="150"/>
                  </a:lnTo>
                  <a:lnTo>
                    <a:pt x="486" y="204"/>
                  </a:lnTo>
                  <a:lnTo>
                    <a:pt x="510" y="252"/>
                  </a:lnTo>
                  <a:lnTo>
                    <a:pt x="108" y="240"/>
                  </a:lnTo>
                  <a:lnTo>
                    <a:pt x="108" y="210"/>
                  </a:lnTo>
                  <a:lnTo>
                    <a:pt x="114" y="162"/>
                  </a:lnTo>
                  <a:lnTo>
                    <a:pt x="0" y="150"/>
                  </a:lnTo>
                  <a:lnTo>
                    <a:pt x="12" y="0"/>
                  </a:lnTo>
                  <a:lnTo>
                    <a:pt x="324" y="18"/>
                  </a:lnTo>
                  <a:lnTo>
                    <a:pt x="354" y="36"/>
                  </a:lnTo>
                  <a:lnTo>
                    <a:pt x="396" y="30"/>
                  </a:lnTo>
                  <a:lnTo>
                    <a:pt x="444" y="60"/>
                  </a:lnTo>
                  <a:close/>
                </a:path>
              </a:pathLst>
            </a:custGeom>
            <a:solidFill>
              <a:srgbClr val="FF8C00"/>
            </a:solidFill>
            <a:ln w="9525">
              <a:solidFill>
                <a:srgbClr val="FF8C00"/>
              </a:solidFill>
              <a:prstDash val="solid"/>
              <a:round/>
              <a:headEnd/>
              <a:tailEnd/>
            </a:ln>
          </p:spPr>
          <p:txBody>
            <a:bodyPr/>
            <a:lstStyle/>
            <a:p>
              <a:endParaRPr lang="en-US"/>
            </a:p>
          </p:txBody>
        </p:sp>
        <p:sp>
          <p:nvSpPr>
            <p:cNvPr id="16458" name="Freeform 199"/>
            <p:cNvSpPr>
              <a:spLocks/>
            </p:cNvSpPr>
            <p:nvPr/>
          </p:nvSpPr>
          <p:spPr bwMode="auto">
            <a:xfrm>
              <a:off x="2445" y="1806"/>
              <a:ext cx="510" cy="252"/>
            </a:xfrm>
            <a:custGeom>
              <a:avLst/>
              <a:gdLst>
                <a:gd name="T0" fmla="*/ 444 w 510"/>
                <a:gd name="T1" fmla="*/ 60 h 252"/>
                <a:gd name="T2" fmla="*/ 474 w 510"/>
                <a:gd name="T3" fmla="*/ 150 h 252"/>
                <a:gd name="T4" fmla="*/ 486 w 510"/>
                <a:gd name="T5" fmla="*/ 204 h 252"/>
                <a:gd name="T6" fmla="*/ 510 w 510"/>
                <a:gd name="T7" fmla="*/ 252 h 252"/>
                <a:gd name="T8" fmla="*/ 108 w 510"/>
                <a:gd name="T9" fmla="*/ 240 h 252"/>
                <a:gd name="T10" fmla="*/ 108 w 510"/>
                <a:gd name="T11" fmla="*/ 210 h 252"/>
                <a:gd name="T12" fmla="*/ 114 w 510"/>
                <a:gd name="T13" fmla="*/ 162 h 252"/>
                <a:gd name="T14" fmla="*/ 0 w 510"/>
                <a:gd name="T15" fmla="*/ 150 h 252"/>
                <a:gd name="T16" fmla="*/ 12 w 510"/>
                <a:gd name="T17" fmla="*/ 0 h 252"/>
                <a:gd name="T18" fmla="*/ 324 w 510"/>
                <a:gd name="T19" fmla="*/ 18 h 252"/>
                <a:gd name="T20" fmla="*/ 354 w 510"/>
                <a:gd name="T21" fmla="*/ 36 h 252"/>
                <a:gd name="T22" fmla="*/ 396 w 510"/>
                <a:gd name="T23" fmla="*/ 30 h 252"/>
                <a:gd name="T24" fmla="*/ 444 w 510"/>
                <a:gd name="T25" fmla="*/ 60 h 252"/>
                <a:gd name="T26" fmla="*/ 444 w 510"/>
                <a:gd name="T27" fmla="*/ 66 h 25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10"/>
                <a:gd name="T43" fmla="*/ 0 h 252"/>
                <a:gd name="T44" fmla="*/ 510 w 510"/>
                <a:gd name="T45" fmla="*/ 252 h 25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10" h="252">
                  <a:moveTo>
                    <a:pt x="444" y="60"/>
                  </a:moveTo>
                  <a:lnTo>
                    <a:pt x="474" y="150"/>
                  </a:lnTo>
                  <a:lnTo>
                    <a:pt x="486" y="204"/>
                  </a:lnTo>
                  <a:lnTo>
                    <a:pt x="510" y="252"/>
                  </a:lnTo>
                  <a:lnTo>
                    <a:pt x="108" y="240"/>
                  </a:lnTo>
                  <a:lnTo>
                    <a:pt x="108" y="210"/>
                  </a:lnTo>
                  <a:lnTo>
                    <a:pt x="114" y="162"/>
                  </a:lnTo>
                  <a:lnTo>
                    <a:pt x="0" y="150"/>
                  </a:lnTo>
                  <a:lnTo>
                    <a:pt x="12" y="0"/>
                  </a:lnTo>
                  <a:lnTo>
                    <a:pt x="324" y="18"/>
                  </a:lnTo>
                  <a:lnTo>
                    <a:pt x="354" y="36"/>
                  </a:lnTo>
                  <a:lnTo>
                    <a:pt x="396" y="30"/>
                  </a:lnTo>
                  <a:lnTo>
                    <a:pt x="444" y="60"/>
                  </a:lnTo>
                  <a:lnTo>
                    <a:pt x="444" y="66"/>
                  </a:lnTo>
                </a:path>
              </a:pathLst>
            </a:custGeom>
            <a:noFill/>
            <a:ln w="9525">
              <a:solidFill>
                <a:srgbClr val="000000"/>
              </a:solidFill>
              <a:prstDash val="solid"/>
              <a:round/>
              <a:headEnd/>
              <a:tailEnd/>
            </a:ln>
          </p:spPr>
          <p:txBody>
            <a:bodyPr/>
            <a:lstStyle/>
            <a:p>
              <a:endParaRPr lang="en-US"/>
            </a:p>
          </p:txBody>
        </p:sp>
        <p:sp>
          <p:nvSpPr>
            <p:cNvPr id="16459" name="Freeform 200"/>
            <p:cNvSpPr>
              <a:spLocks/>
            </p:cNvSpPr>
            <p:nvPr/>
          </p:nvSpPr>
          <p:spPr bwMode="auto">
            <a:xfrm>
              <a:off x="1485" y="1722"/>
              <a:ext cx="396" cy="606"/>
            </a:xfrm>
            <a:custGeom>
              <a:avLst/>
              <a:gdLst>
                <a:gd name="T0" fmla="*/ 252 w 396"/>
                <a:gd name="T1" fmla="*/ 606 h 606"/>
                <a:gd name="T2" fmla="*/ 0 w 396"/>
                <a:gd name="T3" fmla="*/ 234 h 606"/>
                <a:gd name="T4" fmla="*/ 60 w 396"/>
                <a:gd name="T5" fmla="*/ 0 h 606"/>
                <a:gd name="T6" fmla="*/ 96 w 396"/>
                <a:gd name="T7" fmla="*/ 12 h 606"/>
                <a:gd name="T8" fmla="*/ 228 w 396"/>
                <a:gd name="T9" fmla="*/ 42 h 606"/>
                <a:gd name="T10" fmla="*/ 396 w 396"/>
                <a:gd name="T11" fmla="*/ 78 h 606"/>
                <a:gd name="T12" fmla="*/ 318 w 396"/>
                <a:gd name="T13" fmla="*/ 462 h 606"/>
                <a:gd name="T14" fmla="*/ 300 w 396"/>
                <a:gd name="T15" fmla="*/ 534 h 606"/>
                <a:gd name="T16" fmla="*/ 276 w 396"/>
                <a:gd name="T17" fmla="*/ 522 h 606"/>
                <a:gd name="T18" fmla="*/ 264 w 396"/>
                <a:gd name="T19" fmla="*/ 528 h 606"/>
                <a:gd name="T20" fmla="*/ 252 w 396"/>
                <a:gd name="T21" fmla="*/ 600 h 606"/>
                <a:gd name="T22" fmla="*/ 252 w 396"/>
                <a:gd name="T23" fmla="*/ 606 h 60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96"/>
                <a:gd name="T37" fmla="*/ 0 h 606"/>
                <a:gd name="T38" fmla="*/ 396 w 396"/>
                <a:gd name="T39" fmla="*/ 606 h 60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96" h="606">
                  <a:moveTo>
                    <a:pt x="252" y="606"/>
                  </a:moveTo>
                  <a:lnTo>
                    <a:pt x="0" y="234"/>
                  </a:lnTo>
                  <a:lnTo>
                    <a:pt x="60" y="0"/>
                  </a:lnTo>
                  <a:lnTo>
                    <a:pt x="96" y="12"/>
                  </a:lnTo>
                  <a:lnTo>
                    <a:pt x="228" y="42"/>
                  </a:lnTo>
                  <a:lnTo>
                    <a:pt x="396" y="78"/>
                  </a:lnTo>
                  <a:lnTo>
                    <a:pt x="318" y="462"/>
                  </a:lnTo>
                  <a:lnTo>
                    <a:pt x="300" y="534"/>
                  </a:lnTo>
                  <a:lnTo>
                    <a:pt x="276" y="522"/>
                  </a:lnTo>
                  <a:lnTo>
                    <a:pt x="264" y="528"/>
                  </a:lnTo>
                  <a:lnTo>
                    <a:pt x="252" y="600"/>
                  </a:lnTo>
                  <a:lnTo>
                    <a:pt x="252" y="606"/>
                  </a:lnTo>
                  <a:close/>
                </a:path>
              </a:pathLst>
            </a:custGeom>
            <a:solidFill>
              <a:srgbClr val="FF4500"/>
            </a:solidFill>
            <a:ln w="9525">
              <a:solidFill>
                <a:srgbClr val="FF4500"/>
              </a:solidFill>
              <a:prstDash val="solid"/>
              <a:round/>
              <a:headEnd/>
              <a:tailEnd/>
            </a:ln>
          </p:spPr>
          <p:txBody>
            <a:bodyPr/>
            <a:lstStyle/>
            <a:p>
              <a:endParaRPr lang="en-US"/>
            </a:p>
          </p:txBody>
        </p:sp>
        <p:sp>
          <p:nvSpPr>
            <p:cNvPr id="16460" name="Freeform 201"/>
            <p:cNvSpPr>
              <a:spLocks/>
            </p:cNvSpPr>
            <p:nvPr/>
          </p:nvSpPr>
          <p:spPr bwMode="auto">
            <a:xfrm>
              <a:off x="1485" y="1722"/>
              <a:ext cx="396" cy="612"/>
            </a:xfrm>
            <a:custGeom>
              <a:avLst/>
              <a:gdLst>
                <a:gd name="T0" fmla="*/ 252 w 396"/>
                <a:gd name="T1" fmla="*/ 606 h 612"/>
                <a:gd name="T2" fmla="*/ 0 w 396"/>
                <a:gd name="T3" fmla="*/ 234 h 612"/>
                <a:gd name="T4" fmla="*/ 60 w 396"/>
                <a:gd name="T5" fmla="*/ 0 h 612"/>
                <a:gd name="T6" fmla="*/ 96 w 396"/>
                <a:gd name="T7" fmla="*/ 12 h 612"/>
                <a:gd name="T8" fmla="*/ 228 w 396"/>
                <a:gd name="T9" fmla="*/ 42 h 612"/>
                <a:gd name="T10" fmla="*/ 396 w 396"/>
                <a:gd name="T11" fmla="*/ 78 h 612"/>
                <a:gd name="T12" fmla="*/ 318 w 396"/>
                <a:gd name="T13" fmla="*/ 462 h 612"/>
                <a:gd name="T14" fmla="*/ 300 w 396"/>
                <a:gd name="T15" fmla="*/ 534 h 612"/>
                <a:gd name="T16" fmla="*/ 276 w 396"/>
                <a:gd name="T17" fmla="*/ 522 h 612"/>
                <a:gd name="T18" fmla="*/ 264 w 396"/>
                <a:gd name="T19" fmla="*/ 528 h 612"/>
                <a:gd name="T20" fmla="*/ 252 w 396"/>
                <a:gd name="T21" fmla="*/ 600 h 612"/>
                <a:gd name="T22" fmla="*/ 252 w 396"/>
                <a:gd name="T23" fmla="*/ 606 h 612"/>
                <a:gd name="T24" fmla="*/ 252 w 396"/>
                <a:gd name="T25" fmla="*/ 612 h 6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6"/>
                <a:gd name="T40" fmla="*/ 0 h 612"/>
                <a:gd name="T41" fmla="*/ 396 w 396"/>
                <a:gd name="T42" fmla="*/ 612 h 6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6" h="612">
                  <a:moveTo>
                    <a:pt x="252" y="606"/>
                  </a:moveTo>
                  <a:lnTo>
                    <a:pt x="0" y="234"/>
                  </a:lnTo>
                  <a:lnTo>
                    <a:pt x="60" y="0"/>
                  </a:lnTo>
                  <a:lnTo>
                    <a:pt x="96" y="12"/>
                  </a:lnTo>
                  <a:lnTo>
                    <a:pt x="228" y="42"/>
                  </a:lnTo>
                  <a:lnTo>
                    <a:pt x="396" y="78"/>
                  </a:lnTo>
                  <a:lnTo>
                    <a:pt x="318" y="462"/>
                  </a:lnTo>
                  <a:lnTo>
                    <a:pt x="300" y="534"/>
                  </a:lnTo>
                  <a:lnTo>
                    <a:pt x="276" y="522"/>
                  </a:lnTo>
                  <a:lnTo>
                    <a:pt x="264" y="528"/>
                  </a:lnTo>
                  <a:lnTo>
                    <a:pt x="252" y="600"/>
                  </a:lnTo>
                  <a:lnTo>
                    <a:pt x="252" y="606"/>
                  </a:lnTo>
                  <a:lnTo>
                    <a:pt x="252" y="612"/>
                  </a:lnTo>
                </a:path>
              </a:pathLst>
            </a:custGeom>
            <a:noFill/>
            <a:ln w="9525">
              <a:solidFill>
                <a:srgbClr val="000000"/>
              </a:solidFill>
              <a:prstDash val="solid"/>
              <a:round/>
              <a:headEnd/>
              <a:tailEnd/>
            </a:ln>
          </p:spPr>
          <p:txBody>
            <a:bodyPr/>
            <a:lstStyle/>
            <a:p>
              <a:endParaRPr lang="en-US"/>
            </a:p>
          </p:txBody>
        </p:sp>
        <p:sp>
          <p:nvSpPr>
            <p:cNvPr id="16461" name="Freeform 202"/>
            <p:cNvSpPr>
              <a:spLocks/>
            </p:cNvSpPr>
            <p:nvPr/>
          </p:nvSpPr>
          <p:spPr bwMode="auto">
            <a:xfrm>
              <a:off x="4233" y="1470"/>
              <a:ext cx="102" cy="210"/>
            </a:xfrm>
            <a:custGeom>
              <a:avLst/>
              <a:gdLst>
                <a:gd name="T0" fmla="*/ 102 w 102"/>
                <a:gd name="T1" fmla="*/ 162 h 210"/>
                <a:gd name="T2" fmla="*/ 102 w 102"/>
                <a:gd name="T3" fmla="*/ 180 h 210"/>
                <a:gd name="T4" fmla="*/ 78 w 102"/>
                <a:gd name="T5" fmla="*/ 198 h 210"/>
                <a:gd name="T6" fmla="*/ 12 w 102"/>
                <a:gd name="T7" fmla="*/ 210 h 210"/>
                <a:gd name="T8" fmla="*/ 0 w 102"/>
                <a:gd name="T9" fmla="*/ 144 h 210"/>
                <a:gd name="T10" fmla="*/ 6 w 102"/>
                <a:gd name="T11" fmla="*/ 90 h 210"/>
                <a:gd name="T12" fmla="*/ 24 w 102"/>
                <a:gd name="T13" fmla="*/ 66 h 210"/>
                <a:gd name="T14" fmla="*/ 18 w 102"/>
                <a:gd name="T15" fmla="*/ 24 h 210"/>
                <a:gd name="T16" fmla="*/ 18 w 102"/>
                <a:gd name="T17" fmla="*/ 6 h 210"/>
                <a:gd name="T18" fmla="*/ 36 w 102"/>
                <a:gd name="T19" fmla="*/ 0 h 210"/>
                <a:gd name="T20" fmla="*/ 78 w 102"/>
                <a:gd name="T21" fmla="*/ 138 h 210"/>
                <a:gd name="T22" fmla="*/ 96 w 102"/>
                <a:gd name="T23" fmla="*/ 162 h 210"/>
                <a:gd name="T24" fmla="*/ 102 w 102"/>
                <a:gd name="T25" fmla="*/ 162 h 2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210"/>
                <a:gd name="T41" fmla="*/ 102 w 102"/>
                <a:gd name="T42" fmla="*/ 210 h 2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210">
                  <a:moveTo>
                    <a:pt x="102" y="162"/>
                  </a:moveTo>
                  <a:lnTo>
                    <a:pt x="102" y="180"/>
                  </a:lnTo>
                  <a:lnTo>
                    <a:pt x="78" y="198"/>
                  </a:lnTo>
                  <a:lnTo>
                    <a:pt x="12" y="210"/>
                  </a:lnTo>
                  <a:lnTo>
                    <a:pt x="0" y="144"/>
                  </a:lnTo>
                  <a:lnTo>
                    <a:pt x="6" y="90"/>
                  </a:lnTo>
                  <a:lnTo>
                    <a:pt x="24" y="66"/>
                  </a:lnTo>
                  <a:lnTo>
                    <a:pt x="18" y="24"/>
                  </a:lnTo>
                  <a:lnTo>
                    <a:pt x="18" y="6"/>
                  </a:lnTo>
                  <a:lnTo>
                    <a:pt x="36" y="0"/>
                  </a:lnTo>
                  <a:lnTo>
                    <a:pt x="78" y="138"/>
                  </a:lnTo>
                  <a:lnTo>
                    <a:pt x="96" y="162"/>
                  </a:lnTo>
                  <a:lnTo>
                    <a:pt x="102" y="162"/>
                  </a:lnTo>
                  <a:close/>
                </a:path>
              </a:pathLst>
            </a:custGeom>
            <a:solidFill>
              <a:srgbClr val="FF8C00"/>
            </a:solidFill>
            <a:ln w="9525">
              <a:solidFill>
                <a:srgbClr val="FF8C00"/>
              </a:solidFill>
              <a:prstDash val="solid"/>
              <a:round/>
              <a:headEnd/>
              <a:tailEnd/>
            </a:ln>
          </p:spPr>
          <p:txBody>
            <a:bodyPr/>
            <a:lstStyle/>
            <a:p>
              <a:endParaRPr lang="en-US"/>
            </a:p>
          </p:txBody>
        </p:sp>
        <p:sp>
          <p:nvSpPr>
            <p:cNvPr id="16462" name="Freeform 203"/>
            <p:cNvSpPr>
              <a:spLocks/>
            </p:cNvSpPr>
            <p:nvPr/>
          </p:nvSpPr>
          <p:spPr bwMode="auto">
            <a:xfrm>
              <a:off x="4233" y="1470"/>
              <a:ext cx="102" cy="210"/>
            </a:xfrm>
            <a:custGeom>
              <a:avLst/>
              <a:gdLst>
                <a:gd name="T0" fmla="*/ 102 w 102"/>
                <a:gd name="T1" fmla="*/ 162 h 210"/>
                <a:gd name="T2" fmla="*/ 102 w 102"/>
                <a:gd name="T3" fmla="*/ 180 h 210"/>
                <a:gd name="T4" fmla="*/ 78 w 102"/>
                <a:gd name="T5" fmla="*/ 198 h 210"/>
                <a:gd name="T6" fmla="*/ 12 w 102"/>
                <a:gd name="T7" fmla="*/ 210 h 210"/>
                <a:gd name="T8" fmla="*/ 0 w 102"/>
                <a:gd name="T9" fmla="*/ 144 h 210"/>
                <a:gd name="T10" fmla="*/ 6 w 102"/>
                <a:gd name="T11" fmla="*/ 90 h 210"/>
                <a:gd name="T12" fmla="*/ 24 w 102"/>
                <a:gd name="T13" fmla="*/ 66 h 210"/>
                <a:gd name="T14" fmla="*/ 18 w 102"/>
                <a:gd name="T15" fmla="*/ 24 h 210"/>
                <a:gd name="T16" fmla="*/ 18 w 102"/>
                <a:gd name="T17" fmla="*/ 6 h 210"/>
                <a:gd name="T18" fmla="*/ 36 w 102"/>
                <a:gd name="T19" fmla="*/ 0 h 210"/>
                <a:gd name="T20" fmla="*/ 78 w 102"/>
                <a:gd name="T21" fmla="*/ 138 h 210"/>
                <a:gd name="T22" fmla="*/ 96 w 102"/>
                <a:gd name="T23" fmla="*/ 162 h 210"/>
                <a:gd name="T24" fmla="*/ 102 w 102"/>
                <a:gd name="T25" fmla="*/ 162 h 210"/>
                <a:gd name="T26" fmla="*/ 102 w 102"/>
                <a:gd name="T27" fmla="*/ 168 h 2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2"/>
                <a:gd name="T43" fmla="*/ 0 h 210"/>
                <a:gd name="T44" fmla="*/ 102 w 102"/>
                <a:gd name="T45" fmla="*/ 210 h 2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2" h="210">
                  <a:moveTo>
                    <a:pt x="102" y="162"/>
                  </a:moveTo>
                  <a:lnTo>
                    <a:pt x="102" y="180"/>
                  </a:lnTo>
                  <a:lnTo>
                    <a:pt x="78" y="198"/>
                  </a:lnTo>
                  <a:lnTo>
                    <a:pt x="12" y="210"/>
                  </a:lnTo>
                  <a:lnTo>
                    <a:pt x="0" y="144"/>
                  </a:lnTo>
                  <a:lnTo>
                    <a:pt x="6" y="90"/>
                  </a:lnTo>
                  <a:lnTo>
                    <a:pt x="24" y="66"/>
                  </a:lnTo>
                  <a:lnTo>
                    <a:pt x="18" y="24"/>
                  </a:lnTo>
                  <a:lnTo>
                    <a:pt x="18" y="6"/>
                  </a:lnTo>
                  <a:lnTo>
                    <a:pt x="36" y="0"/>
                  </a:lnTo>
                  <a:lnTo>
                    <a:pt x="78" y="138"/>
                  </a:lnTo>
                  <a:lnTo>
                    <a:pt x="96" y="162"/>
                  </a:lnTo>
                  <a:lnTo>
                    <a:pt x="102" y="162"/>
                  </a:lnTo>
                  <a:lnTo>
                    <a:pt x="102" y="168"/>
                  </a:lnTo>
                </a:path>
              </a:pathLst>
            </a:custGeom>
            <a:noFill/>
            <a:ln w="9525">
              <a:solidFill>
                <a:srgbClr val="000000"/>
              </a:solidFill>
              <a:prstDash val="solid"/>
              <a:round/>
              <a:headEnd/>
              <a:tailEnd/>
            </a:ln>
          </p:spPr>
          <p:txBody>
            <a:bodyPr/>
            <a:lstStyle/>
            <a:p>
              <a:endParaRPr lang="en-US"/>
            </a:p>
          </p:txBody>
        </p:sp>
        <p:sp>
          <p:nvSpPr>
            <p:cNvPr id="16463" name="Freeform 204"/>
            <p:cNvSpPr>
              <a:spLocks/>
            </p:cNvSpPr>
            <p:nvPr/>
          </p:nvSpPr>
          <p:spPr bwMode="auto">
            <a:xfrm>
              <a:off x="4125" y="1818"/>
              <a:ext cx="84" cy="186"/>
            </a:xfrm>
            <a:custGeom>
              <a:avLst/>
              <a:gdLst>
                <a:gd name="T0" fmla="*/ 72 w 84"/>
                <a:gd name="T1" fmla="*/ 24 h 186"/>
                <a:gd name="T2" fmla="*/ 60 w 84"/>
                <a:gd name="T3" fmla="*/ 54 h 186"/>
                <a:gd name="T4" fmla="*/ 78 w 84"/>
                <a:gd name="T5" fmla="*/ 60 h 186"/>
                <a:gd name="T6" fmla="*/ 84 w 84"/>
                <a:gd name="T7" fmla="*/ 108 h 186"/>
                <a:gd name="T8" fmla="*/ 78 w 84"/>
                <a:gd name="T9" fmla="*/ 90 h 186"/>
                <a:gd name="T10" fmla="*/ 78 w 84"/>
                <a:gd name="T11" fmla="*/ 114 h 186"/>
                <a:gd name="T12" fmla="*/ 54 w 84"/>
                <a:gd name="T13" fmla="*/ 180 h 186"/>
                <a:gd name="T14" fmla="*/ 48 w 84"/>
                <a:gd name="T15" fmla="*/ 186 h 186"/>
                <a:gd name="T16" fmla="*/ 48 w 84"/>
                <a:gd name="T17" fmla="*/ 168 h 186"/>
                <a:gd name="T18" fmla="*/ 6 w 84"/>
                <a:gd name="T19" fmla="*/ 156 h 186"/>
                <a:gd name="T20" fmla="*/ 0 w 84"/>
                <a:gd name="T21" fmla="*/ 138 h 186"/>
                <a:gd name="T22" fmla="*/ 6 w 84"/>
                <a:gd name="T23" fmla="*/ 126 h 186"/>
                <a:gd name="T24" fmla="*/ 36 w 84"/>
                <a:gd name="T25" fmla="*/ 90 h 186"/>
                <a:gd name="T26" fmla="*/ 6 w 84"/>
                <a:gd name="T27" fmla="*/ 60 h 186"/>
                <a:gd name="T28" fmla="*/ 0 w 84"/>
                <a:gd name="T29" fmla="*/ 30 h 186"/>
                <a:gd name="T30" fmla="*/ 18 w 84"/>
                <a:gd name="T31" fmla="*/ 0 h 186"/>
                <a:gd name="T32" fmla="*/ 72 w 84"/>
                <a:gd name="T33" fmla="*/ 24 h 1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186"/>
                <a:gd name="T53" fmla="*/ 84 w 84"/>
                <a:gd name="T54" fmla="*/ 186 h 18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186">
                  <a:moveTo>
                    <a:pt x="72" y="24"/>
                  </a:moveTo>
                  <a:lnTo>
                    <a:pt x="60" y="54"/>
                  </a:lnTo>
                  <a:lnTo>
                    <a:pt x="78" y="60"/>
                  </a:lnTo>
                  <a:lnTo>
                    <a:pt x="84" y="108"/>
                  </a:lnTo>
                  <a:lnTo>
                    <a:pt x="78" y="90"/>
                  </a:lnTo>
                  <a:lnTo>
                    <a:pt x="78" y="114"/>
                  </a:lnTo>
                  <a:lnTo>
                    <a:pt x="54" y="180"/>
                  </a:lnTo>
                  <a:lnTo>
                    <a:pt x="48" y="186"/>
                  </a:lnTo>
                  <a:lnTo>
                    <a:pt x="48" y="168"/>
                  </a:lnTo>
                  <a:lnTo>
                    <a:pt x="6" y="156"/>
                  </a:lnTo>
                  <a:lnTo>
                    <a:pt x="0" y="138"/>
                  </a:lnTo>
                  <a:lnTo>
                    <a:pt x="6" y="126"/>
                  </a:lnTo>
                  <a:lnTo>
                    <a:pt x="36" y="90"/>
                  </a:lnTo>
                  <a:lnTo>
                    <a:pt x="6" y="60"/>
                  </a:lnTo>
                  <a:lnTo>
                    <a:pt x="0" y="30"/>
                  </a:lnTo>
                  <a:lnTo>
                    <a:pt x="18" y="0"/>
                  </a:lnTo>
                  <a:lnTo>
                    <a:pt x="72" y="24"/>
                  </a:lnTo>
                  <a:close/>
                </a:path>
              </a:pathLst>
            </a:custGeom>
            <a:solidFill>
              <a:srgbClr val="FF4500"/>
            </a:solidFill>
            <a:ln w="9525">
              <a:solidFill>
                <a:srgbClr val="FF4500"/>
              </a:solidFill>
              <a:prstDash val="solid"/>
              <a:round/>
              <a:headEnd/>
              <a:tailEnd/>
            </a:ln>
          </p:spPr>
          <p:txBody>
            <a:bodyPr/>
            <a:lstStyle/>
            <a:p>
              <a:endParaRPr lang="en-US"/>
            </a:p>
          </p:txBody>
        </p:sp>
        <p:sp>
          <p:nvSpPr>
            <p:cNvPr id="16464" name="Freeform 205"/>
            <p:cNvSpPr>
              <a:spLocks/>
            </p:cNvSpPr>
            <p:nvPr/>
          </p:nvSpPr>
          <p:spPr bwMode="auto">
            <a:xfrm>
              <a:off x="4125" y="1818"/>
              <a:ext cx="84" cy="186"/>
            </a:xfrm>
            <a:custGeom>
              <a:avLst/>
              <a:gdLst>
                <a:gd name="T0" fmla="*/ 72 w 84"/>
                <a:gd name="T1" fmla="*/ 24 h 186"/>
                <a:gd name="T2" fmla="*/ 60 w 84"/>
                <a:gd name="T3" fmla="*/ 54 h 186"/>
                <a:gd name="T4" fmla="*/ 78 w 84"/>
                <a:gd name="T5" fmla="*/ 60 h 186"/>
                <a:gd name="T6" fmla="*/ 84 w 84"/>
                <a:gd name="T7" fmla="*/ 108 h 186"/>
                <a:gd name="T8" fmla="*/ 78 w 84"/>
                <a:gd name="T9" fmla="*/ 90 h 186"/>
                <a:gd name="T10" fmla="*/ 78 w 84"/>
                <a:gd name="T11" fmla="*/ 114 h 186"/>
                <a:gd name="T12" fmla="*/ 54 w 84"/>
                <a:gd name="T13" fmla="*/ 180 h 186"/>
                <a:gd name="T14" fmla="*/ 48 w 84"/>
                <a:gd name="T15" fmla="*/ 186 h 186"/>
                <a:gd name="T16" fmla="*/ 48 w 84"/>
                <a:gd name="T17" fmla="*/ 168 h 186"/>
                <a:gd name="T18" fmla="*/ 6 w 84"/>
                <a:gd name="T19" fmla="*/ 156 h 186"/>
                <a:gd name="T20" fmla="*/ 0 w 84"/>
                <a:gd name="T21" fmla="*/ 138 h 186"/>
                <a:gd name="T22" fmla="*/ 6 w 84"/>
                <a:gd name="T23" fmla="*/ 126 h 186"/>
                <a:gd name="T24" fmla="*/ 36 w 84"/>
                <a:gd name="T25" fmla="*/ 90 h 186"/>
                <a:gd name="T26" fmla="*/ 6 w 84"/>
                <a:gd name="T27" fmla="*/ 60 h 186"/>
                <a:gd name="T28" fmla="*/ 0 w 84"/>
                <a:gd name="T29" fmla="*/ 30 h 186"/>
                <a:gd name="T30" fmla="*/ 18 w 84"/>
                <a:gd name="T31" fmla="*/ 0 h 186"/>
                <a:gd name="T32" fmla="*/ 72 w 84"/>
                <a:gd name="T33" fmla="*/ 24 h 186"/>
                <a:gd name="T34" fmla="*/ 72 w 84"/>
                <a:gd name="T35" fmla="*/ 30 h 18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4"/>
                <a:gd name="T55" fmla="*/ 0 h 186"/>
                <a:gd name="T56" fmla="*/ 84 w 84"/>
                <a:gd name="T57" fmla="*/ 186 h 18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4" h="186">
                  <a:moveTo>
                    <a:pt x="72" y="24"/>
                  </a:moveTo>
                  <a:lnTo>
                    <a:pt x="60" y="54"/>
                  </a:lnTo>
                  <a:lnTo>
                    <a:pt x="78" y="60"/>
                  </a:lnTo>
                  <a:lnTo>
                    <a:pt x="84" y="108"/>
                  </a:lnTo>
                  <a:lnTo>
                    <a:pt x="78" y="90"/>
                  </a:lnTo>
                  <a:lnTo>
                    <a:pt x="78" y="114"/>
                  </a:lnTo>
                  <a:lnTo>
                    <a:pt x="54" y="180"/>
                  </a:lnTo>
                  <a:lnTo>
                    <a:pt x="48" y="186"/>
                  </a:lnTo>
                  <a:lnTo>
                    <a:pt x="48" y="168"/>
                  </a:lnTo>
                  <a:lnTo>
                    <a:pt x="6" y="156"/>
                  </a:lnTo>
                  <a:lnTo>
                    <a:pt x="0" y="138"/>
                  </a:lnTo>
                  <a:lnTo>
                    <a:pt x="6" y="126"/>
                  </a:lnTo>
                  <a:lnTo>
                    <a:pt x="36" y="90"/>
                  </a:lnTo>
                  <a:lnTo>
                    <a:pt x="6" y="60"/>
                  </a:lnTo>
                  <a:lnTo>
                    <a:pt x="0" y="30"/>
                  </a:lnTo>
                  <a:lnTo>
                    <a:pt x="18" y="0"/>
                  </a:lnTo>
                  <a:lnTo>
                    <a:pt x="72" y="24"/>
                  </a:lnTo>
                  <a:lnTo>
                    <a:pt x="72" y="30"/>
                  </a:lnTo>
                </a:path>
              </a:pathLst>
            </a:custGeom>
            <a:noFill/>
            <a:ln w="9525">
              <a:solidFill>
                <a:srgbClr val="000000"/>
              </a:solidFill>
              <a:prstDash val="solid"/>
              <a:round/>
              <a:headEnd/>
              <a:tailEnd/>
            </a:ln>
          </p:spPr>
          <p:txBody>
            <a:bodyPr/>
            <a:lstStyle/>
            <a:p>
              <a:endParaRPr lang="en-US"/>
            </a:p>
          </p:txBody>
        </p:sp>
        <p:sp>
          <p:nvSpPr>
            <p:cNvPr id="16465" name="Freeform 206"/>
            <p:cNvSpPr>
              <a:spLocks/>
            </p:cNvSpPr>
            <p:nvPr/>
          </p:nvSpPr>
          <p:spPr bwMode="auto">
            <a:xfrm>
              <a:off x="2049" y="2238"/>
              <a:ext cx="432" cy="444"/>
            </a:xfrm>
            <a:custGeom>
              <a:avLst/>
              <a:gdLst>
                <a:gd name="T0" fmla="*/ 426 w 432"/>
                <a:gd name="T1" fmla="*/ 78 h 444"/>
                <a:gd name="T2" fmla="*/ 396 w 432"/>
                <a:gd name="T3" fmla="*/ 426 h 444"/>
                <a:gd name="T4" fmla="*/ 162 w 432"/>
                <a:gd name="T5" fmla="*/ 408 h 444"/>
                <a:gd name="T6" fmla="*/ 168 w 432"/>
                <a:gd name="T7" fmla="*/ 420 h 444"/>
                <a:gd name="T8" fmla="*/ 60 w 432"/>
                <a:gd name="T9" fmla="*/ 408 h 444"/>
                <a:gd name="T10" fmla="*/ 54 w 432"/>
                <a:gd name="T11" fmla="*/ 444 h 444"/>
                <a:gd name="T12" fmla="*/ 0 w 432"/>
                <a:gd name="T13" fmla="*/ 438 h 444"/>
                <a:gd name="T14" fmla="*/ 12 w 432"/>
                <a:gd name="T15" fmla="*/ 354 h 444"/>
                <a:gd name="T16" fmla="*/ 60 w 432"/>
                <a:gd name="T17" fmla="*/ 0 h 444"/>
                <a:gd name="T18" fmla="*/ 432 w 432"/>
                <a:gd name="T19" fmla="*/ 36 h 444"/>
                <a:gd name="T20" fmla="*/ 426 w 432"/>
                <a:gd name="T21" fmla="*/ 78 h 4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32"/>
                <a:gd name="T34" fmla="*/ 0 h 444"/>
                <a:gd name="T35" fmla="*/ 432 w 432"/>
                <a:gd name="T36" fmla="*/ 444 h 44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32" h="444">
                  <a:moveTo>
                    <a:pt x="426" y="78"/>
                  </a:moveTo>
                  <a:lnTo>
                    <a:pt x="396" y="426"/>
                  </a:lnTo>
                  <a:lnTo>
                    <a:pt x="162" y="408"/>
                  </a:lnTo>
                  <a:lnTo>
                    <a:pt x="168" y="420"/>
                  </a:lnTo>
                  <a:lnTo>
                    <a:pt x="60" y="408"/>
                  </a:lnTo>
                  <a:lnTo>
                    <a:pt x="54" y="444"/>
                  </a:lnTo>
                  <a:lnTo>
                    <a:pt x="0" y="438"/>
                  </a:lnTo>
                  <a:lnTo>
                    <a:pt x="12" y="354"/>
                  </a:lnTo>
                  <a:lnTo>
                    <a:pt x="60" y="0"/>
                  </a:lnTo>
                  <a:lnTo>
                    <a:pt x="432" y="36"/>
                  </a:lnTo>
                  <a:lnTo>
                    <a:pt x="426" y="78"/>
                  </a:lnTo>
                  <a:close/>
                </a:path>
              </a:pathLst>
            </a:custGeom>
            <a:solidFill>
              <a:srgbClr val="FF4500"/>
            </a:solidFill>
            <a:ln w="9525">
              <a:solidFill>
                <a:srgbClr val="FF4500"/>
              </a:solidFill>
              <a:prstDash val="solid"/>
              <a:round/>
              <a:headEnd/>
              <a:tailEnd/>
            </a:ln>
          </p:spPr>
          <p:txBody>
            <a:bodyPr/>
            <a:lstStyle/>
            <a:p>
              <a:endParaRPr lang="en-US"/>
            </a:p>
          </p:txBody>
        </p:sp>
        <p:sp>
          <p:nvSpPr>
            <p:cNvPr id="16466" name="Freeform 207"/>
            <p:cNvSpPr>
              <a:spLocks/>
            </p:cNvSpPr>
            <p:nvPr/>
          </p:nvSpPr>
          <p:spPr bwMode="auto">
            <a:xfrm>
              <a:off x="2049" y="2238"/>
              <a:ext cx="432" cy="444"/>
            </a:xfrm>
            <a:custGeom>
              <a:avLst/>
              <a:gdLst>
                <a:gd name="T0" fmla="*/ 426 w 432"/>
                <a:gd name="T1" fmla="*/ 78 h 444"/>
                <a:gd name="T2" fmla="*/ 396 w 432"/>
                <a:gd name="T3" fmla="*/ 426 h 444"/>
                <a:gd name="T4" fmla="*/ 162 w 432"/>
                <a:gd name="T5" fmla="*/ 408 h 444"/>
                <a:gd name="T6" fmla="*/ 168 w 432"/>
                <a:gd name="T7" fmla="*/ 420 h 444"/>
                <a:gd name="T8" fmla="*/ 60 w 432"/>
                <a:gd name="T9" fmla="*/ 408 h 444"/>
                <a:gd name="T10" fmla="*/ 54 w 432"/>
                <a:gd name="T11" fmla="*/ 444 h 444"/>
                <a:gd name="T12" fmla="*/ 0 w 432"/>
                <a:gd name="T13" fmla="*/ 438 h 444"/>
                <a:gd name="T14" fmla="*/ 12 w 432"/>
                <a:gd name="T15" fmla="*/ 354 h 444"/>
                <a:gd name="T16" fmla="*/ 60 w 432"/>
                <a:gd name="T17" fmla="*/ 0 h 444"/>
                <a:gd name="T18" fmla="*/ 432 w 432"/>
                <a:gd name="T19" fmla="*/ 36 h 444"/>
                <a:gd name="T20" fmla="*/ 426 w 432"/>
                <a:gd name="T21" fmla="*/ 78 h 444"/>
                <a:gd name="T22" fmla="*/ 426 w 432"/>
                <a:gd name="T23" fmla="*/ 84 h 4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32"/>
                <a:gd name="T37" fmla="*/ 0 h 444"/>
                <a:gd name="T38" fmla="*/ 432 w 432"/>
                <a:gd name="T39" fmla="*/ 444 h 4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32" h="444">
                  <a:moveTo>
                    <a:pt x="426" y="78"/>
                  </a:moveTo>
                  <a:lnTo>
                    <a:pt x="396" y="426"/>
                  </a:lnTo>
                  <a:lnTo>
                    <a:pt x="162" y="408"/>
                  </a:lnTo>
                  <a:lnTo>
                    <a:pt x="168" y="420"/>
                  </a:lnTo>
                  <a:lnTo>
                    <a:pt x="60" y="408"/>
                  </a:lnTo>
                  <a:lnTo>
                    <a:pt x="54" y="444"/>
                  </a:lnTo>
                  <a:lnTo>
                    <a:pt x="0" y="438"/>
                  </a:lnTo>
                  <a:lnTo>
                    <a:pt x="12" y="354"/>
                  </a:lnTo>
                  <a:lnTo>
                    <a:pt x="60" y="0"/>
                  </a:lnTo>
                  <a:lnTo>
                    <a:pt x="432" y="36"/>
                  </a:lnTo>
                  <a:lnTo>
                    <a:pt x="426" y="78"/>
                  </a:lnTo>
                  <a:lnTo>
                    <a:pt x="426" y="84"/>
                  </a:lnTo>
                </a:path>
              </a:pathLst>
            </a:custGeom>
            <a:noFill/>
            <a:ln w="9525">
              <a:solidFill>
                <a:srgbClr val="000000"/>
              </a:solidFill>
              <a:prstDash val="solid"/>
              <a:round/>
              <a:headEnd/>
              <a:tailEnd/>
            </a:ln>
          </p:spPr>
          <p:txBody>
            <a:bodyPr/>
            <a:lstStyle/>
            <a:p>
              <a:endParaRPr lang="en-US"/>
            </a:p>
          </p:txBody>
        </p:sp>
        <p:sp>
          <p:nvSpPr>
            <p:cNvPr id="16467" name="Freeform 208"/>
            <p:cNvSpPr>
              <a:spLocks/>
            </p:cNvSpPr>
            <p:nvPr/>
          </p:nvSpPr>
          <p:spPr bwMode="auto">
            <a:xfrm>
              <a:off x="3843" y="1524"/>
              <a:ext cx="372" cy="324"/>
            </a:xfrm>
            <a:custGeom>
              <a:avLst/>
              <a:gdLst>
                <a:gd name="T0" fmla="*/ 360 w 372"/>
                <a:gd name="T1" fmla="*/ 168 h 324"/>
                <a:gd name="T2" fmla="*/ 360 w 372"/>
                <a:gd name="T3" fmla="*/ 222 h 324"/>
                <a:gd name="T4" fmla="*/ 372 w 372"/>
                <a:gd name="T5" fmla="*/ 288 h 324"/>
                <a:gd name="T6" fmla="*/ 366 w 372"/>
                <a:gd name="T7" fmla="*/ 306 h 324"/>
                <a:gd name="T8" fmla="*/ 360 w 372"/>
                <a:gd name="T9" fmla="*/ 324 h 324"/>
                <a:gd name="T10" fmla="*/ 354 w 372"/>
                <a:gd name="T11" fmla="*/ 318 h 324"/>
                <a:gd name="T12" fmla="*/ 300 w 372"/>
                <a:gd name="T13" fmla="*/ 294 h 324"/>
                <a:gd name="T14" fmla="*/ 282 w 372"/>
                <a:gd name="T15" fmla="*/ 282 h 324"/>
                <a:gd name="T16" fmla="*/ 252 w 372"/>
                <a:gd name="T17" fmla="*/ 252 h 324"/>
                <a:gd name="T18" fmla="*/ 6 w 372"/>
                <a:gd name="T19" fmla="*/ 300 h 324"/>
                <a:gd name="T20" fmla="*/ 0 w 372"/>
                <a:gd name="T21" fmla="*/ 282 h 324"/>
                <a:gd name="T22" fmla="*/ 42 w 372"/>
                <a:gd name="T23" fmla="*/ 234 h 324"/>
                <a:gd name="T24" fmla="*/ 30 w 372"/>
                <a:gd name="T25" fmla="*/ 192 h 324"/>
                <a:gd name="T26" fmla="*/ 78 w 372"/>
                <a:gd name="T27" fmla="*/ 180 h 324"/>
                <a:gd name="T28" fmla="*/ 114 w 372"/>
                <a:gd name="T29" fmla="*/ 180 h 324"/>
                <a:gd name="T30" fmla="*/ 156 w 372"/>
                <a:gd name="T31" fmla="*/ 168 h 324"/>
                <a:gd name="T32" fmla="*/ 180 w 372"/>
                <a:gd name="T33" fmla="*/ 144 h 324"/>
                <a:gd name="T34" fmla="*/ 174 w 372"/>
                <a:gd name="T35" fmla="*/ 120 h 324"/>
                <a:gd name="T36" fmla="*/ 174 w 372"/>
                <a:gd name="T37" fmla="*/ 108 h 324"/>
                <a:gd name="T38" fmla="*/ 168 w 372"/>
                <a:gd name="T39" fmla="*/ 114 h 324"/>
                <a:gd name="T40" fmla="*/ 162 w 372"/>
                <a:gd name="T41" fmla="*/ 102 h 324"/>
                <a:gd name="T42" fmla="*/ 210 w 372"/>
                <a:gd name="T43" fmla="*/ 36 h 324"/>
                <a:gd name="T44" fmla="*/ 234 w 372"/>
                <a:gd name="T45" fmla="*/ 12 h 324"/>
                <a:gd name="T46" fmla="*/ 312 w 372"/>
                <a:gd name="T47" fmla="*/ 0 h 324"/>
                <a:gd name="T48" fmla="*/ 324 w 372"/>
                <a:gd name="T49" fmla="*/ 72 h 324"/>
                <a:gd name="T50" fmla="*/ 336 w 372"/>
                <a:gd name="T51" fmla="*/ 108 h 324"/>
                <a:gd name="T52" fmla="*/ 342 w 372"/>
                <a:gd name="T53" fmla="*/ 108 h 324"/>
                <a:gd name="T54" fmla="*/ 354 w 372"/>
                <a:gd name="T55" fmla="*/ 162 h 324"/>
                <a:gd name="T56" fmla="*/ 360 w 372"/>
                <a:gd name="T57" fmla="*/ 168 h 32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2"/>
                <a:gd name="T88" fmla="*/ 0 h 324"/>
                <a:gd name="T89" fmla="*/ 372 w 372"/>
                <a:gd name="T90" fmla="*/ 324 h 32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2" h="324">
                  <a:moveTo>
                    <a:pt x="360" y="168"/>
                  </a:moveTo>
                  <a:lnTo>
                    <a:pt x="360" y="222"/>
                  </a:lnTo>
                  <a:lnTo>
                    <a:pt x="372" y="288"/>
                  </a:lnTo>
                  <a:lnTo>
                    <a:pt x="366" y="306"/>
                  </a:lnTo>
                  <a:lnTo>
                    <a:pt x="360" y="324"/>
                  </a:lnTo>
                  <a:lnTo>
                    <a:pt x="354" y="318"/>
                  </a:lnTo>
                  <a:lnTo>
                    <a:pt x="300" y="294"/>
                  </a:lnTo>
                  <a:lnTo>
                    <a:pt x="282" y="282"/>
                  </a:lnTo>
                  <a:lnTo>
                    <a:pt x="252" y="252"/>
                  </a:lnTo>
                  <a:lnTo>
                    <a:pt x="6" y="300"/>
                  </a:lnTo>
                  <a:lnTo>
                    <a:pt x="0" y="282"/>
                  </a:lnTo>
                  <a:lnTo>
                    <a:pt x="42" y="234"/>
                  </a:lnTo>
                  <a:lnTo>
                    <a:pt x="30" y="192"/>
                  </a:lnTo>
                  <a:lnTo>
                    <a:pt x="78" y="180"/>
                  </a:lnTo>
                  <a:lnTo>
                    <a:pt x="114" y="180"/>
                  </a:lnTo>
                  <a:lnTo>
                    <a:pt x="156" y="168"/>
                  </a:lnTo>
                  <a:lnTo>
                    <a:pt x="180" y="144"/>
                  </a:lnTo>
                  <a:lnTo>
                    <a:pt x="174" y="120"/>
                  </a:lnTo>
                  <a:lnTo>
                    <a:pt x="174" y="108"/>
                  </a:lnTo>
                  <a:lnTo>
                    <a:pt x="168" y="114"/>
                  </a:lnTo>
                  <a:lnTo>
                    <a:pt x="162" y="102"/>
                  </a:lnTo>
                  <a:lnTo>
                    <a:pt x="210" y="36"/>
                  </a:lnTo>
                  <a:lnTo>
                    <a:pt x="234" y="12"/>
                  </a:lnTo>
                  <a:lnTo>
                    <a:pt x="312" y="0"/>
                  </a:lnTo>
                  <a:lnTo>
                    <a:pt x="324" y="72"/>
                  </a:lnTo>
                  <a:lnTo>
                    <a:pt x="336" y="108"/>
                  </a:lnTo>
                  <a:lnTo>
                    <a:pt x="342" y="108"/>
                  </a:lnTo>
                  <a:lnTo>
                    <a:pt x="354" y="162"/>
                  </a:lnTo>
                  <a:lnTo>
                    <a:pt x="360" y="168"/>
                  </a:lnTo>
                  <a:close/>
                </a:path>
              </a:pathLst>
            </a:custGeom>
            <a:solidFill>
              <a:srgbClr val="FF4500"/>
            </a:solidFill>
            <a:ln w="9525">
              <a:solidFill>
                <a:srgbClr val="FF4500"/>
              </a:solidFill>
              <a:prstDash val="solid"/>
              <a:round/>
              <a:headEnd/>
              <a:tailEnd/>
            </a:ln>
          </p:spPr>
          <p:txBody>
            <a:bodyPr/>
            <a:lstStyle/>
            <a:p>
              <a:endParaRPr lang="en-US"/>
            </a:p>
          </p:txBody>
        </p:sp>
        <p:sp>
          <p:nvSpPr>
            <p:cNvPr id="16468" name="Freeform 209"/>
            <p:cNvSpPr>
              <a:spLocks/>
            </p:cNvSpPr>
            <p:nvPr/>
          </p:nvSpPr>
          <p:spPr bwMode="auto">
            <a:xfrm>
              <a:off x="3843" y="1524"/>
              <a:ext cx="372" cy="324"/>
            </a:xfrm>
            <a:custGeom>
              <a:avLst/>
              <a:gdLst>
                <a:gd name="T0" fmla="*/ 360 w 372"/>
                <a:gd name="T1" fmla="*/ 168 h 324"/>
                <a:gd name="T2" fmla="*/ 360 w 372"/>
                <a:gd name="T3" fmla="*/ 222 h 324"/>
                <a:gd name="T4" fmla="*/ 372 w 372"/>
                <a:gd name="T5" fmla="*/ 288 h 324"/>
                <a:gd name="T6" fmla="*/ 366 w 372"/>
                <a:gd name="T7" fmla="*/ 306 h 324"/>
                <a:gd name="T8" fmla="*/ 360 w 372"/>
                <a:gd name="T9" fmla="*/ 324 h 324"/>
                <a:gd name="T10" fmla="*/ 354 w 372"/>
                <a:gd name="T11" fmla="*/ 318 h 324"/>
                <a:gd name="T12" fmla="*/ 300 w 372"/>
                <a:gd name="T13" fmla="*/ 294 h 324"/>
                <a:gd name="T14" fmla="*/ 282 w 372"/>
                <a:gd name="T15" fmla="*/ 282 h 324"/>
                <a:gd name="T16" fmla="*/ 252 w 372"/>
                <a:gd name="T17" fmla="*/ 252 h 324"/>
                <a:gd name="T18" fmla="*/ 6 w 372"/>
                <a:gd name="T19" fmla="*/ 300 h 324"/>
                <a:gd name="T20" fmla="*/ 0 w 372"/>
                <a:gd name="T21" fmla="*/ 282 h 324"/>
                <a:gd name="T22" fmla="*/ 42 w 372"/>
                <a:gd name="T23" fmla="*/ 234 h 324"/>
                <a:gd name="T24" fmla="*/ 30 w 372"/>
                <a:gd name="T25" fmla="*/ 192 h 324"/>
                <a:gd name="T26" fmla="*/ 78 w 372"/>
                <a:gd name="T27" fmla="*/ 180 h 324"/>
                <a:gd name="T28" fmla="*/ 114 w 372"/>
                <a:gd name="T29" fmla="*/ 180 h 324"/>
                <a:gd name="T30" fmla="*/ 156 w 372"/>
                <a:gd name="T31" fmla="*/ 168 h 324"/>
                <a:gd name="T32" fmla="*/ 180 w 372"/>
                <a:gd name="T33" fmla="*/ 144 h 324"/>
                <a:gd name="T34" fmla="*/ 174 w 372"/>
                <a:gd name="T35" fmla="*/ 120 h 324"/>
                <a:gd name="T36" fmla="*/ 174 w 372"/>
                <a:gd name="T37" fmla="*/ 108 h 324"/>
                <a:gd name="T38" fmla="*/ 168 w 372"/>
                <a:gd name="T39" fmla="*/ 114 h 324"/>
                <a:gd name="T40" fmla="*/ 162 w 372"/>
                <a:gd name="T41" fmla="*/ 102 h 324"/>
                <a:gd name="T42" fmla="*/ 210 w 372"/>
                <a:gd name="T43" fmla="*/ 36 h 324"/>
                <a:gd name="T44" fmla="*/ 234 w 372"/>
                <a:gd name="T45" fmla="*/ 12 h 324"/>
                <a:gd name="T46" fmla="*/ 312 w 372"/>
                <a:gd name="T47" fmla="*/ 0 h 324"/>
                <a:gd name="T48" fmla="*/ 324 w 372"/>
                <a:gd name="T49" fmla="*/ 72 h 324"/>
                <a:gd name="T50" fmla="*/ 336 w 372"/>
                <a:gd name="T51" fmla="*/ 108 h 324"/>
                <a:gd name="T52" fmla="*/ 342 w 372"/>
                <a:gd name="T53" fmla="*/ 108 h 324"/>
                <a:gd name="T54" fmla="*/ 354 w 372"/>
                <a:gd name="T55" fmla="*/ 162 h 324"/>
                <a:gd name="T56" fmla="*/ 360 w 372"/>
                <a:gd name="T57" fmla="*/ 168 h 324"/>
                <a:gd name="T58" fmla="*/ 360 w 372"/>
                <a:gd name="T59" fmla="*/ 174 h 32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2"/>
                <a:gd name="T91" fmla="*/ 0 h 324"/>
                <a:gd name="T92" fmla="*/ 372 w 372"/>
                <a:gd name="T93" fmla="*/ 324 h 32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2" h="324">
                  <a:moveTo>
                    <a:pt x="360" y="168"/>
                  </a:moveTo>
                  <a:lnTo>
                    <a:pt x="360" y="222"/>
                  </a:lnTo>
                  <a:lnTo>
                    <a:pt x="372" y="288"/>
                  </a:lnTo>
                  <a:lnTo>
                    <a:pt x="366" y="306"/>
                  </a:lnTo>
                  <a:lnTo>
                    <a:pt x="360" y="324"/>
                  </a:lnTo>
                  <a:lnTo>
                    <a:pt x="354" y="318"/>
                  </a:lnTo>
                  <a:lnTo>
                    <a:pt x="300" y="294"/>
                  </a:lnTo>
                  <a:lnTo>
                    <a:pt x="282" y="282"/>
                  </a:lnTo>
                  <a:lnTo>
                    <a:pt x="252" y="252"/>
                  </a:lnTo>
                  <a:lnTo>
                    <a:pt x="6" y="300"/>
                  </a:lnTo>
                  <a:lnTo>
                    <a:pt x="0" y="282"/>
                  </a:lnTo>
                  <a:lnTo>
                    <a:pt x="42" y="234"/>
                  </a:lnTo>
                  <a:lnTo>
                    <a:pt x="30" y="192"/>
                  </a:lnTo>
                  <a:lnTo>
                    <a:pt x="78" y="180"/>
                  </a:lnTo>
                  <a:lnTo>
                    <a:pt x="114" y="180"/>
                  </a:lnTo>
                  <a:lnTo>
                    <a:pt x="156" y="168"/>
                  </a:lnTo>
                  <a:lnTo>
                    <a:pt x="180" y="144"/>
                  </a:lnTo>
                  <a:lnTo>
                    <a:pt x="174" y="120"/>
                  </a:lnTo>
                  <a:lnTo>
                    <a:pt x="174" y="108"/>
                  </a:lnTo>
                  <a:lnTo>
                    <a:pt x="168" y="114"/>
                  </a:lnTo>
                  <a:lnTo>
                    <a:pt x="162" y="102"/>
                  </a:lnTo>
                  <a:lnTo>
                    <a:pt x="210" y="36"/>
                  </a:lnTo>
                  <a:lnTo>
                    <a:pt x="234" y="12"/>
                  </a:lnTo>
                  <a:lnTo>
                    <a:pt x="312" y="0"/>
                  </a:lnTo>
                  <a:lnTo>
                    <a:pt x="324" y="72"/>
                  </a:lnTo>
                  <a:lnTo>
                    <a:pt x="336" y="108"/>
                  </a:lnTo>
                  <a:lnTo>
                    <a:pt x="342" y="108"/>
                  </a:lnTo>
                  <a:lnTo>
                    <a:pt x="354" y="162"/>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16469" name="Freeform 210"/>
            <p:cNvSpPr>
              <a:spLocks/>
            </p:cNvSpPr>
            <p:nvPr/>
          </p:nvSpPr>
          <p:spPr bwMode="auto">
            <a:xfrm>
              <a:off x="4155" y="2196"/>
              <a:ext cx="36" cy="54"/>
            </a:xfrm>
            <a:custGeom>
              <a:avLst/>
              <a:gdLst>
                <a:gd name="T0" fmla="*/ 0 w 36"/>
                <a:gd name="T1" fmla="*/ 0 h 54"/>
                <a:gd name="T2" fmla="*/ 36 w 36"/>
                <a:gd name="T3" fmla="*/ 54 h 54"/>
                <a:gd name="T4" fmla="*/ 0 w 36"/>
                <a:gd name="T5" fmla="*/ 0 h 54"/>
                <a:gd name="T6" fmla="*/ 0 w 36"/>
                <a:gd name="T7" fmla="*/ 6 h 54"/>
                <a:gd name="T8" fmla="*/ 0 60000 65536"/>
                <a:gd name="T9" fmla="*/ 0 60000 65536"/>
                <a:gd name="T10" fmla="*/ 0 60000 65536"/>
                <a:gd name="T11" fmla="*/ 0 60000 65536"/>
                <a:gd name="T12" fmla="*/ 0 w 36"/>
                <a:gd name="T13" fmla="*/ 0 h 54"/>
                <a:gd name="T14" fmla="*/ 36 w 36"/>
                <a:gd name="T15" fmla="*/ 54 h 54"/>
              </a:gdLst>
              <a:ahLst/>
              <a:cxnLst>
                <a:cxn ang="T8">
                  <a:pos x="T0" y="T1"/>
                </a:cxn>
                <a:cxn ang="T9">
                  <a:pos x="T2" y="T3"/>
                </a:cxn>
                <a:cxn ang="T10">
                  <a:pos x="T4" y="T5"/>
                </a:cxn>
                <a:cxn ang="T11">
                  <a:pos x="T6" y="T7"/>
                </a:cxn>
              </a:cxnLst>
              <a:rect l="T12" t="T13" r="T14" b="T15"/>
              <a:pathLst>
                <a:path w="36" h="54">
                  <a:moveTo>
                    <a:pt x="0" y="0"/>
                  </a:moveTo>
                  <a:lnTo>
                    <a:pt x="36" y="54"/>
                  </a:lnTo>
                  <a:lnTo>
                    <a:pt x="0" y="0"/>
                  </a:lnTo>
                  <a:lnTo>
                    <a:pt x="0" y="6"/>
                  </a:lnTo>
                </a:path>
              </a:pathLst>
            </a:custGeom>
            <a:noFill/>
            <a:ln w="9525">
              <a:solidFill>
                <a:srgbClr val="000000"/>
              </a:solidFill>
              <a:prstDash val="solid"/>
              <a:round/>
              <a:headEnd/>
              <a:tailEnd/>
            </a:ln>
          </p:spPr>
          <p:txBody>
            <a:bodyPr/>
            <a:lstStyle/>
            <a:p>
              <a:endParaRPr lang="en-US"/>
            </a:p>
          </p:txBody>
        </p:sp>
        <p:sp>
          <p:nvSpPr>
            <p:cNvPr id="16470" name="Freeform 211"/>
            <p:cNvSpPr>
              <a:spLocks/>
            </p:cNvSpPr>
            <p:nvPr/>
          </p:nvSpPr>
          <p:spPr bwMode="auto">
            <a:xfrm>
              <a:off x="3651" y="2202"/>
              <a:ext cx="528" cy="234"/>
            </a:xfrm>
            <a:custGeom>
              <a:avLst/>
              <a:gdLst>
                <a:gd name="T0" fmla="*/ 528 w 528"/>
                <a:gd name="T1" fmla="*/ 66 h 234"/>
                <a:gd name="T2" fmla="*/ 510 w 528"/>
                <a:gd name="T3" fmla="*/ 90 h 234"/>
                <a:gd name="T4" fmla="*/ 486 w 528"/>
                <a:gd name="T5" fmla="*/ 96 h 234"/>
                <a:gd name="T6" fmla="*/ 486 w 528"/>
                <a:gd name="T7" fmla="*/ 78 h 234"/>
                <a:gd name="T8" fmla="*/ 474 w 528"/>
                <a:gd name="T9" fmla="*/ 84 h 234"/>
                <a:gd name="T10" fmla="*/ 480 w 528"/>
                <a:gd name="T11" fmla="*/ 96 h 234"/>
                <a:gd name="T12" fmla="*/ 450 w 528"/>
                <a:gd name="T13" fmla="*/ 90 h 234"/>
                <a:gd name="T14" fmla="*/ 486 w 528"/>
                <a:gd name="T15" fmla="*/ 102 h 234"/>
                <a:gd name="T16" fmla="*/ 474 w 528"/>
                <a:gd name="T17" fmla="*/ 126 h 234"/>
                <a:gd name="T18" fmla="*/ 456 w 528"/>
                <a:gd name="T19" fmla="*/ 126 h 234"/>
                <a:gd name="T20" fmla="*/ 474 w 528"/>
                <a:gd name="T21" fmla="*/ 132 h 234"/>
                <a:gd name="T22" fmla="*/ 492 w 528"/>
                <a:gd name="T23" fmla="*/ 120 h 234"/>
                <a:gd name="T24" fmla="*/ 504 w 528"/>
                <a:gd name="T25" fmla="*/ 126 h 234"/>
                <a:gd name="T26" fmla="*/ 492 w 528"/>
                <a:gd name="T27" fmla="*/ 144 h 234"/>
                <a:gd name="T28" fmla="*/ 486 w 528"/>
                <a:gd name="T29" fmla="*/ 138 h 234"/>
                <a:gd name="T30" fmla="*/ 462 w 528"/>
                <a:gd name="T31" fmla="*/ 156 h 234"/>
                <a:gd name="T32" fmla="*/ 456 w 528"/>
                <a:gd name="T33" fmla="*/ 150 h 234"/>
                <a:gd name="T34" fmla="*/ 450 w 528"/>
                <a:gd name="T35" fmla="*/ 168 h 234"/>
                <a:gd name="T36" fmla="*/ 438 w 528"/>
                <a:gd name="T37" fmla="*/ 150 h 234"/>
                <a:gd name="T38" fmla="*/ 444 w 528"/>
                <a:gd name="T39" fmla="*/ 168 h 234"/>
                <a:gd name="T40" fmla="*/ 426 w 528"/>
                <a:gd name="T41" fmla="*/ 192 h 234"/>
                <a:gd name="T42" fmla="*/ 420 w 528"/>
                <a:gd name="T43" fmla="*/ 222 h 234"/>
                <a:gd name="T44" fmla="*/ 414 w 528"/>
                <a:gd name="T45" fmla="*/ 210 h 234"/>
                <a:gd name="T46" fmla="*/ 414 w 528"/>
                <a:gd name="T47" fmla="*/ 228 h 234"/>
                <a:gd name="T48" fmla="*/ 378 w 528"/>
                <a:gd name="T49" fmla="*/ 234 h 234"/>
                <a:gd name="T50" fmla="*/ 372 w 528"/>
                <a:gd name="T51" fmla="*/ 228 h 234"/>
                <a:gd name="T52" fmla="*/ 294 w 528"/>
                <a:gd name="T53" fmla="*/ 174 h 234"/>
                <a:gd name="T54" fmla="*/ 228 w 528"/>
                <a:gd name="T55" fmla="*/ 186 h 234"/>
                <a:gd name="T56" fmla="*/ 210 w 528"/>
                <a:gd name="T57" fmla="*/ 162 h 234"/>
                <a:gd name="T58" fmla="*/ 120 w 528"/>
                <a:gd name="T59" fmla="*/ 168 h 234"/>
                <a:gd name="T60" fmla="*/ 78 w 528"/>
                <a:gd name="T61" fmla="*/ 192 h 234"/>
                <a:gd name="T62" fmla="*/ 0 w 528"/>
                <a:gd name="T63" fmla="*/ 204 h 234"/>
                <a:gd name="T64" fmla="*/ 0 w 528"/>
                <a:gd name="T65" fmla="*/ 186 h 234"/>
                <a:gd name="T66" fmla="*/ 18 w 528"/>
                <a:gd name="T67" fmla="*/ 180 h 234"/>
                <a:gd name="T68" fmla="*/ 30 w 528"/>
                <a:gd name="T69" fmla="*/ 156 h 234"/>
                <a:gd name="T70" fmla="*/ 78 w 528"/>
                <a:gd name="T71" fmla="*/ 132 h 234"/>
                <a:gd name="T72" fmla="*/ 96 w 528"/>
                <a:gd name="T73" fmla="*/ 108 h 234"/>
                <a:gd name="T74" fmla="*/ 102 w 528"/>
                <a:gd name="T75" fmla="*/ 114 h 234"/>
                <a:gd name="T76" fmla="*/ 132 w 528"/>
                <a:gd name="T77" fmla="*/ 96 h 234"/>
                <a:gd name="T78" fmla="*/ 150 w 528"/>
                <a:gd name="T79" fmla="*/ 78 h 234"/>
                <a:gd name="T80" fmla="*/ 150 w 528"/>
                <a:gd name="T81" fmla="*/ 54 h 234"/>
                <a:gd name="T82" fmla="*/ 498 w 528"/>
                <a:gd name="T83" fmla="*/ 0 h 234"/>
                <a:gd name="T84" fmla="*/ 516 w 528"/>
                <a:gd name="T85" fmla="*/ 30 h 234"/>
                <a:gd name="T86" fmla="*/ 504 w 528"/>
                <a:gd name="T87" fmla="*/ 18 h 234"/>
                <a:gd name="T88" fmla="*/ 510 w 528"/>
                <a:gd name="T89" fmla="*/ 24 h 234"/>
                <a:gd name="T90" fmla="*/ 492 w 528"/>
                <a:gd name="T91" fmla="*/ 18 h 234"/>
                <a:gd name="T92" fmla="*/ 498 w 528"/>
                <a:gd name="T93" fmla="*/ 30 h 234"/>
                <a:gd name="T94" fmla="*/ 486 w 528"/>
                <a:gd name="T95" fmla="*/ 30 h 234"/>
                <a:gd name="T96" fmla="*/ 492 w 528"/>
                <a:gd name="T97" fmla="*/ 36 h 234"/>
                <a:gd name="T98" fmla="*/ 480 w 528"/>
                <a:gd name="T99" fmla="*/ 30 h 234"/>
                <a:gd name="T100" fmla="*/ 480 w 528"/>
                <a:gd name="T101" fmla="*/ 42 h 234"/>
                <a:gd name="T102" fmla="*/ 468 w 528"/>
                <a:gd name="T103" fmla="*/ 48 h 234"/>
                <a:gd name="T104" fmla="*/ 456 w 528"/>
                <a:gd name="T105" fmla="*/ 24 h 234"/>
                <a:gd name="T106" fmla="*/ 462 w 528"/>
                <a:gd name="T107" fmla="*/ 54 h 234"/>
                <a:gd name="T108" fmla="*/ 504 w 528"/>
                <a:gd name="T109" fmla="*/ 42 h 234"/>
                <a:gd name="T110" fmla="*/ 504 w 528"/>
                <a:gd name="T111" fmla="*/ 66 h 234"/>
                <a:gd name="T112" fmla="*/ 510 w 528"/>
                <a:gd name="T113" fmla="*/ 66 h 234"/>
                <a:gd name="T114" fmla="*/ 516 w 528"/>
                <a:gd name="T115" fmla="*/ 42 h 234"/>
                <a:gd name="T116" fmla="*/ 528 w 528"/>
                <a:gd name="T117" fmla="*/ 66 h 23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28"/>
                <a:gd name="T178" fmla="*/ 0 h 234"/>
                <a:gd name="T179" fmla="*/ 528 w 528"/>
                <a:gd name="T180" fmla="*/ 234 h 23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28" h="234">
                  <a:moveTo>
                    <a:pt x="528" y="66"/>
                  </a:moveTo>
                  <a:lnTo>
                    <a:pt x="510" y="90"/>
                  </a:lnTo>
                  <a:lnTo>
                    <a:pt x="486" y="96"/>
                  </a:lnTo>
                  <a:lnTo>
                    <a:pt x="486" y="78"/>
                  </a:lnTo>
                  <a:lnTo>
                    <a:pt x="474" y="84"/>
                  </a:lnTo>
                  <a:lnTo>
                    <a:pt x="480" y="96"/>
                  </a:lnTo>
                  <a:lnTo>
                    <a:pt x="450" y="90"/>
                  </a:lnTo>
                  <a:lnTo>
                    <a:pt x="486" y="102"/>
                  </a:lnTo>
                  <a:lnTo>
                    <a:pt x="474" y="126"/>
                  </a:lnTo>
                  <a:lnTo>
                    <a:pt x="456" y="126"/>
                  </a:lnTo>
                  <a:lnTo>
                    <a:pt x="474" y="132"/>
                  </a:lnTo>
                  <a:lnTo>
                    <a:pt x="492" y="120"/>
                  </a:lnTo>
                  <a:lnTo>
                    <a:pt x="504" y="126"/>
                  </a:lnTo>
                  <a:lnTo>
                    <a:pt x="492" y="144"/>
                  </a:lnTo>
                  <a:lnTo>
                    <a:pt x="486" y="138"/>
                  </a:lnTo>
                  <a:lnTo>
                    <a:pt x="462" y="156"/>
                  </a:lnTo>
                  <a:lnTo>
                    <a:pt x="456" y="150"/>
                  </a:lnTo>
                  <a:lnTo>
                    <a:pt x="450" y="168"/>
                  </a:lnTo>
                  <a:lnTo>
                    <a:pt x="438" y="150"/>
                  </a:lnTo>
                  <a:lnTo>
                    <a:pt x="444" y="168"/>
                  </a:lnTo>
                  <a:lnTo>
                    <a:pt x="426" y="192"/>
                  </a:lnTo>
                  <a:lnTo>
                    <a:pt x="420" y="222"/>
                  </a:lnTo>
                  <a:lnTo>
                    <a:pt x="414" y="210"/>
                  </a:lnTo>
                  <a:lnTo>
                    <a:pt x="414" y="228"/>
                  </a:lnTo>
                  <a:lnTo>
                    <a:pt x="378" y="234"/>
                  </a:lnTo>
                  <a:lnTo>
                    <a:pt x="372" y="228"/>
                  </a:lnTo>
                  <a:lnTo>
                    <a:pt x="294" y="174"/>
                  </a:lnTo>
                  <a:lnTo>
                    <a:pt x="228" y="186"/>
                  </a:lnTo>
                  <a:lnTo>
                    <a:pt x="210" y="162"/>
                  </a:lnTo>
                  <a:lnTo>
                    <a:pt x="120" y="168"/>
                  </a:lnTo>
                  <a:lnTo>
                    <a:pt x="78" y="192"/>
                  </a:lnTo>
                  <a:lnTo>
                    <a:pt x="0" y="204"/>
                  </a:lnTo>
                  <a:lnTo>
                    <a:pt x="0" y="186"/>
                  </a:lnTo>
                  <a:lnTo>
                    <a:pt x="18" y="180"/>
                  </a:lnTo>
                  <a:lnTo>
                    <a:pt x="30" y="156"/>
                  </a:lnTo>
                  <a:lnTo>
                    <a:pt x="78" y="132"/>
                  </a:lnTo>
                  <a:lnTo>
                    <a:pt x="96" y="108"/>
                  </a:lnTo>
                  <a:lnTo>
                    <a:pt x="102" y="114"/>
                  </a:lnTo>
                  <a:lnTo>
                    <a:pt x="132" y="96"/>
                  </a:lnTo>
                  <a:lnTo>
                    <a:pt x="150" y="78"/>
                  </a:lnTo>
                  <a:lnTo>
                    <a:pt x="150" y="54"/>
                  </a:lnTo>
                  <a:lnTo>
                    <a:pt x="498" y="0"/>
                  </a:lnTo>
                  <a:lnTo>
                    <a:pt x="516" y="30"/>
                  </a:lnTo>
                  <a:lnTo>
                    <a:pt x="504" y="18"/>
                  </a:lnTo>
                  <a:lnTo>
                    <a:pt x="510" y="24"/>
                  </a:lnTo>
                  <a:lnTo>
                    <a:pt x="492" y="18"/>
                  </a:lnTo>
                  <a:lnTo>
                    <a:pt x="498" y="30"/>
                  </a:lnTo>
                  <a:lnTo>
                    <a:pt x="486" y="30"/>
                  </a:lnTo>
                  <a:lnTo>
                    <a:pt x="492" y="36"/>
                  </a:lnTo>
                  <a:lnTo>
                    <a:pt x="480" y="30"/>
                  </a:lnTo>
                  <a:lnTo>
                    <a:pt x="480" y="42"/>
                  </a:lnTo>
                  <a:lnTo>
                    <a:pt x="468" y="48"/>
                  </a:lnTo>
                  <a:lnTo>
                    <a:pt x="456" y="24"/>
                  </a:lnTo>
                  <a:lnTo>
                    <a:pt x="462" y="54"/>
                  </a:lnTo>
                  <a:lnTo>
                    <a:pt x="504" y="42"/>
                  </a:lnTo>
                  <a:lnTo>
                    <a:pt x="504" y="66"/>
                  </a:lnTo>
                  <a:lnTo>
                    <a:pt x="510" y="66"/>
                  </a:lnTo>
                  <a:lnTo>
                    <a:pt x="516" y="42"/>
                  </a:lnTo>
                  <a:lnTo>
                    <a:pt x="528" y="66"/>
                  </a:lnTo>
                  <a:close/>
                </a:path>
              </a:pathLst>
            </a:custGeom>
            <a:solidFill>
              <a:srgbClr val="B22222"/>
            </a:solidFill>
            <a:ln w="9525">
              <a:solidFill>
                <a:srgbClr val="B22222"/>
              </a:solidFill>
              <a:prstDash val="solid"/>
              <a:round/>
              <a:headEnd/>
              <a:tailEnd/>
            </a:ln>
          </p:spPr>
          <p:txBody>
            <a:bodyPr/>
            <a:lstStyle/>
            <a:p>
              <a:endParaRPr lang="en-US"/>
            </a:p>
          </p:txBody>
        </p:sp>
        <p:sp>
          <p:nvSpPr>
            <p:cNvPr id="16471" name="Freeform 212"/>
            <p:cNvSpPr>
              <a:spLocks/>
            </p:cNvSpPr>
            <p:nvPr/>
          </p:nvSpPr>
          <p:spPr bwMode="auto">
            <a:xfrm>
              <a:off x="3651" y="2202"/>
              <a:ext cx="528" cy="234"/>
            </a:xfrm>
            <a:custGeom>
              <a:avLst/>
              <a:gdLst>
                <a:gd name="T0" fmla="*/ 528 w 528"/>
                <a:gd name="T1" fmla="*/ 66 h 234"/>
                <a:gd name="T2" fmla="*/ 510 w 528"/>
                <a:gd name="T3" fmla="*/ 90 h 234"/>
                <a:gd name="T4" fmla="*/ 486 w 528"/>
                <a:gd name="T5" fmla="*/ 96 h 234"/>
                <a:gd name="T6" fmla="*/ 486 w 528"/>
                <a:gd name="T7" fmla="*/ 78 h 234"/>
                <a:gd name="T8" fmla="*/ 474 w 528"/>
                <a:gd name="T9" fmla="*/ 84 h 234"/>
                <a:gd name="T10" fmla="*/ 480 w 528"/>
                <a:gd name="T11" fmla="*/ 96 h 234"/>
                <a:gd name="T12" fmla="*/ 450 w 528"/>
                <a:gd name="T13" fmla="*/ 90 h 234"/>
                <a:gd name="T14" fmla="*/ 486 w 528"/>
                <a:gd name="T15" fmla="*/ 102 h 234"/>
                <a:gd name="T16" fmla="*/ 474 w 528"/>
                <a:gd name="T17" fmla="*/ 126 h 234"/>
                <a:gd name="T18" fmla="*/ 456 w 528"/>
                <a:gd name="T19" fmla="*/ 126 h 234"/>
                <a:gd name="T20" fmla="*/ 474 w 528"/>
                <a:gd name="T21" fmla="*/ 132 h 234"/>
                <a:gd name="T22" fmla="*/ 492 w 528"/>
                <a:gd name="T23" fmla="*/ 120 h 234"/>
                <a:gd name="T24" fmla="*/ 504 w 528"/>
                <a:gd name="T25" fmla="*/ 126 h 234"/>
                <a:gd name="T26" fmla="*/ 492 w 528"/>
                <a:gd name="T27" fmla="*/ 144 h 234"/>
                <a:gd name="T28" fmla="*/ 486 w 528"/>
                <a:gd name="T29" fmla="*/ 138 h 234"/>
                <a:gd name="T30" fmla="*/ 462 w 528"/>
                <a:gd name="T31" fmla="*/ 156 h 234"/>
                <a:gd name="T32" fmla="*/ 456 w 528"/>
                <a:gd name="T33" fmla="*/ 150 h 234"/>
                <a:gd name="T34" fmla="*/ 450 w 528"/>
                <a:gd name="T35" fmla="*/ 168 h 234"/>
                <a:gd name="T36" fmla="*/ 438 w 528"/>
                <a:gd name="T37" fmla="*/ 150 h 234"/>
                <a:gd name="T38" fmla="*/ 444 w 528"/>
                <a:gd name="T39" fmla="*/ 168 h 234"/>
                <a:gd name="T40" fmla="*/ 426 w 528"/>
                <a:gd name="T41" fmla="*/ 192 h 234"/>
                <a:gd name="T42" fmla="*/ 420 w 528"/>
                <a:gd name="T43" fmla="*/ 222 h 234"/>
                <a:gd name="T44" fmla="*/ 414 w 528"/>
                <a:gd name="T45" fmla="*/ 210 h 234"/>
                <a:gd name="T46" fmla="*/ 414 w 528"/>
                <a:gd name="T47" fmla="*/ 228 h 234"/>
                <a:gd name="T48" fmla="*/ 378 w 528"/>
                <a:gd name="T49" fmla="*/ 234 h 234"/>
                <a:gd name="T50" fmla="*/ 372 w 528"/>
                <a:gd name="T51" fmla="*/ 228 h 234"/>
                <a:gd name="T52" fmla="*/ 294 w 528"/>
                <a:gd name="T53" fmla="*/ 174 h 234"/>
                <a:gd name="T54" fmla="*/ 228 w 528"/>
                <a:gd name="T55" fmla="*/ 186 h 234"/>
                <a:gd name="T56" fmla="*/ 210 w 528"/>
                <a:gd name="T57" fmla="*/ 162 h 234"/>
                <a:gd name="T58" fmla="*/ 120 w 528"/>
                <a:gd name="T59" fmla="*/ 168 h 234"/>
                <a:gd name="T60" fmla="*/ 78 w 528"/>
                <a:gd name="T61" fmla="*/ 192 h 234"/>
                <a:gd name="T62" fmla="*/ 0 w 528"/>
                <a:gd name="T63" fmla="*/ 204 h 234"/>
                <a:gd name="T64" fmla="*/ 0 w 528"/>
                <a:gd name="T65" fmla="*/ 186 h 234"/>
                <a:gd name="T66" fmla="*/ 18 w 528"/>
                <a:gd name="T67" fmla="*/ 180 h 234"/>
                <a:gd name="T68" fmla="*/ 30 w 528"/>
                <a:gd name="T69" fmla="*/ 156 h 234"/>
                <a:gd name="T70" fmla="*/ 78 w 528"/>
                <a:gd name="T71" fmla="*/ 132 h 234"/>
                <a:gd name="T72" fmla="*/ 96 w 528"/>
                <a:gd name="T73" fmla="*/ 108 h 234"/>
                <a:gd name="T74" fmla="*/ 102 w 528"/>
                <a:gd name="T75" fmla="*/ 114 h 234"/>
                <a:gd name="T76" fmla="*/ 132 w 528"/>
                <a:gd name="T77" fmla="*/ 96 h 234"/>
                <a:gd name="T78" fmla="*/ 150 w 528"/>
                <a:gd name="T79" fmla="*/ 78 h 234"/>
                <a:gd name="T80" fmla="*/ 150 w 528"/>
                <a:gd name="T81" fmla="*/ 54 h 234"/>
                <a:gd name="T82" fmla="*/ 498 w 528"/>
                <a:gd name="T83" fmla="*/ 0 h 234"/>
                <a:gd name="T84" fmla="*/ 516 w 528"/>
                <a:gd name="T85" fmla="*/ 30 h 234"/>
                <a:gd name="T86" fmla="*/ 504 w 528"/>
                <a:gd name="T87" fmla="*/ 18 h 234"/>
                <a:gd name="T88" fmla="*/ 510 w 528"/>
                <a:gd name="T89" fmla="*/ 24 h 234"/>
                <a:gd name="T90" fmla="*/ 492 w 528"/>
                <a:gd name="T91" fmla="*/ 18 h 234"/>
                <a:gd name="T92" fmla="*/ 498 w 528"/>
                <a:gd name="T93" fmla="*/ 30 h 234"/>
                <a:gd name="T94" fmla="*/ 486 w 528"/>
                <a:gd name="T95" fmla="*/ 30 h 234"/>
                <a:gd name="T96" fmla="*/ 492 w 528"/>
                <a:gd name="T97" fmla="*/ 36 h 234"/>
                <a:gd name="T98" fmla="*/ 480 w 528"/>
                <a:gd name="T99" fmla="*/ 30 h 234"/>
                <a:gd name="T100" fmla="*/ 480 w 528"/>
                <a:gd name="T101" fmla="*/ 42 h 234"/>
                <a:gd name="T102" fmla="*/ 468 w 528"/>
                <a:gd name="T103" fmla="*/ 48 h 234"/>
                <a:gd name="T104" fmla="*/ 456 w 528"/>
                <a:gd name="T105" fmla="*/ 24 h 234"/>
                <a:gd name="T106" fmla="*/ 462 w 528"/>
                <a:gd name="T107" fmla="*/ 54 h 234"/>
                <a:gd name="T108" fmla="*/ 504 w 528"/>
                <a:gd name="T109" fmla="*/ 42 h 234"/>
                <a:gd name="T110" fmla="*/ 504 w 528"/>
                <a:gd name="T111" fmla="*/ 66 h 234"/>
                <a:gd name="T112" fmla="*/ 510 w 528"/>
                <a:gd name="T113" fmla="*/ 66 h 234"/>
                <a:gd name="T114" fmla="*/ 516 w 528"/>
                <a:gd name="T115" fmla="*/ 42 h 234"/>
                <a:gd name="T116" fmla="*/ 528 w 528"/>
                <a:gd name="T117" fmla="*/ 66 h 234"/>
                <a:gd name="T118" fmla="*/ 528 w 528"/>
                <a:gd name="T119" fmla="*/ 72 h 23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28"/>
                <a:gd name="T181" fmla="*/ 0 h 234"/>
                <a:gd name="T182" fmla="*/ 528 w 528"/>
                <a:gd name="T183" fmla="*/ 234 h 23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28" h="234">
                  <a:moveTo>
                    <a:pt x="528" y="66"/>
                  </a:moveTo>
                  <a:lnTo>
                    <a:pt x="510" y="90"/>
                  </a:lnTo>
                  <a:lnTo>
                    <a:pt x="486" y="96"/>
                  </a:lnTo>
                  <a:lnTo>
                    <a:pt x="486" y="78"/>
                  </a:lnTo>
                  <a:lnTo>
                    <a:pt x="474" y="84"/>
                  </a:lnTo>
                  <a:lnTo>
                    <a:pt x="480" y="96"/>
                  </a:lnTo>
                  <a:lnTo>
                    <a:pt x="450" y="90"/>
                  </a:lnTo>
                  <a:lnTo>
                    <a:pt x="486" y="102"/>
                  </a:lnTo>
                  <a:lnTo>
                    <a:pt x="474" y="126"/>
                  </a:lnTo>
                  <a:lnTo>
                    <a:pt x="456" y="126"/>
                  </a:lnTo>
                  <a:lnTo>
                    <a:pt x="474" y="132"/>
                  </a:lnTo>
                  <a:lnTo>
                    <a:pt x="492" y="120"/>
                  </a:lnTo>
                  <a:lnTo>
                    <a:pt x="504" y="126"/>
                  </a:lnTo>
                  <a:lnTo>
                    <a:pt x="492" y="144"/>
                  </a:lnTo>
                  <a:lnTo>
                    <a:pt x="486" y="138"/>
                  </a:lnTo>
                  <a:lnTo>
                    <a:pt x="462" y="156"/>
                  </a:lnTo>
                  <a:lnTo>
                    <a:pt x="456" y="150"/>
                  </a:lnTo>
                  <a:lnTo>
                    <a:pt x="450" y="168"/>
                  </a:lnTo>
                  <a:lnTo>
                    <a:pt x="438" y="150"/>
                  </a:lnTo>
                  <a:lnTo>
                    <a:pt x="444" y="168"/>
                  </a:lnTo>
                  <a:lnTo>
                    <a:pt x="426" y="192"/>
                  </a:lnTo>
                  <a:lnTo>
                    <a:pt x="420" y="222"/>
                  </a:lnTo>
                  <a:lnTo>
                    <a:pt x="414" y="210"/>
                  </a:lnTo>
                  <a:lnTo>
                    <a:pt x="414" y="228"/>
                  </a:lnTo>
                  <a:lnTo>
                    <a:pt x="378" y="234"/>
                  </a:lnTo>
                  <a:lnTo>
                    <a:pt x="372" y="228"/>
                  </a:lnTo>
                  <a:lnTo>
                    <a:pt x="294" y="174"/>
                  </a:lnTo>
                  <a:lnTo>
                    <a:pt x="228" y="186"/>
                  </a:lnTo>
                  <a:lnTo>
                    <a:pt x="210" y="162"/>
                  </a:lnTo>
                  <a:lnTo>
                    <a:pt x="120" y="168"/>
                  </a:lnTo>
                  <a:lnTo>
                    <a:pt x="78" y="192"/>
                  </a:lnTo>
                  <a:lnTo>
                    <a:pt x="0" y="204"/>
                  </a:lnTo>
                  <a:lnTo>
                    <a:pt x="0" y="186"/>
                  </a:lnTo>
                  <a:lnTo>
                    <a:pt x="18" y="180"/>
                  </a:lnTo>
                  <a:lnTo>
                    <a:pt x="30" y="156"/>
                  </a:lnTo>
                  <a:lnTo>
                    <a:pt x="78" y="132"/>
                  </a:lnTo>
                  <a:lnTo>
                    <a:pt x="96" y="108"/>
                  </a:lnTo>
                  <a:lnTo>
                    <a:pt x="102" y="114"/>
                  </a:lnTo>
                  <a:lnTo>
                    <a:pt x="132" y="96"/>
                  </a:lnTo>
                  <a:lnTo>
                    <a:pt x="150" y="78"/>
                  </a:lnTo>
                  <a:lnTo>
                    <a:pt x="150" y="54"/>
                  </a:lnTo>
                  <a:lnTo>
                    <a:pt x="498" y="0"/>
                  </a:lnTo>
                  <a:lnTo>
                    <a:pt x="516" y="30"/>
                  </a:lnTo>
                  <a:lnTo>
                    <a:pt x="504" y="18"/>
                  </a:lnTo>
                  <a:lnTo>
                    <a:pt x="510" y="24"/>
                  </a:lnTo>
                  <a:lnTo>
                    <a:pt x="492" y="18"/>
                  </a:lnTo>
                  <a:lnTo>
                    <a:pt x="498" y="30"/>
                  </a:lnTo>
                  <a:lnTo>
                    <a:pt x="486" y="30"/>
                  </a:lnTo>
                  <a:lnTo>
                    <a:pt x="492" y="36"/>
                  </a:lnTo>
                  <a:lnTo>
                    <a:pt x="480" y="30"/>
                  </a:lnTo>
                  <a:lnTo>
                    <a:pt x="480" y="42"/>
                  </a:lnTo>
                  <a:lnTo>
                    <a:pt x="468" y="48"/>
                  </a:lnTo>
                  <a:lnTo>
                    <a:pt x="456" y="24"/>
                  </a:lnTo>
                  <a:lnTo>
                    <a:pt x="462" y="54"/>
                  </a:lnTo>
                  <a:lnTo>
                    <a:pt x="504" y="42"/>
                  </a:lnTo>
                  <a:lnTo>
                    <a:pt x="504" y="66"/>
                  </a:lnTo>
                  <a:lnTo>
                    <a:pt x="510" y="66"/>
                  </a:lnTo>
                  <a:lnTo>
                    <a:pt x="516" y="42"/>
                  </a:lnTo>
                  <a:lnTo>
                    <a:pt x="528" y="66"/>
                  </a:lnTo>
                  <a:lnTo>
                    <a:pt x="528" y="72"/>
                  </a:lnTo>
                </a:path>
              </a:pathLst>
            </a:custGeom>
            <a:noFill/>
            <a:ln w="9525">
              <a:solidFill>
                <a:srgbClr val="000000"/>
              </a:solidFill>
              <a:prstDash val="solid"/>
              <a:round/>
              <a:headEnd/>
              <a:tailEnd/>
            </a:ln>
          </p:spPr>
          <p:txBody>
            <a:bodyPr/>
            <a:lstStyle/>
            <a:p>
              <a:endParaRPr lang="en-US"/>
            </a:p>
          </p:txBody>
        </p:sp>
        <p:sp>
          <p:nvSpPr>
            <p:cNvPr id="16472" name="Freeform 213"/>
            <p:cNvSpPr>
              <a:spLocks/>
            </p:cNvSpPr>
            <p:nvPr/>
          </p:nvSpPr>
          <p:spPr bwMode="auto">
            <a:xfrm>
              <a:off x="4149" y="2196"/>
              <a:ext cx="6" cy="6"/>
            </a:xfrm>
            <a:custGeom>
              <a:avLst/>
              <a:gdLst>
                <a:gd name="T0" fmla="*/ 6 w 6"/>
                <a:gd name="T1" fmla="*/ 0 h 6"/>
                <a:gd name="T2" fmla="*/ 0 w 6"/>
                <a:gd name="T3" fmla="*/ 6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16473" name="Freeform 214"/>
            <p:cNvSpPr>
              <a:spLocks/>
            </p:cNvSpPr>
            <p:nvPr/>
          </p:nvSpPr>
          <p:spPr bwMode="auto">
            <a:xfrm>
              <a:off x="2475" y="1344"/>
              <a:ext cx="408" cy="252"/>
            </a:xfrm>
            <a:custGeom>
              <a:avLst/>
              <a:gdLst>
                <a:gd name="T0" fmla="*/ 408 w 408"/>
                <a:gd name="T1" fmla="*/ 252 h 252"/>
                <a:gd name="T2" fmla="*/ 0 w 408"/>
                <a:gd name="T3" fmla="*/ 234 h 252"/>
                <a:gd name="T4" fmla="*/ 6 w 408"/>
                <a:gd name="T5" fmla="*/ 204 h 252"/>
                <a:gd name="T6" fmla="*/ 24 w 408"/>
                <a:gd name="T7" fmla="*/ 0 h 252"/>
                <a:gd name="T8" fmla="*/ 378 w 408"/>
                <a:gd name="T9" fmla="*/ 18 h 252"/>
                <a:gd name="T10" fmla="*/ 408 w 408"/>
                <a:gd name="T11" fmla="*/ 246 h 252"/>
                <a:gd name="T12" fmla="*/ 408 w 408"/>
                <a:gd name="T13" fmla="*/ 252 h 252"/>
                <a:gd name="T14" fmla="*/ 0 60000 65536"/>
                <a:gd name="T15" fmla="*/ 0 60000 65536"/>
                <a:gd name="T16" fmla="*/ 0 60000 65536"/>
                <a:gd name="T17" fmla="*/ 0 60000 65536"/>
                <a:gd name="T18" fmla="*/ 0 60000 65536"/>
                <a:gd name="T19" fmla="*/ 0 60000 65536"/>
                <a:gd name="T20" fmla="*/ 0 60000 65536"/>
                <a:gd name="T21" fmla="*/ 0 w 408"/>
                <a:gd name="T22" fmla="*/ 0 h 252"/>
                <a:gd name="T23" fmla="*/ 408 w 408"/>
                <a:gd name="T24" fmla="*/ 252 h 2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8" h="252">
                  <a:moveTo>
                    <a:pt x="408" y="252"/>
                  </a:moveTo>
                  <a:lnTo>
                    <a:pt x="0" y="234"/>
                  </a:lnTo>
                  <a:lnTo>
                    <a:pt x="6" y="204"/>
                  </a:lnTo>
                  <a:lnTo>
                    <a:pt x="24" y="0"/>
                  </a:lnTo>
                  <a:lnTo>
                    <a:pt x="378" y="18"/>
                  </a:lnTo>
                  <a:lnTo>
                    <a:pt x="408" y="246"/>
                  </a:lnTo>
                  <a:lnTo>
                    <a:pt x="408" y="252"/>
                  </a:lnTo>
                  <a:close/>
                </a:path>
              </a:pathLst>
            </a:custGeom>
            <a:solidFill>
              <a:srgbClr val="FF8C00"/>
            </a:solidFill>
            <a:ln w="9525">
              <a:solidFill>
                <a:srgbClr val="FF8C00"/>
              </a:solidFill>
              <a:prstDash val="solid"/>
              <a:round/>
              <a:headEnd/>
              <a:tailEnd/>
            </a:ln>
          </p:spPr>
          <p:txBody>
            <a:bodyPr/>
            <a:lstStyle/>
            <a:p>
              <a:endParaRPr lang="en-US"/>
            </a:p>
          </p:txBody>
        </p:sp>
        <p:sp>
          <p:nvSpPr>
            <p:cNvPr id="16474" name="Freeform 215"/>
            <p:cNvSpPr>
              <a:spLocks/>
            </p:cNvSpPr>
            <p:nvPr/>
          </p:nvSpPr>
          <p:spPr bwMode="auto">
            <a:xfrm>
              <a:off x="2475" y="1344"/>
              <a:ext cx="408" cy="258"/>
            </a:xfrm>
            <a:custGeom>
              <a:avLst/>
              <a:gdLst>
                <a:gd name="T0" fmla="*/ 408 w 408"/>
                <a:gd name="T1" fmla="*/ 252 h 258"/>
                <a:gd name="T2" fmla="*/ 0 w 408"/>
                <a:gd name="T3" fmla="*/ 234 h 258"/>
                <a:gd name="T4" fmla="*/ 6 w 408"/>
                <a:gd name="T5" fmla="*/ 204 h 258"/>
                <a:gd name="T6" fmla="*/ 24 w 408"/>
                <a:gd name="T7" fmla="*/ 0 h 258"/>
                <a:gd name="T8" fmla="*/ 378 w 408"/>
                <a:gd name="T9" fmla="*/ 18 h 258"/>
                <a:gd name="T10" fmla="*/ 408 w 408"/>
                <a:gd name="T11" fmla="*/ 246 h 258"/>
                <a:gd name="T12" fmla="*/ 408 w 408"/>
                <a:gd name="T13" fmla="*/ 252 h 258"/>
                <a:gd name="T14" fmla="*/ 408 w 408"/>
                <a:gd name="T15" fmla="*/ 258 h 258"/>
                <a:gd name="T16" fmla="*/ 0 60000 65536"/>
                <a:gd name="T17" fmla="*/ 0 60000 65536"/>
                <a:gd name="T18" fmla="*/ 0 60000 65536"/>
                <a:gd name="T19" fmla="*/ 0 60000 65536"/>
                <a:gd name="T20" fmla="*/ 0 60000 65536"/>
                <a:gd name="T21" fmla="*/ 0 60000 65536"/>
                <a:gd name="T22" fmla="*/ 0 60000 65536"/>
                <a:gd name="T23" fmla="*/ 0 60000 65536"/>
                <a:gd name="T24" fmla="*/ 0 w 408"/>
                <a:gd name="T25" fmla="*/ 0 h 258"/>
                <a:gd name="T26" fmla="*/ 408 w 408"/>
                <a:gd name="T27" fmla="*/ 258 h 25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8" h="258">
                  <a:moveTo>
                    <a:pt x="408" y="252"/>
                  </a:moveTo>
                  <a:lnTo>
                    <a:pt x="0" y="234"/>
                  </a:lnTo>
                  <a:lnTo>
                    <a:pt x="6" y="204"/>
                  </a:lnTo>
                  <a:lnTo>
                    <a:pt x="24" y="0"/>
                  </a:lnTo>
                  <a:lnTo>
                    <a:pt x="378" y="18"/>
                  </a:lnTo>
                  <a:lnTo>
                    <a:pt x="408" y="246"/>
                  </a:lnTo>
                  <a:lnTo>
                    <a:pt x="408" y="252"/>
                  </a:lnTo>
                  <a:lnTo>
                    <a:pt x="408" y="258"/>
                  </a:lnTo>
                </a:path>
              </a:pathLst>
            </a:custGeom>
            <a:noFill/>
            <a:ln w="9525">
              <a:solidFill>
                <a:srgbClr val="000000"/>
              </a:solidFill>
              <a:prstDash val="solid"/>
              <a:round/>
              <a:headEnd/>
              <a:tailEnd/>
            </a:ln>
          </p:spPr>
          <p:txBody>
            <a:bodyPr/>
            <a:lstStyle/>
            <a:p>
              <a:endParaRPr lang="en-US"/>
            </a:p>
          </p:txBody>
        </p:sp>
        <p:sp>
          <p:nvSpPr>
            <p:cNvPr id="16475" name="Freeform 216"/>
            <p:cNvSpPr>
              <a:spLocks/>
            </p:cNvSpPr>
            <p:nvPr/>
          </p:nvSpPr>
          <p:spPr bwMode="auto">
            <a:xfrm>
              <a:off x="3561" y="1830"/>
              <a:ext cx="258" cy="294"/>
            </a:xfrm>
            <a:custGeom>
              <a:avLst/>
              <a:gdLst>
                <a:gd name="T0" fmla="*/ 258 w 258"/>
                <a:gd name="T1" fmla="*/ 102 h 294"/>
                <a:gd name="T2" fmla="*/ 252 w 258"/>
                <a:gd name="T3" fmla="*/ 108 h 294"/>
                <a:gd name="T4" fmla="*/ 258 w 258"/>
                <a:gd name="T5" fmla="*/ 132 h 294"/>
                <a:gd name="T6" fmla="*/ 252 w 258"/>
                <a:gd name="T7" fmla="*/ 186 h 294"/>
                <a:gd name="T8" fmla="*/ 210 w 258"/>
                <a:gd name="T9" fmla="*/ 222 h 294"/>
                <a:gd name="T10" fmla="*/ 204 w 258"/>
                <a:gd name="T11" fmla="*/ 246 h 294"/>
                <a:gd name="T12" fmla="*/ 186 w 258"/>
                <a:gd name="T13" fmla="*/ 246 h 294"/>
                <a:gd name="T14" fmla="*/ 186 w 258"/>
                <a:gd name="T15" fmla="*/ 276 h 294"/>
                <a:gd name="T16" fmla="*/ 168 w 258"/>
                <a:gd name="T17" fmla="*/ 294 h 294"/>
                <a:gd name="T18" fmla="*/ 162 w 258"/>
                <a:gd name="T19" fmla="*/ 294 h 294"/>
                <a:gd name="T20" fmla="*/ 144 w 258"/>
                <a:gd name="T21" fmla="*/ 270 h 294"/>
                <a:gd name="T22" fmla="*/ 96 w 258"/>
                <a:gd name="T23" fmla="*/ 288 h 294"/>
                <a:gd name="T24" fmla="*/ 60 w 258"/>
                <a:gd name="T25" fmla="*/ 276 h 294"/>
                <a:gd name="T26" fmla="*/ 48 w 258"/>
                <a:gd name="T27" fmla="*/ 258 h 294"/>
                <a:gd name="T28" fmla="*/ 24 w 258"/>
                <a:gd name="T29" fmla="*/ 258 h 294"/>
                <a:gd name="T30" fmla="*/ 0 w 258"/>
                <a:gd name="T31" fmla="*/ 54 h 294"/>
                <a:gd name="T32" fmla="*/ 24 w 258"/>
                <a:gd name="T33" fmla="*/ 54 h 294"/>
                <a:gd name="T34" fmla="*/ 78 w 258"/>
                <a:gd name="T35" fmla="*/ 42 h 294"/>
                <a:gd name="T36" fmla="*/ 78 w 258"/>
                <a:gd name="T37" fmla="*/ 48 h 294"/>
                <a:gd name="T38" fmla="*/ 120 w 258"/>
                <a:gd name="T39" fmla="*/ 54 h 294"/>
                <a:gd name="T40" fmla="*/ 108 w 258"/>
                <a:gd name="T41" fmla="*/ 66 h 294"/>
                <a:gd name="T42" fmla="*/ 138 w 258"/>
                <a:gd name="T43" fmla="*/ 66 h 294"/>
                <a:gd name="T44" fmla="*/ 186 w 258"/>
                <a:gd name="T45" fmla="*/ 48 h 294"/>
                <a:gd name="T46" fmla="*/ 198 w 258"/>
                <a:gd name="T47" fmla="*/ 24 h 294"/>
                <a:gd name="T48" fmla="*/ 240 w 258"/>
                <a:gd name="T49" fmla="*/ 0 h 294"/>
                <a:gd name="T50" fmla="*/ 258 w 258"/>
                <a:gd name="T51" fmla="*/ 90 h 294"/>
                <a:gd name="T52" fmla="*/ 258 w 258"/>
                <a:gd name="T53" fmla="*/ 102 h 29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94"/>
                <a:gd name="T83" fmla="*/ 258 w 258"/>
                <a:gd name="T84" fmla="*/ 294 h 29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94">
                  <a:moveTo>
                    <a:pt x="258" y="102"/>
                  </a:moveTo>
                  <a:lnTo>
                    <a:pt x="252" y="108"/>
                  </a:lnTo>
                  <a:lnTo>
                    <a:pt x="258" y="132"/>
                  </a:lnTo>
                  <a:lnTo>
                    <a:pt x="252" y="186"/>
                  </a:lnTo>
                  <a:lnTo>
                    <a:pt x="210" y="222"/>
                  </a:lnTo>
                  <a:lnTo>
                    <a:pt x="204" y="246"/>
                  </a:lnTo>
                  <a:lnTo>
                    <a:pt x="186" y="246"/>
                  </a:lnTo>
                  <a:lnTo>
                    <a:pt x="186" y="276"/>
                  </a:lnTo>
                  <a:lnTo>
                    <a:pt x="168" y="294"/>
                  </a:lnTo>
                  <a:lnTo>
                    <a:pt x="162" y="294"/>
                  </a:lnTo>
                  <a:lnTo>
                    <a:pt x="144" y="270"/>
                  </a:lnTo>
                  <a:lnTo>
                    <a:pt x="96" y="288"/>
                  </a:lnTo>
                  <a:lnTo>
                    <a:pt x="60" y="276"/>
                  </a:lnTo>
                  <a:lnTo>
                    <a:pt x="48" y="258"/>
                  </a:lnTo>
                  <a:lnTo>
                    <a:pt x="24" y="258"/>
                  </a:lnTo>
                  <a:lnTo>
                    <a:pt x="0" y="54"/>
                  </a:lnTo>
                  <a:lnTo>
                    <a:pt x="24" y="54"/>
                  </a:lnTo>
                  <a:lnTo>
                    <a:pt x="78" y="42"/>
                  </a:lnTo>
                  <a:lnTo>
                    <a:pt x="78" y="48"/>
                  </a:lnTo>
                  <a:lnTo>
                    <a:pt x="120" y="54"/>
                  </a:lnTo>
                  <a:lnTo>
                    <a:pt x="108" y="66"/>
                  </a:lnTo>
                  <a:lnTo>
                    <a:pt x="138" y="66"/>
                  </a:lnTo>
                  <a:lnTo>
                    <a:pt x="186" y="48"/>
                  </a:lnTo>
                  <a:lnTo>
                    <a:pt x="198" y="24"/>
                  </a:lnTo>
                  <a:lnTo>
                    <a:pt x="240" y="0"/>
                  </a:lnTo>
                  <a:lnTo>
                    <a:pt x="258" y="90"/>
                  </a:lnTo>
                  <a:lnTo>
                    <a:pt x="258" y="102"/>
                  </a:lnTo>
                  <a:close/>
                </a:path>
              </a:pathLst>
            </a:custGeom>
            <a:solidFill>
              <a:srgbClr val="B22222"/>
            </a:solidFill>
            <a:ln w="9525">
              <a:solidFill>
                <a:srgbClr val="B22222"/>
              </a:solidFill>
              <a:prstDash val="solid"/>
              <a:round/>
              <a:headEnd/>
              <a:tailEnd/>
            </a:ln>
          </p:spPr>
          <p:txBody>
            <a:bodyPr/>
            <a:lstStyle/>
            <a:p>
              <a:endParaRPr lang="en-US"/>
            </a:p>
          </p:txBody>
        </p:sp>
        <p:sp>
          <p:nvSpPr>
            <p:cNvPr id="16476" name="Freeform 217"/>
            <p:cNvSpPr>
              <a:spLocks/>
            </p:cNvSpPr>
            <p:nvPr/>
          </p:nvSpPr>
          <p:spPr bwMode="auto">
            <a:xfrm>
              <a:off x="3561" y="1830"/>
              <a:ext cx="258" cy="294"/>
            </a:xfrm>
            <a:custGeom>
              <a:avLst/>
              <a:gdLst>
                <a:gd name="T0" fmla="*/ 258 w 258"/>
                <a:gd name="T1" fmla="*/ 102 h 294"/>
                <a:gd name="T2" fmla="*/ 252 w 258"/>
                <a:gd name="T3" fmla="*/ 108 h 294"/>
                <a:gd name="T4" fmla="*/ 258 w 258"/>
                <a:gd name="T5" fmla="*/ 132 h 294"/>
                <a:gd name="T6" fmla="*/ 252 w 258"/>
                <a:gd name="T7" fmla="*/ 186 h 294"/>
                <a:gd name="T8" fmla="*/ 210 w 258"/>
                <a:gd name="T9" fmla="*/ 222 h 294"/>
                <a:gd name="T10" fmla="*/ 204 w 258"/>
                <a:gd name="T11" fmla="*/ 246 h 294"/>
                <a:gd name="T12" fmla="*/ 186 w 258"/>
                <a:gd name="T13" fmla="*/ 246 h 294"/>
                <a:gd name="T14" fmla="*/ 186 w 258"/>
                <a:gd name="T15" fmla="*/ 276 h 294"/>
                <a:gd name="T16" fmla="*/ 168 w 258"/>
                <a:gd name="T17" fmla="*/ 294 h 294"/>
                <a:gd name="T18" fmla="*/ 162 w 258"/>
                <a:gd name="T19" fmla="*/ 294 h 294"/>
                <a:gd name="T20" fmla="*/ 144 w 258"/>
                <a:gd name="T21" fmla="*/ 270 h 294"/>
                <a:gd name="T22" fmla="*/ 96 w 258"/>
                <a:gd name="T23" fmla="*/ 288 h 294"/>
                <a:gd name="T24" fmla="*/ 60 w 258"/>
                <a:gd name="T25" fmla="*/ 276 h 294"/>
                <a:gd name="T26" fmla="*/ 48 w 258"/>
                <a:gd name="T27" fmla="*/ 258 h 294"/>
                <a:gd name="T28" fmla="*/ 24 w 258"/>
                <a:gd name="T29" fmla="*/ 258 h 294"/>
                <a:gd name="T30" fmla="*/ 0 w 258"/>
                <a:gd name="T31" fmla="*/ 54 h 294"/>
                <a:gd name="T32" fmla="*/ 24 w 258"/>
                <a:gd name="T33" fmla="*/ 54 h 294"/>
                <a:gd name="T34" fmla="*/ 78 w 258"/>
                <a:gd name="T35" fmla="*/ 42 h 294"/>
                <a:gd name="T36" fmla="*/ 78 w 258"/>
                <a:gd name="T37" fmla="*/ 48 h 294"/>
                <a:gd name="T38" fmla="*/ 120 w 258"/>
                <a:gd name="T39" fmla="*/ 54 h 294"/>
                <a:gd name="T40" fmla="*/ 108 w 258"/>
                <a:gd name="T41" fmla="*/ 66 h 294"/>
                <a:gd name="T42" fmla="*/ 138 w 258"/>
                <a:gd name="T43" fmla="*/ 66 h 294"/>
                <a:gd name="T44" fmla="*/ 186 w 258"/>
                <a:gd name="T45" fmla="*/ 48 h 294"/>
                <a:gd name="T46" fmla="*/ 198 w 258"/>
                <a:gd name="T47" fmla="*/ 24 h 294"/>
                <a:gd name="T48" fmla="*/ 240 w 258"/>
                <a:gd name="T49" fmla="*/ 0 h 294"/>
                <a:gd name="T50" fmla="*/ 258 w 258"/>
                <a:gd name="T51" fmla="*/ 90 h 294"/>
                <a:gd name="T52" fmla="*/ 258 w 258"/>
                <a:gd name="T53" fmla="*/ 102 h 294"/>
                <a:gd name="T54" fmla="*/ 258 w 258"/>
                <a:gd name="T55" fmla="*/ 108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58"/>
                <a:gd name="T85" fmla="*/ 0 h 294"/>
                <a:gd name="T86" fmla="*/ 258 w 258"/>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58" h="294">
                  <a:moveTo>
                    <a:pt x="258" y="102"/>
                  </a:moveTo>
                  <a:lnTo>
                    <a:pt x="252" y="108"/>
                  </a:lnTo>
                  <a:lnTo>
                    <a:pt x="258" y="132"/>
                  </a:lnTo>
                  <a:lnTo>
                    <a:pt x="252" y="186"/>
                  </a:lnTo>
                  <a:lnTo>
                    <a:pt x="210" y="222"/>
                  </a:lnTo>
                  <a:lnTo>
                    <a:pt x="204" y="246"/>
                  </a:lnTo>
                  <a:lnTo>
                    <a:pt x="186" y="246"/>
                  </a:lnTo>
                  <a:lnTo>
                    <a:pt x="186" y="276"/>
                  </a:lnTo>
                  <a:lnTo>
                    <a:pt x="168" y="294"/>
                  </a:lnTo>
                  <a:lnTo>
                    <a:pt x="162" y="294"/>
                  </a:lnTo>
                  <a:lnTo>
                    <a:pt x="144" y="270"/>
                  </a:lnTo>
                  <a:lnTo>
                    <a:pt x="96" y="288"/>
                  </a:lnTo>
                  <a:lnTo>
                    <a:pt x="60" y="276"/>
                  </a:lnTo>
                  <a:lnTo>
                    <a:pt x="48" y="258"/>
                  </a:lnTo>
                  <a:lnTo>
                    <a:pt x="24" y="258"/>
                  </a:lnTo>
                  <a:lnTo>
                    <a:pt x="0" y="54"/>
                  </a:lnTo>
                  <a:lnTo>
                    <a:pt x="24" y="54"/>
                  </a:lnTo>
                  <a:lnTo>
                    <a:pt x="78" y="42"/>
                  </a:lnTo>
                  <a:lnTo>
                    <a:pt x="78" y="48"/>
                  </a:lnTo>
                  <a:lnTo>
                    <a:pt x="120" y="54"/>
                  </a:lnTo>
                  <a:lnTo>
                    <a:pt x="108" y="66"/>
                  </a:lnTo>
                  <a:lnTo>
                    <a:pt x="138" y="66"/>
                  </a:lnTo>
                  <a:lnTo>
                    <a:pt x="186" y="48"/>
                  </a:lnTo>
                  <a:lnTo>
                    <a:pt x="198" y="24"/>
                  </a:lnTo>
                  <a:lnTo>
                    <a:pt x="240" y="0"/>
                  </a:lnTo>
                  <a:lnTo>
                    <a:pt x="258" y="90"/>
                  </a:lnTo>
                  <a:lnTo>
                    <a:pt x="258" y="102"/>
                  </a:lnTo>
                  <a:lnTo>
                    <a:pt x="258" y="108"/>
                  </a:lnTo>
                </a:path>
              </a:pathLst>
            </a:custGeom>
            <a:noFill/>
            <a:ln w="9525">
              <a:solidFill>
                <a:srgbClr val="000000"/>
              </a:solidFill>
              <a:prstDash val="solid"/>
              <a:round/>
              <a:headEnd/>
              <a:tailEnd/>
            </a:ln>
          </p:spPr>
          <p:txBody>
            <a:bodyPr/>
            <a:lstStyle/>
            <a:p>
              <a:endParaRPr lang="en-US"/>
            </a:p>
          </p:txBody>
        </p:sp>
        <p:sp>
          <p:nvSpPr>
            <p:cNvPr id="16477" name="Freeform 218"/>
            <p:cNvSpPr>
              <a:spLocks/>
            </p:cNvSpPr>
            <p:nvPr/>
          </p:nvSpPr>
          <p:spPr bwMode="auto">
            <a:xfrm>
              <a:off x="2475" y="2274"/>
              <a:ext cx="534" cy="282"/>
            </a:xfrm>
            <a:custGeom>
              <a:avLst/>
              <a:gdLst>
                <a:gd name="T0" fmla="*/ 522 w 534"/>
                <a:gd name="T1" fmla="*/ 54 h 282"/>
                <a:gd name="T2" fmla="*/ 534 w 534"/>
                <a:gd name="T3" fmla="*/ 144 h 282"/>
                <a:gd name="T4" fmla="*/ 534 w 534"/>
                <a:gd name="T5" fmla="*/ 282 h 282"/>
                <a:gd name="T6" fmla="*/ 486 w 534"/>
                <a:gd name="T7" fmla="*/ 252 h 282"/>
                <a:gd name="T8" fmla="*/ 414 w 534"/>
                <a:gd name="T9" fmla="*/ 276 h 282"/>
                <a:gd name="T10" fmla="*/ 396 w 534"/>
                <a:gd name="T11" fmla="*/ 258 h 282"/>
                <a:gd name="T12" fmla="*/ 384 w 534"/>
                <a:gd name="T13" fmla="*/ 264 h 282"/>
                <a:gd name="T14" fmla="*/ 378 w 534"/>
                <a:gd name="T15" fmla="*/ 258 h 282"/>
                <a:gd name="T16" fmla="*/ 366 w 534"/>
                <a:gd name="T17" fmla="*/ 276 h 282"/>
                <a:gd name="T18" fmla="*/ 360 w 534"/>
                <a:gd name="T19" fmla="*/ 258 h 282"/>
                <a:gd name="T20" fmla="*/ 348 w 534"/>
                <a:gd name="T21" fmla="*/ 270 h 282"/>
                <a:gd name="T22" fmla="*/ 330 w 534"/>
                <a:gd name="T23" fmla="*/ 252 h 282"/>
                <a:gd name="T24" fmla="*/ 318 w 534"/>
                <a:gd name="T25" fmla="*/ 264 h 282"/>
                <a:gd name="T26" fmla="*/ 300 w 534"/>
                <a:gd name="T27" fmla="*/ 240 h 282"/>
                <a:gd name="T28" fmla="*/ 276 w 534"/>
                <a:gd name="T29" fmla="*/ 246 h 282"/>
                <a:gd name="T30" fmla="*/ 234 w 534"/>
                <a:gd name="T31" fmla="*/ 234 h 282"/>
                <a:gd name="T32" fmla="*/ 222 w 534"/>
                <a:gd name="T33" fmla="*/ 216 h 282"/>
                <a:gd name="T34" fmla="*/ 204 w 534"/>
                <a:gd name="T35" fmla="*/ 216 h 282"/>
                <a:gd name="T36" fmla="*/ 180 w 534"/>
                <a:gd name="T37" fmla="*/ 204 h 282"/>
                <a:gd name="T38" fmla="*/ 192 w 534"/>
                <a:gd name="T39" fmla="*/ 54 h 282"/>
                <a:gd name="T40" fmla="*/ 0 w 534"/>
                <a:gd name="T41" fmla="*/ 42 h 282"/>
                <a:gd name="T42" fmla="*/ 6 w 534"/>
                <a:gd name="T43" fmla="*/ 0 h 282"/>
                <a:gd name="T44" fmla="*/ 66 w 534"/>
                <a:gd name="T45" fmla="*/ 6 h 282"/>
                <a:gd name="T46" fmla="*/ 522 w 534"/>
                <a:gd name="T47" fmla="*/ 18 h 282"/>
                <a:gd name="T48" fmla="*/ 522 w 534"/>
                <a:gd name="T49" fmla="*/ 42 h 282"/>
                <a:gd name="T50" fmla="*/ 522 w 534"/>
                <a:gd name="T51" fmla="*/ 54 h 28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34"/>
                <a:gd name="T79" fmla="*/ 0 h 282"/>
                <a:gd name="T80" fmla="*/ 534 w 534"/>
                <a:gd name="T81" fmla="*/ 282 h 28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34" h="282">
                  <a:moveTo>
                    <a:pt x="522" y="54"/>
                  </a:moveTo>
                  <a:lnTo>
                    <a:pt x="534" y="144"/>
                  </a:lnTo>
                  <a:lnTo>
                    <a:pt x="534" y="282"/>
                  </a:lnTo>
                  <a:lnTo>
                    <a:pt x="486" y="252"/>
                  </a:lnTo>
                  <a:lnTo>
                    <a:pt x="414" y="276"/>
                  </a:lnTo>
                  <a:lnTo>
                    <a:pt x="396" y="258"/>
                  </a:lnTo>
                  <a:lnTo>
                    <a:pt x="384" y="264"/>
                  </a:lnTo>
                  <a:lnTo>
                    <a:pt x="378" y="258"/>
                  </a:lnTo>
                  <a:lnTo>
                    <a:pt x="366" y="276"/>
                  </a:lnTo>
                  <a:lnTo>
                    <a:pt x="360" y="258"/>
                  </a:lnTo>
                  <a:lnTo>
                    <a:pt x="348" y="270"/>
                  </a:lnTo>
                  <a:lnTo>
                    <a:pt x="330" y="252"/>
                  </a:lnTo>
                  <a:lnTo>
                    <a:pt x="318" y="264"/>
                  </a:lnTo>
                  <a:lnTo>
                    <a:pt x="300" y="240"/>
                  </a:lnTo>
                  <a:lnTo>
                    <a:pt x="276" y="246"/>
                  </a:lnTo>
                  <a:lnTo>
                    <a:pt x="234" y="234"/>
                  </a:lnTo>
                  <a:lnTo>
                    <a:pt x="222" y="216"/>
                  </a:lnTo>
                  <a:lnTo>
                    <a:pt x="204" y="216"/>
                  </a:lnTo>
                  <a:lnTo>
                    <a:pt x="180" y="204"/>
                  </a:lnTo>
                  <a:lnTo>
                    <a:pt x="192" y="54"/>
                  </a:lnTo>
                  <a:lnTo>
                    <a:pt x="0" y="42"/>
                  </a:lnTo>
                  <a:lnTo>
                    <a:pt x="6" y="0"/>
                  </a:lnTo>
                  <a:lnTo>
                    <a:pt x="66" y="6"/>
                  </a:lnTo>
                  <a:lnTo>
                    <a:pt x="522" y="18"/>
                  </a:lnTo>
                  <a:lnTo>
                    <a:pt x="522" y="42"/>
                  </a:lnTo>
                  <a:lnTo>
                    <a:pt x="522" y="54"/>
                  </a:lnTo>
                  <a:close/>
                </a:path>
              </a:pathLst>
            </a:custGeom>
            <a:solidFill>
              <a:srgbClr val="B22222"/>
            </a:solidFill>
            <a:ln w="9525">
              <a:solidFill>
                <a:srgbClr val="B22222"/>
              </a:solidFill>
              <a:prstDash val="solid"/>
              <a:round/>
              <a:headEnd/>
              <a:tailEnd/>
            </a:ln>
          </p:spPr>
          <p:txBody>
            <a:bodyPr/>
            <a:lstStyle/>
            <a:p>
              <a:endParaRPr lang="en-US"/>
            </a:p>
          </p:txBody>
        </p:sp>
        <p:sp>
          <p:nvSpPr>
            <p:cNvPr id="16478" name="Freeform 219"/>
            <p:cNvSpPr>
              <a:spLocks/>
            </p:cNvSpPr>
            <p:nvPr/>
          </p:nvSpPr>
          <p:spPr bwMode="auto">
            <a:xfrm>
              <a:off x="2475" y="2274"/>
              <a:ext cx="534" cy="282"/>
            </a:xfrm>
            <a:custGeom>
              <a:avLst/>
              <a:gdLst>
                <a:gd name="T0" fmla="*/ 522 w 534"/>
                <a:gd name="T1" fmla="*/ 54 h 282"/>
                <a:gd name="T2" fmla="*/ 534 w 534"/>
                <a:gd name="T3" fmla="*/ 144 h 282"/>
                <a:gd name="T4" fmla="*/ 534 w 534"/>
                <a:gd name="T5" fmla="*/ 282 h 282"/>
                <a:gd name="T6" fmla="*/ 486 w 534"/>
                <a:gd name="T7" fmla="*/ 252 h 282"/>
                <a:gd name="T8" fmla="*/ 414 w 534"/>
                <a:gd name="T9" fmla="*/ 276 h 282"/>
                <a:gd name="T10" fmla="*/ 396 w 534"/>
                <a:gd name="T11" fmla="*/ 258 h 282"/>
                <a:gd name="T12" fmla="*/ 384 w 534"/>
                <a:gd name="T13" fmla="*/ 264 h 282"/>
                <a:gd name="T14" fmla="*/ 378 w 534"/>
                <a:gd name="T15" fmla="*/ 258 h 282"/>
                <a:gd name="T16" fmla="*/ 366 w 534"/>
                <a:gd name="T17" fmla="*/ 276 h 282"/>
                <a:gd name="T18" fmla="*/ 360 w 534"/>
                <a:gd name="T19" fmla="*/ 258 h 282"/>
                <a:gd name="T20" fmla="*/ 348 w 534"/>
                <a:gd name="T21" fmla="*/ 270 h 282"/>
                <a:gd name="T22" fmla="*/ 330 w 534"/>
                <a:gd name="T23" fmla="*/ 252 h 282"/>
                <a:gd name="T24" fmla="*/ 318 w 534"/>
                <a:gd name="T25" fmla="*/ 264 h 282"/>
                <a:gd name="T26" fmla="*/ 300 w 534"/>
                <a:gd name="T27" fmla="*/ 240 h 282"/>
                <a:gd name="T28" fmla="*/ 276 w 534"/>
                <a:gd name="T29" fmla="*/ 246 h 282"/>
                <a:gd name="T30" fmla="*/ 234 w 534"/>
                <a:gd name="T31" fmla="*/ 234 h 282"/>
                <a:gd name="T32" fmla="*/ 222 w 534"/>
                <a:gd name="T33" fmla="*/ 216 h 282"/>
                <a:gd name="T34" fmla="*/ 204 w 534"/>
                <a:gd name="T35" fmla="*/ 216 h 282"/>
                <a:gd name="T36" fmla="*/ 180 w 534"/>
                <a:gd name="T37" fmla="*/ 204 h 282"/>
                <a:gd name="T38" fmla="*/ 192 w 534"/>
                <a:gd name="T39" fmla="*/ 54 h 282"/>
                <a:gd name="T40" fmla="*/ 0 w 534"/>
                <a:gd name="T41" fmla="*/ 42 h 282"/>
                <a:gd name="T42" fmla="*/ 6 w 534"/>
                <a:gd name="T43" fmla="*/ 0 h 282"/>
                <a:gd name="T44" fmla="*/ 66 w 534"/>
                <a:gd name="T45" fmla="*/ 6 h 282"/>
                <a:gd name="T46" fmla="*/ 522 w 534"/>
                <a:gd name="T47" fmla="*/ 18 h 282"/>
                <a:gd name="T48" fmla="*/ 522 w 534"/>
                <a:gd name="T49" fmla="*/ 42 h 282"/>
                <a:gd name="T50" fmla="*/ 522 w 534"/>
                <a:gd name="T51" fmla="*/ 54 h 282"/>
                <a:gd name="T52" fmla="*/ 522 w 534"/>
                <a:gd name="T53" fmla="*/ 60 h 28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34"/>
                <a:gd name="T82" fmla="*/ 0 h 282"/>
                <a:gd name="T83" fmla="*/ 534 w 534"/>
                <a:gd name="T84" fmla="*/ 282 h 28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34" h="282">
                  <a:moveTo>
                    <a:pt x="522" y="54"/>
                  </a:moveTo>
                  <a:lnTo>
                    <a:pt x="534" y="144"/>
                  </a:lnTo>
                  <a:lnTo>
                    <a:pt x="534" y="282"/>
                  </a:lnTo>
                  <a:lnTo>
                    <a:pt x="486" y="252"/>
                  </a:lnTo>
                  <a:lnTo>
                    <a:pt x="414" y="276"/>
                  </a:lnTo>
                  <a:lnTo>
                    <a:pt x="396" y="258"/>
                  </a:lnTo>
                  <a:lnTo>
                    <a:pt x="384" y="264"/>
                  </a:lnTo>
                  <a:lnTo>
                    <a:pt x="378" y="258"/>
                  </a:lnTo>
                  <a:lnTo>
                    <a:pt x="366" y="276"/>
                  </a:lnTo>
                  <a:lnTo>
                    <a:pt x="360" y="258"/>
                  </a:lnTo>
                  <a:lnTo>
                    <a:pt x="348" y="270"/>
                  </a:lnTo>
                  <a:lnTo>
                    <a:pt x="330" y="252"/>
                  </a:lnTo>
                  <a:lnTo>
                    <a:pt x="318" y="264"/>
                  </a:lnTo>
                  <a:lnTo>
                    <a:pt x="300" y="240"/>
                  </a:lnTo>
                  <a:lnTo>
                    <a:pt x="276" y="246"/>
                  </a:lnTo>
                  <a:lnTo>
                    <a:pt x="234" y="234"/>
                  </a:lnTo>
                  <a:lnTo>
                    <a:pt x="222" y="216"/>
                  </a:lnTo>
                  <a:lnTo>
                    <a:pt x="204" y="216"/>
                  </a:lnTo>
                  <a:lnTo>
                    <a:pt x="180" y="204"/>
                  </a:lnTo>
                  <a:lnTo>
                    <a:pt x="192" y="54"/>
                  </a:lnTo>
                  <a:lnTo>
                    <a:pt x="0" y="42"/>
                  </a:lnTo>
                  <a:lnTo>
                    <a:pt x="6" y="0"/>
                  </a:lnTo>
                  <a:lnTo>
                    <a:pt x="66" y="6"/>
                  </a:lnTo>
                  <a:lnTo>
                    <a:pt x="522" y="18"/>
                  </a:lnTo>
                  <a:lnTo>
                    <a:pt x="522" y="42"/>
                  </a:lnTo>
                  <a:lnTo>
                    <a:pt x="522" y="54"/>
                  </a:lnTo>
                  <a:lnTo>
                    <a:pt x="522" y="60"/>
                  </a:lnTo>
                </a:path>
              </a:pathLst>
            </a:custGeom>
            <a:noFill/>
            <a:ln w="9525">
              <a:solidFill>
                <a:srgbClr val="000000"/>
              </a:solidFill>
              <a:prstDash val="solid"/>
              <a:round/>
              <a:headEnd/>
              <a:tailEnd/>
            </a:ln>
          </p:spPr>
          <p:txBody>
            <a:bodyPr/>
            <a:lstStyle/>
            <a:p>
              <a:endParaRPr lang="en-US"/>
            </a:p>
          </p:txBody>
        </p:sp>
        <p:sp>
          <p:nvSpPr>
            <p:cNvPr id="16479" name="Freeform 220"/>
            <p:cNvSpPr>
              <a:spLocks/>
            </p:cNvSpPr>
            <p:nvPr/>
          </p:nvSpPr>
          <p:spPr bwMode="auto">
            <a:xfrm>
              <a:off x="1311" y="1350"/>
              <a:ext cx="492" cy="414"/>
            </a:xfrm>
            <a:custGeom>
              <a:avLst/>
              <a:gdLst>
                <a:gd name="T0" fmla="*/ 234 w 492"/>
                <a:gd name="T1" fmla="*/ 372 h 414"/>
                <a:gd name="T2" fmla="*/ 0 w 492"/>
                <a:gd name="T3" fmla="*/ 312 h 414"/>
                <a:gd name="T4" fmla="*/ 0 w 492"/>
                <a:gd name="T5" fmla="*/ 240 h 414"/>
                <a:gd name="T6" fmla="*/ 42 w 492"/>
                <a:gd name="T7" fmla="*/ 186 h 414"/>
                <a:gd name="T8" fmla="*/ 96 w 492"/>
                <a:gd name="T9" fmla="*/ 54 h 414"/>
                <a:gd name="T10" fmla="*/ 108 w 492"/>
                <a:gd name="T11" fmla="*/ 0 h 414"/>
                <a:gd name="T12" fmla="*/ 138 w 492"/>
                <a:gd name="T13" fmla="*/ 6 h 414"/>
                <a:gd name="T14" fmla="*/ 132 w 492"/>
                <a:gd name="T15" fmla="*/ 12 h 414"/>
                <a:gd name="T16" fmla="*/ 162 w 492"/>
                <a:gd name="T17" fmla="*/ 30 h 414"/>
                <a:gd name="T18" fmla="*/ 156 w 492"/>
                <a:gd name="T19" fmla="*/ 66 h 414"/>
                <a:gd name="T20" fmla="*/ 180 w 492"/>
                <a:gd name="T21" fmla="*/ 78 h 414"/>
                <a:gd name="T22" fmla="*/ 210 w 492"/>
                <a:gd name="T23" fmla="*/ 72 h 414"/>
                <a:gd name="T24" fmla="*/ 240 w 492"/>
                <a:gd name="T25" fmla="*/ 90 h 414"/>
                <a:gd name="T26" fmla="*/ 366 w 492"/>
                <a:gd name="T27" fmla="*/ 90 h 414"/>
                <a:gd name="T28" fmla="*/ 474 w 492"/>
                <a:gd name="T29" fmla="*/ 114 h 414"/>
                <a:gd name="T30" fmla="*/ 492 w 492"/>
                <a:gd name="T31" fmla="*/ 150 h 414"/>
                <a:gd name="T32" fmla="*/ 432 w 492"/>
                <a:gd name="T33" fmla="*/ 234 h 414"/>
                <a:gd name="T34" fmla="*/ 444 w 492"/>
                <a:gd name="T35" fmla="*/ 252 h 414"/>
                <a:gd name="T36" fmla="*/ 402 w 492"/>
                <a:gd name="T37" fmla="*/ 414 h 414"/>
                <a:gd name="T38" fmla="*/ 270 w 492"/>
                <a:gd name="T39" fmla="*/ 384 h 414"/>
                <a:gd name="T40" fmla="*/ 234 w 492"/>
                <a:gd name="T41" fmla="*/ 372 h 4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92"/>
                <a:gd name="T64" fmla="*/ 0 h 414"/>
                <a:gd name="T65" fmla="*/ 492 w 492"/>
                <a:gd name="T66" fmla="*/ 414 h 4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92" h="414">
                  <a:moveTo>
                    <a:pt x="234" y="372"/>
                  </a:moveTo>
                  <a:lnTo>
                    <a:pt x="0" y="312"/>
                  </a:lnTo>
                  <a:lnTo>
                    <a:pt x="0" y="240"/>
                  </a:lnTo>
                  <a:lnTo>
                    <a:pt x="42" y="186"/>
                  </a:lnTo>
                  <a:lnTo>
                    <a:pt x="96" y="54"/>
                  </a:lnTo>
                  <a:lnTo>
                    <a:pt x="108" y="0"/>
                  </a:lnTo>
                  <a:lnTo>
                    <a:pt x="138" y="6"/>
                  </a:lnTo>
                  <a:lnTo>
                    <a:pt x="132" y="12"/>
                  </a:lnTo>
                  <a:lnTo>
                    <a:pt x="162" y="30"/>
                  </a:lnTo>
                  <a:lnTo>
                    <a:pt x="156" y="66"/>
                  </a:lnTo>
                  <a:lnTo>
                    <a:pt x="180" y="78"/>
                  </a:lnTo>
                  <a:lnTo>
                    <a:pt x="210" y="72"/>
                  </a:lnTo>
                  <a:lnTo>
                    <a:pt x="240" y="90"/>
                  </a:lnTo>
                  <a:lnTo>
                    <a:pt x="366" y="90"/>
                  </a:lnTo>
                  <a:lnTo>
                    <a:pt x="474" y="114"/>
                  </a:lnTo>
                  <a:lnTo>
                    <a:pt x="492" y="150"/>
                  </a:lnTo>
                  <a:lnTo>
                    <a:pt x="432" y="234"/>
                  </a:lnTo>
                  <a:lnTo>
                    <a:pt x="444" y="252"/>
                  </a:lnTo>
                  <a:lnTo>
                    <a:pt x="402" y="414"/>
                  </a:lnTo>
                  <a:lnTo>
                    <a:pt x="270" y="384"/>
                  </a:lnTo>
                  <a:lnTo>
                    <a:pt x="234" y="372"/>
                  </a:lnTo>
                  <a:close/>
                </a:path>
              </a:pathLst>
            </a:custGeom>
            <a:solidFill>
              <a:srgbClr val="FF8C00"/>
            </a:solidFill>
            <a:ln w="9525">
              <a:solidFill>
                <a:srgbClr val="FF8C00"/>
              </a:solidFill>
              <a:prstDash val="solid"/>
              <a:round/>
              <a:headEnd/>
              <a:tailEnd/>
            </a:ln>
          </p:spPr>
          <p:txBody>
            <a:bodyPr/>
            <a:lstStyle/>
            <a:p>
              <a:endParaRPr lang="en-US"/>
            </a:p>
          </p:txBody>
        </p:sp>
        <p:sp>
          <p:nvSpPr>
            <p:cNvPr id="16480" name="Freeform 221"/>
            <p:cNvSpPr>
              <a:spLocks/>
            </p:cNvSpPr>
            <p:nvPr/>
          </p:nvSpPr>
          <p:spPr bwMode="auto">
            <a:xfrm>
              <a:off x="1311" y="1350"/>
              <a:ext cx="492" cy="414"/>
            </a:xfrm>
            <a:custGeom>
              <a:avLst/>
              <a:gdLst>
                <a:gd name="T0" fmla="*/ 234 w 492"/>
                <a:gd name="T1" fmla="*/ 372 h 414"/>
                <a:gd name="T2" fmla="*/ 0 w 492"/>
                <a:gd name="T3" fmla="*/ 312 h 414"/>
                <a:gd name="T4" fmla="*/ 0 w 492"/>
                <a:gd name="T5" fmla="*/ 240 h 414"/>
                <a:gd name="T6" fmla="*/ 42 w 492"/>
                <a:gd name="T7" fmla="*/ 186 h 414"/>
                <a:gd name="T8" fmla="*/ 96 w 492"/>
                <a:gd name="T9" fmla="*/ 54 h 414"/>
                <a:gd name="T10" fmla="*/ 108 w 492"/>
                <a:gd name="T11" fmla="*/ 0 h 414"/>
                <a:gd name="T12" fmla="*/ 138 w 492"/>
                <a:gd name="T13" fmla="*/ 6 h 414"/>
                <a:gd name="T14" fmla="*/ 132 w 492"/>
                <a:gd name="T15" fmla="*/ 12 h 414"/>
                <a:gd name="T16" fmla="*/ 162 w 492"/>
                <a:gd name="T17" fmla="*/ 30 h 414"/>
                <a:gd name="T18" fmla="*/ 156 w 492"/>
                <a:gd name="T19" fmla="*/ 66 h 414"/>
                <a:gd name="T20" fmla="*/ 180 w 492"/>
                <a:gd name="T21" fmla="*/ 78 h 414"/>
                <a:gd name="T22" fmla="*/ 210 w 492"/>
                <a:gd name="T23" fmla="*/ 72 h 414"/>
                <a:gd name="T24" fmla="*/ 240 w 492"/>
                <a:gd name="T25" fmla="*/ 90 h 414"/>
                <a:gd name="T26" fmla="*/ 366 w 492"/>
                <a:gd name="T27" fmla="*/ 90 h 414"/>
                <a:gd name="T28" fmla="*/ 474 w 492"/>
                <a:gd name="T29" fmla="*/ 114 h 414"/>
                <a:gd name="T30" fmla="*/ 492 w 492"/>
                <a:gd name="T31" fmla="*/ 150 h 414"/>
                <a:gd name="T32" fmla="*/ 432 w 492"/>
                <a:gd name="T33" fmla="*/ 234 h 414"/>
                <a:gd name="T34" fmla="*/ 444 w 492"/>
                <a:gd name="T35" fmla="*/ 252 h 414"/>
                <a:gd name="T36" fmla="*/ 402 w 492"/>
                <a:gd name="T37" fmla="*/ 414 h 414"/>
                <a:gd name="T38" fmla="*/ 270 w 492"/>
                <a:gd name="T39" fmla="*/ 384 h 414"/>
                <a:gd name="T40" fmla="*/ 234 w 492"/>
                <a:gd name="T41" fmla="*/ 372 h 414"/>
                <a:gd name="T42" fmla="*/ 234 w 492"/>
                <a:gd name="T43" fmla="*/ 378 h 4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2"/>
                <a:gd name="T67" fmla="*/ 0 h 414"/>
                <a:gd name="T68" fmla="*/ 492 w 492"/>
                <a:gd name="T69" fmla="*/ 414 h 4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2" h="414">
                  <a:moveTo>
                    <a:pt x="234" y="372"/>
                  </a:moveTo>
                  <a:lnTo>
                    <a:pt x="0" y="312"/>
                  </a:lnTo>
                  <a:lnTo>
                    <a:pt x="0" y="240"/>
                  </a:lnTo>
                  <a:lnTo>
                    <a:pt x="42" y="186"/>
                  </a:lnTo>
                  <a:lnTo>
                    <a:pt x="96" y="54"/>
                  </a:lnTo>
                  <a:lnTo>
                    <a:pt x="108" y="0"/>
                  </a:lnTo>
                  <a:lnTo>
                    <a:pt x="138" y="6"/>
                  </a:lnTo>
                  <a:lnTo>
                    <a:pt x="132" y="12"/>
                  </a:lnTo>
                  <a:lnTo>
                    <a:pt x="162" y="30"/>
                  </a:lnTo>
                  <a:lnTo>
                    <a:pt x="156" y="66"/>
                  </a:lnTo>
                  <a:lnTo>
                    <a:pt x="180" y="78"/>
                  </a:lnTo>
                  <a:lnTo>
                    <a:pt x="210" y="72"/>
                  </a:lnTo>
                  <a:lnTo>
                    <a:pt x="240" y="90"/>
                  </a:lnTo>
                  <a:lnTo>
                    <a:pt x="366" y="90"/>
                  </a:lnTo>
                  <a:lnTo>
                    <a:pt x="474" y="114"/>
                  </a:lnTo>
                  <a:lnTo>
                    <a:pt x="492" y="150"/>
                  </a:lnTo>
                  <a:lnTo>
                    <a:pt x="432" y="234"/>
                  </a:lnTo>
                  <a:lnTo>
                    <a:pt x="444" y="252"/>
                  </a:lnTo>
                  <a:lnTo>
                    <a:pt x="402" y="414"/>
                  </a:lnTo>
                  <a:lnTo>
                    <a:pt x="270" y="384"/>
                  </a:lnTo>
                  <a:lnTo>
                    <a:pt x="234" y="372"/>
                  </a:lnTo>
                  <a:lnTo>
                    <a:pt x="234" y="378"/>
                  </a:lnTo>
                </a:path>
              </a:pathLst>
            </a:custGeom>
            <a:noFill/>
            <a:ln w="9525">
              <a:solidFill>
                <a:srgbClr val="000000"/>
              </a:solidFill>
              <a:prstDash val="solid"/>
              <a:round/>
              <a:headEnd/>
              <a:tailEnd/>
            </a:ln>
          </p:spPr>
          <p:txBody>
            <a:bodyPr/>
            <a:lstStyle/>
            <a:p>
              <a:endParaRPr lang="en-US"/>
            </a:p>
          </p:txBody>
        </p:sp>
        <p:sp>
          <p:nvSpPr>
            <p:cNvPr id="16481" name="Freeform 222"/>
            <p:cNvSpPr>
              <a:spLocks/>
            </p:cNvSpPr>
            <p:nvPr/>
          </p:nvSpPr>
          <p:spPr bwMode="auto">
            <a:xfrm>
              <a:off x="3801" y="1776"/>
              <a:ext cx="360" cy="228"/>
            </a:xfrm>
            <a:custGeom>
              <a:avLst/>
              <a:gdLst>
                <a:gd name="T0" fmla="*/ 42 w 360"/>
                <a:gd name="T1" fmla="*/ 30 h 228"/>
                <a:gd name="T2" fmla="*/ 48 w 360"/>
                <a:gd name="T3" fmla="*/ 48 h 228"/>
                <a:gd name="T4" fmla="*/ 294 w 360"/>
                <a:gd name="T5" fmla="*/ 0 h 228"/>
                <a:gd name="T6" fmla="*/ 324 w 360"/>
                <a:gd name="T7" fmla="*/ 30 h 228"/>
                <a:gd name="T8" fmla="*/ 342 w 360"/>
                <a:gd name="T9" fmla="*/ 42 h 228"/>
                <a:gd name="T10" fmla="*/ 324 w 360"/>
                <a:gd name="T11" fmla="*/ 72 h 228"/>
                <a:gd name="T12" fmla="*/ 330 w 360"/>
                <a:gd name="T13" fmla="*/ 102 h 228"/>
                <a:gd name="T14" fmla="*/ 360 w 360"/>
                <a:gd name="T15" fmla="*/ 132 h 228"/>
                <a:gd name="T16" fmla="*/ 330 w 360"/>
                <a:gd name="T17" fmla="*/ 168 h 228"/>
                <a:gd name="T18" fmla="*/ 306 w 360"/>
                <a:gd name="T19" fmla="*/ 180 h 228"/>
                <a:gd name="T20" fmla="*/ 288 w 360"/>
                <a:gd name="T21" fmla="*/ 180 h 228"/>
                <a:gd name="T22" fmla="*/ 90 w 360"/>
                <a:gd name="T23" fmla="*/ 222 h 228"/>
                <a:gd name="T24" fmla="*/ 78 w 360"/>
                <a:gd name="T25" fmla="*/ 222 h 228"/>
                <a:gd name="T26" fmla="*/ 30 w 360"/>
                <a:gd name="T27" fmla="*/ 228 h 228"/>
                <a:gd name="T28" fmla="*/ 18 w 360"/>
                <a:gd name="T29" fmla="*/ 156 h 228"/>
                <a:gd name="T30" fmla="*/ 18 w 360"/>
                <a:gd name="T31" fmla="*/ 144 h 228"/>
                <a:gd name="T32" fmla="*/ 0 w 360"/>
                <a:gd name="T33" fmla="*/ 54 h 228"/>
                <a:gd name="T34" fmla="*/ 42 w 360"/>
                <a:gd name="T35" fmla="*/ 30 h 2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28"/>
                <a:gd name="T56" fmla="*/ 360 w 360"/>
                <a:gd name="T57" fmla="*/ 228 h 2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28">
                  <a:moveTo>
                    <a:pt x="42" y="30"/>
                  </a:moveTo>
                  <a:lnTo>
                    <a:pt x="48" y="48"/>
                  </a:lnTo>
                  <a:lnTo>
                    <a:pt x="294" y="0"/>
                  </a:lnTo>
                  <a:lnTo>
                    <a:pt x="324" y="30"/>
                  </a:lnTo>
                  <a:lnTo>
                    <a:pt x="342" y="42"/>
                  </a:lnTo>
                  <a:lnTo>
                    <a:pt x="324" y="72"/>
                  </a:lnTo>
                  <a:lnTo>
                    <a:pt x="330" y="102"/>
                  </a:lnTo>
                  <a:lnTo>
                    <a:pt x="360" y="132"/>
                  </a:lnTo>
                  <a:lnTo>
                    <a:pt x="330" y="168"/>
                  </a:lnTo>
                  <a:lnTo>
                    <a:pt x="306" y="180"/>
                  </a:lnTo>
                  <a:lnTo>
                    <a:pt x="288" y="180"/>
                  </a:lnTo>
                  <a:lnTo>
                    <a:pt x="90" y="222"/>
                  </a:lnTo>
                  <a:lnTo>
                    <a:pt x="78" y="222"/>
                  </a:lnTo>
                  <a:lnTo>
                    <a:pt x="30" y="228"/>
                  </a:lnTo>
                  <a:lnTo>
                    <a:pt x="18" y="156"/>
                  </a:lnTo>
                  <a:lnTo>
                    <a:pt x="18" y="144"/>
                  </a:lnTo>
                  <a:lnTo>
                    <a:pt x="0" y="54"/>
                  </a:lnTo>
                  <a:lnTo>
                    <a:pt x="42" y="30"/>
                  </a:lnTo>
                  <a:close/>
                </a:path>
              </a:pathLst>
            </a:custGeom>
            <a:solidFill>
              <a:srgbClr val="FF4500"/>
            </a:solidFill>
            <a:ln w="9525">
              <a:solidFill>
                <a:srgbClr val="FF4500"/>
              </a:solidFill>
              <a:prstDash val="solid"/>
              <a:round/>
              <a:headEnd/>
              <a:tailEnd/>
            </a:ln>
          </p:spPr>
          <p:txBody>
            <a:bodyPr/>
            <a:lstStyle/>
            <a:p>
              <a:endParaRPr lang="en-US"/>
            </a:p>
          </p:txBody>
        </p:sp>
        <p:sp>
          <p:nvSpPr>
            <p:cNvPr id="16482" name="Freeform 223"/>
            <p:cNvSpPr>
              <a:spLocks/>
            </p:cNvSpPr>
            <p:nvPr/>
          </p:nvSpPr>
          <p:spPr bwMode="auto">
            <a:xfrm>
              <a:off x="3801" y="1776"/>
              <a:ext cx="360" cy="228"/>
            </a:xfrm>
            <a:custGeom>
              <a:avLst/>
              <a:gdLst>
                <a:gd name="T0" fmla="*/ 42 w 360"/>
                <a:gd name="T1" fmla="*/ 30 h 228"/>
                <a:gd name="T2" fmla="*/ 48 w 360"/>
                <a:gd name="T3" fmla="*/ 48 h 228"/>
                <a:gd name="T4" fmla="*/ 294 w 360"/>
                <a:gd name="T5" fmla="*/ 0 h 228"/>
                <a:gd name="T6" fmla="*/ 324 w 360"/>
                <a:gd name="T7" fmla="*/ 30 h 228"/>
                <a:gd name="T8" fmla="*/ 342 w 360"/>
                <a:gd name="T9" fmla="*/ 42 h 228"/>
                <a:gd name="T10" fmla="*/ 324 w 360"/>
                <a:gd name="T11" fmla="*/ 72 h 228"/>
                <a:gd name="T12" fmla="*/ 330 w 360"/>
                <a:gd name="T13" fmla="*/ 102 h 228"/>
                <a:gd name="T14" fmla="*/ 360 w 360"/>
                <a:gd name="T15" fmla="*/ 132 h 228"/>
                <a:gd name="T16" fmla="*/ 330 w 360"/>
                <a:gd name="T17" fmla="*/ 168 h 228"/>
                <a:gd name="T18" fmla="*/ 306 w 360"/>
                <a:gd name="T19" fmla="*/ 180 h 228"/>
                <a:gd name="T20" fmla="*/ 288 w 360"/>
                <a:gd name="T21" fmla="*/ 180 h 228"/>
                <a:gd name="T22" fmla="*/ 90 w 360"/>
                <a:gd name="T23" fmla="*/ 222 h 228"/>
                <a:gd name="T24" fmla="*/ 78 w 360"/>
                <a:gd name="T25" fmla="*/ 222 h 228"/>
                <a:gd name="T26" fmla="*/ 30 w 360"/>
                <a:gd name="T27" fmla="*/ 228 h 228"/>
                <a:gd name="T28" fmla="*/ 18 w 360"/>
                <a:gd name="T29" fmla="*/ 156 h 228"/>
                <a:gd name="T30" fmla="*/ 18 w 360"/>
                <a:gd name="T31" fmla="*/ 144 h 228"/>
                <a:gd name="T32" fmla="*/ 0 w 360"/>
                <a:gd name="T33" fmla="*/ 54 h 228"/>
                <a:gd name="T34" fmla="*/ 42 w 360"/>
                <a:gd name="T35" fmla="*/ 30 h 228"/>
                <a:gd name="T36" fmla="*/ 42 w 360"/>
                <a:gd name="T37" fmla="*/ 36 h 2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28"/>
                <a:gd name="T59" fmla="*/ 360 w 360"/>
                <a:gd name="T60" fmla="*/ 228 h 2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28">
                  <a:moveTo>
                    <a:pt x="42" y="30"/>
                  </a:moveTo>
                  <a:lnTo>
                    <a:pt x="48" y="48"/>
                  </a:lnTo>
                  <a:lnTo>
                    <a:pt x="294" y="0"/>
                  </a:lnTo>
                  <a:lnTo>
                    <a:pt x="324" y="30"/>
                  </a:lnTo>
                  <a:lnTo>
                    <a:pt x="342" y="42"/>
                  </a:lnTo>
                  <a:lnTo>
                    <a:pt x="324" y="72"/>
                  </a:lnTo>
                  <a:lnTo>
                    <a:pt x="330" y="102"/>
                  </a:lnTo>
                  <a:lnTo>
                    <a:pt x="360" y="132"/>
                  </a:lnTo>
                  <a:lnTo>
                    <a:pt x="330" y="168"/>
                  </a:lnTo>
                  <a:lnTo>
                    <a:pt x="306" y="180"/>
                  </a:lnTo>
                  <a:lnTo>
                    <a:pt x="288" y="180"/>
                  </a:lnTo>
                  <a:lnTo>
                    <a:pt x="90" y="222"/>
                  </a:lnTo>
                  <a:lnTo>
                    <a:pt x="78" y="222"/>
                  </a:lnTo>
                  <a:lnTo>
                    <a:pt x="30" y="228"/>
                  </a:lnTo>
                  <a:lnTo>
                    <a:pt x="18" y="156"/>
                  </a:lnTo>
                  <a:lnTo>
                    <a:pt x="18" y="144"/>
                  </a:lnTo>
                  <a:lnTo>
                    <a:pt x="0" y="54"/>
                  </a:lnTo>
                  <a:lnTo>
                    <a:pt x="42" y="30"/>
                  </a:lnTo>
                  <a:lnTo>
                    <a:pt x="42" y="36"/>
                  </a:lnTo>
                </a:path>
              </a:pathLst>
            </a:custGeom>
            <a:noFill/>
            <a:ln w="9525">
              <a:solidFill>
                <a:srgbClr val="000000"/>
              </a:solidFill>
              <a:prstDash val="solid"/>
              <a:round/>
              <a:headEnd/>
              <a:tailEnd/>
            </a:ln>
          </p:spPr>
          <p:txBody>
            <a:bodyPr/>
            <a:lstStyle/>
            <a:p>
              <a:endParaRPr lang="en-US"/>
            </a:p>
          </p:txBody>
        </p:sp>
        <p:sp>
          <p:nvSpPr>
            <p:cNvPr id="16483" name="Freeform 224"/>
            <p:cNvSpPr>
              <a:spLocks/>
            </p:cNvSpPr>
            <p:nvPr/>
          </p:nvSpPr>
          <p:spPr bwMode="auto">
            <a:xfrm>
              <a:off x="4299" y="1722"/>
              <a:ext cx="48" cy="54"/>
            </a:xfrm>
            <a:custGeom>
              <a:avLst/>
              <a:gdLst>
                <a:gd name="T0" fmla="*/ 48 w 48"/>
                <a:gd name="T1" fmla="*/ 30 h 54"/>
                <a:gd name="T2" fmla="*/ 36 w 48"/>
                <a:gd name="T3" fmla="*/ 42 h 54"/>
                <a:gd name="T4" fmla="*/ 30 w 48"/>
                <a:gd name="T5" fmla="*/ 24 h 54"/>
                <a:gd name="T6" fmla="*/ 30 w 48"/>
                <a:gd name="T7" fmla="*/ 48 h 54"/>
                <a:gd name="T8" fmla="*/ 6 w 48"/>
                <a:gd name="T9" fmla="*/ 54 h 54"/>
                <a:gd name="T10" fmla="*/ 0 w 48"/>
                <a:gd name="T11" fmla="*/ 6 h 54"/>
                <a:gd name="T12" fmla="*/ 18 w 48"/>
                <a:gd name="T13" fmla="*/ 0 h 54"/>
                <a:gd name="T14" fmla="*/ 42 w 48"/>
                <a:gd name="T15" fmla="*/ 24 h 54"/>
                <a:gd name="T16" fmla="*/ 48 w 48"/>
                <a:gd name="T17" fmla="*/ 3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54"/>
                <a:gd name="T29" fmla="*/ 48 w 48"/>
                <a:gd name="T30" fmla="*/ 54 h 5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54">
                  <a:moveTo>
                    <a:pt x="48" y="30"/>
                  </a:moveTo>
                  <a:lnTo>
                    <a:pt x="36" y="42"/>
                  </a:lnTo>
                  <a:lnTo>
                    <a:pt x="30" y="24"/>
                  </a:lnTo>
                  <a:lnTo>
                    <a:pt x="30" y="48"/>
                  </a:lnTo>
                  <a:lnTo>
                    <a:pt x="6" y="54"/>
                  </a:lnTo>
                  <a:lnTo>
                    <a:pt x="0" y="6"/>
                  </a:lnTo>
                  <a:lnTo>
                    <a:pt x="18" y="0"/>
                  </a:lnTo>
                  <a:lnTo>
                    <a:pt x="42" y="24"/>
                  </a:lnTo>
                  <a:lnTo>
                    <a:pt x="48" y="30"/>
                  </a:lnTo>
                  <a:close/>
                </a:path>
              </a:pathLst>
            </a:custGeom>
            <a:solidFill>
              <a:srgbClr val="FF8C00"/>
            </a:solidFill>
            <a:ln w="9525">
              <a:solidFill>
                <a:srgbClr val="FF8C00"/>
              </a:solidFill>
              <a:prstDash val="solid"/>
              <a:round/>
              <a:headEnd/>
              <a:tailEnd/>
            </a:ln>
          </p:spPr>
          <p:txBody>
            <a:bodyPr/>
            <a:lstStyle/>
            <a:p>
              <a:endParaRPr lang="en-US"/>
            </a:p>
          </p:txBody>
        </p:sp>
        <p:sp>
          <p:nvSpPr>
            <p:cNvPr id="16484" name="Freeform 225"/>
            <p:cNvSpPr>
              <a:spLocks/>
            </p:cNvSpPr>
            <p:nvPr/>
          </p:nvSpPr>
          <p:spPr bwMode="auto">
            <a:xfrm>
              <a:off x="4299" y="1722"/>
              <a:ext cx="48" cy="54"/>
            </a:xfrm>
            <a:custGeom>
              <a:avLst/>
              <a:gdLst>
                <a:gd name="T0" fmla="*/ 48 w 48"/>
                <a:gd name="T1" fmla="*/ 30 h 54"/>
                <a:gd name="T2" fmla="*/ 36 w 48"/>
                <a:gd name="T3" fmla="*/ 42 h 54"/>
                <a:gd name="T4" fmla="*/ 30 w 48"/>
                <a:gd name="T5" fmla="*/ 24 h 54"/>
                <a:gd name="T6" fmla="*/ 30 w 48"/>
                <a:gd name="T7" fmla="*/ 48 h 54"/>
                <a:gd name="T8" fmla="*/ 6 w 48"/>
                <a:gd name="T9" fmla="*/ 54 h 54"/>
                <a:gd name="T10" fmla="*/ 0 w 48"/>
                <a:gd name="T11" fmla="*/ 6 h 54"/>
                <a:gd name="T12" fmla="*/ 18 w 48"/>
                <a:gd name="T13" fmla="*/ 0 h 54"/>
                <a:gd name="T14" fmla="*/ 42 w 48"/>
                <a:gd name="T15" fmla="*/ 24 h 54"/>
                <a:gd name="T16" fmla="*/ 48 w 48"/>
                <a:gd name="T17" fmla="*/ 30 h 54"/>
                <a:gd name="T18" fmla="*/ 48 w 48"/>
                <a:gd name="T19" fmla="*/ 36 h 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54"/>
                <a:gd name="T32" fmla="*/ 48 w 48"/>
                <a:gd name="T33" fmla="*/ 54 h 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54">
                  <a:moveTo>
                    <a:pt x="48" y="30"/>
                  </a:moveTo>
                  <a:lnTo>
                    <a:pt x="36" y="42"/>
                  </a:lnTo>
                  <a:lnTo>
                    <a:pt x="30" y="24"/>
                  </a:lnTo>
                  <a:lnTo>
                    <a:pt x="30" y="48"/>
                  </a:lnTo>
                  <a:lnTo>
                    <a:pt x="6" y="54"/>
                  </a:lnTo>
                  <a:lnTo>
                    <a:pt x="0" y="6"/>
                  </a:lnTo>
                  <a:lnTo>
                    <a:pt x="18" y="0"/>
                  </a:lnTo>
                  <a:lnTo>
                    <a:pt x="42" y="24"/>
                  </a:lnTo>
                  <a:lnTo>
                    <a:pt x="48" y="30"/>
                  </a:lnTo>
                  <a:lnTo>
                    <a:pt x="48" y="36"/>
                  </a:lnTo>
                </a:path>
              </a:pathLst>
            </a:custGeom>
            <a:noFill/>
            <a:ln w="9525">
              <a:solidFill>
                <a:srgbClr val="000000"/>
              </a:solidFill>
              <a:prstDash val="solid"/>
              <a:round/>
              <a:headEnd/>
              <a:tailEnd/>
            </a:ln>
          </p:spPr>
          <p:txBody>
            <a:bodyPr/>
            <a:lstStyle/>
            <a:p>
              <a:endParaRPr lang="en-US"/>
            </a:p>
          </p:txBody>
        </p:sp>
        <p:sp>
          <p:nvSpPr>
            <p:cNvPr id="16485" name="Freeform 226"/>
            <p:cNvSpPr>
              <a:spLocks/>
            </p:cNvSpPr>
            <p:nvPr/>
          </p:nvSpPr>
          <p:spPr bwMode="auto">
            <a:xfrm>
              <a:off x="3717" y="2364"/>
              <a:ext cx="312" cy="240"/>
            </a:xfrm>
            <a:custGeom>
              <a:avLst/>
              <a:gdLst>
                <a:gd name="T0" fmla="*/ 312 w 312"/>
                <a:gd name="T1" fmla="*/ 72 h 240"/>
                <a:gd name="T2" fmla="*/ 276 w 312"/>
                <a:gd name="T3" fmla="*/ 120 h 240"/>
                <a:gd name="T4" fmla="*/ 282 w 312"/>
                <a:gd name="T5" fmla="*/ 132 h 240"/>
                <a:gd name="T6" fmla="*/ 246 w 312"/>
                <a:gd name="T7" fmla="*/ 174 h 240"/>
                <a:gd name="T8" fmla="*/ 240 w 312"/>
                <a:gd name="T9" fmla="*/ 168 h 240"/>
                <a:gd name="T10" fmla="*/ 240 w 312"/>
                <a:gd name="T11" fmla="*/ 180 h 240"/>
                <a:gd name="T12" fmla="*/ 204 w 312"/>
                <a:gd name="T13" fmla="*/ 198 h 240"/>
                <a:gd name="T14" fmla="*/ 204 w 312"/>
                <a:gd name="T15" fmla="*/ 216 h 240"/>
                <a:gd name="T16" fmla="*/ 186 w 312"/>
                <a:gd name="T17" fmla="*/ 204 h 240"/>
                <a:gd name="T18" fmla="*/ 198 w 312"/>
                <a:gd name="T19" fmla="*/ 222 h 240"/>
                <a:gd name="T20" fmla="*/ 186 w 312"/>
                <a:gd name="T21" fmla="*/ 240 h 240"/>
                <a:gd name="T22" fmla="*/ 168 w 312"/>
                <a:gd name="T23" fmla="*/ 234 h 240"/>
                <a:gd name="T24" fmla="*/ 138 w 312"/>
                <a:gd name="T25" fmla="*/ 168 h 240"/>
                <a:gd name="T26" fmla="*/ 60 w 312"/>
                <a:gd name="T27" fmla="*/ 108 h 240"/>
                <a:gd name="T28" fmla="*/ 30 w 312"/>
                <a:gd name="T29" fmla="*/ 72 h 240"/>
                <a:gd name="T30" fmla="*/ 0 w 312"/>
                <a:gd name="T31" fmla="*/ 54 h 240"/>
                <a:gd name="T32" fmla="*/ 12 w 312"/>
                <a:gd name="T33" fmla="*/ 30 h 240"/>
                <a:gd name="T34" fmla="*/ 54 w 312"/>
                <a:gd name="T35" fmla="*/ 6 h 240"/>
                <a:gd name="T36" fmla="*/ 144 w 312"/>
                <a:gd name="T37" fmla="*/ 0 h 240"/>
                <a:gd name="T38" fmla="*/ 162 w 312"/>
                <a:gd name="T39" fmla="*/ 24 h 240"/>
                <a:gd name="T40" fmla="*/ 228 w 312"/>
                <a:gd name="T41" fmla="*/ 12 h 240"/>
                <a:gd name="T42" fmla="*/ 306 w 312"/>
                <a:gd name="T43" fmla="*/ 66 h 240"/>
                <a:gd name="T44" fmla="*/ 312 w 312"/>
                <a:gd name="T45" fmla="*/ 72 h 2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12"/>
                <a:gd name="T70" fmla="*/ 0 h 240"/>
                <a:gd name="T71" fmla="*/ 312 w 312"/>
                <a:gd name="T72" fmla="*/ 240 h 24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12" h="240">
                  <a:moveTo>
                    <a:pt x="312" y="72"/>
                  </a:moveTo>
                  <a:lnTo>
                    <a:pt x="276" y="120"/>
                  </a:lnTo>
                  <a:lnTo>
                    <a:pt x="282" y="132"/>
                  </a:lnTo>
                  <a:lnTo>
                    <a:pt x="246" y="174"/>
                  </a:lnTo>
                  <a:lnTo>
                    <a:pt x="240" y="168"/>
                  </a:lnTo>
                  <a:lnTo>
                    <a:pt x="240" y="180"/>
                  </a:lnTo>
                  <a:lnTo>
                    <a:pt x="204" y="198"/>
                  </a:lnTo>
                  <a:lnTo>
                    <a:pt x="204" y="216"/>
                  </a:lnTo>
                  <a:lnTo>
                    <a:pt x="186" y="204"/>
                  </a:lnTo>
                  <a:lnTo>
                    <a:pt x="198" y="222"/>
                  </a:lnTo>
                  <a:lnTo>
                    <a:pt x="186" y="240"/>
                  </a:lnTo>
                  <a:lnTo>
                    <a:pt x="168" y="234"/>
                  </a:lnTo>
                  <a:lnTo>
                    <a:pt x="138" y="168"/>
                  </a:lnTo>
                  <a:lnTo>
                    <a:pt x="60" y="108"/>
                  </a:lnTo>
                  <a:lnTo>
                    <a:pt x="30" y="72"/>
                  </a:lnTo>
                  <a:lnTo>
                    <a:pt x="0" y="54"/>
                  </a:lnTo>
                  <a:lnTo>
                    <a:pt x="12" y="30"/>
                  </a:lnTo>
                  <a:lnTo>
                    <a:pt x="54" y="6"/>
                  </a:lnTo>
                  <a:lnTo>
                    <a:pt x="144" y="0"/>
                  </a:lnTo>
                  <a:lnTo>
                    <a:pt x="162" y="24"/>
                  </a:lnTo>
                  <a:lnTo>
                    <a:pt x="228" y="12"/>
                  </a:lnTo>
                  <a:lnTo>
                    <a:pt x="306" y="66"/>
                  </a:lnTo>
                  <a:lnTo>
                    <a:pt x="312" y="72"/>
                  </a:lnTo>
                  <a:close/>
                </a:path>
              </a:pathLst>
            </a:custGeom>
            <a:solidFill>
              <a:srgbClr val="B22222"/>
            </a:solidFill>
            <a:ln w="9525">
              <a:solidFill>
                <a:srgbClr val="B22222"/>
              </a:solidFill>
              <a:prstDash val="solid"/>
              <a:round/>
              <a:headEnd/>
              <a:tailEnd/>
            </a:ln>
          </p:spPr>
          <p:txBody>
            <a:bodyPr/>
            <a:lstStyle/>
            <a:p>
              <a:endParaRPr lang="en-US"/>
            </a:p>
          </p:txBody>
        </p:sp>
        <p:sp>
          <p:nvSpPr>
            <p:cNvPr id="16486" name="Freeform 227"/>
            <p:cNvSpPr>
              <a:spLocks/>
            </p:cNvSpPr>
            <p:nvPr/>
          </p:nvSpPr>
          <p:spPr bwMode="auto">
            <a:xfrm>
              <a:off x="3717" y="2364"/>
              <a:ext cx="312" cy="240"/>
            </a:xfrm>
            <a:custGeom>
              <a:avLst/>
              <a:gdLst>
                <a:gd name="T0" fmla="*/ 312 w 312"/>
                <a:gd name="T1" fmla="*/ 72 h 240"/>
                <a:gd name="T2" fmla="*/ 276 w 312"/>
                <a:gd name="T3" fmla="*/ 120 h 240"/>
                <a:gd name="T4" fmla="*/ 282 w 312"/>
                <a:gd name="T5" fmla="*/ 132 h 240"/>
                <a:gd name="T6" fmla="*/ 246 w 312"/>
                <a:gd name="T7" fmla="*/ 174 h 240"/>
                <a:gd name="T8" fmla="*/ 240 w 312"/>
                <a:gd name="T9" fmla="*/ 168 h 240"/>
                <a:gd name="T10" fmla="*/ 240 w 312"/>
                <a:gd name="T11" fmla="*/ 180 h 240"/>
                <a:gd name="T12" fmla="*/ 204 w 312"/>
                <a:gd name="T13" fmla="*/ 198 h 240"/>
                <a:gd name="T14" fmla="*/ 204 w 312"/>
                <a:gd name="T15" fmla="*/ 216 h 240"/>
                <a:gd name="T16" fmla="*/ 186 w 312"/>
                <a:gd name="T17" fmla="*/ 204 h 240"/>
                <a:gd name="T18" fmla="*/ 198 w 312"/>
                <a:gd name="T19" fmla="*/ 222 h 240"/>
                <a:gd name="T20" fmla="*/ 186 w 312"/>
                <a:gd name="T21" fmla="*/ 240 h 240"/>
                <a:gd name="T22" fmla="*/ 168 w 312"/>
                <a:gd name="T23" fmla="*/ 234 h 240"/>
                <a:gd name="T24" fmla="*/ 138 w 312"/>
                <a:gd name="T25" fmla="*/ 168 h 240"/>
                <a:gd name="T26" fmla="*/ 60 w 312"/>
                <a:gd name="T27" fmla="*/ 108 h 240"/>
                <a:gd name="T28" fmla="*/ 30 w 312"/>
                <a:gd name="T29" fmla="*/ 72 h 240"/>
                <a:gd name="T30" fmla="*/ 0 w 312"/>
                <a:gd name="T31" fmla="*/ 54 h 240"/>
                <a:gd name="T32" fmla="*/ 12 w 312"/>
                <a:gd name="T33" fmla="*/ 30 h 240"/>
                <a:gd name="T34" fmla="*/ 54 w 312"/>
                <a:gd name="T35" fmla="*/ 6 h 240"/>
                <a:gd name="T36" fmla="*/ 144 w 312"/>
                <a:gd name="T37" fmla="*/ 0 h 240"/>
                <a:gd name="T38" fmla="*/ 162 w 312"/>
                <a:gd name="T39" fmla="*/ 24 h 240"/>
                <a:gd name="T40" fmla="*/ 228 w 312"/>
                <a:gd name="T41" fmla="*/ 12 h 240"/>
                <a:gd name="T42" fmla="*/ 306 w 312"/>
                <a:gd name="T43" fmla="*/ 66 h 240"/>
                <a:gd name="T44" fmla="*/ 312 w 312"/>
                <a:gd name="T45" fmla="*/ 72 h 240"/>
                <a:gd name="T46" fmla="*/ 312 w 312"/>
                <a:gd name="T47" fmla="*/ 78 h 2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12"/>
                <a:gd name="T73" fmla="*/ 0 h 240"/>
                <a:gd name="T74" fmla="*/ 312 w 312"/>
                <a:gd name="T75" fmla="*/ 240 h 24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12" h="240">
                  <a:moveTo>
                    <a:pt x="312" y="72"/>
                  </a:moveTo>
                  <a:lnTo>
                    <a:pt x="276" y="120"/>
                  </a:lnTo>
                  <a:lnTo>
                    <a:pt x="282" y="132"/>
                  </a:lnTo>
                  <a:lnTo>
                    <a:pt x="246" y="174"/>
                  </a:lnTo>
                  <a:lnTo>
                    <a:pt x="240" y="168"/>
                  </a:lnTo>
                  <a:lnTo>
                    <a:pt x="240" y="180"/>
                  </a:lnTo>
                  <a:lnTo>
                    <a:pt x="204" y="198"/>
                  </a:lnTo>
                  <a:lnTo>
                    <a:pt x="204" y="216"/>
                  </a:lnTo>
                  <a:lnTo>
                    <a:pt x="186" y="204"/>
                  </a:lnTo>
                  <a:lnTo>
                    <a:pt x="198" y="222"/>
                  </a:lnTo>
                  <a:lnTo>
                    <a:pt x="186" y="240"/>
                  </a:lnTo>
                  <a:lnTo>
                    <a:pt x="168" y="234"/>
                  </a:lnTo>
                  <a:lnTo>
                    <a:pt x="138" y="168"/>
                  </a:lnTo>
                  <a:lnTo>
                    <a:pt x="60" y="108"/>
                  </a:lnTo>
                  <a:lnTo>
                    <a:pt x="30" y="72"/>
                  </a:lnTo>
                  <a:lnTo>
                    <a:pt x="0" y="54"/>
                  </a:lnTo>
                  <a:lnTo>
                    <a:pt x="12" y="30"/>
                  </a:lnTo>
                  <a:lnTo>
                    <a:pt x="54" y="6"/>
                  </a:lnTo>
                  <a:lnTo>
                    <a:pt x="144" y="0"/>
                  </a:lnTo>
                  <a:lnTo>
                    <a:pt x="162" y="24"/>
                  </a:lnTo>
                  <a:lnTo>
                    <a:pt x="228" y="12"/>
                  </a:lnTo>
                  <a:lnTo>
                    <a:pt x="306" y="66"/>
                  </a:lnTo>
                  <a:lnTo>
                    <a:pt x="312" y="72"/>
                  </a:lnTo>
                  <a:lnTo>
                    <a:pt x="312" y="78"/>
                  </a:lnTo>
                </a:path>
              </a:pathLst>
            </a:custGeom>
            <a:noFill/>
            <a:ln w="9525">
              <a:solidFill>
                <a:srgbClr val="000000"/>
              </a:solidFill>
              <a:prstDash val="solid"/>
              <a:round/>
              <a:headEnd/>
              <a:tailEnd/>
            </a:ln>
          </p:spPr>
          <p:txBody>
            <a:bodyPr/>
            <a:lstStyle/>
            <a:p>
              <a:endParaRPr lang="en-US"/>
            </a:p>
          </p:txBody>
        </p:sp>
        <p:sp>
          <p:nvSpPr>
            <p:cNvPr id="16487" name="Freeform 228"/>
            <p:cNvSpPr>
              <a:spLocks/>
            </p:cNvSpPr>
            <p:nvPr/>
          </p:nvSpPr>
          <p:spPr bwMode="auto">
            <a:xfrm>
              <a:off x="2457" y="1578"/>
              <a:ext cx="432" cy="288"/>
            </a:xfrm>
            <a:custGeom>
              <a:avLst/>
              <a:gdLst>
                <a:gd name="T0" fmla="*/ 432 w 432"/>
                <a:gd name="T1" fmla="*/ 204 h 288"/>
                <a:gd name="T2" fmla="*/ 426 w 432"/>
                <a:gd name="T3" fmla="*/ 210 h 288"/>
                <a:gd name="T4" fmla="*/ 432 w 432"/>
                <a:gd name="T5" fmla="*/ 234 h 288"/>
                <a:gd name="T6" fmla="*/ 420 w 432"/>
                <a:gd name="T7" fmla="*/ 264 h 288"/>
                <a:gd name="T8" fmla="*/ 432 w 432"/>
                <a:gd name="T9" fmla="*/ 288 h 288"/>
                <a:gd name="T10" fmla="*/ 384 w 432"/>
                <a:gd name="T11" fmla="*/ 258 h 288"/>
                <a:gd name="T12" fmla="*/ 342 w 432"/>
                <a:gd name="T13" fmla="*/ 264 h 288"/>
                <a:gd name="T14" fmla="*/ 312 w 432"/>
                <a:gd name="T15" fmla="*/ 246 h 288"/>
                <a:gd name="T16" fmla="*/ 0 w 432"/>
                <a:gd name="T17" fmla="*/ 228 h 288"/>
                <a:gd name="T18" fmla="*/ 0 w 432"/>
                <a:gd name="T19" fmla="*/ 186 h 288"/>
                <a:gd name="T20" fmla="*/ 12 w 432"/>
                <a:gd name="T21" fmla="*/ 72 h 288"/>
                <a:gd name="T22" fmla="*/ 18 w 432"/>
                <a:gd name="T23" fmla="*/ 0 h 288"/>
                <a:gd name="T24" fmla="*/ 426 w 432"/>
                <a:gd name="T25" fmla="*/ 18 h 288"/>
                <a:gd name="T26" fmla="*/ 414 w 432"/>
                <a:gd name="T27" fmla="*/ 42 h 288"/>
                <a:gd name="T28" fmla="*/ 432 w 432"/>
                <a:gd name="T29" fmla="*/ 66 h 288"/>
                <a:gd name="T30" fmla="*/ 432 w 432"/>
                <a:gd name="T31" fmla="*/ 180 h 288"/>
                <a:gd name="T32" fmla="*/ 432 w 432"/>
                <a:gd name="T33" fmla="*/ 204 h 28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32"/>
                <a:gd name="T52" fmla="*/ 0 h 288"/>
                <a:gd name="T53" fmla="*/ 432 w 432"/>
                <a:gd name="T54" fmla="*/ 288 h 28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32" h="288">
                  <a:moveTo>
                    <a:pt x="432" y="204"/>
                  </a:moveTo>
                  <a:lnTo>
                    <a:pt x="426" y="210"/>
                  </a:lnTo>
                  <a:lnTo>
                    <a:pt x="432" y="234"/>
                  </a:lnTo>
                  <a:lnTo>
                    <a:pt x="420" y="264"/>
                  </a:lnTo>
                  <a:lnTo>
                    <a:pt x="432" y="288"/>
                  </a:lnTo>
                  <a:lnTo>
                    <a:pt x="384" y="258"/>
                  </a:lnTo>
                  <a:lnTo>
                    <a:pt x="342" y="264"/>
                  </a:lnTo>
                  <a:lnTo>
                    <a:pt x="312" y="246"/>
                  </a:lnTo>
                  <a:lnTo>
                    <a:pt x="0" y="228"/>
                  </a:lnTo>
                  <a:lnTo>
                    <a:pt x="0" y="186"/>
                  </a:lnTo>
                  <a:lnTo>
                    <a:pt x="12" y="72"/>
                  </a:lnTo>
                  <a:lnTo>
                    <a:pt x="18" y="0"/>
                  </a:lnTo>
                  <a:lnTo>
                    <a:pt x="426" y="18"/>
                  </a:lnTo>
                  <a:lnTo>
                    <a:pt x="414" y="42"/>
                  </a:lnTo>
                  <a:lnTo>
                    <a:pt x="432" y="66"/>
                  </a:lnTo>
                  <a:lnTo>
                    <a:pt x="432" y="180"/>
                  </a:lnTo>
                  <a:lnTo>
                    <a:pt x="432" y="204"/>
                  </a:lnTo>
                  <a:close/>
                </a:path>
              </a:pathLst>
            </a:custGeom>
            <a:solidFill>
              <a:srgbClr val="FF8C00"/>
            </a:solidFill>
            <a:ln w="9525">
              <a:solidFill>
                <a:srgbClr val="FF8C00"/>
              </a:solidFill>
              <a:prstDash val="solid"/>
              <a:round/>
              <a:headEnd/>
              <a:tailEnd/>
            </a:ln>
          </p:spPr>
          <p:txBody>
            <a:bodyPr/>
            <a:lstStyle/>
            <a:p>
              <a:endParaRPr lang="en-US"/>
            </a:p>
          </p:txBody>
        </p:sp>
        <p:sp>
          <p:nvSpPr>
            <p:cNvPr id="16488" name="Freeform 229"/>
            <p:cNvSpPr>
              <a:spLocks/>
            </p:cNvSpPr>
            <p:nvPr/>
          </p:nvSpPr>
          <p:spPr bwMode="auto">
            <a:xfrm>
              <a:off x="2457" y="1578"/>
              <a:ext cx="432" cy="288"/>
            </a:xfrm>
            <a:custGeom>
              <a:avLst/>
              <a:gdLst>
                <a:gd name="T0" fmla="*/ 432 w 432"/>
                <a:gd name="T1" fmla="*/ 204 h 288"/>
                <a:gd name="T2" fmla="*/ 426 w 432"/>
                <a:gd name="T3" fmla="*/ 210 h 288"/>
                <a:gd name="T4" fmla="*/ 432 w 432"/>
                <a:gd name="T5" fmla="*/ 234 h 288"/>
                <a:gd name="T6" fmla="*/ 420 w 432"/>
                <a:gd name="T7" fmla="*/ 264 h 288"/>
                <a:gd name="T8" fmla="*/ 432 w 432"/>
                <a:gd name="T9" fmla="*/ 288 h 288"/>
                <a:gd name="T10" fmla="*/ 384 w 432"/>
                <a:gd name="T11" fmla="*/ 258 h 288"/>
                <a:gd name="T12" fmla="*/ 342 w 432"/>
                <a:gd name="T13" fmla="*/ 264 h 288"/>
                <a:gd name="T14" fmla="*/ 312 w 432"/>
                <a:gd name="T15" fmla="*/ 246 h 288"/>
                <a:gd name="T16" fmla="*/ 0 w 432"/>
                <a:gd name="T17" fmla="*/ 228 h 288"/>
                <a:gd name="T18" fmla="*/ 0 w 432"/>
                <a:gd name="T19" fmla="*/ 186 h 288"/>
                <a:gd name="T20" fmla="*/ 12 w 432"/>
                <a:gd name="T21" fmla="*/ 72 h 288"/>
                <a:gd name="T22" fmla="*/ 18 w 432"/>
                <a:gd name="T23" fmla="*/ 0 h 288"/>
                <a:gd name="T24" fmla="*/ 426 w 432"/>
                <a:gd name="T25" fmla="*/ 18 h 288"/>
                <a:gd name="T26" fmla="*/ 414 w 432"/>
                <a:gd name="T27" fmla="*/ 42 h 288"/>
                <a:gd name="T28" fmla="*/ 432 w 432"/>
                <a:gd name="T29" fmla="*/ 66 h 288"/>
                <a:gd name="T30" fmla="*/ 432 w 432"/>
                <a:gd name="T31" fmla="*/ 180 h 288"/>
                <a:gd name="T32" fmla="*/ 432 w 432"/>
                <a:gd name="T33" fmla="*/ 204 h 288"/>
                <a:gd name="T34" fmla="*/ 432 w 432"/>
                <a:gd name="T35" fmla="*/ 210 h 2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32"/>
                <a:gd name="T55" fmla="*/ 0 h 288"/>
                <a:gd name="T56" fmla="*/ 432 w 432"/>
                <a:gd name="T57" fmla="*/ 288 h 28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32" h="288">
                  <a:moveTo>
                    <a:pt x="432" y="204"/>
                  </a:moveTo>
                  <a:lnTo>
                    <a:pt x="426" y="210"/>
                  </a:lnTo>
                  <a:lnTo>
                    <a:pt x="432" y="234"/>
                  </a:lnTo>
                  <a:lnTo>
                    <a:pt x="420" y="264"/>
                  </a:lnTo>
                  <a:lnTo>
                    <a:pt x="432" y="288"/>
                  </a:lnTo>
                  <a:lnTo>
                    <a:pt x="384" y="258"/>
                  </a:lnTo>
                  <a:lnTo>
                    <a:pt x="342" y="264"/>
                  </a:lnTo>
                  <a:lnTo>
                    <a:pt x="312" y="246"/>
                  </a:lnTo>
                  <a:lnTo>
                    <a:pt x="0" y="228"/>
                  </a:lnTo>
                  <a:lnTo>
                    <a:pt x="0" y="186"/>
                  </a:lnTo>
                  <a:lnTo>
                    <a:pt x="12" y="72"/>
                  </a:lnTo>
                  <a:lnTo>
                    <a:pt x="18" y="0"/>
                  </a:lnTo>
                  <a:lnTo>
                    <a:pt x="426" y="18"/>
                  </a:lnTo>
                  <a:lnTo>
                    <a:pt x="414" y="42"/>
                  </a:lnTo>
                  <a:lnTo>
                    <a:pt x="432" y="66"/>
                  </a:lnTo>
                  <a:lnTo>
                    <a:pt x="432" y="180"/>
                  </a:lnTo>
                  <a:lnTo>
                    <a:pt x="432" y="204"/>
                  </a:lnTo>
                  <a:lnTo>
                    <a:pt x="432" y="210"/>
                  </a:lnTo>
                </a:path>
              </a:pathLst>
            </a:custGeom>
            <a:noFill/>
            <a:ln w="9525">
              <a:solidFill>
                <a:srgbClr val="000000"/>
              </a:solidFill>
              <a:prstDash val="solid"/>
              <a:round/>
              <a:headEnd/>
              <a:tailEnd/>
            </a:ln>
          </p:spPr>
          <p:txBody>
            <a:bodyPr/>
            <a:lstStyle/>
            <a:p>
              <a:endParaRPr lang="en-US"/>
            </a:p>
          </p:txBody>
        </p:sp>
        <p:sp>
          <p:nvSpPr>
            <p:cNvPr id="16489" name="Freeform 230"/>
            <p:cNvSpPr>
              <a:spLocks/>
            </p:cNvSpPr>
            <p:nvPr/>
          </p:nvSpPr>
          <p:spPr bwMode="auto">
            <a:xfrm>
              <a:off x="3279" y="2256"/>
              <a:ext cx="522" cy="180"/>
            </a:xfrm>
            <a:custGeom>
              <a:avLst/>
              <a:gdLst>
                <a:gd name="T0" fmla="*/ 522 w 522"/>
                <a:gd name="T1" fmla="*/ 0 h 180"/>
                <a:gd name="T2" fmla="*/ 522 w 522"/>
                <a:gd name="T3" fmla="*/ 24 h 180"/>
                <a:gd name="T4" fmla="*/ 504 w 522"/>
                <a:gd name="T5" fmla="*/ 42 h 180"/>
                <a:gd name="T6" fmla="*/ 474 w 522"/>
                <a:gd name="T7" fmla="*/ 60 h 180"/>
                <a:gd name="T8" fmla="*/ 468 w 522"/>
                <a:gd name="T9" fmla="*/ 54 h 180"/>
                <a:gd name="T10" fmla="*/ 450 w 522"/>
                <a:gd name="T11" fmla="*/ 78 h 180"/>
                <a:gd name="T12" fmla="*/ 402 w 522"/>
                <a:gd name="T13" fmla="*/ 102 h 180"/>
                <a:gd name="T14" fmla="*/ 390 w 522"/>
                <a:gd name="T15" fmla="*/ 126 h 180"/>
                <a:gd name="T16" fmla="*/ 372 w 522"/>
                <a:gd name="T17" fmla="*/ 132 h 180"/>
                <a:gd name="T18" fmla="*/ 372 w 522"/>
                <a:gd name="T19" fmla="*/ 150 h 180"/>
                <a:gd name="T20" fmla="*/ 294 w 522"/>
                <a:gd name="T21" fmla="*/ 162 h 180"/>
                <a:gd name="T22" fmla="*/ 132 w 522"/>
                <a:gd name="T23" fmla="*/ 174 h 180"/>
                <a:gd name="T24" fmla="*/ 0 w 522"/>
                <a:gd name="T25" fmla="*/ 180 h 180"/>
                <a:gd name="T26" fmla="*/ 12 w 522"/>
                <a:gd name="T27" fmla="*/ 168 h 180"/>
                <a:gd name="T28" fmla="*/ 0 w 522"/>
                <a:gd name="T29" fmla="*/ 150 h 180"/>
                <a:gd name="T30" fmla="*/ 18 w 522"/>
                <a:gd name="T31" fmla="*/ 138 h 180"/>
                <a:gd name="T32" fmla="*/ 18 w 522"/>
                <a:gd name="T33" fmla="*/ 126 h 180"/>
                <a:gd name="T34" fmla="*/ 30 w 522"/>
                <a:gd name="T35" fmla="*/ 108 h 180"/>
                <a:gd name="T36" fmla="*/ 30 w 522"/>
                <a:gd name="T37" fmla="*/ 102 h 180"/>
                <a:gd name="T38" fmla="*/ 36 w 522"/>
                <a:gd name="T39" fmla="*/ 54 h 180"/>
                <a:gd name="T40" fmla="*/ 42 w 522"/>
                <a:gd name="T41" fmla="*/ 60 h 180"/>
                <a:gd name="T42" fmla="*/ 126 w 522"/>
                <a:gd name="T43" fmla="*/ 54 h 180"/>
                <a:gd name="T44" fmla="*/ 126 w 522"/>
                <a:gd name="T45" fmla="*/ 42 h 180"/>
                <a:gd name="T46" fmla="*/ 402 w 522"/>
                <a:gd name="T47" fmla="*/ 18 h 180"/>
                <a:gd name="T48" fmla="*/ 522 w 522"/>
                <a:gd name="T49" fmla="*/ 0 h 1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22"/>
                <a:gd name="T76" fmla="*/ 0 h 180"/>
                <a:gd name="T77" fmla="*/ 522 w 522"/>
                <a:gd name="T78" fmla="*/ 180 h 18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22" h="180">
                  <a:moveTo>
                    <a:pt x="522" y="0"/>
                  </a:moveTo>
                  <a:lnTo>
                    <a:pt x="522" y="24"/>
                  </a:lnTo>
                  <a:lnTo>
                    <a:pt x="504" y="42"/>
                  </a:lnTo>
                  <a:lnTo>
                    <a:pt x="474" y="60"/>
                  </a:lnTo>
                  <a:lnTo>
                    <a:pt x="468" y="54"/>
                  </a:lnTo>
                  <a:lnTo>
                    <a:pt x="450" y="78"/>
                  </a:lnTo>
                  <a:lnTo>
                    <a:pt x="402" y="102"/>
                  </a:lnTo>
                  <a:lnTo>
                    <a:pt x="390" y="126"/>
                  </a:lnTo>
                  <a:lnTo>
                    <a:pt x="372" y="132"/>
                  </a:lnTo>
                  <a:lnTo>
                    <a:pt x="372" y="150"/>
                  </a:lnTo>
                  <a:lnTo>
                    <a:pt x="294" y="162"/>
                  </a:lnTo>
                  <a:lnTo>
                    <a:pt x="132" y="174"/>
                  </a:lnTo>
                  <a:lnTo>
                    <a:pt x="0" y="180"/>
                  </a:lnTo>
                  <a:lnTo>
                    <a:pt x="12" y="168"/>
                  </a:lnTo>
                  <a:lnTo>
                    <a:pt x="0" y="150"/>
                  </a:lnTo>
                  <a:lnTo>
                    <a:pt x="18" y="138"/>
                  </a:lnTo>
                  <a:lnTo>
                    <a:pt x="18" y="126"/>
                  </a:lnTo>
                  <a:lnTo>
                    <a:pt x="30" y="108"/>
                  </a:lnTo>
                  <a:lnTo>
                    <a:pt x="30" y="102"/>
                  </a:lnTo>
                  <a:lnTo>
                    <a:pt x="36" y="54"/>
                  </a:lnTo>
                  <a:lnTo>
                    <a:pt x="42" y="60"/>
                  </a:lnTo>
                  <a:lnTo>
                    <a:pt x="126" y="54"/>
                  </a:lnTo>
                  <a:lnTo>
                    <a:pt x="126" y="42"/>
                  </a:lnTo>
                  <a:lnTo>
                    <a:pt x="402" y="18"/>
                  </a:lnTo>
                  <a:lnTo>
                    <a:pt x="522" y="0"/>
                  </a:lnTo>
                  <a:close/>
                </a:path>
              </a:pathLst>
            </a:custGeom>
            <a:solidFill>
              <a:srgbClr val="B22222"/>
            </a:solidFill>
            <a:ln w="9525">
              <a:solidFill>
                <a:srgbClr val="B22222"/>
              </a:solidFill>
              <a:prstDash val="solid"/>
              <a:round/>
              <a:headEnd/>
              <a:tailEnd/>
            </a:ln>
          </p:spPr>
          <p:txBody>
            <a:bodyPr/>
            <a:lstStyle/>
            <a:p>
              <a:endParaRPr lang="en-US"/>
            </a:p>
          </p:txBody>
        </p:sp>
        <p:sp>
          <p:nvSpPr>
            <p:cNvPr id="16490" name="Freeform 231"/>
            <p:cNvSpPr>
              <a:spLocks/>
            </p:cNvSpPr>
            <p:nvPr/>
          </p:nvSpPr>
          <p:spPr bwMode="auto">
            <a:xfrm>
              <a:off x="3279" y="2256"/>
              <a:ext cx="522" cy="180"/>
            </a:xfrm>
            <a:custGeom>
              <a:avLst/>
              <a:gdLst>
                <a:gd name="T0" fmla="*/ 522 w 522"/>
                <a:gd name="T1" fmla="*/ 0 h 180"/>
                <a:gd name="T2" fmla="*/ 522 w 522"/>
                <a:gd name="T3" fmla="*/ 24 h 180"/>
                <a:gd name="T4" fmla="*/ 504 w 522"/>
                <a:gd name="T5" fmla="*/ 42 h 180"/>
                <a:gd name="T6" fmla="*/ 474 w 522"/>
                <a:gd name="T7" fmla="*/ 60 h 180"/>
                <a:gd name="T8" fmla="*/ 468 w 522"/>
                <a:gd name="T9" fmla="*/ 54 h 180"/>
                <a:gd name="T10" fmla="*/ 450 w 522"/>
                <a:gd name="T11" fmla="*/ 78 h 180"/>
                <a:gd name="T12" fmla="*/ 402 w 522"/>
                <a:gd name="T13" fmla="*/ 102 h 180"/>
                <a:gd name="T14" fmla="*/ 390 w 522"/>
                <a:gd name="T15" fmla="*/ 126 h 180"/>
                <a:gd name="T16" fmla="*/ 372 w 522"/>
                <a:gd name="T17" fmla="*/ 132 h 180"/>
                <a:gd name="T18" fmla="*/ 372 w 522"/>
                <a:gd name="T19" fmla="*/ 150 h 180"/>
                <a:gd name="T20" fmla="*/ 294 w 522"/>
                <a:gd name="T21" fmla="*/ 162 h 180"/>
                <a:gd name="T22" fmla="*/ 132 w 522"/>
                <a:gd name="T23" fmla="*/ 174 h 180"/>
                <a:gd name="T24" fmla="*/ 0 w 522"/>
                <a:gd name="T25" fmla="*/ 180 h 180"/>
                <a:gd name="T26" fmla="*/ 12 w 522"/>
                <a:gd name="T27" fmla="*/ 168 h 180"/>
                <a:gd name="T28" fmla="*/ 0 w 522"/>
                <a:gd name="T29" fmla="*/ 150 h 180"/>
                <a:gd name="T30" fmla="*/ 18 w 522"/>
                <a:gd name="T31" fmla="*/ 138 h 180"/>
                <a:gd name="T32" fmla="*/ 18 w 522"/>
                <a:gd name="T33" fmla="*/ 126 h 180"/>
                <a:gd name="T34" fmla="*/ 30 w 522"/>
                <a:gd name="T35" fmla="*/ 108 h 180"/>
                <a:gd name="T36" fmla="*/ 30 w 522"/>
                <a:gd name="T37" fmla="*/ 102 h 180"/>
                <a:gd name="T38" fmla="*/ 36 w 522"/>
                <a:gd name="T39" fmla="*/ 54 h 180"/>
                <a:gd name="T40" fmla="*/ 42 w 522"/>
                <a:gd name="T41" fmla="*/ 60 h 180"/>
                <a:gd name="T42" fmla="*/ 126 w 522"/>
                <a:gd name="T43" fmla="*/ 54 h 180"/>
                <a:gd name="T44" fmla="*/ 126 w 522"/>
                <a:gd name="T45" fmla="*/ 42 h 180"/>
                <a:gd name="T46" fmla="*/ 402 w 522"/>
                <a:gd name="T47" fmla="*/ 18 h 180"/>
                <a:gd name="T48" fmla="*/ 522 w 522"/>
                <a:gd name="T49" fmla="*/ 0 h 180"/>
                <a:gd name="T50" fmla="*/ 522 w 522"/>
                <a:gd name="T51" fmla="*/ 6 h 18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22"/>
                <a:gd name="T79" fmla="*/ 0 h 180"/>
                <a:gd name="T80" fmla="*/ 522 w 522"/>
                <a:gd name="T81" fmla="*/ 180 h 18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22" h="180">
                  <a:moveTo>
                    <a:pt x="522" y="0"/>
                  </a:moveTo>
                  <a:lnTo>
                    <a:pt x="522" y="24"/>
                  </a:lnTo>
                  <a:lnTo>
                    <a:pt x="504" y="42"/>
                  </a:lnTo>
                  <a:lnTo>
                    <a:pt x="474" y="60"/>
                  </a:lnTo>
                  <a:lnTo>
                    <a:pt x="468" y="54"/>
                  </a:lnTo>
                  <a:lnTo>
                    <a:pt x="450" y="78"/>
                  </a:lnTo>
                  <a:lnTo>
                    <a:pt x="402" y="102"/>
                  </a:lnTo>
                  <a:lnTo>
                    <a:pt x="390" y="126"/>
                  </a:lnTo>
                  <a:lnTo>
                    <a:pt x="372" y="132"/>
                  </a:lnTo>
                  <a:lnTo>
                    <a:pt x="372" y="150"/>
                  </a:lnTo>
                  <a:lnTo>
                    <a:pt x="294" y="162"/>
                  </a:lnTo>
                  <a:lnTo>
                    <a:pt x="132" y="174"/>
                  </a:lnTo>
                  <a:lnTo>
                    <a:pt x="0" y="180"/>
                  </a:lnTo>
                  <a:lnTo>
                    <a:pt x="12" y="168"/>
                  </a:lnTo>
                  <a:lnTo>
                    <a:pt x="0" y="150"/>
                  </a:lnTo>
                  <a:lnTo>
                    <a:pt x="18" y="138"/>
                  </a:lnTo>
                  <a:lnTo>
                    <a:pt x="18" y="126"/>
                  </a:lnTo>
                  <a:lnTo>
                    <a:pt x="30" y="108"/>
                  </a:lnTo>
                  <a:lnTo>
                    <a:pt x="30" y="102"/>
                  </a:lnTo>
                  <a:lnTo>
                    <a:pt x="36" y="54"/>
                  </a:lnTo>
                  <a:lnTo>
                    <a:pt x="42" y="60"/>
                  </a:lnTo>
                  <a:lnTo>
                    <a:pt x="126" y="54"/>
                  </a:lnTo>
                  <a:lnTo>
                    <a:pt x="126" y="42"/>
                  </a:lnTo>
                  <a:lnTo>
                    <a:pt x="402" y="18"/>
                  </a:lnTo>
                  <a:lnTo>
                    <a:pt x="522" y="0"/>
                  </a:lnTo>
                  <a:lnTo>
                    <a:pt x="522" y="6"/>
                  </a:lnTo>
                </a:path>
              </a:pathLst>
            </a:custGeom>
            <a:noFill/>
            <a:ln w="9525">
              <a:solidFill>
                <a:srgbClr val="000000"/>
              </a:solidFill>
              <a:prstDash val="solid"/>
              <a:round/>
              <a:headEnd/>
              <a:tailEnd/>
            </a:ln>
          </p:spPr>
          <p:txBody>
            <a:bodyPr/>
            <a:lstStyle/>
            <a:p>
              <a:endParaRPr lang="en-US"/>
            </a:p>
          </p:txBody>
        </p:sp>
        <p:sp>
          <p:nvSpPr>
            <p:cNvPr id="16491" name="Freeform 232"/>
            <p:cNvSpPr>
              <a:spLocks/>
            </p:cNvSpPr>
            <p:nvPr/>
          </p:nvSpPr>
          <p:spPr bwMode="auto">
            <a:xfrm>
              <a:off x="2211" y="2316"/>
              <a:ext cx="864" cy="834"/>
            </a:xfrm>
            <a:custGeom>
              <a:avLst/>
              <a:gdLst>
                <a:gd name="T0" fmla="*/ 828 w 864"/>
                <a:gd name="T1" fmla="*/ 246 h 834"/>
                <a:gd name="T2" fmla="*/ 864 w 864"/>
                <a:gd name="T3" fmla="*/ 438 h 834"/>
                <a:gd name="T4" fmla="*/ 858 w 864"/>
                <a:gd name="T5" fmla="*/ 516 h 834"/>
                <a:gd name="T6" fmla="*/ 846 w 864"/>
                <a:gd name="T7" fmla="*/ 540 h 834"/>
                <a:gd name="T8" fmla="*/ 804 w 864"/>
                <a:gd name="T9" fmla="*/ 558 h 834"/>
                <a:gd name="T10" fmla="*/ 792 w 864"/>
                <a:gd name="T11" fmla="*/ 534 h 834"/>
                <a:gd name="T12" fmla="*/ 768 w 864"/>
                <a:gd name="T13" fmla="*/ 540 h 834"/>
                <a:gd name="T14" fmla="*/ 756 w 864"/>
                <a:gd name="T15" fmla="*/ 582 h 834"/>
                <a:gd name="T16" fmla="*/ 678 w 864"/>
                <a:gd name="T17" fmla="*/ 648 h 834"/>
                <a:gd name="T18" fmla="*/ 684 w 864"/>
                <a:gd name="T19" fmla="*/ 630 h 834"/>
                <a:gd name="T20" fmla="*/ 678 w 864"/>
                <a:gd name="T21" fmla="*/ 630 h 834"/>
                <a:gd name="T22" fmla="*/ 666 w 864"/>
                <a:gd name="T23" fmla="*/ 630 h 834"/>
                <a:gd name="T24" fmla="*/ 660 w 864"/>
                <a:gd name="T25" fmla="*/ 642 h 834"/>
                <a:gd name="T26" fmla="*/ 654 w 864"/>
                <a:gd name="T27" fmla="*/ 654 h 834"/>
                <a:gd name="T28" fmla="*/ 642 w 864"/>
                <a:gd name="T29" fmla="*/ 660 h 834"/>
                <a:gd name="T30" fmla="*/ 636 w 864"/>
                <a:gd name="T31" fmla="*/ 654 h 834"/>
                <a:gd name="T32" fmla="*/ 624 w 864"/>
                <a:gd name="T33" fmla="*/ 684 h 834"/>
                <a:gd name="T34" fmla="*/ 606 w 864"/>
                <a:gd name="T35" fmla="*/ 690 h 834"/>
                <a:gd name="T36" fmla="*/ 612 w 864"/>
                <a:gd name="T37" fmla="*/ 702 h 834"/>
                <a:gd name="T38" fmla="*/ 594 w 864"/>
                <a:gd name="T39" fmla="*/ 732 h 834"/>
                <a:gd name="T40" fmla="*/ 588 w 864"/>
                <a:gd name="T41" fmla="*/ 732 h 834"/>
                <a:gd name="T42" fmla="*/ 576 w 864"/>
                <a:gd name="T43" fmla="*/ 732 h 834"/>
                <a:gd name="T44" fmla="*/ 594 w 864"/>
                <a:gd name="T45" fmla="*/ 768 h 834"/>
                <a:gd name="T46" fmla="*/ 546 w 864"/>
                <a:gd name="T47" fmla="*/ 828 h 834"/>
                <a:gd name="T48" fmla="*/ 462 w 864"/>
                <a:gd name="T49" fmla="*/ 750 h 834"/>
                <a:gd name="T50" fmla="*/ 408 w 864"/>
                <a:gd name="T51" fmla="*/ 654 h 834"/>
                <a:gd name="T52" fmla="*/ 336 w 864"/>
                <a:gd name="T53" fmla="*/ 534 h 834"/>
                <a:gd name="T54" fmla="*/ 252 w 864"/>
                <a:gd name="T55" fmla="*/ 528 h 834"/>
                <a:gd name="T56" fmla="*/ 216 w 864"/>
                <a:gd name="T57" fmla="*/ 582 h 834"/>
                <a:gd name="T58" fmla="*/ 126 w 864"/>
                <a:gd name="T59" fmla="*/ 528 h 834"/>
                <a:gd name="T60" fmla="*/ 6 w 864"/>
                <a:gd name="T61" fmla="*/ 342 h 834"/>
                <a:gd name="T62" fmla="*/ 234 w 864"/>
                <a:gd name="T63" fmla="*/ 348 h 834"/>
                <a:gd name="T64" fmla="*/ 456 w 864"/>
                <a:gd name="T65" fmla="*/ 12 h 834"/>
                <a:gd name="T66" fmla="*/ 468 w 864"/>
                <a:gd name="T67" fmla="*/ 174 h 834"/>
                <a:gd name="T68" fmla="*/ 498 w 864"/>
                <a:gd name="T69" fmla="*/ 192 h 834"/>
                <a:gd name="T70" fmla="*/ 564 w 864"/>
                <a:gd name="T71" fmla="*/ 198 h 834"/>
                <a:gd name="T72" fmla="*/ 594 w 864"/>
                <a:gd name="T73" fmla="*/ 210 h 834"/>
                <a:gd name="T74" fmla="*/ 624 w 864"/>
                <a:gd name="T75" fmla="*/ 216 h 834"/>
                <a:gd name="T76" fmla="*/ 642 w 864"/>
                <a:gd name="T77" fmla="*/ 216 h 834"/>
                <a:gd name="T78" fmla="*/ 660 w 864"/>
                <a:gd name="T79" fmla="*/ 216 h 834"/>
                <a:gd name="T80" fmla="*/ 750 w 864"/>
                <a:gd name="T81" fmla="*/ 210 h 834"/>
                <a:gd name="T82" fmla="*/ 798 w 864"/>
                <a:gd name="T83" fmla="*/ 234 h 8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864"/>
                <a:gd name="T127" fmla="*/ 0 h 834"/>
                <a:gd name="T128" fmla="*/ 864 w 864"/>
                <a:gd name="T129" fmla="*/ 834 h 8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864" h="834">
                  <a:moveTo>
                    <a:pt x="798" y="234"/>
                  </a:moveTo>
                  <a:lnTo>
                    <a:pt x="828" y="246"/>
                  </a:lnTo>
                  <a:lnTo>
                    <a:pt x="828" y="366"/>
                  </a:lnTo>
                  <a:lnTo>
                    <a:pt x="864" y="438"/>
                  </a:lnTo>
                  <a:lnTo>
                    <a:pt x="852" y="474"/>
                  </a:lnTo>
                  <a:lnTo>
                    <a:pt x="858" y="516"/>
                  </a:lnTo>
                  <a:lnTo>
                    <a:pt x="840" y="534"/>
                  </a:lnTo>
                  <a:lnTo>
                    <a:pt x="846" y="540"/>
                  </a:lnTo>
                  <a:lnTo>
                    <a:pt x="786" y="570"/>
                  </a:lnTo>
                  <a:lnTo>
                    <a:pt x="804" y="558"/>
                  </a:lnTo>
                  <a:lnTo>
                    <a:pt x="786" y="558"/>
                  </a:lnTo>
                  <a:lnTo>
                    <a:pt x="792" y="534"/>
                  </a:lnTo>
                  <a:lnTo>
                    <a:pt x="774" y="546"/>
                  </a:lnTo>
                  <a:lnTo>
                    <a:pt x="768" y="540"/>
                  </a:lnTo>
                  <a:lnTo>
                    <a:pt x="774" y="576"/>
                  </a:lnTo>
                  <a:lnTo>
                    <a:pt x="756" y="582"/>
                  </a:lnTo>
                  <a:lnTo>
                    <a:pt x="756" y="600"/>
                  </a:lnTo>
                  <a:lnTo>
                    <a:pt x="678" y="648"/>
                  </a:lnTo>
                  <a:lnTo>
                    <a:pt x="720" y="618"/>
                  </a:lnTo>
                  <a:lnTo>
                    <a:pt x="684" y="630"/>
                  </a:lnTo>
                  <a:lnTo>
                    <a:pt x="684" y="618"/>
                  </a:lnTo>
                  <a:lnTo>
                    <a:pt x="678" y="630"/>
                  </a:lnTo>
                  <a:lnTo>
                    <a:pt x="672" y="624"/>
                  </a:lnTo>
                  <a:lnTo>
                    <a:pt x="666" y="630"/>
                  </a:lnTo>
                  <a:lnTo>
                    <a:pt x="654" y="624"/>
                  </a:lnTo>
                  <a:lnTo>
                    <a:pt x="660" y="642"/>
                  </a:lnTo>
                  <a:lnTo>
                    <a:pt x="672" y="642"/>
                  </a:lnTo>
                  <a:lnTo>
                    <a:pt x="654" y="654"/>
                  </a:lnTo>
                  <a:lnTo>
                    <a:pt x="642" y="636"/>
                  </a:lnTo>
                  <a:lnTo>
                    <a:pt x="642" y="660"/>
                  </a:lnTo>
                  <a:lnTo>
                    <a:pt x="636" y="666"/>
                  </a:lnTo>
                  <a:lnTo>
                    <a:pt x="636" y="654"/>
                  </a:lnTo>
                  <a:lnTo>
                    <a:pt x="612" y="672"/>
                  </a:lnTo>
                  <a:lnTo>
                    <a:pt x="624" y="684"/>
                  </a:lnTo>
                  <a:lnTo>
                    <a:pt x="594" y="684"/>
                  </a:lnTo>
                  <a:lnTo>
                    <a:pt x="606" y="690"/>
                  </a:lnTo>
                  <a:lnTo>
                    <a:pt x="606" y="702"/>
                  </a:lnTo>
                  <a:lnTo>
                    <a:pt x="612" y="702"/>
                  </a:lnTo>
                  <a:lnTo>
                    <a:pt x="600" y="732"/>
                  </a:lnTo>
                  <a:lnTo>
                    <a:pt x="594" y="732"/>
                  </a:lnTo>
                  <a:lnTo>
                    <a:pt x="594" y="720"/>
                  </a:lnTo>
                  <a:lnTo>
                    <a:pt x="588" y="732"/>
                  </a:lnTo>
                  <a:lnTo>
                    <a:pt x="576" y="720"/>
                  </a:lnTo>
                  <a:lnTo>
                    <a:pt x="576" y="732"/>
                  </a:lnTo>
                  <a:lnTo>
                    <a:pt x="600" y="732"/>
                  </a:lnTo>
                  <a:lnTo>
                    <a:pt x="594" y="768"/>
                  </a:lnTo>
                  <a:lnTo>
                    <a:pt x="618" y="834"/>
                  </a:lnTo>
                  <a:lnTo>
                    <a:pt x="546" y="828"/>
                  </a:lnTo>
                  <a:lnTo>
                    <a:pt x="480" y="798"/>
                  </a:lnTo>
                  <a:lnTo>
                    <a:pt x="462" y="750"/>
                  </a:lnTo>
                  <a:lnTo>
                    <a:pt x="456" y="702"/>
                  </a:lnTo>
                  <a:lnTo>
                    <a:pt x="408" y="654"/>
                  </a:lnTo>
                  <a:lnTo>
                    <a:pt x="372" y="570"/>
                  </a:lnTo>
                  <a:lnTo>
                    <a:pt x="336" y="534"/>
                  </a:lnTo>
                  <a:lnTo>
                    <a:pt x="276" y="516"/>
                  </a:lnTo>
                  <a:lnTo>
                    <a:pt x="252" y="528"/>
                  </a:lnTo>
                  <a:lnTo>
                    <a:pt x="234" y="564"/>
                  </a:lnTo>
                  <a:lnTo>
                    <a:pt x="216" y="582"/>
                  </a:lnTo>
                  <a:lnTo>
                    <a:pt x="198" y="576"/>
                  </a:lnTo>
                  <a:lnTo>
                    <a:pt x="126" y="528"/>
                  </a:lnTo>
                  <a:lnTo>
                    <a:pt x="108" y="450"/>
                  </a:lnTo>
                  <a:lnTo>
                    <a:pt x="6" y="342"/>
                  </a:lnTo>
                  <a:lnTo>
                    <a:pt x="0" y="330"/>
                  </a:lnTo>
                  <a:lnTo>
                    <a:pt x="234" y="348"/>
                  </a:lnTo>
                  <a:lnTo>
                    <a:pt x="264" y="0"/>
                  </a:lnTo>
                  <a:lnTo>
                    <a:pt x="456" y="12"/>
                  </a:lnTo>
                  <a:lnTo>
                    <a:pt x="444" y="162"/>
                  </a:lnTo>
                  <a:lnTo>
                    <a:pt x="468" y="174"/>
                  </a:lnTo>
                  <a:lnTo>
                    <a:pt x="486" y="174"/>
                  </a:lnTo>
                  <a:lnTo>
                    <a:pt x="498" y="192"/>
                  </a:lnTo>
                  <a:lnTo>
                    <a:pt x="540" y="204"/>
                  </a:lnTo>
                  <a:lnTo>
                    <a:pt x="564" y="198"/>
                  </a:lnTo>
                  <a:lnTo>
                    <a:pt x="582" y="222"/>
                  </a:lnTo>
                  <a:lnTo>
                    <a:pt x="594" y="210"/>
                  </a:lnTo>
                  <a:lnTo>
                    <a:pt x="612" y="228"/>
                  </a:lnTo>
                  <a:lnTo>
                    <a:pt x="624" y="216"/>
                  </a:lnTo>
                  <a:lnTo>
                    <a:pt x="630" y="234"/>
                  </a:lnTo>
                  <a:lnTo>
                    <a:pt x="642" y="216"/>
                  </a:lnTo>
                  <a:lnTo>
                    <a:pt x="648" y="222"/>
                  </a:lnTo>
                  <a:lnTo>
                    <a:pt x="660" y="216"/>
                  </a:lnTo>
                  <a:lnTo>
                    <a:pt x="678" y="234"/>
                  </a:lnTo>
                  <a:lnTo>
                    <a:pt x="750" y="210"/>
                  </a:lnTo>
                  <a:lnTo>
                    <a:pt x="798" y="240"/>
                  </a:lnTo>
                  <a:lnTo>
                    <a:pt x="798" y="234"/>
                  </a:lnTo>
                  <a:close/>
                </a:path>
              </a:pathLst>
            </a:custGeom>
            <a:solidFill>
              <a:srgbClr val="B22222"/>
            </a:solidFill>
            <a:ln w="9525">
              <a:solidFill>
                <a:srgbClr val="B22222"/>
              </a:solidFill>
              <a:prstDash val="solid"/>
              <a:round/>
              <a:headEnd/>
              <a:tailEnd/>
            </a:ln>
          </p:spPr>
          <p:txBody>
            <a:bodyPr/>
            <a:lstStyle/>
            <a:p>
              <a:endParaRPr lang="en-US"/>
            </a:p>
          </p:txBody>
        </p:sp>
        <p:sp>
          <p:nvSpPr>
            <p:cNvPr id="16492" name="Freeform 233"/>
            <p:cNvSpPr>
              <a:spLocks/>
            </p:cNvSpPr>
            <p:nvPr/>
          </p:nvSpPr>
          <p:spPr bwMode="auto">
            <a:xfrm>
              <a:off x="2211" y="2316"/>
              <a:ext cx="864" cy="834"/>
            </a:xfrm>
            <a:custGeom>
              <a:avLst/>
              <a:gdLst>
                <a:gd name="T0" fmla="*/ 828 w 864"/>
                <a:gd name="T1" fmla="*/ 246 h 834"/>
                <a:gd name="T2" fmla="*/ 864 w 864"/>
                <a:gd name="T3" fmla="*/ 438 h 834"/>
                <a:gd name="T4" fmla="*/ 858 w 864"/>
                <a:gd name="T5" fmla="*/ 516 h 834"/>
                <a:gd name="T6" fmla="*/ 846 w 864"/>
                <a:gd name="T7" fmla="*/ 540 h 834"/>
                <a:gd name="T8" fmla="*/ 804 w 864"/>
                <a:gd name="T9" fmla="*/ 558 h 834"/>
                <a:gd name="T10" fmla="*/ 792 w 864"/>
                <a:gd name="T11" fmla="*/ 534 h 834"/>
                <a:gd name="T12" fmla="*/ 768 w 864"/>
                <a:gd name="T13" fmla="*/ 540 h 834"/>
                <a:gd name="T14" fmla="*/ 756 w 864"/>
                <a:gd name="T15" fmla="*/ 582 h 834"/>
                <a:gd name="T16" fmla="*/ 678 w 864"/>
                <a:gd name="T17" fmla="*/ 648 h 834"/>
                <a:gd name="T18" fmla="*/ 684 w 864"/>
                <a:gd name="T19" fmla="*/ 630 h 834"/>
                <a:gd name="T20" fmla="*/ 678 w 864"/>
                <a:gd name="T21" fmla="*/ 630 h 834"/>
                <a:gd name="T22" fmla="*/ 666 w 864"/>
                <a:gd name="T23" fmla="*/ 630 h 834"/>
                <a:gd name="T24" fmla="*/ 660 w 864"/>
                <a:gd name="T25" fmla="*/ 642 h 834"/>
                <a:gd name="T26" fmla="*/ 654 w 864"/>
                <a:gd name="T27" fmla="*/ 654 h 834"/>
                <a:gd name="T28" fmla="*/ 642 w 864"/>
                <a:gd name="T29" fmla="*/ 660 h 834"/>
                <a:gd name="T30" fmla="*/ 636 w 864"/>
                <a:gd name="T31" fmla="*/ 654 h 834"/>
                <a:gd name="T32" fmla="*/ 624 w 864"/>
                <a:gd name="T33" fmla="*/ 684 h 834"/>
                <a:gd name="T34" fmla="*/ 606 w 864"/>
                <a:gd name="T35" fmla="*/ 690 h 834"/>
                <a:gd name="T36" fmla="*/ 612 w 864"/>
                <a:gd name="T37" fmla="*/ 702 h 834"/>
                <a:gd name="T38" fmla="*/ 594 w 864"/>
                <a:gd name="T39" fmla="*/ 732 h 834"/>
                <a:gd name="T40" fmla="*/ 588 w 864"/>
                <a:gd name="T41" fmla="*/ 732 h 834"/>
                <a:gd name="T42" fmla="*/ 576 w 864"/>
                <a:gd name="T43" fmla="*/ 732 h 834"/>
                <a:gd name="T44" fmla="*/ 594 w 864"/>
                <a:gd name="T45" fmla="*/ 768 h 834"/>
                <a:gd name="T46" fmla="*/ 546 w 864"/>
                <a:gd name="T47" fmla="*/ 828 h 834"/>
                <a:gd name="T48" fmla="*/ 462 w 864"/>
                <a:gd name="T49" fmla="*/ 750 h 834"/>
                <a:gd name="T50" fmla="*/ 408 w 864"/>
                <a:gd name="T51" fmla="*/ 654 h 834"/>
                <a:gd name="T52" fmla="*/ 336 w 864"/>
                <a:gd name="T53" fmla="*/ 534 h 834"/>
                <a:gd name="T54" fmla="*/ 252 w 864"/>
                <a:gd name="T55" fmla="*/ 528 h 834"/>
                <a:gd name="T56" fmla="*/ 216 w 864"/>
                <a:gd name="T57" fmla="*/ 582 h 834"/>
                <a:gd name="T58" fmla="*/ 126 w 864"/>
                <a:gd name="T59" fmla="*/ 528 h 834"/>
                <a:gd name="T60" fmla="*/ 6 w 864"/>
                <a:gd name="T61" fmla="*/ 342 h 834"/>
                <a:gd name="T62" fmla="*/ 234 w 864"/>
                <a:gd name="T63" fmla="*/ 348 h 834"/>
                <a:gd name="T64" fmla="*/ 456 w 864"/>
                <a:gd name="T65" fmla="*/ 12 h 834"/>
                <a:gd name="T66" fmla="*/ 468 w 864"/>
                <a:gd name="T67" fmla="*/ 174 h 834"/>
                <a:gd name="T68" fmla="*/ 498 w 864"/>
                <a:gd name="T69" fmla="*/ 192 h 834"/>
                <a:gd name="T70" fmla="*/ 564 w 864"/>
                <a:gd name="T71" fmla="*/ 198 h 834"/>
                <a:gd name="T72" fmla="*/ 594 w 864"/>
                <a:gd name="T73" fmla="*/ 210 h 834"/>
                <a:gd name="T74" fmla="*/ 624 w 864"/>
                <a:gd name="T75" fmla="*/ 216 h 834"/>
                <a:gd name="T76" fmla="*/ 642 w 864"/>
                <a:gd name="T77" fmla="*/ 216 h 834"/>
                <a:gd name="T78" fmla="*/ 660 w 864"/>
                <a:gd name="T79" fmla="*/ 216 h 834"/>
                <a:gd name="T80" fmla="*/ 750 w 864"/>
                <a:gd name="T81" fmla="*/ 210 h 834"/>
                <a:gd name="T82" fmla="*/ 798 w 864"/>
                <a:gd name="T83" fmla="*/ 234 h 8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864"/>
                <a:gd name="T127" fmla="*/ 0 h 834"/>
                <a:gd name="T128" fmla="*/ 864 w 864"/>
                <a:gd name="T129" fmla="*/ 834 h 8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864" h="834">
                  <a:moveTo>
                    <a:pt x="798" y="234"/>
                  </a:moveTo>
                  <a:lnTo>
                    <a:pt x="828" y="246"/>
                  </a:lnTo>
                  <a:lnTo>
                    <a:pt x="828" y="366"/>
                  </a:lnTo>
                  <a:lnTo>
                    <a:pt x="864" y="438"/>
                  </a:lnTo>
                  <a:lnTo>
                    <a:pt x="852" y="474"/>
                  </a:lnTo>
                  <a:lnTo>
                    <a:pt x="858" y="516"/>
                  </a:lnTo>
                  <a:lnTo>
                    <a:pt x="840" y="534"/>
                  </a:lnTo>
                  <a:lnTo>
                    <a:pt x="846" y="540"/>
                  </a:lnTo>
                  <a:lnTo>
                    <a:pt x="786" y="570"/>
                  </a:lnTo>
                  <a:lnTo>
                    <a:pt x="804" y="558"/>
                  </a:lnTo>
                  <a:lnTo>
                    <a:pt x="786" y="558"/>
                  </a:lnTo>
                  <a:lnTo>
                    <a:pt x="792" y="534"/>
                  </a:lnTo>
                  <a:lnTo>
                    <a:pt x="774" y="546"/>
                  </a:lnTo>
                  <a:lnTo>
                    <a:pt x="768" y="540"/>
                  </a:lnTo>
                  <a:lnTo>
                    <a:pt x="774" y="576"/>
                  </a:lnTo>
                  <a:lnTo>
                    <a:pt x="756" y="582"/>
                  </a:lnTo>
                  <a:lnTo>
                    <a:pt x="756" y="600"/>
                  </a:lnTo>
                  <a:lnTo>
                    <a:pt x="678" y="648"/>
                  </a:lnTo>
                  <a:lnTo>
                    <a:pt x="720" y="618"/>
                  </a:lnTo>
                  <a:lnTo>
                    <a:pt x="684" y="630"/>
                  </a:lnTo>
                  <a:lnTo>
                    <a:pt x="684" y="618"/>
                  </a:lnTo>
                  <a:lnTo>
                    <a:pt x="678" y="630"/>
                  </a:lnTo>
                  <a:lnTo>
                    <a:pt x="672" y="624"/>
                  </a:lnTo>
                  <a:lnTo>
                    <a:pt x="666" y="630"/>
                  </a:lnTo>
                  <a:lnTo>
                    <a:pt x="654" y="624"/>
                  </a:lnTo>
                  <a:lnTo>
                    <a:pt x="660" y="642"/>
                  </a:lnTo>
                  <a:lnTo>
                    <a:pt x="672" y="642"/>
                  </a:lnTo>
                  <a:lnTo>
                    <a:pt x="654" y="654"/>
                  </a:lnTo>
                  <a:lnTo>
                    <a:pt x="642" y="636"/>
                  </a:lnTo>
                  <a:lnTo>
                    <a:pt x="642" y="660"/>
                  </a:lnTo>
                  <a:lnTo>
                    <a:pt x="636" y="666"/>
                  </a:lnTo>
                  <a:lnTo>
                    <a:pt x="636" y="654"/>
                  </a:lnTo>
                  <a:lnTo>
                    <a:pt x="612" y="672"/>
                  </a:lnTo>
                  <a:lnTo>
                    <a:pt x="624" y="684"/>
                  </a:lnTo>
                  <a:lnTo>
                    <a:pt x="594" y="684"/>
                  </a:lnTo>
                  <a:lnTo>
                    <a:pt x="606" y="690"/>
                  </a:lnTo>
                  <a:lnTo>
                    <a:pt x="606" y="702"/>
                  </a:lnTo>
                  <a:lnTo>
                    <a:pt x="612" y="702"/>
                  </a:lnTo>
                  <a:lnTo>
                    <a:pt x="600" y="732"/>
                  </a:lnTo>
                  <a:lnTo>
                    <a:pt x="594" y="732"/>
                  </a:lnTo>
                  <a:lnTo>
                    <a:pt x="594" y="720"/>
                  </a:lnTo>
                  <a:lnTo>
                    <a:pt x="588" y="732"/>
                  </a:lnTo>
                  <a:lnTo>
                    <a:pt x="576" y="720"/>
                  </a:lnTo>
                  <a:lnTo>
                    <a:pt x="576" y="732"/>
                  </a:lnTo>
                  <a:lnTo>
                    <a:pt x="600" y="732"/>
                  </a:lnTo>
                  <a:lnTo>
                    <a:pt x="594" y="768"/>
                  </a:lnTo>
                  <a:lnTo>
                    <a:pt x="618" y="834"/>
                  </a:lnTo>
                  <a:lnTo>
                    <a:pt x="546" y="828"/>
                  </a:lnTo>
                  <a:lnTo>
                    <a:pt x="480" y="798"/>
                  </a:lnTo>
                  <a:lnTo>
                    <a:pt x="462" y="750"/>
                  </a:lnTo>
                  <a:lnTo>
                    <a:pt x="456" y="702"/>
                  </a:lnTo>
                  <a:lnTo>
                    <a:pt x="408" y="654"/>
                  </a:lnTo>
                  <a:lnTo>
                    <a:pt x="372" y="570"/>
                  </a:lnTo>
                  <a:lnTo>
                    <a:pt x="336" y="534"/>
                  </a:lnTo>
                  <a:lnTo>
                    <a:pt x="276" y="516"/>
                  </a:lnTo>
                  <a:lnTo>
                    <a:pt x="252" y="528"/>
                  </a:lnTo>
                  <a:lnTo>
                    <a:pt x="234" y="564"/>
                  </a:lnTo>
                  <a:lnTo>
                    <a:pt x="216" y="582"/>
                  </a:lnTo>
                  <a:lnTo>
                    <a:pt x="198" y="576"/>
                  </a:lnTo>
                  <a:lnTo>
                    <a:pt x="126" y="528"/>
                  </a:lnTo>
                  <a:lnTo>
                    <a:pt x="108" y="450"/>
                  </a:lnTo>
                  <a:lnTo>
                    <a:pt x="6" y="342"/>
                  </a:lnTo>
                  <a:lnTo>
                    <a:pt x="0" y="330"/>
                  </a:lnTo>
                  <a:lnTo>
                    <a:pt x="234" y="348"/>
                  </a:lnTo>
                  <a:lnTo>
                    <a:pt x="264" y="0"/>
                  </a:lnTo>
                  <a:lnTo>
                    <a:pt x="456" y="12"/>
                  </a:lnTo>
                  <a:lnTo>
                    <a:pt x="444" y="162"/>
                  </a:lnTo>
                  <a:lnTo>
                    <a:pt x="468" y="174"/>
                  </a:lnTo>
                  <a:lnTo>
                    <a:pt x="486" y="174"/>
                  </a:lnTo>
                  <a:lnTo>
                    <a:pt x="498" y="192"/>
                  </a:lnTo>
                  <a:lnTo>
                    <a:pt x="540" y="204"/>
                  </a:lnTo>
                  <a:lnTo>
                    <a:pt x="564" y="198"/>
                  </a:lnTo>
                  <a:lnTo>
                    <a:pt x="582" y="222"/>
                  </a:lnTo>
                  <a:lnTo>
                    <a:pt x="594" y="210"/>
                  </a:lnTo>
                  <a:lnTo>
                    <a:pt x="612" y="228"/>
                  </a:lnTo>
                  <a:lnTo>
                    <a:pt x="624" y="216"/>
                  </a:lnTo>
                  <a:lnTo>
                    <a:pt x="630" y="234"/>
                  </a:lnTo>
                  <a:lnTo>
                    <a:pt x="642" y="216"/>
                  </a:lnTo>
                  <a:lnTo>
                    <a:pt x="648" y="222"/>
                  </a:lnTo>
                  <a:lnTo>
                    <a:pt x="660" y="216"/>
                  </a:lnTo>
                  <a:lnTo>
                    <a:pt x="678" y="234"/>
                  </a:lnTo>
                  <a:lnTo>
                    <a:pt x="750" y="210"/>
                  </a:lnTo>
                  <a:lnTo>
                    <a:pt x="798" y="240"/>
                  </a:lnTo>
                  <a:lnTo>
                    <a:pt x="798" y="234"/>
                  </a:lnTo>
                  <a:lnTo>
                    <a:pt x="798" y="240"/>
                  </a:lnTo>
                </a:path>
              </a:pathLst>
            </a:custGeom>
            <a:noFill/>
            <a:ln w="9525">
              <a:solidFill>
                <a:srgbClr val="000000"/>
              </a:solidFill>
              <a:prstDash val="solid"/>
              <a:round/>
              <a:headEnd/>
              <a:tailEnd/>
            </a:ln>
          </p:spPr>
          <p:txBody>
            <a:bodyPr/>
            <a:lstStyle/>
            <a:p>
              <a:endParaRPr lang="en-US"/>
            </a:p>
          </p:txBody>
        </p:sp>
        <p:sp>
          <p:nvSpPr>
            <p:cNvPr id="16493" name="Freeform 234"/>
            <p:cNvSpPr>
              <a:spLocks/>
            </p:cNvSpPr>
            <p:nvPr/>
          </p:nvSpPr>
          <p:spPr bwMode="auto">
            <a:xfrm>
              <a:off x="1803" y="1800"/>
              <a:ext cx="348" cy="438"/>
            </a:xfrm>
            <a:custGeom>
              <a:avLst/>
              <a:gdLst>
                <a:gd name="T0" fmla="*/ 306 w 348"/>
                <a:gd name="T1" fmla="*/ 438 h 438"/>
                <a:gd name="T2" fmla="*/ 0 w 348"/>
                <a:gd name="T3" fmla="*/ 384 h 438"/>
                <a:gd name="T4" fmla="*/ 78 w 348"/>
                <a:gd name="T5" fmla="*/ 0 h 438"/>
                <a:gd name="T6" fmla="*/ 132 w 348"/>
                <a:gd name="T7" fmla="*/ 12 h 438"/>
                <a:gd name="T8" fmla="*/ 246 w 348"/>
                <a:gd name="T9" fmla="*/ 30 h 438"/>
                <a:gd name="T10" fmla="*/ 234 w 348"/>
                <a:gd name="T11" fmla="*/ 108 h 438"/>
                <a:gd name="T12" fmla="*/ 348 w 348"/>
                <a:gd name="T13" fmla="*/ 126 h 438"/>
                <a:gd name="T14" fmla="*/ 312 w 348"/>
                <a:gd name="T15" fmla="*/ 390 h 438"/>
                <a:gd name="T16" fmla="*/ 306 w 348"/>
                <a:gd name="T17" fmla="*/ 438 h 4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8"/>
                <a:gd name="T28" fmla="*/ 0 h 438"/>
                <a:gd name="T29" fmla="*/ 348 w 348"/>
                <a:gd name="T30" fmla="*/ 438 h 4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8" h="438">
                  <a:moveTo>
                    <a:pt x="306" y="438"/>
                  </a:moveTo>
                  <a:lnTo>
                    <a:pt x="0" y="384"/>
                  </a:lnTo>
                  <a:lnTo>
                    <a:pt x="78" y="0"/>
                  </a:lnTo>
                  <a:lnTo>
                    <a:pt x="132" y="12"/>
                  </a:lnTo>
                  <a:lnTo>
                    <a:pt x="246" y="30"/>
                  </a:lnTo>
                  <a:lnTo>
                    <a:pt x="234" y="108"/>
                  </a:lnTo>
                  <a:lnTo>
                    <a:pt x="348" y="126"/>
                  </a:lnTo>
                  <a:lnTo>
                    <a:pt x="312" y="390"/>
                  </a:lnTo>
                  <a:lnTo>
                    <a:pt x="306" y="438"/>
                  </a:lnTo>
                  <a:close/>
                </a:path>
              </a:pathLst>
            </a:custGeom>
            <a:solidFill>
              <a:srgbClr val="FF8C00"/>
            </a:solidFill>
            <a:ln w="9525">
              <a:solidFill>
                <a:srgbClr val="FF8C00"/>
              </a:solidFill>
              <a:prstDash val="solid"/>
              <a:round/>
              <a:headEnd/>
              <a:tailEnd/>
            </a:ln>
          </p:spPr>
          <p:txBody>
            <a:bodyPr/>
            <a:lstStyle/>
            <a:p>
              <a:endParaRPr lang="en-US"/>
            </a:p>
          </p:txBody>
        </p:sp>
        <p:sp>
          <p:nvSpPr>
            <p:cNvPr id="16494" name="Freeform 235"/>
            <p:cNvSpPr>
              <a:spLocks/>
            </p:cNvSpPr>
            <p:nvPr/>
          </p:nvSpPr>
          <p:spPr bwMode="auto">
            <a:xfrm>
              <a:off x="1803" y="1800"/>
              <a:ext cx="348" cy="444"/>
            </a:xfrm>
            <a:custGeom>
              <a:avLst/>
              <a:gdLst>
                <a:gd name="T0" fmla="*/ 306 w 348"/>
                <a:gd name="T1" fmla="*/ 438 h 444"/>
                <a:gd name="T2" fmla="*/ 0 w 348"/>
                <a:gd name="T3" fmla="*/ 384 h 444"/>
                <a:gd name="T4" fmla="*/ 78 w 348"/>
                <a:gd name="T5" fmla="*/ 0 h 444"/>
                <a:gd name="T6" fmla="*/ 132 w 348"/>
                <a:gd name="T7" fmla="*/ 12 h 444"/>
                <a:gd name="T8" fmla="*/ 246 w 348"/>
                <a:gd name="T9" fmla="*/ 30 h 444"/>
                <a:gd name="T10" fmla="*/ 234 w 348"/>
                <a:gd name="T11" fmla="*/ 108 h 444"/>
                <a:gd name="T12" fmla="*/ 348 w 348"/>
                <a:gd name="T13" fmla="*/ 126 h 444"/>
                <a:gd name="T14" fmla="*/ 312 w 348"/>
                <a:gd name="T15" fmla="*/ 390 h 444"/>
                <a:gd name="T16" fmla="*/ 306 w 348"/>
                <a:gd name="T17" fmla="*/ 438 h 444"/>
                <a:gd name="T18" fmla="*/ 306 w 348"/>
                <a:gd name="T19" fmla="*/ 444 h 4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48"/>
                <a:gd name="T31" fmla="*/ 0 h 444"/>
                <a:gd name="T32" fmla="*/ 348 w 348"/>
                <a:gd name="T33" fmla="*/ 444 h 44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48" h="444">
                  <a:moveTo>
                    <a:pt x="306" y="438"/>
                  </a:moveTo>
                  <a:lnTo>
                    <a:pt x="0" y="384"/>
                  </a:lnTo>
                  <a:lnTo>
                    <a:pt x="78" y="0"/>
                  </a:lnTo>
                  <a:lnTo>
                    <a:pt x="132" y="12"/>
                  </a:lnTo>
                  <a:lnTo>
                    <a:pt x="246" y="30"/>
                  </a:lnTo>
                  <a:lnTo>
                    <a:pt x="234" y="108"/>
                  </a:lnTo>
                  <a:lnTo>
                    <a:pt x="348" y="126"/>
                  </a:lnTo>
                  <a:lnTo>
                    <a:pt x="312" y="390"/>
                  </a:lnTo>
                  <a:lnTo>
                    <a:pt x="306" y="438"/>
                  </a:lnTo>
                  <a:lnTo>
                    <a:pt x="306" y="444"/>
                  </a:lnTo>
                </a:path>
              </a:pathLst>
            </a:custGeom>
            <a:noFill/>
            <a:ln w="9525">
              <a:solidFill>
                <a:srgbClr val="000000"/>
              </a:solidFill>
              <a:prstDash val="solid"/>
              <a:round/>
              <a:headEnd/>
              <a:tailEnd/>
            </a:ln>
          </p:spPr>
          <p:txBody>
            <a:bodyPr/>
            <a:lstStyle/>
            <a:p>
              <a:endParaRPr lang="en-US"/>
            </a:p>
          </p:txBody>
        </p:sp>
        <p:sp>
          <p:nvSpPr>
            <p:cNvPr id="16495" name="Freeform 236"/>
            <p:cNvSpPr>
              <a:spLocks/>
            </p:cNvSpPr>
            <p:nvPr/>
          </p:nvSpPr>
          <p:spPr bwMode="auto">
            <a:xfrm>
              <a:off x="4155" y="1494"/>
              <a:ext cx="102" cy="198"/>
            </a:xfrm>
            <a:custGeom>
              <a:avLst/>
              <a:gdLst>
                <a:gd name="T0" fmla="*/ 90 w 102"/>
                <a:gd name="T1" fmla="*/ 186 h 198"/>
                <a:gd name="T2" fmla="*/ 66 w 102"/>
                <a:gd name="T3" fmla="*/ 192 h 198"/>
                <a:gd name="T4" fmla="*/ 48 w 102"/>
                <a:gd name="T5" fmla="*/ 198 h 198"/>
                <a:gd name="T6" fmla="*/ 42 w 102"/>
                <a:gd name="T7" fmla="*/ 192 h 198"/>
                <a:gd name="T8" fmla="*/ 30 w 102"/>
                <a:gd name="T9" fmla="*/ 138 h 198"/>
                <a:gd name="T10" fmla="*/ 24 w 102"/>
                <a:gd name="T11" fmla="*/ 138 h 198"/>
                <a:gd name="T12" fmla="*/ 12 w 102"/>
                <a:gd name="T13" fmla="*/ 102 h 198"/>
                <a:gd name="T14" fmla="*/ 0 w 102"/>
                <a:gd name="T15" fmla="*/ 30 h 198"/>
                <a:gd name="T16" fmla="*/ 96 w 102"/>
                <a:gd name="T17" fmla="*/ 0 h 198"/>
                <a:gd name="T18" fmla="*/ 102 w 102"/>
                <a:gd name="T19" fmla="*/ 42 h 198"/>
                <a:gd name="T20" fmla="*/ 84 w 102"/>
                <a:gd name="T21" fmla="*/ 66 h 198"/>
                <a:gd name="T22" fmla="*/ 78 w 102"/>
                <a:gd name="T23" fmla="*/ 120 h 198"/>
                <a:gd name="T24" fmla="*/ 90 w 102"/>
                <a:gd name="T25" fmla="*/ 186 h 19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198"/>
                <a:gd name="T41" fmla="*/ 102 w 102"/>
                <a:gd name="T42" fmla="*/ 198 h 19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198">
                  <a:moveTo>
                    <a:pt x="90" y="186"/>
                  </a:moveTo>
                  <a:lnTo>
                    <a:pt x="66" y="192"/>
                  </a:lnTo>
                  <a:lnTo>
                    <a:pt x="48" y="198"/>
                  </a:lnTo>
                  <a:lnTo>
                    <a:pt x="42" y="192"/>
                  </a:lnTo>
                  <a:lnTo>
                    <a:pt x="30" y="138"/>
                  </a:lnTo>
                  <a:lnTo>
                    <a:pt x="24" y="138"/>
                  </a:lnTo>
                  <a:lnTo>
                    <a:pt x="12" y="102"/>
                  </a:lnTo>
                  <a:lnTo>
                    <a:pt x="0" y="30"/>
                  </a:lnTo>
                  <a:lnTo>
                    <a:pt x="96" y="0"/>
                  </a:lnTo>
                  <a:lnTo>
                    <a:pt x="102" y="42"/>
                  </a:lnTo>
                  <a:lnTo>
                    <a:pt x="84" y="66"/>
                  </a:lnTo>
                  <a:lnTo>
                    <a:pt x="78" y="120"/>
                  </a:lnTo>
                  <a:lnTo>
                    <a:pt x="90" y="186"/>
                  </a:lnTo>
                  <a:close/>
                </a:path>
              </a:pathLst>
            </a:custGeom>
            <a:solidFill>
              <a:srgbClr val="FFAA00"/>
            </a:solidFill>
            <a:ln w="9525">
              <a:solidFill>
                <a:srgbClr val="FFAA00"/>
              </a:solidFill>
              <a:prstDash val="solid"/>
              <a:round/>
              <a:headEnd/>
              <a:tailEnd/>
            </a:ln>
          </p:spPr>
          <p:txBody>
            <a:bodyPr/>
            <a:lstStyle/>
            <a:p>
              <a:endParaRPr lang="en-US"/>
            </a:p>
          </p:txBody>
        </p:sp>
        <p:sp>
          <p:nvSpPr>
            <p:cNvPr id="16496" name="Freeform 237"/>
            <p:cNvSpPr>
              <a:spLocks/>
            </p:cNvSpPr>
            <p:nvPr/>
          </p:nvSpPr>
          <p:spPr bwMode="auto">
            <a:xfrm>
              <a:off x="4155" y="1494"/>
              <a:ext cx="102" cy="198"/>
            </a:xfrm>
            <a:custGeom>
              <a:avLst/>
              <a:gdLst>
                <a:gd name="T0" fmla="*/ 90 w 102"/>
                <a:gd name="T1" fmla="*/ 186 h 198"/>
                <a:gd name="T2" fmla="*/ 66 w 102"/>
                <a:gd name="T3" fmla="*/ 192 h 198"/>
                <a:gd name="T4" fmla="*/ 48 w 102"/>
                <a:gd name="T5" fmla="*/ 198 h 198"/>
                <a:gd name="T6" fmla="*/ 42 w 102"/>
                <a:gd name="T7" fmla="*/ 192 h 198"/>
                <a:gd name="T8" fmla="*/ 30 w 102"/>
                <a:gd name="T9" fmla="*/ 138 h 198"/>
                <a:gd name="T10" fmla="*/ 24 w 102"/>
                <a:gd name="T11" fmla="*/ 138 h 198"/>
                <a:gd name="T12" fmla="*/ 12 w 102"/>
                <a:gd name="T13" fmla="*/ 102 h 198"/>
                <a:gd name="T14" fmla="*/ 0 w 102"/>
                <a:gd name="T15" fmla="*/ 30 h 198"/>
                <a:gd name="T16" fmla="*/ 96 w 102"/>
                <a:gd name="T17" fmla="*/ 0 h 198"/>
                <a:gd name="T18" fmla="*/ 102 w 102"/>
                <a:gd name="T19" fmla="*/ 42 h 198"/>
                <a:gd name="T20" fmla="*/ 84 w 102"/>
                <a:gd name="T21" fmla="*/ 66 h 198"/>
                <a:gd name="T22" fmla="*/ 78 w 102"/>
                <a:gd name="T23" fmla="*/ 120 h 198"/>
                <a:gd name="T24" fmla="*/ 90 w 102"/>
                <a:gd name="T25" fmla="*/ 186 h 198"/>
                <a:gd name="T26" fmla="*/ 90 w 102"/>
                <a:gd name="T27" fmla="*/ 192 h 19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2"/>
                <a:gd name="T43" fmla="*/ 0 h 198"/>
                <a:gd name="T44" fmla="*/ 102 w 102"/>
                <a:gd name="T45" fmla="*/ 198 h 19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2" h="198">
                  <a:moveTo>
                    <a:pt x="90" y="186"/>
                  </a:moveTo>
                  <a:lnTo>
                    <a:pt x="66" y="192"/>
                  </a:lnTo>
                  <a:lnTo>
                    <a:pt x="48" y="198"/>
                  </a:lnTo>
                  <a:lnTo>
                    <a:pt x="42" y="192"/>
                  </a:lnTo>
                  <a:lnTo>
                    <a:pt x="30" y="138"/>
                  </a:lnTo>
                  <a:lnTo>
                    <a:pt x="24" y="138"/>
                  </a:lnTo>
                  <a:lnTo>
                    <a:pt x="12" y="102"/>
                  </a:lnTo>
                  <a:lnTo>
                    <a:pt x="0" y="30"/>
                  </a:lnTo>
                  <a:lnTo>
                    <a:pt x="96" y="0"/>
                  </a:lnTo>
                  <a:lnTo>
                    <a:pt x="102" y="42"/>
                  </a:lnTo>
                  <a:lnTo>
                    <a:pt x="84" y="66"/>
                  </a:lnTo>
                  <a:lnTo>
                    <a:pt x="78" y="120"/>
                  </a:lnTo>
                  <a:lnTo>
                    <a:pt x="90" y="186"/>
                  </a:lnTo>
                  <a:lnTo>
                    <a:pt x="90" y="192"/>
                  </a:lnTo>
                </a:path>
              </a:pathLst>
            </a:custGeom>
            <a:noFill/>
            <a:ln w="9525">
              <a:solidFill>
                <a:srgbClr val="000000"/>
              </a:solidFill>
              <a:prstDash val="solid"/>
              <a:round/>
              <a:headEnd/>
              <a:tailEnd/>
            </a:ln>
          </p:spPr>
          <p:txBody>
            <a:bodyPr/>
            <a:lstStyle/>
            <a:p>
              <a:endParaRPr lang="en-US"/>
            </a:p>
          </p:txBody>
        </p:sp>
        <p:sp>
          <p:nvSpPr>
            <p:cNvPr id="16497" name="Freeform 238"/>
            <p:cNvSpPr>
              <a:spLocks/>
            </p:cNvSpPr>
            <p:nvPr/>
          </p:nvSpPr>
          <p:spPr bwMode="auto">
            <a:xfrm>
              <a:off x="4167" y="2076"/>
              <a:ext cx="6" cy="18"/>
            </a:xfrm>
            <a:custGeom>
              <a:avLst/>
              <a:gdLst>
                <a:gd name="T0" fmla="*/ 6 w 6"/>
                <a:gd name="T1" fmla="*/ 0 h 18"/>
                <a:gd name="T2" fmla="*/ 0 w 6"/>
                <a:gd name="T3" fmla="*/ 18 h 18"/>
                <a:gd name="T4" fmla="*/ 0 w 6"/>
                <a:gd name="T5" fmla="*/ 0 h 18"/>
                <a:gd name="T6" fmla="*/ 6 w 6"/>
                <a:gd name="T7" fmla="*/ 0 h 18"/>
                <a:gd name="T8" fmla="*/ 0 60000 65536"/>
                <a:gd name="T9" fmla="*/ 0 60000 65536"/>
                <a:gd name="T10" fmla="*/ 0 60000 65536"/>
                <a:gd name="T11" fmla="*/ 0 60000 65536"/>
                <a:gd name="T12" fmla="*/ 0 w 6"/>
                <a:gd name="T13" fmla="*/ 0 h 18"/>
                <a:gd name="T14" fmla="*/ 6 w 6"/>
                <a:gd name="T15" fmla="*/ 18 h 18"/>
              </a:gdLst>
              <a:ahLst/>
              <a:cxnLst>
                <a:cxn ang="T8">
                  <a:pos x="T0" y="T1"/>
                </a:cxn>
                <a:cxn ang="T9">
                  <a:pos x="T2" y="T3"/>
                </a:cxn>
                <a:cxn ang="T10">
                  <a:pos x="T4" y="T5"/>
                </a:cxn>
                <a:cxn ang="T11">
                  <a:pos x="T6" y="T7"/>
                </a:cxn>
              </a:cxnLst>
              <a:rect l="T12" t="T13" r="T14" b="T15"/>
              <a:pathLst>
                <a:path w="6" h="18">
                  <a:moveTo>
                    <a:pt x="6" y="0"/>
                  </a:moveTo>
                  <a:lnTo>
                    <a:pt x="0" y="18"/>
                  </a:lnTo>
                  <a:lnTo>
                    <a:pt x="0" y="0"/>
                  </a:lnTo>
                  <a:lnTo>
                    <a:pt x="6" y="0"/>
                  </a:lnTo>
                  <a:close/>
                </a:path>
              </a:pathLst>
            </a:custGeom>
            <a:solidFill>
              <a:srgbClr val="FF4500"/>
            </a:solidFill>
            <a:ln w="9525">
              <a:solidFill>
                <a:srgbClr val="FF4500"/>
              </a:solidFill>
              <a:prstDash val="solid"/>
              <a:round/>
              <a:headEnd/>
              <a:tailEnd/>
            </a:ln>
          </p:spPr>
          <p:txBody>
            <a:bodyPr/>
            <a:lstStyle/>
            <a:p>
              <a:endParaRPr lang="en-US"/>
            </a:p>
          </p:txBody>
        </p:sp>
        <p:sp>
          <p:nvSpPr>
            <p:cNvPr id="16498" name="Freeform 239"/>
            <p:cNvSpPr>
              <a:spLocks/>
            </p:cNvSpPr>
            <p:nvPr/>
          </p:nvSpPr>
          <p:spPr bwMode="auto">
            <a:xfrm>
              <a:off x="4167" y="2076"/>
              <a:ext cx="6" cy="18"/>
            </a:xfrm>
            <a:custGeom>
              <a:avLst/>
              <a:gdLst>
                <a:gd name="T0" fmla="*/ 6 w 6"/>
                <a:gd name="T1" fmla="*/ 0 h 18"/>
                <a:gd name="T2" fmla="*/ 0 w 6"/>
                <a:gd name="T3" fmla="*/ 18 h 18"/>
                <a:gd name="T4" fmla="*/ 0 w 6"/>
                <a:gd name="T5" fmla="*/ 0 h 18"/>
                <a:gd name="T6" fmla="*/ 6 w 6"/>
                <a:gd name="T7" fmla="*/ 0 h 18"/>
                <a:gd name="T8" fmla="*/ 6 w 6"/>
                <a:gd name="T9" fmla="*/ 6 h 18"/>
                <a:gd name="T10" fmla="*/ 0 60000 65536"/>
                <a:gd name="T11" fmla="*/ 0 60000 65536"/>
                <a:gd name="T12" fmla="*/ 0 60000 65536"/>
                <a:gd name="T13" fmla="*/ 0 60000 65536"/>
                <a:gd name="T14" fmla="*/ 0 60000 65536"/>
                <a:gd name="T15" fmla="*/ 0 w 6"/>
                <a:gd name="T16" fmla="*/ 0 h 18"/>
                <a:gd name="T17" fmla="*/ 6 w 6"/>
                <a:gd name="T18" fmla="*/ 18 h 18"/>
              </a:gdLst>
              <a:ahLst/>
              <a:cxnLst>
                <a:cxn ang="T10">
                  <a:pos x="T0" y="T1"/>
                </a:cxn>
                <a:cxn ang="T11">
                  <a:pos x="T2" y="T3"/>
                </a:cxn>
                <a:cxn ang="T12">
                  <a:pos x="T4" y="T5"/>
                </a:cxn>
                <a:cxn ang="T13">
                  <a:pos x="T6" y="T7"/>
                </a:cxn>
                <a:cxn ang="T14">
                  <a:pos x="T8" y="T9"/>
                </a:cxn>
              </a:cxnLst>
              <a:rect l="T15" t="T16" r="T17" b="T18"/>
              <a:pathLst>
                <a:path w="6" h="18">
                  <a:moveTo>
                    <a:pt x="6" y="0"/>
                  </a:moveTo>
                  <a:lnTo>
                    <a:pt x="0" y="18"/>
                  </a:ln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16499" name="Freeform 240"/>
            <p:cNvSpPr>
              <a:spLocks/>
            </p:cNvSpPr>
            <p:nvPr/>
          </p:nvSpPr>
          <p:spPr bwMode="auto">
            <a:xfrm>
              <a:off x="4137" y="2076"/>
              <a:ext cx="24" cy="78"/>
            </a:xfrm>
            <a:custGeom>
              <a:avLst/>
              <a:gdLst>
                <a:gd name="T0" fmla="*/ 24 w 24"/>
                <a:gd name="T1" fmla="*/ 0 h 78"/>
                <a:gd name="T2" fmla="*/ 6 w 24"/>
                <a:gd name="T3" fmla="*/ 78 h 78"/>
                <a:gd name="T4" fmla="*/ 0 w 24"/>
                <a:gd name="T5" fmla="*/ 54 h 78"/>
                <a:gd name="T6" fmla="*/ 12 w 24"/>
                <a:gd name="T7" fmla="*/ 12 h 78"/>
                <a:gd name="T8" fmla="*/ 12 w 24"/>
                <a:gd name="T9" fmla="*/ 6 h 78"/>
                <a:gd name="T10" fmla="*/ 24 w 24"/>
                <a:gd name="T11" fmla="*/ 0 h 78"/>
                <a:gd name="T12" fmla="*/ 0 60000 65536"/>
                <a:gd name="T13" fmla="*/ 0 60000 65536"/>
                <a:gd name="T14" fmla="*/ 0 60000 65536"/>
                <a:gd name="T15" fmla="*/ 0 60000 65536"/>
                <a:gd name="T16" fmla="*/ 0 60000 65536"/>
                <a:gd name="T17" fmla="*/ 0 60000 65536"/>
                <a:gd name="T18" fmla="*/ 0 w 24"/>
                <a:gd name="T19" fmla="*/ 0 h 78"/>
                <a:gd name="T20" fmla="*/ 24 w 24"/>
                <a:gd name="T21" fmla="*/ 78 h 78"/>
              </a:gdLst>
              <a:ahLst/>
              <a:cxnLst>
                <a:cxn ang="T12">
                  <a:pos x="T0" y="T1"/>
                </a:cxn>
                <a:cxn ang="T13">
                  <a:pos x="T2" y="T3"/>
                </a:cxn>
                <a:cxn ang="T14">
                  <a:pos x="T4" y="T5"/>
                </a:cxn>
                <a:cxn ang="T15">
                  <a:pos x="T6" y="T7"/>
                </a:cxn>
                <a:cxn ang="T16">
                  <a:pos x="T8" y="T9"/>
                </a:cxn>
                <a:cxn ang="T17">
                  <a:pos x="T10" y="T11"/>
                </a:cxn>
              </a:cxnLst>
              <a:rect l="T18" t="T19" r="T20" b="T21"/>
              <a:pathLst>
                <a:path w="24" h="78">
                  <a:moveTo>
                    <a:pt x="24" y="0"/>
                  </a:moveTo>
                  <a:lnTo>
                    <a:pt x="6" y="78"/>
                  </a:lnTo>
                  <a:lnTo>
                    <a:pt x="0" y="54"/>
                  </a:lnTo>
                  <a:lnTo>
                    <a:pt x="12" y="12"/>
                  </a:lnTo>
                  <a:lnTo>
                    <a:pt x="12" y="6"/>
                  </a:lnTo>
                  <a:lnTo>
                    <a:pt x="24" y="0"/>
                  </a:lnTo>
                  <a:close/>
                </a:path>
              </a:pathLst>
            </a:custGeom>
            <a:solidFill>
              <a:srgbClr val="FF4500"/>
            </a:solidFill>
            <a:ln w="9525">
              <a:solidFill>
                <a:srgbClr val="FF4500"/>
              </a:solidFill>
              <a:prstDash val="solid"/>
              <a:round/>
              <a:headEnd/>
              <a:tailEnd/>
            </a:ln>
          </p:spPr>
          <p:txBody>
            <a:bodyPr/>
            <a:lstStyle/>
            <a:p>
              <a:endParaRPr lang="en-US"/>
            </a:p>
          </p:txBody>
        </p:sp>
        <p:sp>
          <p:nvSpPr>
            <p:cNvPr id="16500" name="Freeform 241"/>
            <p:cNvSpPr>
              <a:spLocks/>
            </p:cNvSpPr>
            <p:nvPr/>
          </p:nvSpPr>
          <p:spPr bwMode="auto">
            <a:xfrm>
              <a:off x="4137" y="2076"/>
              <a:ext cx="24" cy="78"/>
            </a:xfrm>
            <a:custGeom>
              <a:avLst/>
              <a:gdLst>
                <a:gd name="T0" fmla="*/ 24 w 24"/>
                <a:gd name="T1" fmla="*/ 0 h 78"/>
                <a:gd name="T2" fmla="*/ 6 w 24"/>
                <a:gd name="T3" fmla="*/ 78 h 78"/>
                <a:gd name="T4" fmla="*/ 0 w 24"/>
                <a:gd name="T5" fmla="*/ 54 h 78"/>
                <a:gd name="T6" fmla="*/ 12 w 24"/>
                <a:gd name="T7" fmla="*/ 12 h 78"/>
                <a:gd name="T8" fmla="*/ 12 w 24"/>
                <a:gd name="T9" fmla="*/ 6 h 78"/>
                <a:gd name="T10" fmla="*/ 24 w 24"/>
                <a:gd name="T11" fmla="*/ 0 h 78"/>
                <a:gd name="T12" fmla="*/ 24 w 24"/>
                <a:gd name="T13" fmla="*/ 6 h 78"/>
                <a:gd name="T14" fmla="*/ 0 60000 65536"/>
                <a:gd name="T15" fmla="*/ 0 60000 65536"/>
                <a:gd name="T16" fmla="*/ 0 60000 65536"/>
                <a:gd name="T17" fmla="*/ 0 60000 65536"/>
                <a:gd name="T18" fmla="*/ 0 60000 65536"/>
                <a:gd name="T19" fmla="*/ 0 60000 65536"/>
                <a:gd name="T20" fmla="*/ 0 60000 65536"/>
                <a:gd name="T21" fmla="*/ 0 w 24"/>
                <a:gd name="T22" fmla="*/ 0 h 78"/>
                <a:gd name="T23" fmla="*/ 24 w 24"/>
                <a:gd name="T24" fmla="*/ 78 h 7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78">
                  <a:moveTo>
                    <a:pt x="24" y="0"/>
                  </a:moveTo>
                  <a:lnTo>
                    <a:pt x="6" y="78"/>
                  </a:lnTo>
                  <a:lnTo>
                    <a:pt x="0" y="54"/>
                  </a:lnTo>
                  <a:lnTo>
                    <a:pt x="12" y="12"/>
                  </a:lnTo>
                  <a:lnTo>
                    <a:pt x="12" y="6"/>
                  </a:lnTo>
                  <a:lnTo>
                    <a:pt x="24" y="0"/>
                  </a:lnTo>
                  <a:lnTo>
                    <a:pt x="24" y="6"/>
                  </a:lnTo>
                </a:path>
              </a:pathLst>
            </a:custGeom>
            <a:noFill/>
            <a:ln w="9525">
              <a:solidFill>
                <a:srgbClr val="000000"/>
              </a:solidFill>
              <a:prstDash val="solid"/>
              <a:round/>
              <a:headEnd/>
              <a:tailEnd/>
            </a:ln>
          </p:spPr>
          <p:txBody>
            <a:bodyPr/>
            <a:lstStyle/>
            <a:p>
              <a:endParaRPr lang="en-US"/>
            </a:p>
          </p:txBody>
        </p:sp>
        <p:sp>
          <p:nvSpPr>
            <p:cNvPr id="16501" name="Freeform 242"/>
            <p:cNvSpPr>
              <a:spLocks/>
            </p:cNvSpPr>
            <p:nvPr/>
          </p:nvSpPr>
          <p:spPr bwMode="auto">
            <a:xfrm>
              <a:off x="3681" y="2004"/>
              <a:ext cx="474" cy="270"/>
            </a:xfrm>
            <a:custGeom>
              <a:avLst/>
              <a:gdLst>
                <a:gd name="T0" fmla="*/ 474 w 474"/>
                <a:gd name="T1" fmla="*/ 192 h 270"/>
                <a:gd name="T2" fmla="*/ 468 w 474"/>
                <a:gd name="T3" fmla="*/ 186 h 270"/>
                <a:gd name="T4" fmla="*/ 474 w 474"/>
                <a:gd name="T5" fmla="*/ 192 h 270"/>
                <a:gd name="T6" fmla="*/ 468 w 474"/>
                <a:gd name="T7" fmla="*/ 198 h 270"/>
                <a:gd name="T8" fmla="*/ 120 w 474"/>
                <a:gd name="T9" fmla="*/ 252 h 270"/>
                <a:gd name="T10" fmla="*/ 0 w 474"/>
                <a:gd name="T11" fmla="*/ 270 h 270"/>
                <a:gd name="T12" fmla="*/ 30 w 474"/>
                <a:gd name="T13" fmla="*/ 258 h 270"/>
                <a:gd name="T14" fmla="*/ 90 w 474"/>
                <a:gd name="T15" fmla="*/ 186 h 270"/>
                <a:gd name="T16" fmla="*/ 96 w 474"/>
                <a:gd name="T17" fmla="*/ 198 h 270"/>
                <a:gd name="T18" fmla="*/ 114 w 474"/>
                <a:gd name="T19" fmla="*/ 210 h 270"/>
                <a:gd name="T20" fmla="*/ 186 w 474"/>
                <a:gd name="T21" fmla="*/ 180 h 270"/>
                <a:gd name="T22" fmla="*/ 198 w 474"/>
                <a:gd name="T23" fmla="*/ 162 h 270"/>
                <a:gd name="T24" fmla="*/ 192 w 474"/>
                <a:gd name="T25" fmla="*/ 156 h 270"/>
                <a:gd name="T26" fmla="*/ 216 w 474"/>
                <a:gd name="T27" fmla="*/ 84 h 270"/>
                <a:gd name="T28" fmla="*/ 240 w 474"/>
                <a:gd name="T29" fmla="*/ 90 h 270"/>
                <a:gd name="T30" fmla="*/ 252 w 474"/>
                <a:gd name="T31" fmla="*/ 60 h 270"/>
                <a:gd name="T32" fmla="*/ 264 w 474"/>
                <a:gd name="T33" fmla="*/ 60 h 270"/>
                <a:gd name="T34" fmla="*/ 282 w 474"/>
                <a:gd name="T35" fmla="*/ 24 h 270"/>
                <a:gd name="T36" fmla="*/ 282 w 474"/>
                <a:gd name="T37" fmla="*/ 0 h 270"/>
                <a:gd name="T38" fmla="*/ 318 w 474"/>
                <a:gd name="T39" fmla="*/ 18 h 270"/>
                <a:gd name="T40" fmla="*/ 324 w 474"/>
                <a:gd name="T41" fmla="*/ 6 h 270"/>
                <a:gd name="T42" fmla="*/ 360 w 474"/>
                <a:gd name="T43" fmla="*/ 24 h 270"/>
                <a:gd name="T44" fmla="*/ 372 w 474"/>
                <a:gd name="T45" fmla="*/ 36 h 270"/>
                <a:gd name="T46" fmla="*/ 360 w 474"/>
                <a:gd name="T47" fmla="*/ 66 h 270"/>
                <a:gd name="T48" fmla="*/ 366 w 474"/>
                <a:gd name="T49" fmla="*/ 78 h 270"/>
                <a:gd name="T50" fmla="*/ 372 w 474"/>
                <a:gd name="T51" fmla="*/ 66 h 270"/>
                <a:gd name="T52" fmla="*/ 384 w 474"/>
                <a:gd name="T53" fmla="*/ 84 h 270"/>
                <a:gd name="T54" fmla="*/ 432 w 474"/>
                <a:gd name="T55" fmla="*/ 96 h 270"/>
                <a:gd name="T56" fmla="*/ 426 w 474"/>
                <a:gd name="T57" fmla="*/ 120 h 270"/>
                <a:gd name="T58" fmla="*/ 390 w 474"/>
                <a:gd name="T59" fmla="*/ 96 h 270"/>
                <a:gd name="T60" fmla="*/ 420 w 474"/>
                <a:gd name="T61" fmla="*/ 120 h 270"/>
                <a:gd name="T62" fmla="*/ 432 w 474"/>
                <a:gd name="T63" fmla="*/ 120 h 270"/>
                <a:gd name="T64" fmla="*/ 426 w 474"/>
                <a:gd name="T65" fmla="*/ 126 h 270"/>
                <a:gd name="T66" fmla="*/ 438 w 474"/>
                <a:gd name="T67" fmla="*/ 132 h 270"/>
                <a:gd name="T68" fmla="*/ 438 w 474"/>
                <a:gd name="T69" fmla="*/ 138 h 270"/>
                <a:gd name="T70" fmla="*/ 426 w 474"/>
                <a:gd name="T71" fmla="*/ 138 h 270"/>
                <a:gd name="T72" fmla="*/ 432 w 474"/>
                <a:gd name="T73" fmla="*/ 150 h 270"/>
                <a:gd name="T74" fmla="*/ 402 w 474"/>
                <a:gd name="T75" fmla="*/ 132 h 270"/>
                <a:gd name="T76" fmla="*/ 444 w 474"/>
                <a:gd name="T77" fmla="*/ 162 h 270"/>
                <a:gd name="T78" fmla="*/ 438 w 474"/>
                <a:gd name="T79" fmla="*/ 168 h 270"/>
                <a:gd name="T80" fmla="*/ 402 w 474"/>
                <a:gd name="T81" fmla="*/ 150 h 270"/>
                <a:gd name="T82" fmla="*/ 396 w 474"/>
                <a:gd name="T83" fmla="*/ 156 h 270"/>
                <a:gd name="T84" fmla="*/ 414 w 474"/>
                <a:gd name="T85" fmla="*/ 156 h 270"/>
                <a:gd name="T86" fmla="*/ 432 w 474"/>
                <a:gd name="T87" fmla="*/ 174 h 270"/>
                <a:gd name="T88" fmla="*/ 462 w 474"/>
                <a:gd name="T89" fmla="*/ 168 h 270"/>
                <a:gd name="T90" fmla="*/ 474 w 474"/>
                <a:gd name="T91" fmla="*/ 192 h 27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74"/>
                <a:gd name="T139" fmla="*/ 0 h 270"/>
                <a:gd name="T140" fmla="*/ 474 w 474"/>
                <a:gd name="T141" fmla="*/ 270 h 27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74" h="270">
                  <a:moveTo>
                    <a:pt x="474" y="192"/>
                  </a:moveTo>
                  <a:lnTo>
                    <a:pt x="468" y="186"/>
                  </a:lnTo>
                  <a:lnTo>
                    <a:pt x="474" y="192"/>
                  </a:lnTo>
                  <a:lnTo>
                    <a:pt x="468" y="198"/>
                  </a:lnTo>
                  <a:lnTo>
                    <a:pt x="120" y="252"/>
                  </a:lnTo>
                  <a:lnTo>
                    <a:pt x="0" y="270"/>
                  </a:lnTo>
                  <a:lnTo>
                    <a:pt x="30" y="258"/>
                  </a:lnTo>
                  <a:lnTo>
                    <a:pt x="90" y="186"/>
                  </a:lnTo>
                  <a:lnTo>
                    <a:pt x="96" y="198"/>
                  </a:lnTo>
                  <a:lnTo>
                    <a:pt x="114" y="210"/>
                  </a:lnTo>
                  <a:lnTo>
                    <a:pt x="186" y="180"/>
                  </a:lnTo>
                  <a:lnTo>
                    <a:pt x="198" y="162"/>
                  </a:lnTo>
                  <a:lnTo>
                    <a:pt x="192" y="156"/>
                  </a:lnTo>
                  <a:lnTo>
                    <a:pt x="216" y="84"/>
                  </a:lnTo>
                  <a:lnTo>
                    <a:pt x="240" y="90"/>
                  </a:lnTo>
                  <a:lnTo>
                    <a:pt x="252" y="60"/>
                  </a:lnTo>
                  <a:lnTo>
                    <a:pt x="264" y="60"/>
                  </a:lnTo>
                  <a:lnTo>
                    <a:pt x="282" y="24"/>
                  </a:lnTo>
                  <a:lnTo>
                    <a:pt x="282" y="0"/>
                  </a:lnTo>
                  <a:lnTo>
                    <a:pt x="318" y="18"/>
                  </a:lnTo>
                  <a:lnTo>
                    <a:pt x="324" y="6"/>
                  </a:lnTo>
                  <a:lnTo>
                    <a:pt x="360" y="24"/>
                  </a:lnTo>
                  <a:lnTo>
                    <a:pt x="372" y="36"/>
                  </a:lnTo>
                  <a:lnTo>
                    <a:pt x="360" y="66"/>
                  </a:lnTo>
                  <a:lnTo>
                    <a:pt x="366" y="78"/>
                  </a:lnTo>
                  <a:lnTo>
                    <a:pt x="372" y="66"/>
                  </a:lnTo>
                  <a:lnTo>
                    <a:pt x="384" y="84"/>
                  </a:lnTo>
                  <a:lnTo>
                    <a:pt x="432" y="96"/>
                  </a:lnTo>
                  <a:lnTo>
                    <a:pt x="426" y="120"/>
                  </a:lnTo>
                  <a:lnTo>
                    <a:pt x="390" y="96"/>
                  </a:lnTo>
                  <a:lnTo>
                    <a:pt x="420" y="120"/>
                  </a:lnTo>
                  <a:lnTo>
                    <a:pt x="432" y="120"/>
                  </a:lnTo>
                  <a:lnTo>
                    <a:pt x="426" y="126"/>
                  </a:lnTo>
                  <a:lnTo>
                    <a:pt x="438" y="132"/>
                  </a:lnTo>
                  <a:lnTo>
                    <a:pt x="438" y="138"/>
                  </a:lnTo>
                  <a:lnTo>
                    <a:pt x="426" y="138"/>
                  </a:lnTo>
                  <a:lnTo>
                    <a:pt x="432" y="150"/>
                  </a:lnTo>
                  <a:lnTo>
                    <a:pt x="402" y="132"/>
                  </a:lnTo>
                  <a:lnTo>
                    <a:pt x="444" y="162"/>
                  </a:lnTo>
                  <a:lnTo>
                    <a:pt x="438" y="168"/>
                  </a:lnTo>
                  <a:lnTo>
                    <a:pt x="402" y="150"/>
                  </a:lnTo>
                  <a:lnTo>
                    <a:pt x="396" y="156"/>
                  </a:lnTo>
                  <a:lnTo>
                    <a:pt x="414" y="156"/>
                  </a:lnTo>
                  <a:lnTo>
                    <a:pt x="432" y="174"/>
                  </a:lnTo>
                  <a:lnTo>
                    <a:pt x="462" y="168"/>
                  </a:lnTo>
                  <a:lnTo>
                    <a:pt x="474" y="192"/>
                  </a:lnTo>
                  <a:close/>
                </a:path>
              </a:pathLst>
            </a:custGeom>
            <a:solidFill>
              <a:srgbClr val="FF4500"/>
            </a:solidFill>
            <a:ln w="9525">
              <a:solidFill>
                <a:srgbClr val="FF4500"/>
              </a:solidFill>
              <a:prstDash val="solid"/>
              <a:round/>
              <a:headEnd/>
              <a:tailEnd/>
            </a:ln>
          </p:spPr>
          <p:txBody>
            <a:bodyPr/>
            <a:lstStyle/>
            <a:p>
              <a:endParaRPr lang="en-US"/>
            </a:p>
          </p:txBody>
        </p:sp>
        <p:sp>
          <p:nvSpPr>
            <p:cNvPr id="16502" name="Freeform 243"/>
            <p:cNvSpPr>
              <a:spLocks/>
            </p:cNvSpPr>
            <p:nvPr/>
          </p:nvSpPr>
          <p:spPr bwMode="auto">
            <a:xfrm>
              <a:off x="3681" y="2004"/>
              <a:ext cx="474" cy="270"/>
            </a:xfrm>
            <a:custGeom>
              <a:avLst/>
              <a:gdLst>
                <a:gd name="T0" fmla="*/ 474 w 474"/>
                <a:gd name="T1" fmla="*/ 192 h 270"/>
                <a:gd name="T2" fmla="*/ 468 w 474"/>
                <a:gd name="T3" fmla="*/ 186 h 270"/>
                <a:gd name="T4" fmla="*/ 474 w 474"/>
                <a:gd name="T5" fmla="*/ 192 h 270"/>
                <a:gd name="T6" fmla="*/ 468 w 474"/>
                <a:gd name="T7" fmla="*/ 198 h 270"/>
                <a:gd name="T8" fmla="*/ 120 w 474"/>
                <a:gd name="T9" fmla="*/ 252 h 270"/>
                <a:gd name="T10" fmla="*/ 0 w 474"/>
                <a:gd name="T11" fmla="*/ 270 h 270"/>
                <a:gd name="T12" fmla="*/ 30 w 474"/>
                <a:gd name="T13" fmla="*/ 258 h 270"/>
                <a:gd name="T14" fmla="*/ 90 w 474"/>
                <a:gd name="T15" fmla="*/ 186 h 270"/>
                <a:gd name="T16" fmla="*/ 96 w 474"/>
                <a:gd name="T17" fmla="*/ 198 h 270"/>
                <a:gd name="T18" fmla="*/ 114 w 474"/>
                <a:gd name="T19" fmla="*/ 210 h 270"/>
                <a:gd name="T20" fmla="*/ 186 w 474"/>
                <a:gd name="T21" fmla="*/ 180 h 270"/>
                <a:gd name="T22" fmla="*/ 198 w 474"/>
                <a:gd name="T23" fmla="*/ 162 h 270"/>
                <a:gd name="T24" fmla="*/ 192 w 474"/>
                <a:gd name="T25" fmla="*/ 156 h 270"/>
                <a:gd name="T26" fmla="*/ 216 w 474"/>
                <a:gd name="T27" fmla="*/ 84 h 270"/>
                <a:gd name="T28" fmla="*/ 240 w 474"/>
                <a:gd name="T29" fmla="*/ 90 h 270"/>
                <a:gd name="T30" fmla="*/ 252 w 474"/>
                <a:gd name="T31" fmla="*/ 60 h 270"/>
                <a:gd name="T32" fmla="*/ 264 w 474"/>
                <a:gd name="T33" fmla="*/ 60 h 270"/>
                <a:gd name="T34" fmla="*/ 282 w 474"/>
                <a:gd name="T35" fmla="*/ 24 h 270"/>
                <a:gd name="T36" fmla="*/ 282 w 474"/>
                <a:gd name="T37" fmla="*/ 0 h 270"/>
                <a:gd name="T38" fmla="*/ 318 w 474"/>
                <a:gd name="T39" fmla="*/ 18 h 270"/>
                <a:gd name="T40" fmla="*/ 324 w 474"/>
                <a:gd name="T41" fmla="*/ 6 h 270"/>
                <a:gd name="T42" fmla="*/ 360 w 474"/>
                <a:gd name="T43" fmla="*/ 24 h 270"/>
                <a:gd name="T44" fmla="*/ 372 w 474"/>
                <a:gd name="T45" fmla="*/ 36 h 270"/>
                <a:gd name="T46" fmla="*/ 360 w 474"/>
                <a:gd name="T47" fmla="*/ 66 h 270"/>
                <a:gd name="T48" fmla="*/ 366 w 474"/>
                <a:gd name="T49" fmla="*/ 78 h 270"/>
                <a:gd name="T50" fmla="*/ 372 w 474"/>
                <a:gd name="T51" fmla="*/ 66 h 270"/>
                <a:gd name="T52" fmla="*/ 384 w 474"/>
                <a:gd name="T53" fmla="*/ 84 h 270"/>
                <a:gd name="T54" fmla="*/ 432 w 474"/>
                <a:gd name="T55" fmla="*/ 96 h 270"/>
                <a:gd name="T56" fmla="*/ 426 w 474"/>
                <a:gd name="T57" fmla="*/ 120 h 270"/>
                <a:gd name="T58" fmla="*/ 390 w 474"/>
                <a:gd name="T59" fmla="*/ 96 h 270"/>
                <a:gd name="T60" fmla="*/ 420 w 474"/>
                <a:gd name="T61" fmla="*/ 120 h 270"/>
                <a:gd name="T62" fmla="*/ 432 w 474"/>
                <a:gd name="T63" fmla="*/ 120 h 270"/>
                <a:gd name="T64" fmla="*/ 426 w 474"/>
                <a:gd name="T65" fmla="*/ 126 h 270"/>
                <a:gd name="T66" fmla="*/ 438 w 474"/>
                <a:gd name="T67" fmla="*/ 132 h 270"/>
                <a:gd name="T68" fmla="*/ 438 w 474"/>
                <a:gd name="T69" fmla="*/ 138 h 270"/>
                <a:gd name="T70" fmla="*/ 426 w 474"/>
                <a:gd name="T71" fmla="*/ 138 h 270"/>
                <a:gd name="T72" fmla="*/ 432 w 474"/>
                <a:gd name="T73" fmla="*/ 150 h 270"/>
                <a:gd name="T74" fmla="*/ 402 w 474"/>
                <a:gd name="T75" fmla="*/ 132 h 270"/>
                <a:gd name="T76" fmla="*/ 444 w 474"/>
                <a:gd name="T77" fmla="*/ 162 h 270"/>
                <a:gd name="T78" fmla="*/ 438 w 474"/>
                <a:gd name="T79" fmla="*/ 168 h 270"/>
                <a:gd name="T80" fmla="*/ 402 w 474"/>
                <a:gd name="T81" fmla="*/ 150 h 270"/>
                <a:gd name="T82" fmla="*/ 396 w 474"/>
                <a:gd name="T83" fmla="*/ 156 h 270"/>
                <a:gd name="T84" fmla="*/ 414 w 474"/>
                <a:gd name="T85" fmla="*/ 156 h 270"/>
                <a:gd name="T86" fmla="*/ 432 w 474"/>
                <a:gd name="T87" fmla="*/ 174 h 270"/>
                <a:gd name="T88" fmla="*/ 462 w 474"/>
                <a:gd name="T89" fmla="*/ 168 h 270"/>
                <a:gd name="T90" fmla="*/ 474 w 474"/>
                <a:gd name="T91" fmla="*/ 192 h 270"/>
                <a:gd name="T92" fmla="*/ 474 w 474"/>
                <a:gd name="T93" fmla="*/ 198 h 2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74"/>
                <a:gd name="T142" fmla="*/ 0 h 270"/>
                <a:gd name="T143" fmla="*/ 474 w 474"/>
                <a:gd name="T144" fmla="*/ 270 h 2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74" h="270">
                  <a:moveTo>
                    <a:pt x="474" y="192"/>
                  </a:moveTo>
                  <a:lnTo>
                    <a:pt x="468" y="186"/>
                  </a:lnTo>
                  <a:lnTo>
                    <a:pt x="474" y="192"/>
                  </a:lnTo>
                  <a:lnTo>
                    <a:pt x="468" y="198"/>
                  </a:lnTo>
                  <a:lnTo>
                    <a:pt x="120" y="252"/>
                  </a:lnTo>
                  <a:lnTo>
                    <a:pt x="0" y="270"/>
                  </a:lnTo>
                  <a:lnTo>
                    <a:pt x="30" y="258"/>
                  </a:lnTo>
                  <a:lnTo>
                    <a:pt x="90" y="186"/>
                  </a:lnTo>
                  <a:lnTo>
                    <a:pt x="96" y="198"/>
                  </a:lnTo>
                  <a:lnTo>
                    <a:pt x="114" y="210"/>
                  </a:lnTo>
                  <a:lnTo>
                    <a:pt x="186" y="180"/>
                  </a:lnTo>
                  <a:lnTo>
                    <a:pt x="198" y="162"/>
                  </a:lnTo>
                  <a:lnTo>
                    <a:pt x="192" y="156"/>
                  </a:lnTo>
                  <a:lnTo>
                    <a:pt x="216" y="84"/>
                  </a:lnTo>
                  <a:lnTo>
                    <a:pt x="240" y="90"/>
                  </a:lnTo>
                  <a:lnTo>
                    <a:pt x="252" y="60"/>
                  </a:lnTo>
                  <a:lnTo>
                    <a:pt x="264" y="60"/>
                  </a:lnTo>
                  <a:lnTo>
                    <a:pt x="282" y="24"/>
                  </a:lnTo>
                  <a:lnTo>
                    <a:pt x="282" y="0"/>
                  </a:lnTo>
                  <a:lnTo>
                    <a:pt x="318" y="18"/>
                  </a:lnTo>
                  <a:lnTo>
                    <a:pt x="324" y="6"/>
                  </a:lnTo>
                  <a:lnTo>
                    <a:pt x="360" y="24"/>
                  </a:lnTo>
                  <a:lnTo>
                    <a:pt x="372" y="36"/>
                  </a:lnTo>
                  <a:lnTo>
                    <a:pt x="360" y="66"/>
                  </a:lnTo>
                  <a:lnTo>
                    <a:pt x="366" y="78"/>
                  </a:lnTo>
                  <a:lnTo>
                    <a:pt x="372" y="66"/>
                  </a:lnTo>
                  <a:lnTo>
                    <a:pt x="384" y="84"/>
                  </a:lnTo>
                  <a:lnTo>
                    <a:pt x="432" y="96"/>
                  </a:lnTo>
                  <a:lnTo>
                    <a:pt x="426" y="120"/>
                  </a:lnTo>
                  <a:lnTo>
                    <a:pt x="390" y="96"/>
                  </a:lnTo>
                  <a:lnTo>
                    <a:pt x="420" y="120"/>
                  </a:lnTo>
                  <a:lnTo>
                    <a:pt x="432" y="120"/>
                  </a:lnTo>
                  <a:lnTo>
                    <a:pt x="426" y="126"/>
                  </a:lnTo>
                  <a:lnTo>
                    <a:pt x="438" y="132"/>
                  </a:lnTo>
                  <a:lnTo>
                    <a:pt x="438" y="138"/>
                  </a:lnTo>
                  <a:lnTo>
                    <a:pt x="426" y="138"/>
                  </a:lnTo>
                  <a:lnTo>
                    <a:pt x="432" y="150"/>
                  </a:lnTo>
                  <a:lnTo>
                    <a:pt x="402" y="132"/>
                  </a:lnTo>
                  <a:lnTo>
                    <a:pt x="444" y="162"/>
                  </a:lnTo>
                  <a:lnTo>
                    <a:pt x="438" y="168"/>
                  </a:lnTo>
                  <a:lnTo>
                    <a:pt x="402" y="150"/>
                  </a:lnTo>
                  <a:lnTo>
                    <a:pt x="396" y="156"/>
                  </a:lnTo>
                  <a:lnTo>
                    <a:pt x="414" y="156"/>
                  </a:lnTo>
                  <a:lnTo>
                    <a:pt x="432" y="174"/>
                  </a:lnTo>
                  <a:lnTo>
                    <a:pt x="462" y="168"/>
                  </a:lnTo>
                  <a:lnTo>
                    <a:pt x="474" y="192"/>
                  </a:lnTo>
                  <a:lnTo>
                    <a:pt x="474" y="198"/>
                  </a:lnTo>
                </a:path>
              </a:pathLst>
            </a:custGeom>
            <a:noFill/>
            <a:ln w="9525">
              <a:solidFill>
                <a:srgbClr val="000000"/>
              </a:solidFill>
              <a:prstDash val="solid"/>
              <a:round/>
              <a:headEnd/>
              <a:tailEnd/>
            </a:ln>
          </p:spPr>
          <p:txBody>
            <a:bodyPr/>
            <a:lstStyle/>
            <a:p>
              <a:endParaRPr lang="en-US"/>
            </a:p>
          </p:txBody>
        </p:sp>
        <p:sp>
          <p:nvSpPr>
            <p:cNvPr id="16503" name="Freeform 244"/>
            <p:cNvSpPr>
              <a:spLocks/>
            </p:cNvSpPr>
            <p:nvPr/>
          </p:nvSpPr>
          <p:spPr bwMode="auto">
            <a:xfrm>
              <a:off x="1419" y="1164"/>
              <a:ext cx="408" cy="300"/>
            </a:xfrm>
            <a:custGeom>
              <a:avLst/>
              <a:gdLst>
                <a:gd name="T0" fmla="*/ 30 w 408"/>
                <a:gd name="T1" fmla="*/ 192 h 300"/>
                <a:gd name="T2" fmla="*/ 0 w 408"/>
                <a:gd name="T3" fmla="*/ 180 h 300"/>
                <a:gd name="T4" fmla="*/ 6 w 408"/>
                <a:gd name="T5" fmla="*/ 156 h 300"/>
                <a:gd name="T6" fmla="*/ 6 w 408"/>
                <a:gd name="T7" fmla="*/ 174 h 300"/>
                <a:gd name="T8" fmla="*/ 18 w 408"/>
                <a:gd name="T9" fmla="*/ 150 h 300"/>
                <a:gd name="T10" fmla="*/ 6 w 408"/>
                <a:gd name="T11" fmla="*/ 150 h 300"/>
                <a:gd name="T12" fmla="*/ 12 w 408"/>
                <a:gd name="T13" fmla="*/ 132 h 300"/>
                <a:gd name="T14" fmla="*/ 24 w 408"/>
                <a:gd name="T15" fmla="*/ 132 h 300"/>
                <a:gd name="T16" fmla="*/ 12 w 408"/>
                <a:gd name="T17" fmla="*/ 126 h 300"/>
                <a:gd name="T18" fmla="*/ 12 w 408"/>
                <a:gd name="T19" fmla="*/ 66 h 300"/>
                <a:gd name="T20" fmla="*/ 6 w 408"/>
                <a:gd name="T21" fmla="*/ 48 h 300"/>
                <a:gd name="T22" fmla="*/ 12 w 408"/>
                <a:gd name="T23" fmla="*/ 18 h 300"/>
                <a:gd name="T24" fmla="*/ 48 w 408"/>
                <a:gd name="T25" fmla="*/ 42 h 300"/>
                <a:gd name="T26" fmla="*/ 84 w 408"/>
                <a:gd name="T27" fmla="*/ 60 h 300"/>
                <a:gd name="T28" fmla="*/ 96 w 408"/>
                <a:gd name="T29" fmla="*/ 72 h 300"/>
                <a:gd name="T30" fmla="*/ 102 w 408"/>
                <a:gd name="T31" fmla="*/ 66 h 300"/>
                <a:gd name="T32" fmla="*/ 108 w 408"/>
                <a:gd name="T33" fmla="*/ 72 h 300"/>
                <a:gd name="T34" fmla="*/ 108 w 408"/>
                <a:gd name="T35" fmla="*/ 84 h 300"/>
                <a:gd name="T36" fmla="*/ 96 w 408"/>
                <a:gd name="T37" fmla="*/ 84 h 300"/>
                <a:gd name="T38" fmla="*/ 66 w 408"/>
                <a:gd name="T39" fmla="*/ 114 h 300"/>
                <a:gd name="T40" fmla="*/ 72 w 408"/>
                <a:gd name="T41" fmla="*/ 114 h 300"/>
                <a:gd name="T42" fmla="*/ 108 w 408"/>
                <a:gd name="T43" fmla="*/ 90 h 300"/>
                <a:gd name="T44" fmla="*/ 108 w 408"/>
                <a:gd name="T45" fmla="*/ 78 h 300"/>
                <a:gd name="T46" fmla="*/ 114 w 408"/>
                <a:gd name="T47" fmla="*/ 84 h 300"/>
                <a:gd name="T48" fmla="*/ 114 w 408"/>
                <a:gd name="T49" fmla="*/ 96 h 300"/>
                <a:gd name="T50" fmla="*/ 96 w 408"/>
                <a:gd name="T51" fmla="*/ 102 h 300"/>
                <a:gd name="T52" fmla="*/ 102 w 408"/>
                <a:gd name="T53" fmla="*/ 114 h 300"/>
                <a:gd name="T54" fmla="*/ 96 w 408"/>
                <a:gd name="T55" fmla="*/ 132 h 300"/>
                <a:gd name="T56" fmla="*/ 96 w 408"/>
                <a:gd name="T57" fmla="*/ 120 h 300"/>
                <a:gd name="T58" fmla="*/ 84 w 408"/>
                <a:gd name="T59" fmla="*/ 132 h 300"/>
                <a:gd name="T60" fmla="*/ 84 w 408"/>
                <a:gd name="T61" fmla="*/ 120 h 300"/>
                <a:gd name="T62" fmla="*/ 66 w 408"/>
                <a:gd name="T63" fmla="*/ 132 h 300"/>
                <a:gd name="T64" fmla="*/ 78 w 408"/>
                <a:gd name="T65" fmla="*/ 144 h 300"/>
                <a:gd name="T66" fmla="*/ 114 w 408"/>
                <a:gd name="T67" fmla="*/ 126 h 300"/>
                <a:gd name="T68" fmla="*/ 114 w 408"/>
                <a:gd name="T69" fmla="*/ 102 h 300"/>
                <a:gd name="T70" fmla="*/ 132 w 408"/>
                <a:gd name="T71" fmla="*/ 78 h 300"/>
                <a:gd name="T72" fmla="*/ 114 w 408"/>
                <a:gd name="T73" fmla="*/ 42 h 300"/>
                <a:gd name="T74" fmla="*/ 132 w 408"/>
                <a:gd name="T75" fmla="*/ 36 h 300"/>
                <a:gd name="T76" fmla="*/ 126 w 408"/>
                <a:gd name="T77" fmla="*/ 0 h 300"/>
                <a:gd name="T78" fmla="*/ 408 w 408"/>
                <a:gd name="T79" fmla="*/ 72 h 300"/>
                <a:gd name="T80" fmla="*/ 366 w 408"/>
                <a:gd name="T81" fmla="*/ 300 h 300"/>
                <a:gd name="T82" fmla="*/ 258 w 408"/>
                <a:gd name="T83" fmla="*/ 276 h 300"/>
                <a:gd name="T84" fmla="*/ 132 w 408"/>
                <a:gd name="T85" fmla="*/ 276 h 300"/>
                <a:gd name="T86" fmla="*/ 102 w 408"/>
                <a:gd name="T87" fmla="*/ 258 h 300"/>
                <a:gd name="T88" fmla="*/ 72 w 408"/>
                <a:gd name="T89" fmla="*/ 264 h 300"/>
                <a:gd name="T90" fmla="*/ 48 w 408"/>
                <a:gd name="T91" fmla="*/ 252 h 300"/>
                <a:gd name="T92" fmla="*/ 54 w 408"/>
                <a:gd name="T93" fmla="*/ 216 h 300"/>
                <a:gd name="T94" fmla="*/ 24 w 408"/>
                <a:gd name="T95" fmla="*/ 198 h 300"/>
                <a:gd name="T96" fmla="*/ 30 w 408"/>
                <a:gd name="T97" fmla="*/ 192 h 30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08"/>
                <a:gd name="T148" fmla="*/ 0 h 300"/>
                <a:gd name="T149" fmla="*/ 408 w 408"/>
                <a:gd name="T150" fmla="*/ 300 h 30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08" h="300">
                  <a:moveTo>
                    <a:pt x="30" y="192"/>
                  </a:moveTo>
                  <a:lnTo>
                    <a:pt x="0" y="180"/>
                  </a:lnTo>
                  <a:lnTo>
                    <a:pt x="6" y="156"/>
                  </a:lnTo>
                  <a:lnTo>
                    <a:pt x="6" y="174"/>
                  </a:lnTo>
                  <a:lnTo>
                    <a:pt x="18" y="150"/>
                  </a:lnTo>
                  <a:lnTo>
                    <a:pt x="6" y="150"/>
                  </a:lnTo>
                  <a:lnTo>
                    <a:pt x="12" y="132"/>
                  </a:lnTo>
                  <a:lnTo>
                    <a:pt x="24" y="132"/>
                  </a:lnTo>
                  <a:lnTo>
                    <a:pt x="12" y="126"/>
                  </a:lnTo>
                  <a:lnTo>
                    <a:pt x="12" y="66"/>
                  </a:lnTo>
                  <a:lnTo>
                    <a:pt x="6" y="48"/>
                  </a:lnTo>
                  <a:lnTo>
                    <a:pt x="12" y="18"/>
                  </a:lnTo>
                  <a:lnTo>
                    <a:pt x="48" y="42"/>
                  </a:lnTo>
                  <a:lnTo>
                    <a:pt x="84" y="60"/>
                  </a:lnTo>
                  <a:lnTo>
                    <a:pt x="96" y="72"/>
                  </a:lnTo>
                  <a:lnTo>
                    <a:pt x="102" y="66"/>
                  </a:lnTo>
                  <a:lnTo>
                    <a:pt x="108" y="72"/>
                  </a:lnTo>
                  <a:lnTo>
                    <a:pt x="108" y="84"/>
                  </a:lnTo>
                  <a:lnTo>
                    <a:pt x="96" y="84"/>
                  </a:lnTo>
                  <a:lnTo>
                    <a:pt x="66" y="114"/>
                  </a:lnTo>
                  <a:lnTo>
                    <a:pt x="72" y="114"/>
                  </a:lnTo>
                  <a:lnTo>
                    <a:pt x="108" y="90"/>
                  </a:lnTo>
                  <a:lnTo>
                    <a:pt x="108" y="78"/>
                  </a:lnTo>
                  <a:lnTo>
                    <a:pt x="114" y="84"/>
                  </a:lnTo>
                  <a:lnTo>
                    <a:pt x="114" y="96"/>
                  </a:lnTo>
                  <a:lnTo>
                    <a:pt x="96" y="102"/>
                  </a:lnTo>
                  <a:lnTo>
                    <a:pt x="102" y="114"/>
                  </a:lnTo>
                  <a:lnTo>
                    <a:pt x="96" y="132"/>
                  </a:lnTo>
                  <a:lnTo>
                    <a:pt x="96" y="120"/>
                  </a:lnTo>
                  <a:lnTo>
                    <a:pt x="84" y="132"/>
                  </a:lnTo>
                  <a:lnTo>
                    <a:pt x="84" y="120"/>
                  </a:lnTo>
                  <a:lnTo>
                    <a:pt x="66" y="132"/>
                  </a:lnTo>
                  <a:lnTo>
                    <a:pt x="78" y="144"/>
                  </a:lnTo>
                  <a:lnTo>
                    <a:pt x="114" y="126"/>
                  </a:lnTo>
                  <a:lnTo>
                    <a:pt x="114" y="102"/>
                  </a:lnTo>
                  <a:lnTo>
                    <a:pt x="132" y="78"/>
                  </a:lnTo>
                  <a:lnTo>
                    <a:pt x="114" y="42"/>
                  </a:lnTo>
                  <a:lnTo>
                    <a:pt x="132" y="36"/>
                  </a:lnTo>
                  <a:lnTo>
                    <a:pt x="126" y="0"/>
                  </a:lnTo>
                  <a:lnTo>
                    <a:pt x="408" y="72"/>
                  </a:lnTo>
                  <a:lnTo>
                    <a:pt x="366" y="300"/>
                  </a:lnTo>
                  <a:lnTo>
                    <a:pt x="258" y="276"/>
                  </a:lnTo>
                  <a:lnTo>
                    <a:pt x="132" y="276"/>
                  </a:lnTo>
                  <a:lnTo>
                    <a:pt x="102" y="258"/>
                  </a:lnTo>
                  <a:lnTo>
                    <a:pt x="72" y="264"/>
                  </a:lnTo>
                  <a:lnTo>
                    <a:pt x="48" y="252"/>
                  </a:lnTo>
                  <a:lnTo>
                    <a:pt x="54" y="216"/>
                  </a:lnTo>
                  <a:lnTo>
                    <a:pt x="24" y="198"/>
                  </a:lnTo>
                  <a:lnTo>
                    <a:pt x="30" y="192"/>
                  </a:lnTo>
                  <a:close/>
                </a:path>
              </a:pathLst>
            </a:custGeom>
            <a:solidFill>
              <a:srgbClr val="FF8C00"/>
            </a:solidFill>
            <a:ln w="9525">
              <a:solidFill>
                <a:srgbClr val="FF8C00"/>
              </a:solidFill>
              <a:prstDash val="solid"/>
              <a:round/>
              <a:headEnd/>
              <a:tailEnd/>
            </a:ln>
          </p:spPr>
          <p:txBody>
            <a:bodyPr/>
            <a:lstStyle/>
            <a:p>
              <a:endParaRPr lang="en-US"/>
            </a:p>
          </p:txBody>
        </p:sp>
        <p:sp>
          <p:nvSpPr>
            <p:cNvPr id="16504" name="Freeform 245"/>
            <p:cNvSpPr>
              <a:spLocks/>
            </p:cNvSpPr>
            <p:nvPr/>
          </p:nvSpPr>
          <p:spPr bwMode="auto">
            <a:xfrm>
              <a:off x="1419" y="1164"/>
              <a:ext cx="408" cy="300"/>
            </a:xfrm>
            <a:custGeom>
              <a:avLst/>
              <a:gdLst>
                <a:gd name="T0" fmla="*/ 30 w 408"/>
                <a:gd name="T1" fmla="*/ 192 h 300"/>
                <a:gd name="T2" fmla="*/ 0 w 408"/>
                <a:gd name="T3" fmla="*/ 180 h 300"/>
                <a:gd name="T4" fmla="*/ 6 w 408"/>
                <a:gd name="T5" fmla="*/ 156 h 300"/>
                <a:gd name="T6" fmla="*/ 6 w 408"/>
                <a:gd name="T7" fmla="*/ 174 h 300"/>
                <a:gd name="T8" fmla="*/ 18 w 408"/>
                <a:gd name="T9" fmla="*/ 150 h 300"/>
                <a:gd name="T10" fmla="*/ 6 w 408"/>
                <a:gd name="T11" fmla="*/ 150 h 300"/>
                <a:gd name="T12" fmla="*/ 12 w 408"/>
                <a:gd name="T13" fmla="*/ 132 h 300"/>
                <a:gd name="T14" fmla="*/ 24 w 408"/>
                <a:gd name="T15" fmla="*/ 132 h 300"/>
                <a:gd name="T16" fmla="*/ 12 w 408"/>
                <a:gd name="T17" fmla="*/ 126 h 300"/>
                <a:gd name="T18" fmla="*/ 12 w 408"/>
                <a:gd name="T19" fmla="*/ 66 h 300"/>
                <a:gd name="T20" fmla="*/ 6 w 408"/>
                <a:gd name="T21" fmla="*/ 48 h 300"/>
                <a:gd name="T22" fmla="*/ 12 w 408"/>
                <a:gd name="T23" fmla="*/ 18 h 300"/>
                <a:gd name="T24" fmla="*/ 48 w 408"/>
                <a:gd name="T25" fmla="*/ 42 h 300"/>
                <a:gd name="T26" fmla="*/ 84 w 408"/>
                <a:gd name="T27" fmla="*/ 60 h 300"/>
                <a:gd name="T28" fmla="*/ 96 w 408"/>
                <a:gd name="T29" fmla="*/ 72 h 300"/>
                <a:gd name="T30" fmla="*/ 102 w 408"/>
                <a:gd name="T31" fmla="*/ 66 h 300"/>
                <a:gd name="T32" fmla="*/ 108 w 408"/>
                <a:gd name="T33" fmla="*/ 72 h 300"/>
                <a:gd name="T34" fmla="*/ 108 w 408"/>
                <a:gd name="T35" fmla="*/ 84 h 300"/>
                <a:gd name="T36" fmla="*/ 96 w 408"/>
                <a:gd name="T37" fmla="*/ 84 h 300"/>
                <a:gd name="T38" fmla="*/ 66 w 408"/>
                <a:gd name="T39" fmla="*/ 114 h 300"/>
                <a:gd name="T40" fmla="*/ 84 w 408"/>
                <a:gd name="T41" fmla="*/ 114 h 300"/>
                <a:gd name="T42" fmla="*/ 72 w 408"/>
                <a:gd name="T43" fmla="*/ 114 h 300"/>
                <a:gd name="T44" fmla="*/ 108 w 408"/>
                <a:gd name="T45" fmla="*/ 90 h 300"/>
                <a:gd name="T46" fmla="*/ 108 w 408"/>
                <a:gd name="T47" fmla="*/ 78 h 300"/>
                <a:gd name="T48" fmla="*/ 114 w 408"/>
                <a:gd name="T49" fmla="*/ 84 h 300"/>
                <a:gd name="T50" fmla="*/ 114 w 408"/>
                <a:gd name="T51" fmla="*/ 96 h 300"/>
                <a:gd name="T52" fmla="*/ 96 w 408"/>
                <a:gd name="T53" fmla="*/ 102 h 300"/>
                <a:gd name="T54" fmla="*/ 102 w 408"/>
                <a:gd name="T55" fmla="*/ 114 h 300"/>
                <a:gd name="T56" fmla="*/ 96 w 408"/>
                <a:gd name="T57" fmla="*/ 132 h 300"/>
                <a:gd name="T58" fmla="*/ 96 w 408"/>
                <a:gd name="T59" fmla="*/ 120 h 300"/>
                <a:gd name="T60" fmla="*/ 84 w 408"/>
                <a:gd name="T61" fmla="*/ 132 h 300"/>
                <a:gd name="T62" fmla="*/ 84 w 408"/>
                <a:gd name="T63" fmla="*/ 120 h 300"/>
                <a:gd name="T64" fmla="*/ 66 w 408"/>
                <a:gd name="T65" fmla="*/ 132 h 300"/>
                <a:gd name="T66" fmla="*/ 78 w 408"/>
                <a:gd name="T67" fmla="*/ 144 h 300"/>
                <a:gd name="T68" fmla="*/ 114 w 408"/>
                <a:gd name="T69" fmla="*/ 126 h 300"/>
                <a:gd name="T70" fmla="*/ 114 w 408"/>
                <a:gd name="T71" fmla="*/ 102 h 300"/>
                <a:gd name="T72" fmla="*/ 132 w 408"/>
                <a:gd name="T73" fmla="*/ 78 h 300"/>
                <a:gd name="T74" fmla="*/ 114 w 408"/>
                <a:gd name="T75" fmla="*/ 42 h 300"/>
                <a:gd name="T76" fmla="*/ 132 w 408"/>
                <a:gd name="T77" fmla="*/ 36 h 300"/>
                <a:gd name="T78" fmla="*/ 126 w 408"/>
                <a:gd name="T79" fmla="*/ 0 h 300"/>
                <a:gd name="T80" fmla="*/ 408 w 408"/>
                <a:gd name="T81" fmla="*/ 72 h 300"/>
                <a:gd name="T82" fmla="*/ 366 w 408"/>
                <a:gd name="T83" fmla="*/ 300 h 300"/>
                <a:gd name="T84" fmla="*/ 258 w 408"/>
                <a:gd name="T85" fmla="*/ 276 h 300"/>
                <a:gd name="T86" fmla="*/ 132 w 408"/>
                <a:gd name="T87" fmla="*/ 276 h 300"/>
                <a:gd name="T88" fmla="*/ 102 w 408"/>
                <a:gd name="T89" fmla="*/ 258 h 300"/>
                <a:gd name="T90" fmla="*/ 72 w 408"/>
                <a:gd name="T91" fmla="*/ 264 h 300"/>
                <a:gd name="T92" fmla="*/ 48 w 408"/>
                <a:gd name="T93" fmla="*/ 252 h 300"/>
                <a:gd name="T94" fmla="*/ 54 w 408"/>
                <a:gd name="T95" fmla="*/ 216 h 300"/>
                <a:gd name="T96" fmla="*/ 24 w 408"/>
                <a:gd name="T97" fmla="*/ 198 h 300"/>
                <a:gd name="T98" fmla="*/ 30 w 408"/>
                <a:gd name="T99" fmla="*/ 192 h 300"/>
                <a:gd name="T100" fmla="*/ 30 w 408"/>
                <a:gd name="T101" fmla="*/ 198 h 30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08"/>
                <a:gd name="T154" fmla="*/ 0 h 300"/>
                <a:gd name="T155" fmla="*/ 408 w 408"/>
                <a:gd name="T156" fmla="*/ 300 h 30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08" h="300">
                  <a:moveTo>
                    <a:pt x="30" y="192"/>
                  </a:moveTo>
                  <a:lnTo>
                    <a:pt x="0" y="180"/>
                  </a:lnTo>
                  <a:lnTo>
                    <a:pt x="6" y="156"/>
                  </a:lnTo>
                  <a:lnTo>
                    <a:pt x="6" y="174"/>
                  </a:lnTo>
                  <a:lnTo>
                    <a:pt x="18" y="150"/>
                  </a:lnTo>
                  <a:lnTo>
                    <a:pt x="6" y="150"/>
                  </a:lnTo>
                  <a:lnTo>
                    <a:pt x="12" y="132"/>
                  </a:lnTo>
                  <a:lnTo>
                    <a:pt x="24" y="132"/>
                  </a:lnTo>
                  <a:lnTo>
                    <a:pt x="12" y="126"/>
                  </a:lnTo>
                  <a:lnTo>
                    <a:pt x="12" y="66"/>
                  </a:lnTo>
                  <a:lnTo>
                    <a:pt x="6" y="48"/>
                  </a:lnTo>
                  <a:lnTo>
                    <a:pt x="12" y="18"/>
                  </a:lnTo>
                  <a:lnTo>
                    <a:pt x="48" y="42"/>
                  </a:lnTo>
                  <a:lnTo>
                    <a:pt x="84" y="60"/>
                  </a:lnTo>
                  <a:lnTo>
                    <a:pt x="96" y="72"/>
                  </a:lnTo>
                  <a:lnTo>
                    <a:pt x="102" y="66"/>
                  </a:lnTo>
                  <a:lnTo>
                    <a:pt x="108" y="72"/>
                  </a:lnTo>
                  <a:lnTo>
                    <a:pt x="108" y="84"/>
                  </a:lnTo>
                  <a:lnTo>
                    <a:pt x="96" y="84"/>
                  </a:lnTo>
                  <a:lnTo>
                    <a:pt x="66" y="114"/>
                  </a:lnTo>
                  <a:lnTo>
                    <a:pt x="84" y="114"/>
                  </a:lnTo>
                  <a:lnTo>
                    <a:pt x="72" y="114"/>
                  </a:lnTo>
                  <a:lnTo>
                    <a:pt x="108" y="90"/>
                  </a:lnTo>
                  <a:lnTo>
                    <a:pt x="108" y="78"/>
                  </a:lnTo>
                  <a:lnTo>
                    <a:pt x="114" y="84"/>
                  </a:lnTo>
                  <a:lnTo>
                    <a:pt x="114" y="96"/>
                  </a:lnTo>
                  <a:lnTo>
                    <a:pt x="96" y="102"/>
                  </a:lnTo>
                  <a:lnTo>
                    <a:pt x="102" y="114"/>
                  </a:lnTo>
                  <a:lnTo>
                    <a:pt x="96" y="132"/>
                  </a:lnTo>
                  <a:lnTo>
                    <a:pt x="96" y="120"/>
                  </a:lnTo>
                  <a:lnTo>
                    <a:pt x="84" y="132"/>
                  </a:lnTo>
                  <a:lnTo>
                    <a:pt x="84" y="120"/>
                  </a:lnTo>
                  <a:lnTo>
                    <a:pt x="66" y="132"/>
                  </a:lnTo>
                  <a:lnTo>
                    <a:pt x="78" y="144"/>
                  </a:lnTo>
                  <a:lnTo>
                    <a:pt x="114" y="126"/>
                  </a:lnTo>
                  <a:lnTo>
                    <a:pt x="114" y="102"/>
                  </a:lnTo>
                  <a:lnTo>
                    <a:pt x="132" y="78"/>
                  </a:lnTo>
                  <a:lnTo>
                    <a:pt x="114" y="42"/>
                  </a:lnTo>
                  <a:lnTo>
                    <a:pt x="132" y="36"/>
                  </a:lnTo>
                  <a:lnTo>
                    <a:pt x="126" y="0"/>
                  </a:lnTo>
                  <a:lnTo>
                    <a:pt x="408" y="72"/>
                  </a:lnTo>
                  <a:lnTo>
                    <a:pt x="366" y="300"/>
                  </a:lnTo>
                  <a:lnTo>
                    <a:pt x="258" y="276"/>
                  </a:lnTo>
                  <a:lnTo>
                    <a:pt x="132" y="276"/>
                  </a:lnTo>
                  <a:lnTo>
                    <a:pt x="102" y="258"/>
                  </a:lnTo>
                  <a:lnTo>
                    <a:pt x="72" y="264"/>
                  </a:lnTo>
                  <a:lnTo>
                    <a:pt x="48" y="252"/>
                  </a:lnTo>
                  <a:lnTo>
                    <a:pt x="54" y="216"/>
                  </a:lnTo>
                  <a:lnTo>
                    <a:pt x="24" y="198"/>
                  </a:lnTo>
                  <a:lnTo>
                    <a:pt x="30" y="192"/>
                  </a:lnTo>
                  <a:lnTo>
                    <a:pt x="30" y="198"/>
                  </a:lnTo>
                </a:path>
              </a:pathLst>
            </a:custGeom>
            <a:noFill/>
            <a:ln w="9525">
              <a:solidFill>
                <a:srgbClr val="000000"/>
              </a:solidFill>
              <a:prstDash val="solid"/>
              <a:round/>
              <a:headEnd/>
              <a:tailEnd/>
            </a:ln>
          </p:spPr>
          <p:txBody>
            <a:bodyPr/>
            <a:lstStyle/>
            <a:p>
              <a:endParaRPr lang="en-US"/>
            </a:p>
          </p:txBody>
        </p:sp>
        <p:sp>
          <p:nvSpPr>
            <p:cNvPr id="16505" name="Freeform 246"/>
            <p:cNvSpPr>
              <a:spLocks/>
            </p:cNvSpPr>
            <p:nvPr/>
          </p:nvSpPr>
          <p:spPr bwMode="auto">
            <a:xfrm>
              <a:off x="3723" y="1932"/>
              <a:ext cx="282" cy="282"/>
            </a:xfrm>
            <a:custGeom>
              <a:avLst/>
              <a:gdLst>
                <a:gd name="T0" fmla="*/ 168 w 282"/>
                <a:gd name="T1" fmla="*/ 66 h 282"/>
                <a:gd name="T2" fmla="*/ 180 w 282"/>
                <a:gd name="T3" fmla="*/ 102 h 282"/>
                <a:gd name="T4" fmla="*/ 216 w 282"/>
                <a:gd name="T5" fmla="*/ 66 h 282"/>
                <a:gd name="T6" fmla="*/ 234 w 282"/>
                <a:gd name="T7" fmla="*/ 72 h 282"/>
                <a:gd name="T8" fmla="*/ 246 w 282"/>
                <a:gd name="T9" fmla="*/ 54 h 282"/>
                <a:gd name="T10" fmla="*/ 270 w 282"/>
                <a:gd name="T11" fmla="*/ 54 h 282"/>
                <a:gd name="T12" fmla="*/ 282 w 282"/>
                <a:gd name="T13" fmla="*/ 78 h 282"/>
                <a:gd name="T14" fmla="*/ 276 w 282"/>
                <a:gd name="T15" fmla="*/ 90 h 282"/>
                <a:gd name="T16" fmla="*/ 240 w 282"/>
                <a:gd name="T17" fmla="*/ 72 h 282"/>
                <a:gd name="T18" fmla="*/ 240 w 282"/>
                <a:gd name="T19" fmla="*/ 96 h 282"/>
                <a:gd name="T20" fmla="*/ 222 w 282"/>
                <a:gd name="T21" fmla="*/ 132 h 282"/>
                <a:gd name="T22" fmla="*/ 210 w 282"/>
                <a:gd name="T23" fmla="*/ 132 h 282"/>
                <a:gd name="T24" fmla="*/ 198 w 282"/>
                <a:gd name="T25" fmla="*/ 162 h 282"/>
                <a:gd name="T26" fmla="*/ 174 w 282"/>
                <a:gd name="T27" fmla="*/ 156 h 282"/>
                <a:gd name="T28" fmla="*/ 150 w 282"/>
                <a:gd name="T29" fmla="*/ 228 h 282"/>
                <a:gd name="T30" fmla="*/ 156 w 282"/>
                <a:gd name="T31" fmla="*/ 234 h 282"/>
                <a:gd name="T32" fmla="*/ 144 w 282"/>
                <a:gd name="T33" fmla="*/ 252 h 282"/>
                <a:gd name="T34" fmla="*/ 72 w 282"/>
                <a:gd name="T35" fmla="*/ 282 h 282"/>
                <a:gd name="T36" fmla="*/ 54 w 282"/>
                <a:gd name="T37" fmla="*/ 270 h 282"/>
                <a:gd name="T38" fmla="*/ 48 w 282"/>
                <a:gd name="T39" fmla="*/ 258 h 282"/>
                <a:gd name="T40" fmla="*/ 12 w 282"/>
                <a:gd name="T41" fmla="*/ 228 h 282"/>
                <a:gd name="T42" fmla="*/ 0 w 282"/>
                <a:gd name="T43" fmla="*/ 192 h 282"/>
                <a:gd name="T44" fmla="*/ 6 w 282"/>
                <a:gd name="T45" fmla="*/ 192 h 282"/>
                <a:gd name="T46" fmla="*/ 24 w 282"/>
                <a:gd name="T47" fmla="*/ 174 h 282"/>
                <a:gd name="T48" fmla="*/ 24 w 282"/>
                <a:gd name="T49" fmla="*/ 144 h 282"/>
                <a:gd name="T50" fmla="*/ 42 w 282"/>
                <a:gd name="T51" fmla="*/ 144 h 282"/>
                <a:gd name="T52" fmla="*/ 48 w 282"/>
                <a:gd name="T53" fmla="*/ 120 h 282"/>
                <a:gd name="T54" fmla="*/ 90 w 282"/>
                <a:gd name="T55" fmla="*/ 84 h 282"/>
                <a:gd name="T56" fmla="*/ 96 w 282"/>
                <a:gd name="T57" fmla="*/ 30 h 282"/>
                <a:gd name="T58" fmla="*/ 90 w 282"/>
                <a:gd name="T59" fmla="*/ 6 h 282"/>
                <a:gd name="T60" fmla="*/ 96 w 282"/>
                <a:gd name="T61" fmla="*/ 0 h 282"/>
                <a:gd name="T62" fmla="*/ 108 w 282"/>
                <a:gd name="T63" fmla="*/ 72 h 282"/>
                <a:gd name="T64" fmla="*/ 156 w 282"/>
                <a:gd name="T65" fmla="*/ 66 h 282"/>
                <a:gd name="T66" fmla="*/ 168 w 282"/>
                <a:gd name="T67" fmla="*/ 66 h 28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2"/>
                <a:gd name="T103" fmla="*/ 0 h 282"/>
                <a:gd name="T104" fmla="*/ 282 w 282"/>
                <a:gd name="T105" fmla="*/ 282 h 28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2" h="282">
                  <a:moveTo>
                    <a:pt x="168" y="66"/>
                  </a:moveTo>
                  <a:lnTo>
                    <a:pt x="180" y="102"/>
                  </a:lnTo>
                  <a:lnTo>
                    <a:pt x="216" y="66"/>
                  </a:lnTo>
                  <a:lnTo>
                    <a:pt x="234" y="72"/>
                  </a:lnTo>
                  <a:lnTo>
                    <a:pt x="246" y="54"/>
                  </a:lnTo>
                  <a:lnTo>
                    <a:pt x="270" y="54"/>
                  </a:lnTo>
                  <a:lnTo>
                    <a:pt x="282" y="78"/>
                  </a:lnTo>
                  <a:lnTo>
                    <a:pt x="276" y="90"/>
                  </a:lnTo>
                  <a:lnTo>
                    <a:pt x="240" y="72"/>
                  </a:lnTo>
                  <a:lnTo>
                    <a:pt x="240" y="96"/>
                  </a:lnTo>
                  <a:lnTo>
                    <a:pt x="222" y="132"/>
                  </a:lnTo>
                  <a:lnTo>
                    <a:pt x="210" y="132"/>
                  </a:lnTo>
                  <a:lnTo>
                    <a:pt x="198" y="162"/>
                  </a:lnTo>
                  <a:lnTo>
                    <a:pt x="174" y="156"/>
                  </a:lnTo>
                  <a:lnTo>
                    <a:pt x="150" y="228"/>
                  </a:lnTo>
                  <a:lnTo>
                    <a:pt x="156" y="234"/>
                  </a:lnTo>
                  <a:lnTo>
                    <a:pt x="144" y="252"/>
                  </a:lnTo>
                  <a:lnTo>
                    <a:pt x="72" y="282"/>
                  </a:lnTo>
                  <a:lnTo>
                    <a:pt x="54" y="270"/>
                  </a:lnTo>
                  <a:lnTo>
                    <a:pt x="48" y="258"/>
                  </a:lnTo>
                  <a:lnTo>
                    <a:pt x="12" y="228"/>
                  </a:lnTo>
                  <a:lnTo>
                    <a:pt x="0" y="192"/>
                  </a:lnTo>
                  <a:lnTo>
                    <a:pt x="6" y="192"/>
                  </a:lnTo>
                  <a:lnTo>
                    <a:pt x="24" y="174"/>
                  </a:lnTo>
                  <a:lnTo>
                    <a:pt x="24" y="144"/>
                  </a:lnTo>
                  <a:lnTo>
                    <a:pt x="42" y="144"/>
                  </a:lnTo>
                  <a:lnTo>
                    <a:pt x="48" y="120"/>
                  </a:lnTo>
                  <a:lnTo>
                    <a:pt x="90" y="84"/>
                  </a:lnTo>
                  <a:lnTo>
                    <a:pt x="96" y="30"/>
                  </a:lnTo>
                  <a:lnTo>
                    <a:pt x="90" y="6"/>
                  </a:lnTo>
                  <a:lnTo>
                    <a:pt x="96" y="0"/>
                  </a:lnTo>
                  <a:lnTo>
                    <a:pt x="108" y="72"/>
                  </a:lnTo>
                  <a:lnTo>
                    <a:pt x="156" y="66"/>
                  </a:lnTo>
                  <a:lnTo>
                    <a:pt x="168" y="66"/>
                  </a:lnTo>
                  <a:close/>
                </a:path>
              </a:pathLst>
            </a:custGeom>
            <a:solidFill>
              <a:srgbClr val="B22222"/>
            </a:solidFill>
            <a:ln w="9525">
              <a:solidFill>
                <a:srgbClr val="B22222"/>
              </a:solidFill>
              <a:prstDash val="solid"/>
              <a:round/>
              <a:headEnd/>
              <a:tailEnd/>
            </a:ln>
          </p:spPr>
          <p:txBody>
            <a:bodyPr/>
            <a:lstStyle/>
            <a:p>
              <a:endParaRPr lang="en-US"/>
            </a:p>
          </p:txBody>
        </p:sp>
        <p:sp>
          <p:nvSpPr>
            <p:cNvPr id="16506" name="Freeform 247"/>
            <p:cNvSpPr>
              <a:spLocks/>
            </p:cNvSpPr>
            <p:nvPr/>
          </p:nvSpPr>
          <p:spPr bwMode="auto">
            <a:xfrm>
              <a:off x="3723" y="1932"/>
              <a:ext cx="282" cy="282"/>
            </a:xfrm>
            <a:custGeom>
              <a:avLst/>
              <a:gdLst>
                <a:gd name="T0" fmla="*/ 168 w 282"/>
                <a:gd name="T1" fmla="*/ 66 h 282"/>
                <a:gd name="T2" fmla="*/ 180 w 282"/>
                <a:gd name="T3" fmla="*/ 102 h 282"/>
                <a:gd name="T4" fmla="*/ 216 w 282"/>
                <a:gd name="T5" fmla="*/ 66 h 282"/>
                <a:gd name="T6" fmla="*/ 234 w 282"/>
                <a:gd name="T7" fmla="*/ 72 h 282"/>
                <a:gd name="T8" fmla="*/ 246 w 282"/>
                <a:gd name="T9" fmla="*/ 54 h 282"/>
                <a:gd name="T10" fmla="*/ 270 w 282"/>
                <a:gd name="T11" fmla="*/ 54 h 282"/>
                <a:gd name="T12" fmla="*/ 282 w 282"/>
                <a:gd name="T13" fmla="*/ 78 h 282"/>
                <a:gd name="T14" fmla="*/ 276 w 282"/>
                <a:gd name="T15" fmla="*/ 90 h 282"/>
                <a:gd name="T16" fmla="*/ 240 w 282"/>
                <a:gd name="T17" fmla="*/ 72 h 282"/>
                <a:gd name="T18" fmla="*/ 240 w 282"/>
                <a:gd name="T19" fmla="*/ 96 h 282"/>
                <a:gd name="T20" fmla="*/ 222 w 282"/>
                <a:gd name="T21" fmla="*/ 132 h 282"/>
                <a:gd name="T22" fmla="*/ 210 w 282"/>
                <a:gd name="T23" fmla="*/ 132 h 282"/>
                <a:gd name="T24" fmla="*/ 198 w 282"/>
                <a:gd name="T25" fmla="*/ 162 h 282"/>
                <a:gd name="T26" fmla="*/ 174 w 282"/>
                <a:gd name="T27" fmla="*/ 156 h 282"/>
                <a:gd name="T28" fmla="*/ 150 w 282"/>
                <a:gd name="T29" fmla="*/ 228 h 282"/>
                <a:gd name="T30" fmla="*/ 156 w 282"/>
                <a:gd name="T31" fmla="*/ 234 h 282"/>
                <a:gd name="T32" fmla="*/ 144 w 282"/>
                <a:gd name="T33" fmla="*/ 252 h 282"/>
                <a:gd name="T34" fmla="*/ 72 w 282"/>
                <a:gd name="T35" fmla="*/ 282 h 282"/>
                <a:gd name="T36" fmla="*/ 54 w 282"/>
                <a:gd name="T37" fmla="*/ 270 h 282"/>
                <a:gd name="T38" fmla="*/ 48 w 282"/>
                <a:gd name="T39" fmla="*/ 258 h 282"/>
                <a:gd name="T40" fmla="*/ 12 w 282"/>
                <a:gd name="T41" fmla="*/ 228 h 282"/>
                <a:gd name="T42" fmla="*/ 0 w 282"/>
                <a:gd name="T43" fmla="*/ 192 h 282"/>
                <a:gd name="T44" fmla="*/ 6 w 282"/>
                <a:gd name="T45" fmla="*/ 192 h 282"/>
                <a:gd name="T46" fmla="*/ 24 w 282"/>
                <a:gd name="T47" fmla="*/ 174 h 282"/>
                <a:gd name="T48" fmla="*/ 24 w 282"/>
                <a:gd name="T49" fmla="*/ 144 h 282"/>
                <a:gd name="T50" fmla="*/ 42 w 282"/>
                <a:gd name="T51" fmla="*/ 144 h 282"/>
                <a:gd name="T52" fmla="*/ 48 w 282"/>
                <a:gd name="T53" fmla="*/ 120 h 282"/>
                <a:gd name="T54" fmla="*/ 90 w 282"/>
                <a:gd name="T55" fmla="*/ 84 h 282"/>
                <a:gd name="T56" fmla="*/ 96 w 282"/>
                <a:gd name="T57" fmla="*/ 30 h 282"/>
                <a:gd name="T58" fmla="*/ 90 w 282"/>
                <a:gd name="T59" fmla="*/ 6 h 282"/>
                <a:gd name="T60" fmla="*/ 96 w 282"/>
                <a:gd name="T61" fmla="*/ 0 h 282"/>
                <a:gd name="T62" fmla="*/ 108 w 282"/>
                <a:gd name="T63" fmla="*/ 72 h 282"/>
                <a:gd name="T64" fmla="*/ 156 w 282"/>
                <a:gd name="T65" fmla="*/ 66 h 282"/>
                <a:gd name="T66" fmla="*/ 168 w 282"/>
                <a:gd name="T67" fmla="*/ 66 h 282"/>
                <a:gd name="T68" fmla="*/ 168 w 282"/>
                <a:gd name="T69" fmla="*/ 72 h 28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82"/>
                <a:gd name="T106" fmla="*/ 0 h 282"/>
                <a:gd name="T107" fmla="*/ 282 w 282"/>
                <a:gd name="T108" fmla="*/ 282 h 28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82" h="282">
                  <a:moveTo>
                    <a:pt x="168" y="66"/>
                  </a:moveTo>
                  <a:lnTo>
                    <a:pt x="180" y="102"/>
                  </a:lnTo>
                  <a:lnTo>
                    <a:pt x="216" y="66"/>
                  </a:lnTo>
                  <a:lnTo>
                    <a:pt x="234" y="72"/>
                  </a:lnTo>
                  <a:lnTo>
                    <a:pt x="246" y="54"/>
                  </a:lnTo>
                  <a:lnTo>
                    <a:pt x="270" y="54"/>
                  </a:lnTo>
                  <a:lnTo>
                    <a:pt x="282" y="78"/>
                  </a:lnTo>
                  <a:lnTo>
                    <a:pt x="276" y="90"/>
                  </a:lnTo>
                  <a:lnTo>
                    <a:pt x="240" y="72"/>
                  </a:lnTo>
                  <a:lnTo>
                    <a:pt x="240" y="96"/>
                  </a:lnTo>
                  <a:lnTo>
                    <a:pt x="222" y="132"/>
                  </a:lnTo>
                  <a:lnTo>
                    <a:pt x="210" y="132"/>
                  </a:lnTo>
                  <a:lnTo>
                    <a:pt x="198" y="162"/>
                  </a:lnTo>
                  <a:lnTo>
                    <a:pt x="174" y="156"/>
                  </a:lnTo>
                  <a:lnTo>
                    <a:pt x="150" y="228"/>
                  </a:lnTo>
                  <a:lnTo>
                    <a:pt x="156" y="234"/>
                  </a:lnTo>
                  <a:lnTo>
                    <a:pt x="144" y="252"/>
                  </a:lnTo>
                  <a:lnTo>
                    <a:pt x="72" y="282"/>
                  </a:lnTo>
                  <a:lnTo>
                    <a:pt x="54" y="270"/>
                  </a:lnTo>
                  <a:lnTo>
                    <a:pt x="48" y="258"/>
                  </a:lnTo>
                  <a:lnTo>
                    <a:pt x="12" y="228"/>
                  </a:lnTo>
                  <a:lnTo>
                    <a:pt x="0" y="192"/>
                  </a:lnTo>
                  <a:lnTo>
                    <a:pt x="6" y="192"/>
                  </a:lnTo>
                  <a:lnTo>
                    <a:pt x="24" y="174"/>
                  </a:lnTo>
                  <a:lnTo>
                    <a:pt x="24" y="144"/>
                  </a:lnTo>
                  <a:lnTo>
                    <a:pt x="42" y="144"/>
                  </a:lnTo>
                  <a:lnTo>
                    <a:pt x="48" y="120"/>
                  </a:lnTo>
                  <a:lnTo>
                    <a:pt x="90" y="84"/>
                  </a:lnTo>
                  <a:lnTo>
                    <a:pt x="96" y="30"/>
                  </a:lnTo>
                  <a:lnTo>
                    <a:pt x="90" y="6"/>
                  </a:lnTo>
                  <a:lnTo>
                    <a:pt x="96" y="0"/>
                  </a:lnTo>
                  <a:lnTo>
                    <a:pt x="108" y="72"/>
                  </a:lnTo>
                  <a:lnTo>
                    <a:pt x="156" y="66"/>
                  </a:lnTo>
                  <a:lnTo>
                    <a:pt x="168" y="66"/>
                  </a:lnTo>
                  <a:lnTo>
                    <a:pt x="168" y="72"/>
                  </a:lnTo>
                </a:path>
              </a:pathLst>
            </a:custGeom>
            <a:noFill/>
            <a:ln w="9525">
              <a:solidFill>
                <a:srgbClr val="000000"/>
              </a:solidFill>
              <a:prstDash val="solid"/>
              <a:round/>
              <a:headEnd/>
              <a:tailEnd/>
            </a:ln>
          </p:spPr>
          <p:txBody>
            <a:bodyPr/>
            <a:lstStyle/>
            <a:p>
              <a:endParaRPr lang="en-US"/>
            </a:p>
          </p:txBody>
        </p:sp>
        <p:sp>
          <p:nvSpPr>
            <p:cNvPr id="16507" name="Freeform 248"/>
            <p:cNvSpPr>
              <a:spLocks/>
            </p:cNvSpPr>
            <p:nvPr/>
          </p:nvSpPr>
          <p:spPr bwMode="auto">
            <a:xfrm>
              <a:off x="3081" y="1512"/>
              <a:ext cx="330" cy="342"/>
            </a:xfrm>
            <a:custGeom>
              <a:avLst/>
              <a:gdLst>
                <a:gd name="T0" fmla="*/ 138 w 330"/>
                <a:gd name="T1" fmla="*/ 342 h 342"/>
                <a:gd name="T2" fmla="*/ 114 w 330"/>
                <a:gd name="T3" fmla="*/ 324 h 342"/>
                <a:gd name="T4" fmla="*/ 108 w 330"/>
                <a:gd name="T5" fmla="*/ 300 h 342"/>
                <a:gd name="T6" fmla="*/ 114 w 330"/>
                <a:gd name="T7" fmla="*/ 282 h 342"/>
                <a:gd name="T8" fmla="*/ 102 w 330"/>
                <a:gd name="T9" fmla="*/ 264 h 342"/>
                <a:gd name="T10" fmla="*/ 90 w 330"/>
                <a:gd name="T11" fmla="*/ 228 h 342"/>
                <a:gd name="T12" fmla="*/ 12 w 330"/>
                <a:gd name="T13" fmla="*/ 174 h 342"/>
                <a:gd name="T14" fmla="*/ 18 w 330"/>
                <a:gd name="T15" fmla="*/ 120 h 342"/>
                <a:gd name="T16" fmla="*/ 0 w 330"/>
                <a:gd name="T17" fmla="*/ 108 h 342"/>
                <a:gd name="T18" fmla="*/ 12 w 330"/>
                <a:gd name="T19" fmla="*/ 84 h 342"/>
                <a:gd name="T20" fmla="*/ 36 w 330"/>
                <a:gd name="T21" fmla="*/ 72 h 342"/>
                <a:gd name="T22" fmla="*/ 36 w 330"/>
                <a:gd name="T23" fmla="*/ 24 h 342"/>
                <a:gd name="T24" fmla="*/ 42 w 330"/>
                <a:gd name="T25" fmla="*/ 18 h 342"/>
                <a:gd name="T26" fmla="*/ 60 w 330"/>
                <a:gd name="T27" fmla="*/ 24 h 342"/>
                <a:gd name="T28" fmla="*/ 114 w 330"/>
                <a:gd name="T29" fmla="*/ 0 h 342"/>
                <a:gd name="T30" fmla="*/ 108 w 330"/>
                <a:gd name="T31" fmla="*/ 24 h 342"/>
                <a:gd name="T32" fmla="*/ 138 w 330"/>
                <a:gd name="T33" fmla="*/ 30 h 342"/>
                <a:gd name="T34" fmla="*/ 150 w 330"/>
                <a:gd name="T35" fmla="*/ 42 h 342"/>
                <a:gd name="T36" fmla="*/ 264 w 330"/>
                <a:gd name="T37" fmla="*/ 66 h 342"/>
                <a:gd name="T38" fmla="*/ 282 w 330"/>
                <a:gd name="T39" fmla="*/ 84 h 342"/>
                <a:gd name="T40" fmla="*/ 276 w 330"/>
                <a:gd name="T41" fmla="*/ 108 h 342"/>
                <a:gd name="T42" fmla="*/ 288 w 330"/>
                <a:gd name="T43" fmla="*/ 108 h 342"/>
                <a:gd name="T44" fmla="*/ 288 w 330"/>
                <a:gd name="T45" fmla="*/ 126 h 342"/>
                <a:gd name="T46" fmla="*/ 300 w 330"/>
                <a:gd name="T47" fmla="*/ 126 h 342"/>
                <a:gd name="T48" fmla="*/ 276 w 330"/>
                <a:gd name="T49" fmla="*/ 162 h 342"/>
                <a:gd name="T50" fmla="*/ 282 w 330"/>
                <a:gd name="T51" fmla="*/ 174 h 342"/>
                <a:gd name="T52" fmla="*/ 330 w 330"/>
                <a:gd name="T53" fmla="*/ 114 h 342"/>
                <a:gd name="T54" fmla="*/ 300 w 330"/>
                <a:gd name="T55" fmla="*/ 210 h 342"/>
                <a:gd name="T56" fmla="*/ 294 w 330"/>
                <a:gd name="T57" fmla="*/ 270 h 342"/>
                <a:gd name="T58" fmla="*/ 300 w 330"/>
                <a:gd name="T59" fmla="*/ 330 h 342"/>
                <a:gd name="T60" fmla="*/ 150 w 330"/>
                <a:gd name="T61" fmla="*/ 342 h 342"/>
                <a:gd name="T62" fmla="*/ 138 w 330"/>
                <a:gd name="T63" fmla="*/ 342 h 34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42"/>
                <a:gd name="T98" fmla="*/ 330 w 330"/>
                <a:gd name="T99" fmla="*/ 342 h 34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42">
                  <a:moveTo>
                    <a:pt x="138" y="342"/>
                  </a:moveTo>
                  <a:lnTo>
                    <a:pt x="114" y="324"/>
                  </a:lnTo>
                  <a:lnTo>
                    <a:pt x="108" y="300"/>
                  </a:lnTo>
                  <a:lnTo>
                    <a:pt x="114" y="282"/>
                  </a:lnTo>
                  <a:lnTo>
                    <a:pt x="102" y="264"/>
                  </a:lnTo>
                  <a:lnTo>
                    <a:pt x="90" y="228"/>
                  </a:lnTo>
                  <a:lnTo>
                    <a:pt x="12" y="174"/>
                  </a:lnTo>
                  <a:lnTo>
                    <a:pt x="18" y="120"/>
                  </a:lnTo>
                  <a:lnTo>
                    <a:pt x="0" y="108"/>
                  </a:lnTo>
                  <a:lnTo>
                    <a:pt x="12" y="84"/>
                  </a:lnTo>
                  <a:lnTo>
                    <a:pt x="36" y="72"/>
                  </a:lnTo>
                  <a:lnTo>
                    <a:pt x="36" y="24"/>
                  </a:lnTo>
                  <a:lnTo>
                    <a:pt x="42" y="18"/>
                  </a:lnTo>
                  <a:lnTo>
                    <a:pt x="60" y="24"/>
                  </a:lnTo>
                  <a:lnTo>
                    <a:pt x="114" y="0"/>
                  </a:lnTo>
                  <a:lnTo>
                    <a:pt x="108" y="24"/>
                  </a:lnTo>
                  <a:lnTo>
                    <a:pt x="138" y="30"/>
                  </a:lnTo>
                  <a:lnTo>
                    <a:pt x="150" y="42"/>
                  </a:lnTo>
                  <a:lnTo>
                    <a:pt x="264" y="66"/>
                  </a:lnTo>
                  <a:lnTo>
                    <a:pt x="282" y="84"/>
                  </a:lnTo>
                  <a:lnTo>
                    <a:pt x="276" y="108"/>
                  </a:lnTo>
                  <a:lnTo>
                    <a:pt x="288" y="108"/>
                  </a:lnTo>
                  <a:lnTo>
                    <a:pt x="288" y="126"/>
                  </a:lnTo>
                  <a:lnTo>
                    <a:pt x="300" y="126"/>
                  </a:lnTo>
                  <a:lnTo>
                    <a:pt x="276" y="162"/>
                  </a:lnTo>
                  <a:lnTo>
                    <a:pt x="282" y="174"/>
                  </a:lnTo>
                  <a:lnTo>
                    <a:pt x="330" y="114"/>
                  </a:lnTo>
                  <a:lnTo>
                    <a:pt x="300" y="210"/>
                  </a:lnTo>
                  <a:lnTo>
                    <a:pt x="294" y="270"/>
                  </a:lnTo>
                  <a:lnTo>
                    <a:pt x="300" y="330"/>
                  </a:lnTo>
                  <a:lnTo>
                    <a:pt x="150" y="342"/>
                  </a:lnTo>
                  <a:lnTo>
                    <a:pt x="138" y="342"/>
                  </a:lnTo>
                  <a:close/>
                </a:path>
              </a:pathLst>
            </a:custGeom>
            <a:solidFill>
              <a:srgbClr val="FF8C00"/>
            </a:solidFill>
            <a:ln w="9525">
              <a:solidFill>
                <a:srgbClr val="FF8C00"/>
              </a:solidFill>
              <a:prstDash val="solid"/>
              <a:round/>
              <a:headEnd/>
              <a:tailEnd/>
            </a:ln>
          </p:spPr>
          <p:txBody>
            <a:bodyPr/>
            <a:lstStyle/>
            <a:p>
              <a:endParaRPr lang="en-US"/>
            </a:p>
          </p:txBody>
        </p:sp>
        <p:sp>
          <p:nvSpPr>
            <p:cNvPr id="16508" name="Freeform 249"/>
            <p:cNvSpPr>
              <a:spLocks/>
            </p:cNvSpPr>
            <p:nvPr/>
          </p:nvSpPr>
          <p:spPr bwMode="auto">
            <a:xfrm>
              <a:off x="3081" y="1512"/>
              <a:ext cx="330" cy="348"/>
            </a:xfrm>
            <a:custGeom>
              <a:avLst/>
              <a:gdLst>
                <a:gd name="T0" fmla="*/ 138 w 330"/>
                <a:gd name="T1" fmla="*/ 342 h 348"/>
                <a:gd name="T2" fmla="*/ 114 w 330"/>
                <a:gd name="T3" fmla="*/ 324 h 348"/>
                <a:gd name="T4" fmla="*/ 108 w 330"/>
                <a:gd name="T5" fmla="*/ 300 h 348"/>
                <a:gd name="T6" fmla="*/ 114 w 330"/>
                <a:gd name="T7" fmla="*/ 282 h 348"/>
                <a:gd name="T8" fmla="*/ 102 w 330"/>
                <a:gd name="T9" fmla="*/ 264 h 348"/>
                <a:gd name="T10" fmla="*/ 90 w 330"/>
                <a:gd name="T11" fmla="*/ 228 h 348"/>
                <a:gd name="T12" fmla="*/ 12 w 330"/>
                <a:gd name="T13" fmla="*/ 174 h 348"/>
                <a:gd name="T14" fmla="*/ 18 w 330"/>
                <a:gd name="T15" fmla="*/ 120 h 348"/>
                <a:gd name="T16" fmla="*/ 0 w 330"/>
                <a:gd name="T17" fmla="*/ 108 h 348"/>
                <a:gd name="T18" fmla="*/ 12 w 330"/>
                <a:gd name="T19" fmla="*/ 84 h 348"/>
                <a:gd name="T20" fmla="*/ 36 w 330"/>
                <a:gd name="T21" fmla="*/ 72 h 348"/>
                <a:gd name="T22" fmla="*/ 36 w 330"/>
                <a:gd name="T23" fmla="*/ 24 h 348"/>
                <a:gd name="T24" fmla="*/ 42 w 330"/>
                <a:gd name="T25" fmla="*/ 18 h 348"/>
                <a:gd name="T26" fmla="*/ 60 w 330"/>
                <a:gd name="T27" fmla="*/ 24 h 348"/>
                <a:gd name="T28" fmla="*/ 114 w 330"/>
                <a:gd name="T29" fmla="*/ 0 h 348"/>
                <a:gd name="T30" fmla="*/ 108 w 330"/>
                <a:gd name="T31" fmla="*/ 24 h 348"/>
                <a:gd name="T32" fmla="*/ 138 w 330"/>
                <a:gd name="T33" fmla="*/ 30 h 348"/>
                <a:gd name="T34" fmla="*/ 150 w 330"/>
                <a:gd name="T35" fmla="*/ 42 h 348"/>
                <a:gd name="T36" fmla="*/ 264 w 330"/>
                <a:gd name="T37" fmla="*/ 66 h 348"/>
                <a:gd name="T38" fmla="*/ 282 w 330"/>
                <a:gd name="T39" fmla="*/ 84 h 348"/>
                <a:gd name="T40" fmla="*/ 276 w 330"/>
                <a:gd name="T41" fmla="*/ 108 h 348"/>
                <a:gd name="T42" fmla="*/ 288 w 330"/>
                <a:gd name="T43" fmla="*/ 108 h 348"/>
                <a:gd name="T44" fmla="*/ 288 w 330"/>
                <a:gd name="T45" fmla="*/ 126 h 348"/>
                <a:gd name="T46" fmla="*/ 300 w 330"/>
                <a:gd name="T47" fmla="*/ 126 h 348"/>
                <a:gd name="T48" fmla="*/ 276 w 330"/>
                <a:gd name="T49" fmla="*/ 162 h 348"/>
                <a:gd name="T50" fmla="*/ 282 w 330"/>
                <a:gd name="T51" fmla="*/ 174 h 348"/>
                <a:gd name="T52" fmla="*/ 330 w 330"/>
                <a:gd name="T53" fmla="*/ 114 h 348"/>
                <a:gd name="T54" fmla="*/ 300 w 330"/>
                <a:gd name="T55" fmla="*/ 210 h 348"/>
                <a:gd name="T56" fmla="*/ 294 w 330"/>
                <a:gd name="T57" fmla="*/ 270 h 348"/>
                <a:gd name="T58" fmla="*/ 300 w 330"/>
                <a:gd name="T59" fmla="*/ 330 h 348"/>
                <a:gd name="T60" fmla="*/ 150 w 330"/>
                <a:gd name="T61" fmla="*/ 342 h 348"/>
                <a:gd name="T62" fmla="*/ 138 w 330"/>
                <a:gd name="T63" fmla="*/ 342 h 348"/>
                <a:gd name="T64" fmla="*/ 138 w 330"/>
                <a:gd name="T65" fmla="*/ 348 h 34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48"/>
                <a:gd name="T101" fmla="*/ 330 w 330"/>
                <a:gd name="T102" fmla="*/ 348 h 34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48">
                  <a:moveTo>
                    <a:pt x="138" y="342"/>
                  </a:moveTo>
                  <a:lnTo>
                    <a:pt x="114" y="324"/>
                  </a:lnTo>
                  <a:lnTo>
                    <a:pt x="108" y="300"/>
                  </a:lnTo>
                  <a:lnTo>
                    <a:pt x="114" y="282"/>
                  </a:lnTo>
                  <a:lnTo>
                    <a:pt x="102" y="264"/>
                  </a:lnTo>
                  <a:lnTo>
                    <a:pt x="90" y="228"/>
                  </a:lnTo>
                  <a:lnTo>
                    <a:pt x="12" y="174"/>
                  </a:lnTo>
                  <a:lnTo>
                    <a:pt x="18" y="120"/>
                  </a:lnTo>
                  <a:lnTo>
                    <a:pt x="0" y="108"/>
                  </a:lnTo>
                  <a:lnTo>
                    <a:pt x="12" y="84"/>
                  </a:lnTo>
                  <a:lnTo>
                    <a:pt x="36" y="72"/>
                  </a:lnTo>
                  <a:lnTo>
                    <a:pt x="36" y="24"/>
                  </a:lnTo>
                  <a:lnTo>
                    <a:pt x="42" y="18"/>
                  </a:lnTo>
                  <a:lnTo>
                    <a:pt x="60" y="24"/>
                  </a:lnTo>
                  <a:lnTo>
                    <a:pt x="114" y="0"/>
                  </a:lnTo>
                  <a:lnTo>
                    <a:pt x="108" y="24"/>
                  </a:lnTo>
                  <a:lnTo>
                    <a:pt x="138" y="30"/>
                  </a:lnTo>
                  <a:lnTo>
                    <a:pt x="150" y="42"/>
                  </a:lnTo>
                  <a:lnTo>
                    <a:pt x="264" y="66"/>
                  </a:lnTo>
                  <a:lnTo>
                    <a:pt x="282" y="84"/>
                  </a:lnTo>
                  <a:lnTo>
                    <a:pt x="276" y="108"/>
                  </a:lnTo>
                  <a:lnTo>
                    <a:pt x="288" y="108"/>
                  </a:lnTo>
                  <a:lnTo>
                    <a:pt x="288" y="126"/>
                  </a:lnTo>
                  <a:lnTo>
                    <a:pt x="300" y="126"/>
                  </a:lnTo>
                  <a:lnTo>
                    <a:pt x="276" y="162"/>
                  </a:lnTo>
                  <a:lnTo>
                    <a:pt x="282" y="174"/>
                  </a:lnTo>
                  <a:lnTo>
                    <a:pt x="330" y="114"/>
                  </a:lnTo>
                  <a:lnTo>
                    <a:pt x="300" y="210"/>
                  </a:lnTo>
                  <a:lnTo>
                    <a:pt x="294" y="270"/>
                  </a:lnTo>
                  <a:lnTo>
                    <a:pt x="300" y="330"/>
                  </a:lnTo>
                  <a:lnTo>
                    <a:pt x="150" y="342"/>
                  </a:lnTo>
                  <a:lnTo>
                    <a:pt x="138" y="342"/>
                  </a:lnTo>
                  <a:lnTo>
                    <a:pt x="138" y="348"/>
                  </a:lnTo>
                </a:path>
              </a:pathLst>
            </a:custGeom>
            <a:noFill/>
            <a:ln w="9525">
              <a:solidFill>
                <a:srgbClr val="000000"/>
              </a:solidFill>
              <a:prstDash val="solid"/>
              <a:round/>
              <a:headEnd/>
              <a:tailEnd/>
            </a:ln>
          </p:spPr>
          <p:txBody>
            <a:bodyPr/>
            <a:lstStyle/>
            <a:p>
              <a:endParaRPr lang="en-US"/>
            </a:p>
          </p:txBody>
        </p:sp>
        <p:sp>
          <p:nvSpPr>
            <p:cNvPr id="16509" name="Freeform 250"/>
            <p:cNvSpPr>
              <a:spLocks/>
            </p:cNvSpPr>
            <p:nvPr/>
          </p:nvSpPr>
          <p:spPr bwMode="auto">
            <a:xfrm>
              <a:off x="2037" y="1602"/>
              <a:ext cx="432" cy="354"/>
            </a:xfrm>
            <a:custGeom>
              <a:avLst/>
              <a:gdLst>
                <a:gd name="T0" fmla="*/ 420 w 432"/>
                <a:gd name="T1" fmla="*/ 204 h 354"/>
                <a:gd name="T2" fmla="*/ 408 w 432"/>
                <a:gd name="T3" fmla="*/ 354 h 354"/>
                <a:gd name="T4" fmla="*/ 114 w 432"/>
                <a:gd name="T5" fmla="*/ 324 h 354"/>
                <a:gd name="T6" fmla="*/ 0 w 432"/>
                <a:gd name="T7" fmla="*/ 306 h 354"/>
                <a:gd name="T8" fmla="*/ 12 w 432"/>
                <a:gd name="T9" fmla="*/ 228 h 354"/>
                <a:gd name="T10" fmla="*/ 42 w 432"/>
                <a:gd name="T11" fmla="*/ 36 h 354"/>
                <a:gd name="T12" fmla="*/ 48 w 432"/>
                <a:gd name="T13" fmla="*/ 0 h 354"/>
                <a:gd name="T14" fmla="*/ 432 w 432"/>
                <a:gd name="T15" fmla="*/ 48 h 354"/>
                <a:gd name="T16" fmla="*/ 420 w 432"/>
                <a:gd name="T17" fmla="*/ 162 h 354"/>
                <a:gd name="T18" fmla="*/ 420 w 432"/>
                <a:gd name="T19" fmla="*/ 204 h 3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2"/>
                <a:gd name="T31" fmla="*/ 0 h 354"/>
                <a:gd name="T32" fmla="*/ 432 w 432"/>
                <a:gd name="T33" fmla="*/ 354 h 3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2" h="354">
                  <a:moveTo>
                    <a:pt x="420" y="204"/>
                  </a:moveTo>
                  <a:lnTo>
                    <a:pt x="408" y="354"/>
                  </a:lnTo>
                  <a:lnTo>
                    <a:pt x="114" y="324"/>
                  </a:lnTo>
                  <a:lnTo>
                    <a:pt x="0" y="306"/>
                  </a:lnTo>
                  <a:lnTo>
                    <a:pt x="12" y="228"/>
                  </a:lnTo>
                  <a:lnTo>
                    <a:pt x="42" y="36"/>
                  </a:lnTo>
                  <a:lnTo>
                    <a:pt x="48" y="0"/>
                  </a:lnTo>
                  <a:lnTo>
                    <a:pt x="432" y="48"/>
                  </a:lnTo>
                  <a:lnTo>
                    <a:pt x="420" y="162"/>
                  </a:lnTo>
                  <a:lnTo>
                    <a:pt x="420" y="204"/>
                  </a:lnTo>
                  <a:close/>
                </a:path>
              </a:pathLst>
            </a:custGeom>
            <a:solidFill>
              <a:srgbClr val="FF8C00"/>
            </a:solidFill>
            <a:ln w="9525">
              <a:solidFill>
                <a:srgbClr val="FF8C00"/>
              </a:solidFill>
              <a:prstDash val="solid"/>
              <a:round/>
              <a:headEnd/>
              <a:tailEnd/>
            </a:ln>
          </p:spPr>
          <p:txBody>
            <a:bodyPr/>
            <a:lstStyle/>
            <a:p>
              <a:endParaRPr lang="en-US"/>
            </a:p>
          </p:txBody>
        </p:sp>
        <p:sp>
          <p:nvSpPr>
            <p:cNvPr id="16510" name="Freeform 251"/>
            <p:cNvSpPr>
              <a:spLocks/>
            </p:cNvSpPr>
            <p:nvPr/>
          </p:nvSpPr>
          <p:spPr bwMode="auto">
            <a:xfrm>
              <a:off x="2037" y="1602"/>
              <a:ext cx="432" cy="354"/>
            </a:xfrm>
            <a:custGeom>
              <a:avLst/>
              <a:gdLst>
                <a:gd name="T0" fmla="*/ 420 w 432"/>
                <a:gd name="T1" fmla="*/ 204 h 354"/>
                <a:gd name="T2" fmla="*/ 408 w 432"/>
                <a:gd name="T3" fmla="*/ 354 h 354"/>
                <a:gd name="T4" fmla="*/ 114 w 432"/>
                <a:gd name="T5" fmla="*/ 324 h 354"/>
                <a:gd name="T6" fmla="*/ 0 w 432"/>
                <a:gd name="T7" fmla="*/ 306 h 354"/>
                <a:gd name="T8" fmla="*/ 12 w 432"/>
                <a:gd name="T9" fmla="*/ 228 h 354"/>
                <a:gd name="T10" fmla="*/ 42 w 432"/>
                <a:gd name="T11" fmla="*/ 36 h 354"/>
                <a:gd name="T12" fmla="*/ 48 w 432"/>
                <a:gd name="T13" fmla="*/ 0 h 354"/>
                <a:gd name="T14" fmla="*/ 432 w 432"/>
                <a:gd name="T15" fmla="*/ 48 h 354"/>
                <a:gd name="T16" fmla="*/ 420 w 432"/>
                <a:gd name="T17" fmla="*/ 162 h 354"/>
                <a:gd name="T18" fmla="*/ 420 w 432"/>
                <a:gd name="T19" fmla="*/ 204 h 354"/>
                <a:gd name="T20" fmla="*/ 420 w 432"/>
                <a:gd name="T21" fmla="*/ 210 h 3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32"/>
                <a:gd name="T34" fmla="*/ 0 h 354"/>
                <a:gd name="T35" fmla="*/ 432 w 432"/>
                <a:gd name="T36" fmla="*/ 354 h 3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32" h="354">
                  <a:moveTo>
                    <a:pt x="420" y="204"/>
                  </a:moveTo>
                  <a:lnTo>
                    <a:pt x="408" y="354"/>
                  </a:lnTo>
                  <a:lnTo>
                    <a:pt x="114" y="324"/>
                  </a:lnTo>
                  <a:lnTo>
                    <a:pt x="0" y="306"/>
                  </a:lnTo>
                  <a:lnTo>
                    <a:pt x="12" y="228"/>
                  </a:lnTo>
                  <a:lnTo>
                    <a:pt x="42" y="36"/>
                  </a:lnTo>
                  <a:lnTo>
                    <a:pt x="48" y="0"/>
                  </a:lnTo>
                  <a:lnTo>
                    <a:pt x="432" y="48"/>
                  </a:lnTo>
                  <a:lnTo>
                    <a:pt x="420" y="162"/>
                  </a:lnTo>
                  <a:lnTo>
                    <a:pt x="420" y="204"/>
                  </a:lnTo>
                  <a:lnTo>
                    <a:pt x="420" y="210"/>
                  </a:lnTo>
                </a:path>
              </a:pathLst>
            </a:custGeom>
            <a:noFill/>
            <a:ln w="9525">
              <a:solidFill>
                <a:srgbClr val="000000"/>
              </a:solidFill>
              <a:prstDash val="solid"/>
              <a:round/>
              <a:headEnd/>
              <a:tailEnd/>
            </a:ln>
          </p:spPr>
          <p:txBody>
            <a:bodyPr/>
            <a:lstStyle/>
            <a:p>
              <a:endParaRPr lang="en-US"/>
            </a:p>
          </p:txBody>
        </p:sp>
      </p:grpSp>
      <p:sp>
        <p:nvSpPr>
          <p:cNvPr id="16387" name="Text Box 126"/>
          <p:cNvSpPr txBox="1">
            <a:spLocks noChangeArrowheads="1"/>
          </p:cNvSpPr>
          <p:nvPr/>
        </p:nvSpPr>
        <p:spPr bwMode="auto">
          <a:xfrm>
            <a:off x="4038600" y="1219200"/>
            <a:ext cx="1054100" cy="457200"/>
          </a:xfrm>
          <a:prstGeom prst="rect">
            <a:avLst/>
          </a:prstGeom>
          <a:noFill/>
          <a:ln w="9525" algn="ctr">
            <a:noFill/>
            <a:miter lim="800000"/>
            <a:headEnd/>
            <a:tailEnd/>
          </a:ln>
        </p:spPr>
        <p:txBody>
          <a:bodyPr wrap="none">
            <a:spAutoFit/>
          </a:bodyPr>
          <a:lstStyle/>
          <a:p>
            <a:r>
              <a:rPr lang="en-US" sz="2400" b="1">
                <a:solidFill>
                  <a:srgbClr val="FF9900"/>
                </a:solidFill>
                <a:latin typeface="Verdana" pitchFamily="34" charset="0"/>
              </a:rPr>
              <a:t>2008</a:t>
            </a:r>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pSp>
        <p:nvGrpSpPr>
          <p:cNvPr id="127" name="Group 137"/>
          <p:cNvGrpSpPr>
            <a:grpSpLocks noChangeAspect="1"/>
          </p:cNvGrpSpPr>
          <p:nvPr/>
        </p:nvGrpSpPr>
        <p:grpSpPr bwMode="auto">
          <a:xfrm>
            <a:off x="1828800" y="1166813"/>
            <a:ext cx="5524587" cy="4505325"/>
            <a:chOff x="1128" y="735"/>
            <a:chExt cx="3512" cy="2858"/>
          </a:xfrm>
        </p:grpSpPr>
        <p:sp>
          <p:nvSpPr>
            <p:cNvPr id="128" name="AutoShape 136"/>
            <p:cNvSpPr>
              <a:spLocks noChangeAspect="1" noChangeArrowheads="1" noTextEdit="1"/>
            </p:cNvSpPr>
            <p:nvPr/>
          </p:nvSpPr>
          <p:spPr bwMode="auto">
            <a:xfrm>
              <a:off x="1128" y="735"/>
              <a:ext cx="3504" cy="2850"/>
            </a:xfrm>
            <a:prstGeom prst="rect">
              <a:avLst/>
            </a:prstGeom>
            <a:noFill/>
            <a:ln w="9525">
              <a:noFill/>
              <a:miter lim="800000"/>
              <a:headEnd/>
              <a:tailEnd/>
            </a:ln>
          </p:spPr>
          <p:txBody>
            <a:bodyPr/>
            <a:lstStyle/>
            <a:p>
              <a:endParaRPr lang="en-US"/>
            </a:p>
          </p:txBody>
        </p:sp>
        <p:sp>
          <p:nvSpPr>
            <p:cNvPr id="129" name="Rectangle 138"/>
            <p:cNvSpPr>
              <a:spLocks noChangeArrowheads="1"/>
            </p:cNvSpPr>
            <p:nvPr/>
          </p:nvSpPr>
          <p:spPr bwMode="auto">
            <a:xfrm>
              <a:off x="1128" y="735"/>
              <a:ext cx="3512" cy="2858"/>
            </a:xfrm>
            <a:prstGeom prst="rect">
              <a:avLst/>
            </a:prstGeom>
            <a:noFill/>
            <a:ln w="9525">
              <a:noFill/>
              <a:miter lim="800000"/>
              <a:headEnd/>
              <a:tailEnd/>
            </a:ln>
          </p:spPr>
          <p:txBody>
            <a:bodyPr/>
            <a:lstStyle/>
            <a:p>
              <a:endParaRPr lang="en-US"/>
            </a:p>
          </p:txBody>
        </p:sp>
        <p:sp>
          <p:nvSpPr>
            <p:cNvPr id="130" name="Rectangle 139"/>
            <p:cNvSpPr>
              <a:spLocks noChangeArrowheads="1"/>
            </p:cNvSpPr>
            <p:nvPr/>
          </p:nvSpPr>
          <p:spPr bwMode="auto">
            <a:xfrm>
              <a:off x="1181" y="818"/>
              <a:ext cx="3413" cy="2691"/>
            </a:xfrm>
            <a:prstGeom prst="rect">
              <a:avLst/>
            </a:prstGeom>
            <a:noFill/>
            <a:ln w="9525">
              <a:noFill/>
              <a:miter lim="800000"/>
              <a:headEnd/>
              <a:tailEnd/>
            </a:ln>
          </p:spPr>
          <p:txBody>
            <a:bodyPr/>
            <a:lstStyle/>
            <a:p>
              <a:endParaRPr lang="en-US"/>
            </a:p>
          </p:txBody>
        </p:sp>
        <p:sp>
          <p:nvSpPr>
            <p:cNvPr id="131" name="Freeform 140"/>
            <p:cNvSpPr>
              <a:spLocks/>
            </p:cNvSpPr>
            <p:nvPr/>
          </p:nvSpPr>
          <p:spPr bwMode="auto">
            <a:xfrm>
              <a:off x="3414" y="2395"/>
              <a:ext cx="242" cy="394"/>
            </a:xfrm>
            <a:custGeom>
              <a:avLst/>
              <a:gdLst>
                <a:gd name="T0" fmla="*/ 219 w 242"/>
                <a:gd name="T1" fmla="*/ 250 h 394"/>
                <a:gd name="T2" fmla="*/ 242 w 242"/>
                <a:gd name="T3" fmla="*/ 311 h 394"/>
                <a:gd name="T4" fmla="*/ 68 w 242"/>
                <a:gd name="T5" fmla="*/ 334 h 394"/>
                <a:gd name="T6" fmla="*/ 83 w 242"/>
                <a:gd name="T7" fmla="*/ 371 h 394"/>
                <a:gd name="T8" fmla="*/ 83 w 242"/>
                <a:gd name="T9" fmla="*/ 387 h 394"/>
                <a:gd name="T10" fmla="*/ 37 w 242"/>
                <a:gd name="T11" fmla="*/ 394 h 394"/>
                <a:gd name="T12" fmla="*/ 60 w 242"/>
                <a:gd name="T13" fmla="*/ 387 h 394"/>
                <a:gd name="T14" fmla="*/ 37 w 242"/>
                <a:gd name="T15" fmla="*/ 356 h 394"/>
                <a:gd name="T16" fmla="*/ 30 w 242"/>
                <a:gd name="T17" fmla="*/ 387 h 394"/>
                <a:gd name="T18" fmla="*/ 15 w 242"/>
                <a:gd name="T19" fmla="*/ 387 h 394"/>
                <a:gd name="T20" fmla="*/ 0 w 242"/>
                <a:gd name="T21" fmla="*/ 265 h 394"/>
                <a:gd name="T22" fmla="*/ 7 w 242"/>
                <a:gd name="T23" fmla="*/ 23 h 394"/>
                <a:gd name="T24" fmla="*/ 0 w 242"/>
                <a:gd name="T25" fmla="*/ 15 h 394"/>
                <a:gd name="T26" fmla="*/ 166 w 242"/>
                <a:gd name="T27" fmla="*/ 0 h 394"/>
                <a:gd name="T28" fmla="*/ 211 w 242"/>
                <a:gd name="T29" fmla="*/ 167 h 394"/>
                <a:gd name="T30" fmla="*/ 234 w 242"/>
                <a:gd name="T31" fmla="*/ 212 h 394"/>
                <a:gd name="T32" fmla="*/ 219 w 242"/>
                <a:gd name="T33" fmla="*/ 250 h 39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2"/>
                <a:gd name="T52" fmla="*/ 0 h 394"/>
                <a:gd name="T53" fmla="*/ 242 w 242"/>
                <a:gd name="T54" fmla="*/ 394 h 39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2" h="394">
                  <a:moveTo>
                    <a:pt x="219" y="250"/>
                  </a:moveTo>
                  <a:lnTo>
                    <a:pt x="242" y="311"/>
                  </a:lnTo>
                  <a:lnTo>
                    <a:pt x="68" y="334"/>
                  </a:lnTo>
                  <a:lnTo>
                    <a:pt x="83" y="371"/>
                  </a:lnTo>
                  <a:lnTo>
                    <a:pt x="83" y="387"/>
                  </a:lnTo>
                  <a:lnTo>
                    <a:pt x="37" y="394"/>
                  </a:lnTo>
                  <a:lnTo>
                    <a:pt x="60" y="387"/>
                  </a:lnTo>
                  <a:lnTo>
                    <a:pt x="37" y="356"/>
                  </a:lnTo>
                  <a:lnTo>
                    <a:pt x="30" y="387"/>
                  </a:lnTo>
                  <a:lnTo>
                    <a:pt x="15" y="387"/>
                  </a:lnTo>
                  <a:lnTo>
                    <a:pt x="0" y="265"/>
                  </a:lnTo>
                  <a:lnTo>
                    <a:pt x="7" y="23"/>
                  </a:lnTo>
                  <a:lnTo>
                    <a:pt x="0" y="15"/>
                  </a:lnTo>
                  <a:lnTo>
                    <a:pt x="166" y="0"/>
                  </a:lnTo>
                  <a:lnTo>
                    <a:pt x="211" y="167"/>
                  </a:lnTo>
                  <a:lnTo>
                    <a:pt x="234" y="212"/>
                  </a:lnTo>
                  <a:lnTo>
                    <a:pt x="219" y="250"/>
                  </a:lnTo>
                  <a:close/>
                </a:path>
              </a:pathLst>
            </a:custGeom>
            <a:solidFill>
              <a:srgbClr val="B22222"/>
            </a:solidFill>
            <a:ln w="8">
              <a:solidFill>
                <a:srgbClr val="B22222"/>
              </a:solidFill>
              <a:prstDash val="solid"/>
              <a:round/>
              <a:headEnd/>
              <a:tailEnd/>
            </a:ln>
          </p:spPr>
          <p:txBody>
            <a:bodyPr/>
            <a:lstStyle/>
            <a:p>
              <a:endParaRPr lang="en-US"/>
            </a:p>
          </p:txBody>
        </p:sp>
        <p:sp>
          <p:nvSpPr>
            <p:cNvPr id="132" name="Freeform 141"/>
            <p:cNvSpPr>
              <a:spLocks/>
            </p:cNvSpPr>
            <p:nvPr/>
          </p:nvSpPr>
          <p:spPr bwMode="auto">
            <a:xfrm>
              <a:off x="3414" y="2395"/>
              <a:ext cx="242" cy="394"/>
            </a:xfrm>
            <a:custGeom>
              <a:avLst/>
              <a:gdLst>
                <a:gd name="T0" fmla="*/ 219 w 242"/>
                <a:gd name="T1" fmla="*/ 250 h 394"/>
                <a:gd name="T2" fmla="*/ 242 w 242"/>
                <a:gd name="T3" fmla="*/ 311 h 394"/>
                <a:gd name="T4" fmla="*/ 68 w 242"/>
                <a:gd name="T5" fmla="*/ 334 h 394"/>
                <a:gd name="T6" fmla="*/ 83 w 242"/>
                <a:gd name="T7" fmla="*/ 371 h 394"/>
                <a:gd name="T8" fmla="*/ 83 w 242"/>
                <a:gd name="T9" fmla="*/ 387 h 394"/>
                <a:gd name="T10" fmla="*/ 37 w 242"/>
                <a:gd name="T11" fmla="*/ 394 h 394"/>
                <a:gd name="T12" fmla="*/ 60 w 242"/>
                <a:gd name="T13" fmla="*/ 387 h 394"/>
                <a:gd name="T14" fmla="*/ 37 w 242"/>
                <a:gd name="T15" fmla="*/ 356 h 394"/>
                <a:gd name="T16" fmla="*/ 30 w 242"/>
                <a:gd name="T17" fmla="*/ 387 h 394"/>
                <a:gd name="T18" fmla="*/ 15 w 242"/>
                <a:gd name="T19" fmla="*/ 387 h 394"/>
                <a:gd name="T20" fmla="*/ 0 w 242"/>
                <a:gd name="T21" fmla="*/ 265 h 394"/>
                <a:gd name="T22" fmla="*/ 7 w 242"/>
                <a:gd name="T23" fmla="*/ 23 h 394"/>
                <a:gd name="T24" fmla="*/ 0 w 242"/>
                <a:gd name="T25" fmla="*/ 15 h 394"/>
                <a:gd name="T26" fmla="*/ 166 w 242"/>
                <a:gd name="T27" fmla="*/ 0 h 394"/>
                <a:gd name="T28" fmla="*/ 211 w 242"/>
                <a:gd name="T29" fmla="*/ 167 h 394"/>
                <a:gd name="T30" fmla="*/ 234 w 242"/>
                <a:gd name="T31" fmla="*/ 212 h 394"/>
                <a:gd name="T32" fmla="*/ 219 w 242"/>
                <a:gd name="T33" fmla="*/ 250 h 394"/>
                <a:gd name="T34" fmla="*/ 219 w 242"/>
                <a:gd name="T35" fmla="*/ 258 h 3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42"/>
                <a:gd name="T55" fmla="*/ 0 h 394"/>
                <a:gd name="T56" fmla="*/ 242 w 242"/>
                <a:gd name="T57" fmla="*/ 394 h 39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42" h="394">
                  <a:moveTo>
                    <a:pt x="219" y="250"/>
                  </a:moveTo>
                  <a:lnTo>
                    <a:pt x="242" y="311"/>
                  </a:lnTo>
                  <a:lnTo>
                    <a:pt x="68" y="334"/>
                  </a:lnTo>
                  <a:lnTo>
                    <a:pt x="83" y="371"/>
                  </a:lnTo>
                  <a:lnTo>
                    <a:pt x="83" y="387"/>
                  </a:lnTo>
                  <a:lnTo>
                    <a:pt x="37" y="394"/>
                  </a:lnTo>
                  <a:lnTo>
                    <a:pt x="60" y="387"/>
                  </a:lnTo>
                  <a:lnTo>
                    <a:pt x="37" y="356"/>
                  </a:lnTo>
                  <a:lnTo>
                    <a:pt x="30" y="387"/>
                  </a:lnTo>
                  <a:lnTo>
                    <a:pt x="15" y="387"/>
                  </a:lnTo>
                  <a:lnTo>
                    <a:pt x="0" y="265"/>
                  </a:lnTo>
                  <a:lnTo>
                    <a:pt x="7" y="23"/>
                  </a:lnTo>
                  <a:lnTo>
                    <a:pt x="0" y="15"/>
                  </a:lnTo>
                  <a:lnTo>
                    <a:pt x="166" y="0"/>
                  </a:lnTo>
                  <a:lnTo>
                    <a:pt x="211" y="167"/>
                  </a:lnTo>
                  <a:lnTo>
                    <a:pt x="234" y="212"/>
                  </a:lnTo>
                  <a:lnTo>
                    <a:pt x="219" y="250"/>
                  </a:lnTo>
                  <a:lnTo>
                    <a:pt x="219" y="258"/>
                  </a:lnTo>
                </a:path>
              </a:pathLst>
            </a:custGeom>
            <a:noFill/>
            <a:ln w="8">
              <a:solidFill>
                <a:srgbClr val="000000"/>
              </a:solidFill>
              <a:prstDash val="solid"/>
              <a:round/>
              <a:headEnd/>
              <a:tailEnd/>
            </a:ln>
          </p:spPr>
          <p:txBody>
            <a:bodyPr/>
            <a:lstStyle/>
            <a:p>
              <a:endParaRPr lang="en-US"/>
            </a:p>
          </p:txBody>
        </p:sp>
        <p:sp>
          <p:nvSpPr>
            <p:cNvPr id="133" name="Freeform 144"/>
            <p:cNvSpPr>
              <a:spLocks/>
            </p:cNvSpPr>
            <p:nvPr/>
          </p:nvSpPr>
          <p:spPr bwMode="auto">
            <a:xfrm>
              <a:off x="1673" y="2168"/>
              <a:ext cx="424" cy="492"/>
            </a:xfrm>
            <a:custGeom>
              <a:avLst/>
              <a:gdLst>
                <a:gd name="T0" fmla="*/ 424 w 424"/>
                <a:gd name="T1" fmla="*/ 53 h 492"/>
                <a:gd name="T2" fmla="*/ 121 w 424"/>
                <a:gd name="T3" fmla="*/ 0 h 492"/>
                <a:gd name="T4" fmla="*/ 98 w 424"/>
                <a:gd name="T5" fmla="*/ 75 h 492"/>
                <a:gd name="T6" fmla="*/ 83 w 424"/>
                <a:gd name="T7" fmla="*/ 60 h 492"/>
                <a:gd name="T8" fmla="*/ 60 w 424"/>
                <a:gd name="T9" fmla="*/ 60 h 492"/>
                <a:gd name="T10" fmla="*/ 53 w 424"/>
                <a:gd name="T11" fmla="*/ 144 h 492"/>
                <a:gd name="T12" fmla="*/ 76 w 424"/>
                <a:gd name="T13" fmla="*/ 212 h 492"/>
                <a:gd name="T14" fmla="*/ 45 w 424"/>
                <a:gd name="T15" fmla="*/ 227 h 492"/>
                <a:gd name="T16" fmla="*/ 38 w 424"/>
                <a:gd name="T17" fmla="*/ 257 h 492"/>
                <a:gd name="T18" fmla="*/ 23 w 424"/>
                <a:gd name="T19" fmla="*/ 280 h 492"/>
                <a:gd name="T20" fmla="*/ 30 w 424"/>
                <a:gd name="T21" fmla="*/ 318 h 492"/>
                <a:gd name="T22" fmla="*/ 15 w 424"/>
                <a:gd name="T23" fmla="*/ 326 h 492"/>
                <a:gd name="T24" fmla="*/ 0 w 424"/>
                <a:gd name="T25" fmla="*/ 341 h 492"/>
                <a:gd name="T26" fmla="*/ 235 w 424"/>
                <a:gd name="T27" fmla="*/ 477 h 492"/>
                <a:gd name="T28" fmla="*/ 363 w 424"/>
                <a:gd name="T29" fmla="*/ 492 h 492"/>
                <a:gd name="T30" fmla="*/ 424 w 424"/>
                <a:gd name="T31" fmla="*/ 53 h 49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4"/>
                <a:gd name="T49" fmla="*/ 0 h 492"/>
                <a:gd name="T50" fmla="*/ 424 w 424"/>
                <a:gd name="T51" fmla="*/ 492 h 49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4" h="492">
                  <a:moveTo>
                    <a:pt x="424" y="53"/>
                  </a:moveTo>
                  <a:lnTo>
                    <a:pt x="121" y="0"/>
                  </a:lnTo>
                  <a:lnTo>
                    <a:pt x="98" y="75"/>
                  </a:lnTo>
                  <a:lnTo>
                    <a:pt x="83" y="60"/>
                  </a:lnTo>
                  <a:lnTo>
                    <a:pt x="60" y="60"/>
                  </a:lnTo>
                  <a:lnTo>
                    <a:pt x="53" y="144"/>
                  </a:lnTo>
                  <a:lnTo>
                    <a:pt x="76" y="212"/>
                  </a:lnTo>
                  <a:lnTo>
                    <a:pt x="45" y="227"/>
                  </a:lnTo>
                  <a:lnTo>
                    <a:pt x="38" y="257"/>
                  </a:lnTo>
                  <a:lnTo>
                    <a:pt x="23" y="280"/>
                  </a:lnTo>
                  <a:lnTo>
                    <a:pt x="30" y="318"/>
                  </a:lnTo>
                  <a:lnTo>
                    <a:pt x="15" y="326"/>
                  </a:lnTo>
                  <a:lnTo>
                    <a:pt x="0" y="341"/>
                  </a:lnTo>
                  <a:lnTo>
                    <a:pt x="235" y="477"/>
                  </a:lnTo>
                  <a:lnTo>
                    <a:pt x="363" y="492"/>
                  </a:lnTo>
                  <a:lnTo>
                    <a:pt x="424" y="53"/>
                  </a:lnTo>
                  <a:close/>
                </a:path>
              </a:pathLst>
            </a:custGeom>
            <a:solidFill>
              <a:srgbClr val="FF4500"/>
            </a:solidFill>
            <a:ln w="8">
              <a:solidFill>
                <a:srgbClr val="FF4500"/>
              </a:solidFill>
              <a:prstDash val="solid"/>
              <a:round/>
              <a:headEnd/>
              <a:tailEnd/>
            </a:ln>
          </p:spPr>
          <p:txBody>
            <a:bodyPr/>
            <a:lstStyle/>
            <a:p>
              <a:endParaRPr lang="en-US"/>
            </a:p>
          </p:txBody>
        </p:sp>
        <p:sp>
          <p:nvSpPr>
            <p:cNvPr id="134" name="Freeform 145"/>
            <p:cNvSpPr>
              <a:spLocks/>
            </p:cNvSpPr>
            <p:nvPr/>
          </p:nvSpPr>
          <p:spPr bwMode="auto">
            <a:xfrm>
              <a:off x="1673" y="2168"/>
              <a:ext cx="424" cy="492"/>
            </a:xfrm>
            <a:custGeom>
              <a:avLst/>
              <a:gdLst>
                <a:gd name="T0" fmla="*/ 424 w 424"/>
                <a:gd name="T1" fmla="*/ 53 h 492"/>
                <a:gd name="T2" fmla="*/ 121 w 424"/>
                <a:gd name="T3" fmla="*/ 0 h 492"/>
                <a:gd name="T4" fmla="*/ 98 w 424"/>
                <a:gd name="T5" fmla="*/ 75 h 492"/>
                <a:gd name="T6" fmla="*/ 83 w 424"/>
                <a:gd name="T7" fmla="*/ 60 h 492"/>
                <a:gd name="T8" fmla="*/ 60 w 424"/>
                <a:gd name="T9" fmla="*/ 60 h 492"/>
                <a:gd name="T10" fmla="*/ 53 w 424"/>
                <a:gd name="T11" fmla="*/ 144 h 492"/>
                <a:gd name="T12" fmla="*/ 76 w 424"/>
                <a:gd name="T13" fmla="*/ 212 h 492"/>
                <a:gd name="T14" fmla="*/ 45 w 424"/>
                <a:gd name="T15" fmla="*/ 227 h 492"/>
                <a:gd name="T16" fmla="*/ 38 w 424"/>
                <a:gd name="T17" fmla="*/ 257 h 492"/>
                <a:gd name="T18" fmla="*/ 23 w 424"/>
                <a:gd name="T19" fmla="*/ 280 h 492"/>
                <a:gd name="T20" fmla="*/ 30 w 424"/>
                <a:gd name="T21" fmla="*/ 318 h 492"/>
                <a:gd name="T22" fmla="*/ 15 w 424"/>
                <a:gd name="T23" fmla="*/ 326 h 492"/>
                <a:gd name="T24" fmla="*/ 0 w 424"/>
                <a:gd name="T25" fmla="*/ 341 h 492"/>
                <a:gd name="T26" fmla="*/ 235 w 424"/>
                <a:gd name="T27" fmla="*/ 477 h 492"/>
                <a:gd name="T28" fmla="*/ 363 w 424"/>
                <a:gd name="T29" fmla="*/ 492 h 492"/>
                <a:gd name="T30" fmla="*/ 424 w 424"/>
                <a:gd name="T31" fmla="*/ 53 h 492"/>
                <a:gd name="T32" fmla="*/ 424 w 424"/>
                <a:gd name="T33" fmla="*/ 60 h 4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4"/>
                <a:gd name="T52" fmla="*/ 0 h 492"/>
                <a:gd name="T53" fmla="*/ 424 w 424"/>
                <a:gd name="T54" fmla="*/ 492 h 49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4" h="492">
                  <a:moveTo>
                    <a:pt x="424" y="53"/>
                  </a:moveTo>
                  <a:lnTo>
                    <a:pt x="121" y="0"/>
                  </a:lnTo>
                  <a:lnTo>
                    <a:pt x="98" y="75"/>
                  </a:lnTo>
                  <a:lnTo>
                    <a:pt x="83" y="60"/>
                  </a:lnTo>
                  <a:lnTo>
                    <a:pt x="60" y="60"/>
                  </a:lnTo>
                  <a:lnTo>
                    <a:pt x="53" y="144"/>
                  </a:lnTo>
                  <a:lnTo>
                    <a:pt x="76" y="212"/>
                  </a:lnTo>
                  <a:lnTo>
                    <a:pt x="45" y="227"/>
                  </a:lnTo>
                  <a:lnTo>
                    <a:pt x="38" y="257"/>
                  </a:lnTo>
                  <a:lnTo>
                    <a:pt x="23" y="280"/>
                  </a:lnTo>
                  <a:lnTo>
                    <a:pt x="30" y="318"/>
                  </a:lnTo>
                  <a:lnTo>
                    <a:pt x="15" y="326"/>
                  </a:lnTo>
                  <a:lnTo>
                    <a:pt x="0" y="341"/>
                  </a:lnTo>
                  <a:lnTo>
                    <a:pt x="235" y="477"/>
                  </a:lnTo>
                  <a:lnTo>
                    <a:pt x="363" y="492"/>
                  </a:lnTo>
                  <a:lnTo>
                    <a:pt x="424" y="53"/>
                  </a:lnTo>
                  <a:lnTo>
                    <a:pt x="424" y="60"/>
                  </a:lnTo>
                </a:path>
              </a:pathLst>
            </a:custGeom>
            <a:noFill/>
            <a:ln w="8">
              <a:solidFill>
                <a:srgbClr val="000000"/>
              </a:solidFill>
              <a:prstDash val="solid"/>
              <a:round/>
              <a:headEnd/>
              <a:tailEnd/>
            </a:ln>
          </p:spPr>
          <p:txBody>
            <a:bodyPr/>
            <a:lstStyle/>
            <a:p>
              <a:endParaRPr lang="en-US"/>
            </a:p>
          </p:txBody>
        </p:sp>
        <p:sp>
          <p:nvSpPr>
            <p:cNvPr id="135" name="Freeform 146"/>
            <p:cNvSpPr>
              <a:spLocks/>
            </p:cNvSpPr>
            <p:nvPr/>
          </p:nvSpPr>
          <p:spPr bwMode="auto">
            <a:xfrm>
              <a:off x="2997" y="2304"/>
              <a:ext cx="318" cy="281"/>
            </a:xfrm>
            <a:custGeom>
              <a:avLst/>
              <a:gdLst>
                <a:gd name="T0" fmla="*/ 311 w 318"/>
                <a:gd name="T1" fmla="*/ 38 h 281"/>
                <a:gd name="T2" fmla="*/ 273 w 318"/>
                <a:gd name="T3" fmla="*/ 38 h 281"/>
                <a:gd name="T4" fmla="*/ 288 w 318"/>
                <a:gd name="T5" fmla="*/ 15 h 281"/>
                <a:gd name="T6" fmla="*/ 280 w 318"/>
                <a:gd name="T7" fmla="*/ 0 h 281"/>
                <a:gd name="T8" fmla="*/ 243 w 318"/>
                <a:gd name="T9" fmla="*/ 0 h 281"/>
                <a:gd name="T10" fmla="*/ 0 w 318"/>
                <a:gd name="T11" fmla="*/ 8 h 281"/>
                <a:gd name="T12" fmla="*/ 15 w 318"/>
                <a:gd name="T13" fmla="*/ 99 h 281"/>
                <a:gd name="T14" fmla="*/ 15 w 318"/>
                <a:gd name="T15" fmla="*/ 235 h 281"/>
                <a:gd name="T16" fmla="*/ 46 w 318"/>
                <a:gd name="T17" fmla="*/ 243 h 281"/>
                <a:gd name="T18" fmla="*/ 46 w 318"/>
                <a:gd name="T19" fmla="*/ 281 h 281"/>
                <a:gd name="T20" fmla="*/ 235 w 318"/>
                <a:gd name="T21" fmla="*/ 281 h 281"/>
                <a:gd name="T22" fmla="*/ 243 w 318"/>
                <a:gd name="T23" fmla="*/ 258 h 281"/>
                <a:gd name="T24" fmla="*/ 243 w 318"/>
                <a:gd name="T25" fmla="*/ 243 h 281"/>
                <a:gd name="T26" fmla="*/ 227 w 318"/>
                <a:gd name="T27" fmla="*/ 243 h 281"/>
                <a:gd name="T28" fmla="*/ 227 w 318"/>
                <a:gd name="T29" fmla="*/ 227 h 281"/>
                <a:gd name="T30" fmla="*/ 243 w 318"/>
                <a:gd name="T31" fmla="*/ 227 h 281"/>
                <a:gd name="T32" fmla="*/ 235 w 318"/>
                <a:gd name="T33" fmla="*/ 205 h 281"/>
                <a:gd name="T34" fmla="*/ 250 w 318"/>
                <a:gd name="T35" fmla="*/ 190 h 281"/>
                <a:gd name="T36" fmla="*/ 243 w 318"/>
                <a:gd name="T37" fmla="*/ 182 h 281"/>
                <a:gd name="T38" fmla="*/ 265 w 318"/>
                <a:gd name="T39" fmla="*/ 167 h 281"/>
                <a:gd name="T40" fmla="*/ 265 w 318"/>
                <a:gd name="T41" fmla="*/ 136 h 281"/>
                <a:gd name="T42" fmla="*/ 280 w 318"/>
                <a:gd name="T43" fmla="*/ 129 h 281"/>
                <a:gd name="T44" fmla="*/ 280 w 318"/>
                <a:gd name="T45" fmla="*/ 121 h 281"/>
                <a:gd name="T46" fmla="*/ 295 w 318"/>
                <a:gd name="T47" fmla="*/ 106 h 281"/>
                <a:gd name="T48" fmla="*/ 288 w 318"/>
                <a:gd name="T49" fmla="*/ 83 h 281"/>
                <a:gd name="T50" fmla="*/ 303 w 318"/>
                <a:gd name="T51" fmla="*/ 76 h 281"/>
                <a:gd name="T52" fmla="*/ 303 w 318"/>
                <a:gd name="T53" fmla="*/ 61 h 281"/>
                <a:gd name="T54" fmla="*/ 318 w 318"/>
                <a:gd name="T55" fmla="*/ 46 h 281"/>
                <a:gd name="T56" fmla="*/ 311 w 318"/>
                <a:gd name="T57" fmla="*/ 38 h 28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18"/>
                <a:gd name="T88" fmla="*/ 0 h 281"/>
                <a:gd name="T89" fmla="*/ 318 w 318"/>
                <a:gd name="T90" fmla="*/ 281 h 28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18" h="281">
                  <a:moveTo>
                    <a:pt x="311" y="38"/>
                  </a:moveTo>
                  <a:lnTo>
                    <a:pt x="273" y="38"/>
                  </a:lnTo>
                  <a:lnTo>
                    <a:pt x="288" y="15"/>
                  </a:lnTo>
                  <a:lnTo>
                    <a:pt x="280" y="0"/>
                  </a:lnTo>
                  <a:lnTo>
                    <a:pt x="243" y="0"/>
                  </a:lnTo>
                  <a:lnTo>
                    <a:pt x="0" y="8"/>
                  </a:lnTo>
                  <a:lnTo>
                    <a:pt x="15" y="99"/>
                  </a:lnTo>
                  <a:lnTo>
                    <a:pt x="15" y="235"/>
                  </a:lnTo>
                  <a:lnTo>
                    <a:pt x="46" y="243"/>
                  </a:lnTo>
                  <a:lnTo>
                    <a:pt x="46" y="281"/>
                  </a:lnTo>
                  <a:lnTo>
                    <a:pt x="235" y="281"/>
                  </a:lnTo>
                  <a:lnTo>
                    <a:pt x="243" y="258"/>
                  </a:lnTo>
                  <a:lnTo>
                    <a:pt x="243" y="243"/>
                  </a:lnTo>
                  <a:lnTo>
                    <a:pt x="227" y="243"/>
                  </a:lnTo>
                  <a:lnTo>
                    <a:pt x="227" y="227"/>
                  </a:lnTo>
                  <a:lnTo>
                    <a:pt x="243" y="227"/>
                  </a:lnTo>
                  <a:lnTo>
                    <a:pt x="235" y="205"/>
                  </a:lnTo>
                  <a:lnTo>
                    <a:pt x="250" y="190"/>
                  </a:lnTo>
                  <a:lnTo>
                    <a:pt x="243" y="182"/>
                  </a:lnTo>
                  <a:lnTo>
                    <a:pt x="265" y="167"/>
                  </a:lnTo>
                  <a:lnTo>
                    <a:pt x="265" y="136"/>
                  </a:lnTo>
                  <a:lnTo>
                    <a:pt x="280" y="129"/>
                  </a:lnTo>
                  <a:lnTo>
                    <a:pt x="280" y="121"/>
                  </a:lnTo>
                  <a:lnTo>
                    <a:pt x="295" y="106"/>
                  </a:lnTo>
                  <a:lnTo>
                    <a:pt x="288" y="83"/>
                  </a:lnTo>
                  <a:lnTo>
                    <a:pt x="303" y="76"/>
                  </a:lnTo>
                  <a:lnTo>
                    <a:pt x="303" y="61"/>
                  </a:lnTo>
                  <a:lnTo>
                    <a:pt x="318" y="46"/>
                  </a:lnTo>
                  <a:lnTo>
                    <a:pt x="311" y="38"/>
                  </a:lnTo>
                  <a:close/>
                </a:path>
              </a:pathLst>
            </a:custGeom>
            <a:solidFill>
              <a:srgbClr val="B22222"/>
            </a:solidFill>
            <a:ln w="8">
              <a:solidFill>
                <a:srgbClr val="B22222"/>
              </a:solidFill>
              <a:prstDash val="solid"/>
              <a:round/>
              <a:headEnd/>
              <a:tailEnd/>
            </a:ln>
          </p:spPr>
          <p:txBody>
            <a:bodyPr/>
            <a:lstStyle/>
            <a:p>
              <a:endParaRPr lang="en-US"/>
            </a:p>
          </p:txBody>
        </p:sp>
        <p:sp>
          <p:nvSpPr>
            <p:cNvPr id="136" name="Freeform 147"/>
            <p:cNvSpPr>
              <a:spLocks/>
            </p:cNvSpPr>
            <p:nvPr/>
          </p:nvSpPr>
          <p:spPr bwMode="auto">
            <a:xfrm>
              <a:off x="2997" y="2304"/>
              <a:ext cx="318" cy="281"/>
            </a:xfrm>
            <a:custGeom>
              <a:avLst/>
              <a:gdLst>
                <a:gd name="T0" fmla="*/ 311 w 318"/>
                <a:gd name="T1" fmla="*/ 38 h 281"/>
                <a:gd name="T2" fmla="*/ 273 w 318"/>
                <a:gd name="T3" fmla="*/ 38 h 281"/>
                <a:gd name="T4" fmla="*/ 288 w 318"/>
                <a:gd name="T5" fmla="*/ 15 h 281"/>
                <a:gd name="T6" fmla="*/ 280 w 318"/>
                <a:gd name="T7" fmla="*/ 0 h 281"/>
                <a:gd name="T8" fmla="*/ 243 w 318"/>
                <a:gd name="T9" fmla="*/ 0 h 281"/>
                <a:gd name="T10" fmla="*/ 0 w 318"/>
                <a:gd name="T11" fmla="*/ 8 h 281"/>
                <a:gd name="T12" fmla="*/ 15 w 318"/>
                <a:gd name="T13" fmla="*/ 99 h 281"/>
                <a:gd name="T14" fmla="*/ 15 w 318"/>
                <a:gd name="T15" fmla="*/ 235 h 281"/>
                <a:gd name="T16" fmla="*/ 46 w 318"/>
                <a:gd name="T17" fmla="*/ 243 h 281"/>
                <a:gd name="T18" fmla="*/ 46 w 318"/>
                <a:gd name="T19" fmla="*/ 281 h 281"/>
                <a:gd name="T20" fmla="*/ 235 w 318"/>
                <a:gd name="T21" fmla="*/ 281 h 281"/>
                <a:gd name="T22" fmla="*/ 243 w 318"/>
                <a:gd name="T23" fmla="*/ 258 h 281"/>
                <a:gd name="T24" fmla="*/ 243 w 318"/>
                <a:gd name="T25" fmla="*/ 243 h 281"/>
                <a:gd name="T26" fmla="*/ 227 w 318"/>
                <a:gd name="T27" fmla="*/ 243 h 281"/>
                <a:gd name="T28" fmla="*/ 227 w 318"/>
                <a:gd name="T29" fmla="*/ 227 h 281"/>
                <a:gd name="T30" fmla="*/ 243 w 318"/>
                <a:gd name="T31" fmla="*/ 227 h 281"/>
                <a:gd name="T32" fmla="*/ 235 w 318"/>
                <a:gd name="T33" fmla="*/ 205 h 281"/>
                <a:gd name="T34" fmla="*/ 250 w 318"/>
                <a:gd name="T35" fmla="*/ 190 h 281"/>
                <a:gd name="T36" fmla="*/ 243 w 318"/>
                <a:gd name="T37" fmla="*/ 182 h 281"/>
                <a:gd name="T38" fmla="*/ 265 w 318"/>
                <a:gd name="T39" fmla="*/ 167 h 281"/>
                <a:gd name="T40" fmla="*/ 265 w 318"/>
                <a:gd name="T41" fmla="*/ 136 h 281"/>
                <a:gd name="T42" fmla="*/ 280 w 318"/>
                <a:gd name="T43" fmla="*/ 129 h 281"/>
                <a:gd name="T44" fmla="*/ 280 w 318"/>
                <a:gd name="T45" fmla="*/ 121 h 281"/>
                <a:gd name="T46" fmla="*/ 295 w 318"/>
                <a:gd name="T47" fmla="*/ 106 h 281"/>
                <a:gd name="T48" fmla="*/ 288 w 318"/>
                <a:gd name="T49" fmla="*/ 83 h 281"/>
                <a:gd name="T50" fmla="*/ 303 w 318"/>
                <a:gd name="T51" fmla="*/ 76 h 281"/>
                <a:gd name="T52" fmla="*/ 303 w 318"/>
                <a:gd name="T53" fmla="*/ 61 h 281"/>
                <a:gd name="T54" fmla="*/ 318 w 318"/>
                <a:gd name="T55" fmla="*/ 46 h 281"/>
                <a:gd name="T56" fmla="*/ 311 w 318"/>
                <a:gd name="T57" fmla="*/ 38 h 281"/>
                <a:gd name="T58" fmla="*/ 311 w 318"/>
                <a:gd name="T59" fmla="*/ 46 h 28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18"/>
                <a:gd name="T91" fmla="*/ 0 h 281"/>
                <a:gd name="T92" fmla="*/ 318 w 318"/>
                <a:gd name="T93" fmla="*/ 281 h 28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18" h="281">
                  <a:moveTo>
                    <a:pt x="311" y="38"/>
                  </a:moveTo>
                  <a:lnTo>
                    <a:pt x="273" y="38"/>
                  </a:lnTo>
                  <a:lnTo>
                    <a:pt x="288" y="15"/>
                  </a:lnTo>
                  <a:lnTo>
                    <a:pt x="280" y="0"/>
                  </a:lnTo>
                  <a:lnTo>
                    <a:pt x="243" y="0"/>
                  </a:lnTo>
                  <a:lnTo>
                    <a:pt x="0" y="8"/>
                  </a:lnTo>
                  <a:lnTo>
                    <a:pt x="15" y="99"/>
                  </a:lnTo>
                  <a:lnTo>
                    <a:pt x="15" y="235"/>
                  </a:lnTo>
                  <a:lnTo>
                    <a:pt x="46" y="243"/>
                  </a:lnTo>
                  <a:lnTo>
                    <a:pt x="46" y="281"/>
                  </a:lnTo>
                  <a:lnTo>
                    <a:pt x="235" y="281"/>
                  </a:lnTo>
                  <a:lnTo>
                    <a:pt x="243" y="258"/>
                  </a:lnTo>
                  <a:lnTo>
                    <a:pt x="243" y="243"/>
                  </a:lnTo>
                  <a:lnTo>
                    <a:pt x="227" y="243"/>
                  </a:lnTo>
                  <a:lnTo>
                    <a:pt x="227" y="227"/>
                  </a:lnTo>
                  <a:lnTo>
                    <a:pt x="243" y="227"/>
                  </a:lnTo>
                  <a:lnTo>
                    <a:pt x="235" y="205"/>
                  </a:lnTo>
                  <a:lnTo>
                    <a:pt x="250" y="190"/>
                  </a:lnTo>
                  <a:lnTo>
                    <a:pt x="243" y="182"/>
                  </a:lnTo>
                  <a:lnTo>
                    <a:pt x="265" y="167"/>
                  </a:lnTo>
                  <a:lnTo>
                    <a:pt x="265" y="136"/>
                  </a:lnTo>
                  <a:lnTo>
                    <a:pt x="280" y="129"/>
                  </a:lnTo>
                  <a:lnTo>
                    <a:pt x="280" y="121"/>
                  </a:lnTo>
                  <a:lnTo>
                    <a:pt x="295" y="106"/>
                  </a:lnTo>
                  <a:lnTo>
                    <a:pt x="288" y="83"/>
                  </a:lnTo>
                  <a:lnTo>
                    <a:pt x="303" y="76"/>
                  </a:lnTo>
                  <a:lnTo>
                    <a:pt x="303" y="61"/>
                  </a:lnTo>
                  <a:lnTo>
                    <a:pt x="318" y="46"/>
                  </a:lnTo>
                  <a:lnTo>
                    <a:pt x="311" y="38"/>
                  </a:lnTo>
                  <a:lnTo>
                    <a:pt x="311" y="46"/>
                  </a:lnTo>
                </a:path>
              </a:pathLst>
            </a:custGeom>
            <a:noFill/>
            <a:ln w="8">
              <a:solidFill>
                <a:srgbClr val="000000"/>
              </a:solidFill>
              <a:prstDash val="solid"/>
              <a:round/>
              <a:headEnd/>
              <a:tailEnd/>
            </a:ln>
          </p:spPr>
          <p:txBody>
            <a:bodyPr/>
            <a:lstStyle/>
            <a:p>
              <a:endParaRPr lang="en-US"/>
            </a:p>
          </p:txBody>
        </p:sp>
        <p:sp>
          <p:nvSpPr>
            <p:cNvPr id="137" name="Freeform 148"/>
            <p:cNvSpPr>
              <a:spLocks/>
            </p:cNvSpPr>
            <p:nvPr/>
          </p:nvSpPr>
          <p:spPr bwMode="auto">
            <a:xfrm>
              <a:off x="1242" y="1637"/>
              <a:ext cx="507" cy="857"/>
            </a:xfrm>
            <a:custGeom>
              <a:avLst/>
              <a:gdLst>
                <a:gd name="T0" fmla="*/ 484 w 507"/>
                <a:gd name="T1" fmla="*/ 675 h 857"/>
                <a:gd name="T2" fmla="*/ 227 w 507"/>
                <a:gd name="T3" fmla="*/ 296 h 857"/>
                <a:gd name="T4" fmla="*/ 287 w 507"/>
                <a:gd name="T5" fmla="*/ 68 h 857"/>
                <a:gd name="T6" fmla="*/ 45 w 507"/>
                <a:gd name="T7" fmla="*/ 0 h 857"/>
                <a:gd name="T8" fmla="*/ 30 w 507"/>
                <a:gd name="T9" fmla="*/ 76 h 857"/>
                <a:gd name="T10" fmla="*/ 0 w 507"/>
                <a:gd name="T11" fmla="*/ 114 h 857"/>
                <a:gd name="T12" fmla="*/ 22 w 507"/>
                <a:gd name="T13" fmla="*/ 167 h 857"/>
                <a:gd name="T14" fmla="*/ 7 w 507"/>
                <a:gd name="T15" fmla="*/ 243 h 857"/>
                <a:gd name="T16" fmla="*/ 37 w 507"/>
                <a:gd name="T17" fmla="*/ 303 h 857"/>
                <a:gd name="T18" fmla="*/ 30 w 507"/>
                <a:gd name="T19" fmla="*/ 326 h 857"/>
                <a:gd name="T20" fmla="*/ 52 w 507"/>
                <a:gd name="T21" fmla="*/ 341 h 857"/>
                <a:gd name="T22" fmla="*/ 60 w 507"/>
                <a:gd name="T23" fmla="*/ 326 h 857"/>
                <a:gd name="T24" fmla="*/ 75 w 507"/>
                <a:gd name="T25" fmla="*/ 334 h 857"/>
                <a:gd name="T26" fmla="*/ 60 w 507"/>
                <a:gd name="T27" fmla="*/ 334 h 857"/>
                <a:gd name="T28" fmla="*/ 75 w 507"/>
                <a:gd name="T29" fmla="*/ 379 h 857"/>
                <a:gd name="T30" fmla="*/ 60 w 507"/>
                <a:gd name="T31" fmla="*/ 364 h 857"/>
                <a:gd name="T32" fmla="*/ 52 w 507"/>
                <a:gd name="T33" fmla="*/ 349 h 857"/>
                <a:gd name="T34" fmla="*/ 45 w 507"/>
                <a:gd name="T35" fmla="*/ 394 h 857"/>
                <a:gd name="T36" fmla="*/ 75 w 507"/>
                <a:gd name="T37" fmla="*/ 424 h 857"/>
                <a:gd name="T38" fmla="*/ 60 w 507"/>
                <a:gd name="T39" fmla="*/ 470 h 857"/>
                <a:gd name="T40" fmla="*/ 98 w 507"/>
                <a:gd name="T41" fmla="*/ 553 h 857"/>
                <a:gd name="T42" fmla="*/ 98 w 507"/>
                <a:gd name="T43" fmla="*/ 569 h 857"/>
                <a:gd name="T44" fmla="*/ 113 w 507"/>
                <a:gd name="T45" fmla="*/ 584 h 857"/>
                <a:gd name="T46" fmla="*/ 98 w 507"/>
                <a:gd name="T47" fmla="*/ 622 h 857"/>
                <a:gd name="T48" fmla="*/ 105 w 507"/>
                <a:gd name="T49" fmla="*/ 637 h 857"/>
                <a:gd name="T50" fmla="*/ 166 w 507"/>
                <a:gd name="T51" fmla="*/ 652 h 857"/>
                <a:gd name="T52" fmla="*/ 181 w 507"/>
                <a:gd name="T53" fmla="*/ 682 h 857"/>
                <a:gd name="T54" fmla="*/ 219 w 507"/>
                <a:gd name="T55" fmla="*/ 697 h 857"/>
                <a:gd name="T56" fmla="*/ 227 w 507"/>
                <a:gd name="T57" fmla="*/ 720 h 857"/>
                <a:gd name="T58" fmla="*/ 242 w 507"/>
                <a:gd name="T59" fmla="*/ 728 h 857"/>
                <a:gd name="T60" fmla="*/ 272 w 507"/>
                <a:gd name="T61" fmla="*/ 766 h 857"/>
                <a:gd name="T62" fmla="*/ 287 w 507"/>
                <a:gd name="T63" fmla="*/ 834 h 857"/>
                <a:gd name="T64" fmla="*/ 446 w 507"/>
                <a:gd name="T65" fmla="*/ 857 h 857"/>
                <a:gd name="T66" fmla="*/ 461 w 507"/>
                <a:gd name="T67" fmla="*/ 849 h 857"/>
                <a:gd name="T68" fmla="*/ 454 w 507"/>
                <a:gd name="T69" fmla="*/ 811 h 857"/>
                <a:gd name="T70" fmla="*/ 469 w 507"/>
                <a:gd name="T71" fmla="*/ 788 h 857"/>
                <a:gd name="T72" fmla="*/ 476 w 507"/>
                <a:gd name="T73" fmla="*/ 758 h 857"/>
                <a:gd name="T74" fmla="*/ 507 w 507"/>
                <a:gd name="T75" fmla="*/ 743 h 857"/>
                <a:gd name="T76" fmla="*/ 484 w 507"/>
                <a:gd name="T77" fmla="*/ 675 h 85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07"/>
                <a:gd name="T118" fmla="*/ 0 h 857"/>
                <a:gd name="T119" fmla="*/ 507 w 507"/>
                <a:gd name="T120" fmla="*/ 857 h 85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07" h="857">
                  <a:moveTo>
                    <a:pt x="484" y="675"/>
                  </a:moveTo>
                  <a:lnTo>
                    <a:pt x="227" y="296"/>
                  </a:lnTo>
                  <a:lnTo>
                    <a:pt x="287" y="68"/>
                  </a:lnTo>
                  <a:lnTo>
                    <a:pt x="45" y="0"/>
                  </a:lnTo>
                  <a:lnTo>
                    <a:pt x="30" y="76"/>
                  </a:lnTo>
                  <a:lnTo>
                    <a:pt x="0" y="114"/>
                  </a:lnTo>
                  <a:lnTo>
                    <a:pt x="22" y="167"/>
                  </a:lnTo>
                  <a:lnTo>
                    <a:pt x="7" y="243"/>
                  </a:lnTo>
                  <a:lnTo>
                    <a:pt x="37" y="303"/>
                  </a:lnTo>
                  <a:lnTo>
                    <a:pt x="30" y="326"/>
                  </a:lnTo>
                  <a:lnTo>
                    <a:pt x="52" y="341"/>
                  </a:lnTo>
                  <a:lnTo>
                    <a:pt x="60" y="326"/>
                  </a:lnTo>
                  <a:lnTo>
                    <a:pt x="75" y="334"/>
                  </a:lnTo>
                  <a:lnTo>
                    <a:pt x="60" y="334"/>
                  </a:lnTo>
                  <a:lnTo>
                    <a:pt x="75" y="379"/>
                  </a:lnTo>
                  <a:lnTo>
                    <a:pt x="60" y="364"/>
                  </a:lnTo>
                  <a:lnTo>
                    <a:pt x="52" y="349"/>
                  </a:lnTo>
                  <a:lnTo>
                    <a:pt x="45" y="394"/>
                  </a:lnTo>
                  <a:lnTo>
                    <a:pt x="75" y="424"/>
                  </a:lnTo>
                  <a:lnTo>
                    <a:pt x="60" y="470"/>
                  </a:lnTo>
                  <a:lnTo>
                    <a:pt x="98" y="553"/>
                  </a:lnTo>
                  <a:lnTo>
                    <a:pt x="98" y="569"/>
                  </a:lnTo>
                  <a:lnTo>
                    <a:pt x="113" y="584"/>
                  </a:lnTo>
                  <a:lnTo>
                    <a:pt x="98" y="622"/>
                  </a:lnTo>
                  <a:lnTo>
                    <a:pt x="105" y="637"/>
                  </a:lnTo>
                  <a:lnTo>
                    <a:pt x="166" y="652"/>
                  </a:lnTo>
                  <a:lnTo>
                    <a:pt x="181" y="682"/>
                  </a:lnTo>
                  <a:lnTo>
                    <a:pt x="219" y="697"/>
                  </a:lnTo>
                  <a:lnTo>
                    <a:pt x="227" y="720"/>
                  </a:lnTo>
                  <a:lnTo>
                    <a:pt x="242" y="728"/>
                  </a:lnTo>
                  <a:lnTo>
                    <a:pt x="272" y="766"/>
                  </a:lnTo>
                  <a:lnTo>
                    <a:pt x="287" y="834"/>
                  </a:lnTo>
                  <a:lnTo>
                    <a:pt x="446" y="857"/>
                  </a:lnTo>
                  <a:lnTo>
                    <a:pt x="461" y="849"/>
                  </a:lnTo>
                  <a:lnTo>
                    <a:pt x="454" y="811"/>
                  </a:lnTo>
                  <a:lnTo>
                    <a:pt x="469" y="788"/>
                  </a:lnTo>
                  <a:lnTo>
                    <a:pt x="476" y="758"/>
                  </a:lnTo>
                  <a:lnTo>
                    <a:pt x="507" y="743"/>
                  </a:lnTo>
                  <a:lnTo>
                    <a:pt x="484" y="675"/>
                  </a:lnTo>
                  <a:close/>
                </a:path>
              </a:pathLst>
            </a:custGeom>
            <a:solidFill>
              <a:srgbClr val="B22222"/>
            </a:solidFill>
            <a:ln w="8">
              <a:solidFill>
                <a:srgbClr val="B22222"/>
              </a:solidFill>
              <a:prstDash val="solid"/>
              <a:round/>
              <a:headEnd/>
              <a:tailEnd/>
            </a:ln>
          </p:spPr>
          <p:txBody>
            <a:bodyPr/>
            <a:lstStyle/>
            <a:p>
              <a:endParaRPr lang="en-US"/>
            </a:p>
          </p:txBody>
        </p:sp>
        <p:sp>
          <p:nvSpPr>
            <p:cNvPr id="138" name="Freeform 149"/>
            <p:cNvSpPr>
              <a:spLocks/>
            </p:cNvSpPr>
            <p:nvPr/>
          </p:nvSpPr>
          <p:spPr bwMode="auto">
            <a:xfrm>
              <a:off x="1242" y="1637"/>
              <a:ext cx="507" cy="857"/>
            </a:xfrm>
            <a:custGeom>
              <a:avLst/>
              <a:gdLst>
                <a:gd name="T0" fmla="*/ 484 w 507"/>
                <a:gd name="T1" fmla="*/ 675 h 857"/>
                <a:gd name="T2" fmla="*/ 227 w 507"/>
                <a:gd name="T3" fmla="*/ 296 h 857"/>
                <a:gd name="T4" fmla="*/ 287 w 507"/>
                <a:gd name="T5" fmla="*/ 68 h 857"/>
                <a:gd name="T6" fmla="*/ 45 w 507"/>
                <a:gd name="T7" fmla="*/ 0 h 857"/>
                <a:gd name="T8" fmla="*/ 30 w 507"/>
                <a:gd name="T9" fmla="*/ 76 h 857"/>
                <a:gd name="T10" fmla="*/ 0 w 507"/>
                <a:gd name="T11" fmla="*/ 114 h 857"/>
                <a:gd name="T12" fmla="*/ 22 w 507"/>
                <a:gd name="T13" fmla="*/ 167 h 857"/>
                <a:gd name="T14" fmla="*/ 7 w 507"/>
                <a:gd name="T15" fmla="*/ 243 h 857"/>
                <a:gd name="T16" fmla="*/ 37 w 507"/>
                <a:gd name="T17" fmla="*/ 303 h 857"/>
                <a:gd name="T18" fmla="*/ 30 w 507"/>
                <a:gd name="T19" fmla="*/ 326 h 857"/>
                <a:gd name="T20" fmla="*/ 52 w 507"/>
                <a:gd name="T21" fmla="*/ 341 h 857"/>
                <a:gd name="T22" fmla="*/ 60 w 507"/>
                <a:gd name="T23" fmla="*/ 326 h 857"/>
                <a:gd name="T24" fmla="*/ 75 w 507"/>
                <a:gd name="T25" fmla="*/ 334 h 857"/>
                <a:gd name="T26" fmla="*/ 60 w 507"/>
                <a:gd name="T27" fmla="*/ 334 h 857"/>
                <a:gd name="T28" fmla="*/ 75 w 507"/>
                <a:gd name="T29" fmla="*/ 379 h 857"/>
                <a:gd name="T30" fmla="*/ 60 w 507"/>
                <a:gd name="T31" fmla="*/ 364 h 857"/>
                <a:gd name="T32" fmla="*/ 52 w 507"/>
                <a:gd name="T33" fmla="*/ 349 h 857"/>
                <a:gd name="T34" fmla="*/ 45 w 507"/>
                <a:gd name="T35" fmla="*/ 394 h 857"/>
                <a:gd name="T36" fmla="*/ 75 w 507"/>
                <a:gd name="T37" fmla="*/ 424 h 857"/>
                <a:gd name="T38" fmla="*/ 60 w 507"/>
                <a:gd name="T39" fmla="*/ 470 h 857"/>
                <a:gd name="T40" fmla="*/ 98 w 507"/>
                <a:gd name="T41" fmla="*/ 553 h 857"/>
                <a:gd name="T42" fmla="*/ 98 w 507"/>
                <a:gd name="T43" fmla="*/ 569 h 857"/>
                <a:gd name="T44" fmla="*/ 113 w 507"/>
                <a:gd name="T45" fmla="*/ 584 h 857"/>
                <a:gd name="T46" fmla="*/ 98 w 507"/>
                <a:gd name="T47" fmla="*/ 622 h 857"/>
                <a:gd name="T48" fmla="*/ 105 w 507"/>
                <a:gd name="T49" fmla="*/ 637 h 857"/>
                <a:gd name="T50" fmla="*/ 166 w 507"/>
                <a:gd name="T51" fmla="*/ 652 h 857"/>
                <a:gd name="T52" fmla="*/ 181 w 507"/>
                <a:gd name="T53" fmla="*/ 682 h 857"/>
                <a:gd name="T54" fmla="*/ 219 w 507"/>
                <a:gd name="T55" fmla="*/ 697 h 857"/>
                <a:gd name="T56" fmla="*/ 227 w 507"/>
                <a:gd name="T57" fmla="*/ 720 h 857"/>
                <a:gd name="T58" fmla="*/ 242 w 507"/>
                <a:gd name="T59" fmla="*/ 728 h 857"/>
                <a:gd name="T60" fmla="*/ 272 w 507"/>
                <a:gd name="T61" fmla="*/ 766 h 857"/>
                <a:gd name="T62" fmla="*/ 287 w 507"/>
                <a:gd name="T63" fmla="*/ 834 h 857"/>
                <a:gd name="T64" fmla="*/ 446 w 507"/>
                <a:gd name="T65" fmla="*/ 857 h 857"/>
                <a:gd name="T66" fmla="*/ 461 w 507"/>
                <a:gd name="T67" fmla="*/ 849 h 857"/>
                <a:gd name="T68" fmla="*/ 454 w 507"/>
                <a:gd name="T69" fmla="*/ 811 h 857"/>
                <a:gd name="T70" fmla="*/ 469 w 507"/>
                <a:gd name="T71" fmla="*/ 788 h 857"/>
                <a:gd name="T72" fmla="*/ 476 w 507"/>
                <a:gd name="T73" fmla="*/ 758 h 857"/>
                <a:gd name="T74" fmla="*/ 507 w 507"/>
                <a:gd name="T75" fmla="*/ 743 h 857"/>
                <a:gd name="T76" fmla="*/ 484 w 507"/>
                <a:gd name="T77" fmla="*/ 675 h 857"/>
                <a:gd name="T78" fmla="*/ 484 w 507"/>
                <a:gd name="T79" fmla="*/ 682 h 85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07"/>
                <a:gd name="T121" fmla="*/ 0 h 857"/>
                <a:gd name="T122" fmla="*/ 507 w 507"/>
                <a:gd name="T123" fmla="*/ 857 h 85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07" h="857">
                  <a:moveTo>
                    <a:pt x="484" y="675"/>
                  </a:moveTo>
                  <a:lnTo>
                    <a:pt x="227" y="296"/>
                  </a:lnTo>
                  <a:lnTo>
                    <a:pt x="287" y="68"/>
                  </a:lnTo>
                  <a:lnTo>
                    <a:pt x="45" y="0"/>
                  </a:lnTo>
                  <a:lnTo>
                    <a:pt x="30" y="76"/>
                  </a:lnTo>
                  <a:lnTo>
                    <a:pt x="0" y="114"/>
                  </a:lnTo>
                  <a:lnTo>
                    <a:pt x="22" y="167"/>
                  </a:lnTo>
                  <a:lnTo>
                    <a:pt x="7" y="243"/>
                  </a:lnTo>
                  <a:lnTo>
                    <a:pt x="37" y="303"/>
                  </a:lnTo>
                  <a:lnTo>
                    <a:pt x="30" y="326"/>
                  </a:lnTo>
                  <a:lnTo>
                    <a:pt x="52" y="341"/>
                  </a:lnTo>
                  <a:lnTo>
                    <a:pt x="60" y="326"/>
                  </a:lnTo>
                  <a:lnTo>
                    <a:pt x="75" y="334"/>
                  </a:lnTo>
                  <a:lnTo>
                    <a:pt x="60" y="334"/>
                  </a:lnTo>
                  <a:lnTo>
                    <a:pt x="75" y="379"/>
                  </a:lnTo>
                  <a:lnTo>
                    <a:pt x="60" y="364"/>
                  </a:lnTo>
                  <a:lnTo>
                    <a:pt x="52" y="349"/>
                  </a:lnTo>
                  <a:lnTo>
                    <a:pt x="45" y="394"/>
                  </a:lnTo>
                  <a:lnTo>
                    <a:pt x="75" y="424"/>
                  </a:lnTo>
                  <a:lnTo>
                    <a:pt x="60" y="470"/>
                  </a:lnTo>
                  <a:lnTo>
                    <a:pt x="98" y="553"/>
                  </a:lnTo>
                  <a:lnTo>
                    <a:pt x="98" y="569"/>
                  </a:lnTo>
                  <a:lnTo>
                    <a:pt x="113" y="584"/>
                  </a:lnTo>
                  <a:lnTo>
                    <a:pt x="98" y="622"/>
                  </a:lnTo>
                  <a:lnTo>
                    <a:pt x="105" y="637"/>
                  </a:lnTo>
                  <a:lnTo>
                    <a:pt x="166" y="652"/>
                  </a:lnTo>
                  <a:lnTo>
                    <a:pt x="181" y="682"/>
                  </a:lnTo>
                  <a:lnTo>
                    <a:pt x="219" y="697"/>
                  </a:lnTo>
                  <a:lnTo>
                    <a:pt x="227" y="720"/>
                  </a:lnTo>
                  <a:lnTo>
                    <a:pt x="242" y="728"/>
                  </a:lnTo>
                  <a:lnTo>
                    <a:pt x="272" y="766"/>
                  </a:lnTo>
                  <a:lnTo>
                    <a:pt x="287" y="834"/>
                  </a:lnTo>
                  <a:lnTo>
                    <a:pt x="446" y="857"/>
                  </a:lnTo>
                  <a:lnTo>
                    <a:pt x="461" y="849"/>
                  </a:lnTo>
                  <a:lnTo>
                    <a:pt x="454" y="811"/>
                  </a:lnTo>
                  <a:lnTo>
                    <a:pt x="469" y="788"/>
                  </a:lnTo>
                  <a:lnTo>
                    <a:pt x="476" y="758"/>
                  </a:lnTo>
                  <a:lnTo>
                    <a:pt x="507" y="743"/>
                  </a:lnTo>
                  <a:lnTo>
                    <a:pt x="484" y="675"/>
                  </a:lnTo>
                  <a:lnTo>
                    <a:pt x="484" y="682"/>
                  </a:lnTo>
                </a:path>
              </a:pathLst>
            </a:custGeom>
            <a:noFill/>
            <a:ln w="8">
              <a:solidFill>
                <a:srgbClr val="000000"/>
              </a:solidFill>
              <a:prstDash val="solid"/>
              <a:round/>
              <a:headEnd/>
              <a:tailEnd/>
            </a:ln>
          </p:spPr>
          <p:txBody>
            <a:bodyPr/>
            <a:lstStyle/>
            <a:p>
              <a:endParaRPr lang="en-US"/>
            </a:p>
          </p:txBody>
        </p:sp>
        <p:sp>
          <p:nvSpPr>
            <p:cNvPr id="139" name="Freeform 150"/>
            <p:cNvSpPr>
              <a:spLocks/>
            </p:cNvSpPr>
            <p:nvPr/>
          </p:nvSpPr>
          <p:spPr bwMode="auto">
            <a:xfrm>
              <a:off x="2097" y="1902"/>
              <a:ext cx="461" cy="357"/>
            </a:xfrm>
            <a:custGeom>
              <a:avLst/>
              <a:gdLst>
                <a:gd name="T0" fmla="*/ 454 w 461"/>
                <a:gd name="T1" fmla="*/ 122 h 357"/>
                <a:gd name="T2" fmla="*/ 461 w 461"/>
                <a:gd name="T3" fmla="*/ 46 h 357"/>
                <a:gd name="T4" fmla="*/ 340 w 461"/>
                <a:gd name="T5" fmla="*/ 38 h 357"/>
                <a:gd name="T6" fmla="*/ 45 w 461"/>
                <a:gd name="T7" fmla="*/ 0 h 357"/>
                <a:gd name="T8" fmla="*/ 0 w 461"/>
                <a:gd name="T9" fmla="*/ 319 h 357"/>
                <a:gd name="T10" fmla="*/ 378 w 461"/>
                <a:gd name="T11" fmla="*/ 357 h 357"/>
                <a:gd name="T12" fmla="*/ 439 w 461"/>
                <a:gd name="T13" fmla="*/ 357 h 357"/>
                <a:gd name="T14" fmla="*/ 454 w 461"/>
                <a:gd name="T15" fmla="*/ 122 h 357"/>
                <a:gd name="T16" fmla="*/ 0 60000 65536"/>
                <a:gd name="T17" fmla="*/ 0 60000 65536"/>
                <a:gd name="T18" fmla="*/ 0 60000 65536"/>
                <a:gd name="T19" fmla="*/ 0 60000 65536"/>
                <a:gd name="T20" fmla="*/ 0 60000 65536"/>
                <a:gd name="T21" fmla="*/ 0 60000 65536"/>
                <a:gd name="T22" fmla="*/ 0 60000 65536"/>
                <a:gd name="T23" fmla="*/ 0 60000 65536"/>
                <a:gd name="T24" fmla="*/ 0 w 461"/>
                <a:gd name="T25" fmla="*/ 0 h 357"/>
                <a:gd name="T26" fmla="*/ 461 w 461"/>
                <a:gd name="T27" fmla="*/ 357 h 35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61" h="357">
                  <a:moveTo>
                    <a:pt x="454" y="122"/>
                  </a:moveTo>
                  <a:lnTo>
                    <a:pt x="461" y="46"/>
                  </a:lnTo>
                  <a:lnTo>
                    <a:pt x="340" y="38"/>
                  </a:lnTo>
                  <a:lnTo>
                    <a:pt x="45" y="0"/>
                  </a:lnTo>
                  <a:lnTo>
                    <a:pt x="0" y="319"/>
                  </a:lnTo>
                  <a:lnTo>
                    <a:pt x="378" y="357"/>
                  </a:lnTo>
                  <a:lnTo>
                    <a:pt x="439" y="357"/>
                  </a:lnTo>
                  <a:lnTo>
                    <a:pt x="454" y="122"/>
                  </a:lnTo>
                  <a:close/>
                </a:path>
              </a:pathLst>
            </a:custGeom>
            <a:solidFill>
              <a:srgbClr val="FFAA00"/>
            </a:solidFill>
            <a:ln w="8">
              <a:solidFill>
                <a:srgbClr val="FFAA00"/>
              </a:solidFill>
              <a:prstDash val="solid"/>
              <a:round/>
              <a:headEnd/>
              <a:tailEnd/>
            </a:ln>
          </p:spPr>
          <p:txBody>
            <a:bodyPr/>
            <a:lstStyle/>
            <a:p>
              <a:endParaRPr lang="en-US"/>
            </a:p>
          </p:txBody>
        </p:sp>
        <p:sp>
          <p:nvSpPr>
            <p:cNvPr id="140" name="Freeform 151"/>
            <p:cNvSpPr>
              <a:spLocks/>
            </p:cNvSpPr>
            <p:nvPr/>
          </p:nvSpPr>
          <p:spPr bwMode="auto">
            <a:xfrm>
              <a:off x="2097" y="1902"/>
              <a:ext cx="461" cy="357"/>
            </a:xfrm>
            <a:custGeom>
              <a:avLst/>
              <a:gdLst>
                <a:gd name="T0" fmla="*/ 454 w 461"/>
                <a:gd name="T1" fmla="*/ 122 h 357"/>
                <a:gd name="T2" fmla="*/ 461 w 461"/>
                <a:gd name="T3" fmla="*/ 46 h 357"/>
                <a:gd name="T4" fmla="*/ 340 w 461"/>
                <a:gd name="T5" fmla="*/ 38 h 357"/>
                <a:gd name="T6" fmla="*/ 45 w 461"/>
                <a:gd name="T7" fmla="*/ 0 h 357"/>
                <a:gd name="T8" fmla="*/ 0 w 461"/>
                <a:gd name="T9" fmla="*/ 319 h 357"/>
                <a:gd name="T10" fmla="*/ 378 w 461"/>
                <a:gd name="T11" fmla="*/ 357 h 357"/>
                <a:gd name="T12" fmla="*/ 439 w 461"/>
                <a:gd name="T13" fmla="*/ 357 h 357"/>
                <a:gd name="T14" fmla="*/ 454 w 461"/>
                <a:gd name="T15" fmla="*/ 122 h 357"/>
                <a:gd name="T16" fmla="*/ 454 w 461"/>
                <a:gd name="T17" fmla="*/ 129 h 3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61"/>
                <a:gd name="T28" fmla="*/ 0 h 357"/>
                <a:gd name="T29" fmla="*/ 461 w 461"/>
                <a:gd name="T30" fmla="*/ 357 h 3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61" h="357">
                  <a:moveTo>
                    <a:pt x="454" y="122"/>
                  </a:moveTo>
                  <a:lnTo>
                    <a:pt x="461" y="46"/>
                  </a:lnTo>
                  <a:lnTo>
                    <a:pt x="340" y="38"/>
                  </a:lnTo>
                  <a:lnTo>
                    <a:pt x="45" y="0"/>
                  </a:lnTo>
                  <a:lnTo>
                    <a:pt x="0" y="319"/>
                  </a:lnTo>
                  <a:lnTo>
                    <a:pt x="378" y="357"/>
                  </a:lnTo>
                  <a:lnTo>
                    <a:pt x="439" y="357"/>
                  </a:lnTo>
                  <a:lnTo>
                    <a:pt x="454" y="122"/>
                  </a:lnTo>
                  <a:lnTo>
                    <a:pt x="454" y="129"/>
                  </a:lnTo>
                </a:path>
              </a:pathLst>
            </a:custGeom>
            <a:noFill/>
            <a:ln w="8">
              <a:solidFill>
                <a:srgbClr val="000000"/>
              </a:solidFill>
              <a:prstDash val="solid"/>
              <a:round/>
              <a:headEnd/>
              <a:tailEnd/>
            </a:ln>
          </p:spPr>
          <p:txBody>
            <a:bodyPr/>
            <a:lstStyle/>
            <a:p>
              <a:endParaRPr lang="en-US"/>
            </a:p>
          </p:txBody>
        </p:sp>
        <p:sp>
          <p:nvSpPr>
            <p:cNvPr id="141" name="Freeform 152"/>
            <p:cNvSpPr>
              <a:spLocks/>
            </p:cNvSpPr>
            <p:nvPr/>
          </p:nvSpPr>
          <p:spPr bwMode="auto">
            <a:xfrm>
              <a:off x="4216" y="1705"/>
              <a:ext cx="106" cy="99"/>
            </a:xfrm>
            <a:custGeom>
              <a:avLst/>
              <a:gdLst>
                <a:gd name="T0" fmla="*/ 98 w 106"/>
                <a:gd name="T1" fmla="*/ 0 h 99"/>
                <a:gd name="T2" fmla="*/ 0 w 106"/>
                <a:gd name="T3" fmla="*/ 15 h 99"/>
                <a:gd name="T4" fmla="*/ 15 w 106"/>
                <a:gd name="T5" fmla="*/ 84 h 99"/>
                <a:gd name="T6" fmla="*/ 0 w 106"/>
                <a:gd name="T7" fmla="*/ 91 h 99"/>
                <a:gd name="T8" fmla="*/ 7 w 106"/>
                <a:gd name="T9" fmla="*/ 99 h 99"/>
                <a:gd name="T10" fmla="*/ 45 w 106"/>
                <a:gd name="T11" fmla="*/ 68 h 99"/>
                <a:gd name="T12" fmla="*/ 75 w 106"/>
                <a:gd name="T13" fmla="*/ 61 h 99"/>
                <a:gd name="T14" fmla="*/ 83 w 106"/>
                <a:gd name="T15" fmla="*/ 61 h 99"/>
                <a:gd name="T16" fmla="*/ 106 w 106"/>
                <a:gd name="T17" fmla="*/ 46 h 99"/>
                <a:gd name="T18" fmla="*/ 98 w 106"/>
                <a:gd name="T19" fmla="*/ 0 h 9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6"/>
                <a:gd name="T31" fmla="*/ 0 h 99"/>
                <a:gd name="T32" fmla="*/ 106 w 106"/>
                <a:gd name="T33" fmla="*/ 99 h 9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6" h="99">
                  <a:moveTo>
                    <a:pt x="98" y="0"/>
                  </a:moveTo>
                  <a:lnTo>
                    <a:pt x="0" y="15"/>
                  </a:lnTo>
                  <a:lnTo>
                    <a:pt x="15" y="84"/>
                  </a:lnTo>
                  <a:lnTo>
                    <a:pt x="0" y="91"/>
                  </a:lnTo>
                  <a:lnTo>
                    <a:pt x="7" y="99"/>
                  </a:lnTo>
                  <a:lnTo>
                    <a:pt x="45" y="68"/>
                  </a:lnTo>
                  <a:lnTo>
                    <a:pt x="75" y="61"/>
                  </a:lnTo>
                  <a:lnTo>
                    <a:pt x="83" y="61"/>
                  </a:lnTo>
                  <a:lnTo>
                    <a:pt x="106" y="46"/>
                  </a:lnTo>
                  <a:lnTo>
                    <a:pt x="98" y="0"/>
                  </a:lnTo>
                  <a:close/>
                </a:path>
              </a:pathLst>
            </a:custGeom>
            <a:solidFill>
              <a:srgbClr val="FF8C00"/>
            </a:solidFill>
            <a:ln w="8">
              <a:solidFill>
                <a:srgbClr val="FF8C00"/>
              </a:solidFill>
              <a:prstDash val="solid"/>
              <a:round/>
              <a:headEnd/>
              <a:tailEnd/>
            </a:ln>
          </p:spPr>
          <p:txBody>
            <a:bodyPr/>
            <a:lstStyle/>
            <a:p>
              <a:endParaRPr lang="en-US"/>
            </a:p>
          </p:txBody>
        </p:sp>
        <p:sp>
          <p:nvSpPr>
            <p:cNvPr id="142" name="Freeform 153"/>
            <p:cNvSpPr>
              <a:spLocks/>
            </p:cNvSpPr>
            <p:nvPr/>
          </p:nvSpPr>
          <p:spPr bwMode="auto">
            <a:xfrm>
              <a:off x="4216" y="1705"/>
              <a:ext cx="106" cy="99"/>
            </a:xfrm>
            <a:custGeom>
              <a:avLst/>
              <a:gdLst>
                <a:gd name="T0" fmla="*/ 98 w 106"/>
                <a:gd name="T1" fmla="*/ 0 h 99"/>
                <a:gd name="T2" fmla="*/ 0 w 106"/>
                <a:gd name="T3" fmla="*/ 15 h 99"/>
                <a:gd name="T4" fmla="*/ 15 w 106"/>
                <a:gd name="T5" fmla="*/ 84 h 99"/>
                <a:gd name="T6" fmla="*/ 0 w 106"/>
                <a:gd name="T7" fmla="*/ 91 h 99"/>
                <a:gd name="T8" fmla="*/ 7 w 106"/>
                <a:gd name="T9" fmla="*/ 99 h 99"/>
                <a:gd name="T10" fmla="*/ 45 w 106"/>
                <a:gd name="T11" fmla="*/ 68 h 99"/>
                <a:gd name="T12" fmla="*/ 75 w 106"/>
                <a:gd name="T13" fmla="*/ 61 h 99"/>
                <a:gd name="T14" fmla="*/ 83 w 106"/>
                <a:gd name="T15" fmla="*/ 61 h 99"/>
                <a:gd name="T16" fmla="*/ 106 w 106"/>
                <a:gd name="T17" fmla="*/ 46 h 99"/>
                <a:gd name="T18" fmla="*/ 98 w 106"/>
                <a:gd name="T19" fmla="*/ 0 h 99"/>
                <a:gd name="T20" fmla="*/ 98 w 106"/>
                <a:gd name="T21" fmla="*/ 8 h 9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6"/>
                <a:gd name="T34" fmla="*/ 0 h 99"/>
                <a:gd name="T35" fmla="*/ 106 w 106"/>
                <a:gd name="T36" fmla="*/ 99 h 9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6" h="99">
                  <a:moveTo>
                    <a:pt x="98" y="0"/>
                  </a:moveTo>
                  <a:lnTo>
                    <a:pt x="0" y="15"/>
                  </a:lnTo>
                  <a:lnTo>
                    <a:pt x="15" y="84"/>
                  </a:lnTo>
                  <a:lnTo>
                    <a:pt x="0" y="91"/>
                  </a:lnTo>
                  <a:lnTo>
                    <a:pt x="7" y="99"/>
                  </a:lnTo>
                  <a:lnTo>
                    <a:pt x="45" y="68"/>
                  </a:lnTo>
                  <a:lnTo>
                    <a:pt x="75" y="61"/>
                  </a:lnTo>
                  <a:lnTo>
                    <a:pt x="83" y="61"/>
                  </a:lnTo>
                  <a:lnTo>
                    <a:pt x="106" y="46"/>
                  </a:lnTo>
                  <a:lnTo>
                    <a:pt x="98" y="0"/>
                  </a:lnTo>
                  <a:lnTo>
                    <a:pt x="98" y="8"/>
                  </a:lnTo>
                </a:path>
              </a:pathLst>
            </a:custGeom>
            <a:noFill/>
            <a:ln w="8">
              <a:solidFill>
                <a:srgbClr val="000000"/>
              </a:solidFill>
              <a:prstDash val="solid"/>
              <a:round/>
              <a:headEnd/>
              <a:tailEnd/>
            </a:ln>
          </p:spPr>
          <p:txBody>
            <a:bodyPr/>
            <a:lstStyle/>
            <a:p>
              <a:endParaRPr lang="en-US"/>
            </a:p>
          </p:txBody>
        </p:sp>
        <p:sp>
          <p:nvSpPr>
            <p:cNvPr id="143" name="Freeform 154"/>
            <p:cNvSpPr>
              <a:spLocks/>
            </p:cNvSpPr>
            <p:nvPr/>
          </p:nvSpPr>
          <p:spPr bwMode="auto">
            <a:xfrm>
              <a:off x="4125" y="1925"/>
              <a:ext cx="61" cy="106"/>
            </a:xfrm>
            <a:custGeom>
              <a:avLst/>
              <a:gdLst>
                <a:gd name="T0" fmla="*/ 61 w 61"/>
                <a:gd name="T1" fmla="*/ 83 h 106"/>
                <a:gd name="T2" fmla="*/ 53 w 61"/>
                <a:gd name="T3" fmla="*/ 68 h 106"/>
                <a:gd name="T4" fmla="*/ 15 w 61"/>
                <a:gd name="T5" fmla="*/ 23 h 106"/>
                <a:gd name="T6" fmla="*/ 15 w 61"/>
                <a:gd name="T7" fmla="*/ 0 h 106"/>
                <a:gd name="T8" fmla="*/ 0 w 61"/>
                <a:gd name="T9" fmla="*/ 8 h 106"/>
                <a:gd name="T10" fmla="*/ 23 w 61"/>
                <a:gd name="T11" fmla="*/ 106 h 106"/>
                <a:gd name="T12" fmla="*/ 61 w 61"/>
                <a:gd name="T13" fmla="*/ 99 h 106"/>
                <a:gd name="T14" fmla="*/ 61 w 61"/>
                <a:gd name="T15" fmla="*/ 83 h 106"/>
                <a:gd name="T16" fmla="*/ 0 60000 65536"/>
                <a:gd name="T17" fmla="*/ 0 60000 65536"/>
                <a:gd name="T18" fmla="*/ 0 60000 65536"/>
                <a:gd name="T19" fmla="*/ 0 60000 65536"/>
                <a:gd name="T20" fmla="*/ 0 60000 65536"/>
                <a:gd name="T21" fmla="*/ 0 60000 65536"/>
                <a:gd name="T22" fmla="*/ 0 60000 65536"/>
                <a:gd name="T23" fmla="*/ 0 60000 65536"/>
                <a:gd name="T24" fmla="*/ 0 w 61"/>
                <a:gd name="T25" fmla="*/ 0 h 106"/>
                <a:gd name="T26" fmla="*/ 61 w 61"/>
                <a:gd name="T27" fmla="*/ 106 h 10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1" h="106">
                  <a:moveTo>
                    <a:pt x="61" y="83"/>
                  </a:moveTo>
                  <a:lnTo>
                    <a:pt x="53" y="68"/>
                  </a:lnTo>
                  <a:lnTo>
                    <a:pt x="15" y="23"/>
                  </a:lnTo>
                  <a:lnTo>
                    <a:pt x="15" y="0"/>
                  </a:lnTo>
                  <a:lnTo>
                    <a:pt x="0" y="8"/>
                  </a:lnTo>
                  <a:lnTo>
                    <a:pt x="23" y="106"/>
                  </a:lnTo>
                  <a:lnTo>
                    <a:pt x="61" y="99"/>
                  </a:lnTo>
                  <a:lnTo>
                    <a:pt x="61" y="83"/>
                  </a:lnTo>
                  <a:close/>
                </a:path>
              </a:pathLst>
            </a:custGeom>
            <a:solidFill>
              <a:srgbClr val="FF4500"/>
            </a:solidFill>
            <a:ln w="8">
              <a:solidFill>
                <a:srgbClr val="FF4500"/>
              </a:solidFill>
              <a:prstDash val="solid"/>
              <a:round/>
              <a:headEnd/>
              <a:tailEnd/>
            </a:ln>
          </p:spPr>
          <p:txBody>
            <a:bodyPr/>
            <a:lstStyle/>
            <a:p>
              <a:endParaRPr lang="en-US"/>
            </a:p>
          </p:txBody>
        </p:sp>
        <p:sp>
          <p:nvSpPr>
            <p:cNvPr id="144" name="Freeform 155"/>
            <p:cNvSpPr>
              <a:spLocks/>
            </p:cNvSpPr>
            <p:nvPr/>
          </p:nvSpPr>
          <p:spPr bwMode="auto">
            <a:xfrm>
              <a:off x="4125" y="1925"/>
              <a:ext cx="61" cy="106"/>
            </a:xfrm>
            <a:custGeom>
              <a:avLst/>
              <a:gdLst>
                <a:gd name="T0" fmla="*/ 61 w 61"/>
                <a:gd name="T1" fmla="*/ 83 h 106"/>
                <a:gd name="T2" fmla="*/ 53 w 61"/>
                <a:gd name="T3" fmla="*/ 68 h 106"/>
                <a:gd name="T4" fmla="*/ 15 w 61"/>
                <a:gd name="T5" fmla="*/ 23 h 106"/>
                <a:gd name="T6" fmla="*/ 15 w 61"/>
                <a:gd name="T7" fmla="*/ 0 h 106"/>
                <a:gd name="T8" fmla="*/ 0 w 61"/>
                <a:gd name="T9" fmla="*/ 8 h 106"/>
                <a:gd name="T10" fmla="*/ 23 w 61"/>
                <a:gd name="T11" fmla="*/ 106 h 106"/>
                <a:gd name="T12" fmla="*/ 61 w 61"/>
                <a:gd name="T13" fmla="*/ 99 h 106"/>
                <a:gd name="T14" fmla="*/ 61 w 61"/>
                <a:gd name="T15" fmla="*/ 83 h 106"/>
                <a:gd name="T16" fmla="*/ 61 w 61"/>
                <a:gd name="T17" fmla="*/ 91 h 10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1"/>
                <a:gd name="T28" fmla="*/ 0 h 106"/>
                <a:gd name="T29" fmla="*/ 61 w 61"/>
                <a:gd name="T30" fmla="*/ 106 h 10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1" h="106">
                  <a:moveTo>
                    <a:pt x="61" y="83"/>
                  </a:moveTo>
                  <a:lnTo>
                    <a:pt x="53" y="68"/>
                  </a:lnTo>
                  <a:lnTo>
                    <a:pt x="15" y="23"/>
                  </a:lnTo>
                  <a:lnTo>
                    <a:pt x="15" y="0"/>
                  </a:lnTo>
                  <a:lnTo>
                    <a:pt x="0" y="8"/>
                  </a:lnTo>
                  <a:lnTo>
                    <a:pt x="23" y="106"/>
                  </a:lnTo>
                  <a:lnTo>
                    <a:pt x="61" y="99"/>
                  </a:lnTo>
                  <a:lnTo>
                    <a:pt x="61" y="83"/>
                  </a:lnTo>
                  <a:lnTo>
                    <a:pt x="61" y="91"/>
                  </a:lnTo>
                </a:path>
              </a:pathLst>
            </a:custGeom>
            <a:noFill/>
            <a:ln w="8">
              <a:solidFill>
                <a:srgbClr val="000000"/>
              </a:solidFill>
              <a:prstDash val="solid"/>
              <a:round/>
              <a:headEnd/>
              <a:tailEnd/>
            </a:ln>
          </p:spPr>
          <p:txBody>
            <a:bodyPr/>
            <a:lstStyle/>
            <a:p>
              <a:endParaRPr lang="en-US"/>
            </a:p>
          </p:txBody>
        </p:sp>
        <p:sp>
          <p:nvSpPr>
            <p:cNvPr id="145" name="Freeform 156"/>
            <p:cNvSpPr>
              <a:spLocks/>
            </p:cNvSpPr>
            <p:nvPr/>
          </p:nvSpPr>
          <p:spPr bwMode="auto">
            <a:xfrm>
              <a:off x="4057" y="2008"/>
              <a:ext cx="15" cy="8"/>
            </a:xfrm>
            <a:custGeom>
              <a:avLst/>
              <a:gdLst>
                <a:gd name="T0" fmla="*/ 7 w 15"/>
                <a:gd name="T1" fmla="*/ 8 h 8"/>
                <a:gd name="T2" fmla="*/ 0 w 15"/>
                <a:gd name="T3" fmla="*/ 0 h 8"/>
                <a:gd name="T4" fmla="*/ 15 w 15"/>
                <a:gd name="T5" fmla="*/ 0 h 8"/>
                <a:gd name="T6" fmla="*/ 7 w 15"/>
                <a:gd name="T7" fmla="*/ 8 h 8"/>
                <a:gd name="T8" fmla="*/ 0 60000 65536"/>
                <a:gd name="T9" fmla="*/ 0 60000 65536"/>
                <a:gd name="T10" fmla="*/ 0 60000 65536"/>
                <a:gd name="T11" fmla="*/ 0 60000 65536"/>
                <a:gd name="T12" fmla="*/ 0 w 15"/>
                <a:gd name="T13" fmla="*/ 0 h 8"/>
                <a:gd name="T14" fmla="*/ 15 w 15"/>
                <a:gd name="T15" fmla="*/ 8 h 8"/>
              </a:gdLst>
              <a:ahLst/>
              <a:cxnLst>
                <a:cxn ang="T8">
                  <a:pos x="T0" y="T1"/>
                </a:cxn>
                <a:cxn ang="T9">
                  <a:pos x="T2" y="T3"/>
                </a:cxn>
                <a:cxn ang="T10">
                  <a:pos x="T4" y="T5"/>
                </a:cxn>
                <a:cxn ang="T11">
                  <a:pos x="T6" y="T7"/>
                </a:cxn>
              </a:cxnLst>
              <a:rect l="T12" t="T13" r="T14" b="T15"/>
              <a:pathLst>
                <a:path w="15" h="8">
                  <a:moveTo>
                    <a:pt x="7" y="8"/>
                  </a:moveTo>
                  <a:lnTo>
                    <a:pt x="0" y="0"/>
                  </a:lnTo>
                  <a:lnTo>
                    <a:pt x="15" y="0"/>
                  </a:lnTo>
                  <a:lnTo>
                    <a:pt x="7" y="8"/>
                  </a:lnTo>
                  <a:close/>
                </a:path>
              </a:pathLst>
            </a:custGeom>
            <a:solidFill>
              <a:srgbClr val="FF4500"/>
            </a:solidFill>
            <a:ln w="8">
              <a:solidFill>
                <a:srgbClr val="FF4500"/>
              </a:solidFill>
              <a:prstDash val="solid"/>
              <a:round/>
              <a:headEnd/>
              <a:tailEnd/>
            </a:ln>
          </p:spPr>
          <p:txBody>
            <a:bodyPr/>
            <a:lstStyle/>
            <a:p>
              <a:endParaRPr lang="en-US"/>
            </a:p>
          </p:txBody>
        </p:sp>
        <p:sp>
          <p:nvSpPr>
            <p:cNvPr id="146" name="Freeform 157"/>
            <p:cNvSpPr>
              <a:spLocks/>
            </p:cNvSpPr>
            <p:nvPr/>
          </p:nvSpPr>
          <p:spPr bwMode="auto">
            <a:xfrm>
              <a:off x="4057" y="2008"/>
              <a:ext cx="15" cy="16"/>
            </a:xfrm>
            <a:custGeom>
              <a:avLst/>
              <a:gdLst>
                <a:gd name="T0" fmla="*/ 7 w 15"/>
                <a:gd name="T1" fmla="*/ 8 h 16"/>
                <a:gd name="T2" fmla="*/ 0 w 15"/>
                <a:gd name="T3" fmla="*/ 0 h 16"/>
                <a:gd name="T4" fmla="*/ 15 w 15"/>
                <a:gd name="T5" fmla="*/ 0 h 16"/>
                <a:gd name="T6" fmla="*/ 7 w 15"/>
                <a:gd name="T7" fmla="*/ 8 h 16"/>
                <a:gd name="T8" fmla="*/ 7 w 15"/>
                <a:gd name="T9" fmla="*/ 16 h 16"/>
                <a:gd name="T10" fmla="*/ 0 60000 65536"/>
                <a:gd name="T11" fmla="*/ 0 60000 65536"/>
                <a:gd name="T12" fmla="*/ 0 60000 65536"/>
                <a:gd name="T13" fmla="*/ 0 60000 65536"/>
                <a:gd name="T14" fmla="*/ 0 60000 65536"/>
                <a:gd name="T15" fmla="*/ 0 w 15"/>
                <a:gd name="T16" fmla="*/ 0 h 16"/>
                <a:gd name="T17" fmla="*/ 15 w 15"/>
                <a:gd name="T18" fmla="*/ 16 h 16"/>
              </a:gdLst>
              <a:ahLst/>
              <a:cxnLst>
                <a:cxn ang="T10">
                  <a:pos x="T0" y="T1"/>
                </a:cxn>
                <a:cxn ang="T11">
                  <a:pos x="T2" y="T3"/>
                </a:cxn>
                <a:cxn ang="T12">
                  <a:pos x="T4" y="T5"/>
                </a:cxn>
                <a:cxn ang="T13">
                  <a:pos x="T6" y="T7"/>
                </a:cxn>
                <a:cxn ang="T14">
                  <a:pos x="T8" y="T9"/>
                </a:cxn>
              </a:cxnLst>
              <a:rect l="T15" t="T16" r="T17" b="T18"/>
              <a:pathLst>
                <a:path w="15" h="16">
                  <a:moveTo>
                    <a:pt x="7" y="8"/>
                  </a:moveTo>
                  <a:lnTo>
                    <a:pt x="0" y="0"/>
                  </a:lnTo>
                  <a:lnTo>
                    <a:pt x="15" y="0"/>
                  </a:lnTo>
                  <a:lnTo>
                    <a:pt x="7" y="8"/>
                  </a:lnTo>
                  <a:lnTo>
                    <a:pt x="7" y="16"/>
                  </a:lnTo>
                </a:path>
              </a:pathLst>
            </a:custGeom>
            <a:noFill/>
            <a:ln w="8">
              <a:solidFill>
                <a:srgbClr val="000000"/>
              </a:solidFill>
              <a:prstDash val="solid"/>
              <a:round/>
              <a:headEnd/>
              <a:tailEnd/>
            </a:ln>
          </p:spPr>
          <p:txBody>
            <a:bodyPr/>
            <a:lstStyle/>
            <a:p>
              <a:endParaRPr lang="en-US"/>
            </a:p>
          </p:txBody>
        </p:sp>
        <p:sp>
          <p:nvSpPr>
            <p:cNvPr id="147" name="Freeform 158"/>
            <p:cNvSpPr>
              <a:spLocks/>
            </p:cNvSpPr>
            <p:nvPr/>
          </p:nvSpPr>
          <p:spPr bwMode="auto">
            <a:xfrm>
              <a:off x="3482" y="2698"/>
              <a:ext cx="560" cy="432"/>
            </a:xfrm>
            <a:custGeom>
              <a:avLst/>
              <a:gdLst>
                <a:gd name="T0" fmla="*/ 560 w 560"/>
                <a:gd name="T1" fmla="*/ 288 h 432"/>
                <a:gd name="T2" fmla="*/ 507 w 560"/>
                <a:gd name="T3" fmla="*/ 197 h 432"/>
                <a:gd name="T4" fmla="*/ 499 w 560"/>
                <a:gd name="T5" fmla="*/ 159 h 432"/>
                <a:gd name="T6" fmla="*/ 439 w 560"/>
                <a:gd name="T7" fmla="*/ 76 h 432"/>
                <a:gd name="T8" fmla="*/ 408 w 560"/>
                <a:gd name="T9" fmla="*/ 0 h 432"/>
                <a:gd name="T10" fmla="*/ 371 w 560"/>
                <a:gd name="T11" fmla="*/ 0 h 432"/>
                <a:gd name="T12" fmla="*/ 378 w 560"/>
                <a:gd name="T13" fmla="*/ 31 h 432"/>
                <a:gd name="T14" fmla="*/ 371 w 560"/>
                <a:gd name="T15" fmla="*/ 38 h 432"/>
                <a:gd name="T16" fmla="*/ 363 w 560"/>
                <a:gd name="T17" fmla="*/ 15 h 432"/>
                <a:gd name="T18" fmla="*/ 181 w 560"/>
                <a:gd name="T19" fmla="*/ 31 h 432"/>
                <a:gd name="T20" fmla="*/ 174 w 560"/>
                <a:gd name="T21" fmla="*/ 8 h 432"/>
                <a:gd name="T22" fmla="*/ 0 w 560"/>
                <a:gd name="T23" fmla="*/ 31 h 432"/>
                <a:gd name="T24" fmla="*/ 15 w 560"/>
                <a:gd name="T25" fmla="*/ 68 h 432"/>
                <a:gd name="T26" fmla="*/ 15 w 560"/>
                <a:gd name="T27" fmla="*/ 84 h 432"/>
                <a:gd name="T28" fmla="*/ 22 w 560"/>
                <a:gd name="T29" fmla="*/ 76 h 432"/>
                <a:gd name="T30" fmla="*/ 30 w 560"/>
                <a:gd name="T31" fmla="*/ 61 h 432"/>
                <a:gd name="T32" fmla="*/ 38 w 560"/>
                <a:gd name="T33" fmla="*/ 68 h 432"/>
                <a:gd name="T34" fmla="*/ 38 w 560"/>
                <a:gd name="T35" fmla="*/ 53 h 432"/>
                <a:gd name="T36" fmla="*/ 53 w 560"/>
                <a:gd name="T37" fmla="*/ 68 h 432"/>
                <a:gd name="T38" fmla="*/ 30 w 560"/>
                <a:gd name="T39" fmla="*/ 76 h 432"/>
                <a:gd name="T40" fmla="*/ 98 w 560"/>
                <a:gd name="T41" fmla="*/ 53 h 432"/>
                <a:gd name="T42" fmla="*/ 98 w 560"/>
                <a:gd name="T43" fmla="*/ 68 h 432"/>
                <a:gd name="T44" fmla="*/ 75 w 560"/>
                <a:gd name="T45" fmla="*/ 68 h 432"/>
                <a:gd name="T46" fmla="*/ 128 w 560"/>
                <a:gd name="T47" fmla="*/ 84 h 432"/>
                <a:gd name="T48" fmla="*/ 121 w 560"/>
                <a:gd name="T49" fmla="*/ 68 h 432"/>
                <a:gd name="T50" fmla="*/ 136 w 560"/>
                <a:gd name="T51" fmla="*/ 68 h 432"/>
                <a:gd name="T52" fmla="*/ 128 w 560"/>
                <a:gd name="T53" fmla="*/ 76 h 432"/>
                <a:gd name="T54" fmla="*/ 151 w 560"/>
                <a:gd name="T55" fmla="*/ 84 h 432"/>
                <a:gd name="T56" fmla="*/ 136 w 560"/>
                <a:gd name="T57" fmla="*/ 84 h 432"/>
                <a:gd name="T58" fmla="*/ 159 w 560"/>
                <a:gd name="T59" fmla="*/ 106 h 432"/>
                <a:gd name="T60" fmla="*/ 159 w 560"/>
                <a:gd name="T61" fmla="*/ 114 h 432"/>
                <a:gd name="T62" fmla="*/ 174 w 560"/>
                <a:gd name="T63" fmla="*/ 114 h 432"/>
                <a:gd name="T64" fmla="*/ 227 w 560"/>
                <a:gd name="T65" fmla="*/ 91 h 432"/>
                <a:gd name="T66" fmla="*/ 219 w 560"/>
                <a:gd name="T67" fmla="*/ 84 h 432"/>
                <a:gd name="T68" fmla="*/ 234 w 560"/>
                <a:gd name="T69" fmla="*/ 68 h 432"/>
                <a:gd name="T70" fmla="*/ 272 w 560"/>
                <a:gd name="T71" fmla="*/ 84 h 432"/>
                <a:gd name="T72" fmla="*/ 318 w 560"/>
                <a:gd name="T73" fmla="*/ 137 h 432"/>
                <a:gd name="T74" fmla="*/ 340 w 560"/>
                <a:gd name="T75" fmla="*/ 137 h 432"/>
                <a:gd name="T76" fmla="*/ 355 w 560"/>
                <a:gd name="T77" fmla="*/ 182 h 432"/>
                <a:gd name="T78" fmla="*/ 348 w 560"/>
                <a:gd name="T79" fmla="*/ 235 h 432"/>
                <a:gd name="T80" fmla="*/ 363 w 560"/>
                <a:gd name="T81" fmla="*/ 250 h 432"/>
                <a:gd name="T82" fmla="*/ 371 w 560"/>
                <a:gd name="T83" fmla="*/ 228 h 432"/>
                <a:gd name="T84" fmla="*/ 355 w 560"/>
                <a:gd name="T85" fmla="*/ 220 h 432"/>
                <a:gd name="T86" fmla="*/ 371 w 560"/>
                <a:gd name="T87" fmla="*/ 235 h 432"/>
                <a:gd name="T88" fmla="*/ 378 w 560"/>
                <a:gd name="T89" fmla="*/ 228 h 432"/>
                <a:gd name="T90" fmla="*/ 371 w 560"/>
                <a:gd name="T91" fmla="*/ 258 h 432"/>
                <a:gd name="T92" fmla="*/ 378 w 560"/>
                <a:gd name="T93" fmla="*/ 258 h 432"/>
                <a:gd name="T94" fmla="*/ 363 w 560"/>
                <a:gd name="T95" fmla="*/ 266 h 432"/>
                <a:gd name="T96" fmla="*/ 401 w 560"/>
                <a:gd name="T97" fmla="*/ 311 h 432"/>
                <a:gd name="T98" fmla="*/ 408 w 560"/>
                <a:gd name="T99" fmla="*/ 311 h 432"/>
                <a:gd name="T100" fmla="*/ 401 w 560"/>
                <a:gd name="T101" fmla="*/ 296 h 432"/>
                <a:gd name="T102" fmla="*/ 416 w 560"/>
                <a:gd name="T103" fmla="*/ 296 h 432"/>
                <a:gd name="T104" fmla="*/ 424 w 560"/>
                <a:gd name="T105" fmla="*/ 334 h 432"/>
                <a:gd name="T106" fmla="*/ 439 w 560"/>
                <a:gd name="T107" fmla="*/ 319 h 432"/>
                <a:gd name="T108" fmla="*/ 424 w 560"/>
                <a:gd name="T109" fmla="*/ 334 h 432"/>
                <a:gd name="T110" fmla="*/ 431 w 560"/>
                <a:gd name="T111" fmla="*/ 334 h 432"/>
                <a:gd name="T112" fmla="*/ 454 w 560"/>
                <a:gd name="T113" fmla="*/ 379 h 432"/>
                <a:gd name="T114" fmla="*/ 484 w 560"/>
                <a:gd name="T115" fmla="*/ 387 h 432"/>
                <a:gd name="T116" fmla="*/ 507 w 560"/>
                <a:gd name="T117" fmla="*/ 432 h 432"/>
                <a:gd name="T118" fmla="*/ 552 w 560"/>
                <a:gd name="T119" fmla="*/ 402 h 432"/>
                <a:gd name="T120" fmla="*/ 560 w 560"/>
                <a:gd name="T121" fmla="*/ 364 h 432"/>
                <a:gd name="T122" fmla="*/ 560 w 560"/>
                <a:gd name="T123" fmla="*/ 288 h 4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60"/>
                <a:gd name="T187" fmla="*/ 0 h 432"/>
                <a:gd name="T188" fmla="*/ 560 w 560"/>
                <a:gd name="T189" fmla="*/ 432 h 4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60" h="432">
                  <a:moveTo>
                    <a:pt x="560" y="288"/>
                  </a:moveTo>
                  <a:lnTo>
                    <a:pt x="507" y="197"/>
                  </a:lnTo>
                  <a:lnTo>
                    <a:pt x="499" y="159"/>
                  </a:lnTo>
                  <a:lnTo>
                    <a:pt x="439" y="76"/>
                  </a:lnTo>
                  <a:lnTo>
                    <a:pt x="408" y="0"/>
                  </a:lnTo>
                  <a:lnTo>
                    <a:pt x="371" y="0"/>
                  </a:lnTo>
                  <a:lnTo>
                    <a:pt x="378" y="31"/>
                  </a:lnTo>
                  <a:lnTo>
                    <a:pt x="371" y="38"/>
                  </a:lnTo>
                  <a:lnTo>
                    <a:pt x="363" y="15"/>
                  </a:lnTo>
                  <a:lnTo>
                    <a:pt x="181" y="31"/>
                  </a:lnTo>
                  <a:lnTo>
                    <a:pt x="174" y="8"/>
                  </a:lnTo>
                  <a:lnTo>
                    <a:pt x="0" y="31"/>
                  </a:lnTo>
                  <a:lnTo>
                    <a:pt x="15" y="68"/>
                  </a:lnTo>
                  <a:lnTo>
                    <a:pt x="15" y="84"/>
                  </a:lnTo>
                  <a:lnTo>
                    <a:pt x="22" y="76"/>
                  </a:lnTo>
                  <a:lnTo>
                    <a:pt x="30" y="61"/>
                  </a:lnTo>
                  <a:lnTo>
                    <a:pt x="38" y="68"/>
                  </a:lnTo>
                  <a:lnTo>
                    <a:pt x="38" y="53"/>
                  </a:lnTo>
                  <a:lnTo>
                    <a:pt x="53" y="68"/>
                  </a:lnTo>
                  <a:lnTo>
                    <a:pt x="30" y="76"/>
                  </a:lnTo>
                  <a:lnTo>
                    <a:pt x="98" y="53"/>
                  </a:lnTo>
                  <a:lnTo>
                    <a:pt x="98" y="68"/>
                  </a:lnTo>
                  <a:lnTo>
                    <a:pt x="75" y="68"/>
                  </a:lnTo>
                  <a:lnTo>
                    <a:pt x="128" y="84"/>
                  </a:lnTo>
                  <a:lnTo>
                    <a:pt x="121" y="68"/>
                  </a:lnTo>
                  <a:lnTo>
                    <a:pt x="136" y="68"/>
                  </a:lnTo>
                  <a:lnTo>
                    <a:pt x="128" y="76"/>
                  </a:lnTo>
                  <a:lnTo>
                    <a:pt x="151" y="84"/>
                  </a:lnTo>
                  <a:lnTo>
                    <a:pt x="136" y="84"/>
                  </a:lnTo>
                  <a:lnTo>
                    <a:pt x="159" y="106"/>
                  </a:lnTo>
                  <a:lnTo>
                    <a:pt x="159" y="114"/>
                  </a:lnTo>
                  <a:lnTo>
                    <a:pt x="174" y="114"/>
                  </a:lnTo>
                  <a:lnTo>
                    <a:pt x="227" y="91"/>
                  </a:lnTo>
                  <a:lnTo>
                    <a:pt x="219" y="84"/>
                  </a:lnTo>
                  <a:lnTo>
                    <a:pt x="234" y="68"/>
                  </a:lnTo>
                  <a:lnTo>
                    <a:pt x="272" y="84"/>
                  </a:lnTo>
                  <a:lnTo>
                    <a:pt x="318" y="137"/>
                  </a:lnTo>
                  <a:lnTo>
                    <a:pt x="340" y="137"/>
                  </a:lnTo>
                  <a:lnTo>
                    <a:pt x="355" y="182"/>
                  </a:lnTo>
                  <a:lnTo>
                    <a:pt x="348" y="235"/>
                  </a:lnTo>
                  <a:lnTo>
                    <a:pt x="363" y="250"/>
                  </a:lnTo>
                  <a:lnTo>
                    <a:pt x="371" y="228"/>
                  </a:lnTo>
                  <a:lnTo>
                    <a:pt x="355" y="220"/>
                  </a:lnTo>
                  <a:lnTo>
                    <a:pt x="371" y="235"/>
                  </a:lnTo>
                  <a:lnTo>
                    <a:pt x="378" y="228"/>
                  </a:lnTo>
                  <a:lnTo>
                    <a:pt x="371" y="258"/>
                  </a:lnTo>
                  <a:lnTo>
                    <a:pt x="378" y="258"/>
                  </a:lnTo>
                  <a:lnTo>
                    <a:pt x="363" y="266"/>
                  </a:lnTo>
                  <a:lnTo>
                    <a:pt x="401" y="311"/>
                  </a:lnTo>
                  <a:lnTo>
                    <a:pt x="408" y="311"/>
                  </a:lnTo>
                  <a:lnTo>
                    <a:pt x="401" y="296"/>
                  </a:lnTo>
                  <a:lnTo>
                    <a:pt x="416" y="296"/>
                  </a:lnTo>
                  <a:lnTo>
                    <a:pt x="424" y="334"/>
                  </a:lnTo>
                  <a:lnTo>
                    <a:pt x="439" y="319"/>
                  </a:lnTo>
                  <a:lnTo>
                    <a:pt x="424" y="334"/>
                  </a:lnTo>
                  <a:lnTo>
                    <a:pt x="431" y="334"/>
                  </a:lnTo>
                  <a:lnTo>
                    <a:pt x="454" y="379"/>
                  </a:lnTo>
                  <a:lnTo>
                    <a:pt x="484" y="387"/>
                  </a:lnTo>
                  <a:lnTo>
                    <a:pt x="507" y="432"/>
                  </a:lnTo>
                  <a:lnTo>
                    <a:pt x="552" y="402"/>
                  </a:lnTo>
                  <a:lnTo>
                    <a:pt x="560" y="364"/>
                  </a:lnTo>
                  <a:lnTo>
                    <a:pt x="560" y="288"/>
                  </a:lnTo>
                  <a:close/>
                </a:path>
              </a:pathLst>
            </a:custGeom>
            <a:solidFill>
              <a:srgbClr val="FF4500"/>
            </a:solidFill>
            <a:ln w="8">
              <a:solidFill>
                <a:srgbClr val="FF4500"/>
              </a:solidFill>
              <a:prstDash val="solid"/>
              <a:round/>
              <a:headEnd/>
              <a:tailEnd/>
            </a:ln>
          </p:spPr>
          <p:txBody>
            <a:bodyPr/>
            <a:lstStyle/>
            <a:p>
              <a:endParaRPr lang="en-US"/>
            </a:p>
          </p:txBody>
        </p:sp>
        <p:sp>
          <p:nvSpPr>
            <p:cNvPr id="148" name="Freeform 159"/>
            <p:cNvSpPr>
              <a:spLocks/>
            </p:cNvSpPr>
            <p:nvPr/>
          </p:nvSpPr>
          <p:spPr bwMode="auto">
            <a:xfrm>
              <a:off x="3482" y="2698"/>
              <a:ext cx="560" cy="432"/>
            </a:xfrm>
            <a:custGeom>
              <a:avLst/>
              <a:gdLst>
                <a:gd name="T0" fmla="*/ 560 w 560"/>
                <a:gd name="T1" fmla="*/ 288 h 432"/>
                <a:gd name="T2" fmla="*/ 507 w 560"/>
                <a:gd name="T3" fmla="*/ 197 h 432"/>
                <a:gd name="T4" fmla="*/ 499 w 560"/>
                <a:gd name="T5" fmla="*/ 159 h 432"/>
                <a:gd name="T6" fmla="*/ 439 w 560"/>
                <a:gd name="T7" fmla="*/ 76 h 432"/>
                <a:gd name="T8" fmla="*/ 408 w 560"/>
                <a:gd name="T9" fmla="*/ 0 h 432"/>
                <a:gd name="T10" fmla="*/ 371 w 560"/>
                <a:gd name="T11" fmla="*/ 0 h 432"/>
                <a:gd name="T12" fmla="*/ 378 w 560"/>
                <a:gd name="T13" fmla="*/ 31 h 432"/>
                <a:gd name="T14" fmla="*/ 371 w 560"/>
                <a:gd name="T15" fmla="*/ 38 h 432"/>
                <a:gd name="T16" fmla="*/ 363 w 560"/>
                <a:gd name="T17" fmla="*/ 15 h 432"/>
                <a:gd name="T18" fmla="*/ 181 w 560"/>
                <a:gd name="T19" fmla="*/ 31 h 432"/>
                <a:gd name="T20" fmla="*/ 174 w 560"/>
                <a:gd name="T21" fmla="*/ 8 h 432"/>
                <a:gd name="T22" fmla="*/ 0 w 560"/>
                <a:gd name="T23" fmla="*/ 31 h 432"/>
                <a:gd name="T24" fmla="*/ 15 w 560"/>
                <a:gd name="T25" fmla="*/ 68 h 432"/>
                <a:gd name="T26" fmla="*/ 15 w 560"/>
                <a:gd name="T27" fmla="*/ 84 h 432"/>
                <a:gd name="T28" fmla="*/ 22 w 560"/>
                <a:gd name="T29" fmla="*/ 76 h 432"/>
                <a:gd name="T30" fmla="*/ 30 w 560"/>
                <a:gd name="T31" fmla="*/ 61 h 432"/>
                <a:gd name="T32" fmla="*/ 38 w 560"/>
                <a:gd name="T33" fmla="*/ 68 h 432"/>
                <a:gd name="T34" fmla="*/ 38 w 560"/>
                <a:gd name="T35" fmla="*/ 53 h 432"/>
                <a:gd name="T36" fmla="*/ 53 w 560"/>
                <a:gd name="T37" fmla="*/ 68 h 432"/>
                <a:gd name="T38" fmla="*/ 30 w 560"/>
                <a:gd name="T39" fmla="*/ 76 h 432"/>
                <a:gd name="T40" fmla="*/ 98 w 560"/>
                <a:gd name="T41" fmla="*/ 53 h 432"/>
                <a:gd name="T42" fmla="*/ 98 w 560"/>
                <a:gd name="T43" fmla="*/ 68 h 432"/>
                <a:gd name="T44" fmla="*/ 75 w 560"/>
                <a:gd name="T45" fmla="*/ 68 h 432"/>
                <a:gd name="T46" fmla="*/ 128 w 560"/>
                <a:gd name="T47" fmla="*/ 84 h 432"/>
                <a:gd name="T48" fmla="*/ 121 w 560"/>
                <a:gd name="T49" fmla="*/ 68 h 432"/>
                <a:gd name="T50" fmla="*/ 136 w 560"/>
                <a:gd name="T51" fmla="*/ 68 h 432"/>
                <a:gd name="T52" fmla="*/ 128 w 560"/>
                <a:gd name="T53" fmla="*/ 76 h 432"/>
                <a:gd name="T54" fmla="*/ 151 w 560"/>
                <a:gd name="T55" fmla="*/ 84 h 432"/>
                <a:gd name="T56" fmla="*/ 136 w 560"/>
                <a:gd name="T57" fmla="*/ 84 h 432"/>
                <a:gd name="T58" fmla="*/ 159 w 560"/>
                <a:gd name="T59" fmla="*/ 106 h 432"/>
                <a:gd name="T60" fmla="*/ 159 w 560"/>
                <a:gd name="T61" fmla="*/ 114 h 432"/>
                <a:gd name="T62" fmla="*/ 174 w 560"/>
                <a:gd name="T63" fmla="*/ 114 h 432"/>
                <a:gd name="T64" fmla="*/ 227 w 560"/>
                <a:gd name="T65" fmla="*/ 91 h 432"/>
                <a:gd name="T66" fmla="*/ 219 w 560"/>
                <a:gd name="T67" fmla="*/ 84 h 432"/>
                <a:gd name="T68" fmla="*/ 234 w 560"/>
                <a:gd name="T69" fmla="*/ 68 h 432"/>
                <a:gd name="T70" fmla="*/ 272 w 560"/>
                <a:gd name="T71" fmla="*/ 84 h 432"/>
                <a:gd name="T72" fmla="*/ 318 w 560"/>
                <a:gd name="T73" fmla="*/ 137 h 432"/>
                <a:gd name="T74" fmla="*/ 340 w 560"/>
                <a:gd name="T75" fmla="*/ 137 h 432"/>
                <a:gd name="T76" fmla="*/ 355 w 560"/>
                <a:gd name="T77" fmla="*/ 182 h 432"/>
                <a:gd name="T78" fmla="*/ 348 w 560"/>
                <a:gd name="T79" fmla="*/ 235 h 432"/>
                <a:gd name="T80" fmla="*/ 363 w 560"/>
                <a:gd name="T81" fmla="*/ 250 h 432"/>
                <a:gd name="T82" fmla="*/ 371 w 560"/>
                <a:gd name="T83" fmla="*/ 228 h 432"/>
                <a:gd name="T84" fmla="*/ 355 w 560"/>
                <a:gd name="T85" fmla="*/ 220 h 432"/>
                <a:gd name="T86" fmla="*/ 371 w 560"/>
                <a:gd name="T87" fmla="*/ 235 h 432"/>
                <a:gd name="T88" fmla="*/ 378 w 560"/>
                <a:gd name="T89" fmla="*/ 228 h 432"/>
                <a:gd name="T90" fmla="*/ 371 w 560"/>
                <a:gd name="T91" fmla="*/ 258 h 432"/>
                <a:gd name="T92" fmla="*/ 378 w 560"/>
                <a:gd name="T93" fmla="*/ 258 h 432"/>
                <a:gd name="T94" fmla="*/ 363 w 560"/>
                <a:gd name="T95" fmla="*/ 266 h 432"/>
                <a:gd name="T96" fmla="*/ 401 w 560"/>
                <a:gd name="T97" fmla="*/ 311 h 432"/>
                <a:gd name="T98" fmla="*/ 408 w 560"/>
                <a:gd name="T99" fmla="*/ 311 h 432"/>
                <a:gd name="T100" fmla="*/ 401 w 560"/>
                <a:gd name="T101" fmla="*/ 296 h 432"/>
                <a:gd name="T102" fmla="*/ 416 w 560"/>
                <a:gd name="T103" fmla="*/ 296 h 432"/>
                <a:gd name="T104" fmla="*/ 424 w 560"/>
                <a:gd name="T105" fmla="*/ 334 h 432"/>
                <a:gd name="T106" fmla="*/ 439 w 560"/>
                <a:gd name="T107" fmla="*/ 319 h 432"/>
                <a:gd name="T108" fmla="*/ 424 w 560"/>
                <a:gd name="T109" fmla="*/ 334 h 432"/>
                <a:gd name="T110" fmla="*/ 431 w 560"/>
                <a:gd name="T111" fmla="*/ 334 h 432"/>
                <a:gd name="T112" fmla="*/ 454 w 560"/>
                <a:gd name="T113" fmla="*/ 379 h 432"/>
                <a:gd name="T114" fmla="*/ 484 w 560"/>
                <a:gd name="T115" fmla="*/ 387 h 432"/>
                <a:gd name="T116" fmla="*/ 507 w 560"/>
                <a:gd name="T117" fmla="*/ 432 h 432"/>
                <a:gd name="T118" fmla="*/ 552 w 560"/>
                <a:gd name="T119" fmla="*/ 402 h 432"/>
                <a:gd name="T120" fmla="*/ 560 w 560"/>
                <a:gd name="T121" fmla="*/ 364 h 432"/>
                <a:gd name="T122" fmla="*/ 560 w 560"/>
                <a:gd name="T123" fmla="*/ 288 h 432"/>
                <a:gd name="T124" fmla="*/ 560 w 560"/>
                <a:gd name="T125" fmla="*/ 296 h 43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60"/>
                <a:gd name="T190" fmla="*/ 0 h 432"/>
                <a:gd name="T191" fmla="*/ 560 w 560"/>
                <a:gd name="T192" fmla="*/ 432 h 43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60" h="432">
                  <a:moveTo>
                    <a:pt x="560" y="288"/>
                  </a:moveTo>
                  <a:lnTo>
                    <a:pt x="507" y="197"/>
                  </a:lnTo>
                  <a:lnTo>
                    <a:pt x="499" y="159"/>
                  </a:lnTo>
                  <a:lnTo>
                    <a:pt x="439" y="76"/>
                  </a:lnTo>
                  <a:lnTo>
                    <a:pt x="408" y="0"/>
                  </a:lnTo>
                  <a:lnTo>
                    <a:pt x="371" y="0"/>
                  </a:lnTo>
                  <a:lnTo>
                    <a:pt x="378" y="31"/>
                  </a:lnTo>
                  <a:lnTo>
                    <a:pt x="371" y="38"/>
                  </a:lnTo>
                  <a:lnTo>
                    <a:pt x="363" y="15"/>
                  </a:lnTo>
                  <a:lnTo>
                    <a:pt x="181" y="31"/>
                  </a:lnTo>
                  <a:lnTo>
                    <a:pt x="174" y="8"/>
                  </a:lnTo>
                  <a:lnTo>
                    <a:pt x="0" y="31"/>
                  </a:lnTo>
                  <a:lnTo>
                    <a:pt x="15" y="68"/>
                  </a:lnTo>
                  <a:lnTo>
                    <a:pt x="15" y="84"/>
                  </a:lnTo>
                  <a:lnTo>
                    <a:pt x="22" y="76"/>
                  </a:lnTo>
                  <a:lnTo>
                    <a:pt x="30" y="61"/>
                  </a:lnTo>
                  <a:lnTo>
                    <a:pt x="38" y="68"/>
                  </a:lnTo>
                  <a:lnTo>
                    <a:pt x="38" y="53"/>
                  </a:lnTo>
                  <a:lnTo>
                    <a:pt x="53" y="68"/>
                  </a:lnTo>
                  <a:lnTo>
                    <a:pt x="30" y="76"/>
                  </a:lnTo>
                  <a:lnTo>
                    <a:pt x="98" y="53"/>
                  </a:lnTo>
                  <a:lnTo>
                    <a:pt x="98" y="68"/>
                  </a:lnTo>
                  <a:lnTo>
                    <a:pt x="75" y="68"/>
                  </a:lnTo>
                  <a:lnTo>
                    <a:pt x="128" y="84"/>
                  </a:lnTo>
                  <a:lnTo>
                    <a:pt x="121" y="68"/>
                  </a:lnTo>
                  <a:lnTo>
                    <a:pt x="136" y="68"/>
                  </a:lnTo>
                  <a:lnTo>
                    <a:pt x="128" y="76"/>
                  </a:lnTo>
                  <a:lnTo>
                    <a:pt x="151" y="84"/>
                  </a:lnTo>
                  <a:lnTo>
                    <a:pt x="136" y="84"/>
                  </a:lnTo>
                  <a:lnTo>
                    <a:pt x="159" y="106"/>
                  </a:lnTo>
                  <a:lnTo>
                    <a:pt x="159" y="114"/>
                  </a:lnTo>
                  <a:lnTo>
                    <a:pt x="174" y="114"/>
                  </a:lnTo>
                  <a:lnTo>
                    <a:pt x="227" y="91"/>
                  </a:lnTo>
                  <a:lnTo>
                    <a:pt x="219" y="84"/>
                  </a:lnTo>
                  <a:lnTo>
                    <a:pt x="234" y="68"/>
                  </a:lnTo>
                  <a:lnTo>
                    <a:pt x="272" y="84"/>
                  </a:lnTo>
                  <a:lnTo>
                    <a:pt x="318" y="137"/>
                  </a:lnTo>
                  <a:lnTo>
                    <a:pt x="340" y="137"/>
                  </a:lnTo>
                  <a:lnTo>
                    <a:pt x="355" y="182"/>
                  </a:lnTo>
                  <a:lnTo>
                    <a:pt x="348" y="235"/>
                  </a:lnTo>
                  <a:lnTo>
                    <a:pt x="363" y="250"/>
                  </a:lnTo>
                  <a:lnTo>
                    <a:pt x="371" y="228"/>
                  </a:lnTo>
                  <a:lnTo>
                    <a:pt x="355" y="220"/>
                  </a:lnTo>
                  <a:lnTo>
                    <a:pt x="371" y="235"/>
                  </a:lnTo>
                  <a:lnTo>
                    <a:pt x="378" y="228"/>
                  </a:lnTo>
                  <a:lnTo>
                    <a:pt x="371" y="258"/>
                  </a:lnTo>
                  <a:lnTo>
                    <a:pt x="378" y="258"/>
                  </a:lnTo>
                  <a:lnTo>
                    <a:pt x="363" y="266"/>
                  </a:lnTo>
                  <a:lnTo>
                    <a:pt x="401" y="311"/>
                  </a:lnTo>
                  <a:lnTo>
                    <a:pt x="408" y="311"/>
                  </a:lnTo>
                  <a:lnTo>
                    <a:pt x="401" y="296"/>
                  </a:lnTo>
                  <a:lnTo>
                    <a:pt x="416" y="296"/>
                  </a:lnTo>
                  <a:lnTo>
                    <a:pt x="424" y="334"/>
                  </a:lnTo>
                  <a:lnTo>
                    <a:pt x="439" y="319"/>
                  </a:lnTo>
                  <a:lnTo>
                    <a:pt x="424" y="334"/>
                  </a:lnTo>
                  <a:lnTo>
                    <a:pt x="431" y="334"/>
                  </a:lnTo>
                  <a:lnTo>
                    <a:pt x="454" y="379"/>
                  </a:lnTo>
                  <a:lnTo>
                    <a:pt x="484" y="387"/>
                  </a:lnTo>
                  <a:lnTo>
                    <a:pt x="507" y="432"/>
                  </a:lnTo>
                  <a:lnTo>
                    <a:pt x="552" y="402"/>
                  </a:lnTo>
                  <a:lnTo>
                    <a:pt x="560" y="364"/>
                  </a:lnTo>
                  <a:lnTo>
                    <a:pt x="560" y="288"/>
                  </a:lnTo>
                  <a:lnTo>
                    <a:pt x="560" y="296"/>
                  </a:lnTo>
                </a:path>
              </a:pathLst>
            </a:custGeom>
            <a:noFill/>
            <a:ln w="8">
              <a:solidFill>
                <a:srgbClr val="000000"/>
              </a:solidFill>
              <a:prstDash val="solid"/>
              <a:round/>
              <a:headEnd/>
              <a:tailEnd/>
            </a:ln>
          </p:spPr>
          <p:txBody>
            <a:bodyPr/>
            <a:lstStyle/>
            <a:p>
              <a:endParaRPr lang="en-US"/>
            </a:p>
          </p:txBody>
        </p:sp>
        <p:sp>
          <p:nvSpPr>
            <p:cNvPr id="149" name="Freeform 160"/>
            <p:cNvSpPr>
              <a:spLocks/>
            </p:cNvSpPr>
            <p:nvPr/>
          </p:nvSpPr>
          <p:spPr bwMode="auto">
            <a:xfrm>
              <a:off x="3580" y="2380"/>
              <a:ext cx="333" cy="356"/>
            </a:xfrm>
            <a:custGeom>
              <a:avLst/>
              <a:gdLst>
                <a:gd name="T0" fmla="*/ 318 w 333"/>
                <a:gd name="T1" fmla="*/ 197 h 356"/>
                <a:gd name="T2" fmla="*/ 280 w 333"/>
                <a:gd name="T3" fmla="*/ 136 h 356"/>
                <a:gd name="T4" fmla="*/ 204 w 333"/>
                <a:gd name="T5" fmla="*/ 76 h 356"/>
                <a:gd name="T6" fmla="*/ 182 w 333"/>
                <a:gd name="T7" fmla="*/ 38 h 356"/>
                <a:gd name="T8" fmla="*/ 144 w 333"/>
                <a:gd name="T9" fmla="*/ 23 h 356"/>
                <a:gd name="T10" fmla="*/ 159 w 333"/>
                <a:gd name="T11" fmla="*/ 0 h 356"/>
                <a:gd name="T12" fmla="*/ 83 w 333"/>
                <a:gd name="T13" fmla="*/ 7 h 356"/>
                <a:gd name="T14" fmla="*/ 0 w 333"/>
                <a:gd name="T15" fmla="*/ 15 h 356"/>
                <a:gd name="T16" fmla="*/ 45 w 333"/>
                <a:gd name="T17" fmla="*/ 182 h 356"/>
                <a:gd name="T18" fmla="*/ 68 w 333"/>
                <a:gd name="T19" fmla="*/ 227 h 356"/>
                <a:gd name="T20" fmla="*/ 53 w 333"/>
                <a:gd name="T21" fmla="*/ 265 h 356"/>
                <a:gd name="T22" fmla="*/ 76 w 333"/>
                <a:gd name="T23" fmla="*/ 326 h 356"/>
                <a:gd name="T24" fmla="*/ 83 w 333"/>
                <a:gd name="T25" fmla="*/ 349 h 356"/>
                <a:gd name="T26" fmla="*/ 265 w 333"/>
                <a:gd name="T27" fmla="*/ 333 h 356"/>
                <a:gd name="T28" fmla="*/ 273 w 333"/>
                <a:gd name="T29" fmla="*/ 356 h 356"/>
                <a:gd name="T30" fmla="*/ 280 w 333"/>
                <a:gd name="T31" fmla="*/ 349 h 356"/>
                <a:gd name="T32" fmla="*/ 273 w 333"/>
                <a:gd name="T33" fmla="*/ 318 h 356"/>
                <a:gd name="T34" fmla="*/ 310 w 333"/>
                <a:gd name="T35" fmla="*/ 318 h 356"/>
                <a:gd name="T36" fmla="*/ 310 w 333"/>
                <a:gd name="T37" fmla="*/ 295 h 356"/>
                <a:gd name="T38" fmla="*/ 303 w 333"/>
                <a:gd name="T39" fmla="*/ 295 h 356"/>
                <a:gd name="T40" fmla="*/ 310 w 333"/>
                <a:gd name="T41" fmla="*/ 295 h 356"/>
                <a:gd name="T42" fmla="*/ 303 w 333"/>
                <a:gd name="T43" fmla="*/ 288 h 356"/>
                <a:gd name="T44" fmla="*/ 318 w 333"/>
                <a:gd name="T45" fmla="*/ 250 h 356"/>
                <a:gd name="T46" fmla="*/ 318 w 333"/>
                <a:gd name="T47" fmla="*/ 220 h 356"/>
                <a:gd name="T48" fmla="*/ 333 w 333"/>
                <a:gd name="T49" fmla="*/ 220 h 356"/>
                <a:gd name="T50" fmla="*/ 318 w 333"/>
                <a:gd name="T51" fmla="*/ 197 h 3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3"/>
                <a:gd name="T79" fmla="*/ 0 h 356"/>
                <a:gd name="T80" fmla="*/ 333 w 333"/>
                <a:gd name="T81" fmla="*/ 356 h 35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3" h="356">
                  <a:moveTo>
                    <a:pt x="318" y="197"/>
                  </a:moveTo>
                  <a:lnTo>
                    <a:pt x="280" y="136"/>
                  </a:lnTo>
                  <a:lnTo>
                    <a:pt x="204" y="76"/>
                  </a:lnTo>
                  <a:lnTo>
                    <a:pt x="182" y="38"/>
                  </a:lnTo>
                  <a:lnTo>
                    <a:pt x="144" y="23"/>
                  </a:lnTo>
                  <a:lnTo>
                    <a:pt x="159" y="0"/>
                  </a:lnTo>
                  <a:lnTo>
                    <a:pt x="83" y="7"/>
                  </a:lnTo>
                  <a:lnTo>
                    <a:pt x="0" y="15"/>
                  </a:lnTo>
                  <a:lnTo>
                    <a:pt x="45" y="182"/>
                  </a:lnTo>
                  <a:lnTo>
                    <a:pt x="68" y="227"/>
                  </a:lnTo>
                  <a:lnTo>
                    <a:pt x="53" y="265"/>
                  </a:lnTo>
                  <a:lnTo>
                    <a:pt x="76" y="326"/>
                  </a:lnTo>
                  <a:lnTo>
                    <a:pt x="83" y="349"/>
                  </a:lnTo>
                  <a:lnTo>
                    <a:pt x="265" y="333"/>
                  </a:lnTo>
                  <a:lnTo>
                    <a:pt x="273" y="356"/>
                  </a:lnTo>
                  <a:lnTo>
                    <a:pt x="280" y="349"/>
                  </a:lnTo>
                  <a:lnTo>
                    <a:pt x="273" y="318"/>
                  </a:lnTo>
                  <a:lnTo>
                    <a:pt x="310" y="318"/>
                  </a:lnTo>
                  <a:lnTo>
                    <a:pt x="310" y="295"/>
                  </a:lnTo>
                  <a:lnTo>
                    <a:pt x="303" y="295"/>
                  </a:lnTo>
                  <a:lnTo>
                    <a:pt x="310" y="295"/>
                  </a:lnTo>
                  <a:lnTo>
                    <a:pt x="303" y="288"/>
                  </a:lnTo>
                  <a:lnTo>
                    <a:pt x="318" y="250"/>
                  </a:lnTo>
                  <a:lnTo>
                    <a:pt x="318" y="220"/>
                  </a:lnTo>
                  <a:lnTo>
                    <a:pt x="333" y="220"/>
                  </a:lnTo>
                  <a:lnTo>
                    <a:pt x="318" y="197"/>
                  </a:lnTo>
                  <a:close/>
                </a:path>
              </a:pathLst>
            </a:custGeom>
            <a:solidFill>
              <a:srgbClr val="B22222"/>
            </a:solidFill>
            <a:ln w="8">
              <a:solidFill>
                <a:srgbClr val="B22222"/>
              </a:solidFill>
              <a:prstDash val="solid"/>
              <a:round/>
              <a:headEnd/>
              <a:tailEnd/>
            </a:ln>
          </p:spPr>
          <p:txBody>
            <a:bodyPr/>
            <a:lstStyle/>
            <a:p>
              <a:endParaRPr lang="en-US"/>
            </a:p>
          </p:txBody>
        </p:sp>
        <p:sp>
          <p:nvSpPr>
            <p:cNvPr id="150" name="Freeform 161"/>
            <p:cNvSpPr>
              <a:spLocks/>
            </p:cNvSpPr>
            <p:nvPr/>
          </p:nvSpPr>
          <p:spPr bwMode="auto">
            <a:xfrm>
              <a:off x="3580" y="2380"/>
              <a:ext cx="333" cy="356"/>
            </a:xfrm>
            <a:custGeom>
              <a:avLst/>
              <a:gdLst>
                <a:gd name="T0" fmla="*/ 318 w 333"/>
                <a:gd name="T1" fmla="*/ 197 h 356"/>
                <a:gd name="T2" fmla="*/ 280 w 333"/>
                <a:gd name="T3" fmla="*/ 136 h 356"/>
                <a:gd name="T4" fmla="*/ 204 w 333"/>
                <a:gd name="T5" fmla="*/ 76 h 356"/>
                <a:gd name="T6" fmla="*/ 182 w 333"/>
                <a:gd name="T7" fmla="*/ 38 h 356"/>
                <a:gd name="T8" fmla="*/ 144 w 333"/>
                <a:gd name="T9" fmla="*/ 23 h 356"/>
                <a:gd name="T10" fmla="*/ 159 w 333"/>
                <a:gd name="T11" fmla="*/ 0 h 356"/>
                <a:gd name="T12" fmla="*/ 83 w 333"/>
                <a:gd name="T13" fmla="*/ 7 h 356"/>
                <a:gd name="T14" fmla="*/ 0 w 333"/>
                <a:gd name="T15" fmla="*/ 15 h 356"/>
                <a:gd name="T16" fmla="*/ 45 w 333"/>
                <a:gd name="T17" fmla="*/ 182 h 356"/>
                <a:gd name="T18" fmla="*/ 68 w 333"/>
                <a:gd name="T19" fmla="*/ 227 h 356"/>
                <a:gd name="T20" fmla="*/ 53 w 333"/>
                <a:gd name="T21" fmla="*/ 265 h 356"/>
                <a:gd name="T22" fmla="*/ 76 w 333"/>
                <a:gd name="T23" fmla="*/ 326 h 356"/>
                <a:gd name="T24" fmla="*/ 83 w 333"/>
                <a:gd name="T25" fmla="*/ 349 h 356"/>
                <a:gd name="T26" fmla="*/ 265 w 333"/>
                <a:gd name="T27" fmla="*/ 333 h 356"/>
                <a:gd name="T28" fmla="*/ 273 w 333"/>
                <a:gd name="T29" fmla="*/ 356 h 356"/>
                <a:gd name="T30" fmla="*/ 280 w 333"/>
                <a:gd name="T31" fmla="*/ 349 h 356"/>
                <a:gd name="T32" fmla="*/ 273 w 333"/>
                <a:gd name="T33" fmla="*/ 318 h 356"/>
                <a:gd name="T34" fmla="*/ 310 w 333"/>
                <a:gd name="T35" fmla="*/ 318 h 356"/>
                <a:gd name="T36" fmla="*/ 310 w 333"/>
                <a:gd name="T37" fmla="*/ 295 h 356"/>
                <a:gd name="T38" fmla="*/ 303 w 333"/>
                <a:gd name="T39" fmla="*/ 295 h 356"/>
                <a:gd name="T40" fmla="*/ 310 w 333"/>
                <a:gd name="T41" fmla="*/ 295 h 356"/>
                <a:gd name="T42" fmla="*/ 303 w 333"/>
                <a:gd name="T43" fmla="*/ 288 h 356"/>
                <a:gd name="T44" fmla="*/ 318 w 333"/>
                <a:gd name="T45" fmla="*/ 250 h 356"/>
                <a:gd name="T46" fmla="*/ 318 w 333"/>
                <a:gd name="T47" fmla="*/ 220 h 356"/>
                <a:gd name="T48" fmla="*/ 333 w 333"/>
                <a:gd name="T49" fmla="*/ 220 h 356"/>
                <a:gd name="T50" fmla="*/ 318 w 333"/>
                <a:gd name="T51" fmla="*/ 197 h 356"/>
                <a:gd name="T52" fmla="*/ 318 w 333"/>
                <a:gd name="T53" fmla="*/ 205 h 35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33"/>
                <a:gd name="T82" fmla="*/ 0 h 356"/>
                <a:gd name="T83" fmla="*/ 333 w 333"/>
                <a:gd name="T84" fmla="*/ 356 h 35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33" h="356">
                  <a:moveTo>
                    <a:pt x="318" y="197"/>
                  </a:moveTo>
                  <a:lnTo>
                    <a:pt x="280" y="136"/>
                  </a:lnTo>
                  <a:lnTo>
                    <a:pt x="204" y="76"/>
                  </a:lnTo>
                  <a:lnTo>
                    <a:pt x="182" y="38"/>
                  </a:lnTo>
                  <a:lnTo>
                    <a:pt x="144" y="23"/>
                  </a:lnTo>
                  <a:lnTo>
                    <a:pt x="159" y="0"/>
                  </a:lnTo>
                  <a:lnTo>
                    <a:pt x="83" y="7"/>
                  </a:lnTo>
                  <a:lnTo>
                    <a:pt x="0" y="15"/>
                  </a:lnTo>
                  <a:lnTo>
                    <a:pt x="45" y="182"/>
                  </a:lnTo>
                  <a:lnTo>
                    <a:pt x="68" y="227"/>
                  </a:lnTo>
                  <a:lnTo>
                    <a:pt x="53" y="265"/>
                  </a:lnTo>
                  <a:lnTo>
                    <a:pt x="76" y="326"/>
                  </a:lnTo>
                  <a:lnTo>
                    <a:pt x="83" y="349"/>
                  </a:lnTo>
                  <a:lnTo>
                    <a:pt x="265" y="333"/>
                  </a:lnTo>
                  <a:lnTo>
                    <a:pt x="273" y="356"/>
                  </a:lnTo>
                  <a:lnTo>
                    <a:pt x="280" y="349"/>
                  </a:lnTo>
                  <a:lnTo>
                    <a:pt x="273" y="318"/>
                  </a:lnTo>
                  <a:lnTo>
                    <a:pt x="310" y="318"/>
                  </a:lnTo>
                  <a:lnTo>
                    <a:pt x="310" y="295"/>
                  </a:lnTo>
                  <a:lnTo>
                    <a:pt x="303" y="295"/>
                  </a:lnTo>
                  <a:lnTo>
                    <a:pt x="310" y="295"/>
                  </a:lnTo>
                  <a:lnTo>
                    <a:pt x="303" y="288"/>
                  </a:lnTo>
                  <a:lnTo>
                    <a:pt x="318" y="250"/>
                  </a:lnTo>
                  <a:lnTo>
                    <a:pt x="318" y="220"/>
                  </a:lnTo>
                  <a:lnTo>
                    <a:pt x="333" y="220"/>
                  </a:lnTo>
                  <a:lnTo>
                    <a:pt x="318" y="197"/>
                  </a:lnTo>
                  <a:lnTo>
                    <a:pt x="318" y="205"/>
                  </a:lnTo>
                </a:path>
              </a:pathLst>
            </a:custGeom>
            <a:noFill/>
            <a:ln w="8">
              <a:solidFill>
                <a:srgbClr val="000000"/>
              </a:solidFill>
              <a:prstDash val="solid"/>
              <a:round/>
              <a:headEnd/>
              <a:tailEnd/>
            </a:ln>
          </p:spPr>
          <p:txBody>
            <a:bodyPr/>
            <a:lstStyle/>
            <a:p>
              <a:endParaRPr lang="en-US"/>
            </a:p>
          </p:txBody>
        </p:sp>
        <p:sp>
          <p:nvSpPr>
            <p:cNvPr id="151" name="Freeform 162"/>
            <p:cNvSpPr>
              <a:spLocks/>
            </p:cNvSpPr>
            <p:nvPr/>
          </p:nvSpPr>
          <p:spPr bwMode="auto">
            <a:xfrm>
              <a:off x="2150" y="3062"/>
              <a:ext cx="75" cy="121"/>
            </a:xfrm>
            <a:custGeom>
              <a:avLst/>
              <a:gdLst>
                <a:gd name="T0" fmla="*/ 75 w 75"/>
                <a:gd name="T1" fmla="*/ 61 h 121"/>
                <a:gd name="T2" fmla="*/ 68 w 75"/>
                <a:gd name="T3" fmla="*/ 76 h 121"/>
                <a:gd name="T4" fmla="*/ 53 w 75"/>
                <a:gd name="T5" fmla="*/ 83 h 121"/>
                <a:gd name="T6" fmla="*/ 45 w 75"/>
                <a:gd name="T7" fmla="*/ 83 h 121"/>
                <a:gd name="T8" fmla="*/ 30 w 75"/>
                <a:gd name="T9" fmla="*/ 99 h 121"/>
                <a:gd name="T10" fmla="*/ 30 w 75"/>
                <a:gd name="T11" fmla="*/ 114 h 121"/>
                <a:gd name="T12" fmla="*/ 22 w 75"/>
                <a:gd name="T13" fmla="*/ 121 h 121"/>
                <a:gd name="T14" fmla="*/ 22 w 75"/>
                <a:gd name="T15" fmla="*/ 114 h 121"/>
                <a:gd name="T16" fmla="*/ 7 w 75"/>
                <a:gd name="T17" fmla="*/ 106 h 121"/>
                <a:gd name="T18" fmla="*/ 7 w 75"/>
                <a:gd name="T19" fmla="*/ 53 h 121"/>
                <a:gd name="T20" fmla="*/ 0 w 75"/>
                <a:gd name="T21" fmla="*/ 46 h 121"/>
                <a:gd name="T22" fmla="*/ 0 w 75"/>
                <a:gd name="T23" fmla="*/ 38 h 121"/>
                <a:gd name="T24" fmla="*/ 7 w 75"/>
                <a:gd name="T25" fmla="*/ 38 h 121"/>
                <a:gd name="T26" fmla="*/ 15 w 75"/>
                <a:gd name="T27" fmla="*/ 23 h 121"/>
                <a:gd name="T28" fmla="*/ 7 w 75"/>
                <a:gd name="T29" fmla="*/ 8 h 121"/>
                <a:gd name="T30" fmla="*/ 7 w 75"/>
                <a:gd name="T31" fmla="*/ 0 h 121"/>
                <a:gd name="T32" fmla="*/ 15 w 75"/>
                <a:gd name="T33" fmla="*/ 0 h 121"/>
                <a:gd name="T34" fmla="*/ 30 w 75"/>
                <a:gd name="T35" fmla="*/ 8 h 121"/>
                <a:gd name="T36" fmla="*/ 38 w 75"/>
                <a:gd name="T37" fmla="*/ 15 h 121"/>
                <a:gd name="T38" fmla="*/ 45 w 75"/>
                <a:gd name="T39" fmla="*/ 23 h 121"/>
                <a:gd name="T40" fmla="*/ 60 w 75"/>
                <a:gd name="T41" fmla="*/ 30 h 121"/>
                <a:gd name="T42" fmla="*/ 60 w 75"/>
                <a:gd name="T43" fmla="*/ 46 h 121"/>
                <a:gd name="T44" fmla="*/ 68 w 75"/>
                <a:gd name="T45" fmla="*/ 53 h 121"/>
                <a:gd name="T46" fmla="*/ 75 w 75"/>
                <a:gd name="T47" fmla="*/ 61 h 1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5"/>
                <a:gd name="T73" fmla="*/ 0 h 121"/>
                <a:gd name="T74" fmla="*/ 75 w 75"/>
                <a:gd name="T75" fmla="*/ 121 h 12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5" h="121">
                  <a:moveTo>
                    <a:pt x="75" y="61"/>
                  </a:moveTo>
                  <a:lnTo>
                    <a:pt x="68" y="76"/>
                  </a:lnTo>
                  <a:lnTo>
                    <a:pt x="53" y="83"/>
                  </a:lnTo>
                  <a:lnTo>
                    <a:pt x="45" y="83"/>
                  </a:lnTo>
                  <a:lnTo>
                    <a:pt x="30" y="99"/>
                  </a:lnTo>
                  <a:lnTo>
                    <a:pt x="30" y="114"/>
                  </a:lnTo>
                  <a:lnTo>
                    <a:pt x="22" y="121"/>
                  </a:lnTo>
                  <a:lnTo>
                    <a:pt x="22" y="114"/>
                  </a:lnTo>
                  <a:lnTo>
                    <a:pt x="7" y="106"/>
                  </a:lnTo>
                  <a:lnTo>
                    <a:pt x="7" y="53"/>
                  </a:lnTo>
                  <a:lnTo>
                    <a:pt x="0" y="46"/>
                  </a:lnTo>
                  <a:lnTo>
                    <a:pt x="0" y="38"/>
                  </a:lnTo>
                  <a:lnTo>
                    <a:pt x="7" y="38"/>
                  </a:lnTo>
                  <a:lnTo>
                    <a:pt x="15" y="23"/>
                  </a:lnTo>
                  <a:lnTo>
                    <a:pt x="7" y="8"/>
                  </a:lnTo>
                  <a:lnTo>
                    <a:pt x="7" y="0"/>
                  </a:lnTo>
                  <a:lnTo>
                    <a:pt x="15" y="0"/>
                  </a:lnTo>
                  <a:lnTo>
                    <a:pt x="30" y="8"/>
                  </a:lnTo>
                  <a:lnTo>
                    <a:pt x="38" y="15"/>
                  </a:lnTo>
                  <a:lnTo>
                    <a:pt x="45" y="23"/>
                  </a:lnTo>
                  <a:lnTo>
                    <a:pt x="60" y="30"/>
                  </a:lnTo>
                  <a:lnTo>
                    <a:pt x="60" y="46"/>
                  </a:lnTo>
                  <a:lnTo>
                    <a:pt x="68" y="53"/>
                  </a:lnTo>
                  <a:lnTo>
                    <a:pt x="75" y="61"/>
                  </a:lnTo>
                  <a:close/>
                </a:path>
              </a:pathLst>
            </a:custGeom>
            <a:solidFill>
              <a:srgbClr val="FF4500"/>
            </a:solidFill>
            <a:ln w="8">
              <a:solidFill>
                <a:srgbClr val="FF4500"/>
              </a:solidFill>
              <a:prstDash val="solid"/>
              <a:round/>
              <a:headEnd/>
              <a:tailEnd/>
            </a:ln>
          </p:spPr>
          <p:txBody>
            <a:bodyPr/>
            <a:lstStyle/>
            <a:p>
              <a:endParaRPr lang="en-US"/>
            </a:p>
          </p:txBody>
        </p:sp>
        <p:sp>
          <p:nvSpPr>
            <p:cNvPr id="152" name="Freeform 163"/>
            <p:cNvSpPr>
              <a:spLocks/>
            </p:cNvSpPr>
            <p:nvPr/>
          </p:nvSpPr>
          <p:spPr bwMode="auto">
            <a:xfrm>
              <a:off x="2150" y="3062"/>
              <a:ext cx="75" cy="121"/>
            </a:xfrm>
            <a:custGeom>
              <a:avLst/>
              <a:gdLst>
                <a:gd name="T0" fmla="*/ 75 w 75"/>
                <a:gd name="T1" fmla="*/ 61 h 121"/>
                <a:gd name="T2" fmla="*/ 68 w 75"/>
                <a:gd name="T3" fmla="*/ 76 h 121"/>
                <a:gd name="T4" fmla="*/ 53 w 75"/>
                <a:gd name="T5" fmla="*/ 83 h 121"/>
                <a:gd name="T6" fmla="*/ 45 w 75"/>
                <a:gd name="T7" fmla="*/ 83 h 121"/>
                <a:gd name="T8" fmla="*/ 30 w 75"/>
                <a:gd name="T9" fmla="*/ 99 h 121"/>
                <a:gd name="T10" fmla="*/ 30 w 75"/>
                <a:gd name="T11" fmla="*/ 114 h 121"/>
                <a:gd name="T12" fmla="*/ 22 w 75"/>
                <a:gd name="T13" fmla="*/ 121 h 121"/>
                <a:gd name="T14" fmla="*/ 22 w 75"/>
                <a:gd name="T15" fmla="*/ 114 h 121"/>
                <a:gd name="T16" fmla="*/ 7 w 75"/>
                <a:gd name="T17" fmla="*/ 106 h 121"/>
                <a:gd name="T18" fmla="*/ 7 w 75"/>
                <a:gd name="T19" fmla="*/ 53 h 121"/>
                <a:gd name="T20" fmla="*/ 0 w 75"/>
                <a:gd name="T21" fmla="*/ 46 h 121"/>
                <a:gd name="T22" fmla="*/ 0 w 75"/>
                <a:gd name="T23" fmla="*/ 38 h 121"/>
                <a:gd name="T24" fmla="*/ 7 w 75"/>
                <a:gd name="T25" fmla="*/ 38 h 121"/>
                <a:gd name="T26" fmla="*/ 15 w 75"/>
                <a:gd name="T27" fmla="*/ 23 h 121"/>
                <a:gd name="T28" fmla="*/ 7 w 75"/>
                <a:gd name="T29" fmla="*/ 8 h 121"/>
                <a:gd name="T30" fmla="*/ 7 w 75"/>
                <a:gd name="T31" fmla="*/ 0 h 121"/>
                <a:gd name="T32" fmla="*/ 15 w 75"/>
                <a:gd name="T33" fmla="*/ 0 h 121"/>
                <a:gd name="T34" fmla="*/ 30 w 75"/>
                <a:gd name="T35" fmla="*/ 8 h 121"/>
                <a:gd name="T36" fmla="*/ 38 w 75"/>
                <a:gd name="T37" fmla="*/ 15 h 121"/>
                <a:gd name="T38" fmla="*/ 45 w 75"/>
                <a:gd name="T39" fmla="*/ 23 h 121"/>
                <a:gd name="T40" fmla="*/ 60 w 75"/>
                <a:gd name="T41" fmla="*/ 30 h 121"/>
                <a:gd name="T42" fmla="*/ 60 w 75"/>
                <a:gd name="T43" fmla="*/ 46 h 121"/>
                <a:gd name="T44" fmla="*/ 68 w 75"/>
                <a:gd name="T45" fmla="*/ 53 h 121"/>
                <a:gd name="T46" fmla="*/ 75 w 75"/>
                <a:gd name="T47" fmla="*/ 61 h 121"/>
                <a:gd name="T48" fmla="*/ 75 w 75"/>
                <a:gd name="T49" fmla="*/ 68 h 12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5"/>
                <a:gd name="T76" fmla="*/ 0 h 121"/>
                <a:gd name="T77" fmla="*/ 75 w 75"/>
                <a:gd name="T78" fmla="*/ 121 h 12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5" h="121">
                  <a:moveTo>
                    <a:pt x="75" y="61"/>
                  </a:moveTo>
                  <a:lnTo>
                    <a:pt x="68" y="76"/>
                  </a:lnTo>
                  <a:lnTo>
                    <a:pt x="53" y="83"/>
                  </a:lnTo>
                  <a:lnTo>
                    <a:pt x="45" y="83"/>
                  </a:lnTo>
                  <a:lnTo>
                    <a:pt x="30" y="99"/>
                  </a:lnTo>
                  <a:lnTo>
                    <a:pt x="30" y="114"/>
                  </a:lnTo>
                  <a:lnTo>
                    <a:pt x="22" y="121"/>
                  </a:lnTo>
                  <a:lnTo>
                    <a:pt x="22" y="114"/>
                  </a:lnTo>
                  <a:lnTo>
                    <a:pt x="7" y="106"/>
                  </a:lnTo>
                  <a:lnTo>
                    <a:pt x="7" y="53"/>
                  </a:lnTo>
                  <a:lnTo>
                    <a:pt x="0" y="46"/>
                  </a:lnTo>
                  <a:lnTo>
                    <a:pt x="0" y="38"/>
                  </a:lnTo>
                  <a:lnTo>
                    <a:pt x="7" y="38"/>
                  </a:lnTo>
                  <a:lnTo>
                    <a:pt x="15" y="23"/>
                  </a:lnTo>
                  <a:lnTo>
                    <a:pt x="7" y="8"/>
                  </a:lnTo>
                  <a:lnTo>
                    <a:pt x="7" y="0"/>
                  </a:lnTo>
                  <a:lnTo>
                    <a:pt x="15" y="0"/>
                  </a:lnTo>
                  <a:lnTo>
                    <a:pt x="30" y="8"/>
                  </a:lnTo>
                  <a:lnTo>
                    <a:pt x="38" y="15"/>
                  </a:lnTo>
                  <a:lnTo>
                    <a:pt x="45" y="23"/>
                  </a:lnTo>
                  <a:lnTo>
                    <a:pt x="60" y="30"/>
                  </a:lnTo>
                  <a:lnTo>
                    <a:pt x="60" y="46"/>
                  </a:lnTo>
                  <a:lnTo>
                    <a:pt x="68" y="53"/>
                  </a:lnTo>
                  <a:lnTo>
                    <a:pt x="75" y="61"/>
                  </a:lnTo>
                  <a:lnTo>
                    <a:pt x="75" y="68"/>
                  </a:lnTo>
                </a:path>
              </a:pathLst>
            </a:custGeom>
            <a:noFill/>
            <a:ln w="8">
              <a:solidFill>
                <a:srgbClr val="000000"/>
              </a:solidFill>
              <a:prstDash val="solid"/>
              <a:round/>
              <a:headEnd/>
              <a:tailEnd/>
            </a:ln>
          </p:spPr>
          <p:txBody>
            <a:bodyPr/>
            <a:lstStyle/>
            <a:p>
              <a:endParaRPr lang="en-US"/>
            </a:p>
          </p:txBody>
        </p:sp>
        <p:sp>
          <p:nvSpPr>
            <p:cNvPr id="153" name="Freeform 164"/>
            <p:cNvSpPr>
              <a:spLocks/>
            </p:cNvSpPr>
            <p:nvPr/>
          </p:nvSpPr>
          <p:spPr bwMode="auto">
            <a:xfrm>
              <a:off x="2112" y="2994"/>
              <a:ext cx="38" cy="38"/>
            </a:xfrm>
            <a:custGeom>
              <a:avLst/>
              <a:gdLst>
                <a:gd name="T0" fmla="*/ 38 w 38"/>
                <a:gd name="T1" fmla="*/ 23 h 38"/>
                <a:gd name="T2" fmla="*/ 30 w 38"/>
                <a:gd name="T3" fmla="*/ 15 h 38"/>
                <a:gd name="T4" fmla="*/ 23 w 38"/>
                <a:gd name="T5" fmla="*/ 7 h 38"/>
                <a:gd name="T6" fmla="*/ 15 w 38"/>
                <a:gd name="T7" fmla="*/ 7 h 38"/>
                <a:gd name="T8" fmla="*/ 7 w 38"/>
                <a:gd name="T9" fmla="*/ 0 h 38"/>
                <a:gd name="T10" fmla="*/ 0 w 38"/>
                <a:gd name="T11" fmla="*/ 0 h 38"/>
                <a:gd name="T12" fmla="*/ 0 w 38"/>
                <a:gd name="T13" fmla="*/ 23 h 38"/>
                <a:gd name="T14" fmla="*/ 15 w 38"/>
                <a:gd name="T15" fmla="*/ 23 h 38"/>
                <a:gd name="T16" fmla="*/ 15 w 38"/>
                <a:gd name="T17" fmla="*/ 38 h 38"/>
                <a:gd name="T18" fmla="*/ 30 w 38"/>
                <a:gd name="T19" fmla="*/ 38 h 38"/>
                <a:gd name="T20" fmla="*/ 38 w 38"/>
                <a:gd name="T21" fmla="*/ 30 h 38"/>
                <a:gd name="T22" fmla="*/ 38 w 38"/>
                <a:gd name="T23" fmla="*/ 23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38"/>
                <a:gd name="T38" fmla="*/ 38 w 38"/>
                <a:gd name="T39" fmla="*/ 38 h 3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38">
                  <a:moveTo>
                    <a:pt x="38" y="23"/>
                  </a:moveTo>
                  <a:lnTo>
                    <a:pt x="30" y="15"/>
                  </a:lnTo>
                  <a:lnTo>
                    <a:pt x="23" y="7"/>
                  </a:lnTo>
                  <a:lnTo>
                    <a:pt x="15" y="7"/>
                  </a:lnTo>
                  <a:lnTo>
                    <a:pt x="7" y="0"/>
                  </a:lnTo>
                  <a:lnTo>
                    <a:pt x="0" y="0"/>
                  </a:lnTo>
                  <a:lnTo>
                    <a:pt x="0" y="23"/>
                  </a:lnTo>
                  <a:lnTo>
                    <a:pt x="15" y="23"/>
                  </a:lnTo>
                  <a:lnTo>
                    <a:pt x="15" y="38"/>
                  </a:lnTo>
                  <a:lnTo>
                    <a:pt x="30" y="38"/>
                  </a:lnTo>
                  <a:lnTo>
                    <a:pt x="38" y="30"/>
                  </a:lnTo>
                  <a:lnTo>
                    <a:pt x="38" y="23"/>
                  </a:lnTo>
                  <a:close/>
                </a:path>
              </a:pathLst>
            </a:custGeom>
            <a:solidFill>
              <a:srgbClr val="FF4500"/>
            </a:solidFill>
            <a:ln w="8">
              <a:solidFill>
                <a:srgbClr val="FF4500"/>
              </a:solidFill>
              <a:prstDash val="solid"/>
              <a:round/>
              <a:headEnd/>
              <a:tailEnd/>
            </a:ln>
          </p:spPr>
          <p:txBody>
            <a:bodyPr/>
            <a:lstStyle/>
            <a:p>
              <a:endParaRPr lang="en-US"/>
            </a:p>
          </p:txBody>
        </p:sp>
        <p:sp>
          <p:nvSpPr>
            <p:cNvPr id="154" name="Freeform 165"/>
            <p:cNvSpPr>
              <a:spLocks/>
            </p:cNvSpPr>
            <p:nvPr/>
          </p:nvSpPr>
          <p:spPr bwMode="auto">
            <a:xfrm>
              <a:off x="2112" y="2994"/>
              <a:ext cx="38" cy="38"/>
            </a:xfrm>
            <a:custGeom>
              <a:avLst/>
              <a:gdLst>
                <a:gd name="T0" fmla="*/ 38 w 38"/>
                <a:gd name="T1" fmla="*/ 23 h 38"/>
                <a:gd name="T2" fmla="*/ 30 w 38"/>
                <a:gd name="T3" fmla="*/ 15 h 38"/>
                <a:gd name="T4" fmla="*/ 23 w 38"/>
                <a:gd name="T5" fmla="*/ 7 h 38"/>
                <a:gd name="T6" fmla="*/ 15 w 38"/>
                <a:gd name="T7" fmla="*/ 7 h 38"/>
                <a:gd name="T8" fmla="*/ 7 w 38"/>
                <a:gd name="T9" fmla="*/ 0 h 38"/>
                <a:gd name="T10" fmla="*/ 0 w 38"/>
                <a:gd name="T11" fmla="*/ 0 h 38"/>
                <a:gd name="T12" fmla="*/ 0 w 38"/>
                <a:gd name="T13" fmla="*/ 23 h 38"/>
                <a:gd name="T14" fmla="*/ 15 w 38"/>
                <a:gd name="T15" fmla="*/ 23 h 38"/>
                <a:gd name="T16" fmla="*/ 15 w 38"/>
                <a:gd name="T17" fmla="*/ 38 h 38"/>
                <a:gd name="T18" fmla="*/ 30 w 38"/>
                <a:gd name="T19" fmla="*/ 38 h 38"/>
                <a:gd name="T20" fmla="*/ 38 w 38"/>
                <a:gd name="T21" fmla="*/ 30 h 38"/>
                <a:gd name="T22" fmla="*/ 38 w 38"/>
                <a:gd name="T23" fmla="*/ 23 h 38"/>
                <a:gd name="T24" fmla="*/ 38 w 38"/>
                <a:gd name="T25" fmla="*/ 30 h 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38"/>
                <a:gd name="T41" fmla="*/ 38 w 38"/>
                <a:gd name="T42" fmla="*/ 38 h 3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38">
                  <a:moveTo>
                    <a:pt x="38" y="23"/>
                  </a:moveTo>
                  <a:lnTo>
                    <a:pt x="30" y="15"/>
                  </a:lnTo>
                  <a:lnTo>
                    <a:pt x="23" y="7"/>
                  </a:lnTo>
                  <a:lnTo>
                    <a:pt x="15" y="7"/>
                  </a:lnTo>
                  <a:lnTo>
                    <a:pt x="7" y="0"/>
                  </a:lnTo>
                  <a:lnTo>
                    <a:pt x="0" y="0"/>
                  </a:lnTo>
                  <a:lnTo>
                    <a:pt x="0" y="23"/>
                  </a:lnTo>
                  <a:lnTo>
                    <a:pt x="15" y="23"/>
                  </a:lnTo>
                  <a:lnTo>
                    <a:pt x="15" y="38"/>
                  </a:lnTo>
                  <a:lnTo>
                    <a:pt x="30" y="38"/>
                  </a:lnTo>
                  <a:lnTo>
                    <a:pt x="38" y="30"/>
                  </a:lnTo>
                  <a:lnTo>
                    <a:pt x="38" y="23"/>
                  </a:lnTo>
                  <a:lnTo>
                    <a:pt x="38" y="30"/>
                  </a:lnTo>
                </a:path>
              </a:pathLst>
            </a:custGeom>
            <a:noFill/>
            <a:ln w="8">
              <a:solidFill>
                <a:srgbClr val="000000"/>
              </a:solidFill>
              <a:prstDash val="solid"/>
              <a:round/>
              <a:headEnd/>
              <a:tailEnd/>
            </a:ln>
          </p:spPr>
          <p:txBody>
            <a:bodyPr/>
            <a:lstStyle/>
            <a:p>
              <a:endParaRPr lang="en-US"/>
            </a:p>
          </p:txBody>
        </p:sp>
        <p:sp>
          <p:nvSpPr>
            <p:cNvPr id="155" name="Freeform 166"/>
            <p:cNvSpPr>
              <a:spLocks/>
            </p:cNvSpPr>
            <p:nvPr/>
          </p:nvSpPr>
          <p:spPr bwMode="auto">
            <a:xfrm>
              <a:off x="2013" y="2933"/>
              <a:ext cx="38" cy="38"/>
            </a:xfrm>
            <a:custGeom>
              <a:avLst/>
              <a:gdLst>
                <a:gd name="T0" fmla="*/ 38 w 38"/>
                <a:gd name="T1" fmla="*/ 38 h 38"/>
                <a:gd name="T2" fmla="*/ 31 w 38"/>
                <a:gd name="T3" fmla="*/ 31 h 38"/>
                <a:gd name="T4" fmla="*/ 31 w 38"/>
                <a:gd name="T5" fmla="*/ 15 h 38"/>
                <a:gd name="T6" fmla="*/ 23 w 38"/>
                <a:gd name="T7" fmla="*/ 0 h 38"/>
                <a:gd name="T8" fmla="*/ 16 w 38"/>
                <a:gd name="T9" fmla="*/ 0 h 38"/>
                <a:gd name="T10" fmla="*/ 8 w 38"/>
                <a:gd name="T11" fmla="*/ 15 h 38"/>
                <a:gd name="T12" fmla="*/ 0 w 38"/>
                <a:gd name="T13" fmla="*/ 15 h 38"/>
                <a:gd name="T14" fmla="*/ 0 w 38"/>
                <a:gd name="T15" fmla="*/ 23 h 38"/>
                <a:gd name="T16" fmla="*/ 8 w 38"/>
                <a:gd name="T17" fmla="*/ 38 h 38"/>
                <a:gd name="T18" fmla="*/ 38 w 38"/>
                <a:gd name="T19" fmla="*/ 38 h 3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8"/>
                <a:gd name="T31" fmla="*/ 0 h 38"/>
                <a:gd name="T32" fmla="*/ 38 w 38"/>
                <a:gd name="T33" fmla="*/ 38 h 3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8" h="38">
                  <a:moveTo>
                    <a:pt x="38" y="38"/>
                  </a:moveTo>
                  <a:lnTo>
                    <a:pt x="31" y="31"/>
                  </a:lnTo>
                  <a:lnTo>
                    <a:pt x="31" y="15"/>
                  </a:lnTo>
                  <a:lnTo>
                    <a:pt x="23" y="0"/>
                  </a:lnTo>
                  <a:lnTo>
                    <a:pt x="16" y="0"/>
                  </a:lnTo>
                  <a:lnTo>
                    <a:pt x="8" y="15"/>
                  </a:lnTo>
                  <a:lnTo>
                    <a:pt x="0" y="15"/>
                  </a:lnTo>
                  <a:lnTo>
                    <a:pt x="0" y="23"/>
                  </a:lnTo>
                  <a:lnTo>
                    <a:pt x="8" y="38"/>
                  </a:lnTo>
                  <a:lnTo>
                    <a:pt x="38" y="38"/>
                  </a:lnTo>
                  <a:close/>
                </a:path>
              </a:pathLst>
            </a:custGeom>
            <a:solidFill>
              <a:srgbClr val="FF4500"/>
            </a:solidFill>
            <a:ln w="8">
              <a:solidFill>
                <a:srgbClr val="FF4500"/>
              </a:solidFill>
              <a:prstDash val="solid"/>
              <a:round/>
              <a:headEnd/>
              <a:tailEnd/>
            </a:ln>
          </p:spPr>
          <p:txBody>
            <a:bodyPr/>
            <a:lstStyle/>
            <a:p>
              <a:endParaRPr lang="en-US"/>
            </a:p>
          </p:txBody>
        </p:sp>
        <p:sp>
          <p:nvSpPr>
            <p:cNvPr id="156" name="Freeform 167"/>
            <p:cNvSpPr>
              <a:spLocks/>
            </p:cNvSpPr>
            <p:nvPr/>
          </p:nvSpPr>
          <p:spPr bwMode="auto">
            <a:xfrm>
              <a:off x="2013" y="2933"/>
              <a:ext cx="38" cy="46"/>
            </a:xfrm>
            <a:custGeom>
              <a:avLst/>
              <a:gdLst>
                <a:gd name="T0" fmla="*/ 38 w 38"/>
                <a:gd name="T1" fmla="*/ 38 h 46"/>
                <a:gd name="T2" fmla="*/ 31 w 38"/>
                <a:gd name="T3" fmla="*/ 31 h 46"/>
                <a:gd name="T4" fmla="*/ 31 w 38"/>
                <a:gd name="T5" fmla="*/ 15 h 46"/>
                <a:gd name="T6" fmla="*/ 23 w 38"/>
                <a:gd name="T7" fmla="*/ 0 h 46"/>
                <a:gd name="T8" fmla="*/ 16 w 38"/>
                <a:gd name="T9" fmla="*/ 0 h 46"/>
                <a:gd name="T10" fmla="*/ 8 w 38"/>
                <a:gd name="T11" fmla="*/ 15 h 46"/>
                <a:gd name="T12" fmla="*/ 0 w 38"/>
                <a:gd name="T13" fmla="*/ 15 h 46"/>
                <a:gd name="T14" fmla="*/ 0 w 38"/>
                <a:gd name="T15" fmla="*/ 23 h 46"/>
                <a:gd name="T16" fmla="*/ 8 w 38"/>
                <a:gd name="T17" fmla="*/ 38 h 46"/>
                <a:gd name="T18" fmla="*/ 38 w 38"/>
                <a:gd name="T19" fmla="*/ 38 h 46"/>
                <a:gd name="T20" fmla="*/ 38 w 38"/>
                <a:gd name="T21" fmla="*/ 46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
                <a:gd name="T34" fmla="*/ 0 h 46"/>
                <a:gd name="T35" fmla="*/ 38 w 38"/>
                <a:gd name="T36" fmla="*/ 46 h 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 h="46">
                  <a:moveTo>
                    <a:pt x="38" y="38"/>
                  </a:moveTo>
                  <a:lnTo>
                    <a:pt x="31" y="31"/>
                  </a:lnTo>
                  <a:lnTo>
                    <a:pt x="31" y="15"/>
                  </a:lnTo>
                  <a:lnTo>
                    <a:pt x="23" y="0"/>
                  </a:lnTo>
                  <a:lnTo>
                    <a:pt x="16" y="0"/>
                  </a:lnTo>
                  <a:lnTo>
                    <a:pt x="8" y="15"/>
                  </a:lnTo>
                  <a:lnTo>
                    <a:pt x="0" y="15"/>
                  </a:lnTo>
                  <a:lnTo>
                    <a:pt x="0" y="23"/>
                  </a:lnTo>
                  <a:lnTo>
                    <a:pt x="8" y="38"/>
                  </a:lnTo>
                  <a:lnTo>
                    <a:pt x="38" y="38"/>
                  </a:lnTo>
                  <a:lnTo>
                    <a:pt x="38" y="46"/>
                  </a:lnTo>
                </a:path>
              </a:pathLst>
            </a:custGeom>
            <a:noFill/>
            <a:ln w="8">
              <a:solidFill>
                <a:srgbClr val="000000"/>
              </a:solidFill>
              <a:prstDash val="solid"/>
              <a:round/>
              <a:headEnd/>
              <a:tailEnd/>
            </a:ln>
          </p:spPr>
          <p:txBody>
            <a:bodyPr/>
            <a:lstStyle/>
            <a:p>
              <a:endParaRPr lang="en-US"/>
            </a:p>
          </p:txBody>
        </p:sp>
        <p:sp>
          <p:nvSpPr>
            <p:cNvPr id="157" name="Freeform 168"/>
            <p:cNvSpPr>
              <a:spLocks/>
            </p:cNvSpPr>
            <p:nvPr/>
          </p:nvSpPr>
          <p:spPr bwMode="auto">
            <a:xfrm>
              <a:off x="2074" y="2979"/>
              <a:ext cx="38" cy="15"/>
            </a:xfrm>
            <a:custGeom>
              <a:avLst/>
              <a:gdLst>
                <a:gd name="T0" fmla="*/ 38 w 38"/>
                <a:gd name="T1" fmla="*/ 7 h 15"/>
                <a:gd name="T2" fmla="*/ 30 w 38"/>
                <a:gd name="T3" fmla="*/ 7 h 15"/>
                <a:gd name="T4" fmla="*/ 23 w 38"/>
                <a:gd name="T5" fmla="*/ 15 h 15"/>
                <a:gd name="T6" fmla="*/ 15 w 38"/>
                <a:gd name="T7" fmla="*/ 7 h 15"/>
                <a:gd name="T8" fmla="*/ 0 w 38"/>
                <a:gd name="T9" fmla="*/ 7 h 15"/>
                <a:gd name="T10" fmla="*/ 0 w 38"/>
                <a:gd name="T11" fmla="*/ 0 h 15"/>
                <a:gd name="T12" fmla="*/ 30 w 38"/>
                <a:gd name="T13" fmla="*/ 0 h 15"/>
                <a:gd name="T14" fmla="*/ 38 w 38"/>
                <a:gd name="T15" fmla="*/ 7 h 15"/>
                <a:gd name="T16" fmla="*/ 0 60000 65536"/>
                <a:gd name="T17" fmla="*/ 0 60000 65536"/>
                <a:gd name="T18" fmla="*/ 0 60000 65536"/>
                <a:gd name="T19" fmla="*/ 0 60000 65536"/>
                <a:gd name="T20" fmla="*/ 0 60000 65536"/>
                <a:gd name="T21" fmla="*/ 0 60000 65536"/>
                <a:gd name="T22" fmla="*/ 0 60000 65536"/>
                <a:gd name="T23" fmla="*/ 0 60000 65536"/>
                <a:gd name="T24" fmla="*/ 0 w 38"/>
                <a:gd name="T25" fmla="*/ 0 h 15"/>
                <a:gd name="T26" fmla="*/ 38 w 38"/>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8" h="15">
                  <a:moveTo>
                    <a:pt x="38" y="7"/>
                  </a:moveTo>
                  <a:lnTo>
                    <a:pt x="30" y="7"/>
                  </a:lnTo>
                  <a:lnTo>
                    <a:pt x="23" y="15"/>
                  </a:lnTo>
                  <a:lnTo>
                    <a:pt x="15" y="7"/>
                  </a:lnTo>
                  <a:lnTo>
                    <a:pt x="0" y="7"/>
                  </a:lnTo>
                  <a:lnTo>
                    <a:pt x="0" y="0"/>
                  </a:lnTo>
                  <a:lnTo>
                    <a:pt x="30" y="0"/>
                  </a:lnTo>
                  <a:lnTo>
                    <a:pt x="38" y="7"/>
                  </a:lnTo>
                  <a:close/>
                </a:path>
              </a:pathLst>
            </a:custGeom>
            <a:solidFill>
              <a:srgbClr val="FF4500"/>
            </a:solidFill>
            <a:ln w="8">
              <a:solidFill>
                <a:srgbClr val="FF4500"/>
              </a:solidFill>
              <a:prstDash val="solid"/>
              <a:round/>
              <a:headEnd/>
              <a:tailEnd/>
            </a:ln>
          </p:spPr>
          <p:txBody>
            <a:bodyPr/>
            <a:lstStyle/>
            <a:p>
              <a:endParaRPr lang="en-US"/>
            </a:p>
          </p:txBody>
        </p:sp>
        <p:sp>
          <p:nvSpPr>
            <p:cNvPr id="158" name="Freeform 169"/>
            <p:cNvSpPr>
              <a:spLocks/>
            </p:cNvSpPr>
            <p:nvPr/>
          </p:nvSpPr>
          <p:spPr bwMode="auto">
            <a:xfrm>
              <a:off x="2074" y="2979"/>
              <a:ext cx="38" cy="15"/>
            </a:xfrm>
            <a:custGeom>
              <a:avLst/>
              <a:gdLst>
                <a:gd name="T0" fmla="*/ 38 w 38"/>
                <a:gd name="T1" fmla="*/ 7 h 15"/>
                <a:gd name="T2" fmla="*/ 30 w 38"/>
                <a:gd name="T3" fmla="*/ 7 h 15"/>
                <a:gd name="T4" fmla="*/ 23 w 38"/>
                <a:gd name="T5" fmla="*/ 15 h 15"/>
                <a:gd name="T6" fmla="*/ 15 w 38"/>
                <a:gd name="T7" fmla="*/ 7 h 15"/>
                <a:gd name="T8" fmla="*/ 0 w 38"/>
                <a:gd name="T9" fmla="*/ 7 h 15"/>
                <a:gd name="T10" fmla="*/ 0 w 38"/>
                <a:gd name="T11" fmla="*/ 0 h 15"/>
                <a:gd name="T12" fmla="*/ 30 w 38"/>
                <a:gd name="T13" fmla="*/ 0 h 15"/>
                <a:gd name="T14" fmla="*/ 38 w 38"/>
                <a:gd name="T15" fmla="*/ 7 h 15"/>
                <a:gd name="T16" fmla="*/ 38 w 38"/>
                <a:gd name="T17" fmla="*/ 15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
                <a:gd name="T28" fmla="*/ 0 h 15"/>
                <a:gd name="T29" fmla="*/ 38 w 38"/>
                <a:gd name="T30" fmla="*/ 15 h 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 h="15">
                  <a:moveTo>
                    <a:pt x="38" y="7"/>
                  </a:moveTo>
                  <a:lnTo>
                    <a:pt x="30" y="7"/>
                  </a:lnTo>
                  <a:lnTo>
                    <a:pt x="23" y="15"/>
                  </a:lnTo>
                  <a:lnTo>
                    <a:pt x="15" y="7"/>
                  </a:lnTo>
                  <a:lnTo>
                    <a:pt x="0" y="7"/>
                  </a:lnTo>
                  <a:lnTo>
                    <a:pt x="0" y="0"/>
                  </a:lnTo>
                  <a:lnTo>
                    <a:pt x="30" y="0"/>
                  </a:lnTo>
                  <a:lnTo>
                    <a:pt x="38" y="7"/>
                  </a:lnTo>
                  <a:lnTo>
                    <a:pt x="38" y="15"/>
                  </a:lnTo>
                </a:path>
              </a:pathLst>
            </a:custGeom>
            <a:noFill/>
            <a:ln w="8">
              <a:solidFill>
                <a:srgbClr val="000000"/>
              </a:solidFill>
              <a:prstDash val="solid"/>
              <a:round/>
              <a:headEnd/>
              <a:tailEnd/>
            </a:ln>
          </p:spPr>
          <p:txBody>
            <a:bodyPr/>
            <a:lstStyle/>
            <a:p>
              <a:endParaRPr lang="en-US"/>
            </a:p>
          </p:txBody>
        </p:sp>
        <p:sp>
          <p:nvSpPr>
            <p:cNvPr id="159" name="Freeform 170"/>
            <p:cNvSpPr>
              <a:spLocks/>
            </p:cNvSpPr>
            <p:nvPr/>
          </p:nvSpPr>
          <p:spPr bwMode="auto">
            <a:xfrm>
              <a:off x="1923" y="2888"/>
              <a:ext cx="30" cy="30"/>
            </a:xfrm>
            <a:custGeom>
              <a:avLst/>
              <a:gdLst>
                <a:gd name="T0" fmla="*/ 30 w 30"/>
                <a:gd name="T1" fmla="*/ 7 h 30"/>
                <a:gd name="T2" fmla="*/ 30 w 30"/>
                <a:gd name="T3" fmla="*/ 22 h 30"/>
                <a:gd name="T4" fmla="*/ 22 w 30"/>
                <a:gd name="T5" fmla="*/ 30 h 30"/>
                <a:gd name="T6" fmla="*/ 15 w 30"/>
                <a:gd name="T7" fmla="*/ 30 h 30"/>
                <a:gd name="T8" fmla="*/ 0 w 30"/>
                <a:gd name="T9" fmla="*/ 15 h 30"/>
                <a:gd name="T10" fmla="*/ 7 w 30"/>
                <a:gd name="T11" fmla="*/ 7 h 30"/>
                <a:gd name="T12" fmla="*/ 15 w 30"/>
                <a:gd name="T13" fmla="*/ 0 h 30"/>
                <a:gd name="T14" fmla="*/ 30 w 30"/>
                <a:gd name="T15" fmla="*/ 0 h 30"/>
                <a:gd name="T16" fmla="*/ 30 w 30"/>
                <a:gd name="T17" fmla="*/ 7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30"/>
                <a:gd name="T29" fmla="*/ 30 w 30"/>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30">
                  <a:moveTo>
                    <a:pt x="30" y="7"/>
                  </a:moveTo>
                  <a:lnTo>
                    <a:pt x="30" y="22"/>
                  </a:lnTo>
                  <a:lnTo>
                    <a:pt x="22" y="30"/>
                  </a:lnTo>
                  <a:lnTo>
                    <a:pt x="15" y="30"/>
                  </a:lnTo>
                  <a:lnTo>
                    <a:pt x="0" y="15"/>
                  </a:lnTo>
                  <a:lnTo>
                    <a:pt x="7" y="7"/>
                  </a:lnTo>
                  <a:lnTo>
                    <a:pt x="15" y="0"/>
                  </a:lnTo>
                  <a:lnTo>
                    <a:pt x="30" y="0"/>
                  </a:lnTo>
                  <a:lnTo>
                    <a:pt x="30" y="7"/>
                  </a:lnTo>
                  <a:close/>
                </a:path>
              </a:pathLst>
            </a:custGeom>
            <a:solidFill>
              <a:srgbClr val="FF4500"/>
            </a:solidFill>
            <a:ln w="8">
              <a:solidFill>
                <a:srgbClr val="FF4500"/>
              </a:solidFill>
              <a:prstDash val="solid"/>
              <a:round/>
              <a:headEnd/>
              <a:tailEnd/>
            </a:ln>
          </p:spPr>
          <p:txBody>
            <a:bodyPr/>
            <a:lstStyle/>
            <a:p>
              <a:endParaRPr lang="en-US"/>
            </a:p>
          </p:txBody>
        </p:sp>
        <p:sp>
          <p:nvSpPr>
            <p:cNvPr id="160" name="Freeform 171"/>
            <p:cNvSpPr>
              <a:spLocks/>
            </p:cNvSpPr>
            <p:nvPr/>
          </p:nvSpPr>
          <p:spPr bwMode="auto">
            <a:xfrm>
              <a:off x="1923" y="2888"/>
              <a:ext cx="30" cy="30"/>
            </a:xfrm>
            <a:custGeom>
              <a:avLst/>
              <a:gdLst>
                <a:gd name="T0" fmla="*/ 30 w 30"/>
                <a:gd name="T1" fmla="*/ 7 h 30"/>
                <a:gd name="T2" fmla="*/ 30 w 30"/>
                <a:gd name="T3" fmla="*/ 22 h 30"/>
                <a:gd name="T4" fmla="*/ 22 w 30"/>
                <a:gd name="T5" fmla="*/ 30 h 30"/>
                <a:gd name="T6" fmla="*/ 15 w 30"/>
                <a:gd name="T7" fmla="*/ 30 h 30"/>
                <a:gd name="T8" fmla="*/ 0 w 30"/>
                <a:gd name="T9" fmla="*/ 15 h 30"/>
                <a:gd name="T10" fmla="*/ 7 w 30"/>
                <a:gd name="T11" fmla="*/ 7 h 30"/>
                <a:gd name="T12" fmla="*/ 15 w 30"/>
                <a:gd name="T13" fmla="*/ 0 h 30"/>
                <a:gd name="T14" fmla="*/ 30 w 30"/>
                <a:gd name="T15" fmla="*/ 0 h 30"/>
                <a:gd name="T16" fmla="*/ 30 w 30"/>
                <a:gd name="T17" fmla="*/ 7 h 30"/>
                <a:gd name="T18" fmla="*/ 30 w 30"/>
                <a:gd name="T19" fmla="*/ 15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30"/>
                <a:gd name="T32" fmla="*/ 30 w 30"/>
                <a:gd name="T33" fmla="*/ 30 h 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30">
                  <a:moveTo>
                    <a:pt x="30" y="7"/>
                  </a:moveTo>
                  <a:lnTo>
                    <a:pt x="30" y="22"/>
                  </a:lnTo>
                  <a:lnTo>
                    <a:pt x="22" y="30"/>
                  </a:lnTo>
                  <a:lnTo>
                    <a:pt x="15" y="30"/>
                  </a:lnTo>
                  <a:lnTo>
                    <a:pt x="0" y="15"/>
                  </a:lnTo>
                  <a:lnTo>
                    <a:pt x="7" y="7"/>
                  </a:lnTo>
                  <a:lnTo>
                    <a:pt x="15" y="0"/>
                  </a:lnTo>
                  <a:lnTo>
                    <a:pt x="30" y="0"/>
                  </a:lnTo>
                  <a:lnTo>
                    <a:pt x="30" y="7"/>
                  </a:lnTo>
                  <a:lnTo>
                    <a:pt x="30" y="15"/>
                  </a:lnTo>
                </a:path>
              </a:pathLst>
            </a:custGeom>
            <a:noFill/>
            <a:ln w="8">
              <a:solidFill>
                <a:srgbClr val="000000"/>
              </a:solidFill>
              <a:prstDash val="solid"/>
              <a:round/>
              <a:headEnd/>
              <a:tailEnd/>
            </a:ln>
          </p:spPr>
          <p:txBody>
            <a:bodyPr/>
            <a:lstStyle/>
            <a:p>
              <a:endParaRPr lang="en-US"/>
            </a:p>
          </p:txBody>
        </p:sp>
        <p:sp>
          <p:nvSpPr>
            <p:cNvPr id="161" name="Freeform 172"/>
            <p:cNvSpPr>
              <a:spLocks/>
            </p:cNvSpPr>
            <p:nvPr/>
          </p:nvSpPr>
          <p:spPr bwMode="auto">
            <a:xfrm>
              <a:off x="1900" y="2903"/>
              <a:ext cx="8" cy="23"/>
            </a:xfrm>
            <a:custGeom>
              <a:avLst/>
              <a:gdLst>
                <a:gd name="T0" fmla="*/ 8 w 8"/>
                <a:gd name="T1" fmla="*/ 7 h 23"/>
                <a:gd name="T2" fmla="*/ 8 w 8"/>
                <a:gd name="T3" fmla="*/ 0 h 23"/>
                <a:gd name="T4" fmla="*/ 8 w 8"/>
                <a:gd name="T5" fmla="*/ 7 h 23"/>
                <a:gd name="T6" fmla="*/ 0 w 8"/>
                <a:gd name="T7" fmla="*/ 15 h 23"/>
                <a:gd name="T8" fmla="*/ 0 w 8"/>
                <a:gd name="T9" fmla="*/ 23 h 23"/>
                <a:gd name="T10" fmla="*/ 0 w 8"/>
                <a:gd name="T11" fmla="*/ 15 h 23"/>
                <a:gd name="T12" fmla="*/ 8 w 8"/>
                <a:gd name="T13" fmla="*/ 15 h 23"/>
                <a:gd name="T14" fmla="*/ 8 w 8"/>
                <a:gd name="T15" fmla="*/ 7 h 23"/>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23"/>
                <a:gd name="T26" fmla="*/ 8 w 8"/>
                <a:gd name="T27" fmla="*/ 23 h 2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23">
                  <a:moveTo>
                    <a:pt x="8" y="7"/>
                  </a:moveTo>
                  <a:lnTo>
                    <a:pt x="8" y="0"/>
                  </a:lnTo>
                  <a:lnTo>
                    <a:pt x="8" y="7"/>
                  </a:lnTo>
                  <a:lnTo>
                    <a:pt x="0" y="15"/>
                  </a:lnTo>
                  <a:lnTo>
                    <a:pt x="0" y="23"/>
                  </a:lnTo>
                  <a:lnTo>
                    <a:pt x="0" y="15"/>
                  </a:lnTo>
                  <a:lnTo>
                    <a:pt x="8" y="15"/>
                  </a:lnTo>
                  <a:lnTo>
                    <a:pt x="8" y="7"/>
                  </a:lnTo>
                  <a:close/>
                </a:path>
              </a:pathLst>
            </a:custGeom>
            <a:solidFill>
              <a:srgbClr val="FF4500"/>
            </a:solidFill>
            <a:ln w="8">
              <a:solidFill>
                <a:srgbClr val="FF4500"/>
              </a:solidFill>
              <a:prstDash val="solid"/>
              <a:round/>
              <a:headEnd/>
              <a:tailEnd/>
            </a:ln>
          </p:spPr>
          <p:txBody>
            <a:bodyPr/>
            <a:lstStyle/>
            <a:p>
              <a:endParaRPr lang="en-US"/>
            </a:p>
          </p:txBody>
        </p:sp>
        <p:sp>
          <p:nvSpPr>
            <p:cNvPr id="162" name="Freeform 173"/>
            <p:cNvSpPr>
              <a:spLocks/>
            </p:cNvSpPr>
            <p:nvPr/>
          </p:nvSpPr>
          <p:spPr bwMode="auto">
            <a:xfrm>
              <a:off x="1900" y="2903"/>
              <a:ext cx="8" cy="23"/>
            </a:xfrm>
            <a:custGeom>
              <a:avLst/>
              <a:gdLst>
                <a:gd name="T0" fmla="*/ 8 w 8"/>
                <a:gd name="T1" fmla="*/ 7 h 23"/>
                <a:gd name="T2" fmla="*/ 8 w 8"/>
                <a:gd name="T3" fmla="*/ 0 h 23"/>
                <a:gd name="T4" fmla="*/ 8 w 8"/>
                <a:gd name="T5" fmla="*/ 7 h 23"/>
                <a:gd name="T6" fmla="*/ 0 w 8"/>
                <a:gd name="T7" fmla="*/ 15 h 23"/>
                <a:gd name="T8" fmla="*/ 0 w 8"/>
                <a:gd name="T9" fmla="*/ 23 h 23"/>
                <a:gd name="T10" fmla="*/ 0 w 8"/>
                <a:gd name="T11" fmla="*/ 15 h 23"/>
                <a:gd name="T12" fmla="*/ 8 w 8"/>
                <a:gd name="T13" fmla="*/ 15 h 23"/>
                <a:gd name="T14" fmla="*/ 8 w 8"/>
                <a:gd name="T15" fmla="*/ 7 h 23"/>
                <a:gd name="T16" fmla="*/ 8 w 8"/>
                <a:gd name="T17" fmla="*/ 15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23"/>
                <a:gd name="T29" fmla="*/ 8 w 8"/>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23">
                  <a:moveTo>
                    <a:pt x="8" y="7"/>
                  </a:moveTo>
                  <a:lnTo>
                    <a:pt x="8" y="0"/>
                  </a:lnTo>
                  <a:lnTo>
                    <a:pt x="8" y="7"/>
                  </a:lnTo>
                  <a:lnTo>
                    <a:pt x="0" y="15"/>
                  </a:lnTo>
                  <a:lnTo>
                    <a:pt x="0" y="23"/>
                  </a:lnTo>
                  <a:lnTo>
                    <a:pt x="0" y="15"/>
                  </a:lnTo>
                  <a:lnTo>
                    <a:pt x="8" y="15"/>
                  </a:lnTo>
                  <a:lnTo>
                    <a:pt x="8" y="7"/>
                  </a:lnTo>
                  <a:lnTo>
                    <a:pt x="8" y="15"/>
                  </a:lnTo>
                </a:path>
              </a:pathLst>
            </a:custGeom>
            <a:noFill/>
            <a:ln w="8">
              <a:solidFill>
                <a:srgbClr val="000000"/>
              </a:solidFill>
              <a:prstDash val="solid"/>
              <a:round/>
              <a:headEnd/>
              <a:tailEnd/>
            </a:ln>
          </p:spPr>
          <p:txBody>
            <a:bodyPr/>
            <a:lstStyle/>
            <a:p>
              <a:endParaRPr lang="en-US"/>
            </a:p>
          </p:txBody>
        </p:sp>
        <p:sp>
          <p:nvSpPr>
            <p:cNvPr id="163" name="Freeform 174"/>
            <p:cNvSpPr>
              <a:spLocks/>
            </p:cNvSpPr>
            <p:nvPr/>
          </p:nvSpPr>
          <p:spPr bwMode="auto">
            <a:xfrm>
              <a:off x="2112" y="3032"/>
              <a:ext cx="7" cy="7"/>
            </a:xfrm>
            <a:custGeom>
              <a:avLst/>
              <a:gdLst>
                <a:gd name="T0" fmla="*/ 7 w 7"/>
                <a:gd name="T1" fmla="*/ 7 h 7"/>
                <a:gd name="T2" fmla="*/ 0 w 7"/>
                <a:gd name="T3" fmla="*/ 7 h 7"/>
                <a:gd name="T4" fmla="*/ 7 w 7"/>
                <a:gd name="T5" fmla="*/ 0 h 7"/>
                <a:gd name="T6" fmla="*/ 7 w 7"/>
                <a:gd name="T7" fmla="*/ 7 h 7"/>
                <a:gd name="T8" fmla="*/ 0 60000 65536"/>
                <a:gd name="T9" fmla="*/ 0 60000 65536"/>
                <a:gd name="T10" fmla="*/ 0 60000 65536"/>
                <a:gd name="T11" fmla="*/ 0 60000 65536"/>
                <a:gd name="T12" fmla="*/ 0 w 7"/>
                <a:gd name="T13" fmla="*/ 0 h 7"/>
                <a:gd name="T14" fmla="*/ 7 w 7"/>
                <a:gd name="T15" fmla="*/ 7 h 7"/>
              </a:gdLst>
              <a:ahLst/>
              <a:cxnLst>
                <a:cxn ang="T8">
                  <a:pos x="T0" y="T1"/>
                </a:cxn>
                <a:cxn ang="T9">
                  <a:pos x="T2" y="T3"/>
                </a:cxn>
                <a:cxn ang="T10">
                  <a:pos x="T4" y="T5"/>
                </a:cxn>
                <a:cxn ang="T11">
                  <a:pos x="T6" y="T7"/>
                </a:cxn>
              </a:cxnLst>
              <a:rect l="T12" t="T13" r="T14" b="T15"/>
              <a:pathLst>
                <a:path w="7" h="7">
                  <a:moveTo>
                    <a:pt x="7" y="7"/>
                  </a:moveTo>
                  <a:lnTo>
                    <a:pt x="0" y="7"/>
                  </a:lnTo>
                  <a:lnTo>
                    <a:pt x="7" y="0"/>
                  </a:lnTo>
                  <a:lnTo>
                    <a:pt x="7" y="7"/>
                  </a:lnTo>
                  <a:close/>
                </a:path>
              </a:pathLst>
            </a:custGeom>
            <a:solidFill>
              <a:srgbClr val="FF4500"/>
            </a:solidFill>
            <a:ln w="8">
              <a:solidFill>
                <a:srgbClr val="FF4500"/>
              </a:solidFill>
              <a:prstDash val="solid"/>
              <a:round/>
              <a:headEnd/>
              <a:tailEnd/>
            </a:ln>
          </p:spPr>
          <p:txBody>
            <a:bodyPr/>
            <a:lstStyle/>
            <a:p>
              <a:endParaRPr lang="en-US"/>
            </a:p>
          </p:txBody>
        </p:sp>
        <p:sp>
          <p:nvSpPr>
            <p:cNvPr id="164" name="Freeform 175"/>
            <p:cNvSpPr>
              <a:spLocks/>
            </p:cNvSpPr>
            <p:nvPr/>
          </p:nvSpPr>
          <p:spPr bwMode="auto">
            <a:xfrm>
              <a:off x="2112" y="3032"/>
              <a:ext cx="7" cy="15"/>
            </a:xfrm>
            <a:custGeom>
              <a:avLst/>
              <a:gdLst>
                <a:gd name="T0" fmla="*/ 7 w 7"/>
                <a:gd name="T1" fmla="*/ 7 h 15"/>
                <a:gd name="T2" fmla="*/ 0 w 7"/>
                <a:gd name="T3" fmla="*/ 7 h 15"/>
                <a:gd name="T4" fmla="*/ 7 w 7"/>
                <a:gd name="T5" fmla="*/ 0 h 15"/>
                <a:gd name="T6" fmla="*/ 7 w 7"/>
                <a:gd name="T7" fmla="*/ 7 h 15"/>
                <a:gd name="T8" fmla="*/ 7 w 7"/>
                <a:gd name="T9" fmla="*/ 15 h 15"/>
                <a:gd name="T10" fmla="*/ 0 60000 65536"/>
                <a:gd name="T11" fmla="*/ 0 60000 65536"/>
                <a:gd name="T12" fmla="*/ 0 60000 65536"/>
                <a:gd name="T13" fmla="*/ 0 60000 65536"/>
                <a:gd name="T14" fmla="*/ 0 60000 65536"/>
                <a:gd name="T15" fmla="*/ 0 w 7"/>
                <a:gd name="T16" fmla="*/ 0 h 15"/>
                <a:gd name="T17" fmla="*/ 7 w 7"/>
                <a:gd name="T18" fmla="*/ 15 h 15"/>
              </a:gdLst>
              <a:ahLst/>
              <a:cxnLst>
                <a:cxn ang="T10">
                  <a:pos x="T0" y="T1"/>
                </a:cxn>
                <a:cxn ang="T11">
                  <a:pos x="T2" y="T3"/>
                </a:cxn>
                <a:cxn ang="T12">
                  <a:pos x="T4" y="T5"/>
                </a:cxn>
                <a:cxn ang="T13">
                  <a:pos x="T6" y="T7"/>
                </a:cxn>
                <a:cxn ang="T14">
                  <a:pos x="T8" y="T9"/>
                </a:cxn>
              </a:cxnLst>
              <a:rect l="T15" t="T16" r="T17" b="T18"/>
              <a:pathLst>
                <a:path w="7" h="15">
                  <a:moveTo>
                    <a:pt x="7" y="7"/>
                  </a:moveTo>
                  <a:lnTo>
                    <a:pt x="0" y="7"/>
                  </a:lnTo>
                  <a:lnTo>
                    <a:pt x="7" y="0"/>
                  </a:lnTo>
                  <a:lnTo>
                    <a:pt x="7" y="7"/>
                  </a:lnTo>
                  <a:lnTo>
                    <a:pt x="7" y="15"/>
                  </a:lnTo>
                </a:path>
              </a:pathLst>
            </a:custGeom>
            <a:noFill/>
            <a:ln w="8">
              <a:solidFill>
                <a:srgbClr val="000000"/>
              </a:solidFill>
              <a:prstDash val="solid"/>
              <a:round/>
              <a:headEnd/>
              <a:tailEnd/>
            </a:ln>
          </p:spPr>
          <p:txBody>
            <a:bodyPr/>
            <a:lstStyle/>
            <a:p>
              <a:endParaRPr lang="en-US"/>
            </a:p>
          </p:txBody>
        </p:sp>
        <p:sp>
          <p:nvSpPr>
            <p:cNvPr id="165" name="Freeform 176"/>
            <p:cNvSpPr>
              <a:spLocks/>
            </p:cNvSpPr>
            <p:nvPr/>
          </p:nvSpPr>
          <p:spPr bwMode="auto">
            <a:xfrm>
              <a:off x="2089" y="3001"/>
              <a:ext cx="15" cy="16"/>
            </a:xfrm>
            <a:custGeom>
              <a:avLst/>
              <a:gdLst>
                <a:gd name="T0" fmla="*/ 15 w 15"/>
                <a:gd name="T1" fmla="*/ 16 h 16"/>
                <a:gd name="T2" fmla="*/ 8 w 15"/>
                <a:gd name="T3" fmla="*/ 16 h 16"/>
                <a:gd name="T4" fmla="*/ 0 w 15"/>
                <a:gd name="T5" fmla="*/ 0 h 16"/>
                <a:gd name="T6" fmla="*/ 8 w 15"/>
                <a:gd name="T7" fmla="*/ 0 h 16"/>
                <a:gd name="T8" fmla="*/ 15 w 15"/>
                <a:gd name="T9" fmla="*/ 16 h 16"/>
                <a:gd name="T10" fmla="*/ 0 60000 65536"/>
                <a:gd name="T11" fmla="*/ 0 60000 65536"/>
                <a:gd name="T12" fmla="*/ 0 60000 65536"/>
                <a:gd name="T13" fmla="*/ 0 60000 65536"/>
                <a:gd name="T14" fmla="*/ 0 60000 65536"/>
                <a:gd name="T15" fmla="*/ 0 w 15"/>
                <a:gd name="T16" fmla="*/ 0 h 16"/>
                <a:gd name="T17" fmla="*/ 15 w 15"/>
                <a:gd name="T18" fmla="*/ 16 h 16"/>
              </a:gdLst>
              <a:ahLst/>
              <a:cxnLst>
                <a:cxn ang="T10">
                  <a:pos x="T0" y="T1"/>
                </a:cxn>
                <a:cxn ang="T11">
                  <a:pos x="T2" y="T3"/>
                </a:cxn>
                <a:cxn ang="T12">
                  <a:pos x="T4" y="T5"/>
                </a:cxn>
                <a:cxn ang="T13">
                  <a:pos x="T6" y="T7"/>
                </a:cxn>
                <a:cxn ang="T14">
                  <a:pos x="T8" y="T9"/>
                </a:cxn>
              </a:cxnLst>
              <a:rect l="T15" t="T16" r="T17" b="T18"/>
              <a:pathLst>
                <a:path w="15" h="16">
                  <a:moveTo>
                    <a:pt x="15" y="16"/>
                  </a:moveTo>
                  <a:lnTo>
                    <a:pt x="8" y="16"/>
                  </a:lnTo>
                  <a:lnTo>
                    <a:pt x="0" y="0"/>
                  </a:lnTo>
                  <a:lnTo>
                    <a:pt x="8" y="0"/>
                  </a:lnTo>
                  <a:lnTo>
                    <a:pt x="15" y="16"/>
                  </a:lnTo>
                  <a:close/>
                </a:path>
              </a:pathLst>
            </a:custGeom>
            <a:solidFill>
              <a:srgbClr val="FF4500"/>
            </a:solidFill>
            <a:ln w="8">
              <a:solidFill>
                <a:srgbClr val="FF4500"/>
              </a:solidFill>
              <a:prstDash val="solid"/>
              <a:round/>
              <a:headEnd/>
              <a:tailEnd/>
            </a:ln>
          </p:spPr>
          <p:txBody>
            <a:bodyPr/>
            <a:lstStyle/>
            <a:p>
              <a:endParaRPr lang="en-US"/>
            </a:p>
          </p:txBody>
        </p:sp>
        <p:sp>
          <p:nvSpPr>
            <p:cNvPr id="166" name="Freeform 177"/>
            <p:cNvSpPr>
              <a:spLocks/>
            </p:cNvSpPr>
            <p:nvPr/>
          </p:nvSpPr>
          <p:spPr bwMode="auto">
            <a:xfrm>
              <a:off x="2089" y="3001"/>
              <a:ext cx="15" cy="23"/>
            </a:xfrm>
            <a:custGeom>
              <a:avLst/>
              <a:gdLst>
                <a:gd name="T0" fmla="*/ 15 w 15"/>
                <a:gd name="T1" fmla="*/ 16 h 23"/>
                <a:gd name="T2" fmla="*/ 8 w 15"/>
                <a:gd name="T3" fmla="*/ 16 h 23"/>
                <a:gd name="T4" fmla="*/ 0 w 15"/>
                <a:gd name="T5" fmla="*/ 0 h 23"/>
                <a:gd name="T6" fmla="*/ 8 w 15"/>
                <a:gd name="T7" fmla="*/ 0 h 23"/>
                <a:gd name="T8" fmla="*/ 15 w 15"/>
                <a:gd name="T9" fmla="*/ 16 h 23"/>
                <a:gd name="T10" fmla="*/ 15 w 15"/>
                <a:gd name="T11" fmla="*/ 23 h 23"/>
                <a:gd name="T12" fmla="*/ 0 60000 65536"/>
                <a:gd name="T13" fmla="*/ 0 60000 65536"/>
                <a:gd name="T14" fmla="*/ 0 60000 65536"/>
                <a:gd name="T15" fmla="*/ 0 60000 65536"/>
                <a:gd name="T16" fmla="*/ 0 60000 65536"/>
                <a:gd name="T17" fmla="*/ 0 60000 65536"/>
                <a:gd name="T18" fmla="*/ 0 w 15"/>
                <a:gd name="T19" fmla="*/ 0 h 23"/>
                <a:gd name="T20" fmla="*/ 15 w 15"/>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15" h="23">
                  <a:moveTo>
                    <a:pt x="15" y="16"/>
                  </a:moveTo>
                  <a:lnTo>
                    <a:pt x="8" y="16"/>
                  </a:lnTo>
                  <a:lnTo>
                    <a:pt x="0" y="0"/>
                  </a:lnTo>
                  <a:lnTo>
                    <a:pt x="8" y="0"/>
                  </a:lnTo>
                  <a:lnTo>
                    <a:pt x="15" y="16"/>
                  </a:lnTo>
                  <a:lnTo>
                    <a:pt x="15" y="23"/>
                  </a:lnTo>
                </a:path>
              </a:pathLst>
            </a:custGeom>
            <a:noFill/>
            <a:ln w="8">
              <a:solidFill>
                <a:srgbClr val="000000"/>
              </a:solidFill>
              <a:prstDash val="solid"/>
              <a:round/>
              <a:headEnd/>
              <a:tailEnd/>
            </a:ln>
          </p:spPr>
          <p:txBody>
            <a:bodyPr/>
            <a:lstStyle/>
            <a:p>
              <a:endParaRPr lang="en-US"/>
            </a:p>
          </p:txBody>
        </p:sp>
        <p:sp>
          <p:nvSpPr>
            <p:cNvPr id="167" name="Freeform 178"/>
            <p:cNvSpPr>
              <a:spLocks/>
            </p:cNvSpPr>
            <p:nvPr/>
          </p:nvSpPr>
          <p:spPr bwMode="auto">
            <a:xfrm>
              <a:off x="1696" y="1205"/>
              <a:ext cx="370" cy="606"/>
            </a:xfrm>
            <a:custGeom>
              <a:avLst/>
              <a:gdLst>
                <a:gd name="T0" fmla="*/ 370 w 370"/>
                <a:gd name="T1" fmla="*/ 409 h 606"/>
                <a:gd name="T2" fmla="*/ 355 w 370"/>
                <a:gd name="T3" fmla="*/ 387 h 606"/>
                <a:gd name="T4" fmla="*/ 348 w 370"/>
                <a:gd name="T5" fmla="*/ 402 h 606"/>
                <a:gd name="T6" fmla="*/ 310 w 370"/>
                <a:gd name="T7" fmla="*/ 394 h 606"/>
                <a:gd name="T8" fmla="*/ 272 w 370"/>
                <a:gd name="T9" fmla="*/ 402 h 606"/>
                <a:gd name="T10" fmla="*/ 264 w 370"/>
                <a:gd name="T11" fmla="*/ 371 h 606"/>
                <a:gd name="T12" fmla="*/ 249 w 370"/>
                <a:gd name="T13" fmla="*/ 356 h 606"/>
                <a:gd name="T14" fmla="*/ 234 w 370"/>
                <a:gd name="T15" fmla="*/ 288 h 606"/>
                <a:gd name="T16" fmla="*/ 204 w 370"/>
                <a:gd name="T17" fmla="*/ 303 h 606"/>
                <a:gd name="T18" fmla="*/ 196 w 370"/>
                <a:gd name="T19" fmla="*/ 296 h 606"/>
                <a:gd name="T20" fmla="*/ 227 w 370"/>
                <a:gd name="T21" fmla="*/ 212 h 606"/>
                <a:gd name="T22" fmla="*/ 204 w 370"/>
                <a:gd name="T23" fmla="*/ 205 h 606"/>
                <a:gd name="T24" fmla="*/ 181 w 370"/>
                <a:gd name="T25" fmla="*/ 152 h 606"/>
                <a:gd name="T26" fmla="*/ 159 w 370"/>
                <a:gd name="T27" fmla="*/ 136 h 606"/>
                <a:gd name="T28" fmla="*/ 166 w 370"/>
                <a:gd name="T29" fmla="*/ 114 h 606"/>
                <a:gd name="T30" fmla="*/ 151 w 370"/>
                <a:gd name="T31" fmla="*/ 91 h 606"/>
                <a:gd name="T32" fmla="*/ 174 w 370"/>
                <a:gd name="T33" fmla="*/ 15 h 606"/>
                <a:gd name="T34" fmla="*/ 121 w 370"/>
                <a:gd name="T35" fmla="*/ 0 h 606"/>
                <a:gd name="T36" fmla="*/ 75 w 370"/>
                <a:gd name="T37" fmla="*/ 205 h 606"/>
                <a:gd name="T38" fmla="*/ 75 w 370"/>
                <a:gd name="T39" fmla="*/ 235 h 606"/>
                <a:gd name="T40" fmla="*/ 90 w 370"/>
                <a:gd name="T41" fmla="*/ 265 h 606"/>
                <a:gd name="T42" fmla="*/ 30 w 370"/>
                <a:gd name="T43" fmla="*/ 349 h 606"/>
                <a:gd name="T44" fmla="*/ 45 w 370"/>
                <a:gd name="T45" fmla="*/ 371 h 606"/>
                <a:gd name="T46" fmla="*/ 0 w 370"/>
                <a:gd name="T47" fmla="*/ 538 h 606"/>
                <a:gd name="T48" fmla="*/ 174 w 370"/>
                <a:gd name="T49" fmla="*/ 576 h 606"/>
                <a:gd name="T50" fmla="*/ 340 w 370"/>
                <a:gd name="T51" fmla="*/ 606 h 606"/>
                <a:gd name="T52" fmla="*/ 370 w 370"/>
                <a:gd name="T53" fmla="*/ 409 h 60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70"/>
                <a:gd name="T82" fmla="*/ 0 h 606"/>
                <a:gd name="T83" fmla="*/ 370 w 370"/>
                <a:gd name="T84" fmla="*/ 606 h 60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70" h="606">
                  <a:moveTo>
                    <a:pt x="370" y="409"/>
                  </a:moveTo>
                  <a:lnTo>
                    <a:pt x="355" y="387"/>
                  </a:lnTo>
                  <a:lnTo>
                    <a:pt x="348" y="402"/>
                  </a:lnTo>
                  <a:lnTo>
                    <a:pt x="310" y="394"/>
                  </a:lnTo>
                  <a:lnTo>
                    <a:pt x="272" y="402"/>
                  </a:lnTo>
                  <a:lnTo>
                    <a:pt x="264" y="371"/>
                  </a:lnTo>
                  <a:lnTo>
                    <a:pt x="249" y="356"/>
                  </a:lnTo>
                  <a:lnTo>
                    <a:pt x="234" y="288"/>
                  </a:lnTo>
                  <a:lnTo>
                    <a:pt x="204" y="303"/>
                  </a:lnTo>
                  <a:lnTo>
                    <a:pt x="196" y="296"/>
                  </a:lnTo>
                  <a:lnTo>
                    <a:pt x="227" y="212"/>
                  </a:lnTo>
                  <a:lnTo>
                    <a:pt x="204" y="205"/>
                  </a:lnTo>
                  <a:lnTo>
                    <a:pt x="181" y="152"/>
                  </a:lnTo>
                  <a:lnTo>
                    <a:pt x="159" y="136"/>
                  </a:lnTo>
                  <a:lnTo>
                    <a:pt x="166" y="114"/>
                  </a:lnTo>
                  <a:lnTo>
                    <a:pt x="151" y="91"/>
                  </a:lnTo>
                  <a:lnTo>
                    <a:pt x="174" y="15"/>
                  </a:lnTo>
                  <a:lnTo>
                    <a:pt x="121" y="0"/>
                  </a:lnTo>
                  <a:lnTo>
                    <a:pt x="75" y="205"/>
                  </a:lnTo>
                  <a:lnTo>
                    <a:pt x="75" y="235"/>
                  </a:lnTo>
                  <a:lnTo>
                    <a:pt x="90" y="265"/>
                  </a:lnTo>
                  <a:lnTo>
                    <a:pt x="30" y="349"/>
                  </a:lnTo>
                  <a:lnTo>
                    <a:pt x="45" y="371"/>
                  </a:lnTo>
                  <a:lnTo>
                    <a:pt x="0" y="538"/>
                  </a:lnTo>
                  <a:lnTo>
                    <a:pt x="174" y="576"/>
                  </a:lnTo>
                  <a:lnTo>
                    <a:pt x="340" y="606"/>
                  </a:lnTo>
                  <a:lnTo>
                    <a:pt x="370" y="409"/>
                  </a:lnTo>
                  <a:close/>
                </a:path>
              </a:pathLst>
            </a:custGeom>
            <a:solidFill>
              <a:srgbClr val="FF4500"/>
            </a:solidFill>
            <a:ln w="8">
              <a:solidFill>
                <a:srgbClr val="FF4500"/>
              </a:solidFill>
              <a:prstDash val="solid"/>
              <a:round/>
              <a:headEnd/>
              <a:tailEnd/>
            </a:ln>
          </p:spPr>
          <p:txBody>
            <a:bodyPr/>
            <a:lstStyle/>
            <a:p>
              <a:endParaRPr lang="en-US"/>
            </a:p>
          </p:txBody>
        </p:sp>
        <p:sp>
          <p:nvSpPr>
            <p:cNvPr id="168" name="Freeform 179"/>
            <p:cNvSpPr>
              <a:spLocks/>
            </p:cNvSpPr>
            <p:nvPr/>
          </p:nvSpPr>
          <p:spPr bwMode="auto">
            <a:xfrm>
              <a:off x="1696" y="1205"/>
              <a:ext cx="370" cy="606"/>
            </a:xfrm>
            <a:custGeom>
              <a:avLst/>
              <a:gdLst>
                <a:gd name="T0" fmla="*/ 370 w 370"/>
                <a:gd name="T1" fmla="*/ 409 h 606"/>
                <a:gd name="T2" fmla="*/ 355 w 370"/>
                <a:gd name="T3" fmla="*/ 387 h 606"/>
                <a:gd name="T4" fmla="*/ 348 w 370"/>
                <a:gd name="T5" fmla="*/ 402 h 606"/>
                <a:gd name="T6" fmla="*/ 310 w 370"/>
                <a:gd name="T7" fmla="*/ 394 h 606"/>
                <a:gd name="T8" fmla="*/ 272 w 370"/>
                <a:gd name="T9" fmla="*/ 402 h 606"/>
                <a:gd name="T10" fmla="*/ 264 w 370"/>
                <a:gd name="T11" fmla="*/ 371 h 606"/>
                <a:gd name="T12" fmla="*/ 249 w 370"/>
                <a:gd name="T13" fmla="*/ 356 h 606"/>
                <a:gd name="T14" fmla="*/ 234 w 370"/>
                <a:gd name="T15" fmla="*/ 288 h 606"/>
                <a:gd name="T16" fmla="*/ 204 w 370"/>
                <a:gd name="T17" fmla="*/ 303 h 606"/>
                <a:gd name="T18" fmla="*/ 196 w 370"/>
                <a:gd name="T19" fmla="*/ 296 h 606"/>
                <a:gd name="T20" fmla="*/ 227 w 370"/>
                <a:gd name="T21" fmla="*/ 212 h 606"/>
                <a:gd name="T22" fmla="*/ 204 w 370"/>
                <a:gd name="T23" fmla="*/ 205 h 606"/>
                <a:gd name="T24" fmla="*/ 181 w 370"/>
                <a:gd name="T25" fmla="*/ 152 h 606"/>
                <a:gd name="T26" fmla="*/ 159 w 370"/>
                <a:gd name="T27" fmla="*/ 136 h 606"/>
                <a:gd name="T28" fmla="*/ 166 w 370"/>
                <a:gd name="T29" fmla="*/ 114 h 606"/>
                <a:gd name="T30" fmla="*/ 151 w 370"/>
                <a:gd name="T31" fmla="*/ 91 h 606"/>
                <a:gd name="T32" fmla="*/ 174 w 370"/>
                <a:gd name="T33" fmla="*/ 15 h 606"/>
                <a:gd name="T34" fmla="*/ 121 w 370"/>
                <a:gd name="T35" fmla="*/ 0 h 606"/>
                <a:gd name="T36" fmla="*/ 75 w 370"/>
                <a:gd name="T37" fmla="*/ 205 h 606"/>
                <a:gd name="T38" fmla="*/ 75 w 370"/>
                <a:gd name="T39" fmla="*/ 235 h 606"/>
                <a:gd name="T40" fmla="*/ 90 w 370"/>
                <a:gd name="T41" fmla="*/ 265 h 606"/>
                <a:gd name="T42" fmla="*/ 30 w 370"/>
                <a:gd name="T43" fmla="*/ 349 h 606"/>
                <a:gd name="T44" fmla="*/ 45 w 370"/>
                <a:gd name="T45" fmla="*/ 371 h 606"/>
                <a:gd name="T46" fmla="*/ 0 w 370"/>
                <a:gd name="T47" fmla="*/ 538 h 606"/>
                <a:gd name="T48" fmla="*/ 174 w 370"/>
                <a:gd name="T49" fmla="*/ 576 h 606"/>
                <a:gd name="T50" fmla="*/ 340 w 370"/>
                <a:gd name="T51" fmla="*/ 606 h 606"/>
                <a:gd name="T52" fmla="*/ 370 w 370"/>
                <a:gd name="T53" fmla="*/ 409 h 606"/>
                <a:gd name="T54" fmla="*/ 370 w 370"/>
                <a:gd name="T55" fmla="*/ 417 h 60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70"/>
                <a:gd name="T85" fmla="*/ 0 h 606"/>
                <a:gd name="T86" fmla="*/ 370 w 370"/>
                <a:gd name="T87" fmla="*/ 606 h 60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70" h="606">
                  <a:moveTo>
                    <a:pt x="370" y="409"/>
                  </a:moveTo>
                  <a:lnTo>
                    <a:pt x="355" y="387"/>
                  </a:lnTo>
                  <a:lnTo>
                    <a:pt x="348" y="402"/>
                  </a:lnTo>
                  <a:lnTo>
                    <a:pt x="310" y="394"/>
                  </a:lnTo>
                  <a:lnTo>
                    <a:pt x="272" y="402"/>
                  </a:lnTo>
                  <a:lnTo>
                    <a:pt x="264" y="371"/>
                  </a:lnTo>
                  <a:lnTo>
                    <a:pt x="249" y="356"/>
                  </a:lnTo>
                  <a:lnTo>
                    <a:pt x="234" y="288"/>
                  </a:lnTo>
                  <a:lnTo>
                    <a:pt x="204" y="303"/>
                  </a:lnTo>
                  <a:lnTo>
                    <a:pt x="196" y="296"/>
                  </a:lnTo>
                  <a:lnTo>
                    <a:pt x="227" y="212"/>
                  </a:lnTo>
                  <a:lnTo>
                    <a:pt x="204" y="205"/>
                  </a:lnTo>
                  <a:lnTo>
                    <a:pt x="181" y="152"/>
                  </a:lnTo>
                  <a:lnTo>
                    <a:pt x="159" y="136"/>
                  </a:lnTo>
                  <a:lnTo>
                    <a:pt x="166" y="114"/>
                  </a:lnTo>
                  <a:lnTo>
                    <a:pt x="151" y="91"/>
                  </a:lnTo>
                  <a:lnTo>
                    <a:pt x="174" y="15"/>
                  </a:lnTo>
                  <a:lnTo>
                    <a:pt x="121" y="0"/>
                  </a:lnTo>
                  <a:lnTo>
                    <a:pt x="75" y="205"/>
                  </a:lnTo>
                  <a:lnTo>
                    <a:pt x="75" y="235"/>
                  </a:lnTo>
                  <a:lnTo>
                    <a:pt x="90" y="265"/>
                  </a:lnTo>
                  <a:lnTo>
                    <a:pt x="30" y="349"/>
                  </a:lnTo>
                  <a:lnTo>
                    <a:pt x="45" y="371"/>
                  </a:lnTo>
                  <a:lnTo>
                    <a:pt x="0" y="538"/>
                  </a:lnTo>
                  <a:lnTo>
                    <a:pt x="174" y="576"/>
                  </a:lnTo>
                  <a:lnTo>
                    <a:pt x="340" y="606"/>
                  </a:lnTo>
                  <a:lnTo>
                    <a:pt x="370" y="409"/>
                  </a:lnTo>
                  <a:lnTo>
                    <a:pt x="370" y="417"/>
                  </a:lnTo>
                </a:path>
              </a:pathLst>
            </a:custGeom>
            <a:noFill/>
            <a:ln w="8">
              <a:solidFill>
                <a:srgbClr val="000000"/>
              </a:solidFill>
              <a:prstDash val="solid"/>
              <a:round/>
              <a:headEnd/>
              <a:tailEnd/>
            </a:ln>
          </p:spPr>
          <p:txBody>
            <a:bodyPr/>
            <a:lstStyle/>
            <a:p>
              <a:endParaRPr lang="en-US"/>
            </a:p>
          </p:txBody>
        </p:sp>
        <p:sp>
          <p:nvSpPr>
            <p:cNvPr id="169" name="Freeform 180"/>
            <p:cNvSpPr>
              <a:spLocks/>
            </p:cNvSpPr>
            <p:nvPr/>
          </p:nvSpPr>
          <p:spPr bwMode="auto">
            <a:xfrm>
              <a:off x="3187" y="1819"/>
              <a:ext cx="242" cy="440"/>
            </a:xfrm>
            <a:custGeom>
              <a:avLst/>
              <a:gdLst>
                <a:gd name="T0" fmla="*/ 234 w 242"/>
                <a:gd name="T1" fmla="*/ 265 h 440"/>
                <a:gd name="T2" fmla="*/ 227 w 242"/>
                <a:gd name="T3" fmla="*/ 61 h 440"/>
                <a:gd name="T4" fmla="*/ 204 w 242"/>
                <a:gd name="T5" fmla="*/ 0 h 440"/>
                <a:gd name="T6" fmla="*/ 37 w 242"/>
                <a:gd name="T7" fmla="*/ 8 h 440"/>
                <a:gd name="T8" fmla="*/ 68 w 242"/>
                <a:gd name="T9" fmla="*/ 38 h 440"/>
                <a:gd name="T10" fmla="*/ 68 w 242"/>
                <a:gd name="T11" fmla="*/ 68 h 440"/>
                <a:gd name="T12" fmla="*/ 53 w 242"/>
                <a:gd name="T13" fmla="*/ 91 h 440"/>
                <a:gd name="T14" fmla="*/ 15 w 242"/>
                <a:gd name="T15" fmla="*/ 98 h 440"/>
                <a:gd name="T16" fmla="*/ 22 w 242"/>
                <a:gd name="T17" fmla="*/ 136 h 440"/>
                <a:gd name="T18" fmla="*/ 0 w 242"/>
                <a:gd name="T19" fmla="*/ 182 h 440"/>
                <a:gd name="T20" fmla="*/ 7 w 242"/>
                <a:gd name="T21" fmla="*/ 235 h 440"/>
                <a:gd name="T22" fmla="*/ 45 w 242"/>
                <a:gd name="T23" fmla="*/ 265 h 440"/>
                <a:gd name="T24" fmla="*/ 53 w 242"/>
                <a:gd name="T25" fmla="*/ 296 h 440"/>
                <a:gd name="T26" fmla="*/ 68 w 242"/>
                <a:gd name="T27" fmla="*/ 288 h 440"/>
                <a:gd name="T28" fmla="*/ 83 w 242"/>
                <a:gd name="T29" fmla="*/ 296 h 440"/>
                <a:gd name="T30" fmla="*/ 75 w 242"/>
                <a:gd name="T31" fmla="*/ 349 h 440"/>
                <a:gd name="T32" fmla="*/ 128 w 242"/>
                <a:gd name="T33" fmla="*/ 387 h 440"/>
                <a:gd name="T34" fmla="*/ 128 w 242"/>
                <a:gd name="T35" fmla="*/ 424 h 440"/>
                <a:gd name="T36" fmla="*/ 158 w 242"/>
                <a:gd name="T37" fmla="*/ 440 h 440"/>
                <a:gd name="T38" fmla="*/ 166 w 242"/>
                <a:gd name="T39" fmla="*/ 424 h 440"/>
                <a:gd name="T40" fmla="*/ 196 w 242"/>
                <a:gd name="T41" fmla="*/ 432 h 440"/>
                <a:gd name="T42" fmla="*/ 196 w 242"/>
                <a:gd name="T43" fmla="*/ 409 h 440"/>
                <a:gd name="T44" fmla="*/ 219 w 242"/>
                <a:gd name="T45" fmla="*/ 394 h 440"/>
                <a:gd name="T46" fmla="*/ 219 w 242"/>
                <a:gd name="T47" fmla="*/ 333 h 440"/>
                <a:gd name="T48" fmla="*/ 242 w 242"/>
                <a:gd name="T49" fmla="*/ 296 h 440"/>
                <a:gd name="T50" fmla="*/ 234 w 242"/>
                <a:gd name="T51" fmla="*/ 265 h 4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42"/>
                <a:gd name="T79" fmla="*/ 0 h 440"/>
                <a:gd name="T80" fmla="*/ 242 w 242"/>
                <a:gd name="T81" fmla="*/ 440 h 4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42" h="440">
                  <a:moveTo>
                    <a:pt x="234" y="265"/>
                  </a:moveTo>
                  <a:lnTo>
                    <a:pt x="227" y="61"/>
                  </a:lnTo>
                  <a:lnTo>
                    <a:pt x="204" y="0"/>
                  </a:lnTo>
                  <a:lnTo>
                    <a:pt x="37" y="8"/>
                  </a:lnTo>
                  <a:lnTo>
                    <a:pt x="68" y="38"/>
                  </a:lnTo>
                  <a:lnTo>
                    <a:pt x="68" y="68"/>
                  </a:lnTo>
                  <a:lnTo>
                    <a:pt x="53" y="91"/>
                  </a:lnTo>
                  <a:lnTo>
                    <a:pt x="15" y="98"/>
                  </a:lnTo>
                  <a:lnTo>
                    <a:pt x="22" y="136"/>
                  </a:lnTo>
                  <a:lnTo>
                    <a:pt x="0" y="182"/>
                  </a:lnTo>
                  <a:lnTo>
                    <a:pt x="7" y="235"/>
                  </a:lnTo>
                  <a:lnTo>
                    <a:pt x="45" y="265"/>
                  </a:lnTo>
                  <a:lnTo>
                    <a:pt x="53" y="296"/>
                  </a:lnTo>
                  <a:lnTo>
                    <a:pt x="68" y="288"/>
                  </a:lnTo>
                  <a:lnTo>
                    <a:pt x="83" y="296"/>
                  </a:lnTo>
                  <a:lnTo>
                    <a:pt x="75" y="349"/>
                  </a:lnTo>
                  <a:lnTo>
                    <a:pt x="128" y="387"/>
                  </a:lnTo>
                  <a:lnTo>
                    <a:pt x="128" y="424"/>
                  </a:lnTo>
                  <a:lnTo>
                    <a:pt x="158" y="440"/>
                  </a:lnTo>
                  <a:lnTo>
                    <a:pt x="166" y="424"/>
                  </a:lnTo>
                  <a:lnTo>
                    <a:pt x="196" y="432"/>
                  </a:lnTo>
                  <a:lnTo>
                    <a:pt x="196" y="409"/>
                  </a:lnTo>
                  <a:lnTo>
                    <a:pt x="219" y="394"/>
                  </a:lnTo>
                  <a:lnTo>
                    <a:pt x="219" y="333"/>
                  </a:lnTo>
                  <a:lnTo>
                    <a:pt x="242" y="296"/>
                  </a:lnTo>
                  <a:lnTo>
                    <a:pt x="234" y="265"/>
                  </a:lnTo>
                  <a:close/>
                </a:path>
              </a:pathLst>
            </a:custGeom>
            <a:solidFill>
              <a:srgbClr val="FF4500"/>
            </a:solidFill>
            <a:ln w="8">
              <a:solidFill>
                <a:srgbClr val="FF4500"/>
              </a:solidFill>
              <a:prstDash val="solid"/>
              <a:round/>
              <a:headEnd/>
              <a:tailEnd/>
            </a:ln>
          </p:spPr>
          <p:txBody>
            <a:bodyPr/>
            <a:lstStyle/>
            <a:p>
              <a:endParaRPr lang="en-US"/>
            </a:p>
          </p:txBody>
        </p:sp>
        <p:sp>
          <p:nvSpPr>
            <p:cNvPr id="170" name="Freeform 181"/>
            <p:cNvSpPr>
              <a:spLocks/>
            </p:cNvSpPr>
            <p:nvPr/>
          </p:nvSpPr>
          <p:spPr bwMode="auto">
            <a:xfrm>
              <a:off x="3187" y="1819"/>
              <a:ext cx="242" cy="440"/>
            </a:xfrm>
            <a:custGeom>
              <a:avLst/>
              <a:gdLst>
                <a:gd name="T0" fmla="*/ 234 w 242"/>
                <a:gd name="T1" fmla="*/ 265 h 440"/>
                <a:gd name="T2" fmla="*/ 227 w 242"/>
                <a:gd name="T3" fmla="*/ 61 h 440"/>
                <a:gd name="T4" fmla="*/ 204 w 242"/>
                <a:gd name="T5" fmla="*/ 0 h 440"/>
                <a:gd name="T6" fmla="*/ 37 w 242"/>
                <a:gd name="T7" fmla="*/ 8 h 440"/>
                <a:gd name="T8" fmla="*/ 68 w 242"/>
                <a:gd name="T9" fmla="*/ 38 h 440"/>
                <a:gd name="T10" fmla="*/ 68 w 242"/>
                <a:gd name="T11" fmla="*/ 68 h 440"/>
                <a:gd name="T12" fmla="*/ 53 w 242"/>
                <a:gd name="T13" fmla="*/ 91 h 440"/>
                <a:gd name="T14" fmla="*/ 15 w 242"/>
                <a:gd name="T15" fmla="*/ 98 h 440"/>
                <a:gd name="T16" fmla="*/ 22 w 242"/>
                <a:gd name="T17" fmla="*/ 136 h 440"/>
                <a:gd name="T18" fmla="*/ 0 w 242"/>
                <a:gd name="T19" fmla="*/ 182 h 440"/>
                <a:gd name="T20" fmla="*/ 7 w 242"/>
                <a:gd name="T21" fmla="*/ 235 h 440"/>
                <a:gd name="T22" fmla="*/ 45 w 242"/>
                <a:gd name="T23" fmla="*/ 265 h 440"/>
                <a:gd name="T24" fmla="*/ 53 w 242"/>
                <a:gd name="T25" fmla="*/ 296 h 440"/>
                <a:gd name="T26" fmla="*/ 68 w 242"/>
                <a:gd name="T27" fmla="*/ 288 h 440"/>
                <a:gd name="T28" fmla="*/ 83 w 242"/>
                <a:gd name="T29" fmla="*/ 296 h 440"/>
                <a:gd name="T30" fmla="*/ 75 w 242"/>
                <a:gd name="T31" fmla="*/ 349 h 440"/>
                <a:gd name="T32" fmla="*/ 128 w 242"/>
                <a:gd name="T33" fmla="*/ 387 h 440"/>
                <a:gd name="T34" fmla="*/ 128 w 242"/>
                <a:gd name="T35" fmla="*/ 424 h 440"/>
                <a:gd name="T36" fmla="*/ 158 w 242"/>
                <a:gd name="T37" fmla="*/ 440 h 440"/>
                <a:gd name="T38" fmla="*/ 166 w 242"/>
                <a:gd name="T39" fmla="*/ 424 h 440"/>
                <a:gd name="T40" fmla="*/ 196 w 242"/>
                <a:gd name="T41" fmla="*/ 432 h 440"/>
                <a:gd name="T42" fmla="*/ 196 w 242"/>
                <a:gd name="T43" fmla="*/ 409 h 440"/>
                <a:gd name="T44" fmla="*/ 219 w 242"/>
                <a:gd name="T45" fmla="*/ 394 h 440"/>
                <a:gd name="T46" fmla="*/ 219 w 242"/>
                <a:gd name="T47" fmla="*/ 333 h 440"/>
                <a:gd name="T48" fmla="*/ 242 w 242"/>
                <a:gd name="T49" fmla="*/ 296 h 440"/>
                <a:gd name="T50" fmla="*/ 234 w 242"/>
                <a:gd name="T51" fmla="*/ 265 h 440"/>
                <a:gd name="T52" fmla="*/ 234 w 242"/>
                <a:gd name="T53" fmla="*/ 273 h 4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42"/>
                <a:gd name="T82" fmla="*/ 0 h 440"/>
                <a:gd name="T83" fmla="*/ 242 w 242"/>
                <a:gd name="T84" fmla="*/ 440 h 4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42" h="440">
                  <a:moveTo>
                    <a:pt x="234" y="265"/>
                  </a:moveTo>
                  <a:lnTo>
                    <a:pt x="227" y="61"/>
                  </a:lnTo>
                  <a:lnTo>
                    <a:pt x="204" y="0"/>
                  </a:lnTo>
                  <a:lnTo>
                    <a:pt x="37" y="8"/>
                  </a:lnTo>
                  <a:lnTo>
                    <a:pt x="68" y="38"/>
                  </a:lnTo>
                  <a:lnTo>
                    <a:pt x="68" y="68"/>
                  </a:lnTo>
                  <a:lnTo>
                    <a:pt x="53" y="91"/>
                  </a:lnTo>
                  <a:lnTo>
                    <a:pt x="15" y="98"/>
                  </a:lnTo>
                  <a:lnTo>
                    <a:pt x="22" y="136"/>
                  </a:lnTo>
                  <a:lnTo>
                    <a:pt x="0" y="182"/>
                  </a:lnTo>
                  <a:lnTo>
                    <a:pt x="7" y="235"/>
                  </a:lnTo>
                  <a:lnTo>
                    <a:pt x="45" y="265"/>
                  </a:lnTo>
                  <a:lnTo>
                    <a:pt x="53" y="296"/>
                  </a:lnTo>
                  <a:lnTo>
                    <a:pt x="68" y="288"/>
                  </a:lnTo>
                  <a:lnTo>
                    <a:pt x="83" y="296"/>
                  </a:lnTo>
                  <a:lnTo>
                    <a:pt x="75" y="349"/>
                  </a:lnTo>
                  <a:lnTo>
                    <a:pt x="128" y="387"/>
                  </a:lnTo>
                  <a:lnTo>
                    <a:pt x="128" y="424"/>
                  </a:lnTo>
                  <a:lnTo>
                    <a:pt x="158" y="440"/>
                  </a:lnTo>
                  <a:lnTo>
                    <a:pt x="166" y="424"/>
                  </a:lnTo>
                  <a:lnTo>
                    <a:pt x="196" y="432"/>
                  </a:lnTo>
                  <a:lnTo>
                    <a:pt x="196" y="409"/>
                  </a:lnTo>
                  <a:lnTo>
                    <a:pt x="219" y="394"/>
                  </a:lnTo>
                  <a:lnTo>
                    <a:pt x="219" y="333"/>
                  </a:lnTo>
                  <a:lnTo>
                    <a:pt x="242" y="296"/>
                  </a:lnTo>
                  <a:lnTo>
                    <a:pt x="234" y="265"/>
                  </a:lnTo>
                  <a:lnTo>
                    <a:pt x="234" y="273"/>
                  </a:lnTo>
                </a:path>
              </a:pathLst>
            </a:custGeom>
            <a:noFill/>
            <a:ln w="8">
              <a:solidFill>
                <a:srgbClr val="000000"/>
              </a:solidFill>
              <a:prstDash val="solid"/>
              <a:round/>
              <a:headEnd/>
              <a:tailEnd/>
            </a:ln>
          </p:spPr>
          <p:txBody>
            <a:bodyPr/>
            <a:lstStyle/>
            <a:p>
              <a:endParaRPr lang="en-US"/>
            </a:p>
          </p:txBody>
        </p:sp>
        <p:sp>
          <p:nvSpPr>
            <p:cNvPr id="171" name="Freeform 182"/>
            <p:cNvSpPr>
              <a:spLocks/>
            </p:cNvSpPr>
            <p:nvPr/>
          </p:nvSpPr>
          <p:spPr bwMode="auto">
            <a:xfrm>
              <a:off x="3406" y="1864"/>
              <a:ext cx="189" cy="326"/>
            </a:xfrm>
            <a:custGeom>
              <a:avLst/>
              <a:gdLst>
                <a:gd name="T0" fmla="*/ 189 w 189"/>
                <a:gd name="T1" fmla="*/ 228 h 326"/>
                <a:gd name="T2" fmla="*/ 151 w 189"/>
                <a:gd name="T3" fmla="*/ 235 h 326"/>
                <a:gd name="T4" fmla="*/ 151 w 189"/>
                <a:gd name="T5" fmla="*/ 251 h 326"/>
                <a:gd name="T6" fmla="*/ 121 w 189"/>
                <a:gd name="T7" fmla="*/ 304 h 326"/>
                <a:gd name="T8" fmla="*/ 98 w 189"/>
                <a:gd name="T9" fmla="*/ 288 h 326"/>
                <a:gd name="T10" fmla="*/ 83 w 189"/>
                <a:gd name="T11" fmla="*/ 319 h 326"/>
                <a:gd name="T12" fmla="*/ 76 w 189"/>
                <a:gd name="T13" fmla="*/ 304 h 326"/>
                <a:gd name="T14" fmla="*/ 53 w 189"/>
                <a:gd name="T15" fmla="*/ 326 h 326"/>
                <a:gd name="T16" fmla="*/ 23 w 189"/>
                <a:gd name="T17" fmla="*/ 311 h 326"/>
                <a:gd name="T18" fmla="*/ 23 w 189"/>
                <a:gd name="T19" fmla="*/ 319 h 326"/>
                <a:gd name="T20" fmla="*/ 8 w 189"/>
                <a:gd name="T21" fmla="*/ 319 h 326"/>
                <a:gd name="T22" fmla="*/ 0 w 189"/>
                <a:gd name="T23" fmla="*/ 326 h 326"/>
                <a:gd name="T24" fmla="*/ 0 w 189"/>
                <a:gd name="T25" fmla="*/ 288 h 326"/>
                <a:gd name="T26" fmla="*/ 23 w 189"/>
                <a:gd name="T27" fmla="*/ 251 h 326"/>
                <a:gd name="T28" fmla="*/ 15 w 189"/>
                <a:gd name="T29" fmla="*/ 220 h 326"/>
                <a:gd name="T30" fmla="*/ 8 w 189"/>
                <a:gd name="T31" fmla="*/ 16 h 326"/>
                <a:gd name="T32" fmla="*/ 15 w 189"/>
                <a:gd name="T33" fmla="*/ 23 h 326"/>
                <a:gd name="T34" fmla="*/ 45 w 189"/>
                <a:gd name="T35" fmla="*/ 8 h 326"/>
                <a:gd name="T36" fmla="*/ 167 w 189"/>
                <a:gd name="T37" fmla="*/ 0 h 326"/>
                <a:gd name="T38" fmla="*/ 189 w 189"/>
                <a:gd name="T39" fmla="*/ 205 h 326"/>
                <a:gd name="T40" fmla="*/ 189 w 189"/>
                <a:gd name="T41" fmla="*/ 228 h 32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89"/>
                <a:gd name="T64" fmla="*/ 0 h 326"/>
                <a:gd name="T65" fmla="*/ 189 w 189"/>
                <a:gd name="T66" fmla="*/ 326 h 32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89" h="326">
                  <a:moveTo>
                    <a:pt x="189" y="228"/>
                  </a:moveTo>
                  <a:lnTo>
                    <a:pt x="151" y="235"/>
                  </a:lnTo>
                  <a:lnTo>
                    <a:pt x="151" y="251"/>
                  </a:lnTo>
                  <a:lnTo>
                    <a:pt x="121" y="304"/>
                  </a:lnTo>
                  <a:lnTo>
                    <a:pt x="98" y="288"/>
                  </a:lnTo>
                  <a:lnTo>
                    <a:pt x="83" y="319"/>
                  </a:lnTo>
                  <a:lnTo>
                    <a:pt x="76" y="304"/>
                  </a:lnTo>
                  <a:lnTo>
                    <a:pt x="53" y="326"/>
                  </a:lnTo>
                  <a:lnTo>
                    <a:pt x="23" y="311"/>
                  </a:lnTo>
                  <a:lnTo>
                    <a:pt x="23" y="319"/>
                  </a:lnTo>
                  <a:lnTo>
                    <a:pt x="8" y="319"/>
                  </a:lnTo>
                  <a:lnTo>
                    <a:pt x="0" y="326"/>
                  </a:lnTo>
                  <a:lnTo>
                    <a:pt x="0" y="288"/>
                  </a:lnTo>
                  <a:lnTo>
                    <a:pt x="23" y="251"/>
                  </a:lnTo>
                  <a:lnTo>
                    <a:pt x="15" y="220"/>
                  </a:lnTo>
                  <a:lnTo>
                    <a:pt x="8" y="16"/>
                  </a:lnTo>
                  <a:lnTo>
                    <a:pt x="15" y="23"/>
                  </a:lnTo>
                  <a:lnTo>
                    <a:pt x="45" y="8"/>
                  </a:lnTo>
                  <a:lnTo>
                    <a:pt x="167" y="0"/>
                  </a:lnTo>
                  <a:lnTo>
                    <a:pt x="189" y="205"/>
                  </a:lnTo>
                  <a:lnTo>
                    <a:pt x="189" y="228"/>
                  </a:lnTo>
                  <a:close/>
                </a:path>
              </a:pathLst>
            </a:custGeom>
            <a:solidFill>
              <a:srgbClr val="FF4500"/>
            </a:solidFill>
            <a:ln w="8">
              <a:solidFill>
                <a:srgbClr val="FF4500"/>
              </a:solidFill>
              <a:prstDash val="solid"/>
              <a:round/>
              <a:headEnd/>
              <a:tailEnd/>
            </a:ln>
          </p:spPr>
          <p:txBody>
            <a:bodyPr/>
            <a:lstStyle/>
            <a:p>
              <a:endParaRPr lang="en-US"/>
            </a:p>
          </p:txBody>
        </p:sp>
        <p:sp>
          <p:nvSpPr>
            <p:cNvPr id="172" name="Freeform 183"/>
            <p:cNvSpPr>
              <a:spLocks/>
            </p:cNvSpPr>
            <p:nvPr/>
          </p:nvSpPr>
          <p:spPr bwMode="auto">
            <a:xfrm>
              <a:off x="3406" y="1864"/>
              <a:ext cx="189" cy="326"/>
            </a:xfrm>
            <a:custGeom>
              <a:avLst/>
              <a:gdLst>
                <a:gd name="T0" fmla="*/ 189 w 189"/>
                <a:gd name="T1" fmla="*/ 228 h 326"/>
                <a:gd name="T2" fmla="*/ 151 w 189"/>
                <a:gd name="T3" fmla="*/ 235 h 326"/>
                <a:gd name="T4" fmla="*/ 151 w 189"/>
                <a:gd name="T5" fmla="*/ 251 h 326"/>
                <a:gd name="T6" fmla="*/ 121 w 189"/>
                <a:gd name="T7" fmla="*/ 304 h 326"/>
                <a:gd name="T8" fmla="*/ 98 w 189"/>
                <a:gd name="T9" fmla="*/ 288 h 326"/>
                <a:gd name="T10" fmla="*/ 83 w 189"/>
                <a:gd name="T11" fmla="*/ 319 h 326"/>
                <a:gd name="T12" fmla="*/ 76 w 189"/>
                <a:gd name="T13" fmla="*/ 304 h 326"/>
                <a:gd name="T14" fmla="*/ 53 w 189"/>
                <a:gd name="T15" fmla="*/ 326 h 326"/>
                <a:gd name="T16" fmla="*/ 23 w 189"/>
                <a:gd name="T17" fmla="*/ 311 h 326"/>
                <a:gd name="T18" fmla="*/ 23 w 189"/>
                <a:gd name="T19" fmla="*/ 319 h 326"/>
                <a:gd name="T20" fmla="*/ 8 w 189"/>
                <a:gd name="T21" fmla="*/ 319 h 326"/>
                <a:gd name="T22" fmla="*/ 0 w 189"/>
                <a:gd name="T23" fmla="*/ 326 h 326"/>
                <a:gd name="T24" fmla="*/ 0 w 189"/>
                <a:gd name="T25" fmla="*/ 288 h 326"/>
                <a:gd name="T26" fmla="*/ 23 w 189"/>
                <a:gd name="T27" fmla="*/ 251 h 326"/>
                <a:gd name="T28" fmla="*/ 15 w 189"/>
                <a:gd name="T29" fmla="*/ 220 h 326"/>
                <a:gd name="T30" fmla="*/ 8 w 189"/>
                <a:gd name="T31" fmla="*/ 16 h 326"/>
                <a:gd name="T32" fmla="*/ 15 w 189"/>
                <a:gd name="T33" fmla="*/ 23 h 326"/>
                <a:gd name="T34" fmla="*/ 45 w 189"/>
                <a:gd name="T35" fmla="*/ 8 h 326"/>
                <a:gd name="T36" fmla="*/ 167 w 189"/>
                <a:gd name="T37" fmla="*/ 0 h 326"/>
                <a:gd name="T38" fmla="*/ 189 w 189"/>
                <a:gd name="T39" fmla="*/ 205 h 326"/>
                <a:gd name="T40" fmla="*/ 189 w 189"/>
                <a:gd name="T41" fmla="*/ 228 h 326"/>
                <a:gd name="T42" fmla="*/ 189 w 189"/>
                <a:gd name="T43" fmla="*/ 235 h 3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9"/>
                <a:gd name="T67" fmla="*/ 0 h 326"/>
                <a:gd name="T68" fmla="*/ 189 w 189"/>
                <a:gd name="T69" fmla="*/ 326 h 32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9" h="326">
                  <a:moveTo>
                    <a:pt x="189" y="228"/>
                  </a:moveTo>
                  <a:lnTo>
                    <a:pt x="151" y="235"/>
                  </a:lnTo>
                  <a:lnTo>
                    <a:pt x="151" y="251"/>
                  </a:lnTo>
                  <a:lnTo>
                    <a:pt x="121" y="304"/>
                  </a:lnTo>
                  <a:lnTo>
                    <a:pt x="98" y="288"/>
                  </a:lnTo>
                  <a:lnTo>
                    <a:pt x="83" y="319"/>
                  </a:lnTo>
                  <a:lnTo>
                    <a:pt x="76" y="304"/>
                  </a:lnTo>
                  <a:lnTo>
                    <a:pt x="53" y="326"/>
                  </a:lnTo>
                  <a:lnTo>
                    <a:pt x="23" y="311"/>
                  </a:lnTo>
                  <a:lnTo>
                    <a:pt x="23" y="319"/>
                  </a:lnTo>
                  <a:lnTo>
                    <a:pt x="8" y="319"/>
                  </a:lnTo>
                  <a:lnTo>
                    <a:pt x="0" y="326"/>
                  </a:lnTo>
                  <a:lnTo>
                    <a:pt x="0" y="288"/>
                  </a:lnTo>
                  <a:lnTo>
                    <a:pt x="23" y="251"/>
                  </a:lnTo>
                  <a:lnTo>
                    <a:pt x="15" y="220"/>
                  </a:lnTo>
                  <a:lnTo>
                    <a:pt x="8" y="16"/>
                  </a:lnTo>
                  <a:lnTo>
                    <a:pt x="15" y="23"/>
                  </a:lnTo>
                  <a:lnTo>
                    <a:pt x="45" y="8"/>
                  </a:lnTo>
                  <a:lnTo>
                    <a:pt x="167" y="0"/>
                  </a:lnTo>
                  <a:lnTo>
                    <a:pt x="189" y="205"/>
                  </a:lnTo>
                  <a:lnTo>
                    <a:pt x="189" y="228"/>
                  </a:lnTo>
                  <a:lnTo>
                    <a:pt x="189" y="235"/>
                  </a:lnTo>
                </a:path>
              </a:pathLst>
            </a:custGeom>
            <a:noFill/>
            <a:ln w="8">
              <a:solidFill>
                <a:srgbClr val="000000"/>
              </a:solidFill>
              <a:prstDash val="solid"/>
              <a:round/>
              <a:headEnd/>
              <a:tailEnd/>
            </a:ln>
          </p:spPr>
          <p:txBody>
            <a:bodyPr/>
            <a:lstStyle/>
            <a:p>
              <a:endParaRPr lang="en-US"/>
            </a:p>
          </p:txBody>
        </p:sp>
        <p:sp>
          <p:nvSpPr>
            <p:cNvPr id="173" name="Freeform 184"/>
            <p:cNvSpPr>
              <a:spLocks/>
            </p:cNvSpPr>
            <p:nvPr/>
          </p:nvSpPr>
          <p:spPr bwMode="auto">
            <a:xfrm>
              <a:off x="2876" y="1751"/>
              <a:ext cx="379" cy="250"/>
            </a:xfrm>
            <a:custGeom>
              <a:avLst/>
              <a:gdLst>
                <a:gd name="T0" fmla="*/ 379 w 379"/>
                <a:gd name="T1" fmla="*/ 106 h 250"/>
                <a:gd name="T2" fmla="*/ 348 w 379"/>
                <a:gd name="T3" fmla="*/ 76 h 250"/>
                <a:gd name="T4" fmla="*/ 326 w 379"/>
                <a:gd name="T5" fmla="*/ 60 h 250"/>
                <a:gd name="T6" fmla="*/ 311 w 379"/>
                <a:gd name="T7" fmla="*/ 0 h 250"/>
                <a:gd name="T8" fmla="*/ 15 w 379"/>
                <a:gd name="T9" fmla="*/ 7 h 250"/>
                <a:gd name="T10" fmla="*/ 0 w 379"/>
                <a:gd name="T11" fmla="*/ 7 h 250"/>
                <a:gd name="T12" fmla="*/ 15 w 379"/>
                <a:gd name="T13" fmla="*/ 38 h 250"/>
                <a:gd name="T14" fmla="*/ 0 w 379"/>
                <a:gd name="T15" fmla="*/ 68 h 250"/>
                <a:gd name="T16" fmla="*/ 15 w 379"/>
                <a:gd name="T17" fmla="*/ 91 h 250"/>
                <a:gd name="T18" fmla="*/ 31 w 379"/>
                <a:gd name="T19" fmla="*/ 166 h 250"/>
                <a:gd name="T20" fmla="*/ 46 w 379"/>
                <a:gd name="T21" fmla="*/ 174 h 250"/>
                <a:gd name="T22" fmla="*/ 53 w 379"/>
                <a:gd name="T23" fmla="*/ 242 h 250"/>
                <a:gd name="T24" fmla="*/ 295 w 379"/>
                <a:gd name="T25" fmla="*/ 235 h 250"/>
                <a:gd name="T26" fmla="*/ 311 w 379"/>
                <a:gd name="T27" fmla="*/ 250 h 250"/>
                <a:gd name="T28" fmla="*/ 333 w 379"/>
                <a:gd name="T29" fmla="*/ 204 h 250"/>
                <a:gd name="T30" fmla="*/ 326 w 379"/>
                <a:gd name="T31" fmla="*/ 166 h 250"/>
                <a:gd name="T32" fmla="*/ 364 w 379"/>
                <a:gd name="T33" fmla="*/ 159 h 250"/>
                <a:gd name="T34" fmla="*/ 379 w 379"/>
                <a:gd name="T35" fmla="*/ 136 h 250"/>
                <a:gd name="T36" fmla="*/ 379 w 379"/>
                <a:gd name="T37" fmla="*/ 106 h 25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79"/>
                <a:gd name="T58" fmla="*/ 0 h 250"/>
                <a:gd name="T59" fmla="*/ 379 w 379"/>
                <a:gd name="T60" fmla="*/ 250 h 25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79" h="250">
                  <a:moveTo>
                    <a:pt x="379" y="106"/>
                  </a:moveTo>
                  <a:lnTo>
                    <a:pt x="348" y="76"/>
                  </a:lnTo>
                  <a:lnTo>
                    <a:pt x="326" y="60"/>
                  </a:lnTo>
                  <a:lnTo>
                    <a:pt x="311" y="0"/>
                  </a:lnTo>
                  <a:lnTo>
                    <a:pt x="15" y="7"/>
                  </a:lnTo>
                  <a:lnTo>
                    <a:pt x="0" y="7"/>
                  </a:lnTo>
                  <a:lnTo>
                    <a:pt x="15" y="38"/>
                  </a:lnTo>
                  <a:lnTo>
                    <a:pt x="0" y="68"/>
                  </a:lnTo>
                  <a:lnTo>
                    <a:pt x="15" y="91"/>
                  </a:lnTo>
                  <a:lnTo>
                    <a:pt x="31" y="166"/>
                  </a:lnTo>
                  <a:lnTo>
                    <a:pt x="46" y="174"/>
                  </a:lnTo>
                  <a:lnTo>
                    <a:pt x="53" y="242"/>
                  </a:lnTo>
                  <a:lnTo>
                    <a:pt x="295" y="235"/>
                  </a:lnTo>
                  <a:lnTo>
                    <a:pt x="311" y="250"/>
                  </a:lnTo>
                  <a:lnTo>
                    <a:pt x="333" y="204"/>
                  </a:lnTo>
                  <a:lnTo>
                    <a:pt x="326" y="166"/>
                  </a:lnTo>
                  <a:lnTo>
                    <a:pt x="364" y="159"/>
                  </a:lnTo>
                  <a:lnTo>
                    <a:pt x="379" y="136"/>
                  </a:lnTo>
                  <a:lnTo>
                    <a:pt x="379" y="106"/>
                  </a:lnTo>
                  <a:close/>
                </a:path>
              </a:pathLst>
            </a:custGeom>
            <a:solidFill>
              <a:srgbClr val="FF8C00"/>
            </a:solidFill>
            <a:ln w="8">
              <a:solidFill>
                <a:srgbClr val="FF8C00"/>
              </a:solidFill>
              <a:prstDash val="solid"/>
              <a:round/>
              <a:headEnd/>
              <a:tailEnd/>
            </a:ln>
          </p:spPr>
          <p:txBody>
            <a:bodyPr/>
            <a:lstStyle/>
            <a:p>
              <a:endParaRPr lang="en-US"/>
            </a:p>
          </p:txBody>
        </p:sp>
        <p:sp>
          <p:nvSpPr>
            <p:cNvPr id="174" name="Freeform 185"/>
            <p:cNvSpPr>
              <a:spLocks/>
            </p:cNvSpPr>
            <p:nvPr/>
          </p:nvSpPr>
          <p:spPr bwMode="auto">
            <a:xfrm>
              <a:off x="2876" y="1751"/>
              <a:ext cx="379" cy="250"/>
            </a:xfrm>
            <a:custGeom>
              <a:avLst/>
              <a:gdLst>
                <a:gd name="T0" fmla="*/ 379 w 379"/>
                <a:gd name="T1" fmla="*/ 106 h 250"/>
                <a:gd name="T2" fmla="*/ 348 w 379"/>
                <a:gd name="T3" fmla="*/ 76 h 250"/>
                <a:gd name="T4" fmla="*/ 326 w 379"/>
                <a:gd name="T5" fmla="*/ 60 h 250"/>
                <a:gd name="T6" fmla="*/ 311 w 379"/>
                <a:gd name="T7" fmla="*/ 0 h 250"/>
                <a:gd name="T8" fmla="*/ 15 w 379"/>
                <a:gd name="T9" fmla="*/ 7 h 250"/>
                <a:gd name="T10" fmla="*/ 0 w 379"/>
                <a:gd name="T11" fmla="*/ 7 h 250"/>
                <a:gd name="T12" fmla="*/ 15 w 379"/>
                <a:gd name="T13" fmla="*/ 38 h 250"/>
                <a:gd name="T14" fmla="*/ 0 w 379"/>
                <a:gd name="T15" fmla="*/ 68 h 250"/>
                <a:gd name="T16" fmla="*/ 15 w 379"/>
                <a:gd name="T17" fmla="*/ 91 h 250"/>
                <a:gd name="T18" fmla="*/ 31 w 379"/>
                <a:gd name="T19" fmla="*/ 166 h 250"/>
                <a:gd name="T20" fmla="*/ 46 w 379"/>
                <a:gd name="T21" fmla="*/ 174 h 250"/>
                <a:gd name="T22" fmla="*/ 53 w 379"/>
                <a:gd name="T23" fmla="*/ 242 h 250"/>
                <a:gd name="T24" fmla="*/ 295 w 379"/>
                <a:gd name="T25" fmla="*/ 235 h 250"/>
                <a:gd name="T26" fmla="*/ 311 w 379"/>
                <a:gd name="T27" fmla="*/ 250 h 250"/>
                <a:gd name="T28" fmla="*/ 333 w 379"/>
                <a:gd name="T29" fmla="*/ 204 h 250"/>
                <a:gd name="T30" fmla="*/ 326 w 379"/>
                <a:gd name="T31" fmla="*/ 166 h 250"/>
                <a:gd name="T32" fmla="*/ 364 w 379"/>
                <a:gd name="T33" fmla="*/ 159 h 250"/>
                <a:gd name="T34" fmla="*/ 379 w 379"/>
                <a:gd name="T35" fmla="*/ 136 h 250"/>
                <a:gd name="T36" fmla="*/ 379 w 379"/>
                <a:gd name="T37" fmla="*/ 106 h 250"/>
                <a:gd name="T38" fmla="*/ 379 w 379"/>
                <a:gd name="T39" fmla="*/ 113 h 2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9"/>
                <a:gd name="T61" fmla="*/ 0 h 250"/>
                <a:gd name="T62" fmla="*/ 379 w 379"/>
                <a:gd name="T63" fmla="*/ 250 h 25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9" h="250">
                  <a:moveTo>
                    <a:pt x="379" y="106"/>
                  </a:moveTo>
                  <a:lnTo>
                    <a:pt x="348" y="76"/>
                  </a:lnTo>
                  <a:lnTo>
                    <a:pt x="326" y="60"/>
                  </a:lnTo>
                  <a:lnTo>
                    <a:pt x="311" y="0"/>
                  </a:lnTo>
                  <a:lnTo>
                    <a:pt x="15" y="7"/>
                  </a:lnTo>
                  <a:lnTo>
                    <a:pt x="0" y="7"/>
                  </a:lnTo>
                  <a:lnTo>
                    <a:pt x="15" y="38"/>
                  </a:lnTo>
                  <a:lnTo>
                    <a:pt x="0" y="68"/>
                  </a:lnTo>
                  <a:lnTo>
                    <a:pt x="15" y="91"/>
                  </a:lnTo>
                  <a:lnTo>
                    <a:pt x="31" y="166"/>
                  </a:lnTo>
                  <a:lnTo>
                    <a:pt x="46" y="174"/>
                  </a:lnTo>
                  <a:lnTo>
                    <a:pt x="53" y="242"/>
                  </a:lnTo>
                  <a:lnTo>
                    <a:pt x="295" y="235"/>
                  </a:lnTo>
                  <a:lnTo>
                    <a:pt x="311" y="250"/>
                  </a:lnTo>
                  <a:lnTo>
                    <a:pt x="333" y="204"/>
                  </a:lnTo>
                  <a:lnTo>
                    <a:pt x="326" y="166"/>
                  </a:lnTo>
                  <a:lnTo>
                    <a:pt x="364" y="159"/>
                  </a:lnTo>
                  <a:lnTo>
                    <a:pt x="379" y="136"/>
                  </a:lnTo>
                  <a:lnTo>
                    <a:pt x="379" y="106"/>
                  </a:lnTo>
                  <a:lnTo>
                    <a:pt x="379" y="113"/>
                  </a:lnTo>
                </a:path>
              </a:pathLst>
            </a:custGeom>
            <a:noFill/>
            <a:ln w="8">
              <a:solidFill>
                <a:srgbClr val="000000"/>
              </a:solidFill>
              <a:prstDash val="solid"/>
              <a:round/>
              <a:headEnd/>
              <a:tailEnd/>
            </a:ln>
          </p:spPr>
          <p:txBody>
            <a:bodyPr/>
            <a:lstStyle/>
            <a:p>
              <a:endParaRPr lang="en-US"/>
            </a:p>
          </p:txBody>
        </p:sp>
        <p:sp>
          <p:nvSpPr>
            <p:cNvPr id="175" name="Freeform 186"/>
            <p:cNvSpPr>
              <a:spLocks/>
            </p:cNvSpPr>
            <p:nvPr/>
          </p:nvSpPr>
          <p:spPr bwMode="auto">
            <a:xfrm>
              <a:off x="2536" y="2024"/>
              <a:ext cx="461" cy="250"/>
            </a:xfrm>
            <a:custGeom>
              <a:avLst/>
              <a:gdLst>
                <a:gd name="T0" fmla="*/ 461 w 461"/>
                <a:gd name="T1" fmla="*/ 250 h 250"/>
                <a:gd name="T2" fmla="*/ 0 w 461"/>
                <a:gd name="T3" fmla="*/ 235 h 250"/>
                <a:gd name="T4" fmla="*/ 15 w 461"/>
                <a:gd name="T5" fmla="*/ 0 h 250"/>
                <a:gd name="T6" fmla="*/ 416 w 461"/>
                <a:gd name="T7" fmla="*/ 15 h 250"/>
                <a:gd name="T8" fmla="*/ 439 w 461"/>
                <a:gd name="T9" fmla="*/ 22 h 250"/>
                <a:gd name="T10" fmla="*/ 446 w 461"/>
                <a:gd name="T11" fmla="*/ 30 h 250"/>
                <a:gd name="T12" fmla="*/ 431 w 461"/>
                <a:gd name="T13" fmla="*/ 45 h 250"/>
                <a:gd name="T14" fmla="*/ 461 w 461"/>
                <a:gd name="T15" fmla="*/ 83 h 250"/>
                <a:gd name="T16" fmla="*/ 461 w 461"/>
                <a:gd name="T17" fmla="*/ 250 h 2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61"/>
                <a:gd name="T28" fmla="*/ 0 h 250"/>
                <a:gd name="T29" fmla="*/ 461 w 461"/>
                <a:gd name="T30" fmla="*/ 250 h 2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61" h="250">
                  <a:moveTo>
                    <a:pt x="461" y="250"/>
                  </a:moveTo>
                  <a:lnTo>
                    <a:pt x="0" y="235"/>
                  </a:lnTo>
                  <a:lnTo>
                    <a:pt x="15" y="0"/>
                  </a:lnTo>
                  <a:lnTo>
                    <a:pt x="416" y="15"/>
                  </a:lnTo>
                  <a:lnTo>
                    <a:pt x="439" y="22"/>
                  </a:lnTo>
                  <a:lnTo>
                    <a:pt x="446" y="30"/>
                  </a:lnTo>
                  <a:lnTo>
                    <a:pt x="431" y="45"/>
                  </a:lnTo>
                  <a:lnTo>
                    <a:pt x="461" y="83"/>
                  </a:lnTo>
                  <a:lnTo>
                    <a:pt x="461" y="250"/>
                  </a:lnTo>
                  <a:close/>
                </a:path>
              </a:pathLst>
            </a:custGeom>
            <a:solidFill>
              <a:srgbClr val="FF4500"/>
            </a:solidFill>
            <a:ln w="8">
              <a:solidFill>
                <a:srgbClr val="FF4500"/>
              </a:solidFill>
              <a:prstDash val="solid"/>
              <a:round/>
              <a:headEnd/>
              <a:tailEnd/>
            </a:ln>
          </p:spPr>
          <p:txBody>
            <a:bodyPr/>
            <a:lstStyle/>
            <a:p>
              <a:endParaRPr lang="en-US"/>
            </a:p>
          </p:txBody>
        </p:sp>
        <p:sp>
          <p:nvSpPr>
            <p:cNvPr id="176" name="Freeform 187"/>
            <p:cNvSpPr>
              <a:spLocks/>
            </p:cNvSpPr>
            <p:nvPr/>
          </p:nvSpPr>
          <p:spPr bwMode="auto">
            <a:xfrm>
              <a:off x="2536" y="2024"/>
              <a:ext cx="461" cy="257"/>
            </a:xfrm>
            <a:custGeom>
              <a:avLst/>
              <a:gdLst>
                <a:gd name="T0" fmla="*/ 461 w 461"/>
                <a:gd name="T1" fmla="*/ 250 h 257"/>
                <a:gd name="T2" fmla="*/ 0 w 461"/>
                <a:gd name="T3" fmla="*/ 235 h 257"/>
                <a:gd name="T4" fmla="*/ 15 w 461"/>
                <a:gd name="T5" fmla="*/ 0 h 257"/>
                <a:gd name="T6" fmla="*/ 416 w 461"/>
                <a:gd name="T7" fmla="*/ 15 h 257"/>
                <a:gd name="T8" fmla="*/ 439 w 461"/>
                <a:gd name="T9" fmla="*/ 22 h 257"/>
                <a:gd name="T10" fmla="*/ 446 w 461"/>
                <a:gd name="T11" fmla="*/ 30 h 257"/>
                <a:gd name="T12" fmla="*/ 431 w 461"/>
                <a:gd name="T13" fmla="*/ 45 h 257"/>
                <a:gd name="T14" fmla="*/ 461 w 461"/>
                <a:gd name="T15" fmla="*/ 83 h 257"/>
                <a:gd name="T16" fmla="*/ 461 w 461"/>
                <a:gd name="T17" fmla="*/ 250 h 257"/>
                <a:gd name="T18" fmla="*/ 461 w 461"/>
                <a:gd name="T19" fmla="*/ 257 h 2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61"/>
                <a:gd name="T31" fmla="*/ 0 h 257"/>
                <a:gd name="T32" fmla="*/ 461 w 461"/>
                <a:gd name="T33" fmla="*/ 257 h 25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61" h="257">
                  <a:moveTo>
                    <a:pt x="461" y="250"/>
                  </a:moveTo>
                  <a:lnTo>
                    <a:pt x="0" y="235"/>
                  </a:lnTo>
                  <a:lnTo>
                    <a:pt x="15" y="0"/>
                  </a:lnTo>
                  <a:lnTo>
                    <a:pt x="416" y="15"/>
                  </a:lnTo>
                  <a:lnTo>
                    <a:pt x="439" y="22"/>
                  </a:lnTo>
                  <a:lnTo>
                    <a:pt x="446" y="30"/>
                  </a:lnTo>
                  <a:lnTo>
                    <a:pt x="431" y="45"/>
                  </a:lnTo>
                  <a:lnTo>
                    <a:pt x="461" y="83"/>
                  </a:lnTo>
                  <a:lnTo>
                    <a:pt x="461" y="250"/>
                  </a:lnTo>
                  <a:lnTo>
                    <a:pt x="461" y="257"/>
                  </a:lnTo>
                </a:path>
              </a:pathLst>
            </a:custGeom>
            <a:noFill/>
            <a:ln w="8">
              <a:solidFill>
                <a:srgbClr val="000000"/>
              </a:solidFill>
              <a:prstDash val="solid"/>
              <a:round/>
              <a:headEnd/>
              <a:tailEnd/>
            </a:ln>
          </p:spPr>
          <p:txBody>
            <a:bodyPr/>
            <a:lstStyle/>
            <a:p>
              <a:endParaRPr lang="en-US"/>
            </a:p>
          </p:txBody>
        </p:sp>
        <p:sp>
          <p:nvSpPr>
            <p:cNvPr id="177" name="Freeform 188"/>
            <p:cNvSpPr>
              <a:spLocks/>
            </p:cNvSpPr>
            <p:nvPr/>
          </p:nvSpPr>
          <p:spPr bwMode="auto">
            <a:xfrm>
              <a:off x="3330" y="2061"/>
              <a:ext cx="454" cy="243"/>
            </a:xfrm>
            <a:custGeom>
              <a:avLst/>
              <a:gdLst>
                <a:gd name="T0" fmla="*/ 417 w 454"/>
                <a:gd name="T1" fmla="*/ 84 h 243"/>
                <a:gd name="T2" fmla="*/ 401 w 454"/>
                <a:gd name="T3" fmla="*/ 46 h 243"/>
                <a:gd name="T4" fmla="*/ 379 w 454"/>
                <a:gd name="T5" fmla="*/ 23 h 243"/>
                <a:gd name="T6" fmla="*/ 356 w 454"/>
                <a:gd name="T7" fmla="*/ 38 h 243"/>
                <a:gd name="T8" fmla="*/ 333 w 454"/>
                <a:gd name="T9" fmla="*/ 38 h 243"/>
                <a:gd name="T10" fmla="*/ 303 w 454"/>
                <a:gd name="T11" fmla="*/ 23 h 243"/>
                <a:gd name="T12" fmla="*/ 280 w 454"/>
                <a:gd name="T13" fmla="*/ 0 h 243"/>
                <a:gd name="T14" fmla="*/ 265 w 454"/>
                <a:gd name="T15" fmla="*/ 8 h 243"/>
                <a:gd name="T16" fmla="*/ 265 w 454"/>
                <a:gd name="T17" fmla="*/ 31 h 243"/>
                <a:gd name="T18" fmla="*/ 227 w 454"/>
                <a:gd name="T19" fmla="*/ 38 h 243"/>
                <a:gd name="T20" fmla="*/ 227 w 454"/>
                <a:gd name="T21" fmla="*/ 54 h 243"/>
                <a:gd name="T22" fmla="*/ 197 w 454"/>
                <a:gd name="T23" fmla="*/ 107 h 243"/>
                <a:gd name="T24" fmla="*/ 174 w 454"/>
                <a:gd name="T25" fmla="*/ 91 h 243"/>
                <a:gd name="T26" fmla="*/ 159 w 454"/>
                <a:gd name="T27" fmla="*/ 122 h 243"/>
                <a:gd name="T28" fmla="*/ 152 w 454"/>
                <a:gd name="T29" fmla="*/ 107 h 243"/>
                <a:gd name="T30" fmla="*/ 129 w 454"/>
                <a:gd name="T31" fmla="*/ 129 h 243"/>
                <a:gd name="T32" fmla="*/ 99 w 454"/>
                <a:gd name="T33" fmla="*/ 114 h 243"/>
                <a:gd name="T34" fmla="*/ 99 w 454"/>
                <a:gd name="T35" fmla="*/ 122 h 243"/>
                <a:gd name="T36" fmla="*/ 84 w 454"/>
                <a:gd name="T37" fmla="*/ 122 h 243"/>
                <a:gd name="T38" fmla="*/ 76 w 454"/>
                <a:gd name="T39" fmla="*/ 129 h 243"/>
                <a:gd name="T40" fmla="*/ 76 w 454"/>
                <a:gd name="T41" fmla="*/ 152 h 243"/>
                <a:gd name="T42" fmla="*/ 53 w 454"/>
                <a:gd name="T43" fmla="*/ 167 h 243"/>
                <a:gd name="T44" fmla="*/ 53 w 454"/>
                <a:gd name="T45" fmla="*/ 190 h 243"/>
                <a:gd name="T46" fmla="*/ 23 w 454"/>
                <a:gd name="T47" fmla="*/ 182 h 243"/>
                <a:gd name="T48" fmla="*/ 15 w 454"/>
                <a:gd name="T49" fmla="*/ 198 h 243"/>
                <a:gd name="T50" fmla="*/ 15 w 454"/>
                <a:gd name="T51" fmla="*/ 228 h 243"/>
                <a:gd name="T52" fmla="*/ 0 w 454"/>
                <a:gd name="T53" fmla="*/ 243 h 243"/>
                <a:gd name="T54" fmla="*/ 84 w 454"/>
                <a:gd name="T55" fmla="*/ 235 h 243"/>
                <a:gd name="T56" fmla="*/ 84 w 454"/>
                <a:gd name="T57" fmla="*/ 220 h 243"/>
                <a:gd name="T58" fmla="*/ 356 w 454"/>
                <a:gd name="T59" fmla="*/ 198 h 243"/>
                <a:gd name="T60" fmla="*/ 386 w 454"/>
                <a:gd name="T61" fmla="*/ 182 h 243"/>
                <a:gd name="T62" fmla="*/ 454 w 454"/>
                <a:gd name="T63" fmla="*/ 107 h 243"/>
                <a:gd name="T64" fmla="*/ 417 w 454"/>
                <a:gd name="T65" fmla="*/ 84 h 2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54"/>
                <a:gd name="T100" fmla="*/ 0 h 243"/>
                <a:gd name="T101" fmla="*/ 454 w 454"/>
                <a:gd name="T102" fmla="*/ 243 h 24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54" h="243">
                  <a:moveTo>
                    <a:pt x="417" y="84"/>
                  </a:moveTo>
                  <a:lnTo>
                    <a:pt x="401" y="46"/>
                  </a:lnTo>
                  <a:lnTo>
                    <a:pt x="379" y="23"/>
                  </a:lnTo>
                  <a:lnTo>
                    <a:pt x="356" y="38"/>
                  </a:lnTo>
                  <a:lnTo>
                    <a:pt x="333" y="38"/>
                  </a:lnTo>
                  <a:lnTo>
                    <a:pt x="303" y="23"/>
                  </a:lnTo>
                  <a:lnTo>
                    <a:pt x="280" y="0"/>
                  </a:lnTo>
                  <a:lnTo>
                    <a:pt x="265" y="8"/>
                  </a:lnTo>
                  <a:lnTo>
                    <a:pt x="265" y="31"/>
                  </a:lnTo>
                  <a:lnTo>
                    <a:pt x="227" y="38"/>
                  </a:lnTo>
                  <a:lnTo>
                    <a:pt x="227" y="54"/>
                  </a:lnTo>
                  <a:lnTo>
                    <a:pt x="197" y="107"/>
                  </a:lnTo>
                  <a:lnTo>
                    <a:pt x="174" y="91"/>
                  </a:lnTo>
                  <a:lnTo>
                    <a:pt x="159" y="122"/>
                  </a:lnTo>
                  <a:lnTo>
                    <a:pt x="152" y="107"/>
                  </a:lnTo>
                  <a:lnTo>
                    <a:pt x="129" y="129"/>
                  </a:lnTo>
                  <a:lnTo>
                    <a:pt x="99" y="114"/>
                  </a:lnTo>
                  <a:lnTo>
                    <a:pt x="99" y="122"/>
                  </a:lnTo>
                  <a:lnTo>
                    <a:pt x="84" y="122"/>
                  </a:lnTo>
                  <a:lnTo>
                    <a:pt x="76" y="129"/>
                  </a:lnTo>
                  <a:lnTo>
                    <a:pt x="76" y="152"/>
                  </a:lnTo>
                  <a:lnTo>
                    <a:pt x="53" y="167"/>
                  </a:lnTo>
                  <a:lnTo>
                    <a:pt x="53" y="190"/>
                  </a:lnTo>
                  <a:lnTo>
                    <a:pt x="23" y="182"/>
                  </a:lnTo>
                  <a:lnTo>
                    <a:pt x="15" y="198"/>
                  </a:lnTo>
                  <a:lnTo>
                    <a:pt x="15" y="228"/>
                  </a:lnTo>
                  <a:lnTo>
                    <a:pt x="0" y="243"/>
                  </a:lnTo>
                  <a:lnTo>
                    <a:pt x="84" y="235"/>
                  </a:lnTo>
                  <a:lnTo>
                    <a:pt x="84" y="220"/>
                  </a:lnTo>
                  <a:lnTo>
                    <a:pt x="356" y="198"/>
                  </a:lnTo>
                  <a:lnTo>
                    <a:pt x="386" y="182"/>
                  </a:lnTo>
                  <a:lnTo>
                    <a:pt x="454" y="107"/>
                  </a:lnTo>
                  <a:lnTo>
                    <a:pt x="417" y="84"/>
                  </a:lnTo>
                  <a:close/>
                </a:path>
              </a:pathLst>
            </a:custGeom>
            <a:solidFill>
              <a:srgbClr val="B22222"/>
            </a:solidFill>
            <a:ln w="8">
              <a:solidFill>
                <a:srgbClr val="B22222"/>
              </a:solidFill>
              <a:prstDash val="solid"/>
              <a:round/>
              <a:headEnd/>
              <a:tailEnd/>
            </a:ln>
          </p:spPr>
          <p:txBody>
            <a:bodyPr/>
            <a:lstStyle/>
            <a:p>
              <a:endParaRPr lang="en-US"/>
            </a:p>
          </p:txBody>
        </p:sp>
        <p:sp>
          <p:nvSpPr>
            <p:cNvPr id="178" name="Freeform 189"/>
            <p:cNvSpPr>
              <a:spLocks/>
            </p:cNvSpPr>
            <p:nvPr/>
          </p:nvSpPr>
          <p:spPr bwMode="auto">
            <a:xfrm>
              <a:off x="3330" y="2061"/>
              <a:ext cx="454" cy="243"/>
            </a:xfrm>
            <a:custGeom>
              <a:avLst/>
              <a:gdLst>
                <a:gd name="T0" fmla="*/ 417 w 454"/>
                <a:gd name="T1" fmla="*/ 84 h 243"/>
                <a:gd name="T2" fmla="*/ 401 w 454"/>
                <a:gd name="T3" fmla="*/ 46 h 243"/>
                <a:gd name="T4" fmla="*/ 379 w 454"/>
                <a:gd name="T5" fmla="*/ 23 h 243"/>
                <a:gd name="T6" fmla="*/ 356 w 454"/>
                <a:gd name="T7" fmla="*/ 38 h 243"/>
                <a:gd name="T8" fmla="*/ 333 w 454"/>
                <a:gd name="T9" fmla="*/ 38 h 243"/>
                <a:gd name="T10" fmla="*/ 303 w 454"/>
                <a:gd name="T11" fmla="*/ 23 h 243"/>
                <a:gd name="T12" fmla="*/ 280 w 454"/>
                <a:gd name="T13" fmla="*/ 0 h 243"/>
                <a:gd name="T14" fmla="*/ 265 w 454"/>
                <a:gd name="T15" fmla="*/ 8 h 243"/>
                <a:gd name="T16" fmla="*/ 265 w 454"/>
                <a:gd name="T17" fmla="*/ 31 h 243"/>
                <a:gd name="T18" fmla="*/ 227 w 454"/>
                <a:gd name="T19" fmla="*/ 38 h 243"/>
                <a:gd name="T20" fmla="*/ 227 w 454"/>
                <a:gd name="T21" fmla="*/ 54 h 243"/>
                <a:gd name="T22" fmla="*/ 197 w 454"/>
                <a:gd name="T23" fmla="*/ 107 h 243"/>
                <a:gd name="T24" fmla="*/ 174 w 454"/>
                <a:gd name="T25" fmla="*/ 91 h 243"/>
                <a:gd name="T26" fmla="*/ 159 w 454"/>
                <a:gd name="T27" fmla="*/ 122 h 243"/>
                <a:gd name="T28" fmla="*/ 152 w 454"/>
                <a:gd name="T29" fmla="*/ 107 h 243"/>
                <a:gd name="T30" fmla="*/ 129 w 454"/>
                <a:gd name="T31" fmla="*/ 129 h 243"/>
                <a:gd name="T32" fmla="*/ 99 w 454"/>
                <a:gd name="T33" fmla="*/ 114 h 243"/>
                <a:gd name="T34" fmla="*/ 99 w 454"/>
                <a:gd name="T35" fmla="*/ 122 h 243"/>
                <a:gd name="T36" fmla="*/ 84 w 454"/>
                <a:gd name="T37" fmla="*/ 122 h 243"/>
                <a:gd name="T38" fmla="*/ 76 w 454"/>
                <a:gd name="T39" fmla="*/ 129 h 243"/>
                <a:gd name="T40" fmla="*/ 76 w 454"/>
                <a:gd name="T41" fmla="*/ 152 h 243"/>
                <a:gd name="T42" fmla="*/ 53 w 454"/>
                <a:gd name="T43" fmla="*/ 167 h 243"/>
                <a:gd name="T44" fmla="*/ 53 w 454"/>
                <a:gd name="T45" fmla="*/ 190 h 243"/>
                <a:gd name="T46" fmla="*/ 23 w 454"/>
                <a:gd name="T47" fmla="*/ 182 h 243"/>
                <a:gd name="T48" fmla="*/ 15 w 454"/>
                <a:gd name="T49" fmla="*/ 198 h 243"/>
                <a:gd name="T50" fmla="*/ 15 w 454"/>
                <a:gd name="T51" fmla="*/ 228 h 243"/>
                <a:gd name="T52" fmla="*/ 0 w 454"/>
                <a:gd name="T53" fmla="*/ 243 h 243"/>
                <a:gd name="T54" fmla="*/ 84 w 454"/>
                <a:gd name="T55" fmla="*/ 235 h 243"/>
                <a:gd name="T56" fmla="*/ 84 w 454"/>
                <a:gd name="T57" fmla="*/ 220 h 243"/>
                <a:gd name="T58" fmla="*/ 356 w 454"/>
                <a:gd name="T59" fmla="*/ 198 h 243"/>
                <a:gd name="T60" fmla="*/ 386 w 454"/>
                <a:gd name="T61" fmla="*/ 182 h 243"/>
                <a:gd name="T62" fmla="*/ 454 w 454"/>
                <a:gd name="T63" fmla="*/ 107 h 243"/>
                <a:gd name="T64" fmla="*/ 417 w 454"/>
                <a:gd name="T65" fmla="*/ 84 h 243"/>
                <a:gd name="T66" fmla="*/ 417 w 454"/>
                <a:gd name="T67" fmla="*/ 91 h 24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4"/>
                <a:gd name="T103" fmla="*/ 0 h 243"/>
                <a:gd name="T104" fmla="*/ 454 w 454"/>
                <a:gd name="T105" fmla="*/ 243 h 24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4" h="243">
                  <a:moveTo>
                    <a:pt x="417" y="84"/>
                  </a:moveTo>
                  <a:lnTo>
                    <a:pt x="401" y="46"/>
                  </a:lnTo>
                  <a:lnTo>
                    <a:pt x="379" y="23"/>
                  </a:lnTo>
                  <a:lnTo>
                    <a:pt x="356" y="38"/>
                  </a:lnTo>
                  <a:lnTo>
                    <a:pt x="333" y="38"/>
                  </a:lnTo>
                  <a:lnTo>
                    <a:pt x="303" y="23"/>
                  </a:lnTo>
                  <a:lnTo>
                    <a:pt x="280" y="0"/>
                  </a:lnTo>
                  <a:lnTo>
                    <a:pt x="265" y="8"/>
                  </a:lnTo>
                  <a:lnTo>
                    <a:pt x="265" y="31"/>
                  </a:lnTo>
                  <a:lnTo>
                    <a:pt x="227" y="38"/>
                  </a:lnTo>
                  <a:lnTo>
                    <a:pt x="227" y="54"/>
                  </a:lnTo>
                  <a:lnTo>
                    <a:pt x="197" y="107"/>
                  </a:lnTo>
                  <a:lnTo>
                    <a:pt x="174" y="91"/>
                  </a:lnTo>
                  <a:lnTo>
                    <a:pt x="159" y="122"/>
                  </a:lnTo>
                  <a:lnTo>
                    <a:pt x="152" y="107"/>
                  </a:lnTo>
                  <a:lnTo>
                    <a:pt x="129" y="129"/>
                  </a:lnTo>
                  <a:lnTo>
                    <a:pt x="99" y="114"/>
                  </a:lnTo>
                  <a:lnTo>
                    <a:pt x="99" y="122"/>
                  </a:lnTo>
                  <a:lnTo>
                    <a:pt x="84" y="122"/>
                  </a:lnTo>
                  <a:lnTo>
                    <a:pt x="76" y="129"/>
                  </a:lnTo>
                  <a:lnTo>
                    <a:pt x="76" y="152"/>
                  </a:lnTo>
                  <a:lnTo>
                    <a:pt x="53" y="167"/>
                  </a:lnTo>
                  <a:lnTo>
                    <a:pt x="53" y="190"/>
                  </a:lnTo>
                  <a:lnTo>
                    <a:pt x="23" y="182"/>
                  </a:lnTo>
                  <a:lnTo>
                    <a:pt x="15" y="198"/>
                  </a:lnTo>
                  <a:lnTo>
                    <a:pt x="15" y="228"/>
                  </a:lnTo>
                  <a:lnTo>
                    <a:pt x="0" y="243"/>
                  </a:lnTo>
                  <a:lnTo>
                    <a:pt x="84" y="235"/>
                  </a:lnTo>
                  <a:lnTo>
                    <a:pt x="84" y="220"/>
                  </a:lnTo>
                  <a:lnTo>
                    <a:pt x="356" y="198"/>
                  </a:lnTo>
                  <a:lnTo>
                    <a:pt x="386" y="182"/>
                  </a:lnTo>
                  <a:lnTo>
                    <a:pt x="454" y="107"/>
                  </a:lnTo>
                  <a:lnTo>
                    <a:pt x="417" y="84"/>
                  </a:lnTo>
                  <a:lnTo>
                    <a:pt x="417" y="91"/>
                  </a:lnTo>
                </a:path>
              </a:pathLst>
            </a:custGeom>
            <a:noFill/>
            <a:ln w="8">
              <a:solidFill>
                <a:srgbClr val="000000"/>
              </a:solidFill>
              <a:prstDash val="solid"/>
              <a:round/>
              <a:headEnd/>
              <a:tailEnd/>
            </a:ln>
          </p:spPr>
          <p:txBody>
            <a:bodyPr/>
            <a:lstStyle/>
            <a:p>
              <a:endParaRPr lang="en-US"/>
            </a:p>
          </p:txBody>
        </p:sp>
        <p:sp>
          <p:nvSpPr>
            <p:cNvPr id="179" name="Freeform 190"/>
            <p:cNvSpPr>
              <a:spLocks/>
            </p:cNvSpPr>
            <p:nvPr/>
          </p:nvSpPr>
          <p:spPr bwMode="auto">
            <a:xfrm>
              <a:off x="3043" y="2585"/>
              <a:ext cx="348" cy="310"/>
            </a:xfrm>
            <a:custGeom>
              <a:avLst/>
              <a:gdLst>
                <a:gd name="T0" fmla="*/ 310 w 348"/>
                <a:gd name="T1" fmla="*/ 272 h 310"/>
                <a:gd name="T2" fmla="*/ 318 w 348"/>
                <a:gd name="T3" fmla="*/ 257 h 310"/>
                <a:gd name="T4" fmla="*/ 333 w 348"/>
                <a:gd name="T5" fmla="*/ 212 h 310"/>
                <a:gd name="T6" fmla="*/ 287 w 348"/>
                <a:gd name="T7" fmla="*/ 234 h 310"/>
                <a:gd name="T8" fmla="*/ 295 w 348"/>
                <a:gd name="T9" fmla="*/ 219 h 310"/>
                <a:gd name="T10" fmla="*/ 249 w 348"/>
                <a:gd name="T11" fmla="*/ 219 h 310"/>
                <a:gd name="T12" fmla="*/ 302 w 348"/>
                <a:gd name="T13" fmla="*/ 212 h 310"/>
                <a:gd name="T14" fmla="*/ 295 w 348"/>
                <a:gd name="T15" fmla="*/ 151 h 310"/>
                <a:gd name="T16" fmla="*/ 159 w 348"/>
                <a:gd name="T17" fmla="*/ 136 h 310"/>
                <a:gd name="T18" fmla="*/ 166 w 348"/>
                <a:gd name="T19" fmla="*/ 106 h 310"/>
                <a:gd name="T20" fmla="*/ 181 w 348"/>
                <a:gd name="T21" fmla="*/ 90 h 310"/>
                <a:gd name="T22" fmla="*/ 189 w 348"/>
                <a:gd name="T23" fmla="*/ 60 h 310"/>
                <a:gd name="T24" fmla="*/ 197 w 348"/>
                <a:gd name="T25" fmla="*/ 37 h 310"/>
                <a:gd name="T26" fmla="*/ 197 w 348"/>
                <a:gd name="T27" fmla="*/ 30 h 310"/>
                <a:gd name="T28" fmla="*/ 189 w 348"/>
                <a:gd name="T29" fmla="*/ 0 h 310"/>
                <a:gd name="T30" fmla="*/ 0 w 348"/>
                <a:gd name="T31" fmla="*/ 83 h 310"/>
                <a:gd name="T32" fmla="*/ 22 w 348"/>
                <a:gd name="T33" fmla="*/ 242 h 310"/>
                <a:gd name="T34" fmla="*/ 60 w 348"/>
                <a:gd name="T35" fmla="*/ 257 h 310"/>
                <a:gd name="T36" fmla="*/ 166 w 348"/>
                <a:gd name="T37" fmla="*/ 272 h 310"/>
                <a:gd name="T38" fmla="*/ 151 w 348"/>
                <a:gd name="T39" fmla="*/ 250 h 310"/>
                <a:gd name="T40" fmla="*/ 166 w 348"/>
                <a:gd name="T41" fmla="*/ 257 h 310"/>
                <a:gd name="T42" fmla="*/ 197 w 348"/>
                <a:gd name="T43" fmla="*/ 280 h 310"/>
                <a:gd name="T44" fmla="*/ 197 w 348"/>
                <a:gd name="T45" fmla="*/ 288 h 310"/>
                <a:gd name="T46" fmla="*/ 197 w 348"/>
                <a:gd name="T47" fmla="*/ 295 h 310"/>
                <a:gd name="T48" fmla="*/ 249 w 348"/>
                <a:gd name="T49" fmla="*/ 280 h 310"/>
                <a:gd name="T50" fmla="*/ 280 w 348"/>
                <a:gd name="T51" fmla="*/ 295 h 310"/>
                <a:gd name="T52" fmla="*/ 265 w 348"/>
                <a:gd name="T53" fmla="*/ 272 h 310"/>
                <a:gd name="T54" fmla="*/ 265 w 348"/>
                <a:gd name="T55" fmla="*/ 242 h 310"/>
                <a:gd name="T56" fmla="*/ 280 w 348"/>
                <a:gd name="T57" fmla="*/ 272 h 310"/>
                <a:gd name="T58" fmla="*/ 295 w 348"/>
                <a:gd name="T59" fmla="*/ 288 h 310"/>
                <a:gd name="T60" fmla="*/ 325 w 348"/>
                <a:gd name="T61" fmla="*/ 303 h 310"/>
                <a:gd name="T62" fmla="*/ 340 w 348"/>
                <a:gd name="T63" fmla="*/ 310 h 3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8"/>
                <a:gd name="T97" fmla="*/ 0 h 310"/>
                <a:gd name="T98" fmla="*/ 348 w 348"/>
                <a:gd name="T99" fmla="*/ 310 h 3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8" h="310">
                  <a:moveTo>
                    <a:pt x="348" y="288"/>
                  </a:moveTo>
                  <a:lnTo>
                    <a:pt x="310" y="272"/>
                  </a:lnTo>
                  <a:lnTo>
                    <a:pt x="302" y="250"/>
                  </a:lnTo>
                  <a:lnTo>
                    <a:pt x="318" y="257"/>
                  </a:lnTo>
                  <a:lnTo>
                    <a:pt x="325" y="250"/>
                  </a:lnTo>
                  <a:lnTo>
                    <a:pt x="333" y="212"/>
                  </a:lnTo>
                  <a:lnTo>
                    <a:pt x="302" y="242"/>
                  </a:lnTo>
                  <a:lnTo>
                    <a:pt x="287" y="234"/>
                  </a:lnTo>
                  <a:lnTo>
                    <a:pt x="302" y="219"/>
                  </a:lnTo>
                  <a:lnTo>
                    <a:pt x="295" y="219"/>
                  </a:lnTo>
                  <a:lnTo>
                    <a:pt x="272" y="227"/>
                  </a:lnTo>
                  <a:lnTo>
                    <a:pt x="249" y="219"/>
                  </a:lnTo>
                  <a:lnTo>
                    <a:pt x="265" y="204"/>
                  </a:lnTo>
                  <a:lnTo>
                    <a:pt x="302" y="212"/>
                  </a:lnTo>
                  <a:lnTo>
                    <a:pt x="287" y="174"/>
                  </a:lnTo>
                  <a:lnTo>
                    <a:pt x="295" y="151"/>
                  </a:lnTo>
                  <a:lnTo>
                    <a:pt x="166" y="159"/>
                  </a:lnTo>
                  <a:lnTo>
                    <a:pt x="159" y="136"/>
                  </a:lnTo>
                  <a:lnTo>
                    <a:pt x="174" y="113"/>
                  </a:lnTo>
                  <a:lnTo>
                    <a:pt x="166" y="106"/>
                  </a:lnTo>
                  <a:lnTo>
                    <a:pt x="189" y="98"/>
                  </a:lnTo>
                  <a:lnTo>
                    <a:pt x="181" y="90"/>
                  </a:lnTo>
                  <a:lnTo>
                    <a:pt x="204" y="68"/>
                  </a:lnTo>
                  <a:lnTo>
                    <a:pt x="189" y="60"/>
                  </a:lnTo>
                  <a:lnTo>
                    <a:pt x="212" y="45"/>
                  </a:lnTo>
                  <a:lnTo>
                    <a:pt x="197" y="37"/>
                  </a:lnTo>
                  <a:lnTo>
                    <a:pt x="204" y="37"/>
                  </a:lnTo>
                  <a:lnTo>
                    <a:pt x="197" y="30"/>
                  </a:lnTo>
                  <a:lnTo>
                    <a:pt x="189" y="30"/>
                  </a:lnTo>
                  <a:lnTo>
                    <a:pt x="189" y="0"/>
                  </a:lnTo>
                  <a:lnTo>
                    <a:pt x="0" y="0"/>
                  </a:lnTo>
                  <a:lnTo>
                    <a:pt x="0" y="83"/>
                  </a:lnTo>
                  <a:lnTo>
                    <a:pt x="38" y="159"/>
                  </a:lnTo>
                  <a:lnTo>
                    <a:pt x="22" y="242"/>
                  </a:lnTo>
                  <a:lnTo>
                    <a:pt x="15" y="265"/>
                  </a:lnTo>
                  <a:lnTo>
                    <a:pt x="60" y="257"/>
                  </a:lnTo>
                  <a:lnTo>
                    <a:pt x="159" y="280"/>
                  </a:lnTo>
                  <a:lnTo>
                    <a:pt x="166" y="272"/>
                  </a:lnTo>
                  <a:lnTo>
                    <a:pt x="128" y="257"/>
                  </a:lnTo>
                  <a:lnTo>
                    <a:pt x="151" y="250"/>
                  </a:lnTo>
                  <a:lnTo>
                    <a:pt x="151" y="257"/>
                  </a:lnTo>
                  <a:lnTo>
                    <a:pt x="166" y="257"/>
                  </a:lnTo>
                  <a:lnTo>
                    <a:pt x="174" y="272"/>
                  </a:lnTo>
                  <a:lnTo>
                    <a:pt x="197" y="280"/>
                  </a:lnTo>
                  <a:lnTo>
                    <a:pt x="204" y="295"/>
                  </a:lnTo>
                  <a:lnTo>
                    <a:pt x="197" y="288"/>
                  </a:lnTo>
                  <a:lnTo>
                    <a:pt x="189" y="288"/>
                  </a:lnTo>
                  <a:lnTo>
                    <a:pt x="197" y="295"/>
                  </a:lnTo>
                  <a:lnTo>
                    <a:pt x="227" y="310"/>
                  </a:lnTo>
                  <a:lnTo>
                    <a:pt x="249" y="280"/>
                  </a:lnTo>
                  <a:lnTo>
                    <a:pt x="265" y="303"/>
                  </a:lnTo>
                  <a:lnTo>
                    <a:pt x="280" y="295"/>
                  </a:lnTo>
                  <a:lnTo>
                    <a:pt x="280" y="272"/>
                  </a:lnTo>
                  <a:lnTo>
                    <a:pt x="265" y="272"/>
                  </a:lnTo>
                  <a:lnTo>
                    <a:pt x="257" y="257"/>
                  </a:lnTo>
                  <a:lnTo>
                    <a:pt x="265" y="242"/>
                  </a:lnTo>
                  <a:lnTo>
                    <a:pt x="272" y="265"/>
                  </a:lnTo>
                  <a:lnTo>
                    <a:pt x="280" y="272"/>
                  </a:lnTo>
                  <a:lnTo>
                    <a:pt x="280" y="257"/>
                  </a:lnTo>
                  <a:lnTo>
                    <a:pt x="295" y="288"/>
                  </a:lnTo>
                  <a:lnTo>
                    <a:pt x="310" y="280"/>
                  </a:lnTo>
                  <a:lnTo>
                    <a:pt x="325" y="303"/>
                  </a:lnTo>
                  <a:lnTo>
                    <a:pt x="333" y="295"/>
                  </a:lnTo>
                  <a:lnTo>
                    <a:pt x="340" y="310"/>
                  </a:lnTo>
                  <a:lnTo>
                    <a:pt x="348" y="288"/>
                  </a:lnTo>
                  <a:close/>
                </a:path>
              </a:pathLst>
            </a:custGeom>
            <a:solidFill>
              <a:srgbClr val="B22222"/>
            </a:solidFill>
            <a:ln w="8">
              <a:solidFill>
                <a:srgbClr val="B22222"/>
              </a:solidFill>
              <a:prstDash val="solid"/>
              <a:round/>
              <a:headEnd/>
              <a:tailEnd/>
            </a:ln>
          </p:spPr>
          <p:txBody>
            <a:bodyPr/>
            <a:lstStyle/>
            <a:p>
              <a:endParaRPr lang="en-US"/>
            </a:p>
          </p:txBody>
        </p:sp>
        <p:sp>
          <p:nvSpPr>
            <p:cNvPr id="180" name="Freeform 191"/>
            <p:cNvSpPr>
              <a:spLocks/>
            </p:cNvSpPr>
            <p:nvPr/>
          </p:nvSpPr>
          <p:spPr bwMode="auto">
            <a:xfrm>
              <a:off x="3043" y="2585"/>
              <a:ext cx="348" cy="310"/>
            </a:xfrm>
            <a:custGeom>
              <a:avLst/>
              <a:gdLst>
                <a:gd name="T0" fmla="*/ 310 w 348"/>
                <a:gd name="T1" fmla="*/ 272 h 310"/>
                <a:gd name="T2" fmla="*/ 318 w 348"/>
                <a:gd name="T3" fmla="*/ 257 h 310"/>
                <a:gd name="T4" fmla="*/ 333 w 348"/>
                <a:gd name="T5" fmla="*/ 212 h 310"/>
                <a:gd name="T6" fmla="*/ 287 w 348"/>
                <a:gd name="T7" fmla="*/ 234 h 310"/>
                <a:gd name="T8" fmla="*/ 295 w 348"/>
                <a:gd name="T9" fmla="*/ 219 h 310"/>
                <a:gd name="T10" fmla="*/ 249 w 348"/>
                <a:gd name="T11" fmla="*/ 219 h 310"/>
                <a:gd name="T12" fmla="*/ 302 w 348"/>
                <a:gd name="T13" fmla="*/ 212 h 310"/>
                <a:gd name="T14" fmla="*/ 295 w 348"/>
                <a:gd name="T15" fmla="*/ 151 h 310"/>
                <a:gd name="T16" fmla="*/ 159 w 348"/>
                <a:gd name="T17" fmla="*/ 136 h 310"/>
                <a:gd name="T18" fmla="*/ 166 w 348"/>
                <a:gd name="T19" fmla="*/ 106 h 310"/>
                <a:gd name="T20" fmla="*/ 181 w 348"/>
                <a:gd name="T21" fmla="*/ 90 h 310"/>
                <a:gd name="T22" fmla="*/ 189 w 348"/>
                <a:gd name="T23" fmla="*/ 60 h 310"/>
                <a:gd name="T24" fmla="*/ 197 w 348"/>
                <a:gd name="T25" fmla="*/ 37 h 310"/>
                <a:gd name="T26" fmla="*/ 197 w 348"/>
                <a:gd name="T27" fmla="*/ 30 h 310"/>
                <a:gd name="T28" fmla="*/ 189 w 348"/>
                <a:gd name="T29" fmla="*/ 0 h 310"/>
                <a:gd name="T30" fmla="*/ 0 w 348"/>
                <a:gd name="T31" fmla="*/ 83 h 310"/>
                <a:gd name="T32" fmla="*/ 22 w 348"/>
                <a:gd name="T33" fmla="*/ 242 h 310"/>
                <a:gd name="T34" fmla="*/ 60 w 348"/>
                <a:gd name="T35" fmla="*/ 257 h 310"/>
                <a:gd name="T36" fmla="*/ 166 w 348"/>
                <a:gd name="T37" fmla="*/ 272 h 310"/>
                <a:gd name="T38" fmla="*/ 151 w 348"/>
                <a:gd name="T39" fmla="*/ 250 h 310"/>
                <a:gd name="T40" fmla="*/ 166 w 348"/>
                <a:gd name="T41" fmla="*/ 257 h 310"/>
                <a:gd name="T42" fmla="*/ 197 w 348"/>
                <a:gd name="T43" fmla="*/ 280 h 310"/>
                <a:gd name="T44" fmla="*/ 197 w 348"/>
                <a:gd name="T45" fmla="*/ 288 h 310"/>
                <a:gd name="T46" fmla="*/ 197 w 348"/>
                <a:gd name="T47" fmla="*/ 295 h 310"/>
                <a:gd name="T48" fmla="*/ 249 w 348"/>
                <a:gd name="T49" fmla="*/ 280 h 310"/>
                <a:gd name="T50" fmla="*/ 280 w 348"/>
                <a:gd name="T51" fmla="*/ 295 h 310"/>
                <a:gd name="T52" fmla="*/ 265 w 348"/>
                <a:gd name="T53" fmla="*/ 272 h 310"/>
                <a:gd name="T54" fmla="*/ 265 w 348"/>
                <a:gd name="T55" fmla="*/ 242 h 310"/>
                <a:gd name="T56" fmla="*/ 280 w 348"/>
                <a:gd name="T57" fmla="*/ 272 h 310"/>
                <a:gd name="T58" fmla="*/ 295 w 348"/>
                <a:gd name="T59" fmla="*/ 288 h 310"/>
                <a:gd name="T60" fmla="*/ 325 w 348"/>
                <a:gd name="T61" fmla="*/ 303 h 310"/>
                <a:gd name="T62" fmla="*/ 340 w 348"/>
                <a:gd name="T63" fmla="*/ 310 h 310"/>
                <a:gd name="T64" fmla="*/ 348 w 348"/>
                <a:gd name="T65" fmla="*/ 295 h 31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8"/>
                <a:gd name="T100" fmla="*/ 0 h 310"/>
                <a:gd name="T101" fmla="*/ 348 w 348"/>
                <a:gd name="T102" fmla="*/ 310 h 31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8" h="310">
                  <a:moveTo>
                    <a:pt x="348" y="288"/>
                  </a:moveTo>
                  <a:lnTo>
                    <a:pt x="310" y="272"/>
                  </a:lnTo>
                  <a:lnTo>
                    <a:pt x="302" y="250"/>
                  </a:lnTo>
                  <a:lnTo>
                    <a:pt x="318" y="257"/>
                  </a:lnTo>
                  <a:lnTo>
                    <a:pt x="325" y="250"/>
                  </a:lnTo>
                  <a:lnTo>
                    <a:pt x="333" y="212"/>
                  </a:lnTo>
                  <a:lnTo>
                    <a:pt x="302" y="242"/>
                  </a:lnTo>
                  <a:lnTo>
                    <a:pt x="287" y="234"/>
                  </a:lnTo>
                  <a:lnTo>
                    <a:pt x="302" y="219"/>
                  </a:lnTo>
                  <a:lnTo>
                    <a:pt x="295" y="219"/>
                  </a:lnTo>
                  <a:lnTo>
                    <a:pt x="272" y="227"/>
                  </a:lnTo>
                  <a:lnTo>
                    <a:pt x="249" y="219"/>
                  </a:lnTo>
                  <a:lnTo>
                    <a:pt x="265" y="204"/>
                  </a:lnTo>
                  <a:lnTo>
                    <a:pt x="302" y="212"/>
                  </a:lnTo>
                  <a:lnTo>
                    <a:pt x="287" y="174"/>
                  </a:lnTo>
                  <a:lnTo>
                    <a:pt x="295" y="151"/>
                  </a:lnTo>
                  <a:lnTo>
                    <a:pt x="166" y="159"/>
                  </a:lnTo>
                  <a:lnTo>
                    <a:pt x="159" y="136"/>
                  </a:lnTo>
                  <a:lnTo>
                    <a:pt x="174" y="113"/>
                  </a:lnTo>
                  <a:lnTo>
                    <a:pt x="166" y="106"/>
                  </a:lnTo>
                  <a:lnTo>
                    <a:pt x="189" y="98"/>
                  </a:lnTo>
                  <a:lnTo>
                    <a:pt x="181" y="90"/>
                  </a:lnTo>
                  <a:lnTo>
                    <a:pt x="204" y="68"/>
                  </a:lnTo>
                  <a:lnTo>
                    <a:pt x="189" y="60"/>
                  </a:lnTo>
                  <a:lnTo>
                    <a:pt x="212" y="45"/>
                  </a:lnTo>
                  <a:lnTo>
                    <a:pt x="197" y="37"/>
                  </a:lnTo>
                  <a:lnTo>
                    <a:pt x="204" y="37"/>
                  </a:lnTo>
                  <a:lnTo>
                    <a:pt x="197" y="30"/>
                  </a:lnTo>
                  <a:lnTo>
                    <a:pt x="189" y="30"/>
                  </a:lnTo>
                  <a:lnTo>
                    <a:pt x="189" y="0"/>
                  </a:lnTo>
                  <a:lnTo>
                    <a:pt x="0" y="0"/>
                  </a:lnTo>
                  <a:lnTo>
                    <a:pt x="0" y="83"/>
                  </a:lnTo>
                  <a:lnTo>
                    <a:pt x="38" y="159"/>
                  </a:lnTo>
                  <a:lnTo>
                    <a:pt x="22" y="242"/>
                  </a:lnTo>
                  <a:lnTo>
                    <a:pt x="15" y="265"/>
                  </a:lnTo>
                  <a:lnTo>
                    <a:pt x="60" y="257"/>
                  </a:lnTo>
                  <a:lnTo>
                    <a:pt x="159" y="280"/>
                  </a:lnTo>
                  <a:lnTo>
                    <a:pt x="166" y="272"/>
                  </a:lnTo>
                  <a:lnTo>
                    <a:pt x="128" y="257"/>
                  </a:lnTo>
                  <a:lnTo>
                    <a:pt x="151" y="250"/>
                  </a:lnTo>
                  <a:lnTo>
                    <a:pt x="151" y="257"/>
                  </a:lnTo>
                  <a:lnTo>
                    <a:pt x="166" y="257"/>
                  </a:lnTo>
                  <a:lnTo>
                    <a:pt x="174" y="272"/>
                  </a:lnTo>
                  <a:lnTo>
                    <a:pt x="197" y="280"/>
                  </a:lnTo>
                  <a:lnTo>
                    <a:pt x="204" y="295"/>
                  </a:lnTo>
                  <a:lnTo>
                    <a:pt x="197" y="288"/>
                  </a:lnTo>
                  <a:lnTo>
                    <a:pt x="189" y="288"/>
                  </a:lnTo>
                  <a:lnTo>
                    <a:pt x="197" y="295"/>
                  </a:lnTo>
                  <a:lnTo>
                    <a:pt x="227" y="310"/>
                  </a:lnTo>
                  <a:lnTo>
                    <a:pt x="249" y="280"/>
                  </a:lnTo>
                  <a:lnTo>
                    <a:pt x="265" y="303"/>
                  </a:lnTo>
                  <a:lnTo>
                    <a:pt x="280" y="295"/>
                  </a:lnTo>
                  <a:lnTo>
                    <a:pt x="280" y="272"/>
                  </a:lnTo>
                  <a:lnTo>
                    <a:pt x="265" y="272"/>
                  </a:lnTo>
                  <a:lnTo>
                    <a:pt x="257" y="257"/>
                  </a:lnTo>
                  <a:lnTo>
                    <a:pt x="265" y="242"/>
                  </a:lnTo>
                  <a:lnTo>
                    <a:pt x="272" y="265"/>
                  </a:lnTo>
                  <a:lnTo>
                    <a:pt x="280" y="272"/>
                  </a:lnTo>
                  <a:lnTo>
                    <a:pt x="280" y="257"/>
                  </a:lnTo>
                  <a:lnTo>
                    <a:pt x="295" y="288"/>
                  </a:lnTo>
                  <a:lnTo>
                    <a:pt x="310" y="280"/>
                  </a:lnTo>
                  <a:lnTo>
                    <a:pt x="325" y="303"/>
                  </a:lnTo>
                  <a:lnTo>
                    <a:pt x="333" y="295"/>
                  </a:lnTo>
                  <a:lnTo>
                    <a:pt x="340" y="310"/>
                  </a:lnTo>
                  <a:lnTo>
                    <a:pt x="348" y="288"/>
                  </a:lnTo>
                  <a:lnTo>
                    <a:pt x="348" y="295"/>
                  </a:lnTo>
                </a:path>
              </a:pathLst>
            </a:custGeom>
            <a:noFill/>
            <a:ln w="8">
              <a:solidFill>
                <a:srgbClr val="000000"/>
              </a:solidFill>
              <a:prstDash val="solid"/>
              <a:round/>
              <a:headEnd/>
              <a:tailEnd/>
            </a:ln>
          </p:spPr>
          <p:txBody>
            <a:bodyPr/>
            <a:lstStyle/>
            <a:p>
              <a:endParaRPr lang="en-US"/>
            </a:p>
          </p:txBody>
        </p:sp>
        <p:sp>
          <p:nvSpPr>
            <p:cNvPr id="181" name="Freeform 192"/>
            <p:cNvSpPr>
              <a:spLocks/>
            </p:cNvSpPr>
            <p:nvPr/>
          </p:nvSpPr>
          <p:spPr bwMode="auto">
            <a:xfrm>
              <a:off x="4284" y="1243"/>
              <a:ext cx="235" cy="364"/>
            </a:xfrm>
            <a:custGeom>
              <a:avLst/>
              <a:gdLst>
                <a:gd name="T0" fmla="*/ 227 w 235"/>
                <a:gd name="T1" fmla="*/ 174 h 364"/>
                <a:gd name="T2" fmla="*/ 219 w 235"/>
                <a:gd name="T3" fmla="*/ 167 h 364"/>
                <a:gd name="T4" fmla="*/ 227 w 235"/>
                <a:gd name="T5" fmla="*/ 167 h 364"/>
                <a:gd name="T6" fmla="*/ 219 w 235"/>
                <a:gd name="T7" fmla="*/ 151 h 364"/>
                <a:gd name="T8" fmla="*/ 197 w 235"/>
                <a:gd name="T9" fmla="*/ 144 h 364"/>
                <a:gd name="T10" fmla="*/ 189 w 235"/>
                <a:gd name="T11" fmla="*/ 121 h 364"/>
                <a:gd name="T12" fmla="*/ 166 w 235"/>
                <a:gd name="T13" fmla="*/ 121 h 364"/>
                <a:gd name="T14" fmla="*/ 136 w 235"/>
                <a:gd name="T15" fmla="*/ 15 h 364"/>
                <a:gd name="T16" fmla="*/ 106 w 235"/>
                <a:gd name="T17" fmla="*/ 0 h 364"/>
                <a:gd name="T18" fmla="*/ 76 w 235"/>
                <a:gd name="T19" fmla="*/ 23 h 364"/>
                <a:gd name="T20" fmla="*/ 53 w 235"/>
                <a:gd name="T21" fmla="*/ 7 h 364"/>
                <a:gd name="T22" fmla="*/ 30 w 235"/>
                <a:gd name="T23" fmla="*/ 76 h 364"/>
                <a:gd name="T24" fmla="*/ 38 w 235"/>
                <a:gd name="T25" fmla="*/ 144 h 364"/>
                <a:gd name="T26" fmla="*/ 15 w 235"/>
                <a:gd name="T27" fmla="*/ 174 h 364"/>
                <a:gd name="T28" fmla="*/ 23 w 235"/>
                <a:gd name="T29" fmla="*/ 182 h 364"/>
                <a:gd name="T30" fmla="*/ 15 w 235"/>
                <a:gd name="T31" fmla="*/ 182 h 364"/>
                <a:gd name="T32" fmla="*/ 15 w 235"/>
                <a:gd name="T33" fmla="*/ 197 h 364"/>
                <a:gd name="T34" fmla="*/ 0 w 235"/>
                <a:gd name="T35" fmla="*/ 197 h 364"/>
                <a:gd name="T36" fmla="*/ 45 w 235"/>
                <a:gd name="T37" fmla="*/ 341 h 364"/>
                <a:gd name="T38" fmla="*/ 68 w 235"/>
                <a:gd name="T39" fmla="*/ 364 h 364"/>
                <a:gd name="T40" fmla="*/ 83 w 235"/>
                <a:gd name="T41" fmla="*/ 303 h 364"/>
                <a:gd name="T42" fmla="*/ 91 w 235"/>
                <a:gd name="T43" fmla="*/ 288 h 364"/>
                <a:gd name="T44" fmla="*/ 98 w 235"/>
                <a:gd name="T45" fmla="*/ 288 h 364"/>
                <a:gd name="T46" fmla="*/ 98 w 235"/>
                <a:gd name="T47" fmla="*/ 280 h 364"/>
                <a:gd name="T48" fmla="*/ 113 w 235"/>
                <a:gd name="T49" fmla="*/ 295 h 364"/>
                <a:gd name="T50" fmla="*/ 121 w 235"/>
                <a:gd name="T51" fmla="*/ 265 h 364"/>
                <a:gd name="T52" fmla="*/ 129 w 235"/>
                <a:gd name="T53" fmla="*/ 273 h 364"/>
                <a:gd name="T54" fmla="*/ 129 w 235"/>
                <a:gd name="T55" fmla="*/ 235 h 364"/>
                <a:gd name="T56" fmla="*/ 144 w 235"/>
                <a:gd name="T57" fmla="*/ 220 h 364"/>
                <a:gd name="T58" fmla="*/ 144 w 235"/>
                <a:gd name="T59" fmla="*/ 242 h 364"/>
                <a:gd name="T60" fmla="*/ 166 w 235"/>
                <a:gd name="T61" fmla="*/ 242 h 364"/>
                <a:gd name="T62" fmla="*/ 159 w 235"/>
                <a:gd name="T63" fmla="*/ 220 h 364"/>
                <a:gd name="T64" fmla="*/ 166 w 235"/>
                <a:gd name="T65" fmla="*/ 227 h 364"/>
                <a:gd name="T66" fmla="*/ 174 w 235"/>
                <a:gd name="T67" fmla="*/ 212 h 364"/>
                <a:gd name="T68" fmla="*/ 182 w 235"/>
                <a:gd name="T69" fmla="*/ 227 h 364"/>
                <a:gd name="T70" fmla="*/ 197 w 235"/>
                <a:gd name="T71" fmla="*/ 197 h 364"/>
                <a:gd name="T72" fmla="*/ 204 w 235"/>
                <a:gd name="T73" fmla="*/ 205 h 364"/>
                <a:gd name="T74" fmla="*/ 204 w 235"/>
                <a:gd name="T75" fmla="*/ 189 h 364"/>
                <a:gd name="T76" fmla="*/ 219 w 235"/>
                <a:gd name="T77" fmla="*/ 189 h 364"/>
                <a:gd name="T78" fmla="*/ 235 w 235"/>
                <a:gd name="T79" fmla="*/ 174 h 364"/>
                <a:gd name="T80" fmla="*/ 227 w 235"/>
                <a:gd name="T81" fmla="*/ 174 h 36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5"/>
                <a:gd name="T124" fmla="*/ 0 h 364"/>
                <a:gd name="T125" fmla="*/ 235 w 235"/>
                <a:gd name="T126" fmla="*/ 364 h 36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5" h="364">
                  <a:moveTo>
                    <a:pt x="227" y="174"/>
                  </a:moveTo>
                  <a:lnTo>
                    <a:pt x="219" y="167"/>
                  </a:lnTo>
                  <a:lnTo>
                    <a:pt x="227" y="167"/>
                  </a:lnTo>
                  <a:lnTo>
                    <a:pt x="219" y="151"/>
                  </a:lnTo>
                  <a:lnTo>
                    <a:pt x="197" y="144"/>
                  </a:lnTo>
                  <a:lnTo>
                    <a:pt x="189" y="121"/>
                  </a:lnTo>
                  <a:lnTo>
                    <a:pt x="166" y="121"/>
                  </a:lnTo>
                  <a:lnTo>
                    <a:pt x="136" y="15"/>
                  </a:lnTo>
                  <a:lnTo>
                    <a:pt x="106" y="0"/>
                  </a:lnTo>
                  <a:lnTo>
                    <a:pt x="76" y="23"/>
                  </a:lnTo>
                  <a:lnTo>
                    <a:pt x="53" y="7"/>
                  </a:lnTo>
                  <a:lnTo>
                    <a:pt x="30" y="76"/>
                  </a:lnTo>
                  <a:lnTo>
                    <a:pt x="38" y="144"/>
                  </a:lnTo>
                  <a:lnTo>
                    <a:pt x="15" y="174"/>
                  </a:lnTo>
                  <a:lnTo>
                    <a:pt x="23" y="182"/>
                  </a:lnTo>
                  <a:lnTo>
                    <a:pt x="15" y="182"/>
                  </a:lnTo>
                  <a:lnTo>
                    <a:pt x="15" y="197"/>
                  </a:lnTo>
                  <a:lnTo>
                    <a:pt x="0" y="197"/>
                  </a:lnTo>
                  <a:lnTo>
                    <a:pt x="45" y="341"/>
                  </a:lnTo>
                  <a:lnTo>
                    <a:pt x="68" y="364"/>
                  </a:lnTo>
                  <a:lnTo>
                    <a:pt x="83" y="303"/>
                  </a:lnTo>
                  <a:lnTo>
                    <a:pt x="91" y="288"/>
                  </a:lnTo>
                  <a:lnTo>
                    <a:pt x="98" y="288"/>
                  </a:lnTo>
                  <a:lnTo>
                    <a:pt x="98" y="280"/>
                  </a:lnTo>
                  <a:lnTo>
                    <a:pt x="113" y="295"/>
                  </a:lnTo>
                  <a:lnTo>
                    <a:pt x="121" y="265"/>
                  </a:lnTo>
                  <a:lnTo>
                    <a:pt x="129" y="273"/>
                  </a:lnTo>
                  <a:lnTo>
                    <a:pt x="129" y="235"/>
                  </a:lnTo>
                  <a:lnTo>
                    <a:pt x="144" y="220"/>
                  </a:lnTo>
                  <a:lnTo>
                    <a:pt x="144" y="242"/>
                  </a:lnTo>
                  <a:lnTo>
                    <a:pt x="166" y="242"/>
                  </a:lnTo>
                  <a:lnTo>
                    <a:pt x="159" y="220"/>
                  </a:lnTo>
                  <a:lnTo>
                    <a:pt x="166" y="227"/>
                  </a:lnTo>
                  <a:lnTo>
                    <a:pt x="174" y="212"/>
                  </a:lnTo>
                  <a:lnTo>
                    <a:pt x="182" y="227"/>
                  </a:lnTo>
                  <a:lnTo>
                    <a:pt x="197" y="197"/>
                  </a:lnTo>
                  <a:lnTo>
                    <a:pt x="204" y="205"/>
                  </a:lnTo>
                  <a:lnTo>
                    <a:pt x="204" y="189"/>
                  </a:lnTo>
                  <a:lnTo>
                    <a:pt x="219" y="189"/>
                  </a:lnTo>
                  <a:lnTo>
                    <a:pt x="235" y="174"/>
                  </a:lnTo>
                  <a:lnTo>
                    <a:pt x="227" y="174"/>
                  </a:lnTo>
                  <a:close/>
                </a:path>
              </a:pathLst>
            </a:custGeom>
            <a:solidFill>
              <a:srgbClr val="FF8C00"/>
            </a:solidFill>
            <a:ln w="8">
              <a:solidFill>
                <a:srgbClr val="FF8C00"/>
              </a:solidFill>
              <a:prstDash val="solid"/>
              <a:round/>
              <a:headEnd/>
              <a:tailEnd/>
            </a:ln>
          </p:spPr>
          <p:txBody>
            <a:bodyPr/>
            <a:lstStyle/>
            <a:p>
              <a:endParaRPr lang="en-US"/>
            </a:p>
          </p:txBody>
        </p:sp>
        <p:sp>
          <p:nvSpPr>
            <p:cNvPr id="182" name="Freeform 193"/>
            <p:cNvSpPr>
              <a:spLocks/>
            </p:cNvSpPr>
            <p:nvPr/>
          </p:nvSpPr>
          <p:spPr bwMode="auto">
            <a:xfrm>
              <a:off x="4284" y="1243"/>
              <a:ext cx="235" cy="364"/>
            </a:xfrm>
            <a:custGeom>
              <a:avLst/>
              <a:gdLst>
                <a:gd name="T0" fmla="*/ 227 w 235"/>
                <a:gd name="T1" fmla="*/ 174 h 364"/>
                <a:gd name="T2" fmla="*/ 219 w 235"/>
                <a:gd name="T3" fmla="*/ 167 h 364"/>
                <a:gd name="T4" fmla="*/ 227 w 235"/>
                <a:gd name="T5" fmla="*/ 167 h 364"/>
                <a:gd name="T6" fmla="*/ 219 w 235"/>
                <a:gd name="T7" fmla="*/ 151 h 364"/>
                <a:gd name="T8" fmla="*/ 197 w 235"/>
                <a:gd name="T9" fmla="*/ 144 h 364"/>
                <a:gd name="T10" fmla="*/ 189 w 235"/>
                <a:gd name="T11" fmla="*/ 121 h 364"/>
                <a:gd name="T12" fmla="*/ 166 w 235"/>
                <a:gd name="T13" fmla="*/ 121 h 364"/>
                <a:gd name="T14" fmla="*/ 136 w 235"/>
                <a:gd name="T15" fmla="*/ 15 h 364"/>
                <a:gd name="T16" fmla="*/ 106 w 235"/>
                <a:gd name="T17" fmla="*/ 0 h 364"/>
                <a:gd name="T18" fmla="*/ 76 w 235"/>
                <a:gd name="T19" fmla="*/ 23 h 364"/>
                <a:gd name="T20" fmla="*/ 53 w 235"/>
                <a:gd name="T21" fmla="*/ 7 h 364"/>
                <a:gd name="T22" fmla="*/ 30 w 235"/>
                <a:gd name="T23" fmla="*/ 76 h 364"/>
                <a:gd name="T24" fmla="*/ 38 w 235"/>
                <a:gd name="T25" fmla="*/ 144 h 364"/>
                <a:gd name="T26" fmla="*/ 15 w 235"/>
                <a:gd name="T27" fmla="*/ 174 h 364"/>
                <a:gd name="T28" fmla="*/ 23 w 235"/>
                <a:gd name="T29" fmla="*/ 182 h 364"/>
                <a:gd name="T30" fmla="*/ 15 w 235"/>
                <a:gd name="T31" fmla="*/ 182 h 364"/>
                <a:gd name="T32" fmla="*/ 15 w 235"/>
                <a:gd name="T33" fmla="*/ 197 h 364"/>
                <a:gd name="T34" fmla="*/ 0 w 235"/>
                <a:gd name="T35" fmla="*/ 197 h 364"/>
                <a:gd name="T36" fmla="*/ 45 w 235"/>
                <a:gd name="T37" fmla="*/ 341 h 364"/>
                <a:gd name="T38" fmla="*/ 68 w 235"/>
                <a:gd name="T39" fmla="*/ 364 h 364"/>
                <a:gd name="T40" fmla="*/ 83 w 235"/>
                <a:gd name="T41" fmla="*/ 303 h 364"/>
                <a:gd name="T42" fmla="*/ 91 w 235"/>
                <a:gd name="T43" fmla="*/ 288 h 364"/>
                <a:gd name="T44" fmla="*/ 98 w 235"/>
                <a:gd name="T45" fmla="*/ 288 h 364"/>
                <a:gd name="T46" fmla="*/ 98 w 235"/>
                <a:gd name="T47" fmla="*/ 280 h 364"/>
                <a:gd name="T48" fmla="*/ 113 w 235"/>
                <a:gd name="T49" fmla="*/ 295 h 364"/>
                <a:gd name="T50" fmla="*/ 121 w 235"/>
                <a:gd name="T51" fmla="*/ 265 h 364"/>
                <a:gd name="T52" fmla="*/ 129 w 235"/>
                <a:gd name="T53" fmla="*/ 273 h 364"/>
                <a:gd name="T54" fmla="*/ 129 w 235"/>
                <a:gd name="T55" fmla="*/ 235 h 364"/>
                <a:gd name="T56" fmla="*/ 144 w 235"/>
                <a:gd name="T57" fmla="*/ 220 h 364"/>
                <a:gd name="T58" fmla="*/ 144 w 235"/>
                <a:gd name="T59" fmla="*/ 242 h 364"/>
                <a:gd name="T60" fmla="*/ 166 w 235"/>
                <a:gd name="T61" fmla="*/ 242 h 364"/>
                <a:gd name="T62" fmla="*/ 159 w 235"/>
                <a:gd name="T63" fmla="*/ 220 h 364"/>
                <a:gd name="T64" fmla="*/ 166 w 235"/>
                <a:gd name="T65" fmla="*/ 227 h 364"/>
                <a:gd name="T66" fmla="*/ 174 w 235"/>
                <a:gd name="T67" fmla="*/ 212 h 364"/>
                <a:gd name="T68" fmla="*/ 182 w 235"/>
                <a:gd name="T69" fmla="*/ 227 h 364"/>
                <a:gd name="T70" fmla="*/ 197 w 235"/>
                <a:gd name="T71" fmla="*/ 197 h 364"/>
                <a:gd name="T72" fmla="*/ 204 w 235"/>
                <a:gd name="T73" fmla="*/ 205 h 364"/>
                <a:gd name="T74" fmla="*/ 204 w 235"/>
                <a:gd name="T75" fmla="*/ 189 h 364"/>
                <a:gd name="T76" fmla="*/ 219 w 235"/>
                <a:gd name="T77" fmla="*/ 189 h 364"/>
                <a:gd name="T78" fmla="*/ 235 w 235"/>
                <a:gd name="T79" fmla="*/ 174 h 364"/>
                <a:gd name="T80" fmla="*/ 227 w 235"/>
                <a:gd name="T81" fmla="*/ 174 h 364"/>
                <a:gd name="T82" fmla="*/ 227 w 235"/>
                <a:gd name="T83" fmla="*/ 182 h 36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5"/>
                <a:gd name="T127" fmla="*/ 0 h 364"/>
                <a:gd name="T128" fmla="*/ 235 w 235"/>
                <a:gd name="T129" fmla="*/ 364 h 36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5" h="364">
                  <a:moveTo>
                    <a:pt x="227" y="174"/>
                  </a:moveTo>
                  <a:lnTo>
                    <a:pt x="219" y="167"/>
                  </a:lnTo>
                  <a:lnTo>
                    <a:pt x="227" y="167"/>
                  </a:lnTo>
                  <a:lnTo>
                    <a:pt x="219" y="151"/>
                  </a:lnTo>
                  <a:lnTo>
                    <a:pt x="197" y="144"/>
                  </a:lnTo>
                  <a:lnTo>
                    <a:pt x="189" y="121"/>
                  </a:lnTo>
                  <a:lnTo>
                    <a:pt x="166" y="121"/>
                  </a:lnTo>
                  <a:lnTo>
                    <a:pt x="136" y="15"/>
                  </a:lnTo>
                  <a:lnTo>
                    <a:pt x="106" y="0"/>
                  </a:lnTo>
                  <a:lnTo>
                    <a:pt x="76" y="23"/>
                  </a:lnTo>
                  <a:lnTo>
                    <a:pt x="53" y="7"/>
                  </a:lnTo>
                  <a:lnTo>
                    <a:pt x="30" y="76"/>
                  </a:lnTo>
                  <a:lnTo>
                    <a:pt x="38" y="144"/>
                  </a:lnTo>
                  <a:lnTo>
                    <a:pt x="15" y="174"/>
                  </a:lnTo>
                  <a:lnTo>
                    <a:pt x="23" y="182"/>
                  </a:lnTo>
                  <a:lnTo>
                    <a:pt x="15" y="182"/>
                  </a:lnTo>
                  <a:lnTo>
                    <a:pt x="15" y="197"/>
                  </a:lnTo>
                  <a:lnTo>
                    <a:pt x="0" y="197"/>
                  </a:lnTo>
                  <a:lnTo>
                    <a:pt x="45" y="341"/>
                  </a:lnTo>
                  <a:lnTo>
                    <a:pt x="68" y="364"/>
                  </a:lnTo>
                  <a:lnTo>
                    <a:pt x="83" y="303"/>
                  </a:lnTo>
                  <a:lnTo>
                    <a:pt x="91" y="288"/>
                  </a:lnTo>
                  <a:lnTo>
                    <a:pt x="98" y="288"/>
                  </a:lnTo>
                  <a:lnTo>
                    <a:pt x="98" y="280"/>
                  </a:lnTo>
                  <a:lnTo>
                    <a:pt x="113" y="295"/>
                  </a:lnTo>
                  <a:lnTo>
                    <a:pt x="121" y="265"/>
                  </a:lnTo>
                  <a:lnTo>
                    <a:pt x="129" y="273"/>
                  </a:lnTo>
                  <a:lnTo>
                    <a:pt x="129" y="235"/>
                  </a:lnTo>
                  <a:lnTo>
                    <a:pt x="144" y="220"/>
                  </a:lnTo>
                  <a:lnTo>
                    <a:pt x="144" y="242"/>
                  </a:lnTo>
                  <a:lnTo>
                    <a:pt x="166" y="242"/>
                  </a:lnTo>
                  <a:lnTo>
                    <a:pt x="159" y="220"/>
                  </a:lnTo>
                  <a:lnTo>
                    <a:pt x="166" y="227"/>
                  </a:lnTo>
                  <a:lnTo>
                    <a:pt x="174" y="212"/>
                  </a:lnTo>
                  <a:lnTo>
                    <a:pt x="182" y="227"/>
                  </a:lnTo>
                  <a:lnTo>
                    <a:pt x="197" y="197"/>
                  </a:lnTo>
                  <a:lnTo>
                    <a:pt x="204" y="205"/>
                  </a:lnTo>
                  <a:lnTo>
                    <a:pt x="204" y="189"/>
                  </a:lnTo>
                  <a:lnTo>
                    <a:pt x="219" y="189"/>
                  </a:lnTo>
                  <a:lnTo>
                    <a:pt x="235" y="174"/>
                  </a:lnTo>
                  <a:lnTo>
                    <a:pt x="227" y="174"/>
                  </a:lnTo>
                  <a:lnTo>
                    <a:pt x="227" y="182"/>
                  </a:lnTo>
                </a:path>
              </a:pathLst>
            </a:custGeom>
            <a:noFill/>
            <a:ln w="8">
              <a:solidFill>
                <a:srgbClr val="000000"/>
              </a:solidFill>
              <a:prstDash val="solid"/>
              <a:round/>
              <a:headEnd/>
              <a:tailEnd/>
            </a:ln>
          </p:spPr>
          <p:txBody>
            <a:bodyPr/>
            <a:lstStyle/>
            <a:p>
              <a:endParaRPr lang="en-US"/>
            </a:p>
          </p:txBody>
        </p:sp>
        <p:sp>
          <p:nvSpPr>
            <p:cNvPr id="183" name="Freeform 194"/>
            <p:cNvSpPr>
              <a:spLocks/>
            </p:cNvSpPr>
            <p:nvPr/>
          </p:nvSpPr>
          <p:spPr bwMode="auto">
            <a:xfrm>
              <a:off x="4450" y="1463"/>
              <a:ext cx="16" cy="15"/>
            </a:xfrm>
            <a:custGeom>
              <a:avLst/>
              <a:gdLst>
                <a:gd name="T0" fmla="*/ 16 w 16"/>
                <a:gd name="T1" fmla="*/ 7 h 15"/>
                <a:gd name="T2" fmla="*/ 8 w 16"/>
                <a:gd name="T3" fmla="*/ 7 h 15"/>
                <a:gd name="T4" fmla="*/ 8 w 16"/>
                <a:gd name="T5" fmla="*/ 15 h 15"/>
                <a:gd name="T6" fmla="*/ 0 w 16"/>
                <a:gd name="T7" fmla="*/ 15 h 15"/>
                <a:gd name="T8" fmla="*/ 0 w 16"/>
                <a:gd name="T9" fmla="*/ 0 h 15"/>
                <a:gd name="T10" fmla="*/ 16 w 16"/>
                <a:gd name="T11" fmla="*/ 7 h 15"/>
                <a:gd name="T12" fmla="*/ 0 60000 65536"/>
                <a:gd name="T13" fmla="*/ 0 60000 65536"/>
                <a:gd name="T14" fmla="*/ 0 60000 65536"/>
                <a:gd name="T15" fmla="*/ 0 60000 65536"/>
                <a:gd name="T16" fmla="*/ 0 60000 65536"/>
                <a:gd name="T17" fmla="*/ 0 60000 65536"/>
                <a:gd name="T18" fmla="*/ 0 w 16"/>
                <a:gd name="T19" fmla="*/ 0 h 15"/>
                <a:gd name="T20" fmla="*/ 16 w 16"/>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16" h="15">
                  <a:moveTo>
                    <a:pt x="16" y="7"/>
                  </a:moveTo>
                  <a:lnTo>
                    <a:pt x="8" y="7"/>
                  </a:lnTo>
                  <a:lnTo>
                    <a:pt x="8" y="15"/>
                  </a:lnTo>
                  <a:lnTo>
                    <a:pt x="0" y="15"/>
                  </a:lnTo>
                  <a:lnTo>
                    <a:pt x="0" y="0"/>
                  </a:lnTo>
                  <a:lnTo>
                    <a:pt x="16" y="7"/>
                  </a:lnTo>
                  <a:close/>
                </a:path>
              </a:pathLst>
            </a:custGeom>
            <a:solidFill>
              <a:srgbClr val="FF8C00"/>
            </a:solidFill>
            <a:ln w="8">
              <a:solidFill>
                <a:srgbClr val="FF8C00"/>
              </a:solidFill>
              <a:prstDash val="solid"/>
              <a:round/>
              <a:headEnd/>
              <a:tailEnd/>
            </a:ln>
          </p:spPr>
          <p:txBody>
            <a:bodyPr/>
            <a:lstStyle/>
            <a:p>
              <a:endParaRPr lang="en-US"/>
            </a:p>
          </p:txBody>
        </p:sp>
        <p:sp>
          <p:nvSpPr>
            <p:cNvPr id="184" name="Freeform 195"/>
            <p:cNvSpPr>
              <a:spLocks/>
            </p:cNvSpPr>
            <p:nvPr/>
          </p:nvSpPr>
          <p:spPr bwMode="auto">
            <a:xfrm>
              <a:off x="4450" y="1463"/>
              <a:ext cx="16" cy="15"/>
            </a:xfrm>
            <a:custGeom>
              <a:avLst/>
              <a:gdLst>
                <a:gd name="T0" fmla="*/ 16 w 16"/>
                <a:gd name="T1" fmla="*/ 7 h 15"/>
                <a:gd name="T2" fmla="*/ 8 w 16"/>
                <a:gd name="T3" fmla="*/ 7 h 15"/>
                <a:gd name="T4" fmla="*/ 8 w 16"/>
                <a:gd name="T5" fmla="*/ 15 h 15"/>
                <a:gd name="T6" fmla="*/ 0 w 16"/>
                <a:gd name="T7" fmla="*/ 15 h 15"/>
                <a:gd name="T8" fmla="*/ 0 w 16"/>
                <a:gd name="T9" fmla="*/ 0 h 15"/>
                <a:gd name="T10" fmla="*/ 16 w 16"/>
                <a:gd name="T11" fmla="*/ 7 h 15"/>
                <a:gd name="T12" fmla="*/ 16 w 16"/>
                <a:gd name="T13" fmla="*/ 15 h 15"/>
                <a:gd name="T14" fmla="*/ 0 60000 65536"/>
                <a:gd name="T15" fmla="*/ 0 60000 65536"/>
                <a:gd name="T16" fmla="*/ 0 60000 65536"/>
                <a:gd name="T17" fmla="*/ 0 60000 65536"/>
                <a:gd name="T18" fmla="*/ 0 60000 65536"/>
                <a:gd name="T19" fmla="*/ 0 60000 65536"/>
                <a:gd name="T20" fmla="*/ 0 60000 65536"/>
                <a:gd name="T21" fmla="*/ 0 w 16"/>
                <a:gd name="T22" fmla="*/ 0 h 15"/>
                <a:gd name="T23" fmla="*/ 16 w 16"/>
                <a:gd name="T24" fmla="*/ 15 h 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5">
                  <a:moveTo>
                    <a:pt x="16" y="7"/>
                  </a:moveTo>
                  <a:lnTo>
                    <a:pt x="8" y="7"/>
                  </a:lnTo>
                  <a:lnTo>
                    <a:pt x="8" y="15"/>
                  </a:lnTo>
                  <a:lnTo>
                    <a:pt x="0" y="15"/>
                  </a:lnTo>
                  <a:lnTo>
                    <a:pt x="0" y="0"/>
                  </a:lnTo>
                  <a:lnTo>
                    <a:pt x="16" y="7"/>
                  </a:lnTo>
                  <a:lnTo>
                    <a:pt x="16" y="15"/>
                  </a:lnTo>
                </a:path>
              </a:pathLst>
            </a:custGeom>
            <a:noFill/>
            <a:ln w="8">
              <a:solidFill>
                <a:srgbClr val="000000"/>
              </a:solidFill>
              <a:prstDash val="solid"/>
              <a:round/>
              <a:headEnd/>
              <a:tailEnd/>
            </a:ln>
          </p:spPr>
          <p:txBody>
            <a:bodyPr/>
            <a:lstStyle/>
            <a:p>
              <a:endParaRPr lang="en-US"/>
            </a:p>
          </p:txBody>
        </p:sp>
        <p:sp>
          <p:nvSpPr>
            <p:cNvPr id="185" name="Freeform 196"/>
            <p:cNvSpPr>
              <a:spLocks/>
            </p:cNvSpPr>
            <p:nvPr/>
          </p:nvSpPr>
          <p:spPr bwMode="auto">
            <a:xfrm>
              <a:off x="3906" y="1933"/>
              <a:ext cx="280" cy="136"/>
            </a:xfrm>
            <a:custGeom>
              <a:avLst/>
              <a:gdLst>
                <a:gd name="T0" fmla="*/ 280 w 280"/>
                <a:gd name="T1" fmla="*/ 91 h 136"/>
                <a:gd name="T2" fmla="*/ 242 w 280"/>
                <a:gd name="T3" fmla="*/ 98 h 136"/>
                <a:gd name="T4" fmla="*/ 219 w 280"/>
                <a:gd name="T5" fmla="*/ 0 h 136"/>
                <a:gd name="T6" fmla="*/ 0 w 280"/>
                <a:gd name="T7" fmla="*/ 45 h 136"/>
                <a:gd name="T8" fmla="*/ 7 w 280"/>
                <a:gd name="T9" fmla="*/ 83 h 136"/>
                <a:gd name="T10" fmla="*/ 45 w 280"/>
                <a:gd name="T11" fmla="*/ 38 h 136"/>
                <a:gd name="T12" fmla="*/ 60 w 280"/>
                <a:gd name="T13" fmla="*/ 45 h 136"/>
                <a:gd name="T14" fmla="*/ 75 w 280"/>
                <a:gd name="T15" fmla="*/ 30 h 136"/>
                <a:gd name="T16" fmla="*/ 98 w 280"/>
                <a:gd name="T17" fmla="*/ 30 h 136"/>
                <a:gd name="T18" fmla="*/ 105 w 280"/>
                <a:gd name="T19" fmla="*/ 53 h 136"/>
                <a:gd name="T20" fmla="*/ 151 w 280"/>
                <a:gd name="T21" fmla="*/ 75 h 136"/>
                <a:gd name="T22" fmla="*/ 166 w 280"/>
                <a:gd name="T23" fmla="*/ 75 h 136"/>
                <a:gd name="T24" fmla="*/ 158 w 280"/>
                <a:gd name="T25" fmla="*/ 83 h 136"/>
                <a:gd name="T26" fmla="*/ 151 w 280"/>
                <a:gd name="T27" fmla="*/ 121 h 136"/>
                <a:gd name="T28" fmla="*/ 174 w 280"/>
                <a:gd name="T29" fmla="*/ 121 h 136"/>
                <a:gd name="T30" fmla="*/ 166 w 280"/>
                <a:gd name="T31" fmla="*/ 113 h 136"/>
                <a:gd name="T32" fmla="*/ 211 w 280"/>
                <a:gd name="T33" fmla="*/ 136 h 136"/>
                <a:gd name="T34" fmla="*/ 204 w 280"/>
                <a:gd name="T35" fmla="*/ 121 h 136"/>
                <a:gd name="T36" fmla="*/ 181 w 280"/>
                <a:gd name="T37" fmla="*/ 106 h 136"/>
                <a:gd name="T38" fmla="*/ 181 w 280"/>
                <a:gd name="T39" fmla="*/ 98 h 136"/>
                <a:gd name="T40" fmla="*/ 204 w 280"/>
                <a:gd name="T41" fmla="*/ 113 h 136"/>
                <a:gd name="T42" fmla="*/ 181 w 280"/>
                <a:gd name="T43" fmla="*/ 68 h 136"/>
                <a:gd name="T44" fmla="*/ 189 w 280"/>
                <a:gd name="T45" fmla="*/ 68 h 136"/>
                <a:gd name="T46" fmla="*/ 189 w 280"/>
                <a:gd name="T47" fmla="*/ 60 h 136"/>
                <a:gd name="T48" fmla="*/ 174 w 280"/>
                <a:gd name="T49" fmla="*/ 45 h 136"/>
                <a:gd name="T50" fmla="*/ 189 w 280"/>
                <a:gd name="T51" fmla="*/ 45 h 136"/>
                <a:gd name="T52" fmla="*/ 196 w 280"/>
                <a:gd name="T53" fmla="*/ 22 h 136"/>
                <a:gd name="T54" fmla="*/ 196 w 280"/>
                <a:gd name="T55" fmla="*/ 30 h 136"/>
                <a:gd name="T56" fmla="*/ 196 w 280"/>
                <a:gd name="T57" fmla="*/ 15 h 136"/>
                <a:gd name="T58" fmla="*/ 211 w 280"/>
                <a:gd name="T59" fmla="*/ 15 h 136"/>
                <a:gd name="T60" fmla="*/ 211 w 280"/>
                <a:gd name="T61" fmla="*/ 22 h 136"/>
                <a:gd name="T62" fmla="*/ 204 w 280"/>
                <a:gd name="T63" fmla="*/ 30 h 136"/>
                <a:gd name="T64" fmla="*/ 211 w 280"/>
                <a:gd name="T65" fmla="*/ 30 h 136"/>
                <a:gd name="T66" fmla="*/ 204 w 280"/>
                <a:gd name="T67" fmla="*/ 30 h 136"/>
                <a:gd name="T68" fmla="*/ 196 w 280"/>
                <a:gd name="T69" fmla="*/ 45 h 136"/>
                <a:gd name="T70" fmla="*/ 211 w 280"/>
                <a:gd name="T71" fmla="*/ 45 h 136"/>
                <a:gd name="T72" fmla="*/ 204 w 280"/>
                <a:gd name="T73" fmla="*/ 60 h 136"/>
                <a:gd name="T74" fmla="*/ 211 w 280"/>
                <a:gd name="T75" fmla="*/ 75 h 136"/>
                <a:gd name="T76" fmla="*/ 204 w 280"/>
                <a:gd name="T77" fmla="*/ 75 h 136"/>
                <a:gd name="T78" fmla="*/ 211 w 280"/>
                <a:gd name="T79" fmla="*/ 83 h 136"/>
                <a:gd name="T80" fmla="*/ 219 w 280"/>
                <a:gd name="T81" fmla="*/ 75 h 136"/>
                <a:gd name="T82" fmla="*/ 219 w 280"/>
                <a:gd name="T83" fmla="*/ 91 h 136"/>
                <a:gd name="T84" fmla="*/ 204 w 280"/>
                <a:gd name="T85" fmla="*/ 91 h 136"/>
                <a:gd name="T86" fmla="*/ 211 w 280"/>
                <a:gd name="T87" fmla="*/ 98 h 136"/>
                <a:gd name="T88" fmla="*/ 204 w 280"/>
                <a:gd name="T89" fmla="*/ 98 h 136"/>
                <a:gd name="T90" fmla="*/ 211 w 280"/>
                <a:gd name="T91" fmla="*/ 106 h 136"/>
                <a:gd name="T92" fmla="*/ 234 w 280"/>
                <a:gd name="T93" fmla="*/ 106 h 136"/>
                <a:gd name="T94" fmla="*/ 242 w 280"/>
                <a:gd name="T95" fmla="*/ 121 h 136"/>
                <a:gd name="T96" fmla="*/ 242 w 280"/>
                <a:gd name="T97" fmla="*/ 136 h 136"/>
                <a:gd name="T98" fmla="*/ 257 w 280"/>
                <a:gd name="T99" fmla="*/ 128 h 136"/>
                <a:gd name="T100" fmla="*/ 272 w 280"/>
                <a:gd name="T101" fmla="*/ 128 h 136"/>
                <a:gd name="T102" fmla="*/ 280 w 280"/>
                <a:gd name="T103" fmla="*/ 91 h 1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80"/>
                <a:gd name="T157" fmla="*/ 0 h 136"/>
                <a:gd name="T158" fmla="*/ 280 w 280"/>
                <a:gd name="T159" fmla="*/ 136 h 1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80" h="136">
                  <a:moveTo>
                    <a:pt x="280" y="91"/>
                  </a:moveTo>
                  <a:lnTo>
                    <a:pt x="242" y="98"/>
                  </a:lnTo>
                  <a:lnTo>
                    <a:pt x="219" y="0"/>
                  </a:lnTo>
                  <a:lnTo>
                    <a:pt x="0" y="45"/>
                  </a:lnTo>
                  <a:lnTo>
                    <a:pt x="7" y="83"/>
                  </a:lnTo>
                  <a:lnTo>
                    <a:pt x="45" y="38"/>
                  </a:lnTo>
                  <a:lnTo>
                    <a:pt x="60" y="45"/>
                  </a:lnTo>
                  <a:lnTo>
                    <a:pt x="75" y="30"/>
                  </a:lnTo>
                  <a:lnTo>
                    <a:pt x="98" y="30"/>
                  </a:lnTo>
                  <a:lnTo>
                    <a:pt x="105" y="53"/>
                  </a:lnTo>
                  <a:lnTo>
                    <a:pt x="151" y="75"/>
                  </a:lnTo>
                  <a:lnTo>
                    <a:pt x="166" y="75"/>
                  </a:lnTo>
                  <a:lnTo>
                    <a:pt x="158" y="83"/>
                  </a:lnTo>
                  <a:lnTo>
                    <a:pt x="151" y="121"/>
                  </a:lnTo>
                  <a:lnTo>
                    <a:pt x="174" y="121"/>
                  </a:lnTo>
                  <a:lnTo>
                    <a:pt x="166" y="113"/>
                  </a:lnTo>
                  <a:lnTo>
                    <a:pt x="211" y="136"/>
                  </a:lnTo>
                  <a:lnTo>
                    <a:pt x="204" y="121"/>
                  </a:lnTo>
                  <a:lnTo>
                    <a:pt x="181" y="106"/>
                  </a:lnTo>
                  <a:lnTo>
                    <a:pt x="181" y="98"/>
                  </a:lnTo>
                  <a:lnTo>
                    <a:pt x="204" y="113"/>
                  </a:lnTo>
                  <a:lnTo>
                    <a:pt x="181" y="68"/>
                  </a:lnTo>
                  <a:lnTo>
                    <a:pt x="189" y="68"/>
                  </a:lnTo>
                  <a:lnTo>
                    <a:pt x="189" y="60"/>
                  </a:lnTo>
                  <a:lnTo>
                    <a:pt x="174" y="45"/>
                  </a:lnTo>
                  <a:lnTo>
                    <a:pt x="189" y="45"/>
                  </a:lnTo>
                  <a:lnTo>
                    <a:pt x="196" y="22"/>
                  </a:lnTo>
                  <a:lnTo>
                    <a:pt x="196" y="30"/>
                  </a:lnTo>
                  <a:lnTo>
                    <a:pt x="196" y="15"/>
                  </a:lnTo>
                  <a:lnTo>
                    <a:pt x="211" y="15"/>
                  </a:lnTo>
                  <a:lnTo>
                    <a:pt x="211" y="22"/>
                  </a:lnTo>
                  <a:lnTo>
                    <a:pt x="204" y="30"/>
                  </a:lnTo>
                  <a:lnTo>
                    <a:pt x="211" y="30"/>
                  </a:lnTo>
                  <a:lnTo>
                    <a:pt x="204" y="30"/>
                  </a:lnTo>
                  <a:lnTo>
                    <a:pt x="196" y="45"/>
                  </a:lnTo>
                  <a:lnTo>
                    <a:pt x="211" y="45"/>
                  </a:lnTo>
                  <a:lnTo>
                    <a:pt x="204" y="60"/>
                  </a:lnTo>
                  <a:lnTo>
                    <a:pt x="211" y="75"/>
                  </a:lnTo>
                  <a:lnTo>
                    <a:pt x="204" y="75"/>
                  </a:lnTo>
                  <a:lnTo>
                    <a:pt x="211" y="83"/>
                  </a:lnTo>
                  <a:lnTo>
                    <a:pt x="219" y="75"/>
                  </a:lnTo>
                  <a:lnTo>
                    <a:pt x="219" y="91"/>
                  </a:lnTo>
                  <a:lnTo>
                    <a:pt x="204" y="91"/>
                  </a:lnTo>
                  <a:lnTo>
                    <a:pt x="211" y="98"/>
                  </a:lnTo>
                  <a:lnTo>
                    <a:pt x="204" y="98"/>
                  </a:lnTo>
                  <a:lnTo>
                    <a:pt x="211" y="106"/>
                  </a:lnTo>
                  <a:lnTo>
                    <a:pt x="234" y="106"/>
                  </a:lnTo>
                  <a:lnTo>
                    <a:pt x="242" y="121"/>
                  </a:lnTo>
                  <a:lnTo>
                    <a:pt x="242" y="136"/>
                  </a:lnTo>
                  <a:lnTo>
                    <a:pt x="257" y="128"/>
                  </a:lnTo>
                  <a:lnTo>
                    <a:pt x="272" y="128"/>
                  </a:lnTo>
                  <a:lnTo>
                    <a:pt x="280" y="91"/>
                  </a:lnTo>
                  <a:close/>
                </a:path>
              </a:pathLst>
            </a:custGeom>
            <a:solidFill>
              <a:srgbClr val="B22222"/>
            </a:solidFill>
            <a:ln w="8">
              <a:solidFill>
                <a:srgbClr val="B22222"/>
              </a:solidFill>
              <a:prstDash val="solid"/>
              <a:round/>
              <a:headEnd/>
              <a:tailEnd/>
            </a:ln>
          </p:spPr>
          <p:txBody>
            <a:bodyPr/>
            <a:lstStyle/>
            <a:p>
              <a:endParaRPr lang="en-US"/>
            </a:p>
          </p:txBody>
        </p:sp>
        <p:sp>
          <p:nvSpPr>
            <p:cNvPr id="186" name="Freeform 197"/>
            <p:cNvSpPr>
              <a:spLocks/>
            </p:cNvSpPr>
            <p:nvPr/>
          </p:nvSpPr>
          <p:spPr bwMode="auto">
            <a:xfrm>
              <a:off x="3906" y="1933"/>
              <a:ext cx="280" cy="136"/>
            </a:xfrm>
            <a:custGeom>
              <a:avLst/>
              <a:gdLst>
                <a:gd name="T0" fmla="*/ 280 w 280"/>
                <a:gd name="T1" fmla="*/ 91 h 136"/>
                <a:gd name="T2" fmla="*/ 242 w 280"/>
                <a:gd name="T3" fmla="*/ 98 h 136"/>
                <a:gd name="T4" fmla="*/ 219 w 280"/>
                <a:gd name="T5" fmla="*/ 0 h 136"/>
                <a:gd name="T6" fmla="*/ 0 w 280"/>
                <a:gd name="T7" fmla="*/ 45 h 136"/>
                <a:gd name="T8" fmla="*/ 7 w 280"/>
                <a:gd name="T9" fmla="*/ 83 h 136"/>
                <a:gd name="T10" fmla="*/ 45 w 280"/>
                <a:gd name="T11" fmla="*/ 38 h 136"/>
                <a:gd name="T12" fmla="*/ 60 w 280"/>
                <a:gd name="T13" fmla="*/ 45 h 136"/>
                <a:gd name="T14" fmla="*/ 75 w 280"/>
                <a:gd name="T15" fmla="*/ 30 h 136"/>
                <a:gd name="T16" fmla="*/ 98 w 280"/>
                <a:gd name="T17" fmla="*/ 30 h 136"/>
                <a:gd name="T18" fmla="*/ 105 w 280"/>
                <a:gd name="T19" fmla="*/ 53 h 136"/>
                <a:gd name="T20" fmla="*/ 151 w 280"/>
                <a:gd name="T21" fmla="*/ 75 h 136"/>
                <a:gd name="T22" fmla="*/ 166 w 280"/>
                <a:gd name="T23" fmla="*/ 75 h 136"/>
                <a:gd name="T24" fmla="*/ 158 w 280"/>
                <a:gd name="T25" fmla="*/ 83 h 136"/>
                <a:gd name="T26" fmla="*/ 151 w 280"/>
                <a:gd name="T27" fmla="*/ 121 h 136"/>
                <a:gd name="T28" fmla="*/ 174 w 280"/>
                <a:gd name="T29" fmla="*/ 121 h 136"/>
                <a:gd name="T30" fmla="*/ 166 w 280"/>
                <a:gd name="T31" fmla="*/ 113 h 136"/>
                <a:gd name="T32" fmla="*/ 211 w 280"/>
                <a:gd name="T33" fmla="*/ 136 h 136"/>
                <a:gd name="T34" fmla="*/ 204 w 280"/>
                <a:gd name="T35" fmla="*/ 121 h 136"/>
                <a:gd name="T36" fmla="*/ 181 w 280"/>
                <a:gd name="T37" fmla="*/ 106 h 136"/>
                <a:gd name="T38" fmla="*/ 181 w 280"/>
                <a:gd name="T39" fmla="*/ 98 h 136"/>
                <a:gd name="T40" fmla="*/ 204 w 280"/>
                <a:gd name="T41" fmla="*/ 113 h 136"/>
                <a:gd name="T42" fmla="*/ 181 w 280"/>
                <a:gd name="T43" fmla="*/ 68 h 136"/>
                <a:gd name="T44" fmla="*/ 189 w 280"/>
                <a:gd name="T45" fmla="*/ 68 h 136"/>
                <a:gd name="T46" fmla="*/ 189 w 280"/>
                <a:gd name="T47" fmla="*/ 60 h 136"/>
                <a:gd name="T48" fmla="*/ 174 w 280"/>
                <a:gd name="T49" fmla="*/ 45 h 136"/>
                <a:gd name="T50" fmla="*/ 189 w 280"/>
                <a:gd name="T51" fmla="*/ 45 h 136"/>
                <a:gd name="T52" fmla="*/ 196 w 280"/>
                <a:gd name="T53" fmla="*/ 22 h 136"/>
                <a:gd name="T54" fmla="*/ 196 w 280"/>
                <a:gd name="T55" fmla="*/ 30 h 136"/>
                <a:gd name="T56" fmla="*/ 196 w 280"/>
                <a:gd name="T57" fmla="*/ 15 h 136"/>
                <a:gd name="T58" fmla="*/ 211 w 280"/>
                <a:gd name="T59" fmla="*/ 15 h 136"/>
                <a:gd name="T60" fmla="*/ 211 w 280"/>
                <a:gd name="T61" fmla="*/ 22 h 136"/>
                <a:gd name="T62" fmla="*/ 204 w 280"/>
                <a:gd name="T63" fmla="*/ 30 h 136"/>
                <a:gd name="T64" fmla="*/ 211 w 280"/>
                <a:gd name="T65" fmla="*/ 30 h 136"/>
                <a:gd name="T66" fmla="*/ 204 w 280"/>
                <a:gd name="T67" fmla="*/ 30 h 136"/>
                <a:gd name="T68" fmla="*/ 196 w 280"/>
                <a:gd name="T69" fmla="*/ 45 h 136"/>
                <a:gd name="T70" fmla="*/ 211 w 280"/>
                <a:gd name="T71" fmla="*/ 45 h 136"/>
                <a:gd name="T72" fmla="*/ 204 w 280"/>
                <a:gd name="T73" fmla="*/ 60 h 136"/>
                <a:gd name="T74" fmla="*/ 211 w 280"/>
                <a:gd name="T75" fmla="*/ 75 h 136"/>
                <a:gd name="T76" fmla="*/ 204 w 280"/>
                <a:gd name="T77" fmla="*/ 75 h 136"/>
                <a:gd name="T78" fmla="*/ 211 w 280"/>
                <a:gd name="T79" fmla="*/ 83 h 136"/>
                <a:gd name="T80" fmla="*/ 219 w 280"/>
                <a:gd name="T81" fmla="*/ 75 h 136"/>
                <a:gd name="T82" fmla="*/ 219 w 280"/>
                <a:gd name="T83" fmla="*/ 91 h 136"/>
                <a:gd name="T84" fmla="*/ 204 w 280"/>
                <a:gd name="T85" fmla="*/ 91 h 136"/>
                <a:gd name="T86" fmla="*/ 211 w 280"/>
                <a:gd name="T87" fmla="*/ 98 h 136"/>
                <a:gd name="T88" fmla="*/ 204 w 280"/>
                <a:gd name="T89" fmla="*/ 98 h 136"/>
                <a:gd name="T90" fmla="*/ 211 w 280"/>
                <a:gd name="T91" fmla="*/ 106 h 136"/>
                <a:gd name="T92" fmla="*/ 234 w 280"/>
                <a:gd name="T93" fmla="*/ 106 h 136"/>
                <a:gd name="T94" fmla="*/ 242 w 280"/>
                <a:gd name="T95" fmla="*/ 121 h 136"/>
                <a:gd name="T96" fmla="*/ 242 w 280"/>
                <a:gd name="T97" fmla="*/ 136 h 136"/>
                <a:gd name="T98" fmla="*/ 257 w 280"/>
                <a:gd name="T99" fmla="*/ 128 h 136"/>
                <a:gd name="T100" fmla="*/ 272 w 280"/>
                <a:gd name="T101" fmla="*/ 128 h 136"/>
                <a:gd name="T102" fmla="*/ 280 w 280"/>
                <a:gd name="T103" fmla="*/ 91 h 136"/>
                <a:gd name="T104" fmla="*/ 280 w 280"/>
                <a:gd name="T105" fmla="*/ 98 h 1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80"/>
                <a:gd name="T160" fmla="*/ 0 h 136"/>
                <a:gd name="T161" fmla="*/ 280 w 280"/>
                <a:gd name="T162" fmla="*/ 136 h 1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80" h="136">
                  <a:moveTo>
                    <a:pt x="280" y="91"/>
                  </a:moveTo>
                  <a:lnTo>
                    <a:pt x="242" y="98"/>
                  </a:lnTo>
                  <a:lnTo>
                    <a:pt x="219" y="0"/>
                  </a:lnTo>
                  <a:lnTo>
                    <a:pt x="0" y="45"/>
                  </a:lnTo>
                  <a:lnTo>
                    <a:pt x="7" y="83"/>
                  </a:lnTo>
                  <a:lnTo>
                    <a:pt x="45" y="38"/>
                  </a:lnTo>
                  <a:lnTo>
                    <a:pt x="60" y="45"/>
                  </a:lnTo>
                  <a:lnTo>
                    <a:pt x="75" y="30"/>
                  </a:lnTo>
                  <a:lnTo>
                    <a:pt x="98" y="30"/>
                  </a:lnTo>
                  <a:lnTo>
                    <a:pt x="105" y="53"/>
                  </a:lnTo>
                  <a:lnTo>
                    <a:pt x="151" y="75"/>
                  </a:lnTo>
                  <a:lnTo>
                    <a:pt x="166" y="75"/>
                  </a:lnTo>
                  <a:lnTo>
                    <a:pt x="158" y="83"/>
                  </a:lnTo>
                  <a:lnTo>
                    <a:pt x="151" y="121"/>
                  </a:lnTo>
                  <a:lnTo>
                    <a:pt x="174" y="121"/>
                  </a:lnTo>
                  <a:lnTo>
                    <a:pt x="166" y="113"/>
                  </a:lnTo>
                  <a:lnTo>
                    <a:pt x="211" y="136"/>
                  </a:lnTo>
                  <a:lnTo>
                    <a:pt x="204" y="121"/>
                  </a:lnTo>
                  <a:lnTo>
                    <a:pt x="181" y="106"/>
                  </a:lnTo>
                  <a:lnTo>
                    <a:pt x="181" y="98"/>
                  </a:lnTo>
                  <a:lnTo>
                    <a:pt x="204" y="113"/>
                  </a:lnTo>
                  <a:lnTo>
                    <a:pt x="181" y="68"/>
                  </a:lnTo>
                  <a:lnTo>
                    <a:pt x="189" y="68"/>
                  </a:lnTo>
                  <a:lnTo>
                    <a:pt x="189" y="60"/>
                  </a:lnTo>
                  <a:lnTo>
                    <a:pt x="174" y="45"/>
                  </a:lnTo>
                  <a:lnTo>
                    <a:pt x="189" y="45"/>
                  </a:lnTo>
                  <a:lnTo>
                    <a:pt x="196" y="22"/>
                  </a:lnTo>
                  <a:lnTo>
                    <a:pt x="196" y="30"/>
                  </a:lnTo>
                  <a:lnTo>
                    <a:pt x="196" y="15"/>
                  </a:lnTo>
                  <a:lnTo>
                    <a:pt x="211" y="15"/>
                  </a:lnTo>
                  <a:lnTo>
                    <a:pt x="211" y="22"/>
                  </a:lnTo>
                  <a:lnTo>
                    <a:pt x="204" y="30"/>
                  </a:lnTo>
                  <a:lnTo>
                    <a:pt x="211" y="30"/>
                  </a:lnTo>
                  <a:lnTo>
                    <a:pt x="204" y="30"/>
                  </a:lnTo>
                  <a:lnTo>
                    <a:pt x="196" y="45"/>
                  </a:lnTo>
                  <a:lnTo>
                    <a:pt x="211" y="45"/>
                  </a:lnTo>
                  <a:lnTo>
                    <a:pt x="204" y="60"/>
                  </a:lnTo>
                  <a:lnTo>
                    <a:pt x="211" y="75"/>
                  </a:lnTo>
                  <a:lnTo>
                    <a:pt x="204" y="75"/>
                  </a:lnTo>
                  <a:lnTo>
                    <a:pt x="211" y="83"/>
                  </a:lnTo>
                  <a:lnTo>
                    <a:pt x="219" y="75"/>
                  </a:lnTo>
                  <a:lnTo>
                    <a:pt x="219" y="91"/>
                  </a:lnTo>
                  <a:lnTo>
                    <a:pt x="204" y="91"/>
                  </a:lnTo>
                  <a:lnTo>
                    <a:pt x="211" y="98"/>
                  </a:lnTo>
                  <a:lnTo>
                    <a:pt x="204" y="98"/>
                  </a:lnTo>
                  <a:lnTo>
                    <a:pt x="211" y="106"/>
                  </a:lnTo>
                  <a:lnTo>
                    <a:pt x="234" y="106"/>
                  </a:lnTo>
                  <a:lnTo>
                    <a:pt x="242" y="121"/>
                  </a:lnTo>
                  <a:lnTo>
                    <a:pt x="242" y="136"/>
                  </a:lnTo>
                  <a:lnTo>
                    <a:pt x="257" y="128"/>
                  </a:lnTo>
                  <a:lnTo>
                    <a:pt x="272" y="128"/>
                  </a:lnTo>
                  <a:lnTo>
                    <a:pt x="280" y="91"/>
                  </a:lnTo>
                  <a:lnTo>
                    <a:pt x="280" y="98"/>
                  </a:lnTo>
                </a:path>
              </a:pathLst>
            </a:custGeom>
            <a:noFill/>
            <a:ln w="8">
              <a:solidFill>
                <a:srgbClr val="000000"/>
              </a:solidFill>
              <a:prstDash val="solid"/>
              <a:round/>
              <a:headEnd/>
              <a:tailEnd/>
            </a:ln>
          </p:spPr>
          <p:txBody>
            <a:bodyPr/>
            <a:lstStyle/>
            <a:p>
              <a:endParaRPr lang="en-US"/>
            </a:p>
          </p:txBody>
        </p:sp>
        <p:sp>
          <p:nvSpPr>
            <p:cNvPr id="187" name="Freeform 198"/>
            <p:cNvSpPr>
              <a:spLocks/>
            </p:cNvSpPr>
            <p:nvPr/>
          </p:nvSpPr>
          <p:spPr bwMode="auto">
            <a:xfrm>
              <a:off x="4216" y="1622"/>
              <a:ext cx="204" cy="106"/>
            </a:xfrm>
            <a:custGeom>
              <a:avLst/>
              <a:gdLst>
                <a:gd name="T0" fmla="*/ 197 w 204"/>
                <a:gd name="T1" fmla="*/ 53 h 106"/>
                <a:gd name="T2" fmla="*/ 181 w 204"/>
                <a:gd name="T3" fmla="*/ 53 h 106"/>
                <a:gd name="T4" fmla="*/ 204 w 204"/>
                <a:gd name="T5" fmla="*/ 68 h 106"/>
                <a:gd name="T6" fmla="*/ 181 w 204"/>
                <a:gd name="T7" fmla="*/ 83 h 106"/>
                <a:gd name="T8" fmla="*/ 159 w 204"/>
                <a:gd name="T9" fmla="*/ 68 h 106"/>
                <a:gd name="T10" fmla="*/ 151 w 204"/>
                <a:gd name="T11" fmla="*/ 45 h 106"/>
                <a:gd name="T12" fmla="*/ 136 w 204"/>
                <a:gd name="T13" fmla="*/ 45 h 106"/>
                <a:gd name="T14" fmla="*/ 151 w 204"/>
                <a:gd name="T15" fmla="*/ 15 h 106"/>
                <a:gd name="T16" fmla="*/ 136 w 204"/>
                <a:gd name="T17" fmla="*/ 15 h 106"/>
                <a:gd name="T18" fmla="*/ 136 w 204"/>
                <a:gd name="T19" fmla="*/ 0 h 106"/>
                <a:gd name="T20" fmla="*/ 113 w 204"/>
                <a:gd name="T21" fmla="*/ 23 h 106"/>
                <a:gd name="T22" fmla="*/ 45 w 204"/>
                <a:gd name="T23" fmla="*/ 38 h 106"/>
                <a:gd name="T24" fmla="*/ 0 w 204"/>
                <a:gd name="T25" fmla="*/ 45 h 106"/>
                <a:gd name="T26" fmla="*/ 0 w 204"/>
                <a:gd name="T27" fmla="*/ 98 h 106"/>
                <a:gd name="T28" fmla="*/ 98 w 204"/>
                <a:gd name="T29" fmla="*/ 83 h 106"/>
                <a:gd name="T30" fmla="*/ 121 w 204"/>
                <a:gd name="T31" fmla="*/ 76 h 106"/>
                <a:gd name="T32" fmla="*/ 128 w 204"/>
                <a:gd name="T33" fmla="*/ 91 h 106"/>
                <a:gd name="T34" fmla="*/ 136 w 204"/>
                <a:gd name="T35" fmla="*/ 91 h 106"/>
                <a:gd name="T36" fmla="*/ 136 w 204"/>
                <a:gd name="T37" fmla="*/ 98 h 106"/>
                <a:gd name="T38" fmla="*/ 144 w 204"/>
                <a:gd name="T39" fmla="*/ 98 h 106"/>
                <a:gd name="T40" fmla="*/ 144 w 204"/>
                <a:gd name="T41" fmla="*/ 106 h 106"/>
                <a:gd name="T42" fmla="*/ 166 w 204"/>
                <a:gd name="T43" fmla="*/ 83 h 106"/>
                <a:gd name="T44" fmla="*/ 166 w 204"/>
                <a:gd name="T45" fmla="*/ 98 h 106"/>
                <a:gd name="T46" fmla="*/ 204 w 204"/>
                <a:gd name="T47" fmla="*/ 83 h 106"/>
                <a:gd name="T48" fmla="*/ 204 w 204"/>
                <a:gd name="T49" fmla="*/ 68 h 106"/>
                <a:gd name="T50" fmla="*/ 197 w 204"/>
                <a:gd name="T51" fmla="*/ 53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04"/>
                <a:gd name="T79" fmla="*/ 0 h 106"/>
                <a:gd name="T80" fmla="*/ 204 w 204"/>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04" h="106">
                  <a:moveTo>
                    <a:pt x="197" y="53"/>
                  </a:moveTo>
                  <a:lnTo>
                    <a:pt x="181" y="53"/>
                  </a:lnTo>
                  <a:lnTo>
                    <a:pt x="204" y="68"/>
                  </a:lnTo>
                  <a:lnTo>
                    <a:pt x="181" y="83"/>
                  </a:lnTo>
                  <a:lnTo>
                    <a:pt x="159" y="68"/>
                  </a:lnTo>
                  <a:lnTo>
                    <a:pt x="151" y="45"/>
                  </a:lnTo>
                  <a:lnTo>
                    <a:pt x="136" y="45"/>
                  </a:lnTo>
                  <a:lnTo>
                    <a:pt x="151" y="15"/>
                  </a:lnTo>
                  <a:lnTo>
                    <a:pt x="136" y="15"/>
                  </a:lnTo>
                  <a:lnTo>
                    <a:pt x="136" y="0"/>
                  </a:lnTo>
                  <a:lnTo>
                    <a:pt x="113" y="23"/>
                  </a:lnTo>
                  <a:lnTo>
                    <a:pt x="45" y="38"/>
                  </a:lnTo>
                  <a:lnTo>
                    <a:pt x="0" y="45"/>
                  </a:lnTo>
                  <a:lnTo>
                    <a:pt x="0" y="98"/>
                  </a:lnTo>
                  <a:lnTo>
                    <a:pt x="98" y="83"/>
                  </a:lnTo>
                  <a:lnTo>
                    <a:pt x="121" y="76"/>
                  </a:lnTo>
                  <a:lnTo>
                    <a:pt x="128" y="91"/>
                  </a:lnTo>
                  <a:lnTo>
                    <a:pt x="136" y="91"/>
                  </a:lnTo>
                  <a:lnTo>
                    <a:pt x="136" y="98"/>
                  </a:lnTo>
                  <a:lnTo>
                    <a:pt x="144" y="98"/>
                  </a:lnTo>
                  <a:lnTo>
                    <a:pt x="144" y="106"/>
                  </a:lnTo>
                  <a:lnTo>
                    <a:pt x="166" y="83"/>
                  </a:lnTo>
                  <a:lnTo>
                    <a:pt x="166" y="98"/>
                  </a:lnTo>
                  <a:lnTo>
                    <a:pt x="204" y="83"/>
                  </a:lnTo>
                  <a:lnTo>
                    <a:pt x="204" y="68"/>
                  </a:lnTo>
                  <a:lnTo>
                    <a:pt x="197" y="53"/>
                  </a:lnTo>
                  <a:close/>
                </a:path>
              </a:pathLst>
            </a:custGeom>
            <a:solidFill>
              <a:srgbClr val="FF4500"/>
            </a:solidFill>
            <a:ln w="8">
              <a:solidFill>
                <a:srgbClr val="FF4500"/>
              </a:solidFill>
              <a:prstDash val="solid"/>
              <a:round/>
              <a:headEnd/>
              <a:tailEnd/>
            </a:ln>
          </p:spPr>
          <p:txBody>
            <a:bodyPr/>
            <a:lstStyle/>
            <a:p>
              <a:endParaRPr lang="en-US"/>
            </a:p>
          </p:txBody>
        </p:sp>
        <p:sp>
          <p:nvSpPr>
            <p:cNvPr id="188" name="Freeform 199"/>
            <p:cNvSpPr>
              <a:spLocks/>
            </p:cNvSpPr>
            <p:nvPr/>
          </p:nvSpPr>
          <p:spPr bwMode="auto">
            <a:xfrm>
              <a:off x="4216" y="1622"/>
              <a:ext cx="204" cy="106"/>
            </a:xfrm>
            <a:custGeom>
              <a:avLst/>
              <a:gdLst>
                <a:gd name="T0" fmla="*/ 197 w 204"/>
                <a:gd name="T1" fmla="*/ 53 h 106"/>
                <a:gd name="T2" fmla="*/ 181 w 204"/>
                <a:gd name="T3" fmla="*/ 53 h 106"/>
                <a:gd name="T4" fmla="*/ 204 w 204"/>
                <a:gd name="T5" fmla="*/ 68 h 106"/>
                <a:gd name="T6" fmla="*/ 181 w 204"/>
                <a:gd name="T7" fmla="*/ 83 h 106"/>
                <a:gd name="T8" fmla="*/ 159 w 204"/>
                <a:gd name="T9" fmla="*/ 68 h 106"/>
                <a:gd name="T10" fmla="*/ 151 w 204"/>
                <a:gd name="T11" fmla="*/ 45 h 106"/>
                <a:gd name="T12" fmla="*/ 136 w 204"/>
                <a:gd name="T13" fmla="*/ 45 h 106"/>
                <a:gd name="T14" fmla="*/ 151 w 204"/>
                <a:gd name="T15" fmla="*/ 15 h 106"/>
                <a:gd name="T16" fmla="*/ 136 w 204"/>
                <a:gd name="T17" fmla="*/ 15 h 106"/>
                <a:gd name="T18" fmla="*/ 136 w 204"/>
                <a:gd name="T19" fmla="*/ 0 h 106"/>
                <a:gd name="T20" fmla="*/ 113 w 204"/>
                <a:gd name="T21" fmla="*/ 23 h 106"/>
                <a:gd name="T22" fmla="*/ 45 w 204"/>
                <a:gd name="T23" fmla="*/ 38 h 106"/>
                <a:gd name="T24" fmla="*/ 0 w 204"/>
                <a:gd name="T25" fmla="*/ 45 h 106"/>
                <a:gd name="T26" fmla="*/ 0 w 204"/>
                <a:gd name="T27" fmla="*/ 98 h 106"/>
                <a:gd name="T28" fmla="*/ 98 w 204"/>
                <a:gd name="T29" fmla="*/ 83 h 106"/>
                <a:gd name="T30" fmla="*/ 121 w 204"/>
                <a:gd name="T31" fmla="*/ 76 h 106"/>
                <a:gd name="T32" fmla="*/ 128 w 204"/>
                <a:gd name="T33" fmla="*/ 91 h 106"/>
                <a:gd name="T34" fmla="*/ 136 w 204"/>
                <a:gd name="T35" fmla="*/ 91 h 106"/>
                <a:gd name="T36" fmla="*/ 136 w 204"/>
                <a:gd name="T37" fmla="*/ 98 h 106"/>
                <a:gd name="T38" fmla="*/ 144 w 204"/>
                <a:gd name="T39" fmla="*/ 98 h 106"/>
                <a:gd name="T40" fmla="*/ 144 w 204"/>
                <a:gd name="T41" fmla="*/ 106 h 106"/>
                <a:gd name="T42" fmla="*/ 166 w 204"/>
                <a:gd name="T43" fmla="*/ 83 h 106"/>
                <a:gd name="T44" fmla="*/ 166 w 204"/>
                <a:gd name="T45" fmla="*/ 98 h 106"/>
                <a:gd name="T46" fmla="*/ 204 w 204"/>
                <a:gd name="T47" fmla="*/ 83 h 106"/>
                <a:gd name="T48" fmla="*/ 204 w 204"/>
                <a:gd name="T49" fmla="*/ 68 h 106"/>
                <a:gd name="T50" fmla="*/ 197 w 204"/>
                <a:gd name="T51" fmla="*/ 53 h 106"/>
                <a:gd name="T52" fmla="*/ 197 w 204"/>
                <a:gd name="T53" fmla="*/ 60 h 10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04"/>
                <a:gd name="T82" fmla="*/ 0 h 106"/>
                <a:gd name="T83" fmla="*/ 204 w 204"/>
                <a:gd name="T84" fmla="*/ 106 h 10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04" h="106">
                  <a:moveTo>
                    <a:pt x="197" y="53"/>
                  </a:moveTo>
                  <a:lnTo>
                    <a:pt x="181" y="53"/>
                  </a:lnTo>
                  <a:lnTo>
                    <a:pt x="204" y="68"/>
                  </a:lnTo>
                  <a:lnTo>
                    <a:pt x="181" y="83"/>
                  </a:lnTo>
                  <a:lnTo>
                    <a:pt x="159" y="68"/>
                  </a:lnTo>
                  <a:lnTo>
                    <a:pt x="151" y="45"/>
                  </a:lnTo>
                  <a:lnTo>
                    <a:pt x="136" y="45"/>
                  </a:lnTo>
                  <a:lnTo>
                    <a:pt x="151" y="15"/>
                  </a:lnTo>
                  <a:lnTo>
                    <a:pt x="136" y="15"/>
                  </a:lnTo>
                  <a:lnTo>
                    <a:pt x="136" y="0"/>
                  </a:lnTo>
                  <a:lnTo>
                    <a:pt x="113" y="23"/>
                  </a:lnTo>
                  <a:lnTo>
                    <a:pt x="45" y="38"/>
                  </a:lnTo>
                  <a:lnTo>
                    <a:pt x="0" y="45"/>
                  </a:lnTo>
                  <a:lnTo>
                    <a:pt x="0" y="98"/>
                  </a:lnTo>
                  <a:lnTo>
                    <a:pt x="98" y="83"/>
                  </a:lnTo>
                  <a:lnTo>
                    <a:pt x="121" y="76"/>
                  </a:lnTo>
                  <a:lnTo>
                    <a:pt x="128" y="91"/>
                  </a:lnTo>
                  <a:lnTo>
                    <a:pt x="136" y="91"/>
                  </a:lnTo>
                  <a:lnTo>
                    <a:pt x="136" y="98"/>
                  </a:lnTo>
                  <a:lnTo>
                    <a:pt x="144" y="98"/>
                  </a:lnTo>
                  <a:lnTo>
                    <a:pt x="144" y="106"/>
                  </a:lnTo>
                  <a:lnTo>
                    <a:pt x="166" y="83"/>
                  </a:lnTo>
                  <a:lnTo>
                    <a:pt x="166" y="98"/>
                  </a:lnTo>
                  <a:lnTo>
                    <a:pt x="204" y="83"/>
                  </a:lnTo>
                  <a:lnTo>
                    <a:pt x="204" y="68"/>
                  </a:lnTo>
                  <a:lnTo>
                    <a:pt x="197" y="53"/>
                  </a:lnTo>
                  <a:lnTo>
                    <a:pt x="197" y="60"/>
                  </a:lnTo>
                </a:path>
              </a:pathLst>
            </a:custGeom>
            <a:noFill/>
            <a:ln w="8">
              <a:solidFill>
                <a:srgbClr val="000000"/>
              </a:solidFill>
              <a:prstDash val="solid"/>
              <a:round/>
              <a:headEnd/>
              <a:tailEnd/>
            </a:ln>
          </p:spPr>
          <p:txBody>
            <a:bodyPr/>
            <a:lstStyle/>
            <a:p>
              <a:endParaRPr lang="en-US"/>
            </a:p>
          </p:txBody>
        </p:sp>
        <p:sp>
          <p:nvSpPr>
            <p:cNvPr id="189" name="Freeform 200"/>
            <p:cNvSpPr>
              <a:spLocks/>
            </p:cNvSpPr>
            <p:nvPr/>
          </p:nvSpPr>
          <p:spPr bwMode="auto">
            <a:xfrm>
              <a:off x="3217" y="1432"/>
              <a:ext cx="363" cy="182"/>
            </a:xfrm>
            <a:custGeom>
              <a:avLst/>
              <a:gdLst>
                <a:gd name="T0" fmla="*/ 340 w 363"/>
                <a:gd name="T1" fmla="*/ 76 h 182"/>
                <a:gd name="T2" fmla="*/ 333 w 363"/>
                <a:gd name="T3" fmla="*/ 53 h 182"/>
                <a:gd name="T4" fmla="*/ 295 w 363"/>
                <a:gd name="T5" fmla="*/ 61 h 182"/>
                <a:gd name="T6" fmla="*/ 295 w 363"/>
                <a:gd name="T7" fmla="*/ 38 h 182"/>
                <a:gd name="T8" fmla="*/ 234 w 363"/>
                <a:gd name="T9" fmla="*/ 53 h 182"/>
                <a:gd name="T10" fmla="*/ 212 w 363"/>
                <a:gd name="T11" fmla="*/ 76 h 182"/>
                <a:gd name="T12" fmla="*/ 166 w 363"/>
                <a:gd name="T13" fmla="*/ 69 h 182"/>
                <a:gd name="T14" fmla="*/ 144 w 363"/>
                <a:gd name="T15" fmla="*/ 46 h 182"/>
                <a:gd name="T16" fmla="*/ 121 w 363"/>
                <a:gd name="T17" fmla="*/ 38 h 182"/>
                <a:gd name="T18" fmla="*/ 106 w 363"/>
                <a:gd name="T19" fmla="*/ 53 h 182"/>
                <a:gd name="T20" fmla="*/ 121 w 363"/>
                <a:gd name="T21" fmla="*/ 23 h 182"/>
                <a:gd name="T22" fmla="*/ 144 w 363"/>
                <a:gd name="T23" fmla="*/ 0 h 182"/>
                <a:gd name="T24" fmla="*/ 128 w 363"/>
                <a:gd name="T25" fmla="*/ 0 h 182"/>
                <a:gd name="T26" fmla="*/ 75 w 363"/>
                <a:gd name="T27" fmla="*/ 38 h 182"/>
                <a:gd name="T28" fmla="*/ 0 w 363"/>
                <a:gd name="T29" fmla="*/ 76 h 182"/>
                <a:gd name="T30" fmla="*/ 23 w 363"/>
                <a:gd name="T31" fmla="*/ 99 h 182"/>
                <a:gd name="T32" fmla="*/ 136 w 363"/>
                <a:gd name="T33" fmla="*/ 122 h 182"/>
                <a:gd name="T34" fmla="*/ 128 w 363"/>
                <a:gd name="T35" fmla="*/ 129 h 182"/>
                <a:gd name="T36" fmla="*/ 151 w 363"/>
                <a:gd name="T37" fmla="*/ 137 h 182"/>
                <a:gd name="T38" fmla="*/ 151 w 363"/>
                <a:gd name="T39" fmla="*/ 167 h 182"/>
                <a:gd name="T40" fmla="*/ 159 w 363"/>
                <a:gd name="T41" fmla="*/ 160 h 182"/>
                <a:gd name="T42" fmla="*/ 166 w 363"/>
                <a:gd name="T43" fmla="*/ 182 h 182"/>
                <a:gd name="T44" fmla="*/ 197 w 363"/>
                <a:gd name="T45" fmla="*/ 114 h 182"/>
                <a:gd name="T46" fmla="*/ 197 w 363"/>
                <a:gd name="T47" fmla="*/ 137 h 182"/>
                <a:gd name="T48" fmla="*/ 219 w 363"/>
                <a:gd name="T49" fmla="*/ 114 h 182"/>
                <a:gd name="T50" fmla="*/ 219 w 363"/>
                <a:gd name="T51" fmla="*/ 137 h 182"/>
                <a:gd name="T52" fmla="*/ 234 w 363"/>
                <a:gd name="T53" fmla="*/ 106 h 182"/>
                <a:gd name="T54" fmla="*/ 265 w 363"/>
                <a:gd name="T55" fmla="*/ 106 h 182"/>
                <a:gd name="T56" fmla="*/ 272 w 363"/>
                <a:gd name="T57" fmla="*/ 91 h 182"/>
                <a:gd name="T58" fmla="*/ 318 w 363"/>
                <a:gd name="T59" fmla="*/ 106 h 182"/>
                <a:gd name="T60" fmla="*/ 318 w 363"/>
                <a:gd name="T61" fmla="*/ 91 h 182"/>
                <a:gd name="T62" fmla="*/ 363 w 363"/>
                <a:gd name="T63" fmla="*/ 91 h 182"/>
                <a:gd name="T64" fmla="*/ 340 w 363"/>
                <a:gd name="T65" fmla="*/ 76 h 1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3"/>
                <a:gd name="T100" fmla="*/ 0 h 182"/>
                <a:gd name="T101" fmla="*/ 363 w 363"/>
                <a:gd name="T102" fmla="*/ 182 h 18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3" h="182">
                  <a:moveTo>
                    <a:pt x="340" y="76"/>
                  </a:moveTo>
                  <a:lnTo>
                    <a:pt x="333" y="53"/>
                  </a:lnTo>
                  <a:lnTo>
                    <a:pt x="295" y="61"/>
                  </a:lnTo>
                  <a:lnTo>
                    <a:pt x="295" y="38"/>
                  </a:lnTo>
                  <a:lnTo>
                    <a:pt x="234" y="53"/>
                  </a:lnTo>
                  <a:lnTo>
                    <a:pt x="212" y="76"/>
                  </a:lnTo>
                  <a:lnTo>
                    <a:pt x="166" y="69"/>
                  </a:lnTo>
                  <a:lnTo>
                    <a:pt x="144" y="46"/>
                  </a:lnTo>
                  <a:lnTo>
                    <a:pt x="121" y="38"/>
                  </a:lnTo>
                  <a:lnTo>
                    <a:pt x="106" y="53"/>
                  </a:lnTo>
                  <a:lnTo>
                    <a:pt x="121" y="23"/>
                  </a:lnTo>
                  <a:lnTo>
                    <a:pt x="144" y="0"/>
                  </a:lnTo>
                  <a:lnTo>
                    <a:pt x="128" y="0"/>
                  </a:lnTo>
                  <a:lnTo>
                    <a:pt x="75" y="38"/>
                  </a:lnTo>
                  <a:lnTo>
                    <a:pt x="0" y="76"/>
                  </a:lnTo>
                  <a:lnTo>
                    <a:pt x="23" y="99"/>
                  </a:lnTo>
                  <a:lnTo>
                    <a:pt x="136" y="122"/>
                  </a:lnTo>
                  <a:lnTo>
                    <a:pt x="128" y="129"/>
                  </a:lnTo>
                  <a:lnTo>
                    <a:pt x="151" y="137"/>
                  </a:lnTo>
                  <a:lnTo>
                    <a:pt x="151" y="167"/>
                  </a:lnTo>
                  <a:lnTo>
                    <a:pt x="159" y="160"/>
                  </a:lnTo>
                  <a:lnTo>
                    <a:pt x="166" y="182"/>
                  </a:lnTo>
                  <a:lnTo>
                    <a:pt x="197" y="114"/>
                  </a:lnTo>
                  <a:lnTo>
                    <a:pt x="197" y="137"/>
                  </a:lnTo>
                  <a:lnTo>
                    <a:pt x="219" y="114"/>
                  </a:lnTo>
                  <a:lnTo>
                    <a:pt x="219" y="137"/>
                  </a:lnTo>
                  <a:lnTo>
                    <a:pt x="234" y="106"/>
                  </a:lnTo>
                  <a:lnTo>
                    <a:pt x="265" y="106"/>
                  </a:lnTo>
                  <a:lnTo>
                    <a:pt x="272" y="91"/>
                  </a:lnTo>
                  <a:lnTo>
                    <a:pt x="318" y="106"/>
                  </a:lnTo>
                  <a:lnTo>
                    <a:pt x="318" y="91"/>
                  </a:lnTo>
                  <a:lnTo>
                    <a:pt x="363" y="91"/>
                  </a:lnTo>
                  <a:lnTo>
                    <a:pt x="340" y="76"/>
                  </a:lnTo>
                  <a:close/>
                </a:path>
              </a:pathLst>
            </a:custGeom>
            <a:solidFill>
              <a:srgbClr val="FF4500"/>
            </a:solidFill>
            <a:ln w="8">
              <a:solidFill>
                <a:srgbClr val="FF4500"/>
              </a:solidFill>
              <a:prstDash val="solid"/>
              <a:round/>
              <a:headEnd/>
              <a:tailEnd/>
            </a:ln>
          </p:spPr>
          <p:txBody>
            <a:bodyPr/>
            <a:lstStyle/>
            <a:p>
              <a:endParaRPr lang="en-US"/>
            </a:p>
          </p:txBody>
        </p:sp>
        <p:sp>
          <p:nvSpPr>
            <p:cNvPr id="190" name="Freeform 201"/>
            <p:cNvSpPr>
              <a:spLocks/>
            </p:cNvSpPr>
            <p:nvPr/>
          </p:nvSpPr>
          <p:spPr bwMode="auto">
            <a:xfrm>
              <a:off x="3217" y="1432"/>
              <a:ext cx="363" cy="182"/>
            </a:xfrm>
            <a:custGeom>
              <a:avLst/>
              <a:gdLst>
                <a:gd name="T0" fmla="*/ 340 w 363"/>
                <a:gd name="T1" fmla="*/ 76 h 182"/>
                <a:gd name="T2" fmla="*/ 333 w 363"/>
                <a:gd name="T3" fmla="*/ 53 h 182"/>
                <a:gd name="T4" fmla="*/ 295 w 363"/>
                <a:gd name="T5" fmla="*/ 61 h 182"/>
                <a:gd name="T6" fmla="*/ 295 w 363"/>
                <a:gd name="T7" fmla="*/ 38 h 182"/>
                <a:gd name="T8" fmla="*/ 234 w 363"/>
                <a:gd name="T9" fmla="*/ 53 h 182"/>
                <a:gd name="T10" fmla="*/ 212 w 363"/>
                <a:gd name="T11" fmla="*/ 76 h 182"/>
                <a:gd name="T12" fmla="*/ 166 w 363"/>
                <a:gd name="T13" fmla="*/ 69 h 182"/>
                <a:gd name="T14" fmla="*/ 144 w 363"/>
                <a:gd name="T15" fmla="*/ 46 h 182"/>
                <a:gd name="T16" fmla="*/ 121 w 363"/>
                <a:gd name="T17" fmla="*/ 38 h 182"/>
                <a:gd name="T18" fmla="*/ 106 w 363"/>
                <a:gd name="T19" fmla="*/ 53 h 182"/>
                <a:gd name="T20" fmla="*/ 121 w 363"/>
                <a:gd name="T21" fmla="*/ 23 h 182"/>
                <a:gd name="T22" fmla="*/ 144 w 363"/>
                <a:gd name="T23" fmla="*/ 0 h 182"/>
                <a:gd name="T24" fmla="*/ 128 w 363"/>
                <a:gd name="T25" fmla="*/ 0 h 182"/>
                <a:gd name="T26" fmla="*/ 75 w 363"/>
                <a:gd name="T27" fmla="*/ 38 h 182"/>
                <a:gd name="T28" fmla="*/ 0 w 363"/>
                <a:gd name="T29" fmla="*/ 76 h 182"/>
                <a:gd name="T30" fmla="*/ 23 w 363"/>
                <a:gd name="T31" fmla="*/ 99 h 182"/>
                <a:gd name="T32" fmla="*/ 136 w 363"/>
                <a:gd name="T33" fmla="*/ 122 h 182"/>
                <a:gd name="T34" fmla="*/ 128 w 363"/>
                <a:gd name="T35" fmla="*/ 129 h 182"/>
                <a:gd name="T36" fmla="*/ 151 w 363"/>
                <a:gd name="T37" fmla="*/ 137 h 182"/>
                <a:gd name="T38" fmla="*/ 151 w 363"/>
                <a:gd name="T39" fmla="*/ 167 h 182"/>
                <a:gd name="T40" fmla="*/ 159 w 363"/>
                <a:gd name="T41" fmla="*/ 160 h 182"/>
                <a:gd name="T42" fmla="*/ 166 w 363"/>
                <a:gd name="T43" fmla="*/ 182 h 182"/>
                <a:gd name="T44" fmla="*/ 197 w 363"/>
                <a:gd name="T45" fmla="*/ 114 h 182"/>
                <a:gd name="T46" fmla="*/ 197 w 363"/>
                <a:gd name="T47" fmla="*/ 137 h 182"/>
                <a:gd name="T48" fmla="*/ 219 w 363"/>
                <a:gd name="T49" fmla="*/ 114 h 182"/>
                <a:gd name="T50" fmla="*/ 219 w 363"/>
                <a:gd name="T51" fmla="*/ 137 h 182"/>
                <a:gd name="T52" fmla="*/ 234 w 363"/>
                <a:gd name="T53" fmla="*/ 106 h 182"/>
                <a:gd name="T54" fmla="*/ 265 w 363"/>
                <a:gd name="T55" fmla="*/ 106 h 182"/>
                <a:gd name="T56" fmla="*/ 272 w 363"/>
                <a:gd name="T57" fmla="*/ 91 h 182"/>
                <a:gd name="T58" fmla="*/ 318 w 363"/>
                <a:gd name="T59" fmla="*/ 106 h 182"/>
                <a:gd name="T60" fmla="*/ 318 w 363"/>
                <a:gd name="T61" fmla="*/ 91 h 182"/>
                <a:gd name="T62" fmla="*/ 363 w 363"/>
                <a:gd name="T63" fmla="*/ 91 h 182"/>
                <a:gd name="T64" fmla="*/ 340 w 363"/>
                <a:gd name="T65" fmla="*/ 76 h 182"/>
                <a:gd name="T66" fmla="*/ 340 w 363"/>
                <a:gd name="T67" fmla="*/ 84 h 18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63"/>
                <a:gd name="T103" fmla="*/ 0 h 182"/>
                <a:gd name="T104" fmla="*/ 363 w 363"/>
                <a:gd name="T105" fmla="*/ 182 h 18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63" h="182">
                  <a:moveTo>
                    <a:pt x="340" y="76"/>
                  </a:moveTo>
                  <a:lnTo>
                    <a:pt x="333" y="53"/>
                  </a:lnTo>
                  <a:lnTo>
                    <a:pt x="295" y="61"/>
                  </a:lnTo>
                  <a:lnTo>
                    <a:pt x="295" y="38"/>
                  </a:lnTo>
                  <a:lnTo>
                    <a:pt x="234" y="53"/>
                  </a:lnTo>
                  <a:lnTo>
                    <a:pt x="212" y="76"/>
                  </a:lnTo>
                  <a:lnTo>
                    <a:pt x="166" y="69"/>
                  </a:lnTo>
                  <a:lnTo>
                    <a:pt x="144" y="46"/>
                  </a:lnTo>
                  <a:lnTo>
                    <a:pt x="121" y="38"/>
                  </a:lnTo>
                  <a:lnTo>
                    <a:pt x="106" y="53"/>
                  </a:lnTo>
                  <a:lnTo>
                    <a:pt x="121" y="23"/>
                  </a:lnTo>
                  <a:lnTo>
                    <a:pt x="144" y="0"/>
                  </a:lnTo>
                  <a:lnTo>
                    <a:pt x="128" y="0"/>
                  </a:lnTo>
                  <a:lnTo>
                    <a:pt x="75" y="38"/>
                  </a:lnTo>
                  <a:lnTo>
                    <a:pt x="0" y="76"/>
                  </a:lnTo>
                  <a:lnTo>
                    <a:pt x="23" y="99"/>
                  </a:lnTo>
                  <a:lnTo>
                    <a:pt x="136" y="122"/>
                  </a:lnTo>
                  <a:lnTo>
                    <a:pt x="128" y="129"/>
                  </a:lnTo>
                  <a:lnTo>
                    <a:pt x="151" y="137"/>
                  </a:lnTo>
                  <a:lnTo>
                    <a:pt x="151" y="167"/>
                  </a:lnTo>
                  <a:lnTo>
                    <a:pt x="159" y="160"/>
                  </a:lnTo>
                  <a:lnTo>
                    <a:pt x="166" y="182"/>
                  </a:lnTo>
                  <a:lnTo>
                    <a:pt x="197" y="114"/>
                  </a:lnTo>
                  <a:lnTo>
                    <a:pt x="197" y="137"/>
                  </a:lnTo>
                  <a:lnTo>
                    <a:pt x="219" y="114"/>
                  </a:lnTo>
                  <a:lnTo>
                    <a:pt x="219" y="137"/>
                  </a:lnTo>
                  <a:lnTo>
                    <a:pt x="234" y="106"/>
                  </a:lnTo>
                  <a:lnTo>
                    <a:pt x="265" y="106"/>
                  </a:lnTo>
                  <a:lnTo>
                    <a:pt x="272" y="91"/>
                  </a:lnTo>
                  <a:lnTo>
                    <a:pt x="318" y="106"/>
                  </a:lnTo>
                  <a:lnTo>
                    <a:pt x="318" y="91"/>
                  </a:lnTo>
                  <a:lnTo>
                    <a:pt x="363" y="91"/>
                  </a:lnTo>
                  <a:lnTo>
                    <a:pt x="340" y="76"/>
                  </a:lnTo>
                  <a:lnTo>
                    <a:pt x="340" y="84"/>
                  </a:lnTo>
                </a:path>
              </a:pathLst>
            </a:custGeom>
            <a:noFill/>
            <a:ln w="8">
              <a:solidFill>
                <a:srgbClr val="000000"/>
              </a:solidFill>
              <a:prstDash val="solid"/>
              <a:round/>
              <a:headEnd/>
              <a:tailEnd/>
            </a:ln>
          </p:spPr>
          <p:txBody>
            <a:bodyPr/>
            <a:lstStyle/>
            <a:p>
              <a:endParaRPr lang="en-US"/>
            </a:p>
          </p:txBody>
        </p:sp>
        <p:sp>
          <p:nvSpPr>
            <p:cNvPr id="191" name="Freeform 202"/>
            <p:cNvSpPr>
              <a:spLocks/>
            </p:cNvSpPr>
            <p:nvPr/>
          </p:nvSpPr>
          <p:spPr bwMode="auto">
            <a:xfrm>
              <a:off x="3451" y="1546"/>
              <a:ext cx="243" cy="326"/>
            </a:xfrm>
            <a:custGeom>
              <a:avLst/>
              <a:gdLst>
                <a:gd name="T0" fmla="*/ 243 w 243"/>
                <a:gd name="T1" fmla="*/ 227 h 326"/>
                <a:gd name="T2" fmla="*/ 235 w 243"/>
                <a:gd name="T3" fmla="*/ 243 h 326"/>
                <a:gd name="T4" fmla="*/ 235 w 243"/>
                <a:gd name="T5" fmla="*/ 227 h 326"/>
                <a:gd name="T6" fmla="*/ 220 w 243"/>
                <a:gd name="T7" fmla="*/ 227 h 326"/>
                <a:gd name="T8" fmla="*/ 197 w 243"/>
                <a:gd name="T9" fmla="*/ 303 h 326"/>
                <a:gd name="T10" fmla="*/ 122 w 243"/>
                <a:gd name="T11" fmla="*/ 318 h 326"/>
                <a:gd name="T12" fmla="*/ 0 w 243"/>
                <a:gd name="T13" fmla="*/ 326 h 326"/>
                <a:gd name="T14" fmla="*/ 31 w 243"/>
                <a:gd name="T15" fmla="*/ 258 h 326"/>
                <a:gd name="T16" fmla="*/ 0 w 243"/>
                <a:gd name="T17" fmla="*/ 174 h 326"/>
                <a:gd name="T18" fmla="*/ 8 w 243"/>
                <a:gd name="T19" fmla="*/ 91 h 326"/>
                <a:gd name="T20" fmla="*/ 46 w 243"/>
                <a:gd name="T21" fmla="*/ 46 h 326"/>
                <a:gd name="T22" fmla="*/ 53 w 243"/>
                <a:gd name="T23" fmla="*/ 83 h 326"/>
                <a:gd name="T24" fmla="*/ 53 w 243"/>
                <a:gd name="T25" fmla="*/ 38 h 326"/>
                <a:gd name="T26" fmla="*/ 76 w 243"/>
                <a:gd name="T27" fmla="*/ 30 h 326"/>
                <a:gd name="T28" fmla="*/ 69 w 243"/>
                <a:gd name="T29" fmla="*/ 23 h 326"/>
                <a:gd name="T30" fmla="*/ 76 w 243"/>
                <a:gd name="T31" fmla="*/ 8 h 326"/>
                <a:gd name="T32" fmla="*/ 84 w 243"/>
                <a:gd name="T33" fmla="*/ 0 h 326"/>
                <a:gd name="T34" fmla="*/ 159 w 243"/>
                <a:gd name="T35" fmla="*/ 23 h 326"/>
                <a:gd name="T36" fmla="*/ 174 w 243"/>
                <a:gd name="T37" fmla="*/ 46 h 326"/>
                <a:gd name="T38" fmla="*/ 159 w 243"/>
                <a:gd name="T39" fmla="*/ 46 h 326"/>
                <a:gd name="T40" fmla="*/ 174 w 243"/>
                <a:gd name="T41" fmla="*/ 76 h 326"/>
                <a:gd name="T42" fmla="*/ 174 w 243"/>
                <a:gd name="T43" fmla="*/ 99 h 326"/>
                <a:gd name="T44" fmla="*/ 152 w 243"/>
                <a:gd name="T45" fmla="*/ 136 h 326"/>
                <a:gd name="T46" fmla="*/ 152 w 243"/>
                <a:gd name="T47" fmla="*/ 159 h 326"/>
                <a:gd name="T48" fmla="*/ 167 w 243"/>
                <a:gd name="T49" fmla="*/ 159 h 326"/>
                <a:gd name="T50" fmla="*/ 174 w 243"/>
                <a:gd name="T51" fmla="*/ 136 h 326"/>
                <a:gd name="T52" fmla="*/ 197 w 243"/>
                <a:gd name="T53" fmla="*/ 121 h 326"/>
                <a:gd name="T54" fmla="*/ 220 w 243"/>
                <a:gd name="T55" fmla="*/ 136 h 326"/>
                <a:gd name="T56" fmla="*/ 243 w 243"/>
                <a:gd name="T57" fmla="*/ 205 h 326"/>
                <a:gd name="T58" fmla="*/ 243 w 243"/>
                <a:gd name="T59" fmla="*/ 227 h 3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3"/>
                <a:gd name="T91" fmla="*/ 0 h 326"/>
                <a:gd name="T92" fmla="*/ 243 w 243"/>
                <a:gd name="T93" fmla="*/ 326 h 3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3" h="326">
                  <a:moveTo>
                    <a:pt x="243" y="227"/>
                  </a:moveTo>
                  <a:lnTo>
                    <a:pt x="235" y="243"/>
                  </a:lnTo>
                  <a:lnTo>
                    <a:pt x="235" y="227"/>
                  </a:lnTo>
                  <a:lnTo>
                    <a:pt x="220" y="227"/>
                  </a:lnTo>
                  <a:lnTo>
                    <a:pt x="197" y="303"/>
                  </a:lnTo>
                  <a:lnTo>
                    <a:pt x="122" y="318"/>
                  </a:lnTo>
                  <a:lnTo>
                    <a:pt x="0" y="326"/>
                  </a:lnTo>
                  <a:lnTo>
                    <a:pt x="31" y="258"/>
                  </a:lnTo>
                  <a:lnTo>
                    <a:pt x="0" y="174"/>
                  </a:lnTo>
                  <a:lnTo>
                    <a:pt x="8" y="91"/>
                  </a:lnTo>
                  <a:lnTo>
                    <a:pt x="46" y="46"/>
                  </a:lnTo>
                  <a:lnTo>
                    <a:pt x="53" y="83"/>
                  </a:lnTo>
                  <a:lnTo>
                    <a:pt x="53" y="38"/>
                  </a:lnTo>
                  <a:lnTo>
                    <a:pt x="76" y="30"/>
                  </a:lnTo>
                  <a:lnTo>
                    <a:pt x="69" y="23"/>
                  </a:lnTo>
                  <a:lnTo>
                    <a:pt x="76" y="8"/>
                  </a:lnTo>
                  <a:lnTo>
                    <a:pt x="84" y="0"/>
                  </a:lnTo>
                  <a:lnTo>
                    <a:pt x="159" y="23"/>
                  </a:lnTo>
                  <a:lnTo>
                    <a:pt x="174" y="46"/>
                  </a:lnTo>
                  <a:lnTo>
                    <a:pt x="159" y="46"/>
                  </a:lnTo>
                  <a:lnTo>
                    <a:pt x="174" y="76"/>
                  </a:lnTo>
                  <a:lnTo>
                    <a:pt x="174" y="99"/>
                  </a:lnTo>
                  <a:lnTo>
                    <a:pt x="152" y="136"/>
                  </a:lnTo>
                  <a:lnTo>
                    <a:pt x="152" y="159"/>
                  </a:lnTo>
                  <a:lnTo>
                    <a:pt x="167" y="159"/>
                  </a:lnTo>
                  <a:lnTo>
                    <a:pt x="174" y="136"/>
                  </a:lnTo>
                  <a:lnTo>
                    <a:pt x="197" y="121"/>
                  </a:lnTo>
                  <a:lnTo>
                    <a:pt x="220" y="136"/>
                  </a:lnTo>
                  <a:lnTo>
                    <a:pt x="243" y="205"/>
                  </a:lnTo>
                  <a:lnTo>
                    <a:pt x="243" y="227"/>
                  </a:lnTo>
                  <a:close/>
                </a:path>
              </a:pathLst>
            </a:custGeom>
            <a:solidFill>
              <a:srgbClr val="FF4500"/>
            </a:solidFill>
            <a:ln w="8">
              <a:solidFill>
                <a:srgbClr val="FF4500"/>
              </a:solidFill>
              <a:prstDash val="solid"/>
              <a:round/>
              <a:headEnd/>
              <a:tailEnd/>
            </a:ln>
          </p:spPr>
          <p:txBody>
            <a:bodyPr/>
            <a:lstStyle/>
            <a:p>
              <a:endParaRPr lang="en-US"/>
            </a:p>
          </p:txBody>
        </p:sp>
        <p:sp>
          <p:nvSpPr>
            <p:cNvPr id="192" name="Freeform 203"/>
            <p:cNvSpPr>
              <a:spLocks/>
            </p:cNvSpPr>
            <p:nvPr/>
          </p:nvSpPr>
          <p:spPr bwMode="auto">
            <a:xfrm>
              <a:off x="3451" y="1546"/>
              <a:ext cx="243" cy="326"/>
            </a:xfrm>
            <a:custGeom>
              <a:avLst/>
              <a:gdLst>
                <a:gd name="T0" fmla="*/ 243 w 243"/>
                <a:gd name="T1" fmla="*/ 227 h 326"/>
                <a:gd name="T2" fmla="*/ 235 w 243"/>
                <a:gd name="T3" fmla="*/ 243 h 326"/>
                <a:gd name="T4" fmla="*/ 235 w 243"/>
                <a:gd name="T5" fmla="*/ 227 h 326"/>
                <a:gd name="T6" fmla="*/ 220 w 243"/>
                <a:gd name="T7" fmla="*/ 227 h 326"/>
                <a:gd name="T8" fmla="*/ 197 w 243"/>
                <a:gd name="T9" fmla="*/ 303 h 326"/>
                <a:gd name="T10" fmla="*/ 122 w 243"/>
                <a:gd name="T11" fmla="*/ 318 h 326"/>
                <a:gd name="T12" fmla="*/ 0 w 243"/>
                <a:gd name="T13" fmla="*/ 326 h 326"/>
                <a:gd name="T14" fmla="*/ 31 w 243"/>
                <a:gd name="T15" fmla="*/ 258 h 326"/>
                <a:gd name="T16" fmla="*/ 0 w 243"/>
                <a:gd name="T17" fmla="*/ 174 h 326"/>
                <a:gd name="T18" fmla="*/ 8 w 243"/>
                <a:gd name="T19" fmla="*/ 91 h 326"/>
                <a:gd name="T20" fmla="*/ 46 w 243"/>
                <a:gd name="T21" fmla="*/ 46 h 326"/>
                <a:gd name="T22" fmla="*/ 53 w 243"/>
                <a:gd name="T23" fmla="*/ 83 h 326"/>
                <a:gd name="T24" fmla="*/ 53 w 243"/>
                <a:gd name="T25" fmla="*/ 38 h 326"/>
                <a:gd name="T26" fmla="*/ 76 w 243"/>
                <a:gd name="T27" fmla="*/ 30 h 326"/>
                <a:gd name="T28" fmla="*/ 69 w 243"/>
                <a:gd name="T29" fmla="*/ 23 h 326"/>
                <a:gd name="T30" fmla="*/ 76 w 243"/>
                <a:gd name="T31" fmla="*/ 8 h 326"/>
                <a:gd name="T32" fmla="*/ 84 w 243"/>
                <a:gd name="T33" fmla="*/ 0 h 326"/>
                <a:gd name="T34" fmla="*/ 159 w 243"/>
                <a:gd name="T35" fmla="*/ 23 h 326"/>
                <a:gd name="T36" fmla="*/ 174 w 243"/>
                <a:gd name="T37" fmla="*/ 46 h 326"/>
                <a:gd name="T38" fmla="*/ 159 w 243"/>
                <a:gd name="T39" fmla="*/ 46 h 326"/>
                <a:gd name="T40" fmla="*/ 174 w 243"/>
                <a:gd name="T41" fmla="*/ 76 h 326"/>
                <a:gd name="T42" fmla="*/ 174 w 243"/>
                <a:gd name="T43" fmla="*/ 99 h 326"/>
                <a:gd name="T44" fmla="*/ 152 w 243"/>
                <a:gd name="T45" fmla="*/ 136 h 326"/>
                <a:gd name="T46" fmla="*/ 152 w 243"/>
                <a:gd name="T47" fmla="*/ 159 h 326"/>
                <a:gd name="T48" fmla="*/ 167 w 243"/>
                <a:gd name="T49" fmla="*/ 159 h 326"/>
                <a:gd name="T50" fmla="*/ 174 w 243"/>
                <a:gd name="T51" fmla="*/ 136 h 326"/>
                <a:gd name="T52" fmla="*/ 197 w 243"/>
                <a:gd name="T53" fmla="*/ 121 h 326"/>
                <a:gd name="T54" fmla="*/ 220 w 243"/>
                <a:gd name="T55" fmla="*/ 136 h 326"/>
                <a:gd name="T56" fmla="*/ 243 w 243"/>
                <a:gd name="T57" fmla="*/ 205 h 326"/>
                <a:gd name="T58" fmla="*/ 243 w 243"/>
                <a:gd name="T59" fmla="*/ 227 h 326"/>
                <a:gd name="T60" fmla="*/ 243 w 243"/>
                <a:gd name="T61" fmla="*/ 235 h 32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43"/>
                <a:gd name="T94" fmla="*/ 0 h 326"/>
                <a:gd name="T95" fmla="*/ 243 w 243"/>
                <a:gd name="T96" fmla="*/ 326 h 32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43" h="326">
                  <a:moveTo>
                    <a:pt x="243" y="227"/>
                  </a:moveTo>
                  <a:lnTo>
                    <a:pt x="235" y="243"/>
                  </a:lnTo>
                  <a:lnTo>
                    <a:pt x="235" y="227"/>
                  </a:lnTo>
                  <a:lnTo>
                    <a:pt x="220" y="227"/>
                  </a:lnTo>
                  <a:lnTo>
                    <a:pt x="197" y="303"/>
                  </a:lnTo>
                  <a:lnTo>
                    <a:pt x="122" y="318"/>
                  </a:lnTo>
                  <a:lnTo>
                    <a:pt x="0" y="326"/>
                  </a:lnTo>
                  <a:lnTo>
                    <a:pt x="31" y="258"/>
                  </a:lnTo>
                  <a:lnTo>
                    <a:pt x="0" y="174"/>
                  </a:lnTo>
                  <a:lnTo>
                    <a:pt x="8" y="91"/>
                  </a:lnTo>
                  <a:lnTo>
                    <a:pt x="46" y="46"/>
                  </a:lnTo>
                  <a:lnTo>
                    <a:pt x="53" y="83"/>
                  </a:lnTo>
                  <a:lnTo>
                    <a:pt x="53" y="38"/>
                  </a:lnTo>
                  <a:lnTo>
                    <a:pt x="76" y="30"/>
                  </a:lnTo>
                  <a:lnTo>
                    <a:pt x="69" y="23"/>
                  </a:lnTo>
                  <a:lnTo>
                    <a:pt x="76" y="8"/>
                  </a:lnTo>
                  <a:lnTo>
                    <a:pt x="84" y="0"/>
                  </a:lnTo>
                  <a:lnTo>
                    <a:pt x="159" y="23"/>
                  </a:lnTo>
                  <a:lnTo>
                    <a:pt x="174" y="46"/>
                  </a:lnTo>
                  <a:lnTo>
                    <a:pt x="159" y="46"/>
                  </a:lnTo>
                  <a:lnTo>
                    <a:pt x="174" y="76"/>
                  </a:lnTo>
                  <a:lnTo>
                    <a:pt x="174" y="99"/>
                  </a:lnTo>
                  <a:lnTo>
                    <a:pt x="152" y="136"/>
                  </a:lnTo>
                  <a:lnTo>
                    <a:pt x="152" y="159"/>
                  </a:lnTo>
                  <a:lnTo>
                    <a:pt x="167" y="159"/>
                  </a:lnTo>
                  <a:lnTo>
                    <a:pt x="174" y="136"/>
                  </a:lnTo>
                  <a:lnTo>
                    <a:pt x="197" y="121"/>
                  </a:lnTo>
                  <a:lnTo>
                    <a:pt x="220" y="136"/>
                  </a:lnTo>
                  <a:lnTo>
                    <a:pt x="243" y="205"/>
                  </a:lnTo>
                  <a:lnTo>
                    <a:pt x="243" y="227"/>
                  </a:lnTo>
                  <a:lnTo>
                    <a:pt x="243" y="235"/>
                  </a:lnTo>
                </a:path>
              </a:pathLst>
            </a:custGeom>
            <a:noFill/>
            <a:ln w="8">
              <a:solidFill>
                <a:srgbClr val="000000"/>
              </a:solidFill>
              <a:prstDash val="solid"/>
              <a:round/>
              <a:headEnd/>
              <a:tailEnd/>
            </a:ln>
          </p:spPr>
          <p:txBody>
            <a:bodyPr/>
            <a:lstStyle/>
            <a:p>
              <a:endParaRPr lang="en-US"/>
            </a:p>
          </p:txBody>
        </p:sp>
        <p:sp>
          <p:nvSpPr>
            <p:cNvPr id="193" name="Freeform 204"/>
            <p:cNvSpPr>
              <a:spLocks/>
            </p:cNvSpPr>
            <p:nvPr/>
          </p:nvSpPr>
          <p:spPr bwMode="auto">
            <a:xfrm>
              <a:off x="2854" y="1303"/>
              <a:ext cx="408" cy="455"/>
            </a:xfrm>
            <a:custGeom>
              <a:avLst/>
              <a:gdLst>
                <a:gd name="T0" fmla="*/ 340 w 408"/>
                <a:gd name="T1" fmla="*/ 129 h 455"/>
                <a:gd name="T2" fmla="*/ 272 w 408"/>
                <a:gd name="T3" fmla="*/ 198 h 455"/>
                <a:gd name="T4" fmla="*/ 280 w 408"/>
                <a:gd name="T5" fmla="*/ 198 h 455"/>
                <a:gd name="T6" fmla="*/ 264 w 408"/>
                <a:gd name="T7" fmla="*/ 205 h 455"/>
                <a:gd name="T8" fmla="*/ 264 w 408"/>
                <a:gd name="T9" fmla="*/ 251 h 455"/>
                <a:gd name="T10" fmla="*/ 234 w 408"/>
                <a:gd name="T11" fmla="*/ 281 h 455"/>
                <a:gd name="T12" fmla="*/ 249 w 408"/>
                <a:gd name="T13" fmla="*/ 304 h 455"/>
                <a:gd name="T14" fmla="*/ 242 w 408"/>
                <a:gd name="T15" fmla="*/ 319 h 455"/>
                <a:gd name="T16" fmla="*/ 242 w 408"/>
                <a:gd name="T17" fmla="*/ 357 h 455"/>
                <a:gd name="T18" fmla="*/ 317 w 408"/>
                <a:gd name="T19" fmla="*/ 410 h 455"/>
                <a:gd name="T20" fmla="*/ 333 w 408"/>
                <a:gd name="T21" fmla="*/ 448 h 455"/>
                <a:gd name="T22" fmla="*/ 37 w 408"/>
                <a:gd name="T23" fmla="*/ 455 h 455"/>
                <a:gd name="T24" fmla="*/ 37 w 408"/>
                <a:gd name="T25" fmla="*/ 319 h 455"/>
                <a:gd name="T26" fmla="*/ 15 w 408"/>
                <a:gd name="T27" fmla="*/ 289 h 455"/>
                <a:gd name="T28" fmla="*/ 30 w 408"/>
                <a:gd name="T29" fmla="*/ 266 h 455"/>
                <a:gd name="T30" fmla="*/ 0 w 408"/>
                <a:gd name="T31" fmla="*/ 23 h 455"/>
                <a:gd name="T32" fmla="*/ 105 w 408"/>
                <a:gd name="T33" fmla="*/ 31 h 455"/>
                <a:gd name="T34" fmla="*/ 105 w 408"/>
                <a:gd name="T35" fmla="*/ 0 h 455"/>
                <a:gd name="T36" fmla="*/ 113 w 408"/>
                <a:gd name="T37" fmla="*/ 0 h 455"/>
                <a:gd name="T38" fmla="*/ 136 w 408"/>
                <a:gd name="T39" fmla="*/ 46 h 455"/>
                <a:gd name="T40" fmla="*/ 174 w 408"/>
                <a:gd name="T41" fmla="*/ 54 h 455"/>
                <a:gd name="T42" fmla="*/ 181 w 408"/>
                <a:gd name="T43" fmla="*/ 61 h 455"/>
                <a:gd name="T44" fmla="*/ 219 w 408"/>
                <a:gd name="T45" fmla="*/ 54 h 455"/>
                <a:gd name="T46" fmla="*/ 242 w 408"/>
                <a:gd name="T47" fmla="*/ 61 h 455"/>
                <a:gd name="T48" fmla="*/ 257 w 408"/>
                <a:gd name="T49" fmla="*/ 84 h 455"/>
                <a:gd name="T50" fmla="*/ 272 w 408"/>
                <a:gd name="T51" fmla="*/ 76 h 455"/>
                <a:gd name="T52" fmla="*/ 295 w 408"/>
                <a:gd name="T53" fmla="*/ 99 h 455"/>
                <a:gd name="T54" fmla="*/ 333 w 408"/>
                <a:gd name="T55" fmla="*/ 76 h 455"/>
                <a:gd name="T56" fmla="*/ 340 w 408"/>
                <a:gd name="T57" fmla="*/ 91 h 455"/>
                <a:gd name="T58" fmla="*/ 408 w 408"/>
                <a:gd name="T59" fmla="*/ 91 h 455"/>
                <a:gd name="T60" fmla="*/ 340 w 408"/>
                <a:gd name="T61" fmla="*/ 129 h 45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08"/>
                <a:gd name="T94" fmla="*/ 0 h 455"/>
                <a:gd name="T95" fmla="*/ 408 w 408"/>
                <a:gd name="T96" fmla="*/ 455 h 455"/>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08" h="455">
                  <a:moveTo>
                    <a:pt x="340" y="129"/>
                  </a:moveTo>
                  <a:lnTo>
                    <a:pt x="272" y="198"/>
                  </a:lnTo>
                  <a:lnTo>
                    <a:pt x="280" y="198"/>
                  </a:lnTo>
                  <a:lnTo>
                    <a:pt x="264" y="205"/>
                  </a:lnTo>
                  <a:lnTo>
                    <a:pt x="264" y="251"/>
                  </a:lnTo>
                  <a:lnTo>
                    <a:pt x="234" y="281"/>
                  </a:lnTo>
                  <a:lnTo>
                    <a:pt x="249" y="304"/>
                  </a:lnTo>
                  <a:lnTo>
                    <a:pt x="242" y="319"/>
                  </a:lnTo>
                  <a:lnTo>
                    <a:pt x="242" y="357"/>
                  </a:lnTo>
                  <a:lnTo>
                    <a:pt x="317" y="410"/>
                  </a:lnTo>
                  <a:lnTo>
                    <a:pt x="333" y="448"/>
                  </a:lnTo>
                  <a:lnTo>
                    <a:pt x="37" y="455"/>
                  </a:lnTo>
                  <a:lnTo>
                    <a:pt x="37" y="319"/>
                  </a:lnTo>
                  <a:lnTo>
                    <a:pt x="15" y="289"/>
                  </a:lnTo>
                  <a:lnTo>
                    <a:pt x="30" y="266"/>
                  </a:lnTo>
                  <a:lnTo>
                    <a:pt x="0" y="23"/>
                  </a:lnTo>
                  <a:lnTo>
                    <a:pt x="105" y="31"/>
                  </a:lnTo>
                  <a:lnTo>
                    <a:pt x="105" y="0"/>
                  </a:lnTo>
                  <a:lnTo>
                    <a:pt x="113" y="0"/>
                  </a:lnTo>
                  <a:lnTo>
                    <a:pt x="136" y="46"/>
                  </a:lnTo>
                  <a:lnTo>
                    <a:pt x="174" y="54"/>
                  </a:lnTo>
                  <a:lnTo>
                    <a:pt x="181" y="61"/>
                  </a:lnTo>
                  <a:lnTo>
                    <a:pt x="219" y="54"/>
                  </a:lnTo>
                  <a:lnTo>
                    <a:pt x="242" y="61"/>
                  </a:lnTo>
                  <a:lnTo>
                    <a:pt x="257" y="84"/>
                  </a:lnTo>
                  <a:lnTo>
                    <a:pt x="272" y="76"/>
                  </a:lnTo>
                  <a:lnTo>
                    <a:pt x="295" y="99"/>
                  </a:lnTo>
                  <a:lnTo>
                    <a:pt x="333" y="76"/>
                  </a:lnTo>
                  <a:lnTo>
                    <a:pt x="340" y="91"/>
                  </a:lnTo>
                  <a:lnTo>
                    <a:pt x="408" y="91"/>
                  </a:lnTo>
                  <a:lnTo>
                    <a:pt x="340" y="129"/>
                  </a:lnTo>
                  <a:close/>
                </a:path>
              </a:pathLst>
            </a:custGeom>
            <a:solidFill>
              <a:srgbClr val="FF8C00"/>
            </a:solidFill>
            <a:ln w="8">
              <a:solidFill>
                <a:srgbClr val="FF8C00"/>
              </a:solidFill>
              <a:prstDash val="solid"/>
              <a:round/>
              <a:headEnd/>
              <a:tailEnd/>
            </a:ln>
          </p:spPr>
          <p:txBody>
            <a:bodyPr/>
            <a:lstStyle/>
            <a:p>
              <a:endParaRPr lang="en-US"/>
            </a:p>
          </p:txBody>
        </p:sp>
        <p:sp>
          <p:nvSpPr>
            <p:cNvPr id="194" name="Freeform 205"/>
            <p:cNvSpPr>
              <a:spLocks/>
            </p:cNvSpPr>
            <p:nvPr/>
          </p:nvSpPr>
          <p:spPr bwMode="auto">
            <a:xfrm>
              <a:off x="2854" y="1303"/>
              <a:ext cx="408" cy="455"/>
            </a:xfrm>
            <a:custGeom>
              <a:avLst/>
              <a:gdLst>
                <a:gd name="T0" fmla="*/ 340 w 408"/>
                <a:gd name="T1" fmla="*/ 129 h 455"/>
                <a:gd name="T2" fmla="*/ 272 w 408"/>
                <a:gd name="T3" fmla="*/ 198 h 455"/>
                <a:gd name="T4" fmla="*/ 280 w 408"/>
                <a:gd name="T5" fmla="*/ 198 h 455"/>
                <a:gd name="T6" fmla="*/ 264 w 408"/>
                <a:gd name="T7" fmla="*/ 205 h 455"/>
                <a:gd name="T8" fmla="*/ 264 w 408"/>
                <a:gd name="T9" fmla="*/ 251 h 455"/>
                <a:gd name="T10" fmla="*/ 234 w 408"/>
                <a:gd name="T11" fmla="*/ 281 h 455"/>
                <a:gd name="T12" fmla="*/ 249 w 408"/>
                <a:gd name="T13" fmla="*/ 304 h 455"/>
                <a:gd name="T14" fmla="*/ 242 w 408"/>
                <a:gd name="T15" fmla="*/ 319 h 455"/>
                <a:gd name="T16" fmla="*/ 242 w 408"/>
                <a:gd name="T17" fmla="*/ 357 h 455"/>
                <a:gd name="T18" fmla="*/ 317 w 408"/>
                <a:gd name="T19" fmla="*/ 410 h 455"/>
                <a:gd name="T20" fmla="*/ 333 w 408"/>
                <a:gd name="T21" fmla="*/ 448 h 455"/>
                <a:gd name="T22" fmla="*/ 37 w 408"/>
                <a:gd name="T23" fmla="*/ 455 h 455"/>
                <a:gd name="T24" fmla="*/ 37 w 408"/>
                <a:gd name="T25" fmla="*/ 319 h 455"/>
                <a:gd name="T26" fmla="*/ 15 w 408"/>
                <a:gd name="T27" fmla="*/ 289 h 455"/>
                <a:gd name="T28" fmla="*/ 30 w 408"/>
                <a:gd name="T29" fmla="*/ 266 h 455"/>
                <a:gd name="T30" fmla="*/ 0 w 408"/>
                <a:gd name="T31" fmla="*/ 23 h 455"/>
                <a:gd name="T32" fmla="*/ 105 w 408"/>
                <a:gd name="T33" fmla="*/ 31 h 455"/>
                <a:gd name="T34" fmla="*/ 105 w 408"/>
                <a:gd name="T35" fmla="*/ 0 h 455"/>
                <a:gd name="T36" fmla="*/ 113 w 408"/>
                <a:gd name="T37" fmla="*/ 0 h 455"/>
                <a:gd name="T38" fmla="*/ 136 w 408"/>
                <a:gd name="T39" fmla="*/ 46 h 455"/>
                <a:gd name="T40" fmla="*/ 174 w 408"/>
                <a:gd name="T41" fmla="*/ 54 h 455"/>
                <a:gd name="T42" fmla="*/ 181 w 408"/>
                <a:gd name="T43" fmla="*/ 61 h 455"/>
                <a:gd name="T44" fmla="*/ 219 w 408"/>
                <a:gd name="T45" fmla="*/ 54 h 455"/>
                <a:gd name="T46" fmla="*/ 242 w 408"/>
                <a:gd name="T47" fmla="*/ 61 h 455"/>
                <a:gd name="T48" fmla="*/ 257 w 408"/>
                <a:gd name="T49" fmla="*/ 84 h 455"/>
                <a:gd name="T50" fmla="*/ 272 w 408"/>
                <a:gd name="T51" fmla="*/ 76 h 455"/>
                <a:gd name="T52" fmla="*/ 295 w 408"/>
                <a:gd name="T53" fmla="*/ 99 h 455"/>
                <a:gd name="T54" fmla="*/ 333 w 408"/>
                <a:gd name="T55" fmla="*/ 76 h 455"/>
                <a:gd name="T56" fmla="*/ 340 w 408"/>
                <a:gd name="T57" fmla="*/ 91 h 455"/>
                <a:gd name="T58" fmla="*/ 408 w 408"/>
                <a:gd name="T59" fmla="*/ 91 h 455"/>
                <a:gd name="T60" fmla="*/ 340 w 408"/>
                <a:gd name="T61" fmla="*/ 129 h 455"/>
                <a:gd name="T62" fmla="*/ 340 w 408"/>
                <a:gd name="T63" fmla="*/ 137 h 45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08"/>
                <a:gd name="T97" fmla="*/ 0 h 455"/>
                <a:gd name="T98" fmla="*/ 408 w 408"/>
                <a:gd name="T99" fmla="*/ 455 h 45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08" h="455">
                  <a:moveTo>
                    <a:pt x="340" y="129"/>
                  </a:moveTo>
                  <a:lnTo>
                    <a:pt x="272" y="198"/>
                  </a:lnTo>
                  <a:lnTo>
                    <a:pt x="280" y="198"/>
                  </a:lnTo>
                  <a:lnTo>
                    <a:pt x="264" y="205"/>
                  </a:lnTo>
                  <a:lnTo>
                    <a:pt x="264" y="251"/>
                  </a:lnTo>
                  <a:lnTo>
                    <a:pt x="234" y="281"/>
                  </a:lnTo>
                  <a:lnTo>
                    <a:pt x="249" y="304"/>
                  </a:lnTo>
                  <a:lnTo>
                    <a:pt x="242" y="319"/>
                  </a:lnTo>
                  <a:lnTo>
                    <a:pt x="242" y="357"/>
                  </a:lnTo>
                  <a:lnTo>
                    <a:pt x="317" y="410"/>
                  </a:lnTo>
                  <a:lnTo>
                    <a:pt x="333" y="448"/>
                  </a:lnTo>
                  <a:lnTo>
                    <a:pt x="37" y="455"/>
                  </a:lnTo>
                  <a:lnTo>
                    <a:pt x="37" y="319"/>
                  </a:lnTo>
                  <a:lnTo>
                    <a:pt x="15" y="289"/>
                  </a:lnTo>
                  <a:lnTo>
                    <a:pt x="30" y="266"/>
                  </a:lnTo>
                  <a:lnTo>
                    <a:pt x="0" y="23"/>
                  </a:lnTo>
                  <a:lnTo>
                    <a:pt x="105" y="31"/>
                  </a:lnTo>
                  <a:lnTo>
                    <a:pt x="105" y="0"/>
                  </a:lnTo>
                  <a:lnTo>
                    <a:pt x="113" y="0"/>
                  </a:lnTo>
                  <a:lnTo>
                    <a:pt x="136" y="46"/>
                  </a:lnTo>
                  <a:lnTo>
                    <a:pt x="174" y="54"/>
                  </a:lnTo>
                  <a:lnTo>
                    <a:pt x="181" y="61"/>
                  </a:lnTo>
                  <a:lnTo>
                    <a:pt x="219" y="54"/>
                  </a:lnTo>
                  <a:lnTo>
                    <a:pt x="242" y="61"/>
                  </a:lnTo>
                  <a:lnTo>
                    <a:pt x="257" y="84"/>
                  </a:lnTo>
                  <a:lnTo>
                    <a:pt x="272" y="76"/>
                  </a:lnTo>
                  <a:lnTo>
                    <a:pt x="295" y="99"/>
                  </a:lnTo>
                  <a:lnTo>
                    <a:pt x="333" y="76"/>
                  </a:lnTo>
                  <a:lnTo>
                    <a:pt x="340" y="91"/>
                  </a:lnTo>
                  <a:lnTo>
                    <a:pt x="408" y="91"/>
                  </a:lnTo>
                  <a:lnTo>
                    <a:pt x="340" y="129"/>
                  </a:lnTo>
                  <a:lnTo>
                    <a:pt x="340" y="137"/>
                  </a:lnTo>
                </a:path>
              </a:pathLst>
            </a:custGeom>
            <a:noFill/>
            <a:ln w="8">
              <a:solidFill>
                <a:srgbClr val="000000"/>
              </a:solidFill>
              <a:prstDash val="solid"/>
              <a:round/>
              <a:headEnd/>
              <a:tailEnd/>
            </a:ln>
          </p:spPr>
          <p:txBody>
            <a:bodyPr/>
            <a:lstStyle/>
            <a:p>
              <a:endParaRPr lang="en-US"/>
            </a:p>
          </p:txBody>
        </p:sp>
        <p:sp>
          <p:nvSpPr>
            <p:cNvPr id="195" name="Freeform 206"/>
            <p:cNvSpPr>
              <a:spLocks/>
            </p:cNvSpPr>
            <p:nvPr/>
          </p:nvSpPr>
          <p:spPr bwMode="auto">
            <a:xfrm>
              <a:off x="3202" y="2410"/>
              <a:ext cx="227" cy="387"/>
            </a:xfrm>
            <a:custGeom>
              <a:avLst/>
              <a:gdLst>
                <a:gd name="T0" fmla="*/ 212 w 227"/>
                <a:gd name="T1" fmla="*/ 250 h 387"/>
                <a:gd name="T2" fmla="*/ 227 w 227"/>
                <a:gd name="T3" fmla="*/ 372 h 387"/>
                <a:gd name="T4" fmla="*/ 166 w 227"/>
                <a:gd name="T5" fmla="*/ 372 h 387"/>
                <a:gd name="T6" fmla="*/ 159 w 227"/>
                <a:gd name="T7" fmla="*/ 387 h 387"/>
                <a:gd name="T8" fmla="*/ 143 w 227"/>
                <a:gd name="T9" fmla="*/ 387 h 387"/>
                <a:gd name="T10" fmla="*/ 128 w 227"/>
                <a:gd name="T11" fmla="*/ 349 h 387"/>
                <a:gd name="T12" fmla="*/ 136 w 227"/>
                <a:gd name="T13" fmla="*/ 326 h 387"/>
                <a:gd name="T14" fmla="*/ 7 w 227"/>
                <a:gd name="T15" fmla="*/ 334 h 387"/>
                <a:gd name="T16" fmla="*/ 0 w 227"/>
                <a:gd name="T17" fmla="*/ 311 h 387"/>
                <a:gd name="T18" fmla="*/ 15 w 227"/>
                <a:gd name="T19" fmla="*/ 288 h 387"/>
                <a:gd name="T20" fmla="*/ 7 w 227"/>
                <a:gd name="T21" fmla="*/ 281 h 387"/>
                <a:gd name="T22" fmla="*/ 30 w 227"/>
                <a:gd name="T23" fmla="*/ 273 h 387"/>
                <a:gd name="T24" fmla="*/ 22 w 227"/>
                <a:gd name="T25" fmla="*/ 265 h 387"/>
                <a:gd name="T26" fmla="*/ 45 w 227"/>
                <a:gd name="T27" fmla="*/ 243 h 387"/>
                <a:gd name="T28" fmla="*/ 30 w 227"/>
                <a:gd name="T29" fmla="*/ 235 h 387"/>
                <a:gd name="T30" fmla="*/ 53 w 227"/>
                <a:gd name="T31" fmla="*/ 220 h 387"/>
                <a:gd name="T32" fmla="*/ 38 w 227"/>
                <a:gd name="T33" fmla="*/ 212 h 387"/>
                <a:gd name="T34" fmla="*/ 45 w 227"/>
                <a:gd name="T35" fmla="*/ 212 h 387"/>
                <a:gd name="T36" fmla="*/ 38 w 227"/>
                <a:gd name="T37" fmla="*/ 205 h 387"/>
                <a:gd name="T38" fmla="*/ 30 w 227"/>
                <a:gd name="T39" fmla="*/ 205 h 387"/>
                <a:gd name="T40" fmla="*/ 30 w 227"/>
                <a:gd name="T41" fmla="*/ 175 h 387"/>
                <a:gd name="T42" fmla="*/ 38 w 227"/>
                <a:gd name="T43" fmla="*/ 152 h 387"/>
                <a:gd name="T44" fmla="*/ 38 w 227"/>
                <a:gd name="T45" fmla="*/ 137 h 387"/>
                <a:gd name="T46" fmla="*/ 22 w 227"/>
                <a:gd name="T47" fmla="*/ 137 h 387"/>
                <a:gd name="T48" fmla="*/ 22 w 227"/>
                <a:gd name="T49" fmla="*/ 121 h 387"/>
                <a:gd name="T50" fmla="*/ 38 w 227"/>
                <a:gd name="T51" fmla="*/ 121 h 387"/>
                <a:gd name="T52" fmla="*/ 30 w 227"/>
                <a:gd name="T53" fmla="*/ 99 h 387"/>
                <a:gd name="T54" fmla="*/ 45 w 227"/>
                <a:gd name="T55" fmla="*/ 84 h 387"/>
                <a:gd name="T56" fmla="*/ 38 w 227"/>
                <a:gd name="T57" fmla="*/ 76 h 387"/>
                <a:gd name="T58" fmla="*/ 60 w 227"/>
                <a:gd name="T59" fmla="*/ 61 h 387"/>
                <a:gd name="T60" fmla="*/ 60 w 227"/>
                <a:gd name="T61" fmla="*/ 30 h 387"/>
                <a:gd name="T62" fmla="*/ 75 w 227"/>
                <a:gd name="T63" fmla="*/ 23 h 387"/>
                <a:gd name="T64" fmla="*/ 75 w 227"/>
                <a:gd name="T65" fmla="*/ 15 h 387"/>
                <a:gd name="T66" fmla="*/ 212 w 227"/>
                <a:gd name="T67" fmla="*/ 0 h 387"/>
                <a:gd name="T68" fmla="*/ 219 w 227"/>
                <a:gd name="T69" fmla="*/ 8 h 387"/>
                <a:gd name="T70" fmla="*/ 212 w 227"/>
                <a:gd name="T71" fmla="*/ 250 h 3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7"/>
                <a:gd name="T109" fmla="*/ 0 h 387"/>
                <a:gd name="T110" fmla="*/ 227 w 227"/>
                <a:gd name="T111" fmla="*/ 387 h 3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7" h="387">
                  <a:moveTo>
                    <a:pt x="212" y="250"/>
                  </a:moveTo>
                  <a:lnTo>
                    <a:pt x="227" y="372"/>
                  </a:lnTo>
                  <a:lnTo>
                    <a:pt x="166" y="372"/>
                  </a:lnTo>
                  <a:lnTo>
                    <a:pt x="159" y="387"/>
                  </a:lnTo>
                  <a:lnTo>
                    <a:pt x="143" y="387"/>
                  </a:lnTo>
                  <a:lnTo>
                    <a:pt x="128" y="349"/>
                  </a:lnTo>
                  <a:lnTo>
                    <a:pt x="136" y="326"/>
                  </a:lnTo>
                  <a:lnTo>
                    <a:pt x="7" y="334"/>
                  </a:lnTo>
                  <a:lnTo>
                    <a:pt x="0" y="311"/>
                  </a:lnTo>
                  <a:lnTo>
                    <a:pt x="15" y="288"/>
                  </a:lnTo>
                  <a:lnTo>
                    <a:pt x="7" y="281"/>
                  </a:lnTo>
                  <a:lnTo>
                    <a:pt x="30" y="273"/>
                  </a:lnTo>
                  <a:lnTo>
                    <a:pt x="22" y="265"/>
                  </a:lnTo>
                  <a:lnTo>
                    <a:pt x="45" y="243"/>
                  </a:lnTo>
                  <a:lnTo>
                    <a:pt x="30" y="235"/>
                  </a:lnTo>
                  <a:lnTo>
                    <a:pt x="53" y="220"/>
                  </a:lnTo>
                  <a:lnTo>
                    <a:pt x="38" y="212"/>
                  </a:lnTo>
                  <a:lnTo>
                    <a:pt x="45" y="212"/>
                  </a:lnTo>
                  <a:lnTo>
                    <a:pt x="38" y="205"/>
                  </a:lnTo>
                  <a:lnTo>
                    <a:pt x="30" y="205"/>
                  </a:lnTo>
                  <a:lnTo>
                    <a:pt x="30" y="175"/>
                  </a:lnTo>
                  <a:lnTo>
                    <a:pt x="38" y="152"/>
                  </a:lnTo>
                  <a:lnTo>
                    <a:pt x="38" y="137"/>
                  </a:lnTo>
                  <a:lnTo>
                    <a:pt x="22" y="137"/>
                  </a:lnTo>
                  <a:lnTo>
                    <a:pt x="22" y="121"/>
                  </a:lnTo>
                  <a:lnTo>
                    <a:pt x="38" y="121"/>
                  </a:lnTo>
                  <a:lnTo>
                    <a:pt x="30" y="99"/>
                  </a:lnTo>
                  <a:lnTo>
                    <a:pt x="45" y="84"/>
                  </a:lnTo>
                  <a:lnTo>
                    <a:pt x="38" y="76"/>
                  </a:lnTo>
                  <a:lnTo>
                    <a:pt x="60" y="61"/>
                  </a:lnTo>
                  <a:lnTo>
                    <a:pt x="60" y="30"/>
                  </a:lnTo>
                  <a:lnTo>
                    <a:pt x="75" y="23"/>
                  </a:lnTo>
                  <a:lnTo>
                    <a:pt x="75" y="15"/>
                  </a:lnTo>
                  <a:lnTo>
                    <a:pt x="212" y="0"/>
                  </a:lnTo>
                  <a:lnTo>
                    <a:pt x="219" y="8"/>
                  </a:lnTo>
                  <a:lnTo>
                    <a:pt x="212" y="250"/>
                  </a:lnTo>
                  <a:close/>
                </a:path>
              </a:pathLst>
            </a:custGeom>
            <a:solidFill>
              <a:srgbClr val="B22222"/>
            </a:solidFill>
            <a:ln w="8">
              <a:solidFill>
                <a:srgbClr val="B22222"/>
              </a:solidFill>
              <a:prstDash val="solid"/>
              <a:round/>
              <a:headEnd/>
              <a:tailEnd/>
            </a:ln>
          </p:spPr>
          <p:txBody>
            <a:bodyPr/>
            <a:lstStyle/>
            <a:p>
              <a:endParaRPr lang="en-US"/>
            </a:p>
          </p:txBody>
        </p:sp>
        <p:sp>
          <p:nvSpPr>
            <p:cNvPr id="196" name="Freeform 207"/>
            <p:cNvSpPr>
              <a:spLocks/>
            </p:cNvSpPr>
            <p:nvPr/>
          </p:nvSpPr>
          <p:spPr bwMode="auto">
            <a:xfrm>
              <a:off x="3202" y="2410"/>
              <a:ext cx="227" cy="387"/>
            </a:xfrm>
            <a:custGeom>
              <a:avLst/>
              <a:gdLst>
                <a:gd name="T0" fmla="*/ 212 w 227"/>
                <a:gd name="T1" fmla="*/ 250 h 387"/>
                <a:gd name="T2" fmla="*/ 227 w 227"/>
                <a:gd name="T3" fmla="*/ 372 h 387"/>
                <a:gd name="T4" fmla="*/ 166 w 227"/>
                <a:gd name="T5" fmla="*/ 372 h 387"/>
                <a:gd name="T6" fmla="*/ 159 w 227"/>
                <a:gd name="T7" fmla="*/ 387 h 387"/>
                <a:gd name="T8" fmla="*/ 143 w 227"/>
                <a:gd name="T9" fmla="*/ 387 h 387"/>
                <a:gd name="T10" fmla="*/ 128 w 227"/>
                <a:gd name="T11" fmla="*/ 349 h 387"/>
                <a:gd name="T12" fmla="*/ 136 w 227"/>
                <a:gd name="T13" fmla="*/ 326 h 387"/>
                <a:gd name="T14" fmla="*/ 7 w 227"/>
                <a:gd name="T15" fmla="*/ 334 h 387"/>
                <a:gd name="T16" fmla="*/ 0 w 227"/>
                <a:gd name="T17" fmla="*/ 311 h 387"/>
                <a:gd name="T18" fmla="*/ 15 w 227"/>
                <a:gd name="T19" fmla="*/ 288 h 387"/>
                <a:gd name="T20" fmla="*/ 7 w 227"/>
                <a:gd name="T21" fmla="*/ 281 h 387"/>
                <a:gd name="T22" fmla="*/ 30 w 227"/>
                <a:gd name="T23" fmla="*/ 273 h 387"/>
                <a:gd name="T24" fmla="*/ 22 w 227"/>
                <a:gd name="T25" fmla="*/ 265 h 387"/>
                <a:gd name="T26" fmla="*/ 45 w 227"/>
                <a:gd name="T27" fmla="*/ 243 h 387"/>
                <a:gd name="T28" fmla="*/ 30 w 227"/>
                <a:gd name="T29" fmla="*/ 235 h 387"/>
                <a:gd name="T30" fmla="*/ 53 w 227"/>
                <a:gd name="T31" fmla="*/ 220 h 387"/>
                <a:gd name="T32" fmla="*/ 38 w 227"/>
                <a:gd name="T33" fmla="*/ 212 h 387"/>
                <a:gd name="T34" fmla="*/ 45 w 227"/>
                <a:gd name="T35" fmla="*/ 212 h 387"/>
                <a:gd name="T36" fmla="*/ 38 w 227"/>
                <a:gd name="T37" fmla="*/ 205 h 387"/>
                <a:gd name="T38" fmla="*/ 30 w 227"/>
                <a:gd name="T39" fmla="*/ 205 h 387"/>
                <a:gd name="T40" fmla="*/ 30 w 227"/>
                <a:gd name="T41" fmla="*/ 175 h 387"/>
                <a:gd name="T42" fmla="*/ 38 w 227"/>
                <a:gd name="T43" fmla="*/ 152 h 387"/>
                <a:gd name="T44" fmla="*/ 38 w 227"/>
                <a:gd name="T45" fmla="*/ 137 h 387"/>
                <a:gd name="T46" fmla="*/ 22 w 227"/>
                <a:gd name="T47" fmla="*/ 137 h 387"/>
                <a:gd name="T48" fmla="*/ 22 w 227"/>
                <a:gd name="T49" fmla="*/ 121 h 387"/>
                <a:gd name="T50" fmla="*/ 38 w 227"/>
                <a:gd name="T51" fmla="*/ 121 h 387"/>
                <a:gd name="T52" fmla="*/ 30 w 227"/>
                <a:gd name="T53" fmla="*/ 99 h 387"/>
                <a:gd name="T54" fmla="*/ 45 w 227"/>
                <a:gd name="T55" fmla="*/ 84 h 387"/>
                <a:gd name="T56" fmla="*/ 38 w 227"/>
                <a:gd name="T57" fmla="*/ 76 h 387"/>
                <a:gd name="T58" fmla="*/ 60 w 227"/>
                <a:gd name="T59" fmla="*/ 61 h 387"/>
                <a:gd name="T60" fmla="*/ 60 w 227"/>
                <a:gd name="T61" fmla="*/ 30 h 387"/>
                <a:gd name="T62" fmla="*/ 75 w 227"/>
                <a:gd name="T63" fmla="*/ 23 h 387"/>
                <a:gd name="T64" fmla="*/ 75 w 227"/>
                <a:gd name="T65" fmla="*/ 15 h 387"/>
                <a:gd name="T66" fmla="*/ 212 w 227"/>
                <a:gd name="T67" fmla="*/ 0 h 387"/>
                <a:gd name="T68" fmla="*/ 219 w 227"/>
                <a:gd name="T69" fmla="*/ 8 h 387"/>
                <a:gd name="T70" fmla="*/ 212 w 227"/>
                <a:gd name="T71" fmla="*/ 250 h 387"/>
                <a:gd name="T72" fmla="*/ 212 w 227"/>
                <a:gd name="T73" fmla="*/ 258 h 38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7"/>
                <a:gd name="T112" fmla="*/ 0 h 387"/>
                <a:gd name="T113" fmla="*/ 227 w 227"/>
                <a:gd name="T114" fmla="*/ 387 h 38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7" h="387">
                  <a:moveTo>
                    <a:pt x="212" y="250"/>
                  </a:moveTo>
                  <a:lnTo>
                    <a:pt x="227" y="372"/>
                  </a:lnTo>
                  <a:lnTo>
                    <a:pt x="166" y="372"/>
                  </a:lnTo>
                  <a:lnTo>
                    <a:pt x="159" y="387"/>
                  </a:lnTo>
                  <a:lnTo>
                    <a:pt x="143" y="387"/>
                  </a:lnTo>
                  <a:lnTo>
                    <a:pt x="128" y="349"/>
                  </a:lnTo>
                  <a:lnTo>
                    <a:pt x="136" y="326"/>
                  </a:lnTo>
                  <a:lnTo>
                    <a:pt x="7" y="334"/>
                  </a:lnTo>
                  <a:lnTo>
                    <a:pt x="0" y="311"/>
                  </a:lnTo>
                  <a:lnTo>
                    <a:pt x="15" y="288"/>
                  </a:lnTo>
                  <a:lnTo>
                    <a:pt x="7" y="281"/>
                  </a:lnTo>
                  <a:lnTo>
                    <a:pt x="30" y="273"/>
                  </a:lnTo>
                  <a:lnTo>
                    <a:pt x="22" y="265"/>
                  </a:lnTo>
                  <a:lnTo>
                    <a:pt x="45" y="243"/>
                  </a:lnTo>
                  <a:lnTo>
                    <a:pt x="30" y="235"/>
                  </a:lnTo>
                  <a:lnTo>
                    <a:pt x="53" y="220"/>
                  </a:lnTo>
                  <a:lnTo>
                    <a:pt x="38" y="212"/>
                  </a:lnTo>
                  <a:lnTo>
                    <a:pt x="45" y="212"/>
                  </a:lnTo>
                  <a:lnTo>
                    <a:pt x="38" y="205"/>
                  </a:lnTo>
                  <a:lnTo>
                    <a:pt x="30" y="205"/>
                  </a:lnTo>
                  <a:lnTo>
                    <a:pt x="30" y="175"/>
                  </a:lnTo>
                  <a:lnTo>
                    <a:pt x="38" y="152"/>
                  </a:lnTo>
                  <a:lnTo>
                    <a:pt x="38" y="137"/>
                  </a:lnTo>
                  <a:lnTo>
                    <a:pt x="22" y="137"/>
                  </a:lnTo>
                  <a:lnTo>
                    <a:pt x="22" y="121"/>
                  </a:lnTo>
                  <a:lnTo>
                    <a:pt x="38" y="121"/>
                  </a:lnTo>
                  <a:lnTo>
                    <a:pt x="30" y="99"/>
                  </a:lnTo>
                  <a:lnTo>
                    <a:pt x="45" y="84"/>
                  </a:lnTo>
                  <a:lnTo>
                    <a:pt x="38" y="76"/>
                  </a:lnTo>
                  <a:lnTo>
                    <a:pt x="60" y="61"/>
                  </a:lnTo>
                  <a:lnTo>
                    <a:pt x="60" y="30"/>
                  </a:lnTo>
                  <a:lnTo>
                    <a:pt x="75" y="23"/>
                  </a:lnTo>
                  <a:lnTo>
                    <a:pt x="75" y="15"/>
                  </a:lnTo>
                  <a:lnTo>
                    <a:pt x="212" y="0"/>
                  </a:lnTo>
                  <a:lnTo>
                    <a:pt x="219" y="8"/>
                  </a:lnTo>
                  <a:lnTo>
                    <a:pt x="212" y="250"/>
                  </a:lnTo>
                  <a:lnTo>
                    <a:pt x="212" y="258"/>
                  </a:lnTo>
                </a:path>
              </a:pathLst>
            </a:custGeom>
            <a:noFill/>
            <a:ln w="8">
              <a:solidFill>
                <a:srgbClr val="000000"/>
              </a:solidFill>
              <a:prstDash val="solid"/>
              <a:round/>
              <a:headEnd/>
              <a:tailEnd/>
            </a:ln>
          </p:spPr>
          <p:txBody>
            <a:bodyPr/>
            <a:lstStyle/>
            <a:p>
              <a:endParaRPr lang="en-US"/>
            </a:p>
          </p:txBody>
        </p:sp>
        <p:sp>
          <p:nvSpPr>
            <p:cNvPr id="197" name="Freeform 208"/>
            <p:cNvSpPr>
              <a:spLocks/>
            </p:cNvSpPr>
            <p:nvPr/>
          </p:nvSpPr>
          <p:spPr bwMode="auto">
            <a:xfrm>
              <a:off x="2929" y="1986"/>
              <a:ext cx="416" cy="356"/>
            </a:xfrm>
            <a:custGeom>
              <a:avLst/>
              <a:gdLst>
                <a:gd name="T0" fmla="*/ 416 w 416"/>
                <a:gd name="T1" fmla="*/ 273 h 356"/>
                <a:gd name="T2" fmla="*/ 386 w 416"/>
                <a:gd name="T3" fmla="*/ 257 h 356"/>
                <a:gd name="T4" fmla="*/ 386 w 416"/>
                <a:gd name="T5" fmla="*/ 220 h 356"/>
                <a:gd name="T6" fmla="*/ 333 w 416"/>
                <a:gd name="T7" fmla="*/ 182 h 356"/>
                <a:gd name="T8" fmla="*/ 341 w 416"/>
                <a:gd name="T9" fmla="*/ 129 h 356"/>
                <a:gd name="T10" fmla="*/ 326 w 416"/>
                <a:gd name="T11" fmla="*/ 121 h 356"/>
                <a:gd name="T12" fmla="*/ 311 w 416"/>
                <a:gd name="T13" fmla="*/ 129 h 356"/>
                <a:gd name="T14" fmla="*/ 303 w 416"/>
                <a:gd name="T15" fmla="*/ 98 h 356"/>
                <a:gd name="T16" fmla="*/ 265 w 416"/>
                <a:gd name="T17" fmla="*/ 68 h 356"/>
                <a:gd name="T18" fmla="*/ 258 w 416"/>
                <a:gd name="T19" fmla="*/ 15 h 356"/>
                <a:gd name="T20" fmla="*/ 242 w 416"/>
                <a:gd name="T21" fmla="*/ 0 h 356"/>
                <a:gd name="T22" fmla="*/ 0 w 416"/>
                <a:gd name="T23" fmla="*/ 7 h 356"/>
                <a:gd name="T24" fmla="*/ 23 w 416"/>
                <a:gd name="T25" fmla="*/ 53 h 356"/>
                <a:gd name="T26" fmla="*/ 46 w 416"/>
                <a:gd name="T27" fmla="*/ 60 h 356"/>
                <a:gd name="T28" fmla="*/ 53 w 416"/>
                <a:gd name="T29" fmla="*/ 68 h 356"/>
                <a:gd name="T30" fmla="*/ 38 w 416"/>
                <a:gd name="T31" fmla="*/ 83 h 356"/>
                <a:gd name="T32" fmla="*/ 68 w 416"/>
                <a:gd name="T33" fmla="*/ 121 h 356"/>
                <a:gd name="T34" fmla="*/ 68 w 416"/>
                <a:gd name="T35" fmla="*/ 326 h 356"/>
                <a:gd name="T36" fmla="*/ 311 w 416"/>
                <a:gd name="T37" fmla="*/ 318 h 356"/>
                <a:gd name="T38" fmla="*/ 348 w 416"/>
                <a:gd name="T39" fmla="*/ 318 h 356"/>
                <a:gd name="T40" fmla="*/ 356 w 416"/>
                <a:gd name="T41" fmla="*/ 333 h 356"/>
                <a:gd name="T42" fmla="*/ 341 w 416"/>
                <a:gd name="T43" fmla="*/ 356 h 356"/>
                <a:gd name="T44" fmla="*/ 379 w 416"/>
                <a:gd name="T45" fmla="*/ 356 h 356"/>
                <a:gd name="T46" fmla="*/ 394 w 416"/>
                <a:gd name="T47" fmla="*/ 318 h 356"/>
                <a:gd name="T48" fmla="*/ 386 w 416"/>
                <a:gd name="T49" fmla="*/ 310 h 356"/>
                <a:gd name="T50" fmla="*/ 394 w 416"/>
                <a:gd name="T51" fmla="*/ 310 h 356"/>
                <a:gd name="T52" fmla="*/ 394 w 416"/>
                <a:gd name="T53" fmla="*/ 318 h 356"/>
                <a:gd name="T54" fmla="*/ 401 w 416"/>
                <a:gd name="T55" fmla="*/ 318 h 356"/>
                <a:gd name="T56" fmla="*/ 416 w 416"/>
                <a:gd name="T57" fmla="*/ 303 h 356"/>
                <a:gd name="T58" fmla="*/ 416 w 416"/>
                <a:gd name="T59" fmla="*/ 273 h 35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16"/>
                <a:gd name="T91" fmla="*/ 0 h 356"/>
                <a:gd name="T92" fmla="*/ 416 w 416"/>
                <a:gd name="T93" fmla="*/ 356 h 35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16" h="356">
                  <a:moveTo>
                    <a:pt x="416" y="273"/>
                  </a:moveTo>
                  <a:lnTo>
                    <a:pt x="386" y="257"/>
                  </a:lnTo>
                  <a:lnTo>
                    <a:pt x="386" y="220"/>
                  </a:lnTo>
                  <a:lnTo>
                    <a:pt x="333" y="182"/>
                  </a:lnTo>
                  <a:lnTo>
                    <a:pt x="341" y="129"/>
                  </a:lnTo>
                  <a:lnTo>
                    <a:pt x="326" y="121"/>
                  </a:lnTo>
                  <a:lnTo>
                    <a:pt x="311" y="129"/>
                  </a:lnTo>
                  <a:lnTo>
                    <a:pt x="303" y="98"/>
                  </a:lnTo>
                  <a:lnTo>
                    <a:pt x="265" y="68"/>
                  </a:lnTo>
                  <a:lnTo>
                    <a:pt x="258" y="15"/>
                  </a:lnTo>
                  <a:lnTo>
                    <a:pt x="242" y="0"/>
                  </a:lnTo>
                  <a:lnTo>
                    <a:pt x="0" y="7"/>
                  </a:lnTo>
                  <a:lnTo>
                    <a:pt x="23" y="53"/>
                  </a:lnTo>
                  <a:lnTo>
                    <a:pt x="46" y="60"/>
                  </a:lnTo>
                  <a:lnTo>
                    <a:pt x="53" y="68"/>
                  </a:lnTo>
                  <a:lnTo>
                    <a:pt x="38" y="83"/>
                  </a:lnTo>
                  <a:lnTo>
                    <a:pt x="68" y="121"/>
                  </a:lnTo>
                  <a:lnTo>
                    <a:pt x="68" y="326"/>
                  </a:lnTo>
                  <a:lnTo>
                    <a:pt x="311" y="318"/>
                  </a:lnTo>
                  <a:lnTo>
                    <a:pt x="348" y="318"/>
                  </a:lnTo>
                  <a:lnTo>
                    <a:pt x="356" y="333"/>
                  </a:lnTo>
                  <a:lnTo>
                    <a:pt x="341" y="356"/>
                  </a:lnTo>
                  <a:lnTo>
                    <a:pt x="379" y="356"/>
                  </a:lnTo>
                  <a:lnTo>
                    <a:pt x="394" y="318"/>
                  </a:lnTo>
                  <a:lnTo>
                    <a:pt x="386" y="310"/>
                  </a:lnTo>
                  <a:lnTo>
                    <a:pt x="394" y="310"/>
                  </a:lnTo>
                  <a:lnTo>
                    <a:pt x="394" y="318"/>
                  </a:lnTo>
                  <a:lnTo>
                    <a:pt x="401" y="318"/>
                  </a:lnTo>
                  <a:lnTo>
                    <a:pt x="416" y="303"/>
                  </a:lnTo>
                  <a:lnTo>
                    <a:pt x="416" y="273"/>
                  </a:lnTo>
                  <a:close/>
                </a:path>
              </a:pathLst>
            </a:custGeom>
            <a:solidFill>
              <a:srgbClr val="FF8C00"/>
            </a:solidFill>
            <a:ln w="8">
              <a:solidFill>
                <a:srgbClr val="FF8C00"/>
              </a:solidFill>
              <a:prstDash val="solid"/>
              <a:round/>
              <a:headEnd/>
              <a:tailEnd/>
            </a:ln>
          </p:spPr>
          <p:txBody>
            <a:bodyPr/>
            <a:lstStyle/>
            <a:p>
              <a:endParaRPr lang="en-US"/>
            </a:p>
          </p:txBody>
        </p:sp>
        <p:sp>
          <p:nvSpPr>
            <p:cNvPr id="198" name="Freeform 209"/>
            <p:cNvSpPr>
              <a:spLocks/>
            </p:cNvSpPr>
            <p:nvPr/>
          </p:nvSpPr>
          <p:spPr bwMode="auto">
            <a:xfrm>
              <a:off x="2929" y="1986"/>
              <a:ext cx="416" cy="356"/>
            </a:xfrm>
            <a:custGeom>
              <a:avLst/>
              <a:gdLst>
                <a:gd name="T0" fmla="*/ 416 w 416"/>
                <a:gd name="T1" fmla="*/ 273 h 356"/>
                <a:gd name="T2" fmla="*/ 386 w 416"/>
                <a:gd name="T3" fmla="*/ 257 h 356"/>
                <a:gd name="T4" fmla="*/ 386 w 416"/>
                <a:gd name="T5" fmla="*/ 220 h 356"/>
                <a:gd name="T6" fmla="*/ 333 w 416"/>
                <a:gd name="T7" fmla="*/ 182 h 356"/>
                <a:gd name="T8" fmla="*/ 341 w 416"/>
                <a:gd name="T9" fmla="*/ 129 h 356"/>
                <a:gd name="T10" fmla="*/ 326 w 416"/>
                <a:gd name="T11" fmla="*/ 121 h 356"/>
                <a:gd name="T12" fmla="*/ 311 w 416"/>
                <a:gd name="T13" fmla="*/ 129 h 356"/>
                <a:gd name="T14" fmla="*/ 303 w 416"/>
                <a:gd name="T15" fmla="*/ 98 h 356"/>
                <a:gd name="T16" fmla="*/ 265 w 416"/>
                <a:gd name="T17" fmla="*/ 68 h 356"/>
                <a:gd name="T18" fmla="*/ 258 w 416"/>
                <a:gd name="T19" fmla="*/ 15 h 356"/>
                <a:gd name="T20" fmla="*/ 242 w 416"/>
                <a:gd name="T21" fmla="*/ 0 h 356"/>
                <a:gd name="T22" fmla="*/ 0 w 416"/>
                <a:gd name="T23" fmla="*/ 7 h 356"/>
                <a:gd name="T24" fmla="*/ 23 w 416"/>
                <a:gd name="T25" fmla="*/ 53 h 356"/>
                <a:gd name="T26" fmla="*/ 46 w 416"/>
                <a:gd name="T27" fmla="*/ 60 h 356"/>
                <a:gd name="T28" fmla="*/ 53 w 416"/>
                <a:gd name="T29" fmla="*/ 68 h 356"/>
                <a:gd name="T30" fmla="*/ 38 w 416"/>
                <a:gd name="T31" fmla="*/ 83 h 356"/>
                <a:gd name="T32" fmla="*/ 68 w 416"/>
                <a:gd name="T33" fmla="*/ 121 h 356"/>
                <a:gd name="T34" fmla="*/ 68 w 416"/>
                <a:gd name="T35" fmla="*/ 326 h 356"/>
                <a:gd name="T36" fmla="*/ 311 w 416"/>
                <a:gd name="T37" fmla="*/ 318 h 356"/>
                <a:gd name="T38" fmla="*/ 348 w 416"/>
                <a:gd name="T39" fmla="*/ 318 h 356"/>
                <a:gd name="T40" fmla="*/ 356 w 416"/>
                <a:gd name="T41" fmla="*/ 333 h 356"/>
                <a:gd name="T42" fmla="*/ 341 w 416"/>
                <a:gd name="T43" fmla="*/ 356 h 356"/>
                <a:gd name="T44" fmla="*/ 379 w 416"/>
                <a:gd name="T45" fmla="*/ 356 h 356"/>
                <a:gd name="T46" fmla="*/ 394 w 416"/>
                <a:gd name="T47" fmla="*/ 318 h 356"/>
                <a:gd name="T48" fmla="*/ 386 w 416"/>
                <a:gd name="T49" fmla="*/ 310 h 356"/>
                <a:gd name="T50" fmla="*/ 394 w 416"/>
                <a:gd name="T51" fmla="*/ 310 h 356"/>
                <a:gd name="T52" fmla="*/ 394 w 416"/>
                <a:gd name="T53" fmla="*/ 318 h 356"/>
                <a:gd name="T54" fmla="*/ 401 w 416"/>
                <a:gd name="T55" fmla="*/ 318 h 356"/>
                <a:gd name="T56" fmla="*/ 416 w 416"/>
                <a:gd name="T57" fmla="*/ 303 h 356"/>
                <a:gd name="T58" fmla="*/ 416 w 416"/>
                <a:gd name="T59" fmla="*/ 273 h 356"/>
                <a:gd name="T60" fmla="*/ 416 w 416"/>
                <a:gd name="T61" fmla="*/ 280 h 3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16"/>
                <a:gd name="T94" fmla="*/ 0 h 356"/>
                <a:gd name="T95" fmla="*/ 416 w 416"/>
                <a:gd name="T96" fmla="*/ 356 h 3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16" h="356">
                  <a:moveTo>
                    <a:pt x="416" y="273"/>
                  </a:moveTo>
                  <a:lnTo>
                    <a:pt x="386" y="257"/>
                  </a:lnTo>
                  <a:lnTo>
                    <a:pt x="386" y="220"/>
                  </a:lnTo>
                  <a:lnTo>
                    <a:pt x="333" y="182"/>
                  </a:lnTo>
                  <a:lnTo>
                    <a:pt x="341" y="129"/>
                  </a:lnTo>
                  <a:lnTo>
                    <a:pt x="326" y="121"/>
                  </a:lnTo>
                  <a:lnTo>
                    <a:pt x="311" y="129"/>
                  </a:lnTo>
                  <a:lnTo>
                    <a:pt x="303" y="98"/>
                  </a:lnTo>
                  <a:lnTo>
                    <a:pt x="265" y="68"/>
                  </a:lnTo>
                  <a:lnTo>
                    <a:pt x="258" y="15"/>
                  </a:lnTo>
                  <a:lnTo>
                    <a:pt x="242" y="0"/>
                  </a:lnTo>
                  <a:lnTo>
                    <a:pt x="0" y="7"/>
                  </a:lnTo>
                  <a:lnTo>
                    <a:pt x="23" y="53"/>
                  </a:lnTo>
                  <a:lnTo>
                    <a:pt x="46" y="60"/>
                  </a:lnTo>
                  <a:lnTo>
                    <a:pt x="53" y="68"/>
                  </a:lnTo>
                  <a:lnTo>
                    <a:pt x="38" y="83"/>
                  </a:lnTo>
                  <a:lnTo>
                    <a:pt x="68" y="121"/>
                  </a:lnTo>
                  <a:lnTo>
                    <a:pt x="68" y="326"/>
                  </a:lnTo>
                  <a:lnTo>
                    <a:pt x="311" y="318"/>
                  </a:lnTo>
                  <a:lnTo>
                    <a:pt x="348" y="318"/>
                  </a:lnTo>
                  <a:lnTo>
                    <a:pt x="356" y="333"/>
                  </a:lnTo>
                  <a:lnTo>
                    <a:pt x="341" y="356"/>
                  </a:lnTo>
                  <a:lnTo>
                    <a:pt x="379" y="356"/>
                  </a:lnTo>
                  <a:lnTo>
                    <a:pt x="394" y="318"/>
                  </a:lnTo>
                  <a:lnTo>
                    <a:pt x="386" y="310"/>
                  </a:lnTo>
                  <a:lnTo>
                    <a:pt x="394" y="310"/>
                  </a:lnTo>
                  <a:lnTo>
                    <a:pt x="394" y="318"/>
                  </a:lnTo>
                  <a:lnTo>
                    <a:pt x="401" y="318"/>
                  </a:lnTo>
                  <a:lnTo>
                    <a:pt x="416" y="303"/>
                  </a:lnTo>
                  <a:lnTo>
                    <a:pt x="416" y="273"/>
                  </a:lnTo>
                  <a:lnTo>
                    <a:pt x="416" y="280"/>
                  </a:lnTo>
                </a:path>
              </a:pathLst>
            </a:custGeom>
            <a:noFill/>
            <a:ln w="8">
              <a:solidFill>
                <a:srgbClr val="000000"/>
              </a:solidFill>
              <a:prstDash val="solid"/>
              <a:round/>
              <a:headEnd/>
              <a:tailEnd/>
            </a:ln>
          </p:spPr>
          <p:txBody>
            <a:bodyPr/>
            <a:lstStyle/>
            <a:p>
              <a:endParaRPr lang="en-US"/>
            </a:p>
          </p:txBody>
        </p:sp>
        <p:sp>
          <p:nvSpPr>
            <p:cNvPr id="199" name="Freeform 210"/>
            <p:cNvSpPr>
              <a:spLocks/>
            </p:cNvSpPr>
            <p:nvPr/>
          </p:nvSpPr>
          <p:spPr bwMode="auto">
            <a:xfrm>
              <a:off x="1847" y="1220"/>
              <a:ext cx="643" cy="402"/>
            </a:xfrm>
            <a:custGeom>
              <a:avLst/>
              <a:gdLst>
                <a:gd name="T0" fmla="*/ 621 w 643"/>
                <a:gd name="T1" fmla="*/ 326 h 402"/>
                <a:gd name="T2" fmla="*/ 643 w 643"/>
                <a:gd name="T3" fmla="*/ 91 h 402"/>
                <a:gd name="T4" fmla="*/ 265 w 643"/>
                <a:gd name="T5" fmla="*/ 46 h 402"/>
                <a:gd name="T6" fmla="*/ 23 w 643"/>
                <a:gd name="T7" fmla="*/ 0 h 402"/>
                <a:gd name="T8" fmla="*/ 0 w 643"/>
                <a:gd name="T9" fmla="*/ 76 h 402"/>
                <a:gd name="T10" fmla="*/ 15 w 643"/>
                <a:gd name="T11" fmla="*/ 99 h 402"/>
                <a:gd name="T12" fmla="*/ 8 w 643"/>
                <a:gd name="T13" fmla="*/ 121 h 402"/>
                <a:gd name="T14" fmla="*/ 30 w 643"/>
                <a:gd name="T15" fmla="*/ 137 h 402"/>
                <a:gd name="T16" fmla="*/ 53 w 643"/>
                <a:gd name="T17" fmla="*/ 190 h 402"/>
                <a:gd name="T18" fmla="*/ 76 w 643"/>
                <a:gd name="T19" fmla="*/ 197 h 402"/>
                <a:gd name="T20" fmla="*/ 45 w 643"/>
                <a:gd name="T21" fmla="*/ 281 h 402"/>
                <a:gd name="T22" fmla="*/ 53 w 643"/>
                <a:gd name="T23" fmla="*/ 288 h 402"/>
                <a:gd name="T24" fmla="*/ 83 w 643"/>
                <a:gd name="T25" fmla="*/ 273 h 402"/>
                <a:gd name="T26" fmla="*/ 98 w 643"/>
                <a:gd name="T27" fmla="*/ 341 h 402"/>
                <a:gd name="T28" fmla="*/ 113 w 643"/>
                <a:gd name="T29" fmla="*/ 356 h 402"/>
                <a:gd name="T30" fmla="*/ 121 w 643"/>
                <a:gd name="T31" fmla="*/ 387 h 402"/>
                <a:gd name="T32" fmla="*/ 159 w 643"/>
                <a:gd name="T33" fmla="*/ 379 h 402"/>
                <a:gd name="T34" fmla="*/ 197 w 643"/>
                <a:gd name="T35" fmla="*/ 387 h 402"/>
                <a:gd name="T36" fmla="*/ 204 w 643"/>
                <a:gd name="T37" fmla="*/ 372 h 402"/>
                <a:gd name="T38" fmla="*/ 219 w 643"/>
                <a:gd name="T39" fmla="*/ 394 h 402"/>
                <a:gd name="T40" fmla="*/ 227 w 643"/>
                <a:gd name="T41" fmla="*/ 356 h 402"/>
                <a:gd name="T42" fmla="*/ 621 w 643"/>
                <a:gd name="T43" fmla="*/ 402 h 402"/>
                <a:gd name="T44" fmla="*/ 621 w 643"/>
                <a:gd name="T45" fmla="*/ 326 h 40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43"/>
                <a:gd name="T70" fmla="*/ 0 h 402"/>
                <a:gd name="T71" fmla="*/ 643 w 643"/>
                <a:gd name="T72" fmla="*/ 402 h 40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43" h="402">
                  <a:moveTo>
                    <a:pt x="621" y="326"/>
                  </a:moveTo>
                  <a:lnTo>
                    <a:pt x="643" y="91"/>
                  </a:lnTo>
                  <a:lnTo>
                    <a:pt x="265" y="46"/>
                  </a:lnTo>
                  <a:lnTo>
                    <a:pt x="23" y="0"/>
                  </a:lnTo>
                  <a:lnTo>
                    <a:pt x="0" y="76"/>
                  </a:lnTo>
                  <a:lnTo>
                    <a:pt x="15" y="99"/>
                  </a:lnTo>
                  <a:lnTo>
                    <a:pt x="8" y="121"/>
                  </a:lnTo>
                  <a:lnTo>
                    <a:pt x="30" y="137"/>
                  </a:lnTo>
                  <a:lnTo>
                    <a:pt x="53" y="190"/>
                  </a:lnTo>
                  <a:lnTo>
                    <a:pt x="76" y="197"/>
                  </a:lnTo>
                  <a:lnTo>
                    <a:pt x="45" y="281"/>
                  </a:lnTo>
                  <a:lnTo>
                    <a:pt x="53" y="288"/>
                  </a:lnTo>
                  <a:lnTo>
                    <a:pt x="83" y="273"/>
                  </a:lnTo>
                  <a:lnTo>
                    <a:pt x="98" y="341"/>
                  </a:lnTo>
                  <a:lnTo>
                    <a:pt x="113" y="356"/>
                  </a:lnTo>
                  <a:lnTo>
                    <a:pt x="121" y="387"/>
                  </a:lnTo>
                  <a:lnTo>
                    <a:pt x="159" y="379"/>
                  </a:lnTo>
                  <a:lnTo>
                    <a:pt x="197" y="387"/>
                  </a:lnTo>
                  <a:lnTo>
                    <a:pt x="204" y="372"/>
                  </a:lnTo>
                  <a:lnTo>
                    <a:pt x="219" y="394"/>
                  </a:lnTo>
                  <a:lnTo>
                    <a:pt x="227" y="356"/>
                  </a:lnTo>
                  <a:lnTo>
                    <a:pt x="621" y="402"/>
                  </a:lnTo>
                  <a:lnTo>
                    <a:pt x="621" y="326"/>
                  </a:lnTo>
                  <a:close/>
                </a:path>
              </a:pathLst>
            </a:custGeom>
            <a:solidFill>
              <a:srgbClr val="FF8C00"/>
            </a:solidFill>
            <a:ln w="8">
              <a:solidFill>
                <a:srgbClr val="FF8C00"/>
              </a:solidFill>
              <a:prstDash val="solid"/>
              <a:round/>
              <a:headEnd/>
              <a:tailEnd/>
            </a:ln>
          </p:spPr>
          <p:txBody>
            <a:bodyPr/>
            <a:lstStyle/>
            <a:p>
              <a:endParaRPr lang="en-US"/>
            </a:p>
          </p:txBody>
        </p:sp>
        <p:sp>
          <p:nvSpPr>
            <p:cNvPr id="200" name="Freeform 211"/>
            <p:cNvSpPr>
              <a:spLocks/>
            </p:cNvSpPr>
            <p:nvPr/>
          </p:nvSpPr>
          <p:spPr bwMode="auto">
            <a:xfrm>
              <a:off x="1847" y="1220"/>
              <a:ext cx="643" cy="402"/>
            </a:xfrm>
            <a:custGeom>
              <a:avLst/>
              <a:gdLst>
                <a:gd name="T0" fmla="*/ 621 w 643"/>
                <a:gd name="T1" fmla="*/ 326 h 402"/>
                <a:gd name="T2" fmla="*/ 643 w 643"/>
                <a:gd name="T3" fmla="*/ 91 h 402"/>
                <a:gd name="T4" fmla="*/ 265 w 643"/>
                <a:gd name="T5" fmla="*/ 46 h 402"/>
                <a:gd name="T6" fmla="*/ 23 w 643"/>
                <a:gd name="T7" fmla="*/ 0 h 402"/>
                <a:gd name="T8" fmla="*/ 0 w 643"/>
                <a:gd name="T9" fmla="*/ 76 h 402"/>
                <a:gd name="T10" fmla="*/ 15 w 643"/>
                <a:gd name="T11" fmla="*/ 99 h 402"/>
                <a:gd name="T12" fmla="*/ 8 w 643"/>
                <a:gd name="T13" fmla="*/ 121 h 402"/>
                <a:gd name="T14" fmla="*/ 30 w 643"/>
                <a:gd name="T15" fmla="*/ 137 h 402"/>
                <a:gd name="T16" fmla="*/ 53 w 643"/>
                <a:gd name="T17" fmla="*/ 190 h 402"/>
                <a:gd name="T18" fmla="*/ 76 w 643"/>
                <a:gd name="T19" fmla="*/ 197 h 402"/>
                <a:gd name="T20" fmla="*/ 45 w 643"/>
                <a:gd name="T21" fmla="*/ 281 h 402"/>
                <a:gd name="T22" fmla="*/ 53 w 643"/>
                <a:gd name="T23" fmla="*/ 288 h 402"/>
                <a:gd name="T24" fmla="*/ 83 w 643"/>
                <a:gd name="T25" fmla="*/ 273 h 402"/>
                <a:gd name="T26" fmla="*/ 98 w 643"/>
                <a:gd name="T27" fmla="*/ 341 h 402"/>
                <a:gd name="T28" fmla="*/ 113 w 643"/>
                <a:gd name="T29" fmla="*/ 356 h 402"/>
                <a:gd name="T30" fmla="*/ 121 w 643"/>
                <a:gd name="T31" fmla="*/ 387 h 402"/>
                <a:gd name="T32" fmla="*/ 159 w 643"/>
                <a:gd name="T33" fmla="*/ 379 h 402"/>
                <a:gd name="T34" fmla="*/ 197 w 643"/>
                <a:gd name="T35" fmla="*/ 387 h 402"/>
                <a:gd name="T36" fmla="*/ 204 w 643"/>
                <a:gd name="T37" fmla="*/ 372 h 402"/>
                <a:gd name="T38" fmla="*/ 219 w 643"/>
                <a:gd name="T39" fmla="*/ 394 h 402"/>
                <a:gd name="T40" fmla="*/ 227 w 643"/>
                <a:gd name="T41" fmla="*/ 356 h 402"/>
                <a:gd name="T42" fmla="*/ 621 w 643"/>
                <a:gd name="T43" fmla="*/ 402 h 402"/>
                <a:gd name="T44" fmla="*/ 621 w 643"/>
                <a:gd name="T45" fmla="*/ 326 h 402"/>
                <a:gd name="T46" fmla="*/ 621 w 643"/>
                <a:gd name="T47" fmla="*/ 334 h 40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43"/>
                <a:gd name="T73" fmla="*/ 0 h 402"/>
                <a:gd name="T74" fmla="*/ 643 w 643"/>
                <a:gd name="T75" fmla="*/ 402 h 40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43" h="402">
                  <a:moveTo>
                    <a:pt x="621" y="326"/>
                  </a:moveTo>
                  <a:lnTo>
                    <a:pt x="643" y="91"/>
                  </a:lnTo>
                  <a:lnTo>
                    <a:pt x="265" y="46"/>
                  </a:lnTo>
                  <a:lnTo>
                    <a:pt x="23" y="0"/>
                  </a:lnTo>
                  <a:lnTo>
                    <a:pt x="0" y="76"/>
                  </a:lnTo>
                  <a:lnTo>
                    <a:pt x="15" y="99"/>
                  </a:lnTo>
                  <a:lnTo>
                    <a:pt x="8" y="121"/>
                  </a:lnTo>
                  <a:lnTo>
                    <a:pt x="30" y="137"/>
                  </a:lnTo>
                  <a:lnTo>
                    <a:pt x="53" y="190"/>
                  </a:lnTo>
                  <a:lnTo>
                    <a:pt x="76" y="197"/>
                  </a:lnTo>
                  <a:lnTo>
                    <a:pt x="45" y="281"/>
                  </a:lnTo>
                  <a:lnTo>
                    <a:pt x="53" y="288"/>
                  </a:lnTo>
                  <a:lnTo>
                    <a:pt x="83" y="273"/>
                  </a:lnTo>
                  <a:lnTo>
                    <a:pt x="98" y="341"/>
                  </a:lnTo>
                  <a:lnTo>
                    <a:pt x="113" y="356"/>
                  </a:lnTo>
                  <a:lnTo>
                    <a:pt x="121" y="387"/>
                  </a:lnTo>
                  <a:lnTo>
                    <a:pt x="159" y="379"/>
                  </a:lnTo>
                  <a:lnTo>
                    <a:pt x="197" y="387"/>
                  </a:lnTo>
                  <a:lnTo>
                    <a:pt x="204" y="372"/>
                  </a:lnTo>
                  <a:lnTo>
                    <a:pt x="219" y="394"/>
                  </a:lnTo>
                  <a:lnTo>
                    <a:pt x="227" y="356"/>
                  </a:lnTo>
                  <a:lnTo>
                    <a:pt x="621" y="402"/>
                  </a:lnTo>
                  <a:lnTo>
                    <a:pt x="621" y="326"/>
                  </a:lnTo>
                  <a:lnTo>
                    <a:pt x="621" y="334"/>
                  </a:lnTo>
                </a:path>
              </a:pathLst>
            </a:custGeom>
            <a:noFill/>
            <a:ln w="8">
              <a:solidFill>
                <a:srgbClr val="000000"/>
              </a:solidFill>
              <a:prstDash val="solid"/>
              <a:round/>
              <a:headEnd/>
              <a:tailEnd/>
            </a:ln>
          </p:spPr>
          <p:txBody>
            <a:bodyPr/>
            <a:lstStyle/>
            <a:p>
              <a:endParaRPr lang="en-US"/>
            </a:p>
          </p:txBody>
        </p:sp>
        <p:sp>
          <p:nvSpPr>
            <p:cNvPr id="201" name="Freeform 212"/>
            <p:cNvSpPr>
              <a:spLocks/>
            </p:cNvSpPr>
            <p:nvPr/>
          </p:nvSpPr>
          <p:spPr bwMode="auto">
            <a:xfrm>
              <a:off x="2437" y="1781"/>
              <a:ext cx="515" cy="258"/>
            </a:xfrm>
            <a:custGeom>
              <a:avLst/>
              <a:gdLst>
                <a:gd name="T0" fmla="*/ 515 w 515"/>
                <a:gd name="T1" fmla="*/ 258 h 258"/>
                <a:gd name="T2" fmla="*/ 114 w 515"/>
                <a:gd name="T3" fmla="*/ 243 h 258"/>
                <a:gd name="T4" fmla="*/ 121 w 515"/>
                <a:gd name="T5" fmla="*/ 167 h 258"/>
                <a:gd name="T6" fmla="*/ 0 w 515"/>
                <a:gd name="T7" fmla="*/ 159 h 258"/>
                <a:gd name="T8" fmla="*/ 15 w 515"/>
                <a:gd name="T9" fmla="*/ 0 h 258"/>
                <a:gd name="T10" fmla="*/ 333 w 515"/>
                <a:gd name="T11" fmla="*/ 15 h 258"/>
                <a:gd name="T12" fmla="*/ 364 w 515"/>
                <a:gd name="T13" fmla="*/ 38 h 258"/>
                <a:gd name="T14" fmla="*/ 409 w 515"/>
                <a:gd name="T15" fmla="*/ 30 h 258"/>
                <a:gd name="T16" fmla="*/ 454 w 515"/>
                <a:gd name="T17" fmla="*/ 61 h 258"/>
                <a:gd name="T18" fmla="*/ 470 w 515"/>
                <a:gd name="T19" fmla="*/ 136 h 258"/>
                <a:gd name="T20" fmla="*/ 485 w 515"/>
                <a:gd name="T21" fmla="*/ 144 h 258"/>
                <a:gd name="T22" fmla="*/ 492 w 515"/>
                <a:gd name="T23" fmla="*/ 212 h 258"/>
                <a:gd name="T24" fmla="*/ 515 w 515"/>
                <a:gd name="T25" fmla="*/ 258 h 2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15"/>
                <a:gd name="T40" fmla="*/ 0 h 258"/>
                <a:gd name="T41" fmla="*/ 515 w 515"/>
                <a:gd name="T42" fmla="*/ 258 h 2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15" h="258">
                  <a:moveTo>
                    <a:pt x="515" y="258"/>
                  </a:moveTo>
                  <a:lnTo>
                    <a:pt x="114" y="243"/>
                  </a:lnTo>
                  <a:lnTo>
                    <a:pt x="121" y="167"/>
                  </a:lnTo>
                  <a:lnTo>
                    <a:pt x="0" y="159"/>
                  </a:lnTo>
                  <a:lnTo>
                    <a:pt x="15" y="0"/>
                  </a:lnTo>
                  <a:lnTo>
                    <a:pt x="333" y="15"/>
                  </a:lnTo>
                  <a:lnTo>
                    <a:pt x="364" y="38"/>
                  </a:lnTo>
                  <a:lnTo>
                    <a:pt x="409" y="30"/>
                  </a:lnTo>
                  <a:lnTo>
                    <a:pt x="454" y="61"/>
                  </a:lnTo>
                  <a:lnTo>
                    <a:pt x="470" y="136"/>
                  </a:lnTo>
                  <a:lnTo>
                    <a:pt x="485" y="144"/>
                  </a:lnTo>
                  <a:lnTo>
                    <a:pt x="492" y="212"/>
                  </a:lnTo>
                  <a:lnTo>
                    <a:pt x="515" y="258"/>
                  </a:lnTo>
                  <a:close/>
                </a:path>
              </a:pathLst>
            </a:custGeom>
            <a:solidFill>
              <a:srgbClr val="FF8C00"/>
            </a:solidFill>
            <a:ln w="8">
              <a:solidFill>
                <a:srgbClr val="FF8C00"/>
              </a:solidFill>
              <a:prstDash val="solid"/>
              <a:round/>
              <a:headEnd/>
              <a:tailEnd/>
            </a:ln>
          </p:spPr>
          <p:txBody>
            <a:bodyPr/>
            <a:lstStyle/>
            <a:p>
              <a:endParaRPr lang="en-US"/>
            </a:p>
          </p:txBody>
        </p:sp>
        <p:sp>
          <p:nvSpPr>
            <p:cNvPr id="202" name="Freeform 213"/>
            <p:cNvSpPr>
              <a:spLocks/>
            </p:cNvSpPr>
            <p:nvPr/>
          </p:nvSpPr>
          <p:spPr bwMode="auto">
            <a:xfrm>
              <a:off x="2437" y="1781"/>
              <a:ext cx="515" cy="265"/>
            </a:xfrm>
            <a:custGeom>
              <a:avLst/>
              <a:gdLst>
                <a:gd name="T0" fmla="*/ 515 w 515"/>
                <a:gd name="T1" fmla="*/ 258 h 265"/>
                <a:gd name="T2" fmla="*/ 114 w 515"/>
                <a:gd name="T3" fmla="*/ 243 h 265"/>
                <a:gd name="T4" fmla="*/ 121 w 515"/>
                <a:gd name="T5" fmla="*/ 167 h 265"/>
                <a:gd name="T6" fmla="*/ 0 w 515"/>
                <a:gd name="T7" fmla="*/ 159 h 265"/>
                <a:gd name="T8" fmla="*/ 15 w 515"/>
                <a:gd name="T9" fmla="*/ 0 h 265"/>
                <a:gd name="T10" fmla="*/ 333 w 515"/>
                <a:gd name="T11" fmla="*/ 15 h 265"/>
                <a:gd name="T12" fmla="*/ 364 w 515"/>
                <a:gd name="T13" fmla="*/ 38 h 265"/>
                <a:gd name="T14" fmla="*/ 409 w 515"/>
                <a:gd name="T15" fmla="*/ 30 h 265"/>
                <a:gd name="T16" fmla="*/ 454 w 515"/>
                <a:gd name="T17" fmla="*/ 61 h 265"/>
                <a:gd name="T18" fmla="*/ 470 w 515"/>
                <a:gd name="T19" fmla="*/ 136 h 265"/>
                <a:gd name="T20" fmla="*/ 485 w 515"/>
                <a:gd name="T21" fmla="*/ 144 h 265"/>
                <a:gd name="T22" fmla="*/ 492 w 515"/>
                <a:gd name="T23" fmla="*/ 212 h 265"/>
                <a:gd name="T24" fmla="*/ 515 w 515"/>
                <a:gd name="T25" fmla="*/ 258 h 265"/>
                <a:gd name="T26" fmla="*/ 515 w 515"/>
                <a:gd name="T27" fmla="*/ 265 h 26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15"/>
                <a:gd name="T43" fmla="*/ 0 h 265"/>
                <a:gd name="T44" fmla="*/ 515 w 515"/>
                <a:gd name="T45" fmla="*/ 265 h 26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15" h="265">
                  <a:moveTo>
                    <a:pt x="515" y="258"/>
                  </a:moveTo>
                  <a:lnTo>
                    <a:pt x="114" y="243"/>
                  </a:lnTo>
                  <a:lnTo>
                    <a:pt x="121" y="167"/>
                  </a:lnTo>
                  <a:lnTo>
                    <a:pt x="0" y="159"/>
                  </a:lnTo>
                  <a:lnTo>
                    <a:pt x="15" y="0"/>
                  </a:lnTo>
                  <a:lnTo>
                    <a:pt x="333" y="15"/>
                  </a:lnTo>
                  <a:lnTo>
                    <a:pt x="364" y="38"/>
                  </a:lnTo>
                  <a:lnTo>
                    <a:pt x="409" y="30"/>
                  </a:lnTo>
                  <a:lnTo>
                    <a:pt x="454" y="61"/>
                  </a:lnTo>
                  <a:lnTo>
                    <a:pt x="470" y="136"/>
                  </a:lnTo>
                  <a:lnTo>
                    <a:pt x="485" y="144"/>
                  </a:lnTo>
                  <a:lnTo>
                    <a:pt x="492" y="212"/>
                  </a:lnTo>
                  <a:lnTo>
                    <a:pt x="515" y="258"/>
                  </a:lnTo>
                  <a:lnTo>
                    <a:pt x="515" y="265"/>
                  </a:lnTo>
                </a:path>
              </a:pathLst>
            </a:custGeom>
            <a:noFill/>
            <a:ln w="8">
              <a:solidFill>
                <a:srgbClr val="000000"/>
              </a:solidFill>
              <a:prstDash val="solid"/>
              <a:round/>
              <a:headEnd/>
              <a:tailEnd/>
            </a:ln>
          </p:spPr>
          <p:txBody>
            <a:bodyPr/>
            <a:lstStyle/>
            <a:p>
              <a:endParaRPr lang="en-US"/>
            </a:p>
          </p:txBody>
        </p:sp>
        <p:sp>
          <p:nvSpPr>
            <p:cNvPr id="203" name="Freeform 214"/>
            <p:cNvSpPr>
              <a:spLocks/>
            </p:cNvSpPr>
            <p:nvPr/>
          </p:nvSpPr>
          <p:spPr bwMode="auto">
            <a:xfrm>
              <a:off x="1469" y="1705"/>
              <a:ext cx="401" cy="607"/>
            </a:xfrm>
            <a:custGeom>
              <a:avLst/>
              <a:gdLst>
                <a:gd name="T0" fmla="*/ 325 w 401"/>
                <a:gd name="T1" fmla="*/ 463 h 607"/>
                <a:gd name="T2" fmla="*/ 302 w 401"/>
                <a:gd name="T3" fmla="*/ 538 h 607"/>
                <a:gd name="T4" fmla="*/ 287 w 401"/>
                <a:gd name="T5" fmla="*/ 523 h 607"/>
                <a:gd name="T6" fmla="*/ 264 w 401"/>
                <a:gd name="T7" fmla="*/ 523 h 607"/>
                <a:gd name="T8" fmla="*/ 257 w 401"/>
                <a:gd name="T9" fmla="*/ 607 h 607"/>
                <a:gd name="T10" fmla="*/ 0 w 401"/>
                <a:gd name="T11" fmla="*/ 228 h 607"/>
                <a:gd name="T12" fmla="*/ 60 w 401"/>
                <a:gd name="T13" fmla="*/ 0 h 607"/>
                <a:gd name="T14" fmla="*/ 227 w 401"/>
                <a:gd name="T15" fmla="*/ 38 h 607"/>
                <a:gd name="T16" fmla="*/ 401 w 401"/>
                <a:gd name="T17" fmla="*/ 76 h 607"/>
                <a:gd name="T18" fmla="*/ 325 w 401"/>
                <a:gd name="T19" fmla="*/ 463 h 60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1"/>
                <a:gd name="T31" fmla="*/ 0 h 607"/>
                <a:gd name="T32" fmla="*/ 401 w 401"/>
                <a:gd name="T33" fmla="*/ 607 h 60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1" h="607">
                  <a:moveTo>
                    <a:pt x="325" y="463"/>
                  </a:moveTo>
                  <a:lnTo>
                    <a:pt x="302" y="538"/>
                  </a:lnTo>
                  <a:lnTo>
                    <a:pt x="287" y="523"/>
                  </a:lnTo>
                  <a:lnTo>
                    <a:pt x="264" y="523"/>
                  </a:lnTo>
                  <a:lnTo>
                    <a:pt x="257" y="607"/>
                  </a:lnTo>
                  <a:lnTo>
                    <a:pt x="0" y="228"/>
                  </a:lnTo>
                  <a:lnTo>
                    <a:pt x="60" y="0"/>
                  </a:lnTo>
                  <a:lnTo>
                    <a:pt x="227" y="38"/>
                  </a:lnTo>
                  <a:lnTo>
                    <a:pt x="401" y="76"/>
                  </a:lnTo>
                  <a:lnTo>
                    <a:pt x="325" y="463"/>
                  </a:lnTo>
                  <a:close/>
                </a:path>
              </a:pathLst>
            </a:custGeom>
            <a:solidFill>
              <a:srgbClr val="FF4500"/>
            </a:solidFill>
            <a:ln w="8">
              <a:solidFill>
                <a:srgbClr val="FF4500"/>
              </a:solidFill>
              <a:prstDash val="solid"/>
              <a:round/>
              <a:headEnd/>
              <a:tailEnd/>
            </a:ln>
          </p:spPr>
          <p:txBody>
            <a:bodyPr/>
            <a:lstStyle/>
            <a:p>
              <a:endParaRPr lang="en-US"/>
            </a:p>
          </p:txBody>
        </p:sp>
        <p:sp>
          <p:nvSpPr>
            <p:cNvPr id="204" name="Freeform 215"/>
            <p:cNvSpPr>
              <a:spLocks/>
            </p:cNvSpPr>
            <p:nvPr/>
          </p:nvSpPr>
          <p:spPr bwMode="auto">
            <a:xfrm>
              <a:off x="1469" y="1705"/>
              <a:ext cx="401" cy="607"/>
            </a:xfrm>
            <a:custGeom>
              <a:avLst/>
              <a:gdLst>
                <a:gd name="T0" fmla="*/ 325 w 401"/>
                <a:gd name="T1" fmla="*/ 463 h 607"/>
                <a:gd name="T2" fmla="*/ 302 w 401"/>
                <a:gd name="T3" fmla="*/ 538 h 607"/>
                <a:gd name="T4" fmla="*/ 287 w 401"/>
                <a:gd name="T5" fmla="*/ 523 h 607"/>
                <a:gd name="T6" fmla="*/ 264 w 401"/>
                <a:gd name="T7" fmla="*/ 523 h 607"/>
                <a:gd name="T8" fmla="*/ 257 w 401"/>
                <a:gd name="T9" fmla="*/ 607 h 607"/>
                <a:gd name="T10" fmla="*/ 0 w 401"/>
                <a:gd name="T11" fmla="*/ 228 h 607"/>
                <a:gd name="T12" fmla="*/ 60 w 401"/>
                <a:gd name="T13" fmla="*/ 0 h 607"/>
                <a:gd name="T14" fmla="*/ 227 w 401"/>
                <a:gd name="T15" fmla="*/ 38 h 607"/>
                <a:gd name="T16" fmla="*/ 401 w 401"/>
                <a:gd name="T17" fmla="*/ 76 h 607"/>
                <a:gd name="T18" fmla="*/ 325 w 401"/>
                <a:gd name="T19" fmla="*/ 463 h 607"/>
                <a:gd name="T20" fmla="*/ 325 w 401"/>
                <a:gd name="T21" fmla="*/ 470 h 60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1"/>
                <a:gd name="T34" fmla="*/ 0 h 607"/>
                <a:gd name="T35" fmla="*/ 401 w 401"/>
                <a:gd name="T36" fmla="*/ 607 h 60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1" h="607">
                  <a:moveTo>
                    <a:pt x="325" y="463"/>
                  </a:moveTo>
                  <a:lnTo>
                    <a:pt x="302" y="538"/>
                  </a:lnTo>
                  <a:lnTo>
                    <a:pt x="287" y="523"/>
                  </a:lnTo>
                  <a:lnTo>
                    <a:pt x="264" y="523"/>
                  </a:lnTo>
                  <a:lnTo>
                    <a:pt x="257" y="607"/>
                  </a:lnTo>
                  <a:lnTo>
                    <a:pt x="0" y="228"/>
                  </a:lnTo>
                  <a:lnTo>
                    <a:pt x="60" y="0"/>
                  </a:lnTo>
                  <a:lnTo>
                    <a:pt x="227" y="38"/>
                  </a:lnTo>
                  <a:lnTo>
                    <a:pt x="401" y="76"/>
                  </a:lnTo>
                  <a:lnTo>
                    <a:pt x="325" y="463"/>
                  </a:lnTo>
                  <a:lnTo>
                    <a:pt x="325" y="470"/>
                  </a:lnTo>
                </a:path>
              </a:pathLst>
            </a:custGeom>
            <a:noFill/>
            <a:ln w="8">
              <a:solidFill>
                <a:srgbClr val="000000"/>
              </a:solidFill>
              <a:prstDash val="solid"/>
              <a:round/>
              <a:headEnd/>
              <a:tailEnd/>
            </a:ln>
          </p:spPr>
          <p:txBody>
            <a:bodyPr/>
            <a:lstStyle/>
            <a:p>
              <a:endParaRPr lang="en-US"/>
            </a:p>
          </p:txBody>
        </p:sp>
        <p:sp>
          <p:nvSpPr>
            <p:cNvPr id="205" name="Freeform 216"/>
            <p:cNvSpPr>
              <a:spLocks/>
            </p:cNvSpPr>
            <p:nvPr/>
          </p:nvSpPr>
          <p:spPr bwMode="auto">
            <a:xfrm>
              <a:off x="4246" y="1440"/>
              <a:ext cx="106" cy="220"/>
            </a:xfrm>
            <a:custGeom>
              <a:avLst/>
              <a:gdLst>
                <a:gd name="T0" fmla="*/ 83 w 106"/>
                <a:gd name="T1" fmla="*/ 144 h 220"/>
                <a:gd name="T2" fmla="*/ 38 w 106"/>
                <a:gd name="T3" fmla="*/ 0 h 220"/>
                <a:gd name="T4" fmla="*/ 23 w 106"/>
                <a:gd name="T5" fmla="*/ 8 h 220"/>
                <a:gd name="T6" fmla="*/ 23 w 106"/>
                <a:gd name="T7" fmla="*/ 30 h 220"/>
                <a:gd name="T8" fmla="*/ 30 w 106"/>
                <a:gd name="T9" fmla="*/ 68 h 220"/>
                <a:gd name="T10" fmla="*/ 8 w 106"/>
                <a:gd name="T11" fmla="*/ 91 h 220"/>
                <a:gd name="T12" fmla="*/ 0 w 106"/>
                <a:gd name="T13" fmla="*/ 152 h 220"/>
                <a:gd name="T14" fmla="*/ 15 w 106"/>
                <a:gd name="T15" fmla="*/ 220 h 220"/>
                <a:gd name="T16" fmla="*/ 83 w 106"/>
                <a:gd name="T17" fmla="*/ 205 h 220"/>
                <a:gd name="T18" fmla="*/ 106 w 106"/>
                <a:gd name="T19" fmla="*/ 182 h 220"/>
                <a:gd name="T20" fmla="*/ 106 w 106"/>
                <a:gd name="T21" fmla="*/ 167 h 220"/>
                <a:gd name="T22" fmla="*/ 83 w 106"/>
                <a:gd name="T23" fmla="*/ 144 h 2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6"/>
                <a:gd name="T37" fmla="*/ 0 h 220"/>
                <a:gd name="T38" fmla="*/ 106 w 106"/>
                <a:gd name="T39" fmla="*/ 220 h 22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6" h="220">
                  <a:moveTo>
                    <a:pt x="83" y="144"/>
                  </a:moveTo>
                  <a:lnTo>
                    <a:pt x="38" y="0"/>
                  </a:lnTo>
                  <a:lnTo>
                    <a:pt x="23" y="8"/>
                  </a:lnTo>
                  <a:lnTo>
                    <a:pt x="23" y="30"/>
                  </a:lnTo>
                  <a:lnTo>
                    <a:pt x="30" y="68"/>
                  </a:lnTo>
                  <a:lnTo>
                    <a:pt x="8" y="91"/>
                  </a:lnTo>
                  <a:lnTo>
                    <a:pt x="0" y="152"/>
                  </a:lnTo>
                  <a:lnTo>
                    <a:pt x="15" y="220"/>
                  </a:lnTo>
                  <a:lnTo>
                    <a:pt x="83" y="205"/>
                  </a:lnTo>
                  <a:lnTo>
                    <a:pt x="106" y="182"/>
                  </a:lnTo>
                  <a:lnTo>
                    <a:pt x="106" y="167"/>
                  </a:lnTo>
                  <a:lnTo>
                    <a:pt x="83" y="144"/>
                  </a:lnTo>
                  <a:close/>
                </a:path>
              </a:pathLst>
            </a:custGeom>
            <a:solidFill>
              <a:srgbClr val="FF8C00"/>
            </a:solidFill>
            <a:ln w="8">
              <a:solidFill>
                <a:srgbClr val="FF8C00"/>
              </a:solidFill>
              <a:prstDash val="solid"/>
              <a:round/>
              <a:headEnd/>
              <a:tailEnd/>
            </a:ln>
          </p:spPr>
          <p:txBody>
            <a:bodyPr/>
            <a:lstStyle/>
            <a:p>
              <a:endParaRPr lang="en-US"/>
            </a:p>
          </p:txBody>
        </p:sp>
        <p:sp>
          <p:nvSpPr>
            <p:cNvPr id="206" name="Freeform 217"/>
            <p:cNvSpPr>
              <a:spLocks/>
            </p:cNvSpPr>
            <p:nvPr/>
          </p:nvSpPr>
          <p:spPr bwMode="auto">
            <a:xfrm>
              <a:off x="4246" y="1440"/>
              <a:ext cx="106" cy="220"/>
            </a:xfrm>
            <a:custGeom>
              <a:avLst/>
              <a:gdLst>
                <a:gd name="T0" fmla="*/ 83 w 106"/>
                <a:gd name="T1" fmla="*/ 144 h 220"/>
                <a:gd name="T2" fmla="*/ 38 w 106"/>
                <a:gd name="T3" fmla="*/ 0 h 220"/>
                <a:gd name="T4" fmla="*/ 23 w 106"/>
                <a:gd name="T5" fmla="*/ 8 h 220"/>
                <a:gd name="T6" fmla="*/ 23 w 106"/>
                <a:gd name="T7" fmla="*/ 30 h 220"/>
                <a:gd name="T8" fmla="*/ 30 w 106"/>
                <a:gd name="T9" fmla="*/ 68 h 220"/>
                <a:gd name="T10" fmla="*/ 8 w 106"/>
                <a:gd name="T11" fmla="*/ 91 h 220"/>
                <a:gd name="T12" fmla="*/ 0 w 106"/>
                <a:gd name="T13" fmla="*/ 152 h 220"/>
                <a:gd name="T14" fmla="*/ 15 w 106"/>
                <a:gd name="T15" fmla="*/ 220 h 220"/>
                <a:gd name="T16" fmla="*/ 83 w 106"/>
                <a:gd name="T17" fmla="*/ 205 h 220"/>
                <a:gd name="T18" fmla="*/ 106 w 106"/>
                <a:gd name="T19" fmla="*/ 182 h 220"/>
                <a:gd name="T20" fmla="*/ 106 w 106"/>
                <a:gd name="T21" fmla="*/ 167 h 220"/>
                <a:gd name="T22" fmla="*/ 83 w 106"/>
                <a:gd name="T23" fmla="*/ 144 h 220"/>
                <a:gd name="T24" fmla="*/ 83 w 106"/>
                <a:gd name="T25" fmla="*/ 152 h 2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6"/>
                <a:gd name="T40" fmla="*/ 0 h 220"/>
                <a:gd name="T41" fmla="*/ 106 w 106"/>
                <a:gd name="T42" fmla="*/ 220 h 22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6" h="220">
                  <a:moveTo>
                    <a:pt x="83" y="144"/>
                  </a:moveTo>
                  <a:lnTo>
                    <a:pt x="38" y="0"/>
                  </a:lnTo>
                  <a:lnTo>
                    <a:pt x="23" y="8"/>
                  </a:lnTo>
                  <a:lnTo>
                    <a:pt x="23" y="30"/>
                  </a:lnTo>
                  <a:lnTo>
                    <a:pt x="30" y="68"/>
                  </a:lnTo>
                  <a:lnTo>
                    <a:pt x="8" y="91"/>
                  </a:lnTo>
                  <a:lnTo>
                    <a:pt x="0" y="152"/>
                  </a:lnTo>
                  <a:lnTo>
                    <a:pt x="15" y="220"/>
                  </a:lnTo>
                  <a:lnTo>
                    <a:pt x="83" y="205"/>
                  </a:lnTo>
                  <a:lnTo>
                    <a:pt x="106" y="182"/>
                  </a:lnTo>
                  <a:lnTo>
                    <a:pt x="106" y="167"/>
                  </a:lnTo>
                  <a:lnTo>
                    <a:pt x="83" y="144"/>
                  </a:lnTo>
                  <a:lnTo>
                    <a:pt x="83" y="152"/>
                  </a:lnTo>
                </a:path>
              </a:pathLst>
            </a:custGeom>
            <a:noFill/>
            <a:ln w="8">
              <a:solidFill>
                <a:srgbClr val="000000"/>
              </a:solidFill>
              <a:prstDash val="solid"/>
              <a:round/>
              <a:headEnd/>
              <a:tailEnd/>
            </a:ln>
          </p:spPr>
          <p:txBody>
            <a:bodyPr/>
            <a:lstStyle/>
            <a:p>
              <a:endParaRPr lang="en-US"/>
            </a:p>
          </p:txBody>
        </p:sp>
        <p:sp>
          <p:nvSpPr>
            <p:cNvPr id="207" name="Freeform 218"/>
            <p:cNvSpPr>
              <a:spLocks/>
            </p:cNvSpPr>
            <p:nvPr/>
          </p:nvSpPr>
          <p:spPr bwMode="auto">
            <a:xfrm>
              <a:off x="4140" y="1789"/>
              <a:ext cx="83" cy="197"/>
            </a:xfrm>
            <a:custGeom>
              <a:avLst/>
              <a:gdLst>
                <a:gd name="T0" fmla="*/ 68 w 83"/>
                <a:gd name="T1" fmla="*/ 30 h 197"/>
                <a:gd name="T2" fmla="*/ 61 w 83"/>
                <a:gd name="T3" fmla="*/ 68 h 197"/>
                <a:gd name="T4" fmla="*/ 76 w 83"/>
                <a:gd name="T5" fmla="*/ 60 h 197"/>
                <a:gd name="T6" fmla="*/ 83 w 83"/>
                <a:gd name="T7" fmla="*/ 113 h 197"/>
                <a:gd name="T8" fmla="*/ 76 w 83"/>
                <a:gd name="T9" fmla="*/ 98 h 197"/>
                <a:gd name="T10" fmla="*/ 76 w 83"/>
                <a:gd name="T11" fmla="*/ 121 h 197"/>
                <a:gd name="T12" fmla="*/ 53 w 83"/>
                <a:gd name="T13" fmla="*/ 189 h 197"/>
                <a:gd name="T14" fmla="*/ 46 w 83"/>
                <a:gd name="T15" fmla="*/ 197 h 197"/>
                <a:gd name="T16" fmla="*/ 46 w 83"/>
                <a:gd name="T17" fmla="*/ 174 h 197"/>
                <a:gd name="T18" fmla="*/ 0 w 83"/>
                <a:gd name="T19" fmla="*/ 159 h 197"/>
                <a:gd name="T20" fmla="*/ 0 w 83"/>
                <a:gd name="T21" fmla="*/ 136 h 197"/>
                <a:gd name="T22" fmla="*/ 38 w 83"/>
                <a:gd name="T23" fmla="*/ 98 h 197"/>
                <a:gd name="T24" fmla="*/ 0 w 83"/>
                <a:gd name="T25" fmla="*/ 60 h 197"/>
                <a:gd name="T26" fmla="*/ 0 w 83"/>
                <a:gd name="T27" fmla="*/ 38 h 197"/>
                <a:gd name="T28" fmla="*/ 15 w 83"/>
                <a:gd name="T29" fmla="*/ 0 h 197"/>
                <a:gd name="T30" fmla="*/ 68 w 83"/>
                <a:gd name="T31" fmla="*/ 22 h 197"/>
                <a:gd name="T32" fmla="*/ 68 w 83"/>
                <a:gd name="T33" fmla="*/ 30 h 19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197"/>
                <a:gd name="T53" fmla="*/ 83 w 83"/>
                <a:gd name="T54" fmla="*/ 197 h 19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197">
                  <a:moveTo>
                    <a:pt x="68" y="30"/>
                  </a:moveTo>
                  <a:lnTo>
                    <a:pt x="61" y="68"/>
                  </a:lnTo>
                  <a:lnTo>
                    <a:pt x="76" y="60"/>
                  </a:lnTo>
                  <a:lnTo>
                    <a:pt x="83" y="113"/>
                  </a:lnTo>
                  <a:lnTo>
                    <a:pt x="76" y="98"/>
                  </a:lnTo>
                  <a:lnTo>
                    <a:pt x="76" y="121"/>
                  </a:lnTo>
                  <a:lnTo>
                    <a:pt x="53" y="189"/>
                  </a:lnTo>
                  <a:lnTo>
                    <a:pt x="46" y="197"/>
                  </a:lnTo>
                  <a:lnTo>
                    <a:pt x="46" y="174"/>
                  </a:lnTo>
                  <a:lnTo>
                    <a:pt x="0" y="159"/>
                  </a:lnTo>
                  <a:lnTo>
                    <a:pt x="0" y="136"/>
                  </a:lnTo>
                  <a:lnTo>
                    <a:pt x="38" y="98"/>
                  </a:lnTo>
                  <a:lnTo>
                    <a:pt x="0" y="60"/>
                  </a:lnTo>
                  <a:lnTo>
                    <a:pt x="0" y="38"/>
                  </a:lnTo>
                  <a:lnTo>
                    <a:pt x="15" y="0"/>
                  </a:lnTo>
                  <a:lnTo>
                    <a:pt x="68" y="22"/>
                  </a:lnTo>
                  <a:lnTo>
                    <a:pt x="68" y="30"/>
                  </a:lnTo>
                  <a:close/>
                </a:path>
              </a:pathLst>
            </a:custGeom>
            <a:solidFill>
              <a:srgbClr val="FF4500"/>
            </a:solidFill>
            <a:ln w="8">
              <a:solidFill>
                <a:srgbClr val="FF4500"/>
              </a:solidFill>
              <a:prstDash val="solid"/>
              <a:round/>
              <a:headEnd/>
              <a:tailEnd/>
            </a:ln>
          </p:spPr>
          <p:txBody>
            <a:bodyPr/>
            <a:lstStyle/>
            <a:p>
              <a:endParaRPr lang="en-US"/>
            </a:p>
          </p:txBody>
        </p:sp>
        <p:sp>
          <p:nvSpPr>
            <p:cNvPr id="208" name="Freeform 219"/>
            <p:cNvSpPr>
              <a:spLocks/>
            </p:cNvSpPr>
            <p:nvPr/>
          </p:nvSpPr>
          <p:spPr bwMode="auto">
            <a:xfrm>
              <a:off x="4140" y="1789"/>
              <a:ext cx="83" cy="197"/>
            </a:xfrm>
            <a:custGeom>
              <a:avLst/>
              <a:gdLst>
                <a:gd name="T0" fmla="*/ 68 w 83"/>
                <a:gd name="T1" fmla="*/ 30 h 197"/>
                <a:gd name="T2" fmla="*/ 61 w 83"/>
                <a:gd name="T3" fmla="*/ 68 h 197"/>
                <a:gd name="T4" fmla="*/ 76 w 83"/>
                <a:gd name="T5" fmla="*/ 60 h 197"/>
                <a:gd name="T6" fmla="*/ 83 w 83"/>
                <a:gd name="T7" fmla="*/ 113 h 197"/>
                <a:gd name="T8" fmla="*/ 76 w 83"/>
                <a:gd name="T9" fmla="*/ 98 h 197"/>
                <a:gd name="T10" fmla="*/ 76 w 83"/>
                <a:gd name="T11" fmla="*/ 121 h 197"/>
                <a:gd name="T12" fmla="*/ 53 w 83"/>
                <a:gd name="T13" fmla="*/ 189 h 197"/>
                <a:gd name="T14" fmla="*/ 46 w 83"/>
                <a:gd name="T15" fmla="*/ 197 h 197"/>
                <a:gd name="T16" fmla="*/ 46 w 83"/>
                <a:gd name="T17" fmla="*/ 174 h 197"/>
                <a:gd name="T18" fmla="*/ 0 w 83"/>
                <a:gd name="T19" fmla="*/ 159 h 197"/>
                <a:gd name="T20" fmla="*/ 0 w 83"/>
                <a:gd name="T21" fmla="*/ 136 h 197"/>
                <a:gd name="T22" fmla="*/ 38 w 83"/>
                <a:gd name="T23" fmla="*/ 98 h 197"/>
                <a:gd name="T24" fmla="*/ 0 w 83"/>
                <a:gd name="T25" fmla="*/ 60 h 197"/>
                <a:gd name="T26" fmla="*/ 0 w 83"/>
                <a:gd name="T27" fmla="*/ 38 h 197"/>
                <a:gd name="T28" fmla="*/ 15 w 83"/>
                <a:gd name="T29" fmla="*/ 0 h 197"/>
                <a:gd name="T30" fmla="*/ 68 w 83"/>
                <a:gd name="T31" fmla="*/ 22 h 197"/>
                <a:gd name="T32" fmla="*/ 68 w 83"/>
                <a:gd name="T33" fmla="*/ 30 h 197"/>
                <a:gd name="T34" fmla="*/ 68 w 83"/>
                <a:gd name="T35" fmla="*/ 38 h 1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3"/>
                <a:gd name="T55" fmla="*/ 0 h 197"/>
                <a:gd name="T56" fmla="*/ 83 w 83"/>
                <a:gd name="T57" fmla="*/ 197 h 1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3" h="197">
                  <a:moveTo>
                    <a:pt x="68" y="30"/>
                  </a:moveTo>
                  <a:lnTo>
                    <a:pt x="61" y="68"/>
                  </a:lnTo>
                  <a:lnTo>
                    <a:pt x="76" y="60"/>
                  </a:lnTo>
                  <a:lnTo>
                    <a:pt x="83" y="113"/>
                  </a:lnTo>
                  <a:lnTo>
                    <a:pt x="76" y="98"/>
                  </a:lnTo>
                  <a:lnTo>
                    <a:pt x="76" y="121"/>
                  </a:lnTo>
                  <a:lnTo>
                    <a:pt x="53" y="189"/>
                  </a:lnTo>
                  <a:lnTo>
                    <a:pt x="46" y="197"/>
                  </a:lnTo>
                  <a:lnTo>
                    <a:pt x="46" y="174"/>
                  </a:lnTo>
                  <a:lnTo>
                    <a:pt x="0" y="159"/>
                  </a:lnTo>
                  <a:lnTo>
                    <a:pt x="0" y="136"/>
                  </a:lnTo>
                  <a:lnTo>
                    <a:pt x="38" y="98"/>
                  </a:lnTo>
                  <a:lnTo>
                    <a:pt x="0" y="60"/>
                  </a:lnTo>
                  <a:lnTo>
                    <a:pt x="0" y="38"/>
                  </a:lnTo>
                  <a:lnTo>
                    <a:pt x="15" y="0"/>
                  </a:lnTo>
                  <a:lnTo>
                    <a:pt x="68" y="22"/>
                  </a:lnTo>
                  <a:lnTo>
                    <a:pt x="68" y="30"/>
                  </a:lnTo>
                  <a:lnTo>
                    <a:pt x="68" y="38"/>
                  </a:lnTo>
                </a:path>
              </a:pathLst>
            </a:custGeom>
            <a:noFill/>
            <a:ln w="8">
              <a:solidFill>
                <a:srgbClr val="000000"/>
              </a:solidFill>
              <a:prstDash val="solid"/>
              <a:round/>
              <a:headEnd/>
              <a:tailEnd/>
            </a:ln>
          </p:spPr>
          <p:txBody>
            <a:bodyPr/>
            <a:lstStyle/>
            <a:p>
              <a:endParaRPr lang="en-US"/>
            </a:p>
          </p:txBody>
        </p:sp>
        <p:sp>
          <p:nvSpPr>
            <p:cNvPr id="209" name="Freeform 220"/>
            <p:cNvSpPr>
              <a:spLocks/>
            </p:cNvSpPr>
            <p:nvPr/>
          </p:nvSpPr>
          <p:spPr bwMode="auto">
            <a:xfrm>
              <a:off x="2036" y="2221"/>
              <a:ext cx="439" cy="447"/>
            </a:xfrm>
            <a:custGeom>
              <a:avLst/>
              <a:gdLst>
                <a:gd name="T0" fmla="*/ 439 w 439"/>
                <a:gd name="T1" fmla="*/ 38 h 447"/>
                <a:gd name="T2" fmla="*/ 61 w 439"/>
                <a:gd name="T3" fmla="*/ 0 h 447"/>
                <a:gd name="T4" fmla="*/ 0 w 439"/>
                <a:gd name="T5" fmla="*/ 439 h 447"/>
                <a:gd name="T6" fmla="*/ 61 w 439"/>
                <a:gd name="T7" fmla="*/ 447 h 447"/>
                <a:gd name="T8" fmla="*/ 61 w 439"/>
                <a:gd name="T9" fmla="*/ 417 h 447"/>
                <a:gd name="T10" fmla="*/ 174 w 439"/>
                <a:gd name="T11" fmla="*/ 424 h 447"/>
                <a:gd name="T12" fmla="*/ 174 w 439"/>
                <a:gd name="T13" fmla="*/ 409 h 447"/>
                <a:gd name="T14" fmla="*/ 409 w 439"/>
                <a:gd name="T15" fmla="*/ 432 h 447"/>
                <a:gd name="T16" fmla="*/ 439 w 439"/>
                <a:gd name="T17" fmla="*/ 75 h 447"/>
                <a:gd name="T18" fmla="*/ 439 w 439"/>
                <a:gd name="T19" fmla="*/ 38 h 4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9"/>
                <a:gd name="T31" fmla="*/ 0 h 447"/>
                <a:gd name="T32" fmla="*/ 439 w 439"/>
                <a:gd name="T33" fmla="*/ 447 h 44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9" h="447">
                  <a:moveTo>
                    <a:pt x="439" y="38"/>
                  </a:moveTo>
                  <a:lnTo>
                    <a:pt x="61" y="0"/>
                  </a:lnTo>
                  <a:lnTo>
                    <a:pt x="0" y="439"/>
                  </a:lnTo>
                  <a:lnTo>
                    <a:pt x="61" y="447"/>
                  </a:lnTo>
                  <a:lnTo>
                    <a:pt x="61" y="417"/>
                  </a:lnTo>
                  <a:lnTo>
                    <a:pt x="174" y="424"/>
                  </a:lnTo>
                  <a:lnTo>
                    <a:pt x="174" y="409"/>
                  </a:lnTo>
                  <a:lnTo>
                    <a:pt x="409" y="432"/>
                  </a:lnTo>
                  <a:lnTo>
                    <a:pt x="439" y="75"/>
                  </a:lnTo>
                  <a:lnTo>
                    <a:pt x="439" y="38"/>
                  </a:lnTo>
                  <a:close/>
                </a:path>
              </a:pathLst>
            </a:custGeom>
            <a:solidFill>
              <a:srgbClr val="FF4500"/>
            </a:solidFill>
            <a:ln w="8">
              <a:solidFill>
                <a:srgbClr val="FF4500"/>
              </a:solidFill>
              <a:prstDash val="solid"/>
              <a:round/>
              <a:headEnd/>
              <a:tailEnd/>
            </a:ln>
          </p:spPr>
          <p:txBody>
            <a:bodyPr/>
            <a:lstStyle/>
            <a:p>
              <a:endParaRPr lang="en-US"/>
            </a:p>
          </p:txBody>
        </p:sp>
        <p:sp>
          <p:nvSpPr>
            <p:cNvPr id="210" name="Freeform 221"/>
            <p:cNvSpPr>
              <a:spLocks/>
            </p:cNvSpPr>
            <p:nvPr/>
          </p:nvSpPr>
          <p:spPr bwMode="auto">
            <a:xfrm>
              <a:off x="2036" y="2221"/>
              <a:ext cx="439" cy="447"/>
            </a:xfrm>
            <a:custGeom>
              <a:avLst/>
              <a:gdLst>
                <a:gd name="T0" fmla="*/ 439 w 439"/>
                <a:gd name="T1" fmla="*/ 38 h 447"/>
                <a:gd name="T2" fmla="*/ 61 w 439"/>
                <a:gd name="T3" fmla="*/ 0 h 447"/>
                <a:gd name="T4" fmla="*/ 0 w 439"/>
                <a:gd name="T5" fmla="*/ 439 h 447"/>
                <a:gd name="T6" fmla="*/ 61 w 439"/>
                <a:gd name="T7" fmla="*/ 447 h 447"/>
                <a:gd name="T8" fmla="*/ 61 w 439"/>
                <a:gd name="T9" fmla="*/ 417 h 447"/>
                <a:gd name="T10" fmla="*/ 174 w 439"/>
                <a:gd name="T11" fmla="*/ 424 h 447"/>
                <a:gd name="T12" fmla="*/ 174 w 439"/>
                <a:gd name="T13" fmla="*/ 409 h 447"/>
                <a:gd name="T14" fmla="*/ 409 w 439"/>
                <a:gd name="T15" fmla="*/ 432 h 447"/>
                <a:gd name="T16" fmla="*/ 439 w 439"/>
                <a:gd name="T17" fmla="*/ 75 h 447"/>
                <a:gd name="T18" fmla="*/ 439 w 439"/>
                <a:gd name="T19" fmla="*/ 38 h 447"/>
                <a:gd name="T20" fmla="*/ 439 w 439"/>
                <a:gd name="T21" fmla="*/ 45 h 4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39"/>
                <a:gd name="T34" fmla="*/ 0 h 447"/>
                <a:gd name="T35" fmla="*/ 439 w 439"/>
                <a:gd name="T36" fmla="*/ 447 h 44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39" h="447">
                  <a:moveTo>
                    <a:pt x="439" y="38"/>
                  </a:moveTo>
                  <a:lnTo>
                    <a:pt x="61" y="0"/>
                  </a:lnTo>
                  <a:lnTo>
                    <a:pt x="0" y="439"/>
                  </a:lnTo>
                  <a:lnTo>
                    <a:pt x="61" y="447"/>
                  </a:lnTo>
                  <a:lnTo>
                    <a:pt x="61" y="417"/>
                  </a:lnTo>
                  <a:lnTo>
                    <a:pt x="174" y="424"/>
                  </a:lnTo>
                  <a:lnTo>
                    <a:pt x="174" y="409"/>
                  </a:lnTo>
                  <a:lnTo>
                    <a:pt x="409" y="432"/>
                  </a:lnTo>
                  <a:lnTo>
                    <a:pt x="439" y="75"/>
                  </a:lnTo>
                  <a:lnTo>
                    <a:pt x="439" y="38"/>
                  </a:lnTo>
                  <a:lnTo>
                    <a:pt x="439" y="45"/>
                  </a:lnTo>
                </a:path>
              </a:pathLst>
            </a:custGeom>
            <a:noFill/>
            <a:ln w="8">
              <a:solidFill>
                <a:srgbClr val="000000"/>
              </a:solidFill>
              <a:prstDash val="solid"/>
              <a:round/>
              <a:headEnd/>
              <a:tailEnd/>
            </a:ln>
          </p:spPr>
          <p:txBody>
            <a:bodyPr/>
            <a:lstStyle/>
            <a:p>
              <a:endParaRPr lang="en-US"/>
            </a:p>
          </p:txBody>
        </p:sp>
        <p:sp>
          <p:nvSpPr>
            <p:cNvPr id="211" name="Freeform 222"/>
            <p:cNvSpPr>
              <a:spLocks/>
            </p:cNvSpPr>
            <p:nvPr/>
          </p:nvSpPr>
          <p:spPr bwMode="auto">
            <a:xfrm>
              <a:off x="3853" y="1493"/>
              <a:ext cx="378" cy="341"/>
            </a:xfrm>
            <a:custGeom>
              <a:avLst/>
              <a:gdLst>
                <a:gd name="T0" fmla="*/ 363 w 378"/>
                <a:gd name="T1" fmla="*/ 174 h 341"/>
                <a:gd name="T2" fmla="*/ 363 w 378"/>
                <a:gd name="T3" fmla="*/ 227 h 341"/>
                <a:gd name="T4" fmla="*/ 378 w 378"/>
                <a:gd name="T5" fmla="*/ 296 h 341"/>
                <a:gd name="T6" fmla="*/ 363 w 378"/>
                <a:gd name="T7" fmla="*/ 303 h 341"/>
                <a:gd name="T8" fmla="*/ 370 w 378"/>
                <a:gd name="T9" fmla="*/ 311 h 341"/>
                <a:gd name="T10" fmla="*/ 355 w 378"/>
                <a:gd name="T11" fmla="*/ 341 h 341"/>
                <a:gd name="T12" fmla="*/ 355 w 378"/>
                <a:gd name="T13" fmla="*/ 318 h 341"/>
                <a:gd name="T14" fmla="*/ 302 w 378"/>
                <a:gd name="T15" fmla="*/ 296 h 341"/>
                <a:gd name="T16" fmla="*/ 287 w 378"/>
                <a:gd name="T17" fmla="*/ 296 h 341"/>
                <a:gd name="T18" fmla="*/ 280 w 378"/>
                <a:gd name="T19" fmla="*/ 265 h 341"/>
                <a:gd name="T20" fmla="*/ 257 w 378"/>
                <a:gd name="T21" fmla="*/ 258 h 341"/>
                <a:gd name="T22" fmla="*/ 7 w 378"/>
                <a:gd name="T23" fmla="*/ 303 h 341"/>
                <a:gd name="T24" fmla="*/ 0 w 378"/>
                <a:gd name="T25" fmla="*/ 288 h 341"/>
                <a:gd name="T26" fmla="*/ 45 w 378"/>
                <a:gd name="T27" fmla="*/ 235 h 341"/>
                <a:gd name="T28" fmla="*/ 30 w 378"/>
                <a:gd name="T29" fmla="*/ 205 h 341"/>
                <a:gd name="T30" fmla="*/ 60 w 378"/>
                <a:gd name="T31" fmla="*/ 189 h 341"/>
                <a:gd name="T32" fmla="*/ 143 w 378"/>
                <a:gd name="T33" fmla="*/ 182 h 341"/>
                <a:gd name="T34" fmla="*/ 181 w 378"/>
                <a:gd name="T35" fmla="*/ 152 h 341"/>
                <a:gd name="T36" fmla="*/ 174 w 378"/>
                <a:gd name="T37" fmla="*/ 129 h 341"/>
                <a:gd name="T38" fmla="*/ 181 w 378"/>
                <a:gd name="T39" fmla="*/ 114 h 341"/>
                <a:gd name="T40" fmla="*/ 174 w 378"/>
                <a:gd name="T41" fmla="*/ 106 h 341"/>
                <a:gd name="T42" fmla="*/ 174 w 378"/>
                <a:gd name="T43" fmla="*/ 121 h 341"/>
                <a:gd name="T44" fmla="*/ 166 w 378"/>
                <a:gd name="T45" fmla="*/ 106 h 341"/>
                <a:gd name="T46" fmla="*/ 227 w 378"/>
                <a:gd name="T47" fmla="*/ 23 h 341"/>
                <a:gd name="T48" fmla="*/ 317 w 378"/>
                <a:gd name="T49" fmla="*/ 0 h 341"/>
                <a:gd name="T50" fmla="*/ 340 w 378"/>
                <a:gd name="T51" fmla="*/ 99 h 341"/>
                <a:gd name="T52" fmla="*/ 363 w 378"/>
                <a:gd name="T53" fmla="*/ 174 h 34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78"/>
                <a:gd name="T82" fmla="*/ 0 h 341"/>
                <a:gd name="T83" fmla="*/ 378 w 378"/>
                <a:gd name="T84" fmla="*/ 341 h 34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78" h="341">
                  <a:moveTo>
                    <a:pt x="363" y="174"/>
                  </a:moveTo>
                  <a:lnTo>
                    <a:pt x="363" y="227"/>
                  </a:lnTo>
                  <a:lnTo>
                    <a:pt x="378" y="296"/>
                  </a:lnTo>
                  <a:lnTo>
                    <a:pt x="363" y="303"/>
                  </a:lnTo>
                  <a:lnTo>
                    <a:pt x="370" y="311"/>
                  </a:lnTo>
                  <a:lnTo>
                    <a:pt x="355" y="341"/>
                  </a:lnTo>
                  <a:lnTo>
                    <a:pt x="355" y="318"/>
                  </a:lnTo>
                  <a:lnTo>
                    <a:pt x="302" y="296"/>
                  </a:lnTo>
                  <a:lnTo>
                    <a:pt x="287" y="296"/>
                  </a:lnTo>
                  <a:lnTo>
                    <a:pt x="280" y="265"/>
                  </a:lnTo>
                  <a:lnTo>
                    <a:pt x="257" y="258"/>
                  </a:lnTo>
                  <a:lnTo>
                    <a:pt x="7" y="303"/>
                  </a:lnTo>
                  <a:lnTo>
                    <a:pt x="0" y="288"/>
                  </a:lnTo>
                  <a:lnTo>
                    <a:pt x="45" y="235"/>
                  </a:lnTo>
                  <a:lnTo>
                    <a:pt x="30" y="205"/>
                  </a:lnTo>
                  <a:lnTo>
                    <a:pt x="60" y="189"/>
                  </a:lnTo>
                  <a:lnTo>
                    <a:pt x="143" y="182"/>
                  </a:lnTo>
                  <a:lnTo>
                    <a:pt x="181" y="152"/>
                  </a:lnTo>
                  <a:lnTo>
                    <a:pt x="174" y="129"/>
                  </a:lnTo>
                  <a:lnTo>
                    <a:pt x="181" y="114"/>
                  </a:lnTo>
                  <a:lnTo>
                    <a:pt x="174" y="106"/>
                  </a:lnTo>
                  <a:lnTo>
                    <a:pt x="174" y="121"/>
                  </a:lnTo>
                  <a:lnTo>
                    <a:pt x="166" y="106"/>
                  </a:lnTo>
                  <a:lnTo>
                    <a:pt x="227" y="23"/>
                  </a:lnTo>
                  <a:lnTo>
                    <a:pt x="317" y="0"/>
                  </a:lnTo>
                  <a:lnTo>
                    <a:pt x="340" y="99"/>
                  </a:lnTo>
                  <a:lnTo>
                    <a:pt x="363" y="174"/>
                  </a:lnTo>
                  <a:close/>
                </a:path>
              </a:pathLst>
            </a:custGeom>
            <a:solidFill>
              <a:srgbClr val="FF4500"/>
            </a:solidFill>
            <a:ln w="8">
              <a:solidFill>
                <a:srgbClr val="FF4500"/>
              </a:solidFill>
              <a:prstDash val="solid"/>
              <a:round/>
              <a:headEnd/>
              <a:tailEnd/>
            </a:ln>
          </p:spPr>
          <p:txBody>
            <a:bodyPr/>
            <a:lstStyle/>
            <a:p>
              <a:endParaRPr lang="en-US"/>
            </a:p>
          </p:txBody>
        </p:sp>
        <p:sp>
          <p:nvSpPr>
            <p:cNvPr id="212" name="Freeform 223"/>
            <p:cNvSpPr>
              <a:spLocks/>
            </p:cNvSpPr>
            <p:nvPr/>
          </p:nvSpPr>
          <p:spPr bwMode="auto">
            <a:xfrm>
              <a:off x="3853" y="1493"/>
              <a:ext cx="378" cy="341"/>
            </a:xfrm>
            <a:custGeom>
              <a:avLst/>
              <a:gdLst>
                <a:gd name="T0" fmla="*/ 363 w 378"/>
                <a:gd name="T1" fmla="*/ 174 h 341"/>
                <a:gd name="T2" fmla="*/ 363 w 378"/>
                <a:gd name="T3" fmla="*/ 227 h 341"/>
                <a:gd name="T4" fmla="*/ 378 w 378"/>
                <a:gd name="T5" fmla="*/ 296 h 341"/>
                <a:gd name="T6" fmla="*/ 363 w 378"/>
                <a:gd name="T7" fmla="*/ 303 h 341"/>
                <a:gd name="T8" fmla="*/ 370 w 378"/>
                <a:gd name="T9" fmla="*/ 311 h 341"/>
                <a:gd name="T10" fmla="*/ 355 w 378"/>
                <a:gd name="T11" fmla="*/ 341 h 341"/>
                <a:gd name="T12" fmla="*/ 355 w 378"/>
                <a:gd name="T13" fmla="*/ 318 h 341"/>
                <a:gd name="T14" fmla="*/ 302 w 378"/>
                <a:gd name="T15" fmla="*/ 296 h 341"/>
                <a:gd name="T16" fmla="*/ 287 w 378"/>
                <a:gd name="T17" fmla="*/ 296 h 341"/>
                <a:gd name="T18" fmla="*/ 280 w 378"/>
                <a:gd name="T19" fmla="*/ 265 h 341"/>
                <a:gd name="T20" fmla="*/ 257 w 378"/>
                <a:gd name="T21" fmla="*/ 258 h 341"/>
                <a:gd name="T22" fmla="*/ 7 w 378"/>
                <a:gd name="T23" fmla="*/ 303 h 341"/>
                <a:gd name="T24" fmla="*/ 0 w 378"/>
                <a:gd name="T25" fmla="*/ 288 h 341"/>
                <a:gd name="T26" fmla="*/ 45 w 378"/>
                <a:gd name="T27" fmla="*/ 235 h 341"/>
                <a:gd name="T28" fmla="*/ 30 w 378"/>
                <a:gd name="T29" fmla="*/ 205 h 341"/>
                <a:gd name="T30" fmla="*/ 60 w 378"/>
                <a:gd name="T31" fmla="*/ 189 h 341"/>
                <a:gd name="T32" fmla="*/ 143 w 378"/>
                <a:gd name="T33" fmla="*/ 182 h 341"/>
                <a:gd name="T34" fmla="*/ 181 w 378"/>
                <a:gd name="T35" fmla="*/ 152 h 341"/>
                <a:gd name="T36" fmla="*/ 174 w 378"/>
                <a:gd name="T37" fmla="*/ 129 h 341"/>
                <a:gd name="T38" fmla="*/ 181 w 378"/>
                <a:gd name="T39" fmla="*/ 114 h 341"/>
                <a:gd name="T40" fmla="*/ 174 w 378"/>
                <a:gd name="T41" fmla="*/ 106 h 341"/>
                <a:gd name="T42" fmla="*/ 174 w 378"/>
                <a:gd name="T43" fmla="*/ 121 h 341"/>
                <a:gd name="T44" fmla="*/ 166 w 378"/>
                <a:gd name="T45" fmla="*/ 106 h 341"/>
                <a:gd name="T46" fmla="*/ 227 w 378"/>
                <a:gd name="T47" fmla="*/ 23 h 341"/>
                <a:gd name="T48" fmla="*/ 317 w 378"/>
                <a:gd name="T49" fmla="*/ 0 h 341"/>
                <a:gd name="T50" fmla="*/ 340 w 378"/>
                <a:gd name="T51" fmla="*/ 99 h 341"/>
                <a:gd name="T52" fmla="*/ 363 w 378"/>
                <a:gd name="T53" fmla="*/ 174 h 341"/>
                <a:gd name="T54" fmla="*/ 363 w 378"/>
                <a:gd name="T55" fmla="*/ 182 h 3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78"/>
                <a:gd name="T85" fmla="*/ 0 h 341"/>
                <a:gd name="T86" fmla="*/ 378 w 378"/>
                <a:gd name="T87" fmla="*/ 341 h 34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78" h="341">
                  <a:moveTo>
                    <a:pt x="363" y="174"/>
                  </a:moveTo>
                  <a:lnTo>
                    <a:pt x="363" y="227"/>
                  </a:lnTo>
                  <a:lnTo>
                    <a:pt x="378" y="296"/>
                  </a:lnTo>
                  <a:lnTo>
                    <a:pt x="363" y="303"/>
                  </a:lnTo>
                  <a:lnTo>
                    <a:pt x="370" y="311"/>
                  </a:lnTo>
                  <a:lnTo>
                    <a:pt x="355" y="341"/>
                  </a:lnTo>
                  <a:lnTo>
                    <a:pt x="355" y="318"/>
                  </a:lnTo>
                  <a:lnTo>
                    <a:pt x="302" y="296"/>
                  </a:lnTo>
                  <a:lnTo>
                    <a:pt x="287" y="296"/>
                  </a:lnTo>
                  <a:lnTo>
                    <a:pt x="280" y="265"/>
                  </a:lnTo>
                  <a:lnTo>
                    <a:pt x="257" y="258"/>
                  </a:lnTo>
                  <a:lnTo>
                    <a:pt x="7" y="303"/>
                  </a:lnTo>
                  <a:lnTo>
                    <a:pt x="0" y="288"/>
                  </a:lnTo>
                  <a:lnTo>
                    <a:pt x="45" y="235"/>
                  </a:lnTo>
                  <a:lnTo>
                    <a:pt x="30" y="205"/>
                  </a:lnTo>
                  <a:lnTo>
                    <a:pt x="60" y="189"/>
                  </a:lnTo>
                  <a:lnTo>
                    <a:pt x="143" y="182"/>
                  </a:lnTo>
                  <a:lnTo>
                    <a:pt x="181" y="152"/>
                  </a:lnTo>
                  <a:lnTo>
                    <a:pt x="174" y="129"/>
                  </a:lnTo>
                  <a:lnTo>
                    <a:pt x="181" y="114"/>
                  </a:lnTo>
                  <a:lnTo>
                    <a:pt x="174" y="106"/>
                  </a:lnTo>
                  <a:lnTo>
                    <a:pt x="174" y="121"/>
                  </a:lnTo>
                  <a:lnTo>
                    <a:pt x="166" y="106"/>
                  </a:lnTo>
                  <a:lnTo>
                    <a:pt x="227" y="23"/>
                  </a:lnTo>
                  <a:lnTo>
                    <a:pt x="317" y="0"/>
                  </a:lnTo>
                  <a:lnTo>
                    <a:pt x="340" y="99"/>
                  </a:lnTo>
                  <a:lnTo>
                    <a:pt x="363" y="174"/>
                  </a:lnTo>
                  <a:lnTo>
                    <a:pt x="363" y="182"/>
                  </a:lnTo>
                </a:path>
              </a:pathLst>
            </a:custGeom>
            <a:noFill/>
            <a:ln w="8">
              <a:solidFill>
                <a:srgbClr val="000000"/>
              </a:solidFill>
              <a:prstDash val="solid"/>
              <a:round/>
              <a:headEnd/>
              <a:tailEnd/>
            </a:ln>
          </p:spPr>
          <p:txBody>
            <a:bodyPr/>
            <a:lstStyle/>
            <a:p>
              <a:endParaRPr lang="en-US"/>
            </a:p>
          </p:txBody>
        </p:sp>
        <p:sp>
          <p:nvSpPr>
            <p:cNvPr id="213" name="Freeform 224"/>
            <p:cNvSpPr>
              <a:spLocks/>
            </p:cNvSpPr>
            <p:nvPr/>
          </p:nvSpPr>
          <p:spPr bwMode="auto">
            <a:xfrm>
              <a:off x="3663" y="2183"/>
              <a:ext cx="530" cy="242"/>
            </a:xfrm>
            <a:custGeom>
              <a:avLst/>
              <a:gdLst>
                <a:gd name="T0" fmla="*/ 507 w 530"/>
                <a:gd name="T1" fmla="*/ 68 h 242"/>
                <a:gd name="T2" fmla="*/ 462 w 530"/>
                <a:gd name="T3" fmla="*/ 60 h 242"/>
                <a:gd name="T4" fmla="*/ 470 w 530"/>
                <a:gd name="T5" fmla="*/ 45 h 242"/>
                <a:gd name="T6" fmla="*/ 477 w 530"/>
                <a:gd name="T7" fmla="*/ 30 h 242"/>
                <a:gd name="T8" fmla="*/ 492 w 530"/>
                <a:gd name="T9" fmla="*/ 23 h 242"/>
                <a:gd name="T10" fmla="*/ 500 w 530"/>
                <a:gd name="T11" fmla="*/ 15 h 242"/>
                <a:gd name="T12" fmla="*/ 500 w 530"/>
                <a:gd name="T13" fmla="*/ 0 h 242"/>
                <a:gd name="T14" fmla="*/ 144 w 530"/>
                <a:gd name="T15" fmla="*/ 60 h 242"/>
                <a:gd name="T16" fmla="*/ 129 w 530"/>
                <a:gd name="T17" fmla="*/ 98 h 242"/>
                <a:gd name="T18" fmla="*/ 91 w 530"/>
                <a:gd name="T19" fmla="*/ 106 h 242"/>
                <a:gd name="T20" fmla="*/ 23 w 530"/>
                <a:gd name="T21" fmla="*/ 159 h 242"/>
                <a:gd name="T22" fmla="*/ 0 w 530"/>
                <a:gd name="T23" fmla="*/ 189 h 242"/>
                <a:gd name="T24" fmla="*/ 76 w 530"/>
                <a:gd name="T25" fmla="*/ 197 h 242"/>
                <a:gd name="T26" fmla="*/ 205 w 530"/>
                <a:gd name="T27" fmla="*/ 167 h 242"/>
                <a:gd name="T28" fmla="*/ 295 w 530"/>
                <a:gd name="T29" fmla="*/ 174 h 242"/>
                <a:gd name="T30" fmla="*/ 417 w 530"/>
                <a:gd name="T31" fmla="*/ 227 h 242"/>
                <a:gd name="T32" fmla="*/ 417 w 530"/>
                <a:gd name="T33" fmla="*/ 227 h 242"/>
                <a:gd name="T34" fmla="*/ 447 w 530"/>
                <a:gd name="T35" fmla="*/ 174 h 242"/>
                <a:gd name="T36" fmla="*/ 447 w 530"/>
                <a:gd name="T37" fmla="*/ 167 h 242"/>
                <a:gd name="T38" fmla="*/ 485 w 530"/>
                <a:gd name="T39" fmla="*/ 151 h 242"/>
                <a:gd name="T40" fmla="*/ 492 w 530"/>
                <a:gd name="T41" fmla="*/ 151 h 242"/>
                <a:gd name="T42" fmla="*/ 500 w 530"/>
                <a:gd name="T43" fmla="*/ 144 h 242"/>
                <a:gd name="T44" fmla="*/ 507 w 530"/>
                <a:gd name="T45" fmla="*/ 121 h 242"/>
                <a:gd name="T46" fmla="*/ 492 w 530"/>
                <a:gd name="T47" fmla="*/ 121 h 242"/>
                <a:gd name="T48" fmla="*/ 485 w 530"/>
                <a:gd name="T49" fmla="*/ 129 h 242"/>
                <a:gd name="T50" fmla="*/ 454 w 530"/>
                <a:gd name="T51" fmla="*/ 121 h 242"/>
                <a:gd name="T52" fmla="*/ 492 w 530"/>
                <a:gd name="T53" fmla="*/ 106 h 242"/>
                <a:gd name="T54" fmla="*/ 477 w 530"/>
                <a:gd name="T55" fmla="*/ 98 h 242"/>
                <a:gd name="T56" fmla="*/ 447 w 530"/>
                <a:gd name="T57" fmla="*/ 91 h 242"/>
                <a:gd name="T58" fmla="*/ 470 w 530"/>
                <a:gd name="T59" fmla="*/ 91 h 242"/>
                <a:gd name="T60" fmla="*/ 485 w 530"/>
                <a:gd name="T61" fmla="*/ 91 h 242"/>
                <a:gd name="T62" fmla="*/ 530 w 530"/>
                <a:gd name="T63" fmla="*/ 68 h 24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30"/>
                <a:gd name="T97" fmla="*/ 0 h 242"/>
                <a:gd name="T98" fmla="*/ 530 w 530"/>
                <a:gd name="T99" fmla="*/ 242 h 24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30" h="242">
                  <a:moveTo>
                    <a:pt x="515" y="38"/>
                  </a:moveTo>
                  <a:lnTo>
                    <a:pt x="507" y="68"/>
                  </a:lnTo>
                  <a:lnTo>
                    <a:pt x="507" y="38"/>
                  </a:lnTo>
                  <a:lnTo>
                    <a:pt x="462" y="60"/>
                  </a:lnTo>
                  <a:lnTo>
                    <a:pt x="462" y="23"/>
                  </a:lnTo>
                  <a:lnTo>
                    <a:pt x="470" y="45"/>
                  </a:lnTo>
                  <a:lnTo>
                    <a:pt x="485" y="38"/>
                  </a:lnTo>
                  <a:lnTo>
                    <a:pt x="477" y="30"/>
                  </a:lnTo>
                  <a:lnTo>
                    <a:pt x="500" y="30"/>
                  </a:lnTo>
                  <a:lnTo>
                    <a:pt x="492" y="23"/>
                  </a:lnTo>
                  <a:lnTo>
                    <a:pt x="507" y="30"/>
                  </a:lnTo>
                  <a:lnTo>
                    <a:pt x="500" y="15"/>
                  </a:lnTo>
                  <a:lnTo>
                    <a:pt x="523" y="30"/>
                  </a:lnTo>
                  <a:lnTo>
                    <a:pt x="500" y="0"/>
                  </a:lnTo>
                  <a:lnTo>
                    <a:pt x="492" y="0"/>
                  </a:lnTo>
                  <a:lnTo>
                    <a:pt x="144" y="60"/>
                  </a:lnTo>
                  <a:lnTo>
                    <a:pt x="152" y="76"/>
                  </a:lnTo>
                  <a:lnTo>
                    <a:pt x="129" y="98"/>
                  </a:lnTo>
                  <a:lnTo>
                    <a:pt x="99" y="113"/>
                  </a:lnTo>
                  <a:lnTo>
                    <a:pt x="91" y="106"/>
                  </a:lnTo>
                  <a:lnTo>
                    <a:pt x="76" y="136"/>
                  </a:lnTo>
                  <a:lnTo>
                    <a:pt x="23" y="159"/>
                  </a:lnTo>
                  <a:lnTo>
                    <a:pt x="15" y="182"/>
                  </a:lnTo>
                  <a:lnTo>
                    <a:pt x="0" y="189"/>
                  </a:lnTo>
                  <a:lnTo>
                    <a:pt x="0" y="204"/>
                  </a:lnTo>
                  <a:lnTo>
                    <a:pt x="76" y="197"/>
                  </a:lnTo>
                  <a:lnTo>
                    <a:pt x="121" y="174"/>
                  </a:lnTo>
                  <a:lnTo>
                    <a:pt x="205" y="167"/>
                  </a:lnTo>
                  <a:lnTo>
                    <a:pt x="227" y="189"/>
                  </a:lnTo>
                  <a:lnTo>
                    <a:pt x="295" y="174"/>
                  </a:lnTo>
                  <a:lnTo>
                    <a:pt x="379" y="242"/>
                  </a:lnTo>
                  <a:lnTo>
                    <a:pt x="417" y="227"/>
                  </a:lnTo>
                  <a:lnTo>
                    <a:pt x="417" y="204"/>
                  </a:lnTo>
                  <a:lnTo>
                    <a:pt x="417" y="227"/>
                  </a:lnTo>
                  <a:lnTo>
                    <a:pt x="424" y="189"/>
                  </a:lnTo>
                  <a:lnTo>
                    <a:pt x="447" y="174"/>
                  </a:lnTo>
                  <a:lnTo>
                    <a:pt x="439" y="159"/>
                  </a:lnTo>
                  <a:lnTo>
                    <a:pt x="447" y="167"/>
                  </a:lnTo>
                  <a:lnTo>
                    <a:pt x="454" y="151"/>
                  </a:lnTo>
                  <a:lnTo>
                    <a:pt x="485" y="151"/>
                  </a:lnTo>
                  <a:lnTo>
                    <a:pt x="485" y="144"/>
                  </a:lnTo>
                  <a:lnTo>
                    <a:pt x="492" y="151"/>
                  </a:lnTo>
                  <a:lnTo>
                    <a:pt x="485" y="144"/>
                  </a:lnTo>
                  <a:lnTo>
                    <a:pt x="500" y="144"/>
                  </a:lnTo>
                  <a:lnTo>
                    <a:pt x="507" y="129"/>
                  </a:lnTo>
                  <a:lnTo>
                    <a:pt x="507" y="121"/>
                  </a:lnTo>
                  <a:lnTo>
                    <a:pt x="500" y="129"/>
                  </a:lnTo>
                  <a:lnTo>
                    <a:pt x="492" y="121"/>
                  </a:lnTo>
                  <a:lnTo>
                    <a:pt x="492" y="136"/>
                  </a:lnTo>
                  <a:lnTo>
                    <a:pt x="485" y="129"/>
                  </a:lnTo>
                  <a:lnTo>
                    <a:pt x="470" y="136"/>
                  </a:lnTo>
                  <a:lnTo>
                    <a:pt x="454" y="121"/>
                  </a:lnTo>
                  <a:lnTo>
                    <a:pt x="477" y="129"/>
                  </a:lnTo>
                  <a:lnTo>
                    <a:pt x="492" y="106"/>
                  </a:lnTo>
                  <a:lnTo>
                    <a:pt x="470" y="106"/>
                  </a:lnTo>
                  <a:lnTo>
                    <a:pt x="477" y="98"/>
                  </a:lnTo>
                  <a:lnTo>
                    <a:pt x="454" y="98"/>
                  </a:lnTo>
                  <a:lnTo>
                    <a:pt x="447" y="91"/>
                  </a:lnTo>
                  <a:lnTo>
                    <a:pt x="485" y="98"/>
                  </a:lnTo>
                  <a:lnTo>
                    <a:pt x="470" y="91"/>
                  </a:lnTo>
                  <a:lnTo>
                    <a:pt x="485" y="83"/>
                  </a:lnTo>
                  <a:lnTo>
                    <a:pt x="485" y="91"/>
                  </a:lnTo>
                  <a:lnTo>
                    <a:pt x="507" y="98"/>
                  </a:lnTo>
                  <a:lnTo>
                    <a:pt x="530" y="68"/>
                  </a:lnTo>
                  <a:lnTo>
                    <a:pt x="515" y="38"/>
                  </a:lnTo>
                  <a:close/>
                </a:path>
              </a:pathLst>
            </a:custGeom>
            <a:solidFill>
              <a:srgbClr val="B22222"/>
            </a:solidFill>
            <a:ln w="8">
              <a:solidFill>
                <a:srgbClr val="B22222"/>
              </a:solidFill>
              <a:prstDash val="solid"/>
              <a:round/>
              <a:headEnd/>
              <a:tailEnd/>
            </a:ln>
          </p:spPr>
          <p:txBody>
            <a:bodyPr/>
            <a:lstStyle/>
            <a:p>
              <a:endParaRPr lang="en-US"/>
            </a:p>
          </p:txBody>
        </p:sp>
        <p:sp>
          <p:nvSpPr>
            <p:cNvPr id="214" name="Freeform 225"/>
            <p:cNvSpPr>
              <a:spLocks/>
            </p:cNvSpPr>
            <p:nvPr/>
          </p:nvSpPr>
          <p:spPr bwMode="auto">
            <a:xfrm>
              <a:off x="3663" y="2183"/>
              <a:ext cx="530" cy="242"/>
            </a:xfrm>
            <a:custGeom>
              <a:avLst/>
              <a:gdLst>
                <a:gd name="T0" fmla="*/ 507 w 530"/>
                <a:gd name="T1" fmla="*/ 68 h 242"/>
                <a:gd name="T2" fmla="*/ 462 w 530"/>
                <a:gd name="T3" fmla="*/ 60 h 242"/>
                <a:gd name="T4" fmla="*/ 470 w 530"/>
                <a:gd name="T5" fmla="*/ 45 h 242"/>
                <a:gd name="T6" fmla="*/ 477 w 530"/>
                <a:gd name="T7" fmla="*/ 30 h 242"/>
                <a:gd name="T8" fmla="*/ 492 w 530"/>
                <a:gd name="T9" fmla="*/ 23 h 242"/>
                <a:gd name="T10" fmla="*/ 500 w 530"/>
                <a:gd name="T11" fmla="*/ 15 h 242"/>
                <a:gd name="T12" fmla="*/ 500 w 530"/>
                <a:gd name="T13" fmla="*/ 0 h 242"/>
                <a:gd name="T14" fmla="*/ 144 w 530"/>
                <a:gd name="T15" fmla="*/ 60 h 242"/>
                <a:gd name="T16" fmla="*/ 129 w 530"/>
                <a:gd name="T17" fmla="*/ 98 h 242"/>
                <a:gd name="T18" fmla="*/ 91 w 530"/>
                <a:gd name="T19" fmla="*/ 106 h 242"/>
                <a:gd name="T20" fmla="*/ 23 w 530"/>
                <a:gd name="T21" fmla="*/ 159 h 242"/>
                <a:gd name="T22" fmla="*/ 0 w 530"/>
                <a:gd name="T23" fmla="*/ 189 h 242"/>
                <a:gd name="T24" fmla="*/ 76 w 530"/>
                <a:gd name="T25" fmla="*/ 197 h 242"/>
                <a:gd name="T26" fmla="*/ 205 w 530"/>
                <a:gd name="T27" fmla="*/ 167 h 242"/>
                <a:gd name="T28" fmla="*/ 295 w 530"/>
                <a:gd name="T29" fmla="*/ 174 h 242"/>
                <a:gd name="T30" fmla="*/ 417 w 530"/>
                <a:gd name="T31" fmla="*/ 227 h 242"/>
                <a:gd name="T32" fmla="*/ 417 w 530"/>
                <a:gd name="T33" fmla="*/ 227 h 242"/>
                <a:gd name="T34" fmla="*/ 447 w 530"/>
                <a:gd name="T35" fmla="*/ 174 h 242"/>
                <a:gd name="T36" fmla="*/ 447 w 530"/>
                <a:gd name="T37" fmla="*/ 167 h 242"/>
                <a:gd name="T38" fmla="*/ 485 w 530"/>
                <a:gd name="T39" fmla="*/ 151 h 242"/>
                <a:gd name="T40" fmla="*/ 492 w 530"/>
                <a:gd name="T41" fmla="*/ 151 h 242"/>
                <a:gd name="T42" fmla="*/ 500 w 530"/>
                <a:gd name="T43" fmla="*/ 144 h 242"/>
                <a:gd name="T44" fmla="*/ 507 w 530"/>
                <a:gd name="T45" fmla="*/ 121 h 242"/>
                <a:gd name="T46" fmla="*/ 492 w 530"/>
                <a:gd name="T47" fmla="*/ 121 h 242"/>
                <a:gd name="T48" fmla="*/ 485 w 530"/>
                <a:gd name="T49" fmla="*/ 129 h 242"/>
                <a:gd name="T50" fmla="*/ 454 w 530"/>
                <a:gd name="T51" fmla="*/ 121 h 242"/>
                <a:gd name="T52" fmla="*/ 492 w 530"/>
                <a:gd name="T53" fmla="*/ 106 h 242"/>
                <a:gd name="T54" fmla="*/ 477 w 530"/>
                <a:gd name="T55" fmla="*/ 98 h 242"/>
                <a:gd name="T56" fmla="*/ 447 w 530"/>
                <a:gd name="T57" fmla="*/ 91 h 242"/>
                <a:gd name="T58" fmla="*/ 470 w 530"/>
                <a:gd name="T59" fmla="*/ 91 h 242"/>
                <a:gd name="T60" fmla="*/ 485 w 530"/>
                <a:gd name="T61" fmla="*/ 91 h 242"/>
                <a:gd name="T62" fmla="*/ 530 w 530"/>
                <a:gd name="T63" fmla="*/ 68 h 242"/>
                <a:gd name="T64" fmla="*/ 515 w 530"/>
                <a:gd name="T65" fmla="*/ 45 h 2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0"/>
                <a:gd name="T100" fmla="*/ 0 h 242"/>
                <a:gd name="T101" fmla="*/ 530 w 530"/>
                <a:gd name="T102" fmla="*/ 242 h 2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0" h="242">
                  <a:moveTo>
                    <a:pt x="515" y="38"/>
                  </a:moveTo>
                  <a:lnTo>
                    <a:pt x="507" y="68"/>
                  </a:lnTo>
                  <a:lnTo>
                    <a:pt x="507" y="38"/>
                  </a:lnTo>
                  <a:lnTo>
                    <a:pt x="462" y="60"/>
                  </a:lnTo>
                  <a:lnTo>
                    <a:pt x="462" y="23"/>
                  </a:lnTo>
                  <a:lnTo>
                    <a:pt x="470" y="45"/>
                  </a:lnTo>
                  <a:lnTo>
                    <a:pt x="485" y="38"/>
                  </a:lnTo>
                  <a:lnTo>
                    <a:pt x="477" y="30"/>
                  </a:lnTo>
                  <a:lnTo>
                    <a:pt x="500" y="30"/>
                  </a:lnTo>
                  <a:lnTo>
                    <a:pt x="492" y="23"/>
                  </a:lnTo>
                  <a:lnTo>
                    <a:pt x="507" y="30"/>
                  </a:lnTo>
                  <a:lnTo>
                    <a:pt x="500" y="15"/>
                  </a:lnTo>
                  <a:lnTo>
                    <a:pt x="523" y="30"/>
                  </a:lnTo>
                  <a:lnTo>
                    <a:pt x="500" y="0"/>
                  </a:lnTo>
                  <a:lnTo>
                    <a:pt x="492" y="0"/>
                  </a:lnTo>
                  <a:lnTo>
                    <a:pt x="144" y="60"/>
                  </a:lnTo>
                  <a:lnTo>
                    <a:pt x="152" y="76"/>
                  </a:lnTo>
                  <a:lnTo>
                    <a:pt x="129" y="98"/>
                  </a:lnTo>
                  <a:lnTo>
                    <a:pt x="99" y="113"/>
                  </a:lnTo>
                  <a:lnTo>
                    <a:pt x="91" y="106"/>
                  </a:lnTo>
                  <a:lnTo>
                    <a:pt x="76" y="136"/>
                  </a:lnTo>
                  <a:lnTo>
                    <a:pt x="23" y="159"/>
                  </a:lnTo>
                  <a:lnTo>
                    <a:pt x="15" y="182"/>
                  </a:lnTo>
                  <a:lnTo>
                    <a:pt x="0" y="189"/>
                  </a:lnTo>
                  <a:lnTo>
                    <a:pt x="0" y="204"/>
                  </a:lnTo>
                  <a:lnTo>
                    <a:pt x="76" y="197"/>
                  </a:lnTo>
                  <a:lnTo>
                    <a:pt x="121" y="174"/>
                  </a:lnTo>
                  <a:lnTo>
                    <a:pt x="205" y="167"/>
                  </a:lnTo>
                  <a:lnTo>
                    <a:pt x="227" y="189"/>
                  </a:lnTo>
                  <a:lnTo>
                    <a:pt x="295" y="174"/>
                  </a:lnTo>
                  <a:lnTo>
                    <a:pt x="379" y="242"/>
                  </a:lnTo>
                  <a:lnTo>
                    <a:pt x="417" y="227"/>
                  </a:lnTo>
                  <a:lnTo>
                    <a:pt x="417" y="204"/>
                  </a:lnTo>
                  <a:lnTo>
                    <a:pt x="417" y="227"/>
                  </a:lnTo>
                  <a:lnTo>
                    <a:pt x="424" y="189"/>
                  </a:lnTo>
                  <a:lnTo>
                    <a:pt x="447" y="174"/>
                  </a:lnTo>
                  <a:lnTo>
                    <a:pt x="439" y="159"/>
                  </a:lnTo>
                  <a:lnTo>
                    <a:pt x="447" y="167"/>
                  </a:lnTo>
                  <a:lnTo>
                    <a:pt x="454" y="151"/>
                  </a:lnTo>
                  <a:lnTo>
                    <a:pt x="485" y="151"/>
                  </a:lnTo>
                  <a:lnTo>
                    <a:pt x="485" y="144"/>
                  </a:lnTo>
                  <a:lnTo>
                    <a:pt x="492" y="151"/>
                  </a:lnTo>
                  <a:lnTo>
                    <a:pt x="485" y="144"/>
                  </a:lnTo>
                  <a:lnTo>
                    <a:pt x="500" y="144"/>
                  </a:lnTo>
                  <a:lnTo>
                    <a:pt x="507" y="129"/>
                  </a:lnTo>
                  <a:lnTo>
                    <a:pt x="507" y="121"/>
                  </a:lnTo>
                  <a:lnTo>
                    <a:pt x="500" y="129"/>
                  </a:lnTo>
                  <a:lnTo>
                    <a:pt x="492" y="121"/>
                  </a:lnTo>
                  <a:lnTo>
                    <a:pt x="492" y="136"/>
                  </a:lnTo>
                  <a:lnTo>
                    <a:pt x="485" y="129"/>
                  </a:lnTo>
                  <a:lnTo>
                    <a:pt x="470" y="136"/>
                  </a:lnTo>
                  <a:lnTo>
                    <a:pt x="454" y="121"/>
                  </a:lnTo>
                  <a:lnTo>
                    <a:pt x="477" y="129"/>
                  </a:lnTo>
                  <a:lnTo>
                    <a:pt x="492" y="106"/>
                  </a:lnTo>
                  <a:lnTo>
                    <a:pt x="470" y="106"/>
                  </a:lnTo>
                  <a:lnTo>
                    <a:pt x="477" y="98"/>
                  </a:lnTo>
                  <a:lnTo>
                    <a:pt x="454" y="98"/>
                  </a:lnTo>
                  <a:lnTo>
                    <a:pt x="447" y="91"/>
                  </a:lnTo>
                  <a:lnTo>
                    <a:pt x="485" y="98"/>
                  </a:lnTo>
                  <a:lnTo>
                    <a:pt x="470" y="91"/>
                  </a:lnTo>
                  <a:lnTo>
                    <a:pt x="485" y="83"/>
                  </a:lnTo>
                  <a:lnTo>
                    <a:pt x="485" y="91"/>
                  </a:lnTo>
                  <a:lnTo>
                    <a:pt x="507" y="98"/>
                  </a:lnTo>
                  <a:lnTo>
                    <a:pt x="530" y="68"/>
                  </a:lnTo>
                  <a:lnTo>
                    <a:pt x="515" y="38"/>
                  </a:lnTo>
                  <a:lnTo>
                    <a:pt x="515" y="45"/>
                  </a:lnTo>
                </a:path>
              </a:pathLst>
            </a:custGeom>
            <a:noFill/>
            <a:ln w="8">
              <a:solidFill>
                <a:srgbClr val="000000"/>
              </a:solidFill>
              <a:prstDash val="solid"/>
              <a:round/>
              <a:headEnd/>
              <a:tailEnd/>
            </a:ln>
          </p:spPr>
          <p:txBody>
            <a:bodyPr/>
            <a:lstStyle/>
            <a:p>
              <a:endParaRPr lang="en-US"/>
            </a:p>
          </p:txBody>
        </p:sp>
        <p:sp>
          <p:nvSpPr>
            <p:cNvPr id="215" name="Line 226"/>
            <p:cNvSpPr>
              <a:spLocks noChangeShapeType="1"/>
            </p:cNvSpPr>
            <p:nvPr/>
          </p:nvSpPr>
          <p:spPr bwMode="auto">
            <a:xfrm>
              <a:off x="4170" y="2183"/>
              <a:ext cx="8" cy="23"/>
            </a:xfrm>
            <a:prstGeom prst="line">
              <a:avLst/>
            </a:prstGeom>
            <a:noFill/>
            <a:ln w="8">
              <a:solidFill>
                <a:srgbClr val="000000"/>
              </a:solidFill>
              <a:round/>
              <a:headEnd/>
              <a:tailEnd/>
            </a:ln>
          </p:spPr>
          <p:txBody>
            <a:bodyPr/>
            <a:lstStyle/>
            <a:p>
              <a:endParaRPr lang="en-US"/>
            </a:p>
          </p:txBody>
        </p:sp>
        <p:sp>
          <p:nvSpPr>
            <p:cNvPr id="216" name="Freeform 227"/>
            <p:cNvSpPr>
              <a:spLocks/>
            </p:cNvSpPr>
            <p:nvPr/>
          </p:nvSpPr>
          <p:spPr bwMode="auto">
            <a:xfrm>
              <a:off x="2468" y="1311"/>
              <a:ext cx="416" cy="258"/>
            </a:xfrm>
            <a:custGeom>
              <a:avLst/>
              <a:gdLst>
                <a:gd name="T0" fmla="*/ 416 w 416"/>
                <a:gd name="T1" fmla="*/ 258 h 258"/>
                <a:gd name="T2" fmla="*/ 0 w 416"/>
                <a:gd name="T3" fmla="*/ 235 h 258"/>
                <a:gd name="T4" fmla="*/ 22 w 416"/>
                <a:gd name="T5" fmla="*/ 0 h 258"/>
                <a:gd name="T6" fmla="*/ 386 w 416"/>
                <a:gd name="T7" fmla="*/ 15 h 258"/>
                <a:gd name="T8" fmla="*/ 416 w 416"/>
                <a:gd name="T9" fmla="*/ 258 h 258"/>
                <a:gd name="T10" fmla="*/ 0 60000 65536"/>
                <a:gd name="T11" fmla="*/ 0 60000 65536"/>
                <a:gd name="T12" fmla="*/ 0 60000 65536"/>
                <a:gd name="T13" fmla="*/ 0 60000 65536"/>
                <a:gd name="T14" fmla="*/ 0 60000 65536"/>
                <a:gd name="T15" fmla="*/ 0 w 416"/>
                <a:gd name="T16" fmla="*/ 0 h 258"/>
                <a:gd name="T17" fmla="*/ 416 w 416"/>
                <a:gd name="T18" fmla="*/ 258 h 258"/>
              </a:gdLst>
              <a:ahLst/>
              <a:cxnLst>
                <a:cxn ang="T10">
                  <a:pos x="T0" y="T1"/>
                </a:cxn>
                <a:cxn ang="T11">
                  <a:pos x="T2" y="T3"/>
                </a:cxn>
                <a:cxn ang="T12">
                  <a:pos x="T4" y="T5"/>
                </a:cxn>
                <a:cxn ang="T13">
                  <a:pos x="T6" y="T7"/>
                </a:cxn>
                <a:cxn ang="T14">
                  <a:pos x="T8" y="T9"/>
                </a:cxn>
              </a:cxnLst>
              <a:rect l="T15" t="T16" r="T17" b="T18"/>
              <a:pathLst>
                <a:path w="416" h="258">
                  <a:moveTo>
                    <a:pt x="416" y="258"/>
                  </a:moveTo>
                  <a:lnTo>
                    <a:pt x="0" y="235"/>
                  </a:lnTo>
                  <a:lnTo>
                    <a:pt x="22" y="0"/>
                  </a:lnTo>
                  <a:lnTo>
                    <a:pt x="386" y="15"/>
                  </a:lnTo>
                  <a:lnTo>
                    <a:pt x="416" y="258"/>
                  </a:lnTo>
                  <a:close/>
                </a:path>
              </a:pathLst>
            </a:custGeom>
            <a:solidFill>
              <a:srgbClr val="FF8C00"/>
            </a:solidFill>
            <a:ln w="8">
              <a:solidFill>
                <a:srgbClr val="FF8C00"/>
              </a:solidFill>
              <a:prstDash val="solid"/>
              <a:round/>
              <a:headEnd/>
              <a:tailEnd/>
            </a:ln>
          </p:spPr>
          <p:txBody>
            <a:bodyPr/>
            <a:lstStyle/>
            <a:p>
              <a:endParaRPr lang="en-US"/>
            </a:p>
          </p:txBody>
        </p:sp>
        <p:sp>
          <p:nvSpPr>
            <p:cNvPr id="217" name="Freeform 228"/>
            <p:cNvSpPr>
              <a:spLocks/>
            </p:cNvSpPr>
            <p:nvPr/>
          </p:nvSpPr>
          <p:spPr bwMode="auto">
            <a:xfrm>
              <a:off x="2468" y="1311"/>
              <a:ext cx="416" cy="265"/>
            </a:xfrm>
            <a:custGeom>
              <a:avLst/>
              <a:gdLst>
                <a:gd name="T0" fmla="*/ 416 w 416"/>
                <a:gd name="T1" fmla="*/ 258 h 265"/>
                <a:gd name="T2" fmla="*/ 0 w 416"/>
                <a:gd name="T3" fmla="*/ 235 h 265"/>
                <a:gd name="T4" fmla="*/ 22 w 416"/>
                <a:gd name="T5" fmla="*/ 0 h 265"/>
                <a:gd name="T6" fmla="*/ 386 w 416"/>
                <a:gd name="T7" fmla="*/ 15 h 265"/>
                <a:gd name="T8" fmla="*/ 416 w 416"/>
                <a:gd name="T9" fmla="*/ 258 h 265"/>
                <a:gd name="T10" fmla="*/ 416 w 416"/>
                <a:gd name="T11" fmla="*/ 265 h 265"/>
                <a:gd name="T12" fmla="*/ 0 60000 65536"/>
                <a:gd name="T13" fmla="*/ 0 60000 65536"/>
                <a:gd name="T14" fmla="*/ 0 60000 65536"/>
                <a:gd name="T15" fmla="*/ 0 60000 65536"/>
                <a:gd name="T16" fmla="*/ 0 60000 65536"/>
                <a:gd name="T17" fmla="*/ 0 60000 65536"/>
                <a:gd name="T18" fmla="*/ 0 w 416"/>
                <a:gd name="T19" fmla="*/ 0 h 265"/>
                <a:gd name="T20" fmla="*/ 416 w 416"/>
                <a:gd name="T21" fmla="*/ 265 h 265"/>
              </a:gdLst>
              <a:ahLst/>
              <a:cxnLst>
                <a:cxn ang="T12">
                  <a:pos x="T0" y="T1"/>
                </a:cxn>
                <a:cxn ang="T13">
                  <a:pos x="T2" y="T3"/>
                </a:cxn>
                <a:cxn ang="T14">
                  <a:pos x="T4" y="T5"/>
                </a:cxn>
                <a:cxn ang="T15">
                  <a:pos x="T6" y="T7"/>
                </a:cxn>
                <a:cxn ang="T16">
                  <a:pos x="T8" y="T9"/>
                </a:cxn>
                <a:cxn ang="T17">
                  <a:pos x="T10" y="T11"/>
                </a:cxn>
              </a:cxnLst>
              <a:rect l="T18" t="T19" r="T20" b="T21"/>
              <a:pathLst>
                <a:path w="416" h="265">
                  <a:moveTo>
                    <a:pt x="416" y="258"/>
                  </a:moveTo>
                  <a:lnTo>
                    <a:pt x="0" y="235"/>
                  </a:lnTo>
                  <a:lnTo>
                    <a:pt x="22" y="0"/>
                  </a:lnTo>
                  <a:lnTo>
                    <a:pt x="386" y="15"/>
                  </a:lnTo>
                  <a:lnTo>
                    <a:pt x="416" y="258"/>
                  </a:lnTo>
                  <a:lnTo>
                    <a:pt x="416" y="265"/>
                  </a:lnTo>
                </a:path>
              </a:pathLst>
            </a:custGeom>
            <a:noFill/>
            <a:ln w="8">
              <a:solidFill>
                <a:srgbClr val="000000"/>
              </a:solidFill>
              <a:prstDash val="solid"/>
              <a:round/>
              <a:headEnd/>
              <a:tailEnd/>
            </a:ln>
          </p:spPr>
          <p:txBody>
            <a:bodyPr/>
            <a:lstStyle/>
            <a:p>
              <a:endParaRPr lang="en-US"/>
            </a:p>
          </p:txBody>
        </p:sp>
        <p:sp>
          <p:nvSpPr>
            <p:cNvPr id="218" name="Freeform 229"/>
            <p:cNvSpPr>
              <a:spLocks/>
            </p:cNvSpPr>
            <p:nvPr/>
          </p:nvSpPr>
          <p:spPr bwMode="auto">
            <a:xfrm>
              <a:off x="3573" y="1811"/>
              <a:ext cx="257" cy="296"/>
            </a:xfrm>
            <a:custGeom>
              <a:avLst/>
              <a:gdLst>
                <a:gd name="T0" fmla="*/ 242 w 257"/>
                <a:gd name="T1" fmla="*/ 0 h 296"/>
                <a:gd name="T2" fmla="*/ 174 w 257"/>
                <a:gd name="T3" fmla="*/ 46 h 296"/>
                <a:gd name="T4" fmla="*/ 136 w 257"/>
                <a:gd name="T5" fmla="*/ 61 h 296"/>
                <a:gd name="T6" fmla="*/ 105 w 257"/>
                <a:gd name="T7" fmla="*/ 61 h 296"/>
                <a:gd name="T8" fmla="*/ 121 w 257"/>
                <a:gd name="T9" fmla="*/ 53 h 296"/>
                <a:gd name="T10" fmla="*/ 105 w 257"/>
                <a:gd name="T11" fmla="*/ 53 h 296"/>
                <a:gd name="T12" fmla="*/ 75 w 257"/>
                <a:gd name="T13" fmla="*/ 38 h 296"/>
                <a:gd name="T14" fmla="*/ 0 w 257"/>
                <a:gd name="T15" fmla="*/ 53 h 296"/>
                <a:gd name="T16" fmla="*/ 22 w 257"/>
                <a:gd name="T17" fmla="*/ 258 h 296"/>
                <a:gd name="T18" fmla="*/ 37 w 257"/>
                <a:gd name="T19" fmla="*/ 250 h 296"/>
                <a:gd name="T20" fmla="*/ 60 w 257"/>
                <a:gd name="T21" fmla="*/ 273 h 296"/>
                <a:gd name="T22" fmla="*/ 90 w 257"/>
                <a:gd name="T23" fmla="*/ 288 h 296"/>
                <a:gd name="T24" fmla="*/ 113 w 257"/>
                <a:gd name="T25" fmla="*/ 288 h 296"/>
                <a:gd name="T26" fmla="*/ 136 w 257"/>
                <a:gd name="T27" fmla="*/ 273 h 296"/>
                <a:gd name="T28" fmla="*/ 158 w 257"/>
                <a:gd name="T29" fmla="*/ 296 h 296"/>
                <a:gd name="T30" fmla="*/ 181 w 257"/>
                <a:gd name="T31" fmla="*/ 273 h 296"/>
                <a:gd name="T32" fmla="*/ 189 w 257"/>
                <a:gd name="T33" fmla="*/ 243 h 296"/>
                <a:gd name="T34" fmla="*/ 204 w 257"/>
                <a:gd name="T35" fmla="*/ 250 h 296"/>
                <a:gd name="T36" fmla="*/ 204 w 257"/>
                <a:gd name="T37" fmla="*/ 220 h 296"/>
                <a:gd name="T38" fmla="*/ 249 w 257"/>
                <a:gd name="T39" fmla="*/ 182 h 296"/>
                <a:gd name="T40" fmla="*/ 257 w 257"/>
                <a:gd name="T41" fmla="*/ 129 h 296"/>
                <a:gd name="T42" fmla="*/ 249 w 257"/>
                <a:gd name="T43" fmla="*/ 106 h 296"/>
                <a:gd name="T44" fmla="*/ 257 w 257"/>
                <a:gd name="T45" fmla="*/ 99 h 296"/>
                <a:gd name="T46" fmla="*/ 242 w 257"/>
                <a:gd name="T47" fmla="*/ 0 h 29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7"/>
                <a:gd name="T73" fmla="*/ 0 h 296"/>
                <a:gd name="T74" fmla="*/ 257 w 257"/>
                <a:gd name="T75" fmla="*/ 296 h 29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7" h="296">
                  <a:moveTo>
                    <a:pt x="242" y="0"/>
                  </a:moveTo>
                  <a:lnTo>
                    <a:pt x="174" y="46"/>
                  </a:lnTo>
                  <a:lnTo>
                    <a:pt x="136" y="61"/>
                  </a:lnTo>
                  <a:lnTo>
                    <a:pt x="105" y="61"/>
                  </a:lnTo>
                  <a:lnTo>
                    <a:pt x="121" y="53"/>
                  </a:lnTo>
                  <a:lnTo>
                    <a:pt x="105" y="53"/>
                  </a:lnTo>
                  <a:lnTo>
                    <a:pt x="75" y="38"/>
                  </a:lnTo>
                  <a:lnTo>
                    <a:pt x="0" y="53"/>
                  </a:lnTo>
                  <a:lnTo>
                    <a:pt x="22" y="258"/>
                  </a:lnTo>
                  <a:lnTo>
                    <a:pt x="37" y="250"/>
                  </a:lnTo>
                  <a:lnTo>
                    <a:pt x="60" y="273"/>
                  </a:lnTo>
                  <a:lnTo>
                    <a:pt x="90" y="288"/>
                  </a:lnTo>
                  <a:lnTo>
                    <a:pt x="113" y="288"/>
                  </a:lnTo>
                  <a:lnTo>
                    <a:pt x="136" y="273"/>
                  </a:lnTo>
                  <a:lnTo>
                    <a:pt x="158" y="296"/>
                  </a:lnTo>
                  <a:lnTo>
                    <a:pt x="181" y="273"/>
                  </a:lnTo>
                  <a:lnTo>
                    <a:pt x="189" y="243"/>
                  </a:lnTo>
                  <a:lnTo>
                    <a:pt x="204" y="250"/>
                  </a:lnTo>
                  <a:lnTo>
                    <a:pt x="204" y="220"/>
                  </a:lnTo>
                  <a:lnTo>
                    <a:pt x="249" y="182"/>
                  </a:lnTo>
                  <a:lnTo>
                    <a:pt x="257" y="129"/>
                  </a:lnTo>
                  <a:lnTo>
                    <a:pt x="249" y="106"/>
                  </a:lnTo>
                  <a:lnTo>
                    <a:pt x="257" y="99"/>
                  </a:lnTo>
                  <a:lnTo>
                    <a:pt x="242" y="0"/>
                  </a:lnTo>
                  <a:close/>
                </a:path>
              </a:pathLst>
            </a:custGeom>
            <a:solidFill>
              <a:srgbClr val="B22222"/>
            </a:solidFill>
            <a:ln w="8">
              <a:solidFill>
                <a:srgbClr val="B22222"/>
              </a:solidFill>
              <a:prstDash val="solid"/>
              <a:round/>
              <a:headEnd/>
              <a:tailEnd/>
            </a:ln>
          </p:spPr>
          <p:txBody>
            <a:bodyPr/>
            <a:lstStyle/>
            <a:p>
              <a:endParaRPr lang="en-US"/>
            </a:p>
          </p:txBody>
        </p:sp>
        <p:sp>
          <p:nvSpPr>
            <p:cNvPr id="219" name="Freeform 230"/>
            <p:cNvSpPr>
              <a:spLocks/>
            </p:cNvSpPr>
            <p:nvPr/>
          </p:nvSpPr>
          <p:spPr bwMode="auto">
            <a:xfrm>
              <a:off x="3573" y="1811"/>
              <a:ext cx="257" cy="296"/>
            </a:xfrm>
            <a:custGeom>
              <a:avLst/>
              <a:gdLst>
                <a:gd name="T0" fmla="*/ 242 w 257"/>
                <a:gd name="T1" fmla="*/ 0 h 296"/>
                <a:gd name="T2" fmla="*/ 174 w 257"/>
                <a:gd name="T3" fmla="*/ 46 h 296"/>
                <a:gd name="T4" fmla="*/ 136 w 257"/>
                <a:gd name="T5" fmla="*/ 61 h 296"/>
                <a:gd name="T6" fmla="*/ 105 w 257"/>
                <a:gd name="T7" fmla="*/ 61 h 296"/>
                <a:gd name="T8" fmla="*/ 121 w 257"/>
                <a:gd name="T9" fmla="*/ 53 h 296"/>
                <a:gd name="T10" fmla="*/ 105 w 257"/>
                <a:gd name="T11" fmla="*/ 53 h 296"/>
                <a:gd name="T12" fmla="*/ 75 w 257"/>
                <a:gd name="T13" fmla="*/ 38 h 296"/>
                <a:gd name="T14" fmla="*/ 0 w 257"/>
                <a:gd name="T15" fmla="*/ 53 h 296"/>
                <a:gd name="T16" fmla="*/ 22 w 257"/>
                <a:gd name="T17" fmla="*/ 258 h 296"/>
                <a:gd name="T18" fmla="*/ 37 w 257"/>
                <a:gd name="T19" fmla="*/ 250 h 296"/>
                <a:gd name="T20" fmla="*/ 60 w 257"/>
                <a:gd name="T21" fmla="*/ 273 h 296"/>
                <a:gd name="T22" fmla="*/ 90 w 257"/>
                <a:gd name="T23" fmla="*/ 288 h 296"/>
                <a:gd name="T24" fmla="*/ 113 w 257"/>
                <a:gd name="T25" fmla="*/ 288 h 296"/>
                <a:gd name="T26" fmla="*/ 136 w 257"/>
                <a:gd name="T27" fmla="*/ 273 h 296"/>
                <a:gd name="T28" fmla="*/ 158 w 257"/>
                <a:gd name="T29" fmla="*/ 296 h 296"/>
                <a:gd name="T30" fmla="*/ 181 w 257"/>
                <a:gd name="T31" fmla="*/ 273 h 296"/>
                <a:gd name="T32" fmla="*/ 189 w 257"/>
                <a:gd name="T33" fmla="*/ 243 h 296"/>
                <a:gd name="T34" fmla="*/ 204 w 257"/>
                <a:gd name="T35" fmla="*/ 250 h 296"/>
                <a:gd name="T36" fmla="*/ 204 w 257"/>
                <a:gd name="T37" fmla="*/ 220 h 296"/>
                <a:gd name="T38" fmla="*/ 249 w 257"/>
                <a:gd name="T39" fmla="*/ 182 h 296"/>
                <a:gd name="T40" fmla="*/ 257 w 257"/>
                <a:gd name="T41" fmla="*/ 129 h 296"/>
                <a:gd name="T42" fmla="*/ 249 w 257"/>
                <a:gd name="T43" fmla="*/ 106 h 296"/>
                <a:gd name="T44" fmla="*/ 257 w 257"/>
                <a:gd name="T45" fmla="*/ 99 h 296"/>
                <a:gd name="T46" fmla="*/ 242 w 257"/>
                <a:gd name="T47" fmla="*/ 0 h 296"/>
                <a:gd name="T48" fmla="*/ 242 w 257"/>
                <a:gd name="T49" fmla="*/ 8 h 29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57"/>
                <a:gd name="T76" fmla="*/ 0 h 296"/>
                <a:gd name="T77" fmla="*/ 257 w 257"/>
                <a:gd name="T78" fmla="*/ 296 h 29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57" h="296">
                  <a:moveTo>
                    <a:pt x="242" y="0"/>
                  </a:moveTo>
                  <a:lnTo>
                    <a:pt x="174" y="46"/>
                  </a:lnTo>
                  <a:lnTo>
                    <a:pt x="136" y="61"/>
                  </a:lnTo>
                  <a:lnTo>
                    <a:pt x="105" y="61"/>
                  </a:lnTo>
                  <a:lnTo>
                    <a:pt x="121" y="53"/>
                  </a:lnTo>
                  <a:lnTo>
                    <a:pt x="105" y="53"/>
                  </a:lnTo>
                  <a:lnTo>
                    <a:pt x="75" y="38"/>
                  </a:lnTo>
                  <a:lnTo>
                    <a:pt x="0" y="53"/>
                  </a:lnTo>
                  <a:lnTo>
                    <a:pt x="22" y="258"/>
                  </a:lnTo>
                  <a:lnTo>
                    <a:pt x="37" y="250"/>
                  </a:lnTo>
                  <a:lnTo>
                    <a:pt x="60" y="273"/>
                  </a:lnTo>
                  <a:lnTo>
                    <a:pt x="90" y="288"/>
                  </a:lnTo>
                  <a:lnTo>
                    <a:pt x="113" y="288"/>
                  </a:lnTo>
                  <a:lnTo>
                    <a:pt x="136" y="273"/>
                  </a:lnTo>
                  <a:lnTo>
                    <a:pt x="158" y="296"/>
                  </a:lnTo>
                  <a:lnTo>
                    <a:pt x="181" y="273"/>
                  </a:lnTo>
                  <a:lnTo>
                    <a:pt x="189" y="243"/>
                  </a:lnTo>
                  <a:lnTo>
                    <a:pt x="204" y="250"/>
                  </a:lnTo>
                  <a:lnTo>
                    <a:pt x="204" y="220"/>
                  </a:lnTo>
                  <a:lnTo>
                    <a:pt x="249" y="182"/>
                  </a:lnTo>
                  <a:lnTo>
                    <a:pt x="257" y="129"/>
                  </a:lnTo>
                  <a:lnTo>
                    <a:pt x="249" y="106"/>
                  </a:lnTo>
                  <a:lnTo>
                    <a:pt x="257" y="99"/>
                  </a:lnTo>
                  <a:lnTo>
                    <a:pt x="242" y="0"/>
                  </a:lnTo>
                  <a:lnTo>
                    <a:pt x="242" y="8"/>
                  </a:lnTo>
                </a:path>
              </a:pathLst>
            </a:custGeom>
            <a:noFill/>
            <a:ln w="8">
              <a:solidFill>
                <a:srgbClr val="000000"/>
              </a:solidFill>
              <a:prstDash val="solid"/>
              <a:round/>
              <a:headEnd/>
              <a:tailEnd/>
            </a:ln>
          </p:spPr>
          <p:txBody>
            <a:bodyPr/>
            <a:lstStyle/>
            <a:p>
              <a:endParaRPr lang="en-US"/>
            </a:p>
          </p:txBody>
        </p:sp>
        <p:sp>
          <p:nvSpPr>
            <p:cNvPr id="220" name="Freeform 231"/>
            <p:cNvSpPr>
              <a:spLocks/>
            </p:cNvSpPr>
            <p:nvPr/>
          </p:nvSpPr>
          <p:spPr bwMode="auto">
            <a:xfrm>
              <a:off x="2475" y="2259"/>
              <a:ext cx="537" cy="280"/>
            </a:xfrm>
            <a:custGeom>
              <a:avLst/>
              <a:gdLst>
                <a:gd name="T0" fmla="*/ 537 w 537"/>
                <a:gd name="T1" fmla="*/ 280 h 280"/>
                <a:gd name="T2" fmla="*/ 484 w 537"/>
                <a:gd name="T3" fmla="*/ 257 h 280"/>
                <a:gd name="T4" fmla="*/ 432 w 537"/>
                <a:gd name="T5" fmla="*/ 265 h 280"/>
                <a:gd name="T6" fmla="*/ 416 w 537"/>
                <a:gd name="T7" fmla="*/ 280 h 280"/>
                <a:gd name="T8" fmla="*/ 401 w 537"/>
                <a:gd name="T9" fmla="*/ 257 h 280"/>
                <a:gd name="T10" fmla="*/ 386 w 537"/>
                <a:gd name="T11" fmla="*/ 265 h 280"/>
                <a:gd name="T12" fmla="*/ 371 w 537"/>
                <a:gd name="T13" fmla="*/ 257 h 280"/>
                <a:gd name="T14" fmla="*/ 363 w 537"/>
                <a:gd name="T15" fmla="*/ 272 h 280"/>
                <a:gd name="T16" fmla="*/ 356 w 537"/>
                <a:gd name="T17" fmla="*/ 257 h 280"/>
                <a:gd name="T18" fmla="*/ 348 w 537"/>
                <a:gd name="T19" fmla="*/ 265 h 280"/>
                <a:gd name="T20" fmla="*/ 333 w 537"/>
                <a:gd name="T21" fmla="*/ 250 h 280"/>
                <a:gd name="T22" fmla="*/ 310 w 537"/>
                <a:gd name="T23" fmla="*/ 257 h 280"/>
                <a:gd name="T24" fmla="*/ 303 w 537"/>
                <a:gd name="T25" fmla="*/ 242 h 280"/>
                <a:gd name="T26" fmla="*/ 280 w 537"/>
                <a:gd name="T27" fmla="*/ 250 h 280"/>
                <a:gd name="T28" fmla="*/ 235 w 537"/>
                <a:gd name="T29" fmla="*/ 235 h 280"/>
                <a:gd name="T30" fmla="*/ 220 w 537"/>
                <a:gd name="T31" fmla="*/ 212 h 280"/>
                <a:gd name="T32" fmla="*/ 197 w 537"/>
                <a:gd name="T33" fmla="*/ 219 h 280"/>
                <a:gd name="T34" fmla="*/ 182 w 537"/>
                <a:gd name="T35" fmla="*/ 204 h 280"/>
                <a:gd name="T36" fmla="*/ 189 w 537"/>
                <a:gd name="T37" fmla="*/ 53 h 280"/>
                <a:gd name="T38" fmla="*/ 0 w 537"/>
                <a:gd name="T39" fmla="*/ 37 h 280"/>
                <a:gd name="T40" fmla="*/ 0 w 537"/>
                <a:gd name="T41" fmla="*/ 0 h 280"/>
                <a:gd name="T42" fmla="*/ 61 w 537"/>
                <a:gd name="T43" fmla="*/ 0 h 280"/>
                <a:gd name="T44" fmla="*/ 522 w 537"/>
                <a:gd name="T45" fmla="*/ 15 h 280"/>
                <a:gd name="T46" fmla="*/ 522 w 537"/>
                <a:gd name="T47" fmla="*/ 53 h 280"/>
                <a:gd name="T48" fmla="*/ 537 w 537"/>
                <a:gd name="T49" fmla="*/ 144 h 280"/>
                <a:gd name="T50" fmla="*/ 537 w 537"/>
                <a:gd name="T51" fmla="*/ 280 h 28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37"/>
                <a:gd name="T79" fmla="*/ 0 h 280"/>
                <a:gd name="T80" fmla="*/ 537 w 537"/>
                <a:gd name="T81" fmla="*/ 280 h 28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37" h="280">
                  <a:moveTo>
                    <a:pt x="537" y="280"/>
                  </a:moveTo>
                  <a:lnTo>
                    <a:pt x="484" y="257"/>
                  </a:lnTo>
                  <a:lnTo>
                    <a:pt x="432" y="265"/>
                  </a:lnTo>
                  <a:lnTo>
                    <a:pt x="416" y="280"/>
                  </a:lnTo>
                  <a:lnTo>
                    <a:pt x="401" y="257"/>
                  </a:lnTo>
                  <a:lnTo>
                    <a:pt x="386" y="265"/>
                  </a:lnTo>
                  <a:lnTo>
                    <a:pt x="371" y="257"/>
                  </a:lnTo>
                  <a:lnTo>
                    <a:pt x="363" y="272"/>
                  </a:lnTo>
                  <a:lnTo>
                    <a:pt x="356" y="257"/>
                  </a:lnTo>
                  <a:lnTo>
                    <a:pt x="348" y="265"/>
                  </a:lnTo>
                  <a:lnTo>
                    <a:pt x="333" y="250"/>
                  </a:lnTo>
                  <a:lnTo>
                    <a:pt x="310" y="257"/>
                  </a:lnTo>
                  <a:lnTo>
                    <a:pt x="303" y="242"/>
                  </a:lnTo>
                  <a:lnTo>
                    <a:pt x="280" y="250"/>
                  </a:lnTo>
                  <a:lnTo>
                    <a:pt x="235" y="235"/>
                  </a:lnTo>
                  <a:lnTo>
                    <a:pt x="220" y="212"/>
                  </a:lnTo>
                  <a:lnTo>
                    <a:pt x="197" y="219"/>
                  </a:lnTo>
                  <a:lnTo>
                    <a:pt x="182" y="204"/>
                  </a:lnTo>
                  <a:lnTo>
                    <a:pt x="189" y="53"/>
                  </a:lnTo>
                  <a:lnTo>
                    <a:pt x="0" y="37"/>
                  </a:lnTo>
                  <a:lnTo>
                    <a:pt x="0" y="0"/>
                  </a:lnTo>
                  <a:lnTo>
                    <a:pt x="61" y="0"/>
                  </a:lnTo>
                  <a:lnTo>
                    <a:pt x="522" y="15"/>
                  </a:lnTo>
                  <a:lnTo>
                    <a:pt x="522" y="53"/>
                  </a:lnTo>
                  <a:lnTo>
                    <a:pt x="537" y="144"/>
                  </a:lnTo>
                  <a:lnTo>
                    <a:pt x="537" y="280"/>
                  </a:lnTo>
                  <a:close/>
                </a:path>
              </a:pathLst>
            </a:custGeom>
            <a:solidFill>
              <a:srgbClr val="B22222"/>
            </a:solidFill>
            <a:ln w="8">
              <a:solidFill>
                <a:srgbClr val="B22222"/>
              </a:solidFill>
              <a:prstDash val="solid"/>
              <a:round/>
              <a:headEnd/>
              <a:tailEnd/>
            </a:ln>
          </p:spPr>
          <p:txBody>
            <a:bodyPr/>
            <a:lstStyle/>
            <a:p>
              <a:endParaRPr lang="en-US"/>
            </a:p>
          </p:txBody>
        </p:sp>
        <p:sp>
          <p:nvSpPr>
            <p:cNvPr id="221" name="Freeform 232"/>
            <p:cNvSpPr>
              <a:spLocks/>
            </p:cNvSpPr>
            <p:nvPr/>
          </p:nvSpPr>
          <p:spPr bwMode="auto">
            <a:xfrm>
              <a:off x="2475" y="2259"/>
              <a:ext cx="537" cy="288"/>
            </a:xfrm>
            <a:custGeom>
              <a:avLst/>
              <a:gdLst>
                <a:gd name="T0" fmla="*/ 537 w 537"/>
                <a:gd name="T1" fmla="*/ 280 h 288"/>
                <a:gd name="T2" fmla="*/ 484 w 537"/>
                <a:gd name="T3" fmla="*/ 257 h 288"/>
                <a:gd name="T4" fmla="*/ 432 w 537"/>
                <a:gd name="T5" fmla="*/ 265 h 288"/>
                <a:gd name="T6" fmla="*/ 416 w 537"/>
                <a:gd name="T7" fmla="*/ 280 h 288"/>
                <a:gd name="T8" fmla="*/ 401 w 537"/>
                <a:gd name="T9" fmla="*/ 257 h 288"/>
                <a:gd name="T10" fmla="*/ 386 w 537"/>
                <a:gd name="T11" fmla="*/ 265 h 288"/>
                <a:gd name="T12" fmla="*/ 371 w 537"/>
                <a:gd name="T13" fmla="*/ 257 h 288"/>
                <a:gd name="T14" fmla="*/ 363 w 537"/>
                <a:gd name="T15" fmla="*/ 272 h 288"/>
                <a:gd name="T16" fmla="*/ 356 w 537"/>
                <a:gd name="T17" fmla="*/ 257 h 288"/>
                <a:gd name="T18" fmla="*/ 348 w 537"/>
                <a:gd name="T19" fmla="*/ 265 h 288"/>
                <a:gd name="T20" fmla="*/ 333 w 537"/>
                <a:gd name="T21" fmla="*/ 250 h 288"/>
                <a:gd name="T22" fmla="*/ 310 w 537"/>
                <a:gd name="T23" fmla="*/ 257 h 288"/>
                <a:gd name="T24" fmla="*/ 303 w 537"/>
                <a:gd name="T25" fmla="*/ 242 h 288"/>
                <a:gd name="T26" fmla="*/ 280 w 537"/>
                <a:gd name="T27" fmla="*/ 250 h 288"/>
                <a:gd name="T28" fmla="*/ 235 w 537"/>
                <a:gd name="T29" fmla="*/ 235 h 288"/>
                <a:gd name="T30" fmla="*/ 220 w 537"/>
                <a:gd name="T31" fmla="*/ 212 h 288"/>
                <a:gd name="T32" fmla="*/ 197 w 537"/>
                <a:gd name="T33" fmla="*/ 219 h 288"/>
                <a:gd name="T34" fmla="*/ 182 w 537"/>
                <a:gd name="T35" fmla="*/ 204 h 288"/>
                <a:gd name="T36" fmla="*/ 189 w 537"/>
                <a:gd name="T37" fmla="*/ 53 h 288"/>
                <a:gd name="T38" fmla="*/ 0 w 537"/>
                <a:gd name="T39" fmla="*/ 37 h 288"/>
                <a:gd name="T40" fmla="*/ 0 w 537"/>
                <a:gd name="T41" fmla="*/ 0 h 288"/>
                <a:gd name="T42" fmla="*/ 61 w 537"/>
                <a:gd name="T43" fmla="*/ 0 h 288"/>
                <a:gd name="T44" fmla="*/ 522 w 537"/>
                <a:gd name="T45" fmla="*/ 15 h 288"/>
                <a:gd name="T46" fmla="*/ 522 w 537"/>
                <a:gd name="T47" fmla="*/ 53 h 288"/>
                <a:gd name="T48" fmla="*/ 537 w 537"/>
                <a:gd name="T49" fmla="*/ 144 h 288"/>
                <a:gd name="T50" fmla="*/ 537 w 537"/>
                <a:gd name="T51" fmla="*/ 280 h 288"/>
                <a:gd name="T52" fmla="*/ 537 w 537"/>
                <a:gd name="T53" fmla="*/ 288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37"/>
                <a:gd name="T82" fmla="*/ 0 h 288"/>
                <a:gd name="T83" fmla="*/ 537 w 537"/>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37" h="288">
                  <a:moveTo>
                    <a:pt x="537" y="280"/>
                  </a:moveTo>
                  <a:lnTo>
                    <a:pt x="484" y="257"/>
                  </a:lnTo>
                  <a:lnTo>
                    <a:pt x="432" y="265"/>
                  </a:lnTo>
                  <a:lnTo>
                    <a:pt x="416" y="280"/>
                  </a:lnTo>
                  <a:lnTo>
                    <a:pt x="401" y="257"/>
                  </a:lnTo>
                  <a:lnTo>
                    <a:pt x="386" y="265"/>
                  </a:lnTo>
                  <a:lnTo>
                    <a:pt x="371" y="257"/>
                  </a:lnTo>
                  <a:lnTo>
                    <a:pt x="363" y="272"/>
                  </a:lnTo>
                  <a:lnTo>
                    <a:pt x="356" y="257"/>
                  </a:lnTo>
                  <a:lnTo>
                    <a:pt x="348" y="265"/>
                  </a:lnTo>
                  <a:lnTo>
                    <a:pt x="333" y="250"/>
                  </a:lnTo>
                  <a:lnTo>
                    <a:pt x="310" y="257"/>
                  </a:lnTo>
                  <a:lnTo>
                    <a:pt x="303" y="242"/>
                  </a:lnTo>
                  <a:lnTo>
                    <a:pt x="280" y="250"/>
                  </a:lnTo>
                  <a:lnTo>
                    <a:pt x="235" y="235"/>
                  </a:lnTo>
                  <a:lnTo>
                    <a:pt x="220" y="212"/>
                  </a:lnTo>
                  <a:lnTo>
                    <a:pt x="197" y="219"/>
                  </a:lnTo>
                  <a:lnTo>
                    <a:pt x="182" y="204"/>
                  </a:lnTo>
                  <a:lnTo>
                    <a:pt x="189" y="53"/>
                  </a:lnTo>
                  <a:lnTo>
                    <a:pt x="0" y="37"/>
                  </a:lnTo>
                  <a:lnTo>
                    <a:pt x="0" y="0"/>
                  </a:lnTo>
                  <a:lnTo>
                    <a:pt x="61" y="0"/>
                  </a:lnTo>
                  <a:lnTo>
                    <a:pt x="522" y="15"/>
                  </a:lnTo>
                  <a:lnTo>
                    <a:pt x="522" y="53"/>
                  </a:lnTo>
                  <a:lnTo>
                    <a:pt x="537" y="144"/>
                  </a:lnTo>
                  <a:lnTo>
                    <a:pt x="537" y="280"/>
                  </a:lnTo>
                  <a:lnTo>
                    <a:pt x="537" y="288"/>
                  </a:lnTo>
                </a:path>
              </a:pathLst>
            </a:custGeom>
            <a:noFill/>
            <a:ln w="8">
              <a:solidFill>
                <a:srgbClr val="000000"/>
              </a:solidFill>
              <a:prstDash val="solid"/>
              <a:round/>
              <a:headEnd/>
              <a:tailEnd/>
            </a:ln>
          </p:spPr>
          <p:txBody>
            <a:bodyPr/>
            <a:lstStyle/>
            <a:p>
              <a:endParaRPr lang="en-US"/>
            </a:p>
          </p:txBody>
        </p:sp>
        <p:sp>
          <p:nvSpPr>
            <p:cNvPr id="222" name="Freeform 233"/>
            <p:cNvSpPr>
              <a:spLocks/>
            </p:cNvSpPr>
            <p:nvPr/>
          </p:nvSpPr>
          <p:spPr bwMode="auto">
            <a:xfrm>
              <a:off x="1287" y="1319"/>
              <a:ext cx="499" cy="424"/>
            </a:xfrm>
            <a:custGeom>
              <a:avLst/>
              <a:gdLst>
                <a:gd name="T0" fmla="*/ 484 w 499"/>
                <a:gd name="T1" fmla="*/ 121 h 424"/>
                <a:gd name="T2" fmla="*/ 371 w 499"/>
                <a:gd name="T3" fmla="*/ 91 h 424"/>
                <a:gd name="T4" fmla="*/ 295 w 499"/>
                <a:gd name="T5" fmla="*/ 98 h 424"/>
                <a:gd name="T6" fmla="*/ 250 w 499"/>
                <a:gd name="T7" fmla="*/ 91 h 424"/>
                <a:gd name="T8" fmla="*/ 219 w 499"/>
                <a:gd name="T9" fmla="*/ 75 h 424"/>
                <a:gd name="T10" fmla="*/ 189 w 499"/>
                <a:gd name="T11" fmla="*/ 83 h 424"/>
                <a:gd name="T12" fmla="*/ 166 w 499"/>
                <a:gd name="T13" fmla="*/ 60 h 424"/>
                <a:gd name="T14" fmla="*/ 166 w 499"/>
                <a:gd name="T15" fmla="*/ 30 h 424"/>
                <a:gd name="T16" fmla="*/ 151 w 499"/>
                <a:gd name="T17" fmla="*/ 22 h 424"/>
                <a:gd name="T18" fmla="*/ 144 w 499"/>
                <a:gd name="T19" fmla="*/ 7 h 424"/>
                <a:gd name="T20" fmla="*/ 129 w 499"/>
                <a:gd name="T21" fmla="*/ 7 h 424"/>
                <a:gd name="T22" fmla="*/ 113 w 499"/>
                <a:gd name="T23" fmla="*/ 0 h 424"/>
                <a:gd name="T24" fmla="*/ 53 w 499"/>
                <a:gd name="T25" fmla="*/ 174 h 424"/>
                <a:gd name="T26" fmla="*/ 0 w 499"/>
                <a:gd name="T27" fmla="*/ 250 h 424"/>
                <a:gd name="T28" fmla="*/ 0 w 499"/>
                <a:gd name="T29" fmla="*/ 318 h 424"/>
                <a:gd name="T30" fmla="*/ 242 w 499"/>
                <a:gd name="T31" fmla="*/ 386 h 424"/>
                <a:gd name="T32" fmla="*/ 409 w 499"/>
                <a:gd name="T33" fmla="*/ 424 h 424"/>
                <a:gd name="T34" fmla="*/ 454 w 499"/>
                <a:gd name="T35" fmla="*/ 257 h 424"/>
                <a:gd name="T36" fmla="*/ 439 w 499"/>
                <a:gd name="T37" fmla="*/ 235 h 424"/>
                <a:gd name="T38" fmla="*/ 499 w 499"/>
                <a:gd name="T39" fmla="*/ 151 h 424"/>
                <a:gd name="T40" fmla="*/ 484 w 499"/>
                <a:gd name="T41" fmla="*/ 121 h 4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99"/>
                <a:gd name="T64" fmla="*/ 0 h 424"/>
                <a:gd name="T65" fmla="*/ 499 w 499"/>
                <a:gd name="T66" fmla="*/ 424 h 42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99" h="424">
                  <a:moveTo>
                    <a:pt x="484" y="121"/>
                  </a:moveTo>
                  <a:lnTo>
                    <a:pt x="371" y="91"/>
                  </a:lnTo>
                  <a:lnTo>
                    <a:pt x="295" y="98"/>
                  </a:lnTo>
                  <a:lnTo>
                    <a:pt x="250" y="91"/>
                  </a:lnTo>
                  <a:lnTo>
                    <a:pt x="219" y="75"/>
                  </a:lnTo>
                  <a:lnTo>
                    <a:pt x="189" y="83"/>
                  </a:lnTo>
                  <a:lnTo>
                    <a:pt x="166" y="60"/>
                  </a:lnTo>
                  <a:lnTo>
                    <a:pt x="166" y="30"/>
                  </a:lnTo>
                  <a:lnTo>
                    <a:pt x="151" y="22"/>
                  </a:lnTo>
                  <a:lnTo>
                    <a:pt x="144" y="7"/>
                  </a:lnTo>
                  <a:lnTo>
                    <a:pt x="129" y="7"/>
                  </a:lnTo>
                  <a:lnTo>
                    <a:pt x="113" y="0"/>
                  </a:lnTo>
                  <a:lnTo>
                    <a:pt x="53" y="174"/>
                  </a:lnTo>
                  <a:lnTo>
                    <a:pt x="0" y="250"/>
                  </a:lnTo>
                  <a:lnTo>
                    <a:pt x="0" y="318"/>
                  </a:lnTo>
                  <a:lnTo>
                    <a:pt x="242" y="386"/>
                  </a:lnTo>
                  <a:lnTo>
                    <a:pt x="409" y="424"/>
                  </a:lnTo>
                  <a:lnTo>
                    <a:pt x="454" y="257"/>
                  </a:lnTo>
                  <a:lnTo>
                    <a:pt x="439" y="235"/>
                  </a:lnTo>
                  <a:lnTo>
                    <a:pt x="499" y="151"/>
                  </a:lnTo>
                  <a:lnTo>
                    <a:pt x="484" y="121"/>
                  </a:lnTo>
                  <a:close/>
                </a:path>
              </a:pathLst>
            </a:custGeom>
            <a:solidFill>
              <a:srgbClr val="FF4500"/>
            </a:solidFill>
            <a:ln w="8">
              <a:solidFill>
                <a:srgbClr val="FF4500"/>
              </a:solidFill>
              <a:prstDash val="solid"/>
              <a:round/>
              <a:headEnd/>
              <a:tailEnd/>
            </a:ln>
          </p:spPr>
          <p:txBody>
            <a:bodyPr/>
            <a:lstStyle/>
            <a:p>
              <a:endParaRPr lang="en-US"/>
            </a:p>
          </p:txBody>
        </p:sp>
        <p:sp>
          <p:nvSpPr>
            <p:cNvPr id="223" name="Freeform 234"/>
            <p:cNvSpPr>
              <a:spLocks/>
            </p:cNvSpPr>
            <p:nvPr/>
          </p:nvSpPr>
          <p:spPr bwMode="auto">
            <a:xfrm>
              <a:off x="1287" y="1319"/>
              <a:ext cx="499" cy="424"/>
            </a:xfrm>
            <a:custGeom>
              <a:avLst/>
              <a:gdLst>
                <a:gd name="T0" fmla="*/ 484 w 499"/>
                <a:gd name="T1" fmla="*/ 121 h 424"/>
                <a:gd name="T2" fmla="*/ 371 w 499"/>
                <a:gd name="T3" fmla="*/ 91 h 424"/>
                <a:gd name="T4" fmla="*/ 295 w 499"/>
                <a:gd name="T5" fmla="*/ 98 h 424"/>
                <a:gd name="T6" fmla="*/ 250 w 499"/>
                <a:gd name="T7" fmla="*/ 91 h 424"/>
                <a:gd name="T8" fmla="*/ 219 w 499"/>
                <a:gd name="T9" fmla="*/ 75 h 424"/>
                <a:gd name="T10" fmla="*/ 189 w 499"/>
                <a:gd name="T11" fmla="*/ 83 h 424"/>
                <a:gd name="T12" fmla="*/ 166 w 499"/>
                <a:gd name="T13" fmla="*/ 60 h 424"/>
                <a:gd name="T14" fmla="*/ 166 w 499"/>
                <a:gd name="T15" fmla="*/ 30 h 424"/>
                <a:gd name="T16" fmla="*/ 151 w 499"/>
                <a:gd name="T17" fmla="*/ 22 h 424"/>
                <a:gd name="T18" fmla="*/ 144 w 499"/>
                <a:gd name="T19" fmla="*/ 7 h 424"/>
                <a:gd name="T20" fmla="*/ 129 w 499"/>
                <a:gd name="T21" fmla="*/ 7 h 424"/>
                <a:gd name="T22" fmla="*/ 113 w 499"/>
                <a:gd name="T23" fmla="*/ 0 h 424"/>
                <a:gd name="T24" fmla="*/ 53 w 499"/>
                <a:gd name="T25" fmla="*/ 174 h 424"/>
                <a:gd name="T26" fmla="*/ 0 w 499"/>
                <a:gd name="T27" fmla="*/ 250 h 424"/>
                <a:gd name="T28" fmla="*/ 0 w 499"/>
                <a:gd name="T29" fmla="*/ 318 h 424"/>
                <a:gd name="T30" fmla="*/ 242 w 499"/>
                <a:gd name="T31" fmla="*/ 386 h 424"/>
                <a:gd name="T32" fmla="*/ 409 w 499"/>
                <a:gd name="T33" fmla="*/ 424 h 424"/>
                <a:gd name="T34" fmla="*/ 454 w 499"/>
                <a:gd name="T35" fmla="*/ 257 h 424"/>
                <a:gd name="T36" fmla="*/ 439 w 499"/>
                <a:gd name="T37" fmla="*/ 235 h 424"/>
                <a:gd name="T38" fmla="*/ 499 w 499"/>
                <a:gd name="T39" fmla="*/ 151 h 424"/>
                <a:gd name="T40" fmla="*/ 484 w 499"/>
                <a:gd name="T41" fmla="*/ 121 h 424"/>
                <a:gd name="T42" fmla="*/ 484 w 499"/>
                <a:gd name="T43" fmla="*/ 129 h 4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9"/>
                <a:gd name="T67" fmla="*/ 0 h 424"/>
                <a:gd name="T68" fmla="*/ 499 w 499"/>
                <a:gd name="T69" fmla="*/ 424 h 42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9" h="424">
                  <a:moveTo>
                    <a:pt x="484" y="121"/>
                  </a:moveTo>
                  <a:lnTo>
                    <a:pt x="371" y="91"/>
                  </a:lnTo>
                  <a:lnTo>
                    <a:pt x="295" y="98"/>
                  </a:lnTo>
                  <a:lnTo>
                    <a:pt x="250" y="91"/>
                  </a:lnTo>
                  <a:lnTo>
                    <a:pt x="219" y="75"/>
                  </a:lnTo>
                  <a:lnTo>
                    <a:pt x="189" y="83"/>
                  </a:lnTo>
                  <a:lnTo>
                    <a:pt x="166" y="60"/>
                  </a:lnTo>
                  <a:lnTo>
                    <a:pt x="166" y="30"/>
                  </a:lnTo>
                  <a:lnTo>
                    <a:pt x="151" y="22"/>
                  </a:lnTo>
                  <a:lnTo>
                    <a:pt x="144" y="7"/>
                  </a:lnTo>
                  <a:lnTo>
                    <a:pt x="129" y="7"/>
                  </a:lnTo>
                  <a:lnTo>
                    <a:pt x="113" y="0"/>
                  </a:lnTo>
                  <a:lnTo>
                    <a:pt x="53" y="174"/>
                  </a:lnTo>
                  <a:lnTo>
                    <a:pt x="0" y="250"/>
                  </a:lnTo>
                  <a:lnTo>
                    <a:pt x="0" y="318"/>
                  </a:lnTo>
                  <a:lnTo>
                    <a:pt x="242" y="386"/>
                  </a:lnTo>
                  <a:lnTo>
                    <a:pt x="409" y="424"/>
                  </a:lnTo>
                  <a:lnTo>
                    <a:pt x="454" y="257"/>
                  </a:lnTo>
                  <a:lnTo>
                    <a:pt x="439" y="235"/>
                  </a:lnTo>
                  <a:lnTo>
                    <a:pt x="499" y="151"/>
                  </a:lnTo>
                  <a:lnTo>
                    <a:pt x="484" y="121"/>
                  </a:lnTo>
                  <a:lnTo>
                    <a:pt x="484" y="129"/>
                  </a:lnTo>
                </a:path>
              </a:pathLst>
            </a:custGeom>
            <a:noFill/>
            <a:ln w="8">
              <a:solidFill>
                <a:srgbClr val="000000"/>
              </a:solidFill>
              <a:prstDash val="solid"/>
              <a:round/>
              <a:headEnd/>
              <a:tailEnd/>
            </a:ln>
          </p:spPr>
          <p:txBody>
            <a:bodyPr/>
            <a:lstStyle/>
            <a:p>
              <a:endParaRPr lang="en-US"/>
            </a:p>
          </p:txBody>
        </p:sp>
        <p:sp>
          <p:nvSpPr>
            <p:cNvPr id="224" name="Freeform 235"/>
            <p:cNvSpPr>
              <a:spLocks/>
            </p:cNvSpPr>
            <p:nvPr/>
          </p:nvSpPr>
          <p:spPr bwMode="auto">
            <a:xfrm>
              <a:off x="3815" y="1751"/>
              <a:ext cx="363" cy="235"/>
            </a:xfrm>
            <a:custGeom>
              <a:avLst/>
              <a:gdLst>
                <a:gd name="T0" fmla="*/ 325 w 363"/>
                <a:gd name="T1" fmla="*/ 38 h 235"/>
                <a:gd name="T2" fmla="*/ 318 w 363"/>
                <a:gd name="T3" fmla="*/ 7 h 235"/>
                <a:gd name="T4" fmla="*/ 295 w 363"/>
                <a:gd name="T5" fmla="*/ 0 h 235"/>
                <a:gd name="T6" fmla="*/ 45 w 363"/>
                <a:gd name="T7" fmla="*/ 45 h 235"/>
                <a:gd name="T8" fmla="*/ 38 w 363"/>
                <a:gd name="T9" fmla="*/ 30 h 235"/>
                <a:gd name="T10" fmla="*/ 0 w 363"/>
                <a:gd name="T11" fmla="*/ 60 h 235"/>
                <a:gd name="T12" fmla="*/ 15 w 363"/>
                <a:gd name="T13" fmla="*/ 159 h 235"/>
                <a:gd name="T14" fmla="*/ 30 w 363"/>
                <a:gd name="T15" fmla="*/ 235 h 235"/>
                <a:gd name="T16" fmla="*/ 91 w 363"/>
                <a:gd name="T17" fmla="*/ 227 h 235"/>
                <a:gd name="T18" fmla="*/ 310 w 363"/>
                <a:gd name="T19" fmla="*/ 182 h 235"/>
                <a:gd name="T20" fmla="*/ 325 w 363"/>
                <a:gd name="T21" fmla="*/ 174 h 235"/>
                <a:gd name="T22" fmla="*/ 363 w 363"/>
                <a:gd name="T23" fmla="*/ 136 h 235"/>
                <a:gd name="T24" fmla="*/ 325 w 363"/>
                <a:gd name="T25" fmla="*/ 98 h 235"/>
                <a:gd name="T26" fmla="*/ 325 w 363"/>
                <a:gd name="T27" fmla="*/ 76 h 235"/>
                <a:gd name="T28" fmla="*/ 340 w 363"/>
                <a:gd name="T29" fmla="*/ 38 h 235"/>
                <a:gd name="T30" fmla="*/ 325 w 363"/>
                <a:gd name="T31" fmla="*/ 38 h 23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63"/>
                <a:gd name="T49" fmla="*/ 0 h 235"/>
                <a:gd name="T50" fmla="*/ 363 w 363"/>
                <a:gd name="T51" fmla="*/ 235 h 23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63" h="235">
                  <a:moveTo>
                    <a:pt x="325" y="38"/>
                  </a:moveTo>
                  <a:lnTo>
                    <a:pt x="318" y="7"/>
                  </a:lnTo>
                  <a:lnTo>
                    <a:pt x="295" y="0"/>
                  </a:lnTo>
                  <a:lnTo>
                    <a:pt x="45" y="45"/>
                  </a:lnTo>
                  <a:lnTo>
                    <a:pt x="38" y="30"/>
                  </a:lnTo>
                  <a:lnTo>
                    <a:pt x="0" y="60"/>
                  </a:lnTo>
                  <a:lnTo>
                    <a:pt x="15" y="159"/>
                  </a:lnTo>
                  <a:lnTo>
                    <a:pt x="30" y="235"/>
                  </a:lnTo>
                  <a:lnTo>
                    <a:pt x="91" y="227"/>
                  </a:lnTo>
                  <a:lnTo>
                    <a:pt x="310" y="182"/>
                  </a:lnTo>
                  <a:lnTo>
                    <a:pt x="325" y="174"/>
                  </a:lnTo>
                  <a:lnTo>
                    <a:pt x="363" y="136"/>
                  </a:lnTo>
                  <a:lnTo>
                    <a:pt x="325" y="98"/>
                  </a:lnTo>
                  <a:lnTo>
                    <a:pt x="325" y="76"/>
                  </a:lnTo>
                  <a:lnTo>
                    <a:pt x="340" y="38"/>
                  </a:lnTo>
                  <a:lnTo>
                    <a:pt x="325" y="38"/>
                  </a:lnTo>
                  <a:close/>
                </a:path>
              </a:pathLst>
            </a:custGeom>
            <a:solidFill>
              <a:srgbClr val="FF4500"/>
            </a:solidFill>
            <a:ln w="8">
              <a:solidFill>
                <a:srgbClr val="FF4500"/>
              </a:solidFill>
              <a:prstDash val="solid"/>
              <a:round/>
              <a:headEnd/>
              <a:tailEnd/>
            </a:ln>
          </p:spPr>
          <p:txBody>
            <a:bodyPr/>
            <a:lstStyle/>
            <a:p>
              <a:endParaRPr lang="en-US"/>
            </a:p>
          </p:txBody>
        </p:sp>
        <p:sp>
          <p:nvSpPr>
            <p:cNvPr id="225" name="Freeform 236"/>
            <p:cNvSpPr>
              <a:spLocks/>
            </p:cNvSpPr>
            <p:nvPr/>
          </p:nvSpPr>
          <p:spPr bwMode="auto">
            <a:xfrm>
              <a:off x="3815" y="1751"/>
              <a:ext cx="363" cy="235"/>
            </a:xfrm>
            <a:custGeom>
              <a:avLst/>
              <a:gdLst>
                <a:gd name="T0" fmla="*/ 325 w 363"/>
                <a:gd name="T1" fmla="*/ 38 h 235"/>
                <a:gd name="T2" fmla="*/ 318 w 363"/>
                <a:gd name="T3" fmla="*/ 7 h 235"/>
                <a:gd name="T4" fmla="*/ 295 w 363"/>
                <a:gd name="T5" fmla="*/ 0 h 235"/>
                <a:gd name="T6" fmla="*/ 45 w 363"/>
                <a:gd name="T7" fmla="*/ 45 h 235"/>
                <a:gd name="T8" fmla="*/ 38 w 363"/>
                <a:gd name="T9" fmla="*/ 30 h 235"/>
                <a:gd name="T10" fmla="*/ 0 w 363"/>
                <a:gd name="T11" fmla="*/ 60 h 235"/>
                <a:gd name="T12" fmla="*/ 15 w 363"/>
                <a:gd name="T13" fmla="*/ 159 h 235"/>
                <a:gd name="T14" fmla="*/ 30 w 363"/>
                <a:gd name="T15" fmla="*/ 235 h 235"/>
                <a:gd name="T16" fmla="*/ 91 w 363"/>
                <a:gd name="T17" fmla="*/ 227 h 235"/>
                <a:gd name="T18" fmla="*/ 310 w 363"/>
                <a:gd name="T19" fmla="*/ 182 h 235"/>
                <a:gd name="T20" fmla="*/ 325 w 363"/>
                <a:gd name="T21" fmla="*/ 174 h 235"/>
                <a:gd name="T22" fmla="*/ 363 w 363"/>
                <a:gd name="T23" fmla="*/ 136 h 235"/>
                <a:gd name="T24" fmla="*/ 325 w 363"/>
                <a:gd name="T25" fmla="*/ 98 h 235"/>
                <a:gd name="T26" fmla="*/ 325 w 363"/>
                <a:gd name="T27" fmla="*/ 76 h 235"/>
                <a:gd name="T28" fmla="*/ 340 w 363"/>
                <a:gd name="T29" fmla="*/ 38 h 235"/>
                <a:gd name="T30" fmla="*/ 325 w 363"/>
                <a:gd name="T31" fmla="*/ 38 h 235"/>
                <a:gd name="T32" fmla="*/ 325 w 363"/>
                <a:gd name="T33" fmla="*/ 45 h 2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3"/>
                <a:gd name="T52" fmla="*/ 0 h 235"/>
                <a:gd name="T53" fmla="*/ 363 w 363"/>
                <a:gd name="T54" fmla="*/ 235 h 2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3" h="235">
                  <a:moveTo>
                    <a:pt x="325" y="38"/>
                  </a:moveTo>
                  <a:lnTo>
                    <a:pt x="318" y="7"/>
                  </a:lnTo>
                  <a:lnTo>
                    <a:pt x="295" y="0"/>
                  </a:lnTo>
                  <a:lnTo>
                    <a:pt x="45" y="45"/>
                  </a:lnTo>
                  <a:lnTo>
                    <a:pt x="38" y="30"/>
                  </a:lnTo>
                  <a:lnTo>
                    <a:pt x="0" y="60"/>
                  </a:lnTo>
                  <a:lnTo>
                    <a:pt x="15" y="159"/>
                  </a:lnTo>
                  <a:lnTo>
                    <a:pt x="30" y="235"/>
                  </a:lnTo>
                  <a:lnTo>
                    <a:pt x="91" y="227"/>
                  </a:lnTo>
                  <a:lnTo>
                    <a:pt x="310" y="182"/>
                  </a:lnTo>
                  <a:lnTo>
                    <a:pt x="325" y="174"/>
                  </a:lnTo>
                  <a:lnTo>
                    <a:pt x="363" y="136"/>
                  </a:lnTo>
                  <a:lnTo>
                    <a:pt x="325" y="98"/>
                  </a:lnTo>
                  <a:lnTo>
                    <a:pt x="325" y="76"/>
                  </a:lnTo>
                  <a:lnTo>
                    <a:pt x="340" y="38"/>
                  </a:lnTo>
                  <a:lnTo>
                    <a:pt x="325" y="38"/>
                  </a:lnTo>
                  <a:lnTo>
                    <a:pt x="325" y="45"/>
                  </a:lnTo>
                </a:path>
              </a:pathLst>
            </a:custGeom>
            <a:noFill/>
            <a:ln w="8">
              <a:solidFill>
                <a:srgbClr val="000000"/>
              </a:solidFill>
              <a:prstDash val="solid"/>
              <a:round/>
              <a:headEnd/>
              <a:tailEnd/>
            </a:ln>
          </p:spPr>
          <p:txBody>
            <a:bodyPr/>
            <a:lstStyle/>
            <a:p>
              <a:endParaRPr lang="en-US"/>
            </a:p>
          </p:txBody>
        </p:sp>
        <p:sp>
          <p:nvSpPr>
            <p:cNvPr id="226" name="Freeform 237"/>
            <p:cNvSpPr>
              <a:spLocks/>
            </p:cNvSpPr>
            <p:nvPr/>
          </p:nvSpPr>
          <p:spPr bwMode="auto">
            <a:xfrm>
              <a:off x="4314" y="1698"/>
              <a:ext cx="30" cy="60"/>
            </a:xfrm>
            <a:custGeom>
              <a:avLst/>
              <a:gdLst>
                <a:gd name="T0" fmla="*/ 30 w 30"/>
                <a:gd name="T1" fmla="*/ 15 h 60"/>
                <a:gd name="T2" fmla="*/ 23 w 30"/>
                <a:gd name="T3" fmla="*/ 0 h 60"/>
                <a:gd name="T4" fmla="*/ 0 w 30"/>
                <a:gd name="T5" fmla="*/ 7 h 60"/>
                <a:gd name="T6" fmla="*/ 8 w 30"/>
                <a:gd name="T7" fmla="*/ 53 h 60"/>
                <a:gd name="T8" fmla="*/ 8 w 30"/>
                <a:gd name="T9" fmla="*/ 60 h 60"/>
                <a:gd name="T10" fmla="*/ 30 w 30"/>
                <a:gd name="T11" fmla="*/ 53 h 60"/>
                <a:gd name="T12" fmla="*/ 30 w 30"/>
                <a:gd name="T13" fmla="*/ 15 h 60"/>
                <a:gd name="T14" fmla="*/ 0 60000 65536"/>
                <a:gd name="T15" fmla="*/ 0 60000 65536"/>
                <a:gd name="T16" fmla="*/ 0 60000 65536"/>
                <a:gd name="T17" fmla="*/ 0 60000 65536"/>
                <a:gd name="T18" fmla="*/ 0 60000 65536"/>
                <a:gd name="T19" fmla="*/ 0 60000 65536"/>
                <a:gd name="T20" fmla="*/ 0 60000 65536"/>
                <a:gd name="T21" fmla="*/ 0 w 30"/>
                <a:gd name="T22" fmla="*/ 0 h 60"/>
                <a:gd name="T23" fmla="*/ 30 w 30"/>
                <a:gd name="T24" fmla="*/ 60 h 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 h="60">
                  <a:moveTo>
                    <a:pt x="30" y="15"/>
                  </a:moveTo>
                  <a:lnTo>
                    <a:pt x="23" y="0"/>
                  </a:lnTo>
                  <a:lnTo>
                    <a:pt x="0" y="7"/>
                  </a:lnTo>
                  <a:lnTo>
                    <a:pt x="8" y="53"/>
                  </a:lnTo>
                  <a:lnTo>
                    <a:pt x="8" y="60"/>
                  </a:lnTo>
                  <a:lnTo>
                    <a:pt x="30" y="53"/>
                  </a:lnTo>
                  <a:lnTo>
                    <a:pt x="30" y="15"/>
                  </a:lnTo>
                  <a:close/>
                </a:path>
              </a:pathLst>
            </a:custGeom>
            <a:solidFill>
              <a:srgbClr val="FF8C00"/>
            </a:solidFill>
            <a:ln w="8">
              <a:solidFill>
                <a:srgbClr val="FF8C00"/>
              </a:solidFill>
              <a:prstDash val="solid"/>
              <a:round/>
              <a:headEnd/>
              <a:tailEnd/>
            </a:ln>
          </p:spPr>
          <p:txBody>
            <a:bodyPr/>
            <a:lstStyle/>
            <a:p>
              <a:endParaRPr lang="en-US"/>
            </a:p>
          </p:txBody>
        </p:sp>
        <p:sp>
          <p:nvSpPr>
            <p:cNvPr id="227" name="Freeform 238"/>
            <p:cNvSpPr>
              <a:spLocks/>
            </p:cNvSpPr>
            <p:nvPr/>
          </p:nvSpPr>
          <p:spPr bwMode="auto">
            <a:xfrm>
              <a:off x="4314" y="1698"/>
              <a:ext cx="30" cy="60"/>
            </a:xfrm>
            <a:custGeom>
              <a:avLst/>
              <a:gdLst>
                <a:gd name="T0" fmla="*/ 30 w 30"/>
                <a:gd name="T1" fmla="*/ 15 h 60"/>
                <a:gd name="T2" fmla="*/ 23 w 30"/>
                <a:gd name="T3" fmla="*/ 0 h 60"/>
                <a:gd name="T4" fmla="*/ 0 w 30"/>
                <a:gd name="T5" fmla="*/ 7 h 60"/>
                <a:gd name="T6" fmla="*/ 8 w 30"/>
                <a:gd name="T7" fmla="*/ 53 h 60"/>
                <a:gd name="T8" fmla="*/ 8 w 30"/>
                <a:gd name="T9" fmla="*/ 60 h 60"/>
                <a:gd name="T10" fmla="*/ 30 w 30"/>
                <a:gd name="T11" fmla="*/ 53 h 60"/>
                <a:gd name="T12" fmla="*/ 30 w 30"/>
                <a:gd name="T13" fmla="*/ 15 h 60"/>
                <a:gd name="T14" fmla="*/ 30 w 30"/>
                <a:gd name="T15" fmla="*/ 22 h 60"/>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60"/>
                <a:gd name="T26" fmla="*/ 30 w 30"/>
                <a:gd name="T27" fmla="*/ 60 h 6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60">
                  <a:moveTo>
                    <a:pt x="30" y="15"/>
                  </a:moveTo>
                  <a:lnTo>
                    <a:pt x="23" y="0"/>
                  </a:lnTo>
                  <a:lnTo>
                    <a:pt x="0" y="7"/>
                  </a:lnTo>
                  <a:lnTo>
                    <a:pt x="8" y="53"/>
                  </a:lnTo>
                  <a:lnTo>
                    <a:pt x="8" y="60"/>
                  </a:lnTo>
                  <a:lnTo>
                    <a:pt x="30" y="53"/>
                  </a:lnTo>
                  <a:lnTo>
                    <a:pt x="30" y="15"/>
                  </a:lnTo>
                  <a:lnTo>
                    <a:pt x="30" y="22"/>
                  </a:lnTo>
                </a:path>
              </a:pathLst>
            </a:custGeom>
            <a:noFill/>
            <a:ln w="8">
              <a:solidFill>
                <a:srgbClr val="000000"/>
              </a:solidFill>
              <a:prstDash val="solid"/>
              <a:round/>
              <a:headEnd/>
              <a:tailEnd/>
            </a:ln>
          </p:spPr>
          <p:txBody>
            <a:bodyPr/>
            <a:lstStyle/>
            <a:p>
              <a:endParaRPr lang="en-US"/>
            </a:p>
          </p:txBody>
        </p:sp>
        <p:sp>
          <p:nvSpPr>
            <p:cNvPr id="228" name="Freeform 239"/>
            <p:cNvSpPr>
              <a:spLocks/>
            </p:cNvSpPr>
            <p:nvPr/>
          </p:nvSpPr>
          <p:spPr bwMode="auto">
            <a:xfrm>
              <a:off x="4352" y="1720"/>
              <a:ext cx="8" cy="8"/>
            </a:xfrm>
            <a:custGeom>
              <a:avLst/>
              <a:gdLst>
                <a:gd name="T0" fmla="*/ 0 w 8"/>
                <a:gd name="T1" fmla="*/ 0 h 8"/>
                <a:gd name="T2" fmla="*/ 8 w 8"/>
                <a:gd name="T3" fmla="*/ 0 h 8"/>
                <a:gd name="T4" fmla="*/ 8 w 8"/>
                <a:gd name="T5" fmla="*/ 8 h 8"/>
                <a:gd name="T6" fmla="*/ 0 w 8"/>
                <a:gd name="T7" fmla="*/ 0 h 8"/>
                <a:gd name="T8" fmla="*/ 0 60000 65536"/>
                <a:gd name="T9" fmla="*/ 0 60000 65536"/>
                <a:gd name="T10" fmla="*/ 0 60000 65536"/>
                <a:gd name="T11" fmla="*/ 0 60000 65536"/>
                <a:gd name="T12" fmla="*/ 0 w 8"/>
                <a:gd name="T13" fmla="*/ 0 h 8"/>
                <a:gd name="T14" fmla="*/ 8 w 8"/>
                <a:gd name="T15" fmla="*/ 8 h 8"/>
              </a:gdLst>
              <a:ahLst/>
              <a:cxnLst>
                <a:cxn ang="T8">
                  <a:pos x="T0" y="T1"/>
                </a:cxn>
                <a:cxn ang="T9">
                  <a:pos x="T2" y="T3"/>
                </a:cxn>
                <a:cxn ang="T10">
                  <a:pos x="T4" y="T5"/>
                </a:cxn>
                <a:cxn ang="T11">
                  <a:pos x="T6" y="T7"/>
                </a:cxn>
              </a:cxnLst>
              <a:rect l="T12" t="T13" r="T14" b="T15"/>
              <a:pathLst>
                <a:path w="8" h="8">
                  <a:moveTo>
                    <a:pt x="0" y="0"/>
                  </a:moveTo>
                  <a:lnTo>
                    <a:pt x="8" y="0"/>
                  </a:lnTo>
                  <a:lnTo>
                    <a:pt x="8" y="8"/>
                  </a:lnTo>
                  <a:lnTo>
                    <a:pt x="0" y="0"/>
                  </a:lnTo>
                  <a:close/>
                </a:path>
              </a:pathLst>
            </a:custGeom>
            <a:solidFill>
              <a:srgbClr val="FF8C00"/>
            </a:solidFill>
            <a:ln w="8">
              <a:solidFill>
                <a:srgbClr val="FF8C00"/>
              </a:solidFill>
              <a:prstDash val="solid"/>
              <a:round/>
              <a:headEnd/>
              <a:tailEnd/>
            </a:ln>
          </p:spPr>
          <p:txBody>
            <a:bodyPr/>
            <a:lstStyle/>
            <a:p>
              <a:endParaRPr lang="en-US"/>
            </a:p>
          </p:txBody>
        </p:sp>
        <p:sp>
          <p:nvSpPr>
            <p:cNvPr id="229" name="Freeform 240"/>
            <p:cNvSpPr>
              <a:spLocks/>
            </p:cNvSpPr>
            <p:nvPr/>
          </p:nvSpPr>
          <p:spPr bwMode="auto">
            <a:xfrm>
              <a:off x="4352" y="1720"/>
              <a:ext cx="8" cy="8"/>
            </a:xfrm>
            <a:custGeom>
              <a:avLst/>
              <a:gdLst>
                <a:gd name="T0" fmla="*/ 0 w 8"/>
                <a:gd name="T1" fmla="*/ 0 h 8"/>
                <a:gd name="T2" fmla="*/ 8 w 8"/>
                <a:gd name="T3" fmla="*/ 0 h 8"/>
                <a:gd name="T4" fmla="*/ 8 w 8"/>
                <a:gd name="T5" fmla="*/ 8 h 8"/>
                <a:gd name="T6" fmla="*/ 0 w 8"/>
                <a:gd name="T7" fmla="*/ 0 h 8"/>
                <a:gd name="T8" fmla="*/ 0 w 8"/>
                <a:gd name="T9" fmla="*/ 8 h 8"/>
                <a:gd name="T10" fmla="*/ 0 60000 65536"/>
                <a:gd name="T11" fmla="*/ 0 60000 65536"/>
                <a:gd name="T12" fmla="*/ 0 60000 65536"/>
                <a:gd name="T13" fmla="*/ 0 60000 65536"/>
                <a:gd name="T14" fmla="*/ 0 60000 65536"/>
                <a:gd name="T15" fmla="*/ 0 w 8"/>
                <a:gd name="T16" fmla="*/ 0 h 8"/>
                <a:gd name="T17" fmla="*/ 8 w 8"/>
                <a:gd name="T18" fmla="*/ 8 h 8"/>
              </a:gdLst>
              <a:ahLst/>
              <a:cxnLst>
                <a:cxn ang="T10">
                  <a:pos x="T0" y="T1"/>
                </a:cxn>
                <a:cxn ang="T11">
                  <a:pos x="T2" y="T3"/>
                </a:cxn>
                <a:cxn ang="T12">
                  <a:pos x="T4" y="T5"/>
                </a:cxn>
                <a:cxn ang="T13">
                  <a:pos x="T6" y="T7"/>
                </a:cxn>
                <a:cxn ang="T14">
                  <a:pos x="T8" y="T9"/>
                </a:cxn>
              </a:cxnLst>
              <a:rect l="T15" t="T16" r="T17" b="T18"/>
              <a:pathLst>
                <a:path w="8" h="8">
                  <a:moveTo>
                    <a:pt x="0" y="0"/>
                  </a:moveTo>
                  <a:lnTo>
                    <a:pt x="8" y="0"/>
                  </a:lnTo>
                  <a:lnTo>
                    <a:pt x="8" y="8"/>
                  </a:lnTo>
                  <a:lnTo>
                    <a:pt x="0" y="0"/>
                  </a:lnTo>
                  <a:lnTo>
                    <a:pt x="0" y="8"/>
                  </a:lnTo>
                </a:path>
              </a:pathLst>
            </a:custGeom>
            <a:noFill/>
            <a:ln w="8">
              <a:solidFill>
                <a:srgbClr val="000000"/>
              </a:solidFill>
              <a:prstDash val="solid"/>
              <a:round/>
              <a:headEnd/>
              <a:tailEnd/>
            </a:ln>
          </p:spPr>
          <p:txBody>
            <a:bodyPr/>
            <a:lstStyle/>
            <a:p>
              <a:endParaRPr lang="en-US"/>
            </a:p>
          </p:txBody>
        </p:sp>
        <p:sp>
          <p:nvSpPr>
            <p:cNvPr id="230" name="Freeform 241"/>
            <p:cNvSpPr>
              <a:spLocks/>
            </p:cNvSpPr>
            <p:nvPr/>
          </p:nvSpPr>
          <p:spPr bwMode="auto">
            <a:xfrm>
              <a:off x="3724" y="2350"/>
              <a:ext cx="318" cy="242"/>
            </a:xfrm>
            <a:custGeom>
              <a:avLst/>
              <a:gdLst>
                <a:gd name="T0" fmla="*/ 318 w 318"/>
                <a:gd name="T1" fmla="*/ 75 h 242"/>
                <a:gd name="T2" fmla="*/ 234 w 318"/>
                <a:gd name="T3" fmla="*/ 7 h 242"/>
                <a:gd name="T4" fmla="*/ 166 w 318"/>
                <a:gd name="T5" fmla="*/ 22 h 242"/>
                <a:gd name="T6" fmla="*/ 144 w 318"/>
                <a:gd name="T7" fmla="*/ 0 h 242"/>
                <a:gd name="T8" fmla="*/ 60 w 318"/>
                <a:gd name="T9" fmla="*/ 7 h 242"/>
                <a:gd name="T10" fmla="*/ 15 w 318"/>
                <a:gd name="T11" fmla="*/ 30 h 242"/>
                <a:gd name="T12" fmla="*/ 0 w 318"/>
                <a:gd name="T13" fmla="*/ 53 h 242"/>
                <a:gd name="T14" fmla="*/ 38 w 318"/>
                <a:gd name="T15" fmla="*/ 68 h 242"/>
                <a:gd name="T16" fmla="*/ 60 w 318"/>
                <a:gd name="T17" fmla="*/ 106 h 242"/>
                <a:gd name="T18" fmla="*/ 136 w 318"/>
                <a:gd name="T19" fmla="*/ 166 h 242"/>
                <a:gd name="T20" fmla="*/ 174 w 318"/>
                <a:gd name="T21" fmla="*/ 227 h 242"/>
                <a:gd name="T22" fmla="*/ 189 w 318"/>
                <a:gd name="T23" fmla="*/ 242 h 242"/>
                <a:gd name="T24" fmla="*/ 189 w 318"/>
                <a:gd name="T25" fmla="*/ 197 h 242"/>
                <a:gd name="T26" fmla="*/ 219 w 318"/>
                <a:gd name="T27" fmla="*/ 197 h 242"/>
                <a:gd name="T28" fmla="*/ 227 w 318"/>
                <a:gd name="T29" fmla="*/ 181 h 242"/>
                <a:gd name="T30" fmla="*/ 227 w 318"/>
                <a:gd name="T31" fmla="*/ 189 h 242"/>
                <a:gd name="T32" fmla="*/ 242 w 318"/>
                <a:gd name="T33" fmla="*/ 189 h 242"/>
                <a:gd name="T34" fmla="*/ 234 w 318"/>
                <a:gd name="T35" fmla="*/ 189 h 242"/>
                <a:gd name="T36" fmla="*/ 250 w 318"/>
                <a:gd name="T37" fmla="*/ 181 h 242"/>
                <a:gd name="T38" fmla="*/ 242 w 318"/>
                <a:gd name="T39" fmla="*/ 166 h 242"/>
                <a:gd name="T40" fmla="*/ 250 w 318"/>
                <a:gd name="T41" fmla="*/ 166 h 242"/>
                <a:gd name="T42" fmla="*/ 287 w 318"/>
                <a:gd name="T43" fmla="*/ 136 h 242"/>
                <a:gd name="T44" fmla="*/ 280 w 318"/>
                <a:gd name="T45" fmla="*/ 113 h 242"/>
                <a:gd name="T46" fmla="*/ 287 w 318"/>
                <a:gd name="T47" fmla="*/ 106 h 242"/>
                <a:gd name="T48" fmla="*/ 287 w 318"/>
                <a:gd name="T49" fmla="*/ 121 h 242"/>
                <a:gd name="T50" fmla="*/ 318 w 318"/>
                <a:gd name="T51" fmla="*/ 75 h 24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18"/>
                <a:gd name="T79" fmla="*/ 0 h 242"/>
                <a:gd name="T80" fmla="*/ 318 w 318"/>
                <a:gd name="T81" fmla="*/ 242 h 24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18" h="242">
                  <a:moveTo>
                    <a:pt x="318" y="75"/>
                  </a:moveTo>
                  <a:lnTo>
                    <a:pt x="234" y="7"/>
                  </a:lnTo>
                  <a:lnTo>
                    <a:pt x="166" y="22"/>
                  </a:lnTo>
                  <a:lnTo>
                    <a:pt x="144" y="0"/>
                  </a:lnTo>
                  <a:lnTo>
                    <a:pt x="60" y="7"/>
                  </a:lnTo>
                  <a:lnTo>
                    <a:pt x="15" y="30"/>
                  </a:lnTo>
                  <a:lnTo>
                    <a:pt x="0" y="53"/>
                  </a:lnTo>
                  <a:lnTo>
                    <a:pt x="38" y="68"/>
                  </a:lnTo>
                  <a:lnTo>
                    <a:pt x="60" y="106"/>
                  </a:lnTo>
                  <a:lnTo>
                    <a:pt x="136" y="166"/>
                  </a:lnTo>
                  <a:lnTo>
                    <a:pt x="174" y="227"/>
                  </a:lnTo>
                  <a:lnTo>
                    <a:pt x="189" y="242"/>
                  </a:lnTo>
                  <a:lnTo>
                    <a:pt x="189" y="197"/>
                  </a:lnTo>
                  <a:lnTo>
                    <a:pt x="219" y="197"/>
                  </a:lnTo>
                  <a:lnTo>
                    <a:pt x="227" y="181"/>
                  </a:lnTo>
                  <a:lnTo>
                    <a:pt x="227" y="189"/>
                  </a:lnTo>
                  <a:lnTo>
                    <a:pt x="242" y="189"/>
                  </a:lnTo>
                  <a:lnTo>
                    <a:pt x="234" y="189"/>
                  </a:lnTo>
                  <a:lnTo>
                    <a:pt x="250" y="181"/>
                  </a:lnTo>
                  <a:lnTo>
                    <a:pt x="242" y="166"/>
                  </a:lnTo>
                  <a:lnTo>
                    <a:pt x="250" y="166"/>
                  </a:lnTo>
                  <a:lnTo>
                    <a:pt x="287" y="136"/>
                  </a:lnTo>
                  <a:lnTo>
                    <a:pt x="280" y="113"/>
                  </a:lnTo>
                  <a:lnTo>
                    <a:pt x="287" y="106"/>
                  </a:lnTo>
                  <a:lnTo>
                    <a:pt x="287" y="121"/>
                  </a:lnTo>
                  <a:lnTo>
                    <a:pt x="318" y="75"/>
                  </a:lnTo>
                  <a:close/>
                </a:path>
              </a:pathLst>
            </a:custGeom>
            <a:solidFill>
              <a:srgbClr val="B22222"/>
            </a:solidFill>
            <a:ln w="8">
              <a:solidFill>
                <a:srgbClr val="B22222"/>
              </a:solidFill>
              <a:prstDash val="solid"/>
              <a:round/>
              <a:headEnd/>
              <a:tailEnd/>
            </a:ln>
          </p:spPr>
          <p:txBody>
            <a:bodyPr/>
            <a:lstStyle/>
            <a:p>
              <a:endParaRPr lang="en-US"/>
            </a:p>
          </p:txBody>
        </p:sp>
        <p:sp>
          <p:nvSpPr>
            <p:cNvPr id="231" name="Freeform 242"/>
            <p:cNvSpPr>
              <a:spLocks/>
            </p:cNvSpPr>
            <p:nvPr/>
          </p:nvSpPr>
          <p:spPr bwMode="auto">
            <a:xfrm>
              <a:off x="3724" y="2350"/>
              <a:ext cx="318" cy="242"/>
            </a:xfrm>
            <a:custGeom>
              <a:avLst/>
              <a:gdLst>
                <a:gd name="T0" fmla="*/ 318 w 318"/>
                <a:gd name="T1" fmla="*/ 75 h 242"/>
                <a:gd name="T2" fmla="*/ 234 w 318"/>
                <a:gd name="T3" fmla="*/ 7 h 242"/>
                <a:gd name="T4" fmla="*/ 166 w 318"/>
                <a:gd name="T5" fmla="*/ 22 h 242"/>
                <a:gd name="T6" fmla="*/ 144 w 318"/>
                <a:gd name="T7" fmla="*/ 0 h 242"/>
                <a:gd name="T8" fmla="*/ 60 w 318"/>
                <a:gd name="T9" fmla="*/ 7 h 242"/>
                <a:gd name="T10" fmla="*/ 15 w 318"/>
                <a:gd name="T11" fmla="*/ 30 h 242"/>
                <a:gd name="T12" fmla="*/ 0 w 318"/>
                <a:gd name="T13" fmla="*/ 53 h 242"/>
                <a:gd name="T14" fmla="*/ 38 w 318"/>
                <a:gd name="T15" fmla="*/ 68 h 242"/>
                <a:gd name="T16" fmla="*/ 60 w 318"/>
                <a:gd name="T17" fmla="*/ 106 h 242"/>
                <a:gd name="T18" fmla="*/ 136 w 318"/>
                <a:gd name="T19" fmla="*/ 166 h 242"/>
                <a:gd name="T20" fmla="*/ 174 w 318"/>
                <a:gd name="T21" fmla="*/ 227 h 242"/>
                <a:gd name="T22" fmla="*/ 189 w 318"/>
                <a:gd name="T23" fmla="*/ 242 h 242"/>
                <a:gd name="T24" fmla="*/ 189 w 318"/>
                <a:gd name="T25" fmla="*/ 197 h 242"/>
                <a:gd name="T26" fmla="*/ 219 w 318"/>
                <a:gd name="T27" fmla="*/ 197 h 242"/>
                <a:gd name="T28" fmla="*/ 227 w 318"/>
                <a:gd name="T29" fmla="*/ 181 h 242"/>
                <a:gd name="T30" fmla="*/ 227 w 318"/>
                <a:gd name="T31" fmla="*/ 189 h 242"/>
                <a:gd name="T32" fmla="*/ 242 w 318"/>
                <a:gd name="T33" fmla="*/ 189 h 242"/>
                <a:gd name="T34" fmla="*/ 234 w 318"/>
                <a:gd name="T35" fmla="*/ 189 h 242"/>
                <a:gd name="T36" fmla="*/ 250 w 318"/>
                <a:gd name="T37" fmla="*/ 181 h 242"/>
                <a:gd name="T38" fmla="*/ 242 w 318"/>
                <a:gd name="T39" fmla="*/ 166 h 242"/>
                <a:gd name="T40" fmla="*/ 250 w 318"/>
                <a:gd name="T41" fmla="*/ 166 h 242"/>
                <a:gd name="T42" fmla="*/ 287 w 318"/>
                <a:gd name="T43" fmla="*/ 136 h 242"/>
                <a:gd name="T44" fmla="*/ 280 w 318"/>
                <a:gd name="T45" fmla="*/ 113 h 242"/>
                <a:gd name="T46" fmla="*/ 287 w 318"/>
                <a:gd name="T47" fmla="*/ 106 h 242"/>
                <a:gd name="T48" fmla="*/ 287 w 318"/>
                <a:gd name="T49" fmla="*/ 121 h 242"/>
                <a:gd name="T50" fmla="*/ 318 w 318"/>
                <a:gd name="T51" fmla="*/ 75 h 242"/>
                <a:gd name="T52" fmla="*/ 318 w 318"/>
                <a:gd name="T53" fmla="*/ 83 h 24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18"/>
                <a:gd name="T82" fmla="*/ 0 h 242"/>
                <a:gd name="T83" fmla="*/ 318 w 318"/>
                <a:gd name="T84" fmla="*/ 242 h 24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18" h="242">
                  <a:moveTo>
                    <a:pt x="318" y="75"/>
                  </a:moveTo>
                  <a:lnTo>
                    <a:pt x="234" y="7"/>
                  </a:lnTo>
                  <a:lnTo>
                    <a:pt x="166" y="22"/>
                  </a:lnTo>
                  <a:lnTo>
                    <a:pt x="144" y="0"/>
                  </a:lnTo>
                  <a:lnTo>
                    <a:pt x="60" y="7"/>
                  </a:lnTo>
                  <a:lnTo>
                    <a:pt x="15" y="30"/>
                  </a:lnTo>
                  <a:lnTo>
                    <a:pt x="0" y="53"/>
                  </a:lnTo>
                  <a:lnTo>
                    <a:pt x="38" y="68"/>
                  </a:lnTo>
                  <a:lnTo>
                    <a:pt x="60" y="106"/>
                  </a:lnTo>
                  <a:lnTo>
                    <a:pt x="136" y="166"/>
                  </a:lnTo>
                  <a:lnTo>
                    <a:pt x="174" y="227"/>
                  </a:lnTo>
                  <a:lnTo>
                    <a:pt x="189" y="242"/>
                  </a:lnTo>
                  <a:lnTo>
                    <a:pt x="189" y="197"/>
                  </a:lnTo>
                  <a:lnTo>
                    <a:pt x="219" y="197"/>
                  </a:lnTo>
                  <a:lnTo>
                    <a:pt x="227" y="181"/>
                  </a:lnTo>
                  <a:lnTo>
                    <a:pt x="227" y="189"/>
                  </a:lnTo>
                  <a:lnTo>
                    <a:pt x="242" y="189"/>
                  </a:lnTo>
                  <a:lnTo>
                    <a:pt x="234" y="189"/>
                  </a:lnTo>
                  <a:lnTo>
                    <a:pt x="250" y="181"/>
                  </a:lnTo>
                  <a:lnTo>
                    <a:pt x="242" y="166"/>
                  </a:lnTo>
                  <a:lnTo>
                    <a:pt x="250" y="166"/>
                  </a:lnTo>
                  <a:lnTo>
                    <a:pt x="287" y="136"/>
                  </a:lnTo>
                  <a:lnTo>
                    <a:pt x="280" y="113"/>
                  </a:lnTo>
                  <a:lnTo>
                    <a:pt x="287" y="106"/>
                  </a:lnTo>
                  <a:lnTo>
                    <a:pt x="287" y="121"/>
                  </a:lnTo>
                  <a:lnTo>
                    <a:pt x="318" y="75"/>
                  </a:lnTo>
                  <a:lnTo>
                    <a:pt x="318" y="83"/>
                  </a:lnTo>
                </a:path>
              </a:pathLst>
            </a:custGeom>
            <a:noFill/>
            <a:ln w="8">
              <a:solidFill>
                <a:srgbClr val="000000"/>
              </a:solidFill>
              <a:prstDash val="solid"/>
              <a:round/>
              <a:headEnd/>
              <a:tailEnd/>
            </a:ln>
          </p:spPr>
          <p:txBody>
            <a:bodyPr/>
            <a:lstStyle/>
            <a:p>
              <a:endParaRPr lang="en-US"/>
            </a:p>
          </p:txBody>
        </p:sp>
        <p:sp>
          <p:nvSpPr>
            <p:cNvPr id="232" name="Freeform 243"/>
            <p:cNvSpPr>
              <a:spLocks/>
            </p:cNvSpPr>
            <p:nvPr/>
          </p:nvSpPr>
          <p:spPr bwMode="auto">
            <a:xfrm>
              <a:off x="2452" y="1546"/>
              <a:ext cx="439" cy="296"/>
            </a:xfrm>
            <a:custGeom>
              <a:avLst/>
              <a:gdLst>
                <a:gd name="T0" fmla="*/ 424 w 439"/>
                <a:gd name="T1" fmla="*/ 273 h 296"/>
                <a:gd name="T2" fmla="*/ 439 w 439"/>
                <a:gd name="T3" fmla="*/ 296 h 296"/>
                <a:gd name="T4" fmla="*/ 394 w 439"/>
                <a:gd name="T5" fmla="*/ 265 h 296"/>
                <a:gd name="T6" fmla="*/ 349 w 439"/>
                <a:gd name="T7" fmla="*/ 273 h 296"/>
                <a:gd name="T8" fmla="*/ 318 w 439"/>
                <a:gd name="T9" fmla="*/ 250 h 296"/>
                <a:gd name="T10" fmla="*/ 0 w 439"/>
                <a:gd name="T11" fmla="*/ 235 h 296"/>
                <a:gd name="T12" fmla="*/ 16 w 439"/>
                <a:gd name="T13" fmla="*/ 76 h 296"/>
                <a:gd name="T14" fmla="*/ 16 w 439"/>
                <a:gd name="T15" fmla="*/ 0 h 296"/>
                <a:gd name="T16" fmla="*/ 432 w 439"/>
                <a:gd name="T17" fmla="*/ 23 h 296"/>
                <a:gd name="T18" fmla="*/ 417 w 439"/>
                <a:gd name="T19" fmla="*/ 46 h 296"/>
                <a:gd name="T20" fmla="*/ 439 w 439"/>
                <a:gd name="T21" fmla="*/ 76 h 296"/>
                <a:gd name="T22" fmla="*/ 439 w 439"/>
                <a:gd name="T23" fmla="*/ 212 h 296"/>
                <a:gd name="T24" fmla="*/ 424 w 439"/>
                <a:gd name="T25" fmla="*/ 212 h 296"/>
                <a:gd name="T26" fmla="*/ 439 w 439"/>
                <a:gd name="T27" fmla="*/ 243 h 296"/>
                <a:gd name="T28" fmla="*/ 424 w 439"/>
                <a:gd name="T29" fmla="*/ 273 h 2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9"/>
                <a:gd name="T46" fmla="*/ 0 h 296"/>
                <a:gd name="T47" fmla="*/ 439 w 439"/>
                <a:gd name="T48" fmla="*/ 296 h 2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9" h="296">
                  <a:moveTo>
                    <a:pt x="424" y="273"/>
                  </a:moveTo>
                  <a:lnTo>
                    <a:pt x="439" y="296"/>
                  </a:lnTo>
                  <a:lnTo>
                    <a:pt x="394" y="265"/>
                  </a:lnTo>
                  <a:lnTo>
                    <a:pt x="349" y="273"/>
                  </a:lnTo>
                  <a:lnTo>
                    <a:pt x="318" y="250"/>
                  </a:lnTo>
                  <a:lnTo>
                    <a:pt x="0" y="235"/>
                  </a:lnTo>
                  <a:lnTo>
                    <a:pt x="16" y="76"/>
                  </a:lnTo>
                  <a:lnTo>
                    <a:pt x="16" y="0"/>
                  </a:lnTo>
                  <a:lnTo>
                    <a:pt x="432" y="23"/>
                  </a:lnTo>
                  <a:lnTo>
                    <a:pt x="417" y="46"/>
                  </a:lnTo>
                  <a:lnTo>
                    <a:pt x="439" y="76"/>
                  </a:lnTo>
                  <a:lnTo>
                    <a:pt x="439" y="212"/>
                  </a:lnTo>
                  <a:lnTo>
                    <a:pt x="424" y="212"/>
                  </a:lnTo>
                  <a:lnTo>
                    <a:pt x="439" y="243"/>
                  </a:lnTo>
                  <a:lnTo>
                    <a:pt x="424" y="273"/>
                  </a:lnTo>
                  <a:close/>
                </a:path>
              </a:pathLst>
            </a:custGeom>
            <a:solidFill>
              <a:srgbClr val="FF8C00"/>
            </a:solidFill>
            <a:ln w="8">
              <a:solidFill>
                <a:srgbClr val="FF8C00"/>
              </a:solidFill>
              <a:prstDash val="solid"/>
              <a:round/>
              <a:headEnd/>
              <a:tailEnd/>
            </a:ln>
          </p:spPr>
          <p:txBody>
            <a:bodyPr/>
            <a:lstStyle/>
            <a:p>
              <a:endParaRPr lang="en-US"/>
            </a:p>
          </p:txBody>
        </p:sp>
        <p:sp>
          <p:nvSpPr>
            <p:cNvPr id="233" name="Freeform 244"/>
            <p:cNvSpPr>
              <a:spLocks/>
            </p:cNvSpPr>
            <p:nvPr/>
          </p:nvSpPr>
          <p:spPr bwMode="auto">
            <a:xfrm>
              <a:off x="2452" y="1546"/>
              <a:ext cx="439" cy="296"/>
            </a:xfrm>
            <a:custGeom>
              <a:avLst/>
              <a:gdLst>
                <a:gd name="T0" fmla="*/ 424 w 439"/>
                <a:gd name="T1" fmla="*/ 273 h 296"/>
                <a:gd name="T2" fmla="*/ 439 w 439"/>
                <a:gd name="T3" fmla="*/ 296 h 296"/>
                <a:gd name="T4" fmla="*/ 394 w 439"/>
                <a:gd name="T5" fmla="*/ 265 h 296"/>
                <a:gd name="T6" fmla="*/ 349 w 439"/>
                <a:gd name="T7" fmla="*/ 273 h 296"/>
                <a:gd name="T8" fmla="*/ 318 w 439"/>
                <a:gd name="T9" fmla="*/ 250 h 296"/>
                <a:gd name="T10" fmla="*/ 0 w 439"/>
                <a:gd name="T11" fmla="*/ 235 h 296"/>
                <a:gd name="T12" fmla="*/ 16 w 439"/>
                <a:gd name="T13" fmla="*/ 76 h 296"/>
                <a:gd name="T14" fmla="*/ 16 w 439"/>
                <a:gd name="T15" fmla="*/ 0 h 296"/>
                <a:gd name="T16" fmla="*/ 432 w 439"/>
                <a:gd name="T17" fmla="*/ 23 h 296"/>
                <a:gd name="T18" fmla="*/ 417 w 439"/>
                <a:gd name="T19" fmla="*/ 46 h 296"/>
                <a:gd name="T20" fmla="*/ 439 w 439"/>
                <a:gd name="T21" fmla="*/ 76 h 296"/>
                <a:gd name="T22" fmla="*/ 439 w 439"/>
                <a:gd name="T23" fmla="*/ 212 h 296"/>
                <a:gd name="T24" fmla="*/ 424 w 439"/>
                <a:gd name="T25" fmla="*/ 212 h 296"/>
                <a:gd name="T26" fmla="*/ 439 w 439"/>
                <a:gd name="T27" fmla="*/ 243 h 296"/>
                <a:gd name="T28" fmla="*/ 424 w 439"/>
                <a:gd name="T29" fmla="*/ 273 h 296"/>
                <a:gd name="T30" fmla="*/ 424 w 439"/>
                <a:gd name="T31" fmla="*/ 281 h 29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39"/>
                <a:gd name="T49" fmla="*/ 0 h 296"/>
                <a:gd name="T50" fmla="*/ 439 w 439"/>
                <a:gd name="T51" fmla="*/ 296 h 29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39" h="296">
                  <a:moveTo>
                    <a:pt x="424" y="273"/>
                  </a:moveTo>
                  <a:lnTo>
                    <a:pt x="439" y="296"/>
                  </a:lnTo>
                  <a:lnTo>
                    <a:pt x="394" y="265"/>
                  </a:lnTo>
                  <a:lnTo>
                    <a:pt x="349" y="273"/>
                  </a:lnTo>
                  <a:lnTo>
                    <a:pt x="318" y="250"/>
                  </a:lnTo>
                  <a:lnTo>
                    <a:pt x="0" y="235"/>
                  </a:lnTo>
                  <a:lnTo>
                    <a:pt x="16" y="76"/>
                  </a:lnTo>
                  <a:lnTo>
                    <a:pt x="16" y="0"/>
                  </a:lnTo>
                  <a:lnTo>
                    <a:pt x="432" y="23"/>
                  </a:lnTo>
                  <a:lnTo>
                    <a:pt x="417" y="46"/>
                  </a:lnTo>
                  <a:lnTo>
                    <a:pt x="439" y="76"/>
                  </a:lnTo>
                  <a:lnTo>
                    <a:pt x="439" y="212"/>
                  </a:lnTo>
                  <a:lnTo>
                    <a:pt x="424" y="212"/>
                  </a:lnTo>
                  <a:lnTo>
                    <a:pt x="439" y="243"/>
                  </a:lnTo>
                  <a:lnTo>
                    <a:pt x="424" y="273"/>
                  </a:lnTo>
                  <a:lnTo>
                    <a:pt x="424" y="281"/>
                  </a:lnTo>
                </a:path>
              </a:pathLst>
            </a:custGeom>
            <a:noFill/>
            <a:ln w="8">
              <a:solidFill>
                <a:srgbClr val="000000"/>
              </a:solidFill>
              <a:prstDash val="solid"/>
              <a:round/>
              <a:headEnd/>
              <a:tailEnd/>
            </a:ln>
          </p:spPr>
          <p:txBody>
            <a:bodyPr/>
            <a:lstStyle/>
            <a:p>
              <a:endParaRPr lang="en-US"/>
            </a:p>
          </p:txBody>
        </p:sp>
        <p:sp>
          <p:nvSpPr>
            <p:cNvPr id="234" name="Freeform 245"/>
            <p:cNvSpPr>
              <a:spLocks/>
            </p:cNvSpPr>
            <p:nvPr/>
          </p:nvSpPr>
          <p:spPr bwMode="auto">
            <a:xfrm>
              <a:off x="3277" y="2243"/>
              <a:ext cx="538" cy="182"/>
            </a:xfrm>
            <a:custGeom>
              <a:avLst/>
              <a:gdLst>
                <a:gd name="T0" fmla="*/ 530 w 538"/>
                <a:gd name="T1" fmla="*/ 0 h 182"/>
                <a:gd name="T2" fmla="*/ 538 w 538"/>
                <a:gd name="T3" fmla="*/ 16 h 182"/>
                <a:gd name="T4" fmla="*/ 515 w 538"/>
                <a:gd name="T5" fmla="*/ 38 h 182"/>
                <a:gd name="T6" fmla="*/ 485 w 538"/>
                <a:gd name="T7" fmla="*/ 53 h 182"/>
                <a:gd name="T8" fmla="*/ 477 w 538"/>
                <a:gd name="T9" fmla="*/ 46 h 182"/>
                <a:gd name="T10" fmla="*/ 462 w 538"/>
                <a:gd name="T11" fmla="*/ 76 h 182"/>
                <a:gd name="T12" fmla="*/ 409 w 538"/>
                <a:gd name="T13" fmla="*/ 99 h 182"/>
                <a:gd name="T14" fmla="*/ 401 w 538"/>
                <a:gd name="T15" fmla="*/ 122 h 182"/>
                <a:gd name="T16" fmla="*/ 386 w 538"/>
                <a:gd name="T17" fmla="*/ 129 h 182"/>
                <a:gd name="T18" fmla="*/ 386 w 538"/>
                <a:gd name="T19" fmla="*/ 144 h 182"/>
                <a:gd name="T20" fmla="*/ 303 w 538"/>
                <a:gd name="T21" fmla="*/ 152 h 182"/>
                <a:gd name="T22" fmla="*/ 137 w 538"/>
                <a:gd name="T23" fmla="*/ 167 h 182"/>
                <a:gd name="T24" fmla="*/ 0 w 538"/>
                <a:gd name="T25" fmla="*/ 182 h 182"/>
                <a:gd name="T26" fmla="*/ 15 w 538"/>
                <a:gd name="T27" fmla="*/ 167 h 182"/>
                <a:gd name="T28" fmla="*/ 8 w 538"/>
                <a:gd name="T29" fmla="*/ 144 h 182"/>
                <a:gd name="T30" fmla="*/ 23 w 538"/>
                <a:gd name="T31" fmla="*/ 137 h 182"/>
                <a:gd name="T32" fmla="*/ 23 w 538"/>
                <a:gd name="T33" fmla="*/ 122 h 182"/>
                <a:gd name="T34" fmla="*/ 38 w 538"/>
                <a:gd name="T35" fmla="*/ 107 h 182"/>
                <a:gd name="T36" fmla="*/ 31 w 538"/>
                <a:gd name="T37" fmla="*/ 99 h 182"/>
                <a:gd name="T38" fmla="*/ 46 w 538"/>
                <a:gd name="T39" fmla="*/ 61 h 182"/>
                <a:gd name="T40" fmla="*/ 53 w 538"/>
                <a:gd name="T41" fmla="*/ 61 h 182"/>
                <a:gd name="T42" fmla="*/ 137 w 538"/>
                <a:gd name="T43" fmla="*/ 53 h 182"/>
                <a:gd name="T44" fmla="*/ 137 w 538"/>
                <a:gd name="T45" fmla="*/ 38 h 182"/>
                <a:gd name="T46" fmla="*/ 409 w 538"/>
                <a:gd name="T47" fmla="*/ 16 h 182"/>
                <a:gd name="T48" fmla="*/ 530 w 538"/>
                <a:gd name="T49" fmla="*/ 0 h 18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38"/>
                <a:gd name="T76" fmla="*/ 0 h 182"/>
                <a:gd name="T77" fmla="*/ 538 w 538"/>
                <a:gd name="T78" fmla="*/ 182 h 18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38" h="182">
                  <a:moveTo>
                    <a:pt x="530" y="0"/>
                  </a:moveTo>
                  <a:lnTo>
                    <a:pt x="538" y="16"/>
                  </a:lnTo>
                  <a:lnTo>
                    <a:pt x="515" y="38"/>
                  </a:lnTo>
                  <a:lnTo>
                    <a:pt x="485" y="53"/>
                  </a:lnTo>
                  <a:lnTo>
                    <a:pt x="477" y="46"/>
                  </a:lnTo>
                  <a:lnTo>
                    <a:pt x="462" y="76"/>
                  </a:lnTo>
                  <a:lnTo>
                    <a:pt x="409" y="99"/>
                  </a:lnTo>
                  <a:lnTo>
                    <a:pt x="401" y="122"/>
                  </a:lnTo>
                  <a:lnTo>
                    <a:pt x="386" y="129"/>
                  </a:lnTo>
                  <a:lnTo>
                    <a:pt x="386" y="144"/>
                  </a:lnTo>
                  <a:lnTo>
                    <a:pt x="303" y="152"/>
                  </a:lnTo>
                  <a:lnTo>
                    <a:pt x="137" y="167"/>
                  </a:lnTo>
                  <a:lnTo>
                    <a:pt x="0" y="182"/>
                  </a:lnTo>
                  <a:lnTo>
                    <a:pt x="15" y="167"/>
                  </a:lnTo>
                  <a:lnTo>
                    <a:pt x="8" y="144"/>
                  </a:lnTo>
                  <a:lnTo>
                    <a:pt x="23" y="137"/>
                  </a:lnTo>
                  <a:lnTo>
                    <a:pt x="23" y="122"/>
                  </a:lnTo>
                  <a:lnTo>
                    <a:pt x="38" y="107"/>
                  </a:lnTo>
                  <a:lnTo>
                    <a:pt x="31" y="99"/>
                  </a:lnTo>
                  <a:lnTo>
                    <a:pt x="46" y="61"/>
                  </a:lnTo>
                  <a:lnTo>
                    <a:pt x="53" y="61"/>
                  </a:lnTo>
                  <a:lnTo>
                    <a:pt x="137" y="53"/>
                  </a:lnTo>
                  <a:lnTo>
                    <a:pt x="137" y="38"/>
                  </a:lnTo>
                  <a:lnTo>
                    <a:pt x="409" y="16"/>
                  </a:lnTo>
                  <a:lnTo>
                    <a:pt x="530" y="0"/>
                  </a:lnTo>
                  <a:close/>
                </a:path>
              </a:pathLst>
            </a:custGeom>
            <a:solidFill>
              <a:srgbClr val="B22222"/>
            </a:solidFill>
            <a:ln w="8">
              <a:solidFill>
                <a:srgbClr val="B22222"/>
              </a:solidFill>
              <a:prstDash val="solid"/>
              <a:round/>
              <a:headEnd/>
              <a:tailEnd/>
            </a:ln>
          </p:spPr>
          <p:txBody>
            <a:bodyPr/>
            <a:lstStyle/>
            <a:p>
              <a:endParaRPr lang="en-US"/>
            </a:p>
          </p:txBody>
        </p:sp>
        <p:sp>
          <p:nvSpPr>
            <p:cNvPr id="235" name="Freeform 246"/>
            <p:cNvSpPr>
              <a:spLocks/>
            </p:cNvSpPr>
            <p:nvPr/>
          </p:nvSpPr>
          <p:spPr bwMode="auto">
            <a:xfrm>
              <a:off x="3277" y="2243"/>
              <a:ext cx="538" cy="182"/>
            </a:xfrm>
            <a:custGeom>
              <a:avLst/>
              <a:gdLst>
                <a:gd name="T0" fmla="*/ 530 w 538"/>
                <a:gd name="T1" fmla="*/ 0 h 182"/>
                <a:gd name="T2" fmla="*/ 538 w 538"/>
                <a:gd name="T3" fmla="*/ 16 h 182"/>
                <a:gd name="T4" fmla="*/ 515 w 538"/>
                <a:gd name="T5" fmla="*/ 38 h 182"/>
                <a:gd name="T6" fmla="*/ 485 w 538"/>
                <a:gd name="T7" fmla="*/ 53 h 182"/>
                <a:gd name="T8" fmla="*/ 477 w 538"/>
                <a:gd name="T9" fmla="*/ 46 h 182"/>
                <a:gd name="T10" fmla="*/ 462 w 538"/>
                <a:gd name="T11" fmla="*/ 76 h 182"/>
                <a:gd name="T12" fmla="*/ 409 w 538"/>
                <a:gd name="T13" fmla="*/ 99 h 182"/>
                <a:gd name="T14" fmla="*/ 401 w 538"/>
                <a:gd name="T15" fmla="*/ 122 h 182"/>
                <a:gd name="T16" fmla="*/ 386 w 538"/>
                <a:gd name="T17" fmla="*/ 129 h 182"/>
                <a:gd name="T18" fmla="*/ 386 w 538"/>
                <a:gd name="T19" fmla="*/ 144 h 182"/>
                <a:gd name="T20" fmla="*/ 303 w 538"/>
                <a:gd name="T21" fmla="*/ 152 h 182"/>
                <a:gd name="T22" fmla="*/ 137 w 538"/>
                <a:gd name="T23" fmla="*/ 167 h 182"/>
                <a:gd name="T24" fmla="*/ 0 w 538"/>
                <a:gd name="T25" fmla="*/ 182 h 182"/>
                <a:gd name="T26" fmla="*/ 15 w 538"/>
                <a:gd name="T27" fmla="*/ 167 h 182"/>
                <a:gd name="T28" fmla="*/ 8 w 538"/>
                <a:gd name="T29" fmla="*/ 144 h 182"/>
                <a:gd name="T30" fmla="*/ 23 w 538"/>
                <a:gd name="T31" fmla="*/ 137 h 182"/>
                <a:gd name="T32" fmla="*/ 23 w 538"/>
                <a:gd name="T33" fmla="*/ 122 h 182"/>
                <a:gd name="T34" fmla="*/ 38 w 538"/>
                <a:gd name="T35" fmla="*/ 107 h 182"/>
                <a:gd name="T36" fmla="*/ 31 w 538"/>
                <a:gd name="T37" fmla="*/ 99 h 182"/>
                <a:gd name="T38" fmla="*/ 46 w 538"/>
                <a:gd name="T39" fmla="*/ 61 h 182"/>
                <a:gd name="T40" fmla="*/ 53 w 538"/>
                <a:gd name="T41" fmla="*/ 61 h 182"/>
                <a:gd name="T42" fmla="*/ 137 w 538"/>
                <a:gd name="T43" fmla="*/ 53 h 182"/>
                <a:gd name="T44" fmla="*/ 137 w 538"/>
                <a:gd name="T45" fmla="*/ 38 h 182"/>
                <a:gd name="T46" fmla="*/ 409 w 538"/>
                <a:gd name="T47" fmla="*/ 16 h 182"/>
                <a:gd name="T48" fmla="*/ 530 w 538"/>
                <a:gd name="T49" fmla="*/ 0 h 182"/>
                <a:gd name="T50" fmla="*/ 530 w 538"/>
                <a:gd name="T51" fmla="*/ 8 h 18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38"/>
                <a:gd name="T79" fmla="*/ 0 h 182"/>
                <a:gd name="T80" fmla="*/ 538 w 538"/>
                <a:gd name="T81" fmla="*/ 182 h 18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38" h="182">
                  <a:moveTo>
                    <a:pt x="530" y="0"/>
                  </a:moveTo>
                  <a:lnTo>
                    <a:pt x="538" y="16"/>
                  </a:lnTo>
                  <a:lnTo>
                    <a:pt x="515" y="38"/>
                  </a:lnTo>
                  <a:lnTo>
                    <a:pt x="485" y="53"/>
                  </a:lnTo>
                  <a:lnTo>
                    <a:pt x="477" y="46"/>
                  </a:lnTo>
                  <a:lnTo>
                    <a:pt x="462" y="76"/>
                  </a:lnTo>
                  <a:lnTo>
                    <a:pt x="409" y="99"/>
                  </a:lnTo>
                  <a:lnTo>
                    <a:pt x="401" y="122"/>
                  </a:lnTo>
                  <a:lnTo>
                    <a:pt x="386" y="129"/>
                  </a:lnTo>
                  <a:lnTo>
                    <a:pt x="386" y="144"/>
                  </a:lnTo>
                  <a:lnTo>
                    <a:pt x="303" y="152"/>
                  </a:lnTo>
                  <a:lnTo>
                    <a:pt x="137" y="167"/>
                  </a:lnTo>
                  <a:lnTo>
                    <a:pt x="0" y="182"/>
                  </a:lnTo>
                  <a:lnTo>
                    <a:pt x="15" y="167"/>
                  </a:lnTo>
                  <a:lnTo>
                    <a:pt x="8" y="144"/>
                  </a:lnTo>
                  <a:lnTo>
                    <a:pt x="23" y="137"/>
                  </a:lnTo>
                  <a:lnTo>
                    <a:pt x="23" y="122"/>
                  </a:lnTo>
                  <a:lnTo>
                    <a:pt x="38" y="107"/>
                  </a:lnTo>
                  <a:lnTo>
                    <a:pt x="31" y="99"/>
                  </a:lnTo>
                  <a:lnTo>
                    <a:pt x="46" y="61"/>
                  </a:lnTo>
                  <a:lnTo>
                    <a:pt x="53" y="61"/>
                  </a:lnTo>
                  <a:lnTo>
                    <a:pt x="137" y="53"/>
                  </a:lnTo>
                  <a:lnTo>
                    <a:pt x="137" y="38"/>
                  </a:lnTo>
                  <a:lnTo>
                    <a:pt x="409" y="16"/>
                  </a:lnTo>
                  <a:lnTo>
                    <a:pt x="530" y="0"/>
                  </a:lnTo>
                  <a:lnTo>
                    <a:pt x="530" y="8"/>
                  </a:lnTo>
                </a:path>
              </a:pathLst>
            </a:custGeom>
            <a:noFill/>
            <a:ln w="8">
              <a:solidFill>
                <a:srgbClr val="000000"/>
              </a:solidFill>
              <a:prstDash val="solid"/>
              <a:round/>
              <a:headEnd/>
              <a:tailEnd/>
            </a:ln>
          </p:spPr>
          <p:txBody>
            <a:bodyPr/>
            <a:lstStyle/>
            <a:p>
              <a:endParaRPr lang="en-US"/>
            </a:p>
          </p:txBody>
        </p:sp>
        <p:sp>
          <p:nvSpPr>
            <p:cNvPr id="236" name="Freeform 247"/>
            <p:cNvSpPr>
              <a:spLocks/>
            </p:cNvSpPr>
            <p:nvPr/>
          </p:nvSpPr>
          <p:spPr bwMode="auto">
            <a:xfrm>
              <a:off x="2210" y="2296"/>
              <a:ext cx="871" cy="857"/>
            </a:xfrm>
            <a:custGeom>
              <a:avLst/>
              <a:gdLst>
                <a:gd name="T0" fmla="*/ 833 w 871"/>
                <a:gd name="T1" fmla="*/ 251 h 857"/>
                <a:gd name="T2" fmla="*/ 749 w 871"/>
                <a:gd name="T3" fmla="*/ 220 h 857"/>
                <a:gd name="T4" fmla="*/ 681 w 871"/>
                <a:gd name="T5" fmla="*/ 243 h 857"/>
                <a:gd name="T6" fmla="*/ 651 w 871"/>
                <a:gd name="T7" fmla="*/ 228 h 857"/>
                <a:gd name="T8" fmla="*/ 628 w 871"/>
                <a:gd name="T9" fmla="*/ 235 h 857"/>
                <a:gd name="T10" fmla="*/ 613 w 871"/>
                <a:gd name="T11" fmla="*/ 228 h 857"/>
                <a:gd name="T12" fmla="*/ 575 w 871"/>
                <a:gd name="T13" fmla="*/ 220 h 857"/>
                <a:gd name="T14" fmla="*/ 545 w 871"/>
                <a:gd name="T15" fmla="*/ 213 h 857"/>
                <a:gd name="T16" fmla="*/ 485 w 871"/>
                <a:gd name="T17" fmla="*/ 175 h 857"/>
                <a:gd name="T18" fmla="*/ 447 w 871"/>
                <a:gd name="T19" fmla="*/ 167 h 857"/>
                <a:gd name="T20" fmla="*/ 265 w 871"/>
                <a:gd name="T21" fmla="*/ 0 h 857"/>
                <a:gd name="T22" fmla="*/ 0 w 871"/>
                <a:gd name="T23" fmla="*/ 334 h 857"/>
                <a:gd name="T24" fmla="*/ 99 w 871"/>
                <a:gd name="T25" fmla="*/ 455 h 857"/>
                <a:gd name="T26" fmla="*/ 197 w 871"/>
                <a:gd name="T27" fmla="*/ 592 h 857"/>
                <a:gd name="T28" fmla="*/ 242 w 871"/>
                <a:gd name="T29" fmla="*/ 539 h 857"/>
                <a:gd name="T30" fmla="*/ 333 w 871"/>
                <a:gd name="T31" fmla="*/ 539 h 857"/>
                <a:gd name="T32" fmla="*/ 401 w 871"/>
                <a:gd name="T33" fmla="*/ 660 h 857"/>
                <a:gd name="T34" fmla="*/ 462 w 871"/>
                <a:gd name="T35" fmla="*/ 758 h 857"/>
                <a:gd name="T36" fmla="*/ 545 w 871"/>
                <a:gd name="T37" fmla="*/ 842 h 857"/>
                <a:gd name="T38" fmla="*/ 598 w 871"/>
                <a:gd name="T39" fmla="*/ 857 h 857"/>
                <a:gd name="T40" fmla="*/ 591 w 871"/>
                <a:gd name="T41" fmla="*/ 781 h 857"/>
                <a:gd name="T42" fmla="*/ 583 w 871"/>
                <a:gd name="T43" fmla="*/ 743 h 857"/>
                <a:gd name="T44" fmla="*/ 591 w 871"/>
                <a:gd name="T45" fmla="*/ 743 h 857"/>
                <a:gd name="T46" fmla="*/ 591 w 871"/>
                <a:gd name="T47" fmla="*/ 743 h 857"/>
                <a:gd name="T48" fmla="*/ 613 w 871"/>
                <a:gd name="T49" fmla="*/ 713 h 857"/>
                <a:gd name="T50" fmla="*/ 598 w 871"/>
                <a:gd name="T51" fmla="*/ 698 h 857"/>
                <a:gd name="T52" fmla="*/ 628 w 871"/>
                <a:gd name="T53" fmla="*/ 683 h 857"/>
                <a:gd name="T54" fmla="*/ 621 w 871"/>
                <a:gd name="T55" fmla="*/ 675 h 857"/>
                <a:gd name="T56" fmla="*/ 644 w 871"/>
                <a:gd name="T57" fmla="*/ 652 h 857"/>
                <a:gd name="T58" fmla="*/ 674 w 871"/>
                <a:gd name="T59" fmla="*/ 652 h 857"/>
                <a:gd name="T60" fmla="*/ 674 w 871"/>
                <a:gd name="T61" fmla="*/ 637 h 857"/>
                <a:gd name="T62" fmla="*/ 689 w 871"/>
                <a:gd name="T63" fmla="*/ 630 h 857"/>
                <a:gd name="T64" fmla="*/ 704 w 871"/>
                <a:gd name="T65" fmla="*/ 637 h 857"/>
                <a:gd name="T66" fmla="*/ 757 w 871"/>
                <a:gd name="T67" fmla="*/ 607 h 857"/>
                <a:gd name="T68" fmla="*/ 757 w 871"/>
                <a:gd name="T69" fmla="*/ 592 h 857"/>
                <a:gd name="T70" fmla="*/ 772 w 871"/>
                <a:gd name="T71" fmla="*/ 554 h 857"/>
                <a:gd name="T72" fmla="*/ 787 w 871"/>
                <a:gd name="T73" fmla="*/ 569 h 857"/>
                <a:gd name="T74" fmla="*/ 787 w 871"/>
                <a:gd name="T75" fmla="*/ 577 h 857"/>
                <a:gd name="T76" fmla="*/ 840 w 871"/>
                <a:gd name="T77" fmla="*/ 546 h 857"/>
                <a:gd name="T78" fmla="*/ 871 w 871"/>
                <a:gd name="T79" fmla="*/ 448 h 85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71"/>
                <a:gd name="T121" fmla="*/ 0 h 857"/>
                <a:gd name="T122" fmla="*/ 871 w 871"/>
                <a:gd name="T123" fmla="*/ 857 h 85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71" h="857">
                  <a:moveTo>
                    <a:pt x="833" y="372"/>
                  </a:moveTo>
                  <a:lnTo>
                    <a:pt x="833" y="251"/>
                  </a:lnTo>
                  <a:lnTo>
                    <a:pt x="802" y="243"/>
                  </a:lnTo>
                  <a:lnTo>
                    <a:pt x="749" y="220"/>
                  </a:lnTo>
                  <a:lnTo>
                    <a:pt x="697" y="228"/>
                  </a:lnTo>
                  <a:lnTo>
                    <a:pt x="681" y="243"/>
                  </a:lnTo>
                  <a:lnTo>
                    <a:pt x="666" y="220"/>
                  </a:lnTo>
                  <a:lnTo>
                    <a:pt x="651" y="228"/>
                  </a:lnTo>
                  <a:lnTo>
                    <a:pt x="636" y="220"/>
                  </a:lnTo>
                  <a:lnTo>
                    <a:pt x="628" y="235"/>
                  </a:lnTo>
                  <a:lnTo>
                    <a:pt x="621" y="220"/>
                  </a:lnTo>
                  <a:lnTo>
                    <a:pt x="613" y="228"/>
                  </a:lnTo>
                  <a:lnTo>
                    <a:pt x="598" y="213"/>
                  </a:lnTo>
                  <a:lnTo>
                    <a:pt x="575" y="220"/>
                  </a:lnTo>
                  <a:lnTo>
                    <a:pt x="568" y="205"/>
                  </a:lnTo>
                  <a:lnTo>
                    <a:pt x="545" y="213"/>
                  </a:lnTo>
                  <a:lnTo>
                    <a:pt x="500" y="198"/>
                  </a:lnTo>
                  <a:lnTo>
                    <a:pt x="485" y="175"/>
                  </a:lnTo>
                  <a:lnTo>
                    <a:pt x="462" y="182"/>
                  </a:lnTo>
                  <a:lnTo>
                    <a:pt x="447" y="167"/>
                  </a:lnTo>
                  <a:lnTo>
                    <a:pt x="454" y="16"/>
                  </a:lnTo>
                  <a:lnTo>
                    <a:pt x="265" y="0"/>
                  </a:lnTo>
                  <a:lnTo>
                    <a:pt x="235" y="357"/>
                  </a:lnTo>
                  <a:lnTo>
                    <a:pt x="0" y="334"/>
                  </a:lnTo>
                  <a:lnTo>
                    <a:pt x="0" y="349"/>
                  </a:lnTo>
                  <a:lnTo>
                    <a:pt x="99" y="455"/>
                  </a:lnTo>
                  <a:lnTo>
                    <a:pt x="121" y="539"/>
                  </a:lnTo>
                  <a:lnTo>
                    <a:pt x="197" y="592"/>
                  </a:lnTo>
                  <a:lnTo>
                    <a:pt x="227" y="577"/>
                  </a:lnTo>
                  <a:lnTo>
                    <a:pt x="242" y="539"/>
                  </a:lnTo>
                  <a:lnTo>
                    <a:pt x="273" y="523"/>
                  </a:lnTo>
                  <a:lnTo>
                    <a:pt x="333" y="539"/>
                  </a:lnTo>
                  <a:lnTo>
                    <a:pt x="379" y="592"/>
                  </a:lnTo>
                  <a:lnTo>
                    <a:pt x="401" y="660"/>
                  </a:lnTo>
                  <a:lnTo>
                    <a:pt x="454" y="721"/>
                  </a:lnTo>
                  <a:lnTo>
                    <a:pt x="462" y="758"/>
                  </a:lnTo>
                  <a:lnTo>
                    <a:pt x="485" y="812"/>
                  </a:lnTo>
                  <a:lnTo>
                    <a:pt x="545" y="842"/>
                  </a:lnTo>
                  <a:lnTo>
                    <a:pt x="583" y="842"/>
                  </a:lnTo>
                  <a:lnTo>
                    <a:pt x="598" y="857"/>
                  </a:lnTo>
                  <a:lnTo>
                    <a:pt x="621" y="849"/>
                  </a:lnTo>
                  <a:lnTo>
                    <a:pt x="591" y="781"/>
                  </a:lnTo>
                  <a:lnTo>
                    <a:pt x="606" y="743"/>
                  </a:lnTo>
                  <a:lnTo>
                    <a:pt x="583" y="743"/>
                  </a:lnTo>
                  <a:lnTo>
                    <a:pt x="575" y="728"/>
                  </a:lnTo>
                  <a:lnTo>
                    <a:pt x="591" y="743"/>
                  </a:lnTo>
                  <a:lnTo>
                    <a:pt x="591" y="721"/>
                  </a:lnTo>
                  <a:lnTo>
                    <a:pt x="591" y="743"/>
                  </a:lnTo>
                  <a:lnTo>
                    <a:pt x="606" y="743"/>
                  </a:lnTo>
                  <a:lnTo>
                    <a:pt x="613" y="713"/>
                  </a:lnTo>
                  <a:lnTo>
                    <a:pt x="606" y="713"/>
                  </a:lnTo>
                  <a:lnTo>
                    <a:pt x="598" y="698"/>
                  </a:lnTo>
                  <a:lnTo>
                    <a:pt x="621" y="698"/>
                  </a:lnTo>
                  <a:lnTo>
                    <a:pt x="628" y="683"/>
                  </a:lnTo>
                  <a:lnTo>
                    <a:pt x="621" y="683"/>
                  </a:lnTo>
                  <a:lnTo>
                    <a:pt x="621" y="675"/>
                  </a:lnTo>
                  <a:lnTo>
                    <a:pt x="644" y="668"/>
                  </a:lnTo>
                  <a:lnTo>
                    <a:pt x="644" y="652"/>
                  </a:lnTo>
                  <a:lnTo>
                    <a:pt x="651" y="660"/>
                  </a:lnTo>
                  <a:lnTo>
                    <a:pt x="674" y="652"/>
                  </a:lnTo>
                  <a:lnTo>
                    <a:pt x="659" y="630"/>
                  </a:lnTo>
                  <a:lnTo>
                    <a:pt x="674" y="637"/>
                  </a:lnTo>
                  <a:lnTo>
                    <a:pt x="666" y="645"/>
                  </a:lnTo>
                  <a:lnTo>
                    <a:pt x="689" y="630"/>
                  </a:lnTo>
                  <a:lnTo>
                    <a:pt x="689" y="645"/>
                  </a:lnTo>
                  <a:lnTo>
                    <a:pt x="704" y="637"/>
                  </a:lnTo>
                  <a:lnTo>
                    <a:pt x="674" y="660"/>
                  </a:lnTo>
                  <a:lnTo>
                    <a:pt x="757" y="607"/>
                  </a:lnTo>
                  <a:lnTo>
                    <a:pt x="749" y="607"/>
                  </a:lnTo>
                  <a:lnTo>
                    <a:pt x="757" y="592"/>
                  </a:lnTo>
                  <a:lnTo>
                    <a:pt x="780" y="584"/>
                  </a:lnTo>
                  <a:lnTo>
                    <a:pt x="772" y="554"/>
                  </a:lnTo>
                  <a:lnTo>
                    <a:pt x="787" y="546"/>
                  </a:lnTo>
                  <a:lnTo>
                    <a:pt x="787" y="569"/>
                  </a:lnTo>
                  <a:lnTo>
                    <a:pt x="810" y="569"/>
                  </a:lnTo>
                  <a:lnTo>
                    <a:pt x="787" y="577"/>
                  </a:lnTo>
                  <a:lnTo>
                    <a:pt x="848" y="561"/>
                  </a:lnTo>
                  <a:lnTo>
                    <a:pt x="840" y="546"/>
                  </a:lnTo>
                  <a:lnTo>
                    <a:pt x="855" y="531"/>
                  </a:lnTo>
                  <a:lnTo>
                    <a:pt x="871" y="448"/>
                  </a:lnTo>
                  <a:lnTo>
                    <a:pt x="833" y="372"/>
                  </a:lnTo>
                  <a:close/>
                </a:path>
              </a:pathLst>
            </a:custGeom>
            <a:solidFill>
              <a:srgbClr val="B22222"/>
            </a:solidFill>
            <a:ln w="8">
              <a:solidFill>
                <a:srgbClr val="B22222"/>
              </a:solidFill>
              <a:prstDash val="solid"/>
              <a:round/>
              <a:headEnd/>
              <a:tailEnd/>
            </a:ln>
          </p:spPr>
          <p:txBody>
            <a:bodyPr/>
            <a:lstStyle/>
            <a:p>
              <a:endParaRPr lang="en-US"/>
            </a:p>
          </p:txBody>
        </p:sp>
        <p:sp>
          <p:nvSpPr>
            <p:cNvPr id="237" name="Freeform 248"/>
            <p:cNvSpPr>
              <a:spLocks/>
            </p:cNvSpPr>
            <p:nvPr/>
          </p:nvSpPr>
          <p:spPr bwMode="auto">
            <a:xfrm>
              <a:off x="2210" y="2296"/>
              <a:ext cx="871" cy="857"/>
            </a:xfrm>
            <a:custGeom>
              <a:avLst/>
              <a:gdLst>
                <a:gd name="T0" fmla="*/ 833 w 871"/>
                <a:gd name="T1" fmla="*/ 251 h 857"/>
                <a:gd name="T2" fmla="*/ 749 w 871"/>
                <a:gd name="T3" fmla="*/ 220 h 857"/>
                <a:gd name="T4" fmla="*/ 681 w 871"/>
                <a:gd name="T5" fmla="*/ 243 h 857"/>
                <a:gd name="T6" fmla="*/ 651 w 871"/>
                <a:gd name="T7" fmla="*/ 228 h 857"/>
                <a:gd name="T8" fmla="*/ 628 w 871"/>
                <a:gd name="T9" fmla="*/ 235 h 857"/>
                <a:gd name="T10" fmla="*/ 613 w 871"/>
                <a:gd name="T11" fmla="*/ 228 h 857"/>
                <a:gd name="T12" fmla="*/ 575 w 871"/>
                <a:gd name="T13" fmla="*/ 220 h 857"/>
                <a:gd name="T14" fmla="*/ 545 w 871"/>
                <a:gd name="T15" fmla="*/ 213 h 857"/>
                <a:gd name="T16" fmla="*/ 485 w 871"/>
                <a:gd name="T17" fmla="*/ 175 h 857"/>
                <a:gd name="T18" fmla="*/ 447 w 871"/>
                <a:gd name="T19" fmla="*/ 167 h 857"/>
                <a:gd name="T20" fmla="*/ 265 w 871"/>
                <a:gd name="T21" fmla="*/ 0 h 857"/>
                <a:gd name="T22" fmla="*/ 0 w 871"/>
                <a:gd name="T23" fmla="*/ 334 h 857"/>
                <a:gd name="T24" fmla="*/ 99 w 871"/>
                <a:gd name="T25" fmla="*/ 455 h 857"/>
                <a:gd name="T26" fmla="*/ 197 w 871"/>
                <a:gd name="T27" fmla="*/ 592 h 857"/>
                <a:gd name="T28" fmla="*/ 242 w 871"/>
                <a:gd name="T29" fmla="*/ 539 h 857"/>
                <a:gd name="T30" fmla="*/ 333 w 871"/>
                <a:gd name="T31" fmla="*/ 539 h 857"/>
                <a:gd name="T32" fmla="*/ 401 w 871"/>
                <a:gd name="T33" fmla="*/ 660 h 857"/>
                <a:gd name="T34" fmla="*/ 462 w 871"/>
                <a:gd name="T35" fmla="*/ 758 h 857"/>
                <a:gd name="T36" fmla="*/ 545 w 871"/>
                <a:gd name="T37" fmla="*/ 842 h 857"/>
                <a:gd name="T38" fmla="*/ 598 w 871"/>
                <a:gd name="T39" fmla="*/ 857 h 857"/>
                <a:gd name="T40" fmla="*/ 591 w 871"/>
                <a:gd name="T41" fmla="*/ 781 h 857"/>
                <a:gd name="T42" fmla="*/ 583 w 871"/>
                <a:gd name="T43" fmla="*/ 743 h 857"/>
                <a:gd name="T44" fmla="*/ 591 w 871"/>
                <a:gd name="T45" fmla="*/ 743 h 857"/>
                <a:gd name="T46" fmla="*/ 591 w 871"/>
                <a:gd name="T47" fmla="*/ 743 h 857"/>
                <a:gd name="T48" fmla="*/ 613 w 871"/>
                <a:gd name="T49" fmla="*/ 713 h 857"/>
                <a:gd name="T50" fmla="*/ 598 w 871"/>
                <a:gd name="T51" fmla="*/ 698 h 857"/>
                <a:gd name="T52" fmla="*/ 628 w 871"/>
                <a:gd name="T53" fmla="*/ 683 h 857"/>
                <a:gd name="T54" fmla="*/ 621 w 871"/>
                <a:gd name="T55" fmla="*/ 675 h 857"/>
                <a:gd name="T56" fmla="*/ 644 w 871"/>
                <a:gd name="T57" fmla="*/ 652 h 857"/>
                <a:gd name="T58" fmla="*/ 674 w 871"/>
                <a:gd name="T59" fmla="*/ 652 h 857"/>
                <a:gd name="T60" fmla="*/ 674 w 871"/>
                <a:gd name="T61" fmla="*/ 637 h 857"/>
                <a:gd name="T62" fmla="*/ 689 w 871"/>
                <a:gd name="T63" fmla="*/ 630 h 857"/>
                <a:gd name="T64" fmla="*/ 704 w 871"/>
                <a:gd name="T65" fmla="*/ 637 h 857"/>
                <a:gd name="T66" fmla="*/ 757 w 871"/>
                <a:gd name="T67" fmla="*/ 607 h 857"/>
                <a:gd name="T68" fmla="*/ 757 w 871"/>
                <a:gd name="T69" fmla="*/ 592 h 857"/>
                <a:gd name="T70" fmla="*/ 772 w 871"/>
                <a:gd name="T71" fmla="*/ 554 h 857"/>
                <a:gd name="T72" fmla="*/ 787 w 871"/>
                <a:gd name="T73" fmla="*/ 569 h 857"/>
                <a:gd name="T74" fmla="*/ 787 w 871"/>
                <a:gd name="T75" fmla="*/ 577 h 857"/>
                <a:gd name="T76" fmla="*/ 840 w 871"/>
                <a:gd name="T77" fmla="*/ 546 h 857"/>
                <a:gd name="T78" fmla="*/ 871 w 871"/>
                <a:gd name="T79" fmla="*/ 448 h 857"/>
                <a:gd name="T80" fmla="*/ 833 w 871"/>
                <a:gd name="T81" fmla="*/ 379 h 85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71"/>
                <a:gd name="T124" fmla="*/ 0 h 857"/>
                <a:gd name="T125" fmla="*/ 871 w 871"/>
                <a:gd name="T126" fmla="*/ 857 h 85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71" h="857">
                  <a:moveTo>
                    <a:pt x="833" y="372"/>
                  </a:moveTo>
                  <a:lnTo>
                    <a:pt x="833" y="251"/>
                  </a:lnTo>
                  <a:lnTo>
                    <a:pt x="802" y="243"/>
                  </a:lnTo>
                  <a:lnTo>
                    <a:pt x="749" y="220"/>
                  </a:lnTo>
                  <a:lnTo>
                    <a:pt x="697" y="228"/>
                  </a:lnTo>
                  <a:lnTo>
                    <a:pt x="681" y="243"/>
                  </a:lnTo>
                  <a:lnTo>
                    <a:pt x="666" y="220"/>
                  </a:lnTo>
                  <a:lnTo>
                    <a:pt x="651" y="228"/>
                  </a:lnTo>
                  <a:lnTo>
                    <a:pt x="636" y="220"/>
                  </a:lnTo>
                  <a:lnTo>
                    <a:pt x="628" y="235"/>
                  </a:lnTo>
                  <a:lnTo>
                    <a:pt x="621" y="220"/>
                  </a:lnTo>
                  <a:lnTo>
                    <a:pt x="613" y="228"/>
                  </a:lnTo>
                  <a:lnTo>
                    <a:pt x="598" y="213"/>
                  </a:lnTo>
                  <a:lnTo>
                    <a:pt x="575" y="220"/>
                  </a:lnTo>
                  <a:lnTo>
                    <a:pt x="568" y="205"/>
                  </a:lnTo>
                  <a:lnTo>
                    <a:pt x="545" y="213"/>
                  </a:lnTo>
                  <a:lnTo>
                    <a:pt x="500" y="198"/>
                  </a:lnTo>
                  <a:lnTo>
                    <a:pt x="485" y="175"/>
                  </a:lnTo>
                  <a:lnTo>
                    <a:pt x="462" y="182"/>
                  </a:lnTo>
                  <a:lnTo>
                    <a:pt x="447" y="167"/>
                  </a:lnTo>
                  <a:lnTo>
                    <a:pt x="454" y="16"/>
                  </a:lnTo>
                  <a:lnTo>
                    <a:pt x="265" y="0"/>
                  </a:lnTo>
                  <a:lnTo>
                    <a:pt x="235" y="357"/>
                  </a:lnTo>
                  <a:lnTo>
                    <a:pt x="0" y="334"/>
                  </a:lnTo>
                  <a:lnTo>
                    <a:pt x="0" y="349"/>
                  </a:lnTo>
                  <a:lnTo>
                    <a:pt x="99" y="455"/>
                  </a:lnTo>
                  <a:lnTo>
                    <a:pt x="121" y="539"/>
                  </a:lnTo>
                  <a:lnTo>
                    <a:pt x="197" y="592"/>
                  </a:lnTo>
                  <a:lnTo>
                    <a:pt x="227" y="577"/>
                  </a:lnTo>
                  <a:lnTo>
                    <a:pt x="242" y="539"/>
                  </a:lnTo>
                  <a:lnTo>
                    <a:pt x="273" y="523"/>
                  </a:lnTo>
                  <a:lnTo>
                    <a:pt x="333" y="539"/>
                  </a:lnTo>
                  <a:lnTo>
                    <a:pt x="379" y="592"/>
                  </a:lnTo>
                  <a:lnTo>
                    <a:pt x="401" y="660"/>
                  </a:lnTo>
                  <a:lnTo>
                    <a:pt x="454" y="721"/>
                  </a:lnTo>
                  <a:lnTo>
                    <a:pt x="462" y="758"/>
                  </a:lnTo>
                  <a:lnTo>
                    <a:pt x="485" y="812"/>
                  </a:lnTo>
                  <a:lnTo>
                    <a:pt x="545" y="842"/>
                  </a:lnTo>
                  <a:lnTo>
                    <a:pt x="583" y="842"/>
                  </a:lnTo>
                  <a:lnTo>
                    <a:pt x="598" y="857"/>
                  </a:lnTo>
                  <a:lnTo>
                    <a:pt x="621" y="849"/>
                  </a:lnTo>
                  <a:lnTo>
                    <a:pt x="591" y="781"/>
                  </a:lnTo>
                  <a:lnTo>
                    <a:pt x="606" y="743"/>
                  </a:lnTo>
                  <a:lnTo>
                    <a:pt x="583" y="743"/>
                  </a:lnTo>
                  <a:lnTo>
                    <a:pt x="575" y="728"/>
                  </a:lnTo>
                  <a:lnTo>
                    <a:pt x="591" y="743"/>
                  </a:lnTo>
                  <a:lnTo>
                    <a:pt x="591" y="721"/>
                  </a:lnTo>
                  <a:lnTo>
                    <a:pt x="591" y="743"/>
                  </a:lnTo>
                  <a:lnTo>
                    <a:pt x="606" y="743"/>
                  </a:lnTo>
                  <a:lnTo>
                    <a:pt x="613" y="713"/>
                  </a:lnTo>
                  <a:lnTo>
                    <a:pt x="606" y="713"/>
                  </a:lnTo>
                  <a:lnTo>
                    <a:pt x="598" y="698"/>
                  </a:lnTo>
                  <a:lnTo>
                    <a:pt x="621" y="698"/>
                  </a:lnTo>
                  <a:lnTo>
                    <a:pt x="628" y="683"/>
                  </a:lnTo>
                  <a:lnTo>
                    <a:pt x="621" y="683"/>
                  </a:lnTo>
                  <a:lnTo>
                    <a:pt x="621" y="675"/>
                  </a:lnTo>
                  <a:lnTo>
                    <a:pt x="644" y="668"/>
                  </a:lnTo>
                  <a:lnTo>
                    <a:pt x="644" y="652"/>
                  </a:lnTo>
                  <a:lnTo>
                    <a:pt x="651" y="660"/>
                  </a:lnTo>
                  <a:lnTo>
                    <a:pt x="674" y="652"/>
                  </a:lnTo>
                  <a:lnTo>
                    <a:pt x="659" y="630"/>
                  </a:lnTo>
                  <a:lnTo>
                    <a:pt x="674" y="637"/>
                  </a:lnTo>
                  <a:lnTo>
                    <a:pt x="666" y="645"/>
                  </a:lnTo>
                  <a:lnTo>
                    <a:pt x="689" y="630"/>
                  </a:lnTo>
                  <a:lnTo>
                    <a:pt x="689" y="645"/>
                  </a:lnTo>
                  <a:lnTo>
                    <a:pt x="704" y="637"/>
                  </a:lnTo>
                  <a:lnTo>
                    <a:pt x="674" y="660"/>
                  </a:lnTo>
                  <a:lnTo>
                    <a:pt x="757" y="607"/>
                  </a:lnTo>
                  <a:lnTo>
                    <a:pt x="749" y="607"/>
                  </a:lnTo>
                  <a:lnTo>
                    <a:pt x="757" y="592"/>
                  </a:lnTo>
                  <a:lnTo>
                    <a:pt x="780" y="584"/>
                  </a:lnTo>
                  <a:lnTo>
                    <a:pt x="772" y="554"/>
                  </a:lnTo>
                  <a:lnTo>
                    <a:pt x="787" y="546"/>
                  </a:lnTo>
                  <a:lnTo>
                    <a:pt x="787" y="569"/>
                  </a:lnTo>
                  <a:lnTo>
                    <a:pt x="810" y="569"/>
                  </a:lnTo>
                  <a:lnTo>
                    <a:pt x="787" y="577"/>
                  </a:lnTo>
                  <a:lnTo>
                    <a:pt x="848" y="561"/>
                  </a:lnTo>
                  <a:lnTo>
                    <a:pt x="840" y="546"/>
                  </a:lnTo>
                  <a:lnTo>
                    <a:pt x="855" y="531"/>
                  </a:lnTo>
                  <a:lnTo>
                    <a:pt x="871" y="448"/>
                  </a:lnTo>
                  <a:lnTo>
                    <a:pt x="833" y="372"/>
                  </a:lnTo>
                  <a:lnTo>
                    <a:pt x="833" y="379"/>
                  </a:lnTo>
                </a:path>
              </a:pathLst>
            </a:custGeom>
            <a:noFill/>
            <a:ln w="8">
              <a:solidFill>
                <a:srgbClr val="000000"/>
              </a:solidFill>
              <a:prstDash val="solid"/>
              <a:round/>
              <a:headEnd/>
              <a:tailEnd/>
            </a:ln>
          </p:spPr>
          <p:txBody>
            <a:bodyPr/>
            <a:lstStyle/>
            <a:p>
              <a:endParaRPr lang="en-US"/>
            </a:p>
          </p:txBody>
        </p:sp>
        <p:sp>
          <p:nvSpPr>
            <p:cNvPr id="238" name="Freeform 249"/>
            <p:cNvSpPr>
              <a:spLocks/>
            </p:cNvSpPr>
            <p:nvPr/>
          </p:nvSpPr>
          <p:spPr bwMode="auto">
            <a:xfrm>
              <a:off x="2816" y="2979"/>
              <a:ext cx="38" cy="68"/>
            </a:xfrm>
            <a:custGeom>
              <a:avLst/>
              <a:gdLst>
                <a:gd name="T0" fmla="*/ 38 w 38"/>
                <a:gd name="T1" fmla="*/ 0 h 68"/>
                <a:gd name="T2" fmla="*/ 0 w 38"/>
                <a:gd name="T3" fmla="*/ 68 h 68"/>
                <a:gd name="T4" fmla="*/ 7 w 38"/>
                <a:gd name="T5" fmla="*/ 30 h 68"/>
                <a:gd name="T6" fmla="*/ 38 w 38"/>
                <a:gd name="T7" fmla="*/ 0 h 68"/>
                <a:gd name="T8" fmla="*/ 0 60000 65536"/>
                <a:gd name="T9" fmla="*/ 0 60000 65536"/>
                <a:gd name="T10" fmla="*/ 0 60000 65536"/>
                <a:gd name="T11" fmla="*/ 0 60000 65536"/>
                <a:gd name="T12" fmla="*/ 0 w 38"/>
                <a:gd name="T13" fmla="*/ 0 h 68"/>
                <a:gd name="T14" fmla="*/ 38 w 38"/>
                <a:gd name="T15" fmla="*/ 68 h 68"/>
              </a:gdLst>
              <a:ahLst/>
              <a:cxnLst>
                <a:cxn ang="T8">
                  <a:pos x="T0" y="T1"/>
                </a:cxn>
                <a:cxn ang="T9">
                  <a:pos x="T2" y="T3"/>
                </a:cxn>
                <a:cxn ang="T10">
                  <a:pos x="T4" y="T5"/>
                </a:cxn>
                <a:cxn ang="T11">
                  <a:pos x="T6" y="T7"/>
                </a:cxn>
              </a:cxnLst>
              <a:rect l="T12" t="T13" r="T14" b="T15"/>
              <a:pathLst>
                <a:path w="38" h="68">
                  <a:moveTo>
                    <a:pt x="38" y="0"/>
                  </a:moveTo>
                  <a:lnTo>
                    <a:pt x="0" y="68"/>
                  </a:lnTo>
                  <a:lnTo>
                    <a:pt x="7" y="30"/>
                  </a:lnTo>
                  <a:lnTo>
                    <a:pt x="38" y="0"/>
                  </a:lnTo>
                  <a:close/>
                </a:path>
              </a:pathLst>
            </a:custGeom>
            <a:solidFill>
              <a:srgbClr val="B22222"/>
            </a:solidFill>
            <a:ln w="8">
              <a:solidFill>
                <a:srgbClr val="B22222"/>
              </a:solidFill>
              <a:prstDash val="solid"/>
              <a:round/>
              <a:headEnd/>
              <a:tailEnd/>
            </a:ln>
          </p:spPr>
          <p:txBody>
            <a:bodyPr/>
            <a:lstStyle/>
            <a:p>
              <a:endParaRPr lang="en-US"/>
            </a:p>
          </p:txBody>
        </p:sp>
        <p:sp>
          <p:nvSpPr>
            <p:cNvPr id="239" name="Freeform 250"/>
            <p:cNvSpPr>
              <a:spLocks/>
            </p:cNvSpPr>
            <p:nvPr/>
          </p:nvSpPr>
          <p:spPr bwMode="auto">
            <a:xfrm>
              <a:off x="2816" y="2979"/>
              <a:ext cx="38" cy="68"/>
            </a:xfrm>
            <a:custGeom>
              <a:avLst/>
              <a:gdLst>
                <a:gd name="T0" fmla="*/ 38 w 38"/>
                <a:gd name="T1" fmla="*/ 0 h 68"/>
                <a:gd name="T2" fmla="*/ 0 w 38"/>
                <a:gd name="T3" fmla="*/ 68 h 68"/>
                <a:gd name="T4" fmla="*/ 7 w 38"/>
                <a:gd name="T5" fmla="*/ 30 h 68"/>
                <a:gd name="T6" fmla="*/ 38 w 38"/>
                <a:gd name="T7" fmla="*/ 0 h 68"/>
                <a:gd name="T8" fmla="*/ 38 w 38"/>
                <a:gd name="T9" fmla="*/ 7 h 68"/>
                <a:gd name="T10" fmla="*/ 0 60000 65536"/>
                <a:gd name="T11" fmla="*/ 0 60000 65536"/>
                <a:gd name="T12" fmla="*/ 0 60000 65536"/>
                <a:gd name="T13" fmla="*/ 0 60000 65536"/>
                <a:gd name="T14" fmla="*/ 0 60000 65536"/>
                <a:gd name="T15" fmla="*/ 0 w 38"/>
                <a:gd name="T16" fmla="*/ 0 h 68"/>
                <a:gd name="T17" fmla="*/ 38 w 38"/>
                <a:gd name="T18" fmla="*/ 68 h 68"/>
              </a:gdLst>
              <a:ahLst/>
              <a:cxnLst>
                <a:cxn ang="T10">
                  <a:pos x="T0" y="T1"/>
                </a:cxn>
                <a:cxn ang="T11">
                  <a:pos x="T2" y="T3"/>
                </a:cxn>
                <a:cxn ang="T12">
                  <a:pos x="T4" y="T5"/>
                </a:cxn>
                <a:cxn ang="T13">
                  <a:pos x="T6" y="T7"/>
                </a:cxn>
                <a:cxn ang="T14">
                  <a:pos x="T8" y="T9"/>
                </a:cxn>
              </a:cxnLst>
              <a:rect l="T15" t="T16" r="T17" b="T18"/>
              <a:pathLst>
                <a:path w="38" h="68">
                  <a:moveTo>
                    <a:pt x="38" y="0"/>
                  </a:moveTo>
                  <a:lnTo>
                    <a:pt x="0" y="68"/>
                  </a:lnTo>
                  <a:lnTo>
                    <a:pt x="7" y="30"/>
                  </a:lnTo>
                  <a:lnTo>
                    <a:pt x="38" y="0"/>
                  </a:lnTo>
                  <a:lnTo>
                    <a:pt x="38" y="7"/>
                  </a:lnTo>
                </a:path>
              </a:pathLst>
            </a:custGeom>
            <a:noFill/>
            <a:ln w="8">
              <a:solidFill>
                <a:srgbClr val="000000"/>
              </a:solidFill>
              <a:prstDash val="solid"/>
              <a:round/>
              <a:headEnd/>
              <a:tailEnd/>
            </a:ln>
          </p:spPr>
          <p:txBody>
            <a:bodyPr/>
            <a:lstStyle/>
            <a:p>
              <a:endParaRPr lang="en-US"/>
            </a:p>
          </p:txBody>
        </p:sp>
        <p:sp>
          <p:nvSpPr>
            <p:cNvPr id="240" name="Freeform 251"/>
            <p:cNvSpPr>
              <a:spLocks/>
            </p:cNvSpPr>
            <p:nvPr/>
          </p:nvSpPr>
          <p:spPr bwMode="auto">
            <a:xfrm>
              <a:off x="1794" y="1781"/>
              <a:ext cx="348" cy="440"/>
            </a:xfrm>
            <a:custGeom>
              <a:avLst/>
              <a:gdLst>
                <a:gd name="T0" fmla="*/ 348 w 348"/>
                <a:gd name="T1" fmla="*/ 121 h 440"/>
                <a:gd name="T2" fmla="*/ 235 w 348"/>
                <a:gd name="T3" fmla="*/ 106 h 440"/>
                <a:gd name="T4" fmla="*/ 242 w 348"/>
                <a:gd name="T5" fmla="*/ 30 h 440"/>
                <a:gd name="T6" fmla="*/ 76 w 348"/>
                <a:gd name="T7" fmla="*/ 0 h 440"/>
                <a:gd name="T8" fmla="*/ 0 w 348"/>
                <a:gd name="T9" fmla="*/ 387 h 440"/>
                <a:gd name="T10" fmla="*/ 303 w 348"/>
                <a:gd name="T11" fmla="*/ 440 h 440"/>
                <a:gd name="T12" fmla="*/ 348 w 348"/>
                <a:gd name="T13" fmla="*/ 121 h 440"/>
                <a:gd name="T14" fmla="*/ 0 60000 65536"/>
                <a:gd name="T15" fmla="*/ 0 60000 65536"/>
                <a:gd name="T16" fmla="*/ 0 60000 65536"/>
                <a:gd name="T17" fmla="*/ 0 60000 65536"/>
                <a:gd name="T18" fmla="*/ 0 60000 65536"/>
                <a:gd name="T19" fmla="*/ 0 60000 65536"/>
                <a:gd name="T20" fmla="*/ 0 60000 65536"/>
                <a:gd name="T21" fmla="*/ 0 w 348"/>
                <a:gd name="T22" fmla="*/ 0 h 440"/>
                <a:gd name="T23" fmla="*/ 348 w 348"/>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48" h="440">
                  <a:moveTo>
                    <a:pt x="348" y="121"/>
                  </a:moveTo>
                  <a:lnTo>
                    <a:pt x="235" y="106"/>
                  </a:lnTo>
                  <a:lnTo>
                    <a:pt x="242" y="30"/>
                  </a:lnTo>
                  <a:lnTo>
                    <a:pt x="76" y="0"/>
                  </a:lnTo>
                  <a:lnTo>
                    <a:pt x="0" y="387"/>
                  </a:lnTo>
                  <a:lnTo>
                    <a:pt x="303" y="440"/>
                  </a:lnTo>
                  <a:lnTo>
                    <a:pt x="348" y="121"/>
                  </a:lnTo>
                  <a:close/>
                </a:path>
              </a:pathLst>
            </a:custGeom>
            <a:solidFill>
              <a:srgbClr val="FF8C00"/>
            </a:solidFill>
            <a:ln w="8">
              <a:solidFill>
                <a:srgbClr val="FF8C00"/>
              </a:solidFill>
              <a:prstDash val="solid"/>
              <a:round/>
              <a:headEnd/>
              <a:tailEnd/>
            </a:ln>
          </p:spPr>
          <p:txBody>
            <a:bodyPr/>
            <a:lstStyle/>
            <a:p>
              <a:endParaRPr lang="en-US"/>
            </a:p>
          </p:txBody>
        </p:sp>
        <p:sp>
          <p:nvSpPr>
            <p:cNvPr id="241" name="Freeform 252"/>
            <p:cNvSpPr>
              <a:spLocks/>
            </p:cNvSpPr>
            <p:nvPr/>
          </p:nvSpPr>
          <p:spPr bwMode="auto">
            <a:xfrm>
              <a:off x="1794" y="1781"/>
              <a:ext cx="348" cy="440"/>
            </a:xfrm>
            <a:custGeom>
              <a:avLst/>
              <a:gdLst>
                <a:gd name="T0" fmla="*/ 348 w 348"/>
                <a:gd name="T1" fmla="*/ 121 h 440"/>
                <a:gd name="T2" fmla="*/ 235 w 348"/>
                <a:gd name="T3" fmla="*/ 106 h 440"/>
                <a:gd name="T4" fmla="*/ 242 w 348"/>
                <a:gd name="T5" fmla="*/ 30 h 440"/>
                <a:gd name="T6" fmla="*/ 76 w 348"/>
                <a:gd name="T7" fmla="*/ 0 h 440"/>
                <a:gd name="T8" fmla="*/ 0 w 348"/>
                <a:gd name="T9" fmla="*/ 387 h 440"/>
                <a:gd name="T10" fmla="*/ 303 w 348"/>
                <a:gd name="T11" fmla="*/ 440 h 440"/>
                <a:gd name="T12" fmla="*/ 348 w 348"/>
                <a:gd name="T13" fmla="*/ 121 h 440"/>
                <a:gd name="T14" fmla="*/ 348 w 348"/>
                <a:gd name="T15" fmla="*/ 129 h 440"/>
                <a:gd name="T16" fmla="*/ 0 60000 65536"/>
                <a:gd name="T17" fmla="*/ 0 60000 65536"/>
                <a:gd name="T18" fmla="*/ 0 60000 65536"/>
                <a:gd name="T19" fmla="*/ 0 60000 65536"/>
                <a:gd name="T20" fmla="*/ 0 60000 65536"/>
                <a:gd name="T21" fmla="*/ 0 60000 65536"/>
                <a:gd name="T22" fmla="*/ 0 60000 65536"/>
                <a:gd name="T23" fmla="*/ 0 60000 65536"/>
                <a:gd name="T24" fmla="*/ 0 w 348"/>
                <a:gd name="T25" fmla="*/ 0 h 440"/>
                <a:gd name="T26" fmla="*/ 348 w 348"/>
                <a:gd name="T27" fmla="*/ 440 h 44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48" h="440">
                  <a:moveTo>
                    <a:pt x="348" y="121"/>
                  </a:moveTo>
                  <a:lnTo>
                    <a:pt x="235" y="106"/>
                  </a:lnTo>
                  <a:lnTo>
                    <a:pt x="242" y="30"/>
                  </a:lnTo>
                  <a:lnTo>
                    <a:pt x="76" y="0"/>
                  </a:lnTo>
                  <a:lnTo>
                    <a:pt x="0" y="387"/>
                  </a:lnTo>
                  <a:lnTo>
                    <a:pt x="303" y="440"/>
                  </a:lnTo>
                  <a:lnTo>
                    <a:pt x="348" y="121"/>
                  </a:lnTo>
                  <a:lnTo>
                    <a:pt x="348" y="129"/>
                  </a:lnTo>
                </a:path>
              </a:pathLst>
            </a:custGeom>
            <a:noFill/>
            <a:ln w="8">
              <a:solidFill>
                <a:srgbClr val="000000"/>
              </a:solidFill>
              <a:prstDash val="solid"/>
              <a:round/>
              <a:headEnd/>
              <a:tailEnd/>
            </a:ln>
          </p:spPr>
          <p:txBody>
            <a:bodyPr/>
            <a:lstStyle/>
            <a:p>
              <a:endParaRPr lang="en-US"/>
            </a:p>
          </p:txBody>
        </p:sp>
        <p:sp>
          <p:nvSpPr>
            <p:cNvPr id="242" name="Freeform 253"/>
            <p:cNvSpPr>
              <a:spLocks/>
            </p:cNvSpPr>
            <p:nvPr/>
          </p:nvSpPr>
          <p:spPr bwMode="auto">
            <a:xfrm>
              <a:off x="4178" y="1470"/>
              <a:ext cx="98" cy="197"/>
            </a:xfrm>
            <a:custGeom>
              <a:avLst/>
              <a:gdLst>
                <a:gd name="T0" fmla="*/ 98 w 98"/>
                <a:gd name="T1" fmla="*/ 38 h 197"/>
                <a:gd name="T2" fmla="*/ 76 w 98"/>
                <a:gd name="T3" fmla="*/ 61 h 197"/>
                <a:gd name="T4" fmla="*/ 68 w 98"/>
                <a:gd name="T5" fmla="*/ 122 h 197"/>
                <a:gd name="T6" fmla="*/ 83 w 98"/>
                <a:gd name="T7" fmla="*/ 190 h 197"/>
                <a:gd name="T8" fmla="*/ 38 w 98"/>
                <a:gd name="T9" fmla="*/ 197 h 197"/>
                <a:gd name="T10" fmla="*/ 15 w 98"/>
                <a:gd name="T11" fmla="*/ 122 h 197"/>
                <a:gd name="T12" fmla="*/ 0 w 98"/>
                <a:gd name="T13" fmla="*/ 53 h 197"/>
                <a:gd name="T14" fmla="*/ 0 w 98"/>
                <a:gd name="T15" fmla="*/ 23 h 197"/>
                <a:gd name="T16" fmla="*/ 91 w 98"/>
                <a:gd name="T17" fmla="*/ 0 h 197"/>
                <a:gd name="T18" fmla="*/ 98 w 98"/>
                <a:gd name="T19" fmla="*/ 38 h 1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8"/>
                <a:gd name="T31" fmla="*/ 0 h 197"/>
                <a:gd name="T32" fmla="*/ 98 w 98"/>
                <a:gd name="T33" fmla="*/ 197 h 1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8" h="197">
                  <a:moveTo>
                    <a:pt x="98" y="38"/>
                  </a:moveTo>
                  <a:lnTo>
                    <a:pt x="76" y="61"/>
                  </a:lnTo>
                  <a:lnTo>
                    <a:pt x="68" y="122"/>
                  </a:lnTo>
                  <a:lnTo>
                    <a:pt x="83" y="190"/>
                  </a:lnTo>
                  <a:lnTo>
                    <a:pt x="38" y="197"/>
                  </a:lnTo>
                  <a:lnTo>
                    <a:pt x="15" y="122"/>
                  </a:lnTo>
                  <a:lnTo>
                    <a:pt x="0" y="53"/>
                  </a:lnTo>
                  <a:lnTo>
                    <a:pt x="0" y="23"/>
                  </a:lnTo>
                  <a:lnTo>
                    <a:pt x="91" y="0"/>
                  </a:lnTo>
                  <a:lnTo>
                    <a:pt x="98" y="38"/>
                  </a:lnTo>
                  <a:close/>
                </a:path>
              </a:pathLst>
            </a:custGeom>
            <a:solidFill>
              <a:srgbClr val="FFAA00"/>
            </a:solidFill>
            <a:ln w="8">
              <a:solidFill>
                <a:srgbClr val="FFAA00"/>
              </a:solidFill>
              <a:prstDash val="solid"/>
              <a:round/>
              <a:headEnd/>
              <a:tailEnd/>
            </a:ln>
          </p:spPr>
          <p:txBody>
            <a:bodyPr/>
            <a:lstStyle/>
            <a:p>
              <a:endParaRPr lang="en-US"/>
            </a:p>
          </p:txBody>
        </p:sp>
        <p:sp>
          <p:nvSpPr>
            <p:cNvPr id="243" name="Freeform 254"/>
            <p:cNvSpPr>
              <a:spLocks/>
            </p:cNvSpPr>
            <p:nvPr/>
          </p:nvSpPr>
          <p:spPr bwMode="auto">
            <a:xfrm>
              <a:off x="4178" y="1470"/>
              <a:ext cx="98" cy="197"/>
            </a:xfrm>
            <a:custGeom>
              <a:avLst/>
              <a:gdLst>
                <a:gd name="T0" fmla="*/ 98 w 98"/>
                <a:gd name="T1" fmla="*/ 38 h 197"/>
                <a:gd name="T2" fmla="*/ 76 w 98"/>
                <a:gd name="T3" fmla="*/ 61 h 197"/>
                <a:gd name="T4" fmla="*/ 68 w 98"/>
                <a:gd name="T5" fmla="*/ 122 h 197"/>
                <a:gd name="T6" fmla="*/ 83 w 98"/>
                <a:gd name="T7" fmla="*/ 190 h 197"/>
                <a:gd name="T8" fmla="*/ 38 w 98"/>
                <a:gd name="T9" fmla="*/ 197 h 197"/>
                <a:gd name="T10" fmla="*/ 15 w 98"/>
                <a:gd name="T11" fmla="*/ 122 h 197"/>
                <a:gd name="T12" fmla="*/ 0 w 98"/>
                <a:gd name="T13" fmla="*/ 53 h 197"/>
                <a:gd name="T14" fmla="*/ 0 w 98"/>
                <a:gd name="T15" fmla="*/ 23 h 197"/>
                <a:gd name="T16" fmla="*/ 91 w 98"/>
                <a:gd name="T17" fmla="*/ 0 h 197"/>
                <a:gd name="T18" fmla="*/ 98 w 98"/>
                <a:gd name="T19" fmla="*/ 38 h 197"/>
                <a:gd name="T20" fmla="*/ 98 w 98"/>
                <a:gd name="T21" fmla="*/ 46 h 19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97"/>
                <a:gd name="T35" fmla="*/ 98 w 98"/>
                <a:gd name="T36" fmla="*/ 197 h 19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97">
                  <a:moveTo>
                    <a:pt x="98" y="38"/>
                  </a:moveTo>
                  <a:lnTo>
                    <a:pt x="76" y="61"/>
                  </a:lnTo>
                  <a:lnTo>
                    <a:pt x="68" y="122"/>
                  </a:lnTo>
                  <a:lnTo>
                    <a:pt x="83" y="190"/>
                  </a:lnTo>
                  <a:lnTo>
                    <a:pt x="38" y="197"/>
                  </a:lnTo>
                  <a:lnTo>
                    <a:pt x="15" y="122"/>
                  </a:lnTo>
                  <a:lnTo>
                    <a:pt x="0" y="53"/>
                  </a:lnTo>
                  <a:lnTo>
                    <a:pt x="0" y="23"/>
                  </a:lnTo>
                  <a:lnTo>
                    <a:pt x="91" y="0"/>
                  </a:lnTo>
                  <a:lnTo>
                    <a:pt x="98" y="38"/>
                  </a:lnTo>
                  <a:lnTo>
                    <a:pt x="98" y="46"/>
                  </a:lnTo>
                </a:path>
              </a:pathLst>
            </a:custGeom>
            <a:noFill/>
            <a:ln w="8">
              <a:solidFill>
                <a:srgbClr val="000000"/>
              </a:solidFill>
              <a:prstDash val="solid"/>
              <a:round/>
              <a:headEnd/>
              <a:tailEnd/>
            </a:ln>
          </p:spPr>
          <p:txBody>
            <a:bodyPr/>
            <a:lstStyle/>
            <a:p>
              <a:endParaRPr lang="en-US"/>
            </a:p>
          </p:txBody>
        </p:sp>
        <p:sp>
          <p:nvSpPr>
            <p:cNvPr id="244" name="Freeform 255"/>
            <p:cNvSpPr>
              <a:spLocks/>
            </p:cNvSpPr>
            <p:nvPr/>
          </p:nvSpPr>
          <p:spPr bwMode="auto">
            <a:xfrm>
              <a:off x="3686" y="1986"/>
              <a:ext cx="484" cy="273"/>
            </a:xfrm>
            <a:custGeom>
              <a:avLst/>
              <a:gdLst>
                <a:gd name="T0" fmla="*/ 469 w 484"/>
                <a:gd name="T1" fmla="*/ 166 h 273"/>
                <a:gd name="T2" fmla="*/ 447 w 484"/>
                <a:gd name="T3" fmla="*/ 166 h 273"/>
                <a:gd name="T4" fmla="*/ 447 w 484"/>
                <a:gd name="T5" fmla="*/ 174 h 273"/>
                <a:gd name="T6" fmla="*/ 439 w 484"/>
                <a:gd name="T7" fmla="*/ 182 h 273"/>
                <a:gd name="T8" fmla="*/ 439 w 484"/>
                <a:gd name="T9" fmla="*/ 166 h 273"/>
                <a:gd name="T10" fmla="*/ 409 w 484"/>
                <a:gd name="T11" fmla="*/ 151 h 273"/>
                <a:gd name="T12" fmla="*/ 409 w 484"/>
                <a:gd name="T13" fmla="*/ 144 h 273"/>
                <a:gd name="T14" fmla="*/ 447 w 484"/>
                <a:gd name="T15" fmla="*/ 174 h 273"/>
                <a:gd name="T16" fmla="*/ 454 w 484"/>
                <a:gd name="T17" fmla="*/ 159 h 273"/>
                <a:gd name="T18" fmla="*/ 431 w 484"/>
                <a:gd name="T19" fmla="*/ 144 h 273"/>
                <a:gd name="T20" fmla="*/ 439 w 484"/>
                <a:gd name="T21" fmla="*/ 144 h 273"/>
                <a:gd name="T22" fmla="*/ 431 w 484"/>
                <a:gd name="T23" fmla="*/ 129 h 273"/>
                <a:gd name="T24" fmla="*/ 447 w 484"/>
                <a:gd name="T25" fmla="*/ 136 h 273"/>
                <a:gd name="T26" fmla="*/ 447 w 484"/>
                <a:gd name="T27" fmla="*/ 129 h 273"/>
                <a:gd name="T28" fmla="*/ 431 w 484"/>
                <a:gd name="T29" fmla="*/ 121 h 273"/>
                <a:gd name="T30" fmla="*/ 439 w 484"/>
                <a:gd name="T31" fmla="*/ 121 h 273"/>
                <a:gd name="T32" fmla="*/ 424 w 484"/>
                <a:gd name="T33" fmla="*/ 121 h 273"/>
                <a:gd name="T34" fmla="*/ 394 w 484"/>
                <a:gd name="T35" fmla="*/ 91 h 273"/>
                <a:gd name="T36" fmla="*/ 439 w 484"/>
                <a:gd name="T37" fmla="*/ 113 h 273"/>
                <a:gd name="T38" fmla="*/ 439 w 484"/>
                <a:gd name="T39" fmla="*/ 91 h 273"/>
                <a:gd name="T40" fmla="*/ 416 w 484"/>
                <a:gd name="T41" fmla="*/ 91 h 273"/>
                <a:gd name="T42" fmla="*/ 416 w 484"/>
                <a:gd name="T43" fmla="*/ 75 h 273"/>
                <a:gd name="T44" fmla="*/ 386 w 484"/>
                <a:gd name="T45" fmla="*/ 83 h 273"/>
                <a:gd name="T46" fmla="*/ 363 w 484"/>
                <a:gd name="T47" fmla="*/ 75 h 273"/>
                <a:gd name="T48" fmla="*/ 363 w 484"/>
                <a:gd name="T49" fmla="*/ 45 h 273"/>
                <a:gd name="T50" fmla="*/ 371 w 484"/>
                <a:gd name="T51" fmla="*/ 22 h 273"/>
                <a:gd name="T52" fmla="*/ 325 w 484"/>
                <a:gd name="T53" fmla="*/ 0 h 273"/>
                <a:gd name="T54" fmla="*/ 325 w 484"/>
                <a:gd name="T55" fmla="*/ 15 h 273"/>
                <a:gd name="T56" fmla="*/ 288 w 484"/>
                <a:gd name="T57" fmla="*/ 0 h 273"/>
                <a:gd name="T58" fmla="*/ 288 w 484"/>
                <a:gd name="T59" fmla="*/ 22 h 273"/>
                <a:gd name="T60" fmla="*/ 265 w 484"/>
                <a:gd name="T61" fmla="*/ 60 h 273"/>
                <a:gd name="T62" fmla="*/ 257 w 484"/>
                <a:gd name="T63" fmla="*/ 53 h 273"/>
                <a:gd name="T64" fmla="*/ 250 w 484"/>
                <a:gd name="T65" fmla="*/ 91 h 273"/>
                <a:gd name="T66" fmla="*/ 227 w 484"/>
                <a:gd name="T67" fmla="*/ 75 h 273"/>
                <a:gd name="T68" fmla="*/ 189 w 484"/>
                <a:gd name="T69" fmla="*/ 174 h 273"/>
                <a:gd name="T70" fmla="*/ 114 w 484"/>
                <a:gd name="T71" fmla="*/ 204 h 273"/>
                <a:gd name="T72" fmla="*/ 98 w 484"/>
                <a:gd name="T73" fmla="*/ 182 h 273"/>
                <a:gd name="T74" fmla="*/ 30 w 484"/>
                <a:gd name="T75" fmla="*/ 257 h 273"/>
                <a:gd name="T76" fmla="*/ 0 w 484"/>
                <a:gd name="T77" fmla="*/ 273 h 273"/>
                <a:gd name="T78" fmla="*/ 121 w 484"/>
                <a:gd name="T79" fmla="*/ 257 h 273"/>
                <a:gd name="T80" fmla="*/ 469 w 484"/>
                <a:gd name="T81" fmla="*/ 197 h 273"/>
                <a:gd name="T82" fmla="*/ 477 w 484"/>
                <a:gd name="T83" fmla="*/ 197 h 273"/>
                <a:gd name="T84" fmla="*/ 469 w 484"/>
                <a:gd name="T85" fmla="*/ 189 h 273"/>
                <a:gd name="T86" fmla="*/ 477 w 484"/>
                <a:gd name="T87" fmla="*/ 197 h 273"/>
                <a:gd name="T88" fmla="*/ 477 w 484"/>
                <a:gd name="T89" fmla="*/ 182 h 273"/>
                <a:gd name="T90" fmla="*/ 484 w 484"/>
                <a:gd name="T91" fmla="*/ 197 h 273"/>
                <a:gd name="T92" fmla="*/ 469 w 484"/>
                <a:gd name="T93" fmla="*/ 166 h 27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84"/>
                <a:gd name="T142" fmla="*/ 0 h 273"/>
                <a:gd name="T143" fmla="*/ 484 w 484"/>
                <a:gd name="T144" fmla="*/ 273 h 27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84" h="273">
                  <a:moveTo>
                    <a:pt x="469" y="166"/>
                  </a:moveTo>
                  <a:lnTo>
                    <a:pt x="447" y="166"/>
                  </a:lnTo>
                  <a:lnTo>
                    <a:pt x="447" y="174"/>
                  </a:lnTo>
                  <a:lnTo>
                    <a:pt x="439" y="182"/>
                  </a:lnTo>
                  <a:lnTo>
                    <a:pt x="439" y="166"/>
                  </a:lnTo>
                  <a:lnTo>
                    <a:pt x="409" y="151"/>
                  </a:lnTo>
                  <a:lnTo>
                    <a:pt x="409" y="144"/>
                  </a:lnTo>
                  <a:lnTo>
                    <a:pt x="447" y="174"/>
                  </a:lnTo>
                  <a:lnTo>
                    <a:pt x="454" y="159"/>
                  </a:lnTo>
                  <a:lnTo>
                    <a:pt x="431" y="144"/>
                  </a:lnTo>
                  <a:lnTo>
                    <a:pt x="439" y="144"/>
                  </a:lnTo>
                  <a:lnTo>
                    <a:pt x="431" y="129"/>
                  </a:lnTo>
                  <a:lnTo>
                    <a:pt x="447" y="136"/>
                  </a:lnTo>
                  <a:lnTo>
                    <a:pt x="447" y="129"/>
                  </a:lnTo>
                  <a:lnTo>
                    <a:pt x="431" y="121"/>
                  </a:lnTo>
                  <a:lnTo>
                    <a:pt x="439" y="121"/>
                  </a:lnTo>
                  <a:lnTo>
                    <a:pt x="424" y="121"/>
                  </a:lnTo>
                  <a:lnTo>
                    <a:pt x="394" y="91"/>
                  </a:lnTo>
                  <a:lnTo>
                    <a:pt x="439" y="113"/>
                  </a:lnTo>
                  <a:lnTo>
                    <a:pt x="439" y="91"/>
                  </a:lnTo>
                  <a:lnTo>
                    <a:pt x="416" y="91"/>
                  </a:lnTo>
                  <a:lnTo>
                    <a:pt x="416" y="75"/>
                  </a:lnTo>
                  <a:lnTo>
                    <a:pt x="386" y="83"/>
                  </a:lnTo>
                  <a:lnTo>
                    <a:pt x="363" y="75"/>
                  </a:lnTo>
                  <a:lnTo>
                    <a:pt x="363" y="45"/>
                  </a:lnTo>
                  <a:lnTo>
                    <a:pt x="371" y="22"/>
                  </a:lnTo>
                  <a:lnTo>
                    <a:pt x="325" y="0"/>
                  </a:lnTo>
                  <a:lnTo>
                    <a:pt x="325" y="15"/>
                  </a:lnTo>
                  <a:lnTo>
                    <a:pt x="288" y="0"/>
                  </a:lnTo>
                  <a:lnTo>
                    <a:pt x="288" y="22"/>
                  </a:lnTo>
                  <a:lnTo>
                    <a:pt x="265" y="60"/>
                  </a:lnTo>
                  <a:lnTo>
                    <a:pt x="257" y="53"/>
                  </a:lnTo>
                  <a:lnTo>
                    <a:pt x="250" y="91"/>
                  </a:lnTo>
                  <a:lnTo>
                    <a:pt x="227" y="75"/>
                  </a:lnTo>
                  <a:lnTo>
                    <a:pt x="189" y="174"/>
                  </a:lnTo>
                  <a:lnTo>
                    <a:pt x="114" y="204"/>
                  </a:lnTo>
                  <a:lnTo>
                    <a:pt x="98" y="182"/>
                  </a:lnTo>
                  <a:lnTo>
                    <a:pt x="30" y="257"/>
                  </a:lnTo>
                  <a:lnTo>
                    <a:pt x="0" y="273"/>
                  </a:lnTo>
                  <a:lnTo>
                    <a:pt x="121" y="257"/>
                  </a:lnTo>
                  <a:lnTo>
                    <a:pt x="469" y="197"/>
                  </a:lnTo>
                  <a:lnTo>
                    <a:pt x="477" y="197"/>
                  </a:lnTo>
                  <a:lnTo>
                    <a:pt x="469" y="189"/>
                  </a:lnTo>
                  <a:lnTo>
                    <a:pt x="477" y="197"/>
                  </a:lnTo>
                  <a:lnTo>
                    <a:pt x="477" y="182"/>
                  </a:lnTo>
                  <a:lnTo>
                    <a:pt x="484" y="197"/>
                  </a:lnTo>
                  <a:lnTo>
                    <a:pt x="469" y="166"/>
                  </a:lnTo>
                  <a:close/>
                </a:path>
              </a:pathLst>
            </a:custGeom>
            <a:solidFill>
              <a:srgbClr val="FF4500"/>
            </a:solidFill>
            <a:ln w="8">
              <a:solidFill>
                <a:srgbClr val="FF4500"/>
              </a:solidFill>
              <a:prstDash val="solid"/>
              <a:round/>
              <a:headEnd/>
              <a:tailEnd/>
            </a:ln>
          </p:spPr>
          <p:txBody>
            <a:bodyPr/>
            <a:lstStyle/>
            <a:p>
              <a:endParaRPr lang="en-US"/>
            </a:p>
          </p:txBody>
        </p:sp>
        <p:sp>
          <p:nvSpPr>
            <p:cNvPr id="245" name="Freeform 256"/>
            <p:cNvSpPr>
              <a:spLocks/>
            </p:cNvSpPr>
            <p:nvPr/>
          </p:nvSpPr>
          <p:spPr bwMode="auto">
            <a:xfrm>
              <a:off x="3686" y="1986"/>
              <a:ext cx="484" cy="273"/>
            </a:xfrm>
            <a:custGeom>
              <a:avLst/>
              <a:gdLst>
                <a:gd name="T0" fmla="*/ 469 w 484"/>
                <a:gd name="T1" fmla="*/ 166 h 273"/>
                <a:gd name="T2" fmla="*/ 447 w 484"/>
                <a:gd name="T3" fmla="*/ 166 h 273"/>
                <a:gd name="T4" fmla="*/ 447 w 484"/>
                <a:gd name="T5" fmla="*/ 174 h 273"/>
                <a:gd name="T6" fmla="*/ 439 w 484"/>
                <a:gd name="T7" fmla="*/ 182 h 273"/>
                <a:gd name="T8" fmla="*/ 439 w 484"/>
                <a:gd name="T9" fmla="*/ 166 h 273"/>
                <a:gd name="T10" fmla="*/ 409 w 484"/>
                <a:gd name="T11" fmla="*/ 151 h 273"/>
                <a:gd name="T12" fmla="*/ 409 w 484"/>
                <a:gd name="T13" fmla="*/ 144 h 273"/>
                <a:gd name="T14" fmla="*/ 447 w 484"/>
                <a:gd name="T15" fmla="*/ 174 h 273"/>
                <a:gd name="T16" fmla="*/ 454 w 484"/>
                <a:gd name="T17" fmla="*/ 159 h 273"/>
                <a:gd name="T18" fmla="*/ 431 w 484"/>
                <a:gd name="T19" fmla="*/ 144 h 273"/>
                <a:gd name="T20" fmla="*/ 439 w 484"/>
                <a:gd name="T21" fmla="*/ 144 h 273"/>
                <a:gd name="T22" fmla="*/ 431 w 484"/>
                <a:gd name="T23" fmla="*/ 129 h 273"/>
                <a:gd name="T24" fmla="*/ 447 w 484"/>
                <a:gd name="T25" fmla="*/ 136 h 273"/>
                <a:gd name="T26" fmla="*/ 447 w 484"/>
                <a:gd name="T27" fmla="*/ 129 h 273"/>
                <a:gd name="T28" fmla="*/ 431 w 484"/>
                <a:gd name="T29" fmla="*/ 121 h 273"/>
                <a:gd name="T30" fmla="*/ 439 w 484"/>
                <a:gd name="T31" fmla="*/ 121 h 273"/>
                <a:gd name="T32" fmla="*/ 424 w 484"/>
                <a:gd name="T33" fmla="*/ 121 h 273"/>
                <a:gd name="T34" fmla="*/ 394 w 484"/>
                <a:gd name="T35" fmla="*/ 91 h 273"/>
                <a:gd name="T36" fmla="*/ 439 w 484"/>
                <a:gd name="T37" fmla="*/ 113 h 273"/>
                <a:gd name="T38" fmla="*/ 439 w 484"/>
                <a:gd name="T39" fmla="*/ 91 h 273"/>
                <a:gd name="T40" fmla="*/ 416 w 484"/>
                <a:gd name="T41" fmla="*/ 91 h 273"/>
                <a:gd name="T42" fmla="*/ 416 w 484"/>
                <a:gd name="T43" fmla="*/ 75 h 273"/>
                <a:gd name="T44" fmla="*/ 386 w 484"/>
                <a:gd name="T45" fmla="*/ 83 h 273"/>
                <a:gd name="T46" fmla="*/ 363 w 484"/>
                <a:gd name="T47" fmla="*/ 75 h 273"/>
                <a:gd name="T48" fmla="*/ 363 w 484"/>
                <a:gd name="T49" fmla="*/ 45 h 273"/>
                <a:gd name="T50" fmla="*/ 371 w 484"/>
                <a:gd name="T51" fmla="*/ 22 h 273"/>
                <a:gd name="T52" fmla="*/ 325 w 484"/>
                <a:gd name="T53" fmla="*/ 0 h 273"/>
                <a:gd name="T54" fmla="*/ 325 w 484"/>
                <a:gd name="T55" fmla="*/ 15 h 273"/>
                <a:gd name="T56" fmla="*/ 288 w 484"/>
                <a:gd name="T57" fmla="*/ 0 h 273"/>
                <a:gd name="T58" fmla="*/ 288 w 484"/>
                <a:gd name="T59" fmla="*/ 22 h 273"/>
                <a:gd name="T60" fmla="*/ 265 w 484"/>
                <a:gd name="T61" fmla="*/ 60 h 273"/>
                <a:gd name="T62" fmla="*/ 257 w 484"/>
                <a:gd name="T63" fmla="*/ 53 h 273"/>
                <a:gd name="T64" fmla="*/ 250 w 484"/>
                <a:gd name="T65" fmla="*/ 91 h 273"/>
                <a:gd name="T66" fmla="*/ 227 w 484"/>
                <a:gd name="T67" fmla="*/ 75 h 273"/>
                <a:gd name="T68" fmla="*/ 189 w 484"/>
                <a:gd name="T69" fmla="*/ 174 h 273"/>
                <a:gd name="T70" fmla="*/ 114 w 484"/>
                <a:gd name="T71" fmla="*/ 204 h 273"/>
                <a:gd name="T72" fmla="*/ 98 w 484"/>
                <a:gd name="T73" fmla="*/ 182 h 273"/>
                <a:gd name="T74" fmla="*/ 30 w 484"/>
                <a:gd name="T75" fmla="*/ 257 h 273"/>
                <a:gd name="T76" fmla="*/ 0 w 484"/>
                <a:gd name="T77" fmla="*/ 273 h 273"/>
                <a:gd name="T78" fmla="*/ 121 w 484"/>
                <a:gd name="T79" fmla="*/ 257 h 273"/>
                <a:gd name="T80" fmla="*/ 469 w 484"/>
                <a:gd name="T81" fmla="*/ 197 h 273"/>
                <a:gd name="T82" fmla="*/ 477 w 484"/>
                <a:gd name="T83" fmla="*/ 197 h 273"/>
                <a:gd name="T84" fmla="*/ 469 w 484"/>
                <a:gd name="T85" fmla="*/ 189 h 273"/>
                <a:gd name="T86" fmla="*/ 477 w 484"/>
                <a:gd name="T87" fmla="*/ 197 h 273"/>
                <a:gd name="T88" fmla="*/ 477 w 484"/>
                <a:gd name="T89" fmla="*/ 182 h 273"/>
                <a:gd name="T90" fmla="*/ 484 w 484"/>
                <a:gd name="T91" fmla="*/ 197 h 273"/>
                <a:gd name="T92" fmla="*/ 469 w 484"/>
                <a:gd name="T93" fmla="*/ 166 h 273"/>
                <a:gd name="T94" fmla="*/ 469 w 484"/>
                <a:gd name="T95" fmla="*/ 174 h 27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84"/>
                <a:gd name="T145" fmla="*/ 0 h 273"/>
                <a:gd name="T146" fmla="*/ 484 w 484"/>
                <a:gd name="T147" fmla="*/ 273 h 27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84" h="273">
                  <a:moveTo>
                    <a:pt x="469" y="166"/>
                  </a:moveTo>
                  <a:lnTo>
                    <a:pt x="447" y="166"/>
                  </a:lnTo>
                  <a:lnTo>
                    <a:pt x="447" y="174"/>
                  </a:lnTo>
                  <a:lnTo>
                    <a:pt x="439" y="182"/>
                  </a:lnTo>
                  <a:lnTo>
                    <a:pt x="439" y="166"/>
                  </a:lnTo>
                  <a:lnTo>
                    <a:pt x="409" y="151"/>
                  </a:lnTo>
                  <a:lnTo>
                    <a:pt x="409" y="144"/>
                  </a:lnTo>
                  <a:lnTo>
                    <a:pt x="447" y="174"/>
                  </a:lnTo>
                  <a:lnTo>
                    <a:pt x="454" y="159"/>
                  </a:lnTo>
                  <a:lnTo>
                    <a:pt x="431" y="144"/>
                  </a:lnTo>
                  <a:lnTo>
                    <a:pt x="439" y="144"/>
                  </a:lnTo>
                  <a:lnTo>
                    <a:pt x="431" y="129"/>
                  </a:lnTo>
                  <a:lnTo>
                    <a:pt x="447" y="136"/>
                  </a:lnTo>
                  <a:lnTo>
                    <a:pt x="447" y="129"/>
                  </a:lnTo>
                  <a:lnTo>
                    <a:pt x="431" y="121"/>
                  </a:lnTo>
                  <a:lnTo>
                    <a:pt x="439" y="121"/>
                  </a:lnTo>
                  <a:lnTo>
                    <a:pt x="424" y="121"/>
                  </a:lnTo>
                  <a:lnTo>
                    <a:pt x="394" y="91"/>
                  </a:lnTo>
                  <a:lnTo>
                    <a:pt x="439" y="113"/>
                  </a:lnTo>
                  <a:lnTo>
                    <a:pt x="439" y="91"/>
                  </a:lnTo>
                  <a:lnTo>
                    <a:pt x="416" y="91"/>
                  </a:lnTo>
                  <a:lnTo>
                    <a:pt x="416" y="75"/>
                  </a:lnTo>
                  <a:lnTo>
                    <a:pt x="386" y="83"/>
                  </a:lnTo>
                  <a:lnTo>
                    <a:pt x="363" y="75"/>
                  </a:lnTo>
                  <a:lnTo>
                    <a:pt x="363" y="45"/>
                  </a:lnTo>
                  <a:lnTo>
                    <a:pt x="371" y="22"/>
                  </a:lnTo>
                  <a:lnTo>
                    <a:pt x="325" y="0"/>
                  </a:lnTo>
                  <a:lnTo>
                    <a:pt x="325" y="15"/>
                  </a:lnTo>
                  <a:lnTo>
                    <a:pt x="288" y="0"/>
                  </a:lnTo>
                  <a:lnTo>
                    <a:pt x="288" y="22"/>
                  </a:lnTo>
                  <a:lnTo>
                    <a:pt x="265" y="60"/>
                  </a:lnTo>
                  <a:lnTo>
                    <a:pt x="257" y="53"/>
                  </a:lnTo>
                  <a:lnTo>
                    <a:pt x="250" y="91"/>
                  </a:lnTo>
                  <a:lnTo>
                    <a:pt x="227" y="75"/>
                  </a:lnTo>
                  <a:lnTo>
                    <a:pt x="189" y="174"/>
                  </a:lnTo>
                  <a:lnTo>
                    <a:pt x="114" y="204"/>
                  </a:lnTo>
                  <a:lnTo>
                    <a:pt x="98" y="182"/>
                  </a:lnTo>
                  <a:lnTo>
                    <a:pt x="30" y="257"/>
                  </a:lnTo>
                  <a:lnTo>
                    <a:pt x="0" y="273"/>
                  </a:lnTo>
                  <a:lnTo>
                    <a:pt x="121" y="257"/>
                  </a:lnTo>
                  <a:lnTo>
                    <a:pt x="469" y="197"/>
                  </a:lnTo>
                  <a:lnTo>
                    <a:pt x="477" y="197"/>
                  </a:lnTo>
                  <a:lnTo>
                    <a:pt x="469" y="189"/>
                  </a:lnTo>
                  <a:lnTo>
                    <a:pt x="477" y="197"/>
                  </a:lnTo>
                  <a:lnTo>
                    <a:pt x="477" y="182"/>
                  </a:lnTo>
                  <a:lnTo>
                    <a:pt x="484" y="197"/>
                  </a:lnTo>
                  <a:lnTo>
                    <a:pt x="469" y="166"/>
                  </a:lnTo>
                  <a:lnTo>
                    <a:pt x="469" y="174"/>
                  </a:lnTo>
                </a:path>
              </a:pathLst>
            </a:custGeom>
            <a:noFill/>
            <a:ln w="8">
              <a:solidFill>
                <a:srgbClr val="000000"/>
              </a:solidFill>
              <a:prstDash val="solid"/>
              <a:round/>
              <a:headEnd/>
              <a:tailEnd/>
            </a:ln>
          </p:spPr>
          <p:txBody>
            <a:bodyPr/>
            <a:lstStyle/>
            <a:p>
              <a:endParaRPr lang="en-US"/>
            </a:p>
          </p:txBody>
        </p:sp>
        <p:sp>
          <p:nvSpPr>
            <p:cNvPr id="246" name="Freeform 257"/>
            <p:cNvSpPr>
              <a:spLocks/>
            </p:cNvSpPr>
            <p:nvPr/>
          </p:nvSpPr>
          <p:spPr bwMode="auto">
            <a:xfrm>
              <a:off x="4148" y="2061"/>
              <a:ext cx="30" cy="76"/>
            </a:xfrm>
            <a:custGeom>
              <a:avLst/>
              <a:gdLst>
                <a:gd name="T0" fmla="*/ 30 w 30"/>
                <a:gd name="T1" fmla="*/ 0 h 76"/>
                <a:gd name="T2" fmla="*/ 15 w 30"/>
                <a:gd name="T3" fmla="*/ 0 h 76"/>
                <a:gd name="T4" fmla="*/ 0 w 30"/>
                <a:gd name="T5" fmla="*/ 38 h 76"/>
                <a:gd name="T6" fmla="*/ 7 w 30"/>
                <a:gd name="T7" fmla="*/ 76 h 76"/>
                <a:gd name="T8" fmla="*/ 30 w 30"/>
                <a:gd name="T9" fmla="*/ 0 h 76"/>
                <a:gd name="T10" fmla="*/ 0 60000 65536"/>
                <a:gd name="T11" fmla="*/ 0 60000 65536"/>
                <a:gd name="T12" fmla="*/ 0 60000 65536"/>
                <a:gd name="T13" fmla="*/ 0 60000 65536"/>
                <a:gd name="T14" fmla="*/ 0 60000 65536"/>
                <a:gd name="T15" fmla="*/ 0 w 30"/>
                <a:gd name="T16" fmla="*/ 0 h 76"/>
                <a:gd name="T17" fmla="*/ 30 w 30"/>
                <a:gd name="T18" fmla="*/ 76 h 76"/>
              </a:gdLst>
              <a:ahLst/>
              <a:cxnLst>
                <a:cxn ang="T10">
                  <a:pos x="T0" y="T1"/>
                </a:cxn>
                <a:cxn ang="T11">
                  <a:pos x="T2" y="T3"/>
                </a:cxn>
                <a:cxn ang="T12">
                  <a:pos x="T4" y="T5"/>
                </a:cxn>
                <a:cxn ang="T13">
                  <a:pos x="T6" y="T7"/>
                </a:cxn>
                <a:cxn ang="T14">
                  <a:pos x="T8" y="T9"/>
                </a:cxn>
              </a:cxnLst>
              <a:rect l="T15" t="T16" r="T17" b="T18"/>
              <a:pathLst>
                <a:path w="30" h="76">
                  <a:moveTo>
                    <a:pt x="30" y="0"/>
                  </a:moveTo>
                  <a:lnTo>
                    <a:pt x="15" y="0"/>
                  </a:lnTo>
                  <a:lnTo>
                    <a:pt x="0" y="38"/>
                  </a:lnTo>
                  <a:lnTo>
                    <a:pt x="7" y="76"/>
                  </a:lnTo>
                  <a:lnTo>
                    <a:pt x="30" y="0"/>
                  </a:lnTo>
                  <a:close/>
                </a:path>
              </a:pathLst>
            </a:custGeom>
            <a:solidFill>
              <a:srgbClr val="FF4500"/>
            </a:solidFill>
            <a:ln w="8">
              <a:solidFill>
                <a:srgbClr val="FF4500"/>
              </a:solidFill>
              <a:prstDash val="solid"/>
              <a:round/>
              <a:headEnd/>
              <a:tailEnd/>
            </a:ln>
          </p:spPr>
          <p:txBody>
            <a:bodyPr/>
            <a:lstStyle/>
            <a:p>
              <a:endParaRPr lang="en-US"/>
            </a:p>
          </p:txBody>
        </p:sp>
        <p:sp>
          <p:nvSpPr>
            <p:cNvPr id="247" name="Freeform 258"/>
            <p:cNvSpPr>
              <a:spLocks/>
            </p:cNvSpPr>
            <p:nvPr/>
          </p:nvSpPr>
          <p:spPr bwMode="auto">
            <a:xfrm>
              <a:off x="4148" y="2061"/>
              <a:ext cx="30" cy="76"/>
            </a:xfrm>
            <a:custGeom>
              <a:avLst/>
              <a:gdLst>
                <a:gd name="T0" fmla="*/ 30 w 30"/>
                <a:gd name="T1" fmla="*/ 0 h 76"/>
                <a:gd name="T2" fmla="*/ 15 w 30"/>
                <a:gd name="T3" fmla="*/ 0 h 76"/>
                <a:gd name="T4" fmla="*/ 0 w 30"/>
                <a:gd name="T5" fmla="*/ 38 h 76"/>
                <a:gd name="T6" fmla="*/ 7 w 30"/>
                <a:gd name="T7" fmla="*/ 76 h 76"/>
                <a:gd name="T8" fmla="*/ 30 w 30"/>
                <a:gd name="T9" fmla="*/ 0 h 76"/>
                <a:gd name="T10" fmla="*/ 30 w 30"/>
                <a:gd name="T11" fmla="*/ 8 h 76"/>
                <a:gd name="T12" fmla="*/ 0 60000 65536"/>
                <a:gd name="T13" fmla="*/ 0 60000 65536"/>
                <a:gd name="T14" fmla="*/ 0 60000 65536"/>
                <a:gd name="T15" fmla="*/ 0 60000 65536"/>
                <a:gd name="T16" fmla="*/ 0 60000 65536"/>
                <a:gd name="T17" fmla="*/ 0 60000 65536"/>
                <a:gd name="T18" fmla="*/ 0 w 30"/>
                <a:gd name="T19" fmla="*/ 0 h 76"/>
                <a:gd name="T20" fmla="*/ 30 w 30"/>
                <a:gd name="T21" fmla="*/ 76 h 76"/>
              </a:gdLst>
              <a:ahLst/>
              <a:cxnLst>
                <a:cxn ang="T12">
                  <a:pos x="T0" y="T1"/>
                </a:cxn>
                <a:cxn ang="T13">
                  <a:pos x="T2" y="T3"/>
                </a:cxn>
                <a:cxn ang="T14">
                  <a:pos x="T4" y="T5"/>
                </a:cxn>
                <a:cxn ang="T15">
                  <a:pos x="T6" y="T7"/>
                </a:cxn>
                <a:cxn ang="T16">
                  <a:pos x="T8" y="T9"/>
                </a:cxn>
                <a:cxn ang="T17">
                  <a:pos x="T10" y="T11"/>
                </a:cxn>
              </a:cxnLst>
              <a:rect l="T18" t="T19" r="T20" b="T21"/>
              <a:pathLst>
                <a:path w="30" h="76">
                  <a:moveTo>
                    <a:pt x="30" y="0"/>
                  </a:moveTo>
                  <a:lnTo>
                    <a:pt x="15" y="0"/>
                  </a:lnTo>
                  <a:lnTo>
                    <a:pt x="0" y="38"/>
                  </a:lnTo>
                  <a:lnTo>
                    <a:pt x="7" y="76"/>
                  </a:lnTo>
                  <a:lnTo>
                    <a:pt x="30" y="0"/>
                  </a:lnTo>
                  <a:lnTo>
                    <a:pt x="30" y="8"/>
                  </a:lnTo>
                </a:path>
              </a:pathLst>
            </a:custGeom>
            <a:noFill/>
            <a:ln w="8">
              <a:solidFill>
                <a:srgbClr val="000000"/>
              </a:solidFill>
              <a:prstDash val="solid"/>
              <a:round/>
              <a:headEnd/>
              <a:tailEnd/>
            </a:ln>
          </p:spPr>
          <p:txBody>
            <a:bodyPr/>
            <a:lstStyle/>
            <a:p>
              <a:endParaRPr lang="en-US"/>
            </a:p>
          </p:txBody>
        </p:sp>
        <p:sp>
          <p:nvSpPr>
            <p:cNvPr id="248" name="Freeform 259"/>
            <p:cNvSpPr>
              <a:spLocks/>
            </p:cNvSpPr>
            <p:nvPr/>
          </p:nvSpPr>
          <p:spPr bwMode="auto">
            <a:xfrm>
              <a:off x="1400" y="1129"/>
              <a:ext cx="417" cy="311"/>
            </a:xfrm>
            <a:custGeom>
              <a:avLst/>
              <a:gdLst>
                <a:gd name="T0" fmla="*/ 371 w 417"/>
                <a:gd name="T1" fmla="*/ 281 h 311"/>
                <a:gd name="T2" fmla="*/ 417 w 417"/>
                <a:gd name="T3" fmla="*/ 76 h 311"/>
                <a:gd name="T4" fmla="*/ 122 w 417"/>
                <a:gd name="T5" fmla="*/ 0 h 311"/>
                <a:gd name="T6" fmla="*/ 129 w 417"/>
                <a:gd name="T7" fmla="*/ 38 h 311"/>
                <a:gd name="T8" fmla="*/ 114 w 417"/>
                <a:gd name="T9" fmla="*/ 46 h 311"/>
                <a:gd name="T10" fmla="*/ 129 w 417"/>
                <a:gd name="T11" fmla="*/ 61 h 311"/>
                <a:gd name="T12" fmla="*/ 122 w 417"/>
                <a:gd name="T13" fmla="*/ 68 h 311"/>
                <a:gd name="T14" fmla="*/ 122 w 417"/>
                <a:gd name="T15" fmla="*/ 84 h 311"/>
                <a:gd name="T16" fmla="*/ 129 w 417"/>
                <a:gd name="T17" fmla="*/ 91 h 311"/>
                <a:gd name="T18" fmla="*/ 114 w 417"/>
                <a:gd name="T19" fmla="*/ 106 h 311"/>
                <a:gd name="T20" fmla="*/ 114 w 417"/>
                <a:gd name="T21" fmla="*/ 137 h 311"/>
                <a:gd name="T22" fmla="*/ 76 w 417"/>
                <a:gd name="T23" fmla="*/ 144 h 311"/>
                <a:gd name="T24" fmla="*/ 69 w 417"/>
                <a:gd name="T25" fmla="*/ 137 h 311"/>
                <a:gd name="T26" fmla="*/ 84 w 417"/>
                <a:gd name="T27" fmla="*/ 121 h 311"/>
                <a:gd name="T28" fmla="*/ 84 w 417"/>
                <a:gd name="T29" fmla="*/ 137 h 311"/>
                <a:gd name="T30" fmla="*/ 99 w 417"/>
                <a:gd name="T31" fmla="*/ 129 h 311"/>
                <a:gd name="T32" fmla="*/ 106 w 417"/>
                <a:gd name="T33" fmla="*/ 121 h 311"/>
                <a:gd name="T34" fmla="*/ 99 w 417"/>
                <a:gd name="T35" fmla="*/ 114 h 311"/>
                <a:gd name="T36" fmla="*/ 99 w 417"/>
                <a:gd name="T37" fmla="*/ 99 h 311"/>
                <a:gd name="T38" fmla="*/ 114 w 417"/>
                <a:gd name="T39" fmla="*/ 99 h 311"/>
                <a:gd name="T40" fmla="*/ 106 w 417"/>
                <a:gd name="T41" fmla="*/ 84 h 311"/>
                <a:gd name="T42" fmla="*/ 69 w 417"/>
                <a:gd name="T43" fmla="*/ 121 h 311"/>
                <a:gd name="T44" fmla="*/ 84 w 417"/>
                <a:gd name="T45" fmla="*/ 121 h 311"/>
                <a:gd name="T46" fmla="*/ 69 w 417"/>
                <a:gd name="T47" fmla="*/ 121 h 311"/>
                <a:gd name="T48" fmla="*/ 91 w 417"/>
                <a:gd name="T49" fmla="*/ 91 h 311"/>
                <a:gd name="T50" fmla="*/ 106 w 417"/>
                <a:gd name="T51" fmla="*/ 68 h 311"/>
                <a:gd name="T52" fmla="*/ 99 w 417"/>
                <a:gd name="T53" fmla="*/ 76 h 311"/>
                <a:gd name="T54" fmla="*/ 91 w 417"/>
                <a:gd name="T55" fmla="*/ 61 h 311"/>
                <a:gd name="T56" fmla="*/ 46 w 417"/>
                <a:gd name="T57" fmla="*/ 46 h 311"/>
                <a:gd name="T58" fmla="*/ 8 w 417"/>
                <a:gd name="T59" fmla="*/ 15 h 311"/>
                <a:gd name="T60" fmla="*/ 8 w 417"/>
                <a:gd name="T61" fmla="*/ 137 h 311"/>
                <a:gd name="T62" fmla="*/ 8 w 417"/>
                <a:gd name="T63" fmla="*/ 129 h 311"/>
                <a:gd name="T64" fmla="*/ 23 w 417"/>
                <a:gd name="T65" fmla="*/ 137 h 311"/>
                <a:gd name="T66" fmla="*/ 8 w 417"/>
                <a:gd name="T67" fmla="*/ 137 h 311"/>
                <a:gd name="T68" fmla="*/ 8 w 417"/>
                <a:gd name="T69" fmla="*/ 152 h 311"/>
                <a:gd name="T70" fmla="*/ 16 w 417"/>
                <a:gd name="T71" fmla="*/ 159 h 311"/>
                <a:gd name="T72" fmla="*/ 8 w 417"/>
                <a:gd name="T73" fmla="*/ 182 h 311"/>
                <a:gd name="T74" fmla="*/ 8 w 417"/>
                <a:gd name="T75" fmla="*/ 159 h 311"/>
                <a:gd name="T76" fmla="*/ 0 w 417"/>
                <a:gd name="T77" fmla="*/ 190 h 311"/>
                <a:gd name="T78" fmla="*/ 16 w 417"/>
                <a:gd name="T79" fmla="*/ 197 h 311"/>
                <a:gd name="T80" fmla="*/ 31 w 417"/>
                <a:gd name="T81" fmla="*/ 197 h 311"/>
                <a:gd name="T82" fmla="*/ 38 w 417"/>
                <a:gd name="T83" fmla="*/ 212 h 311"/>
                <a:gd name="T84" fmla="*/ 53 w 417"/>
                <a:gd name="T85" fmla="*/ 220 h 311"/>
                <a:gd name="T86" fmla="*/ 53 w 417"/>
                <a:gd name="T87" fmla="*/ 250 h 311"/>
                <a:gd name="T88" fmla="*/ 76 w 417"/>
                <a:gd name="T89" fmla="*/ 273 h 311"/>
                <a:gd name="T90" fmla="*/ 106 w 417"/>
                <a:gd name="T91" fmla="*/ 265 h 311"/>
                <a:gd name="T92" fmla="*/ 137 w 417"/>
                <a:gd name="T93" fmla="*/ 281 h 311"/>
                <a:gd name="T94" fmla="*/ 182 w 417"/>
                <a:gd name="T95" fmla="*/ 288 h 311"/>
                <a:gd name="T96" fmla="*/ 258 w 417"/>
                <a:gd name="T97" fmla="*/ 281 h 311"/>
                <a:gd name="T98" fmla="*/ 371 w 417"/>
                <a:gd name="T99" fmla="*/ 311 h 311"/>
                <a:gd name="T100" fmla="*/ 371 w 417"/>
                <a:gd name="T101" fmla="*/ 281 h 31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17"/>
                <a:gd name="T154" fmla="*/ 0 h 311"/>
                <a:gd name="T155" fmla="*/ 417 w 417"/>
                <a:gd name="T156" fmla="*/ 311 h 31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17" h="311">
                  <a:moveTo>
                    <a:pt x="371" y="281"/>
                  </a:moveTo>
                  <a:lnTo>
                    <a:pt x="417" y="76"/>
                  </a:lnTo>
                  <a:lnTo>
                    <a:pt x="122" y="0"/>
                  </a:lnTo>
                  <a:lnTo>
                    <a:pt x="129" y="38"/>
                  </a:lnTo>
                  <a:lnTo>
                    <a:pt x="114" y="46"/>
                  </a:lnTo>
                  <a:lnTo>
                    <a:pt x="129" y="61"/>
                  </a:lnTo>
                  <a:lnTo>
                    <a:pt x="122" y="68"/>
                  </a:lnTo>
                  <a:lnTo>
                    <a:pt x="122" y="84"/>
                  </a:lnTo>
                  <a:lnTo>
                    <a:pt x="129" y="91"/>
                  </a:lnTo>
                  <a:lnTo>
                    <a:pt x="114" y="106"/>
                  </a:lnTo>
                  <a:lnTo>
                    <a:pt x="114" y="137"/>
                  </a:lnTo>
                  <a:lnTo>
                    <a:pt x="76" y="144"/>
                  </a:lnTo>
                  <a:lnTo>
                    <a:pt x="69" y="137"/>
                  </a:lnTo>
                  <a:lnTo>
                    <a:pt x="84" y="121"/>
                  </a:lnTo>
                  <a:lnTo>
                    <a:pt x="84" y="137"/>
                  </a:lnTo>
                  <a:lnTo>
                    <a:pt x="99" y="129"/>
                  </a:lnTo>
                  <a:lnTo>
                    <a:pt x="106" y="121"/>
                  </a:lnTo>
                  <a:lnTo>
                    <a:pt x="99" y="114"/>
                  </a:lnTo>
                  <a:lnTo>
                    <a:pt x="99" y="99"/>
                  </a:lnTo>
                  <a:lnTo>
                    <a:pt x="114" y="99"/>
                  </a:lnTo>
                  <a:lnTo>
                    <a:pt x="106" y="84"/>
                  </a:lnTo>
                  <a:lnTo>
                    <a:pt x="69" y="121"/>
                  </a:lnTo>
                  <a:lnTo>
                    <a:pt x="84" y="121"/>
                  </a:lnTo>
                  <a:lnTo>
                    <a:pt x="69" y="121"/>
                  </a:lnTo>
                  <a:lnTo>
                    <a:pt x="91" y="91"/>
                  </a:lnTo>
                  <a:lnTo>
                    <a:pt x="106" y="68"/>
                  </a:lnTo>
                  <a:lnTo>
                    <a:pt x="99" y="76"/>
                  </a:lnTo>
                  <a:lnTo>
                    <a:pt x="91" y="61"/>
                  </a:lnTo>
                  <a:lnTo>
                    <a:pt x="46" y="46"/>
                  </a:lnTo>
                  <a:lnTo>
                    <a:pt x="8" y="15"/>
                  </a:lnTo>
                  <a:lnTo>
                    <a:pt x="8" y="137"/>
                  </a:lnTo>
                  <a:lnTo>
                    <a:pt x="8" y="129"/>
                  </a:lnTo>
                  <a:lnTo>
                    <a:pt x="23" y="137"/>
                  </a:lnTo>
                  <a:lnTo>
                    <a:pt x="8" y="137"/>
                  </a:lnTo>
                  <a:lnTo>
                    <a:pt x="8" y="152"/>
                  </a:lnTo>
                  <a:lnTo>
                    <a:pt x="16" y="159"/>
                  </a:lnTo>
                  <a:lnTo>
                    <a:pt x="8" y="182"/>
                  </a:lnTo>
                  <a:lnTo>
                    <a:pt x="8" y="159"/>
                  </a:lnTo>
                  <a:lnTo>
                    <a:pt x="0" y="190"/>
                  </a:lnTo>
                  <a:lnTo>
                    <a:pt x="16" y="197"/>
                  </a:lnTo>
                  <a:lnTo>
                    <a:pt x="31" y="197"/>
                  </a:lnTo>
                  <a:lnTo>
                    <a:pt x="38" y="212"/>
                  </a:lnTo>
                  <a:lnTo>
                    <a:pt x="53" y="220"/>
                  </a:lnTo>
                  <a:lnTo>
                    <a:pt x="53" y="250"/>
                  </a:lnTo>
                  <a:lnTo>
                    <a:pt x="76" y="273"/>
                  </a:lnTo>
                  <a:lnTo>
                    <a:pt x="106" y="265"/>
                  </a:lnTo>
                  <a:lnTo>
                    <a:pt x="137" y="281"/>
                  </a:lnTo>
                  <a:lnTo>
                    <a:pt x="182" y="288"/>
                  </a:lnTo>
                  <a:lnTo>
                    <a:pt x="258" y="281"/>
                  </a:lnTo>
                  <a:lnTo>
                    <a:pt x="371" y="311"/>
                  </a:lnTo>
                  <a:lnTo>
                    <a:pt x="371" y="281"/>
                  </a:lnTo>
                  <a:close/>
                </a:path>
              </a:pathLst>
            </a:custGeom>
            <a:solidFill>
              <a:srgbClr val="FF4500"/>
            </a:solidFill>
            <a:ln w="8">
              <a:solidFill>
                <a:srgbClr val="FF4500"/>
              </a:solidFill>
              <a:prstDash val="solid"/>
              <a:round/>
              <a:headEnd/>
              <a:tailEnd/>
            </a:ln>
          </p:spPr>
          <p:txBody>
            <a:bodyPr/>
            <a:lstStyle/>
            <a:p>
              <a:endParaRPr lang="en-US"/>
            </a:p>
          </p:txBody>
        </p:sp>
        <p:sp>
          <p:nvSpPr>
            <p:cNvPr id="249" name="Freeform 260"/>
            <p:cNvSpPr>
              <a:spLocks/>
            </p:cNvSpPr>
            <p:nvPr/>
          </p:nvSpPr>
          <p:spPr bwMode="auto">
            <a:xfrm>
              <a:off x="1400" y="1129"/>
              <a:ext cx="417" cy="311"/>
            </a:xfrm>
            <a:custGeom>
              <a:avLst/>
              <a:gdLst>
                <a:gd name="T0" fmla="*/ 371 w 417"/>
                <a:gd name="T1" fmla="*/ 281 h 311"/>
                <a:gd name="T2" fmla="*/ 417 w 417"/>
                <a:gd name="T3" fmla="*/ 76 h 311"/>
                <a:gd name="T4" fmla="*/ 122 w 417"/>
                <a:gd name="T5" fmla="*/ 0 h 311"/>
                <a:gd name="T6" fmla="*/ 129 w 417"/>
                <a:gd name="T7" fmla="*/ 38 h 311"/>
                <a:gd name="T8" fmla="*/ 114 w 417"/>
                <a:gd name="T9" fmla="*/ 46 h 311"/>
                <a:gd name="T10" fmla="*/ 129 w 417"/>
                <a:gd name="T11" fmla="*/ 61 h 311"/>
                <a:gd name="T12" fmla="*/ 122 w 417"/>
                <a:gd name="T13" fmla="*/ 68 h 311"/>
                <a:gd name="T14" fmla="*/ 122 w 417"/>
                <a:gd name="T15" fmla="*/ 84 h 311"/>
                <a:gd name="T16" fmla="*/ 129 w 417"/>
                <a:gd name="T17" fmla="*/ 91 h 311"/>
                <a:gd name="T18" fmla="*/ 114 w 417"/>
                <a:gd name="T19" fmla="*/ 106 h 311"/>
                <a:gd name="T20" fmla="*/ 114 w 417"/>
                <a:gd name="T21" fmla="*/ 137 h 311"/>
                <a:gd name="T22" fmla="*/ 76 w 417"/>
                <a:gd name="T23" fmla="*/ 144 h 311"/>
                <a:gd name="T24" fmla="*/ 69 w 417"/>
                <a:gd name="T25" fmla="*/ 137 h 311"/>
                <a:gd name="T26" fmla="*/ 84 w 417"/>
                <a:gd name="T27" fmla="*/ 121 h 311"/>
                <a:gd name="T28" fmla="*/ 84 w 417"/>
                <a:gd name="T29" fmla="*/ 137 h 311"/>
                <a:gd name="T30" fmla="*/ 99 w 417"/>
                <a:gd name="T31" fmla="*/ 129 h 311"/>
                <a:gd name="T32" fmla="*/ 106 w 417"/>
                <a:gd name="T33" fmla="*/ 121 h 311"/>
                <a:gd name="T34" fmla="*/ 99 w 417"/>
                <a:gd name="T35" fmla="*/ 114 h 311"/>
                <a:gd name="T36" fmla="*/ 99 w 417"/>
                <a:gd name="T37" fmla="*/ 99 h 311"/>
                <a:gd name="T38" fmla="*/ 114 w 417"/>
                <a:gd name="T39" fmla="*/ 99 h 311"/>
                <a:gd name="T40" fmla="*/ 106 w 417"/>
                <a:gd name="T41" fmla="*/ 84 h 311"/>
                <a:gd name="T42" fmla="*/ 69 w 417"/>
                <a:gd name="T43" fmla="*/ 121 h 311"/>
                <a:gd name="T44" fmla="*/ 84 w 417"/>
                <a:gd name="T45" fmla="*/ 121 h 311"/>
                <a:gd name="T46" fmla="*/ 69 w 417"/>
                <a:gd name="T47" fmla="*/ 121 h 311"/>
                <a:gd name="T48" fmla="*/ 91 w 417"/>
                <a:gd name="T49" fmla="*/ 91 h 311"/>
                <a:gd name="T50" fmla="*/ 106 w 417"/>
                <a:gd name="T51" fmla="*/ 68 h 311"/>
                <a:gd name="T52" fmla="*/ 99 w 417"/>
                <a:gd name="T53" fmla="*/ 76 h 311"/>
                <a:gd name="T54" fmla="*/ 91 w 417"/>
                <a:gd name="T55" fmla="*/ 61 h 311"/>
                <a:gd name="T56" fmla="*/ 46 w 417"/>
                <a:gd name="T57" fmla="*/ 46 h 311"/>
                <a:gd name="T58" fmla="*/ 8 w 417"/>
                <a:gd name="T59" fmla="*/ 15 h 311"/>
                <a:gd name="T60" fmla="*/ 8 w 417"/>
                <a:gd name="T61" fmla="*/ 137 h 311"/>
                <a:gd name="T62" fmla="*/ 8 w 417"/>
                <a:gd name="T63" fmla="*/ 129 h 311"/>
                <a:gd name="T64" fmla="*/ 23 w 417"/>
                <a:gd name="T65" fmla="*/ 137 h 311"/>
                <a:gd name="T66" fmla="*/ 8 w 417"/>
                <a:gd name="T67" fmla="*/ 137 h 311"/>
                <a:gd name="T68" fmla="*/ 8 w 417"/>
                <a:gd name="T69" fmla="*/ 152 h 311"/>
                <a:gd name="T70" fmla="*/ 16 w 417"/>
                <a:gd name="T71" fmla="*/ 159 h 311"/>
                <a:gd name="T72" fmla="*/ 8 w 417"/>
                <a:gd name="T73" fmla="*/ 182 h 311"/>
                <a:gd name="T74" fmla="*/ 8 w 417"/>
                <a:gd name="T75" fmla="*/ 159 h 311"/>
                <a:gd name="T76" fmla="*/ 0 w 417"/>
                <a:gd name="T77" fmla="*/ 190 h 311"/>
                <a:gd name="T78" fmla="*/ 16 w 417"/>
                <a:gd name="T79" fmla="*/ 197 h 311"/>
                <a:gd name="T80" fmla="*/ 31 w 417"/>
                <a:gd name="T81" fmla="*/ 197 h 311"/>
                <a:gd name="T82" fmla="*/ 38 w 417"/>
                <a:gd name="T83" fmla="*/ 212 h 311"/>
                <a:gd name="T84" fmla="*/ 53 w 417"/>
                <a:gd name="T85" fmla="*/ 220 h 311"/>
                <a:gd name="T86" fmla="*/ 53 w 417"/>
                <a:gd name="T87" fmla="*/ 250 h 311"/>
                <a:gd name="T88" fmla="*/ 76 w 417"/>
                <a:gd name="T89" fmla="*/ 273 h 311"/>
                <a:gd name="T90" fmla="*/ 106 w 417"/>
                <a:gd name="T91" fmla="*/ 265 h 311"/>
                <a:gd name="T92" fmla="*/ 137 w 417"/>
                <a:gd name="T93" fmla="*/ 281 h 311"/>
                <a:gd name="T94" fmla="*/ 182 w 417"/>
                <a:gd name="T95" fmla="*/ 288 h 311"/>
                <a:gd name="T96" fmla="*/ 258 w 417"/>
                <a:gd name="T97" fmla="*/ 281 h 311"/>
                <a:gd name="T98" fmla="*/ 371 w 417"/>
                <a:gd name="T99" fmla="*/ 311 h 311"/>
                <a:gd name="T100" fmla="*/ 371 w 417"/>
                <a:gd name="T101" fmla="*/ 281 h 311"/>
                <a:gd name="T102" fmla="*/ 371 w 417"/>
                <a:gd name="T103" fmla="*/ 288 h 31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17"/>
                <a:gd name="T157" fmla="*/ 0 h 311"/>
                <a:gd name="T158" fmla="*/ 417 w 417"/>
                <a:gd name="T159" fmla="*/ 311 h 31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17" h="311">
                  <a:moveTo>
                    <a:pt x="371" y="281"/>
                  </a:moveTo>
                  <a:lnTo>
                    <a:pt x="417" y="76"/>
                  </a:lnTo>
                  <a:lnTo>
                    <a:pt x="122" y="0"/>
                  </a:lnTo>
                  <a:lnTo>
                    <a:pt x="129" y="38"/>
                  </a:lnTo>
                  <a:lnTo>
                    <a:pt x="114" y="46"/>
                  </a:lnTo>
                  <a:lnTo>
                    <a:pt x="129" y="61"/>
                  </a:lnTo>
                  <a:lnTo>
                    <a:pt x="122" y="68"/>
                  </a:lnTo>
                  <a:lnTo>
                    <a:pt x="122" y="84"/>
                  </a:lnTo>
                  <a:lnTo>
                    <a:pt x="129" y="91"/>
                  </a:lnTo>
                  <a:lnTo>
                    <a:pt x="114" y="106"/>
                  </a:lnTo>
                  <a:lnTo>
                    <a:pt x="114" y="137"/>
                  </a:lnTo>
                  <a:lnTo>
                    <a:pt x="76" y="144"/>
                  </a:lnTo>
                  <a:lnTo>
                    <a:pt x="69" y="137"/>
                  </a:lnTo>
                  <a:lnTo>
                    <a:pt x="84" y="121"/>
                  </a:lnTo>
                  <a:lnTo>
                    <a:pt x="84" y="137"/>
                  </a:lnTo>
                  <a:lnTo>
                    <a:pt x="99" y="129"/>
                  </a:lnTo>
                  <a:lnTo>
                    <a:pt x="106" y="121"/>
                  </a:lnTo>
                  <a:lnTo>
                    <a:pt x="99" y="114"/>
                  </a:lnTo>
                  <a:lnTo>
                    <a:pt x="99" y="99"/>
                  </a:lnTo>
                  <a:lnTo>
                    <a:pt x="114" y="99"/>
                  </a:lnTo>
                  <a:lnTo>
                    <a:pt x="106" y="84"/>
                  </a:lnTo>
                  <a:lnTo>
                    <a:pt x="69" y="121"/>
                  </a:lnTo>
                  <a:lnTo>
                    <a:pt x="84" y="121"/>
                  </a:lnTo>
                  <a:lnTo>
                    <a:pt x="69" y="121"/>
                  </a:lnTo>
                  <a:lnTo>
                    <a:pt x="91" y="91"/>
                  </a:lnTo>
                  <a:lnTo>
                    <a:pt x="106" y="68"/>
                  </a:lnTo>
                  <a:lnTo>
                    <a:pt x="99" y="76"/>
                  </a:lnTo>
                  <a:lnTo>
                    <a:pt x="91" y="61"/>
                  </a:lnTo>
                  <a:lnTo>
                    <a:pt x="46" y="46"/>
                  </a:lnTo>
                  <a:lnTo>
                    <a:pt x="8" y="15"/>
                  </a:lnTo>
                  <a:lnTo>
                    <a:pt x="8" y="137"/>
                  </a:lnTo>
                  <a:lnTo>
                    <a:pt x="8" y="129"/>
                  </a:lnTo>
                  <a:lnTo>
                    <a:pt x="23" y="137"/>
                  </a:lnTo>
                  <a:lnTo>
                    <a:pt x="8" y="137"/>
                  </a:lnTo>
                  <a:lnTo>
                    <a:pt x="8" y="152"/>
                  </a:lnTo>
                  <a:lnTo>
                    <a:pt x="16" y="159"/>
                  </a:lnTo>
                  <a:lnTo>
                    <a:pt x="8" y="182"/>
                  </a:lnTo>
                  <a:lnTo>
                    <a:pt x="8" y="159"/>
                  </a:lnTo>
                  <a:lnTo>
                    <a:pt x="0" y="190"/>
                  </a:lnTo>
                  <a:lnTo>
                    <a:pt x="16" y="197"/>
                  </a:lnTo>
                  <a:lnTo>
                    <a:pt x="31" y="197"/>
                  </a:lnTo>
                  <a:lnTo>
                    <a:pt x="38" y="212"/>
                  </a:lnTo>
                  <a:lnTo>
                    <a:pt x="53" y="220"/>
                  </a:lnTo>
                  <a:lnTo>
                    <a:pt x="53" y="250"/>
                  </a:lnTo>
                  <a:lnTo>
                    <a:pt x="76" y="273"/>
                  </a:lnTo>
                  <a:lnTo>
                    <a:pt x="106" y="265"/>
                  </a:lnTo>
                  <a:lnTo>
                    <a:pt x="137" y="281"/>
                  </a:lnTo>
                  <a:lnTo>
                    <a:pt x="182" y="288"/>
                  </a:lnTo>
                  <a:lnTo>
                    <a:pt x="258" y="281"/>
                  </a:lnTo>
                  <a:lnTo>
                    <a:pt x="371" y="311"/>
                  </a:lnTo>
                  <a:lnTo>
                    <a:pt x="371" y="281"/>
                  </a:lnTo>
                  <a:lnTo>
                    <a:pt x="371" y="288"/>
                  </a:lnTo>
                </a:path>
              </a:pathLst>
            </a:custGeom>
            <a:noFill/>
            <a:ln w="8">
              <a:solidFill>
                <a:srgbClr val="000000"/>
              </a:solidFill>
              <a:prstDash val="solid"/>
              <a:round/>
              <a:headEnd/>
              <a:tailEnd/>
            </a:ln>
          </p:spPr>
          <p:txBody>
            <a:bodyPr/>
            <a:lstStyle/>
            <a:p>
              <a:endParaRPr lang="en-US"/>
            </a:p>
          </p:txBody>
        </p:sp>
        <p:sp>
          <p:nvSpPr>
            <p:cNvPr id="250" name="Freeform 261"/>
            <p:cNvSpPr>
              <a:spLocks/>
            </p:cNvSpPr>
            <p:nvPr/>
          </p:nvSpPr>
          <p:spPr bwMode="auto">
            <a:xfrm>
              <a:off x="3731" y="1910"/>
              <a:ext cx="280" cy="280"/>
            </a:xfrm>
            <a:custGeom>
              <a:avLst/>
              <a:gdLst>
                <a:gd name="T0" fmla="*/ 280 w 280"/>
                <a:gd name="T1" fmla="*/ 91 h 280"/>
                <a:gd name="T2" fmla="*/ 243 w 280"/>
                <a:gd name="T3" fmla="*/ 76 h 280"/>
                <a:gd name="T4" fmla="*/ 243 w 280"/>
                <a:gd name="T5" fmla="*/ 98 h 280"/>
                <a:gd name="T6" fmla="*/ 220 w 280"/>
                <a:gd name="T7" fmla="*/ 136 h 280"/>
                <a:gd name="T8" fmla="*/ 212 w 280"/>
                <a:gd name="T9" fmla="*/ 129 h 280"/>
                <a:gd name="T10" fmla="*/ 205 w 280"/>
                <a:gd name="T11" fmla="*/ 167 h 280"/>
                <a:gd name="T12" fmla="*/ 182 w 280"/>
                <a:gd name="T13" fmla="*/ 151 h 280"/>
                <a:gd name="T14" fmla="*/ 144 w 280"/>
                <a:gd name="T15" fmla="*/ 250 h 280"/>
                <a:gd name="T16" fmla="*/ 69 w 280"/>
                <a:gd name="T17" fmla="*/ 280 h 280"/>
                <a:gd name="T18" fmla="*/ 53 w 280"/>
                <a:gd name="T19" fmla="*/ 258 h 280"/>
                <a:gd name="T20" fmla="*/ 16 w 280"/>
                <a:gd name="T21" fmla="*/ 235 h 280"/>
                <a:gd name="T22" fmla="*/ 0 w 280"/>
                <a:gd name="T23" fmla="*/ 197 h 280"/>
                <a:gd name="T24" fmla="*/ 23 w 280"/>
                <a:gd name="T25" fmla="*/ 174 h 280"/>
                <a:gd name="T26" fmla="*/ 31 w 280"/>
                <a:gd name="T27" fmla="*/ 144 h 280"/>
                <a:gd name="T28" fmla="*/ 46 w 280"/>
                <a:gd name="T29" fmla="*/ 151 h 280"/>
                <a:gd name="T30" fmla="*/ 46 w 280"/>
                <a:gd name="T31" fmla="*/ 121 h 280"/>
                <a:gd name="T32" fmla="*/ 91 w 280"/>
                <a:gd name="T33" fmla="*/ 83 h 280"/>
                <a:gd name="T34" fmla="*/ 99 w 280"/>
                <a:gd name="T35" fmla="*/ 30 h 280"/>
                <a:gd name="T36" fmla="*/ 91 w 280"/>
                <a:gd name="T37" fmla="*/ 7 h 280"/>
                <a:gd name="T38" fmla="*/ 99 w 280"/>
                <a:gd name="T39" fmla="*/ 0 h 280"/>
                <a:gd name="T40" fmla="*/ 114 w 280"/>
                <a:gd name="T41" fmla="*/ 76 h 280"/>
                <a:gd name="T42" fmla="*/ 175 w 280"/>
                <a:gd name="T43" fmla="*/ 68 h 280"/>
                <a:gd name="T44" fmla="*/ 182 w 280"/>
                <a:gd name="T45" fmla="*/ 106 h 280"/>
                <a:gd name="T46" fmla="*/ 220 w 280"/>
                <a:gd name="T47" fmla="*/ 61 h 280"/>
                <a:gd name="T48" fmla="*/ 235 w 280"/>
                <a:gd name="T49" fmla="*/ 68 h 280"/>
                <a:gd name="T50" fmla="*/ 250 w 280"/>
                <a:gd name="T51" fmla="*/ 53 h 280"/>
                <a:gd name="T52" fmla="*/ 273 w 280"/>
                <a:gd name="T53" fmla="*/ 53 h 280"/>
                <a:gd name="T54" fmla="*/ 280 w 280"/>
                <a:gd name="T55" fmla="*/ 76 h 280"/>
                <a:gd name="T56" fmla="*/ 280 w 280"/>
                <a:gd name="T57" fmla="*/ 91 h 28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80"/>
                <a:gd name="T88" fmla="*/ 0 h 280"/>
                <a:gd name="T89" fmla="*/ 280 w 280"/>
                <a:gd name="T90" fmla="*/ 280 h 28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80" h="280">
                  <a:moveTo>
                    <a:pt x="280" y="91"/>
                  </a:moveTo>
                  <a:lnTo>
                    <a:pt x="243" y="76"/>
                  </a:lnTo>
                  <a:lnTo>
                    <a:pt x="243" y="98"/>
                  </a:lnTo>
                  <a:lnTo>
                    <a:pt x="220" y="136"/>
                  </a:lnTo>
                  <a:lnTo>
                    <a:pt x="212" y="129"/>
                  </a:lnTo>
                  <a:lnTo>
                    <a:pt x="205" y="167"/>
                  </a:lnTo>
                  <a:lnTo>
                    <a:pt x="182" y="151"/>
                  </a:lnTo>
                  <a:lnTo>
                    <a:pt x="144" y="250"/>
                  </a:lnTo>
                  <a:lnTo>
                    <a:pt x="69" y="280"/>
                  </a:lnTo>
                  <a:lnTo>
                    <a:pt x="53" y="258"/>
                  </a:lnTo>
                  <a:lnTo>
                    <a:pt x="16" y="235"/>
                  </a:lnTo>
                  <a:lnTo>
                    <a:pt x="0" y="197"/>
                  </a:lnTo>
                  <a:lnTo>
                    <a:pt x="23" y="174"/>
                  </a:lnTo>
                  <a:lnTo>
                    <a:pt x="31" y="144"/>
                  </a:lnTo>
                  <a:lnTo>
                    <a:pt x="46" y="151"/>
                  </a:lnTo>
                  <a:lnTo>
                    <a:pt x="46" y="121"/>
                  </a:lnTo>
                  <a:lnTo>
                    <a:pt x="91" y="83"/>
                  </a:lnTo>
                  <a:lnTo>
                    <a:pt x="99" y="30"/>
                  </a:lnTo>
                  <a:lnTo>
                    <a:pt x="91" y="7"/>
                  </a:lnTo>
                  <a:lnTo>
                    <a:pt x="99" y="0"/>
                  </a:lnTo>
                  <a:lnTo>
                    <a:pt x="114" y="76"/>
                  </a:lnTo>
                  <a:lnTo>
                    <a:pt x="175" y="68"/>
                  </a:lnTo>
                  <a:lnTo>
                    <a:pt x="182" y="106"/>
                  </a:lnTo>
                  <a:lnTo>
                    <a:pt x="220" y="61"/>
                  </a:lnTo>
                  <a:lnTo>
                    <a:pt x="235" y="68"/>
                  </a:lnTo>
                  <a:lnTo>
                    <a:pt x="250" y="53"/>
                  </a:lnTo>
                  <a:lnTo>
                    <a:pt x="273" y="53"/>
                  </a:lnTo>
                  <a:lnTo>
                    <a:pt x="280" y="76"/>
                  </a:lnTo>
                  <a:lnTo>
                    <a:pt x="280" y="91"/>
                  </a:lnTo>
                  <a:close/>
                </a:path>
              </a:pathLst>
            </a:custGeom>
            <a:solidFill>
              <a:srgbClr val="B22222"/>
            </a:solidFill>
            <a:ln w="8">
              <a:solidFill>
                <a:srgbClr val="B22222"/>
              </a:solidFill>
              <a:prstDash val="solid"/>
              <a:round/>
              <a:headEnd/>
              <a:tailEnd/>
            </a:ln>
          </p:spPr>
          <p:txBody>
            <a:bodyPr/>
            <a:lstStyle/>
            <a:p>
              <a:endParaRPr lang="en-US"/>
            </a:p>
          </p:txBody>
        </p:sp>
        <p:sp>
          <p:nvSpPr>
            <p:cNvPr id="251" name="Freeform 262"/>
            <p:cNvSpPr>
              <a:spLocks/>
            </p:cNvSpPr>
            <p:nvPr/>
          </p:nvSpPr>
          <p:spPr bwMode="auto">
            <a:xfrm>
              <a:off x="3731" y="1910"/>
              <a:ext cx="280" cy="280"/>
            </a:xfrm>
            <a:custGeom>
              <a:avLst/>
              <a:gdLst>
                <a:gd name="T0" fmla="*/ 280 w 280"/>
                <a:gd name="T1" fmla="*/ 91 h 280"/>
                <a:gd name="T2" fmla="*/ 243 w 280"/>
                <a:gd name="T3" fmla="*/ 76 h 280"/>
                <a:gd name="T4" fmla="*/ 243 w 280"/>
                <a:gd name="T5" fmla="*/ 98 h 280"/>
                <a:gd name="T6" fmla="*/ 220 w 280"/>
                <a:gd name="T7" fmla="*/ 136 h 280"/>
                <a:gd name="T8" fmla="*/ 212 w 280"/>
                <a:gd name="T9" fmla="*/ 129 h 280"/>
                <a:gd name="T10" fmla="*/ 205 w 280"/>
                <a:gd name="T11" fmla="*/ 167 h 280"/>
                <a:gd name="T12" fmla="*/ 182 w 280"/>
                <a:gd name="T13" fmla="*/ 151 h 280"/>
                <a:gd name="T14" fmla="*/ 144 w 280"/>
                <a:gd name="T15" fmla="*/ 250 h 280"/>
                <a:gd name="T16" fmla="*/ 69 w 280"/>
                <a:gd name="T17" fmla="*/ 280 h 280"/>
                <a:gd name="T18" fmla="*/ 53 w 280"/>
                <a:gd name="T19" fmla="*/ 258 h 280"/>
                <a:gd name="T20" fmla="*/ 16 w 280"/>
                <a:gd name="T21" fmla="*/ 235 h 280"/>
                <a:gd name="T22" fmla="*/ 0 w 280"/>
                <a:gd name="T23" fmla="*/ 197 h 280"/>
                <a:gd name="T24" fmla="*/ 23 w 280"/>
                <a:gd name="T25" fmla="*/ 174 h 280"/>
                <a:gd name="T26" fmla="*/ 31 w 280"/>
                <a:gd name="T27" fmla="*/ 144 h 280"/>
                <a:gd name="T28" fmla="*/ 46 w 280"/>
                <a:gd name="T29" fmla="*/ 151 h 280"/>
                <a:gd name="T30" fmla="*/ 46 w 280"/>
                <a:gd name="T31" fmla="*/ 121 h 280"/>
                <a:gd name="T32" fmla="*/ 91 w 280"/>
                <a:gd name="T33" fmla="*/ 83 h 280"/>
                <a:gd name="T34" fmla="*/ 99 w 280"/>
                <a:gd name="T35" fmla="*/ 30 h 280"/>
                <a:gd name="T36" fmla="*/ 91 w 280"/>
                <a:gd name="T37" fmla="*/ 7 h 280"/>
                <a:gd name="T38" fmla="*/ 99 w 280"/>
                <a:gd name="T39" fmla="*/ 0 h 280"/>
                <a:gd name="T40" fmla="*/ 114 w 280"/>
                <a:gd name="T41" fmla="*/ 76 h 280"/>
                <a:gd name="T42" fmla="*/ 175 w 280"/>
                <a:gd name="T43" fmla="*/ 68 h 280"/>
                <a:gd name="T44" fmla="*/ 182 w 280"/>
                <a:gd name="T45" fmla="*/ 106 h 280"/>
                <a:gd name="T46" fmla="*/ 220 w 280"/>
                <a:gd name="T47" fmla="*/ 61 h 280"/>
                <a:gd name="T48" fmla="*/ 235 w 280"/>
                <a:gd name="T49" fmla="*/ 68 h 280"/>
                <a:gd name="T50" fmla="*/ 250 w 280"/>
                <a:gd name="T51" fmla="*/ 53 h 280"/>
                <a:gd name="T52" fmla="*/ 273 w 280"/>
                <a:gd name="T53" fmla="*/ 53 h 280"/>
                <a:gd name="T54" fmla="*/ 280 w 280"/>
                <a:gd name="T55" fmla="*/ 76 h 280"/>
                <a:gd name="T56" fmla="*/ 280 w 280"/>
                <a:gd name="T57" fmla="*/ 91 h 280"/>
                <a:gd name="T58" fmla="*/ 280 w 280"/>
                <a:gd name="T59" fmla="*/ 98 h 28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80"/>
                <a:gd name="T91" fmla="*/ 0 h 280"/>
                <a:gd name="T92" fmla="*/ 280 w 280"/>
                <a:gd name="T93" fmla="*/ 280 h 28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80" h="280">
                  <a:moveTo>
                    <a:pt x="280" y="91"/>
                  </a:moveTo>
                  <a:lnTo>
                    <a:pt x="243" y="76"/>
                  </a:lnTo>
                  <a:lnTo>
                    <a:pt x="243" y="98"/>
                  </a:lnTo>
                  <a:lnTo>
                    <a:pt x="220" y="136"/>
                  </a:lnTo>
                  <a:lnTo>
                    <a:pt x="212" y="129"/>
                  </a:lnTo>
                  <a:lnTo>
                    <a:pt x="205" y="167"/>
                  </a:lnTo>
                  <a:lnTo>
                    <a:pt x="182" y="151"/>
                  </a:lnTo>
                  <a:lnTo>
                    <a:pt x="144" y="250"/>
                  </a:lnTo>
                  <a:lnTo>
                    <a:pt x="69" y="280"/>
                  </a:lnTo>
                  <a:lnTo>
                    <a:pt x="53" y="258"/>
                  </a:lnTo>
                  <a:lnTo>
                    <a:pt x="16" y="235"/>
                  </a:lnTo>
                  <a:lnTo>
                    <a:pt x="0" y="197"/>
                  </a:lnTo>
                  <a:lnTo>
                    <a:pt x="23" y="174"/>
                  </a:lnTo>
                  <a:lnTo>
                    <a:pt x="31" y="144"/>
                  </a:lnTo>
                  <a:lnTo>
                    <a:pt x="46" y="151"/>
                  </a:lnTo>
                  <a:lnTo>
                    <a:pt x="46" y="121"/>
                  </a:lnTo>
                  <a:lnTo>
                    <a:pt x="91" y="83"/>
                  </a:lnTo>
                  <a:lnTo>
                    <a:pt x="99" y="30"/>
                  </a:lnTo>
                  <a:lnTo>
                    <a:pt x="91" y="7"/>
                  </a:lnTo>
                  <a:lnTo>
                    <a:pt x="99" y="0"/>
                  </a:lnTo>
                  <a:lnTo>
                    <a:pt x="114" y="76"/>
                  </a:lnTo>
                  <a:lnTo>
                    <a:pt x="175" y="68"/>
                  </a:lnTo>
                  <a:lnTo>
                    <a:pt x="182" y="106"/>
                  </a:lnTo>
                  <a:lnTo>
                    <a:pt x="220" y="61"/>
                  </a:lnTo>
                  <a:lnTo>
                    <a:pt x="235" y="68"/>
                  </a:lnTo>
                  <a:lnTo>
                    <a:pt x="250" y="53"/>
                  </a:lnTo>
                  <a:lnTo>
                    <a:pt x="273" y="53"/>
                  </a:lnTo>
                  <a:lnTo>
                    <a:pt x="280" y="76"/>
                  </a:lnTo>
                  <a:lnTo>
                    <a:pt x="280" y="91"/>
                  </a:lnTo>
                  <a:lnTo>
                    <a:pt x="280" y="98"/>
                  </a:lnTo>
                </a:path>
              </a:pathLst>
            </a:custGeom>
            <a:noFill/>
            <a:ln w="8">
              <a:solidFill>
                <a:srgbClr val="000000"/>
              </a:solidFill>
              <a:prstDash val="solid"/>
              <a:round/>
              <a:headEnd/>
              <a:tailEnd/>
            </a:ln>
          </p:spPr>
          <p:txBody>
            <a:bodyPr/>
            <a:lstStyle/>
            <a:p>
              <a:endParaRPr lang="en-US"/>
            </a:p>
          </p:txBody>
        </p:sp>
        <p:sp>
          <p:nvSpPr>
            <p:cNvPr id="252" name="Freeform 263"/>
            <p:cNvSpPr>
              <a:spLocks/>
            </p:cNvSpPr>
            <p:nvPr/>
          </p:nvSpPr>
          <p:spPr bwMode="auto">
            <a:xfrm>
              <a:off x="3088" y="1478"/>
              <a:ext cx="310" cy="349"/>
            </a:xfrm>
            <a:custGeom>
              <a:avLst/>
              <a:gdLst>
                <a:gd name="T0" fmla="*/ 288 w 310"/>
                <a:gd name="T1" fmla="*/ 280 h 349"/>
                <a:gd name="T2" fmla="*/ 303 w 310"/>
                <a:gd name="T3" fmla="*/ 341 h 349"/>
                <a:gd name="T4" fmla="*/ 136 w 310"/>
                <a:gd name="T5" fmla="*/ 349 h 349"/>
                <a:gd name="T6" fmla="*/ 114 w 310"/>
                <a:gd name="T7" fmla="*/ 333 h 349"/>
                <a:gd name="T8" fmla="*/ 99 w 310"/>
                <a:gd name="T9" fmla="*/ 273 h 349"/>
                <a:gd name="T10" fmla="*/ 83 w 310"/>
                <a:gd name="T11" fmla="*/ 235 h 349"/>
                <a:gd name="T12" fmla="*/ 8 w 310"/>
                <a:gd name="T13" fmla="*/ 182 h 349"/>
                <a:gd name="T14" fmla="*/ 8 w 310"/>
                <a:gd name="T15" fmla="*/ 144 h 349"/>
                <a:gd name="T16" fmla="*/ 15 w 310"/>
                <a:gd name="T17" fmla="*/ 129 h 349"/>
                <a:gd name="T18" fmla="*/ 0 w 310"/>
                <a:gd name="T19" fmla="*/ 106 h 349"/>
                <a:gd name="T20" fmla="*/ 30 w 310"/>
                <a:gd name="T21" fmla="*/ 76 h 349"/>
                <a:gd name="T22" fmla="*/ 30 w 310"/>
                <a:gd name="T23" fmla="*/ 30 h 349"/>
                <a:gd name="T24" fmla="*/ 46 w 310"/>
                <a:gd name="T25" fmla="*/ 23 h 349"/>
                <a:gd name="T26" fmla="*/ 106 w 310"/>
                <a:gd name="T27" fmla="*/ 0 h 349"/>
                <a:gd name="T28" fmla="*/ 106 w 310"/>
                <a:gd name="T29" fmla="*/ 30 h 349"/>
                <a:gd name="T30" fmla="*/ 106 w 310"/>
                <a:gd name="T31" fmla="*/ 23 h 349"/>
                <a:gd name="T32" fmla="*/ 129 w 310"/>
                <a:gd name="T33" fmla="*/ 30 h 349"/>
                <a:gd name="T34" fmla="*/ 152 w 310"/>
                <a:gd name="T35" fmla="*/ 53 h 349"/>
                <a:gd name="T36" fmla="*/ 265 w 310"/>
                <a:gd name="T37" fmla="*/ 76 h 349"/>
                <a:gd name="T38" fmla="*/ 257 w 310"/>
                <a:gd name="T39" fmla="*/ 83 h 349"/>
                <a:gd name="T40" fmla="*/ 280 w 310"/>
                <a:gd name="T41" fmla="*/ 91 h 349"/>
                <a:gd name="T42" fmla="*/ 280 w 310"/>
                <a:gd name="T43" fmla="*/ 121 h 349"/>
                <a:gd name="T44" fmla="*/ 288 w 310"/>
                <a:gd name="T45" fmla="*/ 114 h 349"/>
                <a:gd name="T46" fmla="*/ 295 w 310"/>
                <a:gd name="T47" fmla="*/ 136 h 349"/>
                <a:gd name="T48" fmla="*/ 273 w 310"/>
                <a:gd name="T49" fmla="*/ 174 h 349"/>
                <a:gd name="T50" fmla="*/ 280 w 310"/>
                <a:gd name="T51" fmla="*/ 182 h 349"/>
                <a:gd name="T52" fmla="*/ 303 w 310"/>
                <a:gd name="T53" fmla="*/ 151 h 349"/>
                <a:gd name="T54" fmla="*/ 310 w 310"/>
                <a:gd name="T55" fmla="*/ 159 h 349"/>
                <a:gd name="T56" fmla="*/ 288 w 310"/>
                <a:gd name="T57" fmla="*/ 280 h 34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10"/>
                <a:gd name="T88" fmla="*/ 0 h 349"/>
                <a:gd name="T89" fmla="*/ 310 w 310"/>
                <a:gd name="T90" fmla="*/ 349 h 34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10" h="349">
                  <a:moveTo>
                    <a:pt x="288" y="280"/>
                  </a:moveTo>
                  <a:lnTo>
                    <a:pt x="303" y="341"/>
                  </a:lnTo>
                  <a:lnTo>
                    <a:pt x="136" y="349"/>
                  </a:lnTo>
                  <a:lnTo>
                    <a:pt x="114" y="333"/>
                  </a:lnTo>
                  <a:lnTo>
                    <a:pt x="99" y="273"/>
                  </a:lnTo>
                  <a:lnTo>
                    <a:pt x="83" y="235"/>
                  </a:lnTo>
                  <a:lnTo>
                    <a:pt x="8" y="182"/>
                  </a:lnTo>
                  <a:lnTo>
                    <a:pt x="8" y="144"/>
                  </a:lnTo>
                  <a:lnTo>
                    <a:pt x="15" y="129"/>
                  </a:lnTo>
                  <a:lnTo>
                    <a:pt x="0" y="106"/>
                  </a:lnTo>
                  <a:lnTo>
                    <a:pt x="30" y="76"/>
                  </a:lnTo>
                  <a:lnTo>
                    <a:pt x="30" y="30"/>
                  </a:lnTo>
                  <a:lnTo>
                    <a:pt x="46" y="23"/>
                  </a:lnTo>
                  <a:lnTo>
                    <a:pt x="106" y="0"/>
                  </a:lnTo>
                  <a:lnTo>
                    <a:pt x="106" y="30"/>
                  </a:lnTo>
                  <a:lnTo>
                    <a:pt x="106" y="23"/>
                  </a:lnTo>
                  <a:lnTo>
                    <a:pt x="129" y="30"/>
                  </a:lnTo>
                  <a:lnTo>
                    <a:pt x="152" y="53"/>
                  </a:lnTo>
                  <a:lnTo>
                    <a:pt x="265" y="76"/>
                  </a:lnTo>
                  <a:lnTo>
                    <a:pt x="257" y="83"/>
                  </a:lnTo>
                  <a:lnTo>
                    <a:pt x="280" y="91"/>
                  </a:lnTo>
                  <a:lnTo>
                    <a:pt x="280" y="121"/>
                  </a:lnTo>
                  <a:lnTo>
                    <a:pt x="288" y="114"/>
                  </a:lnTo>
                  <a:lnTo>
                    <a:pt x="295" y="136"/>
                  </a:lnTo>
                  <a:lnTo>
                    <a:pt x="273" y="174"/>
                  </a:lnTo>
                  <a:lnTo>
                    <a:pt x="280" y="182"/>
                  </a:lnTo>
                  <a:lnTo>
                    <a:pt x="303" y="151"/>
                  </a:lnTo>
                  <a:lnTo>
                    <a:pt x="310" y="159"/>
                  </a:lnTo>
                  <a:lnTo>
                    <a:pt x="288" y="280"/>
                  </a:lnTo>
                  <a:close/>
                </a:path>
              </a:pathLst>
            </a:custGeom>
            <a:solidFill>
              <a:srgbClr val="FF4500"/>
            </a:solidFill>
            <a:ln w="8">
              <a:solidFill>
                <a:srgbClr val="FF4500"/>
              </a:solidFill>
              <a:prstDash val="solid"/>
              <a:round/>
              <a:headEnd/>
              <a:tailEnd/>
            </a:ln>
          </p:spPr>
          <p:txBody>
            <a:bodyPr/>
            <a:lstStyle/>
            <a:p>
              <a:endParaRPr lang="en-US"/>
            </a:p>
          </p:txBody>
        </p:sp>
        <p:sp>
          <p:nvSpPr>
            <p:cNvPr id="253" name="Freeform 264"/>
            <p:cNvSpPr>
              <a:spLocks/>
            </p:cNvSpPr>
            <p:nvPr/>
          </p:nvSpPr>
          <p:spPr bwMode="auto">
            <a:xfrm>
              <a:off x="3088" y="1478"/>
              <a:ext cx="310" cy="349"/>
            </a:xfrm>
            <a:custGeom>
              <a:avLst/>
              <a:gdLst>
                <a:gd name="T0" fmla="*/ 288 w 310"/>
                <a:gd name="T1" fmla="*/ 280 h 349"/>
                <a:gd name="T2" fmla="*/ 303 w 310"/>
                <a:gd name="T3" fmla="*/ 341 h 349"/>
                <a:gd name="T4" fmla="*/ 136 w 310"/>
                <a:gd name="T5" fmla="*/ 349 h 349"/>
                <a:gd name="T6" fmla="*/ 114 w 310"/>
                <a:gd name="T7" fmla="*/ 333 h 349"/>
                <a:gd name="T8" fmla="*/ 99 w 310"/>
                <a:gd name="T9" fmla="*/ 273 h 349"/>
                <a:gd name="T10" fmla="*/ 83 w 310"/>
                <a:gd name="T11" fmla="*/ 235 h 349"/>
                <a:gd name="T12" fmla="*/ 8 w 310"/>
                <a:gd name="T13" fmla="*/ 182 h 349"/>
                <a:gd name="T14" fmla="*/ 8 w 310"/>
                <a:gd name="T15" fmla="*/ 144 h 349"/>
                <a:gd name="T16" fmla="*/ 15 w 310"/>
                <a:gd name="T17" fmla="*/ 129 h 349"/>
                <a:gd name="T18" fmla="*/ 0 w 310"/>
                <a:gd name="T19" fmla="*/ 106 h 349"/>
                <a:gd name="T20" fmla="*/ 30 w 310"/>
                <a:gd name="T21" fmla="*/ 76 h 349"/>
                <a:gd name="T22" fmla="*/ 30 w 310"/>
                <a:gd name="T23" fmla="*/ 30 h 349"/>
                <a:gd name="T24" fmla="*/ 46 w 310"/>
                <a:gd name="T25" fmla="*/ 23 h 349"/>
                <a:gd name="T26" fmla="*/ 106 w 310"/>
                <a:gd name="T27" fmla="*/ 0 h 349"/>
                <a:gd name="T28" fmla="*/ 106 w 310"/>
                <a:gd name="T29" fmla="*/ 30 h 349"/>
                <a:gd name="T30" fmla="*/ 106 w 310"/>
                <a:gd name="T31" fmla="*/ 23 h 349"/>
                <a:gd name="T32" fmla="*/ 129 w 310"/>
                <a:gd name="T33" fmla="*/ 30 h 349"/>
                <a:gd name="T34" fmla="*/ 152 w 310"/>
                <a:gd name="T35" fmla="*/ 53 h 349"/>
                <a:gd name="T36" fmla="*/ 265 w 310"/>
                <a:gd name="T37" fmla="*/ 76 h 349"/>
                <a:gd name="T38" fmla="*/ 257 w 310"/>
                <a:gd name="T39" fmla="*/ 83 h 349"/>
                <a:gd name="T40" fmla="*/ 280 w 310"/>
                <a:gd name="T41" fmla="*/ 91 h 349"/>
                <a:gd name="T42" fmla="*/ 280 w 310"/>
                <a:gd name="T43" fmla="*/ 121 h 349"/>
                <a:gd name="T44" fmla="*/ 288 w 310"/>
                <a:gd name="T45" fmla="*/ 114 h 349"/>
                <a:gd name="T46" fmla="*/ 295 w 310"/>
                <a:gd name="T47" fmla="*/ 136 h 349"/>
                <a:gd name="T48" fmla="*/ 273 w 310"/>
                <a:gd name="T49" fmla="*/ 174 h 349"/>
                <a:gd name="T50" fmla="*/ 280 w 310"/>
                <a:gd name="T51" fmla="*/ 182 h 349"/>
                <a:gd name="T52" fmla="*/ 303 w 310"/>
                <a:gd name="T53" fmla="*/ 151 h 349"/>
                <a:gd name="T54" fmla="*/ 310 w 310"/>
                <a:gd name="T55" fmla="*/ 159 h 349"/>
                <a:gd name="T56" fmla="*/ 288 w 310"/>
                <a:gd name="T57" fmla="*/ 280 h 349"/>
                <a:gd name="T58" fmla="*/ 288 w 310"/>
                <a:gd name="T59" fmla="*/ 288 h 34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10"/>
                <a:gd name="T91" fmla="*/ 0 h 349"/>
                <a:gd name="T92" fmla="*/ 310 w 310"/>
                <a:gd name="T93" fmla="*/ 349 h 34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10" h="349">
                  <a:moveTo>
                    <a:pt x="288" y="280"/>
                  </a:moveTo>
                  <a:lnTo>
                    <a:pt x="303" y="341"/>
                  </a:lnTo>
                  <a:lnTo>
                    <a:pt x="136" y="349"/>
                  </a:lnTo>
                  <a:lnTo>
                    <a:pt x="114" y="333"/>
                  </a:lnTo>
                  <a:lnTo>
                    <a:pt x="99" y="273"/>
                  </a:lnTo>
                  <a:lnTo>
                    <a:pt x="83" y="235"/>
                  </a:lnTo>
                  <a:lnTo>
                    <a:pt x="8" y="182"/>
                  </a:lnTo>
                  <a:lnTo>
                    <a:pt x="8" y="144"/>
                  </a:lnTo>
                  <a:lnTo>
                    <a:pt x="15" y="129"/>
                  </a:lnTo>
                  <a:lnTo>
                    <a:pt x="0" y="106"/>
                  </a:lnTo>
                  <a:lnTo>
                    <a:pt x="30" y="76"/>
                  </a:lnTo>
                  <a:lnTo>
                    <a:pt x="30" y="30"/>
                  </a:lnTo>
                  <a:lnTo>
                    <a:pt x="46" y="23"/>
                  </a:lnTo>
                  <a:lnTo>
                    <a:pt x="106" y="0"/>
                  </a:lnTo>
                  <a:lnTo>
                    <a:pt x="106" y="30"/>
                  </a:lnTo>
                  <a:lnTo>
                    <a:pt x="106" y="23"/>
                  </a:lnTo>
                  <a:lnTo>
                    <a:pt x="129" y="30"/>
                  </a:lnTo>
                  <a:lnTo>
                    <a:pt x="152" y="53"/>
                  </a:lnTo>
                  <a:lnTo>
                    <a:pt x="265" y="76"/>
                  </a:lnTo>
                  <a:lnTo>
                    <a:pt x="257" y="83"/>
                  </a:lnTo>
                  <a:lnTo>
                    <a:pt x="280" y="91"/>
                  </a:lnTo>
                  <a:lnTo>
                    <a:pt x="280" y="121"/>
                  </a:lnTo>
                  <a:lnTo>
                    <a:pt x="288" y="114"/>
                  </a:lnTo>
                  <a:lnTo>
                    <a:pt x="295" y="136"/>
                  </a:lnTo>
                  <a:lnTo>
                    <a:pt x="273" y="174"/>
                  </a:lnTo>
                  <a:lnTo>
                    <a:pt x="280" y="182"/>
                  </a:lnTo>
                  <a:lnTo>
                    <a:pt x="303" y="151"/>
                  </a:lnTo>
                  <a:lnTo>
                    <a:pt x="310" y="159"/>
                  </a:lnTo>
                  <a:lnTo>
                    <a:pt x="288" y="280"/>
                  </a:lnTo>
                  <a:lnTo>
                    <a:pt x="288" y="288"/>
                  </a:lnTo>
                </a:path>
              </a:pathLst>
            </a:custGeom>
            <a:noFill/>
            <a:ln w="8">
              <a:solidFill>
                <a:srgbClr val="000000"/>
              </a:solidFill>
              <a:prstDash val="solid"/>
              <a:round/>
              <a:headEnd/>
              <a:tailEnd/>
            </a:ln>
          </p:spPr>
          <p:txBody>
            <a:bodyPr/>
            <a:lstStyle/>
            <a:p>
              <a:endParaRPr lang="en-US"/>
            </a:p>
          </p:txBody>
        </p:sp>
        <p:sp>
          <p:nvSpPr>
            <p:cNvPr id="254" name="Freeform 265"/>
            <p:cNvSpPr>
              <a:spLocks/>
            </p:cNvSpPr>
            <p:nvPr/>
          </p:nvSpPr>
          <p:spPr bwMode="auto">
            <a:xfrm>
              <a:off x="3398" y="1599"/>
              <a:ext cx="16" cy="23"/>
            </a:xfrm>
            <a:custGeom>
              <a:avLst/>
              <a:gdLst>
                <a:gd name="T0" fmla="*/ 16 w 16"/>
                <a:gd name="T1" fmla="*/ 0 h 23"/>
                <a:gd name="T2" fmla="*/ 0 w 16"/>
                <a:gd name="T3" fmla="*/ 23 h 23"/>
                <a:gd name="T4" fmla="*/ 16 w 16"/>
                <a:gd name="T5" fmla="*/ 0 h 23"/>
                <a:gd name="T6" fmla="*/ 16 w 16"/>
                <a:gd name="T7" fmla="*/ 8 h 23"/>
                <a:gd name="T8" fmla="*/ 0 60000 65536"/>
                <a:gd name="T9" fmla="*/ 0 60000 65536"/>
                <a:gd name="T10" fmla="*/ 0 60000 65536"/>
                <a:gd name="T11" fmla="*/ 0 60000 65536"/>
                <a:gd name="T12" fmla="*/ 0 w 16"/>
                <a:gd name="T13" fmla="*/ 0 h 23"/>
                <a:gd name="T14" fmla="*/ 16 w 16"/>
                <a:gd name="T15" fmla="*/ 23 h 23"/>
              </a:gdLst>
              <a:ahLst/>
              <a:cxnLst>
                <a:cxn ang="T8">
                  <a:pos x="T0" y="T1"/>
                </a:cxn>
                <a:cxn ang="T9">
                  <a:pos x="T2" y="T3"/>
                </a:cxn>
                <a:cxn ang="T10">
                  <a:pos x="T4" y="T5"/>
                </a:cxn>
                <a:cxn ang="T11">
                  <a:pos x="T6" y="T7"/>
                </a:cxn>
              </a:cxnLst>
              <a:rect l="T12" t="T13" r="T14" b="T15"/>
              <a:pathLst>
                <a:path w="16" h="23">
                  <a:moveTo>
                    <a:pt x="16" y="0"/>
                  </a:moveTo>
                  <a:lnTo>
                    <a:pt x="0" y="23"/>
                  </a:lnTo>
                  <a:lnTo>
                    <a:pt x="16" y="0"/>
                  </a:lnTo>
                  <a:lnTo>
                    <a:pt x="16" y="8"/>
                  </a:lnTo>
                </a:path>
              </a:pathLst>
            </a:custGeom>
            <a:noFill/>
            <a:ln w="8">
              <a:solidFill>
                <a:srgbClr val="000000"/>
              </a:solidFill>
              <a:prstDash val="solid"/>
              <a:round/>
              <a:headEnd/>
              <a:tailEnd/>
            </a:ln>
          </p:spPr>
          <p:txBody>
            <a:bodyPr/>
            <a:lstStyle/>
            <a:p>
              <a:endParaRPr lang="en-US"/>
            </a:p>
          </p:txBody>
        </p:sp>
        <p:sp>
          <p:nvSpPr>
            <p:cNvPr id="255" name="Freeform 266"/>
            <p:cNvSpPr>
              <a:spLocks/>
            </p:cNvSpPr>
            <p:nvPr/>
          </p:nvSpPr>
          <p:spPr bwMode="auto">
            <a:xfrm>
              <a:off x="2029" y="1576"/>
              <a:ext cx="439" cy="364"/>
            </a:xfrm>
            <a:custGeom>
              <a:avLst/>
              <a:gdLst>
                <a:gd name="T0" fmla="*/ 423 w 439"/>
                <a:gd name="T1" fmla="*/ 205 h 364"/>
                <a:gd name="T2" fmla="*/ 439 w 439"/>
                <a:gd name="T3" fmla="*/ 46 h 364"/>
                <a:gd name="T4" fmla="*/ 45 w 439"/>
                <a:gd name="T5" fmla="*/ 0 h 364"/>
                <a:gd name="T6" fmla="*/ 37 w 439"/>
                <a:gd name="T7" fmla="*/ 38 h 364"/>
                <a:gd name="T8" fmla="*/ 7 w 439"/>
                <a:gd name="T9" fmla="*/ 235 h 364"/>
                <a:gd name="T10" fmla="*/ 0 w 439"/>
                <a:gd name="T11" fmla="*/ 311 h 364"/>
                <a:gd name="T12" fmla="*/ 113 w 439"/>
                <a:gd name="T13" fmla="*/ 326 h 364"/>
                <a:gd name="T14" fmla="*/ 408 w 439"/>
                <a:gd name="T15" fmla="*/ 364 h 364"/>
                <a:gd name="T16" fmla="*/ 423 w 439"/>
                <a:gd name="T17" fmla="*/ 205 h 3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9"/>
                <a:gd name="T28" fmla="*/ 0 h 364"/>
                <a:gd name="T29" fmla="*/ 439 w 439"/>
                <a:gd name="T30" fmla="*/ 364 h 3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9" h="364">
                  <a:moveTo>
                    <a:pt x="423" y="205"/>
                  </a:moveTo>
                  <a:lnTo>
                    <a:pt x="439" y="46"/>
                  </a:lnTo>
                  <a:lnTo>
                    <a:pt x="45" y="0"/>
                  </a:lnTo>
                  <a:lnTo>
                    <a:pt x="37" y="38"/>
                  </a:lnTo>
                  <a:lnTo>
                    <a:pt x="7" y="235"/>
                  </a:lnTo>
                  <a:lnTo>
                    <a:pt x="0" y="311"/>
                  </a:lnTo>
                  <a:lnTo>
                    <a:pt x="113" y="326"/>
                  </a:lnTo>
                  <a:lnTo>
                    <a:pt x="408" y="364"/>
                  </a:lnTo>
                  <a:lnTo>
                    <a:pt x="423" y="205"/>
                  </a:lnTo>
                  <a:close/>
                </a:path>
              </a:pathLst>
            </a:custGeom>
            <a:solidFill>
              <a:srgbClr val="FF8C00"/>
            </a:solidFill>
            <a:ln w="8">
              <a:solidFill>
                <a:srgbClr val="FF8C00"/>
              </a:solidFill>
              <a:prstDash val="solid"/>
              <a:round/>
              <a:headEnd/>
              <a:tailEnd/>
            </a:ln>
          </p:spPr>
          <p:txBody>
            <a:bodyPr/>
            <a:lstStyle/>
            <a:p>
              <a:endParaRPr lang="en-US"/>
            </a:p>
          </p:txBody>
        </p:sp>
        <p:sp>
          <p:nvSpPr>
            <p:cNvPr id="256" name="Freeform 267"/>
            <p:cNvSpPr>
              <a:spLocks/>
            </p:cNvSpPr>
            <p:nvPr/>
          </p:nvSpPr>
          <p:spPr bwMode="auto">
            <a:xfrm>
              <a:off x="2029" y="1576"/>
              <a:ext cx="439" cy="364"/>
            </a:xfrm>
            <a:custGeom>
              <a:avLst/>
              <a:gdLst>
                <a:gd name="T0" fmla="*/ 423 w 439"/>
                <a:gd name="T1" fmla="*/ 205 h 364"/>
                <a:gd name="T2" fmla="*/ 439 w 439"/>
                <a:gd name="T3" fmla="*/ 46 h 364"/>
                <a:gd name="T4" fmla="*/ 45 w 439"/>
                <a:gd name="T5" fmla="*/ 0 h 364"/>
                <a:gd name="T6" fmla="*/ 37 w 439"/>
                <a:gd name="T7" fmla="*/ 38 h 364"/>
                <a:gd name="T8" fmla="*/ 7 w 439"/>
                <a:gd name="T9" fmla="*/ 235 h 364"/>
                <a:gd name="T10" fmla="*/ 0 w 439"/>
                <a:gd name="T11" fmla="*/ 311 h 364"/>
                <a:gd name="T12" fmla="*/ 113 w 439"/>
                <a:gd name="T13" fmla="*/ 326 h 364"/>
                <a:gd name="T14" fmla="*/ 408 w 439"/>
                <a:gd name="T15" fmla="*/ 364 h 364"/>
                <a:gd name="T16" fmla="*/ 423 w 439"/>
                <a:gd name="T17" fmla="*/ 205 h 364"/>
                <a:gd name="T18" fmla="*/ 423 w 439"/>
                <a:gd name="T19" fmla="*/ 213 h 3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9"/>
                <a:gd name="T31" fmla="*/ 0 h 364"/>
                <a:gd name="T32" fmla="*/ 439 w 439"/>
                <a:gd name="T33" fmla="*/ 364 h 3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9" h="364">
                  <a:moveTo>
                    <a:pt x="423" y="205"/>
                  </a:moveTo>
                  <a:lnTo>
                    <a:pt x="439" y="46"/>
                  </a:lnTo>
                  <a:lnTo>
                    <a:pt x="45" y="0"/>
                  </a:lnTo>
                  <a:lnTo>
                    <a:pt x="37" y="38"/>
                  </a:lnTo>
                  <a:lnTo>
                    <a:pt x="7" y="235"/>
                  </a:lnTo>
                  <a:lnTo>
                    <a:pt x="0" y="311"/>
                  </a:lnTo>
                  <a:lnTo>
                    <a:pt x="113" y="326"/>
                  </a:lnTo>
                  <a:lnTo>
                    <a:pt x="408" y="364"/>
                  </a:lnTo>
                  <a:lnTo>
                    <a:pt x="423" y="205"/>
                  </a:lnTo>
                  <a:lnTo>
                    <a:pt x="423" y="213"/>
                  </a:lnTo>
                </a:path>
              </a:pathLst>
            </a:custGeom>
            <a:noFill/>
            <a:ln w="8">
              <a:solidFill>
                <a:srgbClr val="000000"/>
              </a:solidFill>
              <a:prstDash val="solid"/>
              <a:round/>
              <a:headEnd/>
              <a:tailEnd/>
            </a:ln>
          </p:spPr>
          <p:txBody>
            <a:bodyPr/>
            <a:lstStyle/>
            <a:p>
              <a:endParaRPr lang="en-US"/>
            </a:p>
          </p:txBody>
        </p:sp>
      </p:grpSp>
      <p:sp>
        <p:nvSpPr>
          <p:cNvPr id="16387" name="Text Box 126"/>
          <p:cNvSpPr txBox="1">
            <a:spLocks noChangeArrowheads="1"/>
          </p:cNvSpPr>
          <p:nvPr/>
        </p:nvSpPr>
        <p:spPr bwMode="auto">
          <a:xfrm>
            <a:off x="4038600" y="1219200"/>
            <a:ext cx="1063112" cy="461665"/>
          </a:xfrm>
          <a:prstGeom prst="rect">
            <a:avLst/>
          </a:prstGeom>
          <a:noFill/>
          <a:ln w="9525" algn="ctr">
            <a:noFill/>
            <a:miter lim="800000"/>
            <a:headEnd/>
            <a:tailEnd/>
          </a:ln>
        </p:spPr>
        <p:txBody>
          <a:bodyPr wrap="none">
            <a:spAutoFit/>
          </a:bodyPr>
          <a:lstStyle/>
          <a:p>
            <a:r>
              <a:rPr lang="en-US" sz="2400" b="1" dirty="0">
                <a:solidFill>
                  <a:srgbClr val="FF9900"/>
                </a:solidFill>
                <a:latin typeface="Verdana" pitchFamily="34" charset="0"/>
              </a:rPr>
              <a:t>2009</a:t>
            </a:r>
          </a:p>
        </p:txBody>
      </p:sp>
    </p:spTree>
    <p:extLst>
      <p:ext uri="{BB962C8B-B14F-4D97-AF65-F5344CB8AC3E}">
        <p14:creationId xmlns:p14="http://schemas.microsoft.com/office/powerpoint/2010/main" val="4080816954"/>
      </p:ext>
    </p:extLst>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6875177" y="445888"/>
            <a:ext cx="2285995" cy="498693"/>
          </a:xfrm>
          <a:prstGeom prst="rect">
            <a:avLst/>
          </a:prstGeom>
          <a:noFill/>
        </p:spPr>
        <p:txBody>
          <a:bodyPr wrap="square" lIns="97630" tIns="48815" rIns="97630" bIns="48815"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26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Lesson One</a:t>
            </a:r>
          </a:p>
        </p:txBody>
      </p:sp>
      <p:cxnSp>
        <p:nvCxnSpPr>
          <p:cNvPr id="10" name="Straight Connector 9"/>
          <p:cNvCxnSpPr/>
          <p:nvPr/>
        </p:nvCxnSpPr>
        <p:spPr>
          <a:xfrm>
            <a:off x="3581241" y="125258"/>
            <a:ext cx="0" cy="881772"/>
          </a:xfrm>
          <a:prstGeom prst="line">
            <a:avLst/>
          </a:prstGeom>
          <a:ln w="28575">
            <a:solidFill>
              <a:srgbClr val="2B656C"/>
            </a:solidFill>
          </a:ln>
        </p:spPr>
        <p:style>
          <a:lnRef idx="1">
            <a:schemeClr val="accent2"/>
          </a:lnRef>
          <a:fillRef idx="0">
            <a:schemeClr val="accent2"/>
          </a:fillRef>
          <a:effectRef idx="0">
            <a:schemeClr val="accent2"/>
          </a:effectRef>
          <a:fontRef idx="minor">
            <a:schemeClr val="tx1"/>
          </a:fontRef>
        </p:style>
      </p:cxnSp>
      <p:pic>
        <p:nvPicPr>
          <p:cNvPr id="3074" name="Picture 2" descr="C:\Users\jcgriz\AppData\Local\Microsoft\Windows\Temporary Internet Files\Content.Outlook\ND2AF8RG\GSEO logo.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05068" y="258921"/>
            <a:ext cx="2911798" cy="703622"/>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p:cNvSpPr/>
          <p:nvPr/>
        </p:nvSpPr>
        <p:spPr>
          <a:xfrm>
            <a:off x="685800" y="1465203"/>
            <a:ext cx="7772400" cy="4708981"/>
          </a:xfrm>
          <a:prstGeom prst="rect">
            <a:avLst/>
          </a:prstGeom>
        </p:spPr>
        <p:txBody>
          <a:bodyPr wrap="square">
            <a:spAutoFit/>
          </a:bodyPr>
          <a:lstStyle/>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r>
              <a:rPr kumimoji="0" lang="en-US" sz="2200" b="0" i="0" u="none" strike="noStrike" kern="120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Entrance Activity:</a:t>
            </a:r>
          </a:p>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endParaRPr lang="en-US" sz="2200" dirty="0">
              <a:solidFill>
                <a:srgbClr val="000000"/>
              </a:solidFill>
              <a:latin typeface="Verdana" panose="020B0604030504040204" pitchFamily="34" charset="0"/>
              <a:ea typeface="Verdana" panose="020B0604030504040204" pitchFamily="34" charset="0"/>
              <a:cs typeface="Verdana" panose="020B0604030504040204" pitchFamily="34" charset="0"/>
            </a:endParaRPr>
          </a:p>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r>
              <a:rPr kumimoji="0" lang="en-US" sz="2200" b="0" i="0" u="none" strike="noStrike" kern="120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What do you know about type 2 diabetes?</a:t>
            </a:r>
          </a:p>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endParaRPr lang="en-US" sz="2200" dirty="0">
              <a:solidFill>
                <a:srgbClr val="000000"/>
              </a:solidFill>
              <a:latin typeface="Verdana" panose="020B0604030504040204" pitchFamily="34" charset="0"/>
              <a:ea typeface="Verdana" panose="020B0604030504040204" pitchFamily="34" charset="0"/>
              <a:cs typeface="Verdana" panose="020B0604030504040204" pitchFamily="34" charset="0"/>
            </a:endParaRPr>
          </a:p>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r>
              <a:rPr kumimoji="0" lang="en-US" sz="2200" b="0" i="0" u="none" strike="noStrike" kern="120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			Think about….</a:t>
            </a:r>
          </a:p>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endParaRPr lang="en-US" sz="2200" dirty="0">
              <a:solidFill>
                <a:srgbClr val="000000"/>
              </a:solidFill>
              <a:latin typeface="Verdana" panose="020B0604030504040204" pitchFamily="34" charset="0"/>
              <a:ea typeface="Verdana" panose="020B0604030504040204" pitchFamily="34" charset="0"/>
              <a:cs typeface="Verdana" panose="020B0604030504040204" pitchFamily="34" charset="0"/>
            </a:endParaRPr>
          </a:p>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r>
              <a:rPr lang="en-US" sz="2200" dirty="0">
                <a:solidFill>
                  <a:srgbClr val="000000"/>
                </a:solidFill>
                <a:latin typeface="Verdana" panose="020B0604030504040204" pitchFamily="34" charset="0"/>
                <a:ea typeface="Verdana" panose="020B0604030504040204" pitchFamily="34" charset="0"/>
                <a:cs typeface="Verdana" panose="020B0604030504040204" pitchFamily="34" charset="0"/>
              </a:rPr>
              <a:t>				What </a:t>
            </a:r>
            <a:r>
              <a:rPr lang="en-US" sz="2200" i="1" dirty="0">
                <a:solidFill>
                  <a:srgbClr val="000000"/>
                </a:solidFill>
                <a:latin typeface="Verdana" panose="020B0604030504040204" pitchFamily="34" charset="0"/>
                <a:ea typeface="Verdana" panose="020B0604030504040204" pitchFamily="34" charset="0"/>
                <a:cs typeface="Verdana" panose="020B0604030504040204" pitchFamily="34" charset="0"/>
              </a:rPr>
              <a:t>is</a:t>
            </a:r>
            <a:r>
              <a:rPr lang="en-US" sz="2200" dirty="0">
                <a:solidFill>
                  <a:srgbClr val="000000"/>
                </a:solidFill>
                <a:latin typeface="Verdana" panose="020B0604030504040204" pitchFamily="34" charset="0"/>
                <a:ea typeface="Verdana" panose="020B0604030504040204" pitchFamily="34" charset="0"/>
                <a:cs typeface="Verdana" panose="020B0604030504040204" pitchFamily="34" charset="0"/>
              </a:rPr>
              <a:t> type 2 diabetes?</a:t>
            </a:r>
          </a:p>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r>
              <a:rPr lang="en-US" sz="2200" dirty="0">
                <a:solidFill>
                  <a:srgbClr val="000000"/>
                </a:solidFill>
                <a:latin typeface="Verdana" panose="020B0604030504040204" pitchFamily="34" charset="0"/>
                <a:ea typeface="Verdana" panose="020B0604030504040204" pitchFamily="34" charset="0"/>
                <a:cs typeface="Verdana" panose="020B0604030504040204" pitchFamily="34" charset="0"/>
              </a:rPr>
              <a:t>				What causes it? </a:t>
            </a:r>
          </a:p>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r>
              <a:rPr lang="en-US" sz="2200" dirty="0">
                <a:solidFill>
                  <a:srgbClr val="000000"/>
                </a:solidFill>
                <a:latin typeface="Verdana" panose="020B0604030504040204" pitchFamily="34" charset="0"/>
                <a:ea typeface="Verdana" panose="020B0604030504040204" pitchFamily="34" charset="0"/>
                <a:cs typeface="Verdana" panose="020B0604030504040204" pitchFamily="34" charset="0"/>
              </a:rPr>
              <a:t>				What happens to the body? </a:t>
            </a:r>
          </a:p>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r>
              <a:rPr lang="en-US" sz="2200" dirty="0">
                <a:solidFill>
                  <a:srgbClr val="000000"/>
                </a:solidFill>
                <a:latin typeface="Verdana" panose="020B0604030504040204" pitchFamily="34" charset="0"/>
                <a:ea typeface="Verdana" panose="020B0604030504040204" pitchFamily="34" charset="0"/>
                <a:cs typeface="Verdana" panose="020B0604030504040204" pitchFamily="34" charset="0"/>
              </a:rPr>
              <a:t>				Who gets it? </a:t>
            </a:r>
          </a:p>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r>
              <a:rPr lang="en-US" sz="2200" dirty="0">
                <a:solidFill>
                  <a:srgbClr val="000000"/>
                </a:solidFill>
                <a:latin typeface="Verdana" panose="020B0604030504040204" pitchFamily="34" charset="0"/>
                <a:ea typeface="Verdana" panose="020B0604030504040204" pitchFamily="34" charset="0"/>
                <a:cs typeface="Verdana" panose="020B0604030504040204" pitchFamily="34" charset="0"/>
              </a:rPr>
              <a:t>				Are there treatments available?</a:t>
            </a:r>
          </a:p>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r>
              <a:rPr lang="en-US" sz="2200" dirty="0">
                <a:solidFill>
                  <a:srgbClr val="000000"/>
                </a:solidFill>
                <a:latin typeface="Verdana" panose="020B0604030504040204" pitchFamily="34" charset="0"/>
                <a:ea typeface="Verdana" panose="020B0604030504040204" pitchFamily="34" charset="0"/>
                <a:cs typeface="Verdana" panose="020B0604030504040204" pitchFamily="34" charset="0"/>
              </a:rPr>
              <a:t>				What social factors may contribute?</a:t>
            </a:r>
          </a:p>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endParaRPr lang="en-US" sz="1400" dirty="0">
              <a:latin typeface="Trebuchet MS" panose="020B0603020202020204" pitchFamily="34" charset="0"/>
            </a:endParaRPr>
          </a:p>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endParaRPr kumimoji="0" lang="en-US" sz="2200" b="0" i="0" u="none" strike="noStrike" kern="1200" cap="none" spc="0" normalizeH="0" baseline="0" noProof="0" dirty="0">
              <a:ln>
                <a:noFill/>
              </a:ln>
              <a:solidFill>
                <a:prstClr val="black"/>
              </a:solidFill>
              <a:effectLst/>
              <a:uLnTx/>
              <a:uFillTx/>
              <a:latin typeface="Sitka Text" panose="02000505000000020004" pitchFamily="2" charset="0"/>
              <a:ea typeface="Times New Roman" panose="02020603050405020304" pitchFamily="18" charset="0"/>
              <a:cs typeface="Times New Roman" panose="02020603050405020304" pitchFamily="18" charset="0"/>
            </a:endParaRPr>
          </a:p>
        </p:txBody>
      </p:sp>
      <p:pic>
        <p:nvPicPr>
          <p:cNvPr id="6" name="Picture 5">
            <a:extLst>
              <a:ext uri="{FF2B5EF4-FFF2-40B4-BE49-F238E27FC236}">
                <a16:creationId xmlns:a16="http://schemas.microsoft.com/office/drawing/2014/main" id="{30F56C0A-EEC8-4CE3-A94A-F3351B39AD12}"/>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7835" y="6629400"/>
            <a:ext cx="10082172" cy="159336"/>
          </a:xfrm>
          <a:prstGeom prst="rect">
            <a:avLst/>
          </a:prstGeom>
        </p:spPr>
      </p:pic>
      <p:sp>
        <p:nvSpPr>
          <p:cNvPr id="7" name="TextBox 6">
            <a:extLst>
              <a:ext uri="{FF2B5EF4-FFF2-40B4-BE49-F238E27FC236}">
                <a16:creationId xmlns:a16="http://schemas.microsoft.com/office/drawing/2014/main" id="{FA55083A-C759-4A25-A2B0-6AF930B5A1CD}"/>
              </a:ext>
            </a:extLst>
          </p:cNvPr>
          <p:cNvSpPr txBox="1"/>
          <p:nvPr/>
        </p:nvSpPr>
        <p:spPr>
          <a:xfrm>
            <a:off x="4419600" y="144560"/>
            <a:ext cx="4607940" cy="344805"/>
          </a:xfrm>
          <a:prstGeom prst="rect">
            <a:avLst/>
          </a:prstGeom>
          <a:noFill/>
        </p:spPr>
        <p:txBody>
          <a:bodyPr wrap="square" lIns="97630" tIns="48815" rIns="97630" bIns="48815"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Biology, Homeostasis, </a:t>
            </a:r>
            <a:r>
              <a:rPr lang="en-US" sz="1600" dirty="0">
                <a:solidFill>
                  <a:prstClr val="black"/>
                </a:solidFill>
                <a:latin typeface="Verdana" panose="020B0604030504040204" pitchFamily="34" charset="0"/>
                <a:ea typeface="Verdana" panose="020B0604030504040204" pitchFamily="34" charset="0"/>
                <a:cs typeface="Verdana" panose="020B0604030504040204" pitchFamily="34" charset="0"/>
              </a:rPr>
              <a:t>and Type 2 Diabetes</a:t>
            </a:r>
            <a:endParaRPr kumimoji="0" lang="en-US" sz="16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391689694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pSp>
        <p:nvGrpSpPr>
          <p:cNvPr id="257" name="Group 4"/>
          <p:cNvGrpSpPr>
            <a:grpSpLocks noChangeAspect="1"/>
          </p:cNvGrpSpPr>
          <p:nvPr/>
        </p:nvGrpSpPr>
        <p:grpSpPr bwMode="auto">
          <a:xfrm>
            <a:off x="1711354" y="1166813"/>
            <a:ext cx="5629450" cy="4505325"/>
            <a:chOff x="1056" y="735"/>
            <a:chExt cx="3576" cy="2858"/>
          </a:xfrm>
        </p:grpSpPr>
        <p:sp>
          <p:nvSpPr>
            <p:cNvPr id="258" name="AutoShape 3"/>
            <p:cNvSpPr>
              <a:spLocks noChangeAspect="1" noChangeArrowheads="1" noTextEdit="1"/>
            </p:cNvSpPr>
            <p:nvPr/>
          </p:nvSpPr>
          <p:spPr bwMode="auto">
            <a:xfrm>
              <a:off x="1128" y="735"/>
              <a:ext cx="3504" cy="2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Rectangle 5"/>
            <p:cNvSpPr>
              <a:spLocks noChangeArrowheads="1"/>
            </p:cNvSpPr>
            <p:nvPr/>
          </p:nvSpPr>
          <p:spPr bwMode="auto">
            <a:xfrm>
              <a:off x="1056" y="735"/>
              <a:ext cx="3512" cy="285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Freeform 7"/>
            <p:cNvSpPr>
              <a:spLocks/>
            </p:cNvSpPr>
            <p:nvPr/>
          </p:nvSpPr>
          <p:spPr bwMode="auto">
            <a:xfrm>
              <a:off x="3414" y="2395"/>
              <a:ext cx="242" cy="394"/>
            </a:xfrm>
            <a:custGeom>
              <a:avLst/>
              <a:gdLst>
                <a:gd name="T0" fmla="*/ 219 w 242"/>
                <a:gd name="T1" fmla="*/ 250 h 394"/>
                <a:gd name="T2" fmla="*/ 242 w 242"/>
                <a:gd name="T3" fmla="*/ 311 h 394"/>
                <a:gd name="T4" fmla="*/ 68 w 242"/>
                <a:gd name="T5" fmla="*/ 334 h 394"/>
                <a:gd name="T6" fmla="*/ 83 w 242"/>
                <a:gd name="T7" fmla="*/ 371 h 394"/>
                <a:gd name="T8" fmla="*/ 83 w 242"/>
                <a:gd name="T9" fmla="*/ 387 h 394"/>
                <a:gd name="T10" fmla="*/ 37 w 242"/>
                <a:gd name="T11" fmla="*/ 394 h 394"/>
                <a:gd name="T12" fmla="*/ 60 w 242"/>
                <a:gd name="T13" fmla="*/ 387 h 394"/>
                <a:gd name="T14" fmla="*/ 37 w 242"/>
                <a:gd name="T15" fmla="*/ 356 h 394"/>
                <a:gd name="T16" fmla="*/ 30 w 242"/>
                <a:gd name="T17" fmla="*/ 387 h 394"/>
                <a:gd name="T18" fmla="*/ 15 w 242"/>
                <a:gd name="T19" fmla="*/ 387 h 394"/>
                <a:gd name="T20" fmla="*/ 0 w 242"/>
                <a:gd name="T21" fmla="*/ 265 h 394"/>
                <a:gd name="T22" fmla="*/ 7 w 242"/>
                <a:gd name="T23" fmla="*/ 23 h 394"/>
                <a:gd name="T24" fmla="*/ 0 w 242"/>
                <a:gd name="T25" fmla="*/ 15 h 394"/>
                <a:gd name="T26" fmla="*/ 166 w 242"/>
                <a:gd name="T27" fmla="*/ 0 h 394"/>
                <a:gd name="T28" fmla="*/ 211 w 242"/>
                <a:gd name="T29" fmla="*/ 167 h 394"/>
                <a:gd name="T30" fmla="*/ 234 w 242"/>
                <a:gd name="T31" fmla="*/ 212 h 394"/>
                <a:gd name="T32" fmla="*/ 219 w 242"/>
                <a:gd name="T33" fmla="*/ 25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2" h="394">
                  <a:moveTo>
                    <a:pt x="219" y="250"/>
                  </a:moveTo>
                  <a:lnTo>
                    <a:pt x="242" y="311"/>
                  </a:lnTo>
                  <a:lnTo>
                    <a:pt x="68" y="334"/>
                  </a:lnTo>
                  <a:lnTo>
                    <a:pt x="83" y="371"/>
                  </a:lnTo>
                  <a:lnTo>
                    <a:pt x="83" y="387"/>
                  </a:lnTo>
                  <a:lnTo>
                    <a:pt x="37" y="394"/>
                  </a:lnTo>
                  <a:lnTo>
                    <a:pt x="60" y="387"/>
                  </a:lnTo>
                  <a:lnTo>
                    <a:pt x="37" y="356"/>
                  </a:lnTo>
                  <a:lnTo>
                    <a:pt x="30" y="387"/>
                  </a:lnTo>
                  <a:lnTo>
                    <a:pt x="15" y="387"/>
                  </a:lnTo>
                  <a:lnTo>
                    <a:pt x="0" y="265"/>
                  </a:lnTo>
                  <a:lnTo>
                    <a:pt x="7" y="23"/>
                  </a:lnTo>
                  <a:lnTo>
                    <a:pt x="0" y="15"/>
                  </a:lnTo>
                  <a:lnTo>
                    <a:pt x="166" y="0"/>
                  </a:lnTo>
                  <a:lnTo>
                    <a:pt x="211" y="167"/>
                  </a:lnTo>
                  <a:lnTo>
                    <a:pt x="234" y="212"/>
                  </a:lnTo>
                  <a:lnTo>
                    <a:pt x="219" y="250"/>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 name="Freeform 8"/>
            <p:cNvSpPr>
              <a:spLocks/>
            </p:cNvSpPr>
            <p:nvPr/>
          </p:nvSpPr>
          <p:spPr bwMode="auto">
            <a:xfrm>
              <a:off x="3414" y="2395"/>
              <a:ext cx="242" cy="394"/>
            </a:xfrm>
            <a:custGeom>
              <a:avLst/>
              <a:gdLst>
                <a:gd name="T0" fmla="*/ 219 w 242"/>
                <a:gd name="T1" fmla="*/ 250 h 394"/>
                <a:gd name="T2" fmla="*/ 242 w 242"/>
                <a:gd name="T3" fmla="*/ 311 h 394"/>
                <a:gd name="T4" fmla="*/ 68 w 242"/>
                <a:gd name="T5" fmla="*/ 334 h 394"/>
                <a:gd name="T6" fmla="*/ 83 w 242"/>
                <a:gd name="T7" fmla="*/ 371 h 394"/>
                <a:gd name="T8" fmla="*/ 83 w 242"/>
                <a:gd name="T9" fmla="*/ 387 h 394"/>
                <a:gd name="T10" fmla="*/ 37 w 242"/>
                <a:gd name="T11" fmla="*/ 394 h 394"/>
                <a:gd name="T12" fmla="*/ 60 w 242"/>
                <a:gd name="T13" fmla="*/ 387 h 394"/>
                <a:gd name="T14" fmla="*/ 37 w 242"/>
                <a:gd name="T15" fmla="*/ 356 h 394"/>
                <a:gd name="T16" fmla="*/ 30 w 242"/>
                <a:gd name="T17" fmla="*/ 387 h 394"/>
                <a:gd name="T18" fmla="*/ 15 w 242"/>
                <a:gd name="T19" fmla="*/ 387 h 394"/>
                <a:gd name="T20" fmla="*/ 0 w 242"/>
                <a:gd name="T21" fmla="*/ 265 h 394"/>
                <a:gd name="T22" fmla="*/ 7 w 242"/>
                <a:gd name="T23" fmla="*/ 23 h 394"/>
                <a:gd name="T24" fmla="*/ 0 w 242"/>
                <a:gd name="T25" fmla="*/ 15 h 394"/>
                <a:gd name="T26" fmla="*/ 166 w 242"/>
                <a:gd name="T27" fmla="*/ 0 h 394"/>
                <a:gd name="T28" fmla="*/ 211 w 242"/>
                <a:gd name="T29" fmla="*/ 167 h 394"/>
                <a:gd name="T30" fmla="*/ 234 w 242"/>
                <a:gd name="T31" fmla="*/ 212 h 394"/>
                <a:gd name="T32" fmla="*/ 219 w 242"/>
                <a:gd name="T33" fmla="*/ 250 h 394"/>
                <a:gd name="T34" fmla="*/ 219 w 242"/>
                <a:gd name="T35" fmla="*/ 258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2" h="394">
                  <a:moveTo>
                    <a:pt x="219" y="250"/>
                  </a:moveTo>
                  <a:lnTo>
                    <a:pt x="242" y="311"/>
                  </a:lnTo>
                  <a:lnTo>
                    <a:pt x="68" y="334"/>
                  </a:lnTo>
                  <a:lnTo>
                    <a:pt x="83" y="371"/>
                  </a:lnTo>
                  <a:lnTo>
                    <a:pt x="83" y="387"/>
                  </a:lnTo>
                  <a:lnTo>
                    <a:pt x="37" y="394"/>
                  </a:lnTo>
                  <a:lnTo>
                    <a:pt x="60" y="387"/>
                  </a:lnTo>
                  <a:lnTo>
                    <a:pt x="37" y="356"/>
                  </a:lnTo>
                  <a:lnTo>
                    <a:pt x="30" y="387"/>
                  </a:lnTo>
                  <a:lnTo>
                    <a:pt x="15" y="387"/>
                  </a:lnTo>
                  <a:lnTo>
                    <a:pt x="0" y="265"/>
                  </a:lnTo>
                  <a:lnTo>
                    <a:pt x="7" y="23"/>
                  </a:lnTo>
                  <a:lnTo>
                    <a:pt x="0" y="15"/>
                  </a:lnTo>
                  <a:lnTo>
                    <a:pt x="166" y="0"/>
                  </a:lnTo>
                  <a:lnTo>
                    <a:pt x="211" y="167"/>
                  </a:lnTo>
                  <a:lnTo>
                    <a:pt x="234" y="212"/>
                  </a:lnTo>
                  <a:lnTo>
                    <a:pt x="219" y="250"/>
                  </a:lnTo>
                  <a:lnTo>
                    <a:pt x="219" y="258"/>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2" name="Freeform 9"/>
            <p:cNvSpPr>
              <a:spLocks/>
            </p:cNvSpPr>
            <p:nvPr/>
          </p:nvSpPr>
          <p:spPr bwMode="auto">
            <a:xfrm>
              <a:off x="1242" y="2600"/>
              <a:ext cx="658" cy="576"/>
            </a:xfrm>
            <a:custGeom>
              <a:avLst/>
              <a:gdLst>
                <a:gd name="T0" fmla="*/ 0 w 658"/>
                <a:gd name="T1" fmla="*/ 333 h 576"/>
                <a:gd name="T2" fmla="*/ 7 w 658"/>
                <a:gd name="T3" fmla="*/ 341 h 576"/>
                <a:gd name="T4" fmla="*/ 37 w 658"/>
                <a:gd name="T5" fmla="*/ 364 h 576"/>
                <a:gd name="T6" fmla="*/ 30 w 658"/>
                <a:gd name="T7" fmla="*/ 401 h 576"/>
                <a:gd name="T8" fmla="*/ 52 w 658"/>
                <a:gd name="T9" fmla="*/ 386 h 576"/>
                <a:gd name="T10" fmla="*/ 52 w 658"/>
                <a:gd name="T11" fmla="*/ 447 h 576"/>
                <a:gd name="T12" fmla="*/ 105 w 658"/>
                <a:gd name="T13" fmla="*/ 462 h 576"/>
                <a:gd name="T14" fmla="*/ 121 w 658"/>
                <a:gd name="T15" fmla="*/ 454 h 576"/>
                <a:gd name="T16" fmla="*/ 121 w 658"/>
                <a:gd name="T17" fmla="*/ 500 h 576"/>
                <a:gd name="T18" fmla="*/ 75 w 658"/>
                <a:gd name="T19" fmla="*/ 553 h 576"/>
                <a:gd name="T20" fmla="*/ 15 w 658"/>
                <a:gd name="T21" fmla="*/ 576 h 576"/>
                <a:gd name="T22" fmla="*/ 83 w 658"/>
                <a:gd name="T23" fmla="*/ 561 h 576"/>
                <a:gd name="T24" fmla="*/ 98 w 658"/>
                <a:gd name="T25" fmla="*/ 530 h 576"/>
                <a:gd name="T26" fmla="*/ 196 w 658"/>
                <a:gd name="T27" fmla="*/ 477 h 576"/>
                <a:gd name="T28" fmla="*/ 196 w 658"/>
                <a:gd name="T29" fmla="*/ 432 h 576"/>
                <a:gd name="T30" fmla="*/ 257 w 658"/>
                <a:gd name="T31" fmla="*/ 326 h 576"/>
                <a:gd name="T32" fmla="*/ 272 w 658"/>
                <a:gd name="T33" fmla="*/ 356 h 576"/>
                <a:gd name="T34" fmla="*/ 280 w 658"/>
                <a:gd name="T35" fmla="*/ 379 h 576"/>
                <a:gd name="T36" fmla="*/ 234 w 658"/>
                <a:gd name="T37" fmla="*/ 439 h 576"/>
                <a:gd name="T38" fmla="*/ 295 w 658"/>
                <a:gd name="T39" fmla="*/ 364 h 576"/>
                <a:gd name="T40" fmla="*/ 325 w 658"/>
                <a:gd name="T41" fmla="*/ 364 h 576"/>
                <a:gd name="T42" fmla="*/ 363 w 658"/>
                <a:gd name="T43" fmla="*/ 401 h 576"/>
                <a:gd name="T44" fmla="*/ 438 w 658"/>
                <a:gd name="T45" fmla="*/ 379 h 576"/>
                <a:gd name="T46" fmla="*/ 438 w 658"/>
                <a:gd name="T47" fmla="*/ 401 h 576"/>
                <a:gd name="T48" fmla="*/ 469 w 658"/>
                <a:gd name="T49" fmla="*/ 394 h 576"/>
                <a:gd name="T50" fmla="*/ 507 w 658"/>
                <a:gd name="T51" fmla="*/ 432 h 576"/>
                <a:gd name="T52" fmla="*/ 491 w 658"/>
                <a:gd name="T53" fmla="*/ 409 h 576"/>
                <a:gd name="T54" fmla="*/ 514 w 658"/>
                <a:gd name="T55" fmla="*/ 386 h 576"/>
                <a:gd name="T56" fmla="*/ 567 w 658"/>
                <a:gd name="T57" fmla="*/ 454 h 576"/>
                <a:gd name="T58" fmla="*/ 613 w 658"/>
                <a:gd name="T59" fmla="*/ 500 h 576"/>
                <a:gd name="T60" fmla="*/ 643 w 658"/>
                <a:gd name="T61" fmla="*/ 523 h 576"/>
                <a:gd name="T62" fmla="*/ 643 w 658"/>
                <a:gd name="T63" fmla="*/ 477 h 576"/>
                <a:gd name="T64" fmla="*/ 514 w 658"/>
                <a:gd name="T65" fmla="*/ 371 h 576"/>
                <a:gd name="T66" fmla="*/ 476 w 658"/>
                <a:gd name="T67" fmla="*/ 386 h 576"/>
                <a:gd name="T68" fmla="*/ 446 w 658"/>
                <a:gd name="T69" fmla="*/ 371 h 576"/>
                <a:gd name="T70" fmla="*/ 355 w 658"/>
                <a:gd name="T71" fmla="*/ 38 h 576"/>
                <a:gd name="T72" fmla="*/ 189 w 658"/>
                <a:gd name="T73" fmla="*/ 7 h 576"/>
                <a:gd name="T74" fmla="*/ 174 w 658"/>
                <a:gd name="T75" fmla="*/ 0 h 576"/>
                <a:gd name="T76" fmla="*/ 128 w 658"/>
                <a:gd name="T77" fmla="*/ 30 h 576"/>
                <a:gd name="T78" fmla="*/ 105 w 658"/>
                <a:gd name="T79" fmla="*/ 30 h 576"/>
                <a:gd name="T80" fmla="*/ 105 w 658"/>
                <a:gd name="T81" fmla="*/ 38 h 576"/>
                <a:gd name="T82" fmla="*/ 52 w 658"/>
                <a:gd name="T83" fmla="*/ 68 h 576"/>
                <a:gd name="T84" fmla="*/ 75 w 658"/>
                <a:gd name="T85" fmla="*/ 136 h 576"/>
                <a:gd name="T86" fmla="*/ 90 w 658"/>
                <a:gd name="T87" fmla="*/ 159 h 576"/>
                <a:gd name="T88" fmla="*/ 90 w 658"/>
                <a:gd name="T89" fmla="*/ 182 h 576"/>
                <a:gd name="T90" fmla="*/ 0 w 658"/>
                <a:gd name="T91" fmla="*/ 174 h 576"/>
                <a:gd name="T92" fmla="*/ 15 w 658"/>
                <a:gd name="T93" fmla="*/ 197 h 576"/>
                <a:gd name="T94" fmla="*/ 68 w 658"/>
                <a:gd name="T95" fmla="*/ 227 h 576"/>
                <a:gd name="T96" fmla="*/ 98 w 658"/>
                <a:gd name="T97" fmla="*/ 227 h 576"/>
                <a:gd name="T98" fmla="*/ 45 w 658"/>
                <a:gd name="T99" fmla="*/ 288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8" h="576">
                  <a:moveTo>
                    <a:pt x="45" y="288"/>
                  </a:moveTo>
                  <a:lnTo>
                    <a:pt x="0" y="333"/>
                  </a:lnTo>
                  <a:lnTo>
                    <a:pt x="15" y="333"/>
                  </a:lnTo>
                  <a:lnTo>
                    <a:pt x="7" y="341"/>
                  </a:lnTo>
                  <a:lnTo>
                    <a:pt x="15" y="356"/>
                  </a:lnTo>
                  <a:lnTo>
                    <a:pt x="37" y="364"/>
                  </a:lnTo>
                  <a:lnTo>
                    <a:pt x="22" y="386"/>
                  </a:lnTo>
                  <a:lnTo>
                    <a:pt x="30" y="401"/>
                  </a:lnTo>
                  <a:lnTo>
                    <a:pt x="45" y="409"/>
                  </a:lnTo>
                  <a:lnTo>
                    <a:pt x="52" y="386"/>
                  </a:lnTo>
                  <a:lnTo>
                    <a:pt x="60" y="432"/>
                  </a:lnTo>
                  <a:lnTo>
                    <a:pt x="52" y="447"/>
                  </a:lnTo>
                  <a:lnTo>
                    <a:pt x="90" y="432"/>
                  </a:lnTo>
                  <a:lnTo>
                    <a:pt x="105" y="462"/>
                  </a:lnTo>
                  <a:lnTo>
                    <a:pt x="113" y="439"/>
                  </a:lnTo>
                  <a:lnTo>
                    <a:pt x="121" y="454"/>
                  </a:lnTo>
                  <a:lnTo>
                    <a:pt x="151" y="439"/>
                  </a:lnTo>
                  <a:lnTo>
                    <a:pt x="121" y="500"/>
                  </a:lnTo>
                  <a:lnTo>
                    <a:pt x="75" y="538"/>
                  </a:lnTo>
                  <a:lnTo>
                    <a:pt x="75" y="553"/>
                  </a:lnTo>
                  <a:lnTo>
                    <a:pt x="45" y="545"/>
                  </a:lnTo>
                  <a:lnTo>
                    <a:pt x="15" y="576"/>
                  </a:lnTo>
                  <a:lnTo>
                    <a:pt x="45" y="561"/>
                  </a:lnTo>
                  <a:lnTo>
                    <a:pt x="83" y="561"/>
                  </a:lnTo>
                  <a:lnTo>
                    <a:pt x="105" y="545"/>
                  </a:lnTo>
                  <a:lnTo>
                    <a:pt x="98" y="530"/>
                  </a:lnTo>
                  <a:lnTo>
                    <a:pt x="121" y="538"/>
                  </a:lnTo>
                  <a:lnTo>
                    <a:pt x="196" y="477"/>
                  </a:lnTo>
                  <a:lnTo>
                    <a:pt x="204" y="454"/>
                  </a:lnTo>
                  <a:lnTo>
                    <a:pt x="196" y="432"/>
                  </a:lnTo>
                  <a:lnTo>
                    <a:pt x="249" y="364"/>
                  </a:lnTo>
                  <a:lnTo>
                    <a:pt x="257" y="326"/>
                  </a:lnTo>
                  <a:lnTo>
                    <a:pt x="249" y="364"/>
                  </a:lnTo>
                  <a:lnTo>
                    <a:pt x="272" y="356"/>
                  </a:lnTo>
                  <a:lnTo>
                    <a:pt x="264" y="371"/>
                  </a:lnTo>
                  <a:lnTo>
                    <a:pt x="280" y="379"/>
                  </a:lnTo>
                  <a:lnTo>
                    <a:pt x="242" y="379"/>
                  </a:lnTo>
                  <a:lnTo>
                    <a:pt x="234" y="439"/>
                  </a:lnTo>
                  <a:lnTo>
                    <a:pt x="287" y="409"/>
                  </a:lnTo>
                  <a:lnTo>
                    <a:pt x="295" y="364"/>
                  </a:lnTo>
                  <a:lnTo>
                    <a:pt x="295" y="371"/>
                  </a:lnTo>
                  <a:lnTo>
                    <a:pt x="325" y="364"/>
                  </a:lnTo>
                  <a:lnTo>
                    <a:pt x="317" y="379"/>
                  </a:lnTo>
                  <a:lnTo>
                    <a:pt x="363" y="401"/>
                  </a:lnTo>
                  <a:lnTo>
                    <a:pt x="431" y="394"/>
                  </a:lnTo>
                  <a:lnTo>
                    <a:pt x="438" y="379"/>
                  </a:lnTo>
                  <a:lnTo>
                    <a:pt x="446" y="386"/>
                  </a:lnTo>
                  <a:lnTo>
                    <a:pt x="438" y="401"/>
                  </a:lnTo>
                  <a:lnTo>
                    <a:pt x="461" y="409"/>
                  </a:lnTo>
                  <a:lnTo>
                    <a:pt x="469" y="394"/>
                  </a:lnTo>
                  <a:lnTo>
                    <a:pt x="469" y="417"/>
                  </a:lnTo>
                  <a:lnTo>
                    <a:pt x="507" y="432"/>
                  </a:lnTo>
                  <a:lnTo>
                    <a:pt x="514" y="424"/>
                  </a:lnTo>
                  <a:lnTo>
                    <a:pt x="491" y="409"/>
                  </a:lnTo>
                  <a:lnTo>
                    <a:pt x="529" y="424"/>
                  </a:lnTo>
                  <a:lnTo>
                    <a:pt x="514" y="386"/>
                  </a:lnTo>
                  <a:lnTo>
                    <a:pt x="537" y="417"/>
                  </a:lnTo>
                  <a:lnTo>
                    <a:pt x="567" y="454"/>
                  </a:lnTo>
                  <a:lnTo>
                    <a:pt x="613" y="477"/>
                  </a:lnTo>
                  <a:lnTo>
                    <a:pt x="613" y="500"/>
                  </a:lnTo>
                  <a:lnTo>
                    <a:pt x="628" y="477"/>
                  </a:lnTo>
                  <a:lnTo>
                    <a:pt x="643" y="523"/>
                  </a:lnTo>
                  <a:lnTo>
                    <a:pt x="658" y="508"/>
                  </a:lnTo>
                  <a:lnTo>
                    <a:pt x="643" y="477"/>
                  </a:lnTo>
                  <a:lnTo>
                    <a:pt x="605" y="462"/>
                  </a:lnTo>
                  <a:lnTo>
                    <a:pt x="514" y="371"/>
                  </a:lnTo>
                  <a:lnTo>
                    <a:pt x="484" y="417"/>
                  </a:lnTo>
                  <a:lnTo>
                    <a:pt x="476" y="386"/>
                  </a:lnTo>
                  <a:lnTo>
                    <a:pt x="461" y="394"/>
                  </a:lnTo>
                  <a:lnTo>
                    <a:pt x="446" y="371"/>
                  </a:lnTo>
                  <a:lnTo>
                    <a:pt x="416" y="379"/>
                  </a:lnTo>
                  <a:lnTo>
                    <a:pt x="355" y="38"/>
                  </a:lnTo>
                  <a:lnTo>
                    <a:pt x="227" y="30"/>
                  </a:lnTo>
                  <a:lnTo>
                    <a:pt x="189" y="7"/>
                  </a:lnTo>
                  <a:lnTo>
                    <a:pt x="181" y="22"/>
                  </a:lnTo>
                  <a:lnTo>
                    <a:pt x="174" y="0"/>
                  </a:lnTo>
                  <a:lnTo>
                    <a:pt x="136" y="15"/>
                  </a:lnTo>
                  <a:lnTo>
                    <a:pt x="128" y="30"/>
                  </a:lnTo>
                  <a:lnTo>
                    <a:pt x="128" y="22"/>
                  </a:lnTo>
                  <a:lnTo>
                    <a:pt x="105" y="30"/>
                  </a:lnTo>
                  <a:lnTo>
                    <a:pt x="113" y="45"/>
                  </a:lnTo>
                  <a:lnTo>
                    <a:pt x="105" y="38"/>
                  </a:lnTo>
                  <a:lnTo>
                    <a:pt x="75" y="68"/>
                  </a:lnTo>
                  <a:lnTo>
                    <a:pt x="52" y="68"/>
                  </a:lnTo>
                  <a:lnTo>
                    <a:pt x="37" y="83"/>
                  </a:lnTo>
                  <a:lnTo>
                    <a:pt x="75" y="136"/>
                  </a:lnTo>
                  <a:lnTo>
                    <a:pt x="128" y="166"/>
                  </a:lnTo>
                  <a:lnTo>
                    <a:pt x="90" y="159"/>
                  </a:lnTo>
                  <a:lnTo>
                    <a:pt x="105" y="174"/>
                  </a:lnTo>
                  <a:lnTo>
                    <a:pt x="90" y="182"/>
                  </a:lnTo>
                  <a:lnTo>
                    <a:pt x="52" y="151"/>
                  </a:lnTo>
                  <a:lnTo>
                    <a:pt x="0" y="174"/>
                  </a:lnTo>
                  <a:lnTo>
                    <a:pt x="30" y="197"/>
                  </a:lnTo>
                  <a:lnTo>
                    <a:pt x="15" y="197"/>
                  </a:lnTo>
                  <a:lnTo>
                    <a:pt x="22" y="227"/>
                  </a:lnTo>
                  <a:lnTo>
                    <a:pt x="68" y="227"/>
                  </a:lnTo>
                  <a:lnTo>
                    <a:pt x="68" y="242"/>
                  </a:lnTo>
                  <a:lnTo>
                    <a:pt x="98" y="227"/>
                  </a:lnTo>
                  <a:lnTo>
                    <a:pt x="90" y="273"/>
                  </a:lnTo>
                  <a:lnTo>
                    <a:pt x="45" y="288"/>
                  </a:lnTo>
                  <a:close/>
                </a:path>
              </a:pathLst>
            </a:custGeom>
            <a:solidFill>
              <a:srgbClr val="FF8C00"/>
            </a:solidFill>
            <a:ln w="8">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 name="Freeform 10"/>
            <p:cNvSpPr>
              <a:spLocks/>
            </p:cNvSpPr>
            <p:nvPr/>
          </p:nvSpPr>
          <p:spPr bwMode="auto">
            <a:xfrm>
              <a:off x="1242" y="2600"/>
              <a:ext cx="658" cy="576"/>
            </a:xfrm>
            <a:custGeom>
              <a:avLst/>
              <a:gdLst>
                <a:gd name="T0" fmla="*/ 0 w 658"/>
                <a:gd name="T1" fmla="*/ 333 h 576"/>
                <a:gd name="T2" fmla="*/ 7 w 658"/>
                <a:gd name="T3" fmla="*/ 341 h 576"/>
                <a:gd name="T4" fmla="*/ 37 w 658"/>
                <a:gd name="T5" fmla="*/ 364 h 576"/>
                <a:gd name="T6" fmla="*/ 30 w 658"/>
                <a:gd name="T7" fmla="*/ 401 h 576"/>
                <a:gd name="T8" fmla="*/ 52 w 658"/>
                <a:gd name="T9" fmla="*/ 386 h 576"/>
                <a:gd name="T10" fmla="*/ 52 w 658"/>
                <a:gd name="T11" fmla="*/ 447 h 576"/>
                <a:gd name="T12" fmla="*/ 105 w 658"/>
                <a:gd name="T13" fmla="*/ 462 h 576"/>
                <a:gd name="T14" fmla="*/ 121 w 658"/>
                <a:gd name="T15" fmla="*/ 454 h 576"/>
                <a:gd name="T16" fmla="*/ 121 w 658"/>
                <a:gd name="T17" fmla="*/ 500 h 576"/>
                <a:gd name="T18" fmla="*/ 75 w 658"/>
                <a:gd name="T19" fmla="*/ 553 h 576"/>
                <a:gd name="T20" fmla="*/ 15 w 658"/>
                <a:gd name="T21" fmla="*/ 576 h 576"/>
                <a:gd name="T22" fmla="*/ 83 w 658"/>
                <a:gd name="T23" fmla="*/ 561 h 576"/>
                <a:gd name="T24" fmla="*/ 98 w 658"/>
                <a:gd name="T25" fmla="*/ 530 h 576"/>
                <a:gd name="T26" fmla="*/ 196 w 658"/>
                <a:gd name="T27" fmla="*/ 477 h 576"/>
                <a:gd name="T28" fmla="*/ 196 w 658"/>
                <a:gd name="T29" fmla="*/ 432 h 576"/>
                <a:gd name="T30" fmla="*/ 257 w 658"/>
                <a:gd name="T31" fmla="*/ 326 h 576"/>
                <a:gd name="T32" fmla="*/ 272 w 658"/>
                <a:gd name="T33" fmla="*/ 356 h 576"/>
                <a:gd name="T34" fmla="*/ 280 w 658"/>
                <a:gd name="T35" fmla="*/ 379 h 576"/>
                <a:gd name="T36" fmla="*/ 234 w 658"/>
                <a:gd name="T37" fmla="*/ 439 h 576"/>
                <a:gd name="T38" fmla="*/ 295 w 658"/>
                <a:gd name="T39" fmla="*/ 364 h 576"/>
                <a:gd name="T40" fmla="*/ 325 w 658"/>
                <a:gd name="T41" fmla="*/ 364 h 576"/>
                <a:gd name="T42" fmla="*/ 363 w 658"/>
                <a:gd name="T43" fmla="*/ 401 h 576"/>
                <a:gd name="T44" fmla="*/ 438 w 658"/>
                <a:gd name="T45" fmla="*/ 379 h 576"/>
                <a:gd name="T46" fmla="*/ 438 w 658"/>
                <a:gd name="T47" fmla="*/ 401 h 576"/>
                <a:gd name="T48" fmla="*/ 469 w 658"/>
                <a:gd name="T49" fmla="*/ 394 h 576"/>
                <a:gd name="T50" fmla="*/ 507 w 658"/>
                <a:gd name="T51" fmla="*/ 432 h 576"/>
                <a:gd name="T52" fmla="*/ 491 w 658"/>
                <a:gd name="T53" fmla="*/ 409 h 576"/>
                <a:gd name="T54" fmla="*/ 514 w 658"/>
                <a:gd name="T55" fmla="*/ 386 h 576"/>
                <a:gd name="T56" fmla="*/ 567 w 658"/>
                <a:gd name="T57" fmla="*/ 454 h 576"/>
                <a:gd name="T58" fmla="*/ 613 w 658"/>
                <a:gd name="T59" fmla="*/ 500 h 576"/>
                <a:gd name="T60" fmla="*/ 643 w 658"/>
                <a:gd name="T61" fmla="*/ 523 h 576"/>
                <a:gd name="T62" fmla="*/ 643 w 658"/>
                <a:gd name="T63" fmla="*/ 477 h 576"/>
                <a:gd name="T64" fmla="*/ 514 w 658"/>
                <a:gd name="T65" fmla="*/ 371 h 576"/>
                <a:gd name="T66" fmla="*/ 476 w 658"/>
                <a:gd name="T67" fmla="*/ 386 h 576"/>
                <a:gd name="T68" fmla="*/ 446 w 658"/>
                <a:gd name="T69" fmla="*/ 371 h 576"/>
                <a:gd name="T70" fmla="*/ 355 w 658"/>
                <a:gd name="T71" fmla="*/ 38 h 576"/>
                <a:gd name="T72" fmla="*/ 189 w 658"/>
                <a:gd name="T73" fmla="*/ 7 h 576"/>
                <a:gd name="T74" fmla="*/ 174 w 658"/>
                <a:gd name="T75" fmla="*/ 0 h 576"/>
                <a:gd name="T76" fmla="*/ 128 w 658"/>
                <a:gd name="T77" fmla="*/ 30 h 576"/>
                <a:gd name="T78" fmla="*/ 105 w 658"/>
                <a:gd name="T79" fmla="*/ 30 h 576"/>
                <a:gd name="T80" fmla="*/ 105 w 658"/>
                <a:gd name="T81" fmla="*/ 38 h 576"/>
                <a:gd name="T82" fmla="*/ 52 w 658"/>
                <a:gd name="T83" fmla="*/ 68 h 576"/>
                <a:gd name="T84" fmla="*/ 75 w 658"/>
                <a:gd name="T85" fmla="*/ 136 h 576"/>
                <a:gd name="T86" fmla="*/ 90 w 658"/>
                <a:gd name="T87" fmla="*/ 159 h 576"/>
                <a:gd name="T88" fmla="*/ 90 w 658"/>
                <a:gd name="T89" fmla="*/ 182 h 576"/>
                <a:gd name="T90" fmla="*/ 0 w 658"/>
                <a:gd name="T91" fmla="*/ 174 h 576"/>
                <a:gd name="T92" fmla="*/ 15 w 658"/>
                <a:gd name="T93" fmla="*/ 197 h 576"/>
                <a:gd name="T94" fmla="*/ 68 w 658"/>
                <a:gd name="T95" fmla="*/ 227 h 576"/>
                <a:gd name="T96" fmla="*/ 98 w 658"/>
                <a:gd name="T97" fmla="*/ 227 h 576"/>
                <a:gd name="T98" fmla="*/ 45 w 658"/>
                <a:gd name="T99" fmla="*/ 288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8" h="576">
                  <a:moveTo>
                    <a:pt x="45" y="288"/>
                  </a:moveTo>
                  <a:lnTo>
                    <a:pt x="0" y="333"/>
                  </a:lnTo>
                  <a:lnTo>
                    <a:pt x="15" y="333"/>
                  </a:lnTo>
                  <a:lnTo>
                    <a:pt x="7" y="341"/>
                  </a:lnTo>
                  <a:lnTo>
                    <a:pt x="15" y="356"/>
                  </a:lnTo>
                  <a:lnTo>
                    <a:pt x="37" y="364"/>
                  </a:lnTo>
                  <a:lnTo>
                    <a:pt x="22" y="386"/>
                  </a:lnTo>
                  <a:lnTo>
                    <a:pt x="30" y="401"/>
                  </a:lnTo>
                  <a:lnTo>
                    <a:pt x="45" y="409"/>
                  </a:lnTo>
                  <a:lnTo>
                    <a:pt x="52" y="386"/>
                  </a:lnTo>
                  <a:lnTo>
                    <a:pt x="60" y="432"/>
                  </a:lnTo>
                  <a:lnTo>
                    <a:pt x="52" y="447"/>
                  </a:lnTo>
                  <a:lnTo>
                    <a:pt x="90" y="432"/>
                  </a:lnTo>
                  <a:lnTo>
                    <a:pt x="105" y="462"/>
                  </a:lnTo>
                  <a:lnTo>
                    <a:pt x="113" y="439"/>
                  </a:lnTo>
                  <a:lnTo>
                    <a:pt x="121" y="454"/>
                  </a:lnTo>
                  <a:lnTo>
                    <a:pt x="151" y="439"/>
                  </a:lnTo>
                  <a:lnTo>
                    <a:pt x="121" y="500"/>
                  </a:lnTo>
                  <a:lnTo>
                    <a:pt x="75" y="538"/>
                  </a:lnTo>
                  <a:lnTo>
                    <a:pt x="75" y="553"/>
                  </a:lnTo>
                  <a:lnTo>
                    <a:pt x="45" y="545"/>
                  </a:lnTo>
                  <a:lnTo>
                    <a:pt x="15" y="576"/>
                  </a:lnTo>
                  <a:lnTo>
                    <a:pt x="45" y="561"/>
                  </a:lnTo>
                  <a:lnTo>
                    <a:pt x="83" y="561"/>
                  </a:lnTo>
                  <a:lnTo>
                    <a:pt x="105" y="545"/>
                  </a:lnTo>
                  <a:lnTo>
                    <a:pt x="98" y="530"/>
                  </a:lnTo>
                  <a:lnTo>
                    <a:pt x="121" y="538"/>
                  </a:lnTo>
                  <a:lnTo>
                    <a:pt x="196" y="477"/>
                  </a:lnTo>
                  <a:lnTo>
                    <a:pt x="204" y="454"/>
                  </a:lnTo>
                  <a:lnTo>
                    <a:pt x="196" y="432"/>
                  </a:lnTo>
                  <a:lnTo>
                    <a:pt x="249" y="364"/>
                  </a:lnTo>
                  <a:lnTo>
                    <a:pt x="257" y="326"/>
                  </a:lnTo>
                  <a:lnTo>
                    <a:pt x="249" y="364"/>
                  </a:lnTo>
                  <a:lnTo>
                    <a:pt x="272" y="356"/>
                  </a:lnTo>
                  <a:lnTo>
                    <a:pt x="264" y="371"/>
                  </a:lnTo>
                  <a:lnTo>
                    <a:pt x="280" y="379"/>
                  </a:lnTo>
                  <a:lnTo>
                    <a:pt x="242" y="379"/>
                  </a:lnTo>
                  <a:lnTo>
                    <a:pt x="234" y="439"/>
                  </a:lnTo>
                  <a:lnTo>
                    <a:pt x="287" y="409"/>
                  </a:lnTo>
                  <a:lnTo>
                    <a:pt x="295" y="364"/>
                  </a:lnTo>
                  <a:lnTo>
                    <a:pt x="295" y="371"/>
                  </a:lnTo>
                  <a:lnTo>
                    <a:pt x="325" y="364"/>
                  </a:lnTo>
                  <a:lnTo>
                    <a:pt x="317" y="379"/>
                  </a:lnTo>
                  <a:lnTo>
                    <a:pt x="363" y="401"/>
                  </a:lnTo>
                  <a:lnTo>
                    <a:pt x="431" y="394"/>
                  </a:lnTo>
                  <a:lnTo>
                    <a:pt x="438" y="379"/>
                  </a:lnTo>
                  <a:lnTo>
                    <a:pt x="446" y="386"/>
                  </a:lnTo>
                  <a:lnTo>
                    <a:pt x="438" y="401"/>
                  </a:lnTo>
                  <a:lnTo>
                    <a:pt x="461" y="409"/>
                  </a:lnTo>
                  <a:lnTo>
                    <a:pt x="469" y="394"/>
                  </a:lnTo>
                  <a:lnTo>
                    <a:pt x="469" y="417"/>
                  </a:lnTo>
                  <a:lnTo>
                    <a:pt x="507" y="432"/>
                  </a:lnTo>
                  <a:lnTo>
                    <a:pt x="514" y="424"/>
                  </a:lnTo>
                  <a:lnTo>
                    <a:pt x="491" y="409"/>
                  </a:lnTo>
                  <a:lnTo>
                    <a:pt x="529" y="424"/>
                  </a:lnTo>
                  <a:lnTo>
                    <a:pt x="514" y="386"/>
                  </a:lnTo>
                  <a:lnTo>
                    <a:pt x="537" y="417"/>
                  </a:lnTo>
                  <a:lnTo>
                    <a:pt x="567" y="454"/>
                  </a:lnTo>
                  <a:lnTo>
                    <a:pt x="613" y="477"/>
                  </a:lnTo>
                  <a:lnTo>
                    <a:pt x="613" y="500"/>
                  </a:lnTo>
                  <a:lnTo>
                    <a:pt x="628" y="477"/>
                  </a:lnTo>
                  <a:lnTo>
                    <a:pt x="643" y="523"/>
                  </a:lnTo>
                  <a:lnTo>
                    <a:pt x="658" y="508"/>
                  </a:lnTo>
                  <a:lnTo>
                    <a:pt x="643" y="477"/>
                  </a:lnTo>
                  <a:lnTo>
                    <a:pt x="605" y="462"/>
                  </a:lnTo>
                  <a:lnTo>
                    <a:pt x="514" y="371"/>
                  </a:lnTo>
                  <a:lnTo>
                    <a:pt x="484" y="417"/>
                  </a:lnTo>
                  <a:lnTo>
                    <a:pt x="476" y="386"/>
                  </a:lnTo>
                  <a:lnTo>
                    <a:pt x="461" y="394"/>
                  </a:lnTo>
                  <a:lnTo>
                    <a:pt x="446" y="371"/>
                  </a:lnTo>
                  <a:lnTo>
                    <a:pt x="416" y="379"/>
                  </a:lnTo>
                  <a:lnTo>
                    <a:pt x="355" y="38"/>
                  </a:lnTo>
                  <a:lnTo>
                    <a:pt x="227" y="30"/>
                  </a:lnTo>
                  <a:lnTo>
                    <a:pt x="189" y="7"/>
                  </a:lnTo>
                  <a:lnTo>
                    <a:pt x="181" y="22"/>
                  </a:lnTo>
                  <a:lnTo>
                    <a:pt x="174" y="0"/>
                  </a:lnTo>
                  <a:lnTo>
                    <a:pt x="136" y="15"/>
                  </a:lnTo>
                  <a:lnTo>
                    <a:pt x="128" y="30"/>
                  </a:lnTo>
                  <a:lnTo>
                    <a:pt x="128" y="22"/>
                  </a:lnTo>
                  <a:lnTo>
                    <a:pt x="105" y="30"/>
                  </a:lnTo>
                  <a:lnTo>
                    <a:pt x="113" y="45"/>
                  </a:lnTo>
                  <a:lnTo>
                    <a:pt x="105" y="38"/>
                  </a:lnTo>
                  <a:lnTo>
                    <a:pt x="75" y="68"/>
                  </a:lnTo>
                  <a:lnTo>
                    <a:pt x="52" y="68"/>
                  </a:lnTo>
                  <a:lnTo>
                    <a:pt x="37" y="83"/>
                  </a:lnTo>
                  <a:lnTo>
                    <a:pt x="75" y="136"/>
                  </a:lnTo>
                  <a:lnTo>
                    <a:pt x="128" y="166"/>
                  </a:lnTo>
                  <a:lnTo>
                    <a:pt x="90" y="159"/>
                  </a:lnTo>
                  <a:lnTo>
                    <a:pt x="105" y="174"/>
                  </a:lnTo>
                  <a:lnTo>
                    <a:pt x="90" y="182"/>
                  </a:lnTo>
                  <a:lnTo>
                    <a:pt x="52" y="151"/>
                  </a:lnTo>
                  <a:lnTo>
                    <a:pt x="0" y="174"/>
                  </a:lnTo>
                  <a:lnTo>
                    <a:pt x="30" y="197"/>
                  </a:lnTo>
                  <a:lnTo>
                    <a:pt x="15" y="197"/>
                  </a:lnTo>
                  <a:lnTo>
                    <a:pt x="22" y="227"/>
                  </a:lnTo>
                  <a:lnTo>
                    <a:pt x="68" y="227"/>
                  </a:lnTo>
                  <a:lnTo>
                    <a:pt x="68" y="242"/>
                  </a:lnTo>
                  <a:lnTo>
                    <a:pt x="98" y="227"/>
                  </a:lnTo>
                  <a:lnTo>
                    <a:pt x="90" y="273"/>
                  </a:lnTo>
                  <a:lnTo>
                    <a:pt x="45" y="288"/>
                  </a:lnTo>
                  <a:lnTo>
                    <a:pt x="45" y="29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4" name="Freeform 11"/>
            <p:cNvSpPr>
              <a:spLocks/>
            </p:cNvSpPr>
            <p:nvPr/>
          </p:nvSpPr>
          <p:spPr bwMode="auto">
            <a:xfrm>
              <a:off x="1673" y="2168"/>
              <a:ext cx="424" cy="492"/>
            </a:xfrm>
            <a:custGeom>
              <a:avLst/>
              <a:gdLst>
                <a:gd name="T0" fmla="*/ 424 w 424"/>
                <a:gd name="T1" fmla="*/ 53 h 492"/>
                <a:gd name="T2" fmla="*/ 121 w 424"/>
                <a:gd name="T3" fmla="*/ 0 h 492"/>
                <a:gd name="T4" fmla="*/ 98 w 424"/>
                <a:gd name="T5" fmla="*/ 75 h 492"/>
                <a:gd name="T6" fmla="*/ 83 w 424"/>
                <a:gd name="T7" fmla="*/ 60 h 492"/>
                <a:gd name="T8" fmla="*/ 60 w 424"/>
                <a:gd name="T9" fmla="*/ 60 h 492"/>
                <a:gd name="T10" fmla="*/ 53 w 424"/>
                <a:gd name="T11" fmla="*/ 144 h 492"/>
                <a:gd name="T12" fmla="*/ 76 w 424"/>
                <a:gd name="T13" fmla="*/ 212 h 492"/>
                <a:gd name="T14" fmla="*/ 45 w 424"/>
                <a:gd name="T15" fmla="*/ 227 h 492"/>
                <a:gd name="T16" fmla="*/ 38 w 424"/>
                <a:gd name="T17" fmla="*/ 257 h 492"/>
                <a:gd name="T18" fmla="*/ 23 w 424"/>
                <a:gd name="T19" fmla="*/ 280 h 492"/>
                <a:gd name="T20" fmla="*/ 30 w 424"/>
                <a:gd name="T21" fmla="*/ 318 h 492"/>
                <a:gd name="T22" fmla="*/ 15 w 424"/>
                <a:gd name="T23" fmla="*/ 326 h 492"/>
                <a:gd name="T24" fmla="*/ 0 w 424"/>
                <a:gd name="T25" fmla="*/ 341 h 492"/>
                <a:gd name="T26" fmla="*/ 235 w 424"/>
                <a:gd name="T27" fmla="*/ 477 h 492"/>
                <a:gd name="T28" fmla="*/ 363 w 424"/>
                <a:gd name="T29" fmla="*/ 492 h 492"/>
                <a:gd name="T30" fmla="*/ 424 w 424"/>
                <a:gd name="T31" fmla="*/ 53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4" h="492">
                  <a:moveTo>
                    <a:pt x="424" y="53"/>
                  </a:moveTo>
                  <a:lnTo>
                    <a:pt x="121" y="0"/>
                  </a:lnTo>
                  <a:lnTo>
                    <a:pt x="98" y="75"/>
                  </a:lnTo>
                  <a:lnTo>
                    <a:pt x="83" y="60"/>
                  </a:lnTo>
                  <a:lnTo>
                    <a:pt x="60" y="60"/>
                  </a:lnTo>
                  <a:lnTo>
                    <a:pt x="53" y="144"/>
                  </a:lnTo>
                  <a:lnTo>
                    <a:pt x="76" y="212"/>
                  </a:lnTo>
                  <a:lnTo>
                    <a:pt x="45" y="227"/>
                  </a:lnTo>
                  <a:lnTo>
                    <a:pt x="38" y="257"/>
                  </a:lnTo>
                  <a:lnTo>
                    <a:pt x="23" y="280"/>
                  </a:lnTo>
                  <a:lnTo>
                    <a:pt x="30" y="318"/>
                  </a:lnTo>
                  <a:lnTo>
                    <a:pt x="15" y="326"/>
                  </a:lnTo>
                  <a:lnTo>
                    <a:pt x="0" y="341"/>
                  </a:lnTo>
                  <a:lnTo>
                    <a:pt x="235" y="477"/>
                  </a:lnTo>
                  <a:lnTo>
                    <a:pt x="363" y="492"/>
                  </a:lnTo>
                  <a:lnTo>
                    <a:pt x="424" y="53"/>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 name="Freeform 12"/>
            <p:cNvSpPr>
              <a:spLocks/>
            </p:cNvSpPr>
            <p:nvPr/>
          </p:nvSpPr>
          <p:spPr bwMode="auto">
            <a:xfrm>
              <a:off x="1673" y="2168"/>
              <a:ext cx="424" cy="492"/>
            </a:xfrm>
            <a:custGeom>
              <a:avLst/>
              <a:gdLst>
                <a:gd name="T0" fmla="*/ 424 w 424"/>
                <a:gd name="T1" fmla="*/ 53 h 492"/>
                <a:gd name="T2" fmla="*/ 121 w 424"/>
                <a:gd name="T3" fmla="*/ 0 h 492"/>
                <a:gd name="T4" fmla="*/ 98 w 424"/>
                <a:gd name="T5" fmla="*/ 75 h 492"/>
                <a:gd name="T6" fmla="*/ 83 w 424"/>
                <a:gd name="T7" fmla="*/ 60 h 492"/>
                <a:gd name="T8" fmla="*/ 60 w 424"/>
                <a:gd name="T9" fmla="*/ 60 h 492"/>
                <a:gd name="T10" fmla="*/ 53 w 424"/>
                <a:gd name="T11" fmla="*/ 144 h 492"/>
                <a:gd name="T12" fmla="*/ 76 w 424"/>
                <a:gd name="T13" fmla="*/ 212 h 492"/>
                <a:gd name="T14" fmla="*/ 45 w 424"/>
                <a:gd name="T15" fmla="*/ 227 h 492"/>
                <a:gd name="T16" fmla="*/ 38 w 424"/>
                <a:gd name="T17" fmla="*/ 257 h 492"/>
                <a:gd name="T18" fmla="*/ 23 w 424"/>
                <a:gd name="T19" fmla="*/ 280 h 492"/>
                <a:gd name="T20" fmla="*/ 30 w 424"/>
                <a:gd name="T21" fmla="*/ 318 h 492"/>
                <a:gd name="T22" fmla="*/ 15 w 424"/>
                <a:gd name="T23" fmla="*/ 326 h 492"/>
                <a:gd name="T24" fmla="*/ 0 w 424"/>
                <a:gd name="T25" fmla="*/ 341 h 492"/>
                <a:gd name="T26" fmla="*/ 235 w 424"/>
                <a:gd name="T27" fmla="*/ 477 h 492"/>
                <a:gd name="T28" fmla="*/ 363 w 424"/>
                <a:gd name="T29" fmla="*/ 492 h 492"/>
                <a:gd name="T30" fmla="*/ 424 w 424"/>
                <a:gd name="T31" fmla="*/ 53 h 492"/>
                <a:gd name="T32" fmla="*/ 424 w 424"/>
                <a:gd name="T33" fmla="*/ 60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4" h="492">
                  <a:moveTo>
                    <a:pt x="424" y="53"/>
                  </a:moveTo>
                  <a:lnTo>
                    <a:pt x="121" y="0"/>
                  </a:lnTo>
                  <a:lnTo>
                    <a:pt x="98" y="75"/>
                  </a:lnTo>
                  <a:lnTo>
                    <a:pt x="83" y="60"/>
                  </a:lnTo>
                  <a:lnTo>
                    <a:pt x="60" y="60"/>
                  </a:lnTo>
                  <a:lnTo>
                    <a:pt x="53" y="144"/>
                  </a:lnTo>
                  <a:lnTo>
                    <a:pt x="76" y="212"/>
                  </a:lnTo>
                  <a:lnTo>
                    <a:pt x="45" y="227"/>
                  </a:lnTo>
                  <a:lnTo>
                    <a:pt x="38" y="257"/>
                  </a:lnTo>
                  <a:lnTo>
                    <a:pt x="23" y="280"/>
                  </a:lnTo>
                  <a:lnTo>
                    <a:pt x="30" y="318"/>
                  </a:lnTo>
                  <a:lnTo>
                    <a:pt x="15" y="326"/>
                  </a:lnTo>
                  <a:lnTo>
                    <a:pt x="0" y="341"/>
                  </a:lnTo>
                  <a:lnTo>
                    <a:pt x="235" y="477"/>
                  </a:lnTo>
                  <a:lnTo>
                    <a:pt x="363" y="492"/>
                  </a:lnTo>
                  <a:lnTo>
                    <a:pt x="424" y="53"/>
                  </a:lnTo>
                  <a:lnTo>
                    <a:pt x="424" y="60"/>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6" name="Freeform 13"/>
            <p:cNvSpPr>
              <a:spLocks/>
            </p:cNvSpPr>
            <p:nvPr/>
          </p:nvSpPr>
          <p:spPr bwMode="auto">
            <a:xfrm>
              <a:off x="2997" y="2304"/>
              <a:ext cx="318" cy="281"/>
            </a:xfrm>
            <a:custGeom>
              <a:avLst/>
              <a:gdLst>
                <a:gd name="T0" fmla="*/ 311 w 318"/>
                <a:gd name="T1" fmla="*/ 38 h 281"/>
                <a:gd name="T2" fmla="*/ 273 w 318"/>
                <a:gd name="T3" fmla="*/ 38 h 281"/>
                <a:gd name="T4" fmla="*/ 288 w 318"/>
                <a:gd name="T5" fmla="*/ 15 h 281"/>
                <a:gd name="T6" fmla="*/ 280 w 318"/>
                <a:gd name="T7" fmla="*/ 0 h 281"/>
                <a:gd name="T8" fmla="*/ 243 w 318"/>
                <a:gd name="T9" fmla="*/ 0 h 281"/>
                <a:gd name="T10" fmla="*/ 0 w 318"/>
                <a:gd name="T11" fmla="*/ 8 h 281"/>
                <a:gd name="T12" fmla="*/ 15 w 318"/>
                <a:gd name="T13" fmla="*/ 99 h 281"/>
                <a:gd name="T14" fmla="*/ 15 w 318"/>
                <a:gd name="T15" fmla="*/ 235 h 281"/>
                <a:gd name="T16" fmla="*/ 46 w 318"/>
                <a:gd name="T17" fmla="*/ 243 h 281"/>
                <a:gd name="T18" fmla="*/ 46 w 318"/>
                <a:gd name="T19" fmla="*/ 281 h 281"/>
                <a:gd name="T20" fmla="*/ 235 w 318"/>
                <a:gd name="T21" fmla="*/ 281 h 281"/>
                <a:gd name="T22" fmla="*/ 243 w 318"/>
                <a:gd name="T23" fmla="*/ 258 h 281"/>
                <a:gd name="T24" fmla="*/ 243 w 318"/>
                <a:gd name="T25" fmla="*/ 243 h 281"/>
                <a:gd name="T26" fmla="*/ 227 w 318"/>
                <a:gd name="T27" fmla="*/ 243 h 281"/>
                <a:gd name="T28" fmla="*/ 227 w 318"/>
                <a:gd name="T29" fmla="*/ 227 h 281"/>
                <a:gd name="T30" fmla="*/ 243 w 318"/>
                <a:gd name="T31" fmla="*/ 227 h 281"/>
                <a:gd name="T32" fmla="*/ 235 w 318"/>
                <a:gd name="T33" fmla="*/ 205 h 281"/>
                <a:gd name="T34" fmla="*/ 250 w 318"/>
                <a:gd name="T35" fmla="*/ 190 h 281"/>
                <a:gd name="T36" fmla="*/ 243 w 318"/>
                <a:gd name="T37" fmla="*/ 182 h 281"/>
                <a:gd name="T38" fmla="*/ 265 w 318"/>
                <a:gd name="T39" fmla="*/ 167 h 281"/>
                <a:gd name="T40" fmla="*/ 265 w 318"/>
                <a:gd name="T41" fmla="*/ 136 h 281"/>
                <a:gd name="T42" fmla="*/ 280 w 318"/>
                <a:gd name="T43" fmla="*/ 129 h 281"/>
                <a:gd name="T44" fmla="*/ 280 w 318"/>
                <a:gd name="T45" fmla="*/ 121 h 281"/>
                <a:gd name="T46" fmla="*/ 295 w 318"/>
                <a:gd name="T47" fmla="*/ 106 h 281"/>
                <a:gd name="T48" fmla="*/ 288 w 318"/>
                <a:gd name="T49" fmla="*/ 83 h 281"/>
                <a:gd name="T50" fmla="*/ 303 w 318"/>
                <a:gd name="T51" fmla="*/ 76 h 281"/>
                <a:gd name="T52" fmla="*/ 303 w 318"/>
                <a:gd name="T53" fmla="*/ 61 h 281"/>
                <a:gd name="T54" fmla="*/ 318 w 318"/>
                <a:gd name="T55" fmla="*/ 46 h 281"/>
                <a:gd name="T56" fmla="*/ 311 w 318"/>
                <a:gd name="T57" fmla="*/ 38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8" h="281">
                  <a:moveTo>
                    <a:pt x="311" y="38"/>
                  </a:moveTo>
                  <a:lnTo>
                    <a:pt x="273" y="38"/>
                  </a:lnTo>
                  <a:lnTo>
                    <a:pt x="288" y="15"/>
                  </a:lnTo>
                  <a:lnTo>
                    <a:pt x="280" y="0"/>
                  </a:lnTo>
                  <a:lnTo>
                    <a:pt x="243" y="0"/>
                  </a:lnTo>
                  <a:lnTo>
                    <a:pt x="0" y="8"/>
                  </a:lnTo>
                  <a:lnTo>
                    <a:pt x="15" y="99"/>
                  </a:lnTo>
                  <a:lnTo>
                    <a:pt x="15" y="235"/>
                  </a:lnTo>
                  <a:lnTo>
                    <a:pt x="46" y="243"/>
                  </a:lnTo>
                  <a:lnTo>
                    <a:pt x="46" y="281"/>
                  </a:lnTo>
                  <a:lnTo>
                    <a:pt x="235" y="281"/>
                  </a:lnTo>
                  <a:lnTo>
                    <a:pt x="243" y="258"/>
                  </a:lnTo>
                  <a:lnTo>
                    <a:pt x="243" y="243"/>
                  </a:lnTo>
                  <a:lnTo>
                    <a:pt x="227" y="243"/>
                  </a:lnTo>
                  <a:lnTo>
                    <a:pt x="227" y="227"/>
                  </a:lnTo>
                  <a:lnTo>
                    <a:pt x="243" y="227"/>
                  </a:lnTo>
                  <a:lnTo>
                    <a:pt x="235" y="205"/>
                  </a:lnTo>
                  <a:lnTo>
                    <a:pt x="250" y="190"/>
                  </a:lnTo>
                  <a:lnTo>
                    <a:pt x="243" y="182"/>
                  </a:lnTo>
                  <a:lnTo>
                    <a:pt x="265" y="167"/>
                  </a:lnTo>
                  <a:lnTo>
                    <a:pt x="265" y="136"/>
                  </a:lnTo>
                  <a:lnTo>
                    <a:pt x="280" y="129"/>
                  </a:lnTo>
                  <a:lnTo>
                    <a:pt x="280" y="121"/>
                  </a:lnTo>
                  <a:lnTo>
                    <a:pt x="295" y="106"/>
                  </a:lnTo>
                  <a:lnTo>
                    <a:pt x="288" y="83"/>
                  </a:lnTo>
                  <a:lnTo>
                    <a:pt x="303" y="76"/>
                  </a:lnTo>
                  <a:lnTo>
                    <a:pt x="303" y="61"/>
                  </a:lnTo>
                  <a:lnTo>
                    <a:pt x="318" y="46"/>
                  </a:lnTo>
                  <a:lnTo>
                    <a:pt x="311" y="38"/>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 name="Freeform 14"/>
            <p:cNvSpPr>
              <a:spLocks/>
            </p:cNvSpPr>
            <p:nvPr/>
          </p:nvSpPr>
          <p:spPr bwMode="auto">
            <a:xfrm>
              <a:off x="2997" y="2304"/>
              <a:ext cx="318" cy="281"/>
            </a:xfrm>
            <a:custGeom>
              <a:avLst/>
              <a:gdLst>
                <a:gd name="T0" fmla="*/ 311 w 318"/>
                <a:gd name="T1" fmla="*/ 38 h 281"/>
                <a:gd name="T2" fmla="*/ 273 w 318"/>
                <a:gd name="T3" fmla="*/ 38 h 281"/>
                <a:gd name="T4" fmla="*/ 288 w 318"/>
                <a:gd name="T5" fmla="*/ 15 h 281"/>
                <a:gd name="T6" fmla="*/ 280 w 318"/>
                <a:gd name="T7" fmla="*/ 0 h 281"/>
                <a:gd name="T8" fmla="*/ 243 w 318"/>
                <a:gd name="T9" fmla="*/ 0 h 281"/>
                <a:gd name="T10" fmla="*/ 0 w 318"/>
                <a:gd name="T11" fmla="*/ 8 h 281"/>
                <a:gd name="T12" fmla="*/ 15 w 318"/>
                <a:gd name="T13" fmla="*/ 99 h 281"/>
                <a:gd name="T14" fmla="*/ 15 w 318"/>
                <a:gd name="T15" fmla="*/ 235 h 281"/>
                <a:gd name="T16" fmla="*/ 46 w 318"/>
                <a:gd name="T17" fmla="*/ 243 h 281"/>
                <a:gd name="T18" fmla="*/ 46 w 318"/>
                <a:gd name="T19" fmla="*/ 281 h 281"/>
                <a:gd name="T20" fmla="*/ 235 w 318"/>
                <a:gd name="T21" fmla="*/ 281 h 281"/>
                <a:gd name="T22" fmla="*/ 243 w 318"/>
                <a:gd name="T23" fmla="*/ 258 h 281"/>
                <a:gd name="T24" fmla="*/ 243 w 318"/>
                <a:gd name="T25" fmla="*/ 243 h 281"/>
                <a:gd name="T26" fmla="*/ 227 w 318"/>
                <a:gd name="T27" fmla="*/ 243 h 281"/>
                <a:gd name="T28" fmla="*/ 227 w 318"/>
                <a:gd name="T29" fmla="*/ 227 h 281"/>
                <a:gd name="T30" fmla="*/ 243 w 318"/>
                <a:gd name="T31" fmla="*/ 227 h 281"/>
                <a:gd name="T32" fmla="*/ 235 w 318"/>
                <a:gd name="T33" fmla="*/ 205 h 281"/>
                <a:gd name="T34" fmla="*/ 250 w 318"/>
                <a:gd name="T35" fmla="*/ 190 h 281"/>
                <a:gd name="T36" fmla="*/ 243 w 318"/>
                <a:gd name="T37" fmla="*/ 182 h 281"/>
                <a:gd name="T38" fmla="*/ 265 w 318"/>
                <a:gd name="T39" fmla="*/ 167 h 281"/>
                <a:gd name="T40" fmla="*/ 265 w 318"/>
                <a:gd name="T41" fmla="*/ 136 h 281"/>
                <a:gd name="T42" fmla="*/ 280 w 318"/>
                <a:gd name="T43" fmla="*/ 129 h 281"/>
                <a:gd name="T44" fmla="*/ 280 w 318"/>
                <a:gd name="T45" fmla="*/ 121 h 281"/>
                <a:gd name="T46" fmla="*/ 295 w 318"/>
                <a:gd name="T47" fmla="*/ 106 h 281"/>
                <a:gd name="T48" fmla="*/ 288 w 318"/>
                <a:gd name="T49" fmla="*/ 83 h 281"/>
                <a:gd name="T50" fmla="*/ 303 w 318"/>
                <a:gd name="T51" fmla="*/ 76 h 281"/>
                <a:gd name="T52" fmla="*/ 303 w 318"/>
                <a:gd name="T53" fmla="*/ 61 h 281"/>
                <a:gd name="T54" fmla="*/ 318 w 318"/>
                <a:gd name="T55" fmla="*/ 46 h 281"/>
                <a:gd name="T56" fmla="*/ 311 w 318"/>
                <a:gd name="T57" fmla="*/ 38 h 281"/>
                <a:gd name="T58" fmla="*/ 311 w 318"/>
                <a:gd name="T59" fmla="*/ 46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8" h="281">
                  <a:moveTo>
                    <a:pt x="311" y="38"/>
                  </a:moveTo>
                  <a:lnTo>
                    <a:pt x="273" y="38"/>
                  </a:lnTo>
                  <a:lnTo>
                    <a:pt x="288" y="15"/>
                  </a:lnTo>
                  <a:lnTo>
                    <a:pt x="280" y="0"/>
                  </a:lnTo>
                  <a:lnTo>
                    <a:pt x="243" y="0"/>
                  </a:lnTo>
                  <a:lnTo>
                    <a:pt x="0" y="8"/>
                  </a:lnTo>
                  <a:lnTo>
                    <a:pt x="15" y="99"/>
                  </a:lnTo>
                  <a:lnTo>
                    <a:pt x="15" y="235"/>
                  </a:lnTo>
                  <a:lnTo>
                    <a:pt x="46" y="243"/>
                  </a:lnTo>
                  <a:lnTo>
                    <a:pt x="46" y="281"/>
                  </a:lnTo>
                  <a:lnTo>
                    <a:pt x="235" y="281"/>
                  </a:lnTo>
                  <a:lnTo>
                    <a:pt x="243" y="258"/>
                  </a:lnTo>
                  <a:lnTo>
                    <a:pt x="243" y="243"/>
                  </a:lnTo>
                  <a:lnTo>
                    <a:pt x="227" y="243"/>
                  </a:lnTo>
                  <a:lnTo>
                    <a:pt x="227" y="227"/>
                  </a:lnTo>
                  <a:lnTo>
                    <a:pt x="243" y="227"/>
                  </a:lnTo>
                  <a:lnTo>
                    <a:pt x="235" y="205"/>
                  </a:lnTo>
                  <a:lnTo>
                    <a:pt x="250" y="190"/>
                  </a:lnTo>
                  <a:lnTo>
                    <a:pt x="243" y="182"/>
                  </a:lnTo>
                  <a:lnTo>
                    <a:pt x="265" y="167"/>
                  </a:lnTo>
                  <a:lnTo>
                    <a:pt x="265" y="136"/>
                  </a:lnTo>
                  <a:lnTo>
                    <a:pt x="280" y="129"/>
                  </a:lnTo>
                  <a:lnTo>
                    <a:pt x="280" y="121"/>
                  </a:lnTo>
                  <a:lnTo>
                    <a:pt x="295" y="106"/>
                  </a:lnTo>
                  <a:lnTo>
                    <a:pt x="288" y="83"/>
                  </a:lnTo>
                  <a:lnTo>
                    <a:pt x="303" y="76"/>
                  </a:lnTo>
                  <a:lnTo>
                    <a:pt x="303" y="61"/>
                  </a:lnTo>
                  <a:lnTo>
                    <a:pt x="318" y="46"/>
                  </a:lnTo>
                  <a:lnTo>
                    <a:pt x="311" y="38"/>
                  </a:lnTo>
                  <a:lnTo>
                    <a:pt x="311" y="46"/>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8" name="Freeform 15"/>
            <p:cNvSpPr>
              <a:spLocks/>
            </p:cNvSpPr>
            <p:nvPr/>
          </p:nvSpPr>
          <p:spPr bwMode="auto">
            <a:xfrm>
              <a:off x="1242" y="1637"/>
              <a:ext cx="507" cy="857"/>
            </a:xfrm>
            <a:custGeom>
              <a:avLst/>
              <a:gdLst>
                <a:gd name="T0" fmla="*/ 484 w 507"/>
                <a:gd name="T1" fmla="*/ 675 h 857"/>
                <a:gd name="T2" fmla="*/ 227 w 507"/>
                <a:gd name="T3" fmla="*/ 296 h 857"/>
                <a:gd name="T4" fmla="*/ 287 w 507"/>
                <a:gd name="T5" fmla="*/ 68 h 857"/>
                <a:gd name="T6" fmla="*/ 45 w 507"/>
                <a:gd name="T7" fmla="*/ 0 h 857"/>
                <a:gd name="T8" fmla="*/ 30 w 507"/>
                <a:gd name="T9" fmla="*/ 76 h 857"/>
                <a:gd name="T10" fmla="*/ 0 w 507"/>
                <a:gd name="T11" fmla="*/ 114 h 857"/>
                <a:gd name="T12" fmla="*/ 22 w 507"/>
                <a:gd name="T13" fmla="*/ 167 h 857"/>
                <a:gd name="T14" fmla="*/ 7 w 507"/>
                <a:gd name="T15" fmla="*/ 243 h 857"/>
                <a:gd name="T16" fmla="*/ 37 w 507"/>
                <a:gd name="T17" fmla="*/ 303 h 857"/>
                <a:gd name="T18" fmla="*/ 30 w 507"/>
                <a:gd name="T19" fmla="*/ 326 h 857"/>
                <a:gd name="T20" fmla="*/ 52 w 507"/>
                <a:gd name="T21" fmla="*/ 341 h 857"/>
                <a:gd name="T22" fmla="*/ 60 w 507"/>
                <a:gd name="T23" fmla="*/ 326 h 857"/>
                <a:gd name="T24" fmla="*/ 75 w 507"/>
                <a:gd name="T25" fmla="*/ 334 h 857"/>
                <a:gd name="T26" fmla="*/ 60 w 507"/>
                <a:gd name="T27" fmla="*/ 334 h 857"/>
                <a:gd name="T28" fmla="*/ 75 w 507"/>
                <a:gd name="T29" fmla="*/ 379 h 857"/>
                <a:gd name="T30" fmla="*/ 60 w 507"/>
                <a:gd name="T31" fmla="*/ 364 h 857"/>
                <a:gd name="T32" fmla="*/ 52 w 507"/>
                <a:gd name="T33" fmla="*/ 349 h 857"/>
                <a:gd name="T34" fmla="*/ 45 w 507"/>
                <a:gd name="T35" fmla="*/ 394 h 857"/>
                <a:gd name="T36" fmla="*/ 75 w 507"/>
                <a:gd name="T37" fmla="*/ 424 h 857"/>
                <a:gd name="T38" fmla="*/ 60 w 507"/>
                <a:gd name="T39" fmla="*/ 470 h 857"/>
                <a:gd name="T40" fmla="*/ 98 w 507"/>
                <a:gd name="T41" fmla="*/ 553 h 857"/>
                <a:gd name="T42" fmla="*/ 98 w 507"/>
                <a:gd name="T43" fmla="*/ 569 h 857"/>
                <a:gd name="T44" fmla="*/ 113 w 507"/>
                <a:gd name="T45" fmla="*/ 584 h 857"/>
                <a:gd name="T46" fmla="*/ 98 w 507"/>
                <a:gd name="T47" fmla="*/ 622 h 857"/>
                <a:gd name="T48" fmla="*/ 105 w 507"/>
                <a:gd name="T49" fmla="*/ 637 h 857"/>
                <a:gd name="T50" fmla="*/ 166 w 507"/>
                <a:gd name="T51" fmla="*/ 652 h 857"/>
                <a:gd name="T52" fmla="*/ 181 w 507"/>
                <a:gd name="T53" fmla="*/ 682 h 857"/>
                <a:gd name="T54" fmla="*/ 219 w 507"/>
                <a:gd name="T55" fmla="*/ 697 h 857"/>
                <a:gd name="T56" fmla="*/ 227 w 507"/>
                <a:gd name="T57" fmla="*/ 720 h 857"/>
                <a:gd name="T58" fmla="*/ 242 w 507"/>
                <a:gd name="T59" fmla="*/ 728 h 857"/>
                <a:gd name="T60" fmla="*/ 272 w 507"/>
                <a:gd name="T61" fmla="*/ 766 h 857"/>
                <a:gd name="T62" fmla="*/ 287 w 507"/>
                <a:gd name="T63" fmla="*/ 834 h 857"/>
                <a:gd name="T64" fmla="*/ 446 w 507"/>
                <a:gd name="T65" fmla="*/ 857 h 857"/>
                <a:gd name="T66" fmla="*/ 461 w 507"/>
                <a:gd name="T67" fmla="*/ 849 h 857"/>
                <a:gd name="T68" fmla="*/ 454 w 507"/>
                <a:gd name="T69" fmla="*/ 811 h 857"/>
                <a:gd name="T70" fmla="*/ 469 w 507"/>
                <a:gd name="T71" fmla="*/ 788 h 857"/>
                <a:gd name="T72" fmla="*/ 476 w 507"/>
                <a:gd name="T73" fmla="*/ 758 h 857"/>
                <a:gd name="T74" fmla="*/ 507 w 507"/>
                <a:gd name="T75" fmla="*/ 743 h 857"/>
                <a:gd name="T76" fmla="*/ 484 w 507"/>
                <a:gd name="T77" fmla="*/ 67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07" h="857">
                  <a:moveTo>
                    <a:pt x="484" y="675"/>
                  </a:moveTo>
                  <a:lnTo>
                    <a:pt x="227" y="296"/>
                  </a:lnTo>
                  <a:lnTo>
                    <a:pt x="287" y="68"/>
                  </a:lnTo>
                  <a:lnTo>
                    <a:pt x="45" y="0"/>
                  </a:lnTo>
                  <a:lnTo>
                    <a:pt x="30" y="76"/>
                  </a:lnTo>
                  <a:lnTo>
                    <a:pt x="0" y="114"/>
                  </a:lnTo>
                  <a:lnTo>
                    <a:pt x="22" y="167"/>
                  </a:lnTo>
                  <a:lnTo>
                    <a:pt x="7" y="243"/>
                  </a:lnTo>
                  <a:lnTo>
                    <a:pt x="37" y="303"/>
                  </a:lnTo>
                  <a:lnTo>
                    <a:pt x="30" y="326"/>
                  </a:lnTo>
                  <a:lnTo>
                    <a:pt x="52" y="341"/>
                  </a:lnTo>
                  <a:lnTo>
                    <a:pt x="60" y="326"/>
                  </a:lnTo>
                  <a:lnTo>
                    <a:pt x="75" y="334"/>
                  </a:lnTo>
                  <a:lnTo>
                    <a:pt x="60" y="334"/>
                  </a:lnTo>
                  <a:lnTo>
                    <a:pt x="75" y="379"/>
                  </a:lnTo>
                  <a:lnTo>
                    <a:pt x="60" y="364"/>
                  </a:lnTo>
                  <a:lnTo>
                    <a:pt x="52" y="349"/>
                  </a:lnTo>
                  <a:lnTo>
                    <a:pt x="45" y="394"/>
                  </a:lnTo>
                  <a:lnTo>
                    <a:pt x="75" y="424"/>
                  </a:lnTo>
                  <a:lnTo>
                    <a:pt x="60" y="470"/>
                  </a:lnTo>
                  <a:lnTo>
                    <a:pt x="98" y="553"/>
                  </a:lnTo>
                  <a:lnTo>
                    <a:pt x="98" y="569"/>
                  </a:lnTo>
                  <a:lnTo>
                    <a:pt x="113" y="584"/>
                  </a:lnTo>
                  <a:lnTo>
                    <a:pt x="98" y="622"/>
                  </a:lnTo>
                  <a:lnTo>
                    <a:pt x="105" y="637"/>
                  </a:lnTo>
                  <a:lnTo>
                    <a:pt x="166" y="652"/>
                  </a:lnTo>
                  <a:lnTo>
                    <a:pt x="181" y="682"/>
                  </a:lnTo>
                  <a:lnTo>
                    <a:pt x="219" y="697"/>
                  </a:lnTo>
                  <a:lnTo>
                    <a:pt x="227" y="720"/>
                  </a:lnTo>
                  <a:lnTo>
                    <a:pt x="242" y="728"/>
                  </a:lnTo>
                  <a:lnTo>
                    <a:pt x="272" y="766"/>
                  </a:lnTo>
                  <a:lnTo>
                    <a:pt x="287" y="834"/>
                  </a:lnTo>
                  <a:lnTo>
                    <a:pt x="446" y="857"/>
                  </a:lnTo>
                  <a:lnTo>
                    <a:pt x="461" y="849"/>
                  </a:lnTo>
                  <a:lnTo>
                    <a:pt x="454" y="811"/>
                  </a:lnTo>
                  <a:lnTo>
                    <a:pt x="469" y="788"/>
                  </a:lnTo>
                  <a:lnTo>
                    <a:pt x="476" y="758"/>
                  </a:lnTo>
                  <a:lnTo>
                    <a:pt x="507" y="743"/>
                  </a:lnTo>
                  <a:lnTo>
                    <a:pt x="484" y="675"/>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 name="Freeform 16"/>
            <p:cNvSpPr>
              <a:spLocks/>
            </p:cNvSpPr>
            <p:nvPr/>
          </p:nvSpPr>
          <p:spPr bwMode="auto">
            <a:xfrm>
              <a:off x="1242" y="1637"/>
              <a:ext cx="507" cy="857"/>
            </a:xfrm>
            <a:custGeom>
              <a:avLst/>
              <a:gdLst>
                <a:gd name="T0" fmla="*/ 484 w 507"/>
                <a:gd name="T1" fmla="*/ 675 h 857"/>
                <a:gd name="T2" fmla="*/ 227 w 507"/>
                <a:gd name="T3" fmla="*/ 296 h 857"/>
                <a:gd name="T4" fmla="*/ 287 w 507"/>
                <a:gd name="T5" fmla="*/ 68 h 857"/>
                <a:gd name="T6" fmla="*/ 45 w 507"/>
                <a:gd name="T7" fmla="*/ 0 h 857"/>
                <a:gd name="T8" fmla="*/ 30 w 507"/>
                <a:gd name="T9" fmla="*/ 76 h 857"/>
                <a:gd name="T10" fmla="*/ 0 w 507"/>
                <a:gd name="T11" fmla="*/ 114 h 857"/>
                <a:gd name="T12" fmla="*/ 22 w 507"/>
                <a:gd name="T13" fmla="*/ 167 h 857"/>
                <a:gd name="T14" fmla="*/ 7 w 507"/>
                <a:gd name="T15" fmla="*/ 243 h 857"/>
                <a:gd name="T16" fmla="*/ 37 w 507"/>
                <a:gd name="T17" fmla="*/ 303 h 857"/>
                <a:gd name="T18" fmla="*/ 30 w 507"/>
                <a:gd name="T19" fmla="*/ 326 h 857"/>
                <a:gd name="T20" fmla="*/ 52 w 507"/>
                <a:gd name="T21" fmla="*/ 341 h 857"/>
                <a:gd name="T22" fmla="*/ 60 w 507"/>
                <a:gd name="T23" fmla="*/ 326 h 857"/>
                <a:gd name="T24" fmla="*/ 75 w 507"/>
                <a:gd name="T25" fmla="*/ 334 h 857"/>
                <a:gd name="T26" fmla="*/ 60 w 507"/>
                <a:gd name="T27" fmla="*/ 334 h 857"/>
                <a:gd name="T28" fmla="*/ 75 w 507"/>
                <a:gd name="T29" fmla="*/ 379 h 857"/>
                <a:gd name="T30" fmla="*/ 60 w 507"/>
                <a:gd name="T31" fmla="*/ 364 h 857"/>
                <a:gd name="T32" fmla="*/ 52 w 507"/>
                <a:gd name="T33" fmla="*/ 349 h 857"/>
                <a:gd name="T34" fmla="*/ 45 w 507"/>
                <a:gd name="T35" fmla="*/ 394 h 857"/>
                <a:gd name="T36" fmla="*/ 75 w 507"/>
                <a:gd name="T37" fmla="*/ 424 h 857"/>
                <a:gd name="T38" fmla="*/ 60 w 507"/>
                <a:gd name="T39" fmla="*/ 470 h 857"/>
                <a:gd name="T40" fmla="*/ 98 w 507"/>
                <a:gd name="T41" fmla="*/ 553 h 857"/>
                <a:gd name="T42" fmla="*/ 98 w 507"/>
                <a:gd name="T43" fmla="*/ 569 h 857"/>
                <a:gd name="T44" fmla="*/ 113 w 507"/>
                <a:gd name="T45" fmla="*/ 584 h 857"/>
                <a:gd name="T46" fmla="*/ 98 w 507"/>
                <a:gd name="T47" fmla="*/ 622 h 857"/>
                <a:gd name="T48" fmla="*/ 105 w 507"/>
                <a:gd name="T49" fmla="*/ 637 h 857"/>
                <a:gd name="T50" fmla="*/ 166 w 507"/>
                <a:gd name="T51" fmla="*/ 652 h 857"/>
                <a:gd name="T52" fmla="*/ 181 w 507"/>
                <a:gd name="T53" fmla="*/ 682 h 857"/>
                <a:gd name="T54" fmla="*/ 219 w 507"/>
                <a:gd name="T55" fmla="*/ 697 h 857"/>
                <a:gd name="T56" fmla="*/ 227 w 507"/>
                <a:gd name="T57" fmla="*/ 720 h 857"/>
                <a:gd name="T58" fmla="*/ 242 w 507"/>
                <a:gd name="T59" fmla="*/ 728 h 857"/>
                <a:gd name="T60" fmla="*/ 272 w 507"/>
                <a:gd name="T61" fmla="*/ 766 h 857"/>
                <a:gd name="T62" fmla="*/ 287 w 507"/>
                <a:gd name="T63" fmla="*/ 834 h 857"/>
                <a:gd name="T64" fmla="*/ 446 w 507"/>
                <a:gd name="T65" fmla="*/ 857 h 857"/>
                <a:gd name="T66" fmla="*/ 461 w 507"/>
                <a:gd name="T67" fmla="*/ 849 h 857"/>
                <a:gd name="T68" fmla="*/ 454 w 507"/>
                <a:gd name="T69" fmla="*/ 811 h 857"/>
                <a:gd name="T70" fmla="*/ 469 w 507"/>
                <a:gd name="T71" fmla="*/ 788 h 857"/>
                <a:gd name="T72" fmla="*/ 476 w 507"/>
                <a:gd name="T73" fmla="*/ 758 h 857"/>
                <a:gd name="T74" fmla="*/ 507 w 507"/>
                <a:gd name="T75" fmla="*/ 743 h 857"/>
                <a:gd name="T76" fmla="*/ 484 w 507"/>
                <a:gd name="T77" fmla="*/ 675 h 857"/>
                <a:gd name="T78" fmla="*/ 484 w 507"/>
                <a:gd name="T79" fmla="*/ 682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07" h="857">
                  <a:moveTo>
                    <a:pt x="484" y="675"/>
                  </a:moveTo>
                  <a:lnTo>
                    <a:pt x="227" y="296"/>
                  </a:lnTo>
                  <a:lnTo>
                    <a:pt x="287" y="68"/>
                  </a:lnTo>
                  <a:lnTo>
                    <a:pt x="45" y="0"/>
                  </a:lnTo>
                  <a:lnTo>
                    <a:pt x="30" y="76"/>
                  </a:lnTo>
                  <a:lnTo>
                    <a:pt x="0" y="114"/>
                  </a:lnTo>
                  <a:lnTo>
                    <a:pt x="22" y="167"/>
                  </a:lnTo>
                  <a:lnTo>
                    <a:pt x="7" y="243"/>
                  </a:lnTo>
                  <a:lnTo>
                    <a:pt x="37" y="303"/>
                  </a:lnTo>
                  <a:lnTo>
                    <a:pt x="30" y="326"/>
                  </a:lnTo>
                  <a:lnTo>
                    <a:pt x="52" y="341"/>
                  </a:lnTo>
                  <a:lnTo>
                    <a:pt x="60" y="326"/>
                  </a:lnTo>
                  <a:lnTo>
                    <a:pt x="75" y="334"/>
                  </a:lnTo>
                  <a:lnTo>
                    <a:pt x="60" y="334"/>
                  </a:lnTo>
                  <a:lnTo>
                    <a:pt x="75" y="379"/>
                  </a:lnTo>
                  <a:lnTo>
                    <a:pt x="60" y="364"/>
                  </a:lnTo>
                  <a:lnTo>
                    <a:pt x="52" y="349"/>
                  </a:lnTo>
                  <a:lnTo>
                    <a:pt x="45" y="394"/>
                  </a:lnTo>
                  <a:lnTo>
                    <a:pt x="75" y="424"/>
                  </a:lnTo>
                  <a:lnTo>
                    <a:pt x="60" y="470"/>
                  </a:lnTo>
                  <a:lnTo>
                    <a:pt x="98" y="553"/>
                  </a:lnTo>
                  <a:lnTo>
                    <a:pt x="98" y="569"/>
                  </a:lnTo>
                  <a:lnTo>
                    <a:pt x="113" y="584"/>
                  </a:lnTo>
                  <a:lnTo>
                    <a:pt x="98" y="622"/>
                  </a:lnTo>
                  <a:lnTo>
                    <a:pt x="105" y="637"/>
                  </a:lnTo>
                  <a:lnTo>
                    <a:pt x="166" y="652"/>
                  </a:lnTo>
                  <a:lnTo>
                    <a:pt x="181" y="682"/>
                  </a:lnTo>
                  <a:lnTo>
                    <a:pt x="219" y="697"/>
                  </a:lnTo>
                  <a:lnTo>
                    <a:pt x="227" y="720"/>
                  </a:lnTo>
                  <a:lnTo>
                    <a:pt x="242" y="728"/>
                  </a:lnTo>
                  <a:lnTo>
                    <a:pt x="272" y="766"/>
                  </a:lnTo>
                  <a:lnTo>
                    <a:pt x="287" y="834"/>
                  </a:lnTo>
                  <a:lnTo>
                    <a:pt x="446" y="857"/>
                  </a:lnTo>
                  <a:lnTo>
                    <a:pt x="461" y="849"/>
                  </a:lnTo>
                  <a:lnTo>
                    <a:pt x="454" y="811"/>
                  </a:lnTo>
                  <a:lnTo>
                    <a:pt x="469" y="788"/>
                  </a:lnTo>
                  <a:lnTo>
                    <a:pt x="476" y="758"/>
                  </a:lnTo>
                  <a:lnTo>
                    <a:pt x="507" y="743"/>
                  </a:lnTo>
                  <a:lnTo>
                    <a:pt x="484" y="675"/>
                  </a:lnTo>
                  <a:lnTo>
                    <a:pt x="484" y="682"/>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0" name="Freeform 17"/>
            <p:cNvSpPr>
              <a:spLocks/>
            </p:cNvSpPr>
            <p:nvPr/>
          </p:nvSpPr>
          <p:spPr bwMode="auto">
            <a:xfrm>
              <a:off x="2097" y="1902"/>
              <a:ext cx="461" cy="357"/>
            </a:xfrm>
            <a:custGeom>
              <a:avLst/>
              <a:gdLst>
                <a:gd name="T0" fmla="*/ 454 w 461"/>
                <a:gd name="T1" fmla="*/ 122 h 357"/>
                <a:gd name="T2" fmla="*/ 461 w 461"/>
                <a:gd name="T3" fmla="*/ 46 h 357"/>
                <a:gd name="T4" fmla="*/ 340 w 461"/>
                <a:gd name="T5" fmla="*/ 38 h 357"/>
                <a:gd name="T6" fmla="*/ 45 w 461"/>
                <a:gd name="T7" fmla="*/ 0 h 357"/>
                <a:gd name="T8" fmla="*/ 0 w 461"/>
                <a:gd name="T9" fmla="*/ 319 h 357"/>
                <a:gd name="T10" fmla="*/ 378 w 461"/>
                <a:gd name="T11" fmla="*/ 357 h 357"/>
                <a:gd name="T12" fmla="*/ 439 w 461"/>
                <a:gd name="T13" fmla="*/ 357 h 357"/>
                <a:gd name="T14" fmla="*/ 454 w 461"/>
                <a:gd name="T15" fmla="*/ 122 h 3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357">
                  <a:moveTo>
                    <a:pt x="454" y="122"/>
                  </a:moveTo>
                  <a:lnTo>
                    <a:pt x="461" y="46"/>
                  </a:lnTo>
                  <a:lnTo>
                    <a:pt x="340" y="38"/>
                  </a:lnTo>
                  <a:lnTo>
                    <a:pt x="45" y="0"/>
                  </a:lnTo>
                  <a:lnTo>
                    <a:pt x="0" y="319"/>
                  </a:lnTo>
                  <a:lnTo>
                    <a:pt x="378" y="357"/>
                  </a:lnTo>
                  <a:lnTo>
                    <a:pt x="439" y="357"/>
                  </a:lnTo>
                  <a:lnTo>
                    <a:pt x="454" y="122"/>
                  </a:lnTo>
                  <a:close/>
                </a:path>
              </a:pathLst>
            </a:custGeom>
            <a:solidFill>
              <a:srgbClr val="FF8C00"/>
            </a:solidFill>
            <a:ln w="8">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 name="Freeform 18"/>
            <p:cNvSpPr>
              <a:spLocks/>
            </p:cNvSpPr>
            <p:nvPr/>
          </p:nvSpPr>
          <p:spPr bwMode="auto">
            <a:xfrm>
              <a:off x="2097" y="1902"/>
              <a:ext cx="461" cy="357"/>
            </a:xfrm>
            <a:custGeom>
              <a:avLst/>
              <a:gdLst>
                <a:gd name="T0" fmla="*/ 454 w 461"/>
                <a:gd name="T1" fmla="*/ 122 h 357"/>
                <a:gd name="T2" fmla="*/ 461 w 461"/>
                <a:gd name="T3" fmla="*/ 46 h 357"/>
                <a:gd name="T4" fmla="*/ 340 w 461"/>
                <a:gd name="T5" fmla="*/ 38 h 357"/>
                <a:gd name="T6" fmla="*/ 45 w 461"/>
                <a:gd name="T7" fmla="*/ 0 h 357"/>
                <a:gd name="T8" fmla="*/ 0 w 461"/>
                <a:gd name="T9" fmla="*/ 319 h 357"/>
                <a:gd name="T10" fmla="*/ 378 w 461"/>
                <a:gd name="T11" fmla="*/ 357 h 357"/>
                <a:gd name="T12" fmla="*/ 439 w 461"/>
                <a:gd name="T13" fmla="*/ 357 h 357"/>
                <a:gd name="T14" fmla="*/ 454 w 461"/>
                <a:gd name="T15" fmla="*/ 122 h 357"/>
                <a:gd name="T16" fmla="*/ 454 w 461"/>
                <a:gd name="T17" fmla="*/ 12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1" h="357">
                  <a:moveTo>
                    <a:pt x="454" y="122"/>
                  </a:moveTo>
                  <a:lnTo>
                    <a:pt x="461" y="46"/>
                  </a:lnTo>
                  <a:lnTo>
                    <a:pt x="340" y="38"/>
                  </a:lnTo>
                  <a:lnTo>
                    <a:pt x="45" y="0"/>
                  </a:lnTo>
                  <a:lnTo>
                    <a:pt x="0" y="319"/>
                  </a:lnTo>
                  <a:lnTo>
                    <a:pt x="378" y="357"/>
                  </a:lnTo>
                  <a:lnTo>
                    <a:pt x="439" y="357"/>
                  </a:lnTo>
                  <a:lnTo>
                    <a:pt x="454" y="122"/>
                  </a:lnTo>
                  <a:lnTo>
                    <a:pt x="454" y="129"/>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2" name="Freeform 19"/>
            <p:cNvSpPr>
              <a:spLocks/>
            </p:cNvSpPr>
            <p:nvPr/>
          </p:nvSpPr>
          <p:spPr bwMode="auto">
            <a:xfrm>
              <a:off x="4216" y="1705"/>
              <a:ext cx="106" cy="99"/>
            </a:xfrm>
            <a:custGeom>
              <a:avLst/>
              <a:gdLst>
                <a:gd name="T0" fmla="*/ 98 w 106"/>
                <a:gd name="T1" fmla="*/ 0 h 99"/>
                <a:gd name="T2" fmla="*/ 0 w 106"/>
                <a:gd name="T3" fmla="*/ 15 h 99"/>
                <a:gd name="T4" fmla="*/ 15 w 106"/>
                <a:gd name="T5" fmla="*/ 84 h 99"/>
                <a:gd name="T6" fmla="*/ 0 w 106"/>
                <a:gd name="T7" fmla="*/ 91 h 99"/>
                <a:gd name="T8" fmla="*/ 7 w 106"/>
                <a:gd name="T9" fmla="*/ 99 h 99"/>
                <a:gd name="T10" fmla="*/ 45 w 106"/>
                <a:gd name="T11" fmla="*/ 68 h 99"/>
                <a:gd name="T12" fmla="*/ 75 w 106"/>
                <a:gd name="T13" fmla="*/ 61 h 99"/>
                <a:gd name="T14" fmla="*/ 83 w 106"/>
                <a:gd name="T15" fmla="*/ 61 h 99"/>
                <a:gd name="T16" fmla="*/ 106 w 106"/>
                <a:gd name="T17" fmla="*/ 46 h 99"/>
                <a:gd name="T18" fmla="*/ 98 w 106"/>
                <a:gd name="T1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99">
                  <a:moveTo>
                    <a:pt x="98" y="0"/>
                  </a:moveTo>
                  <a:lnTo>
                    <a:pt x="0" y="15"/>
                  </a:lnTo>
                  <a:lnTo>
                    <a:pt x="15" y="84"/>
                  </a:lnTo>
                  <a:lnTo>
                    <a:pt x="0" y="91"/>
                  </a:lnTo>
                  <a:lnTo>
                    <a:pt x="7" y="99"/>
                  </a:lnTo>
                  <a:lnTo>
                    <a:pt x="45" y="68"/>
                  </a:lnTo>
                  <a:lnTo>
                    <a:pt x="75" y="61"/>
                  </a:lnTo>
                  <a:lnTo>
                    <a:pt x="83" y="61"/>
                  </a:lnTo>
                  <a:lnTo>
                    <a:pt x="106" y="46"/>
                  </a:lnTo>
                  <a:lnTo>
                    <a:pt x="98" y="0"/>
                  </a:lnTo>
                  <a:close/>
                </a:path>
              </a:pathLst>
            </a:custGeom>
            <a:solidFill>
              <a:srgbClr val="FF8C00"/>
            </a:solidFill>
            <a:ln w="8">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 name="Freeform 20"/>
            <p:cNvSpPr>
              <a:spLocks/>
            </p:cNvSpPr>
            <p:nvPr/>
          </p:nvSpPr>
          <p:spPr bwMode="auto">
            <a:xfrm>
              <a:off x="4216" y="1705"/>
              <a:ext cx="106" cy="99"/>
            </a:xfrm>
            <a:custGeom>
              <a:avLst/>
              <a:gdLst>
                <a:gd name="T0" fmla="*/ 98 w 106"/>
                <a:gd name="T1" fmla="*/ 0 h 99"/>
                <a:gd name="T2" fmla="*/ 0 w 106"/>
                <a:gd name="T3" fmla="*/ 15 h 99"/>
                <a:gd name="T4" fmla="*/ 15 w 106"/>
                <a:gd name="T5" fmla="*/ 84 h 99"/>
                <a:gd name="T6" fmla="*/ 0 w 106"/>
                <a:gd name="T7" fmla="*/ 91 h 99"/>
                <a:gd name="T8" fmla="*/ 7 w 106"/>
                <a:gd name="T9" fmla="*/ 99 h 99"/>
                <a:gd name="T10" fmla="*/ 45 w 106"/>
                <a:gd name="T11" fmla="*/ 68 h 99"/>
                <a:gd name="T12" fmla="*/ 75 w 106"/>
                <a:gd name="T13" fmla="*/ 61 h 99"/>
                <a:gd name="T14" fmla="*/ 83 w 106"/>
                <a:gd name="T15" fmla="*/ 61 h 99"/>
                <a:gd name="T16" fmla="*/ 106 w 106"/>
                <a:gd name="T17" fmla="*/ 46 h 99"/>
                <a:gd name="T18" fmla="*/ 98 w 106"/>
                <a:gd name="T19" fmla="*/ 0 h 99"/>
                <a:gd name="T20" fmla="*/ 98 w 106"/>
                <a:gd name="T21" fmla="*/ 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6" h="99">
                  <a:moveTo>
                    <a:pt x="98" y="0"/>
                  </a:moveTo>
                  <a:lnTo>
                    <a:pt x="0" y="15"/>
                  </a:lnTo>
                  <a:lnTo>
                    <a:pt x="15" y="84"/>
                  </a:lnTo>
                  <a:lnTo>
                    <a:pt x="0" y="91"/>
                  </a:lnTo>
                  <a:lnTo>
                    <a:pt x="7" y="99"/>
                  </a:lnTo>
                  <a:lnTo>
                    <a:pt x="45" y="68"/>
                  </a:lnTo>
                  <a:lnTo>
                    <a:pt x="75" y="61"/>
                  </a:lnTo>
                  <a:lnTo>
                    <a:pt x="83" y="61"/>
                  </a:lnTo>
                  <a:lnTo>
                    <a:pt x="106" y="46"/>
                  </a:lnTo>
                  <a:lnTo>
                    <a:pt x="98" y="0"/>
                  </a:lnTo>
                  <a:lnTo>
                    <a:pt x="98" y="8"/>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4" name="Freeform 21"/>
            <p:cNvSpPr>
              <a:spLocks/>
            </p:cNvSpPr>
            <p:nvPr/>
          </p:nvSpPr>
          <p:spPr bwMode="auto">
            <a:xfrm>
              <a:off x="4125" y="1925"/>
              <a:ext cx="61" cy="106"/>
            </a:xfrm>
            <a:custGeom>
              <a:avLst/>
              <a:gdLst>
                <a:gd name="T0" fmla="*/ 61 w 61"/>
                <a:gd name="T1" fmla="*/ 83 h 106"/>
                <a:gd name="T2" fmla="*/ 53 w 61"/>
                <a:gd name="T3" fmla="*/ 68 h 106"/>
                <a:gd name="T4" fmla="*/ 15 w 61"/>
                <a:gd name="T5" fmla="*/ 23 h 106"/>
                <a:gd name="T6" fmla="*/ 15 w 61"/>
                <a:gd name="T7" fmla="*/ 0 h 106"/>
                <a:gd name="T8" fmla="*/ 0 w 61"/>
                <a:gd name="T9" fmla="*/ 8 h 106"/>
                <a:gd name="T10" fmla="*/ 23 w 61"/>
                <a:gd name="T11" fmla="*/ 106 h 106"/>
                <a:gd name="T12" fmla="*/ 61 w 61"/>
                <a:gd name="T13" fmla="*/ 99 h 106"/>
                <a:gd name="T14" fmla="*/ 61 w 61"/>
                <a:gd name="T15" fmla="*/ 83 h 1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6">
                  <a:moveTo>
                    <a:pt x="61" y="83"/>
                  </a:moveTo>
                  <a:lnTo>
                    <a:pt x="53" y="68"/>
                  </a:lnTo>
                  <a:lnTo>
                    <a:pt x="15" y="23"/>
                  </a:lnTo>
                  <a:lnTo>
                    <a:pt x="15" y="0"/>
                  </a:lnTo>
                  <a:lnTo>
                    <a:pt x="0" y="8"/>
                  </a:lnTo>
                  <a:lnTo>
                    <a:pt x="23" y="106"/>
                  </a:lnTo>
                  <a:lnTo>
                    <a:pt x="61" y="99"/>
                  </a:lnTo>
                  <a:lnTo>
                    <a:pt x="61" y="83"/>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 name="Freeform 22"/>
            <p:cNvSpPr>
              <a:spLocks/>
            </p:cNvSpPr>
            <p:nvPr/>
          </p:nvSpPr>
          <p:spPr bwMode="auto">
            <a:xfrm>
              <a:off x="4125" y="1925"/>
              <a:ext cx="61" cy="106"/>
            </a:xfrm>
            <a:custGeom>
              <a:avLst/>
              <a:gdLst>
                <a:gd name="T0" fmla="*/ 61 w 61"/>
                <a:gd name="T1" fmla="*/ 83 h 106"/>
                <a:gd name="T2" fmla="*/ 53 w 61"/>
                <a:gd name="T3" fmla="*/ 68 h 106"/>
                <a:gd name="T4" fmla="*/ 15 w 61"/>
                <a:gd name="T5" fmla="*/ 23 h 106"/>
                <a:gd name="T6" fmla="*/ 15 w 61"/>
                <a:gd name="T7" fmla="*/ 0 h 106"/>
                <a:gd name="T8" fmla="*/ 0 w 61"/>
                <a:gd name="T9" fmla="*/ 8 h 106"/>
                <a:gd name="T10" fmla="*/ 23 w 61"/>
                <a:gd name="T11" fmla="*/ 106 h 106"/>
                <a:gd name="T12" fmla="*/ 61 w 61"/>
                <a:gd name="T13" fmla="*/ 99 h 106"/>
                <a:gd name="T14" fmla="*/ 61 w 61"/>
                <a:gd name="T15" fmla="*/ 83 h 106"/>
                <a:gd name="T16" fmla="*/ 61 w 61"/>
                <a:gd name="T17" fmla="*/ 9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106">
                  <a:moveTo>
                    <a:pt x="61" y="83"/>
                  </a:moveTo>
                  <a:lnTo>
                    <a:pt x="53" y="68"/>
                  </a:lnTo>
                  <a:lnTo>
                    <a:pt x="15" y="23"/>
                  </a:lnTo>
                  <a:lnTo>
                    <a:pt x="15" y="0"/>
                  </a:lnTo>
                  <a:lnTo>
                    <a:pt x="0" y="8"/>
                  </a:lnTo>
                  <a:lnTo>
                    <a:pt x="23" y="106"/>
                  </a:lnTo>
                  <a:lnTo>
                    <a:pt x="61" y="99"/>
                  </a:lnTo>
                  <a:lnTo>
                    <a:pt x="61" y="83"/>
                  </a:lnTo>
                  <a:lnTo>
                    <a:pt x="61" y="91"/>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6" name="Freeform 23"/>
            <p:cNvSpPr>
              <a:spLocks/>
            </p:cNvSpPr>
            <p:nvPr/>
          </p:nvSpPr>
          <p:spPr bwMode="auto">
            <a:xfrm>
              <a:off x="4057" y="2008"/>
              <a:ext cx="15" cy="8"/>
            </a:xfrm>
            <a:custGeom>
              <a:avLst/>
              <a:gdLst>
                <a:gd name="T0" fmla="*/ 7 w 15"/>
                <a:gd name="T1" fmla="*/ 8 h 8"/>
                <a:gd name="T2" fmla="*/ 0 w 15"/>
                <a:gd name="T3" fmla="*/ 0 h 8"/>
                <a:gd name="T4" fmla="*/ 15 w 15"/>
                <a:gd name="T5" fmla="*/ 0 h 8"/>
                <a:gd name="T6" fmla="*/ 7 w 15"/>
                <a:gd name="T7" fmla="*/ 8 h 8"/>
              </a:gdLst>
              <a:ahLst/>
              <a:cxnLst>
                <a:cxn ang="0">
                  <a:pos x="T0" y="T1"/>
                </a:cxn>
                <a:cxn ang="0">
                  <a:pos x="T2" y="T3"/>
                </a:cxn>
                <a:cxn ang="0">
                  <a:pos x="T4" y="T5"/>
                </a:cxn>
                <a:cxn ang="0">
                  <a:pos x="T6" y="T7"/>
                </a:cxn>
              </a:cxnLst>
              <a:rect l="0" t="0" r="r" b="b"/>
              <a:pathLst>
                <a:path w="15" h="8">
                  <a:moveTo>
                    <a:pt x="7" y="8"/>
                  </a:moveTo>
                  <a:lnTo>
                    <a:pt x="0" y="0"/>
                  </a:lnTo>
                  <a:lnTo>
                    <a:pt x="15" y="0"/>
                  </a:lnTo>
                  <a:lnTo>
                    <a:pt x="7" y="8"/>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 name="Freeform 24"/>
            <p:cNvSpPr>
              <a:spLocks/>
            </p:cNvSpPr>
            <p:nvPr/>
          </p:nvSpPr>
          <p:spPr bwMode="auto">
            <a:xfrm>
              <a:off x="4057" y="2008"/>
              <a:ext cx="15" cy="16"/>
            </a:xfrm>
            <a:custGeom>
              <a:avLst/>
              <a:gdLst>
                <a:gd name="T0" fmla="*/ 7 w 15"/>
                <a:gd name="T1" fmla="*/ 8 h 16"/>
                <a:gd name="T2" fmla="*/ 0 w 15"/>
                <a:gd name="T3" fmla="*/ 0 h 16"/>
                <a:gd name="T4" fmla="*/ 15 w 15"/>
                <a:gd name="T5" fmla="*/ 0 h 16"/>
                <a:gd name="T6" fmla="*/ 7 w 15"/>
                <a:gd name="T7" fmla="*/ 8 h 16"/>
                <a:gd name="T8" fmla="*/ 7 w 15"/>
                <a:gd name="T9" fmla="*/ 16 h 16"/>
              </a:gdLst>
              <a:ahLst/>
              <a:cxnLst>
                <a:cxn ang="0">
                  <a:pos x="T0" y="T1"/>
                </a:cxn>
                <a:cxn ang="0">
                  <a:pos x="T2" y="T3"/>
                </a:cxn>
                <a:cxn ang="0">
                  <a:pos x="T4" y="T5"/>
                </a:cxn>
                <a:cxn ang="0">
                  <a:pos x="T6" y="T7"/>
                </a:cxn>
                <a:cxn ang="0">
                  <a:pos x="T8" y="T9"/>
                </a:cxn>
              </a:cxnLst>
              <a:rect l="0" t="0" r="r" b="b"/>
              <a:pathLst>
                <a:path w="15" h="16">
                  <a:moveTo>
                    <a:pt x="7" y="8"/>
                  </a:moveTo>
                  <a:lnTo>
                    <a:pt x="0" y="0"/>
                  </a:lnTo>
                  <a:lnTo>
                    <a:pt x="15" y="0"/>
                  </a:lnTo>
                  <a:lnTo>
                    <a:pt x="7" y="8"/>
                  </a:lnTo>
                  <a:lnTo>
                    <a:pt x="7" y="16"/>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8" name="Freeform 25"/>
            <p:cNvSpPr>
              <a:spLocks/>
            </p:cNvSpPr>
            <p:nvPr/>
          </p:nvSpPr>
          <p:spPr bwMode="auto">
            <a:xfrm>
              <a:off x="3482" y="2698"/>
              <a:ext cx="560" cy="432"/>
            </a:xfrm>
            <a:custGeom>
              <a:avLst/>
              <a:gdLst>
                <a:gd name="T0" fmla="*/ 560 w 560"/>
                <a:gd name="T1" fmla="*/ 288 h 432"/>
                <a:gd name="T2" fmla="*/ 507 w 560"/>
                <a:gd name="T3" fmla="*/ 197 h 432"/>
                <a:gd name="T4" fmla="*/ 499 w 560"/>
                <a:gd name="T5" fmla="*/ 159 h 432"/>
                <a:gd name="T6" fmla="*/ 439 w 560"/>
                <a:gd name="T7" fmla="*/ 76 h 432"/>
                <a:gd name="T8" fmla="*/ 408 w 560"/>
                <a:gd name="T9" fmla="*/ 0 h 432"/>
                <a:gd name="T10" fmla="*/ 371 w 560"/>
                <a:gd name="T11" fmla="*/ 0 h 432"/>
                <a:gd name="T12" fmla="*/ 378 w 560"/>
                <a:gd name="T13" fmla="*/ 31 h 432"/>
                <a:gd name="T14" fmla="*/ 371 w 560"/>
                <a:gd name="T15" fmla="*/ 38 h 432"/>
                <a:gd name="T16" fmla="*/ 363 w 560"/>
                <a:gd name="T17" fmla="*/ 15 h 432"/>
                <a:gd name="T18" fmla="*/ 181 w 560"/>
                <a:gd name="T19" fmla="*/ 31 h 432"/>
                <a:gd name="T20" fmla="*/ 174 w 560"/>
                <a:gd name="T21" fmla="*/ 8 h 432"/>
                <a:gd name="T22" fmla="*/ 0 w 560"/>
                <a:gd name="T23" fmla="*/ 31 h 432"/>
                <a:gd name="T24" fmla="*/ 15 w 560"/>
                <a:gd name="T25" fmla="*/ 68 h 432"/>
                <a:gd name="T26" fmla="*/ 15 w 560"/>
                <a:gd name="T27" fmla="*/ 84 h 432"/>
                <a:gd name="T28" fmla="*/ 22 w 560"/>
                <a:gd name="T29" fmla="*/ 76 h 432"/>
                <a:gd name="T30" fmla="*/ 30 w 560"/>
                <a:gd name="T31" fmla="*/ 61 h 432"/>
                <a:gd name="T32" fmla="*/ 38 w 560"/>
                <a:gd name="T33" fmla="*/ 68 h 432"/>
                <a:gd name="T34" fmla="*/ 38 w 560"/>
                <a:gd name="T35" fmla="*/ 53 h 432"/>
                <a:gd name="T36" fmla="*/ 53 w 560"/>
                <a:gd name="T37" fmla="*/ 68 h 432"/>
                <a:gd name="T38" fmla="*/ 30 w 560"/>
                <a:gd name="T39" fmla="*/ 76 h 432"/>
                <a:gd name="T40" fmla="*/ 98 w 560"/>
                <a:gd name="T41" fmla="*/ 53 h 432"/>
                <a:gd name="T42" fmla="*/ 98 w 560"/>
                <a:gd name="T43" fmla="*/ 68 h 432"/>
                <a:gd name="T44" fmla="*/ 75 w 560"/>
                <a:gd name="T45" fmla="*/ 68 h 432"/>
                <a:gd name="T46" fmla="*/ 128 w 560"/>
                <a:gd name="T47" fmla="*/ 84 h 432"/>
                <a:gd name="T48" fmla="*/ 121 w 560"/>
                <a:gd name="T49" fmla="*/ 68 h 432"/>
                <a:gd name="T50" fmla="*/ 136 w 560"/>
                <a:gd name="T51" fmla="*/ 68 h 432"/>
                <a:gd name="T52" fmla="*/ 128 w 560"/>
                <a:gd name="T53" fmla="*/ 76 h 432"/>
                <a:gd name="T54" fmla="*/ 151 w 560"/>
                <a:gd name="T55" fmla="*/ 84 h 432"/>
                <a:gd name="T56" fmla="*/ 136 w 560"/>
                <a:gd name="T57" fmla="*/ 84 h 432"/>
                <a:gd name="T58" fmla="*/ 159 w 560"/>
                <a:gd name="T59" fmla="*/ 106 h 432"/>
                <a:gd name="T60" fmla="*/ 159 w 560"/>
                <a:gd name="T61" fmla="*/ 114 h 432"/>
                <a:gd name="T62" fmla="*/ 174 w 560"/>
                <a:gd name="T63" fmla="*/ 114 h 432"/>
                <a:gd name="T64" fmla="*/ 227 w 560"/>
                <a:gd name="T65" fmla="*/ 91 h 432"/>
                <a:gd name="T66" fmla="*/ 219 w 560"/>
                <a:gd name="T67" fmla="*/ 84 h 432"/>
                <a:gd name="T68" fmla="*/ 234 w 560"/>
                <a:gd name="T69" fmla="*/ 68 h 432"/>
                <a:gd name="T70" fmla="*/ 272 w 560"/>
                <a:gd name="T71" fmla="*/ 84 h 432"/>
                <a:gd name="T72" fmla="*/ 318 w 560"/>
                <a:gd name="T73" fmla="*/ 137 h 432"/>
                <a:gd name="T74" fmla="*/ 340 w 560"/>
                <a:gd name="T75" fmla="*/ 137 h 432"/>
                <a:gd name="T76" fmla="*/ 355 w 560"/>
                <a:gd name="T77" fmla="*/ 182 h 432"/>
                <a:gd name="T78" fmla="*/ 348 w 560"/>
                <a:gd name="T79" fmla="*/ 235 h 432"/>
                <a:gd name="T80" fmla="*/ 363 w 560"/>
                <a:gd name="T81" fmla="*/ 250 h 432"/>
                <a:gd name="T82" fmla="*/ 371 w 560"/>
                <a:gd name="T83" fmla="*/ 228 h 432"/>
                <a:gd name="T84" fmla="*/ 355 w 560"/>
                <a:gd name="T85" fmla="*/ 220 h 432"/>
                <a:gd name="T86" fmla="*/ 371 w 560"/>
                <a:gd name="T87" fmla="*/ 235 h 432"/>
                <a:gd name="T88" fmla="*/ 378 w 560"/>
                <a:gd name="T89" fmla="*/ 228 h 432"/>
                <a:gd name="T90" fmla="*/ 371 w 560"/>
                <a:gd name="T91" fmla="*/ 258 h 432"/>
                <a:gd name="T92" fmla="*/ 378 w 560"/>
                <a:gd name="T93" fmla="*/ 258 h 432"/>
                <a:gd name="T94" fmla="*/ 363 w 560"/>
                <a:gd name="T95" fmla="*/ 266 h 432"/>
                <a:gd name="T96" fmla="*/ 401 w 560"/>
                <a:gd name="T97" fmla="*/ 311 h 432"/>
                <a:gd name="T98" fmla="*/ 408 w 560"/>
                <a:gd name="T99" fmla="*/ 311 h 432"/>
                <a:gd name="T100" fmla="*/ 401 w 560"/>
                <a:gd name="T101" fmla="*/ 296 h 432"/>
                <a:gd name="T102" fmla="*/ 416 w 560"/>
                <a:gd name="T103" fmla="*/ 296 h 432"/>
                <a:gd name="T104" fmla="*/ 424 w 560"/>
                <a:gd name="T105" fmla="*/ 334 h 432"/>
                <a:gd name="T106" fmla="*/ 439 w 560"/>
                <a:gd name="T107" fmla="*/ 319 h 432"/>
                <a:gd name="T108" fmla="*/ 424 w 560"/>
                <a:gd name="T109" fmla="*/ 334 h 432"/>
                <a:gd name="T110" fmla="*/ 431 w 560"/>
                <a:gd name="T111" fmla="*/ 334 h 432"/>
                <a:gd name="T112" fmla="*/ 454 w 560"/>
                <a:gd name="T113" fmla="*/ 379 h 432"/>
                <a:gd name="T114" fmla="*/ 484 w 560"/>
                <a:gd name="T115" fmla="*/ 387 h 432"/>
                <a:gd name="T116" fmla="*/ 507 w 560"/>
                <a:gd name="T117" fmla="*/ 432 h 432"/>
                <a:gd name="T118" fmla="*/ 552 w 560"/>
                <a:gd name="T119" fmla="*/ 402 h 432"/>
                <a:gd name="T120" fmla="*/ 560 w 560"/>
                <a:gd name="T121" fmla="*/ 364 h 432"/>
                <a:gd name="T122" fmla="*/ 560 w 560"/>
                <a:gd name="T123" fmla="*/ 288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0" h="432">
                  <a:moveTo>
                    <a:pt x="560" y="288"/>
                  </a:moveTo>
                  <a:lnTo>
                    <a:pt x="507" y="197"/>
                  </a:lnTo>
                  <a:lnTo>
                    <a:pt x="499" y="159"/>
                  </a:lnTo>
                  <a:lnTo>
                    <a:pt x="439" y="76"/>
                  </a:lnTo>
                  <a:lnTo>
                    <a:pt x="408" y="0"/>
                  </a:lnTo>
                  <a:lnTo>
                    <a:pt x="371" y="0"/>
                  </a:lnTo>
                  <a:lnTo>
                    <a:pt x="378" y="31"/>
                  </a:lnTo>
                  <a:lnTo>
                    <a:pt x="371" y="38"/>
                  </a:lnTo>
                  <a:lnTo>
                    <a:pt x="363" y="15"/>
                  </a:lnTo>
                  <a:lnTo>
                    <a:pt x="181" y="31"/>
                  </a:lnTo>
                  <a:lnTo>
                    <a:pt x="174" y="8"/>
                  </a:lnTo>
                  <a:lnTo>
                    <a:pt x="0" y="31"/>
                  </a:lnTo>
                  <a:lnTo>
                    <a:pt x="15" y="68"/>
                  </a:lnTo>
                  <a:lnTo>
                    <a:pt x="15" y="84"/>
                  </a:lnTo>
                  <a:lnTo>
                    <a:pt x="22" y="76"/>
                  </a:lnTo>
                  <a:lnTo>
                    <a:pt x="30" y="61"/>
                  </a:lnTo>
                  <a:lnTo>
                    <a:pt x="38" y="68"/>
                  </a:lnTo>
                  <a:lnTo>
                    <a:pt x="38" y="53"/>
                  </a:lnTo>
                  <a:lnTo>
                    <a:pt x="53" y="68"/>
                  </a:lnTo>
                  <a:lnTo>
                    <a:pt x="30" y="76"/>
                  </a:lnTo>
                  <a:lnTo>
                    <a:pt x="98" y="53"/>
                  </a:lnTo>
                  <a:lnTo>
                    <a:pt x="98" y="68"/>
                  </a:lnTo>
                  <a:lnTo>
                    <a:pt x="75" y="68"/>
                  </a:lnTo>
                  <a:lnTo>
                    <a:pt x="128" y="84"/>
                  </a:lnTo>
                  <a:lnTo>
                    <a:pt x="121" y="68"/>
                  </a:lnTo>
                  <a:lnTo>
                    <a:pt x="136" y="68"/>
                  </a:lnTo>
                  <a:lnTo>
                    <a:pt x="128" y="76"/>
                  </a:lnTo>
                  <a:lnTo>
                    <a:pt x="151" y="84"/>
                  </a:lnTo>
                  <a:lnTo>
                    <a:pt x="136" y="84"/>
                  </a:lnTo>
                  <a:lnTo>
                    <a:pt x="159" y="106"/>
                  </a:lnTo>
                  <a:lnTo>
                    <a:pt x="159" y="114"/>
                  </a:lnTo>
                  <a:lnTo>
                    <a:pt x="174" y="114"/>
                  </a:lnTo>
                  <a:lnTo>
                    <a:pt x="227" y="91"/>
                  </a:lnTo>
                  <a:lnTo>
                    <a:pt x="219" y="84"/>
                  </a:lnTo>
                  <a:lnTo>
                    <a:pt x="234" y="68"/>
                  </a:lnTo>
                  <a:lnTo>
                    <a:pt x="272" y="84"/>
                  </a:lnTo>
                  <a:lnTo>
                    <a:pt x="318" y="137"/>
                  </a:lnTo>
                  <a:lnTo>
                    <a:pt x="340" y="137"/>
                  </a:lnTo>
                  <a:lnTo>
                    <a:pt x="355" y="182"/>
                  </a:lnTo>
                  <a:lnTo>
                    <a:pt x="348" y="235"/>
                  </a:lnTo>
                  <a:lnTo>
                    <a:pt x="363" y="250"/>
                  </a:lnTo>
                  <a:lnTo>
                    <a:pt x="371" y="228"/>
                  </a:lnTo>
                  <a:lnTo>
                    <a:pt x="355" y="220"/>
                  </a:lnTo>
                  <a:lnTo>
                    <a:pt x="371" y="235"/>
                  </a:lnTo>
                  <a:lnTo>
                    <a:pt x="378" y="228"/>
                  </a:lnTo>
                  <a:lnTo>
                    <a:pt x="371" y="258"/>
                  </a:lnTo>
                  <a:lnTo>
                    <a:pt x="378" y="258"/>
                  </a:lnTo>
                  <a:lnTo>
                    <a:pt x="363" y="266"/>
                  </a:lnTo>
                  <a:lnTo>
                    <a:pt x="401" y="311"/>
                  </a:lnTo>
                  <a:lnTo>
                    <a:pt x="408" y="311"/>
                  </a:lnTo>
                  <a:lnTo>
                    <a:pt x="401" y="296"/>
                  </a:lnTo>
                  <a:lnTo>
                    <a:pt x="416" y="296"/>
                  </a:lnTo>
                  <a:lnTo>
                    <a:pt x="424" y="334"/>
                  </a:lnTo>
                  <a:lnTo>
                    <a:pt x="439" y="319"/>
                  </a:lnTo>
                  <a:lnTo>
                    <a:pt x="424" y="334"/>
                  </a:lnTo>
                  <a:lnTo>
                    <a:pt x="431" y="334"/>
                  </a:lnTo>
                  <a:lnTo>
                    <a:pt x="454" y="379"/>
                  </a:lnTo>
                  <a:lnTo>
                    <a:pt x="484" y="387"/>
                  </a:lnTo>
                  <a:lnTo>
                    <a:pt x="507" y="432"/>
                  </a:lnTo>
                  <a:lnTo>
                    <a:pt x="552" y="402"/>
                  </a:lnTo>
                  <a:lnTo>
                    <a:pt x="560" y="364"/>
                  </a:lnTo>
                  <a:lnTo>
                    <a:pt x="560" y="288"/>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 name="Freeform 26"/>
            <p:cNvSpPr>
              <a:spLocks/>
            </p:cNvSpPr>
            <p:nvPr/>
          </p:nvSpPr>
          <p:spPr bwMode="auto">
            <a:xfrm>
              <a:off x="3482" y="2698"/>
              <a:ext cx="560" cy="432"/>
            </a:xfrm>
            <a:custGeom>
              <a:avLst/>
              <a:gdLst>
                <a:gd name="T0" fmla="*/ 560 w 560"/>
                <a:gd name="T1" fmla="*/ 288 h 432"/>
                <a:gd name="T2" fmla="*/ 507 w 560"/>
                <a:gd name="T3" fmla="*/ 197 h 432"/>
                <a:gd name="T4" fmla="*/ 499 w 560"/>
                <a:gd name="T5" fmla="*/ 159 h 432"/>
                <a:gd name="T6" fmla="*/ 439 w 560"/>
                <a:gd name="T7" fmla="*/ 76 h 432"/>
                <a:gd name="T8" fmla="*/ 408 w 560"/>
                <a:gd name="T9" fmla="*/ 0 h 432"/>
                <a:gd name="T10" fmla="*/ 371 w 560"/>
                <a:gd name="T11" fmla="*/ 0 h 432"/>
                <a:gd name="T12" fmla="*/ 378 w 560"/>
                <a:gd name="T13" fmla="*/ 31 h 432"/>
                <a:gd name="T14" fmla="*/ 371 w 560"/>
                <a:gd name="T15" fmla="*/ 38 h 432"/>
                <a:gd name="T16" fmla="*/ 363 w 560"/>
                <a:gd name="T17" fmla="*/ 15 h 432"/>
                <a:gd name="T18" fmla="*/ 181 w 560"/>
                <a:gd name="T19" fmla="*/ 31 h 432"/>
                <a:gd name="T20" fmla="*/ 174 w 560"/>
                <a:gd name="T21" fmla="*/ 8 h 432"/>
                <a:gd name="T22" fmla="*/ 0 w 560"/>
                <a:gd name="T23" fmla="*/ 31 h 432"/>
                <a:gd name="T24" fmla="*/ 15 w 560"/>
                <a:gd name="T25" fmla="*/ 68 h 432"/>
                <a:gd name="T26" fmla="*/ 15 w 560"/>
                <a:gd name="T27" fmla="*/ 84 h 432"/>
                <a:gd name="T28" fmla="*/ 22 w 560"/>
                <a:gd name="T29" fmla="*/ 76 h 432"/>
                <a:gd name="T30" fmla="*/ 30 w 560"/>
                <a:gd name="T31" fmla="*/ 61 h 432"/>
                <a:gd name="T32" fmla="*/ 38 w 560"/>
                <a:gd name="T33" fmla="*/ 68 h 432"/>
                <a:gd name="T34" fmla="*/ 38 w 560"/>
                <a:gd name="T35" fmla="*/ 53 h 432"/>
                <a:gd name="T36" fmla="*/ 53 w 560"/>
                <a:gd name="T37" fmla="*/ 68 h 432"/>
                <a:gd name="T38" fmla="*/ 30 w 560"/>
                <a:gd name="T39" fmla="*/ 76 h 432"/>
                <a:gd name="T40" fmla="*/ 98 w 560"/>
                <a:gd name="T41" fmla="*/ 53 h 432"/>
                <a:gd name="T42" fmla="*/ 98 w 560"/>
                <a:gd name="T43" fmla="*/ 68 h 432"/>
                <a:gd name="T44" fmla="*/ 75 w 560"/>
                <a:gd name="T45" fmla="*/ 68 h 432"/>
                <a:gd name="T46" fmla="*/ 128 w 560"/>
                <a:gd name="T47" fmla="*/ 84 h 432"/>
                <a:gd name="T48" fmla="*/ 121 w 560"/>
                <a:gd name="T49" fmla="*/ 68 h 432"/>
                <a:gd name="T50" fmla="*/ 136 w 560"/>
                <a:gd name="T51" fmla="*/ 68 h 432"/>
                <a:gd name="T52" fmla="*/ 128 w 560"/>
                <a:gd name="T53" fmla="*/ 76 h 432"/>
                <a:gd name="T54" fmla="*/ 151 w 560"/>
                <a:gd name="T55" fmla="*/ 84 h 432"/>
                <a:gd name="T56" fmla="*/ 136 w 560"/>
                <a:gd name="T57" fmla="*/ 84 h 432"/>
                <a:gd name="T58" fmla="*/ 159 w 560"/>
                <a:gd name="T59" fmla="*/ 106 h 432"/>
                <a:gd name="T60" fmla="*/ 159 w 560"/>
                <a:gd name="T61" fmla="*/ 114 h 432"/>
                <a:gd name="T62" fmla="*/ 174 w 560"/>
                <a:gd name="T63" fmla="*/ 114 h 432"/>
                <a:gd name="T64" fmla="*/ 227 w 560"/>
                <a:gd name="T65" fmla="*/ 91 h 432"/>
                <a:gd name="T66" fmla="*/ 219 w 560"/>
                <a:gd name="T67" fmla="*/ 84 h 432"/>
                <a:gd name="T68" fmla="*/ 234 w 560"/>
                <a:gd name="T69" fmla="*/ 68 h 432"/>
                <a:gd name="T70" fmla="*/ 272 w 560"/>
                <a:gd name="T71" fmla="*/ 84 h 432"/>
                <a:gd name="T72" fmla="*/ 318 w 560"/>
                <a:gd name="T73" fmla="*/ 137 h 432"/>
                <a:gd name="T74" fmla="*/ 340 w 560"/>
                <a:gd name="T75" fmla="*/ 137 h 432"/>
                <a:gd name="T76" fmla="*/ 355 w 560"/>
                <a:gd name="T77" fmla="*/ 182 h 432"/>
                <a:gd name="T78" fmla="*/ 348 w 560"/>
                <a:gd name="T79" fmla="*/ 235 h 432"/>
                <a:gd name="T80" fmla="*/ 363 w 560"/>
                <a:gd name="T81" fmla="*/ 250 h 432"/>
                <a:gd name="T82" fmla="*/ 371 w 560"/>
                <a:gd name="T83" fmla="*/ 228 h 432"/>
                <a:gd name="T84" fmla="*/ 355 w 560"/>
                <a:gd name="T85" fmla="*/ 220 h 432"/>
                <a:gd name="T86" fmla="*/ 371 w 560"/>
                <a:gd name="T87" fmla="*/ 235 h 432"/>
                <a:gd name="T88" fmla="*/ 378 w 560"/>
                <a:gd name="T89" fmla="*/ 228 h 432"/>
                <a:gd name="T90" fmla="*/ 371 w 560"/>
                <a:gd name="T91" fmla="*/ 258 h 432"/>
                <a:gd name="T92" fmla="*/ 378 w 560"/>
                <a:gd name="T93" fmla="*/ 258 h 432"/>
                <a:gd name="T94" fmla="*/ 363 w 560"/>
                <a:gd name="T95" fmla="*/ 266 h 432"/>
                <a:gd name="T96" fmla="*/ 401 w 560"/>
                <a:gd name="T97" fmla="*/ 311 h 432"/>
                <a:gd name="T98" fmla="*/ 408 w 560"/>
                <a:gd name="T99" fmla="*/ 311 h 432"/>
                <a:gd name="T100" fmla="*/ 401 w 560"/>
                <a:gd name="T101" fmla="*/ 296 h 432"/>
                <a:gd name="T102" fmla="*/ 416 w 560"/>
                <a:gd name="T103" fmla="*/ 296 h 432"/>
                <a:gd name="T104" fmla="*/ 424 w 560"/>
                <a:gd name="T105" fmla="*/ 334 h 432"/>
                <a:gd name="T106" fmla="*/ 439 w 560"/>
                <a:gd name="T107" fmla="*/ 319 h 432"/>
                <a:gd name="T108" fmla="*/ 424 w 560"/>
                <a:gd name="T109" fmla="*/ 334 h 432"/>
                <a:gd name="T110" fmla="*/ 431 w 560"/>
                <a:gd name="T111" fmla="*/ 334 h 432"/>
                <a:gd name="T112" fmla="*/ 454 w 560"/>
                <a:gd name="T113" fmla="*/ 379 h 432"/>
                <a:gd name="T114" fmla="*/ 484 w 560"/>
                <a:gd name="T115" fmla="*/ 387 h 432"/>
                <a:gd name="T116" fmla="*/ 507 w 560"/>
                <a:gd name="T117" fmla="*/ 432 h 432"/>
                <a:gd name="T118" fmla="*/ 552 w 560"/>
                <a:gd name="T119" fmla="*/ 402 h 432"/>
                <a:gd name="T120" fmla="*/ 560 w 560"/>
                <a:gd name="T121" fmla="*/ 364 h 432"/>
                <a:gd name="T122" fmla="*/ 560 w 560"/>
                <a:gd name="T123" fmla="*/ 288 h 432"/>
                <a:gd name="T124" fmla="*/ 560 w 560"/>
                <a:gd name="T125" fmla="*/ 296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0" h="432">
                  <a:moveTo>
                    <a:pt x="560" y="288"/>
                  </a:moveTo>
                  <a:lnTo>
                    <a:pt x="507" y="197"/>
                  </a:lnTo>
                  <a:lnTo>
                    <a:pt x="499" y="159"/>
                  </a:lnTo>
                  <a:lnTo>
                    <a:pt x="439" y="76"/>
                  </a:lnTo>
                  <a:lnTo>
                    <a:pt x="408" y="0"/>
                  </a:lnTo>
                  <a:lnTo>
                    <a:pt x="371" y="0"/>
                  </a:lnTo>
                  <a:lnTo>
                    <a:pt x="378" y="31"/>
                  </a:lnTo>
                  <a:lnTo>
                    <a:pt x="371" y="38"/>
                  </a:lnTo>
                  <a:lnTo>
                    <a:pt x="363" y="15"/>
                  </a:lnTo>
                  <a:lnTo>
                    <a:pt x="181" y="31"/>
                  </a:lnTo>
                  <a:lnTo>
                    <a:pt x="174" y="8"/>
                  </a:lnTo>
                  <a:lnTo>
                    <a:pt x="0" y="31"/>
                  </a:lnTo>
                  <a:lnTo>
                    <a:pt x="15" y="68"/>
                  </a:lnTo>
                  <a:lnTo>
                    <a:pt x="15" y="84"/>
                  </a:lnTo>
                  <a:lnTo>
                    <a:pt x="22" y="76"/>
                  </a:lnTo>
                  <a:lnTo>
                    <a:pt x="30" y="61"/>
                  </a:lnTo>
                  <a:lnTo>
                    <a:pt x="38" y="68"/>
                  </a:lnTo>
                  <a:lnTo>
                    <a:pt x="38" y="53"/>
                  </a:lnTo>
                  <a:lnTo>
                    <a:pt x="53" y="68"/>
                  </a:lnTo>
                  <a:lnTo>
                    <a:pt x="30" y="76"/>
                  </a:lnTo>
                  <a:lnTo>
                    <a:pt x="98" y="53"/>
                  </a:lnTo>
                  <a:lnTo>
                    <a:pt x="98" y="68"/>
                  </a:lnTo>
                  <a:lnTo>
                    <a:pt x="75" y="68"/>
                  </a:lnTo>
                  <a:lnTo>
                    <a:pt x="128" y="84"/>
                  </a:lnTo>
                  <a:lnTo>
                    <a:pt x="121" y="68"/>
                  </a:lnTo>
                  <a:lnTo>
                    <a:pt x="136" y="68"/>
                  </a:lnTo>
                  <a:lnTo>
                    <a:pt x="128" y="76"/>
                  </a:lnTo>
                  <a:lnTo>
                    <a:pt x="151" y="84"/>
                  </a:lnTo>
                  <a:lnTo>
                    <a:pt x="136" y="84"/>
                  </a:lnTo>
                  <a:lnTo>
                    <a:pt x="159" y="106"/>
                  </a:lnTo>
                  <a:lnTo>
                    <a:pt x="159" y="114"/>
                  </a:lnTo>
                  <a:lnTo>
                    <a:pt x="174" y="114"/>
                  </a:lnTo>
                  <a:lnTo>
                    <a:pt x="227" y="91"/>
                  </a:lnTo>
                  <a:lnTo>
                    <a:pt x="219" y="84"/>
                  </a:lnTo>
                  <a:lnTo>
                    <a:pt x="234" y="68"/>
                  </a:lnTo>
                  <a:lnTo>
                    <a:pt x="272" y="84"/>
                  </a:lnTo>
                  <a:lnTo>
                    <a:pt x="318" y="137"/>
                  </a:lnTo>
                  <a:lnTo>
                    <a:pt x="340" y="137"/>
                  </a:lnTo>
                  <a:lnTo>
                    <a:pt x="355" y="182"/>
                  </a:lnTo>
                  <a:lnTo>
                    <a:pt x="348" y="235"/>
                  </a:lnTo>
                  <a:lnTo>
                    <a:pt x="363" y="250"/>
                  </a:lnTo>
                  <a:lnTo>
                    <a:pt x="371" y="228"/>
                  </a:lnTo>
                  <a:lnTo>
                    <a:pt x="355" y="220"/>
                  </a:lnTo>
                  <a:lnTo>
                    <a:pt x="371" y="235"/>
                  </a:lnTo>
                  <a:lnTo>
                    <a:pt x="378" y="228"/>
                  </a:lnTo>
                  <a:lnTo>
                    <a:pt x="371" y="258"/>
                  </a:lnTo>
                  <a:lnTo>
                    <a:pt x="378" y="258"/>
                  </a:lnTo>
                  <a:lnTo>
                    <a:pt x="363" y="266"/>
                  </a:lnTo>
                  <a:lnTo>
                    <a:pt x="401" y="311"/>
                  </a:lnTo>
                  <a:lnTo>
                    <a:pt x="408" y="311"/>
                  </a:lnTo>
                  <a:lnTo>
                    <a:pt x="401" y="296"/>
                  </a:lnTo>
                  <a:lnTo>
                    <a:pt x="416" y="296"/>
                  </a:lnTo>
                  <a:lnTo>
                    <a:pt x="424" y="334"/>
                  </a:lnTo>
                  <a:lnTo>
                    <a:pt x="439" y="319"/>
                  </a:lnTo>
                  <a:lnTo>
                    <a:pt x="424" y="334"/>
                  </a:lnTo>
                  <a:lnTo>
                    <a:pt x="431" y="334"/>
                  </a:lnTo>
                  <a:lnTo>
                    <a:pt x="454" y="379"/>
                  </a:lnTo>
                  <a:lnTo>
                    <a:pt x="484" y="387"/>
                  </a:lnTo>
                  <a:lnTo>
                    <a:pt x="507" y="432"/>
                  </a:lnTo>
                  <a:lnTo>
                    <a:pt x="552" y="402"/>
                  </a:lnTo>
                  <a:lnTo>
                    <a:pt x="560" y="364"/>
                  </a:lnTo>
                  <a:lnTo>
                    <a:pt x="560" y="288"/>
                  </a:lnTo>
                  <a:lnTo>
                    <a:pt x="560" y="296"/>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0" name="Freeform 27"/>
            <p:cNvSpPr>
              <a:spLocks/>
            </p:cNvSpPr>
            <p:nvPr/>
          </p:nvSpPr>
          <p:spPr bwMode="auto">
            <a:xfrm>
              <a:off x="3580" y="2380"/>
              <a:ext cx="333" cy="356"/>
            </a:xfrm>
            <a:custGeom>
              <a:avLst/>
              <a:gdLst>
                <a:gd name="T0" fmla="*/ 318 w 333"/>
                <a:gd name="T1" fmla="*/ 197 h 356"/>
                <a:gd name="T2" fmla="*/ 280 w 333"/>
                <a:gd name="T3" fmla="*/ 136 h 356"/>
                <a:gd name="T4" fmla="*/ 204 w 333"/>
                <a:gd name="T5" fmla="*/ 76 h 356"/>
                <a:gd name="T6" fmla="*/ 182 w 333"/>
                <a:gd name="T7" fmla="*/ 38 h 356"/>
                <a:gd name="T8" fmla="*/ 144 w 333"/>
                <a:gd name="T9" fmla="*/ 23 h 356"/>
                <a:gd name="T10" fmla="*/ 159 w 333"/>
                <a:gd name="T11" fmla="*/ 0 h 356"/>
                <a:gd name="T12" fmla="*/ 83 w 333"/>
                <a:gd name="T13" fmla="*/ 7 h 356"/>
                <a:gd name="T14" fmla="*/ 0 w 333"/>
                <a:gd name="T15" fmla="*/ 15 h 356"/>
                <a:gd name="T16" fmla="*/ 45 w 333"/>
                <a:gd name="T17" fmla="*/ 182 h 356"/>
                <a:gd name="T18" fmla="*/ 68 w 333"/>
                <a:gd name="T19" fmla="*/ 227 h 356"/>
                <a:gd name="T20" fmla="*/ 53 w 333"/>
                <a:gd name="T21" fmla="*/ 265 h 356"/>
                <a:gd name="T22" fmla="*/ 76 w 333"/>
                <a:gd name="T23" fmla="*/ 326 h 356"/>
                <a:gd name="T24" fmla="*/ 83 w 333"/>
                <a:gd name="T25" fmla="*/ 349 h 356"/>
                <a:gd name="T26" fmla="*/ 265 w 333"/>
                <a:gd name="T27" fmla="*/ 333 h 356"/>
                <a:gd name="T28" fmla="*/ 273 w 333"/>
                <a:gd name="T29" fmla="*/ 356 h 356"/>
                <a:gd name="T30" fmla="*/ 280 w 333"/>
                <a:gd name="T31" fmla="*/ 349 h 356"/>
                <a:gd name="T32" fmla="*/ 273 w 333"/>
                <a:gd name="T33" fmla="*/ 318 h 356"/>
                <a:gd name="T34" fmla="*/ 310 w 333"/>
                <a:gd name="T35" fmla="*/ 318 h 356"/>
                <a:gd name="T36" fmla="*/ 310 w 333"/>
                <a:gd name="T37" fmla="*/ 295 h 356"/>
                <a:gd name="T38" fmla="*/ 303 w 333"/>
                <a:gd name="T39" fmla="*/ 295 h 356"/>
                <a:gd name="T40" fmla="*/ 310 w 333"/>
                <a:gd name="T41" fmla="*/ 295 h 356"/>
                <a:gd name="T42" fmla="*/ 303 w 333"/>
                <a:gd name="T43" fmla="*/ 288 h 356"/>
                <a:gd name="T44" fmla="*/ 318 w 333"/>
                <a:gd name="T45" fmla="*/ 250 h 356"/>
                <a:gd name="T46" fmla="*/ 318 w 333"/>
                <a:gd name="T47" fmla="*/ 220 h 356"/>
                <a:gd name="T48" fmla="*/ 333 w 333"/>
                <a:gd name="T49" fmla="*/ 220 h 356"/>
                <a:gd name="T50" fmla="*/ 318 w 333"/>
                <a:gd name="T51" fmla="*/ 197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3" h="356">
                  <a:moveTo>
                    <a:pt x="318" y="197"/>
                  </a:moveTo>
                  <a:lnTo>
                    <a:pt x="280" y="136"/>
                  </a:lnTo>
                  <a:lnTo>
                    <a:pt x="204" y="76"/>
                  </a:lnTo>
                  <a:lnTo>
                    <a:pt x="182" y="38"/>
                  </a:lnTo>
                  <a:lnTo>
                    <a:pt x="144" y="23"/>
                  </a:lnTo>
                  <a:lnTo>
                    <a:pt x="159" y="0"/>
                  </a:lnTo>
                  <a:lnTo>
                    <a:pt x="83" y="7"/>
                  </a:lnTo>
                  <a:lnTo>
                    <a:pt x="0" y="15"/>
                  </a:lnTo>
                  <a:lnTo>
                    <a:pt x="45" y="182"/>
                  </a:lnTo>
                  <a:lnTo>
                    <a:pt x="68" y="227"/>
                  </a:lnTo>
                  <a:lnTo>
                    <a:pt x="53" y="265"/>
                  </a:lnTo>
                  <a:lnTo>
                    <a:pt x="76" y="326"/>
                  </a:lnTo>
                  <a:lnTo>
                    <a:pt x="83" y="349"/>
                  </a:lnTo>
                  <a:lnTo>
                    <a:pt x="265" y="333"/>
                  </a:lnTo>
                  <a:lnTo>
                    <a:pt x="273" y="356"/>
                  </a:lnTo>
                  <a:lnTo>
                    <a:pt x="280" y="349"/>
                  </a:lnTo>
                  <a:lnTo>
                    <a:pt x="273" y="318"/>
                  </a:lnTo>
                  <a:lnTo>
                    <a:pt x="310" y="318"/>
                  </a:lnTo>
                  <a:lnTo>
                    <a:pt x="310" y="295"/>
                  </a:lnTo>
                  <a:lnTo>
                    <a:pt x="303" y="295"/>
                  </a:lnTo>
                  <a:lnTo>
                    <a:pt x="310" y="295"/>
                  </a:lnTo>
                  <a:lnTo>
                    <a:pt x="303" y="288"/>
                  </a:lnTo>
                  <a:lnTo>
                    <a:pt x="318" y="250"/>
                  </a:lnTo>
                  <a:lnTo>
                    <a:pt x="318" y="220"/>
                  </a:lnTo>
                  <a:lnTo>
                    <a:pt x="333" y="220"/>
                  </a:lnTo>
                  <a:lnTo>
                    <a:pt x="318" y="197"/>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 name="Freeform 28"/>
            <p:cNvSpPr>
              <a:spLocks/>
            </p:cNvSpPr>
            <p:nvPr/>
          </p:nvSpPr>
          <p:spPr bwMode="auto">
            <a:xfrm>
              <a:off x="3580" y="2380"/>
              <a:ext cx="333" cy="356"/>
            </a:xfrm>
            <a:custGeom>
              <a:avLst/>
              <a:gdLst>
                <a:gd name="T0" fmla="*/ 318 w 333"/>
                <a:gd name="T1" fmla="*/ 197 h 356"/>
                <a:gd name="T2" fmla="*/ 280 w 333"/>
                <a:gd name="T3" fmla="*/ 136 h 356"/>
                <a:gd name="T4" fmla="*/ 204 w 333"/>
                <a:gd name="T5" fmla="*/ 76 h 356"/>
                <a:gd name="T6" fmla="*/ 182 w 333"/>
                <a:gd name="T7" fmla="*/ 38 h 356"/>
                <a:gd name="T8" fmla="*/ 144 w 333"/>
                <a:gd name="T9" fmla="*/ 23 h 356"/>
                <a:gd name="T10" fmla="*/ 159 w 333"/>
                <a:gd name="T11" fmla="*/ 0 h 356"/>
                <a:gd name="T12" fmla="*/ 83 w 333"/>
                <a:gd name="T13" fmla="*/ 7 h 356"/>
                <a:gd name="T14" fmla="*/ 0 w 333"/>
                <a:gd name="T15" fmla="*/ 15 h 356"/>
                <a:gd name="T16" fmla="*/ 45 w 333"/>
                <a:gd name="T17" fmla="*/ 182 h 356"/>
                <a:gd name="T18" fmla="*/ 68 w 333"/>
                <a:gd name="T19" fmla="*/ 227 h 356"/>
                <a:gd name="T20" fmla="*/ 53 w 333"/>
                <a:gd name="T21" fmla="*/ 265 h 356"/>
                <a:gd name="T22" fmla="*/ 76 w 333"/>
                <a:gd name="T23" fmla="*/ 326 h 356"/>
                <a:gd name="T24" fmla="*/ 83 w 333"/>
                <a:gd name="T25" fmla="*/ 349 h 356"/>
                <a:gd name="T26" fmla="*/ 265 w 333"/>
                <a:gd name="T27" fmla="*/ 333 h 356"/>
                <a:gd name="T28" fmla="*/ 273 w 333"/>
                <a:gd name="T29" fmla="*/ 356 h 356"/>
                <a:gd name="T30" fmla="*/ 280 w 333"/>
                <a:gd name="T31" fmla="*/ 349 h 356"/>
                <a:gd name="T32" fmla="*/ 273 w 333"/>
                <a:gd name="T33" fmla="*/ 318 h 356"/>
                <a:gd name="T34" fmla="*/ 310 w 333"/>
                <a:gd name="T35" fmla="*/ 318 h 356"/>
                <a:gd name="T36" fmla="*/ 310 w 333"/>
                <a:gd name="T37" fmla="*/ 295 h 356"/>
                <a:gd name="T38" fmla="*/ 303 w 333"/>
                <a:gd name="T39" fmla="*/ 295 h 356"/>
                <a:gd name="T40" fmla="*/ 310 w 333"/>
                <a:gd name="T41" fmla="*/ 295 h 356"/>
                <a:gd name="T42" fmla="*/ 303 w 333"/>
                <a:gd name="T43" fmla="*/ 288 h 356"/>
                <a:gd name="T44" fmla="*/ 318 w 333"/>
                <a:gd name="T45" fmla="*/ 250 h 356"/>
                <a:gd name="T46" fmla="*/ 318 w 333"/>
                <a:gd name="T47" fmla="*/ 220 h 356"/>
                <a:gd name="T48" fmla="*/ 333 w 333"/>
                <a:gd name="T49" fmla="*/ 220 h 356"/>
                <a:gd name="T50" fmla="*/ 318 w 333"/>
                <a:gd name="T51" fmla="*/ 197 h 356"/>
                <a:gd name="T52" fmla="*/ 318 w 333"/>
                <a:gd name="T53" fmla="*/ 20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3" h="356">
                  <a:moveTo>
                    <a:pt x="318" y="197"/>
                  </a:moveTo>
                  <a:lnTo>
                    <a:pt x="280" y="136"/>
                  </a:lnTo>
                  <a:lnTo>
                    <a:pt x="204" y="76"/>
                  </a:lnTo>
                  <a:lnTo>
                    <a:pt x="182" y="38"/>
                  </a:lnTo>
                  <a:lnTo>
                    <a:pt x="144" y="23"/>
                  </a:lnTo>
                  <a:lnTo>
                    <a:pt x="159" y="0"/>
                  </a:lnTo>
                  <a:lnTo>
                    <a:pt x="83" y="7"/>
                  </a:lnTo>
                  <a:lnTo>
                    <a:pt x="0" y="15"/>
                  </a:lnTo>
                  <a:lnTo>
                    <a:pt x="45" y="182"/>
                  </a:lnTo>
                  <a:lnTo>
                    <a:pt x="68" y="227"/>
                  </a:lnTo>
                  <a:lnTo>
                    <a:pt x="53" y="265"/>
                  </a:lnTo>
                  <a:lnTo>
                    <a:pt x="76" y="326"/>
                  </a:lnTo>
                  <a:lnTo>
                    <a:pt x="83" y="349"/>
                  </a:lnTo>
                  <a:lnTo>
                    <a:pt x="265" y="333"/>
                  </a:lnTo>
                  <a:lnTo>
                    <a:pt x="273" y="356"/>
                  </a:lnTo>
                  <a:lnTo>
                    <a:pt x="280" y="349"/>
                  </a:lnTo>
                  <a:lnTo>
                    <a:pt x="273" y="318"/>
                  </a:lnTo>
                  <a:lnTo>
                    <a:pt x="310" y="318"/>
                  </a:lnTo>
                  <a:lnTo>
                    <a:pt x="310" y="295"/>
                  </a:lnTo>
                  <a:lnTo>
                    <a:pt x="303" y="295"/>
                  </a:lnTo>
                  <a:lnTo>
                    <a:pt x="310" y="295"/>
                  </a:lnTo>
                  <a:lnTo>
                    <a:pt x="303" y="288"/>
                  </a:lnTo>
                  <a:lnTo>
                    <a:pt x="318" y="250"/>
                  </a:lnTo>
                  <a:lnTo>
                    <a:pt x="318" y="220"/>
                  </a:lnTo>
                  <a:lnTo>
                    <a:pt x="333" y="220"/>
                  </a:lnTo>
                  <a:lnTo>
                    <a:pt x="318" y="197"/>
                  </a:lnTo>
                  <a:lnTo>
                    <a:pt x="318" y="20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2" name="Freeform 29"/>
            <p:cNvSpPr>
              <a:spLocks/>
            </p:cNvSpPr>
            <p:nvPr/>
          </p:nvSpPr>
          <p:spPr bwMode="auto">
            <a:xfrm>
              <a:off x="2150" y="3062"/>
              <a:ext cx="75" cy="121"/>
            </a:xfrm>
            <a:custGeom>
              <a:avLst/>
              <a:gdLst>
                <a:gd name="T0" fmla="*/ 75 w 75"/>
                <a:gd name="T1" fmla="*/ 61 h 121"/>
                <a:gd name="T2" fmla="*/ 68 w 75"/>
                <a:gd name="T3" fmla="*/ 76 h 121"/>
                <a:gd name="T4" fmla="*/ 53 w 75"/>
                <a:gd name="T5" fmla="*/ 83 h 121"/>
                <a:gd name="T6" fmla="*/ 45 w 75"/>
                <a:gd name="T7" fmla="*/ 83 h 121"/>
                <a:gd name="T8" fmla="*/ 30 w 75"/>
                <a:gd name="T9" fmla="*/ 99 h 121"/>
                <a:gd name="T10" fmla="*/ 30 w 75"/>
                <a:gd name="T11" fmla="*/ 114 h 121"/>
                <a:gd name="T12" fmla="*/ 22 w 75"/>
                <a:gd name="T13" fmla="*/ 121 h 121"/>
                <a:gd name="T14" fmla="*/ 22 w 75"/>
                <a:gd name="T15" fmla="*/ 114 h 121"/>
                <a:gd name="T16" fmla="*/ 7 w 75"/>
                <a:gd name="T17" fmla="*/ 106 h 121"/>
                <a:gd name="T18" fmla="*/ 7 w 75"/>
                <a:gd name="T19" fmla="*/ 53 h 121"/>
                <a:gd name="T20" fmla="*/ 0 w 75"/>
                <a:gd name="T21" fmla="*/ 46 h 121"/>
                <a:gd name="T22" fmla="*/ 0 w 75"/>
                <a:gd name="T23" fmla="*/ 38 h 121"/>
                <a:gd name="T24" fmla="*/ 7 w 75"/>
                <a:gd name="T25" fmla="*/ 38 h 121"/>
                <a:gd name="T26" fmla="*/ 15 w 75"/>
                <a:gd name="T27" fmla="*/ 23 h 121"/>
                <a:gd name="T28" fmla="*/ 7 w 75"/>
                <a:gd name="T29" fmla="*/ 8 h 121"/>
                <a:gd name="T30" fmla="*/ 7 w 75"/>
                <a:gd name="T31" fmla="*/ 0 h 121"/>
                <a:gd name="T32" fmla="*/ 15 w 75"/>
                <a:gd name="T33" fmla="*/ 0 h 121"/>
                <a:gd name="T34" fmla="*/ 30 w 75"/>
                <a:gd name="T35" fmla="*/ 8 h 121"/>
                <a:gd name="T36" fmla="*/ 38 w 75"/>
                <a:gd name="T37" fmla="*/ 15 h 121"/>
                <a:gd name="T38" fmla="*/ 45 w 75"/>
                <a:gd name="T39" fmla="*/ 23 h 121"/>
                <a:gd name="T40" fmla="*/ 60 w 75"/>
                <a:gd name="T41" fmla="*/ 30 h 121"/>
                <a:gd name="T42" fmla="*/ 60 w 75"/>
                <a:gd name="T43" fmla="*/ 46 h 121"/>
                <a:gd name="T44" fmla="*/ 68 w 75"/>
                <a:gd name="T45" fmla="*/ 53 h 121"/>
                <a:gd name="T46" fmla="*/ 75 w 75"/>
                <a:gd name="T47" fmla="*/ 6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5" h="121">
                  <a:moveTo>
                    <a:pt x="75" y="61"/>
                  </a:moveTo>
                  <a:lnTo>
                    <a:pt x="68" y="76"/>
                  </a:lnTo>
                  <a:lnTo>
                    <a:pt x="53" y="83"/>
                  </a:lnTo>
                  <a:lnTo>
                    <a:pt x="45" y="83"/>
                  </a:lnTo>
                  <a:lnTo>
                    <a:pt x="30" y="99"/>
                  </a:lnTo>
                  <a:lnTo>
                    <a:pt x="30" y="114"/>
                  </a:lnTo>
                  <a:lnTo>
                    <a:pt x="22" y="121"/>
                  </a:lnTo>
                  <a:lnTo>
                    <a:pt x="22" y="114"/>
                  </a:lnTo>
                  <a:lnTo>
                    <a:pt x="7" y="106"/>
                  </a:lnTo>
                  <a:lnTo>
                    <a:pt x="7" y="53"/>
                  </a:lnTo>
                  <a:lnTo>
                    <a:pt x="0" y="46"/>
                  </a:lnTo>
                  <a:lnTo>
                    <a:pt x="0" y="38"/>
                  </a:lnTo>
                  <a:lnTo>
                    <a:pt x="7" y="38"/>
                  </a:lnTo>
                  <a:lnTo>
                    <a:pt x="15" y="23"/>
                  </a:lnTo>
                  <a:lnTo>
                    <a:pt x="7" y="8"/>
                  </a:lnTo>
                  <a:lnTo>
                    <a:pt x="7" y="0"/>
                  </a:lnTo>
                  <a:lnTo>
                    <a:pt x="15" y="0"/>
                  </a:lnTo>
                  <a:lnTo>
                    <a:pt x="30" y="8"/>
                  </a:lnTo>
                  <a:lnTo>
                    <a:pt x="38" y="15"/>
                  </a:lnTo>
                  <a:lnTo>
                    <a:pt x="45" y="23"/>
                  </a:lnTo>
                  <a:lnTo>
                    <a:pt x="60" y="30"/>
                  </a:lnTo>
                  <a:lnTo>
                    <a:pt x="60" y="46"/>
                  </a:lnTo>
                  <a:lnTo>
                    <a:pt x="68" y="53"/>
                  </a:lnTo>
                  <a:lnTo>
                    <a:pt x="75" y="61"/>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 name="Freeform 30"/>
            <p:cNvSpPr>
              <a:spLocks/>
            </p:cNvSpPr>
            <p:nvPr/>
          </p:nvSpPr>
          <p:spPr bwMode="auto">
            <a:xfrm>
              <a:off x="2150" y="3062"/>
              <a:ext cx="75" cy="121"/>
            </a:xfrm>
            <a:custGeom>
              <a:avLst/>
              <a:gdLst>
                <a:gd name="T0" fmla="*/ 75 w 75"/>
                <a:gd name="T1" fmla="*/ 61 h 121"/>
                <a:gd name="T2" fmla="*/ 68 w 75"/>
                <a:gd name="T3" fmla="*/ 76 h 121"/>
                <a:gd name="T4" fmla="*/ 53 w 75"/>
                <a:gd name="T5" fmla="*/ 83 h 121"/>
                <a:gd name="T6" fmla="*/ 45 w 75"/>
                <a:gd name="T7" fmla="*/ 83 h 121"/>
                <a:gd name="T8" fmla="*/ 30 w 75"/>
                <a:gd name="T9" fmla="*/ 99 h 121"/>
                <a:gd name="T10" fmla="*/ 30 w 75"/>
                <a:gd name="T11" fmla="*/ 114 h 121"/>
                <a:gd name="T12" fmla="*/ 22 w 75"/>
                <a:gd name="T13" fmla="*/ 121 h 121"/>
                <a:gd name="T14" fmla="*/ 22 w 75"/>
                <a:gd name="T15" fmla="*/ 114 h 121"/>
                <a:gd name="T16" fmla="*/ 7 w 75"/>
                <a:gd name="T17" fmla="*/ 106 h 121"/>
                <a:gd name="T18" fmla="*/ 7 w 75"/>
                <a:gd name="T19" fmla="*/ 53 h 121"/>
                <a:gd name="T20" fmla="*/ 0 w 75"/>
                <a:gd name="T21" fmla="*/ 46 h 121"/>
                <a:gd name="T22" fmla="*/ 0 w 75"/>
                <a:gd name="T23" fmla="*/ 38 h 121"/>
                <a:gd name="T24" fmla="*/ 7 w 75"/>
                <a:gd name="T25" fmla="*/ 38 h 121"/>
                <a:gd name="T26" fmla="*/ 15 w 75"/>
                <a:gd name="T27" fmla="*/ 23 h 121"/>
                <a:gd name="T28" fmla="*/ 7 w 75"/>
                <a:gd name="T29" fmla="*/ 8 h 121"/>
                <a:gd name="T30" fmla="*/ 7 w 75"/>
                <a:gd name="T31" fmla="*/ 0 h 121"/>
                <a:gd name="T32" fmla="*/ 15 w 75"/>
                <a:gd name="T33" fmla="*/ 0 h 121"/>
                <a:gd name="T34" fmla="*/ 30 w 75"/>
                <a:gd name="T35" fmla="*/ 8 h 121"/>
                <a:gd name="T36" fmla="*/ 38 w 75"/>
                <a:gd name="T37" fmla="*/ 15 h 121"/>
                <a:gd name="T38" fmla="*/ 45 w 75"/>
                <a:gd name="T39" fmla="*/ 23 h 121"/>
                <a:gd name="T40" fmla="*/ 60 w 75"/>
                <a:gd name="T41" fmla="*/ 30 h 121"/>
                <a:gd name="T42" fmla="*/ 60 w 75"/>
                <a:gd name="T43" fmla="*/ 46 h 121"/>
                <a:gd name="T44" fmla="*/ 68 w 75"/>
                <a:gd name="T45" fmla="*/ 53 h 121"/>
                <a:gd name="T46" fmla="*/ 75 w 75"/>
                <a:gd name="T47" fmla="*/ 61 h 121"/>
                <a:gd name="T48" fmla="*/ 75 w 75"/>
                <a:gd name="T49" fmla="*/ 6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5" h="121">
                  <a:moveTo>
                    <a:pt x="75" y="61"/>
                  </a:moveTo>
                  <a:lnTo>
                    <a:pt x="68" y="76"/>
                  </a:lnTo>
                  <a:lnTo>
                    <a:pt x="53" y="83"/>
                  </a:lnTo>
                  <a:lnTo>
                    <a:pt x="45" y="83"/>
                  </a:lnTo>
                  <a:lnTo>
                    <a:pt x="30" y="99"/>
                  </a:lnTo>
                  <a:lnTo>
                    <a:pt x="30" y="114"/>
                  </a:lnTo>
                  <a:lnTo>
                    <a:pt x="22" y="121"/>
                  </a:lnTo>
                  <a:lnTo>
                    <a:pt x="22" y="114"/>
                  </a:lnTo>
                  <a:lnTo>
                    <a:pt x="7" y="106"/>
                  </a:lnTo>
                  <a:lnTo>
                    <a:pt x="7" y="53"/>
                  </a:lnTo>
                  <a:lnTo>
                    <a:pt x="0" y="46"/>
                  </a:lnTo>
                  <a:lnTo>
                    <a:pt x="0" y="38"/>
                  </a:lnTo>
                  <a:lnTo>
                    <a:pt x="7" y="38"/>
                  </a:lnTo>
                  <a:lnTo>
                    <a:pt x="15" y="23"/>
                  </a:lnTo>
                  <a:lnTo>
                    <a:pt x="7" y="8"/>
                  </a:lnTo>
                  <a:lnTo>
                    <a:pt x="7" y="0"/>
                  </a:lnTo>
                  <a:lnTo>
                    <a:pt x="15" y="0"/>
                  </a:lnTo>
                  <a:lnTo>
                    <a:pt x="30" y="8"/>
                  </a:lnTo>
                  <a:lnTo>
                    <a:pt x="38" y="15"/>
                  </a:lnTo>
                  <a:lnTo>
                    <a:pt x="45" y="23"/>
                  </a:lnTo>
                  <a:lnTo>
                    <a:pt x="60" y="30"/>
                  </a:lnTo>
                  <a:lnTo>
                    <a:pt x="60" y="46"/>
                  </a:lnTo>
                  <a:lnTo>
                    <a:pt x="68" y="53"/>
                  </a:lnTo>
                  <a:lnTo>
                    <a:pt x="75" y="61"/>
                  </a:lnTo>
                  <a:lnTo>
                    <a:pt x="75" y="68"/>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4" name="Freeform 31"/>
            <p:cNvSpPr>
              <a:spLocks/>
            </p:cNvSpPr>
            <p:nvPr/>
          </p:nvSpPr>
          <p:spPr bwMode="auto">
            <a:xfrm>
              <a:off x="2112" y="2994"/>
              <a:ext cx="38" cy="38"/>
            </a:xfrm>
            <a:custGeom>
              <a:avLst/>
              <a:gdLst>
                <a:gd name="T0" fmla="*/ 38 w 38"/>
                <a:gd name="T1" fmla="*/ 23 h 38"/>
                <a:gd name="T2" fmla="*/ 30 w 38"/>
                <a:gd name="T3" fmla="*/ 15 h 38"/>
                <a:gd name="T4" fmla="*/ 23 w 38"/>
                <a:gd name="T5" fmla="*/ 7 h 38"/>
                <a:gd name="T6" fmla="*/ 15 w 38"/>
                <a:gd name="T7" fmla="*/ 7 h 38"/>
                <a:gd name="T8" fmla="*/ 7 w 38"/>
                <a:gd name="T9" fmla="*/ 0 h 38"/>
                <a:gd name="T10" fmla="*/ 0 w 38"/>
                <a:gd name="T11" fmla="*/ 0 h 38"/>
                <a:gd name="T12" fmla="*/ 0 w 38"/>
                <a:gd name="T13" fmla="*/ 23 h 38"/>
                <a:gd name="T14" fmla="*/ 15 w 38"/>
                <a:gd name="T15" fmla="*/ 23 h 38"/>
                <a:gd name="T16" fmla="*/ 15 w 38"/>
                <a:gd name="T17" fmla="*/ 38 h 38"/>
                <a:gd name="T18" fmla="*/ 30 w 38"/>
                <a:gd name="T19" fmla="*/ 38 h 38"/>
                <a:gd name="T20" fmla="*/ 38 w 38"/>
                <a:gd name="T21" fmla="*/ 30 h 38"/>
                <a:gd name="T22" fmla="*/ 38 w 38"/>
                <a:gd name="T23"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38">
                  <a:moveTo>
                    <a:pt x="38" y="23"/>
                  </a:moveTo>
                  <a:lnTo>
                    <a:pt x="30" y="15"/>
                  </a:lnTo>
                  <a:lnTo>
                    <a:pt x="23" y="7"/>
                  </a:lnTo>
                  <a:lnTo>
                    <a:pt x="15" y="7"/>
                  </a:lnTo>
                  <a:lnTo>
                    <a:pt x="7" y="0"/>
                  </a:lnTo>
                  <a:lnTo>
                    <a:pt x="0" y="0"/>
                  </a:lnTo>
                  <a:lnTo>
                    <a:pt x="0" y="23"/>
                  </a:lnTo>
                  <a:lnTo>
                    <a:pt x="15" y="23"/>
                  </a:lnTo>
                  <a:lnTo>
                    <a:pt x="15" y="38"/>
                  </a:lnTo>
                  <a:lnTo>
                    <a:pt x="30" y="38"/>
                  </a:lnTo>
                  <a:lnTo>
                    <a:pt x="38" y="30"/>
                  </a:lnTo>
                  <a:lnTo>
                    <a:pt x="38" y="23"/>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 name="Freeform 32"/>
            <p:cNvSpPr>
              <a:spLocks/>
            </p:cNvSpPr>
            <p:nvPr/>
          </p:nvSpPr>
          <p:spPr bwMode="auto">
            <a:xfrm>
              <a:off x="2112" y="2994"/>
              <a:ext cx="38" cy="38"/>
            </a:xfrm>
            <a:custGeom>
              <a:avLst/>
              <a:gdLst>
                <a:gd name="T0" fmla="*/ 38 w 38"/>
                <a:gd name="T1" fmla="*/ 23 h 38"/>
                <a:gd name="T2" fmla="*/ 30 w 38"/>
                <a:gd name="T3" fmla="*/ 15 h 38"/>
                <a:gd name="T4" fmla="*/ 23 w 38"/>
                <a:gd name="T5" fmla="*/ 7 h 38"/>
                <a:gd name="T6" fmla="*/ 15 w 38"/>
                <a:gd name="T7" fmla="*/ 7 h 38"/>
                <a:gd name="T8" fmla="*/ 7 w 38"/>
                <a:gd name="T9" fmla="*/ 0 h 38"/>
                <a:gd name="T10" fmla="*/ 0 w 38"/>
                <a:gd name="T11" fmla="*/ 0 h 38"/>
                <a:gd name="T12" fmla="*/ 0 w 38"/>
                <a:gd name="T13" fmla="*/ 23 h 38"/>
                <a:gd name="T14" fmla="*/ 15 w 38"/>
                <a:gd name="T15" fmla="*/ 23 h 38"/>
                <a:gd name="T16" fmla="*/ 15 w 38"/>
                <a:gd name="T17" fmla="*/ 38 h 38"/>
                <a:gd name="T18" fmla="*/ 30 w 38"/>
                <a:gd name="T19" fmla="*/ 38 h 38"/>
                <a:gd name="T20" fmla="*/ 38 w 38"/>
                <a:gd name="T21" fmla="*/ 30 h 38"/>
                <a:gd name="T22" fmla="*/ 38 w 38"/>
                <a:gd name="T23" fmla="*/ 23 h 38"/>
                <a:gd name="T24" fmla="*/ 38 w 38"/>
                <a:gd name="T25"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38">
                  <a:moveTo>
                    <a:pt x="38" y="23"/>
                  </a:moveTo>
                  <a:lnTo>
                    <a:pt x="30" y="15"/>
                  </a:lnTo>
                  <a:lnTo>
                    <a:pt x="23" y="7"/>
                  </a:lnTo>
                  <a:lnTo>
                    <a:pt x="15" y="7"/>
                  </a:lnTo>
                  <a:lnTo>
                    <a:pt x="7" y="0"/>
                  </a:lnTo>
                  <a:lnTo>
                    <a:pt x="0" y="0"/>
                  </a:lnTo>
                  <a:lnTo>
                    <a:pt x="0" y="23"/>
                  </a:lnTo>
                  <a:lnTo>
                    <a:pt x="15" y="23"/>
                  </a:lnTo>
                  <a:lnTo>
                    <a:pt x="15" y="38"/>
                  </a:lnTo>
                  <a:lnTo>
                    <a:pt x="30" y="38"/>
                  </a:lnTo>
                  <a:lnTo>
                    <a:pt x="38" y="30"/>
                  </a:lnTo>
                  <a:lnTo>
                    <a:pt x="38" y="23"/>
                  </a:lnTo>
                  <a:lnTo>
                    <a:pt x="38" y="30"/>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6" name="Freeform 33"/>
            <p:cNvSpPr>
              <a:spLocks/>
            </p:cNvSpPr>
            <p:nvPr/>
          </p:nvSpPr>
          <p:spPr bwMode="auto">
            <a:xfrm>
              <a:off x="2013" y="2933"/>
              <a:ext cx="38" cy="38"/>
            </a:xfrm>
            <a:custGeom>
              <a:avLst/>
              <a:gdLst>
                <a:gd name="T0" fmla="*/ 38 w 38"/>
                <a:gd name="T1" fmla="*/ 38 h 38"/>
                <a:gd name="T2" fmla="*/ 31 w 38"/>
                <a:gd name="T3" fmla="*/ 31 h 38"/>
                <a:gd name="T4" fmla="*/ 31 w 38"/>
                <a:gd name="T5" fmla="*/ 15 h 38"/>
                <a:gd name="T6" fmla="*/ 23 w 38"/>
                <a:gd name="T7" fmla="*/ 0 h 38"/>
                <a:gd name="T8" fmla="*/ 16 w 38"/>
                <a:gd name="T9" fmla="*/ 0 h 38"/>
                <a:gd name="T10" fmla="*/ 8 w 38"/>
                <a:gd name="T11" fmla="*/ 15 h 38"/>
                <a:gd name="T12" fmla="*/ 0 w 38"/>
                <a:gd name="T13" fmla="*/ 15 h 38"/>
                <a:gd name="T14" fmla="*/ 0 w 38"/>
                <a:gd name="T15" fmla="*/ 23 h 38"/>
                <a:gd name="T16" fmla="*/ 8 w 38"/>
                <a:gd name="T17" fmla="*/ 38 h 38"/>
                <a:gd name="T18" fmla="*/ 38 w 38"/>
                <a:gd name="T19"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8">
                  <a:moveTo>
                    <a:pt x="38" y="38"/>
                  </a:moveTo>
                  <a:lnTo>
                    <a:pt x="31" y="31"/>
                  </a:lnTo>
                  <a:lnTo>
                    <a:pt x="31" y="15"/>
                  </a:lnTo>
                  <a:lnTo>
                    <a:pt x="23" y="0"/>
                  </a:lnTo>
                  <a:lnTo>
                    <a:pt x="16" y="0"/>
                  </a:lnTo>
                  <a:lnTo>
                    <a:pt x="8" y="15"/>
                  </a:lnTo>
                  <a:lnTo>
                    <a:pt x="0" y="15"/>
                  </a:lnTo>
                  <a:lnTo>
                    <a:pt x="0" y="23"/>
                  </a:lnTo>
                  <a:lnTo>
                    <a:pt x="8" y="38"/>
                  </a:lnTo>
                  <a:lnTo>
                    <a:pt x="38" y="38"/>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 name="Freeform 34"/>
            <p:cNvSpPr>
              <a:spLocks/>
            </p:cNvSpPr>
            <p:nvPr/>
          </p:nvSpPr>
          <p:spPr bwMode="auto">
            <a:xfrm>
              <a:off x="2013" y="2933"/>
              <a:ext cx="38" cy="46"/>
            </a:xfrm>
            <a:custGeom>
              <a:avLst/>
              <a:gdLst>
                <a:gd name="T0" fmla="*/ 38 w 38"/>
                <a:gd name="T1" fmla="*/ 38 h 46"/>
                <a:gd name="T2" fmla="*/ 31 w 38"/>
                <a:gd name="T3" fmla="*/ 31 h 46"/>
                <a:gd name="T4" fmla="*/ 31 w 38"/>
                <a:gd name="T5" fmla="*/ 15 h 46"/>
                <a:gd name="T6" fmla="*/ 23 w 38"/>
                <a:gd name="T7" fmla="*/ 0 h 46"/>
                <a:gd name="T8" fmla="*/ 16 w 38"/>
                <a:gd name="T9" fmla="*/ 0 h 46"/>
                <a:gd name="T10" fmla="*/ 8 w 38"/>
                <a:gd name="T11" fmla="*/ 15 h 46"/>
                <a:gd name="T12" fmla="*/ 0 w 38"/>
                <a:gd name="T13" fmla="*/ 15 h 46"/>
                <a:gd name="T14" fmla="*/ 0 w 38"/>
                <a:gd name="T15" fmla="*/ 23 h 46"/>
                <a:gd name="T16" fmla="*/ 8 w 38"/>
                <a:gd name="T17" fmla="*/ 38 h 46"/>
                <a:gd name="T18" fmla="*/ 38 w 38"/>
                <a:gd name="T19" fmla="*/ 38 h 46"/>
                <a:gd name="T20" fmla="*/ 38 w 38"/>
                <a:gd name="T2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46">
                  <a:moveTo>
                    <a:pt x="38" y="38"/>
                  </a:moveTo>
                  <a:lnTo>
                    <a:pt x="31" y="31"/>
                  </a:lnTo>
                  <a:lnTo>
                    <a:pt x="31" y="15"/>
                  </a:lnTo>
                  <a:lnTo>
                    <a:pt x="23" y="0"/>
                  </a:lnTo>
                  <a:lnTo>
                    <a:pt x="16" y="0"/>
                  </a:lnTo>
                  <a:lnTo>
                    <a:pt x="8" y="15"/>
                  </a:lnTo>
                  <a:lnTo>
                    <a:pt x="0" y="15"/>
                  </a:lnTo>
                  <a:lnTo>
                    <a:pt x="0" y="23"/>
                  </a:lnTo>
                  <a:lnTo>
                    <a:pt x="8" y="38"/>
                  </a:lnTo>
                  <a:lnTo>
                    <a:pt x="38" y="38"/>
                  </a:lnTo>
                  <a:lnTo>
                    <a:pt x="38" y="46"/>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8" name="Freeform 35"/>
            <p:cNvSpPr>
              <a:spLocks/>
            </p:cNvSpPr>
            <p:nvPr/>
          </p:nvSpPr>
          <p:spPr bwMode="auto">
            <a:xfrm>
              <a:off x="2074" y="2979"/>
              <a:ext cx="38" cy="15"/>
            </a:xfrm>
            <a:custGeom>
              <a:avLst/>
              <a:gdLst>
                <a:gd name="T0" fmla="*/ 38 w 38"/>
                <a:gd name="T1" fmla="*/ 7 h 15"/>
                <a:gd name="T2" fmla="*/ 30 w 38"/>
                <a:gd name="T3" fmla="*/ 7 h 15"/>
                <a:gd name="T4" fmla="*/ 23 w 38"/>
                <a:gd name="T5" fmla="*/ 15 h 15"/>
                <a:gd name="T6" fmla="*/ 15 w 38"/>
                <a:gd name="T7" fmla="*/ 7 h 15"/>
                <a:gd name="T8" fmla="*/ 0 w 38"/>
                <a:gd name="T9" fmla="*/ 7 h 15"/>
                <a:gd name="T10" fmla="*/ 0 w 38"/>
                <a:gd name="T11" fmla="*/ 0 h 15"/>
                <a:gd name="T12" fmla="*/ 30 w 38"/>
                <a:gd name="T13" fmla="*/ 0 h 15"/>
                <a:gd name="T14" fmla="*/ 38 w 38"/>
                <a:gd name="T15" fmla="*/ 7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5">
                  <a:moveTo>
                    <a:pt x="38" y="7"/>
                  </a:moveTo>
                  <a:lnTo>
                    <a:pt x="30" y="7"/>
                  </a:lnTo>
                  <a:lnTo>
                    <a:pt x="23" y="15"/>
                  </a:lnTo>
                  <a:lnTo>
                    <a:pt x="15" y="7"/>
                  </a:lnTo>
                  <a:lnTo>
                    <a:pt x="0" y="7"/>
                  </a:lnTo>
                  <a:lnTo>
                    <a:pt x="0" y="0"/>
                  </a:lnTo>
                  <a:lnTo>
                    <a:pt x="30" y="0"/>
                  </a:lnTo>
                  <a:lnTo>
                    <a:pt x="38" y="7"/>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 name="Freeform 36"/>
            <p:cNvSpPr>
              <a:spLocks/>
            </p:cNvSpPr>
            <p:nvPr/>
          </p:nvSpPr>
          <p:spPr bwMode="auto">
            <a:xfrm>
              <a:off x="2074" y="2979"/>
              <a:ext cx="38" cy="15"/>
            </a:xfrm>
            <a:custGeom>
              <a:avLst/>
              <a:gdLst>
                <a:gd name="T0" fmla="*/ 38 w 38"/>
                <a:gd name="T1" fmla="*/ 7 h 15"/>
                <a:gd name="T2" fmla="*/ 30 w 38"/>
                <a:gd name="T3" fmla="*/ 7 h 15"/>
                <a:gd name="T4" fmla="*/ 23 w 38"/>
                <a:gd name="T5" fmla="*/ 15 h 15"/>
                <a:gd name="T6" fmla="*/ 15 w 38"/>
                <a:gd name="T7" fmla="*/ 7 h 15"/>
                <a:gd name="T8" fmla="*/ 0 w 38"/>
                <a:gd name="T9" fmla="*/ 7 h 15"/>
                <a:gd name="T10" fmla="*/ 0 w 38"/>
                <a:gd name="T11" fmla="*/ 0 h 15"/>
                <a:gd name="T12" fmla="*/ 30 w 38"/>
                <a:gd name="T13" fmla="*/ 0 h 15"/>
                <a:gd name="T14" fmla="*/ 38 w 38"/>
                <a:gd name="T15" fmla="*/ 7 h 15"/>
                <a:gd name="T16" fmla="*/ 38 w 38"/>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15">
                  <a:moveTo>
                    <a:pt x="38" y="7"/>
                  </a:moveTo>
                  <a:lnTo>
                    <a:pt x="30" y="7"/>
                  </a:lnTo>
                  <a:lnTo>
                    <a:pt x="23" y="15"/>
                  </a:lnTo>
                  <a:lnTo>
                    <a:pt x="15" y="7"/>
                  </a:lnTo>
                  <a:lnTo>
                    <a:pt x="0" y="7"/>
                  </a:lnTo>
                  <a:lnTo>
                    <a:pt x="0" y="0"/>
                  </a:lnTo>
                  <a:lnTo>
                    <a:pt x="30" y="0"/>
                  </a:lnTo>
                  <a:lnTo>
                    <a:pt x="38" y="7"/>
                  </a:lnTo>
                  <a:lnTo>
                    <a:pt x="38" y="1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0" name="Freeform 37"/>
            <p:cNvSpPr>
              <a:spLocks/>
            </p:cNvSpPr>
            <p:nvPr/>
          </p:nvSpPr>
          <p:spPr bwMode="auto">
            <a:xfrm>
              <a:off x="1923" y="2888"/>
              <a:ext cx="30" cy="30"/>
            </a:xfrm>
            <a:custGeom>
              <a:avLst/>
              <a:gdLst>
                <a:gd name="T0" fmla="*/ 30 w 30"/>
                <a:gd name="T1" fmla="*/ 7 h 30"/>
                <a:gd name="T2" fmla="*/ 30 w 30"/>
                <a:gd name="T3" fmla="*/ 22 h 30"/>
                <a:gd name="T4" fmla="*/ 22 w 30"/>
                <a:gd name="T5" fmla="*/ 30 h 30"/>
                <a:gd name="T6" fmla="*/ 15 w 30"/>
                <a:gd name="T7" fmla="*/ 30 h 30"/>
                <a:gd name="T8" fmla="*/ 0 w 30"/>
                <a:gd name="T9" fmla="*/ 15 h 30"/>
                <a:gd name="T10" fmla="*/ 7 w 30"/>
                <a:gd name="T11" fmla="*/ 7 h 30"/>
                <a:gd name="T12" fmla="*/ 15 w 30"/>
                <a:gd name="T13" fmla="*/ 0 h 30"/>
                <a:gd name="T14" fmla="*/ 30 w 30"/>
                <a:gd name="T15" fmla="*/ 0 h 30"/>
                <a:gd name="T16" fmla="*/ 30 w 30"/>
                <a:gd name="T17"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0">
                  <a:moveTo>
                    <a:pt x="30" y="7"/>
                  </a:moveTo>
                  <a:lnTo>
                    <a:pt x="30" y="22"/>
                  </a:lnTo>
                  <a:lnTo>
                    <a:pt x="22" y="30"/>
                  </a:lnTo>
                  <a:lnTo>
                    <a:pt x="15" y="30"/>
                  </a:lnTo>
                  <a:lnTo>
                    <a:pt x="0" y="15"/>
                  </a:lnTo>
                  <a:lnTo>
                    <a:pt x="7" y="7"/>
                  </a:lnTo>
                  <a:lnTo>
                    <a:pt x="15" y="0"/>
                  </a:lnTo>
                  <a:lnTo>
                    <a:pt x="30" y="0"/>
                  </a:lnTo>
                  <a:lnTo>
                    <a:pt x="30" y="7"/>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 name="Freeform 38"/>
            <p:cNvSpPr>
              <a:spLocks/>
            </p:cNvSpPr>
            <p:nvPr/>
          </p:nvSpPr>
          <p:spPr bwMode="auto">
            <a:xfrm>
              <a:off x="1923" y="2888"/>
              <a:ext cx="30" cy="30"/>
            </a:xfrm>
            <a:custGeom>
              <a:avLst/>
              <a:gdLst>
                <a:gd name="T0" fmla="*/ 30 w 30"/>
                <a:gd name="T1" fmla="*/ 7 h 30"/>
                <a:gd name="T2" fmla="*/ 30 w 30"/>
                <a:gd name="T3" fmla="*/ 22 h 30"/>
                <a:gd name="T4" fmla="*/ 22 w 30"/>
                <a:gd name="T5" fmla="*/ 30 h 30"/>
                <a:gd name="T6" fmla="*/ 15 w 30"/>
                <a:gd name="T7" fmla="*/ 30 h 30"/>
                <a:gd name="T8" fmla="*/ 0 w 30"/>
                <a:gd name="T9" fmla="*/ 15 h 30"/>
                <a:gd name="T10" fmla="*/ 7 w 30"/>
                <a:gd name="T11" fmla="*/ 7 h 30"/>
                <a:gd name="T12" fmla="*/ 15 w 30"/>
                <a:gd name="T13" fmla="*/ 0 h 30"/>
                <a:gd name="T14" fmla="*/ 30 w 30"/>
                <a:gd name="T15" fmla="*/ 0 h 30"/>
                <a:gd name="T16" fmla="*/ 30 w 30"/>
                <a:gd name="T17" fmla="*/ 7 h 30"/>
                <a:gd name="T18" fmla="*/ 30 w 30"/>
                <a:gd name="T1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7"/>
                  </a:moveTo>
                  <a:lnTo>
                    <a:pt x="30" y="22"/>
                  </a:lnTo>
                  <a:lnTo>
                    <a:pt x="22" y="30"/>
                  </a:lnTo>
                  <a:lnTo>
                    <a:pt x="15" y="30"/>
                  </a:lnTo>
                  <a:lnTo>
                    <a:pt x="0" y="15"/>
                  </a:lnTo>
                  <a:lnTo>
                    <a:pt x="7" y="7"/>
                  </a:lnTo>
                  <a:lnTo>
                    <a:pt x="15" y="0"/>
                  </a:lnTo>
                  <a:lnTo>
                    <a:pt x="30" y="0"/>
                  </a:lnTo>
                  <a:lnTo>
                    <a:pt x="30" y="7"/>
                  </a:lnTo>
                  <a:lnTo>
                    <a:pt x="30" y="1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2" name="Freeform 39"/>
            <p:cNvSpPr>
              <a:spLocks/>
            </p:cNvSpPr>
            <p:nvPr/>
          </p:nvSpPr>
          <p:spPr bwMode="auto">
            <a:xfrm>
              <a:off x="1900" y="2903"/>
              <a:ext cx="8" cy="23"/>
            </a:xfrm>
            <a:custGeom>
              <a:avLst/>
              <a:gdLst>
                <a:gd name="T0" fmla="*/ 8 w 8"/>
                <a:gd name="T1" fmla="*/ 7 h 23"/>
                <a:gd name="T2" fmla="*/ 8 w 8"/>
                <a:gd name="T3" fmla="*/ 0 h 23"/>
                <a:gd name="T4" fmla="*/ 8 w 8"/>
                <a:gd name="T5" fmla="*/ 7 h 23"/>
                <a:gd name="T6" fmla="*/ 0 w 8"/>
                <a:gd name="T7" fmla="*/ 15 h 23"/>
                <a:gd name="T8" fmla="*/ 0 w 8"/>
                <a:gd name="T9" fmla="*/ 23 h 23"/>
                <a:gd name="T10" fmla="*/ 0 w 8"/>
                <a:gd name="T11" fmla="*/ 15 h 23"/>
                <a:gd name="T12" fmla="*/ 8 w 8"/>
                <a:gd name="T13" fmla="*/ 15 h 23"/>
                <a:gd name="T14" fmla="*/ 8 w 8"/>
                <a:gd name="T15" fmla="*/ 7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3">
                  <a:moveTo>
                    <a:pt x="8" y="7"/>
                  </a:moveTo>
                  <a:lnTo>
                    <a:pt x="8" y="0"/>
                  </a:lnTo>
                  <a:lnTo>
                    <a:pt x="8" y="7"/>
                  </a:lnTo>
                  <a:lnTo>
                    <a:pt x="0" y="15"/>
                  </a:lnTo>
                  <a:lnTo>
                    <a:pt x="0" y="23"/>
                  </a:lnTo>
                  <a:lnTo>
                    <a:pt x="0" y="15"/>
                  </a:lnTo>
                  <a:lnTo>
                    <a:pt x="8" y="15"/>
                  </a:lnTo>
                  <a:lnTo>
                    <a:pt x="8" y="7"/>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 name="Freeform 40"/>
            <p:cNvSpPr>
              <a:spLocks/>
            </p:cNvSpPr>
            <p:nvPr/>
          </p:nvSpPr>
          <p:spPr bwMode="auto">
            <a:xfrm>
              <a:off x="1900" y="2903"/>
              <a:ext cx="8" cy="23"/>
            </a:xfrm>
            <a:custGeom>
              <a:avLst/>
              <a:gdLst>
                <a:gd name="T0" fmla="*/ 8 w 8"/>
                <a:gd name="T1" fmla="*/ 7 h 23"/>
                <a:gd name="T2" fmla="*/ 8 w 8"/>
                <a:gd name="T3" fmla="*/ 0 h 23"/>
                <a:gd name="T4" fmla="*/ 8 w 8"/>
                <a:gd name="T5" fmla="*/ 7 h 23"/>
                <a:gd name="T6" fmla="*/ 0 w 8"/>
                <a:gd name="T7" fmla="*/ 15 h 23"/>
                <a:gd name="T8" fmla="*/ 0 w 8"/>
                <a:gd name="T9" fmla="*/ 23 h 23"/>
                <a:gd name="T10" fmla="*/ 0 w 8"/>
                <a:gd name="T11" fmla="*/ 15 h 23"/>
                <a:gd name="T12" fmla="*/ 8 w 8"/>
                <a:gd name="T13" fmla="*/ 15 h 23"/>
                <a:gd name="T14" fmla="*/ 8 w 8"/>
                <a:gd name="T15" fmla="*/ 7 h 23"/>
                <a:gd name="T16" fmla="*/ 8 w 8"/>
                <a:gd name="T17"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3">
                  <a:moveTo>
                    <a:pt x="8" y="7"/>
                  </a:moveTo>
                  <a:lnTo>
                    <a:pt x="8" y="0"/>
                  </a:lnTo>
                  <a:lnTo>
                    <a:pt x="8" y="7"/>
                  </a:lnTo>
                  <a:lnTo>
                    <a:pt x="0" y="15"/>
                  </a:lnTo>
                  <a:lnTo>
                    <a:pt x="0" y="23"/>
                  </a:lnTo>
                  <a:lnTo>
                    <a:pt x="0" y="15"/>
                  </a:lnTo>
                  <a:lnTo>
                    <a:pt x="8" y="15"/>
                  </a:lnTo>
                  <a:lnTo>
                    <a:pt x="8" y="7"/>
                  </a:lnTo>
                  <a:lnTo>
                    <a:pt x="8" y="1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4" name="Freeform 41"/>
            <p:cNvSpPr>
              <a:spLocks/>
            </p:cNvSpPr>
            <p:nvPr/>
          </p:nvSpPr>
          <p:spPr bwMode="auto">
            <a:xfrm>
              <a:off x="2112" y="3032"/>
              <a:ext cx="7" cy="7"/>
            </a:xfrm>
            <a:custGeom>
              <a:avLst/>
              <a:gdLst>
                <a:gd name="T0" fmla="*/ 7 w 7"/>
                <a:gd name="T1" fmla="*/ 7 h 7"/>
                <a:gd name="T2" fmla="*/ 0 w 7"/>
                <a:gd name="T3" fmla="*/ 7 h 7"/>
                <a:gd name="T4" fmla="*/ 7 w 7"/>
                <a:gd name="T5" fmla="*/ 0 h 7"/>
                <a:gd name="T6" fmla="*/ 7 w 7"/>
                <a:gd name="T7" fmla="*/ 7 h 7"/>
              </a:gdLst>
              <a:ahLst/>
              <a:cxnLst>
                <a:cxn ang="0">
                  <a:pos x="T0" y="T1"/>
                </a:cxn>
                <a:cxn ang="0">
                  <a:pos x="T2" y="T3"/>
                </a:cxn>
                <a:cxn ang="0">
                  <a:pos x="T4" y="T5"/>
                </a:cxn>
                <a:cxn ang="0">
                  <a:pos x="T6" y="T7"/>
                </a:cxn>
              </a:cxnLst>
              <a:rect l="0" t="0" r="r" b="b"/>
              <a:pathLst>
                <a:path w="7" h="7">
                  <a:moveTo>
                    <a:pt x="7" y="7"/>
                  </a:moveTo>
                  <a:lnTo>
                    <a:pt x="0" y="7"/>
                  </a:lnTo>
                  <a:lnTo>
                    <a:pt x="7" y="0"/>
                  </a:lnTo>
                  <a:lnTo>
                    <a:pt x="7" y="7"/>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 name="Freeform 42"/>
            <p:cNvSpPr>
              <a:spLocks/>
            </p:cNvSpPr>
            <p:nvPr/>
          </p:nvSpPr>
          <p:spPr bwMode="auto">
            <a:xfrm>
              <a:off x="2112" y="3032"/>
              <a:ext cx="7" cy="15"/>
            </a:xfrm>
            <a:custGeom>
              <a:avLst/>
              <a:gdLst>
                <a:gd name="T0" fmla="*/ 7 w 7"/>
                <a:gd name="T1" fmla="*/ 7 h 15"/>
                <a:gd name="T2" fmla="*/ 0 w 7"/>
                <a:gd name="T3" fmla="*/ 7 h 15"/>
                <a:gd name="T4" fmla="*/ 7 w 7"/>
                <a:gd name="T5" fmla="*/ 0 h 15"/>
                <a:gd name="T6" fmla="*/ 7 w 7"/>
                <a:gd name="T7" fmla="*/ 7 h 15"/>
                <a:gd name="T8" fmla="*/ 7 w 7"/>
                <a:gd name="T9" fmla="*/ 15 h 15"/>
              </a:gdLst>
              <a:ahLst/>
              <a:cxnLst>
                <a:cxn ang="0">
                  <a:pos x="T0" y="T1"/>
                </a:cxn>
                <a:cxn ang="0">
                  <a:pos x="T2" y="T3"/>
                </a:cxn>
                <a:cxn ang="0">
                  <a:pos x="T4" y="T5"/>
                </a:cxn>
                <a:cxn ang="0">
                  <a:pos x="T6" y="T7"/>
                </a:cxn>
                <a:cxn ang="0">
                  <a:pos x="T8" y="T9"/>
                </a:cxn>
              </a:cxnLst>
              <a:rect l="0" t="0" r="r" b="b"/>
              <a:pathLst>
                <a:path w="7" h="15">
                  <a:moveTo>
                    <a:pt x="7" y="7"/>
                  </a:moveTo>
                  <a:lnTo>
                    <a:pt x="0" y="7"/>
                  </a:lnTo>
                  <a:lnTo>
                    <a:pt x="7" y="0"/>
                  </a:lnTo>
                  <a:lnTo>
                    <a:pt x="7" y="7"/>
                  </a:lnTo>
                  <a:lnTo>
                    <a:pt x="7" y="1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6" name="Freeform 43"/>
            <p:cNvSpPr>
              <a:spLocks/>
            </p:cNvSpPr>
            <p:nvPr/>
          </p:nvSpPr>
          <p:spPr bwMode="auto">
            <a:xfrm>
              <a:off x="2089" y="3001"/>
              <a:ext cx="15" cy="16"/>
            </a:xfrm>
            <a:custGeom>
              <a:avLst/>
              <a:gdLst>
                <a:gd name="T0" fmla="*/ 15 w 15"/>
                <a:gd name="T1" fmla="*/ 16 h 16"/>
                <a:gd name="T2" fmla="*/ 8 w 15"/>
                <a:gd name="T3" fmla="*/ 16 h 16"/>
                <a:gd name="T4" fmla="*/ 0 w 15"/>
                <a:gd name="T5" fmla="*/ 0 h 16"/>
                <a:gd name="T6" fmla="*/ 8 w 15"/>
                <a:gd name="T7" fmla="*/ 0 h 16"/>
                <a:gd name="T8" fmla="*/ 15 w 15"/>
                <a:gd name="T9" fmla="*/ 16 h 16"/>
              </a:gdLst>
              <a:ahLst/>
              <a:cxnLst>
                <a:cxn ang="0">
                  <a:pos x="T0" y="T1"/>
                </a:cxn>
                <a:cxn ang="0">
                  <a:pos x="T2" y="T3"/>
                </a:cxn>
                <a:cxn ang="0">
                  <a:pos x="T4" y="T5"/>
                </a:cxn>
                <a:cxn ang="0">
                  <a:pos x="T6" y="T7"/>
                </a:cxn>
                <a:cxn ang="0">
                  <a:pos x="T8" y="T9"/>
                </a:cxn>
              </a:cxnLst>
              <a:rect l="0" t="0" r="r" b="b"/>
              <a:pathLst>
                <a:path w="15" h="16">
                  <a:moveTo>
                    <a:pt x="15" y="16"/>
                  </a:moveTo>
                  <a:lnTo>
                    <a:pt x="8" y="16"/>
                  </a:lnTo>
                  <a:lnTo>
                    <a:pt x="0" y="0"/>
                  </a:lnTo>
                  <a:lnTo>
                    <a:pt x="8" y="0"/>
                  </a:lnTo>
                  <a:lnTo>
                    <a:pt x="15" y="16"/>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 name="Freeform 44"/>
            <p:cNvSpPr>
              <a:spLocks/>
            </p:cNvSpPr>
            <p:nvPr/>
          </p:nvSpPr>
          <p:spPr bwMode="auto">
            <a:xfrm>
              <a:off x="2089" y="3001"/>
              <a:ext cx="15" cy="23"/>
            </a:xfrm>
            <a:custGeom>
              <a:avLst/>
              <a:gdLst>
                <a:gd name="T0" fmla="*/ 15 w 15"/>
                <a:gd name="T1" fmla="*/ 16 h 23"/>
                <a:gd name="T2" fmla="*/ 8 w 15"/>
                <a:gd name="T3" fmla="*/ 16 h 23"/>
                <a:gd name="T4" fmla="*/ 0 w 15"/>
                <a:gd name="T5" fmla="*/ 0 h 23"/>
                <a:gd name="T6" fmla="*/ 8 w 15"/>
                <a:gd name="T7" fmla="*/ 0 h 23"/>
                <a:gd name="T8" fmla="*/ 15 w 15"/>
                <a:gd name="T9" fmla="*/ 16 h 23"/>
                <a:gd name="T10" fmla="*/ 15 w 15"/>
                <a:gd name="T11" fmla="*/ 23 h 23"/>
              </a:gdLst>
              <a:ahLst/>
              <a:cxnLst>
                <a:cxn ang="0">
                  <a:pos x="T0" y="T1"/>
                </a:cxn>
                <a:cxn ang="0">
                  <a:pos x="T2" y="T3"/>
                </a:cxn>
                <a:cxn ang="0">
                  <a:pos x="T4" y="T5"/>
                </a:cxn>
                <a:cxn ang="0">
                  <a:pos x="T6" y="T7"/>
                </a:cxn>
                <a:cxn ang="0">
                  <a:pos x="T8" y="T9"/>
                </a:cxn>
                <a:cxn ang="0">
                  <a:pos x="T10" y="T11"/>
                </a:cxn>
              </a:cxnLst>
              <a:rect l="0" t="0" r="r" b="b"/>
              <a:pathLst>
                <a:path w="15" h="23">
                  <a:moveTo>
                    <a:pt x="15" y="16"/>
                  </a:moveTo>
                  <a:lnTo>
                    <a:pt x="8" y="16"/>
                  </a:lnTo>
                  <a:lnTo>
                    <a:pt x="0" y="0"/>
                  </a:lnTo>
                  <a:lnTo>
                    <a:pt x="8" y="0"/>
                  </a:lnTo>
                  <a:lnTo>
                    <a:pt x="15" y="16"/>
                  </a:lnTo>
                  <a:lnTo>
                    <a:pt x="15" y="23"/>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8" name="Freeform 45"/>
            <p:cNvSpPr>
              <a:spLocks/>
            </p:cNvSpPr>
            <p:nvPr/>
          </p:nvSpPr>
          <p:spPr bwMode="auto">
            <a:xfrm>
              <a:off x="1696" y="1205"/>
              <a:ext cx="370" cy="606"/>
            </a:xfrm>
            <a:custGeom>
              <a:avLst/>
              <a:gdLst>
                <a:gd name="T0" fmla="*/ 370 w 370"/>
                <a:gd name="T1" fmla="*/ 409 h 606"/>
                <a:gd name="T2" fmla="*/ 355 w 370"/>
                <a:gd name="T3" fmla="*/ 387 h 606"/>
                <a:gd name="T4" fmla="*/ 348 w 370"/>
                <a:gd name="T5" fmla="*/ 402 h 606"/>
                <a:gd name="T6" fmla="*/ 310 w 370"/>
                <a:gd name="T7" fmla="*/ 394 h 606"/>
                <a:gd name="T8" fmla="*/ 272 w 370"/>
                <a:gd name="T9" fmla="*/ 402 h 606"/>
                <a:gd name="T10" fmla="*/ 264 w 370"/>
                <a:gd name="T11" fmla="*/ 371 h 606"/>
                <a:gd name="T12" fmla="*/ 249 w 370"/>
                <a:gd name="T13" fmla="*/ 356 h 606"/>
                <a:gd name="T14" fmla="*/ 234 w 370"/>
                <a:gd name="T15" fmla="*/ 288 h 606"/>
                <a:gd name="T16" fmla="*/ 204 w 370"/>
                <a:gd name="T17" fmla="*/ 303 h 606"/>
                <a:gd name="T18" fmla="*/ 196 w 370"/>
                <a:gd name="T19" fmla="*/ 296 h 606"/>
                <a:gd name="T20" fmla="*/ 227 w 370"/>
                <a:gd name="T21" fmla="*/ 212 h 606"/>
                <a:gd name="T22" fmla="*/ 204 w 370"/>
                <a:gd name="T23" fmla="*/ 205 h 606"/>
                <a:gd name="T24" fmla="*/ 181 w 370"/>
                <a:gd name="T25" fmla="*/ 152 h 606"/>
                <a:gd name="T26" fmla="*/ 159 w 370"/>
                <a:gd name="T27" fmla="*/ 136 h 606"/>
                <a:gd name="T28" fmla="*/ 166 w 370"/>
                <a:gd name="T29" fmla="*/ 114 h 606"/>
                <a:gd name="T30" fmla="*/ 151 w 370"/>
                <a:gd name="T31" fmla="*/ 91 h 606"/>
                <a:gd name="T32" fmla="*/ 174 w 370"/>
                <a:gd name="T33" fmla="*/ 15 h 606"/>
                <a:gd name="T34" fmla="*/ 121 w 370"/>
                <a:gd name="T35" fmla="*/ 0 h 606"/>
                <a:gd name="T36" fmla="*/ 75 w 370"/>
                <a:gd name="T37" fmla="*/ 205 h 606"/>
                <a:gd name="T38" fmla="*/ 75 w 370"/>
                <a:gd name="T39" fmla="*/ 235 h 606"/>
                <a:gd name="T40" fmla="*/ 90 w 370"/>
                <a:gd name="T41" fmla="*/ 265 h 606"/>
                <a:gd name="T42" fmla="*/ 30 w 370"/>
                <a:gd name="T43" fmla="*/ 349 h 606"/>
                <a:gd name="T44" fmla="*/ 45 w 370"/>
                <a:gd name="T45" fmla="*/ 371 h 606"/>
                <a:gd name="T46" fmla="*/ 0 w 370"/>
                <a:gd name="T47" fmla="*/ 538 h 606"/>
                <a:gd name="T48" fmla="*/ 174 w 370"/>
                <a:gd name="T49" fmla="*/ 576 h 606"/>
                <a:gd name="T50" fmla="*/ 340 w 370"/>
                <a:gd name="T51" fmla="*/ 606 h 606"/>
                <a:gd name="T52" fmla="*/ 370 w 370"/>
                <a:gd name="T53" fmla="*/ 409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0" h="606">
                  <a:moveTo>
                    <a:pt x="370" y="409"/>
                  </a:moveTo>
                  <a:lnTo>
                    <a:pt x="355" y="387"/>
                  </a:lnTo>
                  <a:lnTo>
                    <a:pt x="348" y="402"/>
                  </a:lnTo>
                  <a:lnTo>
                    <a:pt x="310" y="394"/>
                  </a:lnTo>
                  <a:lnTo>
                    <a:pt x="272" y="402"/>
                  </a:lnTo>
                  <a:lnTo>
                    <a:pt x="264" y="371"/>
                  </a:lnTo>
                  <a:lnTo>
                    <a:pt x="249" y="356"/>
                  </a:lnTo>
                  <a:lnTo>
                    <a:pt x="234" y="288"/>
                  </a:lnTo>
                  <a:lnTo>
                    <a:pt x="204" y="303"/>
                  </a:lnTo>
                  <a:lnTo>
                    <a:pt x="196" y="296"/>
                  </a:lnTo>
                  <a:lnTo>
                    <a:pt x="227" y="212"/>
                  </a:lnTo>
                  <a:lnTo>
                    <a:pt x="204" y="205"/>
                  </a:lnTo>
                  <a:lnTo>
                    <a:pt x="181" y="152"/>
                  </a:lnTo>
                  <a:lnTo>
                    <a:pt x="159" y="136"/>
                  </a:lnTo>
                  <a:lnTo>
                    <a:pt x="166" y="114"/>
                  </a:lnTo>
                  <a:lnTo>
                    <a:pt x="151" y="91"/>
                  </a:lnTo>
                  <a:lnTo>
                    <a:pt x="174" y="15"/>
                  </a:lnTo>
                  <a:lnTo>
                    <a:pt x="121" y="0"/>
                  </a:lnTo>
                  <a:lnTo>
                    <a:pt x="75" y="205"/>
                  </a:lnTo>
                  <a:lnTo>
                    <a:pt x="75" y="235"/>
                  </a:lnTo>
                  <a:lnTo>
                    <a:pt x="90" y="265"/>
                  </a:lnTo>
                  <a:lnTo>
                    <a:pt x="30" y="349"/>
                  </a:lnTo>
                  <a:lnTo>
                    <a:pt x="45" y="371"/>
                  </a:lnTo>
                  <a:lnTo>
                    <a:pt x="0" y="538"/>
                  </a:lnTo>
                  <a:lnTo>
                    <a:pt x="174" y="576"/>
                  </a:lnTo>
                  <a:lnTo>
                    <a:pt x="340" y="606"/>
                  </a:lnTo>
                  <a:lnTo>
                    <a:pt x="370" y="409"/>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 name="Freeform 46"/>
            <p:cNvSpPr>
              <a:spLocks/>
            </p:cNvSpPr>
            <p:nvPr/>
          </p:nvSpPr>
          <p:spPr bwMode="auto">
            <a:xfrm>
              <a:off x="1696" y="1205"/>
              <a:ext cx="370" cy="606"/>
            </a:xfrm>
            <a:custGeom>
              <a:avLst/>
              <a:gdLst>
                <a:gd name="T0" fmla="*/ 370 w 370"/>
                <a:gd name="T1" fmla="*/ 409 h 606"/>
                <a:gd name="T2" fmla="*/ 355 w 370"/>
                <a:gd name="T3" fmla="*/ 387 h 606"/>
                <a:gd name="T4" fmla="*/ 348 w 370"/>
                <a:gd name="T5" fmla="*/ 402 h 606"/>
                <a:gd name="T6" fmla="*/ 310 w 370"/>
                <a:gd name="T7" fmla="*/ 394 h 606"/>
                <a:gd name="T8" fmla="*/ 272 w 370"/>
                <a:gd name="T9" fmla="*/ 402 h 606"/>
                <a:gd name="T10" fmla="*/ 264 w 370"/>
                <a:gd name="T11" fmla="*/ 371 h 606"/>
                <a:gd name="T12" fmla="*/ 249 w 370"/>
                <a:gd name="T13" fmla="*/ 356 h 606"/>
                <a:gd name="T14" fmla="*/ 234 w 370"/>
                <a:gd name="T15" fmla="*/ 288 h 606"/>
                <a:gd name="T16" fmla="*/ 204 w 370"/>
                <a:gd name="T17" fmla="*/ 303 h 606"/>
                <a:gd name="T18" fmla="*/ 196 w 370"/>
                <a:gd name="T19" fmla="*/ 296 h 606"/>
                <a:gd name="T20" fmla="*/ 227 w 370"/>
                <a:gd name="T21" fmla="*/ 212 h 606"/>
                <a:gd name="T22" fmla="*/ 204 w 370"/>
                <a:gd name="T23" fmla="*/ 205 h 606"/>
                <a:gd name="T24" fmla="*/ 181 w 370"/>
                <a:gd name="T25" fmla="*/ 152 h 606"/>
                <a:gd name="T26" fmla="*/ 159 w 370"/>
                <a:gd name="T27" fmla="*/ 136 h 606"/>
                <a:gd name="T28" fmla="*/ 166 w 370"/>
                <a:gd name="T29" fmla="*/ 114 h 606"/>
                <a:gd name="T30" fmla="*/ 151 w 370"/>
                <a:gd name="T31" fmla="*/ 91 h 606"/>
                <a:gd name="T32" fmla="*/ 174 w 370"/>
                <a:gd name="T33" fmla="*/ 15 h 606"/>
                <a:gd name="T34" fmla="*/ 121 w 370"/>
                <a:gd name="T35" fmla="*/ 0 h 606"/>
                <a:gd name="T36" fmla="*/ 75 w 370"/>
                <a:gd name="T37" fmla="*/ 205 h 606"/>
                <a:gd name="T38" fmla="*/ 75 w 370"/>
                <a:gd name="T39" fmla="*/ 235 h 606"/>
                <a:gd name="T40" fmla="*/ 90 w 370"/>
                <a:gd name="T41" fmla="*/ 265 h 606"/>
                <a:gd name="T42" fmla="*/ 30 w 370"/>
                <a:gd name="T43" fmla="*/ 349 h 606"/>
                <a:gd name="T44" fmla="*/ 45 w 370"/>
                <a:gd name="T45" fmla="*/ 371 h 606"/>
                <a:gd name="T46" fmla="*/ 0 w 370"/>
                <a:gd name="T47" fmla="*/ 538 h 606"/>
                <a:gd name="T48" fmla="*/ 174 w 370"/>
                <a:gd name="T49" fmla="*/ 576 h 606"/>
                <a:gd name="T50" fmla="*/ 340 w 370"/>
                <a:gd name="T51" fmla="*/ 606 h 606"/>
                <a:gd name="T52" fmla="*/ 370 w 370"/>
                <a:gd name="T53" fmla="*/ 409 h 606"/>
                <a:gd name="T54" fmla="*/ 370 w 370"/>
                <a:gd name="T55" fmla="*/ 41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0" h="606">
                  <a:moveTo>
                    <a:pt x="370" y="409"/>
                  </a:moveTo>
                  <a:lnTo>
                    <a:pt x="355" y="387"/>
                  </a:lnTo>
                  <a:lnTo>
                    <a:pt x="348" y="402"/>
                  </a:lnTo>
                  <a:lnTo>
                    <a:pt x="310" y="394"/>
                  </a:lnTo>
                  <a:lnTo>
                    <a:pt x="272" y="402"/>
                  </a:lnTo>
                  <a:lnTo>
                    <a:pt x="264" y="371"/>
                  </a:lnTo>
                  <a:lnTo>
                    <a:pt x="249" y="356"/>
                  </a:lnTo>
                  <a:lnTo>
                    <a:pt x="234" y="288"/>
                  </a:lnTo>
                  <a:lnTo>
                    <a:pt x="204" y="303"/>
                  </a:lnTo>
                  <a:lnTo>
                    <a:pt x="196" y="296"/>
                  </a:lnTo>
                  <a:lnTo>
                    <a:pt x="227" y="212"/>
                  </a:lnTo>
                  <a:lnTo>
                    <a:pt x="204" y="205"/>
                  </a:lnTo>
                  <a:lnTo>
                    <a:pt x="181" y="152"/>
                  </a:lnTo>
                  <a:lnTo>
                    <a:pt x="159" y="136"/>
                  </a:lnTo>
                  <a:lnTo>
                    <a:pt x="166" y="114"/>
                  </a:lnTo>
                  <a:lnTo>
                    <a:pt x="151" y="91"/>
                  </a:lnTo>
                  <a:lnTo>
                    <a:pt x="174" y="15"/>
                  </a:lnTo>
                  <a:lnTo>
                    <a:pt x="121" y="0"/>
                  </a:lnTo>
                  <a:lnTo>
                    <a:pt x="75" y="205"/>
                  </a:lnTo>
                  <a:lnTo>
                    <a:pt x="75" y="235"/>
                  </a:lnTo>
                  <a:lnTo>
                    <a:pt x="90" y="265"/>
                  </a:lnTo>
                  <a:lnTo>
                    <a:pt x="30" y="349"/>
                  </a:lnTo>
                  <a:lnTo>
                    <a:pt x="45" y="371"/>
                  </a:lnTo>
                  <a:lnTo>
                    <a:pt x="0" y="538"/>
                  </a:lnTo>
                  <a:lnTo>
                    <a:pt x="174" y="576"/>
                  </a:lnTo>
                  <a:lnTo>
                    <a:pt x="340" y="606"/>
                  </a:lnTo>
                  <a:lnTo>
                    <a:pt x="370" y="409"/>
                  </a:lnTo>
                  <a:lnTo>
                    <a:pt x="370" y="417"/>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0" name="Freeform 47"/>
            <p:cNvSpPr>
              <a:spLocks/>
            </p:cNvSpPr>
            <p:nvPr/>
          </p:nvSpPr>
          <p:spPr bwMode="auto">
            <a:xfrm>
              <a:off x="3187" y="1819"/>
              <a:ext cx="242" cy="440"/>
            </a:xfrm>
            <a:custGeom>
              <a:avLst/>
              <a:gdLst>
                <a:gd name="T0" fmla="*/ 234 w 242"/>
                <a:gd name="T1" fmla="*/ 265 h 440"/>
                <a:gd name="T2" fmla="*/ 227 w 242"/>
                <a:gd name="T3" fmla="*/ 61 h 440"/>
                <a:gd name="T4" fmla="*/ 204 w 242"/>
                <a:gd name="T5" fmla="*/ 0 h 440"/>
                <a:gd name="T6" fmla="*/ 37 w 242"/>
                <a:gd name="T7" fmla="*/ 8 h 440"/>
                <a:gd name="T8" fmla="*/ 68 w 242"/>
                <a:gd name="T9" fmla="*/ 38 h 440"/>
                <a:gd name="T10" fmla="*/ 68 w 242"/>
                <a:gd name="T11" fmla="*/ 68 h 440"/>
                <a:gd name="T12" fmla="*/ 53 w 242"/>
                <a:gd name="T13" fmla="*/ 91 h 440"/>
                <a:gd name="T14" fmla="*/ 15 w 242"/>
                <a:gd name="T15" fmla="*/ 98 h 440"/>
                <a:gd name="T16" fmla="*/ 22 w 242"/>
                <a:gd name="T17" fmla="*/ 136 h 440"/>
                <a:gd name="T18" fmla="*/ 0 w 242"/>
                <a:gd name="T19" fmla="*/ 182 h 440"/>
                <a:gd name="T20" fmla="*/ 7 w 242"/>
                <a:gd name="T21" fmla="*/ 235 h 440"/>
                <a:gd name="T22" fmla="*/ 45 w 242"/>
                <a:gd name="T23" fmla="*/ 265 h 440"/>
                <a:gd name="T24" fmla="*/ 53 w 242"/>
                <a:gd name="T25" fmla="*/ 296 h 440"/>
                <a:gd name="T26" fmla="*/ 68 w 242"/>
                <a:gd name="T27" fmla="*/ 288 h 440"/>
                <a:gd name="T28" fmla="*/ 83 w 242"/>
                <a:gd name="T29" fmla="*/ 296 h 440"/>
                <a:gd name="T30" fmla="*/ 75 w 242"/>
                <a:gd name="T31" fmla="*/ 349 h 440"/>
                <a:gd name="T32" fmla="*/ 128 w 242"/>
                <a:gd name="T33" fmla="*/ 387 h 440"/>
                <a:gd name="T34" fmla="*/ 128 w 242"/>
                <a:gd name="T35" fmla="*/ 424 h 440"/>
                <a:gd name="T36" fmla="*/ 158 w 242"/>
                <a:gd name="T37" fmla="*/ 440 h 440"/>
                <a:gd name="T38" fmla="*/ 166 w 242"/>
                <a:gd name="T39" fmla="*/ 424 h 440"/>
                <a:gd name="T40" fmla="*/ 196 w 242"/>
                <a:gd name="T41" fmla="*/ 432 h 440"/>
                <a:gd name="T42" fmla="*/ 196 w 242"/>
                <a:gd name="T43" fmla="*/ 409 h 440"/>
                <a:gd name="T44" fmla="*/ 219 w 242"/>
                <a:gd name="T45" fmla="*/ 394 h 440"/>
                <a:gd name="T46" fmla="*/ 219 w 242"/>
                <a:gd name="T47" fmla="*/ 333 h 440"/>
                <a:gd name="T48" fmla="*/ 242 w 242"/>
                <a:gd name="T49" fmla="*/ 296 h 440"/>
                <a:gd name="T50" fmla="*/ 234 w 242"/>
                <a:gd name="T51" fmla="*/ 265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2" h="440">
                  <a:moveTo>
                    <a:pt x="234" y="265"/>
                  </a:moveTo>
                  <a:lnTo>
                    <a:pt x="227" y="61"/>
                  </a:lnTo>
                  <a:lnTo>
                    <a:pt x="204" y="0"/>
                  </a:lnTo>
                  <a:lnTo>
                    <a:pt x="37" y="8"/>
                  </a:lnTo>
                  <a:lnTo>
                    <a:pt x="68" y="38"/>
                  </a:lnTo>
                  <a:lnTo>
                    <a:pt x="68" y="68"/>
                  </a:lnTo>
                  <a:lnTo>
                    <a:pt x="53" y="91"/>
                  </a:lnTo>
                  <a:lnTo>
                    <a:pt x="15" y="98"/>
                  </a:lnTo>
                  <a:lnTo>
                    <a:pt x="22" y="136"/>
                  </a:lnTo>
                  <a:lnTo>
                    <a:pt x="0" y="182"/>
                  </a:lnTo>
                  <a:lnTo>
                    <a:pt x="7" y="235"/>
                  </a:lnTo>
                  <a:lnTo>
                    <a:pt x="45" y="265"/>
                  </a:lnTo>
                  <a:lnTo>
                    <a:pt x="53" y="296"/>
                  </a:lnTo>
                  <a:lnTo>
                    <a:pt x="68" y="288"/>
                  </a:lnTo>
                  <a:lnTo>
                    <a:pt x="83" y="296"/>
                  </a:lnTo>
                  <a:lnTo>
                    <a:pt x="75" y="349"/>
                  </a:lnTo>
                  <a:lnTo>
                    <a:pt x="128" y="387"/>
                  </a:lnTo>
                  <a:lnTo>
                    <a:pt x="128" y="424"/>
                  </a:lnTo>
                  <a:lnTo>
                    <a:pt x="158" y="440"/>
                  </a:lnTo>
                  <a:lnTo>
                    <a:pt x="166" y="424"/>
                  </a:lnTo>
                  <a:lnTo>
                    <a:pt x="196" y="432"/>
                  </a:lnTo>
                  <a:lnTo>
                    <a:pt x="196" y="409"/>
                  </a:lnTo>
                  <a:lnTo>
                    <a:pt x="219" y="394"/>
                  </a:lnTo>
                  <a:lnTo>
                    <a:pt x="219" y="333"/>
                  </a:lnTo>
                  <a:lnTo>
                    <a:pt x="242" y="296"/>
                  </a:lnTo>
                  <a:lnTo>
                    <a:pt x="234" y="265"/>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 name="Freeform 48"/>
            <p:cNvSpPr>
              <a:spLocks/>
            </p:cNvSpPr>
            <p:nvPr/>
          </p:nvSpPr>
          <p:spPr bwMode="auto">
            <a:xfrm>
              <a:off x="3187" y="1819"/>
              <a:ext cx="242" cy="440"/>
            </a:xfrm>
            <a:custGeom>
              <a:avLst/>
              <a:gdLst>
                <a:gd name="T0" fmla="*/ 234 w 242"/>
                <a:gd name="T1" fmla="*/ 265 h 440"/>
                <a:gd name="T2" fmla="*/ 227 w 242"/>
                <a:gd name="T3" fmla="*/ 61 h 440"/>
                <a:gd name="T4" fmla="*/ 204 w 242"/>
                <a:gd name="T5" fmla="*/ 0 h 440"/>
                <a:gd name="T6" fmla="*/ 37 w 242"/>
                <a:gd name="T7" fmla="*/ 8 h 440"/>
                <a:gd name="T8" fmla="*/ 68 w 242"/>
                <a:gd name="T9" fmla="*/ 38 h 440"/>
                <a:gd name="T10" fmla="*/ 68 w 242"/>
                <a:gd name="T11" fmla="*/ 68 h 440"/>
                <a:gd name="T12" fmla="*/ 53 w 242"/>
                <a:gd name="T13" fmla="*/ 91 h 440"/>
                <a:gd name="T14" fmla="*/ 15 w 242"/>
                <a:gd name="T15" fmla="*/ 98 h 440"/>
                <a:gd name="T16" fmla="*/ 22 w 242"/>
                <a:gd name="T17" fmla="*/ 136 h 440"/>
                <a:gd name="T18" fmla="*/ 0 w 242"/>
                <a:gd name="T19" fmla="*/ 182 h 440"/>
                <a:gd name="T20" fmla="*/ 7 w 242"/>
                <a:gd name="T21" fmla="*/ 235 h 440"/>
                <a:gd name="T22" fmla="*/ 45 w 242"/>
                <a:gd name="T23" fmla="*/ 265 h 440"/>
                <a:gd name="T24" fmla="*/ 53 w 242"/>
                <a:gd name="T25" fmla="*/ 296 h 440"/>
                <a:gd name="T26" fmla="*/ 68 w 242"/>
                <a:gd name="T27" fmla="*/ 288 h 440"/>
                <a:gd name="T28" fmla="*/ 83 w 242"/>
                <a:gd name="T29" fmla="*/ 296 h 440"/>
                <a:gd name="T30" fmla="*/ 75 w 242"/>
                <a:gd name="T31" fmla="*/ 349 h 440"/>
                <a:gd name="T32" fmla="*/ 128 w 242"/>
                <a:gd name="T33" fmla="*/ 387 h 440"/>
                <a:gd name="T34" fmla="*/ 128 w 242"/>
                <a:gd name="T35" fmla="*/ 424 h 440"/>
                <a:gd name="T36" fmla="*/ 158 w 242"/>
                <a:gd name="T37" fmla="*/ 440 h 440"/>
                <a:gd name="T38" fmla="*/ 166 w 242"/>
                <a:gd name="T39" fmla="*/ 424 h 440"/>
                <a:gd name="T40" fmla="*/ 196 w 242"/>
                <a:gd name="T41" fmla="*/ 432 h 440"/>
                <a:gd name="T42" fmla="*/ 196 w 242"/>
                <a:gd name="T43" fmla="*/ 409 h 440"/>
                <a:gd name="T44" fmla="*/ 219 w 242"/>
                <a:gd name="T45" fmla="*/ 394 h 440"/>
                <a:gd name="T46" fmla="*/ 219 w 242"/>
                <a:gd name="T47" fmla="*/ 333 h 440"/>
                <a:gd name="T48" fmla="*/ 242 w 242"/>
                <a:gd name="T49" fmla="*/ 296 h 440"/>
                <a:gd name="T50" fmla="*/ 234 w 242"/>
                <a:gd name="T51" fmla="*/ 265 h 440"/>
                <a:gd name="T52" fmla="*/ 234 w 242"/>
                <a:gd name="T53" fmla="*/ 273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2" h="440">
                  <a:moveTo>
                    <a:pt x="234" y="265"/>
                  </a:moveTo>
                  <a:lnTo>
                    <a:pt x="227" y="61"/>
                  </a:lnTo>
                  <a:lnTo>
                    <a:pt x="204" y="0"/>
                  </a:lnTo>
                  <a:lnTo>
                    <a:pt x="37" y="8"/>
                  </a:lnTo>
                  <a:lnTo>
                    <a:pt x="68" y="38"/>
                  </a:lnTo>
                  <a:lnTo>
                    <a:pt x="68" y="68"/>
                  </a:lnTo>
                  <a:lnTo>
                    <a:pt x="53" y="91"/>
                  </a:lnTo>
                  <a:lnTo>
                    <a:pt x="15" y="98"/>
                  </a:lnTo>
                  <a:lnTo>
                    <a:pt x="22" y="136"/>
                  </a:lnTo>
                  <a:lnTo>
                    <a:pt x="0" y="182"/>
                  </a:lnTo>
                  <a:lnTo>
                    <a:pt x="7" y="235"/>
                  </a:lnTo>
                  <a:lnTo>
                    <a:pt x="45" y="265"/>
                  </a:lnTo>
                  <a:lnTo>
                    <a:pt x="53" y="296"/>
                  </a:lnTo>
                  <a:lnTo>
                    <a:pt x="68" y="288"/>
                  </a:lnTo>
                  <a:lnTo>
                    <a:pt x="83" y="296"/>
                  </a:lnTo>
                  <a:lnTo>
                    <a:pt x="75" y="349"/>
                  </a:lnTo>
                  <a:lnTo>
                    <a:pt x="128" y="387"/>
                  </a:lnTo>
                  <a:lnTo>
                    <a:pt x="128" y="424"/>
                  </a:lnTo>
                  <a:lnTo>
                    <a:pt x="158" y="440"/>
                  </a:lnTo>
                  <a:lnTo>
                    <a:pt x="166" y="424"/>
                  </a:lnTo>
                  <a:lnTo>
                    <a:pt x="196" y="432"/>
                  </a:lnTo>
                  <a:lnTo>
                    <a:pt x="196" y="409"/>
                  </a:lnTo>
                  <a:lnTo>
                    <a:pt x="219" y="394"/>
                  </a:lnTo>
                  <a:lnTo>
                    <a:pt x="219" y="333"/>
                  </a:lnTo>
                  <a:lnTo>
                    <a:pt x="242" y="296"/>
                  </a:lnTo>
                  <a:lnTo>
                    <a:pt x="234" y="265"/>
                  </a:lnTo>
                  <a:lnTo>
                    <a:pt x="234" y="273"/>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2" name="Freeform 49"/>
            <p:cNvSpPr>
              <a:spLocks/>
            </p:cNvSpPr>
            <p:nvPr/>
          </p:nvSpPr>
          <p:spPr bwMode="auto">
            <a:xfrm>
              <a:off x="3406" y="1864"/>
              <a:ext cx="189" cy="326"/>
            </a:xfrm>
            <a:custGeom>
              <a:avLst/>
              <a:gdLst>
                <a:gd name="T0" fmla="*/ 189 w 189"/>
                <a:gd name="T1" fmla="*/ 228 h 326"/>
                <a:gd name="T2" fmla="*/ 151 w 189"/>
                <a:gd name="T3" fmla="*/ 235 h 326"/>
                <a:gd name="T4" fmla="*/ 151 w 189"/>
                <a:gd name="T5" fmla="*/ 251 h 326"/>
                <a:gd name="T6" fmla="*/ 121 w 189"/>
                <a:gd name="T7" fmla="*/ 304 h 326"/>
                <a:gd name="T8" fmla="*/ 98 w 189"/>
                <a:gd name="T9" fmla="*/ 288 h 326"/>
                <a:gd name="T10" fmla="*/ 83 w 189"/>
                <a:gd name="T11" fmla="*/ 319 h 326"/>
                <a:gd name="T12" fmla="*/ 76 w 189"/>
                <a:gd name="T13" fmla="*/ 304 h 326"/>
                <a:gd name="T14" fmla="*/ 53 w 189"/>
                <a:gd name="T15" fmla="*/ 326 h 326"/>
                <a:gd name="T16" fmla="*/ 23 w 189"/>
                <a:gd name="T17" fmla="*/ 311 h 326"/>
                <a:gd name="T18" fmla="*/ 23 w 189"/>
                <a:gd name="T19" fmla="*/ 319 h 326"/>
                <a:gd name="T20" fmla="*/ 8 w 189"/>
                <a:gd name="T21" fmla="*/ 319 h 326"/>
                <a:gd name="T22" fmla="*/ 0 w 189"/>
                <a:gd name="T23" fmla="*/ 326 h 326"/>
                <a:gd name="T24" fmla="*/ 0 w 189"/>
                <a:gd name="T25" fmla="*/ 288 h 326"/>
                <a:gd name="T26" fmla="*/ 23 w 189"/>
                <a:gd name="T27" fmla="*/ 251 h 326"/>
                <a:gd name="T28" fmla="*/ 15 w 189"/>
                <a:gd name="T29" fmla="*/ 220 h 326"/>
                <a:gd name="T30" fmla="*/ 8 w 189"/>
                <a:gd name="T31" fmla="*/ 16 h 326"/>
                <a:gd name="T32" fmla="*/ 15 w 189"/>
                <a:gd name="T33" fmla="*/ 23 h 326"/>
                <a:gd name="T34" fmla="*/ 45 w 189"/>
                <a:gd name="T35" fmla="*/ 8 h 326"/>
                <a:gd name="T36" fmla="*/ 167 w 189"/>
                <a:gd name="T37" fmla="*/ 0 h 326"/>
                <a:gd name="T38" fmla="*/ 189 w 189"/>
                <a:gd name="T39" fmla="*/ 205 h 326"/>
                <a:gd name="T40" fmla="*/ 189 w 189"/>
                <a:gd name="T41" fmla="*/ 228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9" h="326">
                  <a:moveTo>
                    <a:pt x="189" y="228"/>
                  </a:moveTo>
                  <a:lnTo>
                    <a:pt x="151" y="235"/>
                  </a:lnTo>
                  <a:lnTo>
                    <a:pt x="151" y="251"/>
                  </a:lnTo>
                  <a:lnTo>
                    <a:pt x="121" y="304"/>
                  </a:lnTo>
                  <a:lnTo>
                    <a:pt x="98" y="288"/>
                  </a:lnTo>
                  <a:lnTo>
                    <a:pt x="83" y="319"/>
                  </a:lnTo>
                  <a:lnTo>
                    <a:pt x="76" y="304"/>
                  </a:lnTo>
                  <a:lnTo>
                    <a:pt x="53" y="326"/>
                  </a:lnTo>
                  <a:lnTo>
                    <a:pt x="23" y="311"/>
                  </a:lnTo>
                  <a:lnTo>
                    <a:pt x="23" y="319"/>
                  </a:lnTo>
                  <a:lnTo>
                    <a:pt x="8" y="319"/>
                  </a:lnTo>
                  <a:lnTo>
                    <a:pt x="0" y="326"/>
                  </a:lnTo>
                  <a:lnTo>
                    <a:pt x="0" y="288"/>
                  </a:lnTo>
                  <a:lnTo>
                    <a:pt x="23" y="251"/>
                  </a:lnTo>
                  <a:lnTo>
                    <a:pt x="15" y="220"/>
                  </a:lnTo>
                  <a:lnTo>
                    <a:pt x="8" y="16"/>
                  </a:lnTo>
                  <a:lnTo>
                    <a:pt x="15" y="23"/>
                  </a:lnTo>
                  <a:lnTo>
                    <a:pt x="45" y="8"/>
                  </a:lnTo>
                  <a:lnTo>
                    <a:pt x="167" y="0"/>
                  </a:lnTo>
                  <a:lnTo>
                    <a:pt x="189" y="205"/>
                  </a:lnTo>
                  <a:lnTo>
                    <a:pt x="189" y="228"/>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 name="Freeform 50"/>
            <p:cNvSpPr>
              <a:spLocks/>
            </p:cNvSpPr>
            <p:nvPr/>
          </p:nvSpPr>
          <p:spPr bwMode="auto">
            <a:xfrm>
              <a:off x="3406" y="1864"/>
              <a:ext cx="189" cy="326"/>
            </a:xfrm>
            <a:custGeom>
              <a:avLst/>
              <a:gdLst>
                <a:gd name="T0" fmla="*/ 189 w 189"/>
                <a:gd name="T1" fmla="*/ 228 h 326"/>
                <a:gd name="T2" fmla="*/ 151 w 189"/>
                <a:gd name="T3" fmla="*/ 235 h 326"/>
                <a:gd name="T4" fmla="*/ 151 w 189"/>
                <a:gd name="T5" fmla="*/ 251 h 326"/>
                <a:gd name="T6" fmla="*/ 121 w 189"/>
                <a:gd name="T7" fmla="*/ 304 h 326"/>
                <a:gd name="T8" fmla="*/ 98 w 189"/>
                <a:gd name="T9" fmla="*/ 288 h 326"/>
                <a:gd name="T10" fmla="*/ 83 w 189"/>
                <a:gd name="T11" fmla="*/ 319 h 326"/>
                <a:gd name="T12" fmla="*/ 76 w 189"/>
                <a:gd name="T13" fmla="*/ 304 h 326"/>
                <a:gd name="T14" fmla="*/ 53 w 189"/>
                <a:gd name="T15" fmla="*/ 326 h 326"/>
                <a:gd name="T16" fmla="*/ 23 w 189"/>
                <a:gd name="T17" fmla="*/ 311 h 326"/>
                <a:gd name="T18" fmla="*/ 23 w 189"/>
                <a:gd name="T19" fmla="*/ 319 h 326"/>
                <a:gd name="T20" fmla="*/ 8 w 189"/>
                <a:gd name="T21" fmla="*/ 319 h 326"/>
                <a:gd name="T22" fmla="*/ 0 w 189"/>
                <a:gd name="T23" fmla="*/ 326 h 326"/>
                <a:gd name="T24" fmla="*/ 0 w 189"/>
                <a:gd name="T25" fmla="*/ 288 h 326"/>
                <a:gd name="T26" fmla="*/ 23 w 189"/>
                <a:gd name="T27" fmla="*/ 251 h 326"/>
                <a:gd name="T28" fmla="*/ 15 w 189"/>
                <a:gd name="T29" fmla="*/ 220 h 326"/>
                <a:gd name="T30" fmla="*/ 8 w 189"/>
                <a:gd name="T31" fmla="*/ 16 h 326"/>
                <a:gd name="T32" fmla="*/ 15 w 189"/>
                <a:gd name="T33" fmla="*/ 23 h 326"/>
                <a:gd name="T34" fmla="*/ 45 w 189"/>
                <a:gd name="T35" fmla="*/ 8 h 326"/>
                <a:gd name="T36" fmla="*/ 167 w 189"/>
                <a:gd name="T37" fmla="*/ 0 h 326"/>
                <a:gd name="T38" fmla="*/ 189 w 189"/>
                <a:gd name="T39" fmla="*/ 205 h 326"/>
                <a:gd name="T40" fmla="*/ 189 w 189"/>
                <a:gd name="T41" fmla="*/ 228 h 326"/>
                <a:gd name="T42" fmla="*/ 189 w 189"/>
                <a:gd name="T43" fmla="*/ 23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9" h="326">
                  <a:moveTo>
                    <a:pt x="189" y="228"/>
                  </a:moveTo>
                  <a:lnTo>
                    <a:pt x="151" y="235"/>
                  </a:lnTo>
                  <a:lnTo>
                    <a:pt x="151" y="251"/>
                  </a:lnTo>
                  <a:lnTo>
                    <a:pt x="121" y="304"/>
                  </a:lnTo>
                  <a:lnTo>
                    <a:pt x="98" y="288"/>
                  </a:lnTo>
                  <a:lnTo>
                    <a:pt x="83" y="319"/>
                  </a:lnTo>
                  <a:lnTo>
                    <a:pt x="76" y="304"/>
                  </a:lnTo>
                  <a:lnTo>
                    <a:pt x="53" y="326"/>
                  </a:lnTo>
                  <a:lnTo>
                    <a:pt x="23" y="311"/>
                  </a:lnTo>
                  <a:lnTo>
                    <a:pt x="23" y="319"/>
                  </a:lnTo>
                  <a:lnTo>
                    <a:pt x="8" y="319"/>
                  </a:lnTo>
                  <a:lnTo>
                    <a:pt x="0" y="326"/>
                  </a:lnTo>
                  <a:lnTo>
                    <a:pt x="0" y="288"/>
                  </a:lnTo>
                  <a:lnTo>
                    <a:pt x="23" y="251"/>
                  </a:lnTo>
                  <a:lnTo>
                    <a:pt x="15" y="220"/>
                  </a:lnTo>
                  <a:lnTo>
                    <a:pt x="8" y="16"/>
                  </a:lnTo>
                  <a:lnTo>
                    <a:pt x="15" y="23"/>
                  </a:lnTo>
                  <a:lnTo>
                    <a:pt x="45" y="8"/>
                  </a:lnTo>
                  <a:lnTo>
                    <a:pt x="167" y="0"/>
                  </a:lnTo>
                  <a:lnTo>
                    <a:pt x="189" y="205"/>
                  </a:lnTo>
                  <a:lnTo>
                    <a:pt x="189" y="228"/>
                  </a:lnTo>
                  <a:lnTo>
                    <a:pt x="189" y="23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4" name="Freeform 51"/>
            <p:cNvSpPr>
              <a:spLocks/>
            </p:cNvSpPr>
            <p:nvPr/>
          </p:nvSpPr>
          <p:spPr bwMode="auto">
            <a:xfrm>
              <a:off x="2876" y="1751"/>
              <a:ext cx="379" cy="250"/>
            </a:xfrm>
            <a:custGeom>
              <a:avLst/>
              <a:gdLst>
                <a:gd name="T0" fmla="*/ 379 w 379"/>
                <a:gd name="T1" fmla="*/ 106 h 250"/>
                <a:gd name="T2" fmla="*/ 348 w 379"/>
                <a:gd name="T3" fmla="*/ 76 h 250"/>
                <a:gd name="T4" fmla="*/ 326 w 379"/>
                <a:gd name="T5" fmla="*/ 60 h 250"/>
                <a:gd name="T6" fmla="*/ 311 w 379"/>
                <a:gd name="T7" fmla="*/ 0 h 250"/>
                <a:gd name="T8" fmla="*/ 15 w 379"/>
                <a:gd name="T9" fmla="*/ 7 h 250"/>
                <a:gd name="T10" fmla="*/ 0 w 379"/>
                <a:gd name="T11" fmla="*/ 7 h 250"/>
                <a:gd name="T12" fmla="*/ 15 w 379"/>
                <a:gd name="T13" fmla="*/ 38 h 250"/>
                <a:gd name="T14" fmla="*/ 0 w 379"/>
                <a:gd name="T15" fmla="*/ 68 h 250"/>
                <a:gd name="T16" fmla="*/ 15 w 379"/>
                <a:gd name="T17" fmla="*/ 91 h 250"/>
                <a:gd name="T18" fmla="*/ 31 w 379"/>
                <a:gd name="T19" fmla="*/ 166 h 250"/>
                <a:gd name="T20" fmla="*/ 46 w 379"/>
                <a:gd name="T21" fmla="*/ 174 h 250"/>
                <a:gd name="T22" fmla="*/ 53 w 379"/>
                <a:gd name="T23" fmla="*/ 242 h 250"/>
                <a:gd name="T24" fmla="*/ 295 w 379"/>
                <a:gd name="T25" fmla="*/ 235 h 250"/>
                <a:gd name="T26" fmla="*/ 311 w 379"/>
                <a:gd name="T27" fmla="*/ 250 h 250"/>
                <a:gd name="T28" fmla="*/ 333 w 379"/>
                <a:gd name="T29" fmla="*/ 204 h 250"/>
                <a:gd name="T30" fmla="*/ 326 w 379"/>
                <a:gd name="T31" fmla="*/ 166 h 250"/>
                <a:gd name="T32" fmla="*/ 364 w 379"/>
                <a:gd name="T33" fmla="*/ 159 h 250"/>
                <a:gd name="T34" fmla="*/ 379 w 379"/>
                <a:gd name="T35" fmla="*/ 136 h 250"/>
                <a:gd name="T36" fmla="*/ 379 w 379"/>
                <a:gd name="T37" fmla="*/ 10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9" h="250">
                  <a:moveTo>
                    <a:pt x="379" y="106"/>
                  </a:moveTo>
                  <a:lnTo>
                    <a:pt x="348" y="76"/>
                  </a:lnTo>
                  <a:lnTo>
                    <a:pt x="326" y="60"/>
                  </a:lnTo>
                  <a:lnTo>
                    <a:pt x="311" y="0"/>
                  </a:lnTo>
                  <a:lnTo>
                    <a:pt x="15" y="7"/>
                  </a:lnTo>
                  <a:lnTo>
                    <a:pt x="0" y="7"/>
                  </a:lnTo>
                  <a:lnTo>
                    <a:pt x="15" y="38"/>
                  </a:lnTo>
                  <a:lnTo>
                    <a:pt x="0" y="68"/>
                  </a:lnTo>
                  <a:lnTo>
                    <a:pt x="15" y="91"/>
                  </a:lnTo>
                  <a:lnTo>
                    <a:pt x="31" y="166"/>
                  </a:lnTo>
                  <a:lnTo>
                    <a:pt x="46" y="174"/>
                  </a:lnTo>
                  <a:lnTo>
                    <a:pt x="53" y="242"/>
                  </a:lnTo>
                  <a:lnTo>
                    <a:pt x="295" y="235"/>
                  </a:lnTo>
                  <a:lnTo>
                    <a:pt x="311" y="250"/>
                  </a:lnTo>
                  <a:lnTo>
                    <a:pt x="333" y="204"/>
                  </a:lnTo>
                  <a:lnTo>
                    <a:pt x="326" y="166"/>
                  </a:lnTo>
                  <a:lnTo>
                    <a:pt x="364" y="159"/>
                  </a:lnTo>
                  <a:lnTo>
                    <a:pt x="379" y="136"/>
                  </a:lnTo>
                  <a:lnTo>
                    <a:pt x="379" y="106"/>
                  </a:lnTo>
                  <a:close/>
                </a:path>
              </a:pathLst>
            </a:custGeom>
            <a:solidFill>
              <a:srgbClr val="FF8C00"/>
            </a:solidFill>
            <a:ln w="8">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 name="Freeform 52"/>
            <p:cNvSpPr>
              <a:spLocks/>
            </p:cNvSpPr>
            <p:nvPr/>
          </p:nvSpPr>
          <p:spPr bwMode="auto">
            <a:xfrm>
              <a:off x="2876" y="1751"/>
              <a:ext cx="379" cy="250"/>
            </a:xfrm>
            <a:custGeom>
              <a:avLst/>
              <a:gdLst>
                <a:gd name="T0" fmla="*/ 379 w 379"/>
                <a:gd name="T1" fmla="*/ 106 h 250"/>
                <a:gd name="T2" fmla="*/ 348 w 379"/>
                <a:gd name="T3" fmla="*/ 76 h 250"/>
                <a:gd name="T4" fmla="*/ 326 w 379"/>
                <a:gd name="T5" fmla="*/ 60 h 250"/>
                <a:gd name="T6" fmla="*/ 311 w 379"/>
                <a:gd name="T7" fmla="*/ 0 h 250"/>
                <a:gd name="T8" fmla="*/ 15 w 379"/>
                <a:gd name="T9" fmla="*/ 7 h 250"/>
                <a:gd name="T10" fmla="*/ 0 w 379"/>
                <a:gd name="T11" fmla="*/ 7 h 250"/>
                <a:gd name="T12" fmla="*/ 15 w 379"/>
                <a:gd name="T13" fmla="*/ 38 h 250"/>
                <a:gd name="T14" fmla="*/ 0 w 379"/>
                <a:gd name="T15" fmla="*/ 68 h 250"/>
                <a:gd name="T16" fmla="*/ 15 w 379"/>
                <a:gd name="T17" fmla="*/ 91 h 250"/>
                <a:gd name="T18" fmla="*/ 31 w 379"/>
                <a:gd name="T19" fmla="*/ 166 h 250"/>
                <a:gd name="T20" fmla="*/ 46 w 379"/>
                <a:gd name="T21" fmla="*/ 174 h 250"/>
                <a:gd name="T22" fmla="*/ 53 w 379"/>
                <a:gd name="T23" fmla="*/ 242 h 250"/>
                <a:gd name="T24" fmla="*/ 295 w 379"/>
                <a:gd name="T25" fmla="*/ 235 h 250"/>
                <a:gd name="T26" fmla="*/ 311 w 379"/>
                <a:gd name="T27" fmla="*/ 250 h 250"/>
                <a:gd name="T28" fmla="*/ 333 w 379"/>
                <a:gd name="T29" fmla="*/ 204 h 250"/>
                <a:gd name="T30" fmla="*/ 326 w 379"/>
                <a:gd name="T31" fmla="*/ 166 h 250"/>
                <a:gd name="T32" fmla="*/ 364 w 379"/>
                <a:gd name="T33" fmla="*/ 159 h 250"/>
                <a:gd name="T34" fmla="*/ 379 w 379"/>
                <a:gd name="T35" fmla="*/ 136 h 250"/>
                <a:gd name="T36" fmla="*/ 379 w 379"/>
                <a:gd name="T37" fmla="*/ 106 h 250"/>
                <a:gd name="T38" fmla="*/ 379 w 379"/>
                <a:gd name="T39" fmla="*/ 113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9" h="250">
                  <a:moveTo>
                    <a:pt x="379" y="106"/>
                  </a:moveTo>
                  <a:lnTo>
                    <a:pt x="348" y="76"/>
                  </a:lnTo>
                  <a:lnTo>
                    <a:pt x="326" y="60"/>
                  </a:lnTo>
                  <a:lnTo>
                    <a:pt x="311" y="0"/>
                  </a:lnTo>
                  <a:lnTo>
                    <a:pt x="15" y="7"/>
                  </a:lnTo>
                  <a:lnTo>
                    <a:pt x="0" y="7"/>
                  </a:lnTo>
                  <a:lnTo>
                    <a:pt x="15" y="38"/>
                  </a:lnTo>
                  <a:lnTo>
                    <a:pt x="0" y="68"/>
                  </a:lnTo>
                  <a:lnTo>
                    <a:pt x="15" y="91"/>
                  </a:lnTo>
                  <a:lnTo>
                    <a:pt x="31" y="166"/>
                  </a:lnTo>
                  <a:lnTo>
                    <a:pt x="46" y="174"/>
                  </a:lnTo>
                  <a:lnTo>
                    <a:pt x="53" y="242"/>
                  </a:lnTo>
                  <a:lnTo>
                    <a:pt x="295" y="235"/>
                  </a:lnTo>
                  <a:lnTo>
                    <a:pt x="311" y="250"/>
                  </a:lnTo>
                  <a:lnTo>
                    <a:pt x="333" y="204"/>
                  </a:lnTo>
                  <a:lnTo>
                    <a:pt x="326" y="166"/>
                  </a:lnTo>
                  <a:lnTo>
                    <a:pt x="364" y="159"/>
                  </a:lnTo>
                  <a:lnTo>
                    <a:pt x="379" y="136"/>
                  </a:lnTo>
                  <a:lnTo>
                    <a:pt x="379" y="106"/>
                  </a:lnTo>
                  <a:lnTo>
                    <a:pt x="379" y="113"/>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6" name="Freeform 53"/>
            <p:cNvSpPr>
              <a:spLocks/>
            </p:cNvSpPr>
            <p:nvPr/>
          </p:nvSpPr>
          <p:spPr bwMode="auto">
            <a:xfrm>
              <a:off x="2536" y="2024"/>
              <a:ext cx="461" cy="250"/>
            </a:xfrm>
            <a:custGeom>
              <a:avLst/>
              <a:gdLst>
                <a:gd name="T0" fmla="*/ 461 w 461"/>
                <a:gd name="T1" fmla="*/ 250 h 250"/>
                <a:gd name="T2" fmla="*/ 0 w 461"/>
                <a:gd name="T3" fmla="*/ 235 h 250"/>
                <a:gd name="T4" fmla="*/ 15 w 461"/>
                <a:gd name="T5" fmla="*/ 0 h 250"/>
                <a:gd name="T6" fmla="*/ 416 w 461"/>
                <a:gd name="T7" fmla="*/ 15 h 250"/>
                <a:gd name="T8" fmla="*/ 439 w 461"/>
                <a:gd name="T9" fmla="*/ 22 h 250"/>
                <a:gd name="T10" fmla="*/ 446 w 461"/>
                <a:gd name="T11" fmla="*/ 30 h 250"/>
                <a:gd name="T12" fmla="*/ 431 w 461"/>
                <a:gd name="T13" fmla="*/ 45 h 250"/>
                <a:gd name="T14" fmla="*/ 461 w 461"/>
                <a:gd name="T15" fmla="*/ 83 h 250"/>
                <a:gd name="T16" fmla="*/ 461 w 461"/>
                <a:gd name="T17"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1" h="250">
                  <a:moveTo>
                    <a:pt x="461" y="250"/>
                  </a:moveTo>
                  <a:lnTo>
                    <a:pt x="0" y="235"/>
                  </a:lnTo>
                  <a:lnTo>
                    <a:pt x="15" y="0"/>
                  </a:lnTo>
                  <a:lnTo>
                    <a:pt x="416" y="15"/>
                  </a:lnTo>
                  <a:lnTo>
                    <a:pt x="439" y="22"/>
                  </a:lnTo>
                  <a:lnTo>
                    <a:pt x="446" y="30"/>
                  </a:lnTo>
                  <a:lnTo>
                    <a:pt x="431" y="45"/>
                  </a:lnTo>
                  <a:lnTo>
                    <a:pt x="461" y="83"/>
                  </a:lnTo>
                  <a:lnTo>
                    <a:pt x="461" y="250"/>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 name="Freeform 54"/>
            <p:cNvSpPr>
              <a:spLocks/>
            </p:cNvSpPr>
            <p:nvPr/>
          </p:nvSpPr>
          <p:spPr bwMode="auto">
            <a:xfrm>
              <a:off x="2536" y="2024"/>
              <a:ext cx="461" cy="257"/>
            </a:xfrm>
            <a:custGeom>
              <a:avLst/>
              <a:gdLst>
                <a:gd name="T0" fmla="*/ 461 w 461"/>
                <a:gd name="T1" fmla="*/ 250 h 257"/>
                <a:gd name="T2" fmla="*/ 0 w 461"/>
                <a:gd name="T3" fmla="*/ 235 h 257"/>
                <a:gd name="T4" fmla="*/ 15 w 461"/>
                <a:gd name="T5" fmla="*/ 0 h 257"/>
                <a:gd name="T6" fmla="*/ 416 w 461"/>
                <a:gd name="T7" fmla="*/ 15 h 257"/>
                <a:gd name="T8" fmla="*/ 439 w 461"/>
                <a:gd name="T9" fmla="*/ 22 h 257"/>
                <a:gd name="T10" fmla="*/ 446 w 461"/>
                <a:gd name="T11" fmla="*/ 30 h 257"/>
                <a:gd name="T12" fmla="*/ 431 w 461"/>
                <a:gd name="T13" fmla="*/ 45 h 257"/>
                <a:gd name="T14" fmla="*/ 461 w 461"/>
                <a:gd name="T15" fmla="*/ 83 h 257"/>
                <a:gd name="T16" fmla="*/ 461 w 461"/>
                <a:gd name="T17" fmla="*/ 250 h 257"/>
                <a:gd name="T18" fmla="*/ 461 w 461"/>
                <a:gd name="T19" fmla="*/ 25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1" h="257">
                  <a:moveTo>
                    <a:pt x="461" y="250"/>
                  </a:moveTo>
                  <a:lnTo>
                    <a:pt x="0" y="235"/>
                  </a:lnTo>
                  <a:lnTo>
                    <a:pt x="15" y="0"/>
                  </a:lnTo>
                  <a:lnTo>
                    <a:pt x="416" y="15"/>
                  </a:lnTo>
                  <a:lnTo>
                    <a:pt x="439" y="22"/>
                  </a:lnTo>
                  <a:lnTo>
                    <a:pt x="446" y="30"/>
                  </a:lnTo>
                  <a:lnTo>
                    <a:pt x="431" y="45"/>
                  </a:lnTo>
                  <a:lnTo>
                    <a:pt x="461" y="83"/>
                  </a:lnTo>
                  <a:lnTo>
                    <a:pt x="461" y="250"/>
                  </a:lnTo>
                  <a:lnTo>
                    <a:pt x="461" y="257"/>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8" name="Freeform 55"/>
            <p:cNvSpPr>
              <a:spLocks/>
            </p:cNvSpPr>
            <p:nvPr/>
          </p:nvSpPr>
          <p:spPr bwMode="auto">
            <a:xfrm>
              <a:off x="3330" y="2061"/>
              <a:ext cx="454" cy="243"/>
            </a:xfrm>
            <a:custGeom>
              <a:avLst/>
              <a:gdLst>
                <a:gd name="T0" fmla="*/ 417 w 454"/>
                <a:gd name="T1" fmla="*/ 84 h 243"/>
                <a:gd name="T2" fmla="*/ 401 w 454"/>
                <a:gd name="T3" fmla="*/ 46 h 243"/>
                <a:gd name="T4" fmla="*/ 379 w 454"/>
                <a:gd name="T5" fmla="*/ 23 h 243"/>
                <a:gd name="T6" fmla="*/ 356 w 454"/>
                <a:gd name="T7" fmla="*/ 38 h 243"/>
                <a:gd name="T8" fmla="*/ 333 w 454"/>
                <a:gd name="T9" fmla="*/ 38 h 243"/>
                <a:gd name="T10" fmla="*/ 303 w 454"/>
                <a:gd name="T11" fmla="*/ 23 h 243"/>
                <a:gd name="T12" fmla="*/ 280 w 454"/>
                <a:gd name="T13" fmla="*/ 0 h 243"/>
                <a:gd name="T14" fmla="*/ 265 w 454"/>
                <a:gd name="T15" fmla="*/ 8 h 243"/>
                <a:gd name="T16" fmla="*/ 265 w 454"/>
                <a:gd name="T17" fmla="*/ 31 h 243"/>
                <a:gd name="T18" fmla="*/ 227 w 454"/>
                <a:gd name="T19" fmla="*/ 38 h 243"/>
                <a:gd name="T20" fmla="*/ 227 w 454"/>
                <a:gd name="T21" fmla="*/ 54 h 243"/>
                <a:gd name="T22" fmla="*/ 197 w 454"/>
                <a:gd name="T23" fmla="*/ 107 h 243"/>
                <a:gd name="T24" fmla="*/ 174 w 454"/>
                <a:gd name="T25" fmla="*/ 91 h 243"/>
                <a:gd name="T26" fmla="*/ 159 w 454"/>
                <a:gd name="T27" fmla="*/ 122 h 243"/>
                <a:gd name="T28" fmla="*/ 152 w 454"/>
                <a:gd name="T29" fmla="*/ 107 h 243"/>
                <a:gd name="T30" fmla="*/ 129 w 454"/>
                <a:gd name="T31" fmla="*/ 129 h 243"/>
                <a:gd name="T32" fmla="*/ 99 w 454"/>
                <a:gd name="T33" fmla="*/ 114 h 243"/>
                <a:gd name="T34" fmla="*/ 99 w 454"/>
                <a:gd name="T35" fmla="*/ 122 h 243"/>
                <a:gd name="T36" fmla="*/ 84 w 454"/>
                <a:gd name="T37" fmla="*/ 122 h 243"/>
                <a:gd name="T38" fmla="*/ 76 w 454"/>
                <a:gd name="T39" fmla="*/ 129 h 243"/>
                <a:gd name="T40" fmla="*/ 76 w 454"/>
                <a:gd name="T41" fmla="*/ 152 h 243"/>
                <a:gd name="T42" fmla="*/ 53 w 454"/>
                <a:gd name="T43" fmla="*/ 167 h 243"/>
                <a:gd name="T44" fmla="*/ 53 w 454"/>
                <a:gd name="T45" fmla="*/ 190 h 243"/>
                <a:gd name="T46" fmla="*/ 23 w 454"/>
                <a:gd name="T47" fmla="*/ 182 h 243"/>
                <a:gd name="T48" fmla="*/ 15 w 454"/>
                <a:gd name="T49" fmla="*/ 198 h 243"/>
                <a:gd name="T50" fmla="*/ 15 w 454"/>
                <a:gd name="T51" fmla="*/ 228 h 243"/>
                <a:gd name="T52" fmla="*/ 0 w 454"/>
                <a:gd name="T53" fmla="*/ 243 h 243"/>
                <a:gd name="T54" fmla="*/ 84 w 454"/>
                <a:gd name="T55" fmla="*/ 235 h 243"/>
                <a:gd name="T56" fmla="*/ 84 w 454"/>
                <a:gd name="T57" fmla="*/ 220 h 243"/>
                <a:gd name="T58" fmla="*/ 356 w 454"/>
                <a:gd name="T59" fmla="*/ 198 h 243"/>
                <a:gd name="T60" fmla="*/ 386 w 454"/>
                <a:gd name="T61" fmla="*/ 182 h 243"/>
                <a:gd name="T62" fmla="*/ 454 w 454"/>
                <a:gd name="T63" fmla="*/ 107 h 243"/>
                <a:gd name="T64" fmla="*/ 417 w 454"/>
                <a:gd name="T65" fmla="*/ 84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4" h="243">
                  <a:moveTo>
                    <a:pt x="417" y="84"/>
                  </a:moveTo>
                  <a:lnTo>
                    <a:pt x="401" y="46"/>
                  </a:lnTo>
                  <a:lnTo>
                    <a:pt x="379" y="23"/>
                  </a:lnTo>
                  <a:lnTo>
                    <a:pt x="356" y="38"/>
                  </a:lnTo>
                  <a:lnTo>
                    <a:pt x="333" y="38"/>
                  </a:lnTo>
                  <a:lnTo>
                    <a:pt x="303" y="23"/>
                  </a:lnTo>
                  <a:lnTo>
                    <a:pt x="280" y="0"/>
                  </a:lnTo>
                  <a:lnTo>
                    <a:pt x="265" y="8"/>
                  </a:lnTo>
                  <a:lnTo>
                    <a:pt x="265" y="31"/>
                  </a:lnTo>
                  <a:lnTo>
                    <a:pt x="227" y="38"/>
                  </a:lnTo>
                  <a:lnTo>
                    <a:pt x="227" y="54"/>
                  </a:lnTo>
                  <a:lnTo>
                    <a:pt x="197" y="107"/>
                  </a:lnTo>
                  <a:lnTo>
                    <a:pt x="174" y="91"/>
                  </a:lnTo>
                  <a:lnTo>
                    <a:pt x="159" y="122"/>
                  </a:lnTo>
                  <a:lnTo>
                    <a:pt x="152" y="107"/>
                  </a:lnTo>
                  <a:lnTo>
                    <a:pt x="129" y="129"/>
                  </a:lnTo>
                  <a:lnTo>
                    <a:pt x="99" y="114"/>
                  </a:lnTo>
                  <a:lnTo>
                    <a:pt x="99" y="122"/>
                  </a:lnTo>
                  <a:lnTo>
                    <a:pt x="84" y="122"/>
                  </a:lnTo>
                  <a:lnTo>
                    <a:pt x="76" y="129"/>
                  </a:lnTo>
                  <a:lnTo>
                    <a:pt x="76" y="152"/>
                  </a:lnTo>
                  <a:lnTo>
                    <a:pt x="53" y="167"/>
                  </a:lnTo>
                  <a:lnTo>
                    <a:pt x="53" y="190"/>
                  </a:lnTo>
                  <a:lnTo>
                    <a:pt x="23" y="182"/>
                  </a:lnTo>
                  <a:lnTo>
                    <a:pt x="15" y="198"/>
                  </a:lnTo>
                  <a:lnTo>
                    <a:pt x="15" y="228"/>
                  </a:lnTo>
                  <a:lnTo>
                    <a:pt x="0" y="243"/>
                  </a:lnTo>
                  <a:lnTo>
                    <a:pt x="84" y="235"/>
                  </a:lnTo>
                  <a:lnTo>
                    <a:pt x="84" y="220"/>
                  </a:lnTo>
                  <a:lnTo>
                    <a:pt x="356" y="198"/>
                  </a:lnTo>
                  <a:lnTo>
                    <a:pt x="386" y="182"/>
                  </a:lnTo>
                  <a:lnTo>
                    <a:pt x="454" y="107"/>
                  </a:lnTo>
                  <a:lnTo>
                    <a:pt x="417" y="84"/>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 name="Freeform 56"/>
            <p:cNvSpPr>
              <a:spLocks/>
            </p:cNvSpPr>
            <p:nvPr/>
          </p:nvSpPr>
          <p:spPr bwMode="auto">
            <a:xfrm>
              <a:off x="3330" y="2061"/>
              <a:ext cx="454" cy="243"/>
            </a:xfrm>
            <a:custGeom>
              <a:avLst/>
              <a:gdLst>
                <a:gd name="T0" fmla="*/ 417 w 454"/>
                <a:gd name="T1" fmla="*/ 84 h 243"/>
                <a:gd name="T2" fmla="*/ 401 w 454"/>
                <a:gd name="T3" fmla="*/ 46 h 243"/>
                <a:gd name="T4" fmla="*/ 379 w 454"/>
                <a:gd name="T5" fmla="*/ 23 h 243"/>
                <a:gd name="T6" fmla="*/ 356 w 454"/>
                <a:gd name="T7" fmla="*/ 38 h 243"/>
                <a:gd name="T8" fmla="*/ 333 w 454"/>
                <a:gd name="T9" fmla="*/ 38 h 243"/>
                <a:gd name="T10" fmla="*/ 303 w 454"/>
                <a:gd name="T11" fmla="*/ 23 h 243"/>
                <a:gd name="T12" fmla="*/ 280 w 454"/>
                <a:gd name="T13" fmla="*/ 0 h 243"/>
                <a:gd name="T14" fmla="*/ 265 w 454"/>
                <a:gd name="T15" fmla="*/ 8 h 243"/>
                <a:gd name="T16" fmla="*/ 265 w 454"/>
                <a:gd name="T17" fmla="*/ 31 h 243"/>
                <a:gd name="T18" fmla="*/ 227 w 454"/>
                <a:gd name="T19" fmla="*/ 38 h 243"/>
                <a:gd name="T20" fmla="*/ 227 w 454"/>
                <a:gd name="T21" fmla="*/ 54 h 243"/>
                <a:gd name="T22" fmla="*/ 197 w 454"/>
                <a:gd name="T23" fmla="*/ 107 h 243"/>
                <a:gd name="T24" fmla="*/ 174 w 454"/>
                <a:gd name="T25" fmla="*/ 91 h 243"/>
                <a:gd name="T26" fmla="*/ 159 w 454"/>
                <a:gd name="T27" fmla="*/ 122 h 243"/>
                <a:gd name="T28" fmla="*/ 152 w 454"/>
                <a:gd name="T29" fmla="*/ 107 h 243"/>
                <a:gd name="T30" fmla="*/ 129 w 454"/>
                <a:gd name="T31" fmla="*/ 129 h 243"/>
                <a:gd name="T32" fmla="*/ 99 w 454"/>
                <a:gd name="T33" fmla="*/ 114 h 243"/>
                <a:gd name="T34" fmla="*/ 99 w 454"/>
                <a:gd name="T35" fmla="*/ 122 h 243"/>
                <a:gd name="T36" fmla="*/ 84 w 454"/>
                <a:gd name="T37" fmla="*/ 122 h 243"/>
                <a:gd name="T38" fmla="*/ 76 w 454"/>
                <a:gd name="T39" fmla="*/ 129 h 243"/>
                <a:gd name="T40" fmla="*/ 76 w 454"/>
                <a:gd name="T41" fmla="*/ 152 h 243"/>
                <a:gd name="T42" fmla="*/ 53 w 454"/>
                <a:gd name="T43" fmla="*/ 167 h 243"/>
                <a:gd name="T44" fmla="*/ 53 w 454"/>
                <a:gd name="T45" fmla="*/ 190 h 243"/>
                <a:gd name="T46" fmla="*/ 23 w 454"/>
                <a:gd name="T47" fmla="*/ 182 h 243"/>
                <a:gd name="T48" fmla="*/ 15 w 454"/>
                <a:gd name="T49" fmla="*/ 198 h 243"/>
                <a:gd name="T50" fmla="*/ 15 w 454"/>
                <a:gd name="T51" fmla="*/ 228 h 243"/>
                <a:gd name="T52" fmla="*/ 0 w 454"/>
                <a:gd name="T53" fmla="*/ 243 h 243"/>
                <a:gd name="T54" fmla="*/ 84 w 454"/>
                <a:gd name="T55" fmla="*/ 235 h 243"/>
                <a:gd name="T56" fmla="*/ 84 w 454"/>
                <a:gd name="T57" fmla="*/ 220 h 243"/>
                <a:gd name="T58" fmla="*/ 356 w 454"/>
                <a:gd name="T59" fmla="*/ 198 h 243"/>
                <a:gd name="T60" fmla="*/ 386 w 454"/>
                <a:gd name="T61" fmla="*/ 182 h 243"/>
                <a:gd name="T62" fmla="*/ 454 w 454"/>
                <a:gd name="T63" fmla="*/ 107 h 243"/>
                <a:gd name="T64" fmla="*/ 417 w 454"/>
                <a:gd name="T65" fmla="*/ 84 h 243"/>
                <a:gd name="T66" fmla="*/ 417 w 454"/>
                <a:gd name="T67" fmla="*/ 9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4" h="243">
                  <a:moveTo>
                    <a:pt x="417" y="84"/>
                  </a:moveTo>
                  <a:lnTo>
                    <a:pt x="401" y="46"/>
                  </a:lnTo>
                  <a:lnTo>
                    <a:pt x="379" y="23"/>
                  </a:lnTo>
                  <a:lnTo>
                    <a:pt x="356" y="38"/>
                  </a:lnTo>
                  <a:lnTo>
                    <a:pt x="333" y="38"/>
                  </a:lnTo>
                  <a:lnTo>
                    <a:pt x="303" y="23"/>
                  </a:lnTo>
                  <a:lnTo>
                    <a:pt x="280" y="0"/>
                  </a:lnTo>
                  <a:lnTo>
                    <a:pt x="265" y="8"/>
                  </a:lnTo>
                  <a:lnTo>
                    <a:pt x="265" y="31"/>
                  </a:lnTo>
                  <a:lnTo>
                    <a:pt x="227" y="38"/>
                  </a:lnTo>
                  <a:lnTo>
                    <a:pt x="227" y="54"/>
                  </a:lnTo>
                  <a:lnTo>
                    <a:pt x="197" y="107"/>
                  </a:lnTo>
                  <a:lnTo>
                    <a:pt x="174" y="91"/>
                  </a:lnTo>
                  <a:lnTo>
                    <a:pt x="159" y="122"/>
                  </a:lnTo>
                  <a:lnTo>
                    <a:pt x="152" y="107"/>
                  </a:lnTo>
                  <a:lnTo>
                    <a:pt x="129" y="129"/>
                  </a:lnTo>
                  <a:lnTo>
                    <a:pt x="99" y="114"/>
                  </a:lnTo>
                  <a:lnTo>
                    <a:pt x="99" y="122"/>
                  </a:lnTo>
                  <a:lnTo>
                    <a:pt x="84" y="122"/>
                  </a:lnTo>
                  <a:lnTo>
                    <a:pt x="76" y="129"/>
                  </a:lnTo>
                  <a:lnTo>
                    <a:pt x="76" y="152"/>
                  </a:lnTo>
                  <a:lnTo>
                    <a:pt x="53" y="167"/>
                  </a:lnTo>
                  <a:lnTo>
                    <a:pt x="53" y="190"/>
                  </a:lnTo>
                  <a:lnTo>
                    <a:pt x="23" y="182"/>
                  </a:lnTo>
                  <a:lnTo>
                    <a:pt x="15" y="198"/>
                  </a:lnTo>
                  <a:lnTo>
                    <a:pt x="15" y="228"/>
                  </a:lnTo>
                  <a:lnTo>
                    <a:pt x="0" y="243"/>
                  </a:lnTo>
                  <a:lnTo>
                    <a:pt x="84" y="235"/>
                  </a:lnTo>
                  <a:lnTo>
                    <a:pt x="84" y="220"/>
                  </a:lnTo>
                  <a:lnTo>
                    <a:pt x="356" y="198"/>
                  </a:lnTo>
                  <a:lnTo>
                    <a:pt x="386" y="182"/>
                  </a:lnTo>
                  <a:lnTo>
                    <a:pt x="454" y="107"/>
                  </a:lnTo>
                  <a:lnTo>
                    <a:pt x="417" y="84"/>
                  </a:lnTo>
                  <a:lnTo>
                    <a:pt x="417" y="91"/>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0" name="Freeform 57"/>
            <p:cNvSpPr>
              <a:spLocks/>
            </p:cNvSpPr>
            <p:nvPr/>
          </p:nvSpPr>
          <p:spPr bwMode="auto">
            <a:xfrm>
              <a:off x="3043" y="2585"/>
              <a:ext cx="348" cy="310"/>
            </a:xfrm>
            <a:custGeom>
              <a:avLst/>
              <a:gdLst>
                <a:gd name="T0" fmla="*/ 310 w 348"/>
                <a:gd name="T1" fmla="*/ 272 h 310"/>
                <a:gd name="T2" fmla="*/ 318 w 348"/>
                <a:gd name="T3" fmla="*/ 257 h 310"/>
                <a:gd name="T4" fmla="*/ 333 w 348"/>
                <a:gd name="T5" fmla="*/ 212 h 310"/>
                <a:gd name="T6" fmla="*/ 287 w 348"/>
                <a:gd name="T7" fmla="*/ 234 h 310"/>
                <a:gd name="T8" fmla="*/ 295 w 348"/>
                <a:gd name="T9" fmla="*/ 219 h 310"/>
                <a:gd name="T10" fmla="*/ 249 w 348"/>
                <a:gd name="T11" fmla="*/ 219 h 310"/>
                <a:gd name="T12" fmla="*/ 302 w 348"/>
                <a:gd name="T13" fmla="*/ 212 h 310"/>
                <a:gd name="T14" fmla="*/ 295 w 348"/>
                <a:gd name="T15" fmla="*/ 151 h 310"/>
                <a:gd name="T16" fmla="*/ 159 w 348"/>
                <a:gd name="T17" fmla="*/ 136 h 310"/>
                <a:gd name="T18" fmla="*/ 166 w 348"/>
                <a:gd name="T19" fmla="*/ 106 h 310"/>
                <a:gd name="T20" fmla="*/ 181 w 348"/>
                <a:gd name="T21" fmla="*/ 90 h 310"/>
                <a:gd name="T22" fmla="*/ 189 w 348"/>
                <a:gd name="T23" fmla="*/ 60 h 310"/>
                <a:gd name="T24" fmla="*/ 197 w 348"/>
                <a:gd name="T25" fmla="*/ 37 h 310"/>
                <a:gd name="T26" fmla="*/ 197 w 348"/>
                <a:gd name="T27" fmla="*/ 30 h 310"/>
                <a:gd name="T28" fmla="*/ 189 w 348"/>
                <a:gd name="T29" fmla="*/ 0 h 310"/>
                <a:gd name="T30" fmla="*/ 0 w 348"/>
                <a:gd name="T31" fmla="*/ 83 h 310"/>
                <a:gd name="T32" fmla="*/ 22 w 348"/>
                <a:gd name="T33" fmla="*/ 242 h 310"/>
                <a:gd name="T34" fmla="*/ 60 w 348"/>
                <a:gd name="T35" fmla="*/ 257 h 310"/>
                <a:gd name="T36" fmla="*/ 166 w 348"/>
                <a:gd name="T37" fmla="*/ 272 h 310"/>
                <a:gd name="T38" fmla="*/ 151 w 348"/>
                <a:gd name="T39" fmla="*/ 250 h 310"/>
                <a:gd name="T40" fmla="*/ 166 w 348"/>
                <a:gd name="T41" fmla="*/ 257 h 310"/>
                <a:gd name="T42" fmla="*/ 197 w 348"/>
                <a:gd name="T43" fmla="*/ 280 h 310"/>
                <a:gd name="T44" fmla="*/ 197 w 348"/>
                <a:gd name="T45" fmla="*/ 288 h 310"/>
                <a:gd name="T46" fmla="*/ 197 w 348"/>
                <a:gd name="T47" fmla="*/ 295 h 310"/>
                <a:gd name="T48" fmla="*/ 249 w 348"/>
                <a:gd name="T49" fmla="*/ 280 h 310"/>
                <a:gd name="T50" fmla="*/ 280 w 348"/>
                <a:gd name="T51" fmla="*/ 295 h 310"/>
                <a:gd name="T52" fmla="*/ 265 w 348"/>
                <a:gd name="T53" fmla="*/ 272 h 310"/>
                <a:gd name="T54" fmla="*/ 265 w 348"/>
                <a:gd name="T55" fmla="*/ 242 h 310"/>
                <a:gd name="T56" fmla="*/ 280 w 348"/>
                <a:gd name="T57" fmla="*/ 272 h 310"/>
                <a:gd name="T58" fmla="*/ 295 w 348"/>
                <a:gd name="T59" fmla="*/ 288 h 310"/>
                <a:gd name="T60" fmla="*/ 325 w 348"/>
                <a:gd name="T61" fmla="*/ 303 h 310"/>
                <a:gd name="T62" fmla="*/ 340 w 348"/>
                <a:gd name="T63" fmla="*/ 31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8" h="310">
                  <a:moveTo>
                    <a:pt x="348" y="288"/>
                  </a:moveTo>
                  <a:lnTo>
                    <a:pt x="310" y="272"/>
                  </a:lnTo>
                  <a:lnTo>
                    <a:pt x="302" y="250"/>
                  </a:lnTo>
                  <a:lnTo>
                    <a:pt x="318" y="257"/>
                  </a:lnTo>
                  <a:lnTo>
                    <a:pt x="325" y="250"/>
                  </a:lnTo>
                  <a:lnTo>
                    <a:pt x="333" y="212"/>
                  </a:lnTo>
                  <a:lnTo>
                    <a:pt x="302" y="242"/>
                  </a:lnTo>
                  <a:lnTo>
                    <a:pt x="287" y="234"/>
                  </a:lnTo>
                  <a:lnTo>
                    <a:pt x="302" y="219"/>
                  </a:lnTo>
                  <a:lnTo>
                    <a:pt x="295" y="219"/>
                  </a:lnTo>
                  <a:lnTo>
                    <a:pt x="272" y="227"/>
                  </a:lnTo>
                  <a:lnTo>
                    <a:pt x="249" y="219"/>
                  </a:lnTo>
                  <a:lnTo>
                    <a:pt x="265" y="204"/>
                  </a:lnTo>
                  <a:lnTo>
                    <a:pt x="302" y="212"/>
                  </a:lnTo>
                  <a:lnTo>
                    <a:pt x="287" y="174"/>
                  </a:lnTo>
                  <a:lnTo>
                    <a:pt x="295" y="151"/>
                  </a:lnTo>
                  <a:lnTo>
                    <a:pt x="166" y="159"/>
                  </a:lnTo>
                  <a:lnTo>
                    <a:pt x="159" y="136"/>
                  </a:lnTo>
                  <a:lnTo>
                    <a:pt x="174" y="113"/>
                  </a:lnTo>
                  <a:lnTo>
                    <a:pt x="166" y="106"/>
                  </a:lnTo>
                  <a:lnTo>
                    <a:pt x="189" y="98"/>
                  </a:lnTo>
                  <a:lnTo>
                    <a:pt x="181" y="90"/>
                  </a:lnTo>
                  <a:lnTo>
                    <a:pt x="204" y="68"/>
                  </a:lnTo>
                  <a:lnTo>
                    <a:pt x="189" y="60"/>
                  </a:lnTo>
                  <a:lnTo>
                    <a:pt x="212" y="45"/>
                  </a:lnTo>
                  <a:lnTo>
                    <a:pt x="197" y="37"/>
                  </a:lnTo>
                  <a:lnTo>
                    <a:pt x="204" y="37"/>
                  </a:lnTo>
                  <a:lnTo>
                    <a:pt x="197" y="30"/>
                  </a:lnTo>
                  <a:lnTo>
                    <a:pt x="189" y="30"/>
                  </a:lnTo>
                  <a:lnTo>
                    <a:pt x="189" y="0"/>
                  </a:lnTo>
                  <a:lnTo>
                    <a:pt x="0" y="0"/>
                  </a:lnTo>
                  <a:lnTo>
                    <a:pt x="0" y="83"/>
                  </a:lnTo>
                  <a:lnTo>
                    <a:pt x="38" y="159"/>
                  </a:lnTo>
                  <a:lnTo>
                    <a:pt x="22" y="242"/>
                  </a:lnTo>
                  <a:lnTo>
                    <a:pt x="15" y="265"/>
                  </a:lnTo>
                  <a:lnTo>
                    <a:pt x="60" y="257"/>
                  </a:lnTo>
                  <a:lnTo>
                    <a:pt x="159" y="280"/>
                  </a:lnTo>
                  <a:lnTo>
                    <a:pt x="166" y="272"/>
                  </a:lnTo>
                  <a:lnTo>
                    <a:pt x="128" y="257"/>
                  </a:lnTo>
                  <a:lnTo>
                    <a:pt x="151" y="250"/>
                  </a:lnTo>
                  <a:lnTo>
                    <a:pt x="151" y="257"/>
                  </a:lnTo>
                  <a:lnTo>
                    <a:pt x="166" y="257"/>
                  </a:lnTo>
                  <a:lnTo>
                    <a:pt x="174" y="272"/>
                  </a:lnTo>
                  <a:lnTo>
                    <a:pt x="197" y="280"/>
                  </a:lnTo>
                  <a:lnTo>
                    <a:pt x="204" y="295"/>
                  </a:lnTo>
                  <a:lnTo>
                    <a:pt x="197" y="288"/>
                  </a:lnTo>
                  <a:lnTo>
                    <a:pt x="189" y="288"/>
                  </a:lnTo>
                  <a:lnTo>
                    <a:pt x="197" y="295"/>
                  </a:lnTo>
                  <a:lnTo>
                    <a:pt x="227" y="310"/>
                  </a:lnTo>
                  <a:lnTo>
                    <a:pt x="249" y="280"/>
                  </a:lnTo>
                  <a:lnTo>
                    <a:pt x="265" y="303"/>
                  </a:lnTo>
                  <a:lnTo>
                    <a:pt x="280" y="295"/>
                  </a:lnTo>
                  <a:lnTo>
                    <a:pt x="280" y="272"/>
                  </a:lnTo>
                  <a:lnTo>
                    <a:pt x="265" y="272"/>
                  </a:lnTo>
                  <a:lnTo>
                    <a:pt x="257" y="257"/>
                  </a:lnTo>
                  <a:lnTo>
                    <a:pt x="265" y="242"/>
                  </a:lnTo>
                  <a:lnTo>
                    <a:pt x="272" y="265"/>
                  </a:lnTo>
                  <a:lnTo>
                    <a:pt x="280" y="272"/>
                  </a:lnTo>
                  <a:lnTo>
                    <a:pt x="280" y="257"/>
                  </a:lnTo>
                  <a:lnTo>
                    <a:pt x="295" y="288"/>
                  </a:lnTo>
                  <a:lnTo>
                    <a:pt x="310" y="280"/>
                  </a:lnTo>
                  <a:lnTo>
                    <a:pt x="325" y="303"/>
                  </a:lnTo>
                  <a:lnTo>
                    <a:pt x="333" y="295"/>
                  </a:lnTo>
                  <a:lnTo>
                    <a:pt x="340" y="310"/>
                  </a:lnTo>
                  <a:lnTo>
                    <a:pt x="348" y="288"/>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 name="Freeform 58"/>
            <p:cNvSpPr>
              <a:spLocks/>
            </p:cNvSpPr>
            <p:nvPr/>
          </p:nvSpPr>
          <p:spPr bwMode="auto">
            <a:xfrm>
              <a:off x="3043" y="2585"/>
              <a:ext cx="348" cy="310"/>
            </a:xfrm>
            <a:custGeom>
              <a:avLst/>
              <a:gdLst>
                <a:gd name="T0" fmla="*/ 310 w 348"/>
                <a:gd name="T1" fmla="*/ 272 h 310"/>
                <a:gd name="T2" fmla="*/ 318 w 348"/>
                <a:gd name="T3" fmla="*/ 257 h 310"/>
                <a:gd name="T4" fmla="*/ 333 w 348"/>
                <a:gd name="T5" fmla="*/ 212 h 310"/>
                <a:gd name="T6" fmla="*/ 287 w 348"/>
                <a:gd name="T7" fmla="*/ 234 h 310"/>
                <a:gd name="T8" fmla="*/ 295 w 348"/>
                <a:gd name="T9" fmla="*/ 219 h 310"/>
                <a:gd name="T10" fmla="*/ 249 w 348"/>
                <a:gd name="T11" fmla="*/ 219 h 310"/>
                <a:gd name="T12" fmla="*/ 302 w 348"/>
                <a:gd name="T13" fmla="*/ 212 h 310"/>
                <a:gd name="T14" fmla="*/ 295 w 348"/>
                <a:gd name="T15" fmla="*/ 151 h 310"/>
                <a:gd name="T16" fmla="*/ 159 w 348"/>
                <a:gd name="T17" fmla="*/ 136 h 310"/>
                <a:gd name="T18" fmla="*/ 166 w 348"/>
                <a:gd name="T19" fmla="*/ 106 h 310"/>
                <a:gd name="T20" fmla="*/ 181 w 348"/>
                <a:gd name="T21" fmla="*/ 90 h 310"/>
                <a:gd name="T22" fmla="*/ 189 w 348"/>
                <a:gd name="T23" fmla="*/ 60 h 310"/>
                <a:gd name="T24" fmla="*/ 197 w 348"/>
                <a:gd name="T25" fmla="*/ 37 h 310"/>
                <a:gd name="T26" fmla="*/ 197 w 348"/>
                <a:gd name="T27" fmla="*/ 30 h 310"/>
                <a:gd name="T28" fmla="*/ 189 w 348"/>
                <a:gd name="T29" fmla="*/ 0 h 310"/>
                <a:gd name="T30" fmla="*/ 0 w 348"/>
                <a:gd name="T31" fmla="*/ 83 h 310"/>
                <a:gd name="T32" fmla="*/ 22 w 348"/>
                <a:gd name="T33" fmla="*/ 242 h 310"/>
                <a:gd name="T34" fmla="*/ 60 w 348"/>
                <a:gd name="T35" fmla="*/ 257 h 310"/>
                <a:gd name="T36" fmla="*/ 166 w 348"/>
                <a:gd name="T37" fmla="*/ 272 h 310"/>
                <a:gd name="T38" fmla="*/ 151 w 348"/>
                <a:gd name="T39" fmla="*/ 250 h 310"/>
                <a:gd name="T40" fmla="*/ 166 w 348"/>
                <a:gd name="T41" fmla="*/ 257 h 310"/>
                <a:gd name="T42" fmla="*/ 197 w 348"/>
                <a:gd name="T43" fmla="*/ 280 h 310"/>
                <a:gd name="T44" fmla="*/ 197 w 348"/>
                <a:gd name="T45" fmla="*/ 288 h 310"/>
                <a:gd name="T46" fmla="*/ 197 w 348"/>
                <a:gd name="T47" fmla="*/ 295 h 310"/>
                <a:gd name="T48" fmla="*/ 249 w 348"/>
                <a:gd name="T49" fmla="*/ 280 h 310"/>
                <a:gd name="T50" fmla="*/ 280 w 348"/>
                <a:gd name="T51" fmla="*/ 295 h 310"/>
                <a:gd name="T52" fmla="*/ 265 w 348"/>
                <a:gd name="T53" fmla="*/ 272 h 310"/>
                <a:gd name="T54" fmla="*/ 265 w 348"/>
                <a:gd name="T55" fmla="*/ 242 h 310"/>
                <a:gd name="T56" fmla="*/ 280 w 348"/>
                <a:gd name="T57" fmla="*/ 272 h 310"/>
                <a:gd name="T58" fmla="*/ 295 w 348"/>
                <a:gd name="T59" fmla="*/ 288 h 310"/>
                <a:gd name="T60" fmla="*/ 325 w 348"/>
                <a:gd name="T61" fmla="*/ 303 h 310"/>
                <a:gd name="T62" fmla="*/ 340 w 348"/>
                <a:gd name="T63" fmla="*/ 310 h 310"/>
                <a:gd name="T64" fmla="*/ 348 w 348"/>
                <a:gd name="T65" fmla="*/ 295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8" h="310">
                  <a:moveTo>
                    <a:pt x="348" y="288"/>
                  </a:moveTo>
                  <a:lnTo>
                    <a:pt x="310" y="272"/>
                  </a:lnTo>
                  <a:lnTo>
                    <a:pt x="302" y="250"/>
                  </a:lnTo>
                  <a:lnTo>
                    <a:pt x="318" y="257"/>
                  </a:lnTo>
                  <a:lnTo>
                    <a:pt x="325" y="250"/>
                  </a:lnTo>
                  <a:lnTo>
                    <a:pt x="333" y="212"/>
                  </a:lnTo>
                  <a:lnTo>
                    <a:pt x="302" y="242"/>
                  </a:lnTo>
                  <a:lnTo>
                    <a:pt x="287" y="234"/>
                  </a:lnTo>
                  <a:lnTo>
                    <a:pt x="302" y="219"/>
                  </a:lnTo>
                  <a:lnTo>
                    <a:pt x="295" y="219"/>
                  </a:lnTo>
                  <a:lnTo>
                    <a:pt x="272" y="227"/>
                  </a:lnTo>
                  <a:lnTo>
                    <a:pt x="249" y="219"/>
                  </a:lnTo>
                  <a:lnTo>
                    <a:pt x="265" y="204"/>
                  </a:lnTo>
                  <a:lnTo>
                    <a:pt x="302" y="212"/>
                  </a:lnTo>
                  <a:lnTo>
                    <a:pt x="287" y="174"/>
                  </a:lnTo>
                  <a:lnTo>
                    <a:pt x="295" y="151"/>
                  </a:lnTo>
                  <a:lnTo>
                    <a:pt x="166" y="159"/>
                  </a:lnTo>
                  <a:lnTo>
                    <a:pt x="159" y="136"/>
                  </a:lnTo>
                  <a:lnTo>
                    <a:pt x="174" y="113"/>
                  </a:lnTo>
                  <a:lnTo>
                    <a:pt x="166" y="106"/>
                  </a:lnTo>
                  <a:lnTo>
                    <a:pt x="189" y="98"/>
                  </a:lnTo>
                  <a:lnTo>
                    <a:pt x="181" y="90"/>
                  </a:lnTo>
                  <a:lnTo>
                    <a:pt x="204" y="68"/>
                  </a:lnTo>
                  <a:lnTo>
                    <a:pt x="189" y="60"/>
                  </a:lnTo>
                  <a:lnTo>
                    <a:pt x="212" y="45"/>
                  </a:lnTo>
                  <a:lnTo>
                    <a:pt x="197" y="37"/>
                  </a:lnTo>
                  <a:lnTo>
                    <a:pt x="204" y="37"/>
                  </a:lnTo>
                  <a:lnTo>
                    <a:pt x="197" y="30"/>
                  </a:lnTo>
                  <a:lnTo>
                    <a:pt x="189" y="30"/>
                  </a:lnTo>
                  <a:lnTo>
                    <a:pt x="189" y="0"/>
                  </a:lnTo>
                  <a:lnTo>
                    <a:pt x="0" y="0"/>
                  </a:lnTo>
                  <a:lnTo>
                    <a:pt x="0" y="83"/>
                  </a:lnTo>
                  <a:lnTo>
                    <a:pt x="38" y="159"/>
                  </a:lnTo>
                  <a:lnTo>
                    <a:pt x="22" y="242"/>
                  </a:lnTo>
                  <a:lnTo>
                    <a:pt x="15" y="265"/>
                  </a:lnTo>
                  <a:lnTo>
                    <a:pt x="60" y="257"/>
                  </a:lnTo>
                  <a:lnTo>
                    <a:pt x="159" y="280"/>
                  </a:lnTo>
                  <a:lnTo>
                    <a:pt x="166" y="272"/>
                  </a:lnTo>
                  <a:lnTo>
                    <a:pt x="128" y="257"/>
                  </a:lnTo>
                  <a:lnTo>
                    <a:pt x="151" y="250"/>
                  </a:lnTo>
                  <a:lnTo>
                    <a:pt x="151" y="257"/>
                  </a:lnTo>
                  <a:lnTo>
                    <a:pt x="166" y="257"/>
                  </a:lnTo>
                  <a:lnTo>
                    <a:pt x="174" y="272"/>
                  </a:lnTo>
                  <a:lnTo>
                    <a:pt x="197" y="280"/>
                  </a:lnTo>
                  <a:lnTo>
                    <a:pt x="204" y="295"/>
                  </a:lnTo>
                  <a:lnTo>
                    <a:pt x="197" y="288"/>
                  </a:lnTo>
                  <a:lnTo>
                    <a:pt x="189" y="288"/>
                  </a:lnTo>
                  <a:lnTo>
                    <a:pt x="197" y="295"/>
                  </a:lnTo>
                  <a:lnTo>
                    <a:pt x="227" y="310"/>
                  </a:lnTo>
                  <a:lnTo>
                    <a:pt x="249" y="280"/>
                  </a:lnTo>
                  <a:lnTo>
                    <a:pt x="265" y="303"/>
                  </a:lnTo>
                  <a:lnTo>
                    <a:pt x="280" y="295"/>
                  </a:lnTo>
                  <a:lnTo>
                    <a:pt x="280" y="272"/>
                  </a:lnTo>
                  <a:lnTo>
                    <a:pt x="265" y="272"/>
                  </a:lnTo>
                  <a:lnTo>
                    <a:pt x="257" y="257"/>
                  </a:lnTo>
                  <a:lnTo>
                    <a:pt x="265" y="242"/>
                  </a:lnTo>
                  <a:lnTo>
                    <a:pt x="272" y="265"/>
                  </a:lnTo>
                  <a:lnTo>
                    <a:pt x="280" y="272"/>
                  </a:lnTo>
                  <a:lnTo>
                    <a:pt x="280" y="257"/>
                  </a:lnTo>
                  <a:lnTo>
                    <a:pt x="295" y="288"/>
                  </a:lnTo>
                  <a:lnTo>
                    <a:pt x="310" y="280"/>
                  </a:lnTo>
                  <a:lnTo>
                    <a:pt x="325" y="303"/>
                  </a:lnTo>
                  <a:lnTo>
                    <a:pt x="333" y="295"/>
                  </a:lnTo>
                  <a:lnTo>
                    <a:pt x="340" y="310"/>
                  </a:lnTo>
                  <a:lnTo>
                    <a:pt x="348" y="288"/>
                  </a:lnTo>
                  <a:lnTo>
                    <a:pt x="348" y="29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2" name="Freeform 59"/>
            <p:cNvSpPr>
              <a:spLocks/>
            </p:cNvSpPr>
            <p:nvPr/>
          </p:nvSpPr>
          <p:spPr bwMode="auto">
            <a:xfrm>
              <a:off x="4284" y="1243"/>
              <a:ext cx="235" cy="364"/>
            </a:xfrm>
            <a:custGeom>
              <a:avLst/>
              <a:gdLst>
                <a:gd name="T0" fmla="*/ 227 w 235"/>
                <a:gd name="T1" fmla="*/ 174 h 364"/>
                <a:gd name="T2" fmla="*/ 219 w 235"/>
                <a:gd name="T3" fmla="*/ 167 h 364"/>
                <a:gd name="T4" fmla="*/ 227 w 235"/>
                <a:gd name="T5" fmla="*/ 167 h 364"/>
                <a:gd name="T6" fmla="*/ 219 w 235"/>
                <a:gd name="T7" fmla="*/ 151 h 364"/>
                <a:gd name="T8" fmla="*/ 197 w 235"/>
                <a:gd name="T9" fmla="*/ 144 h 364"/>
                <a:gd name="T10" fmla="*/ 189 w 235"/>
                <a:gd name="T11" fmla="*/ 121 h 364"/>
                <a:gd name="T12" fmla="*/ 166 w 235"/>
                <a:gd name="T13" fmla="*/ 121 h 364"/>
                <a:gd name="T14" fmla="*/ 136 w 235"/>
                <a:gd name="T15" fmla="*/ 15 h 364"/>
                <a:gd name="T16" fmla="*/ 106 w 235"/>
                <a:gd name="T17" fmla="*/ 0 h 364"/>
                <a:gd name="T18" fmla="*/ 76 w 235"/>
                <a:gd name="T19" fmla="*/ 23 h 364"/>
                <a:gd name="T20" fmla="*/ 53 w 235"/>
                <a:gd name="T21" fmla="*/ 7 h 364"/>
                <a:gd name="T22" fmla="*/ 30 w 235"/>
                <a:gd name="T23" fmla="*/ 76 h 364"/>
                <a:gd name="T24" fmla="*/ 38 w 235"/>
                <a:gd name="T25" fmla="*/ 144 h 364"/>
                <a:gd name="T26" fmla="*/ 15 w 235"/>
                <a:gd name="T27" fmla="*/ 174 h 364"/>
                <a:gd name="T28" fmla="*/ 23 w 235"/>
                <a:gd name="T29" fmla="*/ 182 h 364"/>
                <a:gd name="T30" fmla="*/ 15 w 235"/>
                <a:gd name="T31" fmla="*/ 182 h 364"/>
                <a:gd name="T32" fmla="*/ 15 w 235"/>
                <a:gd name="T33" fmla="*/ 197 h 364"/>
                <a:gd name="T34" fmla="*/ 0 w 235"/>
                <a:gd name="T35" fmla="*/ 197 h 364"/>
                <a:gd name="T36" fmla="*/ 45 w 235"/>
                <a:gd name="T37" fmla="*/ 341 h 364"/>
                <a:gd name="T38" fmla="*/ 68 w 235"/>
                <a:gd name="T39" fmla="*/ 364 h 364"/>
                <a:gd name="T40" fmla="*/ 83 w 235"/>
                <a:gd name="T41" fmla="*/ 303 h 364"/>
                <a:gd name="T42" fmla="*/ 91 w 235"/>
                <a:gd name="T43" fmla="*/ 288 h 364"/>
                <a:gd name="T44" fmla="*/ 98 w 235"/>
                <a:gd name="T45" fmla="*/ 288 h 364"/>
                <a:gd name="T46" fmla="*/ 98 w 235"/>
                <a:gd name="T47" fmla="*/ 280 h 364"/>
                <a:gd name="T48" fmla="*/ 113 w 235"/>
                <a:gd name="T49" fmla="*/ 295 h 364"/>
                <a:gd name="T50" fmla="*/ 121 w 235"/>
                <a:gd name="T51" fmla="*/ 265 h 364"/>
                <a:gd name="T52" fmla="*/ 129 w 235"/>
                <a:gd name="T53" fmla="*/ 273 h 364"/>
                <a:gd name="T54" fmla="*/ 129 w 235"/>
                <a:gd name="T55" fmla="*/ 235 h 364"/>
                <a:gd name="T56" fmla="*/ 144 w 235"/>
                <a:gd name="T57" fmla="*/ 220 h 364"/>
                <a:gd name="T58" fmla="*/ 144 w 235"/>
                <a:gd name="T59" fmla="*/ 242 h 364"/>
                <a:gd name="T60" fmla="*/ 166 w 235"/>
                <a:gd name="T61" fmla="*/ 242 h 364"/>
                <a:gd name="T62" fmla="*/ 159 w 235"/>
                <a:gd name="T63" fmla="*/ 220 h 364"/>
                <a:gd name="T64" fmla="*/ 166 w 235"/>
                <a:gd name="T65" fmla="*/ 227 h 364"/>
                <a:gd name="T66" fmla="*/ 174 w 235"/>
                <a:gd name="T67" fmla="*/ 212 h 364"/>
                <a:gd name="T68" fmla="*/ 182 w 235"/>
                <a:gd name="T69" fmla="*/ 227 h 364"/>
                <a:gd name="T70" fmla="*/ 197 w 235"/>
                <a:gd name="T71" fmla="*/ 197 h 364"/>
                <a:gd name="T72" fmla="*/ 204 w 235"/>
                <a:gd name="T73" fmla="*/ 205 h 364"/>
                <a:gd name="T74" fmla="*/ 204 w 235"/>
                <a:gd name="T75" fmla="*/ 189 h 364"/>
                <a:gd name="T76" fmla="*/ 219 w 235"/>
                <a:gd name="T77" fmla="*/ 189 h 364"/>
                <a:gd name="T78" fmla="*/ 235 w 235"/>
                <a:gd name="T79" fmla="*/ 174 h 364"/>
                <a:gd name="T80" fmla="*/ 227 w 235"/>
                <a:gd name="T81" fmla="*/ 174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5" h="364">
                  <a:moveTo>
                    <a:pt x="227" y="174"/>
                  </a:moveTo>
                  <a:lnTo>
                    <a:pt x="219" y="167"/>
                  </a:lnTo>
                  <a:lnTo>
                    <a:pt x="227" y="167"/>
                  </a:lnTo>
                  <a:lnTo>
                    <a:pt x="219" y="151"/>
                  </a:lnTo>
                  <a:lnTo>
                    <a:pt x="197" y="144"/>
                  </a:lnTo>
                  <a:lnTo>
                    <a:pt x="189" y="121"/>
                  </a:lnTo>
                  <a:lnTo>
                    <a:pt x="166" y="121"/>
                  </a:lnTo>
                  <a:lnTo>
                    <a:pt x="136" y="15"/>
                  </a:lnTo>
                  <a:lnTo>
                    <a:pt x="106" y="0"/>
                  </a:lnTo>
                  <a:lnTo>
                    <a:pt x="76" y="23"/>
                  </a:lnTo>
                  <a:lnTo>
                    <a:pt x="53" y="7"/>
                  </a:lnTo>
                  <a:lnTo>
                    <a:pt x="30" y="76"/>
                  </a:lnTo>
                  <a:lnTo>
                    <a:pt x="38" y="144"/>
                  </a:lnTo>
                  <a:lnTo>
                    <a:pt x="15" y="174"/>
                  </a:lnTo>
                  <a:lnTo>
                    <a:pt x="23" y="182"/>
                  </a:lnTo>
                  <a:lnTo>
                    <a:pt x="15" y="182"/>
                  </a:lnTo>
                  <a:lnTo>
                    <a:pt x="15" y="197"/>
                  </a:lnTo>
                  <a:lnTo>
                    <a:pt x="0" y="197"/>
                  </a:lnTo>
                  <a:lnTo>
                    <a:pt x="45" y="341"/>
                  </a:lnTo>
                  <a:lnTo>
                    <a:pt x="68" y="364"/>
                  </a:lnTo>
                  <a:lnTo>
                    <a:pt x="83" y="303"/>
                  </a:lnTo>
                  <a:lnTo>
                    <a:pt x="91" y="288"/>
                  </a:lnTo>
                  <a:lnTo>
                    <a:pt x="98" y="288"/>
                  </a:lnTo>
                  <a:lnTo>
                    <a:pt x="98" y="280"/>
                  </a:lnTo>
                  <a:lnTo>
                    <a:pt x="113" y="295"/>
                  </a:lnTo>
                  <a:lnTo>
                    <a:pt x="121" y="265"/>
                  </a:lnTo>
                  <a:lnTo>
                    <a:pt x="129" y="273"/>
                  </a:lnTo>
                  <a:lnTo>
                    <a:pt x="129" y="235"/>
                  </a:lnTo>
                  <a:lnTo>
                    <a:pt x="144" y="220"/>
                  </a:lnTo>
                  <a:lnTo>
                    <a:pt x="144" y="242"/>
                  </a:lnTo>
                  <a:lnTo>
                    <a:pt x="166" y="242"/>
                  </a:lnTo>
                  <a:lnTo>
                    <a:pt x="159" y="220"/>
                  </a:lnTo>
                  <a:lnTo>
                    <a:pt x="166" y="227"/>
                  </a:lnTo>
                  <a:lnTo>
                    <a:pt x="174" y="212"/>
                  </a:lnTo>
                  <a:lnTo>
                    <a:pt x="182" y="227"/>
                  </a:lnTo>
                  <a:lnTo>
                    <a:pt x="197" y="197"/>
                  </a:lnTo>
                  <a:lnTo>
                    <a:pt x="204" y="205"/>
                  </a:lnTo>
                  <a:lnTo>
                    <a:pt x="204" y="189"/>
                  </a:lnTo>
                  <a:lnTo>
                    <a:pt x="219" y="189"/>
                  </a:lnTo>
                  <a:lnTo>
                    <a:pt x="235" y="174"/>
                  </a:lnTo>
                  <a:lnTo>
                    <a:pt x="227" y="174"/>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 name="Freeform 60"/>
            <p:cNvSpPr>
              <a:spLocks/>
            </p:cNvSpPr>
            <p:nvPr/>
          </p:nvSpPr>
          <p:spPr bwMode="auto">
            <a:xfrm>
              <a:off x="4284" y="1243"/>
              <a:ext cx="235" cy="364"/>
            </a:xfrm>
            <a:custGeom>
              <a:avLst/>
              <a:gdLst>
                <a:gd name="T0" fmla="*/ 227 w 235"/>
                <a:gd name="T1" fmla="*/ 174 h 364"/>
                <a:gd name="T2" fmla="*/ 219 w 235"/>
                <a:gd name="T3" fmla="*/ 167 h 364"/>
                <a:gd name="T4" fmla="*/ 227 w 235"/>
                <a:gd name="T5" fmla="*/ 167 h 364"/>
                <a:gd name="T6" fmla="*/ 219 w 235"/>
                <a:gd name="T7" fmla="*/ 151 h 364"/>
                <a:gd name="T8" fmla="*/ 197 w 235"/>
                <a:gd name="T9" fmla="*/ 144 h 364"/>
                <a:gd name="T10" fmla="*/ 189 w 235"/>
                <a:gd name="T11" fmla="*/ 121 h 364"/>
                <a:gd name="T12" fmla="*/ 166 w 235"/>
                <a:gd name="T13" fmla="*/ 121 h 364"/>
                <a:gd name="T14" fmla="*/ 136 w 235"/>
                <a:gd name="T15" fmla="*/ 15 h 364"/>
                <a:gd name="T16" fmla="*/ 106 w 235"/>
                <a:gd name="T17" fmla="*/ 0 h 364"/>
                <a:gd name="T18" fmla="*/ 76 w 235"/>
                <a:gd name="T19" fmla="*/ 23 h 364"/>
                <a:gd name="T20" fmla="*/ 53 w 235"/>
                <a:gd name="T21" fmla="*/ 7 h 364"/>
                <a:gd name="T22" fmla="*/ 30 w 235"/>
                <a:gd name="T23" fmla="*/ 76 h 364"/>
                <a:gd name="T24" fmla="*/ 38 w 235"/>
                <a:gd name="T25" fmla="*/ 144 h 364"/>
                <a:gd name="T26" fmla="*/ 15 w 235"/>
                <a:gd name="T27" fmla="*/ 174 h 364"/>
                <a:gd name="T28" fmla="*/ 23 w 235"/>
                <a:gd name="T29" fmla="*/ 182 h 364"/>
                <a:gd name="T30" fmla="*/ 15 w 235"/>
                <a:gd name="T31" fmla="*/ 182 h 364"/>
                <a:gd name="T32" fmla="*/ 15 w 235"/>
                <a:gd name="T33" fmla="*/ 197 h 364"/>
                <a:gd name="T34" fmla="*/ 0 w 235"/>
                <a:gd name="T35" fmla="*/ 197 h 364"/>
                <a:gd name="T36" fmla="*/ 45 w 235"/>
                <a:gd name="T37" fmla="*/ 341 h 364"/>
                <a:gd name="T38" fmla="*/ 68 w 235"/>
                <a:gd name="T39" fmla="*/ 364 h 364"/>
                <a:gd name="T40" fmla="*/ 83 w 235"/>
                <a:gd name="T41" fmla="*/ 303 h 364"/>
                <a:gd name="T42" fmla="*/ 91 w 235"/>
                <a:gd name="T43" fmla="*/ 288 h 364"/>
                <a:gd name="T44" fmla="*/ 98 w 235"/>
                <a:gd name="T45" fmla="*/ 288 h 364"/>
                <a:gd name="T46" fmla="*/ 98 w 235"/>
                <a:gd name="T47" fmla="*/ 280 h 364"/>
                <a:gd name="T48" fmla="*/ 113 w 235"/>
                <a:gd name="T49" fmla="*/ 295 h 364"/>
                <a:gd name="T50" fmla="*/ 121 w 235"/>
                <a:gd name="T51" fmla="*/ 265 h 364"/>
                <a:gd name="T52" fmla="*/ 129 w 235"/>
                <a:gd name="T53" fmla="*/ 273 h 364"/>
                <a:gd name="T54" fmla="*/ 129 w 235"/>
                <a:gd name="T55" fmla="*/ 235 h 364"/>
                <a:gd name="T56" fmla="*/ 144 w 235"/>
                <a:gd name="T57" fmla="*/ 220 h 364"/>
                <a:gd name="T58" fmla="*/ 144 w 235"/>
                <a:gd name="T59" fmla="*/ 242 h 364"/>
                <a:gd name="T60" fmla="*/ 166 w 235"/>
                <a:gd name="T61" fmla="*/ 242 h 364"/>
                <a:gd name="T62" fmla="*/ 159 w 235"/>
                <a:gd name="T63" fmla="*/ 220 h 364"/>
                <a:gd name="T64" fmla="*/ 166 w 235"/>
                <a:gd name="T65" fmla="*/ 227 h 364"/>
                <a:gd name="T66" fmla="*/ 174 w 235"/>
                <a:gd name="T67" fmla="*/ 212 h 364"/>
                <a:gd name="T68" fmla="*/ 182 w 235"/>
                <a:gd name="T69" fmla="*/ 227 h 364"/>
                <a:gd name="T70" fmla="*/ 197 w 235"/>
                <a:gd name="T71" fmla="*/ 197 h 364"/>
                <a:gd name="T72" fmla="*/ 204 w 235"/>
                <a:gd name="T73" fmla="*/ 205 h 364"/>
                <a:gd name="T74" fmla="*/ 204 w 235"/>
                <a:gd name="T75" fmla="*/ 189 h 364"/>
                <a:gd name="T76" fmla="*/ 219 w 235"/>
                <a:gd name="T77" fmla="*/ 189 h 364"/>
                <a:gd name="T78" fmla="*/ 235 w 235"/>
                <a:gd name="T79" fmla="*/ 174 h 364"/>
                <a:gd name="T80" fmla="*/ 227 w 235"/>
                <a:gd name="T81" fmla="*/ 174 h 364"/>
                <a:gd name="T82" fmla="*/ 227 w 235"/>
                <a:gd name="T83" fmla="*/ 182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5" h="364">
                  <a:moveTo>
                    <a:pt x="227" y="174"/>
                  </a:moveTo>
                  <a:lnTo>
                    <a:pt x="219" y="167"/>
                  </a:lnTo>
                  <a:lnTo>
                    <a:pt x="227" y="167"/>
                  </a:lnTo>
                  <a:lnTo>
                    <a:pt x="219" y="151"/>
                  </a:lnTo>
                  <a:lnTo>
                    <a:pt x="197" y="144"/>
                  </a:lnTo>
                  <a:lnTo>
                    <a:pt x="189" y="121"/>
                  </a:lnTo>
                  <a:lnTo>
                    <a:pt x="166" y="121"/>
                  </a:lnTo>
                  <a:lnTo>
                    <a:pt x="136" y="15"/>
                  </a:lnTo>
                  <a:lnTo>
                    <a:pt x="106" y="0"/>
                  </a:lnTo>
                  <a:lnTo>
                    <a:pt x="76" y="23"/>
                  </a:lnTo>
                  <a:lnTo>
                    <a:pt x="53" y="7"/>
                  </a:lnTo>
                  <a:lnTo>
                    <a:pt x="30" y="76"/>
                  </a:lnTo>
                  <a:lnTo>
                    <a:pt x="38" y="144"/>
                  </a:lnTo>
                  <a:lnTo>
                    <a:pt x="15" y="174"/>
                  </a:lnTo>
                  <a:lnTo>
                    <a:pt x="23" y="182"/>
                  </a:lnTo>
                  <a:lnTo>
                    <a:pt x="15" y="182"/>
                  </a:lnTo>
                  <a:lnTo>
                    <a:pt x="15" y="197"/>
                  </a:lnTo>
                  <a:lnTo>
                    <a:pt x="0" y="197"/>
                  </a:lnTo>
                  <a:lnTo>
                    <a:pt x="45" y="341"/>
                  </a:lnTo>
                  <a:lnTo>
                    <a:pt x="68" y="364"/>
                  </a:lnTo>
                  <a:lnTo>
                    <a:pt x="83" y="303"/>
                  </a:lnTo>
                  <a:lnTo>
                    <a:pt x="91" y="288"/>
                  </a:lnTo>
                  <a:lnTo>
                    <a:pt x="98" y="288"/>
                  </a:lnTo>
                  <a:lnTo>
                    <a:pt x="98" y="280"/>
                  </a:lnTo>
                  <a:lnTo>
                    <a:pt x="113" y="295"/>
                  </a:lnTo>
                  <a:lnTo>
                    <a:pt x="121" y="265"/>
                  </a:lnTo>
                  <a:lnTo>
                    <a:pt x="129" y="273"/>
                  </a:lnTo>
                  <a:lnTo>
                    <a:pt x="129" y="235"/>
                  </a:lnTo>
                  <a:lnTo>
                    <a:pt x="144" y="220"/>
                  </a:lnTo>
                  <a:lnTo>
                    <a:pt x="144" y="242"/>
                  </a:lnTo>
                  <a:lnTo>
                    <a:pt x="166" y="242"/>
                  </a:lnTo>
                  <a:lnTo>
                    <a:pt x="159" y="220"/>
                  </a:lnTo>
                  <a:lnTo>
                    <a:pt x="166" y="227"/>
                  </a:lnTo>
                  <a:lnTo>
                    <a:pt x="174" y="212"/>
                  </a:lnTo>
                  <a:lnTo>
                    <a:pt x="182" y="227"/>
                  </a:lnTo>
                  <a:lnTo>
                    <a:pt x="197" y="197"/>
                  </a:lnTo>
                  <a:lnTo>
                    <a:pt x="204" y="205"/>
                  </a:lnTo>
                  <a:lnTo>
                    <a:pt x="204" y="189"/>
                  </a:lnTo>
                  <a:lnTo>
                    <a:pt x="219" y="189"/>
                  </a:lnTo>
                  <a:lnTo>
                    <a:pt x="235" y="174"/>
                  </a:lnTo>
                  <a:lnTo>
                    <a:pt x="227" y="174"/>
                  </a:lnTo>
                  <a:lnTo>
                    <a:pt x="227" y="182"/>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4" name="Freeform 61"/>
            <p:cNvSpPr>
              <a:spLocks/>
            </p:cNvSpPr>
            <p:nvPr/>
          </p:nvSpPr>
          <p:spPr bwMode="auto">
            <a:xfrm>
              <a:off x="4450" y="1463"/>
              <a:ext cx="16" cy="15"/>
            </a:xfrm>
            <a:custGeom>
              <a:avLst/>
              <a:gdLst>
                <a:gd name="T0" fmla="*/ 16 w 16"/>
                <a:gd name="T1" fmla="*/ 7 h 15"/>
                <a:gd name="T2" fmla="*/ 8 w 16"/>
                <a:gd name="T3" fmla="*/ 7 h 15"/>
                <a:gd name="T4" fmla="*/ 8 w 16"/>
                <a:gd name="T5" fmla="*/ 15 h 15"/>
                <a:gd name="T6" fmla="*/ 0 w 16"/>
                <a:gd name="T7" fmla="*/ 15 h 15"/>
                <a:gd name="T8" fmla="*/ 0 w 16"/>
                <a:gd name="T9" fmla="*/ 0 h 15"/>
                <a:gd name="T10" fmla="*/ 16 w 16"/>
                <a:gd name="T11" fmla="*/ 7 h 15"/>
              </a:gdLst>
              <a:ahLst/>
              <a:cxnLst>
                <a:cxn ang="0">
                  <a:pos x="T0" y="T1"/>
                </a:cxn>
                <a:cxn ang="0">
                  <a:pos x="T2" y="T3"/>
                </a:cxn>
                <a:cxn ang="0">
                  <a:pos x="T4" y="T5"/>
                </a:cxn>
                <a:cxn ang="0">
                  <a:pos x="T6" y="T7"/>
                </a:cxn>
                <a:cxn ang="0">
                  <a:pos x="T8" y="T9"/>
                </a:cxn>
                <a:cxn ang="0">
                  <a:pos x="T10" y="T11"/>
                </a:cxn>
              </a:cxnLst>
              <a:rect l="0" t="0" r="r" b="b"/>
              <a:pathLst>
                <a:path w="16" h="15">
                  <a:moveTo>
                    <a:pt x="16" y="7"/>
                  </a:moveTo>
                  <a:lnTo>
                    <a:pt x="8" y="7"/>
                  </a:lnTo>
                  <a:lnTo>
                    <a:pt x="8" y="15"/>
                  </a:lnTo>
                  <a:lnTo>
                    <a:pt x="0" y="15"/>
                  </a:lnTo>
                  <a:lnTo>
                    <a:pt x="0" y="0"/>
                  </a:lnTo>
                  <a:lnTo>
                    <a:pt x="16" y="7"/>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5" name="Freeform 62"/>
            <p:cNvSpPr>
              <a:spLocks/>
            </p:cNvSpPr>
            <p:nvPr/>
          </p:nvSpPr>
          <p:spPr bwMode="auto">
            <a:xfrm>
              <a:off x="4450" y="1463"/>
              <a:ext cx="16" cy="15"/>
            </a:xfrm>
            <a:custGeom>
              <a:avLst/>
              <a:gdLst>
                <a:gd name="T0" fmla="*/ 16 w 16"/>
                <a:gd name="T1" fmla="*/ 7 h 15"/>
                <a:gd name="T2" fmla="*/ 8 w 16"/>
                <a:gd name="T3" fmla="*/ 7 h 15"/>
                <a:gd name="T4" fmla="*/ 8 w 16"/>
                <a:gd name="T5" fmla="*/ 15 h 15"/>
                <a:gd name="T6" fmla="*/ 0 w 16"/>
                <a:gd name="T7" fmla="*/ 15 h 15"/>
                <a:gd name="T8" fmla="*/ 0 w 16"/>
                <a:gd name="T9" fmla="*/ 0 h 15"/>
                <a:gd name="T10" fmla="*/ 16 w 16"/>
                <a:gd name="T11" fmla="*/ 7 h 15"/>
                <a:gd name="T12" fmla="*/ 16 w 16"/>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7"/>
                  </a:moveTo>
                  <a:lnTo>
                    <a:pt x="8" y="7"/>
                  </a:lnTo>
                  <a:lnTo>
                    <a:pt x="8" y="15"/>
                  </a:lnTo>
                  <a:lnTo>
                    <a:pt x="0" y="15"/>
                  </a:lnTo>
                  <a:lnTo>
                    <a:pt x="0" y="0"/>
                  </a:lnTo>
                  <a:lnTo>
                    <a:pt x="16" y="7"/>
                  </a:lnTo>
                  <a:lnTo>
                    <a:pt x="16" y="1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6" name="Freeform 63"/>
            <p:cNvSpPr>
              <a:spLocks/>
            </p:cNvSpPr>
            <p:nvPr/>
          </p:nvSpPr>
          <p:spPr bwMode="auto">
            <a:xfrm>
              <a:off x="3906" y="1933"/>
              <a:ext cx="280" cy="136"/>
            </a:xfrm>
            <a:custGeom>
              <a:avLst/>
              <a:gdLst>
                <a:gd name="T0" fmla="*/ 280 w 280"/>
                <a:gd name="T1" fmla="*/ 91 h 136"/>
                <a:gd name="T2" fmla="*/ 242 w 280"/>
                <a:gd name="T3" fmla="*/ 98 h 136"/>
                <a:gd name="T4" fmla="*/ 219 w 280"/>
                <a:gd name="T5" fmla="*/ 0 h 136"/>
                <a:gd name="T6" fmla="*/ 0 w 280"/>
                <a:gd name="T7" fmla="*/ 45 h 136"/>
                <a:gd name="T8" fmla="*/ 7 w 280"/>
                <a:gd name="T9" fmla="*/ 83 h 136"/>
                <a:gd name="T10" fmla="*/ 45 w 280"/>
                <a:gd name="T11" fmla="*/ 38 h 136"/>
                <a:gd name="T12" fmla="*/ 60 w 280"/>
                <a:gd name="T13" fmla="*/ 45 h 136"/>
                <a:gd name="T14" fmla="*/ 75 w 280"/>
                <a:gd name="T15" fmla="*/ 30 h 136"/>
                <a:gd name="T16" fmla="*/ 98 w 280"/>
                <a:gd name="T17" fmla="*/ 30 h 136"/>
                <a:gd name="T18" fmla="*/ 105 w 280"/>
                <a:gd name="T19" fmla="*/ 53 h 136"/>
                <a:gd name="T20" fmla="*/ 151 w 280"/>
                <a:gd name="T21" fmla="*/ 75 h 136"/>
                <a:gd name="T22" fmla="*/ 166 w 280"/>
                <a:gd name="T23" fmla="*/ 75 h 136"/>
                <a:gd name="T24" fmla="*/ 158 w 280"/>
                <a:gd name="T25" fmla="*/ 83 h 136"/>
                <a:gd name="T26" fmla="*/ 151 w 280"/>
                <a:gd name="T27" fmla="*/ 121 h 136"/>
                <a:gd name="T28" fmla="*/ 174 w 280"/>
                <a:gd name="T29" fmla="*/ 121 h 136"/>
                <a:gd name="T30" fmla="*/ 166 w 280"/>
                <a:gd name="T31" fmla="*/ 113 h 136"/>
                <a:gd name="T32" fmla="*/ 211 w 280"/>
                <a:gd name="T33" fmla="*/ 136 h 136"/>
                <a:gd name="T34" fmla="*/ 204 w 280"/>
                <a:gd name="T35" fmla="*/ 121 h 136"/>
                <a:gd name="T36" fmla="*/ 181 w 280"/>
                <a:gd name="T37" fmla="*/ 106 h 136"/>
                <a:gd name="T38" fmla="*/ 181 w 280"/>
                <a:gd name="T39" fmla="*/ 98 h 136"/>
                <a:gd name="T40" fmla="*/ 204 w 280"/>
                <a:gd name="T41" fmla="*/ 113 h 136"/>
                <a:gd name="T42" fmla="*/ 181 w 280"/>
                <a:gd name="T43" fmla="*/ 68 h 136"/>
                <a:gd name="T44" fmla="*/ 189 w 280"/>
                <a:gd name="T45" fmla="*/ 68 h 136"/>
                <a:gd name="T46" fmla="*/ 189 w 280"/>
                <a:gd name="T47" fmla="*/ 60 h 136"/>
                <a:gd name="T48" fmla="*/ 174 w 280"/>
                <a:gd name="T49" fmla="*/ 45 h 136"/>
                <a:gd name="T50" fmla="*/ 189 w 280"/>
                <a:gd name="T51" fmla="*/ 45 h 136"/>
                <a:gd name="T52" fmla="*/ 196 w 280"/>
                <a:gd name="T53" fmla="*/ 22 h 136"/>
                <a:gd name="T54" fmla="*/ 196 w 280"/>
                <a:gd name="T55" fmla="*/ 30 h 136"/>
                <a:gd name="T56" fmla="*/ 196 w 280"/>
                <a:gd name="T57" fmla="*/ 15 h 136"/>
                <a:gd name="T58" fmla="*/ 211 w 280"/>
                <a:gd name="T59" fmla="*/ 15 h 136"/>
                <a:gd name="T60" fmla="*/ 211 w 280"/>
                <a:gd name="T61" fmla="*/ 22 h 136"/>
                <a:gd name="T62" fmla="*/ 204 w 280"/>
                <a:gd name="T63" fmla="*/ 30 h 136"/>
                <a:gd name="T64" fmla="*/ 211 w 280"/>
                <a:gd name="T65" fmla="*/ 30 h 136"/>
                <a:gd name="T66" fmla="*/ 204 w 280"/>
                <a:gd name="T67" fmla="*/ 30 h 136"/>
                <a:gd name="T68" fmla="*/ 196 w 280"/>
                <a:gd name="T69" fmla="*/ 45 h 136"/>
                <a:gd name="T70" fmla="*/ 211 w 280"/>
                <a:gd name="T71" fmla="*/ 45 h 136"/>
                <a:gd name="T72" fmla="*/ 204 w 280"/>
                <a:gd name="T73" fmla="*/ 60 h 136"/>
                <a:gd name="T74" fmla="*/ 211 w 280"/>
                <a:gd name="T75" fmla="*/ 75 h 136"/>
                <a:gd name="T76" fmla="*/ 204 w 280"/>
                <a:gd name="T77" fmla="*/ 75 h 136"/>
                <a:gd name="T78" fmla="*/ 211 w 280"/>
                <a:gd name="T79" fmla="*/ 83 h 136"/>
                <a:gd name="T80" fmla="*/ 219 w 280"/>
                <a:gd name="T81" fmla="*/ 75 h 136"/>
                <a:gd name="T82" fmla="*/ 219 w 280"/>
                <a:gd name="T83" fmla="*/ 91 h 136"/>
                <a:gd name="T84" fmla="*/ 204 w 280"/>
                <a:gd name="T85" fmla="*/ 91 h 136"/>
                <a:gd name="T86" fmla="*/ 211 w 280"/>
                <a:gd name="T87" fmla="*/ 98 h 136"/>
                <a:gd name="T88" fmla="*/ 204 w 280"/>
                <a:gd name="T89" fmla="*/ 98 h 136"/>
                <a:gd name="T90" fmla="*/ 211 w 280"/>
                <a:gd name="T91" fmla="*/ 106 h 136"/>
                <a:gd name="T92" fmla="*/ 234 w 280"/>
                <a:gd name="T93" fmla="*/ 106 h 136"/>
                <a:gd name="T94" fmla="*/ 242 w 280"/>
                <a:gd name="T95" fmla="*/ 121 h 136"/>
                <a:gd name="T96" fmla="*/ 242 w 280"/>
                <a:gd name="T97" fmla="*/ 136 h 136"/>
                <a:gd name="T98" fmla="*/ 257 w 280"/>
                <a:gd name="T99" fmla="*/ 128 h 136"/>
                <a:gd name="T100" fmla="*/ 272 w 280"/>
                <a:gd name="T101" fmla="*/ 128 h 136"/>
                <a:gd name="T102" fmla="*/ 280 w 280"/>
                <a:gd name="T103" fmla="*/ 9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36">
                  <a:moveTo>
                    <a:pt x="280" y="91"/>
                  </a:moveTo>
                  <a:lnTo>
                    <a:pt x="242" y="98"/>
                  </a:lnTo>
                  <a:lnTo>
                    <a:pt x="219" y="0"/>
                  </a:lnTo>
                  <a:lnTo>
                    <a:pt x="0" y="45"/>
                  </a:lnTo>
                  <a:lnTo>
                    <a:pt x="7" y="83"/>
                  </a:lnTo>
                  <a:lnTo>
                    <a:pt x="45" y="38"/>
                  </a:lnTo>
                  <a:lnTo>
                    <a:pt x="60" y="45"/>
                  </a:lnTo>
                  <a:lnTo>
                    <a:pt x="75" y="30"/>
                  </a:lnTo>
                  <a:lnTo>
                    <a:pt x="98" y="30"/>
                  </a:lnTo>
                  <a:lnTo>
                    <a:pt x="105" y="53"/>
                  </a:lnTo>
                  <a:lnTo>
                    <a:pt x="151" y="75"/>
                  </a:lnTo>
                  <a:lnTo>
                    <a:pt x="166" y="75"/>
                  </a:lnTo>
                  <a:lnTo>
                    <a:pt x="158" y="83"/>
                  </a:lnTo>
                  <a:lnTo>
                    <a:pt x="151" y="121"/>
                  </a:lnTo>
                  <a:lnTo>
                    <a:pt x="174" y="121"/>
                  </a:lnTo>
                  <a:lnTo>
                    <a:pt x="166" y="113"/>
                  </a:lnTo>
                  <a:lnTo>
                    <a:pt x="211" y="136"/>
                  </a:lnTo>
                  <a:lnTo>
                    <a:pt x="204" y="121"/>
                  </a:lnTo>
                  <a:lnTo>
                    <a:pt x="181" y="106"/>
                  </a:lnTo>
                  <a:lnTo>
                    <a:pt x="181" y="98"/>
                  </a:lnTo>
                  <a:lnTo>
                    <a:pt x="204" y="113"/>
                  </a:lnTo>
                  <a:lnTo>
                    <a:pt x="181" y="68"/>
                  </a:lnTo>
                  <a:lnTo>
                    <a:pt x="189" y="68"/>
                  </a:lnTo>
                  <a:lnTo>
                    <a:pt x="189" y="60"/>
                  </a:lnTo>
                  <a:lnTo>
                    <a:pt x="174" y="45"/>
                  </a:lnTo>
                  <a:lnTo>
                    <a:pt x="189" y="45"/>
                  </a:lnTo>
                  <a:lnTo>
                    <a:pt x="196" y="22"/>
                  </a:lnTo>
                  <a:lnTo>
                    <a:pt x="196" y="30"/>
                  </a:lnTo>
                  <a:lnTo>
                    <a:pt x="196" y="15"/>
                  </a:lnTo>
                  <a:lnTo>
                    <a:pt x="211" y="15"/>
                  </a:lnTo>
                  <a:lnTo>
                    <a:pt x="211" y="22"/>
                  </a:lnTo>
                  <a:lnTo>
                    <a:pt x="204" y="30"/>
                  </a:lnTo>
                  <a:lnTo>
                    <a:pt x="211" y="30"/>
                  </a:lnTo>
                  <a:lnTo>
                    <a:pt x="204" y="30"/>
                  </a:lnTo>
                  <a:lnTo>
                    <a:pt x="196" y="45"/>
                  </a:lnTo>
                  <a:lnTo>
                    <a:pt x="211" y="45"/>
                  </a:lnTo>
                  <a:lnTo>
                    <a:pt x="204" y="60"/>
                  </a:lnTo>
                  <a:lnTo>
                    <a:pt x="211" y="75"/>
                  </a:lnTo>
                  <a:lnTo>
                    <a:pt x="204" y="75"/>
                  </a:lnTo>
                  <a:lnTo>
                    <a:pt x="211" y="83"/>
                  </a:lnTo>
                  <a:lnTo>
                    <a:pt x="219" y="75"/>
                  </a:lnTo>
                  <a:lnTo>
                    <a:pt x="219" y="91"/>
                  </a:lnTo>
                  <a:lnTo>
                    <a:pt x="204" y="91"/>
                  </a:lnTo>
                  <a:lnTo>
                    <a:pt x="211" y="98"/>
                  </a:lnTo>
                  <a:lnTo>
                    <a:pt x="204" y="98"/>
                  </a:lnTo>
                  <a:lnTo>
                    <a:pt x="211" y="106"/>
                  </a:lnTo>
                  <a:lnTo>
                    <a:pt x="234" y="106"/>
                  </a:lnTo>
                  <a:lnTo>
                    <a:pt x="242" y="121"/>
                  </a:lnTo>
                  <a:lnTo>
                    <a:pt x="242" y="136"/>
                  </a:lnTo>
                  <a:lnTo>
                    <a:pt x="257" y="128"/>
                  </a:lnTo>
                  <a:lnTo>
                    <a:pt x="272" y="128"/>
                  </a:lnTo>
                  <a:lnTo>
                    <a:pt x="280" y="91"/>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7" name="Freeform 64"/>
            <p:cNvSpPr>
              <a:spLocks/>
            </p:cNvSpPr>
            <p:nvPr/>
          </p:nvSpPr>
          <p:spPr bwMode="auto">
            <a:xfrm>
              <a:off x="3906" y="1933"/>
              <a:ext cx="280" cy="136"/>
            </a:xfrm>
            <a:custGeom>
              <a:avLst/>
              <a:gdLst>
                <a:gd name="T0" fmla="*/ 280 w 280"/>
                <a:gd name="T1" fmla="*/ 91 h 136"/>
                <a:gd name="T2" fmla="*/ 242 w 280"/>
                <a:gd name="T3" fmla="*/ 98 h 136"/>
                <a:gd name="T4" fmla="*/ 219 w 280"/>
                <a:gd name="T5" fmla="*/ 0 h 136"/>
                <a:gd name="T6" fmla="*/ 0 w 280"/>
                <a:gd name="T7" fmla="*/ 45 h 136"/>
                <a:gd name="T8" fmla="*/ 7 w 280"/>
                <a:gd name="T9" fmla="*/ 83 h 136"/>
                <a:gd name="T10" fmla="*/ 45 w 280"/>
                <a:gd name="T11" fmla="*/ 38 h 136"/>
                <a:gd name="T12" fmla="*/ 60 w 280"/>
                <a:gd name="T13" fmla="*/ 45 h 136"/>
                <a:gd name="T14" fmla="*/ 75 w 280"/>
                <a:gd name="T15" fmla="*/ 30 h 136"/>
                <a:gd name="T16" fmla="*/ 98 w 280"/>
                <a:gd name="T17" fmla="*/ 30 h 136"/>
                <a:gd name="T18" fmla="*/ 105 w 280"/>
                <a:gd name="T19" fmla="*/ 53 h 136"/>
                <a:gd name="T20" fmla="*/ 151 w 280"/>
                <a:gd name="T21" fmla="*/ 75 h 136"/>
                <a:gd name="T22" fmla="*/ 166 w 280"/>
                <a:gd name="T23" fmla="*/ 75 h 136"/>
                <a:gd name="T24" fmla="*/ 158 w 280"/>
                <a:gd name="T25" fmla="*/ 83 h 136"/>
                <a:gd name="T26" fmla="*/ 151 w 280"/>
                <a:gd name="T27" fmla="*/ 121 h 136"/>
                <a:gd name="T28" fmla="*/ 174 w 280"/>
                <a:gd name="T29" fmla="*/ 121 h 136"/>
                <a:gd name="T30" fmla="*/ 166 w 280"/>
                <a:gd name="T31" fmla="*/ 113 h 136"/>
                <a:gd name="T32" fmla="*/ 211 w 280"/>
                <a:gd name="T33" fmla="*/ 136 h 136"/>
                <a:gd name="T34" fmla="*/ 204 w 280"/>
                <a:gd name="T35" fmla="*/ 121 h 136"/>
                <a:gd name="T36" fmla="*/ 181 w 280"/>
                <a:gd name="T37" fmla="*/ 106 h 136"/>
                <a:gd name="T38" fmla="*/ 181 w 280"/>
                <a:gd name="T39" fmla="*/ 98 h 136"/>
                <a:gd name="T40" fmla="*/ 204 w 280"/>
                <a:gd name="T41" fmla="*/ 113 h 136"/>
                <a:gd name="T42" fmla="*/ 181 w 280"/>
                <a:gd name="T43" fmla="*/ 68 h 136"/>
                <a:gd name="T44" fmla="*/ 189 w 280"/>
                <a:gd name="T45" fmla="*/ 68 h 136"/>
                <a:gd name="T46" fmla="*/ 189 w 280"/>
                <a:gd name="T47" fmla="*/ 60 h 136"/>
                <a:gd name="T48" fmla="*/ 174 w 280"/>
                <a:gd name="T49" fmla="*/ 45 h 136"/>
                <a:gd name="T50" fmla="*/ 189 w 280"/>
                <a:gd name="T51" fmla="*/ 45 h 136"/>
                <a:gd name="T52" fmla="*/ 196 w 280"/>
                <a:gd name="T53" fmla="*/ 22 h 136"/>
                <a:gd name="T54" fmla="*/ 196 w 280"/>
                <a:gd name="T55" fmla="*/ 30 h 136"/>
                <a:gd name="T56" fmla="*/ 196 w 280"/>
                <a:gd name="T57" fmla="*/ 15 h 136"/>
                <a:gd name="T58" fmla="*/ 211 w 280"/>
                <a:gd name="T59" fmla="*/ 15 h 136"/>
                <a:gd name="T60" fmla="*/ 211 w 280"/>
                <a:gd name="T61" fmla="*/ 22 h 136"/>
                <a:gd name="T62" fmla="*/ 204 w 280"/>
                <a:gd name="T63" fmla="*/ 30 h 136"/>
                <a:gd name="T64" fmla="*/ 211 w 280"/>
                <a:gd name="T65" fmla="*/ 30 h 136"/>
                <a:gd name="T66" fmla="*/ 204 w 280"/>
                <a:gd name="T67" fmla="*/ 30 h 136"/>
                <a:gd name="T68" fmla="*/ 196 w 280"/>
                <a:gd name="T69" fmla="*/ 45 h 136"/>
                <a:gd name="T70" fmla="*/ 211 w 280"/>
                <a:gd name="T71" fmla="*/ 45 h 136"/>
                <a:gd name="T72" fmla="*/ 204 w 280"/>
                <a:gd name="T73" fmla="*/ 60 h 136"/>
                <a:gd name="T74" fmla="*/ 211 w 280"/>
                <a:gd name="T75" fmla="*/ 75 h 136"/>
                <a:gd name="T76" fmla="*/ 204 w 280"/>
                <a:gd name="T77" fmla="*/ 75 h 136"/>
                <a:gd name="T78" fmla="*/ 211 w 280"/>
                <a:gd name="T79" fmla="*/ 83 h 136"/>
                <a:gd name="T80" fmla="*/ 219 w 280"/>
                <a:gd name="T81" fmla="*/ 75 h 136"/>
                <a:gd name="T82" fmla="*/ 219 w 280"/>
                <a:gd name="T83" fmla="*/ 91 h 136"/>
                <a:gd name="T84" fmla="*/ 204 w 280"/>
                <a:gd name="T85" fmla="*/ 91 h 136"/>
                <a:gd name="T86" fmla="*/ 211 w 280"/>
                <a:gd name="T87" fmla="*/ 98 h 136"/>
                <a:gd name="T88" fmla="*/ 204 w 280"/>
                <a:gd name="T89" fmla="*/ 98 h 136"/>
                <a:gd name="T90" fmla="*/ 211 w 280"/>
                <a:gd name="T91" fmla="*/ 106 h 136"/>
                <a:gd name="T92" fmla="*/ 234 w 280"/>
                <a:gd name="T93" fmla="*/ 106 h 136"/>
                <a:gd name="T94" fmla="*/ 242 w 280"/>
                <a:gd name="T95" fmla="*/ 121 h 136"/>
                <a:gd name="T96" fmla="*/ 242 w 280"/>
                <a:gd name="T97" fmla="*/ 136 h 136"/>
                <a:gd name="T98" fmla="*/ 257 w 280"/>
                <a:gd name="T99" fmla="*/ 128 h 136"/>
                <a:gd name="T100" fmla="*/ 272 w 280"/>
                <a:gd name="T101" fmla="*/ 128 h 136"/>
                <a:gd name="T102" fmla="*/ 280 w 280"/>
                <a:gd name="T103" fmla="*/ 91 h 136"/>
                <a:gd name="T104" fmla="*/ 280 w 280"/>
                <a:gd name="T105" fmla="*/ 9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0" h="136">
                  <a:moveTo>
                    <a:pt x="280" y="91"/>
                  </a:moveTo>
                  <a:lnTo>
                    <a:pt x="242" y="98"/>
                  </a:lnTo>
                  <a:lnTo>
                    <a:pt x="219" y="0"/>
                  </a:lnTo>
                  <a:lnTo>
                    <a:pt x="0" y="45"/>
                  </a:lnTo>
                  <a:lnTo>
                    <a:pt x="7" y="83"/>
                  </a:lnTo>
                  <a:lnTo>
                    <a:pt x="45" y="38"/>
                  </a:lnTo>
                  <a:lnTo>
                    <a:pt x="60" y="45"/>
                  </a:lnTo>
                  <a:lnTo>
                    <a:pt x="75" y="30"/>
                  </a:lnTo>
                  <a:lnTo>
                    <a:pt x="98" y="30"/>
                  </a:lnTo>
                  <a:lnTo>
                    <a:pt x="105" y="53"/>
                  </a:lnTo>
                  <a:lnTo>
                    <a:pt x="151" y="75"/>
                  </a:lnTo>
                  <a:lnTo>
                    <a:pt x="166" y="75"/>
                  </a:lnTo>
                  <a:lnTo>
                    <a:pt x="158" y="83"/>
                  </a:lnTo>
                  <a:lnTo>
                    <a:pt x="151" y="121"/>
                  </a:lnTo>
                  <a:lnTo>
                    <a:pt x="174" y="121"/>
                  </a:lnTo>
                  <a:lnTo>
                    <a:pt x="166" y="113"/>
                  </a:lnTo>
                  <a:lnTo>
                    <a:pt x="211" y="136"/>
                  </a:lnTo>
                  <a:lnTo>
                    <a:pt x="204" y="121"/>
                  </a:lnTo>
                  <a:lnTo>
                    <a:pt x="181" y="106"/>
                  </a:lnTo>
                  <a:lnTo>
                    <a:pt x="181" y="98"/>
                  </a:lnTo>
                  <a:lnTo>
                    <a:pt x="204" y="113"/>
                  </a:lnTo>
                  <a:lnTo>
                    <a:pt x="181" y="68"/>
                  </a:lnTo>
                  <a:lnTo>
                    <a:pt x="189" y="68"/>
                  </a:lnTo>
                  <a:lnTo>
                    <a:pt x="189" y="60"/>
                  </a:lnTo>
                  <a:lnTo>
                    <a:pt x="174" y="45"/>
                  </a:lnTo>
                  <a:lnTo>
                    <a:pt x="189" y="45"/>
                  </a:lnTo>
                  <a:lnTo>
                    <a:pt x="196" y="22"/>
                  </a:lnTo>
                  <a:lnTo>
                    <a:pt x="196" y="30"/>
                  </a:lnTo>
                  <a:lnTo>
                    <a:pt x="196" y="15"/>
                  </a:lnTo>
                  <a:lnTo>
                    <a:pt x="211" y="15"/>
                  </a:lnTo>
                  <a:lnTo>
                    <a:pt x="211" y="22"/>
                  </a:lnTo>
                  <a:lnTo>
                    <a:pt x="204" y="30"/>
                  </a:lnTo>
                  <a:lnTo>
                    <a:pt x="211" y="30"/>
                  </a:lnTo>
                  <a:lnTo>
                    <a:pt x="204" y="30"/>
                  </a:lnTo>
                  <a:lnTo>
                    <a:pt x="196" y="45"/>
                  </a:lnTo>
                  <a:lnTo>
                    <a:pt x="211" y="45"/>
                  </a:lnTo>
                  <a:lnTo>
                    <a:pt x="204" y="60"/>
                  </a:lnTo>
                  <a:lnTo>
                    <a:pt x="211" y="75"/>
                  </a:lnTo>
                  <a:lnTo>
                    <a:pt x="204" y="75"/>
                  </a:lnTo>
                  <a:lnTo>
                    <a:pt x="211" y="83"/>
                  </a:lnTo>
                  <a:lnTo>
                    <a:pt x="219" y="75"/>
                  </a:lnTo>
                  <a:lnTo>
                    <a:pt x="219" y="91"/>
                  </a:lnTo>
                  <a:lnTo>
                    <a:pt x="204" y="91"/>
                  </a:lnTo>
                  <a:lnTo>
                    <a:pt x="211" y="98"/>
                  </a:lnTo>
                  <a:lnTo>
                    <a:pt x="204" y="98"/>
                  </a:lnTo>
                  <a:lnTo>
                    <a:pt x="211" y="106"/>
                  </a:lnTo>
                  <a:lnTo>
                    <a:pt x="234" y="106"/>
                  </a:lnTo>
                  <a:lnTo>
                    <a:pt x="242" y="121"/>
                  </a:lnTo>
                  <a:lnTo>
                    <a:pt x="242" y="136"/>
                  </a:lnTo>
                  <a:lnTo>
                    <a:pt x="257" y="128"/>
                  </a:lnTo>
                  <a:lnTo>
                    <a:pt x="272" y="128"/>
                  </a:lnTo>
                  <a:lnTo>
                    <a:pt x="280" y="91"/>
                  </a:lnTo>
                  <a:lnTo>
                    <a:pt x="280" y="98"/>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8" name="Freeform 65"/>
            <p:cNvSpPr>
              <a:spLocks/>
            </p:cNvSpPr>
            <p:nvPr/>
          </p:nvSpPr>
          <p:spPr bwMode="auto">
            <a:xfrm>
              <a:off x="4216" y="1622"/>
              <a:ext cx="204" cy="106"/>
            </a:xfrm>
            <a:custGeom>
              <a:avLst/>
              <a:gdLst>
                <a:gd name="T0" fmla="*/ 197 w 204"/>
                <a:gd name="T1" fmla="*/ 53 h 106"/>
                <a:gd name="T2" fmla="*/ 181 w 204"/>
                <a:gd name="T3" fmla="*/ 53 h 106"/>
                <a:gd name="T4" fmla="*/ 204 w 204"/>
                <a:gd name="T5" fmla="*/ 68 h 106"/>
                <a:gd name="T6" fmla="*/ 181 w 204"/>
                <a:gd name="T7" fmla="*/ 83 h 106"/>
                <a:gd name="T8" fmla="*/ 159 w 204"/>
                <a:gd name="T9" fmla="*/ 68 h 106"/>
                <a:gd name="T10" fmla="*/ 151 w 204"/>
                <a:gd name="T11" fmla="*/ 45 h 106"/>
                <a:gd name="T12" fmla="*/ 136 w 204"/>
                <a:gd name="T13" fmla="*/ 45 h 106"/>
                <a:gd name="T14" fmla="*/ 151 w 204"/>
                <a:gd name="T15" fmla="*/ 15 h 106"/>
                <a:gd name="T16" fmla="*/ 136 w 204"/>
                <a:gd name="T17" fmla="*/ 15 h 106"/>
                <a:gd name="T18" fmla="*/ 136 w 204"/>
                <a:gd name="T19" fmla="*/ 0 h 106"/>
                <a:gd name="T20" fmla="*/ 113 w 204"/>
                <a:gd name="T21" fmla="*/ 23 h 106"/>
                <a:gd name="T22" fmla="*/ 45 w 204"/>
                <a:gd name="T23" fmla="*/ 38 h 106"/>
                <a:gd name="T24" fmla="*/ 0 w 204"/>
                <a:gd name="T25" fmla="*/ 45 h 106"/>
                <a:gd name="T26" fmla="*/ 0 w 204"/>
                <a:gd name="T27" fmla="*/ 98 h 106"/>
                <a:gd name="T28" fmla="*/ 98 w 204"/>
                <a:gd name="T29" fmla="*/ 83 h 106"/>
                <a:gd name="T30" fmla="*/ 121 w 204"/>
                <a:gd name="T31" fmla="*/ 76 h 106"/>
                <a:gd name="T32" fmla="*/ 128 w 204"/>
                <a:gd name="T33" fmla="*/ 91 h 106"/>
                <a:gd name="T34" fmla="*/ 136 w 204"/>
                <a:gd name="T35" fmla="*/ 91 h 106"/>
                <a:gd name="T36" fmla="*/ 136 w 204"/>
                <a:gd name="T37" fmla="*/ 98 h 106"/>
                <a:gd name="T38" fmla="*/ 144 w 204"/>
                <a:gd name="T39" fmla="*/ 98 h 106"/>
                <a:gd name="T40" fmla="*/ 144 w 204"/>
                <a:gd name="T41" fmla="*/ 106 h 106"/>
                <a:gd name="T42" fmla="*/ 166 w 204"/>
                <a:gd name="T43" fmla="*/ 83 h 106"/>
                <a:gd name="T44" fmla="*/ 166 w 204"/>
                <a:gd name="T45" fmla="*/ 98 h 106"/>
                <a:gd name="T46" fmla="*/ 204 w 204"/>
                <a:gd name="T47" fmla="*/ 83 h 106"/>
                <a:gd name="T48" fmla="*/ 204 w 204"/>
                <a:gd name="T49" fmla="*/ 68 h 106"/>
                <a:gd name="T50" fmla="*/ 197 w 204"/>
                <a:gd name="T51" fmla="*/ 5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4" h="106">
                  <a:moveTo>
                    <a:pt x="197" y="53"/>
                  </a:moveTo>
                  <a:lnTo>
                    <a:pt x="181" y="53"/>
                  </a:lnTo>
                  <a:lnTo>
                    <a:pt x="204" y="68"/>
                  </a:lnTo>
                  <a:lnTo>
                    <a:pt x="181" y="83"/>
                  </a:lnTo>
                  <a:lnTo>
                    <a:pt x="159" y="68"/>
                  </a:lnTo>
                  <a:lnTo>
                    <a:pt x="151" y="45"/>
                  </a:lnTo>
                  <a:lnTo>
                    <a:pt x="136" y="45"/>
                  </a:lnTo>
                  <a:lnTo>
                    <a:pt x="151" y="15"/>
                  </a:lnTo>
                  <a:lnTo>
                    <a:pt x="136" y="15"/>
                  </a:lnTo>
                  <a:lnTo>
                    <a:pt x="136" y="0"/>
                  </a:lnTo>
                  <a:lnTo>
                    <a:pt x="113" y="23"/>
                  </a:lnTo>
                  <a:lnTo>
                    <a:pt x="45" y="38"/>
                  </a:lnTo>
                  <a:lnTo>
                    <a:pt x="0" y="45"/>
                  </a:lnTo>
                  <a:lnTo>
                    <a:pt x="0" y="98"/>
                  </a:lnTo>
                  <a:lnTo>
                    <a:pt x="98" y="83"/>
                  </a:lnTo>
                  <a:lnTo>
                    <a:pt x="121" y="76"/>
                  </a:lnTo>
                  <a:lnTo>
                    <a:pt x="128" y="91"/>
                  </a:lnTo>
                  <a:lnTo>
                    <a:pt x="136" y="91"/>
                  </a:lnTo>
                  <a:lnTo>
                    <a:pt x="136" y="98"/>
                  </a:lnTo>
                  <a:lnTo>
                    <a:pt x="144" y="98"/>
                  </a:lnTo>
                  <a:lnTo>
                    <a:pt x="144" y="106"/>
                  </a:lnTo>
                  <a:lnTo>
                    <a:pt x="166" y="83"/>
                  </a:lnTo>
                  <a:lnTo>
                    <a:pt x="166" y="98"/>
                  </a:lnTo>
                  <a:lnTo>
                    <a:pt x="204" y="83"/>
                  </a:lnTo>
                  <a:lnTo>
                    <a:pt x="204" y="68"/>
                  </a:lnTo>
                  <a:lnTo>
                    <a:pt x="197" y="53"/>
                  </a:lnTo>
                  <a:close/>
                </a:path>
              </a:pathLst>
            </a:custGeom>
            <a:solidFill>
              <a:srgbClr val="FF8C00"/>
            </a:solidFill>
            <a:ln w="8">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9" name="Freeform 66"/>
            <p:cNvSpPr>
              <a:spLocks/>
            </p:cNvSpPr>
            <p:nvPr/>
          </p:nvSpPr>
          <p:spPr bwMode="auto">
            <a:xfrm>
              <a:off x="4216" y="1622"/>
              <a:ext cx="204" cy="106"/>
            </a:xfrm>
            <a:custGeom>
              <a:avLst/>
              <a:gdLst>
                <a:gd name="T0" fmla="*/ 197 w 204"/>
                <a:gd name="T1" fmla="*/ 53 h 106"/>
                <a:gd name="T2" fmla="*/ 181 w 204"/>
                <a:gd name="T3" fmla="*/ 53 h 106"/>
                <a:gd name="T4" fmla="*/ 204 w 204"/>
                <a:gd name="T5" fmla="*/ 68 h 106"/>
                <a:gd name="T6" fmla="*/ 181 w 204"/>
                <a:gd name="T7" fmla="*/ 83 h 106"/>
                <a:gd name="T8" fmla="*/ 159 w 204"/>
                <a:gd name="T9" fmla="*/ 68 h 106"/>
                <a:gd name="T10" fmla="*/ 151 w 204"/>
                <a:gd name="T11" fmla="*/ 45 h 106"/>
                <a:gd name="T12" fmla="*/ 136 w 204"/>
                <a:gd name="T13" fmla="*/ 45 h 106"/>
                <a:gd name="T14" fmla="*/ 151 w 204"/>
                <a:gd name="T15" fmla="*/ 15 h 106"/>
                <a:gd name="T16" fmla="*/ 136 w 204"/>
                <a:gd name="T17" fmla="*/ 15 h 106"/>
                <a:gd name="T18" fmla="*/ 136 w 204"/>
                <a:gd name="T19" fmla="*/ 0 h 106"/>
                <a:gd name="T20" fmla="*/ 113 w 204"/>
                <a:gd name="T21" fmla="*/ 23 h 106"/>
                <a:gd name="T22" fmla="*/ 45 w 204"/>
                <a:gd name="T23" fmla="*/ 38 h 106"/>
                <a:gd name="T24" fmla="*/ 0 w 204"/>
                <a:gd name="T25" fmla="*/ 45 h 106"/>
                <a:gd name="T26" fmla="*/ 0 w 204"/>
                <a:gd name="T27" fmla="*/ 98 h 106"/>
                <a:gd name="T28" fmla="*/ 98 w 204"/>
                <a:gd name="T29" fmla="*/ 83 h 106"/>
                <a:gd name="T30" fmla="*/ 121 w 204"/>
                <a:gd name="T31" fmla="*/ 76 h 106"/>
                <a:gd name="T32" fmla="*/ 128 w 204"/>
                <a:gd name="T33" fmla="*/ 91 h 106"/>
                <a:gd name="T34" fmla="*/ 136 w 204"/>
                <a:gd name="T35" fmla="*/ 91 h 106"/>
                <a:gd name="T36" fmla="*/ 136 w 204"/>
                <a:gd name="T37" fmla="*/ 98 h 106"/>
                <a:gd name="T38" fmla="*/ 144 w 204"/>
                <a:gd name="T39" fmla="*/ 98 h 106"/>
                <a:gd name="T40" fmla="*/ 144 w 204"/>
                <a:gd name="T41" fmla="*/ 106 h 106"/>
                <a:gd name="T42" fmla="*/ 166 w 204"/>
                <a:gd name="T43" fmla="*/ 83 h 106"/>
                <a:gd name="T44" fmla="*/ 166 w 204"/>
                <a:gd name="T45" fmla="*/ 98 h 106"/>
                <a:gd name="T46" fmla="*/ 204 w 204"/>
                <a:gd name="T47" fmla="*/ 83 h 106"/>
                <a:gd name="T48" fmla="*/ 204 w 204"/>
                <a:gd name="T49" fmla="*/ 68 h 106"/>
                <a:gd name="T50" fmla="*/ 197 w 204"/>
                <a:gd name="T51" fmla="*/ 53 h 106"/>
                <a:gd name="T52" fmla="*/ 197 w 204"/>
                <a:gd name="T53" fmla="*/ 6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4" h="106">
                  <a:moveTo>
                    <a:pt x="197" y="53"/>
                  </a:moveTo>
                  <a:lnTo>
                    <a:pt x="181" y="53"/>
                  </a:lnTo>
                  <a:lnTo>
                    <a:pt x="204" y="68"/>
                  </a:lnTo>
                  <a:lnTo>
                    <a:pt x="181" y="83"/>
                  </a:lnTo>
                  <a:lnTo>
                    <a:pt x="159" y="68"/>
                  </a:lnTo>
                  <a:lnTo>
                    <a:pt x="151" y="45"/>
                  </a:lnTo>
                  <a:lnTo>
                    <a:pt x="136" y="45"/>
                  </a:lnTo>
                  <a:lnTo>
                    <a:pt x="151" y="15"/>
                  </a:lnTo>
                  <a:lnTo>
                    <a:pt x="136" y="15"/>
                  </a:lnTo>
                  <a:lnTo>
                    <a:pt x="136" y="0"/>
                  </a:lnTo>
                  <a:lnTo>
                    <a:pt x="113" y="23"/>
                  </a:lnTo>
                  <a:lnTo>
                    <a:pt x="45" y="38"/>
                  </a:lnTo>
                  <a:lnTo>
                    <a:pt x="0" y="45"/>
                  </a:lnTo>
                  <a:lnTo>
                    <a:pt x="0" y="98"/>
                  </a:lnTo>
                  <a:lnTo>
                    <a:pt x="98" y="83"/>
                  </a:lnTo>
                  <a:lnTo>
                    <a:pt x="121" y="76"/>
                  </a:lnTo>
                  <a:lnTo>
                    <a:pt x="128" y="91"/>
                  </a:lnTo>
                  <a:lnTo>
                    <a:pt x="136" y="91"/>
                  </a:lnTo>
                  <a:lnTo>
                    <a:pt x="136" y="98"/>
                  </a:lnTo>
                  <a:lnTo>
                    <a:pt x="144" y="98"/>
                  </a:lnTo>
                  <a:lnTo>
                    <a:pt x="144" y="106"/>
                  </a:lnTo>
                  <a:lnTo>
                    <a:pt x="166" y="83"/>
                  </a:lnTo>
                  <a:lnTo>
                    <a:pt x="166" y="98"/>
                  </a:lnTo>
                  <a:lnTo>
                    <a:pt x="204" y="83"/>
                  </a:lnTo>
                  <a:lnTo>
                    <a:pt x="204" y="68"/>
                  </a:lnTo>
                  <a:lnTo>
                    <a:pt x="197" y="53"/>
                  </a:lnTo>
                  <a:lnTo>
                    <a:pt x="197" y="60"/>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 name="Freeform 67"/>
            <p:cNvSpPr>
              <a:spLocks/>
            </p:cNvSpPr>
            <p:nvPr/>
          </p:nvSpPr>
          <p:spPr bwMode="auto">
            <a:xfrm>
              <a:off x="3217" y="1432"/>
              <a:ext cx="363" cy="182"/>
            </a:xfrm>
            <a:custGeom>
              <a:avLst/>
              <a:gdLst>
                <a:gd name="T0" fmla="*/ 340 w 363"/>
                <a:gd name="T1" fmla="*/ 76 h 182"/>
                <a:gd name="T2" fmla="*/ 333 w 363"/>
                <a:gd name="T3" fmla="*/ 53 h 182"/>
                <a:gd name="T4" fmla="*/ 295 w 363"/>
                <a:gd name="T5" fmla="*/ 61 h 182"/>
                <a:gd name="T6" fmla="*/ 295 w 363"/>
                <a:gd name="T7" fmla="*/ 38 h 182"/>
                <a:gd name="T8" fmla="*/ 234 w 363"/>
                <a:gd name="T9" fmla="*/ 53 h 182"/>
                <a:gd name="T10" fmla="*/ 212 w 363"/>
                <a:gd name="T11" fmla="*/ 76 h 182"/>
                <a:gd name="T12" fmla="*/ 166 w 363"/>
                <a:gd name="T13" fmla="*/ 69 h 182"/>
                <a:gd name="T14" fmla="*/ 144 w 363"/>
                <a:gd name="T15" fmla="*/ 46 h 182"/>
                <a:gd name="T16" fmla="*/ 121 w 363"/>
                <a:gd name="T17" fmla="*/ 38 h 182"/>
                <a:gd name="T18" fmla="*/ 106 w 363"/>
                <a:gd name="T19" fmla="*/ 53 h 182"/>
                <a:gd name="T20" fmla="*/ 121 w 363"/>
                <a:gd name="T21" fmla="*/ 23 h 182"/>
                <a:gd name="T22" fmla="*/ 144 w 363"/>
                <a:gd name="T23" fmla="*/ 0 h 182"/>
                <a:gd name="T24" fmla="*/ 128 w 363"/>
                <a:gd name="T25" fmla="*/ 0 h 182"/>
                <a:gd name="T26" fmla="*/ 75 w 363"/>
                <a:gd name="T27" fmla="*/ 38 h 182"/>
                <a:gd name="T28" fmla="*/ 0 w 363"/>
                <a:gd name="T29" fmla="*/ 76 h 182"/>
                <a:gd name="T30" fmla="*/ 23 w 363"/>
                <a:gd name="T31" fmla="*/ 99 h 182"/>
                <a:gd name="T32" fmla="*/ 136 w 363"/>
                <a:gd name="T33" fmla="*/ 122 h 182"/>
                <a:gd name="T34" fmla="*/ 128 w 363"/>
                <a:gd name="T35" fmla="*/ 129 h 182"/>
                <a:gd name="T36" fmla="*/ 151 w 363"/>
                <a:gd name="T37" fmla="*/ 137 h 182"/>
                <a:gd name="T38" fmla="*/ 151 w 363"/>
                <a:gd name="T39" fmla="*/ 167 h 182"/>
                <a:gd name="T40" fmla="*/ 159 w 363"/>
                <a:gd name="T41" fmla="*/ 160 h 182"/>
                <a:gd name="T42" fmla="*/ 166 w 363"/>
                <a:gd name="T43" fmla="*/ 182 h 182"/>
                <a:gd name="T44" fmla="*/ 197 w 363"/>
                <a:gd name="T45" fmla="*/ 114 h 182"/>
                <a:gd name="T46" fmla="*/ 197 w 363"/>
                <a:gd name="T47" fmla="*/ 137 h 182"/>
                <a:gd name="T48" fmla="*/ 219 w 363"/>
                <a:gd name="T49" fmla="*/ 114 h 182"/>
                <a:gd name="T50" fmla="*/ 219 w 363"/>
                <a:gd name="T51" fmla="*/ 137 h 182"/>
                <a:gd name="T52" fmla="*/ 234 w 363"/>
                <a:gd name="T53" fmla="*/ 106 h 182"/>
                <a:gd name="T54" fmla="*/ 265 w 363"/>
                <a:gd name="T55" fmla="*/ 106 h 182"/>
                <a:gd name="T56" fmla="*/ 272 w 363"/>
                <a:gd name="T57" fmla="*/ 91 h 182"/>
                <a:gd name="T58" fmla="*/ 318 w 363"/>
                <a:gd name="T59" fmla="*/ 106 h 182"/>
                <a:gd name="T60" fmla="*/ 318 w 363"/>
                <a:gd name="T61" fmla="*/ 91 h 182"/>
                <a:gd name="T62" fmla="*/ 363 w 363"/>
                <a:gd name="T63" fmla="*/ 91 h 182"/>
                <a:gd name="T64" fmla="*/ 340 w 363"/>
                <a:gd name="T65" fmla="*/ 7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3" h="182">
                  <a:moveTo>
                    <a:pt x="340" y="76"/>
                  </a:moveTo>
                  <a:lnTo>
                    <a:pt x="333" y="53"/>
                  </a:lnTo>
                  <a:lnTo>
                    <a:pt x="295" y="61"/>
                  </a:lnTo>
                  <a:lnTo>
                    <a:pt x="295" y="38"/>
                  </a:lnTo>
                  <a:lnTo>
                    <a:pt x="234" y="53"/>
                  </a:lnTo>
                  <a:lnTo>
                    <a:pt x="212" y="76"/>
                  </a:lnTo>
                  <a:lnTo>
                    <a:pt x="166" y="69"/>
                  </a:lnTo>
                  <a:lnTo>
                    <a:pt x="144" y="46"/>
                  </a:lnTo>
                  <a:lnTo>
                    <a:pt x="121" y="38"/>
                  </a:lnTo>
                  <a:lnTo>
                    <a:pt x="106" y="53"/>
                  </a:lnTo>
                  <a:lnTo>
                    <a:pt x="121" y="23"/>
                  </a:lnTo>
                  <a:lnTo>
                    <a:pt x="144" y="0"/>
                  </a:lnTo>
                  <a:lnTo>
                    <a:pt x="128" y="0"/>
                  </a:lnTo>
                  <a:lnTo>
                    <a:pt x="75" y="38"/>
                  </a:lnTo>
                  <a:lnTo>
                    <a:pt x="0" y="76"/>
                  </a:lnTo>
                  <a:lnTo>
                    <a:pt x="23" y="99"/>
                  </a:lnTo>
                  <a:lnTo>
                    <a:pt x="136" y="122"/>
                  </a:lnTo>
                  <a:lnTo>
                    <a:pt x="128" y="129"/>
                  </a:lnTo>
                  <a:lnTo>
                    <a:pt x="151" y="137"/>
                  </a:lnTo>
                  <a:lnTo>
                    <a:pt x="151" y="167"/>
                  </a:lnTo>
                  <a:lnTo>
                    <a:pt x="159" y="160"/>
                  </a:lnTo>
                  <a:lnTo>
                    <a:pt x="166" y="182"/>
                  </a:lnTo>
                  <a:lnTo>
                    <a:pt x="197" y="114"/>
                  </a:lnTo>
                  <a:lnTo>
                    <a:pt x="197" y="137"/>
                  </a:lnTo>
                  <a:lnTo>
                    <a:pt x="219" y="114"/>
                  </a:lnTo>
                  <a:lnTo>
                    <a:pt x="219" y="137"/>
                  </a:lnTo>
                  <a:lnTo>
                    <a:pt x="234" y="106"/>
                  </a:lnTo>
                  <a:lnTo>
                    <a:pt x="265" y="106"/>
                  </a:lnTo>
                  <a:lnTo>
                    <a:pt x="272" y="91"/>
                  </a:lnTo>
                  <a:lnTo>
                    <a:pt x="318" y="106"/>
                  </a:lnTo>
                  <a:lnTo>
                    <a:pt x="318" y="91"/>
                  </a:lnTo>
                  <a:lnTo>
                    <a:pt x="363" y="91"/>
                  </a:lnTo>
                  <a:lnTo>
                    <a:pt x="340" y="76"/>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1" name="Freeform 68"/>
            <p:cNvSpPr>
              <a:spLocks/>
            </p:cNvSpPr>
            <p:nvPr/>
          </p:nvSpPr>
          <p:spPr bwMode="auto">
            <a:xfrm>
              <a:off x="3217" y="1432"/>
              <a:ext cx="363" cy="182"/>
            </a:xfrm>
            <a:custGeom>
              <a:avLst/>
              <a:gdLst>
                <a:gd name="T0" fmla="*/ 340 w 363"/>
                <a:gd name="T1" fmla="*/ 76 h 182"/>
                <a:gd name="T2" fmla="*/ 333 w 363"/>
                <a:gd name="T3" fmla="*/ 53 h 182"/>
                <a:gd name="T4" fmla="*/ 295 w 363"/>
                <a:gd name="T5" fmla="*/ 61 h 182"/>
                <a:gd name="T6" fmla="*/ 295 w 363"/>
                <a:gd name="T7" fmla="*/ 38 h 182"/>
                <a:gd name="T8" fmla="*/ 234 w 363"/>
                <a:gd name="T9" fmla="*/ 53 h 182"/>
                <a:gd name="T10" fmla="*/ 212 w 363"/>
                <a:gd name="T11" fmla="*/ 76 h 182"/>
                <a:gd name="T12" fmla="*/ 166 w 363"/>
                <a:gd name="T13" fmla="*/ 69 h 182"/>
                <a:gd name="T14" fmla="*/ 144 w 363"/>
                <a:gd name="T15" fmla="*/ 46 h 182"/>
                <a:gd name="T16" fmla="*/ 121 w 363"/>
                <a:gd name="T17" fmla="*/ 38 h 182"/>
                <a:gd name="T18" fmla="*/ 106 w 363"/>
                <a:gd name="T19" fmla="*/ 53 h 182"/>
                <a:gd name="T20" fmla="*/ 121 w 363"/>
                <a:gd name="T21" fmla="*/ 23 h 182"/>
                <a:gd name="T22" fmla="*/ 144 w 363"/>
                <a:gd name="T23" fmla="*/ 0 h 182"/>
                <a:gd name="T24" fmla="*/ 128 w 363"/>
                <a:gd name="T25" fmla="*/ 0 h 182"/>
                <a:gd name="T26" fmla="*/ 75 w 363"/>
                <a:gd name="T27" fmla="*/ 38 h 182"/>
                <a:gd name="T28" fmla="*/ 0 w 363"/>
                <a:gd name="T29" fmla="*/ 76 h 182"/>
                <a:gd name="T30" fmla="*/ 23 w 363"/>
                <a:gd name="T31" fmla="*/ 99 h 182"/>
                <a:gd name="T32" fmla="*/ 136 w 363"/>
                <a:gd name="T33" fmla="*/ 122 h 182"/>
                <a:gd name="T34" fmla="*/ 128 w 363"/>
                <a:gd name="T35" fmla="*/ 129 h 182"/>
                <a:gd name="T36" fmla="*/ 151 w 363"/>
                <a:gd name="T37" fmla="*/ 137 h 182"/>
                <a:gd name="T38" fmla="*/ 151 w 363"/>
                <a:gd name="T39" fmla="*/ 167 h 182"/>
                <a:gd name="T40" fmla="*/ 159 w 363"/>
                <a:gd name="T41" fmla="*/ 160 h 182"/>
                <a:gd name="T42" fmla="*/ 166 w 363"/>
                <a:gd name="T43" fmla="*/ 182 h 182"/>
                <a:gd name="T44" fmla="*/ 197 w 363"/>
                <a:gd name="T45" fmla="*/ 114 h 182"/>
                <a:gd name="T46" fmla="*/ 197 w 363"/>
                <a:gd name="T47" fmla="*/ 137 h 182"/>
                <a:gd name="T48" fmla="*/ 219 w 363"/>
                <a:gd name="T49" fmla="*/ 114 h 182"/>
                <a:gd name="T50" fmla="*/ 219 w 363"/>
                <a:gd name="T51" fmla="*/ 137 h 182"/>
                <a:gd name="T52" fmla="*/ 234 w 363"/>
                <a:gd name="T53" fmla="*/ 106 h 182"/>
                <a:gd name="T54" fmla="*/ 265 w 363"/>
                <a:gd name="T55" fmla="*/ 106 h 182"/>
                <a:gd name="T56" fmla="*/ 272 w 363"/>
                <a:gd name="T57" fmla="*/ 91 h 182"/>
                <a:gd name="T58" fmla="*/ 318 w 363"/>
                <a:gd name="T59" fmla="*/ 106 h 182"/>
                <a:gd name="T60" fmla="*/ 318 w 363"/>
                <a:gd name="T61" fmla="*/ 91 h 182"/>
                <a:gd name="T62" fmla="*/ 363 w 363"/>
                <a:gd name="T63" fmla="*/ 91 h 182"/>
                <a:gd name="T64" fmla="*/ 340 w 363"/>
                <a:gd name="T65" fmla="*/ 76 h 182"/>
                <a:gd name="T66" fmla="*/ 340 w 363"/>
                <a:gd name="T67" fmla="*/ 84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3" h="182">
                  <a:moveTo>
                    <a:pt x="340" y="76"/>
                  </a:moveTo>
                  <a:lnTo>
                    <a:pt x="333" y="53"/>
                  </a:lnTo>
                  <a:lnTo>
                    <a:pt x="295" y="61"/>
                  </a:lnTo>
                  <a:lnTo>
                    <a:pt x="295" y="38"/>
                  </a:lnTo>
                  <a:lnTo>
                    <a:pt x="234" y="53"/>
                  </a:lnTo>
                  <a:lnTo>
                    <a:pt x="212" y="76"/>
                  </a:lnTo>
                  <a:lnTo>
                    <a:pt x="166" y="69"/>
                  </a:lnTo>
                  <a:lnTo>
                    <a:pt x="144" y="46"/>
                  </a:lnTo>
                  <a:lnTo>
                    <a:pt x="121" y="38"/>
                  </a:lnTo>
                  <a:lnTo>
                    <a:pt x="106" y="53"/>
                  </a:lnTo>
                  <a:lnTo>
                    <a:pt x="121" y="23"/>
                  </a:lnTo>
                  <a:lnTo>
                    <a:pt x="144" y="0"/>
                  </a:lnTo>
                  <a:lnTo>
                    <a:pt x="128" y="0"/>
                  </a:lnTo>
                  <a:lnTo>
                    <a:pt x="75" y="38"/>
                  </a:lnTo>
                  <a:lnTo>
                    <a:pt x="0" y="76"/>
                  </a:lnTo>
                  <a:lnTo>
                    <a:pt x="23" y="99"/>
                  </a:lnTo>
                  <a:lnTo>
                    <a:pt x="136" y="122"/>
                  </a:lnTo>
                  <a:lnTo>
                    <a:pt x="128" y="129"/>
                  </a:lnTo>
                  <a:lnTo>
                    <a:pt x="151" y="137"/>
                  </a:lnTo>
                  <a:lnTo>
                    <a:pt x="151" y="167"/>
                  </a:lnTo>
                  <a:lnTo>
                    <a:pt x="159" y="160"/>
                  </a:lnTo>
                  <a:lnTo>
                    <a:pt x="166" y="182"/>
                  </a:lnTo>
                  <a:lnTo>
                    <a:pt x="197" y="114"/>
                  </a:lnTo>
                  <a:lnTo>
                    <a:pt x="197" y="137"/>
                  </a:lnTo>
                  <a:lnTo>
                    <a:pt x="219" y="114"/>
                  </a:lnTo>
                  <a:lnTo>
                    <a:pt x="219" y="137"/>
                  </a:lnTo>
                  <a:lnTo>
                    <a:pt x="234" y="106"/>
                  </a:lnTo>
                  <a:lnTo>
                    <a:pt x="265" y="106"/>
                  </a:lnTo>
                  <a:lnTo>
                    <a:pt x="272" y="91"/>
                  </a:lnTo>
                  <a:lnTo>
                    <a:pt x="318" y="106"/>
                  </a:lnTo>
                  <a:lnTo>
                    <a:pt x="318" y="91"/>
                  </a:lnTo>
                  <a:lnTo>
                    <a:pt x="363" y="91"/>
                  </a:lnTo>
                  <a:lnTo>
                    <a:pt x="340" y="76"/>
                  </a:lnTo>
                  <a:lnTo>
                    <a:pt x="340" y="84"/>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2" name="Freeform 69"/>
            <p:cNvSpPr>
              <a:spLocks/>
            </p:cNvSpPr>
            <p:nvPr/>
          </p:nvSpPr>
          <p:spPr bwMode="auto">
            <a:xfrm>
              <a:off x="3451" y="1546"/>
              <a:ext cx="243" cy="326"/>
            </a:xfrm>
            <a:custGeom>
              <a:avLst/>
              <a:gdLst>
                <a:gd name="T0" fmla="*/ 243 w 243"/>
                <a:gd name="T1" fmla="*/ 227 h 326"/>
                <a:gd name="T2" fmla="*/ 235 w 243"/>
                <a:gd name="T3" fmla="*/ 243 h 326"/>
                <a:gd name="T4" fmla="*/ 235 w 243"/>
                <a:gd name="T5" fmla="*/ 227 h 326"/>
                <a:gd name="T6" fmla="*/ 220 w 243"/>
                <a:gd name="T7" fmla="*/ 227 h 326"/>
                <a:gd name="T8" fmla="*/ 197 w 243"/>
                <a:gd name="T9" fmla="*/ 303 h 326"/>
                <a:gd name="T10" fmla="*/ 122 w 243"/>
                <a:gd name="T11" fmla="*/ 318 h 326"/>
                <a:gd name="T12" fmla="*/ 0 w 243"/>
                <a:gd name="T13" fmla="*/ 326 h 326"/>
                <a:gd name="T14" fmla="*/ 31 w 243"/>
                <a:gd name="T15" fmla="*/ 258 h 326"/>
                <a:gd name="T16" fmla="*/ 0 w 243"/>
                <a:gd name="T17" fmla="*/ 174 h 326"/>
                <a:gd name="T18" fmla="*/ 8 w 243"/>
                <a:gd name="T19" fmla="*/ 91 h 326"/>
                <a:gd name="T20" fmla="*/ 46 w 243"/>
                <a:gd name="T21" fmla="*/ 46 h 326"/>
                <a:gd name="T22" fmla="*/ 53 w 243"/>
                <a:gd name="T23" fmla="*/ 83 h 326"/>
                <a:gd name="T24" fmla="*/ 53 w 243"/>
                <a:gd name="T25" fmla="*/ 38 h 326"/>
                <a:gd name="T26" fmla="*/ 76 w 243"/>
                <a:gd name="T27" fmla="*/ 30 h 326"/>
                <a:gd name="T28" fmla="*/ 69 w 243"/>
                <a:gd name="T29" fmla="*/ 23 h 326"/>
                <a:gd name="T30" fmla="*/ 76 w 243"/>
                <a:gd name="T31" fmla="*/ 8 h 326"/>
                <a:gd name="T32" fmla="*/ 84 w 243"/>
                <a:gd name="T33" fmla="*/ 0 h 326"/>
                <a:gd name="T34" fmla="*/ 159 w 243"/>
                <a:gd name="T35" fmla="*/ 23 h 326"/>
                <a:gd name="T36" fmla="*/ 174 w 243"/>
                <a:gd name="T37" fmla="*/ 46 h 326"/>
                <a:gd name="T38" fmla="*/ 159 w 243"/>
                <a:gd name="T39" fmla="*/ 46 h 326"/>
                <a:gd name="T40" fmla="*/ 174 w 243"/>
                <a:gd name="T41" fmla="*/ 76 h 326"/>
                <a:gd name="T42" fmla="*/ 174 w 243"/>
                <a:gd name="T43" fmla="*/ 99 h 326"/>
                <a:gd name="T44" fmla="*/ 152 w 243"/>
                <a:gd name="T45" fmla="*/ 136 h 326"/>
                <a:gd name="T46" fmla="*/ 152 w 243"/>
                <a:gd name="T47" fmla="*/ 159 h 326"/>
                <a:gd name="T48" fmla="*/ 167 w 243"/>
                <a:gd name="T49" fmla="*/ 159 h 326"/>
                <a:gd name="T50" fmla="*/ 174 w 243"/>
                <a:gd name="T51" fmla="*/ 136 h 326"/>
                <a:gd name="T52" fmla="*/ 197 w 243"/>
                <a:gd name="T53" fmla="*/ 121 h 326"/>
                <a:gd name="T54" fmla="*/ 220 w 243"/>
                <a:gd name="T55" fmla="*/ 136 h 326"/>
                <a:gd name="T56" fmla="*/ 243 w 243"/>
                <a:gd name="T57" fmla="*/ 205 h 326"/>
                <a:gd name="T58" fmla="*/ 243 w 243"/>
                <a:gd name="T59" fmla="*/ 227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3" h="326">
                  <a:moveTo>
                    <a:pt x="243" y="227"/>
                  </a:moveTo>
                  <a:lnTo>
                    <a:pt x="235" y="243"/>
                  </a:lnTo>
                  <a:lnTo>
                    <a:pt x="235" y="227"/>
                  </a:lnTo>
                  <a:lnTo>
                    <a:pt x="220" y="227"/>
                  </a:lnTo>
                  <a:lnTo>
                    <a:pt x="197" y="303"/>
                  </a:lnTo>
                  <a:lnTo>
                    <a:pt x="122" y="318"/>
                  </a:lnTo>
                  <a:lnTo>
                    <a:pt x="0" y="326"/>
                  </a:lnTo>
                  <a:lnTo>
                    <a:pt x="31" y="258"/>
                  </a:lnTo>
                  <a:lnTo>
                    <a:pt x="0" y="174"/>
                  </a:lnTo>
                  <a:lnTo>
                    <a:pt x="8" y="91"/>
                  </a:lnTo>
                  <a:lnTo>
                    <a:pt x="46" y="46"/>
                  </a:lnTo>
                  <a:lnTo>
                    <a:pt x="53" y="83"/>
                  </a:lnTo>
                  <a:lnTo>
                    <a:pt x="53" y="38"/>
                  </a:lnTo>
                  <a:lnTo>
                    <a:pt x="76" y="30"/>
                  </a:lnTo>
                  <a:lnTo>
                    <a:pt x="69" y="23"/>
                  </a:lnTo>
                  <a:lnTo>
                    <a:pt x="76" y="8"/>
                  </a:lnTo>
                  <a:lnTo>
                    <a:pt x="84" y="0"/>
                  </a:lnTo>
                  <a:lnTo>
                    <a:pt x="159" y="23"/>
                  </a:lnTo>
                  <a:lnTo>
                    <a:pt x="174" y="46"/>
                  </a:lnTo>
                  <a:lnTo>
                    <a:pt x="159" y="46"/>
                  </a:lnTo>
                  <a:lnTo>
                    <a:pt x="174" y="76"/>
                  </a:lnTo>
                  <a:lnTo>
                    <a:pt x="174" y="99"/>
                  </a:lnTo>
                  <a:lnTo>
                    <a:pt x="152" y="136"/>
                  </a:lnTo>
                  <a:lnTo>
                    <a:pt x="152" y="159"/>
                  </a:lnTo>
                  <a:lnTo>
                    <a:pt x="167" y="159"/>
                  </a:lnTo>
                  <a:lnTo>
                    <a:pt x="174" y="136"/>
                  </a:lnTo>
                  <a:lnTo>
                    <a:pt x="197" y="121"/>
                  </a:lnTo>
                  <a:lnTo>
                    <a:pt x="220" y="136"/>
                  </a:lnTo>
                  <a:lnTo>
                    <a:pt x="243" y="205"/>
                  </a:lnTo>
                  <a:lnTo>
                    <a:pt x="243" y="227"/>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3" name="Freeform 70"/>
            <p:cNvSpPr>
              <a:spLocks/>
            </p:cNvSpPr>
            <p:nvPr/>
          </p:nvSpPr>
          <p:spPr bwMode="auto">
            <a:xfrm>
              <a:off x="3451" y="1546"/>
              <a:ext cx="243" cy="326"/>
            </a:xfrm>
            <a:custGeom>
              <a:avLst/>
              <a:gdLst>
                <a:gd name="T0" fmla="*/ 243 w 243"/>
                <a:gd name="T1" fmla="*/ 227 h 326"/>
                <a:gd name="T2" fmla="*/ 235 w 243"/>
                <a:gd name="T3" fmla="*/ 243 h 326"/>
                <a:gd name="T4" fmla="*/ 235 w 243"/>
                <a:gd name="T5" fmla="*/ 227 h 326"/>
                <a:gd name="T6" fmla="*/ 220 w 243"/>
                <a:gd name="T7" fmla="*/ 227 h 326"/>
                <a:gd name="T8" fmla="*/ 197 w 243"/>
                <a:gd name="T9" fmla="*/ 303 h 326"/>
                <a:gd name="T10" fmla="*/ 122 w 243"/>
                <a:gd name="T11" fmla="*/ 318 h 326"/>
                <a:gd name="T12" fmla="*/ 0 w 243"/>
                <a:gd name="T13" fmla="*/ 326 h 326"/>
                <a:gd name="T14" fmla="*/ 31 w 243"/>
                <a:gd name="T15" fmla="*/ 258 h 326"/>
                <a:gd name="T16" fmla="*/ 0 w 243"/>
                <a:gd name="T17" fmla="*/ 174 h 326"/>
                <a:gd name="T18" fmla="*/ 8 w 243"/>
                <a:gd name="T19" fmla="*/ 91 h 326"/>
                <a:gd name="T20" fmla="*/ 46 w 243"/>
                <a:gd name="T21" fmla="*/ 46 h 326"/>
                <a:gd name="T22" fmla="*/ 53 w 243"/>
                <a:gd name="T23" fmla="*/ 83 h 326"/>
                <a:gd name="T24" fmla="*/ 53 w 243"/>
                <a:gd name="T25" fmla="*/ 38 h 326"/>
                <a:gd name="T26" fmla="*/ 76 w 243"/>
                <a:gd name="T27" fmla="*/ 30 h 326"/>
                <a:gd name="T28" fmla="*/ 69 w 243"/>
                <a:gd name="T29" fmla="*/ 23 h 326"/>
                <a:gd name="T30" fmla="*/ 76 w 243"/>
                <a:gd name="T31" fmla="*/ 8 h 326"/>
                <a:gd name="T32" fmla="*/ 84 w 243"/>
                <a:gd name="T33" fmla="*/ 0 h 326"/>
                <a:gd name="T34" fmla="*/ 159 w 243"/>
                <a:gd name="T35" fmla="*/ 23 h 326"/>
                <a:gd name="T36" fmla="*/ 174 w 243"/>
                <a:gd name="T37" fmla="*/ 46 h 326"/>
                <a:gd name="T38" fmla="*/ 159 w 243"/>
                <a:gd name="T39" fmla="*/ 46 h 326"/>
                <a:gd name="T40" fmla="*/ 174 w 243"/>
                <a:gd name="T41" fmla="*/ 76 h 326"/>
                <a:gd name="T42" fmla="*/ 174 w 243"/>
                <a:gd name="T43" fmla="*/ 99 h 326"/>
                <a:gd name="T44" fmla="*/ 152 w 243"/>
                <a:gd name="T45" fmla="*/ 136 h 326"/>
                <a:gd name="T46" fmla="*/ 152 w 243"/>
                <a:gd name="T47" fmla="*/ 159 h 326"/>
                <a:gd name="T48" fmla="*/ 167 w 243"/>
                <a:gd name="T49" fmla="*/ 159 h 326"/>
                <a:gd name="T50" fmla="*/ 174 w 243"/>
                <a:gd name="T51" fmla="*/ 136 h 326"/>
                <a:gd name="T52" fmla="*/ 197 w 243"/>
                <a:gd name="T53" fmla="*/ 121 h 326"/>
                <a:gd name="T54" fmla="*/ 220 w 243"/>
                <a:gd name="T55" fmla="*/ 136 h 326"/>
                <a:gd name="T56" fmla="*/ 243 w 243"/>
                <a:gd name="T57" fmla="*/ 205 h 326"/>
                <a:gd name="T58" fmla="*/ 243 w 243"/>
                <a:gd name="T59" fmla="*/ 227 h 326"/>
                <a:gd name="T60" fmla="*/ 243 w 243"/>
                <a:gd name="T61" fmla="*/ 23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3" h="326">
                  <a:moveTo>
                    <a:pt x="243" y="227"/>
                  </a:moveTo>
                  <a:lnTo>
                    <a:pt x="235" y="243"/>
                  </a:lnTo>
                  <a:lnTo>
                    <a:pt x="235" y="227"/>
                  </a:lnTo>
                  <a:lnTo>
                    <a:pt x="220" y="227"/>
                  </a:lnTo>
                  <a:lnTo>
                    <a:pt x="197" y="303"/>
                  </a:lnTo>
                  <a:lnTo>
                    <a:pt x="122" y="318"/>
                  </a:lnTo>
                  <a:lnTo>
                    <a:pt x="0" y="326"/>
                  </a:lnTo>
                  <a:lnTo>
                    <a:pt x="31" y="258"/>
                  </a:lnTo>
                  <a:lnTo>
                    <a:pt x="0" y="174"/>
                  </a:lnTo>
                  <a:lnTo>
                    <a:pt x="8" y="91"/>
                  </a:lnTo>
                  <a:lnTo>
                    <a:pt x="46" y="46"/>
                  </a:lnTo>
                  <a:lnTo>
                    <a:pt x="53" y="83"/>
                  </a:lnTo>
                  <a:lnTo>
                    <a:pt x="53" y="38"/>
                  </a:lnTo>
                  <a:lnTo>
                    <a:pt x="76" y="30"/>
                  </a:lnTo>
                  <a:lnTo>
                    <a:pt x="69" y="23"/>
                  </a:lnTo>
                  <a:lnTo>
                    <a:pt x="76" y="8"/>
                  </a:lnTo>
                  <a:lnTo>
                    <a:pt x="84" y="0"/>
                  </a:lnTo>
                  <a:lnTo>
                    <a:pt x="159" y="23"/>
                  </a:lnTo>
                  <a:lnTo>
                    <a:pt x="174" y="46"/>
                  </a:lnTo>
                  <a:lnTo>
                    <a:pt x="159" y="46"/>
                  </a:lnTo>
                  <a:lnTo>
                    <a:pt x="174" y="76"/>
                  </a:lnTo>
                  <a:lnTo>
                    <a:pt x="174" y="99"/>
                  </a:lnTo>
                  <a:lnTo>
                    <a:pt x="152" y="136"/>
                  </a:lnTo>
                  <a:lnTo>
                    <a:pt x="152" y="159"/>
                  </a:lnTo>
                  <a:lnTo>
                    <a:pt x="167" y="159"/>
                  </a:lnTo>
                  <a:lnTo>
                    <a:pt x="174" y="136"/>
                  </a:lnTo>
                  <a:lnTo>
                    <a:pt x="197" y="121"/>
                  </a:lnTo>
                  <a:lnTo>
                    <a:pt x="220" y="136"/>
                  </a:lnTo>
                  <a:lnTo>
                    <a:pt x="243" y="205"/>
                  </a:lnTo>
                  <a:lnTo>
                    <a:pt x="243" y="227"/>
                  </a:lnTo>
                  <a:lnTo>
                    <a:pt x="243" y="23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 name="Freeform 71"/>
            <p:cNvSpPr>
              <a:spLocks/>
            </p:cNvSpPr>
            <p:nvPr/>
          </p:nvSpPr>
          <p:spPr bwMode="auto">
            <a:xfrm>
              <a:off x="2854" y="1303"/>
              <a:ext cx="408" cy="455"/>
            </a:xfrm>
            <a:custGeom>
              <a:avLst/>
              <a:gdLst>
                <a:gd name="T0" fmla="*/ 340 w 408"/>
                <a:gd name="T1" fmla="*/ 129 h 455"/>
                <a:gd name="T2" fmla="*/ 272 w 408"/>
                <a:gd name="T3" fmla="*/ 198 h 455"/>
                <a:gd name="T4" fmla="*/ 280 w 408"/>
                <a:gd name="T5" fmla="*/ 198 h 455"/>
                <a:gd name="T6" fmla="*/ 264 w 408"/>
                <a:gd name="T7" fmla="*/ 205 h 455"/>
                <a:gd name="T8" fmla="*/ 264 w 408"/>
                <a:gd name="T9" fmla="*/ 251 h 455"/>
                <a:gd name="T10" fmla="*/ 234 w 408"/>
                <a:gd name="T11" fmla="*/ 281 h 455"/>
                <a:gd name="T12" fmla="*/ 249 w 408"/>
                <a:gd name="T13" fmla="*/ 304 h 455"/>
                <a:gd name="T14" fmla="*/ 242 w 408"/>
                <a:gd name="T15" fmla="*/ 319 h 455"/>
                <a:gd name="T16" fmla="*/ 242 w 408"/>
                <a:gd name="T17" fmla="*/ 357 h 455"/>
                <a:gd name="T18" fmla="*/ 317 w 408"/>
                <a:gd name="T19" fmla="*/ 410 h 455"/>
                <a:gd name="T20" fmla="*/ 333 w 408"/>
                <a:gd name="T21" fmla="*/ 448 h 455"/>
                <a:gd name="T22" fmla="*/ 37 w 408"/>
                <a:gd name="T23" fmla="*/ 455 h 455"/>
                <a:gd name="T24" fmla="*/ 37 w 408"/>
                <a:gd name="T25" fmla="*/ 319 h 455"/>
                <a:gd name="T26" fmla="*/ 15 w 408"/>
                <a:gd name="T27" fmla="*/ 289 h 455"/>
                <a:gd name="T28" fmla="*/ 30 w 408"/>
                <a:gd name="T29" fmla="*/ 266 h 455"/>
                <a:gd name="T30" fmla="*/ 0 w 408"/>
                <a:gd name="T31" fmla="*/ 23 h 455"/>
                <a:gd name="T32" fmla="*/ 105 w 408"/>
                <a:gd name="T33" fmla="*/ 31 h 455"/>
                <a:gd name="T34" fmla="*/ 105 w 408"/>
                <a:gd name="T35" fmla="*/ 0 h 455"/>
                <a:gd name="T36" fmla="*/ 113 w 408"/>
                <a:gd name="T37" fmla="*/ 0 h 455"/>
                <a:gd name="T38" fmla="*/ 136 w 408"/>
                <a:gd name="T39" fmla="*/ 46 h 455"/>
                <a:gd name="T40" fmla="*/ 174 w 408"/>
                <a:gd name="T41" fmla="*/ 54 h 455"/>
                <a:gd name="T42" fmla="*/ 181 w 408"/>
                <a:gd name="T43" fmla="*/ 61 h 455"/>
                <a:gd name="T44" fmla="*/ 219 w 408"/>
                <a:gd name="T45" fmla="*/ 54 h 455"/>
                <a:gd name="T46" fmla="*/ 242 w 408"/>
                <a:gd name="T47" fmla="*/ 61 h 455"/>
                <a:gd name="T48" fmla="*/ 257 w 408"/>
                <a:gd name="T49" fmla="*/ 84 h 455"/>
                <a:gd name="T50" fmla="*/ 272 w 408"/>
                <a:gd name="T51" fmla="*/ 76 h 455"/>
                <a:gd name="T52" fmla="*/ 295 w 408"/>
                <a:gd name="T53" fmla="*/ 99 h 455"/>
                <a:gd name="T54" fmla="*/ 333 w 408"/>
                <a:gd name="T55" fmla="*/ 76 h 455"/>
                <a:gd name="T56" fmla="*/ 340 w 408"/>
                <a:gd name="T57" fmla="*/ 91 h 455"/>
                <a:gd name="T58" fmla="*/ 408 w 408"/>
                <a:gd name="T59" fmla="*/ 91 h 455"/>
                <a:gd name="T60" fmla="*/ 340 w 408"/>
                <a:gd name="T61" fmla="*/ 129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8" h="455">
                  <a:moveTo>
                    <a:pt x="340" y="129"/>
                  </a:moveTo>
                  <a:lnTo>
                    <a:pt x="272" y="198"/>
                  </a:lnTo>
                  <a:lnTo>
                    <a:pt x="280" y="198"/>
                  </a:lnTo>
                  <a:lnTo>
                    <a:pt x="264" y="205"/>
                  </a:lnTo>
                  <a:lnTo>
                    <a:pt x="264" y="251"/>
                  </a:lnTo>
                  <a:lnTo>
                    <a:pt x="234" y="281"/>
                  </a:lnTo>
                  <a:lnTo>
                    <a:pt x="249" y="304"/>
                  </a:lnTo>
                  <a:lnTo>
                    <a:pt x="242" y="319"/>
                  </a:lnTo>
                  <a:lnTo>
                    <a:pt x="242" y="357"/>
                  </a:lnTo>
                  <a:lnTo>
                    <a:pt x="317" y="410"/>
                  </a:lnTo>
                  <a:lnTo>
                    <a:pt x="333" y="448"/>
                  </a:lnTo>
                  <a:lnTo>
                    <a:pt x="37" y="455"/>
                  </a:lnTo>
                  <a:lnTo>
                    <a:pt x="37" y="319"/>
                  </a:lnTo>
                  <a:lnTo>
                    <a:pt x="15" y="289"/>
                  </a:lnTo>
                  <a:lnTo>
                    <a:pt x="30" y="266"/>
                  </a:lnTo>
                  <a:lnTo>
                    <a:pt x="0" y="23"/>
                  </a:lnTo>
                  <a:lnTo>
                    <a:pt x="105" y="31"/>
                  </a:lnTo>
                  <a:lnTo>
                    <a:pt x="105" y="0"/>
                  </a:lnTo>
                  <a:lnTo>
                    <a:pt x="113" y="0"/>
                  </a:lnTo>
                  <a:lnTo>
                    <a:pt x="136" y="46"/>
                  </a:lnTo>
                  <a:lnTo>
                    <a:pt x="174" y="54"/>
                  </a:lnTo>
                  <a:lnTo>
                    <a:pt x="181" y="61"/>
                  </a:lnTo>
                  <a:lnTo>
                    <a:pt x="219" y="54"/>
                  </a:lnTo>
                  <a:lnTo>
                    <a:pt x="242" y="61"/>
                  </a:lnTo>
                  <a:lnTo>
                    <a:pt x="257" y="84"/>
                  </a:lnTo>
                  <a:lnTo>
                    <a:pt x="272" y="76"/>
                  </a:lnTo>
                  <a:lnTo>
                    <a:pt x="295" y="99"/>
                  </a:lnTo>
                  <a:lnTo>
                    <a:pt x="333" y="76"/>
                  </a:lnTo>
                  <a:lnTo>
                    <a:pt x="340" y="91"/>
                  </a:lnTo>
                  <a:lnTo>
                    <a:pt x="408" y="91"/>
                  </a:lnTo>
                  <a:lnTo>
                    <a:pt x="340" y="129"/>
                  </a:lnTo>
                  <a:close/>
                </a:path>
              </a:pathLst>
            </a:custGeom>
            <a:solidFill>
              <a:srgbClr val="FF8C00"/>
            </a:solidFill>
            <a:ln w="8">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 name="Freeform 72"/>
            <p:cNvSpPr>
              <a:spLocks/>
            </p:cNvSpPr>
            <p:nvPr/>
          </p:nvSpPr>
          <p:spPr bwMode="auto">
            <a:xfrm>
              <a:off x="2854" y="1303"/>
              <a:ext cx="408" cy="455"/>
            </a:xfrm>
            <a:custGeom>
              <a:avLst/>
              <a:gdLst>
                <a:gd name="T0" fmla="*/ 340 w 408"/>
                <a:gd name="T1" fmla="*/ 129 h 455"/>
                <a:gd name="T2" fmla="*/ 272 w 408"/>
                <a:gd name="T3" fmla="*/ 198 h 455"/>
                <a:gd name="T4" fmla="*/ 280 w 408"/>
                <a:gd name="T5" fmla="*/ 198 h 455"/>
                <a:gd name="T6" fmla="*/ 264 w 408"/>
                <a:gd name="T7" fmla="*/ 205 h 455"/>
                <a:gd name="T8" fmla="*/ 264 w 408"/>
                <a:gd name="T9" fmla="*/ 251 h 455"/>
                <a:gd name="T10" fmla="*/ 234 w 408"/>
                <a:gd name="T11" fmla="*/ 281 h 455"/>
                <a:gd name="T12" fmla="*/ 249 w 408"/>
                <a:gd name="T13" fmla="*/ 304 h 455"/>
                <a:gd name="T14" fmla="*/ 242 w 408"/>
                <a:gd name="T15" fmla="*/ 319 h 455"/>
                <a:gd name="T16" fmla="*/ 242 w 408"/>
                <a:gd name="T17" fmla="*/ 357 h 455"/>
                <a:gd name="T18" fmla="*/ 317 w 408"/>
                <a:gd name="T19" fmla="*/ 410 h 455"/>
                <a:gd name="T20" fmla="*/ 333 w 408"/>
                <a:gd name="T21" fmla="*/ 448 h 455"/>
                <a:gd name="T22" fmla="*/ 37 w 408"/>
                <a:gd name="T23" fmla="*/ 455 h 455"/>
                <a:gd name="T24" fmla="*/ 37 w 408"/>
                <a:gd name="T25" fmla="*/ 319 h 455"/>
                <a:gd name="T26" fmla="*/ 15 w 408"/>
                <a:gd name="T27" fmla="*/ 289 h 455"/>
                <a:gd name="T28" fmla="*/ 30 w 408"/>
                <a:gd name="T29" fmla="*/ 266 h 455"/>
                <a:gd name="T30" fmla="*/ 0 w 408"/>
                <a:gd name="T31" fmla="*/ 23 h 455"/>
                <a:gd name="T32" fmla="*/ 105 w 408"/>
                <a:gd name="T33" fmla="*/ 31 h 455"/>
                <a:gd name="T34" fmla="*/ 105 w 408"/>
                <a:gd name="T35" fmla="*/ 0 h 455"/>
                <a:gd name="T36" fmla="*/ 113 w 408"/>
                <a:gd name="T37" fmla="*/ 0 h 455"/>
                <a:gd name="T38" fmla="*/ 136 w 408"/>
                <a:gd name="T39" fmla="*/ 46 h 455"/>
                <a:gd name="T40" fmla="*/ 174 w 408"/>
                <a:gd name="T41" fmla="*/ 54 h 455"/>
                <a:gd name="T42" fmla="*/ 181 w 408"/>
                <a:gd name="T43" fmla="*/ 61 h 455"/>
                <a:gd name="T44" fmla="*/ 219 w 408"/>
                <a:gd name="T45" fmla="*/ 54 h 455"/>
                <a:gd name="T46" fmla="*/ 242 w 408"/>
                <a:gd name="T47" fmla="*/ 61 h 455"/>
                <a:gd name="T48" fmla="*/ 257 w 408"/>
                <a:gd name="T49" fmla="*/ 84 h 455"/>
                <a:gd name="T50" fmla="*/ 272 w 408"/>
                <a:gd name="T51" fmla="*/ 76 h 455"/>
                <a:gd name="T52" fmla="*/ 295 w 408"/>
                <a:gd name="T53" fmla="*/ 99 h 455"/>
                <a:gd name="T54" fmla="*/ 333 w 408"/>
                <a:gd name="T55" fmla="*/ 76 h 455"/>
                <a:gd name="T56" fmla="*/ 340 w 408"/>
                <a:gd name="T57" fmla="*/ 91 h 455"/>
                <a:gd name="T58" fmla="*/ 408 w 408"/>
                <a:gd name="T59" fmla="*/ 91 h 455"/>
                <a:gd name="T60" fmla="*/ 340 w 408"/>
                <a:gd name="T61" fmla="*/ 129 h 455"/>
                <a:gd name="T62" fmla="*/ 340 w 408"/>
                <a:gd name="T63" fmla="*/ 137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8" h="455">
                  <a:moveTo>
                    <a:pt x="340" y="129"/>
                  </a:moveTo>
                  <a:lnTo>
                    <a:pt x="272" y="198"/>
                  </a:lnTo>
                  <a:lnTo>
                    <a:pt x="280" y="198"/>
                  </a:lnTo>
                  <a:lnTo>
                    <a:pt x="264" y="205"/>
                  </a:lnTo>
                  <a:lnTo>
                    <a:pt x="264" y="251"/>
                  </a:lnTo>
                  <a:lnTo>
                    <a:pt x="234" y="281"/>
                  </a:lnTo>
                  <a:lnTo>
                    <a:pt x="249" y="304"/>
                  </a:lnTo>
                  <a:lnTo>
                    <a:pt x="242" y="319"/>
                  </a:lnTo>
                  <a:lnTo>
                    <a:pt x="242" y="357"/>
                  </a:lnTo>
                  <a:lnTo>
                    <a:pt x="317" y="410"/>
                  </a:lnTo>
                  <a:lnTo>
                    <a:pt x="333" y="448"/>
                  </a:lnTo>
                  <a:lnTo>
                    <a:pt x="37" y="455"/>
                  </a:lnTo>
                  <a:lnTo>
                    <a:pt x="37" y="319"/>
                  </a:lnTo>
                  <a:lnTo>
                    <a:pt x="15" y="289"/>
                  </a:lnTo>
                  <a:lnTo>
                    <a:pt x="30" y="266"/>
                  </a:lnTo>
                  <a:lnTo>
                    <a:pt x="0" y="23"/>
                  </a:lnTo>
                  <a:lnTo>
                    <a:pt x="105" y="31"/>
                  </a:lnTo>
                  <a:lnTo>
                    <a:pt x="105" y="0"/>
                  </a:lnTo>
                  <a:lnTo>
                    <a:pt x="113" y="0"/>
                  </a:lnTo>
                  <a:lnTo>
                    <a:pt x="136" y="46"/>
                  </a:lnTo>
                  <a:lnTo>
                    <a:pt x="174" y="54"/>
                  </a:lnTo>
                  <a:lnTo>
                    <a:pt x="181" y="61"/>
                  </a:lnTo>
                  <a:lnTo>
                    <a:pt x="219" y="54"/>
                  </a:lnTo>
                  <a:lnTo>
                    <a:pt x="242" y="61"/>
                  </a:lnTo>
                  <a:lnTo>
                    <a:pt x="257" y="84"/>
                  </a:lnTo>
                  <a:lnTo>
                    <a:pt x="272" y="76"/>
                  </a:lnTo>
                  <a:lnTo>
                    <a:pt x="295" y="99"/>
                  </a:lnTo>
                  <a:lnTo>
                    <a:pt x="333" y="76"/>
                  </a:lnTo>
                  <a:lnTo>
                    <a:pt x="340" y="91"/>
                  </a:lnTo>
                  <a:lnTo>
                    <a:pt x="408" y="91"/>
                  </a:lnTo>
                  <a:lnTo>
                    <a:pt x="340" y="129"/>
                  </a:lnTo>
                  <a:lnTo>
                    <a:pt x="340" y="137"/>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6" name="Freeform 73"/>
            <p:cNvSpPr>
              <a:spLocks/>
            </p:cNvSpPr>
            <p:nvPr/>
          </p:nvSpPr>
          <p:spPr bwMode="auto">
            <a:xfrm>
              <a:off x="3202" y="2410"/>
              <a:ext cx="227" cy="387"/>
            </a:xfrm>
            <a:custGeom>
              <a:avLst/>
              <a:gdLst>
                <a:gd name="T0" fmla="*/ 212 w 227"/>
                <a:gd name="T1" fmla="*/ 250 h 387"/>
                <a:gd name="T2" fmla="*/ 227 w 227"/>
                <a:gd name="T3" fmla="*/ 372 h 387"/>
                <a:gd name="T4" fmla="*/ 166 w 227"/>
                <a:gd name="T5" fmla="*/ 372 h 387"/>
                <a:gd name="T6" fmla="*/ 159 w 227"/>
                <a:gd name="T7" fmla="*/ 387 h 387"/>
                <a:gd name="T8" fmla="*/ 143 w 227"/>
                <a:gd name="T9" fmla="*/ 387 h 387"/>
                <a:gd name="T10" fmla="*/ 128 w 227"/>
                <a:gd name="T11" fmla="*/ 349 h 387"/>
                <a:gd name="T12" fmla="*/ 136 w 227"/>
                <a:gd name="T13" fmla="*/ 326 h 387"/>
                <a:gd name="T14" fmla="*/ 7 w 227"/>
                <a:gd name="T15" fmla="*/ 334 h 387"/>
                <a:gd name="T16" fmla="*/ 0 w 227"/>
                <a:gd name="T17" fmla="*/ 311 h 387"/>
                <a:gd name="T18" fmla="*/ 15 w 227"/>
                <a:gd name="T19" fmla="*/ 288 h 387"/>
                <a:gd name="T20" fmla="*/ 7 w 227"/>
                <a:gd name="T21" fmla="*/ 281 h 387"/>
                <a:gd name="T22" fmla="*/ 30 w 227"/>
                <a:gd name="T23" fmla="*/ 273 h 387"/>
                <a:gd name="T24" fmla="*/ 22 w 227"/>
                <a:gd name="T25" fmla="*/ 265 h 387"/>
                <a:gd name="T26" fmla="*/ 45 w 227"/>
                <a:gd name="T27" fmla="*/ 243 h 387"/>
                <a:gd name="T28" fmla="*/ 30 w 227"/>
                <a:gd name="T29" fmla="*/ 235 h 387"/>
                <a:gd name="T30" fmla="*/ 53 w 227"/>
                <a:gd name="T31" fmla="*/ 220 h 387"/>
                <a:gd name="T32" fmla="*/ 38 w 227"/>
                <a:gd name="T33" fmla="*/ 212 h 387"/>
                <a:gd name="T34" fmla="*/ 45 w 227"/>
                <a:gd name="T35" fmla="*/ 212 h 387"/>
                <a:gd name="T36" fmla="*/ 38 w 227"/>
                <a:gd name="T37" fmla="*/ 205 h 387"/>
                <a:gd name="T38" fmla="*/ 30 w 227"/>
                <a:gd name="T39" fmla="*/ 205 h 387"/>
                <a:gd name="T40" fmla="*/ 30 w 227"/>
                <a:gd name="T41" fmla="*/ 175 h 387"/>
                <a:gd name="T42" fmla="*/ 38 w 227"/>
                <a:gd name="T43" fmla="*/ 152 h 387"/>
                <a:gd name="T44" fmla="*/ 38 w 227"/>
                <a:gd name="T45" fmla="*/ 137 h 387"/>
                <a:gd name="T46" fmla="*/ 22 w 227"/>
                <a:gd name="T47" fmla="*/ 137 h 387"/>
                <a:gd name="T48" fmla="*/ 22 w 227"/>
                <a:gd name="T49" fmla="*/ 121 h 387"/>
                <a:gd name="T50" fmla="*/ 38 w 227"/>
                <a:gd name="T51" fmla="*/ 121 h 387"/>
                <a:gd name="T52" fmla="*/ 30 w 227"/>
                <a:gd name="T53" fmla="*/ 99 h 387"/>
                <a:gd name="T54" fmla="*/ 45 w 227"/>
                <a:gd name="T55" fmla="*/ 84 h 387"/>
                <a:gd name="T56" fmla="*/ 38 w 227"/>
                <a:gd name="T57" fmla="*/ 76 h 387"/>
                <a:gd name="T58" fmla="*/ 60 w 227"/>
                <a:gd name="T59" fmla="*/ 61 h 387"/>
                <a:gd name="T60" fmla="*/ 60 w 227"/>
                <a:gd name="T61" fmla="*/ 30 h 387"/>
                <a:gd name="T62" fmla="*/ 75 w 227"/>
                <a:gd name="T63" fmla="*/ 23 h 387"/>
                <a:gd name="T64" fmla="*/ 75 w 227"/>
                <a:gd name="T65" fmla="*/ 15 h 387"/>
                <a:gd name="T66" fmla="*/ 212 w 227"/>
                <a:gd name="T67" fmla="*/ 0 h 387"/>
                <a:gd name="T68" fmla="*/ 219 w 227"/>
                <a:gd name="T69" fmla="*/ 8 h 387"/>
                <a:gd name="T70" fmla="*/ 212 w 227"/>
                <a:gd name="T71" fmla="*/ 250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7" h="387">
                  <a:moveTo>
                    <a:pt x="212" y="250"/>
                  </a:moveTo>
                  <a:lnTo>
                    <a:pt x="227" y="372"/>
                  </a:lnTo>
                  <a:lnTo>
                    <a:pt x="166" y="372"/>
                  </a:lnTo>
                  <a:lnTo>
                    <a:pt x="159" y="387"/>
                  </a:lnTo>
                  <a:lnTo>
                    <a:pt x="143" y="387"/>
                  </a:lnTo>
                  <a:lnTo>
                    <a:pt x="128" y="349"/>
                  </a:lnTo>
                  <a:lnTo>
                    <a:pt x="136" y="326"/>
                  </a:lnTo>
                  <a:lnTo>
                    <a:pt x="7" y="334"/>
                  </a:lnTo>
                  <a:lnTo>
                    <a:pt x="0" y="311"/>
                  </a:lnTo>
                  <a:lnTo>
                    <a:pt x="15" y="288"/>
                  </a:lnTo>
                  <a:lnTo>
                    <a:pt x="7" y="281"/>
                  </a:lnTo>
                  <a:lnTo>
                    <a:pt x="30" y="273"/>
                  </a:lnTo>
                  <a:lnTo>
                    <a:pt x="22" y="265"/>
                  </a:lnTo>
                  <a:lnTo>
                    <a:pt x="45" y="243"/>
                  </a:lnTo>
                  <a:lnTo>
                    <a:pt x="30" y="235"/>
                  </a:lnTo>
                  <a:lnTo>
                    <a:pt x="53" y="220"/>
                  </a:lnTo>
                  <a:lnTo>
                    <a:pt x="38" y="212"/>
                  </a:lnTo>
                  <a:lnTo>
                    <a:pt x="45" y="212"/>
                  </a:lnTo>
                  <a:lnTo>
                    <a:pt x="38" y="205"/>
                  </a:lnTo>
                  <a:lnTo>
                    <a:pt x="30" y="205"/>
                  </a:lnTo>
                  <a:lnTo>
                    <a:pt x="30" y="175"/>
                  </a:lnTo>
                  <a:lnTo>
                    <a:pt x="38" y="152"/>
                  </a:lnTo>
                  <a:lnTo>
                    <a:pt x="38" y="137"/>
                  </a:lnTo>
                  <a:lnTo>
                    <a:pt x="22" y="137"/>
                  </a:lnTo>
                  <a:lnTo>
                    <a:pt x="22" y="121"/>
                  </a:lnTo>
                  <a:lnTo>
                    <a:pt x="38" y="121"/>
                  </a:lnTo>
                  <a:lnTo>
                    <a:pt x="30" y="99"/>
                  </a:lnTo>
                  <a:lnTo>
                    <a:pt x="45" y="84"/>
                  </a:lnTo>
                  <a:lnTo>
                    <a:pt x="38" y="76"/>
                  </a:lnTo>
                  <a:lnTo>
                    <a:pt x="60" y="61"/>
                  </a:lnTo>
                  <a:lnTo>
                    <a:pt x="60" y="30"/>
                  </a:lnTo>
                  <a:lnTo>
                    <a:pt x="75" y="23"/>
                  </a:lnTo>
                  <a:lnTo>
                    <a:pt x="75" y="15"/>
                  </a:lnTo>
                  <a:lnTo>
                    <a:pt x="212" y="0"/>
                  </a:lnTo>
                  <a:lnTo>
                    <a:pt x="219" y="8"/>
                  </a:lnTo>
                  <a:lnTo>
                    <a:pt x="212" y="250"/>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7" name="Freeform 74"/>
            <p:cNvSpPr>
              <a:spLocks/>
            </p:cNvSpPr>
            <p:nvPr/>
          </p:nvSpPr>
          <p:spPr bwMode="auto">
            <a:xfrm>
              <a:off x="3202" y="2410"/>
              <a:ext cx="227" cy="387"/>
            </a:xfrm>
            <a:custGeom>
              <a:avLst/>
              <a:gdLst>
                <a:gd name="T0" fmla="*/ 212 w 227"/>
                <a:gd name="T1" fmla="*/ 250 h 387"/>
                <a:gd name="T2" fmla="*/ 227 w 227"/>
                <a:gd name="T3" fmla="*/ 372 h 387"/>
                <a:gd name="T4" fmla="*/ 166 w 227"/>
                <a:gd name="T5" fmla="*/ 372 h 387"/>
                <a:gd name="T6" fmla="*/ 159 w 227"/>
                <a:gd name="T7" fmla="*/ 387 h 387"/>
                <a:gd name="T8" fmla="*/ 143 w 227"/>
                <a:gd name="T9" fmla="*/ 387 h 387"/>
                <a:gd name="T10" fmla="*/ 128 w 227"/>
                <a:gd name="T11" fmla="*/ 349 h 387"/>
                <a:gd name="T12" fmla="*/ 136 w 227"/>
                <a:gd name="T13" fmla="*/ 326 h 387"/>
                <a:gd name="T14" fmla="*/ 7 w 227"/>
                <a:gd name="T15" fmla="*/ 334 h 387"/>
                <a:gd name="T16" fmla="*/ 0 w 227"/>
                <a:gd name="T17" fmla="*/ 311 h 387"/>
                <a:gd name="T18" fmla="*/ 15 w 227"/>
                <a:gd name="T19" fmla="*/ 288 h 387"/>
                <a:gd name="T20" fmla="*/ 7 w 227"/>
                <a:gd name="T21" fmla="*/ 281 h 387"/>
                <a:gd name="T22" fmla="*/ 30 w 227"/>
                <a:gd name="T23" fmla="*/ 273 h 387"/>
                <a:gd name="T24" fmla="*/ 22 w 227"/>
                <a:gd name="T25" fmla="*/ 265 h 387"/>
                <a:gd name="T26" fmla="*/ 45 w 227"/>
                <a:gd name="T27" fmla="*/ 243 h 387"/>
                <a:gd name="T28" fmla="*/ 30 w 227"/>
                <a:gd name="T29" fmla="*/ 235 h 387"/>
                <a:gd name="T30" fmla="*/ 53 w 227"/>
                <a:gd name="T31" fmla="*/ 220 h 387"/>
                <a:gd name="T32" fmla="*/ 38 w 227"/>
                <a:gd name="T33" fmla="*/ 212 h 387"/>
                <a:gd name="T34" fmla="*/ 45 w 227"/>
                <a:gd name="T35" fmla="*/ 212 h 387"/>
                <a:gd name="T36" fmla="*/ 38 w 227"/>
                <a:gd name="T37" fmla="*/ 205 h 387"/>
                <a:gd name="T38" fmla="*/ 30 w 227"/>
                <a:gd name="T39" fmla="*/ 205 h 387"/>
                <a:gd name="T40" fmla="*/ 30 w 227"/>
                <a:gd name="T41" fmla="*/ 175 h 387"/>
                <a:gd name="T42" fmla="*/ 38 w 227"/>
                <a:gd name="T43" fmla="*/ 152 h 387"/>
                <a:gd name="T44" fmla="*/ 38 w 227"/>
                <a:gd name="T45" fmla="*/ 137 h 387"/>
                <a:gd name="T46" fmla="*/ 22 w 227"/>
                <a:gd name="T47" fmla="*/ 137 h 387"/>
                <a:gd name="T48" fmla="*/ 22 w 227"/>
                <a:gd name="T49" fmla="*/ 121 h 387"/>
                <a:gd name="T50" fmla="*/ 38 w 227"/>
                <a:gd name="T51" fmla="*/ 121 h 387"/>
                <a:gd name="T52" fmla="*/ 30 w 227"/>
                <a:gd name="T53" fmla="*/ 99 h 387"/>
                <a:gd name="T54" fmla="*/ 45 w 227"/>
                <a:gd name="T55" fmla="*/ 84 h 387"/>
                <a:gd name="T56" fmla="*/ 38 w 227"/>
                <a:gd name="T57" fmla="*/ 76 h 387"/>
                <a:gd name="T58" fmla="*/ 60 w 227"/>
                <a:gd name="T59" fmla="*/ 61 h 387"/>
                <a:gd name="T60" fmla="*/ 60 w 227"/>
                <a:gd name="T61" fmla="*/ 30 h 387"/>
                <a:gd name="T62" fmla="*/ 75 w 227"/>
                <a:gd name="T63" fmla="*/ 23 h 387"/>
                <a:gd name="T64" fmla="*/ 75 w 227"/>
                <a:gd name="T65" fmla="*/ 15 h 387"/>
                <a:gd name="T66" fmla="*/ 212 w 227"/>
                <a:gd name="T67" fmla="*/ 0 h 387"/>
                <a:gd name="T68" fmla="*/ 219 w 227"/>
                <a:gd name="T69" fmla="*/ 8 h 387"/>
                <a:gd name="T70" fmla="*/ 212 w 227"/>
                <a:gd name="T71" fmla="*/ 250 h 387"/>
                <a:gd name="T72" fmla="*/ 212 w 227"/>
                <a:gd name="T73" fmla="*/ 258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7" h="387">
                  <a:moveTo>
                    <a:pt x="212" y="250"/>
                  </a:moveTo>
                  <a:lnTo>
                    <a:pt x="227" y="372"/>
                  </a:lnTo>
                  <a:lnTo>
                    <a:pt x="166" y="372"/>
                  </a:lnTo>
                  <a:lnTo>
                    <a:pt x="159" y="387"/>
                  </a:lnTo>
                  <a:lnTo>
                    <a:pt x="143" y="387"/>
                  </a:lnTo>
                  <a:lnTo>
                    <a:pt x="128" y="349"/>
                  </a:lnTo>
                  <a:lnTo>
                    <a:pt x="136" y="326"/>
                  </a:lnTo>
                  <a:lnTo>
                    <a:pt x="7" y="334"/>
                  </a:lnTo>
                  <a:lnTo>
                    <a:pt x="0" y="311"/>
                  </a:lnTo>
                  <a:lnTo>
                    <a:pt x="15" y="288"/>
                  </a:lnTo>
                  <a:lnTo>
                    <a:pt x="7" y="281"/>
                  </a:lnTo>
                  <a:lnTo>
                    <a:pt x="30" y="273"/>
                  </a:lnTo>
                  <a:lnTo>
                    <a:pt x="22" y="265"/>
                  </a:lnTo>
                  <a:lnTo>
                    <a:pt x="45" y="243"/>
                  </a:lnTo>
                  <a:lnTo>
                    <a:pt x="30" y="235"/>
                  </a:lnTo>
                  <a:lnTo>
                    <a:pt x="53" y="220"/>
                  </a:lnTo>
                  <a:lnTo>
                    <a:pt x="38" y="212"/>
                  </a:lnTo>
                  <a:lnTo>
                    <a:pt x="45" y="212"/>
                  </a:lnTo>
                  <a:lnTo>
                    <a:pt x="38" y="205"/>
                  </a:lnTo>
                  <a:lnTo>
                    <a:pt x="30" y="205"/>
                  </a:lnTo>
                  <a:lnTo>
                    <a:pt x="30" y="175"/>
                  </a:lnTo>
                  <a:lnTo>
                    <a:pt x="38" y="152"/>
                  </a:lnTo>
                  <a:lnTo>
                    <a:pt x="38" y="137"/>
                  </a:lnTo>
                  <a:lnTo>
                    <a:pt x="22" y="137"/>
                  </a:lnTo>
                  <a:lnTo>
                    <a:pt x="22" y="121"/>
                  </a:lnTo>
                  <a:lnTo>
                    <a:pt x="38" y="121"/>
                  </a:lnTo>
                  <a:lnTo>
                    <a:pt x="30" y="99"/>
                  </a:lnTo>
                  <a:lnTo>
                    <a:pt x="45" y="84"/>
                  </a:lnTo>
                  <a:lnTo>
                    <a:pt x="38" y="76"/>
                  </a:lnTo>
                  <a:lnTo>
                    <a:pt x="60" y="61"/>
                  </a:lnTo>
                  <a:lnTo>
                    <a:pt x="60" y="30"/>
                  </a:lnTo>
                  <a:lnTo>
                    <a:pt x="75" y="23"/>
                  </a:lnTo>
                  <a:lnTo>
                    <a:pt x="75" y="15"/>
                  </a:lnTo>
                  <a:lnTo>
                    <a:pt x="212" y="0"/>
                  </a:lnTo>
                  <a:lnTo>
                    <a:pt x="219" y="8"/>
                  </a:lnTo>
                  <a:lnTo>
                    <a:pt x="212" y="250"/>
                  </a:lnTo>
                  <a:lnTo>
                    <a:pt x="212" y="258"/>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 name="Freeform 75"/>
            <p:cNvSpPr>
              <a:spLocks/>
            </p:cNvSpPr>
            <p:nvPr/>
          </p:nvSpPr>
          <p:spPr bwMode="auto">
            <a:xfrm>
              <a:off x="2929" y="1986"/>
              <a:ext cx="416" cy="356"/>
            </a:xfrm>
            <a:custGeom>
              <a:avLst/>
              <a:gdLst>
                <a:gd name="T0" fmla="*/ 416 w 416"/>
                <a:gd name="T1" fmla="*/ 273 h 356"/>
                <a:gd name="T2" fmla="*/ 386 w 416"/>
                <a:gd name="T3" fmla="*/ 257 h 356"/>
                <a:gd name="T4" fmla="*/ 386 w 416"/>
                <a:gd name="T5" fmla="*/ 220 h 356"/>
                <a:gd name="T6" fmla="*/ 333 w 416"/>
                <a:gd name="T7" fmla="*/ 182 h 356"/>
                <a:gd name="T8" fmla="*/ 341 w 416"/>
                <a:gd name="T9" fmla="*/ 129 h 356"/>
                <a:gd name="T10" fmla="*/ 326 w 416"/>
                <a:gd name="T11" fmla="*/ 121 h 356"/>
                <a:gd name="T12" fmla="*/ 311 w 416"/>
                <a:gd name="T13" fmla="*/ 129 h 356"/>
                <a:gd name="T14" fmla="*/ 303 w 416"/>
                <a:gd name="T15" fmla="*/ 98 h 356"/>
                <a:gd name="T16" fmla="*/ 265 w 416"/>
                <a:gd name="T17" fmla="*/ 68 h 356"/>
                <a:gd name="T18" fmla="*/ 258 w 416"/>
                <a:gd name="T19" fmla="*/ 15 h 356"/>
                <a:gd name="T20" fmla="*/ 242 w 416"/>
                <a:gd name="T21" fmla="*/ 0 h 356"/>
                <a:gd name="T22" fmla="*/ 0 w 416"/>
                <a:gd name="T23" fmla="*/ 7 h 356"/>
                <a:gd name="T24" fmla="*/ 23 w 416"/>
                <a:gd name="T25" fmla="*/ 53 h 356"/>
                <a:gd name="T26" fmla="*/ 46 w 416"/>
                <a:gd name="T27" fmla="*/ 60 h 356"/>
                <a:gd name="T28" fmla="*/ 53 w 416"/>
                <a:gd name="T29" fmla="*/ 68 h 356"/>
                <a:gd name="T30" fmla="*/ 38 w 416"/>
                <a:gd name="T31" fmla="*/ 83 h 356"/>
                <a:gd name="T32" fmla="*/ 68 w 416"/>
                <a:gd name="T33" fmla="*/ 121 h 356"/>
                <a:gd name="T34" fmla="*/ 68 w 416"/>
                <a:gd name="T35" fmla="*/ 326 h 356"/>
                <a:gd name="T36" fmla="*/ 311 w 416"/>
                <a:gd name="T37" fmla="*/ 318 h 356"/>
                <a:gd name="T38" fmla="*/ 348 w 416"/>
                <a:gd name="T39" fmla="*/ 318 h 356"/>
                <a:gd name="T40" fmla="*/ 356 w 416"/>
                <a:gd name="T41" fmla="*/ 333 h 356"/>
                <a:gd name="T42" fmla="*/ 341 w 416"/>
                <a:gd name="T43" fmla="*/ 356 h 356"/>
                <a:gd name="T44" fmla="*/ 379 w 416"/>
                <a:gd name="T45" fmla="*/ 356 h 356"/>
                <a:gd name="T46" fmla="*/ 394 w 416"/>
                <a:gd name="T47" fmla="*/ 318 h 356"/>
                <a:gd name="T48" fmla="*/ 386 w 416"/>
                <a:gd name="T49" fmla="*/ 310 h 356"/>
                <a:gd name="T50" fmla="*/ 394 w 416"/>
                <a:gd name="T51" fmla="*/ 310 h 356"/>
                <a:gd name="T52" fmla="*/ 394 w 416"/>
                <a:gd name="T53" fmla="*/ 318 h 356"/>
                <a:gd name="T54" fmla="*/ 401 w 416"/>
                <a:gd name="T55" fmla="*/ 318 h 356"/>
                <a:gd name="T56" fmla="*/ 416 w 416"/>
                <a:gd name="T57" fmla="*/ 303 h 356"/>
                <a:gd name="T58" fmla="*/ 416 w 416"/>
                <a:gd name="T59" fmla="*/ 27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6" h="356">
                  <a:moveTo>
                    <a:pt x="416" y="273"/>
                  </a:moveTo>
                  <a:lnTo>
                    <a:pt x="386" y="257"/>
                  </a:lnTo>
                  <a:lnTo>
                    <a:pt x="386" y="220"/>
                  </a:lnTo>
                  <a:lnTo>
                    <a:pt x="333" y="182"/>
                  </a:lnTo>
                  <a:lnTo>
                    <a:pt x="341" y="129"/>
                  </a:lnTo>
                  <a:lnTo>
                    <a:pt x="326" y="121"/>
                  </a:lnTo>
                  <a:lnTo>
                    <a:pt x="311" y="129"/>
                  </a:lnTo>
                  <a:lnTo>
                    <a:pt x="303" y="98"/>
                  </a:lnTo>
                  <a:lnTo>
                    <a:pt x="265" y="68"/>
                  </a:lnTo>
                  <a:lnTo>
                    <a:pt x="258" y="15"/>
                  </a:lnTo>
                  <a:lnTo>
                    <a:pt x="242" y="0"/>
                  </a:lnTo>
                  <a:lnTo>
                    <a:pt x="0" y="7"/>
                  </a:lnTo>
                  <a:lnTo>
                    <a:pt x="23" y="53"/>
                  </a:lnTo>
                  <a:lnTo>
                    <a:pt x="46" y="60"/>
                  </a:lnTo>
                  <a:lnTo>
                    <a:pt x="53" y="68"/>
                  </a:lnTo>
                  <a:lnTo>
                    <a:pt x="38" y="83"/>
                  </a:lnTo>
                  <a:lnTo>
                    <a:pt x="68" y="121"/>
                  </a:lnTo>
                  <a:lnTo>
                    <a:pt x="68" y="326"/>
                  </a:lnTo>
                  <a:lnTo>
                    <a:pt x="311" y="318"/>
                  </a:lnTo>
                  <a:lnTo>
                    <a:pt x="348" y="318"/>
                  </a:lnTo>
                  <a:lnTo>
                    <a:pt x="356" y="333"/>
                  </a:lnTo>
                  <a:lnTo>
                    <a:pt x="341" y="356"/>
                  </a:lnTo>
                  <a:lnTo>
                    <a:pt x="379" y="356"/>
                  </a:lnTo>
                  <a:lnTo>
                    <a:pt x="394" y="318"/>
                  </a:lnTo>
                  <a:lnTo>
                    <a:pt x="386" y="310"/>
                  </a:lnTo>
                  <a:lnTo>
                    <a:pt x="394" y="310"/>
                  </a:lnTo>
                  <a:lnTo>
                    <a:pt x="394" y="318"/>
                  </a:lnTo>
                  <a:lnTo>
                    <a:pt x="401" y="318"/>
                  </a:lnTo>
                  <a:lnTo>
                    <a:pt x="416" y="303"/>
                  </a:lnTo>
                  <a:lnTo>
                    <a:pt x="416" y="273"/>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9" name="Freeform 76"/>
            <p:cNvSpPr>
              <a:spLocks/>
            </p:cNvSpPr>
            <p:nvPr/>
          </p:nvSpPr>
          <p:spPr bwMode="auto">
            <a:xfrm>
              <a:off x="2929" y="1986"/>
              <a:ext cx="416" cy="356"/>
            </a:xfrm>
            <a:custGeom>
              <a:avLst/>
              <a:gdLst>
                <a:gd name="T0" fmla="*/ 416 w 416"/>
                <a:gd name="T1" fmla="*/ 273 h 356"/>
                <a:gd name="T2" fmla="*/ 386 w 416"/>
                <a:gd name="T3" fmla="*/ 257 h 356"/>
                <a:gd name="T4" fmla="*/ 386 w 416"/>
                <a:gd name="T5" fmla="*/ 220 h 356"/>
                <a:gd name="T6" fmla="*/ 333 w 416"/>
                <a:gd name="T7" fmla="*/ 182 h 356"/>
                <a:gd name="T8" fmla="*/ 341 w 416"/>
                <a:gd name="T9" fmla="*/ 129 h 356"/>
                <a:gd name="T10" fmla="*/ 326 w 416"/>
                <a:gd name="T11" fmla="*/ 121 h 356"/>
                <a:gd name="T12" fmla="*/ 311 w 416"/>
                <a:gd name="T13" fmla="*/ 129 h 356"/>
                <a:gd name="T14" fmla="*/ 303 w 416"/>
                <a:gd name="T15" fmla="*/ 98 h 356"/>
                <a:gd name="T16" fmla="*/ 265 w 416"/>
                <a:gd name="T17" fmla="*/ 68 h 356"/>
                <a:gd name="T18" fmla="*/ 258 w 416"/>
                <a:gd name="T19" fmla="*/ 15 h 356"/>
                <a:gd name="T20" fmla="*/ 242 w 416"/>
                <a:gd name="T21" fmla="*/ 0 h 356"/>
                <a:gd name="T22" fmla="*/ 0 w 416"/>
                <a:gd name="T23" fmla="*/ 7 h 356"/>
                <a:gd name="T24" fmla="*/ 23 w 416"/>
                <a:gd name="T25" fmla="*/ 53 h 356"/>
                <a:gd name="T26" fmla="*/ 46 w 416"/>
                <a:gd name="T27" fmla="*/ 60 h 356"/>
                <a:gd name="T28" fmla="*/ 53 w 416"/>
                <a:gd name="T29" fmla="*/ 68 h 356"/>
                <a:gd name="T30" fmla="*/ 38 w 416"/>
                <a:gd name="T31" fmla="*/ 83 h 356"/>
                <a:gd name="T32" fmla="*/ 68 w 416"/>
                <a:gd name="T33" fmla="*/ 121 h 356"/>
                <a:gd name="T34" fmla="*/ 68 w 416"/>
                <a:gd name="T35" fmla="*/ 326 h 356"/>
                <a:gd name="T36" fmla="*/ 311 w 416"/>
                <a:gd name="T37" fmla="*/ 318 h 356"/>
                <a:gd name="T38" fmla="*/ 348 w 416"/>
                <a:gd name="T39" fmla="*/ 318 h 356"/>
                <a:gd name="T40" fmla="*/ 356 w 416"/>
                <a:gd name="T41" fmla="*/ 333 h 356"/>
                <a:gd name="T42" fmla="*/ 341 w 416"/>
                <a:gd name="T43" fmla="*/ 356 h 356"/>
                <a:gd name="T44" fmla="*/ 379 w 416"/>
                <a:gd name="T45" fmla="*/ 356 h 356"/>
                <a:gd name="T46" fmla="*/ 394 w 416"/>
                <a:gd name="T47" fmla="*/ 318 h 356"/>
                <a:gd name="T48" fmla="*/ 386 w 416"/>
                <a:gd name="T49" fmla="*/ 310 h 356"/>
                <a:gd name="T50" fmla="*/ 394 w 416"/>
                <a:gd name="T51" fmla="*/ 310 h 356"/>
                <a:gd name="T52" fmla="*/ 394 w 416"/>
                <a:gd name="T53" fmla="*/ 318 h 356"/>
                <a:gd name="T54" fmla="*/ 401 w 416"/>
                <a:gd name="T55" fmla="*/ 318 h 356"/>
                <a:gd name="T56" fmla="*/ 416 w 416"/>
                <a:gd name="T57" fmla="*/ 303 h 356"/>
                <a:gd name="T58" fmla="*/ 416 w 416"/>
                <a:gd name="T59" fmla="*/ 273 h 356"/>
                <a:gd name="T60" fmla="*/ 416 w 416"/>
                <a:gd name="T61" fmla="*/ 28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6" h="356">
                  <a:moveTo>
                    <a:pt x="416" y="273"/>
                  </a:moveTo>
                  <a:lnTo>
                    <a:pt x="386" y="257"/>
                  </a:lnTo>
                  <a:lnTo>
                    <a:pt x="386" y="220"/>
                  </a:lnTo>
                  <a:lnTo>
                    <a:pt x="333" y="182"/>
                  </a:lnTo>
                  <a:lnTo>
                    <a:pt x="341" y="129"/>
                  </a:lnTo>
                  <a:lnTo>
                    <a:pt x="326" y="121"/>
                  </a:lnTo>
                  <a:lnTo>
                    <a:pt x="311" y="129"/>
                  </a:lnTo>
                  <a:lnTo>
                    <a:pt x="303" y="98"/>
                  </a:lnTo>
                  <a:lnTo>
                    <a:pt x="265" y="68"/>
                  </a:lnTo>
                  <a:lnTo>
                    <a:pt x="258" y="15"/>
                  </a:lnTo>
                  <a:lnTo>
                    <a:pt x="242" y="0"/>
                  </a:lnTo>
                  <a:lnTo>
                    <a:pt x="0" y="7"/>
                  </a:lnTo>
                  <a:lnTo>
                    <a:pt x="23" y="53"/>
                  </a:lnTo>
                  <a:lnTo>
                    <a:pt x="46" y="60"/>
                  </a:lnTo>
                  <a:lnTo>
                    <a:pt x="53" y="68"/>
                  </a:lnTo>
                  <a:lnTo>
                    <a:pt x="38" y="83"/>
                  </a:lnTo>
                  <a:lnTo>
                    <a:pt x="68" y="121"/>
                  </a:lnTo>
                  <a:lnTo>
                    <a:pt x="68" y="326"/>
                  </a:lnTo>
                  <a:lnTo>
                    <a:pt x="311" y="318"/>
                  </a:lnTo>
                  <a:lnTo>
                    <a:pt x="348" y="318"/>
                  </a:lnTo>
                  <a:lnTo>
                    <a:pt x="356" y="333"/>
                  </a:lnTo>
                  <a:lnTo>
                    <a:pt x="341" y="356"/>
                  </a:lnTo>
                  <a:lnTo>
                    <a:pt x="379" y="356"/>
                  </a:lnTo>
                  <a:lnTo>
                    <a:pt x="394" y="318"/>
                  </a:lnTo>
                  <a:lnTo>
                    <a:pt x="386" y="310"/>
                  </a:lnTo>
                  <a:lnTo>
                    <a:pt x="394" y="310"/>
                  </a:lnTo>
                  <a:lnTo>
                    <a:pt x="394" y="318"/>
                  </a:lnTo>
                  <a:lnTo>
                    <a:pt x="401" y="318"/>
                  </a:lnTo>
                  <a:lnTo>
                    <a:pt x="416" y="303"/>
                  </a:lnTo>
                  <a:lnTo>
                    <a:pt x="416" y="273"/>
                  </a:lnTo>
                  <a:lnTo>
                    <a:pt x="416" y="280"/>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 name="Freeform 77"/>
            <p:cNvSpPr>
              <a:spLocks/>
            </p:cNvSpPr>
            <p:nvPr/>
          </p:nvSpPr>
          <p:spPr bwMode="auto">
            <a:xfrm>
              <a:off x="1847" y="1220"/>
              <a:ext cx="643" cy="402"/>
            </a:xfrm>
            <a:custGeom>
              <a:avLst/>
              <a:gdLst>
                <a:gd name="T0" fmla="*/ 621 w 643"/>
                <a:gd name="T1" fmla="*/ 326 h 402"/>
                <a:gd name="T2" fmla="*/ 643 w 643"/>
                <a:gd name="T3" fmla="*/ 91 h 402"/>
                <a:gd name="T4" fmla="*/ 265 w 643"/>
                <a:gd name="T5" fmla="*/ 46 h 402"/>
                <a:gd name="T6" fmla="*/ 23 w 643"/>
                <a:gd name="T7" fmla="*/ 0 h 402"/>
                <a:gd name="T8" fmla="*/ 0 w 643"/>
                <a:gd name="T9" fmla="*/ 76 h 402"/>
                <a:gd name="T10" fmla="*/ 15 w 643"/>
                <a:gd name="T11" fmla="*/ 99 h 402"/>
                <a:gd name="T12" fmla="*/ 8 w 643"/>
                <a:gd name="T13" fmla="*/ 121 h 402"/>
                <a:gd name="T14" fmla="*/ 30 w 643"/>
                <a:gd name="T15" fmla="*/ 137 h 402"/>
                <a:gd name="T16" fmla="*/ 53 w 643"/>
                <a:gd name="T17" fmla="*/ 190 h 402"/>
                <a:gd name="T18" fmla="*/ 76 w 643"/>
                <a:gd name="T19" fmla="*/ 197 h 402"/>
                <a:gd name="T20" fmla="*/ 45 w 643"/>
                <a:gd name="T21" fmla="*/ 281 h 402"/>
                <a:gd name="T22" fmla="*/ 53 w 643"/>
                <a:gd name="T23" fmla="*/ 288 h 402"/>
                <a:gd name="T24" fmla="*/ 83 w 643"/>
                <a:gd name="T25" fmla="*/ 273 h 402"/>
                <a:gd name="T26" fmla="*/ 98 w 643"/>
                <a:gd name="T27" fmla="*/ 341 h 402"/>
                <a:gd name="T28" fmla="*/ 113 w 643"/>
                <a:gd name="T29" fmla="*/ 356 h 402"/>
                <a:gd name="T30" fmla="*/ 121 w 643"/>
                <a:gd name="T31" fmla="*/ 387 h 402"/>
                <a:gd name="T32" fmla="*/ 159 w 643"/>
                <a:gd name="T33" fmla="*/ 379 h 402"/>
                <a:gd name="T34" fmla="*/ 197 w 643"/>
                <a:gd name="T35" fmla="*/ 387 h 402"/>
                <a:gd name="T36" fmla="*/ 204 w 643"/>
                <a:gd name="T37" fmla="*/ 372 h 402"/>
                <a:gd name="T38" fmla="*/ 219 w 643"/>
                <a:gd name="T39" fmla="*/ 394 h 402"/>
                <a:gd name="T40" fmla="*/ 227 w 643"/>
                <a:gd name="T41" fmla="*/ 356 h 402"/>
                <a:gd name="T42" fmla="*/ 621 w 643"/>
                <a:gd name="T43" fmla="*/ 402 h 402"/>
                <a:gd name="T44" fmla="*/ 621 w 643"/>
                <a:gd name="T45" fmla="*/ 326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3" h="402">
                  <a:moveTo>
                    <a:pt x="621" y="326"/>
                  </a:moveTo>
                  <a:lnTo>
                    <a:pt x="643" y="91"/>
                  </a:lnTo>
                  <a:lnTo>
                    <a:pt x="265" y="46"/>
                  </a:lnTo>
                  <a:lnTo>
                    <a:pt x="23" y="0"/>
                  </a:lnTo>
                  <a:lnTo>
                    <a:pt x="0" y="76"/>
                  </a:lnTo>
                  <a:lnTo>
                    <a:pt x="15" y="99"/>
                  </a:lnTo>
                  <a:lnTo>
                    <a:pt x="8" y="121"/>
                  </a:lnTo>
                  <a:lnTo>
                    <a:pt x="30" y="137"/>
                  </a:lnTo>
                  <a:lnTo>
                    <a:pt x="53" y="190"/>
                  </a:lnTo>
                  <a:lnTo>
                    <a:pt x="76" y="197"/>
                  </a:lnTo>
                  <a:lnTo>
                    <a:pt x="45" y="281"/>
                  </a:lnTo>
                  <a:lnTo>
                    <a:pt x="53" y="288"/>
                  </a:lnTo>
                  <a:lnTo>
                    <a:pt x="83" y="273"/>
                  </a:lnTo>
                  <a:lnTo>
                    <a:pt x="98" y="341"/>
                  </a:lnTo>
                  <a:lnTo>
                    <a:pt x="113" y="356"/>
                  </a:lnTo>
                  <a:lnTo>
                    <a:pt x="121" y="387"/>
                  </a:lnTo>
                  <a:lnTo>
                    <a:pt x="159" y="379"/>
                  </a:lnTo>
                  <a:lnTo>
                    <a:pt x="197" y="387"/>
                  </a:lnTo>
                  <a:lnTo>
                    <a:pt x="204" y="372"/>
                  </a:lnTo>
                  <a:lnTo>
                    <a:pt x="219" y="394"/>
                  </a:lnTo>
                  <a:lnTo>
                    <a:pt x="227" y="356"/>
                  </a:lnTo>
                  <a:lnTo>
                    <a:pt x="621" y="402"/>
                  </a:lnTo>
                  <a:lnTo>
                    <a:pt x="621" y="326"/>
                  </a:lnTo>
                  <a:close/>
                </a:path>
              </a:pathLst>
            </a:custGeom>
            <a:solidFill>
              <a:srgbClr val="FF8C00"/>
            </a:solidFill>
            <a:ln w="8">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1" name="Freeform 78"/>
            <p:cNvSpPr>
              <a:spLocks/>
            </p:cNvSpPr>
            <p:nvPr/>
          </p:nvSpPr>
          <p:spPr bwMode="auto">
            <a:xfrm>
              <a:off x="1847" y="1220"/>
              <a:ext cx="643" cy="402"/>
            </a:xfrm>
            <a:custGeom>
              <a:avLst/>
              <a:gdLst>
                <a:gd name="T0" fmla="*/ 621 w 643"/>
                <a:gd name="T1" fmla="*/ 326 h 402"/>
                <a:gd name="T2" fmla="*/ 643 w 643"/>
                <a:gd name="T3" fmla="*/ 91 h 402"/>
                <a:gd name="T4" fmla="*/ 265 w 643"/>
                <a:gd name="T5" fmla="*/ 46 h 402"/>
                <a:gd name="T6" fmla="*/ 23 w 643"/>
                <a:gd name="T7" fmla="*/ 0 h 402"/>
                <a:gd name="T8" fmla="*/ 0 w 643"/>
                <a:gd name="T9" fmla="*/ 76 h 402"/>
                <a:gd name="T10" fmla="*/ 15 w 643"/>
                <a:gd name="T11" fmla="*/ 99 h 402"/>
                <a:gd name="T12" fmla="*/ 8 w 643"/>
                <a:gd name="T13" fmla="*/ 121 h 402"/>
                <a:gd name="T14" fmla="*/ 30 w 643"/>
                <a:gd name="T15" fmla="*/ 137 h 402"/>
                <a:gd name="T16" fmla="*/ 53 w 643"/>
                <a:gd name="T17" fmla="*/ 190 h 402"/>
                <a:gd name="T18" fmla="*/ 76 w 643"/>
                <a:gd name="T19" fmla="*/ 197 h 402"/>
                <a:gd name="T20" fmla="*/ 45 w 643"/>
                <a:gd name="T21" fmla="*/ 281 h 402"/>
                <a:gd name="T22" fmla="*/ 53 w 643"/>
                <a:gd name="T23" fmla="*/ 288 h 402"/>
                <a:gd name="T24" fmla="*/ 83 w 643"/>
                <a:gd name="T25" fmla="*/ 273 h 402"/>
                <a:gd name="T26" fmla="*/ 98 w 643"/>
                <a:gd name="T27" fmla="*/ 341 h 402"/>
                <a:gd name="T28" fmla="*/ 113 w 643"/>
                <a:gd name="T29" fmla="*/ 356 h 402"/>
                <a:gd name="T30" fmla="*/ 121 w 643"/>
                <a:gd name="T31" fmla="*/ 387 h 402"/>
                <a:gd name="T32" fmla="*/ 159 w 643"/>
                <a:gd name="T33" fmla="*/ 379 h 402"/>
                <a:gd name="T34" fmla="*/ 197 w 643"/>
                <a:gd name="T35" fmla="*/ 387 h 402"/>
                <a:gd name="T36" fmla="*/ 204 w 643"/>
                <a:gd name="T37" fmla="*/ 372 h 402"/>
                <a:gd name="T38" fmla="*/ 219 w 643"/>
                <a:gd name="T39" fmla="*/ 394 h 402"/>
                <a:gd name="T40" fmla="*/ 227 w 643"/>
                <a:gd name="T41" fmla="*/ 356 h 402"/>
                <a:gd name="T42" fmla="*/ 621 w 643"/>
                <a:gd name="T43" fmla="*/ 402 h 402"/>
                <a:gd name="T44" fmla="*/ 621 w 643"/>
                <a:gd name="T45" fmla="*/ 326 h 402"/>
                <a:gd name="T46" fmla="*/ 621 w 643"/>
                <a:gd name="T47" fmla="*/ 334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3" h="402">
                  <a:moveTo>
                    <a:pt x="621" y="326"/>
                  </a:moveTo>
                  <a:lnTo>
                    <a:pt x="643" y="91"/>
                  </a:lnTo>
                  <a:lnTo>
                    <a:pt x="265" y="46"/>
                  </a:lnTo>
                  <a:lnTo>
                    <a:pt x="23" y="0"/>
                  </a:lnTo>
                  <a:lnTo>
                    <a:pt x="0" y="76"/>
                  </a:lnTo>
                  <a:lnTo>
                    <a:pt x="15" y="99"/>
                  </a:lnTo>
                  <a:lnTo>
                    <a:pt x="8" y="121"/>
                  </a:lnTo>
                  <a:lnTo>
                    <a:pt x="30" y="137"/>
                  </a:lnTo>
                  <a:lnTo>
                    <a:pt x="53" y="190"/>
                  </a:lnTo>
                  <a:lnTo>
                    <a:pt x="76" y="197"/>
                  </a:lnTo>
                  <a:lnTo>
                    <a:pt x="45" y="281"/>
                  </a:lnTo>
                  <a:lnTo>
                    <a:pt x="53" y="288"/>
                  </a:lnTo>
                  <a:lnTo>
                    <a:pt x="83" y="273"/>
                  </a:lnTo>
                  <a:lnTo>
                    <a:pt x="98" y="341"/>
                  </a:lnTo>
                  <a:lnTo>
                    <a:pt x="113" y="356"/>
                  </a:lnTo>
                  <a:lnTo>
                    <a:pt x="121" y="387"/>
                  </a:lnTo>
                  <a:lnTo>
                    <a:pt x="159" y="379"/>
                  </a:lnTo>
                  <a:lnTo>
                    <a:pt x="197" y="387"/>
                  </a:lnTo>
                  <a:lnTo>
                    <a:pt x="204" y="372"/>
                  </a:lnTo>
                  <a:lnTo>
                    <a:pt x="219" y="394"/>
                  </a:lnTo>
                  <a:lnTo>
                    <a:pt x="227" y="356"/>
                  </a:lnTo>
                  <a:lnTo>
                    <a:pt x="621" y="402"/>
                  </a:lnTo>
                  <a:lnTo>
                    <a:pt x="621" y="326"/>
                  </a:lnTo>
                  <a:lnTo>
                    <a:pt x="621" y="334"/>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 name="Freeform 79"/>
            <p:cNvSpPr>
              <a:spLocks/>
            </p:cNvSpPr>
            <p:nvPr/>
          </p:nvSpPr>
          <p:spPr bwMode="auto">
            <a:xfrm>
              <a:off x="2437" y="1781"/>
              <a:ext cx="515" cy="258"/>
            </a:xfrm>
            <a:custGeom>
              <a:avLst/>
              <a:gdLst>
                <a:gd name="T0" fmla="*/ 515 w 515"/>
                <a:gd name="T1" fmla="*/ 258 h 258"/>
                <a:gd name="T2" fmla="*/ 114 w 515"/>
                <a:gd name="T3" fmla="*/ 243 h 258"/>
                <a:gd name="T4" fmla="*/ 121 w 515"/>
                <a:gd name="T5" fmla="*/ 167 h 258"/>
                <a:gd name="T6" fmla="*/ 0 w 515"/>
                <a:gd name="T7" fmla="*/ 159 h 258"/>
                <a:gd name="T8" fmla="*/ 15 w 515"/>
                <a:gd name="T9" fmla="*/ 0 h 258"/>
                <a:gd name="T10" fmla="*/ 333 w 515"/>
                <a:gd name="T11" fmla="*/ 15 h 258"/>
                <a:gd name="T12" fmla="*/ 364 w 515"/>
                <a:gd name="T13" fmla="*/ 38 h 258"/>
                <a:gd name="T14" fmla="*/ 409 w 515"/>
                <a:gd name="T15" fmla="*/ 30 h 258"/>
                <a:gd name="T16" fmla="*/ 454 w 515"/>
                <a:gd name="T17" fmla="*/ 61 h 258"/>
                <a:gd name="T18" fmla="*/ 470 w 515"/>
                <a:gd name="T19" fmla="*/ 136 h 258"/>
                <a:gd name="T20" fmla="*/ 485 w 515"/>
                <a:gd name="T21" fmla="*/ 144 h 258"/>
                <a:gd name="T22" fmla="*/ 492 w 515"/>
                <a:gd name="T23" fmla="*/ 212 h 258"/>
                <a:gd name="T24" fmla="*/ 515 w 515"/>
                <a:gd name="T25"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5" h="258">
                  <a:moveTo>
                    <a:pt x="515" y="258"/>
                  </a:moveTo>
                  <a:lnTo>
                    <a:pt x="114" y="243"/>
                  </a:lnTo>
                  <a:lnTo>
                    <a:pt x="121" y="167"/>
                  </a:lnTo>
                  <a:lnTo>
                    <a:pt x="0" y="159"/>
                  </a:lnTo>
                  <a:lnTo>
                    <a:pt x="15" y="0"/>
                  </a:lnTo>
                  <a:lnTo>
                    <a:pt x="333" y="15"/>
                  </a:lnTo>
                  <a:lnTo>
                    <a:pt x="364" y="38"/>
                  </a:lnTo>
                  <a:lnTo>
                    <a:pt x="409" y="30"/>
                  </a:lnTo>
                  <a:lnTo>
                    <a:pt x="454" y="61"/>
                  </a:lnTo>
                  <a:lnTo>
                    <a:pt x="470" y="136"/>
                  </a:lnTo>
                  <a:lnTo>
                    <a:pt x="485" y="144"/>
                  </a:lnTo>
                  <a:lnTo>
                    <a:pt x="492" y="212"/>
                  </a:lnTo>
                  <a:lnTo>
                    <a:pt x="515" y="258"/>
                  </a:lnTo>
                  <a:close/>
                </a:path>
              </a:pathLst>
            </a:custGeom>
            <a:solidFill>
              <a:srgbClr val="FF8C00"/>
            </a:solidFill>
            <a:ln w="8">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3" name="Freeform 80"/>
            <p:cNvSpPr>
              <a:spLocks/>
            </p:cNvSpPr>
            <p:nvPr/>
          </p:nvSpPr>
          <p:spPr bwMode="auto">
            <a:xfrm>
              <a:off x="2437" y="1781"/>
              <a:ext cx="515" cy="265"/>
            </a:xfrm>
            <a:custGeom>
              <a:avLst/>
              <a:gdLst>
                <a:gd name="T0" fmla="*/ 515 w 515"/>
                <a:gd name="T1" fmla="*/ 258 h 265"/>
                <a:gd name="T2" fmla="*/ 114 w 515"/>
                <a:gd name="T3" fmla="*/ 243 h 265"/>
                <a:gd name="T4" fmla="*/ 121 w 515"/>
                <a:gd name="T5" fmla="*/ 167 h 265"/>
                <a:gd name="T6" fmla="*/ 0 w 515"/>
                <a:gd name="T7" fmla="*/ 159 h 265"/>
                <a:gd name="T8" fmla="*/ 15 w 515"/>
                <a:gd name="T9" fmla="*/ 0 h 265"/>
                <a:gd name="T10" fmla="*/ 333 w 515"/>
                <a:gd name="T11" fmla="*/ 15 h 265"/>
                <a:gd name="T12" fmla="*/ 364 w 515"/>
                <a:gd name="T13" fmla="*/ 38 h 265"/>
                <a:gd name="T14" fmla="*/ 409 w 515"/>
                <a:gd name="T15" fmla="*/ 30 h 265"/>
                <a:gd name="T16" fmla="*/ 454 w 515"/>
                <a:gd name="T17" fmla="*/ 61 h 265"/>
                <a:gd name="T18" fmla="*/ 470 w 515"/>
                <a:gd name="T19" fmla="*/ 136 h 265"/>
                <a:gd name="T20" fmla="*/ 485 w 515"/>
                <a:gd name="T21" fmla="*/ 144 h 265"/>
                <a:gd name="T22" fmla="*/ 492 w 515"/>
                <a:gd name="T23" fmla="*/ 212 h 265"/>
                <a:gd name="T24" fmla="*/ 515 w 515"/>
                <a:gd name="T25" fmla="*/ 258 h 265"/>
                <a:gd name="T26" fmla="*/ 515 w 515"/>
                <a:gd name="T27" fmla="*/ 265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5" h="265">
                  <a:moveTo>
                    <a:pt x="515" y="258"/>
                  </a:moveTo>
                  <a:lnTo>
                    <a:pt x="114" y="243"/>
                  </a:lnTo>
                  <a:lnTo>
                    <a:pt x="121" y="167"/>
                  </a:lnTo>
                  <a:lnTo>
                    <a:pt x="0" y="159"/>
                  </a:lnTo>
                  <a:lnTo>
                    <a:pt x="15" y="0"/>
                  </a:lnTo>
                  <a:lnTo>
                    <a:pt x="333" y="15"/>
                  </a:lnTo>
                  <a:lnTo>
                    <a:pt x="364" y="38"/>
                  </a:lnTo>
                  <a:lnTo>
                    <a:pt x="409" y="30"/>
                  </a:lnTo>
                  <a:lnTo>
                    <a:pt x="454" y="61"/>
                  </a:lnTo>
                  <a:lnTo>
                    <a:pt x="470" y="136"/>
                  </a:lnTo>
                  <a:lnTo>
                    <a:pt x="485" y="144"/>
                  </a:lnTo>
                  <a:lnTo>
                    <a:pt x="492" y="212"/>
                  </a:lnTo>
                  <a:lnTo>
                    <a:pt x="515" y="258"/>
                  </a:lnTo>
                  <a:lnTo>
                    <a:pt x="515" y="26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 name="Freeform 81"/>
            <p:cNvSpPr>
              <a:spLocks/>
            </p:cNvSpPr>
            <p:nvPr/>
          </p:nvSpPr>
          <p:spPr bwMode="auto">
            <a:xfrm>
              <a:off x="1469" y="1705"/>
              <a:ext cx="401" cy="607"/>
            </a:xfrm>
            <a:custGeom>
              <a:avLst/>
              <a:gdLst>
                <a:gd name="T0" fmla="*/ 325 w 401"/>
                <a:gd name="T1" fmla="*/ 463 h 607"/>
                <a:gd name="T2" fmla="*/ 302 w 401"/>
                <a:gd name="T3" fmla="*/ 538 h 607"/>
                <a:gd name="T4" fmla="*/ 287 w 401"/>
                <a:gd name="T5" fmla="*/ 523 h 607"/>
                <a:gd name="T6" fmla="*/ 264 w 401"/>
                <a:gd name="T7" fmla="*/ 523 h 607"/>
                <a:gd name="T8" fmla="*/ 257 w 401"/>
                <a:gd name="T9" fmla="*/ 607 h 607"/>
                <a:gd name="T10" fmla="*/ 0 w 401"/>
                <a:gd name="T11" fmla="*/ 228 h 607"/>
                <a:gd name="T12" fmla="*/ 60 w 401"/>
                <a:gd name="T13" fmla="*/ 0 h 607"/>
                <a:gd name="T14" fmla="*/ 227 w 401"/>
                <a:gd name="T15" fmla="*/ 38 h 607"/>
                <a:gd name="T16" fmla="*/ 401 w 401"/>
                <a:gd name="T17" fmla="*/ 76 h 607"/>
                <a:gd name="T18" fmla="*/ 325 w 401"/>
                <a:gd name="T19" fmla="*/ 463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1" h="607">
                  <a:moveTo>
                    <a:pt x="325" y="463"/>
                  </a:moveTo>
                  <a:lnTo>
                    <a:pt x="302" y="538"/>
                  </a:lnTo>
                  <a:lnTo>
                    <a:pt x="287" y="523"/>
                  </a:lnTo>
                  <a:lnTo>
                    <a:pt x="264" y="523"/>
                  </a:lnTo>
                  <a:lnTo>
                    <a:pt x="257" y="607"/>
                  </a:lnTo>
                  <a:lnTo>
                    <a:pt x="0" y="228"/>
                  </a:lnTo>
                  <a:lnTo>
                    <a:pt x="60" y="0"/>
                  </a:lnTo>
                  <a:lnTo>
                    <a:pt x="227" y="38"/>
                  </a:lnTo>
                  <a:lnTo>
                    <a:pt x="401" y="76"/>
                  </a:lnTo>
                  <a:lnTo>
                    <a:pt x="325" y="463"/>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5" name="Freeform 82"/>
            <p:cNvSpPr>
              <a:spLocks/>
            </p:cNvSpPr>
            <p:nvPr/>
          </p:nvSpPr>
          <p:spPr bwMode="auto">
            <a:xfrm>
              <a:off x="1469" y="1705"/>
              <a:ext cx="401" cy="607"/>
            </a:xfrm>
            <a:custGeom>
              <a:avLst/>
              <a:gdLst>
                <a:gd name="T0" fmla="*/ 325 w 401"/>
                <a:gd name="T1" fmla="*/ 463 h 607"/>
                <a:gd name="T2" fmla="*/ 302 w 401"/>
                <a:gd name="T3" fmla="*/ 538 h 607"/>
                <a:gd name="T4" fmla="*/ 287 w 401"/>
                <a:gd name="T5" fmla="*/ 523 h 607"/>
                <a:gd name="T6" fmla="*/ 264 w 401"/>
                <a:gd name="T7" fmla="*/ 523 h 607"/>
                <a:gd name="T8" fmla="*/ 257 w 401"/>
                <a:gd name="T9" fmla="*/ 607 h 607"/>
                <a:gd name="T10" fmla="*/ 0 w 401"/>
                <a:gd name="T11" fmla="*/ 228 h 607"/>
                <a:gd name="T12" fmla="*/ 60 w 401"/>
                <a:gd name="T13" fmla="*/ 0 h 607"/>
                <a:gd name="T14" fmla="*/ 227 w 401"/>
                <a:gd name="T15" fmla="*/ 38 h 607"/>
                <a:gd name="T16" fmla="*/ 401 w 401"/>
                <a:gd name="T17" fmla="*/ 76 h 607"/>
                <a:gd name="T18" fmla="*/ 325 w 401"/>
                <a:gd name="T19" fmla="*/ 463 h 607"/>
                <a:gd name="T20" fmla="*/ 325 w 401"/>
                <a:gd name="T21" fmla="*/ 470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1" h="607">
                  <a:moveTo>
                    <a:pt x="325" y="463"/>
                  </a:moveTo>
                  <a:lnTo>
                    <a:pt x="302" y="538"/>
                  </a:lnTo>
                  <a:lnTo>
                    <a:pt x="287" y="523"/>
                  </a:lnTo>
                  <a:lnTo>
                    <a:pt x="264" y="523"/>
                  </a:lnTo>
                  <a:lnTo>
                    <a:pt x="257" y="607"/>
                  </a:lnTo>
                  <a:lnTo>
                    <a:pt x="0" y="228"/>
                  </a:lnTo>
                  <a:lnTo>
                    <a:pt x="60" y="0"/>
                  </a:lnTo>
                  <a:lnTo>
                    <a:pt x="227" y="38"/>
                  </a:lnTo>
                  <a:lnTo>
                    <a:pt x="401" y="76"/>
                  </a:lnTo>
                  <a:lnTo>
                    <a:pt x="325" y="463"/>
                  </a:lnTo>
                  <a:lnTo>
                    <a:pt x="325" y="470"/>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6" name="Freeform 83"/>
            <p:cNvSpPr>
              <a:spLocks/>
            </p:cNvSpPr>
            <p:nvPr/>
          </p:nvSpPr>
          <p:spPr bwMode="auto">
            <a:xfrm>
              <a:off x="4246" y="1440"/>
              <a:ext cx="106" cy="220"/>
            </a:xfrm>
            <a:custGeom>
              <a:avLst/>
              <a:gdLst>
                <a:gd name="T0" fmla="*/ 83 w 106"/>
                <a:gd name="T1" fmla="*/ 144 h 220"/>
                <a:gd name="T2" fmla="*/ 38 w 106"/>
                <a:gd name="T3" fmla="*/ 0 h 220"/>
                <a:gd name="T4" fmla="*/ 23 w 106"/>
                <a:gd name="T5" fmla="*/ 8 h 220"/>
                <a:gd name="T6" fmla="*/ 23 w 106"/>
                <a:gd name="T7" fmla="*/ 30 h 220"/>
                <a:gd name="T8" fmla="*/ 30 w 106"/>
                <a:gd name="T9" fmla="*/ 68 h 220"/>
                <a:gd name="T10" fmla="*/ 8 w 106"/>
                <a:gd name="T11" fmla="*/ 91 h 220"/>
                <a:gd name="T12" fmla="*/ 0 w 106"/>
                <a:gd name="T13" fmla="*/ 152 h 220"/>
                <a:gd name="T14" fmla="*/ 15 w 106"/>
                <a:gd name="T15" fmla="*/ 220 h 220"/>
                <a:gd name="T16" fmla="*/ 83 w 106"/>
                <a:gd name="T17" fmla="*/ 205 h 220"/>
                <a:gd name="T18" fmla="*/ 106 w 106"/>
                <a:gd name="T19" fmla="*/ 182 h 220"/>
                <a:gd name="T20" fmla="*/ 106 w 106"/>
                <a:gd name="T21" fmla="*/ 167 h 220"/>
                <a:gd name="T22" fmla="*/ 83 w 106"/>
                <a:gd name="T23" fmla="*/ 144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6" h="220">
                  <a:moveTo>
                    <a:pt x="83" y="144"/>
                  </a:moveTo>
                  <a:lnTo>
                    <a:pt x="38" y="0"/>
                  </a:lnTo>
                  <a:lnTo>
                    <a:pt x="23" y="8"/>
                  </a:lnTo>
                  <a:lnTo>
                    <a:pt x="23" y="30"/>
                  </a:lnTo>
                  <a:lnTo>
                    <a:pt x="30" y="68"/>
                  </a:lnTo>
                  <a:lnTo>
                    <a:pt x="8" y="91"/>
                  </a:lnTo>
                  <a:lnTo>
                    <a:pt x="0" y="152"/>
                  </a:lnTo>
                  <a:lnTo>
                    <a:pt x="15" y="220"/>
                  </a:lnTo>
                  <a:lnTo>
                    <a:pt x="83" y="205"/>
                  </a:lnTo>
                  <a:lnTo>
                    <a:pt x="106" y="182"/>
                  </a:lnTo>
                  <a:lnTo>
                    <a:pt x="106" y="167"/>
                  </a:lnTo>
                  <a:lnTo>
                    <a:pt x="83" y="144"/>
                  </a:lnTo>
                  <a:close/>
                </a:path>
              </a:pathLst>
            </a:custGeom>
            <a:solidFill>
              <a:srgbClr val="FF8C00"/>
            </a:solidFill>
            <a:ln w="8">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7" name="Freeform 84"/>
            <p:cNvSpPr>
              <a:spLocks/>
            </p:cNvSpPr>
            <p:nvPr/>
          </p:nvSpPr>
          <p:spPr bwMode="auto">
            <a:xfrm>
              <a:off x="4246" y="1440"/>
              <a:ext cx="106" cy="220"/>
            </a:xfrm>
            <a:custGeom>
              <a:avLst/>
              <a:gdLst>
                <a:gd name="T0" fmla="*/ 83 w 106"/>
                <a:gd name="T1" fmla="*/ 144 h 220"/>
                <a:gd name="T2" fmla="*/ 38 w 106"/>
                <a:gd name="T3" fmla="*/ 0 h 220"/>
                <a:gd name="T4" fmla="*/ 23 w 106"/>
                <a:gd name="T5" fmla="*/ 8 h 220"/>
                <a:gd name="T6" fmla="*/ 23 w 106"/>
                <a:gd name="T7" fmla="*/ 30 h 220"/>
                <a:gd name="T8" fmla="*/ 30 w 106"/>
                <a:gd name="T9" fmla="*/ 68 h 220"/>
                <a:gd name="T10" fmla="*/ 8 w 106"/>
                <a:gd name="T11" fmla="*/ 91 h 220"/>
                <a:gd name="T12" fmla="*/ 0 w 106"/>
                <a:gd name="T13" fmla="*/ 152 h 220"/>
                <a:gd name="T14" fmla="*/ 15 w 106"/>
                <a:gd name="T15" fmla="*/ 220 h 220"/>
                <a:gd name="T16" fmla="*/ 83 w 106"/>
                <a:gd name="T17" fmla="*/ 205 h 220"/>
                <a:gd name="T18" fmla="*/ 106 w 106"/>
                <a:gd name="T19" fmla="*/ 182 h 220"/>
                <a:gd name="T20" fmla="*/ 106 w 106"/>
                <a:gd name="T21" fmla="*/ 167 h 220"/>
                <a:gd name="T22" fmla="*/ 83 w 106"/>
                <a:gd name="T23" fmla="*/ 144 h 220"/>
                <a:gd name="T24" fmla="*/ 83 w 106"/>
                <a:gd name="T25" fmla="*/ 15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6" h="220">
                  <a:moveTo>
                    <a:pt x="83" y="144"/>
                  </a:moveTo>
                  <a:lnTo>
                    <a:pt x="38" y="0"/>
                  </a:lnTo>
                  <a:lnTo>
                    <a:pt x="23" y="8"/>
                  </a:lnTo>
                  <a:lnTo>
                    <a:pt x="23" y="30"/>
                  </a:lnTo>
                  <a:lnTo>
                    <a:pt x="30" y="68"/>
                  </a:lnTo>
                  <a:lnTo>
                    <a:pt x="8" y="91"/>
                  </a:lnTo>
                  <a:lnTo>
                    <a:pt x="0" y="152"/>
                  </a:lnTo>
                  <a:lnTo>
                    <a:pt x="15" y="220"/>
                  </a:lnTo>
                  <a:lnTo>
                    <a:pt x="83" y="205"/>
                  </a:lnTo>
                  <a:lnTo>
                    <a:pt x="106" y="182"/>
                  </a:lnTo>
                  <a:lnTo>
                    <a:pt x="106" y="167"/>
                  </a:lnTo>
                  <a:lnTo>
                    <a:pt x="83" y="144"/>
                  </a:lnTo>
                  <a:lnTo>
                    <a:pt x="83" y="152"/>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8" name="Freeform 85"/>
            <p:cNvSpPr>
              <a:spLocks/>
            </p:cNvSpPr>
            <p:nvPr/>
          </p:nvSpPr>
          <p:spPr bwMode="auto">
            <a:xfrm>
              <a:off x="4140" y="1789"/>
              <a:ext cx="83" cy="197"/>
            </a:xfrm>
            <a:custGeom>
              <a:avLst/>
              <a:gdLst>
                <a:gd name="T0" fmla="*/ 68 w 83"/>
                <a:gd name="T1" fmla="*/ 30 h 197"/>
                <a:gd name="T2" fmla="*/ 61 w 83"/>
                <a:gd name="T3" fmla="*/ 68 h 197"/>
                <a:gd name="T4" fmla="*/ 76 w 83"/>
                <a:gd name="T5" fmla="*/ 60 h 197"/>
                <a:gd name="T6" fmla="*/ 83 w 83"/>
                <a:gd name="T7" fmla="*/ 113 h 197"/>
                <a:gd name="T8" fmla="*/ 76 w 83"/>
                <a:gd name="T9" fmla="*/ 98 h 197"/>
                <a:gd name="T10" fmla="*/ 76 w 83"/>
                <a:gd name="T11" fmla="*/ 121 h 197"/>
                <a:gd name="T12" fmla="*/ 53 w 83"/>
                <a:gd name="T13" fmla="*/ 189 h 197"/>
                <a:gd name="T14" fmla="*/ 46 w 83"/>
                <a:gd name="T15" fmla="*/ 197 h 197"/>
                <a:gd name="T16" fmla="*/ 46 w 83"/>
                <a:gd name="T17" fmla="*/ 174 h 197"/>
                <a:gd name="T18" fmla="*/ 0 w 83"/>
                <a:gd name="T19" fmla="*/ 159 h 197"/>
                <a:gd name="T20" fmla="*/ 0 w 83"/>
                <a:gd name="T21" fmla="*/ 136 h 197"/>
                <a:gd name="T22" fmla="*/ 38 w 83"/>
                <a:gd name="T23" fmla="*/ 98 h 197"/>
                <a:gd name="T24" fmla="*/ 0 w 83"/>
                <a:gd name="T25" fmla="*/ 60 h 197"/>
                <a:gd name="T26" fmla="*/ 0 w 83"/>
                <a:gd name="T27" fmla="*/ 38 h 197"/>
                <a:gd name="T28" fmla="*/ 15 w 83"/>
                <a:gd name="T29" fmla="*/ 0 h 197"/>
                <a:gd name="T30" fmla="*/ 68 w 83"/>
                <a:gd name="T31" fmla="*/ 22 h 197"/>
                <a:gd name="T32" fmla="*/ 68 w 83"/>
                <a:gd name="T33" fmla="*/ 3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 h="197">
                  <a:moveTo>
                    <a:pt x="68" y="30"/>
                  </a:moveTo>
                  <a:lnTo>
                    <a:pt x="61" y="68"/>
                  </a:lnTo>
                  <a:lnTo>
                    <a:pt x="76" y="60"/>
                  </a:lnTo>
                  <a:lnTo>
                    <a:pt x="83" y="113"/>
                  </a:lnTo>
                  <a:lnTo>
                    <a:pt x="76" y="98"/>
                  </a:lnTo>
                  <a:lnTo>
                    <a:pt x="76" y="121"/>
                  </a:lnTo>
                  <a:lnTo>
                    <a:pt x="53" y="189"/>
                  </a:lnTo>
                  <a:lnTo>
                    <a:pt x="46" y="197"/>
                  </a:lnTo>
                  <a:lnTo>
                    <a:pt x="46" y="174"/>
                  </a:lnTo>
                  <a:lnTo>
                    <a:pt x="0" y="159"/>
                  </a:lnTo>
                  <a:lnTo>
                    <a:pt x="0" y="136"/>
                  </a:lnTo>
                  <a:lnTo>
                    <a:pt x="38" y="98"/>
                  </a:lnTo>
                  <a:lnTo>
                    <a:pt x="0" y="60"/>
                  </a:lnTo>
                  <a:lnTo>
                    <a:pt x="0" y="38"/>
                  </a:lnTo>
                  <a:lnTo>
                    <a:pt x="15" y="0"/>
                  </a:lnTo>
                  <a:lnTo>
                    <a:pt x="68" y="22"/>
                  </a:lnTo>
                  <a:lnTo>
                    <a:pt x="68" y="30"/>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9" name="Freeform 86"/>
            <p:cNvSpPr>
              <a:spLocks/>
            </p:cNvSpPr>
            <p:nvPr/>
          </p:nvSpPr>
          <p:spPr bwMode="auto">
            <a:xfrm>
              <a:off x="4140" y="1789"/>
              <a:ext cx="83" cy="197"/>
            </a:xfrm>
            <a:custGeom>
              <a:avLst/>
              <a:gdLst>
                <a:gd name="T0" fmla="*/ 68 w 83"/>
                <a:gd name="T1" fmla="*/ 30 h 197"/>
                <a:gd name="T2" fmla="*/ 61 w 83"/>
                <a:gd name="T3" fmla="*/ 68 h 197"/>
                <a:gd name="T4" fmla="*/ 76 w 83"/>
                <a:gd name="T5" fmla="*/ 60 h 197"/>
                <a:gd name="T6" fmla="*/ 83 w 83"/>
                <a:gd name="T7" fmla="*/ 113 h 197"/>
                <a:gd name="T8" fmla="*/ 76 w 83"/>
                <a:gd name="T9" fmla="*/ 98 h 197"/>
                <a:gd name="T10" fmla="*/ 76 w 83"/>
                <a:gd name="T11" fmla="*/ 121 h 197"/>
                <a:gd name="T12" fmla="*/ 53 w 83"/>
                <a:gd name="T13" fmla="*/ 189 h 197"/>
                <a:gd name="T14" fmla="*/ 46 w 83"/>
                <a:gd name="T15" fmla="*/ 197 h 197"/>
                <a:gd name="T16" fmla="*/ 46 w 83"/>
                <a:gd name="T17" fmla="*/ 174 h 197"/>
                <a:gd name="T18" fmla="*/ 0 w 83"/>
                <a:gd name="T19" fmla="*/ 159 h 197"/>
                <a:gd name="T20" fmla="*/ 0 w 83"/>
                <a:gd name="T21" fmla="*/ 136 h 197"/>
                <a:gd name="T22" fmla="*/ 38 w 83"/>
                <a:gd name="T23" fmla="*/ 98 h 197"/>
                <a:gd name="T24" fmla="*/ 0 w 83"/>
                <a:gd name="T25" fmla="*/ 60 h 197"/>
                <a:gd name="T26" fmla="*/ 0 w 83"/>
                <a:gd name="T27" fmla="*/ 38 h 197"/>
                <a:gd name="T28" fmla="*/ 15 w 83"/>
                <a:gd name="T29" fmla="*/ 0 h 197"/>
                <a:gd name="T30" fmla="*/ 68 w 83"/>
                <a:gd name="T31" fmla="*/ 22 h 197"/>
                <a:gd name="T32" fmla="*/ 68 w 83"/>
                <a:gd name="T33" fmla="*/ 30 h 197"/>
                <a:gd name="T34" fmla="*/ 68 w 83"/>
                <a:gd name="T35" fmla="*/ 38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3" h="197">
                  <a:moveTo>
                    <a:pt x="68" y="30"/>
                  </a:moveTo>
                  <a:lnTo>
                    <a:pt x="61" y="68"/>
                  </a:lnTo>
                  <a:lnTo>
                    <a:pt x="76" y="60"/>
                  </a:lnTo>
                  <a:lnTo>
                    <a:pt x="83" y="113"/>
                  </a:lnTo>
                  <a:lnTo>
                    <a:pt x="76" y="98"/>
                  </a:lnTo>
                  <a:lnTo>
                    <a:pt x="76" y="121"/>
                  </a:lnTo>
                  <a:lnTo>
                    <a:pt x="53" y="189"/>
                  </a:lnTo>
                  <a:lnTo>
                    <a:pt x="46" y="197"/>
                  </a:lnTo>
                  <a:lnTo>
                    <a:pt x="46" y="174"/>
                  </a:lnTo>
                  <a:lnTo>
                    <a:pt x="0" y="159"/>
                  </a:lnTo>
                  <a:lnTo>
                    <a:pt x="0" y="136"/>
                  </a:lnTo>
                  <a:lnTo>
                    <a:pt x="38" y="98"/>
                  </a:lnTo>
                  <a:lnTo>
                    <a:pt x="0" y="60"/>
                  </a:lnTo>
                  <a:lnTo>
                    <a:pt x="0" y="38"/>
                  </a:lnTo>
                  <a:lnTo>
                    <a:pt x="15" y="0"/>
                  </a:lnTo>
                  <a:lnTo>
                    <a:pt x="68" y="22"/>
                  </a:lnTo>
                  <a:lnTo>
                    <a:pt x="68" y="30"/>
                  </a:lnTo>
                  <a:lnTo>
                    <a:pt x="68" y="38"/>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0" name="Freeform 87"/>
            <p:cNvSpPr>
              <a:spLocks/>
            </p:cNvSpPr>
            <p:nvPr/>
          </p:nvSpPr>
          <p:spPr bwMode="auto">
            <a:xfrm>
              <a:off x="2036" y="2221"/>
              <a:ext cx="439" cy="447"/>
            </a:xfrm>
            <a:custGeom>
              <a:avLst/>
              <a:gdLst>
                <a:gd name="T0" fmla="*/ 439 w 439"/>
                <a:gd name="T1" fmla="*/ 38 h 447"/>
                <a:gd name="T2" fmla="*/ 61 w 439"/>
                <a:gd name="T3" fmla="*/ 0 h 447"/>
                <a:gd name="T4" fmla="*/ 0 w 439"/>
                <a:gd name="T5" fmla="*/ 439 h 447"/>
                <a:gd name="T6" fmla="*/ 61 w 439"/>
                <a:gd name="T7" fmla="*/ 447 h 447"/>
                <a:gd name="T8" fmla="*/ 61 w 439"/>
                <a:gd name="T9" fmla="*/ 417 h 447"/>
                <a:gd name="T10" fmla="*/ 174 w 439"/>
                <a:gd name="T11" fmla="*/ 424 h 447"/>
                <a:gd name="T12" fmla="*/ 174 w 439"/>
                <a:gd name="T13" fmla="*/ 409 h 447"/>
                <a:gd name="T14" fmla="*/ 409 w 439"/>
                <a:gd name="T15" fmla="*/ 432 h 447"/>
                <a:gd name="T16" fmla="*/ 439 w 439"/>
                <a:gd name="T17" fmla="*/ 75 h 447"/>
                <a:gd name="T18" fmla="*/ 439 w 439"/>
                <a:gd name="T19" fmla="*/ 38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9" h="447">
                  <a:moveTo>
                    <a:pt x="439" y="38"/>
                  </a:moveTo>
                  <a:lnTo>
                    <a:pt x="61" y="0"/>
                  </a:lnTo>
                  <a:lnTo>
                    <a:pt x="0" y="439"/>
                  </a:lnTo>
                  <a:lnTo>
                    <a:pt x="61" y="447"/>
                  </a:lnTo>
                  <a:lnTo>
                    <a:pt x="61" y="417"/>
                  </a:lnTo>
                  <a:lnTo>
                    <a:pt x="174" y="424"/>
                  </a:lnTo>
                  <a:lnTo>
                    <a:pt x="174" y="409"/>
                  </a:lnTo>
                  <a:lnTo>
                    <a:pt x="409" y="432"/>
                  </a:lnTo>
                  <a:lnTo>
                    <a:pt x="439" y="75"/>
                  </a:lnTo>
                  <a:lnTo>
                    <a:pt x="439" y="38"/>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1" name="Freeform 88"/>
            <p:cNvSpPr>
              <a:spLocks/>
            </p:cNvSpPr>
            <p:nvPr/>
          </p:nvSpPr>
          <p:spPr bwMode="auto">
            <a:xfrm>
              <a:off x="2036" y="2221"/>
              <a:ext cx="439" cy="447"/>
            </a:xfrm>
            <a:custGeom>
              <a:avLst/>
              <a:gdLst>
                <a:gd name="T0" fmla="*/ 439 w 439"/>
                <a:gd name="T1" fmla="*/ 38 h 447"/>
                <a:gd name="T2" fmla="*/ 61 w 439"/>
                <a:gd name="T3" fmla="*/ 0 h 447"/>
                <a:gd name="T4" fmla="*/ 0 w 439"/>
                <a:gd name="T5" fmla="*/ 439 h 447"/>
                <a:gd name="T6" fmla="*/ 61 w 439"/>
                <a:gd name="T7" fmla="*/ 447 h 447"/>
                <a:gd name="T8" fmla="*/ 61 w 439"/>
                <a:gd name="T9" fmla="*/ 417 h 447"/>
                <a:gd name="T10" fmla="*/ 174 w 439"/>
                <a:gd name="T11" fmla="*/ 424 h 447"/>
                <a:gd name="T12" fmla="*/ 174 w 439"/>
                <a:gd name="T13" fmla="*/ 409 h 447"/>
                <a:gd name="T14" fmla="*/ 409 w 439"/>
                <a:gd name="T15" fmla="*/ 432 h 447"/>
                <a:gd name="T16" fmla="*/ 439 w 439"/>
                <a:gd name="T17" fmla="*/ 75 h 447"/>
                <a:gd name="T18" fmla="*/ 439 w 439"/>
                <a:gd name="T19" fmla="*/ 38 h 447"/>
                <a:gd name="T20" fmla="*/ 439 w 439"/>
                <a:gd name="T21" fmla="*/ 45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9" h="447">
                  <a:moveTo>
                    <a:pt x="439" y="38"/>
                  </a:moveTo>
                  <a:lnTo>
                    <a:pt x="61" y="0"/>
                  </a:lnTo>
                  <a:lnTo>
                    <a:pt x="0" y="439"/>
                  </a:lnTo>
                  <a:lnTo>
                    <a:pt x="61" y="447"/>
                  </a:lnTo>
                  <a:lnTo>
                    <a:pt x="61" y="417"/>
                  </a:lnTo>
                  <a:lnTo>
                    <a:pt x="174" y="424"/>
                  </a:lnTo>
                  <a:lnTo>
                    <a:pt x="174" y="409"/>
                  </a:lnTo>
                  <a:lnTo>
                    <a:pt x="409" y="432"/>
                  </a:lnTo>
                  <a:lnTo>
                    <a:pt x="439" y="75"/>
                  </a:lnTo>
                  <a:lnTo>
                    <a:pt x="439" y="38"/>
                  </a:lnTo>
                  <a:lnTo>
                    <a:pt x="439" y="4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2" name="Freeform 89"/>
            <p:cNvSpPr>
              <a:spLocks/>
            </p:cNvSpPr>
            <p:nvPr/>
          </p:nvSpPr>
          <p:spPr bwMode="auto">
            <a:xfrm>
              <a:off x="3853" y="1493"/>
              <a:ext cx="378" cy="341"/>
            </a:xfrm>
            <a:custGeom>
              <a:avLst/>
              <a:gdLst>
                <a:gd name="T0" fmla="*/ 363 w 378"/>
                <a:gd name="T1" fmla="*/ 174 h 341"/>
                <a:gd name="T2" fmla="*/ 363 w 378"/>
                <a:gd name="T3" fmla="*/ 227 h 341"/>
                <a:gd name="T4" fmla="*/ 378 w 378"/>
                <a:gd name="T5" fmla="*/ 296 h 341"/>
                <a:gd name="T6" fmla="*/ 363 w 378"/>
                <a:gd name="T7" fmla="*/ 303 h 341"/>
                <a:gd name="T8" fmla="*/ 370 w 378"/>
                <a:gd name="T9" fmla="*/ 311 h 341"/>
                <a:gd name="T10" fmla="*/ 355 w 378"/>
                <a:gd name="T11" fmla="*/ 341 h 341"/>
                <a:gd name="T12" fmla="*/ 355 w 378"/>
                <a:gd name="T13" fmla="*/ 318 h 341"/>
                <a:gd name="T14" fmla="*/ 302 w 378"/>
                <a:gd name="T15" fmla="*/ 296 h 341"/>
                <a:gd name="T16" fmla="*/ 287 w 378"/>
                <a:gd name="T17" fmla="*/ 296 h 341"/>
                <a:gd name="T18" fmla="*/ 280 w 378"/>
                <a:gd name="T19" fmla="*/ 265 h 341"/>
                <a:gd name="T20" fmla="*/ 257 w 378"/>
                <a:gd name="T21" fmla="*/ 258 h 341"/>
                <a:gd name="T22" fmla="*/ 7 w 378"/>
                <a:gd name="T23" fmla="*/ 303 h 341"/>
                <a:gd name="T24" fmla="*/ 0 w 378"/>
                <a:gd name="T25" fmla="*/ 288 h 341"/>
                <a:gd name="T26" fmla="*/ 45 w 378"/>
                <a:gd name="T27" fmla="*/ 235 h 341"/>
                <a:gd name="T28" fmla="*/ 30 w 378"/>
                <a:gd name="T29" fmla="*/ 205 h 341"/>
                <a:gd name="T30" fmla="*/ 60 w 378"/>
                <a:gd name="T31" fmla="*/ 189 h 341"/>
                <a:gd name="T32" fmla="*/ 143 w 378"/>
                <a:gd name="T33" fmla="*/ 182 h 341"/>
                <a:gd name="T34" fmla="*/ 181 w 378"/>
                <a:gd name="T35" fmla="*/ 152 h 341"/>
                <a:gd name="T36" fmla="*/ 174 w 378"/>
                <a:gd name="T37" fmla="*/ 129 h 341"/>
                <a:gd name="T38" fmla="*/ 181 w 378"/>
                <a:gd name="T39" fmla="*/ 114 h 341"/>
                <a:gd name="T40" fmla="*/ 174 w 378"/>
                <a:gd name="T41" fmla="*/ 106 h 341"/>
                <a:gd name="T42" fmla="*/ 174 w 378"/>
                <a:gd name="T43" fmla="*/ 121 h 341"/>
                <a:gd name="T44" fmla="*/ 166 w 378"/>
                <a:gd name="T45" fmla="*/ 106 h 341"/>
                <a:gd name="T46" fmla="*/ 227 w 378"/>
                <a:gd name="T47" fmla="*/ 23 h 341"/>
                <a:gd name="T48" fmla="*/ 317 w 378"/>
                <a:gd name="T49" fmla="*/ 0 h 341"/>
                <a:gd name="T50" fmla="*/ 340 w 378"/>
                <a:gd name="T51" fmla="*/ 99 h 341"/>
                <a:gd name="T52" fmla="*/ 363 w 378"/>
                <a:gd name="T53" fmla="*/ 17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8" h="341">
                  <a:moveTo>
                    <a:pt x="363" y="174"/>
                  </a:moveTo>
                  <a:lnTo>
                    <a:pt x="363" y="227"/>
                  </a:lnTo>
                  <a:lnTo>
                    <a:pt x="378" y="296"/>
                  </a:lnTo>
                  <a:lnTo>
                    <a:pt x="363" y="303"/>
                  </a:lnTo>
                  <a:lnTo>
                    <a:pt x="370" y="311"/>
                  </a:lnTo>
                  <a:lnTo>
                    <a:pt x="355" y="341"/>
                  </a:lnTo>
                  <a:lnTo>
                    <a:pt x="355" y="318"/>
                  </a:lnTo>
                  <a:lnTo>
                    <a:pt x="302" y="296"/>
                  </a:lnTo>
                  <a:lnTo>
                    <a:pt x="287" y="296"/>
                  </a:lnTo>
                  <a:lnTo>
                    <a:pt x="280" y="265"/>
                  </a:lnTo>
                  <a:lnTo>
                    <a:pt x="257" y="258"/>
                  </a:lnTo>
                  <a:lnTo>
                    <a:pt x="7" y="303"/>
                  </a:lnTo>
                  <a:lnTo>
                    <a:pt x="0" y="288"/>
                  </a:lnTo>
                  <a:lnTo>
                    <a:pt x="45" y="235"/>
                  </a:lnTo>
                  <a:lnTo>
                    <a:pt x="30" y="205"/>
                  </a:lnTo>
                  <a:lnTo>
                    <a:pt x="60" y="189"/>
                  </a:lnTo>
                  <a:lnTo>
                    <a:pt x="143" y="182"/>
                  </a:lnTo>
                  <a:lnTo>
                    <a:pt x="181" y="152"/>
                  </a:lnTo>
                  <a:lnTo>
                    <a:pt x="174" y="129"/>
                  </a:lnTo>
                  <a:lnTo>
                    <a:pt x="181" y="114"/>
                  </a:lnTo>
                  <a:lnTo>
                    <a:pt x="174" y="106"/>
                  </a:lnTo>
                  <a:lnTo>
                    <a:pt x="174" y="121"/>
                  </a:lnTo>
                  <a:lnTo>
                    <a:pt x="166" y="106"/>
                  </a:lnTo>
                  <a:lnTo>
                    <a:pt x="227" y="23"/>
                  </a:lnTo>
                  <a:lnTo>
                    <a:pt x="317" y="0"/>
                  </a:lnTo>
                  <a:lnTo>
                    <a:pt x="340" y="99"/>
                  </a:lnTo>
                  <a:lnTo>
                    <a:pt x="363" y="174"/>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3" name="Freeform 90"/>
            <p:cNvSpPr>
              <a:spLocks/>
            </p:cNvSpPr>
            <p:nvPr/>
          </p:nvSpPr>
          <p:spPr bwMode="auto">
            <a:xfrm>
              <a:off x="3853" y="1493"/>
              <a:ext cx="378" cy="341"/>
            </a:xfrm>
            <a:custGeom>
              <a:avLst/>
              <a:gdLst>
                <a:gd name="T0" fmla="*/ 363 w 378"/>
                <a:gd name="T1" fmla="*/ 174 h 341"/>
                <a:gd name="T2" fmla="*/ 363 w 378"/>
                <a:gd name="T3" fmla="*/ 227 h 341"/>
                <a:gd name="T4" fmla="*/ 378 w 378"/>
                <a:gd name="T5" fmla="*/ 296 h 341"/>
                <a:gd name="T6" fmla="*/ 363 w 378"/>
                <a:gd name="T7" fmla="*/ 303 h 341"/>
                <a:gd name="T8" fmla="*/ 370 w 378"/>
                <a:gd name="T9" fmla="*/ 311 h 341"/>
                <a:gd name="T10" fmla="*/ 355 w 378"/>
                <a:gd name="T11" fmla="*/ 341 h 341"/>
                <a:gd name="T12" fmla="*/ 355 w 378"/>
                <a:gd name="T13" fmla="*/ 318 h 341"/>
                <a:gd name="T14" fmla="*/ 302 w 378"/>
                <a:gd name="T15" fmla="*/ 296 h 341"/>
                <a:gd name="T16" fmla="*/ 287 w 378"/>
                <a:gd name="T17" fmla="*/ 296 h 341"/>
                <a:gd name="T18" fmla="*/ 280 w 378"/>
                <a:gd name="T19" fmla="*/ 265 h 341"/>
                <a:gd name="T20" fmla="*/ 257 w 378"/>
                <a:gd name="T21" fmla="*/ 258 h 341"/>
                <a:gd name="T22" fmla="*/ 7 w 378"/>
                <a:gd name="T23" fmla="*/ 303 h 341"/>
                <a:gd name="T24" fmla="*/ 0 w 378"/>
                <a:gd name="T25" fmla="*/ 288 h 341"/>
                <a:gd name="T26" fmla="*/ 45 w 378"/>
                <a:gd name="T27" fmla="*/ 235 h 341"/>
                <a:gd name="T28" fmla="*/ 30 w 378"/>
                <a:gd name="T29" fmla="*/ 205 h 341"/>
                <a:gd name="T30" fmla="*/ 60 w 378"/>
                <a:gd name="T31" fmla="*/ 189 h 341"/>
                <a:gd name="T32" fmla="*/ 143 w 378"/>
                <a:gd name="T33" fmla="*/ 182 h 341"/>
                <a:gd name="T34" fmla="*/ 181 w 378"/>
                <a:gd name="T35" fmla="*/ 152 h 341"/>
                <a:gd name="T36" fmla="*/ 174 w 378"/>
                <a:gd name="T37" fmla="*/ 129 h 341"/>
                <a:gd name="T38" fmla="*/ 181 w 378"/>
                <a:gd name="T39" fmla="*/ 114 h 341"/>
                <a:gd name="T40" fmla="*/ 174 w 378"/>
                <a:gd name="T41" fmla="*/ 106 h 341"/>
                <a:gd name="T42" fmla="*/ 174 w 378"/>
                <a:gd name="T43" fmla="*/ 121 h 341"/>
                <a:gd name="T44" fmla="*/ 166 w 378"/>
                <a:gd name="T45" fmla="*/ 106 h 341"/>
                <a:gd name="T46" fmla="*/ 227 w 378"/>
                <a:gd name="T47" fmla="*/ 23 h 341"/>
                <a:gd name="T48" fmla="*/ 317 w 378"/>
                <a:gd name="T49" fmla="*/ 0 h 341"/>
                <a:gd name="T50" fmla="*/ 340 w 378"/>
                <a:gd name="T51" fmla="*/ 99 h 341"/>
                <a:gd name="T52" fmla="*/ 363 w 378"/>
                <a:gd name="T53" fmla="*/ 174 h 341"/>
                <a:gd name="T54" fmla="*/ 363 w 378"/>
                <a:gd name="T55" fmla="*/ 182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8" h="341">
                  <a:moveTo>
                    <a:pt x="363" y="174"/>
                  </a:moveTo>
                  <a:lnTo>
                    <a:pt x="363" y="227"/>
                  </a:lnTo>
                  <a:lnTo>
                    <a:pt x="378" y="296"/>
                  </a:lnTo>
                  <a:lnTo>
                    <a:pt x="363" y="303"/>
                  </a:lnTo>
                  <a:lnTo>
                    <a:pt x="370" y="311"/>
                  </a:lnTo>
                  <a:lnTo>
                    <a:pt x="355" y="341"/>
                  </a:lnTo>
                  <a:lnTo>
                    <a:pt x="355" y="318"/>
                  </a:lnTo>
                  <a:lnTo>
                    <a:pt x="302" y="296"/>
                  </a:lnTo>
                  <a:lnTo>
                    <a:pt x="287" y="296"/>
                  </a:lnTo>
                  <a:lnTo>
                    <a:pt x="280" y="265"/>
                  </a:lnTo>
                  <a:lnTo>
                    <a:pt x="257" y="258"/>
                  </a:lnTo>
                  <a:lnTo>
                    <a:pt x="7" y="303"/>
                  </a:lnTo>
                  <a:lnTo>
                    <a:pt x="0" y="288"/>
                  </a:lnTo>
                  <a:lnTo>
                    <a:pt x="45" y="235"/>
                  </a:lnTo>
                  <a:lnTo>
                    <a:pt x="30" y="205"/>
                  </a:lnTo>
                  <a:lnTo>
                    <a:pt x="60" y="189"/>
                  </a:lnTo>
                  <a:lnTo>
                    <a:pt x="143" y="182"/>
                  </a:lnTo>
                  <a:lnTo>
                    <a:pt x="181" y="152"/>
                  </a:lnTo>
                  <a:lnTo>
                    <a:pt x="174" y="129"/>
                  </a:lnTo>
                  <a:lnTo>
                    <a:pt x="181" y="114"/>
                  </a:lnTo>
                  <a:lnTo>
                    <a:pt x="174" y="106"/>
                  </a:lnTo>
                  <a:lnTo>
                    <a:pt x="174" y="121"/>
                  </a:lnTo>
                  <a:lnTo>
                    <a:pt x="166" y="106"/>
                  </a:lnTo>
                  <a:lnTo>
                    <a:pt x="227" y="23"/>
                  </a:lnTo>
                  <a:lnTo>
                    <a:pt x="317" y="0"/>
                  </a:lnTo>
                  <a:lnTo>
                    <a:pt x="340" y="99"/>
                  </a:lnTo>
                  <a:lnTo>
                    <a:pt x="363" y="174"/>
                  </a:lnTo>
                  <a:lnTo>
                    <a:pt x="363" y="182"/>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4" name="Freeform 91"/>
            <p:cNvSpPr>
              <a:spLocks/>
            </p:cNvSpPr>
            <p:nvPr/>
          </p:nvSpPr>
          <p:spPr bwMode="auto">
            <a:xfrm>
              <a:off x="3663" y="2183"/>
              <a:ext cx="530" cy="242"/>
            </a:xfrm>
            <a:custGeom>
              <a:avLst/>
              <a:gdLst>
                <a:gd name="T0" fmla="*/ 507 w 530"/>
                <a:gd name="T1" fmla="*/ 68 h 242"/>
                <a:gd name="T2" fmla="*/ 462 w 530"/>
                <a:gd name="T3" fmla="*/ 60 h 242"/>
                <a:gd name="T4" fmla="*/ 470 w 530"/>
                <a:gd name="T5" fmla="*/ 45 h 242"/>
                <a:gd name="T6" fmla="*/ 477 w 530"/>
                <a:gd name="T7" fmla="*/ 30 h 242"/>
                <a:gd name="T8" fmla="*/ 492 w 530"/>
                <a:gd name="T9" fmla="*/ 23 h 242"/>
                <a:gd name="T10" fmla="*/ 500 w 530"/>
                <a:gd name="T11" fmla="*/ 15 h 242"/>
                <a:gd name="T12" fmla="*/ 500 w 530"/>
                <a:gd name="T13" fmla="*/ 0 h 242"/>
                <a:gd name="T14" fmla="*/ 144 w 530"/>
                <a:gd name="T15" fmla="*/ 60 h 242"/>
                <a:gd name="T16" fmla="*/ 129 w 530"/>
                <a:gd name="T17" fmla="*/ 98 h 242"/>
                <a:gd name="T18" fmla="*/ 91 w 530"/>
                <a:gd name="T19" fmla="*/ 106 h 242"/>
                <a:gd name="T20" fmla="*/ 23 w 530"/>
                <a:gd name="T21" fmla="*/ 159 h 242"/>
                <a:gd name="T22" fmla="*/ 0 w 530"/>
                <a:gd name="T23" fmla="*/ 189 h 242"/>
                <a:gd name="T24" fmla="*/ 76 w 530"/>
                <a:gd name="T25" fmla="*/ 197 h 242"/>
                <a:gd name="T26" fmla="*/ 205 w 530"/>
                <a:gd name="T27" fmla="*/ 167 h 242"/>
                <a:gd name="T28" fmla="*/ 295 w 530"/>
                <a:gd name="T29" fmla="*/ 174 h 242"/>
                <a:gd name="T30" fmla="*/ 417 w 530"/>
                <a:gd name="T31" fmla="*/ 227 h 242"/>
                <a:gd name="T32" fmla="*/ 417 w 530"/>
                <a:gd name="T33" fmla="*/ 227 h 242"/>
                <a:gd name="T34" fmla="*/ 447 w 530"/>
                <a:gd name="T35" fmla="*/ 174 h 242"/>
                <a:gd name="T36" fmla="*/ 447 w 530"/>
                <a:gd name="T37" fmla="*/ 167 h 242"/>
                <a:gd name="T38" fmla="*/ 485 w 530"/>
                <a:gd name="T39" fmla="*/ 151 h 242"/>
                <a:gd name="T40" fmla="*/ 492 w 530"/>
                <a:gd name="T41" fmla="*/ 151 h 242"/>
                <a:gd name="T42" fmla="*/ 500 w 530"/>
                <a:gd name="T43" fmla="*/ 144 h 242"/>
                <a:gd name="T44" fmla="*/ 507 w 530"/>
                <a:gd name="T45" fmla="*/ 121 h 242"/>
                <a:gd name="T46" fmla="*/ 492 w 530"/>
                <a:gd name="T47" fmla="*/ 121 h 242"/>
                <a:gd name="T48" fmla="*/ 485 w 530"/>
                <a:gd name="T49" fmla="*/ 129 h 242"/>
                <a:gd name="T50" fmla="*/ 454 w 530"/>
                <a:gd name="T51" fmla="*/ 121 h 242"/>
                <a:gd name="T52" fmla="*/ 492 w 530"/>
                <a:gd name="T53" fmla="*/ 106 h 242"/>
                <a:gd name="T54" fmla="*/ 477 w 530"/>
                <a:gd name="T55" fmla="*/ 98 h 242"/>
                <a:gd name="T56" fmla="*/ 447 w 530"/>
                <a:gd name="T57" fmla="*/ 91 h 242"/>
                <a:gd name="T58" fmla="*/ 470 w 530"/>
                <a:gd name="T59" fmla="*/ 91 h 242"/>
                <a:gd name="T60" fmla="*/ 485 w 530"/>
                <a:gd name="T61" fmla="*/ 91 h 242"/>
                <a:gd name="T62" fmla="*/ 530 w 530"/>
                <a:gd name="T63" fmla="*/ 6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0" h="242">
                  <a:moveTo>
                    <a:pt x="515" y="38"/>
                  </a:moveTo>
                  <a:lnTo>
                    <a:pt x="507" y="68"/>
                  </a:lnTo>
                  <a:lnTo>
                    <a:pt x="507" y="38"/>
                  </a:lnTo>
                  <a:lnTo>
                    <a:pt x="462" y="60"/>
                  </a:lnTo>
                  <a:lnTo>
                    <a:pt x="462" y="23"/>
                  </a:lnTo>
                  <a:lnTo>
                    <a:pt x="470" y="45"/>
                  </a:lnTo>
                  <a:lnTo>
                    <a:pt x="485" y="38"/>
                  </a:lnTo>
                  <a:lnTo>
                    <a:pt x="477" y="30"/>
                  </a:lnTo>
                  <a:lnTo>
                    <a:pt x="500" y="30"/>
                  </a:lnTo>
                  <a:lnTo>
                    <a:pt x="492" y="23"/>
                  </a:lnTo>
                  <a:lnTo>
                    <a:pt x="507" y="30"/>
                  </a:lnTo>
                  <a:lnTo>
                    <a:pt x="500" y="15"/>
                  </a:lnTo>
                  <a:lnTo>
                    <a:pt x="523" y="30"/>
                  </a:lnTo>
                  <a:lnTo>
                    <a:pt x="500" y="0"/>
                  </a:lnTo>
                  <a:lnTo>
                    <a:pt x="492" y="0"/>
                  </a:lnTo>
                  <a:lnTo>
                    <a:pt x="144" y="60"/>
                  </a:lnTo>
                  <a:lnTo>
                    <a:pt x="152" y="76"/>
                  </a:lnTo>
                  <a:lnTo>
                    <a:pt x="129" y="98"/>
                  </a:lnTo>
                  <a:lnTo>
                    <a:pt x="99" y="113"/>
                  </a:lnTo>
                  <a:lnTo>
                    <a:pt x="91" y="106"/>
                  </a:lnTo>
                  <a:lnTo>
                    <a:pt x="76" y="136"/>
                  </a:lnTo>
                  <a:lnTo>
                    <a:pt x="23" y="159"/>
                  </a:lnTo>
                  <a:lnTo>
                    <a:pt x="15" y="182"/>
                  </a:lnTo>
                  <a:lnTo>
                    <a:pt x="0" y="189"/>
                  </a:lnTo>
                  <a:lnTo>
                    <a:pt x="0" y="204"/>
                  </a:lnTo>
                  <a:lnTo>
                    <a:pt x="76" y="197"/>
                  </a:lnTo>
                  <a:lnTo>
                    <a:pt x="121" y="174"/>
                  </a:lnTo>
                  <a:lnTo>
                    <a:pt x="205" y="167"/>
                  </a:lnTo>
                  <a:lnTo>
                    <a:pt x="227" y="189"/>
                  </a:lnTo>
                  <a:lnTo>
                    <a:pt x="295" y="174"/>
                  </a:lnTo>
                  <a:lnTo>
                    <a:pt x="379" y="242"/>
                  </a:lnTo>
                  <a:lnTo>
                    <a:pt x="417" y="227"/>
                  </a:lnTo>
                  <a:lnTo>
                    <a:pt x="417" y="204"/>
                  </a:lnTo>
                  <a:lnTo>
                    <a:pt x="417" y="227"/>
                  </a:lnTo>
                  <a:lnTo>
                    <a:pt x="424" y="189"/>
                  </a:lnTo>
                  <a:lnTo>
                    <a:pt x="447" y="174"/>
                  </a:lnTo>
                  <a:lnTo>
                    <a:pt x="439" y="159"/>
                  </a:lnTo>
                  <a:lnTo>
                    <a:pt x="447" y="167"/>
                  </a:lnTo>
                  <a:lnTo>
                    <a:pt x="454" y="151"/>
                  </a:lnTo>
                  <a:lnTo>
                    <a:pt x="485" y="151"/>
                  </a:lnTo>
                  <a:lnTo>
                    <a:pt x="485" y="144"/>
                  </a:lnTo>
                  <a:lnTo>
                    <a:pt x="492" y="151"/>
                  </a:lnTo>
                  <a:lnTo>
                    <a:pt x="485" y="144"/>
                  </a:lnTo>
                  <a:lnTo>
                    <a:pt x="500" y="144"/>
                  </a:lnTo>
                  <a:lnTo>
                    <a:pt x="507" y="129"/>
                  </a:lnTo>
                  <a:lnTo>
                    <a:pt x="507" y="121"/>
                  </a:lnTo>
                  <a:lnTo>
                    <a:pt x="500" y="129"/>
                  </a:lnTo>
                  <a:lnTo>
                    <a:pt x="492" y="121"/>
                  </a:lnTo>
                  <a:lnTo>
                    <a:pt x="492" y="136"/>
                  </a:lnTo>
                  <a:lnTo>
                    <a:pt x="485" y="129"/>
                  </a:lnTo>
                  <a:lnTo>
                    <a:pt x="470" y="136"/>
                  </a:lnTo>
                  <a:lnTo>
                    <a:pt x="454" y="121"/>
                  </a:lnTo>
                  <a:lnTo>
                    <a:pt x="477" y="129"/>
                  </a:lnTo>
                  <a:lnTo>
                    <a:pt x="492" y="106"/>
                  </a:lnTo>
                  <a:lnTo>
                    <a:pt x="470" y="106"/>
                  </a:lnTo>
                  <a:lnTo>
                    <a:pt x="477" y="98"/>
                  </a:lnTo>
                  <a:lnTo>
                    <a:pt x="454" y="98"/>
                  </a:lnTo>
                  <a:lnTo>
                    <a:pt x="447" y="91"/>
                  </a:lnTo>
                  <a:lnTo>
                    <a:pt x="485" y="98"/>
                  </a:lnTo>
                  <a:lnTo>
                    <a:pt x="470" y="91"/>
                  </a:lnTo>
                  <a:lnTo>
                    <a:pt x="485" y="83"/>
                  </a:lnTo>
                  <a:lnTo>
                    <a:pt x="485" y="91"/>
                  </a:lnTo>
                  <a:lnTo>
                    <a:pt x="507" y="98"/>
                  </a:lnTo>
                  <a:lnTo>
                    <a:pt x="530" y="68"/>
                  </a:lnTo>
                  <a:lnTo>
                    <a:pt x="515" y="38"/>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5" name="Freeform 92"/>
            <p:cNvSpPr>
              <a:spLocks/>
            </p:cNvSpPr>
            <p:nvPr/>
          </p:nvSpPr>
          <p:spPr bwMode="auto">
            <a:xfrm>
              <a:off x="3663" y="2183"/>
              <a:ext cx="530" cy="242"/>
            </a:xfrm>
            <a:custGeom>
              <a:avLst/>
              <a:gdLst>
                <a:gd name="T0" fmla="*/ 507 w 530"/>
                <a:gd name="T1" fmla="*/ 68 h 242"/>
                <a:gd name="T2" fmla="*/ 462 w 530"/>
                <a:gd name="T3" fmla="*/ 60 h 242"/>
                <a:gd name="T4" fmla="*/ 470 w 530"/>
                <a:gd name="T5" fmla="*/ 45 h 242"/>
                <a:gd name="T6" fmla="*/ 477 w 530"/>
                <a:gd name="T7" fmla="*/ 30 h 242"/>
                <a:gd name="T8" fmla="*/ 492 w 530"/>
                <a:gd name="T9" fmla="*/ 23 h 242"/>
                <a:gd name="T10" fmla="*/ 500 w 530"/>
                <a:gd name="T11" fmla="*/ 15 h 242"/>
                <a:gd name="T12" fmla="*/ 500 w 530"/>
                <a:gd name="T13" fmla="*/ 0 h 242"/>
                <a:gd name="T14" fmla="*/ 144 w 530"/>
                <a:gd name="T15" fmla="*/ 60 h 242"/>
                <a:gd name="T16" fmla="*/ 129 w 530"/>
                <a:gd name="T17" fmla="*/ 98 h 242"/>
                <a:gd name="T18" fmla="*/ 91 w 530"/>
                <a:gd name="T19" fmla="*/ 106 h 242"/>
                <a:gd name="T20" fmla="*/ 23 w 530"/>
                <a:gd name="T21" fmla="*/ 159 h 242"/>
                <a:gd name="T22" fmla="*/ 0 w 530"/>
                <a:gd name="T23" fmla="*/ 189 h 242"/>
                <a:gd name="T24" fmla="*/ 76 w 530"/>
                <a:gd name="T25" fmla="*/ 197 h 242"/>
                <a:gd name="T26" fmla="*/ 205 w 530"/>
                <a:gd name="T27" fmla="*/ 167 h 242"/>
                <a:gd name="T28" fmla="*/ 295 w 530"/>
                <a:gd name="T29" fmla="*/ 174 h 242"/>
                <a:gd name="T30" fmla="*/ 417 w 530"/>
                <a:gd name="T31" fmla="*/ 227 h 242"/>
                <a:gd name="T32" fmla="*/ 417 w 530"/>
                <a:gd name="T33" fmla="*/ 227 h 242"/>
                <a:gd name="T34" fmla="*/ 447 w 530"/>
                <a:gd name="T35" fmla="*/ 174 h 242"/>
                <a:gd name="T36" fmla="*/ 447 w 530"/>
                <a:gd name="T37" fmla="*/ 167 h 242"/>
                <a:gd name="T38" fmla="*/ 485 w 530"/>
                <a:gd name="T39" fmla="*/ 151 h 242"/>
                <a:gd name="T40" fmla="*/ 492 w 530"/>
                <a:gd name="T41" fmla="*/ 151 h 242"/>
                <a:gd name="T42" fmla="*/ 500 w 530"/>
                <a:gd name="T43" fmla="*/ 144 h 242"/>
                <a:gd name="T44" fmla="*/ 507 w 530"/>
                <a:gd name="T45" fmla="*/ 121 h 242"/>
                <a:gd name="T46" fmla="*/ 492 w 530"/>
                <a:gd name="T47" fmla="*/ 121 h 242"/>
                <a:gd name="T48" fmla="*/ 485 w 530"/>
                <a:gd name="T49" fmla="*/ 129 h 242"/>
                <a:gd name="T50" fmla="*/ 454 w 530"/>
                <a:gd name="T51" fmla="*/ 121 h 242"/>
                <a:gd name="T52" fmla="*/ 492 w 530"/>
                <a:gd name="T53" fmla="*/ 106 h 242"/>
                <a:gd name="T54" fmla="*/ 477 w 530"/>
                <a:gd name="T55" fmla="*/ 98 h 242"/>
                <a:gd name="T56" fmla="*/ 447 w 530"/>
                <a:gd name="T57" fmla="*/ 91 h 242"/>
                <a:gd name="T58" fmla="*/ 470 w 530"/>
                <a:gd name="T59" fmla="*/ 91 h 242"/>
                <a:gd name="T60" fmla="*/ 485 w 530"/>
                <a:gd name="T61" fmla="*/ 91 h 242"/>
                <a:gd name="T62" fmla="*/ 530 w 530"/>
                <a:gd name="T63" fmla="*/ 68 h 242"/>
                <a:gd name="T64" fmla="*/ 515 w 530"/>
                <a:gd name="T65" fmla="*/ 45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0" h="242">
                  <a:moveTo>
                    <a:pt x="515" y="38"/>
                  </a:moveTo>
                  <a:lnTo>
                    <a:pt x="507" y="68"/>
                  </a:lnTo>
                  <a:lnTo>
                    <a:pt x="507" y="38"/>
                  </a:lnTo>
                  <a:lnTo>
                    <a:pt x="462" y="60"/>
                  </a:lnTo>
                  <a:lnTo>
                    <a:pt x="462" y="23"/>
                  </a:lnTo>
                  <a:lnTo>
                    <a:pt x="470" y="45"/>
                  </a:lnTo>
                  <a:lnTo>
                    <a:pt x="485" y="38"/>
                  </a:lnTo>
                  <a:lnTo>
                    <a:pt x="477" y="30"/>
                  </a:lnTo>
                  <a:lnTo>
                    <a:pt x="500" y="30"/>
                  </a:lnTo>
                  <a:lnTo>
                    <a:pt x="492" y="23"/>
                  </a:lnTo>
                  <a:lnTo>
                    <a:pt x="507" y="30"/>
                  </a:lnTo>
                  <a:lnTo>
                    <a:pt x="500" y="15"/>
                  </a:lnTo>
                  <a:lnTo>
                    <a:pt x="523" y="30"/>
                  </a:lnTo>
                  <a:lnTo>
                    <a:pt x="500" y="0"/>
                  </a:lnTo>
                  <a:lnTo>
                    <a:pt x="492" y="0"/>
                  </a:lnTo>
                  <a:lnTo>
                    <a:pt x="144" y="60"/>
                  </a:lnTo>
                  <a:lnTo>
                    <a:pt x="152" y="76"/>
                  </a:lnTo>
                  <a:lnTo>
                    <a:pt x="129" y="98"/>
                  </a:lnTo>
                  <a:lnTo>
                    <a:pt x="99" y="113"/>
                  </a:lnTo>
                  <a:lnTo>
                    <a:pt x="91" y="106"/>
                  </a:lnTo>
                  <a:lnTo>
                    <a:pt x="76" y="136"/>
                  </a:lnTo>
                  <a:lnTo>
                    <a:pt x="23" y="159"/>
                  </a:lnTo>
                  <a:lnTo>
                    <a:pt x="15" y="182"/>
                  </a:lnTo>
                  <a:lnTo>
                    <a:pt x="0" y="189"/>
                  </a:lnTo>
                  <a:lnTo>
                    <a:pt x="0" y="204"/>
                  </a:lnTo>
                  <a:lnTo>
                    <a:pt x="76" y="197"/>
                  </a:lnTo>
                  <a:lnTo>
                    <a:pt x="121" y="174"/>
                  </a:lnTo>
                  <a:lnTo>
                    <a:pt x="205" y="167"/>
                  </a:lnTo>
                  <a:lnTo>
                    <a:pt x="227" y="189"/>
                  </a:lnTo>
                  <a:lnTo>
                    <a:pt x="295" y="174"/>
                  </a:lnTo>
                  <a:lnTo>
                    <a:pt x="379" y="242"/>
                  </a:lnTo>
                  <a:lnTo>
                    <a:pt x="417" y="227"/>
                  </a:lnTo>
                  <a:lnTo>
                    <a:pt x="417" y="204"/>
                  </a:lnTo>
                  <a:lnTo>
                    <a:pt x="417" y="227"/>
                  </a:lnTo>
                  <a:lnTo>
                    <a:pt x="424" y="189"/>
                  </a:lnTo>
                  <a:lnTo>
                    <a:pt x="447" y="174"/>
                  </a:lnTo>
                  <a:lnTo>
                    <a:pt x="439" y="159"/>
                  </a:lnTo>
                  <a:lnTo>
                    <a:pt x="447" y="167"/>
                  </a:lnTo>
                  <a:lnTo>
                    <a:pt x="454" y="151"/>
                  </a:lnTo>
                  <a:lnTo>
                    <a:pt x="485" y="151"/>
                  </a:lnTo>
                  <a:lnTo>
                    <a:pt x="485" y="144"/>
                  </a:lnTo>
                  <a:lnTo>
                    <a:pt x="492" y="151"/>
                  </a:lnTo>
                  <a:lnTo>
                    <a:pt x="485" y="144"/>
                  </a:lnTo>
                  <a:lnTo>
                    <a:pt x="500" y="144"/>
                  </a:lnTo>
                  <a:lnTo>
                    <a:pt x="507" y="129"/>
                  </a:lnTo>
                  <a:lnTo>
                    <a:pt x="507" y="121"/>
                  </a:lnTo>
                  <a:lnTo>
                    <a:pt x="500" y="129"/>
                  </a:lnTo>
                  <a:lnTo>
                    <a:pt x="492" y="121"/>
                  </a:lnTo>
                  <a:lnTo>
                    <a:pt x="492" y="136"/>
                  </a:lnTo>
                  <a:lnTo>
                    <a:pt x="485" y="129"/>
                  </a:lnTo>
                  <a:lnTo>
                    <a:pt x="470" y="136"/>
                  </a:lnTo>
                  <a:lnTo>
                    <a:pt x="454" y="121"/>
                  </a:lnTo>
                  <a:lnTo>
                    <a:pt x="477" y="129"/>
                  </a:lnTo>
                  <a:lnTo>
                    <a:pt x="492" y="106"/>
                  </a:lnTo>
                  <a:lnTo>
                    <a:pt x="470" y="106"/>
                  </a:lnTo>
                  <a:lnTo>
                    <a:pt x="477" y="98"/>
                  </a:lnTo>
                  <a:lnTo>
                    <a:pt x="454" y="98"/>
                  </a:lnTo>
                  <a:lnTo>
                    <a:pt x="447" y="91"/>
                  </a:lnTo>
                  <a:lnTo>
                    <a:pt x="485" y="98"/>
                  </a:lnTo>
                  <a:lnTo>
                    <a:pt x="470" y="91"/>
                  </a:lnTo>
                  <a:lnTo>
                    <a:pt x="485" y="83"/>
                  </a:lnTo>
                  <a:lnTo>
                    <a:pt x="485" y="91"/>
                  </a:lnTo>
                  <a:lnTo>
                    <a:pt x="507" y="98"/>
                  </a:lnTo>
                  <a:lnTo>
                    <a:pt x="530" y="68"/>
                  </a:lnTo>
                  <a:lnTo>
                    <a:pt x="515" y="38"/>
                  </a:lnTo>
                  <a:lnTo>
                    <a:pt x="515" y="4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6" name="Line 93"/>
            <p:cNvSpPr>
              <a:spLocks noChangeShapeType="1"/>
            </p:cNvSpPr>
            <p:nvPr/>
          </p:nvSpPr>
          <p:spPr bwMode="auto">
            <a:xfrm>
              <a:off x="4170" y="2183"/>
              <a:ext cx="8" cy="23"/>
            </a:xfrm>
            <a:prstGeom prst="line">
              <a:avLst/>
            </a:prstGeom>
            <a:noFill/>
            <a:ln w="8">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7" name="Freeform 94"/>
            <p:cNvSpPr>
              <a:spLocks/>
            </p:cNvSpPr>
            <p:nvPr/>
          </p:nvSpPr>
          <p:spPr bwMode="auto">
            <a:xfrm>
              <a:off x="2468" y="1311"/>
              <a:ext cx="416" cy="258"/>
            </a:xfrm>
            <a:custGeom>
              <a:avLst/>
              <a:gdLst>
                <a:gd name="T0" fmla="*/ 416 w 416"/>
                <a:gd name="T1" fmla="*/ 258 h 258"/>
                <a:gd name="T2" fmla="*/ 0 w 416"/>
                <a:gd name="T3" fmla="*/ 235 h 258"/>
                <a:gd name="T4" fmla="*/ 22 w 416"/>
                <a:gd name="T5" fmla="*/ 0 h 258"/>
                <a:gd name="T6" fmla="*/ 386 w 416"/>
                <a:gd name="T7" fmla="*/ 15 h 258"/>
                <a:gd name="T8" fmla="*/ 416 w 416"/>
                <a:gd name="T9" fmla="*/ 258 h 258"/>
              </a:gdLst>
              <a:ahLst/>
              <a:cxnLst>
                <a:cxn ang="0">
                  <a:pos x="T0" y="T1"/>
                </a:cxn>
                <a:cxn ang="0">
                  <a:pos x="T2" y="T3"/>
                </a:cxn>
                <a:cxn ang="0">
                  <a:pos x="T4" y="T5"/>
                </a:cxn>
                <a:cxn ang="0">
                  <a:pos x="T6" y="T7"/>
                </a:cxn>
                <a:cxn ang="0">
                  <a:pos x="T8" y="T9"/>
                </a:cxn>
              </a:cxnLst>
              <a:rect l="0" t="0" r="r" b="b"/>
              <a:pathLst>
                <a:path w="416" h="258">
                  <a:moveTo>
                    <a:pt x="416" y="258"/>
                  </a:moveTo>
                  <a:lnTo>
                    <a:pt x="0" y="235"/>
                  </a:lnTo>
                  <a:lnTo>
                    <a:pt x="22" y="0"/>
                  </a:lnTo>
                  <a:lnTo>
                    <a:pt x="386" y="15"/>
                  </a:lnTo>
                  <a:lnTo>
                    <a:pt x="416" y="258"/>
                  </a:lnTo>
                  <a:close/>
                </a:path>
              </a:pathLst>
            </a:custGeom>
            <a:solidFill>
              <a:srgbClr val="FF8C00"/>
            </a:solidFill>
            <a:ln w="8">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8" name="Freeform 95"/>
            <p:cNvSpPr>
              <a:spLocks/>
            </p:cNvSpPr>
            <p:nvPr/>
          </p:nvSpPr>
          <p:spPr bwMode="auto">
            <a:xfrm>
              <a:off x="2468" y="1311"/>
              <a:ext cx="416" cy="265"/>
            </a:xfrm>
            <a:custGeom>
              <a:avLst/>
              <a:gdLst>
                <a:gd name="T0" fmla="*/ 416 w 416"/>
                <a:gd name="T1" fmla="*/ 258 h 265"/>
                <a:gd name="T2" fmla="*/ 0 w 416"/>
                <a:gd name="T3" fmla="*/ 235 h 265"/>
                <a:gd name="T4" fmla="*/ 22 w 416"/>
                <a:gd name="T5" fmla="*/ 0 h 265"/>
                <a:gd name="T6" fmla="*/ 386 w 416"/>
                <a:gd name="T7" fmla="*/ 15 h 265"/>
                <a:gd name="T8" fmla="*/ 416 w 416"/>
                <a:gd name="T9" fmla="*/ 258 h 265"/>
                <a:gd name="T10" fmla="*/ 416 w 416"/>
                <a:gd name="T11" fmla="*/ 265 h 265"/>
              </a:gdLst>
              <a:ahLst/>
              <a:cxnLst>
                <a:cxn ang="0">
                  <a:pos x="T0" y="T1"/>
                </a:cxn>
                <a:cxn ang="0">
                  <a:pos x="T2" y="T3"/>
                </a:cxn>
                <a:cxn ang="0">
                  <a:pos x="T4" y="T5"/>
                </a:cxn>
                <a:cxn ang="0">
                  <a:pos x="T6" y="T7"/>
                </a:cxn>
                <a:cxn ang="0">
                  <a:pos x="T8" y="T9"/>
                </a:cxn>
                <a:cxn ang="0">
                  <a:pos x="T10" y="T11"/>
                </a:cxn>
              </a:cxnLst>
              <a:rect l="0" t="0" r="r" b="b"/>
              <a:pathLst>
                <a:path w="416" h="265">
                  <a:moveTo>
                    <a:pt x="416" y="258"/>
                  </a:moveTo>
                  <a:lnTo>
                    <a:pt x="0" y="235"/>
                  </a:lnTo>
                  <a:lnTo>
                    <a:pt x="22" y="0"/>
                  </a:lnTo>
                  <a:lnTo>
                    <a:pt x="386" y="15"/>
                  </a:lnTo>
                  <a:lnTo>
                    <a:pt x="416" y="258"/>
                  </a:lnTo>
                  <a:lnTo>
                    <a:pt x="416" y="26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9" name="Freeform 96"/>
            <p:cNvSpPr>
              <a:spLocks/>
            </p:cNvSpPr>
            <p:nvPr/>
          </p:nvSpPr>
          <p:spPr bwMode="auto">
            <a:xfrm>
              <a:off x="3573" y="1811"/>
              <a:ext cx="257" cy="296"/>
            </a:xfrm>
            <a:custGeom>
              <a:avLst/>
              <a:gdLst>
                <a:gd name="T0" fmla="*/ 242 w 257"/>
                <a:gd name="T1" fmla="*/ 0 h 296"/>
                <a:gd name="T2" fmla="*/ 174 w 257"/>
                <a:gd name="T3" fmla="*/ 46 h 296"/>
                <a:gd name="T4" fmla="*/ 136 w 257"/>
                <a:gd name="T5" fmla="*/ 61 h 296"/>
                <a:gd name="T6" fmla="*/ 105 w 257"/>
                <a:gd name="T7" fmla="*/ 61 h 296"/>
                <a:gd name="T8" fmla="*/ 121 w 257"/>
                <a:gd name="T9" fmla="*/ 53 h 296"/>
                <a:gd name="T10" fmla="*/ 105 w 257"/>
                <a:gd name="T11" fmla="*/ 53 h 296"/>
                <a:gd name="T12" fmla="*/ 75 w 257"/>
                <a:gd name="T13" fmla="*/ 38 h 296"/>
                <a:gd name="T14" fmla="*/ 0 w 257"/>
                <a:gd name="T15" fmla="*/ 53 h 296"/>
                <a:gd name="T16" fmla="*/ 22 w 257"/>
                <a:gd name="T17" fmla="*/ 258 h 296"/>
                <a:gd name="T18" fmla="*/ 37 w 257"/>
                <a:gd name="T19" fmla="*/ 250 h 296"/>
                <a:gd name="T20" fmla="*/ 60 w 257"/>
                <a:gd name="T21" fmla="*/ 273 h 296"/>
                <a:gd name="T22" fmla="*/ 90 w 257"/>
                <a:gd name="T23" fmla="*/ 288 h 296"/>
                <a:gd name="T24" fmla="*/ 113 w 257"/>
                <a:gd name="T25" fmla="*/ 288 h 296"/>
                <a:gd name="T26" fmla="*/ 136 w 257"/>
                <a:gd name="T27" fmla="*/ 273 h 296"/>
                <a:gd name="T28" fmla="*/ 158 w 257"/>
                <a:gd name="T29" fmla="*/ 296 h 296"/>
                <a:gd name="T30" fmla="*/ 181 w 257"/>
                <a:gd name="T31" fmla="*/ 273 h 296"/>
                <a:gd name="T32" fmla="*/ 189 w 257"/>
                <a:gd name="T33" fmla="*/ 243 h 296"/>
                <a:gd name="T34" fmla="*/ 204 w 257"/>
                <a:gd name="T35" fmla="*/ 250 h 296"/>
                <a:gd name="T36" fmla="*/ 204 w 257"/>
                <a:gd name="T37" fmla="*/ 220 h 296"/>
                <a:gd name="T38" fmla="*/ 249 w 257"/>
                <a:gd name="T39" fmla="*/ 182 h 296"/>
                <a:gd name="T40" fmla="*/ 257 w 257"/>
                <a:gd name="T41" fmla="*/ 129 h 296"/>
                <a:gd name="T42" fmla="*/ 249 w 257"/>
                <a:gd name="T43" fmla="*/ 106 h 296"/>
                <a:gd name="T44" fmla="*/ 257 w 257"/>
                <a:gd name="T45" fmla="*/ 99 h 296"/>
                <a:gd name="T46" fmla="*/ 242 w 257"/>
                <a:gd name="T47"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7" h="296">
                  <a:moveTo>
                    <a:pt x="242" y="0"/>
                  </a:moveTo>
                  <a:lnTo>
                    <a:pt x="174" y="46"/>
                  </a:lnTo>
                  <a:lnTo>
                    <a:pt x="136" y="61"/>
                  </a:lnTo>
                  <a:lnTo>
                    <a:pt x="105" y="61"/>
                  </a:lnTo>
                  <a:lnTo>
                    <a:pt x="121" y="53"/>
                  </a:lnTo>
                  <a:lnTo>
                    <a:pt x="105" y="53"/>
                  </a:lnTo>
                  <a:lnTo>
                    <a:pt x="75" y="38"/>
                  </a:lnTo>
                  <a:lnTo>
                    <a:pt x="0" y="53"/>
                  </a:lnTo>
                  <a:lnTo>
                    <a:pt x="22" y="258"/>
                  </a:lnTo>
                  <a:lnTo>
                    <a:pt x="37" y="250"/>
                  </a:lnTo>
                  <a:lnTo>
                    <a:pt x="60" y="273"/>
                  </a:lnTo>
                  <a:lnTo>
                    <a:pt x="90" y="288"/>
                  </a:lnTo>
                  <a:lnTo>
                    <a:pt x="113" y="288"/>
                  </a:lnTo>
                  <a:lnTo>
                    <a:pt x="136" y="273"/>
                  </a:lnTo>
                  <a:lnTo>
                    <a:pt x="158" y="296"/>
                  </a:lnTo>
                  <a:lnTo>
                    <a:pt x="181" y="273"/>
                  </a:lnTo>
                  <a:lnTo>
                    <a:pt x="189" y="243"/>
                  </a:lnTo>
                  <a:lnTo>
                    <a:pt x="204" y="250"/>
                  </a:lnTo>
                  <a:lnTo>
                    <a:pt x="204" y="220"/>
                  </a:lnTo>
                  <a:lnTo>
                    <a:pt x="249" y="182"/>
                  </a:lnTo>
                  <a:lnTo>
                    <a:pt x="257" y="129"/>
                  </a:lnTo>
                  <a:lnTo>
                    <a:pt x="249" y="106"/>
                  </a:lnTo>
                  <a:lnTo>
                    <a:pt x="257" y="99"/>
                  </a:lnTo>
                  <a:lnTo>
                    <a:pt x="242" y="0"/>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0" name="Freeform 97"/>
            <p:cNvSpPr>
              <a:spLocks/>
            </p:cNvSpPr>
            <p:nvPr/>
          </p:nvSpPr>
          <p:spPr bwMode="auto">
            <a:xfrm>
              <a:off x="3573" y="1811"/>
              <a:ext cx="257" cy="296"/>
            </a:xfrm>
            <a:custGeom>
              <a:avLst/>
              <a:gdLst>
                <a:gd name="T0" fmla="*/ 242 w 257"/>
                <a:gd name="T1" fmla="*/ 0 h 296"/>
                <a:gd name="T2" fmla="*/ 174 w 257"/>
                <a:gd name="T3" fmla="*/ 46 h 296"/>
                <a:gd name="T4" fmla="*/ 136 w 257"/>
                <a:gd name="T5" fmla="*/ 61 h 296"/>
                <a:gd name="T6" fmla="*/ 105 w 257"/>
                <a:gd name="T7" fmla="*/ 61 h 296"/>
                <a:gd name="T8" fmla="*/ 121 w 257"/>
                <a:gd name="T9" fmla="*/ 53 h 296"/>
                <a:gd name="T10" fmla="*/ 105 w 257"/>
                <a:gd name="T11" fmla="*/ 53 h 296"/>
                <a:gd name="T12" fmla="*/ 75 w 257"/>
                <a:gd name="T13" fmla="*/ 38 h 296"/>
                <a:gd name="T14" fmla="*/ 0 w 257"/>
                <a:gd name="T15" fmla="*/ 53 h 296"/>
                <a:gd name="T16" fmla="*/ 22 w 257"/>
                <a:gd name="T17" fmla="*/ 258 h 296"/>
                <a:gd name="T18" fmla="*/ 37 w 257"/>
                <a:gd name="T19" fmla="*/ 250 h 296"/>
                <a:gd name="T20" fmla="*/ 60 w 257"/>
                <a:gd name="T21" fmla="*/ 273 h 296"/>
                <a:gd name="T22" fmla="*/ 90 w 257"/>
                <a:gd name="T23" fmla="*/ 288 h 296"/>
                <a:gd name="T24" fmla="*/ 113 w 257"/>
                <a:gd name="T25" fmla="*/ 288 h 296"/>
                <a:gd name="T26" fmla="*/ 136 w 257"/>
                <a:gd name="T27" fmla="*/ 273 h 296"/>
                <a:gd name="T28" fmla="*/ 158 w 257"/>
                <a:gd name="T29" fmla="*/ 296 h 296"/>
                <a:gd name="T30" fmla="*/ 181 w 257"/>
                <a:gd name="T31" fmla="*/ 273 h 296"/>
                <a:gd name="T32" fmla="*/ 189 w 257"/>
                <a:gd name="T33" fmla="*/ 243 h 296"/>
                <a:gd name="T34" fmla="*/ 204 w 257"/>
                <a:gd name="T35" fmla="*/ 250 h 296"/>
                <a:gd name="T36" fmla="*/ 204 w 257"/>
                <a:gd name="T37" fmla="*/ 220 h 296"/>
                <a:gd name="T38" fmla="*/ 249 w 257"/>
                <a:gd name="T39" fmla="*/ 182 h 296"/>
                <a:gd name="T40" fmla="*/ 257 w 257"/>
                <a:gd name="T41" fmla="*/ 129 h 296"/>
                <a:gd name="T42" fmla="*/ 249 w 257"/>
                <a:gd name="T43" fmla="*/ 106 h 296"/>
                <a:gd name="T44" fmla="*/ 257 w 257"/>
                <a:gd name="T45" fmla="*/ 99 h 296"/>
                <a:gd name="T46" fmla="*/ 242 w 257"/>
                <a:gd name="T47" fmla="*/ 0 h 296"/>
                <a:gd name="T48" fmla="*/ 242 w 257"/>
                <a:gd name="T49" fmla="*/ 8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7" h="296">
                  <a:moveTo>
                    <a:pt x="242" y="0"/>
                  </a:moveTo>
                  <a:lnTo>
                    <a:pt x="174" y="46"/>
                  </a:lnTo>
                  <a:lnTo>
                    <a:pt x="136" y="61"/>
                  </a:lnTo>
                  <a:lnTo>
                    <a:pt x="105" y="61"/>
                  </a:lnTo>
                  <a:lnTo>
                    <a:pt x="121" y="53"/>
                  </a:lnTo>
                  <a:lnTo>
                    <a:pt x="105" y="53"/>
                  </a:lnTo>
                  <a:lnTo>
                    <a:pt x="75" y="38"/>
                  </a:lnTo>
                  <a:lnTo>
                    <a:pt x="0" y="53"/>
                  </a:lnTo>
                  <a:lnTo>
                    <a:pt x="22" y="258"/>
                  </a:lnTo>
                  <a:lnTo>
                    <a:pt x="37" y="250"/>
                  </a:lnTo>
                  <a:lnTo>
                    <a:pt x="60" y="273"/>
                  </a:lnTo>
                  <a:lnTo>
                    <a:pt x="90" y="288"/>
                  </a:lnTo>
                  <a:lnTo>
                    <a:pt x="113" y="288"/>
                  </a:lnTo>
                  <a:lnTo>
                    <a:pt x="136" y="273"/>
                  </a:lnTo>
                  <a:lnTo>
                    <a:pt x="158" y="296"/>
                  </a:lnTo>
                  <a:lnTo>
                    <a:pt x="181" y="273"/>
                  </a:lnTo>
                  <a:lnTo>
                    <a:pt x="189" y="243"/>
                  </a:lnTo>
                  <a:lnTo>
                    <a:pt x="204" y="250"/>
                  </a:lnTo>
                  <a:lnTo>
                    <a:pt x="204" y="220"/>
                  </a:lnTo>
                  <a:lnTo>
                    <a:pt x="249" y="182"/>
                  </a:lnTo>
                  <a:lnTo>
                    <a:pt x="257" y="129"/>
                  </a:lnTo>
                  <a:lnTo>
                    <a:pt x="249" y="106"/>
                  </a:lnTo>
                  <a:lnTo>
                    <a:pt x="257" y="99"/>
                  </a:lnTo>
                  <a:lnTo>
                    <a:pt x="242" y="0"/>
                  </a:lnTo>
                  <a:lnTo>
                    <a:pt x="242" y="8"/>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1" name="Freeform 98"/>
            <p:cNvSpPr>
              <a:spLocks/>
            </p:cNvSpPr>
            <p:nvPr/>
          </p:nvSpPr>
          <p:spPr bwMode="auto">
            <a:xfrm>
              <a:off x="2475" y="2259"/>
              <a:ext cx="537" cy="280"/>
            </a:xfrm>
            <a:custGeom>
              <a:avLst/>
              <a:gdLst>
                <a:gd name="T0" fmla="*/ 537 w 537"/>
                <a:gd name="T1" fmla="*/ 280 h 280"/>
                <a:gd name="T2" fmla="*/ 484 w 537"/>
                <a:gd name="T3" fmla="*/ 257 h 280"/>
                <a:gd name="T4" fmla="*/ 432 w 537"/>
                <a:gd name="T5" fmla="*/ 265 h 280"/>
                <a:gd name="T6" fmla="*/ 416 w 537"/>
                <a:gd name="T7" fmla="*/ 280 h 280"/>
                <a:gd name="T8" fmla="*/ 401 w 537"/>
                <a:gd name="T9" fmla="*/ 257 h 280"/>
                <a:gd name="T10" fmla="*/ 386 w 537"/>
                <a:gd name="T11" fmla="*/ 265 h 280"/>
                <a:gd name="T12" fmla="*/ 371 w 537"/>
                <a:gd name="T13" fmla="*/ 257 h 280"/>
                <a:gd name="T14" fmla="*/ 363 w 537"/>
                <a:gd name="T15" fmla="*/ 272 h 280"/>
                <a:gd name="T16" fmla="*/ 356 w 537"/>
                <a:gd name="T17" fmla="*/ 257 h 280"/>
                <a:gd name="T18" fmla="*/ 348 w 537"/>
                <a:gd name="T19" fmla="*/ 265 h 280"/>
                <a:gd name="T20" fmla="*/ 333 w 537"/>
                <a:gd name="T21" fmla="*/ 250 h 280"/>
                <a:gd name="T22" fmla="*/ 310 w 537"/>
                <a:gd name="T23" fmla="*/ 257 h 280"/>
                <a:gd name="T24" fmla="*/ 303 w 537"/>
                <a:gd name="T25" fmla="*/ 242 h 280"/>
                <a:gd name="T26" fmla="*/ 280 w 537"/>
                <a:gd name="T27" fmla="*/ 250 h 280"/>
                <a:gd name="T28" fmla="*/ 235 w 537"/>
                <a:gd name="T29" fmla="*/ 235 h 280"/>
                <a:gd name="T30" fmla="*/ 220 w 537"/>
                <a:gd name="T31" fmla="*/ 212 h 280"/>
                <a:gd name="T32" fmla="*/ 197 w 537"/>
                <a:gd name="T33" fmla="*/ 219 h 280"/>
                <a:gd name="T34" fmla="*/ 182 w 537"/>
                <a:gd name="T35" fmla="*/ 204 h 280"/>
                <a:gd name="T36" fmla="*/ 189 w 537"/>
                <a:gd name="T37" fmla="*/ 53 h 280"/>
                <a:gd name="T38" fmla="*/ 0 w 537"/>
                <a:gd name="T39" fmla="*/ 37 h 280"/>
                <a:gd name="T40" fmla="*/ 0 w 537"/>
                <a:gd name="T41" fmla="*/ 0 h 280"/>
                <a:gd name="T42" fmla="*/ 61 w 537"/>
                <a:gd name="T43" fmla="*/ 0 h 280"/>
                <a:gd name="T44" fmla="*/ 522 w 537"/>
                <a:gd name="T45" fmla="*/ 15 h 280"/>
                <a:gd name="T46" fmla="*/ 522 w 537"/>
                <a:gd name="T47" fmla="*/ 53 h 280"/>
                <a:gd name="T48" fmla="*/ 537 w 537"/>
                <a:gd name="T49" fmla="*/ 144 h 280"/>
                <a:gd name="T50" fmla="*/ 537 w 537"/>
                <a:gd name="T51" fmla="*/ 28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37" h="280">
                  <a:moveTo>
                    <a:pt x="537" y="280"/>
                  </a:moveTo>
                  <a:lnTo>
                    <a:pt x="484" y="257"/>
                  </a:lnTo>
                  <a:lnTo>
                    <a:pt x="432" y="265"/>
                  </a:lnTo>
                  <a:lnTo>
                    <a:pt x="416" y="280"/>
                  </a:lnTo>
                  <a:lnTo>
                    <a:pt x="401" y="257"/>
                  </a:lnTo>
                  <a:lnTo>
                    <a:pt x="386" y="265"/>
                  </a:lnTo>
                  <a:lnTo>
                    <a:pt x="371" y="257"/>
                  </a:lnTo>
                  <a:lnTo>
                    <a:pt x="363" y="272"/>
                  </a:lnTo>
                  <a:lnTo>
                    <a:pt x="356" y="257"/>
                  </a:lnTo>
                  <a:lnTo>
                    <a:pt x="348" y="265"/>
                  </a:lnTo>
                  <a:lnTo>
                    <a:pt x="333" y="250"/>
                  </a:lnTo>
                  <a:lnTo>
                    <a:pt x="310" y="257"/>
                  </a:lnTo>
                  <a:lnTo>
                    <a:pt x="303" y="242"/>
                  </a:lnTo>
                  <a:lnTo>
                    <a:pt x="280" y="250"/>
                  </a:lnTo>
                  <a:lnTo>
                    <a:pt x="235" y="235"/>
                  </a:lnTo>
                  <a:lnTo>
                    <a:pt x="220" y="212"/>
                  </a:lnTo>
                  <a:lnTo>
                    <a:pt x="197" y="219"/>
                  </a:lnTo>
                  <a:lnTo>
                    <a:pt x="182" y="204"/>
                  </a:lnTo>
                  <a:lnTo>
                    <a:pt x="189" y="53"/>
                  </a:lnTo>
                  <a:lnTo>
                    <a:pt x="0" y="37"/>
                  </a:lnTo>
                  <a:lnTo>
                    <a:pt x="0" y="0"/>
                  </a:lnTo>
                  <a:lnTo>
                    <a:pt x="61" y="0"/>
                  </a:lnTo>
                  <a:lnTo>
                    <a:pt x="522" y="15"/>
                  </a:lnTo>
                  <a:lnTo>
                    <a:pt x="522" y="53"/>
                  </a:lnTo>
                  <a:lnTo>
                    <a:pt x="537" y="144"/>
                  </a:lnTo>
                  <a:lnTo>
                    <a:pt x="537" y="280"/>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2" name="Freeform 99"/>
            <p:cNvSpPr>
              <a:spLocks/>
            </p:cNvSpPr>
            <p:nvPr/>
          </p:nvSpPr>
          <p:spPr bwMode="auto">
            <a:xfrm>
              <a:off x="2475" y="2259"/>
              <a:ext cx="537" cy="288"/>
            </a:xfrm>
            <a:custGeom>
              <a:avLst/>
              <a:gdLst>
                <a:gd name="T0" fmla="*/ 537 w 537"/>
                <a:gd name="T1" fmla="*/ 280 h 288"/>
                <a:gd name="T2" fmla="*/ 484 w 537"/>
                <a:gd name="T3" fmla="*/ 257 h 288"/>
                <a:gd name="T4" fmla="*/ 432 w 537"/>
                <a:gd name="T5" fmla="*/ 265 h 288"/>
                <a:gd name="T6" fmla="*/ 416 w 537"/>
                <a:gd name="T7" fmla="*/ 280 h 288"/>
                <a:gd name="T8" fmla="*/ 401 w 537"/>
                <a:gd name="T9" fmla="*/ 257 h 288"/>
                <a:gd name="T10" fmla="*/ 386 w 537"/>
                <a:gd name="T11" fmla="*/ 265 h 288"/>
                <a:gd name="T12" fmla="*/ 371 w 537"/>
                <a:gd name="T13" fmla="*/ 257 h 288"/>
                <a:gd name="T14" fmla="*/ 363 w 537"/>
                <a:gd name="T15" fmla="*/ 272 h 288"/>
                <a:gd name="T16" fmla="*/ 356 w 537"/>
                <a:gd name="T17" fmla="*/ 257 h 288"/>
                <a:gd name="T18" fmla="*/ 348 w 537"/>
                <a:gd name="T19" fmla="*/ 265 h 288"/>
                <a:gd name="T20" fmla="*/ 333 w 537"/>
                <a:gd name="T21" fmla="*/ 250 h 288"/>
                <a:gd name="T22" fmla="*/ 310 w 537"/>
                <a:gd name="T23" fmla="*/ 257 h 288"/>
                <a:gd name="T24" fmla="*/ 303 w 537"/>
                <a:gd name="T25" fmla="*/ 242 h 288"/>
                <a:gd name="T26" fmla="*/ 280 w 537"/>
                <a:gd name="T27" fmla="*/ 250 h 288"/>
                <a:gd name="T28" fmla="*/ 235 w 537"/>
                <a:gd name="T29" fmla="*/ 235 h 288"/>
                <a:gd name="T30" fmla="*/ 220 w 537"/>
                <a:gd name="T31" fmla="*/ 212 h 288"/>
                <a:gd name="T32" fmla="*/ 197 w 537"/>
                <a:gd name="T33" fmla="*/ 219 h 288"/>
                <a:gd name="T34" fmla="*/ 182 w 537"/>
                <a:gd name="T35" fmla="*/ 204 h 288"/>
                <a:gd name="T36" fmla="*/ 189 w 537"/>
                <a:gd name="T37" fmla="*/ 53 h 288"/>
                <a:gd name="T38" fmla="*/ 0 w 537"/>
                <a:gd name="T39" fmla="*/ 37 h 288"/>
                <a:gd name="T40" fmla="*/ 0 w 537"/>
                <a:gd name="T41" fmla="*/ 0 h 288"/>
                <a:gd name="T42" fmla="*/ 61 w 537"/>
                <a:gd name="T43" fmla="*/ 0 h 288"/>
                <a:gd name="T44" fmla="*/ 522 w 537"/>
                <a:gd name="T45" fmla="*/ 15 h 288"/>
                <a:gd name="T46" fmla="*/ 522 w 537"/>
                <a:gd name="T47" fmla="*/ 53 h 288"/>
                <a:gd name="T48" fmla="*/ 537 w 537"/>
                <a:gd name="T49" fmla="*/ 144 h 288"/>
                <a:gd name="T50" fmla="*/ 537 w 537"/>
                <a:gd name="T51" fmla="*/ 280 h 288"/>
                <a:gd name="T52" fmla="*/ 537 w 537"/>
                <a:gd name="T53"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7" h="288">
                  <a:moveTo>
                    <a:pt x="537" y="280"/>
                  </a:moveTo>
                  <a:lnTo>
                    <a:pt x="484" y="257"/>
                  </a:lnTo>
                  <a:lnTo>
                    <a:pt x="432" y="265"/>
                  </a:lnTo>
                  <a:lnTo>
                    <a:pt x="416" y="280"/>
                  </a:lnTo>
                  <a:lnTo>
                    <a:pt x="401" y="257"/>
                  </a:lnTo>
                  <a:lnTo>
                    <a:pt x="386" y="265"/>
                  </a:lnTo>
                  <a:lnTo>
                    <a:pt x="371" y="257"/>
                  </a:lnTo>
                  <a:lnTo>
                    <a:pt x="363" y="272"/>
                  </a:lnTo>
                  <a:lnTo>
                    <a:pt x="356" y="257"/>
                  </a:lnTo>
                  <a:lnTo>
                    <a:pt x="348" y="265"/>
                  </a:lnTo>
                  <a:lnTo>
                    <a:pt x="333" y="250"/>
                  </a:lnTo>
                  <a:lnTo>
                    <a:pt x="310" y="257"/>
                  </a:lnTo>
                  <a:lnTo>
                    <a:pt x="303" y="242"/>
                  </a:lnTo>
                  <a:lnTo>
                    <a:pt x="280" y="250"/>
                  </a:lnTo>
                  <a:lnTo>
                    <a:pt x="235" y="235"/>
                  </a:lnTo>
                  <a:lnTo>
                    <a:pt x="220" y="212"/>
                  </a:lnTo>
                  <a:lnTo>
                    <a:pt x="197" y="219"/>
                  </a:lnTo>
                  <a:lnTo>
                    <a:pt x="182" y="204"/>
                  </a:lnTo>
                  <a:lnTo>
                    <a:pt x="189" y="53"/>
                  </a:lnTo>
                  <a:lnTo>
                    <a:pt x="0" y="37"/>
                  </a:lnTo>
                  <a:lnTo>
                    <a:pt x="0" y="0"/>
                  </a:lnTo>
                  <a:lnTo>
                    <a:pt x="61" y="0"/>
                  </a:lnTo>
                  <a:lnTo>
                    <a:pt x="522" y="15"/>
                  </a:lnTo>
                  <a:lnTo>
                    <a:pt x="522" y="53"/>
                  </a:lnTo>
                  <a:lnTo>
                    <a:pt x="537" y="144"/>
                  </a:lnTo>
                  <a:lnTo>
                    <a:pt x="537" y="280"/>
                  </a:lnTo>
                  <a:lnTo>
                    <a:pt x="537" y="288"/>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3" name="Freeform 100"/>
            <p:cNvSpPr>
              <a:spLocks/>
            </p:cNvSpPr>
            <p:nvPr/>
          </p:nvSpPr>
          <p:spPr bwMode="auto">
            <a:xfrm>
              <a:off x="1287" y="1319"/>
              <a:ext cx="499" cy="424"/>
            </a:xfrm>
            <a:custGeom>
              <a:avLst/>
              <a:gdLst>
                <a:gd name="T0" fmla="*/ 484 w 499"/>
                <a:gd name="T1" fmla="*/ 121 h 424"/>
                <a:gd name="T2" fmla="*/ 371 w 499"/>
                <a:gd name="T3" fmla="*/ 91 h 424"/>
                <a:gd name="T4" fmla="*/ 295 w 499"/>
                <a:gd name="T5" fmla="*/ 98 h 424"/>
                <a:gd name="T6" fmla="*/ 250 w 499"/>
                <a:gd name="T7" fmla="*/ 91 h 424"/>
                <a:gd name="T8" fmla="*/ 219 w 499"/>
                <a:gd name="T9" fmla="*/ 75 h 424"/>
                <a:gd name="T10" fmla="*/ 189 w 499"/>
                <a:gd name="T11" fmla="*/ 83 h 424"/>
                <a:gd name="T12" fmla="*/ 166 w 499"/>
                <a:gd name="T13" fmla="*/ 60 h 424"/>
                <a:gd name="T14" fmla="*/ 166 w 499"/>
                <a:gd name="T15" fmla="*/ 30 h 424"/>
                <a:gd name="T16" fmla="*/ 151 w 499"/>
                <a:gd name="T17" fmla="*/ 22 h 424"/>
                <a:gd name="T18" fmla="*/ 144 w 499"/>
                <a:gd name="T19" fmla="*/ 7 h 424"/>
                <a:gd name="T20" fmla="*/ 129 w 499"/>
                <a:gd name="T21" fmla="*/ 7 h 424"/>
                <a:gd name="T22" fmla="*/ 113 w 499"/>
                <a:gd name="T23" fmla="*/ 0 h 424"/>
                <a:gd name="T24" fmla="*/ 53 w 499"/>
                <a:gd name="T25" fmla="*/ 174 h 424"/>
                <a:gd name="T26" fmla="*/ 0 w 499"/>
                <a:gd name="T27" fmla="*/ 250 h 424"/>
                <a:gd name="T28" fmla="*/ 0 w 499"/>
                <a:gd name="T29" fmla="*/ 318 h 424"/>
                <a:gd name="T30" fmla="*/ 242 w 499"/>
                <a:gd name="T31" fmla="*/ 386 h 424"/>
                <a:gd name="T32" fmla="*/ 409 w 499"/>
                <a:gd name="T33" fmla="*/ 424 h 424"/>
                <a:gd name="T34" fmla="*/ 454 w 499"/>
                <a:gd name="T35" fmla="*/ 257 h 424"/>
                <a:gd name="T36" fmla="*/ 439 w 499"/>
                <a:gd name="T37" fmla="*/ 235 h 424"/>
                <a:gd name="T38" fmla="*/ 499 w 499"/>
                <a:gd name="T39" fmla="*/ 151 h 424"/>
                <a:gd name="T40" fmla="*/ 484 w 499"/>
                <a:gd name="T41" fmla="*/ 121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9" h="424">
                  <a:moveTo>
                    <a:pt x="484" y="121"/>
                  </a:moveTo>
                  <a:lnTo>
                    <a:pt x="371" y="91"/>
                  </a:lnTo>
                  <a:lnTo>
                    <a:pt x="295" y="98"/>
                  </a:lnTo>
                  <a:lnTo>
                    <a:pt x="250" y="91"/>
                  </a:lnTo>
                  <a:lnTo>
                    <a:pt x="219" y="75"/>
                  </a:lnTo>
                  <a:lnTo>
                    <a:pt x="189" y="83"/>
                  </a:lnTo>
                  <a:lnTo>
                    <a:pt x="166" y="60"/>
                  </a:lnTo>
                  <a:lnTo>
                    <a:pt x="166" y="30"/>
                  </a:lnTo>
                  <a:lnTo>
                    <a:pt x="151" y="22"/>
                  </a:lnTo>
                  <a:lnTo>
                    <a:pt x="144" y="7"/>
                  </a:lnTo>
                  <a:lnTo>
                    <a:pt x="129" y="7"/>
                  </a:lnTo>
                  <a:lnTo>
                    <a:pt x="113" y="0"/>
                  </a:lnTo>
                  <a:lnTo>
                    <a:pt x="53" y="174"/>
                  </a:lnTo>
                  <a:lnTo>
                    <a:pt x="0" y="250"/>
                  </a:lnTo>
                  <a:lnTo>
                    <a:pt x="0" y="318"/>
                  </a:lnTo>
                  <a:lnTo>
                    <a:pt x="242" y="386"/>
                  </a:lnTo>
                  <a:lnTo>
                    <a:pt x="409" y="424"/>
                  </a:lnTo>
                  <a:lnTo>
                    <a:pt x="454" y="257"/>
                  </a:lnTo>
                  <a:lnTo>
                    <a:pt x="439" y="235"/>
                  </a:lnTo>
                  <a:lnTo>
                    <a:pt x="499" y="151"/>
                  </a:lnTo>
                  <a:lnTo>
                    <a:pt x="484" y="121"/>
                  </a:lnTo>
                  <a:close/>
                </a:path>
              </a:pathLst>
            </a:custGeom>
            <a:solidFill>
              <a:srgbClr val="FF8C00"/>
            </a:solidFill>
            <a:ln w="8">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4" name="Freeform 101"/>
            <p:cNvSpPr>
              <a:spLocks/>
            </p:cNvSpPr>
            <p:nvPr/>
          </p:nvSpPr>
          <p:spPr bwMode="auto">
            <a:xfrm>
              <a:off x="1287" y="1319"/>
              <a:ext cx="499" cy="424"/>
            </a:xfrm>
            <a:custGeom>
              <a:avLst/>
              <a:gdLst>
                <a:gd name="T0" fmla="*/ 484 w 499"/>
                <a:gd name="T1" fmla="*/ 121 h 424"/>
                <a:gd name="T2" fmla="*/ 371 w 499"/>
                <a:gd name="T3" fmla="*/ 91 h 424"/>
                <a:gd name="T4" fmla="*/ 295 w 499"/>
                <a:gd name="T5" fmla="*/ 98 h 424"/>
                <a:gd name="T6" fmla="*/ 250 w 499"/>
                <a:gd name="T7" fmla="*/ 91 h 424"/>
                <a:gd name="T8" fmla="*/ 219 w 499"/>
                <a:gd name="T9" fmla="*/ 75 h 424"/>
                <a:gd name="T10" fmla="*/ 189 w 499"/>
                <a:gd name="T11" fmla="*/ 83 h 424"/>
                <a:gd name="T12" fmla="*/ 166 w 499"/>
                <a:gd name="T13" fmla="*/ 60 h 424"/>
                <a:gd name="T14" fmla="*/ 166 w 499"/>
                <a:gd name="T15" fmla="*/ 30 h 424"/>
                <a:gd name="T16" fmla="*/ 151 w 499"/>
                <a:gd name="T17" fmla="*/ 22 h 424"/>
                <a:gd name="T18" fmla="*/ 144 w 499"/>
                <a:gd name="T19" fmla="*/ 7 h 424"/>
                <a:gd name="T20" fmla="*/ 129 w 499"/>
                <a:gd name="T21" fmla="*/ 7 h 424"/>
                <a:gd name="T22" fmla="*/ 113 w 499"/>
                <a:gd name="T23" fmla="*/ 0 h 424"/>
                <a:gd name="T24" fmla="*/ 53 w 499"/>
                <a:gd name="T25" fmla="*/ 174 h 424"/>
                <a:gd name="T26" fmla="*/ 0 w 499"/>
                <a:gd name="T27" fmla="*/ 250 h 424"/>
                <a:gd name="T28" fmla="*/ 0 w 499"/>
                <a:gd name="T29" fmla="*/ 318 h 424"/>
                <a:gd name="T30" fmla="*/ 242 w 499"/>
                <a:gd name="T31" fmla="*/ 386 h 424"/>
                <a:gd name="T32" fmla="*/ 409 w 499"/>
                <a:gd name="T33" fmla="*/ 424 h 424"/>
                <a:gd name="T34" fmla="*/ 454 w 499"/>
                <a:gd name="T35" fmla="*/ 257 h 424"/>
                <a:gd name="T36" fmla="*/ 439 w 499"/>
                <a:gd name="T37" fmla="*/ 235 h 424"/>
                <a:gd name="T38" fmla="*/ 499 w 499"/>
                <a:gd name="T39" fmla="*/ 151 h 424"/>
                <a:gd name="T40" fmla="*/ 484 w 499"/>
                <a:gd name="T41" fmla="*/ 121 h 424"/>
                <a:gd name="T42" fmla="*/ 484 w 499"/>
                <a:gd name="T43" fmla="*/ 129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9" h="424">
                  <a:moveTo>
                    <a:pt x="484" y="121"/>
                  </a:moveTo>
                  <a:lnTo>
                    <a:pt x="371" y="91"/>
                  </a:lnTo>
                  <a:lnTo>
                    <a:pt x="295" y="98"/>
                  </a:lnTo>
                  <a:lnTo>
                    <a:pt x="250" y="91"/>
                  </a:lnTo>
                  <a:lnTo>
                    <a:pt x="219" y="75"/>
                  </a:lnTo>
                  <a:lnTo>
                    <a:pt x="189" y="83"/>
                  </a:lnTo>
                  <a:lnTo>
                    <a:pt x="166" y="60"/>
                  </a:lnTo>
                  <a:lnTo>
                    <a:pt x="166" y="30"/>
                  </a:lnTo>
                  <a:lnTo>
                    <a:pt x="151" y="22"/>
                  </a:lnTo>
                  <a:lnTo>
                    <a:pt x="144" y="7"/>
                  </a:lnTo>
                  <a:lnTo>
                    <a:pt x="129" y="7"/>
                  </a:lnTo>
                  <a:lnTo>
                    <a:pt x="113" y="0"/>
                  </a:lnTo>
                  <a:lnTo>
                    <a:pt x="53" y="174"/>
                  </a:lnTo>
                  <a:lnTo>
                    <a:pt x="0" y="250"/>
                  </a:lnTo>
                  <a:lnTo>
                    <a:pt x="0" y="318"/>
                  </a:lnTo>
                  <a:lnTo>
                    <a:pt x="242" y="386"/>
                  </a:lnTo>
                  <a:lnTo>
                    <a:pt x="409" y="424"/>
                  </a:lnTo>
                  <a:lnTo>
                    <a:pt x="454" y="257"/>
                  </a:lnTo>
                  <a:lnTo>
                    <a:pt x="439" y="235"/>
                  </a:lnTo>
                  <a:lnTo>
                    <a:pt x="499" y="151"/>
                  </a:lnTo>
                  <a:lnTo>
                    <a:pt x="484" y="121"/>
                  </a:lnTo>
                  <a:lnTo>
                    <a:pt x="484" y="129"/>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5" name="Freeform 102"/>
            <p:cNvSpPr>
              <a:spLocks/>
            </p:cNvSpPr>
            <p:nvPr/>
          </p:nvSpPr>
          <p:spPr bwMode="auto">
            <a:xfrm>
              <a:off x="3815" y="1751"/>
              <a:ext cx="363" cy="235"/>
            </a:xfrm>
            <a:custGeom>
              <a:avLst/>
              <a:gdLst>
                <a:gd name="T0" fmla="*/ 325 w 363"/>
                <a:gd name="T1" fmla="*/ 38 h 235"/>
                <a:gd name="T2" fmla="*/ 318 w 363"/>
                <a:gd name="T3" fmla="*/ 7 h 235"/>
                <a:gd name="T4" fmla="*/ 295 w 363"/>
                <a:gd name="T5" fmla="*/ 0 h 235"/>
                <a:gd name="T6" fmla="*/ 45 w 363"/>
                <a:gd name="T7" fmla="*/ 45 h 235"/>
                <a:gd name="T8" fmla="*/ 38 w 363"/>
                <a:gd name="T9" fmla="*/ 30 h 235"/>
                <a:gd name="T10" fmla="*/ 0 w 363"/>
                <a:gd name="T11" fmla="*/ 60 h 235"/>
                <a:gd name="T12" fmla="*/ 15 w 363"/>
                <a:gd name="T13" fmla="*/ 159 h 235"/>
                <a:gd name="T14" fmla="*/ 30 w 363"/>
                <a:gd name="T15" fmla="*/ 235 h 235"/>
                <a:gd name="T16" fmla="*/ 91 w 363"/>
                <a:gd name="T17" fmla="*/ 227 h 235"/>
                <a:gd name="T18" fmla="*/ 310 w 363"/>
                <a:gd name="T19" fmla="*/ 182 h 235"/>
                <a:gd name="T20" fmla="*/ 325 w 363"/>
                <a:gd name="T21" fmla="*/ 174 h 235"/>
                <a:gd name="T22" fmla="*/ 363 w 363"/>
                <a:gd name="T23" fmla="*/ 136 h 235"/>
                <a:gd name="T24" fmla="*/ 325 w 363"/>
                <a:gd name="T25" fmla="*/ 98 h 235"/>
                <a:gd name="T26" fmla="*/ 325 w 363"/>
                <a:gd name="T27" fmla="*/ 76 h 235"/>
                <a:gd name="T28" fmla="*/ 340 w 363"/>
                <a:gd name="T29" fmla="*/ 38 h 235"/>
                <a:gd name="T30" fmla="*/ 325 w 363"/>
                <a:gd name="T31" fmla="*/ 3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3" h="235">
                  <a:moveTo>
                    <a:pt x="325" y="38"/>
                  </a:moveTo>
                  <a:lnTo>
                    <a:pt x="318" y="7"/>
                  </a:lnTo>
                  <a:lnTo>
                    <a:pt x="295" y="0"/>
                  </a:lnTo>
                  <a:lnTo>
                    <a:pt x="45" y="45"/>
                  </a:lnTo>
                  <a:lnTo>
                    <a:pt x="38" y="30"/>
                  </a:lnTo>
                  <a:lnTo>
                    <a:pt x="0" y="60"/>
                  </a:lnTo>
                  <a:lnTo>
                    <a:pt x="15" y="159"/>
                  </a:lnTo>
                  <a:lnTo>
                    <a:pt x="30" y="235"/>
                  </a:lnTo>
                  <a:lnTo>
                    <a:pt x="91" y="227"/>
                  </a:lnTo>
                  <a:lnTo>
                    <a:pt x="310" y="182"/>
                  </a:lnTo>
                  <a:lnTo>
                    <a:pt x="325" y="174"/>
                  </a:lnTo>
                  <a:lnTo>
                    <a:pt x="363" y="136"/>
                  </a:lnTo>
                  <a:lnTo>
                    <a:pt x="325" y="98"/>
                  </a:lnTo>
                  <a:lnTo>
                    <a:pt x="325" y="76"/>
                  </a:lnTo>
                  <a:lnTo>
                    <a:pt x="340" y="38"/>
                  </a:lnTo>
                  <a:lnTo>
                    <a:pt x="325" y="38"/>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6" name="Freeform 103"/>
            <p:cNvSpPr>
              <a:spLocks/>
            </p:cNvSpPr>
            <p:nvPr/>
          </p:nvSpPr>
          <p:spPr bwMode="auto">
            <a:xfrm>
              <a:off x="3815" y="1751"/>
              <a:ext cx="363" cy="235"/>
            </a:xfrm>
            <a:custGeom>
              <a:avLst/>
              <a:gdLst>
                <a:gd name="T0" fmla="*/ 325 w 363"/>
                <a:gd name="T1" fmla="*/ 38 h 235"/>
                <a:gd name="T2" fmla="*/ 318 w 363"/>
                <a:gd name="T3" fmla="*/ 7 h 235"/>
                <a:gd name="T4" fmla="*/ 295 w 363"/>
                <a:gd name="T5" fmla="*/ 0 h 235"/>
                <a:gd name="T6" fmla="*/ 45 w 363"/>
                <a:gd name="T7" fmla="*/ 45 h 235"/>
                <a:gd name="T8" fmla="*/ 38 w 363"/>
                <a:gd name="T9" fmla="*/ 30 h 235"/>
                <a:gd name="T10" fmla="*/ 0 w 363"/>
                <a:gd name="T11" fmla="*/ 60 h 235"/>
                <a:gd name="T12" fmla="*/ 15 w 363"/>
                <a:gd name="T13" fmla="*/ 159 h 235"/>
                <a:gd name="T14" fmla="*/ 30 w 363"/>
                <a:gd name="T15" fmla="*/ 235 h 235"/>
                <a:gd name="T16" fmla="*/ 91 w 363"/>
                <a:gd name="T17" fmla="*/ 227 h 235"/>
                <a:gd name="T18" fmla="*/ 310 w 363"/>
                <a:gd name="T19" fmla="*/ 182 h 235"/>
                <a:gd name="T20" fmla="*/ 325 w 363"/>
                <a:gd name="T21" fmla="*/ 174 h 235"/>
                <a:gd name="T22" fmla="*/ 363 w 363"/>
                <a:gd name="T23" fmla="*/ 136 h 235"/>
                <a:gd name="T24" fmla="*/ 325 w 363"/>
                <a:gd name="T25" fmla="*/ 98 h 235"/>
                <a:gd name="T26" fmla="*/ 325 w 363"/>
                <a:gd name="T27" fmla="*/ 76 h 235"/>
                <a:gd name="T28" fmla="*/ 340 w 363"/>
                <a:gd name="T29" fmla="*/ 38 h 235"/>
                <a:gd name="T30" fmla="*/ 325 w 363"/>
                <a:gd name="T31" fmla="*/ 38 h 235"/>
                <a:gd name="T32" fmla="*/ 325 w 363"/>
                <a:gd name="T33" fmla="*/ 4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3" h="235">
                  <a:moveTo>
                    <a:pt x="325" y="38"/>
                  </a:moveTo>
                  <a:lnTo>
                    <a:pt x="318" y="7"/>
                  </a:lnTo>
                  <a:lnTo>
                    <a:pt x="295" y="0"/>
                  </a:lnTo>
                  <a:lnTo>
                    <a:pt x="45" y="45"/>
                  </a:lnTo>
                  <a:lnTo>
                    <a:pt x="38" y="30"/>
                  </a:lnTo>
                  <a:lnTo>
                    <a:pt x="0" y="60"/>
                  </a:lnTo>
                  <a:lnTo>
                    <a:pt x="15" y="159"/>
                  </a:lnTo>
                  <a:lnTo>
                    <a:pt x="30" y="235"/>
                  </a:lnTo>
                  <a:lnTo>
                    <a:pt x="91" y="227"/>
                  </a:lnTo>
                  <a:lnTo>
                    <a:pt x="310" y="182"/>
                  </a:lnTo>
                  <a:lnTo>
                    <a:pt x="325" y="174"/>
                  </a:lnTo>
                  <a:lnTo>
                    <a:pt x="363" y="136"/>
                  </a:lnTo>
                  <a:lnTo>
                    <a:pt x="325" y="98"/>
                  </a:lnTo>
                  <a:lnTo>
                    <a:pt x="325" y="76"/>
                  </a:lnTo>
                  <a:lnTo>
                    <a:pt x="340" y="38"/>
                  </a:lnTo>
                  <a:lnTo>
                    <a:pt x="325" y="38"/>
                  </a:lnTo>
                  <a:lnTo>
                    <a:pt x="325" y="45"/>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7" name="Freeform 104"/>
            <p:cNvSpPr>
              <a:spLocks/>
            </p:cNvSpPr>
            <p:nvPr/>
          </p:nvSpPr>
          <p:spPr bwMode="auto">
            <a:xfrm>
              <a:off x="4314" y="1698"/>
              <a:ext cx="30" cy="60"/>
            </a:xfrm>
            <a:custGeom>
              <a:avLst/>
              <a:gdLst>
                <a:gd name="T0" fmla="*/ 30 w 30"/>
                <a:gd name="T1" fmla="*/ 15 h 60"/>
                <a:gd name="T2" fmla="*/ 23 w 30"/>
                <a:gd name="T3" fmla="*/ 0 h 60"/>
                <a:gd name="T4" fmla="*/ 0 w 30"/>
                <a:gd name="T5" fmla="*/ 7 h 60"/>
                <a:gd name="T6" fmla="*/ 8 w 30"/>
                <a:gd name="T7" fmla="*/ 53 h 60"/>
                <a:gd name="T8" fmla="*/ 8 w 30"/>
                <a:gd name="T9" fmla="*/ 60 h 60"/>
                <a:gd name="T10" fmla="*/ 30 w 30"/>
                <a:gd name="T11" fmla="*/ 53 h 60"/>
                <a:gd name="T12" fmla="*/ 30 w 30"/>
                <a:gd name="T13" fmla="*/ 15 h 60"/>
              </a:gdLst>
              <a:ahLst/>
              <a:cxnLst>
                <a:cxn ang="0">
                  <a:pos x="T0" y="T1"/>
                </a:cxn>
                <a:cxn ang="0">
                  <a:pos x="T2" y="T3"/>
                </a:cxn>
                <a:cxn ang="0">
                  <a:pos x="T4" y="T5"/>
                </a:cxn>
                <a:cxn ang="0">
                  <a:pos x="T6" y="T7"/>
                </a:cxn>
                <a:cxn ang="0">
                  <a:pos x="T8" y="T9"/>
                </a:cxn>
                <a:cxn ang="0">
                  <a:pos x="T10" y="T11"/>
                </a:cxn>
                <a:cxn ang="0">
                  <a:pos x="T12" y="T13"/>
                </a:cxn>
              </a:cxnLst>
              <a:rect l="0" t="0" r="r" b="b"/>
              <a:pathLst>
                <a:path w="30" h="60">
                  <a:moveTo>
                    <a:pt x="30" y="15"/>
                  </a:moveTo>
                  <a:lnTo>
                    <a:pt x="23" y="0"/>
                  </a:lnTo>
                  <a:lnTo>
                    <a:pt x="0" y="7"/>
                  </a:lnTo>
                  <a:lnTo>
                    <a:pt x="8" y="53"/>
                  </a:lnTo>
                  <a:lnTo>
                    <a:pt x="8" y="60"/>
                  </a:lnTo>
                  <a:lnTo>
                    <a:pt x="30" y="53"/>
                  </a:lnTo>
                  <a:lnTo>
                    <a:pt x="30" y="15"/>
                  </a:lnTo>
                  <a:close/>
                </a:path>
              </a:pathLst>
            </a:custGeom>
            <a:solidFill>
              <a:srgbClr val="FF8C00"/>
            </a:solidFill>
            <a:ln w="8">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8" name="Freeform 105"/>
            <p:cNvSpPr>
              <a:spLocks/>
            </p:cNvSpPr>
            <p:nvPr/>
          </p:nvSpPr>
          <p:spPr bwMode="auto">
            <a:xfrm>
              <a:off x="4314" y="1698"/>
              <a:ext cx="30" cy="60"/>
            </a:xfrm>
            <a:custGeom>
              <a:avLst/>
              <a:gdLst>
                <a:gd name="T0" fmla="*/ 30 w 30"/>
                <a:gd name="T1" fmla="*/ 15 h 60"/>
                <a:gd name="T2" fmla="*/ 23 w 30"/>
                <a:gd name="T3" fmla="*/ 0 h 60"/>
                <a:gd name="T4" fmla="*/ 0 w 30"/>
                <a:gd name="T5" fmla="*/ 7 h 60"/>
                <a:gd name="T6" fmla="*/ 8 w 30"/>
                <a:gd name="T7" fmla="*/ 53 h 60"/>
                <a:gd name="T8" fmla="*/ 8 w 30"/>
                <a:gd name="T9" fmla="*/ 60 h 60"/>
                <a:gd name="T10" fmla="*/ 30 w 30"/>
                <a:gd name="T11" fmla="*/ 53 h 60"/>
                <a:gd name="T12" fmla="*/ 30 w 30"/>
                <a:gd name="T13" fmla="*/ 15 h 60"/>
                <a:gd name="T14" fmla="*/ 30 w 30"/>
                <a:gd name="T15" fmla="*/ 22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0">
                  <a:moveTo>
                    <a:pt x="30" y="15"/>
                  </a:moveTo>
                  <a:lnTo>
                    <a:pt x="23" y="0"/>
                  </a:lnTo>
                  <a:lnTo>
                    <a:pt x="0" y="7"/>
                  </a:lnTo>
                  <a:lnTo>
                    <a:pt x="8" y="53"/>
                  </a:lnTo>
                  <a:lnTo>
                    <a:pt x="8" y="60"/>
                  </a:lnTo>
                  <a:lnTo>
                    <a:pt x="30" y="53"/>
                  </a:lnTo>
                  <a:lnTo>
                    <a:pt x="30" y="15"/>
                  </a:lnTo>
                  <a:lnTo>
                    <a:pt x="30" y="22"/>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9" name="Freeform 106"/>
            <p:cNvSpPr>
              <a:spLocks/>
            </p:cNvSpPr>
            <p:nvPr/>
          </p:nvSpPr>
          <p:spPr bwMode="auto">
            <a:xfrm>
              <a:off x="4352" y="1720"/>
              <a:ext cx="8" cy="8"/>
            </a:xfrm>
            <a:custGeom>
              <a:avLst/>
              <a:gdLst>
                <a:gd name="T0" fmla="*/ 0 w 8"/>
                <a:gd name="T1" fmla="*/ 0 h 8"/>
                <a:gd name="T2" fmla="*/ 8 w 8"/>
                <a:gd name="T3" fmla="*/ 0 h 8"/>
                <a:gd name="T4" fmla="*/ 8 w 8"/>
                <a:gd name="T5" fmla="*/ 8 h 8"/>
                <a:gd name="T6" fmla="*/ 0 w 8"/>
                <a:gd name="T7" fmla="*/ 0 h 8"/>
              </a:gdLst>
              <a:ahLst/>
              <a:cxnLst>
                <a:cxn ang="0">
                  <a:pos x="T0" y="T1"/>
                </a:cxn>
                <a:cxn ang="0">
                  <a:pos x="T2" y="T3"/>
                </a:cxn>
                <a:cxn ang="0">
                  <a:pos x="T4" y="T5"/>
                </a:cxn>
                <a:cxn ang="0">
                  <a:pos x="T6" y="T7"/>
                </a:cxn>
              </a:cxnLst>
              <a:rect l="0" t="0" r="r" b="b"/>
              <a:pathLst>
                <a:path w="8" h="8">
                  <a:moveTo>
                    <a:pt x="0" y="0"/>
                  </a:moveTo>
                  <a:lnTo>
                    <a:pt x="8" y="0"/>
                  </a:lnTo>
                  <a:lnTo>
                    <a:pt x="8" y="8"/>
                  </a:lnTo>
                  <a:lnTo>
                    <a:pt x="0" y="0"/>
                  </a:lnTo>
                  <a:close/>
                </a:path>
              </a:pathLst>
            </a:custGeom>
            <a:solidFill>
              <a:srgbClr val="FF8C00"/>
            </a:solidFill>
            <a:ln w="8">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0" name="Freeform 107"/>
            <p:cNvSpPr>
              <a:spLocks/>
            </p:cNvSpPr>
            <p:nvPr/>
          </p:nvSpPr>
          <p:spPr bwMode="auto">
            <a:xfrm>
              <a:off x="4352" y="1720"/>
              <a:ext cx="8" cy="8"/>
            </a:xfrm>
            <a:custGeom>
              <a:avLst/>
              <a:gdLst>
                <a:gd name="T0" fmla="*/ 0 w 8"/>
                <a:gd name="T1" fmla="*/ 0 h 8"/>
                <a:gd name="T2" fmla="*/ 8 w 8"/>
                <a:gd name="T3" fmla="*/ 0 h 8"/>
                <a:gd name="T4" fmla="*/ 8 w 8"/>
                <a:gd name="T5" fmla="*/ 8 h 8"/>
                <a:gd name="T6" fmla="*/ 0 w 8"/>
                <a:gd name="T7" fmla="*/ 0 h 8"/>
                <a:gd name="T8" fmla="*/ 0 w 8"/>
                <a:gd name="T9" fmla="*/ 8 h 8"/>
              </a:gdLst>
              <a:ahLst/>
              <a:cxnLst>
                <a:cxn ang="0">
                  <a:pos x="T0" y="T1"/>
                </a:cxn>
                <a:cxn ang="0">
                  <a:pos x="T2" y="T3"/>
                </a:cxn>
                <a:cxn ang="0">
                  <a:pos x="T4" y="T5"/>
                </a:cxn>
                <a:cxn ang="0">
                  <a:pos x="T6" y="T7"/>
                </a:cxn>
                <a:cxn ang="0">
                  <a:pos x="T8" y="T9"/>
                </a:cxn>
              </a:cxnLst>
              <a:rect l="0" t="0" r="r" b="b"/>
              <a:pathLst>
                <a:path w="8" h="8">
                  <a:moveTo>
                    <a:pt x="0" y="0"/>
                  </a:moveTo>
                  <a:lnTo>
                    <a:pt x="8" y="0"/>
                  </a:lnTo>
                  <a:lnTo>
                    <a:pt x="8" y="8"/>
                  </a:lnTo>
                  <a:lnTo>
                    <a:pt x="0" y="0"/>
                  </a:lnTo>
                  <a:lnTo>
                    <a:pt x="0" y="8"/>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1" name="Freeform 108"/>
            <p:cNvSpPr>
              <a:spLocks/>
            </p:cNvSpPr>
            <p:nvPr/>
          </p:nvSpPr>
          <p:spPr bwMode="auto">
            <a:xfrm>
              <a:off x="3724" y="2350"/>
              <a:ext cx="318" cy="242"/>
            </a:xfrm>
            <a:custGeom>
              <a:avLst/>
              <a:gdLst>
                <a:gd name="T0" fmla="*/ 318 w 318"/>
                <a:gd name="T1" fmla="*/ 75 h 242"/>
                <a:gd name="T2" fmla="*/ 234 w 318"/>
                <a:gd name="T3" fmla="*/ 7 h 242"/>
                <a:gd name="T4" fmla="*/ 166 w 318"/>
                <a:gd name="T5" fmla="*/ 22 h 242"/>
                <a:gd name="T6" fmla="*/ 144 w 318"/>
                <a:gd name="T7" fmla="*/ 0 h 242"/>
                <a:gd name="T8" fmla="*/ 60 w 318"/>
                <a:gd name="T9" fmla="*/ 7 h 242"/>
                <a:gd name="T10" fmla="*/ 15 w 318"/>
                <a:gd name="T11" fmla="*/ 30 h 242"/>
                <a:gd name="T12" fmla="*/ 0 w 318"/>
                <a:gd name="T13" fmla="*/ 53 h 242"/>
                <a:gd name="T14" fmla="*/ 38 w 318"/>
                <a:gd name="T15" fmla="*/ 68 h 242"/>
                <a:gd name="T16" fmla="*/ 60 w 318"/>
                <a:gd name="T17" fmla="*/ 106 h 242"/>
                <a:gd name="T18" fmla="*/ 136 w 318"/>
                <a:gd name="T19" fmla="*/ 166 h 242"/>
                <a:gd name="T20" fmla="*/ 174 w 318"/>
                <a:gd name="T21" fmla="*/ 227 h 242"/>
                <a:gd name="T22" fmla="*/ 189 w 318"/>
                <a:gd name="T23" fmla="*/ 242 h 242"/>
                <a:gd name="T24" fmla="*/ 189 w 318"/>
                <a:gd name="T25" fmla="*/ 197 h 242"/>
                <a:gd name="T26" fmla="*/ 219 w 318"/>
                <a:gd name="T27" fmla="*/ 197 h 242"/>
                <a:gd name="T28" fmla="*/ 227 w 318"/>
                <a:gd name="T29" fmla="*/ 181 h 242"/>
                <a:gd name="T30" fmla="*/ 227 w 318"/>
                <a:gd name="T31" fmla="*/ 189 h 242"/>
                <a:gd name="T32" fmla="*/ 242 w 318"/>
                <a:gd name="T33" fmla="*/ 189 h 242"/>
                <a:gd name="T34" fmla="*/ 234 w 318"/>
                <a:gd name="T35" fmla="*/ 189 h 242"/>
                <a:gd name="T36" fmla="*/ 250 w 318"/>
                <a:gd name="T37" fmla="*/ 181 h 242"/>
                <a:gd name="T38" fmla="*/ 242 w 318"/>
                <a:gd name="T39" fmla="*/ 166 h 242"/>
                <a:gd name="T40" fmla="*/ 250 w 318"/>
                <a:gd name="T41" fmla="*/ 166 h 242"/>
                <a:gd name="T42" fmla="*/ 287 w 318"/>
                <a:gd name="T43" fmla="*/ 136 h 242"/>
                <a:gd name="T44" fmla="*/ 280 w 318"/>
                <a:gd name="T45" fmla="*/ 113 h 242"/>
                <a:gd name="T46" fmla="*/ 287 w 318"/>
                <a:gd name="T47" fmla="*/ 106 h 242"/>
                <a:gd name="T48" fmla="*/ 287 w 318"/>
                <a:gd name="T49" fmla="*/ 121 h 242"/>
                <a:gd name="T50" fmla="*/ 318 w 318"/>
                <a:gd name="T51" fmla="*/ 75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8" h="242">
                  <a:moveTo>
                    <a:pt x="318" y="75"/>
                  </a:moveTo>
                  <a:lnTo>
                    <a:pt x="234" y="7"/>
                  </a:lnTo>
                  <a:lnTo>
                    <a:pt x="166" y="22"/>
                  </a:lnTo>
                  <a:lnTo>
                    <a:pt x="144" y="0"/>
                  </a:lnTo>
                  <a:lnTo>
                    <a:pt x="60" y="7"/>
                  </a:lnTo>
                  <a:lnTo>
                    <a:pt x="15" y="30"/>
                  </a:lnTo>
                  <a:lnTo>
                    <a:pt x="0" y="53"/>
                  </a:lnTo>
                  <a:lnTo>
                    <a:pt x="38" y="68"/>
                  </a:lnTo>
                  <a:lnTo>
                    <a:pt x="60" y="106"/>
                  </a:lnTo>
                  <a:lnTo>
                    <a:pt x="136" y="166"/>
                  </a:lnTo>
                  <a:lnTo>
                    <a:pt x="174" y="227"/>
                  </a:lnTo>
                  <a:lnTo>
                    <a:pt x="189" y="242"/>
                  </a:lnTo>
                  <a:lnTo>
                    <a:pt x="189" y="197"/>
                  </a:lnTo>
                  <a:lnTo>
                    <a:pt x="219" y="197"/>
                  </a:lnTo>
                  <a:lnTo>
                    <a:pt x="227" y="181"/>
                  </a:lnTo>
                  <a:lnTo>
                    <a:pt x="227" y="189"/>
                  </a:lnTo>
                  <a:lnTo>
                    <a:pt x="242" y="189"/>
                  </a:lnTo>
                  <a:lnTo>
                    <a:pt x="234" y="189"/>
                  </a:lnTo>
                  <a:lnTo>
                    <a:pt x="250" y="181"/>
                  </a:lnTo>
                  <a:lnTo>
                    <a:pt x="242" y="166"/>
                  </a:lnTo>
                  <a:lnTo>
                    <a:pt x="250" y="166"/>
                  </a:lnTo>
                  <a:lnTo>
                    <a:pt x="287" y="136"/>
                  </a:lnTo>
                  <a:lnTo>
                    <a:pt x="280" y="113"/>
                  </a:lnTo>
                  <a:lnTo>
                    <a:pt x="287" y="106"/>
                  </a:lnTo>
                  <a:lnTo>
                    <a:pt x="287" y="121"/>
                  </a:lnTo>
                  <a:lnTo>
                    <a:pt x="318" y="75"/>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2" name="Freeform 109"/>
            <p:cNvSpPr>
              <a:spLocks/>
            </p:cNvSpPr>
            <p:nvPr/>
          </p:nvSpPr>
          <p:spPr bwMode="auto">
            <a:xfrm>
              <a:off x="3724" y="2350"/>
              <a:ext cx="318" cy="242"/>
            </a:xfrm>
            <a:custGeom>
              <a:avLst/>
              <a:gdLst>
                <a:gd name="T0" fmla="*/ 318 w 318"/>
                <a:gd name="T1" fmla="*/ 75 h 242"/>
                <a:gd name="T2" fmla="*/ 234 w 318"/>
                <a:gd name="T3" fmla="*/ 7 h 242"/>
                <a:gd name="T4" fmla="*/ 166 w 318"/>
                <a:gd name="T5" fmla="*/ 22 h 242"/>
                <a:gd name="T6" fmla="*/ 144 w 318"/>
                <a:gd name="T7" fmla="*/ 0 h 242"/>
                <a:gd name="T8" fmla="*/ 60 w 318"/>
                <a:gd name="T9" fmla="*/ 7 h 242"/>
                <a:gd name="T10" fmla="*/ 15 w 318"/>
                <a:gd name="T11" fmla="*/ 30 h 242"/>
                <a:gd name="T12" fmla="*/ 0 w 318"/>
                <a:gd name="T13" fmla="*/ 53 h 242"/>
                <a:gd name="T14" fmla="*/ 38 w 318"/>
                <a:gd name="T15" fmla="*/ 68 h 242"/>
                <a:gd name="T16" fmla="*/ 60 w 318"/>
                <a:gd name="T17" fmla="*/ 106 h 242"/>
                <a:gd name="T18" fmla="*/ 136 w 318"/>
                <a:gd name="T19" fmla="*/ 166 h 242"/>
                <a:gd name="T20" fmla="*/ 174 w 318"/>
                <a:gd name="T21" fmla="*/ 227 h 242"/>
                <a:gd name="T22" fmla="*/ 189 w 318"/>
                <a:gd name="T23" fmla="*/ 242 h 242"/>
                <a:gd name="T24" fmla="*/ 189 w 318"/>
                <a:gd name="T25" fmla="*/ 197 h 242"/>
                <a:gd name="T26" fmla="*/ 219 w 318"/>
                <a:gd name="T27" fmla="*/ 197 h 242"/>
                <a:gd name="T28" fmla="*/ 227 w 318"/>
                <a:gd name="T29" fmla="*/ 181 h 242"/>
                <a:gd name="T30" fmla="*/ 227 w 318"/>
                <a:gd name="T31" fmla="*/ 189 h 242"/>
                <a:gd name="T32" fmla="*/ 242 w 318"/>
                <a:gd name="T33" fmla="*/ 189 h 242"/>
                <a:gd name="T34" fmla="*/ 234 w 318"/>
                <a:gd name="T35" fmla="*/ 189 h 242"/>
                <a:gd name="T36" fmla="*/ 250 w 318"/>
                <a:gd name="T37" fmla="*/ 181 h 242"/>
                <a:gd name="T38" fmla="*/ 242 w 318"/>
                <a:gd name="T39" fmla="*/ 166 h 242"/>
                <a:gd name="T40" fmla="*/ 250 w 318"/>
                <a:gd name="T41" fmla="*/ 166 h 242"/>
                <a:gd name="T42" fmla="*/ 287 w 318"/>
                <a:gd name="T43" fmla="*/ 136 h 242"/>
                <a:gd name="T44" fmla="*/ 280 w 318"/>
                <a:gd name="T45" fmla="*/ 113 h 242"/>
                <a:gd name="T46" fmla="*/ 287 w 318"/>
                <a:gd name="T47" fmla="*/ 106 h 242"/>
                <a:gd name="T48" fmla="*/ 287 w 318"/>
                <a:gd name="T49" fmla="*/ 121 h 242"/>
                <a:gd name="T50" fmla="*/ 318 w 318"/>
                <a:gd name="T51" fmla="*/ 75 h 242"/>
                <a:gd name="T52" fmla="*/ 318 w 318"/>
                <a:gd name="T53" fmla="*/ 8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8" h="242">
                  <a:moveTo>
                    <a:pt x="318" y="75"/>
                  </a:moveTo>
                  <a:lnTo>
                    <a:pt x="234" y="7"/>
                  </a:lnTo>
                  <a:lnTo>
                    <a:pt x="166" y="22"/>
                  </a:lnTo>
                  <a:lnTo>
                    <a:pt x="144" y="0"/>
                  </a:lnTo>
                  <a:lnTo>
                    <a:pt x="60" y="7"/>
                  </a:lnTo>
                  <a:lnTo>
                    <a:pt x="15" y="30"/>
                  </a:lnTo>
                  <a:lnTo>
                    <a:pt x="0" y="53"/>
                  </a:lnTo>
                  <a:lnTo>
                    <a:pt x="38" y="68"/>
                  </a:lnTo>
                  <a:lnTo>
                    <a:pt x="60" y="106"/>
                  </a:lnTo>
                  <a:lnTo>
                    <a:pt x="136" y="166"/>
                  </a:lnTo>
                  <a:lnTo>
                    <a:pt x="174" y="227"/>
                  </a:lnTo>
                  <a:lnTo>
                    <a:pt x="189" y="242"/>
                  </a:lnTo>
                  <a:lnTo>
                    <a:pt x="189" y="197"/>
                  </a:lnTo>
                  <a:lnTo>
                    <a:pt x="219" y="197"/>
                  </a:lnTo>
                  <a:lnTo>
                    <a:pt x="227" y="181"/>
                  </a:lnTo>
                  <a:lnTo>
                    <a:pt x="227" y="189"/>
                  </a:lnTo>
                  <a:lnTo>
                    <a:pt x="242" y="189"/>
                  </a:lnTo>
                  <a:lnTo>
                    <a:pt x="234" y="189"/>
                  </a:lnTo>
                  <a:lnTo>
                    <a:pt x="250" y="181"/>
                  </a:lnTo>
                  <a:lnTo>
                    <a:pt x="242" y="166"/>
                  </a:lnTo>
                  <a:lnTo>
                    <a:pt x="250" y="166"/>
                  </a:lnTo>
                  <a:lnTo>
                    <a:pt x="287" y="136"/>
                  </a:lnTo>
                  <a:lnTo>
                    <a:pt x="280" y="113"/>
                  </a:lnTo>
                  <a:lnTo>
                    <a:pt x="287" y="106"/>
                  </a:lnTo>
                  <a:lnTo>
                    <a:pt x="287" y="121"/>
                  </a:lnTo>
                  <a:lnTo>
                    <a:pt x="318" y="75"/>
                  </a:lnTo>
                  <a:lnTo>
                    <a:pt x="318" y="83"/>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3" name="Freeform 110"/>
            <p:cNvSpPr>
              <a:spLocks/>
            </p:cNvSpPr>
            <p:nvPr/>
          </p:nvSpPr>
          <p:spPr bwMode="auto">
            <a:xfrm>
              <a:off x="2452" y="1546"/>
              <a:ext cx="439" cy="296"/>
            </a:xfrm>
            <a:custGeom>
              <a:avLst/>
              <a:gdLst>
                <a:gd name="T0" fmla="*/ 424 w 439"/>
                <a:gd name="T1" fmla="*/ 273 h 296"/>
                <a:gd name="T2" fmla="*/ 439 w 439"/>
                <a:gd name="T3" fmla="*/ 296 h 296"/>
                <a:gd name="T4" fmla="*/ 394 w 439"/>
                <a:gd name="T5" fmla="*/ 265 h 296"/>
                <a:gd name="T6" fmla="*/ 349 w 439"/>
                <a:gd name="T7" fmla="*/ 273 h 296"/>
                <a:gd name="T8" fmla="*/ 318 w 439"/>
                <a:gd name="T9" fmla="*/ 250 h 296"/>
                <a:gd name="T10" fmla="*/ 0 w 439"/>
                <a:gd name="T11" fmla="*/ 235 h 296"/>
                <a:gd name="T12" fmla="*/ 16 w 439"/>
                <a:gd name="T13" fmla="*/ 76 h 296"/>
                <a:gd name="T14" fmla="*/ 16 w 439"/>
                <a:gd name="T15" fmla="*/ 0 h 296"/>
                <a:gd name="T16" fmla="*/ 432 w 439"/>
                <a:gd name="T17" fmla="*/ 23 h 296"/>
                <a:gd name="T18" fmla="*/ 417 w 439"/>
                <a:gd name="T19" fmla="*/ 46 h 296"/>
                <a:gd name="T20" fmla="*/ 439 w 439"/>
                <a:gd name="T21" fmla="*/ 76 h 296"/>
                <a:gd name="T22" fmla="*/ 439 w 439"/>
                <a:gd name="T23" fmla="*/ 212 h 296"/>
                <a:gd name="T24" fmla="*/ 424 w 439"/>
                <a:gd name="T25" fmla="*/ 212 h 296"/>
                <a:gd name="T26" fmla="*/ 439 w 439"/>
                <a:gd name="T27" fmla="*/ 243 h 296"/>
                <a:gd name="T28" fmla="*/ 424 w 439"/>
                <a:gd name="T29" fmla="*/ 273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9" h="296">
                  <a:moveTo>
                    <a:pt x="424" y="273"/>
                  </a:moveTo>
                  <a:lnTo>
                    <a:pt x="439" y="296"/>
                  </a:lnTo>
                  <a:lnTo>
                    <a:pt x="394" y="265"/>
                  </a:lnTo>
                  <a:lnTo>
                    <a:pt x="349" y="273"/>
                  </a:lnTo>
                  <a:lnTo>
                    <a:pt x="318" y="250"/>
                  </a:lnTo>
                  <a:lnTo>
                    <a:pt x="0" y="235"/>
                  </a:lnTo>
                  <a:lnTo>
                    <a:pt x="16" y="76"/>
                  </a:lnTo>
                  <a:lnTo>
                    <a:pt x="16" y="0"/>
                  </a:lnTo>
                  <a:lnTo>
                    <a:pt x="432" y="23"/>
                  </a:lnTo>
                  <a:lnTo>
                    <a:pt x="417" y="46"/>
                  </a:lnTo>
                  <a:lnTo>
                    <a:pt x="439" y="76"/>
                  </a:lnTo>
                  <a:lnTo>
                    <a:pt x="439" y="212"/>
                  </a:lnTo>
                  <a:lnTo>
                    <a:pt x="424" y="212"/>
                  </a:lnTo>
                  <a:lnTo>
                    <a:pt x="439" y="243"/>
                  </a:lnTo>
                  <a:lnTo>
                    <a:pt x="424" y="273"/>
                  </a:lnTo>
                  <a:close/>
                </a:path>
              </a:pathLst>
            </a:custGeom>
            <a:solidFill>
              <a:srgbClr val="FF8C00"/>
            </a:solidFill>
            <a:ln w="8">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4" name="Freeform 111"/>
            <p:cNvSpPr>
              <a:spLocks/>
            </p:cNvSpPr>
            <p:nvPr/>
          </p:nvSpPr>
          <p:spPr bwMode="auto">
            <a:xfrm>
              <a:off x="2452" y="1546"/>
              <a:ext cx="439" cy="296"/>
            </a:xfrm>
            <a:custGeom>
              <a:avLst/>
              <a:gdLst>
                <a:gd name="T0" fmla="*/ 424 w 439"/>
                <a:gd name="T1" fmla="*/ 273 h 296"/>
                <a:gd name="T2" fmla="*/ 439 w 439"/>
                <a:gd name="T3" fmla="*/ 296 h 296"/>
                <a:gd name="T4" fmla="*/ 394 w 439"/>
                <a:gd name="T5" fmla="*/ 265 h 296"/>
                <a:gd name="T6" fmla="*/ 349 w 439"/>
                <a:gd name="T7" fmla="*/ 273 h 296"/>
                <a:gd name="T8" fmla="*/ 318 w 439"/>
                <a:gd name="T9" fmla="*/ 250 h 296"/>
                <a:gd name="T10" fmla="*/ 0 w 439"/>
                <a:gd name="T11" fmla="*/ 235 h 296"/>
                <a:gd name="T12" fmla="*/ 16 w 439"/>
                <a:gd name="T13" fmla="*/ 76 h 296"/>
                <a:gd name="T14" fmla="*/ 16 w 439"/>
                <a:gd name="T15" fmla="*/ 0 h 296"/>
                <a:gd name="T16" fmla="*/ 432 w 439"/>
                <a:gd name="T17" fmla="*/ 23 h 296"/>
                <a:gd name="T18" fmla="*/ 417 w 439"/>
                <a:gd name="T19" fmla="*/ 46 h 296"/>
                <a:gd name="T20" fmla="*/ 439 w 439"/>
                <a:gd name="T21" fmla="*/ 76 h 296"/>
                <a:gd name="T22" fmla="*/ 439 w 439"/>
                <a:gd name="T23" fmla="*/ 212 h 296"/>
                <a:gd name="T24" fmla="*/ 424 w 439"/>
                <a:gd name="T25" fmla="*/ 212 h 296"/>
                <a:gd name="T26" fmla="*/ 439 w 439"/>
                <a:gd name="T27" fmla="*/ 243 h 296"/>
                <a:gd name="T28" fmla="*/ 424 w 439"/>
                <a:gd name="T29" fmla="*/ 273 h 296"/>
                <a:gd name="T30" fmla="*/ 424 w 439"/>
                <a:gd name="T31" fmla="*/ 281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9" h="296">
                  <a:moveTo>
                    <a:pt x="424" y="273"/>
                  </a:moveTo>
                  <a:lnTo>
                    <a:pt x="439" y="296"/>
                  </a:lnTo>
                  <a:lnTo>
                    <a:pt x="394" y="265"/>
                  </a:lnTo>
                  <a:lnTo>
                    <a:pt x="349" y="273"/>
                  </a:lnTo>
                  <a:lnTo>
                    <a:pt x="318" y="250"/>
                  </a:lnTo>
                  <a:lnTo>
                    <a:pt x="0" y="235"/>
                  </a:lnTo>
                  <a:lnTo>
                    <a:pt x="16" y="76"/>
                  </a:lnTo>
                  <a:lnTo>
                    <a:pt x="16" y="0"/>
                  </a:lnTo>
                  <a:lnTo>
                    <a:pt x="432" y="23"/>
                  </a:lnTo>
                  <a:lnTo>
                    <a:pt x="417" y="46"/>
                  </a:lnTo>
                  <a:lnTo>
                    <a:pt x="439" y="76"/>
                  </a:lnTo>
                  <a:lnTo>
                    <a:pt x="439" y="212"/>
                  </a:lnTo>
                  <a:lnTo>
                    <a:pt x="424" y="212"/>
                  </a:lnTo>
                  <a:lnTo>
                    <a:pt x="439" y="243"/>
                  </a:lnTo>
                  <a:lnTo>
                    <a:pt x="424" y="273"/>
                  </a:lnTo>
                  <a:lnTo>
                    <a:pt x="424" y="281"/>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5" name="Freeform 112"/>
            <p:cNvSpPr>
              <a:spLocks/>
            </p:cNvSpPr>
            <p:nvPr/>
          </p:nvSpPr>
          <p:spPr bwMode="auto">
            <a:xfrm>
              <a:off x="3277" y="2243"/>
              <a:ext cx="538" cy="182"/>
            </a:xfrm>
            <a:custGeom>
              <a:avLst/>
              <a:gdLst>
                <a:gd name="T0" fmla="*/ 530 w 538"/>
                <a:gd name="T1" fmla="*/ 0 h 182"/>
                <a:gd name="T2" fmla="*/ 538 w 538"/>
                <a:gd name="T3" fmla="*/ 16 h 182"/>
                <a:gd name="T4" fmla="*/ 515 w 538"/>
                <a:gd name="T5" fmla="*/ 38 h 182"/>
                <a:gd name="T6" fmla="*/ 485 w 538"/>
                <a:gd name="T7" fmla="*/ 53 h 182"/>
                <a:gd name="T8" fmla="*/ 477 w 538"/>
                <a:gd name="T9" fmla="*/ 46 h 182"/>
                <a:gd name="T10" fmla="*/ 462 w 538"/>
                <a:gd name="T11" fmla="*/ 76 h 182"/>
                <a:gd name="T12" fmla="*/ 409 w 538"/>
                <a:gd name="T13" fmla="*/ 99 h 182"/>
                <a:gd name="T14" fmla="*/ 401 w 538"/>
                <a:gd name="T15" fmla="*/ 122 h 182"/>
                <a:gd name="T16" fmla="*/ 386 w 538"/>
                <a:gd name="T17" fmla="*/ 129 h 182"/>
                <a:gd name="T18" fmla="*/ 386 w 538"/>
                <a:gd name="T19" fmla="*/ 144 h 182"/>
                <a:gd name="T20" fmla="*/ 303 w 538"/>
                <a:gd name="T21" fmla="*/ 152 h 182"/>
                <a:gd name="T22" fmla="*/ 137 w 538"/>
                <a:gd name="T23" fmla="*/ 167 h 182"/>
                <a:gd name="T24" fmla="*/ 0 w 538"/>
                <a:gd name="T25" fmla="*/ 182 h 182"/>
                <a:gd name="T26" fmla="*/ 15 w 538"/>
                <a:gd name="T27" fmla="*/ 167 h 182"/>
                <a:gd name="T28" fmla="*/ 8 w 538"/>
                <a:gd name="T29" fmla="*/ 144 h 182"/>
                <a:gd name="T30" fmla="*/ 23 w 538"/>
                <a:gd name="T31" fmla="*/ 137 h 182"/>
                <a:gd name="T32" fmla="*/ 23 w 538"/>
                <a:gd name="T33" fmla="*/ 122 h 182"/>
                <a:gd name="T34" fmla="*/ 38 w 538"/>
                <a:gd name="T35" fmla="*/ 107 h 182"/>
                <a:gd name="T36" fmla="*/ 31 w 538"/>
                <a:gd name="T37" fmla="*/ 99 h 182"/>
                <a:gd name="T38" fmla="*/ 46 w 538"/>
                <a:gd name="T39" fmla="*/ 61 h 182"/>
                <a:gd name="T40" fmla="*/ 53 w 538"/>
                <a:gd name="T41" fmla="*/ 61 h 182"/>
                <a:gd name="T42" fmla="*/ 137 w 538"/>
                <a:gd name="T43" fmla="*/ 53 h 182"/>
                <a:gd name="T44" fmla="*/ 137 w 538"/>
                <a:gd name="T45" fmla="*/ 38 h 182"/>
                <a:gd name="T46" fmla="*/ 409 w 538"/>
                <a:gd name="T47" fmla="*/ 16 h 182"/>
                <a:gd name="T48" fmla="*/ 530 w 538"/>
                <a:gd name="T4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8" h="182">
                  <a:moveTo>
                    <a:pt x="530" y="0"/>
                  </a:moveTo>
                  <a:lnTo>
                    <a:pt x="538" y="16"/>
                  </a:lnTo>
                  <a:lnTo>
                    <a:pt x="515" y="38"/>
                  </a:lnTo>
                  <a:lnTo>
                    <a:pt x="485" y="53"/>
                  </a:lnTo>
                  <a:lnTo>
                    <a:pt x="477" y="46"/>
                  </a:lnTo>
                  <a:lnTo>
                    <a:pt x="462" y="76"/>
                  </a:lnTo>
                  <a:lnTo>
                    <a:pt x="409" y="99"/>
                  </a:lnTo>
                  <a:lnTo>
                    <a:pt x="401" y="122"/>
                  </a:lnTo>
                  <a:lnTo>
                    <a:pt x="386" y="129"/>
                  </a:lnTo>
                  <a:lnTo>
                    <a:pt x="386" y="144"/>
                  </a:lnTo>
                  <a:lnTo>
                    <a:pt x="303" y="152"/>
                  </a:lnTo>
                  <a:lnTo>
                    <a:pt x="137" y="167"/>
                  </a:lnTo>
                  <a:lnTo>
                    <a:pt x="0" y="182"/>
                  </a:lnTo>
                  <a:lnTo>
                    <a:pt x="15" y="167"/>
                  </a:lnTo>
                  <a:lnTo>
                    <a:pt x="8" y="144"/>
                  </a:lnTo>
                  <a:lnTo>
                    <a:pt x="23" y="137"/>
                  </a:lnTo>
                  <a:lnTo>
                    <a:pt x="23" y="122"/>
                  </a:lnTo>
                  <a:lnTo>
                    <a:pt x="38" y="107"/>
                  </a:lnTo>
                  <a:lnTo>
                    <a:pt x="31" y="99"/>
                  </a:lnTo>
                  <a:lnTo>
                    <a:pt x="46" y="61"/>
                  </a:lnTo>
                  <a:lnTo>
                    <a:pt x="53" y="61"/>
                  </a:lnTo>
                  <a:lnTo>
                    <a:pt x="137" y="53"/>
                  </a:lnTo>
                  <a:lnTo>
                    <a:pt x="137" y="38"/>
                  </a:lnTo>
                  <a:lnTo>
                    <a:pt x="409" y="16"/>
                  </a:lnTo>
                  <a:lnTo>
                    <a:pt x="530" y="0"/>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6" name="Freeform 113"/>
            <p:cNvSpPr>
              <a:spLocks/>
            </p:cNvSpPr>
            <p:nvPr/>
          </p:nvSpPr>
          <p:spPr bwMode="auto">
            <a:xfrm>
              <a:off x="3277" y="2243"/>
              <a:ext cx="538" cy="182"/>
            </a:xfrm>
            <a:custGeom>
              <a:avLst/>
              <a:gdLst>
                <a:gd name="T0" fmla="*/ 530 w 538"/>
                <a:gd name="T1" fmla="*/ 0 h 182"/>
                <a:gd name="T2" fmla="*/ 538 w 538"/>
                <a:gd name="T3" fmla="*/ 16 h 182"/>
                <a:gd name="T4" fmla="*/ 515 w 538"/>
                <a:gd name="T5" fmla="*/ 38 h 182"/>
                <a:gd name="T6" fmla="*/ 485 w 538"/>
                <a:gd name="T7" fmla="*/ 53 h 182"/>
                <a:gd name="T8" fmla="*/ 477 w 538"/>
                <a:gd name="T9" fmla="*/ 46 h 182"/>
                <a:gd name="T10" fmla="*/ 462 w 538"/>
                <a:gd name="T11" fmla="*/ 76 h 182"/>
                <a:gd name="T12" fmla="*/ 409 w 538"/>
                <a:gd name="T13" fmla="*/ 99 h 182"/>
                <a:gd name="T14" fmla="*/ 401 w 538"/>
                <a:gd name="T15" fmla="*/ 122 h 182"/>
                <a:gd name="T16" fmla="*/ 386 w 538"/>
                <a:gd name="T17" fmla="*/ 129 h 182"/>
                <a:gd name="T18" fmla="*/ 386 w 538"/>
                <a:gd name="T19" fmla="*/ 144 h 182"/>
                <a:gd name="T20" fmla="*/ 303 w 538"/>
                <a:gd name="T21" fmla="*/ 152 h 182"/>
                <a:gd name="T22" fmla="*/ 137 w 538"/>
                <a:gd name="T23" fmla="*/ 167 h 182"/>
                <a:gd name="T24" fmla="*/ 0 w 538"/>
                <a:gd name="T25" fmla="*/ 182 h 182"/>
                <a:gd name="T26" fmla="*/ 15 w 538"/>
                <a:gd name="T27" fmla="*/ 167 h 182"/>
                <a:gd name="T28" fmla="*/ 8 w 538"/>
                <a:gd name="T29" fmla="*/ 144 h 182"/>
                <a:gd name="T30" fmla="*/ 23 w 538"/>
                <a:gd name="T31" fmla="*/ 137 h 182"/>
                <a:gd name="T32" fmla="*/ 23 w 538"/>
                <a:gd name="T33" fmla="*/ 122 h 182"/>
                <a:gd name="T34" fmla="*/ 38 w 538"/>
                <a:gd name="T35" fmla="*/ 107 h 182"/>
                <a:gd name="T36" fmla="*/ 31 w 538"/>
                <a:gd name="T37" fmla="*/ 99 h 182"/>
                <a:gd name="T38" fmla="*/ 46 w 538"/>
                <a:gd name="T39" fmla="*/ 61 h 182"/>
                <a:gd name="T40" fmla="*/ 53 w 538"/>
                <a:gd name="T41" fmla="*/ 61 h 182"/>
                <a:gd name="T42" fmla="*/ 137 w 538"/>
                <a:gd name="T43" fmla="*/ 53 h 182"/>
                <a:gd name="T44" fmla="*/ 137 w 538"/>
                <a:gd name="T45" fmla="*/ 38 h 182"/>
                <a:gd name="T46" fmla="*/ 409 w 538"/>
                <a:gd name="T47" fmla="*/ 16 h 182"/>
                <a:gd name="T48" fmla="*/ 530 w 538"/>
                <a:gd name="T49" fmla="*/ 0 h 182"/>
                <a:gd name="T50" fmla="*/ 530 w 538"/>
                <a:gd name="T51" fmla="*/ 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38" h="182">
                  <a:moveTo>
                    <a:pt x="530" y="0"/>
                  </a:moveTo>
                  <a:lnTo>
                    <a:pt x="538" y="16"/>
                  </a:lnTo>
                  <a:lnTo>
                    <a:pt x="515" y="38"/>
                  </a:lnTo>
                  <a:lnTo>
                    <a:pt x="485" y="53"/>
                  </a:lnTo>
                  <a:lnTo>
                    <a:pt x="477" y="46"/>
                  </a:lnTo>
                  <a:lnTo>
                    <a:pt x="462" y="76"/>
                  </a:lnTo>
                  <a:lnTo>
                    <a:pt x="409" y="99"/>
                  </a:lnTo>
                  <a:lnTo>
                    <a:pt x="401" y="122"/>
                  </a:lnTo>
                  <a:lnTo>
                    <a:pt x="386" y="129"/>
                  </a:lnTo>
                  <a:lnTo>
                    <a:pt x="386" y="144"/>
                  </a:lnTo>
                  <a:lnTo>
                    <a:pt x="303" y="152"/>
                  </a:lnTo>
                  <a:lnTo>
                    <a:pt x="137" y="167"/>
                  </a:lnTo>
                  <a:lnTo>
                    <a:pt x="0" y="182"/>
                  </a:lnTo>
                  <a:lnTo>
                    <a:pt x="15" y="167"/>
                  </a:lnTo>
                  <a:lnTo>
                    <a:pt x="8" y="144"/>
                  </a:lnTo>
                  <a:lnTo>
                    <a:pt x="23" y="137"/>
                  </a:lnTo>
                  <a:lnTo>
                    <a:pt x="23" y="122"/>
                  </a:lnTo>
                  <a:lnTo>
                    <a:pt x="38" y="107"/>
                  </a:lnTo>
                  <a:lnTo>
                    <a:pt x="31" y="99"/>
                  </a:lnTo>
                  <a:lnTo>
                    <a:pt x="46" y="61"/>
                  </a:lnTo>
                  <a:lnTo>
                    <a:pt x="53" y="61"/>
                  </a:lnTo>
                  <a:lnTo>
                    <a:pt x="137" y="53"/>
                  </a:lnTo>
                  <a:lnTo>
                    <a:pt x="137" y="38"/>
                  </a:lnTo>
                  <a:lnTo>
                    <a:pt x="409" y="16"/>
                  </a:lnTo>
                  <a:lnTo>
                    <a:pt x="530" y="0"/>
                  </a:lnTo>
                  <a:lnTo>
                    <a:pt x="530" y="8"/>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7" name="Freeform 114"/>
            <p:cNvSpPr>
              <a:spLocks/>
            </p:cNvSpPr>
            <p:nvPr/>
          </p:nvSpPr>
          <p:spPr bwMode="auto">
            <a:xfrm>
              <a:off x="2210" y="2296"/>
              <a:ext cx="871" cy="857"/>
            </a:xfrm>
            <a:custGeom>
              <a:avLst/>
              <a:gdLst>
                <a:gd name="T0" fmla="*/ 833 w 871"/>
                <a:gd name="T1" fmla="*/ 251 h 857"/>
                <a:gd name="T2" fmla="*/ 749 w 871"/>
                <a:gd name="T3" fmla="*/ 220 h 857"/>
                <a:gd name="T4" fmla="*/ 681 w 871"/>
                <a:gd name="T5" fmla="*/ 243 h 857"/>
                <a:gd name="T6" fmla="*/ 651 w 871"/>
                <a:gd name="T7" fmla="*/ 228 h 857"/>
                <a:gd name="T8" fmla="*/ 628 w 871"/>
                <a:gd name="T9" fmla="*/ 235 h 857"/>
                <a:gd name="T10" fmla="*/ 613 w 871"/>
                <a:gd name="T11" fmla="*/ 228 h 857"/>
                <a:gd name="T12" fmla="*/ 575 w 871"/>
                <a:gd name="T13" fmla="*/ 220 h 857"/>
                <a:gd name="T14" fmla="*/ 545 w 871"/>
                <a:gd name="T15" fmla="*/ 213 h 857"/>
                <a:gd name="T16" fmla="*/ 485 w 871"/>
                <a:gd name="T17" fmla="*/ 175 h 857"/>
                <a:gd name="T18" fmla="*/ 447 w 871"/>
                <a:gd name="T19" fmla="*/ 167 h 857"/>
                <a:gd name="T20" fmla="*/ 265 w 871"/>
                <a:gd name="T21" fmla="*/ 0 h 857"/>
                <a:gd name="T22" fmla="*/ 0 w 871"/>
                <a:gd name="T23" fmla="*/ 334 h 857"/>
                <a:gd name="T24" fmla="*/ 99 w 871"/>
                <a:gd name="T25" fmla="*/ 455 h 857"/>
                <a:gd name="T26" fmla="*/ 197 w 871"/>
                <a:gd name="T27" fmla="*/ 592 h 857"/>
                <a:gd name="T28" fmla="*/ 242 w 871"/>
                <a:gd name="T29" fmla="*/ 539 h 857"/>
                <a:gd name="T30" fmla="*/ 333 w 871"/>
                <a:gd name="T31" fmla="*/ 539 h 857"/>
                <a:gd name="T32" fmla="*/ 401 w 871"/>
                <a:gd name="T33" fmla="*/ 660 h 857"/>
                <a:gd name="T34" fmla="*/ 462 w 871"/>
                <a:gd name="T35" fmla="*/ 758 h 857"/>
                <a:gd name="T36" fmla="*/ 545 w 871"/>
                <a:gd name="T37" fmla="*/ 842 h 857"/>
                <a:gd name="T38" fmla="*/ 598 w 871"/>
                <a:gd name="T39" fmla="*/ 857 h 857"/>
                <a:gd name="T40" fmla="*/ 591 w 871"/>
                <a:gd name="T41" fmla="*/ 781 h 857"/>
                <a:gd name="T42" fmla="*/ 583 w 871"/>
                <a:gd name="T43" fmla="*/ 743 h 857"/>
                <a:gd name="T44" fmla="*/ 591 w 871"/>
                <a:gd name="T45" fmla="*/ 743 h 857"/>
                <a:gd name="T46" fmla="*/ 591 w 871"/>
                <a:gd name="T47" fmla="*/ 743 h 857"/>
                <a:gd name="T48" fmla="*/ 613 w 871"/>
                <a:gd name="T49" fmla="*/ 713 h 857"/>
                <a:gd name="T50" fmla="*/ 598 w 871"/>
                <a:gd name="T51" fmla="*/ 698 h 857"/>
                <a:gd name="T52" fmla="*/ 628 w 871"/>
                <a:gd name="T53" fmla="*/ 683 h 857"/>
                <a:gd name="T54" fmla="*/ 621 w 871"/>
                <a:gd name="T55" fmla="*/ 675 h 857"/>
                <a:gd name="T56" fmla="*/ 644 w 871"/>
                <a:gd name="T57" fmla="*/ 652 h 857"/>
                <a:gd name="T58" fmla="*/ 674 w 871"/>
                <a:gd name="T59" fmla="*/ 652 h 857"/>
                <a:gd name="T60" fmla="*/ 674 w 871"/>
                <a:gd name="T61" fmla="*/ 637 h 857"/>
                <a:gd name="T62" fmla="*/ 689 w 871"/>
                <a:gd name="T63" fmla="*/ 630 h 857"/>
                <a:gd name="T64" fmla="*/ 704 w 871"/>
                <a:gd name="T65" fmla="*/ 637 h 857"/>
                <a:gd name="T66" fmla="*/ 757 w 871"/>
                <a:gd name="T67" fmla="*/ 607 h 857"/>
                <a:gd name="T68" fmla="*/ 757 w 871"/>
                <a:gd name="T69" fmla="*/ 592 h 857"/>
                <a:gd name="T70" fmla="*/ 772 w 871"/>
                <a:gd name="T71" fmla="*/ 554 h 857"/>
                <a:gd name="T72" fmla="*/ 787 w 871"/>
                <a:gd name="T73" fmla="*/ 569 h 857"/>
                <a:gd name="T74" fmla="*/ 787 w 871"/>
                <a:gd name="T75" fmla="*/ 577 h 857"/>
                <a:gd name="T76" fmla="*/ 840 w 871"/>
                <a:gd name="T77" fmla="*/ 546 h 857"/>
                <a:gd name="T78" fmla="*/ 871 w 871"/>
                <a:gd name="T79" fmla="*/ 448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71" h="857">
                  <a:moveTo>
                    <a:pt x="833" y="372"/>
                  </a:moveTo>
                  <a:lnTo>
                    <a:pt x="833" y="251"/>
                  </a:lnTo>
                  <a:lnTo>
                    <a:pt x="802" y="243"/>
                  </a:lnTo>
                  <a:lnTo>
                    <a:pt x="749" y="220"/>
                  </a:lnTo>
                  <a:lnTo>
                    <a:pt x="697" y="228"/>
                  </a:lnTo>
                  <a:lnTo>
                    <a:pt x="681" y="243"/>
                  </a:lnTo>
                  <a:lnTo>
                    <a:pt x="666" y="220"/>
                  </a:lnTo>
                  <a:lnTo>
                    <a:pt x="651" y="228"/>
                  </a:lnTo>
                  <a:lnTo>
                    <a:pt x="636" y="220"/>
                  </a:lnTo>
                  <a:lnTo>
                    <a:pt x="628" y="235"/>
                  </a:lnTo>
                  <a:lnTo>
                    <a:pt x="621" y="220"/>
                  </a:lnTo>
                  <a:lnTo>
                    <a:pt x="613" y="228"/>
                  </a:lnTo>
                  <a:lnTo>
                    <a:pt x="598" y="213"/>
                  </a:lnTo>
                  <a:lnTo>
                    <a:pt x="575" y="220"/>
                  </a:lnTo>
                  <a:lnTo>
                    <a:pt x="568" y="205"/>
                  </a:lnTo>
                  <a:lnTo>
                    <a:pt x="545" y="213"/>
                  </a:lnTo>
                  <a:lnTo>
                    <a:pt x="500" y="198"/>
                  </a:lnTo>
                  <a:lnTo>
                    <a:pt x="485" y="175"/>
                  </a:lnTo>
                  <a:lnTo>
                    <a:pt x="462" y="182"/>
                  </a:lnTo>
                  <a:lnTo>
                    <a:pt x="447" y="167"/>
                  </a:lnTo>
                  <a:lnTo>
                    <a:pt x="454" y="16"/>
                  </a:lnTo>
                  <a:lnTo>
                    <a:pt x="265" y="0"/>
                  </a:lnTo>
                  <a:lnTo>
                    <a:pt x="235" y="357"/>
                  </a:lnTo>
                  <a:lnTo>
                    <a:pt x="0" y="334"/>
                  </a:lnTo>
                  <a:lnTo>
                    <a:pt x="0" y="349"/>
                  </a:lnTo>
                  <a:lnTo>
                    <a:pt x="99" y="455"/>
                  </a:lnTo>
                  <a:lnTo>
                    <a:pt x="121" y="539"/>
                  </a:lnTo>
                  <a:lnTo>
                    <a:pt x="197" y="592"/>
                  </a:lnTo>
                  <a:lnTo>
                    <a:pt x="227" y="577"/>
                  </a:lnTo>
                  <a:lnTo>
                    <a:pt x="242" y="539"/>
                  </a:lnTo>
                  <a:lnTo>
                    <a:pt x="273" y="523"/>
                  </a:lnTo>
                  <a:lnTo>
                    <a:pt x="333" y="539"/>
                  </a:lnTo>
                  <a:lnTo>
                    <a:pt x="379" y="592"/>
                  </a:lnTo>
                  <a:lnTo>
                    <a:pt x="401" y="660"/>
                  </a:lnTo>
                  <a:lnTo>
                    <a:pt x="454" y="721"/>
                  </a:lnTo>
                  <a:lnTo>
                    <a:pt x="462" y="758"/>
                  </a:lnTo>
                  <a:lnTo>
                    <a:pt x="485" y="812"/>
                  </a:lnTo>
                  <a:lnTo>
                    <a:pt x="545" y="842"/>
                  </a:lnTo>
                  <a:lnTo>
                    <a:pt x="583" y="842"/>
                  </a:lnTo>
                  <a:lnTo>
                    <a:pt x="598" y="857"/>
                  </a:lnTo>
                  <a:lnTo>
                    <a:pt x="621" y="849"/>
                  </a:lnTo>
                  <a:lnTo>
                    <a:pt x="591" y="781"/>
                  </a:lnTo>
                  <a:lnTo>
                    <a:pt x="606" y="743"/>
                  </a:lnTo>
                  <a:lnTo>
                    <a:pt x="583" y="743"/>
                  </a:lnTo>
                  <a:lnTo>
                    <a:pt x="575" y="728"/>
                  </a:lnTo>
                  <a:lnTo>
                    <a:pt x="591" y="743"/>
                  </a:lnTo>
                  <a:lnTo>
                    <a:pt x="591" y="721"/>
                  </a:lnTo>
                  <a:lnTo>
                    <a:pt x="591" y="743"/>
                  </a:lnTo>
                  <a:lnTo>
                    <a:pt x="606" y="743"/>
                  </a:lnTo>
                  <a:lnTo>
                    <a:pt x="613" y="713"/>
                  </a:lnTo>
                  <a:lnTo>
                    <a:pt x="606" y="713"/>
                  </a:lnTo>
                  <a:lnTo>
                    <a:pt x="598" y="698"/>
                  </a:lnTo>
                  <a:lnTo>
                    <a:pt x="621" y="698"/>
                  </a:lnTo>
                  <a:lnTo>
                    <a:pt x="628" y="683"/>
                  </a:lnTo>
                  <a:lnTo>
                    <a:pt x="621" y="683"/>
                  </a:lnTo>
                  <a:lnTo>
                    <a:pt x="621" y="675"/>
                  </a:lnTo>
                  <a:lnTo>
                    <a:pt x="644" y="668"/>
                  </a:lnTo>
                  <a:lnTo>
                    <a:pt x="644" y="652"/>
                  </a:lnTo>
                  <a:lnTo>
                    <a:pt x="651" y="660"/>
                  </a:lnTo>
                  <a:lnTo>
                    <a:pt x="674" y="652"/>
                  </a:lnTo>
                  <a:lnTo>
                    <a:pt x="659" y="630"/>
                  </a:lnTo>
                  <a:lnTo>
                    <a:pt x="674" y="637"/>
                  </a:lnTo>
                  <a:lnTo>
                    <a:pt x="666" y="645"/>
                  </a:lnTo>
                  <a:lnTo>
                    <a:pt x="689" y="630"/>
                  </a:lnTo>
                  <a:lnTo>
                    <a:pt x="689" y="645"/>
                  </a:lnTo>
                  <a:lnTo>
                    <a:pt x="704" y="637"/>
                  </a:lnTo>
                  <a:lnTo>
                    <a:pt x="674" y="660"/>
                  </a:lnTo>
                  <a:lnTo>
                    <a:pt x="757" y="607"/>
                  </a:lnTo>
                  <a:lnTo>
                    <a:pt x="749" y="607"/>
                  </a:lnTo>
                  <a:lnTo>
                    <a:pt x="757" y="592"/>
                  </a:lnTo>
                  <a:lnTo>
                    <a:pt x="780" y="584"/>
                  </a:lnTo>
                  <a:lnTo>
                    <a:pt x="772" y="554"/>
                  </a:lnTo>
                  <a:lnTo>
                    <a:pt x="787" y="546"/>
                  </a:lnTo>
                  <a:lnTo>
                    <a:pt x="787" y="569"/>
                  </a:lnTo>
                  <a:lnTo>
                    <a:pt x="810" y="569"/>
                  </a:lnTo>
                  <a:lnTo>
                    <a:pt x="787" y="577"/>
                  </a:lnTo>
                  <a:lnTo>
                    <a:pt x="848" y="561"/>
                  </a:lnTo>
                  <a:lnTo>
                    <a:pt x="840" y="546"/>
                  </a:lnTo>
                  <a:lnTo>
                    <a:pt x="855" y="531"/>
                  </a:lnTo>
                  <a:lnTo>
                    <a:pt x="871" y="448"/>
                  </a:lnTo>
                  <a:lnTo>
                    <a:pt x="833" y="372"/>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8" name="Freeform 115"/>
            <p:cNvSpPr>
              <a:spLocks/>
            </p:cNvSpPr>
            <p:nvPr/>
          </p:nvSpPr>
          <p:spPr bwMode="auto">
            <a:xfrm>
              <a:off x="2210" y="2296"/>
              <a:ext cx="871" cy="857"/>
            </a:xfrm>
            <a:custGeom>
              <a:avLst/>
              <a:gdLst>
                <a:gd name="T0" fmla="*/ 833 w 871"/>
                <a:gd name="T1" fmla="*/ 251 h 857"/>
                <a:gd name="T2" fmla="*/ 749 w 871"/>
                <a:gd name="T3" fmla="*/ 220 h 857"/>
                <a:gd name="T4" fmla="*/ 681 w 871"/>
                <a:gd name="T5" fmla="*/ 243 h 857"/>
                <a:gd name="T6" fmla="*/ 651 w 871"/>
                <a:gd name="T7" fmla="*/ 228 h 857"/>
                <a:gd name="T8" fmla="*/ 628 w 871"/>
                <a:gd name="T9" fmla="*/ 235 h 857"/>
                <a:gd name="T10" fmla="*/ 613 w 871"/>
                <a:gd name="T11" fmla="*/ 228 h 857"/>
                <a:gd name="T12" fmla="*/ 575 w 871"/>
                <a:gd name="T13" fmla="*/ 220 h 857"/>
                <a:gd name="T14" fmla="*/ 545 w 871"/>
                <a:gd name="T15" fmla="*/ 213 h 857"/>
                <a:gd name="T16" fmla="*/ 485 w 871"/>
                <a:gd name="T17" fmla="*/ 175 h 857"/>
                <a:gd name="T18" fmla="*/ 447 w 871"/>
                <a:gd name="T19" fmla="*/ 167 h 857"/>
                <a:gd name="T20" fmla="*/ 265 w 871"/>
                <a:gd name="T21" fmla="*/ 0 h 857"/>
                <a:gd name="T22" fmla="*/ 0 w 871"/>
                <a:gd name="T23" fmla="*/ 334 h 857"/>
                <a:gd name="T24" fmla="*/ 99 w 871"/>
                <a:gd name="T25" fmla="*/ 455 h 857"/>
                <a:gd name="T26" fmla="*/ 197 w 871"/>
                <a:gd name="T27" fmla="*/ 592 h 857"/>
                <a:gd name="T28" fmla="*/ 242 w 871"/>
                <a:gd name="T29" fmla="*/ 539 h 857"/>
                <a:gd name="T30" fmla="*/ 333 w 871"/>
                <a:gd name="T31" fmla="*/ 539 h 857"/>
                <a:gd name="T32" fmla="*/ 401 w 871"/>
                <a:gd name="T33" fmla="*/ 660 h 857"/>
                <a:gd name="T34" fmla="*/ 462 w 871"/>
                <a:gd name="T35" fmla="*/ 758 h 857"/>
                <a:gd name="T36" fmla="*/ 545 w 871"/>
                <a:gd name="T37" fmla="*/ 842 h 857"/>
                <a:gd name="T38" fmla="*/ 598 w 871"/>
                <a:gd name="T39" fmla="*/ 857 h 857"/>
                <a:gd name="T40" fmla="*/ 591 w 871"/>
                <a:gd name="T41" fmla="*/ 781 h 857"/>
                <a:gd name="T42" fmla="*/ 583 w 871"/>
                <a:gd name="T43" fmla="*/ 743 h 857"/>
                <a:gd name="T44" fmla="*/ 591 w 871"/>
                <a:gd name="T45" fmla="*/ 743 h 857"/>
                <a:gd name="T46" fmla="*/ 591 w 871"/>
                <a:gd name="T47" fmla="*/ 743 h 857"/>
                <a:gd name="T48" fmla="*/ 613 w 871"/>
                <a:gd name="T49" fmla="*/ 713 h 857"/>
                <a:gd name="T50" fmla="*/ 598 w 871"/>
                <a:gd name="T51" fmla="*/ 698 h 857"/>
                <a:gd name="T52" fmla="*/ 628 w 871"/>
                <a:gd name="T53" fmla="*/ 683 h 857"/>
                <a:gd name="T54" fmla="*/ 621 w 871"/>
                <a:gd name="T55" fmla="*/ 675 h 857"/>
                <a:gd name="T56" fmla="*/ 644 w 871"/>
                <a:gd name="T57" fmla="*/ 652 h 857"/>
                <a:gd name="T58" fmla="*/ 674 w 871"/>
                <a:gd name="T59" fmla="*/ 652 h 857"/>
                <a:gd name="T60" fmla="*/ 674 w 871"/>
                <a:gd name="T61" fmla="*/ 637 h 857"/>
                <a:gd name="T62" fmla="*/ 689 w 871"/>
                <a:gd name="T63" fmla="*/ 630 h 857"/>
                <a:gd name="T64" fmla="*/ 704 w 871"/>
                <a:gd name="T65" fmla="*/ 637 h 857"/>
                <a:gd name="T66" fmla="*/ 757 w 871"/>
                <a:gd name="T67" fmla="*/ 607 h 857"/>
                <a:gd name="T68" fmla="*/ 757 w 871"/>
                <a:gd name="T69" fmla="*/ 592 h 857"/>
                <a:gd name="T70" fmla="*/ 772 w 871"/>
                <a:gd name="T71" fmla="*/ 554 h 857"/>
                <a:gd name="T72" fmla="*/ 787 w 871"/>
                <a:gd name="T73" fmla="*/ 569 h 857"/>
                <a:gd name="T74" fmla="*/ 787 w 871"/>
                <a:gd name="T75" fmla="*/ 577 h 857"/>
                <a:gd name="T76" fmla="*/ 840 w 871"/>
                <a:gd name="T77" fmla="*/ 546 h 857"/>
                <a:gd name="T78" fmla="*/ 871 w 871"/>
                <a:gd name="T79" fmla="*/ 448 h 857"/>
                <a:gd name="T80" fmla="*/ 833 w 871"/>
                <a:gd name="T81" fmla="*/ 379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1" h="857">
                  <a:moveTo>
                    <a:pt x="833" y="372"/>
                  </a:moveTo>
                  <a:lnTo>
                    <a:pt x="833" y="251"/>
                  </a:lnTo>
                  <a:lnTo>
                    <a:pt x="802" y="243"/>
                  </a:lnTo>
                  <a:lnTo>
                    <a:pt x="749" y="220"/>
                  </a:lnTo>
                  <a:lnTo>
                    <a:pt x="697" y="228"/>
                  </a:lnTo>
                  <a:lnTo>
                    <a:pt x="681" y="243"/>
                  </a:lnTo>
                  <a:lnTo>
                    <a:pt x="666" y="220"/>
                  </a:lnTo>
                  <a:lnTo>
                    <a:pt x="651" y="228"/>
                  </a:lnTo>
                  <a:lnTo>
                    <a:pt x="636" y="220"/>
                  </a:lnTo>
                  <a:lnTo>
                    <a:pt x="628" y="235"/>
                  </a:lnTo>
                  <a:lnTo>
                    <a:pt x="621" y="220"/>
                  </a:lnTo>
                  <a:lnTo>
                    <a:pt x="613" y="228"/>
                  </a:lnTo>
                  <a:lnTo>
                    <a:pt x="598" y="213"/>
                  </a:lnTo>
                  <a:lnTo>
                    <a:pt x="575" y="220"/>
                  </a:lnTo>
                  <a:lnTo>
                    <a:pt x="568" y="205"/>
                  </a:lnTo>
                  <a:lnTo>
                    <a:pt x="545" y="213"/>
                  </a:lnTo>
                  <a:lnTo>
                    <a:pt x="500" y="198"/>
                  </a:lnTo>
                  <a:lnTo>
                    <a:pt x="485" y="175"/>
                  </a:lnTo>
                  <a:lnTo>
                    <a:pt x="462" y="182"/>
                  </a:lnTo>
                  <a:lnTo>
                    <a:pt x="447" y="167"/>
                  </a:lnTo>
                  <a:lnTo>
                    <a:pt x="454" y="16"/>
                  </a:lnTo>
                  <a:lnTo>
                    <a:pt x="265" y="0"/>
                  </a:lnTo>
                  <a:lnTo>
                    <a:pt x="235" y="357"/>
                  </a:lnTo>
                  <a:lnTo>
                    <a:pt x="0" y="334"/>
                  </a:lnTo>
                  <a:lnTo>
                    <a:pt x="0" y="349"/>
                  </a:lnTo>
                  <a:lnTo>
                    <a:pt x="99" y="455"/>
                  </a:lnTo>
                  <a:lnTo>
                    <a:pt x="121" y="539"/>
                  </a:lnTo>
                  <a:lnTo>
                    <a:pt x="197" y="592"/>
                  </a:lnTo>
                  <a:lnTo>
                    <a:pt x="227" y="577"/>
                  </a:lnTo>
                  <a:lnTo>
                    <a:pt x="242" y="539"/>
                  </a:lnTo>
                  <a:lnTo>
                    <a:pt x="273" y="523"/>
                  </a:lnTo>
                  <a:lnTo>
                    <a:pt x="333" y="539"/>
                  </a:lnTo>
                  <a:lnTo>
                    <a:pt x="379" y="592"/>
                  </a:lnTo>
                  <a:lnTo>
                    <a:pt x="401" y="660"/>
                  </a:lnTo>
                  <a:lnTo>
                    <a:pt x="454" y="721"/>
                  </a:lnTo>
                  <a:lnTo>
                    <a:pt x="462" y="758"/>
                  </a:lnTo>
                  <a:lnTo>
                    <a:pt x="485" y="812"/>
                  </a:lnTo>
                  <a:lnTo>
                    <a:pt x="545" y="842"/>
                  </a:lnTo>
                  <a:lnTo>
                    <a:pt x="583" y="842"/>
                  </a:lnTo>
                  <a:lnTo>
                    <a:pt x="598" y="857"/>
                  </a:lnTo>
                  <a:lnTo>
                    <a:pt x="621" y="849"/>
                  </a:lnTo>
                  <a:lnTo>
                    <a:pt x="591" y="781"/>
                  </a:lnTo>
                  <a:lnTo>
                    <a:pt x="606" y="743"/>
                  </a:lnTo>
                  <a:lnTo>
                    <a:pt x="583" y="743"/>
                  </a:lnTo>
                  <a:lnTo>
                    <a:pt x="575" y="728"/>
                  </a:lnTo>
                  <a:lnTo>
                    <a:pt x="591" y="743"/>
                  </a:lnTo>
                  <a:lnTo>
                    <a:pt x="591" y="721"/>
                  </a:lnTo>
                  <a:lnTo>
                    <a:pt x="591" y="743"/>
                  </a:lnTo>
                  <a:lnTo>
                    <a:pt x="606" y="743"/>
                  </a:lnTo>
                  <a:lnTo>
                    <a:pt x="613" y="713"/>
                  </a:lnTo>
                  <a:lnTo>
                    <a:pt x="606" y="713"/>
                  </a:lnTo>
                  <a:lnTo>
                    <a:pt x="598" y="698"/>
                  </a:lnTo>
                  <a:lnTo>
                    <a:pt x="621" y="698"/>
                  </a:lnTo>
                  <a:lnTo>
                    <a:pt x="628" y="683"/>
                  </a:lnTo>
                  <a:lnTo>
                    <a:pt x="621" y="683"/>
                  </a:lnTo>
                  <a:lnTo>
                    <a:pt x="621" y="675"/>
                  </a:lnTo>
                  <a:lnTo>
                    <a:pt x="644" y="668"/>
                  </a:lnTo>
                  <a:lnTo>
                    <a:pt x="644" y="652"/>
                  </a:lnTo>
                  <a:lnTo>
                    <a:pt x="651" y="660"/>
                  </a:lnTo>
                  <a:lnTo>
                    <a:pt x="674" y="652"/>
                  </a:lnTo>
                  <a:lnTo>
                    <a:pt x="659" y="630"/>
                  </a:lnTo>
                  <a:lnTo>
                    <a:pt x="674" y="637"/>
                  </a:lnTo>
                  <a:lnTo>
                    <a:pt x="666" y="645"/>
                  </a:lnTo>
                  <a:lnTo>
                    <a:pt x="689" y="630"/>
                  </a:lnTo>
                  <a:lnTo>
                    <a:pt x="689" y="645"/>
                  </a:lnTo>
                  <a:lnTo>
                    <a:pt x="704" y="637"/>
                  </a:lnTo>
                  <a:lnTo>
                    <a:pt x="674" y="660"/>
                  </a:lnTo>
                  <a:lnTo>
                    <a:pt x="757" y="607"/>
                  </a:lnTo>
                  <a:lnTo>
                    <a:pt x="749" y="607"/>
                  </a:lnTo>
                  <a:lnTo>
                    <a:pt x="757" y="592"/>
                  </a:lnTo>
                  <a:lnTo>
                    <a:pt x="780" y="584"/>
                  </a:lnTo>
                  <a:lnTo>
                    <a:pt x="772" y="554"/>
                  </a:lnTo>
                  <a:lnTo>
                    <a:pt x="787" y="546"/>
                  </a:lnTo>
                  <a:lnTo>
                    <a:pt x="787" y="569"/>
                  </a:lnTo>
                  <a:lnTo>
                    <a:pt x="810" y="569"/>
                  </a:lnTo>
                  <a:lnTo>
                    <a:pt x="787" y="577"/>
                  </a:lnTo>
                  <a:lnTo>
                    <a:pt x="848" y="561"/>
                  </a:lnTo>
                  <a:lnTo>
                    <a:pt x="840" y="546"/>
                  </a:lnTo>
                  <a:lnTo>
                    <a:pt x="855" y="531"/>
                  </a:lnTo>
                  <a:lnTo>
                    <a:pt x="871" y="448"/>
                  </a:lnTo>
                  <a:lnTo>
                    <a:pt x="833" y="372"/>
                  </a:lnTo>
                  <a:lnTo>
                    <a:pt x="833" y="379"/>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9" name="Freeform 116"/>
            <p:cNvSpPr>
              <a:spLocks/>
            </p:cNvSpPr>
            <p:nvPr/>
          </p:nvSpPr>
          <p:spPr bwMode="auto">
            <a:xfrm>
              <a:off x="2816" y="2979"/>
              <a:ext cx="38" cy="68"/>
            </a:xfrm>
            <a:custGeom>
              <a:avLst/>
              <a:gdLst>
                <a:gd name="T0" fmla="*/ 38 w 38"/>
                <a:gd name="T1" fmla="*/ 0 h 68"/>
                <a:gd name="T2" fmla="*/ 0 w 38"/>
                <a:gd name="T3" fmla="*/ 68 h 68"/>
                <a:gd name="T4" fmla="*/ 7 w 38"/>
                <a:gd name="T5" fmla="*/ 30 h 68"/>
                <a:gd name="T6" fmla="*/ 38 w 38"/>
                <a:gd name="T7" fmla="*/ 0 h 68"/>
              </a:gdLst>
              <a:ahLst/>
              <a:cxnLst>
                <a:cxn ang="0">
                  <a:pos x="T0" y="T1"/>
                </a:cxn>
                <a:cxn ang="0">
                  <a:pos x="T2" y="T3"/>
                </a:cxn>
                <a:cxn ang="0">
                  <a:pos x="T4" y="T5"/>
                </a:cxn>
                <a:cxn ang="0">
                  <a:pos x="T6" y="T7"/>
                </a:cxn>
              </a:cxnLst>
              <a:rect l="0" t="0" r="r" b="b"/>
              <a:pathLst>
                <a:path w="38" h="68">
                  <a:moveTo>
                    <a:pt x="38" y="0"/>
                  </a:moveTo>
                  <a:lnTo>
                    <a:pt x="0" y="68"/>
                  </a:lnTo>
                  <a:lnTo>
                    <a:pt x="7" y="30"/>
                  </a:lnTo>
                  <a:lnTo>
                    <a:pt x="38" y="0"/>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0" name="Freeform 117"/>
            <p:cNvSpPr>
              <a:spLocks/>
            </p:cNvSpPr>
            <p:nvPr/>
          </p:nvSpPr>
          <p:spPr bwMode="auto">
            <a:xfrm>
              <a:off x="2816" y="2979"/>
              <a:ext cx="38" cy="68"/>
            </a:xfrm>
            <a:custGeom>
              <a:avLst/>
              <a:gdLst>
                <a:gd name="T0" fmla="*/ 38 w 38"/>
                <a:gd name="T1" fmla="*/ 0 h 68"/>
                <a:gd name="T2" fmla="*/ 0 w 38"/>
                <a:gd name="T3" fmla="*/ 68 h 68"/>
                <a:gd name="T4" fmla="*/ 7 w 38"/>
                <a:gd name="T5" fmla="*/ 30 h 68"/>
                <a:gd name="T6" fmla="*/ 38 w 38"/>
                <a:gd name="T7" fmla="*/ 0 h 68"/>
                <a:gd name="T8" fmla="*/ 38 w 38"/>
                <a:gd name="T9" fmla="*/ 7 h 68"/>
              </a:gdLst>
              <a:ahLst/>
              <a:cxnLst>
                <a:cxn ang="0">
                  <a:pos x="T0" y="T1"/>
                </a:cxn>
                <a:cxn ang="0">
                  <a:pos x="T2" y="T3"/>
                </a:cxn>
                <a:cxn ang="0">
                  <a:pos x="T4" y="T5"/>
                </a:cxn>
                <a:cxn ang="0">
                  <a:pos x="T6" y="T7"/>
                </a:cxn>
                <a:cxn ang="0">
                  <a:pos x="T8" y="T9"/>
                </a:cxn>
              </a:cxnLst>
              <a:rect l="0" t="0" r="r" b="b"/>
              <a:pathLst>
                <a:path w="38" h="68">
                  <a:moveTo>
                    <a:pt x="38" y="0"/>
                  </a:moveTo>
                  <a:lnTo>
                    <a:pt x="0" y="68"/>
                  </a:lnTo>
                  <a:lnTo>
                    <a:pt x="7" y="30"/>
                  </a:lnTo>
                  <a:lnTo>
                    <a:pt x="38" y="0"/>
                  </a:lnTo>
                  <a:lnTo>
                    <a:pt x="38" y="7"/>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1" name="Freeform 118"/>
            <p:cNvSpPr>
              <a:spLocks/>
            </p:cNvSpPr>
            <p:nvPr/>
          </p:nvSpPr>
          <p:spPr bwMode="auto">
            <a:xfrm>
              <a:off x="1794" y="1781"/>
              <a:ext cx="348" cy="440"/>
            </a:xfrm>
            <a:custGeom>
              <a:avLst/>
              <a:gdLst>
                <a:gd name="T0" fmla="*/ 348 w 348"/>
                <a:gd name="T1" fmla="*/ 121 h 440"/>
                <a:gd name="T2" fmla="*/ 235 w 348"/>
                <a:gd name="T3" fmla="*/ 106 h 440"/>
                <a:gd name="T4" fmla="*/ 242 w 348"/>
                <a:gd name="T5" fmla="*/ 30 h 440"/>
                <a:gd name="T6" fmla="*/ 76 w 348"/>
                <a:gd name="T7" fmla="*/ 0 h 440"/>
                <a:gd name="T8" fmla="*/ 0 w 348"/>
                <a:gd name="T9" fmla="*/ 387 h 440"/>
                <a:gd name="T10" fmla="*/ 303 w 348"/>
                <a:gd name="T11" fmla="*/ 440 h 440"/>
                <a:gd name="T12" fmla="*/ 348 w 348"/>
                <a:gd name="T13" fmla="*/ 121 h 440"/>
              </a:gdLst>
              <a:ahLst/>
              <a:cxnLst>
                <a:cxn ang="0">
                  <a:pos x="T0" y="T1"/>
                </a:cxn>
                <a:cxn ang="0">
                  <a:pos x="T2" y="T3"/>
                </a:cxn>
                <a:cxn ang="0">
                  <a:pos x="T4" y="T5"/>
                </a:cxn>
                <a:cxn ang="0">
                  <a:pos x="T6" y="T7"/>
                </a:cxn>
                <a:cxn ang="0">
                  <a:pos x="T8" y="T9"/>
                </a:cxn>
                <a:cxn ang="0">
                  <a:pos x="T10" y="T11"/>
                </a:cxn>
                <a:cxn ang="0">
                  <a:pos x="T12" y="T13"/>
                </a:cxn>
              </a:cxnLst>
              <a:rect l="0" t="0" r="r" b="b"/>
              <a:pathLst>
                <a:path w="348" h="440">
                  <a:moveTo>
                    <a:pt x="348" y="121"/>
                  </a:moveTo>
                  <a:lnTo>
                    <a:pt x="235" y="106"/>
                  </a:lnTo>
                  <a:lnTo>
                    <a:pt x="242" y="30"/>
                  </a:lnTo>
                  <a:lnTo>
                    <a:pt x="76" y="0"/>
                  </a:lnTo>
                  <a:lnTo>
                    <a:pt x="0" y="387"/>
                  </a:lnTo>
                  <a:lnTo>
                    <a:pt x="303" y="440"/>
                  </a:lnTo>
                  <a:lnTo>
                    <a:pt x="348" y="121"/>
                  </a:lnTo>
                  <a:close/>
                </a:path>
              </a:pathLst>
            </a:custGeom>
            <a:solidFill>
              <a:srgbClr val="FF8C00"/>
            </a:solidFill>
            <a:ln w="8">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2" name="Freeform 119"/>
            <p:cNvSpPr>
              <a:spLocks/>
            </p:cNvSpPr>
            <p:nvPr/>
          </p:nvSpPr>
          <p:spPr bwMode="auto">
            <a:xfrm>
              <a:off x="1794" y="1781"/>
              <a:ext cx="348" cy="440"/>
            </a:xfrm>
            <a:custGeom>
              <a:avLst/>
              <a:gdLst>
                <a:gd name="T0" fmla="*/ 348 w 348"/>
                <a:gd name="T1" fmla="*/ 121 h 440"/>
                <a:gd name="T2" fmla="*/ 235 w 348"/>
                <a:gd name="T3" fmla="*/ 106 h 440"/>
                <a:gd name="T4" fmla="*/ 242 w 348"/>
                <a:gd name="T5" fmla="*/ 30 h 440"/>
                <a:gd name="T6" fmla="*/ 76 w 348"/>
                <a:gd name="T7" fmla="*/ 0 h 440"/>
                <a:gd name="T8" fmla="*/ 0 w 348"/>
                <a:gd name="T9" fmla="*/ 387 h 440"/>
                <a:gd name="T10" fmla="*/ 303 w 348"/>
                <a:gd name="T11" fmla="*/ 440 h 440"/>
                <a:gd name="T12" fmla="*/ 348 w 348"/>
                <a:gd name="T13" fmla="*/ 121 h 440"/>
                <a:gd name="T14" fmla="*/ 348 w 348"/>
                <a:gd name="T15" fmla="*/ 129 h 4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8" h="440">
                  <a:moveTo>
                    <a:pt x="348" y="121"/>
                  </a:moveTo>
                  <a:lnTo>
                    <a:pt x="235" y="106"/>
                  </a:lnTo>
                  <a:lnTo>
                    <a:pt x="242" y="30"/>
                  </a:lnTo>
                  <a:lnTo>
                    <a:pt x="76" y="0"/>
                  </a:lnTo>
                  <a:lnTo>
                    <a:pt x="0" y="387"/>
                  </a:lnTo>
                  <a:lnTo>
                    <a:pt x="303" y="440"/>
                  </a:lnTo>
                  <a:lnTo>
                    <a:pt x="348" y="121"/>
                  </a:lnTo>
                  <a:lnTo>
                    <a:pt x="348" y="129"/>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3" name="Freeform 120"/>
            <p:cNvSpPr>
              <a:spLocks/>
            </p:cNvSpPr>
            <p:nvPr/>
          </p:nvSpPr>
          <p:spPr bwMode="auto">
            <a:xfrm>
              <a:off x="4178" y="1470"/>
              <a:ext cx="98" cy="197"/>
            </a:xfrm>
            <a:custGeom>
              <a:avLst/>
              <a:gdLst>
                <a:gd name="T0" fmla="*/ 98 w 98"/>
                <a:gd name="T1" fmla="*/ 38 h 197"/>
                <a:gd name="T2" fmla="*/ 76 w 98"/>
                <a:gd name="T3" fmla="*/ 61 h 197"/>
                <a:gd name="T4" fmla="*/ 68 w 98"/>
                <a:gd name="T5" fmla="*/ 122 h 197"/>
                <a:gd name="T6" fmla="*/ 83 w 98"/>
                <a:gd name="T7" fmla="*/ 190 h 197"/>
                <a:gd name="T8" fmla="*/ 38 w 98"/>
                <a:gd name="T9" fmla="*/ 197 h 197"/>
                <a:gd name="T10" fmla="*/ 15 w 98"/>
                <a:gd name="T11" fmla="*/ 122 h 197"/>
                <a:gd name="T12" fmla="*/ 0 w 98"/>
                <a:gd name="T13" fmla="*/ 53 h 197"/>
                <a:gd name="T14" fmla="*/ 0 w 98"/>
                <a:gd name="T15" fmla="*/ 23 h 197"/>
                <a:gd name="T16" fmla="*/ 91 w 98"/>
                <a:gd name="T17" fmla="*/ 0 h 197"/>
                <a:gd name="T18" fmla="*/ 98 w 98"/>
                <a:gd name="T19" fmla="*/ 38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197">
                  <a:moveTo>
                    <a:pt x="98" y="38"/>
                  </a:moveTo>
                  <a:lnTo>
                    <a:pt x="76" y="61"/>
                  </a:lnTo>
                  <a:lnTo>
                    <a:pt x="68" y="122"/>
                  </a:lnTo>
                  <a:lnTo>
                    <a:pt x="83" y="190"/>
                  </a:lnTo>
                  <a:lnTo>
                    <a:pt x="38" y="197"/>
                  </a:lnTo>
                  <a:lnTo>
                    <a:pt x="15" y="122"/>
                  </a:lnTo>
                  <a:lnTo>
                    <a:pt x="0" y="53"/>
                  </a:lnTo>
                  <a:lnTo>
                    <a:pt x="0" y="23"/>
                  </a:lnTo>
                  <a:lnTo>
                    <a:pt x="91" y="0"/>
                  </a:lnTo>
                  <a:lnTo>
                    <a:pt x="98" y="38"/>
                  </a:lnTo>
                  <a:close/>
                </a:path>
              </a:pathLst>
            </a:custGeom>
            <a:solidFill>
              <a:srgbClr val="FF8C00"/>
            </a:solidFill>
            <a:ln w="8">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4" name="Freeform 121"/>
            <p:cNvSpPr>
              <a:spLocks/>
            </p:cNvSpPr>
            <p:nvPr/>
          </p:nvSpPr>
          <p:spPr bwMode="auto">
            <a:xfrm>
              <a:off x="4178" y="1470"/>
              <a:ext cx="98" cy="197"/>
            </a:xfrm>
            <a:custGeom>
              <a:avLst/>
              <a:gdLst>
                <a:gd name="T0" fmla="*/ 98 w 98"/>
                <a:gd name="T1" fmla="*/ 38 h 197"/>
                <a:gd name="T2" fmla="*/ 76 w 98"/>
                <a:gd name="T3" fmla="*/ 61 h 197"/>
                <a:gd name="T4" fmla="*/ 68 w 98"/>
                <a:gd name="T5" fmla="*/ 122 h 197"/>
                <a:gd name="T6" fmla="*/ 83 w 98"/>
                <a:gd name="T7" fmla="*/ 190 h 197"/>
                <a:gd name="T8" fmla="*/ 38 w 98"/>
                <a:gd name="T9" fmla="*/ 197 h 197"/>
                <a:gd name="T10" fmla="*/ 15 w 98"/>
                <a:gd name="T11" fmla="*/ 122 h 197"/>
                <a:gd name="T12" fmla="*/ 0 w 98"/>
                <a:gd name="T13" fmla="*/ 53 h 197"/>
                <a:gd name="T14" fmla="*/ 0 w 98"/>
                <a:gd name="T15" fmla="*/ 23 h 197"/>
                <a:gd name="T16" fmla="*/ 91 w 98"/>
                <a:gd name="T17" fmla="*/ 0 h 197"/>
                <a:gd name="T18" fmla="*/ 98 w 98"/>
                <a:gd name="T19" fmla="*/ 38 h 197"/>
                <a:gd name="T20" fmla="*/ 98 w 98"/>
                <a:gd name="T21" fmla="*/ 4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8" h="197">
                  <a:moveTo>
                    <a:pt x="98" y="38"/>
                  </a:moveTo>
                  <a:lnTo>
                    <a:pt x="76" y="61"/>
                  </a:lnTo>
                  <a:lnTo>
                    <a:pt x="68" y="122"/>
                  </a:lnTo>
                  <a:lnTo>
                    <a:pt x="83" y="190"/>
                  </a:lnTo>
                  <a:lnTo>
                    <a:pt x="38" y="197"/>
                  </a:lnTo>
                  <a:lnTo>
                    <a:pt x="15" y="122"/>
                  </a:lnTo>
                  <a:lnTo>
                    <a:pt x="0" y="53"/>
                  </a:lnTo>
                  <a:lnTo>
                    <a:pt x="0" y="23"/>
                  </a:lnTo>
                  <a:lnTo>
                    <a:pt x="91" y="0"/>
                  </a:lnTo>
                  <a:lnTo>
                    <a:pt x="98" y="38"/>
                  </a:lnTo>
                  <a:lnTo>
                    <a:pt x="98" y="46"/>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5" name="Freeform 122"/>
            <p:cNvSpPr>
              <a:spLocks/>
            </p:cNvSpPr>
            <p:nvPr/>
          </p:nvSpPr>
          <p:spPr bwMode="auto">
            <a:xfrm>
              <a:off x="3686" y="1986"/>
              <a:ext cx="484" cy="273"/>
            </a:xfrm>
            <a:custGeom>
              <a:avLst/>
              <a:gdLst>
                <a:gd name="T0" fmla="*/ 469 w 484"/>
                <a:gd name="T1" fmla="*/ 166 h 273"/>
                <a:gd name="T2" fmla="*/ 447 w 484"/>
                <a:gd name="T3" fmla="*/ 166 h 273"/>
                <a:gd name="T4" fmla="*/ 447 w 484"/>
                <a:gd name="T5" fmla="*/ 174 h 273"/>
                <a:gd name="T6" fmla="*/ 439 w 484"/>
                <a:gd name="T7" fmla="*/ 182 h 273"/>
                <a:gd name="T8" fmla="*/ 439 w 484"/>
                <a:gd name="T9" fmla="*/ 166 h 273"/>
                <a:gd name="T10" fmla="*/ 409 w 484"/>
                <a:gd name="T11" fmla="*/ 151 h 273"/>
                <a:gd name="T12" fmla="*/ 409 w 484"/>
                <a:gd name="T13" fmla="*/ 144 h 273"/>
                <a:gd name="T14" fmla="*/ 447 w 484"/>
                <a:gd name="T15" fmla="*/ 174 h 273"/>
                <a:gd name="T16" fmla="*/ 454 w 484"/>
                <a:gd name="T17" fmla="*/ 159 h 273"/>
                <a:gd name="T18" fmla="*/ 431 w 484"/>
                <a:gd name="T19" fmla="*/ 144 h 273"/>
                <a:gd name="T20" fmla="*/ 439 w 484"/>
                <a:gd name="T21" fmla="*/ 144 h 273"/>
                <a:gd name="T22" fmla="*/ 431 w 484"/>
                <a:gd name="T23" fmla="*/ 129 h 273"/>
                <a:gd name="T24" fmla="*/ 447 w 484"/>
                <a:gd name="T25" fmla="*/ 136 h 273"/>
                <a:gd name="T26" fmla="*/ 447 w 484"/>
                <a:gd name="T27" fmla="*/ 129 h 273"/>
                <a:gd name="T28" fmla="*/ 431 w 484"/>
                <a:gd name="T29" fmla="*/ 121 h 273"/>
                <a:gd name="T30" fmla="*/ 439 w 484"/>
                <a:gd name="T31" fmla="*/ 121 h 273"/>
                <a:gd name="T32" fmla="*/ 424 w 484"/>
                <a:gd name="T33" fmla="*/ 121 h 273"/>
                <a:gd name="T34" fmla="*/ 394 w 484"/>
                <a:gd name="T35" fmla="*/ 91 h 273"/>
                <a:gd name="T36" fmla="*/ 439 w 484"/>
                <a:gd name="T37" fmla="*/ 113 h 273"/>
                <a:gd name="T38" fmla="*/ 439 w 484"/>
                <a:gd name="T39" fmla="*/ 91 h 273"/>
                <a:gd name="T40" fmla="*/ 416 w 484"/>
                <a:gd name="T41" fmla="*/ 91 h 273"/>
                <a:gd name="T42" fmla="*/ 416 w 484"/>
                <a:gd name="T43" fmla="*/ 75 h 273"/>
                <a:gd name="T44" fmla="*/ 386 w 484"/>
                <a:gd name="T45" fmla="*/ 83 h 273"/>
                <a:gd name="T46" fmla="*/ 363 w 484"/>
                <a:gd name="T47" fmla="*/ 75 h 273"/>
                <a:gd name="T48" fmla="*/ 363 w 484"/>
                <a:gd name="T49" fmla="*/ 45 h 273"/>
                <a:gd name="T50" fmla="*/ 371 w 484"/>
                <a:gd name="T51" fmla="*/ 22 h 273"/>
                <a:gd name="T52" fmla="*/ 325 w 484"/>
                <a:gd name="T53" fmla="*/ 0 h 273"/>
                <a:gd name="T54" fmla="*/ 325 w 484"/>
                <a:gd name="T55" fmla="*/ 15 h 273"/>
                <a:gd name="T56" fmla="*/ 288 w 484"/>
                <a:gd name="T57" fmla="*/ 0 h 273"/>
                <a:gd name="T58" fmla="*/ 288 w 484"/>
                <a:gd name="T59" fmla="*/ 22 h 273"/>
                <a:gd name="T60" fmla="*/ 265 w 484"/>
                <a:gd name="T61" fmla="*/ 60 h 273"/>
                <a:gd name="T62" fmla="*/ 257 w 484"/>
                <a:gd name="T63" fmla="*/ 53 h 273"/>
                <a:gd name="T64" fmla="*/ 250 w 484"/>
                <a:gd name="T65" fmla="*/ 91 h 273"/>
                <a:gd name="T66" fmla="*/ 227 w 484"/>
                <a:gd name="T67" fmla="*/ 75 h 273"/>
                <a:gd name="T68" fmla="*/ 189 w 484"/>
                <a:gd name="T69" fmla="*/ 174 h 273"/>
                <a:gd name="T70" fmla="*/ 114 w 484"/>
                <a:gd name="T71" fmla="*/ 204 h 273"/>
                <a:gd name="T72" fmla="*/ 98 w 484"/>
                <a:gd name="T73" fmla="*/ 182 h 273"/>
                <a:gd name="T74" fmla="*/ 30 w 484"/>
                <a:gd name="T75" fmla="*/ 257 h 273"/>
                <a:gd name="T76" fmla="*/ 0 w 484"/>
                <a:gd name="T77" fmla="*/ 273 h 273"/>
                <a:gd name="T78" fmla="*/ 121 w 484"/>
                <a:gd name="T79" fmla="*/ 257 h 273"/>
                <a:gd name="T80" fmla="*/ 469 w 484"/>
                <a:gd name="T81" fmla="*/ 197 h 273"/>
                <a:gd name="T82" fmla="*/ 477 w 484"/>
                <a:gd name="T83" fmla="*/ 197 h 273"/>
                <a:gd name="T84" fmla="*/ 469 w 484"/>
                <a:gd name="T85" fmla="*/ 189 h 273"/>
                <a:gd name="T86" fmla="*/ 477 w 484"/>
                <a:gd name="T87" fmla="*/ 197 h 273"/>
                <a:gd name="T88" fmla="*/ 477 w 484"/>
                <a:gd name="T89" fmla="*/ 182 h 273"/>
                <a:gd name="T90" fmla="*/ 484 w 484"/>
                <a:gd name="T91" fmla="*/ 197 h 273"/>
                <a:gd name="T92" fmla="*/ 469 w 484"/>
                <a:gd name="T93" fmla="*/ 16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4" h="273">
                  <a:moveTo>
                    <a:pt x="469" y="166"/>
                  </a:moveTo>
                  <a:lnTo>
                    <a:pt x="447" y="166"/>
                  </a:lnTo>
                  <a:lnTo>
                    <a:pt x="447" y="174"/>
                  </a:lnTo>
                  <a:lnTo>
                    <a:pt x="439" y="182"/>
                  </a:lnTo>
                  <a:lnTo>
                    <a:pt x="439" y="166"/>
                  </a:lnTo>
                  <a:lnTo>
                    <a:pt x="409" y="151"/>
                  </a:lnTo>
                  <a:lnTo>
                    <a:pt x="409" y="144"/>
                  </a:lnTo>
                  <a:lnTo>
                    <a:pt x="447" y="174"/>
                  </a:lnTo>
                  <a:lnTo>
                    <a:pt x="454" y="159"/>
                  </a:lnTo>
                  <a:lnTo>
                    <a:pt x="431" y="144"/>
                  </a:lnTo>
                  <a:lnTo>
                    <a:pt x="439" y="144"/>
                  </a:lnTo>
                  <a:lnTo>
                    <a:pt x="431" y="129"/>
                  </a:lnTo>
                  <a:lnTo>
                    <a:pt x="447" y="136"/>
                  </a:lnTo>
                  <a:lnTo>
                    <a:pt x="447" y="129"/>
                  </a:lnTo>
                  <a:lnTo>
                    <a:pt x="431" y="121"/>
                  </a:lnTo>
                  <a:lnTo>
                    <a:pt x="439" y="121"/>
                  </a:lnTo>
                  <a:lnTo>
                    <a:pt x="424" y="121"/>
                  </a:lnTo>
                  <a:lnTo>
                    <a:pt x="394" y="91"/>
                  </a:lnTo>
                  <a:lnTo>
                    <a:pt x="439" y="113"/>
                  </a:lnTo>
                  <a:lnTo>
                    <a:pt x="439" y="91"/>
                  </a:lnTo>
                  <a:lnTo>
                    <a:pt x="416" y="91"/>
                  </a:lnTo>
                  <a:lnTo>
                    <a:pt x="416" y="75"/>
                  </a:lnTo>
                  <a:lnTo>
                    <a:pt x="386" y="83"/>
                  </a:lnTo>
                  <a:lnTo>
                    <a:pt x="363" y="75"/>
                  </a:lnTo>
                  <a:lnTo>
                    <a:pt x="363" y="45"/>
                  </a:lnTo>
                  <a:lnTo>
                    <a:pt x="371" y="22"/>
                  </a:lnTo>
                  <a:lnTo>
                    <a:pt x="325" y="0"/>
                  </a:lnTo>
                  <a:lnTo>
                    <a:pt x="325" y="15"/>
                  </a:lnTo>
                  <a:lnTo>
                    <a:pt x="288" y="0"/>
                  </a:lnTo>
                  <a:lnTo>
                    <a:pt x="288" y="22"/>
                  </a:lnTo>
                  <a:lnTo>
                    <a:pt x="265" y="60"/>
                  </a:lnTo>
                  <a:lnTo>
                    <a:pt x="257" y="53"/>
                  </a:lnTo>
                  <a:lnTo>
                    <a:pt x="250" y="91"/>
                  </a:lnTo>
                  <a:lnTo>
                    <a:pt x="227" y="75"/>
                  </a:lnTo>
                  <a:lnTo>
                    <a:pt x="189" y="174"/>
                  </a:lnTo>
                  <a:lnTo>
                    <a:pt x="114" y="204"/>
                  </a:lnTo>
                  <a:lnTo>
                    <a:pt x="98" y="182"/>
                  </a:lnTo>
                  <a:lnTo>
                    <a:pt x="30" y="257"/>
                  </a:lnTo>
                  <a:lnTo>
                    <a:pt x="0" y="273"/>
                  </a:lnTo>
                  <a:lnTo>
                    <a:pt x="121" y="257"/>
                  </a:lnTo>
                  <a:lnTo>
                    <a:pt x="469" y="197"/>
                  </a:lnTo>
                  <a:lnTo>
                    <a:pt x="477" y="197"/>
                  </a:lnTo>
                  <a:lnTo>
                    <a:pt x="469" y="189"/>
                  </a:lnTo>
                  <a:lnTo>
                    <a:pt x="477" y="197"/>
                  </a:lnTo>
                  <a:lnTo>
                    <a:pt x="477" y="182"/>
                  </a:lnTo>
                  <a:lnTo>
                    <a:pt x="484" y="197"/>
                  </a:lnTo>
                  <a:lnTo>
                    <a:pt x="469" y="166"/>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6" name="Freeform 123"/>
            <p:cNvSpPr>
              <a:spLocks/>
            </p:cNvSpPr>
            <p:nvPr/>
          </p:nvSpPr>
          <p:spPr bwMode="auto">
            <a:xfrm>
              <a:off x="3686" y="1986"/>
              <a:ext cx="484" cy="273"/>
            </a:xfrm>
            <a:custGeom>
              <a:avLst/>
              <a:gdLst>
                <a:gd name="T0" fmla="*/ 469 w 484"/>
                <a:gd name="T1" fmla="*/ 166 h 273"/>
                <a:gd name="T2" fmla="*/ 447 w 484"/>
                <a:gd name="T3" fmla="*/ 166 h 273"/>
                <a:gd name="T4" fmla="*/ 447 w 484"/>
                <a:gd name="T5" fmla="*/ 174 h 273"/>
                <a:gd name="T6" fmla="*/ 439 w 484"/>
                <a:gd name="T7" fmla="*/ 182 h 273"/>
                <a:gd name="T8" fmla="*/ 439 w 484"/>
                <a:gd name="T9" fmla="*/ 166 h 273"/>
                <a:gd name="T10" fmla="*/ 409 w 484"/>
                <a:gd name="T11" fmla="*/ 151 h 273"/>
                <a:gd name="T12" fmla="*/ 409 w 484"/>
                <a:gd name="T13" fmla="*/ 144 h 273"/>
                <a:gd name="T14" fmla="*/ 447 w 484"/>
                <a:gd name="T15" fmla="*/ 174 h 273"/>
                <a:gd name="T16" fmla="*/ 454 w 484"/>
                <a:gd name="T17" fmla="*/ 159 h 273"/>
                <a:gd name="T18" fmla="*/ 431 w 484"/>
                <a:gd name="T19" fmla="*/ 144 h 273"/>
                <a:gd name="T20" fmla="*/ 439 w 484"/>
                <a:gd name="T21" fmla="*/ 144 h 273"/>
                <a:gd name="T22" fmla="*/ 431 w 484"/>
                <a:gd name="T23" fmla="*/ 129 h 273"/>
                <a:gd name="T24" fmla="*/ 447 w 484"/>
                <a:gd name="T25" fmla="*/ 136 h 273"/>
                <a:gd name="T26" fmla="*/ 447 w 484"/>
                <a:gd name="T27" fmla="*/ 129 h 273"/>
                <a:gd name="T28" fmla="*/ 431 w 484"/>
                <a:gd name="T29" fmla="*/ 121 h 273"/>
                <a:gd name="T30" fmla="*/ 439 w 484"/>
                <a:gd name="T31" fmla="*/ 121 h 273"/>
                <a:gd name="T32" fmla="*/ 424 w 484"/>
                <a:gd name="T33" fmla="*/ 121 h 273"/>
                <a:gd name="T34" fmla="*/ 394 w 484"/>
                <a:gd name="T35" fmla="*/ 91 h 273"/>
                <a:gd name="T36" fmla="*/ 439 w 484"/>
                <a:gd name="T37" fmla="*/ 113 h 273"/>
                <a:gd name="T38" fmla="*/ 439 w 484"/>
                <a:gd name="T39" fmla="*/ 91 h 273"/>
                <a:gd name="T40" fmla="*/ 416 w 484"/>
                <a:gd name="T41" fmla="*/ 91 h 273"/>
                <a:gd name="T42" fmla="*/ 416 w 484"/>
                <a:gd name="T43" fmla="*/ 75 h 273"/>
                <a:gd name="T44" fmla="*/ 386 w 484"/>
                <a:gd name="T45" fmla="*/ 83 h 273"/>
                <a:gd name="T46" fmla="*/ 363 w 484"/>
                <a:gd name="T47" fmla="*/ 75 h 273"/>
                <a:gd name="T48" fmla="*/ 363 w 484"/>
                <a:gd name="T49" fmla="*/ 45 h 273"/>
                <a:gd name="T50" fmla="*/ 371 w 484"/>
                <a:gd name="T51" fmla="*/ 22 h 273"/>
                <a:gd name="T52" fmla="*/ 325 w 484"/>
                <a:gd name="T53" fmla="*/ 0 h 273"/>
                <a:gd name="T54" fmla="*/ 325 w 484"/>
                <a:gd name="T55" fmla="*/ 15 h 273"/>
                <a:gd name="T56" fmla="*/ 288 w 484"/>
                <a:gd name="T57" fmla="*/ 0 h 273"/>
                <a:gd name="T58" fmla="*/ 288 w 484"/>
                <a:gd name="T59" fmla="*/ 22 h 273"/>
                <a:gd name="T60" fmla="*/ 265 w 484"/>
                <a:gd name="T61" fmla="*/ 60 h 273"/>
                <a:gd name="T62" fmla="*/ 257 w 484"/>
                <a:gd name="T63" fmla="*/ 53 h 273"/>
                <a:gd name="T64" fmla="*/ 250 w 484"/>
                <a:gd name="T65" fmla="*/ 91 h 273"/>
                <a:gd name="T66" fmla="*/ 227 w 484"/>
                <a:gd name="T67" fmla="*/ 75 h 273"/>
                <a:gd name="T68" fmla="*/ 189 w 484"/>
                <a:gd name="T69" fmla="*/ 174 h 273"/>
                <a:gd name="T70" fmla="*/ 114 w 484"/>
                <a:gd name="T71" fmla="*/ 204 h 273"/>
                <a:gd name="T72" fmla="*/ 98 w 484"/>
                <a:gd name="T73" fmla="*/ 182 h 273"/>
                <a:gd name="T74" fmla="*/ 30 w 484"/>
                <a:gd name="T75" fmla="*/ 257 h 273"/>
                <a:gd name="T76" fmla="*/ 0 w 484"/>
                <a:gd name="T77" fmla="*/ 273 h 273"/>
                <a:gd name="T78" fmla="*/ 121 w 484"/>
                <a:gd name="T79" fmla="*/ 257 h 273"/>
                <a:gd name="T80" fmla="*/ 469 w 484"/>
                <a:gd name="T81" fmla="*/ 197 h 273"/>
                <a:gd name="T82" fmla="*/ 477 w 484"/>
                <a:gd name="T83" fmla="*/ 197 h 273"/>
                <a:gd name="T84" fmla="*/ 469 w 484"/>
                <a:gd name="T85" fmla="*/ 189 h 273"/>
                <a:gd name="T86" fmla="*/ 477 w 484"/>
                <a:gd name="T87" fmla="*/ 197 h 273"/>
                <a:gd name="T88" fmla="*/ 477 w 484"/>
                <a:gd name="T89" fmla="*/ 182 h 273"/>
                <a:gd name="T90" fmla="*/ 484 w 484"/>
                <a:gd name="T91" fmla="*/ 197 h 273"/>
                <a:gd name="T92" fmla="*/ 469 w 484"/>
                <a:gd name="T93" fmla="*/ 166 h 273"/>
                <a:gd name="T94" fmla="*/ 469 w 484"/>
                <a:gd name="T95" fmla="*/ 174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4" h="273">
                  <a:moveTo>
                    <a:pt x="469" y="166"/>
                  </a:moveTo>
                  <a:lnTo>
                    <a:pt x="447" y="166"/>
                  </a:lnTo>
                  <a:lnTo>
                    <a:pt x="447" y="174"/>
                  </a:lnTo>
                  <a:lnTo>
                    <a:pt x="439" y="182"/>
                  </a:lnTo>
                  <a:lnTo>
                    <a:pt x="439" y="166"/>
                  </a:lnTo>
                  <a:lnTo>
                    <a:pt x="409" y="151"/>
                  </a:lnTo>
                  <a:lnTo>
                    <a:pt x="409" y="144"/>
                  </a:lnTo>
                  <a:lnTo>
                    <a:pt x="447" y="174"/>
                  </a:lnTo>
                  <a:lnTo>
                    <a:pt x="454" y="159"/>
                  </a:lnTo>
                  <a:lnTo>
                    <a:pt x="431" y="144"/>
                  </a:lnTo>
                  <a:lnTo>
                    <a:pt x="439" y="144"/>
                  </a:lnTo>
                  <a:lnTo>
                    <a:pt x="431" y="129"/>
                  </a:lnTo>
                  <a:lnTo>
                    <a:pt x="447" y="136"/>
                  </a:lnTo>
                  <a:lnTo>
                    <a:pt x="447" y="129"/>
                  </a:lnTo>
                  <a:lnTo>
                    <a:pt x="431" y="121"/>
                  </a:lnTo>
                  <a:lnTo>
                    <a:pt x="439" y="121"/>
                  </a:lnTo>
                  <a:lnTo>
                    <a:pt x="424" y="121"/>
                  </a:lnTo>
                  <a:lnTo>
                    <a:pt x="394" y="91"/>
                  </a:lnTo>
                  <a:lnTo>
                    <a:pt x="439" y="113"/>
                  </a:lnTo>
                  <a:lnTo>
                    <a:pt x="439" y="91"/>
                  </a:lnTo>
                  <a:lnTo>
                    <a:pt x="416" y="91"/>
                  </a:lnTo>
                  <a:lnTo>
                    <a:pt x="416" y="75"/>
                  </a:lnTo>
                  <a:lnTo>
                    <a:pt x="386" y="83"/>
                  </a:lnTo>
                  <a:lnTo>
                    <a:pt x="363" y="75"/>
                  </a:lnTo>
                  <a:lnTo>
                    <a:pt x="363" y="45"/>
                  </a:lnTo>
                  <a:lnTo>
                    <a:pt x="371" y="22"/>
                  </a:lnTo>
                  <a:lnTo>
                    <a:pt x="325" y="0"/>
                  </a:lnTo>
                  <a:lnTo>
                    <a:pt x="325" y="15"/>
                  </a:lnTo>
                  <a:lnTo>
                    <a:pt x="288" y="0"/>
                  </a:lnTo>
                  <a:lnTo>
                    <a:pt x="288" y="22"/>
                  </a:lnTo>
                  <a:lnTo>
                    <a:pt x="265" y="60"/>
                  </a:lnTo>
                  <a:lnTo>
                    <a:pt x="257" y="53"/>
                  </a:lnTo>
                  <a:lnTo>
                    <a:pt x="250" y="91"/>
                  </a:lnTo>
                  <a:lnTo>
                    <a:pt x="227" y="75"/>
                  </a:lnTo>
                  <a:lnTo>
                    <a:pt x="189" y="174"/>
                  </a:lnTo>
                  <a:lnTo>
                    <a:pt x="114" y="204"/>
                  </a:lnTo>
                  <a:lnTo>
                    <a:pt x="98" y="182"/>
                  </a:lnTo>
                  <a:lnTo>
                    <a:pt x="30" y="257"/>
                  </a:lnTo>
                  <a:lnTo>
                    <a:pt x="0" y="273"/>
                  </a:lnTo>
                  <a:lnTo>
                    <a:pt x="121" y="257"/>
                  </a:lnTo>
                  <a:lnTo>
                    <a:pt x="469" y="197"/>
                  </a:lnTo>
                  <a:lnTo>
                    <a:pt x="477" y="197"/>
                  </a:lnTo>
                  <a:lnTo>
                    <a:pt x="469" y="189"/>
                  </a:lnTo>
                  <a:lnTo>
                    <a:pt x="477" y="197"/>
                  </a:lnTo>
                  <a:lnTo>
                    <a:pt x="477" y="182"/>
                  </a:lnTo>
                  <a:lnTo>
                    <a:pt x="484" y="197"/>
                  </a:lnTo>
                  <a:lnTo>
                    <a:pt x="469" y="166"/>
                  </a:lnTo>
                  <a:lnTo>
                    <a:pt x="469" y="174"/>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7" name="Freeform 124"/>
            <p:cNvSpPr>
              <a:spLocks/>
            </p:cNvSpPr>
            <p:nvPr/>
          </p:nvSpPr>
          <p:spPr bwMode="auto">
            <a:xfrm>
              <a:off x="4148" y="2061"/>
              <a:ext cx="30" cy="76"/>
            </a:xfrm>
            <a:custGeom>
              <a:avLst/>
              <a:gdLst>
                <a:gd name="T0" fmla="*/ 30 w 30"/>
                <a:gd name="T1" fmla="*/ 0 h 76"/>
                <a:gd name="T2" fmla="*/ 15 w 30"/>
                <a:gd name="T3" fmla="*/ 0 h 76"/>
                <a:gd name="T4" fmla="*/ 0 w 30"/>
                <a:gd name="T5" fmla="*/ 38 h 76"/>
                <a:gd name="T6" fmla="*/ 7 w 30"/>
                <a:gd name="T7" fmla="*/ 76 h 76"/>
                <a:gd name="T8" fmla="*/ 30 w 30"/>
                <a:gd name="T9" fmla="*/ 0 h 76"/>
              </a:gdLst>
              <a:ahLst/>
              <a:cxnLst>
                <a:cxn ang="0">
                  <a:pos x="T0" y="T1"/>
                </a:cxn>
                <a:cxn ang="0">
                  <a:pos x="T2" y="T3"/>
                </a:cxn>
                <a:cxn ang="0">
                  <a:pos x="T4" y="T5"/>
                </a:cxn>
                <a:cxn ang="0">
                  <a:pos x="T6" y="T7"/>
                </a:cxn>
                <a:cxn ang="0">
                  <a:pos x="T8" y="T9"/>
                </a:cxn>
              </a:cxnLst>
              <a:rect l="0" t="0" r="r" b="b"/>
              <a:pathLst>
                <a:path w="30" h="76">
                  <a:moveTo>
                    <a:pt x="30" y="0"/>
                  </a:moveTo>
                  <a:lnTo>
                    <a:pt x="15" y="0"/>
                  </a:lnTo>
                  <a:lnTo>
                    <a:pt x="0" y="38"/>
                  </a:lnTo>
                  <a:lnTo>
                    <a:pt x="7" y="76"/>
                  </a:lnTo>
                  <a:lnTo>
                    <a:pt x="30" y="0"/>
                  </a:lnTo>
                  <a:close/>
                </a:path>
              </a:pathLst>
            </a:custGeom>
            <a:solidFill>
              <a:srgbClr val="FF4500"/>
            </a:solidFill>
            <a:ln w="8">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8" name="Freeform 125"/>
            <p:cNvSpPr>
              <a:spLocks/>
            </p:cNvSpPr>
            <p:nvPr/>
          </p:nvSpPr>
          <p:spPr bwMode="auto">
            <a:xfrm>
              <a:off x="4148" y="2061"/>
              <a:ext cx="30" cy="76"/>
            </a:xfrm>
            <a:custGeom>
              <a:avLst/>
              <a:gdLst>
                <a:gd name="T0" fmla="*/ 30 w 30"/>
                <a:gd name="T1" fmla="*/ 0 h 76"/>
                <a:gd name="T2" fmla="*/ 15 w 30"/>
                <a:gd name="T3" fmla="*/ 0 h 76"/>
                <a:gd name="T4" fmla="*/ 0 w 30"/>
                <a:gd name="T5" fmla="*/ 38 h 76"/>
                <a:gd name="T6" fmla="*/ 7 w 30"/>
                <a:gd name="T7" fmla="*/ 76 h 76"/>
                <a:gd name="T8" fmla="*/ 30 w 30"/>
                <a:gd name="T9" fmla="*/ 0 h 76"/>
                <a:gd name="T10" fmla="*/ 30 w 30"/>
                <a:gd name="T11" fmla="*/ 8 h 76"/>
              </a:gdLst>
              <a:ahLst/>
              <a:cxnLst>
                <a:cxn ang="0">
                  <a:pos x="T0" y="T1"/>
                </a:cxn>
                <a:cxn ang="0">
                  <a:pos x="T2" y="T3"/>
                </a:cxn>
                <a:cxn ang="0">
                  <a:pos x="T4" y="T5"/>
                </a:cxn>
                <a:cxn ang="0">
                  <a:pos x="T6" y="T7"/>
                </a:cxn>
                <a:cxn ang="0">
                  <a:pos x="T8" y="T9"/>
                </a:cxn>
                <a:cxn ang="0">
                  <a:pos x="T10" y="T11"/>
                </a:cxn>
              </a:cxnLst>
              <a:rect l="0" t="0" r="r" b="b"/>
              <a:pathLst>
                <a:path w="30" h="76">
                  <a:moveTo>
                    <a:pt x="30" y="0"/>
                  </a:moveTo>
                  <a:lnTo>
                    <a:pt x="15" y="0"/>
                  </a:lnTo>
                  <a:lnTo>
                    <a:pt x="0" y="38"/>
                  </a:lnTo>
                  <a:lnTo>
                    <a:pt x="7" y="76"/>
                  </a:lnTo>
                  <a:lnTo>
                    <a:pt x="30" y="0"/>
                  </a:lnTo>
                  <a:lnTo>
                    <a:pt x="30" y="8"/>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9" name="Freeform 126"/>
            <p:cNvSpPr>
              <a:spLocks/>
            </p:cNvSpPr>
            <p:nvPr/>
          </p:nvSpPr>
          <p:spPr bwMode="auto">
            <a:xfrm>
              <a:off x="1400" y="1129"/>
              <a:ext cx="417" cy="311"/>
            </a:xfrm>
            <a:custGeom>
              <a:avLst/>
              <a:gdLst>
                <a:gd name="T0" fmla="*/ 371 w 417"/>
                <a:gd name="T1" fmla="*/ 281 h 311"/>
                <a:gd name="T2" fmla="*/ 417 w 417"/>
                <a:gd name="T3" fmla="*/ 76 h 311"/>
                <a:gd name="T4" fmla="*/ 122 w 417"/>
                <a:gd name="T5" fmla="*/ 0 h 311"/>
                <a:gd name="T6" fmla="*/ 129 w 417"/>
                <a:gd name="T7" fmla="*/ 38 h 311"/>
                <a:gd name="T8" fmla="*/ 114 w 417"/>
                <a:gd name="T9" fmla="*/ 46 h 311"/>
                <a:gd name="T10" fmla="*/ 129 w 417"/>
                <a:gd name="T11" fmla="*/ 61 h 311"/>
                <a:gd name="T12" fmla="*/ 122 w 417"/>
                <a:gd name="T13" fmla="*/ 68 h 311"/>
                <a:gd name="T14" fmla="*/ 122 w 417"/>
                <a:gd name="T15" fmla="*/ 84 h 311"/>
                <a:gd name="T16" fmla="*/ 129 w 417"/>
                <a:gd name="T17" fmla="*/ 91 h 311"/>
                <a:gd name="T18" fmla="*/ 114 w 417"/>
                <a:gd name="T19" fmla="*/ 106 h 311"/>
                <a:gd name="T20" fmla="*/ 114 w 417"/>
                <a:gd name="T21" fmla="*/ 137 h 311"/>
                <a:gd name="T22" fmla="*/ 76 w 417"/>
                <a:gd name="T23" fmla="*/ 144 h 311"/>
                <a:gd name="T24" fmla="*/ 69 w 417"/>
                <a:gd name="T25" fmla="*/ 137 h 311"/>
                <a:gd name="T26" fmla="*/ 84 w 417"/>
                <a:gd name="T27" fmla="*/ 121 h 311"/>
                <a:gd name="T28" fmla="*/ 84 w 417"/>
                <a:gd name="T29" fmla="*/ 137 h 311"/>
                <a:gd name="T30" fmla="*/ 99 w 417"/>
                <a:gd name="T31" fmla="*/ 129 h 311"/>
                <a:gd name="T32" fmla="*/ 106 w 417"/>
                <a:gd name="T33" fmla="*/ 121 h 311"/>
                <a:gd name="T34" fmla="*/ 99 w 417"/>
                <a:gd name="T35" fmla="*/ 114 h 311"/>
                <a:gd name="T36" fmla="*/ 99 w 417"/>
                <a:gd name="T37" fmla="*/ 99 h 311"/>
                <a:gd name="T38" fmla="*/ 114 w 417"/>
                <a:gd name="T39" fmla="*/ 99 h 311"/>
                <a:gd name="T40" fmla="*/ 106 w 417"/>
                <a:gd name="T41" fmla="*/ 84 h 311"/>
                <a:gd name="T42" fmla="*/ 69 w 417"/>
                <a:gd name="T43" fmla="*/ 121 h 311"/>
                <a:gd name="T44" fmla="*/ 84 w 417"/>
                <a:gd name="T45" fmla="*/ 121 h 311"/>
                <a:gd name="T46" fmla="*/ 69 w 417"/>
                <a:gd name="T47" fmla="*/ 121 h 311"/>
                <a:gd name="T48" fmla="*/ 91 w 417"/>
                <a:gd name="T49" fmla="*/ 91 h 311"/>
                <a:gd name="T50" fmla="*/ 106 w 417"/>
                <a:gd name="T51" fmla="*/ 68 h 311"/>
                <a:gd name="T52" fmla="*/ 99 w 417"/>
                <a:gd name="T53" fmla="*/ 76 h 311"/>
                <a:gd name="T54" fmla="*/ 91 w 417"/>
                <a:gd name="T55" fmla="*/ 61 h 311"/>
                <a:gd name="T56" fmla="*/ 46 w 417"/>
                <a:gd name="T57" fmla="*/ 46 h 311"/>
                <a:gd name="T58" fmla="*/ 8 w 417"/>
                <a:gd name="T59" fmla="*/ 15 h 311"/>
                <a:gd name="T60" fmla="*/ 8 w 417"/>
                <a:gd name="T61" fmla="*/ 137 h 311"/>
                <a:gd name="T62" fmla="*/ 8 w 417"/>
                <a:gd name="T63" fmla="*/ 129 h 311"/>
                <a:gd name="T64" fmla="*/ 23 w 417"/>
                <a:gd name="T65" fmla="*/ 137 h 311"/>
                <a:gd name="T66" fmla="*/ 8 w 417"/>
                <a:gd name="T67" fmla="*/ 137 h 311"/>
                <a:gd name="T68" fmla="*/ 8 w 417"/>
                <a:gd name="T69" fmla="*/ 152 h 311"/>
                <a:gd name="T70" fmla="*/ 16 w 417"/>
                <a:gd name="T71" fmla="*/ 159 h 311"/>
                <a:gd name="T72" fmla="*/ 8 w 417"/>
                <a:gd name="T73" fmla="*/ 182 h 311"/>
                <a:gd name="T74" fmla="*/ 8 w 417"/>
                <a:gd name="T75" fmla="*/ 159 h 311"/>
                <a:gd name="T76" fmla="*/ 0 w 417"/>
                <a:gd name="T77" fmla="*/ 190 h 311"/>
                <a:gd name="T78" fmla="*/ 16 w 417"/>
                <a:gd name="T79" fmla="*/ 197 h 311"/>
                <a:gd name="T80" fmla="*/ 31 w 417"/>
                <a:gd name="T81" fmla="*/ 197 h 311"/>
                <a:gd name="T82" fmla="*/ 38 w 417"/>
                <a:gd name="T83" fmla="*/ 212 h 311"/>
                <a:gd name="T84" fmla="*/ 53 w 417"/>
                <a:gd name="T85" fmla="*/ 220 h 311"/>
                <a:gd name="T86" fmla="*/ 53 w 417"/>
                <a:gd name="T87" fmla="*/ 250 h 311"/>
                <a:gd name="T88" fmla="*/ 76 w 417"/>
                <a:gd name="T89" fmla="*/ 273 h 311"/>
                <a:gd name="T90" fmla="*/ 106 w 417"/>
                <a:gd name="T91" fmla="*/ 265 h 311"/>
                <a:gd name="T92" fmla="*/ 137 w 417"/>
                <a:gd name="T93" fmla="*/ 281 h 311"/>
                <a:gd name="T94" fmla="*/ 182 w 417"/>
                <a:gd name="T95" fmla="*/ 288 h 311"/>
                <a:gd name="T96" fmla="*/ 258 w 417"/>
                <a:gd name="T97" fmla="*/ 281 h 311"/>
                <a:gd name="T98" fmla="*/ 371 w 417"/>
                <a:gd name="T99" fmla="*/ 311 h 311"/>
                <a:gd name="T100" fmla="*/ 371 w 417"/>
                <a:gd name="T101" fmla="*/ 28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17" h="311">
                  <a:moveTo>
                    <a:pt x="371" y="281"/>
                  </a:moveTo>
                  <a:lnTo>
                    <a:pt x="417" y="76"/>
                  </a:lnTo>
                  <a:lnTo>
                    <a:pt x="122" y="0"/>
                  </a:lnTo>
                  <a:lnTo>
                    <a:pt x="129" y="38"/>
                  </a:lnTo>
                  <a:lnTo>
                    <a:pt x="114" y="46"/>
                  </a:lnTo>
                  <a:lnTo>
                    <a:pt x="129" y="61"/>
                  </a:lnTo>
                  <a:lnTo>
                    <a:pt x="122" y="68"/>
                  </a:lnTo>
                  <a:lnTo>
                    <a:pt x="122" y="84"/>
                  </a:lnTo>
                  <a:lnTo>
                    <a:pt x="129" y="91"/>
                  </a:lnTo>
                  <a:lnTo>
                    <a:pt x="114" y="106"/>
                  </a:lnTo>
                  <a:lnTo>
                    <a:pt x="114" y="137"/>
                  </a:lnTo>
                  <a:lnTo>
                    <a:pt x="76" y="144"/>
                  </a:lnTo>
                  <a:lnTo>
                    <a:pt x="69" y="137"/>
                  </a:lnTo>
                  <a:lnTo>
                    <a:pt x="84" y="121"/>
                  </a:lnTo>
                  <a:lnTo>
                    <a:pt x="84" y="137"/>
                  </a:lnTo>
                  <a:lnTo>
                    <a:pt x="99" y="129"/>
                  </a:lnTo>
                  <a:lnTo>
                    <a:pt x="106" y="121"/>
                  </a:lnTo>
                  <a:lnTo>
                    <a:pt x="99" y="114"/>
                  </a:lnTo>
                  <a:lnTo>
                    <a:pt x="99" y="99"/>
                  </a:lnTo>
                  <a:lnTo>
                    <a:pt x="114" y="99"/>
                  </a:lnTo>
                  <a:lnTo>
                    <a:pt x="106" y="84"/>
                  </a:lnTo>
                  <a:lnTo>
                    <a:pt x="69" y="121"/>
                  </a:lnTo>
                  <a:lnTo>
                    <a:pt x="84" y="121"/>
                  </a:lnTo>
                  <a:lnTo>
                    <a:pt x="69" y="121"/>
                  </a:lnTo>
                  <a:lnTo>
                    <a:pt x="91" y="91"/>
                  </a:lnTo>
                  <a:lnTo>
                    <a:pt x="106" y="68"/>
                  </a:lnTo>
                  <a:lnTo>
                    <a:pt x="99" y="76"/>
                  </a:lnTo>
                  <a:lnTo>
                    <a:pt x="91" y="61"/>
                  </a:lnTo>
                  <a:lnTo>
                    <a:pt x="46" y="46"/>
                  </a:lnTo>
                  <a:lnTo>
                    <a:pt x="8" y="15"/>
                  </a:lnTo>
                  <a:lnTo>
                    <a:pt x="8" y="137"/>
                  </a:lnTo>
                  <a:lnTo>
                    <a:pt x="8" y="129"/>
                  </a:lnTo>
                  <a:lnTo>
                    <a:pt x="23" y="137"/>
                  </a:lnTo>
                  <a:lnTo>
                    <a:pt x="8" y="137"/>
                  </a:lnTo>
                  <a:lnTo>
                    <a:pt x="8" y="152"/>
                  </a:lnTo>
                  <a:lnTo>
                    <a:pt x="16" y="159"/>
                  </a:lnTo>
                  <a:lnTo>
                    <a:pt x="8" y="182"/>
                  </a:lnTo>
                  <a:lnTo>
                    <a:pt x="8" y="159"/>
                  </a:lnTo>
                  <a:lnTo>
                    <a:pt x="0" y="190"/>
                  </a:lnTo>
                  <a:lnTo>
                    <a:pt x="16" y="197"/>
                  </a:lnTo>
                  <a:lnTo>
                    <a:pt x="31" y="197"/>
                  </a:lnTo>
                  <a:lnTo>
                    <a:pt x="38" y="212"/>
                  </a:lnTo>
                  <a:lnTo>
                    <a:pt x="53" y="220"/>
                  </a:lnTo>
                  <a:lnTo>
                    <a:pt x="53" y="250"/>
                  </a:lnTo>
                  <a:lnTo>
                    <a:pt x="76" y="273"/>
                  </a:lnTo>
                  <a:lnTo>
                    <a:pt x="106" y="265"/>
                  </a:lnTo>
                  <a:lnTo>
                    <a:pt x="137" y="281"/>
                  </a:lnTo>
                  <a:lnTo>
                    <a:pt x="182" y="288"/>
                  </a:lnTo>
                  <a:lnTo>
                    <a:pt x="258" y="281"/>
                  </a:lnTo>
                  <a:lnTo>
                    <a:pt x="371" y="311"/>
                  </a:lnTo>
                  <a:lnTo>
                    <a:pt x="371" y="281"/>
                  </a:lnTo>
                  <a:close/>
                </a:path>
              </a:pathLst>
            </a:custGeom>
            <a:solidFill>
              <a:srgbClr val="FF8C00"/>
            </a:solidFill>
            <a:ln w="8">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0" name="Freeform 127"/>
            <p:cNvSpPr>
              <a:spLocks/>
            </p:cNvSpPr>
            <p:nvPr/>
          </p:nvSpPr>
          <p:spPr bwMode="auto">
            <a:xfrm>
              <a:off x="1400" y="1129"/>
              <a:ext cx="417" cy="311"/>
            </a:xfrm>
            <a:custGeom>
              <a:avLst/>
              <a:gdLst>
                <a:gd name="T0" fmla="*/ 371 w 417"/>
                <a:gd name="T1" fmla="*/ 281 h 311"/>
                <a:gd name="T2" fmla="*/ 417 w 417"/>
                <a:gd name="T3" fmla="*/ 76 h 311"/>
                <a:gd name="T4" fmla="*/ 122 w 417"/>
                <a:gd name="T5" fmla="*/ 0 h 311"/>
                <a:gd name="T6" fmla="*/ 129 w 417"/>
                <a:gd name="T7" fmla="*/ 38 h 311"/>
                <a:gd name="T8" fmla="*/ 114 w 417"/>
                <a:gd name="T9" fmla="*/ 46 h 311"/>
                <a:gd name="T10" fmla="*/ 129 w 417"/>
                <a:gd name="T11" fmla="*/ 61 h 311"/>
                <a:gd name="T12" fmla="*/ 122 w 417"/>
                <a:gd name="T13" fmla="*/ 68 h 311"/>
                <a:gd name="T14" fmla="*/ 122 w 417"/>
                <a:gd name="T15" fmla="*/ 84 h 311"/>
                <a:gd name="T16" fmla="*/ 129 w 417"/>
                <a:gd name="T17" fmla="*/ 91 h 311"/>
                <a:gd name="T18" fmla="*/ 114 w 417"/>
                <a:gd name="T19" fmla="*/ 106 h 311"/>
                <a:gd name="T20" fmla="*/ 114 w 417"/>
                <a:gd name="T21" fmla="*/ 137 h 311"/>
                <a:gd name="T22" fmla="*/ 76 w 417"/>
                <a:gd name="T23" fmla="*/ 144 h 311"/>
                <a:gd name="T24" fmla="*/ 69 w 417"/>
                <a:gd name="T25" fmla="*/ 137 h 311"/>
                <a:gd name="T26" fmla="*/ 84 w 417"/>
                <a:gd name="T27" fmla="*/ 121 h 311"/>
                <a:gd name="T28" fmla="*/ 84 w 417"/>
                <a:gd name="T29" fmla="*/ 137 h 311"/>
                <a:gd name="T30" fmla="*/ 99 w 417"/>
                <a:gd name="T31" fmla="*/ 129 h 311"/>
                <a:gd name="T32" fmla="*/ 106 w 417"/>
                <a:gd name="T33" fmla="*/ 121 h 311"/>
                <a:gd name="T34" fmla="*/ 99 w 417"/>
                <a:gd name="T35" fmla="*/ 114 h 311"/>
                <a:gd name="T36" fmla="*/ 99 w 417"/>
                <a:gd name="T37" fmla="*/ 99 h 311"/>
                <a:gd name="T38" fmla="*/ 114 w 417"/>
                <a:gd name="T39" fmla="*/ 99 h 311"/>
                <a:gd name="T40" fmla="*/ 106 w 417"/>
                <a:gd name="T41" fmla="*/ 84 h 311"/>
                <a:gd name="T42" fmla="*/ 69 w 417"/>
                <a:gd name="T43" fmla="*/ 121 h 311"/>
                <a:gd name="T44" fmla="*/ 84 w 417"/>
                <a:gd name="T45" fmla="*/ 121 h 311"/>
                <a:gd name="T46" fmla="*/ 69 w 417"/>
                <a:gd name="T47" fmla="*/ 121 h 311"/>
                <a:gd name="T48" fmla="*/ 91 w 417"/>
                <a:gd name="T49" fmla="*/ 91 h 311"/>
                <a:gd name="T50" fmla="*/ 106 w 417"/>
                <a:gd name="T51" fmla="*/ 68 h 311"/>
                <a:gd name="T52" fmla="*/ 99 w 417"/>
                <a:gd name="T53" fmla="*/ 76 h 311"/>
                <a:gd name="T54" fmla="*/ 91 w 417"/>
                <a:gd name="T55" fmla="*/ 61 h 311"/>
                <a:gd name="T56" fmla="*/ 46 w 417"/>
                <a:gd name="T57" fmla="*/ 46 h 311"/>
                <a:gd name="T58" fmla="*/ 8 w 417"/>
                <a:gd name="T59" fmla="*/ 15 h 311"/>
                <a:gd name="T60" fmla="*/ 8 w 417"/>
                <a:gd name="T61" fmla="*/ 137 h 311"/>
                <a:gd name="T62" fmla="*/ 8 w 417"/>
                <a:gd name="T63" fmla="*/ 129 h 311"/>
                <a:gd name="T64" fmla="*/ 23 w 417"/>
                <a:gd name="T65" fmla="*/ 137 h 311"/>
                <a:gd name="T66" fmla="*/ 8 w 417"/>
                <a:gd name="T67" fmla="*/ 137 h 311"/>
                <a:gd name="T68" fmla="*/ 8 w 417"/>
                <a:gd name="T69" fmla="*/ 152 h 311"/>
                <a:gd name="T70" fmla="*/ 16 w 417"/>
                <a:gd name="T71" fmla="*/ 159 h 311"/>
                <a:gd name="T72" fmla="*/ 8 w 417"/>
                <a:gd name="T73" fmla="*/ 182 h 311"/>
                <a:gd name="T74" fmla="*/ 8 w 417"/>
                <a:gd name="T75" fmla="*/ 159 h 311"/>
                <a:gd name="T76" fmla="*/ 0 w 417"/>
                <a:gd name="T77" fmla="*/ 190 h 311"/>
                <a:gd name="T78" fmla="*/ 16 w 417"/>
                <a:gd name="T79" fmla="*/ 197 h 311"/>
                <a:gd name="T80" fmla="*/ 31 w 417"/>
                <a:gd name="T81" fmla="*/ 197 h 311"/>
                <a:gd name="T82" fmla="*/ 38 w 417"/>
                <a:gd name="T83" fmla="*/ 212 h 311"/>
                <a:gd name="T84" fmla="*/ 53 w 417"/>
                <a:gd name="T85" fmla="*/ 220 h 311"/>
                <a:gd name="T86" fmla="*/ 53 w 417"/>
                <a:gd name="T87" fmla="*/ 250 h 311"/>
                <a:gd name="T88" fmla="*/ 76 w 417"/>
                <a:gd name="T89" fmla="*/ 273 h 311"/>
                <a:gd name="T90" fmla="*/ 106 w 417"/>
                <a:gd name="T91" fmla="*/ 265 h 311"/>
                <a:gd name="T92" fmla="*/ 137 w 417"/>
                <a:gd name="T93" fmla="*/ 281 h 311"/>
                <a:gd name="T94" fmla="*/ 182 w 417"/>
                <a:gd name="T95" fmla="*/ 288 h 311"/>
                <a:gd name="T96" fmla="*/ 258 w 417"/>
                <a:gd name="T97" fmla="*/ 281 h 311"/>
                <a:gd name="T98" fmla="*/ 371 w 417"/>
                <a:gd name="T99" fmla="*/ 311 h 311"/>
                <a:gd name="T100" fmla="*/ 371 w 417"/>
                <a:gd name="T101" fmla="*/ 281 h 311"/>
                <a:gd name="T102" fmla="*/ 371 w 417"/>
                <a:gd name="T103" fmla="*/ 288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7" h="311">
                  <a:moveTo>
                    <a:pt x="371" y="281"/>
                  </a:moveTo>
                  <a:lnTo>
                    <a:pt x="417" y="76"/>
                  </a:lnTo>
                  <a:lnTo>
                    <a:pt x="122" y="0"/>
                  </a:lnTo>
                  <a:lnTo>
                    <a:pt x="129" y="38"/>
                  </a:lnTo>
                  <a:lnTo>
                    <a:pt x="114" y="46"/>
                  </a:lnTo>
                  <a:lnTo>
                    <a:pt x="129" y="61"/>
                  </a:lnTo>
                  <a:lnTo>
                    <a:pt x="122" y="68"/>
                  </a:lnTo>
                  <a:lnTo>
                    <a:pt x="122" y="84"/>
                  </a:lnTo>
                  <a:lnTo>
                    <a:pt x="129" y="91"/>
                  </a:lnTo>
                  <a:lnTo>
                    <a:pt x="114" y="106"/>
                  </a:lnTo>
                  <a:lnTo>
                    <a:pt x="114" y="137"/>
                  </a:lnTo>
                  <a:lnTo>
                    <a:pt x="76" y="144"/>
                  </a:lnTo>
                  <a:lnTo>
                    <a:pt x="69" y="137"/>
                  </a:lnTo>
                  <a:lnTo>
                    <a:pt x="84" y="121"/>
                  </a:lnTo>
                  <a:lnTo>
                    <a:pt x="84" y="137"/>
                  </a:lnTo>
                  <a:lnTo>
                    <a:pt x="99" y="129"/>
                  </a:lnTo>
                  <a:lnTo>
                    <a:pt x="106" y="121"/>
                  </a:lnTo>
                  <a:lnTo>
                    <a:pt x="99" y="114"/>
                  </a:lnTo>
                  <a:lnTo>
                    <a:pt x="99" y="99"/>
                  </a:lnTo>
                  <a:lnTo>
                    <a:pt x="114" y="99"/>
                  </a:lnTo>
                  <a:lnTo>
                    <a:pt x="106" y="84"/>
                  </a:lnTo>
                  <a:lnTo>
                    <a:pt x="69" y="121"/>
                  </a:lnTo>
                  <a:lnTo>
                    <a:pt x="84" y="121"/>
                  </a:lnTo>
                  <a:lnTo>
                    <a:pt x="69" y="121"/>
                  </a:lnTo>
                  <a:lnTo>
                    <a:pt x="91" y="91"/>
                  </a:lnTo>
                  <a:lnTo>
                    <a:pt x="106" y="68"/>
                  </a:lnTo>
                  <a:lnTo>
                    <a:pt x="99" y="76"/>
                  </a:lnTo>
                  <a:lnTo>
                    <a:pt x="91" y="61"/>
                  </a:lnTo>
                  <a:lnTo>
                    <a:pt x="46" y="46"/>
                  </a:lnTo>
                  <a:lnTo>
                    <a:pt x="8" y="15"/>
                  </a:lnTo>
                  <a:lnTo>
                    <a:pt x="8" y="137"/>
                  </a:lnTo>
                  <a:lnTo>
                    <a:pt x="8" y="129"/>
                  </a:lnTo>
                  <a:lnTo>
                    <a:pt x="23" y="137"/>
                  </a:lnTo>
                  <a:lnTo>
                    <a:pt x="8" y="137"/>
                  </a:lnTo>
                  <a:lnTo>
                    <a:pt x="8" y="152"/>
                  </a:lnTo>
                  <a:lnTo>
                    <a:pt x="16" y="159"/>
                  </a:lnTo>
                  <a:lnTo>
                    <a:pt x="8" y="182"/>
                  </a:lnTo>
                  <a:lnTo>
                    <a:pt x="8" y="159"/>
                  </a:lnTo>
                  <a:lnTo>
                    <a:pt x="0" y="190"/>
                  </a:lnTo>
                  <a:lnTo>
                    <a:pt x="16" y="197"/>
                  </a:lnTo>
                  <a:lnTo>
                    <a:pt x="31" y="197"/>
                  </a:lnTo>
                  <a:lnTo>
                    <a:pt x="38" y="212"/>
                  </a:lnTo>
                  <a:lnTo>
                    <a:pt x="53" y="220"/>
                  </a:lnTo>
                  <a:lnTo>
                    <a:pt x="53" y="250"/>
                  </a:lnTo>
                  <a:lnTo>
                    <a:pt x="76" y="273"/>
                  </a:lnTo>
                  <a:lnTo>
                    <a:pt x="106" y="265"/>
                  </a:lnTo>
                  <a:lnTo>
                    <a:pt x="137" y="281"/>
                  </a:lnTo>
                  <a:lnTo>
                    <a:pt x="182" y="288"/>
                  </a:lnTo>
                  <a:lnTo>
                    <a:pt x="258" y="281"/>
                  </a:lnTo>
                  <a:lnTo>
                    <a:pt x="371" y="311"/>
                  </a:lnTo>
                  <a:lnTo>
                    <a:pt x="371" y="281"/>
                  </a:lnTo>
                  <a:lnTo>
                    <a:pt x="371" y="288"/>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1" name="Freeform 128"/>
            <p:cNvSpPr>
              <a:spLocks/>
            </p:cNvSpPr>
            <p:nvPr/>
          </p:nvSpPr>
          <p:spPr bwMode="auto">
            <a:xfrm>
              <a:off x="3731" y="1910"/>
              <a:ext cx="280" cy="280"/>
            </a:xfrm>
            <a:custGeom>
              <a:avLst/>
              <a:gdLst>
                <a:gd name="T0" fmla="*/ 280 w 280"/>
                <a:gd name="T1" fmla="*/ 91 h 280"/>
                <a:gd name="T2" fmla="*/ 243 w 280"/>
                <a:gd name="T3" fmla="*/ 76 h 280"/>
                <a:gd name="T4" fmla="*/ 243 w 280"/>
                <a:gd name="T5" fmla="*/ 98 h 280"/>
                <a:gd name="T6" fmla="*/ 220 w 280"/>
                <a:gd name="T7" fmla="*/ 136 h 280"/>
                <a:gd name="T8" fmla="*/ 212 w 280"/>
                <a:gd name="T9" fmla="*/ 129 h 280"/>
                <a:gd name="T10" fmla="*/ 205 w 280"/>
                <a:gd name="T11" fmla="*/ 167 h 280"/>
                <a:gd name="T12" fmla="*/ 182 w 280"/>
                <a:gd name="T13" fmla="*/ 151 h 280"/>
                <a:gd name="T14" fmla="*/ 144 w 280"/>
                <a:gd name="T15" fmla="*/ 250 h 280"/>
                <a:gd name="T16" fmla="*/ 69 w 280"/>
                <a:gd name="T17" fmla="*/ 280 h 280"/>
                <a:gd name="T18" fmla="*/ 53 w 280"/>
                <a:gd name="T19" fmla="*/ 258 h 280"/>
                <a:gd name="T20" fmla="*/ 16 w 280"/>
                <a:gd name="T21" fmla="*/ 235 h 280"/>
                <a:gd name="T22" fmla="*/ 0 w 280"/>
                <a:gd name="T23" fmla="*/ 197 h 280"/>
                <a:gd name="T24" fmla="*/ 23 w 280"/>
                <a:gd name="T25" fmla="*/ 174 h 280"/>
                <a:gd name="T26" fmla="*/ 31 w 280"/>
                <a:gd name="T27" fmla="*/ 144 h 280"/>
                <a:gd name="T28" fmla="*/ 46 w 280"/>
                <a:gd name="T29" fmla="*/ 151 h 280"/>
                <a:gd name="T30" fmla="*/ 46 w 280"/>
                <a:gd name="T31" fmla="*/ 121 h 280"/>
                <a:gd name="T32" fmla="*/ 91 w 280"/>
                <a:gd name="T33" fmla="*/ 83 h 280"/>
                <a:gd name="T34" fmla="*/ 99 w 280"/>
                <a:gd name="T35" fmla="*/ 30 h 280"/>
                <a:gd name="T36" fmla="*/ 91 w 280"/>
                <a:gd name="T37" fmla="*/ 7 h 280"/>
                <a:gd name="T38" fmla="*/ 99 w 280"/>
                <a:gd name="T39" fmla="*/ 0 h 280"/>
                <a:gd name="T40" fmla="*/ 114 w 280"/>
                <a:gd name="T41" fmla="*/ 76 h 280"/>
                <a:gd name="T42" fmla="*/ 175 w 280"/>
                <a:gd name="T43" fmla="*/ 68 h 280"/>
                <a:gd name="T44" fmla="*/ 182 w 280"/>
                <a:gd name="T45" fmla="*/ 106 h 280"/>
                <a:gd name="T46" fmla="*/ 220 w 280"/>
                <a:gd name="T47" fmla="*/ 61 h 280"/>
                <a:gd name="T48" fmla="*/ 235 w 280"/>
                <a:gd name="T49" fmla="*/ 68 h 280"/>
                <a:gd name="T50" fmla="*/ 250 w 280"/>
                <a:gd name="T51" fmla="*/ 53 h 280"/>
                <a:gd name="T52" fmla="*/ 273 w 280"/>
                <a:gd name="T53" fmla="*/ 53 h 280"/>
                <a:gd name="T54" fmla="*/ 280 w 280"/>
                <a:gd name="T55" fmla="*/ 76 h 280"/>
                <a:gd name="T56" fmla="*/ 280 w 280"/>
                <a:gd name="T57" fmla="*/ 91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0" h="280">
                  <a:moveTo>
                    <a:pt x="280" y="91"/>
                  </a:moveTo>
                  <a:lnTo>
                    <a:pt x="243" y="76"/>
                  </a:lnTo>
                  <a:lnTo>
                    <a:pt x="243" y="98"/>
                  </a:lnTo>
                  <a:lnTo>
                    <a:pt x="220" y="136"/>
                  </a:lnTo>
                  <a:lnTo>
                    <a:pt x="212" y="129"/>
                  </a:lnTo>
                  <a:lnTo>
                    <a:pt x="205" y="167"/>
                  </a:lnTo>
                  <a:lnTo>
                    <a:pt x="182" y="151"/>
                  </a:lnTo>
                  <a:lnTo>
                    <a:pt x="144" y="250"/>
                  </a:lnTo>
                  <a:lnTo>
                    <a:pt x="69" y="280"/>
                  </a:lnTo>
                  <a:lnTo>
                    <a:pt x="53" y="258"/>
                  </a:lnTo>
                  <a:lnTo>
                    <a:pt x="16" y="235"/>
                  </a:lnTo>
                  <a:lnTo>
                    <a:pt x="0" y="197"/>
                  </a:lnTo>
                  <a:lnTo>
                    <a:pt x="23" y="174"/>
                  </a:lnTo>
                  <a:lnTo>
                    <a:pt x="31" y="144"/>
                  </a:lnTo>
                  <a:lnTo>
                    <a:pt x="46" y="151"/>
                  </a:lnTo>
                  <a:lnTo>
                    <a:pt x="46" y="121"/>
                  </a:lnTo>
                  <a:lnTo>
                    <a:pt x="91" y="83"/>
                  </a:lnTo>
                  <a:lnTo>
                    <a:pt x="99" y="30"/>
                  </a:lnTo>
                  <a:lnTo>
                    <a:pt x="91" y="7"/>
                  </a:lnTo>
                  <a:lnTo>
                    <a:pt x="99" y="0"/>
                  </a:lnTo>
                  <a:lnTo>
                    <a:pt x="114" y="76"/>
                  </a:lnTo>
                  <a:lnTo>
                    <a:pt x="175" y="68"/>
                  </a:lnTo>
                  <a:lnTo>
                    <a:pt x="182" y="106"/>
                  </a:lnTo>
                  <a:lnTo>
                    <a:pt x="220" y="61"/>
                  </a:lnTo>
                  <a:lnTo>
                    <a:pt x="235" y="68"/>
                  </a:lnTo>
                  <a:lnTo>
                    <a:pt x="250" y="53"/>
                  </a:lnTo>
                  <a:lnTo>
                    <a:pt x="273" y="53"/>
                  </a:lnTo>
                  <a:lnTo>
                    <a:pt x="280" y="76"/>
                  </a:lnTo>
                  <a:lnTo>
                    <a:pt x="280" y="91"/>
                  </a:lnTo>
                  <a:close/>
                </a:path>
              </a:pathLst>
            </a:custGeom>
            <a:solidFill>
              <a:srgbClr val="B22222"/>
            </a:solidFill>
            <a:ln w="8">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2" name="Freeform 129"/>
            <p:cNvSpPr>
              <a:spLocks/>
            </p:cNvSpPr>
            <p:nvPr/>
          </p:nvSpPr>
          <p:spPr bwMode="auto">
            <a:xfrm>
              <a:off x="3731" y="1910"/>
              <a:ext cx="280" cy="280"/>
            </a:xfrm>
            <a:custGeom>
              <a:avLst/>
              <a:gdLst>
                <a:gd name="T0" fmla="*/ 280 w 280"/>
                <a:gd name="T1" fmla="*/ 91 h 280"/>
                <a:gd name="T2" fmla="*/ 243 w 280"/>
                <a:gd name="T3" fmla="*/ 76 h 280"/>
                <a:gd name="T4" fmla="*/ 243 w 280"/>
                <a:gd name="T5" fmla="*/ 98 h 280"/>
                <a:gd name="T6" fmla="*/ 220 w 280"/>
                <a:gd name="T7" fmla="*/ 136 h 280"/>
                <a:gd name="T8" fmla="*/ 212 w 280"/>
                <a:gd name="T9" fmla="*/ 129 h 280"/>
                <a:gd name="T10" fmla="*/ 205 w 280"/>
                <a:gd name="T11" fmla="*/ 167 h 280"/>
                <a:gd name="T12" fmla="*/ 182 w 280"/>
                <a:gd name="T13" fmla="*/ 151 h 280"/>
                <a:gd name="T14" fmla="*/ 144 w 280"/>
                <a:gd name="T15" fmla="*/ 250 h 280"/>
                <a:gd name="T16" fmla="*/ 69 w 280"/>
                <a:gd name="T17" fmla="*/ 280 h 280"/>
                <a:gd name="T18" fmla="*/ 53 w 280"/>
                <a:gd name="T19" fmla="*/ 258 h 280"/>
                <a:gd name="T20" fmla="*/ 16 w 280"/>
                <a:gd name="T21" fmla="*/ 235 h 280"/>
                <a:gd name="T22" fmla="*/ 0 w 280"/>
                <a:gd name="T23" fmla="*/ 197 h 280"/>
                <a:gd name="T24" fmla="*/ 23 w 280"/>
                <a:gd name="T25" fmla="*/ 174 h 280"/>
                <a:gd name="T26" fmla="*/ 31 w 280"/>
                <a:gd name="T27" fmla="*/ 144 h 280"/>
                <a:gd name="T28" fmla="*/ 46 w 280"/>
                <a:gd name="T29" fmla="*/ 151 h 280"/>
                <a:gd name="T30" fmla="*/ 46 w 280"/>
                <a:gd name="T31" fmla="*/ 121 h 280"/>
                <a:gd name="T32" fmla="*/ 91 w 280"/>
                <a:gd name="T33" fmla="*/ 83 h 280"/>
                <a:gd name="T34" fmla="*/ 99 w 280"/>
                <a:gd name="T35" fmla="*/ 30 h 280"/>
                <a:gd name="T36" fmla="*/ 91 w 280"/>
                <a:gd name="T37" fmla="*/ 7 h 280"/>
                <a:gd name="T38" fmla="*/ 99 w 280"/>
                <a:gd name="T39" fmla="*/ 0 h 280"/>
                <a:gd name="T40" fmla="*/ 114 w 280"/>
                <a:gd name="T41" fmla="*/ 76 h 280"/>
                <a:gd name="T42" fmla="*/ 175 w 280"/>
                <a:gd name="T43" fmla="*/ 68 h 280"/>
                <a:gd name="T44" fmla="*/ 182 w 280"/>
                <a:gd name="T45" fmla="*/ 106 h 280"/>
                <a:gd name="T46" fmla="*/ 220 w 280"/>
                <a:gd name="T47" fmla="*/ 61 h 280"/>
                <a:gd name="T48" fmla="*/ 235 w 280"/>
                <a:gd name="T49" fmla="*/ 68 h 280"/>
                <a:gd name="T50" fmla="*/ 250 w 280"/>
                <a:gd name="T51" fmla="*/ 53 h 280"/>
                <a:gd name="T52" fmla="*/ 273 w 280"/>
                <a:gd name="T53" fmla="*/ 53 h 280"/>
                <a:gd name="T54" fmla="*/ 280 w 280"/>
                <a:gd name="T55" fmla="*/ 76 h 280"/>
                <a:gd name="T56" fmla="*/ 280 w 280"/>
                <a:gd name="T57" fmla="*/ 91 h 280"/>
                <a:gd name="T58" fmla="*/ 280 w 280"/>
                <a:gd name="T59" fmla="*/ 98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0" h="280">
                  <a:moveTo>
                    <a:pt x="280" y="91"/>
                  </a:moveTo>
                  <a:lnTo>
                    <a:pt x="243" y="76"/>
                  </a:lnTo>
                  <a:lnTo>
                    <a:pt x="243" y="98"/>
                  </a:lnTo>
                  <a:lnTo>
                    <a:pt x="220" y="136"/>
                  </a:lnTo>
                  <a:lnTo>
                    <a:pt x="212" y="129"/>
                  </a:lnTo>
                  <a:lnTo>
                    <a:pt x="205" y="167"/>
                  </a:lnTo>
                  <a:lnTo>
                    <a:pt x="182" y="151"/>
                  </a:lnTo>
                  <a:lnTo>
                    <a:pt x="144" y="250"/>
                  </a:lnTo>
                  <a:lnTo>
                    <a:pt x="69" y="280"/>
                  </a:lnTo>
                  <a:lnTo>
                    <a:pt x="53" y="258"/>
                  </a:lnTo>
                  <a:lnTo>
                    <a:pt x="16" y="235"/>
                  </a:lnTo>
                  <a:lnTo>
                    <a:pt x="0" y="197"/>
                  </a:lnTo>
                  <a:lnTo>
                    <a:pt x="23" y="174"/>
                  </a:lnTo>
                  <a:lnTo>
                    <a:pt x="31" y="144"/>
                  </a:lnTo>
                  <a:lnTo>
                    <a:pt x="46" y="151"/>
                  </a:lnTo>
                  <a:lnTo>
                    <a:pt x="46" y="121"/>
                  </a:lnTo>
                  <a:lnTo>
                    <a:pt x="91" y="83"/>
                  </a:lnTo>
                  <a:lnTo>
                    <a:pt x="99" y="30"/>
                  </a:lnTo>
                  <a:lnTo>
                    <a:pt x="91" y="7"/>
                  </a:lnTo>
                  <a:lnTo>
                    <a:pt x="99" y="0"/>
                  </a:lnTo>
                  <a:lnTo>
                    <a:pt x="114" y="76"/>
                  </a:lnTo>
                  <a:lnTo>
                    <a:pt x="175" y="68"/>
                  </a:lnTo>
                  <a:lnTo>
                    <a:pt x="182" y="106"/>
                  </a:lnTo>
                  <a:lnTo>
                    <a:pt x="220" y="61"/>
                  </a:lnTo>
                  <a:lnTo>
                    <a:pt x="235" y="68"/>
                  </a:lnTo>
                  <a:lnTo>
                    <a:pt x="250" y="53"/>
                  </a:lnTo>
                  <a:lnTo>
                    <a:pt x="273" y="53"/>
                  </a:lnTo>
                  <a:lnTo>
                    <a:pt x="280" y="76"/>
                  </a:lnTo>
                  <a:lnTo>
                    <a:pt x="280" y="91"/>
                  </a:lnTo>
                  <a:lnTo>
                    <a:pt x="280" y="98"/>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3" name="Freeform 130"/>
            <p:cNvSpPr>
              <a:spLocks/>
            </p:cNvSpPr>
            <p:nvPr/>
          </p:nvSpPr>
          <p:spPr bwMode="auto">
            <a:xfrm>
              <a:off x="3088" y="1478"/>
              <a:ext cx="310" cy="349"/>
            </a:xfrm>
            <a:custGeom>
              <a:avLst/>
              <a:gdLst>
                <a:gd name="T0" fmla="*/ 288 w 310"/>
                <a:gd name="T1" fmla="*/ 280 h 349"/>
                <a:gd name="T2" fmla="*/ 303 w 310"/>
                <a:gd name="T3" fmla="*/ 341 h 349"/>
                <a:gd name="T4" fmla="*/ 136 w 310"/>
                <a:gd name="T5" fmla="*/ 349 h 349"/>
                <a:gd name="T6" fmla="*/ 114 w 310"/>
                <a:gd name="T7" fmla="*/ 333 h 349"/>
                <a:gd name="T8" fmla="*/ 99 w 310"/>
                <a:gd name="T9" fmla="*/ 273 h 349"/>
                <a:gd name="T10" fmla="*/ 83 w 310"/>
                <a:gd name="T11" fmla="*/ 235 h 349"/>
                <a:gd name="T12" fmla="*/ 8 w 310"/>
                <a:gd name="T13" fmla="*/ 182 h 349"/>
                <a:gd name="T14" fmla="*/ 8 w 310"/>
                <a:gd name="T15" fmla="*/ 144 h 349"/>
                <a:gd name="T16" fmla="*/ 15 w 310"/>
                <a:gd name="T17" fmla="*/ 129 h 349"/>
                <a:gd name="T18" fmla="*/ 0 w 310"/>
                <a:gd name="T19" fmla="*/ 106 h 349"/>
                <a:gd name="T20" fmla="*/ 30 w 310"/>
                <a:gd name="T21" fmla="*/ 76 h 349"/>
                <a:gd name="T22" fmla="*/ 30 w 310"/>
                <a:gd name="T23" fmla="*/ 30 h 349"/>
                <a:gd name="T24" fmla="*/ 46 w 310"/>
                <a:gd name="T25" fmla="*/ 23 h 349"/>
                <a:gd name="T26" fmla="*/ 106 w 310"/>
                <a:gd name="T27" fmla="*/ 0 h 349"/>
                <a:gd name="T28" fmla="*/ 106 w 310"/>
                <a:gd name="T29" fmla="*/ 30 h 349"/>
                <a:gd name="T30" fmla="*/ 106 w 310"/>
                <a:gd name="T31" fmla="*/ 23 h 349"/>
                <a:gd name="T32" fmla="*/ 129 w 310"/>
                <a:gd name="T33" fmla="*/ 30 h 349"/>
                <a:gd name="T34" fmla="*/ 152 w 310"/>
                <a:gd name="T35" fmla="*/ 53 h 349"/>
                <a:gd name="T36" fmla="*/ 265 w 310"/>
                <a:gd name="T37" fmla="*/ 76 h 349"/>
                <a:gd name="T38" fmla="*/ 257 w 310"/>
                <a:gd name="T39" fmla="*/ 83 h 349"/>
                <a:gd name="T40" fmla="*/ 280 w 310"/>
                <a:gd name="T41" fmla="*/ 91 h 349"/>
                <a:gd name="T42" fmla="*/ 280 w 310"/>
                <a:gd name="T43" fmla="*/ 121 h 349"/>
                <a:gd name="T44" fmla="*/ 288 w 310"/>
                <a:gd name="T45" fmla="*/ 114 h 349"/>
                <a:gd name="T46" fmla="*/ 295 w 310"/>
                <a:gd name="T47" fmla="*/ 136 h 349"/>
                <a:gd name="T48" fmla="*/ 273 w 310"/>
                <a:gd name="T49" fmla="*/ 174 h 349"/>
                <a:gd name="T50" fmla="*/ 280 w 310"/>
                <a:gd name="T51" fmla="*/ 182 h 349"/>
                <a:gd name="T52" fmla="*/ 303 w 310"/>
                <a:gd name="T53" fmla="*/ 151 h 349"/>
                <a:gd name="T54" fmla="*/ 310 w 310"/>
                <a:gd name="T55" fmla="*/ 159 h 349"/>
                <a:gd name="T56" fmla="*/ 288 w 310"/>
                <a:gd name="T57" fmla="*/ 280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0" h="349">
                  <a:moveTo>
                    <a:pt x="288" y="280"/>
                  </a:moveTo>
                  <a:lnTo>
                    <a:pt x="303" y="341"/>
                  </a:lnTo>
                  <a:lnTo>
                    <a:pt x="136" y="349"/>
                  </a:lnTo>
                  <a:lnTo>
                    <a:pt x="114" y="333"/>
                  </a:lnTo>
                  <a:lnTo>
                    <a:pt x="99" y="273"/>
                  </a:lnTo>
                  <a:lnTo>
                    <a:pt x="83" y="235"/>
                  </a:lnTo>
                  <a:lnTo>
                    <a:pt x="8" y="182"/>
                  </a:lnTo>
                  <a:lnTo>
                    <a:pt x="8" y="144"/>
                  </a:lnTo>
                  <a:lnTo>
                    <a:pt x="15" y="129"/>
                  </a:lnTo>
                  <a:lnTo>
                    <a:pt x="0" y="106"/>
                  </a:lnTo>
                  <a:lnTo>
                    <a:pt x="30" y="76"/>
                  </a:lnTo>
                  <a:lnTo>
                    <a:pt x="30" y="30"/>
                  </a:lnTo>
                  <a:lnTo>
                    <a:pt x="46" y="23"/>
                  </a:lnTo>
                  <a:lnTo>
                    <a:pt x="106" y="0"/>
                  </a:lnTo>
                  <a:lnTo>
                    <a:pt x="106" y="30"/>
                  </a:lnTo>
                  <a:lnTo>
                    <a:pt x="106" y="23"/>
                  </a:lnTo>
                  <a:lnTo>
                    <a:pt x="129" y="30"/>
                  </a:lnTo>
                  <a:lnTo>
                    <a:pt x="152" y="53"/>
                  </a:lnTo>
                  <a:lnTo>
                    <a:pt x="265" y="76"/>
                  </a:lnTo>
                  <a:lnTo>
                    <a:pt x="257" y="83"/>
                  </a:lnTo>
                  <a:lnTo>
                    <a:pt x="280" y="91"/>
                  </a:lnTo>
                  <a:lnTo>
                    <a:pt x="280" y="121"/>
                  </a:lnTo>
                  <a:lnTo>
                    <a:pt x="288" y="114"/>
                  </a:lnTo>
                  <a:lnTo>
                    <a:pt x="295" y="136"/>
                  </a:lnTo>
                  <a:lnTo>
                    <a:pt x="273" y="174"/>
                  </a:lnTo>
                  <a:lnTo>
                    <a:pt x="280" y="182"/>
                  </a:lnTo>
                  <a:lnTo>
                    <a:pt x="303" y="151"/>
                  </a:lnTo>
                  <a:lnTo>
                    <a:pt x="310" y="159"/>
                  </a:lnTo>
                  <a:lnTo>
                    <a:pt x="288" y="280"/>
                  </a:lnTo>
                  <a:close/>
                </a:path>
              </a:pathLst>
            </a:custGeom>
            <a:solidFill>
              <a:srgbClr val="FF8C00"/>
            </a:solidFill>
            <a:ln w="8">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4" name="Freeform 131"/>
            <p:cNvSpPr>
              <a:spLocks/>
            </p:cNvSpPr>
            <p:nvPr/>
          </p:nvSpPr>
          <p:spPr bwMode="auto">
            <a:xfrm>
              <a:off x="3088" y="1478"/>
              <a:ext cx="310" cy="349"/>
            </a:xfrm>
            <a:custGeom>
              <a:avLst/>
              <a:gdLst>
                <a:gd name="T0" fmla="*/ 288 w 310"/>
                <a:gd name="T1" fmla="*/ 280 h 349"/>
                <a:gd name="T2" fmla="*/ 303 w 310"/>
                <a:gd name="T3" fmla="*/ 341 h 349"/>
                <a:gd name="T4" fmla="*/ 136 w 310"/>
                <a:gd name="T5" fmla="*/ 349 h 349"/>
                <a:gd name="T6" fmla="*/ 114 w 310"/>
                <a:gd name="T7" fmla="*/ 333 h 349"/>
                <a:gd name="T8" fmla="*/ 99 w 310"/>
                <a:gd name="T9" fmla="*/ 273 h 349"/>
                <a:gd name="T10" fmla="*/ 83 w 310"/>
                <a:gd name="T11" fmla="*/ 235 h 349"/>
                <a:gd name="T12" fmla="*/ 8 w 310"/>
                <a:gd name="T13" fmla="*/ 182 h 349"/>
                <a:gd name="T14" fmla="*/ 8 w 310"/>
                <a:gd name="T15" fmla="*/ 144 h 349"/>
                <a:gd name="T16" fmla="*/ 15 w 310"/>
                <a:gd name="T17" fmla="*/ 129 h 349"/>
                <a:gd name="T18" fmla="*/ 0 w 310"/>
                <a:gd name="T19" fmla="*/ 106 h 349"/>
                <a:gd name="T20" fmla="*/ 30 w 310"/>
                <a:gd name="T21" fmla="*/ 76 h 349"/>
                <a:gd name="T22" fmla="*/ 30 w 310"/>
                <a:gd name="T23" fmla="*/ 30 h 349"/>
                <a:gd name="T24" fmla="*/ 46 w 310"/>
                <a:gd name="T25" fmla="*/ 23 h 349"/>
                <a:gd name="T26" fmla="*/ 106 w 310"/>
                <a:gd name="T27" fmla="*/ 0 h 349"/>
                <a:gd name="T28" fmla="*/ 106 w 310"/>
                <a:gd name="T29" fmla="*/ 30 h 349"/>
                <a:gd name="T30" fmla="*/ 106 w 310"/>
                <a:gd name="T31" fmla="*/ 23 h 349"/>
                <a:gd name="T32" fmla="*/ 129 w 310"/>
                <a:gd name="T33" fmla="*/ 30 h 349"/>
                <a:gd name="T34" fmla="*/ 152 w 310"/>
                <a:gd name="T35" fmla="*/ 53 h 349"/>
                <a:gd name="T36" fmla="*/ 265 w 310"/>
                <a:gd name="T37" fmla="*/ 76 h 349"/>
                <a:gd name="T38" fmla="*/ 257 w 310"/>
                <a:gd name="T39" fmla="*/ 83 h 349"/>
                <a:gd name="T40" fmla="*/ 280 w 310"/>
                <a:gd name="T41" fmla="*/ 91 h 349"/>
                <a:gd name="T42" fmla="*/ 280 w 310"/>
                <a:gd name="T43" fmla="*/ 121 h 349"/>
                <a:gd name="T44" fmla="*/ 288 w 310"/>
                <a:gd name="T45" fmla="*/ 114 h 349"/>
                <a:gd name="T46" fmla="*/ 295 w 310"/>
                <a:gd name="T47" fmla="*/ 136 h 349"/>
                <a:gd name="T48" fmla="*/ 273 w 310"/>
                <a:gd name="T49" fmla="*/ 174 h 349"/>
                <a:gd name="T50" fmla="*/ 280 w 310"/>
                <a:gd name="T51" fmla="*/ 182 h 349"/>
                <a:gd name="T52" fmla="*/ 303 w 310"/>
                <a:gd name="T53" fmla="*/ 151 h 349"/>
                <a:gd name="T54" fmla="*/ 310 w 310"/>
                <a:gd name="T55" fmla="*/ 159 h 349"/>
                <a:gd name="T56" fmla="*/ 288 w 310"/>
                <a:gd name="T57" fmla="*/ 280 h 349"/>
                <a:gd name="T58" fmla="*/ 288 w 310"/>
                <a:gd name="T59" fmla="*/ 288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0" h="349">
                  <a:moveTo>
                    <a:pt x="288" y="280"/>
                  </a:moveTo>
                  <a:lnTo>
                    <a:pt x="303" y="341"/>
                  </a:lnTo>
                  <a:lnTo>
                    <a:pt x="136" y="349"/>
                  </a:lnTo>
                  <a:lnTo>
                    <a:pt x="114" y="333"/>
                  </a:lnTo>
                  <a:lnTo>
                    <a:pt x="99" y="273"/>
                  </a:lnTo>
                  <a:lnTo>
                    <a:pt x="83" y="235"/>
                  </a:lnTo>
                  <a:lnTo>
                    <a:pt x="8" y="182"/>
                  </a:lnTo>
                  <a:lnTo>
                    <a:pt x="8" y="144"/>
                  </a:lnTo>
                  <a:lnTo>
                    <a:pt x="15" y="129"/>
                  </a:lnTo>
                  <a:lnTo>
                    <a:pt x="0" y="106"/>
                  </a:lnTo>
                  <a:lnTo>
                    <a:pt x="30" y="76"/>
                  </a:lnTo>
                  <a:lnTo>
                    <a:pt x="30" y="30"/>
                  </a:lnTo>
                  <a:lnTo>
                    <a:pt x="46" y="23"/>
                  </a:lnTo>
                  <a:lnTo>
                    <a:pt x="106" y="0"/>
                  </a:lnTo>
                  <a:lnTo>
                    <a:pt x="106" y="30"/>
                  </a:lnTo>
                  <a:lnTo>
                    <a:pt x="106" y="23"/>
                  </a:lnTo>
                  <a:lnTo>
                    <a:pt x="129" y="30"/>
                  </a:lnTo>
                  <a:lnTo>
                    <a:pt x="152" y="53"/>
                  </a:lnTo>
                  <a:lnTo>
                    <a:pt x="265" y="76"/>
                  </a:lnTo>
                  <a:lnTo>
                    <a:pt x="257" y="83"/>
                  </a:lnTo>
                  <a:lnTo>
                    <a:pt x="280" y="91"/>
                  </a:lnTo>
                  <a:lnTo>
                    <a:pt x="280" y="121"/>
                  </a:lnTo>
                  <a:lnTo>
                    <a:pt x="288" y="114"/>
                  </a:lnTo>
                  <a:lnTo>
                    <a:pt x="295" y="136"/>
                  </a:lnTo>
                  <a:lnTo>
                    <a:pt x="273" y="174"/>
                  </a:lnTo>
                  <a:lnTo>
                    <a:pt x="280" y="182"/>
                  </a:lnTo>
                  <a:lnTo>
                    <a:pt x="303" y="151"/>
                  </a:lnTo>
                  <a:lnTo>
                    <a:pt x="310" y="159"/>
                  </a:lnTo>
                  <a:lnTo>
                    <a:pt x="288" y="280"/>
                  </a:lnTo>
                  <a:lnTo>
                    <a:pt x="288" y="288"/>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5" name="Freeform 132"/>
            <p:cNvSpPr>
              <a:spLocks/>
            </p:cNvSpPr>
            <p:nvPr/>
          </p:nvSpPr>
          <p:spPr bwMode="auto">
            <a:xfrm>
              <a:off x="3398" y="1599"/>
              <a:ext cx="16" cy="23"/>
            </a:xfrm>
            <a:custGeom>
              <a:avLst/>
              <a:gdLst>
                <a:gd name="T0" fmla="*/ 16 w 16"/>
                <a:gd name="T1" fmla="*/ 0 h 23"/>
                <a:gd name="T2" fmla="*/ 0 w 16"/>
                <a:gd name="T3" fmla="*/ 23 h 23"/>
                <a:gd name="T4" fmla="*/ 16 w 16"/>
                <a:gd name="T5" fmla="*/ 0 h 23"/>
                <a:gd name="T6" fmla="*/ 16 w 16"/>
                <a:gd name="T7" fmla="*/ 8 h 23"/>
              </a:gdLst>
              <a:ahLst/>
              <a:cxnLst>
                <a:cxn ang="0">
                  <a:pos x="T0" y="T1"/>
                </a:cxn>
                <a:cxn ang="0">
                  <a:pos x="T2" y="T3"/>
                </a:cxn>
                <a:cxn ang="0">
                  <a:pos x="T4" y="T5"/>
                </a:cxn>
                <a:cxn ang="0">
                  <a:pos x="T6" y="T7"/>
                </a:cxn>
              </a:cxnLst>
              <a:rect l="0" t="0" r="r" b="b"/>
              <a:pathLst>
                <a:path w="16" h="23">
                  <a:moveTo>
                    <a:pt x="16" y="0"/>
                  </a:moveTo>
                  <a:lnTo>
                    <a:pt x="0" y="23"/>
                  </a:lnTo>
                  <a:lnTo>
                    <a:pt x="16" y="0"/>
                  </a:lnTo>
                  <a:lnTo>
                    <a:pt x="16" y="8"/>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6" name="Freeform 133"/>
            <p:cNvSpPr>
              <a:spLocks/>
            </p:cNvSpPr>
            <p:nvPr/>
          </p:nvSpPr>
          <p:spPr bwMode="auto">
            <a:xfrm>
              <a:off x="2029" y="1576"/>
              <a:ext cx="439" cy="364"/>
            </a:xfrm>
            <a:custGeom>
              <a:avLst/>
              <a:gdLst>
                <a:gd name="T0" fmla="*/ 423 w 439"/>
                <a:gd name="T1" fmla="*/ 205 h 364"/>
                <a:gd name="T2" fmla="*/ 439 w 439"/>
                <a:gd name="T3" fmla="*/ 46 h 364"/>
                <a:gd name="T4" fmla="*/ 45 w 439"/>
                <a:gd name="T5" fmla="*/ 0 h 364"/>
                <a:gd name="T6" fmla="*/ 37 w 439"/>
                <a:gd name="T7" fmla="*/ 38 h 364"/>
                <a:gd name="T8" fmla="*/ 7 w 439"/>
                <a:gd name="T9" fmla="*/ 235 h 364"/>
                <a:gd name="T10" fmla="*/ 0 w 439"/>
                <a:gd name="T11" fmla="*/ 311 h 364"/>
                <a:gd name="T12" fmla="*/ 113 w 439"/>
                <a:gd name="T13" fmla="*/ 326 h 364"/>
                <a:gd name="T14" fmla="*/ 408 w 439"/>
                <a:gd name="T15" fmla="*/ 364 h 364"/>
                <a:gd name="T16" fmla="*/ 423 w 439"/>
                <a:gd name="T17" fmla="*/ 205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9" h="364">
                  <a:moveTo>
                    <a:pt x="423" y="205"/>
                  </a:moveTo>
                  <a:lnTo>
                    <a:pt x="439" y="46"/>
                  </a:lnTo>
                  <a:lnTo>
                    <a:pt x="45" y="0"/>
                  </a:lnTo>
                  <a:lnTo>
                    <a:pt x="37" y="38"/>
                  </a:lnTo>
                  <a:lnTo>
                    <a:pt x="7" y="235"/>
                  </a:lnTo>
                  <a:lnTo>
                    <a:pt x="0" y="311"/>
                  </a:lnTo>
                  <a:lnTo>
                    <a:pt x="113" y="326"/>
                  </a:lnTo>
                  <a:lnTo>
                    <a:pt x="408" y="364"/>
                  </a:lnTo>
                  <a:lnTo>
                    <a:pt x="423" y="205"/>
                  </a:lnTo>
                  <a:close/>
                </a:path>
              </a:pathLst>
            </a:custGeom>
            <a:solidFill>
              <a:srgbClr val="FF8C00"/>
            </a:solidFill>
            <a:ln w="8">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7" name="Freeform 134"/>
            <p:cNvSpPr>
              <a:spLocks/>
            </p:cNvSpPr>
            <p:nvPr/>
          </p:nvSpPr>
          <p:spPr bwMode="auto">
            <a:xfrm>
              <a:off x="2029" y="1576"/>
              <a:ext cx="439" cy="364"/>
            </a:xfrm>
            <a:custGeom>
              <a:avLst/>
              <a:gdLst>
                <a:gd name="T0" fmla="*/ 423 w 439"/>
                <a:gd name="T1" fmla="*/ 205 h 364"/>
                <a:gd name="T2" fmla="*/ 439 w 439"/>
                <a:gd name="T3" fmla="*/ 46 h 364"/>
                <a:gd name="T4" fmla="*/ 45 w 439"/>
                <a:gd name="T5" fmla="*/ 0 h 364"/>
                <a:gd name="T6" fmla="*/ 37 w 439"/>
                <a:gd name="T7" fmla="*/ 38 h 364"/>
                <a:gd name="T8" fmla="*/ 7 w 439"/>
                <a:gd name="T9" fmla="*/ 235 h 364"/>
                <a:gd name="T10" fmla="*/ 0 w 439"/>
                <a:gd name="T11" fmla="*/ 311 h 364"/>
                <a:gd name="T12" fmla="*/ 113 w 439"/>
                <a:gd name="T13" fmla="*/ 326 h 364"/>
                <a:gd name="T14" fmla="*/ 408 w 439"/>
                <a:gd name="T15" fmla="*/ 364 h 364"/>
                <a:gd name="T16" fmla="*/ 423 w 439"/>
                <a:gd name="T17" fmla="*/ 205 h 364"/>
                <a:gd name="T18" fmla="*/ 423 w 439"/>
                <a:gd name="T19" fmla="*/ 213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9" h="364">
                  <a:moveTo>
                    <a:pt x="423" y="205"/>
                  </a:moveTo>
                  <a:lnTo>
                    <a:pt x="439" y="46"/>
                  </a:lnTo>
                  <a:lnTo>
                    <a:pt x="45" y="0"/>
                  </a:lnTo>
                  <a:lnTo>
                    <a:pt x="37" y="38"/>
                  </a:lnTo>
                  <a:lnTo>
                    <a:pt x="7" y="235"/>
                  </a:lnTo>
                  <a:lnTo>
                    <a:pt x="0" y="311"/>
                  </a:lnTo>
                  <a:lnTo>
                    <a:pt x="113" y="326"/>
                  </a:lnTo>
                  <a:lnTo>
                    <a:pt x="408" y="364"/>
                  </a:lnTo>
                  <a:lnTo>
                    <a:pt x="423" y="205"/>
                  </a:lnTo>
                  <a:lnTo>
                    <a:pt x="423" y="213"/>
                  </a:lnTo>
                </a:path>
              </a:pathLst>
            </a:custGeom>
            <a:noFill/>
            <a:ln w="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16387" name="Text Box 126"/>
          <p:cNvSpPr txBox="1">
            <a:spLocks noChangeArrowheads="1"/>
          </p:cNvSpPr>
          <p:nvPr/>
        </p:nvSpPr>
        <p:spPr bwMode="auto">
          <a:xfrm>
            <a:off x="4038600" y="1219200"/>
            <a:ext cx="1063112" cy="461665"/>
          </a:xfrm>
          <a:prstGeom prst="rect">
            <a:avLst/>
          </a:prstGeom>
          <a:noFill/>
          <a:ln w="9525" algn="ctr">
            <a:noFill/>
            <a:miter lim="800000"/>
            <a:headEnd/>
            <a:tailEnd/>
          </a:ln>
        </p:spPr>
        <p:txBody>
          <a:bodyPr wrap="none">
            <a:spAutoFit/>
          </a:bodyPr>
          <a:lstStyle/>
          <a:p>
            <a:r>
              <a:rPr lang="en-US" sz="2400" b="1" dirty="0">
                <a:solidFill>
                  <a:srgbClr val="FF9900"/>
                </a:solidFill>
                <a:latin typeface="Verdana" pitchFamily="34" charset="0"/>
              </a:rPr>
              <a:t>2010</a:t>
            </a:r>
          </a:p>
        </p:txBody>
      </p:sp>
    </p:spTree>
    <p:extLst>
      <p:ext uri="{BB962C8B-B14F-4D97-AF65-F5344CB8AC3E}">
        <p14:creationId xmlns:p14="http://schemas.microsoft.com/office/powerpoint/2010/main" val="1705086258"/>
      </p:ext>
    </p:extLst>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609600" y="1828800"/>
            <a:ext cx="7772400" cy="2414587"/>
          </a:xfrm>
        </p:spPr>
        <p:txBody>
          <a:bodyPr/>
          <a:lstStyle/>
          <a:p>
            <a:pPr algn="ctr"/>
            <a:endParaRPr lang="en-US" sz="3600" dirty="0"/>
          </a:p>
          <a:p>
            <a:pPr algn="ctr"/>
            <a:endParaRPr lang="en-US" sz="3600" dirty="0"/>
          </a:p>
          <a:p>
            <a:pPr algn="ctr"/>
            <a:endParaRPr lang="en-US" sz="3600" dirty="0"/>
          </a:p>
          <a:p>
            <a:pPr algn="ctr"/>
            <a:endParaRPr lang="en-US" sz="3600" dirty="0"/>
          </a:p>
          <a:p>
            <a:pPr algn="ctr"/>
            <a:endParaRPr lang="en-US" sz="3600" dirty="0"/>
          </a:p>
          <a:p>
            <a:pPr algn="ctr"/>
            <a:endParaRPr lang="en-US" sz="3600" dirty="0"/>
          </a:p>
          <a:p>
            <a:pPr algn="ctr"/>
            <a:endParaRPr lang="en-US" sz="3600" dirty="0"/>
          </a:p>
          <a:p>
            <a:pPr algn="ctr"/>
            <a:endParaRPr lang="en-US" sz="3600" dirty="0"/>
          </a:p>
          <a:p>
            <a:pPr algn="ctr"/>
            <a:endParaRPr lang="en-US" sz="3600" dirty="0"/>
          </a:p>
          <a:p>
            <a:pPr algn="ctr"/>
            <a:endParaRPr lang="en-US" sz="3600" dirty="0"/>
          </a:p>
          <a:p>
            <a:pPr algn="ctr"/>
            <a:endParaRPr lang="en-US" sz="3600" dirty="0"/>
          </a:p>
          <a:p>
            <a:pPr algn="ctr"/>
            <a:endParaRPr lang="en-US" sz="3600" dirty="0"/>
          </a:p>
          <a:p>
            <a:pPr algn="ctr"/>
            <a:endParaRPr lang="en-US" sz="3600" dirty="0"/>
          </a:p>
          <a:p>
            <a:pPr algn="ctr"/>
            <a:r>
              <a:rPr lang="en-US" sz="3600" dirty="0"/>
              <a:t>Major changes to the survey method in 2011</a:t>
            </a:r>
          </a:p>
          <a:p>
            <a:pPr algn="ctr"/>
            <a:endParaRPr lang="en-US" sz="3600" dirty="0"/>
          </a:p>
          <a:p>
            <a:pPr algn="ctr"/>
            <a:r>
              <a:rPr lang="en-US" sz="1800" dirty="0"/>
              <a:t>more detail at </a:t>
            </a:r>
            <a:r>
              <a:rPr lang="en-US" sz="1800" dirty="0">
                <a:hlinkClick r:id="rId2"/>
              </a:rPr>
              <a:t>http://www.cdc.gov/surveillancepractice/reports/brfss/brfss.html</a:t>
            </a:r>
            <a:endParaRPr lang="en-US" sz="1800" dirty="0"/>
          </a:p>
        </p:txBody>
      </p:sp>
    </p:spTree>
    <p:extLst>
      <p:ext uri="{BB962C8B-B14F-4D97-AF65-F5344CB8AC3E}">
        <p14:creationId xmlns:p14="http://schemas.microsoft.com/office/powerpoint/2010/main" val="1084957605"/>
      </p:ext>
    </p:extLst>
  </p:cSld>
  <p:clrMapOvr>
    <a:masterClrMapping/>
  </p:clrMapOvr>
  <mc:AlternateContent xmlns:mc="http://schemas.openxmlformats.org/markup-compatibility/2006" xmlns:p14="http://schemas.microsoft.com/office/powerpoint/2010/main">
    <mc:Choice Requires="p14">
      <p:transition spd="slow" p14:dur="2000" advClick="0" advTm="2000">
        <p:zoom/>
      </p:transition>
    </mc:Choice>
    <mc:Fallback xmlns="">
      <p:transition spd="slow" advClick="0" advTm="2000">
        <p:zoom/>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pSp>
        <p:nvGrpSpPr>
          <p:cNvPr id="3" name="Group 4"/>
          <p:cNvGrpSpPr>
            <a:grpSpLocks noChangeAspect="1"/>
          </p:cNvGrpSpPr>
          <p:nvPr/>
        </p:nvGrpSpPr>
        <p:grpSpPr bwMode="auto">
          <a:xfrm>
            <a:off x="1831975" y="1143000"/>
            <a:ext cx="5508829" cy="4518025"/>
            <a:chOff x="1129" y="737"/>
            <a:chExt cx="3502" cy="2846"/>
          </a:xfrm>
        </p:grpSpPr>
        <p:sp>
          <p:nvSpPr>
            <p:cNvPr id="4" name="AutoShape 3"/>
            <p:cNvSpPr>
              <a:spLocks noChangeAspect="1" noChangeArrowheads="1" noTextEdit="1"/>
            </p:cNvSpPr>
            <p:nvPr/>
          </p:nvSpPr>
          <p:spPr bwMode="auto">
            <a:xfrm>
              <a:off x="1129" y="737"/>
              <a:ext cx="3502" cy="28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Rectangle 5"/>
            <p:cNvSpPr>
              <a:spLocks noChangeArrowheads="1"/>
            </p:cNvSpPr>
            <p:nvPr/>
          </p:nvSpPr>
          <p:spPr bwMode="auto">
            <a:xfrm>
              <a:off x="1129" y="737"/>
              <a:ext cx="3510" cy="2854"/>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Rectangle 6"/>
            <p:cNvSpPr>
              <a:spLocks noChangeArrowheads="1"/>
            </p:cNvSpPr>
            <p:nvPr/>
          </p:nvSpPr>
          <p:spPr bwMode="auto">
            <a:xfrm>
              <a:off x="1182" y="828"/>
              <a:ext cx="3404" cy="267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7"/>
            <p:cNvSpPr>
              <a:spLocks/>
            </p:cNvSpPr>
            <p:nvPr/>
          </p:nvSpPr>
          <p:spPr bwMode="auto">
            <a:xfrm>
              <a:off x="3413" y="2402"/>
              <a:ext cx="242" cy="386"/>
            </a:xfrm>
            <a:custGeom>
              <a:avLst/>
              <a:gdLst>
                <a:gd name="T0" fmla="*/ 220 w 242"/>
                <a:gd name="T1" fmla="*/ 242 h 386"/>
                <a:gd name="T2" fmla="*/ 242 w 242"/>
                <a:gd name="T3" fmla="*/ 311 h 386"/>
                <a:gd name="T4" fmla="*/ 68 w 242"/>
                <a:gd name="T5" fmla="*/ 326 h 386"/>
                <a:gd name="T6" fmla="*/ 83 w 242"/>
                <a:gd name="T7" fmla="*/ 364 h 386"/>
                <a:gd name="T8" fmla="*/ 83 w 242"/>
                <a:gd name="T9" fmla="*/ 379 h 386"/>
                <a:gd name="T10" fmla="*/ 38 w 242"/>
                <a:gd name="T11" fmla="*/ 386 h 386"/>
                <a:gd name="T12" fmla="*/ 61 w 242"/>
                <a:gd name="T13" fmla="*/ 386 h 386"/>
                <a:gd name="T14" fmla="*/ 38 w 242"/>
                <a:gd name="T15" fmla="*/ 356 h 386"/>
                <a:gd name="T16" fmla="*/ 31 w 242"/>
                <a:gd name="T17" fmla="*/ 386 h 386"/>
                <a:gd name="T18" fmla="*/ 15 w 242"/>
                <a:gd name="T19" fmla="*/ 379 h 386"/>
                <a:gd name="T20" fmla="*/ 0 w 242"/>
                <a:gd name="T21" fmla="*/ 258 h 386"/>
                <a:gd name="T22" fmla="*/ 8 w 242"/>
                <a:gd name="T23" fmla="*/ 23 h 386"/>
                <a:gd name="T24" fmla="*/ 0 w 242"/>
                <a:gd name="T25" fmla="*/ 15 h 386"/>
                <a:gd name="T26" fmla="*/ 167 w 242"/>
                <a:gd name="T27" fmla="*/ 0 h 386"/>
                <a:gd name="T28" fmla="*/ 212 w 242"/>
                <a:gd name="T29" fmla="*/ 167 h 386"/>
                <a:gd name="T30" fmla="*/ 235 w 242"/>
                <a:gd name="T31" fmla="*/ 212 h 386"/>
                <a:gd name="T32" fmla="*/ 220 w 242"/>
                <a:gd name="T33" fmla="*/ 242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2" h="386">
                  <a:moveTo>
                    <a:pt x="220" y="242"/>
                  </a:moveTo>
                  <a:lnTo>
                    <a:pt x="242" y="311"/>
                  </a:lnTo>
                  <a:lnTo>
                    <a:pt x="68" y="326"/>
                  </a:lnTo>
                  <a:lnTo>
                    <a:pt x="83" y="364"/>
                  </a:lnTo>
                  <a:lnTo>
                    <a:pt x="83" y="379"/>
                  </a:lnTo>
                  <a:lnTo>
                    <a:pt x="38" y="386"/>
                  </a:lnTo>
                  <a:lnTo>
                    <a:pt x="61" y="386"/>
                  </a:lnTo>
                  <a:lnTo>
                    <a:pt x="38" y="356"/>
                  </a:lnTo>
                  <a:lnTo>
                    <a:pt x="31" y="386"/>
                  </a:lnTo>
                  <a:lnTo>
                    <a:pt x="15" y="379"/>
                  </a:lnTo>
                  <a:lnTo>
                    <a:pt x="0" y="258"/>
                  </a:lnTo>
                  <a:lnTo>
                    <a:pt x="8" y="23"/>
                  </a:lnTo>
                  <a:lnTo>
                    <a:pt x="0" y="15"/>
                  </a:lnTo>
                  <a:lnTo>
                    <a:pt x="167" y="0"/>
                  </a:lnTo>
                  <a:lnTo>
                    <a:pt x="212" y="167"/>
                  </a:lnTo>
                  <a:lnTo>
                    <a:pt x="235" y="212"/>
                  </a:lnTo>
                  <a:lnTo>
                    <a:pt x="220" y="242"/>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8"/>
            <p:cNvSpPr>
              <a:spLocks/>
            </p:cNvSpPr>
            <p:nvPr/>
          </p:nvSpPr>
          <p:spPr bwMode="auto">
            <a:xfrm>
              <a:off x="3413" y="2402"/>
              <a:ext cx="242" cy="386"/>
            </a:xfrm>
            <a:custGeom>
              <a:avLst/>
              <a:gdLst>
                <a:gd name="T0" fmla="*/ 220 w 242"/>
                <a:gd name="T1" fmla="*/ 242 h 386"/>
                <a:gd name="T2" fmla="*/ 242 w 242"/>
                <a:gd name="T3" fmla="*/ 311 h 386"/>
                <a:gd name="T4" fmla="*/ 68 w 242"/>
                <a:gd name="T5" fmla="*/ 326 h 386"/>
                <a:gd name="T6" fmla="*/ 83 w 242"/>
                <a:gd name="T7" fmla="*/ 364 h 386"/>
                <a:gd name="T8" fmla="*/ 83 w 242"/>
                <a:gd name="T9" fmla="*/ 379 h 386"/>
                <a:gd name="T10" fmla="*/ 38 w 242"/>
                <a:gd name="T11" fmla="*/ 386 h 386"/>
                <a:gd name="T12" fmla="*/ 61 w 242"/>
                <a:gd name="T13" fmla="*/ 386 h 386"/>
                <a:gd name="T14" fmla="*/ 38 w 242"/>
                <a:gd name="T15" fmla="*/ 356 h 386"/>
                <a:gd name="T16" fmla="*/ 31 w 242"/>
                <a:gd name="T17" fmla="*/ 386 h 386"/>
                <a:gd name="T18" fmla="*/ 15 w 242"/>
                <a:gd name="T19" fmla="*/ 379 h 386"/>
                <a:gd name="T20" fmla="*/ 0 w 242"/>
                <a:gd name="T21" fmla="*/ 258 h 386"/>
                <a:gd name="T22" fmla="*/ 8 w 242"/>
                <a:gd name="T23" fmla="*/ 23 h 386"/>
                <a:gd name="T24" fmla="*/ 0 w 242"/>
                <a:gd name="T25" fmla="*/ 15 h 386"/>
                <a:gd name="T26" fmla="*/ 167 w 242"/>
                <a:gd name="T27" fmla="*/ 0 h 386"/>
                <a:gd name="T28" fmla="*/ 212 w 242"/>
                <a:gd name="T29" fmla="*/ 167 h 386"/>
                <a:gd name="T30" fmla="*/ 235 w 242"/>
                <a:gd name="T31" fmla="*/ 212 h 386"/>
                <a:gd name="T32" fmla="*/ 220 w 242"/>
                <a:gd name="T33" fmla="*/ 242 h 386"/>
                <a:gd name="T34" fmla="*/ 220 w 242"/>
                <a:gd name="T35" fmla="*/ 25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2" h="386">
                  <a:moveTo>
                    <a:pt x="220" y="242"/>
                  </a:moveTo>
                  <a:lnTo>
                    <a:pt x="242" y="311"/>
                  </a:lnTo>
                  <a:lnTo>
                    <a:pt x="68" y="326"/>
                  </a:lnTo>
                  <a:lnTo>
                    <a:pt x="83" y="364"/>
                  </a:lnTo>
                  <a:lnTo>
                    <a:pt x="83" y="379"/>
                  </a:lnTo>
                  <a:lnTo>
                    <a:pt x="38" y="386"/>
                  </a:lnTo>
                  <a:lnTo>
                    <a:pt x="61" y="386"/>
                  </a:lnTo>
                  <a:lnTo>
                    <a:pt x="38" y="356"/>
                  </a:lnTo>
                  <a:lnTo>
                    <a:pt x="31" y="386"/>
                  </a:lnTo>
                  <a:lnTo>
                    <a:pt x="15" y="379"/>
                  </a:lnTo>
                  <a:lnTo>
                    <a:pt x="0" y="258"/>
                  </a:lnTo>
                  <a:lnTo>
                    <a:pt x="8" y="23"/>
                  </a:lnTo>
                  <a:lnTo>
                    <a:pt x="0" y="15"/>
                  </a:lnTo>
                  <a:lnTo>
                    <a:pt x="167" y="0"/>
                  </a:lnTo>
                  <a:lnTo>
                    <a:pt x="212" y="167"/>
                  </a:lnTo>
                  <a:lnTo>
                    <a:pt x="235" y="212"/>
                  </a:lnTo>
                  <a:lnTo>
                    <a:pt x="220" y="242"/>
                  </a:lnTo>
                  <a:lnTo>
                    <a:pt x="220" y="25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 name="Freeform 9"/>
            <p:cNvSpPr>
              <a:spLocks/>
            </p:cNvSpPr>
            <p:nvPr/>
          </p:nvSpPr>
          <p:spPr bwMode="auto">
            <a:xfrm>
              <a:off x="1242" y="2599"/>
              <a:ext cx="659" cy="583"/>
            </a:xfrm>
            <a:custGeom>
              <a:avLst/>
              <a:gdLst>
                <a:gd name="T0" fmla="*/ 0 w 659"/>
                <a:gd name="T1" fmla="*/ 333 h 583"/>
                <a:gd name="T2" fmla="*/ 8 w 659"/>
                <a:gd name="T3" fmla="*/ 341 h 583"/>
                <a:gd name="T4" fmla="*/ 38 w 659"/>
                <a:gd name="T5" fmla="*/ 371 h 583"/>
                <a:gd name="T6" fmla="*/ 31 w 659"/>
                <a:gd name="T7" fmla="*/ 409 h 583"/>
                <a:gd name="T8" fmla="*/ 53 w 659"/>
                <a:gd name="T9" fmla="*/ 394 h 583"/>
                <a:gd name="T10" fmla="*/ 53 w 659"/>
                <a:gd name="T11" fmla="*/ 454 h 583"/>
                <a:gd name="T12" fmla="*/ 106 w 659"/>
                <a:gd name="T13" fmla="*/ 469 h 583"/>
                <a:gd name="T14" fmla="*/ 121 w 659"/>
                <a:gd name="T15" fmla="*/ 462 h 583"/>
                <a:gd name="T16" fmla="*/ 121 w 659"/>
                <a:gd name="T17" fmla="*/ 507 h 583"/>
                <a:gd name="T18" fmla="*/ 76 w 659"/>
                <a:gd name="T19" fmla="*/ 560 h 583"/>
                <a:gd name="T20" fmla="*/ 16 w 659"/>
                <a:gd name="T21" fmla="*/ 583 h 583"/>
                <a:gd name="T22" fmla="*/ 84 w 659"/>
                <a:gd name="T23" fmla="*/ 568 h 583"/>
                <a:gd name="T24" fmla="*/ 99 w 659"/>
                <a:gd name="T25" fmla="*/ 537 h 583"/>
                <a:gd name="T26" fmla="*/ 197 w 659"/>
                <a:gd name="T27" fmla="*/ 477 h 583"/>
                <a:gd name="T28" fmla="*/ 197 w 659"/>
                <a:gd name="T29" fmla="*/ 439 h 583"/>
                <a:gd name="T30" fmla="*/ 258 w 659"/>
                <a:gd name="T31" fmla="*/ 326 h 583"/>
                <a:gd name="T32" fmla="*/ 273 w 659"/>
                <a:gd name="T33" fmla="*/ 356 h 583"/>
                <a:gd name="T34" fmla="*/ 280 w 659"/>
                <a:gd name="T35" fmla="*/ 378 h 583"/>
                <a:gd name="T36" fmla="*/ 235 w 659"/>
                <a:gd name="T37" fmla="*/ 447 h 583"/>
                <a:gd name="T38" fmla="*/ 295 w 659"/>
                <a:gd name="T39" fmla="*/ 363 h 583"/>
                <a:gd name="T40" fmla="*/ 326 w 659"/>
                <a:gd name="T41" fmla="*/ 363 h 583"/>
                <a:gd name="T42" fmla="*/ 364 w 659"/>
                <a:gd name="T43" fmla="*/ 401 h 583"/>
                <a:gd name="T44" fmla="*/ 439 w 659"/>
                <a:gd name="T45" fmla="*/ 386 h 583"/>
                <a:gd name="T46" fmla="*/ 439 w 659"/>
                <a:gd name="T47" fmla="*/ 409 h 583"/>
                <a:gd name="T48" fmla="*/ 469 w 659"/>
                <a:gd name="T49" fmla="*/ 394 h 583"/>
                <a:gd name="T50" fmla="*/ 507 w 659"/>
                <a:gd name="T51" fmla="*/ 439 h 583"/>
                <a:gd name="T52" fmla="*/ 492 w 659"/>
                <a:gd name="T53" fmla="*/ 409 h 583"/>
                <a:gd name="T54" fmla="*/ 515 w 659"/>
                <a:gd name="T55" fmla="*/ 394 h 583"/>
                <a:gd name="T56" fmla="*/ 568 w 659"/>
                <a:gd name="T57" fmla="*/ 454 h 583"/>
                <a:gd name="T58" fmla="*/ 613 w 659"/>
                <a:gd name="T59" fmla="*/ 500 h 583"/>
                <a:gd name="T60" fmla="*/ 643 w 659"/>
                <a:gd name="T61" fmla="*/ 522 h 583"/>
                <a:gd name="T62" fmla="*/ 643 w 659"/>
                <a:gd name="T63" fmla="*/ 477 h 583"/>
                <a:gd name="T64" fmla="*/ 515 w 659"/>
                <a:gd name="T65" fmla="*/ 378 h 583"/>
                <a:gd name="T66" fmla="*/ 477 w 659"/>
                <a:gd name="T67" fmla="*/ 394 h 583"/>
                <a:gd name="T68" fmla="*/ 447 w 659"/>
                <a:gd name="T69" fmla="*/ 378 h 583"/>
                <a:gd name="T70" fmla="*/ 356 w 659"/>
                <a:gd name="T71" fmla="*/ 45 h 583"/>
                <a:gd name="T72" fmla="*/ 190 w 659"/>
                <a:gd name="T73" fmla="*/ 8 h 583"/>
                <a:gd name="T74" fmla="*/ 174 w 659"/>
                <a:gd name="T75" fmla="*/ 0 h 583"/>
                <a:gd name="T76" fmla="*/ 129 w 659"/>
                <a:gd name="T77" fmla="*/ 38 h 583"/>
                <a:gd name="T78" fmla="*/ 106 w 659"/>
                <a:gd name="T79" fmla="*/ 30 h 583"/>
                <a:gd name="T80" fmla="*/ 106 w 659"/>
                <a:gd name="T81" fmla="*/ 38 h 583"/>
                <a:gd name="T82" fmla="*/ 53 w 659"/>
                <a:gd name="T83" fmla="*/ 76 h 583"/>
                <a:gd name="T84" fmla="*/ 76 w 659"/>
                <a:gd name="T85" fmla="*/ 144 h 583"/>
                <a:gd name="T86" fmla="*/ 91 w 659"/>
                <a:gd name="T87" fmla="*/ 159 h 583"/>
                <a:gd name="T88" fmla="*/ 91 w 659"/>
                <a:gd name="T89" fmla="*/ 189 h 583"/>
                <a:gd name="T90" fmla="*/ 0 w 659"/>
                <a:gd name="T91" fmla="*/ 182 h 583"/>
                <a:gd name="T92" fmla="*/ 16 w 659"/>
                <a:gd name="T93" fmla="*/ 204 h 583"/>
                <a:gd name="T94" fmla="*/ 69 w 659"/>
                <a:gd name="T95" fmla="*/ 235 h 583"/>
                <a:gd name="T96" fmla="*/ 99 w 659"/>
                <a:gd name="T97" fmla="*/ 235 h 583"/>
                <a:gd name="T98" fmla="*/ 46 w 659"/>
                <a:gd name="T99" fmla="*/ 288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9" h="583">
                  <a:moveTo>
                    <a:pt x="46" y="288"/>
                  </a:moveTo>
                  <a:lnTo>
                    <a:pt x="0" y="333"/>
                  </a:lnTo>
                  <a:lnTo>
                    <a:pt x="16" y="333"/>
                  </a:lnTo>
                  <a:lnTo>
                    <a:pt x="8" y="341"/>
                  </a:lnTo>
                  <a:lnTo>
                    <a:pt x="16" y="356"/>
                  </a:lnTo>
                  <a:lnTo>
                    <a:pt x="38" y="371"/>
                  </a:lnTo>
                  <a:lnTo>
                    <a:pt x="23" y="386"/>
                  </a:lnTo>
                  <a:lnTo>
                    <a:pt x="31" y="409"/>
                  </a:lnTo>
                  <a:lnTo>
                    <a:pt x="46" y="409"/>
                  </a:lnTo>
                  <a:lnTo>
                    <a:pt x="53" y="394"/>
                  </a:lnTo>
                  <a:lnTo>
                    <a:pt x="61" y="439"/>
                  </a:lnTo>
                  <a:lnTo>
                    <a:pt x="53" y="454"/>
                  </a:lnTo>
                  <a:lnTo>
                    <a:pt x="91" y="431"/>
                  </a:lnTo>
                  <a:lnTo>
                    <a:pt x="106" y="469"/>
                  </a:lnTo>
                  <a:lnTo>
                    <a:pt x="114" y="447"/>
                  </a:lnTo>
                  <a:lnTo>
                    <a:pt x="121" y="462"/>
                  </a:lnTo>
                  <a:lnTo>
                    <a:pt x="152" y="447"/>
                  </a:lnTo>
                  <a:lnTo>
                    <a:pt x="121" y="507"/>
                  </a:lnTo>
                  <a:lnTo>
                    <a:pt x="76" y="537"/>
                  </a:lnTo>
                  <a:lnTo>
                    <a:pt x="76" y="560"/>
                  </a:lnTo>
                  <a:lnTo>
                    <a:pt x="46" y="553"/>
                  </a:lnTo>
                  <a:lnTo>
                    <a:pt x="16" y="583"/>
                  </a:lnTo>
                  <a:lnTo>
                    <a:pt x="46" y="560"/>
                  </a:lnTo>
                  <a:lnTo>
                    <a:pt x="84" y="568"/>
                  </a:lnTo>
                  <a:lnTo>
                    <a:pt x="106" y="553"/>
                  </a:lnTo>
                  <a:lnTo>
                    <a:pt x="99" y="537"/>
                  </a:lnTo>
                  <a:lnTo>
                    <a:pt x="121" y="537"/>
                  </a:lnTo>
                  <a:lnTo>
                    <a:pt x="197" y="477"/>
                  </a:lnTo>
                  <a:lnTo>
                    <a:pt x="205" y="454"/>
                  </a:lnTo>
                  <a:lnTo>
                    <a:pt x="197" y="439"/>
                  </a:lnTo>
                  <a:lnTo>
                    <a:pt x="250" y="363"/>
                  </a:lnTo>
                  <a:lnTo>
                    <a:pt x="258" y="326"/>
                  </a:lnTo>
                  <a:lnTo>
                    <a:pt x="250" y="363"/>
                  </a:lnTo>
                  <a:lnTo>
                    <a:pt x="273" y="356"/>
                  </a:lnTo>
                  <a:lnTo>
                    <a:pt x="265" y="371"/>
                  </a:lnTo>
                  <a:lnTo>
                    <a:pt x="280" y="378"/>
                  </a:lnTo>
                  <a:lnTo>
                    <a:pt x="242" y="386"/>
                  </a:lnTo>
                  <a:lnTo>
                    <a:pt x="235" y="447"/>
                  </a:lnTo>
                  <a:lnTo>
                    <a:pt x="288" y="409"/>
                  </a:lnTo>
                  <a:lnTo>
                    <a:pt x="295" y="363"/>
                  </a:lnTo>
                  <a:lnTo>
                    <a:pt x="295" y="378"/>
                  </a:lnTo>
                  <a:lnTo>
                    <a:pt x="326" y="363"/>
                  </a:lnTo>
                  <a:lnTo>
                    <a:pt x="318" y="378"/>
                  </a:lnTo>
                  <a:lnTo>
                    <a:pt x="364" y="401"/>
                  </a:lnTo>
                  <a:lnTo>
                    <a:pt x="432" y="401"/>
                  </a:lnTo>
                  <a:lnTo>
                    <a:pt x="439" y="386"/>
                  </a:lnTo>
                  <a:lnTo>
                    <a:pt x="447" y="394"/>
                  </a:lnTo>
                  <a:lnTo>
                    <a:pt x="439" y="409"/>
                  </a:lnTo>
                  <a:lnTo>
                    <a:pt x="462" y="416"/>
                  </a:lnTo>
                  <a:lnTo>
                    <a:pt x="469" y="394"/>
                  </a:lnTo>
                  <a:lnTo>
                    <a:pt x="469" y="416"/>
                  </a:lnTo>
                  <a:lnTo>
                    <a:pt x="507" y="439"/>
                  </a:lnTo>
                  <a:lnTo>
                    <a:pt x="515" y="424"/>
                  </a:lnTo>
                  <a:lnTo>
                    <a:pt x="492" y="409"/>
                  </a:lnTo>
                  <a:lnTo>
                    <a:pt x="530" y="431"/>
                  </a:lnTo>
                  <a:lnTo>
                    <a:pt x="515" y="394"/>
                  </a:lnTo>
                  <a:lnTo>
                    <a:pt x="537" y="424"/>
                  </a:lnTo>
                  <a:lnTo>
                    <a:pt x="568" y="454"/>
                  </a:lnTo>
                  <a:lnTo>
                    <a:pt x="613" y="477"/>
                  </a:lnTo>
                  <a:lnTo>
                    <a:pt x="613" y="500"/>
                  </a:lnTo>
                  <a:lnTo>
                    <a:pt x="628" y="477"/>
                  </a:lnTo>
                  <a:lnTo>
                    <a:pt x="643" y="522"/>
                  </a:lnTo>
                  <a:lnTo>
                    <a:pt x="659" y="507"/>
                  </a:lnTo>
                  <a:lnTo>
                    <a:pt x="643" y="477"/>
                  </a:lnTo>
                  <a:lnTo>
                    <a:pt x="606" y="469"/>
                  </a:lnTo>
                  <a:lnTo>
                    <a:pt x="515" y="378"/>
                  </a:lnTo>
                  <a:lnTo>
                    <a:pt x="485" y="416"/>
                  </a:lnTo>
                  <a:lnTo>
                    <a:pt x="477" y="394"/>
                  </a:lnTo>
                  <a:lnTo>
                    <a:pt x="462" y="394"/>
                  </a:lnTo>
                  <a:lnTo>
                    <a:pt x="447" y="378"/>
                  </a:lnTo>
                  <a:lnTo>
                    <a:pt x="416" y="378"/>
                  </a:lnTo>
                  <a:lnTo>
                    <a:pt x="356" y="45"/>
                  </a:lnTo>
                  <a:lnTo>
                    <a:pt x="227" y="30"/>
                  </a:lnTo>
                  <a:lnTo>
                    <a:pt x="190" y="8"/>
                  </a:lnTo>
                  <a:lnTo>
                    <a:pt x="182" y="23"/>
                  </a:lnTo>
                  <a:lnTo>
                    <a:pt x="174" y="0"/>
                  </a:lnTo>
                  <a:lnTo>
                    <a:pt x="137" y="15"/>
                  </a:lnTo>
                  <a:lnTo>
                    <a:pt x="129" y="38"/>
                  </a:lnTo>
                  <a:lnTo>
                    <a:pt x="129" y="23"/>
                  </a:lnTo>
                  <a:lnTo>
                    <a:pt x="106" y="30"/>
                  </a:lnTo>
                  <a:lnTo>
                    <a:pt x="114" y="45"/>
                  </a:lnTo>
                  <a:lnTo>
                    <a:pt x="106" y="38"/>
                  </a:lnTo>
                  <a:lnTo>
                    <a:pt x="76" y="76"/>
                  </a:lnTo>
                  <a:lnTo>
                    <a:pt x="53" y="76"/>
                  </a:lnTo>
                  <a:lnTo>
                    <a:pt x="38" y="91"/>
                  </a:lnTo>
                  <a:lnTo>
                    <a:pt x="76" y="144"/>
                  </a:lnTo>
                  <a:lnTo>
                    <a:pt x="129" y="167"/>
                  </a:lnTo>
                  <a:lnTo>
                    <a:pt x="91" y="159"/>
                  </a:lnTo>
                  <a:lnTo>
                    <a:pt x="106" y="182"/>
                  </a:lnTo>
                  <a:lnTo>
                    <a:pt x="91" y="189"/>
                  </a:lnTo>
                  <a:lnTo>
                    <a:pt x="53" y="159"/>
                  </a:lnTo>
                  <a:lnTo>
                    <a:pt x="0" y="182"/>
                  </a:lnTo>
                  <a:lnTo>
                    <a:pt x="31" y="204"/>
                  </a:lnTo>
                  <a:lnTo>
                    <a:pt x="16" y="204"/>
                  </a:lnTo>
                  <a:lnTo>
                    <a:pt x="23" y="227"/>
                  </a:lnTo>
                  <a:lnTo>
                    <a:pt x="69" y="235"/>
                  </a:lnTo>
                  <a:lnTo>
                    <a:pt x="69" y="250"/>
                  </a:lnTo>
                  <a:lnTo>
                    <a:pt x="99" y="235"/>
                  </a:lnTo>
                  <a:lnTo>
                    <a:pt x="91" y="280"/>
                  </a:lnTo>
                  <a:lnTo>
                    <a:pt x="46" y="28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10"/>
            <p:cNvSpPr>
              <a:spLocks/>
            </p:cNvSpPr>
            <p:nvPr/>
          </p:nvSpPr>
          <p:spPr bwMode="auto">
            <a:xfrm>
              <a:off x="1242" y="2599"/>
              <a:ext cx="659" cy="583"/>
            </a:xfrm>
            <a:custGeom>
              <a:avLst/>
              <a:gdLst>
                <a:gd name="T0" fmla="*/ 0 w 659"/>
                <a:gd name="T1" fmla="*/ 333 h 583"/>
                <a:gd name="T2" fmla="*/ 8 w 659"/>
                <a:gd name="T3" fmla="*/ 341 h 583"/>
                <a:gd name="T4" fmla="*/ 38 w 659"/>
                <a:gd name="T5" fmla="*/ 371 h 583"/>
                <a:gd name="T6" fmla="*/ 31 w 659"/>
                <a:gd name="T7" fmla="*/ 409 h 583"/>
                <a:gd name="T8" fmla="*/ 53 w 659"/>
                <a:gd name="T9" fmla="*/ 394 h 583"/>
                <a:gd name="T10" fmla="*/ 53 w 659"/>
                <a:gd name="T11" fmla="*/ 454 h 583"/>
                <a:gd name="T12" fmla="*/ 106 w 659"/>
                <a:gd name="T13" fmla="*/ 469 h 583"/>
                <a:gd name="T14" fmla="*/ 121 w 659"/>
                <a:gd name="T15" fmla="*/ 462 h 583"/>
                <a:gd name="T16" fmla="*/ 121 w 659"/>
                <a:gd name="T17" fmla="*/ 507 h 583"/>
                <a:gd name="T18" fmla="*/ 76 w 659"/>
                <a:gd name="T19" fmla="*/ 560 h 583"/>
                <a:gd name="T20" fmla="*/ 16 w 659"/>
                <a:gd name="T21" fmla="*/ 583 h 583"/>
                <a:gd name="T22" fmla="*/ 84 w 659"/>
                <a:gd name="T23" fmla="*/ 568 h 583"/>
                <a:gd name="T24" fmla="*/ 99 w 659"/>
                <a:gd name="T25" fmla="*/ 537 h 583"/>
                <a:gd name="T26" fmla="*/ 197 w 659"/>
                <a:gd name="T27" fmla="*/ 477 h 583"/>
                <a:gd name="T28" fmla="*/ 197 w 659"/>
                <a:gd name="T29" fmla="*/ 439 h 583"/>
                <a:gd name="T30" fmla="*/ 258 w 659"/>
                <a:gd name="T31" fmla="*/ 326 h 583"/>
                <a:gd name="T32" fmla="*/ 273 w 659"/>
                <a:gd name="T33" fmla="*/ 356 h 583"/>
                <a:gd name="T34" fmla="*/ 280 w 659"/>
                <a:gd name="T35" fmla="*/ 378 h 583"/>
                <a:gd name="T36" fmla="*/ 235 w 659"/>
                <a:gd name="T37" fmla="*/ 447 h 583"/>
                <a:gd name="T38" fmla="*/ 295 w 659"/>
                <a:gd name="T39" fmla="*/ 363 h 583"/>
                <a:gd name="T40" fmla="*/ 326 w 659"/>
                <a:gd name="T41" fmla="*/ 363 h 583"/>
                <a:gd name="T42" fmla="*/ 364 w 659"/>
                <a:gd name="T43" fmla="*/ 401 h 583"/>
                <a:gd name="T44" fmla="*/ 439 w 659"/>
                <a:gd name="T45" fmla="*/ 386 h 583"/>
                <a:gd name="T46" fmla="*/ 439 w 659"/>
                <a:gd name="T47" fmla="*/ 409 h 583"/>
                <a:gd name="T48" fmla="*/ 469 w 659"/>
                <a:gd name="T49" fmla="*/ 394 h 583"/>
                <a:gd name="T50" fmla="*/ 507 w 659"/>
                <a:gd name="T51" fmla="*/ 439 h 583"/>
                <a:gd name="T52" fmla="*/ 492 w 659"/>
                <a:gd name="T53" fmla="*/ 409 h 583"/>
                <a:gd name="T54" fmla="*/ 515 w 659"/>
                <a:gd name="T55" fmla="*/ 394 h 583"/>
                <a:gd name="T56" fmla="*/ 568 w 659"/>
                <a:gd name="T57" fmla="*/ 454 h 583"/>
                <a:gd name="T58" fmla="*/ 613 w 659"/>
                <a:gd name="T59" fmla="*/ 500 h 583"/>
                <a:gd name="T60" fmla="*/ 643 w 659"/>
                <a:gd name="T61" fmla="*/ 522 h 583"/>
                <a:gd name="T62" fmla="*/ 643 w 659"/>
                <a:gd name="T63" fmla="*/ 477 h 583"/>
                <a:gd name="T64" fmla="*/ 515 w 659"/>
                <a:gd name="T65" fmla="*/ 378 h 583"/>
                <a:gd name="T66" fmla="*/ 477 w 659"/>
                <a:gd name="T67" fmla="*/ 394 h 583"/>
                <a:gd name="T68" fmla="*/ 447 w 659"/>
                <a:gd name="T69" fmla="*/ 378 h 583"/>
                <a:gd name="T70" fmla="*/ 356 w 659"/>
                <a:gd name="T71" fmla="*/ 45 h 583"/>
                <a:gd name="T72" fmla="*/ 190 w 659"/>
                <a:gd name="T73" fmla="*/ 8 h 583"/>
                <a:gd name="T74" fmla="*/ 174 w 659"/>
                <a:gd name="T75" fmla="*/ 0 h 583"/>
                <a:gd name="T76" fmla="*/ 129 w 659"/>
                <a:gd name="T77" fmla="*/ 38 h 583"/>
                <a:gd name="T78" fmla="*/ 106 w 659"/>
                <a:gd name="T79" fmla="*/ 30 h 583"/>
                <a:gd name="T80" fmla="*/ 106 w 659"/>
                <a:gd name="T81" fmla="*/ 38 h 583"/>
                <a:gd name="T82" fmla="*/ 53 w 659"/>
                <a:gd name="T83" fmla="*/ 76 h 583"/>
                <a:gd name="T84" fmla="*/ 76 w 659"/>
                <a:gd name="T85" fmla="*/ 144 h 583"/>
                <a:gd name="T86" fmla="*/ 91 w 659"/>
                <a:gd name="T87" fmla="*/ 159 h 583"/>
                <a:gd name="T88" fmla="*/ 91 w 659"/>
                <a:gd name="T89" fmla="*/ 189 h 583"/>
                <a:gd name="T90" fmla="*/ 0 w 659"/>
                <a:gd name="T91" fmla="*/ 182 h 583"/>
                <a:gd name="T92" fmla="*/ 16 w 659"/>
                <a:gd name="T93" fmla="*/ 204 h 583"/>
                <a:gd name="T94" fmla="*/ 69 w 659"/>
                <a:gd name="T95" fmla="*/ 235 h 583"/>
                <a:gd name="T96" fmla="*/ 99 w 659"/>
                <a:gd name="T97" fmla="*/ 235 h 583"/>
                <a:gd name="T98" fmla="*/ 46 w 659"/>
                <a:gd name="T99" fmla="*/ 288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9" h="583">
                  <a:moveTo>
                    <a:pt x="46" y="288"/>
                  </a:moveTo>
                  <a:lnTo>
                    <a:pt x="0" y="333"/>
                  </a:lnTo>
                  <a:lnTo>
                    <a:pt x="16" y="333"/>
                  </a:lnTo>
                  <a:lnTo>
                    <a:pt x="8" y="341"/>
                  </a:lnTo>
                  <a:lnTo>
                    <a:pt x="16" y="356"/>
                  </a:lnTo>
                  <a:lnTo>
                    <a:pt x="38" y="371"/>
                  </a:lnTo>
                  <a:lnTo>
                    <a:pt x="23" y="386"/>
                  </a:lnTo>
                  <a:lnTo>
                    <a:pt x="31" y="409"/>
                  </a:lnTo>
                  <a:lnTo>
                    <a:pt x="46" y="409"/>
                  </a:lnTo>
                  <a:lnTo>
                    <a:pt x="53" y="394"/>
                  </a:lnTo>
                  <a:lnTo>
                    <a:pt x="61" y="439"/>
                  </a:lnTo>
                  <a:lnTo>
                    <a:pt x="53" y="454"/>
                  </a:lnTo>
                  <a:lnTo>
                    <a:pt x="91" y="431"/>
                  </a:lnTo>
                  <a:lnTo>
                    <a:pt x="106" y="469"/>
                  </a:lnTo>
                  <a:lnTo>
                    <a:pt x="114" y="447"/>
                  </a:lnTo>
                  <a:lnTo>
                    <a:pt x="121" y="462"/>
                  </a:lnTo>
                  <a:lnTo>
                    <a:pt x="152" y="447"/>
                  </a:lnTo>
                  <a:lnTo>
                    <a:pt x="121" y="507"/>
                  </a:lnTo>
                  <a:lnTo>
                    <a:pt x="76" y="537"/>
                  </a:lnTo>
                  <a:lnTo>
                    <a:pt x="76" y="560"/>
                  </a:lnTo>
                  <a:lnTo>
                    <a:pt x="46" y="553"/>
                  </a:lnTo>
                  <a:lnTo>
                    <a:pt x="16" y="583"/>
                  </a:lnTo>
                  <a:lnTo>
                    <a:pt x="46" y="560"/>
                  </a:lnTo>
                  <a:lnTo>
                    <a:pt x="84" y="568"/>
                  </a:lnTo>
                  <a:lnTo>
                    <a:pt x="106" y="553"/>
                  </a:lnTo>
                  <a:lnTo>
                    <a:pt x="99" y="537"/>
                  </a:lnTo>
                  <a:lnTo>
                    <a:pt x="121" y="537"/>
                  </a:lnTo>
                  <a:lnTo>
                    <a:pt x="197" y="477"/>
                  </a:lnTo>
                  <a:lnTo>
                    <a:pt x="205" y="454"/>
                  </a:lnTo>
                  <a:lnTo>
                    <a:pt x="197" y="439"/>
                  </a:lnTo>
                  <a:lnTo>
                    <a:pt x="250" y="363"/>
                  </a:lnTo>
                  <a:lnTo>
                    <a:pt x="258" y="326"/>
                  </a:lnTo>
                  <a:lnTo>
                    <a:pt x="250" y="363"/>
                  </a:lnTo>
                  <a:lnTo>
                    <a:pt x="273" y="356"/>
                  </a:lnTo>
                  <a:lnTo>
                    <a:pt x="265" y="371"/>
                  </a:lnTo>
                  <a:lnTo>
                    <a:pt x="280" y="378"/>
                  </a:lnTo>
                  <a:lnTo>
                    <a:pt x="242" y="386"/>
                  </a:lnTo>
                  <a:lnTo>
                    <a:pt x="235" y="447"/>
                  </a:lnTo>
                  <a:lnTo>
                    <a:pt x="288" y="409"/>
                  </a:lnTo>
                  <a:lnTo>
                    <a:pt x="295" y="363"/>
                  </a:lnTo>
                  <a:lnTo>
                    <a:pt x="295" y="378"/>
                  </a:lnTo>
                  <a:lnTo>
                    <a:pt x="326" y="363"/>
                  </a:lnTo>
                  <a:lnTo>
                    <a:pt x="318" y="378"/>
                  </a:lnTo>
                  <a:lnTo>
                    <a:pt x="364" y="401"/>
                  </a:lnTo>
                  <a:lnTo>
                    <a:pt x="432" y="401"/>
                  </a:lnTo>
                  <a:lnTo>
                    <a:pt x="439" y="386"/>
                  </a:lnTo>
                  <a:lnTo>
                    <a:pt x="447" y="394"/>
                  </a:lnTo>
                  <a:lnTo>
                    <a:pt x="439" y="409"/>
                  </a:lnTo>
                  <a:lnTo>
                    <a:pt x="462" y="416"/>
                  </a:lnTo>
                  <a:lnTo>
                    <a:pt x="469" y="394"/>
                  </a:lnTo>
                  <a:lnTo>
                    <a:pt x="469" y="416"/>
                  </a:lnTo>
                  <a:lnTo>
                    <a:pt x="507" y="439"/>
                  </a:lnTo>
                  <a:lnTo>
                    <a:pt x="515" y="424"/>
                  </a:lnTo>
                  <a:lnTo>
                    <a:pt x="492" y="409"/>
                  </a:lnTo>
                  <a:lnTo>
                    <a:pt x="530" y="431"/>
                  </a:lnTo>
                  <a:lnTo>
                    <a:pt x="515" y="394"/>
                  </a:lnTo>
                  <a:lnTo>
                    <a:pt x="537" y="424"/>
                  </a:lnTo>
                  <a:lnTo>
                    <a:pt x="568" y="454"/>
                  </a:lnTo>
                  <a:lnTo>
                    <a:pt x="613" y="477"/>
                  </a:lnTo>
                  <a:lnTo>
                    <a:pt x="613" y="500"/>
                  </a:lnTo>
                  <a:lnTo>
                    <a:pt x="628" y="477"/>
                  </a:lnTo>
                  <a:lnTo>
                    <a:pt x="643" y="522"/>
                  </a:lnTo>
                  <a:lnTo>
                    <a:pt x="659" y="507"/>
                  </a:lnTo>
                  <a:lnTo>
                    <a:pt x="643" y="477"/>
                  </a:lnTo>
                  <a:lnTo>
                    <a:pt x="606" y="469"/>
                  </a:lnTo>
                  <a:lnTo>
                    <a:pt x="515" y="378"/>
                  </a:lnTo>
                  <a:lnTo>
                    <a:pt x="485" y="416"/>
                  </a:lnTo>
                  <a:lnTo>
                    <a:pt x="477" y="394"/>
                  </a:lnTo>
                  <a:lnTo>
                    <a:pt x="462" y="394"/>
                  </a:lnTo>
                  <a:lnTo>
                    <a:pt x="447" y="378"/>
                  </a:lnTo>
                  <a:lnTo>
                    <a:pt x="416" y="378"/>
                  </a:lnTo>
                  <a:lnTo>
                    <a:pt x="356" y="45"/>
                  </a:lnTo>
                  <a:lnTo>
                    <a:pt x="227" y="30"/>
                  </a:lnTo>
                  <a:lnTo>
                    <a:pt x="190" y="8"/>
                  </a:lnTo>
                  <a:lnTo>
                    <a:pt x="182" y="23"/>
                  </a:lnTo>
                  <a:lnTo>
                    <a:pt x="174" y="0"/>
                  </a:lnTo>
                  <a:lnTo>
                    <a:pt x="137" y="15"/>
                  </a:lnTo>
                  <a:lnTo>
                    <a:pt x="129" y="38"/>
                  </a:lnTo>
                  <a:lnTo>
                    <a:pt x="129" y="23"/>
                  </a:lnTo>
                  <a:lnTo>
                    <a:pt x="106" y="30"/>
                  </a:lnTo>
                  <a:lnTo>
                    <a:pt x="114" y="45"/>
                  </a:lnTo>
                  <a:lnTo>
                    <a:pt x="106" y="38"/>
                  </a:lnTo>
                  <a:lnTo>
                    <a:pt x="76" y="76"/>
                  </a:lnTo>
                  <a:lnTo>
                    <a:pt x="53" y="76"/>
                  </a:lnTo>
                  <a:lnTo>
                    <a:pt x="38" y="91"/>
                  </a:lnTo>
                  <a:lnTo>
                    <a:pt x="76" y="144"/>
                  </a:lnTo>
                  <a:lnTo>
                    <a:pt x="129" y="167"/>
                  </a:lnTo>
                  <a:lnTo>
                    <a:pt x="91" y="159"/>
                  </a:lnTo>
                  <a:lnTo>
                    <a:pt x="106" y="182"/>
                  </a:lnTo>
                  <a:lnTo>
                    <a:pt x="91" y="189"/>
                  </a:lnTo>
                  <a:lnTo>
                    <a:pt x="53" y="159"/>
                  </a:lnTo>
                  <a:lnTo>
                    <a:pt x="0" y="182"/>
                  </a:lnTo>
                  <a:lnTo>
                    <a:pt x="31" y="204"/>
                  </a:lnTo>
                  <a:lnTo>
                    <a:pt x="16" y="204"/>
                  </a:lnTo>
                  <a:lnTo>
                    <a:pt x="23" y="227"/>
                  </a:lnTo>
                  <a:lnTo>
                    <a:pt x="69" y="235"/>
                  </a:lnTo>
                  <a:lnTo>
                    <a:pt x="69" y="250"/>
                  </a:lnTo>
                  <a:lnTo>
                    <a:pt x="99" y="235"/>
                  </a:lnTo>
                  <a:lnTo>
                    <a:pt x="91" y="280"/>
                  </a:lnTo>
                  <a:lnTo>
                    <a:pt x="46" y="288"/>
                  </a:lnTo>
                  <a:lnTo>
                    <a:pt x="46" y="29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 name="Freeform 11"/>
            <p:cNvSpPr>
              <a:spLocks/>
            </p:cNvSpPr>
            <p:nvPr/>
          </p:nvSpPr>
          <p:spPr bwMode="auto">
            <a:xfrm>
              <a:off x="1674" y="2168"/>
              <a:ext cx="423" cy="499"/>
            </a:xfrm>
            <a:custGeom>
              <a:avLst/>
              <a:gdLst>
                <a:gd name="T0" fmla="*/ 423 w 423"/>
                <a:gd name="T1" fmla="*/ 53 h 499"/>
                <a:gd name="T2" fmla="*/ 121 w 423"/>
                <a:gd name="T3" fmla="*/ 0 h 499"/>
                <a:gd name="T4" fmla="*/ 98 w 423"/>
                <a:gd name="T5" fmla="*/ 75 h 499"/>
                <a:gd name="T6" fmla="*/ 83 w 423"/>
                <a:gd name="T7" fmla="*/ 68 h 499"/>
                <a:gd name="T8" fmla="*/ 60 w 423"/>
                <a:gd name="T9" fmla="*/ 68 h 499"/>
                <a:gd name="T10" fmla="*/ 53 w 423"/>
                <a:gd name="T11" fmla="*/ 151 h 499"/>
                <a:gd name="T12" fmla="*/ 75 w 423"/>
                <a:gd name="T13" fmla="*/ 212 h 499"/>
                <a:gd name="T14" fmla="*/ 45 w 423"/>
                <a:gd name="T15" fmla="*/ 234 h 499"/>
                <a:gd name="T16" fmla="*/ 37 w 423"/>
                <a:gd name="T17" fmla="*/ 265 h 499"/>
                <a:gd name="T18" fmla="*/ 22 w 423"/>
                <a:gd name="T19" fmla="*/ 280 h 499"/>
                <a:gd name="T20" fmla="*/ 30 w 423"/>
                <a:gd name="T21" fmla="*/ 317 h 499"/>
                <a:gd name="T22" fmla="*/ 15 w 423"/>
                <a:gd name="T23" fmla="*/ 325 h 499"/>
                <a:gd name="T24" fmla="*/ 0 w 423"/>
                <a:gd name="T25" fmla="*/ 340 h 499"/>
                <a:gd name="T26" fmla="*/ 234 w 423"/>
                <a:gd name="T27" fmla="*/ 476 h 499"/>
                <a:gd name="T28" fmla="*/ 363 w 423"/>
                <a:gd name="T29" fmla="*/ 499 h 499"/>
                <a:gd name="T30" fmla="*/ 423 w 423"/>
                <a:gd name="T31" fmla="*/ 53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499">
                  <a:moveTo>
                    <a:pt x="423" y="53"/>
                  </a:moveTo>
                  <a:lnTo>
                    <a:pt x="121" y="0"/>
                  </a:lnTo>
                  <a:lnTo>
                    <a:pt x="98" y="75"/>
                  </a:lnTo>
                  <a:lnTo>
                    <a:pt x="83" y="68"/>
                  </a:lnTo>
                  <a:lnTo>
                    <a:pt x="60" y="68"/>
                  </a:lnTo>
                  <a:lnTo>
                    <a:pt x="53" y="151"/>
                  </a:lnTo>
                  <a:lnTo>
                    <a:pt x="75" y="212"/>
                  </a:lnTo>
                  <a:lnTo>
                    <a:pt x="45" y="234"/>
                  </a:lnTo>
                  <a:lnTo>
                    <a:pt x="37" y="265"/>
                  </a:lnTo>
                  <a:lnTo>
                    <a:pt x="22" y="280"/>
                  </a:lnTo>
                  <a:lnTo>
                    <a:pt x="30" y="317"/>
                  </a:lnTo>
                  <a:lnTo>
                    <a:pt x="15" y="325"/>
                  </a:lnTo>
                  <a:lnTo>
                    <a:pt x="0" y="340"/>
                  </a:lnTo>
                  <a:lnTo>
                    <a:pt x="234" y="476"/>
                  </a:lnTo>
                  <a:lnTo>
                    <a:pt x="363" y="499"/>
                  </a:lnTo>
                  <a:lnTo>
                    <a:pt x="423" y="53"/>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12"/>
            <p:cNvSpPr>
              <a:spLocks/>
            </p:cNvSpPr>
            <p:nvPr/>
          </p:nvSpPr>
          <p:spPr bwMode="auto">
            <a:xfrm>
              <a:off x="1674" y="2168"/>
              <a:ext cx="423" cy="499"/>
            </a:xfrm>
            <a:custGeom>
              <a:avLst/>
              <a:gdLst>
                <a:gd name="T0" fmla="*/ 423 w 423"/>
                <a:gd name="T1" fmla="*/ 53 h 499"/>
                <a:gd name="T2" fmla="*/ 121 w 423"/>
                <a:gd name="T3" fmla="*/ 0 h 499"/>
                <a:gd name="T4" fmla="*/ 98 w 423"/>
                <a:gd name="T5" fmla="*/ 75 h 499"/>
                <a:gd name="T6" fmla="*/ 83 w 423"/>
                <a:gd name="T7" fmla="*/ 68 h 499"/>
                <a:gd name="T8" fmla="*/ 60 w 423"/>
                <a:gd name="T9" fmla="*/ 68 h 499"/>
                <a:gd name="T10" fmla="*/ 53 w 423"/>
                <a:gd name="T11" fmla="*/ 151 h 499"/>
                <a:gd name="T12" fmla="*/ 75 w 423"/>
                <a:gd name="T13" fmla="*/ 212 h 499"/>
                <a:gd name="T14" fmla="*/ 45 w 423"/>
                <a:gd name="T15" fmla="*/ 234 h 499"/>
                <a:gd name="T16" fmla="*/ 37 w 423"/>
                <a:gd name="T17" fmla="*/ 265 h 499"/>
                <a:gd name="T18" fmla="*/ 22 w 423"/>
                <a:gd name="T19" fmla="*/ 280 h 499"/>
                <a:gd name="T20" fmla="*/ 30 w 423"/>
                <a:gd name="T21" fmla="*/ 317 h 499"/>
                <a:gd name="T22" fmla="*/ 15 w 423"/>
                <a:gd name="T23" fmla="*/ 325 h 499"/>
                <a:gd name="T24" fmla="*/ 0 w 423"/>
                <a:gd name="T25" fmla="*/ 340 h 499"/>
                <a:gd name="T26" fmla="*/ 234 w 423"/>
                <a:gd name="T27" fmla="*/ 476 h 499"/>
                <a:gd name="T28" fmla="*/ 363 w 423"/>
                <a:gd name="T29" fmla="*/ 499 h 499"/>
                <a:gd name="T30" fmla="*/ 423 w 423"/>
                <a:gd name="T31" fmla="*/ 53 h 499"/>
                <a:gd name="T32" fmla="*/ 423 w 423"/>
                <a:gd name="T33" fmla="*/ 6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3" h="499">
                  <a:moveTo>
                    <a:pt x="423" y="53"/>
                  </a:moveTo>
                  <a:lnTo>
                    <a:pt x="121" y="0"/>
                  </a:lnTo>
                  <a:lnTo>
                    <a:pt x="98" y="75"/>
                  </a:lnTo>
                  <a:lnTo>
                    <a:pt x="83" y="68"/>
                  </a:lnTo>
                  <a:lnTo>
                    <a:pt x="60" y="68"/>
                  </a:lnTo>
                  <a:lnTo>
                    <a:pt x="53" y="151"/>
                  </a:lnTo>
                  <a:lnTo>
                    <a:pt x="75" y="212"/>
                  </a:lnTo>
                  <a:lnTo>
                    <a:pt x="45" y="234"/>
                  </a:lnTo>
                  <a:lnTo>
                    <a:pt x="37" y="265"/>
                  </a:lnTo>
                  <a:lnTo>
                    <a:pt x="22" y="280"/>
                  </a:lnTo>
                  <a:lnTo>
                    <a:pt x="30" y="317"/>
                  </a:lnTo>
                  <a:lnTo>
                    <a:pt x="15" y="325"/>
                  </a:lnTo>
                  <a:lnTo>
                    <a:pt x="0" y="340"/>
                  </a:lnTo>
                  <a:lnTo>
                    <a:pt x="234" y="476"/>
                  </a:lnTo>
                  <a:lnTo>
                    <a:pt x="363" y="499"/>
                  </a:lnTo>
                  <a:lnTo>
                    <a:pt x="423" y="53"/>
                  </a:lnTo>
                  <a:lnTo>
                    <a:pt x="423" y="6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Freeform 13"/>
            <p:cNvSpPr>
              <a:spLocks/>
            </p:cNvSpPr>
            <p:nvPr/>
          </p:nvSpPr>
          <p:spPr bwMode="auto">
            <a:xfrm>
              <a:off x="2997" y="2304"/>
              <a:ext cx="318" cy="287"/>
            </a:xfrm>
            <a:custGeom>
              <a:avLst/>
              <a:gdLst>
                <a:gd name="T0" fmla="*/ 310 w 318"/>
                <a:gd name="T1" fmla="*/ 38 h 287"/>
                <a:gd name="T2" fmla="*/ 273 w 318"/>
                <a:gd name="T3" fmla="*/ 45 h 287"/>
                <a:gd name="T4" fmla="*/ 288 w 318"/>
                <a:gd name="T5" fmla="*/ 15 h 287"/>
                <a:gd name="T6" fmla="*/ 280 w 318"/>
                <a:gd name="T7" fmla="*/ 0 h 287"/>
                <a:gd name="T8" fmla="*/ 242 w 318"/>
                <a:gd name="T9" fmla="*/ 7 h 287"/>
                <a:gd name="T10" fmla="*/ 0 w 318"/>
                <a:gd name="T11" fmla="*/ 15 h 287"/>
                <a:gd name="T12" fmla="*/ 15 w 318"/>
                <a:gd name="T13" fmla="*/ 98 h 287"/>
                <a:gd name="T14" fmla="*/ 15 w 318"/>
                <a:gd name="T15" fmla="*/ 242 h 287"/>
                <a:gd name="T16" fmla="*/ 46 w 318"/>
                <a:gd name="T17" fmla="*/ 242 h 287"/>
                <a:gd name="T18" fmla="*/ 46 w 318"/>
                <a:gd name="T19" fmla="*/ 287 h 287"/>
                <a:gd name="T20" fmla="*/ 235 w 318"/>
                <a:gd name="T21" fmla="*/ 280 h 287"/>
                <a:gd name="T22" fmla="*/ 242 w 318"/>
                <a:gd name="T23" fmla="*/ 257 h 287"/>
                <a:gd name="T24" fmla="*/ 242 w 318"/>
                <a:gd name="T25" fmla="*/ 250 h 287"/>
                <a:gd name="T26" fmla="*/ 227 w 318"/>
                <a:gd name="T27" fmla="*/ 250 h 287"/>
                <a:gd name="T28" fmla="*/ 227 w 318"/>
                <a:gd name="T29" fmla="*/ 227 h 287"/>
                <a:gd name="T30" fmla="*/ 242 w 318"/>
                <a:gd name="T31" fmla="*/ 227 h 287"/>
                <a:gd name="T32" fmla="*/ 235 w 318"/>
                <a:gd name="T33" fmla="*/ 204 h 287"/>
                <a:gd name="T34" fmla="*/ 250 w 318"/>
                <a:gd name="T35" fmla="*/ 189 h 287"/>
                <a:gd name="T36" fmla="*/ 242 w 318"/>
                <a:gd name="T37" fmla="*/ 181 h 287"/>
                <a:gd name="T38" fmla="*/ 265 w 318"/>
                <a:gd name="T39" fmla="*/ 166 h 287"/>
                <a:gd name="T40" fmla="*/ 265 w 318"/>
                <a:gd name="T41" fmla="*/ 136 h 287"/>
                <a:gd name="T42" fmla="*/ 280 w 318"/>
                <a:gd name="T43" fmla="*/ 136 h 287"/>
                <a:gd name="T44" fmla="*/ 280 w 318"/>
                <a:gd name="T45" fmla="*/ 121 h 287"/>
                <a:gd name="T46" fmla="*/ 295 w 318"/>
                <a:gd name="T47" fmla="*/ 113 h 287"/>
                <a:gd name="T48" fmla="*/ 288 w 318"/>
                <a:gd name="T49" fmla="*/ 91 h 287"/>
                <a:gd name="T50" fmla="*/ 303 w 318"/>
                <a:gd name="T51" fmla="*/ 76 h 287"/>
                <a:gd name="T52" fmla="*/ 303 w 318"/>
                <a:gd name="T53" fmla="*/ 60 h 287"/>
                <a:gd name="T54" fmla="*/ 318 w 318"/>
                <a:gd name="T55" fmla="*/ 45 h 287"/>
                <a:gd name="T56" fmla="*/ 310 w 318"/>
                <a:gd name="T57" fmla="*/ 38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8" h="287">
                  <a:moveTo>
                    <a:pt x="310" y="38"/>
                  </a:moveTo>
                  <a:lnTo>
                    <a:pt x="273" y="45"/>
                  </a:lnTo>
                  <a:lnTo>
                    <a:pt x="288" y="15"/>
                  </a:lnTo>
                  <a:lnTo>
                    <a:pt x="280" y="0"/>
                  </a:lnTo>
                  <a:lnTo>
                    <a:pt x="242" y="7"/>
                  </a:lnTo>
                  <a:lnTo>
                    <a:pt x="0" y="15"/>
                  </a:lnTo>
                  <a:lnTo>
                    <a:pt x="15" y="98"/>
                  </a:lnTo>
                  <a:lnTo>
                    <a:pt x="15" y="242"/>
                  </a:lnTo>
                  <a:lnTo>
                    <a:pt x="46" y="242"/>
                  </a:lnTo>
                  <a:lnTo>
                    <a:pt x="46" y="287"/>
                  </a:lnTo>
                  <a:lnTo>
                    <a:pt x="235" y="280"/>
                  </a:lnTo>
                  <a:lnTo>
                    <a:pt x="242" y="257"/>
                  </a:lnTo>
                  <a:lnTo>
                    <a:pt x="242" y="250"/>
                  </a:lnTo>
                  <a:lnTo>
                    <a:pt x="227" y="250"/>
                  </a:lnTo>
                  <a:lnTo>
                    <a:pt x="227" y="227"/>
                  </a:lnTo>
                  <a:lnTo>
                    <a:pt x="242" y="227"/>
                  </a:lnTo>
                  <a:lnTo>
                    <a:pt x="235" y="204"/>
                  </a:lnTo>
                  <a:lnTo>
                    <a:pt x="250" y="189"/>
                  </a:lnTo>
                  <a:lnTo>
                    <a:pt x="242" y="181"/>
                  </a:lnTo>
                  <a:lnTo>
                    <a:pt x="265" y="166"/>
                  </a:lnTo>
                  <a:lnTo>
                    <a:pt x="265" y="136"/>
                  </a:lnTo>
                  <a:lnTo>
                    <a:pt x="280" y="136"/>
                  </a:lnTo>
                  <a:lnTo>
                    <a:pt x="280" y="121"/>
                  </a:lnTo>
                  <a:lnTo>
                    <a:pt x="295" y="113"/>
                  </a:lnTo>
                  <a:lnTo>
                    <a:pt x="288" y="91"/>
                  </a:lnTo>
                  <a:lnTo>
                    <a:pt x="303" y="76"/>
                  </a:lnTo>
                  <a:lnTo>
                    <a:pt x="303" y="60"/>
                  </a:lnTo>
                  <a:lnTo>
                    <a:pt x="318" y="45"/>
                  </a:lnTo>
                  <a:lnTo>
                    <a:pt x="310" y="3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4"/>
            <p:cNvSpPr>
              <a:spLocks/>
            </p:cNvSpPr>
            <p:nvPr/>
          </p:nvSpPr>
          <p:spPr bwMode="auto">
            <a:xfrm>
              <a:off x="2997" y="2304"/>
              <a:ext cx="318" cy="287"/>
            </a:xfrm>
            <a:custGeom>
              <a:avLst/>
              <a:gdLst>
                <a:gd name="T0" fmla="*/ 310 w 318"/>
                <a:gd name="T1" fmla="*/ 38 h 287"/>
                <a:gd name="T2" fmla="*/ 273 w 318"/>
                <a:gd name="T3" fmla="*/ 45 h 287"/>
                <a:gd name="T4" fmla="*/ 288 w 318"/>
                <a:gd name="T5" fmla="*/ 15 h 287"/>
                <a:gd name="T6" fmla="*/ 280 w 318"/>
                <a:gd name="T7" fmla="*/ 0 h 287"/>
                <a:gd name="T8" fmla="*/ 242 w 318"/>
                <a:gd name="T9" fmla="*/ 7 h 287"/>
                <a:gd name="T10" fmla="*/ 0 w 318"/>
                <a:gd name="T11" fmla="*/ 15 h 287"/>
                <a:gd name="T12" fmla="*/ 15 w 318"/>
                <a:gd name="T13" fmla="*/ 98 h 287"/>
                <a:gd name="T14" fmla="*/ 15 w 318"/>
                <a:gd name="T15" fmla="*/ 242 h 287"/>
                <a:gd name="T16" fmla="*/ 46 w 318"/>
                <a:gd name="T17" fmla="*/ 242 h 287"/>
                <a:gd name="T18" fmla="*/ 46 w 318"/>
                <a:gd name="T19" fmla="*/ 287 h 287"/>
                <a:gd name="T20" fmla="*/ 235 w 318"/>
                <a:gd name="T21" fmla="*/ 280 h 287"/>
                <a:gd name="T22" fmla="*/ 242 w 318"/>
                <a:gd name="T23" fmla="*/ 257 h 287"/>
                <a:gd name="T24" fmla="*/ 242 w 318"/>
                <a:gd name="T25" fmla="*/ 250 h 287"/>
                <a:gd name="T26" fmla="*/ 227 w 318"/>
                <a:gd name="T27" fmla="*/ 250 h 287"/>
                <a:gd name="T28" fmla="*/ 227 w 318"/>
                <a:gd name="T29" fmla="*/ 227 h 287"/>
                <a:gd name="T30" fmla="*/ 242 w 318"/>
                <a:gd name="T31" fmla="*/ 227 h 287"/>
                <a:gd name="T32" fmla="*/ 235 w 318"/>
                <a:gd name="T33" fmla="*/ 204 h 287"/>
                <a:gd name="T34" fmla="*/ 250 w 318"/>
                <a:gd name="T35" fmla="*/ 189 h 287"/>
                <a:gd name="T36" fmla="*/ 242 w 318"/>
                <a:gd name="T37" fmla="*/ 181 h 287"/>
                <a:gd name="T38" fmla="*/ 265 w 318"/>
                <a:gd name="T39" fmla="*/ 166 h 287"/>
                <a:gd name="T40" fmla="*/ 265 w 318"/>
                <a:gd name="T41" fmla="*/ 136 h 287"/>
                <a:gd name="T42" fmla="*/ 280 w 318"/>
                <a:gd name="T43" fmla="*/ 136 h 287"/>
                <a:gd name="T44" fmla="*/ 280 w 318"/>
                <a:gd name="T45" fmla="*/ 121 h 287"/>
                <a:gd name="T46" fmla="*/ 295 w 318"/>
                <a:gd name="T47" fmla="*/ 113 h 287"/>
                <a:gd name="T48" fmla="*/ 288 w 318"/>
                <a:gd name="T49" fmla="*/ 91 h 287"/>
                <a:gd name="T50" fmla="*/ 303 w 318"/>
                <a:gd name="T51" fmla="*/ 76 h 287"/>
                <a:gd name="T52" fmla="*/ 303 w 318"/>
                <a:gd name="T53" fmla="*/ 60 h 287"/>
                <a:gd name="T54" fmla="*/ 318 w 318"/>
                <a:gd name="T55" fmla="*/ 45 h 287"/>
                <a:gd name="T56" fmla="*/ 310 w 318"/>
                <a:gd name="T57" fmla="*/ 38 h 287"/>
                <a:gd name="T58" fmla="*/ 310 w 318"/>
                <a:gd name="T59" fmla="*/ 45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8" h="287">
                  <a:moveTo>
                    <a:pt x="310" y="38"/>
                  </a:moveTo>
                  <a:lnTo>
                    <a:pt x="273" y="45"/>
                  </a:lnTo>
                  <a:lnTo>
                    <a:pt x="288" y="15"/>
                  </a:lnTo>
                  <a:lnTo>
                    <a:pt x="280" y="0"/>
                  </a:lnTo>
                  <a:lnTo>
                    <a:pt x="242" y="7"/>
                  </a:lnTo>
                  <a:lnTo>
                    <a:pt x="0" y="15"/>
                  </a:lnTo>
                  <a:lnTo>
                    <a:pt x="15" y="98"/>
                  </a:lnTo>
                  <a:lnTo>
                    <a:pt x="15" y="242"/>
                  </a:lnTo>
                  <a:lnTo>
                    <a:pt x="46" y="242"/>
                  </a:lnTo>
                  <a:lnTo>
                    <a:pt x="46" y="287"/>
                  </a:lnTo>
                  <a:lnTo>
                    <a:pt x="235" y="280"/>
                  </a:lnTo>
                  <a:lnTo>
                    <a:pt x="242" y="257"/>
                  </a:lnTo>
                  <a:lnTo>
                    <a:pt x="242" y="250"/>
                  </a:lnTo>
                  <a:lnTo>
                    <a:pt x="227" y="250"/>
                  </a:lnTo>
                  <a:lnTo>
                    <a:pt x="227" y="227"/>
                  </a:lnTo>
                  <a:lnTo>
                    <a:pt x="242" y="227"/>
                  </a:lnTo>
                  <a:lnTo>
                    <a:pt x="235" y="204"/>
                  </a:lnTo>
                  <a:lnTo>
                    <a:pt x="250" y="189"/>
                  </a:lnTo>
                  <a:lnTo>
                    <a:pt x="242" y="181"/>
                  </a:lnTo>
                  <a:lnTo>
                    <a:pt x="265" y="166"/>
                  </a:lnTo>
                  <a:lnTo>
                    <a:pt x="265" y="136"/>
                  </a:lnTo>
                  <a:lnTo>
                    <a:pt x="280" y="136"/>
                  </a:lnTo>
                  <a:lnTo>
                    <a:pt x="280" y="121"/>
                  </a:lnTo>
                  <a:lnTo>
                    <a:pt x="295" y="113"/>
                  </a:lnTo>
                  <a:lnTo>
                    <a:pt x="288" y="91"/>
                  </a:lnTo>
                  <a:lnTo>
                    <a:pt x="303" y="76"/>
                  </a:lnTo>
                  <a:lnTo>
                    <a:pt x="303" y="60"/>
                  </a:lnTo>
                  <a:lnTo>
                    <a:pt x="318" y="45"/>
                  </a:lnTo>
                  <a:lnTo>
                    <a:pt x="310" y="38"/>
                  </a:lnTo>
                  <a:lnTo>
                    <a:pt x="310" y="4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Freeform 15"/>
            <p:cNvSpPr>
              <a:spLocks/>
            </p:cNvSpPr>
            <p:nvPr/>
          </p:nvSpPr>
          <p:spPr bwMode="auto">
            <a:xfrm>
              <a:off x="1242" y="1638"/>
              <a:ext cx="507" cy="855"/>
            </a:xfrm>
            <a:custGeom>
              <a:avLst/>
              <a:gdLst>
                <a:gd name="T0" fmla="*/ 485 w 507"/>
                <a:gd name="T1" fmla="*/ 681 h 855"/>
                <a:gd name="T2" fmla="*/ 227 w 507"/>
                <a:gd name="T3" fmla="*/ 295 h 855"/>
                <a:gd name="T4" fmla="*/ 288 w 507"/>
                <a:gd name="T5" fmla="*/ 68 h 855"/>
                <a:gd name="T6" fmla="*/ 46 w 507"/>
                <a:gd name="T7" fmla="*/ 0 h 855"/>
                <a:gd name="T8" fmla="*/ 31 w 507"/>
                <a:gd name="T9" fmla="*/ 75 h 855"/>
                <a:gd name="T10" fmla="*/ 0 w 507"/>
                <a:gd name="T11" fmla="*/ 113 h 855"/>
                <a:gd name="T12" fmla="*/ 23 w 507"/>
                <a:gd name="T13" fmla="*/ 174 h 855"/>
                <a:gd name="T14" fmla="*/ 8 w 507"/>
                <a:gd name="T15" fmla="*/ 242 h 855"/>
                <a:gd name="T16" fmla="*/ 38 w 507"/>
                <a:gd name="T17" fmla="*/ 303 h 855"/>
                <a:gd name="T18" fmla="*/ 31 w 507"/>
                <a:gd name="T19" fmla="*/ 325 h 855"/>
                <a:gd name="T20" fmla="*/ 53 w 507"/>
                <a:gd name="T21" fmla="*/ 348 h 855"/>
                <a:gd name="T22" fmla="*/ 61 w 507"/>
                <a:gd name="T23" fmla="*/ 325 h 855"/>
                <a:gd name="T24" fmla="*/ 76 w 507"/>
                <a:gd name="T25" fmla="*/ 333 h 855"/>
                <a:gd name="T26" fmla="*/ 61 w 507"/>
                <a:gd name="T27" fmla="*/ 340 h 855"/>
                <a:gd name="T28" fmla="*/ 76 w 507"/>
                <a:gd name="T29" fmla="*/ 386 h 855"/>
                <a:gd name="T30" fmla="*/ 61 w 507"/>
                <a:gd name="T31" fmla="*/ 363 h 855"/>
                <a:gd name="T32" fmla="*/ 53 w 507"/>
                <a:gd name="T33" fmla="*/ 348 h 855"/>
                <a:gd name="T34" fmla="*/ 46 w 507"/>
                <a:gd name="T35" fmla="*/ 393 h 855"/>
                <a:gd name="T36" fmla="*/ 76 w 507"/>
                <a:gd name="T37" fmla="*/ 424 h 855"/>
                <a:gd name="T38" fmla="*/ 61 w 507"/>
                <a:gd name="T39" fmla="*/ 477 h 855"/>
                <a:gd name="T40" fmla="*/ 99 w 507"/>
                <a:gd name="T41" fmla="*/ 560 h 855"/>
                <a:gd name="T42" fmla="*/ 99 w 507"/>
                <a:gd name="T43" fmla="*/ 575 h 855"/>
                <a:gd name="T44" fmla="*/ 114 w 507"/>
                <a:gd name="T45" fmla="*/ 583 h 855"/>
                <a:gd name="T46" fmla="*/ 99 w 507"/>
                <a:gd name="T47" fmla="*/ 628 h 855"/>
                <a:gd name="T48" fmla="*/ 106 w 507"/>
                <a:gd name="T49" fmla="*/ 636 h 855"/>
                <a:gd name="T50" fmla="*/ 167 w 507"/>
                <a:gd name="T51" fmla="*/ 658 h 855"/>
                <a:gd name="T52" fmla="*/ 182 w 507"/>
                <a:gd name="T53" fmla="*/ 689 h 855"/>
                <a:gd name="T54" fmla="*/ 220 w 507"/>
                <a:gd name="T55" fmla="*/ 704 h 855"/>
                <a:gd name="T56" fmla="*/ 227 w 507"/>
                <a:gd name="T57" fmla="*/ 726 h 855"/>
                <a:gd name="T58" fmla="*/ 242 w 507"/>
                <a:gd name="T59" fmla="*/ 734 h 855"/>
                <a:gd name="T60" fmla="*/ 273 w 507"/>
                <a:gd name="T61" fmla="*/ 772 h 855"/>
                <a:gd name="T62" fmla="*/ 288 w 507"/>
                <a:gd name="T63" fmla="*/ 840 h 855"/>
                <a:gd name="T64" fmla="*/ 447 w 507"/>
                <a:gd name="T65" fmla="*/ 855 h 855"/>
                <a:gd name="T66" fmla="*/ 462 w 507"/>
                <a:gd name="T67" fmla="*/ 847 h 855"/>
                <a:gd name="T68" fmla="*/ 454 w 507"/>
                <a:gd name="T69" fmla="*/ 810 h 855"/>
                <a:gd name="T70" fmla="*/ 469 w 507"/>
                <a:gd name="T71" fmla="*/ 795 h 855"/>
                <a:gd name="T72" fmla="*/ 477 w 507"/>
                <a:gd name="T73" fmla="*/ 764 h 855"/>
                <a:gd name="T74" fmla="*/ 507 w 507"/>
                <a:gd name="T75" fmla="*/ 742 h 855"/>
                <a:gd name="T76" fmla="*/ 485 w 507"/>
                <a:gd name="T77" fmla="*/ 681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07" h="855">
                  <a:moveTo>
                    <a:pt x="485" y="681"/>
                  </a:moveTo>
                  <a:lnTo>
                    <a:pt x="227" y="295"/>
                  </a:lnTo>
                  <a:lnTo>
                    <a:pt x="288" y="68"/>
                  </a:lnTo>
                  <a:lnTo>
                    <a:pt x="46" y="0"/>
                  </a:lnTo>
                  <a:lnTo>
                    <a:pt x="31" y="75"/>
                  </a:lnTo>
                  <a:lnTo>
                    <a:pt x="0" y="113"/>
                  </a:lnTo>
                  <a:lnTo>
                    <a:pt x="23" y="174"/>
                  </a:lnTo>
                  <a:lnTo>
                    <a:pt x="8" y="242"/>
                  </a:lnTo>
                  <a:lnTo>
                    <a:pt x="38" y="303"/>
                  </a:lnTo>
                  <a:lnTo>
                    <a:pt x="31" y="325"/>
                  </a:lnTo>
                  <a:lnTo>
                    <a:pt x="53" y="348"/>
                  </a:lnTo>
                  <a:lnTo>
                    <a:pt x="61" y="325"/>
                  </a:lnTo>
                  <a:lnTo>
                    <a:pt x="76" y="333"/>
                  </a:lnTo>
                  <a:lnTo>
                    <a:pt x="61" y="340"/>
                  </a:lnTo>
                  <a:lnTo>
                    <a:pt x="76" y="386"/>
                  </a:lnTo>
                  <a:lnTo>
                    <a:pt x="61" y="363"/>
                  </a:lnTo>
                  <a:lnTo>
                    <a:pt x="53" y="348"/>
                  </a:lnTo>
                  <a:lnTo>
                    <a:pt x="46" y="393"/>
                  </a:lnTo>
                  <a:lnTo>
                    <a:pt x="76" y="424"/>
                  </a:lnTo>
                  <a:lnTo>
                    <a:pt x="61" y="477"/>
                  </a:lnTo>
                  <a:lnTo>
                    <a:pt x="99" y="560"/>
                  </a:lnTo>
                  <a:lnTo>
                    <a:pt x="99" y="575"/>
                  </a:lnTo>
                  <a:lnTo>
                    <a:pt x="114" y="583"/>
                  </a:lnTo>
                  <a:lnTo>
                    <a:pt x="99" y="628"/>
                  </a:lnTo>
                  <a:lnTo>
                    <a:pt x="106" y="636"/>
                  </a:lnTo>
                  <a:lnTo>
                    <a:pt x="167" y="658"/>
                  </a:lnTo>
                  <a:lnTo>
                    <a:pt x="182" y="689"/>
                  </a:lnTo>
                  <a:lnTo>
                    <a:pt x="220" y="704"/>
                  </a:lnTo>
                  <a:lnTo>
                    <a:pt x="227" y="726"/>
                  </a:lnTo>
                  <a:lnTo>
                    <a:pt x="242" y="734"/>
                  </a:lnTo>
                  <a:lnTo>
                    <a:pt x="273" y="772"/>
                  </a:lnTo>
                  <a:lnTo>
                    <a:pt x="288" y="840"/>
                  </a:lnTo>
                  <a:lnTo>
                    <a:pt x="447" y="855"/>
                  </a:lnTo>
                  <a:lnTo>
                    <a:pt x="462" y="847"/>
                  </a:lnTo>
                  <a:lnTo>
                    <a:pt x="454" y="810"/>
                  </a:lnTo>
                  <a:lnTo>
                    <a:pt x="469" y="795"/>
                  </a:lnTo>
                  <a:lnTo>
                    <a:pt x="477" y="764"/>
                  </a:lnTo>
                  <a:lnTo>
                    <a:pt x="507" y="742"/>
                  </a:lnTo>
                  <a:lnTo>
                    <a:pt x="485" y="681"/>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6"/>
            <p:cNvSpPr>
              <a:spLocks/>
            </p:cNvSpPr>
            <p:nvPr/>
          </p:nvSpPr>
          <p:spPr bwMode="auto">
            <a:xfrm>
              <a:off x="1242" y="1638"/>
              <a:ext cx="507" cy="855"/>
            </a:xfrm>
            <a:custGeom>
              <a:avLst/>
              <a:gdLst>
                <a:gd name="T0" fmla="*/ 485 w 507"/>
                <a:gd name="T1" fmla="*/ 681 h 855"/>
                <a:gd name="T2" fmla="*/ 227 w 507"/>
                <a:gd name="T3" fmla="*/ 295 h 855"/>
                <a:gd name="T4" fmla="*/ 288 w 507"/>
                <a:gd name="T5" fmla="*/ 68 h 855"/>
                <a:gd name="T6" fmla="*/ 46 w 507"/>
                <a:gd name="T7" fmla="*/ 0 h 855"/>
                <a:gd name="T8" fmla="*/ 31 w 507"/>
                <a:gd name="T9" fmla="*/ 75 h 855"/>
                <a:gd name="T10" fmla="*/ 0 w 507"/>
                <a:gd name="T11" fmla="*/ 113 h 855"/>
                <a:gd name="T12" fmla="*/ 23 w 507"/>
                <a:gd name="T13" fmla="*/ 174 h 855"/>
                <a:gd name="T14" fmla="*/ 8 w 507"/>
                <a:gd name="T15" fmla="*/ 242 h 855"/>
                <a:gd name="T16" fmla="*/ 38 w 507"/>
                <a:gd name="T17" fmla="*/ 303 h 855"/>
                <a:gd name="T18" fmla="*/ 31 w 507"/>
                <a:gd name="T19" fmla="*/ 325 h 855"/>
                <a:gd name="T20" fmla="*/ 53 w 507"/>
                <a:gd name="T21" fmla="*/ 348 h 855"/>
                <a:gd name="T22" fmla="*/ 61 w 507"/>
                <a:gd name="T23" fmla="*/ 325 h 855"/>
                <a:gd name="T24" fmla="*/ 76 w 507"/>
                <a:gd name="T25" fmla="*/ 333 h 855"/>
                <a:gd name="T26" fmla="*/ 61 w 507"/>
                <a:gd name="T27" fmla="*/ 340 h 855"/>
                <a:gd name="T28" fmla="*/ 76 w 507"/>
                <a:gd name="T29" fmla="*/ 386 h 855"/>
                <a:gd name="T30" fmla="*/ 61 w 507"/>
                <a:gd name="T31" fmla="*/ 363 h 855"/>
                <a:gd name="T32" fmla="*/ 53 w 507"/>
                <a:gd name="T33" fmla="*/ 348 h 855"/>
                <a:gd name="T34" fmla="*/ 46 w 507"/>
                <a:gd name="T35" fmla="*/ 393 h 855"/>
                <a:gd name="T36" fmla="*/ 76 w 507"/>
                <a:gd name="T37" fmla="*/ 424 h 855"/>
                <a:gd name="T38" fmla="*/ 61 w 507"/>
                <a:gd name="T39" fmla="*/ 477 h 855"/>
                <a:gd name="T40" fmla="*/ 99 w 507"/>
                <a:gd name="T41" fmla="*/ 560 h 855"/>
                <a:gd name="T42" fmla="*/ 99 w 507"/>
                <a:gd name="T43" fmla="*/ 575 h 855"/>
                <a:gd name="T44" fmla="*/ 114 w 507"/>
                <a:gd name="T45" fmla="*/ 583 h 855"/>
                <a:gd name="T46" fmla="*/ 99 w 507"/>
                <a:gd name="T47" fmla="*/ 628 h 855"/>
                <a:gd name="T48" fmla="*/ 106 w 507"/>
                <a:gd name="T49" fmla="*/ 636 h 855"/>
                <a:gd name="T50" fmla="*/ 167 w 507"/>
                <a:gd name="T51" fmla="*/ 658 h 855"/>
                <a:gd name="T52" fmla="*/ 182 w 507"/>
                <a:gd name="T53" fmla="*/ 689 h 855"/>
                <a:gd name="T54" fmla="*/ 220 w 507"/>
                <a:gd name="T55" fmla="*/ 704 h 855"/>
                <a:gd name="T56" fmla="*/ 227 w 507"/>
                <a:gd name="T57" fmla="*/ 726 h 855"/>
                <a:gd name="T58" fmla="*/ 242 w 507"/>
                <a:gd name="T59" fmla="*/ 734 h 855"/>
                <a:gd name="T60" fmla="*/ 273 w 507"/>
                <a:gd name="T61" fmla="*/ 772 h 855"/>
                <a:gd name="T62" fmla="*/ 288 w 507"/>
                <a:gd name="T63" fmla="*/ 840 h 855"/>
                <a:gd name="T64" fmla="*/ 447 w 507"/>
                <a:gd name="T65" fmla="*/ 855 h 855"/>
                <a:gd name="T66" fmla="*/ 462 w 507"/>
                <a:gd name="T67" fmla="*/ 847 h 855"/>
                <a:gd name="T68" fmla="*/ 454 w 507"/>
                <a:gd name="T69" fmla="*/ 810 h 855"/>
                <a:gd name="T70" fmla="*/ 469 w 507"/>
                <a:gd name="T71" fmla="*/ 795 h 855"/>
                <a:gd name="T72" fmla="*/ 477 w 507"/>
                <a:gd name="T73" fmla="*/ 764 h 855"/>
                <a:gd name="T74" fmla="*/ 507 w 507"/>
                <a:gd name="T75" fmla="*/ 742 h 855"/>
                <a:gd name="T76" fmla="*/ 485 w 507"/>
                <a:gd name="T77" fmla="*/ 681 h 855"/>
                <a:gd name="T78" fmla="*/ 485 w 507"/>
                <a:gd name="T79" fmla="*/ 689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07" h="855">
                  <a:moveTo>
                    <a:pt x="485" y="681"/>
                  </a:moveTo>
                  <a:lnTo>
                    <a:pt x="227" y="295"/>
                  </a:lnTo>
                  <a:lnTo>
                    <a:pt x="288" y="68"/>
                  </a:lnTo>
                  <a:lnTo>
                    <a:pt x="46" y="0"/>
                  </a:lnTo>
                  <a:lnTo>
                    <a:pt x="31" y="75"/>
                  </a:lnTo>
                  <a:lnTo>
                    <a:pt x="0" y="113"/>
                  </a:lnTo>
                  <a:lnTo>
                    <a:pt x="23" y="174"/>
                  </a:lnTo>
                  <a:lnTo>
                    <a:pt x="8" y="242"/>
                  </a:lnTo>
                  <a:lnTo>
                    <a:pt x="38" y="303"/>
                  </a:lnTo>
                  <a:lnTo>
                    <a:pt x="31" y="325"/>
                  </a:lnTo>
                  <a:lnTo>
                    <a:pt x="53" y="348"/>
                  </a:lnTo>
                  <a:lnTo>
                    <a:pt x="61" y="325"/>
                  </a:lnTo>
                  <a:lnTo>
                    <a:pt x="76" y="333"/>
                  </a:lnTo>
                  <a:lnTo>
                    <a:pt x="61" y="340"/>
                  </a:lnTo>
                  <a:lnTo>
                    <a:pt x="76" y="386"/>
                  </a:lnTo>
                  <a:lnTo>
                    <a:pt x="61" y="363"/>
                  </a:lnTo>
                  <a:lnTo>
                    <a:pt x="53" y="348"/>
                  </a:lnTo>
                  <a:lnTo>
                    <a:pt x="46" y="393"/>
                  </a:lnTo>
                  <a:lnTo>
                    <a:pt x="76" y="424"/>
                  </a:lnTo>
                  <a:lnTo>
                    <a:pt x="61" y="477"/>
                  </a:lnTo>
                  <a:lnTo>
                    <a:pt x="99" y="560"/>
                  </a:lnTo>
                  <a:lnTo>
                    <a:pt x="99" y="575"/>
                  </a:lnTo>
                  <a:lnTo>
                    <a:pt x="114" y="583"/>
                  </a:lnTo>
                  <a:lnTo>
                    <a:pt x="99" y="628"/>
                  </a:lnTo>
                  <a:lnTo>
                    <a:pt x="106" y="636"/>
                  </a:lnTo>
                  <a:lnTo>
                    <a:pt x="167" y="658"/>
                  </a:lnTo>
                  <a:lnTo>
                    <a:pt x="182" y="689"/>
                  </a:lnTo>
                  <a:lnTo>
                    <a:pt x="220" y="704"/>
                  </a:lnTo>
                  <a:lnTo>
                    <a:pt x="227" y="726"/>
                  </a:lnTo>
                  <a:lnTo>
                    <a:pt x="242" y="734"/>
                  </a:lnTo>
                  <a:lnTo>
                    <a:pt x="273" y="772"/>
                  </a:lnTo>
                  <a:lnTo>
                    <a:pt x="288" y="840"/>
                  </a:lnTo>
                  <a:lnTo>
                    <a:pt x="447" y="855"/>
                  </a:lnTo>
                  <a:lnTo>
                    <a:pt x="462" y="847"/>
                  </a:lnTo>
                  <a:lnTo>
                    <a:pt x="454" y="810"/>
                  </a:lnTo>
                  <a:lnTo>
                    <a:pt x="469" y="795"/>
                  </a:lnTo>
                  <a:lnTo>
                    <a:pt x="477" y="764"/>
                  </a:lnTo>
                  <a:lnTo>
                    <a:pt x="507" y="742"/>
                  </a:lnTo>
                  <a:lnTo>
                    <a:pt x="485" y="681"/>
                  </a:lnTo>
                  <a:lnTo>
                    <a:pt x="485" y="68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Freeform 17"/>
            <p:cNvSpPr>
              <a:spLocks/>
            </p:cNvSpPr>
            <p:nvPr/>
          </p:nvSpPr>
          <p:spPr bwMode="auto">
            <a:xfrm>
              <a:off x="2097" y="1910"/>
              <a:ext cx="462" cy="356"/>
            </a:xfrm>
            <a:custGeom>
              <a:avLst/>
              <a:gdLst>
                <a:gd name="T0" fmla="*/ 454 w 462"/>
                <a:gd name="T1" fmla="*/ 121 h 356"/>
                <a:gd name="T2" fmla="*/ 462 w 462"/>
                <a:gd name="T3" fmla="*/ 38 h 356"/>
                <a:gd name="T4" fmla="*/ 341 w 462"/>
                <a:gd name="T5" fmla="*/ 31 h 356"/>
                <a:gd name="T6" fmla="*/ 46 w 462"/>
                <a:gd name="T7" fmla="*/ 0 h 356"/>
                <a:gd name="T8" fmla="*/ 0 w 462"/>
                <a:gd name="T9" fmla="*/ 311 h 356"/>
                <a:gd name="T10" fmla="*/ 378 w 462"/>
                <a:gd name="T11" fmla="*/ 348 h 356"/>
                <a:gd name="T12" fmla="*/ 439 w 462"/>
                <a:gd name="T13" fmla="*/ 356 h 356"/>
                <a:gd name="T14" fmla="*/ 454 w 462"/>
                <a:gd name="T15" fmla="*/ 121 h 3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2" h="356">
                  <a:moveTo>
                    <a:pt x="454" y="121"/>
                  </a:moveTo>
                  <a:lnTo>
                    <a:pt x="462" y="38"/>
                  </a:lnTo>
                  <a:lnTo>
                    <a:pt x="341" y="31"/>
                  </a:lnTo>
                  <a:lnTo>
                    <a:pt x="46" y="0"/>
                  </a:lnTo>
                  <a:lnTo>
                    <a:pt x="0" y="311"/>
                  </a:lnTo>
                  <a:lnTo>
                    <a:pt x="378" y="348"/>
                  </a:lnTo>
                  <a:lnTo>
                    <a:pt x="439" y="356"/>
                  </a:lnTo>
                  <a:lnTo>
                    <a:pt x="454" y="121"/>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8"/>
            <p:cNvSpPr>
              <a:spLocks/>
            </p:cNvSpPr>
            <p:nvPr/>
          </p:nvSpPr>
          <p:spPr bwMode="auto">
            <a:xfrm>
              <a:off x="2097" y="1910"/>
              <a:ext cx="462" cy="356"/>
            </a:xfrm>
            <a:custGeom>
              <a:avLst/>
              <a:gdLst>
                <a:gd name="T0" fmla="*/ 454 w 462"/>
                <a:gd name="T1" fmla="*/ 121 h 356"/>
                <a:gd name="T2" fmla="*/ 462 w 462"/>
                <a:gd name="T3" fmla="*/ 38 h 356"/>
                <a:gd name="T4" fmla="*/ 341 w 462"/>
                <a:gd name="T5" fmla="*/ 31 h 356"/>
                <a:gd name="T6" fmla="*/ 46 w 462"/>
                <a:gd name="T7" fmla="*/ 0 h 356"/>
                <a:gd name="T8" fmla="*/ 0 w 462"/>
                <a:gd name="T9" fmla="*/ 311 h 356"/>
                <a:gd name="T10" fmla="*/ 378 w 462"/>
                <a:gd name="T11" fmla="*/ 348 h 356"/>
                <a:gd name="T12" fmla="*/ 439 w 462"/>
                <a:gd name="T13" fmla="*/ 356 h 356"/>
                <a:gd name="T14" fmla="*/ 454 w 462"/>
                <a:gd name="T15" fmla="*/ 121 h 356"/>
                <a:gd name="T16" fmla="*/ 454 w 462"/>
                <a:gd name="T17" fmla="*/ 129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2" h="356">
                  <a:moveTo>
                    <a:pt x="454" y="121"/>
                  </a:moveTo>
                  <a:lnTo>
                    <a:pt x="462" y="38"/>
                  </a:lnTo>
                  <a:lnTo>
                    <a:pt x="341" y="31"/>
                  </a:lnTo>
                  <a:lnTo>
                    <a:pt x="46" y="0"/>
                  </a:lnTo>
                  <a:lnTo>
                    <a:pt x="0" y="311"/>
                  </a:lnTo>
                  <a:lnTo>
                    <a:pt x="378" y="348"/>
                  </a:lnTo>
                  <a:lnTo>
                    <a:pt x="439" y="356"/>
                  </a:lnTo>
                  <a:lnTo>
                    <a:pt x="454" y="121"/>
                  </a:lnTo>
                  <a:lnTo>
                    <a:pt x="454" y="12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Freeform 19"/>
            <p:cNvSpPr>
              <a:spLocks/>
            </p:cNvSpPr>
            <p:nvPr/>
          </p:nvSpPr>
          <p:spPr bwMode="auto">
            <a:xfrm>
              <a:off x="4215" y="1706"/>
              <a:ext cx="106" cy="106"/>
            </a:xfrm>
            <a:custGeom>
              <a:avLst/>
              <a:gdLst>
                <a:gd name="T0" fmla="*/ 98 w 106"/>
                <a:gd name="T1" fmla="*/ 0 h 106"/>
                <a:gd name="T2" fmla="*/ 0 w 106"/>
                <a:gd name="T3" fmla="*/ 23 h 106"/>
                <a:gd name="T4" fmla="*/ 15 w 106"/>
                <a:gd name="T5" fmla="*/ 83 h 106"/>
                <a:gd name="T6" fmla="*/ 0 w 106"/>
                <a:gd name="T7" fmla="*/ 98 h 106"/>
                <a:gd name="T8" fmla="*/ 8 w 106"/>
                <a:gd name="T9" fmla="*/ 106 h 106"/>
                <a:gd name="T10" fmla="*/ 45 w 106"/>
                <a:gd name="T11" fmla="*/ 68 h 106"/>
                <a:gd name="T12" fmla="*/ 76 w 106"/>
                <a:gd name="T13" fmla="*/ 68 h 106"/>
                <a:gd name="T14" fmla="*/ 83 w 106"/>
                <a:gd name="T15" fmla="*/ 60 h 106"/>
                <a:gd name="T16" fmla="*/ 106 w 106"/>
                <a:gd name="T17" fmla="*/ 45 h 106"/>
                <a:gd name="T18" fmla="*/ 98 w 106"/>
                <a:gd name="T1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06">
                  <a:moveTo>
                    <a:pt x="98" y="0"/>
                  </a:moveTo>
                  <a:lnTo>
                    <a:pt x="0" y="23"/>
                  </a:lnTo>
                  <a:lnTo>
                    <a:pt x="15" y="83"/>
                  </a:lnTo>
                  <a:lnTo>
                    <a:pt x="0" y="98"/>
                  </a:lnTo>
                  <a:lnTo>
                    <a:pt x="8" y="106"/>
                  </a:lnTo>
                  <a:lnTo>
                    <a:pt x="45" y="68"/>
                  </a:lnTo>
                  <a:lnTo>
                    <a:pt x="76" y="68"/>
                  </a:lnTo>
                  <a:lnTo>
                    <a:pt x="83" y="60"/>
                  </a:lnTo>
                  <a:lnTo>
                    <a:pt x="106" y="45"/>
                  </a:lnTo>
                  <a:lnTo>
                    <a:pt x="98" y="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20"/>
            <p:cNvSpPr>
              <a:spLocks/>
            </p:cNvSpPr>
            <p:nvPr/>
          </p:nvSpPr>
          <p:spPr bwMode="auto">
            <a:xfrm>
              <a:off x="4215" y="1706"/>
              <a:ext cx="106" cy="106"/>
            </a:xfrm>
            <a:custGeom>
              <a:avLst/>
              <a:gdLst>
                <a:gd name="T0" fmla="*/ 98 w 106"/>
                <a:gd name="T1" fmla="*/ 0 h 106"/>
                <a:gd name="T2" fmla="*/ 0 w 106"/>
                <a:gd name="T3" fmla="*/ 23 h 106"/>
                <a:gd name="T4" fmla="*/ 15 w 106"/>
                <a:gd name="T5" fmla="*/ 83 h 106"/>
                <a:gd name="T6" fmla="*/ 0 w 106"/>
                <a:gd name="T7" fmla="*/ 98 h 106"/>
                <a:gd name="T8" fmla="*/ 8 w 106"/>
                <a:gd name="T9" fmla="*/ 106 h 106"/>
                <a:gd name="T10" fmla="*/ 45 w 106"/>
                <a:gd name="T11" fmla="*/ 68 h 106"/>
                <a:gd name="T12" fmla="*/ 76 w 106"/>
                <a:gd name="T13" fmla="*/ 68 h 106"/>
                <a:gd name="T14" fmla="*/ 83 w 106"/>
                <a:gd name="T15" fmla="*/ 60 h 106"/>
                <a:gd name="T16" fmla="*/ 106 w 106"/>
                <a:gd name="T17" fmla="*/ 45 h 106"/>
                <a:gd name="T18" fmla="*/ 98 w 106"/>
                <a:gd name="T19" fmla="*/ 0 h 106"/>
                <a:gd name="T20" fmla="*/ 98 w 106"/>
                <a:gd name="T21" fmla="*/ 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6" h="106">
                  <a:moveTo>
                    <a:pt x="98" y="0"/>
                  </a:moveTo>
                  <a:lnTo>
                    <a:pt x="0" y="23"/>
                  </a:lnTo>
                  <a:lnTo>
                    <a:pt x="15" y="83"/>
                  </a:lnTo>
                  <a:lnTo>
                    <a:pt x="0" y="98"/>
                  </a:lnTo>
                  <a:lnTo>
                    <a:pt x="8" y="106"/>
                  </a:lnTo>
                  <a:lnTo>
                    <a:pt x="45" y="68"/>
                  </a:lnTo>
                  <a:lnTo>
                    <a:pt x="76" y="68"/>
                  </a:lnTo>
                  <a:lnTo>
                    <a:pt x="83" y="60"/>
                  </a:lnTo>
                  <a:lnTo>
                    <a:pt x="106" y="45"/>
                  </a:lnTo>
                  <a:lnTo>
                    <a:pt x="98" y="0"/>
                  </a:lnTo>
                  <a:lnTo>
                    <a:pt x="98" y="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Freeform 21"/>
            <p:cNvSpPr>
              <a:spLocks/>
            </p:cNvSpPr>
            <p:nvPr/>
          </p:nvSpPr>
          <p:spPr bwMode="auto">
            <a:xfrm>
              <a:off x="4124" y="1925"/>
              <a:ext cx="61" cy="106"/>
            </a:xfrm>
            <a:custGeom>
              <a:avLst/>
              <a:gdLst>
                <a:gd name="T0" fmla="*/ 61 w 61"/>
                <a:gd name="T1" fmla="*/ 91 h 106"/>
                <a:gd name="T2" fmla="*/ 53 w 61"/>
                <a:gd name="T3" fmla="*/ 76 h 106"/>
                <a:gd name="T4" fmla="*/ 15 w 61"/>
                <a:gd name="T5" fmla="*/ 31 h 106"/>
                <a:gd name="T6" fmla="*/ 15 w 61"/>
                <a:gd name="T7" fmla="*/ 0 h 106"/>
                <a:gd name="T8" fmla="*/ 0 w 61"/>
                <a:gd name="T9" fmla="*/ 8 h 106"/>
                <a:gd name="T10" fmla="*/ 23 w 61"/>
                <a:gd name="T11" fmla="*/ 106 h 106"/>
                <a:gd name="T12" fmla="*/ 61 w 61"/>
                <a:gd name="T13" fmla="*/ 99 h 106"/>
                <a:gd name="T14" fmla="*/ 61 w 61"/>
                <a:gd name="T15" fmla="*/ 91 h 1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6">
                  <a:moveTo>
                    <a:pt x="61" y="91"/>
                  </a:moveTo>
                  <a:lnTo>
                    <a:pt x="53" y="76"/>
                  </a:lnTo>
                  <a:lnTo>
                    <a:pt x="15" y="31"/>
                  </a:lnTo>
                  <a:lnTo>
                    <a:pt x="15" y="0"/>
                  </a:lnTo>
                  <a:lnTo>
                    <a:pt x="0" y="8"/>
                  </a:lnTo>
                  <a:lnTo>
                    <a:pt x="23" y="106"/>
                  </a:lnTo>
                  <a:lnTo>
                    <a:pt x="61" y="99"/>
                  </a:lnTo>
                  <a:lnTo>
                    <a:pt x="61" y="91"/>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2"/>
            <p:cNvSpPr>
              <a:spLocks/>
            </p:cNvSpPr>
            <p:nvPr/>
          </p:nvSpPr>
          <p:spPr bwMode="auto">
            <a:xfrm>
              <a:off x="4124" y="1925"/>
              <a:ext cx="61" cy="106"/>
            </a:xfrm>
            <a:custGeom>
              <a:avLst/>
              <a:gdLst>
                <a:gd name="T0" fmla="*/ 61 w 61"/>
                <a:gd name="T1" fmla="*/ 91 h 106"/>
                <a:gd name="T2" fmla="*/ 53 w 61"/>
                <a:gd name="T3" fmla="*/ 76 h 106"/>
                <a:gd name="T4" fmla="*/ 15 w 61"/>
                <a:gd name="T5" fmla="*/ 31 h 106"/>
                <a:gd name="T6" fmla="*/ 15 w 61"/>
                <a:gd name="T7" fmla="*/ 0 h 106"/>
                <a:gd name="T8" fmla="*/ 0 w 61"/>
                <a:gd name="T9" fmla="*/ 8 h 106"/>
                <a:gd name="T10" fmla="*/ 23 w 61"/>
                <a:gd name="T11" fmla="*/ 106 h 106"/>
                <a:gd name="T12" fmla="*/ 61 w 61"/>
                <a:gd name="T13" fmla="*/ 99 h 106"/>
                <a:gd name="T14" fmla="*/ 61 w 61"/>
                <a:gd name="T15" fmla="*/ 91 h 106"/>
                <a:gd name="T16" fmla="*/ 61 w 61"/>
                <a:gd name="T17" fmla="*/ 9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106">
                  <a:moveTo>
                    <a:pt x="61" y="91"/>
                  </a:moveTo>
                  <a:lnTo>
                    <a:pt x="53" y="76"/>
                  </a:lnTo>
                  <a:lnTo>
                    <a:pt x="15" y="31"/>
                  </a:lnTo>
                  <a:lnTo>
                    <a:pt x="15" y="0"/>
                  </a:lnTo>
                  <a:lnTo>
                    <a:pt x="0" y="8"/>
                  </a:lnTo>
                  <a:lnTo>
                    <a:pt x="23" y="106"/>
                  </a:lnTo>
                  <a:lnTo>
                    <a:pt x="61" y="99"/>
                  </a:lnTo>
                  <a:lnTo>
                    <a:pt x="61" y="91"/>
                  </a:lnTo>
                  <a:lnTo>
                    <a:pt x="61" y="9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Freeform 23"/>
            <p:cNvSpPr>
              <a:spLocks/>
            </p:cNvSpPr>
            <p:nvPr/>
          </p:nvSpPr>
          <p:spPr bwMode="auto">
            <a:xfrm>
              <a:off x="4056" y="2016"/>
              <a:ext cx="15" cy="8"/>
            </a:xfrm>
            <a:custGeom>
              <a:avLst/>
              <a:gdLst>
                <a:gd name="T0" fmla="*/ 8 w 15"/>
                <a:gd name="T1" fmla="*/ 8 h 8"/>
                <a:gd name="T2" fmla="*/ 0 w 15"/>
                <a:gd name="T3" fmla="*/ 0 h 8"/>
                <a:gd name="T4" fmla="*/ 15 w 15"/>
                <a:gd name="T5" fmla="*/ 0 h 8"/>
                <a:gd name="T6" fmla="*/ 8 w 15"/>
                <a:gd name="T7" fmla="*/ 8 h 8"/>
              </a:gdLst>
              <a:ahLst/>
              <a:cxnLst>
                <a:cxn ang="0">
                  <a:pos x="T0" y="T1"/>
                </a:cxn>
                <a:cxn ang="0">
                  <a:pos x="T2" y="T3"/>
                </a:cxn>
                <a:cxn ang="0">
                  <a:pos x="T4" y="T5"/>
                </a:cxn>
                <a:cxn ang="0">
                  <a:pos x="T6" y="T7"/>
                </a:cxn>
              </a:cxnLst>
              <a:rect l="0" t="0" r="r" b="b"/>
              <a:pathLst>
                <a:path w="15" h="8">
                  <a:moveTo>
                    <a:pt x="8" y="8"/>
                  </a:moveTo>
                  <a:lnTo>
                    <a:pt x="0" y="0"/>
                  </a:lnTo>
                  <a:lnTo>
                    <a:pt x="15" y="0"/>
                  </a:lnTo>
                  <a:lnTo>
                    <a:pt x="8" y="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4"/>
            <p:cNvSpPr>
              <a:spLocks/>
            </p:cNvSpPr>
            <p:nvPr/>
          </p:nvSpPr>
          <p:spPr bwMode="auto">
            <a:xfrm>
              <a:off x="4056" y="2016"/>
              <a:ext cx="15" cy="15"/>
            </a:xfrm>
            <a:custGeom>
              <a:avLst/>
              <a:gdLst>
                <a:gd name="T0" fmla="*/ 8 w 15"/>
                <a:gd name="T1" fmla="*/ 8 h 15"/>
                <a:gd name="T2" fmla="*/ 0 w 15"/>
                <a:gd name="T3" fmla="*/ 0 h 15"/>
                <a:gd name="T4" fmla="*/ 15 w 15"/>
                <a:gd name="T5" fmla="*/ 0 h 15"/>
                <a:gd name="T6" fmla="*/ 8 w 15"/>
                <a:gd name="T7" fmla="*/ 8 h 15"/>
                <a:gd name="T8" fmla="*/ 8 w 15"/>
                <a:gd name="T9" fmla="*/ 15 h 15"/>
              </a:gdLst>
              <a:ahLst/>
              <a:cxnLst>
                <a:cxn ang="0">
                  <a:pos x="T0" y="T1"/>
                </a:cxn>
                <a:cxn ang="0">
                  <a:pos x="T2" y="T3"/>
                </a:cxn>
                <a:cxn ang="0">
                  <a:pos x="T4" y="T5"/>
                </a:cxn>
                <a:cxn ang="0">
                  <a:pos x="T6" y="T7"/>
                </a:cxn>
                <a:cxn ang="0">
                  <a:pos x="T8" y="T9"/>
                </a:cxn>
              </a:cxnLst>
              <a:rect l="0" t="0" r="r" b="b"/>
              <a:pathLst>
                <a:path w="15" h="15">
                  <a:moveTo>
                    <a:pt x="8" y="8"/>
                  </a:moveTo>
                  <a:lnTo>
                    <a:pt x="0" y="0"/>
                  </a:lnTo>
                  <a:lnTo>
                    <a:pt x="15" y="0"/>
                  </a:lnTo>
                  <a:lnTo>
                    <a:pt x="8" y="8"/>
                  </a:lnTo>
                  <a:lnTo>
                    <a:pt x="8"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Freeform 25"/>
            <p:cNvSpPr>
              <a:spLocks/>
            </p:cNvSpPr>
            <p:nvPr/>
          </p:nvSpPr>
          <p:spPr bwMode="auto">
            <a:xfrm>
              <a:off x="3481" y="2697"/>
              <a:ext cx="560" cy="432"/>
            </a:xfrm>
            <a:custGeom>
              <a:avLst/>
              <a:gdLst>
                <a:gd name="T0" fmla="*/ 560 w 560"/>
                <a:gd name="T1" fmla="*/ 288 h 432"/>
                <a:gd name="T2" fmla="*/ 507 w 560"/>
                <a:gd name="T3" fmla="*/ 197 h 432"/>
                <a:gd name="T4" fmla="*/ 500 w 560"/>
                <a:gd name="T5" fmla="*/ 159 h 432"/>
                <a:gd name="T6" fmla="*/ 439 w 560"/>
                <a:gd name="T7" fmla="*/ 84 h 432"/>
                <a:gd name="T8" fmla="*/ 409 w 560"/>
                <a:gd name="T9" fmla="*/ 0 h 432"/>
                <a:gd name="T10" fmla="*/ 371 w 560"/>
                <a:gd name="T11" fmla="*/ 0 h 432"/>
                <a:gd name="T12" fmla="*/ 379 w 560"/>
                <a:gd name="T13" fmla="*/ 38 h 432"/>
                <a:gd name="T14" fmla="*/ 371 w 560"/>
                <a:gd name="T15" fmla="*/ 38 h 432"/>
                <a:gd name="T16" fmla="*/ 363 w 560"/>
                <a:gd name="T17" fmla="*/ 23 h 432"/>
                <a:gd name="T18" fmla="*/ 182 w 560"/>
                <a:gd name="T19" fmla="*/ 38 h 432"/>
                <a:gd name="T20" fmla="*/ 174 w 560"/>
                <a:gd name="T21" fmla="*/ 16 h 432"/>
                <a:gd name="T22" fmla="*/ 0 w 560"/>
                <a:gd name="T23" fmla="*/ 31 h 432"/>
                <a:gd name="T24" fmla="*/ 15 w 560"/>
                <a:gd name="T25" fmla="*/ 69 h 432"/>
                <a:gd name="T26" fmla="*/ 15 w 560"/>
                <a:gd name="T27" fmla="*/ 84 h 432"/>
                <a:gd name="T28" fmla="*/ 23 w 560"/>
                <a:gd name="T29" fmla="*/ 76 h 432"/>
                <a:gd name="T30" fmla="*/ 31 w 560"/>
                <a:gd name="T31" fmla="*/ 61 h 432"/>
                <a:gd name="T32" fmla="*/ 38 w 560"/>
                <a:gd name="T33" fmla="*/ 69 h 432"/>
                <a:gd name="T34" fmla="*/ 38 w 560"/>
                <a:gd name="T35" fmla="*/ 61 h 432"/>
                <a:gd name="T36" fmla="*/ 53 w 560"/>
                <a:gd name="T37" fmla="*/ 69 h 432"/>
                <a:gd name="T38" fmla="*/ 31 w 560"/>
                <a:gd name="T39" fmla="*/ 76 h 432"/>
                <a:gd name="T40" fmla="*/ 99 w 560"/>
                <a:gd name="T41" fmla="*/ 61 h 432"/>
                <a:gd name="T42" fmla="*/ 99 w 560"/>
                <a:gd name="T43" fmla="*/ 69 h 432"/>
                <a:gd name="T44" fmla="*/ 76 w 560"/>
                <a:gd name="T45" fmla="*/ 69 h 432"/>
                <a:gd name="T46" fmla="*/ 129 w 560"/>
                <a:gd name="T47" fmla="*/ 84 h 432"/>
                <a:gd name="T48" fmla="*/ 121 w 560"/>
                <a:gd name="T49" fmla="*/ 76 h 432"/>
                <a:gd name="T50" fmla="*/ 136 w 560"/>
                <a:gd name="T51" fmla="*/ 69 h 432"/>
                <a:gd name="T52" fmla="*/ 129 w 560"/>
                <a:gd name="T53" fmla="*/ 84 h 432"/>
                <a:gd name="T54" fmla="*/ 152 w 560"/>
                <a:gd name="T55" fmla="*/ 91 h 432"/>
                <a:gd name="T56" fmla="*/ 136 w 560"/>
                <a:gd name="T57" fmla="*/ 84 h 432"/>
                <a:gd name="T58" fmla="*/ 159 w 560"/>
                <a:gd name="T59" fmla="*/ 106 h 432"/>
                <a:gd name="T60" fmla="*/ 159 w 560"/>
                <a:gd name="T61" fmla="*/ 122 h 432"/>
                <a:gd name="T62" fmla="*/ 174 w 560"/>
                <a:gd name="T63" fmla="*/ 122 h 432"/>
                <a:gd name="T64" fmla="*/ 227 w 560"/>
                <a:gd name="T65" fmla="*/ 91 h 432"/>
                <a:gd name="T66" fmla="*/ 220 w 560"/>
                <a:gd name="T67" fmla="*/ 84 h 432"/>
                <a:gd name="T68" fmla="*/ 235 w 560"/>
                <a:gd name="T69" fmla="*/ 76 h 432"/>
                <a:gd name="T70" fmla="*/ 273 w 560"/>
                <a:gd name="T71" fmla="*/ 91 h 432"/>
                <a:gd name="T72" fmla="*/ 318 w 560"/>
                <a:gd name="T73" fmla="*/ 144 h 432"/>
                <a:gd name="T74" fmla="*/ 341 w 560"/>
                <a:gd name="T75" fmla="*/ 137 h 432"/>
                <a:gd name="T76" fmla="*/ 356 w 560"/>
                <a:gd name="T77" fmla="*/ 182 h 432"/>
                <a:gd name="T78" fmla="*/ 348 w 560"/>
                <a:gd name="T79" fmla="*/ 243 h 432"/>
                <a:gd name="T80" fmla="*/ 363 w 560"/>
                <a:gd name="T81" fmla="*/ 250 h 432"/>
                <a:gd name="T82" fmla="*/ 371 w 560"/>
                <a:gd name="T83" fmla="*/ 235 h 432"/>
                <a:gd name="T84" fmla="*/ 356 w 560"/>
                <a:gd name="T85" fmla="*/ 228 h 432"/>
                <a:gd name="T86" fmla="*/ 371 w 560"/>
                <a:gd name="T87" fmla="*/ 235 h 432"/>
                <a:gd name="T88" fmla="*/ 379 w 560"/>
                <a:gd name="T89" fmla="*/ 228 h 432"/>
                <a:gd name="T90" fmla="*/ 371 w 560"/>
                <a:gd name="T91" fmla="*/ 265 h 432"/>
                <a:gd name="T92" fmla="*/ 379 w 560"/>
                <a:gd name="T93" fmla="*/ 265 h 432"/>
                <a:gd name="T94" fmla="*/ 363 w 560"/>
                <a:gd name="T95" fmla="*/ 265 h 432"/>
                <a:gd name="T96" fmla="*/ 401 w 560"/>
                <a:gd name="T97" fmla="*/ 311 h 432"/>
                <a:gd name="T98" fmla="*/ 409 w 560"/>
                <a:gd name="T99" fmla="*/ 318 h 432"/>
                <a:gd name="T100" fmla="*/ 401 w 560"/>
                <a:gd name="T101" fmla="*/ 303 h 432"/>
                <a:gd name="T102" fmla="*/ 416 w 560"/>
                <a:gd name="T103" fmla="*/ 296 h 432"/>
                <a:gd name="T104" fmla="*/ 424 w 560"/>
                <a:gd name="T105" fmla="*/ 333 h 432"/>
                <a:gd name="T106" fmla="*/ 439 w 560"/>
                <a:gd name="T107" fmla="*/ 318 h 432"/>
                <a:gd name="T108" fmla="*/ 424 w 560"/>
                <a:gd name="T109" fmla="*/ 341 h 432"/>
                <a:gd name="T110" fmla="*/ 431 w 560"/>
                <a:gd name="T111" fmla="*/ 341 h 432"/>
                <a:gd name="T112" fmla="*/ 454 w 560"/>
                <a:gd name="T113" fmla="*/ 386 h 432"/>
                <a:gd name="T114" fmla="*/ 484 w 560"/>
                <a:gd name="T115" fmla="*/ 394 h 432"/>
                <a:gd name="T116" fmla="*/ 507 w 560"/>
                <a:gd name="T117" fmla="*/ 432 h 432"/>
                <a:gd name="T118" fmla="*/ 553 w 560"/>
                <a:gd name="T119" fmla="*/ 409 h 432"/>
                <a:gd name="T120" fmla="*/ 560 w 560"/>
                <a:gd name="T121" fmla="*/ 371 h 432"/>
                <a:gd name="T122" fmla="*/ 560 w 560"/>
                <a:gd name="T123" fmla="*/ 288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0" h="432">
                  <a:moveTo>
                    <a:pt x="560" y="288"/>
                  </a:moveTo>
                  <a:lnTo>
                    <a:pt x="507" y="197"/>
                  </a:lnTo>
                  <a:lnTo>
                    <a:pt x="500" y="159"/>
                  </a:lnTo>
                  <a:lnTo>
                    <a:pt x="439" y="84"/>
                  </a:lnTo>
                  <a:lnTo>
                    <a:pt x="409" y="0"/>
                  </a:lnTo>
                  <a:lnTo>
                    <a:pt x="371" y="0"/>
                  </a:lnTo>
                  <a:lnTo>
                    <a:pt x="379" y="38"/>
                  </a:lnTo>
                  <a:lnTo>
                    <a:pt x="371" y="38"/>
                  </a:lnTo>
                  <a:lnTo>
                    <a:pt x="363" y="23"/>
                  </a:lnTo>
                  <a:lnTo>
                    <a:pt x="182" y="38"/>
                  </a:lnTo>
                  <a:lnTo>
                    <a:pt x="174" y="16"/>
                  </a:lnTo>
                  <a:lnTo>
                    <a:pt x="0" y="31"/>
                  </a:lnTo>
                  <a:lnTo>
                    <a:pt x="15" y="69"/>
                  </a:lnTo>
                  <a:lnTo>
                    <a:pt x="15" y="84"/>
                  </a:lnTo>
                  <a:lnTo>
                    <a:pt x="23" y="76"/>
                  </a:lnTo>
                  <a:lnTo>
                    <a:pt x="31" y="61"/>
                  </a:lnTo>
                  <a:lnTo>
                    <a:pt x="38" y="69"/>
                  </a:lnTo>
                  <a:lnTo>
                    <a:pt x="38" y="61"/>
                  </a:lnTo>
                  <a:lnTo>
                    <a:pt x="53" y="69"/>
                  </a:lnTo>
                  <a:lnTo>
                    <a:pt x="31" y="76"/>
                  </a:lnTo>
                  <a:lnTo>
                    <a:pt x="99" y="61"/>
                  </a:lnTo>
                  <a:lnTo>
                    <a:pt x="99" y="69"/>
                  </a:lnTo>
                  <a:lnTo>
                    <a:pt x="76" y="69"/>
                  </a:lnTo>
                  <a:lnTo>
                    <a:pt x="129" y="84"/>
                  </a:lnTo>
                  <a:lnTo>
                    <a:pt x="121" y="76"/>
                  </a:lnTo>
                  <a:lnTo>
                    <a:pt x="136" y="69"/>
                  </a:lnTo>
                  <a:lnTo>
                    <a:pt x="129" y="84"/>
                  </a:lnTo>
                  <a:lnTo>
                    <a:pt x="152" y="91"/>
                  </a:lnTo>
                  <a:lnTo>
                    <a:pt x="136" y="84"/>
                  </a:lnTo>
                  <a:lnTo>
                    <a:pt x="159" y="106"/>
                  </a:lnTo>
                  <a:lnTo>
                    <a:pt x="159" y="122"/>
                  </a:lnTo>
                  <a:lnTo>
                    <a:pt x="174" y="122"/>
                  </a:lnTo>
                  <a:lnTo>
                    <a:pt x="227" y="91"/>
                  </a:lnTo>
                  <a:lnTo>
                    <a:pt x="220" y="84"/>
                  </a:lnTo>
                  <a:lnTo>
                    <a:pt x="235" y="76"/>
                  </a:lnTo>
                  <a:lnTo>
                    <a:pt x="273" y="91"/>
                  </a:lnTo>
                  <a:lnTo>
                    <a:pt x="318" y="144"/>
                  </a:lnTo>
                  <a:lnTo>
                    <a:pt x="341" y="137"/>
                  </a:lnTo>
                  <a:lnTo>
                    <a:pt x="356" y="182"/>
                  </a:lnTo>
                  <a:lnTo>
                    <a:pt x="348" y="243"/>
                  </a:lnTo>
                  <a:lnTo>
                    <a:pt x="363" y="250"/>
                  </a:lnTo>
                  <a:lnTo>
                    <a:pt x="371" y="235"/>
                  </a:lnTo>
                  <a:lnTo>
                    <a:pt x="356" y="228"/>
                  </a:lnTo>
                  <a:lnTo>
                    <a:pt x="371" y="235"/>
                  </a:lnTo>
                  <a:lnTo>
                    <a:pt x="379" y="228"/>
                  </a:lnTo>
                  <a:lnTo>
                    <a:pt x="371" y="265"/>
                  </a:lnTo>
                  <a:lnTo>
                    <a:pt x="379" y="265"/>
                  </a:lnTo>
                  <a:lnTo>
                    <a:pt x="363" y="265"/>
                  </a:lnTo>
                  <a:lnTo>
                    <a:pt x="401" y="311"/>
                  </a:lnTo>
                  <a:lnTo>
                    <a:pt x="409" y="318"/>
                  </a:lnTo>
                  <a:lnTo>
                    <a:pt x="401" y="303"/>
                  </a:lnTo>
                  <a:lnTo>
                    <a:pt x="416" y="296"/>
                  </a:lnTo>
                  <a:lnTo>
                    <a:pt x="424" y="333"/>
                  </a:lnTo>
                  <a:lnTo>
                    <a:pt x="439" y="318"/>
                  </a:lnTo>
                  <a:lnTo>
                    <a:pt x="424" y="341"/>
                  </a:lnTo>
                  <a:lnTo>
                    <a:pt x="431" y="341"/>
                  </a:lnTo>
                  <a:lnTo>
                    <a:pt x="454" y="386"/>
                  </a:lnTo>
                  <a:lnTo>
                    <a:pt x="484" y="394"/>
                  </a:lnTo>
                  <a:lnTo>
                    <a:pt x="507" y="432"/>
                  </a:lnTo>
                  <a:lnTo>
                    <a:pt x="553" y="409"/>
                  </a:lnTo>
                  <a:lnTo>
                    <a:pt x="560" y="371"/>
                  </a:lnTo>
                  <a:lnTo>
                    <a:pt x="560" y="28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6"/>
            <p:cNvSpPr>
              <a:spLocks/>
            </p:cNvSpPr>
            <p:nvPr/>
          </p:nvSpPr>
          <p:spPr bwMode="auto">
            <a:xfrm>
              <a:off x="3481" y="2697"/>
              <a:ext cx="560" cy="432"/>
            </a:xfrm>
            <a:custGeom>
              <a:avLst/>
              <a:gdLst>
                <a:gd name="T0" fmla="*/ 560 w 560"/>
                <a:gd name="T1" fmla="*/ 288 h 432"/>
                <a:gd name="T2" fmla="*/ 507 w 560"/>
                <a:gd name="T3" fmla="*/ 197 h 432"/>
                <a:gd name="T4" fmla="*/ 500 w 560"/>
                <a:gd name="T5" fmla="*/ 159 h 432"/>
                <a:gd name="T6" fmla="*/ 439 w 560"/>
                <a:gd name="T7" fmla="*/ 84 h 432"/>
                <a:gd name="T8" fmla="*/ 409 w 560"/>
                <a:gd name="T9" fmla="*/ 0 h 432"/>
                <a:gd name="T10" fmla="*/ 371 w 560"/>
                <a:gd name="T11" fmla="*/ 0 h 432"/>
                <a:gd name="T12" fmla="*/ 379 w 560"/>
                <a:gd name="T13" fmla="*/ 38 h 432"/>
                <a:gd name="T14" fmla="*/ 371 w 560"/>
                <a:gd name="T15" fmla="*/ 38 h 432"/>
                <a:gd name="T16" fmla="*/ 363 w 560"/>
                <a:gd name="T17" fmla="*/ 23 h 432"/>
                <a:gd name="T18" fmla="*/ 182 w 560"/>
                <a:gd name="T19" fmla="*/ 38 h 432"/>
                <a:gd name="T20" fmla="*/ 174 w 560"/>
                <a:gd name="T21" fmla="*/ 16 h 432"/>
                <a:gd name="T22" fmla="*/ 0 w 560"/>
                <a:gd name="T23" fmla="*/ 31 h 432"/>
                <a:gd name="T24" fmla="*/ 15 w 560"/>
                <a:gd name="T25" fmla="*/ 69 h 432"/>
                <a:gd name="T26" fmla="*/ 15 w 560"/>
                <a:gd name="T27" fmla="*/ 84 h 432"/>
                <a:gd name="T28" fmla="*/ 23 w 560"/>
                <a:gd name="T29" fmla="*/ 76 h 432"/>
                <a:gd name="T30" fmla="*/ 31 w 560"/>
                <a:gd name="T31" fmla="*/ 61 h 432"/>
                <a:gd name="T32" fmla="*/ 38 w 560"/>
                <a:gd name="T33" fmla="*/ 69 h 432"/>
                <a:gd name="T34" fmla="*/ 38 w 560"/>
                <a:gd name="T35" fmla="*/ 61 h 432"/>
                <a:gd name="T36" fmla="*/ 53 w 560"/>
                <a:gd name="T37" fmla="*/ 69 h 432"/>
                <a:gd name="T38" fmla="*/ 31 w 560"/>
                <a:gd name="T39" fmla="*/ 76 h 432"/>
                <a:gd name="T40" fmla="*/ 99 w 560"/>
                <a:gd name="T41" fmla="*/ 61 h 432"/>
                <a:gd name="T42" fmla="*/ 99 w 560"/>
                <a:gd name="T43" fmla="*/ 69 h 432"/>
                <a:gd name="T44" fmla="*/ 76 w 560"/>
                <a:gd name="T45" fmla="*/ 69 h 432"/>
                <a:gd name="T46" fmla="*/ 129 w 560"/>
                <a:gd name="T47" fmla="*/ 84 h 432"/>
                <a:gd name="T48" fmla="*/ 121 w 560"/>
                <a:gd name="T49" fmla="*/ 76 h 432"/>
                <a:gd name="T50" fmla="*/ 136 w 560"/>
                <a:gd name="T51" fmla="*/ 69 h 432"/>
                <a:gd name="T52" fmla="*/ 129 w 560"/>
                <a:gd name="T53" fmla="*/ 84 h 432"/>
                <a:gd name="T54" fmla="*/ 152 w 560"/>
                <a:gd name="T55" fmla="*/ 91 h 432"/>
                <a:gd name="T56" fmla="*/ 136 w 560"/>
                <a:gd name="T57" fmla="*/ 84 h 432"/>
                <a:gd name="T58" fmla="*/ 159 w 560"/>
                <a:gd name="T59" fmla="*/ 106 h 432"/>
                <a:gd name="T60" fmla="*/ 159 w 560"/>
                <a:gd name="T61" fmla="*/ 122 h 432"/>
                <a:gd name="T62" fmla="*/ 174 w 560"/>
                <a:gd name="T63" fmla="*/ 122 h 432"/>
                <a:gd name="T64" fmla="*/ 227 w 560"/>
                <a:gd name="T65" fmla="*/ 91 h 432"/>
                <a:gd name="T66" fmla="*/ 220 w 560"/>
                <a:gd name="T67" fmla="*/ 84 h 432"/>
                <a:gd name="T68" fmla="*/ 235 w 560"/>
                <a:gd name="T69" fmla="*/ 76 h 432"/>
                <a:gd name="T70" fmla="*/ 273 w 560"/>
                <a:gd name="T71" fmla="*/ 91 h 432"/>
                <a:gd name="T72" fmla="*/ 318 w 560"/>
                <a:gd name="T73" fmla="*/ 144 h 432"/>
                <a:gd name="T74" fmla="*/ 341 w 560"/>
                <a:gd name="T75" fmla="*/ 137 h 432"/>
                <a:gd name="T76" fmla="*/ 356 w 560"/>
                <a:gd name="T77" fmla="*/ 182 h 432"/>
                <a:gd name="T78" fmla="*/ 348 w 560"/>
                <a:gd name="T79" fmla="*/ 243 h 432"/>
                <a:gd name="T80" fmla="*/ 363 w 560"/>
                <a:gd name="T81" fmla="*/ 250 h 432"/>
                <a:gd name="T82" fmla="*/ 371 w 560"/>
                <a:gd name="T83" fmla="*/ 235 h 432"/>
                <a:gd name="T84" fmla="*/ 356 w 560"/>
                <a:gd name="T85" fmla="*/ 228 h 432"/>
                <a:gd name="T86" fmla="*/ 371 w 560"/>
                <a:gd name="T87" fmla="*/ 235 h 432"/>
                <a:gd name="T88" fmla="*/ 379 w 560"/>
                <a:gd name="T89" fmla="*/ 228 h 432"/>
                <a:gd name="T90" fmla="*/ 371 w 560"/>
                <a:gd name="T91" fmla="*/ 265 h 432"/>
                <a:gd name="T92" fmla="*/ 379 w 560"/>
                <a:gd name="T93" fmla="*/ 265 h 432"/>
                <a:gd name="T94" fmla="*/ 363 w 560"/>
                <a:gd name="T95" fmla="*/ 265 h 432"/>
                <a:gd name="T96" fmla="*/ 401 w 560"/>
                <a:gd name="T97" fmla="*/ 311 h 432"/>
                <a:gd name="T98" fmla="*/ 409 w 560"/>
                <a:gd name="T99" fmla="*/ 318 h 432"/>
                <a:gd name="T100" fmla="*/ 401 w 560"/>
                <a:gd name="T101" fmla="*/ 303 h 432"/>
                <a:gd name="T102" fmla="*/ 416 w 560"/>
                <a:gd name="T103" fmla="*/ 296 h 432"/>
                <a:gd name="T104" fmla="*/ 424 w 560"/>
                <a:gd name="T105" fmla="*/ 333 h 432"/>
                <a:gd name="T106" fmla="*/ 439 w 560"/>
                <a:gd name="T107" fmla="*/ 318 h 432"/>
                <a:gd name="T108" fmla="*/ 424 w 560"/>
                <a:gd name="T109" fmla="*/ 341 h 432"/>
                <a:gd name="T110" fmla="*/ 431 w 560"/>
                <a:gd name="T111" fmla="*/ 341 h 432"/>
                <a:gd name="T112" fmla="*/ 454 w 560"/>
                <a:gd name="T113" fmla="*/ 386 h 432"/>
                <a:gd name="T114" fmla="*/ 484 w 560"/>
                <a:gd name="T115" fmla="*/ 394 h 432"/>
                <a:gd name="T116" fmla="*/ 507 w 560"/>
                <a:gd name="T117" fmla="*/ 432 h 432"/>
                <a:gd name="T118" fmla="*/ 553 w 560"/>
                <a:gd name="T119" fmla="*/ 409 h 432"/>
                <a:gd name="T120" fmla="*/ 560 w 560"/>
                <a:gd name="T121" fmla="*/ 371 h 432"/>
                <a:gd name="T122" fmla="*/ 560 w 560"/>
                <a:gd name="T123" fmla="*/ 288 h 432"/>
                <a:gd name="T124" fmla="*/ 560 w 560"/>
                <a:gd name="T125" fmla="*/ 296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0" h="432">
                  <a:moveTo>
                    <a:pt x="560" y="288"/>
                  </a:moveTo>
                  <a:lnTo>
                    <a:pt x="507" y="197"/>
                  </a:lnTo>
                  <a:lnTo>
                    <a:pt x="500" y="159"/>
                  </a:lnTo>
                  <a:lnTo>
                    <a:pt x="439" y="84"/>
                  </a:lnTo>
                  <a:lnTo>
                    <a:pt x="409" y="0"/>
                  </a:lnTo>
                  <a:lnTo>
                    <a:pt x="371" y="0"/>
                  </a:lnTo>
                  <a:lnTo>
                    <a:pt x="379" y="38"/>
                  </a:lnTo>
                  <a:lnTo>
                    <a:pt x="371" y="38"/>
                  </a:lnTo>
                  <a:lnTo>
                    <a:pt x="363" y="23"/>
                  </a:lnTo>
                  <a:lnTo>
                    <a:pt x="182" y="38"/>
                  </a:lnTo>
                  <a:lnTo>
                    <a:pt x="174" y="16"/>
                  </a:lnTo>
                  <a:lnTo>
                    <a:pt x="0" y="31"/>
                  </a:lnTo>
                  <a:lnTo>
                    <a:pt x="15" y="69"/>
                  </a:lnTo>
                  <a:lnTo>
                    <a:pt x="15" y="84"/>
                  </a:lnTo>
                  <a:lnTo>
                    <a:pt x="23" y="76"/>
                  </a:lnTo>
                  <a:lnTo>
                    <a:pt x="31" y="61"/>
                  </a:lnTo>
                  <a:lnTo>
                    <a:pt x="38" y="69"/>
                  </a:lnTo>
                  <a:lnTo>
                    <a:pt x="38" y="61"/>
                  </a:lnTo>
                  <a:lnTo>
                    <a:pt x="53" y="69"/>
                  </a:lnTo>
                  <a:lnTo>
                    <a:pt x="31" y="76"/>
                  </a:lnTo>
                  <a:lnTo>
                    <a:pt x="99" y="61"/>
                  </a:lnTo>
                  <a:lnTo>
                    <a:pt x="99" y="69"/>
                  </a:lnTo>
                  <a:lnTo>
                    <a:pt x="76" y="69"/>
                  </a:lnTo>
                  <a:lnTo>
                    <a:pt x="129" y="84"/>
                  </a:lnTo>
                  <a:lnTo>
                    <a:pt x="121" y="76"/>
                  </a:lnTo>
                  <a:lnTo>
                    <a:pt x="136" y="69"/>
                  </a:lnTo>
                  <a:lnTo>
                    <a:pt x="129" y="84"/>
                  </a:lnTo>
                  <a:lnTo>
                    <a:pt x="152" y="91"/>
                  </a:lnTo>
                  <a:lnTo>
                    <a:pt x="136" y="84"/>
                  </a:lnTo>
                  <a:lnTo>
                    <a:pt x="159" y="106"/>
                  </a:lnTo>
                  <a:lnTo>
                    <a:pt x="159" y="122"/>
                  </a:lnTo>
                  <a:lnTo>
                    <a:pt x="174" y="122"/>
                  </a:lnTo>
                  <a:lnTo>
                    <a:pt x="227" y="91"/>
                  </a:lnTo>
                  <a:lnTo>
                    <a:pt x="220" y="84"/>
                  </a:lnTo>
                  <a:lnTo>
                    <a:pt x="235" y="76"/>
                  </a:lnTo>
                  <a:lnTo>
                    <a:pt x="273" y="91"/>
                  </a:lnTo>
                  <a:lnTo>
                    <a:pt x="318" y="144"/>
                  </a:lnTo>
                  <a:lnTo>
                    <a:pt x="341" y="137"/>
                  </a:lnTo>
                  <a:lnTo>
                    <a:pt x="356" y="182"/>
                  </a:lnTo>
                  <a:lnTo>
                    <a:pt x="348" y="243"/>
                  </a:lnTo>
                  <a:lnTo>
                    <a:pt x="363" y="250"/>
                  </a:lnTo>
                  <a:lnTo>
                    <a:pt x="371" y="235"/>
                  </a:lnTo>
                  <a:lnTo>
                    <a:pt x="356" y="228"/>
                  </a:lnTo>
                  <a:lnTo>
                    <a:pt x="371" y="235"/>
                  </a:lnTo>
                  <a:lnTo>
                    <a:pt x="379" y="228"/>
                  </a:lnTo>
                  <a:lnTo>
                    <a:pt x="371" y="265"/>
                  </a:lnTo>
                  <a:lnTo>
                    <a:pt x="379" y="265"/>
                  </a:lnTo>
                  <a:lnTo>
                    <a:pt x="363" y="265"/>
                  </a:lnTo>
                  <a:lnTo>
                    <a:pt x="401" y="311"/>
                  </a:lnTo>
                  <a:lnTo>
                    <a:pt x="409" y="318"/>
                  </a:lnTo>
                  <a:lnTo>
                    <a:pt x="401" y="303"/>
                  </a:lnTo>
                  <a:lnTo>
                    <a:pt x="416" y="296"/>
                  </a:lnTo>
                  <a:lnTo>
                    <a:pt x="424" y="333"/>
                  </a:lnTo>
                  <a:lnTo>
                    <a:pt x="439" y="318"/>
                  </a:lnTo>
                  <a:lnTo>
                    <a:pt x="424" y="341"/>
                  </a:lnTo>
                  <a:lnTo>
                    <a:pt x="431" y="341"/>
                  </a:lnTo>
                  <a:lnTo>
                    <a:pt x="454" y="386"/>
                  </a:lnTo>
                  <a:lnTo>
                    <a:pt x="484" y="394"/>
                  </a:lnTo>
                  <a:lnTo>
                    <a:pt x="507" y="432"/>
                  </a:lnTo>
                  <a:lnTo>
                    <a:pt x="553" y="409"/>
                  </a:lnTo>
                  <a:lnTo>
                    <a:pt x="560" y="371"/>
                  </a:lnTo>
                  <a:lnTo>
                    <a:pt x="560" y="288"/>
                  </a:lnTo>
                  <a:lnTo>
                    <a:pt x="560" y="29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Freeform 27"/>
            <p:cNvSpPr>
              <a:spLocks/>
            </p:cNvSpPr>
            <p:nvPr/>
          </p:nvSpPr>
          <p:spPr bwMode="auto">
            <a:xfrm>
              <a:off x="3580" y="2380"/>
              <a:ext cx="332" cy="355"/>
            </a:xfrm>
            <a:custGeom>
              <a:avLst/>
              <a:gdLst>
                <a:gd name="T0" fmla="*/ 317 w 332"/>
                <a:gd name="T1" fmla="*/ 204 h 355"/>
                <a:gd name="T2" fmla="*/ 280 w 332"/>
                <a:gd name="T3" fmla="*/ 143 h 355"/>
                <a:gd name="T4" fmla="*/ 204 w 332"/>
                <a:gd name="T5" fmla="*/ 83 h 355"/>
                <a:gd name="T6" fmla="*/ 181 w 332"/>
                <a:gd name="T7" fmla="*/ 37 h 355"/>
                <a:gd name="T8" fmla="*/ 143 w 332"/>
                <a:gd name="T9" fmla="*/ 30 h 355"/>
                <a:gd name="T10" fmla="*/ 159 w 332"/>
                <a:gd name="T11" fmla="*/ 0 h 355"/>
                <a:gd name="T12" fmla="*/ 83 w 332"/>
                <a:gd name="T13" fmla="*/ 15 h 355"/>
                <a:gd name="T14" fmla="*/ 0 w 332"/>
                <a:gd name="T15" fmla="*/ 22 h 355"/>
                <a:gd name="T16" fmla="*/ 45 w 332"/>
                <a:gd name="T17" fmla="*/ 189 h 355"/>
                <a:gd name="T18" fmla="*/ 68 w 332"/>
                <a:gd name="T19" fmla="*/ 234 h 355"/>
                <a:gd name="T20" fmla="*/ 53 w 332"/>
                <a:gd name="T21" fmla="*/ 264 h 355"/>
                <a:gd name="T22" fmla="*/ 75 w 332"/>
                <a:gd name="T23" fmla="*/ 333 h 355"/>
                <a:gd name="T24" fmla="*/ 83 w 332"/>
                <a:gd name="T25" fmla="*/ 355 h 355"/>
                <a:gd name="T26" fmla="*/ 264 w 332"/>
                <a:gd name="T27" fmla="*/ 340 h 355"/>
                <a:gd name="T28" fmla="*/ 272 w 332"/>
                <a:gd name="T29" fmla="*/ 355 h 355"/>
                <a:gd name="T30" fmla="*/ 280 w 332"/>
                <a:gd name="T31" fmla="*/ 355 h 355"/>
                <a:gd name="T32" fmla="*/ 272 w 332"/>
                <a:gd name="T33" fmla="*/ 317 h 355"/>
                <a:gd name="T34" fmla="*/ 310 w 332"/>
                <a:gd name="T35" fmla="*/ 317 h 355"/>
                <a:gd name="T36" fmla="*/ 310 w 332"/>
                <a:gd name="T37" fmla="*/ 302 h 355"/>
                <a:gd name="T38" fmla="*/ 302 w 332"/>
                <a:gd name="T39" fmla="*/ 302 h 355"/>
                <a:gd name="T40" fmla="*/ 310 w 332"/>
                <a:gd name="T41" fmla="*/ 302 h 355"/>
                <a:gd name="T42" fmla="*/ 302 w 332"/>
                <a:gd name="T43" fmla="*/ 287 h 355"/>
                <a:gd name="T44" fmla="*/ 317 w 332"/>
                <a:gd name="T45" fmla="*/ 249 h 355"/>
                <a:gd name="T46" fmla="*/ 317 w 332"/>
                <a:gd name="T47" fmla="*/ 219 h 355"/>
                <a:gd name="T48" fmla="*/ 332 w 332"/>
                <a:gd name="T49" fmla="*/ 219 h 355"/>
                <a:gd name="T50" fmla="*/ 317 w 332"/>
                <a:gd name="T51" fmla="*/ 204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2" h="355">
                  <a:moveTo>
                    <a:pt x="317" y="204"/>
                  </a:moveTo>
                  <a:lnTo>
                    <a:pt x="280" y="143"/>
                  </a:lnTo>
                  <a:lnTo>
                    <a:pt x="204" y="83"/>
                  </a:lnTo>
                  <a:lnTo>
                    <a:pt x="181" y="37"/>
                  </a:lnTo>
                  <a:lnTo>
                    <a:pt x="143" y="30"/>
                  </a:lnTo>
                  <a:lnTo>
                    <a:pt x="159" y="0"/>
                  </a:lnTo>
                  <a:lnTo>
                    <a:pt x="83" y="15"/>
                  </a:lnTo>
                  <a:lnTo>
                    <a:pt x="0" y="22"/>
                  </a:lnTo>
                  <a:lnTo>
                    <a:pt x="45" y="189"/>
                  </a:lnTo>
                  <a:lnTo>
                    <a:pt x="68" y="234"/>
                  </a:lnTo>
                  <a:lnTo>
                    <a:pt x="53" y="264"/>
                  </a:lnTo>
                  <a:lnTo>
                    <a:pt x="75" y="333"/>
                  </a:lnTo>
                  <a:lnTo>
                    <a:pt x="83" y="355"/>
                  </a:lnTo>
                  <a:lnTo>
                    <a:pt x="264" y="340"/>
                  </a:lnTo>
                  <a:lnTo>
                    <a:pt x="272" y="355"/>
                  </a:lnTo>
                  <a:lnTo>
                    <a:pt x="280" y="355"/>
                  </a:lnTo>
                  <a:lnTo>
                    <a:pt x="272" y="317"/>
                  </a:lnTo>
                  <a:lnTo>
                    <a:pt x="310" y="317"/>
                  </a:lnTo>
                  <a:lnTo>
                    <a:pt x="310" y="302"/>
                  </a:lnTo>
                  <a:lnTo>
                    <a:pt x="302" y="302"/>
                  </a:lnTo>
                  <a:lnTo>
                    <a:pt x="310" y="302"/>
                  </a:lnTo>
                  <a:lnTo>
                    <a:pt x="302" y="287"/>
                  </a:lnTo>
                  <a:lnTo>
                    <a:pt x="317" y="249"/>
                  </a:lnTo>
                  <a:lnTo>
                    <a:pt x="317" y="219"/>
                  </a:lnTo>
                  <a:lnTo>
                    <a:pt x="332" y="219"/>
                  </a:lnTo>
                  <a:lnTo>
                    <a:pt x="317" y="204"/>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8"/>
            <p:cNvSpPr>
              <a:spLocks/>
            </p:cNvSpPr>
            <p:nvPr/>
          </p:nvSpPr>
          <p:spPr bwMode="auto">
            <a:xfrm>
              <a:off x="3580" y="2380"/>
              <a:ext cx="332" cy="355"/>
            </a:xfrm>
            <a:custGeom>
              <a:avLst/>
              <a:gdLst>
                <a:gd name="T0" fmla="*/ 317 w 332"/>
                <a:gd name="T1" fmla="*/ 204 h 355"/>
                <a:gd name="T2" fmla="*/ 280 w 332"/>
                <a:gd name="T3" fmla="*/ 143 h 355"/>
                <a:gd name="T4" fmla="*/ 204 w 332"/>
                <a:gd name="T5" fmla="*/ 83 h 355"/>
                <a:gd name="T6" fmla="*/ 181 w 332"/>
                <a:gd name="T7" fmla="*/ 37 h 355"/>
                <a:gd name="T8" fmla="*/ 143 w 332"/>
                <a:gd name="T9" fmla="*/ 30 h 355"/>
                <a:gd name="T10" fmla="*/ 159 w 332"/>
                <a:gd name="T11" fmla="*/ 0 h 355"/>
                <a:gd name="T12" fmla="*/ 83 w 332"/>
                <a:gd name="T13" fmla="*/ 15 h 355"/>
                <a:gd name="T14" fmla="*/ 0 w 332"/>
                <a:gd name="T15" fmla="*/ 22 h 355"/>
                <a:gd name="T16" fmla="*/ 45 w 332"/>
                <a:gd name="T17" fmla="*/ 189 h 355"/>
                <a:gd name="T18" fmla="*/ 68 w 332"/>
                <a:gd name="T19" fmla="*/ 234 h 355"/>
                <a:gd name="T20" fmla="*/ 53 w 332"/>
                <a:gd name="T21" fmla="*/ 264 h 355"/>
                <a:gd name="T22" fmla="*/ 75 w 332"/>
                <a:gd name="T23" fmla="*/ 333 h 355"/>
                <a:gd name="T24" fmla="*/ 83 w 332"/>
                <a:gd name="T25" fmla="*/ 355 h 355"/>
                <a:gd name="T26" fmla="*/ 264 w 332"/>
                <a:gd name="T27" fmla="*/ 340 h 355"/>
                <a:gd name="T28" fmla="*/ 272 w 332"/>
                <a:gd name="T29" fmla="*/ 355 h 355"/>
                <a:gd name="T30" fmla="*/ 280 w 332"/>
                <a:gd name="T31" fmla="*/ 355 h 355"/>
                <a:gd name="T32" fmla="*/ 272 w 332"/>
                <a:gd name="T33" fmla="*/ 317 h 355"/>
                <a:gd name="T34" fmla="*/ 310 w 332"/>
                <a:gd name="T35" fmla="*/ 317 h 355"/>
                <a:gd name="T36" fmla="*/ 310 w 332"/>
                <a:gd name="T37" fmla="*/ 302 h 355"/>
                <a:gd name="T38" fmla="*/ 302 w 332"/>
                <a:gd name="T39" fmla="*/ 302 h 355"/>
                <a:gd name="T40" fmla="*/ 310 w 332"/>
                <a:gd name="T41" fmla="*/ 302 h 355"/>
                <a:gd name="T42" fmla="*/ 302 w 332"/>
                <a:gd name="T43" fmla="*/ 287 h 355"/>
                <a:gd name="T44" fmla="*/ 317 w 332"/>
                <a:gd name="T45" fmla="*/ 249 h 355"/>
                <a:gd name="T46" fmla="*/ 317 w 332"/>
                <a:gd name="T47" fmla="*/ 219 h 355"/>
                <a:gd name="T48" fmla="*/ 332 w 332"/>
                <a:gd name="T49" fmla="*/ 219 h 355"/>
                <a:gd name="T50" fmla="*/ 317 w 332"/>
                <a:gd name="T51" fmla="*/ 204 h 355"/>
                <a:gd name="T52" fmla="*/ 317 w 332"/>
                <a:gd name="T53" fmla="*/ 211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2" h="355">
                  <a:moveTo>
                    <a:pt x="317" y="204"/>
                  </a:moveTo>
                  <a:lnTo>
                    <a:pt x="280" y="143"/>
                  </a:lnTo>
                  <a:lnTo>
                    <a:pt x="204" y="83"/>
                  </a:lnTo>
                  <a:lnTo>
                    <a:pt x="181" y="37"/>
                  </a:lnTo>
                  <a:lnTo>
                    <a:pt x="143" y="30"/>
                  </a:lnTo>
                  <a:lnTo>
                    <a:pt x="159" y="0"/>
                  </a:lnTo>
                  <a:lnTo>
                    <a:pt x="83" y="15"/>
                  </a:lnTo>
                  <a:lnTo>
                    <a:pt x="0" y="22"/>
                  </a:lnTo>
                  <a:lnTo>
                    <a:pt x="45" y="189"/>
                  </a:lnTo>
                  <a:lnTo>
                    <a:pt x="68" y="234"/>
                  </a:lnTo>
                  <a:lnTo>
                    <a:pt x="53" y="264"/>
                  </a:lnTo>
                  <a:lnTo>
                    <a:pt x="75" y="333"/>
                  </a:lnTo>
                  <a:lnTo>
                    <a:pt x="83" y="355"/>
                  </a:lnTo>
                  <a:lnTo>
                    <a:pt x="264" y="340"/>
                  </a:lnTo>
                  <a:lnTo>
                    <a:pt x="272" y="355"/>
                  </a:lnTo>
                  <a:lnTo>
                    <a:pt x="280" y="355"/>
                  </a:lnTo>
                  <a:lnTo>
                    <a:pt x="272" y="317"/>
                  </a:lnTo>
                  <a:lnTo>
                    <a:pt x="310" y="317"/>
                  </a:lnTo>
                  <a:lnTo>
                    <a:pt x="310" y="302"/>
                  </a:lnTo>
                  <a:lnTo>
                    <a:pt x="302" y="302"/>
                  </a:lnTo>
                  <a:lnTo>
                    <a:pt x="310" y="302"/>
                  </a:lnTo>
                  <a:lnTo>
                    <a:pt x="302" y="287"/>
                  </a:lnTo>
                  <a:lnTo>
                    <a:pt x="317" y="249"/>
                  </a:lnTo>
                  <a:lnTo>
                    <a:pt x="317" y="219"/>
                  </a:lnTo>
                  <a:lnTo>
                    <a:pt x="332" y="219"/>
                  </a:lnTo>
                  <a:lnTo>
                    <a:pt x="317" y="204"/>
                  </a:lnTo>
                  <a:lnTo>
                    <a:pt x="317" y="21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Freeform 29"/>
            <p:cNvSpPr>
              <a:spLocks/>
            </p:cNvSpPr>
            <p:nvPr/>
          </p:nvSpPr>
          <p:spPr bwMode="auto">
            <a:xfrm>
              <a:off x="2150" y="3061"/>
              <a:ext cx="76" cy="121"/>
            </a:xfrm>
            <a:custGeom>
              <a:avLst/>
              <a:gdLst>
                <a:gd name="T0" fmla="*/ 76 w 76"/>
                <a:gd name="T1" fmla="*/ 68 h 121"/>
                <a:gd name="T2" fmla="*/ 68 w 76"/>
                <a:gd name="T3" fmla="*/ 83 h 121"/>
                <a:gd name="T4" fmla="*/ 53 w 76"/>
                <a:gd name="T5" fmla="*/ 91 h 121"/>
                <a:gd name="T6" fmla="*/ 45 w 76"/>
                <a:gd name="T7" fmla="*/ 91 h 121"/>
                <a:gd name="T8" fmla="*/ 30 w 76"/>
                <a:gd name="T9" fmla="*/ 98 h 121"/>
                <a:gd name="T10" fmla="*/ 30 w 76"/>
                <a:gd name="T11" fmla="*/ 113 h 121"/>
                <a:gd name="T12" fmla="*/ 23 w 76"/>
                <a:gd name="T13" fmla="*/ 121 h 121"/>
                <a:gd name="T14" fmla="*/ 23 w 76"/>
                <a:gd name="T15" fmla="*/ 113 h 121"/>
                <a:gd name="T16" fmla="*/ 8 w 76"/>
                <a:gd name="T17" fmla="*/ 113 h 121"/>
                <a:gd name="T18" fmla="*/ 8 w 76"/>
                <a:gd name="T19" fmla="*/ 60 h 121"/>
                <a:gd name="T20" fmla="*/ 0 w 76"/>
                <a:gd name="T21" fmla="*/ 53 h 121"/>
                <a:gd name="T22" fmla="*/ 0 w 76"/>
                <a:gd name="T23" fmla="*/ 45 h 121"/>
                <a:gd name="T24" fmla="*/ 8 w 76"/>
                <a:gd name="T25" fmla="*/ 38 h 121"/>
                <a:gd name="T26" fmla="*/ 15 w 76"/>
                <a:gd name="T27" fmla="*/ 30 h 121"/>
                <a:gd name="T28" fmla="*/ 15 w 76"/>
                <a:gd name="T29" fmla="*/ 22 h 121"/>
                <a:gd name="T30" fmla="*/ 8 w 76"/>
                <a:gd name="T31" fmla="*/ 7 h 121"/>
                <a:gd name="T32" fmla="*/ 8 w 76"/>
                <a:gd name="T33" fmla="*/ 0 h 121"/>
                <a:gd name="T34" fmla="*/ 15 w 76"/>
                <a:gd name="T35" fmla="*/ 0 h 121"/>
                <a:gd name="T36" fmla="*/ 15 w 76"/>
                <a:gd name="T37" fmla="*/ 7 h 121"/>
                <a:gd name="T38" fmla="*/ 30 w 76"/>
                <a:gd name="T39" fmla="*/ 15 h 121"/>
                <a:gd name="T40" fmla="*/ 38 w 76"/>
                <a:gd name="T41" fmla="*/ 15 h 121"/>
                <a:gd name="T42" fmla="*/ 45 w 76"/>
                <a:gd name="T43" fmla="*/ 22 h 121"/>
                <a:gd name="T44" fmla="*/ 61 w 76"/>
                <a:gd name="T45" fmla="*/ 38 h 121"/>
                <a:gd name="T46" fmla="*/ 61 w 76"/>
                <a:gd name="T47" fmla="*/ 45 h 121"/>
                <a:gd name="T48" fmla="*/ 68 w 76"/>
                <a:gd name="T49" fmla="*/ 53 h 121"/>
                <a:gd name="T50" fmla="*/ 76 w 76"/>
                <a:gd name="T51" fmla="*/ 6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6" h="121">
                  <a:moveTo>
                    <a:pt x="76" y="68"/>
                  </a:moveTo>
                  <a:lnTo>
                    <a:pt x="68" y="83"/>
                  </a:lnTo>
                  <a:lnTo>
                    <a:pt x="53" y="91"/>
                  </a:lnTo>
                  <a:lnTo>
                    <a:pt x="45" y="91"/>
                  </a:lnTo>
                  <a:lnTo>
                    <a:pt x="30" y="98"/>
                  </a:lnTo>
                  <a:lnTo>
                    <a:pt x="30" y="113"/>
                  </a:lnTo>
                  <a:lnTo>
                    <a:pt x="23" y="121"/>
                  </a:lnTo>
                  <a:lnTo>
                    <a:pt x="23" y="113"/>
                  </a:lnTo>
                  <a:lnTo>
                    <a:pt x="8" y="113"/>
                  </a:lnTo>
                  <a:lnTo>
                    <a:pt x="8" y="60"/>
                  </a:lnTo>
                  <a:lnTo>
                    <a:pt x="0" y="53"/>
                  </a:lnTo>
                  <a:lnTo>
                    <a:pt x="0" y="45"/>
                  </a:lnTo>
                  <a:lnTo>
                    <a:pt x="8" y="38"/>
                  </a:lnTo>
                  <a:lnTo>
                    <a:pt x="15" y="30"/>
                  </a:lnTo>
                  <a:lnTo>
                    <a:pt x="15" y="22"/>
                  </a:lnTo>
                  <a:lnTo>
                    <a:pt x="8" y="7"/>
                  </a:lnTo>
                  <a:lnTo>
                    <a:pt x="8" y="0"/>
                  </a:lnTo>
                  <a:lnTo>
                    <a:pt x="15" y="0"/>
                  </a:lnTo>
                  <a:lnTo>
                    <a:pt x="15" y="7"/>
                  </a:lnTo>
                  <a:lnTo>
                    <a:pt x="30" y="15"/>
                  </a:lnTo>
                  <a:lnTo>
                    <a:pt x="38" y="15"/>
                  </a:lnTo>
                  <a:lnTo>
                    <a:pt x="45" y="22"/>
                  </a:lnTo>
                  <a:lnTo>
                    <a:pt x="61" y="38"/>
                  </a:lnTo>
                  <a:lnTo>
                    <a:pt x="61" y="45"/>
                  </a:lnTo>
                  <a:lnTo>
                    <a:pt x="68" y="53"/>
                  </a:lnTo>
                  <a:lnTo>
                    <a:pt x="76" y="6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30"/>
            <p:cNvSpPr>
              <a:spLocks/>
            </p:cNvSpPr>
            <p:nvPr/>
          </p:nvSpPr>
          <p:spPr bwMode="auto">
            <a:xfrm>
              <a:off x="2150" y="3061"/>
              <a:ext cx="76" cy="121"/>
            </a:xfrm>
            <a:custGeom>
              <a:avLst/>
              <a:gdLst>
                <a:gd name="T0" fmla="*/ 76 w 76"/>
                <a:gd name="T1" fmla="*/ 68 h 121"/>
                <a:gd name="T2" fmla="*/ 68 w 76"/>
                <a:gd name="T3" fmla="*/ 83 h 121"/>
                <a:gd name="T4" fmla="*/ 53 w 76"/>
                <a:gd name="T5" fmla="*/ 91 h 121"/>
                <a:gd name="T6" fmla="*/ 45 w 76"/>
                <a:gd name="T7" fmla="*/ 91 h 121"/>
                <a:gd name="T8" fmla="*/ 30 w 76"/>
                <a:gd name="T9" fmla="*/ 98 h 121"/>
                <a:gd name="T10" fmla="*/ 30 w 76"/>
                <a:gd name="T11" fmla="*/ 113 h 121"/>
                <a:gd name="T12" fmla="*/ 23 w 76"/>
                <a:gd name="T13" fmla="*/ 121 h 121"/>
                <a:gd name="T14" fmla="*/ 23 w 76"/>
                <a:gd name="T15" fmla="*/ 113 h 121"/>
                <a:gd name="T16" fmla="*/ 8 w 76"/>
                <a:gd name="T17" fmla="*/ 113 h 121"/>
                <a:gd name="T18" fmla="*/ 8 w 76"/>
                <a:gd name="T19" fmla="*/ 60 h 121"/>
                <a:gd name="T20" fmla="*/ 0 w 76"/>
                <a:gd name="T21" fmla="*/ 53 h 121"/>
                <a:gd name="T22" fmla="*/ 0 w 76"/>
                <a:gd name="T23" fmla="*/ 45 h 121"/>
                <a:gd name="T24" fmla="*/ 8 w 76"/>
                <a:gd name="T25" fmla="*/ 38 h 121"/>
                <a:gd name="T26" fmla="*/ 15 w 76"/>
                <a:gd name="T27" fmla="*/ 30 h 121"/>
                <a:gd name="T28" fmla="*/ 15 w 76"/>
                <a:gd name="T29" fmla="*/ 22 h 121"/>
                <a:gd name="T30" fmla="*/ 8 w 76"/>
                <a:gd name="T31" fmla="*/ 7 h 121"/>
                <a:gd name="T32" fmla="*/ 8 w 76"/>
                <a:gd name="T33" fmla="*/ 0 h 121"/>
                <a:gd name="T34" fmla="*/ 15 w 76"/>
                <a:gd name="T35" fmla="*/ 0 h 121"/>
                <a:gd name="T36" fmla="*/ 15 w 76"/>
                <a:gd name="T37" fmla="*/ 7 h 121"/>
                <a:gd name="T38" fmla="*/ 30 w 76"/>
                <a:gd name="T39" fmla="*/ 15 h 121"/>
                <a:gd name="T40" fmla="*/ 38 w 76"/>
                <a:gd name="T41" fmla="*/ 15 h 121"/>
                <a:gd name="T42" fmla="*/ 45 w 76"/>
                <a:gd name="T43" fmla="*/ 22 h 121"/>
                <a:gd name="T44" fmla="*/ 61 w 76"/>
                <a:gd name="T45" fmla="*/ 38 h 121"/>
                <a:gd name="T46" fmla="*/ 61 w 76"/>
                <a:gd name="T47" fmla="*/ 45 h 121"/>
                <a:gd name="T48" fmla="*/ 68 w 76"/>
                <a:gd name="T49" fmla="*/ 53 h 121"/>
                <a:gd name="T50" fmla="*/ 76 w 76"/>
                <a:gd name="T51" fmla="*/ 68 h 121"/>
                <a:gd name="T52" fmla="*/ 76 w 76"/>
                <a:gd name="T53" fmla="*/ 7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6" h="121">
                  <a:moveTo>
                    <a:pt x="76" y="68"/>
                  </a:moveTo>
                  <a:lnTo>
                    <a:pt x="68" y="83"/>
                  </a:lnTo>
                  <a:lnTo>
                    <a:pt x="53" y="91"/>
                  </a:lnTo>
                  <a:lnTo>
                    <a:pt x="45" y="91"/>
                  </a:lnTo>
                  <a:lnTo>
                    <a:pt x="30" y="98"/>
                  </a:lnTo>
                  <a:lnTo>
                    <a:pt x="30" y="113"/>
                  </a:lnTo>
                  <a:lnTo>
                    <a:pt x="23" y="121"/>
                  </a:lnTo>
                  <a:lnTo>
                    <a:pt x="23" y="113"/>
                  </a:lnTo>
                  <a:lnTo>
                    <a:pt x="8" y="113"/>
                  </a:lnTo>
                  <a:lnTo>
                    <a:pt x="8" y="60"/>
                  </a:lnTo>
                  <a:lnTo>
                    <a:pt x="0" y="53"/>
                  </a:lnTo>
                  <a:lnTo>
                    <a:pt x="0" y="45"/>
                  </a:lnTo>
                  <a:lnTo>
                    <a:pt x="8" y="38"/>
                  </a:lnTo>
                  <a:lnTo>
                    <a:pt x="15" y="30"/>
                  </a:lnTo>
                  <a:lnTo>
                    <a:pt x="15" y="22"/>
                  </a:lnTo>
                  <a:lnTo>
                    <a:pt x="8" y="7"/>
                  </a:lnTo>
                  <a:lnTo>
                    <a:pt x="8" y="0"/>
                  </a:lnTo>
                  <a:lnTo>
                    <a:pt x="15" y="0"/>
                  </a:lnTo>
                  <a:lnTo>
                    <a:pt x="15" y="7"/>
                  </a:lnTo>
                  <a:lnTo>
                    <a:pt x="30" y="15"/>
                  </a:lnTo>
                  <a:lnTo>
                    <a:pt x="38" y="15"/>
                  </a:lnTo>
                  <a:lnTo>
                    <a:pt x="45" y="22"/>
                  </a:lnTo>
                  <a:lnTo>
                    <a:pt x="61" y="38"/>
                  </a:lnTo>
                  <a:lnTo>
                    <a:pt x="61" y="45"/>
                  </a:lnTo>
                  <a:lnTo>
                    <a:pt x="68" y="53"/>
                  </a:lnTo>
                  <a:lnTo>
                    <a:pt x="76" y="68"/>
                  </a:lnTo>
                  <a:lnTo>
                    <a:pt x="76" y="7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 name="Freeform 31"/>
            <p:cNvSpPr>
              <a:spLocks/>
            </p:cNvSpPr>
            <p:nvPr/>
          </p:nvSpPr>
          <p:spPr bwMode="auto">
            <a:xfrm>
              <a:off x="2112" y="2993"/>
              <a:ext cx="38" cy="45"/>
            </a:xfrm>
            <a:custGeom>
              <a:avLst/>
              <a:gdLst>
                <a:gd name="T0" fmla="*/ 38 w 38"/>
                <a:gd name="T1" fmla="*/ 30 h 45"/>
                <a:gd name="T2" fmla="*/ 38 w 38"/>
                <a:gd name="T3" fmla="*/ 22 h 45"/>
                <a:gd name="T4" fmla="*/ 31 w 38"/>
                <a:gd name="T5" fmla="*/ 22 h 45"/>
                <a:gd name="T6" fmla="*/ 23 w 38"/>
                <a:gd name="T7" fmla="*/ 15 h 45"/>
                <a:gd name="T8" fmla="*/ 23 w 38"/>
                <a:gd name="T9" fmla="*/ 7 h 45"/>
                <a:gd name="T10" fmla="*/ 15 w 38"/>
                <a:gd name="T11" fmla="*/ 15 h 45"/>
                <a:gd name="T12" fmla="*/ 8 w 38"/>
                <a:gd name="T13" fmla="*/ 0 h 45"/>
                <a:gd name="T14" fmla="*/ 0 w 38"/>
                <a:gd name="T15" fmla="*/ 7 h 45"/>
                <a:gd name="T16" fmla="*/ 0 w 38"/>
                <a:gd name="T17" fmla="*/ 22 h 45"/>
                <a:gd name="T18" fmla="*/ 15 w 38"/>
                <a:gd name="T19" fmla="*/ 22 h 45"/>
                <a:gd name="T20" fmla="*/ 15 w 38"/>
                <a:gd name="T21" fmla="*/ 45 h 45"/>
                <a:gd name="T22" fmla="*/ 23 w 38"/>
                <a:gd name="T23" fmla="*/ 45 h 45"/>
                <a:gd name="T24" fmla="*/ 31 w 38"/>
                <a:gd name="T25" fmla="*/ 37 h 45"/>
                <a:gd name="T26" fmla="*/ 38 w 38"/>
                <a:gd name="T27" fmla="*/ 37 h 45"/>
                <a:gd name="T28" fmla="*/ 38 w 38"/>
                <a:gd name="T29"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45">
                  <a:moveTo>
                    <a:pt x="38" y="30"/>
                  </a:moveTo>
                  <a:lnTo>
                    <a:pt x="38" y="22"/>
                  </a:lnTo>
                  <a:lnTo>
                    <a:pt x="31" y="22"/>
                  </a:lnTo>
                  <a:lnTo>
                    <a:pt x="23" y="15"/>
                  </a:lnTo>
                  <a:lnTo>
                    <a:pt x="23" y="7"/>
                  </a:lnTo>
                  <a:lnTo>
                    <a:pt x="15" y="15"/>
                  </a:lnTo>
                  <a:lnTo>
                    <a:pt x="8" y="0"/>
                  </a:lnTo>
                  <a:lnTo>
                    <a:pt x="0" y="7"/>
                  </a:lnTo>
                  <a:lnTo>
                    <a:pt x="0" y="22"/>
                  </a:lnTo>
                  <a:lnTo>
                    <a:pt x="15" y="22"/>
                  </a:lnTo>
                  <a:lnTo>
                    <a:pt x="15" y="45"/>
                  </a:lnTo>
                  <a:lnTo>
                    <a:pt x="23" y="45"/>
                  </a:lnTo>
                  <a:lnTo>
                    <a:pt x="31" y="37"/>
                  </a:lnTo>
                  <a:lnTo>
                    <a:pt x="38" y="37"/>
                  </a:lnTo>
                  <a:lnTo>
                    <a:pt x="38" y="3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 name="Freeform 32"/>
            <p:cNvSpPr>
              <a:spLocks/>
            </p:cNvSpPr>
            <p:nvPr/>
          </p:nvSpPr>
          <p:spPr bwMode="auto">
            <a:xfrm>
              <a:off x="2112" y="2993"/>
              <a:ext cx="38" cy="45"/>
            </a:xfrm>
            <a:custGeom>
              <a:avLst/>
              <a:gdLst>
                <a:gd name="T0" fmla="*/ 38 w 38"/>
                <a:gd name="T1" fmla="*/ 30 h 45"/>
                <a:gd name="T2" fmla="*/ 38 w 38"/>
                <a:gd name="T3" fmla="*/ 22 h 45"/>
                <a:gd name="T4" fmla="*/ 31 w 38"/>
                <a:gd name="T5" fmla="*/ 22 h 45"/>
                <a:gd name="T6" fmla="*/ 23 w 38"/>
                <a:gd name="T7" fmla="*/ 15 h 45"/>
                <a:gd name="T8" fmla="*/ 23 w 38"/>
                <a:gd name="T9" fmla="*/ 7 h 45"/>
                <a:gd name="T10" fmla="*/ 15 w 38"/>
                <a:gd name="T11" fmla="*/ 15 h 45"/>
                <a:gd name="T12" fmla="*/ 8 w 38"/>
                <a:gd name="T13" fmla="*/ 0 h 45"/>
                <a:gd name="T14" fmla="*/ 0 w 38"/>
                <a:gd name="T15" fmla="*/ 7 h 45"/>
                <a:gd name="T16" fmla="*/ 0 w 38"/>
                <a:gd name="T17" fmla="*/ 22 h 45"/>
                <a:gd name="T18" fmla="*/ 15 w 38"/>
                <a:gd name="T19" fmla="*/ 22 h 45"/>
                <a:gd name="T20" fmla="*/ 15 w 38"/>
                <a:gd name="T21" fmla="*/ 45 h 45"/>
                <a:gd name="T22" fmla="*/ 23 w 38"/>
                <a:gd name="T23" fmla="*/ 45 h 45"/>
                <a:gd name="T24" fmla="*/ 31 w 38"/>
                <a:gd name="T25" fmla="*/ 37 h 45"/>
                <a:gd name="T26" fmla="*/ 38 w 38"/>
                <a:gd name="T27" fmla="*/ 37 h 45"/>
                <a:gd name="T28" fmla="*/ 38 w 38"/>
                <a:gd name="T29" fmla="*/ 30 h 45"/>
                <a:gd name="T30" fmla="*/ 38 w 38"/>
                <a:gd name="T31" fmla="*/ 3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45">
                  <a:moveTo>
                    <a:pt x="38" y="30"/>
                  </a:moveTo>
                  <a:lnTo>
                    <a:pt x="38" y="22"/>
                  </a:lnTo>
                  <a:lnTo>
                    <a:pt x="31" y="22"/>
                  </a:lnTo>
                  <a:lnTo>
                    <a:pt x="23" y="15"/>
                  </a:lnTo>
                  <a:lnTo>
                    <a:pt x="23" y="7"/>
                  </a:lnTo>
                  <a:lnTo>
                    <a:pt x="15" y="15"/>
                  </a:lnTo>
                  <a:lnTo>
                    <a:pt x="8" y="0"/>
                  </a:lnTo>
                  <a:lnTo>
                    <a:pt x="0" y="7"/>
                  </a:lnTo>
                  <a:lnTo>
                    <a:pt x="0" y="22"/>
                  </a:lnTo>
                  <a:lnTo>
                    <a:pt x="15" y="22"/>
                  </a:lnTo>
                  <a:lnTo>
                    <a:pt x="15" y="45"/>
                  </a:lnTo>
                  <a:lnTo>
                    <a:pt x="23" y="45"/>
                  </a:lnTo>
                  <a:lnTo>
                    <a:pt x="31" y="37"/>
                  </a:lnTo>
                  <a:lnTo>
                    <a:pt x="38" y="37"/>
                  </a:lnTo>
                  <a:lnTo>
                    <a:pt x="38" y="30"/>
                  </a:lnTo>
                  <a:lnTo>
                    <a:pt x="38" y="3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84" name="Freeform 33"/>
            <p:cNvSpPr>
              <a:spLocks/>
            </p:cNvSpPr>
            <p:nvPr/>
          </p:nvSpPr>
          <p:spPr bwMode="auto">
            <a:xfrm>
              <a:off x="2014" y="2940"/>
              <a:ext cx="38" cy="37"/>
            </a:xfrm>
            <a:custGeom>
              <a:avLst/>
              <a:gdLst>
                <a:gd name="T0" fmla="*/ 38 w 38"/>
                <a:gd name="T1" fmla="*/ 30 h 37"/>
                <a:gd name="T2" fmla="*/ 30 w 38"/>
                <a:gd name="T3" fmla="*/ 22 h 37"/>
                <a:gd name="T4" fmla="*/ 30 w 38"/>
                <a:gd name="T5" fmla="*/ 15 h 37"/>
                <a:gd name="T6" fmla="*/ 30 w 38"/>
                <a:gd name="T7" fmla="*/ 22 h 37"/>
                <a:gd name="T8" fmla="*/ 30 w 38"/>
                <a:gd name="T9" fmla="*/ 15 h 37"/>
                <a:gd name="T10" fmla="*/ 23 w 38"/>
                <a:gd name="T11" fmla="*/ 0 h 37"/>
                <a:gd name="T12" fmla="*/ 15 w 38"/>
                <a:gd name="T13" fmla="*/ 0 h 37"/>
                <a:gd name="T14" fmla="*/ 8 w 38"/>
                <a:gd name="T15" fmla="*/ 7 h 37"/>
                <a:gd name="T16" fmla="*/ 0 w 38"/>
                <a:gd name="T17" fmla="*/ 7 h 37"/>
                <a:gd name="T18" fmla="*/ 0 w 38"/>
                <a:gd name="T19" fmla="*/ 15 h 37"/>
                <a:gd name="T20" fmla="*/ 8 w 38"/>
                <a:gd name="T21" fmla="*/ 30 h 37"/>
                <a:gd name="T22" fmla="*/ 23 w 38"/>
                <a:gd name="T23" fmla="*/ 30 h 37"/>
                <a:gd name="T24" fmla="*/ 30 w 38"/>
                <a:gd name="T25" fmla="*/ 37 h 37"/>
                <a:gd name="T26" fmla="*/ 38 w 38"/>
                <a:gd name="T27" fmla="*/ 37 h 37"/>
                <a:gd name="T28" fmla="*/ 38 w 38"/>
                <a:gd name="T29" fmla="*/ 3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37">
                  <a:moveTo>
                    <a:pt x="38" y="30"/>
                  </a:moveTo>
                  <a:lnTo>
                    <a:pt x="30" y="22"/>
                  </a:lnTo>
                  <a:lnTo>
                    <a:pt x="30" y="15"/>
                  </a:lnTo>
                  <a:lnTo>
                    <a:pt x="30" y="22"/>
                  </a:lnTo>
                  <a:lnTo>
                    <a:pt x="30" y="15"/>
                  </a:lnTo>
                  <a:lnTo>
                    <a:pt x="23" y="0"/>
                  </a:lnTo>
                  <a:lnTo>
                    <a:pt x="15" y="0"/>
                  </a:lnTo>
                  <a:lnTo>
                    <a:pt x="8" y="7"/>
                  </a:lnTo>
                  <a:lnTo>
                    <a:pt x="0" y="7"/>
                  </a:lnTo>
                  <a:lnTo>
                    <a:pt x="0" y="15"/>
                  </a:lnTo>
                  <a:lnTo>
                    <a:pt x="8" y="30"/>
                  </a:lnTo>
                  <a:lnTo>
                    <a:pt x="23" y="30"/>
                  </a:lnTo>
                  <a:lnTo>
                    <a:pt x="30" y="37"/>
                  </a:lnTo>
                  <a:lnTo>
                    <a:pt x="38" y="37"/>
                  </a:lnTo>
                  <a:lnTo>
                    <a:pt x="38" y="3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85" name="Freeform 34"/>
            <p:cNvSpPr>
              <a:spLocks/>
            </p:cNvSpPr>
            <p:nvPr/>
          </p:nvSpPr>
          <p:spPr bwMode="auto">
            <a:xfrm>
              <a:off x="2014" y="2940"/>
              <a:ext cx="38" cy="37"/>
            </a:xfrm>
            <a:custGeom>
              <a:avLst/>
              <a:gdLst>
                <a:gd name="T0" fmla="*/ 38 w 38"/>
                <a:gd name="T1" fmla="*/ 30 h 37"/>
                <a:gd name="T2" fmla="*/ 30 w 38"/>
                <a:gd name="T3" fmla="*/ 22 h 37"/>
                <a:gd name="T4" fmla="*/ 30 w 38"/>
                <a:gd name="T5" fmla="*/ 15 h 37"/>
                <a:gd name="T6" fmla="*/ 30 w 38"/>
                <a:gd name="T7" fmla="*/ 22 h 37"/>
                <a:gd name="T8" fmla="*/ 30 w 38"/>
                <a:gd name="T9" fmla="*/ 15 h 37"/>
                <a:gd name="T10" fmla="*/ 23 w 38"/>
                <a:gd name="T11" fmla="*/ 0 h 37"/>
                <a:gd name="T12" fmla="*/ 15 w 38"/>
                <a:gd name="T13" fmla="*/ 0 h 37"/>
                <a:gd name="T14" fmla="*/ 8 w 38"/>
                <a:gd name="T15" fmla="*/ 7 h 37"/>
                <a:gd name="T16" fmla="*/ 0 w 38"/>
                <a:gd name="T17" fmla="*/ 7 h 37"/>
                <a:gd name="T18" fmla="*/ 0 w 38"/>
                <a:gd name="T19" fmla="*/ 15 h 37"/>
                <a:gd name="T20" fmla="*/ 8 w 38"/>
                <a:gd name="T21" fmla="*/ 30 h 37"/>
                <a:gd name="T22" fmla="*/ 23 w 38"/>
                <a:gd name="T23" fmla="*/ 30 h 37"/>
                <a:gd name="T24" fmla="*/ 30 w 38"/>
                <a:gd name="T25" fmla="*/ 37 h 37"/>
                <a:gd name="T26" fmla="*/ 38 w 38"/>
                <a:gd name="T27" fmla="*/ 37 h 37"/>
                <a:gd name="T28" fmla="*/ 38 w 38"/>
                <a:gd name="T29" fmla="*/ 30 h 37"/>
                <a:gd name="T30" fmla="*/ 38 w 38"/>
                <a:gd name="T3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37">
                  <a:moveTo>
                    <a:pt x="38" y="30"/>
                  </a:moveTo>
                  <a:lnTo>
                    <a:pt x="30" y="22"/>
                  </a:lnTo>
                  <a:lnTo>
                    <a:pt x="30" y="15"/>
                  </a:lnTo>
                  <a:lnTo>
                    <a:pt x="30" y="22"/>
                  </a:lnTo>
                  <a:lnTo>
                    <a:pt x="30" y="15"/>
                  </a:lnTo>
                  <a:lnTo>
                    <a:pt x="23" y="0"/>
                  </a:lnTo>
                  <a:lnTo>
                    <a:pt x="15" y="0"/>
                  </a:lnTo>
                  <a:lnTo>
                    <a:pt x="8" y="7"/>
                  </a:lnTo>
                  <a:lnTo>
                    <a:pt x="0" y="7"/>
                  </a:lnTo>
                  <a:lnTo>
                    <a:pt x="0" y="15"/>
                  </a:lnTo>
                  <a:lnTo>
                    <a:pt x="8" y="30"/>
                  </a:lnTo>
                  <a:lnTo>
                    <a:pt x="23" y="30"/>
                  </a:lnTo>
                  <a:lnTo>
                    <a:pt x="30" y="37"/>
                  </a:lnTo>
                  <a:lnTo>
                    <a:pt x="38" y="37"/>
                  </a:lnTo>
                  <a:lnTo>
                    <a:pt x="38" y="30"/>
                  </a:lnTo>
                  <a:lnTo>
                    <a:pt x="38" y="3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86" name="Freeform 35"/>
            <p:cNvSpPr>
              <a:spLocks/>
            </p:cNvSpPr>
            <p:nvPr/>
          </p:nvSpPr>
          <p:spPr bwMode="auto">
            <a:xfrm>
              <a:off x="2074" y="2977"/>
              <a:ext cx="38" cy="16"/>
            </a:xfrm>
            <a:custGeom>
              <a:avLst/>
              <a:gdLst>
                <a:gd name="T0" fmla="*/ 38 w 38"/>
                <a:gd name="T1" fmla="*/ 8 h 16"/>
                <a:gd name="T2" fmla="*/ 31 w 38"/>
                <a:gd name="T3" fmla="*/ 16 h 16"/>
                <a:gd name="T4" fmla="*/ 0 w 38"/>
                <a:gd name="T5" fmla="*/ 16 h 16"/>
                <a:gd name="T6" fmla="*/ 0 w 38"/>
                <a:gd name="T7" fmla="*/ 0 h 16"/>
                <a:gd name="T8" fmla="*/ 16 w 38"/>
                <a:gd name="T9" fmla="*/ 8 h 16"/>
                <a:gd name="T10" fmla="*/ 16 w 38"/>
                <a:gd name="T11" fmla="*/ 0 h 16"/>
                <a:gd name="T12" fmla="*/ 23 w 38"/>
                <a:gd name="T13" fmla="*/ 8 h 16"/>
                <a:gd name="T14" fmla="*/ 31 w 38"/>
                <a:gd name="T15" fmla="*/ 8 h 16"/>
                <a:gd name="T16" fmla="*/ 38 w 38"/>
                <a:gd name="T17"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16">
                  <a:moveTo>
                    <a:pt x="38" y="8"/>
                  </a:moveTo>
                  <a:lnTo>
                    <a:pt x="31" y="16"/>
                  </a:lnTo>
                  <a:lnTo>
                    <a:pt x="0" y="16"/>
                  </a:lnTo>
                  <a:lnTo>
                    <a:pt x="0" y="0"/>
                  </a:lnTo>
                  <a:lnTo>
                    <a:pt x="16" y="8"/>
                  </a:lnTo>
                  <a:lnTo>
                    <a:pt x="16" y="0"/>
                  </a:lnTo>
                  <a:lnTo>
                    <a:pt x="23" y="8"/>
                  </a:lnTo>
                  <a:lnTo>
                    <a:pt x="31" y="8"/>
                  </a:lnTo>
                  <a:lnTo>
                    <a:pt x="38" y="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88" name="Freeform 36"/>
            <p:cNvSpPr>
              <a:spLocks/>
            </p:cNvSpPr>
            <p:nvPr/>
          </p:nvSpPr>
          <p:spPr bwMode="auto">
            <a:xfrm>
              <a:off x="2074" y="2977"/>
              <a:ext cx="38" cy="16"/>
            </a:xfrm>
            <a:custGeom>
              <a:avLst/>
              <a:gdLst>
                <a:gd name="T0" fmla="*/ 38 w 38"/>
                <a:gd name="T1" fmla="*/ 8 h 16"/>
                <a:gd name="T2" fmla="*/ 31 w 38"/>
                <a:gd name="T3" fmla="*/ 16 h 16"/>
                <a:gd name="T4" fmla="*/ 0 w 38"/>
                <a:gd name="T5" fmla="*/ 16 h 16"/>
                <a:gd name="T6" fmla="*/ 0 w 38"/>
                <a:gd name="T7" fmla="*/ 0 h 16"/>
                <a:gd name="T8" fmla="*/ 16 w 38"/>
                <a:gd name="T9" fmla="*/ 8 h 16"/>
                <a:gd name="T10" fmla="*/ 16 w 38"/>
                <a:gd name="T11" fmla="*/ 0 h 16"/>
                <a:gd name="T12" fmla="*/ 23 w 38"/>
                <a:gd name="T13" fmla="*/ 8 h 16"/>
                <a:gd name="T14" fmla="*/ 31 w 38"/>
                <a:gd name="T15" fmla="*/ 8 h 16"/>
                <a:gd name="T16" fmla="*/ 38 w 38"/>
                <a:gd name="T17" fmla="*/ 8 h 16"/>
                <a:gd name="T18" fmla="*/ 38 w 38"/>
                <a:gd name="T1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16">
                  <a:moveTo>
                    <a:pt x="38" y="8"/>
                  </a:moveTo>
                  <a:lnTo>
                    <a:pt x="31" y="16"/>
                  </a:lnTo>
                  <a:lnTo>
                    <a:pt x="0" y="16"/>
                  </a:lnTo>
                  <a:lnTo>
                    <a:pt x="0" y="0"/>
                  </a:lnTo>
                  <a:lnTo>
                    <a:pt x="16" y="8"/>
                  </a:lnTo>
                  <a:lnTo>
                    <a:pt x="16" y="0"/>
                  </a:lnTo>
                  <a:lnTo>
                    <a:pt x="23" y="8"/>
                  </a:lnTo>
                  <a:lnTo>
                    <a:pt x="31" y="8"/>
                  </a:lnTo>
                  <a:lnTo>
                    <a:pt x="38" y="8"/>
                  </a:lnTo>
                  <a:lnTo>
                    <a:pt x="38"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89" name="Freeform 37"/>
            <p:cNvSpPr>
              <a:spLocks/>
            </p:cNvSpPr>
            <p:nvPr/>
          </p:nvSpPr>
          <p:spPr bwMode="auto">
            <a:xfrm>
              <a:off x="1923" y="2887"/>
              <a:ext cx="30" cy="38"/>
            </a:xfrm>
            <a:custGeom>
              <a:avLst/>
              <a:gdLst>
                <a:gd name="T0" fmla="*/ 30 w 30"/>
                <a:gd name="T1" fmla="*/ 15 h 38"/>
                <a:gd name="T2" fmla="*/ 30 w 30"/>
                <a:gd name="T3" fmla="*/ 30 h 38"/>
                <a:gd name="T4" fmla="*/ 23 w 30"/>
                <a:gd name="T5" fmla="*/ 38 h 38"/>
                <a:gd name="T6" fmla="*/ 15 w 30"/>
                <a:gd name="T7" fmla="*/ 30 h 38"/>
                <a:gd name="T8" fmla="*/ 0 w 30"/>
                <a:gd name="T9" fmla="*/ 22 h 38"/>
                <a:gd name="T10" fmla="*/ 0 w 30"/>
                <a:gd name="T11" fmla="*/ 15 h 38"/>
                <a:gd name="T12" fmla="*/ 8 w 30"/>
                <a:gd name="T13" fmla="*/ 7 h 38"/>
                <a:gd name="T14" fmla="*/ 15 w 30"/>
                <a:gd name="T15" fmla="*/ 0 h 38"/>
                <a:gd name="T16" fmla="*/ 15 w 30"/>
                <a:gd name="T17" fmla="*/ 7 h 38"/>
                <a:gd name="T18" fmla="*/ 23 w 30"/>
                <a:gd name="T19" fmla="*/ 0 h 38"/>
                <a:gd name="T20" fmla="*/ 30 w 30"/>
                <a:gd name="T21" fmla="*/ 7 h 38"/>
                <a:gd name="T22" fmla="*/ 30 w 30"/>
                <a:gd name="T23" fmla="*/ 1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38">
                  <a:moveTo>
                    <a:pt x="30" y="15"/>
                  </a:moveTo>
                  <a:lnTo>
                    <a:pt x="30" y="30"/>
                  </a:lnTo>
                  <a:lnTo>
                    <a:pt x="23" y="38"/>
                  </a:lnTo>
                  <a:lnTo>
                    <a:pt x="15" y="30"/>
                  </a:lnTo>
                  <a:lnTo>
                    <a:pt x="0" y="22"/>
                  </a:lnTo>
                  <a:lnTo>
                    <a:pt x="0" y="15"/>
                  </a:lnTo>
                  <a:lnTo>
                    <a:pt x="8" y="7"/>
                  </a:lnTo>
                  <a:lnTo>
                    <a:pt x="15" y="0"/>
                  </a:lnTo>
                  <a:lnTo>
                    <a:pt x="15" y="7"/>
                  </a:lnTo>
                  <a:lnTo>
                    <a:pt x="23" y="0"/>
                  </a:lnTo>
                  <a:lnTo>
                    <a:pt x="30" y="7"/>
                  </a:lnTo>
                  <a:lnTo>
                    <a:pt x="30" y="15"/>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90" name="Freeform 38"/>
            <p:cNvSpPr>
              <a:spLocks/>
            </p:cNvSpPr>
            <p:nvPr/>
          </p:nvSpPr>
          <p:spPr bwMode="auto">
            <a:xfrm>
              <a:off x="1923" y="2887"/>
              <a:ext cx="30" cy="38"/>
            </a:xfrm>
            <a:custGeom>
              <a:avLst/>
              <a:gdLst>
                <a:gd name="T0" fmla="*/ 30 w 30"/>
                <a:gd name="T1" fmla="*/ 15 h 38"/>
                <a:gd name="T2" fmla="*/ 30 w 30"/>
                <a:gd name="T3" fmla="*/ 30 h 38"/>
                <a:gd name="T4" fmla="*/ 23 w 30"/>
                <a:gd name="T5" fmla="*/ 38 h 38"/>
                <a:gd name="T6" fmla="*/ 15 w 30"/>
                <a:gd name="T7" fmla="*/ 30 h 38"/>
                <a:gd name="T8" fmla="*/ 0 w 30"/>
                <a:gd name="T9" fmla="*/ 22 h 38"/>
                <a:gd name="T10" fmla="*/ 0 w 30"/>
                <a:gd name="T11" fmla="*/ 15 h 38"/>
                <a:gd name="T12" fmla="*/ 8 w 30"/>
                <a:gd name="T13" fmla="*/ 7 h 38"/>
                <a:gd name="T14" fmla="*/ 15 w 30"/>
                <a:gd name="T15" fmla="*/ 0 h 38"/>
                <a:gd name="T16" fmla="*/ 15 w 30"/>
                <a:gd name="T17" fmla="*/ 7 h 38"/>
                <a:gd name="T18" fmla="*/ 23 w 30"/>
                <a:gd name="T19" fmla="*/ 0 h 38"/>
                <a:gd name="T20" fmla="*/ 30 w 30"/>
                <a:gd name="T21" fmla="*/ 7 h 38"/>
                <a:gd name="T22" fmla="*/ 30 w 30"/>
                <a:gd name="T23" fmla="*/ 15 h 38"/>
                <a:gd name="T24" fmla="*/ 30 w 30"/>
                <a:gd name="T25"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8">
                  <a:moveTo>
                    <a:pt x="30" y="15"/>
                  </a:moveTo>
                  <a:lnTo>
                    <a:pt x="30" y="30"/>
                  </a:lnTo>
                  <a:lnTo>
                    <a:pt x="23" y="38"/>
                  </a:lnTo>
                  <a:lnTo>
                    <a:pt x="15" y="30"/>
                  </a:lnTo>
                  <a:lnTo>
                    <a:pt x="0" y="22"/>
                  </a:lnTo>
                  <a:lnTo>
                    <a:pt x="0" y="15"/>
                  </a:lnTo>
                  <a:lnTo>
                    <a:pt x="8" y="7"/>
                  </a:lnTo>
                  <a:lnTo>
                    <a:pt x="15" y="0"/>
                  </a:lnTo>
                  <a:lnTo>
                    <a:pt x="15" y="7"/>
                  </a:lnTo>
                  <a:lnTo>
                    <a:pt x="23" y="0"/>
                  </a:lnTo>
                  <a:lnTo>
                    <a:pt x="30" y="7"/>
                  </a:lnTo>
                  <a:lnTo>
                    <a:pt x="30" y="15"/>
                  </a:lnTo>
                  <a:lnTo>
                    <a:pt x="30" y="2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91" name="Freeform 39"/>
            <p:cNvSpPr>
              <a:spLocks/>
            </p:cNvSpPr>
            <p:nvPr/>
          </p:nvSpPr>
          <p:spPr bwMode="auto">
            <a:xfrm>
              <a:off x="1901" y="2909"/>
              <a:ext cx="7" cy="23"/>
            </a:xfrm>
            <a:custGeom>
              <a:avLst/>
              <a:gdLst>
                <a:gd name="T0" fmla="*/ 7 w 7"/>
                <a:gd name="T1" fmla="*/ 0 h 23"/>
                <a:gd name="T2" fmla="*/ 7 w 7"/>
                <a:gd name="T3" fmla="*/ 8 h 23"/>
                <a:gd name="T4" fmla="*/ 0 w 7"/>
                <a:gd name="T5" fmla="*/ 8 h 23"/>
                <a:gd name="T6" fmla="*/ 0 w 7"/>
                <a:gd name="T7" fmla="*/ 23 h 23"/>
                <a:gd name="T8" fmla="*/ 0 w 7"/>
                <a:gd name="T9" fmla="*/ 16 h 23"/>
                <a:gd name="T10" fmla="*/ 7 w 7"/>
                <a:gd name="T11" fmla="*/ 8 h 23"/>
                <a:gd name="T12" fmla="*/ 7 w 7"/>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7" h="23">
                  <a:moveTo>
                    <a:pt x="7" y="0"/>
                  </a:moveTo>
                  <a:lnTo>
                    <a:pt x="7" y="8"/>
                  </a:lnTo>
                  <a:lnTo>
                    <a:pt x="0" y="8"/>
                  </a:lnTo>
                  <a:lnTo>
                    <a:pt x="0" y="23"/>
                  </a:lnTo>
                  <a:lnTo>
                    <a:pt x="0" y="16"/>
                  </a:lnTo>
                  <a:lnTo>
                    <a:pt x="7" y="8"/>
                  </a:lnTo>
                  <a:lnTo>
                    <a:pt x="7" y="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92" name="Freeform 40"/>
            <p:cNvSpPr>
              <a:spLocks/>
            </p:cNvSpPr>
            <p:nvPr/>
          </p:nvSpPr>
          <p:spPr bwMode="auto">
            <a:xfrm>
              <a:off x="1901" y="2909"/>
              <a:ext cx="7" cy="23"/>
            </a:xfrm>
            <a:custGeom>
              <a:avLst/>
              <a:gdLst>
                <a:gd name="T0" fmla="*/ 7 w 7"/>
                <a:gd name="T1" fmla="*/ 0 h 23"/>
                <a:gd name="T2" fmla="*/ 7 w 7"/>
                <a:gd name="T3" fmla="*/ 8 h 23"/>
                <a:gd name="T4" fmla="*/ 0 w 7"/>
                <a:gd name="T5" fmla="*/ 8 h 23"/>
                <a:gd name="T6" fmla="*/ 0 w 7"/>
                <a:gd name="T7" fmla="*/ 23 h 23"/>
                <a:gd name="T8" fmla="*/ 0 w 7"/>
                <a:gd name="T9" fmla="*/ 16 h 23"/>
                <a:gd name="T10" fmla="*/ 7 w 7"/>
                <a:gd name="T11" fmla="*/ 8 h 23"/>
                <a:gd name="T12" fmla="*/ 7 w 7"/>
                <a:gd name="T13" fmla="*/ 0 h 23"/>
                <a:gd name="T14" fmla="*/ 7 w 7"/>
                <a:gd name="T15" fmla="*/ 8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3">
                  <a:moveTo>
                    <a:pt x="7" y="0"/>
                  </a:moveTo>
                  <a:lnTo>
                    <a:pt x="7" y="8"/>
                  </a:lnTo>
                  <a:lnTo>
                    <a:pt x="0" y="8"/>
                  </a:lnTo>
                  <a:lnTo>
                    <a:pt x="0" y="23"/>
                  </a:lnTo>
                  <a:lnTo>
                    <a:pt x="0" y="16"/>
                  </a:lnTo>
                  <a:lnTo>
                    <a:pt x="7" y="8"/>
                  </a:lnTo>
                  <a:lnTo>
                    <a:pt x="7" y="0"/>
                  </a:lnTo>
                  <a:lnTo>
                    <a:pt x="7"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93" name="Freeform 41"/>
            <p:cNvSpPr>
              <a:spLocks/>
            </p:cNvSpPr>
            <p:nvPr/>
          </p:nvSpPr>
          <p:spPr bwMode="auto">
            <a:xfrm>
              <a:off x="2112" y="3030"/>
              <a:ext cx="8" cy="16"/>
            </a:xfrm>
            <a:custGeom>
              <a:avLst/>
              <a:gdLst>
                <a:gd name="T0" fmla="*/ 8 w 8"/>
                <a:gd name="T1" fmla="*/ 8 h 16"/>
                <a:gd name="T2" fmla="*/ 0 w 8"/>
                <a:gd name="T3" fmla="*/ 16 h 16"/>
                <a:gd name="T4" fmla="*/ 0 w 8"/>
                <a:gd name="T5" fmla="*/ 8 h 16"/>
                <a:gd name="T6" fmla="*/ 8 w 8"/>
                <a:gd name="T7" fmla="*/ 0 h 16"/>
                <a:gd name="T8" fmla="*/ 8 w 8"/>
                <a:gd name="T9" fmla="*/ 8 h 16"/>
              </a:gdLst>
              <a:ahLst/>
              <a:cxnLst>
                <a:cxn ang="0">
                  <a:pos x="T0" y="T1"/>
                </a:cxn>
                <a:cxn ang="0">
                  <a:pos x="T2" y="T3"/>
                </a:cxn>
                <a:cxn ang="0">
                  <a:pos x="T4" y="T5"/>
                </a:cxn>
                <a:cxn ang="0">
                  <a:pos x="T6" y="T7"/>
                </a:cxn>
                <a:cxn ang="0">
                  <a:pos x="T8" y="T9"/>
                </a:cxn>
              </a:cxnLst>
              <a:rect l="0" t="0" r="r" b="b"/>
              <a:pathLst>
                <a:path w="8" h="16">
                  <a:moveTo>
                    <a:pt x="8" y="8"/>
                  </a:moveTo>
                  <a:lnTo>
                    <a:pt x="0" y="16"/>
                  </a:lnTo>
                  <a:lnTo>
                    <a:pt x="0" y="8"/>
                  </a:lnTo>
                  <a:lnTo>
                    <a:pt x="8" y="0"/>
                  </a:lnTo>
                  <a:lnTo>
                    <a:pt x="8" y="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94" name="Freeform 42"/>
            <p:cNvSpPr>
              <a:spLocks/>
            </p:cNvSpPr>
            <p:nvPr/>
          </p:nvSpPr>
          <p:spPr bwMode="auto">
            <a:xfrm>
              <a:off x="2112" y="3030"/>
              <a:ext cx="8" cy="16"/>
            </a:xfrm>
            <a:custGeom>
              <a:avLst/>
              <a:gdLst>
                <a:gd name="T0" fmla="*/ 8 w 8"/>
                <a:gd name="T1" fmla="*/ 8 h 16"/>
                <a:gd name="T2" fmla="*/ 0 w 8"/>
                <a:gd name="T3" fmla="*/ 16 h 16"/>
                <a:gd name="T4" fmla="*/ 0 w 8"/>
                <a:gd name="T5" fmla="*/ 8 h 16"/>
                <a:gd name="T6" fmla="*/ 8 w 8"/>
                <a:gd name="T7" fmla="*/ 0 h 16"/>
                <a:gd name="T8" fmla="*/ 8 w 8"/>
                <a:gd name="T9" fmla="*/ 8 h 16"/>
                <a:gd name="T10" fmla="*/ 8 w 8"/>
                <a:gd name="T11" fmla="*/ 16 h 16"/>
              </a:gdLst>
              <a:ahLst/>
              <a:cxnLst>
                <a:cxn ang="0">
                  <a:pos x="T0" y="T1"/>
                </a:cxn>
                <a:cxn ang="0">
                  <a:pos x="T2" y="T3"/>
                </a:cxn>
                <a:cxn ang="0">
                  <a:pos x="T4" y="T5"/>
                </a:cxn>
                <a:cxn ang="0">
                  <a:pos x="T6" y="T7"/>
                </a:cxn>
                <a:cxn ang="0">
                  <a:pos x="T8" y="T9"/>
                </a:cxn>
                <a:cxn ang="0">
                  <a:pos x="T10" y="T11"/>
                </a:cxn>
              </a:cxnLst>
              <a:rect l="0" t="0" r="r" b="b"/>
              <a:pathLst>
                <a:path w="8" h="16">
                  <a:moveTo>
                    <a:pt x="8" y="8"/>
                  </a:moveTo>
                  <a:lnTo>
                    <a:pt x="0" y="16"/>
                  </a:lnTo>
                  <a:lnTo>
                    <a:pt x="0" y="8"/>
                  </a:lnTo>
                  <a:lnTo>
                    <a:pt x="8" y="0"/>
                  </a:lnTo>
                  <a:lnTo>
                    <a:pt x="8" y="8"/>
                  </a:lnTo>
                  <a:lnTo>
                    <a:pt x="8"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95" name="Freeform 43"/>
            <p:cNvSpPr>
              <a:spLocks/>
            </p:cNvSpPr>
            <p:nvPr/>
          </p:nvSpPr>
          <p:spPr bwMode="auto">
            <a:xfrm>
              <a:off x="2090" y="3008"/>
              <a:ext cx="15" cy="15"/>
            </a:xfrm>
            <a:custGeom>
              <a:avLst/>
              <a:gdLst>
                <a:gd name="T0" fmla="*/ 15 w 15"/>
                <a:gd name="T1" fmla="*/ 7 h 15"/>
                <a:gd name="T2" fmla="*/ 15 w 15"/>
                <a:gd name="T3" fmla="*/ 15 h 15"/>
                <a:gd name="T4" fmla="*/ 7 w 15"/>
                <a:gd name="T5" fmla="*/ 15 h 15"/>
                <a:gd name="T6" fmla="*/ 0 w 15"/>
                <a:gd name="T7" fmla="*/ 0 h 15"/>
                <a:gd name="T8" fmla="*/ 7 w 15"/>
                <a:gd name="T9" fmla="*/ 0 h 15"/>
                <a:gd name="T10" fmla="*/ 15 w 15"/>
                <a:gd name="T11" fmla="*/ 7 h 15"/>
              </a:gdLst>
              <a:ahLst/>
              <a:cxnLst>
                <a:cxn ang="0">
                  <a:pos x="T0" y="T1"/>
                </a:cxn>
                <a:cxn ang="0">
                  <a:pos x="T2" y="T3"/>
                </a:cxn>
                <a:cxn ang="0">
                  <a:pos x="T4" y="T5"/>
                </a:cxn>
                <a:cxn ang="0">
                  <a:pos x="T6" y="T7"/>
                </a:cxn>
                <a:cxn ang="0">
                  <a:pos x="T8" y="T9"/>
                </a:cxn>
                <a:cxn ang="0">
                  <a:pos x="T10" y="T11"/>
                </a:cxn>
              </a:cxnLst>
              <a:rect l="0" t="0" r="r" b="b"/>
              <a:pathLst>
                <a:path w="15" h="15">
                  <a:moveTo>
                    <a:pt x="15" y="7"/>
                  </a:moveTo>
                  <a:lnTo>
                    <a:pt x="15" y="15"/>
                  </a:lnTo>
                  <a:lnTo>
                    <a:pt x="7" y="15"/>
                  </a:lnTo>
                  <a:lnTo>
                    <a:pt x="0" y="0"/>
                  </a:lnTo>
                  <a:lnTo>
                    <a:pt x="7" y="0"/>
                  </a:lnTo>
                  <a:lnTo>
                    <a:pt x="15" y="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96" name="Freeform 44"/>
            <p:cNvSpPr>
              <a:spLocks/>
            </p:cNvSpPr>
            <p:nvPr/>
          </p:nvSpPr>
          <p:spPr bwMode="auto">
            <a:xfrm>
              <a:off x="2090" y="3008"/>
              <a:ext cx="15" cy="15"/>
            </a:xfrm>
            <a:custGeom>
              <a:avLst/>
              <a:gdLst>
                <a:gd name="T0" fmla="*/ 15 w 15"/>
                <a:gd name="T1" fmla="*/ 7 h 15"/>
                <a:gd name="T2" fmla="*/ 15 w 15"/>
                <a:gd name="T3" fmla="*/ 15 h 15"/>
                <a:gd name="T4" fmla="*/ 7 w 15"/>
                <a:gd name="T5" fmla="*/ 15 h 15"/>
                <a:gd name="T6" fmla="*/ 0 w 15"/>
                <a:gd name="T7" fmla="*/ 0 h 15"/>
                <a:gd name="T8" fmla="*/ 7 w 15"/>
                <a:gd name="T9" fmla="*/ 0 h 15"/>
                <a:gd name="T10" fmla="*/ 15 w 15"/>
                <a:gd name="T11" fmla="*/ 7 h 15"/>
                <a:gd name="T12" fmla="*/ 15 w 15"/>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15" y="7"/>
                  </a:moveTo>
                  <a:lnTo>
                    <a:pt x="15" y="15"/>
                  </a:lnTo>
                  <a:lnTo>
                    <a:pt x="7" y="15"/>
                  </a:lnTo>
                  <a:lnTo>
                    <a:pt x="0" y="0"/>
                  </a:lnTo>
                  <a:lnTo>
                    <a:pt x="7" y="0"/>
                  </a:lnTo>
                  <a:lnTo>
                    <a:pt x="15" y="7"/>
                  </a:lnTo>
                  <a:lnTo>
                    <a:pt x="15"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97" name="Freeform 45"/>
            <p:cNvSpPr>
              <a:spLocks/>
            </p:cNvSpPr>
            <p:nvPr/>
          </p:nvSpPr>
          <p:spPr bwMode="auto">
            <a:xfrm>
              <a:off x="1696" y="1214"/>
              <a:ext cx="371" cy="598"/>
            </a:xfrm>
            <a:custGeom>
              <a:avLst/>
              <a:gdLst>
                <a:gd name="T0" fmla="*/ 371 w 371"/>
                <a:gd name="T1" fmla="*/ 409 h 598"/>
                <a:gd name="T2" fmla="*/ 356 w 371"/>
                <a:gd name="T3" fmla="*/ 378 h 598"/>
                <a:gd name="T4" fmla="*/ 348 w 371"/>
                <a:gd name="T5" fmla="*/ 401 h 598"/>
                <a:gd name="T6" fmla="*/ 310 w 371"/>
                <a:gd name="T7" fmla="*/ 386 h 598"/>
                <a:gd name="T8" fmla="*/ 273 w 371"/>
                <a:gd name="T9" fmla="*/ 401 h 598"/>
                <a:gd name="T10" fmla="*/ 265 w 371"/>
                <a:gd name="T11" fmla="*/ 363 h 598"/>
                <a:gd name="T12" fmla="*/ 250 w 371"/>
                <a:gd name="T13" fmla="*/ 356 h 598"/>
                <a:gd name="T14" fmla="*/ 235 w 371"/>
                <a:gd name="T15" fmla="*/ 287 h 598"/>
                <a:gd name="T16" fmla="*/ 205 w 371"/>
                <a:gd name="T17" fmla="*/ 295 h 598"/>
                <a:gd name="T18" fmla="*/ 197 w 371"/>
                <a:gd name="T19" fmla="*/ 287 h 598"/>
                <a:gd name="T20" fmla="*/ 227 w 371"/>
                <a:gd name="T21" fmla="*/ 204 h 598"/>
                <a:gd name="T22" fmla="*/ 205 w 371"/>
                <a:gd name="T23" fmla="*/ 197 h 598"/>
                <a:gd name="T24" fmla="*/ 182 w 371"/>
                <a:gd name="T25" fmla="*/ 151 h 598"/>
                <a:gd name="T26" fmla="*/ 159 w 371"/>
                <a:gd name="T27" fmla="*/ 136 h 598"/>
                <a:gd name="T28" fmla="*/ 167 w 371"/>
                <a:gd name="T29" fmla="*/ 113 h 598"/>
                <a:gd name="T30" fmla="*/ 152 w 371"/>
                <a:gd name="T31" fmla="*/ 91 h 598"/>
                <a:gd name="T32" fmla="*/ 174 w 371"/>
                <a:gd name="T33" fmla="*/ 7 h 598"/>
                <a:gd name="T34" fmla="*/ 121 w 371"/>
                <a:gd name="T35" fmla="*/ 0 h 598"/>
                <a:gd name="T36" fmla="*/ 76 w 371"/>
                <a:gd name="T37" fmla="*/ 197 h 598"/>
                <a:gd name="T38" fmla="*/ 76 w 371"/>
                <a:gd name="T39" fmla="*/ 227 h 598"/>
                <a:gd name="T40" fmla="*/ 91 w 371"/>
                <a:gd name="T41" fmla="*/ 265 h 598"/>
                <a:gd name="T42" fmla="*/ 31 w 371"/>
                <a:gd name="T43" fmla="*/ 348 h 598"/>
                <a:gd name="T44" fmla="*/ 46 w 371"/>
                <a:gd name="T45" fmla="*/ 371 h 598"/>
                <a:gd name="T46" fmla="*/ 0 w 371"/>
                <a:gd name="T47" fmla="*/ 530 h 598"/>
                <a:gd name="T48" fmla="*/ 174 w 371"/>
                <a:gd name="T49" fmla="*/ 568 h 598"/>
                <a:gd name="T50" fmla="*/ 341 w 371"/>
                <a:gd name="T51" fmla="*/ 598 h 598"/>
                <a:gd name="T52" fmla="*/ 371 w 371"/>
                <a:gd name="T53" fmla="*/ 409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1" h="598">
                  <a:moveTo>
                    <a:pt x="371" y="409"/>
                  </a:moveTo>
                  <a:lnTo>
                    <a:pt x="356" y="378"/>
                  </a:lnTo>
                  <a:lnTo>
                    <a:pt x="348" y="401"/>
                  </a:lnTo>
                  <a:lnTo>
                    <a:pt x="310" y="386"/>
                  </a:lnTo>
                  <a:lnTo>
                    <a:pt x="273" y="401"/>
                  </a:lnTo>
                  <a:lnTo>
                    <a:pt x="265" y="363"/>
                  </a:lnTo>
                  <a:lnTo>
                    <a:pt x="250" y="356"/>
                  </a:lnTo>
                  <a:lnTo>
                    <a:pt x="235" y="287"/>
                  </a:lnTo>
                  <a:lnTo>
                    <a:pt x="205" y="295"/>
                  </a:lnTo>
                  <a:lnTo>
                    <a:pt x="197" y="287"/>
                  </a:lnTo>
                  <a:lnTo>
                    <a:pt x="227" y="204"/>
                  </a:lnTo>
                  <a:lnTo>
                    <a:pt x="205" y="197"/>
                  </a:lnTo>
                  <a:lnTo>
                    <a:pt x="182" y="151"/>
                  </a:lnTo>
                  <a:lnTo>
                    <a:pt x="159" y="136"/>
                  </a:lnTo>
                  <a:lnTo>
                    <a:pt x="167" y="113"/>
                  </a:lnTo>
                  <a:lnTo>
                    <a:pt x="152" y="91"/>
                  </a:lnTo>
                  <a:lnTo>
                    <a:pt x="174" y="7"/>
                  </a:lnTo>
                  <a:lnTo>
                    <a:pt x="121" y="0"/>
                  </a:lnTo>
                  <a:lnTo>
                    <a:pt x="76" y="197"/>
                  </a:lnTo>
                  <a:lnTo>
                    <a:pt x="76" y="227"/>
                  </a:lnTo>
                  <a:lnTo>
                    <a:pt x="91" y="265"/>
                  </a:lnTo>
                  <a:lnTo>
                    <a:pt x="31" y="348"/>
                  </a:lnTo>
                  <a:lnTo>
                    <a:pt x="46" y="371"/>
                  </a:lnTo>
                  <a:lnTo>
                    <a:pt x="0" y="530"/>
                  </a:lnTo>
                  <a:lnTo>
                    <a:pt x="174" y="568"/>
                  </a:lnTo>
                  <a:lnTo>
                    <a:pt x="341" y="598"/>
                  </a:lnTo>
                  <a:lnTo>
                    <a:pt x="371" y="409"/>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98" name="Freeform 46"/>
            <p:cNvSpPr>
              <a:spLocks/>
            </p:cNvSpPr>
            <p:nvPr/>
          </p:nvSpPr>
          <p:spPr bwMode="auto">
            <a:xfrm>
              <a:off x="1696" y="1214"/>
              <a:ext cx="371" cy="598"/>
            </a:xfrm>
            <a:custGeom>
              <a:avLst/>
              <a:gdLst>
                <a:gd name="T0" fmla="*/ 371 w 371"/>
                <a:gd name="T1" fmla="*/ 409 h 598"/>
                <a:gd name="T2" fmla="*/ 356 w 371"/>
                <a:gd name="T3" fmla="*/ 378 h 598"/>
                <a:gd name="T4" fmla="*/ 348 w 371"/>
                <a:gd name="T5" fmla="*/ 401 h 598"/>
                <a:gd name="T6" fmla="*/ 310 w 371"/>
                <a:gd name="T7" fmla="*/ 386 h 598"/>
                <a:gd name="T8" fmla="*/ 273 w 371"/>
                <a:gd name="T9" fmla="*/ 401 h 598"/>
                <a:gd name="T10" fmla="*/ 265 w 371"/>
                <a:gd name="T11" fmla="*/ 363 h 598"/>
                <a:gd name="T12" fmla="*/ 250 w 371"/>
                <a:gd name="T13" fmla="*/ 356 h 598"/>
                <a:gd name="T14" fmla="*/ 235 w 371"/>
                <a:gd name="T15" fmla="*/ 287 h 598"/>
                <a:gd name="T16" fmla="*/ 205 w 371"/>
                <a:gd name="T17" fmla="*/ 295 h 598"/>
                <a:gd name="T18" fmla="*/ 197 w 371"/>
                <a:gd name="T19" fmla="*/ 287 h 598"/>
                <a:gd name="T20" fmla="*/ 227 w 371"/>
                <a:gd name="T21" fmla="*/ 204 h 598"/>
                <a:gd name="T22" fmla="*/ 205 w 371"/>
                <a:gd name="T23" fmla="*/ 197 h 598"/>
                <a:gd name="T24" fmla="*/ 182 w 371"/>
                <a:gd name="T25" fmla="*/ 151 h 598"/>
                <a:gd name="T26" fmla="*/ 159 w 371"/>
                <a:gd name="T27" fmla="*/ 136 h 598"/>
                <a:gd name="T28" fmla="*/ 167 w 371"/>
                <a:gd name="T29" fmla="*/ 113 h 598"/>
                <a:gd name="T30" fmla="*/ 152 w 371"/>
                <a:gd name="T31" fmla="*/ 91 h 598"/>
                <a:gd name="T32" fmla="*/ 174 w 371"/>
                <a:gd name="T33" fmla="*/ 7 h 598"/>
                <a:gd name="T34" fmla="*/ 121 w 371"/>
                <a:gd name="T35" fmla="*/ 0 h 598"/>
                <a:gd name="T36" fmla="*/ 76 w 371"/>
                <a:gd name="T37" fmla="*/ 197 h 598"/>
                <a:gd name="T38" fmla="*/ 76 w 371"/>
                <a:gd name="T39" fmla="*/ 227 h 598"/>
                <a:gd name="T40" fmla="*/ 91 w 371"/>
                <a:gd name="T41" fmla="*/ 265 h 598"/>
                <a:gd name="T42" fmla="*/ 31 w 371"/>
                <a:gd name="T43" fmla="*/ 348 h 598"/>
                <a:gd name="T44" fmla="*/ 46 w 371"/>
                <a:gd name="T45" fmla="*/ 371 h 598"/>
                <a:gd name="T46" fmla="*/ 0 w 371"/>
                <a:gd name="T47" fmla="*/ 530 h 598"/>
                <a:gd name="T48" fmla="*/ 174 w 371"/>
                <a:gd name="T49" fmla="*/ 568 h 598"/>
                <a:gd name="T50" fmla="*/ 341 w 371"/>
                <a:gd name="T51" fmla="*/ 598 h 598"/>
                <a:gd name="T52" fmla="*/ 371 w 371"/>
                <a:gd name="T53" fmla="*/ 409 h 598"/>
                <a:gd name="T54" fmla="*/ 371 w 371"/>
                <a:gd name="T55" fmla="*/ 416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1" h="598">
                  <a:moveTo>
                    <a:pt x="371" y="409"/>
                  </a:moveTo>
                  <a:lnTo>
                    <a:pt x="356" y="378"/>
                  </a:lnTo>
                  <a:lnTo>
                    <a:pt x="348" y="401"/>
                  </a:lnTo>
                  <a:lnTo>
                    <a:pt x="310" y="386"/>
                  </a:lnTo>
                  <a:lnTo>
                    <a:pt x="273" y="401"/>
                  </a:lnTo>
                  <a:lnTo>
                    <a:pt x="265" y="363"/>
                  </a:lnTo>
                  <a:lnTo>
                    <a:pt x="250" y="356"/>
                  </a:lnTo>
                  <a:lnTo>
                    <a:pt x="235" y="287"/>
                  </a:lnTo>
                  <a:lnTo>
                    <a:pt x="205" y="295"/>
                  </a:lnTo>
                  <a:lnTo>
                    <a:pt x="197" y="287"/>
                  </a:lnTo>
                  <a:lnTo>
                    <a:pt x="227" y="204"/>
                  </a:lnTo>
                  <a:lnTo>
                    <a:pt x="205" y="197"/>
                  </a:lnTo>
                  <a:lnTo>
                    <a:pt x="182" y="151"/>
                  </a:lnTo>
                  <a:lnTo>
                    <a:pt x="159" y="136"/>
                  </a:lnTo>
                  <a:lnTo>
                    <a:pt x="167" y="113"/>
                  </a:lnTo>
                  <a:lnTo>
                    <a:pt x="152" y="91"/>
                  </a:lnTo>
                  <a:lnTo>
                    <a:pt x="174" y="7"/>
                  </a:lnTo>
                  <a:lnTo>
                    <a:pt x="121" y="0"/>
                  </a:lnTo>
                  <a:lnTo>
                    <a:pt x="76" y="197"/>
                  </a:lnTo>
                  <a:lnTo>
                    <a:pt x="76" y="227"/>
                  </a:lnTo>
                  <a:lnTo>
                    <a:pt x="91" y="265"/>
                  </a:lnTo>
                  <a:lnTo>
                    <a:pt x="31" y="348"/>
                  </a:lnTo>
                  <a:lnTo>
                    <a:pt x="46" y="371"/>
                  </a:lnTo>
                  <a:lnTo>
                    <a:pt x="0" y="530"/>
                  </a:lnTo>
                  <a:lnTo>
                    <a:pt x="174" y="568"/>
                  </a:lnTo>
                  <a:lnTo>
                    <a:pt x="341" y="598"/>
                  </a:lnTo>
                  <a:lnTo>
                    <a:pt x="371" y="409"/>
                  </a:lnTo>
                  <a:lnTo>
                    <a:pt x="371" y="4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99" name="Freeform 47"/>
            <p:cNvSpPr>
              <a:spLocks/>
            </p:cNvSpPr>
            <p:nvPr/>
          </p:nvSpPr>
          <p:spPr bwMode="auto">
            <a:xfrm>
              <a:off x="3186" y="1827"/>
              <a:ext cx="242" cy="439"/>
            </a:xfrm>
            <a:custGeom>
              <a:avLst/>
              <a:gdLst>
                <a:gd name="T0" fmla="*/ 235 w 242"/>
                <a:gd name="T1" fmla="*/ 257 h 439"/>
                <a:gd name="T2" fmla="*/ 227 w 242"/>
                <a:gd name="T3" fmla="*/ 61 h 439"/>
                <a:gd name="T4" fmla="*/ 205 w 242"/>
                <a:gd name="T5" fmla="*/ 0 h 439"/>
                <a:gd name="T6" fmla="*/ 38 w 242"/>
                <a:gd name="T7" fmla="*/ 8 h 439"/>
                <a:gd name="T8" fmla="*/ 68 w 242"/>
                <a:gd name="T9" fmla="*/ 38 h 439"/>
                <a:gd name="T10" fmla="*/ 68 w 242"/>
                <a:gd name="T11" fmla="*/ 61 h 439"/>
                <a:gd name="T12" fmla="*/ 53 w 242"/>
                <a:gd name="T13" fmla="*/ 83 h 439"/>
                <a:gd name="T14" fmla="*/ 15 w 242"/>
                <a:gd name="T15" fmla="*/ 98 h 439"/>
                <a:gd name="T16" fmla="*/ 23 w 242"/>
                <a:gd name="T17" fmla="*/ 129 h 439"/>
                <a:gd name="T18" fmla="*/ 0 w 242"/>
                <a:gd name="T19" fmla="*/ 174 h 439"/>
                <a:gd name="T20" fmla="*/ 8 w 242"/>
                <a:gd name="T21" fmla="*/ 227 h 439"/>
                <a:gd name="T22" fmla="*/ 46 w 242"/>
                <a:gd name="T23" fmla="*/ 265 h 439"/>
                <a:gd name="T24" fmla="*/ 53 w 242"/>
                <a:gd name="T25" fmla="*/ 295 h 439"/>
                <a:gd name="T26" fmla="*/ 68 w 242"/>
                <a:gd name="T27" fmla="*/ 288 h 439"/>
                <a:gd name="T28" fmla="*/ 84 w 242"/>
                <a:gd name="T29" fmla="*/ 295 h 439"/>
                <a:gd name="T30" fmla="*/ 76 w 242"/>
                <a:gd name="T31" fmla="*/ 348 h 439"/>
                <a:gd name="T32" fmla="*/ 129 w 242"/>
                <a:gd name="T33" fmla="*/ 386 h 439"/>
                <a:gd name="T34" fmla="*/ 129 w 242"/>
                <a:gd name="T35" fmla="*/ 416 h 439"/>
                <a:gd name="T36" fmla="*/ 159 w 242"/>
                <a:gd name="T37" fmla="*/ 439 h 439"/>
                <a:gd name="T38" fmla="*/ 167 w 242"/>
                <a:gd name="T39" fmla="*/ 416 h 439"/>
                <a:gd name="T40" fmla="*/ 197 w 242"/>
                <a:gd name="T41" fmla="*/ 424 h 439"/>
                <a:gd name="T42" fmla="*/ 197 w 242"/>
                <a:gd name="T43" fmla="*/ 401 h 439"/>
                <a:gd name="T44" fmla="*/ 220 w 242"/>
                <a:gd name="T45" fmla="*/ 394 h 439"/>
                <a:gd name="T46" fmla="*/ 220 w 242"/>
                <a:gd name="T47" fmla="*/ 333 h 439"/>
                <a:gd name="T48" fmla="*/ 242 w 242"/>
                <a:gd name="T49" fmla="*/ 288 h 439"/>
                <a:gd name="T50" fmla="*/ 235 w 242"/>
                <a:gd name="T51" fmla="*/ 257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2" h="439">
                  <a:moveTo>
                    <a:pt x="235" y="257"/>
                  </a:moveTo>
                  <a:lnTo>
                    <a:pt x="227" y="61"/>
                  </a:lnTo>
                  <a:lnTo>
                    <a:pt x="205" y="0"/>
                  </a:lnTo>
                  <a:lnTo>
                    <a:pt x="38" y="8"/>
                  </a:lnTo>
                  <a:lnTo>
                    <a:pt x="68" y="38"/>
                  </a:lnTo>
                  <a:lnTo>
                    <a:pt x="68" y="61"/>
                  </a:lnTo>
                  <a:lnTo>
                    <a:pt x="53" y="83"/>
                  </a:lnTo>
                  <a:lnTo>
                    <a:pt x="15" y="98"/>
                  </a:lnTo>
                  <a:lnTo>
                    <a:pt x="23" y="129"/>
                  </a:lnTo>
                  <a:lnTo>
                    <a:pt x="0" y="174"/>
                  </a:lnTo>
                  <a:lnTo>
                    <a:pt x="8" y="227"/>
                  </a:lnTo>
                  <a:lnTo>
                    <a:pt x="46" y="265"/>
                  </a:lnTo>
                  <a:lnTo>
                    <a:pt x="53" y="295"/>
                  </a:lnTo>
                  <a:lnTo>
                    <a:pt x="68" y="288"/>
                  </a:lnTo>
                  <a:lnTo>
                    <a:pt x="84" y="295"/>
                  </a:lnTo>
                  <a:lnTo>
                    <a:pt x="76" y="348"/>
                  </a:lnTo>
                  <a:lnTo>
                    <a:pt x="129" y="386"/>
                  </a:lnTo>
                  <a:lnTo>
                    <a:pt x="129" y="416"/>
                  </a:lnTo>
                  <a:lnTo>
                    <a:pt x="159" y="439"/>
                  </a:lnTo>
                  <a:lnTo>
                    <a:pt x="167" y="416"/>
                  </a:lnTo>
                  <a:lnTo>
                    <a:pt x="197" y="424"/>
                  </a:lnTo>
                  <a:lnTo>
                    <a:pt x="197" y="401"/>
                  </a:lnTo>
                  <a:lnTo>
                    <a:pt x="220" y="394"/>
                  </a:lnTo>
                  <a:lnTo>
                    <a:pt x="220" y="333"/>
                  </a:lnTo>
                  <a:lnTo>
                    <a:pt x="242" y="288"/>
                  </a:lnTo>
                  <a:lnTo>
                    <a:pt x="235" y="25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00" name="Freeform 48"/>
            <p:cNvSpPr>
              <a:spLocks/>
            </p:cNvSpPr>
            <p:nvPr/>
          </p:nvSpPr>
          <p:spPr bwMode="auto">
            <a:xfrm>
              <a:off x="3186" y="1827"/>
              <a:ext cx="242" cy="439"/>
            </a:xfrm>
            <a:custGeom>
              <a:avLst/>
              <a:gdLst>
                <a:gd name="T0" fmla="*/ 235 w 242"/>
                <a:gd name="T1" fmla="*/ 257 h 439"/>
                <a:gd name="T2" fmla="*/ 227 w 242"/>
                <a:gd name="T3" fmla="*/ 61 h 439"/>
                <a:gd name="T4" fmla="*/ 205 w 242"/>
                <a:gd name="T5" fmla="*/ 0 h 439"/>
                <a:gd name="T6" fmla="*/ 38 w 242"/>
                <a:gd name="T7" fmla="*/ 8 h 439"/>
                <a:gd name="T8" fmla="*/ 68 w 242"/>
                <a:gd name="T9" fmla="*/ 38 h 439"/>
                <a:gd name="T10" fmla="*/ 68 w 242"/>
                <a:gd name="T11" fmla="*/ 61 h 439"/>
                <a:gd name="T12" fmla="*/ 53 w 242"/>
                <a:gd name="T13" fmla="*/ 83 h 439"/>
                <a:gd name="T14" fmla="*/ 15 w 242"/>
                <a:gd name="T15" fmla="*/ 98 h 439"/>
                <a:gd name="T16" fmla="*/ 23 w 242"/>
                <a:gd name="T17" fmla="*/ 129 h 439"/>
                <a:gd name="T18" fmla="*/ 0 w 242"/>
                <a:gd name="T19" fmla="*/ 174 h 439"/>
                <a:gd name="T20" fmla="*/ 8 w 242"/>
                <a:gd name="T21" fmla="*/ 227 h 439"/>
                <a:gd name="T22" fmla="*/ 46 w 242"/>
                <a:gd name="T23" fmla="*/ 265 h 439"/>
                <a:gd name="T24" fmla="*/ 53 w 242"/>
                <a:gd name="T25" fmla="*/ 295 h 439"/>
                <a:gd name="T26" fmla="*/ 68 w 242"/>
                <a:gd name="T27" fmla="*/ 288 h 439"/>
                <a:gd name="T28" fmla="*/ 84 w 242"/>
                <a:gd name="T29" fmla="*/ 295 h 439"/>
                <a:gd name="T30" fmla="*/ 76 w 242"/>
                <a:gd name="T31" fmla="*/ 348 h 439"/>
                <a:gd name="T32" fmla="*/ 129 w 242"/>
                <a:gd name="T33" fmla="*/ 386 h 439"/>
                <a:gd name="T34" fmla="*/ 129 w 242"/>
                <a:gd name="T35" fmla="*/ 416 h 439"/>
                <a:gd name="T36" fmla="*/ 159 w 242"/>
                <a:gd name="T37" fmla="*/ 439 h 439"/>
                <a:gd name="T38" fmla="*/ 167 w 242"/>
                <a:gd name="T39" fmla="*/ 416 h 439"/>
                <a:gd name="T40" fmla="*/ 197 w 242"/>
                <a:gd name="T41" fmla="*/ 424 h 439"/>
                <a:gd name="T42" fmla="*/ 197 w 242"/>
                <a:gd name="T43" fmla="*/ 401 h 439"/>
                <a:gd name="T44" fmla="*/ 220 w 242"/>
                <a:gd name="T45" fmla="*/ 394 h 439"/>
                <a:gd name="T46" fmla="*/ 220 w 242"/>
                <a:gd name="T47" fmla="*/ 333 h 439"/>
                <a:gd name="T48" fmla="*/ 242 w 242"/>
                <a:gd name="T49" fmla="*/ 288 h 439"/>
                <a:gd name="T50" fmla="*/ 235 w 242"/>
                <a:gd name="T51" fmla="*/ 257 h 439"/>
                <a:gd name="T52" fmla="*/ 235 w 242"/>
                <a:gd name="T53" fmla="*/ 265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2" h="439">
                  <a:moveTo>
                    <a:pt x="235" y="257"/>
                  </a:moveTo>
                  <a:lnTo>
                    <a:pt x="227" y="61"/>
                  </a:lnTo>
                  <a:lnTo>
                    <a:pt x="205" y="0"/>
                  </a:lnTo>
                  <a:lnTo>
                    <a:pt x="38" y="8"/>
                  </a:lnTo>
                  <a:lnTo>
                    <a:pt x="68" y="38"/>
                  </a:lnTo>
                  <a:lnTo>
                    <a:pt x="68" y="61"/>
                  </a:lnTo>
                  <a:lnTo>
                    <a:pt x="53" y="83"/>
                  </a:lnTo>
                  <a:lnTo>
                    <a:pt x="15" y="98"/>
                  </a:lnTo>
                  <a:lnTo>
                    <a:pt x="23" y="129"/>
                  </a:lnTo>
                  <a:lnTo>
                    <a:pt x="0" y="174"/>
                  </a:lnTo>
                  <a:lnTo>
                    <a:pt x="8" y="227"/>
                  </a:lnTo>
                  <a:lnTo>
                    <a:pt x="46" y="265"/>
                  </a:lnTo>
                  <a:lnTo>
                    <a:pt x="53" y="295"/>
                  </a:lnTo>
                  <a:lnTo>
                    <a:pt x="68" y="288"/>
                  </a:lnTo>
                  <a:lnTo>
                    <a:pt x="84" y="295"/>
                  </a:lnTo>
                  <a:lnTo>
                    <a:pt x="76" y="348"/>
                  </a:lnTo>
                  <a:lnTo>
                    <a:pt x="129" y="386"/>
                  </a:lnTo>
                  <a:lnTo>
                    <a:pt x="129" y="416"/>
                  </a:lnTo>
                  <a:lnTo>
                    <a:pt x="159" y="439"/>
                  </a:lnTo>
                  <a:lnTo>
                    <a:pt x="167" y="416"/>
                  </a:lnTo>
                  <a:lnTo>
                    <a:pt x="197" y="424"/>
                  </a:lnTo>
                  <a:lnTo>
                    <a:pt x="197" y="401"/>
                  </a:lnTo>
                  <a:lnTo>
                    <a:pt x="220" y="394"/>
                  </a:lnTo>
                  <a:lnTo>
                    <a:pt x="220" y="333"/>
                  </a:lnTo>
                  <a:lnTo>
                    <a:pt x="242" y="288"/>
                  </a:lnTo>
                  <a:lnTo>
                    <a:pt x="235" y="257"/>
                  </a:lnTo>
                  <a:lnTo>
                    <a:pt x="235" y="26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01" name="Freeform 49"/>
            <p:cNvSpPr>
              <a:spLocks/>
            </p:cNvSpPr>
            <p:nvPr/>
          </p:nvSpPr>
          <p:spPr bwMode="auto">
            <a:xfrm>
              <a:off x="3406" y="1872"/>
              <a:ext cx="189" cy="326"/>
            </a:xfrm>
            <a:custGeom>
              <a:avLst/>
              <a:gdLst>
                <a:gd name="T0" fmla="*/ 189 w 189"/>
                <a:gd name="T1" fmla="*/ 227 h 326"/>
                <a:gd name="T2" fmla="*/ 151 w 189"/>
                <a:gd name="T3" fmla="*/ 235 h 326"/>
                <a:gd name="T4" fmla="*/ 151 w 189"/>
                <a:gd name="T5" fmla="*/ 250 h 326"/>
                <a:gd name="T6" fmla="*/ 121 w 189"/>
                <a:gd name="T7" fmla="*/ 296 h 326"/>
                <a:gd name="T8" fmla="*/ 98 w 189"/>
                <a:gd name="T9" fmla="*/ 280 h 326"/>
                <a:gd name="T10" fmla="*/ 83 w 189"/>
                <a:gd name="T11" fmla="*/ 311 h 326"/>
                <a:gd name="T12" fmla="*/ 75 w 189"/>
                <a:gd name="T13" fmla="*/ 303 h 326"/>
                <a:gd name="T14" fmla="*/ 53 w 189"/>
                <a:gd name="T15" fmla="*/ 318 h 326"/>
                <a:gd name="T16" fmla="*/ 22 w 189"/>
                <a:gd name="T17" fmla="*/ 303 h 326"/>
                <a:gd name="T18" fmla="*/ 22 w 189"/>
                <a:gd name="T19" fmla="*/ 318 h 326"/>
                <a:gd name="T20" fmla="*/ 7 w 189"/>
                <a:gd name="T21" fmla="*/ 311 h 326"/>
                <a:gd name="T22" fmla="*/ 0 w 189"/>
                <a:gd name="T23" fmla="*/ 326 h 326"/>
                <a:gd name="T24" fmla="*/ 0 w 189"/>
                <a:gd name="T25" fmla="*/ 288 h 326"/>
                <a:gd name="T26" fmla="*/ 22 w 189"/>
                <a:gd name="T27" fmla="*/ 243 h 326"/>
                <a:gd name="T28" fmla="*/ 15 w 189"/>
                <a:gd name="T29" fmla="*/ 212 h 326"/>
                <a:gd name="T30" fmla="*/ 7 w 189"/>
                <a:gd name="T31" fmla="*/ 16 h 326"/>
                <a:gd name="T32" fmla="*/ 15 w 189"/>
                <a:gd name="T33" fmla="*/ 16 h 326"/>
                <a:gd name="T34" fmla="*/ 45 w 189"/>
                <a:gd name="T35" fmla="*/ 8 h 326"/>
                <a:gd name="T36" fmla="*/ 166 w 189"/>
                <a:gd name="T37" fmla="*/ 0 h 326"/>
                <a:gd name="T38" fmla="*/ 189 w 189"/>
                <a:gd name="T39" fmla="*/ 197 h 326"/>
                <a:gd name="T40" fmla="*/ 189 w 189"/>
                <a:gd name="T41" fmla="*/ 227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9" h="326">
                  <a:moveTo>
                    <a:pt x="189" y="227"/>
                  </a:moveTo>
                  <a:lnTo>
                    <a:pt x="151" y="235"/>
                  </a:lnTo>
                  <a:lnTo>
                    <a:pt x="151" y="250"/>
                  </a:lnTo>
                  <a:lnTo>
                    <a:pt x="121" y="296"/>
                  </a:lnTo>
                  <a:lnTo>
                    <a:pt x="98" y="280"/>
                  </a:lnTo>
                  <a:lnTo>
                    <a:pt x="83" y="311"/>
                  </a:lnTo>
                  <a:lnTo>
                    <a:pt x="75" y="303"/>
                  </a:lnTo>
                  <a:lnTo>
                    <a:pt x="53" y="318"/>
                  </a:lnTo>
                  <a:lnTo>
                    <a:pt x="22" y="303"/>
                  </a:lnTo>
                  <a:lnTo>
                    <a:pt x="22" y="318"/>
                  </a:lnTo>
                  <a:lnTo>
                    <a:pt x="7" y="311"/>
                  </a:lnTo>
                  <a:lnTo>
                    <a:pt x="0" y="326"/>
                  </a:lnTo>
                  <a:lnTo>
                    <a:pt x="0" y="288"/>
                  </a:lnTo>
                  <a:lnTo>
                    <a:pt x="22" y="243"/>
                  </a:lnTo>
                  <a:lnTo>
                    <a:pt x="15" y="212"/>
                  </a:lnTo>
                  <a:lnTo>
                    <a:pt x="7" y="16"/>
                  </a:lnTo>
                  <a:lnTo>
                    <a:pt x="15" y="16"/>
                  </a:lnTo>
                  <a:lnTo>
                    <a:pt x="45" y="8"/>
                  </a:lnTo>
                  <a:lnTo>
                    <a:pt x="166" y="0"/>
                  </a:lnTo>
                  <a:lnTo>
                    <a:pt x="189" y="197"/>
                  </a:lnTo>
                  <a:lnTo>
                    <a:pt x="189" y="22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02" name="Freeform 50"/>
            <p:cNvSpPr>
              <a:spLocks/>
            </p:cNvSpPr>
            <p:nvPr/>
          </p:nvSpPr>
          <p:spPr bwMode="auto">
            <a:xfrm>
              <a:off x="3406" y="1872"/>
              <a:ext cx="189" cy="326"/>
            </a:xfrm>
            <a:custGeom>
              <a:avLst/>
              <a:gdLst>
                <a:gd name="T0" fmla="*/ 189 w 189"/>
                <a:gd name="T1" fmla="*/ 227 h 326"/>
                <a:gd name="T2" fmla="*/ 151 w 189"/>
                <a:gd name="T3" fmla="*/ 235 h 326"/>
                <a:gd name="T4" fmla="*/ 151 w 189"/>
                <a:gd name="T5" fmla="*/ 250 h 326"/>
                <a:gd name="T6" fmla="*/ 121 w 189"/>
                <a:gd name="T7" fmla="*/ 296 h 326"/>
                <a:gd name="T8" fmla="*/ 98 w 189"/>
                <a:gd name="T9" fmla="*/ 280 h 326"/>
                <a:gd name="T10" fmla="*/ 83 w 189"/>
                <a:gd name="T11" fmla="*/ 311 h 326"/>
                <a:gd name="T12" fmla="*/ 75 w 189"/>
                <a:gd name="T13" fmla="*/ 303 h 326"/>
                <a:gd name="T14" fmla="*/ 53 w 189"/>
                <a:gd name="T15" fmla="*/ 318 h 326"/>
                <a:gd name="T16" fmla="*/ 22 w 189"/>
                <a:gd name="T17" fmla="*/ 303 h 326"/>
                <a:gd name="T18" fmla="*/ 22 w 189"/>
                <a:gd name="T19" fmla="*/ 318 h 326"/>
                <a:gd name="T20" fmla="*/ 7 w 189"/>
                <a:gd name="T21" fmla="*/ 311 h 326"/>
                <a:gd name="T22" fmla="*/ 0 w 189"/>
                <a:gd name="T23" fmla="*/ 326 h 326"/>
                <a:gd name="T24" fmla="*/ 0 w 189"/>
                <a:gd name="T25" fmla="*/ 288 h 326"/>
                <a:gd name="T26" fmla="*/ 22 w 189"/>
                <a:gd name="T27" fmla="*/ 243 h 326"/>
                <a:gd name="T28" fmla="*/ 15 w 189"/>
                <a:gd name="T29" fmla="*/ 212 h 326"/>
                <a:gd name="T30" fmla="*/ 7 w 189"/>
                <a:gd name="T31" fmla="*/ 16 h 326"/>
                <a:gd name="T32" fmla="*/ 15 w 189"/>
                <a:gd name="T33" fmla="*/ 16 h 326"/>
                <a:gd name="T34" fmla="*/ 45 w 189"/>
                <a:gd name="T35" fmla="*/ 8 h 326"/>
                <a:gd name="T36" fmla="*/ 166 w 189"/>
                <a:gd name="T37" fmla="*/ 0 h 326"/>
                <a:gd name="T38" fmla="*/ 189 w 189"/>
                <a:gd name="T39" fmla="*/ 197 h 326"/>
                <a:gd name="T40" fmla="*/ 189 w 189"/>
                <a:gd name="T41" fmla="*/ 227 h 326"/>
                <a:gd name="T42" fmla="*/ 189 w 189"/>
                <a:gd name="T43" fmla="*/ 23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9" h="326">
                  <a:moveTo>
                    <a:pt x="189" y="227"/>
                  </a:moveTo>
                  <a:lnTo>
                    <a:pt x="151" y="235"/>
                  </a:lnTo>
                  <a:lnTo>
                    <a:pt x="151" y="250"/>
                  </a:lnTo>
                  <a:lnTo>
                    <a:pt x="121" y="296"/>
                  </a:lnTo>
                  <a:lnTo>
                    <a:pt x="98" y="280"/>
                  </a:lnTo>
                  <a:lnTo>
                    <a:pt x="83" y="311"/>
                  </a:lnTo>
                  <a:lnTo>
                    <a:pt x="75" y="303"/>
                  </a:lnTo>
                  <a:lnTo>
                    <a:pt x="53" y="318"/>
                  </a:lnTo>
                  <a:lnTo>
                    <a:pt x="22" y="303"/>
                  </a:lnTo>
                  <a:lnTo>
                    <a:pt x="22" y="318"/>
                  </a:lnTo>
                  <a:lnTo>
                    <a:pt x="7" y="311"/>
                  </a:lnTo>
                  <a:lnTo>
                    <a:pt x="0" y="326"/>
                  </a:lnTo>
                  <a:lnTo>
                    <a:pt x="0" y="288"/>
                  </a:lnTo>
                  <a:lnTo>
                    <a:pt x="22" y="243"/>
                  </a:lnTo>
                  <a:lnTo>
                    <a:pt x="15" y="212"/>
                  </a:lnTo>
                  <a:lnTo>
                    <a:pt x="7" y="16"/>
                  </a:lnTo>
                  <a:lnTo>
                    <a:pt x="15" y="16"/>
                  </a:lnTo>
                  <a:lnTo>
                    <a:pt x="45" y="8"/>
                  </a:lnTo>
                  <a:lnTo>
                    <a:pt x="166" y="0"/>
                  </a:lnTo>
                  <a:lnTo>
                    <a:pt x="189" y="197"/>
                  </a:lnTo>
                  <a:lnTo>
                    <a:pt x="189" y="227"/>
                  </a:lnTo>
                  <a:lnTo>
                    <a:pt x="189" y="23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03" name="Freeform 51"/>
            <p:cNvSpPr>
              <a:spLocks/>
            </p:cNvSpPr>
            <p:nvPr/>
          </p:nvSpPr>
          <p:spPr bwMode="auto">
            <a:xfrm>
              <a:off x="2876" y="1759"/>
              <a:ext cx="378" cy="242"/>
            </a:xfrm>
            <a:custGeom>
              <a:avLst/>
              <a:gdLst>
                <a:gd name="T0" fmla="*/ 378 w 378"/>
                <a:gd name="T1" fmla="*/ 106 h 242"/>
                <a:gd name="T2" fmla="*/ 348 w 378"/>
                <a:gd name="T3" fmla="*/ 76 h 242"/>
                <a:gd name="T4" fmla="*/ 325 w 378"/>
                <a:gd name="T5" fmla="*/ 60 h 242"/>
                <a:gd name="T6" fmla="*/ 310 w 378"/>
                <a:gd name="T7" fmla="*/ 0 h 242"/>
                <a:gd name="T8" fmla="*/ 15 w 378"/>
                <a:gd name="T9" fmla="*/ 7 h 242"/>
                <a:gd name="T10" fmla="*/ 0 w 378"/>
                <a:gd name="T11" fmla="*/ 7 h 242"/>
                <a:gd name="T12" fmla="*/ 15 w 378"/>
                <a:gd name="T13" fmla="*/ 38 h 242"/>
                <a:gd name="T14" fmla="*/ 0 w 378"/>
                <a:gd name="T15" fmla="*/ 68 h 242"/>
                <a:gd name="T16" fmla="*/ 15 w 378"/>
                <a:gd name="T17" fmla="*/ 83 h 242"/>
                <a:gd name="T18" fmla="*/ 30 w 378"/>
                <a:gd name="T19" fmla="*/ 159 h 242"/>
                <a:gd name="T20" fmla="*/ 46 w 378"/>
                <a:gd name="T21" fmla="*/ 166 h 242"/>
                <a:gd name="T22" fmla="*/ 53 w 378"/>
                <a:gd name="T23" fmla="*/ 234 h 242"/>
                <a:gd name="T24" fmla="*/ 295 w 378"/>
                <a:gd name="T25" fmla="*/ 227 h 242"/>
                <a:gd name="T26" fmla="*/ 310 w 378"/>
                <a:gd name="T27" fmla="*/ 242 h 242"/>
                <a:gd name="T28" fmla="*/ 333 w 378"/>
                <a:gd name="T29" fmla="*/ 197 h 242"/>
                <a:gd name="T30" fmla="*/ 325 w 378"/>
                <a:gd name="T31" fmla="*/ 166 h 242"/>
                <a:gd name="T32" fmla="*/ 363 w 378"/>
                <a:gd name="T33" fmla="*/ 151 h 242"/>
                <a:gd name="T34" fmla="*/ 378 w 378"/>
                <a:gd name="T35" fmla="*/ 129 h 242"/>
                <a:gd name="T36" fmla="*/ 378 w 378"/>
                <a:gd name="T37" fmla="*/ 10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8" h="242">
                  <a:moveTo>
                    <a:pt x="378" y="106"/>
                  </a:moveTo>
                  <a:lnTo>
                    <a:pt x="348" y="76"/>
                  </a:lnTo>
                  <a:lnTo>
                    <a:pt x="325" y="60"/>
                  </a:lnTo>
                  <a:lnTo>
                    <a:pt x="310" y="0"/>
                  </a:lnTo>
                  <a:lnTo>
                    <a:pt x="15" y="7"/>
                  </a:lnTo>
                  <a:lnTo>
                    <a:pt x="0" y="7"/>
                  </a:lnTo>
                  <a:lnTo>
                    <a:pt x="15" y="38"/>
                  </a:lnTo>
                  <a:lnTo>
                    <a:pt x="0" y="68"/>
                  </a:lnTo>
                  <a:lnTo>
                    <a:pt x="15" y="83"/>
                  </a:lnTo>
                  <a:lnTo>
                    <a:pt x="30" y="159"/>
                  </a:lnTo>
                  <a:lnTo>
                    <a:pt x="46" y="166"/>
                  </a:lnTo>
                  <a:lnTo>
                    <a:pt x="53" y="234"/>
                  </a:lnTo>
                  <a:lnTo>
                    <a:pt x="295" y="227"/>
                  </a:lnTo>
                  <a:lnTo>
                    <a:pt x="310" y="242"/>
                  </a:lnTo>
                  <a:lnTo>
                    <a:pt x="333" y="197"/>
                  </a:lnTo>
                  <a:lnTo>
                    <a:pt x="325" y="166"/>
                  </a:lnTo>
                  <a:lnTo>
                    <a:pt x="363" y="151"/>
                  </a:lnTo>
                  <a:lnTo>
                    <a:pt x="378" y="129"/>
                  </a:lnTo>
                  <a:lnTo>
                    <a:pt x="378" y="106"/>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04" name="Freeform 52"/>
            <p:cNvSpPr>
              <a:spLocks/>
            </p:cNvSpPr>
            <p:nvPr/>
          </p:nvSpPr>
          <p:spPr bwMode="auto">
            <a:xfrm>
              <a:off x="2876" y="1759"/>
              <a:ext cx="378" cy="242"/>
            </a:xfrm>
            <a:custGeom>
              <a:avLst/>
              <a:gdLst>
                <a:gd name="T0" fmla="*/ 378 w 378"/>
                <a:gd name="T1" fmla="*/ 106 h 242"/>
                <a:gd name="T2" fmla="*/ 348 w 378"/>
                <a:gd name="T3" fmla="*/ 76 h 242"/>
                <a:gd name="T4" fmla="*/ 325 w 378"/>
                <a:gd name="T5" fmla="*/ 60 h 242"/>
                <a:gd name="T6" fmla="*/ 310 w 378"/>
                <a:gd name="T7" fmla="*/ 0 h 242"/>
                <a:gd name="T8" fmla="*/ 15 w 378"/>
                <a:gd name="T9" fmla="*/ 7 h 242"/>
                <a:gd name="T10" fmla="*/ 0 w 378"/>
                <a:gd name="T11" fmla="*/ 7 h 242"/>
                <a:gd name="T12" fmla="*/ 15 w 378"/>
                <a:gd name="T13" fmla="*/ 38 h 242"/>
                <a:gd name="T14" fmla="*/ 0 w 378"/>
                <a:gd name="T15" fmla="*/ 68 h 242"/>
                <a:gd name="T16" fmla="*/ 15 w 378"/>
                <a:gd name="T17" fmla="*/ 83 h 242"/>
                <a:gd name="T18" fmla="*/ 30 w 378"/>
                <a:gd name="T19" fmla="*/ 159 h 242"/>
                <a:gd name="T20" fmla="*/ 46 w 378"/>
                <a:gd name="T21" fmla="*/ 166 h 242"/>
                <a:gd name="T22" fmla="*/ 53 w 378"/>
                <a:gd name="T23" fmla="*/ 234 h 242"/>
                <a:gd name="T24" fmla="*/ 295 w 378"/>
                <a:gd name="T25" fmla="*/ 227 h 242"/>
                <a:gd name="T26" fmla="*/ 310 w 378"/>
                <a:gd name="T27" fmla="*/ 242 h 242"/>
                <a:gd name="T28" fmla="*/ 333 w 378"/>
                <a:gd name="T29" fmla="*/ 197 h 242"/>
                <a:gd name="T30" fmla="*/ 325 w 378"/>
                <a:gd name="T31" fmla="*/ 166 h 242"/>
                <a:gd name="T32" fmla="*/ 363 w 378"/>
                <a:gd name="T33" fmla="*/ 151 h 242"/>
                <a:gd name="T34" fmla="*/ 378 w 378"/>
                <a:gd name="T35" fmla="*/ 129 h 242"/>
                <a:gd name="T36" fmla="*/ 378 w 378"/>
                <a:gd name="T37" fmla="*/ 106 h 242"/>
                <a:gd name="T38" fmla="*/ 378 w 378"/>
                <a:gd name="T39" fmla="*/ 11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8" h="242">
                  <a:moveTo>
                    <a:pt x="378" y="106"/>
                  </a:moveTo>
                  <a:lnTo>
                    <a:pt x="348" y="76"/>
                  </a:lnTo>
                  <a:lnTo>
                    <a:pt x="325" y="60"/>
                  </a:lnTo>
                  <a:lnTo>
                    <a:pt x="310" y="0"/>
                  </a:lnTo>
                  <a:lnTo>
                    <a:pt x="15" y="7"/>
                  </a:lnTo>
                  <a:lnTo>
                    <a:pt x="0" y="7"/>
                  </a:lnTo>
                  <a:lnTo>
                    <a:pt x="15" y="38"/>
                  </a:lnTo>
                  <a:lnTo>
                    <a:pt x="0" y="68"/>
                  </a:lnTo>
                  <a:lnTo>
                    <a:pt x="15" y="83"/>
                  </a:lnTo>
                  <a:lnTo>
                    <a:pt x="30" y="159"/>
                  </a:lnTo>
                  <a:lnTo>
                    <a:pt x="46" y="166"/>
                  </a:lnTo>
                  <a:lnTo>
                    <a:pt x="53" y="234"/>
                  </a:lnTo>
                  <a:lnTo>
                    <a:pt x="295" y="227"/>
                  </a:lnTo>
                  <a:lnTo>
                    <a:pt x="310" y="242"/>
                  </a:lnTo>
                  <a:lnTo>
                    <a:pt x="333" y="197"/>
                  </a:lnTo>
                  <a:lnTo>
                    <a:pt x="325" y="166"/>
                  </a:lnTo>
                  <a:lnTo>
                    <a:pt x="363" y="151"/>
                  </a:lnTo>
                  <a:lnTo>
                    <a:pt x="378" y="129"/>
                  </a:lnTo>
                  <a:lnTo>
                    <a:pt x="378" y="106"/>
                  </a:lnTo>
                  <a:lnTo>
                    <a:pt x="378" y="11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05" name="Freeform 53"/>
            <p:cNvSpPr>
              <a:spLocks/>
            </p:cNvSpPr>
            <p:nvPr/>
          </p:nvSpPr>
          <p:spPr bwMode="auto">
            <a:xfrm>
              <a:off x="2536" y="2031"/>
              <a:ext cx="461" cy="250"/>
            </a:xfrm>
            <a:custGeom>
              <a:avLst/>
              <a:gdLst>
                <a:gd name="T0" fmla="*/ 461 w 461"/>
                <a:gd name="T1" fmla="*/ 250 h 250"/>
                <a:gd name="T2" fmla="*/ 0 w 461"/>
                <a:gd name="T3" fmla="*/ 235 h 250"/>
                <a:gd name="T4" fmla="*/ 15 w 461"/>
                <a:gd name="T5" fmla="*/ 0 h 250"/>
                <a:gd name="T6" fmla="*/ 416 w 461"/>
                <a:gd name="T7" fmla="*/ 8 h 250"/>
                <a:gd name="T8" fmla="*/ 439 w 461"/>
                <a:gd name="T9" fmla="*/ 15 h 250"/>
                <a:gd name="T10" fmla="*/ 446 w 461"/>
                <a:gd name="T11" fmla="*/ 31 h 250"/>
                <a:gd name="T12" fmla="*/ 431 w 461"/>
                <a:gd name="T13" fmla="*/ 46 h 250"/>
                <a:gd name="T14" fmla="*/ 461 w 461"/>
                <a:gd name="T15" fmla="*/ 76 h 250"/>
                <a:gd name="T16" fmla="*/ 461 w 461"/>
                <a:gd name="T17"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1" h="250">
                  <a:moveTo>
                    <a:pt x="461" y="250"/>
                  </a:moveTo>
                  <a:lnTo>
                    <a:pt x="0" y="235"/>
                  </a:lnTo>
                  <a:lnTo>
                    <a:pt x="15" y="0"/>
                  </a:lnTo>
                  <a:lnTo>
                    <a:pt x="416" y="8"/>
                  </a:lnTo>
                  <a:lnTo>
                    <a:pt x="439" y="15"/>
                  </a:lnTo>
                  <a:lnTo>
                    <a:pt x="446" y="31"/>
                  </a:lnTo>
                  <a:lnTo>
                    <a:pt x="431" y="46"/>
                  </a:lnTo>
                  <a:lnTo>
                    <a:pt x="461" y="76"/>
                  </a:lnTo>
                  <a:lnTo>
                    <a:pt x="461" y="25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06" name="Freeform 54"/>
            <p:cNvSpPr>
              <a:spLocks/>
            </p:cNvSpPr>
            <p:nvPr/>
          </p:nvSpPr>
          <p:spPr bwMode="auto">
            <a:xfrm>
              <a:off x="2536" y="2031"/>
              <a:ext cx="461" cy="258"/>
            </a:xfrm>
            <a:custGeom>
              <a:avLst/>
              <a:gdLst>
                <a:gd name="T0" fmla="*/ 461 w 461"/>
                <a:gd name="T1" fmla="*/ 250 h 258"/>
                <a:gd name="T2" fmla="*/ 0 w 461"/>
                <a:gd name="T3" fmla="*/ 235 h 258"/>
                <a:gd name="T4" fmla="*/ 15 w 461"/>
                <a:gd name="T5" fmla="*/ 0 h 258"/>
                <a:gd name="T6" fmla="*/ 416 w 461"/>
                <a:gd name="T7" fmla="*/ 8 h 258"/>
                <a:gd name="T8" fmla="*/ 439 w 461"/>
                <a:gd name="T9" fmla="*/ 15 h 258"/>
                <a:gd name="T10" fmla="*/ 446 w 461"/>
                <a:gd name="T11" fmla="*/ 31 h 258"/>
                <a:gd name="T12" fmla="*/ 431 w 461"/>
                <a:gd name="T13" fmla="*/ 46 h 258"/>
                <a:gd name="T14" fmla="*/ 461 w 461"/>
                <a:gd name="T15" fmla="*/ 76 h 258"/>
                <a:gd name="T16" fmla="*/ 461 w 461"/>
                <a:gd name="T17" fmla="*/ 250 h 258"/>
                <a:gd name="T18" fmla="*/ 461 w 461"/>
                <a:gd name="T19"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1" h="258">
                  <a:moveTo>
                    <a:pt x="461" y="250"/>
                  </a:moveTo>
                  <a:lnTo>
                    <a:pt x="0" y="235"/>
                  </a:lnTo>
                  <a:lnTo>
                    <a:pt x="15" y="0"/>
                  </a:lnTo>
                  <a:lnTo>
                    <a:pt x="416" y="8"/>
                  </a:lnTo>
                  <a:lnTo>
                    <a:pt x="439" y="15"/>
                  </a:lnTo>
                  <a:lnTo>
                    <a:pt x="446" y="31"/>
                  </a:lnTo>
                  <a:lnTo>
                    <a:pt x="431" y="46"/>
                  </a:lnTo>
                  <a:lnTo>
                    <a:pt x="461" y="76"/>
                  </a:lnTo>
                  <a:lnTo>
                    <a:pt x="461" y="250"/>
                  </a:lnTo>
                  <a:lnTo>
                    <a:pt x="461" y="25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07" name="Freeform 55"/>
            <p:cNvSpPr>
              <a:spLocks/>
            </p:cNvSpPr>
            <p:nvPr/>
          </p:nvSpPr>
          <p:spPr bwMode="auto">
            <a:xfrm>
              <a:off x="3330" y="2069"/>
              <a:ext cx="454" cy="235"/>
            </a:xfrm>
            <a:custGeom>
              <a:avLst/>
              <a:gdLst>
                <a:gd name="T0" fmla="*/ 416 w 454"/>
                <a:gd name="T1" fmla="*/ 76 h 235"/>
                <a:gd name="T2" fmla="*/ 401 w 454"/>
                <a:gd name="T3" fmla="*/ 38 h 235"/>
                <a:gd name="T4" fmla="*/ 378 w 454"/>
                <a:gd name="T5" fmla="*/ 15 h 235"/>
                <a:gd name="T6" fmla="*/ 356 w 454"/>
                <a:gd name="T7" fmla="*/ 30 h 235"/>
                <a:gd name="T8" fmla="*/ 333 w 454"/>
                <a:gd name="T9" fmla="*/ 30 h 235"/>
                <a:gd name="T10" fmla="*/ 303 w 454"/>
                <a:gd name="T11" fmla="*/ 23 h 235"/>
                <a:gd name="T12" fmla="*/ 280 w 454"/>
                <a:gd name="T13" fmla="*/ 0 h 235"/>
                <a:gd name="T14" fmla="*/ 265 w 454"/>
                <a:gd name="T15" fmla="*/ 0 h 235"/>
                <a:gd name="T16" fmla="*/ 265 w 454"/>
                <a:gd name="T17" fmla="*/ 30 h 235"/>
                <a:gd name="T18" fmla="*/ 227 w 454"/>
                <a:gd name="T19" fmla="*/ 38 h 235"/>
                <a:gd name="T20" fmla="*/ 227 w 454"/>
                <a:gd name="T21" fmla="*/ 53 h 235"/>
                <a:gd name="T22" fmla="*/ 197 w 454"/>
                <a:gd name="T23" fmla="*/ 99 h 235"/>
                <a:gd name="T24" fmla="*/ 174 w 454"/>
                <a:gd name="T25" fmla="*/ 83 h 235"/>
                <a:gd name="T26" fmla="*/ 159 w 454"/>
                <a:gd name="T27" fmla="*/ 114 h 235"/>
                <a:gd name="T28" fmla="*/ 151 w 454"/>
                <a:gd name="T29" fmla="*/ 106 h 235"/>
                <a:gd name="T30" fmla="*/ 129 w 454"/>
                <a:gd name="T31" fmla="*/ 121 h 235"/>
                <a:gd name="T32" fmla="*/ 98 w 454"/>
                <a:gd name="T33" fmla="*/ 106 h 235"/>
                <a:gd name="T34" fmla="*/ 98 w 454"/>
                <a:gd name="T35" fmla="*/ 121 h 235"/>
                <a:gd name="T36" fmla="*/ 83 w 454"/>
                <a:gd name="T37" fmla="*/ 114 h 235"/>
                <a:gd name="T38" fmla="*/ 76 w 454"/>
                <a:gd name="T39" fmla="*/ 129 h 235"/>
                <a:gd name="T40" fmla="*/ 76 w 454"/>
                <a:gd name="T41" fmla="*/ 152 h 235"/>
                <a:gd name="T42" fmla="*/ 53 w 454"/>
                <a:gd name="T43" fmla="*/ 159 h 235"/>
                <a:gd name="T44" fmla="*/ 53 w 454"/>
                <a:gd name="T45" fmla="*/ 182 h 235"/>
                <a:gd name="T46" fmla="*/ 23 w 454"/>
                <a:gd name="T47" fmla="*/ 174 h 235"/>
                <a:gd name="T48" fmla="*/ 15 w 454"/>
                <a:gd name="T49" fmla="*/ 197 h 235"/>
                <a:gd name="T50" fmla="*/ 15 w 454"/>
                <a:gd name="T51" fmla="*/ 220 h 235"/>
                <a:gd name="T52" fmla="*/ 0 w 454"/>
                <a:gd name="T53" fmla="*/ 235 h 235"/>
                <a:gd name="T54" fmla="*/ 83 w 454"/>
                <a:gd name="T55" fmla="*/ 227 h 235"/>
                <a:gd name="T56" fmla="*/ 83 w 454"/>
                <a:gd name="T57" fmla="*/ 212 h 235"/>
                <a:gd name="T58" fmla="*/ 356 w 454"/>
                <a:gd name="T59" fmla="*/ 189 h 235"/>
                <a:gd name="T60" fmla="*/ 386 w 454"/>
                <a:gd name="T61" fmla="*/ 174 h 235"/>
                <a:gd name="T62" fmla="*/ 454 w 454"/>
                <a:gd name="T63" fmla="*/ 106 h 235"/>
                <a:gd name="T64" fmla="*/ 416 w 454"/>
                <a:gd name="T65" fmla="*/ 76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4" h="235">
                  <a:moveTo>
                    <a:pt x="416" y="76"/>
                  </a:moveTo>
                  <a:lnTo>
                    <a:pt x="401" y="38"/>
                  </a:lnTo>
                  <a:lnTo>
                    <a:pt x="378" y="15"/>
                  </a:lnTo>
                  <a:lnTo>
                    <a:pt x="356" y="30"/>
                  </a:lnTo>
                  <a:lnTo>
                    <a:pt x="333" y="30"/>
                  </a:lnTo>
                  <a:lnTo>
                    <a:pt x="303" y="23"/>
                  </a:lnTo>
                  <a:lnTo>
                    <a:pt x="280" y="0"/>
                  </a:lnTo>
                  <a:lnTo>
                    <a:pt x="265" y="0"/>
                  </a:lnTo>
                  <a:lnTo>
                    <a:pt x="265" y="30"/>
                  </a:lnTo>
                  <a:lnTo>
                    <a:pt x="227" y="38"/>
                  </a:lnTo>
                  <a:lnTo>
                    <a:pt x="227" y="53"/>
                  </a:lnTo>
                  <a:lnTo>
                    <a:pt x="197" y="99"/>
                  </a:lnTo>
                  <a:lnTo>
                    <a:pt x="174" y="83"/>
                  </a:lnTo>
                  <a:lnTo>
                    <a:pt x="159" y="114"/>
                  </a:lnTo>
                  <a:lnTo>
                    <a:pt x="151" y="106"/>
                  </a:lnTo>
                  <a:lnTo>
                    <a:pt x="129" y="121"/>
                  </a:lnTo>
                  <a:lnTo>
                    <a:pt x="98" y="106"/>
                  </a:lnTo>
                  <a:lnTo>
                    <a:pt x="98" y="121"/>
                  </a:lnTo>
                  <a:lnTo>
                    <a:pt x="83" y="114"/>
                  </a:lnTo>
                  <a:lnTo>
                    <a:pt x="76" y="129"/>
                  </a:lnTo>
                  <a:lnTo>
                    <a:pt x="76" y="152"/>
                  </a:lnTo>
                  <a:lnTo>
                    <a:pt x="53" y="159"/>
                  </a:lnTo>
                  <a:lnTo>
                    <a:pt x="53" y="182"/>
                  </a:lnTo>
                  <a:lnTo>
                    <a:pt x="23" y="174"/>
                  </a:lnTo>
                  <a:lnTo>
                    <a:pt x="15" y="197"/>
                  </a:lnTo>
                  <a:lnTo>
                    <a:pt x="15" y="220"/>
                  </a:lnTo>
                  <a:lnTo>
                    <a:pt x="0" y="235"/>
                  </a:lnTo>
                  <a:lnTo>
                    <a:pt x="83" y="227"/>
                  </a:lnTo>
                  <a:lnTo>
                    <a:pt x="83" y="212"/>
                  </a:lnTo>
                  <a:lnTo>
                    <a:pt x="356" y="189"/>
                  </a:lnTo>
                  <a:lnTo>
                    <a:pt x="386" y="174"/>
                  </a:lnTo>
                  <a:lnTo>
                    <a:pt x="454" y="106"/>
                  </a:lnTo>
                  <a:lnTo>
                    <a:pt x="416" y="76"/>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08" name="Freeform 56"/>
            <p:cNvSpPr>
              <a:spLocks/>
            </p:cNvSpPr>
            <p:nvPr/>
          </p:nvSpPr>
          <p:spPr bwMode="auto">
            <a:xfrm>
              <a:off x="3330" y="2069"/>
              <a:ext cx="454" cy="235"/>
            </a:xfrm>
            <a:custGeom>
              <a:avLst/>
              <a:gdLst>
                <a:gd name="T0" fmla="*/ 416 w 454"/>
                <a:gd name="T1" fmla="*/ 76 h 235"/>
                <a:gd name="T2" fmla="*/ 401 w 454"/>
                <a:gd name="T3" fmla="*/ 38 h 235"/>
                <a:gd name="T4" fmla="*/ 378 w 454"/>
                <a:gd name="T5" fmla="*/ 15 h 235"/>
                <a:gd name="T6" fmla="*/ 356 w 454"/>
                <a:gd name="T7" fmla="*/ 30 h 235"/>
                <a:gd name="T8" fmla="*/ 333 w 454"/>
                <a:gd name="T9" fmla="*/ 30 h 235"/>
                <a:gd name="T10" fmla="*/ 303 w 454"/>
                <a:gd name="T11" fmla="*/ 23 h 235"/>
                <a:gd name="T12" fmla="*/ 280 w 454"/>
                <a:gd name="T13" fmla="*/ 0 h 235"/>
                <a:gd name="T14" fmla="*/ 265 w 454"/>
                <a:gd name="T15" fmla="*/ 0 h 235"/>
                <a:gd name="T16" fmla="*/ 265 w 454"/>
                <a:gd name="T17" fmla="*/ 30 h 235"/>
                <a:gd name="T18" fmla="*/ 227 w 454"/>
                <a:gd name="T19" fmla="*/ 38 h 235"/>
                <a:gd name="T20" fmla="*/ 227 w 454"/>
                <a:gd name="T21" fmla="*/ 53 h 235"/>
                <a:gd name="T22" fmla="*/ 197 w 454"/>
                <a:gd name="T23" fmla="*/ 99 h 235"/>
                <a:gd name="T24" fmla="*/ 174 w 454"/>
                <a:gd name="T25" fmla="*/ 83 h 235"/>
                <a:gd name="T26" fmla="*/ 159 w 454"/>
                <a:gd name="T27" fmla="*/ 114 h 235"/>
                <a:gd name="T28" fmla="*/ 151 w 454"/>
                <a:gd name="T29" fmla="*/ 106 h 235"/>
                <a:gd name="T30" fmla="*/ 129 w 454"/>
                <a:gd name="T31" fmla="*/ 121 h 235"/>
                <a:gd name="T32" fmla="*/ 98 w 454"/>
                <a:gd name="T33" fmla="*/ 106 h 235"/>
                <a:gd name="T34" fmla="*/ 98 w 454"/>
                <a:gd name="T35" fmla="*/ 121 h 235"/>
                <a:gd name="T36" fmla="*/ 83 w 454"/>
                <a:gd name="T37" fmla="*/ 114 h 235"/>
                <a:gd name="T38" fmla="*/ 76 w 454"/>
                <a:gd name="T39" fmla="*/ 129 h 235"/>
                <a:gd name="T40" fmla="*/ 76 w 454"/>
                <a:gd name="T41" fmla="*/ 152 h 235"/>
                <a:gd name="T42" fmla="*/ 53 w 454"/>
                <a:gd name="T43" fmla="*/ 159 h 235"/>
                <a:gd name="T44" fmla="*/ 53 w 454"/>
                <a:gd name="T45" fmla="*/ 182 h 235"/>
                <a:gd name="T46" fmla="*/ 23 w 454"/>
                <a:gd name="T47" fmla="*/ 174 h 235"/>
                <a:gd name="T48" fmla="*/ 15 w 454"/>
                <a:gd name="T49" fmla="*/ 197 h 235"/>
                <a:gd name="T50" fmla="*/ 15 w 454"/>
                <a:gd name="T51" fmla="*/ 220 h 235"/>
                <a:gd name="T52" fmla="*/ 0 w 454"/>
                <a:gd name="T53" fmla="*/ 235 h 235"/>
                <a:gd name="T54" fmla="*/ 83 w 454"/>
                <a:gd name="T55" fmla="*/ 227 h 235"/>
                <a:gd name="T56" fmla="*/ 83 w 454"/>
                <a:gd name="T57" fmla="*/ 212 h 235"/>
                <a:gd name="T58" fmla="*/ 356 w 454"/>
                <a:gd name="T59" fmla="*/ 189 h 235"/>
                <a:gd name="T60" fmla="*/ 386 w 454"/>
                <a:gd name="T61" fmla="*/ 174 h 235"/>
                <a:gd name="T62" fmla="*/ 454 w 454"/>
                <a:gd name="T63" fmla="*/ 106 h 235"/>
                <a:gd name="T64" fmla="*/ 416 w 454"/>
                <a:gd name="T65" fmla="*/ 76 h 235"/>
                <a:gd name="T66" fmla="*/ 416 w 454"/>
                <a:gd name="T67" fmla="*/ 83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4" h="235">
                  <a:moveTo>
                    <a:pt x="416" y="76"/>
                  </a:moveTo>
                  <a:lnTo>
                    <a:pt x="401" y="38"/>
                  </a:lnTo>
                  <a:lnTo>
                    <a:pt x="378" y="15"/>
                  </a:lnTo>
                  <a:lnTo>
                    <a:pt x="356" y="30"/>
                  </a:lnTo>
                  <a:lnTo>
                    <a:pt x="333" y="30"/>
                  </a:lnTo>
                  <a:lnTo>
                    <a:pt x="303" y="23"/>
                  </a:lnTo>
                  <a:lnTo>
                    <a:pt x="280" y="0"/>
                  </a:lnTo>
                  <a:lnTo>
                    <a:pt x="265" y="0"/>
                  </a:lnTo>
                  <a:lnTo>
                    <a:pt x="265" y="30"/>
                  </a:lnTo>
                  <a:lnTo>
                    <a:pt x="227" y="38"/>
                  </a:lnTo>
                  <a:lnTo>
                    <a:pt x="227" y="53"/>
                  </a:lnTo>
                  <a:lnTo>
                    <a:pt x="197" y="99"/>
                  </a:lnTo>
                  <a:lnTo>
                    <a:pt x="174" y="83"/>
                  </a:lnTo>
                  <a:lnTo>
                    <a:pt x="159" y="114"/>
                  </a:lnTo>
                  <a:lnTo>
                    <a:pt x="151" y="106"/>
                  </a:lnTo>
                  <a:lnTo>
                    <a:pt x="129" y="121"/>
                  </a:lnTo>
                  <a:lnTo>
                    <a:pt x="98" y="106"/>
                  </a:lnTo>
                  <a:lnTo>
                    <a:pt x="98" y="121"/>
                  </a:lnTo>
                  <a:lnTo>
                    <a:pt x="83" y="114"/>
                  </a:lnTo>
                  <a:lnTo>
                    <a:pt x="76" y="129"/>
                  </a:lnTo>
                  <a:lnTo>
                    <a:pt x="76" y="152"/>
                  </a:lnTo>
                  <a:lnTo>
                    <a:pt x="53" y="159"/>
                  </a:lnTo>
                  <a:lnTo>
                    <a:pt x="53" y="182"/>
                  </a:lnTo>
                  <a:lnTo>
                    <a:pt x="23" y="174"/>
                  </a:lnTo>
                  <a:lnTo>
                    <a:pt x="15" y="197"/>
                  </a:lnTo>
                  <a:lnTo>
                    <a:pt x="15" y="220"/>
                  </a:lnTo>
                  <a:lnTo>
                    <a:pt x="0" y="235"/>
                  </a:lnTo>
                  <a:lnTo>
                    <a:pt x="83" y="227"/>
                  </a:lnTo>
                  <a:lnTo>
                    <a:pt x="83" y="212"/>
                  </a:lnTo>
                  <a:lnTo>
                    <a:pt x="356" y="189"/>
                  </a:lnTo>
                  <a:lnTo>
                    <a:pt x="386" y="174"/>
                  </a:lnTo>
                  <a:lnTo>
                    <a:pt x="454" y="106"/>
                  </a:lnTo>
                  <a:lnTo>
                    <a:pt x="416" y="76"/>
                  </a:lnTo>
                  <a:lnTo>
                    <a:pt x="416" y="8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09" name="Freeform 57"/>
            <p:cNvSpPr>
              <a:spLocks/>
            </p:cNvSpPr>
            <p:nvPr/>
          </p:nvSpPr>
          <p:spPr bwMode="auto">
            <a:xfrm>
              <a:off x="3043" y="2584"/>
              <a:ext cx="348" cy="310"/>
            </a:xfrm>
            <a:custGeom>
              <a:avLst/>
              <a:gdLst>
                <a:gd name="T0" fmla="*/ 310 w 348"/>
                <a:gd name="T1" fmla="*/ 280 h 310"/>
                <a:gd name="T2" fmla="*/ 317 w 348"/>
                <a:gd name="T3" fmla="*/ 265 h 310"/>
                <a:gd name="T4" fmla="*/ 332 w 348"/>
                <a:gd name="T5" fmla="*/ 219 h 310"/>
                <a:gd name="T6" fmla="*/ 287 w 348"/>
                <a:gd name="T7" fmla="*/ 235 h 310"/>
                <a:gd name="T8" fmla="*/ 295 w 348"/>
                <a:gd name="T9" fmla="*/ 219 h 310"/>
                <a:gd name="T10" fmla="*/ 249 w 348"/>
                <a:gd name="T11" fmla="*/ 227 h 310"/>
                <a:gd name="T12" fmla="*/ 302 w 348"/>
                <a:gd name="T13" fmla="*/ 212 h 310"/>
                <a:gd name="T14" fmla="*/ 295 w 348"/>
                <a:gd name="T15" fmla="*/ 151 h 310"/>
                <a:gd name="T16" fmla="*/ 158 w 348"/>
                <a:gd name="T17" fmla="*/ 144 h 310"/>
                <a:gd name="T18" fmla="*/ 166 w 348"/>
                <a:gd name="T19" fmla="*/ 113 h 310"/>
                <a:gd name="T20" fmla="*/ 181 w 348"/>
                <a:gd name="T21" fmla="*/ 91 h 310"/>
                <a:gd name="T22" fmla="*/ 189 w 348"/>
                <a:gd name="T23" fmla="*/ 68 h 310"/>
                <a:gd name="T24" fmla="*/ 196 w 348"/>
                <a:gd name="T25" fmla="*/ 45 h 310"/>
                <a:gd name="T26" fmla="*/ 196 w 348"/>
                <a:gd name="T27" fmla="*/ 30 h 310"/>
                <a:gd name="T28" fmla="*/ 189 w 348"/>
                <a:gd name="T29" fmla="*/ 0 h 310"/>
                <a:gd name="T30" fmla="*/ 0 w 348"/>
                <a:gd name="T31" fmla="*/ 91 h 310"/>
                <a:gd name="T32" fmla="*/ 22 w 348"/>
                <a:gd name="T33" fmla="*/ 242 h 310"/>
                <a:gd name="T34" fmla="*/ 60 w 348"/>
                <a:gd name="T35" fmla="*/ 265 h 310"/>
                <a:gd name="T36" fmla="*/ 166 w 348"/>
                <a:gd name="T37" fmla="*/ 272 h 310"/>
                <a:gd name="T38" fmla="*/ 151 w 348"/>
                <a:gd name="T39" fmla="*/ 257 h 310"/>
                <a:gd name="T40" fmla="*/ 166 w 348"/>
                <a:gd name="T41" fmla="*/ 257 h 310"/>
                <a:gd name="T42" fmla="*/ 196 w 348"/>
                <a:gd name="T43" fmla="*/ 280 h 310"/>
                <a:gd name="T44" fmla="*/ 196 w 348"/>
                <a:gd name="T45" fmla="*/ 288 h 310"/>
                <a:gd name="T46" fmla="*/ 196 w 348"/>
                <a:gd name="T47" fmla="*/ 295 h 310"/>
                <a:gd name="T48" fmla="*/ 249 w 348"/>
                <a:gd name="T49" fmla="*/ 288 h 310"/>
                <a:gd name="T50" fmla="*/ 280 w 348"/>
                <a:gd name="T51" fmla="*/ 295 h 310"/>
                <a:gd name="T52" fmla="*/ 264 w 348"/>
                <a:gd name="T53" fmla="*/ 272 h 310"/>
                <a:gd name="T54" fmla="*/ 264 w 348"/>
                <a:gd name="T55" fmla="*/ 242 h 310"/>
                <a:gd name="T56" fmla="*/ 280 w 348"/>
                <a:gd name="T57" fmla="*/ 272 h 310"/>
                <a:gd name="T58" fmla="*/ 295 w 348"/>
                <a:gd name="T59" fmla="*/ 288 h 310"/>
                <a:gd name="T60" fmla="*/ 325 w 348"/>
                <a:gd name="T61" fmla="*/ 303 h 310"/>
                <a:gd name="T62" fmla="*/ 332 w 348"/>
                <a:gd name="T63" fmla="*/ 303 h 310"/>
                <a:gd name="T64" fmla="*/ 348 w 348"/>
                <a:gd name="T65" fmla="*/ 295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8" h="310">
                  <a:moveTo>
                    <a:pt x="348" y="295"/>
                  </a:moveTo>
                  <a:lnTo>
                    <a:pt x="310" y="280"/>
                  </a:lnTo>
                  <a:lnTo>
                    <a:pt x="302" y="257"/>
                  </a:lnTo>
                  <a:lnTo>
                    <a:pt x="317" y="265"/>
                  </a:lnTo>
                  <a:lnTo>
                    <a:pt x="325" y="250"/>
                  </a:lnTo>
                  <a:lnTo>
                    <a:pt x="332" y="219"/>
                  </a:lnTo>
                  <a:lnTo>
                    <a:pt x="302" y="242"/>
                  </a:lnTo>
                  <a:lnTo>
                    <a:pt x="287" y="235"/>
                  </a:lnTo>
                  <a:lnTo>
                    <a:pt x="302" y="219"/>
                  </a:lnTo>
                  <a:lnTo>
                    <a:pt x="295" y="219"/>
                  </a:lnTo>
                  <a:lnTo>
                    <a:pt x="272" y="235"/>
                  </a:lnTo>
                  <a:lnTo>
                    <a:pt x="249" y="227"/>
                  </a:lnTo>
                  <a:lnTo>
                    <a:pt x="264" y="204"/>
                  </a:lnTo>
                  <a:lnTo>
                    <a:pt x="302" y="212"/>
                  </a:lnTo>
                  <a:lnTo>
                    <a:pt x="287" y="182"/>
                  </a:lnTo>
                  <a:lnTo>
                    <a:pt x="295" y="151"/>
                  </a:lnTo>
                  <a:lnTo>
                    <a:pt x="166" y="159"/>
                  </a:lnTo>
                  <a:lnTo>
                    <a:pt x="158" y="144"/>
                  </a:lnTo>
                  <a:lnTo>
                    <a:pt x="174" y="113"/>
                  </a:lnTo>
                  <a:lnTo>
                    <a:pt x="166" y="113"/>
                  </a:lnTo>
                  <a:lnTo>
                    <a:pt x="189" y="98"/>
                  </a:lnTo>
                  <a:lnTo>
                    <a:pt x="181" y="91"/>
                  </a:lnTo>
                  <a:lnTo>
                    <a:pt x="204" y="68"/>
                  </a:lnTo>
                  <a:lnTo>
                    <a:pt x="189" y="68"/>
                  </a:lnTo>
                  <a:lnTo>
                    <a:pt x="211" y="53"/>
                  </a:lnTo>
                  <a:lnTo>
                    <a:pt x="196" y="45"/>
                  </a:lnTo>
                  <a:lnTo>
                    <a:pt x="204" y="45"/>
                  </a:lnTo>
                  <a:lnTo>
                    <a:pt x="196" y="30"/>
                  </a:lnTo>
                  <a:lnTo>
                    <a:pt x="189" y="30"/>
                  </a:lnTo>
                  <a:lnTo>
                    <a:pt x="189" y="0"/>
                  </a:lnTo>
                  <a:lnTo>
                    <a:pt x="0" y="7"/>
                  </a:lnTo>
                  <a:lnTo>
                    <a:pt x="0" y="91"/>
                  </a:lnTo>
                  <a:lnTo>
                    <a:pt x="37" y="166"/>
                  </a:lnTo>
                  <a:lnTo>
                    <a:pt x="22" y="242"/>
                  </a:lnTo>
                  <a:lnTo>
                    <a:pt x="15" y="272"/>
                  </a:lnTo>
                  <a:lnTo>
                    <a:pt x="60" y="265"/>
                  </a:lnTo>
                  <a:lnTo>
                    <a:pt x="158" y="280"/>
                  </a:lnTo>
                  <a:lnTo>
                    <a:pt x="166" y="272"/>
                  </a:lnTo>
                  <a:lnTo>
                    <a:pt x="128" y="265"/>
                  </a:lnTo>
                  <a:lnTo>
                    <a:pt x="151" y="257"/>
                  </a:lnTo>
                  <a:lnTo>
                    <a:pt x="151" y="265"/>
                  </a:lnTo>
                  <a:lnTo>
                    <a:pt x="166" y="257"/>
                  </a:lnTo>
                  <a:lnTo>
                    <a:pt x="174" y="280"/>
                  </a:lnTo>
                  <a:lnTo>
                    <a:pt x="196" y="280"/>
                  </a:lnTo>
                  <a:lnTo>
                    <a:pt x="204" y="295"/>
                  </a:lnTo>
                  <a:lnTo>
                    <a:pt x="196" y="288"/>
                  </a:lnTo>
                  <a:lnTo>
                    <a:pt x="189" y="295"/>
                  </a:lnTo>
                  <a:lnTo>
                    <a:pt x="196" y="295"/>
                  </a:lnTo>
                  <a:lnTo>
                    <a:pt x="227" y="310"/>
                  </a:lnTo>
                  <a:lnTo>
                    <a:pt x="249" y="288"/>
                  </a:lnTo>
                  <a:lnTo>
                    <a:pt x="264" y="303"/>
                  </a:lnTo>
                  <a:lnTo>
                    <a:pt x="280" y="295"/>
                  </a:lnTo>
                  <a:lnTo>
                    <a:pt x="280" y="280"/>
                  </a:lnTo>
                  <a:lnTo>
                    <a:pt x="264" y="272"/>
                  </a:lnTo>
                  <a:lnTo>
                    <a:pt x="257" y="257"/>
                  </a:lnTo>
                  <a:lnTo>
                    <a:pt x="264" y="242"/>
                  </a:lnTo>
                  <a:lnTo>
                    <a:pt x="272" y="272"/>
                  </a:lnTo>
                  <a:lnTo>
                    <a:pt x="280" y="272"/>
                  </a:lnTo>
                  <a:lnTo>
                    <a:pt x="280" y="265"/>
                  </a:lnTo>
                  <a:lnTo>
                    <a:pt x="295" y="288"/>
                  </a:lnTo>
                  <a:lnTo>
                    <a:pt x="310" y="288"/>
                  </a:lnTo>
                  <a:lnTo>
                    <a:pt x="325" y="303"/>
                  </a:lnTo>
                  <a:lnTo>
                    <a:pt x="332" y="295"/>
                  </a:lnTo>
                  <a:lnTo>
                    <a:pt x="332" y="303"/>
                  </a:lnTo>
                  <a:lnTo>
                    <a:pt x="340" y="310"/>
                  </a:lnTo>
                  <a:lnTo>
                    <a:pt x="348" y="29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10" name="Freeform 58"/>
            <p:cNvSpPr>
              <a:spLocks/>
            </p:cNvSpPr>
            <p:nvPr/>
          </p:nvSpPr>
          <p:spPr bwMode="auto">
            <a:xfrm>
              <a:off x="3043" y="2584"/>
              <a:ext cx="348" cy="310"/>
            </a:xfrm>
            <a:custGeom>
              <a:avLst/>
              <a:gdLst>
                <a:gd name="T0" fmla="*/ 310 w 348"/>
                <a:gd name="T1" fmla="*/ 280 h 310"/>
                <a:gd name="T2" fmla="*/ 317 w 348"/>
                <a:gd name="T3" fmla="*/ 265 h 310"/>
                <a:gd name="T4" fmla="*/ 332 w 348"/>
                <a:gd name="T5" fmla="*/ 219 h 310"/>
                <a:gd name="T6" fmla="*/ 287 w 348"/>
                <a:gd name="T7" fmla="*/ 235 h 310"/>
                <a:gd name="T8" fmla="*/ 295 w 348"/>
                <a:gd name="T9" fmla="*/ 219 h 310"/>
                <a:gd name="T10" fmla="*/ 249 w 348"/>
                <a:gd name="T11" fmla="*/ 227 h 310"/>
                <a:gd name="T12" fmla="*/ 302 w 348"/>
                <a:gd name="T13" fmla="*/ 212 h 310"/>
                <a:gd name="T14" fmla="*/ 295 w 348"/>
                <a:gd name="T15" fmla="*/ 151 h 310"/>
                <a:gd name="T16" fmla="*/ 158 w 348"/>
                <a:gd name="T17" fmla="*/ 144 h 310"/>
                <a:gd name="T18" fmla="*/ 166 w 348"/>
                <a:gd name="T19" fmla="*/ 113 h 310"/>
                <a:gd name="T20" fmla="*/ 181 w 348"/>
                <a:gd name="T21" fmla="*/ 91 h 310"/>
                <a:gd name="T22" fmla="*/ 189 w 348"/>
                <a:gd name="T23" fmla="*/ 68 h 310"/>
                <a:gd name="T24" fmla="*/ 196 w 348"/>
                <a:gd name="T25" fmla="*/ 45 h 310"/>
                <a:gd name="T26" fmla="*/ 196 w 348"/>
                <a:gd name="T27" fmla="*/ 30 h 310"/>
                <a:gd name="T28" fmla="*/ 189 w 348"/>
                <a:gd name="T29" fmla="*/ 0 h 310"/>
                <a:gd name="T30" fmla="*/ 0 w 348"/>
                <a:gd name="T31" fmla="*/ 91 h 310"/>
                <a:gd name="T32" fmla="*/ 22 w 348"/>
                <a:gd name="T33" fmla="*/ 242 h 310"/>
                <a:gd name="T34" fmla="*/ 60 w 348"/>
                <a:gd name="T35" fmla="*/ 265 h 310"/>
                <a:gd name="T36" fmla="*/ 166 w 348"/>
                <a:gd name="T37" fmla="*/ 272 h 310"/>
                <a:gd name="T38" fmla="*/ 151 w 348"/>
                <a:gd name="T39" fmla="*/ 257 h 310"/>
                <a:gd name="T40" fmla="*/ 166 w 348"/>
                <a:gd name="T41" fmla="*/ 257 h 310"/>
                <a:gd name="T42" fmla="*/ 196 w 348"/>
                <a:gd name="T43" fmla="*/ 280 h 310"/>
                <a:gd name="T44" fmla="*/ 196 w 348"/>
                <a:gd name="T45" fmla="*/ 288 h 310"/>
                <a:gd name="T46" fmla="*/ 196 w 348"/>
                <a:gd name="T47" fmla="*/ 295 h 310"/>
                <a:gd name="T48" fmla="*/ 249 w 348"/>
                <a:gd name="T49" fmla="*/ 288 h 310"/>
                <a:gd name="T50" fmla="*/ 280 w 348"/>
                <a:gd name="T51" fmla="*/ 295 h 310"/>
                <a:gd name="T52" fmla="*/ 264 w 348"/>
                <a:gd name="T53" fmla="*/ 272 h 310"/>
                <a:gd name="T54" fmla="*/ 264 w 348"/>
                <a:gd name="T55" fmla="*/ 242 h 310"/>
                <a:gd name="T56" fmla="*/ 280 w 348"/>
                <a:gd name="T57" fmla="*/ 272 h 310"/>
                <a:gd name="T58" fmla="*/ 295 w 348"/>
                <a:gd name="T59" fmla="*/ 288 h 310"/>
                <a:gd name="T60" fmla="*/ 325 w 348"/>
                <a:gd name="T61" fmla="*/ 303 h 310"/>
                <a:gd name="T62" fmla="*/ 332 w 348"/>
                <a:gd name="T63" fmla="*/ 303 h 310"/>
                <a:gd name="T64" fmla="*/ 348 w 348"/>
                <a:gd name="T65" fmla="*/ 295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8" h="310">
                  <a:moveTo>
                    <a:pt x="348" y="295"/>
                  </a:moveTo>
                  <a:lnTo>
                    <a:pt x="310" y="280"/>
                  </a:lnTo>
                  <a:lnTo>
                    <a:pt x="302" y="257"/>
                  </a:lnTo>
                  <a:lnTo>
                    <a:pt x="317" y="265"/>
                  </a:lnTo>
                  <a:lnTo>
                    <a:pt x="325" y="250"/>
                  </a:lnTo>
                  <a:lnTo>
                    <a:pt x="332" y="219"/>
                  </a:lnTo>
                  <a:lnTo>
                    <a:pt x="302" y="242"/>
                  </a:lnTo>
                  <a:lnTo>
                    <a:pt x="287" y="235"/>
                  </a:lnTo>
                  <a:lnTo>
                    <a:pt x="302" y="219"/>
                  </a:lnTo>
                  <a:lnTo>
                    <a:pt x="295" y="219"/>
                  </a:lnTo>
                  <a:lnTo>
                    <a:pt x="272" y="235"/>
                  </a:lnTo>
                  <a:lnTo>
                    <a:pt x="249" y="227"/>
                  </a:lnTo>
                  <a:lnTo>
                    <a:pt x="264" y="204"/>
                  </a:lnTo>
                  <a:lnTo>
                    <a:pt x="302" y="212"/>
                  </a:lnTo>
                  <a:lnTo>
                    <a:pt x="287" y="182"/>
                  </a:lnTo>
                  <a:lnTo>
                    <a:pt x="295" y="151"/>
                  </a:lnTo>
                  <a:lnTo>
                    <a:pt x="166" y="159"/>
                  </a:lnTo>
                  <a:lnTo>
                    <a:pt x="158" y="144"/>
                  </a:lnTo>
                  <a:lnTo>
                    <a:pt x="174" y="113"/>
                  </a:lnTo>
                  <a:lnTo>
                    <a:pt x="166" y="113"/>
                  </a:lnTo>
                  <a:lnTo>
                    <a:pt x="189" y="98"/>
                  </a:lnTo>
                  <a:lnTo>
                    <a:pt x="181" y="91"/>
                  </a:lnTo>
                  <a:lnTo>
                    <a:pt x="204" y="68"/>
                  </a:lnTo>
                  <a:lnTo>
                    <a:pt x="189" y="68"/>
                  </a:lnTo>
                  <a:lnTo>
                    <a:pt x="211" y="53"/>
                  </a:lnTo>
                  <a:lnTo>
                    <a:pt x="196" y="45"/>
                  </a:lnTo>
                  <a:lnTo>
                    <a:pt x="204" y="45"/>
                  </a:lnTo>
                  <a:lnTo>
                    <a:pt x="196" y="30"/>
                  </a:lnTo>
                  <a:lnTo>
                    <a:pt x="189" y="30"/>
                  </a:lnTo>
                  <a:lnTo>
                    <a:pt x="189" y="0"/>
                  </a:lnTo>
                  <a:lnTo>
                    <a:pt x="0" y="7"/>
                  </a:lnTo>
                  <a:lnTo>
                    <a:pt x="0" y="91"/>
                  </a:lnTo>
                  <a:lnTo>
                    <a:pt x="37" y="166"/>
                  </a:lnTo>
                  <a:lnTo>
                    <a:pt x="22" y="242"/>
                  </a:lnTo>
                  <a:lnTo>
                    <a:pt x="15" y="272"/>
                  </a:lnTo>
                  <a:lnTo>
                    <a:pt x="60" y="265"/>
                  </a:lnTo>
                  <a:lnTo>
                    <a:pt x="158" y="280"/>
                  </a:lnTo>
                  <a:lnTo>
                    <a:pt x="166" y="272"/>
                  </a:lnTo>
                  <a:lnTo>
                    <a:pt x="128" y="265"/>
                  </a:lnTo>
                  <a:lnTo>
                    <a:pt x="151" y="257"/>
                  </a:lnTo>
                  <a:lnTo>
                    <a:pt x="151" y="265"/>
                  </a:lnTo>
                  <a:lnTo>
                    <a:pt x="166" y="257"/>
                  </a:lnTo>
                  <a:lnTo>
                    <a:pt x="174" y="280"/>
                  </a:lnTo>
                  <a:lnTo>
                    <a:pt x="196" y="280"/>
                  </a:lnTo>
                  <a:lnTo>
                    <a:pt x="204" y="295"/>
                  </a:lnTo>
                  <a:lnTo>
                    <a:pt x="196" y="288"/>
                  </a:lnTo>
                  <a:lnTo>
                    <a:pt x="189" y="295"/>
                  </a:lnTo>
                  <a:lnTo>
                    <a:pt x="196" y="295"/>
                  </a:lnTo>
                  <a:lnTo>
                    <a:pt x="227" y="310"/>
                  </a:lnTo>
                  <a:lnTo>
                    <a:pt x="249" y="288"/>
                  </a:lnTo>
                  <a:lnTo>
                    <a:pt x="264" y="303"/>
                  </a:lnTo>
                  <a:lnTo>
                    <a:pt x="280" y="295"/>
                  </a:lnTo>
                  <a:lnTo>
                    <a:pt x="280" y="280"/>
                  </a:lnTo>
                  <a:lnTo>
                    <a:pt x="264" y="272"/>
                  </a:lnTo>
                  <a:lnTo>
                    <a:pt x="257" y="257"/>
                  </a:lnTo>
                  <a:lnTo>
                    <a:pt x="264" y="242"/>
                  </a:lnTo>
                  <a:lnTo>
                    <a:pt x="272" y="272"/>
                  </a:lnTo>
                  <a:lnTo>
                    <a:pt x="280" y="272"/>
                  </a:lnTo>
                  <a:lnTo>
                    <a:pt x="280" y="265"/>
                  </a:lnTo>
                  <a:lnTo>
                    <a:pt x="295" y="288"/>
                  </a:lnTo>
                  <a:lnTo>
                    <a:pt x="310" y="288"/>
                  </a:lnTo>
                  <a:lnTo>
                    <a:pt x="325" y="303"/>
                  </a:lnTo>
                  <a:lnTo>
                    <a:pt x="332" y="295"/>
                  </a:lnTo>
                  <a:lnTo>
                    <a:pt x="332" y="303"/>
                  </a:lnTo>
                  <a:lnTo>
                    <a:pt x="340" y="310"/>
                  </a:lnTo>
                  <a:lnTo>
                    <a:pt x="348" y="295"/>
                  </a:lnTo>
                  <a:lnTo>
                    <a:pt x="348" y="30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11" name="Freeform 59"/>
            <p:cNvSpPr>
              <a:spLocks/>
            </p:cNvSpPr>
            <p:nvPr/>
          </p:nvSpPr>
          <p:spPr bwMode="auto">
            <a:xfrm>
              <a:off x="4283" y="1252"/>
              <a:ext cx="235" cy="355"/>
            </a:xfrm>
            <a:custGeom>
              <a:avLst/>
              <a:gdLst>
                <a:gd name="T0" fmla="*/ 227 w 235"/>
                <a:gd name="T1" fmla="*/ 174 h 355"/>
                <a:gd name="T2" fmla="*/ 219 w 235"/>
                <a:gd name="T3" fmla="*/ 159 h 355"/>
                <a:gd name="T4" fmla="*/ 227 w 235"/>
                <a:gd name="T5" fmla="*/ 159 h 355"/>
                <a:gd name="T6" fmla="*/ 219 w 235"/>
                <a:gd name="T7" fmla="*/ 144 h 355"/>
                <a:gd name="T8" fmla="*/ 197 w 235"/>
                <a:gd name="T9" fmla="*/ 144 h 355"/>
                <a:gd name="T10" fmla="*/ 189 w 235"/>
                <a:gd name="T11" fmla="*/ 121 h 355"/>
                <a:gd name="T12" fmla="*/ 167 w 235"/>
                <a:gd name="T13" fmla="*/ 113 h 355"/>
                <a:gd name="T14" fmla="*/ 136 w 235"/>
                <a:gd name="T15" fmla="*/ 15 h 355"/>
                <a:gd name="T16" fmla="*/ 106 w 235"/>
                <a:gd name="T17" fmla="*/ 0 h 355"/>
                <a:gd name="T18" fmla="*/ 76 w 235"/>
                <a:gd name="T19" fmla="*/ 22 h 355"/>
                <a:gd name="T20" fmla="*/ 53 w 235"/>
                <a:gd name="T21" fmla="*/ 7 h 355"/>
                <a:gd name="T22" fmla="*/ 30 w 235"/>
                <a:gd name="T23" fmla="*/ 75 h 355"/>
                <a:gd name="T24" fmla="*/ 38 w 235"/>
                <a:gd name="T25" fmla="*/ 136 h 355"/>
                <a:gd name="T26" fmla="*/ 15 w 235"/>
                <a:gd name="T27" fmla="*/ 174 h 355"/>
                <a:gd name="T28" fmla="*/ 23 w 235"/>
                <a:gd name="T29" fmla="*/ 181 h 355"/>
                <a:gd name="T30" fmla="*/ 15 w 235"/>
                <a:gd name="T31" fmla="*/ 181 h 355"/>
                <a:gd name="T32" fmla="*/ 15 w 235"/>
                <a:gd name="T33" fmla="*/ 197 h 355"/>
                <a:gd name="T34" fmla="*/ 0 w 235"/>
                <a:gd name="T35" fmla="*/ 197 h 355"/>
                <a:gd name="T36" fmla="*/ 45 w 235"/>
                <a:gd name="T37" fmla="*/ 340 h 355"/>
                <a:gd name="T38" fmla="*/ 68 w 235"/>
                <a:gd name="T39" fmla="*/ 355 h 355"/>
                <a:gd name="T40" fmla="*/ 83 w 235"/>
                <a:gd name="T41" fmla="*/ 295 h 355"/>
                <a:gd name="T42" fmla="*/ 91 w 235"/>
                <a:gd name="T43" fmla="*/ 287 h 355"/>
                <a:gd name="T44" fmla="*/ 98 w 235"/>
                <a:gd name="T45" fmla="*/ 280 h 355"/>
                <a:gd name="T46" fmla="*/ 98 w 235"/>
                <a:gd name="T47" fmla="*/ 272 h 355"/>
                <a:gd name="T48" fmla="*/ 114 w 235"/>
                <a:gd name="T49" fmla="*/ 287 h 355"/>
                <a:gd name="T50" fmla="*/ 121 w 235"/>
                <a:gd name="T51" fmla="*/ 265 h 355"/>
                <a:gd name="T52" fmla="*/ 129 w 235"/>
                <a:gd name="T53" fmla="*/ 272 h 355"/>
                <a:gd name="T54" fmla="*/ 129 w 235"/>
                <a:gd name="T55" fmla="*/ 227 h 355"/>
                <a:gd name="T56" fmla="*/ 144 w 235"/>
                <a:gd name="T57" fmla="*/ 219 h 355"/>
                <a:gd name="T58" fmla="*/ 144 w 235"/>
                <a:gd name="T59" fmla="*/ 234 h 355"/>
                <a:gd name="T60" fmla="*/ 167 w 235"/>
                <a:gd name="T61" fmla="*/ 234 h 355"/>
                <a:gd name="T62" fmla="*/ 159 w 235"/>
                <a:gd name="T63" fmla="*/ 219 h 355"/>
                <a:gd name="T64" fmla="*/ 167 w 235"/>
                <a:gd name="T65" fmla="*/ 219 h 355"/>
                <a:gd name="T66" fmla="*/ 174 w 235"/>
                <a:gd name="T67" fmla="*/ 204 h 355"/>
                <a:gd name="T68" fmla="*/ 182 w 235"/>
                <a:gd name="T69" fmla="*/ 219 h 355"/>
                <a:gd name="T70" fmla="*/ 197 w 235"/>
                <a:gd name="T71" fmla="*/ 197 h 355"/>
                <a:gd name="T72" fmla="*/ 204 w 235"/>
                <a:gd name="T73" fmla="*/ 197 h 355"/>
                <a:gd name="T74" fmla="*/ 204 w 235"/>
                <a:gd name="T75" fmla="*/ 189 h 355"/>
                <a:gd name="T76" fmla="*/ 219 w 235"/>
                <a:gd name="T77" fmla="*/ 189 h 355"/>
                <a:gd name="T78" fmla="*/ 235 w 235"/>
                <a:gd name="T79" fmla="*/ 166 h 355"/>
                <a:gd name="T80" fmla="*/ 227 w 235"/>
                <a:gd name="T81" fmla="*/ 174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5" h="355">
                  <a:moveTo>
                    <a:pt x="227" y="174"/>
                  </a:moveTo>
                  <a:lnTo>
                    <a:pt x="219" y="159"/>
                  </a:lnTo>
                  <a:lnTo>
                    <a:pt x="227" y="159"/>
                  </a:lnTo>
                  <a:lnTo>
                    <a:pt x="219" y="144"/>
                  </a:lnTo>
                  <a:lnTo>
                    <a:pt x="197" y="144"/>
                  </a:lnTo>
                  <a:lnTo>
                    <a:pt x="189" y="121"/>
                  </a:lnTo>
                  <a:lnTo>
                    <a:pt x="167" y="113"/>
                  </a:lnTo>
                  <a:lnTo>
                    <a:pt x="136" y="15"/>
                  </a:lnTo>
                  <a:lnTo>
                    <a:pt x="106" y="0"/>
                  </a:lnTo>
                  <a:lnTo>
                    <a:pt x="76" y="22"/>
                  </a:lnTo>
                  <a:lnTo>
                    <a:pt x="53" y="7"/>
                  </a:lnTo>
                  <a:lnTo>
                    <a:pt x="30" y="75"/>
                  </a:lnTo>
                  <a:lnTo>
                    <a:pt x="38" y="136"/>
                  </a:lnTo>
                  <a:lnTo>
                    <a:pt x="15" y="174"/>
                  </a:lnTo>
                  <a:lnTo>
                    <a:pt x="23" y="181"/>
                  </a:lnTo>
                  <a:lnTo>
                    <a:pt x="15" y="181"/>
                  </a:lnTo>
                  <a:lnTo>
                    <a:pt x="15" y="197"/>
                  </a:lnTo>
                  <a:lnTo>
                    <a:pt x="0" y="197"/>
                  </a:lnTo>
                  <a:lnTo>
                    <a:pt x="45" y="340"/>
                  </a:lnTo>
                  <a:lnTo>
                    <a:pt x="68" y="355"/>
                  </a:lnTo>
                  <a:lnTo>
                    <a:pt x="83" y="295"/>
                  </a:lnTo>
                  <a:lnTo>
                    <a:pt x="91" y="287"/>
                  </a:lnTo>
                  <a:lnTo>
                    <a:pt x="98" y="280"/>
                  </a:lnTo>
                  <a:lnTo>
                    <a:pt x="98" y="272"/>
                  </a:lnTo>
                  <a:lnTo>
                    <a:pt x="114" y="287"/>
                  </a:lnTo>
                  <a:lnTo>
                    <a:pt x="121" y="265"/>
                  </a:lnTo>
                  <a:lnTo>
                    <a:pt x="129" y="272"/>
                  </a:lnTo>
                  <a:lnTo>
                    <a:pt x="129" y="227"/>
                  </a:lnTo>
                  <a:lnTo>
                    <a:pt x="144" y="219"/>
                  </a:lnTo>
                  <a:lnTo>
                    <a:pt x="144" y="234"/>
                  </a:lnTo>
                  <a:lnTo>
                    <a:pt x="167" y="234"/>
                  </a:lnTo>
                  <a:lnTo>
                    <a:pt x="159" y="219"/>
                  </a:lnTo>
                  <a:lnTo>
                    <a:pt x="167" y="219"/>
                  </a:lnTo>
                  <a:lnTo>
                    <a:pt x="174" y="204"/>
                  </a:lnTo>
                  <a:lnTo>
                    <a:pt x="182" y="219"/>
                  </a:lnTo>
                  <a:lnTo>
                    <a:pt x="197" y="197"/>
                  </a:lnTo>
                  <a:lnTo>
                    <a:pt x="204" y="197"/>
                  </a:lnTo>
                  <a:lnTo>
                    <a:pt x="204" y="189"/>
                  </a:lnTo>
                  <a:lnTo>
                    <a:pt x="219" y="189"/>
                  </a:lnTo>
                  <a:lnTo>
                    <a:pt x="235" y="166"/>
                  </a:lnTo>
                  <a:lnTo>
                    <a:pt x="227" y="174"/>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12" name="Freeform 60"/>
            <p:cNvSpPr>
              <a:spLocks/>
            </p:cNvSpPr>
            <p:nvPr/>
          </p:nvSpPr>
          <p:spPr bwMode="auto">
            <a:xfrm>
              <a:off x="4283" y="1252"/>
              <a:ext cx="235" cy="355"/>
            </a:xfrm>
            <a:custGeom>
              <a:avLst/>
              <a:gdLst>
                <a:gd name="T0" fmla="*/ 227 w 235"/>
                <a:gd name="T1" fmla="*/ 174 h 355"/>
                <a:gd name="T2" fmla="*/ 219 w 235"/>
                <a:gd name="T3" fmla="*/ 159 h 355"/>
                <a:gd name="T4" fmla="*/ 227 w 235"/>
                <a:gd name="T5" fmla="*/ 159 h 355"/>
                <a:gd name="T6" fmla="*/ 219 w 235"/>
                <a:gd name="T7" fmla="*/ 144 h 355"/>
                <a:gd name="T8" fmla="*/ 197 w 235"/>
                <a:gd name="T9" fmla="*/ 144 h 355"/>
                <a:gd name="T10" fmla="*/ 189 w 235"/>
                <a:gd name="T11" fmla="*/ 121 h 355"/>
                <a:gd name="T12" fmla="*/ 167 w 235"/>
                <a:gd name="T13" fmla="*/ 113 h 355"/>
                <a:gd name="T14" fmla="*/ 136 w 235"/>
                <a:gd name="T15" fmla="*/ 15 h 355"/>
                <a:gd name="T16" fmla="*/ 106 w 235"/>
                <a:gd name="T17" fmla="*/ 0 h 355"/>
                <a:gd name="T18" fmla="*/ 76 w 235"/>
                <a:gd name="T19" fmla="*/ 22 h 355"/>
                <a:gd name="T20" fmla="*/ 53 w 235"/>
                <a:gd name="T21" fmla="*/ 7 h 355"/>
                <a:gd name="T22" fmla="*/ 30 w 235"/>
                <a:gd name="T23" fmla="*/ 75 h 355"/>
                <a:gd name="T24" fmla="*/ 38 w 235"/>
                <a:gd name="T25" fmla="*/ 136 h 355"/>
                <a:gd name="T26" fmla="*/ 15 w 235"/>
                <a:gd name="T27" fmla="*/ 174 h 355"/>
                <a:gd name="T28" fmla="*/ 23 w 235"/>
                <a:gd name="T29" fmla="*/ 181 h 355"/>
                <a:gd name="T30" fmla="*/ 15 w 235"/>
                <a:gd name="T31" fmla="*/ 181 h 355"/>
                <a:gd name="T32" fmla="*/ 15 w 235"/>
                <a:gd name="T33" fmla="*/ 197 h 355"/>
                <a:gd name="T34" fmla="*/ 0 w 235"/>
                <a:gd name="T35" fmla="*/ 197 h 355"/>
                <a:gd name="T36" fmla="*/ 45 w 235"/>
                <a:gd name="T37" fmla="*/ 340 h 355"/>
                <a:gd name="T38" fmla="*/ 68 w 235"/>
                <a:gd name="T39" fmla="*/ 355 h 355"/>
                <a:gd name="T40" fmla="*/ 83 w 235"/>
                <a:gd name="T41" fmla="*/ 295 h 355"/>
                <a:gd name="T42" fmla="*/ 91 w 235"/>
                <a:gd name="T43" fmla="*/ 287 h 355"/>
                <a:gd name="T44" fmla="*/ 98 w 235"/>
                <a:gd name="T45" fmla="*/ 280 h 355"/>
                <a:gd name="T46" fmla="*/ 98 w 235"/>
                <a:gd name="T47" fmla="*/ 272 h 355"/>
                <a:gd name="T48" fmla="*/ 114 w 235"/>
                <a:gd name="T49" fmla="*/ 287 h 355"/>
                <a:gd name="T50" fmla="*/ 121 w 235"/>
                <a:gd name="T51" fmla="*/ 265 h 355"/>
                <a:gd name="T52" fmla="*/ 129 w 235"/>
                <a:gd name="T53" fmla="*/ 272 h 355"/>
                <a:gd name="T54" fmla="*/ 129 w 235"/>
                <a:gd name="T55" fmla="*/ 227 h 355"/>
                <a:gd name="T56" fmla="*/ 144 w 235"/>
                <a:gd name="T57" fmla="*/ 219 h 355"/>
                <a:gd name="T58" fmla="*/ 144 w 235"/>
                <a:gd name="T59" fmla="*/ 234 h 355"/>
                <a:gd name="T60" fmla="*/ 167 w 235"/>
                <a:gd name="T61" fmla="*/ 234 h 355"/>
                <a:gd name="T62" fmla="*/ 159 w 235"/>
                <a:gd name="T63" fmla="*/ 219 h 355"/>
                <a:gd name="T64" fmla="*/ 167 w 235"/>
                <a:gd name="T65" fmla="*/ 219 h 355"/>
                <a:gd name="T66" fmla="*/ 174 w 235"/>
                <a:gd name="T67" fmla="*/ 204 h 355"/>
                <a:gd name="T68" fmla="*/ 182 w 235"/>
                <a:gd name="T69" fmla="*/ 219 h 355"/>
                <a:gd name="T70" fmla="*/ 197 w 235"/>
                <a:gd name="T71" fmla="*/ 197 h 355"/>
                <a:gd name="T72" fmla="*/ 204 w 235"/>
                <a:gd name="T73" fmla="*/ 197 h 355"/>
                <a:gd name="T74" fmla="*/ 204 w 235"/>
                <a:gd name="T75" fmla="*/ 189 h 355"/>
                <a:gd name="T76" fmla="*/ 219 w 235"/>
                <a:gd name="T77" fmla="*/ 189 h 355"/>
                <a:gd name="T78" fmla="*/ 235 w 235"/>
                <a:gd name="T79" fmla="*/ 166 h 355"/>
                <a:gd name="T80" fmla="*/ 227 w 235"/>
                <a:gd name="T81" fmla="*/ 174 h 355"/>
                <a:gd name="T82" fmla="*/ 227 w 235"/>
                <a:gd name="T83" fmla="*/ 181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5" h="355">
                  <a:moveTo>
                    <a:pt x="227" y="174"/>
                  </a:moveTo>
                  <a:lnTo>
                    <a:pt x="219" y="159"/>
                  </a:lnTo>
                  <a:lnTo>
                    <a:pt x="227" y="159"/>
                  </a:lnTo>
                  <a:lnTo>
                    <a:pt x="219" y="144"/>
                  </a:lnTo>
                  <a:lnTo>
                    <a:pt x="197" y="144"/>
                  </a:lnTo>
                  <a:lnTo>
                    <a:pt x="189" y="121"/>
                  </a:lnTo>
                  <a:lnTo>
                    <a:pt x="167" y="113"/>
                  </a:lnTo>
                  <a:lnTo>
                    <a:pt x="136" y="15"/>
                  </a:lnTo>
                  <a:lnTo>
                    <a:pt x="106" y="0"/>
                  </a:lnTo>
                  <a:lnTo>
                    <a:pt x="76" y="22"/>
                  </a:lnTo>
                  <a:lnTo>
                    <a:pt x="53" y="7"/>
                  </a:lnTo>
                  <a:lnTo>
                    <a:pt x="30" y="75"/>
                  </a:lnTo>
                  <a:lnTo>
                    <a:pt x="38" y="136"/>
                  </a:lnTo>
                  <a:lnTo>
                    <a:pt x="15" y="174"/>
                  </a:lnTo>
                  <a:lnTo>
                    <a:pt x="23" y="181"/>
                  </a:lnTo>
                  <a:lnTo>
                    <a:pt x="15" y="181"/>
                  </a:lnTo>
                  <a:lnTo>
                    <a:pt x="15" y="197"/>
                  </a:lnTo>
                  <a:lnTo>
                    <a:pt x="0" y="197"/>
                  </a:lnTo>
                  <a:lnTo>
                    <a:pt x="45" y="340"/>
                  </a:lnTo>
                  <a:lnTo>
                    <a:pt x="68" y="355"/>
                  </a:lnTo>
                  <a:lnTo>
                    <a:pt x="83" y="295"/>
                  </a:lnTo>
                  <a:lnTo>
                    <a:pt x="91" y="287"/>
                  </a:lnTo>
                  <a:lnTo>
                    <a:pt x="98" y="280"/>
                  </a:lnTo>
                  <a:lnTo>
                    <a:pt x="98" y="272"/>
                  </a:lnTo>
                  <a:lnTo>
                    <a:pt x="114" y="287"/>
                  </a:lnTo>
                  <a:lnTo>
                    <a:pt x="121" y="265"/>
                  </a:lnTo>
                  <a:lnTo>
                    <a:pt x="129" y="272"/>
                  </a:lnTo>
                  <a:lnTo>
                    <a:pt x="129" y="227"/>
                  </a:lnTo>
                  <a:lnTo>
                    <a:pt x="144" y="219"/>
                  </a:lnTo>
                  <a:lnTo>
                    <a:pt x="144" y="234"/>
                  </a:lnTo>
                  <a:lnTo>
                    <a:pt x="167" y="234"/>
                  </a:lnTo>
                  <a:lnTo>
                    <a:pt x="159" y="219"/>
                  </a:lnTo>
                  <a:lnTo>
                    <a:pt x="167" y="219"/>
                  </a:lnTo>
                  <a:lnTo>
                    <a:pt x="174" y="204"/>
                  </a:lnTo>
                  <a:lnTo>
                    <a:pt x="182" y="219"/>
                  </a:lnTo>
                  <a:lnTo>
                    <a:pt x="197" y="197"/>
                  </a:lnTo>
                  <a:lnTo>
                    <a:pt x="204" y="197"/>
                  </a:lnTo>
                  <a:lnTo>
                    <a:pt x="204" y="189"/>
                  </a:lnTo>
                  <a:lnTo>
                    <a:pt x="219" y="189"/>
                  </a:lnTo>
                  <a:lnTo>
                    <a:pt x="235" y="166"/>
                  </a:lnTo>
                  <a:lnTo>
                    <a:pt x="227" y="174"/>
                  </a:lnTo>
                  <a:lnTo>
                    <a:pt x="227" y="18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13" name="Freeform 61"/>
            <p:cNvSpPr>
              <a:spLocks/>
            </p:cNvSpPr>
            <p:nvPr/>
          </p:nvSpPr>
          <p:spPr bwMode="auto">
            <a:xfrm>
              <a:off x="4450" y="1471"/>
              <a:ext cx="15" cy="15"/>
            </a:xfrm>
            <a:custGeom>
              <a:avLst/>
              <a:gdLst>
                <a:gd name="T0" fmla="*/ 15 w 15"/>
                <a:gd name="T1" fmla="*/ 8 h 15"/>
                <a:gd name="T2" fmla="*/ 7 w 15"/>
                <a:gd name="T3" fmla="*/ 0 h 15"/>
                <a:gd name="T4" fmla="*/ 7 w 15"/>
                <a:gd name="T5" fmla="*/ 15 h 15"/>
                <a:gd name="T6" fmla="*/ 0 w 15"/>
                <a:gd name="T7" fmla="*/ 8 h 15"/>
                <a:gd name="T8" fmla="*/ 0 w 15"/>
                <a:gd name="T9" fmla="*/ 0 h 15"/>
                <a:gd name="T10" fmla="*/ 15 w 15"/>
                <a:gd name="T11" fmla="*/ 8 h 15"/>
              </a:gdLst>
              <a:ahLst/>
              <a:cxnLst>
                <a:cxn ang="0">
                  <a:pos x="T0" y="T1"/>
                </a:cxn>
                <a:cxn ang="0">
                  <a:pos x="T2" y="T3"/>
                </a:cxn>
                <a:cxn ang="0">
                  <a:pos x="T4" y="T5"/>
                </a:cxn>
                <a:cxn ang="0">
                  <a:pos x="T6" y="T7"/>
                </a:cxn>
                <a:cxn ang="0">
                  <a:pos x="T8" y="T9"/>
                </a:cxn>
                <a:cxn ang="0">
                  <a:pos x="T10" y="T11"/>
                </a:cxn>
              </a:cxnLst>
              <a:rect l="0" t="0" r="r" b="b"/>
              <a:pathLst>
                <a:path w="15" h="15">
                  <a:moveTo>
                    <a:pt x="15" y="8"/>
                  </a:moveTo>
                  <a:lnTo>
                    <a:pt x="7" y="0"/>
                  </a:lnTo>
                  <a:lnTo>
                    <a:pt x="7" y="15"/>
                  </a:lnTo>
                  <a:lnTo>
                    <a:pt x="0" y="8"/>
                  </a:lnTo>
                  <a:lnTo>
                    <a:pt x="0" y="0"/>
                  </a:lnTo>
                  <a:lnTo>
                    <a:pt x="15" y="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14" name="Freeform 62"/>
            <p:cNvSpPr>
              <a:spLocks/>
            </p:cNvSpPr>
            <p:nvPr/>
          </p:nvSpPr>
          <p:spPr bwMode="auto">
            <a:xfrm>
              <a:off x="4450" y="1471"/>
              <a:ext cx="15" cy="15"/>
            </a:xfrm>
            <a:custGeom>
              <a:avLst/>
              <a:gdLst>
                <a:gd name="T0" fmla="*/ 15 w 15"/>
                <a:gd name="T1" fmla="*/ 8 h 15"/>
                <a:gd name="T2" fmla="*/ 7 w 15"/>
                <a:gd name="T3" fmla="*/ 0 h 15"/>
                <a:gd name="T4" fmla="*/ 7 w 15"/>
                <a:gd name="T5" fmla="*/ 15 h 15"/>
                <a:gd name="T6" fmla="*/ 0 w 15"/>
                <a:gd name="T7" fmla="*/ 8 h 15"/>
                <a:gd name="T8" fmla="*/ 0 w 15"/>
                <a:gd name="T9" fmla="*/ 0 h 15"/>
                <a:gd name="T10" fmla="*/ 15 w 15"/>
                <a:gd name="T11" fmla="*/ 8 h 15"/>
                <a:gd name="T12" fmla="*/ 15 w 15"/>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15" y="8"/>
                  </a:moveTo>
                  <a:lnTo>
                    <a:pt x="7" y="0"/>
                  </a:lnTo>
                  <a:lnTo>
                    <a:pt x="7" y="15"/>
                  </a:lnTo>
                  <a:lnTo>
                    <a:pt x="0" y="8"/>
                  </a:lnTo>
                  <a:lnTo>
                    <a:pt x="0" y="0"/>
                  </a:lnTo>
                  <a:lnTo>
                    <a:pt x="15" y="8"/>
                  </a:lnTo>
                  <a:lnTo>
                    <a:pt x="15"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15" name="Freeform 63"/>
            <p:cNvSpPr>
              <a:spLocks/>
            </p:cNvSpPr>
            <p:nvPr/>
          </p:nvSpPr>
          <p:spPr bwMode="auto">
            <a:xfrm>
              <a:off x="3905" y="1933"/>
              <a:ext cx="280" cy="144"/>
            </a:xfrm>
            <a:custGeom>
              <a:avLst/>
              <a:gdLst>
                <a:gd name="T0" fmla="*/ 280 w 280"/>
                <a:gd name="T1" fmla="*/ 91 h 144"/>
                <a:gd name="T2" fmla="*/ 242 w 280"/>
                <a:gd name="T3" fmla="*/ 98 h 144"/>
                <a:gd name="T4" fmla="*/ 219 w 280"/>
                <a:gd name="T5" fmla="*/ 0 h 144"/>
                <a:gd name="T6" fmla="*/ 0 w 280"/>
                <a:gd name="T7" fmla="*/ 45 h 144"/>
                <a:gd name="T8" fmla="*/ 7 w 280"/>
                <a:gd name="T9" fmla="*/ 83 h 144"/>
                <a:gd name="T10" fmla="*/ 45 w 280"/>
                <a:gd name="T11" fmla="*/ 45 h 144"/>
                <a:gd name="T12" fmla="*/ 60 w 280"/>
                <a:gd name="T13" fmla="*/ 53 h 144"/>
                <a:gd name="T14" fmla="*/ 76 w 280"/>
                <a:gd name="T15" fmla="*/ 30 h 144"/>
                <a:gd name="T16" fmla="*/ 98 w 280"/>
                <a:gd name="T17" fmla="*/ 38 h 144"/>
                <a:gd name="T18" fmla="*/ 106 w 280"/>
                <a:gd name="T19" fmla="*/ 60 h 144"/>
                <a:gd name="T20" fmla="*/ 151 w 280"/>
                <a:gd name="T21" fmla="*/ 83 h 144"/>
                <a:gd name="T22" fmla="*/ 166 w 280"/>
                <a:gd name="T23" fmla="*/ 83 h 144"/>
                <a:gd name="T24" fmla="*/ 159 w 280"/>
                <a:gd name="T25" fmla="*/ 91 h 144"/>
                <a:gd name="T26" fmla="*/ 151 w 280"/>
                <a:gd name="T27" fmla="*/ 121 h 144"/>
                <a:gd name="T28" fmla="*/ 174 w 280"/>
                <a:gd name="T29" fmla="*/ 129 h 144"/>
                <a:gd name="T30" fmla="*/ 166 w 280"/>
                <a:gd name="T31" fmla="*/ 121 h 144"/>
                <a:gd name="T32" fmla="*/ 212 w 280"/>
                <a:gd name="T33" fmla="*/ 144 h 144"/>
                <a:gd name="T34" fmla="*/ 204 w 280"/>
                <a:gd name="T35" fmla="*/ 121 h 144"/>
                <a:gd name="T36" fmla="*/ 181 w 280"/>
                <a:gd name="T37" fmla="*/ 113 h 144"/>
                <a:gd name="T38" fmla="*/ 181 w 280"/>
                <a:gd name="T39" fmla="*/ 98 h 144"/>
                <a:gd name="T40" fmla="*/ 204 w 280"/>
                <a:gd name="T41" fmla="*/ 113 h 144"/>
                <a:gd name="T42" fmla="*/ 181 w 280"/>
                <a:gd name="T43" fmla="*/ 68 h 144"/>
                <a:gd name="T44" fmla="*/ 189 w 280"/>
                <a:gd name="T45" fmla="*/ 76 h 144"/>
                <a:gd name="T46" fmla="*/ 189 w 280"/>
                <a:gd name="T47" fmla="*/ 68 h 144"/>
                <a:gd name="T48" fmla="*/ 174 w 280"/>
                <a:gd name="T49" fmla="*/ 53 h 144"/>
                <a:gd name="T50" fmla="*/ 189 w 280"/>
                <a:gd name="T51" fmla="*/ 53 h 144"/>
                <a:gd name="T52" fmla="*/ 197 w 280"/>
                <a:gd name="T53" fmla="*/ 30 h 144"/>
                <a:gd name="T54" fmla="*/ 197 w 280"/>
                <a:gd name="T55" fmla="*/ 38 h 144"/>
                <a:gd name="T56" fmla="*/ 197 w 280"/>
                <a:gd name="T57" fmla="*/ 15 h 144"/>
                <a:gd name="T58" fmla="*/ 212 w 280"/>
                <a:gd name="T59" fmla="*/ 15 h 144"/>
                <a:gd name="T60" fmla="*/ 212 w 280"/>
                <a:gd name="T61" fmla="*/ 30 h 144"/>
                <a:gd name="T62" fmla="*/ 204 w 280"/>
                <a:gd name="T63" fmla="*/ 30 h 144"/>
                <a:gd name="T64" fmla="*/ 212 w 280"/>
                <a:gd name="T65" fmla="*/ 30 h 144"/>
                <a:gd name="T66" fmla="*/ 204 w 280"/>
                <a:gd name="T67" fmla="*/ 38 h 144"/>
                <a:gd name="T68" fmla="*/ 197 w 280"/>
                <a:gd name="T69" fmla="*/ 53 h 144"/>
                <a:gd name="T70" fmla="*/ 212 w 280"/>
                <a:gd name="T71" fmla="*/ 53 h 144"/>
                <a:gd name="T72" fmla="*/ 204 w 280"/>
                <a:gd name="T73" fmla="*/ 68 h 144"/>
                <a:gd name="T74" fmla="*/ 212 w 280"/>
                <a:gd name="T75" fmla="*/ 83 h 144"/>
                <a:gd name="T76" fmla="*/ 204 w 280"/>
                <a:gd name="T77" fmla="*/ 76 h 144"/>
                <a:gd name="T78" fmla="*/ 204 w 280"/>
                <a:gd name="T79" fmla="*/ 83 h 144"/>
                <a:gd name="T80" fmla="*/ 212 w 280"/>
                <a:gd name="T81" fmla="*/ 91 h 144"/>
                <a:gd name="T82" fmla="*/ 219 w 280"/>
                <a:gd name="T83" fmla="*/ 83 h 144"/>
                <a:gd name="T84" fmla="*/ 219 w 280"/>
                <a:gd name="T85" fmla="*/ 91 h 144"/>
                <a:gd name="T86" fmla="*/ 204 w 280"/>
                <a:gd name="T87" fmla="*/ 91 h 144"/>
                <a:gd name="T88" fmla="*/ 212 w 280"/>
                <a:gd name="T89" fmla="*/ 98 h 144"/>
                <a:gd name="T90" fmla="*/ 204 w 280"/>
                <a:gd name="T91" fmla="*/ 106 h 144"/>
                <a:gd name="T92" fmla="*/ 212 w 280"/>
                <a:gd name="T93" fmla="*/ 113 h 144"/>
                <a:gd name="T94" fmla="*/ 227 w 280"/>
                <a:gd name="T95" fmla="*/ 113 h 144"/>
                <a:gd name="T96" fmla="*/ 234 w 280"/>
                <a:gd name="T97" fmla="*/ 106 h 144"/>
                <a:gd name="T98" fmla="*/ 242 w 280"/>
                <a:gd name="T99" fmla="*/ 121 h 144"/>
                <a:gd name="T100" fmla="*/ 242 w 280"/>
                <a:gd name="T101" fmla="*/ 136 h 144"/>
                <a:gd name="T102" fmla="*/ 257 w 280"/>
                <a:gd name="T103" fmla="*/ 136 h 144"/>
                <a:gd name="T104" fmla="*/ 272 w 280"/>
                <a:gd name="T105" fmla="*/ 129 h 144"/>
                <a:gd name="T106" fmla="*/ 280 w 280"/>
                <a:gd name="T107" fmla="*/ 9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0" h="144">
                  <a:moveTo>
                    <a:pt x="280" y="91"/>
                  </a:moveTo>
                  <a:lnTo>
                    <a:pt x="242" y="98"/>
                  </a:lnTo>
                  <a:lnTo>
                    <a:pt x="219" y="0"/>
                  </a:lnTo>
                  <a:lnTo>
                    <a:pt x="0" y="45"/>
                  </a:lnTo>
                  <a:lnTo>
                    <a:pt x="7" y="83"/>
                  </a:lnTo>
                  <a:lnTo>
                    <a:pt x="45" y="45"/>
                  </a:lnTo>
                  <a:lnTo>
                    <a:pt x="60" y="53"/>
                  </a:lnTo>
                  <a:lnTo>
                    <a:pt x="76" y="30"/>
                  </a:lnTo>
                  <a:lnTo>
                    <a:pt x="98" y="38"/>
                  </a:lnTo>
                  <a:lnTo>
                    <a:pt x="106" y="60"/>
                  </a:lnTo>
                  <a:lnTo>
                    <a:pt x="151" y="83"/>
                  </a:lnTo>
                  <a:lnTo>
                    <a:pt x="166" y="83"/>
                  </a:lnTo>
                  <a:lnTo>
                    <a:pt x="159" y="91"/>
                  </a:lnTo>
                  <a:lnTo>
                    <a:pt x="151" y="121"/>
                  </a:lnTo>
                  <a:lnTo>
                    <a:pt x="174" y="129"/>
                  </a:lnTo>
                  <a:lnTo>
                    <a:pt x="166" y="121"/>
                  </a:lnTo>
                  <a:lnTo>
                    <a:pt x="212" y="144"/>
                  </a:lnTo>
                  <a:lnTo>
                    <a:pt x="204" y="121"/>
                  </a:lnTo>
                  <a:lnTo>
                    <a:pt x="181" y="113"/>
                  </a:lnTo>
                  <a:lnTo>
                    <a:pt x="181" y="98"/>
                  </a:lnTo>
                  <a:lnTo>
                    <a:pt x="204" y="113"/>
                  </a:lnTo>
                  <a:lnTo>
                    <a:pt x="181" y="68"/>
                  </a:lnTo>
                  <a:lnTo>
                    <a:pt x="189" y="76"/>
                  </a:lnTo>
                  <a:lnTo>
                    <a:pt x="189" y="68"/>
                  </a:lnTo>
                  <a:lnTo>
                    <a:pt x="174" y="53"/>
                  </a:lnTo>
                  <a:lnTo>
                    <a:pt x="189" y="53"/>
                  </a:lnTo>
                  <a:lnTo>
                    <a:pt x="197" y="30"/>
                  </a:lnTo>
                  <a:lnTo>
                    <a:pt x="197" y="38"/>
                  </a:lnTo>
                  <a:lnTo>
                    <a:pt x="197" y="15"/>
                  </a:lnTo>
                  <a:lnTo>
                    <a:pt x="212" y="15"/>
                  </a:lnTo>
                  <a:lnTo>
                    <a:pt x="212" y="30"/>
                  </a:lnTo>
                  <a:lnTo>
                    <a:pt x="204" y="30"/>
                  </a:lnTo>
                  <a:lnTo>
                    <a:pt x="212" y="30"/>
                  </a:lnTo>
                  <a:lnTo>
                    <a:pt x="204" y="38"/>
                  </a:lnTo>
                  <a:lnTo>
                    <a:pt x="197" y="53"/>
                  </a:lnTo>
                  <a:lnTo>
                    <a:pt x="212" y="53"/>
                  </a:lnTo>
                  <a:lnTo>
                    <a:pt x="204" y="68"/>
                  </a:lnTo>
                  <a:lnTo>
                    <a:pt x="212" y="83"/>
                  </a:lnTo>
                  <a:lnTo>
                    <a:pt x="204" y="76"/>
                  </a:lnTo>
                  <a:lnTo>
                    <a:pt x="204" y="83"/>
                  </a:lnTo>
                  <a:lnTo>
                    <a:pt x="212" y="91"/>
                  </a:lnTo>
                  <a:lnTo>
                    <a:pt x="219" y="83"/>
                  </a:lnTo>
                  <a:lnTo>
                    <a:pt x="219" y="91"/>
                  </a:lnTo>
                  <a:lnTo>
                    <a:pt x="204" y="91"/>
                  </a:lnTo>
                  <a:lnTo>
                    <a:pt x="212" y="98"/>
                  </a:lnTo>
                  <a:lnTo>
                    <a:pt x="204" y="106"/>
                  </a:lnTo>
                  <a:lnTo>
                    <a:pt x="212" y="113"/>
                  </a:lnTo>
                  <a:lnTo>
                    <a:pt x="227" y="113"/>
                  </a:lnTo>
                  <a:lnTo>
                    <a:pt x="234" y="106"/>
                  </a:lnTo>
                  <a:lnTo>
                    <a:pt x="242" y="121"/>
                  </a:lnTo>
                  <a:lnTo>
                    <a:pt x="242" y="136"/>
                  </a:lnTo>
                  <a:lnTo>
                    <a:pt x="257" y="136"/>
                  </a:lnTo>
                  <a:lnTo>
                    <a:pt x="272" y="129"/>
                  </a:lnTo>
                  <a:lnTo>
                    <a:pt x="280" y="91"/>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8" name="Freeform 64"/>
            <p:cNvSpPr>
              <a:spLocks/>
            </p:cNvSpPr>
            <p:nvPr/>
          </p:nvSpPr>
          <p:spPr bwMode="auto">
            <a:xfrm>
              <a:off x="3905" y="1933"/>
              <a:ext cx="280" cy="144"/>
            </a:xfrm>
            <a:custGeom>
              <a:avLst/>
              <a:gdLst>
                <a:gd name="T0" fmla="*/ 280 w 280"/>
                <a:gd name="T1" fmla="*/ 91 h 144"/>
                <a:gd name="T2" fmla="*/ 242 w 280"/>
                <a:gd name="T3" fmla="*/ 98 h 144"/>
                <a:gd name="T4" fmla="*/ 219 w 280"/>
                <a:gd name="T5" fmla="*/ 0 h 144"/>
                <a:gd name="T6" fmla="*/ 0 w 280"/>
                <a:gd name="T7" fmla="*/ 45 h 144"/>
                <a:gd name="T8" fmla="*/ 7 w 280"/>
                <a:gd name="T9" fmla="*/ 83 h 144"/>
                <a:gd name="T10" fmla="*/ 45 w 280"/>
                <a:gd name="T11" fmla="*/ 45 h 144"/>
                <a:gd name="T12" fmla="*/ 60 w 280"/>
                <a:gd name="T13" fmla="*/ 53 h 144"/>
                <a:gd name="T14" fmla="*/ 76 w 280"/>
                <a:gd name="T15" fmla="*/ 30 h 144"/>
                <a:gd name="T16" fmla="*/ 98 w 280"/>
                <a:gd name="T17" fmla="*/ 38 h 144"/>
                <a:gd name="T18" fmla="*/ 106 w 280"/>
                <a:gd name="T19" fmla="*/ 60 h 144"/>
                <a:gd name="T20" fmla="*/ 151 w 280"/>
                <a:gd name="T21" fmla="*/ 83 h 144"/>
                <a:gd name="T22" fmla="*/ 166 w 280"/>
                <a:gd name="T23" fmla="*/ 83 h 144"/>
                <a:gd name="T24" fmla="*/ 159 w 280"/>
                <a:gd name="T25" fmla="*/ 91 h 144"/>
                <a:gd name="T26" fmla="*/ 151 w 280"/>
                <a:gd name="T27" fmla="*/ 121 h 144"/>
                <a:gd name="T28" fmla="*/ 174 w 280"/>
                <a:gd name="T29" fmla="*/ 129 h 144"/>
                <a:gd name="T30" fmla="*/ 166 w 280"/>
                <a:gd name="T31" fmla="*/ 121 h 144"/>
                <a:gd name="T32" fmla="*/ 212 w 280"/>
                <a:gd name="T33" fmla="*/ 144 h 144"/>
                <a:gd name="T34" fmla="*/ 204 w 280"/>
                <a:gd name="T35" fmla="*/ 121 h 144"/>
                <a:gd name="T36" fmla="*/ 181 w 280"/>
                <a:gd name="T37" fmla="*/ 113 h 144"/>
                <a:gd name="T38" fmla="*/ 181 w 280"/>
                <a:gd name="T39" fmla="*/ 98 h 144"/>
                <a:gd name="T40" fmla="*/ 204 w 280"/>
                <a:gd name="T41" fmla="*/ 113 h 144"/>
                <a:gd name="T42" fmla="*/ 181 w 280"/>
                <a:gd name="T43" fmla="*/ 68 h 144"/>
                <a:gd name="T44" fmla="*/ 189 w 280"/>
                <a:gd name="T45" fmla="*/ 76 h 144"/>
                <a:gd name="T46" fmla="*/ 189 w 280"/>
                <a:gd name="T47" fmla="*/ 68 h 144"/>
                <a:gd name="T48" fmla="*/ 174 w 280"/>
                <a:gd name="T49" fmla="*/ 53 h 144"/>
                <a:gd name="T50" fmla="*/ 189 w 280"/>
                <a:gd name="T51" fmla="*/ 53 h 144"/>
                <a:gd name="T52" fmla="*/ 197 w 280"/>
                <a:gd name="T53" fmla="*/ 30 h 144"/>
                <a:gd name="T54" fmla="*/ 197 w 280"/>
                <a:gd name="T55" fmla="*/ 38 h 144"/>
                <a:gd name="T56" fmla="*/ 197 w 280"/>
                <a:gd name="T57" fmla="*/ 15 h 144"/>
                <a:gd name="T58" fmla="*/ 212 w 280"/>
                <a:gd name="T59" fmla="*/ 15 h 144"/>
                <a:gd name="T60" fmla="*/ 212 w 280"/>
                <a:gd name="T61" fmla="*/ 30 h 144"/>
                <a:gd name="T62" fmla="*/ 204 w 280"/>
                <a:gd name="T63" fmla="*/ 30 h 144"/>
                <a:gd name="T64" fmla="*/ 212 w 280"/>
                <a:gd name="T65" fmla="*/ 30 h 144"/>
                <a:gd name="T66" fmla="*/ 204 w 280"/>
                <a:gd name="T67" fmla="*/ 38 h 144"/>
                <a:gd name="T68" fmla="*/ 197 w 280"/>
                <a:gd name="T69" fmla="*/ 53 h 144"/>
                <a:gd name="T70" fmla="*/ 212 w 280"/>
                <a:gd name="T71" fmla="*/ 53 h 144"/>
                <a:gd name="T72" fmla="*/ 204 w 280"/>
                <a:gd name="T73" fmla="*/ 68 h 144"/>
                <a:gd name="T74" fmla="*/ 212 w 280"/>
                <a:gd name="T75" fmla="*/ 83 h 144"/>
                <a:gd name="T76" fmla="*/ 204 w 280"/>
                <a:gd name="T77" fmla="*/ 76 h 144"/>
                <a:gd name="T78" fmla="*/ 204 w 280"/>
                <a:gd name="T79" fmla="*/ 83 h 144"/>
                <a:gd name="T80" fmla="*/ 212 w 280"/>
                <a:gd name="T81" fmla="*/ 91 h 144"/>
                <a:gd name="T82" fmla="*/ 219 w 280"/>
                <a:gd name="T83" fmla="*/ 83 h 144"/>
                <a:gd name="T84" fmla="*/ 219 w 280"/>
                <a:gd name="T85" fmla="*/ 91 h 144"/>
                <a:gd name="T86" fmla="*/ 204 w 280"/>
                <a:gd name="T87" fmla="*/ 91 h 144"/>
                <a:gd name="T88" fmla="*/ 212 w 280"/>
                <a:gd name="T89" fmla="*/ 98 h 144"/>
                <a:gd name="T90" fmla="*/ 204 w 280"/>
                <a:gd name="T91" fmla="*/ 106 h 144"/>
                <a:gd name="T92" fmla="*/ 212 w 280"/>
                <a:gd name="T93" fmla="*/ 113 h 144"/>
                <a:gd name="T94" fmla="*/ 227 w 280"/>
                <a:gd name="T95" fmla="*/ 113 h 144"/>
                <a:gd name="T96" fmla="*/ 234 w 280"/>
                <a:gd name="T97" fmla="*/ 106 h 144"/>
                <a:gd name="T98" fmla="*/ 242 w 280"/>
                <a:gd name="T99" fmla="*/ 121 h 144"/>
                <a:gd name="T100" fmla="*/ 242 w 280"/>
                <a:gd name="T101" fmla="*/ 136 h 144"/>
                <a:gd name="T102" fmla="*/ 257 w 280"/>
                <a:gd name="T103" fmla="*/ 136 h 144"/>
                <a:gd name="T104" fmla="*/ 272 w 280"/>
                <a:gd name="T105" fmla="*/ 129 h 144"/>
                <a:gd name="T106" fmla="*/ 280 w 280"/>
                <a:gd name="T107" fmla="*/ 91 h 144"/>
                <a:gd name="T108" fmla="*/ 280 w 280"/>
                <a:gd name="T109" fmla="*/ 9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0" h="144">
                  <a:moveTo>
                    <a:pt x="280" y="91"/>
                  </a:moveTo>
                  <a:lnTo>
                    <a:pt x="242" y="98"/>
                  </a:lnTo>
                  <a:lnTo>
                    <a:pt x="219" y="0"/>
                  </a:lnTo>
                  <a:lnTo>
                    <a:pt x="0" y="45"/>
                  </a:lnTo>
                  <a:lnTo>
                    <a:pt x="7" y="83"/>
                  </a:lnTo>
                  <a:lnTo>
                    <a:pt x="45" y="45"/>
                  </a:lnTo>
                  <a:lnTo>
                    <a:pt x="60" y="53"/>
                  </a:lnTo>
                  <a:lnTo>
                    <a:pt x="76" y="30"/>
                  </a:lnTo>
                  <a:lnTo>
                    <a:pt x="98" y="38"/>
                  </a:lnTo>
                  <a:lnTo>
                    <a:pt x="106" y="60"/>
                  </a:lnTo>
                  <a:lnTo>
                    <a:pt x="151" y="83"/>
                  </a:lnTo>
                  <a:lnTo>
                    <a:pt x="166" y="83"/>
                  </a:lnTo>
                  <a:lnTo>
                    <a:pt x="159" y="91"/>
                  </a:lnTo>
                  <a:lnTo>
                    <a:pt x="151" y="121"/>
                  </a:lnTo>
                  <a:lnTo>
                    <a:pt x="174" y="129"/>
                  </a:lnTo>
                  <a:lnTo>
                    <a:pt x="166" y="121"/>
                  </a:lnTo>
                  <a:lnTo>
                    <a:pt x="212" y="144"/>
                  </a:lnTo>
                  <a:lnTo>
                    <a:pt x="204" y="121"/>
                  </a:lnTo>
                  <a:lnTo>
                    <a:pt x="181" y="113"/>
                  </a:lnTo>
                  <a:lnTo>
                    <a:pt x="181" y="98"/>
                  </a:lnTo>
                  <a:lnTo>
                    <a:pt x="204" y="113"/>
                  </a:lnTo>
                  <a:lnTo>
                    <a:pt x="181" y="68"/>
                  </a:lnTo>
                  <a:lnTo>
                    <a:pt x="189" y="76"/>
                  </a:lnTo>
                  <a:lnTo>
                    <a:pt x="189" y="68"/>
                  </a:lnTo>
                  <a:lnTo>
                    <a:pt x="174" y="53"/>
                  </a:lnTo>
                  <a:lnTo>
                    <a:pt x="189" y="53"/>
                  </a:lnTo>
                  <a:lnTo>
                    <a:pt x="197" y="30"/>
                  </a:lnTo>
                  <a:lnTo>
                    <a:pt x="197" y="38"/>
                  </a:lnTo>
                  <a:lnTo>
                    <a:pt x="197" y="15"/>
                  </a:lnTo>
                  <a:lnTo>
                    <a:pt x="212" y="15"/>
                  </a:lnTo>
                  <a:lnTo>
                    <a:pt x="212" y="30"/>
                  </a:lnTo>
                  <a:lnTo>
                    <a:pt x="204" y="30"/>
                  </a:lnTo>
                  <a:lnTo>
                    <a:pt x="212" y="30"/>
                  </a:lnTo>
                  <a:lnTo>
                    <a:pt x="204" y="38"/>
                  </a:lnTo>
                  <a:lnTo>
                    <a:pt x="197" y="53"/>
                  </a:lnTo>
                  <a:lnTo>
                    <a:pt x="212" y="53"/>
                  </a:lnTo>
                  <a:lnTo>
                    <a:pt x="204" y="68"/>
                  </a:lnTo>
                  <a:lnTo>
                    <a:pt x="212" y="83"/>
                  </a:lnTo>
                  <a:lnTo>
                    <a:pt x="204" y="76"/>
                  </a:lnTo>
                  <a:lnTo>
                    <a:pt x="204" y="83"/>
                  </a:lnTo>
                  <a:lnTo>
                    <a:pt x="212" y="91"/>
                  </a:lnTo>
                  <a:lnTo>
                    <a:pt x="219" y="83"/>
                  </a:lnTo>
                  <a:lnTo>
                    <a:pt x="219" y="91"/>
                  </a:lnTo>
                  <a:lnTo>
                    <a:pt x="204" y="91"/>
                  </a:lnTo>
                  <a:lnTo>
                    <a:pt x="212" y="98"/>
                  </a:lnTo>
                  <a:lnTo>
                    <a:pt x="204" y="106"/>
                  </a:lnTo>
                  <a:lnTo>
                    <a:pt x="212" y="113"/>
                  </a:lnTo>
                  <a:lnTo>
                    <a:pt x="227" y="113"/>
                  </a:lnTo>
                  <a:lnTo>
                    <a:pt x="234" y="106"/>
                  </a:lnTo>
                  <a:lnTo>
                    <a:pt x="242" y="121"/>
                  </a:lnTo>
                  <a:lnTo>
                    <a:pt x="242" y="136"/>
                  </a:lnTo>
                  <a:lnTo>
                    <a:pt x="257" y="136"/>
                  </a:lnTo>
                  <a:lnTo>
                    <a:pt x="272" y="129"/>
                  </a:lnTo>
                  <a:lnTo>
                    <a:pt x="280" y="91"/>
                  </a:lnTo>
                  <a:lnTo>
                    <a:pt x="280" y="9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9" name="Freeform 65"/>
            <p:cNvSpPr>
              <a:spLocks/>
            </p:cNvSpPr>
            <p:nvPr/>
          </p:nvSpPr>
          <p:spPr bwMode="auto">
            <a:xfrm>
              <a:off x="4215" y="1630"/>
              <a:ext cx="204" cy="106"/>
            </a:xfrm>
            <a:custGeom>
              <a:avLst/>
              <a:gdLst>
                <a:gd name="T0" fmla="*/ 197 w 204"/>
                <a:gd name="T1" fmla="*/ 46 h 106"/>
                <a:gd name="T2" fmla="*/ 182 w 204"/>
                <a:gd name="T3" fmla="*/ 53 h 106"/>
                <a:gd name="T4" fmla="*/ 204 w 204"/>
                <a:gd name="T5" fmla="*/ 68 h 106"/>
                <a:gd name="T6" fmla="*/ 182 w 204"/>
                <a:gd name="T7" fmla="*/ 76 h 106"/>
                <a:gd name="T8" fmla="*/ 159 w 204"/>
                <a:gd name="T9" fmla="*/ 61 h 106"/>
                <a:gd name="T10" fmla="*/ 151 w 204"/>
                <a:gd name="T11" fmla="*/ 46 h 106"/>
                <a:gd name="T12" fmla="*/ 136 w 204"/>
                <a:gd name="T13" fmla="*/ 46 h 106"/>
                <a:gd name="T14" fmla="*/ 151 w 204"/>
                <a:gd name="T15" fmla="*/ 8 h 106"/>
                <a:gd name="T16" fmla="*/ 136 w 204"/>
                <a:gd name="T17" fmla="*/ 8 h 106"/>
                <a:gd name="T18" fmla="*/ 136 w 204"/>
                <a:gd name="T19" fmla="*/ 0 h 106"/>
                <a:gd name="T20" fmla="*/ 113 w 204"/>
                <a:gd name="T21" fmla="*/ 15 h 106"/>
                <a:gd name="T22" fmla="*/ 45 w 204"/>
                <a:gd name="T23" fmla="*/ 30 h 106"/>
                <a:gd name="T24" fmla="*/ 0 w 204"/>
                <a:gd name="T25" fmla="*/ 38 h 106"/>
                <a:gd name="T26" fmla="*/ 0 w 204"/>
                <a:gd name="T27" fmla="*/ 99 h 106"/>
                <a:gd name="T28" fmla="*/ 98 w 204"/>
                <a:gd name="T29" fmla="*/ 76 h 106"/>
                <a:gd name="T30" fmla="*/ 121 w 204"/>
                <a:gd name="T31" fmla="*/ 68 h 106"/>
                <a:gd name="T32" fmla="*/ 129 w 204"/>
                <a:gd name="T33" fmla="*/ 91 h 106"/>
                <a:gd name="T34" fmla="*/ 144 w 204"/>
                <a:gd name="T35" fmla="*/ 91 h 106"/>
                <a:gd name="T36" fmla="*/ 144 w 204"/>
                <a:gd name="T37" fmla="*/ 106 h 106"/>
                <a:gd name="T38" fmla="*/ 166 w 204"/>
                <a:gd name="T39" fmla="*/ 76 h 106"/>
                <a:gd name="T40" fmla="*/ 166 w 204"/>
                <a:gd name="T41" fmla="*/ 99 h 106"/>
                <a:gd name="T42" fmla="*/ 204 w 204"/>
                <a:gd name="T43" fmla="*/ 76 h 106"/>
                <a:gd name="T44" fmla="*/ 204 w 204"/>
                <a:gd name="T45" fmla="*/ 68 h 106"/>
                <a:gd name="T46" fmla="*/ 197 w 204"/>
                <a:gd name="T47" fmla="*/ 4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4" h="106">
                  <a:moveTo>
                    <a:pt x="197" y="46"/>
                  </a:moveTo>
                  <a:lnTo>
                    <a:pt x="182" y="53"/>
                  </a:lnTo>
                  <a:lnTo>
                    <a:pt x="204" y="68"/>
                  </a:lnTo>
                  <a:lnTo>
                    <a:pt x="182" y="76"/>
                  </a:lnTo>
                  <a:lnTo>
                    <a:pt x="159" y="61"/>
                  </a:lnTo>
                  <a:lnTo>
                    <a:pt x="151" y="46"/>
                  </a:lnTo>
                  <a:lnTo>
                    <a:pt x="136" y="46"/>
                  </a:lnTo>
                  <a:lnTo>
                    <a:pt x="151" y="8"/>
                  </a:lnTo>
                  <a:lnTo>
                    <a:pt x="136" y="8"/>
                  </a:lnTo>
                  <a:lnTo>
                    <a:pt x="136" y="0"/>
                  </a:lnTo>
                  <a:lnTo>
                    <a:pt x="113" y="15"/>
                  </a:lnTo>
                  <a:lnTo>
                    <a:pt x="45" y="30"/>
                  </a:lnTo>
                  <a:lnTo>
                    <a:pt x="0" y="38"/>
                  </a:lnTo>
                  <a:lnTo>
                    <a:pt x="0" y="99"/>
                  </a:lnTo>
                  <a:lnTo>
                    <a:pt x="98" y="76"/>
                  </a:lnTo>
                  <a:lnTo>
                    <a:pt x="121" y="68"/>
                  </a:lnTo>
                  <a:lnTo>
                    <a:pt x="129" y="91"/>
                  </a:lnTo>
                  <a:lnTo>
                    <a:pt x="144" y="91"/>
                  </a:lnTo>
                  <a:lnTo>
                    <a:pt x="144" y="106"/>
                  </a:lnTo>
                  <a:lnTo>
                    <a:pt x="166" y="76"/>
                  </a:lnTo>
                  <a:lnTo>
                    <a:pt x="166" y="99"/>
                  </a:lnTo>
                  <a:lnTo>
                    <a:pt x="204" y="76"/>
                  </a:lnTo>
                  <a:lnTo>
                    <a:pt x="204" y="68"/>
                  </a:lnTo>
                  <a:lnTo>
                    <a:pt x="197" y="46"/>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0" name="Freeform 66"/>
            <p:cNvSpPr>
              <a:spLocks/>
            </p:cNvSpPr>
            <p:nvPr/>
          </p:nvSpPr>
          <p:spPr bwMode="auto">
            <a:xfrm>
              <a:off x="4215" y="1630"/>
              <a:ext cx="204" cy="106"/>
            </a:xfrm>
            <a:custGeom>
              <a:avLst/>
              <a:gdLst>
                <a:gd name="T0" fmla="*/ 197 w 204"/>
                <a:gd name="T1" fmla="*/ 46 h 106"/>
                <a:gd name="T2" fmla="*/ 182 w 204"/>
                <a:gd name="T3" fmla="*/ 53 h 106"/>
                <a:gd name="T4" fmla="*/ 204 w 204"/>
                <a:gd name="T5" fmla="*/ 68 h 106"/>
                <a:gd name="T6" fmla="*/ 182 w 204"/>
                <a:gd name="T7" fmla="*/ 76 h 106"/>
                <a:gd name="T8" fmla="*/ 159 w 204"/>
                <a:gd name="T9" fmla="*/ 61 h 106"/>
                <a:gd name="T10" fmla="*/ 151 w 204"/>
                <a:gd name="T11" fmla="*/ 46 h 106"/>
                <a:gd name="T12" fmla="*/ 136 w 204"/>
                <a:gd name="T13" fmla="*/ 46 h 106"/>
                <a:gd name="T14" fmla="*/ 151 w 204"/>
                <a:gd name="T15" fmla="*/ 8 h 106"/>
                <a:gd name="T16" fmla="*/ 136 w 204"/>
                <a:gd name="T17" fmla="*/ 8 h 106"/>
                <a:gd name="T18" fmla="*/ 136 w 204"/>
                <a:gd name="T19" fmla="*/ 0 h 106"/>
                <a:gd name="T20" fmla="*/ 113 w 204"/>
                <a:gd name="T21" fmla="*/ 15 h 106"/>
                <a:gd name="T22" fmla="*/ 45 w 204"/>
                <a:gd name="T23" fmla="*/ 30 h 106"/>
                <a:gd name="T24" fmla="*/ 0 w 204"/>
                <a:gd name="T25" fmla="*/ 38 h 106"/>
                <a:gd name="T26" fmla="*/ 0 w 204"/>
                <a:gd name="T27" fmla="*/ 99 h 106"/>
                <a:gd name="T28" fmla="*/ 98 w 204"/>
                <a:gd name="T29" fmla="*/ 76 h 106"/>
                <a:gd name="T30" fmla="*/ 121 w 204"/>
                <a:gd name="T31" fmla="*/ 68 h 106"/>
                <a:gd name="T32" fmla="*/ 129 w 204"/>
                <a:gd name="T33" fmla="*/ 91 h 106"/>
                <a:gd name="T34" fmla="*/ 144 w 204"/>
                <a:gd name="T35" fmla="*/ 91 h 106"/>
                <a:gd name="T36" fmla="*/ 144 w 204"/>
                <a:gd name="T37" fmla="*/ 106 h 106"/>
                <a:gd name="T38" fmla="*/ 166 w 204"/>
                <a:gd name="T39" fmla="*/ 76 h 106"/>
                <a:gd name="T40" fmla="*/ 166 w 204"/>
                <a:gd name="T41" fmla="*/ 99 h 106"/>
                <a:gd name="T42" fmla="*/ 204 w 204"/>
                <a:gd name="T43" fmla="*/ 76 h 106"/>
                <a:gd name="T44" fmla="*/ 204 w 204"/>
                <a:gd name="T45" fmla="*/ 68 h 106"/>
                <a:gd name="T46" fmla="*/ 197 w 204"/>
                <a:gd name="T47" fmla="*/ 46 h 106"/>
                <a:gd name="T48" fmla="*/ 197 w 204"/>
                <a:gd name="T49" fmla="*/ 5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4" h="106">
                  <a:moveTo>
                    <a:pt x="197" y="46"/>
                  </a:moveTo>
                  <a:lnTo>
                    <a:pt x="182" y="53"/>
                  </a:lnTo>
                  <a:lnTo>
                    <a:pt x="204" y="68"/>
                  </a:lnTo>
                  <a:lnTo>
                    <a:pt x="182" y="76"/>
                  </a:lnTo>
                  <a:lnTo>
                    <a:pt x="159" y="61"/>
                  </a:lnTo>
                  <a:lnTo>
                    <a:pt x="151" y="46"/>
                  </a:lnTo>
                  <a:lnTo>
                    <a:pt x="136" y="46"/>
                  </a:lnTo>
                  <a:lnTo>
                    <a:pt x="151" y="8"/>
                  </a:lnTo>
                  <a:lnTo>
                    <a:pt x="136" y="8"/>
                  </a:lnTo>
                  <a:lnTo>
                    <a:pt x="136" y="0"/>
                  </a:lnTo>
                  <a:lnTo>
                    <a:pt x="113" y="15"/>
                  </a:lnTo>
                  <a:lnTo>
                    <a:pt x="45" y="30"/>
                  </a:lnTo>
                  <a:lnTo>
                    <a:pt x="0" y="38"/>
                  </a:lnTo>
                  <a:lnTo>
                    <a:pt x="0" y="99"/>
                  </a:lnTo>
                  <a:lnTo>
                    <a:pt x="98" y="76"/>
                  </a:lnTo>
                  <a:lnTo>
                    <a:pt x="121" y="68"/>
                  </a:lnTo>
                  <a:lnTo>
                    <a:pt x="129" y="91"/>
                  </a:lnTo>
                  <a:lnTo>
                    <a:pt x="144" y="91"/>
                  </a:lnTo>
                  <a:lnTo>
                    <a:pt x="144" y="106"/>
                  </a:lnTo>
                  <a:lnTo>
                    <a:pt x="166" y="76"/>
                  </a:lnTo>
                  <a:lnTo>
                    <a:pt x="166" y="99"/>
                  </a:lnTo>
                  <a:lnTo>
                    <a:pt x="204" y="76"/>
                  </a:lnTo>
                  <a:lnTo>
                    <a:pt x="204" y="68"/>
                  </a:lnTo>
                  <a:lnTo>
                    <a:pt x="197" y="46"/>
                  </a:lnTo>
                  <a:lnTo>
                    <a:pt x="197" y="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1" name="Freeform 67"/>
            <p:cNvSpPr>
              <a:spLocks/>
            </p:cNvSpPr>
            <p:nvPr/>
          </p:nvSpPr>
          <p:spPr bwMode="auto">
            <a:xfrm>
              <a:off x="3217" y="1433"/>
              <a:ext cx="363" cy="190"/>
            </a:xfrm>
            <a:custGeom>
              <a:avLst/>
              <a:gdLst>
                <a:gd name="T0" fmla="*/ 340 w 363"/>
                <a:gd name="T1" fmla="*/ 84 h 190"/>
                <a:gd name="T2" fmla="*/ 332 w 363"/>
                <a:gd name="T3" fmla="*/ 61 h 190"/>
                <a:gd name="T4" fmla="*/ 295 w 363"/>
                <a:gd name="T5" fmla="*/ 61 h 190"/>
                <a:gd name="T6" fmla="*/ 295 w 363"/>
                <a:gd name="T7" fmla="*/ 38 h 190"/>
                <a:gd name="T8" fmla="*/ 234 w 363"/>
                <a:gd name="T9" fmla="*/ 53 h 190"/>
                <a:gd name="T10" fmla="*/ 211 w 363"/>
                <a:gd name="T11" fmla="*/ 76 h 190"/>
                <a:gd name="T12" fmla="*/ 166 w 363"/>
                <a:gd name="T13" fmla="*/ 76 h 190"/>
                <a:gd name="T14" fmla="*/ 143 w 363"/>
                <a:gd name="T15" fmla="*/ 46 h 190"/>
                <a:gd name="T16" fmla="*/ 121 w 363"/>
                <a:gd name="T17" fmla="*/ 46 h 190"/>
                <a:gd name="T18" fmla="*/ 106 w 363"/>
                <a:gd name="T19" fmla="*/ 61 h 190"/>
                <a:gd name="T20" fmla="*/ 121 w 363"/>
                <a:gd name="T21" fmla="*/ 23 h 190"/>
                <a:gd name="T22" fmla="*/ 143 w 363"/>
                <a:gd name="T23" fmla="*/ 8 h 190"/>
                <a:gd name="T24" fmla="*/ 128 w 363"/>
                <a:gd name="T25" fmla="*/ 0 h 190"/>
                <a:gd name="T26" fmla="*/ 75 w 363"/>
                <a:gd name="T27" fmla="*/ 46 h 190"/>
                <a:gd name="T28" fmla="*/ 0 w 363"/>
                <a:gd name="T29" fmla="*/ 84 h 190"/>
                <a:gd name="T30" fmla="*/ 22 w 363"/>
                <a:gd name="T31" fmla="*/ 99 h 190"/>
                <a:gd name="T32" fmla="*/ 136 w 363"/>
                <a:gd name="T33" fmla="*/ 121 h 190"/>
                <a:gd name="T34" fmla="*/ 128 w 363"/>
                <a:gd name="T35" fmla="*/ 137 h 190"/>
                <a:gd name="T36" fmla="*/ 151 w 363"/>
                <a:gd name="T37" fmla="*/ 144 h 190"/>
                <a:gd name="T38" fmla="*/ 151 w 363"/>
                <a:gd name="T39" fmla="*/ 167 h 190"/>
                <a:gd name="T40" fmla="*/ 158 w 363"/>
                <a:gd name="T41" fmla="*/ 167 h 190"/>
                <a:gd name="T42" fmla="*/ 166 w 363"/>
                <a:gd name="T43" fmla="*/ 190 h 190"/>
                <a:gd name="T44" fmla="*/ 196 w 363"/>
                <a:gd name="T45" fmla="*/ 121 h 190"/>
                <a:gd name="T46" fmla="*/ 196 w 363"/>
                <a:gd name="T47" fmla="*/ 137 h 190"/>
                <a:gd name="T48" fmla="*/ 219 w 363"/>
                <a:gd name="T49" fmla="*/ 121 h 190"/>
                <a:gd name="T50" fmla="*/ 219 w 363"/>
                <a:gd name="T51" fmla="*/ 144 h 190"/>
                <a:gd name="T52" fmla="*/ 234 w 363"/>
                <a:gd name="T53" fmla="*/ 114 h 190"/>
                <a:gd name="T54" fmla="*/ 264 w 363"/>
                <a:gd name="T55" fmla="*/ 106 h 190"/>
                <a:gd name="T56" fmla="*/ 272 w 363"/>
                <a:gd name="T57" fmla="*/ 99 h 190"/>
                <a:gd name="T58" fmla="*/ 317 w 363"/>
                <a:gd name="T59" fmla="*/ 114 h 190"/>
                <a:gd name="T60" fmla="*/ 317 w 363"/>
                <a:gd name="T61" fmla="*/ 99 h 190"/>
                <a:gd name="T62" fmla="*/ 363 w 363"/>
                <a:gd name="T63" fmla="*/ 99 h 190"/>
                <a:gd name="T64" fmla="*/ 340 w 363"/>
                <a:gd name="T65" fmla="*/ 84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3" h="190">
                  <a:moveTo>
                    <a:pt x="340" y="84"/>
                  </a:moveTo>
                  <a:lnTo>
                    <a:pt x="332" y="61"/>
                  </a:lnTo>
                  <a:lnTo>
                    <a:pt x="295" y="61"/>
                  </a:lnTo>
                  <a:lnTo>
                    <a:pt x="295" y="38"/>
                  </a:lnTo>
                  <a:lnTo>
                    <a:pt x="234" y="53"/>
                  </a:lnTo>
                  <a:lnTo>
                    <a:pt x="211" y="76"/>
                  </a:lnTo>
                  <a:lnTo>
                    <a:pt x="166" y="76"/>
                  </a:lnTo>
                  <a:lnTo>
                    <a:pt x="143" y="46"/>
                  </a:lnTo>
                  <a:lnTo>
                    <a:pt x="121" y="46"/>
                  </a:lnTo>
                  <a:lnTo>
                    <a:pt x="106" y="61"/>
                  </a:lnTo>
                  <a:lnTo>
                    <a:pt x="121" y="23"/>
                  </a:lnTo>
                  <a:lnTo>
                    <a:pt x="143" y="8"/>
                  </a:lnTo>
                  <a:lnTo>
                    <a:pt x="128" y="0"/>
                  </a:lnTo>
                  <a:lnTo>
                    <a:pt x="75" y="46"/>
                  </a:lnTo>
                  <a:lnTo>
                    <a:pt x="0" y="84"/>
                  </a:lnTo>
                  <a:lnTo>
                    <a:pt x="22" y="99"/>
                  </a:lnTo>
                  <a:lnTo>
                    <a:pt x="136" y="121"/>
                  </a:lnTo>
                  <a:lnTo>
                    <a:pt x="128" y="137"/>
                  </a:lnTo>
                  <a:lnTo>
                    <a:pt x="151" y="144"/>
                  </a:lnTo>
                  <a:lnTo>
                    <a:pt x="151" y="167"/>
                  </a:lnTo>
                  <a:lnTo>
                    <a:pt x="158" y="167"/>
                  </a:lnTo>
                  <a:lnTo>
                    <a:pt x="166" y="190"/>
                  </a:lnTo>
                  <a:lnTo>
                    <a:pt x="196" y="121"/>
                  </a:lnTo>
                  <a:lnTo>
                    <a:pt x="196" y="137"/>
                  </a:lnTo>
                  <a:lnTo>
                    <a:pt x="219" y="121"/>
                  </a:lnTo>
                  <a:lnTo>
                    <a:pt x="219" y="144"/>
                  </a:lnTo>
                  <a:lnTo>
                    <a:pt x="234" y="114"/>
                  </a:lnTo>
                  <a:lnTo>
                    <a:pt x="264" y="106"/>
                  </a:lnTo>
                  <a:lnTo>
                    <a:pt x="272" y="99"/>
                  </a:lnTo>
                  <a:lnTo>
                    <a:pt x="317" y="114"/>
                  </a:lnTo>
                  <a:lnTo>
                    <a:pt x="317" y="99"/>
                  </a:lnTo>
                  <a:lnTo>
                    <a:pt x="363" y="99"/>
                  </a:lnTo>
                  <a:lnTo>
                    <a:pt x="340" y="84"/>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2" name="Freeform 68"/>
            <p:cNvSpPr>
              <a:spLocks/>
            </p:cNvSpPr>
            <p:nvPr/>
          </p:nvSpPr>
          <p:spPr bwMode="auto">
            <a:xfrm>
              <a:off x="3217" y="1433"/>
              <a:ext cx="363" cy="190"/>
            </a:xfrm>
            <a:custGeom>
              <a:avLst/>
              <a:gdLst>
                <a:gd name="T0" fmla="*/ 340 w 363"/>
                <a:gd name="T1" fmla="*/ 84 h 190"/>
                <a:gd name="T2" fmla="*/ 332 w 363"/>
                <a:gd name="T3" fmla="*/ 61 h 190"/>
                <a:gd name="T4" fmla="*/ 295 w 363"/>
                <a:gd name="T5" fmla="*/ 61 h 190"/>
                <a:gd name="T6" fmla="*/ 295 w 363"/>
                <a:gd name="T7" fmla="*/ 38 h 190"/>
                <a:gd name="T8" fmla="*/ 234 w 363"/>
                <a:gd name="T9" fmla="*/ 53 h 190"/>
                <a:gd name="T10" fmla="*/ 211 w 363"/>
                <a:gd name="T11" fmla="*/ 76 h 190"/>
                <a:gd name="T12" fmla="*/ 166 w 363"/>
                <a:gd name="T13" fmla="*/ 76 h 190"/>
                <a:gd name="T14" fmla="*/ 143 w 363"/>
                <a:gd name="T15" fmla="*/ 46 h 190"/>
                <a:gd name="T16" fmla="*/ 121 w 363"/>
                <a:gd name="T17" fmla="*/ 46 h 190"/>
                <a:gd name="T18" fmla="*/ 106 w 363"/>
                <a:gd name="T19" fmla="*/ 61 h 190"/>
                <a:gd name="T20" fmla="*/ 121 w 363"/>
                <a:gd name="T21" fmla="*/ 23 h 190"/>
                <a:gd name="T22" fmla="*/ 143 w 363"/>
                <a:gd name="T23" fmla="*/ 8 h 190"/>
                <a:gd name="T24" fmla="*/ 128 w 363"/>
                <a:gd name="T25" fmla="*/ 0 h 190"/>
                <a:gd name="T26" fmla="*/ 75 w 363"/>
                <a:gd name="T27" fmla="*/ 46 h 190"/>
                <a:gd name="T28" fmla="*/ 0 w 363"/>
                <a:gd name="T29" fmla="*/ 84 h 190"/>
                <a:gd name="T30" fmla="*/ 22 w 363"/>
                <a:gd name="T31" fmla="*/ 99 h 190"/>
                <a:gd name="T32" fmla="*/ 136 w 363"/>
                <a:gd name="T33" fmla="*/ 121 h 190"/>
                <a:gd name="T34" fmla="*/ 128 w 363"/>
                <a:gd name="T35" fmla="*/ 137 h 190"/>
                <a:gd name="T36" fmla="*/ 151 w 363"/>
                <a:gd name="T37" fmla="*/ 144 h 190"/>
                <a:gd name="T38" fmla="*/ 151 w 363"/>
                <a:gd name="T39" fmla="*/ 167 h 190"/>
                <a:gd name="T40" fmla="*/ 158 w 363"/>
                <a:gd name="T41" fmla="*/ 167 h 190"/>
                <a:gd name="T42" fmla="*/ 166 w 363"/>
                <a:gd name="T43" fmla="*/ 190 h 190"/>
                <a:gd name="T44" fmla="*/ 196 w 363"/>
                <a:gd name="T45" fmla="*/ 121 h 190"/>
                <a:gd name="T46" fmla="*/ 196 w 363"/>
                <a:gd name="T47" fmla="*/ 137 h 190"/>
                <a:gd name="T48" fmla="*/ 219 w 363"/>
                <a:gd name="T49" fmla="*/ 121 h 190"/>
                <a:gd name="T50" fmla="*/ 219 w 363"/>
                <a:gd name="T51" fmla="*/ 144 h 190"/>
                <a:gd name="T52" fmla="*/ 234 w 363"/>
                <a:gd name="T53" fmla="*/ 114 h 190"/>
                <a:gd name="T54" fmla="*/ 264 w 363"/>
                <a:gd name="T55" fmla="*/ 106 h 190"/>
                <a:gd name="T56" fmla="*/ 272 w 363"/>
                <a:gd name="T57" fmla="*/ 99 h 190"/>
                <a:gd name="T58" fmla="*/ 317 w 363"/>
                <a:gd name="T59" fmla="*/ 114 h 190"/>
                <a:gd name="T60" fmla="*/ 317 w 363"/>
                <a:gd name="T61" fmla="*/ 99 h 190"/>
                <a:gd name="T62" fmla="*/ 363 w 363"/>
                <a:gd name="T63" fmla="*/ 99 h 190"/>
                <a:gd name="T64" fmla="*/ 340 w 363"/>
                <a:gd name="T65" fmla="*/ 84 h 190"/>
                <a:gd name="T66" fmla="*/ 340 w 363"/>
                <a:gd name="T67" fmla="*/ 9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3" h="190">
                  <a:moveTo>
                    <a:pt x="340" y="84"/>
                  </a:moveTo>
                  <a:lnTo>
                    <a:pt x="332" y="61"/>
                  </a:lnTo>
                  <a:lnTo>
                    <a:pt x="295" y="61"/>
                  </a:lnTo>
                  <a:lnTo>
                    <a:pt x="295" y="38"/>
                  </a:lnTo>
                  <a:lnTo>
                    <a:pt x="234" y="53"/>
                  </a:lnTo>
                  <a:lnTo>
                    <a:pt x="211" y="76"/>
                  </a:lnTo>
                  <a:lnTo>
                    <a:pt x="166" y="76"/>
                  </a:lnTo>
                  <a:lnTo>
                    <a:pt x="143" y="46"/>
                  </a:lnTo>
                  <a:lnTo>
                    <a:pt x="121" y="46"/>
                  </a:lnTo>
                  <a:lnTo>
                    <a:pt x="106" y="61"/>
                  </a:lnTo>
                  <a:lnTo>
                    <a:pt x="121" y="23"/>
                  </a:lnTo>
                  <a:lnTo>
                    <a:pt x="143" y="8"/>
                  </a:lnTo>
                  <a:lnTo>
                    <a:pt x="128" y="0"/>
                  </a:lnTo>
                  <a:lnTo>
                    <a:pt x="75" y="46"/>
                  </a:lnTo>
                  <a:lnTo>
                    <a:pt x="0" y="84"/>
                  </a:lnTo>
                  <a:lnTo>
                    <a:pt x="22" y="99"/>
                  </a:lnTo>
                  <a:lnTo>
                    <a:pt x="136" y="121"/>
                  </a:lnTo>
                  <a:lnTo>
                    <a:pt x="128" y="137"/>
                  </a:lnTo>
                  <a:lnTo>
                    <a:pt x="151" y="144"/>
                  </a:lnTo>
                  <a:lnTo>
                    <a:pt x="151" y="167"/>
                  </a:lnTo>
                  <a:lnTo>
                    <a:pt x="158" y="167"/>
                  </a:lnTo>
                  <a:lnTo>
                    <a:pt x="166" y="190"/>
                  </a:lnTo>
                  <a:lnTo>
                    <a:pt x="196" y="121"/>
                  </a:lnTo>
                  <a:lnTo>
                    <a:pt x="196" y="137"/>
                  </a:lnTo>
                  <a:lnTo>
                    <a:pt x="219" y="121"/>
                  </a:lnTo>
                  <a:lnTo>
                    <a:pt x="219" y="144"/>
                  </a:lnTo>
                  <a:lnTo>
                    <a:pt x="234" y="114"/>
                  </a:lnTo>
                  <a:lnTo>
                    <a:pt x="264" y="106"/>
                  </a:lnTo>
                  <a:lnTo>
                    <a:pt x="272" y="99"/>
                  </a:lnTo>
                  <a:lnTo>
                    <a:pt x="317" y="114"/>
                  </a:lnTo>
                  <a:lnTo>
                    <a:pt x="317" y="99"/>
                  </a:lnTo>
                  <a:lnTo>
                    <a:pt x="363" y="99"/>
                  </a:lnTo>
                  <a:lnTo>
                    <a:pt x="340" y="84"/>
                  </a:lnTo>
                  <a:lnTo>
                    <a:pt x="340" y="9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3" name="Freeform 69"/>
            <p:cNvSpPr>
              <a:spLocks/>
            </p:cNvSpPr>
            <p:nvPr/>
          </p:nvSpPr>
          <p:spPr bwMode="auto">
            <a:xfrm>
              <a:off x="3451" y="1547"/>
              <a:ext cx="242" cy="333"/>
            </a:xfrm>
            <a:custGeom>
              <a:avLst/>
              <a:gdLst>
                <a:gd name="T0" fmla="*/ 242 w 242"/>
                <a:gd name="T1" fmla="*/ 235 h 333"/>
                <a:gd name="T2" fmla="*/ 235 w 242"/>
                <a:gd name="T3" fmla="*/ 242 h 333"/>
                <a:gd name="T4" fmla="*/ 235 w 242"/>
                <a:gd name="T5" fmla="*/ 227 h 333"/>
                <a:gd name="T6" fmla="*/ 219 w 242"/>
                <a:gd name="T7" fmla="*/ 235 h 333"/>
                <a:gd name="T8" fmla="*/ 197 w 242"/>
                <a:gd name="T9" fmla="*/ 310 h 333"/>
                <a:gd name="T10" fmla="*/ 121 w 242"/>
                <a:gd name="T11" fmla="*/ 325 h 333"/>
                <a:gd name="T12" fmla="*/ 0 w 242"/>
                <a:gd name="T13" fmla="*/ 333 h 333"/>
                <a:gd name="T14" fmla="*/ 30 w 242"/>
                <a:gd name="T15" fmla="*/ 265 h 333"/>
                <a:gd name="T16" fmla="*/ 0 w 242"/>
                <a:gd name="T17" fmla="*/ 182 h 333"/>
                <a:gd name="T18" fmla="*/ 8 w 242"/>
                <a:gd name="T19" fmla="*/ 98 h 333"/>
                <a:gd name="T20" fmla="*/ 45 w 242"/>
                <a:gd name="T21" fmla="*/ 53 h 333"/>
                <a:gd name="T22" fmla="*/ 53 w 242"/>
                <a:gd name="T23" fmla="*/ 91 h 333"/>
                <a:gd name="T24" fmla="*/ 53 w 242"/>
                <a:gd name="T25" fmla="*/ 45 h 333"/>
                <a:gd name="T26" fmla="*/ 76 w 242"/>
                <a:gd name="T27" fmla="*/ 30 h 333"/>
                <a:gd name="T28" fmla="*/ 68 w 242"/>
                <a:gd name="T29" fmla="*/ 30 h 333"/>
                <a:gd name="T30" fmla="*/ 76 w 242"/>
                <a:gd name="T31" fmla="*/ 7 h 333"/>
                <a:gd name="T32" fmla="*/ 83 w 242"/>
                <a:gd name="T33" fmla="*/ 0 h 333"/>
                <a:gd name="T34" fmla="*/ 159 w 242"/>
                <a:gd name="T35" fmla="*/ 30 h 333"/>
                <a:gd name="T36" fmla="*/ 174 w 242"/>
                <a:gd name="T37" fmla="*/ 53 h 333"/>
                <a:gd name="T38" fmla="*/ 159 w 242"/>
                <a:gd name="T39" fmla="*/ 53 h 333"/>
                <a:gd name="T40" fmla="*/ 174 w 242"/>
                <a:gd name="T41" fmla="*/ 76 h 333"/>
                <a:gd name="T42" fmla="*/ 174 w 242"/>
                <a:gd name="T43" fmla="*/ 106 h 333"/>
                <a:gd name="T44" fmla="*/ 151 w 242"/>
                <a:gd name="T45" fmla="*/ 136 h 333"/>
                <a:gd name="T46" fmla="*/ 151 w 242"/>
                <a:gd name="T47" fmla="*/ 159 h 333"/>
                <a:gd name="T48" fmla="*/ 166 w 242"/>
                <a:gd name="T49" fmla="*/ 166 h 333"/>
                <a:gd name="T50" fmla="*/ 174 w 242"/>
                <a:gd name="T51" fmla="*/ 136 h 333"/>
                <a:gd name="T52" fmla="*/ 197 w 242"/>
                <a:gd name="T53" fmla="*/ 121 h 333"/>
                <a:gd name="T54" fmla="*/ 219 w 242"/>
                <a:gd name="T55" fmla="*/ 136 h 333"/>
                <a:gd name="T56" fmla="*/ 242 w 242"/>
                <a:gd name="T57" fmla="*/ 204 h 333"/>
                <a:gd name="T58" fmla="*/ 242 w 242"/>
                <a:gd name="T59" fmla="*/ 235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2" h="333">
                  <a:moveTo>
                    <a:pt x="242" y="235"/>
                  </a:moveTo>
                  <a:lnTo>
                    <a:pt x="235" y="242"/>
                  </a:lnTo>
                  <a:lnTo>
                    <a:pt x="235" y="227"/>
                  </a:lnTo>
                  <a:lnTo>
                    <a:pt x="219" y="235"/>
                  </a:lnTo>
                  <a:lnTo>
                    <a:pt x="197" y="310"/>
                  </a:lnTo>
                  <a:lnTo>
                    <a:pt x="121" y="325"/>
                  </a:lnTo>
                  <a:lnTo>
                    <a:pt x="0" y="333"/>
                  </a:lnTo>
                  <a:lnTo>
                    <a:pt x="30" y="265"/>
                  </a:lnTo>
                  <a:lnTo>
                    <a:pt x="0" y="182"/>
                  </a:lnTo>
                  <a:lnTo>
                    <a:pt x="8" y="98"/>
                  </a:lnTo>
                  <a:lnTo>
                    <a:pt x="45" y="53"/>
                  </a:lnTo>
                  <a:lnTo>
                    <a:pt x="53" y="91"/>
                  </a:lnTo>
                  <a:lnTo>
                    <a:pt x="53" y="45"/>
                  </a:lnTo>
                  <a:lnTo>
                    <a:pt x="76" y="30"/>
                  </a:lnTo>
                  <a:lnTo>
                    <a:pt x="68" y="30"/>
                  </a:lnTo>
                  <a:lnTo>
                    <a:pt x="76" y="7"/>
                  </a:lnTo>
                  <a:lnTo>
                    <a:pt x="83" y="0"/>
                  </a:lnTo>
                  <a:lnTo>
                    <a:pt x="159" y="30"/>
                  </a:lnTo>
                  <a:lnTo>
                    <a:pt x="174" y="53"/>
                  </a:lnTo>
                  <a:lnTo>
                    <a:pt x="159" y="53"/>
                  </a:lnTo>
                  <a:lnTo>
                    <a:pt x="174" y="76"/>
                  </a:lnTo>
                  <a:lnTo>
                    <a:pt x="174" y="106"/>
                  </a:lnTo>
                  <a:lnTo>
                    <a:pt x="151" y="136"/>
                  </a:lnTo>
                  <a:lnTo>
                    <a:pt x="151" y="159"/>
                  </a:lnTo>
                  <a:lnTo>
                    <a:pt x="166" y="166"/>
                  </a:lnTo>
                  <a:lnTo>
                    <a:pt x="174" y="136"/>
                  </a:lnTo>
                  <a:lnTo>
                    <a:pt x="197" y="121"/>
                  </a:lnTo>
                  <a:lnTo>
                    <a:pt x="219" y="136"/>
                  </a:lnTo>
                  <a:lnTo>
                    <a:pt x="242" y="204"/>
                  </a:lnTo>
                  <a:lnTo>
                    <a:pt x="242" y="23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 name="Freeform 70"/>
            <p:cNvSpPr>
              <a:spLocks/>
            </p:cNvSpPr>
            <p:nvPr/>
          </p:nvSpPr>
          <p:spPr bwMode="auto">
            <a:xfrm>
              <a:off x="3451" y="1547"/>
              <a:ext cx="242" cy="333"/>
            </a:xfrm>
            <a:custGeom>
              <a:avLst/>
              <a:gdLst>
                <a:gd name="T0" fmla="*/ 242 w 242"/>
                <a:gd name="T1" fmla="*/ 235 h 333"/>
                <a:gd name="T2" fmla="*/ 235 w 242"/>
                <a:gd name="T3" fmla="*/ 242 h 333"/>
                <a:gd name="T4" fmla="*/ 235 w 242"/>
                <a:gd name="T5" fmla="*/ 227 h 333"/>
                <a:gd name="T6" fmla="*/ 219 w 242"/>
                <a:gd name="T7" fmla="*/ 235 h 333"/>
                <a:gd name="T8" fmla="*/ 197 w 242"/>
                <a:gd name="T9" fmla="*/ 310 h 333"/>
                <a:gd name="T10" fmla="*/ 121 w 242"/>
                <a:gd name="T11" fmla="*/ 325 h 333"/>
                <a:gd name="T12" fmla="*/ 0 w 242"/>
                <a:gd name="T13" fmla="*/ 333 h 333"/>
                <a:gd name="T14" fmla="*/ 30 w 242"/>
                <a:gd name="T15" fmla="*/ 265 h 333"/>
                <a:gd name="T16" fmla="*/ 0 w 242"/>
                <a:gd name="T17" fmla="*/ 182 h 333"/>
                <a:gd name="T18" fmla="*/ 8 w 242"/>
                <a:gd name="T19" fmla="*/ 98 h 333"/>
                <a:gd name="T20" fmla="*/ 45 w 242"/>
                <a:gd name="T21" fmla="*/ 53 h 333"/>
                <a:gd name="T22" fmla="*/ 53 w 242"/>
                <a:gd name="T23" fmla="*/ 91 h 333"/>
                <a:gd name="T24" fmla="*/ 53 w 242"/>
                <a:gd name="T25" fmla="*/ 45 h 333"/>
                <a:gd name="T26" fmla="*/ 76 w 242"/>
                <a:gd name="T27" fmla="*/ 30 h 333"/>
                <a:gd name="T28" fmla="*/ 68 w 242"/>
                <a:gd name="T29" fmla="*/ 30 h 333"/>
                <a:gd name="T30" fmla="*/ 76 w 242"/>
                <a:gd name="T31" fmla="*/ 7 h 333"/>
                <a:gd name="T32" fmla="*/ 83 w 242"/>
                <a:gd name="T33" fmla="*/ 0 h 333"/>
                <a:gd name="T34" fmla="*/ 159 w 242"/>
                <a:gd name="T35" fmla="*/ 30 h 333"/>
                <a:gd name="T36" fmla="*/ 174 w 242"/>
                <a:gd name="T37" fmla="*/ 53 h 333"/>
                <a:gd name="T38" fmla="*/ 159 w 242"/>
                <a:gd name="T39" fmla="*/ 53 h 333"/>
                <a:gd name="T40" fmla="*/ 174 w 242"/>
                <a:gd name="T41" fmla="*/ 76 h 333"/>
                <a:gd name="T42" fmla="*/ 174 w 242"/>
                <a:gd name="T43" fmla="*/ 106 h 333"/>
                <a:gd name="T44" fmla="*/ 151 w 242"/>
                <a:gd name="T45" fmla="*/ 136 h 333"/>
                <a:gd name="T46" fmla="*/ 151 w 242"/>
                <a:gd name="T47" fmla="*/ 159 h 333"/>
                <a:gd name="T48" fmla="*/ 166 w 242"/>
                <a:gd name="T49" fmla="*/ 166 h 333"/>
                <a:gd name="T50" fmla="*/ 174 w 242"/>
                <a:gd name="T51" fmla="*/ 136 h 333"/>
                <a:gd name="T52" fmla="*/ 197 w 242"/>
                <a:gd name="T53" fmla="*/ 121 h 333"/>
                <a:gd name="T54" fmla="*/ 219 w 242"/>
                <a:gd name="T55" fmla="*/ 136 h 333"/>
                <a:gd name="T56" fmla="*/ 242 w 242"/>
                <a:gd name="T57" fmla="*/ 204 h 333"/>
                <a:gd name="T58" fmla="*/ 242 w 242"/>
                <a:gd name="T59" fmla="*/ 235 h 333"/>
                <a:gd name="T60" fmla="*/ 242 w 242"/>
                <a:gd name="T61" fmla="*/ 242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2" h="333">
                  <a:moveTo>
                    <a:pt x="242" y="235"/>
                  </a:moveTo>
                  <a:lnTo>
                    <a:pt x="235" y="242"/>
                  </a:lnTo>
                  <a:lnTo>
                    <a:pt x="235" y="227"/>
                  </a:lnTo>
                  <a:lnTo>
                    <a:pt x="219" y="235"/>
                  </a:lnTo>
                  <a:lnTo>
                    <a:pt x="197" y="310"/>
                  </a:lnTo>
                  <a:lnTo>
                    <a:pt x="121" y="325"/>
                  </a:lnTo>
                  <a:lnTo>
                    <a:pt x="0" y="333"/>
                  </a:lnTo>
                  <a:lnTo>
                    <a:pt x="30" y="265"/>
                  </a:lnTo>
                  <a:lnTo>
                    <a:pt x="0" y="182"/>
                  </a:lnTo>
                  <a:lnTo>
                    <a:pt x="8" y="98"/>
                  </a:lnTo>
                  <a:lnTo>
                    <a:pt x="45" y="53"/>
                  </a:lnTo>
                  <a:lnTo>
                    <a:pt x="53" y="91"/>
                  </a:lnTo>
                  <a:lnTo>
                    <a:pt x="53" y="45"/>
                  </a:lnTo>
                  <a:lnTo>
                    <a:pt x="76" y="30"/>
                  </a:lnTo>
                  <a:lnTo>
                    <a:pt x="68" y="30"/>
                  </a:lnTo>
                  <a:lnTo>
                    <a:pt x="76" y="7"/>
                  </a:lnTo>
                  <a:lnTo>
                    <a:pt x="83" y="0"/>
                  </a:lnTo>
                  <a:lnTo>
                    <a:pt x="159" y="30"/>
                  </a:lnTo>
                  <a:lnTo>
                    <a:pt x="174" y="53"/>
                  </a:lnTo>
                  <a:lnTo>
                    <a:pt x="159" y="53"/>
                  </a:lnTo>
                  <a:lnTo>
                    <a:pt x="174" y="76"/>
                  </a:lnTo>
                  <a:lnTo>
                    <a:pt x="174" y="106"/>
                  </a:lnTo>
                  <a:lnTo>
                    <a:pt x="151" y="136"/>
                  </a:lnTo>
                  <a:lnTo>
                    <a:pt x="151" y="159"/>
                  </a:lnTo>
                  <a:lnTo>
                    <a:pt x="166" y="166"/>
                  </a:lnTo>
                  <a:lnTo>
                    <a:pt x="174" y="136"/>
                  </a:lnTo>
                  <a:lnTo>
                    <a:pt x="197" y="121"/>
                  </a:lnTo>
                  <a:lnTo>
                    <a:pt x="219" y="136"/>
                  </a:lnTo>
                  <a:lnTo>
                    <a:pt x="242" y="204"/>
                  </a:lnTo>
                  <a:lnTo>
                    <a:pt x="242" y="235"/>
                  </a:lnTo>
                  <a:lnTo>
                    <a:pt x="242" y="24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5" name="Freeform 71"/>
            <p:cNvSpPr>
              <a:spLocks/>
            </p:cNvSpPr>
            <p:nvPr/>
          </p:nvSpPr>
          <p:spPr bwMode="auto">
            <a:xfrm>
              <a:off x="2854" y="1305"/>
              <a:ext cx="408" cy="461"/>
            </a:xfrm>
            <a:custGeom>
              <a:avLst/>
              <a:gdLst>
                <a:gd name="T0" fmla="*/ 340 w 408"/>
                <a:gd name="T1" fmla="*/ 128 h 461"/>
                <a:gd name="T2" fmla="*/ 272 w 408"/>
                <a:gd name="T3" fmla="*/ 196 h 461"/>
                <a:gd name="T4" fmla="*/ 279 w 408"/>
                <a:gd name="T5" fmla="*/ 204 h 461"/>
                <a:gd name="T6" fmla="*/ 264 w 408"/>
                <a:gd name="T7" fmla="*/ 212 h 461"/>
                <a:gd name="T8" fmla="*/ 264 w 408"/>
                <a:gd name="T9" fmla="*/ 257 h 461"/>
                <a:gd name="T10" fmla="*/ 234 w 408"/>
                <a:gd name="T11" fmla="*/ 280 h 461"/>
                <a:gd name="T12" fmla="*/ 249 w 408"/>
                <a:gd name="T13" fmla="*/ 302 h 461"/>
                <a:gd name="T14" fmla="*/ 242 w 408"/>
                <a:gd name="T15" fmla="*/ 318 h 461"/>
                <a:gd name="T16" fmla="*/ 242 w 408"/>
                <a:gd name="T17" fmla="*/ 355 h 461"/>
                <a:gd name="T18" fmla="*/ 317 w 408"/>
                <a:gd name="T19" fmla="*/ 416 h 461"/>
                <a:gd name="T20" fmla="*/ 332 w 408"/>
                <a:gd name="T21" fmla="*/ 454 h 461"/>
                <a:gd name="T22" fmla="*/ 37 w 408"/>
                <a:gd name="T23" fmla="*/ 461 h 461"/>
                <a:gd name="T24" fmla="*/ 37 w 408"/>
                <a:gd name="T25" fmla="*/ 318 h 461"/>
                <a:gd name="T26" fmla="*/ 15 w 408"/>
                <a:gd name="T27" fmla="*/ 295 h 461"/>
                <a:gd name="T28" fmla="*/ 30 w 408"/>
                <a:gd name="T29" fmla="*/ 272 h 461"/>
                <a:gd name="T30" fmla="*/ 0 w 408"/>
                <a:gd name="T31" fmla="*/ 30 h 461"/>
                <a:gd name="T32" fmla="*/ 105 w 408"/>
                <a:gd name="T33" fmla="*/ 30 h 461"/>
                <a:gd name="T34" fmla="*/ 105 w 408"/>
                <a:gd name="T35" fmla="*/ 0 h 461"/>
                <a:gd name="T36" fmla="*/ 113 w 408"/>
                <a:gd name="T37" fmla="*/ 0 h 461"/>
                <a:gd name="T38" fmla="*/ 136 w 408"/>
                <a:gd name="T39" fmla="*/ 53 h 461"/>
                <a:gd name="T40" fmla="*/ 174 w 408"/>
                <a:gd name="T41" fmla="*/ 60 h 461"/>
                <a:gd name="T42" fmla="*/ 181 w 408"/>
                <a:gd name="T43" fmla="*/ 68 h 461"/>
                <a:gd name="T44" fmla="*/ 219 w 408"/>
                <a:gd name="T45" fmla="*/ 60 h 461"/>
                <a:gd name="T46" fmla="*/ 242 w 408"/>
                <a:gd name="T47" fmla="*/ 60 h 461"/>
                <a:gd name="T48" fmla="*/ 257 w 408"/>
                <a:gd name="T49" fmla="*/ 91 h 461"/>
                <a:gd name="T50" fmla="*/ 272 w 408"/>
                <a:gd name="T51" fmla="*/ 75 h 461"/>
                <a:gd name="T52" fmla="*/ 295 w 408"/>
                <a:gd name="T53" fmla="*/ 98 h 461"/>
                <a:gd name="T54" fmla="*/ 332 w 408"/>
                <a:gd name="T55" fmla="*/ 83 h 461"/>
                <a:gd name="T56" fmla="*/ 340 w 408"/>
                <a:gd name="T57" fmla="*/ 91 h 461"/>
                <a:gd name="T58" fmla="*/ 408 w 408"/>
                <a:gd name="T59" fmla="*/ 98 h 461"/>
                <a:gd name="T60" fmla="*/ 340 w 408"/>
                <a:gd name="T61" fmla="*/ 128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8" h="461">
                  <a:moveTo>
                    <a:pt x="340" y="128"/>
                  </a:moveTo>
                  <a:lnTo>
                    <a:pt x="272" y="196"/>
                  </a:lnTo>
                  <a:lnTo>
                    <a:pt x="279" y="204"/>
                  </a:lnTo>
                  <a:lnTo>
                    <a:pt x="264" y="212"/>
                  </a:lnTo>
                  <a:lnTo>
                    <a:pt x="264" y="257"/>
                  </a:lnTo>
                  <a:lnTo>
                    <a:pt x="234" y="280"/>
                  </a:lnTo>
                  <a:lnTo>
                    <a:pt x="249" y="302"/>
                  </a:lnTo>
                  <a:lnTo>
                    <a:pt x="242" y="318"/>
                  </a:lnTo>
                  <a:lnTo>
                    <a:pt x="242" y="355"/>
                  </a:lnTo>
                  <a:lnTo>
                    <a:pt x="317" y="416"/>
                  </a:lnTo>
                  <a:lnTo>
                    <a:pt x="332" y="454"/>
                  </a:lnTo>
                  <a:lnTo>
                    <a:pt x="37" y="461"/>
                  </a:lnTo>
                  <a:lnTo>
                    <a:pt x="37" y="318"/>
                  </a:lnTo>
                  <a:lnTo>
                    <a:pt x="15" y="295"/>
                  </a:lnTo>
                  <a:lnTo>
                    <a:pt x="30" y="272"/>
                  </a:lnTo>
                  <a:lnTo>
                    <a:pt x="0" y="30"/>
                  </a:lnTo>
                  <a:lnTo>
                    <a:pt x="105" y="30"/>
                  </a:lnTo>
                  <a:lnTo>
                    <a:pt x="105" y="0"/>
                  </a:lnTo>
                  <a:lnTo>
                    <a:pt x="113" y="0"/>
                  </a:lnTo>
                  <a:lnTo>
                    <a:pt x="136" y="53"/>
                  </a:lnTo>
                  <a:lnTo>
                    <a:pt x="174" y="60"/>
                  </a:lnTo>
                  <a:lnTo>
                    <a:pt x="181" y="68"/>
                  </a:lnTo>
                  <a:lnTo>
                    <a:pt x="219" y="60"/>
                  </a:lnTo>
                  <a:lnTo>
                    <a:pt x="242" y="60"/>
                  </a:lnTo>
                  <a:lnTo>
                    <a:pt x="257" y="91"/>
                  </a:lnTo>
                  <a:lnTo>
                    <a:pt x="272" y="75"/>
                  </a:lnTo>
                  <a:lnTo>
                    <a:pt x="295" y="98"/>
                  </a:lnTo>
                  <a:lnTo>
                    <a:pt x="332" y="83"/>
                  </a:lnTo>
                  <a:lnTo>
                    <a:pt x="340" y="91"/>
                  </a:lnTo>
                  <a:lnTo>
                    <a:pt x="408" y="98"/>
                  </a:lnTo>
                  <a:lnTo>
                    <a:pt x="340" y="128"/>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6" name="Freeform 72"/>
            <p:cNvSpPr>
              <a:spLocks/>
            </p:cNvSpPr>
            <p:nvPr/>
          </p:nvSpPr>
          <p:spPr bwMode="auto">
            <a:xfrm>
              <a:off x="2854" y="1305"/>
              <a:ext cx="408" cy="461"/>
            </a:xfrm>
            <a:custGeom>
              <a:avLst/>
              <a:gdLst>
                <a:gd name="T0" fmla="*/ 340 w 408"/>
                <a:gd name="T1" fmla="*/ 128 h 461"/>
                <a:gd name="T2" fmla="*/ 272 w 408"/>
                <a:gd name="T3" fmla="*/ 196 h 461"/>
                <a:gd name="T4" fmla="*/ 279 w 408"/>
                <a:gd name="T5" fmla="*/ 204 h 461"/>
                <a:gd name="T6" fmla="*/ 264 w 408"/>
                <a:gd name="T7" fmla="*/ 212 h 461"/>
                <a:gd name="T8" fmla="*/ 264 w 408"/>
                <a:gd name="T9" fmla="*/ 257 h 461"/>
                <a:gd name="T10" fmla="*/ 234 w 408"/>
                <a:gd name="T11" fmla="*/ 280 h 461"/>
                <a:gd name="T12" fmla="*/ 249 w 408"/>
                <a:gd name="T13" fmla="*/ 302 h 461"/>
                <a:gd name="T14" fmla="*/ 242 w 408"/>
                <a:gd name="T15" fmla="*/ 318 h 461"/>
                <a:gd name="T16" fmla="*/ 242 w 408"/>
                <a:gd name="T17" fmla="*/ 355 h 461"/>
                <a:gd name="T18" fmla="*/ 317 w 408"/>
                <a:gd name="T19" fmla="*/ 416 h 461"/>
                <a:gd name="T20" fmla="*/ 332 w 408"/>
                <a:gd name="T21" fmla="*/ 454 h 461"/>
                <a:gd name="T22" fmla="*/ 37 w 408"/>
                <a:gd name="T23" fmla="*/ 461 h 461"/>
                <a:gd name="T24" fmla="*/ 37 w 408"/>
                <a:gd name="T25" fmla="*/ 318 h 461"/>
                <a:gd name="T26" fmla="*/ 15 w 408"/>
                <a:gd name="T27" fmla="*/ 295 h 461"/>
                <a:gd name="T28" fmla="*/ 30 w 408"/>
                <a:gd name="T29" fmla="*/ 272 h 461"/>
                <a:gd name="T30" fmla="*/ 0 w 408"/>
                <a:gd name="T31" fmla="*/ 30 h 461"/>
                <a:gd name="T32" fmla="*/ 105 w 408"/>
                <a:gd name="T33" fmla="*/ 30 h 461"/>
                <a:gd name="T34" fmla="*/ 105 w 408"/>
                <a:gd name="T35" fmla="*/ 0 h 461"/>
                <a:gd name="T36" fmla="*/ 113 w 408"/>
                <a:gd name="T37" fmla="*/ 0 h 461"/>
                <a:gd name="T38" fmla="*/ 136 w 408"/>
                <a:gd name="T39" fmla="*/ 53 h 461"/>
                <a:gd name="T40" fmla="*/ 174 w 408"/>
                <a:gd name="T41" fmla="*/ 60 h 461"/>
                <a:gd name="T42" fmla="*/ 181 w 408"/>
                <a:gd name="T43" fmla="*/ 68 h 461"/>
                <a:gd name="T44" fmla="*/ 219 w 408"/>
                <a:gd name="T45" fmla="*/ 60 h 461"/>
                <a:gd name="T46" fmla="*/ 242 w 408"/>
                <a:gd name="T47" fmla="*/ 60 h 461"/>
                <a:gd name="T48" fmla="*/ 257 w 408"/>
                <a:gd name="T49" fmla="*/ 91 h 461"/>
                <a:gd name="T50" fmla="*/ 272 w 408"/>
                <a:gd name="T51" fmla="*/ 75 h 461"/>
                <a:gd name="T52" fmla="*/ 295 w 408"/>
                <a:gd name="T53" fmla="*/ 98 h 461"/>
                <a:gd name="T54" fmla="*/ 332 w 408"/>
                <a:gd name="T55" fmla="*/ 83 h 461"/>
                <a:gd name="T56" fmla="*/ 340 w 408"/>
                <a:gd name="T57" fmla="*/ 91 h 461"/>
                <a:gd name="T58" fmla="*/ 408 w 408"/>
                <a:gd name="T59" fmla="*/ 98 h 461"/>
                <a:gd name="T60" fmla="*/ 340 w 408"/>
                <a:gd name="T61" fmla="*/ 128 h 461"/>
                <a:gd name="T62" fmla="*/ 340 w 408"/>
                <a:gd name="T63" fmla="*/ 136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8" h="461">
                  <a:moveTo>
                    <a:pt x="340" y="128"/>
                  </a:moveTo>
                  <a:lnTo>
                    <a:pt x="272" y="196"/>
                  </a:lnTo>
                  <a:lnTo>
                    <a:pt x="279" y="204"/>
                  </a:lnTo>
                  <a:lnTo>
                    <a:pt x="264" y="212"/>
                  </a:lnTo>
                  <a:lnTo>
                    <a:pt x="264" y="257"/>
                  </a:lnTo>
                  <a:lnTo>
                    <a:pt x="234" y="280"/>
                  </a:lnTo>
                  <a:lnTo>
                    <a:pt x="249" y="302"/>
                  </a:lnTo>
                  <a:lnTo>
                    <a:pt x="242" y="318"/>
                  </a:lnTo>
                  <a:lnTo>
                    <a:pt x="242" y="355"/>
                  </a:lnTo>
                  <a:lnTo>
                    <a:pt x="317" y="416"/>
                  </a:lnTo>
                  <a:lnTo>
                    <a:pt x="332" y="454"/>
                  </a:lnTo>
                  <a:lnTo>
                    <a:pt x="37" y="461"/>
                  </a:lnTo>
                  <a:lnTo>
                    <a:pt x="37" y="318"/>
                  </a:lnTo>
                  <a:lnTo>
                    <a:pt x="15" y="295"/>
                  </a:lnTo>
                  <a:lnTo>
                    <a:pt x="30" y="272"/>
                  </a:lnTo>
                  <a:lnTo>
                    <a:pt x="0" y="30"/>
                  </a:lnTo>
                  <a:lnTo>
                    <a:pt x="105" y="30"/>
                  </a:lnTo>
                  <a:lnTo>
                    <a:pt x="105" y="0"/>
                  </a:lnTo>
                  <a:lnTo>
                    <a:pt x="113" y="0"/>
                  </a:lnTo>
                  <a:lnTo>
                    <a:pt x="136" y="53"/>
                  </a:lnTo>
                  <a:lnTo>
                    <a:pt x="174" y="60"/>
                  </a:lnTo>
                  <a:lnTo>
                    <a:pt x="181" y="68"/>
                  </a:lnTo>
                  <a:lnTo>
                    <a:pt x="219" y="60"/>
                  </a:lnTo>
                  <a:lnTo>
                    <a:pt x="242" y="60"/>
                  </a:lnTo>
                  <a:lnTo>
                    <a:pt x="257" y="91"/>
                  </a:lnTo>
                  <a:lnTo>
                    <a:pt x="272" y="75"/>
                  </a:lnTo>
                  <a:lnTo>
                    <a:pt x="295" y="98"/>
                  </a:lnTo>
                  <a:lnTo>
                    <a:pt x="332" y="83"/>
                  </a:lnTo>
                  <a:lnTo>
                    <a:pt x="340" y="91"/>
                  </a:lnTo>
                  <a:lnTo>
                    <a:pt x="408" y="98"/>
                  </a:lnTo>
                  <a:lnTo>
                    <a:pt x="340" y="128"/>
                  </a:lnTo>
                  <a:lnTo>
                    <a:pt x="340" y="13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7" name="Freeform 73"/>
            <p:cNvSpPr>
              <a:spLocks/>
            </p:cNvSpPr>
            <p:nvPr/>
          </p:nvSpPr>
          <p:spPr bwMode="auto">
            <a:xfrm>
              <a:off x="3201" y="2417"/>
              <a:ext cx="227" cy="386"/>
            </a:xfrm>
            <a:custGeom>
              <a:avLst/>
              <a:gdLst>
                <a:gd name="T0" fmla="*/ 212 w 227"/>
                <a:gd name="T1" fmla="*/ 243 h 386"/>
                <a:gd name="T2" fmla="*/ 227 w 227"/>
                <a:gd name="T3" fmla="*/ 364 h 386"/>
                <a:gd name="T4" fmla="*/ 167 w 227"/>
                <a:gd name="T5" fmla="*/ 371 h 386"/>
                <a:gd name="T6" fmla="*/ 159 w 227"/>
                <a:gd name="T7" fmla="*/ 386 h 386"/>
                <a:gd name="T8" fmla="*/ 144 w 227"/>
                <a:gd name="T9" fmla="*/ 379 h 386"/>
                <a:gd name="T10" fmla="*/ 129 w 227"/>
                <a:gd name="T11" fmla="*/ 349 h 386"/>
                <a:gd name="T12" fmla="*/ 137 w 227"/>
                <a:gd name="T13" fmla="*/ 318 h 386"/>
                <a:gd name="T14" fmla="*/ 8 w 227"/>
                <a:gd name="T15" fmla="*/ 326 h 386"/>
                <a:gd name="T16" fmla="*/ 0 w 227"/>
                <a:gd name="T17" fmla="*/ 311 h 386"/>
                <a:gd name="T18" fmla="*/ 16 w 227"/>
                <a:gd name="T19" fmla="*/ 280 h 386"/>
                <a:gd name="T20" fmla="*/ 8 w 227"/>
                <a:gd name="T21" fmla="*/ 280 h 386"/>
                <a:gd name="T22" fmla="*/ 31 w 227"/>
                <a:gd name="T23" fmla="*/ 265 h 386"/>
                <a:gd name="T24" fmla="*/ 23 w 227"/>
                <a:gd name="T25" fmla="*/ 258 h 386"/>
                <a:gd name="T26" fmla="*/ 46 w 227"/>
                <a:gd name="T27" fmla="*/ 235 h 386"/>
                <a:gd name="T28" fmla="*/ 31 w 227"/>
                <a:gd name="T29" fmla="*/ 235 h 386"/>
                <a:gd name="T30" fmla="*/ 53 w 227"/>
                <a:gd name="T31" fmla="*/ 220 h 386"/>
                <a:gd name="T32" fmla="*/ 38 w 227"/>
                <a:gd name="T33" fmla="*/ 212 h 386"/>
                <a:gd name="T34" fmla="*/ 46 w 227"/>
                <a:gd name="T35" fmla="*/ 212 h 386"/>
                <a:gd name="T36" fmla="*/ 38 w 227"/>
                <a:gd name="T37" fmla="*/ 197 h 386"/>
                <a:gd name="T38" fmla="*/ 31 w 227"/>
                <a:gd name="T39" fmla="*/ 197 h 386"/>
                <a:gd name="T40" fmla="*/ 31 w 227"/>
                <a:gd name="T41" fmla="*/ 167 h 386"/>
                <a:gd name="T42" fmla="*/ 38 w 227"/>
                <a:gd name="T43" fmla="*/ 144 h 386"/>
                <a:gd name="T44" fmla="*/ 38 w 227"/>
                <a:gd name="T45" fmla="*/ 137 h 386"/>
                <a:gd name="T46" fmla="*/ 23 w 227"/>
                <a:gd name="T47" fmla="*/ 137 h 386"/>
                <a:gd name="T48" fmla="*/ 23 w 227"/>
                <a:gd name="T49" fmla="*/ 114 h 386"/>
                <a:gd name="T50" fmla="*/ 38 w 227"/>
                <a:gd name="T51" fmla="*/ 114 h 386"/>
                <a:gd name="T52" fmla="*/ 31 w 227"/>
                <a:gd name="T53" fmla="*/ 91 h 386"/>
                <a:gd name="T54" fmla="*/ 46 w 227"/>
                <a:gd name="T55" fmla="*/ 76 h 386"/>
                <a:gd name="T56" fmla="*/ 38 w 227"/>
                <a:gd name="T57" fmla="*/ 68 h 386"/>
                <a:gd name="T58" fmla="*/ 61 w 227"/>
                <a:gd name="T59" fmla="*/ 53 h 386"/>
                <a:gd name="T60" fmla="*/ 61 w 227"/>
                <a:gd name="T61" fmla="*/ 23 h 386"/>
                <a:gd name="T62" fmla="*/ 76 w 227"/>
                <a:gd name="T63" fmla="*/ 23 h 386"/>
                <a:gd name="T64" fmla="*/ 76 w 227"/>
                <a:gd name="T65" fmla="*/ 8 h 386"/>
                <a:gd name="T66" fmla="*/ 212 w 227"/>
                <a:gd name="T67" fmla="*/ 0 h 386"/>
                <a:gd name="T68" fmla="*/ 220 w 227"/>
                <a:gd name="T69" fmla="*/ 8 h 386"/>
                <a:gd name="T70" fmla="*/ 212 w 227"/>
                <a:gd name="T71" fmla="*/ 243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7" h="386">
                  <a:moveTo>
                    <a:pt x="212" y="243"/>
                  </a:moveTo>
                  <a:lnTo>
                    <a:pt x="227" y="364"/>
                  </a:lnTo>
                  <a:lnTo>
                    <a:pt x="167" y="371"/>
                  </a:lnTo>
                  <a:lnTo>
                    <a:pt x="159" y="386"/>
                  </a:lnTo>
                  <a:lnTo>
                    <a:pt x="144" y="379"/>
                  </a:lnTo>
                  <a:lnTo>
                    <a:pt x="129" y="349"/>
                  </a:lnTo>
                  <a:lnTo>
                    <a:pt x="137" y="318"/>
                  </a:lnTo>
                  <a:lnTo>
                    <a:pt x="8" y="326"/>
                  </a:lnTo>
                  <a:lnTo>
                    <a:pt x="0" y="311"/>
                  </a:lnTo>
                  <a:lnTo>
                    <a:pt x="16" y="280"/>
                  </a:lnTo>
                  <a:lnTo>
                    <a:pt x="8" y="280"/>
                  </a:lnTo>
                  <a:lnTo>
                    <a:pt x="31" y="265"/>
                  </a:lnTo>
                  <a:lnTo>
                    <a:pt x="23" y="258"/>
                  </a:lnTo>
                  <a:lnTo>
                    <a:pt x="46" y="235"/>
                  </a:lnTo>
                  <a:lnTo>
                    <a:pt x="31" y="235"/>
                  </a:lnTo>
                  <a:lnTo>
                    <a:pt x="53" y="220"/>
                  </a:lnTo>
                  <a:lnTo>
                    <a:pt x="38" y="212"/>
                  </a:lnTo>
                  <a:lnTo>
                    <a:pt x="46" y="212"/>
                  </a:lnTo>
                  <a:lnTo>
                    <a:pt x="38" y="197"/>
                  </a:lnTo>
                  <a:lnTo>
                    <a:pt x="31" y="197"/>
                  </a:lnTo>
                  <a:lnTo>
                    <a:pt x="31" y="167"/>
                  </a:lnTo>
                  <a:lnTo>
                    <a:pt x="38" y="144"/>
                  </a:lnTo>
                  <a:lnTo>
                    <a:pt x="38" y="137"/>
                  </a:lnTo>
                  <a:lnTo>
                    <a:pt x="23" y="137"/>
                  </a:lnTo>
                  <a:lnTo>
                    <a:pt x="23" y="114"/>
                  </a:lnTo>
                  <a:lnTo>
                    <a:pt x="38" y="114"/>
                  </a:lnTo>
                  <a:lnTo>
                    <a:pt x="31" y="91"/>
                  </a:lnTo>
                  <a:lnTo>
                    <a:pt x="46" y="76"/>
                  </a:lnTo>
                  <a:lnTo>
                    <a:pt x="38" y="68"/>
                  </a:lnTo>
                  <a:lnTo>
                    <a:pt x="61" y="53"/>
                  </a:lnTo>
                  <a:lnTo>
                    <a:pt x="61" y="23"/>
                  </a:lnTo>
                  <a:lnTo>
                    <a:pt x="76" y="23"/>
                  </a:lnTo>
                  <a:lnTo>
                    <a:pt x="76" y="8"/>
                  </a:lnTo>
                  <a:lnTo>
                    <a:pt x="212" y="0"/>
                  </a:lnTo>
                  <a:lnTo>
                    <a:pt x="220" y="8"/>
                  </a:lnTo>
                  <a:lnTo>
                    <a:pt x="212" y="243"/>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8" name="Freeform 74"/>
            <p:cNvSpPr>
              <a:spLocks/>
            </p:cNvSpPr>
            <p:nvPr/>
          </p:nvSpPr>
          <p:spPr bwMode="auto">
            <a:xfrm>
              <a:off x="3201" y="2417"/>
              <a:ext cx="227" cy="386"/>
            </a:xfrm>
            <a:custGeom>
              <a:avLst/>
              <a:gdLst>
                <a:gd name="T0" fmla="*/ 212 w 227"/>
                <a:gd name="T1" fmla="*/ 243 h 386"/>
                <a:gd name="T2" fmla="*/ 227 w 227"/>
                <a:gd name="T3" fmla="*/ 364 h 386"/>
                <a:gd name="T4" fmla="*/ 167 w 227"/>
                <a:gd name="T5" fmla="*/ 371 h 386"/>
                <a:gd name="T6" fmla="*/ 159 w 227"/>
                <a:gd name="T7" fmla="*/ 386 h 386"/>
                <a:gd name="T8" fmla="*/ 144 w 227"/>
                <a:gd name="T9" fmla="*/ 379 h 386"/>
                <a:gd name="T10" fmla="*/ 129 w 227"/>
                <a:gd name="T11" fmla="*/ 349 h 386"/>
                <a:gd name="T12" fmla="*/ 137 w 227"/>
                <a:gd name="T13" fmla="*/ 318 h 386"/>
                <a:gd name="T14" fmla="*/ 8 w 227"/>
                <a:gd name="T15" fmla="*/ 326 h 386"/>
                <a:gd name="T16" fmla="*/ 0 w 227"/>
                <a:gd name="T17" fmla="*/ 311 h 386"/>
                <a:gd name="T18" fmla="*/ 16 w 227"/>
                <a:gd name="T19" fmla="*/ 280 h 386"/>
                <a:gd name="T20" fmla="*/ 8 w 227"/>
                <a:gd name="T21" fmla="*/ 280 h 386"/>
                <a:gd name="T22" fmla="*/ 31 w 227"/>
                <a:gd name="T23" fmla="*/ 265 h 386"/>
                <a:gd name="T24" fmla="*/ 23 w 227"/>
                <a:gd name="T25" fmla="*/ 258 h 386"/>
                <a:gd name="T26" fmla="*/ 46 w 227"/>
                <a:gd name="T27" fmla="*/ 235 h 386"/>
                <a:gd name="T28" fmla="*/ 31 w 227"/>
                <a:gd name="T29" fmla="*/ 235 h 386"/>
                <a:gd name="T30" fmla="*/ 53 w 227"/>
                <a:gd name="T31" fmla="*/ 220 h 386"/>
                <a:gd name="T32" fmla="*/ 38 w 227"/>
                <a:gd name="T33" fmla="*/ 212 h 386"/>
                <a:gd name="T34" fmla="*/ 46 w 227"/>
                <a:gd name="T35" fmla="*/ 212 h 386"/>
                <a:gd name="T36" fmla="*/ 38 w 227"/>
                <a:gd name="T37" fmla="*/ 197 h 386"/>
                <a:gd name="T38" fmla="*/ 31 w 227"/>
                <a:gd name="T39" fmla="*/ 197 h 386"/>
                <a:gd name="T40" fmla="*/ 31 w 227"/>
                <a:gd name="T41" fmla="*/ 167 h 386"/>
                <a:gd name="T42" fmla="*/ 38 w 227"/>
                <a:gd name="T43" fmla="*/ 144 h 386"/>
                <a:gd name="T44" fmla="*/ 38 w 227"/>
                <a:gd name="T45" fmla="*/ 137 h 386"/>
                <a:gd name="T46" fmla="*/ 23 w 227"/>
                <a:gd name="T47" fmla="*/ 137 h 386"/>
                <a:gd name="T48" fmla="*/ 23 w 227"/>
                <a:gd name="T49" fmla="*/ 114 h 386"/>
                <a:gd name="T50" fmla="*/ 38 w 227"/>
                <a:gd name="T51" fmla="*/ 114 h 386"/>
                <a:gd name="T52" fmla="*/ 31 w 227"/>
                <a:gd name="T53" fmla="*/ 91 h 386"/>
                <a:gd name="T54" fmla="*/ 46 w 227"/>
                <a:gd name="T55" fmla="*/ 76 h 386"/>
                <a:gd name="T56" fmla="*/ 38 w 227"/>
                <a:gd name="T57" fmla="*/ 68 h 386"/>
                <a:gd name="T58" fmla="*/ 61 w 227"/>
                <a:gd name="T59" fmla="*/ 53 h 386"/>
                <a:gd name="T60" fmla="*/ 61 w 227"/>
                <a:gd name="T61" fmla="*/ 23 h 386"/>
                <a:gd name="T62" fmla="*/ 76 w 227"/>
                <a:gd name="T63" fmla="*/ 23 h 386"/>
                <a:gd name="T64" fmla="*/ 76 w 227"/>
                <a:gd name="T65" fmla="*/ 8 h 386"/>
                <a:gd name="T66" fmla="*/ 212 w 227"/>
                <a:gd name="T67" fmla="*/ 0 h 386"/>
                <a:gd name="T68" fmla="*/ 220 w 227"/>
                <a:gd name="T69" fmla="*/ 8 h 386"/>
                <a:gd name="T70" fmla="*/ 212 w 227"/>
                <a:gd name="T71" fmla="*/ 243 h 386"/>
                <a:gd name="T72" fmla="*/ 212 w 227"/>
                <a:gd name="T73" fmla="*/ 25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7" h="386">
                  <a:moveTo>
                    <a:pt x="212" y="243"/>
                  </a:moveTo>
                  <a:lnTo>
                    <a:pt x="227" y="364"/>
                  </a:lnTo>
                  <a:lnTo>
                    <a:pt x="167" y="371"/>
                  </a:lnTo>
                  <a:lnTo>
                    <a:pt x="159" y="386"/>
                  </a:lnTo>
                  <a:lnTo>
                    <a:pt x="144" y="379"/>
                  </a:lnTo>
                  <a:lnTo>
                    <a:pt x="129" y="349"/>
                  </a:lnTo>
                  <a:lnTo>
                    <a:pt x="137" y="318"/>
                  </a:lnTo>
                  <a:lnTo>
                    <a:pt x="8" y="326"/>
                  </a:lnTo>
                  <a:lnTo>
                    <a:pt x="0" y="311"/>
                  </a:lnTo>
                  <a:lnTo>
                    <a:pt x="16" y="280"/>
                  </a:lnTo>
                  <a:lnTo>
                    <a:pt x="8" y="280"/>
                  </a:lnTo>
                  <a:lnTo>
                    <a:pt x="31" y="265"/>
                  </a:lnTo>
                  <a:lnTo>
                    <a:pt x="23" y="258"/>
                  </a:lnTo>
                  <a:lnTo>
                    <a:pt x="46" y="235"/>
                  </a:lnTo>
                  <a:lnTo>
                    <a:pt x="31" y="235"/>
                  </a:lnTo>
                  <a:lnTo>
                    <a:pt x="53" y="220"/>
                  </a:lnTo>
                  <a:lnTo>
                    <a:pt x="38" y="212"/>
                  </a:lnTo>
                  <a:lnTo>
                    <a:pt x="46" y="212"/>
                  </a:lnTo>
                  <a:lnTo>
                    <a:pt x="38" y="197"/>
                  </a:lnTo>
                  <a:lnTo>
                    <a:pt x="31" y="197"/>
                  </a:lnTo>
                  <a:lnTo>
                    <a:pt x="31" y="167"/>
                  </a:lnTo>
                  <a:lnTo>
                    <a:pt x="38" y="144"/>
                  </a:lnTo>
                  <a:lnTo>
                    <a:pt x="38" y="137"/>
                  </a:lnTo>
                  <a:lnTo>
                    <a:pt x="23" y="137"/>
                  </a:lnTo>
                  <a:lnTo>
                    <a:pt x="23" y="114"/>
                  </a:lnTo>
                  <a:lnTo>
                    <a:pt x="38" y="114"/>
                  </a:lnTo>
                  <a:lnTo>
                    <a:pt x="31" y="91"/>
                  </a:lnTo>
                  <a:lnTo>
                    <a:pt x="46" y="76"/>
                  </a:lnTo>
                  <a:lnTo>
                    <a:pt x="38" y="68"/>
                  </a:lnTo>
                  <a:lnTo>
                    <a:pt x="61" y="53"/>
                  </a:lnTo>
                  <a:lnTo>
                    <a:pt x="61" y="23"/>
                  </a:lnTo>
                  <a:lnTo>
                    <a:pt x="76" y="23"/>
                  </a:lnTo>
                  <a:lnTo>
                    <a:pt x="76" y="8"/>
                  </a:lnTo>
                  <a:lnTo>
                    <a:pt x="212" y="0"/>
                  </a:lnTo>
                  <a:lnTo>
                    <a:pt x="220" y="8"/>
                  </a:lnTo>
                  <a:lnTo>
                    <a:pt x="212" y="243"/>
                  </a:lnTo>
                  <a:lnTo>
                    <a:pt x="212" y="25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9" name="Freeform 75"/>
            <p:cNvSpPr>
              <a:spLocks/>
            </p:cNvSpPr>
            <p:nvPr/>
          </p:nvSpPr>
          <p:spPr bwMode="auto">
            <a:xfrm>
              <a:off x="2929" y="1986"/>
              <a:ext cx="416" cy="363"/>
            </a:xfrm>
            <a:custGeom>
              <a:avLst/>
              <a:gdLst>
                <a:gd name="T0" fmla="*/ 416 w 416"/>
                <a:gd name="T1" fmla="*/ 280 h 363"/>
                <a:gd name="T2" fmla="*/ 386 w 416"/>
                <a:gd name="T3" fmla="*/ 257 h 363"/>
                <a:gd name="T4" fmla="*/ 386 w 416"/>
                <a:gd name="T5" fmla="*/ 227 h 363"/>
                <a:gd name="T6" fmla="*/ 333 w 416"/>
                <a:gd name="T7" fmla="*/ 189 h 363"/>
                <a:gd name="T8" fmla="*/ 341 w 416"/>
                <a:gd name="T9" fmla="*/ 136 h 363"/>
                <a:gd name="T10" fmla="*/ 325 w 416"/>
                <a:gd name="T11" fmla="*/ 129 h 363"/>
                <a:gd name="T12" fmla="*/ 310 w 416"/>
                <a:gd name="T13" fmla="*/ 136 h 363"/>
                <a:gd name="T14" fmla="*/ 303 w 416"/>
                <a:gd name="T15" fmla="*/ 106 h 363"/>
                <a:gd name="T16" fmla="*/ 265 w 416"/>
                <a:gd name="T17" fmla="*/ 68 h 363"/>
                <a:gd name="T18" fmla="*/ 257 w 416"/>
                <a:gd name="T19" fmla="*/ 15 h 363"/>
                <a:gd name="T20" fmla="*/ 242 w 416"/>
                <a:gd name="T21" fmla="*/ 0 h 363"/>
                <a:gd name="T22" fmla="*/ 0 w 416"/>
                <a:gd name="T23" fmla="*/ 7 h 363"/>
                <a:gd name="T24" fmla="*/ 23 w 416"/>
                <a:gd name="T25" fmla="*/ 53 h 363"/>
                <a:gd name="T26" fmla="*/ 46 w 416"/>
                <a:gd name="T27" fmla="*/ 60 h 363"/>
                <a:gd name="T28" fmla="*/ 53 w 416"/>
                <a:gd name="T29" fmla="*/ 76 h 363"/>
                <a:gd name="T30" fmla="*/ 38 w 416"/>
                <a:gd name="T31" fmla="*/ 91 h 363"/>
                <a:gd name="T32" fmla="*/ 68 w 416"/>
                <a:gd name="T33" fmla="*/ 121 h 363"/>
                <a:gd name="T34" fmla="*/ 68 w 416"/>
                <a:gd name="T35" fmla="*/ 333 h 363"/>
                <a:gd name="T36" fmla="*/ 310 w 416"/>
                <a:gd name="T37" fmla="*/ 325 h 363"/>
                <a:gd name="T38" fmla="*/ 348 w 416"/>
                <a:gd name="T39" fmla="*/ 318 h 363"/>
                <a:gd name="T40" fmla="*/ 356 w 416"/>
                <a:gd name="T41" fmla="*/ 333 h 363"/>
                <a:gd name="T42" fmla="*/ 341 w 416"/>
                <a:gd name="T43" fmla="*/ 363 h 363"/>
                <a:gd name="T44" fmla="*/ 378 w 416"/>
                <a:gd name="T45" fmla="*/ 356 h 363"/>
                <a:gd name="T46" fmla="*/ 394 w 416"/>
                <a:gd name="T47" fmla="*/ 318 h 363"/>
                <a:gd name="T48" fmla="*/ 386 w 416"/>
                <a:gd name="T49" fmla="*/ 318 h 363"/>
                <a:gd name="T50" fmla="*/ 394 w 416"/>
                <a:gd name="T51" fmla="*/ 310 h 363"/>
                <a:gd name="T52" fmla="*/ 394 w 416"/>
                <a:gd name="T53" fmla="*/ 318 h 363"/>
                <a:gd name="T54" fmla="*/ 401 w 416"/>
                <a:gd name="T55" fmla="*/ 318 h 363"/>
                <a:gd name="T56" fmla="*/ 416 w 416"/>
                <a:gd name="T57" fmla="*/ 303 h 363"/>
                <a:gd name="T58" fmla="*/ 416 w 416"/>
                <a:gd name="T59" fmla="*/ 28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6" h="363">
                  <a:moveTo>
                    <a:pt x="416" y="280"/>
                  </a:moveTo>
                  <a:lnTo>
                    <a:pt x="386" y="257"/>
                  </a:lnTo>
                  <a:lnTo>
                    <a:pt x="386" y="227"/>
                  </a:lnTo>
                  <a:lnTo>
                    <a:pt x="333" y="189"/>
                  </a:lnTo>
                  <a:lnTo>
                    <a:pt x="341" y="136"/>
                  </a:lnTo>
                  <a:lnTo>
                    <a:pt x="325" y="129"/>
                  </a:lnTo>
                  <a:lnTo>
                    <a:pt x="310" y="136"/>
                  </a:lnTo>
                  <a:lnTo>
                    <a:pt x="303" y="106"/>
                  </a:lnTo>
                  <a:lnTo>
                    <a:pt x="265" y="68"/>
                  </a:lnTo>
                  <a:lnTo>
                    <a:pt x="257" y="15"/>
                  </a:lnTo>
                  <a:lnTo>
                    <a:pt x="242" y="0"/>
                  </a:lnTo>
                  <a:lnTo>
                    <a:pt x="0" y="7"/>
                  </a:lnTo>
                  <a:lnTo>
                    <a:pt x="23" y="53"/>
                  </a:lnTo>
                  <a:lnTo>
                    <a:pt x="46" y="60"/>
                  </a:lnTo>
                  <a:lnTo>
                    <a:pt x="53" y="76"/>
                  </a:lnTo>
                  <a:lnTo>
                    <a:pt x="38" y="91"/>
                  </a:lnTo>
                  <a:lnTo>
                    <a:pt x="68" y="121"/>
                  </a:lnTo>
                  <a:lnTo>
                    <a:pt x="68" y="333"/>
                  </a:lnTo>
                  <a:lnTo>
                    <a:pt x="310" y="325"/>
                  </a:lnTo>
                  <a:lnTo>
                    <a:pt x="348" y="318"/>
                  </a:lnTo>
                  <a:lnTo>
                    <a:pt x="356" y="333"/>
                  </a:lnTo>
                  <a:lnTo>
                    <a:pt x="341" y="363"/>
                  </a:lnTo>
                  <a:lnTo>
                    <a:pt x="378" y="356"/>
                  </a:lnTo>
                  <a:lnTo>
                    <a:pt x="394" y="318"/>
                  </a:lnTo>
                  <a:lnTo>
                    <a:pt x="386" y="318"/>
                  </a:lnTo>
                  <a:lnTo>
                    <a:pt x="394" y="310"/>
                  </a:lnTo>
                  <a:lnTo>
                    <a:pt x="394" y="318"/>
                  </a:lnTo>
                  <a:lnTo>
                    <a:pt x="401" y="318"/>
                  </a:lnTo>
                  <a:lnTo>
                    <a:pt x="416" y="303"/>
                  </a:lnTo>
                  <a:lnTo>
                    <a:pt x="416" y="28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0" name="Freeform 76"/>
            <p:cNvSpPr>
              <a:spLocks/>
            </p:cNvSpPr>
            <p:nvPr/>
          </p:nvSpPr>
          <p:spPr bwMode="auto">
            <a:xfrm>
              <a:off x="2929" y="1986"/>
              <a:ext cx="416" cy="363"/>
            </a:xfrm>
            <a:custGeom>
              <a:avLst/>
              <a:gdLst>
                <a:gd name="T0" fmla="*/ 416 w 416"/>
                <a:gd name="T1" fmla="*/ 280 h 363"/>
                <a:gd name="T2" fmla="*/ 386 w 416"/>
                <a:gd name="T3" fmla="*/ 257 h 363"/>
                <a:gd name="T4" fmla="*/ 386 w 416"/>
                <a:gd name="T5" fmla="*/ 227 h 363"/>
                <a:gd name="T6" fmla="*/ 333 w 416"/>
                <a:gd name="T7" fmla="*/ 189 h 363"/>
                <a:gd name="T8" fmla="*/ 341 w 416"/>
                <a:gd name="T9" fmla="*/ 136 h 363"/>
                <a:gd name="T10" fmla="*/ 325 w 416"/>
                <a:gd name="T11" fmla="*/ 129 h 363"/>
                <a:gd name="T12" fmla="*/ 310 w 416"/>
                <a:gd name="T13" fmla="*/ 136 h 363"/>
                <a:gd name="T14" fmla="*/ 303 w 416"/>
                <a:gd name="T15" fmla="*/ 106 h 363"/>
                <a:gd name="T16" fmla="*/ 265 w 416"/>
                <a:gd name="T17" fmla="*/ 68 h 363"/>
                <a:gd name="T18" fmla="*/ 257 w 416"/>
                <a:gd name="T19" fmla="*/ 15 h 363"/>
                <a:gd name="T20" fmla="*/ 242 w 416"/>
                <a:gd name="T21" fmla="*/ 0 h 363"/>
                <a:gd name="T22" fmla="*/ 0 w 416"/>
                <a:gd name="T23" fmla="*/ 7 h 363"/>
                <a:gd name="T24" fmla="*/ 23 w 416"/>
                <a:gd name="T25" fmla="*/ 53 h 363"/>
                <a:gd name="T26" fmla="*/ 46 w 416"/>
                <a:gd name="T27" fmla="*/ 60 h 363"/>
                <a:gd name="T28" fmla="*/ 53 w 416"/>
                <a:gd name="T29" fmla="*/ 76 h 363"/>
                <a:gd name="T30" fmla="*/ 38 w 416"/>
                <a:gd name="T31" fmla="*/ 91 h 363"/>
                <a:gd name="T32" fmla="*/ 68 w 416"/>
                <a:gd name="T33" fmla="*/ 121 h 363"/>
                <a:gd name="T34" fmla="*/ 68 w 416"/>
                <a:gd name="T35" fmla="*/ 333 h 363"/>
                <a:gd name="T36" fmla="*/ 310 w 416"/>
                <a:gd name="T37" fmla="*/ 325 h 363"/>
                <a:gd name="T38" fmla="*/ 348 w 416"/>
                <a:gd name="T39" fmla="*/ 318 h 363"/>
                <a:gd name="T40" fmla="*/ 356 w 416"/>
                <a:gd name="T41" fmla="*/ 333 h 363"/>
                <a:gd name="T42" fmla="*/ 341 w 416"/>
                <a:gd name="T43" fmla="*/ 363 h 363"/>
                <a:gd name="T44" fmla="*/ 378 w 416"/>
                <a:gd name="T45" fmla="*/ 356 h 363"/>
                <a:gd name="T46" fmla="*/ 394 w 416"/>
                <a:gd name="T47" fmla="*/ 318 h 363"/>
                <a:gd name="T48" fmla="*/ 386 w 416"/>
                <a:gd name="T49" fmla="*/ 318 h 363"/>
                <a:gd name="T50" fmla="*/ 394 w 416"/>
                <a:gd name="T51" fmla="*/ 310 h 363"/>
                <a:gd name="T52" fmla="*/ 394 w 416"/>
                <a:gd name="T53" fmla="*/ 318 h 363"/>
                <a:gd name="T54" fmla="*/ 401 w 416"/>
                <a:gd name="T55" fmla="*/ 318 h 363"/>
                <a:gd name="T56" fmla="*/ 416 w 416"/>
                <a:gd name="T57" fmla="*/ 303 h 363"/>
                <a:gd name="T58" fmla="*/ 416 w 416"/>
                <a:gd name="T59" fmla="*/ 280 h 363"/>
                <a:gd name="T60" fmla="*/ 416 w 416"/>
                <a:gd name="T61" fmla="*/ 288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6" h="363">
                  <a:moveTo>
                    <a:pt x="416" y="280"/>
                  </a:moveTo>
                  <a:lnTo>
                    <a:pt x="386" y="257"/>
                  </a:lnTo>
                  <a:lnTo>
                    <a:pt x="386" y="227"/>
                  </a:lnTo>
                  <a:lnTo>
                    <a:pt x="333" y="189"/>
                  </a:lnTo>
                  <a:lnTo>
                    <a:pt x="341" y="136"/>
                  </a:lnTo>
                  <a:lnTo>
                    <a:pt x="325" y="129"/>
                  </a:lnTo>
                  <a:lnTo>
                    <a:pt x="310" y="136"/>
                  </a:lnTo>
                  <a:lnTo>
                    <a:pt x="303" y="106"/>
                  </a:lnTo>
                  <a:lnTo>
                    <a:pt x="265" y="68"/>
                  </a:lnTo>
                  <a:lnTo>
                    <a:pt x="257" y="15"/>
                  </a:lnTo>
                  <a:lnTo>
                    <a:pt x="242" y="0"/>
                  </a:lnTo>
                  <a:lnTo>
                    <a:pt x="0" y="7"/>
                  </a:lnTo>
                  <a:lnTo>
                    <a:pt x="23" y="53"/>
                  </a:lnTo>
                  <a:lnTo>
                    <a:pt x="46" y="60"/>
                  </a:lnTo>
                  <a:lnTo>
                    <a:pt x="53" y="76"/>
                  </a:lnTo>
                  <a:lnTo>
                    <a:pt x="38" y="91"/>
                  </a:lnTo>
                  <a:lnTo>
                    <a:pt x="68" y="121"/>
                  </a:lnTo>
                  <a:lnTo>
                    <a:pt x="68" y="333"/>
                  </a:lnTo>
                  <a:lnTo>
                    <a:pt x="310" y="325"/>
                  </a:lnTo>
                  <a:lnTo>
                    <a:pt x="348" y="318"/>
                  </a:lnTo>
                  <a:lnTo>
                    <a:pt x="356" y="333"/>
                  </a:lnTo>
                  <a:lnTo>
                    <a:pt x="341" y="363"/>
                  </a:lnTo>
                  <a:lnTo>
                    <a:pt x="378" y="356"/>
                  </a:lnTo>
                  <a:lnTo>
                    <a:pt x="394" y="318"/>
                  </a:lnTo>
                  <a:lnTo>
                    <a:pt x="386" y="318"/>
                  </a:lnTo>
                  <a:lnTo>
                    <a:pt x="394" y="310"/>
                  </a:lnTo>
                  <a:lnTo>
                    <a:pt x="394" y="318"/>
                  </a:lnTo>
                  <a:lnTo>
                    <a:pt x="401" y="318"/>
                  </a:lnTo>
                  <a:lnTo>
                    <a:pt x="416" y="303"/>
                  </a:lnTo>
                  <a:lnTo>
                    <a:pt x="416" y="280"/>
                  </a:lnTo>
                  <a:lnTo>
                    <a:pt x="416" y="28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1" name="Freeform 77"/>
            <p:cNvSpPr>
              <a:spLocks/>
            </p:cNvSpPr>
            <p:nvPr/>
          </p:nvSpPr>
          <p:spPr bwMode="auto">
            <a:xfrm>
              <a:off x="1848" y="1221"/>
              <a:ext cx="642" cy="409"/>
            </a:xfrm>
            <a:custGeom>
              <a:avLst/>
              <a:gdLst>
                <a:gd name="T0" fmla="*/ 620 w 642"/>
                <a:gd name="T1" fmla="*/ 333 h 409"/>
                <a:gd name="T2" fmla="*/ 642 w 642"/>
                <a:gd name="T3" fmla="*/ 99 h 409"/>
                <a:gd name="T4" fmla="*/ 264 w 642"/>
                <a:gd name="T5" fmla="*/ 53 h 409"/>
                <a:gd name="T6" fmla="*/ 22 w 642"/>
                <a:gd name="T7" fmla="*/ 0 h 409"/>
                <a:gd name="T8" fmla="*/ 0 w 642"/>
                <a:gd name="T9" fmla="*/ 84 h 409"/>
                <a:gd name="T10" fmla="*/ 15 w 642"/>
                <a:gd name="T11" fmla="*/ 106 h 409"/>
                <a:gd name="T12" fmla="*/ 7 w 642"/>
                <a:gd name="T13" fmla="*/ 129 h 409"/>
                <a:gd name="T14" fmla="*/ 30 w 642"/>
                <a:gd name="T15" fmla="*/ 144 h 409"/>
                <a:gd name="T16" fmla="*/ 53 w 642"/>
                <a:gd name="T17" fmla="*/ 190 h 409"/>
                <a:gd name="T18" fmla="*/ 75 w 642"/>
                <a:gd name="T19" fmla="*/ 197 h 409"/>
                <a:gd name="T20" fmla="*/ 45 w 642"/>
                <a:gd name="T21" fmla="*/ 280 h 409"/>
                <a:gd name="T22" fmla="*/ 53 w 642"/>
                <a:gd name="T23" fmla="*/ 288 h 409"/>
                <a:gd name="T24" fmla="*/ 83 w 642"/>
                <a:gd name="T25" fmla="*/ 280 h 409"/>
                <a:gd name="T26" fmla="*/ 98 w 642"/>
                <a:gd name="T27" fmla="*/ 349 h 409"/>
                <a:gd name="T28" fmla="*/ 113 w 642"/>
                <a:gd name="T29" fmla="*/ 356 h 409"/>
                <a:gd name="T30" fmla="*/ 121 w 642"/>
                <a:gd name="T31" fmla="*/ 394 h 409"/>
                <a:gd name="T32" fmla="*/ 158 w 642"/>
                <a:gd name="T33" fmla="*/ 379 h 409"/>
                <a:gd name="T34" fmla="*/ 196 w 642"/>
                <a:gd name="T35" fmla="*/ 394 h 409"/>
                <a:gd name="T36" fmla="*/ 204 w 642"/>
                <a:gd name="T37" fmla="*/ 371 h 409"/>
                <a:gd name="T38" fmla="*/ 219 w 642"/>
                <a:gd name="T39" fmla="*/ 402 h 409"/>
                <a:gd name="T40" fmla="*/ 226 w 642"/>
                <a:gd name="T41" fmla="*/ 356 h 409"/>
                <a:gd name="T42" fmla="*/ 620 w 642"/>
                <a:gd name="T43" fmla="*/ 409 h 409"/>
                <a:gd name="T44" fmla="*/ 620 w 642"/>
                <a:gd name="T45" fmla="*/ 333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2" h="409">
                  <a:moveTo>
                    <a:pt x="620" y="333"/>
                  </a:moveTo>
                  <a:lnTo>
                    <a:pt x="642" y="99"/>
                  </a:lnTo>
                  <a:lnTo>
                    <a:pt x="264" y="53"/>
                  </a:lnTo>
                  <a:lnTo>
                    <a:pt x="22" y="0"/>
                  </a:lnTo>
                  <a:lnTo>
                    <a:pt x="0" y="84"/>
                  </a:lnTo>
                  <a:lnTo>
                    <a:pt x="15" y="106"/>
                  </a:lnTo>
                  <a:lnTo>
                    <a:pt x="7" y="129"/>
                  </a:lnTo>
                  <a:lnTo>
                    <a:pt x="30" y="144"/>
                  </a:lnTo>
                  <a:lnTo>
                    <a:pt x="53" y="190"/>
                  </a:lnTo>
                  <a:lnTo>
                    <a:pt x="75" y="197"/>
                  </a:lnTo>
                  <a:lnTo>
                    <a:pt x="45" y="280"/>
                  </a:lnTo>
                  <a:lnTo>
                    <a:pt x="53" y="288"/>
                  </a:lnTo>
                  <a:lnTo>
                    <a:pt x="83" y="280"/>
                  </a:lnTo>
                  <a:lnTo>
                    <a:pt x="98" y="349"/>
                  </a:lnTo>
                  <a:lnTo>
                    <a:pt x="113" y="356"/>
                  </a:lnTo>
                  <a:lnTo>
                    <a:pt x="121" y="394"/>
                  </a:lnTo>
                  <a:lnTo>
                    <a:pt x="158" y="379"/>
                  </a:lnTo>
                  <a:lnTo>
                    <a:pt x="196" y="394"/>
                  </a:lnTo>
                  <a:lnTo>
                    <a:pt x="204" y="371"/>
                  </a:lnTo>
                  <a:lnTo>
                    <a:pt x="219" y="402"/>
                  </a:lnTo>
                  <a:lnTo>
                    <a:pt x="226" y="356"/>
                  </a:lnTo>
                  <a:lnTo>
                    <a:pt x="620" y="409"/>
                  </a:lnTo>
                  <a:lnTo>
                    <a:pt x="620" y="333"/>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2" name="Freeform 78"/>
            <p:cNvSpPr>
              <a:spLocks/>
            </p:cNvSpPr>
            <p:nvPr/>
          </p:nvSpPr>
          <p:spPr bwMode="auto">
            <a:xfrm>
              <a:off x="1848" y="1221"/>
              <a:ext cx="642" cy="409"/>
            </a:xfrm>
            <a:custGeom>
              <a:avLst/>
              <a:gdLst>
                <a:gd name="T0" fmla="*/ 620 w 642"/>
                <a:gd name="T1" fmla="*/ 333 h 409"/>
                <a:gd name="T2" fmla="*/ 642 w 642"/>
                <a:gd name="T3" fmla="*/ 99 h 409"/>
                <a:gd name="T4" fmla="*/ 264 w 642"/>
                <a:gd name="T5" fmla="*/ 53 h 409"/>
                <a:gd name="T6" fmla="*/ 22 w 642"/>
                <a:gd name="T7" fmla="*/ 0 h 409"/>
                <a:gd name="T8" fmla="*/ 0 w 642"/>
                <a:gd name="T9" fmla="*/ 84 h 409"/>
                <a:gd name="T10" fmla="*/ 15 w 642"/>
                <a:gd name="T11" fmla="*/ 106 h 409"/>
                <a:gd name="T12" fmla="*/ 7 w 642"/>
                <a:gd name="T13" fmla="*/ 129 h 409"/>
                <a:gd name="T14" fmla="*/ 30 w 642"/>
                <a:gd name="T15" fmla="*/ 144 h 409"/>
                <a:gd name="T16" fmla="*/ 53 w 642"/>
                <a:gd name="T17" fmla="*/ 190 h 409"/>
                <a:gd name="T18" fmla="*/ 75 w 642"/>
                <a:gd name="T19" fmla="*/ 197 h 409"/>
                <a:gd name="T20" fmla="*/ 45 w 642"/>
                <a:gd name="T21" fmla="*/ 280 h 409"/>
                <a:gd name="T22" fmla="*/ 53 w 642"/>
                <a:gd name="T23" fmla="*/ 288 h 409"/>
                <a:gd name="T24" fmla="*/ 83 w 642"/>
                <a:gd name="T25" fmla="*/ 280 h 409"/>
                <a:gd name="T26" fmla="*/ 98 w 642"/>
                <a:gd name="T27" fmla="*/ 349 h 409"/>
                <a:gd name="T28" fmla="*/ 113 w 642"/>
                <a:gd name="T29" fmla="*/ 356 h 409"/>
                <a:gd name="T30" fmla="*/ 121 w 642"/>
                <a:gd name="T31" fmla="*/ 394 h 409"/>
                <a:gd name="T32" fmla="*/ 158 w 642"/>
                <a:gd name="T33" fmla="*/ 379 h 409"/>
                <a:gd name="T34" fmla="*/ 196 w 642"/>
                <a:gd name="T35" fmla="*/ 394 h 409"/>
                <a:gd name="T36" fmla="*/ 204 w 642"/>
                <a:gd name="T37" fmla="*/ 371 h 409"/>
                <a:gd name="T38" fmla="*/ 219 w 642"/>
                <a:gd name="T39" fmla="*/ 402 h 409"/>
                <a:gd name="T40" fmla="*/ 226 w 642"/>
                <a:gd name="T41" fmla="*/ 356 h 409"/>
                <a:gd name="T42" fmla="*/ 620 w 642"/>
                <a:gd name="T43" fmla="*/ 409 h 409"/>
                <a:gd name="T44" fmla="*/ 620 w 642"/>
                <a:gd name="T45" fmla="*/ 333 h 409"/>
                <a:gd name="T46" fmla="*/ 620 w 642"/>
                <a:gd name="T47" fmla="*/ 341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2" h="409">
                  <a:moveTo>
                    <a:pt x="620" y="333"/>
                  </a:moveTo>
                  <a:lnTo>
                    <a:pt x="642" y="99"/>
                  </a:lnTo>
                  <a:lnTo>
                    <a:pt x="264" y="53"/>
                  </a:lnTo>
                  <a:lnTo>
                    <a:pt x="22" y="0"/>
                  </a:lnTo>
                  <a:lnTo>
                    <a:pt x="0" y="84"/>
                  </a:lnTo>
                  <a:lnTo>
                    <a:pt x="15" y="106"/>
                  </a:lnTo>
                  <a:lnTo>
                    <a:pt x="7" y="129"/>
                  </a:lnTo>
                  <a:lnTo>
                    <a:pt x="30" y="144"/>
                  </a:lnTo>
                  <a:lnTo>
                    <a:pt x="53" y="190"/>
                  </a:lnTo>
                  <a:lnTo>
                    <a:pt x="75" y="197"/>
                  </a:lnTo>
                  <a:lnTo>
                    <a:pt x="45" y="280"/>
                  </a:lnTo>
                  <a:lnTo>
                    <a:pt x="53" y="288"/>
                  </a:lnTo>
                  <a:lnTo>
                    <a:pt x="83" y="280"/>
                  </a:lnTo>
                  <a:lnTo>
                    <a:pt x="98" y="349"/>
                  </a:lnTo>
                  <a:lnTo>
                    <a:pt x="113" y="356"/>
                  </a:lnTo>
                  <a:lnTo>
                    <a:pt x="121" y="394"/>
                  </a:lnTo>
                  <a:lnTo>
                    <a:pt x="158" y="379"/>
                  </a:lnTo>
                  <a:lnTo>
                    <a:pt x="196" y="394"/>
                  </a:lnTo>
                  <a:lnTo>
                    <a:pt x="204" y="371"/>
                  </a:lnTo>
                  <a:lnTo>
                    <a:pt x="219" y="402"/>
                  </a:lnTo>
                  <a:lnTo>
                    <a:pt x="226" y="356"/>
                  </a:lnTo>
                  <a:lnTo>
                    <a:pt x="620" y="409"/>
                  </a:lnTo>
                  <a:lnTo>
                    <a:pt x="620" y="333"/>
                  </a:lnTo>
                  <a:lnTo>
                    <a:pt x="620" y="34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3" name="Freeform 79"/>
            <p:cNvSpPr>
              <a:spLocks/>
            </p:cNvSpPr>
            <p:nvPr/>
          </p:nvSpPr>
          <p:spPr bwMode="auto">
            <a:xfrm>
              <a:off x="2438" y="1782"/>
              <a:ext cx="514" cy="257"/>
            </a:xfrm>
            <a:custGeom>
              <a:avLst/>
              <a:gdLst>
                <a:gd name="T0" fmla="*/ 514 w 514"/>
                <a:gd name="T1" fmla="*/ 257 h 257"/>
                <a:gd name="T2" fmla="*/ 113 w 514"/>
                <a:gd name="T3" fmla="*/ 249 h 257"/>
                <a:gd name="T4" fmla="*/ 121 w 514"/>
                <a:gd name="T5" fmla="*/ 166 h 257"/>
                <a:gd name="T6" fmla="*/ 0 w 514"/>
                <a:gd name="T7" fmla="*/ 159 h 257"/>
                <a:gd name="T8" fmla="*/ 15 w 514"/>
                <a:gd name="T9" fmla="*/ 0 h 257"/>
                <a:gd name="T10" fmla="*/ 332 w 514"/>
                <a:gd name="T11" fmla="*/ 22 h 257"/>
                <a:gd name="T12" fmla="*/ 363 w 514"/>
                <a:gd name="T13" fmla="*/ 37 h 257"/>
                <a:gd name="T14" fmla="*/ 408 w 514"/>
                <a:gd name="T15" fmla="*/ 30 h 257"/>
                <a:gd name="T16" fmla="*/ 453 w 514"/>
                <a:gd name="T17" fmla="*/ 60 h 257"/>
                <a:gd name="T18" fmla="*/ 468 w 514"/>
                <a:gd name="T19" fmla="*/ 136 h 257"/>
                <a:gd name="T20" fmla="*/ 484 w 514"/>
                <a:gd name="T21" fmla="*/ 143 h 257"/>
                <a:gd name="T22" fmla="*/ 491 w 514"/>
                <a:gd name="T23" fmla="*/ 211 h 257"/>
                <a:gd name="T24" fmla="*/ 514 w 514"/>
                <a:gd name="T25" fmla="*/ 25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4" h="257">
                  <a:moveTo>
                    <a:pt x="514" y="257"/>
                  </a:moveTo>
                  <a:lnTo>
                    <a:pt x="113" y="249"/>
                  </a:lnTo>
                  <a:lnTo>
                    <a:pt x="121" y="166"/>
                  </a:lnTo>
                  <a:lnTo>
                    <a:pt x="0" y="159"/>
                  </a:lnTo>
                  <a:lnTo>
                    <a:pt x="15" y="0"/>
                  </a:lnTo>
                  <a:lnTo>
                    <a:pt x="332" y="22"/>
                  </a:lnTo>
                  <a:lnTo>
                    <a:pt x="363" y="37"/>
                  </a:lnTo>
                  <a:lnTo>
                    <a:pt x="408" y="30"/>
                  </a:lnTo>
                  <a:lnTo>
                    <a:pt x="453" y="60"/>
                  </a:lnTo>
                  <a:lnTo>
                    <a:pt x="468" y="136"/>
                  </a:lnTo>
                  <a:lnTo>
                    <a:pt x="484" y="143"/>
                  </a:lnTo>
                  <a:lnTo>
                    <a:pt x="491" y="211"/>
                  </a:lnTo>
                  <a:lnTo>
                    <a:pt x="514" y="25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4" name="Freeform 80"/>
            <p:cNvSpPr>
              <a:spLocks/>
            </p:cNvSpPr>
            <p:nvPr/>
          </p:nvSpPr>
          <p:spPr bwMode="auto">
            <a:xfrm>
              <a:off x="2438" y="1782"/>
              <a:ext cx="514" cy="264"/>
            </a:xfrm>
            <a:custGeom>
              <a:avLst/>
              <a:gdLst>
                <a:gd name="T0" fmla="*/ 514 w 514"/>
                <a:gd name="T1" fmla="*/ 257 h 264"/>
                <a:gd name="T2" fmla="*/ 113 w 514"/>
                <a:gd name="T3" fmla="*/ 249 h 264"/>
                <a:gd name="T4" fmla="*/ 121 w 514"/>
                <a:gd name="T5" fmla="*/ 166 h 264"/>
                <a:gd name="T6" fmla="*/ 0 w 514"/>
                <a:gd name="T7" fmla="*/ 159 h 264"/>
                <a:gd name="T8" fmla="*/ 15 w 514"/>
                <a:gd name="T9" fmla="*/ 0 h 264"/>
                <a:gd name="T10" fmla="*/ 332 w 514"/>
                <a:gd name="T11" fmla="*/ 22 h 264"/>
                <a:gd name="T12" fmla="*/ 363 w 514"/>
                <a:gd name="T13" fmla="*/ 37 h 264"/>
                <a:gd name="T14" fmla="*/ 408 w 514"/>
                <a:gd name="T15" fmla="*/ 30 h 264"/>
                <a:gd name="T16" fmla="*/ 453 w 514"/>
                <a:gd name="T17" fmla="*/ 60 h 264"/>
                <a:gd name="T18" fmla="*/ 468 w 514"/>
                <a:gd name="T19" fmla="*/ 136 h 264"/>
                <a:gd name="T20" fmla="*/ 484 w 514"/>
                <a:gd name="T21" fmla="*/ 143 h 264"/>
                <a:gd name="T22" fmla="*/ 491 w 514"/>
                <a:gd name="T23" fmla="*/ 211 h 264"/>
                <a:gd name="T24" fmla="*/ 514 w 514"/>
                <a:gd name="T25" fmla="*/ 257 h 264"/>
                <a:gd name="T26" fmla="*/ 514 w 514"/>
                <a:gd name="T27"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4" h="264">
                  <a:moveTo>
                    <a:pt x="514" y="257"/>
                  </a:moveTo>
                  <a:lnTo>
                    <a:pt x="113" y="249"/>
                  </a:lnTo>
                  <a:lnTo>
                    <a:pt x="121" y="166"/>
                  </a:lnTo>
                  <a:lnTo>
                    <a:pt x="0" y="159"/>
                  </a:lnTo>
                  <a:lnTo>
                    <a:pt x="15" y="0"/>
                  </a:lnTo>
                  <a:lnTo>
                    <a:pt x="332" y="22"/>
                  </a:lnTo>
                  <a:lnTo>
                    <a:pt x="363" y="37"/>
                  </a:lnTo>
                  <a:lnTo>
                    <a:pt x="408" y="30"/>
                  </a:lnTo>
                  <a:lnTo>
                    <a:pt x="453" y="60"/>
                  </a:lnTo>
                  <a:lnTo>
                    <a:pt x="468" y="136"/>
                  </a:lnTo>
                  <a:lnTo>
                    <a:pt x="484" y="143"/>
                  </a:lnTo>
                  <a:lnTo>
                    <a:pt x="491" y="211"/>
                  </a:lnTo>
                  <a:lnTo>
                    <a:pt x="514" y="257"/>
                  </a:lnTo>
                  <a:lnTo>
                    <a:pt x="514" y="26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5" name="Freeform 81"/>
            <p:cNvSpPr>
              <a:spLocks/>
            </p:cNvSpPr>
            <p:nvPr/>
          </p:nvSpPr>
          <p:spPr bwMode="auto">
            <a:xfrm>
              <a:off x="1469" y="1706"/>
              <a:ext cx="401" cy="613"/>
            </a:xfrm>
            <a:custGeom>
              <a:avLst/>
              <a:gdLst>
                <a:gd name="T0" fmla="*/ 326 w 401"/>
                <a:gd name="T1" fmla="*/ 462 h 613"/>
                <a:gd name="T2" fmla="*/ 303 w 401"/>
                <a:gd name="T3" fmla="*/ 537 h 613"/>
                <a:gd name="T4" fmla="*/ 288 w 401"/>
                <a:gd name="T5" fmla="*/ 530 h 613"/>
                <a:gd name="T6" fmla="*/ 265 w 401"/>
                <a:gd name="T7" fmla="*/ 530 h 613"/>
                <a:gd name="T8" fmla="*/ 258 w 401"/>
                <a:gd name="T9" fmla="*/ 613 h 613"/>
                <a:gd name="T10" fmla="*/ 0 w 401"/>
                <a:gd name="T11" fmla="*/ 227 h 613"/>
                <a:gd name="T12" fmla="*/ 61 w 401"/>
                <a:gd name="T13" fmla="*/ 0 h 613"/>
                <a:gd name="T14" fmla="*/ 227 w 401"/>
                <a:gd name="T15" fmla="*/ 38 h 613"/>
                <a:gd name="T16" fmla="*/ 401 w 401"/>
                <a:gd name="T17" fmla="*/ 76 h 613"/>
                <a:gd name="T18" fmla="*/ 326 w 401"/>
                <a:gd name="T19" fmla="*/ 462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1" h="613">
                  <a:moveTo>
                    <a:pt x="326" y="462"/>
                  </a:moveTo>
                  <a:lnTo>
                    <a:pt x="303" y="537"/>
                  </a:lnTo>
                  <a:lnTo>
                    <a:pt x="288" y="530"/>
                  </a:lnTo>
                  <a:lnTo>
                    <a:pt x="265" y="530"/>
                  </a:lnTo>
                  <a:lnTo>
                    <a:pt x="258" y="613"/>
                  </a:lnTo>
                  <a:lnTo>
                    <a:pt x="0" y="227"/>
                  </a:lnTo>
                  <a:lnTo>
                    <a:pt x="61" y="0"/>
                  </a:lnTo>
                  <a:lnTo>
                    <a:pt x="227" y="38"/>
                  </a:lnTo>
                  <a:lnTo>
                    <a:pt x="401" y="76"/>
                  </a:lnTo>
                  <a:lnTo>
                    <a:pt x="326" y="462"/>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6" name="Freeform 82"/>
            <p:cNvSpPr>
              <a:spLocks/>
            </p:cNvSpPr>
            <p:nvPr/>
          </p:nvSpPr>
          <p:spPr bwMode="auto">
            <a:xfrm>
              <a:off x="1469" y="1706"/>
              <a:ext cx="401" cy="613"/>
            </a:xfrm>
            <a:custGeom>
              <a:avLst/>
              <a:gdLst>
                <a:gd name="T0" fmla="*/ 326 w 401"/>
                <a:gd name="T1" fmla="*/ 462 h 613"/>
                <a:gd name="T2" fmla="*/ 303 w 401"/>
                <a:gd name="T3" fmla="*/ 537 h 613"/>
                <a:gd name="T4" fmla="*/ 288 w 401"/>
                <a:gd name="T5" fmla="*/ 530 h 613"/>
                <a:gd name="T6" fmla="*/ 265 w 401"/>
                <a:gd name="T7" fmla="*/ 530 h 613"/>
                <a:gd name="T8" fmla="*/ 258 w 401"/>
                <a:gd name="T9" fmla="*/ 613 h 613"/>
                <a:gd name="T10" fmla="*/ 0 w 401"/>
                <a:gd name="T11" fmla="*/ 227 h 613"/>
                <a:gd name="T12" fmla="*/ 61 w 401"/>
                <a:gd name="T13" fmla="*/ 0 h 613"/>
                <a:gd name="T14" fmla="*/ 227 w 401"/>
                <a:gd name="T15" fmla="*/ 38 h 613"/>
                <a:gd name="T16" fmla="*/ 401 w 401"/>
                <a:gd name="T17" fmla="*/ 76 h 613"/>
                <a:gd name="T18" fmla="*/ 326 w 401"/>
                <a:gd name="T19" fmla="*/ 462 h 613"/>
                <a:gd name="T20" fmla="*/ 326 w 401"/>
                <a:gd name="T21" fmla="*/ 469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1" h="613">
                  <a:moveTo>
                    <a:pt x="326" y="462"/>
                  </a:moveTo>
                  <a:lnTo>
                    <a:pt x="303" y="537"/>
                  </a:lnTo>
                  <a:lnTo>
                    <a:pt x="288" y="530"/>
                  </a:lnTo>
                  <a:lnTo>
                    <a:pt x="265" y="530"/>
                  </a:lnTo>
                  <a:lnTo>
                    <a:pt x="258" y="613"/>
                  </a:lnTo>
                  <a:lnTo>
                    <a:pt x="0" y="227"/>
                  </a:lnTo>
                  <a:lnTo>
                    <a:pt x="61" y="0"/>
                  </a:lnTo>
                  <a:lnTo>
                    <a:pt x="227" y="38"/>
                  </a:lnTo>
                  <a:lnTo>
                    <a:pt x="401" y="76"/>
                  </a:lnTo>
                  <a:lnTo>
                    <a:pt x="326" y="462"/>
                  </a:lnTo>
                  <a:lnTo>
                    <a:pt x="326" y="46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7" name="Freeform 83"/>
            <p:cNvSpPr>
              <a:spLocks/>
            </p:cNvSpPr>
            <p:nvPr/>
          </p:nvSpPr>
          <p:spPr bwMode="auto">
            <a:xfrm>
              <a:off x="4245" y="1449"/>
              <a:ext cx="106" cy="211"/>
            </a:xfrm>
            <a:custGeom>
              <a:avLst/>
              <a:gdLst>
                <a:gd name="T0" fmla="*/ 83 w 106"/>
                <a:gd name="T1" fmla="*/ 143 h 211"/>
                <a:gd name="T2" fmla="*/ 38 w 106"/>
                <a:gd name="T3" fmla="*/ 0 h 211"/>
                <a:gd name="T4" fmla="*/ 23 w 106"/>
                <a:gd name="T5" fmla="*/ 7 h 211"/>
                <a:gd name="T6" fmla="*/ 23 w 106"/>
                <a:gd name="T7" fmla="*/ 22 h 211"/>
                <a:gd name="T8" fmla="*/ 31 w 106"/>
                <a:gd name="T9" fmla="*/ 68 h 211"/>
                <a:gd name="T10" fmla="*/ 8 w 106"/>
                <a:gd name="T11" fmla="*/ 83 h 211"/>
                <a:gd name="T12" fmla="*/ 0 w 106"/>
                <a:gd name="T13" fmla="*/ 143 h 211"/>
                <a:gd name="T14" fmla="*/ 15 w 106"/>
                <a:gd name="T15" fmla="*/ 211 h 211"/>
                <a:gd name="T16" fmla="*/ 83 w 106"/>
                <a:gd name="T17" fmla="*/ 196 h 211"/>
                <a:gd name="T18" fmla="*/ 106 w 106"/>
                <a:gd name="T19" fmla="*/ 181 h 211"/>
                <a:gd name="T20" fmla="*/ 106 w 106"/>
                <a:gd name="T21" fmla="*/ 158 h 211"/>
                <a:gd name="T22" fmla="*/ 83 w 106"/>
                <a:gd name="T23" fmla="*/ 143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6" h="211">
                  <a:moveTo>
                    <a:pt x="83" y="143"/>
                  </a:moveTo>
                  <a:lnTo>
                    <a:pt x="38" y="0"/>
                  </a:lnTo>
                  <a:lnTo>
                    <a:pt x="23" y="7"/>
                  </a:lnTo>
                  <a:lnTo>
                    <a:pt x="23" y="22"/>
                  </a:lnTo>
                  <a:lnTo>
                    <a:pt x="31" y="68"/>
                  </a:lnTo>
                  <a:lnTo>
                    <a:pt x="8" y="83"/>
                  </a:lnTo>
                  <a:lnTo>
                    <a:pt x="0" y="143"/>
                  </a:lnTo>
                  <a:lnTo>
                    <a:pt x="15" y="211"/>
                  </a:lnTo>
                  <a:lnTo>
                    <a:pt x="83" y="196"/>
                  </a:lnTo>
                  <a:lnTo>
                    <a:pt x="106" y="181"/>
                  </a:lnTo>
                  <a:lnTo>
                    <a:pt x="106" y="158"/>
                  </a:lnTo>
                  <a:lnTo>
                    <a:pt x="83" y="14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8" name="Freeform 84"/>
            <p:cNvSpPr>
              <a:spLocks/>
            </p:cNvSpPr>
            <p:nvPr/>
          </p:nvSpPr>
          <p:spPr bwMode="auto">
            <a:xfrm>
              <a:off x="4245" y="1449"/>
              <a:ext cx="106" cy="211"/>
            </a:xfrm>
            <a:custGeom>
              <a:avLst/>
              <a:gdLst>
                <a:gd name="T0" fmla="*/ 83 w 106"/>
                <a:gd name="T1" fmla="*/ 143 h 211"/>
                <a:gd name="T2" fmla="*/ 38 w 106"/>
                <a:gd name="T3" fmla="*/ 0 h 211"/>
                <a:gd name="T4" fmla="*/ 23 w 106"/>
                <a:gd name="T5" fmla="*/ 7 h 211"/>
                <a:gd name="T6" fmla="*/ 23 w 106"/>
                <a:gd name="T7" fmla="*/ 22 h 211"/>
                <a:gd name="T8" fmla="*/ 31 w 106"/>
                <a:gd name="T9" fmla="*/ 68 h 211"/>
                <a:gd name="T10" fmla="*/ 8 w 106"/>
                <a:gd name="T11" fmla="*/ 83 h 211"/>
                <a:gd name="T12" fmla="*/ 0 w 106"/>
                <a:gd name="T13" fmla="*/ 143 h 211"/>
                <a:gd name="T14" fmla="*/ 15 w 106"/>
                <a:gd name="T15" fmla="*/ 211 h 211"/>
                <a:gd name="T16" fmla="*/ 83 w 106"/>
                <a:gd name="T17" fmla="*/ 196 h 211"/>
                <a:gd name="T18" fmla="*/ 106 w 106"/>
                <a:gd name="T19" fmla="*/ 181 h 211"/>
                <a:gd name="T20" fmla="*/ 106 w 106"/>
                <a:gd name="T21" fmla="*/ 158 h 211"/>
                <a:gd name="T22" fmla="*/ 83 w 106"/>
                <a:gd name="T23" fmla="*/ 143 h 211"/>
                <a:gd name="T24" fmla="*/ 83 w 106"/>
                <a:gd name="T25" fmla="*/ 15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6" h="211">
                  <a:moveTo>
                    <a:pt x="83" y="143"/>
                  </a:moveTo>
                  <a:lnTo>
                    <a:pt x="38" y="0"/>
                  </a:lnTo>
                  <a:lnTo>
                    <a:pt x="23" y="7"/>
                  </a:lnTo>
                  <a:lnTo>
                    <a:pt x="23" y="22"/>
                  </a:lnTo>
                  <a:lnTo>
                    <a:pt x="31" y="68"/>
                  </a:lnTo>
                  <a:lnTo>
                    <a:pt x="8" y="83"/>
                  </a:lnTo>
                  <a:lnTo>
                    <a:pt x="0" y="143"/>
                  </a:lnTo>
                  <a:lnTo>
                    <a:pt x="15" y="211"/>
                  </a:lnTo>
                  <a:lnTo>
                    <a:pt x="83" y="196"/>
                  </a:lnTo>
                  <a:lnTo>
                    <a:pt x="106" y="181"/>
                  </a:lnTo>
                  <a:lnTo>
                    <a:pt x="106" y="158"/>
                  </a:lnTo>
                  <a:lnTo>
                    <a:pt x="83" y="143"/>
                  </a:lnTo>
                  <a:lnTo>
                    <a:pt x="83" y="15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9" name="Freeform 85"/>
            <p:cNvSpPr>
              <a:spLocks/>
            </p:cNvSpPr>
            <p:nvPr/>
          </p:nvSpPr>
          <p:spPr bwMode="auto">
            <a:xfrm>
              <a:off x="4139" y="1797"/>
              <a:ext cx="84" cy="189"/>
            </a:xfrm>
            <a:custGeom>
              <a:avLst/>
              <a:gdLst>
                <a:gd name="T0" fmla="*/ 68 w 84"/>
                <a:gd name="T1" fmla="*/ 22 h 189"/>
                <a:gd name="T2" fmla="*/ 61 w 84"/>
                <a:gd name="T3" fmla="*/ 60 h 189"/>
                <a:gd name="T4" fmla="*/ 76 w 84"/>
                <a:gd name="T5" fmla="*/ 60 h 189"/>
                <a:gd name="T6" fmla="*/ 84 w 84"/>
                <a:gd name="T7" fmla="*/ 113 h 189"/>
                <a:gd name="T8" fmla="*/ 76 w 84"/>
                <a:gd name="T9" fmla="*/ 91 h 189"/>
                <a:gd name="T10" fmla="*/ 76 w 84"/>
                <a:gd name="T11" fmla="*/ 121 h 189"/>
                <a:gd name="T12" fmla="*/ 53 w 84"/>
                <a:gd name="T13" fmla="*/ 181 h 189"/>
                <a:gd name="T14" fmla="*/ 46 w 84"/>
                <a:gd name="T15" fmla="*/ 189 h 189"/>
                <a:gd name="T16" fmla="*/ 46 w 84"/>
                <a:gd name="T17" fmla="*/ 174 h 189"/>
                <a:gd name="T18" fmla="*/ 0 w 84"/>
                <a:gd name="T19" fmla="*/ 159 h 189"/>
                <a:gd name="T20" fmla="*/ 0 w 84"/>
                <a:gd name="T21" fmla="*/ 128 h 189"/>
                <a:gd name="T22" fmla="*/ 38 w 84"/>
                <a:gd name="T23" fmla="*/ 91 h 189"/>
                <a:gd name="T24" fmla="*/ 0 w 84"/>
                <a:gd name="T25" fmla="*/ 60 h 189"/>
                <a:gd name="T26" fmla="*/ 0 w 84"/>
                <a:gd name="T27" fmla="*/ 30 h 189"/>
                <a:gd name="T28" fmla="*/ 16 w 84"/>
                <a:gd name="T29" fmla="*/ 0 h 189"/>
                <a:gd name="T30" fmla="*/ 68 w 84"/>
                <a:gd name="T31" fmla="*/ 15 h 189"/>
                <a:gd name="T32" fmla="*/ 68 w 84"/>
                <a:gd name="T33" fmla="*/ 2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4" h="189">
                  <a:moveTo>
                    <a:pt x="68" y="22"/>
                  </a:moveTo>
                  <a:lnTo>
                    <a:pt x="61" y="60"/>
                  </a:lnTo>
                  <a:lnTo>
                    <a:pt x="76" y="60"/>
                  </a:lnTo>
                  <a:lnTo>
                    <a:pt x="84" y="113"/>
                  </a:lnTo>
                  <a:lnTo>
                    <a:pt x="76" y="91"/>
                  </a:lnTo>
                  <a:lnTo>
                    <a:pt x="76" y="121"/>
                  </a:lnTo>
                  <a:lnTo>
                    <a:pt x="53" y="181"/>
                  </a:lnTo>
                  <a:lnTo>
                    <a:pt x="46" y="189"/>
                  </a:lnTo>
                  <a:lnTo>
                    <a:pt x="46" y="174"/>
                  </a:lnTo>
                  <a:lnTo>
                    <a:pt x="0" y="159"/>
                  </a:lnTo>
                  <a:lnTo>
                    <a:pt x="0" y="128"/>
                  </a:lnTo>
                  <a:lnTo>
                    <a:pt x="38" y="91"/>
                  </a:lnTo>
                  <a:lnTo>
                    <a:pt x="0" y="60"/>
                  </a:lnTo>
                  <a:lnTo>
                    <a:pt x="0" y="30"/>
                  </a:lnTo>
                  <a:lnTo>
                    <a:pt x="16" y="0"/>
                  </a:lnTo>
                  <a:lnTo>
                    <a:pt x="68" y="15"/>
                  </a:lnTo>
                  <a:lnTo>
                    <a:pt x="68" y="22"/>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 name="Freeform 86"/>
            <p:cNvSpPr>
              <a:spLocks/>
            </p:cNvSpPr>
            <p:nvPr/>
          </p:nvSpPr>
          <p:spPr bwMode="auto">
            <a:xfrm>
              <a:off x="4139" y="1797"/>
              <a:ext cx="84" cy="189"/>
            </a:xfrm>
            <a:custGeom>
              <a:avLst/>
              <a:gdLst>
                <a:gd name="T0" fmla="*/ 68 w 84"/>
                <a:gd name="T1" fmla="*/ 22 h 189"/>
                <a:gd name="T2" fmla="*/ 61 w 84"/>
                <a:gd name="T3" fmla="*/ 60 h 189"/>
                <a:gd name="T4" fmla="*/ 76 w 84"/>
                <a:gd name="T5" fmla="*/ 60 h 189"/>
                <a:gd name="T6" fmla="*/ 84 w 84"/>
                <a:gd name="T7" fmla="*/ 113 h 189"/>
                <a:gd name="T8" fmla="*/ 76 w 84"/>
                <a:gd name="T9" fmla="*/ 91 h 189"/>
                <a:gd name="T10" fmla="*/ 76 w 84"/>
                <a:gd name="T11" fmla="*/ 121 h 189"/>
                <a:gd name="T12" fmla="*/ 53 w 84"/>
                <a:gd name="T13" fmla="*/ 181 h 189"/>
                <a:gd name="T14" fmla="*/ 46 w 84"/>
                <a:gd name="T15" fmla="*/ 189 h 189"/>
                <a:gd name="T16" fmla="*/ 46 w 84"/>
                <a:gd name="T17" fmla="*/ 174 h 189"/>
                <a:gd name="T18" fmla="*/ 0 w 84"/>
                <a:gd name="T19" fmla="*/ 159 h 189"/>
                <a:gd name="T20" fmla="*/ 0 w 84"/>
                <a:gd name="T21" fmla="*/ 128 h 189"/>
                <a:gd name="T22" fmla="*/ 38 w 84"/>
                <a:gd name="T23" fmla="*/ 91 h 189"/>
                <a:gd name="T24" fmla="*/ 0 w 84"/>
                <a:gd name="T25" fmla="*/ 60 h 189"/>
                <a:gd name="T26" fmla="*/ 0 w 84"/>
                <a:gd name="T27" fmla="*/ 30 h 189"/>
                <a:gd name="T28" fmla="*/ 16 w 84"/>
                <a:gd name="T29" fmla="*/ 0 h 189"/>
                <a:gd name="T30" fmla="*/ 68 w 84"/>
                <a:gd name="T31" fmla="*/ 15 h 189"/>
                <a:gd name="T32" fmla="*/ 68 w 84"/>
                <a:gd name="T33" fmla="*/ 22 h 189"/>
                <a:gd name="T34" fmla="*/ 68 w 84"/>
                <a:gd name="T35" fmla="*/ 3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 h="189">
                  <a:moveTo>
                    <a:pt x="68" y="22"/>
                  </a:moveTo>
                  <a:lnTo>
                    <a:pt x="61" y="60"/>
                  </a:lnTo>
                  <a:lnTo>
                    <a:pt x="76" y="60"/>
                  </a:lnTo>
                  <a:lnTo>
                    <a:pt x="84" y="113"/>
                  </a:lnTo>
                  <a:lnTo>
                    <a:pt x="76" y="91"/>
                  </a:lnTo>
                  <a:lnTo>
                    <a:pt x="76" y="121"/>
                  </a:lnTo>
                  <a:lnTo>
                    <a:pt x="53" y="181"/>
                  </a:lnTo>
                  <a:lnTo>
                    <a:pt x="46" y="189"/>
                  </a:lnTo>
                  <a:lnTo>
                    <a:pt x="46" y="174"/>
                  </a:lnTo>
                  <a:lnTo>
                    <a:pt x="0" y="159"/>
                  </a:lnTo>
                  <a:lnTo>
                    <a:pt x="0" y="128"/>
                  </a:lnTo>
                  <a:lnTo>
                    <a:pt x="38" y="91"/>
                  </a:lnTo>
                  <a:lnTo>
                    <a:pt x="0" y="60"/>
                  </a:lnTo>
                  <a:lnTo>
                    <a:pt x="0" y="30"/>
                  </a:lnTo>
                  <a:lnTo>
                    <a:pt x="16" y="0"/>
                  </a:lnTo>
                  <a:lnTo>
                    <a:pt x="68" y="15"/>
                  </a:lnTo>
                  <a:lnTo>
                    <a:pt x="68" y="22"/>
                  </a:lnTo>
                  <a:lnTo>
                    <a:pt x="68" y="3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1" name="Freeform 87"/>
            <p:cNvSpPr>
              <a:spLocks/>
            </p:cNvSpPr>
            <p:nvPr/>
          </p:nvSpPr>
          <p:spPr bwMode="auto">
            <a:xfrm>
              <a:off x="2037" y="2221"/>
              <a:ext cx="438" cy="454"/>
            </a:xfrm>
            <a:custGeom>
              <a:avLst/>
              <a:gdLst>
                <a:gd name="T0" fmla="*/ 438 w 438"/>
                <a:gd name="T1" fmla="*/ 37 h 454"/>
                <a:gd name="T2" fmla="*/ 60 w 438"/>
                <a:gd name="T3" fmla="*/ 0 h 454"/>
                <a:gd name="T4" fmla="*/ 0 w 438"/>
                <a:gd name="T5" fmla="*/ 446 h 454"/>
                <a:gd name="T6" fmla="*/ 60 w 438"/>
                <a:gd name="T7" fmla="*/ 454 h 454"/>
                <a:gd name="T8" fmla="*/ 60 w 438"/>
                <a:gd name="T9" fmla="*/ 416 h 454"/>
                <a:gd name="T10" fmla="*/ 174 w 438"/>
                <a:gd name="T11" fmla="*/ 431 h 454"/>
                <a:gd name="T12" fmla="*/ 174 w 438"/>
                <a:gd name="T13" fmla="*/ 408 h 454"/>
                <a:gd name="T14" fmla="*/ 408 w 438"/>
                <a:gd name="T15" fmla="*/ 431 h 454"/>
                <a:gd name="T16" fmla="*/ 438 w 438"/>
                <a:gd name="T17" fmla="*/ 83 h 454"/>
                <a:gd name="T18" fmla="*/ 438 w 438"/>
                <a:gd name="T19" fmla="*/ 37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8" h="454">
                  <a:moveTo>
                    <a:pt x="438" y="37"/>
                  </a:moveTo>
                  <a:lnTo>
                    <a:pt x="60" y="0"/>
                  </a:lnTo>
                  <a:lnTo>
                    <a:pt x="0" y="446"/>
                  </a:lnTo>
                  <a:lnTo>
                    <a:pt x="60" y="454"/>
                  </a:lnTo>
                  <a:lnTo>
                    <a:pt x="60" y="416"/>
                  </a:lnTo>
                  <a:lnTo>
                    <a:pt x="174" y="431"/>
                  </a:lnTo>
                  <a:lnTo>
                    <a:pt x="174" y="408"/>
                  </a:lnTo>
                  <a:lnTo>
                    <a:pt x="408" y="431"/>
                  </a:lnTo>
                  <a:lnTo>
                    <a:pt x="438" y="83"/>
                  </a:lnTo>
                  <a:lnTo>
                    <a:pt x="438" y="3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 name="Freeform 88"/>
            <p:cNvSpPr>
              <a:spLocks/>
            </p:cNvSpPr>
            <p:nvPr/>
          </p:nvSpPr>
          <p:spPr bwMode="auto">
            <a:xfrm>
              <a:off x="2037" y="2221"/>
              <a:ext cx="438" cy="454"/>
            </a:xfrm>
            <a:custGeom>
              <a:avLst/>
              <a:gdLst>
                <a:gd name="T0" fmla="*/ 438 w 438"/>
                <a:gd name="T1" fmla="*/ 37 h 454"/>
                <a:gd name="T2" fmla="*/ 60 w 438"/>
                <a:gd name="T3" fmla="*/ 0 h 454"/>
                <a:gd name="T4" fmla="*/ 0 w 438"/>
                <a:gd name="T5" fmla="*/ 446 h 454"/>
                <a:gd name="T6" fmla="*/ 60 w 438"/>
                <a:gd name="T7" fmla="*/ 454 h 454"/>
                <a:gd name="T8" fmla="*/ 60 w 438"/>
                <a:gd name="T9" fmla="*/ 416 h 454"/>
                <a:gd name="T10" fmla="*/ 174 w 438"/>
                <a:gd name="T11" fmla="*/ 431 h 454"/>
                <a:gd name="T12" fmla="*/ 174 w 438"/>
                <a:gd name="T13" fmla="*/ 408 h 454"/>
                <a:gd name="T14" fmla="*/ 408 w 438"/>
                <a:gd name="T15" fmla="*/ 431 h 454"/>
                <a:gd name="T16" fmla="*/ 438 w 438"/>
                <a:gd name="T17" fmla="*/ 83 h 454"/>
                <a:gd name="T18" fmla="*/ 438 w 438"/>
                <a:gd name="T19" fmla="*/ 37 h 454"/>
                <a:gd name="T20" fmla="*/ 438 w 438"/>
                <a:gd name="T21" fmla="*/ 45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8" h="454">
                  <a:moveTo>
                    <a:pt x="438" y="37"/>
                  </a:moveTo>
                  <a:lnTo>
                    <a:pt x="60" y="0"/>
                  </a:lnTo>
                  <a:lnTo>
                    <a:pt x="0" y="446"/>
                  </a:lnTo>
                  <a:lnTo>
                    <a:pt x="60" y="454"/>
                  </a:lnTo>
                  <a:lnTo>
                    <a:pt x="60" y="416"/>
                  </a:lnTo>
                  <a:lnTo>
                    <a:pt x="174" y="431"/>
                  </a:lnTo>
                  <a:lnTo>
                    <a:pt x="174" y="408"/>
                  </a:lnTo>
                  <a:lnTo>
                    <a:pt x="408" y="431"/>
                  </a:lnTo>
                  <a:lnTo>
                    <a:pt x="438" y="83"/>
                  </a:lnTo>
                  <a:lnTo>
                    <a:pt x="438" y="37"/>
                  </a:lnTo>
                  <a:lnTo>
                    <a:pt x="438" y="4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3" name="Freeform 89"/>
            <p:cNvSpPr>
              <a:spLocks/>
            </p:cNvSpPr>
            <p:nvPr/>
          </p:nvSpPr>
          <p:spPr bwMode="auto">
            <a:xfrm>
              <a:off x="3852" y="1501"/>
              <a:ext cx="378" cy="334"/>
            </a:xfrm>
            <a:custGeom>
              <a:avLst/>
              <a:gdLst>
                <a:gd name="T0" fmla="*/ 363 w 378"/>
                <a:gd name="T1" fmla="*/ 167 h 334"/>
                <a:gd name="T2" fmla="*/ 363 w 378"/>
                <a:gd name="T3" fmla="*/ 228 h 334"/>
                <a:gd name="T4" fmla="*/ 378 w 378"/>
                <a:gd name="T5" fmla="*/ 288 h 334"/>
                <a:gd name="T6" fmla="*/ 363 w 378"/>
                <a:gd name="T7" fmla="*/ 303 h 334"/>
                <a:gd name="T8" fmla="*/ 371 w 378"/>
                <a:gd name="T9" fmla="*/ 311 h 334"/>
                <a:gd name="T10" fmla="*/ 355 w 378"/>
                <a:gd name="T11" fmla="*/ 334 h 334"/>
                <a:gd name="T12" fmla="*/ 355 w 378"/>
                <a:gd name="T13" fmla="*/ 311 h 334"/>
                <a:gd name="T14" fmla="*/ 303 w 378"/>
                <a:gd name="T15" fmla="*/ 296 h 334"/>
                <a:gd name="T16" fmla="*/ 287 w 378"/>
                <a:gd name="T17" fmla="*/ 288 h 334"/>
                <a:gd name="T18" fmla="*/ 280 w 378"/>
                <a:gd name="T19" fmla="*/ 265 h 334"/>
                <a:gd name="T20" fmla="*/ 257 w 378"/>
                <a:gd name="T21" fmla="*/ 250 h 334"/>
                <a:gd name="T22" fmla="*/ 8 w 378"/>
                <a:gd name="T23" fmla="*/ 303 h 334"/>
                <a:gd name="T24" fmla="*/ 0 w 378"/>
                <a:gd name="T25" fmla="*/ 281 h 334"/>
                <a:gd name="T26" fmla="*/ 45 w 378"/>
                <a:gd name="T27" fmla="*/ 235 h 334"/>
                <a:gd name="T28" fmla="*/ 30 w 378"/>
                <a:gd name="T29" fmla="*/ 197 h 334"/>
                <a:gd name="T30" fmla="*/ 60 w 378"/>
                <a:gd name="T31" fmla="*/ 182 h 334"/>
                <a:gd name="T32" fmla="*/ 144 w 378"/>
                <a:gd name="T33" fmla="*/ 175 h 334"/>
                <a:gd name="T34" fmla="*/ 182 w 378"/>
                <a:gd name="T35" fmla="*/ 144 h 334"/>
                <a:gd name="T36" fmla="*/ 174 w 378"/>
                <a:gd name="T37" fmla="*/ 122 h 334"/>
                <a:gd name="T38" fmla="*/ 182 w 378"/>
                <a:gd name="T39" fmla="*/ 106 h 334"/>
                <a:gd name="T40" fmla="*/ 174 w 378"/>
                <a:gd name="T41" fmla="*/ 106 h 334"/>
                <a:gd name="T42" fmla="*/ 174 w 378"/>
                <a:gd name="T43" fmla="*/ 114 h 334"/>
                <a:gd name="T44" fmla="*/ 166 w 378"/>
                <a:gd name="T45" fmla="*/ 106 h 334"/>
                <a:gd name="T46" fmla="*/ 227 w 378"/>
                <a:gd name="T47" fmla="*/ 23 h 334"/>
                <a:gd name="T48" fmla="*/ 318 w 378"/>
                <a:gd name="T49" fmla="*/ 0 h 334"/>
                <a:gd name="T50" fmla="*/ 340 w 378"/>
                <a:gd name="T51" fmla="*/ 91 h 334"/>
                <a:gd name="T52" fmla="*/ 363 w 378"/>
                <a:gd name="T53" fmla="*/ 16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8" h="334">
                  <a:moveTo>
                    <a:pt x="363" y="167"/>
                  </a:moveTo>
                  <a:lnTo>
                    <a:pt x="363" y="228"/>
                  </a:lnTo>
                  <a:lnTo>
                    <a:pt x="378" y="288"/>
                  </a:lnTo>
                  <a:lnTo>
                    <a:pt x="363" y="303"/>
                  </a:lnTo>
                  <a:lnTo>
                    <a:pt x="371" y="311"/>
                  </a:lnTo>
                  <a:lnTo>
                    <a:pt x="355" y="334"/>
                  </a:lnTo>
                  <a:lnTo>
                    <a:pt x="355" y="311"/>
                  </a:lnTo>
                  <a:lnTo>
                    <a:pt x="303" y="296"/>
                  </a:lnTo>
                  <a:lnTo>
                    <a:pt x="287" y="288"/>
                  </a:lnTo>
                  <a:lnTo>
                    <a:pt x="280" y="265"/>
                  </a:lnTo>
                  <a:lnTo>
                    <a:pt x="257" y="250"/>
                  </a:lnTo>
                  <a:lnTo>
                    <a:pt x="8" y="303"/>
                  </a:lnTo>
                  <a:lnTo>
                    <a:pt x="0" y="281"/>
                  </a:lnTo>
                  <a:lnTo>
                    <a:pt x="45" y="235"/>
                  </a:lnTo>
                  <a:lnTo>
                    <a:pt x="30" y="197"/>
                  </a:lnTo>
                  <a:lnTo>
                    <a:pt x="60" y="182"/>
                  </a:lnTo>
                  <a:lnTo>
                    <a:pt x="144" y="175"/>
                  </a:lnTo>
                  <a:lnTo>
                    <a:pt x="182" y="144"/>
                  </a:lnTo>
                  <a:lnTo>
                    <a:pt x="174" y="122"/>
                  </a:lnTo>
                  <a:lnTo>
                    <a:pt x="182" y="106"/>
                  </a:lnTo>
                  <a:lnTo>
                    <a:pt x="174" y="106"/>
                  </a:lnTo>
                  <a:lnTo>
                    <a:pt x="174" y="114"/>
                  </a:lnTo>
                  <a:lnTo>
                    <a:pt x="166" y="106"/>
                  </a:lnTo>
                  <a:lnTo>
                    <a:pt x="227" y="23"/>
                  </a:lnTo>
                  <a:lnTo>
                    <a:pt x="318" y="0"/>
                  </a:lnTo>
                  <a:lnTo>
                    <a:pt x="340" y="91"/>
                  </a:lnTo>
                  <a:lnTo>
                    <a:pt x="363" y="16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4" name="Freeform 90"/>
            <p:cNvSpPr>
              <a:spLocks/>
            </p:cNvSpPr>
            <p:nvPr/>
          </p:nvSpPr>
          <p:spPr bwMode="auto">
            <a:xfrm>
              <a:off x="3852" y="1501"/>
              <a:ext cx="378" cy="334"/>
            </a:xfrm>
            <a:custGeom>
              <a:avLst/>
              <a:gdLst>
                <a:gd name="T0" fmla="*/ 363 w 378"/>
                <a:gd name="T1" fmla="*/ 167 h 334"/>
                <a:gd name="T2" fmla="*/ 363 w 378"/>
                <a:gd name="T3" fmla="*/ 228 h 334"/>
                <a:gd name="T4" fmla="*/ 378 w 378"/>
                <a:gd name="T5" fmla="*/ 288 h 334"/>
                <a:gd name="T6" fmla="*/ 363 w 378"/>
                <a:gd name="T7" fmla="*/ 303 h 334"/>
                <a:gd name="T8" fmla="*/ 371 w 378"/>
                <a:gd name="T9" fmla="*/ 311 h 334"/>
                <a:gd name="T10" fmla="*/ 355 w 378"/>
                <a:gd name="T11" fmla="*/ 334 h 334"/>
                <a:gd name="T12" fmla="*/ 355 w 378"/>
                <a:gd name="T13" fmla="*/ 311 h 334"/>
                <a:gd name="T14" fmla="*/ 303 w 378"/>
                <a:gd name="T15" fmla="*/ 296 h 334"/>
                <a:gd name="T16" fmla="*/ 287 w 378"/>
                <a:gd name="T17" fmla="*/ 288 h 334"/>
                <a:gd name="T18" fmla="*/ 280 w 378"/>
                <a:gd name="T19" fmla="*/ 265 h 334"/>
                <a:gd name="T20" fmla="*/ 257 w 378"/>
                <a:gd name="T21" fmla="*/ 250 h 334"/>
                <a:gd name="T22" fmla="*/ 8 w 378"/>
                <a:gd name="T23" fmla="*/ 303 h 334"/>
                <a:gd name="T24" fmla="*/ 0 w 378"/>
                <a:gd name="T25" fmla="*/ 281 h 334"/>
                <a:gd name="T26" fmla="*/ 45 w 378"/>
                <a:gd name="T27" fmla="*/ 235 h 334"/>
                <a:gd name="T28" fmla="*/ 30 w 378"/>
                <a:gd name="T29" fmla="*/ 197 h 334"/>
                <a:gd name="T30" fmla="*/ 60 w 378"/>
                <a:gd name="T31" fmla="*/ 182 h 334"/>
                <a:gd name="T32" fmla="*/ 144 w 378"/>
                <a:gd name="T33" fmla="*/ 175 h 334"/>
                <a:gd name="T34" fmla="*/ 182 w 378"/>
                <a:gd name="T35" fmla="*/ 144 h 334"/>
                <a:gd name="T36" fmla="*/ 174 w 378"/>
                <a:gd name="T37" fmla="*/ 122 h 334"/>
                <a:gd name="T38" fmla="*/ 182 w 378"/>
                <a:gd name="T39" fmla="*/ 106 h 334"/>
                <a:gd name="T40" fmla="*/ 174 w 378"/>
                <a:gd name="T41" fmla="*/ 106 h 334"/>
                <a:gd name="T42" fmla="*/ 174 w 378"/>
                <a:gd name="T43" fmla="*/ 114 h 334"/>
                <a:gd name="T44" fmla="*/ 166 w 378"/>
                <a:gd name="T45" fmla="*/ 106 h 334"/>
                <a:gd name="T46" fmla="*/ 227 w 378"/>
                <a:gd name="T47" fmla="*/ 23 h 334"/>
                <a:gd name="T48" fmla="*/ 318 w 378"/>
                <a:gd name="T49" fmla="*/ 0 h 334"/>
                <a:gd name="T50" fmla="*/ 340 w 378"/>
                <a:gd name="T51" fmla="*/ 91 h 334"/>
                <a:gd name="T52" fmla="*/ 363 w 378"/>
                <a:gd name="T53" fmla="*/ 167 h 334"/>
                <a:gd name="T54" fmla="*/ 363 w 378"/>
                <a:gd name="T55" fmla="*/ 175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8" h="334">
                  <a:moveTo>
                    <a:pt x="363" y="167"/>
                  </a:moveTo>
                  <a:lnTo>
                    <a:pt x="363" y="228"/>
                  </a:lnTo>
                  <a:lnTo>
                    <a:pt x="378" y="288"/>
                  </a:lnTo>
                  <a:lnTo>
                    <a:pt x="363" y="303"/>
                  </a:lnTo>
                  <a:lnTo>
                    <a:pt x="371" y="311"/>
                  </a:lnTo>
                  <a:lnTo>
                    <a:pt x="355" y="334"/>
                  </a:lnTo>
                  <a:lnTo>
                    <a:pt x="355" y="311"/>
                  </a:lnTo>
                  <a:lnTo>
                    <a:pt x="303" y="296"/>
                  </a:lnTo>
                  <a:lnTo>
                    <a:pt x="287" y="288"/>
                  </a:lnTo>
                  <a:lnTo>
                    <a:pt x="280" y="265"/>
                  </a:lnTo>
                  <a:lnTo>
                    <a:pt x="257" y="250"/>
                  </a:lnTo>
                  <a:lnTo>
                    <a:pt x="8" y="303"/>
                  </a:lnTo>
                  <a:lnTo>
                    <a:pt x="0" y="281"/>
                  </a:lnTo>
                  <a:lnTo>
                    <a:pt x="45" y="235"/>
                  </a:lnTo>
                  <a:lnTo>
                    <a:pt x="30" y="197"/>
                  </a:lnTo>
                  <a:lnTo>
                    <a:pt x="60" y="182"/>
                  </a:lnTo>
                  <a:lnTo>
                    <a:pt x="144" y="175"/>
                  </a:lnTo>
                  <a:lnTo>
                    <a:pt x="182" y="144"/>
                  </a:lnTo>
                  <a:lnTo>
                    <a:pt x="174" y="122"/>
                  </a:lnTo>
                  <a:lnTo>
                    <a:pt x="182" y="106"/>
                  </a:lnTo>
                  <a:lnTo>
                    <a:pt x="174" y="106"/>
                  </a:lnTo>
                  <a:lnTo>
                    <a:pt x="174" y="114"/>
                  </a:lnTo>
                  <a:lnTo>
                    <a:pt x="166" y="106"/>
                  </a:lnTo>
                  <a:lnTo>
                    <a:pt x="227" y="23"/>
                  </a:lnTo>
                  <a:lnTo>
                    <a:pt x="318" y="0"/>
                  </a:lnTo>
                  <a:lnTo>
                    <a:pt x="340" y="91"/>
                  </a:lnTo>
                  <a:lnTo>
                    <a:pt x="363" y="167"/>
                  </a:lnTo>
                  <a:lnTo>
                    <a:pt x="363" y="17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5" name="Freeform 91"/>
            <p:cNvSpPr>
              <a:spLocks/>
            </p:cNvSpPr>
            <p:nvPr/>
          </p:nvSpPr>
          <p:spPr bwMode="auto">
            <a:xfrm>
              <a:off x="3663" y="2183"/>
              <a:ext cx="529" cy="242"/>
            </a:xfrm>
            <a:custGeom>
              <a:avLst/>
              <a:gdLst>
                <a:gd name="T0" fmla="*/ 507 w 529"/>
                <a:gd name="T1" fmla="*/ 68 h 242"/>
                <a:gd name="T2" fmla="*/ 461 w 529"/>
                <a:gd name="T3" fmla="*/ 60 h 242"/>
                <a:gd name="T4" fmla="*/ 469 w 529"/>
                <a:gd name="T5" fmla="*/ 53 h 242"/>
                <a:gd name="T6" fmla="*/ 476 w 529"/>
                <a:gd name="T7" fmla="*/ 38 h 242"/>
                <a:gd name="T8" fmla="*/ 492 w 529"/>
                <a:gd name="T9" fmla="*/ 22 h 242"/>
                <a:gd name="T10" fmla="*/ 499 w 529"/>
                <a:gd name="T11" fmla="*/ 22 h 242"/>
                <a:gd name="T12" fmla="*/ 499 w 529"/>
                <a:gd name="T13" fmla="*/ 0 h 242"/>
                <a:gd name="T14" fmla="*/ 144 w 529"/>
                <a:gd name="T15" fmla="*/ 60 h 242"/>
                <a:gd name="T16" fmla="*/ 128 w 529"/>
                <a:gd name="T17" fmla="*/ 98 h 242"/>
                <a:gd name="T18" fmla="*/ 91 w 529"/>
                <a:gd name="T19" fmla="*/ 113 h 242"/>
                <a:gd name="T20" fmla="*/ 23 w 529"/>
                <a:gd name="T21" fmla="*/ 166 h 242"/>
                <a:gd name="T22" fmla="*/ 0 w 529"/>
                <a:gd name="T23" fmla="*/ 189 h 242"/>
                <a:gd name="T24" fmla="*/ 76 w 529"/>
                <a:gd name="T25" fmla="*/ 197 h 242"/>
                <a:gd name="T26" fmla="*/ 204 w 529"/>
                <a:gd name="T27" fmla="*/ 166 h 242"/>
                <a:gd name="T28" fmla="*/ 295 w 529"/>
                <a:gd name="T29" fmla="*/ 181 h 242"/>
                <a:gd name="T30" fmla="*/ 416 w 529"/>
                <a:gd name="T31" fmla="*/ 234 h 242"/>
                <a:gd name="T32" fmla="*/ 416 w 529"/>
                <a:gd name="T33" fmla="*/ 227 h 242"/>
                <a:gd name="T34" fmla="*/ 446 w 529"/>
                <a:gd name="T35" fmla="*/ 174 h 242"/>
                <a:gd name="T36" fmla="*/ 446 w 529"/>
                <a:gd name="T37" fmla="*/ 174 h 242"/>
                <a:gd name="T38" fmla="*/ 484 w 529"/>
                <a:gd name="T39" fmla="*/ 151 h 242"/>
                <a:gd name="T40" fmla="*/ 492 w 529"/>
                <a:gd name="T41" fmla="*/ 151 h 242"/>
                <a:gd name="T42" fmla="*/ 499 w 529"/>
                <a:gd name="T43" fmla="*/ 151 h 242"/>
                <a:gd name="T44" fmla="*/ 507 w 529"/>
                <a:gd name="T45" fmla="*/ 128 h 242"/>
                <a:gd name="T46" fmla="*/ 492 w 529"/>
                <a:gd name="T47" fmla="*/ 121 h 242"/>
                <a:gd name="T48" fmla="*/ 484 w 529"/>
                <a:gd name="T49" fmla="*/ 128 h 242"/>
                <a:gd name="T50" fmla="*/ 454 w 529"/>
                <a:gd name="T51" fmla="*/ 121 h 242"/>
                <a:gd name="T52" fmla="*/ 492 w 529"/>
                <a:gd name="T53" fmla="*/ 106 h 242"/>
                <a:gd name="T54" fmla="*/ 476 w 529"/>
                <a:gd name="T55" fmla="*/ 106 h 242"/>
                <a:gd name="T56" fmla="*/ 446 w 529"/>
                <a:gd name="T57" fmla="*/ 91 h 242"/>
                <a:gd name="T58" fmla="*/ 469 w 529"/>
                <a:gd name="T59" fmla="*/ 91 h 242"/>
                <a:gd name="T60" fmla="*/ 484 w 529"/>
                <a:gd name="T61" fmla="*/ 98 h 242"/>
                <a:gd name="T62" fmla="*/ 529 w 529"/>
                <a:gd name="T63" fmla="*/ 6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9" h="242">
                  <a:moveTo>
                    <a:pt x="514" y="45"/>
                  </a:moveTo>
                  <a:lnTo>
                    <a:pt x="507" y="68"/>
                  </a:lnTo>
                  <a:lnTo>
                    <a:pt x="507" y="45"/>
                  </a:lnTo>
                  <a:lnTo>
                    <a:pt x="461" y="60"/>
                  </a:lnTo>
                  <a:lnTo>
                    <a:pt x="461" y="30"/>
                  </a:lnTo>
                  <a:lnTo>
                    <a:pt x="469" y="53"/>
                  </a:lnTo>
                  <a:lnTo>
                    <a:pt x="484" y="38"/>
                  </a:lnTo>
                  <a:lnTo>
                    <a:pt x="476" y="38"/>
                  </a:lnTo>
                  <a:lnTo>
                    <a:pt x="499" y="30"/>
                  </a:lnTo>
                  <a:lnTo>
                    <a:pt x="492" y="22"/>
                  </a:lnTo>
                  <a:lnTo>
                    <a:pt x="507" y="30"/>
                  </a:lnTo>
                  <a:lnTo>
                    <a:pt x="499" y="22"/>
                  </a:lnTo>
                  <a:lnTo>
                    <a:pt x="522" y="38"/>
                  </a:lnTo>
                  <a:lnTo>
                    <a:pt x="499" y="0"/>
                  </a:lnTo>
                  <a:lnTo>
                    <a:pt x="492" y="7"/>
                  </a:lnTo>
                  <a:lnTo>
                    <a:pt x="144" y="60"/>
                  </a:lnTo>
                  <a:lnTo>
                    <a:pt x="151" y="83"/>
                  </a:lnTo>
                  <a:lnTo>
                    <a:pt x="128" y="98"/>
                  </a:lnTo>
                  <a:lnTo>
                    <a:pt x="98" y="121"/>
                  </a:lnTo>
                  <a:lnTo>
                    <a:pt x="91" y="113"/>
                  </a:lnTo>
                  <a:lnTo>
                    <a:pt x="76" y="136"/>
                  </a:lnTo>
                  <a:lnTo>
                    <a:pt x="23" y="166"/>
                  </a:lnTo>
                  <a:lnTo>
                    <a:pt x="15" y="181"/>
                  </a:lnTo>
                  <a:lnTo>
                    <a:pt x="0" y="189"/>
                  </a:lnTo>
                  <a:lnTo>
                    <a:pt x="0" y="212"/>
                  </a:lnTo>
                  <a:lnTo>
                    <a:pt x="76" y="197"/>
                  </a:lnTo>
                  <a:lnTo>
                    <a:pt x="121" y="174"/>
                  </a:lnTo>
                  <a:lnTo>
                    <a:pt x="204" y="166"/>
                  </a:lnTo>
                  <a:lnTo>
                    <a:pt x="227" y="189"/>
                  </a:lnTo>
                  <a:lnTo>
                    <a:pt x="295" y="181"/>
                  </a:lnTo>
                  <a:lnTo>
                    <a:pt x="378" y="242"/>
                  </a:lnTo>
                  <a:lnTo>
                    <a:pt x="416" y="234"/>
                  </a:lnTo>
                  <a:lnTo>
                    <a:pt x="416" y="212"/>
                  </a:lnTo>
                  <a:lnTo>
                    <a:pt x="416" y="227"/>
                  </a:lnTo>
                  <a:lnTo>
                    <a:pt x="423" y="189"/>
                  </a:lnTo>
                  <a:lnTo>
                    <a:pt x="446" y="174"/>
                  </a:lnTo>
                  <a:lnTo>
                    <a:pt x="439" y="159"/>
                  </a:lnTo>
                  <a:lnTo>
                    <a:pt x="446" y="174"/>
                  </a:lnTo>
                  <a:lnTo>
                    <a:pt x="454" y="159"/>
                  </a:lnTo>
                  <a:lnTo>
                    <a:pt x="484" y="151"/>
                  </a:lnTo>
                  <a:lnTo>
                    <a:pt x="484" y="144"/>
                  </a:lnTo>
                  <a:lnTo>
                    <a:pt x="492" y="151"/>
                  </a:lnTo>
                  <a:lnTo>
                    <a:pt x="484" y="144"/>
                  </a:lnTo>
                  <a:lnTo>
                    <a:pt x="499" y="151"/>
                  </a:lnTo>
                  <a:lnTo>
                    <a:pt x="507" y="136"/>
                  </a:lnTo>
                  <a:lnTo>
                    <a:pt x="507" y="128"/>
                  </a:lnTo>
                  <a:lnTo>
                    <a:pt x="499" y="136"/>
                  </a:lnTo>
                  <a:lnTo>
                    <a:pt x="492" y="121"/>
                  </a:lnTo>
                  <a:lnTo>
                    <a:pt x="492" y="136"/>
                  </a:lnTo>
                  <a:lnTo>
                    <a:pt x="484" y="128"/>
                  </a:lnTo>
                  <a:lnTo>
                    <a:pt x="469" y="136"/>
                  </a:lnTo>
                  <a:lnTo>
                    <a:pt x="454" y="121"/>
                  </a:lnTo>
                  <a:lnTo>
                    <a:pt x="476" y="136"/>
                  </a:lnTo>
                  <a:lnTo>
                    <a:pt x="492" y="106"/>
                  </a:lnTo>
                  <a:lnTo>
                    <a:pt x="469" y="113"/>
                  </a:lnTo>
                  <a:lnTo>
                    <a:pt x="476" y="106"/>
                  </a:lnTo>
                  <a:lnTo>
                    <a:pt x="454" y="106"/>
                  </a:lnTo>
                  <a:lnTo>
                    <a:pt x="446" y="91"/>
                  </a:lnTo>
                  <a:lnTo>
                    <a:pt x="484" y="98"/>
                  </a:lnTo>
                  <a:lnTo>
                    <a:pt x="469" y="91"/>
                  </a:lnTo>
                  <a:lnTo>
                    <a:pt x="484" y="83"/>
                  </a:lnTo>
                  <a:lnTo>
                    <a:pt x="484" y="98"/>
                  </a:lnTo>
                  <a:lnTo>
                    <a:pt x="507" y="98"/>
                  </a:lnTo>
                  <a:lnTo>
                    <a:pt x="529" y="68"/>
                  </a:lnTo>
                  <a:lnTo>
                    <a:pt x="514" y="4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16" name="Freeform 92"/>
            <p:cNvSpPr>
              <a:spLocks/>
            </p:cNvSpPr>
            <p:nvPr/>
          </p:nvSpPr>
          <p:spPr bwMode="auto">
            <a:xfrm>
              <a:off x="3663" y="2183"/>
              <a:ext cx="529" cy="242"/>
            </a:xfrm>
            <a:custGeom>
              <a:avLst/>
              <a:gdLst>
                <a:gd name="T0" fmla="*/ 507 w 529"/>
                <a:gd name="T1" fmla="*/ 68 h 242"/>
                <a:gd name="T2" fmla="*/ 461 w 529"/>
                <a:gd name="T3" fmla="*/ 60 h 242"/>
                <a:gd name="T4" fmla="*/ 469 w 529"/>
                <a:gd name="T5" fmla="*/ 53 h 242"/>
                <a:gd name="T6" fmla="*/ 476 w 529"/>
                <a:gd name="T7" fmla="*/ 38 h 242"/>
                <a:gd name="T8" fmla="*/ 492 w 529"/>
                <a:gd name="T9" fmla="*/ 22 h 242"/>
                <a:gd name="T10" fmla="*/ 499 w 529"/>
                <a:gd name="T11" fmla="*/ 22 h 242"/>
                <a:gd name="T12" fmla="*/ 499 w 529"/>
                <a:gd name="T13" fmla="*/ 0 h 242"/>
                <a:gd name="T14" fmla="*/ 144 w 529"/>
                <a:gd name="T15" fmla="*/ 60 h 242"/>
                <a:gd name="T16" fmla="*/ 128 w 529"/>
                <a:gd name="T17" fmla="*/ 98 h 242"/>
                <a:gd name="T18" fmla="*/ 91 w 529"/>
                <a:gd name="T19" fmla="*/ 113 h 242"/>
                <a:gd name="T20" fmla="*/ 23 w 529"/>
                <a:gd name="T21" fmla="*/ 166 h 242"/>
                <a:gd name="T22" fmla="*/ 0 w 529"/>
                <a:gd name="T23" fmla="*/ 189 h 242"/>
                <a:gd name="T24" fmla="*/ 76 w 529"/>
                <a:gd name="T25" fmla="*/ 197 h 242"/>
                <a:gd name="T26" fmla="*/ 204 w 529"/>
                <a:gd name="T27" fmla="*/ 166 h 242"/>
                <a:gd name="T28" fmla="*/ 295 w 529"/>
                <a:gd name="T29" fmla="*/ 181 h 242"/>
                <a:gd name="T30" fmla="*/ 416 w 529"/>
                <a:gd name="T31" fmla="*/ 234 h 242"/>
                <a:gd name="T32" fmla="*/ 416 w 529"/>
                <a:gd name="T33" fmla="*/ 227 h 242"/>
                <a:gd name="T34" fmla="*/ 446 w 529"/>
                <a:gd name="T35" fmla="*/ 174 h 242"/>
                <a:gd name="T36" fmla="*/ 446 w 529"/>
                <a:gd name="T37" fmla="*/ 174 h 242"/>
                <a:gd name="T38" fmla="*/ 484 w 529"/>
                <a:gd name="T39" fmla="*/ 151 h 242"/>
                <a:gd name="T40" fmla="*/ 492 w 529"/>
                <a:gd name="T41" fmla="*/ 151 h 242"/>
                <a:gd name="T42" fmla="*/ 499 w 529"/>
                <a:gd name="T43" fmla="*/ 151 h 242"/>
                <a:gd name="T44" fmla="*/ 507 w 529"/>
                <a:gd name="T45" fmla="*/ 128 h 242"/>
                <a:gd name="T46" fmla="*/ 492 w 529"/>
                <a:gd name="T47" fmla="*/ 121 h 242"/>
                <a:gd name="T48" fmla="*/ 484 w 529"/>
                <a:gd name="T49" fmla="*/ 128 h 242"/>
                <a:gd name="T50" fmla="*/ 454 w 529"/>
                <a:gd name="T51" fmla="*/ 121 h 242"/>
                <a:gd name="T52" fmla="*/ 492 w 529"/>
                <a:gd name="T53" fmla="*/ 106 h 242"/>
                <a:gd name="T54" fmla="*/ 476 w 529"/>
                <a:gd name="T55" fmla="*/ 106 h 242"/>
                <a:gd name="T56" fmla="*/ 446 w 529"/>
                <a:gd name="T57" fmla="*/ 91 h 242"/>
                <a:gd name="T58" fmla="*/ 469 w 529"/>
                <a:gd name="T59" fmla="*/ 91 h 242"/>
                <a:gd name="T60" fmla="*/ 484 w 529"/>
                <a:gd name="T61" fmla="*/ 98 h 242"/>
                <a:gd name="T62" fmla="*/ 529 w 529"/>
                <a:gd name="T63" fmla="*/ 68 h 242"/>
                <a:gd name="T64" fmla="*/ 514 w 529"/>
                <a:gd name="T65" fmla="*/ 5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9" h="242">
                  <a:moveTo>
                    <a:pt x="514" y="45"/>
                  </a:moveTo>
                  <a:lnTo>
                    <a:pt x="507" y="68"/>
                  </a:lnTo>
                  <a:lnTo>
                    <a:pt x="507" y="45"/>
                  </a:lnTo>
                  <a:lnTo>
                    <a:pt x="461" y="60"/>
                  </a:lnTo>
                  <a:lnTo>
                    <a:pt x="461" y="30"/>
                  </a:lnTo>
                  <a:lnTo>
                    <a:pt x="469" y="53"/>
                  </a:lnTo>
                  <a:lnTo>
                    <a:pt x="484" y="38"/>
                  </a:lnTo>
                  <a:lnTo>
                    <a:pt x="476" y="38"/>
                  </a:lnTo>
                  <a:lnTo>
                    <a:pt x="499" y="30"/>
                  </a:lnTo>
                  <a:lnTo>
                    <a:pt x="492" y="22"/>
                  </a:lnTo>
                  <a:lnTo>
                    <a:pt x="507" y="30"/>
                  </a:lnTo>
                  <a:lnTo>
                    <a:pt x="499" y="22"/>
                  </a:lnTo>
                  <a:lnTo>
                    <a:pt x="522" y="38"/>
                  </a:lnTo>
                  <a:lnTo>
                    <a:pt x="499" y="0"/>
                  </a:lnTo>
                  <a:lnTo>
                    <a:pt x="492" y="7"/>
                  </a:lnTo>
                  <a:lnTo>
                    <a:pt x="144" y="60"/>
                  </a:lnTo>
                  <a:lnTo>
                    <a:pt x="151" y="83"/>
                  </a:lnTo>
                  <a:lnTo>
                    <a:pt x="128" y="98"/>
                  </a:lnTo>
                  <a:lnTo>
                    <a:pt x="98" y="121"/>
                  </a:lnTo>
                  <a:lnTo>
                    <a:pt x="91" y="113"/>
                  </a:lnTo>
                  <a:lnTo>
                    <a:pt x="76" y="136"/>
                  </a:lnTo>
                  <a:lnTo>
                    <a:pt x="23" y="166"/>
                  </a:lnTo>
                  <a:lnTo>
                    <a:pt x="15" y="181"/>
                  </a:lnTo>
                  <a:lnTo>
                    <a:pt x="0" y="189"/>
                  </a:lnTo>
                  <a:lnTo>
                    <a:pt x="0" y="212"/>
                  </a:lnTo>
                  <a:lnTo>
                    <a:pt x="76" y="197"/>
                  </a:lnTo>
                  <a:lnTo>
                    <a:pt x="121" y="174"/>
                  </a:lnTo>
                  <a:lnTo>
                    <a:pt x="204" y="166"/>
                  </a:lnTo>
                  <a:lnTo>
                    <a:pt x="227" y="189"/>
                  </a:lnTo>
                  <a:lnTo>
                    <a:pt x="295" y="181"/>
                  </a:lnTo>
                  <a:lnTo>
                    <a:pt x="378" y="242"/>
                  </a:lnTo>
                  <a:lnTo>
                    <a:pt x="416" y="234"/>
                  </a:lnTo>
                  <a:lnTo>
                    <a:pt x="416" y="212"/>
                  </a:lnTo>
                  <a:lnTo>
                    <a:pt x="416" y="227"/>
                  </a:lnTo>
                  <a:lnTo>
                    <a:pt x="423" y="189"/>
                  </a:lnTo>
                  <a:lnTo>
                    <a:pt x="446" y="174"/>
                  </a:lnTo>
                  <a:lnTo>
                    <a:pt x="439" y="159"/>
                  </a:lnTo>
                  <a:lnTo>
                    <a:pt x="446" y="174"/>
                  </a:lnTo>
                  <a:lnTo>
                    <a:pt x="454" y="159"/>
                  </a:lnTo>
                  <a:lnTo>
                    <a:pt x="484" y="151"/>
                  </a:lnTo>
                  <a:lnTo>
                    <a:pt x="484" y="144"/>
                  </a:lnTo>
                  <a:lnTo>
                    <a:pt x="492" y="151"/>
                  </a:lnTo>
                  <a:lnTo>
                    <a:pt x="484" y="144"/>
                  </a:lnTo>
                  <a:lnTo>
                    <a:pt x="499" y="151"/>
                  </a:lnTo>
                  <a:lnTo>
                    <a:pt x="507" y="136"/>
                  </a:lnTo>
                  <a:lnTo>
                    <a:pt x="507" y="128"/>
                  </a:lnTo>
                  <a:lnTo>
                    <a:pt x="499" y="136"/>
                  </a:lnTo>
                  <a:lnTo>
                    <a:pt x="492" y="121"/>
                  </a:lnTo>
                  <a:lnTo>
                    <a:pt x="492" y="136"/>
                  </a:lnTo>
                  <a:lnTo>
                    <a:pt x="484" y="128"/>
                  </a:lnTo>
                  <a:lnTo>
                    <a:pt x="469" y="136"/>
                  </a:lnTo>
                  <a:lnTo>
                    <a:pt x="454" y="121"/>
                  </a:lnTo>
                  <a:lnTo>
                    <a:pt x="476" y="136"/>
                  </a:lnTo>
                  <a:lnTo>
                    <a:pt x="492" y="106"/>
                  </a:lnTo>
                  <a:lnTo>
                    <a:pt x="469" y="113"/>
                  </a:lnTo>
                  <a:lnTo>
                    <a:pt x="476" y="106"/>
                  </a:lnTo>
                  <a:lnTo>
                    <a:pt x="454" y="106"/>
                  </a:lnTo>
                  <a:lnTo>
                    <a:pt x="446" y="91"/>
                  </a:lnTo>
                  <a:lnTo>
                    <a:pt x="484" y="98"/>
                  </a:lnTo>
                  <a:lnTo>
                    <a:pt x="469" y="91"/>
                  </a:lnTo>
                  <a:lnTo>
                    <a:pt x="484" y="83"/>
                  </a:lnTo>
                  <a:lnTo>
                    <a:pt x="484" y="98"/>
                  </a:lnTo>
                  <a:lnTo>
                    <a:pt x="507" y="98"/>
                  </a:lnTo>
                  <a:lnTo>
                    <a:pt x="529" y="68"/>
                  </a:lnTo>
                  <a:lnTo>
                    <a:pt x="514" y="45"/>
                  </a:lnTo>
                  <a:lnTo>
                    <a:pt x="514" y="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17" name="Line 93"/>
            <p:cNvSpPr>
              <a:spLocks noChangeShapeType="1"/>
            </p:cNvSpPr>
            <p:nvPr/>
          </p:nvSpPr>
          <p:spPr bwMode="auto">
            <a:xfrm>
              <a:off x="4170" y="2183"/>
              <a:ext cx="7" cy="22"/>
            </a:xfrm>
            <a:prstGeom prst="line">
              <a:avLst/>
            </a:prstGeom>
            <a:noFill/>
            <a:ln w="1270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18" name="Freeform 94"/>
            <p:cNvSpPr>
              <a:spLocks/>
            </p:cNvSpPr>
            <p:nvPr/>
          </p:nvSpPr>
          <p:spPr bwMode="auto">
            <a:xfrm>
              <a:off x="2468" y="1320"/>
              <a:ext cx="416" cy="257"/>
            </a:xfrm>
            <a:custGeom>
              <a:avLst/>
              <a:gdLst>
                <a:gd name="T0" fmla="*/ 416 w 416"/>
                <a:gd name="T1" fmla="*/ 257 h 257"/>
                <a:gd name="T2" fmla="*/ 0 w 416"/>
                <a:gd name="T3" fmla="*/ 234 h 257"/>
                <a:gd name="T4" fmla="*/ 22 w 416"/>
                <a:gd name="T5" fmla="*/ 0 h 257"/>
                <a:gd name="T6" fmla="*/ 386 w 416"/>
                <a:gd name="T7" fmla="*/ 15 h 257"/>
                <a:gd name="T8" fmla="*/ 416 w 416"/>
                <a:gd name="T9" fmla="*/ 257 h 257"/>
              </a:gdLst>
              <a:ahLst/>
              <a:cxnLst>
                <a:cxn ang="0">
                  <a:pos x="T0" y="T1"/>
                </a:cxn>
                <a:cxn ang="0">
                  <a:pos x="T2" y="T3"/>
                </a:cxn>
                <a:cxn ang="0">
                  <a:pos x="T4" y="T5"/>
                </a:cxn>
                <a:cxn ang="0">
                  <a:pos x="T6" y="T7"/>
                </a:cxn>
                <a:cxn ang="0">
                  <a:pos x="T8" y="T9"/>
                </a:cxn>
              </a:cxnLst>
              <a:rect l="0" t="0" r="r" b="b"/>
              <a:pathLst>
                <a:path w="416" h="257">
                  <a:moveTo>
                    <a:pt x="416" y="257"/>
                  </a:moveTo>
                  <a:lnTo>
                    <a:pt x="0" y="234"/>
                  </a:lnTo>
                  <a:lnTo>
                    <a:pt x="22" y="0"/>
                  </a:lnTo>
                  <a:lnTo>
                    <a:pt x="386" y="15"/>
                  </a:lnTo>
                  <a:lnTo>
                    <a:pt x="416" y="25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19" name="Freeform 95"/>
            <p:cNvSpPr>
              <a:spLocks/>
            </p:cNvSpPr>
            <p:nvPr/>
          </p:nvSpPr>
          <p:spPr bwMode="auto">
            <a:xfrm>
              <a:off x="2468" y="1320"/>
              <a:ext cx="416" cy="265"/>
            </a:xfrm>
            <a:custGeom>
              <a:avLst/>
              <a:gdLst>
                <a:gd name="T0" fmla="*/ 416 w 416"/>
                <a:gd name="T1" fmla="*/ 257 h 265"/>
                <a:gd name="T2" fmla="*/ 0 w 416"/>
                <a:gd name="T3" fmla="*/ 234 h 265"/>
                <a:gd name="T4" fmla="*/ 22 w 416"/>
                <a:gd name="T5" fmla="*/ 0 h 265"/>
                <a:gd name="T6" fmla="*/ 386 w 416"/>
                <a:gd name="T7" fmla="*/ 15 h 265"/>
                <a:gd name="T8" fmla="*/ 416 w 416"/>
                <a:gd name="T9" fmla="*/ 257 h 265"/>
                <a:gd name="T10" fmla="*/ 416 w 416"/>
                <a:gd name="T11" fmla="*/ 265 h 265"/>
              </a:gdLst>
              <a:ahLst/>
              <a:cxnLst>
                <a:cxn ang="0">
                  <a:pos x="T0" y="T1"/>
                </a:cxn>
                <a:cxn ang="0">
                  <a:pos x="T2" y="T3"/>
                </a:cxn>
                <a:cxn ang="0">
                  <a:pos x="T4" y="T5"/>
                </a:cxn>
                <a:cxn ang="0">
                  <a:pos x="T6" y="T7"/>
                </a:cxn>
                <a:cxn ang="0">
                  <a:pos x="T8" y="T9"/>
                </a:cxn>
                <a:cxn ang="0">
                  <a:pos x="T10" y="T11"/>
                </a:cxn>
              </a:cxnLst>
              <a:rect l="0" t="0" r="r" b="b"/>
              <a:pathLst>
                <a:path w="416" h="265">
                  <a:moveTo>
                    <a:pt x="416" y="257"/>
                  </a:moveTo>
                  <a:lnTo>
                    <a:pt x="0" y="234"/>
                  </a:lnTo>
                  <a:lnTo>
                    <a:pt x="22" y="0"/>
                  </a:lnTo>
                  <a:lnTo>
                    <a:pt x="386" y="15"/>
                  </a:lnTo>
                  <a:lnTo>
                    <a:pt x="416" y="257"/>
                  </a:lnTo>
                  <a:lnTo>
                    <a:pt x="416" y="26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20" name="Freeform 96"/>
            <p:cNvSpPr>
              <a:spLocks/>
            </p:cNvSpPr>
            <p:nvPr/>
          </p:nvSpPr>
          <p:spPr bwMode="auto">
            <a:xfrm>
              <a:off x="3572" y="1812"/>
              <a:ext cx="257" cy="295"/>
            </a:xfrm>
            <a:custGeom>
              <a:avLst/>
              <a:gdLst>
                <a:gd name="T0" fmla="*/ 242 w 257"/>
                <a:gd name="T1" fmla="*/ 0 h 295"/>
                <a:gd name="T2" fmla="*/ 174 w 257"/>
                <a:gd name="T3" fmla="*/ 53 h 295"/>
                <a:gd name="T4" fmla="*/ 136 w 257"/>
                <a:gd name="T5" fmla="*/ 68 h 295"/>
                <a:gd name="T6" fmla="*/ 106 w 257"/>
                <a:gd name="T7" fmla="*/ 68 h 295"/>
                <a:gd name="T8" fmla="*/ 121 w 257"/>
                <a:gd name="T9" fmla="*/ 53 h 295"/>
                <a:gd name="T10" fmla="*/ 106 w 257"/>
                <a:gd name="T11" fmla="*/ 60 h 295"/>
                <a:gd name="T12" fmla="*/ 76 w 257"/>
                <a:gd name="T13" fmla="*/ 45 h 295"/>
                <a:gd name="T14" fmla="*/ 0 w 257"/>
                <a:gd name="T15" fmla="*/ 60 h 295"/>
                <a:gd name="T16" fmla="*/ 23 w 257"/>
                <a:gd name="T17" fmla="*/ 257 h 295"/>
                <a:gd name="T18" fmla="*/ 38 w 257"/>
                <a:gd name="T19" fmla="*/ 257 h 295"/>
                <a:gd name="T20" fmla="*/ 61 w 257"/>
                <a:gd name="T21" fmla="*/ 280 h 295"/>
                <a:gd name="T22" fmla="*/ 91 w 257"/>
                <a:gd name="T23" fmla="*/ 287 h 295"/>
                <a:gd name="T24" fmla="*/ 114 w 257"/>
                <a:gd name="T25" fmla="*/ 287 h 295"/>
                <a:gd name="T26" fmla="*/ 136 w 257"/>
                <a:gd name="T27" fmla="*/ 272 h 295"/>
                <a:gd name="T28" fmla="*/ 159 w 257"/>
                <a:gd name="T29" fmla="*/ 295 h 295"/>
                <a:gd name="T30" fmla="*/ 182 w 257"/>
                <a:gd name="T31" fmla="*/ 280 h 295"/>
                <a:gd name="T32" fmla="*/ 189 w 257"/>
                <a:gd name="T33" fmla="*/ 242 h 295"/>
                <a:gd name="T34" fmla="*/ 204 w 257"/>
                <a:gd name="T35" fmla="*/ 250 h 295"/>
                <a:gd name="T36" fmla="*/ 204 w 257"/>
                <a:gd name="T37" fmla="*/ 219 h 295"/>
                <a:gd name="T38" fmla="*/ 250 w 257"/>
                <a:gd name="T39" fmla="*/ 189 h 295"/>
                <a:gd name="T40" fmla="*/ 257 w 257"/>
                <a:gd name="T41" fmla="*/ 129 h 295"/>
                <a:gd name="T42" fmla="*/ 250 w 257"/>
                <a:gd name="T43" fmla="*/ 113 h 295"/>
                <a:gd name="T44" fmla="*/ 257 w 257"/>
                <a:gd name="T45" fmla="*/ 106 h 295"/>
                <a:gd name="T46" fmla="*/ 242 w 257"/>
                <a:gd name="T47"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7" h="295">
                  <a:moveTo>
                    <a:pt x="242" y="0"/>
                  </a:moveTo>
                  <a:lnTo>
                    <a:pt x="174" y="53"/>
                  </a:lnTo>
                  <a:lnTo>
                    <a:pt x="136" y="68"/>
                  </a:lnTo>
                  <a:lnTo>
                    <a:pt x="106" y="68"/>
                  </a:lnTo>
                  <a:lnTo>
                    <a:pt x="121" y="53"/>
                  </a:lnTo>
                  <a:lnTo>
                    <a:pt x="106" y="60"/>
                  </a:lnTo>
                  <a:lnTo>
                    <a:pt x="76" y="45"/>
                  </a:lnTo>
                  <a:lnTo>
                    <a:pt x="0" y="60"/>
                  </a:lnTo>
                  <a:lnTo>
                    <a:pt x="23" y="257"/>
                  </a:lnTo>
                  <a:lnTo>
                    <a:pt x="38" y="257"/>
                  </a:lnTo>
                  <a:lnTo>
                    <a:pt x="61" y="280"/>
                  </a:lnTo>
                  <a:lnTo>
                    <a:pt x="91" y="287"/>
                  </a:lnTo>
                  <a:lnTo>
                    <a:pt x="114" y="287"/>
                  </a:lnTo>
                  <a:lnTo>
                    <a:pt x="136" y="272"/>
                  </a:lnTo>
                  <a:lnTo>
                    <a:pt x="159" y="295"/>
                  </a:lnTo>
                  <a:lnTo>
                    <a:pt x="182" y="280"/>
                  </a:lnTo>
                  <a:lnTo>
                    <a:pt x="189" y="242"/>
                  </a:lnTo>
                  <a:lnTo>
                    <a:pt x="204" y="250"/>
                  </a:lnTo>
                  <a:lnTo>
                    <a:pt x="204" y="219"/>
                  </a:lnTo>
                  <a:lnTo>
                    <a:pt x="250" y="189"/>
                  </a:lnTo>
                  <a:lnTo>
                    <a:pt x="257" y="129"/>
                  </a:lnTo>
                  <a:lnTo>
                    <a:pt x="250" y="113"/>
                  </a:lnTo>
                  <a:lnTo>
                    <a:pt x="257" y="106"/>
                  </a:lnTo>
                  <a:lnTo>
                    <a:pt x="242"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21" name="Freeform 97"/>
            <p:cNvSpPr>
              <a:spLocks/>
            </p:cNvSpPr>
            <p:nvPr/>
          </p:nvSpPr>
          <p:spPr bwMode="auto">
            <a:xfrm>
              <a:off x="3572" y="1812"/>
              <a:ext cx="257" cy="295"/>
            </a:xfrm>
            <a:custGeom>
              <a:avLst/>
              <a:gdLst>
                <a:gd name="T0" fmla="*/ 242 w 257"/>
                <a:gd name="T1" fmla="*/ 0 h 295"/>
                <a:gd name="T2" fmla="*/ 174 w 257"/>
                <a:gd name="T3" fmla="*/ 53 h 295"/>
                <a:gd name="T4" fmla="*/ 136 w 257"/>
                <a:gd name="T5" fmla="*/ 68 h 295"/>
                <a:gd name="T6" fmla="*/ 106 w 257"/>
                <a:gd name="T7" fmla="*/ 68 h 295"/>
                <a:gd name="T8" fmla="*/ 121 w 257"/>
                <a:gd name="T9" fmla="*/ 53 h 295"/>
                <a:gd name="T10" fmla="*/ 106 w 257"/>
                <a:gd name="T11" fmla="*/ 60 h 295"/>
                <a:gd name="T12" fmla="*/ 76 w 257"/>
                <a:gd name="T13" fmla="*/ 45 h 295"/>
                <a:gd name="T14" fmla="*/ 0 w 257"/>
                <a:gd name="T15" fmla="*/ 60 h 295"/>
                <a:gd name="T16" fmla="*/ 23 w 257"/>
                <a:gd name="T17" fmla="*/ 257 h 295"/>
                <a:gd name="T18" fmla="*/ 38 w 257"/>
                <a:gd name="T19" fmla="*/ 257 h 295"/>
                <a:gd name="T20" fmla="*/ 61 w 257"/>
                <a:gd name="T21" fmla="*/ 280 h 295"/>
                <a:gd name="T22" fmla="*/ 91 w 257"/>
                <a:gd name="T23" fmla="*/ 287 h 295"/>
                <a:gd name="T24" fmla="*/ 114 w 257"/>
                <a:gd name="T25" fmla="*/ 287 h 295"/>
                <a:gd name="T26" fmla="*/ 136 w 257"/>
                <a:gd name="T27" fmla="*/ 272 h 295"/>
                <a:gd name="T28" fmla="*/ 159 w 257"/>
                <a:gd name="T29" fmla="*/ 295 h 295"/>
                <a:gd name="T30" fmla="*/ 182 w 257"/>
                <a:gd name="T31" fmla="*/ 280 h 295"/>
                <a:gd name="T32" fmla="*/ 189 w 257"/>
                <a:gd name="T33" fmla="*/ 242 h 295"/>
                <a:gd name="T34" fmla="*/ 204 w 257"/>
                <a:gd name="T35" fmla="*/ 250 h 295"/>
                <a:gd name="T36" fmla="*/ 204 w 257"/>
                <a:gd name="T37" fmla="*/ 219 h 295"/>
                <a:gd name="T38" fmla="*/ 250 w 257"/>
                <a:gd name="T39" fmla="*/ 189 h 295"/>
                <a:gd name="T40" fmla="*/ 257 w 257"/>
                <a:gd name="T41" fmla="*/ 129 h 295"/>
                <a:gd name="T42" fmla="*/ 250 w 257"/>
                <a:gd name="T43" fmla="*/ 113 h 295"/>
                <a:gd name="T44" fmla="*/ 257 w 257"/>
                <a:gd name="T45" fmla="*/ 106 h 295"/>
                <a:gd name="T46" fmla="*/ 242 w 257"/>
                <a:gd name="T47" fmla="*/ 0 h 295"/>
                <a:gd name="T48" fmla="*/ 242 w 257"/>
                <a:gd name="T49" fmla="*/ 7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7" h="295">
                  <a:moveTo>
                    <a:pt x="242" y="0"/>
                  </a:moveTo>
                  <a:lnTo>
                    <a:pt x="174" y="53"/>
                  </a:lnTo>
                  <a:lnTo>
                    <a:pt x="136" y="68"/>
                  </a:lnTo>
                  <a:lnTo>
                    <a:pt x="106" y="68"/>
                  </a:lnTo>
                  <a:lnTo>
                    <a:pt x="121" y="53"/>
                  </a:lnTo>
                  <a:lnTo>
                    <a:pt x="106" y="60"/>
                  </a:lnTo>
                  <a:lnTo>
                    <a:pt x="76" y="45"/>
                  </a:lnTo>
                  <a:lnTo>
                    <a:pt x="0" y="60"/>
                  </a:lnTo>
                  <a:lnTo>
                    <a:pt x="23" y="257"/>
                  </a:lnTo>
                  <a:lnTo>
                    <a:pt x="38" y="257"/>
                  </a:lnTo>
                  <a:lnTo>
                    <a:pt x="61" y="280"/>
                  </a:lnTo>
                  <a:lnTo>
                    <a:pt x="91" y="287"/>
                  </a:lnTo>
                  <a:lnTo>
                    <a:pt x="114" y="287"/>
                  </a:lnTo>
                  <a:lnTo>
                    <a:pt x="136" y="272"/>
                  </a:lnTo>
                  <a:lnTo>
                    <a:pt x="159" y="295"/>
                  </a:lnTo>
                  <a:lnTo>
                    <a:pt x="182" y="280"/>
                  </a:lnTo>
                  <a:lnTo>
                    <a:pt x="189" y="242"/>
                  </a:lnTo>
                  <a:lnTo>
                    <a:pt x="204" y="250"/>
                  </a:lnTo>
                  <a:lnTo>
                    <a:pt x="204" y="219"/>
                  </a:lnTo>
                  <a:lnTo>
                    <a:pt x="250" y="189"/>
                  </a:lnTo>
                  <a:lnTo>
                    <a:pt x="257" y="129"/>
                  </a:lnTo>
                  <a:lnTo>
                    <a:pt x="250" y="113"/>
                  </a:lnTo>
                  <a:lnTo>
                    <a:pt x="257" y="106"/>
                  </a:lnTo>
                  <a:lnTo>
                    <a:pt x="242" y="0"/>
                  </a:lnTo>
                  <a:lnTo>
                    <a:pt x="242" y="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22" name="Freeform 98"/>
            <p:cNvSpPr>
              <a:spLocks/>
            </p:cNvSpPr>
            <p:nvPr/>
          </p:nvSpPr>
          <p:spPr bwMode="auto">
            <a:xfrm>
              <a:off x="2475" y="2258"/>
              <a:ext cx="537" cy="288"/>
            </a:xfrm>
            <a:custGeom>
              <a:avLst/>
              <a:gdLst>
                <a:gd name="T0" fmla="*/ 537 w 537"/>
                <a:gd name="T1" fmla="*/ 288 h 288"/>
                <a:gd name="T2" fmla="*/ 484 w 537"/>
                <a:gd name="T3" fmla="*/ 258 h 288"/>
                <a:gd name="T4" fmla="*/ 431 w 537"/>
                <a:gd name="T5" fmla="*/ 273 h 288"/>
                <a:gd name="T6" fmla="*/ 416 w 537"/>
                <a:gd name="T7" fmla="*/ 280 h 288"/>
                <a:gd name="T8" fmla="*/ 401 w 537"/>
                <a:gd name="T9" fmla="*/ 265 h 288"/>
                <a:gd name="T10" fmla="*/ 386 w 537"/>
                <a:gd name="T11" fmla="*/ 273 h 288"/>
                <a:gd name="T12" fmla="*/ 371 w 537"/>
                <a:gd name="T13" fmla="*/ 258 h 288"/>
                <a:gd name="T14" fmla="*/ 363 w 537"/>
                <a:gd name="T15" fmla="*/ 280 h 288"/>
                <a:gd name="T16" fmla="*/ 356 w 537"/>
                <a:gd name="T17" fmla="*/ 265 h 288"/>
                <a:gd name="T18" fmla="*/ 348 w 537"/>
                <a:gd name="T19" fmla="*/ 273 h 288"/>
                <a:gd name="T20" fmla="*/ 333 w 537"/>
                <a:gd name="T21" fmla="*/ 258 h 288"/>
                <a:gd name="T22" fmla="*/ 310 w 537"/>
                <a:gd name="T23" fmla="*/ 265 h 288"/>
                <a:gd name="T24" fmla="*/ 303 w 537"/>
                <a:gd name="T25" fmla="*/ 243 h 288"/>
                <a:gd name="T26" fmla="*/ 280 w 537"/>
                <a:gd name="T27" fmla="*/ 250 h 288"/>
                <a:gd name="T28" fmla="*/ 235 w 537"/>
                <a:gd name="T29" fmla="*/ 235 h 288"/>
                <a:gd name="T30" fmla="*/ 220 w 537"/>
                <a:gd name="T31" fmla="*/ 220 h 288"/>
                <a:gd name="T32" fmla="*/ 197 w 537"/>
                <a:gd name="T33" fmla="*/ 220 h 288"/>
                <a:gd name="T34" fmla="*/ 182 w 537"/>
                <a:gd name="T35" fmla="*/ 205 h 288"/>
                <a:gd name="T36" fmla="*/ 189 w 537"/>
                <a:gd name="T37" fmla="*/ 53 h 288"/>
                <a:gd name="T38" fmla="*/ 0 w 537"/>
                <a:gd name="T39" fmla="*/ 46 h 288"/>
                <a:gd name="T40" fmla="*/ 0 w 537"/>
                <a:gd name="T41" fmla="*/ 0 h 288"/>
                <a:gd name="T42" fmla="*/ 61 w 537"/>
                <a:gd name="T43" fmla="*/ 8 h 288"/>
                <a:gd name="T44" fmla="*/ 522 w 537"/>
                <a:gd name="T45" fmla="*/ 23 h 288"/>
                <a:gd name="T46" fmla="*/ 522 w 537"/>
                <a:gd name="T47" fmla="*/ 61 h 288"/>
                <a:gd name="T48" fmla="*/ 537 w 537"/>
                <a:gd name="T49" fmla="*/ 144 h 288"/>
                <a:gd name="T50" fmla="*/ 537 w 537"/>
                <a:gd name="T51"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37" h="288">
                  <a:moveTo>
                    <a:pt x="537" y="288"/>
                  </a:moveTo>
                  <a:lnTo>
                    <a:pt x="484" y="258"/>
                  </a:lnTo>
                  <a:lnTo>
                    <a:pt x="431" y="273"/>
                  </a:lnTo>
                  <a:lnTo>
                    <a:pt x="416" y="280"/>
                  </a:lnTo>
                  <a:lnTo>
                    <a:pt x="401" y="265"/>
                  </a:lnTo>
                  <a:lnTo>
                    <a:pt x="386" y="273"/>
                  </a:lnTo>
                  <a:lnTo>
                    <a:pt x="371" y="258"/>
                  </a:lnTo>
                  <a:lnTo>
                    <a:pt x="363" y="280"/>
                  </a:lnTo>
                  <a:lnTo>
                    <a:pt x="356" y="265"/>
                  </a:lnTo>
                  <a:lnTo>
                    <a:pt x="348" y="273"/>
                  </a:lnTo>
                  <a:lnTo>
                    <a:pt x="333" y="258"/>
                  </a:lnTo>
                  <a:lnTo>
                    <a:pt x="310" y="265"/>
                  </a:lnTo>
                  <a:lnTo>
                    <a:pt x="303" y="243"/>
                  </a:lnTo>
                  <a:lnTo>
                    <a:pt x="280" y="250"/>
                  </a:lnTo>
                  <a:lnTo>
                    <a:pt x="235" y="235"/>
                  </a:lnTo>
                  <a:lnTo>
                    <a:pt x="220" y="220"/>
                  </a:lnTo>
                  <a:lnTo>
                    <a:pt x="197" y="220"/>
                  </a:lnTo>
                  <a:lnTo>
                    <a:pt x="182" y="205"/>
                  </a:lnTo>
                  <a:lnTo>
                    <a:pt x="189" y="53"/>
                  </a:lnTo>
                  <a:lnTo>
                    <a:pt x="0" y="46"/>
                  </a:lnTo>
                  <a:lnTo>
                    <a:pt x="0" y="0"/>
                  </a:lnTo>
                  <a:lnTo>
                    <a:pt x="61" y="8"/>
                  </a:lnTo>
                  <a:lnTo>
                    <a:pt x="522" y="23"/>
                  </a:lnTo>
                  <a:lnTo>
                    <a:pt x="522" y="61"/>
                  </a:lnTo>
                  <a:lnTo>
                    <a:pt x="537" y="144"/>
                  </a:lnTo>
                  <a:lnTo>
                    <a:pt x="537" y="28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23" name="Freeform 99"/>
            <p:cNvSpPr>
              <a:spLocks/>
            </p:cNvSpPr>
            <p:nvPr/>
          </p:nvSpPr>
          <p:spPr bwMode="auto">
            <a:xfrm>
              <a:off x="2475" y="2258"/>
              <a:ext cx="537" cy="296"/>
            </a:xfrm>
            <a:custGeom>
              <a:avLst/>
              <a:gdLst>
                <a:gd name="T0" fmla="*/ 537 w 537"/>
                <a:gd name="T1" fmla="*/ 288 h 296"/>
                <a:gd name="T2" fmla="*/ 484 w 537"/>
                <a:gd name="T3" fmla="*/ 258 h 296"/>
                <a:gd name="T4" fmla="*/ 431 w 537"/>
                <a:gd name="T5" fmla="*/ 273 h 296"/>
                <a:gd name="T6" fmla="*/ 416 w 537"/>
                <a:gd name="T7" fmla="*/ 280 h 296"/>
                <a:gd name="T8" fmla="*/ 401 w 537"/>
                <a:gd name="T9" fmla="*/ 265 h 296"/>
                <a:gd name="T10" fmla="*/ 386 w 537"/>
                <a:gd name="T11" fmla="*/ 273 h 296"/>
                <a:gd name="T12" fmla="*/ 371 w 537"/>
                <a:gd name="T13" fmla="*/ 258 h 296"/>
                <a:gd name="T14" fmla="*/ 363 w 537"/>
                <a:gd name="T15" fmla="*/ 280 h 296"/>
                <a:gd name="T16" fmla="*/ 356 w 537"/>
                <a:gd name="T17" fmla="*/ 265 h 296"/>
                <a:gd name="T18" fmla="*/ 348 w 537"/>
                <a:gd name="T19" fmla="*/ 273 h 296"/>
                <a:gd name="T20" fmla="*/ 333 w 537"/>
                <a:gd name="T21" fmla="*/ 258 h 296"/>
                <a:gd name="T22" fmla="*/ 310 w 537"/>
                <a:gd name="T23" fmla="*/ 265 h 296"/>
                <a:gd name="T24" fmla="*/ 303 w 537"/>
                <a:gd name="T25" fmla="*/ 243 h 296"/>
                <a:gd name="T26" fmla="*/ 280 w 537"/>
                <a:gd name="T27" fmla="*/ 250 h 296"/>
                <a:gd name="T28" fmla="*/ 235 w 537"/>
                <a:gd name="T29" fmla="*/ 235 h 296"/>
                <a:gd name="T30" fmla="*/ 220 w 537"/>
                <a:gd name="T31" fmla="*/ 220 h 296"/>
                <a:gd name="T32" fmla="*/ 197 w 537"/>
                <a:gd name="T33" fmla="*/ 220 h 296"/>
                <a:gd name="T34" fmla="*/ 182 w 537"/>
                <a:gd name="T35" fmla="*/ 205 h 296"/>
                <a:gd name="T36" fmla="*/ 189 w 537"/>
                <a:gd name="T37" fmla="*/ 53 h 296"/>
                <a:gd name="T38" fmla="*/ 0 w 537"/>
                <a:gd name="T39" fmla="*/ 46 h 296"/>
                <a:gd name="T40" fmla="*/ 0 w 537"/>
                <a:gd name="T41" fmla="*/ 0 h 296"/>
                <a:gd name="T42" fmla="*/ 61 w 537"/>
                <a:gd name="T43" fmla="*/ 8 h 296"/>
                <a:gd name="T44" fmla="*/ 522 w 537"/>
                <a:gd name="T45" fmla="*/ 23 h 296"/>
                <a:gd name="T46" fmla="*/ 522 w 537"/>
                <a:gd name="T47" fmla="*/ 61 h 296"/>
                <a:gd name="T48" fmla="*/ 537 w 537"/>
                <a:gd name="T49" fmla="*/ 144 h 296"/>
                <a:gd name="T50" fmla="*/ 537 w 537"/>
                <a:gd name="T51" fmla="*/ 288 h 296"/>
                <a:gd name="T52" fmla="*/ 537 w 537"/>
                <a:gd name="T53" fmla="*/ 296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7" h="296">
                  <a:moveTo>
                    <a:pt x="537" y="288"/>
                  </a:moveTo>
                  <a:lnTo>
                    <a:pt x="484" y="258"/>
                  </a:lnTo>
                  <a:lnTo>
                    <a:pt x="431" y="273"/>
                  </a:lnTo>
                  <a:lnTo>
                    <a:pt x="416" y="280"/>
                  </a:lnTo>
                  <a:lnTo>
                    <a:pt x="401" y="265"/>
                  </a:lnTo>
                  <a:lnTo>
                    <a:pt x="386" y="273"/>
                  </a:lnTo>
                  <a:lnTo>
                    <a:pt x="371" y="258"/>
                  </a:lnTo>
                  <a:lnTo>
                    <a:pt x="363" y="280"/>
                  </a:lnTo>
                  <a:lnTo>
                    <a:pt x="356" y="265"/>
                  </a:lnTo>
                  <a:lnTo>
                    <a:pt x="348" y="273"/>
                  </a:lnTo>
                  <a:lnTo>
                    <a:pt x="333" y="258"/>
                  </a:lnTo>
                  <a:lnTo>
                    <a:pt x="310" y="265"/>
                  </a:lnTo>
                  <a:lnTo>
                    <a:pt x="303" y="243"/>
                  </a:lnTo>
                  <a:lnTo>
                    <a:pt x="280" y="250"/>
                  </a:lnTo>
                  <a:lnTo>
                    <a:pt x="235" y="235"/>
                  </a:lnTo>
                  <a:lnTo>
                    <a:pt x="220" y="220"/>
                  </a:lnTo>
                  <a:lnTo>
                    <a:pt x="197" y="220"/>
                  </a:lnTo>
                  <a:lnTo>
                    <a:pt x="182" y="205"/>
                  </a:lnTo>
                  <a:lnTo>
                    <a:pt x="189" y="53"/>
                  </a:lnTo>
                  <a:lnTo>
                    <a:pt x="0" y="46"/>
                  </a:lnTo>
                  <a:lnTo>
                    <a:pt x="0" y="0"/>
                  </a:lnTo>
                  <a:lnTo>
                    <a:pt x="61" y="8"/>
                  </a:lnTo>
                  <a:lnTo>
                    <a:pt x="522" y="23"/>
                  </a:lnTo>
                  <a:lnTo>
                    <a:pt x="522" y="61"/>
                  </a:lnTo>
                  <a:lnTo>
                    <a:pt x="537" y="144"/>
                  </a:lnTo>
                  <a:lnTo>
                    <a:pt x="537" y="288"/>
                  </a:lnTo>
                  <a:lnTo>
                    <a:pt x="537" y="29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24" name="Freeform 100"/>
            <p:cNvSpPr>
              <a:spLocks/>
            </p:cNvSpPr>
            <p:nvPr/>
          </p:nvSpPr>
          <p:spPr bwMode="auto">
            <a:xfrm>
              <a:off x="1288" y="1327"/>
              <a:ext cx="499" cy="417"/>
            </a:xfrm>
            <a:custGeom>
              <a:avLst/>
              <a:gdLst>
                <a:gd name="T0" fmla="*/ 484 w 499"/>
                <a:gd name="T1" fmla="*/ 114 h 417"/>
                <a:gd name="T2" fmla="*/ 370 w 499"/>
                <a:gd name="T3" fmla="*/ 91 h 417"/>
                <a:gd name="T4" fmla="*/ 249 w 499"/>
                <a:gd name="T5" fmla="*/ 91 h 417"/>
                <a:gd name="T6" fmla="*/ 219 w 499"/>
                <a:gd name="T7" fmla="*/ 69 h 417"/>
                <a:gd name="T8" fmla="*/ 189 w 499"/>
                <a:gd name="T9" fmla="*/ 76 h 417"/>
                <a:gd name="T10" fmla="*/ 166 w 499"/>
                <a:gd name="T11" fmla="*/ 61 h 417"/>
                <a:gd name="T12" fmla="*/ 166 w 499"/>
                <a:gd name="T13" fmla="*/ 23 h 417"/>
                <a:gd name="T14" fmla="*/ 151 w 499"/>
                <a:gd name="T15" fmla="*/ 16 h 417"/>
                <a:gd name="T16" fmla="*/ 144 w 499"/>
                <a:gd name="T17" fmla="*/ 8 h 417"/>
                <a:gd name="T18" fmla="*/ 128 w 499"/>
                <a:gd name="T19" fmla="*/ 0 h 417"/>
                <a:gd name="T20" fmla="*/ 113 w 499"/>
                <a:gd name="T21" fmla="*/ 0 h 417"/>
                <a:gd name="T22" fmla="*/ 53 w 499"/>
                <a:gd name="T23" fmla="*/ 174 h 417"/>
                <a:gd name="T24" fmla="*/ 0 w 499"/>
                <a:gd name="T25" fmla="*/ 243 h 417"/>
                <a:gd name="T26" fmla="*/ 0 w 499"/>
                <a:gd name="T27" fmla="*/ 311 h 417"/>
                <a:gd name="T28" fmla="*/ 242 w 499"/>
                <a:gd name="T29" fmla="*/ 379 h 417"/>
                <a:gd name="T30" fmla="*/ 408 w 499"/>
                <a:gd name="T31" fmla="*/ 417 h 417"/>
                <a:gd name="T32" fmla="*/ 454 w 499"/>
                <a:gd name="T33" fmla="*/ 258 h 417"/>
                <a:gd name="T34" fmla="*/ 439 w 499"/>
                <a:gd name="T35" fmla="*/ 235 h 417"/>
                <a:gd name="T36" fmla="*/ 499 w 499"/>
                <a:gd name="T37" fmla="*/ 152 h 417"/>
                <a:gd name="T38" fmla="*/ 484 w 499"/>
                <a:gd name="T39" fmla="*/ 114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9" h="417">
                  <a:moveTo>
                    <a:pt x="484" y="114"/>
                  </a:moveTo>
                  <a:lnTo>
                    <a:pt x="370" y="91"/>
                  </a:lnTo>
                  <a:lnTo>
                    <a:pt x="249" y="91"/>
                  </a:lnTo>
                  <a:lnTo>
                    <a:pt x="219" y="69"/>
                  </a:lnTo>
                  <a:lnTo>
                    <a:pt x="189" y="76"/>
                  </a:lnTo>
                  <a:lnTo>
                    <a:pt x="166" y="61"/>
                  </a:lnTo>
                  <a:lnTo>
                    <a:pt x="166" y="23"/>
                  </a:lnTo>
                  <a:lnTo>
                    <a:pt x="151" y="16"/>
                  </a:lnTo>
                  <a:lnTo>
                    <a:pt x="144" y="8"/>
                  </a:lnTo>
                  <a:lnTo>
                    <a:pt x="128" y="0"/>
                  </a:lnTo>
                  <a:lnTo>
                    <a:pt x="113" y="0"/>
                  </a:lnTo>
                  <a:lnTo>
                    <a:pt x="53" y="174"/>
                  </a:lnTo>
                  <a:lnTo>
                    <a:pt x="0" y="243"/>
                  </a:lnTo>
                  <a:lnTo>
                    <a:pt x="0" y="311"/>
                  </a:lnTo>
                  <a:lnTo>
                    <a:pt x="242" y="379"/>
                  </a:lnTo>
                  <a:lnTo>
                    <a:pt x="408" y="417"/>
                  </a:lnTo>
                  <a:lnTo>
                    <a:pt x="454" y="258"/>
                  </a:lnTo>
                  <a:lnTo>
                    <a:pt x="439" y="235"/>
                  </a:lnTo>
                  <a:lnTo>
                    <a:pt x="499" y="152"/>
                  </a:lnTo>
                  <a:lnTo>
                    <a:pt x="484" y="114"/>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25" name="Freeform 101"/>
            <p:cNvSpPr>
              <a:spLocks/>
            </p:cNvSpPr>
            <p:nvPr/>
          </p:nvSpPr>
          <p:spPr bwMode="auto">
            <a:xfrm>
              <a:off x="1288" y="1327"/>
              <a:ext cx="499" cy="417"/>
            </a:xfrm>
            <a:custGeom>
              <a:avLst/>
              <a:gdLst>
                <a:gd name="T0" fmla="*/ 484 w 499"/>
                <a:gd name="T1" fmla="*/ 114 h 417"/>
                <a:gd name="T2" fmla="*/ 370 w 499"/>
                <a:gd name="T3" fmla="*/ 91 h 417"/>
                <a:gd name="T4" fmla="*/ 249 w 499"/>
                <a:gd name="T5" fmla="*/ 91 h 417"/>
                <a:gd name="T6" fmla="*/ 219 w 499"/>
                <a:gd name="T7" fmla="*/ 69 h 417"/>
                <a:gd name="T8" fmla="*/ 189 w 499"/>
                <a:gd name="T9" fmla="*/ 76 h 417"/>
                <a:gd name="T10" fmla="*/ 166 w 499"/>
                <a:gd name="T11" fmla="*/ 61 h 417"/>
                <a:gd name="T12" fmla="*/ 166 w 499"/>
                <a:gd name="T13" fmla="*/ 23 h 417"/>
                <a:gd name="T14" fmla="*/ 151 w 499"/>
                <a:gd name="T15" fmla="*/ 16 h 417"/>
                <a:gd name="T16" fmla="*/ 144 w 499"/>
                <a:gd name="T17" fmla="*/ 8 h 417"/>
                <a:gd name="T18" fmla="*/ 128 w 499"/>
                <a:gd name="T19" fmla="*/ 0 h 417"/>
                <a:gd name="T20" fmla="*/ 113 w 499"/>
                <a:gd name="T21" fmla="*/ 0 h 417"/>
                <a:gd name="T22" fmla="*/ 53 w 499"/>
                <a:gd name="T23" fmla="*/ 174 h 417"/>
                <a:gd name="T24" fmla="*/ 0 w 499"/>
                <a:gd name="T25" fmla="*/ 243 h 417"/>
                <a:gd name="T26" fmla="*/ 0 w 499"/>
                <a:gd name="T27" fmla="*/ 311 h 417"/>
                <a:gd name="T28" fmla="*/ 242 w 499"/>
                <a:gd name="T29" fmla="*/ 379 h 417"/>
                <a:gd name="T30" fmla="*/ 408 w 499"/>
                <a:gd name="T31" fmla="*/ 417 h 417"/>
                <a:gd name="T32" fmla="*/ 454 w 499"/>
                <a:gd name="T33" fmla="*/ 258 h 417"/>
                <a:gd name="T34" fmla="*/ 439 w 499"/>
                <a:gd name="T35" fmla="*/ 235 h 417"/>
                <a:gd name="T36" fmla="*/ 499 w 499"/>
                <a:gd name="T37" fmla="*/ 152 h 417"/>
                <a:gd name="T38" fmla="*/ 484 w 499"/>
                <a:gd name="T39" fmla="*/ 114 h 417"/>
                <a:gd name="T40" fmla="*/ 484 w 499"/>
                <a:gd name="T41" fmla="*/ 122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9" h="417">
                  <a:moveTo>
                    <a:pt x="484" y="114"/>
                  </a:moveTo>
                  <a:lnTo>
                    <a:pt x="370" y="91"/>
                  </a:lnTo>
                  <a:lnTo>
                    <a:pt x="249" y="91"/>
                  </a:lnTo>
                  <a:lnTo>
                    <a:pt x="219" y="69"/>
                  </a:lnTo>
                  <a:lnTo>
                    <a:pt x="189" y="76"/>
                  </a:lnTo>
                  <a:lnTo>
                    <a:pt x="166" y="61"/>
                  </a:lnTo>
                  <a:lnTo>
                    <a:pt x="166" y="23"/>
                  </a:lnTo>
                  <a:lnTo>
                    <a:pt x="151" y="16"/>
                  </a:lnTo>
                  <a:lnTo>
                    <a:pt x="144" y="8"/>
                  </a:lnTo>
                  <a:lnTo>
                    <a:pt x="128" y="0"/>
                  </a:lnTo>
                  <a:lnTo>
                    <a:pt x="113" y="0"/>
                  </a:lnTo>
                  <a:lnTo>
                    <a:pt x="53" y="174"/>
                  </a:lnTo>
                  <a:lnTo>
                    <a:pt x="0" y="243"/>
                  </a:lnTo>
                  <a:lnTo>
                    <a:pt x="0" y="311"/>
                  </a:lnTo>
                  <a:lnTo>
                    <a:pt x="242" y="379"/>
                  </a:lnTo>
                  <a:lnTo>
                    <a:pt x="408" y="417"/>
                  </a:lnTo>
                  <a:lnTo>
                    <a:pt x="454" y="258"/>
                  </a:lnTo>
                  <a:lnTo>
                    <a:pt x="439" y="235"/>
                  </a:lnTo>
                  <a:lnTo>
                    <a:pt x="499" y="152"/>
                  </a:lnTo>
                  <a:lnTo>
                    <a:pt x="484" y="114"/>
                  </a:lnTo>
                  <a:lnTo>
                    <a:pt x="484" y="12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26" name="Freeform 102"/>
            <p:cNvSpPr>
              <a:spLocks/>
            </p:cNvSpPr>
            <p:nvPr/>
          </p:nvSpPr>
          <p:spPr bwMode="auto">
            <a:xfrm>
              <a:off x="3814" y="1751"/>
              <a:ext cx="363" cy="235"/>
            </a:xfrm>
            <a:custGeom>
              <a:avLst/>
              <a:gdLst>
                <a:gd name="T0" fmla="*/ 325 w 363"/>
                <a:gd name="T1" fmla="*/ 38 h 235"/>
                <a:gd name="T2" fmla="*/ 318 w 363"/>
                <a:gd name="T3" fmla="*/ 15 h 235"/>
                <a:gd name="T4" fmla="*/ 295 w 363"/>
                <a:gd name="T5" fmla="*/ 0 h 235"/>
                <a:gd name="T6" fmla="*/ 46 w 363"/>
                <a:gd name="T7" fmla="*/ 53 h 235"/>
                <a:gd name="T8" fmla="*/ 38 w 363"/>
                <a:gd name="T9" fmla="*/ 31 h 235"/>
                <a:gd name="T10" fmla="*/ 0 w 363"/>
                <a:gd name="T11" fmla="*/ 61 h 235"/>
                <a:gd name="T12" fmla="*/ 15 w 363"/>
                <a:gd name="T13" fmla="*/ 167 h 235"/>
                <a:gd name="T14" fmla="*/ 30 w 363"/>
                <a:gd name="T15" fmla="*/ 235 h 235"/>
                <a:gd name="T16" fmla="*/ 91 w 363"/>
                <a:gd name="T17" fmla="*/ 227 h 235"/>
                <a:gd name="T18" fmla="*/ 310 w 363"/>
                <a:gd name="T19" fmla="*/ 182 h 235"/>
                <a:gd name="T20" fmla="*/ 325 w 363"/>
                <a:gd name="T21" fmla="*/ 174 h 235"/>
                <a:gd name="T22" fmla="*/ 363 w 363"/>
                <a:gd name="T23" fmla="*/ 137 h 235"/>
                <a:gd name="T24" fmla="*/ 325 w 363"/>
                <a:gd name="T25" fmla="*/ 106 h 235"/>
                <a:gd name="T26" fmla="*/ 325 w 363"/>
                <a:gd name="T27" fmla="*/ 76 h 235"/>
                <a:gd name="T28" fmla="*/ 341 w 363"/>
                <a:gd name="T29" fmla="*/ 46 h 235"/>
                <a:gd name="T30" fmla="*/ 325 w 363"/>
                <a:gd name="T31" fmla="*/ 3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3" h="235">
                  <a:moveTo>
                    <a:pt x="325" y="38"/>
                  </a:moveTo>
                  <a:lnTo>
                    <a:pt x="318" y="15"/>
                  </a:lnTo>
                  <a:lnTo>
                    <a:pt x="295" y="0"/>
                  </a:lnTo>
                  <a:lnTo>
                    <a:pt x="46" y="53"/>
                  </a:lnTo>
                  <a:lnTo>
                    <a:pt x="38" y="31"/>
                  </a:lnTo>
                  <a:lnTo>
                    <a:pt x="0" y="61"/>
                  </a:lnTo>
                  <a:lnTo>
                    <a:pt x="15" y="167"/>
                  </a:lnTo>
                  <a:lnTo>
                    <a:pt x="30" y="235"/>
                  </a:lnTo>
                  <a:lnTo>
                    <a:pt x="91" y="227"/>
                  </a:lnTo>
                  <a:lnTo>
                    <a:pt x="310" y="182"/>
                  </a:lnTo>
                  <a:lnTo>
                    <a:pt x="325" y="174"/>
                  </a:lnTo>
                  <a:lnTo>
                    <a:pt x="363" y="137"/>
                  </a:lnTo>
                  <a:lnTo>
                    <a:pt x="325" y="106"/>
                  </a:lnTo>
                  <a:lnTo>
                    <a:pt x="325" y="76"/>
                  </a:lnTo>
                  <a:lnTo>
                    <a:pt x="341" y="46"/>
                  </a:lnTo>
                  <a:lnTo>
                    <a:pt x="325" y="3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27" name="Freeform 103"/>
            <p:cNvSpPr>
              <a:spLocks/>
            </p:cNvSpPr>
            <p:nvPr/>
          </p:nvSpPr>
          <p:spPr bwMode="auto">
            <a:xfrm>
              <a:off x="3814" y="1751"/>
              <a:ext cx="363" cy="235"/>
            </a:xfrm>
            <a:custGeom>
              <a:avLst/>
              <a:gdLst>
                <a:gd name="T0" fmla="*/ 325 w 363"/>
                <a:gd name="T1" fmla="*/ 38 h 235"/>
                <a:gd name="T2" fmla="*/ 318 w 363"/>
                <a:gd name="T3" fmla="*/ 15 h 235"/>
                <a:gd name="T4" fmla="*/ 295 w 363"/>
                <a:gd name="T5" fmla="*/ 0 h 235"/>
                <a:gd name="T6" fmla="*/ 46 w 363"/>
                <a:gd name="T7" fmla="*/ 53 h 235"/>
                <a:gd name="T8" fmla="*/ 38 w 363"/>
                <a:gd name="T9" fmla="*/ 31 h 235"/>
                <a:gd name="T10" fmla="*/ 0 w 363"/>
                <a:gd name="T11" fmla="*/ 61 h 235"/>
                <a:gd name="T12" fmla="*/ 15 w 363"/>
                <a:gd name="T13" fmla="*/ 167 h 235"/>
                <a:gd name="T14" fmla="*/ 30 w 363"/>
                <a:gd name="T15" fmla="*/ 235 h 235"/>
                <a:gd name="T16" fmla="*/ 91 w 363"/>
                <a:gd name="T17" fmla="*/ 227 h 235"/>
                <a:gd name="T18" fmla="*/ 310 w 363"/>
                <a:gd name="T19" fmla="*/ 182 h 235"/>
                <a:gd name="T20" fmla="*/ 325 w 363"/>
                <a:gd name="T21" fmla="*/ 174 h 235"/>
                <a:gd name="T22" fmla="*/ 363 w 363"/>
                <a:gd name="T23" fmla="*/ 137 h 235"/>
                <a:gd name="T24" fmla="*/ 325 w 363"/>
                <a:gd name="T25" fmla="*/ 106 h 235"/>
                <a:gd name="T26" fmla="*/ 325 w 363"/>
                <a:gd name="T27" fmla="*/ 76 h 235"/>
                <a:gd name="T28" fmla="*/ 341 w 363"/>
                <a:gd name="T29" fmla="*/ 46 h 235"/>
                <a:gd name="T30" fmla="*/ 325 w 363"/>
                <a:gd name="T31" fmla="*/ 38 h 235"/>
                <a:gd name="T32" fmla="*/ 325 w 363"/>
                <a:gd name="T33" fmla="*/ 46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3" h="235">
                  <a:moveTo>
                    <a:pt x="325" y="38"/>
                  </a:moveTo>
                  <a:lnTo>
                    <a:pt x="318" y="15"/>
                  </a:lnTo>
                  <a:lnTo>
                    <a:pt x="295" y="0"/>
                  </a:lnTo>
                  <a:lnTo>
                    <a:pt x="46" y="53"/>
                  </a:lnTo>
                  <a:lnTo>
                    <a:pt x="38" y="31"/>
                  </a:lnTo>
                  <a:lnTo>
                    <a:pt x="0" y="61"/>
                  </a:lnTo>
                  <a:lnTo>
                    <a:pt x="15" y="167"/>
                  </a:lnTo>
                  <a:lnTo>
                    <a:pt x="30" y="235"/>
                  </a:lnTo>
                  <a:lnTo>
                    <a:pt x="91" y="227"/>
                  </a:lnTo>
                  <a:lnTo>
                    <a:pt x="310" y="182"/>
                  </a:lnTo>
                  <a:lnTo>
                    <a:pt x="325" y="174"/>
                  </a:lnTo>
                  <a:lnTo>
                    <a:pt x="363" y="137"/>
                  </a:lnTo>
                  <a:lnTo>
                    <a:pt x="325" y="106"/>
                  </a:lnTo>
                  <a:lnTo>
                    <a:pt x="325" y="76"/>
                  </a:lnTo>
                  <a:lnTo>
                    <a:pt x="341" y="46"/>
                  </a:lnTo>
                  <a:lnTo>
                    <a:pt x="325" y="38"/>
                  </a:lnTo>
                  <a:lnTo>
                    <a:pt x="325" y="4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28" name="Freeform 104"/>
            <p:cNvSpPr>
              <a:spLocks/>
            </p:cNvSpPr>
            <p:nvPr/>
          </p:nvSpPr>
          <p:spPr bwMode="auto">
            <a:xfrm>
              <a:off x="4313" y="1698"/>
              <a:ext cx="31" cy="61"/>
            </a:xfrm>
            <a:custGeom>
              <a:avLst/>
              <a:gdLst>
                <a:gd name="T0" fmla="*/ 31 w 31"/>
                <a:gd name="T1" fmla="*/ 23 h 61"/>
                <a:gd name="T2" fmla="*/ 23 w 31"/>
                <a:gd name="T3" fmla="*/ 0 h 61"/>
                <a:gd name="T4" fmla="*/ 0 w 31"/>
                <a:gd name="T5" fmla="*/ 8 h 61"/>
                <a:gd name="T6" fmla="*/ 8 w 31"/>
                <a:gd name="T7" fmla="*/ 53 h 61"/>
                <a:gd name="T8" fmla="*/ 8 w 31"/>
                <a:gd name="T9" fmla="*/ 61 h 61"/>
                <a:gd name="T10" fmla="*/ 31 w 31"/>
                <a:gd name="T11" fmla="*/ 53 h 61"/>
                <a:gd name="T12" fmla="*/ 31 w 31"/>
                <a:gd name="T13" fmla="*/ 23 h 61"/>
              </a:gdLst>
              <a:ahLst/>
              <a:cxnLst>
                <a:cxn ang="0">
                  <a:pos x="T0" y="T1"/>
                </a:cxn>
                <a:cxn ang="0">
                  <a:pos x="T2" y="T3"/>
                </a:cxn>
                <a:cxn ang="0">
                  <a:pos x="T4" y="T5"/>
                </a:cxn>
                <a:cxn ang="0">
                  <a:pos x="T6" y="T7"/>
                </a:cxn>
                <a:cxn ang="0">
                  <a:pos x="T8" y="T9"/>
                </a:cxn>
                <a:cxn ang="0">
                  <a:pos x="T10" y="T11"/>
                </a:cxn>
                <a:cxn ang="0">
                  <a:pos x="T12" y="T13"/>
                </a:cxn>
              </a:cxnLst>
              <a:rect l="0" t="0" r="r" b="b"/>
              <a:pathLst>
                <a:path w="31" h="61">
                  <a:moveTo>
                    <a:pt x="31" y="23"/>
                  </a:moveTo>
                  <a:lnTo>
                    <a:pt x="23" y="0"/>
                  </a:lnTo>
                  <a:lnTo>
                    <a:pt x="0" y="8"/>
                  </a:lnTo>
                  <a:lnTo>
                    <a:pt x="8" y="53"/>
                  </a:lnTo>
                  <a:lnTo>
                    <a:pt x="8" y="61"/>
                  </a:lnTo>
                  <a:lnTo>
                    <a:pt x="31" y="53"/>
                  </a:lnTo>
                  <a:lnTo>
                    <a:pt x="31" y="2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29" name="Freeform 105"/>
            <p:cNvSpPr>
              <a:spLocks/>
            </p:cNvSpPr>
            <p:nvPr/>
          </p:nvSpPr>
          <p:spPr bwMode="auto">
            <a:xfrm>
              <a:off x="4313" y="1698"/>
              <a:ext cx="31" cy="61"/>
            </a:xfrm>
            <a:custGeom>
              <a:avLst/>
              <a:gdLst>
                <a:gd name="T0" fmla="*/ 31 w 31"/>
                <a:gd name="T1" fmla="*/ 23 h 61"/>
                <a:gd name="T2" fmla="*/ 23 w 31"/>
                <a:gd name="T3" fmla="*/ 0 h 61"/>
                <a:gd name="T4" fmla="*/ 0 w 31"/>
                <a:gd name="T5" fmla="*/ 8 h 61"/>
                <a:gd name="T6" fmla="*/ 8 w 31"/>
                <a:gd name="T7" fmla="*/ 53 h 61"/>
                <a:gd name="T8" fmla="*/ 8 w 31"/>
                <a:gd name="T9" fmla="*/ 61 h 61"/>
                <a:gd name="T10" fmla="*/ 31 w 31"/>
                <a:gd name="T11" fmla="*/ 53 h 61"/>
                <a:gd name="T12" fmla="*/ 31 w 31"/>
                <a:gd name="T13" fmla="*/ 23 h 61"/>
                <a:gd name="T14" fmla="*/ 31 w 31"/>
                <a:gd name="T15" fmla="*/ 31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61">
                  <a:moveTo>
                    <a:pt x="31" y="23"/>
                  </a:moveTo>
                  <a:lnTo>
                    <a:pt x="23" y="0"/>
                  </a:lnTo>
                  <a:lnTo>
                    <a:pt x="0" y="8"/>
                  </a:lnTo>
                  <a:lnTo>
                    <a:pt x="8" y="53"/>
                  </a:lnTo>
                  <a:lnTo>
                    <a:pt x="8" y="61"/>
                  </a:lnTo>
                  <a:lnTo>
                    <a:pt x="31" y="53"/>
                  </a:lnTo>
                  <a:lnTo>
                    <a:pt x="31" y="23"/>
                  </a:lnTo>
                  <a:lnTo>
                    <a:pt x="31" y="3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30" name="Freeform 106"/>
            <p:cNvSpPr>
              <a:spLocks/>
            </p:cNvSpPr>
            <p:nvPr/>
          </p:nvSpPr>
          <p:spPr bwMode="auto">
            <a:xfrm>
              <a:off x="4351" y="1721"/>
              <a:ext cx="8" cy="15"/>
            </a:xfrm>
            <a:custGeom>
              <a:avLst/>
              <a:gdLst>
                <a:gd name="T0" fmla="*/ 0 w 8"/>
                <a:gd name="T1" fmla="*/ 0 h 15"/>
                <a:gd name="T2" fmla="*/ 8 w 8"/>
                <a:gd name="T3" fmla="*/ 0 h 15"/>
                <a:gd name="T4" fmla="*/ 8 w 8"/>
                <a:gd name="T5" fmla="*/ 15 h 15"/>
                <a:gd name="T6" fmla="*/ 0 w 8"/>
                <a:gd name="T7" fmla="*/ 0 h 15"/>
              </a:gdLst>
              <a:ahLst/>
              <a:cxnLst>
                <a:cxn ang="0">
                  <a:pos x="T0" y="T1"/>
                </a:cxn>
                <a:cxn ang="0">
                  <a:pos x="T2" y="T3"/>
                </a:cxn>
                <a:cxn ang="0">
                  <a:pos x="T4" y="T5"/>
                </a:cxn>
                <a:cxn ang="0">
                  <a:pos x="T6" y="T7"/>
                </a:cxn>
              </a:cxnLst>
              <a:rect l="0" t="0" r="r" b="b"/>
              <a:pathLst>
                <a:path w="8" h="15">
                  <a:moveTo>
                    <a:pt x="0" y="0"/>
                  </a:moveTo>
                  <a:lnTo>
                    <a:pt x="8" y="0"/>
                  </a:lnTo>
                  <a:lnTo>
                    <a:pt x="8" y="15"/>
                  </a:lnTo>
                  <a:lnTo>
                    <a:pt x="0" y="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31" name="Freeform 107"/>
            <p:cNvSpPr>
              <a:spLocks/>
            </p:cNvSpPr>
            <p:nvPr/>
          </p:nvSpPr>
          <p:spPr bwMode="auto">
            <a:xfrm>
              <a:off x="4351" y="1721"/>
              <a:ext cx="8" cy="15"/>
            </a:xfrm>
            <a:custGeom>
              <a:avLst/>
              <a:gdLst>
                <a:gd name="T0" fmla="*/ 0 w 8"/>
                <a:gd name="T1" fmla="*/ 0 h 15"/>
                <a:gd name="T2" fmla="*/ 8 w 8"/>
                <a:gd name="T3" fmla="*/ 0 h 15"/>
                <a:gd name="T4" fmla="*/ 8 w 8"/>
                <a:gd name="T5" fmla="*/ 15 h 15"/>
                <a:gd name="T6" fmla="*/ 0 w 8"/>
                <a:gd name="T7" fmla="*/ 0 h 15"/>
                <a:gd name="T8" fmla="*/ 0 w 8"/>
                <a:gd name="T9" fmla="*/ 8 h 15"/>
              </a:gdLst>
              <a:ahLst/>
              <a:cxnLst>
                <a:cxn ang="0">
                  <a:pos x="T0" y="T1"/>
                </a:cxn>
                <a:cxn ang="0">
                  <a:pos x="T2" y="T3"/>
                </a:cxn>
                <a:cxn ang="0">
                  <a:pos x="T4" y="T5"/>
                </a:cxn>
                <a:cxn ang="0">
                  <a:pos x="T6" y="T7"/>
                </a:cxn>
                <a:cxn ang="0">
                  <a:pos x="T8" y="T9"/>
                </a:cxn>
              </a:cxnLst>
              <a:rect l="0" t="0" r="r" b="b"/>
              <a:pathLst>
                <a:path w="8" h="15">
                  <a:moveTo>
                    <a:pt x="0" y="0"/>
                  </a:moveTo>
                  <a:lnTo>
                    <a:pt x="8" y="0"/>
                  </a:lnTo>
                  <a:lnTo>
                    <a:pt x="8" y="15"/>
                  </a:lnTo>
                  <a:lnTo>
                    <a:pt x="0" y="0"/>
                  </a:lnTo>
                  <a:lnTo>
                    <a:pt x="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32" name="Freeform 108"/>
            <p:cNvSpPr>
              <a:spLocks/>
            </p:cNvSpPr>
            <p:nvPr/>
          </p:nvSpPr>
          <p:spPr bwMode="auto">
            <a:xfrm>
              <a:off x="3723" y="2349"/>
              <a:ext cx="318" cy="242"/>
            </a:xfrm>
            <a:custGeom>
              <a:avLst/>
              <a:gdLst>
                <a:gd name="T0" fmla="*/ 318 w 318"/>
                <a:gd name="T1" fmla="*/ 76 h 242"/>
                <a:gd name="T2" fmla="*/ 235 w 318"/>
                <a:gd name="T3" fmla="*/ 15 h 242"/>
                <a:gd name="T4" fmla="*/ 167 w 318"/>
                <a:gd name="T5" fmla="*/ 23 h 242"/>
                <a:gd name="T6" fmla="*/ 144 w 318"/>
                <a:gd name="T7" fmla="*/ 0 h 242"/>
                <a:gd name="T8" fmla="*/ 61 w 318"/>
                <a:gd name="T9" fmla="*/ 8 h 242"/>
                <a:gd name="T10" fmla="*/ 16 w 318"/>
                <a:gd name="T11" fmla="*/ 31 h 242"/>
                <a:gd name="T12" fmla="*/ 0 w 318"/>
                <a:gd name="T13" fmla="*/ 61 h 242"/>
                <a:gd name="T14" fmla="*/ 38 w 318"/>
                <a:gd name="T15" fmla="*/ 68 h 242"/>
                <a:gd name="T16" fmla="*/ 61 w 318"/>
                <a:gd name="T17" fmla="*/ 114 h 242"/>
                <a:gd name="T18" fmla="*/ 137 w 318"/>
                <a:gd name="T19" fmla="*/ 174 h 242"/>
                <a:gd name="T20" fmla="*/ 174 w 318"/>
                <a:gd name="T21" fmla="*/ 235 h 242"/>
                <a:gd name="T22" fmla="*/ 189 w 318"/>
                <a:gd name="T23" fmla="*/ 242 h 242"/>
                <a:gd name="T24" fmla="*/ 189 w 318"/>
                <a:gd name="T25" fmla="*/ 197 h 242"/>
                <a:gd name="T26" fmla="*/ 220 w 318"/>
                <a:gd name="T27" fmla="*/ 205 h 242"/>
                <a:gd name="T28" fmla="*/ 227 w 318"/>
                <a:gd name="T29" fmla="*/ 182 h 242"/>
                <a:gd name="T30" fmla="*/ 227 w 318"/>
                <a:gd name="T31" fmla="*/ 197 h 242"/>
                <a:gd name="T32" fmla="*/ 242 w 318"/>
                <a:gd name="T33" fmla="*/ 189 h 242"/>
                <a:gd name="T34" fmla="*/ 235 w 318"/>
                <a:gd name="T35" fmla="*/ 189 h 242"/>
                <a:gd name="T36" fmla="*/ 250 w 318"/>
                <a:gd name="T37" fmla="*/ 182 h 242"/>
                <a:gd name="T38" fmla="*/ 242 w 318"/>
                <a:gd name="T39" fmla="*/ 174 h 242"/>
                <a:gd name="T40" fmla="*/ 250 w 318"/>
                <a:gd name="T41" fmla="*/ 174 h 242"/>
                <a:gd name="T42" fmla="*/ 288 w 318"/>
                <a:gd name="T43" fmla="*/ 144 h 242"/>
                <a:gd name="T44" fmla="*/ 280 w 318"/>
                <a:gd name="T45" fmla="*/ 121 h 242"/>
                <a:gd name="T46" fmla="*/ 288 w 318"/>
                <a:gd name="T47" fmla="*/ 114 h 242"/>
                <a:gd name="T48" fmla="*/ 288 w 318"/>
                <a:gd name="T49" fmla="*/ 121 h 242"/>
                <a:gd name="T50" fmla="*/ 318 w 318"/>
                <a:gd name="T51" fmla="*/ 7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8" h="242">
                  <a:moveTo>
                    <a:pt x="318" y="76"/>
                  </a:moveTo>
                  <a:lnTo>
                    <a:pt x="235" y="15"/>
                  </a:lnTo>
                  <a:lnTo>
                    <a:pt x="167" y="23"/>
                  </a:lnTo>
                  <a:lnTo>
                    <a:pt x="144" y="0"/>
                  </a:lnTo>
                  <a:lnTo>
                    <a:pt x="61" y="8"/>
                  </a:lnTo>
                  <a:lnTo>
                    <a:pt x="16" y="31"/>
                  </a:lnTo>
                  <a:lnTo>
                    <a:pt x="0" y="61"/>
                  </a:lnTo>
                  <a:lnTo>
                    <a:pt x="38" y="68"/>
                  </a:lnTo>
                  <a:lnTo>
                    <a:pt x="61" y="114"/>
                  </a:lnTo>
                  <a:lnTo>
                    <a:pt x="137" y="174"/>
                  </a:lnTo>
                  <a:lnTo>
                    <a:pt x="174" y="235"/>
                  </a:lnTo>
                  <a:lnTo>
                    <a:pt x="189" y="242"/>
                  </a:lnTo>
                  <a:lnTo>
                    <a:pt x="189" y="197"/>
                  </a:lnTo>
                  <a:lnTo>
                    <a:pt x="220" y="205"/>
                  </a:lnTo>
                  <a:lnTo>
                    <a:pt x="227" y="182"/>
                  </a:lnTo>
                  <a:lnTo>
                    <a:pt x="227" y="197"/>
                  </a:lnTo>
                  <a:lnTo>
                    <a:pt x="242" y="189"/>
                  </a:lnTo>
                  <a:lnTo>
                    <a:pt x="235" y="189"/>
                  </a:lnTo>
                  <a:lnTo>
                    <a:pt x="250" y="182"/>
                  </a:lnTo>
                  <a:lnTo>
                    <a:pt x="242" y="174"/>
                  </a:lnTo>
                  <a:lnTo>
                    <a:pt x="250" y="174"/>
                  </a:lnTo>
                  <a:lnTo>
                    <a:pt x="288" y="144"/>
                  </a:lnTo>
                  <a:lnTo>
                    <a:pt x="280" y="121"/>
                  </a:lnTo>
                  <a:lnTo>
                    <a:pt x="288" y="114"/>
                  </a:lnTo>
                  <a:lnTo>
                    <a:pt x="288" y="121"/>
                  </a:lnTo>
                  <a:lnTo>
                    <a:pt x="318" y="76"/>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33" name="Freeform 109"/>
            <p:cNvSpPr>
              <a:spLocks/>
            </p:cNvSpPr>
            <p:nvPr/>
          </p:nvSpPr>
          <p:spPr bwMode="auto">
            <a:xfrm>
              <a:off x="3723" y="2349"/>
              <a:ext cx="318" cy="242"/>
            </a:xfrm>
            <a:custGeom>
              <a:avLst/>
              <a:gdLst>
                <a:gd name="T0" fmla="*/ 318 w 318"/>
                <a:gd name="T1" fmla="*/ 76 h 242"/>
                <a:gd name="T2" fmla="*/ 235 w 318"/>
                <a:gd name="T3" fmla="*/ 15 h 242"/>
                <a:gd name="T4" fmla="*/ 167 w 318"/>
                <a:gd name="T5" fmla="*/ 23 h 242"/>
                <a:gd name="T6" fmla="*/ 144 w 318"/>
                <a:gd name="T7" fmla="*/ 0 h 242"/>
                <a:gd name="T8" fmla="*/ 61 w 318"/>
                <a:gd name="T9" fmla="*/ 8 h 242"/>
                <a:gd name="T10" fmla="*/ 16 w 318"/>
                <a:gd name="T11" fmla="*/ 31 h 242"/>
                <a:gd name="T12" fmla="*/ 0 w 318"/>
                <a:gd name="T13" fmla="*/ 61 h 242"/>
                <a:gd name="T14" fmla="*/ 38 w 318"/>
                <a:gd name="T15" fmla="*/ 68 h 242"/>
                <a:gd name="T16" fmla="*/ 61 w 318"/>
                <a:gd name="T17" fmla="*/ 114 h 242"/>
                <a:gd name="T18" fmla="*/ 137 w 318"/>
                <a:gd name="T19" fmla="*/ 174 h 242"/>
                <a:gd name="T20" fmla="*/ 174 w 318"/>
                <a:gd name="T21" fmla="*/ 235 h 242"/>
                <a:gd name="T22" fmla="*/ 189 w 318"/>
                <a:gd name="T23" fmla="*/ 242 h 242"/>
                <a:gd name="T24" fmla="*/ 189 w 318"/>
                <a:gd name="T25" fmla="*/ 197 h 242"/>
                <a:gd name="T26" fmla="*/ 220 w 318"/>
                <a:gd name="T27" fmla="*/ 205 h 242"/>
                <a:gd name="T28" fmla="*/ 227 w 318"/>
                <a:gd name="T29" fmla="*/ 182 h 242"/>
                <a:gd name="T30" fmla="*/ 227 w 318"/>
                <a:gd name="T31" fmla="*/ 197 h 242"/>
                <a:gd name="T32" fmla="*/ 242 w 318"/>
                <a:gd name="T33" fmla="*/ 189 h 242"/>
                <a:gd name="T34" fmla="*/ 235 w 318"/>
                <a:gd name="T35" fmla="*/ 189 h 242"/>
                <a:gd name="T36" fmla="*/ 250 w 318"/>
                <a:gd name="T37" fmla="*/ 182 h 242"/>
                <a:gd name="T38" fmla="*/ 242 w 318"/>
                <a:gd name="T39" fmla="*/ 174 h 242"/>
                <a:gd name="T40" fmla="*/ 250 w 318"/>
                <a:gd name="T41" fmla="*/ 174 h 242"/>
                <a:gd name="T42" fmla="*/ 288 w 318"/>
                <a:gd name="T43" fmla="*/ 144 h 242"/>
                <a:gd name="T44" fmla="*/ 280 w 318"/>
                <a:gd name="T45" fmla="*/ 121 h 242"/>
                <a:gd name="T46" fmla="*/ 288 w 318"/>
                <a:gd name="T47" fmla="*/ 114 h 242"/>
                <a:gd name="T48" fmla="*/ 288 w 318"/>
                <a:gd name="T49" fmla="*/ 121 h 242"/>
                <a:gd name="T50" fmla="*/ 318 w 318"/>
                <a:gd name="T51" fmla="*/ 76 h 242"/>
                <a:gd name="T52" fmla="*/ 318 w 318"/>
                <a:gd name="T53" fmla="*/ 8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8" h="242">
                  <a:moveTo>
                    <a:pt x="318" y="76"/>
                  </a:moveTo>
                  <a:lnTo>
                    <a:pt x="235" y="15"/>
                  </a:lnTo>
                  <a:lnTo>
                    <a:pt x="167" y="23"/>
                  </a:lnTo>
                  <a:lnTo>
                    <a:pt x="144" y="0"/>
                  </a:lnTo>
                  <a:lnTo>
                    <a:pt x="61" y="8"/>
                  </a:lnTo>
                  <a:lnTo>
                    <a:pt x="16" y="31"/>
                  </a:lnTo>
                  <a:lnTo>
                    <a:pt x="0" y="61"/>
                  </a:lnTo>
                  <a:lnTo>
                    <a:pt x="38" y="68"/>
                  </a:lnTo>
                  <a:lnTo>
                    <a:pt x="61" y="114"/>
                  </a:lnTo>
                  <a:lnTo>
                    <a:pt x="137" y="174"/>
                  </a:lnTo>
                  <a:lnTo>
                    <a:pt x="174" y="235"/>
                  </a:lnTo>
                  <a:lnTo>
                    <a:pt x="189" y="242"/>
                  </a:lnTo>
                  <a:lnTo>
                    <a:pt x="189" y="197"/>
                  </a:lnTo>
                  <a:lnTo>
                    <a:pt x="220" y="205"/>
                  </a:lnTo>
                  <a:lnTo>
                    <a:pt x="227" y="182"/>
                  </a:lnTo>
                  <a:lnTo>
                    <a:pt x="227" y="197"/>
                  </a:lnTo>
                  <a:lnTo>
                    <a:pt x="242" y="189"/>
                  </a:lnTo>
                  <a:lnTo>
                    <a:pt x="235" y="189"/>
                  </a:lnTo>
                  <a:lnTo>
                    <a:pt x="250" y="182"/>
                  </a:lnTo>
                  <a:lnTo>
                    <a:pt x="242" y="174"/>
                  </a:lnTo>
                  <a:lnTo>
                    <a:pt x="250" y="174"/>
                  </a:lnTo>
                  <a:lnTo>
                    <a:pt x="288" y="144"/>
                  </a:lnTo>
                  <a:lnTo>
                    <a:pt x="280" y="121"/>
                  </a:lnTo>
                  <a:lnTo>
                    <a:pt x="288" y="114"/>
                  </a:lnTo>
                  <a:lnTo>
                    <a:pt x="288" y="121"/>
                  </a:lnTo>
                  <a:lnTo>
                    <a:pt x="318" y="76"/>
                  </a:lnTo>
                  <a:lnTo>
                    <a:pt x="318" y="8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34" name="Freeform 110"/>
            <p:cNvSpPr>
              <a:spLocks/>
            </p:cNvSpPr>
            <p:nvPr/>
          </p:nvSpPr>
          <p:spPr bwMode="auto">
            <a:xfrm>
              <a:off x="2453" y="1554"/>
              <a:ext cx="438" cy="288"/>
            </a:xfrm>
            <a:custGeom>
              <a:avLst/>
              <a:gdLst>
                <a:gd name="T0" fmla="*/ 423 w 438"/>
                <a:gd name="T1" fmla="*/ 273 h 288"/>
                <a:gd name="T2" fmla="*/ 438 w 438"/>
                <a:gd name="T3" fmla="*/ 288 h 288"/>
                <a:gd name="T4" fmla="*/ 393 w 438"/>
                <a:gd name="T5" fmla="*/ 258 h 288"/>
                <a:gd name="T6" fmla="*/ 348 w 438"/>
                <a:gd name="T7" fmla="*/ 265 h 288"/>
                <a:gd name="T8" fmla="*/ 317 w 438"/>
                <a:gd name="T9" fmla="*/ 250 h 288"/>
                <a:gd name="T10" fmla="*/ 0 w 438"/>
                <a:gd name="T11" fmla="*/ 228 h 288"/>
                <a:gd name="T12" fmla="*/ 15 w 438"/>
                <a:gd name="T13" fmla="*/ 76 h 288"/>
                <a:gd name="T14" fmla="*/ 15 w 438"/>
                <a:gd name="T15" fmla="*/ 0 h 288"/>
                <a:gd name="T16" fmla="*/ 431 w 438"/>
                <a:gd name="T17" fmla="*/ 23 h 288"/>
                <a:gd name="T18" fmla="*/ 416 w 438"/>
                <a:gd name="T19" fmla="*/ 46 h 288"/>
                <a:gd name="T20" fmla="*/ 438 w 438"/>
                <a:gd name="T21" fmla="*/ 69 h 288"/>
                <a:gd name="T22" fmla="*/ 438 w 438"/>
                <a:gd name="T23" fmla="*/ 212 h 288"/>
                <a:gd name="T24" fmla="*/ 423 w 438"/>
                <a:gd name="T25" fmla="*/ 212 h 288"/>
                <a:gd name="T26" fmla="*/ 438 w 438"/>
                <a:gd name="T27" fmla="*/ 243 h 288"/>
                <a:gd name="T28" fmla="*/ 423 w 438"/>
                <a:gd name="T29" fmla="*/ 27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8" h="288">
                  <a:moveTo>
                    <a:pt x="423" y="273"/>
                  </a:moveTo>
                  <a:lnTo>
                    <a:pt x="438" y="288"/>
                  </a:lnTo>
                  <a:lnTo>
                    <a:pt x="393" y="258"/>
                  </a:lnTo>
                  <a:lnTo>
                    <a:pt x="348" y="265"/>
                  </a:lnTo>
                  <a:lnTo>
                    <a:pt x="317" y="250"/>
                  </a:lnTo>
                  <a:lnTo>
                    <a:pt x="0" y="228"/>
                  </a:lnTo>
                  <a:lnTo>
                    <a:pt x="15" y="76"/>
                  </a:lnTo>
                  <a:lnTo>
                    <a:pt x="15" y="0"/>
                  </a:lnTo>
                  <a:lnTo>
                    <a:pt x="431" y="23"/>
                  </a:lnTo>
                  <a:lnTo>
                    <a:pt x="416" y="46"/>
                  </a:lnTo>
                  <a:lnTo>
                    <a:pt x="438" y="69"/>
                  </a:lnTo>
                  <a:lnTo>
                    <a:pt x="438" y="212"/>
                  </a:lnTo>
                  <a:lnTo>
                    <a:pt x="423" y="212"/>
                  </a:lnTo>
                  <a:lnTo>
                    <a:pt x="438" y="243"/>
                  </a:lnTo>
                  <a:lnTo>
                    <a:pt x="423" y="27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35" name="Freeform 111"/>
            <p:cNvSpPr>
              <a:spLocks/>
            </p:cNvSpPr>
            <p:nvPr/>
          </p:nvSpPr>
          <p:spPr bwMode="auto">
            <a:xfrm>
              <a:off x="2453" y="1554"/>
              <a:ext cx="438" cy="288"/>
            </a:xfrm>
            <a:custGeom>
              <a:avLst/>
              <a:gdLst>
                <a:gd name="T0" fmla="*/ 423 w 438"/>
                <a:gd name="T1" fmla="*/ 273 h 288"/>
                <a:gd name="T2" fmla="*/ 438 w 438"/>
                <a:gd name="T3" fmla="*/ 288 h 288"/>
                <a:gd name="T4" fmla="*/ 393 w 438"/>
                <a:gd name="T5" fmla="*/ 258 h 288"/>
                <a:gd name="T6" fmla="*/ 348 w 438"/>
                <a:gd name="T7" fmla="*/ 265 h 288"/>
                <a:gd name="T8" fmla="*/ 317 w 438"/>
                <a:gd name="T9" fmla="*/ 250 h 288"/>
                <a:gd name="T10" fmla="*/ 0 w 438"/>
                <a:gd name="T11" fmla="*/ 228 h 288"/>
                <a:gd name="T12" fmla="*/ 15 w 438"/>
                <a:gd name="T13" fmla="*/ 76 h 288"/>
                <a:gd name="T14" fmla="*/ 15 w 438"/>
                <a:gd name="T15" fmla="*/ 0 h 288"/>
                <a:gd name="T16" fmla="*/ 431 w 438"/>
                <a:gd name="T17" fmla="*/ 23 h 288"/>
                <a:gd name="T18" fmla="*/ 416 w 438"/>
                <a:gd name="T19" fmla="*/ 46 h 288"/>
                <a:gd name="T20" fmla="*/ 438 w 438"/>
                <a:gd name="T21" fmla="*/ 69 h 288"/>
                <a:gd name="T22" fmla="*/ 438 w 438"/>
                <a:gd name="T23" fmla="*/ 212 h 288"/>
                <a:gd name="T24" fmla="*/ 423 w 438"/>
                <a:gd name="T25" fmla="*/ 212 h 288"/>
                <a:gd name="T26" fmla="*/ 438 w 438"/>
                <a:gd name="T27" fmla="*/ 243 h 288"/>
                <a:gd name="T28" fmla="*/ 423 w 438"/>
                <a:gd name="T29" fmla="*/ 273 h 288"/>
                <a:gd name="T30" fmla="*/ 423 w 438"/>
                <a:gd name="T31" fmla="*/ 281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8" h="288">
                  <a:moveTo>
                    <a:pt x="423" y="273"/>
                  </a:moveTo>
                  <a:lnTo>
                    <a:pt x="438" y="288"/>
                  </a:lnTo>
                  <a:lnTo>
                    <a:pt x="393" y="258"/>
                  </a:lnTo>
                  <a:lnTo>
                    <a:pt x="348" y="265"/>
                  </a:lnTo>
                  <a:lnTo>
                    <a:pt x="317" y="250"/>
                  </a:lnTo>
                  <a:lnTo>
                    <a:pt x="0" y="228"/>
                  </a:lnTo>
                  <a:lnTo>
                    <a:pt x="15" y="76"/>
                  </a:lnTo>
                  <a:lnTo>
                    <a:pt x="15" y="0"/>
                  </a:lnTo>
                  <a:lnTo>
                    <a:pt x="431" y="23"/>
                  </a:lnTo>
                  <a:lnTo>
                    <a:pt x="416" y="46"/>
                  </a:lnTo>
                  <a:lnTo>
                    <a:pt x="438" y="69"/>
                  </a:lnTo>
                  <a:lnTo>
                    <a:pt x="438" y="212"/>
                  </a:lnTo>
                  <a:lnTo>
                    <a:pt x="423" y="212"/>
                  </a:lnTo>
                  <a:lnTo>
                    <a:pt x="438" y="243"/>
                  </a:lnTo>
                  <a:lnTo>
                    <a:pt x="423" y="273"/>
                  </a:lnTo>
                  <a:lnTo>
                    <a:pt x="423" y="28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36" name="Freeform 112"/>
            <p:cNvSpPr>
              <a:spLocks/>
            </p:cNvSpPr>
            <p:nvPr/>
          </p:nvSpPr>
          <p:spPr bwMode="auto">
            <a:xfrm>
              <a:off x="3277" y="2243"/>
              <a:ext cx="537" cy="182"/>
            </a:xfrm>
            <a:custGeom>
              <a:avLst/>
              <a:gdLst>
                <a:gd name="T0" fmla="*/ 530 w 537"/>
                <a:gd name="T1" fmla="*/ 0 h 182"/>
                <a:gd name="T2" fmla="*/ 537 w 537"/>
                <a:gd name="T3" fmla="*/ 23 h 182"/>
                <a:gd name="T4" fmla="*/ 514 w 537"/>
                <a:gd name="T5" fmla="*/ 38 h 182"/>
                <a:gd name="T6" fmla="*/ 484 w 537"/>
                <a:gd name="T7" fmla="*/ 61 h 182"/>
                <a:gd name="T8" fmla="*/ 477 w 537"/>
                <a:gd name="T9" fmla="*/ 53 h 182"/>
                <a:gd name="T10" fmla="*/ 462 w 537"/>
                <a:gd name="T11" fmla="*/ 76 h 182"/>
                <a:gd name="T12" fmla="*/ 409 w 537"/>
                <a:gd name="T13" fmla="*/ 106 h 182"/>
                <a:gd name="T14" fmla="*/ 401 w 537"/>
                <a:gd name="T15" fmla="*/ 121 h 182"/>
                <a:gd name="T16" fmla="*/ 386 w 537"/>
                <a:gd name="T17" fmla="*/ 129 h 182"/>
                <a:gd name="T18" fmla="*/ 386 w 537"/>
                <a:gd name="T19" fmla="*/ 152 h 182"/>
                <a:gd name="T20" fmla="*/ 303 w 537"/>
                <a:gd name="T21" fmla="*/ 159 h 182"/>
                <a:gd name="T22" fmla="*/ 136 w 537"/>
                <a:gd name="T23" fmla="*/ 174 h 182"/>
                <a:gd name="T24" fmla="*/ 0 w 537"/>
                <a:gd name="T25" fmla="*/ 182 h 182"/>
                <a:gd name="T26" fmla="*/ 15 w 537"/>
                <a:gd name="T27" fmla="*/ 174 h 182"/>
                <a:gd name="T28" fmla="*/ 8 w 537"/>
                <a:gd name="T29" fmla="*/ 152 h 182"/>
                <a:gd name="T30" fmla="*/ 23 w 537"/>
                <a:gd name="T31" fmla="*/ 137 h 182"/>
                <a:gd name="T32" fmla="*/ 23 w 537"/>
                <a:gd name="T33" fmla="*/ 121 h 182"/>
                <a:gd name="T34" fmla="*/ 38 w 537"/>
                <a:gd name="T35" fmla="*/ 106 h 182"/>
                <a:gd name="T36" fmla="*/ 30 w 537"/>
                <a:gd name="T37" fmla="*/ 99 h 182"/>
                <a:gd name="T38" fmla="*/ 46 w 537"/>
                <a:gd name="T39" fmla="*/ 61 h 182"/>
                <a:gd name="T40" fmla="*/ 53 w 537"/>
                <a:gd name="T41" fmla="*/ 61 h 182"/>
                <a:gd name="T42" fmla="*/ 136 w 537"/>
                <a:gd name="T43" fmla="*/ 53 h 182"/>
                <a:gd name="T44" fmla="*/ 136 w 537"/>
                <a:gd name="T45" fmla="*/ 38 h 182"/>
                <a:gd name="T46" fmla="*/ 409 w 537"/>
                <a:gd name="T47" fmla="*/ 15 h 182"/>
                <a:gd name="T48" fmla="*/ 530 w 537"/>
                <a:gd name="T4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7" h="182">
                  <a:moveTo>
                    <a:pt x="530" y="0"/>
                  </a:moveTo>
                  <a:lnTo>
                    <a:pt x="537" y="23"/>
                  </a:lnTo>
                  <a:lnTo>
                    <a:pt x="514" y="38"/>
                  </a:lnTo>
                  <a:lnTo>
                    <a:pt x="484" y="61"/>
                  </a:lnTo>
                  <a:lnTo>
                    <a:pt x="477" y="53"/>
                  </a:lnTo>
                  <a:lnTo>
                    <a:pt x="462" y="76"/>
                  </a:lnTo>
                  <a:lnTo>
                    <a:pt x="409" y="106"/>
                  </a:lnTo>
                  <a:lnTo>
                    <a:pt x="401" y="121"/>
                  </a:lnTo>
                  <a:lnTo>
                    <a:pt x="386" y="129"/>
                  </a:lnTo>
                  <a:lnTo>
                    <a:pt x="386" y="152"/>
                  </a:lnTo>
                  <a:lnTo>
                    <a:pt x="303" y="159"/>
                  </a:lnTo>
                  <a:lnTo>
                    <a:pt x="136" y="174"/>
                  </a:lnTo>
                  <a:lnTo>
                    <a:pt x="0" y="182"/>
                  </a:lnTo>
                  <a:lnTo>
                    <a:pt x="15" y="174"/>
                  </a:lnTo>
                  <a:lnTo>
                    <a:pt x="8" y="152"/>
                  </a:lnTo>
                  <a:lnTo>
                    <a:pt x="23" y="137"/>
                  </a:lnTo>
                  <a:lnTo>
                    <a:pt x="23" y="121"/>
                  </a:lnTo>
                  <a:lnTo>
                    <a:pt x="38" y="106"/>
                  </a:lnTo>
                  <a:lnTo>
                    <a:pt x="30" y="99"/>
                  </a:lnTo>
                  <a:lnTo>
                    <a:pt x="46" y="61"/>
                  </a:lnTo>
                  <a:lnTo>
                    <a:pt x="53" y="61"/>
                  </a:lnTo>
                  <a:lnTo>
                    <a:pt x="136" y="53"/>
                  </a:lnTo>
                  <a:lnTo>
                    <a:pt x="136" y="38"/>
                  </a:lnTo>
                  <a:lnTo>
                    <a:pt x="409" y="15"/>
                  </a:lnTo>
                  <a:lnTo>
                    <a:pt x="530"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37" name="Freeform 113"/>
            <p:cNvSpPr>
              <a:spLocks/>
            </p:cNvSpPr>
            <p:nvPr/>
          </p:nvSpPr>
          <p:spPr bwMode="auto">
            <a:xfrm>
              <a:off x="3277" y="2243"/>
              <a:ext cx="537" cy="182"/>
            </a:xfrm>
            <a:custGeom>
              <a:avLst/>
              <a:gdLst>
                <a:gd name="T0" fmla="*/ 530 w 537"/>
                <a:gd name="T1" fmla="*/ 0 h 182"/>
                <a:gd name="T2" fmla="*/ 537 w 537"/>
                <a:gd name="T3" fmla="*/ 23 h 182"/>
                <a:gd name="T4" fmla="*/ 514 w 537"/>
                <a:gd name="T5" fmla="*/ 38 h 182"/>
                <a:gd name="T6" fmla="*/ 484 w 537"/>
                <a:gd name="T7" fmla="*/ 61 h 182"/>
                <a:gd name="T8" fmla="*/ 477 w 537"/>
                <a:gd name="T9" fmla="*/ 53 h 182"/>
                <a:gd name="T10" fmla="*/ 462 w 537"/>
                <a:gd name="T11" fmla="*/ 76 h 182"/>
                <a:gd name="T12" fmla="*/ 409 w 537"/>
                <a:gd name="T13" fmla="*/ 106 h 182"/>
                <a:gd name="T14" fmla="*/ 401 w 537"/>
                <a:gd name="T15" fmla="*/ 121 h 182"/>
                <a:gd name="T16" fmla="*/ 386 w 537"/>
                <a:gd name="T17" fmla="*/ 129 h 182"/>
                <a:gd name="T18" fmla="*/ 386 w 537"/>
                <a:gd name="T19" fmla="*/ 152 h 182"/>
                <a:gd name="T20" fmla="*/ 303 w 537"/>
                <a:gd name="T21" fmla="*/ 159 h 182"/>
                <a:gd name="T22" fmla="*/ 136 w 537"/>
                <a:gd name="T23" fmla="*/ 174 h 182"/>
                <a:gd name="T24" fmla="*/ 0 w 537"/>
                <a:gd name="T25" fmla="*/ 182 h 182"/>
                <a:gd name="T26" fmla="*/ 15 w 537"/>
                <a:gd name="T27" fmla="*/ 174 h 182"/>
                <a:gd name="T28" fmla="*/ 8 w 537"/>
                <a:gd name="T29" fmla="*/ 152 h 182"/>
                <a:gd name="T30" fmla="*/ 23 w 537"/>
                <a:gd name="T31" fmla="*/ 137 h 182"/>
                <a:gd name="T32" fmla="*/ 23 w 537"/>
                <a:gd name="T33" fmla="*/ 121 h 182"/>
                <a:gd name="T34" fmla="*/ 38 w 537"/>
                <a:gd name="T35" fmla="*/ 106 h 182"/>
                <a:gd name="T36" fmla="*/ 30 w 537"/>
                <a:gd name="T37" fmla="*/ 99 h 182"/>
                <a:gd name="T38" fmla="*/ 46 w 537"/>
                <a:gd name="T39" fmla="*/ 61 h 182"/>
                <a:gd name="T40" fmla="*/ 53 w 537"/>
                <a:gd name="T41" fmla="*/ 61 h 182"/>
                <a:gd name="T42" fmla="*/ 136 w 537"/>
                <a:gd name="T43" fmla="*/ 53 h 182"/>
                <a:gd name="T44" fmla="*/ 136 w 537"/>
                <a:gd name="T45" fmla="*/ 38 h 182"/>
                <a:gd name="T46" fmla="*/ 409 w 537"/>
                <a:gd name="T47" fmla="*/ 15 h 182"/>
                <a:gd name="T48" fmla="*/ 530 w 537"/>
                <a:gd name="T49" fmla="*/ 0 h 182"/>
                <a:gd name="T50" fmla="*/ 530 w 537"/>
                <a:gd name="T51" fmla="*/ 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37" h="182">
                  <a:moveTo>
                    <a:pt x="530" y="0"/>
                  </a:moveTo>
                  <a:lnTo>
                    <a:pt x="537" y="23"/>
                  </a:lnTo>
                  <a:lnTo>
                    <a:pt x="514" y="38"/>
                  </a:lnTo>
                  <a:lnTo>
                    <a:pt x="484" y="61"/>
                  </a:lnTo>
                  <a:lnTo>
                    <a:pt x="477" y="53"/>
                  </a:lnTo>
                  <a:lnTo>
                    <a:pt x="462" y="76"/>
                  </a:lnTo>
                  <a:lnTo>
                    <a:pt x="409" y="106"/>
                  </a:lnTo>
                  <a:lnTo>
                    <a:pt x="401" y="121"/>
                  </a:lnTo>
                  <a:lnTo>
                    <a:pt x="386" y="129"/>
                  </a:lnTo>
                  <a:lnTo>
                    <a:pt x="386" y="152"/>
                  </a:lnTo>
                  <a:lnTo>
                    <a:pt x="303" y="159"/>
                  </a:lnTo>
                  <a:lnTo>
                    <a:pt x="136" y="174"/>
                  </a:lnTo>
                  <a:lnTo>
                    <a:pt x="0" y="182"/>
                  </a:lnTo>
                  <a:lnTo>
                    <a:pt x="15" y="174"/>
                  </a:lnTo>
                  <a:lnTo>
                    <a:pt x="8" y="152"/>
                  </a:lnTo>
                  <a:lnTo>
                    <a:pt x="23" y="137"/>
                  </a:lnTo>
                  <a:lnTo>
                    <a:pt x="23" y="121"/>
                  </a:lnTo>
                  <a:lnTo>
                    <a:pt x="38" y="106"/>
                  </a:lnTo>
                  <a:lnTo>
                    <a:pt x="30" y="99"/>
                  </a:lnTo>
                  <a:lnTo>
                    <a:pt x="46" y="61"/>
                  </a:lnTo>
                  <a:lnTo>
                    <a:pt x="53" y="61"/>
                  </a:lnTo>
                  <a:lnTo>
                    <a:pt x="136" y="53"/>
                  </a:lnTo>
                  <a:lnTo>
                    <a:pt x="136" y="38"/>
                  </a:lnTo>
                  <a:lnTo>
                    <a:pt x="409" y="15"/>
                  </a:lnTo>
                  <a:lnTo>
                    <a:pt x="530" y="0"/>
                  </a:lnTo>
                  <a:lnTo>
                    <a:pt x="53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38" name="Freeform 114"/>
            <p:cNvSpPr>
              <a:spLocks/>
            </p:cNvSpPr>
            <p:nvPr/>
          </p:nvSpPr>
          <p:spPr bwMode="auto">
            <a:xfrm>
              <a:off x="2211" y="2304"/>
              <a:ext cx="869" cy="848"/>
            </a:xfrm>
            <a:custGeom>
              <a:avLst/>
              <a:gdLst>
                <a:gd name="T0" fmla="*/ 832 w 869"/>
                <a:gd name="T1" fmla="*/ 242 h 848"/>
                <a:gd name="T2" fmla="*/ 748 w 869"/>
                <a:gd name="T3" fmla="*/ 212 h 848"/>
                <a:gd name="T4" fmla="*/ 680 w 869"/>
                <a:gd name="T5" fmla="*/ 234 h 848"/>
                <a:gd name="T6" fmla="*/ 650 w 869"/>
                <a:gd name="T7" fmla="*/ 227 h 848"/>
                <a:gd name="T8" fmla="*/ 627 w 869"/>
                <a:gd name="T9" fmla="*/ 234 h 848"/>
                <a:gd name="T10" fmla="*/ 612 w 869"/>
                <a:gd name="T11" fmla="*/ 227 h 848"/>
                <a:gd name="T12" fmla="*/ 574 w 869"/>
                <a:gd name="T13" fmla="*/ 219 h 848"/>
                <a:gd name="T14" fmla="*/ 544 w 869"/>
                <a:gd name="T15" fmla="*/ 204 h 848"/>
                <a:gd name="T16" fmla="*/ 484 w 869"/>
                <a:gd name="T17" fmla="*/ 174 h 848"/>
                <a:gd name="T18" fmla="*/ 446 w 869"/>
                <a:gd name="T19" fmla="*/ 159 h 848"/>
                <a:gd name="T20" fmla="*/ 264 w 869"/>
                <a:gd name="T21" fmla="*/ 0 h 848"/>
                <a:gd name="T22" fmla="*/ 0 w 869"/>
                <a:gd name="T23" fmla="*/ 325 h 848"/>
                <a:gd name="T24" fmla="*/ 98 w 869"/>
                <a:gd name="T25" fmla="*/ 446 h 848"/>
                <a:gd name="T26" fmla="*/ 196 w 869"/>
                <a:gd name="T27" fmla="*/ 590 h 848"/>
                <a:gd name="T28" fmla="*/ 242 w 869"/>
                <a:gd name="T29" fmla="*/ 530 h 848"/>
                <a:gd name="T30" fmla="*/ 332 w 869"/>
                <a:gd name="T31" fmla="*/ 530 h 848"/>
                <a:gd name="T32" fmla="*/ 401 w 869"/>
                <a:gd name="T33" fmla="*/ 651 h 848"/>
                <a:gd name="T34" fmla="*/ 461 w 869"/>
                <a:gd name="T35" fmla="*/ 757 h 848"/>
                <a:gd name="T36" fmla="*/ 544 w 869"/>
                <a:gd name="T37" fmla="*/ 832 h 848"/>
                <a:gd name="T38" fmla="*/ 597 w 869"/>
                <a:gd name="T39" fmla="*/ 848 h 848"/>
                <a:gd name="T40" fmla="*/ 590 w 869"/>
                <a:gd name="T41" fmla="*/ 772 h 848"/>
                <a:gd name="T42" fmla="*/ 582 w 869"/>
                <a:gd name="T43" fmla="*/ 742 h 848"/>
                <a:gd name="T44" fmla="*/ 590 w 869"/>
                <a:gd name="T45" fmla="*/ 742 h 848"/>
                <a:gd name="T46" fmla="*/ 590 w 869"/>
                <a:gd name="T47" fmla="*/ 734 h 848"/>
                <a:gd name="T48" fmla="*/ 612 w 869"/>
                <a:gd name="T49" fmla="*/ 704 h 848"/>
                <a:gd name="T50" fmla="*/ 597 w 869"/>
                <a:gd name="T51" fmla="*/ 696 h 848"/>
                <a:gd name="T52" fmla="*/ 627 w 869"/>
                <a:gd name="T53" fmla="*/ 673 h 848"/>
                <a:gd name="T54" fmla="*/ 620 w 869"/>
                <a:gd name="T55" fmla="*/ 673 h 848"/>
                <a:gd name="T56" fmla="*/ 643 w 869"/>
                <a:gd name="T57" fmla="*/ 643 h 848"/>
                <a:gd name="T58" fmla="*/ 673 w 869"/>
                <a:gd name="T59" fmla="*/ 651 h 848"/>
                <a:gd name="T60" fmla="*/ 673 w 869"/>
                <a:gd name="T61" fmla="*/ 628 h 848"/>
                <a:gd name="T62" fmla="*/ 688 w 869"/>
                <a:gd name="T63" fmla="*/ 621 h 848"/>
                <a:gd name="T64" fmla="*/ 703 w 869"/>
                <a:gd name="T65" fmla="*/ 636 h 848"/>
                <a:gd name="T66" fmla="*/ 756 w 869"/>
                <a:gd name="T67" fmla="*/ 598 h 848"/>
                <a:gd name="T68" fmla="*/ 756 w 869"/>
                <a:gd name="T69" fmla="*/ 590 h 848"/>
                <a:gd name="T70" fmla="*/ 771 w 869"/>
                <a:gd name="T71" fmla="*/ 552 h 848"/>
                <a:gd name="T72" fmla="*/ 786 w 869"/>
                <a:gd name="T73" fmla="*/ 560 h 848"/>
                <a:gd name="T74" fmla="*/ 786 w 869"/>
                <a:gd name="T75" fmla="*/ 575 h 848"/>
                <a:gd name="T76" fmla="*/ 839 w 869"/>
                <a:gd name="T77" fmla="*/ 537 h 848"/>
                <a:gd name="T78" fmla="*/ 869 w 869"/>
                <a:gd name="T79" fmla="*/ 446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69" h="848">
                  <a:moveTo>
                    <a:pt x="832" y="371"/>
                  </a:moveTo>
                  <a:lnTo>
                    <a:pt x="832" y="242"/>
                  </a:lnTo>
                  <a:lnTo>
                    <a:pt x="801" y="242"/>
                  </a:lnTo>
                  <a:lnTo>
                    <a:pt x="748" y="212"/>
                  </a:lnTo>
                  <a:lnTo>
                    <a:pt x="695" y="227"/>
                  </a:lnTo>
                  <a:lnTo>
                    <a:pt x="680" y="234"/>
                  </a:lnTo>
                  <a:lnTo>
                    <a:pt x="665" y="219"/>
                  </a:lnTo>
                  <a:lnTo>
                    <a:pt x="650" y="227"/>
                  </a:lnTo>
                  <a:lnTo>
                    <a:pt x="635" y="212"/>
                  </a:lnTo>
                  <a:lnTo>
                    <a:pt x="627" y="234"/>
                  </a:lnTo>
                  <a:lnTo>
                    <a:pt x="620" y="219"/>
                  </a:lnTo>
                  <a:lnTo>
                    <a:pt x="612" y="227"/>
                  </a:lnTo>
                  <a:lnTo>
                    <a:pt x="597" y="212"/>
                  </a:lnTo>
                  <a:lnTo>
                    <a:pt x="574" y="219"/>
                  </a:lnTo>
                  <a:lnTo>
                    <a:pt x="567" y="197"/>
                  </a:lnTo>
                  <a:lnTo>
                    <a:pt x="544" y="204"/>
                  </a:lnTo>
                  <a:lnTo>
                    <a:pt x="499" y="189"/>
                  </a:lnTo>
                  <a:lnTo>
                    <a:pt x="484" y="174"/>
                  </a:lnTo>
                  <a:lnTo>
                    <a:pt x="461" y="174"/>
                  </a:lnTo>
                  <a:lnTo>
                    <a:pt x="446" y="159"/>
                  </a:lnTo>
                  <a:lnTo>
                    <a:pt x="453" y="7"/>
                  </a:lnTo>
                  <a:lnTo>
                    <a:pt x="264" y="0"/>
                  </a:lnTo>
                  <a:lnTo>
                    <a:pt x="234" y="348"/>
                  </a:lnTo>
                  <a:lnTo>
                    <a:pt x="0" y="325"/>
                  </a:lnTo>
                  <a:lnTo>
                    <a:pt x="0" y="348"/>
                  </a:lnTo>
                  <a:lnTo>
                    <a:pt x="98" y="446"/>
                  </a:lnTo>
                  <a:lnTo>
                    <a:pt x="121" y="530"/>
                  </a:lnTo>
                  <a:lnTo>
                    <a:pt x="196" y="590"/>
                  </a:lnTo>
                  <a:lnTo>
                    <a:pt x="227" y="568"/>
                  </a:lnTo>
                  <a:lnTo>
                    <a:pt x="242" y="530"/>
                  </a:lnTo>
                  <a:lnTo>
                    <a:pt x="272" y="522"/>
                  </a:lnTo>
                  <a:lnTo>
                    <a:pt x="332" y="530"/>
                  </a:lnTo>
                  <a:lnTo>
                    <a:pt x="378" y="590"/>
                  </a:lnTo>
                  <a:lnTo>
                    <a:pt x="401" y="651"/>
                  </a:lnTo>
                  <a:lnTo>
                    <a:pt x="453" y="711"/>
                  </a:lnTo>
                  <a:lnTo>
                    <a:pt x="461" y="757"/>
                  </a:lnTo>
                  <a:lnTo>
                    <a:pt x="484" y="802"/>
                  </a:lnTo>
                  <a:lnTo>
                    <a:pt x="544" y="832"/>
                  </a:lnTo>
                  <a:lnTo>
                    <a:pt x="582" y="832"/>
                  </a:lnTo>
                  <a:lnTo>
                    <a:pt x="597" y="848"/>
                  </a:lnTo>
                  <a:lnTo>
                    <a:pt x="620" y="840"/>
                  </a:lnTo>
                  <a:lnTo>
                    <a:pt x="590" y="772"/>
                  </a:lnTo>
                  <a:lnTo>
                    <a:pt x="605" y="742"/>
                  </a:lnTo>
                  <a:lnTo>
                    <a:pt x="582" y="742"/>
                  </a:lnTo>
                  <a:lnTo>
                    <a:pt x="574" y="726"/>
                  </a:lnTo>
                  <a:lnTo>
                    <a:pt x="590" y="742"/>
                  </a:lnTo>
                  <a:lnTo>
                    <a:pt x="590" y="719"/>
                  </a:lnTo>
                  <a:lnTo>
                    <a:pt x="590" y="734"/>
                  </a:lnTo>
                  <a:lnTo>
                    <a:pt x="605" y="734"/>
                  </a:lnTo>
                  <a:lnTo>
                    <a:pt x="612" y="704"/>
                  </a:lnTo>
                  <a:lnTo>
                    <a:pt x="605" y="711"/>
                  </a:lnTo>
                  <a:lnTo>
                    <a:pt x="597" y="696"/>
                  </a:lnTo>
                  <a:lnTo>
                    <a:pt x="620" y="689"/>
                  </a:lnTo>
                  <a:lnTo>
                    <a:pt x="627" y="673"/>
                  </a:lnTo>
                  <a:lnTo>
                    <a:pt x="620" y="681"/>
                  </a:lnTo>
                  <a:lnTo>
                    <a:pt x="620" y="673"/>
                  </a:lnTo>
                  <a:lnTo>
                    <a:pt x="643" y="666"/>
                  </a:lnTo>
                  <a:lnTo>
                    <a:pt x="643" y="643"/>
                  </a:lnTo>
                  <a:lnTo>
                    <a:pt x="650" y="658"/>
                  </a:lnTo>
                  <a:lnTo>
                    <a:pt x="673" y="651"/>
                  </a:lnTo>
                  <a:lnTo>
                    <a:pt x="658" y="628"/>
                  </a:lnTo>
                  <a:lnTo>
                    <a:pt x="673" y="628"/>
                  </a:lnTo>
                  <a:lnTo>
                    <a:pt x="665" y="636"/>
                  </a:lnTo>
                  <a:lnTo>
                    <a:pt x="688" y="621"/>
                  </a:lnTo>
                  <a:lnTo>
                    <a:pt x="688" y="636"/>
                  </a:lnTo>
                  <a:lnTo>
                    <a:pt x="703" y="636"/>
                  </a:lnTo>
                  <a:lnTo>
                    <a:pt x="673" y="651"/>
                  </a:lnTo>
                  <a:lnTo>
                    <a:pt x="756" y="598"/>
                  </a:lnTo>
                  <a:lnTo>
                    <a:pt x="748" y="605"/>
                  </a:lnTo>
                  <a:lnTo>
                    <a:pt x="756" y="590"/>
                  </a:lnTo>
                  <a:lnTo>
                    <a:pt x="779" y="583"/>
                  </a:lnTo>
                  <a:lnTo>
                    <a:pt x="771" y="552"/>
                  </a:lnTo>
                  <a:lnTo>
                    <a:pt x="786" y="545"/>
                  </a:lnTo>
                  <a:lnTo>
                    <a:pt x="786" y="560"/>
                  </a:lnTo>
                  <a:lnTo>
                    <a:pt x="809" y="560"/>
                  </a:lnTo>
                  <a:lnTo>
                    <a:pt x="786" y="575"/>
                  </a:lnTo>
                  <a:lnTo>
                    <a:pt x="847" y="552"/>
                  </a:lnTo>
                  <a:lnTo>
                    <a:pt x="839" y="537"/>
                  </a:lnTo>
                  <a:lnTo>
                    <a:pt x="854" y="522"/>
                  </a:lnTo>
                  <a:lnTo>
                    <a:pt x="869" y="446"/>
                  </a:lnTo>
                  <a:lnTo>
                    <a:pt x="832" y="37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39" name="Freeform 115"/>
            <p:cNvSpPr>
              <a:spLocks/>
            </p:cNvSpPr>
            <p:nvPr/>
          </p:nvSpPr>
          <p:spPr bwMode="auto">
            <a:xfrm>
              <a:off x="2211" y="2304"/>
              <a:ext cx="869" cy="848"/>
            </a:xfrm>
            <a:custGeom>
              <a:avLst/>
              <a:gdLst>
                <a:gd name="T0" fmla="*/ 832 w 869"/>
                <a:gd name="T1" fmla="*/ 242 h 848"/>
                <a:gd name="T2" fmla="*/ 748 w 869"/>
                <a:gd name="T3" fmla="*/ 212 h 848"/>
                <a:gd name="T4" fmla="*/ 680 w 869"/>
                <a:gd name="T5" fmla="*/ 234 h 848"/>
                <a:gd name="T6" fmla="*/ 650 w 869"/>
                <a:gd name="T7" fmla="*/ 227 h 848"/>
                <a:gd name="T8" fmla="*/ 627 w 869"/>
                <a:gd name="T9" fmla="*/ 234 h 848"/>
                <a:gd name="T10" fmla="*/ 612 w 869"/>
                <a:gd name="T11" fmla="*/ 227 h 848"/>
                <a:gd name="T12" fmla="*/ 574 w 869"/>
                <a:gd name="T13" fmla="*/ 219 h 848"/>
                <a:gd name="T14" fmla="*/ 544 w 869"/>
                <a:gd name="T15" fmla="*/ 204 h 848"/>
                <a:gd name="T16" fmla="*/ 484 w 869"/>
                <a:gd name="T17" fmla="*/ 174 h 848"/>
                <a:gd name="T18" fmla="*/ 446 w 869"/>
                <a:gd name="T19" fmla="*/ 159 h 848"/>
                <a:gd name="T20" fmla="*/ 264 w 869"/>
                <a:gd name="T21" fmla="*/ 0 h 848"/>
                <a:gd name="T22" fmla="*/ 0 w 869"/>
                <a:gd name="T23" fmla="*/ 325 h 848"/>
                <a:gd name="T24" fmla="*/ 98 w 869"/>
                <a:gd name="T25" fmla="*/ 446 h 848"/>
                <a:gd name="T26" fmla="*/ 196 w 869"/>
                <a:gd name="T27" fmla="*/ 590 h 848"/>
                <a:gd name="T28" fmla="*/ 242 w 869"/>
                <a:gd name="T29" fmla="*/ 530 h 848"/>
                <a:gd name="T30" fmla="*/ 332 w 869"/>
                <a:gd name="T31" fmla="*/ 530 h 848"/>
                <a:gd name="T32" fmla="*/ 401 w 869"/>
                <a:gd name="T33" fmla="*/ 651 h 848"/>
                <a:gd name="T34" fmla="*/ 461 w 869"/>
                <a:gd name="T35" fmla="*/ 757 h 848"/>
                <a:gd name="T36" fmla="*/ 544 w 869"/>
                <a:gd name="T37" fmla="*/ 832 h 848"/>
                <a:gd name="T38" fmla="*/ 597 w 869"/>
                <a:gd name="T39" fmla="*/ 848 h 848"/>
                <a:gd name="T40" fmla="*/ 590 w 869"/>
                <a:gd name="T41" fmla="*/ 772 h 848"/>
                <a:gd name="T42" fmla="*/ 582 w 869"/>
                <a:gd name="T43" fmla="*/ 742 h 848"/>
                <a:gd name="T44" fmla="*/ 590 w 869"/>
                <a:gd name="T45" fmla="*/ 742 h 848"/>
                <a:gd name="T46" fmla="*/ 590 w 869"/>
                <a:gd name="T47" fmla="*/ 734 h 848"/>
                <a:gd name="T48" fmla="*/ 612 w 869"/>
                <a:gd name="T49" fmla="*/ 704 h 848"/>
                <a:gd name="T50" fmla="*/ 597 w 869"/>
                <a:gd name="T51" fmla="*/ 696 h 848"/>
                <a:gd name="T52" fmla="*/ 627 w 869"/>
                <a:gd name="T53" fmla="*/ 673 h 848"/>
                <a:gd name="T54" fmla="*/ 620 w 869"/>
                <a:gd name="T55" fmla="*/ 673 h 848"/>
                <a:gd name="T56" fmla="*/ 643 w 869"/>
                <a:gd name="T57" fmla="*/ 643 h 848"/>
                <a:gd name="T58" fmla="*/ 673 w 869"/>
                <a:gd name="T59" fmla="*/ 651 h 848"/>
                <a:gd name="T60" fmla="*/ 673 w 869"/>
                <a:gd name="T61" fmla="*/ 628 h 848"/>
                <a:gd name="T62" fmla="*/ 688 w 869"/>
                <a:gd name="T63" fmla="*/ 621 h 848"/>
                <a:gd name="T64" fmla="*/ 703 w 869"/>
                <a:gd name="T65" fmla="*/ 636 h 848"/>
                <a:gd name="T66" fmla="*/ 756 w 869"/>
                <a:gd name="T67" fmla="*/ 598 h 848"/>
                <a:gd name="T68" fmla="*/ 756 w 869"/>
                <a:gd name="T69" fmla="*/ 590 h 848"/>
                <a:gd name="T70" fmla="*/ 771 w 869"/>
                <a:gd name="T71" fmla="*/ 552 h 848"/>
                <a:gd name="T72" fmla="*/ 786 w 869"/>
                <a:gd name="T73" fmla="*/ 560 h 848"/>
                <a:gd name="T74" fmla="*/ 786 w 869"/>
                <a:gd name="T75" fmla="*/ 575 h 848"/>
                <a:gd name="T76" fmla="*/ 839 w 869"/>
                <a:gd name="T77" fmla="*/ 537 h 848"/>
                <a:gd name="T78" fmla="*/ 869 w 869"/>
                <a:gd name="T79" fmla="*/ 446 h 848"/>
                <a:gd name="T80" fmla="*/ 832 w 869"/>
                <a:gd name="T81" fmla="*/ 378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69" h="848">
                  <a:moveTo>
                    <a:pt x="832" y="371"/>
                  </a:moveTo>
                  <a:lnTo>
                    <a:pt x="832" y="242"/>
                  </a:lnTo>
                  <a:lnTo>
                    <a:pt x="801" y="242"/>
                  </a:lnTo>
                  <a:lnTo>
                    <a:pt x="748" y="212"/>
                  </a:lnTo>
                  <a:lnTo>
                    <a:pt x="695" y="227"/>
                  </a:lnTo>
                  <a:lnTo>
                    <a:pt x="680" y="234"/>
                  </a:lnTo>
                  <a:lnTo>
                    <a:pt x="665" y="219"/>
                  </a:lnTo>
                  <a:lnTo>
                    <a:pt x="650" y="227"/>
                  </a:lnTo>
                  <a:lnTo>
                    <a:pt x="635" y="212"/>
                  </a:lnTo>
                  <a:lnTo>
                    <a:pt x="627" y="234"/>
                  </a:lnTo>
                  <a:lnTo>
                    <a:pt x="620" y="219"/>
                  </a:lnTo>
                  <a:lnTo>
                    <a:pt x="612" y="227"/>
                  </a:lnTo>
                  <a:lnTo>
                    <a:pt x="597" y="212"/>
                  </a:lnTo>
                  <a:lnTo>
                    <a:pt x="574" y="219"/>
                  </a:lnTo>
                  <a:lnTo>
                    <a:pt x="567" y="197"/>
                  </a:lnTo>
                  <a:lnTo>
                    <a:pt x="544" y="204"/>
                  </a:lnTo>
                  <a:lnTo>
                    <a:pt x="499" y="189"/>
                  </a:lnTo>
                  <a:lnTo>
                    <a:pt x="484" y="174"/>
                  </a:lnTo>
                  <a:lnTo>
                    <a:pt x="461" y="174"/>
                  </a:lnTo>
                  <a:lnTo>
                    <a:pt x="446" y="159"/>
                  </a:lnTo>
                  <a:lnTo>
                    <a:pt x="453" y="7"/>
                  </a:lnTo>
                  <a:lnTo>
                    <a:pt x="264" y="0"/>
                  </a:lnTo>
                  <a:lnTo>
                    <a:pt x="234" y="348"/>
                  </a:lnTo>
                  <a:lnTo>
                    <a:pt x="0" y="325"/>
                  </a:lnTo>
                  <a:lnTo>
                    <a:pt x="0" y="348"/>
                  </a:lnTo>
                  <a:lnTo>
                    <a:pt x="98" y="446"/>
                  </a:lnTo>
                  <a:lnTo>
                    <a:pt x="121" y="530"/>
                  </a:lnTo>
                  <a:lnTo>
                    <a:pt x="196" y="590"/>
                  </a:lnTo>
                  <a:lnTo>
                    <a:pt x="227" y="568"/>
                  </a:lnTo>
                  <a:lnTo>
                    <a:pt x="242" y="530"/>
                  </a:lnTo>
                  <a:lnTo>
                    <a:pt x="272" y="522"/>
                  </a:lnTo>
                  <a:lnTo>
                    <a:pt x="332" y="530"/>
                  </a:lnTo>
                  <a:lnTo>
                    <a:pt x="378" y="590"/>
                  </a:lnTo>
                  <a:lnTo>
                    <a:pt x="401" y="651"/>
                  </a:lnTo>
                  <a:lnTo>
                    <a:pt x="453" y="711"/>
                  </a:lnTo>
                  <a:lnTo>
                    <a:pt x="461" y="757"/>
                  </a:lnTo>
                  <a:lnTo>
                    <a:pt x="484" y="802"/>
                  </a:lnTo>
                  <a:lnTo>
                    <a:pt x="544" y="832"/>
                  </a:lnTo>
                  <a:lnTo>
                    <a:pt x="582" y="832"/>
                  </a:lnTo>
                  <a:lnTo>
                    <a:pt x="597" y="848"/>
                  </a:lnTo>
                  <a:lnTo>
                    <a:pt x="620" y="840"/>
                  </a:lnTo>
                  <a:lnTo>
                    <a:pt x="590" y="772"/>
                  </a:lnTo>
                  <a:lnTo>
                    <a:pt x="605" y="742"/>
                  </a:lnTo>
                  <a:lnTo>
                    <a:pt x="582" y="742"/>
                  </a:lnTo>
                  <a:lnTo>
                    <a:pt x="574" y="726"/>
                  </a:lnTo>
                  <a:lnTo>
                    <a:pt x="590" y="742"/>
                  </a:lnTo>
                  <a:lnTo>
                    <a:pt x="590" y="719"/>
                  </a:lnTo>
                  <a:lnTo>
                    <a:pt x="590" y="734"/>
                  </a:lnTo>
                  <a:lnTo>
                    <a:pt x="605" y="734"/>
                  </a:lnTo>
                  <a:lnTo>
                    <a:pt x="612" y="704"/>
                  </a:lnTo>
                  <a:lnTo>
                    <a:pt x="605" y="711"/>
                  </a:lnTo>
                  <a:lnTo>
                    <a:pt x="597" y="696"/>
                  </a:lnTo>
                  <a:lnTo>
                    <a:pt x="620" y="689"/>
                  </a:lnTo>
                  <a:lnTo>
                    <a:pt x="627" y="673"/>
                  </a:lnTo>
                  <a:lnTo>
                    <a:pt x="620" y="681"/>
                  </a:lnTo>
                  <a:lnTo>
                    <a:pt x="620" y="673"/>
                  </a:lnTo>
                  <a:lnTo>
                    <a:pt x="643" y="666"/>
                  </a:lnTo>
                  <a:lnTo>
                    <a:pt x="643" y="643"/>
                  </a:lnTo>
                  <a:lnTo>
                    <a:pt x="650" y="658"/>
                  </a:lnTo>
                  <a:lnTo>
                    <a:pt x="673" y="651"/>
                  </a:lnTo>
                  <a:lnTo>
                    <a:pt x="658" y="628"/>
                  </a:lnTo>
                  <a:lnTo>
                    <a:pt x="673" y="628"/>
                  </a:lnTo>
                  <a:lnTo>
                    <a:pt x="665" y="636"/>
                  </a:lnTo>
                  <a:lnTo>
                    <a:pt x="688" y="621"/>
                  </a:lnTo>
                  <a:lnTo>
                    <a:pt x="688" y="636"/>
                  </a:lnTo>
                  <a:lnTo>
                    <a:pt x="703" y="636"/>
                  </a:lnTo>
                  <a:lnTo>
                    <a:pt x="673" y="651"/>
                  </a:lnTo>
                  <a:lnTo>
                    <a:pt x="756" y="598"/>
                  </a:lnTo>
                  <a:lnTo>
                    <a:pt x="748" y="605"/>
                  </a:lnTo>
                  <a:lnTo>
                    <a:pt x="756" y="590"/>
                  </a:lnTo>
                  <a:lnTo>
                    <a:pt x="779" y="583"/>
                  </a:lnTo>
                  <a:lnTo>
                    <a:pt x="771" y="552"/>
                  </a:lnTo>
                  <a:lnTo>
                    <a:pt x="786" y="545"/>
                  </a:lnTo>
                  <a:lnTo>
                    <a:pt x="786" y="560"/>
                  </a:lnTo>
                  <a:lnTo>
                    <a:pt x="809" y="560"/>
                  </a:lnTo>
                  <a:lnTo>
                    <a:pt x="786" y="575"/>
                  </a:lnTo>
                  <a:lnTo>
                    <a:pt x="847" y="552"/>
                  </a:lnTo>
                  <a:lnTo>
                    <a:pt x="839" y="537"/>
                  </a:lnTo>
                  <a:lnTo>
                    <a:pt x="854" y="522"/>
                  </a:lnTo>
                  <a:lnTo>
                    <a:pt x="869" y="446"/>
                  </a:lnTo>
                  <a:lnTo>
                    <a:pt x="832" y="371"/>
                  </a:lnTo>
                  <a:lnTo>
                    <a:pt x="832" y="37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40" name="Freeform 116"/>
            <p:cNvSpPr>
              <a:spLocks/>
            </p:cNvSpPr>
            <p:nvPr/>
          </p:nvSpPr>
          <p:spPr bwMode="auto">
            <a:xfrm>
              <a:off x="2816" y="2977"/>
              <a:ext cx="38" cy="69"/>
            </a:xfrm>
            <a:custGeom>
              <a:avLst/>
              <a:gdLst>
                <a:gd name="T0" fmla="*/ 38 w 38"/>
                <a:gd name="T1" fmla="*/ 0 h 69"/>
                <a:gd name="T2" fmla="*/ 0 w 38"/>
                <a:gd name="T3" fmla="*/ 69 h 69"/>
                <a:gd name="T4" fmla="*/ 7 w 38"/>
                <a:gd name="T5" fmla="*/ 38 h 69"/>
                <a:gd name="T6" fmla="*/ 38 w 38"/>
                <a:gd name="T7" fmla="*/ 0 h 69"/>
              </a:gdLst>
              <a:ahLst/>
              <a:cxnLst>
                <a:cxn ang="0">
                  <a:pos x="T0" y="T1"/>
                </a:cxn>
                <a:cxn ang="0">
                  <a:pos x="T2" y="T3"/>
                </a:cxn>
                <a:cxn ang="0">
                  <a:pos x="T4" y="T5"/>
                </a:cxn>
                <a:cxn ang="0">
                  <a:pos x="T6" y="T7"/>
                </a:cxn>
              </a:cxnLst>
              <a:rect l="0" t="0" r="r" b="b"/>
              <a:pathLst>
                <a:path w="38" h="69">
                  <a:moveTo>
                    <a:pt x="38" y="0"/>
                  </a:moveTo>
                  <a:lnTo>
                    <a:pt x="0" y="69"/>
                  </a:lnTo>
                  <a:lnTo>
                    <a:pt x="7" y="38"/>
                  </a:lnTo>
                  <a:lnTo>
                    <a:pt x="38"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41" name="Freeform 117"/>
            <p:cNvSpPr>
              <a:spLocks/>
            </p:cNvSpPr>
            <p:nvPr/>
          </p:nvSpPr>
          <p:spPr bwMode="auto">
            <a:xfrm>
              <a:off x="2816" y="2977"/>
              <a:ext cx="38" cy="69"/>
            </a:xfrm>
            <a:custGeom>
              <a:avLst/>
              <a:gdLst>
                <a:gd name="T0" fmla="*/ 38 w 38"/>
                <a:gd name="T1" fmla="*/ 0 h 69"/>
                <a:gd name="T2" fmla="*/ 0 w 38"/>
                <a:gd name="T3" fmla="*/ 69 h 69"/>
                <a:gd name="T4" fmla="*/ 7 w 38"/>
                <a:gd name="T5" fmla="*/ 38 h 69"/>
                <a:gd name="T6" fmla="*/ 38 w 38"/>
                <a:gd name="T7" fmla="*/ 0 h 69"/>
                <a:gd name="T8" fmla="*/ 38 w 38"/>
                <a:gd name="T9" fmla="*/ 8 h 69"/>
              </a:gdLst>
              <a:ahLst/>
              <a:cxnLst>
                <a:cxn ang="0">
                  <a:pos x="T0" y="T1"/>
                </a:cxn>
                <a:cxn ang="0">
                  <a:pos x="T2" y="T3"/>
                </a:cxn>
                <a:cxn ang="0">
                  <a:pos x="T4" y="T5"/>
                </a:cxn>
                <a:cxn ang="0">
                  <a:pos x="T6" y="T7"/>
                </a:cxn>
                <a:cxn ang="0">
                  <a:pos x="T8" y="T9"/>
                </a:cxn>
              </a:cxnLst>
              <a:rect l="0" t="0" r="r" b="b"/>
              <a:pathLst>
                <a:path w="38" h="69">
                  <a:moveTo>
                    <a:pt x="38" y="0"/>
                  </a:moveTo>
                  <a:lnTo>
                    <a:pt x="0" y="69"/>
                  </a:lnTo>
                  <a:lnTo>
                    <a:pt x="7" y="38"/>
                  </a:lnTo>
                  <a:lnTo>
                    <a:pt x="38" y="0"/>
                  </a:lnTo>
                  <a:lnTo>
                    <a:pt x="38"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42" name="Freeform 118"/>
            <p:cNvSpPr>
              <a:spLocks/>
            </p:cNvSpPr>
            <p:nvPr/>
          </p:nvSpPr>
          <p:spPr bwMode="auto">
            <a:xfrm>
              <a:off x="1795" y="1782"/>
              <a:ext cx="348" cy="439"/>
            </a:xfrm>
            <a:custGeom>
              <a:avLst/>
              <a:gdLst>
                <a:gd name="T0" fmla="*/ 348 w 348"/>
                <a:gd name="T1" fmla="*/ 128 h 439"/>
                <a:gd name="T2" fmla="*/ 234 w 348"/>
                <a:gd name="T3" fmla="*/ 106 h 439"/>
                <a:gd name="T4" fmla="*/ 242 w 348"/>
                <a:gd name="T5" fmla="*/ 30 h 439"/>
                <a:gd name="T6" fmla="*/ 75 w 348"/>
                <a:gd name="T7" fmla="*/ 0 h 439"/>
                <a:gd name="T8" fmla="*/ 0 w 348"/>
                <a:gd name="T9" fmla="*/ 386 h 439"/>
                <a:gd name="T10" fmla="*/ 302 w 348"/>
                <a:gd name="T11" fmla="*/ 439 h 439"/>
                <a:gd name="T12" fmla="*/ 348 w 348"/>
                <a:gd name="T13" fmla="*/ 128 h 439"/>
              </a:gdLst>
              <a:ahLst/>
              <a:cxnLst>
                <a:cxn ang="0">
                  <a:pos x="T0" y="T1"/>
                </a:cxn>
                <a:cxn ang="0">
                  <a:pos x="T2" y="T3"/>
                </a:cxn>
                <a:cxn ang="0">
                  <a:pos x="T4" y="T5"/>
                </a:cxn>
                <a:cxn ang="0">
                  <a:pos x="T6" y="T7"/>
                </a:cxn>
                <a:cxn ang="0">
                  <a:pos x="T8" y="T9"/>
                </a:cxn>
                <a:cxn ang="0">
                  <a:pos x="T10" y="T11"/>
                </a:cxn>
                <a:cxn ang="0">
                  <a:pos x="T12" y="T13"/>
                </a:cxn>
              </a:cxnLst>
              <a:rect l="0" t="0" r="r" b="b"/>
              <a:pathLst>
                <a:path w="348" h="439">
                  <a:moveTo>
                    <a:pt x="348" y="128"/>
                  </a:moveTo>
                  <a:lnTo>
                    <a:pt x="234" y="106"/>
                  </a:lnTo>
                  <a:lnTo>
                    <a:pt x="242" y="30"/>
                  </a:lnTo>
                  <a:lnTo>
                    <a:pt x="75" y="0"/>
                  </a:lnTo>
                  <a:lnTo>
                    <a:pt x="0" y="386"/>
                  </a:lnTo>
                  <a:lnTo>
                    <a:pt x="302" y="439"/>
                  </a:lnTo>
                  <a:lnTo>
                    <a:pt x="348" y="128"/>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43" name="Freeform 119"/>
            <p:cNvSpPr>
              <a:spLocks/>
            </p:cNvSpPr>
            <p:nvPr/>
          </p:nvSpPr>
          <p:spPr bwMode="auto">
            <a:xfrm>
              <a:off x="1795" y="1782"/>
              <a:ext cx="348" cy="439"/>
            </a:xfrm>
            <a:custGeom>
              <a:avLst/>
              <a:gdLst>
                <a:gd name="T0" fmla="*/ 348 w 348"/>
                <a:gd name="T1" fmla="*/ 128 h 439"/>
                <a:gd name="T2" fmla="*/ 234 w 348"/>
                <a:gd name="T3" fmla="*/ 106 h 439"/>
                <a:gd name="T4" fmla="*/ 242 w 348"/>
                <a:gd name="T5" fmla="*/ 30 h 439"/>
                <a:gd name="T6" fmla="*/ 75 w 348"/>
                <a:gd name="T7" fmla="*/ 0 h 439"/>
                <a:gd name="T8" fmla="*/ 0 w 348"/>
                <a:gd name="T9" fmla="*/ 386 h 439"/>
                <a:gd name="T10" fmla="*/ 302 w 348"/>
                <a:gd name="T11" fmla="*/ 439 h 439"/>
                <a:gd name="T12" fmla="*/ 348 w 348"/>
                <a:gd name="T13" fmla="*/ 128 h 439"/>
                <a:gd name="T14" fmla="*/ 348 w 348"/>
                <a:gd name="T15" fmla="*/ 136 h 4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8" h="439">
                  <a:moveTo>
                    <a:pt x="348" y="128"/>
                  </a:moveTo>
                  <a:lnTo>
                    <a:pt x="234" y="106"/>
                  </a:lnTo>
                  <a:lnTo>
                    <a:pt x="242" y="30"/>
                  </a:lnTo>
                  <a:lnTo>
                    <a:pt x="75" y="0"/>
                  </a:lnTo>
                  <a:lnTo>
                    <a:pt x="0" y="386"/>
                  </a:lnTo>
                  <a:lnTo>
                    <a:pt x="302" y="439"/>
                  </a:lnTo>
                  <a:lnTo>
                    <a:pt x="348" y="128"/>
                  </a:lnTo>
                  <a:lnTo>
                    <a:pt x="348" y="13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44" name="Freeform 120"/>
            <p:cNvSpPr>
              <a:spLocks/>
            </p:cNvSpPr>
            <p:nvPr/>
          </p:nvSpPr>
          <p:spPr bwMode="auto">
            <a:xfrm>
              <a:off x="4177" y="1471"/>
              <a:ext cx="99" cy="197"/>
            </a:xfrm>
            <a:custGeom>
              <a:avLst/>
              <a:gdLst>
                <a:gd name="T0" fmla="*/ 99 w 99"/>
                <a:gd name="T1" fmla="*/ 46 h 197"/>
                <a:gd name="T2" fmla="*/ 76 w 99"/>
                <a:gd name="T3" fmla="*/ 61 h 197"/>
                <a:gd name="T4" fmla="*/ 68 w 99"/>
                <a:gd name="T5" fmla="*/ 121 h 197"/>
                <a:gd name="T6" fmla="*/ 83 w 99"/>
                <a:gd name="T7" fmla="*/ 189 h 197"/>
                <a:gd name="T8" fmla="*/ 38 w 99"/>
                <a:gd name="T9" fmla="*/ 197 h 197"/>
                <a:gd name="T10" fmla="*/ 15 w 99"/>
                <a:gd name="T11" fmla="*/ 121 h 197"/>
                <a:gd name="T12" fmla="*/ 0 w 99"/>
                <a:gd name="T13" fmla="*/ 53 h 197"/>
                <a:gd name="T14" fmla="*/ 0 w 99"/>
                <a:gd name="T15" fmla="*/ 23 h 197"/>
                <a:gd name="T16" fmla="*/ 91 w 99"/>
                <a:gd name="T17" fmla="*/ 0 h 197"/>
                <a:gd name="T18" fmla="*/ 99 w 99"/>
                <a:gd name="T19" fmla="*/ 4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9" h="197">
                  <a:moveTo>
                    <a:pt x="99" y="46"/>
                  </a:moveTo>
                  <a:lnTo>
                    <a:pt x="76" y="61"/>
                  </a:lnTo>
                  <a:lnTo>
                    <a:pt x="68" y="121"/>
                  </a:lnTo>
                  <a:lnTo>
                    <a:pt x="83" y="189"/>
                  </a:lnTo>
                  <a:lnTo>
                    <a:pt x="38" y="197"/>
                  </a:lnTo>
                  <a:lnTo>
                    <a:pt x="15" y="121"/>
                  </a:lnTo>
                  <a:lnTo>
                    <a:pt x="0" y="53"/>
                  </a:lnTo>
                  <a:lnTo>
                    <a:pt x="0" y="23"/>
                  </a:lnTo>
                  <a:lnTo>
                    <a:pt x="91" y="0"/>
                  </a:lnTo>
                  <a:lnTo>
                    <a:pt x="99" y="46"/>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45" name="Freeform 121"/>
            <p:cNvSpPr>
              <a:spLocks/>
            </p:cNvSpPr>
            <p:nvPr/>
          </p:nvSpPr>
          <p:spPr bwMode="auto">
            <a:xfrm>
              <a:off x="4177" y="1471"/>
              <a:ext cx="99" cy="197"/>
            </a:xfrm>
            <a:custGeom>
              <a:avLst/>
              <a:gdLst>
                <a:gd name="T0" fmla="*/ 99 w 99"/>
                <a:gd name="T1" fmla="*/ 46 h 197"/>
                <a:gd name="T2" fmla="*/ 76 w 99"/>
                <a:gd name="T3" fmla="*/ 61 h 197"/>
                <a:gd name="T4" fmla="*/ 68 w 99"/>
                <a:gd name="T5" fmla="*/ 121 h 197"/>
                <a:gd name="T6" fmla="*/ 83 w 99"/>
                <a:gd name="T7" fmla="*/ 189 h 197"/>
                <a:gd name="T8" fmla="*/ 38 w 99"/>
                <a:gd name="T9" fmla="*/ 197 h 197"/>
                <a:gd name="T10" fmla="*/ 15 w 99"/>
                <a:gd name="T11" fmla="*/ 121 h 197"/>
                <a:gd name="T12" fmla="*/ 0 w 99"/>
                <a:gd name="T13" fmla="*/ 53 h 197"/>
                <a:gd name="T14" fmla="*/ 0 w 99"/>
                <a:gd name="T15" fmla="*/ 23 h 197"/>
                <a:gd name="T16" fmla="*/ 91 w 99"/>
                <a:gd name="T17" fmla="*/ 0 h 197"/>
                <a:gd name="T18" fmla="*/ 99 w 99"/>
                <a:gd name="T19" fmla="*/ 46 h 197"/>
                <a:gd name="T20" fmla="*/ 99 w 99"/>
                <a:gd name="T21" fmla="*/ 53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 h="197">
                  <a:moveTo>
                    <a:pt x="99" y="46"/>
                  </a:moveTo>
                  <a:lnTo>
                    <a:pt x="76" y="61"/>
                  </a:lnTo>
                  <a:lnTo>
                    <a:pt x="68" y="121"/>
                  </a:lnTo>
                  <a:lnTo>
                    <a:pt x="83" y="189"/>
                  </a:lnTo>
                  <a:lnTo>
                    <a:pt x="38" y="197"/>
                  </a:lnTo>
                  <a:lnTo>
                    <a:pt x="15" y="121"/>
                  </a:lnTo>
                  <a:lnTo>
                    <a:pt x="0" y="53"/>
                  </a:lnTo>
                  <a:lnTo>
                    <a:pt x="0" y="23"/>
                  </a:lnTo>
                  <a:lnTo>
                    <a:pt x="91" y="0"/>
                  </a:lnTo>
                  <a:lnTo>
                    <a:pt x="99" y="46"/>
                  </a:lnTo>
                  <a:lnTo>
                    <a:pt x="99" y="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46" name="Freeform 122"/>
            <p:cNvSpPr>
              <a:spLocks/>
            </p:cNvSpPr>
            <p:nvPr/>
          </p:nvSpPr>
          <p:spPr bwMode="auto">
            <a:xfrm>
              <a:off x="3686" y="1986"/>
              <a:ext cx="484" cy="272"/>
            </a:xfrm>
            <a:custGeom>
              <a:avLst/>
              <a:gdLst>
                <a:gd name="T0" fmla="*/ 469 w 484"/>
                <a:gd name="T1" fmla="*/ 166 h 272"/>
                <a:gd name="T2" fmla="*/ 446 w 484"/>
                <a:gd name="T3" fmla="*/ 174 h 272"/>
                <a:gd name="T4" fmla="*/ 438 w 484"/>
                <a:gd name="T5" fmla="*/ 189 h 272"/>
                <a:gd name="T6" fmla="*/ 438 w 484"/>
                <a:gd name="T7" fmla="*/ 174 h 272"/>
                <a:gd name="T8" fmla="*/ 408 w 484"/>
                <a:gd name="T9" fmla="*/ 159 h 272"/>
                <a:gd name="T10" fmla="*/ 408 w 484"/>
                <a:gd name="T11" fmla="*/ 151 h 272"/>
                <a:gd name="T12" fmla="*/ 446 w 484"/>
                <a:gd name="T13" fmla="*/ 174 h 272"/>
                <a:gd name="T14" fmla="*/ 453 w 484"/>
                <a:gd name="T15" fmla="*/ 159 h 272"/>
                <a:gd name="T16" fmla="*/ 431 w 484"/>
                <a:gd name="T17" fmla="*/ 151 h 272"/>
                <a:gd name="T18" fmla="*/ 438 w 484"/>
                <a:gd name="T19" fmla="*/ 144 h 272"/>
                <a:gd name="T20" fmla="*/ 431 w 484"/>
                <a:gd name="T21" fmla="*/ 136 h 272"/>
                <a:gd name="T22" fmla="*/ 446 w 484"/>
                <a:gd name="T23" fmla="*/ 144 h 272"/>
                <a:gd name="T24" fmla="*/ 446 w 484"/>
                <a:gd name="T25" fmla="*/ 129 h 272"/>
                <a:gd name="T26" fmla="*/ 431 w 484"/>
                <a:gd name="T27" fmla="*/ 129 h 272"/>
                <a:gd name="T28" fmla="*/ 438 w 484"/>
                <a:gd name="T29" fmla="*/ 121 h 272"/>
                <a:gd name="T30" fmla="*/ 423 w 484"/>
                <a:gd name="T31" fmla="*/ 121 h 272"/>
                <a:gd name="T32" fmla="*/ 393 w 484"/>
                <a:gd name="T33" fmla="*/ 98 h 272"/>
                <a:gd name="T34" fmla="*/ 438 w 484"/>
                <a:gd name="T35" fmla="*/ 121 h 272"/>
                <a:gd name="T36" fmla="*/ 438 w 484"/>
                <a:gd name="T37" fmla="*/ 98 h 272"/>
                <a:gd name="T38" fmla="*/ 416 w 484"/>
                <a:gd name="T39" fmla="*/ 91 h 272"/>
                <a:gd name="T40" fmla="*/ 416 w 484"/>
                <a:gd name="T41" fmla="*/ 83 h 272"/>
                <a:gd name="T42" fmla="*/ 385 w 484"/>
                <a:gd name="T43" fmla="*/ 83 h 272"/>
                <a:gd name="T44" fmla="*/ 363 w 484"/>
                <a:gd name="T45" fmla="*/ 76 h 272"/>
                <a:gd name="T46" fmla="*/ 363 w 484"/>
                <a:gd name="T47" fmla="*/ 53 h 272"/>
                <a:gd name="T48" fmla="*/ 370 w 484"/>
                <a:gd name="T49" fmla="*/ 30 h 272"/>
                <a:gd name="T50" fmla="*/ 325 w 484"/>
                <a:gd name="T51" fmla="*/ 7 h 272"/>
                <a:gd name="T52" fmla="*/ 325 w 484"/>
                <a:gd name="T53" fmla="*/ 23 h 272"/>
                <a:gd name="T54" fmla="*/ 287 w 484"/>
                <a:gd name="T55" fmla="*/ 0 h 272"/>
                <a:gd name="T56" fmla="*/ 287 w 484"/>
                <a:gd name="T57" fmla="*/ 23 h 272"/>
                <a:gd name="T58" fmla="*/ 264 w 484"/>
                <a:gd name="T59" fmla="*/ 60 h 272"/>
                <a:gd name="T60" fmla="*/ 257 w 484"/>
                <a:gd name="T61" fmla="*/ 53 h 272"/>
                <a:gd name="T62" fmla="*/ 249 w 484"/>
                <a:gd name="T63" fmla="*/ 91 h 272"/>
                <a:gd name="T64" fmla="*/ 226 w 484"/>
                <a:gd name="T65" fmla="*/ 83 h 272"/>
                <a:gd name="T66" fmla="*/ 189 w 484"/>
                <a:gd name="T67" fmla="*/ 182 h 272"/>
                <a:gd name="T68" fmla="*/ 113 w 484"/>
                <a:gd name="T69" fmla="*/ 212 h 272"/>
                <a:gd name="T70" fmla="*/ 98 w 484"/>
                <a:gd name="T71" fmla="*/ 189 h 272"/>
                <a:gd name="T72" fmla="*/ 30 w 484"/>
                <a:gd name="T73" fmla="*/ 257 h 272"/>
                <a:gd name="T74" fmla="*/ 0 w 484"/>
                <a:gd name="T75" fmla="*/ 272 h 272"/>
                <a:gd name="T76" fmla="*/ 121 w 484"/>
                <a:gd name="T77" fmla="*/ 257 h 272"/>
                <a:gd name="T78" fmla="*/ 469 w 484"/>
                <a:gd name="T79" fmla="*/ 204 h 272"/>
                <a:gd name="T80" fmla="*/ 476 w 484"/>
                <a:gd name="T81" fmla="*/ 197 h 272"/>
                <a:gd name="T82" fmla="*/ 469 w 484"/>
                <a:gd name="T83" fmla="*/ 189 h 272"/>
                <a:gd name="T84" fmla="*/ 476 w 484"/>
                <a:gd name="T85" fmla="*/ 197 h 272"/>
                <a:gd name="T86" fmla="*/ 476 w 484"/>
                <a:gd name="T87" fmla="*/ 182 h 272"/>
                <a:gd name="T88" fmla="*/ 484 w 484"/>
                <a:gd name="T89" fmla="*/ 197 h 272"/>
                <a:gd name="T90" fmla="*/ 469 w 484"/>
                <a:gd name="T91" fmla="*/ 166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4" h="272">
                  <a:moveTo>
                    <a:pt x="469" y="166"/>
                  </a:moveTo>
                  <a:lnTo>
                    <a:pt x="446" y="174"/>
                  </a:lnTo>
                  <a:lnTo>
                    <a:pt x="438" y="189"/>
                  </a:lnTo>
                  <a:lnTo>
                    <a:pt x="438" y="174"/>
                  </a:lnTo>
                  <a:lnTo>
                    <a:pt x="408" y="159"/>
                  </a:lnTo>
                  <a:lnTo>
                    <a:pt x="408" y="151"/>
                  </a:lnTo>
                  <a:lnTo>
                    <a:pt x="446" y="174"/>
                  </a:lnTo>
                  <a:lnTo>
                    <a:pt x="453" y="159"/>
                  </a:lnTo>
                  <a:lnTo>
                    <a:pt x="431" y="151"/>
                  </a:lnTo>
                  <a:lnTo>
                    <a:pt x="438" y="144"/>
                  </a:lnTo>
                  <a:lnTo>
                    <a:pt x="431" y="136"/>
                  </a:lnTo>
                  <a:lnTo>
                    <a:pt x="446" y="144"/>
                  </a:lnTo>
                  <a:lnTo>
                    <a:pt x="446" y="129"/>
                  </a:lnTo>
                  <a:lnTo>
                    <a:pt x="431" y="129"/>
                  </a:lnTo>
                  <a:lnTo>
                    <a:pt x="438" y="121"/>
                  </a:lnTo>
                  <a:lnTo>
                    <a:pt x="423" y="121"/>
                  </a:lnTo>
                  <a:lnTo>
                    <a:pt x="393" y="98"/>
                  </a:lnTo>
                  <a:lnTo>
                    <a:pt x="438" y="121"/>
                  </a:lnTo>
                  <a:lnTo>
                    <a:pt x="438" y="98"/>
                  </a:lnTo>
                  <a:lnTo>
                    <a:pt x="416" y="91"/>
                  </a:lnTo>
                  <a:lnTo>
                    <a:pt x="416" y="83"/>
                  </a:lnTo>
                  <a:lnTo>
                    <a:pt x="385" y="83"/>
                  </a:lnTo>
                  <a:lnTo>
                    <a:pt x="363" y="76"/>
                  </a:lnTo>
                  <a:lnTo>
                    <a:pt x="363" y="53"/>
                  </a:lnTo>
                  <a:lnTo>
                    <a:pt x="370" y="30"/>
                  </a:lnTo>
                  <a:lnTo>
                    <a:pt x="325" y="7"/>
                  </a:lnTo>
                  <a:lnTo>
                    <a:pt x="325" y="23"/>
                  </a:lnTo>
                  <a:lnTo>
                    <a:pt x="287" y="0"/>
                  </a:lnTo>
                  <a:lnTo>
                    <a:pt x="287" y="23"/>
                  </a:lnTo>
                  <a:lnTo>
                    <a:pt x="264" y="60"/>
                  </a:lnTo>
                  <a:lnTo>
                    <a:pt x="257" y="53"/>
                  </a:lnTo>
                  <a:lnTo>
                    <a:pt x="249" y="91"/>
                  </a:lnTo>
                  <a:lnTo>
                    <a:pt x="226" y="83"/>
                  </a:lnTo>
                  <a:lnTo>
                    <a:pt x="189" y="182"/>
                  </a:lnTo>
                  <a:lnTo>
                    <a:pt x="113" y="212"/>
                  </a:lnTo>
                  <a:lnTo>
                    <a:pt x="98" y="189"/>
                  </a:lnTo>
                  <a:lnTo>
                    <a:pt x="30" y="257"/>
                  </a:lnTo>
                  <a:lnTo>
                    <a:pt x="0" y="272"/>
                  </a:lnTo>
                  <a:lnTo>
                    <a:pt x="121" y="257"/>
                  </a:lnTo>
                  <a:lnTo>
                    <a:pt x="469" y="204"/>
                  </a:lnTo>
                  <a:lnTo>
                    <a:pt x="476" y="197"/>
                  </a:lnTo>
                  <a:lnTo>
                    <a:pt x="469" y="189"/>
                  </a:lnTo>
                  <a:lnTo>
                    <a:pt x="476" y="197"/>
                  </a:lnTo>
                  <a:lnTo>
                    <a:pt x="476" y="182"/>
                  </a:lnTo>
                  <a:lnTo>
                    <a:pt x="484" y="197"/>
                  </a:lnTo>
                  <a:lnTo>
                    <a:pt x="469" y="166"/>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47" name="Freeform 123"/>
            <p:cNvSpPr>
              <a:spLocks/>
            </p:cNvSpPr>
            <p:nvPr/>
          </p:nvSpPr>
          <p:spPr bwMode="auto">
            <a:xfrm>
              <a:off x="3686" y="1986"/>
              <a:ext cx="484" cy="272"/>
            </a:xfrm>
            <a:custGeom>
              <a:avLst/>
              <a:gdLst>
                <a:gd name="T0" fmla="*/ 469 w 484"/>
                <a:gd name="T1" fmla="*/ 166 h 272"/>
                <a:gd name="T2" fmla="*/ 446 w 484"/>
                <a:gd name="T3" fmla="*/ 174 h 272"/>
                <a:gd name="T4" fmla="*/ 438 w 484"/>
                <a:gd name="T5" fmla="*/ 189 h 272"/>
                <a:gd name="T6" fmla="*/ 438 w 484"/>
                <a:gd name="T7" fmla="*/ 174 h 272"/>
                <a:gd name="T8" fmla="*/ 408 w 484"/>
                <a:gd name="T9" fmla="*/ 159 h 272"/>
                <a:gd name="T10" fmla="*/ 408 w 484"/>
                <a:gd name="T11" fmla="*/ 151 h 272"/>
                <a:gd name="T12" fmla="*/ 446 w 484"/>
                <a:gd name="T13" fmla="*/ 174 h 272"/>
                <a:gd name="T14" fmla="*/ 453 w 484"/>
                <a:gd name="T15" fmla="*/ 159 h 272"/>
                <a:gd name="T16" fmla="*/ 431 w 484"/>
                <a:gd name="T17" fmla="*/ 151 h 272"/>
                <a:gd name="T18" fmla="*/ 438 w 484"/>
                <a:gd name="T19" fmla="*/ 144 h 272"/>
                <a:gd name="T20" fmla="*/ 431 w 484"/>
                <a:gd name="T21" fmla="*/ 136 h 272"/>
                <a:gd name="T22" fmla="*/ 446 w 484"/>
                <a:gd name="T23" fmla="*/ 144 h 272"/>
                <a:gd name="T24" fmla="*/ 446 w 484"/>
                <a:gd name="T25" fmla="*/ 129 h 272"/>
                <a:gd name="T26" fmla="*/ 431 w 484"/>
                <a:gd name="T27" fmla="*/ 129 h 272"/>
                <a:gd name="T28" fmla="*/ 438 w 484"/>
                <a:gd name="T29" fmla="*/ 121 h 272"/>
                <a:gd name="T30" fmla="*/ 423 w 484"/>
                <a:gd name="T31" fmla="*/ 121 h 272"/>
                <a:gd name="T32" fmla="*/ 393 w 484"/>
                <a:gd name="T33" fmla="*/ 98 h 272"/>
                <a:gd name="T34" fmla="*/ 438 w 484"/>
                <a:gd name="T35" fmla="*/ 121 h 272"/>
                <a:gd name="T36" fmla="*/ 438 w 484"/>
                <a:gd name="T37" fmla="*/ 98 h 272"/>
                <a:gd name="T38" fmla="*/ 416 w 484"/>
                <a:gd name="T39" fmla="*/ 91 h 272"/>
                <a:gd name="T40" fmla="*/ 416 w 484"/>
                <a:gd name="T41" fmla="*/ 83 h 272"/>
                <a:gd name="T42" fmla="*/ 385 w 484"/>
                <a:gd name="T43" fmla="*/ 83 h 272"/>
                <a:gd name="T44" fmla="*/ 363 w 484"/>
                <a:gd name="T45" fmla="*/ 76 h 272"/>
                <a:gd name="T46" fmla="*/ 363 w 484"/>
                <a:gd name="T47" fmla="*/ 53 h 272"/>
                <a:gd name="T48" fmla="*/ 370 w 484"/>
                <a:gd name="T49" fmla="*/ 30 h 272"/>
                <a:gd name="T50" fmla="*/ 325 w 484"/>
                <a:gd name="T51" fmla="*/ 7 h 272"/>
                <a:gd name="T52" fmla="*/ 325 w 484"/>
                <a:gd name="T53" fmla="*/ 23 h 272"/>
                <a:gd name="T54" fmla="*/ 287 w 484"/>
                <a:gd name="T55" fmla="*/ 0 h 272"/>
                <a:gd name="T56" fmla="*/ 287 w 484"/>
                <a:gd name="T57" fmla="*/ 23 h 272"/>
                <a:gd name="T58" fmla="*/ 264 w 484"/>
                <a:gd name="T59" fmla="*/ 60 h 272"/>
                <a:gd name="T60" fmla="*/ 257 w 484"/>
                <a:gd name="T61" fmla="*/ 53 h 272"/>
                <a:gd name="T62" fmla="*/ 249 w 484"/>
                <a:gd name="T63" fmla="*/ 91 h 272"/>
                <a:gd name="T64" fmla="*/ 226 w 484"/>
                <a:gd name="T65" fmla="*/ 83 h 272"/>
                <a:gd name="T66" fmla="*/ 189 w 484"/>
                <a:gd name="T67" fmla="*/ 182 h 272"/>
                <a:gd name="T68" fmla="*/ 113 w 484"/>
                <a:gd name="T69" fmla="*/ 212 h 272"/>
                <a:gd name="T70" fmla="*/ 98 w 484"/>
                <a:gd name="T71" fmla="*/ 189 h 272"/>
                <a:gd name="T72" fmla="*/ 30 w 484"/>
                <a:gd name="T73" fmla="*/ 257 h 272"/>
                <a:gd name="T74" fmla="*/ 0 w 484"/>
                <a:gd name="T75" fmla="*/ 272 h 272"/>
                <a:gd name="T76" fmla="*/ 121 w 484"/>
                <a:gd name="T77" fmla="*/ 257 h 272"/>
                <a:gd name="T78" fmla="*/ 469 w 484"/>
                <a:gd name="T79" fmla="*/ 204 h 272"/>
                <a:gd name="T80" fmla="*/ 476 w 484"/>
                <a:gd name="T81" fmla="*/ 197 h 272"/>
                <a:gd name="T82" fmla="*/ 469 w 484"/>
                <a:gd name="T83" fmla="*/ 189 h 272"/>
                <a:gd name="T84" fmla="*/ 476 w 484"/>
                <a:gd name="T85" fmla="*/ 197 h 272"/>
                <a:gd name="T86" fmla="*/ 476 w 484"/>
                <a:gd name="T87" fmla="*/ 182 h 272"/>
                <a:gd name="T88" fmla="*/ 484 w 484"/>
                <a:gd name="T89" fmla="*/ 197 h 272"/>
                <a:gd name="T90" fmla="*/ 469 w 484"/>
                <a:gd name="T91" fmla="*/ 166 h 272"/>
                <a:gd name="T92" fmla="*/ 469 w 484"/>
                <a:gd name="T93" fmla="*/ 174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4" h="272">
                  <a:moveTo>
                    <a:pt x="469" y="166"/>
                  </a:moveTo>
                  <a:lnTo>
                    <a:pt x="446" y="174"/>
                  </a:lnTo>
                  <a:lnTo>
                    <a:pt x="438" y="189"/>
                  </a:lnTo>
                  <a:lnTo>
                    <a:pt x="438" y="174"/>
                  </a:lnTo>
                  <a:lnTo>
                    <a:pt x="408" y="159"/>
                  </a:lnTo>
                  <a:lnTo>
                    <a:pt x="408" y="151"/>
                  </a:lnTo>
                  <a:lnTo>
                    <a:pt x="446" y="174"/>
                  </a:lnTo>
                  <a:lnTo>
                    <a:pt x="453" y="159"/>
                  </a:lnTo>
                  <a:lnTo>
                    <a:pt x="431" y="151"/>
                  </a:lnTo>
                  <a:lnTo>
                    <a:pt x="438" y="144"/>
                  </a:lnTo>
                  <a:lnTo>
                    <a:pt x="431" y="136"/>
                  </a:lnTo>
                  <a:lnTo>
                    <a:pt x="446" y="144"/>
                  </a:lnTo>
                  <a:lnTo>
                    <a:pt x="446" y="129"/>
                  </a:lnTo>
                  <a:lnTo>
                    <a:pt x="431" y="129"/>
                  </a:lnTo>
                  <a:lnTo>
                    <a:pt x="438" y="121"/>
                  </a:lnTo>
                  <a:lnTo>
                    <a:pt x="423" y="121"/>
                  </a:lnTo>
                  <a:lnTo>
                    <a:pt x="393" y="98"/>
                  </a:lnTo>
                  <a:lnTo>
                    <a:pt x="438" y="121"/>
                  </a:lnTo>
                  <a:lnTo>
                    <a:pt x="438" y="98"/>
                  </a:lnTo>
                  <a:lnTo>
                    <a:pt x="416" y="91"/>
                  </a:lnTo>
                  <a:lnTo>
                    <a:pt x="416" y="83"/>
                  </a:lnTo>
                  <a:lnTo>
                    <a:pt x="385" y="83"/>
                  </a:lnTo>
                  <a:lnTo>
                    <a:pt x="363" y="76"/>
                  </a:lnTo>
                  <a:lnTo>
                    <a:pt x="363" y="53"/>
                  </a:lnTo>
                  <a:lnTo>
                    <a:pt x="370" y="30"/>
                  </a:lnTo>
                  <a:lnTo>
                    <a:pt x="325" y="7"/>
                  </a:lnTo>
                  <a:lnTo>
                    <a:pt x="325" y="23"/>
                  </a:lnTo>
                  <a:lnTo>
                    <a:pt x="287" y="0"/>
                  </a:lnTo>
                  <a:lnTo>
                    <a:pt x="287" y="23"/>
                  </a:lnTo>
                  <a:lnTo>
                    <a:pt x="264" y="60"/>
                  </a:lnTo>
                  <a:lnTo>
                    <a:pt x="257" y="53"/>
                  </a:lnTo>
                  <a:lnTo>
                    <a:pt x="249" y="91"/>
                  </a:lnTo>
                  <a:lnTo>
                    <a:pt x="226" y="83"/>
                  </a:lnTo>
                  <a:lnTo>
                    <a:pt x="189" y="182"/>
                  </a:lnTo>
                  <a:lnTo>
                    <a:pt x="113" y="212"/>
                  </a:lnTo>
                  <a:lnTo>
                    <a:pt x="98" y="189"/>
                  </a:lnTo>
                  <a:lnTo>
                    <a:pt x="30" y="257"/>
                  </a:lnTo>
                  <a:lnTo>
                    <a:pt x="0" y="272"/>
                  </a:lnTo>
                  <a:lnTo>
                    <a:pt x="121" y="257"/>
                  </a:lnTo>
                  <a:lnTo>
                    <a:pt x="469" y="204"/>
                  </a:lnTo>
                  <a:lnTo>
                    <a:pt x="476" y="197"/>
                  </a:lnTo>
                  <a:lnTo>
                    <a:pt x="469" y="189"/>
                  </a:lnTo>
                  <a:lnTo>
                    <a:pt x="476" y="197"/>
                  </a:lnTo>
                  <a:lnTo>
                    <a:pt x="476" y="182"/>
                  </a:lnTo>
                  <a:lnTo>
                    <a:pt x="484" y="197"/>
                  </a:lnTo>
                  <a:lnTo>
                    <a:pt x="469" y="166"/>
                  </a:lnTo>
                  <a:lnTo>
                    <a:pt x="469" y="17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48" name="Freeform 124"/>
            <p:cNvSpPr>
              <a:spLocks/>
            </p:cNvSpPr>
            <p:nvPr/>
          </p:nvSpPr>
          <p:spPr bwMode="auto">
            <a:xfrm>
              <a:off x="4147" y="2062"/>
              <a:ext cx="30" cy="75"/>
            </a:xfrm>
            <a:custGeom>
              <a:avLst/>
              <a:gdLst>
                <a:gd name="T0" fmla="*/ 30 w 30"/>
                <a:gd name="T1" fmla="*/ 0 h 75"/>
                <a:gd name="T2" fmla="*/ 15 w 30"/>
                <a:gd name="T3" fmla="*/ 7 h 75"/>
                <a:gd name="T4" fmla="*/ 0 w 30"/>
                <a:gd name="T5" fmla="*/ 45 h 75"/>
                <a:gd name="T6" fmla="*/ 8 w 30"/>
                <a:gd name="T7" fmla="*/ 75 h 75"/>
                <a:gd name="T8" fmla="*/ 30 w 30"/>
                <a:gd name="T9" fmla="*/ 0 h 75"/>
              </a:gdLst>
              <a:ahLst/>
              <a:cxnLst>
                <a:cxn ang="0">
                  <a:pos x="T0" y="T1"/>
                </a:cxn>
                <a:cxn ang="0">
                  <a:pos x="T2" y="T3"/>
                </a:cxn>
                <a:cxn ang="0">
                  <a:pos x="T4" y="T5"/>
                </a:cxn>
                <a:cxn ang="0">
                  <a:pos x="T6" y="T7"/>
                </a:cxn>
                <a:cxn ang="0">
                  <a:pos x="T8" y="T9"/>
                </a:cxn>
              </a:cxnLst>
              <a:rect l="0" t="0" r="r" b="b"/>
              <a:pathLst>
                <a:path w="30" h="75">
                  <a:moveTo>
                    <a:pt x="30" y="0"/>
                  </a:moveTo>
                  <a:lnTo>
                    <a:pt x="15" y="7"/>
                  </a:lnTo>
                  <a:lnTo>
                    <a:pt x="0" y="45"/>
                  </a:lnTo>
                  <a:lnTo>
                    <a:pt x="8" y="75"/>
                  </a:lnTo>
                  <a:lnTo>
                    <a:pt x="30"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49" name="Freeform 125"/>
            <p:cNvSpPr>
              <a:spLocks/>
            </p:cNvSpPr>
            <p:nvPr/>
          </p:nvSpPr>
          <p:spPr bwMode="auto">
            <a:xfrm>
              <a:off x="4147" y="2062"/>
              <a:ext cx="30" cy="75"/>
            </a:xfrm>
            <a:custGeom>
              <a:avLst/>
              <a:gdLst>
                <a:gd name="T0" fmla="*/ 30 w 30"/>
                <a:gd name="T1" fmla="*/ 0 h 75"/>
                <a:gd name="T2" fmla="*/ 15 w 30"/>
                <a:gd name="T3" fmla="*/ 7 h 75"/>
                <a:gd name="T4" fmla="*/ 0 w 30"/>
                <a:gd name="T5" fmla="*/ 45 h 75"/>
                <a:gd name="T6" fmla="*/ 8 w 30"/>
                <a:gd name="T7" fmla="*/ 75 h 75"/>
                <a:gd name="T8" fmla="*/ 30 w 30"/>
                <a:gd name="T9" fmla="*/ 0 h 75"/>
                <a:gd name="T10" fmla="*/ 30 w 30"/>
                <a:gd name="T11" fmla="*/ 7 h 75"/>
              </a:gdLst>
              <a:ahLst/>
              <a:cxnLst>
                <a:cxn ang="0">
                  <a:pos x="T0" y="T1"/>
                </a:cxn>
                <a:cxn ang="0">
                  <a:pos x="T2" y="T3"/>
                </a:cxn>
                <a:cxn ang="0">
                  <a:pos x="T4" y="T5"/>
                </a:cxn>
                <a:cxn ang="0">
                  <a:pos x="T6" y="T7"/>
                </a:cxn>
                <a:cxn ang="0">
                  <a:pos x="T8" y="T9"/>
                </a:cxn>
                <a:cxn ang="0">
                  <a:pos x="T10" y="T11"/>
                </a:cxn>
              </a:cxnLst>
              <a:rect l="0" t="0" r="r" b="b"/>
              <a:pathLst>
                <a:path w="30" h="75">
                  <a:moveTo>
                    <a:pt x="30" y="0"/>
                  </a:moveTo>
                  <a:lnTo>
                    <a:pt x="15" y="7"/>
                  </a:lnTo>
                  <a:lnTo>
                    <a:pt x="0" y="45"/>
                  </a:lnTo>
                  <a:lnTo>
                    <a:pt x="8" y="75"/>
                  </a:lnTo>
                  <a:lnTo>
                    <a:pt x="30" y="0"/>
                  </a:lnTo>
                  <a:lnTo>
                    <a:pt x="30" y="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50" name="Freeform 126"/>
            <p:cNvSpPr>
              <a:spLocks/>
            </p:cNvSpPr>
            <p:nvPr/>
          </p:nvSpPr>
          <p:spPr bwMode="auto">
            <a:xfrm>
              <a:off x="1401" y="1138"/>
              <a:ext cx="416" cy="303"/>
            </a:xfrm>
            <a:custGeom>
              <a:avLst/>
              <a:gdLst>
                <a:gd name="T0" fmla="*/ 371 w 416"/>
                <a:gd name="T1" fmla="*/ 273 h 303"/>
                <a:gd name="T2" fmla="*/ 416 w 416"/>
                <a:gd name="T3" fmla="*/ 76 h 303"/>
                <a:gd name="T4" fmla="*/ 121 w 416"/>
                <a:gd name="T5" fmla="*/ 0 h 303"/>
                <a:gd name="T6" fmla="*/ 129 w 416"/>
                <a:gd name="T7" fmla="*/ 38 h 303"/>
                <a:gd name="T8" fmla="*/ 114 w 416"/>
                <a:gd name="T9" fmla="*/ 46 h 303"/>
                <a:gd name="T10" fmla="*/ 129 w 416"/>
                <a:gd name="T11" fmla="*/ 53 h 303"/>
                <a:gd name="T12" fmla="*/ 121 w 416"/>
                <a:gd name="T13" fmla="*/ 68 h 303"/>
                <a:gd name="T14" fmla="*/ 121 w 416"/>
                <a:gd name="T15" fmla="*/ 76 h 303"/>
                <a:gd name="T16" fmla="*/ 129 w 416"/>
                <a:gd name="T17" fmla="*/ 83 h 303"/>
                <a:gd name="T18" fmla="*/ 114 w 416"/>
                <a:gd name="T19" fmla="*/ 106 h 303"/>
                <a:gd name="T20" fmla="*/ 114 w 416"/>
                <a:gd name="T21" fmla="*/ 129 h 303"/>
                <a:gd name="T22" fmla="*/ 76 w 416"/>
                <a:gd name="T23" fmla="*/ 144 h 303"/>
                <a:gd name="T24" fmla="*/ 68 w 416"/>
                <a:gd name="T25" fmla="*/ 136 h 303"/>
                <a:gd name="T26" fmla="*/ 83 w 416"/>
                <a:gd name="T27" fmla="*/ 121 h 303"/>
                <a:gd name="T28" fmla="*/ 83 w 416"/>
                <a:gd name="T29" fmla="*/ 136 h 303"/>
                <a:gd name="T30" fmla="*/ 99 w 416"/>
                <a:gd name="T31" fmla="*/ 121 h 303"/>
                <a:gd name="T32" fmla="*/ 106 w 416"/>
                <a:gd name="T33" fmla="*/ 114 h 303"/>
                <a:gd name="T34" fmla="*/ 99 w 416"/>
                <a:gd name="T35" fmla="*/ 114 h 303"/>
                <a:gd name="T36" fmla="*/ 99 w 416"/>
                <a:gd name="T37" fmla="*/ 99 h 303"/>
                <a:gd name="T38" fmla="*/ 114 w 416"/>
                <a:gd name="T39" fmla="*/ 99 h 303"/>
                <a:gd name="T40" fmla="*/ 106 w 416"/>
                <a:gd name="T41" fmla="*/ 83 h 303"/>
                <a:gd name="T42" fmla="*/ 68 w 416"/>
                <a:gd name="T43" fmla="*/ 114 h 303"/>
                <a:gd name="T44" fmla="*/ 83 w 416"/>
                <a:gd name="T45" fmla="*/ 114 h 303"/>
                <a:gd name="T46" fmla="*/ 68 w 416"/>
                <a:gd name="T47" fmla="*/ 114 h 303"/>
                <a:gd name="T48" fmla="*/ 91 w 416"/>
                <a:gd name="T49" fmla="*/ 83 h 303"/>
                <a:gd name="T50" fmla="*/ 106 w 416"/>
                <a:gd name="T51" fmla="*/ 68 h 303"/>
                <a:gd name="T52" fmla="*/ 99 w 416"/>
                <a:gd name="T53" fmla="*/ 76 h 303"/>
                <a:gd name="T54" fmla="*/ 91 w 416"/>
                <a:gd name="T55" fmla="*/ 53 h 303"/>
                <a:gd name="T56" fmla="*/ 46 w 416"/>
                <a:gd name="T57" fmla="*/ 46 h 303"/>
                <a:gd name="T58" fmla="*/ 8 w 416"/>
                <a:gd name="T59" fmla="*/ 15 h 303"/>
                <a:gd name="T60" fmla="*/ 8 w 416"/>
                <a:gd name="T61" fmla="*/ 136 h 303"/>
                <a:gd name="T62" fmla="*/ 8 w 416"/>
                <a:gd name="T63" fmla="*/ 129 h 303"/>
                <a:gd name="T64" fmla="*/ 23 w 416"/>
                <a:gd name="T65" fmla="*/ 136 h 303"/>
                <a:gd name="T66" fmla="*/ 8 w 416"/>
                <a:gd name="T67" fmla="*/ 136 h 303"/>
                <a:gd name="T68" fmla="*/ 8 w 416"/>
                <a:gd name="T69" fmla="*/ 152 h 303"/>
                <a:gd name="T70" fmla="*/ 15 w 416"/>
                <a:gd name="T71" fmla="*/ 152 h 303"/>
                <a:gd name="T72" fmla="*/ 8 w 416"/>
                <a:gd name="T73" fmla="*/ 174 h 303"/>
                <a:gd name="T74" fmla="*/ 8 w 416"/>
                <a:gd name="T75" fmla="*/ 159 h 303"/>
                <a:gd name="T76" fmla="*/ 0 w 416"/>
                <a:gd name="T77" fmla="*/ 182 h 303"/>
                <a:gd name="T78" fmla="*/ 0 w 416"/>
                <a:gd name="T79" fmla="*/ 189 h 303"/>
                <a:gd name="T80" fmla="*/ 15 w 416"/>
                <a:gd name="T81" fmla="*/ 189 h 303"/>
                <a:gd name="T82" fmla="*/ 31 w 416"/>
                <a:gd name="T83" fmla="*/ 197 h 303"/>
                <a:gd name="T84" fmla="*/ 38 w 416"/>
                <a:gd name="T85" fmla="*/ 205 h 303"/>
                <a:gd name="T86" fmla="*/ 53 w 416"/>
                <a:gd name="T87" fmla="*/ 212 h 303"/>
                <a:gd name="T88" fmla="*/ 53 w 416"/>
                <a:gd name="T89" fmla="*/ 250 h 303"/>
                <a:gd name="T90" fmla="*/ 76 w 416"/>
                <a:gd name="T91" fmla="*/ 265 h 303"/>
                <a:gd name="T92" fmla="*/ 106 w 416"/>
                <a:gd name="T93" fmla="*/ 258 h 303"/>
                <a:gd name="T94" fmla="*/ 136 w 416"/>
                <a:gd name="T95" fmla="*/ 280 h 303"/>
                <a:gd name="T96" fmla="*/ 257 w 416"/>
                <a:gd name="T97" fmla="*/ 280 h 303"/>
                <a:gd name="T98" fmla="*/ 371 w 416"/>
                <a:gd name="T99" fmla="*/ 303 h 303"/>
                <a:gd name="T100" fmla="*/ 371 w 416"/>
                <a:gd name="T101" fmla="*/ 2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16" h="303">
                  <a:moveTo>
                    <a:pt x="371" y="273"/>
                  </a:moveTo>
                  <a:lnTo>
                    <a:pt x="416" y="76"/>
                  </a:lnTo>
                  <a:lnTo>
                    <a:pt x="121" y="0"/>
                  </a:lnTo>
                  <a:lnTo>
                    <a:pt x="129" y="38"/>
                  </a:lnTo>
                  <a:lnTo>
                    <a:pt x="114" y="46"/>
                  </a:lnTo>
                  <a:lnTo>
                    <a:pt x="129" y="53"/>
                  </a:lnTo>
                  <a:lnTo>
                    <a:pt x="121" y="68"/>
                  </a:lnTo>
                  <a:lnTo>
                    <a:pt x="121" y="76"/>
                  </a:lnTo>
                  <a:lnTo>
                    <a:pt x="129" y="83"/>
                  </a:lnTo>
                  <a:lnTo>
                    <a:pt x="114" y="106"/>
                  </a:lnTo>
                  <a:lnTo>
                    <a:pt x="114" y="129"/>
                  </a:lnTo>
                  <a:lnTo>
                    <a:pt x="76" y="144"/>
                  </a:lnTo>
                  <a:lnTo>
                    <a:pt x="68" y="136"/>
                  </a:lnTo>
                  <a:lnTo>
                    <a:pt x="83" y="121"/>
                  </a:lnTo>
                  <a:lnTo>
                    <a:pt x="83" y="136"/>
                  </a:lnTo>
                  <a:lnTo>
                    <a:pt x="99" y="121"/>
                  </a:lnTo>
                  <a:lnTo>
                    <a:pt x="106" y="114"/>
                  </a:lnTo>
                  <a:lnTo>
                    <a:pt x="99" y="114"/>
                  </a:lnTo>
                  <a:lnTo>
                    <a:pt x="99" y="99"/>
                  </a:lnTo>
                  <a:lnTo>
                    <a:pt x="114" y="99"/>
                  </a:lnTo>
                  <a:lnTo>
                    <a:pt x="106" y="83"/>
                  </a:lnTo>
                  <a:lnTo>
                    <a:pt x="68" y="114"/>
                  </a:lnTo>
                  <a:lnTo>
                    <a:pt x="83" y="114"/>
                  </a:lnTo>
                  <a:lnTo>
                    <a:pt x="68" y="114"/>
                  </a:lnTo>
                  <a:lnTo>
                    <a:pt x="91" y="83"/>
                  </a:lnTo>
                  <a:lnTo>
                    <a:pt x="106" y="68"/>
                  </a:lnTo>
                  <a:lnTo>
                    <a:pt x="99" y="76"/>
                  </a:lnTo>
                  <a:lnTo>
                    <a:pt x="91" y="53"/>
                  </a:lnTo>
                  <a:lnTo>
                    <a:pt x="46" y="46"/>
                  </a:lnTo>
                  <a:lnTo>
                    <a:pt x="8" y="15"/>
                  </a:lnTo>
                  <a:lnTo>
                    <a:pt x="8" y="136"/>
                  </a:lnTo>
                  <a:lnTo>
                    <a:pt x="8" y="129"/>
                  </a:lnTo>
                  <a:lnTo>
                    <a:pt x="23" y="136"/>
                  </a:lnTo>
                  <a:lnTo>
                    <a:pt x="8" y="136"/>
                  </a:lnTo>
                  <a:lnTo>
                    <a:pt x="8" y="152"/>
                  </a:lnTo>
                  <a:lnTo>
                    <a:pt x="15" y="152"/>
                  </a:lnTo>
                  <a:lnTo>
                    <a:pt x="8" y="174"/>
                  </a:lnTo>
                  <a:lnTo>
                    <a:pt x="8" y="159"/>
                  </a:lnTo>
                  <a:lnTo>
                    <a:pt x="0" y="182"/>
                  </a:lnTo>
                  <a:lnTo>
                    <a:pt x="0" y="189"/>
                  </a:lnTo>
                  <a:lnTo>
                    <a:pt x="15" y="189"/>
                  </a:lnTo>
                  <a:lnTo>
                    <a:pt x="31" y="197"/>
                  </a:lnTo>
                  <a:lnTo>
                    <a:pt x="38" y="205"/>
                  </a:lnTo>
                  <a:lnTo>
                    <a:pt x="53" y="212"/>
                  </a:lnTo>
                  <a:lnTo>
                    <a:pt x="53" y="250"/>
                  </a:lnTo>
                  <a:lnTo>
                    <a:pt x="76" y="265"/>
                  </a:lnTo>
                  <a:lnTo>
                    <a:pt x="106" y="258"/>
                  </a:lnTo>
                  <a:lnTo>
                    <a:pt x="136" y="280"/>
                  </a:lnTo>
                  <a:lnTo>
                    <a:pt x="257" y="280"/>
                  </a:lnTo>
                  <a:lnTo>
                    <a:pt x="371" y="303"/>
                  </a:lnTo>
                  <a:lnTo>
                    <a:pt x="371" y="27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51" name="Freeform 127"/>
            <p:cNvSpPr>
              <a:spLocks/>
            </p:cNvSpPr>
            <p:nvPr/>
          </p:nvSpPr>
          <p:spPr bwMode="auto">
            <a:xfrm>
              <a:off x="1401" y="1138"/>
              <a:ext cx="416" cy="303"/>
            </a:xfrm>
            <a:custGeom>
              <a:avLst/>
              <a:gdLst>
                <a:gd name="T0" fmla="*/ 371 w 416"/>
                <a:gd name="T1" fmla="*/ 273 h 303"/>
                <a:gd name="T2" fmla="*/ 416 w 416"/>
                <a:gd name="T3" fmla="*/ 76 h 303"/>
                <a:gd name="T4" fmla="*/ 121 w 416"/>
                <a:gd name="T5" fmla="*/ 0 h 303"/>
                <a:gd name="T6" fmla="*/ 129 w 416"/>
                <a:gd name="T7" fmla="*/ 38 h 303"/>
                <a:gd name="T8" fmla="*/ 114 w 416"/>
                <a:gd name="T9" fmla="*/ 46 h 303"/>
                <a:gd name="T10" fmla="*/ 129 w 416"/>
                <a:gd name="T11" fmla="*/ 53 h 303"/>
                <a:gd name="T12" fmla="*/ 121 w 416"/>
                <a:gd name="T13" fmla="*/ 68 h 303"/>
                <a:gd name="T14" fmla="*/ 121 w 416"/>
                <a:gd name="T15" fmla="*/ 76 h 303"/>
                <a:gd name="T16" fmla="*/ 129 w 416"/>
                <a:gd name="T17" fmla="*/ 83 h 303"/>
                <a:gd name="T18" fmla="*/ 114 w 416"/>
                <a:gd name="T19" fmla="*/ 106 h 303"/>
                <a:gd name="T20" fmla="*/ 114 w 416"/>
                <a:gd name="T21" fmla="*/ 129 h 303"/>
                <a:gd name="T22" fmla="*/ 76 w 416"/>
                <a:gd name="T23" fmla="*/ 144 h 303"/>
                <a:gd name="T24" fmla="*/ 68 w 416"/>
                <a:gd name="T25" fmla="*/ 136 h 303"/>
                <a:gd name="T26" fmla="*/ 83 w 416"/>
                <a:gd name="T27" fmla="*/ 121 h 303"/>
                <a:gd name="T28" fmla="*/ 83 w 416"/>
                <a:gd name="T29" fmla="*/ 136 h 303"/>
                <a:gd name="T30" fmla="*/ 99 w 416"/>
                <a:gd name="T31" fmla="*/ 121 h 303"/>
                <a:gd name="T32" fmla="*/ 106 w 416"/>
                <a:gd name="T33" fmla="*/ 114 h 303"/>
                <a:gd name="T34" fmla="*/ 99 w 416"/>
                <a:gd name="T35" fmla="*/ 114 h 303"/>
                <a:gd name="T36" fmla="*/ 99 w 416"/>
                <a:gd name="T37" fmla="*/ 99 h 303"/>
                <a:gd name="T38" fmla="*/ 114 w 416"/>
                <a:gd name="T39" fmla="*/ 99 h 303"/>
                <a:gd name="T40" fmla="*/ 106 w 416"/>
                <a:gd name="T41" fmla="*/ 83 h 303"/>
                <a:gd name="T42" fmla="*/ 68 w 416"/>
                <a:gd name="T43" fmla="*/ 114 h 303"/>
                <a:gd name="T44" fmla="*/ 83 w 416"/>
                <a:gd name="T45" fmla="*/ 114 h 303"/>
                <a:gd name="T46" fmla="*/ 68 w 416"/>
                <a:gd name="T47" fmla="*/ 114 h 303"/>
                <a:gd name="T48" fmla="*/ 91 w 416"/>
                <a:gd name="T49" fmla="*/ 83 h 303"/>
                <a:gd name="T50" fmla="*/ 106 w 416"/>
                <a:gd name="T51" fmla="*/ 68 h 303"/>
                <a:gd name="T52" fmla="*/ 99 w 416"/>
                <a:gd name="T53" fmla="*/ 76 h 303"/>
                <a:gd name="T54" fmla="*/ 91 w 416"/>
                <a:gd name="T55" fmla="*/ 53 h 303"/>
                <a:gd name="T56" fmla="*/ 46 w 416"/>
                <a:gd name="T57" fmla="*/ 46 h 303"/>
                <a:gd name="T58" fmla="*/ 8 w 416"/>
                <a:gd name="T59" fmla="*/ 15 h 303"/>
                <a:gd name="T60" fmla="*/ 8 w 416"/>
                <a:gd name="T61" fmla="*/ 136 h 303"/>
                <a:gd name="T62" fmla="*/ 8 w 416"/>
                <a:gd name="T63" fmla="*/ 129 h 303"/>
                <a:gd name="T64" fmla="*/ 23 w 416"/>
                <a:gd name="T65" fmla="*/ 136 h 303"/>
                <a:gd name="T66" fmla="*/ 8 w 416"/>
                <a:gd name="T67" fmla="*/ 136 h 303"/>
                <a:gd name="T68" fmla="*/ 8 w 416"/>
                <a:gd name="T69" fmla="*/ 152 h 303"/>
                <a:gd name="T70" fmla="*/ 15 w 416"/>
                <a:gd name="T71" fmla="*/ 152 h 303"/>
                <a:gd name="T72" fmla="*/ 8 w 416"/>
                <a:gd name="T73" fmla="*/ 174 h 303"/>
                <a:gd name="T74" fmla="*/ 8 w 416"/>
                <a:gd name="T75" fmla="*/ 159 h 303"/>
                <a:gd name="T76" fmla="*/ 0 w 416"/>
                <a:gd name="T77" fmla="*/ 182 h 303"/>
                <a:gd name="T78" fmla="*/ 0 w 416"/>
                <a:gd name="T79" fmla="*/ 189 h 303"/>
                <a:gd name="T80" fmla="*/ 15 w 416"/>
                <a:gd name="T81" fmla="*/ 189 h 303"/>
                <a:gd name="T82" fmla="*/ 31 w 416"/>
                <a:gd name="T83" fmla="*/ 197 h 303"/>
                <a:gd name="T84" fmla="*/ 38 w 416"/>
                <a:gd name="T85" fmla="*/ 205 h 303"/>
                <a:gd name="T86" fmla="*/ 53 w 416"/>
                <a:gd name="T87" fmla="*/ 212 h 303"/>
                <a:gd name="T88" fmla="*/ 53 w 416"/>
                <a:gd name="T89" fmla="*/ 250 h 303"/>
                <a:gd name="T90" fmla="*/ 76 w 416"/>
                <a:gd name="T91" fmla="*/ 265 h 303"/>
                <a:gd name="T92" fmla="*/ 106 w 416"/>
                <a:gd name="T93" fmla="*/ 258 h 303"/>
                <a:gd name="T94" fmla="*/ 136 w 416"/>
                <a:gd name="T95" fmla="*/ 280 h 303"/>
                <a:gd name="T96" fmla="*/ 257 w 416"/>
                <a:gd name="T97" fmla="*/ 280 h 303"/>
                <a:gd name="T98" fmla="*/ 371 w 416"/>
                <a:gd name="T99" fmla="*/ 303 h 303"/>
                <a:gd name="T100" fmla="*/ 371 w 416"/>
                <a:gd name="T101" fmla="*/ 273 h 303"/>
                <a:gd name="T102" fmla="*/ 371 w 416"/>
                <a:gd name="T103" fmla="*/ 28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6" h="303">
                  <a:moveTo>
                    <a:pt x="371" y="273"/>
                  </a:moveTo>
                  <a:lnTo>
                    <a:pt x="416" y="76"/>
                  </a:lnTo>
                  <a:lnTo>
                    <a:pt x="121" y="0"/>
                  </a:lnTo>
                  <a:lnTo>
                    <a:pt x="129" y="38"/>
                  </a:lnTo>
                  <a:lnTo>
                    <a:pt x="114" y="46"/>
                  </a:lnTo>
                  <a:lnTo>
                    <a:pt x="129" y="53"/>
                  </a:lnTo>
                  <a:lnTo>
                    <a:pt x="121" y="68"/>
                  </a:lnTo>
                  <a:lnTo>
                    <a:pt x="121" y="76"/>
                  </a:lnTo>
                  <a:lnTo>
                    <a:pt x="129" y="83"/>
                  </a:lnTo>
                  <a:lnTo>
                    <a:pt x="114" y="106"/>
                  </a:lnTo>
                  <a:lnTo>
                    <a:pt x="114" y="129"/>
                  </a:lnTo>
                  <a:lnTo>
                    <a:pt x="76" y="144"/>
                  </a:lnTo>
                  <a:lnTo>
                    <a:pt x="68" y="136"/>
                  </a:lnTo>
                  <a:lnTo>
                    <a:pt x="83" y="121"/>
                  </a:lnTo>
                  <a:lnTo>
                    <a:pt x="83" y="136"/>
                  </a:lnTo>
                  <a:lnTo>
                    <a:pt x="99" y="121"/>
                  </a:lnTo>
                  <a:lnTo>
                    <a:pt x="106" y="114"/>
                  </a:lnTo>
                  <a:lnTo>
                    <a:pt x="99" y="114"/>
                  </a:lnTo>
                  <a:lnTo>
                    <a:pt x="99" y="99"/>
                  </a:lnTo>
                  <a:lnTo>
                    <a:pt x="114" y="99"/>
                  </a:lnTo>
                  <a:lnTo>
                    <a:pt x="106" y="83"/>
                  </a:lnTo>
                  <a:lnTo>
                    <a:pt x="68" y="114"/>
                  </a:lnTo>
                  <a:lnTo>
                    <a:pt x="83" y="114"/>
                  </a:lnTo>
                  <a:lnTo>
                    <a:pt x="68" y="114"/>
                  </a:lnTo>
                  <a:lnTo>
                    <a:pt x="91" y="83"/>
                  </a:lnTo>
                  <a:lnTo>
                    <a:pt x="106" y="68"/>
                  </a:lnTo>
                  <a:lnTo>
                    <a:pt x="99" y="76"/>
                  </a:lnTo>
                  <a:lnTo>
                    <a:pt x="91" y="53"/>
                  </a:lnTo>
                  <a:lnTo>
                    <a:pt x="46" y="46"/>
                  </a:lnTo>
                  <a:lnTo>
                    <a:pt x="8" y="15"/>
                  </a:lnTo>
                  <a:lnTo>
                    <a:pt x="8" y="136"/>
                  </a:lnTo>
                  <a:lnTo>
                    <a:pt x="8" y="129"/>
                  </a:lnTo>
                  <a:lnTo>
                    <a:pt x="23" y="136"/>
                  </a:lnTo>
                  <a:lnTo>
                    <a:pt x="8" y="136"/>
                  </a:lnTo>
                  <a:lnTo>
                    <a:pt x="8" y="152"/>
                  </a:lnTo>
                  <a:lnTo>
                    <a:pt x="15" y="152"/>
                  </a:lnTo>
                  <a:lnTo>
                    <a:pt x="8" y="174"/>
                  </a:lnTo>
                  <a:lnTo>
                    <a:pt x="8" y="159"/>
                  </a:lnTo>
                  <a:lnTo>
                    <a:pt x="0" y="182"/>
                  </a:lnTo>
                  <a:lnTo>
                    <a:pt x="0" y="189"/>
                  </a:lnTo>
                  <a:lnTo>
                    <a:pt x="15" y="189"/>
                  </a:lnTo>
                  <a:lnTo>
                    <a:pt x="31" y="197"/>
                  </a:lnTo>
                  <a:lnTo>
                    <a:pt x="38" y="205"/>
                  </a:lnTo>
                  <a:lnTo>
                    <a:pt x="53" y="212"/>
                  </a:lnTo>
                  <a:lnTo>
                    <a:pt x="53" y="250"/>
                  </a:lnTo>
                  <a:lnTo>
                    <a:pt x="76" y="265"/>
                  </a:lnTo>
                  <a:lnTo>
                    <a:pt x="106" y="258"/>
                  </a:lnTo>
                  <a:lnTo>
                    <a:pt x="136" y="280"/>
                  </a:lnTo>
                  <a:lnTo>
                    <a:pt x="257" y="280"/>
                  </a:lnTo>
                  <a:lnTo>
                    <a:pt x="371" y="303"/>
                  </a:lnTo>
                  <a:lnTo>
                    <a:pt x="371" y="273"/>
                  </a:lnTo>
                  <a:lnTo>
                    <a:pt x="371" y="28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52" name="Freeform 128"/>
            <p:cNvSpPr>
              <a:spLocks/>
            </p:cNvSpPr>
            <p:nvPr/>
          </p:nvSpPr>
          <p:spPr bwMode="auto">
            <a:xfrm>
              <a:off x="3731" y="1918"/>
              <a:ext cx="280" cy="280"/>
            </a:xfrm>
            <a:custGeom>
              <a:avLst/>
              <a:gdLst>
                <a:gd name="T0" fmla="*/ 280 w 280"/>
                <a:gd name="T1" fmla="*/ 91 h 280"/>
                <a:gd name="T2" fmla="*/ 242 w 280"/>
                <a:gd name="T3" fmla="*/ 68 h 280"/>
                <a:gd name="T4" fmla="*/ 242 w 280"/>
                <a:gd name="T5" fmla="*/ 91 h 280"/>
                <a:gd name="T6" fmla="*/ 219 w 280"/>
                <a:gd name="T7" fmla="*/ 128 h 280"/>
                <a:gd name="T8" fmla="*/ 212 w 280"/>
                <a:gd name="T9" fmla="*/ 121 h 280"/>
                <a:gd name="T10" fmla="*/ 204 w 280"/>
                <a:gd name="T11" fmla="*/ 159 h 280"/>
                <a:gd name="T12" fmla="*/ 181 w 280"/>
                <a:gd name="T13" fmla="*/ 151 h 280"/>
                <a:gd name="T14" fmla="*/ 144 w 280"/>
                <a:gd name="T15" fmla="*/ 250 h 280"/>
                <a:gd name="T16" fmla="*/ 68 w 280"/>
                <a:gd name="T17" fmla="*/ 280 h 280"/>
                <a:gd name="T18" fmla="*/ 53 w 280"/>
                <a:gd name="T19" fmla="*/ 257 h 280"/>
                <a:gd name="T20" fmla="*/ 15 w 280"/>
                <a:gd name="T21" fmla="*/ 227 h 280"/>
                <a:gd name="T22" fmla="*/ 0 w 280"/>
                <a:gd name="T23" fmla="*/ 189 h 280"/>
                <a:gd name="T24" fmla="*/ 23 w 280"/>
                <a:gd name="T25" fmla="*/ 174 h 280"/>
                <a:gd name="T26" fmla="*/ 30 w 280"/>
                <a:gd name="T27" fmla="*/ 136 h 280"/>
                <a:gd name="T28" fmla="*/ 45 w 280"/>
                <a:gd name="T29" fmla="*/ 144 h 280"/>
                <a:gd name="T30" fmla="*/ 45 w 280"/>
                <a:gd name="T31" fmla="*/ 113 h 280"/>
                <a:gd name="T32" fmla="*/ 91 w 280"/>
                <a:gd name="T33" fmla="*/ 83 h 280"/>
                <a:gd name="T34" fmla="*/ 98 w 280"/>
                <a:gd name="T35" fmla="*/ 23 h 280"/>
                <a:gd name="T36" fmla="*/ 91 w 280"/>
                <a:gd name="T37" fmla="*/ 7 h 280"/>
                <a:gd name="T38" fmla="*/ 98 w 280"/>
                <a:gd name="T39" fmla="*/ 0 h 280"/>
                <a:gd name="T40" fmla="*/ 113 w 280"/>
                <a:gd name="T41" fmla="*/ 68 h 280"/>
                <a:gd name="T42" fmla="*/ 174 w 280"/>
                <a:gd name="T43" fmla="*/ 60 h 280"/>
                <a:gd name="T44" fmla="*/ 181 w 280"/>
                <a:gd name="T45" fmla="*/ 98 h 280"/>
                <a:gd name="T46" fmla="*/ 219 w 280"/>
                <a:gd name="T47" fmla="*/ 60 h 280"/>
                <a:gd name="T48" fmla="*/ 234 w 280"/>
                <a:gd name="T49" fmla="*/ 68 h 280"/>
                <a:gd name="T50" fmla="*/ 250 w 280"/>
                <a:gd name="T51" fmla="*/ 45 h 280"/>
                <a:gd name="T52" fmla="*/ 272 w 280"/>
                <a:gd name="T53" fmla="*/ 53 h 280"/>
                <a:gd name="T54" fmla="*/ 280 w 280"/>
                <a:gd name="T55" fmla="*/ 75 h 280"/>
                <a:gd name="T56" fmla="*/ 280 w 280"/>
                <a:gd name="T57" fmla="*/ 91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0" h="280">
                  <a:moveTo>
                    <a:pt x="280" y="91"/>
                  </a:moveTo>
                  <a:lnTo>
                    <a:pt x="242" y="68"/>
                  </a:lnTo>
                  <a:lnTo>
                    <a:pt x="242" y="91"/>
                  </a:lnTo>
                  <a:lnTo>
                    <a:pt x="219" y="128"/>
                  </a:lnTo>
                  <a:lnTo>
                    <a:pt x="212" y="121"/>
                  </a:lnTo>
                  <a:lnTo>
                    <a:pt x="204" y="159"/>
                  </a:lnTo>
                  <a:lnTo>
                    <a:pt x="181" y="151"/>
                  </a:lnTo>
                  <a:lnTo>
                    <a:pt x="144" y="250"/>
                  </a:lnTo>
                  <a:lnTo>
                    <a:pt x="68" y="280"/>
                  </a:lnTo>
                  <a:lnTo>
                    <a:pt x="53" y="257"/>
                  </a:lnTo>
                  <a:lnTo>
                    <a:pt x="15" y="227"/>
                  </a:lnTo>
                  <a:lnTo>
                    <a:pt x="0" y="189"/>
                  </a:lnTo>
                  <a:lnTo>
                    <a:pt x="23" y="174"/>
                  </a:lnTo>
                  <a:lnTo>
                    <a:pt x="30" y="136"/>
                  </a:lnTo>
                  <a:lnTo>
                    <a:pt x="45" y="144"/>
                  </a:lnTo>
                  <a:lnTo>
                    <a:pt x="45" y="113"/>
                  </a:lnTo>
                  <a:lnTo>
                    <a:pt x="91" y="83"/>
                  </a:lnTo>
                  <a:lnTo>
                    <a:pt x="98" y="23"/>
                  </a:lnTo>
                  <a:lnTo>
                    <a:pt x="91" y="7"/>
                  </a:lnTo>
                  <a:lnTo>
                    <a:pt x="98" y="0"/>
                  </a:lnTo>
                  <a:lnTo>
                    <a:pt x="113" y="68"/>
                  </a:lnTo>
                  <a:lnTo>
                    <a:pt x="174" y="60"/>
                  </a:lnTo>
                  <a:lnTo>
                    <a:pt x="181" y="98"/>
                  </a:lnTo>
                  <a:lnTo>
                    <a:pt x="219" y="60"/>
                  </a:lnTo>
                  <a:lnTo>
                    <a:pt x="234" y="68"/>
                  </a:lnTo>
                  <a:lnTo>
                    <a:pt x="250" y="45"/>
                  </a:lnTo>
                  <a:lnTo>
                    <a:pt x="272" y="53"/>
                  </a:lnTo>
                  <a:lnTo>
                    <a:pt x="280" y="75"/>
                  </a:lnTo>
                  <a:lnTo>
                    <a:pt x="280" y="9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53" name="Freeform 129"/>
            <p:cNvSpPr>
              <a:spLocks/>
            </p:cNvSpPr>
            <p:nvPr/>
          </p:nvSpPr>
          <p:spPr bwMode="auto">
            <a:xfrm>
              <a:off x="3731" y="1918"/>
              <a:ext cx="280" cy="280"/>
            </a:xfrm>
            <a:custGeom>
              <a:avLst/>
              <a:gdLst>
                <a:gd name="T0" fmla="*/ 280 w 280"/>
                <a:gd name="T1" fmla="*/ 91 h 280"/>
                <a:gd name="T2" fmla="*/ 242 w 280"/>
                <a:gd name="T3" fmla="*/ 68 h 280"/>
                <a:gd name="T4" fmla="*/ 242 w 280"/>
                <a:gd name="T5" fmla="*/ 91 h 280"/>
                <a:gd name="T6" fmla="*/ 219 w 280"/>
                <a:gd name="T7" fmla="*/ 128 h 280"/>
                <a:gd name="T8" fmla="*/ 212 w 280"/>
                <a:gd name="T9" fmla="*/ 121 h 280"/>
                <a:gd name="T10" fmla="*/ 204 w 280"/>
                <a:gd name="T11" fmla="*/ 159 h 280"/>
                <a:gd name="T12" fmla="*/ 181 w 280"/>
                <a:gd name="T13" fmla="*/ 151 h 280"/>
                <a:gd name="T14" fmla="*/ 144 w 280"/>
                <a:gd name="T15" fmla="*/ 250 h 280"/>
                <a:gd name="T16" fmla="*/ 68 w 280"/>
                <a:gd name="T17" fmla="*/ 280 h 280"/>
                <a:gd name="T18" fmla="*/ 53 w 280"/>
                <a:gd name="T19" fmla="*/ 257 h 280"/>
                <a:gd name="T20" fmla="*/ 15 w 280"/>
                <a:gd name="T21" fmla="*/ 227 h 280"/>
                <a:gd name="T22" fmla="*/ 0 w 280"/>
                <a:gd name="T23" fmla="*/ 189 h 280"/>
                <a:gd name="T24" fmla="*/ 23 w 280"/>
                <a:gd name="T25" fmla="*/ 174 h 280"/>
                <a:gd name="T26" fmla="*/ 30 w 280"/>
                <a:gd name="T27" fmla="*/ 136 h 280"/>
                <a:gd name="T28" fmla="*/ 45 w 280"/>
                <a:gd name="T29" fmla="*/ 144 h 280"/>
                <a:gd name="T30" fmla="*/ 45 w 280"/>
                <a:gd name="T31" fmla="*/ 113 h 280"/>
                <a:gd name="T32" fmla="*/ 91 w 280"/>
                <a:gd name="T33" fmla="*/ 83 h 280"/>
                <a:gd name="T34" fmla="*/ 98 w 280"/>
                <a:gd name="T35" fmla="*/ 23 h 280"/>
                <a:gd name="T36" fmla="*/ 91 w 280"/>
                <a:gd name="T37" fmla="*/ 7 h 280"/>
                <a:gd name="T38" fmla="*/ 98 w 280"/>
                <a:gd name="T39" fmla="*/ 0 h 280"/>
                <a:gd name="T40" fmla="*/ 113 w 280"/>
                <a:gd name="T41" fmla="*/ 68 h 280"/>
                <a:gd name="T42" fmla="*/ 174 w 280"/>
                <a:gd name="T43" fmla="*/ 60 h 280"/>
                <a:gd name="T44" fmla="*/ 181 w 280"/>
                <a:gd name="T45" fmla="*/ 98 h 280"/>
                <a:gd name="T46" fmla="*/ 219 w 280"/>
                <a:gd name="T47" fmla="*/ 60 h 280"/>
                <a:gd name="T48" fmla="*/ 234 w 280"/>
                <a:gd name="T49" fmla="*/ 68 h 280"/>
                <a:gd name="T50" fmla="*/ 250 w 280"/>
                <a:gd name="T51" fmla="*/ 45 h 280"/>
                <a:gd name="T52" fmla="*/ 272 w 280"/>
                <a:gd name="T53" fmla="*/ 53 h 280"/>
                <a:gd name="T54" fmla="*/ 280 w 280"/>
                <a:gd name="T55" fmla="*/ 75 h 280"/>
                <a:gd name="T56" fmla="*/ 280 w 280"/>
                <a:gd name="T57" fmla="*/ 91 h 280"/>
                <a:gd name="T58" fmla="*/ 280 w 280"/>
                <a:gd name="T59" fmla="*/ 98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0" h="280">
                  <a:moveTo>
                    <a:pt x="280" y="91"/>
                  </a:moveTo>
                  <a:lnTo>
                    <a:pt x="242" y="68"/>
                  </a:lnTo>
                  <a:lnTo>
                    <a:pt x="242" y="91"/>
                  </a:lnTo>
                  <a:lnTo>
                    <a:pt x="219" y="128"/>
                  </a:lnTo>
                  <a:lnTo>
                    <a:pt x="212" y="121"/>
                  </a:lnTo>
                  <a:lnTo>
                    <a:pt x="204" y="159"/>
                  </a:lnTo>
                  <a:lnTo>
                    <a:pt x="181" y="151"/>
                  </a:lnTo>
                  <a:lnTo>
                    <a:pt x="144" y="250"/>
                  </a:lnTo>
                  <a:lnTo>
                    <a:pt x="68" y="280"/>
                  </a:lnTo>
                  <a:lnTo>
                    <a:pt x="53" y="257"/>
                  </a:lnTo>
                  <a:lnTo>
                    <a:pt x="15" y="227"/>
                  </a:lnTo>
                  <a:lnTo>
                    <a:pt x="0" y="189"/>
                  </a:lnTo>
                  <a:lnTo>
                    <a:pt x="23" y="174"/>
                  </a:lnTo>
                  <a:lnTo>
                    <a:pt x="30" y="136"/>
                  </a:lnTo>
                  <a:lnTo>
                    <a:pt x="45" y="144"/>
                  </a:lnTo>
                  <a:lnTo>
                    <a:pt x="45" y="113"/>
                  </a:lnTo>
                  <a:lnTo>
                    <a:pt x="91" y="83"/>
                  </a:lnTo>
                  <a:lnTo>
                    <a:pt x="98" y="23"/>
                  </a:lnTo>
                  <a:lnTo>
                    <a:pt x="91" y="7"/>
                  </a:lnTo>
                  <a:lnTo>
                    <a:pt x="98" y="0"/>
                  </a:lnTo>
                  <a:lnTo>
                    <a:pt x="113" y="68"/>
                  </a:lnTo>
                  <a:lnTo>
                    <a:pt x="174" y="60"/>
                  </a:lnTo>
                  <a:lnTo>
                    <a:pt x="181" y="98"/>
                  </a:lnTo>
                  <a:lnTo>
                    <a:pt x="219" y="60"/>
                  </a:lnTo>
                  <a:lnTo>
                    <a:pt x="234" y="68"/>
                  </a:lnTo>
                  <a:lnTo>
                    <a:pt x="250" y="45"/>
                  </a:lnTo>
                  <a:lnTo>
                    <a:pt x="272" y="53"/>
                  </a:lnTo>
                  <a:lnTo>
                    <a:pt x="280" y="75"/>
                  </a:lnTo>
                  <a:lnTo>
                    <a:pt x="280" y="91"/>
                  </a:lnTo>
                  <a:lnTo>
                    <a:pt x="280" y="9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54" name="Freeform 130"/>
            <p:cNvSpPr>
              <a:spLocks/>
            </p:cNvSpPr>
            <p:nvPr/>
          </p:nvSpPr>
          <p:spPr bwMode="auto">
            <a:xfrm>
              <a:off x="3088" y="1486"/>
              <a:ext cx="310" cy="349"/>
            </a:xfrm>
            <a:custGeom>
              <a:avLst/>
              <a:gdLst>
                <a:gd name="T0" fmla="*/ 287 w 310"/>
                <a:gd name="T1" fmla="*/ 280 h 349"/>
                <a:gd name="T2" fmla="*/ 303 w 310"/>
                <a:gd name="T3" fmla="*/ 341 h 349"/>
                <a:gd name="T4" fmla="*/ 136 w 310"/>
                <a:gd name="T5" fmla="*/ 349 h 349"/>
                <a:gd name="T6" fmla="*/ 113 w 310"/>
                <a:gd name="T7" fmla="*/ 333 h 349"/>
                <a:gd name="T8" fmla="*/ 98 w 310"/>
                <a:gd name="T9" fmla="*/ 273 h 349"/>
                <a:gd name="T10" fmla="*/ 83 w 310"/>
                <a:gd name="T11" fmla="*/ 235 h 349"/>
                <a:gd name="T12" fmla="*/ 8 w 310"/>
                <a:gd name="T13" fmla="*/ 174 h 349"/>
                <a:gd name="T14" fmla="*/ 8 w 310"/>
                <a:gd name="T15" fmla="*/ 137 h 349"/>
                <a:gd name="T16" fmla="*/ 15 w 310"/>
                <a:gd name="T17" fmla="*/ 121 h 349"/>
                <a:gd name="T18" fmla="*/ 0 w 310"/>
                <a:gd name="T19" fmla="*/ 99 h 349"/>
                <a:gd name="T20" fmla="*/ 30 w 310"/>
                <a:gd name="T21" fmla="*/ 76 h 349"/>
                <a:gd name="T22" fmla="*/ 30 w 310"/>
                <a:gd name="T23" fmla="*/ 31 h 349"/>
                <a:gd name="T24" fmla="*/ 45 w 310"/>
                <a:gd name="T25" fmla="*/ 23 h 349"/>
                <a:gd name="T26" fmla="*/ 106 w 310"/>
                <a:gd name="T27" fmla="*/ 0 h 349"/>
                <a:gd name="T28" fmla="*/ 106 w 310"/>
                <a:gd name="T29" fmla="*/ 31 h 349"/>
                <a:gd name="T30" fmla="*/ 106 w 310"/>
                <a:gd name="T31" fmla="*/ 15 h 349"/>
                <a:gd name="T32" fmla="*/ 129 w 310"/>
                <a:gd name="T33" fmla="*/ 31 h 349"/>
                <a:gd name="T34" fmla="*/ 151 w 310"/>
                <a:gd name="T35" fmla="*/ 46 h 349"/>
                <a:gd name="T36" fmla="*/ 265 w 310"/>
                <a:gd name="T37" fmla="*/ 68 h 349"/>
                <a:gd name="T38" fmla="*/ 257 w 310"/>
                <a:gd name="T39" fmla="*/ 84 h 349"/>
                <a:gd name="T40" fmla="*/ 280 w 310"/>
                <a:gd name="T41" fmla="*/ 91 h 349"/>
                <a:gd name="T42" fmla="*/ 280 w 310"/>
                <a:gd name="T43" fmla="*/ 114 h 349"/>
                <a:gd name="T44" fmla="*/ 287 w 310"/>
                <a:gd name="T45" fmla="*/ 114 h 349"/>
                <a:gd name="T46" fmla="*/ 295 w 310"/>
                <a:gd name="T47" fmla="*/ 137 h 349"/>
                <a:gd name="T48" fmla="*/ 272 w 310"/>
                <a:gd name="T49" fmla="*/ 174 h 349"/>
                <a:gd name="T50" fmla="*/ 280 w 310"/>
                <a:gd name="T51" fmla="*/ 182 h 349"/>
                <a:gd name="T52" fmla="*/ 303 w 310"/>
                <a:gd name="T53" fmla="*/ 152 h 349"/>
                <a:gd name="T54" fmla="*/ 310 w 310"/>
                <a:gd name="T55" fmla="*/ 159 h 349"/>
                <a:gd name="T56" fmla="*/ 287 w 310"/>
                <a:gd name="T57" fmla="*/ 280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0" h="349">
                  <a:moveTo>
                    <a:pt x="287" y="280"/>
                  </a:moveTo>
                  <a:lnTo>
                    <a:pt x="303" y="341"/>
                  </a:lnTo>
                  <a:lnTo>
                    <a:pt x="136" y="349"/>
                  </a:lnTo>
                  <a:lnTo>
                    <a:pt x="113" y="333"/>
                  </a:lnTo>
                  <a:lnTo>
                    <a:pt x="98" y="273"/>
                  </a:lnTo>
                  <a:lnTo>
                    <a:pt x="83" y="235"/>
                  </a:lnTo>
                  <a:lnTo>
                    <a:pt x="8" y="174"/>
                  </a:lnTo>
                  <a:lnTo>
                    <a:pt x="8" y="137"/>
                  </a:lnTo>
                  <a:lnTo>
                    <a:pt x="15" y="121"/>
                  </a:lnTo>
                  <a:lnTo>
                    <a:pt x="0" y="99"/>
                  </a:lnTo>
                  <a:lnTo>
                    <a:pt x="30" y="76"/>
                  </a:lnTo>
                  <a:lnTo>
                    <a:pt x="30" y="31"/>
                  </a:lnTo>
                  <a:lnTo>
                    <a:pt x="45" y="23"/>
                  </a:lnTo>
                  <a:lnTo>
                    <a:pt x="106" y="0"/>
                  </a:lnTo>
                  <a:lnTo>
                    <a:pt x="106" y="31"/>
                  </a:lnTo>
                  <a:lnTo>
                    <a:pt x="106" y="15"/>
                  </a:lnTo>
                  <a:lnTo>
                    <a:pt x="129" y="31"/>
                  </a:lnTo>
                  <a:lnTo>
                    <a:pt x="151" y="46"/>
                  </a:lnTo>
                  <a:lnTo>
                    <a:pt x="265" y="68"/>
                  </a:lnTo>
                  <a:lnTo>
                    <a:pt x="257" y="84"/>
                  </a:lnTo>
                  <a:lnTo>
                    <a:pt x="280" y="91"/>
                  </a:lnTo>
                  <a:lnTo>
                    <a:pt x="280" y="114"/>
                  </a:lnTo>
                  <a:lnTo>
                    <a:pt x="287" y="114"/>
                  </a:lnTo>
                  <a:lnTo>
                    <a:pt x="295" y="137"/>
                  </a:lnTo>
                  <a:lnTo>
                    <a:pt x="272" y="174"/>
                  </a:lnTo>
                  <a:lnTo>
                    <a:pt x="280" y="182"/>
                  </a:lnTo>
                  <a:lnTo>
                    <a:pt x="303" y="152"/>
                  </a:lnTo>
                  <a:lnTo>
                    <a:pt x="310" y="159"/>
                  </a:lnTo>
                  <a:lnTo>
                    <a:pt x="287" y="28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55" name="Freeform 131"/>
            <p:cNvSpPr>
              <a:spLocks/>
            </p:cNvSpPr>
            <p:nvPr/>
          </p:nvSpPr>
          <p:spPr bwMode="auto">
            <a:xfrm>
              <a:off x="3088" y="1486"/>
              <a:ext cx="310" cy="349"/>
            </a:xfrm>
            <a:custGeom>
              <a:avLst/>
              <a:gdLst>
                <a:gd name="T0" fmla="*/ 287 w 310"/>
                <a:gd name="T1" fmla="*/ 280 h 349"/>
                <a:gd name="T2" fmla="*/ 303 w 310"/>
                <a:gd name="T3" fmla="*/ 341 h 349"/>
                <a:gd name="T4" fmla="*/ 136 w 310"/>
                <a:gd name="T5" fmla="*/ 349 h 349"/>
                <a:gd name="T6" fmla="*/ 113 w 310"/>
                <a:gd name="T7" fmla="*/ 333 h 349"/>
                <a:gd name="T8" fmla="*/ 98 w 310"/>
                <a:gd name="T9" fmla="*/ 273 h 349"/>
                <a:gd name="T10" fmla="*/ 83 w 310"/>
                <a:gd name="T11" fmla="*/ 235 h 349"/>
                <a:gd name="T12" fmla="*/ 8 w 310"/>
                <a:gd name="T13" fmla="*/ 174 h 349"/>
                <a:gd name="T14" fmla="*/ 8 w 310"/>
                <a:gd name="T15" fmla="*/ 137 h 349"/>
                <a:gd name="T16" fmla="*/ 15 w 310"/>
                <a:gd name="T17" fmla="*/ 121 h 349"/>
                <a:gd name="T18" fmla="*/ 0 w 310"/>
                <a:gd name="T19" fmla="*/ 99 h 349"/>
                <a:gd name="T20" fmla="*/ 30 w 310"/>
                <a:gd name="T21" fmla="*/ 76 h 349"/>
                <a:gd name="T22" fmla="*/ 30 w 310"/>
                <a:gd name="T23" fmla="*/ 31 h 349"/>
                <a:gd name="T24" fmla="*/ 45 w 310"/>
                <a:gd name="T25" fmla="*/ 23 h 349"/>
                <a:gd name="T26" fmla="*/ 106 w 310"/>
                <a:gd name="T27" fmla="*/ 0 h 349"/>
                <a:gd name="T28" fmla="*/ 106 w 310"/>
                <a:gd name="T29" fmla="*/ 31 h 349"/>
                <a:gd name="T30" fmla="*/ 106 w 310"/>
                <a:gd name="T31" fmla="*/ 15 h 349"/>
                <a:gd name="T32" fmla="*/ 129 w 310"/>
                <a:gd name="T33" fmla="*/ 31 h 349"/>
                <a:gd name="T34" fmla="*/ 151 w 310"/>
                <a:gd name="T35" fmla="*/ 46 h 349"/>
                <a:gd name="T36" fmla="*/ 265 w 310"/>
                <a:gd name="T37" fmla="*/ 68 h 349"/>
                <a:gd name="T38" fmla="*/ 257 w 310"/>
                <a:gd name="T39" fmla="*/ 84 h 349"/>
                <a:gd name="T40" fmla="*/ 280 w 310"/>
                <a:gd name="T41" fmla="*/ 91 h 349"/>
                <a:gd name="T42" fmla="*/ 280 w 310"/>
                <a:gd name="T43" fmla="*/ 114 h 349"/>
                <a:gd name="T44" fmla="*/ 287 w 310"/>
                <a:gd name="T45" fmla="*/ 114 h 349"/>
                <a:gd name="T46" fmla="*/ 295 w 310"/>
                <a:gd name="T47" fmla="*/ 137 h 349"/>
                <a:gd name="T48" fmla="*/ 272 w 310"/>
                <a:gd name="T49" fmla="*/ 174 h 349"/>
                <a:gd name="T50" fmla="*/ 280 w 310"/>
                <a:gd name="T51" fmla="*/ 182 h 349"/>
                <a:gd name="T52" fmla="*/ 303 w 310"/>
                <a:gd name="T53" fmla="*/ 152 h 349"/>
                <a:gd name="T54" fmla="*/ 310 w 310"/>
                <a:gd name="T55" fmla="*/ 159 h 349"/>
                <a:gd name="T56" fmla="*/ 287 w 310"/>
                <a:gd name="T57" fmla="*/ 280 h 349"/>
                <a:gd name="T58" fmla="*/ 287 w 310"/>
                <a:gd name="T59" fmla="*/ 288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0" h="349">
                  <a:moveTo>
                    <a:pt x="287" y="280"/>
                  </a:moveTo>
                  <a:lnTo>
                    <a:pt x="303" y="341"/>
                  </a:lnTo>
                  <a:lnTo>
                    <a:pt x="136" y="349"/>
                  </a:lnTo>
                  <a:lnTo>
                    <a:pt x="113" y="333"/>
                  </a:lnTo>
                  <a:lnTo>
                    <a:pt x="98" y="273"/>
                  </a:lnTo>
                  <a:lnTo>
                    <a:pt x="83" y="235"/>
                  </a:lnTo>
                  <a:lnTo>
                    <a:pt x="8" y="174"/>
                  </a:lnTo>
                  <a:lnTo>
                    <a:pt x="8" y="137"/>
                  </a:lnTo>
                  <a:lnTo>
                    <a:pt x="15" y="121"/>
                  </a:lnTo>
                  <a:lnTo>
                    <a:pt x="0" y="99"/>
                  </a:lnTo>
                  <a:lnTo>
                    <a:pt x="30" y="76"/>
                  </a:lnTo>
                  <a:lnTo>
                    <a:pt x="30" y="31"/>
                  </a:lnTo>
                  <a:lnTo>
                    <a:pt x="45" y="23"/>
                  </a:lnTo>
                  <a:lnTo>
                    <a:pt x="106" y="0"/>
                  </a:lnTo>
                  <a:lnTo>
                    <a:pt x="106" y="31"/>
                  </a:lnTo>
                  <a:lnTo>
                    <a:pt x="106" y="15"/>
                  </a:lnTo>
                  <a:lnTo>
                    <a:pt x="129" y="31"/>
                  </a:lnTo>
                  <a:lnTo>
                    <a:pt x="151" y="46"/>
                  </a:lnTo>
                  <a:lnTo>
                    <a:pt x="265" y="68"/>
                  </a:lnTo>
                  <a:lnTo>
                    <a:pt x="257" y="84"/>
                  </a:lnTo>
                  <a:lnTo>
                    <a:pt x="280" y="91"/>
                  </a:lnTo>
                  <a:lnTo>
                    <a:pt x="280" y="114"/>
                  </a:lnTo>
                  <a:lnTo>
                    <a:pt x="287" y="114"/>
                  </a:lnTo>
                  <a:lnTo>
                    <a:pt x="295" y="137"/>
                  </a:lnTo>
                  <a:lnTo>
                    <a:pt x="272" y="174"/>
                  </a:lnTo>
                  <a:lnTo>
                    <a:pt x="280" y="182"/>
                  </a:lnTo>
                  <a:lnTo>
                    <a:pt x="303" y="152"/>
                  </a:lnTo>
                  <a:lnTo>
                    <a:pt x="310" y="159"/>
                  </a:lnTo>
                  <a:lnTo>
                    <a:pt x="287" y="280"/>
                  </a:lnTo>
                  <a:lnTo>
                    <a:pt x="287" y="28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56" name="Freeform 132"/>
            <p:cNvSpPr>
              <a:spLocks/>
            </p:cNvSpPr>
            <p:nvPr/>
          </p:nvSpPr>
          <p:spPr bwMode="auto">
            <a:xfrm>
              <a:off x="3398" y="1600"/>
              <a:ext cx="15" cy="30"/>
            </a:xfrm>
            <a:custGeom>
              <a:avLst/>
              <a:gdLst>
                <a:gd name="T0" fmla="*/ 15 w 15"/>
                <a:gd name="T1" fmla="*/ 0 h 30"/>
                <a:gd name="T2" fmla="*/ 0 w 15"/>
                <a:gd name="T3" fmla="*/ 30 h 30"/>
                <a:gd name="T4" fmla="*/ 15 w 15"/>
                <a:gd name="T5" fmla="*/ 0 h 30"/>
                <a:gd name="T6" fmla="*/ 15 w 15"/>
                <a:gd name="T7" fmla="*/ 7 h 30"/>
              </a:gdLst>
              <a:ahLst/>
              <a:cxnLst>
                <a:cxn ang="0">
                  <a:pos x="T0" y="T1"/>
                </a:cxn>
                <a:cxn ang="0">
                  <a:pos x="T2" y="T3"/>
                </a:cxn>
                <a:cxn ang="0">
                  <a:pos x="T4" y="T5"/>
                </a:cxn>
                <a:cxn ang="0">
                  <a:pos x="T6" y="T7"/>
                </a:cxn>
              </a:cxnLst>
              <a:rect l="0" t="0" r="r" b="b"/>
              <a:pathLst>
                <a:path w="15" h="30">
                  <a:moveTo>
                    <a:pt x="15" y="0"/>
                  </a:moveTo>
                  <a:lnTo>
                    <a:pt x="0" y="30"/>
                  </a:lnTo>
                  <a:lnTo>
                    <a:pt x="15" y="0"/>
                  </a:lnTo>
                  <a:lnTo>
                    <a:pt x="15" y="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57" name="Freeform 133"/>
            <p:cNvSpPr>
              <a:spLocks/>
            </p:cNvSpPr>
            <p:nvPr/>
          </p:nvSpPr>
          <p:spPr bwMode="auto">
            <a:xfrm>
              <a:off x="2029" y="1577"/>
              <a:ext cx="439" cy="364"/>
            </a:xfrm>
            <a:custGeom>
              <a:avLst/>
              <a:gdLst>
                <a:gd name="T0" fmla="*/ 424 w 439"/>
                <a:gd name="T1" fmla="*/ 205 h 364"/>
                <a:gd name="T2" fmla="*/ 439 w 439"/>
                <a:gd name="T3" fmla="*/ 53 h 364"/>
                <a:gd name="T4" fmla="*/ 45 w 439"/>
                <a:gd name="T5" fmla="*/ 0 h 364"/>
                <a:gd name="T6" fmla="*/ 38 w 439"/>
                <a:gd name="T7" fmla="*/ 46 h 364"/>
                <a:gd name="T8" fmla="*/ 8 w 439"/>
                <a:gd name="T9" fmla="*/ 235 h 364"/>
                <a:gd name="T10" fmla="*/ 0 w 439"/>
                <a:gd name="T11" fmla="*/ 311 h 364"/>
                <a:gd name="T12" fmla="*/ 114 w 439"/>
                <a:gd name="T13" fmla="*/ 333 h 364"/>
                <a:gd name="T14" fmla="*/ 409 w 439"/>
                <a:gd name="T15" fmla="*/ 364 h 364"/>
                <a:gd name="T16" fmla="*/ 424 w 439"/>
                <a:gd name="T17" fmla="*/ 205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9" h="364">
                  <a:moveTo>
                    <a:pt x="424" y="205"/>
                  </a:moveTo>
                  <a:lnTo>
                    <a:pt x="439" y="53"/>
                  </a:lnTo>
                  <a:lnTo>
                    <a:pt x="45" y="0"/>
                  </a:lnTo>
                  <a:lnTo>
                    <a:pt x="38" y="46"/>
                  </a:lnTo>
                  <a:lnTo>
                    <a:pt x="8" y="235"/>
                  </a:lnTo>
                  <a:lnTo>
                    <a:pt x="0" y="311"/>
                  </a:lnTo>
                  <a:lnTo>
                    <a:pt x="114" y="333"/>
                  </a:lnTo>
                  <a:lnTo>
                    <a:pt x="409" y="364"/>
                  </a:lnTo>
                  <a:lnTo>
                    <a:pt x="424" y="205"/>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58" name="Freeform 134"/>
            <p:cNvSpPr>
              <a:spLocks/>
            </p:cNvSpPr>
            <p:nvPr/>
          </p:nvSpPr>
          <p:spPr bwMode="auto">
            <a:xfrm>
              <a:off x="2029" y="1577"/>
              <a:ext cx="439" cy="364"/>
            </a:xfrm>
            <a:custGeom>
              <a:avLst/>
              <a:gdLst>
                <a:gd name="T0" fmla="*/ 424 w 439"/>
                <a:gd name="T1" fmla="*/ 205 h 364"/>
                <a:gd name="T2" fmla="*/ 439 w 439"/>
                <a:gd name="T3" fmla="*/ 53 h 364"/>
                <a:gd name="T4" fmla="*/ 45 w 439"/>
                <a:gd name="T5" fmla="*/ 0 h 364"/>
                <a:gd name="T6" fmla="*/ 38 w 439"/>
                <a:gd name="T7" fmla="*/ 46 h 364"/>
                <a:gd name="T8" fmla="*/ 8 w 439"/>
                <a:gd name="T9" fmla="*/ 235 h 364"/>
                <a:gd name="T10" fmla="*/ 0 w 439"/>
                <a:gd name="T11" fmla="*/ 311 h 364"/>
                <a:gd name="T12" fmla="*/ 114 w 439"/>
                <a:gd name="T13" fmla="*/ 333 h 364"/>
                <a:gd name="T14" fmla="*/ 409 w 439"/>
                <a:gd name="T15" fmla="*/ 364 h 364"/>
                <a:gd name="T16" fmla="*/ 424 w 439"/>
                <a:gd name="T17" fmla="*/ 205 h 364"/>
                <a:gd name="T18" fmla="*/ 424 w 439"/>
                <a:gd name="T19" fmla="*/ 212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9" h="364">
                  <a:moveTo>
                    <a:pt x="424" y="205"/>
                  </a:moveTo>
                  <a:lnTo>
                    <a:pt x="439" y="53"/>
                  </a:lnTo>
                  <a:lnTo>
                    <a:pt x="45" y="0"/>
                  </a:lnTo>
                  <a:lnTo>
                    <a:pt x="38" y="46"/>
                  </a:lnTo>
                  <a:lnTo>
                    <a:pt x="8" y="235"/>
                  </a:lnTo>
                  <a:lnTo>
                    <a:pt x="0" y="311"/>
                  </a:lnTo>
                  <a:lnTo>
                    <a:pt x="114" y="333"/>
                  </a:lnTo>
                  <a:lnTo>
                    <a:pt x="409" y="364"/>
                  </a:lnTo>
                  <a:lnTo>
                    <a:pt x="424" y="205"/>
                  </a:lnTo>
                  <a:lnTo>
                    <a:pt x="424" y="21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16387" name="Text Box 126"/>
          <p:cNvSpPr txBox="1">
            <a:spLocks noChangeArrowheads="1"/>
          </p:cNvSpPr>
          <p:nvPr/>
        </p:nvSpPr>
        <p:spPr bwMode="auto">
          <a:xfrm>
            <a:off x="4038600" y="1219200"/>
            <a:ext cx="1063112" cy="461665"/>
          </a:xfrm>
          <a:prstGeom prst="rect">
            <a:avLst/>
          </a:prstGeom>
          <a:noFill/>
          <a:ln w="9525" algn="ctr">
            <a:noFill/>
            <a:miter lim="800000"/>
            <a:headEnd/>
            <a:tailEnd/>
          </a:ln>
        </p:spPr>
        <p:txBody>
          <a:bodyPr wrap="none">
            <a:spAutoFit/>
          </a:bodyPr>
          <a:lstStyle/>
          <a:p>
            <a:r>
              <a:rPr lang="en-US" sz="2400" b="1" dirty="0">
                <a:solidFill>
                  <a:srgbClr val="FF9900"/>
                </a:solidFill>
                <a:latin typeface="Verdana" pitchFamily="34" charset="0"/>
              </a:rPr>
              <a:t>2011</a:t>
            </a:r>
          </a:p>
        </p:txBody>
      </p:sp>
    </p:spTree>
    <p:extLst>
      <p:ext uri="{BB962C8B-B14F-4D97-AF65-F5344CB8AC3E}">
        <p14:creationId xmlns:p14="http://schemas.microsoft.com/office/powerpoint/2010/main" val="1756185302"/>
      </p:ext>
    </p:extLst>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pSp>
        <p:nvGrpSpPr>
          <p:cNvPr id="257" name="Group 4"/>
          <p:cNvGrpSpPr>
            <a:grpSpLocks noChangeAspect="1"/>
          </p:cNvGrpSpPr>
          <p:nvPr/>
        </p:nvGrpSpPr>
        <p:grpSpPr bwMode="auto">
          <a:xfrm>
            <a:off x="1831975" y="1143000"/>
            <a:ext cx="5521413" cy="4518025"/>
            <a:chOff x="1129" y="737"/>
            <a:chExt cx="3502" cy="2846"/>
          </a:xfrm>
        </p:grpSpPr>
        <p:sp>
          <p:nvSpPr>
            <p:cNvPr id="258" name="AutoShape 3"/>
            <p:cNvSpPr>
              <a:spLocks noChangeAspect="1" noChangeArrowheads="1" noTextEdit="1"/>
            </p:cNvSpPr>
            <p:nvPr/>
          </p:nvSpPr>
          <p:spPr bwMode="auto">
            <a:xfrm>
              <a:off x="1129" y="737"/>
              <a:ext cx="3502" cy="28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Rectangle 5"/>
            <p:cNvSpPr>
              <a:spLocks noChangeArrowheads="1"/>
            </p:cNvSpPr>
            <p:nvPr/>
          </p:nvSpPr>
          <p:spPr bwMode="auto">
            <a:xfrm>
              <a:off x="1129" y="737"/>
              <a:ext cx="3510" cy="2854"/>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Rectangle 6"/>
            <p:cNvSpPr>
              <a:spLocks noChangeArrowheads="1"/>
            </p:cNvSpPr>
            <p:nvPr/>
          </p:nvSpPr>
          <p:spPr bwMode="auto">
            <a:xfrm>
              <a:off x="1182" y="828"/>
              <a:ext cx="3404" cy="267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Freeform 7"/>
            <p:cNvSpPr>
              <a:spLocks/>
            </p:cNvSpPr>
            <p:nvPr/>
          </p:nvSpPr>
          <p:spPr bwMode="auto">
            <a:xfrm>
              <a:off x="3413" y="2402"/>
              <a:ext cx="242" cy="386"/>
            </a:xfrm>
            <a:custGeom>
              <a:avLst/>
              <a:gdLst>
                <a:gd name="T0" fmla="*/ 220 w 242"/>
                <a:gd name="T1" fmla="*/ 242 h 386"/>
                <a:gd name="T2" fmla="*/ 242 w 242"/>
                <a:gd name="T3" fmla="*/ 311 h 386"/>
                <a:gd name="T4" fmla="*/ 68 w 242"/>
                <a:gd name="T5" fmla="*/ 326 h 386"/>
                <a:gd name="T6" fmla="*/ 83 w 242"/>
                <a:gd name="T7" fmla="*/ 364 h 386"/>
                <a:gd name="T8" fmla="*/ 83 w 242"/>
                <a:gd name="T9" fmla="*/ 379 h 386"/>
                <a:gd name="T10" fmla="*/ 38 w 242"/>
                <a:gd name="T11" fmla="*/ 386 h 386"/>
                <a:gd name="T12" fmla="*/ 61 w 242"/>
                <a:gd name="T13" fmla="*/ 386 h 386"/>
                <a:gd name="T14" fmla="*/ 38 w 242"/>
                <a:gd name="T15" fmla="*/ 356 h 386"/>
                <a:gd name="T16" fmla="*/ 31 w 242"/>
                <a:gd name="T17" fmla="*/ 386 h 386"/>
                <a:gd name="T18" fmla="*/ 15 w 242"/>
                <a:gd name="T19" fmla="*/ 379 h 386"/>
                <a:gd name="T20" fmla="*/ 0 w 242"/>
                <a:gd name="T21" fmla="*/ 258 h 386"/>
                <a:gd name="T22" fmla="*/ 8 w 242"/>
                <a:gd name="T23" fmla="*/ 23 h 386"/>
                <a:gd name="T24" fmla="*/ 0 w 242"/>
                <a:gd name="T25" fmla="*/ 15 h 386"/>
                <a:gd name="T26" fmla="*/ 167 w 242"/>
                <a:gd name="T27" fmla="*/ 0 h 386"/>
                <a:gd name="T28" fmla="*/ 212 w 242"/>
                <a:gd name="T29" fmla="*/ 167 h 386"/>
                <a:gd name="T30" fmla="*/ 235 w 242"/>
                <a:gd name="T31" fmla="*/ 212 h 386"/>
                <a:gd name="T32" fmla="*/ 220 w 242"/>
                <a:gd name="T33" fmla="*/ 242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2" h="386">
                  <a:moveTo>
                    <a:pt x="220" y="242"/>
                  </a:moveTo>
                  <a:lnTo>
                    <a:pt x="242" y="311"/>
                  </a:lnTo>
                  <a:lnTo>
                    <a:pt x="68" y="326"/>
                  </a:lnTo>
                  <a:lnTo>
                    <a:pt x="83" y="364"/>
                  </a:lnTo>
                  <a:lnTo>
                    <a:pt x="83" y="379"/>
                  </a:lnTo>
                  <a:lnTo>
                    <a:pt x="38" y="386"/>
                  </a:lnTo>
                  <a:lnTo>
                    <a:pt x="61" y="386"/>
                  </a:lnTo>
                  <a:lnTo>
                    <a:pt x="38" y="356"/>
                  </a:lnTo>
                  <a:lnTo>
                    <a:pt x="31" y="386"/>
                  </a:lnTo>
                  <a:lnTo>
                    <a:pt x="15" y="379"/>
                  </a:lnTo>
                  <a:lnTo>
                    <a:pt x="0" y="258"/>
                  </a:lnTo>
                  <a:lnTo>
                    <a:pt x="8" y="23"/>
                  </a:lnTo>
                  <a:lnTo>
                    <a:pt x="0" y="15"/>
                  </a:lnTo>
                  <a:lnTo>
                    <a:pt x="167" y="0"/>
                  </a:lnTo>
                  <a:lnTo>
                    <a:pt x="212" y="167"/>
                  </a:lnTo>
                  <a:lnTo>
                    <a:pt x="235" y="212"/>
                  </a:lnTo>
                  <a:lnTo>
                    <a:pt x="220" y="242"/>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 name="Freeform 8"/>
            <p:cNvSpPr>
              <a:spLocks/>
            </p:cNvSpPr>
            <p:nvPr/>
          </p:nvSpPr>
          <p:spPr bwMode="auto">
            <a:xfrm>
              <a:off x="3413" y="2402"/>
              <a:ext cx="242" cy="386"/>
            </a:xfrm>
            <a:custGeom>
              <a:avLst/>
              <a:gdLst>
                <a:gd name="T0" fmla="*/ 220 w 242"/>
                <a:gd name="T1" fmla="*/ 242 h 386"/>
                <a:gd name="T2" fmla="*/ 242 w 242"/>
                <a:gd name="T3" fmla="*/ 311 h 386"/>
                <a:gd name="T4" fmla="*/ 68 w 242"/>
                <a:gd name="T5" fmla="*/ 326 h 386"/>
                <a:gd name="T6" fmla="*/ 83 w 242"/>
                <a:gd name="T7" fmla="*/ 364 h 386"/>
                <a:gd name="T8" fmla="*/ 83 w 242"/>
                <a:gd name="T9" fmla="*/ 379 h 386"/>
                <a:gd name="T10" fmla="*/ 38 w 242"/>
                <a:gd name="T11" fmla="*/ 386 h 386"/>
                <a:gd name="T12" fmla="*/ 61 w 242"/>
                <a:gd name="T13" fmla="*/ 386 h 386"/>
                <a:gd name="T14" fmla="*/ 38 w 242"/>
                <a:gd name="T15" fmla="*/ 356 h 386"/>
                <a:gd name="T16" fmla="*/ 31 w 242"/>
                <a:gd name="T17" fmla="*/ 386 h 386"/>
                <a:gd name="T18" fmla="*/ 15 w 242"/>
                <a:gd name="T19" fmla="*/ 379 h 386"/>
                <a:gd name="T20" fmla="*/ 0 w 242"/>
                <a:gd name="T21" fmla="*/ 258 h 386"/>
                <a:gd name="T22" fmla="*/ 8 w 242"/>
                <a:gd name="T23" fmla="*/ 23 h 386"/>
                <a:gd name="T24" fmla="*/ 0 w 242"/>
                <a:gd name="T25" fmla="*/ 15 h 386"/>
                <a:gd name="T26" fmla="*/ 167 w 242"/>
                <a:gd name="T27" fmla="*/ 0 h 386"/>
                <a:gd name="T28" fmla="*/ 212 w 242"/>
                <a:gd name="T29" fmla="*/ 167 h 386"/>
                <a:gd name="T30" fmla="*/ 235 w 242"/>
                <a:gd name="T31" fmla="*/ 212 h 386"/>
                <a:gd name="T32" fmla="*/ 220 w 242"/>
                <a:gd name="T33" fmla="*/ 242 h 386"/>
                <a:gd name="T34" fmla="*/ 220 w 242"/>
                <a:gd name="T35" fmla="*/ 25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2" h="386">
                  <a:moveTo>
                    <a:pt x="220" y="242"/>
                  </a:moveTo>
                  <a:lnTo>
                    <a:pt x="242" y="311"/>
                  </a:lnTo>
                  <a:lnTo>
                    <a:pt x="68" y="326"/>
                  </a:lnTo>
                  <a:lnTo>
                    <a:pt x="83" y="364"/>
                  </a:lnTo>
                  <a:lnTo>
                    <a:pt x="83" y="379"/>
                  </a:lnTo>
                  <a:lnTo>
                    <a:pt x="38" y="386"/>
                  </a:lnTo>
                  <a:lnTo>
                    <a:pt x="61" y="386"/>
                  </a:lnTo>
                  <a:lnTo>
                    <a:pt x="38" y="356"/>
                  </a:lnTo>
                  <a:lnTo>
                    <a:pt x="31" y="386"/>
                  </a:lnTo>
                  <a:lnTo>
                    <a:pt x="15" y="379"/>
                  </a:lnTo>
                  <a:lnTo>
                    <a:pt x="0" y="258"/>
                  </a:lnTo>
                  <a:lnTo>
                    <a:pt x="8" y="23"/>
                  </a:lnTo>
                  <a:lnTo>
                    <a:pt x="0" y="15"/>
                  </a:lnTo>
                  <a:lnTo>
                    <a:pt x="167" y="0"/>
                  </a:lnTo>
                  <a:lnTo>
                    <a:pt x="212" y="167"/>
                  </a:lnTo>
                  <a:lnTo>
                    <a:pt x="235" y="212"/>
                  </a:lnTo>
                  <a:lnTo>
                    <a:pt x="220" y="242"/>
                  </a:lnTo>
                  <a:lnTo>
                    <a:pt x="220" y="25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3" name="Freeform 9"/>
            <p:cNvSpPr>
              <a:spLocks/>
            </p:cNvSpPr>
            <p:nvPr/>
          </p:nvSpPr>
          <p:spPr bwMode="auto">
            <a:xfrm>
              <a:off x="1242" y="2599"/>
              <a:ext cx="659" cy="583"/>
            </a:xfrm>
            <a:custGeom>
              <a:avLst/>
              <a:gdLst>
                <a:gd name="T0" fmla="*/ 0 w 659"/>
                <a:gd name="T1" fmla="*/ 333 h 583"/>
                <a:gd name="T2" fmla="*/ 8 w 659"/>
                <a:gd name="T3" fmla="*/ 341 h 583"/>
                <a:gd name="T4" fmla="*/ 38 w 659"/>
                <a:gd name="T5" fmla="*/ 371 h 583"/>
                <a:gd name="T6" fmla="*/ 31 w 659"/>
                <a:gd name="T7" fmla="*/ 409 h 583"/>
                <a:gd name="T8" fmla="*/ 53 w 659"/>
                <a:gd name="T9" fmla="*/ 394 h 583"/>
                <a:gd name="T10" fmla="*/ 53 w 659"/>
                <a:gd name="T11" fmla="*/ 454 h 583"/>
                <a:gd name="T12" fmla="*/ 106 w 659"/>
                <a:gd name="T13" fmla="*/ 469 h 583"/>
                <a:gd name="T14" fmla="*/ 121 w 659"/>
                <a:gd name="T15" fmla="*/ 462 h 583"/>
                <a:gd name="T16" fmla="*/ 121 w 659"/>
                <a:gd name="T17" fmla="*/ 507 h 583"/>
                <a:gd name="T18" fmla="*/ 76 w 659"/>
                <a:gd name="T19" fmla="*/ 560 h 583"/>
                <a:gd name="T20" fmla="*/ 16 w 659"/>
                <a:gd name="T21" fmla="*/ 583 h 583"/>
                <a:gd name="T22" fmla="*/ 84 w 659"/>
                <a:gd name="T23" fmla="*/ 568 h 583"/>
                <a:gd name="T24" fmla="*/ 99 w 659"/>
                <a:gd name="T25" fmla="*/ 537 h 583"/>
                <a:gd name="T26" fmla="*/ 197 w 659"/>
                <a:gd name="T27" fmla="*/ 477 h 583"/>
                <a:gd name="T28" fmla="*/ 197 w 659"/>
                <a:gd name="T29" fmla="*/ 439 h 583"/>
                <a:gd name="T30" fmla="*/ 258 w 659"/>
                <a:gd name="T31" fmla="*/ 326 h 583"/>
                <a:gd name="T32" fmla="*/ 273 w 659"/>
                <a:gd name="T33" fmla="*/ 356 h 583"/>
                <a:gd name="T34" fmla="*/ 280 w 659"/>
                <a:gd name="T35" fmla="*/ 378 h 583"/>
                <a:gd name="T36" fmla="*/ 235 w 659"/>
                <a:gd name="T37" fmla="*/ 447 h 583"/>
                <a:gd name="T38" fmla="*/ 295 w 659"/>
                <a:gd name="T39" fmla="*/ 363 h 583"/>
                <a:gd name="T40" fmla="*/ 326 w 659"/>
                <a:gd name="T41" fmla="*/ 363 h 583"/>
                <a:gd name="T42" fmla="*/ 364 w 659"/>
                <a:gd name="T43" fmla="*/ 401 h 583"/>
                <a:gd name="T44" fmla="*/ 439 w 659"/>
                <a:gd name="T45" fmla="*/ 386 h 583"/>
                <a:gd name="T46" fmla="*/ 439 w 659"/>
                <a:gd name="T47" fmla="*/ 409 h 583"/>
                <a:gd name="T48" fmla="*/ 469 w 659"/>
                <a:gd name="T49" fmla="*/ 394 h 583"/>
                <a:gd name="T50" fmla="*/ 507 w 659"/>
                <a:gd name="T51" fmla="*/ 439 h 583"/>
                <a:gd name="T52" fmla="*/ 492 w 659"/>
                <a:gd name="T53" fmla="*/ 409 h 583"/>
                <a:gd name="T54" fmla="*/ 515 w 659"/>
                <a:gd name="T55" fmla="*/ 394 h 583"/>
                <a:gd name="T56" fmla="*/ 568 w 659"/>
                <a:gd name="T57" fmla="*/ 454 h 583"/>
                <a:gd name="T58" fmla="*/ 613 w 659"/>
                <a:gd name="T59" fmla="*/ 500 h 583"/>
                <a:gd name="T60" fmla="*/ 643 w 659"/>
                <a:gd name="T61" fmla="*/ 522 h 583"/>
                <a:gd name="T62" fmla="*/ 643 w 659"/>
                <a:gd name="T63" fmla="*/ 477 h 583"/>
                <a:gd name="T64" fmla="*/ 515 w 659"/>
                <a:gd name="T65" fmla="*/ 378 h 583"/>
                <a:gd name="T66" fmla="*/ 477 w 659"/>
                <a:gd name="T67" fmla="*/ 394 h 583"/>
                <a:gd name="T68" fmla="*/ 447 w 659"/>
                <a:gd name="T69" fmla="*/ 378 h 583"/>
                <a:gd name="T70" fmla="*/ 356 w 659"/>
                <a:gd name="T71" fmla="*/ 45 h 583"/>
                <a:gd name="T72" fmla="*/ 190 w 659"/>
                <a:gd name="T73" fmla="*/ 8 h 583"/>
                <a:gd name="T74" fmla="*/ 174 w 659"/>
                <a:gd name="T75" fmla="*/ 0 h 583"/>
                <a:gd name="T76" fmla="*/ 129 w 659"/>
                <a:gd name="T77" fmla="*/ 38 h 583"/>
                <a:gd name="T78" fmla="*/ 106 w 659"/>
                <a:gd name="T79" fmla="*/ 30 h 583"/>
                <a:gd name="T80" fmla="*/ 106 w 659"/>
                <a:gd name="T81" fmla="*/ 38 h 583"/>
                <a:gd name="T82" fmla="*/ 53 w 659"/>
                <a:gd name="T83" fmla="*/ 76 h 583"/>
                <a:gd name="T84" fmla="*/ 76 w 659"/>
                <a:gd name="T85" fmla="*/ 144 h 583"/>
                <a:gd name="T86" fmla="*/ 91 w 659"/>
                <a:gd name="T87" fmla="*/ 159 h 583"/>
                <a:gd name="T88" fmla="*/ 91 w 659"/>
                <a:gd name="T89" fmla="*/ 189 h 583"/>
                <a:gd name="T90" fmla="*/ 0 w 659"/>
                <a:gd name="T91" fmla="*/ 182 h 583"/>
                <a:gd name="T92" fmla="*/ 16 w 659"/>
                <a:gd name="T93" fmla="*/ 204 h 583"/>
                <a:gd name="T94" fmla="*/ 69 w 659"/>
                <a:gd name="T95" fmla="*/ 235 h 583"/>
                <a:gd name="T96" fmla="*/ 99 w 659"/>
                <a:gd name="T97" fmla="*/ 235 h 583"/>
                <a:gd name="T98" fmla="*/ 46 w 659"/>
                <a:gd name="T99" fmla="*/ 288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9" h="583">
                  <a:moveTo>
                    <a:pt x="46" y="288"/>
                  </a:moveTo>
                  <a:lnTo>
                    <a:pt x="0" y="333"/>
                  </a:lnTo>
                  <a:lnTo>
                    <a:pt x="16" y="333"/>
                  </a:lnTo>
                  <a:lnTo>
                    <a:pt x="8" y="341"/>
                  </a:lnTo>
                  <a:lnTo>
                    <a:pt x="16" y="356"/>
                  </a:lnTo>
                  <a:lnTo>
                    <a:pt x="38" y="371"/>
                  </a:lnTo>
                  <a:lnTo>
                    <a:pt x="23" y="386"/>
                  </a:lnTo>
                  <a:lnTo>
                    <a:pt x="31" y="409"/>
                  </a:lnTo>
                  <a:lnTo>
                    <a:pt x="46" y="409"/>
                  </a:lnTo>
                  <a:lnTo>
                    <a:pt x="53" y="394"/>
                  </a:lnTo>
                  <a:lnTo>
                    <a:pt x="61" y="439"/>
                  </a:lnTo>
                  <a:lnTo>
                    <a:pt x="53" y="454"/>
                  </a:lnTo>
                  <a:lnTo>
                    <a:pt x="91" y="431"/>
                  </a:lnTo>
                  <a:lnTo>
                    <a:pt x="106" y="469"/>
                  </a:lnTo>
                  <a:lnTo>
                    <a:pt x="114" y="447"/>
                  </a:lnTo>
                  <a:lnTo>
                    <a:pt x="121" y="462"/>
                  </a:lnTo>
                  <a:lnTo>
                    <a:pt x="152" y="447"/>
                  </a:lnTo>
                  <a:lnTo>
                    <a:pt x="121" y="507"/>
                  </a:lnTo>
                  <a:lnTo>
                    <a:pt x="76" y="537"/>
                  </a:lnTo>
                  <a:lnTo>
                    <a:pt x="76" y="560"/>
                  </a:lnTo>
                  <a:lnTo>
                    <a:pt x="46" y="553"/>
                  </a:lnTo>
                  <a:lnTo>
                    <a:pt x="16" y="583"/>
                  </a:lnTo>
                  <a:lnTo>
                    <a:pt x="46" y="560"/>
                  </a:lnTo>
                  <a:lnTo>
                    <a:pt x="84" y="568"/>
                  </a:lnTo>
                  <a:lnTo>
                    <a:pt x="106" y="553"/>
                  </a:lnTo>
                  <a:lnTo>
                    <a:pt x="99" y="537"/>
                  </a:lnTo>
                  <a:lnTo>
                    <a:pt x="121" y="537"/>
                  </a:lnTo>
                  <a:lnTo>
                    <a:pt x="197" y="477"/>
                  </a:lnTo>
                  <a:lnTo>
                    <a:pt x="205" y="454"/>
                  </a:lnTo>
                  <a:lnTo>
                    <a:pt x="197" y="439"/>
                  </a:lnTo>
                  <a:lnTo>
                    <a:pt x="250" y="363"/>
                  </a:lnTo>
                  <a:lnTo>
                    <a:pt x="258" y="326"/>
                  </a:lnTo>
                  <a:lnTo>
                    <a:pt x="250" y="363"/>
                  </a:lnTo>
                  <a:lnTo>
                    <a:pt x="273" y="356"/>
                  </a:lnTo>
                  <a:lnTo>
                    <a:pt x="265" y="371"/>
                  </a:lnTo>
                  <a:lnTo>
                    <a:pt x="280" y="378"/>
                  </a:lnTo>
                  <a:lnTo>
                    <a:pt x="242" y="386"/>
                  </a:lnTo>
                  <a:lnTo>
                    <a:pt x="235" y="447"/>
                  </a:lnTo>
                  <a:lnTo>
                    <a:pt x="288" y="409"/>
                  </a:lnTo>
                  <a:lnTo>
                    <a:pt x="295" y="363"/>
                  </a:lnTo>
                  <a:lnTo>
                    <a:pt x="295" y="378"/>
                  </a:lnTo>
                  <a:lnTo>
                    <a:pt x="326" y="363"/>
                  </a:lnTo>
                  <a:lnTo>
                    <a:pt x="318" y="378"/>
                  </a:lnTo>
                  <a:lnTo>
                    <a:pt x="364" y="401"/>
                  </a:lnTo>
                  <a:lnTo>
                    <a:pt x="432" y="401"/>
                  </a:lnTo>
                  <a:lnTo>
                    <a:pt x="439" y="386"/>
                  </a:lnTo>
                  <a:lnTo>
                    <a:pt x="447" y="394"/>
                  </a:lnTo>
                  <a:lnTo>
                    <a:pt x="439" y="409"/>
                  </a:lnTo>
                  <a:lnTo>
                    <a:pt x="462" y="416"/>
                  </a:lnTo>
                  <a:lnTo>
                    <a:pt x="469" y="394"/>
                  </a:lnTo>
                  <a:lnTo>
                    <a:pt x="469" y="416"/>
                  </a:lnTo>
                  <a:lnTo>
                    <a:pt x="507" y="439"/>
                  </a:lnTo>
                  <a:lnTo>
                    <a:pt x="515" y="424"/>
                  </a:lnTo>
                  <a:lnTo>
                    <a:pt x="492" y="409"/>
                  </a:lnTo>
                  <a:lnTo>
                    <a:pt x="530" y="431"/>
                  </a:lnTo>
                  <a:lnTo>
                    <a:pt x="515" y="394"/>
                  </a:lnTo>
                  <a:lnTo>
                    <a:pt x="537" y="424"/>
                  </a:lnTo>
                  <a:lnTo>
                    <a:pt x="568" y="454"/>
                  </a:lnTo>
                  <a:lnTo>
                    <a:pt x="613" y="477"/>
                  </a:lnTo>
                  <a:lnTo>
                    <a:pt x="613" y="500"/>
                  </a:lnTo>
                  <a:lnTo>
                    <a:pt x="628" y="477"/>
                  </a:lnTo>
                  <a:lnTo>
                    <a:pt x="643" y="522"/>
                  </a:lnTo>
                  <a:lnTo>
                    <a:pt x="659" y="507"/>
                  </a:lnTo>
                  <a:lnTo>
                    <a:pt x="643" y="477"/>
                  </a:lnTo>
                  <a:lnTo>
                    <a:pt x="606" y="469"/>
                  </a:lnTo>
                  <a:lnTo>
                    <a:pt x="515" y="378"/>
                  </a:lnTo>
                  <a:lnTo>
                    <a:pt x="485" y="416"/>
                  </a:lnTo>
                  <a:lnTo>
                    <a:pt x="477" y="394"/>
                  </a:lnTo>
                  <a:lnTo>
                    <a:pt x="462" y="394"/>
                  </a:lnTo>
                  <a:lnTo>
                    <a:pt x="447" y="378"/>
                  </a:lnTo>
                  <a:lnTo>
                    <a:pt x="416" y="378"/>
                  </a:lnTo>
                  <a:lnTo>
                    <a:pt x="356" y="45"/>
                  </a:lnTo>
                  <a:lnTo>
                    <a:pt x="227" y="30"/>
                  </a:lnTo>
                  <a:lnTo>
                    <a:pt x="190" y="8"/>
                  </a:lnTo>
                  <a:lnTo>
                    <a:pt x="182" y="23"/>
                  </a:lnTo>
                  <a:lnTo>
                    <a:pt x="174" y="0"/>
                  </a:lnTo>
                  <a:lnTo>
                    <a:pt x="137" y="15"/>
                  </a:lnTo>
                  <a:lnTo>
                    <a:pt x="129" y="38"/>
                  </a:lnTo>
                  <a:lnTo>
                    <a:pt x="129" y="23"/>
                  </a:lnTo>
                  <a:lnTo>
                    <a:pt x="106" y="30"/>
                  </a:lnTo>
                  <a:lnTo>
                    <a:pt x="114" y="45"/>
                  </a:lnTo>
                  <a:lnTo>
                    <a:pt x="106" y="38"/>
                  </a:lnTo>
                  <a:lnTo>
                    <a:pt x="76" y="76"/>
                  </a:lnTo>
                  <a:lnTo>
                    <a:pt x="53" y="76"/>
                  </a:lnTo>
                  <a:lnTo>
                    <a:pt x="38" y="91"/>
                  </a:lnTo>
                  <a:lnTo>
                    <a:pt x="76" y="144"/>
                  </a:lnTo>
                  <a:lnTo>
                    <a:pt x="129" y="167"/>
                  </a:lnTo>
                  <a:lnTo>
                    <a:pt x="91" y="159"/>
                  </a:lnTo>
                  <a:lnTo>
                    <a:pt x="106" y="182"/>
                  </a:lnTo>
                  <a:lnTo>
                    <a:pt x="91" y="189"/>
                  </a:lnTo>
                  <a:lnTo>
                    <a:pt x="53" y="159"/>
                  </a:lnTo>
                  <a:lnTo>
                    <a:pt x="0" y="182"/>
                  </a:lnTo>
                  <a:lnTo>
                    <a:pt x="31" y="204"/>
                  </a:lnTo>
                  <a:lnTo>
                    <a:pt x="16" y="204"/>
                  </a:lnTo>
                  <a:lnTo>
                    <a:pt x="23" y="227"/>
                  </a:lnTo>
                  <a:lnTo>
                    <a:pt x="69" y="235"/>
                  </a:lnTo>
                  <a:lnTo>
                    <a:pt x="69" y="250"/>
                  </a:lnTo>
                  <a:lnTo>
                    <a:pt x="99" y="235"/>
                  </a:lnTo>
                  <a:lnTo>
                    <a:pt x="91" y="280"/>
                  </a:lnTo>
                  <a:lnTo>
                    <a:pt x="46" y="288"/>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 name="Freeform 10"/>
            <p:cNvSpPr>
              <a:spLocks/>
            </p:cNvSpPr>
            <p:nvPr/>
          </p:nvSpPr>
          <p:spPr bwMode="auto">
            <a:xfrm>
              <a:off x="1242" y="2599"/>
              <a:ext cx="659" cy="583"/>
            </a:xfrm>
            <a:custGeom>
              <a:avLst/>
              <a:gdLst>
                <a:gd name="T0" fmla="*/ 0 w 659"/>
                <a:gd name="T1" fmla="*/ 333 h 583"/>
                <a:gd name="T2" fmla="*/ 8 w 659"/>
                <a:gd name="T3" fmla="*/ 341 h 583"/>
                <a:gd name="T4" fmla="*/ 38 w 659"/>
                <a:gd name="T5" fmla="*/ 371 h 583"/>
                <a:gd name="T6" fmla="*/ 31 w 659"/>
                <a:gd name="T7" fmla="*/ 409 h 583"/>
                <a:gd name="T8" fmla="*/ 53 w 659"/>
                <a:gd name="T9" fmla="*/ 394 h 583"/>
                <a:gd name="T10" fmla="*/ 53 w 659"/>
                <a:gd name="T11" fmla="*/ 454 h 583"/>
                <a:gd name="T12" fmla="*/ 106 w 659"/>
                <a:gd name="T13" fmla="*/ 469 h 583"/>
                <a:gd name="T14" fmla="*/ 121 w 659"/>
                <a:gd name="T15" fmla="*/ 462 h 583"/>
                <a:gd name="T16" fmla="*/ 121 w 659"/>
                <a:gd name="T17" fmla="*/ 507 h 583"/>
                <a:gd name="T18" fmla="*/ 76 w 659"/>
                <a:gd name="T19" fmla="*/ 560 h 583"/>
                <a:gd name="T20" fmla="*/ 16 w 659"/>
                <a:gd name="T21" fmla="*/ 583 h 583"/>
                <a:gd name="T22" fmla="*/ 84 w 659"/>
                <a:gd name="T23" fmla="*/ 568 h 583"/>
                <a:gd name="T24" fmla="*/ 99 w 659"/>
                <a:gd name="T25" fmla="*/ 537 h 583"/>
                <a:gd name="T26" fmla="*/ 197 w 659"/>
                <a:gd name="T27" fmla="*/ 477 h 583"/>
                <a:gd name="T28" fmla="*/ 197 w 659"/>
                <a:gd name="T29" fmla="*/ 439 h 583"/>
                <a:gd name="T30" fmla="*/ 258 w 659"/>
                <a:gd name="T31" fmla="*/ 326 h 583"/>
                <a:gd name="T32" fmla="*/ 273 w 659"/>
                <a:gd name="T33" fmla="*/ 356 h 583"/>
                <a:gd name="T34" fmla="*/ 280 w 659"/>
                <a:gd name="T35" fmla="*/ 378 h 583"/>
                <a:gd name="T36" fmla="*/ 235 w 659"/>
                <a:gd name="T37" fmla="*/ 447 h 583"/>
                <a:gd name="T38" fmla="*/ 295 w 659"/>
                <a:gd name="T39" fmla="*/ 363 h 583"/>
                <a:gd name="T40" fmla="*/ 326 w 659"/>
                <a:gd name="T41" fmla="*/ 363 h 583"/>
                <a:gd name="T42" fmla="*/ 364 w 659"/>
                <a:gd name="T43" fmla="*/ 401 h 583"/>
                <a:gd name="T44" fmla="*/ 439 w 659"/>
                <a:gd name="T45" fmla="*/ 386 h 583"/>
                <a:gd name="T46" fmla="*/ 439 w 659"/>
                <a:gd name="T47" fmla="*/ 409 h 583"/>
                <a:gd name="T48" fmla="*/ 469 w 659"/>
                <a:gd name="T49" fmla="*/ 394 h 583"/>
                <a:gd name="T50" fmla="*/ 507 w 659"/>
                <a:gd name="T51" fmla="*/ 439 h 583"/>
                <a:gd name="T52" fmla="*/ 492 w 659"/>
                <a:gd name="T53" fmla="*/ 409 h 583"/>
                <a:gd name="T54" fmla="*/ 515 w 659"/>
                <a:gd name="T55" fmla="*/ 394 h 583"/>
                <a:gd name="T56" fmla="*/ 568 w 659"/>
                <a:gd name="T57" fmla="*/ 454 h 583"/>
                <a:gd name="T58" fmla="*/ 613 w 659"/>
                <a:gd name="T59" fmla="*/ 500 h 583"/>
                <a:gd name="T60" fmla="*/ 643 w 659"/>
                <a:gd name="T61" fmla="*/ 522 h 583"/>
                <a:gd name="T62" fmla="*/ 643 w 659"/>
                <a:gd name="T63" fmla="*/ 477 h 583"/>
                <a:gd name="T64" fmla="*/ 515 w 659"/>
                <a:gd name="T65" fmla="*/ 378 h 583"/>
                <a:gd name="T66" fmla="*/ 477 w 659"/>
                <a:gd name="T67" fmla="*/ 394 h 583"/>
                <a:gd name="T68" fmla="*/ 447 w 659"/>
                <a:gd name="T69" fmla="*/ 378 h 583"/>
                <a:gd name="T70" fmla="*/ 356 w 659"/>
                <a:gd name="T71" fmla="*/ 45 h 583"/>
                <a:gd name="T72" fmla="*/ 190 w 659"/>
                <a:gd name="T73" fmla="*/ 8 h 583"/>
                <a:gd name="T74" fmla="*/ 174 w 659"/>
                <a:gd name="T75" fmla="*/ 0 h 583"/>
                <a:gd name="T76" fmla="*/ 129 w 659"/>
                <a:gd name="T77" fmla="*/ 38 h 583"/>
                <a:gd name="T78" fmla="*/ 106 w 659"/>
                <a:gd name="T79" fmla="*/ 30 h 583"/>
                <a:gd name="T80" fmla="*/ 106 w 659"/>
                <a:gd name="T81" fmla="*/ 38 h 583"/>
                <a:gd name="T82" fmla="*/ 53 w 659"/>
                <a:gd name="T83" fmla="*/ 76 h 583"/>
                <a:gd name="T84" fmla="*/ 76 w 659"/>
                <a:gd name="T85" fmla="*/ 144 h 583"/>
                <a:gd name="T86" fmla="*/ 91 w 659"/>
                <a:gd name="T87" fmla="*/ 159 h 583"/>
                <a:gd name="T88" fmla="*/ 91 w 659"/>
                <a:gd name="T89" fmla="*/ 189 h 583"/>
                <a:gd name="T90" fmla="*/ 0 w 659"/>
                <a:gd name="T91" fmla="*/ 182 h 583"/>
                <a:gd name="T92" fmla="*/ 16 w 659"/>
                <a:gd name="T93" fmla="*/ 204 h 583"/>
                <a:gd name="T94" fmla="*/ 69 w 659"/>
                <a:gd name="T95" fmla="*/ 235 h 583"/>
                <a:gd name="T96" fmla="*/ 99 w 659"/>
                <a:gd name="T97" fmla="*/ 235 h 583"/>
                <a:gd name="T98" fmla="*/ 46 w 659"/>
                <a:gd name="T99" fmla="*/ 288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9" h="583">
                  <a:moveTo>
                    <a:pt x="46" y="288"/>
                  </a:moveTo>
                  <a:lnTo>
                    <a:pt x="0" y="333"/>
                  </a:lnTo>
                  <a:lnTo>
                    <a:pt x="16" y="333"/>
                  </a:lnTo>
                  <a:lnTo>
                    <a:pt x="8" y="341"/>
                  </a:lnTo>
                  <a:lnTo>
                    <a:pt x="16" y="356"/>
                  </a:lnTo>
                  <a:lnTo>
                    <a:pt x="38" y="371"/>
                  </a:lnTo>
                  <a:lnTo>
                    <a:pt x="23" y="386"/>
                  </a:lnTo>
                  <a:lnTo>
                    <a:pt x="31" y="409"/>
                  </a:lnTo>
                  <a:lnTo>
                    <a:pt x="46" y="409"/>
                  </a:lnTo>
                  <a:lnTo>
                    <a:pt x="53" y="394"/>
                  </a:lnTo>
                  <a:lnTo>
                    <a:pt x="61" y="439"/>
                  </a:lnTo>
                  <a:lnTo>
                    <a:pt x="53" y="454"/>
                  </a:lnTo>
                  <a:lnTo>
                    <a:pt x="91" y="431"/>
                  </a:lnTo>
                  <a:lnTo>
                    <a:pt x="106" y="469"/>
                  </a:lnTo>
                  <a:lnTo>
                    <a:pt x="114" y="447"/>
                  </a:lnTo>
                  <a:lnTo>
                    <a:pt x="121" y="462"/>
                  </a:lnTo>
                  <a:lnTo>
                    <a:pt x="152" y="447"/>
                  </a:lnTo>
                  <a:lnTo>
                    <a:pt x="121" y="507"/>
                  </a:lnTo>
                  <a:lnTo>
                    <a:pt x="76" y="537"/>
                  </a:lnTo>
                  <a:lnTo>
                    <a:pt x="76" y="560"/>
                  </a:lnTo>
                  <a:lnTo>
                    <a:pt x="46" y="553"/>
                  </a:lnTo>
                  <a:lnTo>
                    <a:pt x="16" y="583"/>
                  </a:lnTo>
                  <a:lnTo>
                    <a:pt x="46" y="560"/>
                  </a:lnTo>
                  <a:lnTo>
                    <a:pt x="84" y="568"/>
                  </a:lnTo>
                  <a:lnTo>
                    <a:pt x="106" y="553"/>
                  </a:lnTo>
                  <a:lnTo>
                    <a:pt x="99" y="537"/>
                  </a:lnTo>
                  <a:lnTo>
                    <a:pt x="121" y="537"/>
                  </a:lnTo>
                  <a:lnTo>
                    <a:pt x="197" y="477"/>
                  </a:lnTo>
                  <a:lnTo>
                    <a:pt x="205" y="454"/>
                  </a:lnTo>
                  <a:lnTo>
                    <a:pt x="197" y="439"/>
                  </a:lnTo>
                  <a:lnTo>
                    <a:pt x="250" y="363"/>
                  </a:lnTo>
                  <a:lnTo>
                    <a:pt x="258" y="326"/>
                  </a:lnTo>
                  <a:lnTo>
                    <a:pt x="250" y="363"/>
                  </a:lnTo>
                  <a:lnTo>
                    <a:pt x="273" y="356"/>
                  </a:lnTo>
                  <a:lnTo>
                    <a:pt x="265" y="371"/>
                  </a:lnTo>
                  <a:lnTo>
                    <a:pt x="280" y="378"/>
                  </a:lnTo>
                  <a:lnTo>
                    <a:pt x="242" y="386"/>
                  </a:lnTo>
                  <a:lnTo>
                    <a:pt x="235" y="447"/>
                  </a:lnTo>
                  <a:lnTo>
                    <a:pt x="288" y="409"/>
                  </a:lnTo>
                  <a:lnTo>
                    <a:pt x="295" y="363"/>
                  </a:lnTo>
                  <a:lnTo>
                    <a:pt x="295" y="378"/>
                  </a:lnTo>
                  <a:lnTo>
                    <a:pt x="326" y="363"/>
                  </a:lnTo>
                  <a:lnTo>
                    <a:pt x="318" y="378"/>
                  </a:lnTo>
                  <a:lnTo>
                    <a:pt x="364" y="401"/>
                  </a:lnTo>
                  <a:lnTo>
                    <a:pt x="432" y="401"/>
                  </a:lnTo>
                  <a:lnTo>
                    <a:pt x="439" y="386"/>
                  </a:lnTo>
                  <a:lnTo>
                    <a:pt x="447" y="394"/>
                  </a:lnTo>
                  <a:lnTo>
                    <a:pt x="439" y="409"/>
                  </a:lnTo>
                  <a:lnTo>
                    <a:pt x="462" y="416"/>
                  </a:lnTo>
                  <a:lnTo>
                    <a:pt x="469" y="394"/>
                  </a:lnTo>
                  <a:lnTo>
                    <a:pt x="469" y="416"/>
                  </a:lnTo>
                  <a:lnTo>
                    <a:pt x="507" y="439"/>
                  </a:lnTo>
                  <a:lnTo>
                    <a:pt x="515" y="424"/>
                  </a:lnTo>
                  <a:lnTo>
                    <a:pt x="492" y="409"/>
                  </a:lnTo>
                  <a:lnTo>
                    <a:pt x="530" y="431"/>
                  </a:lnTo>
                  <a:lnTo>
                    <a:pt x="515" y="394"/>
                  </a:lnTo>
                  <a:lnTo>
                    <a:pt x="537" y="424"/>
                  </a:lnTo>
                  <a:lnTo>
                    <a:pt x="568" y="454"/>
                  </a:lnTo>
                  <a:lnTo>
                    <a:pt x="613" y="477"/>
                  </a:lnTo>
                  <a:lnTo>
                    <a:pt x="613" y="500"/>
                  </a:lnTo>
                  <a:lnTo>
                    <a:pt x="628" y="477"/>
                  </a:lnTo>
                  <a:lnTo>
                    <a:pt x="643" y="522"/>
                  </a:lnTo>
                  <a:lnTo>
                    <a:pt x="659" y="507"/>
                  </a:lnTo>
                  <a:lnTo>
                    <a:pt x="643" y="477"/>
                  </a:lnTo>
                  <a:lnTo>
                    <a:pt x="606" y="469"/>
                  </a:lnTo>
                  <a:lnTo>
                    <a:pt x="515" y="378"/>
                  </a:lnTo>
                  <a:lnTo>
                    <a:pt x="485" y="416"/>
                  </a:lnTo>
                  <a:lnTo>
                    <a:pt x="477" y="394"/>
                  </a:lnTo>
                  <a:lnTo>
                    <a:pt x="462" y="394"/>
                  </a:lnTo>
                  <a:lnTo>
                    <a:pt x="447" y="378"/>
                  </a:lnTo>
                  <a:lnTo>
                    <a:pt x="416" y="378"/>
                  </a:lnTo>
                  <a:lnTo>
                    <a:pt x="356" y="45"/>
                  </a:lnTo>
                  <a:lnTo>
                    <a:pt x="227" y="30"/>
                  </a:lnTo>
                  <a:lnTo>
                    <a:pt x="190" y="8"/>
                  </a:lnTo>
                  <a:lnTo>
                    <a:pt x="182" y="23"/>
                  </a:lnTo>
                  <a:lnTo>
                    <a:pt x="174" y="0"/>
                  </a:lnTo>
                  <a:lnTo>
                    <a:pt x="137" y="15"/>
                  </a:lnTo>
                  <a:lnTo>
                    <a:pt x="129" y="38"/>
                  </a:lnTo>
                  <a:lnTo>
                    <a:pt x="129" y="23"/>
                  </a:lnTo>
                  <a:lnTo>
                    <a:pt x="106" y="30"/>
                  </a:lnTo>
                  <a:lnTo>
                    <a:pt x="114" y="45"/>
                  </a:lnTo>
                  <a:lnTo>
                    <a:pt x="106" y="38"/>
                  </a:lnTo>
                  <a:lnTo>
                    <a:pt x="76" y="76"/>
                  </a:lnTo>
                  <a:lnTo>
                    <a:pt x="53" y="76"/>
                  </a:lnTo>
                  <a:lnTo>
                    <a:pt x="38" y="91"/>
                  </a:lnTo>
                  <a:lnTo>
                    <a:pt x="76" y="144"/>
                  </a:lnTo>
                  <a:lnTo>
                    <a:pt x="129" y="167"/>
                  </a:lnTo>
                  <a:lnTo>
                    <a:pt x="91" y="159"/>
                  </a:lnTo>
                  <a:lnTo>
                    <a:pt x="106" y="182"/>
                  </a:lnTo>
                  <a:lnTo>
                    <a:pt x="91" y="189"/>
                  </a:lnTo>
                  <a:lnTo>
                    <a:pt x="53" y="159"/>
                  </a:lnTo>
                  <a:lnTo>
                    <a:pt x="0" y="182"/>
                  </a:lnTo>
                  <a:lnTo>
                    <a:pt x="31" y="204"/>
                  </a:lnTo>
                  <a:lnTo>
                    <a:pt x="16" y="204"/>
                  </a:lnTo>
                  <a:lnTo>
                    <a:pt x="23" y="227"/>
                  </a:lnTo>
                  <a:lnTo>
                    <a:pt x="69" y="235"/>
                  </a:lnTo>
                  <a:lnTo>
                    <a:pt x="69" y="250"/>
                  </a:lnTo>
                  <a:lnTo>
                    <a:pt x="99" y="235"/>
                  </a:lnTo>
                  <a:lnTo>
                    <a:pt x="91" y="280"/>
                  </a:lnTo>
                  <a:lnTo>
                    <a:pt x="46" y="288"/>
                  </a:lnTo>
                  <a:lnTo>
                    <a:pt x="46" y="29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5" name="Freeform 11"/>
            <p:cNvSpPr>
              <a:spLocks/>
            </p:cNvSpPr>
            <p:nvPr/>
          </p:nvSpPr>
          <p:spPr bwMode="auto">
            <a:xfrm>
              <a:off x="1674" y="2168"/>
              <a:ext cx="423" cy="499"/>
            </a:xfrm>
            <a:custGeom>
              <a:avLst/>
              <a:gdLst>
                <a:gd name="T0" fmla="*/ 423 w 423"/>
                <a:gd name="T1" fmla="*/ 53 h 499"/>
                <a:gd name="T2" fmla="*/ 121 w 423"/>
                <a:gd name="T3" fmla="*/ 0 h 499"/>
                <a:gd name="T4" fmla="*/ 98 w 423"/>
                <a:gd name="T5" fmla="*/ 75 h 499"/>
                <a:gd name="T6" fmla="*/ 83 w 423"/>
                <a:gd name="T7" fmla="*/ 68 h 499"/>
                <a:gd name="T8" fmla="*/ 60 w 423"/>
                <a:gd name="T9" fmla="*/ 68 h 499"/>
                <a:gd name="T10" fmla="*/ 53 w 423"/>
                <a:gd name="T11" fmla="*/ 151 h 499"/>
                <a:gd name="T12" fmla="*/ 75 w 423"/>
                <a:gd name="T13" fmla="*/ 212 h 499"/>
                <a:gd name="T14" fmla="*/ 45 w 423"/>
                <a:gd name="T15" fmla="*/ 234 h 499"/>
                <a:gd name="T16" fmla="*/ 37 w 423"/>
                <a:gd name="T17" fmla="*/ 265 h 499"/>
                <a:gd name="T18" fmla="*/ 22 w 423"/>
                <a:gd name="T19" fmla="*/ 280 h 499"/>
                <a:gd name="T20" fmla="*/ 30 w 423"/>
                <a:gd name="T21" fmla="*/ 317 h 499"/>
                <a:gd name="T22" fmla="*/ 15 w 423"/>
                <a:gd name="T23" fmla="*/ 325 h 499"/>
                <a:gd name="T24" fmla="*/ 0 w 423"/>
                <a:gd name="T25" fmla="*/ 340 h 499"/>
                <a:gd name="T26" fmla="*/ 234 w 423"/>
                <a:gd name="T27" fmla="*/ 476 h 499"/>
                <a:gd name="T28" fmla="*/ 363 w 423"/>
                <a:gd name="T29" fmla="*/ 499 h 499"/>
                <a:gd name="T30" fmla="*/ 423 w 423"/>
                <a:gd name="T31" fmla="*/ 53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499">
                  <a:moveTo>
                    <a:pt x="423" y="53"/>
                  </a:moveTo>
                  <a:lnTo>
                    <a:pt x="121" y="0"/>
                  </a:lnTo>
                  <a:lnTo>
                    <a:pt x="98" y="75"/>
                  </a:lnTo>
                  <a:lnTo>
                    <a:pt x="83" y="68"/>
                  </a:lnTo>
                  <a:lnTo>
                    <a:pt x="60" y="68"/>
                  </a:lnTo>
                  <a:lnTo>
                    <a:pt x="53" y="151"/>
                  </a:lnTo>
                  <a:lnTo>
                    <a:pt x="75" y="212"/>
                  </a:lnTo>
                  <a:lnTo>
                    <a:pt x="45" y="234"/>
                  </a:lnTo>
                  <a:lnTo>
                    <a:pt x="37" y="265"/>
                  </a:lnTo>
                  <a:lnTo>
                    <a:pt x="22" y="280"/>
                  </a:lnTo>
                  <a:lnTo>
                    <a:pt x="30" y="317"/>
                  </a:lnTo>
                  <a:lnTo>
                    <a:pt x="15" y="325"/>
                  </a:lnTo>
                  <a:lnTo>
                    <a:pt x="0" y="340"/>
                  </a:lnTo>
                  <a:lnTo>
                    <a:pt x="234" y="476"/>
                  </a:lnTo>
                  <a:lnTo>
                    <a:pt x="363" y="499"/>
                  </a:lnTo>
                  <a:lnTo>
                    <a:pt x="423" y="53"/>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 name="Freeform 12"/>
            <p:cNvSpPr>
              <a:spLocks/>
            </p:cNvSpPr>
            <p:nvPr/>
          </p:nvSpPr>
          <p:spPr bwMode="auto">
            <a:xfrm>
              <a:off x="1674" y="2168"/>
              <a:ext cx="423" cy="499"/>
            </a:xfrm>
            <a:custGeom>
              <a:avLst/>
              <a:gdLst>
                <a:gd name="T0" fmla="*/ 423 w 423"/>
                <a:gd name="T1" fmla="*/ 53 h 499"/>
                <a:gd name="T2" fmla="*/ 121 w 423"/>
                <a:gd name="T3" fmla="*/ 0 h 499"/>
                <a:gd name="T4" fmla="*/ 98 w 423"/>
                <a:gd name="T5" fmla="*/ 75 h 499"/>
                <a:gd name="T6" fmla="*/ 83 w 423"/>
                <a:gd name="T7" fmla="*/ 68 h 499"/>
                <a:gd name="T8" fmla="*/ 60 w 423"/>
                <a:gd name="T9" fmla="*/ 68 h 499"/>
                <a:gd name="T10" fmla="*/ 53 w 423"/>
                <a:gd name="T11" fmla="*/ 151 h 499"/>
                <a:gd name="T12" fmla="*/ 75 w 423"/>
                <a:gd name="T13" fmla="*/ 212 h 499"/>
                <a:gd name="T14" fmla="*/ 45 w 423"/>
                <a:gd name="T15" fmla="*/ 234 h 499"/>
                <a:gd name="T16" fmla="*/ 37 w 423"/>
                <a:gd name="T17" fmla="*/ 265 h 499"/>
                <a:gd name="T18" fmla="*/ 22 w 423"/>
                <a:gd name="T19" fmla="*/ 280 h 499"/>
                <a:gd name="T20" fmla="*/ 30 w 423"/>
                <a:gd name="T21" fmla="*/ 317 h 499"/>
                <a:gd name="T22" fmla="*/ 15 w 423"/>
                <a:gd name="T23" fmla="*/ 325 h 499"/>
                <a:gd name="T24" fmla="*/ 0 w 423"/>
                <a:gd name="T25" fmla="*/ 340 h 499"/>
                <a:gd name="T26" fmla="*/ 234 w 423"/>
                <a:gd name="T27" fmla="*/ 476 h 499"/>
                <a:gd name="T28" fmla="*/ 363 w 423"/>
                <a:gd name="T29" fmla="*/ 499 h 499"/>
                <a:gd name="T30" fmla="*/ 423 w 423"/>
                <a:gd name="T31" fmla="*/ 53 h 499"/>
                <a:gd name="T32" fmla="*/ 423 w 423"/>
                <a:gd name="T33" fmla="*/ 6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3" h="499">
                  <a:moveTo>
                    <a:pt x="423" y="53"/>
                  </a:moveTo>
                  <a:lnTo>
                    <a:pt x="121" y="0"/>
                  </a:lnTo>
                  <a:lnTo>
                    <a:pt x="98" y="75"/>
                  </a:lnTo>
                  <a:lnTo>
                    <a:pt x="83" y="68"/>
                  </a:lnTo>
                  <a:lnTo>
                    <a:pt x="60" y="68"/>
                  </a:lnTo>
                  <a:lnTo>
                    <a:pt x="53" y="151"/>
                  </a:lnTo>
                  <a:lnTo>
                    <a:pt x="75" y="212"/>
                  </a:lnTo>
                  <a:lnTo>
                    <a:pt x="45" y="234"/>
                  </a:lnTo>
                  <a:lnTo>
                    <a:pt x="37" y="265"/>
                  </a:lnTo>
                  <a:lnTo>
                    <a:pt x="22" y="280"/>
                  </a:lnTo>
                  <a:lnTo>
                    <a:pt x="30" y="317"/>
                  </a:lnTo>
                  <a:lnTo>
                    <a:pt x="15" y="325"/>
                  </a:lnTo>
                  <a:lnTo>
                    <a:pt x="0" y="340"/>
                  </a:lnTo>
                  <a:lnTo>
                    <a:pt x="234" y="476"/>
                  </a:lnTo>
                  <a:lnTo>
                    <a:pt x="363" y="499"/>
                  </a:lnTo>
                  <a:lnTo>
                    <a:pt x="423" y="53"/>
                  </a:lnTo>
                  <a:lnTo>
                    <a:pt x="423" y="6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7" name="Freeform 13"/>
            <p:cNvSpPr>
              <a:spLocks/>
            </p:cNvSpPr>
            <p:nvPr/>
          </p:nvSpPr>
          <p:spPr bwMode="auto">
            <a:xfrm>
              <a:off x="2997" y="2304"/>
              <a:ext cx="318" cy="287"/>
            </a:xfrm>
            <a:custGeom>
              <a:avLst/>
              <a:gdLst>
                <a:gd name="T0" fmla="*/ 310 w 318"/>
                <a:gd name="T1" fmla="*/ 38 h 287"/>
                <a:gd name="T2" fmla="*/ 273 w 318"/>
                <a:gd name="T3" fmla="*/ 45 h 287"/>
                <a:gd name="T4" fmla="*/ 288 w 318"/>
                <a:gd name="T5" fmla="*/ 15 h 287"/>
                <a:gd name="T6" fmla="*/ 280 w 318"/>
                <a:gd name="T7" fmla="*/ 0 h 287"/>
                <a:gd name="T8" fmla="*/ 242 w 318"/>
                <a:gd name="T9" fmla="*/ 7 h 287"/>
                <a:gd name="T10" fmla="*/ 0 w 318"/>
                <a:gd name="T11" fmla="*/ 15 h 287"/>
                <a:gd name="T12" fmla="*/ 15 w 318"/>
                <a:gd name="T13" fmla="*/ 98 h 287"/>
                <a:gd name="T14" fmla="*/ 15 w 318"/>
                <a:gd name="T15" fmla="*/ 242 h 287"/>
                <a:gd name="T16" fmla="*/ 46 w 318"/>
                <a:gd name="T17" fmla="*/ 242 h 287"/>
                <a:gd name="T18" fmla="*/ 46 w 318"/>
                <a:gd name="T19" fmla="*/ 287 h 287"/>
                <a:gd name="T20" fmla="*/ 235 w 318"/>
                <a:gd name="T21" fmla="*/ 280 h 287"/>
                <a:gd name="T22" fmla="*/ 242 w 318"/>
                <a:gd name="T23" fmla="*/ 257 h 287"/>
                <a:gd name="T24" fmla="*/ 242 w 318"/>
                <a:gd name="T25" fmla="*/ 250 h 287"/>
                <a:gd name="T26" fmla="*/ 227 w 318"/>
                <a:gd name="T27" fmla="*/ 250 h 287"/>
                <a:gd name="T28" fmla="*/ 227 w 318"/>
                <a:gd name="T29" fmla="*/ 227 h 287"/>
                <a:gd name="T30" fmla="*/ 242 w 318"/>
                <a:gd name="T31" fmla="*/ 227 h 287"/>
                <a:gd name="T32" fmla="*/ 235 w 318"/>
                <a:gd name="T33" fmla="*/ 204 h 287"/>
                <a:gd name="T34" fmla="*/ 250 w 318"/>
                <a:gd name="T35" fmla="*/ 189 h 287"/>
                <a:gd name="T36" fmla="*/ 242 w 318"/>
                <a:gd name="T37" fmla="*/ 181 h 287"/>
                <a:gd name="T38" fmla="*/ 265 w 318"/>
                <a:gd name="T39" fmla="*/ 166 h 287"/>
                <a:gd name="T40" fmla="*/ 265 w 318"/>
                <a:gd name="T41" fmla="*/ 136 h 287"/>
                <a:gd name="T42" fmla="*/ 280 w 318"/>
                <a:gd name="T43" fmla="*/ 136 h 287"/>
                <a:gd name="T44" fmla="*/ 280 w 318"/>
                <a:gd name="T45" fmla="*/ 121 h 287"/>
                <a:gd name="T46" fmla="*/ 295 w 318"/>
                <a:gd name="T47" fmla="*/ 113 h 287"/>
                <a:gd name="T48" fmla="*/ 288 w 318"/>
                <a:gd name="T49" fmla="*/ 91 h 287"/>
                <a:gd name="T50" fmla="*/ 303 w 318"/>
                <a:gd name="T51" fmla="*/ 76 h 287"/>
                <a:gd name="T52" fmla="*/ 303 w 318"/>
                <a:gd name="T53" fmla="*/ 60 h 287"/>
                <a:gd name="T54" fmla="*/ 318 w 318"/>
                <a:gd name="T55" fmla="*/ 45 h 287"/>
                <a:gd name="T56" fmla="*/ 310 w 318"/>
                <a:gd name="T57" fmla="*/ 38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8" h="287">
                  <a:moveTo>
                    <a:pt x="310" y="38"/>
                  </a:moveTo>
                  <a:lnTo>
                    <a:pt x="273" y="45"/>
                  </a:lnTo>
                  <a:lnTo>
                    <a:pt x="288" y="15"/>
                  </a:lnTo>
                  <a:lnTo>
                    <a:pt x="280" y="0"/>
                  </a:lnTo>
                  <a:lnTo>
                    <a:pt x="242" y="7"/>
                  </a:lnTo>
                  <a:lnTo>
                    <a:pt x="0" y="15"/>
                  </a:lnTo>
                  <a:lnTo>
                    <a:pt x="15" y="98"/>
                  </a:lnTo>
                  <a:lnTo>
                    <a:pt x="15" y="242"/>
                  </a:lnTo>
                  <a:lnTo>
                    <a:pt x="46" y="242"/>
                  </a:lnTo>
                  <a:lnTo>
                    <a:pt x="46" y="287"/>
                  </a:lnTo>
                  <a:lnTo>
                    <a:pt x="235" y="280"/>
                  </a:lnTo>
                  <a:lnTo>
                    <a:pt x="242" y="257"/>
                  </a:lnTo>
                  <a:lnTo>
                    <a:pt x="242" y="250"/>
                  </a:lnTo>
                  <a:lnTo>
                    <a:pt x="227" y="250"/>
                  </a:lnTo>
                  <a:lnTo>
                    <a:pt x="227" y="227"/>
                  </a:lnTo>
                  <a:lnTo>
                    <a:pt x="242" y="227"/>
                  </a:lnTo>
                  <a:lnTo>
                    <a:pt x="235" y="204"/>
                  </a:lnTo>
                  <a:lnTo>
                    <a:pt x="250" y="189"/>
                  </a:lnTo>
                  <a:lnTo>
                    <a:pt x="242" y="181"/>
                  </a:lnTo>
                  <a:lnTo>
                    <a:pt x="265" y="166"/>
                  </a:lnTo>
                  <a:lnTo>
                    <a:pt x="265" y="136"/>
                  </a:lnTo>
                  <a:lnTo>
                    <a:pt x="280" y="136"/>
                  </a:lnTo>
                  <a:lnTo>
                    <a:pt x="280" y="121"/>
                  </a:lnTo>
                  <a:lnTo>
                    <a:pt x="295" y="113"/>
                  </a:lnTo>
                  <a:lnTo>
                    <a:pt x="288" y="91"/>
                  </a:lnTo>
                  <a:lnTo>
                    <a:pt x="303" y="76"/>
                  </a:lnTo>
                  <a:lnTo>
                    <a:pt x="303" y="60"/>
                  </a:lnTo>
                  <a:lnTo>
                    <a:pt x="318" y="45"/>
                  </a:lnTo>
                  <a:lnTo>
                    <a:pt x="310" y="3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 name="Freeform 14"/>
            <p:cNvSpPr>
              <a:spLocks/>
            </p:cNvSpPr>
            <p:nvPr/>
          </p:nvSpPr>
          <p:spPr bwMode="auto">
            <a:xfrm>
              <a:off x="2997" y="2304"/>
              <a:ext cx="318" cy="287"/>
            </a:xfrm>
            <a:custGeom>
              <a:avLst/>
              <a:gdLst>
                <a:gd name="T0" fmla="*/ 310 w 318"/>
                <a:gd name="T1" fmla="*/ 38 h 287"/>
                <a:gd name="T2" fmla="*/ 273 w 318"/>
                <a:gd name="T3" fmla="*/ 45 h 287"/>
                <a:gd name="T4" fmla="*/ 288 w 318"/>
                <a:gd name="T5" fmla="*/ 15 h 287"/>
                <a:gd name="T6" fmla="*/ 280 w 318"/>
                <a:gd name="T7" fmla="*/ 0 h 287"/>
                <a:gd name="T8" fmla="*/ 242 w 318"/>
                <a:gd name="T9" fmla="*/ 7 h 287"/>
                <a:gd name="T10" fmla="*/ 0 w 318"/>
                <a:gd name="T11" fmla="*/ 15 h 287"/>
                <a:gd name="T12" fmla="*/ 15 w 318"/>
                <a:gd name="T13" fmla="*/ 98 h 287"/>
                <a:gd name="T14" fmla="*/ 15 w 318"/>
                <a:gd name="T15" fmla="*/ 242 h 287"/>
                <a:gd name="T16" fmla="*/ 46 w 318"/>
                <a:gd name="T17" fmla="*/ 242 h 287"/>
                <a:gd name="T18" fmla="*/ 46 w 318"/>
                <a:gd name="T19" fmla="*/ 287 h 287"/>
                <a:gd name="T20" fmla="*/ 235 w 318"/>
                <a:gd name="T21" fmla="*/ 280 h 287"/>
                <a:gd name="T22" fmla="*/ 242 w 318"/>
                <a:gd name="T23" fmla="*/ 257 h 287"/>
                <a:gd name="T24" fmla="*/ 242 w 318"/>
                <a:gd name="T25" fmla="*/ 250 h 287"/>
                <a:gd name="T26" fmla="*/ 227 w 318"/>
                <a:gd name="T27" fmla="*/ 250 h 287"/>
                <a:gd name="T28" fmla="*/ 227 w 318"/>
                <a:gd name="T29" fmla="*/ 227 h 287"/>
                <a:gd name="T30" fmla="*/ 242 w 318"/>
                <a:gd name="T31" fmla="*/ 227 h 287"/>
                <a:gd name="T32" fmla="*/ 235 w 318"/>
                <a:gd name="T33" fmla="*/ 204 h 287"/>
                <a:gd name="T34" fmla="*/ 250 w 318"/>
                <a:gd name="T35" fmla="*/ 189 h 287"/>
                <a:gd name="T36" fmla="*/ 242 w 318"/>
                <a:gd name="T37" fmla="*/ 181 h 287"/>
                <a:gd name="T38" fmla="*/ 265 w 318"/>
                <a:gd name="T39" fmla="*/ 166 h 287"/>
                <a:gd name="T40" fmla="*/ 265 w 318"/>
                <a:gd name="T41" fmla="*/ 136 h 287"/>
                <a:gd name="T42" fmla="*/ 280 w 318"/>
                <a:gd name="T43" fmla="*/ 136 h 287"/>
                <a:gd name="T44" fmla="*/ 280 w 318"/>
                <a:gd name="T45" fmla="*/ 121 h 287"/>
                <a:gd name="T46" fmla="*/ 295 w 318"/>
                <a:gd name="T47" fmla="*/ 113 h 287"/>
                <a:gd name="T48" fmla="*/ 288 w 318"/>
                <a:gd name="T49" fmla="*/ 91 h 287"/>
                <a:gd name="T50" fmla="*/ 303 w 318"/>
                <a:gd name="T51" fmla="*/ 76 h 287"/>
                <a:gd name="T52" fmla="*/ 303 w 318"/>
                <a:gd name="T53" fmla="*/ 60 h 287"/>
                <a:gd name="T54" fmla="*/ 318 w 318"/>
                <a:gd name="T55" fmla="*/ 45 h 287"/>
                <a:gd name="T56" fmla="*/ 310 w 318"/>
                <a:gd name="T57" fmla="*/ 38 h 287"/>
                <a:gd name="T58" fmla="*/ 310 w 318"/>
                <a:gd name="T59" fmla="*/ 45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8" h="287">
                  <a:moveTo>
                    <a:pt x="310" y="38"/>
                  </a:moveTo>
                  <a:lnTo>
                    <a:pt x="273" y="45"/>
                  </a:lnTo>
                  <a:lnTo>
                    <a:pt x="288" y="15"/>
                  </a:lnTo>
                  <a:lnTo>
                    <a:pt x="280" y="0"/>
                  </a:lnTo>
                  <a:lnTo>
                    <a:pt x="242" y="7"/>
                  </a:lnTo>
                  <a:lnTo>
                    <a:pt x="0" y="15"/>
                  </a:lnTo>
                  <a:lnTo>
                    <a:pt x="15" y="98"/>
                  </a:lnTo>
                  <a:lnTo>
                    <a:pt x="15" y="242"/>
                  </a:lnTo>
                  <a:lnTo>
                    <a:pt x="46" y="242"/>
                  </a:lnTo>
                  <a:lnTo>
                    <a:pt x="46" y="287"/>
                  </a:lnTo>
                  <a:lnTo>
                    <a:pt x="235" y="280"/>
                  </a:lnTo>
                  <a:lnTo>
                    <a:pt x="242" y="257"/>
                  </a:lnTo>
                  <a:lnTo>
                    <a:pt x="242" y="250"/>
                  </a:lnTo>
                  <a:lnTo>
                    <a:pt x="227" y="250"/>
                  </a:lnTo>
                  <a:lnTo>
                    <a:pt x="227" y="227"/>
                  </a:lnTo>
                  <a:lnTo>
                    <a:pt x="242" y="227"/>
                  </a:lnTo>
                  <a:lnTo>
                    <a:pt x="235" y="204"/>
                  </a:lnTo>
                  <a:lnTo>
                    <a:pt x="250" y="189"/>
                  </a:lnTo>
                  <a:lnTo>
                    <a:pt x="242" y="181"/>
                  </a:lnTo>
                  <a:lnTo>
                    <a:pt x="265" y="166"/>
                  </a:lnTo>
                  <a:lnTo>
                    <a:pt x="265" y="136"/>
                  </a:lnTo>
                  <a:lnTo>
                    <a:pt x="280" y="136"/>
                  </a:lnTo>
                  <a:lnTo>
                    <a:pt x="280" y="121"/>
                  </a:lnTo>
                  <a:lnTo>
                    <a:pt x="295" y="113"/>
                  </a:lnTo>
                  <a:lnTo>
                    <a:pt x="288" y="91"/>
                  </a:lnTo>
                  <a:lnTo>
                    <a:pt x="303" y="76"/>
                  </a:lnTo>
                  <a:lnTo>
                    <a:pt x="303" y="60"/>
                  </a:lnTo>
                  <a:lnTo>
                    <a:pt x="318" y="45"/>
                  </a:lnTo>
                  <a:lnTo>
                    <a:pt x="310" y="38"/>
                  </a:lnTo>
                  <a:lnTo>
                    <a:pt x="310" y="4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9" name="Freeform 15"/>
            <p:cNvSpPr>
              <a:spLocks/>
            </p:cNvSpPr>
            <p:nvPr/>
          </p:nvSpPr>
          <p:spPr bwMode="auto">
            <a:xfrm>
              <a:off x="1242" y="1638"/>
              <a:ext cx="507" cy="855"/>
            </a:xfrm>
            <a:custGeom>
              <a:avLst/>
              <a:gdLst>
                <a:gd name="T0" fmla="*/ 485 w 507"/>
                <a:gd name="T1" fmla="*/ 681 h 855"/>
                <a:gd name="T2" fmla="*/ 227 w 507"/>
                <a:gd name="T3" fmla="*/ 295 h 855"/>
                <a:gd name="T4" fmla="*/ 288 w 507"/>
                <a:gd name="T5" fmla="*/ 68 h 855"/>
                <a:gd name="T6" fmla="*/ 46 w 507"/>
                <a:gd name="T7" fmla="*/ 0 h 855"/>
                <a:gd name="T8" fmla="*/ 31 w 507"/>
                <a:gd name="T9" fmla="*/ 75 h 855"/>
                <a:gd name="T10" fmla="*/ 0 w 507"/>
                <a:gd name="T11" fmla="*/ 113 h 855"/>
                <a:gd name="T12" fmla="*/ 23 w 507"/>
                <a:gd name="T13" fmla="*/ 174 h 855"/>
                <a:gd name="T14" fmla="*/ 8 w 507"/>
                <a:gd name="T15" fmla="*/ 242 h 855"/>
                <a:gd name="T16" fmla="*/ 38 w 507"/>
                <a:gd name="T17" fmla="*/ 303 h 855"/>
                <a:gd name="T18" fmla="*/ 31 w 507"/>
                <a:gd name="T19" fmla="*/ 325 h 855"/>
                <a:gd name="T20" fmla="*/ 53 w 507"/>
                <a:gd name="T21" fmla="*/ 348 h 855"/>
                <a:gd name="T22" fmla="*/ 61 w 507"/>
                <a:gd name="T23" fmla="*/ 325 h 855"/>
                <a:gd name="T24" fmla="*/ 76 w 507"/>
                <a:gd name="T25" fmla="*/ 333 h 855"/>
                <a:gd name="T26" fmla="*/ 61 w 507"/>
                <a:gd name="T27" fmla="*/ 340 h 855"/>
                <a:gd name="T28" fmla="*/ 76 w 507"/>
                <a:gd name="T29" fmla="*/ 386 h 855"/>
                <a:gd name="T30" fmla="*/ 61 w 507"/>
                <a:gd name="T31" fmla="*/ 363 h 855"/>
                <a:gd name="T32" fmla="*/ 53 w 507"/>
                <a:gd name="T33" fmla="*/ 348 h 855"/>
                <a:gd name="T34" fmla="*/ 46 w 507"/>
                <a:gd name="T35" fmla="*/ 393 h 855"/>
                <a:gd name="T36" fmla="*/ 76 w 507"/>
                <a:gd name="T37" fmla="*/ 424 h 855"/>
                <a:gd name="T38" fmla="*/ 61 w 507"/>
                <a:gd name="T39" fmla="*/ 477 h 855"/>
                <a:gd name="T40" fmla="*/ 99 w 507"/>
                <a:gd name="T41" fmla="*/ 560 h 855"/>
                <a:gd name="T42" fmla="*/ 99 w 507"/>
                <a:gd name="T43" fmla="*/ 575 h 855"/>
                <a:gd name="T44" fmla="*/ 114 w 507"/>
                <a:gd name="T45" fmla="*/ 583 h 855"/>
                <a:gd name="T46" fmla="*/ 99 w 507"/>
                <a:gd name="T47" fmla="*/ 628 h 855"/>
                <a:gd name="T48" fmla="*/ 106 w 507"/>
                <a:gd name="T49" fmla="*/ 636 h 855"/>
                <a:gd name="T50" fmla="*/ 167 w 507"/>
                <a:gd name="T51" fmla="*/ 658 h 855"/>
                <a:gd name="T52" fmla="*/ 182 w 507"/>
                <a:gd name="T53" fmla="*/ 689 h 855"/>
                <a:gd name="T54" fmla="*/ 220 w 507"/>
                <a:gd name="T55" fmla="*/ 704 h 855"/>
                <a:gd name="T56" fmla="*/ 227 w 507"/>
                <a:gd name="T57" fmla="*/ 726 h 855"/>
                <a:gd name="T58" fmla="*/ 242 w 507"/>
                <a:gd name="T59" fmla="*/ 734 h 855"/>
                <a:gd name="T60" fmla="*/ 273 w 507"/>
                <a:gd name="T61" fmla="*/ 772 h 855"/>
                <a:gd name="T62" fmla="*/ 288 w 507"/>
                <a:gd name="T63" fmla="*/ 840 h 855"/>
                <a:gd name="T64" fmla="*/ 447 w 507"/>
                <a:gd name="T65" fmla="*/ 855 h 855"/>
                <a:gd name="T66" fmla="*/ 462 w 507"/>
                <a:gd name="T67" fmla="*/ 847 h 855"/>
                <a:gd name="T68" fmla="*/ 454 w 507"/>
                <a:gd name="T69" fmla="*/ 810 h 855"/>
                <a:gd name="T70" fmla="*/ 469 w 507"/>
                <a:gd name="T71" fmla="*/ 795 h 855"/>
                <a:gd name="T72" fmla="*/ 477 w 507"/>
                <a:gd name="T73" fmla="*/ 764 h 855"/>
                <a:gd name="T74" fmla="*/ 507 w 507"/>
                <a:gd name="T75" fmla="*/ 742 h 855"/>
                <a:gd name="T76" fmla="*/ 485 w 507"/>
                <a:gd name="T77" fmla="*/ 681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07" h="855">
                  <a:moveTo>
                    <a:pt x="485" y="681"/>
                  </a:moveTo>
                  <a:lnTo>
                    <a:pt x="227" y="295"/>
                  </a:lnTo>
                  <a:lnTo>
                    <a:pt x="288" y="68"/>
                  </a:lnTo>
                  <a:lnTo>
                    <a:pt x="46" y="0"/>
                  </a:lnTo>
                  <a:lnTo>
                    <a:pt x="31" y="75"/>
                  </a:lnTo>
                  <a:lnTo>
                    <a:pt x="0" y="113"/>
                  </a:lnTo>
                  <a:lnTo>
                    <a:pt x="23" y="174"/>
                  </a:lnTo>
                  <a:lnTo>
                    <a:pt x="8" y="242"/>
                  </a:lnTo>
                  <a:lnTo>
                    <a:pt x="38" y="303"/>
                  </a:lnTo>
                  <a:lnTo>
                    <a:pt x="31" y="325"/>
                  </a:lnTo>
                  <a:lnTo>
                    <a:pt x="53" y="348"/>
                  </a:lnTo>
                  <a:lnTo>
                    <a:pt x="61" y="325"/>
                  </a:lnTo>
                  <a:lnTo>
                    <a:pt x="76" y="333"/>
                  </a:lnTo>
                  <a:lnTo>
                    <a:pt x="61" y="340"/>
                  </a:lnTo>
                  <a:lnTo>
                    <a:pt x="76" y="386"/>
                  </a:lnTo>
                  <a:lnTo>
                    <a:pt x="61" y="363"/>
                  </a:lnTo>
                  <a:lnTo>
                    <a:pt x="53" y="348"/>
                  </a:lnTo>
                  <a:lnTo>
                    <a:pt x="46" y="393"/>
                  </a:lnTo>
                  <a:lnTo>
                    <a:pt x="76" y="424"/>
                  </a:lnTo>
                  <a:lnTo>
                    <a:pt x="61" y="477"/>
                  </a:lnTo>
                  <a:lnTo>
                    <a:pt x="99" y="560"/>
                  </a:lnTo>
                  <a:lnTo>
                    <a:pt x="99" y="575"/>
                  </a:lnTo>
                  <a:lnTo>
                    <a:pt x="114" y="583"/>
                  </a:lnTo>
                  <a:lnTo>
                    <a:pt x="99" y="628"/>
                  </a:lnTo>
                  <a:lnTo>
                    <a:pt x="106" y="636"/>
                  </a:lnTo>
                  <a:lnTo>
                    <a:pt x="167" y="658"/>
                  </a:lnTo>
                  <a:lnTo>
                    <a:pt x="182" y="689"/>
                  </a:lnTo>
                  <a:lnTo>
                    <a:pt x="220" y="704"/>
                  </a:lnTo>
                  <a:lnTo>
                    <a:pt x="227" y="726"/>
                  </a:lnTo>
                  <a:lnTo>
                    <a:pt x="242" y="734"/>
                  </a:lnTo>
                  <a:lnTo>
                    <a:pt x="273" y="772"/>
                  </a:lnTo>
                  <a:lnTo>
                    <a:pt x="288" y="840"/>
                  </a:lnTo>
                  <a:lnTo>
                    <a:pt x="447" y="855"/>
                  </a:lnTo>
                  <a:lnTo>
                    <a:pt x="462" y="847"/>
                  </a:lnTo>
                  <a:lnTo>
                    <a:pt x="454" y="810"/>
                  </a:lnTo>
                  <a:lnTo>
                    <a:pt x="469" y="795"/>
                  </a:lnTo>
                  <a:lnTo>
                    <a:pt x="477" y="764"/>
                  </a:lnTo>
                  <a:lnTo>
                    <a:pt x="507" y="742"/>
                  </a:lnTo>
                  <a:lnTo>
                    <a:pt x="485" y="68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 name="Freeform 16"/>
            <p:cNvSpPr>
              <a:spLocks/>
            </p:cNvSpPr>
            <p:nvPr/>
          </p:nvSpPr>
          <p:spPr bwMode="auto">
            <a:xfrm>
              <a:off x="1242" y="1638"/>
              <a:ext cx="507" cy="855"/>
            </a:xfrm>
            <a:custGeom>
              <a:avLst/>
              <a:gdLst>
                <a:gd name="T0" fmla="*/ 485 w 507"/>
                <a:gd name="T1" fmla="*/ 681 h 855"/>
                <a:gd name="T2" fmla="*/ 227 w 507"/>
                <a:gd name="T3" fmla="*/ 295 h 855"/>
                <a:gd name="T4" fmla="*/ 288 w 507"/>
                <a:gd name="T5" fmla="*/ 68 h 855"/>
                <a:gd name="T6" fmla="*/ 46 w 507"/>
                <a:gd name="T7" fmla="*/ 0 h 855"/>
                <a:gd name="T8" fmla="*/ 31 w 507"/>
                <a:gd name="T9" fmla="*/ 75 h 855"/>
                <a:gd name="T10" fmla="*/ 0 w 507"/>
                <a:gd name="T11" fmla="*/ 113 h 855"/>
                <a:gd name="T12" fmla="*/ 23 w 507"/>
                <a:gd name="T13" fmla="*/ 174 h 855"/>
                <a:gd name="T14" fmla="*/ 8 w 507"/>
                <a:gd name="T15" fmla="*/ 242 h 855"/>
                <a:gd name="T16" fmla="*/ 38 w 507"/>
                <a:gd name="T17" fmla="*/ 303 h 855"/>
                <a:gd name="T18" fmla="*/ 31 w 507"/>
                <a:gd name="T19" fmla="*/ 325 h 855"/>
                <a:gd name="T20" fmla="*/ 53 w 507"/>
                <a:gd name="T21" fmla="*/ 348 h 855"/>
                <a:gd name="T22" fmla="*/ 61 w 507"/>
                <a:gd name="T23" fmla="*/ 325 h 855"/>
                <a:gd name="T24" fmla="*/ 76 w 507"/>
                <a:gd name="T25" fmla="*/ 333 h 855"/>
                <a:gd name="T26" fmla="*/ 61 w 507"/>
                <a:gd name="T27" fmla="*/ 340 h 855"/>
                <a:gd name="T28" fmla="*/ 76 w 507"/>
                <a:gd name="T29" fmla="*/ 386 h 855"/>
                <a:gd name="T30" fmla="*/ 61 w 507"/>
                <a:gd name="T31" fmla="*/ 363 h 855"/>
                <a:gd name="T32" fmla="*/ 53 w 507"/>
                <a:gd name="T33" fmla="*/ 348 h 855"/>
                <a:gd name="T34" fmla="*/ 46 w 507"/>
                <a:gd name="T35" fmla="*/ 393 h 855"/>
                <a:gd name="T36" fmla="*/ 76 w 507"/>
                <a:gd name="T37" fmla="*/ 424 h 855"/>
                <a:gd name="T38" fmla="*/ 61 w 507"/>
                <a:gd name="T39" fmla="*/ 477 h 855"/>
                <a:gd name="T40" fmla="*/ 99 w 507"/>
                <a:gd name="T41" fmla="*/ 560 h 855"/>
                <a:gd name="T42" fmla="*/ 99 w 507"/>
                <a:gd name="T43" fmla="*/ 575 h 855"/>
                <a:gd name="T44" fmla="*/ 114 w 507"/>
                <a:gd name="T45" fmla="*/ 583 h 855"/>
                <a:gd name="T46" fmla="*/ 99 w 507"/>
                <a:gd name="T47" fmla="*/ 628 h 855"/>
                <a:gd name="T48" fmla="*/ 106 w 507"/>
                <a:gd name="T49" fmla="*/ 636 h 855"/>
                <a:gd name="T50" fmla="*/ 167 w 507"/>
                <a:gd name="T51" fmla="*/ 658 h 855"/>
                <a:gd name="T52" fmla="*/ 182 w 507"/>
                <a:gd name="T53" fmla="*/ 689 h 855"/>
                <a:gd name="T54" fmla="*/ 220 w 507"/>
                <a:gd name="T55" fmla="*/ 704 h 855"/>
                <a:gd name="T56" fmla="*/ 227 w 507"/>
                <a:gd name="T57" fmla="*/ 726 h 855"/>
                <a:gd name="T58" fmla="*/ 242 w 507"/>
                <a:gd name="T59" fmla="*/ 734 h 855"/>
                <a:gd name="T60" fmla="*/ 273 w 507"/>
                <a:gd name="T61" fmla="*/ 772 h 855"/>
                <a:gd name="T62" fmla="*/ 288 w 507"/>
                <a:gd name="T63" fmla="*/ 840 h 855"/>
                <a:gd name="T64" fmla="*/ 447 w 507"/>
                <a:gd name="T65" fmla="*/ 855 h 855"/>
                <a:gd name="T66" fmla="*/ 462 w 507"/>
                <a:gd name="T67" fmla="*/ 847 h 855"/>
                <a:gd name="T68" fmla="*/ 454 w 507"/>
                <a:gd name="T69" fmla="*/ 810 h 855"/>
                <a:gd name="T70" fmla="*/ 469 w 507"/>
                <a:gd name="T71" fmla="*/ 795 h 855"/>
                <a:gd name="T72" fmla="*/ 477 w 507"/>
                <a:gd name="T73" fmla="*/ 764 h 855"/>
                <a:gd name="T74" fmla="*/ 507 w 507"/>
                <a:gd name="T75" fmla="*/ 742 h 855"/>
                <a:gd name="T76" fmla="*/ 485 w 507"/>
                <a:gd name="T77" fmla="*/ 681 h 855"/>
                <a:gd name="T78" fmla="*/ 485 w 507"/>
                <a:gd name="T79" fmla="*/ 689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07" h="855">
                  <a:moveTo>
                    <a:pt x="485" y="681"/>
                  </a:moveTo>
                  <a:lnTo>
                    <a:pt x="227" y="295"/>
                  </a:lnTo>
                  <a:lnTo>
                    <a:pt x="288" y="68"/>
                  </a:lnTo>
                  <a:lnTo>
                    <a:pt x="46" y="0"/>
                  </a:lnTo>
                  <a:lnTo>
                    <a:pt x="31" y="75"/>
                  </a:lnTo>
                  <a:lnTo>
                    <a:pt x="0" y="113"/>
                  </a:lnTo>
                  <a:lnTo>
                    <a:pt x="23" y="174"/>
                  </a:lnTo>
                  <a:lnTo>
                    <a:pt x="8" y="242"/>
                  </a:lnTo>
                  <a:lnTo>
                    <a:pt x="38" y="303"/>
                  </a:lnTo>
                  <a:lnTo>
                    <a:pt x="31" y="325"/>
                  </a:lnTo>
                  <a:lnTo>
                    <a:pt x="53" y="348"/>
                  </a:lnTo>
                  <a:lnTo>
                    <a:pt x="61" y="325"/>
                  </a:lnTo>
                  <a:lnTo>
                    <a:pt x="76" y="333"/>
                  </a:lnTo>
                  <a:lnTo>
                    <a:pt x="61" y="340"/>
                  </a:lnTo>
                  <a:lnTo>
                    <a:pt x="76" y="386"/>
                  </a:lnTo>
                  <a:lnTo>
                    <a:pt x="61" y="363"/>
                  </a:lnTo>
                  <a:lnTo>
                    <a:pt x="53" y="348"/>
                  </a:lnTo>
                  <a:lnTo>
                    <a:pt x="46" y="393"/>
                  </a:lnTo>
                  <a:lnTo>
                    <a:pt x="76" y="424"/>
                  </a:lnTo>
                  <a:lnTo>
                    <a:pt x="61" y="477"/>
                  </a:lnTo>
                  <a:lnTo>
                    <a:pt x="99" y="560"/>
                  </a:lnTo>
                  <a:lnTo>
                    <a:pt x="99" y="575"/>
                  </a:lnTo>
                  <a:lnTo>
                    <a:pt x="114" y="583"/>
                  </a:lnTo>
                  <a:lnTo>
                    <a:pt x="99" y="628"/>
                  </a:lnTo>
                  <a:lnTo>
                    <a:pt x="106" y="636"/>
                  </a:lnTo>
                  <a:lnTo>
                    <a:pt x="167" y="658"/>
                  </a:lnTo>
                  <a:lnTo>
                    <a:pt x="182" y="689"/>
                  </a:lnTo>
                  <a:lnTo>
                    <a:pt x="220" y="704"/>
                  </a:lnTo>
                  <a:lnTo>
                    <a:pt x="227" y="726"/>
                  </a:lnTo>
                  <a:lnTo>
                    <a:pt x="242" y="734"/>
                  </a:lnTo>
                  <a:lnTo>
                    <a:pt x="273" y="772"/>
                  </a:lnTo>
                  <a:lnTo>
                    <a:pt x="288" y="840"/>
                  </a:lnTo>
                  <a:lnTo>
                    <a:pt x="447" y="855"/>
                  </a:lnTo>
                  <a:lnTo>
                    <a:pt x="462" y="847"/>
                  </a:lnTo>
                  <a:lnTo>
                    <a:pt x="454" y="810"/>
                  </a:lnTo>
                  <a:lnTo>
                    <a:pt x="469" y="795"/>
                  </a:lnTo>
                  <a:lnTo>
                    <a:pt x="477" y="764"/>
                  </a:lnTo>
                  <a:lnTo>
                    <a:pt x="507" y="742"/>
                  </a:lnTo>
                  <a:lnTo>
                    <a:pt x="485" y="681"/>
                  </a:lnTo>
                  <a:lnTo>
                    <a:pt x="485" y="68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1" name="Freeform 17"/>
            <p:cNvSpPr>
              <a:spLocks/>
            </p:cNvSpPr>
            <p:nvPr/>
          </p:nvSpPr>
          <p:spPr bwMode="auto">
            <a:xfrm>
              <a:off x="2097" y="1910"/>
              <a:ext cx="462" cy="356"/>
            </a:xfrm>
            <a:custGeom>
              <a:avLst/>
              <a:gdLst>
                <a:gd name="T0" fmla="*/ 454 w 462"/>
                <a:gd name="T1" fmla="*/ 121 h 356"/>
                <a:gd name="T2" fmla="*/ 462 w 462"/>
                <a:gd name="T3" fmla="*/ 38 h 356"/>
                <a:gd name="T4" fmla="*/ 341 w 462"/>
                <a:gd name="T5" fmla="*/ 31 h 356"/>
                <a:gd name="T6" fmla="*/ 46 w 462"/>
                <a:gd name="T7" fmla="*/ 0 h 356"/>
                <a:gd name="T8" fmla="*/ 0 w 462"/>
                <a:gd name="T9" fmla="*/ 311 h 356"/>
                <a:gd name="T10" fmla="*/ 378 w 462"/>
                <a:gd name="T11" fmla="*/ 348 h 356"/>
                <a:gd name="T12" fmla="*/ 439 w 462"/>
                <a:gd name="T13" fmla="*/ 356 h 356"/>
                <a:gd name="T14" fmla="*/ 454 w 462"/>
                <a:gd name="T15" fmla="*/ 121 h 3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2" h="356">
                  <a:moveTo>
                    <a:pt x="454" y="121"/>
                  </a:moveTo>
                  <a:lnTo>
                    <a:pt x="462" y="38"/>
                  </a:lnTo>
                  <a:lnTo>
                    <a:pt x="341" y="31"/>
                  </a:lnTo>
                  <a:lnTo>
                    <a:pt x="46" y="0"/>
                  </a:lnTo>
                  <a:lnTo>
                    <a:pt x="0" y="311"/>
                  </a:lnTo>
                  <a:lnTo>
                    <a:pt x="378" y="348"/>
                  </a:lnTo>
                  <a:lnTo>
                    <a:pt x="439" y="356"/>
                  </a:lnTo>
                  <a:lnTo>
                    <a:pt x="454" y="121"/>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 name="Freeform 18"/>
            <p:cNvSpPr>
              <a:spLocks/>
            </p:cNvSpPr>
            <p:nvPr/>
          </p:nvSpPr>
          <p:spPr bwMode="auto">
            <a:xfrm>
              <a:off x="2097" y="1910"/>
              <a:ext cx="462" cy="356"/>
            </a:xfrm>
            <a:custGeom>
              <a:avLst/>
              <a:gdLst>
                <a:gd name="T0" fmla="*/ 454 w 462"/>
                <a:gd name="T1" fmla="*/ 121 h 356"/>
                <a:gd name="T2" fmla="*/ 462 w 462"/>
                <a:gd name="T3" fmla="*/ 38 h 356"/>
                <a:gd name="T4" fmla="*/ 341 w 462"/>
                <a:gd name="T5" fmla="*/ 31 h 356"/>
                <a:gd name="T6" fmla="*/ 46 w 462"/>
                <a:gd name="T7" fmla="*/ 0 h 356"/>
                <a:gd name="T8" fmla="*/ 0 w 462"/>
                <a:gd name="T9" fmla="*/ 311 h 356"/>
                <a:gd name="T10" fmla="*/ 378 w 462"/>
                <a:gd name="T11" fmla="*/ 348 h 356"/>
                <a:gd name="T12" fmla="*/ 439 w 462"/>
                <a:gd name="T13" fmla="*/ 356 h 356"/>
                <a:gd name="T14" fmla="*/ 454 w 462"/>
                <a:gd name="T15" fmla="*/ 121 h 356"/>
                <a:gd name="T16" fmla="*/ 454 w 462"/>
                <a:gd name="T17" fmla="*/ 129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2" h="356">
                  <a:moveTo>
                    <a:pt x="454" y="121"/>
                  </a:moveTo>
                  <a:lnTo>
                    <a:pt x="462" y="38"/>
                  </a:lnTo>
                  <a:lnTo>
                    <a:pt x="341" y="31"/>
                  </a:lnTo>
                  <a:lnTo>
                    <a:pt x="46" y="0"/>
                  </a:lnTo>
                  <a:lnTo>
                    <a:pt x="0" y="311"/>
                  </a:lnTo>
                  <a:lnTo>
                    <a:pt x="378" y="348"/>
                  </a:lnTo>
                  <a:lnTo>
                    <a:pt x="439" y="356"/>
                  </a:lnTo>
                  <a:lnTo>
                    <a:pt x="454" y="121"/>
                  </a:lnTo>
                  <a:lnTo>
                    <a:pt x="454" y="12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3" name="Freeform 19"/>
            <p:cNvSpPr>
              <a:spLocks/>
            </p:cNvSpPr>
            <p:nvPr/>
          </p:nvSpPr>
          <p:spPr bwMode="auto">
            <a:xfrm>
              <a:off x="4215" y="1706"/>
              <a:ext cx="106" cy="106"/>
            </a:xfrm>
            <a:custGeom>
              <a:avLst/>
              <a:gdLst>
                <a:gd name="T0" fmla="*/ 98 w 106"/>
                <a:gd name="T1" fmla="*/ 0 h 106"/>
                <a:gd name="T2" fmla="*/ 0 w 106"/>
                <a:gd name="T3" fmla="*/ 23 h 106"/>
                <a:gd name="T4" fmla="*/ 15 w 106"/>
                <a:gd name="T5" fmla="*/ 83 h 106"/>
                <a:gd name="T6" fmla="*/ 0 w 106"/>
                <a:gd name="T7" fmla="*/ 98 h 106"/>
                <a:gd name="T8" fmla="*/ 8 w 106"/>
                <a:gd name="T9" fmla="*/ 106 h 106"/>
                <a:gd name="T10" fmla="*/ 45 w 106"/>
                <a:gd name="T11" fmla="*/ 68 h 106"/>
                <a:gd name="T12" fmla="*/ 76 w 106"/>
                <a:gd name="T13" fmla="*/ 68 h 106"/>
                <a:gd name="T14" fmla="*/ 83 w 106"/>
                <a:gd name="T15" fmla="*/ 60 h 106"/>
                <a:gd name="T16" fmla="*/ 106 w 106"/>
                <a:gd name="T17" fmla="*/ 45 h 106"/>
                <a:gd name="T18" fmla="*/ 98 w 106"/>
                <a:gd name="T1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06">
                  <a:moveTo>
                    <a:pt x="98" y="0"/>
                  </a:moveTo>
                  <a:lnTo>
                    <a:pt x="0" y="23"/>
                  </a:lnTo>
                  <a:lnTo>
                    <a:pt x="15" y="83"/>
                  </a:lnTo>
                  <a:lnTo>
                    <a:pt x="0" y="98"/>
                  </a:lnTo>
                  <a:lnTo>
                    <a:pt x="8" y="106"/>
                  </a:lnTo>
                  <a:lnTo>
                    <a:pt x="45" y="68"/>
                  </a:lnTo>
                  <a:lnTo>
                    <a:pt x="76" y="68"/>
                  </a:lnTo>
                  <a:lnTo>
                    <a:pt x="83" y="60"/>
                  </a:lnTo>
                  <a:lnTo>
                    <a:pt x="106" y="45"/>
                  </a:lnTo>
                  <a:lnTo>
                    <a:pt x="98" y="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 name="Freeform 20"/>
            <p:cNvSpPr>
              <a:spLocks/>
            </p:cNvSpPr>
            <p:nvPr/>
          </p:nvSpPr>
          <p:spPr bwMode="auto">
            <a:xfrm>
              <a:off x="4215" y="1706"/>
              <a:ext cx="106" cy="106"/>
            </a:xfrm>
            <a:custGeom>
              <a:avLst/>
              <a:gdLst>
                <a:gd name="T0" fmla="*/ 98 w 106"/>
                <a:gd name="T1" fmla="*/ 0 h 106"/>
                <a:gd name="T2" fmla="*/ 0 w 106"/>
                <a:gd name="T3" fmla="*/ 23 h 106"/>
                <a:gd name="T4" fmla="*/ 15 w 106"/>
                <a:gd name="T5" fmla="*/ 83 h 106"/>
                <a:gd name="T6" fmla="*/ 0 w 106"/>
                <a:gd name="T7" fmla="*/ 98 h 106"/>
                <a:gd name="T8" fmla="*/ 8 w 106"/>
                <a:gd name="T9" fmla="*/ 106 h 106"/>
                <a:gd name="T10" fmla="*/ 45 w 106"/>
                <a:gd name="T11" fmla="*/ 68 h 106"/>
                <a:gd name="T12" fmla="*/ 76 w 106"/>
                <a:gd name="T13" fmla="*/ 68 h 106"/>
                <a:gd name="T14" fmla="*/ 83 w 106"/>
                <a:gd name="T15" fmla="*/ 60 h 106"/>
                <a:gd name="T16" fmla="*/ 106 w 106"/>
                <a:gd name="T17" fmla="*/ 45 h 106"/>
                <a:gd name="T18" fmla="*/ 98 w 106"/>
                <a:gd name="T19" fmla="*/ 0 h 106"/>
                <a:gd name="T20" fmla="*/ 98 w 106"/>
                <a:gd name="T21" fmla="*/ 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6" h="106">
                  <a:moveTo>
                    <a:pt x="98" y="0"/>
                  </a:moveTo>
                  <a:lnTo>
                    <a:pt x="0" y="23"/>
                  </a:lnTo>
                  <a:lnTo>
                    <a:pt x="15" y="83"/>
                  </a:lnTo>
                  <a:lnTo>
                    <a:pt x="0" y="98"/>
                  </a:lnTo>
                  <a:lnTo>
                    <a:pt x="8" y="106"/>
                  </a:lnTo>
                  <a:lnTo>
                    <a:pt x="45" y="68"/>
                  </a:lnTo>
                  <a:lnTo>
                    <a:pt x="76" y="68"/>
                  </a:lnTo>
                  <a:lnTo>
                    <a:pt x="83" y="60"/>
                  </a:lnTo>
                  <a:lnTo>
                    <a:pt x="106" y="45"/>
                  </a:lnTo>
                  <a:lnTo>
                    <a:pt x="98" y="0"/>
                  </a:lnTo>
                  <a:lnTo>
                    <a:pt x="98" y="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5" name="Freeform 21"/>
            <p:cNvSpPr>
              <a:spLocks/>
            </p:cNvSpPr>
            <p:nvPr/>
          </p:nvSpPr>
          <p:spPr bwMode="auto">
            <a:xfrm>
              <a:off x="4124" y="1925"/>
              <a:ext cx="61" cy="106"/>
            </a:xfrm>
            <a:custGeom>
              <a:avLst/>
              <a:gdLst>
                <a:gd name="T0" fmla="*/ 61 w 61"/>
                <a:gd name="T1" fmla="*/ 91 h 106"/>
                <a:gd name="T2" fmla="*/ 53 w 61"/>
                <a:gd name="T3" fmla="*/ 76 h 106"/>
                <a:gd name="T4" fmla="*/ 15 w 61"/>
                <a:gd name="T5" fmla="*/ 31 h 106"/>
                <a:gd name="T6" fmla="*/ 15 w 61"/>
                <a:gd name="T7" fmla="*/ 0 h 106"/>
                <a:gd name="T8" fmla="*/ 0 w 61"/>
                <a:gd name="T9" fmla="*/ 8 h 106"/>
                <a:gd name="T10" fmla="*/ 23 w 61"/>
                <a:gd name="T11" fmla="*/ 106 h 106"/>
                <a:gd name="T12" fmla="*/ 61 w 61"/>
                <a:gd name="T13" fmla="*/ 99 h 106"/>
                <a:gd name="T14" fmla="*/ 61 w 61"/>
                <a:gd name="T15" fmla="*/ 91 h 1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6">
                  <a:moveTo>
                    <a:pt x="61" y="91"/>
                  </a:moveTo>
                  <a:lnTo>
                    <a:pt x="53" y="76"/>
                  </a:lnTo>
                  <a:lnTo>
                    <a:pt x="15" y="31"/>
                  </a:lnTo>
                  <a:lnTo>
                    <a:pt x="15" y="0"/>
                  </a:lnTo>
                  <a:lnTo>
                    <a:pt x="0" y="8"/>
                  </a:lnTo>
                  <a:lnTo>
                    <a:pt x="23" y="106"/>
                  </a:lnTo>
                  <a:lnTo>
                    <a:pt x="61" y="99"/>
                  </a:lnTo>
                  <a:lnTo>
                    <a:pt x="61" y="91"/>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 name="Freeform 22"/>
            <p:cNvSpPr>
              <a:spLocks/>
            </p:cNvSpPr>
            <p:nvPr/>
          </p:nvSpPr>
          <p:spPr bwMode="auto">
            <a:xfrm>
              <a:off x="4124" y="1925"/>
              <a:ext cx="61" cy="106"/>
            </a:xfrm>
            <a:custGeom>
              <a:avLst/>
              <a:gdLst>
                <a:gd name="T0" fmla="*/ 61 w 61"/>
                <a:gd name="T1" fmla="*/ 91 h 106"/>
                <a:gd name="T2" fmla="*/ 53 w 61"/>
                <a:gd name="T3" fmla="*/ 76 h 106"/>
                <a:gd name="T4" fmla="*/ 15 w 61"/>
                <a:gd name="T5" fmla="*/ 31 h 106"/>
                <a:gd name="T6" fmla="*/ 15 w 61"/>
                <a:gd name="T7" fmla="*/ 0 h 106"/>
                <a:gd name="T8" fmla="*/ 0 w 61"/>
                <a:gd name="T9" fmla="*/ 8 h 106"/>
                <a:gd name="T10" fmla="*/ 23 w 61"/>
                <a:gd name="T11" fmla="*/ 106 h 106"/>
                <a:gd name="T12" fmla="*/ 61 w 61"/>
                <a:gd name="T13" fmla="*/ 99 h 106"/>
                <a:gd name="T14" fmla="*/ 61 w 61"/>
                <a:gd name="T15" fmla="*/ 91 h 106"/>
                <a:gd name="T16" fmla="*/ 61 w 61"/>
                <a:gd name="T17" fmla="*/ 9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106">
                  <a:moveTo>
                    <a:pt x="61" y="91"/>
                  </a:moveTo>
                  <a:lnTo>
                    <a:pt x="53" y="76"/>
                  </a:lnTo>
                  <a:lnTo>
                    <a:pt x="15" y="31"/>
                  </a:lnTo>
                  <a:lnTo>
                    <a:pt x="15" y="0"/>
                  </a:lnTo>
                  <a:lnTo>
                    <a:pt x="0" y="8"/>
                  </a:lnTo>
                  <a:lnTo>
                    <a:pt x="23" y="106"/>
                  </a:lnTo>
                  <a:lnTo>
                    <a:pt x="61" y="99"/>
                  </a:lnTo>
                  <a:lnTo>
                    <a:pt x="61" y="91"/>
                  </a:lnTo>
                  <a:lnTo>
                    <a:pt x="61" y="9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7" name="Freeform 23"/>
            <p:cNvSpPr>
              <a:spLocks/>
            </p:cNvSpPr>
            <p:nvPr/>
          </p:nvSpPr>
          <p:spPr bwMode="auto">
            <a:xfrm>
              <a:off x="4056" y="2016"/>
              <a:ext cx="15" cy="8"/>
            </a:xfrm>
            <a:custGeom>
              <a:avLst/>
              <a:gdLst>
                <a:gd name="T0" fmla="*/ 8 w 15"/>
                <a:gd name="T1" fmla="*/ 8 h 8"/>
                <a:gd name="T2" fmla="*/ 0 w 15"/>
                <a:gd name="T3" fmla="*/ 0 h 8"/>
                <a:gd name="T4" fmla="*/ 15 w 15"/>
                <a:gd name="T5" fmla="*/ 0 h 8"/>
                <a:gd name="T6" fmla="*/ 8 w 15"/>
                <a:gd name="T7" fmla="*/ 8 h 8"/>
              </a:gdLst>
              <a:ahLst/>
              <a:cxnLst>
                <a:cxn ang="0">
                  <a:pos x="T0" y="T1"/>
                </a:cxn>
                <a:cxn ang="0">
                  <a:pos x="T2" y="T3"/>
                </a:cxn>
                <a:cxn ang="0">
                  <a:pos x="T4" y="T5"/>
                </a:cxn>
                <a:cxn ang="0">
                  <a:pos x="T6" y="T7"/>
                </a:cxn>
              </a:cxnLst>
              <a:rect l="0" t="0" r="r" b="b"/>
              <a:pathLst>
                <a:path w="15" h="8">
                  <a:moveTo>
                    <a:pt x="8" y="8"/>
                  </a:moveTo>
                  <a:lnTo>
                    <a:pt x="0" y="0"/>
                  </a:lnTo>
                  <a:lnTo>
                    <a:pt x="15" y="0"/>
                  </a:lnTo>
                  <a:lnTo>
                    <a:pt x="8" y="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 name="Freeform 24"/>
            <p:cNvSpPr>
              <a:spLocks/>
            </p:cNvSpPr>
            <p:nvPr/>
          </p:nvSpPr>
          <p:spPr bwMode="auto">
            <a:xfrm>
              <a:off x="4056" y="2016"/>
              <a:ext cx="15" cy="15"/>
            </a:xfrm>
            <a:custGeom>
              <a:avLst/>
              <a:gdLst>
                <a:gd name="T0" fmla="*/ 8 w 15"/>
                <a:gd name="T1" fmla="*/ 8 h 15"/>
                <a:gd name="T2" fmla="*/ 0 w 15"/>
                <a:gd name="T3" fmla="*/ 0 h 15"/>
                <a:gd name="T4" fmla="*/ 15 w 15"/>
                <a:gd name="T5" fmla="*/ 0 h 15"/>
                <a:gd name="T6" fmla="*/ 8 w 15"/>
                <a:gd name="T7" fmla="*/ 8 h 15"/>
                <a:gd name="T8" fmla="*/ 8 w 15"/>
                <a:gd name="T9" fmla="*/ 15 h 15"/>
              </a:gdLst>
              <a:ahLst/>
              <a:cxnLst>
                <a:cxn ang="0">
                  <a:pos x="T0" y="T1"/>
                </a:cxn>
                <a:cxn ang="0">
                  <a:pos x="T2" y="T3"/>
                </a:cxn>
                <a:cxn ang="0">
                  <a:pos x="T4" y="T5"/>
                </a:cxn>
                <a:cxn ang="0">
                  <a:pos x="T6" y="T7"/>
                </a:cxn>
                <a:cxn ang="0">
                  <a:pos x="T8" y="T9"/>
                </a:cxn>
              </a:cxnLst>
              <a:rect l="0" t="0" r="r" b="b"/>
              <a:pathLst>
                <a:path w="15" h="15">
                  <a:moveTo>
                    <a:pt x="8" y="8"/>
                  </a:moveTo>
                  <a:lnTo>
                    <a:pt x="0" y="0"/>
                  </a:lnTo>
                  <a:lnTo>
                    <a:pt x="15" y="0"/>
                  </a:lnTo>
                  <a:lnTo>
                    <a:pt x="8" y="8"/>
                  </a:lnTo>
                  <a:lnTo>
                    <a:pt x="8"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9" name="Freeform 25"/>
            <p:cNvSpPr>
              <a:spLocks/>
            </p:cNvSpPr>
            <p:nvPr/>
          </p:nvSpPr>
          <p:spPr bwMode="auto">
            <a:xfrm>
              <a:off x="3481" y="2697"/>
              <a:ext cx="560" cy="432"/>
            </a:xfrm>
            <a:custGeom>
              <a:avLst/>
              <a:gdLst>
                <a:gd name="T0" fmla="*/ 560 w 560"/>
                <a:gd name="T1" fmla="*/ 288 h 432"/>
                <a:gd name="T2" fmla="*/ 507 w 560"/>
                <a:gd name="T3" fmla="*/ 197 h 432"/>
                <a:gd name="T4" fmla="*/ 500 w 560"/>
                <a:gd name="T5" fmla="*/ 159 h 432"/>
                <a:gd name="T6" fmla="*/ 439 w 560"/>
                <a:gd name="T7" fmla="*/ 84 h 432"/>
                <a:gd name="T8" fmla="*/ 409 w 560"/>
                <a:gd name="T9" fmla="*/ 0 h 432"/>
                <a:gd name="T10" fmla="*/ 371 w 560"/>
                <a:gd name="T11" fmla="*/ 0 h 432"/>
                <a:gd name="T12" fmla="*/ 379 w 560"/>
                <a:gd name="T13" fmla="*/ 38 h 432"/>
                <a:gd name="T14" fmla="*/ 371 w 560"/>
                <a:gd name="T15" fmla="*/ 38 h 432"/>
                <a:gd name="T16" fmla="*/ 363 w 560"/>
                <a:gd name="T17" fmla="*/ 23 h 432"/>
                <a:gd name="T18" fmla="*/ 182 w 560"/>
                <a:gd name="T19" fmla="*/ 38 h 432"/>
                <a:gd name="T20" fmla="*/ 174 w 560"/>
                <a:gd name="T21" fmla="*/ 16 h 432"/>
                <a:gd name="T22" fmla="*/ 0 w 560"/>
                <a:gd name="T23" fmla="*/ 31 h 432"/>
                <a:gd name="T24" fmla="*/ 15 w 560"/>
                <a:gd name="T25" fmla="*/ 69 h 432"/>
                <a:gd name="T26" fmla="*/ 15 w 560"/>
                <a:gd name="T27" fmla="*/ 84 h 432"/>
                <a:gd name="T28" fmla="*/ 23 w 560"/>
                <a:gd name="T29" fmla="*/ 76 h 432"/>
                <a:gd name="T30" fmla="*/ 31 w 560"/>
                <a:gd name="T31" fmla="*/ 61 h 432"/>
                <a:gd name="T32" fmla="*/ 38 w 560"/>
                <a:gd name="T33" fmla="*/ 69 h 432"/>
                <a:gd name="T34" fmla="*/ 38 w 560"/>
                <a:gd name="T35" fmla="*/ 61 h 432"/>
                <a:gd name="T36" fmla="*/ 53 w 560"/>
                <a:gd name="T37" fmla="*/ 69 h 432"/>
                <a:gd name="T38" fmla="*/ 31 w 560"/>
                <a:gd name="T39" fmla="*/ 76 h 432"/>
                <a:gd name="T40" fmla="*/ 99 w 560"/>
                <a:gd name="T41" fmla="*/ 61 h 432"/>
                <a:gd name="T42" fmla="*/ 99 w 560"/>
                <a:gd name="T43" fmla="*/ 69 h 432"/>
                <a:gd name="T44" fmla="*/ 76 w 560"/>
                <a:gd name="T45" fmla="*/ 69 h 432"/>
                <a:gd name="T46" fmla="*/ 129 w 560"/>
                <a:gd name="T47" fmla="*/ 84 h 432"/>
                <a:gd name="T48" fmla="*/ 121 w 560"/>
                <a:gd name="T49" fmla="*/ 76 h 432"/>
                <a:gd name="T50" fmla="*/ 136 w 560"/>
                <a:gd name="T51" fmla="*/ 69 h 432"/>
                <a:gd name="T52" fmla="*/ 129 w 560"/>
                <a:gd name="T53" fmla="*/ 84 h 432"/>
                <a:gd name="T54" fmla="*/ 152 w 560"/>
                <a:gd name="T55" fmla="*/ 91 h 432"/>
                <a:gd name="T56" fmla="*/ 136 w 560"/>
                <a:gd name="T57" fmla="*/ 84 h 432"/>
                <a:gd name="T58" fmla="*/ 159 w 560"/>
                <a:gd name="T59" fmla="*/ 106 h 432"/>
                <a:gd name="T60" fmla="*/ 159 w 560"/>
                <a:gd name="T61" fmla="*/ 122 h 432"/>
                <a:gd name="T62" fmla="*/ 174 w 560"/>
                <a:gd name="T63" fmla="*/ 122 h 432"/>
                <a:gd name="T64" fmla="*/ 227 w 560"/>
                <a:gd name="T65" fmla="*/ 91 h 432"/>
                <a:gd name="T66" fmla="*/ 220 w 560"/>
                <a:gd name="T67" fmla="*/ 84 h 432"/>
                <a:gd name="T68" fmla="*/ 235 w 560"/>
                <a:gd name="T69" fmla="*/ 76 h 432"/>
                <a:gd name="T70" fmla="*/ 273 w 560"/>
                <a:gd name="T71" fmla="*/ 91 h 432"/>
                <a:gd name="T72" fmla="*/ 318 w 560"/>
                <a:gd name="T73" fmla="*/ 144 h 432"/>
                <a:gd name="T74" fmla="*/ 341 w 560"/>
                <a:gd name="T75" fmla="*/ 137 h 432"/>
                <a:gd name="T76" fmla="*/ 356 w 560"/>
                <a:gd name="T77" fmla="*/ 182 h 432"/>
                <a:gd name="T78" fmla="*/ 348 w 560"/>
                <a:gd name="T79" fmla="*/ 243 h 432"/>
                <a:gd name="T80" fmla="*/ 363 w 560"/>
                <a:gd name="T81" fmla="*/ 250 h 432"/>
                <a:gd name="T82" fmla="*/ 371 w 560"/>
                <a:gd name="T83" fmla="*/ 235 h 432"/>
                <a:gd name="T84" fmla="*/ 356 w 560"/>
                <a:gd name="T85" fmla="*/ 228 h 432"/>
                <a:gd name="T86" fmla="*/ 371 w 560"/>
                <a:gd name="T87" fmla="*/ 235 h 432"/>
                <a:gd name="T88" fmla="*/ 379 w 560"/>
                <a:gd name="T89" fmla="*/ 228 h 432"/>
                <a:gd name="T90" fmla="*/ 371 w 560"/>
                <a:gd name="T91" fmla="*/ 265 h 432"/>
                <a:gd name="T92" fmla="*/ 379 w 560"/>
                <a:gd name="T93" fmla="*/ 265 h 432"/>
                <a:gd name="T94" fmla="*/ 363 w 560"/>
                <a:gd name="T95" fmla="*/ 265 h 432"/>
                <a:gd name="T96" fmla="*/ 401 w 560"/>
                <a:gd name="T97" fmla="*/ 311 h 432"/>
                <a:gd name="T98" fmla="*/ 409 w 560"/>
                <a:gd name="T99" fmla="*/ 318 h 432"/>
                <a:gd name="T100" fmla="*/ 401 w 560"/>
                <a:gd name="T101" fmla="*/ 303 h 432"/>
                <a:gd name="T102" fmla="*/ 416 w 560"/>
                <a:gd name="T103" fmla="*/ 296 h 432"/>
                <a:gd name="T104" fmla="*/ 424 w 560"/>
                <a:gd name="T105" fmla="*/ 333 h 432"/>
                <a:gd name="T106" fmla="*/ 439 w 560"/>
                <a:gd name="T107" fmla="*/ 318 h 432"/>
                <a:gd name="T108" fmla="*/ 424 w 560"/>
                <a:gd name="T109" fmla="*/ 341 h 432"/>
                <a:gd name="T110" fmla="*/ 431 w 560"/>
                <a:gd name="T111" fmla="*/ 341 h 432"/>
                <a:gd name="T112" fmla="*/ 454 w 560"/>
                <a:gd name="T113" fmla="*/ 386 h 432"/>
                <a:gd name="T114" fmla="*/ 484 w 560"/>
                <a:gd name="T115" fmla="*/ 394 h 432"/>
                <a:gd name="T116" fmla="*/ 507 w 560"/>
                <a:gd name="T117" fmla="*/ 432 h 432"/>
                <a:gd name="T118" fmla="*/ 553 w 560"/>
                <a:gd name="T119" fmla="*/ 409 h 432"/>
                <a:gd name="T120" fmla="*/ 560 w 560"/>
                <a:gd name="T121" fmla="*/ 371 h 432"/>
                <a:gd name="T122" fmla="*/ 560 w 560"/>
                <a:gd name="T123" fmla="*/ 288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0" h="432">
                  <a:moveTo>
                    <a:pt x="560" y="288"/>
                  </a:moveTo>
                  <a:lnTo>
                    <a:pt x="507" y="197"/>
                  </a:lnTo>
                  <a:lnTo>
                    <a:pt x="500" y="159"/>
                  </a:lnTo>
                  <a:lnTo>
                    <a:pt x="439" y="84"/>
                  </a:lnTo>
                  <a:lnTo>
                    <a:pt x="409" y="0"/>
                  </a:lnTo>
                  <a:lnTo>
                    <a:pt x="371" y="0"/>
                  </a:lnTo>
                  <a:lnTo>
                    <a:pt x="379" y="38"/>
                  </a:lnTo>
                  <a:lnTo>
                    <a:pt x="371" y="38"/>
                  </a:lnTo>
                  <a:lnTo>
                    <a:pt x="363" y="23"/>
                  </a:lnTo>
                  <a:lnTo>
                    <a:pt x="182" y="38"/>
                  </a:lnTo>
                  <a:lnTo>
                    <a:pt x="174" y="16"/>
                  </a:lnTo>
                  <a:lnTo>
                    <a:pt x="0" y="31"/>
                  </a:lnTo>
                  <a:lnTo>
                    <a:pt x="15" y="69"/>
                  </a:lnTo>
                  <a:lnTo>
                    <a:pt x="15" y="84"/>
                  </a:lnTo>
                  <a:lnTo>
                    <a:pt x="23" y="76"/>
                  </a:lnTo>
                  <a:lnTo>
                    <a:pt x="31" y="61"/>
                  </a:lnTo>
                  <a:lnTo>
                    <a:pt x="38" y="69"/>
                  </a:lnTo>
                  <a:lnTo>
                    <a:pt x="38" y="61"/>
                  </a:lnTo>
                  <a:lnTo>
                    <a:pt x="53" y="69"/>
                  </a:lnTo>
                  <a:lnTo>
                    <a:pt x="31" y="76"/>
                  </a:lnTo>
                  <a:lnTo>
                    <a:pt x="99" y="61"/>
                  </a:lnTo>
                  <a:lnTo>
                    <a:pt x="99" y="69"/>
                  </a:lnTo>
                  <a:lnTo>
                    <a:pt x="76" y="69"/>
                  </a:lnTo>
                  <a:lnTo>
                    <a:pt x="129" y="84"/>
                  </a:lnTo>
                  <a:lnTo>
                    <a:pt x="121" y="76"/>
                  </a:lnTo>
                  <a:lnTo>
                    <a:pt x="136" y="69"/>
                  </a:lnTo>
                  <a:lnTo>
                    <a:pt x="129" y="84"/>
                  </a:lnTo>
                  <a:lnTo>
                    <a:pt x="152" y="91"/>
                  </a:lnTo>
                  <a:lnTo>
                    <a:pt x="136" y="84"/>
                  </a:lnTo>
                  <a:lnTo>
                    <a:pt x="159" y="106"/>
                  </a:lnTo>
                  <a:lnTo>
                    <a:pt x="159" y="122"/>
                  </a:lnTo>
                  <a:lnTo>
                    <a:pt x="174" y="122"/>
                  </a:lnTo>
                  <a:lnTo>
                    <a:pt x="227" y="91"/>
                  </a:lnTo>
                  <a:lnTo>
                    <a:pt x="220" y="84"/>
                  </a:lnTo>
                  <a:lnTo>
                    <a:pt x="235" y="76"/>
                  </a:lnTo>
                  <a:lnTo>
                    <a:pt x="273" y="91"/>
                  </a:lnTo>
                  <a:lnTo>
                    <a:pt x="318" y="144"/>
                  </a:lnTo>
                  <a:lnTo>
                    <a:pt x="341" y="137"/>
                  </a:lnTo>
                  <a:lnTo>
                    <a:pt x="356" y="182"/>
                  </a:lnTo>
                  <a:lnTo>
                    <a:pt x="348" y="243"/>
                  </a:lnTo>
                  <a:lnTo>
                    <a:pt x="363" y="250"/>
                  </a:lnTo>
                  <a:lnTo>
                    <a:pt x="371" y="235"/>
                  </a:lnTo>
                  <a:lnTo>
                    <a:pt x="356" y="228"/>
                  </a:lnTo>
                  <a:lnTo>
                    <a:pt x="371" y="235"/>
                  </a:lnTo>
                  <a:lnTo>
                    <a:pt x="379" y="228"/>
                  </a:lnTo>
                  <a:lnTo>
                    <a:pt x="371" y="265"/>
                  </a:lnTo>
                  <a:lnTo>
                    <a:pt x="379" y="265"/>
                  </a:lnTo>
                  <a:lnTo>
                    <a:pt x="363" y="265"/>
                  </a:lnTo>
                  <a:lnTo>
                    <a:pt x="401" y="311"/>
                  </a:lnTo>
                  <a:lnTo>
                    <a:pt x="409" y="318"/>
                  </a:lnTo>
                  <a:lnTo>
                    <a:pt x="401" y="303"/>
                  </a:lnTo>
                  <a:lnTo>
                    <a:pt x="416" y="296"/>
                  </a:lnTo>
                  <a:lnTo>
                    <a:pt x="424" y="333"/>
                  </a:lnTo>
                  <a:lnTo>
                    <a:pt x="439" y="318"/>
                  </a:lnTo>
                  <a:lnTo>
                    <a:pt x="424" y="341"/>
                  </a:lnTo>
                  <a:lnTo>
                    <a:pt x="431" y="341"/>
                  </a:lnTo>
                  <a:lnTo>
                    <a:pt x="454" y="386"/>
                  </a:lnTo>
                  <a:lnTo>
                    <a:pt x="484" y="394"/>
                  </a:lnTo>
                  <a:lnTo>
                    <a:pt x="507" y="432"/>
                  </a:lnTo>
                  <a:lnTo>
                    <a:pt x="553" y="409"/>
                  </a:lnTo>
                  <a:lnTo>
                    <a:pt x="560" y="371"/>
                  </a:lnTo>
                  <a:lnTo>
                    <a:pt x="560" y="28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 name="Freeform 26"/>
            <p:cNvSpPr>
              <a:spLocks/>
            </p:cNvSpPr>
            <p:nvPr/>
          </p:nvSpPr>
          <p:spPr bwMode="auto">
            <a:xfrm>
              <a:off x="3481" y="2697"/>
              <a:ext cx="560" cy="432"/>
            </a:xfrm>
            <a:custGeom>
              <a:avLst/>
              <a:gdLst>
                <a:gd name="T0" fmla="*/ 560 w 560"/>
                <a:gd name="T1" fmla="*/ 288 h 432"/>
                <a:gd name="T2" fmla="*/ 507 w 560"/>
                <a:gd name="T3" fmla="*/ 197 h 432"/>
                <a:gd name="T4" fmla="*/ 500 w 560"/>
                <a:gd name="T5" fmla="*/ 159 h 432"/>
                <a:gd name="T6" fmla="*/ 439 w 560"/>
                <a:gd name="T7" fmla="*/ 84 h 432"/>
                <a:gd name="T8" fmla="*/ 409 w 560"/>
                <a:gd name="T9" fmla="*/ 0 h 432"/>
                <a:gd name="T10" fmla="*/ 371 w 560"/>
                <a:gd name="T11" fmla="*/ 0 h 432"/>
                <a:gd name="T12" fmla="*/ 379 w 560"/>
                <a:gd name="T13" fmla="*/ 38 h 432"/>
                <a:gd name="T14" fmla="*/ 371 w 560"/>
                <a:gd name="T15" fmla="*/ 38 h 432"/>
                <a:gd name="T16" fmla="*/ 363 w 560"/>
                <a:gd name="T17" fmla="*/ 23 h 432"/>
                <a:gd name="T18" fmla="*/ 182 w 560"/>
                <a:gd name="T19" fmla="*/ 38 h 432"/>
                <a:gd name="T20" fmla="*/ 174 w 560"/>
                <a:gd name="T21" fmla="*/ 16 h 432"/>
                <a:gd name="T22" fmla="*/ 0 w 560"/>
                <a:gd name="T23" fmla="*/ 31 h 432"/>
                <a:gd name="T24" fmla="*/ 15 w 560"/>
                <a:gd name="T25" fmla="*/ 69 h 432"/>
                <a:gd name="T26" fmla="*/ 15 w 560"/>
                <a:gd name="T27" fmla="*/ 84 h 432"/>
                <a:gd name="T28" fmla="*/ 23 w 560"/>
                <a:gd name="T29" fmla="*/ 76 h 432"/>
                <a:gd name="T30" fmla="*/ 31 w 560"/>
                <a:gd name="T31" fmla="*/ 61 h 432"/>
                <a:gd name="T32" fmla="*/ 38 w 560"/>
                <a:gd name="T33" fmla="*/ 69 h 432"/>
                <a:gd name="T34" fmla="*/ 38 w 560"/>
                <a:gd name="T35" fmla="*/ 61 h 432"/>
                <a:gd name="T36" fmla="*/ 53 w 560"/>
                <a:gd name="T37" fmla="*/ 69 h 432"/>
                <a:gd name="T38" fmla="*/ 31 w 560"/>
                <a:gd name="T39" fmla="*/ 76 h 432"/>
                <a:gd name="T40" fmla="*/ 99 w 560"/>
                <a:gd name="T41" fmla="*/ 61 h 432"/>
                <a:gd name="T42" fmla="*/ 99 w 560"/>
                <a:gd name="T43" fmla="*/ 69 h 432"/>
                <a:gd name="T44" fmla="*/ 76 w 560"/>
                <a:gd name="T45" fmla="*/ 69 h 432"/>
                <a:gd name="T46" fmla="*/ 129 w 560"/>
                <a:gd name="T47" fmla="*/ 84 h 432"/>
                <a:gd name="T48" fmla="*/ 121 w 560"/>
                <a:gd name="T49" fmla="*/ 76 h 432"/>
                <a:gd name="T50" fmla="*/ 136 w 560"/>
                <a:gd name="T51" fmla="*/ 69 h 432"/>
                <a:gd name="T52" fmla="*/ 129 w 560"/>
                <a:gd name="T53" fmla="*/ 84 h 432"/>
                <a:gd name="T54" fmla="*/ 152 w 560"/>
                <a:gd name="T55" fmla="*/ 91 h 432"/>
                <a:gd name="T56" fmla="*/ 136 w 560"/>
                <a:gd name="T57" fmla="*/ 84 h 432"/>
                <a:gd name="T58" fmla="*/ 159 w 560"/>
                <a:gd name="T59" fmla="*/ 106 h 432"/>
                <a:gd name="T60" fmla="*/ 159 w 560"/>
                <a:gd name="T61" fmla="*/ 122 h 432"/>
                <a:gd name="T62" fmla="*/ 174 w 560"/>
                <a:gd name="T63" fmla="*/ 122 h 432"/>
                <a:gd name="T64" fmla="*/ 227 w 560"/>
                <a:gd name="T65" fmla="*/ 91 h 432"/>
                <a:gd name="T66" fmla="*/ 220 w 560"/>
                <a:gd name="T67" fmla="*/ 84 h 432"/>
                <a:gd name="T68" fmla="*/ 235 w 560"/>
                <a:gd name="T69" fmla="*/ 76 h 432"/>
                <a:gd name="T70" fmla="*/ 273 w 560"/>
                <a:gd name="T71" fmla="*/ 91 h 432"/>
                <a:gd name="T72" fmla="*/ 318 w 560"/>
                <a:gd name="T73" fmla="*/ 144 h 432"/>
                <a:gd name="T74" fmla="*/ 341 w 560"/>
                <a:gd name="T75" fmla="*/ 137 h 432"/>
                <a:gd name="T76" fmla="*/ 356 w 560"/>
                <a:gd name="T77" fmla="*/ 182 h 432"/>
                <a:gd name="T78" fmla="*/ 348 w 560"/>
                <a:gd name="T79" fmla="*/ 243 h 432"/>
                <a:gd name="T80" fmla="*/ 363 w 560"/>
                <a:gd name="T81" fmla="*/ 250 h 432"/>
                <a:gd name="T82" fmla="*/ 371 w 560"/>
                <a:gd name="T83" fmla="*/ 235 h 432"/>
                <a:gd name="T84" fmla="*/ 356 w 560"/>
                <a:gd name="T85" fmla="*/ 228 h 432"/>
                <a:gd name="T86" fmla="*/ 371 w 560"/>
                <a:gd name="T87" fmla="*/ 235 h 432"/>
                <a:gd name="T88" fmla="*/ 379 w 560"/>
                <a:gd name="T89" fmla="*/ 228 h 432"/>
                <a:gd name="T90" fmla="*/ 371 w 560"/>
                <a:gd name="T91" fmla="*/ 265 h 432"/>
                <a:gd name="T92" fmla="*/ 379 w 560"/>
                <a:gd name="T93" fmla="*/ 265 h 432"/>
                <a:gd name="T94" fmla="*/ 363 w 560"/>
                <a:gd name="T95" fmla="*/ 265 h 432"/>
                <a:gd name="T96" fmla="*/ 401 w 560"/>
                <a:gd name="T97" fmla="*/ 311 h 432"/>
                <a:gd name="T98" fmla="*/ 409 w 560"/>
                <a:gd name="T99" fmla="*/ 318 h 432"/>
                <a:gd name="T100" fmla="*/ 401 w 560"/>
                <a:gd name="T101" fmla="*/ 303 h 432"/>
                <a:gd name="T102" fmla="*/ 416 w 560"/>
                <a:gd name="T103" fmla="*/ 296 h 432"/>
                <a:gd name="T104" fmla="*/ 424 w 560"/>
                <a:gd name="T105" fmla="*/ 333 h 432"/>
                <a:gd name="T106" fmla="*/ 439 w 560"/>
                <a:gd name="T107" fmla="*/ 318 h 432"/>
                <a:gd name="T108" fmla="*/ 424 w 560"/>
                <a:gd name="T109" fmla="*/ 341 h 432"/>
                <a:gd name="T110" fmla="*/ 431 w 560"/>
                <a:gd name="T111" fmla="*/ 341 h 432"/>
                <a:gd name="T112" fmla="*/ 454 w 560"/>
                <a:gd name="T113" fmla="*/ 386 h 432"/>
                <a:gd name="T114" fmla="*/ 484 w 560"/>
                <a:gd name="T115" fmla="*/ 394 h 432"/>
                <a:gd name="T116" fmla="*/ 507 w 560"/>
                <a:gd name="T117" fmla="*/ 432 h 432"/>
                <a:gd name="T118" fmla="*/ 553 w 560"/>
                <a:gd name="T119" fmla="*/ 409 h 432"/>
                <a:gd name="T120" fmla="*/ 560 w 560"/>
                <a:gd name="T121" fmla="*/ 371 h 432"/>
                <a:gd name="T122" fmla="*/ 560 w 560"/>
                <a:gd name="T123" fmla="*/ 288 h 432"/>
                <a:gd name="T124" fmla="*/ 560 w 560"/>
                <a:gd name="T125" fmla="*/ 296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0" h="432">
                  <a:moveTo>
                    <a:pt x="560" y="288"/>
                  </a:moveTo>
                  <a:lnTo>
                    <a:pt x="507" y="197"/>
                  </a:lnTo>
                  <a:lnTo>
                    <a:pt x="500" y="159"/>
                  </a:lnTo>
                  <a:lnTo>
                    <a:pt x="439" y="84"/>
                  </a:lnTo>
                  <a:lnTo>
                    <a:pt x="409" y="0"/>
                  </a:lnTo>
                  <a:lnTo>
                    <a:pt x="371" y="0"/>
                  </a:lnTo>
                  <a:lnTo>
                    <a:pt x="379" y="38"/>
                  </a:lnTo>
                  <a:lnTo>
                    <a:pt x="371" y="38"/>
                  </a:lnTo>
                  <a:lnTo>
                    <a:pt x="363" y="23"/>
                  </a:lnTo>
                  <a:lnTo>
                    <a:pt x="182" y="38"/>
                  </a:lnTo>
                  <a:lnTo>
                    <a:pt x="174" y="16"/>
                  </a:lnTo>
                  <a:lnTo>
                    <a:pt x="0" y="31"/>
                  </a:lnTo>
                  <a:lnTo>
                    <a:pt x="15" y="69"/>
                  </a:lnTo>
                  <a:lnTo>
                    <a:pt x="15" y="84"/>
                  </a:lnTo>
                  <a:lnTo>
                    <a:pt x="23" y="76"/>
                  </a:lnTo>
                  <a:lnTo>
                    <a:pt x="31" y="61"/>
                  </a:lnTo>
                  <a:lnTo>
                    <a:pt x="38" y="69"/>
                  </a:lnTo>
                  <a:lnTo>
                    <a:pt x="38" y="61"/>
                  </a:lnTo>
                  <a:lnTo>
                    <a:pt x="53" y="69"/>
                  </a:lnTo>
                  <a:lnTo>
                    <a:pt x="31" y="76"/>
                  </a:lnTo>
                  <a:lnTo>
                    <a:pt x="99" y="61"/>
                  </a:lnTo>
                  <a:lnTo>
                    <a:pt x="99" y="69"/>
                  </a:lnTo>
                  <a:lnTo>
                    <a:pt x="76" y="69"/>
                  </a:lnTo>
                  <a:lnTo>
                    <a:pt x="129" y="84"/>
                  </a:lnTo>
                  <a:lnTo>
                    <a:pt x="121" y="76"/>
                  </a:lnTo>
                  <a:lnTo>
                    <a:pt x="136" y="69"/>
                  </a:lnTo>
                  <a:lnTo>
                    <a:pt x="129" y="84"/>
                  </a:lnTo>
                  <a:lnTo>
                    <a:pt x="152" y="91"/>
                  </a:lnTo>
                  <a:lnTo>
                    <a:pt x="136" y="84"/>
                  </a:lnTo>
                  <a:lnTo>
                    <a:pt x="159" y="106"/>
                  </a:lnTo>
                  <a:lnTo>
                    <a:pt x="159" y="122"/>
                  </a:lnTo>
                  <a:lnTo>
                    <a:pt x="174" y="122"/>
                  </a:lnTo>
                  <a:lnTo>
                    <a:pt x="227" y="91"/>
                  </a:lnTo>
                  <a:lnTo>
                    <a:pt x="220" y="84"/>
                  </a:lnTo>
                  <a:lnTo>
                    <a:pt x="235" y="76"/>
                  </a:lnTo>
                  <a:lnTo>
                    <a:pt x="273" y="91"/>
                  </a:lnTo>
                  <a:lnTo>
                    <a:pt x="318" y="144"/>
                  </a:lnTo>
                  <a:lnTo>
                    <a:pt x="341" y="137"/>
                  </a:lnTo>
                  <a:lnTo>
                    <a:pt x="356" y="182"/>
                  </a:lnTo>
                  <a:lnTo>
                    <a:pt x="348" y="243"/>
                  </a:lnTo>
                  <a:lnTo>
                    <a:pt x="363" y="250"/>
                  </a:lnTo>
                  <a:lnTo>
                    <a:pt x="371" y="235"/>
                  </a:lnTo>
                  <a:lnTo>
                    <a:pt x="356" y="228"/>
                  </a:lnTo>
                  <a:lnTo>
                    <a:pt x="371" y="235"/>
                  </a:lnTo>
                  <a:lnTo>
                    <a:pt x="379" y="228"/>
                  </a:lnTo>
                  <a:lnTo>
                    <a:pt x="371" y="265"/>
                  </a:lnTo>
                  <a:lnTo>
                    <a:pt x="379" y="265"/>
                  </a:lnTo>
                  <a:lnTo>
                    <a:pt x="363" y="265"/>
                  </a:lnTo>
                  <a:lnTo>
                    <a:pt x="401" y="311"/>
                  </a:lnTo>
                  <a:lnTo>
                    <a:pt x="409" y="318"/>
                  </a:lnTo>
                  <a:lnTo>
                    <a:pt x="401" y="303"/>
                  </a:lnTo>
                  <a:lnTo>
                    <a:pt x="416" y="296"/>
                  </a:lnTo>
                  <a:lnTo>
                    <a:pt x="424" y="333"/>
                  </a:lnTo>
                  <a:lnTo>
                    <a:pt x="439" y="318"/>
                  </a:lnTo>
                  <a:lnTo>
                    <a:pt x="424" y="341"/>
                  </a:lnTo>
                  <a:lnTo>
                    <a:pt x="431" y="341"/>
                  </a:lnTo>
                  <a:lnTo>
                    <a:pt x="454" y="386"/>
                  </a:lnTo>
                  <a:lnTo>
                    <a:pt x="484" y="394"/>
                  </a:lnTo>
                  <a:lnTo>
                    <a:pt x="507" y="432"/>
                  </a:lnTo>
                  <a:lnTo>
                    <a:pt x="553" y="409"/>
                  </a:lnTo>
                  <a:lnTo>
                    <a:pt x="560" y="371"/>
                  </a:lnTo>
                  <a:lnTo>
                    <a:pt x="560" y="288"/>
                  </a:lnTo>
                  <a:lnTo>
                    <a:pt x="560" y="29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1" name="Freeform 27"/>
            <p:cNvSpPr>
              <a:spLocks/>
            </p:cNvSpPr>
            <p:nvPr/>
          </p:nvSpPr>
          <p:spPr bwMode="auto">
            <a:xfrm>
              <a:off x="3580" y="2380"/>
              <a:ext cx="332" cy="355"/>
            </a:xfrm>
            <a:custGeom>
              <a:avLst/>
              <a:gdLst>
                <a:gd name="T0" fmla="*/ 317 w 332"/>
                <a:gd name="T1" fmla="*/ 204 h 355"/>
                <a:gd name="T2" fmla="*/ 280 w 332"/>
                <a:gd name="T3" fmla="*/ 143 h 355"/>
                <a:gd name="T4" fmla="*/ 204 w 332"/>
                <a:gd name="T5" fmla="*/ 83 h 355"/>
                <a:gd name="T6" fmla="*/ 181 w 332"/>
                <a:gd name="T7" fmla="*/ 37 h 355"/>
                <a:gd name="T8" fmla="*/ 143 w 332"/>
                <a:gd name="T9" fmla="*/ 30 h 355"/>
                <a:gd name="T10" fmla="*/ 159 w 332"/>
                <a:gd name="T11" fmla="*/ 0 h 355"/>
                <a:gd name="T12" fmla="*/ 83 w 332"/>
                <a:gd name="T13" fmla="*/ 15 h 355"/>
                <a:gd name="T14" fmla="*/ 0 w 332"/>
                <a:gd name="T15" fmla="*/ 22 h 355"/>
                <a:gd name="T16" fmla="*/ 45 w 332"/>
                <a:gd name="T17" fmla="*/ 189 h 355"/>
                <a:gd name="T18" fmla="*/ 68 w 332"/>
                <a:gd name="T19" fmla="*/ 234 h 355"/>
                <a:gd name="T20" fmla="*/ 53 w 332"/>
                <a:gd name="T21" fmla="*/ 264 h 355"/>
                <a:gd name="T22" fmla="*/ 75 w 332"/>
                <a:gd name="T23" fmla="*/ 333 h 355"/>
                <a:gd name="T24" fmla="*/ 83 w 332"/>
                <a:gd name="T25" fmla="*/ 355 h 355"/>
                <a:gd name="T26" fmla="*/ 264 w 332"/>
                <a:gd name="T27" fmla="*/ 340 h 355"/>
                <a:gd name="T28" fmla="*/ 272 w 332"/>
                <a:gd name="T29" fmla="*/ 355 h 355"/>
                <a:gd name="T30" fmla="*/ 280 w 332"/>
                <a:gd name="T31" fmla="*/ 355 h 355"/>
                <a:gd name="T32" fmla="*/ 272 w 332"/>
                <a:gd name="T33" fmla="*/ 317 h 355"/>
                <a:gd name="T34" fmla="*/ 310 w 332"/>
                <a:gd name="T35" fmla="*/ 317 h 355"/>
                <a:gd name="T36" fmla="*/ 310 w 332"/>
                <a:gd name="T37" fmla="*/ 302 h 355"/>
                <a:gd name="T38" fmla="*/ 302 w 332"/>
                <a:gd name="T39" fmla="*/ 302 h 355"/>
                <a:gd name="T40" fmla="*/ 310 w 332"/>
                <a:gd name="T41" fmla="*/ 302 h 355"/>
                <a:gd name="T42" fmla="*/ 302 w 332"/>
                <a:gd name="T43" fmla="*/ 287 h 355"/>
                <a:gd name="T44" fmla="*/ 317 w 332"/>
                <a:gd name="T45" fmla="*/ 249 h 355"/>
                <a:gd name="T46" fmla="*/ 317 w 332"/>
                <a:gd name="T47" fmla="*/ 219 h 355"/>
                <a:gd name="T48" fmla="*/ 332 w 332"/>
                <a:gd name="T49" fmla="*/ 219 h 355"/>
                <a:gd name="T50" fmla="*/ 317 w 332"/>
                <a:gd name="T51" fmla="*/ 204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2" h="355">
                  <a:moveTo>
                    <a:pt x="317" y="204"/>
                  </a:moveTo>
                  <a:lnTo>
                    <a:pt x="280" y="143"/>
                  </a:lnTo>
                  <a:lnTo>
                    <a:pt x="204" y="83"/>
                  </a:lnTo>
                  <a:lnTo>
                    <a:pt x="181" y="37"/>
                  </a:lnTo>
                  <a:lnTo>
                    <a:pt x="143" y="30"/>
                  </a:lnTo>
                  <a:lnTo>
                    <a:pt x="159" y="0"/>
                  </a:lnTo>
                  <a:lnTo>
                    <a:pt x="83" y="15"/>
                  </a:lnTo>
                  <a:lnTo>
                    <a:pt x="0" y="22"/>
                  </a:lnTo>
                  <a:lnTo>
                    <a:pt x="45" y="189"/>
                  </a:lnTo>
                  <a:lnTo>
                    <a:pt x="68" y="234"/>
                  </a:lnTo>
                  <a:lnTo>
                    <a:pt x="53" y="264"/>
                  </a:lnTo>
                  <a:lnTo>
                    <a:pt x="75" y="333"/>
                  </a:lnTo>
                  <a:lnTo>
                    <a:pt x="83" y="355"/>
                  </a:lnTo>
                  <a:lnTo>
                    <a:pt x="264" y="340"/>
                  </a:lnTo>
                  <a:lnTo>
                    <a:pt x="272" y="355"/>
                  </a:lnTo>
                  <a:lnTo>
                    <a:pt x="280" y="355"/>
                  </a:lnTo>
                  <a:lnTo>
                    <a:pt x="272" y="317"/>
                  </a:lnTo>
                  <a:lnTo>
                    <a:pt x="310" y="317"/>
                  </a:lnTo>
                  <a:lnTo>
                    <a:pt x="310" y="302"/>
                  </a:lnTo>
                  <a:lnTo>
                    <a:pt x="302" y="302"/>
                  </a:lnTo>
                  <a:lnTo>
                    <a:pt x="310" y="302"/>
                  </a:lnTo>
                  <a:lnTo>
                    <a:pt x="302" y="287"/>
                  </a:lnTo>
                  <a:lnTo>
                    <a:pt x="317" y="249"/>
                  </a:lnTo>
                  <a:lnTo>
                    <a:pt x="317" y="219"/>
                  </a:lnTo>
                  <a:lnTo>
                    <a:pt x="332" y="219"/>
                  </a:lnTo>
                  <a:lnTo>
                    <a:pt x="317" y="204"/>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 name="Freeform 28"/>
            <p:cNvSpPr>
              <a:spLocks/>
            </p:cNvSpPr>
            <p:nvPr/>
          </p:nvSpPr>
          <p:spPr bwMode="auto">
            <a:xfrm>
              <a:off x="3580" y="2380"/>
              <a:ext cx="332" cy="355"/>
            </a:xfrm>
            <a:custGeom>
              <a:avLst/>
              <a:gdLst>
                <a:gd name="T0" fmla="*/ 317 w 332"/>
                <a:gd name="T1" fmla="*/ 204 h 355"/>
                <a:gd name="T2" fmla="*/ 280 w 332"/>
                <a:gd name="T3" fmla="*/ 143 h 355"/>
                <a:gd name="T4" fmla="*/ 204 w 332"/>
                <a:gd name="T5" fmla="*/ 83 h 355"/>
                <a:gd name="T6" fmla="*/ 181 w 332"/>
                <a:gd name="T7" fmla="*/ 37 h 355"/>
                <a:gd name="T8" fmla="*/ 143 w 332"/>
                <a:gd name="T9" fmla="*/ 30 h 355"/>
                <a:gd name="T10" fmla="*/ 159 w 332"/>
                <a:gd name="T11" fmla="*/ 0 h 355"/>
                <a:gd name="T12" fmla="*/ 83 w 332"/>
                <a:gd name="T13" fmla="*/ 15 h 355"/>
                <a:gd name="T14" fmla="*/ 0 w 332"/>
                <a:gd name="T15" fmla="*/ 22 h 355"/>
                <a:gd name="T16" fmla="*/ 45 w 332"/>
                <a:gd name="T17" fmla="*/ 189 h 355"/>
                <a:gd name="T18" fmla="*/ 68 w 332"/>
                <a:gd name="T19" fmla="*/ 234 h 355"/>
                <a:gd name="T20" fmla="*/ 53 w 332"/>
                <a:gd name="T21" fmla="*/ 264 h 355"/>
                <a:gd name="T22" fmla="*/ 75 w 332"/>
                <a:gd name="T23" fmla="*/ 333 h 355"/>
                <a:gd name="T24" fmla="*/ 83 w 332"/>
                <a:gd name="T25" fmla="*/ 355 h 355"/>
                <a:gd name="T26" fmla="*/ 264 w 332"/>
                <a:gd name="T27" fmla="*/ 340 h 355"/>
                <a:gd name="T28" fmla="*/ 272 w 332"/>
                <a:gd name="T29" fmla="*/ 355 h 355"/>
                <a:gd name="T30" fmla="*/ 280 w 332"/>
                <a:gd name="T31" fmla="*/ 355 h 355"/>
                <a:gd name="T32" fmla="*/ 272 w 332"/>
                <a:gd name="T33" fmla="*/ 317 h 355"/>
                <a:gd name="T34" fmla="*/ 310 w 332"/>
                <a:gd name="T35" fmla="*/ 317 h 355"/>
                <a:gd name="T36" fmla="*/ 310 w 332"/>
                <a:gd name="T37" fmla="*/ 302 h 355"/>
                <a:gd name="T38" fmla="*/ 302 w 332"/>
                <a:gd name="T39" fmla="*/ 302 h 355"/>
                <a:gd name="T40" fmla="*/ 310 w 332"/>
                <a:gd name="T41" fmla="*/ 302 h 355"/>
                <a:gd name="T42" fmla="*/ 302 w 332"/>
                <a:gd name="T43" fmla="*/ 287 h 355"/>
                <a:gd name="T44" fmla="*/ 317 w 332"/>
                <a:gd name="T45" fmla="*/ 249 h 355"/>
                <a:gd name="T46" fmla="*/ 317 w 332"/>
                <a:gd name="T47" fmla="*/ 219 h 355"/>
                <a:gd name="T48" fmla="*/ 332 w 332"/>
                <a:gd name="T49" fmla="*/ 219 h 355"/>
                <a:gd name="T50" fmla="*/ 317 w 332"/>
                <a:gd name="T51" fmla="*/ 204 h 355"/>
                <a:gd name="T52" fmla="*/ 317 w 332"/>
                <a:gd name="T53" fmla="*/ 211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2" h="355">
                  <a:moveTo>
                    <a:pt x="317" y="204"/>
                  </a:moveTo>
                  <a:lnTo>
                    <a:pt x="280" y="143"/>
                  </a:lnTo>
                  <a:lnTo>
                    <a:pt x="204" y="83"/>
                  </a:lnTo>
                  <a:lnTo>
                    <a:pt x="181" y="37"/>
                  </a:lnTo>
                  <a:lnTo>
                    <a:pt x="143" y="30"/>
                  </a:lnTo>
                  <a:lnTo>
                    <a:pt x="159" y="0"/>
                  </a:lnTo>
                  <a:lnTo>
                    <a:pt x="83" y="15"/>
                  </a:lnTo>
                  <a:lnTo>
                    <a:pt x="0" y="22"/>
                  </a:lnTo>
                  <a:lnTo>
                    <a:pt x="45" y="189"/>
                  </a:lnTo>
                  <a:lnTo>
                    <a:pt x="68" y="234"/>
                  </a:lnTo>
                  <a:lnTo>
                    <a:pt x="53" y="264"/>
                  </a:lnTo>
                  <a:lnTo>
                    <a:pt x="75" y="333"/>
                  </a:lnTo>
                  <a:lnTo>
                    <a:pt x="83" y="355"/>
                  </a:lnTo>
                  <a:lnTo>
                    <a:pt x="264" y="340"/>
                  </a:lnTo>
                  <a:lnTo>
                    <a:pt x="272" y="355"/>
                  </a:lnTo>
                  <a:lnTo>
                    <a:pt x="280" y="355"/>
                  </a:lnTo>
                  <a:lnTo>
                    <a:pt x="272" y="317"/>
                  </a:lnTo>
                  <a:lnTo>
                    <a:pt x="310" y="317"/>
                  </a:lnTo>
                  <a:lnTo>
                    <a:pt x="310" y="302"/>
                  </a:lnTo>
                  <a:lnTo>
                    <a:pt x="302" y="302"/>
                  </a:lnTo>
                  <a:lnTo>
                    <a:pt x="310" y="302"/>
                  </a:lnTo>
                  <a:lnTo>
                    <a:pt x="302" y="287"/>
                  </a:lnTo>
                  <a:lnTo>
                    <a:pt x="317" y="249"/>
                  </a:lnTo>
                  <a:lnTo>
                    <a:pt x="317" y="219"/>
                  </a:lnTo>
                  <a:lnTo>
                    <a:pt x="332" y="219"/>
                  </a:lnTo>
                  <a:lnTo>
                    <a:pt x="317" y="204"/>
                  </a:lnTo>
                  <a:lnTo>
                    <a:pt x="317" y="21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3" name="Freeform 29"/>
            <p:cNvSpPr>
              <a:spLocks/>
            </p:cNvSpPr>
            <p:nvPr/>
          </p:nvSpPr>
          <p:spPr bwMode="auto">
            <a:xfrm>
              <a:off x="2150" y="3061"/>
              <a:ext cx="76" cy="121"/>
            </a:xfrm>
            <a:custGeom>
              <a:avLst/>
              <a:gdLst>
                <a:gd name="T0" fmla="*/ 76 w 76"/>
                <a:gd name="T1" fmla="*/ 68 h 121"/>
                <a:gd name="T2" fmla="*/ 68 w 76"/>
                <a:gd name="T3" fmla="*/ 83 h 121"/>
                <a:gd name="T4" fmla="*/ 53 w 76"/>
                <a:gd name="T5" fmla="*/ 91 h 121"/>
                <a:gd name="T6" fmla="*/ 45 w 76"/>
                <a:gd name="T7" fmla="*/ 91 h 121"/>
                <a:gd name="T8" fmla="*/ 30 w 76"/>
                <a:gd name="T9" fmla="*/ 98 h 121"/>
                <a:gd name="T10" fmla="*/ 30 w 76"/>
                <a:gd name="T11" fmla="*/ 113 h 121"/>
                <a:gd name="T12" fmla="*/ 23 w 76"/>
                <a:gd name="T13" fmla="*/ 121 h 121"/>
                <a:gd name="T14" fmla="*/ 23 w 76"/>
                <a:gd name="T15" fmla="*/ 113 h 121"/>
                <a:gd name="T16" fmla="*/ 8 w 76"/>
                <a:gd name="T17" fmla="*/ 113 h 121"/>
                <a:gd name="T18" fmla="*/ 8 w 76"/>
                <a:gd name="T19" fmla="*/ 60 h 121"/>
                <a:gd name="T20" fmla="*/ 0 w 76"/>
                <a:gd name="T21" fmla="*/ 53 h 121"/>
                <a:gd name="T22" fmla="*/ 0 w 76"/>
                <a:gd name="T23" fmla="*/ 45 h 121"/>
                <a:gd name="T24" fmla="*/ 8 w 76"/>
                <a:gd name="T25" fmla="*/ 38 h 121"/>
                <a:gd name="T26" fmla="*/ 15 w 76"/>
                <a:gd name="T27" fmla="*/ 30 h 121"/>
                <a:gd name="T28" fmla="*/ 15 w 76"/>
                <a:gd name="T29" fmla="*/ 22 h 121"/>
                <a:gd name="T30" fmla="*/ 8 w 76"/>
                <a:gd name="T31" fmla="*/ 7 h 121"/>
                <a:gd name="T32" fmla="*/ 8 w 76"/>
                <a:gd name="T33" fmla="*/ 0 h 121"/>
                <a:gd name="T34" fmla="*/ 15 w 76"/>
                <a:gd name="T35" fmla="*/ 0 h 121"/>
                <a:gd name="T36" fmla="*/ 15 w 76"/>
                <a:gd name="T37" fmla="*/ 7 h 121"/>
                <a:gd name="T38" fmla="*/ 30 w 76"/>
                <a:gd name="T39" fmla="*/ 15 h 121"/>
                <a:gd name="T40" fmla="*/ 38 w 76"/>
                <a:gd name="T41" fmla="*/ 15 h 121"/>
                <a:gd name="T42" fmla="*/ 45 w 76"/>
                <a:gd name="T43" fmla="*/ 22 h 121"/>
                <a:gd name="T44" fmla="*/ 61 w 76"/>
                <a:gd name="T45" fmla="*/ 38 h 121"/>
                <a:gd name="T46" fmla="*/ 61 w 76"/>
                <a:gd name="T47" fmla="*/ 45 h 121"/>
                <a:gd name="T48" fmla="*/ 68 w 76"/>
                <a:gd name="T49" fmla="*/ 53 h 121"/>
                <a:gd name="T50" fmla="*/ 76 w 76"/>
                <a:gd name="T51" fmla="*/ 6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6" h="121">
                  <a:moveTo>
                    <a:pt x="76" y="68"/>
                  </a:moveTo>
                  <a:lnTo>
                    <a:pt x="68" y="83"/>
                  </a:lnTo>
                  <a:lnTo>
                    <a:pt x="53" y="91"/>
                  </a:lnTo>
                  <a:lnTo>
                    <a:pt x="45" y="91"/>
                  </a:lnTo>
                  <a:lnTo>
                    <a:pt x="30" y="98"/>
                  </a:lnTo>
                  <a:lnTo>
                    <a:pt x="30" y="113"/>
                  </a:lnTo>
                  <a:lnTo>
                    <a:pt x="23" y="121"/>
                  </a:lnTo>
                  <a:lnTo>
                    <a:pt x="23" y="113"/>
                  </a:lnTo>
                  <a:lnTo>
                    <a:pt x="8" y="113"/>
                  </a:lnTo>
                  <a:lnTo>
                    <a:pt x="8" y="60"/>
                  </a:lnTo>
                  <a:lnTo>
                    <a:pt x="0" y="53"/>
                  </a:lnTo>
                  <a:lnTo>
                    <a:pt x="0" y="45"/>
                  </a:lnTo>
                  <a:lnTo>
                    <a:pt x="8" y="38"/>
                  </a:lnTo>
                  <a:lnTo>
                    <a:pt x="15" y="30"/>
                  </a:lnTo>
                  <a:lnTo>
                    <a:pt x="15" y="22"/>
                  </a:lnTo>
                  <a:lnTo>
                    <a:pt x="8" y="7"/>
                  </a:lnTo>
                  <a:lnTo>
                    <a:pt x="8" y="0"/>
                  </a:lnTo>
                  <a:lnTo>
                    <a:pt x="15" y="0"/>
                  </a:lnTo>
                  <a:lnTo>
                    <a:pt x="15" y="7"/>
                  </a:lnTo>
                  <a:lnTo>
                    <a:pt x="30" y="15"/>
                  </a:lnTo>
                  <a:lnTo>
                    <a:pt x="38" y="15"/>
                  </a:lnTo>
                  <a:lnTo>
                    <a:pt x="45" y="22"/>
                  </a:lnTo>
                  <a:lnTo>
                    <a:pt x="61" y="38"/>
                  </a:lnTo>
                  <a:lnTo>
                    <a:pt x="61" y="45"/>
                  </a:lnTo>
                  <a:lnTo>
                    <a:pt x="68" y="53"/>
                  </a:lnTo>
                  <a:lnTo>
                    <a:pt x="76" y="68"/>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 name="Freeform 30"/>
            <p:cNvSpPr>
              <a:spLocks/>
            </p:cNvSpPr>
            <p:nvPr/>
          </p:nvSpPr>
          <p:spPr bwMode="auto">
            <a:xfrm>
              <a:off x="2150" y="3061"/>
              <a:ext cx="76" cy="121"/>
            </a:xfrm>
            <a:custGeom>
              <a:avLst/>
              <a:gdLst>
                <a:gd name="T0" fmla="*/ 76 w 76"/>
                <a:gd name="T1" fmla="*/ 68 h 121"/>
                <a:gd name="T2" fmla="*/ 68 w 76"/>
                <a:gd name="T3" fmla="*/ 83 h 121"/>
                <a:gd name="T4" fmla="*/ 53 w 76"/>
                <a:gd name="T5" fmla="*/ 91 h 121"/>
                <a:gd name="T6" fmla="*/ 45 w 76"/>
                <a:gd name="T7" fmla="*/ 91 h 121"/>
                <a:gd name="T8" fmla="*/ 30 w 76"/>
                <a:gd name="T9" fmla="*/ 98 h 121"/>
                <a:gd name="T10" fmla="*/ 30 w 76"/>
                <a:gd name="T11" fmla="*/ 113 h 121"/>
                <a:gd name="T12" fmla="*/ 23 w 76"/>
                <a:gd name="T13" fmla="*/ 121 h 121"/>
                <a:gd name="T14" fmla="*/ 23 w 76"/>
                <a:gd name="T15" fmla="*/ 113 h 121"/>
                <a:gd name="T16" fmla="*/ 8 w 76"/>
                <a:gd name="T17" fmla="*/ 113 h 121"/>
                <a:gd name="T18" fmla="*/ 8 w 76"/>
                <a:gd name="T19" fmla="*/ 60 h 121"/>
                <a:gd name="T20" fmla="*/ 0 w 76"/>
                <a:gd name="T21" fmla="*/ 53 h 121"/>
                <a:gd name="T22" fmla="*/ 0 w 76"/>
                <a:gd name="T23" fmla="*/ 45 h 121"/>
                <a:gd name="T24" fmla="*/ 8 w 76"/>
                <a:gd name="T25" fmla="*/ 38 h 121"/>
                <a:gd name="T26" fmla="*/ 15 w 76"/>
                <a:gd name="T27" fmla="*/ 30 h 121"/>
                <a:gd name="T28" fmla="*/ 15 w 76"/>
                <a:gd name="T29" fmla="*/ 22 h 121"/>
                <a:gd name="T30" fmla="*/ 8 w 76"/>
                <a:gd name="T31" fmla="*/ 7 h 121"/>
                <a:gd name="T32" fmla="*/ 8 w 76"/>
                <a:gd name="T33" fmla="*/ 0 h 121"/>
                <a:gd name="T34" fmla="*/ 15 w 76"/>
                <a:gd name="T35" fmla="*/ 0 h 121"/>
                <a:gd name="T36" fmla="*/ 15 w 76"/>
                <a:gd name="T37" fmla="*/ 7 h 121"/>
                <a:gd name="T38" fmla="*/ 30 w 76"/>
                <a:gd name="T39" fmla="*/ 15 h 121"/>
                <a:gd name="T40" fmla="*/ 38 w 76"/>
                <a:gd name="T41" fmla="*/ 15 h 121"/>
                <a:gd name="T42" fmla="*/ 45 w 76"/>
                <a:gd name="T43" fmla="*/ 22 h 121"/>
                <a:gd name="T44" fmla="*/ 61 w 76"/>
                <a:gd name="T45" fmla="*/ 38 h 121"/>
                <a:gd name="T46" fmla="*/ 61 w 76"/>
                <a:gd name="T47" fmla="*/ 45 h 121"/>
                <a:gd name="T48" fmla="*/ 68 w 76"/>
                <a:gd name="T49" fmla="*/ 53 h 121"/>
                <a:gd name="T50" fmla="*/ 76 w 76"/>
                <a:gd name="T51" fmla="*/ 68 h 121"/>
                <a:gd name="T52" fmla="*/ 76 w 76"/>
                <a:gd name="T53" fmla="*/ 7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6" h="121">
                  <a:moveTo>
                    <a:pt x="76" y="68"/>
                  </a:moveTo>
                  <a:lnTo>
                    <a:pt x="68" y="83"/>
                  </a:lnTo>
                  <a:lnTo>
                    <a:pt x="53" y="91"/>
                  </a:lnTo>
                  <a:lnTo>
                    <a:pt x="45" y="91"/>
                  </a:lnTo>
                  <a:lnTo>
                    <a:pt x="30" y="98"/>
                  </a:lnTo>
                  <a:lnTo>
                    <a:pt x="30" y="113"/>
                  </a:lnTo>
                  <a:lnTo>
                    <a:pt x="23" y="121"/>
                  </a:lnTo>
                  <a:lnTo>
                    <a:pt x="23" y="113"/>
                  </a:lnTo>
                  <a:lnTo>
                    <a:pt x="8" y="113"/>
                  </a:lnTo>
                  <a:lnTo>
                    <a:pt x="8" y="60"/>
                  </a:lnTo>
                  <a:lnTo>
                    <a:pt x="0" y="53"/>
                  </a:lnTo>
                  <a:lnTo>
                    <a:pt x="0" y="45"/>
                  </a:lnTo>
                  <a:lnTo>
                    <a:pt x="8" y="38"/>
                  </a:lnTo>
                  <a:lnTo>
                    <a:pt x="15" y="30"/>
                  </a:lnTo>
                  <a:lnTo>
                    <a:pt x="15" y="22"/>
                  </a:lnTo>
                  <a:lnTo>
                    <a:pt x="8" y="7"/>
                  </a:lnTo>
                  <a:lnTo>
                    <a:pt x="8" y="0"/>
                  </a:lnTo>
                  <a:lnTo>
                    <a:pt x="15" y="0"/>
                  </a:lnTo>
                  <a:lnTo>
                    <a:pt x="15" y="7"/>
                  </a:lnTo>
                  <a:lnTo>
                    <a:pt x="30" y="15"/>
                  </a:lnTo>
                  <a:lnTo>
                    <a:pt x="38" y="15"/>
                  </a:lnTo>
                  <a:lnTo>
                    <a:pt x="45" y="22"/>
                  </a:lnTo>
                  <a:lnTo>
                    <a:pt x="61" y="38"/>
                  </a:lnTo>
                  <a:lnTo>
                    <a:pt x="61" y="45"/>
                  </a:lnTo>
                  <a:lnTo>
                    <a:pt x="68" y="53"/>
                  </a:lnTo>
                  <a:lnTo>
                    <a:pt x="76" y="68"/>
                  </a:lnTo>
                  <a:lnTo>
                    <a:pt x="76" y="7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5" name="Freeform 31"/>
            <p:cNvSpPr>
              <a:spLocks/>
            </p:cNvSpPr>
            <p:nvPr/>
          </p:nvSpPr>
          <p:spPr bwMode="auto">
            <a:xfrm>
              <a:off x="2112" y="2993"/>
              <a:ext cx="38" cy="45"/>
            </a:xfrm>
            <a:custGeom>
              <a:avLst/>
              <a:gdLst>
                <a:gd name="T0" fmla="*/ 38 w 38"/>
                <a:gd name="T1" fmla="*/ 30 h 45"/>
                <a:gd name="T2" fmla="*/ 38 w 38"/>
                <a:gd name="T3" fmla="*/ 22 h 45"/>
                <a:gd name="T4" fmla="*/ 31 w 38"/>
                <a:gd name="T5" fmla="*/ 22 h 45"/>
                <a:gd name="T6" fmla="*/ 23 w 38"/>
                <a:gd name="T7" fmla="*/ 15 h 45"/>
                <a:gd name="T8" fmla="*/ 23 w 38"/>
                <a:gd name="T9" fmla="*/ 7 h 45"/>
                <a:gd name="T10" fmla="*/ 15 w 38"/>
                <a:gd name="T11" fmla="*/ 15 h 45"/>
                <a:gd name="T12" fmla="*/ 8 w 38"/>
                <a:gd name="T13" fmla="*/ 0 h 45"/>
                <a:gd name="T14" fmla="*/ 0 w 38"/>
                <a:gd name="T15" fmla="*/ 7 h 45"/>
                <a:gd name="T16" fmla="*/ 0 w 38"/>
                <a:gd name="T17" fmla="*/ 22 h 45"/>
                <a:gd name="T18" fmla="*/ 15 w 38"/>
                <a:gd name="T19" fmla="*/ 22 h 45"/>
                <a:gd name="T20" fmla="*/ 15 w 38"/>
                <a:gd name="T21" fmla="*/ 45 h 45"/>
                <a:gd name="T22" fmla="*/ 23 w 38"/>
                <a:gd name="T23" fmla="*/ 45 h 45"/>
                <a:gd name="T24" fmla="*/ 31 w 38"/>
                <a:gd name="T25" fmla="*/ 37 h 45"/>
                <a:gd name="T26" fmla="*/ 38 w 38"/>
                <a:gd name="T27" fmla="*/ 37 h 45"/>
                <a:gd name="T28" fmla="*/ 38 w 38"/>
                <a:gd name="T29"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45">
                  <a:moveTo>
                    <a:pt x="38" y="30"/>
                  </a:moveTo>
                  <a:lnTo>
                    <a:pt x="38" y="22"/>
                  </a:lnTo>
                  <a:lnTo>
                    <a:pt x="31" y="22"/>
                  </a:lnTo>
                  <a:lnTo>
                    <a:pt x="23" y="15"/>
                  </a:lnTo>
                  <a:lnTo>
                    <a:pt x="23" y="7"/>
                  </a:lnTo>
                  <a:lnTo>
                    <a:pt x="15" y="15"/>
                  </a:lnTo>
                  <a:lnTo>
                    <a:pt x="8" y="0"/>
                  </a:lnTo>
                  <a:lnTo>
                    <a:pt x="0" y="7"/>
                  </a:lnTo>
                  <a:lnTo>
                    <a:pt x="0" y="22"/>
                  </a:lnTo>
                  <a:lnTo>
                    <a:pt x="15" y="22"/>
                  </a:lnTo>
                  <a:lnTo>
                    <a:pt x="15" y="45"/>
                  </a:lnTo>
                  <a:lnTo>
                    <a:pt x="23" y="45"/>
                  </a:lnTo>
                  <a:lnTo>
                    <a:pt x="31" y="37"/>
                  </a:lnTo>
                  <a:lnTo>
                    <a:pt x="38" y="37"/>
                  </a:lnTo>
                  <a:lnTo>
                    <a:pt x="38" y="30"/>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 name="Freeform 32"/>
            <p:cNvSpPr>
              <a:spLocks/>
            </p:cNvSpPr>
            <p:nvPr/>
          </p:nvSpPr>
          <p:spPr bwMode="auto">
            <a:xfrm>
              <a:off x="2112" y="2993"/>
              <a:ext cx="38" cy="45"/>
            </a:xfrm>
            <a:custGeom>
              <a:avLst/>
              <a:gdLst>
                <a:gd name="T0" fmla="*/ 38 w 38"/>
                <a:gd name="T1" fmla="*/ 30 h 45"/>
                <a:gd name="T2" fmla="*/ 38 w 38"/>
                <a:gd name="T3" fmla="*/ 22 h 45"/>
                <a:gd name="T4" fmla="*/ 31 w 38"/>
                <a:gd name="T5" fmla="*/ 22 h 45"/>
                <a:gd name="T6" fmla="*/ 23 w 38"/>
                <a:gd name="T7" fmla="*/ 15 h 45"/>
                <a:gd name="T8" fmla="*/ 23 w 38"/>
                <a:gd name="T9" fmla="*/ 7 h 45"/>
                <a:gd name="T10" fmla="*/ 15 w 38"/>
                <a:gd name="T11" fmla="*/ 15 h 45"/>
                <a:gd name="T12" fmla="*/ 8 w 38"/>
                <a:gd name="T13" fmla="*/ 0 h 45"/>
                <a:gd name="T14" fmla="*/ 0 w 38"/>
                <a:gd name="T15" fmla="*/ 7 h 45"/>
                <a:gd name="T16" fmla="*/ 0 w 38"/>
                <a:gd name="T17" fmla="*/ 22 h 45"/>
                <a:gd name="T18" fmla="*/ 15 w 38"/>
                <a:gd name="T19" fmla="*/ 22 h 45"/>
                <a:gd name="T20" fmla="*/ 15 w 38"/>
                <a:gd name="T21" fmla="*/ 45 h 45"/>
                <a:gd name="T22" fmla="*/ 23 w 38"/>
                <a:gd name="T23" fmla="*/ 45 h 45"/>
                <a:gd name="T24" fmla="*/ 31 w 38"/>
                <a:gd name="T25" fmla="*/ 37 h 45"/>
                <a:gd name="T26" fmla="*/ 38 w 38"/>
                <a:gd name="T27" fmla="*/ 37 h 45"/>
                <a:gd name="T28" fmla="*/ 38 w 38"/>
                <a:gd name="T29" fmla="*/ 30 h 45"/>
                <a:gd name="T30" fmla="*/ 38 w 38"/>
                <a:gd name="T31" fmla="*/ 3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45">
                  <a:moveTo>
                    <a:pt x="38" y="30"/>
                  </a:moveTo>
                  <a:lnTo>
                    <a:pt x="38" y="22"/>
                  </a:lnTo>
                  <a:lnTo>
                    <a:pt x="31" y="22"/>
                  </a:lnTo>
                  <a:lnTo>
                    <a:pt x="23" y="15"/>
                  </a:lnTo>
                  <a:lnTo>
                    <a:pt x="23" y="7"/>
                  </a:lnTo>
                  <a:lnTo>
                    <a:pt x="15" y="15"/>
                  </a:lnTo>
                  <a:lnTo>
                    <a:pt x="8" y="0"/>
                  </a:lnTo>
                  <a:lnTo>
                    <a:pt x="0" y="7"/>
                  </a:lnTo>
                  <a:lnTo>
                    <a:pt x="0" y="22"/>
                  </a:lnTo>
                  <a:lnTo>
                    <a:pt x="15" y="22"/>
                  </a:lnTo>
                  <a:lnTo>
                    <a:pt x="15" y="45"/>
                  </a:lnTo>
                  <a:lnTo>
                    <a:pt x="23" y="45"/>
                  </a:lnTo>
                  <a:lnTo>
                    <a:pt x="31" y="37"/>
                  </a:lnTo>
                  <a:lnTo>
                    <a:pt x="38" y="37"/>
                  </a:lnTo>
                  <a:lnTo>
                    <a:pt x="38" y="30"/>
                  </a:lnTo>
                  <a:lnTo>
                    <a:pt x="38" y="3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7" name="Freeform 33"/>
            <p:cNvSpPr>
              <a:spLocks/>
            </p:cNvSpPr>
            <p:nvPr/>
          </p:nvSpPr>
          <p:spPr bwMode="auto">
            <a:xfrm>
              <a:off x="2014" y="2940"/>
              <a:ext cx="38" cy="37"/>
            </a:xfrm>
            <a:custGeom>
              <a:avLst/>
              <a:gdLst>
                <a:gd name="T0" fmla="*/ 38 w 38"/>
                <a:gd name="T1" fmla="*/ 30 h 37"/>
                <a:gd name="T2" fmla="*/ 30 w 38"/>
                <a:gd name="T3" fmla="*/ 22 h 37"/>
                <a:gd name="T4" fmla="*/ 30 w 38"/>
                <a:gd name="T5" fmla="*/ 15 h 37"/>
                <a:gd name="T6" fmla="*/ 30 w 38"/>
                <a:gd name="T7" fmla="*/ 22 h 37"/>
                <a:gd name="T8" fmla="*/ 30 w 38"/>
                <a:gd name="T9" fmla="*/ 15 h 37"/>
                <a:gd name="T10" fmla="*/ 23 w 38"/>
                <a:gd name="T11" fmla="*/ 0 h 37"/>
                <a:gd name="T12" fmla="*/ 15 w 38"/>
                <a:gd name="T13" fmla="*/ 0 h 37"/>
                <a:gd name="T14" fmla="*/ 8 w 38"/>
                <a:gd name="T15" fmla="*/ 7 h 37"/>
                <a:gd name="T16" fmla="*/ 0 w 38"/>
                <a:gd name="T17" fmla="*/ 7 h 37"/>
                <a:gd name="T18" fmla="*/ 0 w 38"/>
                <a:gd name="T19" fmla="*/ 15 h 37"/>
                <a:gd name="T20" fmla="*/ 8 w 38"/>
                <a:gd name="T21" fmla="*/ 30 h 37"/>
                <a:gd name="T22" fmla="*/ 23 w 38"/>
                <a:gd name="T23" fmla="*/ 30 h 37"/>
                <a:gd name="T24" fmla="*/ 30 w 38"/>
                <a:gd name="T25" fmla="*/ 37 h 37"/>
                <a:gd name="T26" fmla="*/ 38 w 38"/>
                <a:gd name="T27" fmla="*/ 37 h 37"/>
                <a:gd name="T28" fmla="*/ 38 w 38"/>
                <a:gd name="T29" fmla="*/ 3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37">
                  <a:moveTo>
                    <a:pt x="38" y="30"/>
                  </a:moveTo>
                  <a:lnTo>
                    <a:pt x="30" y="22"/>
                  </a:lnTo>
                  <a:lnTo>
                    <a:pt x="30" y="15"/>
                  </a:lnTo>
                  <a:lnTo>
                    <a:pt x="30" y="22"/>
                  </a:lnTo>
                  <a:lnTo>
                    <a:pt x="30" y="15"/>
                  </a:lnTo>
                  <a:lnTo>
                    <a:pt x="23" y="0"/>
                  </a:lnTo>
                  <a:lnTo>
                    <a:pt x="15" y="0"/>
                  </a:lnTo>
                  <a:lnTo>
                    <a:pt x="8" y="7"/>
                  </a:lnTo>
                  <a:lnTo>
                    <a:pt x="0" y="7"/>
                  </a:lnTo>
                  <a:lnTo>
                    <a:pt x="0" y="15"/>
                  </a:lnTo>
                  <a:lnTo>
                    <a:pt x="8" y="30"/>
                  </a:lnTo>
                  <a:lnTo>
                    <a:pt x="23" y="30"/>
                  </a:lnTo>
                  <a:lnTo>
                    <a:pt x="30" y="37"/>
                  </a:lnTo>
                  <a:lnTo>
                    <a:pt x="38" y="37"/>
                  </a:lnTo>
                  <a:lnTo>
                    <a:pt x="38" y="30"/>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59" name="Freeform 34"/>
            <p:cNvSpPr>
              <a:spLocks/>
            </p:cNvSpPr>
            <p:nvPr/>
          </p:nvSpPr>
          <p:spPr bwMode="auto">
            <a:xfrm>
              <a:off x="2014" y="2940"/>
              <a:ext cx="38" cy="37"/>
            </a:xfrm>
            <a:custGeom>
              <a:avLst/>
              <a:gdLst>
                <a:gd name="T0" fmla="*/ 38 w 38"/>
                <a:gd name="T1" fmla="*/ 30 h 37"/>
                <a:gd name="T2" fmla="*/ 30 w 38"/>
                <a:gd name="T3" fmla="*/ 22 h 37"/>
                <a:gd name="T4" fmla="*/ 30 w 38"/>
                <a:gd name="T5" fmla="*/ 15 h 37"/>
                <a:gd name="T6" fmla="*/ 30 w 38"/>
                <a:gd name="T7" fmla="*/ 22 h 37"/>
                <a:gd name="T8" fmla="*/ 30 w 38"/>
                <a:gd name="T9" fmla="*/ 15 h 37"/>
                <a:gd name="T10" fmla="*/ 23 w 38"/>
                <a:gd name="T11" fmla="*/ 0 h 37"/>
                <a:gd name="T12" fmla="*/ 15 w 38"/>
                <a:gd name="T13" fmla="*/ 0 h 37"/>
                <a:gd name="T14" fmla="*/ 8 w 38"/>
                <a:gd name="T15" fmla="*/ 7 h 37"/>
                <a:gd name="T16" fmla="*/ 0 w 38"/>
                <a:gd name="T17" fmla="*/ 7 h 37"/>
                <a:gd name="T18" fmla="*/ 0 w 38"/>
                <a:gd name="T19" fmla="*/ 15 h 37"/>
                <a:gd name="T20" fmla="*/ 8 w 38"/>
                <a:gd name="T21" fmla="*/ 30 h 37"/>
                <a:gd name="T22" fmla="*/ 23 w 38"/>
                <a:gd name="T23" fmla="*/ 30 h 37"/>
                <a:gd name="T24" fmla="*/ 30 w 38"/>
                <a:gd name="T25" fmla="*/ 37 h 37"/>
                <a:gd name="T26" fmla="*/ 38 w 38"/>
                <a:gd name="T27" fmla="*/ 37 h 37"/>
                <a:gd name="T28" fmla="*/ 38 w 38"/>
                <a:gd name="T29" fmla="*/ 30 h 37"/>
                <a:gd name="T30" fmla="*/ 38 w 38"/>
                <a:gd name="T3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37">
                  <a:moveTo>
                    <a:pt x="38" y="30"/>
                  </a:moveTo>
                  <a:lnTo>
                    <a:pt x="30" y="22"/>
                  </a:lnTo>
                  <a:lnTo>
                    <a:pt x="30" y="15"/>
                  </a:lnTo>
                  <a:lnTo>
                    <a:pt x="30" y="22"/>
                  </a:lnTo>
                  <a:lnTo>
                    <a:pt x="30" y="15"/>
                  </a:lnTo>
                  <a:lnTo>
                    <a:pt x="23" y="0"/>
                  </a:lnTo>
                  <a:lnTo>
                    <a:pt x="15" y="0"/>
                  </a:lnTo>
                  <a:lnTo>
                    <a:pt x="8" y="7"/>
                  </a:lnTo>
                  <a:lnTo>
                    <a:pt x="0" y="7"/>
                  </a:lnTo>
                  <a:lnTo>
                    <a:pt x="0" y="15"/>
                  </a:lnTo>
                  <a:lnTo>
                    <a:pt x="8" y="30"/>
                  </a:lnTo>
                  <a:lnTo>
                    <a:pt x="23" y="30"/>
                  </a:lnTo>
                  <a:lnTo>
                    <a:pt x="30" y="37"/>
                  </a:lnTo>
                  <a:lnTo>
                    <a:pt x="38" y="37"/>
                  </a:lnTo>
                  <a:lnTo>
                    <a:pt x="38" y="30"/>
                  </a:lnTo>
                  <a:lnTo>
                    <a:pt x="38" y="3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60" name="Freeform 35"/>
            <p:cNvSpPr>
              <a:spLocks/>
            </p:cNvSpPr>
            <p:nvPr/>
          </p:nvSpPr>
          <p:spPr bwMode="auto">
            <a:xfrm>
              <a:off x="2074" y="2977"/>
              <a:ext cx="38" cy="16"/>
            </a:xfrm>
            <a:custGeom>
              <a:avLst/>
              <a:gdLst>
                <a:gd name="T0" fmla="*/ 38 w 38"/>
                <a:gd name="T1" fmla="*/ 8 h 16"/>
                <a:gd name="T2" fmla="*/ 31 w 38"/>
                <a:gd name="T3" fmla="*/ 16 h 16"/>
                <a:gd name="T4" fmla="*/ 0 w 38"/>
                <a:gd name="T5" fmla="*/ 16 h 16"/>
                <a:gd name="T6" fmla="*/ 0 w 38"/>
                <a:gd name="T7" fmla="*/ 0 h 16"/>
                <a:gd name="T8" fmla="*/ 16 w 38"/>
                <a:gd name="T9" fmla="*/ 8 h 16"/>
                <a:gd name="T10" fmla="*/ 16 w 38"/>
                <a:gd name="T11" fmla="*/ 0 h 16"/>
                <a:gd name="T12" fmla="*/ 23 w 38"/>
                <a:gd name="T13" fmla="*/ 8 h 16"/>
                <a:gd name="T14" fmla="*/ 31 w 38"/>
                <a:gd name="T15" fmla="*/ 8 h 16"/>
                <a:gd name="T16" fmla="*/ 38 w 38"/>
                <a:gd name="T17"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16">
                  <a:moveTo>
                    <a:pt x="38" y="8"/>
                  </a:moveTo>
                  <a:lnTo>
                    <a:pt x="31" y="16"/>
                  </a:lnTo>
                  <a:lnTo>
                    <a:pt x="0" y="16"/>
                  </a:lnTo>
                  <a:lnTo>
                    <a:pt x="0" y="0"/>
                  </a:lnTo>
                  <a:lnTo>
                    <a:pt x="16" y="8"/>
                  </a:lnTo>
                  <a:lnTo>
                    <a:pt x="16" y="0"/>
                  </a:lnTo>
                  <a:lnTo>
                    <a:pt x="23" y="8"/>
                  </a:lnTo>
                  <a:lnTo>
                    <a:pt x="31" y="8"/>
                  </a:lnTo>
                  <a:lnTo>
                    <a:pt x="38" y="8"/>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61" name="Freeform 36"/>
            <p:cNvSpPr>
              <a:spLocks/>
            </p:cNvSpPr>
            <p:nvPr/>
          </p:nvSpPr>
          <p:spPr bwMode="auto">
            <a:xfrm>
              <a:off x="2074" y="2977"/>
              <a:ext cx="38" cy="16"/>
            </a:xfrm>
            <a:custGeom>
              <a:avLst/>
              <a:gdLst>
                <a:gd name="T0" fmla="*/ 38 w 38"/>
                <a:gd name="T1" fmla="*/ 8 h 16"/>
                <a:gd name="T2" fmla="*/ 31 w 38"/>
                <a:gd name="T3" fmla="*/ 16 h 16"/>
                <a:gd name="T4" fmla="*/ 0 w 38"/>
                <a:gd name="T5" fmla="*/ 16 h 16"/>
                <a:gd name="T6" fmla="*/ 0 w 38"/>
                <a:gd name="T7" fmla="*/ 0 h 16"/>
                <a:gd name="T8" fmla="*/ 16 w 38"/>
                <a:gd name="T9" fmla="*/ 8 h 16"/>
                <a:gd name="T10" fmla="*/ 16 w 38"/>
                <a:gd name="T11" fmla="*/ 0 h 16"/>
                <a:gd name="T12" fmla="*/ 23 w 38"/>
                <a:gd name="T13" fmla="*/ 8 h 16"/>
                <a:gd name="T14" fmla="*/ 31 w 38"/>
                <a:gd name="T15" fmla="*/ 8 h 16"/>
                <a:gd name="T16" fmla="*/ 38 w 38"/>
                <a:gd name="T17" fmla="*/ 8 h 16"/>
                <a:gd name="T18" fmla="*/ 38 w 38"/>
                <a:gd name="T1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16">
                  <a:moveTo>
                    <a:pt x="38" y="8"/>
                  </a:moveTo>
                  <a:lnTo>
                    <a:pt x="31" y="16"/>
                  </a:lnTo>
                  <a:lnTo>
                    <a:pt x="0" y="16"/>
                  </a:lnTo>
                  <a:lnTo>
                    <a:pt x="0" y="0"/>
                  </a:lnTo>
                  <a:lnTo>
                    <a:pt x="16" y="8"/>
                  </a:lnTo>
                  <a:lnTo>
                    <a:pt x="16" y="0"/>
                  </a:lnTo>
                  <a:lnTo>
                    <a:pt x="23" y="8"/>
                  </a:lnTo>
                  <a:lnTo>
                    <a:pt x="31" y="8"/>
                  </a:lnTo>
                  <a:lnTo>
                    <a:pt x="38" y="8"/>
                  </a:lnTo>
                  <a:lnTo>
                    <a:pt x="38"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62" name="Freeform 37"/>
            <p:cNvSpPr>
              <a:spLocks/>
            </p:cNvSpPr>
            <p:nvPr/>
          </p:nvSpPr>
          <p:spPr bwMode="auto">
            <a:xfrm>
              <a:off x="1923" y="2887"/>
              <a:ext cx="30" cy="38"/>
            </a:xfrm>
            <a:custGeom>
              <a:avLst/>
              <a:gdLst>
                <a:gd name="T0" fmla="*/ 30 w 30"/>
                <a:gd name="T1" fmla="*/ 15 h 38"/>
                <a:gd name="T2" fmla="*/ 30 w 30"/>
                <a:gd name="T3" fmla="*/ 30 h 38"/>
                <a:gd name="T4" fmla="*/ 23 w 30"/>
                <a:gd name="T5" fmla="*/ 38 h 38"/>
                <a:gd name="T6" fmla="*/ 15 w 30"/>
                <a:gd name="T7" fmla="*/ 30 h 38"/>
                <a:gd name="T8" fmla="*/ 0 w 30"/>
                <a:gd name="T9" fmla="*/ 22 h 38"/>
                <a:gd name="T10" fmla="*/ 0 w 30"/>
                <a:gd name="T11" fmla="*/ 15 h 38"/>
                <a:gd name="T12" fmla="*/ 8 w 30"/>
                <a:gd name="T13" fmla="*/ 7 h 38"/>
                <a:gd name="T14" fmla="*/ 15 w 30"/>
                <a:gd name="T15" fmla="*/ 0 h 38"/>
                <a:gd name="T16" fmla="*/ 15 w 30"/>
                <a:gd name="T17" fmla="*/ 7 h 38"/>
                <a:gd name="T18" fmla="*/ 23 w 30"/>
                <a:gd name="T19" fmla="*/ 0 h 38"/>
                <a:gd name="T20" fmla="*/ 30 w 30"/>
                <a:gd name="T21" fmla="*/ 7 h 38"/>
                <a:gd name="T22" fmla="*/ 30 w 30"/>
                <a:gd name="T23" fmla="*/ 1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38">
                  <a:moveTo>
                    <a:pt x="30" y="15"/>
                  </a:moveTo>
                  <a:lnTo>
                    <a:pt x="30" y="30"/>
                  </a:lnTo>
                  <a:lnTo>
                    <a:pt x="23" y="38"/>
                  </a:lnTo>
                  <a:lnTo>
                    <a:pt x="15" y="30"/>
                  </a:lnTo>
                  <a:lnTo>
                    <a:pt x="0" y="22"/>
                  </a:lnTo>
                  <a:lnTo>
                    <a:pt x="0" y="15"/>
                  </a:lnTo>
                  <a:lnTo>
                    <a:pt x="8" y="7"/>
                  </a:lnTo>
                  <a:lnTo>
                    <a:pt x="15" y="0"/>
                  </a:lnTo>
                  <a:lnTo>
                    <a:pt x="15" y="7"/>
                  </a:lnTo>
                  <a:lnTo>
                    <a:pt x="23" y="0"/>
                  </a:lnTo>
                  <a:lnTo>
                    <a:pt x="30" y="7"/>
                  </a:lnTo>
                  <a:lnTo>
                    <a:pt x="30" y="15"/>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63" name="Freeform 38"/>
            <p:cNvSpPr>
              <a:spLocks/>
            </p:cNvSpPr>
            <p:nvPr/>
          </p:nvSpPr>
          <p:spPr bwMode="auto">
            <a:xfrm>
              <a:off x="1923" y="2887"/>
              <a:ext cx="30" cy="38"/>
            </a:xfrm>
            <a:custGeom>
              <a:avLst/>
              <a:gdLst>
                <a:gd name="T0" fmla="*/ 30 w 30"/>
                <a:gd name="T1" fmla="*/ 15 h 38"/>
                <a:gd name="T2" fmla="*/ 30 w 30"/>
                <a:gd name="T3" fmla="*/ 30 h 38"/>
                <a:gd name="T4" fmla="*/ 23 w 30"/>
                <a:gd name="T5" fmla="*/ 38 h 38"/>
                <a:gd name="T6" fmla="*/ 15 w 30"/>
                <a:gd name="T7" fmla="*/ 30 h 38"/>
                <a:gd name="T8" fmla="*/ 0 w 30"/>
                <a:gd name="T9" fmla="*/ 22 h 38"/>
                <a:gd name="T10" fmla="*/ 0 w 30"/>
                <a:gd name="T11" fmla="*/ 15 h 38"/>
                <a:gd name="T12" fmla="*/ 8 w 30"/>
                <a:gd name="T13" fmla="*/ 7 h 38"/>
                <a:gd name="T14" fmla="*/ 15 w 30"/>
                <a:gd name="T15" fmla="*/ 0 h 38"/>
                <a:gd name="T16" fmla="*/ 15 w 30"/>
                <a:gd name="T17" fmla="*/ 7 h 38"/>
                <a:gd name="T18" fmla="*/ 23 w 30"/>
                <a:gd name="T19" fmla="*/ 0 h 38"/>
                <a:gd name="T20" fmla="*/ 30 w 30"/>
                <a:gd name="T21" fmla="*/ 7 h 38"/>
                <a:gd name="T22" fmla="*/ 30 w 30"/>
                <a:gd name="T23" fmla="*/ 15 h 38"/>
                <a:gd name="T24" fmla="*/ 30 w 30"/>
                <a:gd name="T25"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8">
                  <a:moveTo>
                    <a:pt x="30" y="15"/>
                  </a:moveTo>
                  <a:lnTo>
                    <a:pt x="30" y="30"/>
                  </a:lnTo>
                  <a:lnTo>
                    <a:pt x="23" y="38"/>
                  </a:lnTo>
                  <a:lnTo>
                    <a:pt x="15" y="30"/>
                  </a:lnTo>
                  <a:lnTo>
                    <a:pt x="0" y="22"/>
                  </a:lnTo>
                  <a:lnTo>
                    <a:pt x="0" y="15"/>
                  </a:lnTo>
                  <a:lnTo>
                    <a:pt x="8" y="7"/>
                  </a:lnTo>
                  <a:lnTo>
                    <a:pt x="15" y="0"/>
                  </a:lnTo>
                  <a:lnTo>
                    <a:pt x="15" y="7"/>
                  </a:lnTo>
                  <a:lnTo>
                    <a:pt x="23" y="0"/>
                  </a:lnTo>
                  <a:lnTo>
                    <a:pt x="30" y="7"/>
                  </a:lnTo>
                  <a:lnTo>
                    <a:pt x="30" y="15"/>
                  </a:lnTo>
                  <a:lnTo>
                    <a:pt x="30" y="2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64" name="Freeform 39"/>
            <p:cNvSpPr>
              <a:spLocks/>
            </p:cNvSpPr>
            <p:nvPr/>
          </p:nvSpPr>
          <p:spPr bwMode="auto">
            <a:xfrm>
              <a:off x="1901" y="2909"/>
              <a:ext cx="7" cy="23"/>
            </a:xfrm>
            <a:custGeom>
              <a:avLst/>
              <a:gdLst>
                <a:gd name="T0" fmla="*/ 7 w 7"/>
                <a:gd name="T1" fmla="*/ 0 h 23"/>
                <a:gd name="T2" fmla="*/ 7 w 7"/>
                <a:gd name="T3" fmla="*/ 8 h 23"/>
                <a:gd name="T4" fmla="*/ 0 w 7"/>
                <a:gd name="T5" fmla="*/ 8 h 23"/>
                <a:gd name="T6" fmla="*/ 0 w 7"/>
                <a:gd name="T7" fmla="*/ 23 h 23"/>
                <a:gd name="T8" fmla="*/ 0 w 7"/>
                <a:gd name="T9" fmla="*/ 16 h 23"/>
                <a:gd name="T10" fmla="*/ 7 w 7"/>
                <a:gd name="T11" fmla="*/ 8 h 23"/>
                <a:gd name="T12" fmla="*/ 7 w 7"/>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7" h="23">
                  <a:moveTo>
                    <a:pt x="7" y="0"/>
                  </a:moveTo>
                  <a:lnTo>
                    <a:pt x="7" y="8"/>
                  </a:lnTo>
                  <a:lnTo>
                    <a:pt x="0" y="8"/>
                  </a:lnTo>
                  <a:lnTo>
                    <a:pt x="0" y="23"/>
                  </a:lnTo>
                  <a:lnTo>
                    <a:pt x="0" y="16"/>
                  </a:lnTo>
                  <a:lnTo>
                    <a:pt x="7" y="8"/>
                  </a:lnTo>
                  <a:lnTo>
                    <a:pt x="7" y="0"/>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65" name="Freeform 40"/>
            <p:cNvSpPr>
              <a:spLocks/>
            </p:cNvSpPr>
            <p:nvPr/>
          </p:nvSpPr>
          <p:spPr bwMode="auto">
            <a:xfrm>
              <a:off x="1901" y="2909"/>
              <a:ext cx="7" cy="23"/>
            </a:xfrm>
            <a:custGeom>
              <a:avLst/>
              <a:gdLst>
                <a:gd name="T0" fmla="*/ 7 w 7"/>
                <a:gd name="T1" fmla="*/ 0 h 23"/>
                <a:gd name="T2" fmla="*/ 7 w 7"/>
                <a:gd name="T3" fmla="*/ 8 h 23"/>
                <a:gd name="T4" fmla="*/ 0 w 7"/>
                <a:gd name="T5" fmla="*/ 8 h 23"/>
                <a:gd name="T6" fmla="*/ 0 w 7"/>
                <a:gd name="T7" fmla="*/ 23 h 23"/>
                <a:gd name="T8" fmla="*/ 0 w 7"/>
                <a:gd name="T9" fmla="*/ 16 h 23"/>
                <a:gd name="T10" fmla="*/ 7 w 7"/>
                <a:gd name="T11" fmla="*/ 8 h 23"/>
                <a:gd name="T12" fmla="*/ 7 w 7"/>
                <a:gd name="T13" fmla="*/ 0 h 23"/>
                <a:gd name="T14" fmla="*/ 7 w 7"/>
                <a:gd name="T15" fmla="*/ 8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3">
                  <a:moveTo>
                    <a:pt x="7" y="0"/>
                  </a:moveTo>
                  <a:lnTo>
                    <a:pt x="7" y="8"/>
                  </a:lnTo>
                  <a:lnTo>
                    <a:pt x="0" y="8"/>
                  </a:lnTo>
                  <a:lnTo>
                    <a:pt x="0" y="23"/>
                  </a:lnTo>
                  <a:lnTo>
                    <a:pt x="0" y="16"/>
                  </a:lnTo>
                  <a:lnTo>
                    <a:pt x="7" y="8"/>
                  </a:lnTo>
                  <a:lnTo>
                    <a:pt x="7" y="0"/>
                  </a:lnTo>
                  <a:lnTo>
                    <a:pt x="7"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66" name="Freeform 41"/>
            <p:cNvSpPr>
              <a:spLocks/>
            </p:cNvSpPr>
            <p:nvPr/>
          </p:nvSpPr>
          <p:spPr bwMode="auto">
            <a:xfrm>
              <a:off x="2112" y="3030"/>
              <a:ext cx="8" cy="16"/>
            </a:xfrm>
            <a:custGeom>
              <a:avLst/>
              <a:gdLst>
                <a:gd name="T0" fmla="*/ 8 w 8"/>
                <a:gd name="T1" fmla="*/ 8 h 16"/>
                <a:gd name="T2" fmla="*/ 0 w 8"/>
                <a:gd name="T3" fmla="*/ 16 h 16"/>
                <a:gd name="T4" fmla="*/ 0 w 8"/>
                <a:gd name="T5" fmla="*/ 8 h 16"/>
                <a:gd name="T6" fmla="*/ 8 w 8"/>
                <a:gd name="T7" fmla="*/ 0 h 16"/>
                <a:gd name="T8" fmla="*/ 8 w 8"/>
                <a:gd name="T9" fmla="*/ 8 h 16"/>
              </a:gdLst>
              <a:ahLst/>
              <a:cxnLst>
                <a:cxn ang="0">
                  <a:pos x="T0" y="T1"/>
                </a:cxn>
                <a:cxn ang="0">
                  <a:pos x="T2" y="T3"/>
                </a:cxn>
                <a:cxn ang="0">
                  <a:pos x="T4" y="T5"/>
                </a:cxn>
                <a:cxn ang="0">
                  <a:pos x="T6" y="T7"/>
                </a:cxn>
                <a:cxn ang="0">
                  <a:pos x="T8" y="T9"/>
                </a:cxn>
              </a:cxnLst>
              <a:rect l="0" t="0" r="r" b="b"/>
              <a:pathLst>
                <a:path w="8" h="16">
                  <a:moveTo>
                    <a:pt x="8" y="8"/>
                  </a:moveTo>
                  <a:lnTo>
                    <a:pt x="0" y="16"/>
                  </a:lnTo>
                  <a:lnTo>
                    <a:pt x="0" y="8"/>
                  </a:lnTo>
                  <a:lnTo>
                    <a:pt x="8" y="0"/>
                  </a:lnTo>
                  <a:lnTo>
                    <a:pt x="8" y="8"/>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67" name="Freeform 42"/>
            <p:cNvSpPr>
              <a:spLocks/>
            </p:cNvSpPr>
            <p:nvPr/>
          </p:nvSpPr>
          <p:spPr bwMode="auto">
            <a:xfrm>
              <a:off x="2112" y="3030"/>
              <a:ext cx="8" cy="16"/>
            </a:xfrm>
            <a:custGeom>
              <a:avLst/>
              <a:gdLst>
                <a:gd name="T0" fmla="*/ 8 w 8"/>
                <a:gd name="T1" fmla="*/ 8 h 16"/>
                <a:gd name="T2" fmla="*/ 0 w 8"/>
                <a:gd name="T3" fmla="*/ 16 h 16"/>
                <a:gd name="T4" fmla="*/ 0 w 8"/>
                <a:gd name="T5" fmla="*/ 8 h 16"/>
                <a:gd name="T6" fmla="*/ 8 w 8"/>
                <a:gd name="T7" fmla="*/ 0 h 16"/>
                <a:gd name="T8" fmla="*/ 8 w 8"/>
                <a:gd name="T9" fmla="*/ 8 h 16"/>
                <a:gd name="T10" fmla="*/ 8 w 8"/>
                <a:gd name="T11" fmla="*/ 16 h 16"/>
              </a:gdLst>
              <a:ahLst/>
              <a:cxnLst>
                <a:cxn ang="0">
                  <a:pos x="T0" y="T1"/>
                </a:cxn>
                <a:cxn ang="0">
                  <a:pos x="T2" y="T3"/>
                </a:cxn>
                <a:cxn ang="0">
                  <a:pos x="T4" y="T5"/>
                </a:cxn>
                <a:cxn ang="0">
                  <a:pos x="T6" y="T7"/>
                </a:cxn>
                <a:cxn ang="0">
                  <a:pos x="T8" y="T9"/>
                </a:cxn>
                <a:cxn ang="0">
                  <a:pos x="T10" y="T11"/>
                </a:cxn>
              </a:cxnLst>
              <a:rect l="0" t="0" r="r" b="b"/>
              <a:pathLst>
                <a:path w="8" h="16">
                  <a:moveTo>
                    <a:pt x="8" y="8"/>
                  </a:moveTo>
                  <a:lnTo>
                    <a:pt x="0" y="16"/>
                  </a:lnTo>
                  <a:lnTo>
                    <a:pt x="0" y="8"/>
                  </a:lnTo>
                  <a:lnTo>
                    <a:pt x="8" y="0"/>
                  </a:lnTo>
                  <a:lnTo>
                    <a:pt x="8" y="8"/>
                  </a:lnTo>
                  <a:lnTo>
                    <a:pt x="8"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68" name="Freeform 43"/>
            <p:cNvSpPr>
              <a:spLocks/>
            </p:cNvSpPr>
            <p:nvPr/>
          </p:nvSpPr>
          <p:spPr bwMode="auto">
            <a:xfrm>
              <a:off x="2090" y="3008"/>
              <a:ext cx="15" cy="15"/>
            </a:xfrm>
            <a:custGeom>
              <a:avLst/>
              <a:gdLst>
                <a:gd name="T0" fmla="*/ 15 w 15"/>
                <a:gd name="T1" fmla="*/ 7 h 15"/>
                <a:gd name="T2" fmla="*/ 15 w 15"/>
                <a:gd name="T3" fmla="*/ 15 h 15"/>
                <a:gd name="T4" fmla="*/ 7 w 15"/>
                <a:gd name="T5" fmla="*/ 15 h 15"/>
                <a:gd name="T6" fmla="*/ 0 w 15"/>
                <a:gd name="T7" fmla="*/ 0 h 15"/>
                <a:gd name="T8" fmla="*/ 7 w 15"/>
                <a:gd name="T9" fmla="*/ 0 h 15"/>
                <a:gd name="T10" fmla="*/ 15 w 15"/>
                <a:gd name="T11" fmla="*/ 7 h 15"/>
              </a:gdLst>
              <a:ahLst/>
              <a:cxnLst>
                <a:cxn ang="0">
                  <a:pos x="T0" y="T1"/>
                </a:cxn>
                <a:cxn ang="0">
                  <a:pos x="T2" y="T3"/>
                </a:cxn>
                <a:cxn ang="0">
                  <a:pos x="T4" y="T5"/>
                </a:cxn>
                <a:cxn ang="0">
                  <a:pos x="T6" y="T7"/>
                </a:cxn>
                <a:cxn ang="0">
                  <a:pos x="T8" y="T9"/>
                </a:cxn>
                <a:cxn ang="0">
                  <a:pos x="T10" y="T11"/>
                </a:cxn>
              </a:cxnLst>
              <a:rect l="0" t="0" r="r" b="b"/>
              <a:pathLst>
                <a:path w="15" h="15">
                  <a:moveTo>
                    <a:pt x="15" y="7"/>
                  </a:moveTo>
                  <a:lnTo>
                    <a:pt x="15" y="15"/>
                  </a:lnTo>
                  <a:lnTo>
                    <a:pt x="7" y="15"/>
                  </a:lnTo>
                  <a:lnTo>
                    <a:pt x="0" y="0"/>
                  </a:lnTo>
                  <a:lnTo>
                    <a:pt x="7" y="0"/>
                  </a:lnTo>
                  <a:lnTo>
                    <a:pt x="15" y="7"/>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69" name="Freeform 44"/>
            <p:cNvSpPr>
              <a:spLocks/>
            </p:cNvSpPr>
            <p:nvPr/>
          </p:nvSpPr>
          <p:spPr bwMode="auto">
            <a:xfrm>
              <a:off x="2090" y="3008"/>
              <a:ext cx="15" cy="15"/>
            </a:xfrm>
            <a:custGeom>
              <a:avLst/>
              <a:gdLst>
                <a:gd name="T0" fmla="*/ 15 w 15"/>
                <a:gd name="T1" fmla="*/ 7 h 15"/>
                <a:gd name="T2" fmla="*/ 15 w 15"/>
                <a:gd name="T3" fmla="*/ 15 h 15"/>
                <a:gd name="T4" fmla="*/ 7 w 15"/>
                <a:gd name="T5" fmla="*/ 15 h 15"/>
                <a:gd name="T6" fmla="*/ 0 w 15"/>
                <a:gd name="T7" fmla="*/ 0 h 15"/>
                <a:gd name="T8" fmla="*/ 7 w 15"/>
                <a:gd name="T9" fmla="*/ 0 h 15"/>
                <a:gd name="T10" fmla="*/ 15 w 15"/>
                <a:gd name="T11" fmla="*/ 7 h 15"/>
                <a:gd name="T12" fmla="*/ 15 w 15"/>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15" y="7"/>
                  </a:moveTo>
                  <a:lnTo>
                    <a:pt x="15" y="15"/>
                  </a:lnTo>
                  <a:lnTo>
                    <a:pt x="7" y="15"/>
                  </a:lnTo>
                  <a:lnTo>
                    <a:pt x="0" y="0"/>
                  </a:lnTo>
                  <a:lnTo>
                    <a:pt x="7" y="0"/>
                  </a:lnTo>
                  <a:lnTo>
                    <a:pt x="15" y="7"/>
                  </a:lnTo>
                  <a:lnTo>
                    <a:pt x="15"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70" name="Freeform 45"/>
            <p:cNvSpPr>
              <a:spLocks/>
            </p:cNvSpPr>
            <p:nvPr/>
          </p:nvSpPr>
          <p:spPr bwMode="auto">
            <a:xfrm>
              <a:off x="1696" y="1214"/>
              <a:ext cx="371" cy="598"/>
            </a:xfrm>
            <a:custGeom>
              <a:avLst/>
              <a:gdLst>
                <a:gd name="T0" fmla="*/ 371 w 371"/>
                <a:gd name="T1" fmla="*/ 409 h 598"/>
                <a:gd name="T2" fmla="*/ 356 w 371"/>
                <a:gd name="T3" fmla="*/ 378 h 598"/>
                <a:gd name="T4" fmla="*/ 348 w 371"/>
                <a:gd name="T5" fmla="*/ 401 h 598"/>
                <a:gd name="T6" fmla="*/ 310 w 371"/>
                <a:gd name="T7" fmla="*/ 386 h 598"/>
                <a:gd name="T8" fmla="*/ 273 w 371"/>
                <a:gd name="T9" fmla="*/ 401 h 598"/>
                <a:gd name="T10" fmla="*/ 265 w 371"/>
                <a:gd name="T11" fmla="*/ 363 h 598"/>
                <a:gd name="T12" fmla="*/ 250 w 371"/>
                <a:gd name="T13" fmla="*/ 356 h 598"/>
                <a:gd name="T14" fmla="*/ 235 w 371"/>
                <a:gd name="T15" fmla="*/ 287 h 598"/>
                <a:gd name="T16" fmla="*/ 205 w 371"/>
                <a:gd name="T17" fmla="*/ 295 h 598"/>
                <a:gd name="T18" fmla="*/ 197 w 371"/>
                <a:gd name="T19" fmla="*/ 287 h 598"/>
                <a:gd name="T20" fmla="*/ 227 w 371"/>
                <a:gd name="T21" fmla="*/ 204 h 598"/>
                <a:gd name="T22" fmla="*/ 205 w 371"/>
                <a:gd name="T23" fmla="*/ 197 h 598"/>
                <a:gd name="T24" fmla="*/ 182 w 371"/>
                <a:gd name="T25" fmla="*/ 151 h 598"/>
                <a:gd name="T26" fmla="*/ 159 w 371"/>
                <a:gd name="T27" fmla="*/ 136 h 598"/>
                <a:gd name="T28" fmla="*/ 167 w 371"/>
                <a:gd name="T29" fmla="*/ 113 h 598"/>
                <a:gd name="T30" fmla="*/ 152 w 371"/>
                <a:gd name="T31" fmla="*/ 91 h 598"/>
                <a:gd name="T32" fmla="*/ 174 w 371"/>
                <a:gd name="T33" fmla="*/ 7 h 598"/>
                <a:gd name="T34" fmla="*/ 121 w 371"/>
                <a:gd name="T35" fmla="*/ 0 h 598"/>
                <a:gd name="T36" fmla="*/ 76 w 371"/>
                <a:gd name="T37" fmla="*/ 197 h 598"/>
                <a:gd name="T38" fmla="*/ 76 w 371"/>
                <a:gd name="T39" fmla="*/ 227 h 598"/>
                <a:gd name="T40" fmla="*/ 91 w 371"/>
                <a:gd name="T41" fmla="*/ 265 h 598"/>
                <a:gd name="T42" fmla="*/ 31 w 371"/>
                <a:gd name="T43" fmla="*/ 348 h 598"/>
                <a:gd name="T44" fmla="*/ 46 w 371"/>
                <a:gd name="T45" fmla="*/ 371 h 598"/>
                <a:gd name="T46" fmla="*/ 0 w 371"/>
                <a:gd name="T47" fmla="*/ 530 h 598"/>
                <a:gd name="T48" fmla="*/ 174 w 371"/>
                <a:gd name="T49" fmla="*/ 568 h 598"/>
                <a:gd name="T50" fmla="*/ 341 w 371"/>
                <a:gd name="T51" fmla="*/ 598 h 598"/>
                <a:gd name="T52" fmla="*/ 371 w 371"/>
                <a:gd name="T53" fmla="*/ 409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1" h="598">
                  <a:moveTo>
                    <a:pt x="371" y="409"/>
                  </a:moveTo>
                  <a:lnTo>
                    <a:pt x="356" y="378"/>
                  </a:lnTo>
                  <a:lnTo>
                    <a:pt x="348" y="401"/>
                  </a:lnTo>
                  <a:lnTo>
                    <a:pt x="310" y="386"/>
                  </a:lnTo>
                  <a:lnTo>
                    <a:pt x="273" y="401"/>
                  </a:lnTo>
                  <a:lnTo>
                    <a:pt x="265" y="363"/>
                  </a:lnTo>
                  <a:lnTo>
                    <a:pt x="250" y="356"/>
                  </a:lnTo>
                  <a:lnTo>
                    <a:pt x="235" y="287"/>
                  </a:lnTo>
                  <a:lnTo>
                    <a:pt x="205" y="295"/>
                  </a:lnTo>
                  <a:lnTo>
                    <a:pt x="197" y="287"/>
                  </a:lnTo>
                  <a:lnTo>
                    <a:pt x="227" y="204"/>
                  </a:lnTo>
                  <a:lnTo>
                    <a:pt x="205" y="197"/>
                  </a:lnTo>
                  <a:lnTo>
                    <a:pt x="182" y="151"/>
                  </a:lnTo>
                  <a:lnTo>
                    <a:pt x="159" y="136"/>
                  </a:lnTo>
                  <a:lnTo>
                    <a:pt x="167" y="113"/>
                  </a:lnTo>
                  <a:lnTo>
                    <a:pt x="152" y="91"/>
                  </a:lnTo>
                  <a:lnTo>
                    <a:pt x="174" y="7"/>
                  </a:lnTo>
                  <a:lnTo>
                    <a:pt x="121" y="0"/>
                  </a:lnTo>
                  <a:lnTo>
                    <a:pt x="76" y="197"/>
                  </a:lnTo>
                  <a:lnTo>
                    <a:pt x="76" y="227"/>
                  </a:lnTo>
                  <a:lnTo>
                    <a:pt x="91" y="265"/>
                  </a:lnTo>
                  <a:lnTo>
                    <a:pt x="31" y="348"/>
                  </a:lnTo>
                  <a:lnTo>
                    <a:pt x="46" y="371"/>
                  </a:lnTo>
                  <a:lnTo>
                    <a:pt x="0" y="530"/>
                  </a:lnTo>
                  <a:lnTo>
                    <a:pt x="174" y="568"/>
                  </a:lnTo>
                  <a:lnTo>
                    <a:pt x="341" y="598"/>
                  </a:lnTo>
                  <a:lnTo>
                    <a:pt x="371" y="409"/>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71" name="Freeform 46"/>
            <p:cNvSpPr>
              <a:spLocks/>
            </p:cNvSpPr>
            <p:nvPr/>
          </p:nvSpPr>
          <p:spPr bwMode="auto">
            <a:xfrm>
              <a:off x="1696" y="1214"/>
              <a:ext cx="371" cy="598"/>
            </a:xfrm>
            <a:custGeom>
              <a:avLst/>
              <a:gdLst>
                <a:gd name="T0" fmla="*/ 371 w 371"/>
                <a:gd name="T1" fmla="*/ 409 h 598"/>
                <a:gd name="T2" fmla="*/ 356 w 371"/>
                <a:gd name="T3" fmla="*/ 378 h 598"/>
                <a:gd name="T4" fmla="*/ 348 w 371"/>
                <a:gd name="T5" fmla="*/ 401 h 598"/>
                <a:gd name="T6" fmla="*/ 310 w 371"/>
                <a:gd name="T7" fmla="*/ 386 h 598"/>
                <a:gd name="T8" fmla="*/ 273 w 371"/>
                <a:gd name="T9" fmla="*/ 401 h 598"/>
                <a:gd name="T10" fmla="*/ 265 w 371"/>
                <a:gd name="T11" fmla="*/ 363 h 598"/>
                <a:gd name="T12" fmla="*/ 250 w 371"/>
                <a:gd name="T13" fmla="*/ 356 h 598"/>
                <a:gd name="T14" fmla="*/ 235 w 371"/>
                <a:gd name="T15" fmla="*/ 287 h 598"/>
                <a:gd name="T16" fmla="*/ 205 w 371"/>
                <a:gd name="T17" fmla="*/ 295 h 598"/>
                <a:gd name="T18" fmla="*/ 197 w 371"/>
                <a:gd name="T19" fmla="*/ 287 h 598"/>
                <a:gd name="T20" fmla="*/ 227 w 371"/>
                <a:gd name="T21" fmla="*/ 204 h 598"/>
                <a:gd name="T22" fmla="*/ 205 w 371"/>
                <a:gd name="T23" fmla="*/ 197 h 598"/>
                <a:gd name="T24" fmla="*/ 182 w 371"/>
                <a:gd name="T25" fmla="*/ 151 h 598"/>
                <a:gd name="T26" fmla="*/ 159 w 371"/>
                <a:gd name="T27" fmla="*/ 136 h 598"/>
                <a:gd name="T28" fmla="*/ 167 w 371"/>
                <a:gd name="T29" fmla="*/ 113 h 598"/>
                <a:gd name="T30" fmla="*/ 152 w 371"/>
                <a:gd name="T31" fmla="*/ 91 h 598"/>
                <a:gd name="T32" fmla="*/ 174 w 371"/>
                <a:gd name="T33" fmla="*/ 7 h 598"/>
                <a:gd name="T34" fmla="*/ 121 w 371"/>
                <a:gd name="T35" fmla="*/ 0 h 598"/>
                <a:gd name="T36" fmla="*/ 76 w 371"/>
                <a:gd name="T37" fmla="*/ 197 h 598"/>
                <a:gd name="T38" fmla="*/ 76 w 371"/>
                <a:gd name="T39" fmla="*/ 227 h 598"/>
                <a:gd name="T40" fmla="*/ 91 w 371"/>
                <a:gd name="T41" fmla="*/ 265 h 598"/>
                <a:gd name="T42" fmla="*/ 31 w 371"/>
                <a:gd name="T43" fmla="*/ 348 h 598"/>
                <a:gd name="T44" fmla="*/ 46 w 371"/>
                <a:gd name="T45" fmla="*/ 371 h 598"/>
                <a:gd name="T46" fmla="*/ 0 w 371"/>
                <a:gd name="T47" fmla="*/ 530 h 598"/>
                <a:gd name="T48" fmla="*/ 174 w 371"/>
                <a:gd name="T49" fmla="*/ 568 h 598"/>
                <a:gd name="T50" fmla="*/ 341 w 371"/>
                <a:gd name="T51" fmla="*/ 598 h 598"/>
                <a:gd name="T52" fmla="*/ 371 w 371"/>
                <a:gd name="T53" fmla="*/ 409 h 598"/>
                <a:gd name="T54" fmla="*/ 371 w 371"/>
                <a:gd name="T55" fmla="*/ 416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1" h="598">
                  <a:moveTo>
                    <a:pt x="371" y="409"/>
                  </a:moveTo>
                  <a:lnTo>
                    <a:pt x="356" y="378"/>
                  </a:lnTo>
                  <a:lnTo>
                    <a:pt x="348" y="401"/>
                  </a:lnTo>
                  <a:lnTo>
                    <a:pt x="310" y="386"/>
                  </a:lnTo>
                  <a:lnTo>
                    <a:pt x="273" y="401"/>
                  </a:lnTo>
                  <a:lnTo>
                    <a:pt x="265" y="363"/>
                  </a:lnTo>
                  <a:lnTo>
                    <a:pt x="250" y="356"/>
                  </a:lnTo>
                  <a:lnTo>
                    <a:pt x="235" y="287"/>
                  </a:lnTo>
                  <a:lnTo>
                    <a:pt x="205" y="295"/>
                  </a:lnTo>
                  <a:lnTo>
                    <a:pt x="197" y="287"/>
                  </a:lnTo>
                  <a:lnTo>
                    <a:pt x="227" y="204"/>
                  </a:lnTo>
                  <a:lnTo>
                    <a:pt x="205" y="197"/>
                  </a:lnTo>
                  <a:lnTo>
                    <a:pt x="182" y="151"/>
                  </a:lnTo>
                  <a:lnTo>
                    <a:pt x="159" y="136"/>
                  </a:lnTo>
                  <a:lnTo>
                    <a:pt x="167" y="113"/>
                  </a:lnTo>
                  <a:lnTo>
                    <a:pt x="152" y="91"/>
                  </a:lnTo>
                  <a:lnTo>
                    <a:pt x="174" y="7"/>
                  </a:lnTo>
                  <a:lnTo>
                    <a:pt x="121" y="0"/>
                  </a:lnTo>
                  <a:lnTo>
                    <a:pt x="76" y="197"/>
                  </a:lnTo>
                  <a:lnTo>
                    <a:pt x="76" y="227"/>
                  </a:lnTo>
                  <a:lnTo>
                    <a:pt x="91" y="265"/>
                  </a:lnTo>
                  <a:lnTo>
                    <a:pt x="31" y="348"/>
                  </a:lnTo>
                  <a:lnTo>
                    <a:pt x="46" y="371"/>
                  </a:lnTo>
                  <a:lnTo>
                    <a:pt x="0" y="530"/>
                  </a:lnTo>
                  <a:lnTo>
                    <a:pt x="174" y="568"/>
                  </a:lnTo>
                  <a:lnTo>
                    <a:pt x="341" y="598"/>
                  </a:lnTo>
                  <a:lnTo>
                    <a:pt x="371" y="409"/>
                  </a:lnTo>
                  <a:lnTo>
                    <a:pt x="371" y="4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72" name="Freeform 47"/>
            <p:cNvSpPr>
              <a:spLocks/>
            </p:cNvSpPr>
            <p:nvPr/>
          </p:nvSpPr>
          <p:spPr bwMode="auto">
            <a:xfrm>
              <a:off x="3186" y="1827"/>
              <a:ext cx="242" cy="439"/>
            </a:xfrm>
            <a:custGeom>
              <a:avLst/>
              <a:gdLst>
                <a:gd name="T0" fmla="*/ 235 w 242"/>
                <a:gd name="T1" fmla="*/ 257 h 439"/>
                <a:gd name="T2" fmla="*/ 227 w 242"/>
                <a:gd name="T3" fmla="*/ 61 h 439"/>
                <a:gd name="T4" fmla="*/ 205 w 242"/>
                <a:gd name="T5" fmla="*/ 0 h 439"/>
                <a:gd name="T6" fmla="*/ 38 w 242"/>
                <a:gd name="T7" fmla="*/ 8 h 439"/>
                <a:gd name="T8" fmla="*/ 68 w 242"/>
                <a:gd name="T9" fmla="*/ 38 h 439"/>
                <a:gd name="T10" fmla="*/ 68 w 242"/>
                <a:gd name="T11" fmla="*/ 61 h 439"/>
                <a:gd name="T12" fmla="*/ 53 w 242"/>
                <a:gd name="T13" fmla="*/ 83 h 439"/>
                <a:gd name="T14" fmla="*/ 15 w 242"/>
                <a:gd name="T15" fmla="*/ 98 h 439"/>
                <a:gd name="T16" fmla="*/ 23 w 242"/>
                <a:gd name="T17" fmla="*/ 129 h 439"/>
                <a:gd name="T18" fmla="*/ 0 w 242"/>
                <a:gd name="T19" fmla="*/ 174 h 439"/>
                <a:gd name="T20" fmla="*/ 8 w 242"/>
                <a:gd name="T21" fmla="*/ 227 h 439"/>
                <a:gd name="T22" fmla="*/ 46 w 242"/>
                <a:gd name="T23" fmla="*/ 265 h 439"/>
                <a:gd name="T24" fmla="*/ 53 w 242"/>
                <a:gd name="T25" fmla="*/ 295 h 439"/>
                <a:gd name="T26" fmla="*/ 68 w 242"/>
                <a:gd name="T27" fmla="*/ 288 h 439"/>
                <a:gd name="T28" fmla="*/ 84 w 242"/>
                <a:gd name="T29" fmla="*/ 295 h 439"/>
                <a:gd name="T30" fmla="*/ 76 w 242"/>
                <a:gd name="T31" fmla="*/ 348 h 439"/>
                <a:gd name="T32" fmla="*/ 129 w 242"/>
                <a:gd name="T33" fmla="*/ 386 h 439"/>
                <a:gd name="T34" fmla="*/ 129 w 242"/>
                <a:gd name="T35" fmla="*/ 416 h 439"/>
                <a:gd name="T36" fmla="*/ 159 w 242"/>
                <a:gd name="T37" fmla="*/ 439 h 439"/>
                <a:gd name="T38" fmla="*/ 167 w 242"/>
                <a:gd name="T39" fmla="*/ 416 h 439"/>
                <a:gd name="T40" fmla="*/ 197 w 242"/>
                <a:gd name="T41" fmla="*/ 424 h 439"/>
                <a:gd name="T42" fmla="*/ 197 w 242"/>
                <a:gd name="T43" fmla="*/ 401 h 439"/>
                <a:gd name="T44" fmla="*/ 220 w 242"/>
                <a:gd name="T45" fmla="*/ 394 h 439"/>
                <a:gd name="T46" fmla="*/ 220 w 242"/>
                <a:gd name="T47" fmla="*/ 333 h 439"/>
                <a:gd name="T48" fmla="*/ 242 w 242"/>
                <a:gd name="T49" fmla="*/ 288 h 439"/>
                <a:gd name="T50" fmla="*/ 235 w 242"/>
                <a:gd name="T51" fmla="*/ 257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2" h="439">
                  <a:moveTo>
                    <a:pt x="235" y="257"/>
                  </a:moveTo>
                  <a:lnTo>
                    <a:pt x="227" y="61"/>
                  </a:lnTo>
                  <a:lnTo>
                    <a:pt x="205" y="0"/>
                  </a:lnTo>
                  <a:lnTo>
                    <a:pt x="38" y="8"/>
                  </a:lnTo>
                  <a:lnTo>
                    <a:pt x="68" y="38"/>
                  </a:lnTo>
                  <a:lnTo>
                    <a:pt x="68" y="61"/>
                  </a:lnTo>
                  <a:lnTo>
                    <a:pt x="53" y="83"/>
                  </a:lnTo>
                  <a:lnTo>
                    <a:pt x="15" y="98"/>
                  </a:lnTo>
                  <a:lnTo>
                    <a:pt x="23" y="129"/>
                  </a:lnTo>
                  <a:lnTo>
                    <a:pt x="0" y="174"/>
                  </a:lnTo>
                  <a:lnTo>
                    <a:pt x="8" y="227"/>
                  </a:lnTo>
                  <a:lnTo>
                    <a:pt x="46" y="265"/>
                  </a:lnTo>
                  <a:lnTo>
                    <a:pt x="53" y="295"/>
                  </a:lnTo>
                  <a:lnTo>
                    <a:pt x="68" y="288"/>
                  </a:lnTo>
                  <a:lnTo>
                    <a:pt x="84" y="295"/>
                  </a:lnTo>
                  <a:lnTo>
                    <a:pt x="76" y="348"/>
                  </a:lnTo>
                  <a:lnTo>
                    <a:pt x="129" y="386"/>
                  </a:lnTo>
                  <a:lnTo>
                    <a:pt x="129" y="416"/>
                  </a:lnTo>
                  <a:lnTo>
                    <a:pt x="159" y="439"/>
                  </a:lnTo>
                  <a:lnTo>
                    <a:pt x="167" y="416"/>
                  </a:lnTo>
                  <a:lnTo>
                    <a:pt x="197" y="424"/>
                  </a:lnTo>
                  <a:lnTo>
                    <a:pt x="197" y="401"/>
                  </a:lnTo>
                  <a:lnTo>
                    <a:pt x="220" y="394"/>
                  </a:lnTo>
                  <a:lnTo>
                    <a:pt x="220" y="333"/>
                  </a:lnTo>
                  <a:lnTo>
                    <a:pt x="242" y="288"/>
                  </a:lnTo>
                  <a:lnTo>
                    <a:pt x="235" y="25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73" name="Freeform 48"/>
            <p:cNvSpPr>
              <a:spLocks/>
            </p:cNvSpPr>
            <p:nvPr/>
          </p:nvSpPr>
          <p:spPr bwMode="auto">
            <a:xfrm>
              <a:off x="3186" y="1827"/>
              <a:ext cx="242" cy="439"/>
            </a:xfrm>
            <a:custGeom>
              <a:avLst/>
              <a:gdLst>
                <a:gd name="T0" fmla="*/ 235 w 242"/>
                <a:gd name="T1" fmla="*/ 257 h 439"/>
                <a:gd name="T2" fmla="*/ 227 w 242"/>
                <a:gd name="T3" fmla="*/ 61 h 439"/>
                <a:gd name="T4" fmla="*/ 205 w 242"/>
                <a:gd name="T5" fmla="*/ 0 h 439"/>
                <a:gd name="T6" fmla="*/ 38 w 242"/>
                <a:gd name="T7" fmla="*/ 8 h 439"/>
                <a:gd name="T8" fmla="*/ 68 w 242"/>
                <a:gd name="T9" fmla="*/ 38 h 439"/>
                <a:gd name="T10" fmla="*/ 68 w 242"/>
                <a:gd name="T11" fmla="*/ 61 h 439"/>
                <a:gd name="T12" fmla="*/ 53 w 242"/>
                <a:gd name="T13" fmla="*/ 83 h 439"/>
                <a:gd name="T14" fmla="*/ 15 w 242"/>
                <a:gd name="T15" fmla="*/ 98 h 439"/>
                <a:gd name="T16" fmla="*/ 23 w 242"/>
                <a:gd name="T17" fmla="*/ 129 h 439"/>
                <a:gd name="T18" fmla="*/ 0 w 242"/>
                <a:gd name="T19" fmla="*/ 174 h 439"/>
                <a:gd name="T20" fmla="*/ 8 w 242"/>
                <a:gd name="T21" fmla="*/ 227 h 439"/>
                <a:gd name="T22" fmla="*/ 46 w 242"/>
                <a:gd name="T23" fmla="*/ 265 h 439"/>
                <a:gd name="T24" fmla="*/ 53 w 242"/>
                <a:gd name="T25" fmla="*/ 295 h 439"/>
                <a:gd name="T26" fmla="*/ 68 w 242"/>
                <a:gd name="T27" fmla="*/ 288 h 439"/>
                <a:gd name="T28" fmla="*/ 84 w 242"/>
                <a:gd name="T29" fmla="*/ 295 h 439"/>
                <a:gd name="T30" fmla="*/ 76 w 242"/>
                <a:gd name="T31" fmla="*/ 348 h 439"/>
                <a:gd name="T32" fmla="*/ 129 w 242"/>
                <a:gd name="T33" fmla="*/ 386 h 439"/>
                <a:gd name="T34" fmla="*/ 129 w 242"/>
                <a:gd name="T35" fmla="*/ 416 h 439"/>
                <a:gd name="T36" fmla="*/ 159 w 242"/>
                <a:gd name="T37" fmla="*/ 439 h 439"/>
                <a:gd name="T38" fmla="*/ 167 w 242"/>
                <a:gd name="T39" fmla="*/ 416 h 439"/>
                <a:gd name="T40" fmla="*/ 197 w 242"/>
                <a:gd name="T41" fmla="*/ 424 h 439"/>
                <a:gd name="T42" fmla="*/ 197 w 242"/>
                <a:gd name="T43" fmla="*/ 401 h 439"/>
                <a:gd name="T44" fmla="*/ 220 w 242"/>
                <a:gd name="T45" fmla="*/ 394 h 439"/>
                <a:gd name="T46" fmla="*/ 220 w 242"/>
                <a:gd name="T47" fmla="*/ 333 h 439"/>
                <a:gd name="T48" fmla="*/ 242 w 242"/>
                <a:gd name="T49" fmla="*/ 288 h 439"/>
                <a:gd name="T50" fmla="*/ 235 w 242"/>
                <a:gd name="T51" fmla="*/ 257 h 439"/>
                <a:gd name="T52" fmla="*/ 235 w 242"/>
                <a:gd name="T53" fmla="*/ 265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2" h="439">
                  <a:moveTo>
                    <a:pt x="235" y="257"/>
                  </a:moveTo>
                  <a:lnTo>
                    <a:pt x="227" y="61"/>
                  </a:lnTo>
                  <a:lnTo>
                    <a:pt x="205" y="0"/>
                  </a:lnTo>
                  <a:lnTo>
                    <a:pt x="38" y="8"/>
                  </a:lnTo>
                  <a:lnTo>
                    <a:pt x="68" y="38"/>
                  </a:lnTo>
                  <a:lnTo>
                    <a:pt x="68" y="61"/>
                  </a:lnTo>
                  <a:lnTo>
                    <a:pt x="53" y="83"/>
                  </a:lnTo>
                  <a:lnTo>
                    <a:pt x="15" y="98"/>
                  </a:lnTo>
                  <a:lnTo>
                    <a:pt x="23" y="129"/>
                  </a:lnTo>
                  <a:lnTo>
                    <a:pt x="0" y="174"/>
                  </a:lnTo>
                  <a:lnTo>
                    <a:pt x="8" y="227"/>
                  </a:lnTo>
                  <a:lnTo>
                    <a:pt x="46" y="265"/>
                  </a:lnTo>
                  <a:lnTo>
                    <a:pt x="53" y="295"/>
                  </a:lnTo>
                  <a:lnTo>
                    <a:pt x="68" y="288"/>
                  </a:lnTo>
                  <a:lnTo>
                    <a:pt x="84" y="295"/>
                  </a:lnTo>
                  <a:lnTo>
                    <a:pt x="76" y="348"/>
                  </a:lnTo>
                  <a:lnTo>
                    <a:pt x="129" y="386"/>
                  </a:lnTo>
                  <a:lnTo>
                    <a:pt x="129" y="416"/>
                  </a:lnTo>
                  <a:lnTo>
                    <a:pt x="159" y="439"/>
                  </a:lnTo>
                  <a:lnTo>
                    <a:pt x="167" y="416"/>
                  </a:lnTo>
                  <a:lnTo>
                    <a:pt x="197" y="424"/>
                  </a:lnTo>
                  <a:lnTo>
                    <a:pt x="197" y="401"/>
                  </a:lnTo>
                  <a:lnTo>
                    <a:pt x="220" y="394"/>
                  </a:lnTo>
                  <a:lnTo>
                    <a:pt x="220" y="333"/>
                  </a:lnTo>
                  <a:lnTo>
                    <a:pt x="242" y="288"/>
                  </a:lnTo>
                  <a:lnTo>
                    <a:pt x="235" y="257"/>
                  </a:lnTo>
                  <a:lnTo>
                    <a:pt x="235" y="26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74" name="Freeform 49"/>
            <p:cNvSpPr>
              <a:spLocks/>
            </p:cNvSpPr>
            <p:nvPr/>
          </p:nvSpPr>
          <p:spPr bwMode="auto">
            <a:xfrm>
              <a:off x="3406" y="1872"/>
              <a:ext cx="189" cy="326"/>
            </a:xfrm>
            <a:custGeom>
              <a:avLst/>
              <a:gdLst>
                <a:gd name="T0" fmla="*/ 189 w 189"/>
                <a:gd name="T1" fmla="*/ 227 h 326"/>
                <a:gd name="T2" fmla="*/ 151 w 189"/>
                <a:gd name="T3" fmla="*/ 235 h 326"/>
                <a:gd name="T4" fmla="*/ 151 w 189"/>
                <a:gd name="T5" fmla="*/ 250 h 326"/>
                <a:gd name="T6" fmla="*/ 121 w 189"/>
                <a:gd name="T7" fmla="*/ 296 h 326"/>
                <a:gd name="T8" fmla="*/ 98 w 189"/>
                <a:gd name="T9" fmla="*/ 280 h 326"/>
                <a:gd name="T10" fmla="*/ 83 w 189"/>
                <a:gd name="T11" fmla="*/ 311 h 326"/>
                <a:gd name="T12" fmla="*/ 75 w 189"/>
                <a:gd name="T13" fmla="*/ 303 h 326"/>
                <a:gd name="T14" fmla="*/ 53 w 189"/>
                <a:gd name="T15" fmla="*/ 318 h 326"/>
                <a:gd name="T16" fmla="*/ 22 w 189"/>
                <a:gd name="T17" fmla="*/ 303 h 326"/>
                <a:gd name="T18" fmla="*/ 22 w 189"/>
                <a:gd name="T19" fmla="*/ 318 h 326"/>
                <a:gd name="T20" fmla="*/ 7 w 189"/>
                <a:gd name="T21" fmla="*/ 311 h 326"/>
                <a:gd name="T22" fmla="*/ 0 w 189"/>
                <a:gd name="T23" fmla="*/ 326 h 326"/>
                <a:gd name="T24" fmla="*/ 0 w 189"/>
                <a:gd name="T25" fmla="*/ 288 h 326"/>
                <a:gd name="T26" fmla="*/ 22 w 189"/>
                <a:gd name="T27" fmla="*/ 243 h 326"/>
                <a:gd name="T28" fmla="*/ 15 w 189"/>
                <a:gd name="T29" fmla="*/ 212 h 326"/>
                <a:gd name="T30" fmla="*/ 7 w 189"/>
                <a:gd name="T31" fmla="*/ 16 h 326"/>
                <a:gd name="T32" fmla="*/ 15 w 189"/>
                <a:gd name="T33" fmla="*/ 16 h 326"/>
                <a:gd name="T34" fmla="*/ 45 w 189"/>
                <a:gd name="T35" fmla="*/ 8 h 326"/>
                <a:gd name="T36" fmla="*/ 166 w 189"/>
                <a:gd name="T37" fmla="*/ 0 h 326"/>
                <a:gd name="T38" fmla="*/ 189 w 189"/>
                <a:gd name="T39" fmla="*/ 197 h 326"/>
                <a:gd name="T40" fmla="*/ 189 w 189"/>
                <a:gd name="T41" fmla="*/ 227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9" h="326">
                  <a:moveTo>
                    <a:pt x="189" y="227"/>
                  </a:moveTo>
                  <a:lnTo>
                    <a:pt x="151" y="235"/>
                  </a:lnTo>
                  <a:lnTo>
                    <a:pt x="151" y="250"/>
                  </a:lnTo>
                  <a:lnTo>
                    <a:pt x="121" y="296"/>
                  </a:lnTo>
                  <a:lnTo>
                    <a:pt x="98" y="280"/>
                  </a:lnTo>
                  <a:lnTo>
                    <a:pt x="83" y="311"/>
                  </a:lnTo>
                  <a:lnTo>
                    <a:pt x="75" y="303"/>
                  </a:lnTo>
                  <a:lnTo>
                    <a:pt x="53" y="318"/>
                  </a:lnTo>
                  <a:lnTo>
                    <a:pt x="22" y="303"/>
                  </a:lnTo>
                  <a:lnTo>
                    <a:pt x="22" y="318"/>
                  </a:lnTo>
                  <a:lnTo>
                    <a:pt x="7" y="311"/>
                  </a:lnTo>
                  <a:lnTo>
                    <a:pt x="0" y="326"/>
                  </a:lnTo>
                  <a:lnTo>
                    <a:pt x="0" y="288"/>
                  </a:lnTo>
                  <a:lnTo>
                    <a:pt x="22" y="243"/>
                  </a:lnTo>
                  <a:lnTo>
                    <a:pt x="15" y="212"/>
                  </a:lnTo>
                  <a:lnTo>
                    <a:pt x="7" y="16"/>
                  </a:lnTo>
                  <a:lnTo>
                    <a:pt x="15" y="16"/>
                  </a:lnTo>
                  <a:lnTo>
                    <a:pt x="45" y="8"/>
                  </a:lnTo>
                  <a:lnTo>
                    <a:pt x="166" y="0"/>
                  </a:lnTo>
                  <a:lnTo>
                    <a:pt x="189" y="197"/>
                  </a:lnTo>
                  <a:lnTo>
                    <a:pt x="189" y="22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75" name="Freeform 50"/>
            <p:cNvSpPr>
              <a:spLocks/>
            </p:cNvSpPr>
            <p:nvPr/>
          </p:nvSpPr>
          <p:spPr bwMode="auto">
            <a:xfrm>
              <a:off x="3406" y="1872"/>
              <a:ext cx="189" cy="326"/>
            </a:xfrm>
            <a:custGeom>
              <a:avLst/>
              <a:gdLst>
                <a:gd name="T0" fmla="*/ 189 w 189"/>
                <a:gd name="T1" fmla="*/ 227 h 326"/>
                <a:gd name="T2" fmla="*/ 151 w 189"/>
                <a:gd name="T3" fmla="*/ 235 h 326"/>
                <a:gd name="T4" fmla="*/ 151 w 189"/>
                <a:gd name="T5" fmla="*/ 250 h 326"/>
                <a:gd name="T6" fmla="*/ 121 w 189"/>
                <a:gd name="T7" fmla="*/ 296 h 326"/>
                <a:gd name="T8" fmla="*/ 98 w 189"/>
                <a:gd name="T9" fmla="*/ 280 h 326"/>
                <a:gd name="T10" fmla="*/ 83 w 189"/>
                <a:gd name="T11" fmla="*/ 311 h 326"/>
                <a:gd name="T12" fmla="*/ 75 w 189"/>
                <a:gd name="T13" fmla="*/ 303 h 326"/>
                <a:gd name="T14" fmla="*/ 53 w 189"/>
                <a:gd name="T15" fmla="*/ 318 h 326"/>
                <a:gd name="T16" fmla="*/ 22 w 189"/>
                <a:gd name="T17" fmla="*/ 303 h 326"/>
                <a:gd name="T18" fmla="*/ 22 w 189"/>
                <a:gd name="T19" fmla="*/ 318 h 326"/>
                <a:gd name="T20" fmla="*/ 7 w 189"/>
                <a:gd name="T21" fmla="*/ 311 h 326"/>
                <a:gd name="T22" fmla="*/ 0 w 189"/>
                <a:gd name="T23" fmla="*/ 326 h 326"/>
                <a:gd name="T24" fmla="*/ 0 w 189"/>
                <a:gd name="T25" fmla="*/ 288 h 326"/>
                <a:gd name="T26" fmla="*/ 22 w 189"/>
                <a:gd name="T27" fmla="*/ 243 h 326"/>
                <a:gd name="T28" fmla="*/ 15 w 189"/>
                <a:gd name="T29" fmla="*/ 212 h 326"/>
                <a:gd name="T30" fmla="*/ 7 w 189"/>
                <a:gd name="T31" fmla="*/ 16 h 326"/>
                <a:gd name="T32" fmla="*/ 15 w 189"/>
                <a:gd name="T33" fmla="*/ 16 h 326"/>
                <a:gd name="T34" fmla="*/ 45 w 189"/>
                <a:gd name="T35" fmla="*/ 8 h 326"/>
                <a:gd name="T36" fmla="*/ 166 w 189"/>
                <a:gd name="T37" fmla="*/ 0 h 326"/>
                <a:gd name="T38" fmla="*/ 189 w 189"/>
                <a:gd name="T39" fmla="*/ 197 h 326"/>
                <a:gd name="T40" fmla="*/ 189 w 189"/>
                <a:gd name="T41" fmla="*/ 227 h 326"/>
                <a:gd name="T42" fmla="*/ 189 w 189"/>
                <a:gd name="T43" fmla="*/ 23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9" h="326">
                  <a:moveTo>
                    <a:pt x="189" y="227"/>
                  </a:moveTo>
                  <a:lnTo>
                    <a:pt x="151" y="235"/>
                  </a:lnTo>
                  <a:lnTo>
                    <a:pt x="151" y="250"/>
                  </a:lnTo>
                  <a:lnTo>
                    <a:pt x="121" y="296"/>
                  </a:lnTo>
                  <a:lnTo>
                    <a:pt x="98" y="280"/>
                  </a:lnTo>
                  <a:lnTo>
                    <a:pt x="83" y="311"/>
                  </a:lnTo>
                  <a:lnTo>
                    <a:pt x="75" y="303"/>
                  </a:lnTo>
                  <a:lnTo>
                    <a:pt x="53" y="318"/>
                  </a:lnTo>
                  <a:lnTo>
                    <a:pt x="22" y="303"/>
                  </a:lnTo>
                  <a:lnTo>
                    <a:pt x="22" y="318"/>
                  </a:lnTo>
                  <a:lnTo>
                    <a:pt x="7" y="311"/>
                  </a:lnTo>
                  <a:lnTo>
                    <a:pt x="0" y="326"/>
                  </a:lnTo>
                  <a:lnTo>
                    <a:pt x="0" y="288"/>
                  </a:lnTo>
                  <a:lnTo>
                    <a:pt x="22" y="243"/>
                  </a:lnTo>
                  <a:lnTo>
                    <a:pt x="15" y="212"/>
                  </a:lnTo>
                  <a:lnTo>
                    <a:pt x="7" y="16"/>
                  </a:lnTo>
                  <a:lnTo>
                    <a:pt x="15" y="16"/>
                  </a:lnTo>
                  <a:lnTo>
                    <a:pt x="45" y="8"/>
                  </a:lnTo>
                  <a:lnTo>
                    <a:pt x="166" y="0"/>
                  </a:lnTo>
                  <a:lnTo>
                    <a:pt x="189" y="197"/>
                  </a:lnTo>
                  <a:lnTo>
                    <a:pt x="189" y="227"/>
                  </a:lnTo>
                  <a:lnTo>
                    <a:pt x="189" y="23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76" name="Freeform 51"/>
            <p:cNvSpPr>
              <a:spLocks/>
            </p:cNvSpPr>
            <p:nvPr/>
          </p:nvSpPr>
          <p:spPr bwMode="auto">
            <a:xfrm>
              <a:off x="2876" y="1759"/>
              <a:ext cx="378" cy="242"/>
            </a:xfrm>
            <a:custGeom>
              <a:avLst/>
              <a:gdLst>
                <a:gd name="T0" fmla="*/ 378 w 378"/>
                <a:gd name="T1" fmla="*/ 106 h 242"/>
                <a:gd name="T2" fmla="*/ 348 w 378"/>
                <a:gd name="T3" fmla="*/ 76 h 242"/>
                <a:gd name="T4" fmla="*/ 325 w 378"/>
                <a:gd name="T5" fmla="*/ 60 h 242"/>
                <a:gd name="T6" fmla="*/ 310 w 378"/>
                <a:gd name="T7" fmla="*/ 0 h 242"/>
                <a:gd name="T8" fmla="*/ 15 w 378"/>
                <a:gd name="T9" fmla="*/ 7 h 242"/>
                <a:gd name="T10" fmla="*/ 0 w 378"/>
                <a:gd name="T11" fmla="*/ 7 h 242"/>
                <a:gd name="T12" fmla="*/ 15 w 378"/>
                <a:gd name="T13" fmla="*/ 38 h 242"/>
                <a:gd name="T14" fmla="*/ 0 w 378"/>
                <a:gd name="T15" fmla="*/ 68 h 242"/>
                <a:gd name="T16" fmla="*/ 15 w 378"/>
                <a:gd name="T17" fmla="*/ 83 h 242"/>
                <a:gd name="T18" fmla="*/ 30 w 378"/>
                <a:gd name="T19" fmla="*/ 159 h 242"/>
                <a:gd name="T20" fmla="*/ 46 w 378"/>
                <a:gd name="T21" fmla="*/ 166 h 242"/>
                <a:gd name="T22" fmla="*/ 53 w 378"/>
                <a:gd name="T23" fmla="*/ 234 h 242"/>
                <a:gd name="T24" fmla="*/ 295 w 378"/>
                <a:gd name="T25" fmla="*/ 227 h 242"/>
                <a:gd name="T26" fmla="*/ 310 w 378"/>
                <a:gd name="T27" fmla="*/ 242 h 242"/>
                <a:gd name="T28" fmla="*/ 333 w 378"/>
                <a:gd name="T29" fmla="*/ 197 h 242"/>
                <a:gd name="T30" fmla="*/ 325 w 378"/>
                <a:gd name="T31" fmla="*/ 166 h 242"/>
                <a:gd name="T32" fmla="*/ 363 w 378"/>
                <a:gd name="T33" fmla="*/ 151 h 242"/>
                <a:gd name="T34" fmla="*/ 378 w 378"/>
                <a:gd name="T35" fmla="*/ 129 h 242"/>
                <a:gd name="T36" fmla="*/ 378 w 378"/>
                <a:gd name="T37" fmla="*/ 10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8" h="242">
                  <a:moveTo>
                    <a:pt x="378" y="106"/>
                  </a:moveTo>
                  <a:lnTo>
                    <a:pt x="348" y="76"/>
                  </a:lnTo>
                  <a:lnTo>
                    <a:pt x="325" y="60"/>
                  </a:lnTo>
                  <a:lnTo>
                    <a:pt x="310" y="0"/>
                  </a:lnTo>
                  <a:lnTo>
                    <a:pt x="15" y="7"/>
                  </a:lnTo>
                  <a:lnTo>
                    <a:pt x="0" y="7"/>
                  </a:lnTo>
                  <a:lnTo>
                    <a:pt x="15" y="38"/>
                  </a:lnTo>
                  <a:lnTo>
                    <a:pt x="0" y="68"/>
                  </a:lnTo>
                  <a:lnTo>
                    <a:pt x="15" y="83"/>
                  </a:lnTo>
                  <a:lnTo>
                    <a:pt x="30" y="159"/>
                  </a:lnTo>
                  <a:lnTo>
                    <a:pt x="46" y="166"/>
                  </a:lnTo>
                  <a:lnTo>
                    <a:pt x="53" y="234"/>
                  </a:lnTo>
                  <a:lnTo>
                    <a:pt x="295" y="227"/>
                  </a:lnTo>
                  <a:lnTo>
                    <a:pt x="310" y="242"/>
                  </a:lnTo>
                  <a:lnTo>
                    <a:pt x="333" y="197"/>
                  </a:lnTo>
                  <a:lnTo>
                    <a:pt x="325" y="166"/>
                  </a:lnTo>
                  <a:lnTo>
                    <a:pt x="363" y="151"/>
                  </a:lnTo>
                  <a:lnTo>
                    <a:pt x="378" y="129"/>
                  </a:lnTo>
                  <a:lnTo>
                    <a:pt x="378" y="106"/>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77" name="Freeform 52"/>
            <p:cNvSpPr>
              <a:spLocks/>
            </p:cNvSpPr>
            <p:nvPr/>
          </p:nvSpPr>
          <p:spPr bwMode="auto">
            <a:xfrm>
              <a:off x="2876" y="1759"/>
              <a:ext cx="378" cy="242"/>
            </a:xfrm>
            <a:custGeom>
              <a:avLst/>
              <a:gdLst>
                <a:gd name="T0" fmla="*/ 378 w 378"/>
                <a:gd name="T1" fmla="*/ 106 h 242"/>
                <a:gd name="T2" fmla="*/ 348 w 378"/>
                <a:gd name="T3" fmla="*/ 76 h 242"/>
                <a:gd name="T4" fmla="*/ 325 w 378"/>
                <a:gd name="T5" fmla="*/ 60 h 242"/>
                <a:gd name="T6" fmla="*/ 310 w 378"/>
                <a:gd name="T7" fmla="*/ 0 h 242"/>
                <a:gd name="T8" fmla="*/ 15 w 378"/>
                <a:gd name="T9" fmla="*/ 7 h 242"/>
                <a:gd name="T10" fmla="*/ 0 w 378"/>
                <a:gd name="T11" fmla="*/ 7 h 242"/>
                <a:gd name="T12" fmla="*/ 15 w 378"/>
                <a:gd name="T13" fmla="*/ 38 h 242"/>
                <a:gd name="T14" fmla="*/ 0 w 378"/>
                <a:gd name="T15" fmla="*/ 68 h 242"/>
                <a:gd name="T16" fmla="*/ 15 w 378"/>
                <a:gd name="T17" fmla="*/ 83 h 242"/>
                <a:gd name="T18" fmla="*/ 30 w 378"/>
                <a:gd name="T19" fmla="*/ 159 h 242"/>
                <a:gd name="T20" fmla="*/ 46 w 378"/>
                <a:gd name="T21" fmla="*/ 166 h 242"/>
                <a:gd name="T22" fmla="*/ 53 w 378"/>
                <a:gd name="T23" fmla="*/ 234 h 242"/>
                <a:gd name="T24" fmla="*/ 295 w 378"/>
                <a:gd name="T25" fmla="*/ 227 h 242"/>
                <a:gd name="T26" fmla="*/ 310 w 378"/>
                <a:gd name="T27" fmla="*/ 242 h 242"/>
                <a:gd name="T28" fmla="*/ 333 w 378"/>
                <a:gd name="T29" fmla="*/ 197 h 242"/>
                <a:gd name="T30" fmla="*/ 325 w 378"/>
                <a:gd name="T31" fmla="*/ 166 h 242"/>
                <a:gd name="T32" fmla="*/ 363 w 378"/>
                <a:gd name="T33" fmla="*/ 151 h 242"/>
                <a:gd name="T34" fmla="*/ 378 w 378"/>
                <a:gd name="T35" fmla="*/ 129 h 242"/>
                <a:gd name="T36" fmla="*/ 378 w 378"/>
                <a:gd name="T37" fmla="*/ 106 h 242"/>
                <a:gd name="T38" fmla="*/ 378 w 378"/>
                <a:gd name="T39" fmla="*/ 11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8" h="242">
                  <a:moveTo>
                    <a:pt x="378" y="106"/>
                  </a:moveTo>
                  <a:lnTo>
                    <a:pt x="348" y="76"/>
                  </a:lnTo>
                  <a:lnTo>
                    <a:pt x="325" y="60"/>
                  </a:lnTo>
                  <a:lnTo>
                    <a:pt x="310" y="0"/>
                  </a:lnTo>
                  <a:lnTo>
                    <a:pt x="15" y="7"/>
                  </a:lnTo>
                  <a:lnTo>
                    <a:pt x="0" y="7"/>
                  </a:lnTo>
                  <a:lnTo>
                    <a:pt x="15" y="38"/>
                  </a:lnTo>
                  <a:lnTo>
                    <a:pt x="0" y="68"/>
                  </a:lnTo>
                  <a:lnTo>
                    <a:pt x="15" y="83"/>
                  </a:lnTo>
                  <a:lnTo>
                    <a:pt x="30" y="159"/>
                  </a:lnTo>
                  <a:lnTo>
                    <a:pt x="46" y="166"/>
                  </a:lnTo>
                  <a:lnTo>
                    <a:pt x="53" y="234"/>
                  </a:lnTo>
                  <a:lnTo>
                    <a:pt x="295" y="227"/>
                  </a:lnTo>
                  <a:lnTo>
                    <a:pt x="310" y="242"/>
                  </a:lnTo>
                  <a:lnTo>
                    <a:pt x="333" y="197"/>
                  </a:lnTo>
                  <a:lnTo>
                    <a:pt x="325" y="166"/>
                  </a:lnTo>
                  <a:lnTo>
                    <a:pt x="363" y="151"/>
                  </a:lnTo>
                  <a:lnTo>
                    <a:pt x="378" y="129"/>
                  </a:lnTo>
                  <a:lnTo>
                    <a:pt x="378" y="106"/>
                  </a:lnTo>
                  <a:lnTo>
                    <a:pt x="378" y="11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78" name="Freeform 53"/>
            <p:cNvSpPr>
              <a:spLocks/>
            </p:cNvSpPr>
            <p:nvPr/>
          </p:nvSpPr>
          <p:spPr bwMode="auto">
            <a:xfrm>
              <a:off x="2536" y="2031"/>
              <a:ext cx="461" cy="250"/>
            </a:xfrm>
            <a:custGeom>
              <a:avLst/>
              <a:gdLst>
                <a:gd name="T0" fmla="*/ 461 w 461"/>
                <a:gd name="T1" fmla="*/ 250 h 250"/>
                <a:gd name="T2" fmla="*/ 0 w 461"/>
                <a:gd name="T3" fmla="*/ 235 h 250"/>
                <a:gd name="T4" fmla="*/ 15 w 461"/>
                <a:gd name="T5" fmla="*/ 0 h 250"/>
                <a:gd name="T6" fmla="*/ 416 w 461"/>
                <a:gd name="T7" fmla="*/ 8 h 250"/>
                <a:gd name="T8" fmla="*/ 439 w 461"/>
                <a:gd name="T9" fmla="*/ 15 h 250"/>
                <a:gd name="T10" fmla="*/ 446 w 461"/>
                <a:gd name="T11" fmla="*/ 31 h 250"/>
                <a:gd name="T12" fmla="*/ 431 w 461"/>
                <a:gd name="T13" fmla="*/ 46 h 250"/>
                <a:gd name="T14" fmla="*/ 461 w 461"/>
                <a:gd name="T15" fmla="*/ 76 h 250"/>
                <a:gd name="T16" fmla="*/ 461 w 461"/>
                <a:gd name="T17"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1" h="250">
                  <a:moveTo>
                    <a:pt x="461" y="250"/>
                  </a:moveTo>
                  <a:lnTo>
                    <a:pt x="0" y="235"/>
                  </a:lnTo>
                  <a:lnTo>
                    <a:pt x="15" y="0"/>
                  </a:lnTo>
                  <a:lnTo>
                    <a:pt x="416" y="8"/>
                  </a:lnTo>
                  <a:lnTo>
                    <a:pt x="439" y="15"/>
                  </a:lnTo>
                  <a:lnTo>
                    <a:pt x="446" y="31"/>
                  </a:lnTo>
                  <a:lnTo>
                    <a:pt x="431" y="46"/>
                  </a:lnTo>
                  <a:lnTo>
                    <a:pt x="461" y="76"/>
                  </a:lnTo>
                  <a:lnTo>
                    <a:pt x="461" y="25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79" name="Freeform 54"/>
            <p:cNvSpPr>
              <a:spLocks/>
            </p:cNvSpPr>
            <p:nvPr/>
          </p:nvSpPr>
          <p:spPr bwMode="auto">
            <a:xfrm>
              <a:off x="2536" y="2031"/>
              <a:ext cx="461" cy="258"/>
            </a:xfrm>
            <a:custGeom>
              <a:avLst/>
              <a:gdLst>
                <a:gd name="T0" fmla="*/ 461 w 461"/>
                <a:gd name="T1" fmla="*/ 250 h 258"/>
                <a:gd name="T2" fmla="*/ 0 w 461"/>
                <a:gd name="T3" fmla="*/ 235 h 258"/>
                <a:gd name="T4" fmla="*/ 15 w 461"/>
                <a:gd name="T5" fmla="*/ 0 h 258"/>
                <a:gd name="T6" fmla="*/ 416 w 461"/>
                <a:gd name="T7" fmla="*/ 8 h 258"/>
                <a:gd name="T8" fmla="*/ 439 w 461"/>
                <a:gd name="T9" fmla="*/ 15 h 258"/>
                <a:gd name="T10" fmla="*/ 446 w 461"/>
                <a:gd name="T11" fmla="*/ 31 h 258"/>
                <a:gd name="T12" fmla="*/ 431 w 461"/>
                <a:gd name="T13" fmla="*/ 46 h 258"/>
                <a:gd name="T14" fmla="*/ 461 w 461"/>
                <a:gd name="T15" fmla="*/ 76 h 258"/>
                <a:gd name="T16" fmla="*/ 461 w 461"/>
                <a:gd name="T17" fmla="*/ 250 h 258"/>
                <a:gd name="T18" fmla="*/ 461 w 461"/>
                <a:gd name="T19"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1" h="258">
                  <a:moveTo>
                    <a:pt x="461" y="250"/>
                  </a:moveTo>
                  <a:lnTo>
                    <a:pt x="0" y="235"/>
                  </a:lnTo>
                  <a:lnTo>
                    <a:pt x="15" y="0"/>
                  </a:lnTo>
                  <a:lnTo>
                    <a:pt x="416" y="8"/>
                  </a:lnTo>
                  <a:lnTo>
                    <a:pt x="439" y="15"/>
                  </a:lnTo>
                  <a:lnTo>
                    <a:pt x="446" y="31"/>
                  </a:lnTo>
                  <a:lnTo>
                    <a:pt x="431" y="46"/>
                  </a:lnTo>
                  <a:lnTo>
                    <a:pt x="461" y="76"/>
                  </a:lnTo>
                  <a:lnTo>
                    <a:pt x="461" y="250"/>
                  </a:lnTo>
                  <a:lnTo>
                    <a:pt x="461" y="25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4" name="Freeform 55"/>
            <p:cNvSpPr>
              <a:spLocks/>
            </p:cNvSpPr>
            <p:nvPr/>
          </p:nvSpPr>
          <p:spPr bwMode="auto">
            <a:xfrm>
              <a:off x="3330" y="2069"/>
              <a:ext cx="454" cy="235"/>
            </a:xfrm>
            <a:custGeom>
              <a:avLst/>
              <a:gdLst>
                <a:gd name="T0" fmla="*/ 416 w 454"/>
                <a:gd name="T1" fmla="*/ 76 h 235"/>
                <a:gd name="T2" fmla="*/ 401 w 454"/>
                <a:gd name="T3" fmla="*/ 38 h 235"/>
                <a:gd name="T4" fmla="*/ 378 w 454"/>
                <a:gd name="T5" fmla="*/ 15 h 235"/>
                <a:gd name="T6" fmla="*/ 356 w 454"/>
                <a:gd name="T7" fmla="*/ 30 h 235"/>
                <a:gd name="T8" fmla="*/ 333 w 454"/>
                <a:gd name="T9" fmla="*/ 30 h 235"/>
                <a:gd name="T10" fmla="*/ 303 w 454"/>
                <a:gd name="T11" fmla="*/ 23 h 235"/>
                <a:gd name="T12" fmla="*/ 280 w 454"/>
                <a:gd name="T13" fmla="*/ 0 h 235"/>
                <a:gd name="T14" fmla="*/ 265 w 454"/>
                <a:gd name="T15" fmla="*/ 0 h 235"/>
                <a:gd name="T16" fmla="*/ 265 w 454"/>
                <a:gd name="T17" fmla="*/ 30 h 235"/>
                <a:gd name="T18" fmla="*/ 227 w 454"/>
                <a:gd name="T19" fmla="*/ 38 h 235"/>
                <a:gd name="T20" fmla="*/ 227 w 454"/>
                <a:gd name="T21" fmla="*/ 53 h 235"/>
                <a:gd name="T22" fmla="*/ 197 w 454"/>
                <a:gd name="T23" fmla="*/ 99 h 235"/>
                <a:gd name="T24" fmla="*/ 174 w 454"/>
                <a:gd name="T25" fmla="*/ 83 h 235"/>
                <a:gd name="T26" fmla="*/ 159 w 454"/>
                <a:gd name="T27" fmla="*/ 114 h 235"/>
                <a:gd name="T28" fmla="*/ 151 w 454"/>
                <a:gd name="T29" fmla="*/ 106 h 235"/>
                <a:gd name="T30" fmla="*/ 129 w 454"/>
                <a:gd name="T31" fmla="*/ 121 h 235"/>
                <a:gd name="T32" fmla="*/ 98 w 454"/>
                <a:gd name="T33" fmla="*/ 106 h 235"/>
                <a:gd name="T34" fmla="*/ 98 w 454"/>
                <a:gd name="T35" fmla="*/ 121 h 235"/>
                <a:gd name="T36" fmla="*/ 83 w 454"/>
                <a:gd name="T37" fmla="*/ 114 h 235"/>
                <a:gd name="T38" fmla="*/ 76 w 454"/>
                <a:gd name="T39" fmla="*/ 129 h 235"/>
                <a:gd name="T40" fmla="*/ 76 w 454"/>
                <a:gd name="T41" fmla="*/ 152 h 235"/>
                <a:gd name="T42" fmla="*/ 53 w 454"/>
                <a:gd name="T43" fmla="*/ 159 h 235"/>
                <a:gd name="T44" fmla="*/ 53 w 454"/>
                <a:gd name="T45" fmla="*/ 182 h 235"/>
                <a:gd name="T46" fmla="*/ 23 w 454"/>
                <a:gd name="T47" fmla="*/ 174 h 235"/>
                <a:gd name="T48" fmla="*/ 15 w 454"/>
                <a:gd name="T49" fmla="*/ 197 h 235"/>
                <a:gd name="T50" fmla="*/ 15 w 454"/>
                <a:gd name="T51" fmla="*/ 220 h 235"/>
                <a:gd name="T52" fmla="*/ 0 w 454"/>
                <a:gd name="T53" fmla="*/ 235 h 235"/>
                <a:gd name="T54" fmla="*/ 83 w 454"/>
                <a:gd name="T55" fmla="*/ 227 h 235"/>
                <a:gd name="T56" fmla="*/ 83 w 454"/>
                <a:gd name="T57" fmla="*/ 212 h 235"/>
                <a:gd name="T58" fmla="*/ 356 w 454"/>
                <a:gd name="T59" fmla="*/ 189 h 235"/>
                <a:gd name="T60" fmla="*/ 386 w 454"/>
                <a:gd name="T61" fmla="*/ 174 h 235"/>
                <a:gd name="T62" fmla="*/ 454 w 454"/>
                <a:gd name="T63" fmla="*/ 106 h 235"/>
                <a:gd name="T64" fmla="*/ 416 w 454"/>
                <a:gd name="T65" fmla="*/ 76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4" h="235">
                  <a:moveTo>
                    <a:pt x="416" y="76"/>
                  </a:moveTo>
                  <a:lnTo>
                    <a:pt x="401" y="38"/>
                  </a:lnTo>
                  <a:lnTo>
                    <a:pt x="378" y="15"/>
                  </a:lnTo>
                  <a:lnTo>
                    <a:pt x="356" y="30"/>
                  </a:lnTo>
                  <a:lnTo>
                    <a:pt x="333" y="30"/>
                  </a:lnTo>
                  <a:lnTo>
                    <a:pt x="303" y="23"/>
                  </a:lnTo>
                  <a:lnTo>
                    <a:pt x="280" y="0"/>
                  </a:lnTo>
                  <a:lnTo>
                    <a:pt x="265" y="0"/>
                  </a:lnTo>
                  <a:lnTo>
                    <a:pt x="265" y="30"/>
                  </a:lnTo>
                  <a:lnTo>
                    <a:pt x="227" y="38"/>
                  </a:lnTo>
                  <a:lnTo>
                    <a:pt x="227" y="53"/>
                  </a:lnTo>
                  <a:lnTo>
                    <a:pt x="197" y="99"/>
                  </a:lnTo>
                  <a:lnTo>
                    <a:pt x="174" y="83"/>
                  </a:lnTo>
                  <a:lnTo>
                    <a:pt x="159" y="114"/>
                  </a:lnTo>
                  <a:lnTo>
                    <a:pt x="151" y="106"/>
                  </a:lnTo>
                  <a:lnTo>
                    <a:pt x="129" y="121"/>
                  </a:lnTo>
                  <a:lnTo>
                    <a:pt x="98" y="106"/>
                  </a:lnTo>
                  <a:lnTo>
                    <a:pt x="98" y="121"/>
                  </a:lnTo>
                  <a:lnTo>
                    <a:pt x="83" y="114"/>
                  </a:lnTo>
                  <a:lnTo>
                    <a:pt x="76" y="129"/>
                  </a:lnTo>
                  <a:lnTo>
                    <a:pt x="76" y="152"/>
                  </a:lnTo>
                  <a:lnTo>
                    <a:pt x="53" y="159"/>
                  </a:lnTo>
                  <a:lnTo>
                    <a:pt x="53" y="182"/>
                  </a:lnTo>
                  <a:lnTo>
                    <a:pt x="23" y="174"/>
                  </a:lnTo>
                  <a:lnTo>
                    <a:pt x="15" y="197"/>
                  </a:lnTo>
                  <a:lnTo>
                    <a:pt x="15" y="220"/>
                  </a:lnTo>
                  <a:lnTo>
                    <a:pt x="0" y="235"/>
                  </a:lnTo>
                  <a:lnTo>
                    <a:pt x="83" y="227"/>
                  </a:lnTo>
                  <a:lnTo>
                    <a:pt x="83" y="212"/>
                  </a:lnTo>
                  <a:lnTo>
                    <a:pt x="356" y="189"/>
                  </a:lnTo>
                  <a:lnTo>
                    <a:pt x="386" y="174"/>
                  </a:lnTo>
                  <a:lnTo>
                    <a:pt x="454" y="106"/>
                  </a:lnTo>
                  <a:lnTo>
                    <a:pt x="416" y="76"/>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5" name="Freeform 56"/>
            <p:cNvSpPr>
              <a:spLocks/>
            </p:cNvSpPr>
            <p:nvPr/>
          </p:nvSpPr>
          <p:spPr bwMode="auto">
            <a:xfrm>
              <a:off x="3330" y="2069"/>
              <a:ext cx="454" cy="235"/>
            </a:xfrm>
            <a:custGeom>
              <a:avLst/>
              <a:gdLst>
                <a:gd name="T0" fmla="*/ 416 w 454"/>
                <a:gd name="T1" fmla="*/ 76 h 235"/>
                <a:gd name="T2" fmla="*/ 401 w 454"/>
                <a:gd name="T3" fmla="*/ 38 h 235"/>
                <a:gd name="T4" fmla="*/ 378 w 454"/>
                <a:gd name="T5" fmla="*/ 15 h 235"/>
                <a:gd name="T6" fmla="*/ 356 w 454"/>
                <a:gd name="T7" fmla="*/ 30 h 235"/>
                <a:gd name="T8" fmla="*/ 333 w 454"/>
                <a:gd name="T9" fmla="*/ 30 h 235"/>
                <a:gd name="T10" fmla="*/ 303 w 454"/>
                <a:gd name="T11" fmla="*/ 23 h 235"/>
                <a:gd name="T12" fmla="*/ 280 w 454"/>
                <a:gd name="T13" fmla="*/ 0 h 235"/>
                <a:gd name="T14" fmla="*/ 265 w 454"/>
                <a:gd name="T15" fmla="*/ 0 h 235"/>
                <a:gd name="T16" fmla="*/ 265 w 454"/>
                <a:gd name="T17" fmla="*/ 30 h 235"/>
                <a:gd name="T18" fmla="*/ 227 w 454"/>
                <a:gd name="T19" fmla="*/ 38 h 235"/>
                <a:gd name="T20" fmla="*/ 227 w 454"/>
                <a:gd name="T21" fmla="*/ 53 h 235"/>
                <a:gd name="T22" fmla="*/ 197 w 454"/>
                <a:gd name="T23" fmla="*/ 99 h 235"/>
                <a:gd name="T24" fmla="*/ 174 w 454"/>
                <a:gd name="T25" fmla="*/ 83 h 235"/>
                <a:gd name="T26" fmla="*/ 159 w 454"/>
                <a:gd name="T27" fmla="*/ 114 h 235"/>
                <a:gd name="T28" fmla="*/ 151 w 454"/>
                <a:gd name="T29" fmla="*/ 106 h 235"/>
                <a:gd name="T30" fmla="*/ 129 w 454"/>
                <a:gd name="T31" fmla="*/ 121 h 235"/>
                <a:gd name="T32" fmla="*/ 98 w 454"/>
                <a:gd name="T33" fmla="*/ 106 h 235"/>
                <a:gd name="T34" fmla="*/ 98 w 454"/>
                <a:gd name="T35" fmla="*/ 121 h 235"/>
                <a:gd name="T36" fmla="*/ 83 w 454"/>
                <a:gd name="T37" fmla="*/ 114 h 235"/>
                <a:gd name="T38" fmla="*/ 76 w 454"/>
                <a:gd name="T39" fmla="*/ 129 h 235"/>
                <a:gd name="T40" fmla="*/ 76 w 454"/>
                <a:gd name="T41" fmla="*/ 152 h 235"/>
                <a:gd name="T42" fmla="*/ 53 w 454"/>
                <a:gd name="T43" fmla="*/ 159 h 235"/>
                <a:gd name="T44" fmla="*/ 53 w 454"/>
                <a:gd name="T45" fmla="*/ 182 h 235"/>
                <a:gd name="T46" fmla="*/ 23 w 454"/>
                <a:gd name="T47" fmla="*/ 174 h 235"/>
                <a:gd name="T48" fmla="*/ 15 w 454"/>
                <a:gd name="T49" fmla="*/ 197 h 235"/>
                <a:gd name="T50" fmla="*/ 15 w 454"/>
                <a:gd name="T51" fmla="*/ 220 h 235"/>
                <a:gd name="T52" fmla="*/ 0 w 454"/>
                <a:gd name="T53" fmla="*/ 235 h 235"/>
                <a:gd name="T54" fmla="*/ 83 w 454"/>
                <a:gd name="T55" fmla="*/ 227 h 235"/>
                <a:gd name="T56" fmla="*/ 83 w 454"/>
                <a:gd name="T57" fmla="*/ 212 h 235"/>
                <a:gd name="T58" fmla="*/ 356 w 454"/>
                <a:gd name="T59" fmla="*/ 189 h 235"/>
                <a:gd name="T60" fmla="*/ 386 w 454"/>
                <a:gd name="T61" fmla="*/ 174 h 235"/>
                <a:gd name="T62" fmla="*/ 454 w 454"/>
                <a:gd name="T63" fmla="*/ 106 h 235"/>
                <a:gd name="T64" fmla="*/ 416 w 454"/>
                <a:gd name="T65" fmla="*/ 76 h 235"/>
                <a:gd name="T66" fmla="*/ 416 w 454"/>
                <a:gd name="T67" fmla="*/ 83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4" h="235">
                  <a:moveTo>
                    <a:pt x="416" y="76"/>
                  </a:moveTo>
                  <a:lnTo>
                    <a:pt x="401" y="38"/>
                  </a:lnTo>
                  <a:lnTo>
                    <a:pt x="378" y="15"/>
                  </a:lnTo>
                  <a:lnTo>
                    <a:pt x="356" y="30"/>
                  </a:lnTo>
                  <a:lnTo>
                    <a:pt x="333" y="30"/>
                  </a:lnTo>
                  <a:lnTo>
                    <a:pt x="303" y="23"/>
                  </a:lnTo>
                  <a:lnTo>
                    <a:pt x="280" y="0"/>
                  </a:lnTo>
                  <a:lnTo>
                    <a:pt x="265" y="0"/>
                  </a:lnTo>
                  <a:lnTo>
                    <a:pt x="265" y="30"/>
                  </a:lnTo>
                  <a:lnTo>
                    <a:pt x="227" y="38"/>
                  </a:lnTo>
                  <a:lnTo>
                    <a:pt x="227" y="53"/>
                  </a:lnTo>
                  <a:lnTo>
                    <a:pt x="197" y="99"/>
                  </a:lnTo>
                  <a:lnTo>
                    <a:pt x="174" y="83"/>
                  </a:lnTo>
                  <a:lnTo>
                    <a:pt x="159" y="114"/>
                  </a:lnTo>
                  <a:lnTo>
                    <a:pt x="151" y="106"/>
                  </a:lnTo>
                  <a:lnTo>
                    <a:pt x="129" y="121"/>
                  </a:lnTo>
                  <a:lnTo>
                    <a:pt x="98" y="106"/>
                  </a:lnTo>
                  <a:lnTo>
                    <a:pt x="98" y="121"/>
                  </a:lnTo>
                  <a:lnTo>
                    <a:pt x="83" y="114"/>
                  </a:lnTo>
                  <a:lnTo>
                    <a:pt x="76" y="129"/>
                  </a:lnTo>
                  <a:lnTo>
                    <a:pt x="76" y="152"/>
                  </a:lnTo>
                  <a:lnTo>
                    <a:pt x="53" y="159"/>
                  </a:lnTo>
                  <a:lnTo>
                    <a:pt x="53" y="182"/>
                  </a:lnTo>
                  <a:lnTo>
                    <a:pt x="23" y="174"/>
                  </a:lnTo>
                  <a:lnTo>
                    <a:pt x="15" y="197"/>
                  </a:lnTo>
                  <a:lnTo>
                    <a:pt x="15" y="220"/>
                  </a:lnTo>
                  <a:lnTo>
                    <a:pt x="0" y="235"/>
                  </a:lnTo>
                  <a:lnTo>
                    <a:pt x="83" y="227"/>
                  </a:lnTo>
                  <a:lnTo>
                    <a:pt x="83" y="212"/>
                  </a:lnTo>
                  <a:lnTo>
                    <a:pt x="356" y="189"/>
                  </a:lnTo>
                  <a:lnTo>
                    <a:pt x="386" y="174"/>
                  </a:lnTo>
                  <a:lnTo>
                    <a:pt x="454" y="106"/>
                  </a:lnTo>
                  <a:lnTo>
                    <a:pt x="416" y="76"/>
                  </a:lnTo>
                  <a:lnTo>
                    <a:pt x="416" y="8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6" name="Freeform 57"/>
            <p:cNvSpPr>
              <a:spLocks/>
            </p:cNvSpPr>
            <p:nvPr/>
          </p:nvSpPr>
          <p:spPr bwMode="auto">
            <a:xfrm>
              <a:off x="3043" y="2584"/>
              <a:ext cx="348" cy="310"/>
            </a:xfrm>
            <a:custGeom>
              <a:avLst/>
              <a:gdLst>
                <a:gd name="T0" fmla="*/ 310 w 348"/>
                <a:gd name="T1" fmla="*/ 280 h 310"/>
                <a:gd name="T2" fmla="*/ 317 w 348"/>
                <a:gd name="T3" fmla="*/ 265 h 310"/>
                <a:gd name="T4" fmla="*/ 332 w 348"/>
                <a:gd name="T5" fmla="*/ 219 h 310"/>
                <a:gd name="T6" fmla="*/ 287 w 348"/>
                <a:gd name="T7" fmla="*/ 235 h 310"/>
                <a:gd name="T8" fmla="*/ 295 w 348"/>
                <a:gd name="T9" fmla="*/ 219 h 310"/>
                <a:gd name="T10" fmla="*/ 249 w 348"/>
                <a:gd name="T11" fmla="*/ 227 h 310"/>
                <a:gd name="T12" fmla="*/ 302 w 348"/>
                <a:gd name="T13" fmla="*/ 212 h 310"/>
                <a:gd name="T14" fmla="*/ 295 w 348"/>
                <a:gd name="T15" fmla="*/ 151 h 310"/>
                <a:gd name="T16" fmla="*/ 158 w 348"/>
                <a:gd name="T17" fmla="*/ 144 h 310"/>
                <a:gd name="T18" fmla="*/ 166 w 348"/>
                <a:gd name="T19" fmla="*/ 113 h 310"/>
                <a:gd name="T20" fmla="*/ 181 w 348"/>
                <a:gd name="T21" fmla="*/ 91 h 310"/>
                <a:gd name="T22" fmla="*/ 189 w 348"/>
                <a:gd name="T23" fmla="*/ 68 h 310"/>
                <a:gd name="T24" fmla="*/ 196 w 348"/>
                <a:gd name="T25" fmla="*/ 45 h 310"/>
                <a:gd name="T26" fmla="*/ 196 w 348"/>
                <a:gd name="T27" fmla="*/ 30 h 310"/>
                <a:gd name="T28" fmla="*/ 189 w 348"/>
                <a:gd name="T29" fmla="*/ 0 h 310"/>
                <a:gd name="T30" fmla="*/ 0 w 348"/>
                <a:gd name="T31" fmla="*/ 91 h 310"/>
                <a:gd name="T32" fmla="*/ 22 w 348"/>
                <a:gd name="T33" fmla="*/ 242 h 310"/>
                <a:gd name="T34" fmla="*/ 60 w 348"/>
                <a:gd name="T35" fmla="*/ 265 h 310"/>
                <a:gd name="T36" fmla="*/ 166 w 348"/>
                <a:gd name="T37" fmla="*/ 272 h 310"/>
                <a:gd name="T38" fmla="*/ 151 w 348"/>
                <a:gd name="T39" fmla="*/ 257 h 310"/>
                <a:gd name="T40" fmla="*/ 166 w 348"/>
                <a:gd name="T41" fmla="*/ 257 h 310"/>
                <a:gd name="T42" fmla="*/ 196 w 348"/>
                <a:gd name="T43" fmla="*/ 280 h 310"/>
                <a:gd name="T44" fmla="*/ 196 w 348"/>
                <a:gd name="T45" fmla="*/ 288 h 310"/>
                <a:gd name="T46" fmla="*/ 196 w 348"/>
                <a:gd name="T47" fmla="*/ 295 h 310"/>
                <a:gd name="T48" fmla="*/ 249 w 348"/>
                <a:gd name="T49" fmla="*/ 288 h 310"/>
                <a:gd name="T50" fmla="*/ 280 w 348"/>
                <a:gd name="T51" fmla="*/ 295 h 310"/>
                <a:gd name="T52" fmla="*/ 264 w 348"/>
                <a:gd name="T53" fmla="*/ 272 h 310"/>
                <a:gd name="T54" fmla="*/ 264 w 348"/>
                <a:gd name="T55" fmla="*/ 242 h 310"/>
                <a:gd name="T56" fmla="*/ 280 w 348"/>
                <a:gd name="T57" fmla="*/ 272 h 310"/>
                <a:gd name="T58" fmla="*/ 295 w 348"/>
                <a:gd name="T59" fmla="*/ 288 h 310"/>
                <a:gd name="T60" fmla="*/ 325 w 348"/>
                <a:gd name="T61" fmla="*/ 303 h 310"/>
                <a:gd name="T62" fmla="*/ 332 w 348"/>
                <a:gd name="T63" fmla="*/ 303 h 310"/>
                <a:gd name="T64" fmla="*/ 348 w 348"/>
                <a:gd name="T65" fmla="*/ 295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8" h="310">
                  <a:moveTo>
                    <a:pt x="348" y="295"/>
                  </a:moveTo>
                  <a:lnTo>
                    <a:pt x="310" y="280"/>
                  </a:lnTo>
                  <a:lnTo>
                    <a:pt x="302" y="257"/>
                  </a:lnTo>
                  <a:lnTo>
                    <a:pt x="317" y="265"/>
                  </a:lnTo>
                  <a:lnTo>
                    <a:pt x="325" y="250"/>
                  </a:lnTo>
                  <a:lnTo>
                    <a:pt x="332" y="219"/>
                  </a:lnTo>
                  <a:lnTo>
                    <a:pt x="302" y="242"/>
                  </a:lnTo>
                  <a:lnTo>
                    <a:pt x="287" y="235"/>
                  </a:lnTo>
                  <a:lnTo>
                    <a:pt x="302" y="219"/>
                  </a:lnTo>
                  <a:lnTo>
                    <a:pt x="295" y="219"/>
                  </a:lnTo>
                  <a:lnTo>
                    <a:pt x="272" y="235"/>
                  </a:lnTo>
                  <a:lnTo>
                    <a:pt x="249" y="227"/>
                  </a:lnTo>
                  <a:lnTo>
                    <a:pt x="264" y="204"/>
                  </a:lnTo>
                  <a:lnTo>
                    <a:pt x="302" y="212"/>
                  </a:lnTo>
                  <a:lnTo>
                    <a:pt x="287" y="182"/>
                  </a:lnTo>
                  <a:lnTo>
                    <a:pt x="295" y="151"/>
                  </a:lnTo>
                  <a:lnTo>
                    <a:pt x="166" y="159"/>
                  </a:lnTo>
                  <a:lnTo>
                    <a:pt x="158" y="144"/>
                  </a:lnTo>
                  <a:lnTo>
                    <a:pt x="174" y="113"/>
                  </a:lnTo>
                  <a:lnTo>
                    <a:pt x="166" y="113"/>
                  </a:lnTo>
                  <a:lnTo>
                    <a:pt x="189" y="98"/>
                  </a:lnTo>
                  <a:lnTo>
                    <a:pt x="181" y="91"/>
                  </a:lnTo>
                  <a:lnTo>
                    <a:pt x="204" y="68"/>
                  </a:lnTo>
                  <a:lnTo>
                    <a:pt x="189" y="68"/>
                  </a:lnTo>
                  <a:lnTo>
                    <a:pt x="211" y="53"/>
                  </a:lnTo>
                  <a:lnTo>
                    <a:pt x="196" y="45"/>
                  </a:lnTo>
                  <a:lnTo>
                    <a:pt x="204" y="45"/>
                  </a:lnTo>
                  <a:lnTo>
                    <a:pt x="196" y="30"/>
                  </a:lnTo>
                  <a:lnTo>
                    <a:pt x="189" y="30"/>
                  </a:lnTo>
                  <a:lnTo>
                    <a:pt x="189" y="0"/>
                  </a:lnTo>
                  <a:lnTo>
                    <a:pt x="0" y="7"/>
                  </a:lnTo>
                  <a:lnTo>
                    <a:pt x="0" y="91"/>
                  </a:lnTo>
                  <a:lnTo>
                    <a:pt x="37" y="166"/>
                  </a:lnTo>
                  <a:lnTo>
                    <a:pt x="22" y="242"/>
                  </a:lnTo>
                  <a:lnTo>
                    <a:pt x="15" y="272"/>
                  </a:lnTo>
                  <a:lnTo>
                    <a:pt x="60" y="265"/>
                  </a:lnTo>
                  <a:lnTo>
                    <a:pt x="158" y="280"/>
                  </a:lnTo>
                  <a:lnTo>
                    <a:pt x="166" y="272"/>
                  </a:lnTo>
                  <a:lnTo>
                    <a:pt x="128" y="265"/>
                  </a:lnTo>
                  <a:lnTo>
                    <a:pt x="151" y="257"/>
                  </a:lnTo>
                  <a:lnTo>
                    <a:pt x="151" y="265"/>
                  </a:lnTo>
                  <a:lnTo>
                    <a:pt x="166" y="257"/>
                  </a:lnTo>
                  <a:lnTo>
                    <a:pt x="174" y="280"/>
                  </a:lnTo>
                  <a:lnTo>
                    <a:pt x="196" y="280"/>
                  </a:lnTo>
                  <a:lnTo>
                    <a:pt x="204" y="295"/>
                  </a:lnTo>
                  <a:lnTo>
                    <a:pt x="196" y="288"/>
                  </a:lnTo>
                  <a:lnTo>
                    <a:pt x="189" y="295"/>
                  </a:lnTo>
                  <a:lnTo>
                    <a:pt x="196" y="295"/>
                  </a:lnTo>
                  <a:lnTo>
                    <a:pt x="227" y="310"/>
                  </a:lnTo>
                  <a:lnTo>
                    <a:pt x="249" y="288"/>
                  </a:lnTo>
                  <a:lnTo>
                    <a:pt x="264" y="303"/>
                  </a:lnTo>
                  <a:lnTo>
                    <a:pt x="280" y="295"/>
                  </a:lnTo>
                  <a:lnTo>
                    <a:pt x="280" y="280"/>
                  </a:lnTo>
                  <a:lnTo>
                    <a:pt x="264" y="272"/>
                  </a:lnTo>
                  <a:lnTo>
                    <a:pt x="257" y="257"/>
                  </a:lnTo>
                  <a:lnTo>
                    <a:pt x="264" y="242"/>
                  </a:lnTo>
                  <a:lnTo>
                    <a:pt x="272" y="272"/>
                  </a:lnTo>
                  <a:lnTo>
                    <a:pt x="280" y="272"/>
                  </a:lnTo>
                  <a:lnTo>
                    <a:pt x="280" y="265"/>
                  </a:lnTo>
                  <a:lnTo>
                    <a:pt x="295" y="288"/>
                  </a:lnTo>
                  <a:lnTo>
                    <a:pt x="310" y="288"/>
                  </a:lnTo>
                  <a:lnTo>
                    <a:pt x="325" y="303"/>
                  </a:lnTo>
                  <a:lnTo>
                    <a:pt x="332" y="295"/>
                  </a:lnTo>
                  <a:lnTo>
                    <a:pt x="332" y="303"/>
                  </a:lnTo>
                  <a:lnTo>
                    <a:pt x="340" y="310"/>
                  </a:lnTo>
                  <a:lnTo>
                    <a:pt x="348" y="29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7" name="Freeform 58"/>
            <p:cNvSpPr>
              <a:spLocks/>
            </p:cNvSpPr>
            <p:nvPr/>
          </p:nvSpPr>
          <p:spPr bwMode="auto">
            <a:xfrm>
              <a:off x="3043" y="2584"/>
              <a:ext cx="348" cy="310"/>
            </a:xfrm>
            <a:custGeom>
              <a:avLst/>
              <a:gdLst>
                <a:gd name="T0" fmla="*/ 310 w 348"/>
                <a:gd name="T1" fmla="*/ 280 h 310"/>
                <a:gd name="T2" fmla="*/ 317 w 348"/>
                <a:gd name="T3" fmla="*/ 265 h 310"/>
                <a:gd name="T4" fmla="*/ 332 w 348"/>
                <a:gd name="T5" fmla="*/ 219 h 310"/>
                <a:gd name="T6" fmla="*/ 287 w 348"/>
                <a:gd name="T7" fmla="*/ 235 h 310"/>
                <a:gd name="T8" fmla="*/ 295 w 348"/>
                <a:gd name="T9" fmla="*/ 219 h 310"/>
                <a:gd name="T10" fmla="*/ 249 w 348"/>
                <a:gd name="T11" fmla="*/ 227 h 310"/>
                <a:gd name="T12" fmla="*/ 302 w 348"/>
                <a:gd name="T13" fmla="*/ 212 h 310"/>
                <a:gd name="T14" fmla="*/ 295 w 348"/>
                <a:gd name="T15" fmla="*/ 151 h 310"/>
                <a:gd name="T16" fmla="*/ 158 w 348"/>
                <a:gd name="T17" fmla="*/ 144 h 310"/>
                <a:gd name="T18" fmla="*/ 166 w 348"/>
                <a:gd name="T19" fmla="*/ 113 h 310"/>
                <a:gd name="T20" fmla="*/ 181 w 348"/>
                <a:gd name="T21" fmla="*/ 91 h 310"/>
                <a:gd name="T22" fmla="*/ 189 w 348"/>
                <a:gd name="T23" fmla="*/ 68 h 310"/>
                <a:gd name="T24" fmla="*/ 196 w 348"/>
                <a:gd name="T25" fmla="*/ 45 h 310"/>
                <a:gd name="T26" fmla="*/ 196 w 348"/>
                <a:gd name="T27" fmla="*/ 30 h 310"/>
                <a:gd name="T28" fmla="*/ 189 w 348"/>
                <a:gd name="T29" fmla="*/ 0 h 310"/>
                <a:gd name="T30" fmla="*/ 0 w 348"/>
                <a:gd name="T31" fmla="*/ 91 h 310"/>
                <a:gd name="T32" fmla="*/ 22 w 348"/>
                <a:gd name="T33" fmla="*/ 242 h 310"/>
                <a:gd name="T34" fmla="*/ 60 w 348"/>
                <a:gd name="T35" fmla="*/ 265 h 310"/>
                <a:gd name="T36" fmla="*/ 166 w 348"/>
                <a:gd name="T37" fmla="*/ 272 h 310"/>
                <a:gd name="T38" fmla="*/ 151 w 348"/>
                <a:gd name="T39" fmla="*/ 257 h 310"/>
                <a:gd name="T40" fmla="*/ 166 w 348"/>
                <a:gd name="T41" fmla="*/ 257 h 310"/>
                <a:gd name="T42" fmla="*/ 196 w 348"/>
                <a:gd name="T43" fmla="*/ 280 h 310"/>
                <a:gd name="T44" fmla="*/ 196 w 348"/>
                <a:gd name="T45" fmla="*/ 288 h 310"/>
                <a:gd name="T46" fmla="*/ 196 w 348"/>
                <a:gd name="T47" fmla="*/ 295 h 310"/>
                <a:gd name="T48" fmla="*/ 249 w 348"/>
                <a:gd name="T49" fmla="*/ 288 h 310"/>
                <a:gd name="T50" fmla="*/ 280 w 348"/>
                <a:gd name="T51" fmla="*/ 295 h 310"/>
                <a:gd name="T52" fmla="*/ 264 w 348"/>
                <a:gd name="T53" fmla="*/ 272 h 310"/>
                <a:gd name="T54" fmla="*/ 264 w 348"/>
                <a:gd name="T55" fmla="*/ 242 h 310"/>
                <a:gd name="T56" fmla="*/ 280 w 348"/>
                <a:gd name="T57" fmla="*/ 272 h 310"/>
                <a:gd name="T58" fmla="*/ 295 w 348"/>
                <a:gd name="T59" fmla="*/ 288 h 310"/>
                <a:gd name="T60" fmla="*/ 325 w 348"/>
                <a:gd name="T61" fmla="*/ 303 h 310"/>
                <a:gd name="T62" fmla="*/ 332 w 348"/>
                <a:gd name="T63" fmla="*/ 303 h 310"/>
                <a:gd name="T64" fmla="*/ 348 w 348"/>
                <a:gd name="T65" fmla="*/ 295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8" h="310">
                  <a:moveTo>
                    <a:pt x="348" y="295"/>
                  </a:moveTo>
                  <a:lnTo>
                    <a:pt x="310" y="280"/>
                  </a:lnTo>
                  <a:lnTo>
                    <a:pt x="302" y="257"/>
                  </a:lnTo>
                  <a:lnTo>
                    <a:pt x="317" y="265"/>
                  </a:lnTo>
                  <a:lnTo>
                    <a:pt x="325" y="250"/>
                  </a:lnTo>
                  <a:lnTo>
                    <a:pt x="332" y="219"/>
                  </a:lnTo>
                  <a:lnTo>
                    <a:pt x="302" y="242"/>
                  </a:lnTo>
                  <a:lnTo>
                    <a:pt x="287" y="235"/>
                  </a:lnTo>
                  <a:lnTo>
                    <a:pt x="302" y="219"/>
                  </a:lnTo>
                  <a:lnTo>
                    <a:pt x="295" y="219"/>
                  </a:lnTo>
                  <a:lnTo>
                    <a:pt x="272" y="235"/>
                  </a:lnTo>
                  <a:lnTo>
                    <a:pt x="249" y="227"/>
                  </a:lnTo>
                  <a:lnTo>
                    <a:pt x="264" y="204"/>
                  </a:lnTo>
                  <a:lnTo>
                    <a:pt x="302" y="212"/>
                  </a:lnTo>
                  <a:lnTo>
                    <a:pt x="287" y="182"/>
                  </a:lnTo>
                  <a:lnTo>
                    <a:pt x="295" y="151"/>
                  </a:lnTo>
                  <a:lnTo>
                    <a:pt x="166" y="159"/>
                  </a:lnTo>
                  <a:lnTo>
                    <a:pt x="158" y="144"/>
                  </a:lnTo>
                  <a:lnTo>
                    <a:pt x="174" y="113"/>
                  </a:lnTo>
                  <a:lnTo>
                    <a:pt x="166" y="113"/>
                  </a:lnTo>
                  <a:lnTo>
                    <a:pt x="189" y="98"/>
                  </a:lnTo>
                  <a:lnTo>
                    <a:pt x="181" y="91"/>
                  </a:lnTo>
                  <a:lnTo>
                    <a:pt x="204" y="68"/>
                  </a:lnTo>
                  <a:lnTo>
                    <a:pt x="189" y="68"/>
                  </a:lnTo>
                  <a:lnTo>
                    <a:pt x="211" y="53"/>
                  </a:lnTo>
                  <a:lnTo>
                    <a:pt x="196" y="45"/>
                  </a:lnTo>
                  <a:lnTo>
                    <a:pt x="204" y="45"/>
                  </a:lnTo>
                  <a:lnTo>
                    <a:pt x="196" y="30"/>
                  </a:lnTo>
                  <a:lnTo>
                    <a:pt x="189" y="30"/>
                  </a:lnTo>
                  <a:lnTo>
                    <a:pt x="189" y="0"/>
                  </a:lnTo>
                  <a:lnTo>
                    <a:pt x="0" y="7"/>
                  </a:lnTo>
                  <a:lnTo>
                    <a:pt x="0" y="91"/>
                  </a:lnTo>
                  <a:lnTo>
                    <a:pt x="37" y="166"/>
                  </a:lnTo>
                  <a:lnTo>
                    <a:pt x="22" y="242"/>
                  </a:lnTo>
                  <a:lnTo>
                    <a:pt x="15" y="272"/>
                  </a:lnTo>
                  <a:lnTo>
                    <a:pt x="60" y="265"/>
                  </a:lnTo>
                  <a:lnTo>
                    <a:pt x="158" y="280"/>
                  </a:lnTo>
                  <a:lnTo>
                    <a:pt x="166" y="272"/>
                  </a:lnTo>
                  <a:lnTo>
                    <a:pt x="128" y="265"/>
                  </a:lnTo>
                  <a:lnTo>
                    <a:pt x="151" y="257"/>
                  </a:lnTo>
                  <a:lnTo>
                    <a:pt x="151" y="265"/>
                  </a:lnTo>
                  <a:lnTo>
                    <a:pt x="166" y="257"/>
                  </a:lnTo>
                  <a:lnTo>
                    <a:pt x="174" y="280"/>
                  </a:lnTo>
                  <a:lnTo>
                    <a:pt x="196" y="280"/>
                  </a:lnTo>
                  <a:lnTo>
                    <a:pt x="204" y="295"/>
                  </a:lnTo>
                  <a:lnTo>
                    <a:pt x="196" y="288"/>
                  </a:lnTo>
                  <a:lnTo>
                    <a:pt x="189" y="295"/>
                  </a:lnTo>
                  <a:lnTo>
                    <a:pt x="196" y="295"/>
                  </a:lnTo>
                  <a:lnTo>
                    <a:pt x="227" y="310"/>
                  </a:lnTo>
                  <a:lnTo>
                    <a:pt x="249" y="288"/>
                  </a:lnTo>
                  <a:lnTo>
                    <a:pt x="264" y="303"/>
                  </a:lnTo>
                  <a:lnTo>
                    <a:pt x="280" y="295"/>
                  </a:lnTo>
                  <a:lnTo>
                    <a:pt x="280" y="280"/>
                  </a:lnTo>
                  <a:lnTo>
                    <a:pt x="264" y="272"/>
                  </a:lnTo>
                  <a:lnTo>
                    <a:pt x="257" y="257"/>
                  </a:lnTo>
                  <a:lnTo>
                    <a:pt x="264" y="242"/>
                  </a:lnTo>
                  <a:lnTo>
                    <a:pt x="272" y="272"/>
                  </a:lnTo>
                  <a:lnTo>
                    <a:pt x="280" y="272"/>
                  </a:lnTo>
                  <a:lnTo>
                    <a:pt x="280" y="265"/>
                  </a:lnTo>
                  <a:lnTo>
                    <a:pt x="295" y="288"/>
                  </a:lnTo>
                  <a:lnTo>
                    <a:pt x="310" y="288"/>
                  </a:lnTo>
                  <a:lnTo>
                    <a:pt x="325" y="303"/>
                  </a:lnTo>
                  <a:lnTo>
                    <a:pt x="332" y="295"/>
                  </a:lnTo>
                  <a:lnTo>
                    <a:pt x="332" y="303"/>
                  </a:lnTo>
                  <a:lnTo>
                    <a:pt x="340" y="310"/>
                  </a:lnTo>
                  <a:lnTo>
                    <a:pt x="348" y="295"/>
                  </a:lnTo>
                  <a:lnTo>
                    <a:pt x="348" y="30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80" name="Freeform 59"/>
            <p:cNvSpPr>
              <a:spLocks/>
            </p:cNvSpPr>
            <p:nvPr/>
          </p:nvSpPr>
          <p:spPr bwMode="auto">
            <a:xfrm>
              <a:off x="4283" y="1252"/>
              <a:ext cx="235" cy="355"/>
            </a:xfrm>
            <a:custGeom>
              <a:avLst/>
              <a:gdLst>
                <a:gd name="T0" fmla="*/ 227 w 235"/>
                <a:gd name="T1" fmla="*/ 174 h 355"/>
                <a:gd name="T2" fmla="*/ 219 w 235"/>
                <a:gd name="T3" fmla="*/ 159 h 355"/>
                <a:gd name="T4" fmla="*/ 227 w 235"/>
                <a:gd name="T5" fmla="*/ 159 h 355"/>
                <a:gd name="T6" fmla="*/ 219 w 235"/>
                <a:gd name="T7" fmla="*/ 144 h 355"/>
                <a:gd name="T8" fmla="*/ 197 w 235"/>
                <a:gd name="T9" fmla="*/ 144 h 355"/>
                <a:gd name="T10" fmla="*/ 189 w 235"/>
                <a:gd name="T11" fmla="*/ 121 h 355"/>
                <a:gd name="T12" fmla="*/ 167 w 235"/>
                <a:gd name="T13" fmla="*/ 113 h 355"/>
                <a:gd name="T14" fmla="*/ 136 w 235"/>
                <a:gd name="T15" fmla="*/ 15 h 355"/>
                <a:gd name="T16" fmla="*/ 106 w 235"/>
                <a:gd name="T17" fmla="*/ 0 h 355"/>
                <a:gd name="T18" fmla="*/ 76 w 235"/>
                <a:gd name="T19" fmla="*/ 22 h 355"/>
                <a:gd name="T20" fmla="*/ 53 w 235"/>
                <a:gd name="T21" fmla="*/ 7 h 355"/>
                <a:gd name="T22" fmla="*/ 30 w 235"/>
                <a:gd name="T23" fmla="*/ 75 h 355"/>
                <a:gd name="T24" fmla="*/ 38 w 235"/>
                <a:gd name="T25" fmla="*/ 136 h 355"/>
                <a:gd name="T26" fmla="*/ 15 w 235"/>
                <a:gd name="T27" fmla="*/ 174 h 355"/>
                <a:gd name="T28" fmla="*/ 23 w 235"/>
                <a:gd name="T29" fmla="*/ 181 h 355"/>
                <a:gd name="T30" fmla="*/ 15 w 235"/>
                <a:gd name="T31" fmla="*/ 181 h 355"/>
                <a:gd name="T32" fmla="*/ 15 w 235"/>
                <a:gd name="T33" fmla="*/ 197 h 355"/>
                <a:gd name="T34" fmla="*/ 0 w 235"/>
                <a:gd name="T35" fmla="*/ 197 h 355"/>
                <a:gd name="T36" fmla="*/ 45 w 235"/>
                <a:gd name="T37" fmla="*/ 340 h 355"/>
                <a:gd name="T38" fmla="*/ 68 w 235"/>
                <a:gd name="T39" fmla="*/ 355 h 355"/>
                <a:gd name="T40" fmla="*/ 83 w 235"/>
                <a:gd name="T41" fmla="*/ 295 h 355"/>
                <a:gd name="T42" fmla="*/ 91 w 235"/>
                <a:gd name="T43" fmla="*/ 287 h 355"/>
                <a:gd name="T44" fmla="*/ 98 w 235"/>
                <a:gd name="T45" fmla="*/ 280 h 355"/>
                <a:gd name="T46" fmla="*/ 98 w 235"/>
                <a:gd name="T47" fmla="*/ 272 h 355"/>
                <a:gd name="T48" fmla="*/ 114 w 235"/>
                <a:gd name="T49" fmla="*/ 287 h 355"/>
                <a:gd name="T50" fmla="*/ 121 w 235"/>
                <a:gd name="T51" fmla="*/ 265 h 355"/>
                <a:gd name="T52" fmla="*/ 129 w 235"/>
                <a:gd name="T53" fmla="*/ 272 h 355"/>
                <a:gd name="T54" fmla="*/ 129 w 235"/>
                <a:gd name="T55" fmla="*/ 227 h 355"/>
                <a:gd name="T56" fmla="*/ 144 w 235"/>
                <a:gd name="T57" fmla="*/ 219 h 355"/>
                <a:gd name="T58" fmla="*/ 144 w 235"/>
                <a:gd name="T59" fmla="*/ 234 h 355"/>
                <a:gd name="T60" fmla="*/ 167 w 235"/>
                <a:gd name="T61" fmla="*/ 234 h 355"/>
                <a:gd name="T62" fmla="*/ 159 w 235"/>
                <a:gd name="T63" fmla="*/ 219 h 355"/>
                <a:gd name="T64" fmla="*/ 167 w 235"/>
                <a:gd name="T65" fmla="*/ 219 h 355"/>
                <a:gd name="T66" fmla="*/ 174 w 235"/>
                <a:gd name="T67" fmla="*/ 204 h 355"/>
                <a:gd name="T68" fmla="*/ 182 w 235"/>
                <a:gd name="T69" fmla="*/ 219 h 355"/>
                <a:gd name="T70" fmla="*/ 197 w 235"/>
                <a:gd name="T71" fmla="*/ 197 h 355"/>
                <a:gd name="T72" fmla="*/ 204 w 235"/>
                <a:gd name="T73" fmla="*/ 197 h 355"/>
                <a:gd name="T74" fmla="*/ 204 w 235"/>
                <a:gd name="T75" fmla="*/ 189 h 355"/>
                <a:gd name="T76" fmla="*/ 219 w 235"/>
                <a:gd name="T77" fmla="*/ 189 h 355"/>
                <a:gd name="T78" fmla="*/ 235 w 235"/>
                <a:gd name="T79" fmla="*/ 166 h 355"/>
                <a:gd name="T80" fmla="*/ 227 w 235"/>
                <a:gd name="T81" fmla="*/ 174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5" h="355">
                  <a:moveTo>
                    <a:pt x="227" y="174"/>
                  </a:moveTo>
                  <a:lnTo>
                    <a:pt x="219" y="159"/>
                  </a:lnTo>
                  <a:lnTo>
                    <a:pt x="227" y="159"/>
                  </a:lnTo>
                  <a:lnTo>
                    <a:pt x="219" y="144"/>
                  </a:lnTo>
                  <a:lnTo>
                    <a:pt x="197" y="144"/>
                  </a:lnTo>
                  <a:lnTo>
                    <a:pt x="189" y="121"/>
                  </a:lnTo>
                  <a:lnTo>
                    <a:pt x="167" y="113"/>
                  </a:lnTo>
                  <a:lnTo>
                    <a:pt x="136" y="15"/>
                  </a:lnTo>
                  <a:lnTo>
                    <a:pt x="106" y="0"/>
                  </a:lnTo>
                  <a:lnTo>
                    <a:pt x="76" y="22"/>
                  </a:lnTo>
                  <a:lnTo>
                    <a:pt x="53" y="7"/>
                  </a:lnTo>
                  <a:lnTo>
                    <a:pt x="30" y="75"/>
                  </a:lnTo>
                  <a:lnTo>
                    <a:pt x="38" y="136"/>
                  </a:lnTo>
                  <a:lnTo>
                    <a:pt x="15" y="174"/>
                  </a:lnTo>
                  <a:lnTo>
                    <a:pt x="23" y="181"/>
                  </a:lnTo>
                  <a:lnTo>
                    <a:pt x="15" y="181"/>
                  </a:lnTo>
                  <a:lnTo>
                    <a:pt x="15" y="197"/>
                  </a:lnTo>
                  <a:lnTo>
                    <a:pt x="0" y="197"/>
                  </a:lnTo>
                  <a:lnTo>
                    <a:pt x="45" y="340"/>
                  </a:lnTo>
                  <a:lnTo>
                    <a:pt x="68" y="355"/>
                  </a:lnTo>
                  <a:lnTo>
                    <a:pt x="83" y="295"/>
                  </a:lnTo>
                  <a:lnTo>
                    <a:pt x="91" y="287"/>
                  </a:lnTo>
                  <a:lnTo>
                    <a:pt x="98" y="280"/>
                  </a:lnTo>
                  <a:lnTo>
                    <a:pt x="98" y="272"/>
                  </a:lnTo>
                  <a:lnTo>
                    <a:pt x="114" y="287"/>
                  </a:lnTo>
                  <a:lnTo>
                    <a:pt x="121" y="265"/>
                  </a:lnTo>
                  <a:lnTo>
                    <a:pt x="129" y="272"/>
                  </a:lnTo>
                  <a:lnTo>
                    <a:pt x="129" y="227"/>
                  </a:lnTo>
                  <a:lnTo>
                    <a:pt x="144" y="219"/>
                  </a:lnTo>
                  <a:lnTo>
                    <a:pt x="144" y="234"/>
                  </a:lnTo>
                  <a:lnTo>
                    <a:pt x="167" y="234"/>
                  </a:lnTo>
                  <a:lnTo>
                    <a:pt x="159" y="219"/>
                  </a:lnTo>
                  <a:lnTo>
                    <a:pt x="167" y="219"/>
                  </a:lnTo>
                  <a:lnTo>
                    <a:pt x="174" y="204"/>
                  </a:lnTo>
                  <a:lnTo>
                    <a:pt x="182" y="219"/>
                  </a:lnTo>
                  <a:lnTo>
                    <a:pt x="197" y="197"/>
                  </a:lnTo>
                  <a:lnTo>
                    <a:pt x="204" y="197"/>
                  </a:lnTo>
                  <a:lnTo>
                    <a:pt x="204" y="189"/>
                  </a:lnTo>
                  <a:lnTo>
                    <a:pt x="219" y="189"/>
                  </a:lnTo>
                  <a:lnTo>
                    <a:pt x="235" y="166"/>
                  </a:lnTo>
                  <a:lnTo>
                    <a:pt x="227" y="174"/>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81" name="Freeform 60"/>
            <p:cNvSpPr>
              <a:spLocks/>
            </p:cNvSpPr>
            <p:nvPr/>
          </p:nvSpPr>
          <p:spPr bwMode="auto">
            <a:xfrm>
              <a:off x="4283" y="1252"/>
              <a:ext cx="235" cy="355"/>
            </a:xfrm>
            <a:custGeom>
              <a:avLst/>
              <a:gdLst>
                <a:gd name="T0" fmla="*/ 227 w 235"/>
                <a:gd name="T1" fmla="*/ 174 h 355"/>
                <a:gd name="T2" fmla="*/ 219 w 235"/>
                <a:gd name="T3" fmla="*/ 159 h 355"/>
                <a:gd name="T4" fmla="*/ 227 w 235"/>
                <a:gd name="T5" fmla="*/ 159 h 355"/>
                <a:gd name="T6" fmla="*/ 219 w 235"/>
                <a:gd name="T7" fmla="*/ 144 h 355"/>
                <a:gd name="T8" fmla="*/ 197 w 235"/>
                <a:gd name="T9" fmla="*/ 144 h 355"/>
                <a:gd name="T10" fmla="*/ 189 w 235"/>
                <a:gd name="T11" fmla="*/ 121 h 355"/>
                <a:gd name="T12" fmla="*/ 167 w 235"/>
                <a:gd name="T13" fmla="*/ 113 h 355"/>
                <a:gd name="T14" fmla="*/ 136 w 235"/>
                <a:gd name="T15" fmla="*/ 15 h 355"/>
                <a:gd name="T16" fmla="*/ 106 w 235"/>
                <a:gd name="T17" fmla="*/ 0 h 355"/>
                <a:gd name="T18" fmla="*/ 76 w 235"/>
                <a:gd name="T19" fmla="*/ 22 h 355"/>
                <a:gd name="T20" fmla="*/ 53 w 235"/>
                <a:gd name="T21" fmla="*/ 7 h 355"/>
                <a:gd name="T22" fmla="*/ 30 w 235"/>
                <a:gd name="T23" fmla="*/ 75 h 355"/>
                <a:gd name="T24" fmla="*/ 38 w 235"/>
                <a:gd name="T25" fmla="*/ 136 h 355"/>
                <a:gd name="T26" fmla="*/ 15 w 235"/>
                <a:gd name="T27" fmla="*/ 174 h 355"/>
                <a:gd name="T28" fmla="*/ 23 w 235"/>
                <a:gd name="T29" fmla="*/ 181 h 355"/>
                <a:gd name="T30" fmla="*/ 15 w 235"/>
                <a:gd name="T31" fmla="*/ 181 h 355"/>
                <a:gd name="T32" fmla="*/ 15 w 235"/>
                <a:gd name="T33" fmla="*/ 197 h 355"/>
                <a:gd name="T34" fmla="*/ 0 w 235"/>
                <a:gd name="T35" fmla="*/ 197 h 355"/>
                <a:gd name="T36" fmla="*/ 45 w 235"/>
                <a:gd name="T37" fmla="*/ 340 h 355"/>
                <a:gd name="T38" fmla="*/ 68 w 235"/>
                <a:gd name="T39" fmla="*/ 355 h 355"/>
                <a:gd name="T40" fmla="*/ 83 w 235"/>
                <a:gd name="T41" fmla="*/ 295 h 355"/>
                <a:gd name="T42" fmla="*/ 91 w 235"/>
                <a:gd name="T43" fmla="*/ 287 h 355"/>
                <a:gd name="T44" fmla="*/ 98 w 235"/>
                <a:gd name="T45" fmla="*/ 280 h 355"/>
                <a:gd name="T46" fmla="*/ 98 w 235"/>
                <a:gd name="T47" fmla="*/ 272 h 355"/>
                <a:gd name="T48" fmla="*/ 114 w 235"/>
                <a:gd name="T49" fmla="*/ 287 h 355"/>
                <a:gd name="T50" fmla="*/ 121 w 235"/>
                <a:gd name="T51" fmla="*/ 265 h 355"/>
                <a:gd name="T52" fmla="*/ 129 w 235"/>
                <a:gd name="T53" fmla="*/ 272 h 355"/>
                <a:gd name="T54" fmla="*/ 129 w 235"/>
                <a:gd name="T55" fmla="*/ 227 h 355"/>
                <a:gd name="T56" fmla="*/ 144 w 235"/>
                <a:gd name="T57" fmla="*/ 219 h 355"/>
                <a:gd name="T58" fmla="*/ 144 w 235"/>
                <a:gd name="T59" fmla="*/ 234 h 355"/>
                <a:gd name="T60" fmla="*/ 167 w 235"/>
                <a:gd name="T61" fmla="*/ 234 h 355"/>
                <a:gd name="T62" fmla="*/ 159 w 235"/>
                <a:gd name="T63" fmla="*/ 219 h 355"/>
                <a:gd name="T64" fmla="*/ 167 w 235"/>
                <a:gd name="T65" fmla="*/ 219 h 355"/>
                <a:gd name="T66" fmla="*/ 174 w 235"/>
                <a:gd name="T67" fmla="*/ 204 h 355"/>
                <a:gd name="T68" fmla="*/ 182 w 235"/>
                <a:gd name="T69" fmla="*/ 219 h 355"/>
                <a:gd name="T70" fmla="*/ 197 w 235"/>
                <a:gd name="T71" fmla="*/ 197 h 355"/>
                <a:gd name="T72" fmla="*/ 204 w 235"/>
                <a:gd name="T73" fmla="*/ 197 h 355"/>
                <a:gd name="T74" fmla="*/ 204 w 235"/>
                <a:gd name="T75" fmla="*/ 189 h 355"/>
                <a:gd name="T76" fmla="*/ 219 w 235"/>
                <a:gd name="T77" fmla="*/ 189 h 355"/>
                <a:gd name="T78" fmla="*/ 235 w 235"/>
                <a:gd name="T79" fmla="*/ 166 h 355"/>
                <a:gd name="T80" fmla="*/ 227 w 235"/>
                <a:gd name="T81" fmla="*/ 174 h 355"/>
                <a:gd name="T82" fmla="*/ 227 w 235"/>
                <a:gd name="T83" fmla="*/ 181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5" h="355">
                  <a:moveTo>
                    <a:pt x="227" y="174"/>
                  </a:moveTo>
                  <a:lnTo>
                    <a:pt x="219" y="159"/>
                  </a:lnTo>
                  <a:lnTo>
                    <a:pt x="227" y="159"/>
                  </a:lnTo>
                  <a:lnTo>
                    <a:pt x="219" y="144"/>
                  </a:lnTo>
                  <a:lnTo>
                    <a:pt x="197" y="144"/>
                  </a:lnTo>
                  <a:lnTo>
                    <a:pt x="189" y="121"/>
                  </a:lnTo>
                  <a:lnTo>
                    <a:pt x="167" y="113"/>
                  </a:lnTo>
                  <a:lnTo>
                    <a:pt x="136" y="15"/>
                  </a:lnTo>
                  <a:lnTo>
                    <a:pt x="106" y="0"/>
                  </a:lnTo>
                  <a:lnTo>
                    <a:pt x="76" y="22"/>
                  </a:lnTo>
                  <a:lnTo>
                    <a:pt x="53" y="7"/>
                  </a:lnTo>
                  <a:lnTo>
                    <a:pt x="30" y="75"/>
                  </a:lnTo>
                  <a:lnTo>
                    <a:pt x="38" y="136"/>
                  </a:lnTo>
                  <a:lnTo>
                    <a:pt x="15" y="174"/>
                  </a:lnTo>
                  <a:lnTo>
                    <a:pt x="23" y="181"/>
                  </a:lnTo>
                  <a:lnTo>
                    <a:pt x="15" y="181"/>
                  </a:lnTo>
                  <a:lnTo>
                    <a:pt x="15" y="197"/>
                  </a:lnTo>
                  <a:lnTo>
                    <a:pt x="0" y="197"/>
                  </a:lnTo>
                  <a:lnTo>
                    <a:pt x="45" y="340"/>
                  </a:lnTo>
                  <a:lnTo>
                    <a:pt x="68" y="355"/>
                  </a:lnTo>
                  <a:lnTo>
                    <a:pt x="83" y="295"/>
                  </a:lnTo>
                  <a:lnTo>
                    <a:pt x="91" y="287"/>
                  </a:lnTo>
                  <a:lnTo>
                    <a:pt x="98" y="280"/>
                  </a:lnTo>
                  <a:lnTo>
                    <a:pt x="98" y="272"/>
                  </a:lnTo>
                  <a:lnTo>
                    <a:pt x="114" y="287"/>
                  </a:lnTo>
                  <a:lnTo>
                    <a:pt x="121" y="265"/>
                  </a:lnTo>
                  <a:lnTo>
                    <a:pt x="129" y="272"/>
                  </a:lnTo>
                  <a:lnTo>
                    <a:pt x="129" y="227"/>
                  </a:lnTo>
                  <a:lnTo>
                    <a:pt x="144" y="219"/>
                  </a:lnTo>
                  <a:lnTo>
                    <a:pt x="144" y="234"/>
                  </a:lnTo>
                  <a:lnTo>
                    <a:pt x="167" y="234"/>
                  </a:lnTo>
                  <a:lnTo>
                    <a:pt x="159" y="219"/>
                  </a:lnTo>
                  <a:lnTo>
                    <a:pt x="167" y="219"/>
                  </a:lnTo>
                  <a:lnTo>
                    <a:pt x="174" y="204"/>
                  </a:lnTo>
                  <a:lnTo>
                    <a:pt x="182" y="219"/>
                  </a:lnTo>
                  <a:lnTo>
                    <a:pt x="197" y="197"/>
                  </a:lnTo>
                  <a:lnTo>
                    <a:pt x="204" y="197"/>
                  </a:lnTo>
                  <a:lnTo>
                    <a:pt x="204" y="189"/>
                  </a:lnTo>
                  <a:lnTo>
                    <a:pt x="219" y="189"/>
                  </a:lnTo>
                  <a:lnTo>
                    <a:pt x="235" y="166"/>
                  </a:lnTo>
                  <a:lnTo>
                    <a:pt x="227" y="174"/>
                  </a:lnTo>
                  <a:lnTo>
                    <a:pt x="227" y="18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82" name="Freeform 61"/>
            <p:cNvSpPr>
              <a:spLocks/>
            </p:cNvSpPr>
            <p:nvPr/>
          </p:nvSpPr>
          <p:spPr bwMode="auto">
            <a:xfrm>
              <a:off x="4450" y="1471"/>
              <a:ext cx="15" cy="15"/>
            </a:xfrm>
            <a:custGeom>
              <a:avLst/>
              <a:gdLst>
                <a:gd name="T0" fmla="*/ 15 w 15"/>
                <a:gd name="T1" fmla="*/ 8 h 15"/>
                <a:gd name="T2" fmla="*/ 7 w 15"/>
                <a:gd name="T3" fmla="*/ 0 h 15"/>
                <a:gd name="T4" fmla="*/ 7 w 15"/>
                <a:gd name="T5" fmla="*/ 15 h 15"/>
                <a:gd name="T6" fmla="*/ 0 w 15"/>
                <a:gd name="T7" fmla="*/ 8 h 15"/>
                <a:gd name="T8" fmla="*/ 0 w 15"/>
                <a:gd name="T9" fmla="*/ 0 h 15"/>
                <a:gd name="T10" fmla="*/ 15 w 15"/>
                <a:gd name="T11" fmla="*/ 8 h 15"/>
              </a:gdLst>
              <a:ahLst/>
              <a:cxnLst>
                <a:cxn ang="0">
                  <a:pos x="T0" y="T1"/>
                </a:cxn>
                <a:cxn ang="0">
                  <a:pos x="T2" y="T3"/>
                </a:cxn>
                <a:cxn ang="0">
                  <a:pos x="T4" y="T5"/>
                </a:cxn>
                <a:cxn ang="0">
                  <a:pos x="T6" y="T7"/>
                </a:cxn>
                <a:cxn ang="0">
                  <a:pos x="T8" y="T9"/>
                </a:cxn>
                <a:cxn ang="0">
                  <a:pos x="T10" y="T11"/>
                </a:cxn>
              </a:cxnLst>
              <a:rect l="0" t="0" r="r" b="b"/>
              <a:pathLst>
                <a:path w="15" h="15">
                  <a:moveTo>
                    <a:pt x="15" y="8"/>
                  </a:moveTo>
                  <a:lnTo>
                    <a:pt x="7" y="0"/>
                  </a:lnTo>
                  <a:lnTo>
                    <a:pt x="7" y="15"/>
                  </a:lnTo>
                  <a:lnTo>
                    <a:pt x="0" y="8"/>
                  </a:lnTo>
                  <a:lnTo>
                    <a:pt x="0" y="0"/>
                  </a:lnTo>
                  <a:lnTo>
                    <a:pt x="15" y="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83" name="Freeform 62"/>
            <p:cNvSpPr>
              <a:spLocks/>
            </p:cNvSpPr>
            <p:nvPr/>
          </p:nvSpPr>
          <p:spPr bwMode="auto">
            <a:xfrm>
              <a:off x="4450" y="1471"/>
              <a:ext cx="15" cy="15"/>
            </a:xfrm>
            <a:custGeom>
              <a:avLst/>
              <a:gdLst>
                <a:gd name="T0" fmla="*/ 15 w 15"/>
                <a:gd name="T1" fmla="*/ 8 h 15"/>
                <a:gd name="T2" fmla="*/ 7 w 15"/>
                <a:gd name="T3" fmla="*/ 0 h 15"/>
                <a:gd name="T4" fmla="*/ 7 w 15"/>
                <a:gd name="T5" fmla="*/ 15 h 15"/>
                <a:gd name="T6" fmla="*/ 0 w 15"/>
                <a:gd name="T7" fmla="*/ 8 h 15"/>
                <a:gd name="T8" fmla="*/ 0 w 15"/>
                <a:gd name="T9" fmla="*/ 0 h 15"/>
                <a:gd name="T10" fmla="*/ 15 w 15"/>
                <a:gd name="T11" fmla="*/ 8 h 15"/>
                <a:gd name="T12" fmla="*/ 15 w 15"/>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15" y="8"/>
                  </a:moveTo>
                  <a:lnTo>
                    <a:pt x="7" y="0"/>
                  </a:lnTo>
                  <a:lnTo>
                    <a:pt x="7" y="15"/>
                  </a:lnTo>
                  <a:lnTo>
                    <a:pt x="0" y="8"/>
                  </a:lnTo>
                  <a:lnTo>
                    <a:pt x="0" y="0"/>
                  </a:lnTo>
                  <a:lnTo>
                    <a:pt x="15" y="8"/>
                  </a:lnTo>
                  <a:lnTo>
                    <a:pt x="15"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84" name="Freeform 63"/>
            <p:cNvSpPr>
              <a:spLocks/>
            </p:cNvSpPr>
            <p:nvPr/>
          </p:nvSpPr>
          <p:spPr bwMode="auto">
            <a:xfrm>
              <a:off x="3905" y="1933"/>
              <a:ext cx="280" cy="144"/>
            </a:xfrm>
            <a:custGeom>
              <a:avLst/>
              <a:gdLst>
                <a:gd name="T0" fmla="*/ 280 w 280"/>
                <a:gd name="T1" fmla="*/ 91 h 144"/>
                <a:gd name="T2" fmla="*/ 242 w 280"/>
                <a:gd name="T3" fmla="*/ 98 h 144"/>
                <a:gd name="T4" fmla="*/ 219 w 280"/>
                <a:gd name="T5" fmla="*/ 0 h 144"/>
                <a:gd name="T6" fmla="*/ 0 w 280"/>
                <a:gd name="T7" fmla="*/ 45 h 144"/>
                <a:gd name="T8" fmla="*/ 7 w 280"/>
                <a:gd name="T9" fmla="*/ 83 h 144"/>
                <a:gd name="T10" fmla="*/ 45 w 280"/>
                <a:gd name="T11" fmla="*/ 45 h 144"/>
                <a:gd name="T12" fmla="*/ 60 w 280"/>
                <a:gd name="T13" fmla="*/ 53 h 144"/>
                <a:gd name="T14" fmla="*/ 76 w 280"/>
                <a:gd name="T15" fmla="*/ 30 h 144"/>
                <a:gd name="T16" fmla="*/ 98 w 280"/>
                <a:gd name="T17" fmla="*/ 38 h 144"/>
                <a:gd name="T18" fmla="*/ 106 w 280"/>
                <a:gd name="T19" fmla="*/ 60 h 144"/>
                <a:gd name="T20" fmla="*/ 151 w 280"/>
                <a:gd name="T21" fmla="*/ 83 h 144"/>
                <a:gd name="T22" fmla="*/ 166 w 280"/>
                <a:gd name="T23" fmla="*/ 83 h 144"/>
                <a:gd name="T24" fmla="*/ 159 w 280"/>
                <a:gd name="T25" fmla="*/ 91 h 144"/>
                <a:gd name="T26" fmla="*/ 151 w 280"/>
                <a:gd name="T27" fmla="*/ 121 h 144"/>
                <a:gd name="T28" fmla="*/ 174 w 280"/>
                <a:gd name="T29" fmla="*/ 129 h 144"/>
                <a:gd name="T30" fmla="*/ 166 w 280"/>
                <a:gd name="T31" fmla="*/ 121 h 144"/>
                <a:gd name="T32" fmla="*/ 212 w 280"/>
                <a:gd name="T33" fmla="*/ 144 h 144"/>
                <a:gd name="T34" fmla="*/ 204 w 280"/>
                <a:gd name="T35" fmla="*/ 121 h 144"/>
                <a:gd name="T36" fmla="*/ 181 w 280"/>
                <a:gd name="T37" fmla="*/ 113 h 144"/>
                <a:gd name="T38" fmla="*/ 181 w 280"/>
                <a:gd name="T39" fmla="*/ 98 h 144"/>
                <a:gd name="T40" fmla="*/ 204 w 280"/>
                <a:gd name="T41" fmla="*/ 113 h 144"/>
                <a:gd name="T42" fmla="*/ 181 w 280"/>
                <a:gd name="T43" fmla="*/ 68 h 144"/>
                <a:gd name="T44" fmla="*/ 189 w 280"/>
                <a:gd name="T45" fmla="*/ 76 h 144"/>
                <a:gd name="T46" fmla="*/ 189 w 280"/>
                <a:gd name="T47" fmla="*/ 68 h 144"/>
                <a:gd name="T48" fmla="*/ 174 w 280"/>
                <a:gd name="T49" fmla="*/ 53 h 144"/>
                <a:gd name="T50" fmla="*/ 189 w 280"/>
                <a:gd name="T51" fmla="*/ 53 h 144"/>
                <a:gd name="T52" fmla="*/ 197 w 280"/>
                <a:gd name="T53" fmla="*/ 30 h 144"/>
                <a:gd name="T54" fmla="*/ 197 w 280"/>
                <a:gd name="T55" fmla="*/ 38 h 144"/>
                <a:gd name="T56" fmla="*/ 197 w 280"/>
                <a:gd name="T57" fmla="*/ 15 h 144"/>
                <a:gd name="T58" fmla="*/ 212 w 280"/>
                <a:gd name="T59" fmla="*/ 15 h 144"/>
                <a:gd name="T60" fmla="*/ 212 w 280"/>
                <a:gd name="T61" fmla="*/ 30 h 144"/>
                <a:gd name="T62" fmla="*/ 204 w 280"/>
                <a:gd name="T63" fmla="*/ 30 h 144"/>
                <a:gd name="T64" fmla="*/ 212 w 280"/>
                <a:gd name="T65" fmla="*/ 30 h 144"/>
                <a:gd name="T66" fmla="*/ 204 w 280"/>
                <a:gd name="T67" fmla="*/ 38 h 144"/>
                <a:gd name="T68" fmla="*/ 197 w 280"/>
                <a:gd name="T69" fmla="*/ 53 h 144"/>
                <a:gd name="T70" fmla="*/ 212 w 280"/>
                <a:gd name="T71" fmla="*/ 53 h 144"/>
                <a:gd name="T72" fmla="*/ 204 w 280"/>
                <a:gd name="T73" fmla="*/ 68 h 144"/>
                <a:gd name="T74" fmla="*/ 212 w 280"/>
                <a:gd name="T75" fmla="*/ 83 h 144"/>
                <a:gd name="T76" fmla="*/ 204 w 280"/>
                <a:gd name="T77" fmla="*/ 76 h 144"/>
                <a:gd name="T78" fmla="*/ 204 w 280"/>
                <a:gd name="T79" fmla="*/ 83 h 144"/>
                <a:gd name="T80" fmla="*/ 212 w 280"/>
                <a:gd name="T81" fmla="*/ 91 h 144"/>
                <a:gd name="T82" fmla="*/ 219 w 280"/>
                <a:gd name="T83" fmla="*/ 83 h 144"/>
                <a:gd name="T84" fmla="*/ 219 w 280"/>
                <a:gd name="T85" fmla="*/ 91 h 144"/>
                <a:gd name="T86" fmla="*/ 204 w 280"/>
                <a:gd name="T87" fmla="*/ 91 h 144"/>
                <a:gd name="T88" fmla="*/ 212 w 280"/>
                <a:gd name="T89" fmla="*/ 98 h 144"/>
                <a:gd name="T90" fmla="*/ 204 w 280"/>
                <a:gd name="T91" fmla="*/ 106 h 144"/>
                <a:gd name="T92" fmla="*/ 212 w 280"/>
                <a:gd name="T93" fmla="*/ 113 h 144"/>
                <a:gd name="T94" fmla="*/ 227 w 280"/>
                <a:gd name="T95" fmla="*/ 113 h 144"/>
                <a:gd name="T96" fmla="*/ 234 w 280"/>
                <a:gd name="T97" fmla="*/ 106 h 144"/>
                <a:gd name="T98" fmla="*/ 242 w 280"/>
                <a:gd name="T99" fmla="*/ 121 h 144"/>
                <a:gd name="T100" fmla="*/ 242 w 280"/>
                <a:gd name="T101" fmla="*/ 136 h 144"/>
                <a:gd name="T102" fmla="*/ 257 w 280"/>
                <a:gd name="T103" fmla="*/ 136 h 144"/>
                <a:gd name="T104" fmla="*/ 272 w 280"/>
                <a:gd name="T105" fmla="*/ 129 h 144"/>
                <a:gd name="T106" fmla="*/ 280 w 280"/>
                <a:gd name="T107" fmla="*/ 9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0" h="144">
                  <a:moveTo>
                    <a:pt x="280" y="91"/>
                  </a:moveTo>
                  <a:lnTo>
                    <a:pt x="242" y="98"/>
                  </a:lnTo>
                  <a:lnTo>
                    <a:pt x="219" y="0"/>
                  </a:lnTo>
                  <a:lnTo>
                    <a:pt x="0" y="45"/>
                  </a:lnTo>
                  <a:lnTo>
                    <a:pt x="7" y="83"/>
                  </a:lnTo>
                  <a:lnTo>
                    <a:pt x="45" y="45"/>
                  </a:lnTo>
                  <a:lnTo>
                    <a:pt x="60" y="53"/>
                  </a:lnTo>
                  <a:lnTo>
                    <a:pt x="76" y="30"/>
                  </a:lnTo>
                  <a:lnTo>
                    <a:pt x="98" y="38"/>
                  </a:lnTo>
                  <a:lnTo>
                    <a:pt x="106" y="60"/>
                  </a:lnTo>
                  <a:lnTo>
                    <a:pt x="151" y="83"/>
                  </a:lnTo>
                  <a:lnTo>
                    <a:pt x="166" y="83"/>
                  </a:lnTo>
                  <a:lnTo>
                    <a:pt x="159" y="91"/>
                  </a:lnTo>
                  <a:lnTo>
                    <a:pt x="151" y="121"/>
                  </a:lnTo>
                  <a:lnTo>
                    <a:pt x="174" y="129"/>
                  </a:lnTo>
                  <a:lnTo>
                    <a:pt x="166" y="121"/>
                  </a:lnTo>
                  <a:lnTo>
                    <a:pt x="212" y="144"/>
                  </a:lnTo>
                  <a:lnTo>
                    <a:pt x="204" y="121"/>
                  </a:lnTo>
                  <a:lnTo>
                    <a:pt x="181" y="113"/>
                  </a:lnTo>
                  <a:lnTo>
                    <a:pt x="181" y="98"/>
                  </a:lnTo>
                  <a:lnTo>
                    <a:pt x="204" y="113"/>
                  </a:lnTo>
                  <a:lnTo>
                    <a:pt x="181" y="68"/>
                  </a:lnTo>
                  <a:lnTo>
                    <a:pt x="189" y="76"/>
                  </a:lnTo>
                  <a:lnTo>
                    <a:pt x="189" y="68"/>
                  </a:lnTo>
                  <a:lnTo>
                    <a:pt x="174" y="53"/>
                  </a:lnTo>
                  <a:lnTo>
                    <a:pt x="189" y="53"/>
                  </a:lnTo>
                  <a:lnTo>
                    <a:pt x="197" y="30"/>
                  </a:lnTo>
                  <a:lnTo>
                    <a:pt x="197" y="38"/>
                  </a:lnTo>
                  <a:lnTo>
                    <a:pt x="197" y="15"/>
                  </a:lnTo>
                  <a:lnTo>
                    <a:pt x="212" y="15"/>
                  </a:lnTo>
                  <a:lnTo>
                    <a:pt x="212" y="30"/>
                  </a:lnTo>
                  <a:lnTo>
                    <a:pt x="204" y="30"/>
                  </a:lnTo>
                  <a:lnTo>
                    <a:pt x="212" y="30"/>
                  </a:lnTo>
                  <a:lnTo>
                    <a:pt x="204" y="38"/>
                  </a:lnTo>
                  <a:lnTo>
                    <a:pt x="197" y="53"/>
                  </a:lnTo>
                  <a:lnTo>
                    <a:pt x="212" y="53"/>
                  </a:lnTo>
                  <a:lnTo>
                    <a:pt x="204" y="68"/>
                  </a:lnTo>
                  <a:lnTo>
                    <a:pt x="212" y="83"/>
                  </a:lnTo>
                  <a:lnTo>
                    <a:pt x="204" y="76"/>
                  </a:lnTo>
                  <a:lnTo>
                    <a:pt x="204" y="83"/>
                  </a:lnTo>
                  <a:lnTo>
                    <a:pt x="212" y="91"/>
                  </a:lnTo>
                  <a:lnTo>
                    <a:pt x="219" y="83"/>
                  </a:lnTo>
                  <a:lnTo>
                    <a:pt x="219" y="91"/>
                  </a:lnTo>
                  <a:lnTo>
                    <a:pt x="204" y="91"/>
                  </a:lnTo>
                  <a:lnTo>
                    <a:pt x="212" y="98"/>
                  </a:lnTo>
                  <a:lnTo>
                    <a:pt x="204" y="106"/>
                  </a:lnTo>
                  <a:lnTo>
                    <a:pt x="212" y="113"/>
                  </a:lnTo>
                  <a:lnTo>
                    <a:pt x="227" y="113"/>
                  </a:lnTo>
                  <a:lnTo>
                    <a:pt x="234" y="106"/>
                  </a:lnTo>
                  <a:lnTo>
                    <a:pt x="242" y="121"/>
                  </a:lnTo>
                  <a:lnTo>
                    <a:pt x="242" y="136"/>
                  </a:lnTo>
                  <a:lnTo>
                    <a:pt x="257" y="136"/>
                  </a:lnTo>
                  <a:lnTo>
                    <a:pt x="272" y="129"/>
                  </a:lnTo>
                  <a:lnTo>
                    <a:pt x="280" y="9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85" name="Freeform 64"/>
            <p:cNvSpPr>
              <a:spLocks/>
            </p:cNvSpPr>
            <p:nvPr/>
          </p:nvSpPr>
          <p:spPr bwMode="auto">
            <a:xfrm>
              <a:off x="3905" y="1933"/>
              <a:ext cx="280" cy="144"/>
            </a:xfrm>
            <a:custGeom>
              <a:avLst/>
              <a:gdLst>
                <a:gd name="T0" fmla="*/ 280 w 280"/>
                <a:gd name="T1" fmla="*/ 91 h 144"/>
                <a:gd name="T2" fmla="*/ 242 w 280"/>
                <a:gd name="T3" fmla="*/ 98 h 144"/>
                <a:gd name="T4" fmla="*/ 219 w 280"/>
                <a:gd name="T5" fmla="*/ 0 h 144"/>
                <a:gd name="T6" fmla="*/ 0 w 280"/>
                <a:gd name="T7" fmla="*/ 45 h 144"/>
                <a:gd name="T8" fmla="*/ 7 w 280"/>
                <a:gd name="T9" fmla="*/ 83 h 144"/>
                <a:gd name="T10" fmla="*/ 45 w 280"/>
                <a:gd name="T11" fmla="*/ 45 h 144"/>
                <a:gd name="T12" fmla="*/ 60 w 280"/>
                <a:gd name="T13" fmla="*/ 53 h 144"/>
                <a:gd name="T14" fmla="*/ 76 w 280"/>
                <a:gd name="T15" fmla="*/ 30 h 144"/>
                <a:gd name="T16" fmla="*/ 98 w 280"/>
                <a:gd name="T17" fmla="*/ 38 h 144"/>
                <a:gd name="T18" fmla="*/ 106 w 280"/>
                <a:gd name="T19" fmla="*/ 60 h 144"/>
                <a:gd name="T20" fmla="*/ 151 w 280"/>
                <a:gd name="T21" fmla="*/ 83 h 144"/>
                <a:gd name="T22" fmla="*/ 166 w 280"/>
                <a:gd name="T23" fmla="*/ 83 h 144"/>
                <a:gd name="T24" fmla="*/ 159 w 280"/>
                <a:gd name="T25" fmla="*/ 91 h 144"/>
                <a:gd name="T26" fmla="*/ 151 w 280"/>
                <a:gd name="T27" fmla="*/ 121 h 144"/>
                <a:gd name="T28" fmla="*/ 174 w 280"/>
                <a:gd name="T29" fmla="*/ 129 h 144"/>
                <a:gd name="T30" fmla="*/ 166 w 280"/>
                <a:gd name="T31" fmla="*/ 121 h 144"/>
                <a:gd name="T32" fmla="*/ 212 w 280"/>
                <a:gd name="T33" fmla="*/ 144 h 144"/>
                <a:gd name="T34" fmla="*/ 204 w 280"/>
                <a:gd name="T35" fmla="*/ 121 h 144"/>
                <a:gd name="T36" fmla="*/ 181 w 280"/>
                <a:gd name="T37" fmla="*/ 113 h 144"/>
                <a:gd name="T38" fmla="*/ 181 w 280"/>
                <a:gd name="T39" fmla="*/ 98 h 144"/>
                <a:gd name="T40" fmla="*/ 204 w 280"/>
                <a:gd name="T41" fmla="*/ 113 h 144"/>
                <a:gd name="T42" fmla="*/ 181 w 280"/>
                <a:gd name="T43" fmla="*/ 68 h 144"/>
                <a:gd name="T44" fmla="*/ 189 w 280"/>
                <a:gd name="T45" fmla="*/ 76 h 144"/>
                <a:gd name="T46" fmla="*/ 189 w 280"/>
                <a:gd name="T47" fmla="*/ 68 h 144"/>
                <a:gd name="T48" fmla="*/ 174 w 280"/>
                <a:gd name="T49" fmla="*/ 53 h 144"/>
                <a:gd name="T50" fmla="*/ 189 w 280"/>
                <a:gd name="T51" fmla="*/ 53 h 144"/>
                <a:gd name="T52" fmla="*/ 197 w 280"/>
                <a:gd name="T53" fmla="*/ 30 h 144"/>
                <a:gd name="T54" fmla="*/ 197 w 280"/>
                <a:gd name="T55" fmla="*/ 38 h 144"/>
                <a:gd name="T56" fmla="*/ 197 w 280"/>
                <a:gd name="T57" fmla="*/ 15 h 144"/>
                <a:gd name="T58" fmla="*/ 212 w 280"/>
                <a:gd name="T59" fmla="*/ 15 h 144"/>
                <a:gd name="T60" fmla="*/ 212 w 280"/>
                <a:gd name="T61" fmla="*/ 30 h 144"/>
                <a:gd name="T62" fmla="*/ 204 w 280"/>
                <a:gd name="T63" fmla="*/ 30 h 144"/>
                <a:gd name="T64" fmla="*/ 212 w 280"/>
                <a:gd name="T65" fmla="*/ 30 h 144"/>
                <a:gd name="T66" fmla="*/ 204 w 280"/>
                <a:gd name="T67" fmla="*/ 38 h 144"/>
                <a:gd name="T68" fmla="*/ 197 w 280"/>
                <a:gd name="T69" fmla="*/ 53 h 144"/>
                <a:gd name="T70" fmla="*/ 212 w 280"/>
                <a:gd name="T71" fmla="*/ 53 h 144"/>
                <a:gd name="T72" fmla="*/ 204 w 280"/>
                <a:gd name="T73" fmla="*/ 68 h 144"/>
                <a:gd name="T74" fmla="*/ 212 w 280"/>
                <a:gd name="T75" fmla="*/ 83 h 144"/>
                <a:gd name="T76" fmla="*/ 204 w 280"/>
                <a:gd name="T77" fmla="*/ 76 h 144"/>
                <a:gd name="T78" fmla="*/ 204 w 280"/>
                <a:gd name="T79" fmla="*/ 83 h 144"/>
                <a:gd name="T80" fmla="*/ 212 w 280"/>
                <a:gd name="T81" fmla="*/ 91 h 144"/>
                <a:gd name="T82" fmla="*/ 219 w 280"/>
                <a:gd name="T83" fmla="*/ 83 h 144"/>
                <a:gd name="T84" fmla="*/ 219 w 280"/>
                <a:gd name="T85" fmla="*/ 91 h 144"/>
                <a:gd name="T86" fmla="*/ 204 w 280"/>
                <a:gd name="T87" fmla="*/ 91 h 144"/>
                <a:gd name="T88" fmla="*/ 212 w 280"/>
                <a:gd name="T89" fmla="*/ 98 h 144"/>
                <a:gd name="T90" fmla="*/ 204 w 280"/>
                <a:gd name="T91" fmla="*/ 106 h 144"/>
                <a:gd name="T92" fmla="*/ 212 w 280"/>
                <a:gd name="T93" fmla="*/ 113 h 144"/>
                <a:gd name="T94" fmla="*/ 227 w 280"/>
                <a:gd name="T95" fmla="*/ 113 h 144"/>
                <a:gd name="T96" fmla="*/ 234 w 280"/>
                <a:gd name="T97" fmla="*/ 106 h 144"/>
                <a:gd name="T98" fmla="*/ 242 w 280"/>
                <a:gd name="T99" fmla="*/ 121 h 144"/>
                <a:gd name="T100" fmla="*/ 242 w 280"/>
                <a:gd name="T101" fmla="*/ 136 h 144"/>
                <a:gd name="T102" fmla="*/ 257 w 280"/>
                <a:gd name="T103" fmla="*/ 136 h 144"/>
                <a:gd name="T104" fmla="*/ 272 w 280"/>
                <a:gd name="T105" fmla="*/ 129 h 144"/>
                <a:gd name="T106" fmla="*/ 280 w 280"/>
                <a:gd name="T107" fmla="*/ 91 h 144"/>
                <a:gd name="T108" fmla="*/ 280 w 280"/>
                <a:gd name="T109" fmla="*/ 9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0" h="144">
                  <a:moveTo>
                    <a:pt x="280" y="91"/>
                  </a:moveTo>
                  <a:lnTo>
                    <a:pt x="242" y="98"/>
                  </a:lnTo>
                  <a:lnTo>
                    <a:pt x="219" y="0"/>
                  </a:lnTo>
                  <a:lnTo>
                    <a:pt x="0" y="45"/>
                  </a:lnTo>
                  <a:lnTo>
                    <a:pt x="7" y="83"/>
                  </a:lnTo>
                  <a:lnTo>
                    <a:pt x="45" y="45"/>
                  </a:lnTo>
                  <a:lnTo>
                    <a:pt x="60" y="53"/>
                  </a:lnTo>
                  <a:lnTo>
                    <a:pt x="76" y="30"/>
                  </a:lnTo>
                  <a:lnTo>
                    <a:pt x="98" y="38"/>
                  </a:lnTo>
                  <a:lnTo>
                    <a:pt x="106" y="60"/>
                  </a:lnTo>
                  <a:lnTo>
                    <a:pt x="151" y="83"/>
                  </a:lnTo>
                  <a:lnTo>
                    <a:pt x="166" y="83"/>
                  </a:lnTo>
                  <a:lnTo>
                    <a:pt x="159" y="91"/>
                  </a:lnTo>
                  <a:lnTo>
                    <a:pt x="151" y="121"/>
                  </a:lnTo>
                  <a:lnTo>
                    <a:pt x="174" y="129"/>
                  </a:lnTo>
                  <a:lnTo>
                    <a:pt x="166" y="121"/>
                  </a:lnTo>
                  <a:lnTo>
                    <a:pt x="212" y="144"/>
                  </a:lnTo>
                  <a:lnTo>
                    <a:pt x="204" y="121"/>
                  </a:lnTo>
                  <a:lnTo>
                    <a:pt x="181" y="113"/>
                  </a:lnTo>
                  <a:lnTo>
                    <a:pt x="181" y="98"/>
                  </a:lnTo>
                  <a:lnTo>
                    <a:pt x="204" y="113"/>
                  </a:lnTo>
                  <a:lnTo>
                    <a:pt x="181" y="68"/>
                  </a:lnTo>
                  <a:lnTo>
                    <a:pt x="189" y="76"/>
                  </a:lnTo>
                  <a:lnTo>
                    <a:pt x="189" y="68"/>
                  </a:lnTo>
                  <a:lnTo>
                    <a:pt x="174" y="53"/>
                  </a:lnTo>
                  <a:lnTo>
                    <a:pt x="189" y="53"/>
                  </a:lnTo>
                  <a:lnTo>
                    <a:pt x="197" y="30"/>
                  </a:lnTo>
                  <a:lnTo>
                    <a:pt x="197" y="38"/>
                  </a:lnTo>
                  <a:lnTo>
                    <a:pt x="197" y="15"/>
                  </a:lnTo>
                  <a:lnTo>
                    <a:pt x="212" y="15"/>
                  </a:lnTo>
                  <a:lnTo>
                    <a:pt x="212" y="30"/>
                  </a:lnTo>
                  <a:lnTo>
                    <a:pt x="204" y="30"/>
                  </a:lnTo>
                  <a:lnTo>
                    <a:pt x="212" y="30"/>
                  </a:lnTo>
                  <a:lnTo>
                    <a:pt x="204" y="38"/>
                  </a:lnTo>
                  <a:lnTo>
                    <a:pt x="197" y="53"/>
                  </a:lnTo>
                  <a:lnTo>
                    <a:pt x="212" y="53"/>
                  </a:lnTo>
                  <a:lnTo>
                    <a:pt x="204" y="68"/>
                  </a:lnTo>
                  <a:lnTo>
                    <a:pt x="212" y="83"/>
                  </a:lnTo>
                  <a:lnTo>
                    <a:pt x="204" y="76"/>
                  </a:lnTo>
                  <a:lnTo>
                    <a:pt x="204" y="83"/>
                  </a:lnTo>
                  <a:lnTo>
                    <a:pt x="212" y="91"/>
                  </a:lnTo>
                  <a:lnTo>
                    <a:pt x="219" y="83"/>
                  </a:lnTo>
                  <a:lnTo>
                    <a:pt x="219" y="91"/>
                  </a:lnTo>
                  <a:lnTo>
                    <a:pt x="204" y="91"/>
                  </a:lnTo>
                  <a:lnTo>
                    <a:pt x="212" y="98"/>
                  </a:lnTo>
                  <a:lnTo>
                    <a:pt x="204" y="106"/>
                  </a:lnTo>
                  <a:lnTo>
                    <a:pt x="212" y="113"/>
                  </a:lnTo>
                  <a:lnTo>
                    <a:pt x="227" y="113"/>
                  </a:lnTo>
                  <a:lnTo>
                    <a:pt x="234" y="106"/>
                  </a:lnTo>
                  <a:lnTo>
                    <a:pt x="242" y="121"/>
                  </a:lnTo>
                  <a:lnTo>
                    <a:pt x="242" y="136"/>
                  </a:lnTo>
                  <a:lnTo>
                    <a:pt x="257" y="136"/>
                  </a:lnTo>
                  <a:lnTo>
                    <a:pt x="272" y="129"/>
                  </a:lnTo>
                  <a:lnTo>
                    <a:pt x="280" y="91"/>
                  </a:lnTo>
                  <a:lnTo>
                    <a:pt x="280" y="9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86" name="Freeform 65"/>
            <p:cNvSpPr>
              <a:spLocks/>
            </p:cNvSpPr>
            <p:nvPr/>
          </p:nvSpPr>
          <p:spPr bwMode="auto">
            <a:xfrm>
              <a:off x="4215" y="1630"/>
              <a:ext cx="204" cy="106"/>
            </a:xfrm>
            <a:custGeom>
              <a:avLst/>
              <a:gdLst>
                <a:gd name="T0" fmla="*/ 197 w 204"/>
                <a:gd name="T1" fmla="*/ 46 h 106"/>
                <a:gd name="T2" fmla="*/ 182 w 204"/>
                <a:gd name="T3" fmla="*/ 53 h 106"/>
                <a:gd name="T4" fmla="*/ 204 w 204"/>
                <a:gd name="T5" fmla="*/ 68 h 106"/>
                <a:gd name="T6" fmla="*/ 182 w 204"/>
                <a:gd name="T7" fmla="*/ 76 h 106"/>
                <a:gd name="T8" fmla="*/ 159 w 204"/>
                <a:gd name="T9" fmla="*/ 61 h 106"/>
                <a:gd name="T10" fmla="*/ 151 w 204"/>
                <a:gd name="T11" fmla="*/ 46 h 106"/>
                <a:gd name="T12" fmla="*/ 136 w 204"/>
                <a:gd name="T13" fmla="*/ 46 h 106"/>
                <a:gd name="T14" fmla="*/ 151 w 204"/>
                <a:gd name="T15" fmla="*/ 8 h 106"/>
                <a:gd name="T16" fmla="*/ 136 w 204"/>
                <a:gd name="T17" fmla="*/ 8 h 106"/>
                <a:gd name="T18" fmla="*/ 136 w 204"/>
                <a:gd name="T19" fmla="*/ 0 h 106"/>
                <a:gd name="T20" fmla="*/ 113 w 204"/>
                <a:gd name="T21" fmla="*/ 15 h 106"/>
                <a:gd name="T22" fmla="*/ 45 w 204"/>
                <a:gd name="T23" fmla="*/ 30 h 106"/>
                <a:gd name="T24" fmla="*/ 0 w 204"/>
                <a:gd name="T25" fmla="*/ 38 h 106"/>
                <a:gd name="T26" fmla="*/ 0 w 204"/>
                <a:gd name="T27" fmla="*/ 99 h 106"/>
                <a:gd name="T28" fmla="*/ 98 w 204"/>
                <a:gd name="T29" fmla="*/ 76 h 106"/>
                <a:gd name="T30" fmla="*/ 121 w 204"/>
                <a:gd name="T31" fmla="*/ 68 h 106"/>
                <a:gd name="T32" fmla="*/ 129 w 204"/>
                <a:gd name="T33" fmla="*/ 91 h 106"/>
                <a:gd name="T34" fmla="*/ 144 w 204"/>
                <a:gd name="T35" fmla="*/ 91 h 106"/>
                <a:gd name="T36" fmla="*/ 144 w 204"/>
                <a:gd name="T37" fmla="*/ 106 h 106"/>
                <a:gd name="T38" fmla="*/ 166 w 204"/>
                <a:gd name="T39" fmla="*/ 76 h 106"/>
                <a:gd name="T40" fmla="*/ 166 w 204"/>
                <a:gd name="T41" fmla="*/ 99 h 106"/>
                <a:gd name="T42" fmla="*/ 204 w 204"/>
                <a:gd name="T43" fmla="*/ 76 h 106"/>
                <a:gd name="T44" fmla="*/ 204 w 204"/>
                <a:gd name="T45" fmla="*/ 68 h 106"/>
                <a:gd name="T46" fmla="*/ 197 w 204"/>
                <a:gd name="T47" fmla="*/ 4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4" h="106">
                  <a:moveTo>
                    <a:pt x="197" y="46"/>
                  </a:moveTo>
                  <a:lnTo>
                    <a:pt x="182" y="53"/>
                  </a:lnTo>
                  <a:lnTo>
                    <a:pt x="204" y="68"/>
                  </a:lnTo>
                  <a:lnTo>
                    <a:pt x="182" y="76"/>
                  </a:lnTo>
                  <a:lnTo>
                    <a:pt x="159" y="61"/>
                  </a:lnTo>
                  <a:lnTo>
                    <a:pt x="151" y="46"/>
                  </a:lnTo>
                  <a:lnTo>
                    <a:pt x="136" y="46"/>
                  </a:lnTo>
                  <a:lnTo>
                    <a:pt x="151" y="8"/>
                  </a:lnTo>
                  <a:lnTo>
                    <a:pt x="136" y="8"/>
                  </a:lnTo>
                  <a:lnTo>
                    <a:pt x="136" y="0"/>
                  </a:lnTo>
                  <a:lnTo>
                    <a:pt x="113" y="15"/>
                  </a:lnTo>
                  <a:lnTo>
                    <a:pt x="45" y="30"/>
                  </a:lnTo>
                  <a:lnTo>
                    <a:pt x="0" y="38"/>
                  </a:lnTo>
                  <a:lnTo>
                    <a:pt x="0" y="99"/>
                  </a:lnTo>
                  <a:lnTo>
                    <a:pt x="98" y="76"/>
                  </a:lnTo>
                  <a:lnTo>
                    <a:pt x="121" y="68"/>
                  </a:lnTo>
                  <a:lnTo>
                    <a:pt x="129" y="91"/>
                  </a:lnTo>
                  <a:lnTo>
                    <a:pt x="144" y="91"/>
                  </a:lnTo>
                  <a:lnTo>
                    <a:pt x="144" y="106"/>
                  </a:lnTo>
                  <a:lnTo>
                    <a:pt x="166" y="76"/>
                  </a:lnTo>
                  <a:lnTo>
                    <a:pt x="166" y="99"/>
                  </a:lnTo>
                  <a:lnTo>
                    <a:pt x="204" y="76"/>
                  </a:lnTo>
                  <a:lnTo>
                    <a:pt x="204" y="68"/>
                  </a:lnTo>
                  <a:lnTo>
                    <a:pt x="197" y="46"/>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87" name="Freeform 66"/>
            <p:cNvSpPr>
              <a:spLocks/>
            </p:cNvSpPr>
            <p:nvPr/>
          </p:nvSpPr>
          <p:spPr bwMode="auto">
            <a:xfrm>
              <a:off x="4215" y="1630"/>
              <a:ext cx="204" cy="106"/>
            </a:xfrm>
            <a:custGeom>
              <a:avLst/>
              <a:gdLst>
                <a:gd name="T0" fmla="*/ 197 w 204"/>
                <a:gd name="T1" fmla="*/ 46 h 106"/>
                <a:gd name="T2" fmla="*/ 182 w 204"/>
                <a:gd name="T3" fmla="*/ 53 h 106"/>
                <a:gd name="T4" fmla="*/ 204 w 204"/>
                <a:gd name="T5" fmla="*/ 68 h 106"/>
                <a:gd name="T6" fmla="*/ 182 w 204"/>
                <a:gd name="T7" fmla="*/ 76 h 106"/>
                <a:gd name="T8" fmla="*/ 159 w 204"/>
                <a:gd name="T9" fmla="*/ 61 h 106"/>
                <a:gd name="T10" fmla="*/ 151 w 204"/>
                <a:gd name="T11" fmla="*/ 46 h 106"/>
                <a:gd name="T12" fmla="*/ 136 w 204"/>
                <a:gd name="T13" fmla="*/ 46 h 106"/>
                <a:gd name="T14" fmla="*/ 151 w 204"/>
                <a:gd name="T15" fmla="*/ 8 h 106"/>
                <a:gd name="T16" fmla="*/ 136 w 204"/>
                <a:gd name="T17" fmla="*/ 8 h 106"/>
                <a:gd name="T18" fmla="*/ 136 w 204"/>
                <a:gd name="T19" fmla="*/ 0 h 106"/>
                <a:gd name="T20" fmla="*/ 113 w 204"/>
                <a:gd name="T21" fmla="*/ 15 h 106"/>
                <a:gd name="T22" fmla="*/ 45 w 204"/>
                <a:gd name="T23" fmla="*/ 30 h 106"/>
                <a:gd name="T24" fmla="*/ 0 w 204"/>
                <a:gd name="T25" fmla="*/ 38 h 106"/>
                <a:gd name="T26" fmla="*/ 0 w 204"/>
                <a:gd name="T27" fmla="*/ 99 h 106"/>
                <a:gd name="T28" fmla="*/ 98 w 204"/>
                <a:gd name="T29" fmla="*/ 76 h 106"/>
                <a:gd name="T30" fmla="*/ 121 w 204"/>
                <a:gd name="T31" fmla="*/ 68 h 106"/>
                <a:gd name="T32" fmla="*/ 129 w 204"/>
                <a:gd name="T33" fmla="*/ 91 h 106"/>
                <a:gd name="T34" fmla="*/ 144 w 204"/>
                <a:gd name="T35" fmla="*/ 91 h 106"/>
                <a:gd name="T36" fmla="*/ 144 w 204"/>
                <a:gd name="T37" fmla="*/ 106 h 106"/>
                <a:gd name="T38" fmla="*/ 166 w 204"/>
                <a:gd name="T39" fmla="*/ 76 h 106"/>
                <a:gd name="T40" fmla="*/ 166 w 204"/>
                <a:gd name="T41" fmla="*/ 99 h 106"/>
                <a:gd name="T42" fmla="*/ 204 w 204"/>
                <a:gd name="T43" fmla="*/ 76 h 106"/>
                <a:gd name="T44" fmla="*/ 204 w 204"/>
                <a:gd name="T45" fmla="*/ 68 h 106"/>
                <a:gd name="T46" fmla="*/ 197 w 204"/>
                <a:gd name="T47" fmla="*/ 46 h 106"/>
                <a:gd name="T48" fmla="*/ 197 w 204"/>
                <a:gd name="T49" fmla="*/ 5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4" h="106">
                  <a:moveTo>
                    <a:pt x="197" y="46"/>
                  </a:moveTo>
                  <a:lnTo>
                    <a:pt x="182" y="53"/>
                  </a:lnTo>
                  <a:lnTo>
                    <a:pt x="204" y="68"/>
                  </a:lnTo>
                  <a:lnTo>
                    <a:pt x="182" y="76"/>
                  </a:lnTo>
                  <a:lnTo>
                    <a:pt x="159" y="61"/>
                  </a:lnTo>
                  <a:lnTo>
                    <a:pt x="151" y="46"/>
                  </a:lnTo>
                  <a:lnTo>
                    <a:pt x="136" y="46"/>
                  </a:lnTo>
                  <a:lnTo>
                    <a:pt x="151" y="8"/>
                  </a:lnTo>
                  <a:lnTo>
                    <a:pt x="136" y="8"/>
                  </a:lnTo>
                  <a:lnTo>
                    <a:pt x="136" y="0"/>
                  </a:lnTo>
                  <a:lnTo>
                    <a:pt x="113" y="15"/>
                  </a:lnTo>
                  <a:lnTo>
                    <a:pt x="45" y="30"/>
                  </a:lnTo>
                  <a:lnTo>
                    <a:pt x="0" y="38"/>
                  </a:lnTo>
                  <a:lnTo>
                    <a:pt x="0" y="99"/>
                  </a:lnTo>
                  <a:lnTo>
                    <a:pt x="98" y="76"/>
                  </a:lnTo>
                  <a:lnTo>
                    <a:pt x="121" y="68"/>
                  </a:lnTo>
                  <a:lnTo>
                    <a:pt x="129" y="91"/>
                  </a:lnTo>
                  <a:lnTo>
                    <a:pt x="144" y="91"/>
                  </a:lnTo>
                  <a:lnTo>
                    <a:pt x="144" y="106"/>
                  </a:lnTo>
                  <a:lnTo>
                    <a:pt x="166" y="76"/>
                  </a:lnTo>
                  <a:lnTo>
                    <a:pt x="166" y="99"/>
                  </a:lnTo>
                  <a:lnTo>
                    <a:pt x="204" y="76"/>
                  </a:lnTo>
                  <a:lnTo>
                    <a:pt x="204" y="68"/>
                  </a:lnTo>
                  <a:lnTo>
                    <a:pt x="197" y="46"/>
                  </a:lnTo>
                  <a:lnTo>
                    <a:pt x="197" y="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88" name="Freeform 67"/>
            <p:cNvSpPr>
              <a:spLocks/>
            </p:cNvSpPr>
            <p:nvPr/>
          </p:nvSpPr>
          <p:spPr bwMode="auto">
            <a:xfrm>
              <a:off x="3217" y="1433"/>
              <a:ext cx="363" cy="190"/>
            </a:xfrm>
            <a:custGeom>
              <a:avLst/>
              <a:gdLst>
                <a:gd name="T0" fmla="*/ 340 w 363"/>
                <a:gd name="T1" fmla="*/ 84 h 190"/>
                <a:gd name="T2" fmla="*/ 332 w 363"/>
                <a:gd name="T3" fmla="*/ 61 h 190"/>
                <a:gd name="T4" fmla="*/ 295 w 363"/>
                <a:gd name="T5" fmla="*/ 61 h 190"/>
                <a:gd name="T6" fmla="*/ 295 w 363"/>
                <a:gd name="T7" fmla="*/ 38 h 190"/>
                <a:gd name="T8" fmla="*/ 234 w 363"/>
                <a:gd name="T9" fmla="*/ 53 h 190"/>
                <a:gd name="T10" fmla="*/ 211 w 363"/>
                <a:gd name="T11" fmla="*/ 76 h 190"/>
                <a:gd name="T12" fmla="*/ 166 w 363"/>
                <a:gd name="T13" fmla="*/ 76 h 190"/>
                <a:gd name="T14" fmla="*/ 143 w 363"/>
                <a:gd name="T15" fmla="*/ 46 h 190"/>
                <a:gd name="T16" fmla="*/ 121 w 363"/>
                <a:gd name="T17" fmla="*/ 46 h 190"/>
                <a:gd name="T18" fmla="*/ 106 w 363"/>
                <a:gd name="T19" fmla="*/ 61 h 190"/>
                <a:gd name="T20" fmla="*/ 121 w 363"/>
                <a:gd name="T21" fmla="*/ 23 h 190"/>
                <a:gd name="T22" fmla="*/ 143 w 363"/>
                <a:gd name="T23" fmla="*/ 8 h 190"/>
                <a:gd name="T24" fmla="*/ 128 w 363"/>
                <a:gd name="T25" fmla="*/ 0 h 190"/>
                <a:gd name="T26" fmla="*/ 75 w 363"/>
                <a:gd name="T27" fmla="*/ 46 h 190"/>
                <a:gd name="T28" fmla="*/ 0 w 363"/>
                <a:gd name="T29" fmla="*/ 84 h 190"/>
                <a:gd name="T30" fmla="*/ 22 w 363"/>
                <a:gd name="T31" fmla="*/ 99 h 190"/>
                <a:gd name="T32" fmla="*/ 136 w 363"/>
                <a:gd name="T33" fmla="*/ 121 h 190"/>
                <a:gd name="T34" fmla="*/ 128 w 363"/>
                <a:gd name="T35" fmla="*/ 137 h 190"/>
                <a:gd name="T36" fmla="*/ 151 w 363"/>
                <a:gd name="T37" fmla="*/ 144 h 190"/>
                <a:gd name="T38" fmla="*/ 151 w 363"/>
                <a:gd name="T39" fmla="*/ 167 h 190"/>
                <a:gd name="T40" fmla="*/ 158 w 363"/>
                <a:gd name="T41" fmla="*/ 167 h 190"/>
                <a:gd name="T42" fmla="*/ 166 w 363"/>
                <a:gd name="T43" fmla="*/ 190 h 190"/>
                <a:gd name="T44" fmla="*/ 196 w 363"/>
                <a:gd name="T45" fmla="*/ 121 h 190"/>
                <a:gd name="T46" fmla="*/ 196 w 363"/>
                <a:gd name="T47" fmla="*/ 137 h 190"/>
                <a:gd name="T48" fmla="*/ 219 w 363"/>
                <a:gd name="T49" fmla="*/ 121 h 190"/>
                <a:gd name="T50" fmla="*/ 219 w 363"/>
                <a:gd name="T51" fmla="*/ 144 h 190"/>
                <a:gd name="T52" fmla="*/ 234 w 363"/>
                <a:gd name="T53" fmla="*/ 114 h 190"/>
                <a:gd name="T54" fmla="*/ 264 w 363"/>
                <a:gd name="T55" fmla="*/ 106 h 190"/>
                <a:gd name="T56" fmla="*/ 272 w 363"/>
                <a:gd name="T57" fmla="*/ 99 h 190"/>
                <a:gd name="T58" fmla="*/ 317 w 363"/>
                <a:gd name="T59" fmla="*/ 114 h 190"/>
                <a:gd name="T60" fmla="*/ 317 w 363"/>
                <a:gd name="T61" fmla="*/ 99 h 190"/>
                <a:gd name="T62" fmla="*/ 363 w 363"/>
                <a:gd name="T63" fmla="*/ 99 h 190"/>
                <a:gd name="T64" fmla="*/ 340 w 363"/>
                <a:gd name="T65" fmla="*/ 84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3" h="190">
                  <a:moveTo>
                    <a:pt x="340" y="84"/>
                  </a:moveTo>
                  <a:lnTo>
                    <a:pt x="332" y="61"/>
                  </a:lnTo>
                  <a:lnTo>
                    <a:pt x="295" y="61"/>
                  </a:lnTo>
                  <a:lnTo>
                    <a:pt x="295" y="38"/>
                  </a:lnTo>
                  <a:lnTo>
                    <a:pt x="234" y="53"/>
                  </a:lnTo>
                  <a:lnTo>
                    <a:pt x="211" y="76"/>
                  </a:lnTo>
                  <a:lnTo>
                    <a:pt x="166" y="76"/>
                  </a:lnTo>
                  <a:lnTo>
                    <a:pt x="143" y="46"/>
                  </a:lnTo>
                  <a:lnTo>
                    <a:pt x="121" y="46"/>
                  </a:lnTo>
                  <a:lnTo>
                    <a:pt x="106" y="61"/>
                  </a:lnTo>
                  <a:lnTo>
                    <a:pt x="121" y="23"/>
                  </a:lnTo>
                  <a:lnTo>
                    <a:pt x="143" y="8"/>
                  </a:lnTo>
                  <a:lnTo>
                    <a:pt x="128" y="0"/>
                  </a:lnTo>
                  <a:lnTo>
                    <a:pt x="75" y="46"/>
                  </a:lnTo>
                  <a:lnTo>
                    <a:pt x="0" y="84"/>
                  </a:lnTo>
                  <a:lnTo>
                    <a:pt x="22" y="99"/>
                  </a:lnTo>
                  <a:lnTo>
                    <a:pt x="136" y="121"/>
                  </a:lnTo>
                  <a:lnTo>
                    <a:pt x="128" y="137"/>
                  </a:lnTo>
                  <a:lnTo>
                    <a:pt x="151" y="144"/>
                  </a:lnTo>
                  <a:lnTo>
                    <a:pt x="151" y="167"/>
                  </a:lnTo>
                  <a:lnTo>
                    <a:pt x="158" y="167"/>
                  </a:lnTo>
                  <a:lnTo>
                    <a:pt x="166" y="190"/>
                  </a:lnTo>
                  <a:lnTo>
                    <a:pt x="196" y="121"/>
                  </a:lnTo>
                  <a:lnTo>
                    <a:pt x="196" y="137"/>
                  </a:lnTo>
                  <a:lnTo>
                    <a:pt x="219" y="121"/>
                  </a:lnTo>
                  <a:lnTo>
                    <a:pt x="219" y="144"/>
                  </a:lnTo>
                  <a:lnTo>
                    <a:pt x="234" y="114"/>
                  </a:lnTo>
                  <a:lnTo>
                    <a:pt x="264" y="106"/>
                  </a:lnTo>
                  <a:lnTo>
                    <a:pt x="272" y="99"/>
                  </a:lnTo>
                  <a:lnTo>
                    <a:pt x="317" y="114"/>
                  </a:lnTo>
                  <a:lnTo>
                    <a:pt x="317" y="99"/>
                  </a:lnTo>
                  <a:lnTo>
                    <a:pt x="363" y="99"/>
                  </a:lnTo>
                  <a:lnTo>
                    <a:pt x="340" y="84"/>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89" name="Freeform 68"/>
            <p:cNvSpPr>
              <a:spLocks/>
            </p:cNvSpPr>
            <p:nvPr/>
          </p:nvSpPr>
          <p:spPr bwMode="auto">
            <a:xfrm>
              <a:off x="3217" y="1433"/>
              <a:ext cx="363" cy="190"/>
            </a:xfrm>
            <a:custGeom>
              <a:avLst/>
              <a:gdLst>
                <a:gd name="T0" fmla="*/ 340 w 363"/>
                <a:gd name="T1" fmla="*/ 84 h 190"/>
                <a:gd name="T2" fmla="*/ 332 w 363"/>
                <a:gd name="T3" fmla="*/ 61 h 190"/>
                <a:gd name="T4" fmla="*/ 295 w 363"/>
                <a:gd name="T5" fmla="*/ 61 h 190"/>
                <a:gd name="T6" fmla="*/ 295 w 363"/>
                <a:gd name="T7" fmla="*/ 38 h 190"/>
                <a:gd name="T8" fmla="*/ 234 w 363"/>
                <a:gd name="T9" fmla="*/ 53 h 190"/>
                <a:gd name="T10" fmla="*/ 211 w 363"/>
                <a:gd name="T11" fmla="*/ 76 h 190"/>
                <a:gd name="T12" fmla="*/ 166 w 363"/>
                <a:gd name="T13" fmla="*/ 76 h 190"/>
                <a:gd name="T14" fmla="*/ 143 w 363"/>
                <a:gd name="T15" fmla="*/ 46 h 190"/>
                <a:gd name="T16" fmla="*/ 121 w 363"/>
                <a:gd name="T17" fmla="*/ 46 h 190"/>
                <a:gd name="T18" fmla="*/ 106 w 363"/>
                <a:gd name="T19" fmla="*/ 61 h 190"/>
                <a:gd name="T20" fmla="*/ 121 w 363"/>
                <a:gd name="T21" fmla="*/ 23 h 190"/>
                <a:gd name="T22" fmla="*/ 143 w 363"/>
                <a:gd name="T23" fmla="*/ 8 h 190"/>
                <a:gd name="T24" fmla="*/ 128 w 363"/>
                <a:gd name="T25" fmla="*/ 0 h 190"/>
                <a:gd name="T26" fmla="*/ 75 w 363"/>
                <a:gd name="T27" fmla="*/ 46 h 190"/>
                <a:gd name="T28" fmla="*/ 0 w 363"/>
                <a:gd name="T29" fmla="*/ 84 h 190"/>
                <a:gd name="T30" fmla="*/ 22 w 363"/>
                <a:gd name="T31" fmla="*/ 99 h 190"/>
                <a:gd name="T32" fmla="*/ 136 w 363"/>
                <a:gd name="T33" fmla="*/ 121 h 190"/>
                <a:gd name="T34" fmla="*/ 128 w 363"/>
                <a:gd name="T35" fmla="*/ 137 h 190"/>
                <a:gd name="T36" fmla="*/ 151 w 363"/>
                <a:gd name="T37" fmla="*/ 144 h 190"/>
                <a:gd name="T38" fmla="*/ 151 w 363"/>
                <a:gd name="T39" fmla="*/ 167 h 190"/>
                <a:gd name="T40" fmla="*/ 158 w 363"/>
                <a:gd name="T41" fmla="*/ 167 h 190"/>
                <a:gd name="T42" fmla="*/ 166 w 363"/>
                <a:gd name="T43" fmla="*/ 190 h 190"/>
                <a:gd name="T44" fmla="*/ 196 w 363"/>
                <a:gd name="T45" fmla="*/ 121 h 190"/>
                <a:gd name="T46" fmla="*/ 196 w 363"/>
                <a:gd name="T47" fmla="*/ 137 h 190"/>
                <a:gd name="T48" fmla="*/ 219 w 363"/>
                <a:gd name="T49" fmla="*/ 121 h 190"/>
                <a:gd name="T50" fmla="*/ 219 w 363"/>
                <a:gd name="T51" fmla="*/ 144 h 190"/>
                <a:gd name="T52" fmla="*/ 234 w 363"/>
                <a:gd name="T53" fmla="*/ 114 h 190"/>
                <a:gd name="T54" fmla="*/ 264 w 363"/>
                <a:gd name="T55" fmla="*/ 106 h 190"/>
                <a:gd name="T56" fmla="*/ 272 w 363"/>
                <a:gd name="T57" fmla="*/ 99 h 190"/>
                <a:gd name="T58" fmla="*/ 317 w 363"/>
                <a:gd name="T59" fmla="*/ 114 h 190"/>
                <a:gd name="T60" fmla="*/ 317 w 363"/>
                <a:gd name="T61" fmla="*/ 99 h 190"/>
                <a:gd name="T62" fmla="*/ 363 w 363"/>
                <a:gd name="T63" fmla="*/ 99 h 190"/>
                <a:gd name="T64" fmla="*/ 340 w 363"/>
                <a:gd name="T65" fmla="*/ 84 h 190"/>
                <a:gd name="T66" fmla="*/ 340 w 363"/>
                <a:gd name="T67" fmla="*/ 9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3" h="190">
                  <a:moveTo>
                    <a:pt x="340" y="84"/>
                  </a:moveTo>
                  <a:lnTo>
                    <a:pt x="332" y="61"/>
                  </a:lnTo>
                  <a:lnTo>
                    <a:pt x="295" y="61"/>
                  </a:lnTo>
                  <a:lnTo>
                    <a:pt x="295" y="38"/>
                  </a:lnTo>
                  <a:lnTo>
                    <a:pt x="234" y="53"/>
                  </a:lnTo>
                  <a:lnTo>
                    <a:pt x="211" y="76"/>
                  </a:lnTo>
                  <a:lnTo>
                    <a:pt x="166" y="76"/>
                  </a:lnTo>
                  <a:lnTo>
                    <a:pt x="143" y="46"/>
                  </a:lnTo>
                  <a:lnTo>
                    <a:pt x="121" y="46"/>
                  </a:lnTo>
                  <a:lnTo>
                    <a:pt x="106" y="61"/>
                  </a:lnTo>
                  <a:lnTo>
                    <a:pt x="121" y="23"/>
                  </a:lnTo>
                  <a:lnTo>
                    <a:pt x="143" y="8"/>
                  </a:lnTo>
                  <a:lnTo>
                    <a:pt x="128" y="0"/>
                  </a:lnTo>
                  <a:lnTo>
                    <a:pt x="75" y="46"/>
                  </a:lnTo>
                  <a:lnTo>
                    <a:pt x="0" y="84"/>
                  </a:lnTo>
                  <a:lnTo>
                    <a:pt x="22" y="99"/>
                  </a:lnTo>
                  <a:lnTo>
                    <a:pt x="136" y="121"/>
                  </a:lnTo>
                  <a:lnTo>
                    <a:pt x="128" y="137"/>
                  </a:lnTo>
                  <a:lnTo>
                    <a:pt x="151" y="144"/>
                  </a:lnTo>
                  <a:lnTo>
                    <a:pt x="151" y="167"/>
                  </a:lnTo>
                  <a:lnTo>
                    <a:pt x="158" y="167"/>
                  </a:lnTo>
                  <a:lnTo>
                    <a:pt x="166" y="190"/>
                  </a:lnTo>
                  <a:lnTo>
                    <a:pt x="196" y="121"/>
                  </a:lnTo>
                  <a:lnTo>
                    <a:pt x="196" y="137"/>
                  </a:lnTo>
                  <a:lnTo>
                    <a:pt x="219" y="121"/>
                  </a:lnTo>
                  <a:lnTo>
                    <a:pt x="219" y="144"/>
                  </a:lnTo>
                  <a:lnTo>
                    <a:pt x="234" y="114"/>
                  </a:lnTo>
                  <a:lnTo>
                    <a:pt x="264" y="106"/>
                  </a:lnTo>
                  <a:lnTo>
                    <a:pt x="272" y="99"/>
                  </a:lnTo>
                  <a:lnTo>
                    <a:pt x="317" y="114"/>
                  </a:lnTo>
                  <a:lnTo>
                    <a:pt x="317" y="99"/>
                  </a:lnTo>
                  <a:lnTo>
                    <a:pt x="363" y="99"/>
                  </a:lnTo>
                  <a:lnTo>
                    <a:pt x="340" y="84"/>
                  </a:lnTo>
                  <a:lnTo>
                    <a:pt x="340" y="9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90" name="Freeform 69"/>
            <p:cNvSpPr>
              <a:spLocks/>
            </p:cNvSpPr>
            <p:nvPr/>
          </p:nvSpPr>
          <p:spPr bwMode="auto">
            <a:xfrm>
              <a:off x="3451" y="1547"/>
              <a:ext cx="242" cy="333"/>
            </a:xfrm>
            <a:custGeom>
              <a:avLst/>
              <a:gdLst>
                <a:gd name="T0" fmla="*/ 242 w 242"/>
                <a:gd name="T1" fmla="*/ 235 h 333"/>
                <a:gd name="T2" fmla="*/ 235 w 242"/>
                <a:gd name="T3" fmla="*/ 242 h 333"/>
                <a:gd name="T4" fmla="*/ 235 w 242"/>
                <a:gd name="T5" fmla="*/ 227 h 333"/>
                <a:gd name="T6" fmla="*/ 219 w 242"/>
                <a:gd name="T7" fmla="*/ 235 h 333"/>
                <a:gd name="T8" fmla="*/ 197 w 242"/>
                <a:gd name="T9" fmla="*/ 310 h 333"/>
                <a:gd name="T10" fmla="*/ 121 w 242"/>
                <a:gd name="T11" fmla="*/ 325 h 333"/>
                <a:gd name="T12" fmla="*/ 0 w 242"/>
                <a:gd name="T13" fmla="*/ 333 h 333"/>
                <a:gd name="T14" fmla="*/ 30 w 242"/>
                <a:gd name="T15" fmla="*/ 265 h 333"/>
                <a:gd name="T16" fmla="*/ 0 w 242"/>
                <a:gd name="T17" fmla="*/ 182 h 333"/>
                <a:gd name="T18" fmla="*/ 8 w 242"/>
                <a:gd name="T19" fmla="*/ 98 h 333"/>
                <a:gd name="T20" fmla="*/ 45 w 242"/>
                <a:gd name="T21" fmla="*/ 53 h 333"/>
                <a:gd name="T22" fmla="*/ 53 w 242"/>
                <a:gd name="T23" fmla="*/ 91 h 333"/>
                <a:gd name="T24" fmla="*/ 53 w 242"/>
                <a:gd name="T25" fmla="*/ 45 h 333"/>
                <a:gd name="T26" fmla="*/ 76 w 242"/>
                <a:gd name="T27" fmla="*/ 30 h 333"/>
                <a:gd name="T28" fmla="*/ 68 w 242"/>
                <a:gd name="T29" fmla="*/ 30 h 333"/>
                <a:gd name="T30" fmla="*/ 76 w 242"/>
                <a:gd name="T31" fmla="*/ 7 h 333"/>
                <a:gd name="T32" fmla="*/ 83 w 242"/>
                <a:gd name="T33" fmla="*/ 0 h 333"/>
                <a:gd name="T34" fmla="*/ 159 w 242"/>
                <a:gd name="T35" fmla="*/ 30 h 333"/>
                <a:gd name="T36" fmla="*/ 174 w 242"/>
                <a:gd name="T37" fmla="*/ 53 h 333"/>
                <a:gd name="T38" fmla="*/ 159 w 242"/>
                <a:gd name="T39" fmla="*/ 53 h 333"/>
                <a:gd name="T40" fmla="*/ 174 w 242"/>
                <a:gd name="T41" fmla="*/ 76 h 333"/>
                <a:gd name="T42" fmla="*/ 174 w 242"/>
                <a:gd name="T43" fmla="*/ 106 h 333"/>
                <a:gd name="T44" fmla="*/ 151 w 242"/>
                <a:gd name="T45" fmla="*/ 136 h 333"/>
                <a:gd name="T46" fmla="*/ 151 w 242"/>
                <a:gd name="T47" fmla="*/ 159 h 333"/>
                <a:gd name="T48" fmla="*/ 166 w 242"/>
                <a:gd name="T49" fmla="*/ 166 h 333"/>
                <a:gd name="T50" fmla="*/ 174 w 242"/>
                <a:gd name="T51" fmla="*/ 136 h 333"/>
                <a:gd name="T52" fmla="*/ 197 w 242"/>
                <a:gd name="T53" fmla="*/ 121 h 333"/>
                <a:gd name="T54" fmla="*/ 219 w 242"/>
                <a:gd name="T55" fmla="*/ 136 h 333"/>
                <a:gd name="T56" fmla="*/ 242 w 242"/>
                <a:gd name="T57" fmla="*/ 204 h 333"/>
                <a:gd name="T58" fmla="*/ 242 w 242"/>
                <a:gd name="T59" fmla="*/ 235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2" h="333">
                  <a:moveTo>
                    <a:pt x="242" y="235"/>
                  </a:moveTo>
                  <a:lnTo>
                    <a:pt x="235" y="242"/>
                  </a:lnTo>
                  <a:lnTo>
                    <a:pt x="235" y="227"/>
                  </a:lnTo>
                  <a:lnTo>
                    <a:pt x="219" y="235"/>
                  </a:lnTo>
                  <a:lnTo>
                    <a:pt x="197" y="310"/>
                  </a:lnTo>
                  <a:lnTo>
                    <a:pt x="121" y="325"/>
                  </a:lnTo>
                  <a:lnTo>
                    <a:pt x="0" y="333"/>
                  </a:lnTo>
                  <a:lnTo>
                    <a:pt x="30" y="265"/>
                  </a:lnTo>
                  <a:lnTo>
                    <a:pt x="0" y="182"/>
                  </a:lnTo>
                  <a:lnTo>
                    <a:pt x="8" y="98"/>
                  </a:lnTo>
                  <a:lnTo>
                    <a:pt x="45" y="53"/>
                  </a:lnTo>
                  <a:lnTo>
                    <a:pt x="53" y="91"/>
                  </a:lnTo>
                  <a:lnTo>
                    <a:pt x="53" y="45"/>
                  </a:lnTo>
                  <a:lnTo>
                    <a:pt x="76" y="30"/>
                  </a:lnTo>
                  <a:lnTo>
                    <a:pt x="68" y="30"/>
                  </a:lnTo>
                  <a:lnTo>
                    <a:pt x="76" y="7"/>
                  </a:lnTo>
                  <a:lnTo>
                    <a:pt x="83" y="0"/>
                  </a:lnTo>
                  <a:lnTo>
                    <a:pt x="159" y="30"/>
                  </a:lnTo>
                  <a:lnTo>
                    <a:pt x="174" y="53"/>
                  </a:lnTo>
                  <a:lnTo>
                    <a:pt x="159" y="53"/>
                  </a:lnTo>
                  <a:lnTo>
                    <a:pt x="174" y="76"/>
                  </a:lnTo>
                  <a:lnTo>
                    <a:pt x="174" y="106"/>
                  </a:lnTo>
                  <a:lnTo>
                    <a:pt x="151" y="136"/>
                  </a:lnTo>
                  <a:lnTo>
                    <a:pt x="151" y="159"/>
                  </a:lnTo>
                  <a:lnTo>
                    <a:pt x="166" y="166"/>
                  </a:lnTo>
                  <a:lnTo>
                    <a:pt x="174" y="136"/>
                  </a:lnTo>
                  <a:lnTo>
                    <a:pt x="197" y="121"/>
                  </a:lnTo>
                  <a:lnTo>
                    <a:pt x="219" y="136"/>
                  </a:lnTo>
                  <a:lnTo>
                    <a:pt x="242" y="204"/>
                  </a:lnTo>
                  <a:lnTo>
                    <a:pt x="242" y="23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91" name="Freeform 70"/>
            <p:cNvSpPr>
              <a:spLocks/>
            </p:cNvSpPr>
            <p:nvPr/>
          </p:nvSpPr>
          <p:spPr bwMode="auto">
            <a:xfrm>
              <a:off x="3451" y="1547"/>
              <a:ext cx="242" cy="333"/>
            </a:xfrm>
            <a:custGeom>
              <a:avLst/>
              <a:gdLst>
                <a:gd name="T0" fmla="*/ 242 w 242"/>
                <a:gd name="T1" fmla="*/ 235 h 333"/>
                <a:gd name="T2" fmla="*/ 235 w 242"/>
                <a:gd name="T3" fmla="*/ 242 h 333"/>
                <a:gd name="T4" fmla="*/ 235 w 242"/>
                <a:gd name="T5" fmla="*/ 227 h 333"/>
                <a:gd name="T6" fmla="*/ 219 w 242"/>
                <a:gd name="T7" fmla="*/ 235 h 333"/>
                <a:gd name="T8" fmla="*/ 197 w 242"/>
                <a:gd name="T9" fmla="*/ 310 h 333"/>
                <a:gd name="T10" fmla="*/ 121 w 242"/>
                <a:gd name="T11" fmla="*/ 325 h 333"/>
                <a:gd name="T12" fmla="*/ 0 w 242"/>
                <a:gd name="T13" fmla="*/ 333 h 333"/>
                <a:gd name="T14" fmla="*/ 30 w 242"/>
                <a:gd name="T15" fmla="*/ 265 h 333"/>
                <a:gd name="T16" fmla="*/ 0 w 242"/>
                <a:gd name="T17" fmla="*/ 182 h 333"/>
                <a:gd name="T18" fmla="*/ 8 w 242"/>
                <a:gd name="T19" fmla="*/ 98 h 333"/>
                <a:gd name="T20" fmla="*/ 45 w 242"/>
                <a:gd name="T21" fmla="*/ 53 h 333"/>
                <a:gd name="T22" fmla="*/ 53 w 242"/>
                <a:gd name="T23" fmla="*/ 91 h 333"/>
                <a:gd name="T24" fmla="*/ 53 w 242"/>
                <a:gd name="T25" fmla="*/ 45 h 333"/>
                <a:gd name="T26" fmla="*/ 76 w 242"/>
                <a:gd name="T27" fmla="*/ 30 h 333"/>
                <a:gd name="T28" fmla="*/ 68 w 242"/>
                <a:gd name="T29" fmla="*/ 30 h 333"/>
                <a:gd name="T30" fmla="*/ 76 w 242"/>
                <a:gd name="T31" fmla="*/ 7 h 333"/>
                <a:gd name="T32" fmla="*/ 83 w 242"/>
                <a:gd name="T33" fmla="*/ 0 h 333"/>
                <a:gd name="T34" fmla="*/ 159 w 242"/>
                <a:gd name="T35" fmla="*/ 30 h 333"/>
                <a:gd name="T36" fmla="*/ 174 w 242"/>
                <a:gd name="T37" fmla="*/ 53 h 333"/>
                <a:gd name="T38" fmla="*/ 159 w 242"/>
                <a:gd name="T39" fmla="*/ 53 h 333"/>
                <a:gd name="T40" fmla="*/ 174 w 242"/>
                <a:gd name="T41" fmla="*/ 76 h 333"/>
                <a:gd name="T42" fmla="*/ 174 w 242"/>
                <a:gd name="T43" fmla="*/ 106 h 333"/>
                <a:gd name="T44" fmla="*/ 151 w 242"/>
                <a:gd name="T45" fmla="*/ 136 h 333"/>
                <a:gd name="T46" fmla="*/ 151 w 242"/>
                <a:gd name="T47" fmla="*/ 159 h 333"/>
                <a:gd name="T48" fmla="*/ 166 w 242"/>
                <a:gd name="T49" fmla="*/ 166 h 333"/>
                <a:gd name="T50" fmla="*/ 174 w 242"/>
                <a:gd name="T51" fmla="*/ 136 h 333"/>
                <a:gd name="T52" fmla="*/ 197 w 242"/>
                <a:gd name="T53" fmla="*/ 121 h 333"/>
                <a:gd name="T54" fmla="*/ 219 w 242"/>
                <a:gd name="T55" fmla="*/ 136 h 333"/>
                <a:gd name="T56" fmla="*/ 242 w 242"/>
                <a:gd name="T57" fmla="*/ 204 h 333"/>
                <a:gd name="T58" fmla="*/ 242 w 242"/>
                <a:gd name="T59" fmla="*/ 235 h 333"/>
                <a:gd name="T60" fmla="*/ 242 w 242"/>
                <a:gd name="T61" fmla="*/ 242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2" h="333">
                  <a:moveTo>
                    <a:pt x="242" y="235"/>
                  </a:moveTo>
                  <a:lnTo>
                    <a:pt x="235" y="242"/>
                  </a:lnTo>
                  <a:lnTo>
                    <a:pt x="235" y="227"/>
                  </a:lnTo>
                  <a:lnTo>
                    <a:pt x="219" y="235"/>
                  </a:lnTo>
                  <a:lnTo>
                    <a:pt x="197" y="310"/>
                  </a:lnTo>
                  <a:lnTo>
                    <a:pt x="121" y="325"/>
                  </a:lnTo>
                  <a:lnTo>
                    <a:pt x="0" y="333"/>
                  </a:lnTo>
                  <a:lnTo>
                    <a:pt x="30" y="265"/>
                  </a:lnTo>
                  <a:lnTo>
                    <a:pt x="0" y="182"/>
                  </a:lnTo>
                  <a:lnTo>
                    <a:pt x="8" y="98"/>
                  </a:lnTo>
                  <a:lnTo>
                    <a:pt x="45" y="53"/>
                  </a:lnTo>
                  <a:lnTo>
                    <a:pt x="53" y="91"/>
                  </a:lnTo>
                  <a:lnTo>
                    <a:pt x="53" y="45"/>
                  </a:lnTo>
                  <a:lnTo>
                    <a:pt x="76" y="30"/>
                  </a:lnTo>
                  <a:lnTo>
                    <a:pt x="68" y="30"/>
                  </a:lnTo>
                  <a:lnTo>
                    <a:pt x="76" y="7"/>
                  </a:lnTo>
                  <a:lnTo>
                    <a:pt x="83" y="0"/>
                  </a:lnTo>
                  <a:lnTo>
                    <a:pt x="159" y="30"/>
                  </a:lnTo>
                  <a:lnTo>
                    <a:pt x="174" y="53"/>
                  </a:lnTo>
                  <a:lnTo>
                    <a:pt x="159" y="53"/>
                  </a:lnTo>
                  <a:lnTo>
                    <a:pt x="174" y="76"/>
                  </a:lnTo>
                  <a:lnTo>
                    <a:pt x="174" y="106"/>
                  </a:lnTo>
                  <a:lnTo>
                    <a:pt x="151" y="136"/>
                  </a:lnTo>
                  <a:lnTo>
                    <a:pt x="151" y="159"/>
                  </a:lnTo>
                  <a:lnTo>
                    <a:pt x="166" y="166"/>
                  </a:lnTo>
                  <a:lnTo>
                    <a:pt x="174" y="136"/>
                  </a:lnTo>
                  <a:lnTo>
                    <a:pt x="197" y="121"/>
                  </a:lnTo>
                  <a:lnTo>
                    <a:pt x="219" y="136"/>
                  </a:lnTo>
                  <a:lnTo>
                    <a:pt x="242" y="204"/>
                  </a:lnTo>
                  <a:lnTo>
                    <a:pt x="242" y="235"/>
                  </a:lnTo>
                  <a:lnTo>
                    <a:pt x="242" y="24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92" name="Freeform 71"/>
            <p:cNvSpPr>
              <a:spLocks/>
            </p:cNvSpPr>
            <p:nvPr/>
          </p:nvSpPr>
          <p:spPr bwMode="auto">
            <a:xfrm>
              <a:off x="2854" y="1305"/>
              <a:ext cx="408" cy="461"/>
            </a:xfrm>
            <a:custGeom>
              <a:avLst/>
              <a:gdLst>
                <a:gd name="T0" fmla="*/ 340 w 408"/>
                <a:gd name="T1" fmla="*/ 128 h 461"/>
                <a:gd name="T2" fmla="*/ 272 w 408"/>
                <a:gd name="T3" fmla="*/ 196 h 461"/>
                <a:gd name="T4" fmla="*/ 279 w 408"/>
                <a:gd name="T5" fmla="*/ 204 h 461"/>
                <a:gd name="T6" fmla="*/ 264 w 408"/>
                <a:gd name="T7" fmla="*/ 212 h 461"/>
                <a:gd name="T8" fmla="*/ 264 w 408"/>
                <a:gd name="T9" fmla="*/ 257 h 461"/>
                <a:gd name="T10" fmla="*/ 234 w 408"/>
                <a:gd name="T11" fmla="*/ 280 h 461"/>
                <a:gd name="T12" fmla="*/ 249 w 408"/>
                <a:gd name="T13" fmla="*/ 302 h 461"/>
                <a:gd name="T14" fmla="*/ 242 w 408"/>
                <a:gd name="T15" fmla="*/ 318 h 461"/>
                <a:gd name="T16" fmla="*/ 242 w 408"/>
                <a:gd name="T17" fmla="*/ 355 h 461"/>
                <a:gd name="T18" fmla="*/ 317 w 408"/>
                <a:gd name="T19" fmla="*/ 416 h 461"/>
                <a:gd name="T20" fmla="*/ 332 w 408"/>
                <a:gd name="T21" fmla="*/ 454 h 461"/>
                <a:gd name="T22" fmla="*/ 37 w 408"/>
                <a:gd name="T23" fmla="*/ 461 h 461"/>
                <a:gd name="T24" fmla="*/ 37 w 408"/>
                <a:gd name="T25" fmla="*/ 318 h 461"/>
                <a:gd name="T26" fmla="*/ 15 w 408"/>
                <a:gd name="T27" fmla="*/ 295 h 461"/>
                <a:gd name="T28" fmla="*/ 30 w 408"/>
                <a:gd name="T29" fmla="*/ 272 h 461"/>
                <a:gd name="T30" fmla="*/ 0 w 408"/>
                <a:gd name="T31" fmla="*/ 30 h 461"/>
                <a:gd name="T32" fmla="*/ 105 w 408"/>
                <a:gd name="T33" fmla="*/ 30 h 461"/>
                <a:gd name="T34" fmla="*/ 105 w 408"/>
                <a:gd name="T35" fmla="*/ 0 h 461"/>
                <a:gd name="T36" fmla="*/ 113 w 408"/>
                <a:gd name="T37" fmla="*/ 0 h 461"/>
                <a:gd name="T38" fmla="*/ 136 w 408"/>
                <a:gd name="T39" fmla="*/ 53 h 461"/>
                <a:gd name="T40" fmla="*/ 174 w 408"/>
                <a:gd name="T41" fmla="*/ 60 h 461"/>
                <a:gd name="T42" fmla="*/ 181 w 408"/>
                <a:gd name="T43" fmla="*/ 68 h 461"/>
                <a:gd name="T44" fmla="*/ 219 w 408"/>
                <a:gd name="T45" fmla="*/ 60 h 461"/>
                <a:gd name="T46" fmla="*/ 242 w 408"/>
                <a:gd name="T47" fmla="*/ 60 h 461"/>
                <a:gd name="T48" fmla="*/ 257 w 408"/>
                <a:gd name="T49" fmla="*/ 91 h 461"/>
                <a:gd name="T50" fmla="*/ 272 w 408"/>
                <a:gd name="T51" fmla="*/ 75 h 461"/>
                <a:gd name="T52" fmla="*/ 295 w 408"/>
                <a:gd name="T53" fmla="*/ 98 h 461"/>
                <a:gd name="T54" fmla="*/ 332 w 408"/>
                <a:gd name="T55" fmla="*/ 83 h 461"/>
                <a:gd name="T56" fmla="*/ 340 w 408"/>
                <a:gd name="T57" fmla="*/ 91 h 461"/>
                <a:gd name="T58" fmla="*/ 408 w 408"/>
                <a:gd name="T59" fmla="*/ 98 h 461"/>
                <a:gd name="T60" fmla="*/ 340 w 408"/>
                <a:gd name="T61" fmla="*/ 128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8" h="461">
                  <a:moveTo>
                    <a:pt x="340" y="128"/>
                  </a:moveTo>
                  <a:lnTo>
                    <a:pt x="272" y="196"/>
                  </a:lnTo>
                  <a:lnTo>
                    <a:pt x="279" y="204"/>
                  </a:lnTo>
                  <a:lnTo>
                    <a:pt x="264" y="212"/>
                  </a:lnTo>
                  <a:lnTo>
                    <a:pt x="264" y="257"/>
                  </a:lnTo>
                  <a:lnTo>
                    <a:pt x="234" y="280"/>
                  </a:lnTo>
                  <a:lnTo>
                    <a:pt x="249" y="302"/>
                  </a:lnTo>
                  <a:lnTo>
                    <a:pt x="242" y="318"/>
                  </a:lnTo>
                  <a:lnTo>
                    <a:pt x="242" y="355"/>
                  </a:lnTo>
                  <a:lnTo>
                    <a:pt x="317" y="416"/>
                  </a:lnTo>
                  <a:lnTo>
                    <a:pt x="332" y="454"/>
                  </a:lnTo>
                  <a:lnTo>
                    <a:pt x="37" y="461"/>
                  </a:lnTo>
                  <a:lnTo>
                    <a:pt x="37" y="318"/>
                  </a:lnTo>
                  <a:lnTo>
                    <a:pt x="15" y="295"/>
                  </a:lnTo>
                  <a:lnTo>
                    <a:pt x="30" y="272"/>
                  </a:lnTo>
                  <a:lnTo>
                    <a:pt x="0" y="30"/>
                  </a:lnTo>
                  <a:lnTo>
                    <a:pt x="105" y="30"/>
                  </a:lnTo>
                  <a:lnTo>
                    <a:pt x="105" y="0"/>
                  </a:lnTo>
                  <a:lnTo>
                    <a:pt x="113" y="0"/>
                  </a:lnTo>
                  <a:lnTo>
                    <a:pt x="136" y="53"/>
                  </a:lnTo>
                  <a:lnTo>
                    <a:pt x="174" y="60"/>
                  </a:lnTo>
                  <a:lnTo>
                    <a:pt x="181" y="68"/>
                  </a:lnTo>
                  <a:lnTo>
                    <a:pt x="219" y="60"/>
                  </a:lnTo>
                  <a:lnTo>
                    <a:pt x="242" y="60"/>
                  </a:lnTo>
                  <a:lnTo>
                    <a:pt x="257" y="91"/>
                  </a:lnTo>
                  <a:lnTo>
                    <a:pt x="272" y="75"/>
                  </a:lnTo>
                  <a:lnTo>
                    <a:pt x="295" y="98"/>
                  </a:lnTo>
                  <a:lnTo>
                    <a:pt x="332" y="83"/>
                  </a:lnTo>
                  <a:lnTo>
                    <a:pt x="340" y="91"/>
                  </a:lnTo>
                  <a:lnTo>
                    <a:pt x="408" y="98"/>
                  </a:lnTo>
                  <a:lnTo>
                    <a:pt x="340" y="128"/>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93" name="Freeform 72"/>
            <p:cNvSpPr>
              <a:spLocks/>
            </p:cNvSpPr>
            <p:nvPr/>
          </p:nvSpPr>
          <p:spPr bwMode="auto">
            <a:xfrm>
              <a:off x="2854" y="1305"/>
              <a:ext cx="408" cy="461"/>
            </a:xfrm>
            <a:custGeom>
              <a:avLst/>
              <a:gdLst>
                <a:gd name="T0" fmla="*/ 340 w 408"/>
                <a:gd name="T1" fmla="*/ 128 h 461"/>
                <a:gd name="T2" fmla="*/ 272 w 408"/>
                <a:gd name="T3" fmla="*/ 196 h 461"/>
                <a:gd name="T4" fmla="*/ 279 w 408"/>
                <a:gd name="T5" fmla="*/ 204 h 461"/>
                <a:gd name="T6" fmla="*/ 264 w 408"/>
                <a:gd name="T7" fmla="*/ 212 h 461"/>
                <a:gd name="T8" fmla="*/ 264 w 408"/>
                <a:gd name="T9" fmla="*/ 257 h 461"/>
                <a:gd name="T10" fmla="*/ 234 w 408"/>
                <a:gd name="T11" fmla="*/ 280 h 461"/>
                <a:gd name="T12" fmla="*/ 249 w 408"/>
                <a:gd name="T13" fmla="*/ 302 h 461"/>
                <a:gd name="T14" fmla="*/ 242 w 408"/>
                <a:gd name="T15" fmla="*/ 318 h 461"/>
                <a:gd name="T16" fmla="*/ 242 w 408"/>
                <a:gd name="T17" fmla="*/ 355 h 461"/>
                <a:gd name="T18" fmla="*/ 317 w 408"/>
                <a:gd name="T19" fmla="*/ 416 h 461"/>
                <a:gd name="T20" fmla="*/ 332 w 408"/>
                <a:gd name="T21" fmla="*/ 454 h 461"/>
                <a:gd name="T22" fmla="*/ 37 w 408"/>
                <a:gd name="T23" fmla="*/ 461 h 461"/>
                <a:gd name="T24" fmla="*/ 37 w 408"/>
                <a:gd name="T25" fmla="*/ 318 h 461"/>
                <a:gd name="T26" fmla="*/ 15 w 408"/>
                <a:gd name="T27" fmla="*/ 295 h 461"/>
                <a:gd name="T28" fmla="*/ 30 w 408"/>
                <a:gd name="T29" fmla="*/ 272 h 461"/>
                <a:gd name="T30" fmla="*/ 0 w 408"/>
                <a:gd name="T31" fmla="*/ 30 h 461"/>
                <a:gd name="T32" fmla="*/ 105 w 408"/>
                <a:gd name="T33" fmla="*/ 30 h 461"/>
                <a:gd name="T34" fmla="*/ 105 w 408"/>
                <a:gd name="T35" fmla="*/ 0 h 461"/>
                <a:gd name="T36" fmla="*/ 113 w 408"/>
                <a:gd name="T37" fmla="*/ 0 h 461"/>
                <a:gd name="T38" fmla="*/ 136 w 408"/>
                <a:gd name="T39" fmla="*/ 53 h 461"/>
                <a:gd name="T40" fmla="*/ 174 w 408"/>
                <a:gd name="T41" fmla="*/ 60 h 461"/>
                <a:gd name="T42" fmla="*/ 181 w 408"/>
                <a:gd name="T43" fmla="*/ 68 h 461"/>
                <a:gd name="T44" fmla="*/ 219 w 408"/>
                <a:gd name="T45" fmla="*/ 60 h 461"/>
                <a:gd name="T46" fmla="*/ 242 w 408"/>
                <a:gd name="T47" fmla="*/ 60 h 461"/>
                <a:gd name="T48" fmla="*/ 257 w 408"/>
                <a:gd name="T49" fmla="*/ 91 h 461"/>
                <a:gd name="T50" fmla="*/ 272 w 408"/>
                <a:gd name="T51" fmla="*/ 75 h 461"/>
                <a:gd name="T52" fmla="*/ 295 w 408"/>
                <a:gd name="T53" fmla="*/ 98 h 461"/>
                <a:gd name="T54" fmla="*/ 332 w 408"/>
                <a:gd name="T55" fmla="*/ 83 h 461"/>
                <a:gd name="T56" fmla="*/ 340 w 408"/>
                <a:gd name="T57" fmla="*/ 91 h 461"/>
                <a:gd name="T58" fmla="*/ 408 w 408"/>
                <a:gd name="T59" fmla="*/ 98 h 461"/>
                <a:gd name="T60" fmla="*/ 340 w 408"/>
                <a:gd name="T61" fmla="*/ 128 h 461"/>
                <a:gd name="T62" fmla="*/ 340 w 408"/>
                <a:gd name="T63" fmla="*/ 136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8" h="461">
                  <a:moveTo>
                    <a:pt x="340" y="128"/>
                  </a:moveTo>
                  <a:lnTo>
                    <a:pt x="272" y="196"/>
                  </a:lnTo>
                  <a:lnTo>
                    <a:pt x="279" y="204"/>
                  </a:lnTo>
                  <a:lnTo>
                    <a:pt x="264" y="212"/>
                  </a:lnTo>
                  <a:lnTo>
                    <a:pt x="264" y="257"/>
                  </a:lnTo>
                  <a:lnTo>
                    <a:pt x="234" y="280"/>
                  </a:lnTo>
                  <a:lnTo>
                    <a:pt x="249" y="302"/>
                  </a:lnTo>
                  <a:lnTo>
                    <a:pt x="242" y="318"/>
                  </a:lnTo>
                  <a:lnTo>
                    <a:pt x="242" y="355"/>
                  </a:lnTo>
                  <a:lnTo>
                    <a:pt x="317" y="416"/>
                  </a:lnTo>
                  <a:lnTo>
                    <a:pt x="332" y="454"/>
                  </a:lnTo>
                  <a:lnTo>
                    <a:pt x="37" y="461"/>
                  </a:lnTo>
                  <a:lnTo>
                    <a:pt x="37" y="318"/>
                  </a:lnTo>
                  <a:lnTo>
                    <a:pt x="15" y="295"/>
                  </a:lnTo>
                  <a:lnTo>
                    <a:pt x="30" y="272"/>
                  </a:lnTo>
                  <a:lnTo>
                    <a:pt x="0" y="30"/>
                  </a:lnTo>
                  <a:lnTo>
                    <a:pt x="105" y="30"/>
                  </a:lnTo>
                  <a:lnTo>
                    <a:pt x="105" y="0"/>
                  </a:lnTo>
                  <a:lnTo>
                    <a:pt x="113" y="0"/>
                  </a:lnTo>
                  <a:lnTo>
                    <a:pt x="136" y="53"/>
                  </a:lnTo>
                  <a:lnTo>
                    <a:pt x="174" y="60"/>
                  </a:lnTo>
                  <a:lnTo>
                    <a:pt x="181" y="68"/>
                  </a:lnTo>
                  <a:lnTo>
                    <a:pt x="219" y="60"/>
                  </a:lnTo>
                  <a:lnTo>
                    <a:pt x="242" y="60"/>
                  </a:lnTo>
                  <a:lnTo>
                    <a:pt x="257" y="91"/>
                  </a:lnTo>
                  <a:lnTo>
                    <a:pt x="272" y="75"/>
                  </a:lnTo>
                  <a:lnTo>
                    <a:pt x="295" y="98"/>
                  </a:lnTo>
                  <a:lnTo>
                    <a:pt x="332" y="83"/>
                  </a:lnTo>
                  <a:lnTo>
                    <a:pt x="340" y="91"/>
                  </a:lnTo>
                  <a:lnTo>
                    <a:pt x="408" y="98"/>
                  </a:lnTo>
                  <a:lnTo>
                    <a:pt x="340" y="128"/>
                  </a:lnTo>
                  <a:lnTo>
                    <a:pt x="340" y="13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94" name="Freeform 73"/>
            <p:cNvSpPr>
              <a:spLocks/>
            </p:cNvSpPr>
            <p:nvPr/>
          </p:nvSpPr>
          <p:spPr bwMode="auto">
            <a:xfrm>
              <a:off x="3201" y="2417"/>
              <a:ext cx="227" cy="386"/>
            </a:xfrm>
            <a:custGeom>
              <a:avLst/>
              <a:gdLst>
                <a:gd name="T0" fmla="*/ 212 w 227"/>
                <a:gd name="T1" fmla="*/ 243 h 386"/>
                <a:gd name="T2" fmla="*/ 227 w 227"/>
                <a:gd name="T3" fmla="*/ 364 h 386"/>
                <a:gd name="T4" fmla="*/ 167 w 227"/>
                <a:gd name="T5" fmla="*/ 371 h 386"/>
                <a:gd name="T6" fmla="*/ 159 w 227"/>
                <a:gd name="T7" fmla="*/ 386 h 386"/>
                <a:gd name="T8" fmla="*/ 144 w 227"/>
                <a:gd name="T9" fmla="*/ 379 h 386"/>
                <a:gd name="T10" fmla="*/ 129 w 227"/>
                <a:gd name="T11" fmla="*/ 349 h 386"/>
                <a:gd name="T12" fmla="*/ 137 w 227"/>
                <a:gd name="T13" fmla="*/ 318 h 386"/>
                <a:gd name="T14" fmla="*/ 8 w 227"/>
                <a:gd name="T15" fmla="*/ 326 h 386"/>
                <a:gd name="T16" fmla="*/ 0 w 227"/>
                <a:gd name="T17" fmla="*/ 311 h 386"/>
                <a:gd name="T18" fmla="*/ 16 w 227"/>
                <a:gd name="T19" fmla="*/ 280 h 386"/>
                <a:gd name="T20" fmla="*/ 8 w 227"/>
                <a:gd name="T21" fmla="*/ 280 h 386"/>
                <a:gd name="T22" fmla="*/ 31 w 227"/>
                <a:gd name="T23" fmla="*/ 265 h 386"/>
                <a:gd name="T24" fmla="*/ 23 w 227"/>
                <a:gd name="T25" fmla="*/ 258 h 386"/>
                <a:gd name="T26" fmla="*/ 46 w 227"/>
                <a:gd name="T27" fmla="*/ 235 h 386"/>
                <a:gd name="T28" fmla="*/ 31 w 227"/>
                <a:gd name="T29" fmla="*/ 235 h 386"/>
                <a:gd name="T30" fmla="*/ 53 w 227"/>
                <a:gd name="T31" fmla="*/ 220 h 386"/>
                <a:gd name="T32" fmla="*/ 38 w 227"/>
                <a:gd name="T33" fmla="*/ 212 h 386"/>
                <a:gd name="T34" fmla="*/ 46 w 227"/>
                <a:gd name="T35" fmla="*/ 212 h 386"/>
                <a:gd name="T36" fmla="*/ 38 w 227"/>
                <a:gd name="T37" fmla="*/ 197 h 386"/>
                <a:gd name="T38" fmla="*/ 31 w 227"/>
                <a:gd name="T39" fmla="*/ 197 h 386"/>
                <a:gd name="T40" fmla="*/ 31 w 227"/>
                <a:gd name="T41" fmla="*/ 167 h 386"/>
                <a:gd name="T42" fmla="*/ 38 w 227"/>
                <a:gd name="T43" fmla="*/ 144 h 386"/>
                <a:gd name="T44" fmla="*/ 38 w 227"/>
                <a:gd name="T45" fmla="*/ 137 h 386"/>
                <a:gd name="T46" fmla="*/ 23 w 227"/>
                <a:gd name="T47" fmla="*/ 137 h 386"/>
                <a:gd name="T48" fmla="*/ 23 w 227"/>
                <a:gd name="T49" fmla="*/ 114 h 386"/>
                <a:gd name="T50" fmla="*/ 38 w 227"/>
                <a:gd name="T51" fmla="*/ 114 h 386"/>
                <a:gd name="T52" fmla="*/ 31 w 227"/>
                <a:gd name="T53" fmla="*/ 91 h 386"/>
                <a:gd name="T54" fmla="*/ 46 w 227"/>
                <a:gd name="T55" fmla="*/ 76 h 386"/>
                <a:gd name="T56" fmla="*/ 38 w 227"/>
                <a:gd name="T57" fmla="*/ 68 h 386"/>
                <a:gd name="T58" fmla="*/ 61 w 227"/>
                <a:gd name="T59" fmla="*/ 53 h 386"/>
                <a:gd name="T60" fmla="*/ 61 w 227"/>
                <a:gd name="T61" fmla="*/ 23 h 386"/>
                <a:gd name="T62" fmla="*/ 76 w 227"/>
                <a:gd name="T63" fmla="*/ 23 h 386"/>
                <a:gd name="T64" fmla="*/ 76 w 227"/>
                <a:gd name="T65" fmla="*/ 8 h 386"/>
                <a:gd name="T66" fmla="*/ 212 w 227"/>
                <a:gd name="T67" fmla="*/ 0 h 386"/>
                <a:gd name="T68" fmla="*/ 220 w 227"/>
                <a:gd name="T69" fmla="*/ 8 h 386"/>
                <a:gd name="T70" fmla="*/ 212 w 227"/>
                <a:gd name="T71" fmla="*/ 243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7" h="386">
                  <a:moveTo>
                    <a:pt x="212" y="243"/>
                  </a:moveTo>
                  <a:lnTo>
                    <a:pt x="227" y="364"/>
                  </a:lnTo>
                  <a:lnTo>
                    <a:pt x="167" y="371"/>
                  </a:lnTo>
                  <a:lnTo>
                    <a:pt x="159" y="386"/>
                  </a:lnTo>
                  <a:lnTo>
                    <a:pt x="144" y="379"/>
                  </a:lnTo>
                  <a:lnTo>
                    <a:pt x="129" y="349"/>
                  </a:lnTo>
                  <a:lnTo>
                    <a:pt x="137" y="318"/>
                  </a:lnTo>
                  <a:lnTo>
                    <a:pt x="8" y="326"/>
                  </a:lnTo>
                  <a:lnTo>
                    <a:pt x="0" y="311"/>
                  </a:lnTo>
                  <a:lnTo>
                    <a:pt x="16" y="280"/>
                  </a:lnTo>
                  <a:lnTo>
                    <a:pt x="8" y="280"/>
                  </a:lnTo>
                  <a:lnTo>
                    <a:pt x="31" y="265"/>
                  </a:lnTo>
                  <a:lnTo>
                    <a:pt x="23" y="258"/>
                  </a:lnTo>
                  <a:lnTo>
                    <a:pt x="46" y="235"/>
                  </a:lnTo>
                  <a:lnTo>
                    <a:pt x="31" y="235"/>
                  </a:lnTo>
                  <a:lnTo>
                    <a:pt x="53" y="220"/>
                  </a:lnTo>
                  <a:lnTo>
                    <a:pt x="38" y="212"/>
                  </a:lnTo>
                  <a:lnTo>
                    <a:pt x="46" y="212"/>
                  </a:lnTo>
                  <a:lnTo>
                    <a:pt x="38" y="197"/>
                  </a:lnTo>
                  <a:lnTo>
                    <a:pt x="31" y="197"/>
                  </a:lnTo>
                  <a:lnTo>
                    <a:pt x="31" y="167"/>
                  </a:lnTo>
                  <a:lnTo>
                    <a:pt x="38" y="144"/>
                  </a:lnTo>
                  <a:lnTo>
                    <a:pt x="38" y="137"/>
                  </a:lnTo>
                  <a:lnTo>
                    <a:pt x="23" y="137"/>
                  </a:lnTo>
                  <a:lnTo>
                    <a:pt x="23" y="114"/>
                  </a:lnTo>
                  <a:lnTo>
                    <a:pt x="38" y="114"/>
                  </a:lnTo>
                  <a:lnTo>
                    <a:pt x="31" y="91"/>
                  </a:lnTo>
                  <a:lnTo>
                    <a:pt x="46" y="76"/>
                  </a:lnTo>
                  <a:lnTo>
                    <a:pt x="38" y="68"/>
                  </a:lnTo>
                  <a:lnTo>
                    <a:pt x="61" y="53"/>
                  </a:lnTo>
                  <a:lnTo>
                    <a:pt x="61" y="23"/>
                  </a:lnTo>
                  <a:lnTo>
                    <a:pt x="76" y="23"/>
                  </a:lnTo>
                  <a:lnTo>
                    <a:pt x="76" y="8"/>
                  </a:lnTo>
                  <a:lnTo>
                    <a:pt x="212" y="0"/>
                  </a:lnTo>
                  <a:lnTo>
                    <a:pt x="220" y="8"/>
                  </a:lnTo>
                  <a:lnTo>
                    <a:pt x="212" y="243"/>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95" name="Freeform 74"/>
            <p:cNvSpPr>
              <a:spLocks/>
            </p:cNvSpPr>
            <p:nvPr/>
          </p:nvSpPr>
          <p:spPr bwMode="auto">
            <a:xfrm>
              <a:off x="3201" y="2417"/>
              <a:ext cx="227" cy="386"/>
            </a:xfrm>
            <a:custGeom>
              <a:avLst/>
              <a:gdLst>
                <a:gd name="T0" fmla="*/ 212 w 227"/>
                <a:gd name="T1" fmla="*/ 243 h 386"/>
                <a:gd name="T2" fmla="*/ 227 w 227"/>
                <a:gd name="T3" fmla="*/ 364 h 386"/>
                <a:gd name="T4" fmla="*/ 167 w 227"/>
                <a:gd name="T5" fmla="*/ 371 h 386"/>
                <a:gd name="T6" fmla="*/ 159 w 227"/>
                <a:gd name="T7" fmla="*/ 386 h 386"/>
                <a:gd name="T8" fmla="*/ 144 w 227"/>
                <a:gd name="T9" fmla="*/ 379 h 386"/>
                <a:gd name="T10" fmla="*/ 129 w 227"/>
                <a:gd name="T11" fmla="*/ 349 h 386"/>
                <a:gd name="T12" fmla="*/ 137 w 227"/>
                <a:gd name="T13" fmla="*/ 318 h 386"/>
                <a:gd name="T14" fmla="*/ 8 w 227"/>
                <a:gd name="T15" fmla="*/ 326 h 386"/>
                <a:gd name="T16" fmla="*/ 0 w 227"/>
                <a:gd name="T17" fmla="*/ 311 h 386"/>
                <a:gd name="T18" fmla="*/ 16 w 227"/>
                <a:gd name="T19" fmla="*/ 280 h 386"/>
                <a:gd name="T20" fmla="*/ 8 w 227"/>
                <a:gd name="T21" fmla="*/ 280 h 386"/>
                <a:gd name="T22" fmla="*/ 31 w 227"/>
                <a:gd name="T23" fmla="*/ 265 h 386"/>
                <a:gd name="T24" fmla="*/ 23 w 227"/>
                <a:gd name="T25" fmla="*/ 258 h 386"/>
                <a:gd name="T26" fmla="*/ 46 w 227"/>
                <a:gd name="T27" fmla="*/ 235 h 386"/>
                <a:gd name="T28" fmla="*/ 31 w 227"/>
                <a:gd name="T29" fmla="*/ 235 h 386"/>
                <a:gd name="T30" fmla="*/ 53 w 227"/>
                <a:gd name="T31" fmla="*/ 220 h 386"/>
                <a:gd name="T32" fmla="*/ 38 w 227"/>
                <a:gd name="T33" fmla="*/ 212 h 386"/>
                <a:gd name="T34" fmla="*/ 46 w 227"/>
                <a:gd name="T35" fmla="*/ 212 h 386"/>
                <a:gd name="T36" fmla="*/ 38 w 227"/>
                <a:gd name="T37" fmla="*/ 197 h 386"/>
                <a:gd name="T38" fmla="*/ 31 w 227"/>
                <a:gd name="T39" fmla="*/ 197 h 386"/>
                <a:gd name="T40" fmla="*/ 31 w 227"/>
                <a:gd name="T41" fmla="*/ 167 h 386"/>
                <a:gd name="T42" fmla="*/ 38 w 227"/>
                <a:gd name="T43" fmla="*/ 144 h 386"/>
                <a:gd name="T44" fmla="*/ 38 w 227"/>
                <a:gd name="T45" fmla="*/ 137 h 386"/>
                <a:gd name="T46" fmla="*/ 23 w 227"/>
                <a:gd name="T47" fmla="*/ 137 h 386"/>
                <a:gd name="T48" fmla="*/ 23 w 227"/>
                <a:gd name="T49" fmla="*/ 114 h 386"/>
                <a:gd name="T50" fmla="*/ 38 w 227"/>
                <a:gd name="T51" fmla="*/ 114 h 386"/>
                <a:gd name="T52" fmla="*/ 31 w 227"/>
                <a:gd name="T53" fmla="*/ 91 h 386"/>
                <a:gd name="T54" fmla="*/ 46 w 227"/>
                <a:gd name="T55" fmla="*/ 76 h 386"/>
                <a:gd name="T56" fmla="*/ 38 w 227"/>
                <a:gd name="T57" fmla="*/ 68 h 386"/>
                <a:gd name="T58" fmla="*/ 61 w 227"/>
                <a:gd name="T59" fmla="*/ 53 h 386"/>
                <a:gd name="T60" fmla="*/ 61 w 227"/>
                <a:gd name="T61" fmla="*/ 23 h 386"/>
                <a:gd name="T62" fmla="*/ 76 w 227"/>
                <a:gd name="T63" fmla="*/ 23 h 386"/>
                <a:gd name="T64" fmla="*/ 76 w 227"/>
                <a:gd name="T65" fmla="*/ 8 h 386"/>
                <a:gd name="T66" fmla="*/ 212 w 227"/>
                <a:gd name="T67" fmla="*/ 0 h 386"/>
                <a:gd name="T68" fmla="*/ 220 w 227"/>
                <a:gd name="T69" fmla="*/ 8 h 386"/>
                <a:gd name="T70" fmla="*/ 212 w 227"/>
                <a:gd name="T71" fmla="*/ 243 h 386"/>
                <a:gd name="T72" fmla="*/ 212 w 227"/>
                <a:gd name="T73" fmla="*/ 25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7" h="386">
                  <a:moveTo>
                    <a:pt x="212" y="243"/>
                  </a:moveTo>
                  <a:lnTo>
                    <a:pt x="227" y="364"/>
                  </a:lnTo>
                  <a:lnTo>
                    <a:pt x="167" y="371"/>
                  </a:lnTo>
                  <a:lnTo>
                    <a:pt x="159" y="386"/>
                  </a:lnTo>
                  <a:lnTo>
                    <a:pt x="144" y="379"/>
                  </a:lnTo>
                  <a:lnTo>
                    <a:pt x="129" y="349"/>
                  </a:lnTo>
                  <a:lnTo>
                    <a:pt x="137" y="318"/>
                  </a:lnTo>
                  <a:lnTo>
                    <a:pt x="8" y="326"/>
                  </a:lnTo>
                  <a:lnTo>
                    <a:pt x="0" y="311"/>
                  </a:lnTo>
                  <a:lnTo>
                    <a:pt x="16" y="280"/>
                  </a:lnTo>
                  <a:lnTo>
                    <a:pt x="8" y="280"/>
                  </a:lnTo>
                  <a:lnTo>
                    <a:pt x="31" y="265"/>
                  </a:lnTo>
                  <a:lnTo>
                    <a:pt x="23" y="258"/>
                  </a:lnTo>
                  <a:lnTo>
                    <a:pt x="46" y="235"/>
                  </a:lnTo>
                  <a:lnTo>
                    <a:pt x="31" y="235"/>
                  </a:lnTo>
                  <a:lnTo>
                    <a:pt x="53" y="220"/>
                  </a:lnTo>
                  <a:lnTo>
                    <a:pt x="38" y="212"/>
                  </a:lnTo>
                  <a:lnTo>
                    <a:pt x="46" y="212"/>
                  </a:lnTo>
                  <a:lnTo>
                    <a:pt x="38" y="197"/>
                  </a:lnTo>
                  <a:lnTo>
                    <a:pt x="31" y="197"/>
                  </a:lnTo>
                  <a:lnTo>
                    <a:pt x="31" y="167"/>
                  </a:lnTo>
                  <a:lnTo>
                    <a:pt x="38" y="144"/>
                  </a:lnTo>
                  <a:lnTo>
                    <a:pt x="38" y="137"/>
                  </a:lnTo>
                  <a:lnTo>
                    <a:pt x="23" y="137"/>
                  </a:lnTo>
                  <a:lnTo>
                    <a:pt x="23" y="114"/>
                  </a:lnTo>
                  <a:lnTo>
                    <a:pt x="38" y="114"/>
                  </a:lnTo>
                  <a:lnTo>
                    <a:pt x="31" y="91"/>
                  </a:lnTo>
                  <a:lnTo>
                    <a:pt x="46" y="76"/>
                  </a:lnTo>
                  <a:lnTo>
                    <a:pt x="38" y="68"/>
                  </a:lnTo>
                  <a:lnTo>
                    <a:pt x="61" y="53"/>
                  </a:lnTo>
                  <a:lnTo>
                    <a:pt x="61" y="23"/>
                  </a:lnTo>
                  <a:lnTo>
                    <a:pt x="76" y="23"/>
                  </a:lnTo>
                  <a:lnTo>
                    <a:pt x="76" y="8"/>
                  </a:lnTo>
                  <a:lnTo>
                    <a:pt x="212" y="0"/>
                  </a:lnTo>
                  <a:lnTo>
                    <a:pt x="220" y="8"/>
                  </a:lnTo>
                  <a:lnTo>
                    <a:pt x="212" y="243"/>
                  </a:lnTo>
                  <a:lnTo>
                    <a:pt x="212" y="25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96" name="Freeform 75"/>
            <p:cNvSpPr>
              <a:spLocks/>
            </p:cNvSpPr>
            <p:nvPr/>
          </p:nvSpPr>
          <p:spPr bwMode="auto">
            <a:xfrm>
              <a:off x="2929" y="1986"/>
              <a:ext cx="416" cy="363"/>
            </a:xfrm>
            <a:custGeom>
              <a:avLst/>
              <a:gdLst>
                <a:gd name="T0" fmla="*/ 416 w 416"/>
                <a:gd name="T1" fmla="*/ 280 h 363"/>
                <a:gd name="T2" fmla="*/ 386 w 416"/>
                <a:gd name="T3" fmla="*/ 257 h 363"/>
                <a:gd name="T4" fmla="*/ 386 w 416"/>
                <a:gd name="T5" fmla="*/ 227 h 363"/>
                <a:gd name="T6" fmla="*/ 333 w 416"/>
                <a:gd name="T7" fmla="*/ 189 h 363"/>
                <a:gd name="T8" fmla="*/ 341 w 416"/>
                <a:gd name="T9" fmla="*/ 136 h 363"/>
                <a:gd name="T10" fmla="*/ 325 w 416"/>
                <a:gd name="T11" fmla="*/ 129 h 363"/>
                <a:gd name="T12" fmla="*/ 310 w 416"/>
                <a:gd name="T13" fmla="*/ 136 h 363"/>
                <a:gd name="T14" fmla="*/ 303 w 416"/>
                <a:gd name="T15" fmla="*/ 106 h 363"/>
                <a:gd name="T16" fmla="*/ 265 w 416"/>
                <a:gd name="T17" fmla="*/ 68 h 363"/>
                <a:gd name="T18" fmla="*/ 257 w 416"/>
                <a:gd name="T19" fmla="*/ 15 h 363"/>
                <a:gd name="T20" fmla="*/ 242 w 416"/>
                <a:gd name="T21" fmla="*/ 0 h 363"/>
                <a:gd name="T22" fmla="*/ 0 w 416"/>
                <a:gd name="T23" fmla="*/ 7 h 363"/>
                <a:gd name="T24" fmla="*/ 23 w 416"/>
                <a:gd name="T25" fmla="*/ 53 h 363"/>
                <a:gd name="T26" fmla="*/ 46 w 416"/>
                <a:gd name="T27" fmla="*/ 60 h 363"/>
                <a:gd name="T28" fmla="*/ 53 w 416"/>
                <a:gd name="T29" fmla="*/ 76 h 363"/>
                <a:gd name="T30" fmla="*/ 38 w 416"/>
                <a:gd name="T31" fmla="*/ 91 h 363"/>
                <a:gd name="T32" fmla="*/ 68 w 416"/>
                <a:gd name="T33" fmla="*/ 121 h 363"/>
                <a:gd name="T34" fmla="*/ 68 w 416"/>
                <a:gd name="T35" fmla="*/ 333 h 363"/>
                <a:gd name="T36" fmla="*/ 310 w 416"/>
                <a:gd name="T37" fmla="*/ 325 h 363"/>
                <a:gd name="T38" fmla="*/ 348 w 416"/>
                <a:gd name="T39" fmla="*/ 318 h 363"/>
                <a:gd name="T40" fmla="*/ 356 w 416"/>
                <a:gd name="T41" fmla="*/ 333 h 363"/>
                <a:gd name="T42" fmla="*/ 341 w 416"/>
                <a:gd name="T43" fmla="*/ 363 h 363"/>
                <a:gd name="T44" fmla="*/ 378 w 416"/>
                <a:gd name="T45" fmla="*/ 356 h 363"/>
                <a:gd name="T46" fmla="*/ 394 w 416"/>
                <a:gd name="T47" fmla="*/ 318 h 363"/>
                <a:gd name="T48" fmla="*/ 386 w 416"/>
                <a:gd name="T49" fmla="*/ 318 h 363"/>
                <a:gd name="T50" fmla="*/ 394 w 416"/>
                <a:gd name="T51" fmla="*/ 310 h 363"/>
                <a:gd name="T52" fmla="*/ 394 w 416"/>
                <a:gd name="T53" fmla="*/ 318 h 363"/>
                <a:gd name="T54" fmla="*/ 401 w 416"/>
                <a:gd name="T55" fmla="*/ 318 h 363"/>
                <a:gd name="T56" fmla="*/ 416 w 416"/>
                <a:gd name="T57" fmla="*/ 303 h 363"/>
                <a:gd name="T58" fmla="*/ 416 w 416"/>
                <a:gd name="T59" fmla="*/ 28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6" h="363">
                  <a:moveTo>
                    <a:pt x="416" y="280"/>
                  </a:moveTo>
                  <a:lnTo>
                    <a:pt x="386" y="257"/>
                  </a:lnTo>
                  <a:lnTo>
                    <a:pt x="386" y="227"/>
                  </a:lnTo>
                  <a:lnTo>
                    <a:pt x="333" y="189"/>
                  </a:lnTo>
                  <a:lnTo>
                    <a:pt x="341" y="136"/>
                  </a:lnTo>
                  <a:lnTo>
                    <a:pt x="325" y="129"/>
                  </a:lnTo>
                  <a:lnTo>
                    <a:pt x="310" y="136"/>
                  </a:lnTo>
                  <a:lnTo>
                    <a:pt x="303" y="106"/>
                  </a:lnTo>
                  <a:lnTo>
                    <a:pt x="265" y="68"/>
                  </a:lnTo>
                  <a:lnTo>
                    <a:pt x="257" y="15"/>
                  </a:lnTo>
                  <a:lnTo>
                    <a:pt x="242" y="0"/>
                  </a:lnTo>
                  <a:lnTo>
                    <a:pt x="0" y="7"/>
                  </a:lnTo>
                  <a:lnTo>
                    <a:pt x="23" y="53"/>
                  </a:lnTo>
                  <a:lnTo>
                    <a:pt x="46" y="60"/>
                  </a:lnTo>
                  <a:lnTo>
                    <a:pt x="53" y="76"/>
                  </a:lnTo>
                  <a:lnTo>
                    <a:pt x="38" y="91"/>
                  </a:lnTo>
                  <a:lnTo>
                    <a:pt x="68" y="121"/>
                  </a:lnTo>
                  <a:lnTo>
                    <a:pt x="68" y="333"/>
                  </a:lnTo>
                  <a:lnTo>
                    <a:pt x="310" y="325"/>
                  </a:lnTo>
                  <a:lnTo>
                    <a:pt x="348" y="318"/>
                  </a:lnTo>
                  <a:lnTo>
                    <a:pt x="356" y="333"/>
                  </a:lnTo>
                  <a:lnTo>
                    <a:pt x="341" y="363"/>
                  </a:lnTo>
                  <a:lnTo>
                    <a:pt x="378" y="356"/>
                  </a:lnTo>
                  <a:lnTo>
                    <a:pt x="394" y="318"/>
                  </a:lnTo>
                  <a:lnTo>
                    <a:pt x="386" y="318"/>
                  </a:lnTo>
                  <a:lnTo>
                    <a:pt x="394" y="310"/>
                  </a:lnTo>
                  <a:lnTo>
                    <a:pt x="394" y="318"/>
                  </a:lnTo>
                  <a:lnTo>
                    <a:pt x="401" y="318"/>
                  </a:lnTo>
                  <a:lnTo>
                    <a:pt x="416" y="303"/>
                  </a:lnTo>
                  <a:lnTo>
                    <a:pt x="416" y="28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97" name="Freeform 76"/>
            <p:cNvSpPr>
              <a:spLocks/>
            </p:cNvSpPr>
            <p:nvPr/>
          </p:nvSpPr>
          <p:spPr bwMode="auto">
            <a:xfrm>
              <a:off x="2929" y="1986"/>
              <a:ext cx="416" cy="363"/>
            </a:xfrm>
            <a:custGeom>
              <a:avLst/>
              <a:gdLst>
                <a:gd name="T0" fmla="*/ 416 w 416"/>
                <a:gd name="T1" fmla="*/ 280 h 363"/>
                <a:gd name="T2" fmla="*/ 386 w 416"/>
                <a:gd name="T3" fmla="*/ 257 h 363"/>
                <a:gd name="T4" fmla="*/ 386 w 416"/>
                <a:gd name="T5" fmla="*/ 227 h 363"/>
                <a:gd name="T6" fmla="*/ 333 w 416"/>
                <a:gd name="T7" fmla="*/ 189 h 363"/>
                <a:gd name="T8" fmla="*/ 341 w 416"/>
                <a:gd name="T9" fmla="*/ 136 h 363"/>
                <a:gd name="T10" fmla="*/ 325 w 416"/>
                <a:gd name="T11" fmla="*/ 129 h 363"/>
                <a:gd name="T12" fmla="*/ 310 w 416"/>
                <a:gd name="T13" fmla="*/ 136 h 363"/>
                <a:gd name="T14" fmla="*/ 303 w 416"/>
                <a:gd name="T15" fmla="*/ 106 h 363"/>
                <a:gd name="T16" fmla="*/ 265 w 416"/>
                <a:gd name="T17" fmla="*/ 68 h 363"/>
                <a:gd name="T18" fmla="*/ 257 w 416"/>
                <a:gd name="T19" fmla="*/ 15 h 363"/>
                <a:gd name="T20" fmla="*/ 242 w 416"/>
                <a:gd name="T21" fmla="*/ 0 h 363"/>
                <a:gd name="T22" fmla="*/ 0 w 416"/>
                <a:gd name="T23" fmla="*/ 7 h 363"/>
                <a:gd name="T24" fmla="*/ 23 w 416"/>
                <a:gd name="T25" fmla="*/ 53 h 363"/>
                <a:gd name="T26" fmla="*/ 46 w 416"/>
                <a:gd name="T27" fmla="*/ 60 h 363"/>
                <a:gd name="T28" fmla="*/ 53 w 416"/>
                <a:gd name="T29" fmla="*/ 76 h 363"/>
                <a:gd name="T30" fmla="*/ 38 w 416"/>
                <a:gd name="T31" fmla="*/ 91 h 363"/>
                <a:gd name="T32" fmla="*/ 68 w 416"/>
                <a:gd name="T33" fmla="*/ 121 h 363"/>
                <a:gd name="T34" fmla="*/ 68 w 416"/>
                <a:gd name="T35" fmla="*/ 333 h 363"/>
                <a:gd name="T36" fmla="*/ 310 w 416"/>
                <a:gd name="T37" fmla="*/ 325 h 363"/>
                <a:gd name="T38" fmla="*/ 348 w 416"/>
                <a:gd name="T39" fmla="*/ 318 h 363"/>
                <a:gd name="T40" fmla="*/ 356 w 416"/>
                <a:gd name="T41" fmla="*/ 333 h 363"/>
                <a:gd name="T42" fmla="*/ 341 w 416"/>
                <a:gd name="T43" fmla="*/ 363 h 363"/>
                <a:gd name="T44" fmla="*/ 378 w 416"/>
                <a:gd name="T45" fmla="*/ 356 h 363"/>
                <a:gd name="T46" fmla="*/ 394 w 416"/>
                <a:gd name="T47" fmla="*/ 318 h 363"/>
                <a:gd name="T48" fmla="*/ 386 w 416"/>
                <a:gd name="T49" fmla="*/ 318 h 363"/>
                <a:gd name="T50" fmla="*/ 394 w 416"/>
                <a:gd name="T51" fmla="*/ 310 h 363"/>
                <a:gd name="T52" fmla="*/ 394 w 416"/>
                <a:gd name="T53" fmla="*/ 318 h 363"/>
                <a:gd name="T54" fmla="*/ 401 w 416"/>
                <a:gd name="T55" fmla="*/ 318 h 363"/>
                <a:gd name="T56" fmla="*/ 416 w 416"/>
                <a:gd name="T57" fmla="*/ 303 h 363"/>
                <a:gd name="T58" fmla="*/ 416 w 416"/>
                <a:gd name="T59" fmla="*/ 280 h 363"/>
                <a:gd name="T60" fmla="*/ 416 w 416"/>
                <a:gd name="T61" fmla="*/ 288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6" h="363">
                  <a:moveTo>
                    <a:pt x="416" y="280"/>
                  </a:moveTo>
                  <a:lnTo>
                    <a:pt x="386" y="257"/>
                  </a:lnTo>
                  <a:lnTo>
                    <a:pt x="386" y="227"/>
                  </a:lnTo>
                  <a:lnTo>
                    <a:pt x="333" y="189"/>
                  </a:lnTo>
                  <a:lnTo>
                    <a:pt x="341" y="136"/>
                  </a:lnTo>
                  <a:lnTo>
                    <a:pt x="325" y="129"/>
                  </a:lnTo>
                  <a:lnTo>
                    <a:pt x="310" y="136"/>
                  </a:lnTo>
                  <a:lnTo>
                    <a:pt x="303" y="106"/>
                  </a:lnTo>
                  <a:lnTo>
                    <a:pt x="265" y="68"/>
                  </a:lnTo>
                  <a:lnTo>
                    <a:pt x="257" y="15"/>
                  </a:lnTo>
                  <a:lnTo>
                    <a:pt x="242" y="0"/>
                  </a:lnTo>
                  <a:lnTo>
                    <a:pt x="0" y="7"/>
                  </a:lnTo>
                  <a:lnTo>
                    <a:pt x="23" y="53"/>
                  </a:lnTo>
                  <a:lnTo>
                    <a:pt x="46" y="60"/>
                  </a:lnTo>
                  <a:lnTo>
                    <a:pt x="53" y="76"/>
                  </a:lnTo>
                  <a:lnTo>
                    <a:pt x="38" y="91"/>
                  </a:lnTo>
                  <a:lnTo>
                    <a:pt x="68" y="121"/>
                  </a:lnTo>
                  <a:lnTo>
                    <a:pt x="68" y="333"/>
                  </a:lnTo>
                  <a:lnTo>
                    <a:pt x="310" y="325"/>
                  </a:lnTo>
                  <a:lnTo>
                    <a:pt x="348" y="318"/>
                  </a:lnTo>
                  <a:lnTo>
                    <a:pt x="356" y="333"/>
                  </a:lnTo>
                  <a:lnTo>
                    <a:pt x="341" y="363"/>
                  </a:lnTo>
                  <a:lnTo>
                    <a:pt x="378" y="356"/>
                  </a:lnTo>
                  <a:lnTo>
                    <a:pt x="394" y="318"/>
                  </a:lnTo>
                  <a:lnTo>
                    <a:pt x="386" y="318"/>
                  </a:lnTo>
                  <a:lnTo>
                    <a:pt x="394" y="310"/>
                  </a:lnTo>
                  <a:lnTo>
                    <a:pt x="394" y="318"/>
                  </a:lnTo>
                  <a:lnTo>
                    <a:pt x="401" y="318"/>
                  </a:lnTo>
                  <a:lnTo>
                    <a:pt x="416" y="303"/>
                  </a:lnTo>
                  <a:lnTo>
                    <a:pt x="416" y="280"/>
                  </a:lnTo>
                  <a:lnTo>
                    <a:pt x="416" y="28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98" name="Freeform 77"/>
            <p:cNvSpPr>
              <a:spLocks/>
            </p:cNvSpPr>
            <p:nvPr/>
          </p:nvSpPr>
          <p:spPr bwMode="auto">
            <a:xfrm>
              <a:off x="1848" y="1221"/>
              <a:ext cx="642" cy="409"/>
            </a:xfrm>
            <a:custGeom>
              <a:avLst/>
              <a:gdLst>
                <a:gd name="T0" fmla="*/ 620 w 642"/>
                <a:gd name="T1" fmla="*/ 333 h 409"/>
                <a:gd name="T2" fmla="*/ 642 w 642"/>
                <a:gd name="T3" fmla="*/ 99 h 409"/>
                <a:gd name="T4" fmla="*/ 264 w 642"/>
                <a:gd name="T5" fmla="*/ 53 h 409"/>
                <a:gd name="T6" fmla="*/ 22 w 642"/>
                <a:gd name="T7" fmla="*/ 0 h 409"/>
                <a:gd name="T8" fmla="*/ 0 w 642"/>
                <a:gd name="T9" fmla="*/ 84 h 409"/>
                <a:gd name="T10" fmla="*/ 15 w 642"/>
                <a:gd name="T11" fmla="*/ 106 h 409"/>
                <a:gd name="T12" fmla="*/ 7 w 642"/>
                <a:gd name="T13" fmla="*/ 129 h 409"/>
                <a:gd name="T14" fmla="*/ 30 w 642"/>
                <a:gd name="T15" fmla="*/ 144 h 409"/>
                <a:gd name="T16" fmla="*/ 53 w 642"/>
                <a:gd name="T17" fmla="*/ 190 h 409"/>
                <a:gd name="T18" fmla="*/ 75 w 642"/>
                <a:gd name="T19" fmla="*/ 197 h 409"/>
                <a:gd name="T20" fmla="*/ 45 w 642"/>
                <a:gd name="T21" fmla="*/ 280 h 409"/>
                <a:gd name="T22" fmla="*/ 53 w 642"/>
                <a:gd name="T23" fmla="*/ 288 h 409"/>
                <a:gd name="T24" fmla="*/ 83 w 642"/>
                <a:gd name="T25" fmla="*/ 280 h 409"/>
                <a:gd name="T26" fmla="*/ 98 w 642"/>
                <a:gd name="T27" fmla="*/ 349 h 409"/>
                <a:gd name="T28" fmla="*/ 113 w 642"/>
                <a:gd name="T29" fmla="*/ 356 h 409"/>
                <a:gd name="T30" fmla="*/ 121 w 642"/>
                <a:gd name="T31" fmla="*/ 394 h 409"/>
                <a:gd name="T32" fmla="*/ 158 w 642"/>
                <a:gd name="T33" fmla="*/ 379 h 409"/>
                <a:gd name="T34" fmla="*/ 196 w 642"/>
                <a:gd name="T35" fmla="*/ 394 h 409"/>
                <a:gd name="T36" fmla="*/ 204 w 642"/>
                <a:gd name="T37" fmla="*/ 371 h 409"/>
                <a:gd name="T38" fmla="*/ 219 w 642"/>
                <a:gd name="T39" fmla="*/ 402 h 409"/>
                <a:gd name="T40" fmla="*/ 226 w 642"/>
                <a:gd name="T41" fmla="*/ 356 h 409"/>
                <a:gd name="T42" fmla="*/ 620 w 642"/>
                <a:gd name="T43" fmla="*/ 409 h 409"/>
                <a:gd name="T44" fmla="*/ 620 w 642"/>
                <a:gd name="T45" fmla="*/ 333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2" h="409">
                  <a:moveTo>
                    <a:pt x="620" y="333"/>
                  </a:moveTo>
                  <a:lnTo>
                    <a:pt x="642" y="99"/>
                  </a:lnTo>
                  <a:lnTo>
                    <a:pt x="264" y="53"/>
                  </a:lnTo>
                  <a:lnTo>
                    <a:pt x="22" y="0"/>
                  </a:lnTo>
                  <a:lnTo>
                    <a:pt x="0" y="84"/>
                  </a:lnTo>
                  <a:lnTo>
                    <a:pt x="15" y="106"/>
                  </a:lnTo>
                  <a:lnTo>
                    <a:pt x="7" y="129"/>
                  </a:lnTo>
                  <a:lnTo>
                    <a:pt x="30" y="144"/>
                  </a:lnTo>
                  <a:lnTo>
                    <a:pt x="53" y="190"/>
                  </a:lnTo>
                  <a:lnTo>
                    <a:pt x="75" y="197"/>
                  </a:lnTo>
                  <a:lnTo>
                    <a:pt x="45" y="280"/>
                  </a:lnTo>
                  <a:lnTo>
                    <a:pt x="53" y="288"/>
                  </a:lnTo>
                  <a:lnTo>
                    <a:pt x="83" y="280"/>
                  </a:lnTo>
                  <a:lnTo>
                    <a:pt x="98" y="349"/>
                  </a:lnTo>
                  <a:lnTo>
                    <a:pt x="113" y="356"/>
                  </a:lnTo>
                  <a:lnTo>
                    <a:pt x="121" y="394"/>
                  </a:lnTo>
                  <a:lnTo>
                    <a:pt x="158" y="379"/>
                  </a:lnTo>
                  <a:lnTo>
                    <a:pt x="196" y="394"/>
                  </a:lnTo>
                  <a:lnTo>
                    <a:pt x="204" y="371"/>
                  </a:lnTo>
                  <a:lnTo>
                    <a:pt x="219" y="402"/>
                  </a:lnTo>
                  <a:lnTo>
                    <a:pt x="226" y="356"/>
                  </a:lnTo>
                  <a:lnTo>
                    <a:pt x="620" y="409"/>
                  </a:lnTo>
                  <a:lnTo>
                    <a:pt x="620" y="333"/>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99" name="Freeform 78"/>
            <p:cNvSpPr>
              <a:spLocks/>
            </p:cNvSpPr>
            <p:nvPr/>
          </p:nvSpPr>
          <p:spPr bwMode="auto">
            <a:xfrm>
              <a:off x="1848" y="1221"/>
              <a:ext cx="642" cy="409"/>
            </a:xfrm>
            <a:custGeom>
              <a:avLst/>
              <a:gdLst>
                <a:gd name="T0" fmla="*/ 620 w 642"/>
                <a:gd name="T1" fmla="*/ 333 h 409"/>
                <a:gd name="T2" fmla="*/ 642 w 642"/>
                <a:gd name="T3" fmla="*/ 99 h 409"/>
                <a:gd name="T4" fmla="*/ 264 w 642"/>
                <a:gd name="T5" fmla="*/ 53 h 409"/>
                <a:gd name="T6" fmla="*/ 22 w 642"/>
                <a:gd name="T7" fmla="*/ 0 h 409"/>
                <a:gd name="T8" fmla="*/ 0 w 642"/>
                <a:gd name="T9" fmla="*/ 84 h 409"/>
                <a:gd name="T10" fmla="*/ 15 w 642"/>
                <a:gd name="T11" fmla="*/ 106 h 409"/>
                <a:gd name="T12" fmla="*/ 7 w 642"/>
                <a:gd name="T13" fmla="*/ 129 h 409"/>
                <a:gd name="T14" fmla="*/ 30 w 642"/>
                <a:gd name="T15" fmla="*/ 144 h 409"/>
                <a:gd name="T16" fmla="*/ 53 w 642"/>
                <a:gd name="T17" fmla="*/ 190 h 409"/>
                <a:gd name="T18" fmla="*/ 75 w 642"/>
                <a:gd name="T19" fmla="*/ 197 h 409"/>
                <a:gd name="T20" fmla="*/ 45 w 642"/>
                <a:gd name="T21" fmla="*/ 280 h 409"/>
                <a:gd name="T22" fmla="*/ 53 w 642"/>
                <a:gd name="T23" fmla="*/ 288 h 409"/>
                <a:gd name="T24" fmla="*/ 83 w 642"/>
                <a:gd name="T25" fmla="*/ 280 h 409"/>
                <a:gd name="T26" fmla="*/ 98 w 642"/>
                <a:gd name="T27" fmla="*/ 349 h 409"/>
                <a:gd name="T28" fmla="*/ 113 w 642"/>
                <a:gd name="T29" fmla="*/ 356 h 409"/>
                <a:gd name="T30" fmla="*/ 121 w 642"/>
                <a:gd name="T31" fmla="*/ 394 h 409"/>
                <a:gd name="T32" fmla="*/ 158 w 642"/>
                <a:gd name="T33" fmla="*/ 379 h 409"/>
                <a:gd name="T34" fmla="*/ 196 w 642"/>
                <a:gd name="T35" fmla="*/ 394 h 409"/>
                <a:gd name="T36" fmla="*/ 204 w 642"/>
                <a:gd name="T37" fmla="*/ 371 h 409"/>
                <a:gd name="T38" fmla="*/ 219 w 642"/>
                <a:gd name="T39" fmla="*/ 402 h 409"/>
                <a:gd name="T40" fmla="*/ 226 w 642"/>
                <a:gd name="T41" fmla="*/ 356 h 409"/>
                <a:gd name="T42" fmla="*/ 620 w 642"/>
                <a:gd name="T43" fmla="*/ 409 h 409"/>
                <a:gd name="T44" fmla="*/ 620 w 642"/>
                <a:gd name="T45" fmla="*/ 333 h 409"/>
                <a:gd name="T46" fmla="*/ 620 w 642"/>
                <a:gd name="T47" fmla="*/ 341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2" h="409">
                  <a:moveTo>
                    <a:pt x="620" y="333"/>
                  </a:moveTo>
                  <a:lnTo>
                    <a:pt x="642" y="99"/>
                  </a:lnTo>
                  <a:lnTo>
                    <a:pt x="264" y="53"/>
                  </a:lnTo>
                  <a:lnTo>
                    <a:pt x="22" y="0"/>
                  </a:lnTo>
                  <a:lnTo>
                    <a:pt x="0" y="84"/>
                  </a:lnTo>
                  <a:lnTo>
                    <a:pt x="15" y="106"/>
                  </a:lnTo>
                  <a:lnTo>
                    <a:pt x="7" y="129"/>
                  </a:lnTo>
                  <a:lnTo>
                    <a:pt x="30" y="144"/>
                  </a:lnTo>
                  <a:lnTo>
                    <a:pt x="53" y="190"/>
                  </a:lnTo>
                  <a:lnTo>
                    <a:pt x="75" y="197"/>
                  </a:lnTo>
                  <a:lnTo>
                    <a:pt x="45" y="280"/>
                  </a:lnTo>
                  <a:lnTo>
                    <a:pt x="53" y="288"/>
                  </a:lnTo>
                  <a:lnTo>
                    <a:pt x="83" y="280"/>
                  </a:lnTo>
                  <a:lnTo>
                    <a:pt x="98" y="349"/>
                  </a:lnTo>
                  <a:lnTo>
                    <a:pt x="113" y="356"/>
                  </a:lnTo>
                  <a:lnTo>
                    <a:pt x="121" y="394"/>
                  </a:lnTo>
                  <a:lnTo>
                    <a:pt x="158" y="379"/>
                  </a:lnTo>
                  <a:lnTo>
                    <a:pt x="196" y="394"/>
                  </a:lnTo>
                  <a:lnTo>
                    <a:pt x="204" y="371"/>
                  </a:lnTo>
                  <a:lnTo>
                    <a:pt x="219" y="402"/>
                  </a:lnTo>
                  <a:lnTo>
                    <a:pt x="226" y="356"/>
                  </a:lnTo>
                  <a:lnTo>
                    <a:pt x="620" y="409"/>
                  </a:lnTo>
                  <a:lnTo>
                    <a:pt x="620" y="333"/>
                  </a:lnTo>
                  <a:lnTo>
                    <a:pt x="620" y="34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00" name="Freeform 79"/>
            <p:cNvSpPr>
              <a:spLocks/>
            </p:cNvSpPr>
            <p:nvPr/>
          </p:nvSpPr>
          <p:spPr bwMode="auto">
            <a:xfrm>
              <a:off x="2438" y="1782"/>
              <a:ext cx="514" cy="257"/>
            </a:xfrm>
            <a:custGeom>
              <a:avLst/>
              <a:gdLst>
                <a:gd name="T0" fmla="*/ 514 w 514"/>
                <a:gd name="T1" fmla="*/ 257 h 257"/>
                <a:gd name="T2" fmla="*/ 113 w 514"/>
                <a:gd name="T3" fmla="*/ 249 h 257"/>
                <a:gd name="T4" fmla="*/ 121 w 514"/>
                <a:gd name="T5" fmla="*/ 166 h 257"/>
                <a:gd name="T6" fmla="*/ 0 w 514"/>
                <a:gd name="T7" fmla="*/ 159 h 257"/>
                <a:gd name="T8" fmla="*/ 15 w 514"/>
                <a:gd name="T9" fmla="*/ 0 h 257"/>
                <a:gd name="T10" fmla="*/ 332 w 514"/>
                <a:gd name="T11" fmla="*/ 22 h 257"/>
                <a:gd name="T12" fmla="*/ 363 w 514"/>
                <a:gd name="T13" fmla="*/ 37 h 257"/>
                <a:gd name="T14" fmla="*/ 408 w 514"/>
                <a:gd name="T15" fmla="*/ 30 h 257"/>
                <a:gd name="T16" fmla="*/ 453 w 514"/>
                <a:gd name="T17" fmla="*/ 60 h 257"/>
                <a:gd name="T18" fmla="*/ 468 w 514"/>
                <a:gd name="T19" fmla="*/ 136 h 257"/>
                <a:gd name="T20" fmla="*/ 484 w 514"/>
                <a:gd name="T21" fmla="*/ 143 h 257"/>
                <a:gd name="T22" fmla="*/ 491 w 514"/>
                <a:gd name="T23" fmla="*/ 211 h 257"/>
                <a:gd name="T24" fmla="*/ 514 w 514"/>
                <a:gd name="T25" fmla="*/ 25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4" h="257">
                  <a:moveTo>
                    <a:pt x="514" y="257"/>
                  </a:moveTo>
                  <a:lnTo>
                    <a:pt x="113" y="249"/>
                  </a:lnTo>
                  <a:lnTo>
                    <a:pt x="121" y="166"/>
                  </a:lnTo>
                  <a:lnTo>
                    <a:pt x="0" y="159"/>
                  </a:lnTo>
                  <a:lnTo>
                    <a:pt x="15" y="0"/>
                  </a:lnTo>
                  <a:lnTo>
                    <a:pt x="332" y="22"/>
                  </a:lnTo>
                  <a:lnTo>
                    <a:pt x="363" y="37"/>
                  </a:lnTo>
                  <a:lnTo>
                    <a:pt x="408" y="30"/>
                  </a:lnTo>
                  <a:lnTo>
                    <a:pt x="453" y="60"/>
                  </a:lnTo>
                  <a:lnTo>
                    <a:pt x="468" y="136"/>
                  </a:lnTo>
                  <a:lnTo>
                    <a:pt x="484" y="143"/>
                  </a:lnTo>
                  <a:lnTo>
                    <a:pt x="491" y="211"/>
                  </a:lnTo>
                  <a:lnTo>
                    <a:pt x="514" y="257"/>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01" name="Freeform 80"/>
            <p:cNvSpPr>
              <a:spLocks/>
            </p:cNvSpPr>
            <p:nvPr/>
          </p:nvSpPr>
          <p:spPr bwMode="auto">
            <a:xfrm>
              <a:off x="2438" y="1782"/>
              <a:ext cx="514" cy="264"/>
            </a:xfrm>
            <a:custGeom>
              <a:avLst/>
              <a:gdLst>
                <a:gd name="T0" fmla="*/ 514 w 514"/>
                <a:gd name="T1" fmla="*/ 257 h 264"/>
                <a:gd name="T2" fmla="*/ 113 w 514"/>
                <a:gd name="T3" fmla="*/ 249 h 264"/>
                <a:gd name="T4" fmla="*/ 121 w 514"/>
                <a:gd name="T5" fmla="*/ 166 h 264"/>
                <a:gd name="T6" fmla="*/ 0 w 514"/>
                <a:gd name="T7" fmla="*/ 159 h 264"/>
                <a:gd name="T8" fmla="*/ 15 w 514"/>
                <a:gd name="T9" fmla="*/ 0 h 264"/>
                <a:gd name="T10" fmla="*/ 332 w 514"/>
                <a:gd name="T11" fmla="*/ 22 h 264"/>
                <a:gd name="T12" fmla="*/ 363 w 514"/>
                <a:gd name="T13" fmla="*/ 37 h 264"/>
                <a:gd name="T14" fmla="*/ 408 w 514"/>
                <a:gd name="T15" fmla="*/ 30 h 264"/>
                <a:gd name="T16" fmla="*/ 453 w 514"/>
                <a:gd name="T17" fmla="*/ 60 h 264"/>
                <a:gd name="T18" fmla="*/ 468 w 514"/>
                <a:gd name="T19" fmla="*/ 136 h 264"/>
                <a:gd name="T20" fmla="*/ 484 w 514"/>
                <a:gd name="T21" fmla="*/ 143 h 264"/>
                <a:gd name="T22" fmla="*/ 491 w 514"/>
                <a:gd name="T23" fmla="*/ 211 h 264"/>
                <a:gd name="T24" fmla="*/ 514 w 514"/>
                <a:gd name="T25" fmla="*/ 257 h 264"/>
                <a:gd name="T26" fmla="*/ 514 w 514"/>
                <a:gd name="T27"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4" h="264">
                  <a:moveTo>
                    <a:pt x="514" y="257"/>
                  </a:moveTo>
                  <a:lnTo>
                    <a:pt x="113" y="249"/>
                  </a:lnTo>
                  <a:lnTo>
                    <a:pt x="121" y="166"/>
                  </a:lnTo>
                  <a:lnTo>
                    <a:pt x="0" y="159"/>
                  </a:lnTo>
                  <a:lnTo>
                    <a:pt x="15" y="0"/>
                  </a:lnTo>
                  <a:lnTo>
                    <a:pt x="332" y="22"/>
                  </a:lnTo>
                  <a:lnTo>
                    <a:pt x="363" y="37"/>
                  </a:lnTo>
                  <a:lnTo>
                    <a:pt x="408" y="30"/>
                  </a:lnTo>
                  <a:lnTo>
                    <a:pt x="453" y="60"/>
                  </a:lnTo>
                  <a:lnTo>
                    <a:pt x="468" y="136"/>
                  </a:lnTo>
                  <a:lnTo>
                    <a:pt x="484" y="143"/>
                  </a:lnTo>
                  <a:lnTo>
                    <a:pt x="491" y="211"/>
                  </a:lnTo>
                  <a:lnTo>
                    <a:pt x="514" y="257"/>
                  </a:lnTo>
                  <a:lnTo>
                    <a:pt x="514" y="26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02" name="Freeform 81"/>
            <p:cNvSpPr>
              <a:spLocks/>
            </p:cNvSpPr>
            <p:nvPr/>
          </p:nvSpPr>
          <p:spPr bwMode="auto">
            <a:xfrm>
              <a:off x="1469" y="1706"/>
              <a:ext cx="401" cy="613"/>
            </a:xfrm>
            <a:custGeom>
              <a:avLst/>
              <a:gdLst>
                <a:gd name="T0" fmla="*/ 326 w 401"/>
                <a:gd name="T1" fmla="*/ 462 h 613"/>
                <a:gd name="T2" fmla="*/ 303 w 401"/>
                <a:gd name="T3" fmla="*/ 537 h 613"/>
                <a:gd name="T4" fmla="*/ 288 w 401"/>
                <a:gd name="T5" fmla="*/ 530 h 613"/>
                <a:gd name="T6" fmla="*/ 265 w 401"/>
                <a:gd name="T7" fmla="*/ 530 h 613"/>
                <a:gd name="T8" fmla="*/ 258 w 401"/>
                <a:gd name="T9" fmla="*/ 613 h 613"/>
                <a:gd name="T10" fmla="*/ 0 w 401"/>
                <a:gd name="T11" fmla="*/ 227 h 613"/>
                <a:gd name="T12" fmla="*/ 61 w 401"/>
                <a:gd name="T13" fmla="*/ 0 h 613"/>
                <a:gd name="T14" fmla="*/ 227 w 401"/>
                <a:gd name="T15" fmla="*/ 38 h 613"/>
                <a:gd name="T16" fmla="*/ 401 w 401"/>
                <a:gd name="T17" fmla="*/ 76 h 613"/>
                <a:gd name="T18" fmla="*/ 326 w 401"/>
                <a:gd name="T19" fmla="*/ 462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1" h="613">
                  <a:moveTo>
                    <a:pt x="326" y="462"/>
                  </a:moveTo>
                  <a:lnTo>
                    <a:pt x="303" y="537"/>
                  </a:lnTo>
                  <a:lnTo>
                    <a:pt x="288" y="530"/>
                  </a:lnTo>
                  <a:lnTo>
                    <a:pt x="265" y="530"/>
                  </a:lnTo>
                  <a:lnTo>
                    <a:pt x="258" y="613"/>
                  </a:lnTo>
                  <a:lnTo>
                    <a:pt x="0" y="227"/>
                  </a:lnTo>
                  <a:lnTo>
                    <a:pt x="61" y="0"/>
                  </a:lnTo>
                  <a:lnTo>
                    <a:pt x="227" y="38"/>
                  </a:lnTo>
                  <a:lnTo>
                    <a:pt x="401" y="76"/>
                  </a:lnTo>
                  <a:lnTo>
                    <a:pt x="326" y="462"/>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03" name="Freeform 82"/>
            <p:cNvSpPr>
              <a:spLocks/>
            </p:cNvSpPr>
            <p:nvPr/>
          </p:nvSpPr>
          <p:spPr bwMode="auto">
            <a:xfrm>
              <a:off x="1469" y="1706"/>
              <a:ext cx="401" cy="613"/>
            </a:xfrm>
            <a:custGeom>
              <a:avLst/>
              <a:gdLst>
                <a:gd name="T0" fmla="*/ 326 w 401"/>
                <a:gd name="T1" fmla="*/ 462 h 613"/>
                <a:gd name="T2" fmla="*/ 303 w 401"/>
                <a:gd name="T3" fmla="*/ 537 h 613"/>
                <a:gd name="T4" fmla="*/ 288 w 401"/>
                <a:gd name="T5" fmla="*/ 530 h 613"/>
                <a:gd name="T6" fmla="*/ 265 w 401"/>
                <a:gd name="T7" fmla="*/ 530 h 613"/>
                <a:gd name="T8" fmla="*/ 258 w 401"/>
                <a:gd name="T9" fmla="*/ 613 h 613"/>
                <a:gd name="T10" fmla="*/ 0 w 401"/>
                <a:gd name="T11" fmla="*/ 227 h 613"/>
                <a:gd name="T12" fmla="*/ 61 w 401"/>
                <a:gd name="T13" fmla="*/ 0 h 613"/>
                <a:gd name="T14" fmla="*/ 227 w 401"/>
                <a:gd name="T15" fmla="*/ 38 h 613"/>
                <a:gd name="T16" fmla="*/ 401 w 401"/>
                <a:gd name="T17" fmla="*/ 76 h 613"/>
                <a:gd name="T18" fmla="*/ 326 w 401"/>
                <a:gd name="T19" fmla="*/ 462 h 613"/>
                <a:gd name="T20" fmla="*/ 326 w 401"/>
                <a:gd name="T21" fmla="*/ 469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1" h="613">
                  <a:moveTo>
                    <a:pt x="326" y="462"/>
                  </a:moveTo>
                  <a:lnTo>
                    <a:pt x="303" y="537"/>
                  </a:lnTo>
                  <a:lnTo>
                    <a:pt x="288" y="530"/>
                  </a:lnTo>
                  <a:lnTo>
                    <a:pt x="265" y="530"/>
                  </a:lnTo>
                  <a:lnTo>
                    <a:pt x="258" y="613"/>
                  </a:lnTo>
                  <a:lnTo>
                    <a:pt x="0" y="227"/>
                  </a:lnTo>
                  <a:lnTo>
                    <a:pt x="61" y="0"/>
                  </a:lnTo>
                  <a:lnTo>
                    <a:pt x="227" y="38"/>
                  </a:lnTo>
                  <a:lnTo>
                    <a:pt x="401" y="76"/>
                  </a:lnTo>
                  <a:lnTo>
                    <a:pt x="326" y="462"/>
                  </a:lnTo>
                  <a:lnTo>
                    <a:pt x="326" y="46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04" name="Freeform 83"/>
            <p:cNvSpPr>
              <a:spLocks/>
            </p:cNvSpPr>
            <p:nvPr/>
          </p:nvSpPr>
          <p:spPr bwMode="auto">
            <a:xfrm>
              <a:off x="4245" y="1449"/>
              <a:ext cx="106" cy="211"/>
            </a:xfrm>
            <a:custGeom>
              <a:avLst/>
              <a:gdLst>
                <a:gd name="T0" fmla="*/ 83 w 106"/>
                <a:gd name="T1" fmla="*/ 143 h 211"/>
                <a:gd name="T2" fmla="*/ 38 w 106"/>
                <a:gd name="T3" fmla="*/ 0 h 211"/>
                <a:gd name="T4" fmla="*/ 23 w 106"/>
                <a:gd name="T5" fmla="*/ 7 h 211"/>
                <a:gd name="T6" fmla="*/ 23 w 106"/>
                <a:gd name="T7" fmla="*/ 22 h 211"/>
                <a:gd name="T8" fmla="*/ 31 w 106"/>
                <a:gd name="T9" fmla="*/ 68 h 211"/>
                <a:gd name="T10" fmla="*/ 8 w 106"/>
                <a:gd name="T11" fmla="*/ 83 h 211"/>
                <a:gd name="T12" fmla="*/ 0 w 106"/>
                <a:gd name="T13" fmla="*/ 143 h 211"/>
                <a:gd name="T14" fmla="*/ 15 w 106"/>
                <a:gd name="T15" fmla="*/ 211 h 211"/>
                <a:gd name="T16" fmla="*/ 83 w 106"/>
                <a:gd name="T17" fmla="*/ 196 h 211"/>
                <a:gd name="T18" fmla="*/ 106 w 106"/>
                <a:gd name="T19" fmla="*/ 181 h 211"/>
                <a:gd name="T20" fmla="*/ 106 w 106"/>
                <a:gd name="T21" fmla="*/ 158 h 211"/>
                <a:gd name="T22" fmla="*/ 83 w 106"/>
                <a:gd name="T23" fmla="*/ 143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6" h="211">
                  <a:moveTo>
                    <a:pt x="83" y="143"/>
                  </a:moveTo>
                  <a:lnTo>
                    <a:pt x="38" y="0"/>
                  </a:lnTo>
                  <a:lnTo>
                    <a:pt x="23" y="7"/>
                  </a:lnTo>
                  <a:lnTo>
                    <a:pt x="23" y="22"/>
                  </a:lnTo>
                  <a:lnTo>
                    <a:pt x="31" y="68"/>
                  </a:lnTo>
                  <a:lnTo>
                    <a:pt x="8" y="83"/>
                  </a:lnTo>
                  <a:lnTo>
                    <a:pt x="0" y="143"/>
                  </a:lnTo>
                  <a:lnTo>
                    <a:pt x="15" y="211"/>
                  </a:lnTo>
                  <a:lnTo>
                    <a:pt x="83" y="196"/>
                  </a:lnTo>
                  <a:lnTo>
                    <a:pt x="106" y="181"/>
                  </a:lnTo>
                  <a:lnTo>
                    <a:pt x="106" y="158"/>
                  </a:lnTo>
                  <a:lnTo>
                    <a:pt x="83" y="14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05" name="Freeform 84"/>
            <p:cNvSpPr>
              <a:spLocks/>
            </p:cNvSpPr>
            <p:nvPr/>
          </p:nvSpPr>
          <p:spPr bwMode="auto">
            <a:xfrm>
              <a:off x="4245" y="1449"/>
              <a:ext cx="106" cy="211"/>
            </a:xfrm>
            <a:custGeom>
              <a:avLst/>
              <a:gdLst>
                <a:gd name="T0" fmla="*/ 83 w 106"/>
                <a:gd name="T1" fmla="*/ 143 h 211"/>
                <a:gd name="T2" fmla="*/ 38 w 106"/>
                <a:gd name="T3" fmla="*/ 0 h 211"/>
                <a:gd name="T4" fmla="*/ 23 w 106"/>
                <a:gd name="T5" fmla="*/ 7 h 211"/>
                <a:gd name="T6" fmla="*/ 23 w 106"/>
                <a:gd name="T7" fmla="*/ 22 h 211"/>
                <a:gd name="T8" fmla="*/ 31 w 106"/>
                <a:gd name="T9" fmla="*/ 68 h 211"/>
                <a:gd name="T10" fmla="*/ 8 w 106"/>
                <a:gd name="T11" fmla="*/ 83 h 211"/>
                <a:gd name="T12" fmla="*/ 0 w 106"/>
                <a:gd name="T13" fmla="*/ 143 h 211"/>
                <a:gd name="T14" fmla="*/ 15 w 106"/>
                <a:gd name="T15" fmla="*/ 211 h 211"/>
                <a:gd name="T16" fmla="*/ 83 w 106"/>
                <a:gd name="T17" fmla="*/ 196 h 211"/>
                <a:gd name="T18" fmla="*/ 106 w 106"/>
                <a:gd name="T19" fmla="*/ 181 h 211"/>
                <a:gd name="T20" fmla="*/ 106 w 106"/>
                <a:gd name="T21" fmla="*/ 158 h 211"/>
                <a:gd name="T22" fmla="*/ 83 w 106"/>
                <a:gd name="T23" fmla="*/ 143 h 211"/>
                <a:gd name="T24" fmla="*/ 83 w 106"/>
                <a:gd name="T25" fmla="*/ 15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6" h="211">
                  <a:moveTo>
                    <a:pt x="83" y="143"/>
                  </a:moveTo>
                  <a:lnTo>
                    <a:pt x="38" y="0"/>
                  </a:lnTo>
                  <a:lnTo>
                    <a:pt x="23" y="7"/>
                  </a:lnTo>
                  <a:lnTo>
                    <a:pt x="23" y="22"/>
                  </a:lnTo>
                  <a:lnTo>
                    <a:pt x="31" y="68"/>
                  </a:lnTo>
                  <a:lnTo>
                    <a:pt x="8" y="83"/>
                  </a:lnTo>
                  <a:lnTo>
                    <a:pt x="0" y="143"/>
                  </a:lnTo>
                  <a:lnTo>
                    <a:pt x="15" y="211"/>
                  </a:lnTo>
                  <a:lnTo>
                    <a:pt x="83" y="196"/>
                  </a:lnTo>
                  <a:lnTo>
                    <a:pt x="106" y="181"/>
                  </a:lnTo>
                  <a:lnTo>
                    <a:pt x="106" y="158"/>
                  </a:lnTo>
                  <a:lnTo>
                    <a:pt x="83" y="143"/>
                  </a:lnTo>
                  <a:lnTo>
                    <a:pt x="83" y="15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06" name="Freeform 85"/>
            <p:cNvSpPr>
              <a:spLocks/>
            </p:cNvSpPr>
            <p:nvPr/>
          </p:nvSpPr>
          <p:spPr bwMode="auto">
            <a:xfrm>
              <a:off x="4139" y="1797"/>
              <a:ext cx="84" cy="189"/>
            </a:xfrm>
            <a:custGeom>
              <a:avLst/>
              <a:gdLst>
                <a:gd name="T0" fmla="*/ 68 w 84"/>
                <a:gd name="T1" fmla="*/ 22 h 189"/>
                <a:gd name="T2" fmla="*/ 61 w 84"/>
                <a:gd name="T3" fmla="*/ 60 h 189"/>
                <a:gd name="T4" fmla="*/ 76 w 84"/>
                <a:gd name="T5" fmla="*/ 60 h 189"/>
                <a:gd name="T6" fmla="*/ 84 w 84"/>
                <a:gd name="T7" fmla="*/ 113 h 189"/>
                <a:gd name="T8" fmla="*/ 76 w 84"/>
                <a:gd name="T9" fmla="*/ 91 h 189"/>
                <a:gd name="T10" fmla="*/ 76 w 84"/>
                <a:gd name="T11" fmla="*/ 121 h 189"/>
                <a:gd name="T12" fmla="*/ 53 w 84"/>
                <a:gd name="T13" fmla="*/ 181 h 189"/>
                <a:gd name="T14" fmla="*/ 46 w 84"/>
                <a:gd name="T15" fmla="*/ 189 h 189"/>
                <a:gd name="T16" fmla="*/ 46 w 84"/>
                <a:gd name="T17" fmla="*/ 174 h 189"/>
                <a:gd name="T18" fmla="*/ 0 w 84"/>
                <a:gd name="T19" fmla="*/ 159 h 189"/>
                <a:gd name="T20" fmla="*/ 0 w 84"/>
                <a:gd name="T21" fmla="*/ 128 h 189"/>
                <a:gd name="T22" fmla="*/ 38 w 84"/>
                <a:gd name="T23" fmla="*/ 91 h 189"/>
                <a:gd name="T24" fmla="*/ 0 w 84"/>
                <a:gd name="T25" fmla="*/ 60 h 189"/>
                <a:gd name="T26" fmla="*/ 0 w 84"/>
                <a:gd name="T27" fmla="*/ 30 h 189"/>
                <a:gd name="T28" fmla="*/ 16 w 84"/>
                <a:gd name="T29" fmla="*/ 0 h 189"/>
                <a:gd name="T30" fmla="*/ 68 w 84"/>
                <a:gd name="T31" fmla="*/ 15 h 189"/>
                <a:gd name="T32" fmla="*/ 68 w 84"/>
                <a:gd name="T33" fmla="*/ 2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4" h="189">
                  <a:moveTo>
                    <a:pt x="68" y="22"/>
                  </a:moveTo>
                  <a:lnTo>
                    <a:pt x="61" y="60"/>
                  </a:lnTo>
                  <a:lnTo>
                    <a:pt x="76" y="60"/>
                  </a:lnTo>
                  <a:lnTo>
                    <a:pt x="84" y="113"/>
                  </a:lnTo>
                  <a:lnTo>
                    <a:pt x="76" y="91"/>
                  </a:lnTo>
                  <a:lnTo>
                    <a:pt x="76" y="121"/>
                  </a:lnTo>
                  <a:lnTo>
                    <a:pt x="53" y="181"/>
                  </a:lnTo>
                  <a:lnTo>
                    <a:pt x="46" y="189"/>
                  </a:lnTo>
                  <a:lnTo>
                    <a:pt x="46" y="174"/>
                  </a:lnTo>
                  <a:lnTo>
                    <a:pt x="0" y="159"/>
                  </a:lnTo>
                  <a:lnTo>
                    <a:pt x="0" y="128"/>
                  </a:lnTo>
                  <a:lnTo>
                    <a:pt x="38" y="91"/>
                  </a:lnTo>
                  <a:lnTo>
                    <a:pt x="0" y="60"/>
                  </a:lnTo>
                  <a:lnTo>
                    <a:pt x="0" y="30"/>
                  </a:lnTo>
                  <a:lnTo>
                    <a:pt x="16" y="0"/>
                  </a:lnTo>
                  <a:lnTo>
                    <a:pt x="68" y="15"/>
                  </a:lnTo>
                  <a:lnTo>
                    <a:pt x="68" y="22"/>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07" name="Freeform 86"/>
            <p:cNvSpPr>
              <a:spLocks/>
            </p:cNvSpPr>
            <p:nvPr/>
          </p:nvSpPr>
          <p:spPr bwMode="auto">
            <a:xfrm>
              <a:off x="4139" y="1797"/>
              <a:ext cx="84" cy="189"/>
            </a:xfrm>
            <a:custGeom>
              <a:avLst/>
              <a:gdLst>
                <a:gd name="T0" fmla="*/ 68 w 84"/>
                <a:gd name="T1" fmla="*/ 22 h 189"/>
                <a:gd name="T2" fmla="*/ 61 w 84"/>
                <a:gd name="T3" fmla="*/ 60 h 189"/>
                <a:gd name="T4" fmla="*/ 76 w 84"/>
                <a:gd name="T5" fmla="*/ 60 h 189"/>
                <a:gd name="T6" fmla="*/ 84 w 84"/>
                <a:gd name="T7" fmla="*/ 113 h 189"/>
                <a:gd name="T8" fmla="*/ 76 w 84"/>
                <a:gd name="T9" fmla="*/ 91 h 189"/>
                <a:gd name="T10" fmla="*/ 76 w 84"/>
                <a:gd name="T11" fmla="*/ 121 h 189"/>
                <a:gd name="T12" fmla="*/ 53 w 84"/>
                <a:gd name="T13" fmla="*/ 181 h 189"/>
                <a:gd name="T14" fmla="*/ 46 w 84"/>
                <a:gd name="T15" fmla="*/ 189 h 189"/>
                <a:gd name="T16" fmla="*/ 46 w 84"/>
                <a:gd name="T17" fmla="*/ 174 h 189"/>
                <a:gd name="T18" fmla="*/ 0 w 84"/>
                <a:gd name="T19" fmla="*/ 159 h 189"/>
                <a:gd name="T20" fmla="*/ 0 w 84"/>
                <a:gd name="T21" fmla="*/ 128 h 189"/>
                <a:gd name="T22" fmla="*/ 38 w 84"/>
                <a:gd name="T23" fmla="*/ 91 h 189"/>
                <a:gd name="T24" fmla="*/ 0 w 84"/>
                <a:gd name="T25" fmla="*/ 60 h 189"/>
                <a:gd name="T26" fmla="*/ 0 w 84"/>
                <a:gd name="T27" fmla="*/ 30 h 189"/>
                <a:gd name="T28" fmla="*/ 16 w 84"/>
                <a:gd name="T29" fmla="*/ 0 h 189"/>
                <a:gd name="T30" fmla="*/ 68 w 84"/>
                <a:gd name="T31" fmla="*/ 15 h 189"/>
                <a:gd name="T32" fmla="*/ 68 w 84"/>
                <a:gd name="T33" fmla="*/ 22 h 189"/>
                <a:gd name="T34" fmla="*/ 68 w 84"/>
                <a:gd name="T35" fmla="*/ 3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 h="189">
                  <a:moveTo>
                    <a:pt x="68" y="22"/>
                  </a:moveTo>
                  <a:lnTo>
                    <a:pt x="61" y="60"/>
                  </a:lnTo>
                  <a:lnTo>
                    <a:pt x="76" y="60"/>
                  </a:lnTo>
                  <a:lnTo>
                    <a:pt x="84" y="113"/>
                  </a:lnTo>
                  <a:lnTo>
                    <a:pt x="76" y="91"/>
                  </a:lnTo>
                  <a:lnTo>
                    <a:pt x="76" y="121"/>
                  </a:lnTo>
                  <a:lnTo>
                    <a:pt x="53" y="181"/>
                  </a:lnTo>
                  <a:lnTo>
                    <a:pt x="46" y="189"/>
                  </a:lnTo>
                  <a:lnTo>
                    <a:pt x="46" y="174"/>
                  </a:lnTo>
                  <a:lnTo>
                    <a:pt x="0" y="159"/>
                  </a:lnTo>
                  <a:lnTo>
                    <a:pt x="0" y="128"/>
                  </a:lnTo>
                  <a:lnTo>
                    <a:pt x="38" y="91"/>
                  </a:lnTo>
                  <a:lnTo>
                    <a:pt x="0" y="60"/>
                  </a:lnTo>
                  <a:lnTo>
                    <a:pt x="0" y="30"/>
                  </a:lnTo>
                  <a:lnTo>
                    <a:pt x="16" y="0"/>
                  </a:lnTo>
                  <a:lnTo>
                    <a:pt x="68" y="15"/>
                  </a:lnTo>
                  <a:lnTo>
                    <a:pt x="68" y="22"/>
                  </a:lnTo>
                  <a:lnTo>
                    <a:pt x="68" y="3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08" name="Freeform 87"/>
            <p:cNvSpPr>
              <a:spLocks/>
            </p:cNvSpPr>
            <p:nvPr/>
          </p:nvSpPr>
          <p:spPr bwMode="auto">
            <a:xfrm>
              <a:off x="2037" y="2221"/>
              <a:ext cx="438" cy="454"/>
            </a:xfrm>
            <a:custGeom>
              <a:avLst/>
              <a:gdLst>
                <a:gd name="T0" fmla="*/ 438 w 438"/>
                <a:gd name="T1" fmla="*/ 37 h 454"/>
                <a:gd name="T2" fmla="*/ 60 w 438"/>
                <a:gd name="T3" fmla="*/ 0 h 454"/>
                <a:gd name="T4" fmla="*/ 0 w 438"/>
                <a:gd name="T5" fmla="*/ 446 h 454"/>
                <a:gd name="T6" fmla="*/ 60 w 438"/>
                <a:gd name="T7" fmla="*/ 454 h 454"/>
                <a:gd name="T8" fmla="*/ 60 w 438"/>
                <a:gd name="T9" fmla="*/ 416 h 454"/>
                <a:gd name="T10" fmla="*/ 174 w 438"/>
                <a:gd name="T11" fmla="*/ 431 h 454"/>
                <a:gd name="T12" fmla="*/ 174 w 438"/>
                <a:gd name="T13" fmla="*/ 408 h 454"/>
                <a:gd name="T14" fmla="*/ 408 w 438"/>
                <a:gd name="T15" fmla="*/ 431 h 454"/>
                <a:gd name="T16" fmla="*/ 438 w 438"/>
                <a:gd name="T17" fmla="*/ 83 h 454"/>
                <a:gd name="T18" fmla="*/ 438 w 438"/>
                <a:gd name="T19" fmla="*/ 37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8" h="454">
                  <a:moveTo>
                    <a:pt x="438" y="37"/>
                  </a:moveTo>
                  <a:lnTo>
                    <a:pt x="60" y="0"/>
                  </a:lnTo>
                  <a:lnTo>
                    <a:pt x="0" y="446"/>
                  </a:lnTo>
                  <a:lnTo>
                    <a:pt x="60" y="454"/>
                  </a:lnTo>
                  <a:lnTo>
                    <a:pt x="60" y="416"/>
                  </a:lnTo>
                  <a:lnTo>
                    <a:pt x="174" y="431"/>
                  </a:lnTo>
                  <a:lnTo>
                    <a:pt x="174" y="408"/>
                  </a:lnTo>
                  <a:lnTo>
                    <a:pt x="408" y="431"/>
                  </a:lnTo>
                  <a:lnTo>
                    <a:pt x="438" y="83"/>
                  </a:lnTo>
                  <a:lnTo>
                    <a:pt x="438" y="3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09" name="Freeform 88"/>
            <p:cNvSpPr>
              <a:spLocks/>
            </p:cNvSpPr>
            <p:nvPr/>
          </p:nvSpPr>
          <p:spPr bwMode="auto">
            <a:xfrm>
              <a:off x="2037" y="2221"/>
              <a:ext cx="438" cy="454"/>
            </a:xfrm>
            <a:custGeom>
              <a:avLst/>
              <a:gdLst>
                <a:gd name="T0" fmla="*/ 438 w 438"/>
                <a:gd name="T1" fmla="*/ 37 h 454"/>
                <a:gd name="T2" fmla="*/ 60 w 438"/>
                <a:gd name="T3" fmla="*/ 0 h 454"/>
                <a:gd name="T4" fmla="*/ 0 w 438"/>
                <a:gd name="T5" fmla="*/ 446 h 454"/>
                <a:gd name="T6" fmla="*/ 60 w 438"/>
                <a:gd name="T7" fmla="*/ 454 h 454"/>
                <a:gd name="T8" fmla="*/ 60 w 438"/>
                <a:gd name="T9" fmla="*/ 416 h 454"/>
                <a:gd name="T10" fmla="*/ 174 w 438"/>
                <a:gd name="T11" fmla="*/ 431 h 454"/>
                <a:gd name="T12" fmla="*/ 174 w 438"/>
                <a:gd name="T13" fmla="*/ 408 h 454"/>
                <a:gd name="T14" fmla="*/ 408 w 438"/>
                <a:gd name="T15" fmla="*/ 431 h 454"/>
                <a:gd name="T16" fmla="*/ 438 w 438"/>
                <a:gd name="T17" fmla="*/ 83 h 454"/>
                <a:gd name="T18" fmla="*/ 438 w 438"/>
                <a:gd name="T19" fmla="*/ 37 h 454"/>
                <a:gd name="T20" fmla="*/ 438 w 438"/>
                <a:gd name="T21" fmla="*/ 45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8" h="454">
                  <a:moveTo>
                    <a:pt x="438" y="37"/>
                  </a:moveTo>
                  <a:lnTo>
                    <a:pt x="60" y="0"/>
                  </a:lnTo>
                  <a:lnTo>
                    <a:pt x="0" y="446"/>
                  </a:lnTo>
                  <a:lnTo>
                    <a:pt x="60" y="454"/>
                  </a:lnTo>
                  <a:lnTo>
                    <a:pt x="60" y="416"/>
                  </a:lnTo>
                  <a:lnTo>
                    <a:pt x="174" y="431"/>
                  </a:lnTo>
                  <a:lnTo>
                    <a:pt x="174" y="408"/>
                  </a:lnTo>
                  <a:lnTo>
                    <a:pt x="408" y="431"/>
                  </a:lnTo>
                  <a:lnTo>
                    <a:pt x="438" y="83"/>
                  </a:lnTo>
                  <a:lnTo>
                    <a:pt x="438" y="37"/>
                  </a:lnTo>
                  <a:lnTo>
                    <a:pt x="438" y="4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10" name="Freeform 89"/>
            <p:cNvSpPr>
              <a:spLocks/>
            </p:cNvSpPr>
            <p:nvPr/>
          </p:nvSpPr>
          <p:spPr bwMode="auto">
            <a:xfrm>
              <a:off x="3852" y="1501"/>
              <a:ext cx="378" cy="334"/>
            </a:xfrm>
            <a:custGeom>
              <a:avLst/>
              <a:gdLst>
                <a:gd name="T0" fmla="*/ 363 w 378"/>
                <a:gd name="T1" fmla="*/ 167 h 334"/>
                <a:gd name="T2" fmla="*/ 363 w 378"/>
                <a:gd name="T3" fmla="*/ 228 h 334"/>
                <a:gd name="T4" fmla="*/ 378 w 378"/>
                <a:gd name="T5" fmla="*/ 288 h 334"/>
                <a:gd name="T6" fmla="*/ 363 w 378"/>
                <a:gd name="T7" fmla="*/ 303 h 334"/>
                <a:gd name="T8" fmla="*/ 371 w 378"/>
                <a:gd name="T9" fmla="*/ 311 h 334"/>
                <a:gd name="T10" fmla="*/ 355 w 378"/>
                <a:gd name="T11" fmla="*/ 334 h 334"/>
                <a:gd name="T12" fmla="*/ 355 w 378"/>
                <a:gd name="T13" fmla="*/ 311 h 334"/>
                <a:gd name="T14" fmla="*/ 303 w 378"/>
                <a:gd name="T15" fmla="*/ 296 h 334"/>
                <a:gd name="T16" fmla="*/ 287 w 378"/>
                <a:gd name="T17" fmla="*/ 288 h 334"/>
                <a:gd name="T18" fmla="*/ 280 w 378"/>
                <a:gd name="T19" fmla="*/ 265 h 334"/>
                <a:gd name="T20" fmla="*/ 257 w 378"/>
                <a:gd name="T21" fmla="*/ 250 h 334"/>
                <a:gd name="T22" fmla="*/ 8 w 378"/>
                <a:gd name="T23" fmla="*/ 303 h 334"/>
                <a:gd name="T24" fmla="*/ 0 w 378"/>
                <a:gd name="T25" fmla="*/ 281 h 334"/>
                <a:gd name="T26" fmla="*/ 45 w 378"/>
                <a:gd name="T27" fmla="*/ 235 h 334"/>
                <a:gd name="T28" fmla="*/ 30 w 378"/>
                <a:gd name="T29" fmla="*/ 197 h 334"/>
                <a:gd name="T30" fmla="*/ 60 w 378"/>
                <a:gd name="T31" fmla="*/ 182 h 334"/>
                <a:gd name="T32" fmla="*/ 144 w 378"/>
                <a:gd name="T33" fmla="*/ 175 h 334"/>
                <a:gd name="T34" fmla="*/ 182 w 378"/>
                <a:gd name="T35" fmla="*/ 144 h 334"/>
                <a:gd name="T36" fmla="*/ 174 w 378"/>
                <a:gd name="T37" fmla="*/ 122 h 334"/>
                <a:gd name="T38" fmla="*/ 182 w 378"/>
                <a:gd name="T39" fmla="*/ 106 h 334"/>
                <a:gd name="T40" fmla="*/ 174 w 378"/>
                <a:gd name="T41" fmla="*/ 106 h 334"/>
                <a:gd name="T42" fmla="*/ 174 w 378"/>
                <a:gd name="T43" fmla="*/ 114 h 334"/>
                <a:gd name="T44" fmla="*/ 166 w 378"/>
                <a:gd name="T45" fmla="*/ 106 h 334"/>
                <a:gd name="T46" fmla="*/ 227 w 378"/>
                <a:gd name="T47" fmla="*/ 23 h 334"/>
                <a:gd name="T48" fmla="*/ 318 w 378"/>
                <a:gd name="T49" fmla="*/ 0 h 334"/>
                <a:gd name="T50" fmla="*/ 340 w 378"/>
                <a:gd name="T51" fmla="*/ 91 h 334"/>
                <a:gd name="T52" fmla="*/ 363 w 378"/>
                <a:gd name="T53" fmla="*/ 16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8" h="334">
                  <a:moveTo>
                    <a:pt x="363" y="167"/>
                  </a:moveTo>
                  <a:lnTo>
                    <a:pt x="363" y="228"/>
                  </a:lnTo>
                  <a:lnTo>
                    <a:pt x="378" y="288"/>
                  </a:lnTo>
                  <a:lnTo>
                    <a:pt x="363" y="303"/>
                  </a:lnTo>
                  <a:lnTo>
                    <a:pt x="371" y="311"/>
                  </a:lnTo>
                  <a:lnTo>
                    <a:pt x="355" y="334"/>
                  </a:lnTo>
                  <a:lnTo>
                    <a:pt x="355" y="311"/>
                  </a:lnTo>
                  <a:lnTo>
                    <a:pt x="303" y="296"/>
                  </a:lnTo>
                  <a:lnTo>
                    <a:pt x="287" y="288"/>
                  </a:lnTo>
                  <a:lnTo>
                    <a:pt x="280" y="265"/>
                  </a:lnTo>
                  <a:lnTo>
                    <a:pt x="257" y="250"/>
                  </a:lnTo>
                  <a:lnTo>
                    <a:pt x="8" y="303"/>
                  </a:lnTo>
                  <a:lnTo>
                    <a:pt x="0" y="281"/>
                  </a:lnTo>
                  <a:lnTo>
                    <a:pt x="45" y="235"/>
                  </a:lnTo>
                  <a:lnTo>
                    <a:pt x="30" y="197"/>
                  </a:lnTo>
                  <a:lnTo>
                    <a:pt x="60" y="182"/>
                  </a:lnTo>
                  <a:lnTo>
                    <a:pt x="144" y="175"/>
                  </a:lnTo>
                  <a:lnTo>
                    <a:pt x="182" y="144"/>
                  </a:lnTo>
                  <a:lnTo>
                    <a:pt x="174" y="122"/>
                  </a:lnTo>
                  <a:lnTo>
                    <a:pt x="182" y="106"/>
                  </a:lnTo>
                  <a:lnTo>
                    <a:pt x="174" y="106"/>
                  </a:lnTo>
                  <a:lnTo>
                    <a:pt x="174" y="114"/>
                  </a:lnTo>
                  <a:lnTo>
                    <a:pt x="166" y="106"/>
                  </a:lnTo>
                  <a:lnTo>
                    <a:pt x="227" y="23"/>
                  </a:lnTo>
                  <a:lnTo>
                    <a:pt x="318" y="0"/>
                  </a:lnTo>
                  <a:lnTo>
                    <a:pt x="340" y="91"/>
                  </a:lnTo>
                  <a:lnTo>
                    <a:pt x="363" y="16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11" name="Freeform 90"/>
            <p:cNvSpPr>
              <a:spLocks/>
            </p:cNvSpPr>
            <p:nvPr/>
          </p:nvSpPr>
          <p:spPr bwMode="auto">
            <a:xfrm>
              <a:off x="3852" y="1501"/>
              <a:ext cx="378" cy="334"/>
            </a:xfrm>
            <a:custGeom>
              <a:avLst/>
              <a:gdLst>
                <a:gd name="T0" fmla="*/ 363 w 378"/>
                <a:gd name="T1" fmla="*/ 167 h 334"/>
                <a:gd name="T2" fmla="*/ 363 w 378"/>
                <a:gd name="T3" fmla="*/ 228 h 334"/>
                <a:gd name="T4" fmla="*/ 378 w 378"/>
                <a:gd name="T5" fmla="*/ 288 h 334"/>
                <a:gd name="T6" fmla="*/ 363 w 378"/>
                <a:gd name="T7" fmla="*/ 303 h 334"/>
                <a:gd name="T8" fmla="*/ 371 w 378"/>
                <a:gd name="T9" fmla="*/ 311 h 334"/>
                <a:gd name="T10" fmla="*/ 355 w 378"/>
                <a:gd name="T11" fmla="*/ 334 h 334"/>
                <a:gd name="T12" fmla="*/ 355 w 378"/>
                <a:gd name="T13" fmla="*/ 311 h 334"/>
                <a:gd name="T14" fmla="*/ 303 w 378"/>
                <a:gd name="T15" fmla="*/ 296 h 334"/>
                <a:gd name="T16" fmla="*/ 287 w 378"/>
                <a:gd name="T17" fmla="*/ 288 h 334"/>
                <a:gd name="T18" fmla="*/ 280 w 378"/>
                <a:gd name="T19" fmla="*/ 265 h 334"/>
                <a:gd name="T20" fmla="*/ 257 w 378"/>
                <a:gd name="T21" fmla="*/ 250 h 334"/>
                <a:gd name="T22" fmla="*/ 8 w 378"/>
                <a:gd name="T23" fmla="*/ 303 h 334"/>
                <a:gd name="T24" fmla="*/ 0 w 378"/>
                <a:gd name="T25" fmla="*/ 281 h 334"/>
                <a:gd name="T26" fmla="*/ 45 w 378"/>
                <a:gd name="T27" fmla="*/ 235 h 334"/>
                <a:gd name="T28" fmla="*/ 30 w 378"/>
                <a:gd name="T29" fmla="*/ 197 h 334"/>
                <a:gd name="T30" fmla="*/ 60 w 378"/>
                <a:gd name="T31" fmla="*/ 182 h 334"/>
                <a:gd name="T32" fmla="*/ 144 w 378"/>
                <a:gd name="T33" fmla="*/ 175 h 334"/>
                <a:gd name="T34" fmla="*/ 182 w 378"/>
                <a:gd name="T35" fmla="*/ 144 h 334"/>
                <a:gd name="T36" fmla="*/ 174 w 378"/>
                <a:gd name="T37" fmla="*/ 122 h 334"/>
                <a:gd name="T38" fmla="*/ 182 w 378"/>
                <a:gd name="T39" fmla="*/ 106 h 334"/>
                <a:gd name="T40" fmla="*/ 174 w 378"/>
                <a:gd name="T41" fmla="*/ 106 h 334"/>
                <a:gd name="T42" fmla="*/ 174 w 378"/>
                <a:gd name="T43" fmla="*/ 114 h 334"/>
                <a:gd name="T44" fmla="*/ 166 w 378"/>
                <a:gd name="T45" fmla="*/ 106 h 334"/>
                <a:gd name="T46" fmla="*/ 227 w 378"/>
                <a:gd name="T47" fmla="*/ 23 h 334"/>
                <a:gd name="T48" fmla="*/ 318 w 378"/>
                <a:gd name="T49" fmla="*/ 0 h 334"/>
                <a:gd name="T50" fmla="*/ 340 w 378"/>
                <a:gd name="T51" fmla="*/ 91 h 334"/>
                <a:gd name="T52" fmla="*/ 363 w 378"/>
                <a:gd name="T53" fmla="*/ 167 h 334"/>
                <a:gd name="T54" fmla="*/ 363 w 378"/>
                <a:gd name="T55" fmla="*/ 175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8" h="334">
                  <a:moveTo>
                    <a:pt x="363" y="167"/>
                  </a:moveTo>
                  <a:lnTo>
                    <a:pt x="363" y="228"/>
                  </a:lnTo>
                  <a:lnTo>
                    <a:pt x="378" y="288"/>
                  </a:lnTo>
                  <a:lnTo>
                    <a:pt x="363" y="303"/>
                  </a:lnTo>
                  <a:lnTo>
                    <a:pt x="371" y="311"/>
                  </a:lnTo>
                  <a:lnTo>
                    <a:pt x="355" y="334"/>
                  </a:lnTo>
                  <a:lnTo>
                    <a:pt x="355" y="311"/>
                  </a:lnTo>
                  <a:lnTo>
                    <a:pt x="303" y="296"/>
                  </a:lnTo>
                  <a:lnTo>
                    <a:pt x="287" y="288"/>
                  </a:lnTo>
                  <a:lnTo>
                    <a:pt x="280" y="265"/>
                  </a:lnTo>
                  <a:lnTo>
                    <a:pt x="257" y="250"/>
                  </a:lnTo>
                  <a:lnTo>
                    <a:pt x="8" y="303"/>
                  </a:lnTo>
                  <a:lnTo>
                    <a:pt x="0" y="281"/>
                  </a:lnTo>
                  <a:lnTo>
                    <a:pt x="45" y="235"/>
                  </a:lnTo>
                  <a:lnTo>
                    <a:pt x="30" y="197"/>
                  </a:lnTo>
                  <a:lnTo>
                    <a:pt x="60" y="182"/>
                  </a:lnTo>
                  <a:lnTo>
                    <a:pt x="144" y="175"/>
                  </a:lnTo>
                  <a:lnTo>
                    <a:pt x="182" y="144"/>
                  </a:lnTo>
                  <a:lnTo>
                    <a:pt x="174" y="122"/>
                  </a:lnTo>
                  <a:lnTo>
                    <a:pt x="182" y="106"/>
                  </a:lnTo>
                  <a:lnTo>
                    <a:pt x="174" y="106"/>
                  </a:lnTo>
                  <a:lnTo>
                    <a:pt x="174" y="114"/>
                  </a:lnTo>
                  <a:lnTo>
                    <a:pt x="166" y="106"/>
                  </a:lnTo>
                  <a:lnTo>
                    <a:pt x="227" y="23"/>
                  </a:lnTo>
                  <a:lnTo>
                    <a:pt x="318" y="0"/>
                  </a:lnTo>
                  <a:lnTo>
                    <a:pt x="340" y="91"/>
                  </a:lnTo>
                  <a:lnTo>
                    <a:pt x="363" y="167"/>
                  </a:lnTo>
                  <a:lnTo>
                    <a:pt x="363" y="17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12" name="Freeform 91"/>
            <p:cNvSpPr>
              <a:spLocks/>
            </p:cNvSpPr>
            <p:nvPr/>
          </p:nvSpPr>
          <p:spPr bwMode="auto">
            <a:xfrm>
              <a:off x="3663" y="2183"/>
              <a:ext cx="529" cy="242"/>
            </a:xfrm>
            <a:custGeom>
              <a:avLst/>
              <a:gdLst>
                <a:gd name="T0" fmla="*/ 507 w 529"/>
                <a:gd name="T1" fmla="*/ 68 h 242"/>
                <a:gd name="T2" fmla="*/ 461 w 529"/>
                <a:gd name="T3" fmla="*/ 60 h 242"/>
                <a:gd name="T4" fmla="*/ 469 w 529"/>
                <a:gd name="T5" fmla="*/ 53 h 242"/>
                <a:gd name="T6" fmla="*/ 476 w 529"/>
                <a:gd name="T7" fmla="*/ 38 h 242"/>
                <a:gd name="T8" fmla="*/ 492 w 529"/>
                <a:gd name="T9" fmla="*/ 22 h 242"/>
                <a:gd name="T10" fmla="*/ 499 w 529"/>
                <a:gd name="T11" fmla="*/ 22 h 242"/>
                <a:gd name="T12" fmla="*/ 499 w 529"/>
                <a:gd name="T13" fmla="*/ 0 h 242"/>
                <a:gd name="T14" fmla="*/ 144 w 529"/>
                <a:gd name="T15" fmla="*/ 60 h 242"/>
                <a:gd name="T16" fmla="*/ 128 w 529"/>
                <a:gd name="T17" fmla="*/ 98 h 242"/>
                <a:gd name="T18" fmla="*/ 91 w 529"/>
                <a:gd name="T19" fmla="*/ 113 h 242"/>
                <a:gd name="T20" fmla="*/ 23 w 529"/>
                <a:gd name="T21" fmla="*/ 166 h 242"/>
                <a:gd name="T22" fmla="*/ 0 w 529"/>
                <a:gd name="T23" fmla="*/ 189 h 242"/>
                <a:gd name="T24" fmla="*/ 76 w 529"/>
                <a:gd name="T25" fmla="*/ 197 h 242"/>
                <a:gd name="T26" fmla="*/ 204 w 529"/>
                <a:gd name="T27" fmla="*/ 166 h 242"/>
                <a:gd name="T28" fmla="*/ 295 w 529"/>
                <a:gd name="T29" fmla="*/ 181 h 242"/>
                <a:gd name="T30" fmla="*/ 416 w 529"/>
                <a:gd name="T31" fmla="*/ 234 h 242"/>
                <a:gd name="T32" fmla="*/ 416 w 529"/>
                <a:gd name="T33" fmla="*/ 227 h 242"/>
                <a:gd name="T34" fmla="*/ 446 w 529"/>
                <a:gd name="T35" fmla="*/ 174 h 242"/>
                <a:gd name="T36" fmla="*/ 446 w 529"/>
                <a:gd name="T37" fmla="*/ 174 h 242"/>
                <a:gd name="T38" fmla="*/ 484 w 529"/>
                <a:gd name="T39" fmla="*/ 151 h 242"/>
                <a:gd name="T40" fmla="*/ 492 w 529"/>
                <a:gd name="T41" fmla="*/ 151 h 242"/>
                <a:gd name="T42" fmla="*/ 499 w 529"/>
                <a:gd name="T43" fmla="*/ 151 h 242"/>
                <a:gd name="T44" fmla="*/ 507 w 529"/>
                <a:gd name="T45" fmla="*/ 128 h 242"/>
                <a:gd name="T46" fmla="*/ 492 w 529"/>
                <a:gd name="T47" fmla="*/ 121 h 242"/>
                <a:gd name="T48" fmla="*/ 484 w 529"/>
                <a:gd name="T49" fmla="*/ 128 h 242"/>
                <a:gd name="T50" fmla="*/ 454 w 529"/>
                <a:gd name="T51" fmla="*/ 121 h 242"/>
                <a:gd name="T52" fmla="*/ 492 w 529"/>
                <a:gd name="T53" fmla="*/ 106 h 242"/>
                <a:gd name="T54" fmla="*/ 476 w 529"/>
                <a:gd name="T55" fmla="*/ 106 h 242"/>
                <a:gd name="T56" fmla="*/ 446 w 529"/>
                <a:gd name="T57" fmla="*/ 91 h 242"/>
                <a:gd name="T58" fmla="*/ 469 w 529"/>
                <a:gd name="T59" fmla="*/ 91 h 242"/>
                <a:gd name="T60" fmla="*/ 484 w 529"/>
                <a:gd name="T61" fmla="*/ 98 h 242"/>
                <a:gd name="T62" fmla="*/ 529 w 529"/>
                <a:gd name="T63" fmla="*/ 6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9" h="242">
                  <a:moveTo>
                    <a:pt x="514" y="45"/>
                  </a:moveTo>
                  <a:lnTo>
                    <a:pt x="507" y="68"/>
                  </a:lnTo>
                  <a:lnTo>
                    <a:pt x="507" y="45"/>
                  </a:lnTo>
                  <a:lnTo>
                    <a:pt x="461" y="60"/>
                  </a:lnTo>
                  <a:lnTo>
                    <a:pt x="461" y="30"/>
                  </a:lnTo>
                  <a:lnTo>
                    <a:pt x="469" y="53"/>
                  </a:lnTo>
                  <a:lnTo>
                    <a:pt x="484" y="38"/>
                  </a:lnTo>
                  <a:lnTo>
                    <a:pt x="476" y="38"/>
                  </a:lnTo>
                  <a:lnTo>
                    <a:pt x="499" y="30"/>
                  </a:lnTo>
                  <a:lnTo>
                    <a:pt x="492" y="22"/>
                  </a:lnTo>
                  <a:lnTo>
                    <a:pt x="507" y="30"/>
                  </a:lnTo>
                  <a:lnTo>
                    <a:pt x="499" y="22"/>
                  </a:lnTo>
                  <a:lnTo>
                    <a:pt x="522" y="38"/>
                  </a:lnTo>
                  <a:lnTo>
                    <a:pt x="499" y="0"/>
                  </a:lnTo>
                  <a:lnTo>
                    <a:pt x="492" y="7"/>
                  </a:lnTo>
                  <a:lnTo>
                    <a:pt x="144" y="60"/>
                  </a:lnTo>
                  <a:lnTo>
                    <a:pt x="151" y="83"/>
                  </a:lnTo>
                  <a:lnTo>
                    <a:pt x="128" y="98"/>
                  </a:lnTo>
                  <a:lnTo>
                    <a:pt x="98" y="121"/>
                  </a:lnTo>
                  <a:lnTo>
                    <a:pt x="91" y="113"/>
                  </a:lnTo>
                  <a:lnTo>
                    <a:pt x="76" y="136"/>
                  </a:lnTo>
                  <a:lnTo>
                    <a:pt x="23" y="166"/>
                  </a:lnTo>
                  <a:lnTo>
                    <a:pt x="15" y="181"/>
                  </a:lnTo>
                  <a:lnTo>
                    <a:pt x="0" y="189"/>
                  </a:lnTo>
                  <a:lnTo>
                    <a:pt x="0" y="212"/>
                  </a:lnTo>
                  <a:lnTo>
                    <a:pt x="76" y="197"/>
                  </a:lnTo>
                  <a:lnTo>
                    <a:pt x="121" y="174"/>
                  </a:lnTo>
                  <a:lnTo>
                    <a:pt x="204" y="166"/>
                  </a:lnTo>
                  <a:lnTo>
                    <a:pt x="227" y="189"/>
                  </a:lnTo>
                  <a:lnTo>
                    <a:pt x="295" y="181"/>
                  </a:lnTo>
                  <a:lnTo>
                    <a:pt x="378" y="242"/>
                  </a:lnTo>
                  <a:lnTo>
                    <a:pt x="416" y="234"/>
                  </a:lnTo>
                  <a:lnTo>
                    <a:pt x="416" y="212"/>
                  </a:lnTo>
                  <a:lnTo>
                    <a:pt x="416" y="227"/>
                  </a:lnTo>
                  <a:lnTo>
                    <a:pt x="423" y="189"/>
                  </a:lnTo>
                  <a:lnTo>
                    <a:pt x="446" y="174"/>
                  </a:lnTo>
                  <a:lnTo>
                    <a:pt x="439" y="159"/>
                  </a:lnTo>
                  <a:lnTo>
                    <a:pt x="446" y="174"/>
                  </a:lnTo>
                  <a:lnTo>
                    <a:pt x="454" y="159"/>
                  </a:lnTo>
                  <a:lnTo>
                    <a:pt x="484" y="151"/>
                  </a:lnTo>
                  <a:lnTo>
                    <a:pt x="484" y="144"/>
                  </a:lnTo>
                  <a:lnTo>
                    <a:pt x="492" y="151"/>
                  </a:lnTo>
                  <a:lnTo>
                    <a:pt x="484" y="144"/>
                  </a:lnTo>
                  <a:lnTo>
                    <a:pt x="499" y="151"/>
                  </a:lnTo>
                  <a:lnTo>
                    <a:pt x="507" y="136"/>
                  </a:lnTo>
                  <a:lnTo>
                    <a:pt x="507" y="128"/>
                  </a:lnTo>
                  <a:lnTo>
                    <a:pt x="499" y="136"/>
                  </a:lnTo>
                  <a:lnTo>
                    <a:pt x="492" y="121"/>
                  </a:lnTo>
                  <a:lnTo>
                    <a:pt x="492" y="136"/>
                  </a:lnTo>
                  <a:lnTo>
                    <a:pt x="484" y="128"/>
                  </a:lnTo>
                  <a:lnTo>
                    <a:pt x="469" y="136"/>
                  </a:lnTo>
                  <a:lnTo>
                    <a:pt x="454" y="121"/>
                  </a:lnTo>
                  <a:lnTo>
                    <a:pt x="476" y="136"/>
                  </a:lnTo>
                  <a:lnTo>
                    <a:pt x="492" y="106"/>
                  </a:lnTo>
                  <a:lnTo>
                    <a:pt x="469" y="113"/>
                  </a:lnTo>
                  <a:lnTo>
                    <a:pt x="476" y="106"/>
                  </a:lnTo>
                  <a:lnTo>
                    <a:pt x="454" y="106"/>
                  </a:lnTo>
                  <a:lnTo>
                    <a:pt x="446" y="91"/>
                  </a:lnTo>
                  <a:lnTo>
                    <a:pt x="484" y="98"/>
                  </a:lnTo>
                  <a:lnTo>
                    <a:pt x="469" y="91"/>
                  </a:lnTo>
                  <a:lnTo>
                    <a:pt x="484" y="83"/>
                  </a:lnTo>
                  <a:lnTo>
                    <a:pt x="484" y="98"/>
                  </a:lnTo>
                  <a:lnTo>
                    <a:pt x="507" y="98"/>
                  </a:lnTo>
                  <a:lnTo>
                    <a:pt x="529" y="68"/>
                  </a:lnTo>
                  <a:lnTo>
                    <a:pt x="514" y="4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13" name="Freeform 92"/>
            <p:cNvSpPr>
              <a:spLocks/>
            </p:cNvSpPr>
            <p:nvPr/>
          </p:nvSpPr>
          <p:spPr bwMode="auto">
            <a:xfrm>
              <a:off x="3663" y="2183"/>
              <a:ext cx="529" cy="242"/>
            </a:xfrm>
            <a:custGeom>
              <a:avLst/>
              <a:gdLst>
                <a:gd name="T0" fmla="*/ 507 w 529"/>
                <a:gd name="T1" fmla="*/ 68 h 242"/>
                <a:gd name="T2" fmla="*/ 461 w 529"/>
                <a:gd name="T3" fmla="*/ 60 h 242"/>
                <a:gd name="T4" fmla="*/ 469 w 529"/>
                <a:gd name="T5" fmla="*/ 53 h 242"/>
                <a:gd name="T6" fmla="*/ 476 w 529"/>
                <a:gd name="T7" fmla="*/ 38 h 242"/>
                <a:gd name="T8" fmla="*/ 492 w 529"/>
                <a:gd name="T9" fmla="*/ 22 h 242"/>
                <a:gd name="T10" fmla="*/ 499 w 529"/>
                <a:gd name="T11" fmla="*/ 22 h 242"/>
                <a:gd name="T12" fmla="*/ 499 w 529"/>
                <a:gd name="T13" fmla="*/ 0 h 242"/>
                <a:gd name="T14" fmla="*/ 144 w 529"/>
                <a:gd name="T15" fmla="*/ 60 h 242"/>
                <a:gd name="T16" fmla="*/ 128 w 529"/>
                <a:gd name="T17" fmla="*/ 98 h 242"/>
                <a:gd name="T18" fmla="*/ 91 w 529"/>
                <a:gd name="T19" fmla="*/ 113 h 242"/>
                <a:gd name="T20" fmla="*/ 23 w 529"/>
                <a:gd name="T21" fmla="*/ 166 h 242"/>
                <a:gd name="T22" fmla="*/ 0 w 529"/>
                <a:gd name="T23" fmla="*/ 189 h 242"/>
                <a:gd name="T24" fmla="*/ 76 w 529"/>
                <a:gd name="T25" fmla="*/ 197 h 242"/>
                <a:gd name="T26" fmla="*/ 204 w 529"/>
                <a:gd name="T27" fmla="*/ 166 h 242"/>
                <a:gd name="T28" fmla="*/ 295 w 529"/>
                <a:gd name="T29" fmla="*/ 181 h 242"/>
                <a:gd name="T30" fmla="*/ 416 w 529"/>
                <a:gd name="T31" fmla="*/ 234 h 242"/>
                <a:gd name="T32" fmla="*/ 416 w 529"/>
                <a:gd name="T33" fmla="*/ 227 h 242"/>
                <a:gd name="T34" fmla="*/ 446 w 529"/>
                <a:gd name="T35" fmla="*/ 174 h 242"/>
                <a:gd name="T36" fmla="*/ 446 w 529"/>
                <a:gd name="T37" fmla="*/ 174 h 242"/>
                <a:gd name="T38" fmla="*/ 484 w 529"/>
                <a:gd name="T39" fmla="*/ 151 h 242"/>
                <a:gd name="T40" fmla="*/ 492 w 529"/>
                <a:gd name="T41" fmla="*/ 151 h 242"/>
                <a:gd name="T42" fmla="*/ 499 w 529"/>
                <a:gd name="T43" fmla="*/ 151 h 242"/>
                <a:gd name="T44" fmla="*/ 507 w 529"/>
                <a:gd name="T45" fmla="*/ 128 h 242"/>
                <a:gd name="T46" fmla="*/ 492 w 529"/>
                <a:gd name="T47" fmla="*/ 121 h 242"/>
                <a:gd name="T48" fmla="*/ 484 w 529"/>
                <a:gd name="T49" fmla="*/ 128 h 242"/>
                <a:gd name="T50" fmla="*/ 454 w 529"/>
                <a:gd name="T51" fmla="*/ 121 h 242"/>
                <a:gd name="T52" fmla="*/ 492 w 529"/>
                <a:gd name="T53" fmla="*/ 106 h 242"/>
                <a:gd name="T54" fmla="*/ 476 w 529"/>
                <a:gd name="T55" fmla="*/ 106 h 242"/>
                <a:gd name="T56" fmla="*/ 446 w 529"/>
                <a:gd name="T57" fmla="*/ 91 h 242"/>
                <a:gd name="T58" fmla="*/ 469 w 529"/>
                <a:gd name="T59" fmla="*/ 91 h 242"/>
                <a:gd name="T60" fmla="*/ 484 w 529"/>
                <a:gd name="T61" fmla="*/ 98 h 242"/>
                <a:gd name="T62" fmla="*/ 529 w 529"/>
                <a:gd name="T63" fmla="*/ 68 h 242"/>
                <a:gd name="T64" fmla="*/ 514 w 529"/>
                <a:gd name="T65" fmla="*/ 5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9" h="242">
                  <a:moveTo>
                    <a:pt x="514" y="45"/>
                  </a:moveTo>
                  <a:lnTo>
                    <a:pt x="507" y="68"/>
                  </a:lnTo>
                  <a:lnTo>
                    <a:pt x="507" y="45"/>
                  </a:lnTo>
                  <a:lnTo>
                    <a:pt x="461" y="60"/>
                  </a:lnTo>
                  <a:lnTo>
                    <a:pt x="461" y="30"/>
                  </a:lnTo>
                  <a:lnTo>
                    <a:pt x="469" y="53"/>
                  </a:lnTo>
                  <a:lnTo>
                    <a:pt x="484" y="38"/>
                  </a:lnTo>
                  <a:lnTo>
                    <a:pt x="476" y="38"/>
                  </a:lnTo>
                  <a:lnTo>
                    <a:pt x="499" y="30"/>
                  </a:lnTo>
                  <a:lnTo>
                    <a:pt x="492" y="22"/>
                  </a:lnTo>
                  <a:lnTo>
                    <a:pt x="507" y="30"/>
                  </a:lnTo>
                  <a:lnTo>
                    <a:pt x="499" y="22"/>
                  </a:lnTo>
                  <a:lnTo>
                    <a:pt x="522" y="38"/>
                  </a:lnTo>
                  <a:lnTo>
                    <a:pt x="499" y="0"/>
                  </a:lnTo>
                  <a:lnTo>
                    <a:pt x="492" y="7"/>
                  </a:lnTo>
                  <a:lnTo>
                    <a:pt x="144" y="60"/>
                  </a:lnTo>
                  <a:lnTo>
                    <a:pt x="151" y="83"/>
                  </a:lnTo>
                  <a:lnTo>
                    <a:pt x="128" y="98"/>
                  </a:lnTo>
                  <a:lnTo>
                    <a:pt x="98" y="121"/>
                  </a:lnTo>
                  <a:lnTo>
                    <a:pt x="91" y="113"/>
                  </a:lnTo>
                  <a:lnTo>
                    <a:pt x="76" y="136"/>
                  </a:lnTo>
                  <a:lnTo>
                    <a:pt x="23" y="166"/>
                  </a:lnTo>
                  <a:lnTo>
                    <a:pt x="15" y="181"/>
                  </a:lnTo>
                  <a:lnTo>
                    <a:pt x="0" y="189"/>
                  </a:lnTo>
                  <a:lnTo>
                    <a:pt x="0" y="212"/>
                  </a:lnTo>
                  <a:lnTo>
                    <a:pt x="76" y="197"/>
                  </a:lnTo>
                  <a:lnTo>
                    <a:pt x="121" y="174"/>
                  </a:lnTo>
                  <a:lnTo>
                    <a:pt x="204" y="166"/>
                  </a:lnTo>
                  <a:lnTo>
                    <a:pt x="227" y="189"/>
                  </a:lnTo>
                  <a:lnTo>
                    <a:pt x="295" y="181"/>
                  </a:lnTo>
                  <a:lnTo>
                    <a:pt x="378" y="242"/>
                  </a:lnTo>
                  <a:lnTo>
                    <a:pt x="416" y="234"/>
                  </a:lnTo>
                  <a:lnTo>
                    <a:pt x="416" y="212"/>
                  </a:lnTo>
                  <a:lnTo>
                    <a:pt x="416" y="227"/>
                  </a:lnTo>
                  <a:lnTo>
                    <a:pt x="423" y="189"/>
                  </a:lnTo>
                  <a:lnTo>
                    <a:pt x="446" y="174"/>
                  </a:lnTo>
                  <a:lnTo>
                    <a:pt x="439" y="159"/>
                  </a:lnTo>
                  <a:lnTo>
                    <a:pt x="446" y="174"/>
                  </a:lnTo>
                  <a:lnTo>
                    <a:pt x="454" y="159"/>
                  </a:lnTo>
                  <a:lnTo>
                    <a:pt x="484" y="151"/>
                  </a:lnTo>
                  <a:lnTo>
                    <a:pt x="484" y="144"/>
                  </a:lnTo>
                  <a:lnTo>
                    <a:pt x="492" y="151"/>
                  </a:lnTo>
                  <a:lnTo>
                    <a:pt x="484" y="144"/>
                  </a:lnTo>
                  <a:lnTo>
                    <a:pt x="499" y="151"/>
                  </a:lnTo>
                  <a:lnTo>
                    <a:pt x="507" y="136"/>
                  </a:lnTo>
                  <a:lnTo>
                    <a:pt x="507" y="128"/>
                  </a:lnTo>
                  <a:lnTo>
                    <a:pt x="499" y="136"/>
                  </a:lnTo>
                  <a:lnTo>
                    <a:pt x="492" y="121"/>
                  </a:lnTo>
                  <a:lnTo>
                    <a:pt x="492" y="136"/>
                  </a:lnTo>
                  <a:lnTo>
                    <a:pt x="484" y="128"/>
                  </a:lnTo>
                  <a:lnTo>
                    <a:pt x="469" y="136"/>
                  </a:lnTo>
                  <a:lnTo>
                    <a:pt x="454" y="121"/>
                  </a:lnTo>
                  <a:lnTo>
                    <a:pt x="476" y="136"/>
                  </a:lnTo>
                  <a:lnTo>
                    <a:pt x="492" y="106"/>
                  </a:lnTo>
                  <a:lnTo>
                    <a:pt x="469" y="113"/>
                  </a:lnTo>
                  <a:lnTo>
                    <a:pt x="476" y="106"/>
                  </a:lnTo>
                  <a:lnTo>
                    <a:pt x="454" y="106"/>
                  </a:lnTo>
                  <a:lnTo>
                    <a:pt x="446" y="91"/>
                  </a:lnTo>
                  <a:lnTo>
                    <a:pt x="484" y="98"/>
                  </a:lnTo>
                  <a:lnTo>
                    <a:pt x="469" y="91"/>
                  </a:lnTo>
                  <a:lnTo>
                    <a:pt x="484" y="83"/>
                  </a:lnTo>
                  <a:lnTo>
                    <a:pt x="484" y="98"/>
                  </a:lnTo>
                  <a:lnTo>
                    <a:pt x="507" y="98"/>
                  </a:lnTo>
                  <a:lnTo>
                    <a:pt x="529" y="68"/>
                  </a:lnTo>
                  <a:lnTo>
                    <a:pt x="514" y="45"/>
                  </a:lnTo>
                  <a:lnTo>
                    <a:pt x="514" y="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14" name="Line 93"/>
            <p:cNvSpPr>
              <a:spLocks noChangeShapeType="1"/>
            </p:cNvSpPr>
            <p:nvPr/>
          </p:nvSpPr>
          <p:spPr bwMode="auto">
            <a:xfrm>
              <a:off x="4170" y="2183"/>
              <a:ext cx="7" cy="22"/>
            </a:xfrm>
            <a:prstGeom prst="line">
              <a:avLst/>
            </a:prstGeom>
            <a:noFill/>
            <a:ln w="1270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15" name="Freeform 94"/>
            <p:cNvSpPr>
              <a:spLocks/>
            </p:cNvSpPr>
            <p:nvPr/>
          </p:nvSpPr>
          <p:spPr bwMode="auto">
            <a:xfrm>
              <a:off x="2468" y="1320"/>
              <a:ext cx="416" cy="257"/>
            </a:xfrm>
            <a:custGeom>
              <a:avLst/>
              <a:gdLst>
                <a:gd name="T0" fmla="*/ 416 w 416"/>
                <a:gd name="T1" fmla="*/ 257 h 257"/>
                <a:gd name="T2" fmla="*/ 0 w 416"/>
                <a:gd name="T3" fmla="*/ 234 h 257"/>
                <a:gd name="T4" fmla="*/ 22 w 416"/>
                <a:gd name="T5" fmla="*/ 0 h 257"/>
                <a:gd name="T6" fmla="*/ 386 w 416"/>
                <a:gd name="T7" fmla="*/ 15 h 257"/>
                <a:gd name="T8" fmla="*/ 416 w 416"/>
                <a:gd name="T9" fmla="*/ 257 h 257"/>
              </a:gdLst>
              <a:ahLst/>
              <a:cxnLst>
                <a:cxn ang="0">
                  <a:pos x="T0" y="T1"/>
                </a:cxn>
                <a:cxn ang="0">
                  <a:pos x="T2" y="T3"/>
                </a:cxn>
                <a:cxn ang="0">
                  <a:pos x="T4" y="T5"/>
                </a:cxn>
                <a:cxn ang="0">
                  <a:pos x="T6" y="T7"/>
                </a:cxn>
                <a:cxn ang="0">
                  <a:pos x="T8" y="T9"/>
                </a:cxn>
              </a:cxnLst>
              <a:rect l="0" t="0" r="r" b="b"/>
              <a:pathLst>
                <a:path w="416" h="257">
                  <a:moveTo>
                    <a:pt x="416" y="257"/>
                  </a:moveTo>
                  <a:lnTo>
                    <a:pt x="0" y="234"/>
                  </a:lnTo>
                  <a:lnTo>
                    <a:pt x="22" y="0"/>
                  </a:lnTo>
                  <a:lnTo>
                    <a:pt x="386" y="15"/>
                  </a:lnTo>
                  <a:lnTo>
                    <a:pt x="416" y="25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16" name="Freeform 95"/>
            <p:cNvSpPr>
              <a:spLocks/>
            </p:cNvSpPr>
            <p:nvPr/>
          </p:nvSpPr>
          <p:spPr bwMode="auto">
            <a:xfrm>
              <a:off x="2468" y="1320"/>
              <a:ext cx="416" cy="265"/>
            </a:xfrm>
            <a:custGeom>
              <a:avLst/>
              <a:gdLst>
                <a:gd name="T0" fmla="*/ 416 w 416"/>
                <a:gd name="T1" fmla="*/ 257 h 265"/>
                <a:gd name="T2" fmla="*/ 0 w 416"/>
                <a:gd name="T3" fmla="*/ 234 h 265"/>
                <a:gd name="T4" fmla="*/ 22 w 416"/>
                <a:gd name="T5" fmla="*/ 0 h 265"/>
                <a:gd name="T6" fmla="*/ 386 w 416"/>
                <a:gd name="T7" fmla="*/ 15 h 265"/>
                <a:gd name="T8" fmla="*/ 416 w 416"/>
                <a:gd name="T9" fmla="*/ 257 h 265"/>
                <a:gd name="T10" fmla="*/ 416 w 416"/>
                <a:gd name="T11" fmla="*/ 265 h 265"/>
              </a:gdLst>
              <a:ahLst/>
              <a:cxnLst>
                <a:cxn ang="0">
                  <a:pos x="T0" y="T1"/>
                </a:cxn>
                <a:cxn ang="0">
                  <a:pos x="T2" y="T3"/>
                </a:cxn>
                <a:cxn ang="0">
                  <a:pos x="T4" y="T5"/>
                </a:cxn>
                <a:cxn ang="0">
                  <a:pos x="T6" y="T7"/>
                </a:cxn>
                <a:cxn ang="0">
                  <a:pos x="T8" y="T9"/>
                </a:cxn>
                <a:cxn ang="0">
                  <a:pos x="T10" y="T11"/>
                </a:cxn>
              </a:cxnLst>
              <a:rect l="0" t="0" r="r" b="b"/>
              <a:pathLst>
                <a:path w="416" h="265">
                  <a:moveTo>
                    <a:pt x="416" y="257"/>
                  </a:moveTo>
                  <a:lnTo>
                    <a:pt x="0" y="234"/>
                  </a:lnTo>
                  <a:lnTo>
                    <a:pt x="22" y="0"/>
                  </a:lnTo>
                  <a:lnTo>
                    <a:pt x="386" y="15"/>
                  </a:lnTo>
                  <a:lnTo>
                    <a:pt x="416" y="257"/>
                  </a:lnTo>
                  <a:lnTo>
                    <a:pt x="416" y="26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17" name="Freeform 96"/>
            <p:cNvSpPr>
              <a:spLocks/>
            </p:cNvSpPr>
            <p:nvPr/>
          </p:nvSpPr>
          <p:spPr bwMode="auto">
            <a:xfrm>
              <a:off x="3572" y="1812"/>
              <a:ext cx="257" cy="295"/>
            </a:xfrm>
            <a:custGeom>
              <a:avLst/>
              <a:gdLst>
                <a:gd name="T0" fmla="*/ 242 w 257"/>
                <a:gd name="T1" fmla="*/ 0 h 295"/>
                <a:gd name="T2" fmla="*/ 174 w 257"/>
                <a:gd name="T3" fmla="*/ 53 h 295"/>
                <a:gd name="T4" fmla="*/ 136 w 257"/>
                <a:gd name="T5" fmla="*/ 68 h 295"/>
                <a:gd name="T6" fmla="*/ 106 w 257"/>
                <a:gd name="T7" fmla="*/ 68 h 295"/>
                <a:gd name="T8" fmla="*/ 121 w 257"/>
                <a:gd name="T9" fmla="*/ 53 h 295"/>
                <a:gd name="T10" fmla="*/ 106 w 257"/>
                <a:gd name="T11" fmla="*/ 60 h 295"/>
                <a:gd name="T12" fmla="*/ 76 w 257"/>
                <a:gd name="T13" fmla="*/ 45 h 295"/>
                <a:gd name="T14" fmla="*/ 0 w 257"/>
                <a:gd name="T15" fmla="*/ 60 h 295"/>
                <a:gd name="T16" fmla="*/ 23 w 257"/>
                <a:gd name="T17" fmla="*/ 257 h 295"/>
                <a:gd name="T18" fmla="*/ 38 w 257"/>
                <a:gd name="T19" fmla="*/ 257 h 295"/>
                <a:gd name="T20" fmla="*/ 61 w 257"/>
                <a:gd name="T21" fmla="*/ 280 h 295"/>
                <a:gd name="T22" fmla="*/ 91 w 257"/>
                <a:gd name="T23" fmla="*/ 287 h 295"/>
                <a:gd name="T24" fmla="*/ 114 w 257"/>
                <a:gd name="T25" fmla="*/ 287 h 295"/>
                <a:gd name="T26" fmla="*/ 136 w 257"/>
                <a:gd name="T27" fmla="*/ 272 h 295"/>
                <a:gd name="T28" fmla="*/ 159 w 257"/>
                <a:gd name="T29" fmla="*/ 295 h 295"/>
                <a:gd name="T30" fmla="*/ 182 w 257"/>
                <a:gd name="T31" fmla="*/ 280 h 295"/>
                <a:gd name="T32" fmla="*/ 189 w 257"/>
                <a:gd name="T33" fmla="*/ 242 h 295"/>
                <a:gd name="T34" fmla="*/ 204 w 257"/>
                <a:gd name="T35" fmla="*/ 250 h 295"/>
                <a:gd name="T36" fmla="*/ 204 w 257"/>
                <a:gd name="T37" fmla="*/ 219 h 295"/>
                <a:gd name="T38" fmla="*/ 250 w 257"/>
                <a:gd name="T39" fmla="*/ 189 h 295"/>
                <a:gd name="T40" fmla="*/ 257 w 257"/>
                <a:gd name="T41" fmla="*/ 129 h 295"/>
                <a:gd name="T42" fmla="*/ 250 w 257"/>
                <a:gd name="T43" fmla="*/ 113 h 295"/>
                <a:gd name="T44" fmla="*/ 257 w 257"/>
                <a:gd name="T45" fmla="*/ 106 h 295"/>
                <a:gd name="T46" fmla="*/ 242 w 257"/>
                <a:gd name="T47"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7" h="295">
                  <a:moveTo>
                    <a:pt x="242" y="0"/>
                  </a:moveTo>
                  <a:lnTo>
                    <a:pt x="174" y="53"/>
                  </a:lnTo>
                  <a:lnTo>
                    <a:pt x="136" y="68"/>
                  </a:lnTo>
                  <a:lnTo>
                    <a:pt x="106" y="68"/>
                  </a:lnTo>
                  <a:lnTo>
                    <a:pt x="121" y="53"/>
                  </a:lnTo>
                  <a:lnTo>
                    <a:pt x="106" y="60"/>
                  </a:lnTo>
                  <a:lnTo>
                    <a:pt x="76" y="45"/>
                  </a:lnTo>
                  <a:lnTo>
                    <a:pt x="0" y="60"/>
                  </a:lnTo>
                  <a:lnTo>
                    <a:pt x="23" y="257"/>
                  </a:lnTo>
                  <a:lnTo>
                    <a:pt x="38" y="257"/>
                  </a:lnTo>
                  <a:lnTo>
                    <a:pt x="61" y="280"/>
                  </a:lnTo>
                  <a:lnTo>
                    <a:pt x="91" y="287"/>
                  </a:lnTo>
                  <a:lnTo>
                    <a:pt x="114" y="287"/>
                  </a:lnTo>
                  <a:lnTo>
                    <a:pt x="136" y="272"/>
                  </a:lnTo>
                  <a:lnTo>
                    <a:pt x="159" y="295"/>
                  </a:lnTo>
                  <a:lnTo>
                    <a:pt x="182" y="280"/>
                  </a:lnTo>
                  <a:lnTo>
                    <a:pt x="189" y="242"/>
                  </a:lnTo>
                  <a:lnTo>
                    <a:pt x="204" y="250"/>
                  </a:lnTo>
                  <a:lnTo>
                    <a:pt x="204" y="219"/>
                  </a:lnTo>
                  <a:lnTo>
                    <a:pt x="250" y="189"/>
                  </a:lnTo>
                  <a:lnTo>
                    <a:pt x="257" y="129"/>
                  </a:lnTo>
                  <a:lnTo>
                    <a:pt x="250" y="113"/>
                  </a:lnTo>
                  <a:lnTo>
                    <a:pt x="257" y="106"/>
                  </a:lnTo>
                  <a:lnTo>
                    <a:pt x="242"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18" name="Freeform 97"/>
            <p:cNvSpPr>
              <a:spLocks/>
            </p:cNvSpPr>
            <p:nvPr/>
          </p:nvSpPr>
          <p:spPr bwMode="auto">
            <a:xfrm>
              <a:off x="3572" y="1812"/>
              <a:ext cx="257" cy="295"/>
            </a:xfrm>
            <a:custGeom>
              <a:avLst/>
              <a:gdLst>
                <a:gd name="T0" fmla="*/ 242 w 257"/>
                <a:gd name="T1" fmla="*/ 0 h 295"/>
                <a:gd name="T2" fmla="*/ 174 w 257"/>
                <a:gd name="T3" fmla="*/ 53 h 295"/>
                <a:gd name="T4" fmla="*/ 136 w 257"/>
                <a:gd name="T5" fmla="*/ 68 h 295"/>
                <a:gd name="T6" fmla="*/ 106 w 257"/>
                <a:gd name="T7" fmla="*/ 68 h 295"/>
                <a:gd name="T8" fmla="*/ 121 w 257"/>
                <a:gd name="T9" fmla="*/ 53 h 295"/>
                <a:gd name="T10" fmla="*/ 106 w 257"/>
                <a:gd name="T11" fmla="*/ 60 h 295"/>
                <a:gd name="T12" fmla="*/ 76 w 257"/>
                <a:gd name="T13" fmla="*/ 45 h 295"/>
                <a:gd name="T14" fmla="*/ 0 w 257"/>
                <a:gd name="T15" fmla="*/ 60 h 295"/>
                <a:gd name="T16" fmla="*/ 23 w 257"/>
                <a:gd name="T17" fmla="*/ 257 h 295"/>
                <a:gd name="T18" fmla="*/ 38 w 257"/>
                <a:gd name="T19" fmla="*/ 257 h 295"/>
                <a:gd name="T20" fmla="*/ 61 w 257"/>
                <a:gd name="T21" fmla="*/ 280 h 295"/>
                <a:gd name="T22" fmla="*/ 91 w 257"/>
                <a:gd name="T23" fmla="*/ 287 h 295"/>
                <a:gd name="T24" fmla="*/ 114 w 257"/>
                <a:gd name="T25" fmla="*/ 287 h 295"/>
                <a:gd name="T26" fmla="*/ 136 w 257"/>
                <a:gd name="T27" fmla="*/ 272 h 295"/>
                <a:gd name="T28" fmla="*/ 159 w 257"/>
                <a:gd name="T29" fmla="*/ 295 h 295"/>
                <a:gd name="T30" fmla="*/ 182 w 257"/>
                <a:gd name="T31" fmla="*/ 280 h 295"/>
                <a:gd name="T32" fmla="*/ 189 w 257"/>
                <a:gd name="T33" fmla="*/ 242 h 295"/>
                <a:gd name="T34" fmla="*/ 204 w 257"/>
                <a:gd name="T35" fmla="*/ 250 h 295"/>
                <a:gd name="T36" fmla="*/ 204 w 257"/>
                <a:gd name="T37" fmla="*/ 219 h 295"/>
                <a:gd name="T38" fmla="*/ 250 w 257"/>
                <a:gd name="T39" fmla="*/ 189 h 295"/>
                <a:gd name="T40" fmla="*/ 257 w 257"/>
                <a:gd name="T41" fmla="*/ 129 h 295"/>
                <a:gd name="T42" fmla="*/ 250 w 257"/>
                <a:gd name="T43" fmla="*/ 113 h 295"/>
                <a:gd name="T44" fmla="*/ 257 w 257"/>
                <a:gd name="T45" fmla="*/ 106 h 295"/>
                <a:gd name="T46" fmla="*/ 242 w 257"/>
                <a:gd name="T47" fmla="*/ 0 h 295"/>
                <a:gd name="T48" fmla="*/ 242 w 257"/>
                <a:gd name="T49" fmla="*/ 7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7" h="295">
                  <a:moveTo>
                    <a:pt x="242" y="0"/>
                  </a:moveTo>
                  <a:lnTo>
                    <a:pt x="174" y="53"/>
                  </a:lnTo>
                  <a:lnTo>
                    <a:pt x="136" y="68"/>
                  </a:lnTo>
                  <a:lnTo>
                    <a:pt x="106" y="68"/>
                  </a:lnTo>
                  <a:lnTo>
                    <a:pt x="121" y="53"/>
                  </a:lnTo>
                  <a:lnTo>
                    <a:pt x="106" y="60"/>
                  </a:lnTo>
                  <a:lnTo>
                    <a:pt x="76" y="45"/>
                  </a:lnTo>
                  <a:lnTo>
                    <a:pt x="0" y="60"/>
                  </a:lnTo>
                  <a:lnTo>
                    <a:pt x="23" y="257"/>
                  </a:lnTo>
                  <a:lnTo>
                    <a:pt x="38" y="257"/>
                  </a:lnTo>
                  <a:lnTo>
                    <a:pt x="61" y="280"/>
                  </a:lnTo>
                  <a:lnTo>
                    <a:pt x="91" y="287"/>
                  </a:lnTo>
                  <a:lnTo>
                    <a:pt x="114" y="287"/>
                  </a:lnTo>
                  <a:lnTo>
                    <a:pt x="136" y="272"/>
                  </a:lnTo>
                  <a:lnTo>
                    <a:pt x="159" y="295"/>
                  </a:lnTo>
                  <a:lnTo>
                    <a:pt x="182" y="280"/>
                  </a:lnTo>
                  <a:lnTo>
                    <a:pt x="189" y="242"/>
                  </a:lnTo>
                  <a:lnTo>
                    <a:pt x="204" y="250"/>
                  </a:lnTo>
                  <a:lnTo>
                    <a:pt x="204" y="219"/>
                  </a:lnTo>
                  <a:lnTo>
                    <a:pt x="250" y="189"/>
                  </a:lnTo>
                  <a:lnTo>
                    <a:pt x="257" y="129"/>
                  </a:lnTo>
                  <a:lnTo>
                    <a:pt x="250" y="113"/>
                  </a:lnTo>
                  <a:lnTo>
                    <a:pt x="257" y="106"/>
                  </a:lnTo>
                  <a:lnTo>
                    <a:pt x="242" y="0"/>
                  </a:lnTo>
                  <a:lnTo>
                    <a:pt x="242" y="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19" name="Freeform 98"/>
            <p:cNvSpPr>
              <a:spLocks/>
            </p:cNvSpPr>
            <p:nvPr/>
          </p:nvSpPr>
          <p:spPr bwMode="auto">
            <a:xfrm>
              <a:off x="2475" y="2258"/>
              <a:ext cx="537" cy="288"/>
            </a:xfrm>
            <a:custGeom>
              <a:avLst/>
              <a:gdLst>
                <a:gd name="T0" fmla="*/ 537 w 537"/>
                <a:gd name="T1" fmla="*/ 288 h 288"/>
                <a:gd name="T2" fmla="*/ 484 w 537"/>
                <a:gd name="T3" fmla="*/ 258 h 288"/>
                <a:gd name="T4" fmla="*/ 431 w 537"/>
                <a:gd name="T5" fmla="*/ 273 h 288"/>
                <a:gd name="T6" fmla="*/ 416 w 537"/>
                <a:gd name="T7" fmla="*/ 280 h 288"/>
                <a:gd name="T8" fmla="*/ 401 w 537"/>
                <a:gd name="T9" fmla="*/ 265 h 288"/>
                <a:gd name="T10" fmla="*/ 386 w 537"/>
                <a:gd name="T11" fmla="*/ 273 h 288"/>
                <a:gd name="T12" fmla="*/ 371 w 537"/>
                <a:gd name="T13" fmla="*/ 258 h 288"/>
                <a:gd name="T14" fmla="*/ 363 w 537"/>
                <a:gd name="T15" fmla="*/ 280 h 288"/>
                <a:gd name="T16" fmla="*/ 356 w 537"/>
                <a:gd name="T17" fmla="*/ 265 h 288"/>
                <a:gd name="T18" fmla="*/ 348 w 537"/>
                <a:gd name="T19" fmla="*/ 273 h 288"/>
                <a:gd name="T20" fmla="*/ 333 w 537"/>
                <a:gd name="T21" fmla="*/ 258 h 288"/>
                <a:gd name="T22" fmla="*/ 310 w 537"/>
                <a:gd name="T23" fmla="*/ 265 h 288"/>
                <a:gd name="T24" fmla="*/ 303 w 537"/>
                <a:gd name="T25" fmla="*/ 243 h 288"/>
                <a:gd name="T26" fmla="*/ 280 w 537"/>
                <a:gd name="T27" fmla="*/ 250 h 288"/>
                <a:gd name="T28" fmla="*/ 235 w 537"/>
                <a:gd name="T29" fmla="*/ 235 h 288"/>
                <a:gd name="T30" fmla="*/ 220 w 537"/>
                <a:gd name="T31" fmla="*/ 220 h 288"/>
                <a:gd name="T32" fmla="*/ 197 w 537"/>
                <a:gd name="T33" fmla="*/ 220 h 288"/>
                <a:gd name="T34" fmla="*/ 182 w 537"/>
                <a:gd name="T35" fmla="*/ 205 h 288"/>
                <a:gd name="T36" fmla="*/ 189 w 537"/>
                <a:gd name="T37" fmla="*/ 53 h 288"/>
                <a:gd name="T38" fmla="*/ 0 w 537"/>
                <a:gd name="T39" fmla="*/ 46 h 288"/>
                <a:gd name="T40" fmla="*/ 0 w 537"/>
                <a:gd name="T41" fmla="*/ 0 h 288"/>
                <a:gd name="T42" fmla="*/ 61 w 537"/>
                <a:gd name="T43" fmla="*/ 8 h 288"/>
                <a:gd name="T44" fmla="*/ 522 w 537"/>
                <a:gd name="T45" fmla="*/ 23 h 288"/>
                <a:gd name="T46" fmla="*/ 522 w 537"/>
                <a:gd name="T47" fmla="*/ 61 h 288"/>
                <a:gd name="T48" fmla="*/ 537 w 537"/>
                <a:gd name="T49" fmla="*/ 144 h 288"/>
                <a:gd name="T50" fmla="*/ 537 w 537"/>
                <a:gd name="T51"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37" h="288">
                  <a:moveTo>
                    <a:pt x="537" y="288"/>
                  </a:moveTo>
                  <a:lnTo>
                    <a:pt x="484" y="258"/>
                  </a:lnTo>
                  <a:lnTo>
                    <a:pt x="431" y="273"/>
                  </a:lnTo>
                  <a:lnTo>
                    <a:pt x="416" y="280"/>
                  </a:lnTo>
                  <a:lnTo>
                    <a:pt x="401" y="265"/>
                  </a:lnTo>
                  <a:lnTo>
                    <a:pt x="386" y="273"/>
                  </a:lnTo>
                  <a:lnTo>
                    <a:pt x="371" y="258"/>
                  </a:lnTo>
                  <a:lnTo>
                    <a:pt x="363" y="280"/>
                  </a:lnTo>
                  <a:lnTo>
                    <a:pt x="356" y="265"/>
                  </a:lnTo>
                  <a:lnTo>
                    <a:pt x="348" y="273"/>
                  </a:lnTo>
                  <a:lnTo>
                    <a:pt x="333" y="258"/>
                  </a:lnTo>
                  <a:lnTo>
                    <a:pt x="310" y="265"/>
                  </a:lnTo>
                  <a:lnTo>
                    <a:pt x="303" y="243"/>
                  </a:lnTo>
                  <a:lnTo>
                    <a:pt x="280" y="250"/>
                  </a:lnTo>
                  <a:lnTo>
                    <a:pt x="235" y="235"/>
                  </a:lnTo>
                  <a:lnTo>
                    <a:pt x="220" y="220"/>
                  </a:lnTo>
                  <a:lnTo>
                    <a:pt x="197" y="220"/>
                  </a:lnTo>
                  <a:lnTo>
                    <a:pt x="182" y="205"/>
                  </a:lnTo>
                  <a:lnTo>
                    <a:pt x="189" y="53"/>
                  </a:lnTo>
                  <a:lnTo>
                    <a:pt x="0" y="46"/>
                  </a:lnTo>
                  <a:lnTo>
                    <a:pt x="0" y="0"/>
                  </a:lnTo>
                  <a:lnTo>
                    <a:pt x="61" y="8"/>
                  </a:lnTo>
                  <a:lnTo>
                    <a:pt x="522" y="23"/>
                  </a:lnTo>
                  <a:lnTo>
                    <a:pt x="522" y="61"/>
                  </a:lnTo>
                  <a:lnTo>
                    <a:pt x="537" y="144"/>
                  </a:lnTo>
                  <a:lnTo>
                    <a:pt x="537" y="28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20" name="Freeform 99"/>
            <p:cNvSpPr>
              <a:spLocks/>
            </p:cNvSpPr>
            <p:nvPr/>
          </p:nvSpPr>
          <p:spPr bwMode="auto">
            <a:xfrm>
              <a:off x="2475" y="2258"/>
              <a:ext cx="537" cy="296"/>
            </a:xfrm>
            <a:custGeom>
              <a:avLst/>
              <a:gdLst>
                <a:gd name="T0" fmla="*/ 537 w 537"/>
                <a:gd name="T1" fmla="*/ 288 h 296"/>
                <a:gd name="T2" fmla="*/ 484 w 537"/>
                <a:gd name="T3" fmla="*/ 258 h 296"/>
                <a:gd name="T4" fmla="*/ 431 w 537"/>
                <a:gd name="T5" fmla="*/ 273 h 296"/>
                <a:gd name="T6" fmla="*/ 416 w 537"/>
                <a:gd name="T7" fmla="*/ 280 h 296"/>
                <a:gd name="T8" fmla="*/ 401 w 537"/>
                <a:gd name="T9" fmla="*/ 265 h 296"/>
                <a:gd name="T10" fmla="*/ 386 w 537"/>
                <a:gd name="T11" fmla="*/ 273 h 296"/>
                <a:gd name="T12" fmla="*/ 371 w 537"/>
                <a:gd name="T13" fmla="*/ 258 h 296"/>
                <a:gd name="T14" fmla="*/ 363 w 537"/>
                <a:gd name="T15" fmla="*/ 280 h 296"/>
                <a:gd name="T16" fmla="*/ 356 w 537"/>
                <a:gd name="T17" fmla="*/ 265 h 296"/>
                <a:gd name="T18" fmla="*/ 348 w 537"/>
                <a:gd name="T19" fmla="*/ 273 h 296"/>
                <a:gd name="T20" fmla="*/ 333 w 537"/>
                <a:gd name="T21" fmla="*/ 258 h 296"/>
                <a:gd name="T22" fmla="*/ 310 w 537"/>
                <a:gd name="T23" fmla="*/ 265 h 296"/>
                <a:gd name="T24" fmla="*/ 303 w 537"/>
                <a:gd name="T25" fmla="*/ 243 h 296"/>
                <a:gd name="T26" fmla="*/ 280 w 537"/>
                <a:gd name="T27" fmla="*/ 250 h 296"/>
                <a:gd name="T28" fmla="*/ 235 w 537"/>
                <a:gd name="T29" fmla="*/ 235 h 296"/>
                <a:gd name="T30" fmla="*/ 220 w 537"/>
                <a:gd name="T31" fmla="*/ 220 h 296"/>
                <a:gd name="T32" fmla="*/ 197 w 537"/>
                <a:gd name="T33" fmla="*/ 220 h 296"/>
                <a:gd name="T34" fmla="*/ 182 w 537"/>
                <a:gd name="T35" fmla="*/ 205 h 296"/>
                <a:gd name="T36" fmla="*/ 189 w 537"/>
                <a:gd name="T37" fmla="*/ 53 h 296"/>
                <a:gd name="T38" fmla="*/ 0 w 537"/>
                <a:gd name="T39" fmla="*/ 46 h 296"/>
                <a:gd name="T40" fmla="*/ 0 w 537"/>
                <a:gd name="T41" fmla="*/ 0 h 296"/>
                <a:gd name="T42" fmla="*/ 61 w 537"/>
                <a:gd name="T43" fmla="*/ 8 h 296"/>
                <a:gd name="T44" fmla="*/ 522 w 537"/>
                <a:gd name="T45" fmla="*/ 23 h 296"/>
                <a:gd name="T46" fmla="*/ 522 w 537"/>
                <a:gd name="T47" fmla="*/ 61 h 296"/>
                <a:gd name="T48" fmla="*/ 537 w 537"/>
                <a:gd name="T49" fmla="*/ 144 h 296"/>
                <a:gd name="T50" fmla="*/ 537 w 537"/>
                <a:gd name="T51" fmla="*/ 288 h 296"/>
                <a:gd name="T52" fmla="*/ 537 w 537"/>
                <a:gd name="T53" fmla="*/ 296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7" h="296">
                  <a:moveTo>
                    <a:pt x="537" y="288"/>
                  </a:moveTo>
                  <a:lnTo>
                    <a:pt x="484" y="258"/>
                  </a:lnTo>
                  <a:lnTo>
                    <a:pt x="431" y="273"/>
                  </a:lnTo>
                  <a:lnTo>
                    <a:pt x="416" y="280"/>
                  </a:lnTo>
                  <a:lnTo>
                    <a:pt x="401" y="265"/>
                  </a:lnTo>
                  <a:lnTo>
                    <a:pt x="386" y="273"/>
                  </a:lnTo>
                  <a:lnTo>
                    <a:pt x="371" y="258"/>
                  </a:lnTo>
                  <a:lnTo>
                    <a:pt x="363" y="280"/>
                  </a:lnTo>
                  <a:lnTo>
                    <a:pt x="356" y="265"/>
                  </a:lnTo>
                  <a:lnTo>
                    <a:pt x="348" y="273"/>
                  </a:lnTo>
                  <a:lnTo>
                    <a:pt x="333" y="258"/>
                  </a:lnTo>
                  <a:lnTo>
                    <a:pt x="310" y="265"/>
                  </a:lnTo>
                  <a:lnTo>
                    <a:pt x="303" y="243"/>
                  </a:lnTo>
                  <a:lnTo>
                    <a:pt x="280" y="250"/>
                  </a:lnTo>
                  <a:lnTo>
                    <a:pt x="235" y="235"/>
                  </a:lnTo>
                  <a:lnTo>
                    <a:pt x="220" y="220"/>
                  </a:lnTo>
                  <a:lnTo>
                    <a:pt x="197" y="220"/>
                  </a:lnTo>
                  <a:lnTo>
                    <a:pt x="182" y="205"/>
                  </a:lnTo>
                  <a:lnTo>
                    <a:pt x="189" y="53"/>
                  </a:lnTo>
                  <a:lnTo>
                    <a:pt x="0" y="46"/>
                  </a:lnTo>
                  <a:lnTo>
                    <a:pt x="0" y="0"/>
                  </a:lnTo>
                  <a:lnTo>
                    <a:pt x="61" y="8"/>
                  </a:lnTo>
                  <a:lnTo>
                    <a:pt x="522" y="23"/>
                  </a:lnTo>
                  <a:lnTo>
                    <a:pt x="522" y="61"/>
                  </a:lnTo>
                  <a:lnTo>
                    <a:pt x="537" y="144"/>
                  </a:lnTo>
                  <a:lnTo>
                    <a:pt x="537" y="288"/>
                  </a:lnTo>
                  <a:lnTo>
                    <a:pt x="537" y="29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21" name="Freeform 100"/>
            <p:cNvSpPr>
              <a:spLocks/>
            </p:cNvSpPr>
            <p:nvPr/>
          </p:nvSpPr>
          <p:spPr bwMode="auto">
            <a:xfrm>
              <a:off x="1288" y="1327"/>
              <a:ext cx="499" cy="417"/>
            </a:xfrm>
            <a:custGeom>
              <a:avLst/>
              <a:gdLst>
                <a:gd name="T0" fmla="*/ 484 w 499"/>
                <a:gd name="T1" fmla="*/ 114 h 417"/>
                <a:gd name="T2" fmla="*/ 370 w 499"/>
                <a:gd name="T3" fmla="*/ 91 h 417"/>
                <a:gd name="T4" fmla="*/ 249 w 499"/>
                <a:gd name="T5" fmla="*/ 91 h 417"/>
                <a:gd name="T6" fmla="*/ 219 w 499"/>
                <a:gd name="T7" fmla="*/ 69 h 417"/>
                <a:gd name="T8" fmla="*/ 189 w 499"/>
                <a:gd name="T9" fmla="*/ 76 h 417"/>
                <a:gd name="T10" fmla="*/ 166 w 499"/>
                <a:gd name="T11" fmla="*/ 61 h 417"/>
                <a:gd name="T12" fmla="*/ 166 w 499"/>
                <a:gd name="T13" fmla="*/ 23 h 417"/>
                <a:gd name="T14" fmla="*/ 151 w 499"/>
                <a:gd name="T15" fmla="*/ 16 h 417"/>
                <a:gd name="T16" fmla="*/ 144 w 499"/>
                <a:gd name="T17" fmla="*/ 8 h 417"/>
                <a:gd name="T18" fmla="*/ 128 w 499"/>
                <a:gd name="T19" fmla="*/ 0 h 417"/>
                <a:gd name="T20" fmla="*/ 113 w 499"/>
                <a:gd name="T21" fmla="*/ 0 h 417"/>
                <a:gd name="T22" fmla="*/ 53 w 499"/>
                <a:gd name="T23" fmla="*/ 174 h 417"/>
                <a:gd name="T24" fmla="*/ 0 w 499"/>
                <a:gd name="T25" fmla="*/ 243 h 417"/>
                <a:gd name="T26" fmla="*/ 0 w 499"/>
                <a:gd name="T27" fmla="*/ 311 h 417"/>
                <a:gd name="T28" fmla="*/ 242 w 499"/>
                <a:gd name="T29" fmla="*/ 379 h 417"/>
                <a:gd name="T30" fmla="*/ 408 w 499"/>
                <a:gd name="T31" fmla="*/ 417 h 417"/>
                <a:gd name="T32" fmla="*/ 454 w 499"/>
                <a:gd name="T33" fmla="*/ 258 h 417"/>
                <a:gd name="T34" fmla="*/ 439 w 499"/>
                <a:gd name="T35" fmla="*/ 235 h 417"/>
                <a:gd name="T36" fmla="*/ 499 w 499"/>
                <a:gd name="T37" fmla="*/ 152 h 417"/>
                <a:gd name="T38" fmla="*/ 484 w 499"/>
                <a:gd name="T39" fmla="*/ 114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9" h="417">
                  <a:moveTo>
                    <a:pt x="484" y="114"/>
                  </a:moveTo>
                  <a:lnTo>
                    <a:pt x="370" y="91"/>
                  </a:lnTo>
                  <a:lnTo>
                    <a:pt x="249" y="91"/>
                  </a:lnTo>
                  <a:lnTo>
                    <a:pt x="219" y="69"/>
                  </a:lnTo>
                  <a:lnTo>
                    <a:pt x="189" y="76"/>
                  </a:lnTo>
                  <a:lnTo>
                    <a:pt x="166" y="61"/>
                  </a:lnTo>
                  <a:lnTo>
                    <a:pt x="166" y="23"/>
                  </a:lnTo>
                  <a:lnTo>
                    <a:pt x="151" y="16"/>
                  </a:lnTo>
                  <a:lnTo>
                    <a:pt x="144" y="8"/>
                  </a:lnTo>
                  <a:lnTo>
                    <a:pt x="128" y="0"/>
                  </a:lnTo>
                  <a:lnTo>
                    <a:pt x="113" y="0"/>
                  </a:lnTo>
                  <a:lnTo>
                    <a:pt x="53" y="174"/>
                  </a:lnTo>
                  <a:lnTo>
                    <a:pt x="0" y="243"/>
                  </a:lnTo>
                  <a:lnTo>
                    <a:pt x="0" y="311"/>
                  </a:lnTo>
                  <a:lnTo>
                    <a:pt x="242" y="379"/>
                  </a:lnTo>
                  <a:lnTo>
                    <a:pt x="408" y="417"/>
                  </a:lnTo>
                  <a:lnTo>
                    <a:pt x="454" y="258"/>
                  </a:lnTo>
                  <a:lnTo>
                    <a:pt x="439" y="235"/>
                  </a:lnTo>
                  <a:lnTo>
                    <a:pt x="499" y="152"/>
                  </a:lnTo>
                  <a:lnTo>
                    <a:pt x="484" y="114"/>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22" name="Freeform 101"/>
            <p:cNvSpPr>
              <a:spLocks/>
            </p:cNvSpPr>
            <p:nvPr/>
          </p:nvSpPr>
          <p:spPr bwMode="auto">
            <a:xfrm>
              <a:off x="1288" y="1327"/>
              <a:ext cx="499" cy="417"/>
            </a:xfrm>
            <a:custGeom>
              <a:avLst/>
              <a:gdLst>
                <a:gd name="T0" fmla="*/ 484 w 499"/>
                <a:gd name="T1" fmla="*/ 114 h 417"/>
                <a:gd name="T2" fmla="*/ 370 w 499"/>
                <a:gd name="T3" fmla="*/ 91 h 417"/>
                <a:gd name="T4" fmla="*/ 249 w 499"/>
                <a:gd name="T5" fmla="*/ 91 h 417"/>
                <a:gd name="T6" fmla="*/ 219 w 499"/>
                <a:gd name="T7" fmla="*/ 69 h 417"/>
                <a:gd name="T8" fmla="*/ 189 w 499"/>
                <a:gd name="T9" fmla="*/ 76 h 417"/>
                <a:gd name="T10" fmla="*/ 166 w 499"/>
                <a:gd name="T11" fmla="*/ 61 h 417"/>
                <a:gd name="T12" fmla="*/ 166 w 499"/>
                <a:gd name="T13" fmla="*/ 23 h 417"/>
                <a:gd name="T14" fmla="*/ 151 w 499"/>
                <a:gd name="T15" fmla="*/ 16 h 417"/>
                <a:gd name="T16" fmla="*/ 144 w 499"/>
                <a:gd name="T17" fmla="*/ 8 h 417"/>
                <a:gd name="T18" fmla="*/ 128 w 499"/>
                <a:gd name="T19" fmla="*/ 0 h 417"/>
                <a:gd name="T20" fmla="*/ 113 w 499"/>
                <a:gd name="T21" fmla="*/ 0 h 417"/>
                <a:gd name="T22" fmla="*/ 53 w 499"/>
                <a:gd name="T23" fmla="*/ 174 h 417"/>
                <a:gd name="T24" fmla="*/ 0 w 499"/>
                <a:gd name="T25" fmla="*/ 243 h 417"/>
                <a:gd name="T26" fmla="*/ 0 w 499"/>
                <a:gd name="T27" fmla="*/ 311 h 417"/>
                <a:gd name="T28" fmla="*/ 242 w 499"/>
                <a:gd name="T29" fmla="*/ 379 h 417"/>
                <a:gd name="T30" fmla="*/ 408 w 499"/>
                <a:gd name="T31" fmla="*/ 417 h 417"/>
                <a:gd name="T32" fmla="*/ 454 w 499"/>
                <a:gd name="T33" fmla="*/ 258 h 417"/>
                <a:gd name="T34" fmla="*/ 439 w 499"/>
                <a:gd name="T35" fmla="*/ 235 h 417"/>
                <a:gd name="T36" fmla="*/ 499 w 499"/>
                <a:gd name="T37" fmla="*/ 152 h 417"/>
                <a:gd name="T38" fmla="*/ 484 w 499"/>
                <a:gd name="T39" fmla="*/ 114 h 417"/>
                <a:gd name="T40" fmla="*/ 484 w 499"/>
                <a:gd name="T41" fmla="*/ 122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9" h="417">
                  <a:moveTo>
                    <a:pt x="484" y="114"/>
                  </a:moveTo>
                  <a:lnTo>
                    <a:pt x="370" y="91"/>
                  </a:lnTo>
                  <a:lnTo>
                    <a:pt x="249" y="91"/>
                  </a:lnTo>
                  <a:lnTo>
                    <a:pt x="219" y="69"/>
                  </a:lnTo>
                  <a:lnTo>
                    <a:pt x="189" y="76"/>
                  </a:lnTo>
                  <a:lnTo>
                    <a:pt x="166" y="61"/>
                  </a:lnTo>
                  <a:lnTo>
                    <a:pt x="166" y="23"/>
                  </a:lnTo>
                  <a:lnTo>
                    <a:pt x="151" y="16"/>
                  </a:lnTo>
                  <a:lnTo>
                    <a:pt x="144" y="8"/>
                  </a:lnTo>
                  <a:lnTo>
                    <a:pt x="128" y="0"/>
                  </a:lnTo>
                  <a:lnTo>
                    <a:pt x="113" y="0"/>
                  </a:lnTo>
                  <a:lnTo>
                    <a:pt x="53" y="174"/>
                  </a:lnTo>
                  <a:lnTo>
                    <a:pt x="0" y="243"/>
                  </a:lnTo>
                  <a:lnTo>
                    <a:pt x="0" y="311"/>
                  </a:lnTo>
                  <a:lnTo>
                    <a:pt x="242" y="379"/>
                  </a:lnTo>
                  <a:lnTo>
                    <a:pt x="408" y="417"/>
                  </a:lnTo>
                  <a:lnTo>
                    <a:pt x="454" y="258"/>
                  </a:lnTo>
                  <a:lnTo>
                    <a:pt x="439" y="235"/>
                  </a:lnTo>
                  <a:lnTo>
                    <a:pt x="499" y="152"/>
                  </a:lnTo>
                  <a:lnTo>
                    <a:pt x="484" y="114"/>
                  </a:lnTo>
                  <a:lnTo>
                    <a:pt x="484" y="12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23" name="Freeform 102"/>
            <p:cNvSpPr>
              <a:spLocks/>
            </p:cNvSpPr>
            <p:nvPr/>
          </p:nvSpPr>
          <p:spPr bwMode="auto">
            <a:xfrm>
              <a:off x="3814" y="1751"/>
              <a:ext cx="363" cy="235"/>
            </a:xfrm>
            <a:custGeom>
              <a:avLst/>
              <a:gdLst>
                <a:gd name="T0" fmla="*/ 325 w 363"/>
                <a:gd name="T1" fmla="*/ 38 h 235"/>
                <a:gd name="T2" fmla="*/ 318 w 363"/>
                <a:gd name="T3" fmla="*/ 15 h 235"/>
                <a:gd name="T4" fmla="*/ 295 w 363"/>
                <a:gd name="T5" fmla="*/ 0 h 235"/>
                <a:gd name="T6" fmla="*/ 46 w 363"/>
                <a:gd name="T7" fmla="*/ 53 h 235"/>
                <a:gd name="T8" fmla="*/ 38 w 363"/>
                <a:gd name="T9" fmla="*/ 31 h 235"/>
                <a:gd name="T10" fmla="*/ 0 w 363"/>
                <a:gd name="T11" fmla="*/ 61 h 235"/>
                <a:gd name="T12" fmla="*/ 15 w 363"/>
                <a:gd name="T13" fmla="*/ 167 h 235"/>
                <a:gd name="T14" fmla="*/ 30 w 363"/>
                <a:gd name="T15" fmla="*/ 235 h 235"/>
                <a:gd name="T16" fmla="*/ 91 w 363"/>
                <a:gd name="T17" fmla="*/ 227 h 235"/>
                <a:gd name="T18" fmla="*/ 310 w 363"/>
                <a:gd name="T19" fmla="*/ 182 h 235"/>
                <a:gd name="T20" fmla="*/ 325 w 363"/>
                <a:gd name="T21" fmla="*/ 174 h 235"/>
                <a:gd name="T22" fmla="*/ 363 w 363"/>
                <a:gd name="T23" fmla="*/ 137 h 235"/>
                <a:gd name="T24" fmla="*/ 325 w 363"/>
                <a:gd name="T25" fmla="*/ 106 h 235"/>
                <a:gd name="T26" fmla="*/ 325 w 363"/>
                <a:gd name="T27" fmla="*/ 76 h 235"/>
                <a:gd name="T28" fmla="*/ 341 w 363"/>
                <a:gd name="T29" fmla="*/ 46 h 235"/>
                <a:gd name="T30" fmla="*/ 325 w 363"/>
                <a:gd name="T31" fmla="*/ 3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3" h="235">
                  <a:moveTo>
                    <a:pt x="325" y="38"/>
                  </a:moveTo>
                  <a:lnTo>
                    <a:pt x="318" y="15"/>
                  </a:lnTo>
                  <a:lnTo>
                    <a:pt x="295" y="0"/>
                  </a:lnTo>
                  <a:lnTo>
                    <a:pt x="46" y="53"/>
                  </a:lnTo>
                  <a:lnTo>
                    <a:pt x="38" y="31"/>
                  </a:lnTo>
                  <a:lnTo>
                    <a:pt x="0" y="61"/>
                  </a:lnTo>
                  <a:lnTo>
                    <a:pt x="15" y="167"/>
                  </a:lnTo>
                  <a:lnTo>
                    <a:pt x="30" y="235"/>
                  </a:lnTo>
                  <a:lnTo>
                    <a:pt x="91" y="227"/>
                  </a:lnTo>
                  <a:lnTo>
                    <a:pt x="310" y="182"/>
                  </a:lnTo>
                  <a:lnTo>
                    <a:pt x="325" y="174"/>
                  </a:lnTo>
                  <a:lnTo>
                    <a:pt x="363" y="137"/>
                  </a:lnTo>
                  <a:lnTo>
                    <a:pt x="325" y="106"/>
                  </a:lnTo>
                  <a:lnTo>
                    <a:pt x="325" y="76"/>
                  </a:lnTo>
                  <a:lnTo>
                    <a:pt x="341" y="46"/>
                  </a:lnTo>
                  <a:lnTo>
                    <a:pt x="325" y="3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24" name="Freeform 103"/>
            <p:cNvSpPr>
              <a:spLocks/>
            </p:cNvSpPr>
            <p:nvPr/>
          </p:nvSpPr>
          <p:spPr bwMode="auto">
            <a:xfrm>
              <a:off x="3814" y="1751"/>
              <a:ext cx="363" cy="235"/>
            </a:xfrm>
            <a:custGeom>
              <a:avLst/>
              <a:gdLst>
                <a:gd name="T0" fmla="*/ 325 w 363"/>
                <a:gd name="T1" fmla="*/ 38 h 235"/>
                <a:gd name="T2" fmla="*/ 318 w 363"/>
                <a:gd name="T3" fmla="*/ 15 h 235"/>
                <a:gd name="T4" fmla="*/ 295 w 363"/>
                <a:gd name="T5" fmla="*/ 0 h 235"/>
                <a:gd name="T6" fmla="*/ 46 w 363"/>
                <a:gd name="T7" fmla="*/ 53 h 235"/>
                <a:gd name="T8" fmla="*/ 38 w 363"/>
                <a:gd name="T9" fmla="*/ 31 h 235"/>
                <a:gd name="T10" fmla="*/ 0 w 363"/>
                <a:gd name="T11" fmla="*/ 61 h 235"/>
                <a:gd name="T12" fmla="*/ 15 w 363"/>
                <a:gd name="T13" fmla="*/ 167 h 235"/>
                <a:gd name="T14" fmla="*/ 30 w 363"/>
                <a:gd name="T15" fmla="*/ 235 h 235"/>
                <a:gd name="T16" fmla="*/ 91 w 363"/>
                <a:gd name="T17" fmla="*/ 227 h 235"/>
                <a:gd name="T18" fmla="*/ 310 w 363"/>
                <a:gd name="T19" fmla="*/ 182 h 235"/>
                <a:gd name="T20" fmla="*/ 325 w 363"/>
                <a:gd name="T21" fmla="*/ 174 h 235"/>
                <a:gd name="T22" fmla="*/ 363 w 363"/>
                <a:gd name="T23" fmla="*/ 137 h 235"/>
                <a:gd name="T24" fmla="*/ 325 w 363"/>
                <a:gd name="T25" fmla="*/ 106 h 235"/>
                <a:gd name="T26" fmla="*/ 325 w 363"/>
                <a:gd name="T27" fmla="*/ 76 h 235"/>
                <a:gd name="T28" fmla="*/ 341 w 363"/>
                <a:gd name="T29" fmla="*/ 46 h 235"/>
                <a:gd name="T30" fmla="*/ 325 w 363"/>
                <a:gd name="T31" fmla="*/ 38 h 235"/>
                <a:gd name="T32" fmla="*/ 325 w 363"/>
                <a:gd name="T33" fmla="*/ 46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3" h="235">
                  <a:moveTo>
                    <a:pt x="325" y="38"/>
                  </a:moveTo>
                  <a:lnTo>
                    <a:pt x="318" y="15"/>
                  </a:lnTo>
                  <a:lnTo>
                    <a:pt x="295" y="0"/>
                  </a:lnTo>
                  <a:lnTo>
                    <a:pt x="46" y="53"/>
                  </a:lnTo>
                  <a:lnTo>
                    <a:pt x="38" y="31"/>
                  </a:lnTo>
                  <a:lnTo>
                    <a:pt x="0" y="61"/>
                  </a:lnTo>
                  <a:lnTo>
                    <a:pt x="15" y="167"/>
                  </a:lnTo>
                  <a:lnTo>
                    <a:pt x="30" y="235"/>
                  </a:lnTo>
                  <a:lnTo>
                    <a:pt x="91" y="227"/>
                  </a:lnTo>
                  <a:lnTo>
                    <a:pt x="310" y="182"/>
                  </a:lnTo>
                  <a:lnTo>
                    <a:pt x="325" y="174"/>
                  </a:lnTo>
                  <a:lnTo>
                    <a:pt x="363" y="137"/>
                  </a:lnTo>
                  <a:lnTo>
                    <a:pt x="325" y="106"/>
                  </a:lnTo>
                  <a:lnTo>
                    <a:pt x="325" y="76"/>
                  </a:lnTo>
                  <a:lnTo>
                    <a:pt x="341" y="46"/>
                  </a:lnTo>
                  <a:lnTo>
                    <a:pt x="325" y="38"/>
                  </a:lnTo>
                  <a:lnTo>
                    <a:pt x="325" y="4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25" name="Freeform 104"/>
            <p:cNvSpPr>
              <a:spLocks/>
            </p:cNvSpPr>
            <p:nvPr/>
          </p:nvSpPr>
          <p:spPr bwMode="auto">
            <a:xfrm>
              <a:off x="4313" y="1698"/>
              <a:ext cx="31" cy="61"/>
            </a:xfrm>
            <a:custGeom>
              <a:avLst/>
              <a:gdLst>
                <a:gd name="T0" fmla="*/ 31 w 31"/>
                <a:gd name="T1" fmla="*/ 23 h 61"/>
                <a:gd name="T2" fmla="*/ 23 w 31"/>
                <a:gd name="T3" fmla="*/ 0 h 61"/>
                <a:gd name="T4" fmla="*/ 0 w 31"/>
                <a:gd name="T5" fmla="*/ 8 h 61"/>
                <a:gd name="T6" fmla="*/ 8 w 31"/>
                <a:gd name="T7" fmla="*/ 53 h 61"/>
                <a:gd name="T8" fmla="*/ 8 w 31"/>
                <a:gd name="T9" fmla="*/ 61 h 61"/>
                <a:gd name="T10" fmla="*/ 31 w 31"/>
                <a:gd name="T11" fmla="*/ 53 h 61"/>
                <a:gd name="T12" fmla="*/ 31 w 31"/>
                <a:gd name="T13" fmla="*/ 23 h 61"/>
              </a:gdLst>
              <a:ahLst/>
              <a:cxnLst>
                <a:cxn ang="0">
                  <a:pos x="T0" y="T1"/>
                </a:cxn>
                <a:cxn ang="0">
                  <a:pos x="T2" y="T3"/>
                </a:cxn>
                <a:cxn ang="0">
                  <a:pos x="T4" y="T5"/>
                </a:cxn>
                <a:cxn ang="0">
                  <a:pos x="T6" y="T7"/>
                </a:cxn>
                <a:cxn ang="0">
                  <a:pos x="T8" y="T9"/>
                </a:cxn>
                <a:cxn ang="0">
                  <a:pos x="T10" y="T11"/>
                </a:cxn>
                <a:cxn ang="0">
                  <a:pos x="T12" y="T13"/>
                </a:cxn>
              </a:cxnLst>
              <a:rect l="0" t="0" r="r" b="b"/>
              <a:pathLst>
                <a:path w="31" h="61">
                  <a:moveTo>
                    <a:pt x="31" y="23"/>
                  </a:moveTo>
                  <a:lnTo>
                    <a:pt x="23" y="0"/>
                  </a:lnTo>
                  <a:lnTo>
                    <a:pt x="0" y="8"/>
                  </a:lnTo>
                  <a:lnTo>
                    <a:pt x="8" y="53"/>
                  </a:lnTo>
                  <a:lnTo>
                    <a:pt x="8" y="61"/>
                  </a:lnTo>
                  <a:lnTo>
                    <a:pt x="31" y="53"/>
                  </a:lnTo>
                  <a:lnTo>
                    <a:pt x="31" y="2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26" name="Freeform 105"/>
            <p:cNvSpPr>
              <a:spLocks/>
            </p:cNvSpPr>
            <p:nvPr/>
          </p:nvSpPr>
          <p:spPr bwMode="auto">
            <a:xfrm>
              <a:off x="4313" y="1698"/>
              <a:ext cx="31" cy="61"/>
            </a:xfrm>
            <a:custGeom>
              <a:avLst/>
              <a:gdLst>
                <a:gd name="T0" fmla="*/ 31 w 31"/>
                <a:gd name="T1" fmla="*/ 23 h 61"/>
                <a:gd name="T2" fmla="*/ 23 w 31"/>
                <a:gd name="T3" fmla="*/ 0 h 61"/>
                <a:gd name="T4" fmla="*/ 0 w 31"/>
                <a:gd name="T5" fmla="*/ 8 h 61"/>
                <a:gd name="T6" fmla="*/ 8 w 31"/>
                <a:gd name="T7" fmla="*/ 53 h 61"/>
                <a:gd name="T8" fmla="*/ 8 w 31"/>
                <a:gd name="T9" fmla="*/ 61 h 61"/>
                <a:gd name="T10" fmla="*/ 31 w 31"/>
                <a:gd name="T11" fmla="*/ 53 h 61"/>
                <a:gd name="T12" fmla="*/ 31 w 31"/>
                <a:gd name="T13" fmla="*/ 23 h 61"/>
                <a:gd name="T14" fmla="*/ 31 w 31"/>
                <a:gd name="T15" fmla="*/ 31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61">
                  <a:moveTo>
                    <a:pt x="31" y="23"/>
                  </a:moveTo>
                  <a:lnTo>
                    <a:pt x="23" y="0"/>
                  </a:lnTo>
                  <a:lnTo>
                    <a:pt x="0" y="8"/>
                  </a:lnTo>
                  <a:lnTo>
                    <a:pt x="8" y="53"/>
                  </a:lnTo>
                  <a:lnTo>
                    <a:pt x="8" y="61"/>
                  </a:lnTo>
                  <a:lnTo>
                    <a:pt x="31" y="53"/>
                  </a:lnTo>
                  <a:lnTo>
                    <a:pt x="31" y="23"/>
                  </a:lnTo>
                  <a:lnTo>
                    <a:pt x="31" y="3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27" name="Freeform 106"/>
            <p:cNvSpPr>
              <a:spLocks/>
            </p:cNvSpPr>
            <p:nvPr/>
          </p:nvSpPr>
          <p:spPr bwMode="auto">
            <a:xfrm>
              <a:off x="4351" y="1721"/>
              <a:ext cx="8" cy="15"/>
            </a:xfrm>
            <a:custGeom>
              <a:avLst/>
              <a:gdLst>
                <a:gd name="T0" fmla="*/ 0 w 8"/>
                <a:gd name="T1" fmla="*/ 0 h 15"/>
                <a:gd name="T2" fmla="*/ 8 w 8"/>
                <a:gd name="T3" fmla="*/ 0 h 15"/>
                <a:gd name="T4" fmla="*/ 8 w 8"/>
                <a:gd name="T5" fmla="*/ 15 h 15"/>
                <a:gd name="T6" fmla="*/ 0 w 8"/>
                <a:gd name="T7" fmla="*/ 0 h 15"/>
              </a:gdLst>
              <a:ahLst/>
              <a:cxnLst>
                <a:cxn ang="0">
                  <a:pos x="T0" y="T1"/>
                </a:cxn>
                <a:cxn ang="0">
                  <a:pos x="T2" y="T3"/>
                </a:cxn>
                <a:cxn ang="0">
                  <a:pos x="T4" y="T5"/>
                </a:cxn>
                <a:cxn ang="0">
                  <a:pos x="T6" y="T7"/>
                </a:cxn>
              </a:cxnLst>
              <a:rect l="0" t="0" r="r" b="b"/>
              <a:pathLst>
                <a:path w="8" h="15">
                  <a:moveTo>
                    <a:pt x="0" y="0"/>
                  </a:moveTo>
                  <a:lnTo>
                    <a:pt x="8" y="0"/>
                  </a:lnTo>
                  <a:lnTo>
                    <a:pt x="8" y="15"/>
                  </a:lnTo>
                  <a:lnTo>
                    <a:pt x="0" y="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28" name="Freeform 107"/>
            <p:cNvSpPr>
              <a:spLocks/>
            </p:cNvSpPr>
            <p:nvPr/>
          </p:nvSpPr>
          <p:spPr bwMode="auto">
            <a:xfrm>
              <a:off x="4351" y="1721"/>
              <a:ext cx="8" cy="15"/>
            </a:xfrm>
            <a:custGeom>
              <a:avLst/>
              <a:gdLst>
                <a:gd name="T0" fmla="*/ 0 w 8"/>
                <a:gd name="T1" fmla="*/ 0 h 15"/>
                <a:gd name="T2" fmla="*/ 8 w 8"/>
                <a:gd name="T3" fmla="*/ 0 h 15"/>
                <a:gd name="T4" fmla="*/ 8 w 8"/>
                <a:gd name="T5" fmla="*/ 15 h 15"/>
                <a:gd name="T6" fmla="*/ 0 w 8"/>
                <a:gd name="T7" fmla="*/ 0 h 15"/>
                <a:gd name="T8" fmla="*/ 0 w 8"/>
                <a:gd name="T9" fmla="*/ 8 h 15"/>
              </a:gdLst>
              <a:ahLst/>
              <a:cxnLst>
                <a:cxn ang="0">
                  <a:pos x="T0" y="T1"/>
                </a:cxn>
                <a:cxn ang="0">
                  <a:pos x="T2" y="T3"/>
                </a:cxn>
                <a:cxn ang="0">
                  <a:pos x="T4" y="T5"/>
                </a:cxn>
                <a:cxn ang="0">
                  <a:pos x="T6" y="T7"/>
                </a:cxn>
                <a:cxn ang="0">
                  <a:pos x="T8" y="T9"/>
                </a:cxn>
              </a:cxnLst>
              <a:rect l="0" t="0" r="r" b="b"/>
              <a:pathLst>
                <a:path w="8" h="15">
                  <a:moveTo>
                    <a:pt x="0" y="0"/>
                  </a:moveTo>
                  <a:lnTo>
                    <a:pt x="8" y="0"/>
                  </a:lnTo>
                  <a:lnTo>
                    <a:pt x="8" y="15"/>
                  </a:lnTo>
                  <a:lnTo>
                    <a:pt x="0" y="0"/>
                  </a:lnTo>
                  <a:lnTo>
                    <a:pt x="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29" name="Freeform 108"/>
            <p:cNvSpPr>
              <a:spLocks/>
            </p:cNvSpPr>
            <p:nvPr/>
          </p:nvSpPr>
          <p:spPr bwMode="auto">
            <a:xfrm>
              <a:off x="3723" y="2349"/>
              <a:ext cx="318" cy="242"/>
            </a:xfrm>
            <a:custGeom>
              <a:avLst/>
              <a:gdLst>
                <a:gd name="T0" fmla="*/ 318 w 318"/>
                <a:gd name="T1" fmla="*/ 76 h 242"/>
                <a:gd name="T2" fmla="*/ 235 w 318"/>
                <a:gd name="T3" fmla="*/ 15 h 242"/>
                <a:gd name="T4" fmla="*/ 167 w 318"/>
                <a:gd name="T5" fmla="*/ 23 h 242"/>
                <a:gd name="T6" fmla="*/ 144 w 318"/>
                <a:gd name="T7" fmla="*/ 0 h 242"/>
                <a:gd name="T8" fmla="*/ 61 w 318"/>
                <a:gd name="T9" fmla="*/ 8 h 242"/>
                <a:gd name="T10" fmla="*/ 16 w 318"/>
                <a:gd name="T11" fmla="*/ 31 h 242"/>
                <a:gd name="T12" fmla="*/ 0 w 318"/>
                <a:gd name="T13" fmla="*/ 61 h 242"/>
                <a:gd name="T14" fmla="*/ 38 w 318"/>
                <a:gd name="T15" fmla="*/ 68 h 242"/>
                <a:gd name="T16" fmla="*/ 61 w 318"/>
                <a:gd name="T17" fmla="*/ 114 h 242"/>
                <a:gd name="T18" fmla="*/ 137 w 318"/>
                <a:gd name="T19" fmla="*/ 174 h 242"/>
                <a:gd name="T20" fmla="*/ 174 w 318"/>
                <a:gd name="T21" fmla="*/ 235 h 242"/>
                <a:gd name="T22" fmla="*/ 189 w 318"/>
                <a:gd name="T23" fmla="*/ 242 h 242"/>
                <a:gd name="T24" fmla="*/ 189 w 318"/>
                <a:gd name="T25" fmla="*/ 197 h 242"/>
                <a:gd name="T26" fmla="*/ 220 w 318"/>
                <a:gd name="T27" fmla="*/ 205 h 242"/>
                <a:gd name="T28" fmla="*/ 227 w 318"/>
                <a:gd name="T29" fmla="*/ 182 h 242"/>
                <a:gd name="T30" fmla="*/ 227 w 318"/>
                <a:gd name="T31" fmla="*/ 197 h 242"/>
                <a:gd name="T32" fmla="*/ 242 w 318"/>
                <a:gd name="T33" fmla="*/ 189 h 242"/>
                <a:gd name="T34" fmla="*/ 235 w 318"/>
                <a:gd name="T35" fmla="*/ 189 h 242"/>
                <a:gd name="T36" fmla="*/ 250 w 318"/>
                <a:gd name="T37" fmla="*/ 182 h 242"/>
                <a:gd name="T38" fmla="*/ 242 w 318"/>
                <a:gd name="T39" fmla="*/ 174 h 242"/>
                <a:gd name="T40" fmla="*/ 250 w 318"/>
                <a:gd name="T41" fmla="*/ 174 h 242"/>
                <a:gd name="T42" fmla="*/ 288 w 318"/>
                <a:gd name="T43" fmla="*/ 144 h 242"/>
                <a:gd name="T44" fmla="*/ 280 w 318"/>
                <a:gd name="T45" fmla="*/ 121 h 242"/>
                <a:gd name="T46" fmla="*/ 288 w 318"/>
                <a:gd name="T47" fmla="*/ 114 h 242"/>
                <a:gd name="T48" fmla="*/ 288 w 318"/>
                <a:gd name="T49" fmla="*/ 121 h 242"/>
                <a:gd name="T50" fmla="*/ 318 w 318"/>
                <a:gd name="T51" fmla="*/ 7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8" h="242">
                  <a:moveTo>
                    <a:pt x="318" y="76"/>
                  </a:moveTo>
                  <a:lnTo>
                    <a:pt x="235" y="15"/>
                  </a:lnTo>
                  <a:lnTo>
                    <a:pt x="167" y="23"/>
                  </a:lnTo>
                  <a:lnTo>
                    <a:pt x="144" y="0"/>
                  </a:lnTo>
                  <a:lnTo>
                    <a:pt x="61" y="8"/>
                  </a:lnTo>
                  <a:lnTo>
                    <a:pt x="16" y="31"/>
                  </a:lnTo>
                  <a:lnTo>
                    <a:pt x="0" y="61"/>
                  </a:lnTo>
                  <a:lnTo>
                    <a:pt x="38" y="68"/>
                  </a:lnTo>
                  <a:lnTo>
                    <a:pt x="61" y="114"/>
                  </a:lnTo>
                  <a:lnTo>
                    <a:pt x="137" y="174"/>
                  </a:lnTo>
                  <a:lnTo>
                    <a:pt x="174" y="235"/>
                  </a:lnTo>
                  <a:lnTo>
                    <a:pt x="189" y="242"/>
                  </a:lnTo>
                  <a:lnTo>
                    <a:pt x="189" y="197"/>
                  </a:lnTo>
                  <a:lnTo>
                    <a:pt x="220" y="205"/>
                  </a:lnTo>
                  <a:lnTo>
                    <a:pt x="227" y="182"/>
                  </a:lnTo>
                  <a:lnTo>
                    <a:pt x="227" y="197"/>
                  </a:lnTo>
                  <a:lnTo>
                    <a:pt x="242" y="189"/>
                  </a:lnTo>
                  <a:lnTo>
                    <a:pt x="235" y="189"/>
                  </a:lnTo>
                  <a:lnTo>
                    <a:pt x="250" y="182"/>
                  </a:lnTo>
                  <a:lnTo>
                    <a:pt x="242" y="174"/>
                  </a:lnTo>
                  <a:lnTo>
                    <a:pt x="250" y="174"/>
                  </a:lnTo>
                  <a:lnTo>
                    <a:pt x="288" y="144"/>
                  </a:lnTo>
                  <a:lnTo>
                    <a:pt x="280" y="121"/>
                  </a:lnTo>
                  <a:lnTo>
                    <a:pt x="288" y="114"/>
                  </a:lnTo>
                  <a:lnTo>
                    <a:pt x="288" y="121"/>
                  </a:lnTo>
                  <a:lnTo>
                    <a:pt x="318" y="76"/>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30" name="Freeform 109"/>
            <p:cNvSpPr>
              <a:spLocks/>
            </p:cNvSpPr>
            <p:nvPr/>
          </p:nvSpPr>
          <p:spPr bwMode="auto">
            <a:xfrm>
              <a:off x="3723" y="2349"/>
              <a:ext cx="318" cy="242"/>
            </a:xfrm>
            <a:custGeom>
              <a:avLst/>
              <a:gdLst>
                <a:gd name="T0" fmla="*/ 318 w 318"/>
                <a:gd name="T1" fmla="*/ 76 h 242"/>
                <a:gd name="T2" fmla="*/ 235 w 318"/>
                <a:gd name="T3" fmla="*/ 15 h 242"/>
                <a:gd name="T4" fmla="*/ 167 w 318"/>
                <a:gd name="T5" fmla="*/ 23 h 242"/>
                <a:gd name="T6" fmla="*/ 144 w 318"/>
                <a:gd name="T7" fmla="*/ 0 h 242"/>
                <a:gd name="T8" fmla="*/ 61 w 318"/>
                <a:gd name="T9" fmla="*/ 8 h 242"/>
                <a:gd name="T10" fmla="*/ 16 w 318"/>
                <a:gd name="T11" fmla="*/ 31 h 242"/>
                <a:gd name="T12" fmla="*/ 0 w 318"/>
                <a:gd name="T13" fmla="*/ 61 h 242"/>
                <a:gd name="T14" fmla="*/ 38 w 318"/>
                <a:gd name="T15" fmla="*/ 68 h 242"/>
                <a:gd name="T16" fmla="*/ 61 w 318"/>
                <a:gd name="T17" fmla="*/ 114 h 242"/>
                <a:gd name="T18" fmla="*/ 137 w 318"/>
                <a:gd name="T19" fmla="*/ 174 h 242"/>
                <a:gd name="T20" fmla="*/ 174 w 318"/>
                <a:gd name="T21" fmla="*/ 235 h 242"/>
                <a:gd name="T22" fmla="*/ 189 w 318"/>
                <a:gd name="T23" fmla="*/ 242 h 242"/>
                <a:gd name="T24" fmla="*/ 189 w 318"/>
                <a:gd name="T25" fmla="*/ 197 h 242"/>
                <a:gd name="T26" fmla="*/ 220 w 318"/>
                <a:gd name="T27" fmla="*/ 205 h 242"/>
                <a:gd name="T28" fmla="*/ 227 w 318"/>
                <a:gd name="T29" fmla="*/ 182 h 242"/>
                <a:gd name="T30" fmla="*/ 227 w 318"/>
                <a:gd name="T31" fmla="*/ 197 h 242"/>
                <a:gd name="T32" fmla="*/ 242 w 318"/>
                <a:gd name="T33" fmla="*/ 189 h 242"/>
                <a:gd name="T34" fmla="*/ 235 w 318"/>
                <a:gd name="T35" fmla="*/ 189 h 242"/>
                <a:gd name="T36" fmla="*/ 250 w 318"/>
                <a:gd name="T37" fmla="*/ 182 h 242"/>
                <a:gd name="T38" fmla="*/ 242 w 318"/>
                <a:gd name="T39" fmla="*/ 174 h 242"/>
                <a:gd name="T40" fmla="*/ 250 w 318"/>
                <a:gd name="T41" fmla="*/ 174 h 242"/>
                <a:gd name="T42" fmla="*/ 288 w 318"/>
                <a:gd name="T43" fmla="*/ 144 h 242"/>
                <a:gd name="T44" fmla="*/ 280 w 318"/>
                <a:gd name="T45" fmla="*/ 121 h 242"/>
                <a:gd name="T46" fmla="*/ 288 w 318"/>
                <a:gd name="T47" fmla="*/ 114 h 242"/>
                <a:gd name="T48" fmla="*/ 288 w 318"/>
                <a:gd name="T49" fmla="*/ 121 h 242"/>
                <a:gd name="T50" fmla="*/ 318 w 318"/>
                <a:gd name="T51" fmla="*/ 76 h 242"/>
                <a:gd name="T52" fmla="*/ 318 w 318"/>
                <a:gd name="T53" fmla="*/ 8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8" h="242">
                  <a:moveTo>
                    <a:pt x="318" y="76"/>
                  </a:moveTo>
                  <a:lnTo>
                    <a:pt x="235" y="15"/>
                  </a:lnTo>
                  <a:lnTo>
                    <a:pt x="167" y="23"/>
                  </a:lnTo>
                  <a:lnTo>
                    <a:pt x="144" y="0"/>
                  </a:lnTo>
                  <a:lnTo>
                    <a:pt x="61" y="8"/>
                  </a:lnTo>
                  <a:lnTo>
                    <a:pt x="16" y="31"/>
                  </a:lnTo>
                  <a:lnTo>
                    <a:pt x="0" y="61"/>
                  </a:lnTo>
                  <a:lnTo>
                    <a:pt x="38" y="68"/>
                  </a:lnTo>
                  <a:lnTo>
                    <a:pt x="61" y="114"/>
                  </a:lnTo>
                  <a:lnTo>
                    <a:pt x="137" y="174"/>
                  </a:lnTo>
                  <a:lnTo>
                    <a:pt x="174" y="235"/>
                  </a:lnTo>
                  <a:lnTo>
                    <a:pt x="189" y="242"/>
                  </a:lnTo>
                  <a:lnTo>
                    <a:pt x="189" y="197"/>
                  </a:lnTo>
                  <a:lnTo>
                    <a:pt x="220" y="205"/>
                  </a:lnTo>
                  <a:lnTo>
                    <a:pt x="227" y="182"/>
                  </a:lnTo>
                  <a:lnTo>
                    <a:pt x="227" y="197"/>
                  </a:lnTo>
                  <a:lnTo>
                    <a:pt x="242" y="189"/>
                  </a:lnTo>
                  <a:lnTo>
                    <a:pt x="235" y="189"/>
                  </a:lnTo>
                  <a:lnTo>
                    <a:pt x="250" y="182"/>
                  </a:lnTo>
                  <a:lnTo>
                    <a:pt x="242" y="174"/>
                  </a:lnTo>
                  <a:lnTo>
                    <a:pt x="250" y="174"/>
                  </a:lnTo>
                  <a:lnTo>
                    <a:pt x="288" y="144"/>
                  </a:lnTo>
                  <a:lnTo>
                    <a:pt x="280" y="121"/>
                  </a:lnTo>
                  <a:lnTo>
                    <a:pt x="288" y="114"/>
                  </a:lnTo>
                  <a:lnTo>
                    <a:pt x="288" y="121"/>
                  </a:lnTo>
                  <a:lnTo>
                    <a:pt x="318" y="76"/>
                  </a:lnTo>
                  <a:lnTo>
                    <a:pt x="318" y="8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31" name="Freeform 110"/>
            <p:cNvSpPr>
              <a:spLocks/>
            </p:cNvSpPr>
            <p:nvPr/>
          </p:nvSpPr>
          <p:spPr bwMode="auto">
            <a:xfrm>
              <a:off x="2453" y="1554"/>
              <a:ext cx="438" cy="288"/>
            </a:xfrm>
            <a:custGeom>
              <a:avLst/>
              <a:gdLst>
                <a:gd name="T0" fmla="*/ 423 w 438"/>
                <a:gd name="T1" fmla="*/ 273 h 288"/>
                <a:gd name="T2" fmla="*/ 438 w 438"/>
                <a:gd name="T3" fmla="*/ 288 h 288"/>
                <a:gd name="T4" fmla="*/ 393 w 438"/>
                <a:gd name="T5" fmla="*/ 258 h 288"/>
                <a:gd name="T6" fmla="*/ 348 w 438"/>
                <a:gd name="T7" fmla="*/ 265 h 288"/>
                <a:gd name="T8" fmla="*/ 317 w 438"/>
                <a:gd name="T9" fmla="*/ 250 h 288"/>
                <a:gd name="T10" fmla="*/ 0 w 438"/>
                <a:gd name="T11" fmla="*/ 228 h 288"/>
                <a:gd name="T12" fmla="*/ 15 w 438"/>
                <a:gd name="T13" fmla="*/ 76 h 288"/>
                <a:gd name="T14" fmla="*/ 15 w 438"/>
                <a:gd name="T15" fmla="*/ 0 h 288"/>
                <a:gd name="T16" fmla="*/ 431 w 438"/>
                <a:gd name="T17" fmla="*/ 23 h 288"/>
                <a:gd name="T18" fmla="*/ 416 w 438"/>
                <a:gd name="T19" fmla="*/ 46 h 288"/>
                <a:gd name="T20" fmla="*/ 438 w 438"/>
                <a:gd name="T21" fmla="*/ 69 h 288"/>
                <a:gd name="T22" fmla="*/ 438 w 438"/>
                <a:gd name="T23" fmla="*/ 212 h 288"/>
                <a:gd name="T24" fmla="*/ 423 w 438"/>
                <a:gd name="T25" fmla="*/ 212 h 288"/>
                <a:gd name="T26" fmla="*/ 438 w 438"/>
                <a:gd name="T27" fmla="*/ 243 h 288"/>
                <a:gd name="T28" fmla="*/ 423 w 438"/>
                <a:gd name="T29" fmla="*/ 27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8" h="288">
                  <a:moveTo>
                    <a:pt x="423" y="273"/>
                  </a:moveTo>
                  <a:lnTo>
                    <a:pt x="438" y="288"/>
                  </a:lnTo>
                  <a:lnTo>
                    <a:pt x="393" y="258"/>
                  </a:lnTo>
                  <a:lnTo>
                    <a:pt x="348" y="265"/>
                  </a:lnTo>
                  <a:lnTo>
                    <a:pt x="317" y="250"/>
                  </a:lnTo>
                  <a:lnTo>
                    <a:pt x="0" y="228"/>
                  </a:lnTo>
                  <a:lnTo>
                    <a:pt x="15" y="76"/>
                  </a:lnTo>
                  <a:lnTo>
                    <a:pt x="15" y="0"/>
                  </a:lnTo>
                  <a:lnTo>
                    <a:pt x="431" y="23"/>
                  </a:lnTo>
                  <a:lnTo>
                    <a:pt x="416" y="46"/>
                  </a:lnTo>
                  <a:lnTo>
                    <a:pt x="438" y="69"/>
                  </a:lnTo>
                  <a:lnTo>
                    <a:pt x="438" y="212"/>
                  </a:lnTo>
                  <a:lnTo>
                    <a:pt x="423" y="212"/>
                  </a:lnTo>
                  <a:lnTo>
                    <a:pt x="438" y="243"/>
                  </a:lnTo>
                  <a:lnTo>
                    <a:pt x="423" y="273"/>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32" name="Freeform 111"/>
            <p:cNvSpPr>
              <a:spLocks/>
            </p:cNvSpPr>
            <p:nvPr/>
          </p:nvSpPr>
          <p:spPr bwMode="auto">
            <a:xfrm>
              <a:off x="2453" y="1554"/>
              <a:ext cx="438" cy="288"/>
            </a:xfrm>
            <a:custGeom>
              <a:avLst/>
              <a:gdLst>
                <a:gd name="T0" fmla="*/ 423 w 438"/>
                <a:gd name="T1" fmla="*/ 273 h 288"/>
                <a:gd name="T2" fmla="*/ 438 w 438"/>
                <a:gd name="T3" fmla="*/ 288 h 288"/>
                <a:gd name="T4" fmla="*/ 393 w 438"/>
                <a:gd name="T5" fmla="*/ 258 h 288"/>
                <a:gd name="T6" fmla="*/ 348 w 438"/>
                <a:gd name="T7" fmla="*/ 265 h 288"/>
                <a:gd name="T8" fmla="*/ 317 w 438"/>
                <a:gd name="T9" fmla="*/ 250 h 288"/>
                <a:gd name="T10" fmla="*/ 0 w 438"/>
                <a:gd name="T11" fmla="*/ 228 h 288"/>
                <a:gd name="T12" fmla="*/ 15 w 438"/>
                <a:gd name="T13" fmla="*/ 76 h 288"/>
                <a:gd name="T14" fmla="*/ 15 w 438"/>
                <a:gd name="T15" fmla="*/ 0 h 288"/>
                <a:gd name="T16" fmla="*/ 431 w 438"/>
                <a:gd name="T17" fmla="*/ 23 h 288"/>
                <a:gd name="T18" fmla="*/ 416 w 438"/>
                <a:gd name="T19" fmla="*/ 46 h 288"/>
                <a:gd name="T20" fmla="*/ 438 w 438"/>
                <a:gd name="T21" fmla="*/ 69 h 288"/>
                <a:gd name="T22" fmla="*/ 438 w 438"/>
                <a:gd name="T23" fmla="*/ 212 h 288"/>
                <a:gd name="T24" fmla="*/ 423 w 438"/>
                <a:gd name="T25" fmla="*/ 212 h 288"/>
                <a:gd name="T26" fmla="*/ 438 w 438"/>
                <a:gd name="T27" fmla="*/ 243 h 288"/>
                <a:gd name="T28" fmla="*/ 423 w 438"/>
                <a:gd name="T29" fmla="*/ 273 h 288"/>
                <a:gd name="T30" fmla="*/ 423 w 438"/>
                <a:gd name="T31" fmla="*/ 281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8" h="288">
                  <a:moveTo>
                    <a:pt x="423" y="273"/>
                  </a:moveTo>
                  <a:lnTo>
                    <a:pt x="438" y="288"/>
                  </a:lnTo>
                  <a:lnTo>
                    <a:pt x="393" y="258"/>
                  </a:lnTo>
                  <a:lnTo>
                    <a:pt x="348" y="265"/>
                  </a:lnTo>
                  <a:lnTo>
                    <a:pt x="317" y="250"/>
                  </a:lnTo>
                  <a:lnTo>
                    <a:pt x="0" y="228"/>
                  </a:lnTo>
                  <a:lnTo>
                    <a:pt x="15" y="76"/>
                  </a:lnTo>
                  <a:lnTo>
                    <a:pt x="15" y="0"/>
                  </a:lnTo>
                  <a:lnTo>
                    <a:pt x="431" y="23"/>
                  </a:lnTo>
                  <a:lnTo>
                    <a:pt x="416" y="46"/>
                  </a:lnTo>
                  <a:lnTo>
                    <a:pt x="438" y="69"/>
                  </a:lnTo>
                  <a:lnTo>
                    <a:pt x="438" y="212"/>
                  </a:lnTo>
                  <a:lnTo>
                    <a:pt x="423" y="212"/>
                  </a:lnTo>
                  <a:lnTo>
                    <a:pt x="438" y="243"/>
                  </a:lnTo>
                  <a:lnTo>
                    <a:pt x="423" y="273"/>
                  </a:lnTo>
                  <a:lnTo>
                    <a:pt x="423" y="28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33" name="Freeform 112"/>
            <p:cNvSpPr>
              <a:spLocks/>
            </p:cNvSpPr>
            <p:nvPr/>
          </p:nvSpPr>
          <p:spPr bwMode="auto">
            <a:xfrm>
              <a:off x="3277" y="2243"/>
              <a:ext cx="537" cy="182"/>
            </a:xfrm>
            <a:custGeom>
              <a:avLst/>
              <a:gdLst>
                <a:gd name="T0" fmla="*/ 530 w 537"/>
                <a:gd name="T1" fmla="*/ 0 h 182"/>
                <a:gd name="T2" fmla="*/ 537 w 537"/>
                <a:gd name="T3" fmla="*/ 23 h 182"/>
                <a:gd name="T4" fmla="*/ 514 w 537"/>
                <a:gd name="T5" fmla="*/ 38 h 182"/>
                <a:gd name="T6" fmla="*/ 484 w 537"/>
                <a:gd name="T7" fmla="*/ 61 h 182"/>
                <a:gd name="T8" fmla="*/ 477 w 537"/>
                <a:gd name="T9" fmla="*/ 53 h 182"/>
                <a:gd name="T10" fmla="*/ 462 w 537"/>
                <a:gd name="T11" fmla="*/ 76 h 182"/>
                <a:gd name="T12" fmla="*/ 409 w 537"/>
                <a:gd name="T13" fmla="*/ 106 h 182"/>
                <a:gd name="T14" fmla="*/ 401 w 537"/>
                <a:gd name="T15" fmla="*/ 121 h 182"/>
                <a:gd name="T16" fmla="*/ 386 w 537"/>
                <a:gd name="T17" fmla="*/ 129 h 182"/>
                <a:gd name="T18" fmla="*/ 386 w 537"/>
                <a:gd name="T19" fmla="*/ 152 h 182"/>
                <a:gd name="T20" fmla="*/ 303 w 537"/>
                <a:gd name="T21" fmla="*/ 159 h 182"/>
                <a:gd name="T22" fmla="*/ 136 w 537"/>
                <a:gd name="T23" fmla="*/ 174 h 182"/>
                <a:gd name="T24" fmla="*/ 0 w 537"/>
                <a:gd name="T25" fmla="*/ 182 h 182"/>
                <a:gd name="T26" fmla="*/ 15 w 537"/>
                <a:gd name="T27" fmla="*/ 174 h 182"/>
                <a:gd name="T28" fmla="*/ 8 w 537"/>
                <a:gd name="T29" fmla="*/ 152 h 182"/>
                <a:gd name="T30" fmla="*/ 23 w 537"/>
                <a:gd name="T31" fmla="*/ 137 h 182"/>
                <a:gd name="T32" fmla="*/ 23 w 537"/>
                <a:gd name="T33" fmla="*/ 121 h 182"/>
                <a:gd name="T34" fmla="*/ 38 w 537"/>
                <a:gd name="T35" fmla="*/ 106 h 182"/>
                <a:gd name="T36" fmla="*/ 30 w 537"/>
                <a:gd name="T37" fmla="*/ 99 h 182"/>
                <a:gd name="T38" fmla="*/ 46 w 537"/>
                <a:gd name="T39" fmla="*/ 61 h 182"/>
                <a:gd name="T40" fmla="*/ 53 w 537"/>
                <a:gd name="T41" fmla="*/ 61 h 182"/>
                <a:gd name="T42" fmla="*/ 136 w 537"/>
                <a:gd name="T43" fmla="*/ 53 h 182"/>
                <a:gd name="T44" fmla="*/ 136 w 537"/>
                <a:gd name="T45" fmla="*/ 38 h 182"/>
                <a:gd name="T46" fmla="*/ 409 w 537"/>
                <a:gd name="T47" fmla="*/ 15 h 182"/>
                <a:gd name="T48" fmla="*/ 530 w 537"/>
                <a:gd name="T4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7" h="182">
                  <a:moveTo>
                    <a:pt x="530" y="0"/>
                  </a:moveTo>
                  <a:lnTo>
                    <a:pt x="537" y="23"/>
                  </a:lnTo>
                  <a:lnTo>
                    <a:pt x="514" y="38"/>
                  </a:lnTo>
                  <a:lnTo>
                    <a:pt x="484" y="61"/>
                  </a:lnTo>
                  <a:lnTo>
                    <a:pt x="477" y="53"/>
                  </a:lnTo>
                  <a:lnTo>
                    <a:pt x="462" y="76"/>
                  </a:lnTo>
                  <a:lnTo>
                    <a:pt x="409" y="106"/>
                  </a:lnTo>
                  <a:lnTo>
                    <a:pt x="401" y="121"/>
                  </a:lnTo>
                  <a:lnTo>
                    <a:pt x="386" y="129"/>
                  </a:lnTo>
                  <a:lnTo>
                    <a:pt x="386" y="152"/>
                  </a:lnTo>
                  <a:lnTo>
                    <a:pt x="303" y="159"/>
                  </a:lnTo>
                  <a:lnTo>
                    <a:pt x="136" y="174"/>
                  </a:lnTo>
                  <a:lnTo>
                    <a:pt x="0" y="182"/>
                  </a:lnTo>
                  <a:lnTo>
                    <a:pt x="15" y="174"/>
                  </a:lnTo>
                  <a:lnTo>
                    <a:pt x="8" y="152"/>
                  </a:lnTo>
                  <a:lnTo>
                    <a:pt x="23" y="137"/>
                  </a:lnTo>
                  <a:lnTo>
                    <a:pt x="23" y="121"/>
                  </a:lnTo>
                  <a:lnTo>
                    <a:pt x="38" y="106"/>
                  </a:lnTo>
                  <a:lnTo>
                    <a:pt x="30" y="99"/>
                  </a:lnTo>
                  <a:lnTo>
                    <a:pt x="46" y="61"/>
                  </a:lnTo>
                  <a:lnTo>
                    <a:pt x="53" y="61"/>
                  </a:lnTo>
                  <a:lnTo>
                    <a:pt x="136" y="53"/>
                  </a:lnTo>
                  <a:lnTo>
                    <a:pt x="136" y="38"/>
                  </a:lnTo>
                  <a:lnTo>
                    <a:pt x="409" y="15"/>
                  </a:lnTo>
                  <a:lnTo>
                    <a:pt x="530"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34" name="Freeform 113"/>
            <p:cNvSpPr>
              <a:spLocks/>
            </p:cNvSpPr>
            <p:nvPr/>
          </p:nvSpPr>
          <p:spPr bwMode="auto">
            <a:xfrm>
              <a:off x="3277" y="2243"/>
              <a:ext cx="537" cy="182"/>
            </a:xfrm>
            <a:custGeom>
              <a:avLst/>
              <a:gdLst>
                <a:gd name="T0" fmla="*/ 530 w 537"/>
                <a:gd name="T1" fmla="*/ 0 h 182"/>
                <a:gd name="T2" fmla="*/ 537 w 537"/>
                <a:gd name="T3" fmla="*/ 23 h 182"/>
                <a:gd name="T4" fmla="*/ 514 w 537"/>
                <a:gd name="T5" fmla="*/ 38 h 182"/>
                <a:gd name="T6" fmla="*/ 484 w 537"/>
                <a:gd name="T7" fmla="*/ 61 h 182"/>
                <a:gd name="T8" fmla="*/ 477 w 537"/>
                <a:gd name="T9" fmla="*/ 53 h 182"/>
                <a:gd name="T10" fmla="*/ 462 w 537"/>
                <a:gd name="T11" fmla="*/ 76 h 182"/>
                <a:gd name="T12" fmla="*/ 409 w 537"/>
                <a:gd name="T13" fmla="*/ 106 h 182"/>
                <a:gd name="T14" fmla="*/ 401 w 537"/>
                <a:gd name="T15" fmla="*/ 121 h 182"/>
                <a:gd name="T16" fmla="*/ 386 w 537"/>
                <a:gd name="T17" fmla="*/ 129 h 182"/>
                <a:gd name="T18" fmla="*/ 386 w 537"/>
                <a:gd name="T19" fmla="*/ 152 h 182"/>
                <a:gd name="T20" fmla="*/ 303 w 537"/>
                <a:gd name="T21" fmla="*/ 159 h 182"/>
                <a:gd name="T22" fmla="*/ 136 w 537"/>
                <a:gd name="T23" fmla="*/ 174 h 182"/>
                <a:gd name="T24" fmla="*/ 0 w 537"/>
                <a:gd name="T25" fmla="*/ 182 h 182"/>
                <a:gd name="T26" fmla="*/ 15 w 537"/>
                <a:gd name="T27" fmla="*/ 174 h 182"/>
                <a:gd name="T28" fmla="*/ 8 w 537"/>
                <a:gd name="T29" fmla="*/ 152 h 182"/>
                <a:gd name="T30" fmla="*/ 23 w 537"/>
                <a:gd name="T31" fmla="*/ 137 h 182"/>
                <a:gd name="T32" fmla="*/ 23 w 537"/>
                <a:gd name="T33" fmla="*/ 121 h 182"/>
                <a:gd name="T34" fmla="*/ 38 w 537"/>
                <a:gd name="T35" fmla="*/ 106 h 182"/>
                <a:gd name="T36" fmla="*/ 30 w 537"/>
                <a:gd name="T37" fmla="*/ 99 h 182"/>
                <a:gd name="T38" fmla="*/ 46 w 537"/>
                <a:gd name="T39" fmla="*/ 61 h 182"/>
                <a:gd name="T40" fmla="*/ 53 w 537"/>
                <a:gd name="T41" fmla="*/ 61 h 182"/>
                <a:gd name="T42" fmla="*/ 136 w 537"/>
                <a:gd name="T43" fmla="*/ 53 h 182"/>
                <a:gd name="T44" fmla="*/ 136 w 537"/>
                <a:gd name="T45" fmla="*/ 38 h 182"/>
                <a:gd name="T46" fmla="*/ 409 w 537"/>
                <a:gd name="T47" fmla="*/ 15 h 182"/>
                <a:gd name="T48" fmla="*/ 530 w 537"/>
                <a:gd name="T49" fmla="*/ 0 h 182"/>
                <a:gd name="T50" fmla="*/ 530 w 537"/>
                <a:gd name="T51" fmla="*/ 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37" h="182">
                  <a:moveTo>
                    <a:pt x="530" y="0"/>
                  </a:moveTo>
                  <a:lnTo>
                    <a:pt x="537" y="23"/>
                  </a:lnTo>
                  <a:lnTo>
                    <a:pt x="514" y="38"/>
                  </a:lnTo>
                  <a:lnTo>
                    <a:pt x="484" y="61"/>
                  </a:lnTo>
                  <a:lnTo>
                    <a:pt x="477" y="53"/>
                  </a:lnTo>
                  <a:lnTo>
                    <a:pt x="462" y="76"/>
                  </a:lnTo>
                  <a:lnTo>
                    <a:pt x="409" y="106"/>
                  </a:lnTo>
                  <a:lnTo>
                    <a:pt x="401" y="121"/>
                  </a:lnTo>
                  <a:lnTo>
                    <a:pt x="386" y="129"/>
                  </a:lnTo>
                  <a:lnTo>
                    <a:pt x="386" y="152"/>
                  </a:lnTo>
                  <a:lnTo>
                    <a:pt x="303" y="159"/>
                  </a:lnTo>
                  <a:lnTo>
                    <a:pt x="136" y="174"/>
                  </a:lnTo>
                  <a:lnTo>
                    <a:pt x="0" y="182"/>
                  </a:lnTo>
                  <a:lnTo>
                    <a:pt x="15" y="174"/>
                  </a:lnTo>
                  <a:lnTo>
                    <a:pt x="8" y="152"/>
                  </a:lnTo>
                  <a:lnTo>
                    <a:pt x="23" y="137"/>
                  </a:lnTo>
                  <a:lnTo>
                    <a:pt x="23" y="121"/>
                  </a:lnTo>
                  <a:lnTo>
                    <a:pt x="38" y="106"/>
                  </a:lnTo>
                  <a:lnTo>
                    <a:pt x="30" y="99"/>
                  </a:lnTo>
                  <a:lnTo>
                    <a:pt x="46" y="61"/>
                  </a:lnTo>
                  <a:lnTo>
                    <a:pt x="53" y="61"/>
                  </a:lnTo>
                  <a:lnTo>
                    <a:pt x="136" y="53"/>
                  </a:lnTo>
                  <a:lnTo>
                    <a:pt x="136" y="38"/>
                  </a:lnTo>
                  <a:lnTo>
                    <a:pt x="409" y="15"/>
                  </a:lnTo>
                  <a:lnTo>
                    <a:pt x="530" y="0"/>
                  </a:lnTo>
                  <a:lnTo>
                    <a:pt x="53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35" name="Freeform 114"/>
            <p:cNvSpPr>
              <a:spLocks/>
            </p:cNvSpPr>
            <p:nvPr/>
          </p:nvSpPr>
          <p:spPr bwMode="auto">
            <a:xfrm>
              <a:off x="2211" y="2304"/>
              <a:ext cx="869" cy="848"/>
            </a:xfrm>
            <a:custGeom>
              <a:avLst/>
              <a:gdLst>
                <a:gd name="T0" fmla="*/ 832 w 869"/>
                <a:gd name="T1" fmla="*/ 242 h 848"/>
                <a:gd name="T2" fmla="*/ 748 w 869"/>
                <a:gd name="T3" fmla="*/ 212 h 848"/>
                <a:gd name="T4" fmla="*/ 680 w 869"/>
                <a:gd name="T5" fmla="*/ 234 h 848"/>
                <a:gd name="T6" fmla="*/ 650 w 869"/>
                <a:gd name="T7" fmla="*/ 227 h 848"/>
                <a:gd name="T8" fmla="*/ 627 w 869"/>
                <a:gd name="T9" fmla="*/ 234 h 848"/>
                <a:gd name="T10" fmla="*/ 612 w 869"/>
                <a:gd name="T11" fmla="*/ 227 h 848"/>
                <a:gd name="T12" fmla="*/ 574 w 869"/>
                <a:gd name="T13" fmla="*/ 219 h 848"/>
                <a:gd name="T14" fmla="*/ 544 w 869"/>
                <a:gd name="T15" fmla="*/ 204 h 848"/>
                <a:gd name="T16" fmla="*/ 484 w 869"/>
                <a:gd name="T17" fmla="*/ 174 h 848"/>
                <a:gd name="T18" fmla="*/ 446 w 869"/>
                <a:gd name="T19" fmla="*/ 159 h 848"/>
                <a:gd name="T20" fmla="*/ 264 w 869"/>
                <a:gd name="T21" fmla="*/ 0 h 848"/>
                <a:gd name="T22" fmla="*/ 0 w 869"/>
                <a:gd name="T23" fmla="*/ 325 h 848"/>
                <a:gd name="T24" fmla="*/ 98 w 869"/>
                <a:gd name="T25" fmla="*/ 446 h 848"/>
                <a:gd name="T26" fmla="*/ 196 w 869"/>
                <a:gd name="T27" fmla="*/ 590 h 848"/>
                <a:gd name="T28" fmla="*/ 242 w 869"/>
                <a:gd name="T29" fmla="*/ 530 h 848"/>
                <a:gd name="T30" fmla="*/ 332 w 869"/>
                <a:gd name="T31" fmla="*/ 530 h 848"/>
                <a:gd name="T32" fmla="*/ 401 w 869"/>
                <a:gd name="T33" fmla="*/ 651 h 848"/>
                <a:gd name="T34" fmla="*/ 461 w 869"/>
                <a:gd name="T35" fmla="*/ 757 h 848"/>
                <a:gd name="T36" fmla="*/ 544 w 869"/>
                <a:gd name="T37" fmla="*/ 832 h 848"/>
                <a:gd name="T38" fmla="*/ 597 w 869"/>
                <a:gd name="T39" fmla="*/ 848 h 848"/>
                <a:gd name="T40" fmla="*/ 590 w 869"/>
                <a:gd name="T41" fmla="*/ 772 h 848"/>
                <a:gd name="T42" fmla="*/ 582 w 869"/>
                <a:gd name="T43" fmla="*/ 742 h 848"/>
                <a:gd name="T44" fmla="*/ 590 w 869"/>
                <a:gd name="T45" fmla="*/ 742 h 848"/>
                <a:gd name="T46" fmla="*/ 590 w 869"/>
                <a:gd name="T47" fmla="*/ 734 h 848"/>
                <a:gd name="T48" fmla="*/ 612 w 869"/>
                <a:gd name="T49" fmla="*/ 704 h 848"/>
                <a:gd name="T50" fmla="*/ 597 w 869"/>
                <a:gd name="T51" fmla="*/ 696 h 848"/>
                <a:gd name="T52" fmla="*/ 627 w 869"/>
                <a:gd name="T53" fmla="*/ 673 h 848"/>
                <a:gd name="T54" fmla="*/ 620 w 869"/>
                <a:gd name="T55" fmla="*/ 673 h 848"/>
                <a:gd name="T56" fmla="*/ 643 w 869"/>
                <a:gd name="T57" fmla="*/ 643 h 848"/>
                <a:gd name="T58" fmla="*/ 673 w 869"/>
                <a:gd name="T59" fmla="*/ 651 h 848"/>
                <a:gd name="T60" fmla="*/ 673 w 869"/>
                <a:gd name="T61" fmla="*/ 628 h 848"/>
                <a:gd name="T62" fmla="*/ 688 w 869"/>
                <a:gd name="T63" fmla="*/ 621 h 848"/>
                <a:gd name="T64" fmla="*/ 703 w 869"/>
                <a:gd name="T65" fmla="*/ 636 h 848"/>
                <a:gd name="T66" fmla="*/ 756 w 869"/>
                <a:gd name="T67" fmla="*/ 598 h 848"/>
                <a:gd name="T68" fmla="*/ 756 w 869"/>
                <a:gd name="T69" fmla="*/ 590 h 848"/>
                <a:gd name="T70" fmla="*/ 771 w 869"/>
                <a:gd name="T71" fmla="*/ 552 h 848"/>
                <a:gd name="T72" fmla="*/ 786 w 869"/>
                <a:gd name="T73" fmla="*/ 560 h 848"/>
                <a:gd name="T74" fmla="*/ 786 w 869"/>
                <a:gd name="T75" fmla="*/ 575 h 848"/>
                <a:gd name="T76" fmla="*/ 839 w 869"/>
                <a:gd name="T77" fmla="*/ 537 h 848"/>
                <a:gd name="T78" fmla="*/ 869 w 869"/>
                <a:gd name="T79" fmla="*/ 446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69" h="848">
                  <a:moveTo>
                    <a:pt x="832" y="371"/>
                  </a:moveTo>
                  <a:lnTo>
                    <a:pt x="832" y="242"/>
                  </a:lnTo>
                  <a:lnTo>
                    <a:pt x="801" y="242"/>
                  </a:lnTo>
                  <a:lnTo>
                    <a:pt x="748" y="212"/>
                  </a:lnTo>
                  <a:lnTo>
                    <a:pt x="695" y="227"/>
                  </a:lnTo>
                  <a:lnTo>
                    <a:pt x="680" y="234"/>
                  </a:lnTo>
                  <a:lnTo>
                    <a:pt x="665" y="219"/>
                  </a:lnTo>
                  <a:lnTo>
                    <a:pt x="650" y="227"/>
                  </a:lnTo>
                  <a:lnTo>
                    <a:pt x="635" y="212"/>
                  </a:lnTo>
                  <a:lnTo>
                    <a:pt x="627" y="234"/>
                  </a:lnTo>
                  <a:lnTo>
                    <a:pt x="620" y="219"/>
                  </a:lnTo>
                  <a:lnTo>
                    <a:pt x="612" y="227"/>
                  </a:lnTo>
                  <a:lnTo>
                    <a:pt x="597" y="212"/>
                  </a:lnTo>
                  <a:lnTo>
                    <a:pt x="574" y="219"/>
                  </a:lnTo>
                  <a:lnTo>
                    <a:pt x="567" y="197"/>
                  </a:lnTo>
                  <a:lnTo>
                    <a:pt x="544" y="204"/>
                  </a:lnTo>
                  <a:lnTo>
                    <a:pt x="499" y="189"/>
                  </a:lnTo>
                  <a:lnTo>
                    <a:pt x="484" y="174"/>
                  </a:lnTo>
                  <a:lnTo>
                    <a:pt x="461" y="174"/>
                  </a:lnTo>
                  <a:lnTo>
                    <a:pt x="446" y="159"/>
                  </a:lnTo>
                  <a:lnTo>
                    <a:pt x="453" y="7"/>
                  </a:lnTo>
                  <a:lnTo>
                    <a:pt x="264" y="0"/>
                  </a:lnTo>
                  <a:lnTo>
                    <a:pt x="234" y="348"/>
                  </a:lnTo>
                  <a:lnTo>
                    <a:pt x="0" y="325"/>
                  </a:lnTo>
                  <a:lnTo>
                    <a:pt x="0" y="348"/>
                  </a:lnTo>
                  <a:lnTo>
                    <a:pt x="98" y="446"/>
                  </a:lnTo>
                  <a:lnTo>
                    <a:pt x="121" y="530"/>
                  </a:lnTo>
                  <a:lnTo>
                    <a:pt x="196" y="590"/>
                  </a:lnTo>
                  <a:lnTo>
                    <a:pt x="227" y="568"/>
                  </a:lnTo>
                  <a:lnTo>
                    <a:pt x="242" y="530"/>
                  </a:lnTo>
                  <a:lnTo>
                    <a:pt x="272" y="522"/>
                  </a:lnTo>
                  <a:lnTo>
                    <a:pt x="332" y="530"/>
                  </a:lnTo>
                  <a:lnTo>
                    <a:pt x="378" y="590"/>
                  </a:lnTo>
                  <a:lnTo>
                    <a:pt x="401" y="651"/>
                  </a:lnTo>
                  <a:lnTo>
                    <a:pt x="453" y="711"/>
                  </a:lnTo>
                  <a:lnTo>
                    <a:pt x="461" y="757"/>
                  </a:lnTo>
                  <a:lnTo>
                    <a:pt x="484" y="802"/>
                  </a:lnTo>
                  <a:lnTo>
                    <a:pt x="544" y="832"/>
                  </a:lnTo>
                  <a:lnTo>
                    <a:pt x="582" y="832"/>
                  </a:lnTo>
                  <a:lnTo>
                    <a:pt x="597" y="848"/>
                  </a:lnTo>
                  <a:lnTo>
                    <a:pt x="620" y="840"/>
                  </a:lnTo>
                  <a:lnTo>
                    <a:pt x="590" y="772"/>
                  </a:lnTo>
                  <a:lnTo>
                    <a:pt x="605" y="742"/>
                  </a:lnTo>
                  <a:lnTo>
                    <a:pt x="582" y="742"/>
                  </a:lnTo>
                  <a:lnTo>
                    <a:pt x="574" y="726"/>
                  </a:lnTo>
                  <a:lnTo>
                    <a:pt x="590" y="742"/>
                  </a:lnTo>
                  <a:lnTo>
                    <a:pt x="590" y="719"/>
                  </a:lnTo>
                  <a:lnTo>
                    <a:pt x="590" y="734"/>
                  </a:lnTo>
                  <a:lnTo>
                    <a:pt x="605" y="734"/>
                  </a:lnTo>
                  <a:lnTo>
                    <a:pt x="612" y="704"/>
                  </a:lnTo>
                  <a:lnTo>
                    <a:pt x="605" y="711"/>
                  </a:lnTo>
                  <a:lnTo>
                    <a:pt x="597" y="696"/>
                  </a:lnTo>
                  <a:lnTo>
                    <a:pt x="620" y="689"/>
                  </a:lnTo>
                  <a:lnTo>
                    <a:pt x="627" y="673"/>
                  </a:lnTo>
                  <a:lnTo>
                    <a:pt x="620" y="681"/>
                  </a:lnTo>
                  <a:lnTo>
                    <a:pt x="620" y="673"/>
                  </a:lnTo>
                  <a:lnTo>
                    <a:pt x="643" y="666"/>
                  </a:lnTo>
                  <a:lnTo>
                    <a:pt x="643" y="643"/>
                  </a:lnTo>
                  <a:lnTo>
                    <a:pt x="650" y="658"/>
                  </a:lnTo>
                  <a:lnTo>
                    <a:pt x="673" y="651"/>
                  </a:lnTo>
                  <a:lnTo>
                    <a:pt x="658" y="628"/>
                  </a:lnTo>
                  <a:lnTo>
                    <a:pt x="673" y="628"/>
                  </a:lnTo>
                  <a:lnTo>
                    <a:pt x="665" y="636"/>
                  </a:lnTo>
                  <a:lnTo>
                    <a:pt x="688" y="621"/>
                  </a:lnTo>
                  <a:lnTo>
                    <a:pt x="688" y="636"/>
                  </a:lnTo>
                  <a:lnTo>
                    <a:pt x="703" y="636"/>
                  </a:lnTo>
                  <a:lnTo>
                    <a:pt x="673" y="651"/>
                  </a:lnTo>
                  <a:lnTo>
                    <a:pt x="756" y="598"/>
                  </a:lnTo>
                  <a:lnTo>
                    <a:pt x="748" y="605"/>
                  </a:lnTo>
                  <a:lnTo>
                    <a:pt x="756" y="590"/>
                  </a:lnTo>
                  <a:lnTo>
                    <a:pt x="779" y="583"/>
                  </a:lnTo>
                  <a:lnTo>
                    <a:pt x="771" y="552"/>
                  </a:lnTo>
                  <a:lnTo>
                    <a:pt x="786" y="545"/>
                  </a:lnTo>
                  <a:lnTo>
                    <a:pt x="786" y="560"/>
                  </a:lnTo>
                  <a:lnTo>
                    <a:pt x="809" y="560"/>
                  </a:lnTo>
                  <a:lnTo>
                    <a:pt x="786" y="575"/>
                  </a:lnTo>
                  <a:lnTo>
                    <a:pt x="847" y="552"/>
                  </a:lnTo>
                  <a:lnTo>
                    <a:pt x="839" y="537"/>
                  </a:lnTo>
                  <a:lnTo>
                    <a:pt x="854" y="522"/>
                  </a:lnTo>
                  <a:lnTo>
                    <a:pt x="869" y="446"/>
                  </a:lnTo>
                  <a:lnTo>
                    <a:pt x="832" y="37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36" name="Freeform 115"/>
            <p:cNvSpPr>
              <a:spLocks/>
            </p:cNvSpPr>
            <p:nvPr/>
          </p:nvSpPr>
          <p:spPr bwMode="auto">
            <a:xfrm>
              <a:off x="2211" y="2304"/>
              <a:ext cx="869" cy="848"/>
            </a:xfrm>
            <a:custGeom>
              <a:avLst/>
              <a:gdLst>
                <a:gd name="T0" fmla="*/ 832 w 869"/>
                <a:gd name="T1" fmla="*/ 242 h 848"/>
                <a:gd name="T2" fmla="*/ 748 w 869"/>
                <a:gd name="T3" fmla="*/ 212 h 848"/>
                <a:gd name="T4" fmla="*/ 680 w 869"/>
                <a:gd name="T5" fmla="*/ 234 h 848"/>
                <a:gd name="T6" fmla="*/ 650 w 869"/>
                <a:gd name="T7" fmla="*/ 227 h 848"/>
                <a:gd name="T8" fmla="*/ 627 w 869"/>
                <a:gd name="T9" fmla="*/ 234 h 848"/>
                <a:gd name="T10" fmla="*/ 612 w 869"/>
                <a:gd name="T11" fmla="*/ 227 h 848"/>
                <a:gd name="T12" fmla="*/ 574 w 869"/>
                <a:gd name="T13" fmla="*/ 219 h 848"/>
                <a:gd name="T14" fmla="*/ 544 w 869"/>
                <a:gd name="T15" fmla="*/ 204 h 848"/>
                <a:gd name="T16" fmla="*/ 484 w 869"/>
                <a:gd name="T17" fmla="*/ 174 h 848"/>
                <a:gd name="T18" fmla="*/ 446 w 869"/>
                <a:gd name="T19" fmla="*/ 159 h 848"/>
                <a:gd name="T20" fmla="*/ 264 w 869"/>
                <a:gd name="T21" fmla="*/ 0 h 848"/>
                <a:gd name="T22" fmla="*/ 0 w 869"/>
                <a:gd name="T23" fmla="*/ 325 h 848"/>
                <a:gd name="T24" fmla="*/ 98 w 869"/>
                <a:gd name="T25" fmla="*/ 446 h 848"/>
                <a:gd name="T26" fmla="*/ 196 w 869"/>
                <a:gd name="T27" fmla="*/ 590 h 848"/>
                <a:gd name="T28" fmla="*/ 242 w 869"/>
                <a:gd name="T29" fmla="*/ 530 h 848"/>
                <a:gd name="T30" fmla="*/ 332 w 869"/>
                <a:gd name="T31" fmla="*/ 530 h 848"/>
                <a:gd name="T32" fmla="*/ 401 w 869"/>
                <a:gd name="T33" fmla="*/ 651 h 848"/>
                <a:gd name="T34" fmla="*/ 461 w 869"/>
                <a:gd name="T35" fmla="*/ 757 h 848"/>
                <a:gd name="T36" fmla="*/ 544 w 869"/>
                <a:gd name="T37" fmla="*/ 832 h 848"/>
                <a:gd name="T38" fmla="*/ 597 w 869"/>
                <a:gd name="T39" fmla="*/ 848 h 848"/>
                <a:gd name="T40" fmla="*/ 590 w 869"/>
                <a:gd name="T41" fmla="*/ 772 h 848"/>
                <a:gd name="T42" fmla="*/ 582 w 869"/>
                <a:gd name="T43" fmla="*/ 742 h 848"/>
                <a:gd name="T44" fmla="*/ 590 w 869"/>
                <a:gd name="T45" fmla="*/ 742 h 848"/>
                <a:gd name="T46" fmla="*/ 590 w 869"/>
                <a:gd name="T47" fmla="*/ 734 h 848"/>
                <a:gd name="T48" fmla="*/ 612 w 869"/>
                <a:gd name="T49" fmla="*/ 704 h 848"/>
                <a:gd name="T50" fmla="*/ 597 w 869"/>
                <a:gd name="T51" fmla="*/ 696 h 848"/>
                <a:gd name="T52" fmla="*/ 627 w 869"/>
                <a:gd name="T53" fmla="*/ 673 h 848"/>
                <a:gd name="T54" fmla="*/ 620 w 869"/>
                <a:gd name="T55" fmla="*/ 673 h 848"/>
                <a:gd name="T56" fmla="*/ 643 w 869"/>
                <a:gd name="T57" fmla="*/ 643 h 848"/>
                <a:gd name="T58" fmla="*/ 673 w 869"/>
                <a:gd name="T59" fmla="*/ 651 h 848"/>
                <a:gd name="T60" fmla="*/ 673 w 869"/>
                <a:gd name="T61" fmla="*/ 628 h 848"/>
                <a:gd name="T62" fmla="*/ 688 w 869"/>
                <a:gd name="T63" fmla="*/ 621 h 848"/>
                <a:gd name="T64" fmla="*/ 703 w 869"/>
                <a:gd name="T65" fmla="*/ 636 h 848"/>
                <a:gd name="T66" fmla="*/ 756 w 869"/>
                <a:gd name="T67" fmla="*/ 598 h 848"/>
                <a:gd name="T68" fmla="*/ 756 w 869"/>
                <a:gd name="T69" fmla="*/ 590 h 848"/>
                <a:gd name="T70" fmla="*/ 771 w 869"/>
                <a:gd name="T71" fmla="*/ 552 h 848"/>
                <a:gd name="T72" fmla="*/ 786 w 869"/>
                <a:gd name="T73" fmla="*/ 560 h 848"/>
                <a:gd name="T74" fmla="*/ 786 w 869"/>
                <a:gd name="T75" fmla="*/ 575 h 848"/>
                <a:gd name="T76" fmla="*/ 839 w 869"/>
                <a:gd name="T77" fmla="*/ 537 h 848"/>
                <a:gd name="T78" fmla="*/ 869 w 869"/>
                <a:gd name="T79" fmla="*/ 446 h 848"/>
                <a:gd name="T80" fmla="*/ 832 w 869"/>
                <a:gd name="T81" fmla="*/ 378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69" h="848">
                  <a:moveTo>
                    <a:pt x="832" y="371"/>
                  </a:moveTo>
                  <a:lnTo>
                    <a:pt x="832" y="242"/>
                  </a:lnTo>
                  <a:lnTo>
                    <a:pt x="801" y="242"/>
                  </a:lnTo>
                  <a:lnTo>
                    <a:pt x="748" y="212"/>
                  </a:lnTo>
                  <a:lnTo>
                    <a:pt x="695" y="227"/>
                  </a:lnTo>
                  <a:lnTo>
                    <a:pt x="680" y="234"/>
                  </a:lnTo>
                  <a:lnTo>
                    <a:pt x="665" y="219"/>
                  </a:lnTo>
                  <a:lnTo>
                    <a:pt x="650" y="227"/>
                  </a:lnTo>
                  <a:lnTo>
                    <a:pt x="635" y="212"/>
                  </a:lnTo>
                  <a:lnTo>
                    <a:pt x="627" y="234"/>
                  </a:lnTo>
                  <a:lnTo>
                    <a:pt x="620" y="219"/>
                  </a:lnTo>
                  <a:lnTo>
                    <a:pt x="612" y="227"/>
                  </a:lnTo>
                  <a:lnTo>
                    <a:pt x="597" y="212"/>
                  </a:lnTo>
                  <a:lnTo>
                    <a:pt x="574" y="219"/>
                  </a:lnTo>
                  <a:lnTo>
                    <a:pt x="567" y="197"/>
                  </a:lnTo>
                  <a:lnTo>
                    <a:pt x="544" y="204"/>
                  </a:lnTo>
                  <a:lnTo>
                    <a:pt x="499" y="189"/>
                  </a:lnTo>
                  <a:lnTo>
                    <a:pt x="484" y="174"/>
                  </a:lnTo>
                  <a:lnTo>
                    <a:pt x="461" y="174"/>
                  </a:lnTo>
                  <a:lnTo>
                    <a:pt x="446" y="159"/>
                  </a:lnTo>
                  <a:lnTo>
                    <a:pt x="453" y="7"/>
                  </a:lnTo>
                  <a:lnTo>
                    <a:pt x="264" y="0"/>
                  </a:lnTo>
                  <a:lnTo>
                    <a:pt x="234" y="348"/>
                  </a:lnTo>
                  <a:lnTo>
                    <a:pt x="0" y="325"/>
                  </a:lnTo>
                  <a:lnTo>
                    <a:pt x="0" y="348"/>
                  </a:lnTo>
                  <a:lnTo>
                    <a:pt x="98" y="446"/>
                  </a:lnTo>
                  <a:lnTo>
                    <a:pt x="121" y="530"/>
                  </a:lnTo>
                  <a:lnTo>
                    <a:pt x="196" y="590"/>
                  </a:lnTo>
                  <a:lnTo>
                    <a:pt x="227" y="568"/>
                  </a:lnTo>
                  <a:lnTo>
                    <a:pt x="242" y="530"/>
                  </a:lnTo>
                  <a:lnTo>
                    <a:pt x="272" y="522"/>
                  </a:lnTo>
                  <a:lnTo>
                    <a:pt x="332" y="530"/>
                  </a:lnTo>
                  <a:lnTo>
                    <a:pt x="378" y="590"/>
                  </a:lnTo>
                  <a:lnTo>
                    <a:pt x="401" y="651"/>
                  </a:lnTo>
                  <a:lnTo>
                    <a:pt x="453" y="711"/>
                  </a:lnTo>
                  <a:lnTo>
                    <a:pt x="461" y="757"/>
                  </a:lnTo>
                  <a:lnTo>
                    <a:pt x="484" y="802"/>
                  </a:lnTo>
                  <a:lnTo>
                    <a:pt x="544" y="832"/>
                  </a:lnTo>
                  <a:lnTo>
                    <a:pt x="582" y="832"/>
                  </a:lnTo>
                  <a:lnTo>
                    <a:pt x="597" y="848"/>
                  </a:lnTo>
                  <a:lnTo>
                    <a:pt x="620" y="840"/>
                  </a:lnTo>
                  <a:lnTo>
                    <a:pt x="590" y="772"/>
                  </a:lnTo>
                  <a:lnTo>
                    <a:pt x="605" y="742"/>
                  </a:lnTo>
                  <a:lnTo>
                    <a:pt x="582" y="742"/>
                  </a:lnTo>
                  <a:lnTo>
                    <a:pt x="574" y="726"/>
                  </a:lnTo>
                  <a:lnTo>
                    <a:pt x="590" y="742"/>
                  </a:lnTo>
                  <a:lnTo>
                    <a:pt x="590" y="719"/>
                  </a:lnTo>
                  <a:lnTo>
                    <a:pt x="590" y="734"/>
                  </a:lnTo>
                  <a:lnTo>
                    <a:pt x="605" y="734"/>
                  </a:lnTo>
                  <a:lnTo>
                    <a:pt x="612" y="704"/>
                  </a:lnTo>
                  <a:lnTo>
                    <a:pt x="605" y="711"/>
                  </a:lnTo>
                  <a:lnTo>
                    <a:pt x="597" y="696"/>
                  </a:lnTo>
                  <a:lnTo>
                    <a:pt x="620" y="689"/>
                  </a:lnTo>
                  <a:lnTo>
                    <a:pt x="627" y="673"/>
                  </a:lnTo>
                  <a:lnTo>
                    <a:pt x="620" y="681"/>
                  </a:lnTo>
                  <a:lnTo>
                    <a:pt x="620" y="673"/>
                  </a:lnTo>
                  <a:lnTo>
                    <a:pt x="643" y="666"/>
                  </a:lnTo>
                  <a:lnTo>
                    <a:pt x="643" y="643"/>
                  </a:lnTo>
                  <a:lnTo>
                    <a:pt x="650" y="658"/>
                  </a:lnTo>
                  <a:lnTo>
                    <a:pt x="673" y="651"/>
                  </a:lnTo>
                  <a:lnTo>
                    <a:pt x="658" y="628"/>
                  </a:lnTo>
                  <a:lnTo>
                    <a:pt x="673" y="628"/>
                  </a:lnTo>
                  <a:lnTo>
                    <a:pt x="665" y="636"/>
                  </a:lnTo>
                  <a:lnTo>
                    <a:pt x="688" y="621"/>
                  </a:lnTo>
                  <a:lnTo>
                    <a:pt x="688" y="636"/>
                  </a:lnTo>
                  <a:lnTo>
                    <a:pt x="703" y="636"/>
                  </a:lnTo>
                  <a:lnTo>
                    <a:pt x="673" y="651"/>
                  </a:lnTo>
                  <a:lnTo>
                    <a:pt x="756" y="598"/>
                  </a:lnTo>
                  <a:lnTo>
                    <a:pt x="748" y="605"/>
                  </a:lnTo>
                  <a:lnTo>
                    <a:pt x="756" y="590"/>
                  </a:lnTo>
                  <a:lnTo>
                    <a:pt x="779" y="583"/>
                  </a:lnTo>
                  <a:lnTo>
                    <a:pt x="771" y="552"/>
                  </a:lnTo>
                  <a:lnTo>
                    <a:pt x="786" y="545"/>
                  </a:lnTo>
                  <a:lnTo>
                    <a:pt x="786" y="560"/>
                  </a:lnTo>
                  <a:lnTo>
                    <a:pt x="809" y="560"/>
                  </a:lnTo>
                  <a:lnTo>
                    <a:pt x="786" y="575"/>
                  </a:lnTo>
                  <a:lnTo>
                    <a:pt x="847" y="552"/>
                  </a:lnTo>
                  <a:lnTo>
                    <a:pt x="839" y="537"/>
                  </a:lnTo>
                  <a:lnTo>
                    <a:pt x="854" y="522"/>
                  </a:lnTo>
                  <a:lnTo>
                    <a:pt x="869" y="446"/>
                  </a:lnTo>
                  <a:lnTo>
                    <a:pt x="832" y="371"/>
                  </a:lnTo>
                  <a:lnTo>
                    <a:pt x="832" y="37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37" name="Freeform 116"/>
            <p:cNvSpPr>
              <a:spLocks/>
            </p:cNvSpPr>
            <p:nvPr/>
          </p:nvSpPr>
          <p:spPr bwMode="auto">
            <a:xfrm>
              <a:off x="2816" y="2977"/>
              <a:ext cx="38" cy="69"/>
            </a:xfrm>
            <a:custGeom>
              <a:avLst/>
              <a:gdLst>
                <a:gd name="T0" fmla="*/ 38 w 38"/>
                <a:gd name="T1" fmla="*/ 0 h 69"/>
                <a:gd name="T2" fmla="*/ 0 w 38"/>
                <a:gd name="T3" fmla="*/ 69 h 69"/>
                <a:gd name="T4" fmla="*/ 7 w 38"/>
                <a:gd name="T5" fmla="*/ 38 h 69"/>
                <a:gd name="T6" fmla="*/ 38 w 38"/>
                <a:gd name="T7" fmla="*/ 0 h 69"/>
              </a:gdLst>
              <a:ahLst/>
              <a:cxnLst>
                <a:cxn ang="0">
                  <a:pos x="T0" y="T1"/>
                </a:cxn>
                <a:cxn ang="0">
                  <a:pos x="T2" y="T3"/>
                </a:cxn>
                <a:cxn ang="0">
                  <a:pos x="T4" y="T5"/>
                </a:cxn>
                <a:cxn ang="0">
                  <a:pos x="T6" y="T7"/>
                </a:cxn>
              </a:cxnLst>
              <a:rect l="0" t="0" r="r" b="b"/>
              <a:pathLst>
                <a:path w="38" h="69">
                  <a:moveTo>
                    <a:pt x="38" y="0"/>
                  </a:moveTo>
                  <a:lnTo>
                    <a:pt x="0" y="69"/>
                  </a:lnTo>
                  <a:lnTo>
                    <a:pt x="7" y="38"/>
                  </a:lnTo>
                  <a:lnTo>
                    <a:pt x="38"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38" name="Freeform 117"/>
            <p:cNvSpPr>
              <a:spLocks/>
            </p:cNvSpPr>
            <p:nvPr/>
          </p:nvSpPr>
          <p:spPr bwMode="auto">
            <a:xfrm>
              <a:off x="2816" y="2977"/>
              <a:ext cx="38" cy="69"/>
            </a:xfrm>
            <a:custGeom>
              <a:avLst/>
              <a:gdLst>
                <a:gd name="T0" fmla="*/ 38 w 38"/>
                <a:gd name="T1" fmla="*/ 0 h 69"/>
                <a:gd name="T2" fmla="*/ 0 w 38"/>
                <a:gd name="T3" fmla="*/ 69 h 69"/>
                <a:gd name="T4" fmla="*/ 7 w 38"/>
                <a:gd name="T5" fmla="*/ 38 h 69"/>
                <a:gd name="T6" fmla="*/ 38 w 38"/>
                <a:gd name="T7" fmla="*/ 0 h 69"/>
                <a:gd name="T8" fmla="*/ 38 w 38"/>
                <a:gd name="T9" fmla="*/ 8 h 69"/>
              </a:gdLst>
              <a:ahLst/>
              <a:cxnLst>
                <a:cxn ang="0">
                  <a:pos x="T0" y="T1"/>
                </a:cxn>
                <a:cxn ang="0">
                  <a:pos x="T2" y="T3"/>
                </a:cxn>
                <a:cxn ang="0">
                  <a:pos x="T4" y="T5"/>
                </a:cxn>
                <a:cxn ang="0">
                  <a:pos x="T6" y="T7"/>
                </a:cxn>
                <a:cxn ang="0">
                  <a:pos x="T8" y="T9"/>
                </a:cxn>
              </a:cxnLst>
              <a:rect l="0" t="0" r="r" b="b"/>
              <a:pathLst>
                <a:path w="38" h="69">
                  <a:moveTo>
                    <a:pt x="38" y="0"/>
                  </a:moveTo>
                  <a:lnTo>
                    <a:pt x="0" y="69"/>
                  </a:lnTo>
                  <a:lnTo>
                    <a:pt x="7" y="38"/>
                  </a:lnTo>
                  <a:lnTo>
                    <a:pt x="38" y="0"/>
                  </a:lnTo>
                  <a:lnTo>
                    <a:pt x="38"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39" name="Freeform 118"/>
            <p:cNvSpPr>
              <a:spLocks/>
            </p:cNvSpPr>
            <p:nvPr/>
          </p:nvSpPr>
          <p:spPr bwMode="auto">
            <a:xfrm>
              <a:off x="1795" y="1782"/>
              <a:ext cx="348" cy="439"/>
            </a:xfrm>
            <a:custGeom>
              <a:avLst/>
              <a:gdLst>
                <a:gd name="T0" fmla="*/ 348 w 348"/>
                <a:gd name="T1" fmla="*/ 128 h 439"/>
                <a:gd name="T2" fmla="*/ 234 w 348"/>
                <a:gd name="T3" fmla="*/ 106 h 439"/>
                <a:gd name="T4" fmla="*/ 242 w 348"/>
                <a:gd name="T5" fmla="*/ 30 h 439"/>
                <a:gd name="T6" fmla="*/ 75 w 348"/>
                <a:gd name="T7" fmla="*/ 0 h 439"/>
                <a:gd name="T8" fmla="*/ 0 w 348"/>
                <a:gd name="T9" fmla="*/ 386 h 439"/>
                <a:gd name="T10" fmla="*/ 302 w 348"/>
                <a:gd name="T11" fmla="*/ 439 h 439"/>
                <a:gd name="T12" fmla="*/ 348 w 348"/>
                <a:gd name="T13" fmla="*/ 128 h 439"/>
              </a:gdLst>
              <a:ahLst/>
              <a:cxnLst>
                <a:cxn ang="0">
                  <a:pos x="T0" y="T1"/>
                </a:cxn>
                <a:cxn ang="0">
                  <a:pos x="T2" y="T3"/>
                </a:cxn>
                <a:cxn ang="0">
                  <a:pos x="T4" y="T5"/>
                </a:cxn>
                <a:cxn ang="0">
                  <a:pos x="T6" y="T7"/>
                </a:cxn>
                <a:cxn ang="0">
                  <a:pos x="T8" y="T9"/>
                </a:cxn>
                <a:cxn ang="0">
                  <a:pos x="T10" y="T11"/>
                </a:cxn>
                <a:cxn ang="0">
                  <a:pos x="T12" y="T13"/>
                </a:cxn>
              </a:cxnLst>
              <a:rect l="0" t="0" r="r" b="b"/>
              <a:pathLst>
                <a:path w="348" h="439">
                  <a:moveTo>
                    <a:pt x="348" y="128"/>
                  </a:moveTo>
                  <a:lnTo>
                    <a:pt x="234" y="106"/>
                  </a:lnTo>
                  <a:lnTo>
                    <a:pt x="242" y="30"/>
                  </a:lnTo>
                  <a:lnTo>
                    <a:pt x="75" y="0"/>
                  </a:lnTo>
                  <a:lnTo>
                    <a:pt x="0" y="386"/>
                  </a:lnTo>
                  <a:lnTo>
                    <a:pt x="302" y="439"/>
                  </a:lnTo>
                  <a:lnTo>
                    <a:pt x="348" y="12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40" name="Freeform 119"/>
            <p:cNvSpPr>
              <a:spLocks/>
            </p:cNvSpPr>
            <p:nvPr/>
          </p:nvSpPr>
          <p:spPr bwMode="auto">
            <a:xfrm>
              <a:off x="1795" y="1782"/>
              <a:ext cx="348" cy="439"/>
            </a:xfrm>
            <a:custGeom>
              <a:avLst/>
              <a:gdLst>
                <a:gd name="T0" fmla="*/ 348 w 348"/>
                <a:gd name="T1" fmla="*/ 128 h 439"/>
                <a:gd name="T2" fmla="*/ 234 w 348"/>
                <a:gd name="T3" fmla="*/ 106 h 439"/>
                <a:gd name="T4" fmla="*/ 242 w 348"/>
                <a:gd name="T5" fmla="*/ 30 h 439"/>
                <a:gd name="T6" fmla="*/ 75 w 348"/>
                <a:gd name="T7" fmla="*/ 0 h 439"/>
                <a:gd name="T8" fmla="*/ 0 w 348"/>
                <a:gd name="T9" fmla="*/ 386 h 439"/>
                <a:gd name="T10" fmla="*/ 302 w 348"/>
                <a:gd name="T11" fmla="*/ 439 h 439"/>
                <a:gd name="T12" fmla="*/ 348 w 348"/>
                <a:gd name="T13" fmla="*/ 128 h 439"/>
                <a:gd name="T14" fmla="*/ 348 w 348"/>
                <a:gd name="T15" fmla="*/ 136 h 4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8" h="439">
                  <a:moveTo>
                    <a:pt x="348" y="128"/>
                  </a:moveTo>
                  <a:lnTo>
                    <a:pt x="234" y="106"/>
                  </a:lnTo>
                  <a:lnTo>
                    <a:pt x="242" y="30"/>
                  </a:lnTo>
                  <a:lnTo>
                    <a:pt x="75" y="0"/>
                  </a:lnTo>
                  <a:lnTo>
                    <a:pt x="0" y="386"/>
                  </a:lnTo>
                  <a:lnTo>
                    <a:pt x="302" y="439"/>
                  </a:lnTo>
                  <a:lnTo>
                    <a:pt x="348" y="128"/>
                  </a:lnTo>
                  <a:lnTo>
                    <a:pt x="348" y="13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41" name="Freeform 120"/>
            <p:cNvSpPr>
              <a:spLocks/>
            </p:cNvSpPr>
            <p:nvPr/>
          </p:nvSpPr>
          <p:spPr bwMode="auto">
            <a:xfrm>
              <a:off x="4177" y="1471"/>
              <a:ext cx="99" cy="197"/>
            </a:xfrm>
            <a:custGeom>
              <a:avLst/>
              <a:gdLst>
                <a:gd name="T0" fmla="*/ 99 w 99"/>
                <a:gd name="T1" fmla="*/ 46 h 197"/>
                <a:gd name="T2" fmla="*/ 76 w 99"/>
                <a:gd name="T3" fmla="*/ 61 h 197"/>
                <a:gd name="T4" fmla="*/ 68 w 99"/>
                <a:gd name="T5" fmla="*/ 121 h 197"/>
                <a:gd name="T6" fmla="*/ 83 w 99"/>
                <a:gd name="T7" fmla="*/ 189 h 197"/>
                <a:gd name="T8" fmla="*/ 38 w 99"/>
                <a:gd name="T9" fmla="*/ 197 h 197"/>
                <a:gd name="T10" fmla="*/ 15 w 99"/>
                <a:gd name="T11" fmla="*/ 121 h 197"/>
                <a:gd name="T12" fmla="*/ 0 w 99"/>
                <a:gd name="T13" fmla="*/ 53 h 197"/>
                <a:gd name="T14" fmla="*/ 0 w 99"/>
                <a:gd name="T15" fmla="*/ 23 h 197"/>
                <a:gd name="T16" fmla="*/ 91 w 99"/>
                <a:gd name="T17" fmla="*/ 0 h 197"/>
                <a:gd name="T18" fmla="*/ 99 w 99"/>
                <a:gd name="T19" fmla="*/ 4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9" h="197">
                  <a:moveTo>
                    <a:pt x="99" y="46"/>
                  </a:moveTo>
                  <a:lnTo>
                    <a:pt x="76" y="61"/>
                  </a:lnTo>
                  <a:lnTo>
                    <a:pt x="68" y="121"/>
                  </a:lnTo>
                  <a:lnTo>
                    <a:pt x="83" y="189"/>
                  </a:lnTo>
                  <a:lnTo>
                    <a:pt x="38" y="197"/>
                  </a:lnTo>
                  <a:lnTo>
                    <a:pt x="15" y="121"/>
                  </a:lnTo>
                  <a:lnTo>
                    <a:pt x="0" y="53"/>
                  </a:lnTo>
                  <a:lnTo>
                    <a:pt x="0" y="23"/>
                  </a:lnTo>
                  <a:lnTo>
                    <a:pt x="91" y="0"/>
                  </a:lnTo>
                  <a:lnTo>
                    <a:pt x="99" y="46"/>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42" name="Freeform 121"/>
            <p:cNvSpPr>
              <a:spLocks/>
            </p:cNvSpPr>
            <p:nvPr/>
          </p:nvSpPr>
          <p:spPr bwMode="auto">
            <a:xfrm>
              <a:off x="4177" y="1471"/>
              <a:ext cx="99" cy="197"/>
            </a:xfrm>
            <a:custGeom>
              <a:avLst/>
              <a:gdLst>
                <a:gd name="T0" fmla="*/ 99 w 99"/>
                <a:gd name="T1" fmla="*/ 46 h 197"/>
                <a:gd name="T2" fmla="*/ 76 w 99"/>
                <a:gd name="T3" fmla="*/ 61 h 197"/>
                <a:gd name="T4" fmla="*/ 68 w 99"/>
                <a:gd name="T5" fmla="*/ 121 h 197"/>
                <a:gd name="T6" fmla="*/ 83 w 99"/>
                <a:gd name="T7" fmla="*/ 189 h 197"/>
                <a:gd name="T8" fmla="*/ 38 w 99"/>
                <a:gd name="T9" fmla="*/ 197 h 197"/>
                <a:gd name="T10" fmla="*/ 15 w 99"/>
                <a:gd name="T11" fmla="*/ 121 h 197"/>
                <a:gd name="T12" fmla="*/ 0 w 99"/>
                <a:gd name="T13" fmla="*/ 53 h 197"/>
                <a:gd name="T14" fmla="*/ 0 w 99"/>
                <a:gd name="T15" fmla="*/ 23 h 197"/>
                <a:gd name="T16" fmla="*/ 91 w 99"/>
                <a:gd name="T17" fmla="*/ 0 h 197"/>
                <a:gd name="T18" fmla="*/ 99 w 99"/>
                <a:gd name="T19" fmla="*/ 46 h 197"/>
                <a:gd name="T20" fmla="*/ 99 w 99"/>
                <a:gd name="T21" fmla="*/ 53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 h="197">
                  <a:moveTo>
                    <a:pt x="99" y="46"/>
                  </a:moveTo>
                  <a:lnTo>
                    <a:pt x="76" y="61"/>
                  </a:lnTo>
                  <a:lnTo>
                    <a:pt x="68" y="121"/>
                  </a:lnTo>
                  <a:lnTo>
                    <a:pt x="83" y="189"/>
                  </a:lnTo>
                  <a:lnTo>
                    <a:pt x="38" y="197"/>
                  </a:lnTo>
                  <a:lnTo>
                    <a:pt x="15" y="121"/>
                  </a:lnTo>
                  <a:lnTo>
                    <a:pt x="0" y="53"/>
                  </a:lnTo>
                  <a:lnTo>
                    <a:pt x="0" y="23"/>
                  </a:lnTo>
                  <a:lnTo>
                    <a:pt x="91" y="0"/>
                  </a:lnTo>
                  <a:lnTo>
                    <a:pt x="99" y="46"/>
                  </a:lnTo>
                  <a:lnTo>
                    <a:pt x="99" y="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43" name="Freeform 122"/>
            <p:cNvSpPr>
              <a:spLocks/>
            </p:cNvSpPr>
            <p:nvPr/>
          </p:nvSpPr>
          <p:spPr bwMode="auto">
            <a:xfrm>
              <a:off x="3686" y="1986"/>
              <a:ext cx="484" cy="272"/>
            </a:xfrm>
            <a:custGeom>
              <a:avLst/>
              <a:gdLst>
                <a:gd name="T0" fmla="*/ 469 w 484"/>
                <a:gd name="T1" fmla="*/ 166 h 272"/>
                <a:gd name="T2" fmla="*/ 446 w 484"/>
                <a:gd name="T3" fmla="*/ 174 h 272"/>
                <a:gd name="T4" fmla="*/ 438 w 484"/>
                <a:gd name="T5" fmla="*/ 189 h 272"/>
                <a:gd name="T6" fmla="*/ 438 w 484"/>
                <a:gd name="T7" fmla="*/ 174 h 272"/>
                <a:gd name="T8" fmla="*/ 408 w 484"/>
                <a:gd name="T9" fmla="*/ 159 h 272"/>
                <a:gd name="T10" fmla="*/ 408 w 484"/>
                <a:gd name="T11" fmla="*/ 151 h 272"/>
                <a:gd name="T12" fmla="*/ 446 w 484"/>
                <a:gd name="T13" fmla="*/ 174 h 272"/>
                <a:gd name="T14" fmla="*/ 453 w 484"/>
                <a:gd name="T15" fmla="*/ 159 h 272"/>
                <a:gd name="T16" fmla="*/ 431 w 484"/>
                <a:gd name="T17" fmla="*/ 151 h 272"/>
                <a:gd name="T18" fmla="*/ 438 w 484"/>
                <a:gd name="T19" fmla="*/ 144 h 272"/>
                <a:gd name="T20" fmla="*/ 431 w 484"/>
                <a:gd name="T21" fmla="*/ 136 h 272"/>
                <a:gd name="T22" fmla="*/ 446 w 484"/>
                <a:gd name="T23" fmla="*/ 144 h 272"/>
                <a:gd name="T24" fmla="*/ 446 w 484"/>
                <a:gd name="T25" fmla="*/ 129 h 272"/>
                <a:gd name="T26" fmla="*/ 431 w 484"/>
                <a:gd name="T27" fmla="*/ 129 h 272"/>
                <a:gd name="T28" fmla="*/ 438 w 484"/>
                <a:gd name="T29" fmla="*/ 121 h 272"/>
                <a:gd name="T30" fmla="*/ 423 w 484"/>
                <a:gd name="T31" fmla="*/ 121 h 272"/>
                <a:gd name="T32" fmla="*/ 393 w 484"/>
                <a:gd name="T33" fmla="*/ 98 h 272"/>
                <a:gd name="T34" fmla="*/ 438 w 484"/>
                <a:gd name="T35" fmla="*/ 121 h 272"/>
                <a:gd name="T36" fmla="*/ 438 w 484"/>
                <a:gd name="T37" fmla="*/ 98 h 272"/>
                <a:gd name="T38" fmla="*/ 416 w 484"/>
                <a:gd name="T39" fmla="*/ 91 h 272"/>
                <a:gd name="T40" fmla="*/ 416 w 484"/>
                <a:gd name="T41" fmla="*/ 83 h 272"/>
                <a:gd name="T42" fmla="*/ 385 w 484"/>
                <a:gd name="T43" fmla="*/ 83 h 272"/>
                <a:gd name="T44" fmla="*/ 363 w 484"/>
                <a:gd name="T45" fmla="*/ 76 h 272"/>
                <a:gd name="T46" fmla="*/ 363 w 484"/>
                <a:gd name="T47" fmla="*/ 53 h 272"/>
                <a:gd name="T48" fmla="*/ 370 w 484"/>
                <a:gd name="T49" fmla="*/ 30 h 272"/>
                <a:gd name="T50" fmla="*/ 325 w 484"/>
                <a:gd name="T51" fmla="*/ 7 h 272"/>
                <a:gd name="T52" fmla="*/ 325 w 484"/>
                <a:gd name="T53" fmla="*/ 23 h 272"/>
                <a:gd name="T54" fmla="*/ 287 w 484"/>
                <a:gd name="T55" fmla="*/ 0 h 272"/>
                <a:gd name="T56" fmla="*/ 287 w 484"/>
                <a:gd name="T57" fmla="*/ 23 h 272"/>
                <a:gd name="T58" fmla="*/ 264 w 484"/>
                <a:gd name="T59" fmla="*/ 60 h 272"/>
                <a:gd name="T60" fmla="*/ 257 w 484"/>
                <a:gd name="T61" fmla="*/ 53 h 272"/>
                <a:gd name="T62" fmla="*/ 249 w 484"/>
                <a:gd name="T63" fmla="*/ 91 h 272"/>
                <a:gd name="T64" fmla="*/ 226 w 484"/>
                <a:gd name="T65" fmla="*/ 83 h 272"/>
                <a:gd name="T66" fmla="*/ 189 w 484"/>
                <a:gd name="T67" fmla="*/ 182 h 272"/>
                <a:gd name="T68" fmla="*/ 113 w 484"/>
                <a:gd name="T69" fmla="*/ 212 h 272"/>
                <a:gd name="T70" fmla="*/ 98 w 484"/>
                <a:gd name="T71" fmla="*/ 189 h 272"/>
                <a:gd name="T72" fmla="*/ 30 w 484"/>
                <a:gd name="T73" fmla="*/ 257 h 272"/>
                <a:gd name="T74" fmla="*/ 0 w 484"/>
                <a:gd name="T75" fmla="*/ 272 h 272"/>
                <a:gd name="T76" fmla="*/ 121 w 484"/>
                <a:gd name="T77" fmla="*/ 257 h 272"/>
                <a:gd name="T78" fmla="*/ 469 w 484"/>
                <a:gd name="T79" fmla="*/ 204 h 272"/>
                <a:gd name="T80" fmla="*/ 476 w 484"/>
                <a:gd name="T81" fmla="*/ 197 h 272"/>
                <a:gd name="T82" fmla="*/ 469 w 484"/>
                <a:gd name="T83" fmla="*/ 189 h 272"/>
                <a:gd name="T84" fmla="*/ 476 w 484"/>
                <a:gd name="T85" fmla="*/ 197 h 272"/>
                <a:gd name="T86" fmla="*/ 476 w 484"/>
                <a:gd name="T87" fmla="*/ 182 h 272"/>
                <a:gd name="T88" fmla="*/ 484 w 484"/>
                <a:gd name="T89" fmla="*/ 197 h 272"/>
                <a:gd name="T90" fmla="*/ 469 w 484"/>
                <a:gd name="T91" fmla="*/ 166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4" h="272">
                  <a:moveTo>
                    <a:pt x="469" y="166"/>
                  </a:moveTo>
                  <a:lnTo>
                    <a:pt x="446" y="174"/>
                  </a:lnTo>
                  <a:lnTo>
                    <a:pt x="438" y="189"/>
                  </a:lnTo>
                  <a:lnTo>
                    <a:pt x="438" y="174"/>
                  </a:lnTo>
                  <a:lnTo>
                    <a:pt x="408" y="159"/>
                  </a:lnTo>
                  <a:lnTo>
                    <a:pt x="408" y="151"/>
                  </a:lnTo>
                  <a:lnTo>
                    <a:pt x="446" y="174"/>
                  </a:lnTo>
                  <a:lnTo>
                    <a:pt x="453" y="159"/>
                  </a:lnTo>
                  <a:lnTo>
                    <a:pt x="431" y="151"/>
                  </a:lnTo>
                  <a:lnTo>
                    <a:pt x="438" y="144"/>
                  </a:lnTo>
                  <a:lnTo>
                    <a:pt x="431" y="136"/>
                  </a:lnTo>
                  <a:lnTo>
                    <a:pt x="446" y="144"/>
                  </a:lnTo>
                  <a:lnTo>
                    <a:pt x="446" y="129"/>
                  </a:lnTo>
                  <a:lnTo>
                    <a:pt x="431" y="129"/>
                  </a:lnTo>
                  <a:lnTo>
                    <a:pt x="438" y="121"/>
                  </a:lnTo>
                  <a:lnTo>
                    <a:pt x="423" y="121"/>
                  </a:lnTo>
                  <a:lnTo>
                    <a:pt x="393" y="98"/>
                  </a:lnTo>
                  <a:lnTo>
                    <a:pt x="438" y="121"/>
                  </a:lnTo>
                  <a:lnTo>
                    <a:pt x="438" y="98"/>
                  </a:lnTo>
                  <a:lnTo>
                    <a:pt x="416" y="91"/>
                  </a:lnTo>
                  <a:lnTo>
                    <a:pt x="416" y="83"/>
                  </a:lnTo>
                  <a:lnTo>
                    <a:pt x="385" y="83"/>
                  </a:lnTo>
                  <a:lnTo>
                    <a:pt x="363" y="76"/>
                  </a:lnTo>
                  <a:lnTo>
                    <a:pt x="363" y="53"/>
                  </a:lnTo>
                  <a:lnTo>
                    <a:pt x="370" y="30"/>
                  </a:lnTo>
                  <a:lnTo>
                    <a:pt x="325" y="7"/>
                  </a:lnTo>
                  <a:lnTo>
                    <a:pt x="325" y="23"/>
                  </a:lnTo>
                  <a:lnTo>
                    <a:pt x="287" y="0"/>
                  </a:lnTo>
                  <a:lnTo>
                    <a:pt x="287" y="23"/>
                  </a:lnTo>
                  <a:lnTo>
                    <a:pt x="264" y="60"/>
                  </a:lnTo>
                  <a:lnTo>
                    <a:pt x="257" y="53"/>
                  </a:lnTo>
                  <a:lnTo>
                    <a:pt x="249" y="91"/>
                  </a:lnTo>
                  <a:lnTo>
                    <a:pt x="226" y="83"/>
                  </a:lnTo>
                  <a:lnTo>
                    <a:pt x="189" y="182"/>
                  </a:lnTo>
                  <a:lnTo>
                    <a:pt x="113" y="212"/>
                  </a:lnTo>
                  <a:lnTo>
                    <a:pt x="98" y="189"/>
                  </a:lnTo>
                  <a:lnTo>
                    <a:pt x="30" y="257"/>
                  </a:lnTo>
                  <a:lnTo>
                    <a:pt x="0" y="272"/>
                  </a:lnTo>
                  <a:lnTo>
                    <a:pt x="121" y="257"/>
                  </a:lnTo>
                  <a:lnTo>
                    <a:pt x="469" y="204"/>
                  </a:lnTo>
                  <a:lnTo>
                    <a:pt x="476" y="197"/>
                  </a:lnTo>
                  <a:lnTo>
                    <a:pt x="469" y="189"/>
                  </a:lnTo>
                  <a:lnTo>
                    <a:pt x="476" y="197"/>
                  </a:lnTo>
                  <a:lnTo>
                    <a:pt x="476" y="182"/>
                  </a:lnTo>
                  <a:lnTo>
                    <a:pt x="484" y="197"/>
                  </a:lnTo>
                  <a:lnTo>
                    <a:pt x="469" y="166"/>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44" name="Freeform 123"/>
            <p:cNvSpPr>
              <a:spLocks/>
            </p:cNvSpPr>
            <p:nvPr/>
          </p:nvSpPr>
          <p:spPr bwMode="auto">
            <a:xfrm>
              <a:off x="3686" y="1986"/>
              <a:ext cx="484" cy="272"/>
            </a:xfrm>
            <a:custGeom>
              <a:avLst/>
              <a:gdLst>
                <a:gd name="T0" fmla="*/ 469 w 484"/>
                <a:gd name="T1" fmla="*/ 166 h 272"/>
                <a:gd name="T2" fmla="*/ 446 w 484"/>
                <a:gd name="T3" fmla="*/ 174 h 272"/>
                <a:gd name="T4" fmla="*/ 438 w 484"/>
                <a:gd name="T5" fmla="*/ 189 h 272"/>
                <a:gd name="T6" fmla="*/ 438 w 484"/>
                <a:gd name="T7" fmla="*/ 174 h 272"/>
                <a:gd name="T8" fmla="*/ 408 w 484"/>
                <a:gd name="T9" fmla="*/ 159 h 272"/>
                <a:gd name="T10" fmla="*/ 408 w 484"/>
                <a:gd name="T11" fmla="*/ 151 h 272"/>
                <a:gd name="T12" fmla="*/ 446 w 484"/>
                <a:gd name="T13" fmla="*/ 174 h 272"/>
                <a:gd name="T14" fmla="*/ 453 w 484"/>
                <a:gd name="T15" fmla="*/ 159 h 272"/>
                <a:gd name="T16" fmla="*/ 431 w 484"/>
                <a:gd name="T17" fmla="*/ 151 h 272"/>
                <a:gd name="T18" fmla="*/ 438 w 484"/>
                <a:gd name="T19" fmla="*/ 144 h 272"/>
                <a:gd name="T20" fmla="*/ 431 w 484"/>
                <a:gd name="T21" fmla="*/ 136 h 272"/>
                <a:gd name="T22" fmla="*/ 446 w 484"/>
                <a:gd name="T23" fmla="*/ 144 h 272"/>
                <a:gd name="T24" fmla="*/ 446 w 484"/>
                <a:gd name="T25" fmla="*/ 129 h 272"/>
                <a:gd name="T26" fmla="*/ 431 w 484"/>
                <a:gd name="T27" fmla="*/ 129 h 272"/>
                <a:gd name="T28" fmla="*/ 438 w 484"/>
                <a:gd name="T29" fmla="*/ 121 h 272"/>
                <a:gd name="T30" fmla="*/ 423 w 484"/>
                <a:gd name="T31" fmla="*/ 121 h 272"/>
                <a:gd name="T32" fmla="*/ 393 w 484"/>
                <a:gd name="T33" fmla="*/ 98 h 272"/>
                <a:gd name="T34" fmla="*/ 438 w 484"/>
                <a:gd name="T35" fmla="*/ 121 h 272"/>
                <a:gd name="T36" fmla="*/ 438 w 484"/>
                <a:gd name="T37" fmla="*/ 98 h 272"/>
                <a:gd name="T38" fmla="*/ 416 w 484"/>
                <a:gd name="T39" fmla="*/ 91 h 272"/>
                <a:gd name="T40" fmla="*/ 416 w 484"/>
                <a:gd name="T41" fmla="*/ 83 h 272"/>
                <a:gd name="T42" fmla="*/ 385 w 484"/>
                <a:gd name="T43" fmla="*/ 83 h 272"/>
                <a:gd name="T44" fmla="*/ 363 w 484"/>
                <a:gd name="T45" fmla="*/ 76 h 272"/>
                <a:gd name="T46" fmla="*/ 363 w 484"/>
                <a:gd name="T47" fmla="*/ 53 h 272"/>
                <a:gd name="T48" fmla="*/ 370 w 484"/>
                <a:gd name="T49" fmla="*/ 30 h 272"/>
                <a:gd name="T50" fmla="*/ 325 w 484"/>
                <a:gd name="T51" fmla="*/ 7 h 272"/>
                <a:gd name="T52" fmla="*/ 325 w 484"/>
                <a:gd name="T53" fmla="*/ 23 h 272"/>
                <a:gd name="T54" fmla="*/ 287 w 484"/>
                <a:gd name="T55" fmla="*/ 0 h 272"/>
                <a:gd name="T56" fmla="*/ 287 w 484"/>
                <a:gd name="T57" fmla="*/ 23 h 272"/>
                <a:gd name="T58" fmla="*/ 264 w 484"/>
                <a:gd name="T59" fmla="*/ 60 h 272"/>
                <a:gd name="T60" fmla="*/ 257 w 484"/>
                <a:gd name="T61" fmla="*/ 53 h 272"/>
                <a:gd name="T62" fmla="*/ 249 w 484"/>
                <a:gd name="T63" fmla="*/ 91 h 272"/>
                <a:gd name="T64" fmla="*/ 226 w 484"/>
                <a:gd name="T65" fmla="*/ 83 h 272"/>
                <a:gd name="T66" fmla="*/ 189 w 484"/>
                <a:gd name="T67" fmla="*/ 182 h 272"/>
                <a:gd name="T68" fmla="*/ 113 w 484"/>
                <a:gd name="T69" fmla="*/ 212 h 272"/>
                <a:gd name="T70" fmla="*/ 98 w 484"/>
                <a:gd name="T71" fmla="*/ 189 h 272"/>
                <a:gd name="T72" fmla="*/ 30 w 484"/>
                <a:gd name="T73" fmla="*/ 257 h 272"/>
                <a:gd name="T74" fmla="*/ 0 w 484"/>
                <a:gd name="T75" fmla="*/ 272 h 272"/>
                <a:gd name="T76" fmla="*/ 121 w 484"/>
                <a:gd name="T77" fmla="*/ 257 h 272"/>
                <a:gd name="T78" fmla="*/ 469 w 484"/>
                <a:gd name="T79" fmla="*/ 204 h 272"/>
                <a:gd name="T80" fmla="*/ 476 w 484"/>
                <a:gd name="T81" fmla="*/ 197 h 272"/>
                <a:gd name="T82" fmla="*/ 469 w 484"/>
                <a:gd name="T83" fmla="*/ 189 h 272"/>
                <a:gd name="T84" fmla="*/ 476 w 484"/>
                <a:gd name="T85" fmla="*/ 197 h 272"/>
                <a:gd name="T86" fmla="*/ 476 w 484"/>
                <a:gd name="T87" fmla="*/ 182 h 272"/>
                <a:gd name="T88" fmla="*/ 484 w 484"/>
                <a:gd name="T89" fmla="*/ 197 h 272"/>
                <a:gd name="T90" fmla="*/ 469 w 484"/>
                <a:gd name="T91" fmla="*/ 166 h 272"/>
                <a:gd name="T92" fmla="*/ 469 w 484"/>
                <a:gd name="T93" fmla="*/ 174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4" h="272">
                  <a:moveTo>
                    <a:pt x="469" y="166"/>
                  </a:moveTo>
                  <a:lnTo>
                    <a:pt x="446" y="174"/>
                  </a:lnTo>
                  <a:lnTo>
                    <a:pt x="438" y="189"/>
                  </a:lnTo>
                  <a:lnTo>
                    <a:pt x="438" y="174"/>
                  </a:lnTo>
                  <a:lnTo>
                    <a:pt x="408" y="159"/>
                  </a:lnTo>
                  <a:lnTo>
                    <a:pt x="408" y="151"/>
                  </a:lnTo>
                  <a:lnTo>
                    <a:pt x="446" y="174"/>
                  </a:lnTo>
                  <a:lnTo>
                    <a:pt x="453" y="159"/>
                  </a:lnTo>
                  <a:lnTo>
                    <a:pt x="431" y="151"/>
                  </a:lnTo>
                  <a:lnTo>
                    <a:pt x="438" y="144"/>
                  </a:lnTo>
                  <a:lnTo>
                    <a:pt x="431" y="136"/>
                  </a:lnTo>
                  <a:lnTo>
                    <a:pt x="446" y="144"/>
                  </a:lnTo>
                  <a:lnTo>
                    <a:pt x="446" y="129"/>
                  </a:lnTo>
                  <a:lnTo>
                    <a:pt x="431" y="129"/>
                  </a:lnTo>
                  <a:lnTo>
                    <a:pt x="438" y="121"/>
                  </a:lnTo>
                  <a:lnTo>
                    <a:pt x="423" y="121"/>
                  </a:lnTo>
                  <a:lnTo>
                    <a:pt x="393" y="98"/>
                  </a:lnTo>
                  <a:lnTo>
                    <a:pt x="438" y="121"/>
                  </a:lnTo>
                  <a:lnTo>
                    <a:pt x="438" y="98"/>
                  </a:lnTo>
                  <a:lnTo>
                    <a:pt x="416" y="91"/>
                  </a:lnTo>
                  <a:lnTo>
                    <a:pt x="416" y="83"/>
                  </a:lnTo>
                  <a:lnTo>
                    <a:pt x="385" y="83"/>
                  </a:lnTo>
                  <a:lnTo>
                    <a:pt x="363" y="76"/>
                  </a:lnTo>
                  <a:lnTo>
                    <a:pt x="363" y="53"/>
                  </a:lnTo>
                  <a:lnTo>
                    <a:pt x="370" y="30"/>
                  </a:lnTo>
                  <a:lnTo>
                    <a:pt x="325" y="7"/>
                  </a:lnTo>
                  <a:lnTo>
                    <a:pt x="325" y="23"/>
                  </a:lnTo>
                  <a:lnTo>
                    <a:pt x="287" y="0"/>
                  </a:lnTo>
                  <a:lnTo>
                    <a:pt x="287" y="23"/>
                  </a:lnTo>
                  <a:lnTo>
                    <a:pt x="264" y="60"/>
                  </a:lnTo>
                  <a:lnTo>
                    <a:pt x="257" y="53"/>
                  </a:lnTo>
                  <a:lnTo>
                    <a:pt x="249" y="91"/>
                  </a:lnTo>
                  <a:lnTo>
                    <a:pt x="226" y="83"/>
                  </a:lnTo>
                  <a:lnTo>
                    <a:pt x="189" y="182"/>
                  </a:lnTo>
                  <a:lnTo>
                    <a:pt x="113" y="212"/>
                  </a:lnTo>
                  <a:lnTo>
                    <a:pt x="98" y="189"/>
                  </a:lnTo>
                  <a:lnTo>
                    <a:pt x="30" y="257"/>
                  </a:lnTo>
                  <a:lnTo>
                    <a:pt x="0" y="272"/>
                  </a:lnTo>
                  <a:lnTo>
                    <a:pt x="121" y="257"/>
                  </a:lnTo>
                  <a:lnTo>
                    <a:pt x="469" y="204"/>
                  </a:lnTo>
                  <a:lnTo>
                    <a:pt x="476" y="197"/>
                  </a:lnTo>
                  <a:lnTo>
                    <a:pt x="469" y="189"/>
                  </a:lnTo>
                  <a:lnTo>
                    <a:pt x="476" y="197"/>
                  </a:lnTo>
                  <a:lnTo>
                    <a:pt x="476" y="182"/>
                  </a:lnTo>
                  <a:lnTo>
                    <a:pt x="484" y="197"/>
                  </a:lnTo>
                  <a:lnTo>
                    <a:pt x="469" y="166"/>
                  </a:lnTo>
                  <a:lnTo>
                    <a:pt x="469" y="17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45" name="Freeform 124"/>
            <p:cNvSpPr>
              <a:spLocks/>
            </p:cNvSpPr>
            <p:nvPr/>
          </p:nvSpPr>
          <p:spPr bwMode="auto">
            <a:xfrm>
              <a:off x="4147" y="2062"/>
              <a:ext cx="30" cy="75"/>
            </a:xfrm>
            <a:custGeom>
              <a:avLst/>
              <a:gdLst>
                <a:gd name="T0" fmla="*/ 30 w 30"/>
                <a:gd name="T1" fmla="*/ 0 h 75"/>
                <a:gd name="T2" fmla="*/ 15 w 30"/>
                <a:gd name="T3" fmla="*/ 7 h 75"/>
                <a:gd name="T4" fmla="*/ 0 w 30"/>
                <a:gd name="T5" fmla="*/ 45 h 75"/>
                <a:gd name="T6" fmla="*/ 8 w 30"/>
                <a:gd name="T7" fmla="*/ 75 h 75"/>
                <a:gd name="T8" fmla="*/ 30 w 30"/>
                <a:gd name="T9" fmla="*/ 0 h 75"/>
              </a:gdLst>
              <a:ahLst/>
              <a:cxnLst>
                <a:cxn ang="0">
                  <a:pos x="T0" y="T1"/>
                </a:cxn>
                <a:cxn ang="0">
                  <a:pos x="T2" y="T3"/>
                </a:cxn>
                <a:cxn ang="0">
                  <a:pos x="T4" y="T5"/>
                </a:cxn>
                <a:cxn ang="0">
                  <a:pos x="T6" y="T7"/>
                </a:cxn>
                <a:cxn ang="0">
                  <a:pos x="T8" y="T9"/>
                </a:cxn>
              </a:cxnLst>
              <a:rect l="0" t="0" r="r" b="b"/>
              <a:pathLst>
                <a:path w="30" h="75">
                  <a:moveTo>
                    <a:pt x="30" y="0"/>
                  </a:moveTo>
                  <a:lnTo>
                    <a:pt x="15" y="7"/>
                  </a:lnTo>
                  <a:lnTo>
                    <a:pt x="0" y="45"/>
                  </a:lnTo>
                  <a:lnTo>
                    <a:pt x="8" y="75"/>
                  </a:lnTo>
                  <a:lnTo>
                    <a:pt x="30"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46" name="Freeform 125"/>
            <p:cNvSpPr>
              <a:spLocks/>
            </p:cNvSpPr>
            <p:nvPr/>
          </p:nvSpPr>
          <p:spPr bwMode="auto">
            <a:xfrm>
              <a:off x="4147" y="2062"/>
              <a:ext cx="30" cy="75"/>
            </a:xfrm>
            <a:custGeom>
              <a:avLst/>
              <a:gdLst>
                <a:gd name="T0" fmla="*/ 30 w 30"/>
                <a:gd name="T1" fmla="*/ 0 h 75"/>
                <a:gd name="T2" fmla="*/ 15 w 30"/>
                <a:gd name="T3" fmla="*/ 7 h 75"/>
                <a:gd name="T4" fmla="*/ 0 w 30"/>
                <a:gd name="T5" fmla="*/ 45 h 75"/>
                <a:gd name="T6" fmla="*/ 8 w 30"/>
                <a:gd name="T7" fmla="*/ 75 h 75"/>
                <a:gd name="T8" fmla="*/ 30 w 30"/>
                <a:gd name="T9" fmla="*/ 0 h 75"/>
                <a:gd name="T10" fmla="*/ 30 w 30"/>
                <a:gd name="T11" fmla="*/ 7 h 75"/>
              </a:gdLst>
              <a:ahLst/>
              <a:cxnLst>
                <a:cxn ang="0">
                  <a:pos x="T0" y="T1"/>
                </a:cxn>
                <a:cxn ang="0">
                  <a:pos x="T2" y="T3"/>
                </a:cxn>
                <a:cxn ang="0">
                  <a:pos x="T4" y="T5"/>
                </a:cxn>
                <a:cxn ang="0">
                  <a:pos x="T6" y="T7"/>
                </a:cxn>
                <a:cxn ang="0">
                  <a:pos x="T8" y="T9"/>
                </a:cxn>
                <a:cxn ang="0">
                  <a:pos x="T10" y="T11"/>
                </a:cxn>
              </a:cxnLst>
              <a:rect l="0" t="0" r="r" b="b"/>
              <a:pathLst>
                <a:path w="30" h="75">
                  <a:moveTo>
                    <a:pt x="30" y="0"/>
                  </a:moveTo>
                  <a:lnTo>
                    <a:pt x="15" y="7"/>
                  </a:lnTo>
                  <a:lnTo>
                    <a:pt x="0" y="45"/>
                  </a:lnTo>
                  <a:lnTo>
                    <a:pt x="8" y="75"/>
                  </a:lnTo>
                  <a:lnTo>
                    <a:pt x="30" y="0"/>
                  </a:lnTo>
                  <a:lnTo>
                    <a:pt x="30" y="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47" name="Freeform 126"/>
            <p:cNvSpPr>
              <a:spLocks/>
            </p:cNvSpPr>
            <p:nvPr/>
          </p:nvSpPr>
          <p:spPr bwMode="auto">
            <a:xfrm>
              <a:off x="1401" y="1138"/>
              <a:ext cx="416" cy="303"/>
            </a:xfrm>
            <a:custGeom>
              <a:avLst/>
              <a:gdLst>
                <a:gd name="T0" fmla="*/ 371 w 416"/>
                <a:gd name="T1" fmla="*/ 273 h 303"/>
                <a:gd name="T2" fmla="*/ 416 w 416"/>
                <a:gd name="T3" fmla="*/ 76 h 303"/>
                <a:gd name="T4" fmla="*/ 121 w 416"/>
                <a:gd name="T5" fmla="*/ 0 h 303"/>
                <a:gd name="T6" fmla="*/ 129 w 416"/>
                <a:gd name="T7" fmla="*/ 38 h 303"/>
                <a:gd name="T8" fmla="*/ 114 w 416"/>
                <a:gd name="T9" fmla="*/ 46 h 303"/>
                <a:gd name="T10" fmla="*/ 129 w 416"/>
                <a:gd name="T11" fmla="*/ 53 h 303"/>
                <a:gd name="T12" fmla="*/ 121 w 416"/>
                <a:gd name="T13" fmla="*/ 68 h 303"/>
                <a:gd name="T14" fmla="*/ 121 w 416"/>
                <a:gd name="T15" fmla="*/ 76 h 303"/>
                <a:gd name="T16" fmla="*/ 129 w 416"/>
                <a:gd name="T17" fmla="*/ 83 h 303"/>
                <a:gd name="T18" fmla="*/ 114 w 416"/>
                <a:gd name="T19" fmla="*/ 106 h 303"/>
                <a:gd name="T20" fmla="*/ 114 w 416"/>
                <a:gd name="T21" fmla="*/ 129 h 303"/>
                <a:gd name="T22" fmla="*/ 76 w 416"/>
                <a:gd name="T23" fmla="*/ 144 h 303"/>
                <a:gd name="T24" fmla="*/ 68 w 416"/>
                <a:gd name="T25" fmla="*/ 136 h 303"/>
                <a:gd name="T26" fmla="*/ 83 w 416"/>
                <a:gd name="T27" fmla="*/ 121 h 303"/>
                <a:gd name="T28" fmla="*/ 83 w 416"/>
                <a:gd name="T29" fmla="*/ 136 h 303"/>
                <a:gd name="T30" fmla="*/ 99 w 416"/>
                <a:gd name="T31" fmla="*/ 121 h 303"/>
                <a:gd name="T32" fmla="*/ 106 w 416"/>
                <a:gd name="T33" fmla="*/ 114 h 303"/>
                <a:gd name="T34" fmla="*/ 99 w 416"/>
                <a:gd name="T35" fmla="*/ 114 h 303"/>
                <a:gd name="T36" fmla="*/ 99 w 416"/>
                <a:gd name="T37" fmla="*/ 99 h 303"/>
                <a:gd name="T38" fmla="*/ 114 w 416"/>
                <a:gd name="T39" fmla="*/ 99 h 303"/>
                <a:gd name="T40" fmla="*/ 106 w 416"/>
                <a:gd name="T41" fmla="*/ 83 h 303"/>
                <a:gd name="T42" fmla="*/ 68 w 416"/>
                <a:gd name="T43" fmla="*/ 114 h 303"/>
                <a:gd name="T44" fmla="*/ 83 w 416"/>
                <a:gd name="T45" fmla="*/ 114 h 303"/>
                <a:gd name="T46" fmla="*/ 68 w 416"/>
                <a:gd name="T47" fmla="*/ 114 h 303"/>
                <a:gd name="T48" fmla="*/ 91 w 416"/>
                <a:gd name="T49" fmla="*/ 83 h 303"/>
                <a:gd name="T50" fmla="*/ 106 w 416"/>
                <a:gd name="T51" fmla="*/ 68 h 303"/>
                <a:gd name="T52" fmla="*/ 99 w 416"/>
                <a:gd name="T53" fmla="*/ 76 h 303"/>
                <a:gd name="T54" fmla="*/ 91 w 416"/>
                <a:gd name="T55" fmla="*/ 53 h 303"/>
                <a:gd name="T56" fmla="*/ 46 w 416"/>
                <a:gd name="T57" fmla="*/ 46 h 303"/>
                <a:gd name="T58" fmla="*/ 8 w 416"/>
                <a:gd name="T59" fmla="*/ 15 h 303"/>
                <a:gd name="T60" fmla="*/ 8 w 416"/>
                <a:gd name="T61" fmla="*/ 136 h 303"/>
                <a:gd name="T62" fmla="*/ 8 w 416"/>
                <a:gd name="T63" fmla="*/ 129 h 303"/>
                <a:gd name="T64" fmla="*/ 23 w 416"/>
                <a:gd name="T65" fmla="*/ 136 h 303"/>
                <a:gd name="T66" fmla="*/ 8 w 416"/>
                <a:gd name="T67" fmla="*/ 136 h 303"/>
                <a:gd name="T68" fmla="*/ 8 w 416"/>
                <a:gd name="T69" fmla="*/ 152 h 303"/>
                <a:gd name="T70" fmla="*/ 15 w 416"/>
                <a:gd name="T71" fmla="*/ 152 h 303"/>
                <a:gd name="T72" fmla="*/ 8 w 416"/>
                <a:gd name="T73" fmla="*/ 174 h 303"/>
                <a:gd name="T74" fmla="*/ 8 w 416"/>
                <a:gd name="T75" fmla="*/ 159 h 303"/>
                <a:gd name="T76" fmla="*/ 0 w 416"/>
                <a:gd name="T77" fmla="*/ 182 h 303"/>
                <a:gd name="T78" fmla="*/ 0 w 416"/>
                <a:gd name="T79" fmla="*/ 189 h 303"/>
                <a:gd name="T80" fmla="*/ 15 w 416"/>
                <a:gd name="T81" fmla="*/ 189 h 303"/>
                <a:gd name="T82" fmla="*/ 31 w 416"/>
                <a:gd name="T83" fmla="*/ 197 h 303"/>
                <a:gd name="T84" fmla="*/ 38 w 416"/>
                <a:gd name="T85" fmla="*/ 205 h 303"/>
                <a:gd name="T86" fmla="*/ 53 w 416"/>
                <a:gd name="T87" fmla="*/ 212 h 303"/>
                <a:gd name="T88" fmla="*/ 53 w 416"/>
                <a:gd name="T89" fmla="*/ 250 h 303"/>
                <a:gd name="T90" fmla="*/ 76 w 416"/>
                <a:gd name="T91" fmla="*/ 265 h 303"/>
                <a:gd name="T92" fmla="*/ 106 w 416"/>
                <a:gd name="T93" fmla="*/ 258 h 303"/>
                <a:gd name="T94" fmla="*/ 136 w 416"/>
                <a:gd name="T95" fmla="*/ 280 h 303"/>
                <a:gd name="T96" fmla="*/ 257 w 416"/>
                <a:gd name="T97" fmla="*/ 280 h 303"/>
                <a:gd name="T98" fmla="*/ 371 w 416"/>
                <a:gd name="T99" fmla="*/ 303 h 303"/>
                <a:gd name="T100" fmla="*/ 371 w 416"/>
                <a:gd name="T101" fmla="*/ 2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16" h="303">
                  <a:moveTo>
                    <a:pt x="371" y="273"/>
                  </a:moveTo>
                  <a:lnTo>
                    <a:pt x="416" y="76"/>
                  </a:lnTo>
                  <a:lnTo>
                    <a:pt x="121" y="0"/>
                  </a:lnTo>
                  <a:lnTo>
                    <a:pt x="129" y="38"/>
                  </a:lnTo>
                  <a:lnTo>
                    <a:pt x="114" y="46"/>
                  </a:lnTo>
                  <a:lnTo>
                    <a:pt x="129" y="53"/>
                  </a:lnTo>
                  <a:lnTo>
                    <a:pt x="121" y="68"/>
                  </a:lnTo>
                  <a:lnTo>
                    <a:pt x="121" y="76"/>
                  </a:lnTo>
                  <a:lnTo>
                    <a:pt x="129" y="83"/>
                  </a:lnTo>
                  <a:lnTo>
                    <a:pt x="114" y="106"/>
                  </a:lnTo>
                  <a:lnTo>
                    <a:pt x="114" y="129"/>
                  </a:lnTo>
                  <a:lnTo>
                    <a:pt x="76" y="144"/>
                  </a:lnTo>
                  <a:lnTo>
                    <a:pt x="68" y="136"/>
                  </a:lnTo>
                  <a:lnTo>
                    <a:pt x="83" y="121"/>
                  </a:lnTo>
                  <a:lnTo>
                    <a:pt x="83" y="136"/>
                  </a:lnTo>
                  <a:lnTo>
                    <a:pt x="99" y="121"/>
                  </a:lnTo>
                  <a:lnTo>
                    <a:pt x="106" y="114"/>
                  </a:lnTo>
                  <a:lnTo>
                    <a:pt x="99" y="114"/>
                  </a:lnTo>
                  <a:lnTo>
                    <a:pt x="99" y="99"/>
                  </a:lnTo>
                  <a:lnTo>
                    <a:pt x="114" y="99"/>
                  </a:lnTo>
                  <a:lnTo>
                    <a:pt x="106" y="83"/>
                  </a:lnTo>
                  <a:lnTo>
                    <a:pt x="68" y="114"/>
                  </a:lnTo>
                  <a:lnTo>
                    <a:pt x="83" y="114"/>
                  </a:lnTo>
                  <a:lnTo>
                    <a:pt x="68" y="114"/>
                  </a:lnTo>
                  <a:lnTo>
                    <a:pt x="91" y="83"/>
                  </a:lnTo>
                  <a:lnTo>
                    <a:pt x="106" y="68"/>
                  </a:lnTo>
                  <a:lnTo>
                    <a:pt x="99" y="76"/>
                  </a:lnTo>
                  <a:lnTo>
                    <a:pt x="91" y="53"/>
                  </a:lnTo>
                  <a:lnTo>
                    <a:pt x="46" y="46"/>
                  </a:lnTo>
                  <a:lnTo>
                    <a:pt x="8" y="15"/>
                  </a:lnTo>
                  <a:lnTo>
                    <a:pt x="8" y="136"/>
                  </a:lnTo>
                  <a:lnTo>
                    <a:pt x="8" y="129"/>
                  </a:lnTo>
                  <a:lnTo>
                    <a:pt x="23" y="136"/>
                  </a:lnTo>
                  <a:lnTo>
                    <a:pt x="8" y="136"/>
                  </a:lnTo>
                  <a:lnTo>
                    <a:pt x="8" y="152"/>
                  </a:lnTo>
                  <a:lnTo>
                    <a:pt x="15" y="152"/>
                  </a:lnTo>
                  <a:lnTo>
                    <a:pt x="8" y="174"/>
                  </a:lnTo>
                  <a:lnTo>
                    <a:pt x="8" y="159"/>
                  </a:lnTo>
                  <a:lnTo>
                    <a:pt x="0" y="182"/>
                  </a:lnTo>
                  <a:lnTo>
                    <a:pt x="0" y="189"/>
                  </a:lnTo>
                  <a:lnTo>
                    <a:pt x="15" y="189"/>
                  </a:lnTo>
                  <a:lnTo>
                    <a:pt x="31" y="197"/>
                  </a:lnTo>
                  <a:lnTo>
                    <a:pt x="38" y="205"/>
                  </a:lnTo>
                  <a:lnTo>
                    <a:pt x="53" y="212"/>
                  </a:lnTo>
                  <a:lnTo>
                    <a:pt x="53" y="250"/>
                  </a:lnTo>
                  <a:lnTo>
                    <a:pt x="76" y="265"/>
                  </a:lnTo>
                  <a:lnTo>
                    <a:pt x="106" y="258"/>
                  </a:lnTo>
                  <a:lnTo>
                    <a:pt x="136" y="280"/>
                  </a:lnTo>
                  <a:lnTo>
                    <a:pt x="257" y="280"/>
                  </a:lnTo>
                  <a:lnTo>
                    <a:pt x="371" y="303"/>
                  </a:lnTo>
                  <a:lnTo>
                    <a:pt x="371" y="27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48" name="Freeform 127"/>
            <p:cNvSpPr>
              <a:spLocks/>
            </p:cNvSpPr>
            <p:nvPr/>
          </p:nvSpPr>
          <p:spPr bwMode="auto">
            <a:xfrm>
              <a:off x="1401" y="1138"/>
              <a:ext cx="416" cy="303"/>
            </a:xfrm>
            <a:custGeom>
              <a:avLst/>
              <a:gdLst>
                <a:gd name="T0" fmla="*/ 371 w 416"/>
                <a:gd name="T1" fmla="*/ 273 h 303"/>
                <a:gd name="T2" fmla="*/ 416 w 416"/>
                <a:gd name="T3" fmla="*/ 76 h 303"/>
                <a:gd name="T4" fmla="*/ 121 w 416"/>
                <a:gd name="T5" fmla="*/ 0 h 303"/>
                <a:gd name="T6" fmla="*/ 129 w 416"/>
                <a:gd name="T7" fmla="*/ 38 h 303"/>
                <a:gd name="T8" fmla="*/ 114 w 416"/>
                <a:gd name="T9" fmla="*/ 46 h 303"/>
                <a:gd name="T10" fmla="*/ 129 w 416"/>
                <a:gd name="T11" fmla="*/ 53 h 303"/>
                <a:gd name="T12" fmla="*/ 121 w 416"/>
                <a:gd name="T13" fmla="*/ 68 h 303"/>
                <a:gd name="T14" fmla="*/ 121 w 416"/>
                <a:gd name="T15" fmla="*/ 76 h 303"/>
                <a:gd name="T16" fmla="*/ 129 w 416"/>
                <a:gd name="T17" fmla="*/ 83 h 303"/>
                <a:gd name="T18" fmla="*/ 114 w 416"/>
                <a:gd name="T19" fmla="*/ 106 h 303"/>
                <a:gd name="T20" fmla="*/ 114 w 416"/>
                <a:gd name="T21" fmla="*/ 129 h 303"/>
                <a:gd name="T22" fmla="*/ 76 w 416"/>
                <a:gd name="T23" fmla="*/ 144 h 303"/>
                <a:gd name="T24" fmla="*/ 68 w 416"/>
                <a:gd name="T25" fmla="*/ 136 h 303"/>
                <a:gd name="T26" fmla="*/ 83 w 416"/>
                <a:gd name="T27" fmla="*/ 121 h 303"/>
                <a:gd name="T28" fmla="*/ 83 w 416"/>
                <a:gd name="T29" fmla="*/ 136 h 303"/>
                <a:gd name="T30" fmla="*/ 99 w 416"/>
                <a:gd name="T31" fmla="*/ 121 h 303"/>
                <a:gd name="T32" fmla="*/ 106 w 416"/>
                <a:gd name="T33" fmla="*/ 114 h 303"/>
                <a:gd name="T34" fmla="*/ 99 w 416"/>
                <a:gd name="T35" fmla="*/ 114 h 303"/>
                <a:gd name="T36" fmla="*/ 99 w 416"/>
                <a:gd name="T37" fmla="*/ 99 h 303"/>
                <a:gd name="T38" fmla="*/ 114 w 416"/>
                <a:gd name="T39" fmla="*/ 99 h 303"/>
                <a:gd name="T40" fmla="*/ 106 w 416"/>
                <a:gd name="T41" fmla="*/ 83 h 303"/>
                <a:gd name="T42" fmla="*/ 68 w 416"/>
                <a:gd name="T43" fmla="*/ 114 h 303"/>
                <a:gd name="T44" fmla="*/ 83 w 416"/>
                <a:gd name="T45" fmla="*/ 114 h 303"/>
                <a:gd name="T46" fmla="*/ 68 w 416"/>
                <a:gd name="T47" fmla="*/ 114 h 303"/>
                <a:gd name="T48" fmla="*/ 91 w 416"/>
                <a:gd name="T49" fmla="*/ 83 h 303"/>
                <a:gd name="T50" fmla="*/ 106 w 416"/>
                <a:gd name="T51" fmla="*/ 68 h 303"/>
                <a:gd name="T52" fmla="*/ 99 w 416"/>
                <a:gd name="T53" fmla="*/ 76 h 303"/>
                <a:gd name="T54" fmla="*/ 91 w 416"/>
                <a:gd name="T55" fmla="*/ 53 h 303"/>
                <a:gd name="T56" fmla="*/ 46 w 416"/>
                <a:gd name="T57" fmla="*/ 46 h 303"/>
                <a:gd name="T58" fmla="*/ 8 w 416"/>
                <a:gd name="T59" fmla="*/ 15 h 303"/>
                <a:gd name="T60" fmla="*/ 8 w 416"/>
                <a:gd name="T61" fmla="*/ 136 h 303"/>
                <a:gd name="T62" fmla="*/ 8 w 416"/>
                <a:gd name="T63" fmla="*/ 129 h 303"/>
                <a:gd name="T64" fmla="*/ 23 w 416"/>
                <a:gd name="T65" fmla="*/ 136 h 303"/>
                <a:gd name="T66" fmla="*/ 8 w 416"/>
                <a:gd name="T67" fmla="*/ 136 h 303"/>
                <a:gd name="T68" fmla="*/ 8 w 416"/>
                <a:gd name="T69" fmla="*/ 152 h 303"/>
                <a:gd name="T70" fmla="*/ 15 w 416"/>
                <a:gd name="T71" fmla="*/ 152 h 303"/>
                <a:gd name="T72" fmla="*/ 8 w 416"/>
                <a:gd name="T73" fmla="*/ 174 h 303"/>
                <a:gd name="T74" fmla="*/ 8 w 416"/>
                <a:gd name="T75" fmla="*/ 159 h 303"/>
                <a:gd name="T76" fmla="*/ 0 w 416"/>
                <a:gd name="T77" fmla="*/ 182 h 303"/>
                <a:gd name="T78" fmla="*/ 0 w 416"/>
                <a:gd name="T79" fmla="*/ 189 h 303"/>
                <a:gd name="T80" fmla="*/ 15 w 416"/>
                <a:gd name="T81" fmla="*/ 189 h 303"/>
                <a:gd name="T82" fmla="*/ 31 w 416"/>
                <a:gd name="T83" fmla="*/ 197 h 303"/>
                <a:gd name="T84" fmla="*/ 38 w 416"/>
                <a:gd name="T85" fmla="*/ 205 h 303"/>
                <a:gd name="T86" fmla="*/ 53 w 416"/>
                <a:gd name="T87" fmla="*/ 212 h 303"/>
                <a:gd name="T88" fmla="*/ 53 w 416"/>
                <a:gd name="T89" fmla="*/ 250 h 303"/>
                <a:gd name="T90" fmla="*/ 76 w 416"/>
                <a:gd name="T91" fmla="*/ 265 h 303"/>
                <a:gd name="T92" fmla="*/ 106 w 416"/>
                <a:gd name="T93" fmla="*/ 258 h 303"/>
                <a:gd name="T94" fmla="*/ 136 w 416"/>
                <a:gd name="T95" fmla="*/ 280 h 303"/>
                <a:gd name="T96" fmla="*/ 257 w 416"/>
                <a:gd name="T97" fmla="*/ 280 h 303"/>
                <a:gd name="T98" fmla="*/ 371 w 416"/>
                <a:gd name="T99" fmla="*/ 303 h 303"/>
                <a:gd name="T100" fmla="*/ 371 w 416"/>
                <a:gd name="T101" fmla="*/ 273 h 303"/>
                <a:gd name="T102" fmla="*/ 371 w 416"/>
                <a:gd name="T103" fmla="*/ 28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6" h="303">
                  <a:moveTo>
                    <a:pt x="371" y="273"/>
                  </a:moveTo>
                  <a:lnTo>
                    <a:pt x="416" y="76"/>
                  </a:lnTo>
                  <a:lnTo>
                    <a:pt x="121" y="0"/>
                  </a:lnTo>
                  <a:lnTo>
                    <a:pt x="129" y="38"/>
                  </a:lnTo>
                  <a:lnTo>
                    <a:pt x="114" y="46"/>
                  </a:lnTo>
                  <a:lnTo>
                    <a:pt x="129" y="53"/>
                  </a:lnTo>
                  <a:lnTo>
                    <a:pt x="121" y="68"/>
                  </a:lnTo>
                  <a:lnTo>
                    <a:pt x="121" y="76"/>
                  </a:lnTo>
                  <a:lnTo>
                    <a:pt x="129" y="83"/>
                  </a:lnTo>
                  <a:lnTo>
                    <a:pt x="114" y="106"/>
                  </a:lnTo>
                  <a:lnTo>
                    <a:pt x="114" y="129"/>
                  </a:lnTo>
                  <a:lnTo>
                    <a:pt x="76" y="144"/>
                  </a:lnTo>
                  <a:lnTo>
                    <a:pt x="68" y="136"/>
                  </a:lnTo>
                  <a:lnTo>
                    <a:pt x="83" y="121"/>
                  </a:lnTo>
                  <a:lnTo>
                    <a:pt x="83" y="136"/>
                  </a:lnTo>
                  <a:lnTo>
                    <a:pt x="99" y="121"/>
                  </a:lnTo>
                  <a:lnTo>
                    <a:pt x="106" y="114"/>
                  </a:lnTo>
                  <a:lnTo>
                    <a:pt x="99" y="114"/>
                  </a:lnTo>
                  <a:lnTo>
                    <a:pt x="99" y="99"/>
                  </a:lnTo>
                  <a:lnTo>
                    <a:pt x="114" y="99"/>
                  </a:lnTo>
                  <a:lnTo>
                    <a:pt x="106" y="83"/>
                  </a:lnTo>
                  <a:lnTo>
                    <a:pt x="68" y="114"/>
                  </a:lnTo>
                  <a:lnTo>
                    <a:pt x="83" y="114"/>
                  </a:lnTo>
                  <a:lnTo>
                    <a:pt x="68" y="114"/>
                  </a:lnTo>
                  <a:lnTo>
                    <a:pt x="91" y="83"/>
                  </a:lnTo>
                  <a:lnTo>
                    <a:pt x="106" y="68"/>
                  </a:lnTo>
                  <a:lnTo>
                    <a:pt x="99" y="76"/>
                  </a:lnTo>
                  <a:lnTo>
                    <a:pt x="91" y="53"/>
                  </a:lnTo>
                  <a:lnTo>
                    <a:pt x="46" y="46"/>
                  </a:lnTo>
                  <a:lnTo>
                    <a:pt x="8" y="15"/>
                  </a:lnTo>
                  <a:lnTo>
                    <a:pt x="8" y="136"/>
                  </a:lnTo>
                  <a:lnTo>
                    <a:pt x="8" y="129"/>
                  </a:lnTo>
                  <a:lnTo>
                    <a:pt x="23" y="136"/>
                  </a:lnTo>
                  <a:lnTo>
                    <a:pt x="8" y="136"/>
                  </a:lnTo>
                  <a:lnTo>
                    <a:pt x="8" y="152"/>
                  </a:lnTo>
                  <a:lnTo>
                    <a:pt x="15" y="152"/>
                  </a:lnTo>
                  <a:lnTo>
                    <a:pt x="8" y="174"/>
                  </a:lnTo>
                  <a:lnTo>
                    <a:pt x="8" y="159"/>
                  </a:lnTo>
                  <a:lnTo>
                    <a:pt x="0" y="182"/>
                  </a:lnTo>
                  <a:lnTo>
                    <a:pt x="0" y="189"/>
                  </a:lnTo>
                  <a:lnTo>
                    <a:pt x="15" y="189"/>
                  </a:lnTo>
                  <a:lnTo>
                    <a:pt x="31" y="197"/>
                  </a:lnTo>
                  <a:lnTo>
                    <a:pt x="38" y="205"/>
                  </a:lnTo>
                  <a:lnTo>
                    <a:pt x="53" y="212"/>
                  </a:lnTo>
                  <a:lnTo>
                    <a:pt x="53" y="250"/>
                  </a:lnTo>
                  <a:lnTo>
                    <a:pt x="76" y="265"/>
                  </a:lnTo>
                  <a:lnTo>
                    <a:pt x="106" y="258"/>
                  </a:lnTo>
                  <a:lnTo>
                    <a:pt x="136" y="280"/>
                  </a:lnTo>
                  <a:lnTo>
                    <a:pt x="257" y="280"/>
                  </a:lnTo>
                  <a:lnTo>
                    <a:pt x="371" y="303"/>
                  </a:lnTo>
                  <a:lnTo>
                    <a:pt x="371" y="273"/>
                  </a:lnTo>
                  <a:lnTo>
                    <a:pt x="371" y="28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49" name="Freeform 128"/>
            <p:cNvSpPr>
              <a:spLocks/>
            </p:cNvSpPr>
            <p:nvPr/>
          </p:nvSpPr>
          <p:spPr bwMode="auto">
            <a:xfrm>
              <a:off x="3731" y="1918"/>
              <a:ext cx="280" cy="280"/>
            </a:xfrm>
            <a:custGeom>
              <a:avLst/>
              <a:gdLst>
                <a:gd name="T0" fmla="*/ 280 w 280"/>
                <a:gd name="T1" fmla="*/ 91 h 280"/>
                <a:gd name="T2" fmla="*/ 242 w 280"/>
                <a:gd name="T3" fmla="*/ 68 h 280"/>
                <a:gd name="T4" fmla="*/ 242 w 280"/>
                <a:gd name="T5" fmla="*/ 91 h 280"/>
                <a:gd name="T6" fmla="*/ 219 w 280"/>
                <a:gd name="T7" fmla="*/ 128 h 280"/>
                <a:gd name="T8" fmla="*/ 212 w 280"/>
                <a:gd name="T9" fmla="*/ 121 h 280"/>
                <a:gd name="T10" fmla="*/ 204 w 280"/>
                <a:gd name="T11" fmla="*/ 159 h 280"/>
                <a:gd name="T12" fmla="*/ 181 w 280"/>
                <a:gd name="T13" fmla="*/ 151 h 280"/>
                <a:gd name="T14" fmla="*/ 144 w 280"/>
                <a:gd name="T15" fmla="*/ 250 h 280"/>
                <a:gd name="T16" fmla="*/ 68 w 280"/>
                <a:gd name="T17" fmla="*/ 280 h 280"/>
                <a:gd name="T18" fmla="*/ 53 w 280"/>
                <a:gd name="T19" fmla="*/ 257 h 280"/>
                <a:gd name="T20" fmla="*/ 15 w 280"/>
                <a:gd name="T21" fmla="*/ 227 h 280"/>
                <a:gd name="T22" fmla="*/ 0 w 280"/>
                <a:gd name="T23" fmla="*/ 189 h 280"/>
                <a:gd name="T24" fmla="*/ 23 w 280"/>
                <a:gd name="T25" fmla="*/ 174 h 280"/>
                <a:gd name="T26" fmla="*/ 30 w 280"/>
                <a:gd name="T27" fmla="*/ 136 h 280"/>
                <a:gd name="T28" fmla="*/ 45 w 280"/>
                <a:gd name="T29" fmla="*/ 144 h 280"/>
                <a:gd name="T30" fmla="*/ 45 w 280"/>
                <a:gd name="T31" fmla="*/ 113 h 280"/>
                <a:gd name="T32" fmla="*/ 91 w 280"/>
                <a:gd name="T33" fmla="*/ 83 h 280"/>
                <a:gd name="T34" fmla="*/ 98 w 280"/>
                <a:gd name="T35" fmla="*/ 23 h 280"/>
                <a:gd name="T36" fmla="*/ 91 w 280"/>
                <a:gd name="T37" fmla="*/ 7 h 280"/>
                <a:gd name="T38" fmla="*/ 98 w 280"/>
                <a:gd name="T39" fmla="*/ 0 h 280"/>
                <a:gd name="T40" fmla="*/ 113 w 280"/>
                <a:gd name="T41" fmla="*/ 68 h 280"/>
                <a:gd name="T42" fmla="*/ 174 w 280"/>
                <a:gd name="T43" fmla="*/ 60 h 280"/>
                <a:gd name="T44" fmla="*/ 181 w 280"/>
                <a:gd name="T45" fmla="*/ 98 h 280"/>
                <a:gd name="T46" fmla="*/ 219 w 280"/>
                <a:gd name="T47" fmla="*/ 60 h 280"/>
                <a:gd name="T48" fmla="*/ 234 w 280"/>
                <a:gd name="T49" fmla="*/ 68 h 280"/>
                <a:gd name="T50" fmla="*/ 250 w 280"/>
                <a:gd name="T51" fmla="*/ 45 h 280"/>
                <a:gd name="T52" fmla="*/ 272 w 280"/>
                <a:gd name="T53" fmla="*/ 53 h 280"/>
                <a:gd name="T54" fmla="*/ 280 w 280"/>
                <a:gd name="T55" fmla="*/ 75 h 280"/>
                <a:gd name="T56" fmla="*/ 280 w 280"/>
                <a:gd name="T57" fmla="*/ 91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0" h="280">
                  <a:moveTo>
                    <a:pt x="280" y="91"/>
                  </a:moveTo>
                  <a:lnTo>
                    <a:pt x="242" y="68"/>
                  </a:lnTo>
                  <a:lnTo>
                    <a:pt x="242" y="91"/>
                  </a:lnTo>
                  <a:lnTo>
                    <a:pt x="219" y="128"/>
                  </a:lnTo>
                  <a:lnTo>
                    <a:pt x="212" y="121"/>
                  </a:lnTo>
                  <a:lnTo>
                    <a:pt x="204" y="159"/>
                  </a:lnTo>
                  <a:lnTo>
                    <a:pt x="181" y="151"/>
                  </a:lnTo>
                  <a:lnTo>
                    <a:pt x="144" y="250"/>
                  </a:lnTo>
                  <a:lnTo>
                    <a:pt x="68" y="280"/>
                  </a:lnTo>
                  <a:lnTo>
                    <a:pt x="53" y="257"/>
                  </a:lnTo>
                  <a:lnTo>
                    <a:pt x="15" y="227"/>
                  </a:lnTo>
                  <a:lnTo>
                    <a:pt x="0" y="189"/>
                  </a:lnTo>
                  <a:lnTo>
                    <a:pt x="23" y="174"/>
                  </a:lnTo>
                  <a:lnTo>
                    <a:pt x="30" y="136"/>
                  </a:lnTo>
                  <a:lnTo>
                    <a:pt x="45" y="144"/>
                  </a:lnTo>
                  <a:lnTo>
                    <a:pt x="45" y="113"/>
                  </a:lnTo>
                  <a:lnTo>
                    <a:pt x="91" y="83"/>
                  </a:lnTo>
                  <a:lnTo>
                    <a:pt x="98" y="23"/>
                  </a:lnTo>
                  <a:lnTo>
                    <a:pt x="91" y="7"/>
                  </a:lnTo>
                  <a:lnTo>
                    <a:pt x="98" y="0"/>
                  </a:lnTo>
                  <a:lnTo>
                    <a:pt x="113" y="68"/>
                  </a:lnTo>
                  <a:lnTo>
                    <a:pt x="174" y="60"/>
                  </a:lnTo>
                  <a:lnTo>
                    <a:pt x="181" y="98"/>
                  </a:lnTo>
                  <a:lnTo>
                    <a:pt x="219" y="60"/>
                  </a:lnTo>
                  <a:lnTo>
                    <a:pt x="234" y="68"/>
                  </a:lnTo>
                  <a:lnTo>
                    <a:pt x="250" y="45"/>
                  </a:lnTo>
                  <a:lnTo>
                    <a:pt x="272" y="53"/>
                  </a:lnTo>
                  <a:lnTo>
                    <a:pt x="280" y="75"/>
                  </a:lnTo>
                  <a:lnTo>
                    <a:pt x="280" y="9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50" name="Freeform 129"/>
            <p:cNvSpPr>
              <a:spLocks/>
            </p:cNvSpPr>
            <p:nvPr/>
          </p:nvSpPr>
          <p:spPr bwMode="auto">
            <a:xfrm>
              <a:off x="3731" y="1918"/>
              <a:ext cx="280" cy="280"/>
            </a:xfrm>
            <a:custGeom>
              <a:avLst/>
              <a:gdLst>
                <a:gd name="T0" fmla="*/ 280 w 280"/>
                <a:gd name="T1" fmla="*/ 91 h 280"/>
                <a:gd name="T2" fmla="*/ 242 w 280"/>
                <a:gd name="T3" fmla="*/ 68 h 280"/>
                <a:gd name="T4" fmla="*/ 242 w 280"/>
                <a:gd name="T5" fmla="*/ 91 h 280"/>
                <a:gd name="T6" fmla="*/ 219 w 280"/>
                <a:gd name="T7" fmla="*/ 128 h 280"/>
                <a:gd name="T8" fmla="*/ 212 w 280"/>
                <a:gd name="T9" fmla="*/ 121 h 280"/>
                <a:gd name="T10" fmla="*/ 204 w 280"/>
                <a:gd name="T11" fmla="*/ 159 h 280"/>
                <a:gd name="T12" fmla="*/ 181 w 280"/>
                <a:gd name="T13" fmla="*/ 151 h 280"/>
                <a:gd name="T14" fmla="*/ 144 w 280"/>
                <a:gd name="T15" fmla="*/ 250 h 280"/>
                <a:gd name="T16" fmla="*/ 68 w 280"/>
                <a:gd name="T17" fmla="*/ 280 h 280"/>
                <a:gd name="T18" fmla="*/ 53 w 280"/>
                <a:gd name="T19" fmla="*/ 257 h 280"/>
                <a:gd name="T20" fmla="*/ 15 w 280"/>
                <a:gd name="T21" fmla="*/ 227 h 280"/>
                <a:gd name="T22" fmla="*/ 0 w 280"/>
                <a:gd name="T23" fmla="*/ 189 h 280"/>
                <a:gd name="T24" fmla="*/ 23 w 280"/>
                <a:gd name="T25" fmla="*/ 174 h 280"/>
                <a:gd name="T26" fmla="*/ 30 w 280"/>
                <a:gd name="T27" fmla="*/ 136 h 280"/>
                <a:gd name="T28" fmla="*/ 45 w 280"/>
                <a:gd name="T29" fmla="*/ 144 h 280"/>
                <a:gd name="T30" fmla="*/ 45 w 280"/>
                <a:gd name="T31" fmla="*/ 113 h 280"/>
                <a:gd name="T32" fmla="*/ 91 w 280"/>
                <a:gd name="T33" fmla="*/ 83 h 280"/>
                <a:gd name="T34" fmla="*/ 98 w 280"/>
                <a:gd name="T35" fmla="*/ 23 h 280"/>
                <a:gd name="T36" fmla="*/ 91 w 280"/>
                <a:gd name="T37" fmla="*/ 7 h 280"/>
                <a:gd name="T38" fmla="*/ 98 w 280"/>
                <a:gd name="T39" fmla="*/ 0 h 280"/>
                <a:gd name="T40" fmla="*/ 113 w 280"/>
                <a:gd name="T41" fmla="*/ 68 h 280"/>
                <a:gd name="T42" fmla="*/ 174 w 280"/>
                <a:gd name="T43" fmla="*/ 60 h 280"/>
                <a:gd name="T44" fmla="*/ 181 w 280"/>
                <a:gd name="T45" fmla="*/ 98 h 280"/>
                <a:gd name="T46" fmla="*/ 219 w 280"/>
                <a:gd name="T47" fmla="*/ 60 h 280"/>
                <a:gd name="T48" fmla="*/ 234 w 280"/>
                <a:gd name="T49" fmla="*/ 68 h 280"/>
                <a:gd name="T50" fmla="*/ 250 w 280"/>
                <a:gd name="T51" fmla="*/ 45 h 280"/>
                <a:gd name="T52" fmla="*/ 272 w 280"/>
                <a:gd name="T53" fmla="*/ 53 h 280"/>
                <a:gd name="T54" fmla="*/ 280 w 280"/>
                <a:gd name="T55" fmla="*/ 75 h 280"/>
                <a:gd name="T56" fmla="*/ 280 w 280"/>
                <a:gd name="T57" fmla="*/ 91 h 280"/>
                <a:gd name="T58" fmla="*/ 280 w 280"/>
                <a:gd name="T59" fmla="*/ 98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0" h="280">
                  <a:moveTo>
                    <a:pt x="280" y="91"/>
                  </a:moveTo>
                  <a:lnTo>
                    <a:pt x="242" y="68"/>
                  </a:lnTo>
                  <a:lnTo>
                    <a:pt x="242" y="91"/>
                  </a:lnTo>
                  <a:lnTo>
                    <a:pt x="219" y="128"/>
                  </a:lnTo>
                  <a:lnTo>
                    <a:pt x="212" y="121"/>
                  </a:lnTo>
                  <a:lnTo>
                    <a:pt x="204" y="159"/>
                  </a:lnTo>
                  <a:lnTo>
                    <a:pt x="181" y="151"/>
                  </a:lnTo>
                  <a:lnTo>
                    <a:pt x="144" y="250"/>
                  </a:lnTo>
                  <a:lnTo>
                    <a:pt x="68" y="280"/>
                  </a:lnTo>
                  <a:lnTo>
                    <a:pt x="53" y="257"/>
                  </a:lnTo>
                  <a:lnTo>
                    <a:pt x="15" y="227"/>
                  </a:lnTo>
                  <a:lnTo>
                    <a:pt x="0" y="189"/>
                  </a:lnTo>
                  <a:lnTo>
                    <a:pt x="23" y="174"/>
                  </a:lnTo>
                  <a:lnTo>
                    <a:pt x="30" y="136"/>
                  </a:lnTo>
                  <a:lnTo>
                    <a:pt x="45" y="144"/>
                  </a:lnTo>
                  <a:lnTo>
                    <a:pt x="45" y="113"/>
                  </a:lnTo>
                  <a:lnTo>
                    <a:pt x="91" y="83"/>
                  </a:lnTo>
                  <a:lnTo>
                    <a:pt x="98" y="23"/>
                  </a:lnTo>
                  <a:lnTo>
                    <a:pt x="91" y="7"/>
                  </a:lnTo>
                  <a:lnTo>
                    <a:pt x="98" y="0"/>
                  </a:lnTo>
                  <a:lnTo>
                    <a:pt x="113" y="68"/>
                  </a:lnTo>
                  <a:lnTo>
                    <a:pt x="174" y="60"/>
                  </a:lnTo>
                  <a:lnTo>
                    <a:pt x="181" y="98"/>
                  </a:lnTo>
                  <a:lnTo>
                    <a:pt x="219" y="60"/>
                  </a:lnTo>
                  <a:lnTo>
                    <a:pt x="234" y="68"/>
                  </a:lnTo>
                  <a:lnTo>
                    <a:pt x="250" y="45"/>
                  </a:lnTo>
                  <a:lnTo>
                    <a:pt x="272" y="53"/>
                  </a:lnTo>
                  <a:lnTo>
                    <a:pt x="280" y="75"/>
                  </a:lnTo>
                  <a:lnTo>
                    <a:pt x="280" y="91"/>
                  </a:lnTo>
                  <a:lnTo>
                    <a:pt x="280" y="9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51" name="Freeform 130"/>
            <p:cNvSpPr>
              <a:spLocks/>
            </p:cNvSpPr>
            <p:nvPr/>
          </p:nvSpPr>
          <p:spPr bwMode="auto">
            <a:xfrm>
              <a:off x="3088" y="1486"/>
              <a:ext cx="310" cy="349"/>
            </a:xfrm>
            <a:custGeom>
              <a:avLst/>
              <a:gdLst>
                <a:gd name="T0" fmla="*/ 287 w 310"/>
                <a:gd name="T1" fmla="*/ 280 h 349"/>
                <a:gd name="T2" fmla="*/ 303 w 310"/>
                <a:gd name="T3" fmla="*/ 341 h 349"/>
                <a:gd name="T4" fmla="*/ 136 w 310"/>
                <a:gd name="T5" fmla="*/ 349 h 349"/>
                <a:gd name="T6" fmla="*/ 113 w 310"/>
                <a:gd name="T7" fmla="*/ 333 h 349"/>
                <a:gd name="T8" fmla="*/ 98 w 310"/>
                <a:gd name="T9" fmla="*/ 273 h 349"/>
                <a:gd name="T10" fmla="*/ 83 w 310"/>
                <a:gd name="T11" fmla="*/ 235 h 349"/>
                <a:gd name="T12" fmla="*/ 8 w 310"/>
                <a:gd name="T13" fmla="*/ 174 h 349"/>
                <a:gd name="T14" fmla="*/ 8 w 310"/>
                <a:gd name="T15" fmla="*/ 137 h 349"/>
                <a:gd name="T16" fmla="*/ 15 w 310"/>
                <a:gd name="T17" fmla="*/ 121 h 349"/>
                <a:gd name="T18" fmla="*/ 0 w 310"/>
                <a:gd name="T19" fmla="*/ 99 h 349"/>
                <a:gd name="T20" fmla="*/ 30 w 310"/>
                <a:gd name="T21" fmla="*/ 76 h 349"/>
                <a:gd name="T22" fmla="*/ 30 w 310"/>
                <a:gd name="T23" fmla="*/ 31 h 349"/>
                <a:gd name="T24" fmla="*/ 45 w 310"/>
                <a:gd name="T25" fmla="*/ 23 h 349"/>
                <a:gd name="T26" fmla="*/ 106 w 310"/>
                <a:gd name="T27" fmla="*/ 0 h 349"/>
                <a:gd name="T28" fmla="*/ 106 w 310"/>
                <a:gd name="T29" fmla="*/ 31 h 349"/>
                <a:gd name="T30" fmla="*/ 106 w 310"/>
                <a:gd name="T31" fmla="*/ 15 h 349"/>
                <a:gd name="T32" fmla="*/ 129 w 310"/>
                <a:gd name="T33" fmla="*/ 31 h 349"/>
                <a:gd name="T34" fmla="*/ 151 w 310"/>
                <a:gd name="T35" fmla="*/ 46 h 349"/>
                <a:gd name="T36" fmla="*/ 265 w 310"/>
                <a:gd name="T37" fmla="*/ 68 h 349"/>
                <a:gd name="T38" fmla="*/ 257 w 310"/>
                <a:gd name="T39" fmla="*/ 84 h 349"/>
                <a:gd name="T40" fmla="*/ 280 w 310"/>
                <a:gd name="T41" fmla="*/ 91 h 349"/>
                <a:gd name="T42" fmla="*/ 280 w 310"/>
                <a:gd name="T43" fmla="*/ 114 h 349"/>
                <a:gd name="T44" fmla="*/ 287 w 310"/>
                <a:gd name="T45" fmla="*/ 114 h 349"/>
                <a:gd name="T46" fmla="*/ 295 w 310"/>
                <a:gd name="T47" fmla="*/ 137 h 349"/>
                <a:gd name="T48" fmla="*/ 272 w 310"/>
                <a:gd name="T49" fmla="*/ 174 h 349"/>
                <a:gd name="T50" fmla="*/ 280 w 310"/>
                <a:gd name="T51" fmla="*/ 182 h 349"/>
                <a:gd name="T52" fmla="*/ 303 w 310"/>
                <a:gd name="T53" fmla="*/ 152 h 349"/>
                <a:gd name="T54" fmla="*/ 310 w 310"/>
                <a:gd name="T55" fmla="*/ 159 h 349"/>
                <a:gd name="T56" fmla="*/ 287 w 310"/>
                <a:gd name="T57" fmla="*/ 280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0" h="349">
                  <a:moveTo>
                    <a:pt x="287" y="280"/>
                  </a:moveTo>
                  <a:lnTo>
                    <a:pt x="303" y="341"/>
                  </a:lnTo>
                  <a:lnTo>
                    <a:pt x="136" y="349"/>
                  </a:lnTo>
                  <a:lnTo>
                    <a:pt x="113" y="333"/>
                  </a:lnTo>
                  <a:lnTo>
                    <a:pt x="98" y="273"/>
                  </a:lnTo>
                  <a:lnTo>
                    <a:pt x="83" y="235"/>
                  </a:lnTo>
                  <a:lnTo>
                    <a:pt x="8" y="174"/>
                  </a:lnTo>
                  <a:lnTo>
                    <a:pt x="8" y="137"/>
                  </a:lnTo>
                  <a:lnTo>
                    <a:pt x="15" y="121"/>
                  </a:lnTo>
                  <a:lnTo>
                    <a:pt x="0" y="99"/>
                  </a:lnTo>
                  <a:lnTo>
                    <a:pt x="30" y="76"/>
                  </a:lnTo>
                  <a:lnTo>
                    <a:pt x="30" y="31"/>
                  </a:lnTo>
                  <a:lnTo>
                    <a:pt x="45" y="23"/>
                  </a:lnTo>
                  <a:lnTo>
                    <a:pt x="106" y="0"/>
                  </a:lnTo>
                  <a:lnTo>
                    <a:pt x="106" y="31"/>
                  </a:lnTo>
                  <a:lnTo>
                    <a:pt x="106" y="15"/>
                  </a:lnTo>
                  <a:lnTo>
                    <a:pt x="129" y="31"/>
                  </a:lnTo>
                  <a:lnTo>
                    <a:pt x="151" y="46"/>
                  </a:lnTo>
                  <a:lnTo>
                    <a:pt x="265" y="68"/>
                  </a:lnTo>
                  <a:lnTo>
                    <a:pt x="257" y="84"/>
                  </a:lnTo>
                  <a:lnTo>
                    <a:pt x="280" y="91"/>
                  </a:lnTo>
                  <a:lnTo>
                    <a:pt x="280" y="114"/>
                  </a:lnTo>
                  <a:lnTo>
                    <a:pt x="287" y="114"/>
                  </a:lnTo>
                  <a:lnTo>
                    <a:pt x="295" y="137"/>
                  </a:lnTo>
                  <a:lnTo>
                    <a:pt x="272" y="174"/>
                  </a:lnTo>
                  <a:lnTo>
                    <a:pt x="280" y="182"/>
                  </a:lnTo>
                  <a:lnTo>
                    <a:pt x="303" y="152"/>
                  </a:lnTo>
                  <a:lnTo>
                    <a:pt x="310" y="159"/>
                  </a:lnTo>
                  <a:lnTo>
                    <a:pt x="287" y="28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52" name="Freeform 131"/>
            <p:cNvSpPr>
              <a:spLocks/>
            </p:cNvSpPr>
            <p:nvPr/>
          </p:nvSpPr>
          <p:spPr bwMode="auto">
            <a:xfrm>
              <a:off x="3088" y="1486"/>
              <a:ext cx="310" cy="349"/>
            </a:xfrm>
            <a:custGeom>
              <a:avLst/>
              <a:gdLst>
                <a:gd name="T0" fmla="*/ 287 w 310"/>
                <a:gd name="T1" fmla="*/ 280 h 349"/>
                <a:gd name="T2" fmla="*/ 303 w 310"/>
                <a:gd name="T3" fmla="*/ 341 h 349"/>
                <a:gd name="T4" fmla="*/ 136 w 310"/>
                <a:gd name="T5" fmla="*/ 349 h 349"/>
                <a:gd name="T6" fmla="*/ 113 w 310"/>
                <a:gd name="T7" fmla="*/ 333 h 349"/>
                <a:gd name="T8" fmla="*/ 98 w 310"/>
                <a:gd name="T9" fmla="*/ 273 h 349"/>
                <a:gd name="T10" fmla="*/ 83 w 310"/>
                <a:gd name="T11" fmla="*/ 235 h 349"/>
                <a:gd name="T12" fmla="*/ 8 w 310"/>
                <a:gd name="T13" fmla="*/ 174 h 349"/>
                <a:gd name="T14" fmla="*/ 8 w 310"/>
                <a:gd name="T15" fmla="*/ 137 h 349"/>
                <a:gd name="T16" fmla="*/ 15 w 310"/>
                <a:gd name="T17" fmla="*/ 121 h 349"/>
                <a:gd name="T18" fmla="*/ 0 w 310"/>
                <a:gd name="T19" fmla="*/ 99 h 349"/>
                <a:gd name="T20" fmla="*/ 30 w 310"/>
                <a:gd name="T21" fmla="*/ 76 h 349"/>
                <a:gd name="T22" fmla="*/ 30 w 310"/>
                <a:gd name="T23" fmla="*/ 31 h 349"/>
                <a:gd name="T24" fmla="*/ 45 w 310"/>
                <a:gd name="T25" fmla="*/ 23 h 349"/>
                <a:gd name="T26" fmla="*/ 106 w 310"/>
                <a:gd name="T27" fmla="*/ 0 h 349"/>
                <a:gd name="T28" fmla="*/ 106 w 310"/>
                <a:gd name="T29" fmla="*/ 31 h 349"/>
                <a:gd name="T30" fmla="*/ 106 w 310"/>
                <a:gd name="T31" fmla="*/ 15 h 349"/>
                <a:gd name="T32" fmla="*/ 129 w 310"/>
                <a:gd name="T33" fmla="*/ 31 h 349"/>
                <a:gd name="T34" fmla="*/ 151 w 310"/>
                <a:gd name="T35" fmla="*/ 46 h 349"/>
                <a:gd name="T36" fmla="*/ 265 w 310"/>
                <a:gd name="T37" fmla="*/ 68 h 349"/>
                <a:gd name="T38" fmla="*/ 257 w 310"/>
                <a:gd name="T39" fmla="*/ 84 h 349"/>
                <a:gd name="T40" fmla="*/ 280 w 310"/>
                <a:gd name="T41" fmla="*/ 91 h 349"/>
                <a:gd name="T42" fmla="*/ 280 w 310"/>
                <a:gd name="T43" fmla="*/ 114 h 349"/>
                <a:gd name="T44" fmla="*/ 287 w 310"/>
                <a:gd name="T45" fmla="*/ 114 h 349"/>
                <a:gd name="T46" fmla="*/ 295 w 310"/>
                <a:gd name="T47" fmla="*/ 137 h 349"/>
                <a:gd name="T48" fmla="*/ 272 w 310"/>
                <a:gd name="T49" fmla="*/ 174 h 349"/>
                <a:gd name="T50" fmla="*/ 280 w 310"/>
                <a:gd name="T51" fmla="*/ 182 h 349"/>
                <a:gd name="T52" fmla="*/ 303 w 310"/>
                <a:gd name="T53" fmla="*/ 152 h 349"/>
                <a:gd name="T54" fmla="*/ 310 w 310"/>
                <a:gd name="T55" fmla="*/ 159 h 349"/>
                <a:gd name="T56" fmla="*/ 287 w 310"/>
                <a:gd name="T57" fmla="*/ 280 h 349"/>
                <a:gd name="T58" fmla="*/ 287 w 310"/>
                <a:gd name="T59" fmla="*/ 288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0" h="349">
                  <a:moveTo>
                    <a:pt x="287" y="280"/>
                  </a:moveTo>
                  <a:lnTo>
                    <a:pt x="303" y="341"/>
                  </a:lnTo>
                  <a:lnTo>
                    <a:pt x="136" y="349"/>
                  </a:lnTo>
                  <a:lnTo>
                    <a:pt x="113" y="333"/>
                  </a:lnTo>
                  <a:lnTo>
                    <a:pt x="98" y="273"/>
                  </a:lnTo>
                  <a:lnTo>
                    <a:pt x="83" y="235"/>
                  </a:lnTo>
                  <a:lnTo>
                    <a:pt x="8" y="174"/>
                  </a:lnTo>
                  <a:lnTo>
                    <a:pt x="8" y="137"/>
                  </a:lnTo>
                  <a:lnTo>
                    <a:pt x="15" y="121"/>
                  </a:lnTo>
                  <a:lnTo>
                    <a:pt x="0" y="99"/>
                  </a:lnTo>
                  <a:lnTo>
                    <a:pt x="30" y="76"/>
                  </a:lnTo>
                  <a:lnTo>
                    <a:pt x="30" y="31"/>
                  </a:lnTo>
                  <a:lnTo>
                    <a:pt x="45" y="23"/>
                  </a:lnTo>
                  <a:lnTo>
                    <a:pt x="106" y="0"/>
                  </a:lnTo>
                  <a:lnTo>
                    <a:pt x="106" y="31"/>
                  </a:lnTo>
                  <a:lnTo>
                    <a:pt x="106" y="15"/>
                  </a:lnTo>
                  <a:lnTo>
                    <a:pt x="129" y="31"/>
                  </a:lnTo>
                  <a:lnTo>
                    <a:pt x="151" y="46"/>
                  </a:lnTo>
                  <a:lnTo>
                    <a:pt x="265" y="68"/>
                  </a:lnTo>
                  <a:lnTo>
                    <a:pt x="257" y="84"/>
                  </a:lnTo>
                  <a:lnTo>
                    <a:pt x="280" y="91"/>
                  </a:lnTo>
                  <a:lnTo>
                    <a:pt x="280" y="114"/>
                  </a:lnTo>
                  <a:lnTo>
                    <a:pt x="287" y="114"/>
                  </a:lnTo>
                  <a:lnTo>
                    <a:pt x="295" y="137"/>
                  </a:lnTo>
                  <a:lnTo>
                    <a:pt x="272" y="174"/>
                  </a:lnTo>
                  <a:lnTo>
                    <a:pt x="280" y="182"/>
                  </a:lnTo>
                  <a:lnTo>
                    <a:pt x="303" y="152"/>
                  </a:lnTo>
                  <a:lnTo>
                    <a:pt x="310" y="159"/>
                  </a:lnTo>
                  <a:lnTo>
                    <a:pt x="287" y="280"/>
                  </a:lnTo>
                  <a:lnTo>
                    <a:pt x="287" y="28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53" name="Freeform 132"/>
            <p:cNvSpPr>
              <a:spLocks/>
            </p:cNvSpPr>
            <p:nvPr/>
          </p:nvSpPr>
          <p:spPr bwMode="auto">
            <a:xfrm>
              <a:off x="3398" y="1600"/>
              <a:ext cx="15" cy="30"/>
            </a:xfrm>
            <a:custGeom>
              <a:avLst/>
              <a:gdLst>
                <a:gd name="T0" fmla="*/ 15 w 15"/>
                <a:gd name="T1" fmla="*/ 0 h 30"/>
                <a:gd name="T2" fmla="*/ 0 w 15"/>
                <a:gd name="T3" fmla="*/ 30 h 30"/>
                <a:gd name="T4" fmla="*/ 15 w 15"/>
                <a:gd name="T5" fmla="*/ 0 h 30"/>
                <a:gd name="T6" fmla="*/ 15 w 15"/>
                <a:gd name="T7" fmla="*/ 7 h 30"/>
              </a:gdLst>
              <a:ahLst/>
              <a:cxnLst>
                <a:cxn ang="0">
                  <a:pos x="T0" y="T1"/>
                </a:cxn>
                <a:cxn ang="0">
                  <a:pos x="T2" y="T3"/>
                </a:cxn>
                <a:cxn ang="0">
                  <a:pos x="T4" y="T5"/>
                </a:cxn>
                <a:cxn ang="0">
                  <a:pos x="T6" y="T7"/>
                </a:cxn>
              </a:cxnLst>
              <a:rect l="0" t="0" r="r" b="b"/>
              <a:pathLst>
                <a:path w="15" h="30">
                  <a:moveTo>
                    <a:pt x="15" y="0"/>
                  </a:moveTo>
                  <a:lnTo>
                    <a:pt x="0" y="30"/>
                  </a:lnTo>
                  <a:lnTo>
                    <a:pt x="15" y="0"/>
                  </a:lnTo>
                  <a:lnTo>
                    <a:pt x="15" y="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54" name="Freeform 133"/>
            <p:cNvSpPr>
              <a:spLocks/>
            </p:cNvSpPr>
            <p:nvPr/>
          </p:nvSpPr>
          <p:spPr bwMode="auto">
            <a:xfrm>
              <a:off x="2029" y="1577"/>
              <a:ext cx="439" cy="364"/>
            </a:xfrm>
            <a:custGeom>
              <a:avLst/>
              <a:gdLst>
                <a:gd name="T0" fmla="*/ 424 w 439"/>
                <a:gd name="T1" fmla="*/ 205 h 364"/>
                <a:gd name="T2" fmla="*/ 439 w 439"/>
                <a:gd name="T3" fmla="*/ 53 h 364"/>
                <a:gd name="T4" fmla="*/ 45 w 439"/>
                <a:gd name="T5" fmla="*/ 0 h 364"/>
                <a:gd name="T6" fmla="*/ 38 w 439"/>
                <a:gd name="T7" fmla="*/ 46 h 364"/>
                <a:gd name="T8" fmla="*/ 8 w 439"/>
                <a:gd name="T9" fmla="*/ 235 h 364"/>
                <a:gd name="T10" fmla="*/ 0 w 439"/>
                <a:gd name="T11" fmla="*/ 311 h 364"/>
                <a:gd name="T12" fmla="*/ 114 w 439"/>
                <a:gd name="T13" fmla="*/ 333 h 364"/>
                <a:gd name="T14" fmla="*/ 409 w 439"/>
                <a:gd name="T15" fmla="*/ 364 h 364"/>
                <a:gd name="T16" fmla="*/ 424 w 439"/>
                <a:gd name="T17" fmla="*/ 205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9" h="364">
                  <a:moveTo>
                    <a:pt x="424" y="205"/>
                  </a:moveTo>
                  <a:lnTo>
                    <a:pt x="439" y="53"/>
                  </a:lnTo>
                  <a:lnTo>
                    <a:pt x="45" y="0"/>
                  </a:lnTo>
                  <a:lnTo>
                    <a:pt x="38" y="46"/>
                  </a:lnTo>
                  <a:lnTo>
                    <a:pt x="8" y="235"/>
                  </a:lnTo>
                  <a:lnTo>
                    <a:pt x="0" y="311"/>
                  </a:lnTo>
                  <a:lnTo>
                    <a:pt x="114" y="333"/>
                  </a:lnTo>
                  <a:lnTo>
                    <a:pt x="409" y="364"/>
                  </a:lnTo>
                  <a:lnTo>
                    <a:pt x="424" y="205"/>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55" name="Freeform 134"/>
            <p:cNvSpPr>
              <a:spLocks/>
            </p:cNvSpPr>
            <p:nvPr/>
          </p:nvSpPr>
          <p:spPr bwMode="auto">
            <a:xfrm>
              <a:off x="2029" y="1577"/>
              <a:ext cx="439" cy="364"/>
            </a:xfrm>
            <a:custGeom>
              <a:avLst/>
              <a:gdLst>
                <a:gd name="T0" fmla="*/ 424 w 439"/>
                <a:gd name="T1" fmla="*/ 205 h 364"/>
                <a:gd name="T2" fmla="*/ 439 w 439"/>
                <a:gd name="T3" fmla="*/ 53 h 364"/>
                <a:gd name="T4" fmla="*/ 45 w 439"/>
                <a:gd name="T5" fmla="*/ 0 h 364"/>
                <a:gd name="T6" fmla="*/ 38 w 439"/>
                <a:gd name="T7" fmla="*/ 46 h 364"/>
                <a:gd name="T8" fmla="*/ 8 w 439"/>
                <a:gd name="T9" fmla="*/ 235 h 364"/>
                <a:gd name="T10" fmla="*/ 0 w 439"/>
                <a:gd name="T11" fmla="*/ 311 h 364"/>
                <a:gd name="T12" fmla="*/ 114 w 439"/>
                <a:gd name="T13" fmla="*/ 333 h 364"/>
                <a:gd name="T14" fmla="*/ 409 w 439"/>
                <a:gd name="T15" fmla="*/ 364 h 364"/>
                <a:gd name="T16" fmla="*/ 424 w 439"/>
                <a:gd name="T17" fmla="*/ 205 h 364"/>
                <a:gd name="T18" fmla="*/ 424 w 439"/>
                <a:gd name="T19" fmla="*/ 212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9" h="364">
                  <a:moveTo>
                    <a:pt x="424" y="205"/>
                  </a:moveTo>
                  <a:lnTo>
                    <a:pt x="439" y="53"/>
                  </a:lnTo>
                  <a:lnTo>
                    <a:pt x="45" y="0"/>
                  </a:lnTo>
                  <a:lnTo>
                    <a:pt x="38" y="46"/>
                  </a:lnTo>
                  <a:lnTo>
                    <a:pt x="8" y="235"/>
                  </a:lnTo>
                  <a:lnTo>
                    <a:pt x="0" y="311"/>
                  </a:lnTo>
                  <a:lnTo>
                    <a:pt x="114" y="333"/>
                  </a:lnTo>
                  <a:lnTo>
                    <a:pt x="409" y="364"/>
                  </a:lnTo>
                  <a:lnTo>
                    <a:pt x="424" y="205"/>
                  </a:lnTo>
                  <a:lnTo>
                    <a:pt x="424" y="21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16387" name="Text Box 126"/>
          <p:cNvSpPr txBox="1">
            <a:spLocks noChangeArrowheads="1"/>
          </p:cNvSpPr>
          <p:nvPr/>
        </p:nvSpPr>
        <p:spPr bwMode="auto">
          <a:xfrm>
            <a:off x="4038600" y="1219200"/>
            <a:ext cx="1063112" cy="461665"/>
          </a:xfrm>
          <a:prstGeom prst="rect">
            <a:avLst/>
          </a:prstGeom>
          <a:noFill/>
          <a:ln w="9525" algn="ctr">
            <a:noFill/>
            <a:miter lim="800000"/>
            <a:headEnd/>
            <a:tailEnd/>
          </a:ln>
        </p:spPr>
        <p:txBody>
          <a:bodyPr wrap="none">
            <a:spAutoFit/>
          </a:bodyPr>
          <a:lstStyle/>
          <a:p>
            <a:r>
              <a:rPr lang="en-US" sz="2400" b="1" dirty="0">
                <a:solidFill>
                  <a:srgbClr val="FF9900"/>
                </a:solidFill>
                <a:latin typeface="Verdana" pitchFamily="34" charset="0"/>
              </a:rPr>
              <a:t>2012</a:t>
            </a:r>
          </a:p>
        </p:txBody>
      </p:sp>
    </p:spTree>
    <p:extLst>
      <p:ext uri="{BB962C8B-B14F-4D97-AF65-F5344CB8AC3E}">
        <p14:creationId xmlns:p14="http://schemas.microsoft.com/office/powerpoint/2010/main" val="1193358498"/>
      </p:ext>
    </p:extLst>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pSp>
        <p:nvGrpSpPr>
          <p:cNvPr id="3" name="Group 4"/>
          <p:cNvGrpSpPr>
            <a:grpSpLocks noChangeAspect="1"/>
          </p:cNvGrpSpPr>
          <p:nvPr/>
        </p:nvGrpSpPr>
        <p:grpSpPr bwMode="auto">
          <a:xfrm>
            <a:off x="1831975" y="1143000"/>
            <a:ext cx="5500525" cy="4518025"/>
            <a:chOff x="1129" y="737"/>
            <a:chExt cx="3502" cy="2846"/>
          </a:xfrm>
        </p:grpSpPr>
        <p:sp>
          <p:nvSpPr>
            <p:cNvPr id="4" name="AutoShape 3"/>
            <p:cNvSpPr>
              <a:spLocks noChangeAspect="1" noChangeArrowheads="1" noTextEdit="1"/>
            </p:cNvSpPr>
            <p:nvPr/>
          </p:nvSpPr>
          <p:spPr bwMode="auto">
            <a:xfrm>
              <a:off x="1129" y="737"/>
              <a:ext cx="3502" cy="28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Rectangle 5"/>
            <p:cNvSpPr>
              <a:spLocks noChangeArrowheads="1"/>
            </p:cNvSpPr>
            <p:nvPr/>
          </p:nvSpPr>
          <p:spPr bwMode="auto">
            <a:xfrm>
              <a:off x="1129" y="737"/>
              <a:ext cx="3510" cy="2854"/>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Rectangle 6"/>
            <p:cNvSpPr>
              <a:spLocks noChangeArrowheads="1"/>
            </p:cNvSpPr>
            <p:nvPr/>
          </p:nvSpPr>
          <p:spPr bwMode="auto">
            <a:xfrm>
              <a:off x="1182" y="828"/>
              <a:ext cx="3404" cy="267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7"/>
            <p:cNvSpPr>
              <a:spLocks/>
            </p:cNvSpPr>
            <p:nvPr/>
          </p:nvSpPr>
          <p:spPr bwMode="auto">
            <a:xfrm>
              <a:off x="3413" y="2402"/>
              <a:ext cx="242" cy="386"/>
            </a:xfrm>
            <a:custGeom>
              <a:avLst/>
              <a:gdLst>
                <a:gd name="T0" fmla="*/ 220 w 242"/>
                <a:gd name="T1" fmla="*/ 242 h 386"/>
                <a:gd name="T2" fmla="*/ 242 w 242"/>
                <a:gd name="T3" fmla="*/ 311 h 386"/>
                <a:gd name="T4" fmla="*/ 68 w 242"/>
                <a:gd name="T5" fmla="*/ 326 h 386"/>
                <a:gd name="T6" fmla="*/ 83 w 242"/>
                <a:gd name="T7" fmla="*/ 364 h 386"/>
                <a:gd name="T8" fmla="*/ 83 w 242"/>
                <a:gd name="T9" fmla="*/ 379 h 386"/>
                <a:gd name="T10" fmla="*/ 38 w 242"/>
                <a:gd name="T11" fmla="*/ 386 h 386"/>
                <a:gd name="T12" fmla="*/ 61 w 242"/>
                <a:gd name="T13" fmla="*/ 386 h 386"/>
                <a:gd name="T14" fmla="*/ 38 w 242"/>
                <a:gd name="T15" fmla="*/ 356 h 386"/>
                <a:gd name="T16" fmla="*/ 31 w 242"/>
                <a:gd name="T17" fmla="*/ 386 h 386"/>
                <a:gd name="T18" fmla="*/ 15 w 242"/>
                <a:gd name="T19" fmla="*/ 379 h 386"/>
                <a:gd name="T20" fmla="*/ 0 w 242"/>
                <a:gd name="T21" fmla="*/ 258 h 386"/>
                <a:gd name="T22" fmla="*/ 8 w 242"/>
                <a:gd name="T23" fmla="*/ 23 h 386"/>
                <a:gd name="T24" fmla="*/ 0 w 242"/>
                <a:gd name="T25" fmla="*/ 15 h 386"/>
                <a:gd name="T26" fmla="*/ 167 w 242"/>
                <a:gd name="T27" fmla="*/ 0 h 386"/>
                <a:gd name="T28" fmla="*/ 212 w 242"/>
                <a:gd name="T29" fmla="*/ 167 h 386"/>
                <a:gd name="T30" fmla="*/ 235 w 242"/>
                <a:gd name="T31" fmla="*/ 212 h 386"/>
                <a:gd name="T32" fmla="*/ 220 w 242"/>
                <a:gd name="T33" fmla="*/ 242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2" h="386">
                  <a:moveTo>
                    <a:pt x="220" y="242"/>
                  </a:moveTo>
                  <a:lnTo>
                    <a:pt x="242" y="311"/>
                  </a:lnTo>
                  <a:lnTo>
                    <a:pt x="68" y="326"/>
                  </a:lnTo>
                  <a:lnTo>
                    <a:pt x="83" y="364"/>
                  </a:lnTo>
                  <a:lnTo>
                    <a:pt x="83" y="379"/>
                  </a:lnTo>
                  <a:lnTo>
                    <a:pt x="38" y="386"/>
                  </a:lnTo>
                  <a:lnTo>
                    <a:pt x="61" y="386"/>
                  </a:lnTo>
                  <a:lnTo>
                    <a:pt x="38" y="356"/>
                  </a:lnTo>
                  <a:lnTo>
                    <a:pt x="31" y="386"/>
                  </a:lnTo>
                  <a:lnTo>
                    <a:pt x="15" y="379"/>
                  </a:lnTo>
                  <a:lnTo>
                    <a:pt x="0" y="258"/>
                  </a:lnTo>
                  <a:lnTo>
                    <a:pt x="8" y="23"/>
                  </a:lnTo>
                  <a:lnTo>
                    <a:pt x="0" y="15"/>
                  </a:lnTo>
                  <a:lnTo>
                    <a:pt x="167" y="0"/>
                  </a:lnTo>
                  <a:lnTo>
                    <a:pt x="212" y="167"/>
                  </a:lnTo>
                  <a:lnTo>
                    <a:pt x="235" y="212"/>
                  </a:lnTo>
                  <a:lnTo>
                    <a:pt x="220" y="242"/>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8"/>
            <p:cNvSpPr>
              <a:spLocks/>
            </p:cNvSpPr>
            <p:nvPr/>
          </p:nvSpPr>
          <p:spPr bwMode="auto">
            <a:xfrm>
              <a:off x="3413" y="2402"/>
              <a:ext cx="242" cy="386"/>
            </a:xfrm>
            <a:custGeom>
              <a:avLst/>
              <a:gdLst>
                <a:gd name="T0" fmla="*/ 220 w 242"/>
                <a:gd name="T1" fmla="*/ 242 h 386"/>
                <a:gd name="T2" fmla="*/ 242 w 242"/>
                <a:gd name="T3" fmla="*/ 311 h 386"/>
                <a:gd name="T4" fmla="*/ 68 w 242"/>
                <a:gd name="T5" fmla="*/ 326 h 386"/>
                <a:gd name="T6" fmla="*/ 83 w 242"/>
                <a:gd name="T7" fmla="*/ 364 h 386"/>
                <a:gd name="T8" fmla="*/ 83 w 242"/>
                <a:gd name="T9" fmla="*/ 379 h 386"/>
                <a:gd name="T10" fmla="*/ 38 w 242"/>
                <a:gd name="T11" fmla="*/ 386 h 386"/>
                <a:gd name="T12" fmla="*/ 61 w 242"/>
                <a:gd name="T13" fmla="*/ 386 h 386"/>
                <a:gd name="T14" fmla="*/ 38 w 242"/>
                <a:gd name="T15" fmla="*/ 356 h 386"/>
                <a:gd name="T16" fmla="*/ 31 w 242"/>
                <a:gd name="T17" fmla="*/ 386 h 386"/>
                <a:gd name="T18" fmla="*/ 15 w 242"/>
                <a:gd name="T19" fmla="*/ 379 h 386"/>
                <a:gd name="T20" fmla="*/ 0 w 242"/>
                <a:gd name="T21" fmla="*/ 258 h 386"/>
                <a:gd name="T22" fmla="*/ 8 w 242"/>
                <a:gd name="T23" fmla="*/ 23 h 386"/>
                <a:gd name="T24" fmla="*/ 0 w 242"/>
                <a:gd name="T25" fmla="*/ 15 h 386"/>
                <a:gd name="T26" fmla="*/ 167 w 242"/>
                <a:gd name="T27" fmla="*/ 0 h 386"/>
                <a:gd name="T28" fmla="*/ 212 w 242"/>
                <a:gd name="T29" fmla="*/ 167 h 386"/>
                <a:gd name="T30" fmla="*/ 235 w 242"/>
                <a:gd name="T31" fmla="*/ 212 h 386"/>
                <a:gd name="T32" fmla="*/ 220 w 242"/>
                <a:gd name="T33" fmla="*/ 242 h 386"/>
                <a:gd name="T34" fmla="*/ 220 w 242"/>
                <a:gd name="T35" fmla="*/ 25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2" h="386">
                  <a:moveTo>
                    <a:pt x="220" y="242"/>
                  </a:moveTo>
                  <a:lnTo>
                    <a:pt x="242" y="311"/>
                  </a:lnTo>
                  <a:lnTo>
                    <a:pt x="68" y="326"/>
                  </a:lnTo>
                  <a:lnTo>
                    <a:pt x="83" y="364"/>
                  </a:lnTo>
                  <a:lnTo>
                    <a:pt x="83" y="379"/>
                  </a:lnTo>
                  <a:lnTo>
                    <a:pt x="38" y="386"/>
                  </a:lnTo>
                  <a:lnTo>
                    <a:pt x="61" y="386"/>
                  </a:lnTo>
                  <a:lnTo>
                    <a:pt x="38" y="356"/>
                  </a:lnTo>
                  <a:lnTo>
                    <a:pt x="31" y="386"/>
                  </a:lnTo>
                  <a:lnTo>
                    <a:pt x="15" y="379"/>
                  </a:lnTo>
                  <a:lnTo>
                    <a:pt x="0" y="258"/>
                  </a:lnTo>
                  <a:lnTo>
                    <a:pt x="8" y="23"/>
                  </a:lnTo>
                  <a:lnTo>
                    <a:pt x="0" y="15"/>
                  </a:lnTo>
                  <a:lnTo>
                    <a:pt x="167" y="0"/>
                  </a:lnTo>
                  <a:lnTo>
                    <a:pt x="212" y="167"/>
                  </a:lnTo>
                  <a:lnTo>
                    <a:pt x="235" y="212"/>
                  </a:lnTo>
                  <a:lnTo>
                    <a:pt x="220" y="242"/>
                  </a:lnTo>
                  <a:lnTo>
                    <a:pt x="220" y="25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 name="Freeform 9"/>
            <p:cNvSpPr>
              <a:spLocks/>
            </p:cNvSpPr>
            <p:nvPr/>
          </p:nvSpPr>
          <p:spPr bwMode="auto">
            <a:xfrm>
              <a:off x="1242" y="2599"/>
              <a:ext cx="659" cy="583"/>
            </a:xfrm>
            <a:custGeom>
              <a:avLst/>
              <a:gdLst>
                <a:gd name="T0" fmla="*/ 0 w 659"/>
                <a:gd name="T1" fmla="*/ 333 h 583"/>
                <a:gd name="T2" fmla="*/ 8 w 659"/>
                <a:gd name="T3" fmla="*/ 341 h 583"/>
                <a:gd name="T4" fmla="*/ 38 w 659"/>
                <a:gd name="T5" fmla="*/ 371 h 583"/>
                <a:gd name="T6" fmla="*/ 31 w 659"/>
                <a:gd name="T7" fmla="*/ 409 h 583"/>
                <a:gd name="T8" fmla="*/ 53 w 659"/>
                <a:gd name="T9" fmla="*/ 394 h 583"/>
                <a:gd name="T10" fmla="*/ 53 w 659"/>
                <a:gd name="T11" fmla="*/ 454 h 583"/>
                <a:gd name="T12" fmla="*/ 106 w 659"/>
                <a:gd name="T13" fmla="*/ 469 h 583"/>
                <a:gd name="T14" fmla="*/ 121 w 659"/>
                <a:gd name="T15" fmla="*/ 462 h 583"/>
                <a:gd name="T16" fmla="*/ 121 w 659"/>
                <a:gd name="T17" fmla="*/ 507 h 583"/>
                <a:gd name="T18" fmla="*/ 76 w 659"/>
                <a:gd name="T19" fmla="*/ 560 h 583"/>
                <a:gd name="T20" fmla="*/ 16 w 659"/>
                <a:gd name="T21" fmla="*/ 583 h 583"/>
                <a:gd name="T22" fmla="*/ 84 w 659"/>
                <a:gd name="T23" fmla="*/ 568 h 583"/>
                <a:gd name="T24" fmla="*/ 99 w 659"/>
                <a:gd name="T25" fmla="*/ 537 h 583"/>
                <a:gd name="T26" fmla="*/ 197 w 659"/>
                <a:gd name="T27" fmla="*/ 477 h 583"/>
                <a:gd name="T28" fmla="*/ 197 w 659"/>
                <a:gd name="T29" fmla="*/ 439 h 583"/>
                <a:gd name="T30" fmla="*/ 258 w 659"/>
                <a:gd name="T31" fmla="*/ 326 h 583"/>
                <a:gd name="T32" fmla="*/ 273 w 659"/>
                <a:gd name="T33" fmla="*/ 356 h 583"/>
                <a:gd name="T34" fmla="*/ 280 w 659"/>
                <a:gd name="T35" fmla="*/ 378 h 583"/>
                <a:gd name="T36" fmla="*/ 235 w 659"/>
                <a:gd name="T37" fmla="*/ 447 h 583"/>
                <a:gd name="T38" fmla="*/ 295 w 659"/>
                <a:gd name="T39" fmla="*/ 363 h 583"/>
                <a:gd name="T40" fmla="*/ 326 w 659"/>
                <a:gd name="T41" fmla="*/ 363 h 583"/>
                <a:gd name="T42" fmla="*/ 364 w 659"/>
                <a:gd name="T43" fmla="*/ 401 h 583"/>
                <a:gd name="T44" fmla="*/ 439 w 659"/>
                <a:gd name="T45" fmla="*/ 386 h 583"/>
                <a:gd name="T46" fmla="*/ 439 w 659"/>
                <a:gd name="T47" fmla="*/ 409 h 583"/>
                <a:gd name="T48" fmla="*/ 469 w 659"/>
                <a:gd name="T49" fmla="*/ 394 h 583"/>
                <a:gd name="T50" fmla="*/ 507 w 659"/>
                <a:gd name="T51" fmla="*/ 439 h 583"/>
                <a:gd name="T52" fmla="*/ 492 w 659"/>
                <a:gd name="T53" fmla="*/ 409 h 583"/>
                <a:gd name="T54" fmla="*/ 515 w 659"/>
                <a:gd name="T55" fmla="*/ 394 h 583"/>
                <a:gd name="T56" fmla="*/ 568 w 659"/>
                <a:gd name="T57" fmla="*/ 454 h 583"/>
                <a:gd name="T58" fmla="*/ 613 w 659"/>
                <a:gd name="T59" fmla="*/ 500 h 583"/>
                <a:gd name="T60" fmla="*/ 643 w 659"/>
                <a:gd name="T61" fmla="*/ 522 h 583"/>
                <a:gd name="T62" fmla="*/ 643 w 659"/>
                <a:gd name="T63" fmla="*/ 477 h 583"/>
                <a:gd name="T64" fmla="*/ 515 w 659"/>
                <a:gd name="T65" fmla="*/ 378 h 583"/>
                <a:gd name="T66" fmla="*/ 477 w 659"/>
                <a:gd name="T67" fmla="*/ 394 h 583"/>
                <a:gd name="T68" fmla="*/ 447 w 659"/>
                <a:gd name="T69" fmla="*/ 378 h 583"/>
                <a:gd name="T70" fmla="*/ 356 w 659"/>
                <a:gd name="T71" fmla="*/ 45 h 583"/>
                <a:gd name="T72" fmla="*/ 190 w 659"/>
                <a:gd name="T73" fmla="*/ 8 h 583"/>
                <a:gd name="T74" fmla="*/ 174 w 659"/>
                <a:gd name="T75" fmla="*/ 0 h 583"/>
                <a:gd name="T76" fmla="*/ 129 w 659"/>
                <a:gd name="T77" fmla="*/ 38 h 583"/>
                <a:gd name="T78" fmla="*/ 106 w 659"/>
                <a:gd name="T79" fmla="*/ 30 h 583"/>
                <a:gd name="T80" fmla="*/ 106 w 659"/>
                <a:gd name="T81" fmla="*/ 38 h 583"/>
                <a:gd name="T82" fmla="*/ 53 w 659"/>
                <a:gd name="T83" fmla="*/ 76 h 583"/>
                <a:gd name="T84" fmla="*/ 76 w 659"/>
                <a:gd name="T85" fmla="*/ 144 h 583"/>
                <a:gd name="T86" fmla="*/ 91 w 659"/>
                <a:gd name="T87" fmla="*/ 159 h 583"/>
                <a:gd name="T88" fmla="*/ 91 w 659"/>
                <a:gd name="T89" fmla="*/ 189 h 583"/>
                <a:gd name="T90" fmla="*/ 0 w 659"/>
                <a:gd name="T91" fmla="*/ 182 h 583"/>
                <a:gd name="T92" fmla="*/ 16 w 659"/>
                <a:gd name="T93" fmla="*/ 204 h 583"/>
                <a:gd name="T94" fmla="*/ 69 w 659"/>
                <a:gd name="T95" fmla="*/ 235 h 583"/>
                <a:gd name="T96" fmla="*/ 99 w 659"/>
                <a:gd name="T97" fmla="*/ 235 h 583"/>
                <a:gd name="T98" fmla="*/ 46 w 659"/>
                <a:gd name="T99" fmla="*/ 288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9" h="583">
                  <a:moveTo>
                    <a:pt x="46" y="288"/>
                  </a:moveTo>
                  <a:lnTo>
                    <a:pt x="0" y="333"/>
                  </a:lnTo>
                  <a:lnTo>
                    <a:pt x="16" y="333"/>
                  </a:lnTo>
                  <a:lnTo>
                    <a:pt x="8" y="341"/>
                  </a:lnTo>
                  <a:lnTo>
                    <a:pt x="16" y="356"/>
                  </a:lnTo>
                  <a:lnTo>
                    <a:pt x="38" y="371"/>
                  </a:lnTo>
                  <a:lnTo>
                    <a:pt x="23" y="386"/>
                  </a:lnTo>
                  <a:lnTo>
                    <a:pt x="31" y="409"/>
                  </a:lnTo>
                  <a:lnTo>
                    <a:pt x="46" y="409"/>
                  </a:lnTo>
                  <a:lnTo>
                    <a:pt x="53" y="394"/>
                  </a:lnTo>
                  <a:lnTo>
                    <a:pt x="61" y="439"/>
                  </a:lnTo>
                  <a:lnTo>
                    <a:pt x="53" y="454"/>
                  </a:lnTo>
                  <a:lnTo>
                    <a:pt x="91" y="431"/>
                  </a:lnTo>
                  <a:lnTo>
                    <a:pt x="106" y="469"/>
                  </a:lnTo>
                  <a:lnTo>
                    <a:pt x="114" y="447"/>
                  </a:lnTo>
                  <a:lnTo>
                    <a:pt x="121" y="462"/>
                  </a:lnTo>
                  <a:lnTo>
                    <a:pt x="152" y="447"/>
                  </a:lnTo>
                  <a:lnTo>
                    <a:pt x="121" y="507"/>
                  </a:lnTo>
                  <a:lnTo>
                    <a:pt x="76" y="537"/>
                  </a:lnTo>
                  <a:lnTo>
                    <a:pt x="76" y="560"/>
                  </a:lnTo>
                  <a:lnTo>
                    <a:pt x="46" y="553"/>
                  </a:lnTo>
                  <a:lnTo>
                    <a:pt x="16" y="583"/>
                  </a:lnTo>
                  <a:lnTo>
                    <a:pt x="46" y="560"/>
                  </a:lnTo>
                  <a:lnTo>
                    <a:pt x="84" y="568"/>
                  </a:lnTo>
                  <a:lnTo>
                    <a:pt x="106" y="553"/>
                  </a:lnTo>
                  <a:lnTo>
                    <a:pt x="99" y="537"/>
                  </a:lnTo>
                  <a:lnTo>
                    <a:pt x="121" y="537"/>
                  </a:lnTo>
                  <a:lnTo>
                    <a:pt x="197" y="477"/>
                  </a:lnTo>
                  <a:lnTo>
                    <a:pt x="205" y="454"/>
                  </a:lnTo>
                  <a:lnTo>
                    <a:pt x="197" y="439"/>
                  </a:lnTo>
                  <a:lnTo>
                    <a:pt x="250" y="363"/>
                  </a:lnTo>
                  <a:lnTo>
                    <a:pt x="258" y="326"/>
                  </a:lnTo>
                  <a:lnTo>
                    <a:pt x="250" y="363"/>
                  </a:lnTo>
                  <a:lnTo>
                    <a:pt x="273" y="356"/>
                  </a:lnTo>
                  <a:lnTo>
                    <a:pt x="265" y="371"/>
                  </a:lnTo>
                  <a:lnTo>
                    <a:pt x="280" y="378"/>
                  </a:lnTo>
                  <a:lnTo>
                    <a:pt x="242" y="386"/>
                  </a:lnTo>
                  <a:lnTo>
                    <a:pt x="235" y="447"/>
                  </a:lnTo>
                  <a:lnTo>
                    <a:pt x="288" y="409"/>
                  </a:lnTo>
                  <a:lnTo>
                    <a:pt x="295" y="363"/>
                  </a:lnTo>
                  <a:lnTo>
                    <a:pt x="295" y="378"/>
                  </a:lnTo>
                  <a:lnTo>
                    <a:pt x="326" y="363"/>
                  </a:lnTo>
                  <a:lnTo>
                    <a:pt x="318" y="378"/>
                  </a:lnTo>
                  <a:lnTo>
                    <a:pt x="364" y="401"/>
                  </a:lnTo>
                  <a:lnTo>
                    <a:pt x="432" y="401"/>
                  </a:lnTo>
                  <a:lnTo>
                    <a:pt x="439" y="386"/>
                  </a:lnTo>
                  <a:lnTo>
                    <a:pt x="447" y="394"/>
                  </a:lnTo>
                  <a:lnTo>
                    <a:pt x="439" y="409"/>
                  </a:lnTo>
                  <a:lnTo>
                    <a:pt x="462" y="416"/>
                  </a:lnTo>
                  <a:lnTo>
                    <a:pt x="469" y="394"/>
                  </a:lnTo>
                  <a:lnTo>
                    <a:pt x="469" y="416"/>
                  </a:lnTo>
                  <a:lnTo>
                    <a:pt x="507" y="439"/>
                  </a:lnTo>
                  <a:lnTo>
                    <a:pt x="515" y="424"/>
                  </a:lnTo>
                  <a:lnTo>
                    <a:pt x="492" y="409"/>
                  </a:lnTo>
                  <a:lnTo>
                    <a:pt x="530" y="431"/>
                  </a:lnTo>
                  <a:lnTo>
                    <a:pt x="515" y="394"/>
                  </a:lnTo>
                  <a:lnTo>
                    <a:pt x="537" y="424"/>
                  </a:lnTo>
                  <a:lnTo>
                    <a:pt x="568" y="454"/>
                  </a:lnTo>
                  <a:lnTo>
                    <a:pt x="613" y="477"/>
                  </a:lnTo>
                  <a:lnTo>
                    <a:pt x="613" y="500"/>
                  </a:lnTo>
                  <a:lnTo>
                    <a:pt x="628" y="477"/>
                  </a:lnTo>
                  <a:lnTo>
                    <a:pt x="643" y="522"/>
                  </a:lnTo>
                  <a:lnTo>
                    <a:pt x="659" y="507"/>
                  </a:lnTo>
                  <a:lnTo>
                    <a:pt x="643" y="477"/>
                  </a:lnTo>
                  <a:lnTo>
                    <a:pt x="606" y="469"/>
                  </a:lnTo>
                  <a:lnTo>
                    <a:pt x="515" y="378"/>
                  </a:lnTo>
                  <a:lnTo>
                    <a:pt x="485" y="416"/>
                  </a:lnTo>
                  <a:lnTo>
                    <a:pt x="477" y="394"/>
                  </a:lnTo>
                  <a:lnTo>
                    <a:pt x="462" y="394"/>
                  </a:lnTo>
                  <a:lnTo>
                    <a:pt x="447" y="378"/>
                  </a:lnTo>
                  <a:lnTo>
                    <a:pt x="416" y="378"/>
                  </a:lnTo>
                  <a:lnTo>
                    <a:pt x="356" y="45"/>
                  </a:lnTo>
                  <a:lnTo>
                    <a:pt x="227" y="30"/>
                  </a:lnTo>
                  <a:lnTo>
                    <a:pt x="190" y="8"/>
                  </a:lnTo>
                  <a:lnTo>
                    <a:pt x="182" y="23"/>
                  </a:lnTo>
                  <a:lnTo>
                    <a:pt x="174" y="0"/>
                  </a:lnTo>
                  <a:lnTo>
                    <a:pt x="137" y="15"/>
                  </a:lnTo>
                  <a:lnTo>
                    <a:pt x="129" y="38"/>
                  </a:lnTo>
                  <a:lnTo>
                    <a:pt x="129" y="23"/>
                  </a:lnTo>
                  <a:lnTo>
                    <a:pt x="106" y="30"/>
                  </a:lnTo>
                  <a:lnTo>
                    <a:pt x="114" y="45"/>
                  </a:lnTo>
                  <a:lnTo>
                    <a:pt x="106" y="38"/>
                  </a:lnTo>
                  <a:lnTo>
                    <a:pt x="76" y="76"/>
                  </a:lnTo>
                  <a:lnTo>
                    <a:pt x="53" y="76"/>
                  </a:lnTo>
                  <a:lnTo>
                    <a:pt x="38" y="91"/>
                  </a:lnTo>
                  <a:lnTo>
                    <a:pt x="76" y="144"/>
                  </a:lnTo>
                  <a:lnTo>
                    <a:pt x="129" y="167"/>
                  </a:lnTo>
                  <a:lnTo>
                    <a:pt x="91" y="159"/>
                  </a:lnTo>
                  <a:lnTo>
                    <a:pt x="106" y="182"/>
                  </a:lnTo>
                  <a:lnTo>
                    <a:pt x="91" y="189"/>
                  </a:lnTo>
                  <a:lnTo>
                    <a:pt x="53" y="159"/>
                  </a:lnTo>
                  <a:lnTo>
                    <a:pt x="0" y="182"/>
                  </a:lnTo>
                  <a:lnTo>
                    <a:pt x="31" y="204"/>
                  </a:lnTo>
                  <a:lnTo>
                    <a:pt x="16" y="204"/>
                  </a:lnTo>
                  <a:lnTo>
                    <a:pt x="23" y="227"/>
                  </a:lnTo>
                  <a:lnTo>
                    <a:pt x="69" y="235"/>
                  </a:lnTo>
                  <a:lnTo>
                    <a:pt x="69" y="250"/>
                  </a:lnTo>
                  <a:lnTo>
                    <a:pt x="99" y="235"/>
                  </a:lnTo>
                  <a:lnTo>
                    <a:pt x="91" y="280"/>
                  </a:lnTo>
                  <a:lnTo>
                    <a:pt x="46" y="288"/>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10"/>
            <p:cNvSpPr>
              <a:spLocks/>
            </p:cNvSpPr>
            <p:nvPr/>
          </p:nvSpPr>
          <p:spPr bwMode="auto">
            <a:xfrm>
              <a:off x="1242" y="2599"/>
              <a:ext cx="659" cy="583"/>
            </a:xfrm>
            <a:custGeom>
              <a:avLst/>
              <a:gdLst>
                <a:gd name="T0" fmla="*/ 0 w 659"/>
                <a:gd name="T1" fmla="*/ 333 h 583"/>
                <a:gd name="T2" fmla="*/ 8 w 659"/>
                <a:gd name="T3" fmla="*/ 341 h 583"/>
                <a:gd name="T4" fmla="*/ 38 w 659"/>
                <a:gd name="T5" fmla="*/ 371 h 583"/>
                <a:gd name="T6" fmla="*/ 31 w 659"/>
                <a:gd name="T7" fmla="*/ 409 h 583"/>
                <a:gd name="T8" fmla="*/ 53 w 659"/>
                <a:gd name="T9" fmla="*/ 394 h 583"/>
                <a:gd name="T10" fmla="*/ 53 w 659"/>
                <a:gd name="T11" fmla="*/ 454 h 583"/>
                <a:gd name="T12" fmla="*/ 106 w 659"/>
                <a:gd name="T13" fmla="*/ 469 h 583"/>
                <a:gd name="T14" fmla="*/ 121 w 659"/>
                <a:gd name="T15" fmla="*/ 462 h 583"/>
                <a:gd name="T16" fmla="*/ 121 w 659"/>
                <a:gd name="T17" fmla="*/ 507 h 583"/>
                <a:gd name="T18" fmla="*/ 76 w 659"/>
                <a:gd name="T19" fmla="*/ 560 h 583"/>
                <a:gd name="T20" fmla="*/ 16 w 659"/>
                <a:gd name="T21" fmla="*/ 583 h 583"/>
                <a:gd name="T22" fmla="*/ 84 w 659"/>
                <a:gd name="T23" fmla="*/ 568 h 583"/>
                <a:gd name="T24" fmla="*/ 99 w 659"/>
                <a:gd name="T25" fmla="*/ 537 h 583"/>
                <a:gd name="T26" fmla="*/ 197 w 659"/>
                <a:gd name="T27" fmla="*/ 477 h 583"/>
                <a:gd name="T28" fmla="*/ 197 w 659"/>
                <a:gd name="T29" fmla="*/ 439 h 583"/>
                <a:gd name="T30" fmla="*/ 258 w 659"/>
                <a:gd name="T31" fmla="*/ 326 h 583"/>
                <a:gd name="T32" fmla="*/ 273 w 659"/>
                <a:gd name="T33" fmla="*/ 356 h 583"/>
                <a:gd name="T34" fmla="*/ 280 w 659"/>
                <a:gd name="T35" fmla="*/ 378 h 583"/>
                <a:gd name="T36" fmla="*/ 235 w 659"/>
                <a:gd name="T37" fmla="*/ 447 h 583"/>
                <a:gd name="T38" fmla="*/ 295 w 659"/>
                <a:gd name="T39" fmla="*/ 363 h 583"/>
                <a:gd name="T40" fmla="*/ 326 w 659"/>
                <a:gd name="T41" fmla="*/ 363 h 583"/>
                <a:gd name="T42" fmla="*/ 364 w 659"/>
                <a:gd name="T43" fmla="*/ 401 h 583"/>
                <a:gd name="T44" fmla="*/ 439 w 659"/>
                <a:gd name="T45" fmla="*/ 386 h 583"/>
                <a:gd name="T46" fmla="*/ 439 w 659"/>
                <a:gd name="T47" fmla="*/ 409 h 583"/>
                <a:gd name="T48" fmla="*/ 469 w 659"/>
                <a:gd name="T49" fmla="*/ 394 h 583"/>
                <a:gd name="T50" fmla="*/ 507 w 659"/>
                <a:gd name="T51" fmla="*/ 439 h 583"/>
                <a:gd name="T52" fmla="*/ 492 w 659"/>
                <a:gd name="T53" fmla="*/ 409 h 583"/>
                <a:gd name="T54" fmla="*/ 515 w 659"/>
                <a:gd name="T55" fmla="*/ 394 h 583"/>
                <a:gd name="T56" fmla="*/ 568 w 659"/>
                <a:gd name="T57" fmla="*/ 454 h 583"/>
                <a:gd name="T58" fmla="*/ 613 w 659"/>
                <a:gd name="T59" fmla="*/ 500 h 583"/>
                <a:gd name="T60" fmla="*/ 643 w 659"/>
                <a:gd name="T61" fmla="*/ 522 h 583"/>
                <a:gd name="T62" fmla="*/ 643 w 659"/>
                <a:gd name="T63" fmla="*/ 477 h 583"/>
                <a:gd name="T64" fmla="*/ 515 w 659"/>
                <a:gd name="T65" fmla="*/ 378 h 583"/>
                <a:gd name="T66" fmla="*/ 477 w 659"/>
                <a:gd name="T67" fmla="*/ 394 h 583"/>
                <a:gd name="T68" fmla="*/ 447 w 659"/>
                <a:gd name="T69" fmla="*/ 378 h 583"/>
                <a:gd name="T70" fmla="*/ 356 w 659"/>
                <a:gd name="T71" fmla="*/ 45 h 583"/>
                <a:gd name="T72" fmla="*/ 190 w 659"/>
                <a:gd name="T73" fmla="*/ 8 h 583"/>
                <a:gd name="T74" fmla="*/ 174 w 659"/>
                <a:gd name="T75" fmla="*/ 0 h 583"/>
                <a:gd name="T76" fmla="*/ 129 w 659"/>
                <a:gd name="T77" fmla="*/ 38 h 583"/>
                <a:gd name="T78" fmla="*/ 106 w 659"/>
                <a:gd name="T79" fmla="*/ 30 h 583"/>
                <a:gd name="T80" fmla="*/ 106 w 659"/>
                <a:gd name="T81" fmla="*/ 38 h 583"/>
                <a:gd name="T82" fmla="*/ 53 w 659"/>
                <a:gd name="T83" fmla="*/ 76 h 583"/>
                <a:gd name="T84" fmla="*/ 76 w 659"/>
                <a:gd name="T85" fmla="*/ 144 h 583"/>
                <a:gd name="T86" fmla="*/ 91 w 659"/>
                <a:gd name="T87" fmla="*/ 159 h 583"/>
                <a:gd name="T88" fmla="*/ 91 w 659"/>
                <a:gd name="T89" fmla="*/ 189 h 583"/>
                <a:gd name="T90" fmla="*/ 0 w 659"/>
                <a:gd name="T91" fmla="*/ 182 h 583"/>
                <a:gd name="T92" fmla="*/ 16 w 659"/>
                <a:gd name="T93" fmla="*/ 204 h 583"/>
                <a:gd name="T94" fmla="*/ 69 w 659"/>
                <a:gd name="T95" fmla="*/ 235 h 583"/>
                <a:gd name="T96" fmla="*/ 99 w 659"/>
                <a:gd name="T97" fmla="*/ 235 h 583"/>
                <a:gd name="T98" fmla="*/ 46 w 659"/>
                <a:gd name="T99" fmla="*/ 288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9" h="583">
                  <a:moveTo>
                    <a:pt x="46" y="288"/>
                  </a:moveTo>
                  <a:lnTo>
                    <a:pt x="0" y="333"/>
                  </a:lnTo>
                  <a:lnTo>
                    <a:pt x="16" y="333"/>
                  </a:lnTo>
                  <a:lnTo>
                    <a:pt x="8" y="341"/>
                  </a:lnTo>
                  <a:lnTo>
                    <a:pt x="16" y="356"/>
                  </a:lnTo>
                  <a:lnTo>
                    <a:pt x="38" y="371"/>
                  </a:lnTo>
                  <a:lnTo>
                    <a:pt x="23" y="386"/>
                  </a:lnTo>
                  <a:lnTo>
                    <a:pt x="31" y="409"/>
                  </a:lnTo>
                  <a:lnTo>
                    <a:pt x="46" y="409"/>
                  </a:lnTo>
                  <a:lnTo>
                    <a:pt x="53" y="394"/>
                  </a:lnTo>
                  <a:lnTo>
                    <a:pt x="61" y="439"/>
                  </a:lnTo>
                  <a:lnTo>
                    <a:pt x="53" y="454"/>
                  </a:lnTo>
                  <a:lnTo>
                    <a:pt x="91" y="431"/>
                  </a:lnTo>
                  <a:lnTo>
                    <a:pt x="106" y="469"/>
                  </a:lnTo>
                  <a:lnTo>
                    <a:pt x="114" y="447"/>
                  </a:lnTo>
                  <a:lnTo>
                    <a:pt x="121" y="462"/>
                  </a:lnTo>
                  <a:lnTo>
                    <a:pt x="152" y="447"/>
                  </a:lnTo>
                  <a:lnTo>
                    <a:pt x="121" y="507"/>
                  </a:lnTo>
                  <a:lnTo>
                    <a:pt x="76" y="537"/>
                  </a:lnTo>
                  <a:lnTo>
                    <a:pt x="76" y="560"/>
                  </a:lnTo>
                  <a:lnTo>
                    <a:pt x="46" y="553"/>
                  </a:lnTo>
                  <a:lnTo>
                    <a:pt x="16" y="583"/>
                  </a:lnTo>
                  <a:lnTo>
                    <a:pt x="46" y="560"/>
                  </a:lnTo>
                  <a:lnTo>
                    <a:pt x="84" y="568"/>
                  </a:lnTo>
                  <a:lnTo>
                    <a:pt x="106" y="553"/>
                  </a:lnTo>
                  <a:lnTo>
                    <a:pt x="99" y="537"/>
                  </a:lnTo>
                  <a:lnTo>
                    <a:pt x="121" y="537"/>
                  </a:lnTo>
                  <a:lnTo>
                    <a:pt x="197" y="477"/>
                  </a:lnTo>
                  <a:lnTo>
                    <a:pt x="205" y="454"/>
                  </a:lnTo>
                  <a:lnTo>
                    <a:pt x="197" y="439"/>
                  </a:lnTo>
                  <a:lnTo>
                    <a:pt x="250" y="363"/>
                  </a:lnTo>
                  <a:lnTo>
                    <a:pt x="258" y="326"/>
                  </a:lnTo>
                  <a:lnTo>
                    <a:pt x="250" y="363"/>
                  </a:lnTo>
                  <a:lnTo>
                    <a:pt x="273" y="356"/>
                  </a:lnTo>
                  <a:lnTo>
                    <a:pt x="265" y="371"/>
                  </a:lnTo>
                  <a:lnTo>
                    <a:pt x="280" y="378"/>
                  </a:lnTo>
                  <a:lnTo>
                    <a:pt x="242" y="386"/>
                  </a:lnTo>
                  <a:lnTo>
                    <a:pt x="235" y="447"/>
                  </a:lnTo>
                  <a:lnTo>
                    <a:pt x="288" y="409"/>
                  </a:lnTo>
                  <a:lnTo>
                    <a:pt x="295" y="363"/>
                  </a:lnTo>
                  <a:lnTo>
                    <a:pt x="295" y="378"/>
                  </a:lnTo>
                  <a:lnTo>
                    <a:pt x="326" y="363"/>
                  </a:lnTo>
                  <a:lnTo>
                    <a:pt x="318" y="378"/>
                  </a:lnTo>
                  <a:lnTo>
                    <a:pt x="364" y="401"/>
                  </a:lnTo>
                  <a:lnTo>
                    <a:pt x="432" y="401"/>
                  </a:lnTo>
                  <a:lnTo>
                    <a:pt x="439" y="386"/>
                  </a:lnTo>
                  <a:lnTo>
                    <a:pt x="447" y="394"/>
                  </a:lnTo>
                  <a:lnTo>
                    <a:pt x="439" y="409"/>
                  </a:lnTo>
                  <a:lnTo>
                    <a:pt x="462" y="416"/>
                  </a:lnTo>
                  <a:lnTo>
                    <a:pt x="469" y="394"/>
                  </a:lnTo>
                  <a:lnTo>
                    <a:pt x="469" y="416"/>
                  </a:lnTo>
                  <a:lnTo>
                    <a:pt x="507" y="439"/>
                  </a:lnTo>
                  <a:lnTo>
                    <a:pt x="515" y="424"/>
                  </a:lnTo>
                  <a:lnTo>
                    <a:pt x="492" y="409"/>
                  </a:lnTo>
                  <a:lnTo>
                    <a:pt x="530" y="431"/>
                  </a:lnTo>
                  <a:lnTo>
                    <a:pt x="515" y="394"/>
                  </a:lnTo>
                  <a:lnTo>
                    <a:pt x="537" y="424"/>
                  </a:lnTo>
                  <a:lnTo>
                    <a:pt x="568" y="454"/>
                  </a:lnTo>
                  <a:lnTo>
                    <a:pt x="613" y="477"/>
                  </a:lnTo>
                  <a:lnTo>
                    <a:pt x="613" y="500"/>
                  </a:lnTo>
                  <a:lnTo>
                    <a:pt x="628" y="477"/>
                  </a:lnTo>
                  <a:lnTo>
                    <a:pt x="643" y="522"/>
                  </a:lnTo>
                  <a:lnTo>
                    <a:pt x="659" y="507"/>
                  </a:lnTo>
                  <a:lnTo>
                    <a:pt x="643" y="477"/>
                  </a:lnTo>
                  <a:lnTo>
                    <a:pt x="606" y="469"/>
                  </a:lnTo>
                  <a:lnTo>
                    <a:pt x="515" y="378"/>
                  </a:lnTo>
                  <a:lnTo>
                    <a:pt x="485" y="416"/>
                  </a:lnTo>
                  <a:lnTo>
                    <a:pt x="477" y="394"/>
                  </a:lnTo>
                  <a:lnTo>
                    <a:pt x="462" y="394"/>
                  </a:lnTo>
                  <a:lnTo>
                    <a:pt x="447" y="378"/>
                  </a:lnTo>
                  <a:lnTo>
                    <a:pt x="416" y="378"/>
                  </a:lnTo>
                  <a:lnTo>
                    <a:pt x="356" y="45"/>
                  </a:lnTo>
                  <a:lnTo>
                    <a:pt x="227" y="30"/>
                  </a:lnTo>
                  <a:lnTo>
                    <a:pt x="190" y="8"/>
                  </a:lnTo>
                  <a:lnTo>
                    <a:pt x="182" y="23"/>
                  </a:lnTo>
                  <a:lnTo>
                    <a:pt x="174" y="0"/>
                  </a:lnTo>
                  <a:lnTo>
                    <a:pt x="137" y="15"/>
                  </a:lnTo>
                  <a:lnTo>
                    <a:pt x="129" y="38"/>
                  </a:lnTo>
                  <a:lnTo>
                    <a:pt x="129" y="23"/>
                  </a:lnTo>
                  <a:lnTo>
                    <a:pt x="106" y="30"/>
                  </a:lnTo>
                  <a:lnTo>
                    <a:pt x="114" y="45"/>
                  </a:lnTo>
                  <a:lnTo>
                    <a:pt x="106" y="38"/>
                  </a:lnTo>
                  <a:lnTo>
                    <a:pt x="76" y="76"/>
                  </a:lnTo>
                  <a:lnTo>
                    <a:pt x="53" y="76"/>
                  </a:lnTo>
                  <a:lnTo>
                    <a:pt x="38" y="91"/>
                  </a:lnTo>
                  <a:lnTo>
                    <a:pt x="76" y="144"/>
                  </a:lnTo>
                  <a:lnTo>
                    <a:pt x="129" y="167"/>
                  </a:lnTo>
                  <a:lnTo>
                    <a:pt x="91" y="159"/>
                  </a:lnTo>
                  <a:lnTo>
                    <a:pt x="106" y="182"/>
                  </a:lnTo>
                  <a:lnTo>
                    <a:pt x="91" y="189"/>
                  </a:lnTo>
                  <a:lnTo>
                    <a:pt x="53" y="159"/>
                  </a:lnTo>
                  <a:lnTo>
                    <a:pt x="0" y="182"/>
                  </a:lnTo>
                  <a:lnTo>
                    <a:pt x="31" y="204"/>
                  </a:lnTo>
                  <a:lnTo>
                    <a:pt x="16" y="204"/>
                  </a:lnTo>
                  <a:lnTo>
                    <a:pt x="23" y="227"/>
                  </a:lnTo>
                  <a:lnTo>
                    <a:pt x="69" y="235"/>
                  </a:lnTo>
                  <a:lnTo>
                    <a:pt x="69" y="250"/>
                  </a:lnTo>
                  <a:lnTo>
                    <a:pt x="99" y="235"/>
                  </a:lnTo>
                  <a:lnTo>
                    <a:pt x="91" y="280"/>
                  </a:lnTo>
                  <a:lnTo>
                    <a:pt x="46" y="288"/>
                  </a:lnTo>
                  <a:lnTo>
                    <a:pt x="46" y="29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 name="Freeform 11"/>
            <p:cNvSpPr>
              <a:spLocks/>
            </p:cNvSpPr>
            <p:nvPr/>
          </p:nvSpPr>
          <p:spPr bwMode="auto">
            <a:xfrm>
              <a:off x="1674" y="2168"/>
              <a:ext cx="423" cy="499"/>
            </a:xfrm>
            <a:custGeom>
              <a:avLst/>
              <a:gdLst>
                <a:gd name="T0" fmla="*/ 423 w 423"/>
                <a:gd name="T1" fmla="*/ 53 h 499"/>
                <a:gd name="T2" fmla="*/ 121 w 423"/>
                <a:gd name="T3" fmla="*/ 0 h 499"/>
                <a:gd name="T4" fmla="*/ 98 w 423"/>
                <a:gd name="T5" fmla="*/ 75 h 499"/>
                <a:gd name="T6" fmla="*/ 83 w 423"/>
                <a:gd name="T7" fmla="*/ 68 h 499"/>
                <a:gd name="T8" fmla="*/ 60 w 423"/>
                <a:gd name="T9" fmla="*/ 68 h 499"/>
                <a:gd name="T10" fmla="*/ 53 w 423"/>
                <a:gd name="T11" fmla="*/ 151 h 499"/>
                <a:gd name="T12" fmla="*/ 75 w 423"/>
                <a:gd name="T13" fmla="*/ 212 h 499"/>
                <a:gd name="T14" fmla="*/ 45 w 423"/>
                <a:gd name="T15" fmla="*/ 234 h 499"/>
                <a:gd name="T16" fmla="*/ 37 w 423"/>
                <a:gd name="T17" fmla="*/ 265 h 499"/>
                <a:gd name="T18" fmla="*/ 22 w 423"/>
                <a:gd name="T19" fmla="*/ 280 h 499"/>
                <a:gd name="T20" fmla="*/ 30 w 423"/>
                <a:gd name="T21" fmla="*/ 317 h 499"/>
                <a:gd name="T22" fmla="*/ 15 w 423"/>
                <a:gd name="T23" fmla="*/ 325 h 499"/>
                <a:gd name="T24" fmla="*/ 0 w 423"/>
                <a:gd name="T25" fmla="*/ 340 h 499"/>
                <a:gd name="T26" fmla="*/ 234 w 423"/>
                <a:gd name="T27" fmla="*/ 476 h 499"/>
                <a:gd name="T28" fmla="*/ 363 w 423"/>
                <a:gd name="T29" fmla="*/ 499 h 499"/>
                <a:gd name="T30" fmla="*/ 423 w 423"/>
                <a:gd name="T31" fmla="*/ 53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3" h="499">
                  <a:moveTo>
                    <a:pt x="423" y="53"/>
                  </a:moveTo>
                  <a:lnTo>
                    <a:pt x="121" y="0"/>
                  </a:lnTo>
                  <a:lnTo>
                    <a:pt x="98" y="75"/>
                  </a:lnTo>
                  <a:lnTo>
                    <a:pt x="83" y="68"/>
                  </a:lnTo>
                  <a:lnTo>
                    <a:pt x="60" y="68"/>
                  </a:lnTo>
                  <a:lnTo>
                    <a:pt x="53" y="151"/>
                  </a:lnTo>
                  <a:lnTo>
                    <a:pt x="75" y="212"/>
                  </a:lnTo>
                  <a:lnTo>
                    <a:pt x="45" y="234"/>
                  </a:lnTo>
                  <a:lnTo>
                    <a:pt x="37" y="265"/>
                  </a:lnTo>
                  <a:lnTo>
                    <a:pt x="22" y="280"/>
                  </a:lnTo>
                  <a:lnTo>
                    <a:pt x="30" y="317"/>
                  </a:lnTo>
                  <a:lnTo>
                    <a:pt x="15" y="325"/>
                  </a:lnTo>
                  <a:lnTo>
                    <a:pt x="0" y="340"/>
                  </a:lnTo>
                  <a:lnTo>
                    <a:pt x="234" y="476"/>
                  </a:lnTo>
                  <a:lnTo>
                    <a:pt x="363" y="499"/>
                  </a:lnTo>
                  <a:lnTo>
                    <a:pt x="423" y="53"/>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12"/>
            <p:cNvSpPr>
              <a:spLocks/>
            </p:cNvSpPr>
            <p:nvPr/>
          </p:nvSpPr>
          <p:spPr bwMode="auto">
            <a:xfrm>
              <a:off x="1674" y="2168"/>
              <a:ext cx="423" cy="499"/>
            </a:xfrm>
            <a:custGeom>
              <a:avLst/>
              <a:gdLst>
                <a:gd name="T0" fmla="*/ 423 w 423"/>
                <a:gd name="T1" fmla="*/ 53 h 499"/>
                <a:gd name="T2" fmla="*/ 121 w 423"/>
                <a:gd name="T3" fmla="*/ 0 h 499"/>
                <a:gd name="T4" fmla="*/ 98 w 423"/>
                <a:gd name="T5" fmla="*/ 75 h 499"/>
                <a:gd name="T6" fmla="*/ 83 w 423"/>
                <a:gd name="T7" fmla="*/ 68 h 499"/>
                <a:gd name="T8" fmla="*/ 60 w 423"/>
                <a:gd name="T9" fmla="*/ 68 h 499"/>
                <a:gd name="T10" fmla="*/ 53 w 423"/>
                <a:gd name="T11" fmla="*/ 151 h 499"/>
                <a:gd name="T12" fmla="*/ 75 w 423"/>
                <a:gd name="T13" fmla="*/ 212 h 499"/>
                <a:gd name="T14" fmla="*/ 45 w 423"/>
                <a:gd name="T15" fmla="*/ 234 h 499"/>
                <a:gd name="T16" fmla="*/ 37 w 423"/>
                <a:gd name="T17" fmla="*/ 265 h 499"/>
                <a:gd name="T18" fmla="*/ 22 w 423"/>
                <a:gd name="T19" fmla="*/ 280 h 499"/>
                <a:gd name="T20" fmla="*/ 30 w 423"/>
                <a:gd name="T21" fmla="*/ 317 h 499"/>
                <a:gd name="T22" fmla="*/ 15 w 423"/>
                <a:gd name="T23" fmla="*/ 325 h 499"/>
                <a:gd name="T24" fmla="*/ 0 w 423"/>
                <a:gd name="T25" fmla="*/ 340 h 499"/>
                <a:gd name="T26" fmla="*/ 234 w 423"/>
                <a:gd name="T27" fmla="*/ 476 h 499"/>
                <a:gd name="T28" fmla="*/ 363 w 423"/>
                <a:gd name="T29" fmla="*/ 499 h 499"/>
                <a:gd name="T30" fmla="*/ 423 w 423"/>
                <a:gd name="T31" fmla="*/ 53 h 499"/>
                <a:gd name="T32" fmla="*/ 423 w 423"/>
                <a:gd name="T33" fmla="*/ 6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3" h="499">
                  <a:moveTo>
                    <a:pt x="423" y="53"/>
                  </a:moveTo>
                  <a:lnTo>
                    <a:pt x="121" y="0"/>
                  </a:lnTo>
                  <a:lnTo>
                    <a:pt x="98" y="75"/>
                  </a:lnTo>
                  <a:lnTo>
                    <a:pt x="83" y="68"/>
                  </a:lnTo>
                  <a:lnTo>
                    <a:pt x="60" y="68"/>
                  </a:lnTo>
                  <a:lnTo>
                    <a:pt x="53" y="151"/>
                  </a:lnTo>
                  <a:lnTo>
                    <a:pt x="75" y="212"/>
                  </a:lnTo>
                  <a:lnTo>
                    <a:pt x="45" y="234"/>
                  </a:lnTo>
                  <a:lnTo>
                    <a:pt x="37" y="265"/>
                  </a:lnTo>
                  <a:lnTo>
                    <a:pt x="22" y="280"/>
                  </a:lnTo>
                  <a:lnTo>
                    <a:pt x="30" y="317"/>
                  </a:lnTo>
                  <a:lnTo>
                    <a:pt x="15" y="325"/>
                  </a:lnTo>
                  <a:lnTo>
                    <a:pt x="0" y="340"/>
                  </a:lnTo>
                  <a:lnTo>
                    <a:pt x="234" y="476"/>
                  </a:lnTo>
                  <a:lnTo>
                    <a:pt x="363" y="499"/>
                  </a:lnTo>
                  <a:lnTo>
                    <a:pt x="423" y="53"/>
                  </a:lnTo>
                  <a:lnTo>
                    <a:pt x="423" y="6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Freeform 13"/>
            <p:cNvSpPr>
              <a:spLocks/>
            </p:cNvSpPr>
            <p:nvPr/>
          </p:nvSpPr>
          <p:spPr bwMode="auto">
            <a:xfrm>
              <a:off x="2997" y="2304"/>
              <a:ext cx="318" cy="287"/>
            </a:xfrm>
            <a:custGeom>
              <a:avLst/>
              <a:gdLst>
                <a:gd name="T0" fmla="*/ 310 w 318"/>
                <a:gd name="T1" fmla="*/ 38 h 287"/>
                <a:gd name="T2" fmla="*/ 273 w 318"/>
                <a:gd name="T3" fmla="*/ 45 h 287"/>
                <a:gd name="T4" fmla="*/ 288 w 318"/>
                <a:gd name="T5" fmla="*/ 15 h 287"/>
                <a:gd name="T6" fmla="*/ 280 w 318"/>
                <a:gd name="T7" fmla="*/ 0 h 287"/>
                <a:gd name="T8" fmla="*/ 242 w 318"/>
                <a:gd name="T9" fmla="*/ 7 h 287"/>
                <a:gd name="T10" fmla="*/ 0 w 318"/>
                <a:gd name="T11" fmla="*/ 15 h 287"/>
                <a:gd name="T12" fmla="*/ 15 w 318"/>
                <a:gd name="T13" fmla="*/ 98 h 287"/>
                <a:gd name="T14" fmla="*/ 15 w 318"/>
                <a:gd name="T15" fmla="*/ 242 h 287"/>
                <a:gd name="T16" fmla="*/ 46 w 318"/>
                <a:gd name="T17" fmla="*/ 242 h 287"/>
                <a:gd name="T18" fmla="*/ 46 w 318"/>
                <a:gd name="T19" fmla="*/ 287 h 287"/>
                <a:gd name="T20" fmla="*/ 235 w 318"/>
                <a:gd name="T21" fmla="*/ 280 h 287"/>
                <a:gd name="T22" fmla="*/ 242 w 318"/>
                <a:gd name="T23" fmla="*/ 257 h 287"/>
                <a:gd name="T24" fmla="*/ 242 w 318"/>
                <a:gd name="T25" fmla="*/ 250 h 287"/>
                <a:gd name="T26" fmla="*/ 227 w 318"/>
                <a:gd name="T27" fmla="*/ 250 h 287"/>
                <a:gd name="T28" fmla="*/ 227 w 318"/>
                <a:gd name="T29" fmla="*/ 227 h 287"/>
                <a:gd name="T30" fmla="*/ 242 w 318"/>
                <a:gd name="T31" fmla="*/ 227 h 287"/>
                <a:gd name="T32" fmla="*/ 235 w 318"/>
                <a:gd name="T33" fmla="*/ 204 h 287"/>
                <a:gd name="T34" fmla="*/ 250 w 318"/>
                <a:gd name="T35" fmla="*/ 189 h 287"/>
                <a:gd name="T36" fmla="*/ 242 w 318"/>
                <a:gd name="T37" fmla="*/ 181 h 287"/>
                <a:gd name="T38" fmla="*/ 265 w 318"/>
                <a:gd name="T39" fmla="*/ 166 h 287"/>
                <a:gd name="T40" fmla="*/ 265 w 318"/>
                <a:gd name="T41" fmla="*/ 136 h 287"/>
                <a:gd name="T42" fmla="*/ 280 w 318"/>
                <a:gd name="T43" fmla="*/ 136 h 287"/>
                <a:gd name="T44" fmla="*/ 280 w 318"/>
                <a:gd name="T45" fmla="*/ 121 h 287"/>
                <a:gd name="T46" fmla="*/ 295 w 318"/>
                <a:gd name="T47" fmla="*/ 113 h 287"/>
                <a:gd name="T48" fmla="*/ 288 w 318"/>
                <a:gd name="T49" fmla="*/ 91 h 287"/>
                <a:gd name="T50" fmla="*/ 303 w 318"/>
                <a:gd name="T51" fmla="*/ 76 h 287"/>
                <a:gd name="T52" fmla="*/ 303 w 318"/>
                <a:gd name="T53" fmla="*/ 60 h 287"/>
                <a:gd name="T54" fmla="*/ 318 w 318"/>
                <a:gd name="T55" fmla="*/ 45 h 287"/>
                <a:gd name="T56" fmla="*/ 310 w 318"/>
                <a:gd name="T57" fmla="*/ 38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8" h="287">
                  <a:moveTo>
                    <a:pt x="310" y="38"/>
                  </a:moveTo>
                  <a:lnTo>
                    <a:pt x="273" y="45"/>
                  </a:lnTo>
                  <a:lnTo>
                    <a:pt x="288" y="15"/>
                  </a:lnTo>
                  <a:lnTo>
                    <a:pt x="280" y="0"/>
                  </a:lnTo>
                  <a:lnTo>
                    <a:pt x="242" y="7"/>
                  </a:lnTo>
                  <a:lnTo>
                    <a:pt x="0" y="15"/>
                  </a:lnTo>
                  <a:lnTo>
                    <a:pt x="15" y="98"/>
                  </a:lnTo>
                  <a:lnTo>
                    <a:pt x="15" y="242"/>
                  </a:lnTo>
                  <a:lnTo>
                    <a:pt x="46" y="242"/>
                  </a:lnTo>
                  <a:lnTo>
                    <a:pt x="46" y="287"/>
                  </a:lnTo>
                  <a:lnTo>
                    <a:pt x="235" y="280"/>
                  </a:lnTo>
                  <a:lnTo>
                    <a:pt x="242" y="257"/>
                  </a:lnTo>
                  <a:lnTo>
                    <a:pt x="242" y="250"/>
                  </a:lnTo>
                  <a:lnTo>
                    <a:pt x="227" y="250"/>
                  </a:lnTo>
                  <a:lnTo>
                    <a:pt x="227" y="227"/>
                  </a:lnTo>
                  <a:lnTo>
                    <a:pt x="242" y="227"/>
                  </a:lnTo>
                  <a:lnTo>
                    <a:pt x="235" y="204"/>
                  </a:lnTo>
                  <a:lnTo>
                    <a:pt x="250" y="189"/>
                  </a:lnTo>
                  <a:lnTo>
                    <a:pt x="242" y="181"/>
                  </a:lnTo>
                  <a:lnTo>
                    <a:pt x="265" y="166"/>
                  </a:lnTo>
                  <a:lnTo>
                    <a:pt x="265" y="136"/>
                  </a:lnTo>
                  <a:lnTo>
                    <a:pt x="280" y="136"/>
                  </a:lnTo>
                  <a:lnTo>
                    <a:pt x="280" y="121"/>
                  </a:lnTo>
                  <a:lnTo>
                    <a:pt x="295" y="113"/>
                  </a:lnTo>
                  <a:lnTo>
                    <a:pt x="288" y="91"/>
                  </a:lnTo>
                  <a:lnTo>
                    <a:pt x="303" y="76"/>
                  </a:lnTo>
                  <a:lnTo>
                    <a:pt x="303" y="60"/>
                  </a:lnTo>
                  <a:lnTo>
                    <a:pt x="318" y="45"/>
                  </a:lnTo>
                  <a:lnTo>
                    <a:pt x="310" y="3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4"/>
            <p:cNvSpPr>
              <a:spLocks/>
            </p:cNvSpPr>
            <p:nvPr/>
          </p:nvSpPr>
          <p:spPr bwMode="auto">
            <a:xfrm>
              <a:off x="2997" y="2304"/>
              <a:ext cx="318" cy="287"/>
            </a:xfrm>
            <a:custGeom>
              <a:avLst/>
              <a:gdLst>
                <a:gd name="T0" fmla="*/ 310 w 318"/>
                <a:gd name="T1" fmla="*/ 38 h 287"/>
                <a:gd name="T2" fmla="*/ 273 w 318"/>
                <a:gd name="T3" fmla="*/ 45 h 287"/>
                <a:gd name="T4" fmla="*/ 288 w 318"/>
                <a:gd name="T5" fmla="*/ 15 h 287"/>
                <a:gd name="T6" fmla="*/ 280 w 318"/>
                <a:gd name="T7" fmla="*/ 0 h 287"/>
                <a:gd name="T8" fmla="*/ 242 w 318"/>
                <a:gd name="T9" fmla="*/ 7 h 287"/>
                <a:gd name="T10" fmla="*/ 0 w 318"/>
                <a:gd name="T11" fmla="*/ 15 h 287"/>
                <a:gd name="T12" fmla="*/ 15 w 318"/>
                <a:gd name="T13" fmla="*/ 98 h 287"/>
                <a:gd name="T14" fmla="*/ 15 w 318"/>
                <a:gd name="T15" fmla="*/ 242 h 287"/>
                <a:gd name="T16" fmla="*/ 46 w 318"/>
                <a:gd name="T17" fmla="*/ 242 h 287"/>
                <a:gd name="T18" fmla="*/ 46 w 318"/>
                <a:gd name="T19" fmla="*/ 287 h 287"/>
                <a:gd name="T20" fmla="*/ 235 w 318"/>
                <a:gd name="T21" fmla="*/ 280 h 287"/>
                <a:gd name="T22" fmla="*/ 242 w 318"/>
                <a:gd name="T23" fmla="*/ 257 h 287"/>
                <a:gd name="T24" fmla="*/ 242 w 318"/>
                <a:gd name="T25" fmla="*/ 250 h 287"/>
                <a:gd name="T26" fmla="*/ 227 w 318"/>
                <a:gd name="T27" fmla="*/ 250 h 287"/>
                <a:gd name="T28" fmla="*/ 227 w 318"/>
                <a:gd name="T29" fmla="*/ 227 h 287"/>
                <a:gd name="T30" fmla="*/ 242 w 318"/>
                <a:gd name="T31" fmla="*/ 227 h 287"/>
                <a:gd name="T32" fmla="*/ 235 w 318"/>
                <a:gd name="T33" fmla="*/ 204 h 287"/>
                <a:gd name="T34" fmla="*/ 250 w 318"/>
                <a:gd name="T35" fmla="*/ 189 h 287"/>
                <a:gd name="T36" fmla="*/ 242 w 318"/>
                <a:gd name="T37" fmla="*/ 181 h 287"/>
                <a:gd name="T38" fmla="*/ 265 w 318"/>
                <a:gd name="T39" fmla="*/ 166 h 287"/>
                <a:gd name="T40" fmla="*/ 265 w 318"/>
                <a:gd name="T41" fmla="*/ 136 h 287"/>
                <a:gd name="T42" fmla="*/ 280 w 318"/>
                <a:gd name="T43" fmla="*/ 136 h 287"/>
                <a:gd name="T44" fmla="*/ 280 w 318"/>
                <a:gd name="T45" fmla="*/ 121 h 287"/>
                <a:gd name="T46" fmla="*/ 295 w 318"/>
                <a:gd name="T47" fmla="*/ 113 h 287"/>
                <a:gd name="T48" fmla="*/ 288 w 318"/>
                <a:gd name="T49" fmla="*/ 91 h 287"/>
                <a:gd name="T50" fmla="*/ 303 w 318"/>
                <a:gd name="T51" fmla="*/ 76 h 287"/>
                <a:gd name="T52" fmla="*/ 303 w 318"/>
                <a:gd name="T53" fmla="*/ 60 h 287"/>
                <a:gd name="T54" fmla="*/ 318 w 318"/>
                <a:gd name="T55" fmla="*/ 45 h 287"/>
                <a:gd name="T56" fmla="*/ 310 w 318"/>
                <a:gd name="T57" fmla="*/ 38 h 287"/>
                <a:gd name="T58" fmla="*/ 310 w 318"/>
                <a:gd name="T59" fmla="*/ 45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8" h="287">
                  <a:moveTo>
                    <a:pt x="310" y="38"/>
                  </a:moveTo>
                  <a:lnTo>
                    <a:pt x="273" y="45"/>
                  </a:lnTo>
                  <a:lnTo>
                    <a:pt x="288" y="15"/>
                  </a:lnTo>
                  <a:lnTo>
                    <a:pt x="280" y="0"/>
                  </a:lnTo>
                  <a:lnTo>
                    <a:pt x="242" y="7"/>
                  </a:lnTo>
                  <a:lnTo>
                    <a:pt x="0" y="15"/>
                  </a:lnTo>
                  <a:lnTo>
                    <a:pt x="15" y="98"/>
                  </a:lnTo>
                  <a:lnTo>
                    <a:pt x="15" y="242"/>
                  </a:lnTo>
                  <a:lnTo>
                    <a:pt x="46" y="242"/>
                  </a:lnTo>
                  <a:lnTo>
                    <a:pt x="46" y="287"/>
                  </a:lnTo>
                  <a:lnTo>
                    <a:pt x="235" y="280"/>
                  </a:lnTo>
                  <a:lnTo>
                    <a:pt x="242" y="257"/>
                  </a:lnTo>
                  <a:lnTo>
                    <a:pt x="242" y="250"/>
                  </a:lnTo>
                  <a:lnTo>
                    <a:pt x="227" y="250"/>
                  </a:lnTo>
                  <a:lnTo>
                    <a:pt x="227" y="227"/>
                  </a:lnTo>
                  <a:lnTo>
                    <a:pt x="242" y="227"/>
                  </a:lnTo>
                  <a:lnTo>
                    <a:pt x="235" y="204"/>
                  </a:lnTo>
                  <a:lnTo>
                    <a:pt x="250" y="189"/>
                  </a:lnTo>
                  <a:lnTo>
                    <a:pt x="242" y="181"/>
                  </a:lnTo>
                  <a:lnTo>
                    <a:pt x="265" y="166"/>
                  </a:lnTo>
                  <a:lnTo>
                    <a:pt x="265" y="136"/>
                  </a:lnTo>
                  <a:lnTo>
                    <a:pt x="280" y="136"/>
                  </a:lnTo>
                  <a:lnTo>
                    <a:pt x="280" y="121"/>
                  </a:lnTo>
                  <a:lnTo>
                    <a:pt x="295" y="113"/>
                  </a:lnTo>
                  <a:lnTo>
                    <a:pt x="288" y="91"/>
                  </a:lnTo>
                  <a:lnTo>
                    <a:pt x="303" y="76"/>
                  </a:lnTo>
                  <a:lnTo>
                    <a:pt x="303" y="60"/>
                  </a:lnTo>
                  <a:lnTo>
                    <a:pt x="318" y="45"/>
                  </a:lnTo>
                  <a:lnTo>
                    <a:pt x="310" y="38"/>
                  </a:lnTo>
                  <a:lnTo>
                    <a:pt x="310" y="4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Freeform 15"/>
            <p:cNvSpPr>
              <a:spLocks/>
            </p:cNvSpPr>
            <p:nvPr/>
          </p:nvSpPr>
          <p:spPr bwMode="auto">
            <a:xfrm>
              <a:off x="1242" y="1638"/>
              <a:ext cx="507" cy="855"/>
            </a:xfrm>
            <a:custGeom>
              <a:avLst/>
              <a:gdLst>
                <a:gd name="T0" fmla="*/ 485 w 507"/>
                <a:gd name="T1" fmla="*/ 681 h 855"/>
                <a:gd name="T2" fmla="*/ 227 w 507"/>
                <a:gd name="T3" fmla="*/ 295 h 855"/>
                <a:gd name="T4" fmla="*/ 288 w 507"/>
                <a:gd name="T5" fmla="*/ 68 h 855"/>
                <a:gd name="T6" fmla="*/ 46 w 507"/>
                <a:gd name="T7" fmla="*/ 0 h 855"/>
                <a:gd name="T8" fmla="*/ 31 w 507"/>
                <a:gd name="T9" fmla="*/ 75 h 855"/>
                <a:gd name="T10" fmla="*/ 0 w 507"/>
                <a:gd name="T11" fmla="*/ 113 h 855"/>
                <a:gd name="T12" fmla="*/ 23 w 507"/>
                <a:gd name="T13" fmla="*/ 174 h 855"/>
                <a:gd name="T14" fmla="*/ 8 w 507"/>
                <a:gd name="T15" fmla="*/ 242 h 855"/>
                <a:gd name="T16" fmla="*/ 38 w 507"/>
                <a:gd name="T17" fmla="*/ 303 h 855"/>
                <a:gd name="T18" fmla="*/ 31 w 507"/>
                <a:gd name="T19" fmla="*/ 325 h 855"/>
                <a:gd name="T20" fmla="*/ 53 w 507"/>
                <a:gd name="T21" fmla="*/ 348 h 855"/>
                <a:gd name="T22" fmla="*/ 61 w 507"/>
                <a:gd name="T23" fmla="*/ 325 h 855"/>
                <a:gd name="T24" fmla="*/ 76 w 507"/>
                <a:gd name="T25" fmla="*/ 333 h 855"/>
                <a:gd name="T26" fmla="*/ 61 w 507"/>
                <a:gd name="T27" fmla="*/ 340 h 855"/>
                <a:gd name="T28" fmla="*/ 76 w 507"/>
                <a:gd name="T29" fmla="*/ 386 h 855"/>
                <a:gd name="T30" fmla="*/ 61 w 507"/>
                <a:gd name="T31" fmla="*/ 363 h 855"/>
                <a:gd name="T32" fmla="*/ 53 w 507"/>
                <a:gd name="T33" fmla="*/ 348 h 855"/>
                <a:gd name="T34" fmla="*/ 46 w 507"/>
                <a:gd name="T35" fmla="*/ 393 h 855"/>
                <a:gd name="T36" fmla="*/ 76 w 507"/>
                <a:gd name="T37" fmla="*/ 424 h 855"/>
                <a:gd name="T38" fmla="*/ 61 w 507"/>
                <a:gd name="T39" fmla="*/ 477 h 855"/>
                <a:gd name="T40" fmla="*/ 99 w 507"/>
                <a:gd name="T41" fmla="*/ 560 h 855"/>
                <a:gd name="T42" fmla="*/ 99 w 507"/>
                <a:gd name="T43" fmla="*/ 575 h 855"/>
                <a:gd name="T44" fmla="*/ 114 w 507"/>
                <a:gd name="T45" fmla="*/ 583 h 855"/>
                <a:gd name="T46" fmla="*/ 99 w 507"/>
                <a:gd name="T47" fmla="*/ 628 h 855"/>
                <a:gd name="T48" fmla="*/ 106 w 507"/>
                <a:gd name="T49" fmla="*/ 636 h 855"/>
                <a:gd name="T50" fmla="*/ 167 w 507"/>
                <a:gd name="T51" fmla="*/ 658 h 855"/>
                <a:gd name="T52" fmla="*/ 182 w 507"/>
                <a:gd name="T53" fmla="*/ 689 h 855"/>
                <a:gd name="T54" fmla="*/ 220 w 507"/>
                <a:gd name="T55" fmla="*/ 704 h 855"/>
                <a:gd name="T56" fmla="*/ 227 w 507"/>
                <a:gd name="T57" fmla="*/ 726 h 855"/>
                <a:gd name="T58" fmla="*/ 242 w 507"/>
                <a:gd name="T59" fmla="*/ 734 h 855"/>
                <a:gd name="T60" fmla="*/ 273 w 507"/>
                <a:gd name="T61" fmla="*/ 772 h 855"/>
                <a:gd name="T62" fmla="*/ 288 w 507"/>
                <a:gd name="T63" fmla="*/ 840 h 855"/>
                <a:gd name="T64" fmla="*/ 447 w 507"/>
                <a:gd name="T65" fmla="*/ 855 h 855"/>
                <a:gd name="T66" fmla="*/ 462 w 507"/>
                <a:gd name="T67" fmla="*/ 847 h 855"/>
                <a:gd name="T68" fmla="*/ 454 w 507"/>
                <a:gd name="T69" fmla="*/ 810 h 855"/>
                <a:gd name="T70" fmla="*/ 469 w 507"/>
                <a:gd name="T71" fmla="*/ 795 h 855"/>
                <a:gd name="T72" fmla="*/ 477 w 507"/>
                <a:gd name="T73" fmla="*/ 764 h 855"/>
                <a:gd name="T74" fmla="*/ 507 w 507"/>
                <a:gd name="T75" fmla="*/ 742 h 855"/>
                <a:gd name="T76" fmla="*/ 485 w 507"/>
                <a:gd name="T77" fmla="*/ 681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07" h="855">
                  <a:moveTo>
                    <a:pt x="485" y="681"/>
                  </a:moveTo>
                  <a:lnTo>
                    <a:pt x="227" y="295"/>
                  </a:lnTo>
                  <a:lnTo>
                    <a:pt x="288" y="68"/>
                  </a:lnTo>
                  <a:lnTo>
                    <a:pt x="46" y="0"/>
                  </a:lnTo>
                  <a:lnTo>
                    <a:pt x="31" y="75"/>
                  </a:lnTo>
                  <a:lnTo>
                    <a:pt x="0" y="113"/>
                  </a:lnTo>
                  <a:lnTo>
                    <a:pt x="23" y="174"/>
                  </a:lnTo>
                  <a:lnTo>
                    <a:pt x="8" y="242"/>
                  </a:lnTo>
                  <a:lnTo>
                    <a:pt x="38" y="303"/>
                  </a:lnTo>
                  <a:lnTo>
                    <a:pt x="31" y="325"/>
                  </a:lnTo>
                  <a:lnTo>
                    <a:pt x="53" y="348"/>
                  </a:lnTo>
                  <a:lnTo>
                    <a:pt x="61" y="325"/>
                  </a:lnTo>
                  <a:lnTo>
                    <a:pt x="76" y="333"/>
                  </a:lnTo>
                  <a:lnTo>
                    <a:pt x="61" y="340"/>
                  </a:lnTo>
                  <a:lnTo>
                    <a:pt x="76" y="386"/>
                  </a:lnTo>
                  <a:lnTo>
                    <a:pt x="61" y="363"/>
                  </a:lnTo>
                  <a:lnTo>
                    <a:pt x="53" y="348"/>
                  </a:lnTo>
                  <a:lnTo>
                    <a:pt x="46" y="393"/>
                  </a:lnTo>
                  <a:lnTo>
                    <a:pt x="76" y="424"/>
                  </a:lnTo>
                  <a:lnTo>
                    <a:pt x="61" y="477"/>
                  </a:lnTo>
                  <a:lnTo>
                    <a:pt x="99" y="560"/>
                  </a:lnTo>
                  <a:lnTo>
                    <a:pt x="99" y="575"/>
                  </a:lnTo>
                  <a:lnTo>
                    <a:pt x="114" y="583"/>
                  </a:lnTo>
                  <a:lnTo>
                    <a:pt x="99" y="628"/>
                  </a:lnTo>
                  <a:lnTo>
                    <a:pt x="106" y="636"/>
                  </a:lnTo>
                  <a:lnTo>
                    <a:pt x="167" y="658"/>
                  </a:lnTo>
                  <a:lnTo>
                    <a:pt x="182" y="689"/>
                  </a:lnTo>
                  <a:lnTo>
                    <a:pt x="220" y="704"/>
                  </a:lnTo>
                  <a:lnTo>
                    <a:pt x="227" y="726"/>
                  </a:lnTo>
                  <a:lnTo>
                    <a:pt x="242" y="734"/>
                  </a:lnTo>
                  <a:lnTo>
                    <a:pt x="273" y="772"/>
                  </a:lnTo>
                  <a:lnTo>
                    <a:pt x="288" y="840"/>
                  </a:lnTo>
                  <a:lnTo>
                    <a:pt x="447" y="855"/>
                  </a:lnTo>
                  <a:lnTo>
                    <a:pt x="462" y="847"/>
                  </a:lnTo>
                  <a:lnTo>
                    <a:pt x="454" y="810"/>
                  </a:lnTo>
                  <a:lnTo>
                    <a:pt x="469" y="795"/>
                  </a:lnTo>
                  <a:lnTo>
                    <a:pt x="477" y="764"/>
                  </a:lnTo>
                  <a:lnTo>
                    <a:pt x="507" y="742"/>
                  </a:lnTo>
                  <a:lnTo>
                    <a:pt x="485" y="68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6"/>
            <p:cNvSpPr>
              <a:spLocks/>
            </p:cNvSpPr>
            <p:nvPr/>
          </p:nvSpPr>
          <p:spPr bwMode="auto">
            <a:xfrm>
              <a:off x="1242" y="1638"/>
              <a:ext cx="507" cy="855"/>
            </a:xfrm>
            <a:custGeom>
              <a:avLst/>
              <a:gdLst>
                <a:gd name="T0" fmla="*/ 485 w 507"/>
                <a:gd name="T1" fmla="*/ 681 h 855"/>
                <a:gd name="T2" fmla="*/ 227 w 507"/>
                <a:gd name="T3" fmla="*/ 295 h 855"/>
                <a:gd name="T4" fmla="*/ 288 w 507"/>
                <a:gd name="T5" fmla="*/ 68 h 855"/>
                <a:gd name="T6" fmla="*/ 46 w 507"/>
                <a:gd name="T7" fmla="*/ 0 h 855"/>
                <a:gd name="T8" fmla="*/ 31 w 507"/>
                <a:gd name="T9" fmla="*/ 75 h 855"/>
                <a:gd name="T10" fmla="*/ 0 w 507"/>
                <a:gd name="T11" fmla="*/ 113 h 855"/>
                <a:gd name="T12" fmla="*/ 23 w 507"/>
                <a:gd name="T13" fmla="*/ 174 h 855"/>
                <a:gd name="T14" fmla="*/ 8 w 507"/>
                <a:gd name="T15" fmla="*/ 242 h 855"/>
                <a:gd name="T16" fmla="*/ 38 w 507"/>
                <a:gd name="T17" fmla="*/ 303 h 855"/>
                <a:gd name="T18" fmla="*/ 31 w 507"/>
                <a:gd name="T19" fmla="*/ 325 h 855"/>
                <a:gd name="T20" fmla="*/ 53 w 507"/>
                <a:gd name="T21" fmla="*/ 348 h 855"/>
                <a:gd name="T22" fmla="*/ 61 w 507"/>
                <a:gd name="T23" fmla="*/ 325 h 855"/>
                <a:gd name="T24" fmla="*/ 76 w 507"/>
                <a:gd name="T25" fmla="*/ 333 h 855"/>
                <a:gd name="T26" fmla="*/ 61 w 507"/>
                <a:gd name="T27" fmla="*/ 340 h 855"/>
                <a:gd name="T28" fmla="*/ 76 w 507"/>
                <a:gd name="T29" fmla="*/ 386 h 855"/>
                <a:gd name="T30" fmla="*/ 61 w 507"/>
                <a:gd name="T31" fmla="*/ 363 h 855"/>
                <a:gd name="T32" fmla="*/ 53 w 507"/>
                <a:gd name="T33" fmla="*/ 348 h 855"/>
                <a:gd name="T34" fmla="*/ 46 w 507"/>
                <a:gd name="T35" fmla="*/ 393 h 855"/>
                <a:gd name="T36" fmla="*/ 76 w 507"/>
                <a:gd name="T37" fmla="*/ 424 h 855"/>
                <a:gd name="T38" fmla="*/ 61 w 507"/>
                <a:gd name="T39" fmla="*/ 477 h 855"/>
                <a:gd name="T40" fmla="*/ 99 w 507"/>
                <a:gd name="T41" fmla="*/ 560 h 855"/>
                <a:gd name="T42" fmla="*/ 99 w 507"/>
                <a:gd name="T43" fmla="*/ 575 h 855"/>
                <a:gd name="T44" fmla="*/ 114 w 507"/>
                <a:gd name="T45" fmla="*/ 583 h 855"/>
                <a:gd name="T46" fmla="*/ 99 w 507"/>
                <a:gd name="T47" fmla="*/ 628 h 855"/>
                <a:gd name="T48" fmla="*/ 106 w 507"/>
                <a:gd name="T49" fmla="*/ 636 h 855"/>
                <a:gd name="T50" fmla="*/ 167 w 507"/>
                <a:gd name="T51" fmla="*/ 658 h 855"/>
                <a:gd name="T52" fmla="*/ 182 w 507"/>
                <a:gd name="T53" fmla="*/ 689 h 855"/>
                <a:gd name="T54" fmla="*/ 220 w 507"/>
                <a:gd name="T55" fmla="*/ 704 h 855"/>
                <a:gd name="T56" fmla="*/ 227 w 507"/>
                <a:gd name="T57" fmla="*/ 726 h 855"/>
                <a:gd name="T58" fmla="*/ 242 w 507"/>
                <a:gd name="T59" fmla="*/ 734 h 855"/>
                <a:gd name="T60" fmla="*/ 273 w 507"/>
                <a:gd name="T61" fmla="*/ 772 h 855"/>
                <a:gd name="T62" fmla="*/ 288 w 507"/>
                <a:gd name="T63" fmla="*/ 840 h 855"/>
                <a:gd name="T64" fmla="*/ 447 w 507"/>
                <a:gd name="T65" fmla="*/ 855 h 855"/>
                <a:gd name="T66" fmla="*/ 462 w 507"/>
                <a:gd name="T67" fmla="*/ 847 h 855"/>
                <a:gd name="T68" fmla="*/ 454 w 507"/>
                <a:gd name="T69" fmla="*/ 810 h 855"/>
                <a:gd name="T70" fmla="*/ 469 w 507"/>
                <a:gd name="T71" fmla="*/ 795 h 855"/>
                <a:gd name="T72" fmla="*/ 477 w 507"/>
                <a:gd name="T73" fmla="*/ 764 h 855"/>
                <a:gd name="T74" fmla="*/ 507 w 507"/>
                <a:gd name="T75" fmla="*/ 742 h 855"/>
                <a:gd name="T76" fmla="*/ 485 w 507"/>
                <a:gd name="T77" fmla="*/ 681 h 855"/>
                <a:gd name="T78" fmla="*/ 485 w 507"/>
                <a:gd name="T79" fmla="*/ 689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07" h="855">
                  <a:moveTo>
                    <a:pt x="485" y="681"/>
                  </a:moveTo>
                  <a:lnTo>
                    <a:pt x="227" y="295"/>
                  </a:lnTo>
                  <a:lnTo>
                    <a:pt x="288" y="68"/>
                  </a:lnTo>
                  <a:lnTo>
                    <a:pt x="46" y="0"/>
                  </a:lnTo>
                  <a:lnTo>
                    <a:pt x="31" y="75"/>
                  </a:lnTo>
                  <a:lnTo>
                    <a:pt x="0" y="113"/>
                  </a:lnTo>
                  <a:lnTo>
                    <a:pt x="23" y="174"/>
                  </a:lnTo>
                  <a:lnTo>
                    <a:pt x="8" y="242"/>
                  </a:lnTo>
                  <a:lnTo>
                    <a:pt x="38" y="303"/>
                  </a:lnTo>
                  <a:lnTo>
                    <a:pt x="31" y="325"/>
                  </a:lnTo>
                  <a:lnTo>
                    <a:pt x="53" y="348"/>
                  </a:lnTo>
                  <a:lnTo>
                    <a:pt x="61" y="325"/>
                  </a:lnTo>
                  <a:lnTo>
                    <a:pt x="76" y="333"/>
                  </a:lnTo>
                  <a:lnTo>
                    <a:pt x="61" y="340"/>
                  </a:lnTo>
                  <a:lnTo>
                    <a:pt x="76" y="386"/>
                  </a:lnTo>
                  <a:lnTo>
                    <a:pt x="61" y="363"/>
                  </a:lnTo>
                  <a:lnTo>
                    <a:pt x="53" y="348"/>
                  </a:lnTo>
                  <a:lnTo>
                    <a:pt x="46" y="393"/>
                  </a:lnTo>
                  <a:lnTo>
                    <a:pt x="76" y="424"/>
                  </a:lnTo>
                  <a:lnTo>
                    <a:pt x="61" y="477"/>
                  </a:lnTo>
                  <a:lnTo>
                    <a:pt x="99" y="560"/>
                  </a:lnTo>
                  <a:lnTo>
                    <a:pt x="99" y="575"/>
                  </a:lnTo>
                  <a:lnTo>
                    <a:pt x="114" y="583"/>
                  </a:lnTo>
                  <a:lnTo>
                    <a:pt x="99" y="628"/>
                  </a:lnTo>
                  <a:lnTo>
                    <a:pt x="106" y="636"/>
                  </a:lnTo>
                  <a:lnTo>
                    <a:pt x="167" y="658"/>
                  </a:lnTo>
                  <a:lnTo>
                    <a:pt x="182" y="689"/>
                  </a:lnTo>
                  <a:lnTo>
                    <a:pt x="220" y="704"/>
                  </a:lnTo>
                  <a:lnTo>
                    <a:pt x="227" y="726"/>
                  </a:lnTo>
                  <a:lnTo>
                    <a:pt x="242" y="734"/>
                  </a:lnTo>
                  <a:lnTo>
                    <a:pt x="273" y="772"/>
                  </a:lnTo>
                  <a:lnTo>
                    <a:pt x="288" y="840"/>
                  </a:lnTo>
                  <a:lnTo>
                    <a:pt x="447" y="855"/>
                  </a:lnTo>
                  <a:lnTo>
                    <a:pt x="462" y="847"/>
                  </a:lnTo>
                  <a:lnTo>
                    <a:pt x="454" y="810"/>
                  </a:lnTo>
                  <a:lnTo>
                    <a:pt x="469" y="795"/>
                  </a:lnTo>
                  <a:lnTo>
                    <a:pt x="477" y="764"/>
                  </a:lnTo>
                  <a:lnTo>
                    <a:pt x="507" y="742"/>
                  </a:lnTo>
                  <a:lnTo>
                    <a:pt x="485" y="681"/>
                  </a:lnTo>
                  <a:lnTo>
                    <a:pt x="485" y="68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Freeform 17"/>
            <p:cNvSpPr>
              <a:spLocks/>
            </p:cNvSpPr>
            <p:nvPr/>
          </p:nvSpPr>
          <p:spPr bwMode="auto">
            <a:xfrm>
              <a:off x="2097" y="1910"/>
              <a:ext cx="462" cy="356"/>
            </a:xfrm>
            <a:custGeom>
              <a:avLst/>
              <a:gdLst>
                <a:gd name="T0" fmla="*/ 454 w 462"/>
                <a:gd name="T1" fmla="*/ 121 h 356"/>
                <a:gd name="T2" fmla="*/ 462 w 462"/>
                <a:gd name="T3" fmla="*/ 38 h 356"/>
                <a:gd name="T4" fmla="*/ 341 w 462"/>
                <a:gd name="T5" fmla="*/ 31 h 356"/>
                <a:gd name="T6" fmla="*/ 46 w 462"/>
                <a:gd name="T7" fmla="*/ 0 h 356"/>
                <a:gd name="T8" fmla="*/ 0 w 462"/>
                <a:gd name="T9" fmla="*/ 311 h 356"/>
                <a:gd name="T10" fmla="*/ 378 w 462"/>
                <a:gd name="T11" fmla="*/ 348 h 356"/>
                <a:gd name="T12" fmla="*/ 439 w 462"/>
                <a:gd name="T13" fmla="*/ 356 h 356"/>
                <a:gd name="T14" fmla="*/ 454 w 462"/>
                <a:gd name="T15" fmla="*/ 121 h 3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2" h="356">
                  <a:moveTo>
                    <a:pt x="454" y="121"/>
                  </a:moveTo>
                  <a:lnTo>
                    <a:pt x="462" y="38"/>
                  </a:lnTo>
                  <a:lnTo>
                    <a:pt x="341" y="31"/>
                  </a:lnTo>
                  <a:lnTo>
                    <a:pt x="46" y="0"/>
                  </a:lnTo>
                  <a:lnTo>
                    <a:pt x="0" y="311"/>
                  </a:lnTo>
                  <a:lnTo>
                    <a:pt x="378" y="348"/>
                  </a:lnTo>
                  <a:lnTo>
                    <a:pt x="439" y="356"/>
                  </a:lnTo>
                  <a:lnTo>
                    <a:pt x="454" y="121"/>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8"/>
            <p:cNvSpPr>
              <a:spLocks/>
            </p:cNvSpPr>
            <p:nvPr/>
          </p:nvSpPr>
          <p:spPr bwMode="auto">
            <a:xfrm>
              <a:off x="2097" y="1910"/>
              <a:ext cx="462" cy="356"/>
            </a:xfrm>
            <a:custGeom>
              <a:avLst/>
              <a:gdLst>
                <a:gd name="T0" fmla="*/ 454 w 462"/>
                <a:gd name="T1" fmla="*/ 121 h 356"/>
                <a:gd name="T2" fmla="*/ 462 w 462"/>
                <a:gd name="T3" fmla="*/ 38 h 356"/>
                <a:gd name="T4" fmla="*/ 341 w 462"/>
                <a:gd name="T5" fmla="*/ 31 h 356"/>
                <a:gd name="T6" fmla="*/ 46 w 462"/>
                <a:gd name="T7" fmla="*/ 0 h 356"/>
                <a:gd name="T8" fmla="*/ 0 w 462"/>
                <a:gd name="T9" fmla="*/ 311 h 356"/>
                <a:gd name="T10" fmla="*/ 378 w 462"/>
                <a:gd name="T11" fmla="*/ 348 h 356"/>
                <a:gd name="T12" fmla="*/ 439 w 462"/>
                <a:gd name="T13" fmla="*/ 356 h 356"/>
                <a:gd name="T14" fmla="*/ 454 w 462"/>
                <a:gd name="T15" fmla="*/ 121 h 356"/>
                <a:gd name="T16" fmla="*/ 454 w 462"/>
                <a:gd name="T17" fmla="*/ 129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2" h="356">
                  <a:moveTo>
                    <a:pt x="454" y="121"/>
                  </a:moveTo>
                  <a:lnTo>
                    <a:pt x="462" y="38"/>
                  </a:lnTo>
                  <a:lnTo>
                    <a:pt x="341" y="31"/>
                  </a:lnTo>
                  <a:lnTo>
                    <a:pt x="46" y="0"/>
                  </a:lnTo>
                  <a:lnTo>
                    <a:pt x="0" y="311"/>
                  </a:lnTo>
                  <a:lnTo>
                    <a:pt x="378" y="348"/>
                  </a:lnTo>
                  <a:lnTo>
                    <a:pt x="439" y="356"/>
                  </a:lnTo>
                  <a:lnTo>
                    <a:pt x="454" y="121"/>
                  </a:lnTo>
                  <a:lnTo>
                    <a:pt x="454" y="12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Freeform 19"/>
            <p:cNvSpPr>
              <a:spLocks/>
            </p:cNvSpPr>
            <p:nvPr/>
          </p:nvSpPr>
          <p:spPr bwMode="auto">
            <a:xfrm>
              <a:off x="4215" y="1706"/>
              <a:ext cx="106" cy="106"/>
            </a:xfrm>
            <a:custGeom>
              <a:avLst/>
              <a:gdLst>
                <a:gd name="T0" fmla="*/ 98 w 106"/>
                <a:gd name="T1" fmla="*/ 0 h 106"/>
                <a:gd name="T2" fmla="*/ 0 w 106"/>
                <a:gd name="T3" fmla="*/ 23 h 106"/>
                <a:gd name="T4" fmla="*/ 15 w 106"/>
                <a:gd name="T5" fmla="*/ 83 h 106"/>
                <a:gd name="T6" fmla="*/ 0 w 106"/>
                <a:gd name="T7" fmla="*/ 98 h 106"/>
                <a:gd name="T8" fmla="*/ 8 w 106"/>
                <a:gd name="T9" fmla="*/ 106 h 106"/>
                <a:gd name="T10" fmla="*/ 45 w 106"/>
                <a:gd name="T11" fmla="*/ 68 h 106"/>
                <a:gd name="T12" fmla="*/ 76 w 106"/>
                <a:gd name="T13" fmla="*/ 68 h 106"/>
                <a:gd name="T14" fmla="*/ 83 w 106"/>
                <a:gd name="T15" fmla="*/ 60 h 106"/>
                <a:gd name="T16" fmla="*/ 106 w 106"/>
                <a:gd name="T17" fmla="*/ 45 h 106"/>
                <a:gd name="T18" fmla="*/ 98 w 106"/>
                <a:gd name="T1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06">
                  <a:moveTo>
                    <a:pt x="98" y="0"/>
                  </a:moveTo>
                  <a:lnTo>
                    <a:pt x="0" y="23"/>
                  </a:lnTo>
                  <a:lnTo>
                    <a:pt x="15" y="83"/>
                  </a:lnTo>
                  <a:lnTo>
                    <a:pt x="0" y="98"/>
                  </a:lnTo>
                  <a:lnTo>
                    <a:pt x="8" y="106"/>
                  </a:lnTo>
                  <a:lnTo>
                    <a:pt x="45" y="68"/>
                  </a:lnTo>
                  <a:lnTo>
                    <a:pt x="76" y="68"/>
                  </a:lnTo>
                  <a:lnTo>
                    <a:pt x="83" y="60"/>
                  </a:lnTo>
                  <a:lnTo>
                    <a:pt x="106" y="45"/>
                  </a:lnTo>
                  <a:lnTo>
                    <a:pt x="98" y="0"/>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20"/>
            <p:cNvSpPr>
              <a:spLocks/>
            </p:cNvSpPr>
            <p:nvPr/>
          </p:nvSpPr>
          <p:spPr bwMode="auto">
            <a:xfrm>
              <a:off x="4215" y="1706"/>
              <a:ext cx="106" cy="106"/>
            </a:xfrm>
            <a:custGeom>
              <a:avLst/>
              <a:gdLst>
                <a:gd name="T0" fmla="*/ 98 w 106"/>
                <a:gd name="T1" fmla="*/ 0 h 106"/>
                <a:gd name="T2" fmla="*/ 0 w 106"/>
                <a:gd name="T3" fmla="*/ 23 h 106"/>
                <a:gd name="T4" fmla="*/ 15 w 106"/>
                <a:gd name="T5" fmla="*/ 83 h 106"/>
                <a:gd name="T6" fmla="*/ 0 w 106"/>
                <a:gd name="T7" fmla="*/ 98 h 106"/>
                <a:gd name="T8" fmla="*/ 8 w 106"/>
                <a:gd name="T9" fmla="*/ 106 h 106"/>
                <a:gd name="T10" fmla="*/ 45 w 106"/>
                <a:gd name="T11" fmla="*/ 68 h 106"/>
                <a:gd name="T12" fmla="*/ 76 w 106"/>
                <a:gd name="T13" fmla="*/ 68 h 106"/>
                <a:gd name="T14" fmla="*/ 83 w 106"/>
                <a:gd name="T15" fmla="*/ 60 h 106"/>
                <a:gd name="T16" fmla="*/ 106 w 106"/>
                <a:gd name="T17" fmla="*/ 45 h 106"/>
                <a:gd name="T18" fmla="*/ 98 w 106"/>
                <a:gd name="T19" fmla="*/ 0 h 106"/>
                <a:gd name="T20" fmla="*/ 98 w 106"/>
                <a:gd name="T21" fmla="*/ 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6" h="106">
                  <a:moveTo>
                    <a:pt x="98" y="0"/>
                  </a:moveTo>
                  <a:lnTo>
                    <a:pt x="0" y="23"/>
                  </a:lnTo>
                  <a:lnTo>
                    <a:pt x="15" y="83"/>
                  </a:lnTo>
                  <a:lnTo>
                    <a:pt x="0" y="98"/>
                  </a:lnTo>
                  <a:lnTo>
                    <a:pt x="8" y="106"/>
                  </a:lnTo>
                  <a:lnTo>
                    <a:pt x="45" y="68"/>
                  </a:lnTo>
                  <a:lnTo>
                    <a:pt x="76" y="68"/>
                  </a:lnTo>
                  <a:lnTo>
                    <a:pt x="83" y="60"/>
                  </a:lnTo>
                  <a:lnTo>
                    <a:pt x="106" y="45"/>
                  </a:lnTo>
                  <a:lnTo>
                    <a:pt x="98" y="0"/>
                  </a:lnTo>
                  <a:lnTo>
                    <a:pt x="98" y="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Freeform 21"/>
            <p:cNvSpPr>
              <a:spLocks/>
            </p:cNvSpPr>
            <p:nvPr/>
          </p:nvSpPr>
          <p:spPr bwMode="auto">
            <a:xfrm>
              <a:off x="4124" y="1925"/>
              <a:ext cx="61" cy="106"/>
            </a:xfrm>
            <a:custGeom>
              <a:avLst/>
              <a:gdLst>
                <a:gd name="T0" fmla="*/ 61 w 61"/>
                <a:gd name="T1" fmla="*/ 91 h 106"/>
                <a:gd name="T2" fmla="*/ 53 w 61"/>
                <a:gd name="T3" fmla="*/ 76 h 106"/>
                <a:gd name="T4" fmla="*/ 15 w 61"/>
                <a:gd name="T5" fmla="*/ 31 h 106"/>
                <a:gd name="T6" fmla="*/ 15 w 61"/>
                <a:gd name="T7" fmla="*/ 0 h 106"/>
                <a:gd name="T8" fmla="*/ 0 w 61"/>
                <a:gd name="T9" fmla="*/ 8 h 106"/>
                <a:gd name="T10" fmla="*/ 23 w 61"/>
                <a:gd name="T11" fmla="*/ 106 h 106"/>
                <a:gd name="T12" fmla="*/ 61 w 61"/>
                <a:gd name="T13" fmla="*/ 99 h 106"/>
                <a:gd name="T14" fmla="*/ 61 w 61"/>
                <a:gd name="T15" fmla="*/ 91 h 1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6">
                  <a:moveTo>
                    <a:pt x="61" y="91"/>
                  </a:moveTo>
                  <a:lnTo>
                    <a:pt x="53" y="76"/>
                  </a:lnTo>
                  <a:lnTo>
                    <a:pt x="15" y="31"/>
                  </a:lnTo>
                  <a:lnTo>
                    <a:pt x="15" y="0"/>
                  </a:lnTo>
                  <a:lnTo>
                    <a:pt x="0" y="8"/>
                  </a:lnTo>
                  <a:lnTo>
                    <a:pt x="23" y="106"/>
                  </a:lnTo>
                  <a:lnTo>
                    <a:pt x="61" y="99"/>
                  </a:lnTo>
                  <a:lnTo>
                    <a:pt x="61" y="9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2"/>
            <p:cNvSpPr>
              <a:spLocks/>
            </p:cNvSpPr>
            <p:nvPr/>
          </p:nvSpPr>
          <p:spPr bwMode="auto">
            <a:xfrm>
              <a:off x="4124" y="1925"/>
              <a:ext cx="61" cy="106"/>
            </a:xfrm>
            <a:custGeom>
              <a:avLst/>
              <a:gdLst>
                <a:gd name="T0" fmla="*/ 61 w 61"/>
                <a:gd name="T1" fmla="*/ 91 h 106"/>
                <a:gd name="T2" fmla="*/ 53 w 61"/>
                <a:gd name="T3" fmla="*/ 76 h 106"/>
                <a:gd name="T4" fmla="*/ 15 w 61"/>
                <a:gd name="T5" fmla="*/ 31 h 106"/>
                <a:gd name="T6" fmla="*/ 15 w 61"/>
                <a:gd name="T7" fmla="*/ 0 h 106"/>
                <a:gd name="T8" fmla="*/ 0 w 61"/>
                <a:gd name="T9" fmla="*/ 8 h 106"/>
                <a:gd name="T10" fmla="*/ 23 w 61"/>
                <a:gd name="T11" fmla="*/ 106 h 106"/>
                <a:gd name="T12" fmla="*/ 61 w 61"/>
                <a:gd name="T13" fmla="*/ 99 h 106"/>
                <a:gd name="T14" fmla="*/ 61 w 61"/>
                <a:gd name="T15" fmla="*/ 91 h 106"/>
                <a:gd name="T16" fmla="*/ 61 w 61"/>
                <a:gd name="T17" fmla="*/ 9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106">
                  <a:moveTo>
                    <a:pt x="61" y="91"/>
                  </a:moveTo>
                  <a:lnTo>
                    <a:pt x="53" y="76"/>
                  </a:lnTo>
                  <a:lnTo>
                    <a:pt x="15" y="31"/>
                  </a:lnTo>
                  <a:lnTo>
                    <a:pt x="15" y="0"/>
                  </a:lnTo>
                  <a:lnTo>
                    <a:pt x="0" y="8"/>
                  </a:lnTo>
                  <a:lnTo>
                    <a:pt x="23" y="106"/>
                  </a:lnTo>
                  <a:lnTo>
                    <a:pt x="61" y="99"/>
                  </a:lnTo>
                  <a:lnTo>
                    <a:pt x="61" y="91"/>
                  </a:lnTo>
                  <a:lnTo>
                    <a:pt x="61" y="9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Freeform 23"/>
            <p:cNvSpPr>
              <a:spLocks/>
            </p:cNvSpPr>
            <p:nvPr/>
          </p:nvSpPr>
          <p:spPr bwMode="auto">
            <a:xfrm>
              <a:off x="4056" y="2016"/>
              <a:ext cx="15" cy="8"/>
            </a:xfrm>
            <a:custGeom>
              <a:avLst/>
              <a:gdLst>
                <a:gd name="T0" fmla="*/ 8 w 15"/>
                <a:gd name="T1" fmla="*/ 8 h 8"/>
                <a:gd name="T2" fmla="*/ 0 w 15"/>
                <a:gd name="T3" fmla="*/ 0 h 8"/>
                <a:gd name="T4" fmla="*/ 15 w 15"/>
                <a:gd name="T5" fmla="*/ 0 h 8"/>
                <a:gd name="T6" fmla="*/ 8 w 15"/>
                <a:gd name="T7" fmla="*/ 8 h 8"/>
              </a:gdLst>
              <a:ahLst/>
              <a:cxnLst>
                <a:cxn ang="0">
                  <a:pos x="T0" y="T1"/>
                </a:cxn>
                <a:cxn ang="0">
                  <a:pos x="T2" y="T3"/>
                </a:cxn>
                <a:cxn ang="0">
                  <a:pos x="T4" y="T5"/>
                </a:cxn>
                <a:cxn ang="0">
                  <a:pos x="T6" y="T7"/>
                </a:cxn>
              </a:cxnLst>
              <a:rect l="0" t="0" r="r" b="b"/>
              <a:pathLst>
                <a:path w="15" h="8">
                  <a:moveTo>
                    <a:pt x="8" y="8"/>
                  </a:moveTo>
                  <a:lnTo>
                    <a:pt x="0" y="0"/>
                  </a:lnTo>
                  <a:lnTo>
                    <a:pt x="15" y="0"/>
                  </a:lnTo>
                  <a:lnTo>
                    <a:pt x="8" y="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4"/>
            <p:cNvSpPr>
              <a:spLocks/>
            </p:cNvSpPr>
            <p:nvPr/>
          </p:nvSpPr>
          <p:spPr bwMode="auto">
            <a:xfrm>
              <a:off x="4056" y="2016"/>
              <a:ext cx="15" cy="15"/>
            </a:xfrm>
            <a:custGeom>
              <a:avLst/>
              <a:gdLst>
                <a:gd name="T0" fmla="*/ 8 w 15"/>
                <a:gd name="T1" fmla="*/ 8 h 15"/>
                <a:gd name="T2" fmla="*/ 0 w 15"/>
                <a:gd name="T3" fmla="*/ 0 h 15"/>
                <a:gd name="T4" fmla="*/ 15 w 15"/>
                <a:gd name="T5" fmla="*/ 0 h 15"/>
                <a:gd name="T6" fmla="*/ 8 w 15"/>
                <a:gd name="T7" fmla="*/ 8 h 15"/>
                <a:gd name="T8" fmla="*/ 8 w 15"/>
                <a:gd name="T9" fmla="*/ 15 h 15"/>
              </a:gdLst>
              <a:ahLst/>
              <a:cxnLst>
                <a:cxn ang="0">
                  <a:pos x="T0" y="T1"/>
                </a:cxn>
                <a:cxn ang="0">
                  <a:pos x="T2" y="T3"/>
                </a:cxn>
                <a:cxn ang="0">
                  <a:pos x="T4" y="T5"/>
                </a:cxn>
                <a:cxn ang="0">
                  <a:pos x="T6" y="T7"/>
                </a:cxn>
                <a:cxn ang="0">
                  <a:pos x="T8" y="T9"/>
                </a:cxn>
              </a:cxnLst>
              <a:rect l="0" t="0" r="r" b="b"/>
              <a:pathLst>
                <a:path w="15" h="15">
                  <a:moveTo>
                    <a:pt x="8" y="8"/>
                  </a:moveTo>
                  <a:lnTo>
                    <a:pt x="0" y="0"/>
                  </a:lnTo>
                  <a:lnTo>
                    <a:pt x="15" y="0"/>
                  </a:lnTo>
                  <a:lnTo>
                    <a:pt x="8" y="8"/>
                  </a:lnTo>
                  <a:lnTo>
                    <a:pt x="8"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Freeform 25"/>
            <p:cNvSpPr>
              <a:spLocks/>
            </p:cNvSpPr>
            <p:nvPr/>
          </p:nvSpPr>
          <p:spPr bwMode="auto">
            <a:xfrm>
              <a:off x="3481" y="2697"/>
              <a:ext cx="560" cy="432"/>
            </a:xfrm>
            <a:custGeom>
              <a:avLst/>
              <a:gdLst>
                <a:gd name="T0" fmla="*/ 560 w 560"/>
                <a:gd name="T1" fmla="*/ 288 h 432"/>
                <a:gd name="T2" fmla="*/ 507 w 560"/>
                <a:gd name="T3" fmla="*/ 197 h 432"/>
                <a:gd name="T4" fmla="*/ 500 w 560"/>
                <a:gd name="T5" fmla="*/ 159 h 432"/>
                <a:gd name="T6" fmla="*/ 439 w 560"/>
                <a:gd name="T7" fmla="*/ 84 h 432"/>
                <a:gd name="T8" fmla="*/ 409 w 560"/>
                <a:gd name="T9" fmla="*/ 0 h 432"/>
                <a:gd name="T10" fmla="*/ 371 w 560"/>
                <a:gd name="T11" fmla="*/ 0 h 432"/>
                <a:gd name="T12" fmla="*/ 379 w 560"/>
                <a:gd name="T13" fmla="*/ 38 h 432"/>
                <a:gd name="T14" fmla="*/ 371 w 560"/>
                <a:gd name="T15" fmla="*/ 38 h 432"/>
                <a:gd name="T16" fmla="*/ 363 w 560"/>
                <a:gd name="T17" fmla="*/ 23 h 432"/>
                <a:gd name="T18" fmla="*/ 182 w 560"/>
                <a:gd name="T19" fmla="*/ 38 h 432"/>
                <a:gd name="T20" fmla="*/ 174 w 560"/>
                <a:gd name="T21" fmla="*/ 16 h 432"/>
                <a:gd name="T22" fmla="*/ 0 w 560"/>
                <a:gd name="T23" fmla="*/ 31 h 432"/>
                <a:gd name="T24" fmla="*/ 15 w 560"/>
                <a:gd name="T25" fmla="*/ 69 h 432"/>
                <a:gd name="T26" fmla="*/ 15 w 560"/>
                <a:gd name="T27" fmla="*/ 84 h 432"/>
                <a:gd name="T28" fmla="*/ 23 w 560"/>
                <a:gd name="T29" fmla="*/ 76 h 432"/>
                <a:gd name="T30" fmla="*/ 31 w 560"/>
                <a:gd name="T31" fmla="*/ 61 h 432"/>
                <a:gd name="T32" fmla="*/ 38 w 560"/>
                <a:gd name="T33" fmla="*/ 69 h 432"/>
                <a:gd name="T34" fmla="*/ 38 w 560"/>
                <a:gd name="T35" fmla="*/ 61 h 432"/>
                <a:gd name="T36" fmla="*/ 53 w 560"/>
                <a:gd name="T37" fmla="*/ 69 h 432"/>
                <a:gd name="T38" fmla="*/ 31 w 560"/>
                <a:gd name="T39" fmla="*/ 76 h 432"/>
                <a:gd name="T40" fmla="*/ 99 w 560"/>
                <a:gd name="T41" fmla="*/ 61 h 432"/>
                <a:gd name="T42" fmla="*/ 99 w 560"/>
                <a:gd name="T43" fmla="*/ 69 h 432"/>
                <a:gd name="T44" fmla="*/ 76 w 560"/>
                <a:gd name="T45" fmla="*/ 69 h 432"/>
                <a:gd name="T46" fmla="*/ 129 w 560"/>
                <a:gd name="T47" fmla="*/ 84 h 432"/>
                <a:gd name="T48" fmla="*/ 121 w 560"/>
                <a:gd name="T49" fmla="*/ 76 h 432"/>
                <a:gd name="T50" fmla="*/ 136 w 560"/>
                <a:gd name="T51" fmla="*/ 69 h 432"/>
                <a:gd name="T52" fmla="*/ 129 w 560"/>
                <a:gd name="T53" fmla="*/ 84 h 432"/>
                <a:gd name="T54" fmla="*/ 152 w 560"/>
                <a:gd name="T55" fmla="*/ 91 h 432"/>
                <a:gd name="T56" fmla="*/ 136 w 560"/>
                <a:gd name="T57" fmla="*/ 84 h 432"/>
                <a:gd name="T58" fmla="*/ 159 w 560"/>
                <a:gd name="T59" fmla="*/ 106 h 432"/>
                <a:gd name="T60" fmla="*/ 159 w 560"/>
                <a:gd name="T61" fmla="*/ 122 h 432"/>
                <a:gd name="T62" fmla="*/ 174 w 560"/>
                <a:gd name="T63" fmla="*/ 122 h 432"/>
                <a:gd name="T64" fmla="*/ 227 w 560"/>
                <a:gd name="T65" fmla="*/ 91 h 432"/>
                <a:gd name="T66" fmla="*/ 220 w 560"/>
                <a:gd name="T67" fmla="*/ 84 h 432"/>
                <a:gd name="T68" fmla="*/ 235 w 560"/>
                <a:gd name="T69" fmla="*/ 76 h 432"/>
                <a:gd name="T70" fmla="*/ 273 w 560"/>
                <a:gd name="T71" fmla="*/ 91 h 432"/>
                <a:gd name="T72" fmla="*/ 318 w 560"/>
                <a:gd name="T73" fmla="*/ 144 h 432"/>
                <a:gd name="T74" fmla="*/ 341 w 560"/>
                <a:gd name="T75" fmla="*/ 137 h 432"/>
                <a:gd name="T76" fmla="*/ 356 w 560"/>
                <a:gd name="T77" fmla="*/ 182 h 432"/>
                <a:gd name="T78" fmla="*/ 348 w 560"/>
                <a:gd name="T79" fmla="*/ 243 h 432"/>
                <a:gd name="T80" fmla="*/ 363 w 560"/>
                <a:gd name="T81" fmla="*/ 250 h 432"/>
                <a:gd name="T82" fmla="*/ 371 w 560"/>
                <a:gd name="T83" fmla="*/ 235 h 432"/>
                <a:gd name="T84" fmla="*/ 356 w 560"/>
                <a:gd name="T85" fmla="*/ 228 h 432"/>
                <a:gd name="T86" fmla="*/ 371 w 560"/>
                <a:gd name="T87" fmla="*/ 235 h 432"/>
                <a:gd name="T88" fmla="*/ 379 w 560"/>
                <a:gd name="T89" fmla="*/ 228 h 432"/>
                <a:gd name="T90" fmla="*/ 371 w 560"/>
                <a:gd name="T91" fmla="*/ 265 h 432"/>
                <a:gd name="T92" fmla="*/ 379 w 560"/>
                <a:gd name="T93" fmla="*/ 265 h 432"/>
                <a:gd name="T94" fmla="*/ 363 w 560"/>
                <a:gd name="T95" fmla="*/ 265 h 432"/>
                <a:gd name="T96" fmla="*/ 401 w 560"/>
                <a:gd name="T97" fmla="*/ 311 h 432"/>
                <a:gd name="T98" fmla="*/ 409 w 560"/>
                <a:gd name="T99" fmla="*/ 318 h 432"/>
                <a:gd name="T100" fmla="*/ 401 w 560"/>
                <a:gd name="T101" fmla="*/ 303 h 432"/>
                <a:gd name="T102" fmla="*/ 416 w 560"/>
                <a:gd name="T103" fmla="*/ 296 h 432"/>
                <a:gd name="T104" fmla="*/ 424 w 560"/>
                <a:gd name="T105" fmla="*/ 333 h 432"/>
                <a:gd name="T106" fmla="*/ 439 w 560"/>
                <a:gd name="T107" fmla="*/ 318 h 432"/>
                <a:gd name="T108" fmla="*/ 424 w 560"/>
                <a:gd name="T109" fmla="*/ 341 h 432"/>
                <a:gd name="T110" fmla="*/ 431 w 560"/>
                <a:gd name="T111" fmla="*/ 341 h 432"/>
                <a:gd name="T112" fmla="*/ 454 w 560"/>
                <a:gd name="T113" fmla="*/ 386 h 432"/>
                <a:gd name="T114" fmla="*/ 484 w 560"/>
                <a:gd name="T115" fmla="*/ 394 h 432"/>
                <a:gd name="T116" fmla="*/ 507 w 560"/>
                <a:gd name="T117" fmla="*/ 432 h 432"/>
                <a:gd name="T118" fmla="*/ 553 w 560"/>
                <a:gd name="T119" fmla="*/ 409 h 432"/>
                <a:gd name="T120" fmla="*/ 560 w 560"/>
                <a:gd name="T121" fmla="*/ 371 h 432"/>
                <a:gd name="T122" fmla="*/ 560 w 560"/>
                <a:gd name="T123" fmla="*/ 288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0" h="432">
                  <a:moveTo>
                    <a:pt x="560" y="288"/>
                  </a:moveTo>
                  <a:lnTo>
                    <a:pt x="507" y="197"/>
                  </a:lnTo>
                  <a:lnTo>
                    <a:pt x="500" y="159"/>
                  </a:lnTo>
                  <a:lnTo>
                    <a:pt x="439" y="84"/>
                  </a:lnTo>
                  <a:lnTo>
                    <a:pt x="409" y="0"/>
                  </a:lnTo>
                  <a:lnTo>
                    <a:pt x="371" y="0"/>
                  </a:lnTo>
                  <a:lnTo>
                    <a:pt x="379" y="38"/>
                  </a:lnTo>
                  <a:lnTo>
                    <a:pt x="371" y="38"/>
                  </a:lnTo>
                  <a:lnTo>
                    <a:pt x="363" y="23"/>
                  </a:lnTo>
                  <a:lnTo>
                    <a:pt x="182" y="38"/>
                  </a:lnTo>
                  <a:lnTo>
                    <a:pt x="174" y="16"/>
                  </a:lnTo>
                  <a:lnTo>
                    <a:pt x="0" y="31"/>
                  </a:lnTo>
                  <a:lnTo>
                    <a:pt x="15" y="69"/>
                  </a:lnTo>
                  <a:lnTo>
                    <a:pt x="15" y="84"/>
                  </a:lnTo>
                  <a:lnTo>
                    <a:pt x="23" y="76"/>
                  </a:lnTo>
                  <a:lnTo>
                    <a:pt x="31" y="61"/>
                  </a:lnTo>
                  <a:lnTo>
                    <a:pt x="38" y="69"/>
                  </a:lnTo>
                  <a:lnTo>
                    <a:pt x="38" y="61"/>
                  </a:lnTo>
                  <a:lnTo>
                    <a:pt x="53" y="69"/>
                  </a:lnTo>
                  <a:lnTo>
                    <a:pt x="31" y="76"/>
                  </a:lnTo>
                  <a:lnTo>
                    <a:pt x="99" y="61"/>
                  </a:lnTo>
                  <a:lnTo>
                    <a:pt x="99" y="69"/>
                  </a:lnTo>
                  <a:lnTo>
                    <a:pt x="76" y="69"/>
                  </a:lnTo>
                  <a:lnTo>
                    <a:pt x="129" y="84"/>
                  </a:lnTo>
                  <a:lnTo>
                    <a:pt x="121" y="76"/>
                  </a:lnTo>
                  <a:lnTo>
                    <a:pt x="136" y="69"/>
                  </a:lnTo>
                  <a:lnTo>
                    <a:pt x="129" y="84"/>
                  </a:lnTo>
                  <a:lnTo>
                    <a:pt x="152" y="91"/>
                  </a:lnTo>
                  <a:lnTo>
                    <a:pt x="136" y="84"/>
                  </a:lnTo>
                  <a:lnTo>
                    <a:pt x="159" y="106"/>
                  </a:lnTo>
                  <a:lnTo>
                    <a:pt x="159" y="122"/>
                  </a:lnTo>
                  <a:lnTo>
                    <a:pt x="174" y="122"/>
                  </a:lnTo>
                  <a:lnTo>
                    <a:pt x="227" y="91"/>
                  </a:lnTo>
                  <a:lnTo>
                    <a:pt x="220" y="84"/>
                  </a:lnTo>
                  <a:lnTo>
                    <a:pt x="235" y="76"/>
                  </a:lnTo>
                  <a:lnTo>
                    <a:pt x="273" y="91"/>
                  </a:lnTo>
                  <a:lnTo>
                    <a:pt x="318" y="144"/>
                  </a:lnTo>
                  <a:lnTo>
                    <a:pt x="341" y="137"/>
                  </a:lnTo>
                  <a:lnTo>
                    <a:pt x="356" y="182"/>
                  </a:lnTo>
                  <a:lnTo>
                    <a:pt x="348" y="243"/>
                  </a:lnTo>
                  <a:lnTo>
                    <a:pt x="363" y="250"/>
                  </a:lnTo>
                  <a:lnTo>
                    <a:pt x="371" y="235"/>
                  </a:lnTo>
                  <a:lnTo>
                    <a:pt x="356" y="228"/>
                  </a:lnTo>
                  <a:lnTo>
                    <a:pt x="371" y="235"/>
                  </a:lnTo>
                  <a:lnTo>
                    <a:pt x="379" y="228"/>
                  </a:lnTo>
                  <a:lnTo>
                    <a:pt x="371" y="265"/>
                  </a:lnTo>
                  <a:lnTo>
                    <a:pt x="379" y="265"/>
                  </a:lnTo>
                  <a:lnTo>
                    <a:pt x="363" y="265"/>
                  </a:lnTo>
                  <a:lnTo>
                    <a:pt x="401" y="311"/>
                  </a:lnTo>
                  <a:lnTo>
                    <a:pt x="409" y="318"/>
                  </a:lnTo>
                  <a:lnTo>
                    <a:pt x="401" y="303"/>
                  </a:lnTo>
                  <a:lnTo>
                    <a:pt x="416" y="296"/>
                  </a:lnTo>
                  <a:lnTo>
                    <a:pt x="424" y="333"/>
                  </a:lnTo>
                  <a:lnTo>
                    <a:pt x="439" y="318"/>
                  </a:lnTo>
                  <a:lnTo>
                    <a:pt x="424" y="341"/>
                  </a:lnTo>
                  <a:lnTo>
                    <a:pt x="431" y="341"/>
                  </a:lnTo>
                  <a:lnTo>
                    <a:pt x="454" y="386"/>
                  </a:lnTo>
                  <a:lnTo>
                    <a:pt x="484" y="394"/>
                  </a:lnTo>
                  <a:lnTo>
                    <a:pt x="507" y="432"/>
                  </a:lnTo>
                  <a:lnTo>
                    <a:pt x="553" y="409"/>
                  </a:lnTo>
                  <a:lnTo>
                    <a:pt x="560" y="371"/>
                  </a:lnTo>
                  <a:lnTo>
                    <a:pt x="560" y="28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6"/>
            <p:cNvSpPr>
              <a:spLocks/>
            </p:cNvSpPr>
            <p:nvPr/>
          </p:nvSpPr>
          <p:spPr bwMode="auto">
            <a:xfrm>
              <a:off x="3481" y="2697"/>
              <a:ext cx="560" cy="432"/>
            </a:xfrm>
            <a:custGeom>
              <a:avLst/>
              <a:gdLst>
                <a:gd name="T0" fmla="*/ 560 w 560"/>
                <a:gd name="T1" fmla="*/ 288 h 432"/>
                <a:gd name="T2" fmla="*/ 507 w 560"/>
                <a:gd name="T3" fmla="*/ 197 h 432"/>
                <a:gd name="T4" fmla="*/ 500 w 560"/>
                <a:gd name="T5" fmla="*/ 159 h 432"/>
                <a:gd name="T6" fmla="*/ 439 w 560"/>
                <a:gd name="T7" fmla="*/ 84 h 432"/>
                <a:gd name="T8" fmla="*/ 409 w 560"/>
                <a:gd name="T9" fmla="*/ 0 h 432"/>
                <a:gd name="T10" fmla="*/ 371 w 560"/>
                <a:gd name="T11" fmla="*/ 0 h 432"/>
                <a:gd name="T12" fmla="*/ 379 w 560"/>
                <a:gd name="T13" fmla="*/ 38 h 432"/>
                <a:gd name="T14" fmla="*/ 371 w 560"/>
                <a:gd name="T15" fmla="*/ 38 h 432"/>
                <a:gd name="T16" fmla="*/ 363 w 560"/>
                <a:gd name="T17" fmla="*/ 23 h 432"/>
                <a:gd name="T18" fmla="*/ 182 w 560"/>
                <a:gd name="T19" fmla="*/ 38 h 432"/>
                <a:gd name="T20" fmla="*/ 174 w 560"/>
                <a:gd name="T21" fmla="*/ 16 h 432"/>
                <a:gd name="T22" fmla="*/ 0 w 560"/>
                <a:gd name="T23" fmla="*/ 31 h 432"/>
                <a:gd name="T24" fmla="*/ 15 w 560"/>
                <a:gd name="T25" fmla="*/ 69 h 432"/>
                <a:gd name="T26" fmla="*/ 15 w 560"/>
                <a:gd name="T27" fmla="*/ 84 h 432"/>
                <a:gd name="T28" fmla="*/ 23 w 560"/>
                <a:gd name="T29" fmla="*/ 76 h 432"/>
                <a:gd name="T30" fmla="*/ 31 w 560"/>
                <a:gd name="T31" fmla="*/ 61 h 432"/>
                <a:gd name="T32" fmla="*/ 38 w 560"/>
                <a:gd name="T33" fmla="*/ 69 h 432"/>
                <a:gd name="T34" fmla="*/ 38 w 560"/>
                <a:gd name="T35" fmla="*/ 61 h 432"/>
                <a:gd name="T36" fmla="*/ 53 w 560"/>
                <a:gd name="T37" fmla="*/ 69 h 432"/>
                <a:gd name="T38" fmla="*/ 31 w 560"/>
                <a:gd name="T39" fmla="*/ 76 h 432"/>
                <a:gd name="T40" fmla="*/ 99 w 560"/>
                <a:gd name="T41" fmla="*/ 61 h 432"/>
                <a:gd name="T42" fmla="*/ 99 w 560"/>
                <a:gd name="T43" fmla="*/ 69 h 432"/>
                <a:gd name="T44" fmla="*/ 76 w 560"/>
                <a:gd name="T45" fmla="*/ 69 h 432"/>
                <a:gd name="T46" fmla="*/ 129 w 560"/>
                <a:gd name="T47" fmla="*/ 84 h 432"/>
                <a:gd name="T48" fmla="*/ 121 w 560"/>
                <a:gd name="T49" fmla="*/ 76 h 432"/>
                <a:gd name="T50" fmla="*/ 136 w 560"/>
                <a:gd name="T51" fmla="*/ 69 h 432"/>
                <a:gd name="T52" fmla="*/ 129 w 560"/>
                <a:gd name="T53" fmla="*/ 84 h 432"/>
                <a:gd name="T54" fmla="*/ 152 w 560"/>
                <a:gd name="T55" fmla="*/ 91 h 432"/>
                <a:gd name="T56" fmla="*/ 136 w 560"/>
                <a:gd name="T57" fmla="*/ 84 h 432"/>
                <a:gd name="T58" fmla="*/ 159 w 560"/>
                <a:gd name="T59" fmla="*/ 106 h 432"/>
                <a:gd name="T60" fmla="*/ 159 w 560"/>
                <a:gd name="T61" fmla="*/ 122 h 432"/>
                <a:gd name="T62" fmla="*/ 174 w 560"/>
                <a:gd name="T63" fmla="*/ 122 h 432"/>
                <a:gd name="T64" fmla="*/ 227 w 560"/>
                <a:gd name="T65" fmla="*/ 91 h 432"/>
                <a:gd name="T66" fmla="*/ 220 w 560"/>
                <a:gd name="T67" fmla="*/ 84 h 432"/>
                <a:gd name="T68" fmla="*/ 235 w 560"/>
                <a:gd name="T69" fmla="*/ 76 h 432"/>
                <a:gd name="T70" fmla="*/ 273 w 560"/>
                <a:gd name="T71" fmla="*/ 91 h 432"/>
                <a:gd name="T72" fmla="*/ 318 w 560"/>
                <a:gd name="T73" fmla="*/ 144 h 432"/>
                <a:gd name="T74" fmla="*/ 341 w 560"/>
                <a:gd name="T75" fmla="*/ 137 h 432"/>
                <a:gd name="T76" fmla="*/ 356 w 560"/>
                <a:gd name="T77" fmla="*/ 182 h 432"/>
                <a:gd name="T78" fmla="*/ 348 w 560"/>
                <a:gd name="T79" fmla="*/ 243 h 432"/>
                <a:gd name="T80" fmla="*/ 363 w 560"/>
                <a:gd name="T81" fmla="*/ 250 h 432"/>
                <a:gd name="T82" fmla="*/ 371 w 560"/>
                <a:gd name="T83" fmla="*/ 235 h 432"/>
                <a:gd name="T84" fmla="*/ 356 w 560"/>
                <a:gd name="T85" fmla="*/ 228 h 432"/>
                <a:gd name="T86" fmla="*/ 371 w 560"/>
                <a:gd name="T87" fmla="*/ 235 h 432"/>
                <a:gd name="T88" fmla="*/ 379 w 560"/>
                <a:gd name="T89" fmla="*/ 228 h 432"/>
                <a:gd name="T90" fmla="*/ 371 w 560"/>
                <a:gd name="T91" fmla="*/ 265 h 432"/>
                <a:gd name="T92" fmla="*/ 379 w 560"/>
                <a:gd name="T93" fmla="*/ 265 h 432"/>
                <a:gd name="T94" fmla="*/ 363 w 560"/>
                <a:gd name="T95" fmla="*/ 265 h 432"/>
                <a:gd name="T96" fmla="*/ 401 w 560"/>
                <a:gd name="T97" fmla="*/ 311 h 432"/>
                <a:gd name="T98" fmla="*/ 409 w 560"/>
                <a:gd name="T99" fmla="*/ 318 h 432"/>
                <a:gd name="T100" fmla="*/ 401 w 560"/>
                <a:gd name="T101" fmla="*/ 303 h 432"/>
                <a:gd name="T102" fmla="*/ 416 w 560"/>
                <a:gd name="T103" fmla="*/ 296 h 432"/>
                <a:gd name="T104" fmla="*/ 424 w 560"/>
                <a:gd name="T105" fmla="*/ 333 h 432"/>
                <a:gd name="T106" fmla="*/ 439 w 560"/>
                <a:gd name="T107" fmla="*/ 318 h 432"/>
                <a:gd name="T108" fmla="*/ 424 w 560"/>
                <a:gd name="T109" fmla="*/ 341 h 432"/>
                <a:gd name="T110" fmla="*/ 431 w 560"/>
                <a:gd name="T111" fmla="*/ 341 h 432"/>
                <a:gd name="T112" fmla="*/ 454 w 560"/>
                <a:gd name="T113" fmla="*/ 386 h 432"/>
                <a:gd name="T114" fmla="*/ 484 w 560"/>
                <a:gd name="T115" fmla="*/ 394 h 432"/>
                <a:gd name="T116" fmla="*/ 507 w 560"/>
                <a:gd name="T117" fmla="*/ 432 h 432"/>
                <a:gd name="T118" fmla="*/ 553 w 560"/>
                <a:gd name="T119" fmla="*/ 409 h 432"/>
                <a:gd name="T120" fmla="*/ 560 w 560"/>
                <a:gd name="T121" fmla="*/ 371 h 432"/>
                <a:gd name="T122" fmla="*/ 560 w 560"/>
                <a:gd name="T123" fmla="*/ 288 h 432"/>
                <a:gd name="T124" fmla="*/ 560 w 560"/>
                <a:gd name="T125" fmla="*/ 296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0" h="432">
                  <a:moveTo>
                    <a:pt x="560" y="288"/>
                  </a:moveTo>
                  <a:lnTo>
                    <a:pt x="507" y="197"/>
                  </a:lnTo>
                  <a:lnTo>
                    <a:pt x="500" y="159"/>
                  </a:lnTo>
                  <a:lnTo>
                    <a:pt x="439" y="84"/>
                  </a:lnTo>
                  <a:lnTo>
                    <a:pt x="409" y="0"/>
                  </a:lnTo>
                  <a:lnTo>
                    <a:pt x="371" y="0"/>
                  </a:lnTo>
                  <a:lnTo>
                    <a:pt x="379" y="38"/>
                  </a:lnTo>
                  <a:lnTo>
                    <a:pt x="371" y="38"/>
                  </a:lnTo>
                  <a:lnTo>
                    <a:pt x="363" y="23"/>
                  </a:lnTo>
                  <a:lnTo>
                    <a:pt x="182" y="38"/>
                  </a:lnTo>
                  <a:lnTo>
                    <a:pt x="174" y="16"/>
                  </a:lnTo>
                  <a:lnTo>
                    <a:pt x="0" y="31"/>
                  </a:lnTo>
                  <a:lnTo>
                    <a:pt x="15" y="69"/>
                  </a:lnTo>
                  <a:lnTo>
                    <a:pt x="15" y="84"/>
                  </a:lnTo>
                  <a:lnTo>
                    <a:pt x="23" y="76"/>
                  </a:lnTo>
                  <a:lnTo>
                    <a:pt x="31" y="61"/>
                  </a:lnTo>
                  <a:lnTo>
                    <a:pt x="38" y="69"/>
                  </a:lnTo>
                  <a:lnTo>
                    <a:pt x="38" y="61"/>
                  </a:lnTo>
                  <a:lnTo>
                    <a:pt x="53" y="69"/>
                  </a:lnTo>
                  <a:lnTo>
                    <a:pt x="31" y="76"/>
                  </a:lnTo>
                  <a:lnTo>
                    <a:pt x="99" y="61"/>
                  </a:lnTo>
                  <a:lnTo>
                    <a:pt x="99" y="69"/>
                  </a:lnTo>
                  <a:lnTo>
                    <a:pt x="76" y="69"/>
                  </a:lnTo>
                  <a:lnTo>
                    <a:pt x="129" y="84"/>
                  </a:lnTo>
                  <a:lnTo>
                    <a:pt x="121" y="76"/>
                  </a:lnTo>
                  <a:lnTo>
                    <a:pt x="136" y="69"/>
                  </a:lnTo>
                  <a:lnTo>
                    <a:pt x="129" y="84"/>
                  </a:lnTo>
                  <a:lnTo>
                    <a:pt x="152" y="91"/>
                  </a:lnTo>
                  <a:lnTo>
                    <a:pt x="136" y="84"/>
                  </a:lnTo>
                  <a:lnTo>
                    <a:pt x="159" y="106"/>
                  </a:lnTo>
                  <a:lnTo>
                    <a:pt x="159" y="122"/>
                  </a:lnTo>
                  <a:lnTo>
                    <a:pt x="174" y="122"/>
                  </a:lnTo>
                  <a:lnTo>
                    <a:pt x="227" y="91"/>
                  </a:lnTo>
                  <a:lnTo>
                    <a:pt x="220" y="84"/>
                  </a:lnTo>
                  <a:lnTo>
                    <a:pt x="235" y="76"/>
                  </a:lnTo>
                  <a:lnTo>
                    <a:pt x="273" y="91"/>
                  </a:lnTo>
                  <a:lnTo>
                    <a:pt x="318" y="144"/>
                  </a:lnTo>
                  <a:lnTo>
                    <a:pt x="341" y="137"/>
                  </a:lnTo>
                  <a:lnTo>
                    <a:pt x="356" y="182"/>
                  </a:lnTo>
                  <a:lnTo>
                    <a:pt x="348" y="243"/>
                  </a:lnTo>
                  <a:lnTo>
                    <a:pt x="363" y="250"/>
                  </a:lnTo>
                  <a:lnTo>
                    <a:pt x="371" y="235"/>
                  </a:lnTo>
                  <a:lnTo>
                    <a:pt x="356" y="228"/>
                  </a:lnTo>
                  <a:lnTo>
                    <a:pt x="371" y="235"/>
                  </a:lnTo>
                  <a:lnTo>
                    <a:pt x="379" y="228"/>
                  </a:lnTo>
                  <a:lnTo>
                    <a:pt x="371" y="265"/>
                  </a:lnTo>
                  <a:lnTo>
                    <a:pt x="379" y="265"/>
                  </a:lnTo>
                  <a:lnTo>
                    <a:pt x="363" y="265"/>
                  </a:lnTo>
                  <a:lnTo>
                    <a:pt x="401" y="311"/>
                  </a:lnTo>
                  <a:lnTo>
                    <a:pt x="409" y="318"/>
                  </a:lnTo>
                  <a:lnTo>
                    <a:pt x="401" y="303"/>
                  </a:lnTo>
                  <a:lnTo>
                    <a:pt x="416" y="296"/>
                  </a:lnTo>
                  <a:lnTo>
                    <a:pt x="424" y="333"/>
                  </a:lnTo>
                  <a:lnTo>
                    <a:pt x="439" y="318"/>
                  </a:lnTo>
                  <a:lnTo>
                    <a:pt x="424" y="341"/>
                  </a:lnTo>
                  <a:lnTo>
                    <a:pt x="431" y="341"/>
                  </a:lnTo>
                  <a:lnTo>
                    <a:pt x="454" y="386"/>
                  </a:lnTo>
                  <a:lnTo>
                    <a:pt x="484" y="394"/>
                  </a:lnTo>
                  <a:lnTo>
                    <a:pt x="507" y="432"/>
                  </a:lnTo>
                  <a:lnTo>
                    <a:pt x="553" y="409"/>
                  </a:lnTo>
                  <a:lnTo>
                    <a:pt x="560" y="371"/>
                  </a:lnTo>
                  <a:lnTo>
                    <a:pt x="560" y="288"/>
                  </a:lnTo>
                  <a:lnTo>
                    <a:pt x="560" y="29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Freeform 27"/>
            <p:cNvSpPr>
              <a:spLocks/>
            </p:cNvSpPr>
            <p:nvPr/>
          </p:nvSpPr>
          <p:spPr bwMode="auto">
            <a:xfrm>
              <a:off x="3580" y="2380"/>
              <a:ext cx="332" cy="355"/>
            </a:xfrm>
            <a:custGeom>
              <a:avLst/>
              <a:gdLst>
                <a:gd name="T0" fmla="*/ 317 w 332"/>
                <a:gd name="T1" fmla="*/ 204 h 355"/>
                <a:gd name="T2" fmla="*/ 280 w 332"/>
                <a:gd name="T3" fmla="*/ 143 h 355"/>
                <a:gd name="T4" fmla="*/ 204 w 332"/>
                <a:gd name="T5" fmla="*/ 83 h 355"/>
                <a:gd name="T6" fmla="*/ 181 w 332"/>
                <a:gd name="T7" fmla="*/ 37 h 355"/>
                <a:gd name="T8" fmla="*/ 143 w 332"/>
                <a:gd name="T9" fmla="*/ 30 h 355"/>
                <a:gd name="T10" fmla="*/ 159 w 332"/>
                <a:gd name="T11" fmla="*/ 0 h 355"/>
                <a:gd name="T12" fmla="*/ 83 w 332"/>
                <a:gd name="T13" fmla="*/ 15 h 355"/>
                <a:gd name="T14" fmla="*/ 0 w 332"/>
                <a:gd name="T15" fmla="*/ 22 h 355"/>
                <a:gd name="T16" fmla="*/ 45 w 332"/>
                <a:gd name="T17" fmla="*/ 189 h 355"/>
                <a:gd name="T18" fmla="*/ 68 w 332"/>
                <a:gd name="T19" fmla="*/ 234 h 355"/>
                <a:gd name="T20" fmla="*/ 53 w 332"/>
                <a:gd name="T21" fmla="*/ 264 h 355"/>
                <a:gd name="T22" fmla="*/ 75 w 332"/>
                <a:gd name="T23" fmla="*/ 333 h 355"/>
                <a:gd name="T24" fmla="*/ 83 w 332"/>
                <a:gd name="T25" fmla="*/ 355 h 355"/>
                <a:gd name="T26" fmla="*/ 264 w 332"/>
                <a:gd name="T27" fmla="*/ 340 h 355"/>
                <a:gd name="T28" fmla="*/ 272 w 332"/>
                <a:gd name="T29" fmla="*/ 355 h 355"/>
                <a:gd name="T30" fmla="*/ 280 w 332"/>
                <a:gd name="T31" fmla="*/ 355 h 355"/>
                <a:gd name="T32" fmla="*/ 272 w 332"/>
                <a:gd name="T33" fmla="*/ 317 h 355"/>
                <a:gd name="T34" fmla="*/ 310 w 332"/>
                <a:gd name="T35" fmla="*/ 317 h 355"/>
                <a:gd name="T36" fmla="*/ 310 w 332"/>
                <a:gd name="T37" fmla="*/ 302 h 355"/>
                <a:gd name="T38" fmla="*/ 302 w 332"/>
                <a:gd name="T39" fmla="*/ 302 h 355"/>
                <a:gd name="T40" fmla="*/ 310 w 332"/>
                <a:gd name="T41" fmla="*/ 302 h 355"/>
                <a:gd name="T42" fmla="*/ 302 w 332"/>
                <a:gd name="T43" fmla="*/ 287 h 355"/>
                <a:gd name="T44" fmla="*/ 317 w 332"/>
                <a:gd name="T45" fmla="*/ 249 h 355"/>
                <a:gd name="T46" fmla="*/ 317 w 332"/>
                <a:gd name="T47" fmla="*/ 219 h 355"/>
                <a:gd name="T48" fmla="*/ 332 w 332"/>
                <a:gd name="T49" fmla="*/ 219 h 355"/>
                <a:gd name="T50" fmla="*/ 317 w 332"/>
                <a:gd name="T51" fmla="*/ 204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2" h="355">
                  <a:moveTo>
                    <a:pt x="317" y="204"/>
                  </a:moveTo>
                  <a:lnTo>
                    <a:pt x="280" y="143"/>
                  </a:lnTo>
                  <a:lnTo>
                    <a:pt x="204" y="83"/>
                  </a:lnTo>
                  <a:lnTo>
                    <a:pt x="181" y="37"/>
                  </a:lnTo>
                  <a:lnTo>
                    <a:pt x="143" y="30"/>
                  </a:lnTo>
                  <a:lnTo>
                    <a:pt x="159" y="0"/>
                  </a:lnTo>
                  <a:lnTo>
                    <a:pt x="83" y="15"/>
                  </a:lnTo>
                  <a:lnTo>
                    <a:pt x="0" y="22"/>
                  </a:lnTo>
                  <a:lnTo>
                    <a:pt x="45" y="189"/>
                  </a:lnTo>
                  <a:lnTo>
                    <a:pt x="68" y="234"/>
                  </a:lnTo>
                  <a:lnTo>
                    <a:pt x="53" y="264"/>
                  </a:lnTo>
                  <a:lnTo>
                    <a:pt x="75" y="333"/>
                  </a:lnTo>
                  <a:lnTo>
                    <a:pt x="83" y="355"/>
                  </a:lnTo>
                  <a:lnTo>
                    <a:pt x="264" y="340"/>
                  </a:lnTo>
                  <a:lnTo>
                    <a:pt x="272" y="355"/>
                  </a:lnTo>
                  <a:lnTo>
                    <a:pt x="280" y="355"/>
                  </a:lnTo>
                  <a:lnTo>
                    <a:pt x="272" y="317"/>
                  </a:lnTo>
                  <a:lnTo>
                    <a:pt x="310" y="317"/>
                  </a:lnTo>
                  <a:lnTo>
                    <a:pt x="310" y="302"/>
                  </a:lnTo>
                  <a:lnTo>
                    <a:pt x="302" y="302"/>
                  </a:lnTo>
                  <a:lnTo>
                    <a:pt x="310" y="302"/>
                  </a:lnTo>
                  <a:lnTo>
                    <a:pt x="302" y="287"/>
                  </a:lnTo>
                  <a:lnTo>
                    <a:pt x="317" y="249"/>
                  </a:lnTo>
                  <a:lnTo>
                    <a:pt x="317" y="219"/>
                  </a:lnTo>
                  <a:lnTo>
                    <a:pt x="332" y="219"/>
                  </a:lnTo>
                  <a:lnTo>
                    <a:pt x="317" y="204"/>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8"/>
            <p:cNvSpPr>
              <a:spLocks/>
            </p:cNvSpPr>
            <p:nvPr/>
          </p:nvSpPr>
          <p:spPr bwMode="auto">
            <a:xfrm>
              <a:off x="3580" y="2380"/>
              <a:ext cx="332" cy="355"/>
            </a:xfrm>
            <a:custGeom>
              <a:avLst/>
              <a:gdLst>
                <a:gd name="T0" fmla="*/ 317 w 332"/>
                <a:gd name="T1" fmla="*/ 204 h 355"/>
                <a:gd name="T2" fmla="*/ 280 w 332"/>
                <a:gd name="T3" fmla="*/ 143 h 355"/>
                <a:gd name="T4" fmla="*/ 204 w 332"/>
                <a:gd name="T5" fmla="*/ 83 h 355"/>
                <a:gd name="T6" fmla="*/ 181 w 332"/>
                <a:gd name="T7" fmla="*/ 37 h 355"/>
                <a:gd name="T8" fmla="*/ 143 w 332"/>
                <a:gd name="T9" fmla="*/ 30 h 355"/>
                <a:gd name="T10" fmla="*/ 159 w 332"/>
                <a:gd name="T11" fmla="*/ 0 h 355"/>
                <a:gd name="T12" fmla="*/ 83 w 332"/>
                <a:gd name="T13" fmla="*/ 15 h 355"/>
                <a:gd name="T14" fmla="*/ 0 w 332"/>
                <a:gd name="T15" fmla="*/ 22 h 355"/>
                <a:gd name="T16" fmla="*/ 45 w 332"/>
                <a:gd name="T17" fmla="*/ 189 h 355"/>
                <a:gd name="T18" fmla="*/ 68 w 332"/>
                <a:gd name="T19" fmla="*/ 234 h 355"/>
                <a:gd name="T20" fmla="*/ 53 w 332"/>
                <a:gd name="T21" fmla="*/ 264 h 355"/>
                <a:gd name="T22" fmla="*/ 75 w 332"/>
                <a:gd name="T23" fmla="*/ 333 h 355"/>
                <a:gd name="T24" fmla="*/ 83 w 332"/>
                <a:gd name="T25" fmla="*/ 355 h 355"/>
                <a:gd name="T26" fmla="*/ 264 w 332"/>
                <a:gd name="T27" fmla="*/ 340 h 355"/>
                <a:gd name="T28" fmla="*/ 272 w 332"/>
                <a:gd name="T29" fmla="*/ 355 h 355"/>
                <a:gd name="T30" fmla="*/ 280 w 332"/>
                <a:gd name="T31" fmla="*/ 355 h 355"/>
                <a:gd name="T32" fmla="*/ 272 w 332"/>
                <a:gd name="T33" fmla="*/ 317 h 355"/>
                <a:gd name="T34" fmla="*/ 310 w 332"/>
                <a:gd name="T35" fmla="*/ 317 h 355"/>
                <a:gd name="T36" fmla="*/ 310 w 332"/>
                <a:gd name="T37" fmla="*/ 302 h 355"/>
                <a:gd name="T38" fmla="*/ 302 w 332"/>
                <a:gd name="T39" fmla="*/ 302 h 355"/>
                <a:gd name="T40" fmla="*/ 310 w 332"/>
                <a:gd name="T41" fmla="*/ 302 h 355"/>
                <a:gd name="T42" fmla="*/ 302 w 332"/>
                <a:gd name="T43" fmla="*/ 287 h 355"/>
                <a:gd name="T44" fmla="*/ 317 w 332"/>
                <a:gd name="T45" fmla="*/ 249 h 355"/>
                <a:gd name="T46" fmla="*/ 317 w 332"/>
                <a:gd name="T47" fmla="*/ 219 h 355"/>
                <a:gd name="T48" fmla="*/ 332 w 332"/>
                <a:gd name="T49" fmla="*/ 219 h 355"/>
                <a:gd name="T50" fmla="*/ 317 w 332"/>
                <a:gd name="T51" fmla="*/ 204 h 355"/>
                <a:gd name="T52" fmla="*/ 317 w 332"/>
                <a:gd name="T53" fmla="*/ 211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2" h="355">
                  <a:moveTo>
                    <a:pt x="317" y="204"/>
                  </a:moveTo>
                  <a:lnTo>
                    <a:pt x="280" y="143"/>
                  </a:lnTo>
                  <a:lnTo>
                    <a:pt x="204" y="83"/>
                  </a:lnTo>
                  <a:lnTo>
                    <a:pt x="181" y="37"/>
                  </a:lnTo>
                  <a:lnTo>
                    <a:pt x="143" y="30"/>
                  </a:lnTo>
                  <a:lnTo>
                    <a:pt x="159" y="0"/>
                  </a:lnTo>
                  <a:lnTo>
                    <a:pt x="83" y="15"/>
                  </a:lnTo>
                  <a:lnTo>
                    <a:pt x="0" y="22"/>
                  </a:lnTo>
                  <a:lnTo>
                    <a:pt x="45" y="189"/>
                  </a:lnTo>
                  <a:lnTo>
                    <a:pt x="68" y="234"/>
                  </a:lnTo>
                  <a:lnTo>
                    <a:pt x="53" y="264"/>
                  </a:lnTo>
                  <a:lnTo>
                    <a:pt x="75" y="333"/>
                  </a:lnTo>
                  <a:lnTo>
                    <a:pt x="83" y="355"/>
                  </a:lnTo>
                  <a:lnTo>
                    <a:pt x="264" y="340"/>
                  </a:lnTo>
                  <a:lnTo>
                    <a:pt x="272" y="355"/>
                  </a:lnTo>
                  <a:lnTo>
                    <a:pt x="280" y="355"/>
                  </a:lnTo>
                  <a:lnTo>
                    <a:pt x="272" y="317"/>
                  </a:lnTo>
                  <a:lnTo>
                    <a:pt x="310" y="317"/>
                  </a:lnTo>
                  <a:lnTo>
                    <a:pt x="310" y="302"/>
                  </a:lnTo>
                  <a:lnTo>
                    <a:pt x="302" y="302"/>
                  </a:lnTo>
                  <a:lnTo>
                    <a:pt x="310" y="302"/>
                  </a:lnTo>
                  <a:lnTo>
                    <a:pt x="302" y="287"/>
                  </a:lnTo>
                  <a:lnTo>
                    <a:pt x="317" y="249"/>
                  </a:lnTo>
                  <a:lnTo>
                    <a:pt x="317" y="219"/>
                  </a:lnTo>
                  <a:lnTo>
                    <a:pt x="332" y="219"/>
                  </a:lnTo>
                  <a:lnTo>
                    <a:pt x="317" y="204"/>
                  </a:lnTo>
                  <a:lnTo>
                    <a:pt x="317" y="21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Freeform 29"/>
            <p:cNvSpPr>
              <a:spLocks/>
            </p:cNvSpPr>
            <p:nvPr/>
          </p:nvSpPr>
          <p:spPr bwMode="auto">
            <a:xfrm>
              <a:off x="2150" y="3061"/>
              <a:ext cx="76" cy="121"/>
            </a:xfrm>
            <a:custGeom>
              <a:avLst/>
              <a:gdLst>
                <a:gd name="T0" fmla="*/ 76 w 76"/>
                <a:gd name="T1" fmla="*/ 68 h 121"/>
                <a:gd name="T2" fmla="*/ 68 w 76"/>
                <a:gd name="T3" fmla="*/ 83 h 121"/>
                <a:gd name="T4" fmla="*/ 53 w 76"/>
                <a:gd name="T5" fmla="*/ 91 h 121"/>
                <a:gd name="T6" fmla="*/ 45 w 76"/>
                <a:gd name="T7" fmla="*/ 91 h 121"/>
                <a:gd name="T8" fmla="*/ 30 w 76"/>
                <a:gd name="T9" fmla="*/ 98 h 121"/>
                <a:gd name="T10" fmla="*/ 30 w 76"/>
                <a:gd name="T11" fmla="*/ 113 h 121"/>
                <a:gd name="T12" fmla="*/ 23 w 76"/>
                <a:gd name="T13" fmla="*/ 121 h 121"/>
                <a:gd name="T14" fmla="*/ 23 w 76"/>
                <a:gd name="T15" fmla="*/ 113 h 121"/>
                <a:gd name="T16" fmla="*/ 8 w 76"/>
                <a:gd name="T17" fmla="*/ 113 h 121"/>
                <a:gd name="T18" fmla="*/ 8 w 76"/>
                <a:gd name="T19" fmla="*/ 60 h 121"/>
                <a:gd name="T20" fmla="*/ 0 w 76"/>
                <a:gd name="T21" fmla="*/ 53 h 121"/>
                <a:gd name="T22" fmla="*/ 0 w 76"/>
                <a:gd name="T23" fmla="*/ 45 h 121"/>
                <a:gd name="T24" fmla="*/ 8 w 76"/>
                <a:gd name="T25" fmla="*/ 38 h 121"/>
                <a:gd name="T26" fmla="*/ 15 w 76"/>
                <a:gd name="T27" fmla="*/ 30 h 121"/>
                <a:gd name="T28" fmla="*/ 15 w 76"/>
                <a:gd name="T29" fmla="*/ 22 h 121"/>
                <a:gd name="T30" fmla="*/ 8 w 76"/>
                <a:gd name="T31" fmla="*/ 7 h 121"/>
                <a:gd name="T32" fmla="*/ 8 w 76"/>
                <a:gd name="T33" fmla="*/ 0 h 121"/>
                <a:gd name="T34" fmla="*/ 15 w 76"/>
                <a:gd name="T35" fmla="*/ 0 h 121"/>
                <a:gd name="T36" fmla="*/ 15 w 76"/>
                <a:gd name="T37" fmla="*/ 7 h 121"/>
                <a:gd name="T38" fmla="*/ 30 w 76"/>
                <a:gd name="T39" fmla="*/ 15 h 121"/>
                <a:gd name="T40" fmla="*/ 38 w 76"/>
                <a:gd name="T41" fmla="*/ 15 h 121"/>
                <a:gd name="T42" fmla="*/ 45 w 76"/>
                <a:gd name="T43" fmla="*/ 22 h 121"/>
                <a:gd name="T44" fmla="*/ 61 w 76"/>
                <a:gd name="T45" fmla="*/ 38 h 121"/>
                <a:gd name="T46" fmla="*/ 61 w 76"/>
                <a:gd name="T47" fmla="*/ 45 h 121"/>
                <a:gd name="T48" fmla="*/ 68 w 76"/>
                <a:gd name="T49" fmla="*/ 53 h 121"/>
                <a:gd name="T50" fmla="*/ 76 w 76"/>
                <a:gd name="T51" fmla="*/ 6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6" h="121">
                  <a:moveTo>
                    <a:pt x="76" y="68"/>
                  </a:moveTo>
                  <a:lnTo>
                    <a:pt x="68" y="83"/>
                  </a:lnTo>
                  <a:lnTo>
                    <a:pt x="53" y="91"/>
                  </a:lnTo>
                  <a:lnTo>
                    <a:pt x="45" y="91"/>
                  </a:lnTo>
                  <a:lnTo>
                    <a:pt x="30" y="98"/>
                  </a:lnTo>
                  <a:lnTo>
                    <a:pt x="30" y="113"/>
                  </a:lnTo>
                  <a:lnTo>
                    <a:pt x="23" y="121"/>
                  </a:lnTo>
                  <a:lnTo>
                    <a:pt x="23" y="113"/>
                  </a:lnTo>
                  <a:lnTo>
                    <a:pt x="8" y="113"/>
                  </a:lnTo>
                  <a:lnTo>
                    <a:pt x="8" y="60"/>
                  </a:lnTo>
                  <a:lnTo>
                    <a:pt x="0" y="53"/>
                  </a:lnTo>
                  <a:lnTo>
                    <a:pt x="0" y="45"/>
                  </a:lnTo>
                  <a:lnTo>
                    <a:pt x="8" y="38"/>
                  </a:lnTo>
                  <a:lnTo>
                    <a:pt x="15" y="30"/>
                  </a:lnTo>
                  <a:lnTo>
                    <a:pt x="15" y="22"/>
                  </a:lnTo>
                  <a:lnTo>
                    <a:pt x="8" y="7"/>
                  </a:lnTo>
                  <a:lnTo>
                    <a:pt x="8" y="0"/>
                  </a:lnTo>
                  <a:lnTo>
                    <a:pt x="15" y="0"/>
                  </a:lnTo>
                  <a:lnTo>
                    <a:pt x="15" y="7"/>
                  </a:lnTo>
                  <a:lnTo>
                    <a:pt x="30" y="15"/>
                  </a:lnTo>
                  <a:lnTo>
                    <a:pt x="38" y="15"/>
                  </a:lnTo>
                  <a:lnTo>
                    <a:pt x="45" y="22"/>
                  </a:lnTo>
                  <a:lnTo>
                    <a:pt x="61" y="38"/>
                  </a:lnTo>
                  <a:lnTo>
                    <a:pt x="61" y="45"/>
                  </a:lnTo>
                  <a:lnTo>
                    <a:pt x="68" y="53"/>
                  </a:lnTo>
                  <a:lnTo>
                    <a:pt x="76" y="6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30"/>
            <p:cNvSpPr>
              <a:spLocks/>
            </p:cNvSpPr>
            <p:nvPr/>
          </p:nvSpPr>
          <p:spPr bwMode="auto">
            <a:xfrm>
              <a:off x="2150" y="3061"/>
              <a:ext cx="76" cy="121"/>
            </a:xfrm>
            <a:custGeom>
              <a:avLst/>
              <a:gdLst>
                <a:gd name="T0" fmla="*/ 76 w 76"/>
                <a:gd name="T1" fmla="*/ 68 h 121"/>
                <a:gd name="T2" fmla="*/ 68 w 76"/>
                <a:gd name="T3" fmla="*/ 83 h 121"/>
                <a:gd name="T4" fmla="*/ 53 w 76"/>
                <a:gd name="T5" fmla="*/ 91 h 121"/>
                <a:gd name="T6" fmla="*/ 45 w 76"/>
                <a:gd name="T7" fmla="*/ 91 h 121"/>
                <a:gd name="T8" fmla="*/ 30 w 76"/>
                <a:gd name="T9" fmla="*/ 98 h 121"/>
                <a:gd name="T10" fmla="*/ 30 w 76"/>
                <a:gd name="T11" fmla="*/ 113 h 121"/>
                <a:gd name="T12" fmla="*/ 23 w 76"/>
                <a:gd name="T13" fmla="*/ 121 h 121"/>
                <a:gd name="T14" fmla="*/ 23 w 76"/>
                <a:gd name="T15" fmla="*/ 113 h 121"/>
                <a:gd name="T16" fmla="*/ 8 w 76"/>
                <a:gd name="T17" fmla="*/ 113 h 121"/>
                <a:gd name="T18" fmla="*/ 8 w 76"/>
                <a:gd name="T19" fmla="*/ 60 h 121"/>
                <a:gd name="T20" fmla="*/ 0 w 76"/>
                <a:gd name="T21" fmla="*/ 53 h 121"/>
                <a:gd name="T22" fmla="*/ 0 w 76"/>
                <a:gd name="T23" fmla="*/ 45 h 121"/>
                <a:gd name="T24" fmla="*/ 8 w 76"/>
                <a:gd name="T25" fmla="*/ 38 h 121"/>
                <a:gd name="T26" fmla="*/ 15 w 76"/>
                <a:gd name="T27" fmla="*/ 30 h 121"/>
                <a:gd name="T28" fmla="*/ 15 w 76"/>
                <a:gd name="T29" fmla="*/ 22 h 121"/>
                <a:gd name="T30" fmla="*/ 8 w 76"/>
                <a:gd name="T31" fmla="*/ 7 h 121"/>
                <a:gd name="T32" fmla="*/ 8 w 76"/>
                <a:gd name="T33" fmla="*/ 0 h 121"/>
                <a:gd name="T34" fmla="*/ 15 w 76"/>
                <a:gd name="T35" fmla="*/ 0 h 121"/>
                <a:gd name="T36" fmla="*/ 15 w 76"/>
                <a:gd name="T37" fmla="*/ 7 h 121"/>
                <a:gd name="T38" fmla="*/ 30 w 76"/>
                <a:gd name="T39" fmla="*/ 15 h 121"/>
                <a:gd name="T40" fmla="*/ 38 w 76"/>
                <a:gd name="T41" fmla="*/ 15 h 121"/>
                <a:gd name="T42" fmla="*/ 45 w 76"/>
                <a:gd name="T43" fmla="*/ 22 h 121"/>
                <a:gd name="T44" fmla="*/ 61 w 76"/>
                <a:gd name="T45" fmla="*/ 38 h 121"/>
                <a:gd name="T46" fmla="*/ 61 w 76"/>
                <a:gd name="T47" fmla="*/ 45 h 121"/>
                <a:gd name="T48" fmla="*/ 68 w 76"/>
                <a:gd name="T49" fmla="*/ 53 h 121"/>
                <a:gd name="T50" fmla="*/ 76 w 76"/>
                <a:gd name="T51" fmla="*/ 68 h 121"/>
                <a:gd name="T52" fmla="*/ 76 w 76"/>
                <a:gd name="T53" fmla="*/ 7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6" h="121">
                  <a:moveTo>
                    <a:pt x="76" y="68"/>
                  </a:moveTo>
                  <a:lnTo>
                    <a:pt x="68" y="83"/>
                  </a:lnTo>
                  <a:lnTo>
                    <a:pt x="53" y="91"/>
                  </a:lnTo>
                  <a:lnTo>
                    <a:pt x="45" y="91"/>
                  </a:lnTo>
                  <a:lnTo>
                    <a:pt x="30" y="98"/>
                  </a:lnTo>
                  <a:lnTo>
                    <a:pt x="30" y="113"/>
                  </a:lnTo>
                  <a:lnTo>
                    <a:pt x="23" y="121"/>
                  </a:lnTo>
                  <a:lnTo>
                    <a:pt x="23" y="113"/>
                  </a:lnTo>
                  <a:lnTo>
                    <a:pt x="8" y="113"/>
                  </a:lnTo>
                  <a:lnTo>
                    <a:pt x="8" y="60"/>
                  </a:lnTo>
                  <a:lnTo>
                    <a:pt x="0" y="53"/>
                  </a:lnTo>
                  <a:lnTo>
                    <a:pt x="0" y="45"/>
                  </a:lnTo>
                  <a:lnTo>
                    <a:pt x="8" y="38"/>
                  </a:lnTo>
                  <a:lnTo>
                    <a:pt x="15" y="30"/>
                  </a:lnTo>
                  <a:lnTo>
                    <a:pt x="15" y="22"/>
                  </a:lnTo>
                  <a:lnTo>
                    <a:pt x="8" y="7"/>
                  </a:lnTo>
                  <a:lnTo>
                    <a:pt x="8" y="0"/>
                  </a:lnTo>
                  <a:lnTo>
                    <a:pt x="15" y="0"/>
                  </a:lnTo>
                  <a:lnTo>
                    <a:pt x="15" y="7"/>
                  </a:lnTo>
                  <a:lnTo>
                    <a:pt x="30" y="15"/>
                  </a:lnTo>
                  <a:lnTo>
                    <a:pt x="38" y="15"/>
                  </a:lnTo>
                  <a:lnTo>
                    <a:pt x="45" y="22"/>
                  </a:lnTo>
                  <a:lnTo>
                    <a:pt x="61" y="38"/>
                  </a:lnTo>
                  <a:lnTo>
                    <a:pt x="61" y="45"/>
                  </a:lnTo>
                  <a:lnTo>
                    <a:pt x="68" y="53"/>
                  </a:lnTo>
                  <a:lnTo>
                    <a:pt x="76" y="68"/>
                  </a:lnTo>
                  <a:lnTo>
                    <a:pt x="76" y="7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 name="Freeform 31"/>
            <p:cNvSpPr>
              <a:spLocks/>
            </p:cNvSpPr>
            <p:nvPr/>
          </p:nvSpPr>
          <p:spPr bwMode="auto">
            <a:xfrm>
              <a:off x="2112" y="2993"/>
              <a:ext cx="38" cy="45"/>
            </a:xfrm>
            <a:custGeom>
              <a:avLst/>
              <a:gdLst>
                <a:gd name="T0" fmla="*/ 38 w 38"/>
                <a:gd name="T1" fmla="*/ 30 h 45"/>
                <a:gd name="T2" fmla="*/ 38 w 38"/>
                <a:gd name="T3" fmla="*/ 22 h 45"/>
                <a:gd name="T4" fmla="*/ 31 w 38"/>
                <a:gd name="T5" fmla="*/ 22 h 45"/>
                <a:gd name="T6" fmla="*/ 23 w 38"/>
                <a:gd name="T7" fmla="*/ 15 h 45"/>
                <a:gd name="T8" fmla="*/ 23 w 38"/>
                <a:gd name="T9" fmla="*/ 7 h 45"/>
                <a:gd name="T10" fmla="*/ 15 w 38"/>
                <a:gd name="T11" fmla="*/ 15 h 45"/>
                <a:gd name="T12" fmla="*/ 8 w 38"/>
                <a:gd name="T13" fmla="*/ 0 h 45"/>
                <a:gd name="T14" fmla="*/ 0 w 38"/>
                <a:gd name="T15" fmla="*/ 7 h 45"/>
                <a:gd name="T16" fmla="*/ 0 w 38"/>
                <a:gd name="T17" fmla="*/ 22 h 45"/>
                <a:gd name="T18" fmla="*/ 15 w 38"/>
                <a:gd name="T19" fmla="*/ 22 h 45"/>
                <a:gd name="T20" fmla="*/ 15 w 38"/>
                <a:gd name="T21" fmla="*/ 45 h 45"/>
                <a:gd name="T22" fmla="*/ 23 w 38"/>
                <a:gd name="T23" fmla="*/ 45 h 45"/>
                <a:gd name="T24" fmla="*/ 31 w 38"/>
                <a:gd name="T25" fmla="*/ 37 h 45"/>
                <a:gd name="T26" fmla="*/ 38 w 38"/>
                <a:gd name="T27" fmla="*/ 37 h 45"/>
                <a:gd name="T28" fmla="*/ 38 w 38"/>
                <a:gd name="T29"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45">
                  <a:moveTo>
                    <a:pt x="38" y="30"/>
                  </a:moveTo>
                  <a:lnTo>
                    <a:pt x="38" y="22"/>
                  </a:lnTo>
                  <a:lnTo>
                    <a:pt x="31" y="22"/>
                  </a:lnTo>
                  <a:lnTo>
                    <a:pt x="23" y="15"/>
                  </a:lnTo>
                  <a:lnTo>
                    <a:pt x="23" y="7"/>
                  </a:lnTo>
                  <a:lnTo>
                    <a:pt x="15" y="15"/>
                  </a:lnTo>
                  <a:lnTo>
                    <a:pt x="8" y="0"/>
                  </a:lnTo>
                  <a:lnTo>
                    <a:pt x="0" y="7"/>
                  </a:lnTo>
                  <a:lnTo>
                    <a:pt x="0" y="22"/>
                  </a:lnTo>
                  <a:lnTo>
                    <a:pt x="15" y="22"/>
                  </a:lnTo>
                  <a:lnTo>
                    <a:pt x="15" y="45"/>
                  </a:lnTo>
                  <a:lnTo>
                    <a:pt x="23" y="45"/>
                  </a:lnTo>
                  <a:lnTo>
                    <a:pt x="31" y="37"/>
                  </a:lnTo>
                  <a:lnTo>
                    <a:pt x="38" y="37"/>
                  </a:lnTo>
                  <a:lnTo>
                    <a:pt x="38" y="3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 name="Freeform 32"/>
            <p:cNvSpPr>
              <a:spLocks/>
            </p:cNvSpPr>
            <p:nvPr/>
          </p:nvSpPr>
          <p:spPr bwMode="auto">
            <a:xfrm>
              <a:off x="2112" y="2993"/>
              <a:ext cx="38" cy="45"/>
            </a:xfrm>
            <a:custGeom>
              <a:avLst/>
              <a:gdLst>
                <a:gd name="T0" fmla="*/ 38 w 38"/>
                <a:gd name="T1" fmla="*/ 30 h 45"/>
                <a:gd name="T2" fmla="*/ 38 w 38"/>
                <a:gd name="T3" fmla="*/ 22 h 45"/>
                <a:gd name="T4" fmla="*/ 31 w 38"/>
                <a:gd name="T5" fmla="*/ 22 h 45"/>
                <a:gd name="T6" fmla="*/ 23 w 38"/>
                <a:gd name="T7" fmla="*/ 15 h 45"/>
                <a:gd name="T8" fmla="*/ 23 w 38"/>
                <a:gd name="T9" fmla="*/ 7 h 45"/>
                <a:gd name="T10" fmla="*/ 15 w 38"/>
                <a:gd name="T11" fmla="*/ 15 h 45"/>
                <a:gd name="T12" fmla="*/ 8 w 38"/>
                <a:gd name="T13" fmla="*/ 0 h 45"/>
                <a:gd name="T14" fmla="*/ 0 w 38"/>
                <a:gd name="T15" fmla="*/ 7 h 45"/>
                <a:gd name="T16" fmla="*/ 0 w 38"/>
                <a:gd name="T17" fmla="*/ 22 h 45"/>
                <a:gd name="T18" fmla="*/ 15 w 38"/>
                <a:gd name="T19" fmla="*/ 22 h 45"/>
                <a:gd name="T20" fmla="*/ 15 w 38"/>
                <a:gd name="T21" fmla="*/ 45 h 45"/>
                <a:gd name="T22" fmla="*/ 23 w 38"/>
                <a:gd name="T23" fmla="*/ 45 h 45"/>
                <a:gd name="T24" fmla="*/ 31 w 38"/>
                <a:gd name="T25" fmla="*/ 37 h 45"/>
                <a:gd name="T26" fmla="*/ 38 w 38"/>
                <a:gd name="T27" fmla="*/ 37 h 45"/>
                <a:gd name="T28" fmla="*/ 38 w 38"/>
                <a:gd name="T29" fmla="*/ 30 h 45"/>
                <a:gd name="T30" fmla="*/ 38 w 38"/>
                <a:gd name="T31" fmla="*/ 3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45">
                  <a:moveTo>
                    <a:pt x="38" y="30"/>
                  </a:moveTo>
                  <a:lnTo>
                    <a:pt x="38" y="22"/>
                  </a:lnTo>
                  <a:lnTo>
                    <a:pt x="31" y="22"/>
                  </a:lnTo>
                  <a:lnTo>
                    <a:pt x="23" y="15"/>
                  </a:lnTo>
                  <a:lnTo>
                    <a:pt x="23" y="7"/>
                  </a:lnTo>
                  <a:lnTo>
                    <a:pt x="15" y="15"/>
                  </a:lnTo>
                  <a:lnTo>
                    <a:pt x="8" y="0"/>
                  </a:lnTo>
                  <a:lnTo>
                    <a:pt x="0" y="7"/>
                  </a:lnTo>
                  <a:lnTo>
                    <a:pt x="0" y="22"/>
                  </a:lnTo>
                  <a:lnTo>
                    <a:pt x="15" y="22"/>
                  </a:lnTo>
                  <a:lnTo>
                    <a:pt x="15" y="45"/>
                  </a:lnTo>
                  <a:lnTo>
                    <a:pt x="23" y="45"/>
                  </a:lnTo>
                  <a:lnTo>
                    <a:pt x="31" y="37"/>
                  </a:lnTo>
                  <a:lnTo>
                    <a:pt x="38" y="37"/>
                  </a:lnTo>
                  <a:lnTo>
                    <a:pt x="38" y="30"/>
                  </a:lnTo>
                  <a:lnTo>
                    <a:pt x="38" y="3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84" name="Freeform 33"/>
            <p:cNvSpPr>
              <a:spLocks/>
            </p:cNvSpPr>
            <p:nvPr/>
          </p:nvSpPr>
          <p:spPr bwMode="auto">
            <a:xfrm>
              <a:off x="2014" y="2940"/>
              <a:ext cx="38" cy="37"/>
            </a:xfrm>
            <a:custGeom>
              <a:avLst/>
              <a:gdLst>
                <a:gd name="T0" fmla="*/ 38 w 38"/>
                <a:gd name="T1" fmla="*/ 30 h 37"/>
                <a:gd name="T2" fmla="*/ 30 w 38"/>
                <a:gd name="T3" fmla="*/ 22 h 37"/>
                <a:gd name="T4" fmla="*/ 30 w 38"/>
                <a:gd name="T5" fmla="*/ 15 h 37"/>
                <a:gd name="T6" fmla="*/ 30 w 38"/>
                <a:gd name="T7" fmla="*/ 22 h 37"/>
                <a:gd name="T8" fmla="*/ 30 w 38"/>
                <a:gd name="T9" fmla="*/ 15 h 37"/>
                <a:gd name="T10" fmla="*/ 23 w 38"/>
                <a:gd name="T11" fmla="*/ 0 h 37"/>
                <a:gd name="T12" fmla="*/ 15 w 38"/>
                <a:gd name="T13" fmla="*/ 0 h 37"/>
                <a:gd name="T14" fmla="*/ 8 w 38"/>
                <a:gd name="T15" fmla="*/ 7 h 37"/>
                <a:gd name="T16" fmla="*/ 0 w 38"/>
                <a:gd name="T17" fmla="*/ 7 h 37"/>
                <a:gd name="T18" fmla="*/ 0 w 38"/>
                <a:gd name="T19" fmla="*/ 15 h 37"/>
                <a:gd name="T20" fmla="*/ 8 w 38"/>
                <a:gd name="T21" fmla="*/ 30 h 37"/>
                <a:gd name="T22" fmla="*/ 23 w 38"/>
                <a:gd name="T23" fmla="*/ 30 h 37"/>
                <a:gd name="T24" fmla="*/ 30 w 38"/>
                <a:gd name="T25" fmla="*/ 37 h 37"/>
                <a:gd name="T26" fmla="*/ 38 w 38"/>
                <a:gd name="T27" fmla="*/ 37 h 37"/>
                <a:gd name="T28" fmla="*/ 38 w 38"/>
                <a:gd name="T29" fmla="*/ 3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37">
                  <a:moveTo>
                    <a:pt x="38" y="30"/>
                  </a:moveTo>
                  <a:lnTo>
                    <a:pt x="30" y="22"/>
                  </a:lnTo>
                  <a:lnTo>
                    <a:pt x="30" y="15"/>
                  </a:lnTo>
                  <a:lnTo>
                    <a:pt x="30" y="22"/>
                  </a:lnTo>
                  <a:lnTo>
                    <a:pt x="30" y="15"/>
                  </a:lnTo>
                  <a:lnTo>
                    <a:pt x="23" y="0"/>
                  </a:lnTo>
                  <a:lnTo>
                    <a:pt x="15" y="0"/>
                  </a:lnTo>
                  <a:lnTo>
                    <a:pt x="8" y="7"/>
                  </a:lnTo>
                  <a:lnTo>
                    <a:pt x="0" y="7"/>
                  </a:lnTo>
                  <a:lnTo>
                    <a:pt x="0" y="15"/>
                  </a:lnTo>
                  <a:lnTo>
                    <a:pt x="8" y="30"/>
                  </a:lnTo>
                  <a:lnTo>
                    <a:pt x="23" y="30"/>
                  </a:lnTo>
                  <a:lnTo>
                    <a:pt x="30" y="37"/>
                  </a:lnTo>
                  <a:lnTo>
                    <a:pt x="38" y="37"/>
                  </a:lnTo>
                  <a:lnTo>
                    <a:pt x="38" y="3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85" name="Freeform 34"/>
            <p:cNvSpPr>
              <a:spLocks/>
            </p:cNvSpPr>
            <p:nvPr/>
          </p:nvSpPr>
          <p:spPr bwMode="auto">
            <a:xfrm>
              <a:off x="2014" y="2940"/>
              <a:ext cx="38" cy="37"/>
            </a:xfrm>
            <a:custGeom>
              <a:avLst/>
              <a:gdLst>
                <a:gd name="T0" fmla="*/ 38 w 38"/>
                <a:gd name="T1" fmla="*/ 30 h 37"/>
                <a:gd name="T2" fmla="*/ 30 w 38"/>
                <a:gd name="T3" fmla="*/ 22 h 37"/>
                <a:gd name="T4" fmla="*/ 30 w 38"/>
                <a:gd name="T5" fmla="*/ 15 h 37"/>
                <a:gd name="T6" fmla="*/ 30 w 38"/>
                <a:gd name="T7" fmla="*/ 22 h 37"/>
                <a:gd name="T8" fmla="*/ 30 w 38"/>
                <a:gd name="T9" fmla="*/ 15 h 37"/>
                <a:gd name="T10" fmla="*/ 23 w 38"/>
                <a:gd name="T11" fmla="*/ 0 h 37"/>
                <a:gd name="T12" fmla="*/ 15 w 38"/>
                <a:gd name="T13" fmla="*/ 0 h 37"/>
                <a:gd name="T14" fmla="*/ 8 w 38"/>
                <a:gd name="T15" fmla="*/ 7 h 37"/>
                <a:gd name="T16" fmla="*/ 0 w 38"/>
                <a:gd name="T17" fmla="*/ 7 h 37"/>
                <a:gd name="T18" fmla="*/ 0 w 38"/>
                <a:gd name="T19" fmla="*/ 15 h 37"/>
                <a:gd name="T20" fmla="*/ 8 w 38"/>
                <a:gd name="T21" fmla="*/ 30 h 37"/>
                <a:gd name="T22" fmla="*/ 23 w 38"/>
                <a:gd name="T23" fmla="*/ 30 h 37"/>
                <a:gd name="T24" fmla="*/ 30 w 38"/>
                <a:gd name="T25" fmla="*/ 37 h 37"/>
                <a:gd name="T26" fmla="*/ 38 w 38"/>
                <a:gd name="T27" fmla="*/ 37 h 37"/>
                <a:gd name="T28" fmla="*/ 38 w 38"/>
                <a:gd name="T29" fmla="*/ 30 h 37"/>
                <a:gd name="T30" fmla="*/ 38 w 38"/>
                <a:gd name="T3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37">
                  <a:moveTo>
                    <a:pt x="38" y="30"/>
                  </a:moveTo>
                  <a:lnTo>
                    <a:pt x="30" y="22"/>
                  </a:lnTo>
                  <a:lnTo>
                    <a:pt x="30" y="15"/>
                  </a:lnTo>
                  <a:lnTo>
                    <a:pt x="30" y="22"/>
                  </a:lnTo>
                  <a:lnTo>
                    <a:pt x="30" y="15"/>
                  </a:lnTo>
                  <a:lnTo>
                    <a:pt x="23" y="0"/>
                  </a:lnTo>
                  <a:lnTo>
                    <a:pt x="15" y="0"/>
                  </a:lnTo>
                  <a:lnTo>
                    <a:pt x="8" y="7"/>
                  </a:lnTo>
                  <a:lnTo>
                    <a:pt x="0" y="7"/>
                  </a:lnTo>
                  <a:lnTo>
                    <a:pt x="0" y="15"/>
                  </a:lnTo>
                  <a:lnTo>
                    <a:pt x="8" y="30"/>
                  </a:lnTo>
                  <a:lnTo>
                    <a:pt x="23" y="30"/>
                  </a:lnTo>
                  <a:lnTo>
                    <a:pt x="30" y="37"/>
                  </a:lnTo>
                  <a:lnTo>
                    <a:pt x="38" y="37"/>
                  </a:lnTo>
                  <a:lnTo>
                    <a:pt x="38" y="30"/>
                  </a:lnTo>
                  <a:lnTo>
                    <a:pt x="38" y="3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86" name="Freeform 35"/>
            <p:cNvSpPr>
              <a:spLocks/>
            </p:cNvSpPr>
            <p:nvPr/>
          </p:nvSpPr>
          <p:spPr bwMode="auto">
            <a:xfrm>
              <a:off x="2074" y="2977"/>
              <a:ext cx="38" cy="16"/>
            </a:xfrm>
            <a:custGeom>
              <a:avLst/>
              <a:gdLst>
                <a:gd name="T0" fmla="*/ 38 w 38"/>
                <a:gd name="T1" fmla="*/ 8 h 16"/>
                <a:gd name="T2" fmla="*/ 31 w 38"/>
                <a:gd name="T3" fmla="*/ 16 h 16"/>
                <a:gd name="T4" fmla="*/ 0 w 38"/>
                <a:gd name="T5" fmla="*/ 16 h 16"/>
                <a:gd name="T6" fmla="*/ 0 w 38"/>
                <a:gd name="T7" fmla="*/ 0 h 16"/>
                <a:gd name="T8" fmla="*/ 16 w 38"/>
                <a:gd name="T9" fmla="*/ 8 h 16"/>
                <a:gd name="T10" fmla="*/ 16 w 38"/>
                <a:gd name="T11" fmla="*/ 0 h 16"/>
                <a:gd name="T12" fmla="*/ 23 w 38"/>
                <a:gd name="T13" fmla="*/ 8 h 16"/>
                <a:gd name="T14" fmla="*/ 31 w 38"/>
                <a:gd name="T15" fmla="*/ 8 h 16"/>
                <a:gd name="T16" fmla="*/ 38 w 38"/>
                <a:gd name="T17"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16">
                  <a:moveTo>
                    <a:pt x="38" y="8"/>
                  </a:moveTo>
                  <a:lnTo>
                    <a:pt x="31" y="16"/>
                  </a:lnTo>
                  <a:lnTo>
                    <a:pt x="0" y="16"/>
                  </a:lnTo>
                  <a:lnTo>
                    <a:pt x="0" y="0"/>
                  </a:lnTo>
                  <a:lnTo>
                    <a:pt x="16" y="8"/>
                  </a:lnTo>
                  <a:lnTo>
                    <a:pt x="16" y="0"/>
                  </a:lnTo>
                  <a:lnTo>
                    <a:pt x="23" y="8"/>
                  </a:lnTo>
                  <a:lnTo>
                    <a:pt x="31" y="8"/>
                  </a:lnTo>
                  <a:lnTo>
                    <a:pt x="38" y="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88" name="Freeform 36"/>
            <p:cNvSpPr>
              <a:spLocks/>
            </p:cNvSpPr>
            <p:nvPr/>
          </p:nvSpPr>
          <p:spPr bwMode="auto">
            <a:xfrm>
              <a:off x="2074" y="2977"/>
              <a:ext cx="38" cy="16"/>
            </a:xfrm>
            <a:custGeom>
              <a:avLst/>
              <a:gdLst>
                <a:gd name="T0" fmla="*/ 38 w 38"/>
                <a:gd name="T1" fmla="*/ 8 h 16"/>
                <a:gd name="T2" fmla="*/ 31 w 38"/>
                <a:gd name="T3" fmla="*/ 16 h 16"/>
                <a:gd name="T4" fmla="*/ 0 w 38"/>
                <a:gd name="T5" fmla="*/ 16 h 16"/>
                <a:gd name="T6" fmla="*/ 0 w 38"/>
                <a:gd name="T7" fmla="*/ 0 h 16"/>
                <a:gd name="T8" fmla="*/ 16 w 38"/>
                <a:gd name="T9" fmla="*/ 8 h 16"/>
                <a:gd name="T10" fmla="*/ 16 w 38"/>
                <a:gd name="T11" fmla="*/ 0 h 16"/>
                <a:gd name="T12" fmla="*/ 23 w 38"/>
                <a:gd name="T13" fmla="*/ 8 h 16"/>
                <a:gd name="T14" fmla="*/ 31 w 38"/>
                <a:gd name="T15" fmla="*/ 8 h 16"/>
                <a:gd name="T16" fmla="*/ 38 w 38"/>
                <a:gd name="T17" fmla="*/ 8 h 16"/>
                <a:gd name="T18" fmla="*/ 38 w 38"/>
                <a:gd name="T1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16">
                  <a:moveTo>
                    <a:pt x="38" y="8"/>
                  </a:moveTo>
                  <a:lnTo>
                    <a:pt x="31" y="16"/>
                  </a:lnTo>
                  <a:lnTo>
                    <a:pt x="0" y="16"/>
                  </a:lnTo>
                  <a:lnTo>
                    <a:pt x="0" y="0"/>
                  </a:lnTo>
                  <a:lnTo>
                    <a:pt x="16" y="8"/>
                  </a:lnTo>
                  <a:lnTo>
                    <a:pt x="16" y="0"/>
                  </a:lnTo>
                  <a:lnTo>
                    <a:pt x="23" y="8"/>
                  </a:lnTo>
                  <a:lnTo>
                    <a:pt x="31" y="8"/>
                  </a:lnTo>
                  <a:lnTo>
                    <a:pt x="38" y="8"/>
                  </a:lnTo>
                  <a:lnTo>
                    <a:pt x="38"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89" name="Freeform 37"/>
            <p:cNvSpPr>
              <a:spLocks/>
            </p:cNvSpPr>
            <p:nvPr/>
          </p:nvSpPr>
          <p:spPr bwMode="auto">
            <a:xfrm>
              <a:off x="1923" y="2887"/>
              <a:ext cx="30" cy="38"/>
            </a:xfrm>
            <a:custGeom>
              <a:avLst/>
              <a:gdLst>
                <a:gd name="T0" fmla="*/ 30 w 30"/>
                <a:gd name="T1" fmla="*/ 15 h 38"/>
                <a:gd name="T2" fmla="*/ 30 w 30"/>
                <a:gd name="T3" fmla="*/ 30 h 38"/>
                <a:gd name="T4" fmla="*/ 23 w 30"/>
                <a:gd name="T5" fmla="*/ 38 h 38"/>
                <a:gd name="T6" fmla="*/ 15 w 30"/>
                <a:gd name="T7" fmla="*/ 30 h 38"/>
                <a:gd name="T8" fmla="*/ 0 w 30"/>
                <a:gd name="T9" fmla="*/ 22 h 38"/>
                <a:gd name="T10" fmla="*/ 0 w 30"/>
                <a:gd name="T11" fmla="*/ 15 h 38"/>
                <a:gd name="T12" fmla="*/ 8 w 30"/>
                <a:gd name="T13" fmla="*/ 7 h 38"/>
                <a:gd name="T14" fmla="*/ 15 w 30"/>
                <a:gd name="T15" fmla="*/ 0 h 38"/>
                <a:gd name="T16" fmla="*/ 15 w 30"/>
                <a:gd name="T17" fmla="*/ 7 h 38"/>
                <a:gd name="T18" fmla="*/ 23 w 30"/>
                <a:gd name="T19" fmla="*/ 0 h 38"/>
                <a:gd name="T20" fmla="*/ 30 w 30"/>
                <a:gd name="T21" fmla="*/ 7 h 38"/>
                <a:gd name="T22" fmla="*/ 30 w 30"/>
                <a:gd name="T23" fmla="*/ 1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38">
                  <a:moveTo>
                    <a:pt x="30" y="15"/>
                  </a:moveTo>
                  <a:lnTo>
                    <a:pt x="30" y="30"/>
                  </a:lnTo>
                  <a:lnTo>
                    <a:pt x="23" y="38"/>
                  </a:lnTo>
                  <a:lnTo>
                    <a:pt x="15" y="30"/>
                  </a:lnTo>
                  <a:lnTo>
                    <a:pt x="0" y="22"/>
                  </a:lnTo>
                  <a:lnTo>
                    <a:pt x="0" y="15"/>
                  </a:lnTo>
                  <a:lnTo>
                    <a:pt x="8" y="7"/>
                  </a:lnTo>
                  <a:lnTo>
                    <a:pt x="15" y="0"/>
                  </a:lnTo>
                  <a:lnTo>
                    <a:pt x="15" y="7"/>
                  </a:lnTo>
                  <a:lnTo>
                    <a:pt x="23" y="0"/>
                  </a:lnTo>
                  <a:lnTo>
                    <a:pt x="30" y="7"/>
                  </a:lnTo>
                  <a:lnTo>
                    <a:pt x="30" y="15"/>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90" name="Freeform 38"/>
            <p:cNvSpPr>
              <a:spLocks/>
            </p:cNvSpPr>
            <p:nvPr/>
          </p:nvSpPr>
          <p:spPr bwMode="auto">
            <a:xfrm>
              <a:off x="1923" y="2887"/>
              <a:ext cx="30" cy="38"/>
            </a:xfrm>
            <a:custGeom>
              <a:avLst/>
              <a:gdLst>
                <a:gd name="T0" fmla="*/ 30 w 30"/>
                <a:gd name="T1" fmla="*/ 15 h 38"/>
                <a:gd name="T2" fmla="*/ 30 w 30"/>
                <a:gd name="T3" fmla="*/ 30 h 38"/>
                <a:gd name="T4" fmla="*/ 23 w 30"/>
                <a:gd name="T5" fmla="*/ 38 h 38"/>
                <a:gd name="T6" fmla="*/ 15 w 30"/>
                <a:gd name="T7" fmla="*/ 30 h 38"/>
                <a:gd name="T8" fmla="*/ 0 w 30"/>
                <a:gd name="T9" fmla="*/ 22 h 38"/>
                <a:gd name="T10" fmla="*/ 0 w 30"/>
                <a:gd name="T11" fmla="*/ 15 h 38"/>
                <a:gd name="T12" fmla="*/ 8 w 30"/>
                <a:gd name="T13" fmla="*/ 7 h 38"/>
                <a:gd name="T14" fmla="*/ 15 w 30"/>
                <a:gd name="T15" fmla="*/ 0 h 38"/>
                <a:gd name="T16" fmla="*/ 15 w 30"/>
                <a:gd name="T17" fmla="*/ 7 h 38"/>
                <a:gd name="T18" fmla="*/ 23 w 30"/>
                <a:gd name="T19" fmla="*/ 0 h 38"/>
                <a:gd name="T20" fmla="*/ 30 w 30"/>
                <a:gd name="T21" fmla="*/ 7 h 38"/>
                <a:gd name="T22" fmla="*/ 30 w 30"/>
                <a:gd name="T23" fmla="*/ 15 h 38"/>
                <a:gd name="T24" fmla="*/ 30 w 30"/>
                <a:gd name="T25"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8">
                  <a:moveTo>
                    <a:pt x="30" y="15"/>
                  </a:moveTo>
                  <a:lnTo>
                    <a:pt x="30" y="30"/>
                  </a:lnTo>
                  <a:lnTo>
                    <a:pt x="23" y="38"/>
                  </a:lnTo>
                  <a:lnTo>
                    <a:pt x="15" y="30"/>
                  </a:lnTo>
                  <a:lnTo>
                    <a:pt x="0" y="22"/>
                  </a:lnTo>
                  <a:lnTo>
                    <a:pt x="0" y="15"/>
                  </a:lnTo>
                  <a:lnTo>
                    <a:pt x="8" y="7"/>
                  </a:lnTo>
                  <a:lnTo>
                    <a:pt x="15" y="0"/>
                  </a:lnTo>
                  <a:lnTo>
                    <a:pt x="15" y="7"/>
                  </a:lnTo>
                  <a:lnTo>
                    <a:pt x="23" y="0"/>
                  </a:lnTo>
                  <a:lnTo>
                    <a:pt x="30" y="7"/>
                  </a:lnTo>
                  <a:lnTo>
                    <a:pt x="30" y="15"/>
                  </a:lnTo>
                  <a:lnTo>
                    <a:pt x="30" y="2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91" name="Freeform 39"/>
            <p:cNvSpPr>
              <a:spLocks/>
            </p:cNvSpPr>
            <p:nvPr/>
          </p:nvSpPr>
          <p:spPr bwMode="auto">
            <a:xfrm>
              <a:off x="1901" y="2909"/>
              <a:ext cx="7" cy="23"/>
            </a:xfrm>
            <a:custGeom>
              <a:avLst/>
              <a:gdLst>
                <a:gd name="T0" fmla="*/ 7 w 7"/>
                <a:gd name="T1" fmla="*/ 0 h 23"/>
                <a:gd name="T2" fmla="*/ 7 w 7"/>
                <a:gd name="T3" fmla="*/ 8 h 23"/>
                <a:gd name="T4" fmla="*/ 0 w 7"/>
                <a:gd name="T5" fmla="*/ 8 h 23"/>
                <a:gd name="T6" fmla="*/ 0 w 7"/>
                <a:gd name="T7" fmla="*/ 23 h 23"/>
                <a:gd name="T8" fmla="*/ 0 w 7"/>
                <a:gd name="T9" fmla="*/ 16 h 23"/>
                <a:gd name="T10" fmla="*/ 7 w 7"/>
                <a:gd name="T11" fmla="*/ 8 h 23"/>
                <a:gd name="T12" fmla="*/ 7 w 7"/>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7" h="23">
                  <a:moveTo>
                    <a:pt x="7" y="0"/>
                  </a:moveTo>
                  <a:lnTo>
                    <a:pt x="7" y="8"/>
                  </a:lnTo>
                  <a:lnTo>
                    <a:pt x="0" y="8"/>
                  </a:lnTo>
                  <a:lnTo>
                    <a:pt x="0" y="23"/>
                  </a:lnTo>
                  <a:lnTo>
                    <a:pt x="0" y="16"/>
                  </a:lnTo>
                  <a:lnTo>
                    <a:pt x="7" y="8"/>
                  </a:lnTo>
                  <a:lnTo>
                    <a:pt x="7" y="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92" name="Freeform 40"/>
            <p:cNvSpPr>
              <a:spLocks/>
            </p:cNvSpPr>
            <p:nvPr/>
          </p:nvSpPr>
          <p:spPr bwMode="auto">
            <a:xfrm>
              <a:off x="1901" y="2909"/>
              <a:ext cx="7" cy="23"/>
            </a:xfrm>
            <a:custGeom>
              <a:avLst/>
              <a:gdLst>
                <a:gd name="T0" fmla="*/ 7 w 7"/>
                <a:gd name="T1" fmla="*/ 0 h 23"/>
                <a:gd name="T2" fmla="*/ 7 w 7"/>
                <a:gd name="T3" fmla="*/ 8 h 23"/>
                <a:gd name="T4" fmla="*/ 0 w 7"/>
                <a:gd name="T5" fmla="*/ 8 h 23"/>
                <a:gd name="T6" fmla="*/ 0 w 7"/>
                <a:gd name="T7" fmla="*/ 23 h 23"/>
                <a:gd name="T8" fmla="*/ 0 w 7"/>
                <a:gd name="T9" fmla="*/ 16 h 23"/>
                <a:gd name="T10" fmla="*/ 7 w 7"/>
                <a:gd name="T11" fmla="*/ 8 h 23"/>
                <a:gd name="T12" fmla="*/ 7 w 7"/>
                <a:gd name="T13" fmla="*/ 0 h 23"/>
                <a:gd name="T14" fmla="*/ 7 w 7"/>
                <a:gd name="T15" fmla="*/ 8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3">
                  <a:moveTo>
                    <a:pt x="7" y="0"/>
                  </a:moveTo>
                  <a:lnTo>
                    <a:pt x="7" y="8"/>
                  </a:lnTo>
                  <a:lnTo>
                    <a:pt x="0" y="8"/>
                  </a:lnTo>
                  <a:lnTo>
                    <a:pt x="0" y="23"/>
                  </a:lnTo>
                  <a:lnTo>
                    <a:pt x="0" y="16"/>
                  </a:lnTo>
                  <a:lnTo>
                    <a:pt x="7" y="8"/>
                  </a:lnTo>
                  <a:lnTo>
                    <a:pt x="7" y="0"/>
                  </a:lnTo>
                  <a:lnTo>
                    <a:pt x="7"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93" name="Freeform 41"/>
            <p:cNvSpPr>
              <a:spLocks/>
            </p:cNvSpPr>
            <p:nvPr/>
          </p:nvSpPr>
          <p:spPr bwMode="auto">
            <a:xfrm>
              <a:off x="2112" y="3030"/>
              <a:ext cx="8" cy="16"/>
            </a:xfrm>
            <a:custGeom>
              <a:avLst/>
              <a:gdLst>
                <a:gd name="T0" fmla="*/ 8 w 8"/>
                <a:gd name="T1" fmla="*/ 8 h 16"/>
                <a:gd name="T2" fmla="*/ 0 w 8"/>
                <a:gd name="T3" fmla="*/ 16 h 16"/>
                <a:gd name="T4" fmla="*/ 0 w 8"/>
                <a:gd name="T5" fmla="*/ 8 h 16"/>
                <a:gd name="T6" fmla="*/ 8 w 8"/>
                <a:gd name="T7" fmla="*/ 0 h 16"/>
                <a:gd name="T8" fmla="*/ 8 w 8"/>
                <a:gd name="T9" fmla="*/ 8 h 16"/>
              </a:gdLst>
              <a:ahLst/>
              <a:cxnLst>
                <a:cxn ang="0">
                  <a:pos x="T0" y="T1"/>
                </a:cxn>
                <a:cxn ang="0">
                  <a:pos x="T2" y="T3"/>
                </a:cxn>
                <a:cxn ang="0">
                  <a:pos x="T4" y="T5"/>
                </a:cxn>
                <a:cxn ang="0">
                  <a:pos x="T6" y="T7"/>
                </a:cxn>
                <a:cxn ang="0">
                  <a:pos x="T8" y="T9"/>
                </a:cxn>
              </a:cxnLst>
              <a:rect l="0" t="0" r="r" b="b"/>
              <a:pathLst>
                <a:path w="8" h="16">
                  <a:moveTo>
                    <a:pt x="8" y="8"/>
                  </a:moveTo>
                  <a:lnTo>
                    <a:pt x="0" y="16"/>
                  </a:lnTo>
                  <a:lnTo>
                    <a:pt x="0" y="8"/>
                  </a:lnTo>
                  <a:lnTo>
                    <a:pt x="8" y="0"/>
                  </a:lnTo>
                  <a:lnTo>
                    <a:pt x="8" y="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94" name="Freeform 42"/>
            <p:cNvSpPr>
              <a:spLocks/>
            </p:cNvSpPr>
            <p:nvPr/>
          </p:nvSpPr>
          <p:spPr bwMode="auto">
            <a:xfrm>
              <a:off x="2112" y="3030"/>
              <a:ext cx="8" cy="16"/>
            </a:xfrm>
            <a:custGeom>
              <a:avLst/>
              <a:gdLst>
                <a:gd name="T0" fmla="*/ 8 w 8"/>
                <a:gd name="T1" fmla="*/ 8 h 16"/>
                <a:gd name="T2" fmla="*/ 0 w 8"/>
                <a:gd name="T3" fmla="*/ 16 h 16"/>
                <a:gd name="T4" fmla="*/ 0 w 8"/>
                <a:gd name="T5" fmla="*/ 8 h 16"/>
                <a:gd name="T6" fmla="*/ 8 w 8"/>
                <a:gd name="T7" fmla="*/ 0 h 16"/>
                <a:gd name="T8" fmla="*/ 8 w 8"/>
                <a:gd name="T9" fmla="*/ 8 h 16"/>
                <a:gd name="T10" fmla="*/ 8 w 8"/>
                <a:gd name="T11" fmla="*/ 16 h 16"/>
              </a:gdLst>
              <a:ahLst/>
              <a:cxnLst>
                <a:cxn ang="0">
                  <a:pos x="T0" y="T1"/>
                </a:cxn>
                <a:cxn ang="0">
                  <a:pos x="T2" y="T3"/>
                </a:cxn>
                <a:cxn ang="0">
                  <a:pos x="T4" y="T5"/>
                </a:cxn>
                <a:cxn ang="0">
                  <a:pos x="T6" y="T7"/>
                </a:cxn>
                <a:cxn ang="0">
                  <a:pos x="T8" y="T9"/>
                </a:cxn>
                <a:cxn ang="0">
                  <a:pos x="T10" y="T11"/>
                </a:cxn>
              </a:cxnLst>
              <a:rect l="0" t="0" r="r" b="b"/>
              <a:pathLst>
                <a:path w="8" h="16">
                  <a:moveTo>
                    <a:pt x="8" y="8"/>
                  </a:moveTo>
                  <a:lnTo>
                    <a:pt x="0" y="16"/>
                  </a:lnTo>
                  <a:lnTo>
                    <a:pt x="0" y="8"/>
                  </a:lnTo>
                  <a:lnTo>
                    <a:pt x="8" y="0"/>
                  </a:lnTo>
                  <a:lnTo>
                    <a:pt x="8" y="8"/>
                  </a:lnTo>
                  <a:lnTo>
                    <a:pt x="8"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95" name="Freeform 43"/>
            <p:cNvSpPr>
              <a:spLocks/>
            </p:cNvSpPr>
            <p:nvPr/>
          </p:nvSpPr>
          <p:spPr bwMode="auto">
            <a:xfrm>
              <a:off x="2090" y="3008"/>
              <a:ext cx="15" cy="15"/>
            </a:xfrm>
            <a:custGeom>
              <a:avLst/>
              <a:gdLst>
                <a:gd name="T0" fmla="*/ 15 w 15"/>
                <a:gd name="T1" fmla="*/ 7 h 15"/>
                <a:gd name="T2" fmla="*/ 15 w 15"/>
                <a:gd name="T3" fmla="*/ 15 h 15"/>
                <a:gd name="T4" fmla="*/ 7 w 15"/>
                <a:gd name="T5" fmla="*/ 15 h 15"/>
                <a:gd name="T6" fmla="*/ 0 w 15"/>
                <a:gd name="T7" fmla="*/ 0 h 15"/>
                <a:gd name="T8" fmla="*/ 7 w 15"/>
                <a:gd name="T9" fmla="*/ 0 h 15"/>
                <a:gd name="T10" fmla="*/ 15 w 15"/>
                <a:gd name="T11" fmla="*/ 7 h 15"/>
              </a:gdLst>
              <a:ahLst/>
              <a:cxnLst>
                <a:cxn ang="0">
                  <a:pos x="T0" y="T1"/>
                </a:cxn>
                <a:cxn ang="0">
                  <a:pos x="T2" y="T3"/>
                </a:cxn>
                <a:cxn ang="0">
                  <a:pos x="T4" y="T5"/>
                </a:cxn>
                <a:cxn ang="0">
                  <a:pos x="T6" y="T7"/>
                </a:cxn>
                <a:cxn ang="0">
                  <a:pos x="T8" y="T9"/>
                </a:cxn>
                <a:cxn ang="0">
                  <a:pos x="T10" y="T11"/>
                </a:cxn>
              </a:cxnLst>
              <a:rect l="0" t="0" r="r" b="b"/>
              <a:pathLst>
                <a:path w="15" h="15">
                  <a:moveTo>
                    <a:pt x="15" y="7"/>
                  </a:moveTo>
                  <a:lnTo>
                    <a:pt x="15" y="15"/>
                  </a:lnTo>
                  <a:lnTo>
                    <a:pt x="7" y="15"/>
                  </a:lnTo>
                  <a:lnTo>
                    <a:pt x="0" y="0"/>
                  </a:lnTo>
                  <a:lnTo>
                    <a:pt x="7" y="0"/>
                  </a:lnTo>
                  <a:lnTo>
                    <a:pt x="15" y="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96" name="Freeform 44"/>
            <p:cNvSpPr>
              <a:spLocks/>
            </p:cNvSpPr>
            <p:nvPr/>
          </p:nvSpPr>
          <p:spPr bwMode="auto">
            <a:xfrm>
              <a:off x="2090" y="3008"/>
              <a:ext cx="15" cy="15"/>
            </a:xfrm>
            <a:custGeom>
              <a:avLst/>
              <a:gdLst>
                <a:gd name="T0" fmla="*/ 15 w 15"/>
                <a:gd name="T1" fmla="*/ 7 h 15"/>
                <a:gd name="T2" fmla="*/ 15 w 15"/>
                <a:gd name="T3" fmla="*/ 15 h 15"/>
                <a:gd name="T4" fmla="*/ 7 w 15"/>
                <a:gd name="T5" fmla="*/ 15 h 15"/>
                <a:gd name="T6" fmla="*/ 0 w 15"/>
                <a:gd name="T7" fmla="*/ 0 h 15"/>
                <a:gd name="T8" fmla="*/ 7 w 15"/>
                <a:gd name="T9" fmla="*/ 0 h 15"/>
                <a:gd name="T10" fmla="*/ 15 w 15"/>
                <a:gd name="T11" fmla="*/ 7 h 15"/>
                <a:gd name="T12" fmla="*/ 15 w 15"/>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15" y="7"/>
                  </a:moveTo>
                  <a:lnTo>
                    <a:pt x="15" y="15"/>
                  </a:lnTo>
                  <a:lnTo>
                    <a:pt x="7" y="15"/>
                  </a:lnTo>
                  <a:lnTo>
                    <a:pt x="0" y="0"/>
                  </a:lnTo>
                  <a:lnTo>
                    <a:pt x="7" y="0"/>
                  </a:lnTo>
                  <a:lnTo>
                    <a:pt x="15" y="7"/>
                  </a:lnTo>
                  <a:lnTo>
                    <a:pt x="15"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97" name="Freeform 45"/>
            <p:cNvSpPr>
              <a:spLocks/>
            </p:cNvSpPr>
            <p:nvPr/>
          </p:nvSpPr>
          <p:spPr bwMode="auto">
            <a:xfrm>
              <a:off x="1696" y="1214"/>
              <a:ext cx="371" cy="598"/>
            </a:xfrm>
            <a:custGeom>
              <a:avLst/>
              <a:gdLst>
                <a:gd name="T0" fmla="*/ 371 w 371"/>
                <a:gd name="T1" fmla="*/ 409 h 598"/>
                <a:gd name="T2" fmla="*/ 356 w 371"/>
                <a:gd name="T3" fmla="*/ 378 h 598"/>
                <a:gd name="T4" fmla="*/ 348 w 371"/>
                <a:gd name="T5" fmla="*/ 401 h 598"/>
                <a:gd name="T6" fmla="*/ 310 w 371"/>
                <a:gd name="T7" fmla="*/ 386 h 598"/>
                <a:gd name="T8" fmla="*/ 273 w 371"/>
                <a:gd name="T9" fmla="*/ 401 h 598"/>
                <a:gd name="T10" fmla="*/ 265 w 371"/>
                <a:gd name="T11" fmla="*/ 363 h 598"/>
                <a:gd name="T12" fmla="*/ 250 w 371"/>
                <a:gd name="T13" fmla="*/ 356 h 598"/>
                <a:gd name="T14" fmla="*/ 235 w 371"/>
                <a:gd name="T15" fmla="*/ 287 h 598"/>
                <a:gd name="T16" fmla="*/ 205 w 371"/>
                <a:gd name="T17" fmla="*/ 295 h 598"/>
                <a:gd name="T18" fmla="*/ 197 w 371"/>
                <a:gd name="T19" fmla="*/ 287 h 598"/>
                <a:gd name="T20" fmla="*/ 227 w 371"/>
                <a:gd name="T21" fmla="*/ 204 h 598"/>
                <a:gd name="T22" fmla="*/ 205 w 371"/>
                <a:gd name="T23" fmla="*/ 197 h 598"/>
                <a:gd name="T24" fmla="*/ 182 w 371"/>
                <a:gd name="T25" fmla="*/ 151 h 598"/>
                <a:gd name="T26" fmla="*/ 159 w 371"/>
                <a:gd name="T27" fmla="*/ 136 h 598"/>
                <a:gd name="T28" fmla="*/ 167 w 371"/>
                <a:gd name="T29" fmla="*/ 113 h 598"/>
                <a:gd name="T30" fmla="*/ 152 w 371"/>
                <a:gd name="T31" fmla="*/ 91 h 598"/>
                <a:gd name="T32" fmla="*/ 174 w 371"/>
                <a:gd name="T33" fmla="*/ 7 h 598"/>
                <a:gd name="T34" fmla="*/ 121 w 371"/>
                <a:gd name="T35" fmla="*/ 0 h 598"/>
                <a:gd name="T36" fmla="*/ 76 w 371"/>
                <a:gd name="T37" fmla="*/ 197 h 598"/>
                <a:gd name="T38" fmla="*/ 76 w 371"/>
                <a:gd name="T39" fmla="*/ 227 h 598"/>
                <a:gd name="T40" fmla="*/ 91 w 371"/>
                <a:gd name="T41" fmla="*/ 265 h 598"/>
                <a:gd name="T42" fmla="*/ 31 w 371"/>
                <a:gd name="T43" fmla="*/ 348 h 598"/>
                <a:gd name="T44" fmla="*/ 46 w 371"/>
                <a:gd name="T45" fmla="*/ 371 h 598"/>
                <a:gd name="T46" fmla="*/ 0 w 371"/>
                <a:gd name="T47" fmla="*/ 530 h 598"/>
                <a:gd name="T48" fmla="*/ 174 w 371"/>
                <a:gd name="T49" fmla="*/ 568 h 598"/>
                <a:gd name="T50" fmla="*/ 341 w 371"/>
                <a:gd name="T51" fmla="*/ 598 h 598"/>
                <a:gd name="T52" fmla="*/ 371 w 371"/>
                <a:gd name="T53" fmla="*/ 409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1" h="598">
                  <a:moveTo>
                    <a:pt x="371" y="409"/>
                  </a:moveTo>
                  <a:lnTo>
                    <a:pt x="356" y="378"/>
                  </a:lnTo>
                  <a:lnTo>
                    <a:pt x="348" y="401"/>
                  </a:lnTo>
                  <a:lnTo>
                    <a:pt x="310" y="386"/>
                  </a:lnTo>
                  <a:lnTo>
                    <a:pt x="273" y="401"/>
                  </a:lnTo>
                  <a:lnTo>
                    <a:pt x="265" y="363"/>
                  </a:lnTo>
                  <a:lnTo>
                    <a:pt x="250" y="356"/>
                  </a:lnTo>
                  <a:lnTo>
                    <a:pt x="235" y="287"/>
                  </a:lnTo>
                  <a:lnTo>
                    <a:pt x="205" y="295"/>
                  </a:lnTo>
                  <a:lnTo>
                    <a:pt x="197" y="287"/>
                  </a:lnTo>
                  <a:lnTo>
                    <a:pt x="227" y="204"/>
                  </a:lnTo>
                  <a:lnTo>
                    <a:pt x="205" y="197"/>
                  </a:lnTo>
                  <a:lnTo>
                    <a:pt x="182" y="151"/>
                  </a:lnTo>
                  <a:lnTo>
                    <a:pt x="159" y="136"/>
                  </a:lnTo>
                  <a:lnTo>
                    <a:pt x="167" y="113"/>
                  </a:lnTo>
                  <a:lnTo>
                    <a:pt x="152" y="91"/>
                  </a:lnTo>
                  <a:lnTo>
                    <a:pt x="174" y="7"/>
                  </a:lnTo>
                  <a:lnTo>
                    <a:pt x="121" y="0"/>
                  </a:lnTo>
                  <a:lnTo>
                    <a:pt x="76" y="197"/>
                  </a:lnTo>
                  <a:lnTo>
                    <a:pt x="76" y="227"/>
                  </a:lnTo>
                  <a:lnTo>
                    <a:pt x="91" y="265"/>
                  </a:lnTo>
                  <a:lnTo>
                    <a:pt x="31" y="348"/>
                  </a:lnTo>
                  <a:lnTo>
                    <a:pt x="46" y="371"/>
                  </a:lnTo>
                  <a:lnTo>
                    <a:pt x="0" y="530"/>
                  </a:lnTo>
                  <a:lnTo>
                    <a:pt x="174" y="568"/>
                  </a:lnTo>
                  <a:lnTo>
                    <a:pt x="341" y="598"/>
                  </a:lnTo>
                  <a:lnTo>
                    <a:pt x="371" y="409"/>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98" name="Freeform 46"/>
            <p:cNvSpPr>
              <a:spLocks/>
            </p:cNvSpPr>
            <p:nvPr/>
          </p:nvSpPr>
          <p:spPr bwMode="auto">
            <a:xfrm>
              <a:off x="1696" y="1214"/>
              <a:ext cx="371" cy="598"/>
            </a:xfrm>
            <a:custGeom>
              <a:avLst/>
              <a:gdLst>
                <a:gd name="T0" fmla="*/ 371 w 371"/>
                <a:gd name="T1" fmla="*/ 409 h 598"/>
                <a:gd name="T2" fmla="*/ 356 w 371"/>
                <a:gd name="T3" fmla="*/ 378 h 598"/>
                <a:gd name="T4" fmla="*/ 348 w 371"/>
                <a:gd name="T5" fmla="*/ 401 h 598"/>
                <a:gd name="T6" fmla="*/ 310 w 371"/>
                <a:gd name="T7" fmla="*/ 386 h 598"/>
                <a:gd name="T8" fmla="*/ 273 w 371"/>
                <a:gd name="T9" fmla="*/ 401 h 598"/>
                <a:gd name="T10" fmla="*/ 265 w 371"/>
                <a:gd name="T11" fmla="*/ 363 h 598"/>
                <a:gd name="T12" fmla="*/ 250 w 371"/>
                <a:gd name="T13" fmla="*/ 356 h 598"/>
                <a:gd name="T14" fmla="*/ 235 w 371"/>
                <a:gd name="T15" fmla="*/ 287 h 598"/>
                <a:gd name="T16" fmla="*/ 205 w 371"/>
                <a:gd name="T17" fmla="*/ 295 h 598"/>
                <a:gd name="T18" fmla="*/ 197 w 371"/>
                <a:gd name="T19" fmla="*/ 287 h 598"/>
                <a:gd name="T20" fmla="*/ 227 w 371"/>
                <a:gd name="T21" fmla="*/ 204 h 598"/>
                <a:gd name="T22" fmla="*/ 205 w 371"/>
                <a:gd name="T23" fmla="*/ 197 h 598"/>
                <a:gd name="T24" fmla="*/ 182 w 371"/>
                <a:gd name="T25" fmla="*/ 151 h 598"/>
                <a:gd name="T26" fmla="*/ 159 w 371"/>
                <a:gd name="T27" fmla="*/ 136 h 598"/>
                <a:gd name="T28" fmla="*/ 167 w 371"/>
                <a:gd name="T29" fmla="*/ 113 h 598"/>
                <a:gd name="T30" fmla="*/ 152 w 371"/>
                <a:gd name="T31" fmla="*/ 91 h 598"/>
                <a:gd name="T32" fmla="*/ 174 w 371"/>
                <a:gd name="T33" fmla="*/ 7 h 598"/>
                <a:gd name="T34" fmla="*/ 121 w 371"/>
                <a:gd name="T35" fmla="*/ 0 h 598"/>
                <a:gd name="T36" fmla="*/ 76 w 371"/>
                <a:gd name="T37" fmla="*/ 197 h 598"/>
                <a:gd name="T38" fmla="*/ 76 w 371"/>
                <a:gd name="T39" fmla="*/ 227 h 598"/>
                <a:gd name="T40" fmla="*/ 91 w 371"/>
                <a:gd name="T41" fmla="*/ 265 h 598"/>
                <a:gd name="T42" fmla="*/ 31 w 371"/>
                <a:gd name="T43" fmla="*/ 348 h 598"/>
                <a:gd name="T44" fmla="*/ 46 w 371"/>
                <a:gd name="T45" fmla="*/ 371 h 598"/>
                <a:gd name="T46" fmla="*/ 0 w 371"/>
                <a:gd name="T47" fmla="*/ 530 h 598"/>
                <a:gd name="T48" fmla="*/ 174 w 371"/>
                <a:gd name="T49" fmla="*/ 568 h 598"/>
                <a:gd name="T50" fmla="*/ 341 w 371"/>
                <a:gd name="T51" fmla="*/ 598 h 598"/>
                <a:gd name="T52" fmla="*/ 371 w 371"/>
                <a:gd name="T53" fmla="*/ 409 h 598"/>
                <a:gd name="T54" fmla="*/ 371 w 371"/>
                <a:gd name="T55" fmla="*/ 416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1" h="598">
                  <a:moveTo>
                    <a:pt x="371" y="409"/>
                  </a:moveTo>
                  <a:lnTo>
                    <a:pt x="356" y="378"/>
                  </a:lnTo>
                  <a:lnTo>
                    <a:pt x="348" y="401"/>
                  </a:lnTo>
                  <a:lnTo>
                    <a:pt x="310" y="386"/>
                  </a:lnTo>
                  <a:lnTo>
                    <a:pt x="273" y="401"/>
                  </a:lnTo>
                  <a:lnTo>
                    <a:pt x="265" y="363"/>
                  </a:lnTo>
                  <a:lnTo>
                    <a:pt x="250" y="356"/>
                  </a:lnTo>
                  <a:lnTo>
                    <a:pt x="235" y="287"/>
                  </a:lnTo>
                  <a:lnTo>
                    <a:pt x="205" y="295"/>
                  </a:lnTo>
                  <a:lnTo>
                    <a:pt x="197" y="287"/>
                  </a:lnTo>
                  <a:lnTo>
                    <a:pt x="227" y="204"/>
                  </a:lnTo>
                  <a:lnTo>
                    <a:pt x="205" y="197"/>
                  </a:lnTo>
                  <a:lnTo>
                    <a:pt x="182" y="151"/>
                  </a:lnTo>
                  <a:lnTo>
                    <a:pt x="159" y="136"/>
                  </a:lnTo>
                  <a:lnTo>
                    <a:pt x="167" y="113"/>
                  </a:lnTo>
                  <a:lnTo>
                    <a:pt x="152" y="91"/>
                  </a:lnTo>
                  <a:lnTo>
                    <a:pt x="174" y="7"/>
                  </a:lnTo>
                  <a:lnTo>
                    <a:pt x="121" y="0"/>
                  </a:lnTo>
                  <a:lnTo>
                    <a:pt x="76" y="197"/>
                  </a:lnTo>
                  <a:lnTo>
                    <a:pt x="76" y="227"/>
                  </a:lnTo>
                  <a:lnTo>
                    <a:pt x="91" y="265"/>
                  </a:lnTo>
                  <a:lnTo>
                    <a:pt x="31" y="348"/>
                  </a:lnTo>
                  <a:lnTo>
                    <a:pt x="46" y="371"/>
                  </a:lnTo>
                  <a:lnTo>
                    <a:pt x="0" y="530"/>
                  </a:lnTo>
                  <a:lnTo>
                    <a:pt x="174" y="568"/>
                  </a:lnTo>
                  <a:lnTo>
                    <a:pt x="341" y="598"/>
                  </a:lnTo>
                  <a:lnTo>
                    <a:pt x="371" y="409"/>
                  </a:lnTo>
                  <a:lnTo>
                    <a:pt x="371" y="4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99" name="Freeform 47"/>
            <p:cNvSpPr>
              <a:spLocks/>
            </p:cNvSpPr>
            <p:nvPr/>
          </p:nvSpPr>
          <p:spPr bwMode="auto">
            <a:xfrm>
              <a:off x="3186" y="1827"/>
              <a:ext cx="242" cy="439"/>
            </a:xfrm>
            <a:custGeom>
              <a:avLst/>
              <a:gdLst>
                <a:gd name="T0" fmla="*/ 235 w 242"/>
                <a:gd name="T1" fmla="*/ 257 h 439"/>
                <a:gd name="T2" fmla="*/ 227 w 242"/>
                <a:gd name="T3" fmla="*/ 61 h 439"/>
                <a:gd name="T4" fmla="*/ 205 w 242"/>
                <a:gd name="T5" fmla="*/ 0 h 439"/>
                <a:gd name="T6" fmla="*/ 38 w 242"/>
                <a:gd name="T7" fmla="*/ 8 h 439"/>
                <a:gd name="T8" fmla="*/ 68 w 242"/>
                <a:gd name="T9" fmla="*/ 38 h 439"/>
                <a:gd name="T10" fmla="*/ 68 w 242"/>
                <a:gd name="T11" fmla="*/ 61 h 439"/>
                <a:gd name="T12" fmla="*/ 53 w 242"/>
                <a:gd name="T13" fmla="*/ 83 h 439"/>
                <a:gd name="T14" fmla="*/ 15 w 242"/>
                <a:gd name="T15" fmla="*/ 98 h 439"/>
                <a:gd name="T16" fmla="*/ 23 w 242"/>
                <a:gd name="T17" fmla="*/ 129 h 439"/>
                <a:gd name="T18" fmla="*/ 0 w 242"/>
                <a:gd name="T19" fmla="*/ 174 h 439"/>
                <a:gd name="T20" fmla="*/ 8 w 242"/>
                <a:gd name="T21" fmla="*/ 227 h 439"/>
                <a:gd name="T22" fmla="*/ 46 w 242"/>
                <a:gd name="T23" fmla="*/ 265 h 439"/>
                <a:gd name="T24" fmla="*/ 53 w 242"/>
                <a:gd name="T25" fmla="*/ 295 h 439"/>
                <a:gd name="T26" fmla="*/ 68 w 242"/>
                <a:gd name="T27" fmla="*/ 288 h 439"/>
                <a:gd name="T28" fmla="*/ 84 w 242"/>
                <a:gd name="T29" fmla="*/ 295 h 439"/>
                <a:gd name="T30" fmla="*/ 76 w 242"/>
                <a:gd name="T31" fmla="*/ 348 h 439"/>
                <a:gd name="T32" fmla="*/ 129 w 242"/>
                <a:gd name="T33" fmla="*/ 386 h 439"/>
                <a:gd name="T34" fmla="*/ 129 w 242"/>
                <a:gd name="T35" fmla="*/ 416 h 439"/>
                <a:gd name="T36" fmla="*/ 159 w 242"/>
                <a:gd name="T37" fmla="*/ 439 h 439"/>
                <a:gd name="T38" fmla="*/ 167 w 242"/>
                <a:gd name="T39" fmla="*/ 416 h 439"/>
                <a:gd name="T40" fmla="*/ 197 w 242"/>
                <a:gd name="T41" fmla="*/ 424 h 439"/>
                <a:gd name="T42" fmla="*/ 197 w 242"/>
                <a:gd name="T43" fmla="*/ 401 h 439"/>
                <a:gd name="T44" fmla="*/ 220 w 242"/>
                <a:gd name="T45" fmla="*/ 394 h 439"/>
                <a:gd name="T46" fmla="*/ 220 w 242"/>
                <a:gd name="T47" fmla="*/ 333 h 439"/>
                <a:gd name="T48" fmla="*/ 242 w 242"/>
                <a:gd name="T49" fmla="*/ 288 h 439"/>
                <a:gd name="T50" fmla="*/ 235 w 242"/>
                <a:gd name="T51" fmla="*/ 257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2" h="439">
                  <a:moveTo>
                    <a:pt x="235" y="257"/>
                  </a:moveTo>
                  <a:lnTo>
                    <a:pt x="227" y="61"/>
                  </a:lnTo>
                  <a:lnTo>
                    <a:pt x="205" y="0"/>
                  </a:lnTo>
                  <a:lnTo>
                    <a:pt x="38" y="8"/>
                  </a:lnTo>
                  <a:lnTo>
                    <a:pt x="68" y="38"/>
                  </a:lnTo>
                  <a:lnTo>
                    <a:pt x="68" y="61"/>
                  </a:lnTo>
                  <a:lnTo>
                    <a:pt x="53" y="83"/>
                  </a:lnTo>
                  <a:lnTo>
                    <a:pt x="15" y="98"/>
                  </a:lnTo>
                  <a:lnTo>
                    <a:pt x="23" y="129"/>
                  </a:lnTo>
                  <a:lnTo>
                    <a:pt x="0" y="174"/>
                  </a:lnTo>
                  <a:lnTo>
                    <a:pt x="8" y="227"/>
                  </a:lnTo>
                  <a:lnTo>
                    <a:pt x="46" y="265"/>
                  </a:lnTo>
                  <a:lnTo>
                    <a:pt x="53" y="295"/>
                  </a:lnTo>
                  <a:lnTo>
                    <a:pt x="68" y="288"/>
                  </a:lnTo>
                  <a:lnTo>
                    <a:pt x="84" y="295"/>
                  </a:lnTo>
                  <a:lnTo>
                    <a:pt x="76" y="348"/>
                  </a:lnTo>
                  <a:lnTo>
                    <a:pt x="129" y="386"/>
                  </a:lnTo>
                  <a:lnTo>
                    <a:pt x="129" y="416"/>
                  </a:lnTo>
                  <a:lnTo>
                    <a:pt x="159" y="439"/>
                  </a:lnTo>
                  <a:lnTo>
                    <a:pt x="167" y="416"/>
                  </a:lnTo>
                  <a:lnTo>
                    <a:pt x="197" y="424"/>
                  </a:lnTo>
                  <a:lnTo>
                    <a:pt x="197" y="401"/>
                  </a:lnTo>
                  <a:lnTo>
                    <a:pt x="220" y="394"/>
                  </a:lnTo>
                  <a:lnTo>
                    <a:pt x="220" y="333"/>
                  </a:lnTo>
                  <a:lnTo>
                    <a:pt x="242" y="288"/>
                  </a:lnTo>
                  <a:lnTo>
                    <a:pt x="235" y="25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00" name="Freeform 48"/>
            <p:cNvSpPr>
              <a:spLocks/>
            </p:cNvSpPr>
            <p:nvPr/>
          </p:nvSpPr>
          <p:spPr bwMode="auto">
            <a:xfrm>
              <a:off x="3186" y="1827"/>
              <a:ext cx="242" cy="439"/>
            </a:xfrm>
            <a:custGeom>
              <a:avLst/>
              <a:gdLst>
                <a:gd name="T0" fmla="*/ 235 w 242"/>
                <a:gd name="T1" fmla="*/ 257 h 439"/>
                <a:gd name="T2" fmla="*/ 227 w 242"/>
                <a:gd name="T3" fmla="*/ 61 h 439"/>
                <a:gd name="T4" fmla="*/ 205 w 242"/>
                <a:gd name="T5" fmla="*/ 0 h 439"/>
                <a:gd name="T6" fmla="*/ 38 w 242"/>
                <a:gd name="T7" fmla="*/ 8 h 439"/>
                <a:gd name="T8" fmla="*/ 68 w 242"/>
                <a:gd name="T9" fmla="*/ 38 h 439"/>
                <a:gd name="T10" fmla="*/ 68 w 242"/>
                <a:gd name="T11" fmla="*/ 61 h 439"/>
                <a:gd name="T12" fmla="*/ 53 w 242"/>
                <a:gd name="T13" fmla="*/ 83 h 439"/>
                <a:gd name="T14" fmla="*/ 15 w 242"/>
                <a:gd name="T15" fmla="*/ 98 h 439"/>
                <a:gd name="T16" fmla="*/ 23 w 242"/>
                <a:gd name="T17" fmla="*/ 129 h 439"/>
                <a:gd name="T18" fmla="*/ 0 w 242"/>
                <a:gd name="T19" fmla="*/ 174 h 439"/>
                <a:gd name="T20" fmla="*/ 8 w 242"/>
                <a:gd name="T21" fmla="*/ 227 h 439"/>
                <a:gd name="T22" fmla="*/ 46 w 242"/>
                <a:gd name="T23" fmla="*/ 265 h 439"/>
                <a:gd name="T24" fmla="*/ 53 w 242"/>
                <a:gd name="T25" fmla="*/ 295 h 439"/>
                <a:gd name="T26" fmla="*/ 68 w 242"/>
                <a:gd name="T27" fmla="*/ 288 h 439"/>
                <a:gd name="T28" fmla="*/ 84 w 242"/>
                <a:gd name="T29" fmla="*/ 295 h 439"/>
                <a:gd name="T30" fmla="*/ 76 w 242"/>
                <a:gd name="T31" fmla="*/ 348 h 439"/>
                <a:gd name="T32" fmla="*/ 129 w 242"/>
                <a:gd name="T33" fmla="*/ 386 h 439"/>
                <a:gd name="T34" fmla="*/ 129 w 242"/>
                <a:gd name="T35" fmla="*/ 416 h 439"/>
                <a:gd name="T36" fmla="*/ 159 w 242"/>
                <a:gd name="T37" fmla="*/ 439 h 439"/>
                <a:gd name="T38" fmla="*/ 167 w 242"/>
                <a:gd name="T39" fmla="*/ 416 h 439"/>
                <a:gd name="T40" fmla="*/ 197 w 242"/>
                <a:gd name="T41" fmla="*/ 424 h 439"/>
                <a:gd name="T42" fmla="*/ 197 w 242"/>
                <a:gd name="T43" fmla="*/ 401 h 439"/>
                <a:gd name="T44" fmla="*/ 220 w 242"/>
                <a:gd name="T45" fmla="*/ 394 h 439"/>
                <a:gd name="T46" fmla="*/ 220 w 242"/>
                <a:gd name="T47" fmla="*/ 333 h 439"/>
                <a:gd name="T48" fmla="*/ 242 w 242"/>
                <a:gd name="T49" fmla="*/ 288 h 439"/>
                <a:gd name="T50" fmla="*/ 235 w 242"/>
                <a:gd name="T51" fmla="*/ 257 h 439"/>
                <a:gd name="T52" fmla="*/ 235 w 242"/>
                <a:gd name="T53" fmla="*/ 265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2" h="439">
                  <a:moveTo>
                    <a:pt x="235" y="257"/>
                  </a:moveTo>
                  <a:lnTo>
                    <a:pt x="227" y="61"/>
                  </a:lnTo>
                  <a:lnTo>
                    <a:pt x="205" y="0"/>
                  </a:lnTo>
                  <a:lnTo>
                    <a:pt x="38" y="8"/>
                  </a:lnTo>
                  <a:lnTo>
                    <a:pt x="68" y="38"/>
                  </a:lnTo>
                  <a:lnTo>
                    <a:pt x="68" y="61"/>
                  </a:lnTo>
                  <a:lnTo>
                    <a:pt x="53" y="83"/>
                  </a:lnTo>
                  <a:lnTo>
                    <a:pt x="15" y="98"/>
                  </a:lnTo>
                  <a:lnTo>
                    <a:pt x="23" y="129"/>
                  </a:lnTo>
                  <a:lnTo>
                    <a:pt x="0" y="174"/>
                  </a:lnTo>
                  <a:lnTo>
                    <a:pt x="8" y="227"/>
                  </a:lnTo>
                  <a:lnTo>
                    <a:pt x="46" y="265"/>
                  </a:lnTo>
                  <a:lnTo>
                    <a:pt x="53" y="295"/>
                  </a:lnTo>
                  <a:lnTo>
                    <a:pt x="68" y="288"/>
                  </a:lnTo>
                  <a:lnTo>
                    <a:pt x="84" y="295"/>
                  </a:lnTo>
                  <a:lnTo>
                    <a:pt x="76" y="348"/>
                  </a:lnTo>
                  <a:lnTo>
                    <a:pt x="129" y="386"/>
                  </a:lnTo>
                  <a:lnTo>
                    <a:pt x="129" y="416"/>
                  </a:lnTo>
                  <a:lnTo>
                    <a:pt x="159" y="439"/>
                  </a:lnTo>
                  <a:lnTo>
                    <a:pt x="167" y="416"/>
                  </a:lnTo>
                  <a:lnTo>
                    <a:pt x="197" y="424"/>
                  </a:lnTo>
                  <a:lnTo>
                    <a:pt x="197" y="401"/>
                  </a:lnTo>
                  <a:lnTo>
                    <a:pt x="220" y="394"/>
                  </a:lnTo>
                  <a:lnTo>
                    <a:pt x="220" y="333"/>
                  </a:lnTo>
                  <a:lnTo>
                    <a:pt x="242" y="288"/>
                  </a:lnTo>
                  <a:lnTo>
                    <a:pt x="235" y="257"/>
                  </a:lnTo>
                  <a:lnTo>
                    <a:pt x="235" y="26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01" name="Freeform 49"/>
            <p:cNvSpPr>
              <a:spLocks/>
            </p:cNvSpPr>
            <p:nvPr/>
          </p:nvSpPr>
          <p:spPr bwMode="auto">
            <a:xfrm>
              <a:off x="3406" y="1872"/>
              <a:ext cx="189" cy="326"/>
            </a:xfrm>
            <a:custGeom>
              <a:avLst/>
              <a:gdLst>
                <a:gd name="T0" fmla="*/ 189 w 189"/>
                <a:gd name="T1" fmla="*/ 227 h 326"/>
                <a:gd name="T2" fmla="*/ 151 w 189"/>
                <a:gd name="T3" fmla="*/ 235 h 326"/>
                <a:gd name="T4" fmla="*/ 151 w 189"/>
                <a:gd name="T5" fmla="*/ 250 h 326"/>
                <a:gd name="T6" fmla="*/ 121 w 189"/>
                <a:gd name="T7" fmla="*/ 296 h 326"/>
                <a:gd name="T8" fmla="*/ 98 w 189"/>
                <a:gd name="T9" fmla="*/ 280 h 326"/>
                <a:gd name="T10" fmla="*/ 83 w 189"/>
                <a:gd name="T11" fmla="*/ 311 h 326"/>
                <a:gd name="T12" fmla="*/ 75 w 189"/>
                <a:gd name="T13" fmla="*/ 303 h 326"/>
                <a:gd name="T14" fmla="*/ 53 w 189"/>
                <a:gd name="T15" fmla="*/ 318 h 326"/>
                <a:gd name="T16" fmla="*/ 22 w 189"/>
                <a:gd name="T17" fmla="*/ 303 h 326"/>
                <a:gd name="T18" fmla="*/ 22 w 189"/>
                <a:gd name="T19" fmla="*/ 318 h 326"/>
                <a:gd name="T20" fmla="*/ 7 w 189"/>
                <a:gd name="T21" fmla="*/ 311 h 326"/>
                <a:gd name="T22" fmla="*/ 0 w 189"/>
                <a:gd name="T23" fmla="*/ 326 h 326"/>
                <a:gd name="T24" fmla="*/ 0 w 189"/>
                <a:gd name="T25" fmla="*/ 288 h 326"/>
                <a:gd name="T26" fmla="*/ 22 w 189"/>
                <a:gd name="T27" fmla="*/ 243 h 326"/>
                <a:gd name="T28" fmla="*/ 15 w 189"/>
                <a:gd name="T29" fmla="*/ 212 h 326"/>
                <a:gd name="T30" fmla="*/ 7 w 189"/>
                <a:gd name="T31" fmla="*/ 16 h 326"/>
                <a:gd name="T32" fmla="*/ 15 w 189"/>
                <a:gd name="T33" fmla="*/ 16 h 326"/>
                <a:gd name="T34" fmla="*/ 45 w 189"/>
                <a:gd name="T35" fmla="*/ 8 h 326"/>
                <a:gd name="T36" fmla="*/ 166 w 189"/>
                <a:gd name="T37" fmla="*/ 0 h 326"/>
                <a:gd name="T38" fmla="*/ 189 w 189"/>
                <a:gd name="T39" fmla="*/ 197 h 326"/>
                <a:gd name="T40" fmla="*/ 189 w 189"/>
                <a:gd name="T41" fmla="*/ 227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9" h="326">
                  <a:moveTo>
                    <a:pt x="189" y="227"/>
                  </a:moveTo>
                  <a:lnTo>
                    <a:pt x="151" y="235"/>
                  </a:lnTo>
                  <a:lnTo>
                    <a:pt x="151" y="250"/>
                  </a:lnTo>
                  <a:lnTo>
                    <a:pt x="121" y="296"/>
                  </a:lnTo>
                  <a:lnTo>
                    <a:pt x="98" y="280"/>
                  </a:lnTo>
                  <a:lnTo>
                    <a:pt x="83" y="311"/>
                  </a:lnTo>
                  <a:lnTo>
                    <a:pt x="75" y="303"/>
                  </a:lnTo>
                  <a:lnTo>
                    <a:pt x="53" y="318"/>
                  </a:lnTo>
                  <a:lnTo>
                    <a:pt x="22" y="303"/>
                  </a:lnTo>
                  <a:lnTo>
                    <a:pt x="22" y="318"/>
                  </a:lnTo>
                  <a:lnTo>
                    <a:pt x="7" y="311"/>
                  </a:lnTo>
                  <a:lnTo>
                    <a:pt x="0" y="326"/>
                  </a:lnTo>
                  <a:lnTo>
                    <a:pt x="0" y="288"/>
                  </a:lnTo>
                  <a:lnTo>
                    <a:pt x="22" y="243"/>
                  </a:lnTo>
                  <a:lnTo>
                    <a:pt x="15" y="212"/>
                  </a:lnTo>
                  <a:lnTo>
                    <a:pt x="7" y="16"/>
                  </a:lnTo>
                  <a:lnTo>
                    <a:pt x="15" y="16"/>
                  </a:lnTo>
                  <a:lnTo>
                    <a:pt x="45" y="8"/>
                  </a:lnTo>
                  <a:lnTo>
                    <a:pt x="166" y="0"/>
                  </a:lnTo>
                  <a:lnTo>
                    <a:pt x="189" y="197"/>
                  </a:lnTo>
                  <a:lnTo>
                    <a:pt x="189" y="22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02" name="Freeform 50"/>
            <p:cNvSpPr>
              <a:spLocks/>
            </p:cNvSpPr>
            <p:nvPr/>
          </p:nvSpPr>
          <p:spPr bwMode="auto">
            <a:xfrm>
              <a:off x="3406" y="1872"/>
              <a:ext cx="189" cy="326"/>
            </a:xfrm>
            <a:custGeom>
              <a:avLst/>
              <a:gdLst>
                <a:gd name="T0" fmla="*/ 189 w 189"/>
                <a:gd name="T1" fmla="*/ 227 h 326"/>
                <a:gd name="T2" fmla="*/ 151 w 189"/>
                <a:gd name="T3" fmla="*/ 235 h 326"/>
                <a:gd name="T4" fmla="*/ 151 w 189"/>
                <a:gd name="T5" fmla="*/ 250 h 326"/>
                <a:gd name="T6" fmla="*/ 121 w 189"/>
                <a:gd name="T7" fmla="*/ 296 h 326"/>
                <a:gd name="T8" fmla="*/ 98 w 189"/>
                <a:gd name="T9" fmla="*/ 280 h 326"/>
                <a:gd name="T10" fmla="*/ 83 w 189"/>
                <a:gd name="T11" fmla="*/ 311 h 326"/>
                <a:gd name="T12" fmla="*/ 75 w 189"/>
                <a:gd name="T13" fmla="*/ 303 h 326"/>
                <a:gd name="T14" fmla="*/ 53 w 189"/>
                <a:gd name="T15" fmla="*/ 318 h 326"/>
                <a:gd name="T16" fmla="*/ 22 w 189"/>
                <a:gd name="T17" fmla="*/ 303 h 326"/>
                <a:gd name="T18" fmla="*/ 22 w 189"/>
                <a:gd name="T19" fmla="*/ 318 h 326"/>
                <a:gd name="T20" fmla="*/ 7 w 189"/>
                <a:gd name="T21" fmla="*/ 311 h 326"/>
                <a:gd name="T22" fmla="*/ 0 w 189"/>
                <a:gd name="T23" fmla="*/ 326 h 326"/>
                <a:gd name="T24" fmla="*/ 0 w 189"/>
                <a:gd name="T25" fmla="*/ 288 h 326"/>
                <a:gd name="T26" fmla="*/ 22 w 189"/>
                <a:gd name="T27" fmla="*/ 243 h 326"/>
                <a:gd name="T28" fmla="*/ 15 w 189"/>
                <a:gd name="T29" fmla="*/ 212 h 326"/>
                <a:gd name="T30" fmla="*/ 7 w 189"/>
                <a:gd name="T31" fmla="*/ 16 h 326"/>
                <a:gd name="T32" fmla="*/ 15 w 189"/>
                <a:gd name="T33" fmla="*/ 16 h 326"/>
                <a:gd name="T34" fmla="*/ 45 w 189"/>
                <a:gd name="T35" fmla="*/ 8 h 326"/>
                <a:gd name="T36" fmla="*/ 166 w 189"/>
                <a:gd name="T37" fmla="*/ 0 h 326"/>
                <a:gd name="T38" fmla="*/ 189 w 189"/>
                <a:gd name="T39" fmla="*/ 197 h 326"/>
                <a:gd name="T40" fmla="*/ 189 w 189"/>
                <a:gd name="T41" fmla="*/ 227 h 326"/>
                <a:gd name="T42" fmla="*/ 189 w 189"/>
                <a:gd name="T43" fmla="*/ 23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9" h="326">
                  <a:moveTo>
                    <a:pt x="189" y="227"/>
                  </a:moveTo>
                  <a:lnTo>
                    <a:pt x="151" y="235"/>
                  </a:lnTo>
                  <a:lnTo>
                    <a:pt x="151" y="250"/>
                  </a:lnTo>
                  <a:lnTo>
                    <a:pt x="121" y="296"/>
                  </a:lnTo>
                  <a:lnTo>
                    <a:pt x="98" y="280"/>
                  </a:lnTo>
                  <a:lnTo>
                    <a:pt x="83" y="311"/>
                  </a:lnTo>
                  <a:lnTo>
                    <a:pt x="75" y="303"/>
                  </a:lnTo>
                  <a:lnTo>
                    <a:pt x="53" y="318"/>
                  </a:lnTo>
                  <a:lnTo>
                    <a:pt x="22" y="303"/>
                  </a:lnTo>
                  <a:lnTo>
                    <a:pt x="22" y="318"/>
                  </a:lnTo>
                  <a:lnTo>
                    <a:pt x="7" y="311"/>
                  </a:lnTo>
                  <a:lnTo>
                    <a:pt x="0" y="326"/>
                  </a:lnTo>
                  <a:lnTo>
                    <a:pt x="0" y="288"/>
                  </a:lnTo>
                  <a:lnTo>
                    <a:pt x="22" y="243"/>
                  </a:lnTo>
                  <a:lnTo>
                    <a:pt x="15" y="212"/>
                  </a:lnTo>
                  <a:lnTo>
                    <a:pt x="7" y="16"/>
                  </a:lnTo>
                  <a:lnTo>
                    <a:pt x="15" y="16"/>
                  </a:lnTo>
                  <a:lnTo>
                    <a:pt x="45" y="8"/>
                  </a:lnTo>
                  <a:lnTo>
                    <a:pt x="166" y="0"/>
                  </a:lnTo>
                  <a:lnTo>
                    <a:pt x="189" y="197"/>
                  </a:lnTo>
                  <a:lnTo>
                    <a:pt x="189" y="227"/>
                  </a:lnTo>
                  <a:lnTo>
                    <a:pt x="189" y="23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03" name="Freeform 51"/>
            <p:cNvSpPr>
              <a:spLocks/>
            </p:cNvSpPr>
            <p:nvPr/>
          </p:nvSpPr>
          <p:spPr bwMode="auto">
            <a:xfrm>
              <a:off x="2876" y="1759"/>
              <a:ext cx="378" cy="242"/>
            </a:xfrm>
            <a:custGeom>
              <a:avLst/>
              <a:gdLst>
                <a:gd name="T0" fmla="*/ 378 w 378"/>
                <a:gd name="T1" fmla="*/ 106 h 242"/>
                <a:gd name="T2" fmla="*/ 348 w 378"/>
                <a:gd name="T3" fmla="*/ 76 h 242"/>
                <a:gd name="T4" fmla="*/ 325 w 378"/>
                <a:gd name="T5" fmla="*/ 60 h 242"/>
                <a:gd name="T6" fmla="*/ 310 w 378"/>
                <a:gd name="T7" fmla="*/ 0 h 242"/>
                <a:gd name="T8" fmla="*/ 15 w 378"/>
                <a:gd name="T9" fmla="*/ 7 h 242"/>
                <a:gd name="T10" fmla="*/ 0 w 378"/>
                <a:gd name="T11" fmla="*/ 7 h 242"/>
                <a:gd name="T12" fmla="*/ 15 w 378"/>
                <a:gd name="T13" fmla="*/ 38 h 242"/>
                <a:gd name="T14" fmla="*/ 0 w 378"/>
                <a:gd name="T15" fmla="*/ 68 h 242"/>
                <a:gd name="T16" fmla="*/ 15 w 378"/>
                <a:gd name="T17" fmla="*/ 83 h 242"/>
                <a:gd name="T18" fmla="*/ 30 w 378"/>
                <a:gd name="T19" fmla="*/ 159 h 242"/>
                <a:gd name="T20" fmla="*/ 46 w 378"/>
                <a:gd name="T21" fmla="*/ 166 h 242"/>
                <a:gd name="T22" fmla="*/ 53 w 378"/>
                <a:gd name="T23" fmla="*/ 234 h 242"/>
                <a:gd name="T24" fmla="*/ 295 w 378"/>
                <a:gd name="T25" fmla="*/ 227 h 242"/>
                <a:gd name="T26" fmla="*/ 310 w 378"/>
                <a:gd name="T27" fmla="*/ 242 h 242"/>
                <a:gd name="T28" fmla="*/ 333 w 378"/>
                <a:gd name="T29" fmla="*/ 197 h 242"/>
                <a:gd name="T30" fmla="*/ 325 w 378"/>
                <a:gd name="T31" fmla="*/ 166 h 242"/>
                <a:gd name="T32" fmla="*/ 363 w 378"/>
                <a:gd name="T33" fmla="*/ 151 h 242"/>
                <a:gd name="T34" fmla="*/ 378 w 378"/>
                <a:gd name="T35" fmla="*/ 129 h 242"/>
                <a:gd name="T36" fmla="*/ 378 w 378"/>
                <a:gd name="T37" fmla="*/ 10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8" h="242">
                  <a:moveTo>
                    <a:pt x="378" y="106"/>
                  </a:moveTo>
                  <a:lnTo>
                    <a:pt x="348" y="76"/>
                  </a:lnTo>
                  <a:lnTo>
                    <a:pt x="325" y="60"/>
                  </a:lnTo>
                  <a:lnTo>
                    <a:pt x="310" y="0"/>
                  </a:lnTo>
                  <a:lnTo>
                    <a:pt x="15" y="7"/>
                  </a:lnTo>
                  <a:lnTo>
                    <a:pt x="0" y="7"/>
                  </a:lnTo>
                  <a:lnTo>
                    <a:pt x="15" y="38"/>
                  </a:lnTo>
                  <a:lnTo>
                    <a:pt x="0" y="68"/>
                  </a:lnTo>
                  <a:lnTo>
                    <a:pt x="15" y="83"/>
                  </a:lnTo>
                  <a:lnTo>
                    <a:pt x="30" y="159"/>
                  </a:lnTo>
                  <a:lnTo>
                    <a:pt x="46" y="166"/>
                  </a:lnTo>
                  <a:lnTo>
                    <a:pt x="53" y="234"/>
                  </a:lnTo>
                  <a:lnTo>
                    <a:pt x="295" y="227"/>
                  </a:lnTo>
                  <a:lnTo>
                    <a:pt x="310" y="242"/>
                  </a:lnTo>
                  <a:lnTo>
                    <a:pt x="333" y="197"/>
                  </a:lnTo>
                  <a:lnTo>
                    <a:pt x="325" y="166"/>
                  </a:lnTo>
                  <a:lnTo>
                    <a:pt x="363" y="151"/>
                  </a:lnTo>
                  <a:lnTo>
                    <a:pt x="378" y="129"/>
                  </a:lnTo>
                  <a:lnTo>
                    <a:pt x="378" y="106"/>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04" name="Freeform 52"/>
            <p:cNvSpPr>
              <a:spLocks/>
            </p:cNvSpPr>
            <p:nvPr/>
          </p:nvSpPr>
          <p:spPr bwMode="auto">
            <a:xfrm>
              <a:off x="2876" y="1759"/>
              <a:ext cx="378" cy="242"/>
            </a:xfrm>
            <a:custGeom>
              <a:avLst/>
              <a:gdLst>
                <a:gd name="T0" fmla="*/ 378 w 378"/>
                <a:gd name="T1" fmla="*/ 106 h 242"/>
                <a:gd name="T2" fmla="*/ 348 w 378"/>
                <a:gd name="T3" fmla="*/ 76 h 242"/>
                <a:gd name="T4" fmla="*/ 325 w 378"/>
                <a:gd name="T5" fmla="*/ 60 h 242"/>
                <a:gd name="T6" fmla="*/ 310 w 378"/>
                <a:gd name="T7" fmla="*/ 0 h 242"/>
                <a:gd name="T8" fmla="*/ 15 w 378"/>
                <a:gd name="T9" fmla="*/ 7 h 242"/>
                <a:gd name="T10" fmla="*/ 0 w 378"/>
                <a:gd name="T11" fmla="*/ 7 h 242"/>
                <a:gd name="T12" fmla="*/ 15 w 378"/>
                <a:gd name="T13" fmla="*/ 38 h 242"/>
                <a:gd name="T14" fmla="*/ 0 w 378"/>
                <a:gd name="T15" fmla="*/ 68 h 242"/>
                <a:gd name="T16" fmla="*/ 15 w 378"/>
                <a:gd name="T17" fmla="*/ 83 h 242"/>
                <a:gd name="T18" fmla="*/ 30 w 378"/>
                <a:gd name="T19" fmla="*/ 159 h 242"/>
                <a:gd name="T20" fmla="*/ 46 w 378"/>
                <a:gd name="T21" fmla="*/ 166 h 242"/>
                <a:gd name="T22" fmla="*/ 53 w 378"/>
                <a:gd name="T23" fmla="*/ 234 h 242"/>
                <a:gd name="T24" fmla="*/ 295 w 378"/>
                <a:gd name="T25" fmla="*/ 227 h 242"/>
                <a:gd name="T26" fmla="*/ 310 w 378"/>
                <a:gd name="T27" fmla="*/ 242 h 242"/>
                <a:gd name="T28" fmla="*/ 333 w 378"/>
                <a:gd name="T29" fmla="*/ 197 h 242"/>
                <a:gd name="T30" fmla="*/ 325 w 378"/>
                <a:gd name="T31" fmla="*/ 166 h 242"/>
                <a:gd name="T32" fmla="*/ 363 w 378"/>
                <a:gd name="T33" fmla="*/ 151 h 242"/>
                <a:gd name="T34" fmla="*/ 378 w 378"/>
                <a:gd name="T35" fmla="*/ 129 h 242"/>
                <a:gd name="T36" fmla="*/ 378 w 378"/>
                <a:gd name="T37" fmla="*/ 106 h 242"/>
                <a:gd name="T38" fmla="*/ 378 w 378"/>
                <a:gd name="T39" fmla="*/ 11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8" h="242">
                  <a:moveTo>
                    <a:pt x="378" y="106"/>
                  </a:moveTo>
                  <a:lnTo>
                    <a:pt x="348" y="76"/>
                  </a:lnTo>
                  <a:lnTo>
                    <a:pt x="325" y="60"/>
                  </a:lnTo>
                  <a:lnTo>
                    <a:pt x="310" y="0"/>
                  </a:lnTo>
                  <a:lnTo>
                    <a:pt x="15" y="7"/>
                  </a:lnTo>
                  <a:lnTo>
                    <a:pt x="0" y="7"/>
                  </a:lnTo>
                  <a:lnTo>
                    <a:pt x="15" y="38"/>
                  </a:lnTo>
                  <a:lnTo>
                    <a:pt x="0" y="68"/>
                  </a:lnTo>
                  <a:lnTo>
                    <a:pt x="15" y="83"/>
                  </a:lnTo>
                  <a:lnTo>
                    <a:pt x="30" y="159"/>
                  </a:lnTo>
                  <a:lnTo>
                    <a:pt x="46" y="166"/>
                  </a:lnTo>
                  <a:lnTo>
                    <a:pt x="53" y="234"/>
                  </a:lnTo>
                  <a:lnTo>
                    <a:pt x="295" y="227"/>
                  </a:lnTo>
                  <a:lnTo>
                    <a:pt x="310" y="242"/>
                  </a:lnTo>
                  <a:lnTo>
                    <a:pt x="333" y="197"/>
                  </a:lnTo>
                  <a:lnTo>
                    <a:pt x="325" y="166"/>
                  </a:lnTo>
                  <a:lnTo>
                    <a:pt x="363" y="151"/>
                  </a:lnTo>
                  <a:lnTo>
                    <a:pt x="378" y="129"/>
                  </a:lnTo>
                  <a:lnTo>
                    <a:pt x="378" y="106"/>
                  </a:lnTo>
                  <a:lnTo>
                    <a:pt x="378" y="11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05" name="Freeform 53"/>
            <p:cNvSpPr>
              <a:spLocks/>
            </p:cNvSpPr>
            <p:nvPr/>
          </p:nvSpPr>
          <p:spPr bwMode="auto">
            <a:xfrm>
              <a:off x="2536" y="2031"/>
              <a:ext cx="461" cy="250"/>
            </a:xfrm>
            <a:custGeom>
              <a:avLst/>
              <a:gdLst>
                <a:gd name="T0" fmla="*/ 461 w 461"/>
                <a:gd name="T1" fmla="*/ 250 h 250"/>
                <a:gd name="T2" fmla="*/ 0 w 461"/>
                <a:gd name="T3" fmla="*/ 235 h 250"/>
                <a:gd name="T4" fmla="*/ 15 w 461"/>
                <a:gd name="T5" fmla="*/ 0 h 250"/>
                <a:gd name="T6" fmla="*/ 416 w 461"/>
                <a:gd name="T7" fmla="*/ 8 h 250"/>
                <a:gd name="T8" fmla="*/ 439 w 461"/>
                <a:gd name="T9" fmla="*/ 15 h 250"/>
                <a:gd name="T10" fmla="*/ 446 w 461"/>
                <a:gd name="T11" fmla="*/ 31 h 250"/>
                <a:gd name="T12" fmla="*/ 431 w 461"/>
                <a:gd name="T13" fmla="*/ 46 h 250"/>
                <a:gd name="T14" fmla="*/ 461 w 461"/>
                <a:gd name="T15" fmla="*/ 76 h 250"/>
                <a:gd name="T16" fmla="*/ 461 w 461"/>
                <a:gd name="T17"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1" h="250">
                  <a:moveTo>
                    <a:pt x="461" y="250"/>
                  </a:moveTo>
                  <a:lnTo>
                    <a:pt x="0" y="235"/>
                  </a:lnTo>
                  <a:lnTo>
                    <a:pt x="15" y="0"/>
                  </a:lnTo>
                  <a:lnTo>
                    <a:pt x="416" y="8"/>
                  </a:lnTo>
                  <a:lnTo>
                    <a:pt x="439" y="15"/>
                  </a:lnTo>
                  <a:lnTo>
                    <a:pt x="446" y="31"/>
                  </a:lnTo>
                  <a:lnTo>
                    <a:pt x="431" y="46"/>
                  </a:lnTo>
                  <a:lnTo>
                    <a:pt x="461" y="76"/>
                  </a:lnTo>
                  <a:lnTo>
                    <a:pt x="461" y="25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06" name="Freeform 54"/>
            <p:cNvSpPr>
              <a:spLocks/>
            </p:cNvSpPr>
            <p:nvPr/>
          </p:nvSpPr>
          <p:spPr bwMode="auto">
            <a:xfrm>
              <a:off x="2536" y="2031"/>
              <a:ext cx="461" cy="258"/>
            </a:xfrm>
            <a:custGeom>
              <a:avLst/>
              <a:gdLst>
                <a:gd name="T0" fmla="*/ 461 w 461"/>
                <a:gd name="T1" fmla="*/ 250 h 258"/>
                <a:gd name="T2" fmla="*/ 0 w 461"/>
                <a:gd name="T3" fmla="*/ 235 h 258"/>
                <a:gd name="T4" fmla="*/ 15 w 461"/>
                <a:gd name="T5" fmla="*/ 0 h 258"/>
                <a:gd name="T6" fmla="*/ 416 w 461"/>
                <a:gd name="T7" fmla="*/ 8 h 258"/>
                <a:gd name="T8" fmla="*/ 439 w 461"/>
                <a:gd name="T9" fmla="*/ 15 h 258"/>
                <a:gd name="T10" fmla="*/ 446 w 461"/>
                <a:gd name="T11" fmla="*/ 31 h 258"/>
                <a:gd name="T12" fmla="*/ 431 w 461"/>
                <a:gd name="T13" fmla="*/ 46 h 258"/>
                <a:gd name="T14" fmla="*/ 461 w 461"/>
                <a:gd name="T15" fmla="*/ 76 h 258"/>
                <a:gd name="T16" fmla="*/ 461 w 461"/>
                <a:gd name="T17" fmla="*/ 250 h 258"/>
                <a:gd name="T18" fmla="*/ 461 w 461"/>
                <a:gd name="T19"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1" h="258">
                  <a:moveTo>
                    <a:pt x="461" y="250"/>
                  </a:moveTo>
                  <a:lnTo>
                    <a:pt x="0" y="235"/>
                  </a:lnTo>
                  <a:lnTo>
                    <a:pt x="15" y="0"/>
                  </a:lnTo>
                  <a:lnTo>
                    <a:pt x="416" y="8"/>
                  </a:lnTo>
                  <a:lnTo>
                    <a:pt x="439" y="15"/>
                  </a:lnTo>
                  <a:lnTo>
                    <a:pt x="446" y="31"/>
                  </a:lnTo>
                  <a:lnTo>
                    <a:pt x="431" y="46"/>
                  </a:lnTo>
                  <a:lnTo>
                    <a:pt x="461" y="76"/>
                  </a:lnTo>
                  <a:lnTo>
                    <a:pt x="461" y="250"/>
                  </a:lnTo>
                  <a:lnTo>
                    <a:pt x="461" y="25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07" name="Freeform 55"/>
            <p:cNvSpPr>
              <a:spLocks/>
            </p:cNvSpPr>
            <p:nvPr/>
          </p:nvSpPr>
          <p:spPr bwMode="auto">
            <a:xfrm>
              <a:off x="3330" y="2069"/>
              <a:ext cx="454" cy="235"/>
            </a:xfrm>
            <a:custGeom>
              <a:avLst/>
              <a:gdLst>
                <a:gd name="T0" fmla="*/ 416 w 454"/>
                <a:gd name="T1" fmla="*/ 76 h 235"/>
                <a:gd name="T2" fmla="*/ 401 w 454"/>
                <a:gd name="T3" fmla="*/ 38 h 235"/>
                <a:gd name="T4" fmla="*/ 378 w 454"/>
                <a:gd name="T5" fmla="*/ 15 h 235"/>
                <a:gd name="T6" fmla="*/ 356 w 454"/>
                <a:gd name="T7" fmla="*/ 30 h 235"/>
                <a:gd name="T8" fmla="*/ 333 w 454"/>
                <a:gd name="T9" fmla="*/ 30 h 235"/>
                <a:gd name="T10" fmla="*/ 303 w 454"/>
                <a:gd name="T11" fmla="*/ 23 h 235"/>
                <a:gd name="T12" fmla="*/ 280 w 454"/>
                <a:gd name="T13" fmla="*/ 0 h 235"/>
                <a:gd name="T14" fmla="*/ 265 w 454"/>
                <a:gd name="T15" fmla="*/ 0 h 235"/>
                <a:gd name="T16" fmla="*/ 265 w 454"/>
                <a:gd name="T17" fmla="*/ 30 h 235"/>
                <a:gd name="T18" fmla="*/ 227 w 454"/>
                <a:gd name="T19" fmla="*/ 38 h 235"/>
                <a:gd name="T20" fmla="*/ 227 w 454"/>
                <a:gd name="T21" fmla="*/ 53 h 235"/>
                <a:gd name="T22" fmla="*/ 197 w 454"/>
                <a:gd name="T23" fmla="*/ 99 h 235"/>
                <a:gd name="T24" fmla="*/ 174 w 454"/>
                <a:gd name="T25" fmla="*/ 83 h 235"/>
                <a:gd name="T26" fmla="*/ 159 w 454"/>
                <a:gd name="T27" fmla="*/ 114 h 235"/>
                <a:gd name="T28" fmla="*/ 151 w 454"/>
                <a:gd name="T29" fmla="*/ 106 h 235"/>
                <a:gd name="T30" fmla="*/ 129 w 454"/>
                <a:gd name="T31" fmla="*/ 121 h 235"/>
                <a:gd name="T32" fmla="*/ 98 w 454"/>
                <a:gd name="T33" fmla="*/ 106 h 235"/>
                <a:gd name="T34" fmla="*/ 98 w 454"/>
                <a:gd name="T35" fmla="*/ 121 h 235"/>
                <a:gd name="T36" fmla="*/ 83 w 454"/>
                <a:gd name="T37" fmla="*/ 114 h 235"/>
                <a:gd name="T38" fmla="*/ 76 w 454"/>
                <a:gd name="T39" fmla="*/ 129 h 235"/>
                <a:gd name="T40" fmla="*/ 76 w 454"/>
                <a:gd name="T41" fmla="*/ 152 h 235"/>
                <a:gd name="T42" fmla="*/ 53 w 454"/>
                <a:gd name="T43" fmla="*/ 159 h 235"/>
                <a:gd name="T44" fmla="*/ 53 w 454"/>
                <a:gd name="T45" fmla="*/ 182 h 235"/>
                <a:gd name="T46" fmla="*/ 23 w 454"/>
                <a:gd name="T47" fmla="*/ 174 h 235"/>
                <a:gd name="T48" fmla="*/ 15 w 454"/>
                <a:gd name="T49" fmla="*/ 197 h 235"/>
                <a:gd name="T50" fmla="*/ 15 w 454"/>
                <a:gd name="T51" fmla="*/ 220 h 235"/>
                <a:gd name="T52" fmla="*/ 0 w 454"/>
                <a:gd name="T53" fmla="*/ 235 h 235"/>
                <a:gd name="T54" fmla="*/ 83 w 454"/>
                <a:gd name="T55" fmla="*/ 227 h 235"/>
                <a:gd name="T56" fmla="*/ 83 w 454"/>
                <a:gd name="T57" fmla="*/ 212 h 235"/>
                <a:gd name="T58" fmla="*/ 356 w 454"/>
                <a:gd name="T59" fmla="*/ 189 h 235"/>
                <a:gd name="T60" fmla="*/ 386 w 454"/>
                <a:gd name="T61" fmla="*/ 174 h 235"/>
                <a:gd name="T62" fmla="*/ 454 w 454"/>
                <a:gd name="T63" fmla="*/ 106 h 235"/>
                <a:gd name="T64" fmla="*/ 416 w 454"/>
                <a:gd name="T65" fmla="*/ 76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4" h="235">
                  <a:moveTo>
                    <a:pt x="416" y="76"/>
                  </a:moveTo>
                  <a:lnTo>
                    <a:pt x="401" y="38"/>
                  </a:lnTo>
                  <a:lnTo>
                    <a:pt x="378" y="15"/>
                  </a:lnTo>
                  <a:lnTo>
                    <a:pt x="356" y="30"/>
                  </a:lnTo>
                  <a:lnTo>
                    <a:pt x="333" y="30"/>
                  </a:lnTo>
                  <a:lnTo>
                    <a:pt x="303" y="23"/>
                  </a:lnTo>
                  <a:lnTo>
                    <a:pt x="280" y="0"/>
                  </a:lnTo>
                  <a:lnTo>
                    <a:pt x="265" y="0"/>
                  </a:lnTo>
                  <a:lnTo>
                    <a:pt x="265" y="30"/>
                  </a:lnTo>
                  <a:lnTo>
                    <a:pt x="227" y="38"/>
                  </a:lnTo>
                  <a:lnTo>
                    <a:pt x="227" y="53"/>
                  </a:lnTo>
                  <a:lnTo>
                    <a:pt x="197" y="99"/>
                  </a:lnTo>
                  <a:lnTo>
                    <a:pt x="174" y="83"/>
                  </a:lnTo>
                  <a:lnTo>
                    <a:pt x="159" y="114"/>
                  </a:lnTo>
                  <a:lnTo>
                    <a:pt x="151" y="106"/>
                  </a:lnTo>
                  <a:lnTo>
                    <a:pt x="129" y="121"/>
                  </a:lnTo>
                  <a:lnTo>
                    <a:pt x="98" y="106"/>
                  </a:lnTo>
                  <a:lnTo>
                    <a:pt x="98" y="121"/>
                  </a:lnTo>
                  <a:lnTo>
                    <a:pt x="83" y="114"/>
                  </a:lnTo>
                  <a:lnTo>
                    <a:pt x="76" y="129"/>
                  </a:lnTo>
                  <a:lnTo>
                    <a:pt x="76" y="152"/>
                  </a:lnTo>
                  <a:lnTo>
                    <a:pt x="53" y="159"/>
                  </a:lnTo>
                  <a:lnTo>
                    <a:pt x="53" y="182"/>
                  </a:lnTo>
                  <a:lnTo>
                    <a:pt x="23" y="174"/>
                  </a:lnTo>
                  <a:lnTo>
                    <a:pt x="15" y="197"/>
                  </a:lnTo>
                  <a:lnTo>
                    <a:pt x="15" y="220"/>
                  </a:lnTo>
                  <a:lnTo>
                    <a:pt x="0" y="235"/>
                  </a:lnTo>
                  <a:lnTo>
                    <a:pt x="83" y="227"/>
                  </a:lnTo>
                  <a:lnTo>
                    <a:pt x="83" y="212"/>
                  </a:lnTo>
                  <a:lnTo>
                    <a:pt x="356" y="189"/>
                  </a:lnTo>
                  <a:lnTo>
                    <a:pt x="386" y="174"/>
                  </a:lnTo>
                  <a:lnTo>
                    <a:pt x="454" y="106"/>
                  </a:lnTo>
                  <a:lnTo>
                    <a:pt x="416" y="76"/>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08" name="Freeform 56"/>
            <p:cNvSpPr>
              <a:spLocks/>
            </p:cNvSpPr>
            <p:nvPr/>
          </p:nvSpPr>
          <p:spPr bwMode="auto">
            <a:xfrm>
              <a:off x="3330" y="2069"/>
              <a:ext cx="454" cy="235"/>
            </a:xfrm>
            <a:custGeom>
              <a:avLst/>
              <a:gdLst>
                <a:gd name="T0" fmla="*/ 416 w 454"/>
                <a:gd name="T1" fmla="*/ 76 h 235"/>
                <a:gd name="T2" fmla="*/ 401 w 454"/>
                <a:gd name="T3" fmla="*/ 38 h 235"/>
                <a:gd name="T4" fmla="*/ 378 w 454"/>
                <a:gd name="T5" fmla="*/ 15 h 235"/>
                <a:gd name="T6" fmla="*/ 356 w 454"/>
                <a:gd name="T7" fmla="*/ 30 h 235"/>
                <a:gd name="T8" fmla="*/ 333 w 454"/>
                <a:gd name="T9" fmla="*/ 30 h 235"/>
                <a:gd name="T10" fmla="*/ 303 w 454"/>
                <a:gd name="T11" fmla="*/ 23 h 235"/>
                <a:gd name="T12" fmla="*/ 280 w 454"/>
                <a:gd name="T13" fmla="*/ 0 h 235"/>
                <a:gd name="T14" fmla="*/ 265 w 454"/>
                <a:gd name="T15" fmla="*/ 0 h 235"/>
                <a:gd name="T16" fmla="*/ 265 w 454"/>
                <a:gd name="T17" fmla="*/ 30 h 235"/>
                <a:gd name="T18" fmla="*/ 227 w 454"/>
                <a:gd name="T19" fmla="*/ 38 h 235"/>
                <a:gd name="T20" fmla="*/ 227 w 454"/>
                <a:gd name="T21" fmla="*/ 53 h 235"/>
                <a:gd name="T22" fmla="*/ 197 w 454"/>
                <a:gd name="T23" fmla="*/ 99 h 235"/>
                <a:gd name="T24" fmla="*/ 174 w 454"/>
                <a:gd name="T25" fmla="*/ 83 h 235"/>
                <a:gd name="T26" fmla="*/ 159 w 454"/>
                <a:gd name="T27" fmla="*/ 114 h 235"/>
                <a:gd name="T28" fmla="*/ 151 w 454"/>
                <a:gd name="T29" fmla="*/ 106 h 235"/>
                <a:gd name="T30" fmla="*/ 129 w 454"/>
                <a:gd name="T31" fmla="*/ 121 h 235"/>
                <a:gd name="T32" fmla="*/ 98 w 454"/>
                <a:gd name="T33" fmla="*/ 106 h 235"/>
                <a:gd name="T34" fmla="*/ 98 w 454"/>
                <a:gd name="T35" fmla="*/ 121 h 235"/>
                <a:gd name="T36" fmla="*/ 83 w 454"/>
                <a:gd name="T37" fmla="*/ 114 h 235"/>
                <a:gd name="T38" fmla="*/ 76 w 454"/>
                <a:gd name="T39" fmla="*/ 129 h 235"/>
                <a:gd name="T40" fmla="*/ 76 w 454"/>
                <a:gd name="T41" fmla="*/ 152 h 235"/>
                <a:gd name="T42" fmla="*/ 53 w 454"/>
                <a:gd name="T43" fmla="*/ 159 h 235"/>
                <a:gd name="T44" fmla="*/ 53 w 454"/>
                <a:gd name="T45" fmla="*/ 182 h 235"/>
                <a:gd name="T46" fmla="*/ 23 w 454"/>
                <a:gd name="T47" fmla="*/ 174 h 235"/>
                <a:gd name="T48" fmla="*/ 15 w 454"/>
                <a:gd name="T49" fmla="*/ 197 h 235"/>
                <a:gd name="T50" fmla="*/ 15 w 454"/>
                <a:gd name="T51" fmla="*/ 220 h 235"/>
                <a:gd name="T52" fmla="*/ 0 w 454"/>
                <a:gd name="T53" fmla="*/ 235 h 235"/>
                <a:gd name="T54" fmla="*/ 83 w 454"/>
                <a:gd name="T55" fmla="*/ 227 h 235"/>
                <a:gd name="T56" fmla="*/ 83 w 454"/>
                <a:gd name="T57" fmla="*/ 212 h 235"/>
                <a:gd name="T58" fmla="*/ 356 w 454"/>
                <a:gd name="T59" fmla="*/ 189 h 235"/>
                <a:gd name="T60" fmla="*/ 386 w 454"/>
                <a:gd name="T61" fmla="*/ 174 h 235"/>
                <a:gd name="T62" fmla="*/ 454 w 454"/>
                <a:gd name="T63" fmla="*/ 106 h 235"/>
                <a:gd name="T64" fmla="*/ 416 w 454"/>
                <a:gd name="T65" fmla="*/ 76 h 235"/>
                <a:gd name="T66" fmla="*/ 416 w 454"/>
                <a:gd name="T67" fmla="*/ 83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4" h="235">
                  <a:moveTo>
                    <a:pt x="416" y="76"/>
                  </a:moveTo>
                  <a:lnTo>
                    <a:pt x="401" y="38"/>
                  </a:lnTo>
                  <a:lnTo>
                    <a:pt x="378" y="15"/>
                  </a:lnTo>
                  <a:lnTo>
                    <a:pt x="356" y="30"/>
                  </a:lnTo>
                  <a:lnTo>
                    <a:pt x="333" y="30"/>
                  </a:lnTo>
                  <a:lnTo>
                    <a:pt x="303" y="23"/>
                  </a:lnTo>
                  <a:lnTo>
                    <a:pt x="280" y="0"/>
                  </a:lnTo>
                  <a:lnTo>
                    <a:pt x="265" y="0"/>
                  </a:lnTo>
                  <a:lnTo>
                    <a:pt x="265" y="30"/>
                  </a:lnTo>
                  <a:lnTo>
                    <a:pt x="227" y="38"/>
                  </a:lnTo>
                  <a:lnTo>
                    <a:pt x="227" y="53"/>
                  </a:lnTo>
                  <a:lnTo>
                    <a:pt x="197" y="99"/>
                  </a:lnTo>
                  <a:lnTo>
                    <a:pt x="174" y="83"/>
                  </a:lnTo>
                  <a:lnTo>
                    <a:pt x="159" y="114"/>
                  </a:lnTo>
                  <a:lnTo>
                    <a:pt x="151" y="106"/>
                  </a:lnTo>
                  <a:lnTo>
                    <a:pt x="129" y="121"/>
                  </a:lnTo>
                  <a:lnTo>
                    <a:pt x="98" y="106"/>
                  </a:lnTo>
                  <a:lnTo>
                    <a:pt x="98" y="121"/>
                  </a:lnTo>
                  <a:lnTo>
                    <a:pt x="83" y="114"/>
                  </a:lnTo>
                  <a:lnTo>
                    <a:pt x="76" y="129"/>
                  </a:lnTo>
                  <a:lnTo>
                    <a:pt x="76" y="152"/>
                  </a:lnTo>
                  <a:lnTo>
                    <a:pt x="53" y="159"/>
                  </a:lnTo>
                  <a:lnTo>
                    <a:pt x="53" y="182"/>
                  </a:lnTo>
                  <a:lnTo>
                    <a:pt x="23" y="174"/>
                  </a:lnTo>
                  <a:lnTo>
                    <a:pt x="15" y="197"/>
                  </a:lnTo>
                  <a:lnTo>
                    <a:pt x="15" y="220"/>
                  </a:lnTo>
                  <a:lnTo>
                    <a:pt x="0" y="235"/>
                  </a:lnTo>
                  <a:lnTo>
                    <a:pt x="83" y="227"/>
                  </a:lnTo>
                  <a:lnTo>
                    <a:pt x="83" y="212"/>
                  </a:lnTo>
                  <a:lnTo>
                    <a:pt x="356" y="189"/>
                  </a:lnTo>
                  <a:lnTo>
                    <a:pt x="386" y="174"/>
                  </a:lnTo>
                  <a:lnTo>
                    <a:pt x="454" y="106"/>
                  </a:lnTo>
                  <a:lnTo>
                    <a:pt x="416" y="76"/>
                  </a:lnTo>
                  <a:lnTo>
                    <a:pt x="416" y="8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09" name="Freeform 57"/>
            <p:cNvSpPr>
              <a:spLocks/>
            </p:cNvSpPr>
            <p:nvPr/>
          </p:nvSpPr>
          <p:spPr bwMode="auto">
            <a:xfrm>
              <a:off x="3043" y="2584"/>
              <a:ext cx="348" cy="310"/>
            </a:xfrm>
            <a:custGeom>
              <a:avLst/>
              <a:gdLst>
                <a:gd name="T0" fmla="*/ 310 w 348"/>
                <a:gd name="T1" fmla="*/ 280 h 310"/>
                <a:gd name="T2" fmla="*/ 317 w 348"/>
                <a:gd name="T3" fmla="*/ 265 h 310"/>
                <a:gd name="T4" fmla="*/ 332 w 348"/>
                <a:gd name="T5" fmla="*/ 219 h 310"/>
                <a:gd name="T6" fmla="*/ 287 w 348"/>
                <a:gd name="T7" fmla="*/ 235 h 310"/>
                <a:gd name="T8" fmla="*/ 295 w 348"/>
                <a:gd name="T9" fmla="*/ 219 h 310"/>
                <a:gd name="T10" fmla="*/ 249 w 348"/>
                <a:gd name="T11" fmla="*/ 227 h 310"/>
                <a:gd name="T12" fmla="*/ 302 w 348"/>
                <a:gd name="T13" fmla="*/ 212 h 310"/>
                <a:gd name="T14" fmla="*/ 295 w 348"/>
                <a:gd name="T15" fmla="*/ 151 h 310"/>
                <a:gd name="T16" fmla="*/ 158 w 348"/>
                <a:gd name="T17" fmla="*/ 144 h 310"/>
                <a:gd name="T18" fmla="*/ 166 w 348"/>
                <a:gd name="T19" fmla="*/ 113 h 310"/>
                <a:gd name="T20" fmla="*/ 181 w 348"/>
                <a:gd name="T21" fmla="*/ 91 h 310"/>
                <a:gd name="T22" fmla="*/ 189 w 348"/>
                <a:gd name="T23" fmla="*/ 68 h 310"/>
                <a:gd name="T24" fmla="*/ 196 w 348"/>
                <a:gd name="T25" fmla="*/ 45 h 310"/>
                <a:gd name="T26" fmla="*/ 196 w 348"/>
                <a:gd name="T27" fmla="*/ 30 h 310"/>
                <a:gd name="T28" fmla="*/ 189 w 348"/>
                <a:gd name="T29" fmla="*/ 0 h 310"/>
                <a:gd name="T30" fmla="*/ 0 w 348"/>
                <a:gd name="T31" fmla="*/ 91 h 310"/>
                <a:gd name="T32" fmla="*/ 22 w 348"/>
                <a:gd name="T33" fmla="*/ 242 h 310"/>
                <a:gd name="T34" fmla="*/ 60 w 348"/>
                <a:gd name="T35" fmla="*/ 265 h 310"/>
                <a:gd name="T36" fmla="*/ 166 w 348"/>
                <a:gd name="T37" fmla="*/ 272 h 310"/>
                <a:gd name="T38" fmla="*/ 151 w 348"/>
                <a:gd name="T39" fmla="*/ 257 h 310"/>
                <a:gd name="T40" fmla="*/ 166 w 348"/>
                <a:gd name="T41" fmla="*/ 257 h 310"/>
                <a:gd name="T42" fmla="*/ 196 w 348"/>
                <a:gd name="T43" fmla="*/ 280 h 310"/>
                <a:gd name="T44" fmla="*/ 196 w 348"/>
                <a:gd name="T45" fmla="*/ 288 h 310"/>
                <a:gd name="T46" fmla="*/ 196 w 348"/>
                <a:gd name="T47" fmla="*/ 295 h 310"/>
                <a:gd name="T48" fmla="*/ 249 w 348"/>
                <a:gd name="T49" fmla="*/ 288 h 310"/>
                <a:gd name="T50" fmla="*/ 280 w 348"/>
                <a:gd name="T51" fmla="*/ 295 h 310"/>
                <a:gd name="T52" fmla="*/ 264 w 348"/>
                <a:gd name="T53" fmla="*/ 272 h 310"/>
                <a:gd name="T54" fmla="*/ 264 w 348"/>
                <a:gd name="T55" fmla="*/ 242 h 310"/>
                <a:gd name="T56" fmla="*/ 280 w 348"/>
                <a:gd name="T57" fmla="*/ 272 h 310"/>
                <a:gd name="T58" fmla="*/ 295 w 348"/>
                <a:gd name="T59" fmla="*/ 288 h 310"/>
                <a:gd name="T60" fmla="*/ 325 w 348"/>
                <a:gd name="T61" fmla="*/ 303 h 310"/>
                <a:gd name="T62" fmla="*/ 332 w 348"/>
                <a:gd name="T63" fmla="*/ 303 h 310"/>
                <a:gd name="T64" fmla="*/ 348 w 348"/>
                <a:gd name="T65" fmla="*/ 295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8" h="310">
                  <a:moveTo>
                    <a:pt x="348" y="295"/>
                  </a:moveTo>
                  <a:lnTo>
                    <a:pt x="310" y="280"/>
                  </a:lnTo>
                  <a:lnTo>
                    <a:pt x="302" y="257"/>
                  </a:lnTo>
                  <a:lnTo>
                    <a:pt x="317" y="265"/>
                  </a:lnTo>
                  <a:lnTo>
                    <a:pt x="325" y="250"/>
                  </a:lnTo>
                  <a:lnTo>
                    <a:pt x="332" y="219"/>
                  </a:lnTo>
                  <a:lnTo>
                    <a:pt x="302" y="242"/>
                  </a:lnTo>
                  <a:lnTo>
                    <a:pt x="287" y="235"/>
                  </a:lnTo>
                  <a:lnTo>
                    <a:pt x="302" y="219"/>
                  </a:lnTo>
                  <a:lnTo>
                    <a:pt x="295" y="219"/>
                  </a:lnTo>
                  <a:lnTo>
                    <a:pt x="272" y="235"/>
                  </a:lnTo>
                  <a:lnTo>
                    <a:pt x="249" y="227"/>
                  </a:lnTo>
                  <a:lnTo>
                    <a:pt x="264" y="204"/>
                  </a:lnTo>
                  <a:lnTo>
                    <a:pt x="302" y="212"/>
                  </a:lnTo>
                  <a:lnTo>
                    <a:pt x="287" y="182"/>
                  </a:lnTo>
                  <a:lnTo>
                    <a:pt x="295" y="151"/>
                  </a:lnTo>
                  <a:lnTo>
                    <a:pt x="166" y="159"/>
                  </a:lnTo>
                  <a:lnTo>
                    <a:pt x="158" y="144"/>
                  </a:lnTo>
                  <a:lnTo>
                    <a:pt x="174" y="113"/>
                  </a:lnTo>
                  <a:lnTo>
                    <a:pt x="166" y="113"/>
                  </a:lnTo>
                  <a:lnTo>
                    <a:pt x="189" y="98"/>
                  </a:lnTo>
                  <a:lnTo>
                    <a:pt x="181" y="91"/>
                  </a:lnTo>
                  <a:lnTo>
                    <a:pt x="204" y="68"/>
                  </a:lnTo>
                  <a:lnTo>
                    <a:pt x="189" y="68"/>
                  </a:lnTo>
                  <a:lnTo>
                    <a:pt x="211" y="53"/>
                  </a:lnTo>
                  <a:lnTo>
                    <a:pt x="196" y="45"/>
                  </a:lnTo>
                  <a:lnTo>
                    <a:pt x="204" y="45"/>
                  </a:lnTo>
                  <a:lnTo>
                    <a:pt x="196" y="30"/>
                  </a:lnTo>
                  <a:lnTo>
                    <a:pt x="189" y="30"/>
                  </a:lnTo>
                  <a:lnTo>
                    <a:pt x="189" y="0"/>
                  </a:lnTo>
                  <a:lnTo>
                    <a:pt x="0" y="7"/>
                  </a:lnTo>
                  <a:lnTo>
                    <a:pt x="0" y="91"/>
                  </a:lnTo>
                  <a:lnTo>
                    <a:pt x="37" y="166"/>
                  </a:lnTo>
                  <a:lnTo>
                    <a:pt x="22" y="242"/>
                  </a:lnTo>
                  <a:lnTo>
                    <a:pt x="15" y="272"/>
                  </a:lnTo>
                  <a:lnTo>
                    <a:pt x="60" y="265"/>
                  </a:lnTo>
                  <a:lnTo>
                    <a:pt x="158" y="280"/>
                  </a:lnTo>
                  <a:lnTo>
                    <a:pt x="166" y="272"/>
                  </a:lnTo>
                  <a:lnTo>
                    <a:pt x="128" y="265"/>
                  </a:lnTo>
                  <a:lnTo>
                    <a:pt x="151" y="257"/>
                  </a:lnTo>
                  <a:lnTo>
                    <a:pt x="151" y="265"/>
                  </a:lnTo>
                  <a:lnTo>
                    <a:pt x="166" y="257"/>
                  </a:lnTo>
                  <a:lnTo>
                    <a:pt x="174" y="280"/>
                  </a:lnTo>
                  <a:lnTo>
                    <a:pt x="196" y="280"/>
                  </a:lnTo>
                  <a:lnTo>
                    <a:pt x="204" y="295"/>
                  </a:lnTo>
                  <a:lnTo>
                    <a:pt x="196" y="288"/>
                  </a:lnTo>
                  <a:lnTo>
                    <a:pt x="189" y="295"/>
                  </a:lnTo>
                  <a:lnTo>
                    <a:pt x="196" y="295"/>
                  </a:lnTo>
                  <a:lnTo>
                    <a:pt x="227" y="310"/>
                  </a:lnTo>
                  <a:lnTo>
                    <a:pt x="249" y="288"/>
                  </a:lnTo>
                  <a:lnTo>
                    <a:pt x="264" y="303"/>
                  </a:lnTo>
                  <a:lnTo>
                    <a:pt x="280" y="295"/>
                  </a:lnTo>
                  <a:lnTo>
                    <a:pt x="280" y="280"/>
                  </a:lnTo>
                  <a:lnTo>
                    <a:pt x="264" y="272"/>
                  </a:lnTo>
                  <a:lnTo>
                    <a:pt x="257" y="257"/>
                  </a:lnTo>
                  <a:lnTo>
                    <a:pt x="264" y="242"/>
                  </a:lnTo>
                  <a:lnTo>
                    <a:pt x="272" y="272"/>
                  </a:lnTo>
                  <a:lnTo>
                    <a:pt x="280" y="272"/>
                  </a:lnTo>
                  <a:lnTo>
                    <a:pt x="280" y="265"/>
                  </a:lnTo>
                  <a:lnTo>
                    <a:pt x="295" y="288"/>
                  </a:lnTo>
                  <a:lnTo>
                    <a:pt x="310" y="288"/>
                  </a:lnTo>
                  <a:lnTo>
                    <a:pt x="325" y="303"/>
                  </a:lnTo>
                  <a:lnTo>
                    <a:pt x="332" y="295"/>
                  </a:lnTo>
                  <a:lnTo>
                    <a:pt x="332" y="303"/>
                  </a:lnTo>
                  <a:lnTo>
                    <a:pt x="340" y="310"/>
                  </a:lnTo>
                  <a:lnTo>
                    <a:pt x="348" y="29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10" name="Freeform 58"/>
            <p:cNvSpPr>
              <a:spLocks/>
            </p:cNvSpPr>
            <p:nvPr/>
          </p:nvSpPr>
          <p:spPr bwMode="auto">
            <a:xfrm>
              <a:off x="3043" y="2584"/>
              <a:ext cx="348" cy="310"/>
            </a:xfrm>
            <a:custGeom>
              <a:avLst/>
              <a:gdLst>
                <a:gd name="T0" fmla="*/ 310 w 348"/>
                <a:gd name="T1" fmla="*/ 280 h 310"/>
                <a:gd name="T2" fmla="*/ 317 w 348"/>
                <a:gd name="T3" fmla="*/ 265 h 310"/>
                <a:gd name="T4" fmla="*/ 332 w 348"/>
                <a:gd name="T5" fmla="*/ 219 h 310"/>
                <a:gd name="T6" fmla="*/ 287 w 348"/>
                <a:gd name="T7" fmla="*/ 235 h 310"/>
                <a:gd name="T8" fmla="*/ 295 w 348"/>
                <a:gd name="T9" fmla="*/ 219 h 310"/>
                <a:gd name="T10" fmla="*/ 249 w 348"/>
                <a:gd name="T11" fmla="*/ 227 h 310"/>
                <a:gd name="T12" fmla="*/ 302 w 348"/>
                <a:gd name="T13" fmla="*/ 212 h 310"/>
                <a:gd name="T14" fmla="*/ 295 w 348"/>
                <a:gd name="T15" fmla="*/ 151 h 310"/>
                <a:gd name="T16" fmla="*/ 158 w 348"/>
                <a:gd name="T17" fmla="*/ 144 h 310"/>
                <a:gd name="T18" fmla="*/ 166 w 348"/>
                <a:gd name="T19" fmla="*/ 113 h 310"/>
                <a:gd name="T20" fmla="*/ 181 w 348"/>
                <a:gd name="T21" fmla="*/ 91 h 310"/>
                <a:gd name="T22" fmla="*/ 189 w 348"/>
                <a:gd name="T23" fmla="*/ 68 h 310"/>
                <a:gd name="T24" fmla="*/ 196 w 348"/>
                <a:gd name="T25" fmla="*/ 45 h 310"/>
                <a:gd name="T26" fmla="*/ 196 w 348"/>
                <a:gd name="T27" fmla="*/ 30 h 310"/>
                <a:gd name="T28" fmla="*/ 189 w 348"/>
                <a:gd name="T29" fmla="*/ 0 h 310"/>
                <a:gd name="T30" fmla="*/ 0 w 348"/>
                <a:gd name="T31" fmla="*/ 91 h 310"/>
                <a:gd name="T32" fmla="*/ 22 w 348"/>
                <a:gd name="T33" fmla="*/ 242 h 310"/>
                <a:gd name="T34" fmla="*/ 60 w 348"/>
                <a:gd name="T35" fmla="*/ 265 h 310"/>
                <a:gd name="T36" fmla="*/ 166 w 348"/>
                <a:gd name="T37" fmla="*/ 272 h 310"/>
                <a:gd name="T38" fmla="*/ 151 w 348"/>
                <a:gd name="T39" fmla="*/ 257 h 310"/>
                <a:gd name="T40" fmla="*/ 166 w 348"/>
                <a:gd name="T41" fmla="*/ 257 h 310"/>
                <a:gd name="T42" fmla="*/ 196 w 348"/>
                <a:gd name="T43" fmla="*/ 280 h 310"/>
                <a:gd name="T44" fmla="*/ 196 w 348"/>
                <a:gd name="T45" fmla="*/ 288 h 310"/>
                <a:gd name="T46" fmla="*/ 196 w 348"/>
                <a:gd name="T47" fmla="*/ 295 h 310"/>
                <a:gd name="T48" fmla="*/ 249 w 348"/>
                <a:gd name="T49" fmla="*/ 288 h 310"/>
                <a:gd name="T50" fmla="*/ 280 w 348"/>
                <a:gd name="T51" fmla="*/ 295 h 310"/>
                <a:gd name="T52" fmla="*/ 264 w 348"/>
                <a:gd name="T53" fmla="*/ 272 h 310"/>
                <a:gd name="T54" fmla="*/ 264 w 348"/>
                <a:gd name="T55" fmla="*/ 242 h 310"/>
                <a:gd name="T56" fmla="*/ 280 w 348"/>
                <a:gd name="T57" fmla="*/ 272 h 310"/>
                <a:gd name="T58" fmla="*/ 295 w 348"/>
                <a:gd name="T59" fmla="*/ 288 h 310"/>
                <a:gd name="T60" fmla="*/ 325 w 348"/>
                <a:gd name="T61" fmla="*/ 303 h 310"/>
                <a:gd name="T62" fmla="*/ 332 w 348"/>
                <a:gd name="T63" fmla="*/ 303 h 310"/>
                <a:gd name="T64" fmla="*/ 348 w 348"/>
                <a:gd name="T65" fmla="*/ 295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8" h="310">
                  <a:moveTo>
                    <a:pt x="348" y="295"/>
                  </a:moveTo>
                  <a:lnTo>
                    <a:pt x="310" y="280"/>
                  </a:lnTo>
                  <a:lnTo>
                    <a:pt x="302" y="257"/>
                  </a:lnTo>
                  <a:lnTo>
                    <a:pt x="317" y="265"/>
                  </a:lnTo>
                  <a:lnTo>
                    <a:pt x="325" y="250"/>
                  </a:lnTo>
                  <a:lnTo>
                    <a:pt x="332" y="219"/>
                  </a:lnTo>
                  <a:lnTo>
                    <a:pt x="302" y="242"/>
                  </a:lnTo>
                  <a:lnTo>
                    <a:pt x="287" y="235"/>
                  </a:lnTo>
                  <a:lnTo>
                    <a:pt x="302" y="219"/>
                  </a:lnTo>
                  <a:lnTo>
                    <a:pt x="295" y="219"/>
                  </a:lnTo>
                  <a:lnTo>
                    <a:pt x="272" y="235"/>
                  </a:lnTo>
                  <a:lnTo>
                    <a:pt x="249" y="227"/>
                  </a:lnTo>
                  <a:lnTo>
                    <a:pt x="264" y="204"/>
                  </a:lnTo>
                  <a:lnTo>
                    <a:pt x="302" y="212"/>
                  </a:lnTo>
                  <a:lnTo>
                    <a:pt x="287" y="182"/>
                  </a:lnTo>
                  <a:lnTo>
                    <a:pt x="295" y="151"/>
                  </a:lnTo>
                  <a:lnTo>
                    <a:pt x="166" y="159"/>
                  </a:lnTo>
                  <a:lnTo>
                    <a:pt x="158" y="144"/>
                  </a:lnTo>
                  <a:lnTo>
                    <a:pt x="174" y="113"/>
                  </a:lnTo>
                  <a:lnTo>
                    <a:pt x="166" y="113"/>
                  </a:lnTo>
                  <a:lnTo>
                    <a:pt x="189" y="98"/>
                  </a:lnTo>
                  <a:lnTo>
                    <a:pt x="181" y="91"/>
                  </a:lnTo>
                  <a:lnTo>
                    <a:pt x="204" y="68"/>
                  </a:lnTo>
                  <a:lnTo>
                    <a:pt x="189" y="68"/>
                  </a:lnTo>
                  <a:lnTo>
                    <a:pt x="211" y="53"/>
                  </a:lnTo>
                  <a:lnTo>
                    <a:pt x="196" y="45"/>
                  </a:lnTo>
                  <a:lnTo>
                    <a:pt x="204" y="45"/>
                  </a:lnTo>
                  <a:lnTo>
                    <a:pt x="196" y="30"/>
                  </a:lnTo>
                  <a:lnTo>
                    <a:pt x="189" y="30"/>
                  </a:lnTo>
                  <a:lnTo>
                    <a:pt x="189" y="0"/>
                  </a:lnTo>
                  <a:lnTo>
                    <a:pt x="0" y="7"/>
                  </a:lnTo>
                  <a:lnTo>
                    <a:pt x="0" y="91"/>
                  </a:lnTo>
                  <a:lnTo>
                    <a:pt x="37" y="166"/>
                  </a:lnTo>
                  <a:lnTo>
                    <a:pt x="22" y="242"/>
                  </a:lnTo>
                  <a:lnTo>
                    <a:pt x="15" y="272"/>
                  </a:lnTo>
                  <a:lnTo>
                    <a:pt x="60" y="265"/>
                  </a:lnTo>
                  <a:lnTo>
                    <a:pt x="158" y="280"/>
                  </a:lnTo>
                  <a:lnTo>
                    <a:pt x="166" y="272"/>
                  </a:lnTo>
                  <a:lnTo>
                    <a:pt x="128" y="265"/>
                  </a:lnTo>
                  <a:lnTo>
                    <a:pt x="151" y="257"/>
                  </a:lnTo>
                  <a:lnTo>
                    <a:pt x="151" y="265"/>
                  </a:lnTo>
                  <a:lnTo>
                    <a:pt x="166" y="257"/>
                  </a:lnTo>
                  <a:lnTo>
                    <a:pt x="174" y="280"/>
                  </a:lnTo>
                  <a:lnTo>
                    <a:pt x="196" y="280"/>
                  </a:lnTo>
                  <a:lnTo>
                    <a:pt x="204" y="295"/>
                  </a:lnTo>
                  <a:lnTo>
                    <a:pt x="196" y="288"/>
                  </a:lnTo>
                  <a:lnTo>
                    <a:pt x="189" y="295"/>
                  </a:lnTo>
                  <a:lnTo>
                    <a:pt x="196" y="295"/>
                  </a:lnTo>
                  <a:lnTo>
                    <a:pt x="227" y="310"/>
                  </a:lnTo>
                  <a:lnTo>
                    <a:pt x="249" y="288"/>
                  </a:lnTo>
                  <a:lnTo>
                    <a:pt x="264" y="303"/>
                  </a:lnTo>
                  <a:lnTo>
                    <a:pt x="280" y="295"/>
                  </a:lnTo>
                  <a:lnTo>
                    <a:pt x="280" y="280"/>
                  </a:lnTo>
                  <a:lnTo>
                    <a:pt x="264" y="272"/>
                  </a:lnTo>
                  <a:lnTo>
                    <a:pt x="257" y="257"/>
                  </a:lnTo>
                  <a:lnTo>
                    <a:pt x="264" y="242"/>
                  </a:lnTo>
                  <a:lnTo>
                    <a:pt x="272" y="272"/>
                  </a:lnTo>
                  <a:lnTo>
                    <a:pt x="280" y="272"/>
                  </a:lnTo>
                  <a:lnTo>
                    <a:pt x="280" y="265"/>
                  </a:lnTo>
                  <a:lnTo>
                    <a:pt x="295" y="288"/>
                  </a:lnTo>
                  <a:lnTo>
                    <a:pt x="310" y="288"/>
                  </a:lnTo>
                  <a:lnTo>
                    <a:pt x="325" y="303"/>
                  </a:lnTo>
                  <a:lnTo>
                    <a:pt x="332" y="295"/>
                  </a:lnTo>
                  <a:lnTo>
                    <a:pt x="332" y="303"/>
                  </a:lnTo>
                  <a:lnTo>
                    <a:pt x="340" y="310"/>
                  </a:lnTo>
                  <a:lnTo>
                    <a:pt x="348" y="295"/>
                  </a:lnTo>
                  <a:lnTo>
                    <a:pt x="348" y="30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11" name="Freeform 59"/>
            <p:cNvSpPr>
              <a:spLocks/>
            </p:cNvSpPr>
            <p:nvPr/>
          </p:nvSpPr>
          <p:spPr bwMode="auto">
            <a:xfrm>
              <a:off x="4283" y="1252"/>
              <a:ext cx="235" cy="355"/>
            </a:xfrm>
            <a:custGeom>
              <a:avLst/>
              <a:gdLst>
                <a:gd name="T0" fmla="*/ 227 w 235"/>
                <a:gd name="T1" fmla="*/ 174 h 355"/>
                <a:gd name="T2" fmla="*/ 219 w 235"/>
                <a:gd name="T3" fmla="*/ 159 h 355"/>
                <a:gd name="T4" fmla="*/ 227 w 235"/>
                <a:gd name="T5" fmla="*/ 159 h 355"/>
                <a:gd name="T6" fmla="*/ 219 w 235"/>
                <a:gd name="T7" fmla="*/ 144 h 355"/>
                <a:gd name="T8" fmla="*/ 197 w 235"/>
                <a:gd name="T9" fmla="*/ 144 h 355"/>
                <a:gd name="T10" fmla="*/ 189 w 235"/>
                <a:gd name="T11" fmla="*/ 121 h 355"/>
                <a:gd name="T12" fmla="*/ 167 w 235"/>
                <a:gd name="T13" fmla="*/ 113 h 355"/>
                <a:gd name="T14" fmla="*/ 136 w 235"/>
                <a:gd name="T15" fmla="*/ 15 h 355"/>
                <a:gd name="T16" fmla="*/ 106 w 235"/>
                <a:gd name="T17" fmla="*/ 0 h 355"/>
                <a:gd name="T18" fmla="*/ 76 w 235"/>
                <a:gd name="T19" fmla="*/ 22 h 355"/>
                <a:gd name="T20" fmla="*/ 53 w 235"/>
                <a:gd name="T21" fmla="*/ 7 h 355"/>
                <a:gd name="T22" fmla="*/ 30 w 235"/>
                <a:gd name="T23" fmla="*/ 75 h 355"/>
                <a:gd name="T24" fmla="*/ 38 w 235"/>
                <a:gd name="T25" fmla="*/ 136 h 355"/>
                <a:gd name="T26" fmla="*/ 15 w 235"/>
                <a:gd name="T27" fmla="*/ 174 h 355"/>
                <a:gd name="T28" fmla="*/ 23 w 235"/>
                <a:gd name="T29" fmla="*/ 181 h 355"/>
                <a:gd name="T30" fmla="*/ 15 w 235"/>
                <a:gd name="T31" fmla="*/ 181 h 355"/>
                <a:gd name="T32" fmla="*/ 15 w 235"/>
                <a:gd name="T33" fmla="*/ 197 h 355"/>
                <a:gd name="T34" fmla="*/ 0 w 235"/>
                <a:gd name="T35" fmla="*/ 197 h 355"/>
                <a:gd name="T36" fmla="*/ 45 w 235"/>
                <a:gd name="T37" fmla="*/ 340 h 355"/>
                <a:gd name="T38" fmla="*/ 68 w 235"/>
                <a:gd name="T39" fmla="*/ 355 h 355"/>
                <a:gd name="T40" fmla="*/ 83 w 235"/>
                <a:gd name="T41" fmla="*/ 295 h 355"/>
                <a:gd name="T42" fmla="*/ 91 w 235"/>
                <a:gd name="T43" fmla="*/ 287 h 355"/>
                <a:gd name="T44" fmla="*/ 98 w 235"/>
                <a:gd name="T45" fmla="*/ 280 h 355"/>
                <a:gd name="T46" fmla="*/ 98 w 235"/>
                <a:gd name="T47" fmla="*/ 272 h 355"/>
                <a:gd name="T48" fmla="*/ 114 w 235"/>
                <a:gd name="T49" fmla="*/ 287 h 355"/>
                <a:gd name="T50" fmla="*/ 121 w 235"/>
                <a:gd name="T51" fmla="*/ 265 h 355"/>
                <a:gd name="T52" fmla="*/ 129 w 235"/>
                <a:gd name="T53" fmla="*/ 272 h 355"/>
                <a:gd name="T54" fmla="*/ 129 w 235"/>
                <a:gd name="T55" fmla="*/ 227 h 355"/>
                <a:gd name="T56" fmla="*/ 144 w 235"/>
                <a:gd name="T57" fmla="*/ 219 h 355"/>
                <a:gd name="T58" fmla="*/ 144 w 235"/>
                <a:gd name="T59" fmla="*/ 234 h 355"/>
                <a:gd name="T60" fmla="*/ 167 w 235"/>
                <a:gd name="T61" fmla="*/ 234 h 355"/>
                <a:gd name="T62" fmla="*/ 159 w 235"/>
                <a:gd name="T63" fmla="*/ 219 h 355"/>
                <a:gd name="T64" fmla="*/ 167 w 235"/>
                <a:gd name="T65" fmla="*/ 219 h 355"/>
                <a:gd name="T66" fmla="*/ 174 w 235"/>
                <a:gd name="T67" fmla="*/ 204 h 355"/>
                <a:gd name="T68" fmla="*/ 182 w 235"/>
                <a:gd name="T69" fmla="*/ 219 h 355"/>
                <a:gd name="T70" fmla="*/ 197 w 235"/>
                <a:gd name="T71" fmla="*/ 197 h 355"/>
                <a:gd name="T72" fmla="*/ 204 w 235"/>
                <a:gd name="T73" fmla="*/ 197 h 355"/>
                <a:gd name="T74" fmla="*/ 204 w 235"/>
                <a:gd name="T75" fmla="*/ 189 h 355"/>
                <a:gd name="T76" fmla="*/ 219 w 235"/>
                <a:gd name="T77" fmla="*/ 189 h 355"/>
                <a:gd name="T78" fmla="*/ 235 w 235"/>
                <a:gd name="T79" fmla="*/ 166 h 355"/>
                <a:gd name="T80" fmla="*/ 227 w 235"/>
                <a:gd name="T81" fmla="*/ 174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5" h="355">
                  <a:moveTo>
                    <a:pt x="227" y="174"/>
                  </a:moveTo>
                  <a:lnTo>
                    <a:pt x="219" y="159"/>
                  </a:lnTo>
                  <a:lnTo>
                    <a:pt x="227" y="159"/>
                  </a:lnTo>
                  <a:lnTo>
                    <a:pt x="219" y="144"/>
                  </a:lnTo>
                  <a:lnTo>
                    <a:pt x="197" y="144"/>
                  </a:lnTo>
                  <a:lnTo>
                    <a:pt x="189" y="121"/>
                  </a:lnTo>
                  <a:lnTo>
                    <a:pt x="167" y="113"/>
                  </a:lnTo>
                  <a:lnTo>
                    <a:pt x="136" y="15"/>
                  </a:lnTo>
                  <a:lnTo>
                    <a:pt x="106" y="0"/>
                  </a:lnTo>
                  <a:lnTo>
                    <a:pt x="76" y="22"/>
                  </a:lnTo>
                  <a:lnTo>
                    <a:pt x="53" y="7"/>
                  </a:lnTo>
                  <a:lnTo>
                    <a:pt x="30" y="75"/>
                  </a:lnTo>
                  <a:lnTo>
                    <a:pt x="38" y="136"/>
                  </a:lnTo>
                  <a:lnTo>
                    <a:pt x="15" y="174"/>
                  </a:lnTo>
                  <a:lnTo>
                    <a:pt x="23" y="181"/>
                  </a:lnTo>
                  <a:lnTo>
                    <a:pt x="15" y="181"/>
                  </a:lnTo>
                  <a:lnTo>
                    <a:pt x="15" y="197"/>
                  </a:lnTo>
                  <a:lnTo>
                    <a:pt x="0" y="197"/>
                  </a:lnTo>
                  <a:lnTo>
                    <a:pt x="45" y="340"/>
                  </a:lnTo>
                  <a:lnTo>
                    <a:pt x="68" y="355"/>
                  </a:lnTo>
                  <a:lnTo>
                    <a:pt x="83" y="295"/>
                  </a:lnTo>
                  <a:lnTo>
                    <a:pt x="91" y="287"/>
                  </a:lnTo>
                  <a:lnTo>
                    <a:pt x="98" y="280"/>
                  </a:lnTo>
                  <a:lnTo>
                    <a:pt x="98" y="272"/>
                  </a:lnTo>
                  <a:lnTo>
                    <a:pt x="114" y="287"/>
                  </a:lnTo>
                  <a:lnTo>
                    <a:pt x="121" y="265"/>
                  </a:lnTo>
                  <a:lnTo>
                    <a:pt x="129" y="272"/>
                  </a:lnTo>
                  <a:lnTo>
                    <a:pt x="129" y="227"/>
                  </a:lnTo>
                  <a:lnTo>
                    <a:pt x="144" y="219"/>
                  </a:lnTo>
                  <a:lnTo>
                    <a:pt x="144" y="234"/>
                  </a:lnTo>
                  <a:lnTo>
                    <a:pt x="167" y="234"/>
                  </a:lnTo>
                  <a:lnTo>
                    <a:pt x="159" y="219"/>
                  </a:lnTo>
                  <a:lnTo>
                    <a:pt x="167" y="219"/>
                  </a:lnTo>
                  <a:lnTo>
                    <a:pt x="174" y="204"/>
                  </a:lnTo>
                  <a:lnTo>
                    <a:pt x="182" y="219"/>
                  </a:lnTo>
                  <a:lnTo>
                    <a:pt x="197" y="197"/>
                  </a:lnTo>
                  <a:lnTo>
                    <a:pt x="204" y="197"/>
                  </a:lnTo>
                  <a:lnTo>
                    <a:pt x="204" y="189"/>
                  </a:lnTo>
                  <a:lnTo>
                    <a:pt x="219" y="189"/>
                  </a:lnTo>
                  <a:lnTo>
                    <a:pt x="235" y="166"/>
                  </a:lnTo>
                  <a:lnTo>
                    <a:pt x="227" y="174"/>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12" name="Freeform 60"/>
            <p:cNvSpPr>
              <a:spLocks/>
            </p:cNvSpPr>
            <p:nvPr/>
          </p:nvSpPr>
          <p:spPr bwMode="auto">
            <a:xfrm>
              <a:off x="4283" y="1252"/>
              <a:ext cx="235" cy="355"/>
            </a:xfrm>
            <a:custGeom>
              <a:avLst/>
              <a:gdLst>
                <a:gd name="T0" fmla="*/ 227 w 235"/>
                <a:gd name="T1" fmla="*/ 174 h 355"/>
                <a:gd name="T2" fmla="*/ 219 w 235"/>
                <a:gd name="T3" fmla="*/ 159 h 355"/>
                <a:gd name="T4" fmla="*/ 227 w 235"/>
                <a:gd name="T5" fmla="*/ 159 h 355"/>
                <a:gd name="T6" fmla="*/ 219 w 235"/>
                <a:gd name="T7" fmla="*/ 144 h 355"/>
                <a:gd name="T8" fmla="*/ 197 w 235"/>
                <a:gd name="T9" fmla="*/ 144 h 355"/>
                <a:gd name="T10" fmla="*/ 189 w 235"/>
                <a:gd name="T11" fmla="*/ 121 h 355"/>
                <a:gd name="T12" fmla="*/ 167 w 235"/>
                <a:gd name="T13" fmla="*/ 113 h 355"/>
                <a:gd name="T14" fmla="*/ 136 w 235"/>
                <a:gd name="T15" fmla="*/ 15 h 355"/>
                <a:gd name="T16" fmla="*/ 106 w 235"/>
                <a:gd name="T17" fmla="*/ 0 h 355"/>
                <a:gd name="T18" fmla="*/ 76 w 235"/>
                <a:gd name="T19" fmla="*/ 22 h 355"/>
                <a:gd name="T20" fmla="*/ 53 w 235"/>
                <a:gd name="T21" fmla="*/ 7 h 355"/>
                <a:gd name="T22" fmla="*/ 30 w 235"/>
                <a:gd name="T23" fmla="*/ 75 h 355"/>
                <a:gd name="T24" fmla="*/ 38 w 235"/>
                <a:gd name="T25" fmla="*/ 136 h 355"/>
                <a:gd name="T26" fmla="*/ 15 w 235"/>
                <a:gd name="T27" fmla="*/ 174 h 355"/>
                <a:gd name="T28" fmla="*/ 23 w 235"/>
                <a:gd name="T29" fmla="*/ 181 h 355"/>
                <a:gd name="T30" fmla="*/ 15 w 235"/>
                <a:gd name="T31" fmla="*/ 181 h 355"/>
                <a:gd name="T32" fmla="*/ 15 w 235"/>
                <a:gd name="T33" fmla="*/ 197 h 355"/>
                <a:gd name="T34" fmla="*/ 0 w 235"/>
                <a:gd name="T35" fmla="*/ 197 h 355"/>
                <a:gd name="T36" fmla="*/ 45 w 235"/>
                <a:gd name="T37" fmla="*/ 340 h 355"/>
                <a:gd name="T38" fmla="*/ 68 w 235"/>
                <a:gd name="T39" fmla="*/ 355 h 355"/>
                <a:gd name="T40" fmla="*/ 83 w 235"/>
                <a:gd name="T41" fmla="*/ 295 h 355"/>
                <a:gd name="T42" fmla="*/ 91 w 235"/>
                <a:gd name="T43" fmla="*/ 287 h 355"/>
                <a:gd name="T44" fmla="*/ 98 w 235"/>
                <a:gd name="T45" fmla="*/ 280 h 355"/>
                <a:gd name="T46" fmla="*/ 98 w 235"/>
                <a:gd name="T47" fmla="*/ 272 h 355"/>
                <a:gd name="T48" fmla="*/ 114 w 235"/>
                <a:gd name="T49" fmla="*/ 287 h 355"/>
                <a:gd name="T50" fmla="*/ 121 w 235"/>
                <a:gd name="T51" fmla="*/ 265 h 355"/>
                <a:gd name="T52" fmla="*/ 129 w 235"/>
                <a:gd name="T53" fmla="*/ 272 h 355"/>
                <a:gd name="T54" fmla="*/ 129 w 235"/>
                <a:gd name="T55" fmla="*/ 227 h 355"/>
                <a:gd name="T56" fmla="*/ 144 w 235"/>
                <a:gd name="T57" fmla="*/ 219 h 355"/>
                <a:gd name="T58" fmla="*/ 144 w 235"/>
                <a:gd name="T59" fmla="*/ 234 h 355"/>
                <a:gd name="T60" fmla="*/ 167 w 235"/>
                <a:gd name="T61" fmla="*/ 234 h 355"/>
                <a:gd name="T62" fmla="*/ 159 w 235"/>
                <a:gd name="T63" fmla="*/ 219 h 355"/>
                <a:gd name="T64" fmla="*/ 167 w 235"/>
                <a:gd name="T65" fmla="*/ 219 h 355"/>
                <a:gd name="T66" fmla="*/ 174 w 235"/>
                <a:gd name="T67" fmla="*/ 204 h 355"/>
                <a:gd name="T68" fmla="*/ 182 w 235"/>
                <a:gd name="T69" fmla="*/ 219 h 355"/>
                <a:gd name="T70" fmla="*/ 197 w 235"/>
                <a:gd name="T71" fmla="*/ 197 h 355"/>
                <a:gd name="T72" fmla="*/ 204 w 235"/>
                <a:gd name="T73" fmla="*/ 197 h 355"/>
                <a:gd name="T74" fmla="*/ 204 w 235"/>
                <a:gd name="T75" fmla="*/ 189 h 355"/>
                <a:gd name="T76" fmla="*/ 219 w 235"/>
                <a:gd name="T77" fmla="*/ 189 h 355"/>
                <a:gd name="T78" fmla="*/ 235 w 235"/>
                <a:gd name="T79" fmla="*/ 166 h 355"/>
                <a:gd name="T80" fmla="*/ 227 w 235"/>
                <a:gd name="T81" fmla="*/ 174 h 355"/>
                <a:gd name="T82" fmla="*/ 227 w 235"/>
                <a:gd name="T83" fmla="*/ 181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5" h="355">
                  <a:moveTo>
                    <a:pt x="227" y="174"/>
                  </a:moveTo>
                  <a:lnTo>
                    <a:pt x="219" y="159"/>
                  </a:lnTo>
                  <a:lnTo>
                    <a:pt x="227" y="159"/>
                  </a:lnTo>
                  <a:lnTo>
                    <a:pt x="219" y="144"/>
                  </a:lnTo>
                  <a:lnTo>
                    <a:pt x="197" y="144"/>
                  </a:lnTo>
                  <a:lnTo>
                    <a:pt x="189" y="121"/>
                  </a:lnTo>
                  <a:lnTo>
                    <a:pt x="167" y="113"/>
                  </a:lnTo>
                  <a:lnTo>
                    <a:pt x="136" y="15"/>
                  </a:lnTo>
                  <a:lnTo>
                    <a:pt x="106" y="0"/>
                  </a:lnTo>
                  <a:lnTo>
                    <a:pt x="76" y="22"/>
                  </a:lnTo>
                  <a:lnTo>
                    <a:pt x="53" y="7"/>
                  </a:lnTo>
                  <a:lnTo>
                    <a:pt x="30" y="75"/>
                  </a:lnTo>
                  <a:lnTo>
                    <a:pt x="38" y="136"/>
                  </a:lnTo>
                  <a:lnTo>
                    <a:pt x="15" y="174"/>
                  </a:lnTo>
                  <a:lnTo>
                    <a:pt x="23" y="181"/>
                  </a:lnTo>
                  <a:lnTo>
                    <a:pt x="15" y="181"/>
                  </a:lnTo>
                  <a:lnTo>
                    <a:pt x="15" y="197"/>
                  </a:lnTo>
                  <a:lnTo>
                    <a:pt x="0" y="197"/>
                  </a:lnTo>
                  <a:lnTo>
                    <a:pt x="45" y="340"/>
                  </a:lnTo>
                  <a:lnTo>
                    <a:pt x="68" y="355"/>
                  </a:lnTo>
                  <a:lnTo>
                    <a:pt x="83" y="295"/>
                  </a:lnTo>
                  <a:lnTo>
                    <a:pt x="91" y="287"/>
                  </a:lnTo>
                  <a:lnTo>
                    <a:pt x="98" y="280"/>
                  </a:lnTo>
                  <a:lnTo>
                    <a:pt x="98" y="272"/>
                  </a:lnTo>
                  <a:lnTo>
                    <a:pt x="114" y="287"/>
                  </a:lnTo>
                  <a:lnTo>
                    <a:pt x="121" y="265"/>
                  </a:lnTo>
                  <a:lnTo>
                    <a:pt x="129" y="272"/>
                  </a:lnTo>
                  <a:lnTo>
                    <a:pt x="129" y="227"/>
                  </a:lnTo>
                  <a:lnTo>
                    <a:pt x="144" y="219"/>
                  </a:lnTo>
                  <a:lnTo>
                    <a:pt x="144" y="234"/>
                  </a:lnTo>
                  <a:lnTo>
                    <a:pt x="167" y="234"/>
                  </a:lnTo>
                  <a:lnTo>
                    <a:pt x="159" y="219"/>
                  </a:lnTo>
                  <a:lnTo>
                    <a:pt x="167" y="219"/>
                  </a:lnTo>
                  <a:lnTo>
                    <a:pt x="174" y="204"/>
                  </a:lnTo>
                  <a:lnTo>
                    <a:pt x="182" y="219"/>
                  </a:lnTo>
                  <a:lnTo>
                    <a:pt x="197" y="197"/>
                  </a:lnTo>
                  <a:lnTo>
                    <a:pt x="204" y="197"/>
                  </a:lnTo>
                  <a:lnTo>
                    <a:pt x="204" y="189"/>
                  </a:lnTo>
                  <a:lnTo>
                    <a:pt x="219" y="189"/>
                  </a:lnTo>
                  <a:lnTo>
                    <a:pt x="235" y="166"/>
                  </a:lnTo>
                  <a:lnTo>
                    <a:pt x="227" y="174"/>
                  </a:lnTo>
                  <a:lnTo>
                    <a:pt x="227" y="18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13" name="Freeform 61"/>
            <p:cNvSpPr>
              <a:spLocks/>
            </p:cNvSpPr>
            <p:nvPr/>
          </p:nvSpPr>
          <p:spPr bwMode="auto">
            <a:xfrm>
              <a:off x="4450" y="1471"/>
              <a:ext cx="15" cy="15"/>
            </a:xfrm>
            <a:custGeom>
              <a:avLst/>
              <a:gdLst>
                <a:gd name="T0" fmla="*/ 15 w 15"/>
                <a:gd name="T1" fmla="*/ 8 h 15"/>
                <a:gd name="T2" fmla="*/ 7 w 15"/>
                <a:gd name="T3" fmla="*/ 0 h 15"/>
                <a:gd name="T4" fmla="*/ 7 w 15"/>
                <a:gd name="T5" fmla="*/ 15 h 15"/>
                <a:gd name="T6" fmla="*/ 0 w 15"/>
                <a:gd name="T7" fmla="*/ 8 h 15"/>
                <a:gd name="T8" fmla="*/ 0 w 15"/>
                <a:gd name="T9" fmla="*/ 0 h 15"/>
                <a:gd name="T10" fmla="*/ 15 w 15"/>
                <a:gd name="T11" fmla="*/ 8 h 15"/>
              </a:gdLst>
              <a:ahLst/>
              <a:cxnLst>
                <a:cxn ang="0">
                  <a:pos x="T0" y="T1"/>
                </a:cxn>
                <a:cxn ang="0">
                  <a:pos x="T2" y="T3"/>
                </a:cxn>
                <a:cxn ang="0">
                  <a:pos x="T4" y="T5"/>
                </a:cxn>
                <a:cxn ang="0">
                  <a:pos x="T6" y="T7"/>
                </a:cxn>
                <a:cxn ang="0">
                  <a:pos x="T8" y="T9"/>
                </a:cxn>
                <a:cxn ang="0">
                  <a:pos x="T10" y="T11"/>
                </a:cxn>
              </a:cxnLst>
              <a:rect l="0" t="0" r="r" b="b"/>
              <a:pathLst>
                <a:path w="15" h="15">
                  <a:moveTo>
                    <a:pt x="15" y="8"/>
                  </a:moveTo>
                  <a:lnTo>
                    <a:pt x="7" y="0"/>
                  </a:lnTo>
                  <a:lnTo>
                    <a:pt x="7" y="15"/>
                  </a:lnTo>
                  <a:lnTo>
                    <a:pt x="0" y="8"/>
                  </a:lnTo>
                  <a:lnTo>
                    <a:pt x="0" y="0"/>
                  </a:lnTo>
                  <a:lnTo>
                    <a:pt x="15" y="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14" name="Freeform 62"/>
            <p:cNvSpPr>
              <a:spLocks/>
            </p:cNvSpPr>
            <p:nvPr/>
          </p:nvSpPr>
          <p:spPr bwMode="auto">
            <a:xfrm>
              <a:off x="4450" y="1471"/>
              <a:ext cx="15" cy="15"/>
            </a:xfrm>
            <a:custGeom>
              <a:avLst/>
              <a:gdLst>
                <a:gd name="T0" fmla="*/ 15 w 15"/>
                <a:gd name="T1" fmla="*/ 8 h 15"/>
                <a:gd name="T2" fmla="*/ 7 w 15"/>
                <a:gd name="T3" fmla="*/ 0 h 15"/>
                <a:gd name="T4" fmla="*/ 7 w 15"/>
                <a:gd name="T5" fmla="*/ 15 h 15"/>
                <a:gd name="T6" fmla="*/ 0 w 15"/>
                <a:gd name="T7" fmla="*/ 8 h 15"/>
                <a:gd name="T8" fmla="*/ 0 w 15"/>
                <a:gd name="T9" fmla="*/ 0 h 15"/>
                <a:gd name="T10" fmla="*/ 15 w 15"/>
                <a:gd name="T11" fmla="*/ 8 h 15"/>
                <a:gd name="T12" fmla="*/ 15 w 15"/>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15" y="8"/>
                  </a:moveTo>
                  <a:lnTo>
                    <a:pt x="7" y="0"/>
                  </a:lnTo>
                  <a:lnTo>
                    <a:pt x="7" y="15"/>
                  </a:lnTo>
                  <a:lnTo>
                    <a:pt x="0" y="8"/>
                  </a:lnTo>
                  <a:lnTo>
                    <a:pt x="0" y="0"/>
                  </a:lnTo>
                  <a:lnTo>
                    <a:pt x="15" y="8"/>
                  </a:lnTo>
                  <a:lnTo>
                    <a:pt x="15"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15" name="Freeform 63"/>
            <p:cNvSpPr>
              <a:spLocks/>
            </p:cNvSpPr>
            <p:nvPr/>
          </p:nvSpPr>
          <p:spPr bwMode="auto">
            <a:xfrm>
              <a:off x="3905" y="1933"/>
              <a:ext cx="280" cy="144"/>
            </a:xfrm>
            <a:custGeom>
              <a:avLst/>
              <a:gdLst>
                <a:gd name="T0" fmla="*/ 280 w 280"/>
                <a:gd name="T1" fmla="*/ 91 h 144"/>
                <a:gd name="T2" fmla="*/ 242 w 280"/>
                <a:gd name="T3" fmla="*/ 98 h 144"/>
                <a:gd name="T4" fmla="*/ 219 w 280"/>
                <a:gd name="T5" fmla="*/ 0 h 144"/>
                <a:gd name="T6" fmla="*/ 0 w 280"/>
                <a:gd name="T7" fmla="*/ 45 h 144"/>
                <a:gd name="T8" fmla="*/ 7 w 280"/>
                <a:gd name="T9" fmla="*/ 83 h 144"/>
                <a:gd name="T10" fmla="*/ 45 w 280"/>
                <a:gd name="T11" fmla="*/ 45 h 144"/>
                <a:gd name="T12" fmla="*/ 60 w 280"/>
                <a:gd name="T13" fmla="*/ 53 h 144"/>
                <a:gd name="T14" fmla="*/ 76 w 280"/>
                <a:gd name="T15" fmla="*/ 30 h 144"/>
                <a:gd name="T16" fmla="*/ 98 w 280"/>
                <a:gd name="T17" fmla="*/ 38 h 144"/>
                <a:gd name="T18" fmla="*/ 106 w 280"/>
                <a:gd name="T19" fmla="*/ 60 h 144"/>
                <a:gd name="T20" fmla="*/ 151 w 280"/>
                <a:gd name="T21" fmla="*/ 83 h 144"/>
                <a:gd name="T22" fmla="*/ 166 w 280"/>
                <a:gd name="T23" fmla="*/ 83 h 144"/>
                <a:gd name="T24" fmla="*/ 159 w 280"/>
                <a:gd name="T25" fmla="*/ 91 h 144"/>
                <a:gd name="T26" fmla="*/ 151 w 280"/>
                <a:gd name="T27" fmla="*/ 121 h 144"/>
                <a:gd name="T28" fmla="*/ 174 w 280"/>
                <a:gd name="T29" fmla="*/ 129 h 144"/>
                <a:gd name="T30" fmla="*/ 166 w 280"/>
                <a:gd name="T31" fmla="*/ 121 h 144"/>
                <a:gd name="T32" fmla="*/ 212 w 280"/>
                <a:gd name="T33" fmla="*/ 144 h 144"/>
                <a:gd name="T34" fmla="*/ 204 w 280"/>
                <a:gd name="T35" fmla="*/ 121 h 144"/>
                <a:gd name="T36" fmla="*/ 181 w 280"/>
                <a:gd name="T37" fmla="*/ 113 h 144"/>
                <a:gd name="T38" fmla="*/ 181 w 280"/>
                <a:gd name="T39" fmla="*/ 98 h 144"/>
                <a:gd name="T40" fmla="*/ 204 w 280"/>
                <a:gd name="T41" fmla="*/ 113 h 144"/>
                <a:gd name="T42" fmla="*/ 181 w 280"/>
                <a:gd name="T43" fmla="*/ 68 h 144"/>
                <a:gd name="T44" fmla="*/ 189 w 280"/>
                <a:gd name="T45" fmla="*/ 76 h 144"/>
                <a:gd name="T46" fmla="*/ 189 w 280"/>
                <a:gd name="T47" fmla="*/ 68 h 144"/>
                <a:gd name="T48" fmla="*/ 174 w 280"/>
                <a:gd name="T49" fmla="*/ 53 h 144"/>
                <a:gd name="T50" fmla="*/ 189 w 280"/>
                <a:gd name="T51" fmla="*/ 53 h 144"/>
                <a:gd name="T52" fmla="*/ 197 w 280"/>
                <a:gd name="T53" fmla="*/ 30 h 144"/>
                <a:gd name="T54" fmla="*/ 197 w 280"/>
                <a:gd name="T55" fmla="*/ 38 h 144"/>
                <a:gd name="T56" fmla="*/ 197 w 280"/>
                <a:gd name="T57" fmla="*/ 15 h 144"/>
                <a:gd name="T58" fmla="*/ 212 w 280"/>
                <a:gd name="T59" fmla="*/ 15 h 144"/>
                <a:gd name="T60" fmla="*/ 212 w 280"/>
                <a:gd name="T61" fmla="*/ 30 h 144"/>
                <a:gd name="T62" fmla="*/ 204 w 280"/>
                <a:gd name="T63" fmla="*/ 30 h 144"/>
                <a:gd name="T64" fmla="*/ 212 w 280"/>
                <a:gd name="T65" fmla="*/ 30 h 144"/>
                <a:gd name="T66" fmla="*/ 204 w 280"/>
                <a:gd name="T67" fmla="*/ 38 h 144"/>
                <a:gd name="T68" fmla="*/ 197 w 280"/>
                <a:gd name="T69" fmla="*/ 53 h 144"/>
                <a:gd name="T70" fmla="*/ 212 w 280"/>
                <a:gd name="T71" fmla="*/ 53 h 144"/>
                <a:gd name="T72" fmla="*/ 204 w 280"/>
                <a:gd name="T73" fmla="*/ 68 h 144"/>
                <a:gd name="T74" fmla="*/ 212 w 280"/>
                <a:gd name="T75" fmla="*/ 83 h 144"/>
                <a:gd name="T76" fmla="*/ 204 w 280"/>
                <a:gd name="T77" fmla="*/ 76 h 144"/>
                <a:gd name="T78" fmla="*/ 204 w 280"/>
                <a:gd name="T79" fmla="*/ 83 h 144"/>
                <a:gd name="T80" fmla="*/ 212 w 280"/>
                <a:gd name="T81" fmla="*/ 91 h 144"/>
                <a:gd name="T82" fmla="*/ 219 w 280"/>
                <a:gd name="T83" fmla="*/ 83 h 144"/>
                <a:gd name="T84" fmla="*/ 219 w 280"/>
                <a:gd name="T85" fmla="*/ 91 h 144"/>
                <a:gd name="T86" fmla="*/ 204 w 280"/>
                <a:gd name="T87" fmla="*/ 91 h 144"/>
                <a:gd name="T88" fmla="*/ 212 w 280"/>
                <a:gd name="T89" fmla="*/ 98 h 144"/>
                <a:gd name="T90" fmla="*/ 204 w 280"/>
                <a:gd name="T91" fmla="*/ 106 h 144"/>
                <a:gd name="T92" fmla="*/ 212 w 280"/>
                <a:gd name="T93" fmla="*/ 113 h 144"/>
                <a:gd name="T94" fmla="*/ 227 w 280"/>
                <a:gd name="T95" fmla="*/ 113 h 144"/>
                <a:gd name="T96" fmla="*/ 234 w 280"/>
                <a:gd name="T97" fmla="*/ 106 h 144"/>
                <a:gd name="T98" fmla="*/ 242 w 280"/>
                <a:gd name="T99" fmla="*/ 121 h 144"/>
                <a:gd name="T100" fmla="*/ 242 w 280"/>
                <a:gd name="T101" fmla="*/ 136 h 144"/>
                <a:gd name="T102" fmla="*/ 257 w 280"/>
                <a:gd name="T103" fmla="*/ 136 h 144"/>
                <a:gd name="T104" fmla="*/ 272 w 280"/>
                <a:gd name="T105" fmla="*/ 129 h 144"/>
                <a:gd name="T106" fmla="*/ 280 w 280"/>
                <a:gd name="T107" fmla="*/ 9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0" h="144">
                  <a:moveTo>
                    <a:pt x="280" y="91"/>
                  </a:moveTo>
                  <a:lnTo>
                    <a:pt x="242" y="98"/>
                  </a:lnTo>
                  <a:lnTo>
                    <a:pt x="219" y="0"/>
                  </a:lnTo>
                  <a:lnTo>
                    <a:pt x="0" y="45"/>
                  </a:lnTo>
                  <a:lnTo>
                    <a:pt x="7" y="83"/>
                  </a:lnTo>
                  <a:lnTo>
                    <a:pt x="45" y="45"/>
                  </a:lnTo>
                  <a:lnTo>
                    <a:pt x="60" y="53"/>
                  </a:lnTo>
                  <a:lnTo>
                    <a:pt x="76" y="30"/>
                  </a:lnTo>
                  <a:lnTo>
                    <a:pt x="98" y="38"/>
                  </a:lnTo>
                  <a:lnTo>
                    <a:pt x="106" y="60"/>
                  </a:lnTo>
                  <a:lnTo>
                    <a:pt x="151" y="83"/>
                  </a:lnTo>
                  <a:lnTo>
                    <a:pt x="166" y="83"/>
                  </a:lnTo>
                  <a:lnTo>
                    <a:pt x="159" y="91"/>
                  </a:lnTo>
                  <a:lnTo>
                    <a:pt x="151" y="121"/>
                  </a:lnTo>
                  <a:lnTo>
                    <a:pt x="174" y="129"/>
                  </a:lnTo>
                  <a:lnTo>
                    <a:pt x="166" y="121"/>
                  </a:lnTo>
                  <a:lnTo>
                    <a:pt x="212" y="144"/>
                  </a:lnTo>
                  <a:lnTo>
                    <a:pt x="204" y="121"/>
                  </a:lnTo>
                  <a:lnTo>
                    <a:pt x="181" y="113"/>
                  </a:lnTo>
                  <a:lnTo>
                    <a:pt x="181" y="98"/>
                  </a:lnTo>
                  <a:lnTo>
                    <a:pt x="204" y="113"/>
                  </a:lnTo>
                  <a:lnTo>
                    <a:pt x="181" y="68"/>
                  </a:lnTo>
                  <a:lnTo>
                    <a:pt x="189" y="76"/>
                  </a:lnTo>
                  <a:lnTo>
                    <a:pt x="189" y="68"/>
                  </a:lnTo>
                  <a:lnTo>
                    <a:pt x="174" y="53"/>
                  </a:lnTo>
                  <a:lnTo>
                    <a:pt x="189" y="53"/>
                  </a:lnTo>
                  <a:lnTo>
                    <a:pt x="197" y="30"/>
                  </a:lnTo>
                  <a:lnTo>
                    <a:pt x="197" y="38"/>
                  </a:lnTo>
                  <a:lnTo>
                    <a:pt x="197" y="15"/>
                  </a:lnTo>
                  <a:lnTo>
                    <a:pt x="212" y="15"/>
                  </a:lnTo>
                  <a:lnTo>
                    <a:pt x="212" y="30"/>
                  </a:lnTo>
                  <a:lnTo>
                    <a:pt x="204" y="30"/>
                  </a:lnTo>
                  <a:lnTo>
                    <a:pt x="212" y="30"/>
                  </a:lnTo>
                  <a:lnTo>
                    <a:pt x="204" y="38"/>
                  </a:lnTo>
                  <a:lnTo>
                    <a:pt x="197" y="53"/>
                  </a:lnTo>
                  <a:lnTo>
                    <a:pt x="212" y="53"/>
                  </a:lnTo>
                  <a:lnTo>
                    <a:pt x="204" y="68"/>
                  </a:lnTo>
                  <a:lnTo>
                    <a:pt x="212" y="83"/>
                  </a:lnTo>
                  <a:lnTo>
                    <a:pt x="204" y="76"/>
                  </a:lnTo>
                  <a:lnTo>
                    <a:pt x="204" y="83"/>
                  </a:lnTo>
                  <a:lnTo>
                    <a:pt x="212" y="91"/>
                  </a:lnTo>
                  <a:lnTo>
                    <a:pt x="219" y="83"/>
                  </a:lnTo>
                  <a:lnTo>
                    <a:pt x="219" y="91"/>
                  </a:lnTo>
                  <a:lnTo>
                    <a:pt x="204" y="91"/>
                  </a:lnTo>
                  <a:lnTo>
                    <a:pt x="212" y="98"/>
                  </a:lnTo>
                  <a:lnTo>
                    <a:pt x="204" y="106"/>
                  </a:lnTo>
                  <a:lnTo>
                    <a:pt x="212" y="113"/>
                  </a:lnTo>
                  <a:lnTo>
                    <a:pt x="227" y="113"/>
                  </a:lnTo>
                  <a:lnTo>
                    <a:pt x="234" y="106"/>
                  </a:lnTo>
                  <a:lnTo>
                    <a:pt x="242" y="121"/>
                  </a:lnTo>
                  <a:lnTo>
                    <a:pt x="242" y="136"/>
                  </a:lnTo>
                  <a:lnTo>
                    <a:pt x="257" y="136"/>
                  </a:lnTo>
                  <a:lnTo>
                    <a:pt x="272" y="129"/>
                  </a:lnTo>
                  <a:lnTo>
                    <a:pt x="280" y="9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48" name="Freeform 64"/>
            <p:cNvSpPr>
              <a:spLocks/>
            </p:cNvSpPr>
            <p:nvPr/>
          </p:nvSpPr>
          <p:spPr bwMode="auto">
            <a:xfrm>
              <a:off x="3905" y="1933"/>
              <a:ext cx="280" cy="144"/>
            </a:xfrm>
            <a:custGeom>
              <a:avLst/>
              <a:gdLst>
                <a:gd name="T0" fmla="*/ 280 w 280"/>
                <a:gd name="T1" fmla="*/ 91 h 144"/>
                <a:gd name="T2" fmla="*/ 242 w 280"/>
                <a:gd name="T3" fmla="*/ 98 h 144"/>
                <a:gd name="T4" fmla="*/ 219 w 280"/>
                <a:gd name="T5" fmla="*/ 0 h 144"/>
                <a:gd name="T6" fmla="*/ 0 w 280"/>
                <a:gd name="T7" fmla="*/ 45 h 144"/>
                <a:gd name="T8" fmla="*/ 7 w 280"/>
                <a:gd name="T9" fmla="*/ 83 h 144"/>
                <a:gd name="T10" fmla="*/ 45 w 280"/>
                <a:gd name="T11" fmla="*/ 45 h 144"/>
                <a:gd name="T12" fmla="*/ 60 w 280"/>
                <a:gd name="T13" fmla="*/ 53 h 144"/>
                <a:gd name="T14" fmla="*/ 76 w 280"/>
                <a:gd name="T15" fmla="*/ 30 h 144"/>
                <a:gd name="T16" fmla="*/ 98 w 280"/>
                <a:gd name="T17" fmla="*/ 38 h 144"/>
                <a:gd name="T18" fmla="*/ 106 w 280"/>
                <a:gd name="T19" fmla="*/ 60 h 144"/>
                <a:gd name="T20" fmla="*/ 151 w 280"/>
                <a:gd name="T21" fmla="*/ 83 h 144"/>
                <a:gd name="T22" fmla="*/ 166 w 280"/>
                <a:gd name="T23" fmla="*/ 83 h 144"/>
                <a:gd name="T24" fmla="*/ 159 w 280"/>
                <a:gd name="T25" fmla="*/ 91 h 144"/>
                <a:gd name="T26" fmla="*/ 151 w 280"/>
                <a:gd name="T27" fmla="*/ 121 h 144"/>
                <a:gd name="T28" fmla="*/ 174 w 280"/>
                <a:gd name="T29" fmla="*/ 129 h 144"/>
                <a:gd name="T30" fmla="*/ 166 w 280"/>
                <a:gd name="T31" fmla="*/ 121 h 144"/>
                <a:gd name="T32" fmla="*/ 212 w 280"/>
                <a:gd name="T33" fmla="*/ 144 h 144"/>
                <a:gd name="T34" fmla="*/ 204 w 280"/>
                <a:gd name="T35" fmla="*/ 121 h 144"/>
                <a:gd name="T36" fmla="*/ 181 w 280"/>
                <a:gd name="T37" fmla="*/ 113 h 144"/>
                <a:gd name="T38" fmla="*/ 181 w 280"/>
                <a:gd name="T39" fmla="*/ 98 h 144"/>
                <a:gd name="T40" fmla="*/ 204 w 280"/>
                <a:gd name="T41" fmla="*/ 113 h 144"/>
                <a:gd name="T42" fmla="*/ 181 w 280"/>
                <a:gd name="T43" fmla="*/ 68 h 144"/>
                <a:gd name="T44" fmla="*/ 189 w 280"/>
                <a:gd name="T45" fmla="*/ 76 h 144"/>
                <a:gd name="T46" fmla="*/ 189 w 280"/>
                <a:gd name="T47" fmla="*/ 68 h 144"/>
                <a:gd name="T48" fmla="*/ 174 w 280"/>
                <a:gd name="T49" fmla="*/ 53 h 144"/>
                <a:gd name="T50" fmla="*/ 189 w 280"/>
                <a:gd name="T51" fmla="*/ 53 h 144"/>
                <a:gd name="T52" fmla="*/ 197 w 280"/>
                <a:gd name="T53" fmla="*/ 30 h 144"/>
                <a:gd name="T54" fmla="*/ 197 w 280"/>
                <a:gd name="T55" fmla="*/ 38 h 144"/>
                <a:gd name="T56" fmla="*/ 197 w 280"/>
                <a:gd name="T57" fmla="*/ 15 h 144"/>
                <a:gd name="T58" fmla="*/ 212 w 280"/>
                <a:gd name="T59" fmla="*/ 15 h 144"/>
                <a:gd name="T60" fmla="*/ 212 w 280"/>
                <a:gd name="T61" fmla="*/ 30 h 144"/>
                <a:gd name="T62" fmla="*/ 204 w 280"/>
                <a:gd name="T63" fmla="*/ 30 h 144"/>
                <a:gd name="T64" fmla="*/ 212 w 280"/>
                <a:gd name="T65" fmla="*/ 30 h 144"/>
                <a:gd name="T66" fmla="*/ 204 w 280"/>
                <a:gd name="T67" fmla="*/ 38 h 144"/>
                <a:gd name="T68" fmla="*/ 197 w 280"/>
                <a:gd name="T69" fmla="*/ 53 h 144"/>
                <a:gd name="T70" fmla="*/ 212 w 280"/>
                <a:gd name="T71" fmla="*/ 53 h 144"/>
                <a:gd name="T72" fmla="*/ 204 w 280"/>
                <a:gd name="T73" fmla="*/ 68 h 144"/>
                <a:gd name="T74" fmla="*/ 212 w 280"/>
                <a:gd name="T75" fmla="*/ 83 h 144"/>
                <a:gd name="T76" fmla="*/ 204 w 280"/>
                <a:gd name="T77" fmla="*/ 76 h 144"/>
                <a:gd name="T78" fmla="*/ 204 w 280"/>
                <a:gd name="T79" fmla="*/ 83 h 144"/>
                <a:gd name="T80" fmla="*/ 212 w 280"/>
                <a:gd name="T81" fmla="*/ 91 h 144"/>
                <a:gd name="T82" fmla="*/ 219 w 280"/>
                <a:gd name="T83" fmla="*/ 83 h 144"/>
                <a:gd name="T84" fmla="*/ 219 w 280"/>
                <a:gd name="T85" fmla="*/ 91 h 144"/>
                <a:gd name="T86" fmla="*/ 204 w 280"/>
                <a:gd name="T87" fmla="*/ 91 h 144"/>
                <a:gd name="T88" fmla="*/ 212 w 280"/>
                <a:gd name="T89" fmla="*/ 98 h 144"/>
                <a:gd name="T90" fmla="*/ 204 w 280"/>
                <a:gd name="T91" fmla="*/ 106 h 144"/>
                <a:gd name="T92" fmla="*/ 212 w 280"/>
                <a:gd name="T93" fmla="*/ 113 h 144"/>
                <a:gd name="T94" fmla="*/ 227 w 280"/>
                <a:gd name="T95" fmla="*/ 113 h 144"/>
                <a:gd name="T96" fmla="*/ 234 w 280"/>
                <a:gd name="T97" fmla="*/ 106 h 144"/>
                <a:gd name="T98" fmla="*/ 242 w 280"/>
                <a:gd name="T99" fmla="*/ 121 h 144"/>
                <a:gd name="T100" fmla="*/ 242 w 280"/>
                <a:gd name="T101" fmla="*/ 136 h 144"/>
                <a:gd name="T102" fmla="*/ 257 w 280"/>
                <a:gd name="T103" fmla="*/ 136 h 144"/>
                <a:gd name="T104" fmla="*/ 272 w 280"/>
                <a:gd name="T105" fmla="*/ 129 h 144"/>
                <a:gd name="T106" fmla="*/ 280 w 280"/>
                <a:gd name="T107" fmla="*/ 91 h 144"/>
                <a:gd name="T108" fmla="*/ 280 w 280"/>
                <a:gd name="T109" fmla="*/ 9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0" h="144">
                  <a:moveTo>
                    <a:pt x="280" y="91"/>
                  </a:moveTo>
                  <a:lnTo>
                    <a:pt x="242" y="98"/>
                  </a:lnTo>
                  <a:lnTo>
                    <a:pt x="219" y="0"/>
                  </a:lnTo>
                  <a:lnTo>
                    <a:pt x="0" y="45"/>
                  </a:lnTo>
                  <a:lnTo>
                    <a:pt x="7" y="83"/>
                  </a:lnTo>
                  <a:lnTo>
                    <a:pt x="45" y="45"/>
                  </a:lnTo>
                  <a:lnTo>
                    <a:pt x="60" y="53"/>
                  </a:lnTo>
                  <a:lnTo>
                    <a:pt x="76" y="30"/>
                  </a:lnTo>
                  <a:lnTo>
                    <a:pt x="98" y="38"/>
                  </a:lnTo>
                  <a:lnTo>
                    <a:pt x="106" y="60"/>
                  </a:lnTo>
                  <a:lnTo>
                    <a:pt x="151" y="83"/>
                  </a:lnTo>
                  <a:lnTo>
                    <a:pt x="166" y="83"/>
                  </a:lnTo>
                  <a:lnTo>
                    <a:pt x="159" y="91"/>
                  </a:lnTo>
                  <a:lnTo>
                    <a:pt x="151" y="121"/>
                  </a:lnTo>
                  <a:lnTo>
                    <a:pt x="174" y="129"/>
                  </a:lnTo>
                  <a:lnTo>
                    <a:pt x="166" y="121"/>
                  </a:lnTo>
                  <a:lnTo>
                    <a:pt x="212" y="144"/>
                  </a:lnTo>
                  <a:lnTo>
                    <a:pt x="204" y="121"/>
                  </a:lnTo>
                  <a:lnTo>
                    <a:pt x="181" y="113"/>
                  </a:lnTo>
                  <a:lnTo>
                    <a:pt x="181" y="98"/>
                  </a:lnTo>
                  <a:lnTo>
                    <a:pt x="204" y="113"/>
                  </a:lnTo>
                  <a:lnTo>
                    <a:pt x="181" y="68"/>
                  </a:lnTo>
                  <a:lnTo>
                    <a:pt x="189" y="76"/>
                  </a:lnTo>
                  <a:lnTo>
                    <a:pt x="189" y="68"/>
                  </a:lnTo>
                  <a:lnTo>
                    <a:pt x="174" y="53"/>
                  </a:lnTo>
                  <a:lnTo>
                    <a:pt x="189" y="53"/>
                  </a:lnTo>
                  <a:lnTo>
                    <a:pt x="197" y="30"/>
                  </a:lnTo>
                  <a:lnTo>
                    <a:pt x="197" y="38"/>
                  </a:lnTo>
                  <a:lnTo>
                    <a:pt x="197" y="15"/>
                  </a:lnTo>
                  <a:lnTo>
                    <a:pt x="212" y="15"/>
                  </a:lnTo>
                  <a:lnTo>
                    <a:pt x="212" y="30"/>
                  </a:lnTo>
                  <a:lnTo>
                    <a:pt x="204" y="30"/>
                  </a:lnTo>
                  <a:lnTo>
                    <a:pt x="212" y="30"/>
                  </a:lnTo>
                  <a:lnTo>
                    <a:pt x="204" y="38"/>
                  </a:lnTo>
                  <a:lnTo>
                    <a:pt x="197" y="53"/>
                  </a:lnTo>
                  <a:lnTo>
                    <a:pt x="212" y="53"/>
                  </a:lnTo>
                  <a:lnTo>
                    <a:pt x="204" y="68"/>
                  </a:lnTo>
                  <a:lnTo>
                    <a:pt x="212" y="83"/>
                  </a:lnTo>
                  <a:lnTo>
                    <a:pt x="204" y="76"/>
                  </a:lnTo>
                  <a:lnTo>
                    <a:pt x="204" y="83"/>
                  </a:lnTo>
                  <a:lnTo>
                    <a:pt x="212" y="91"/>
                  </a:lnTo>
                  <a:lnTo>
                    <a:pt x="219" y="83"/>
                  </a:lnTo>
                  <a:lnTo>
                    <a:pt x="219" y="91"/>
                  </a:lnTo>
                  <a:lnTo>
                    <a:pt x="204" y="91"/>
                  </a:lnTo>
                  <a:lnTo>
                    <a:pt x="212" y="98"/>
                  </a:lnTo>
                  <a:lnTo>
                    <a:pt x="204" y="106"/>
                  </a:lnTo>
                  <a:lnTo>
                    <a:pt x="212" y="113"/>
                  </a:lnTo>
                  <a:lnTo>
                    <a:pt x="227" y="113"/>
                  </a:lnTo>
                  <a:lnTo>
                    <a:pt x="234" y="106"/>
                  </a:lnTo>
                  <a:lnTo>
                    <a:pt x="242" y="121"/>
                  </a:lnTo>
                  <a:lnTo>
                    <a:pt x="242" y="136"/>
                  </a:lnTo>
                  <a:lnTo>
                    <a:pt x="257" y="136"/>
                  </a:lnTo>
                  <a:lnTo>
                    <a:pt x="272" y="129"/>
                  </a:lnTo>
                  <a:lnTo>
                    <a:pt x="280" y="91"/>
                  </a:lnTo>
                  <a:lnTo>
                    <a:pt x="280" y="9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49" name="Freeform 65"/>
            <p:cNvSpPr>
              <a:spLocks/>
            </p:cNvSpPr>
            <p:nvPr/>
          </p:nvSpPr>
          <p:spPr bwMode="auto">
            <a:xfrm>
              <a:off x="4215" y="1630"/>
              <a:ext cx="204" cy="106"/>
            </a:xfrm>
            <a:custGeom>
              <a:avLst/>
              <a:gdLst>
                <a:gd name="T0" fmla="*/ 197 w 204"/>
                <a:gd name="T1" fmla="*/ 46 h 106"/>
                <a:gd name="T2" fmla="*/ 182 w 204"/>
                <a:gd name="T3" fmla="*/ 53 h 106"/>
                <a:gd name="T4" fmla="*/ 204 w 204"/>
                <a:gd name="T5" fmla="*/ 68 h 106"/>
                <a:gd name="T6" fmla="*/ 182 w 204"/>
                <a:gd name="T7" fmla="*/ 76 h 106"/>
                <a:gd name="T8" fmla="*/ 159 w 204"/>
                <a:gd name="T9" fmla="*/ 61 h 106"/>
                <a:gd name="T10" fmla="*/ 151 w 204"/>
                <a:gd name="T11" fmla="*/ 46 h 106"/>
                <a:gd name="T12" fmla="*/ 136 w 204"/>
                <a:gd name="T13" fmla="*/ 46 h 106"/>
                <a:gd name="T14" fmla="*/ 151 w 204"/>
                <a:gd name="T15" fmla="*/ 8 h 106"/>
                <a:gd name="T16" fmla="*/ 136 w 204"/>
                <a:gd name="T17" fmla="*/ 8 h 106"/>
                <a:gd name="T18" fmla="*/ 136 w 204"/>
                <a:gd name="T19" fmla="*/ 0 h 106"/>
                <a:gd name="T20" fmla="*/ 113 w 204"/>
                <a:gd name="T21" fmla="*/ 15 h 106"/>
                <a:gd name="T22" fmla="*/ 45 w 204"/>
                <a:gd name="T23" fmla="*/ 30 h 106"/>
                <a:gd name="T24" fmla="*/ 0 w 204"/>
                <a:gd name="T25" fmla="*/ 38 h 106"/>
                <a:gd name="T26" fmla="*/ 0 w 204"/>
                <a:gd name="T27" fmla="*/ 99 h 106"/>
                <a:gd name="T28" fmla="*/ 98 w 204"/>
                <a:gd name="T29" fmla="*/ 76 h 106"/>
                <a:gd name="T30" fmla="*/ 121 w 204"/>
                <a:gd name="T31" fmla="*/ 68 h 106"/>
                <a:gd name="T32" fmla="*/ 129 w 204"/>
                <a:gd name="T33" fmla="*/ 91 h 106"/>
                <a:gd name="T34" fmla="*/ 144 w 204"/>
                <a:gd name="T35" fmla="*/ 91 h 106"/>
                <a:gd name="T36" fmla="*/ 144 w 204"/>
                <a:gd name="T37" fmla="*/ 106 h 106"/>
                <a:gd name="T38" fmla="*/ 166 w 204"/>
                <a:gd name="T39" fmla="*/ 76 h 106"/>
                <a:gd name="T40" fmla="*/ 166 w 204"/>
                <a:gd name="T41" fmla="*/ 99 h 106"/>
                <a:gd name="T42" fmla="*/ 204 w 204"/>
                <a:gd name="T43" fmla="*/ 76 h 106"/>
                <a:gd name="T44" fmla="*/ 204 w 204"/>
                <a:gd name="T45" fmla="*/ 68 h 106"/>
                <a:gd name="T46" fmla="*/ 197 w 204"/>
                <a:gd name="T47" fmla="*/ 4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4" h="106">
                  <a:moveTo>
                    <a:pt x="197" y="46"/>
                  </a:moveTo>
                  <a:lnTo>
                    <a:pt x="182" y="53"/>
                  </a:lnTo>
                  <a:lnTo>
                    <a:pt x="204" y="68"/>
                  </a:lnTo>
                  <a:lnTo>
                    <a:pt x="182" y="76"/>
                  </a:lnTo>
                  <a:lnTo>
                    <a:pt x="159" y="61"/>
                  </a:lnTo>
                  <a:lnTo>
                    <a:pt x="151" y="46"/>
                  </a:lnTo>
                  <a:lnTo>
                    <a:pt x="136" y="46"/>
                  </a:lnTo>
                  <a:lnTo>
                    <a:pt x="151" y="8"/>
                  </a:lnTo>
                  <a:lnTo>
                    <a:pt x="136" y="8"/>
                  </a:lnTo>
                  <a:lnTo>
                    <a:pt x="136" y="0"/>
                  </a:lnTo>
                  <a:lnTo>
                    <a:pt x="113" y="15"/>
                  </a:lnTo>
                  <a:lnTo>
                    <a:pt x="45" y="30"/>
                  </a:lnTo>
                  <a:lnTo>
                    <a:pt x="0" y="38"/>
                  </a:lnTo>
                  <a:lnTo>
                    <a:pt x="0" y="99"/>
                  </a:lnTo>
                  <a:lnTo>
                    <a:pt x="98" y="76"/>
                  </a:lnTo>
                  <a:lnTo>
                    <a:pt x="121" y="68"/>
                  </a:lnTo>
                  <a:lnTo>
                    <a:pt x="129" y="91"/>
                  </a:lnTo>
                  <a:lnTo>
                    <a:pt x="144" y="91"/>
                  </a:lnTo>
                  <a:lnTo>
                    <a:pt x="144" y="106"/>
                  </a:lnTo>
                  <a:lnTo>
                    <a:pt x="166" y="76"/>
                  </a:lnTo>
                  <a:lnTo>
                    <a:pt x="166" y="99"/>
                  </a:lnTo>
                  <a:lnTo>
                    <a:pt x="204" y="76"/>
                  </a:lnTo>
                  <a:lnTo>
                    <a:pt x="204" y="68"/>
                  </a:lnTo>
                  <a:lnTo>
                    <a:pt x="197" y="46"/>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50" name="Freeform 66"/>
            <p:cNvSpPr>
              <a:spLocks/>
            </p:cNvSpPr>
            <p:nvPr/>
          </p:nvSpPr>
          <p:spPr bwMode="auto">
            <a:xfrm>
              <a:off x="4215" y="1630"/>
              <a:ext cx="204" cy="106"/>
            </a:xfrm>
            <a:custGeom>
              <a:avLst/>
              <a:gdLst>
                <a:gd name="T0" fmla="*/ 197 w 204"/>
                <a:gd name="T1" fmla="*/ 46 h 106"/>
                <a:gd name="T2" fmla="*/ 182 w 204"/>
                <a:gd name="T3" fmla="*/ 53 h 106"/>
                <a:gd name="T4" fmla="*/ 204 w 204"/>
                <a:gd name="T5" fmla="*/ 68 h 106"/>
                <a:gd name="T6" fmla="*/ 182 w 204"/>
                <a:gd name="T7" fmla="*/ 76 h 106"/>
                <a:gd name="T8" fmla="*/ 159 w 204"/>
                <a:gd name="T9" fmla="*/ 61 h 106"/>
                <a:gd name="T10" fmla="*/ 151 w 204"/>
                <a:gd name="T11" fmla="*/ 46 h 106"/>
                <a:gd name="T12" fmla="*/ 136 w 204"/>
                <a:gd name="T13" fmla="*/ 46 h 106"/>
                <a:gd name="T14" fmla="*/ 151 w 204"/>
                <a:gd name="T15" fmla="*/ 8 h 106"/>
                <a:gd name="T16" fmla="*/ 136 w 204"/>
                <a:gd name="T17" fmla="*/ 8 h 106"/>
                <a:gd name="T18" fmla="*/ 136 w 204"/>
                <a:gd name="T19" fmla="*/ 0 h 106"/>
                <a:gd name="T20" fmla="*/ 113 w 204"/>
                <a:gd name="T21" fmla="*/ 15 h 106"/>
                <a:gd name="T22" fmla="*/ 45 w 204"/>
                <a:gd name="T23" fmla="*/ 30 h 106"/>
                <a:gd name="T24" fmla="*/ 0 w 204"/>
                <a:gd name="T25" fmla="*/ 38 h 106"/>
                <a:gd name="T26" fmla="*/ 0 w 204"/>
                <a:gd name="T27" fmla="*/ 99 h 106"/>
                <a:gd name="T28" fmla="*/ 98 w 204"/>
                <a:gd name="T29" fmla="*/ 76 h 106"/>
                <a:gd name="T30" fmla="*/ 121 w 204"/>
                <a:gd name="T31" fmla="*/ 68 h 106"/>
                <a:gd name="T32" fmla="*/ 129 w 204"/>
                <a:gd name="T33" fmla="*/ 91 h 106"/>
                <a:gd name="T34" fmla="*/ 144 w 204"/>
                <a:gd name="T35" fmla="*/ 91 h 106"/>
                <a:gd name="T36" fmla="*/ 144 w 204"/>
                <a:gd name="T37" fmla="*/ 106 h 106"/>
                <a:gd name="T38" fmla="*/ 166 w 204"/>
                <a:gd name="T39" fmla="*/ 76 h 106"/>
                <a:gd name="T40" fmla="*/ 166 w 204"/>
                <a:gd name="T41" fmla="*/ 99 h 106"/>
                <a:gd name="T42" fmla="*/ 204 w 204"/>
                <a:gd name="T43" fmla="*/ 76 h 106"/>
                <a:gd name="T44" fmla="*/ 204 w 204"/>
                <a:gd name="T45" fmla="*/ 68 h 106"/>
                <a:gd name="T46" fmla="*/ 197 w 204"/>
                <a:gd name="T47" fmla="*/ 46 h 106"/>
                <a:gd name="T48" fmla="*/ 197 w 204"/>
                <a:gd name="T49" fmla="*/ 5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4" h="106">
                  <a:moveTo>
                    <a:pt x="197" y="46"/>
                  </a:moveTo>
                  <a:lnTo>
                    <a:pt x="182" y="53"/>
                  </a:lnTo>
                  <a:lnTo>
                    <a:pt x="204" y="68"/>
                  </a:lnTo>
                  <a:lnTo>
                    <a:pt x="182" y="76"/>
                  </a:lnTo>
                  <a:lnTo>
                    <a:pt x="159" y="61"/>
                  </a:lnTo>
                  <a:lnTo>
                    <a:pt x="151" y="46"/>
                  </a:lnTo>
                  <a:lnTo>
                    <a:pt x="136" y="46"/>
                  </a:lnTo>
                  <a:lnTo>
                    <a:pt x="151" y="8"/>
                  </a:lnTo>
                  <a:lnTo>
                    <a:pt x="136" y="8"/>
                  </a:lnTo>
                  <a:lnTo>
                    <a:pt x="136" y="0"/>
                  </a:lnTo>
                  <a:lnTo>
                    <a:pt x="113" y="15"/>
                  </a:lnTo>
                  <a:lnTo>
                    <a:pt x="45" y="30"/>
                  </a:lnTo>
                  <a:lnTo>
                    <a:pt x="0" y="38"/>
                  </a:lnTo>
                  <a:lnTo>
                    <a:pt x="0" y="99"/>
                  </a:lnTo>
                  <a:lnTo>
                    <a:pt x="98" y="76"/>
                  </a:lnTo>
                  <a:lnTo>
                    <a:pt x="121" y="68"/>
                  </a:lnTo>
                  <a:lnTo>
                    <a:pt x="129" y="91"/>
                  </a:lnTo>
                  <a:lnTo>
                    <a:pt x="144" y="91"/>
                  </a:lnTo>
                  <a:lnTo>
                    <a:pt x="144" y="106"/>
                  </a:lnTo>
                  <a:lnTo>
                    <a:pt x="166" y="76"/>
                  </a:lnTo>
                  <a:lnTo>
                    <a:pt x="166" y="99"/>
                  </a:lnTo>
                  <a:lnTo>
                    <a:pt x="204" y="76"/>
                  </a:lnTo>
                  <a:lnTo>
                    <a:pt x="204" y="68"/>
                  </a:lnTo>
                  <a:lnTo>
                    <a:pt x="197" y="46"/>
                  </a:lnTo>
                  <a:lnTo>
                    <a:pt x="197" y="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51" name="Freeform 67"/>
            <p:cNvSpPr>
              <a:spLocks/>
            </p:cNvSpPr>
            <p:nvPr/>
          </p:nvSpPr>
          <p:spPr bwMode="auto">
            <a:xfrm>
              <a:off x="3217" y="1433"/>
              <a:ext cx="363" cy="190"/>
            </a:xfrm>
            <a:custGeom>
              <a:avLst/>
              <a:gdLst>
                <a:gd name="T0" fmla="*/ 340 w 363"/>
                <a:gd name="T1" fmla="*/ 84 h 190"/>
                <a:gd name="T2" fmla="*/ 332 w 363"/>
                <a:gd name="T3" fmla="*/ 61 h 190"/>
                <a:gd name="T4" fmla="*/ 295 w 363"/>
                <a:gd name="T5" fmla="*/ 61 h 190"/>
                <a:gd name="T6" fmla="*/ 295 w 363"/>
                <a:gd name="T7" fmla="*/ 38 h 190"/>
                <a:gd name="T8" fmla="*/ 234 w 363"/>
                <a:gd name="T9" fmla="*/ 53 h 190"/>
                <a:gd name="T10" fmla="*/ 211 w 363"/>
                <a:gd name="T11" fmla="*/ 76 h 190"/>
                <a:gd name="T12" fmla="*/ 166 w 363"/>
                <a:gd name="T13" fmla="*/ 76 h 190"/>
                <a:gd name="T14" fmla="*/ 143 w 363"/>
                <a:gd name="T15" fmla="*/ 46 h 190"/>
                <a:gd name="T16" fmla="*/ 121 w 363"/>
                <a:gd name="T17" fmla="*/ 46 h 190"/>
                <a:gd name="T18" fmla="*/ 106 w 363"/>
                <a:gd name="T19" fmla="*/ 61 h 190"/>
                <a:gd name="T20" fmla="*/ 121 w 363"/>
                <a:gd name="T21" fmla="*/ 23 h 190"/>
                <a:gd name="T22" fmla="*/ 143 w 363"/>
                <a:gd name="T23" fmla="*/ 8 h 190"/>
                <a:gd name="T24" fmla="*/ 128 w 363"/>
                <a:gd name="T25" fmla="*/ 0 h 190"/>
                <a:gd name="T26" fmla="*/ 75 w 363"/>
                <a:gd name="T27" fmla="*/ 46 h 190"/>
                <a:gd name="T28" fmla="*/ 0 w 363"/>
                <a:gd name="T29" fmla="*/ 84 h 190"/>
                <a:gd name="T30" fmla="*/ 22 w 363"/>
                <a:gd name="T31" fmla="*/ 99 h 190"/>
                <a:gd name="T32" fmla="*/ 136 w 363"/>
                <a:gd name="T33" fmla="*/ 121 h 190"/>
                <a:gd name="T34" fmla="*/ 128 w 363"/>
                <a:gd name="T35" fmla="*/ 137 h 190"/>
                <a:gd name="T36" fmla="*/ 151 w 363"/>
                <a:gd name="T37" fmla="*/ 144 h 190"/>
                <a:gd name="T38" fmla="*/ 151 w 363"/>
                <a:gd name="T39" fmla="*/ 167 h 190"/>
                <a:gd name="T40" fmla="*/ 158 w 363"/>
                <a:gd name="T41" fmla="*/ 167 h 190"/>
                <a:gd name="T42" fmla="*/ 166 w 363"/>
                <a:gd name="T43" fmla="*/ 190 h 190"/>
                <a:gd name="T44" fmla="*/ 196 w 363"/>
                <a:gd name="T45" fmla="*/ 121 h 190"/>
                <a:gd name="T46" fmla="*/ 196 w 363"/>
                <a:gd name="T47" fmla="*/ 137 h 190"/>
                <a:gd name="T48" fmla="*/ 219 w 363"/>
                <a:gd name="T49" fmla="*/ 121 h 190"/>
                <a:gd name="T50" fmla="*/ 219 w 363"/>
                <a:gd name="T51" fmla="*/ 144 h 190"/>
                <a:gd name="T52" fmla="*/ 234 w 363"/>
                <a:gd name="T53" fmla="*/ 114 h 190"/>
                <a:gd name="T54" fmla="*/ 264 w 363"/>
                <a:gd name="T55" fmla="*/ 106 h 190"/>
                <a:gd name="T56" fmla="*/ 272 w 363"/>
                <a:gd name="T57" fmla="*/ 99 h 190"/>
                <a:gd name="T58" fmla="*/ 317 w 363"/>
                <a:gd name="T59" fmla="*/ 114 h 190"/>
                <a:gd name="T60" fmla="*/ 317 w 363"/>
                <a:gd name="T61" fmla="*/ 99 h 190"/>
                <a:gd name="T62" fmla="*/ 363 w 363"/>
                <a:gd name="T63" fmla="*/ 99 h 190"/>
                <a:gd name="T64" fmla="*/ 340 w 363"/>
                <a:gd name="T65" fmla="*/ 84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3" h="190">
                  <a:moveTo>
                    <a:pt x="340" y="84"/>
                  </a:moveTo>
                  <a:lnTo>
                    <a:pt x="332" y="61"/>
                  </a:lnTo>
                  <a:lnTo>
                    <a:pt x="295" y="61"/>
                  </a:lnTo>
                  <a:lnTo>
                    <a:pt x="295" y="38"/>
                  </a:lnTo>
                  <a:lnTo>
                    <a:pt x="234" y="53"/>
                  </a:lnTo>
                  <a:lnTo>
                    <a:pt x="211" y="76"/>
                  </a:lnTo>
                  <a:lnTo>
                    <a:pt x="166" y="76"/>
                  </a:lnTo>
                  <a:lnTo>
                    <a:pt x="143" y="46"/>
                  </a:lnTo>
                  <a:lnTo>
                    <a:pt x="121" y="46"/>
                  </a:lnTo>
                  <a:lnTo>
                    <a:pt x="106" y="61"/>
                  </a:lnTo>
                  <a:lnTo>
                    <a:pt x="121" y="23"/>
                  </a:lnTo>
                  <a:lnTo>
                    <a:pt x="143" y="8"/>
                  </a:lnTo>
                  <a:lnTo>
                    <a:pt x="128" y="0"/>
                  </a:lnTo>
                  <a:lnTo>
                    <a:pt x="75" y="46"/>
                  </a:lnTo>
                  <a:lnTo>
                    <a:pt x="0" y="84"/>
                  </a:lnTo>
                  <a:lnTo>
                    <a:pt x="22" y="99"/>
                  </a:lnTo>
                  <a:lnTo>
                    <a:pt x="136" y="121"/>
                  </a:lnTo>
                  <a:lnTo>
                    <a:pt x="128" y="137"/>
                  </a:lnTo>
                  <a:lnTo>
                    <a:pt x="151" y="144"/>
                  </a:lnTo>
                  <a:lnTo>
                    <a:pt x="151" y="167"/>
                  </a:lnTo>
                  <a:lnTo>
                    <a:pt x="158" y="167"/>
                  </a:lnTo>
                  <a:lnTo>
                    <a:pt x="166" y="190"/>
                  </a:lnTo>
                  <a:lnTo>
                    <a:pt x="196" y="121"/>
                  </a:lnTo>
                  <a:lnTo>
                    <a:pt x="196" y="137"/>
                  </a:lnTo>
                  <a:lnTo>
                    <a:pt x="219" y="121"/>
                  </a:lnTo>
                  <a:lnTo>
                    <a:pt x="219" y="144"/>
                  </a:lnTo>
                  <a:lnTo>
                    <a:pt x="234" y="114"/>
                  </a:lnTo>
                  <a:lnTo>
                    <a:pt x="264" y="106"/>
                  </a:lnTo>
                  <a:lnTo>
                    <a:pt x="272" y="99"/>
                  </a:lnTo>
                  <a:lnTo>
                    <a:pt x="317" y="114"/>
                  </a:lnTo>
                  <a:lnTo>
                    <a:pt x="317" y="99"/>
                  </a:lnTo>
                  <a:lnTo>
                    <a:pt x="363" y="99"/>
                  </a:lnTo>
                  <a:lnTo>
                    <a:pt x="340" y="84"/>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52" name="Freeform 68"/>
            <p:cNvSpPr>
              <a:spLocks/>
            </p:cNvSpPr>
            <p:nvPr/>
          </p:nvSpPr>
          <p:spPr bwMode="auto">
            <a:xfrm>
              <a:off x="3217" y="1433"/>
              <a:ext cx="363" cy="190"/>
            </a:xfrm>
            <a:custGeom>
              <a:avLst/>
              <a:gdLst>
                <a:gd name="T0" fmla="*/ 340 w 363"/>
                <a:gd name="T1" fmla="*/ 84 h 190"/>
                <a:gd name="T2" fmla="*/ 332 w 363"/>
                <a:gd name="T3" fmla="*/ 61 h 190"/>
                <a:gd name="T4" fmla="*/ 295 w 363"/>
                <a:gd name="T5" fmla="*/ 61 h 190"/>
                <a:gd name="T6" fmla="*/ 295 w 363"/>
                <a:gd name="T7" fmla="*/ 38 h 190"/>
                <a:gd name="T8" fmla="*/ 234 w 363"/>
                <a:gd name="T9" fmla="*/ 53 h 190"/>
                <a:gd name="T10" fmla="*/ 211 w 363"/>
                <a:gd name="T11" fmla="*/ 76 h 190"/>
                <a:gd name="T12" fmla="*/ 166 w 363"/>
                <a:gd name="T13" fmla="*/ 76 h 190"/>
                <a:gd name="T14" fmla="*/ 143 w 363"/>
                <a:gd name="T15" fmla="*/ 46 h 190"/>
                <a:gd name="T16" fmla="*/ 121 w 363"/>
                <a:gd name="T17" fmla="*/ 46 h 190"/>
                <a:gd name="T18" fmla="*/ 106 w 363"/>
                <a:gd name="T19" fmla="*/ 61 h 190"/>
                <a:gd name="T20" fmla="*/ 121 w 363"/>
                <a:gd name="T21" fmla="*/ 23 h 190"/>
                <a:gd name="T22" fmla="*/ 143 w 363"/>
                <a:gd name="T23" fmla="*/ 8 h 190"/>
                <a:gd name="T24" fmla="*/ 128 w 363"/>
                <a:gd name="T25" fmla="*/ 0 h 190"/>
                <a:gd name="T26" fmla="*/ 75 w 363"/>
                <a:gd name="T27" fmla="*/ 46 h 190"/>
                <a:gd name="T28" fmla="*/ 0 w 363"/>
                <a:gd name="T29" fmla="*/ 84 h 190"/>
                <a:gd name="T30" fmla="*/ 22 w 363"/>
                <a:gd name="T31" fmla="*/ 99 h 190"/>
                <a:gd name="T32" fmla="*/ 136 w 363"/>
                <a:gd name="T33" fmla="*/ 121 h 190"/>
                <a:gd name="T34" fmla="*/ 128 w 363"/>
                <a:gd name="T35" fmla="*/ 137 h 190"/>
                <a:gd name="T36" fmla="*/ 151 w 363"/>
                <a:gd name="T37" fmla="*/ 144 h 190"/>
                <a:gd name="T38" fmla="*/ 151 w 363"/>
                <a:gd name="T39" fmla="*/ 167 h 190"/>
                <a:gd name="T40" fmla="*/ 158 w 363"/>
                <a:gd name="T41" fmla="*/ 167 h 190"/>
                <a:gd name="T42" fmla="*/ 166 w 363"/>
                <a:gd name="T43" fmla="*/ 190 h 190"/>
                <a:gd name="T44" fmla="*/ 196 w 363"/>
                <a:gd name="T45" fmla="*/ 121 h 190"/>
                <a:gd name="T46" fmla="*/ 196 w 363"/>
                <a:gd name="T47" fmla="*/ 137 h 190"/>
                <a:gd name="T48" fmla="*/ 219 w 363"/>
                <a:gd name="T49" fmla="*/ 121 h 190"/>
                <a:gd name="T50" fmla="*/ 219 w 363"/>
                <a:gd name="T51" fmla="*/ 144 h 190"/>
                <a:gd name="T52" fmla="*/ 234 w 363"/>
                <a:gd name="T53" fmla="*/ 114 h 190"/>
                <a:gd name="T54" fmla="*/ 264 w 363"/>
                <a:gd name="T55" fmla="*/ 106 h 190"/>
                <a:gd name="T56" fmla="*/ 272 w 363"/>
                <a:gd name="T57" fmla="*/ 99 h 190"/>
                <a:gd name="T58" fmla="*/ 317 w 363"/>
                <a:gd name="T59" fmla="*/ 114 h 190"/>
                <a:gd name="T60" fmla="*/ 317 w 363"/>
                <a:gd name="T61" fmla="*/ 99 h 190"/>
                <a:gd name="T62" fmla="*/ 363 w 363"/>
                <a:gd name="T63" fmla="*/ 99 h 190"/>
                <a:gd name="T64" fmla="*/ 340 w 363"/>
                <a:gd name="T65" fmla="*/ 84 h 190"/>
                <a:gd name="T66" fmla="*/ 340 w 363"/>
                <a:gd name="T67" fmla="*/ 9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3" h="190">
                  <a:moveTo>
                    <a:pt x="340" y="84"/>
                  </a:moveTo>
                  <a:lnTo>
                    <a:pt x="332" y="61"/>
                  </a:lnTo>
                  <a:lnTo>
                    <a:pt x="295" y="61"/>
                  </a:lnTo>
                  <a:lnTo>
                    <a:pt x="295" y="38"/>
                  </a:lnTo>
                  <a:lnTo>
                    <a:pt x="234" y="53"/>
                  </a:lnTo>
                  <a:lnTo>
                    <a:pt x="211" y="76"/>
                  </a:lnTo>
                  <a:lnTo>
                    <a:pt x="166" y="76"/>
                  </a:lnTo>
                  <a:lnTo>
                    <a:pt x="143" y="46"/>
                  </a:lnTo>
                  <a:lnTo>
                    <a:pt x="121" y="46"/>
                  </a:lnTo>
                  <a:lnTo>
                    <a:pt x="106" y="61"/>
                  </a:lnTo>
                  <a:lnTo>
                    <a:pt x="121" y="23"/>
                  </a:lnTo>
                  <a:lnTo>
                    <a:pt x="143" y="8"/>
                  </a:lnTo>
                  <a:lnTo>
                    <a:pt x="128" y="0"/>
                  </a:lnTo>
                  <a:lnTo>
                    <a:pt x="75" y="46"/>
                  </a:lnTo>
                  <a:lnTo>
                    <a:pt x="0" y="84"/>
                  </a:lnTo>
                  <a:lnTo>
                    <a:pt x="22" y="99"/>
                  </a:lnTo>
                  <a:lnTo>
                    <a:pt x="136" y="121"/>
                  </a:lnTo>
                  <a:lnTo>
                    <a:pt x="128" y="137"/>
                  </a:lnTo>
                  <a:lnTo>
                    <a:pt x="151" y="144"/>
                  </a:lnTo>
                  <a:lnTo>
                    <a:pt x="151" y="167"/>
                  </a:lnTo>
                  <a:lnTo>
                    <a:pt x="158" y="167"/>
                  </a:lnTo>
                  <a:lnTo>
                    <a:pt x="166" y="190"/>
                  </a:lnTo>
                  <a:lnTo>
                    <a:pt x="196" y="121"/>
                  </a:lnTo>
                  <a:lnTo>
                    <a:pt x="196" y="137"/>
                  </a:lnTo>
                  <a:lnTo>
                    <a:pt x="219" y="121"/>
                  </a:lnTo>
                  <a:lnTo>
                    <a:pt x="219" y="144"/>
                  </a:lnTo>
                  <a:lnTo>
                    <a:pt x="234" y="114"/>
                  </a:lnTo>
                  <a:lnTo>
                    <a:pt x="264" y="106"/>
                  </a:lnTo>
                  <a:lnTo>
                    <a:pt x="272" y="99"/>
                  </a:lnTo>
                  <a:lnTo>
                    <a:pt x="317" y="114"/>
                  </a:lnTo>
                  <a:lnTo>
                    <a:pt x="317" y="99"/>
                  </a:lnTo>
                  <a:lnTo>
                    <a:pt x="363" y="99"/>
                  </a:lnTo>
                  <a:lnTo>
                    <a:pt x="340" y="84"/>
                  </a:lnTo>
                  <a:lnTo>
                    <a:pt x="340" y="9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53" name="Freeform 69"/>
            <p:cNvSpPr>
              <a:spLocks/>
            </p:cNvSpPr>
            <p:nvPr/>
          </p:nvSpPr>
          <p:spPr bwMode="auto">
            <a:xfrm>
              <a:off x="3451" y="1547"/>
              <a:ext cx="242" cy="333"/>
            </a:xfrm>
            <a:custGeom>
              <a:avLst/>
              <a:gdLst>
                <a:gd name="T0" fmla="*/ 242 w 242"/>
                <a:gd name="T1" fmla="*/ 235 h 333"/>
                <a:gd name="T2" fmla="*/ 235 w 242"/>
                <a:gd name="T3" fmla="*/ 242 h 333"/>
                <a:gd name="T4" fmla="*/ 235 w 242"/>
                <a:gd name="T5" fmla="*/ 227 h 333"/>
                <a:gd name="T6" fmla="*/ 219 w 242"/>
                <a:gd name="T7" fmla="*/ 235 h 333"/>
                <a:gd name="T8" fmla="*/ 197 w 242"/>
                <a:gd name="T9" fmla="*/ 310 h 333"/>
                <a:gd name="T10" fmla="*/ 121 w 242"/>
                <a:gd name="T11" fmla="*/ 325 h 333"/>
                <a:gd name="T12" fmla="*/ 0 w 242"/>
                <a:gd name="T13" fmla="*/ 333 h 333"/>
                <a:gd name="T14" fmla="*/ 30 w 242"/>
                <a:gd name="T15" fmla="*/ 265 h 333"/>
                <a:gd name="T16" fmla="*/ 0 w 242"/>
                <a:gd name="T17" fmla="*/ 182 h 333"/>
                <a:gd name="T18" fmla="*/ 8 w 242"/>
                <a:gd name="T19" fmla="*/ 98 h 333"/>
                <a:gd name="T20" fmla="*/ 45 w 242"/>
                <a:gd name="T21" fmla="*/ 53 h 333"/>
                <a:gd name="T22" fmla="*/ 53 w 242"/>
                <a:gd name="T23" fmla="*/ 91 h 333"/>
                <a:gd name="T24" fmla="*/ 53 w 242"/>
                <a:gd name="T25" fmla="*/ 45 h 333"/>
                <a:gd name="T26" fmla="*/ 76 w 242"/>
                <a:gd name="T27" fmla="*/ 30 h 333"/>
                <a:gd name="T28" fmla="*/ 68 w 242"/>
                <a:gd name="T29" fmla="*/ 30 h 333"/>
                <a:gd name="T30" fmla="*/ 76 w 242"/>
                <a:gd name="T31" fmla="*/ 7 h 333"/>
                <a:gd name="T32" fmla="*/ 83 w 242"/>
                <a:gd name="T33" fmla="*/ 0 h 333"/>
                <a:gd name="T34" fmla="*/ 159 w 242"/>
                <a:gd name="T35" fmla="*/ 30 h 333"/>
                <a:gd name="T36" fmla="*/ 174 w 242"/>
                <a:gd name="T37" fmla="*/ 53 h 333"/>
                <a:gd name="T38" fmla="*/ 159 w 242"/>
                <a:gd name="T39" fmla="*/ 53 h 333"/>
                <a:gd name="T40" fmla="*/ 174 w 242"/>
                <a:gd name="T41" fmla="*/ 76 h 333"/>
                <a:gd name="T42" fmla="*/ 174 w 242"/>
                <a:gd name="T43" fmla="*/ 106 h 333"/>
                <a:gd name="T44" fmla="*/ 151 w 242"/>
                <a:gd name="T45" fmla="*/ 136 h 333"/>
                <a:gd name="T46" fmla="*/ 151 w 242"/>
                <a:gd name="T47" fmla="*/ 159 h 333"/>
                <a:gd name="T48" fmla="*/ 166 w 242"/>
                <a:gd name="T49" fmla="*/ 166 h 333"/>
                <a:gd name="T50" fmla="*/ 174 w 242"/>
                <a:gd name="T51" fmla="*/ 136 h 333"/>
                <a:gd name="T52" fmla="*/ 197 w 242"/>
                <a:gd name="T53" fmla="*/ 121 h 333"/>
                <a:gd name="T54" fmla="*/ 219 w 242"/>
                <a:gd name="T55" fmla="*/ 136 h 333"/>
                <a:gd name="T56" fmla="*/ 242 w 242"/>
                <a:gd name="T57" fmla="*/ 204 h 333"/>
                <a:gd name="T58" fmla="*/ 242 w 242"/>
                <a:gd name="T59" fmla="*/ 235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2" h="333">
                  <a:moveTo>
                    <a:pt x="242" y="235"/>
                  </a:moveTo>
                  <a:lnTo>
                    <a:pt x="235" y="242"/>
                  </a:lnTo>
                  <a:lnTo>
                    <a:pt x="235" y="227"/>
                  </a:lnTo>
                  <a:lnTo>
                    <a:pt x="219" y="235"/>
                  </a:lnTo>
                  <a:lnTo>
                    <a:pt x="197" y="310"/>
                  </a:lnTo>
                  <a:lnTo>
                    <a:pt x="121" y="325"/>
                  </a:lnTo>
                  <a:lnTo>
                    <a:pt x="0" y="333"/>
                  </a:lnTo>
                  <a:lnTo>
                    <a:pt x="30" y="265"/>
                  </a:lnTo>
                  <a:lnTo>
                    <a:pt x="0" y="182"/>
                  </a:lnTo>
                  <a:lnTo>
                    <a:pt x="8" y="98"/>
                  </a:lnTo>
                  <a:lnTo>
                    <a:pt x="45" y="53"/>
                  </a:lnTo>
                  <a:lnTo>
                    <a:pt x="53" y="91"/>
                  </a:lnTo>
                  <a:lnTo>
                    <a:pt x="53" y="45"/>
                  </a:lnTo>
                  <a:lnTo>
                    <a:pt x="76" y="30"/>
                  </a:lnTo>
                  <a:lnTo>
                    <a:pt x="68" y="30"/>
                  </a:lnTo>
                  <a:lnTo>
                    <a:pt x="76" y="7"/>
                  </a:lnTo>
                  <a:lnTo>
                    <a:pt x="83" y="0"/>
                  </a:lnTo>
                  <a:lnTo>
                    <a:pt x="159" y="30"/>
                  </a:lnTo>
                  <a:lnTo>
                    <a:pt x="174" y="53"/>
                  </a:lnTo>
                  <a:lnTo>
                    <a:pt x="159" y="53"/>
                  </a:lnTo>
                  <a:lnTo>
                    <a:pt x="174" y="76"/>
                  </a:lnTo>
                  <a:lnTo>
                    <a:pt x="174" y="106"/>
                  </a:lnTo>
                  <a:lnTo>
                    <a:pt x="151" y="136"/>
                  </a:lnTo>
                  <a:lnTo>
                    <a:pt x="151" y="159"/>
                  </a:lnTo>
                  <a:lnTo>
                    <a:pt x="166" y="166"/>
                  </a:lnTo>
                  <a:lnTo>
                    <a:pt x="174" y="136"/>
                  </a:lnTo>
                  <a:lnTo>
                    <a:pt x="197" y="121"/>
                  </a:lnTo>
                  <a:lnTo>
                    <a:pt x="219" y="136"/>
                  </a:lnTo>
                  <a:lnTo>
                    <a:pt x="242" y="204"/>
                  </a:lnTo>
                  <a:lnTo>
                    <a:pt x="242" y="23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54" name="Freeform 70"/>
            <p:cNvSpPr>
              <a:spLocks/>
            </p:cNvSpPr>
            <p:nvPr/>
          </p:nvSpPr>
          <p:spPr bwMode="auto">
            <a:xfrm>
              <a:off x="3451" y="1547"/>
              <a:ext cx="242" cy="333"/>
            </a:xfrm>
            <a:custGeom>
              <a:avLst/>
              <a:gdLst>
                <a:gd name="T0" fmla="*/ 242 w 242"/>
                <a:gd name="T1" fmla="*/ 235 h 333"/>
                <a:gd name="T2" fmla="*/ 235 w 242"/>
                <a:gd name="T3" fmla="*/ 242 h 333"/>
                <a:gd name="T4" fmla="*/ 235 w 242"/>
                <a:gd name="T5" fmla="*/ 227 h 333"/>
                <a:gd name="T6" fmla="*/ 219 w 242"/>
                <a:gd name="T7" fmla="*/ 235 h 333"/>
                <a:gd name="T8" fmla="*/ 197 w 242"/>
                <a:gd name="T9" fmla="*/ 310 h 333"/>
                <a:gd name="T10" fmla="*/ 121 w 242"/>
                <a:gd name="T11" fmla="*/ 325 h 333"/>
                <a:gd name="T12" fmla="*/ 0 w 242"/>
                <a:gd name="T13" fmla="*/ 333 h 333"/>
                <a:gd name="T14" fmla="*/ 30 w 242"/>
                <a:gd name="T15" fmla="*/ 265 h 333"/>
                <a:gd name="T16" fmla="*/ 0 w 242"/>
                <a:gd name="T17" fmla="*/ 182 h 333"/>
                <a:gd name="T18" fmla="*/ 8 w 242"/>
                <a:gd name="T19" fmla="*/ 98 h 333"/>
                <a:gd name="T20" fmla="*/ 45 w 242"/>
                <a:gd name="T21" fmla="*/ 53 h 333"/>
                <a:gd name="T22" fmla="*/ 53 w 242"/>
                <a:gd name="T23" fmla="*/ 91 h 333"/>
                <a:gd name="T24" fmla="*/ 53 w 242"/>
                <a:gd name="T25" fmla="*/ 45 h 333"/>
                <a:gd name="T26" fmla="*/ 76 w 242"/>
                <a:gd name="T27" fmla="*/ 30 h 333"/>
                <a:gd name="T28" fmla="*/ 68 w 242"/>
                <a:gd name="T29" fmla="*/ 30 h 333"/>
                <a:gd name="T30" fmla="*/ 76 w 242"/>
                <a:gd name="T31" fmla="*/ 7 h 333"/>
                <a:gd name="T32" fmla="*/ 83 w 242"/>
                <a:gd name="T33" fmla="*/ 0 h 333"/>
                <a:gd name="T34" fmla="*/ 159 w 242"/>
                <a:gd name="T35" fmla="*/ 30 h 333"/>
                <a:gd name="T36" fmla="*/ 174 w 242"/>
                <a:gd name="T37" fmla="*/ 53 h 333"/>
                <a:gd name="T38" fmla="*/ 159 w 242"/>
                <a:gd name="T39" fmla="*/ 53 h 333"/>
                <a:gd name="T40" fmla="*/ 174 w 242"/>
                <a:gd name="T41" fmla="*/ 76 h 333"/>
                <a:gd name="T42" fmla="*/ 174 w 242"/>
                <a:gd name="T43" fmla="*/ 106 h 333"/>
                <a:gd name="T44" fmla="*/ 151 w 242"/>
                <a:gd name="T45" fmla="*/ 136 h 333"/>
                <a:gd name="T46" fmla="*/ 151 w 242"/>
                <a:gd name="T47" fmla="*/ 159 h 333"/>
                <a:gd name="T48" fmla="*/ 166 w 242"/>
                <a:gd name="T49" fmla="*/ 166 h 333"/>
                <a:gd name="T50" fmla="*/ 174 w 242"/>
                <a:gd name="T51" fmla="*/ 136 h 333"/>
                <a:gd name="T52" fmla="*/ 197 w 242"/>
                <a:gd name="T53" fmla="*/ 121 h 333"/>
                <a:gd name="T54" fmla="*/ 219 w 242"/>
                <a:gd name="T55" fmla="*/ 136 h 333"/>
                <a:gd name="T56" fmla="*/ 242 w 242"/>
                <a:gd name="T57" fmla="*/ 204 h 333"/>
                <a:gd name="T58" fmla="*/ 242 w 242"/>
                <a:gd name="T59" fmla="*/ 235 h 333"/>
                <a:gd name="T60" fmla="*/ 242 w 242"/>
                <a:gd name="T61" fmla="*/ 242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2" h="333">
                  <a:moveTo>
                    <a:pt x="242" y="235"/>
                  </a:moveTo>
                  <a:lnTo>
                    <a:pt x="235" y="242"/>
                  </a:lnTo>
                  <a:lnTo>
                    <a:pt x="235" y="227"/>
                  </a:lnTo>
                  <a:lnTo>
                    <a:pt x="219" y="235"/>
                  </a:lnTo>
                  <a:lnTo>
                    <a:pt x="197" y="310"/>
                  </a:lnTo>
                  <a:lnTo>
                    <a:pt x="121" y="325"/>
                  </a:lnTo>
                  <a:lnTo>
                    <a:pt x="0" y="333"/>
                  </a:lnTo>
                  <a:lnTo>
                    <a:pt x="30" y="265"/>
                  </a:lnTo>
                  <a:lnTo>
                    <a:pt x="0" y="182"/>
                  </a:lnTo>
                  <a:lnTo>
                    <a:pt x="8" y="98"/>
                  </a:lnTo>
                  <a:lnTo>
                    <a:pt x="45" y="53"/>
                  </a:lnTo>
                  <a:lnTo>
                    <a:pt x="53" y="91"/>
                  </a:lnTo>
                  <a:lnTo>
                    <a:pt x="53" y="45"/>
                  </a:lnTo>
                  <a:lnTo>
                    <a:pt x="76" y="30"/>
                  </a:lnTo>
                  <a:lnTo>
                    <a:pt x="68" y="30"/>
                  </a:lnTo>
                  <a:lnTo>
                    <a:pt x="76" y="7"/>
                  </a:lnTo>
                  <a:lnTo>
                    <a:pt x="83" y="0"/>
                  </a:lnTo>
                  <a:lnTo>
                    <a:pt x="159" y="30"/>
                  </a:lnTo>
                  <a:lnTo>
                    <a:pt x="174" y="53"/>
                  </a:lnTo>
                  <a:lnTo>
                    <a:pt x="159" y="53"/>
                  </a:lnTo>
                  <a:lnTo>
                    <a:pt x="174" y="76"/>
                  </a:lnTo>
                  <a:lnTo>
                    <a:pt x="174" y="106"/>
                  </a:lnTo>
                  <a:lnTo>
                    <a:pt x="151" y="136"/>
                  </a:lnTo>
                  <a:lnTo>
                    <a:pt x="151" y="159"/>
                  </a:lnTo>
                  <a:lnTo>
                    <a:pt x="166" y="166"/>
                  </a:lnTo>
                  <a:lnTo>
                    <a:pt x="174" y="136"/>
                  </a:lnTo>
                  <a:lnTo>
                    <a:pt x="197" y="121"/>
                  </a:lnTo>
                  <a:lnTo>
                    <a:pt x="219" y="136"/>
                  </a:lnTo>
                  <a:lnTo>
                    <a:pt x="242" y="204"/>
                  </a:lnTo>
                  <a:lnTo>
                    <a:pt x="242" y="235"/>
                  </a:lnTo>
                  <a:lnTo>
                    <a:pt x="242" y="24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55" name="Freeform 71"/>
            <p:cNvSpPr>
              <a:spLocks/>
            </p:cNvSpPr>
            <p:nvPr/>
          </p:nvSpPr>
          <p:spPr bwMode="auto">
            <a:xfrm>
              <a:off x="2854" y="1305"/>
              <a:ext cx="408" cy="461"/>
            </a:xfrm>
            <a:custGeom>
              <a:avLst/>
              <a:gdLst>
                <a:gd name="T0" fmla="*/ 340 w 408"/>
                <a:gd name="T1" fmla="*/ 128 h 461"/>
                <a:gd name="T2" fmla="*/ 272 w 408"/>
                <a:gd name="T3" fmla="*/ 196 h 461"/>
                <a:gd name="T4" fmla="*/ 279 w 408"/>
                <a:gd name="T5" fmla="*/ 204 h 461"/>
                <a:gd name="T6" fmla="*/ 264 w 408"/>
                <a:gd name="T7" fmla="*/ 212 h 461"/>
                <a:gd name="T8" fmla="*/ 264 w 408"/>
                <a:gd name="T9" fmla="*/ 257 h 461"/>
                <a:gd name="T10" fmla="*/ 234 w 408"/>
                <a:gd name="T11" fmla="*/ 280 h 461"/>
                <a:gd name="T12" fmla="*/ 249 w 408"/>
                <a:gd name="T13" fmla="*/ 302 h 461"/>
                <a:gd name="T14" fmla="*/ 242 w 408"/>
                <a:gd name="T15" fmla="*/ 318 h 461"/>
                <a:gd name="T16" fmla="*/ 242 w 408"/>
                <a:gd name="T17" fmla="*/ 355 h 461"/>
                <a:gd name="T18" fmla="*/ 317 w 408"/>
                <a:gd name="T19" fmla="*/ 416 h 461"/>
                <a:gd name="T20" fmla="*/ 332 w 408"/>
                <a:gd name="T21" fmla="*/ 454 h 461"/>
                <a:gd name="T22" fmla="*/ 37 w 408"/>
                <a:gd name="T23" fmla="*/ 461 h 461"/>
                <a:gd name="T24" fmla="*/ 37 w 408"/>
                <a:gd name="T25" fmla="*/ 318 h 461"/>
                <a:gd name="T26" fmla="*/ 15 w 408"/>
                <a:gd name="T27" fmla="*/ 295 h 461"/>
                <a:gd name="T28" fmla="*/ 30 w 408"/>
                <a:gd name="T29" fmla="*/ 272 h 461"/>
                <a:gd name="T30" fmla="*/ 0 w 408"/>
                <a:gd name="T31" fmla="*/ 30 h 461"/>
                <a:gd name="T32" fmla="*/ 105 w 408"/>
                <a:gd name="T33" fmla="*/ 30 h 461"/>
                <a:gd name="T34" fmla="*/ 105 w 408"/>
                <a:gd name="T35" fmla="*/ 0 h 461"/>
                <a:gd name="T36" fmla="*/ 113 w 408"/>
                <a:gd name="T37" fmla="*/ 0 h 461"/>
                <a:gd name="T38" fmla="*/ 136 w 408"/>
                <a:gd name="T39" fmla="*/ 53 h 461"/>
                <a:gd name="T40" fmla="*/ 174 w 408"/>
                <a:gd name="T41" fmla="*/ 60 h 461"/>
                <a:gd name="T42" fmla="*/ 181 w 408"/>
                <a:gd name="T43" fmla="*/ 68 h 461"/>
                <a:gd name="T44" fmla="*/ 219 w 408"/>
                <a:gd name="T45" fmla="*/ 60 h 461"/>
                <a:gd name="T46" fmla="*/ 242 w 408"/>
                <a:gd name="T47" fmla="*/ 60 h 461"/>
                <a:gd name="T48" fmla="*/ 257 w 408"/>
                <a:gd name="T49" fmla="*/ 91 h 461"/>
                <a:gd name="T50" fmla="*/ 272 w 408"/>
                <a:gd name="T51" fmla="*/ 75 h 461"/>
                <a:gd name="T52" fmla="*/ 295 w 408"/>
                <a:gd name="T53" fmla="*/ 98 h 461"/>
                <a:gd name="T54" fmla="*/ 332 w 408"/>
                <a:gd name="T55" fmla="*/ 83 h 461"/>
                <a:gd name="T56" fmla="*/ 340 w 408"/>
                <a:gd name="T57" fmla="*/ 91 h 461"/>
                <a:gd name="T58" fmla="*/ 408 w 408"/>
                <a:gd name="T59" fmla="*/ 98 h 461"/>
                <a:gd name="T60" fmla="*/ 340 w 408"/>
                <a:gd name="T61" fmla="*/ 128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8" h="461">
                  <a:moveTo>
                    <a:pt x="340" y="128"/>
                  </a:moveTo>
                  <a:lnTo>
                    <a:pt x="272" y="196"/>
                  </a:lnTo>
                  <a:lnTo>
                    <a:pt x="279" y="204"/>
                  </a:lnTo>
                  <a:lnTo>
                    <a:pt x="264" y="212"/>
                  </a:lnTo>
                  <a:lnTo>
                    <a:pt x="264" y="257"/>
                  </a:lnTo>
                  <a:lnTo>
                    <a:pt x="234" y="280"/>
                  </a:lnTo>
                  <a:lnTo>
                    <a:pt x="249" y="302"/>
                  </a:lnTo>
                  <a:lnTo>
                    <a:pt x="242" y="318"/>
                  </a:lnTo>
                  <a:lnTo>
                    <a:pt x="242" y="355"/>
                  </a:lnTo>
                  <a:lnTo>
                    <a:pt x="317" y="416"/>
                  </a:lnTo>
                  <a:lnTo>
                    <a:pt x="332" y="454"/>
                  </a:lnTo>
                  <a:lnTo>
                    <a:pt x="37" y="461"/>
                  </a:lnTo>
                  <a:lnTo>
                    <a:pt x="37" y="318"/>
                  </a:lnTo>
                  <a:lnTo>
                    <a:pt x="15" y="295"/>
                  </a:lnTo>
                  <a:lnTo>
                    <a:pt x="30" y="272"/>
                  </a:lnTo>
                  <a:lnTo>
                    <a:pt x="0" y="30"/>
                  </a:lnTo>
                  <a:lnTo>
                    <a:pt x="105" y="30"/>
                  </a:lnTo>
                  <a:lnTo>
                    <a:pt x="105" y="0"/>
                  </a:lnTo>
                  <a:lnTo>
                    <a:pt x="113" y="0"/>
                  </a:lnTo>
                  <a:lnTo>
                    <a:pt x="136" y="53"/>
                  </a:lnTo>
                  <a:lnTo>
                    <a:pt x="174" y="60"/>
                  </a:lnTo>
                  <a:lnTo>
                    <a:pt x="181" y="68"/>
                  </a:lnTo>
                  <a:lnTo>
                    <a:pt x="219" y="60"/>
                  </a:lnTo>
                  <a:lnTo>
                    <a:pt x="242" y="60"/>
                  </a:lnTo>
                  <a:lnTo>
                    <a:pt x="257" y="91"/>
                  </a:lnTo>
                  <a:lnTo>
                    <a:pt x="272" y="75"/>
                  </a:lnTo>
                  <a:lnTo>
                    <a:pt x="295" y="98"/>
                  </a:lnTo>
                  <a:lnTo>
                    <a:pt x="332" y="83"/>
                  </a:lnTo>
                  <a:lnTo>
                    <a:pt x="340" y="91"/>
                  </a:lnTo>
                  <a:lnTo>
                    <a:pt x="408" y="98"/>
                  </a:lnTo>
                  <a:lnTo>
                    <a:pt x="340" y="128"/>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56" name="Freeform 72"/>
            <p:cNvSpPr>
              <a:spLocks/>
            </p:cNvSpPr>
            <p:nvPr/>
          </p:nvSpPr>
          <p:spPr bwMode="auto">
            <a:xfrm>
              <a:off x="2854" y="1305"/>
              <a:ext cx="408" cy="461"/>
            </a:xfrm>
            <a:custGeom>
              <a:avLst/>
              <a:gdLst>
                <a:gd name="T0" fmla="*/ 340 w 408"/>
                <a:gd name="T1" fmla="*/ 128 h 461"/>
                <a:gd name="T2" fmla="*/ 272 w 408"/>
                <a:gd name="T3" fmla="*/ 196 h 461"/>
                <a:gd name="T4" fmla="*/ 279 w 408"/>
                <a:gd name="T5" fmla="*/ 204 h 461"/>
                <a:gd name="T6" fmla="*/ 264 w 408"/>
                <a:gd name="T7" fmla="*/ 212 h 461"/>
                <a:gd name="T8" fmla="*/ 264 w 408"/>
                <a:gd name="T9" fmla="*/ 257 h 461"/>
                <a:gd name="T10" fmla="*/ 234 w 408"/>
                <a:gd name="T11" fmla="*/ 280 h 461"/>
                <a:gd name="T12" fmla="*/ 249 w 408"/>
                <a:gd name="T13" fmla="*/ 302 h 461"/>
                <a:gd name="T14" fmla="*/ 242 w 408"/>
                <a:gd name="T15" fmla="*/ 318 h 461"/>
                <a:gd name="T16" fmla="*/ 242 w 408"/>
                <a:gd name="T17" fmla="*/ 355 h 461"/>
                <a:gd name="T18" fmla="*/ 317 w 408"/>
                <a:gd name="T19" fmla="*/ 416 h 461"/>
                <a:gd name="T20" fmla="*/ 332 w 408"/>
                <a:gd name="T21" fmla="*/ 454 h 461"/>
                <a:gd name="T22" fmla="*/ 37 w 408"/>
                <a:gd name="T23" fmla="*/ 461 h 461"/>
                <a:gd name="T24" fmla="*/ 37 w 408"/>
                <a:gd name="T25" fmla="*/ 318 h 461"/>
                <a:gd name="T26" fmla="*/ 15 w 408"/>
                <a:gd name="T27" fmla="*/ 295 h 461"/>
                <a:gd name="T28" fmla="*/ 30 w 408"/>
                <a:gd name="T29" fmla="*/ 272 h 461"/>
                <a:gd name="T30" fmla="*/ 0 w 408"/>
                <a:gd name="T31" fmla="*/ 30 h 461"/>
                <a:gd name="T32" fmla="*/ 105 w 408"/>
                <a:gd name="T33" fmla="*/ 30 h 461"/>
                <a:gd name="T34" fmla="*/ 105 w 408"/>
                <a:gd name="T35" fmla="*/ 0 h 461"/>
                <a:gd name="T36" fmla="*/ 113 w 408"/>
                <a:gd name="T37" fmla="*/ 0 h 461"/>
                <a:gd name="T38" fmla="*/ 136 w 408"/>
                <a:gd name="T39" fmla="*/ 53 h 461"/>
                <a:gd name="T40" fmla="*/ 174 w 408"/>
                <a:gd name="T41" fmla="*/ 60 h 461"/>
                <a:gd name="T42" fmla="*/ 181 w 408"/>
                <a:gd name="T43" fmla="*/ 68 h 461"/>
                <a:gd name="T44" fmla="*/ 219 w 408"/>
                <a:gd name="T45" fmla="*/ 60 h 461"/>
                <a:gd name="T46" fmla="*/ 242 w 408"/>
                <a:gd name="T47" fmla="*/ 60 h 461"/>
                <a:gd name="T48" fmla="*/ 257 w 408"/>
                <a:gd name="T49" fmla="*/ 91 h 461"/>
                <a:gd name="T50" fmla="*/ 272 w 408"/>
                <a:gd name="T51" fmla="*/ 75 h 461"/>
                <a:gd name="T52" fmla="*/ 295 w 408"/>
                <a:gd name="T53" fmla="*/ 98 h 461"/>
                <a:gd name="T54" fmla="*/ 332 w 408"/>
                <a:gd name="T55" fmla="*/ 83 h 461"/>
                <a:gd name="T56" fmla="*/ 340 w 408"/>
                <a:gd name="T57" fmla="*/ 91 h 461"/>
                <a:gd name="T58" fmla="*/ 408 w 408"/>
                <a:gd name="T59" fmla="*/ 98 h 461"/>
                <a:gd name="T60" fmla="*/ 340 w 408"/>
                <a:gd name="T61" fmla="*/ 128 h 461"/>
                <a:gd name="T62" fmla="*/ 340 w 408"/>
                <a:gd name="T63" fmla="*/ 136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8" h="461">
                  <a:moveTo>
                    <a:pt x="340" y="128"/>
                  </a:moveTo>
                  <a:lnTo>
                    <a:pt x="272" y="196"/>
                  </a:lnTo>
                  <a:lnTo>
                    <a:pt x="279" y="204"/>
                  </a:lnTo>
                  <a:lnTo>
                    <a:pt x="264" y="212"/>
                  </a:lnTo>
                  <a:lnTo>
                    <a:pt x="264" y="257"/>
                  </a:lnTo>
                  <a:lnTo>
                    <a:pt x="234" y="280"/>
                  </a:lnTo>
                  <a:lnTo>
                    <a:pt x="249" y="302"/>
                  </a:lnTo>
                  <a:lnTo>
                    <a:pt x="242" y="318"/>
                  </a:lnTo>
                  <a:lnTo>
                    <a:pt x="242" y="355"/>
                  </a:lnTo>
                  <a:lnTo>
                    <a:pt x="317" y="416"/>
                  </a:lnTo>
                  <a:lnTo>
                    <a:pt x="332" y="454"/>
                  </a:lnTo>
                  <a:lnTo>
                    <a:pt x="37" y="461"/>
                  </a:lnTo>
                  <a:lnTo>
                    <a:pt x="37" y="318"/>
                  </a:lnTo>
                  <a:lnTo>
                    <a:pt x="15" y="295"/>
                  </a:lnTo>
                  <a:lnTo>
                    <a:pt x="30" y="272"/>
                  </a:lnTo>
                  <a:lnTo>
                    <a:pt x="0" y="30"/>
                  </a:lnTo>
                  <a:lnTo>
                    <a:pt x="105" y="30"/>
                  </a:lnTo>
                  <a:lnTo>
                    <a:pt x="105" y="0"/>
                  </a:lnTo>
                  <a:lnTo>
                    <a:pt x="113" y="0"/>
                  </a:lnTo>
                  <a:lnTo>
                    <a:pt x="136" y="53"/>
                  </a:lnTo>
                  <a:lnTo>
                    <a:pt x="174" y="60"/>
                  </a:lnTo>
                  <a:lnTo>
                    <a:pt x="181" y="68"/>
                  </a:lnTo>
                  <a:lnTo>
                    <a:pt x="219" y="60"/>
                  </a:lnTo>
                  <a:lnTo>
                    <a:pt x="242" y="60"/>
                  </a:lnTo>
                  <a:lnTo>
                    <a:pt x="257" y="91"/>
                  </a:lnTo>
                  <a:lnTo>
                    <a:pt x="272" y="75"/>
                  </a:lnTo>
                  <a:lnTo>
                    <a:pt x="295" y="98"/>
                  </a:lnTo>
                  <a:lnTo>
                    <a:pt x="332" y="83"/>
                  </a:lnTo>
                  <a:lnTo>
                    <a:pt x="340" y="91"/>
                  </a:lnTo>
                  <a:lnTo>
                    <a:pt x="408" y="98"/>
                  </a:lnTo>
                  <a:lnTo>
                    <a:pt x="340" y="128"/>
                  </a:lnTo>
                  <a:lnTo>
                    <a:pt x="340" y="13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57" name="Freeform 73"/>
            <p:cNvSpPr>
              <a:spLocks/>
            </p:cNvSpPr>
            <p:nvPr/>
          </p:nvSpPr>
          <p:spPr bwMode="auto">
            <a:xfrm>
              <a:off x="3201" y="2417"/>
              <a:ext cx="227" cy="386"/>
            </a:xfrm>
            <a:custGeom>
              <a:avLst/>
              <a:gdLst>
                <a:gd name="T0" fmla="*/ 212 w 227"/>
                <a:gd name="T1" fmla="*/ 243 h 386"/>
                <a:gd name="T2" fmla="*/ 227 w 227"/>
                <a:gd name="T3" fmla="*/ 364 h 386"/>
                <a:gd name="T4" fmla="*/ 167 w 227"/>
                <a:gd name="T5" fmla="*/ 371 h 386"/>
                <a:gd name="T6" fmla="*/ 159 w 227"/>
                <a:gd name="T7" fmla="*/ 386 h 386"/>
                <a:gd name="T8" fmla="*/ 144 w 227"/>
                <a:gd name="T9" fmla="*/ 379 h 386"/>
                <a:gd name="T10" fmla="*/ 129 w 227"/>
                <a:gd name="T11" fmla="*/ 349 h 386"/>
                <a:gd name="T12" fmla="*/ 137 w 227"/>
                <a:gd name="T13" fmla="*/ 318 h 386"/>
                <a:gd name="T14" fmla="*/ 8 w 227"/>
                <a:gd name="T15" fmla="*/ 326 h 386"/>
                <a:gd name="T16" fmla="*/ 0 w 227"/>
                <a:gd name="T17" fmla="*/ 311 h 386"/>
                <a:gd name="T18" fmla="*/ 16 w 227"/>
                <a:gd name="T19" fmla="*/ 280 h 386"/>
                <a:gd name="T20" fmla="*/ 8 w 227"/>
                <a:gd name="T21" fmla="*/ 280 h 386"/>
                <a:gd name="T22" fmla="*/ 31 w 227"/>
                <a:gd name="T23" fmla="*/ 265 h 386"/>
                <a:gd name="T24" fmla="*/ 23 w 227"/>
                <a:gd name="T25" fmla="*/ 258 h 386"/>
                <a:gd name="T26" fmla="*/ 46 w 227"/>
                <a:gd name="T27" fmla="*/ 235 h 386"/>
                <a:gd name="T28" fmla="*/ 31 w 227"/>
                <a:gd name="T29" fmla="*/ 235 h 386"/>
                <a:gd name="T30" fmla="*/ 53 w 227"/>
                <a:gd name="T31" fmla="*/ 220 h 386"/>
                <a:gd name="T32" fmla="*/ 38 w 227"/>
                <a:gd name="T33" fmla="*/ 212 h 386"/>
                <a:gd name="T34" fmla="*/ 46 w 227"/>
                <a:gd name="T35" fmla="*/ 212 h 386"/>
                <a:gd name="T36" fmla="*/ 38 w 227"/>
                <a:gd name="T37" fmla="*/ 197 h 386"/>
                <a:gd name="T38" fmla="*/ 31 w 227"/>
                <a:gd name="T39" fmla="*/ 197 h 386"/>
                <a:gd name="T40" fmla="*/ 31 w 227"/>
                <a:gd name="T41" fmla="*/ 167 h 386"/>
                <a:gd name="T42" fmla="*/ 38 w 227"/>
                <a:gd name="T43" fmla="*/ 144 h 386"/>
                <a:gd name="T44" fmla="*/ 38 w 227"/>
                <a:gd name="T45" fmla="*/ 137 h 386"/>
                <a:gd name="T46" fmla="*/ 23 w 227"/>
                <a:gd name="T47" fmla="*/ 137 h 386"/>
                <a:gd name="T48" fmla="*/ 23 w 227"/>
                <a:gd name="T49" fmla="*/ 114 h 386"/>
                <a:gd name="T50" fmla="*/ 38 w 227"/>
                <a:gd name="T51" fmla="*/ 114 h 386"/>
                <a:gd name="T52" fmla="*/ 31 w 227"/>
                <a:gd name="T53" fmla="*/ 91 h 386"/>
                <a:gd name="T54" fmla="*/ 46 w 227"/>
                <a:gd name="T55" fmla="*/ 76 h 386"/>
                <a:gd name="T56" fmla="*/ 38 w 227"/>
                <a:gd name="T57" fmla="*/ 68 h 386"/>
                <a:gd name="T58" fmla="*/ 61 w 227"/>
                <a:gd name="T59" fmla="*/ 53 h 386"/>
                <a:gd name="T60" fmla="*/ 61 w 227"/>
                <a:gd name="T61" fmla="*/ 23 h 386"/>
                <a:gd name="T62" fmla="*/ 76 w 227"/>
                <a:gd name="T63" fmla="*/ 23 h 386"/>
                <a:gd name="T64" fmla="*/ 76 w 227"/>
                <a:gd name="T65" fmla="*/ 8 h 386"/>
                <a:gd name="T66" fmla="*/ 212 w 227"/>
                <a:gd name="T67" fmla="*/ 0 h 386"/>
                <a:gd name="T68" fmla="*/ 220 w 227"/>
                <a:gd name="T69" fmla="*/ 8 h 386"/>
                <a:gd name="T70" fmla="*/ 212 w 227"/>
                <a:gd name="T71" fmla="*/ 243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7" h="386">
                  <a:moveTo>
                    <a:pt x="212" y="243"/>
                  </a:moveTo>
                  <a:lnTo>
                    <a:pt x="227" y="364"/>
                  </a:lnTo>
                  <a:lnTo>
                    <a:pt x="167" y="371"/>
                  </a:lnTo>
                  <a:lnTo>
                    <a:pt x="159" y="386"/>
                  </a:lnTo>
                  <a:lnTo>
                    <a:pt x="144" y="379"/>
                  </a:lnTo>
                  <a:lnTo>
                    <a:pt x="129" y="349"/>
                  </a:lnTo>
                  <a:lnTo>
                    <a:pt x="137" y="318"/>
                  </a:lnTo>
                  <a:lnTo>
                    <a:pt x="8" y="326"/>
                  </a:lnTo>
                  <a:lnTo>
                    <a:pt x="0" y="311"/>
                  </a:lnTo>
                  <a:lnTo>
                    <a:pt x="16" y="280"/>
                  </a:lnTo>
                  <a:lnTo>
                    <a:pt x="8" y="280"/>
                  </a:lnTo>
                  <a:lnTo>
                    <a:pt x="31" y="265"/>
                  </a:lnTo>
                  <a:lnTo>
                    <a:pt x="23" y="258"/>
                  </a:lnTo>
                  <a:lnTo>
                    <a:pt x="46" y="235"/>
                  </a:lnTo>
                  <a:lnTo>
                    <a:pt x="31" y="235"/>
                  </a:lnTo>
                  <a:lnTo>
                    <a:pt x="53" y="220"/>
                  </a:lnTo>
                  <a:lnTo>
                    <a:pt x="38" y="212"/>
                  </a:lnTo>
                  <a:lnTo>
                    <a:pt x="46" y="212"/>
                  </a:lnTo>
                  <a:lnTo>
                    <a:pt x="38" y="197"/>
                  </a:lnTo>
                  <a:lnTo>
                    <a:pt x="31" y="197"/>
                  </a:lnTo>
                  <a:lnTo>
                    <a:pt x="31" y="167"/>
                  </a:lnTo>
                  <a:lnTo>
                    <a:pt x="38" y="144"/>
                  </a:lnTo>
                  <a:lnTo>
                    <a:pt x="38" y="137"/>
                  </a:lnTo>
                  <a:lnTo>
                    <a:pt x="23" y="137"/>
                  </a:lnTo>
                  <a:lnTo>
                    <a:pt x="23" y="114"/>
                  </a:lnTo>
                  <a:lnTo>
                    <a:pt x="38" y="114"/>
                  </a:lnTo>
                  <a:lnTo>
                    <a:pt x="31" y="91"/>
                  </a:lnTo>
                  <a:lnTo>
                    <a:pt x="46" y="76"/>
                  </a:lnTo>
                  <a:lnTo>
                    <a:pt x="38" y="68"/>
                  </a:lnTo>
                  <a:lnTo>
                    <a:pt x="61" y="53"/>
                  </a:lnTo>
                  <a:lnTo>
                    <a:pt x="61" y="23"/>
                  </a:lnTo>
                  <a:lnTo>
                    <a:pt x="76" y="23"/>
                  </a:lnTo>
                  <a:lnTo>
                    <a:pt x="76" y="8"/>
                  </a:lnTo>
                  <a:lnTo>
                    <a:pt x="212" y="0"/>
                  </a:lnTo>
                  <a:lnTo>
                    <a:pt x="220" y="8"/>
                  </a:lnTo>
                  <a:lnTo>
                    <a:pt x="212" y="243"/>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58" name="Freeform 74"/>
            <p:cNvSpPr>
              <a:spLocks/>
            </p:cNvSpPr>
            <p:nvPr/>
          </p:nvSpPr>
          <p:spPr bwMode="auto">
            <a:xfrm>
              <a:off x="3201" y="2417"/>
              <a:ext cx="227" cy="386"/>
            </a:xfrm>
            <a:custGeom>
              <a:avLst/>
              <a:gdLst>
                <a:gd name="T0" fmla="*/ 212 w 227"/>
                <a:gd name="T1" fmla="*/ 243 h 386"/>
                <a:gd name="T2" fmla="*/ 227 w 227"/>
                <a:gd name="T3" fmla="*/ 364 h 386"/>
                <a:gd name="T4" fmla="*/ 167 w 227"/>
                <a:gd name="T5" fmla="*/ 371 h 386"/>
                <a:gd name="T6" fmla="*/ 159 w 227"/>
                <a:gd name="T7" fmla="*/ 386 h 386"/>
                <a:gd name="T8" fmla="*/ 144 w 227"/>
                <a:gd name="T9" fmla="*/ 379 h 386"/>
                <a:gd name="T10" fmla="*/ 129 w 227"/>
                <a:gd name="T11" fmla="*/ 349 h 386"/>
                <a:gd name="T12" fmla="*/ 137 w 227"/>
                <a:gd name="T13" fmla="*/ 318 h 386"/>
                <a:gd name="T14" fmla="*/ 8 w 227"/>
                <a:gd name="T15" fmla="*/ 326 h 386"/>
                <a:gd name="T16" fmla="*/ 0 w 227"/>
                <a:gd name="T17" fmla="*/ 311 h 386"/>
                <a:gd name="T18" fmla="*/ 16 w 227"/>
                <a:gd name="T19" fmla="*/ 280 h 386"/>
                <a:gd name="T20" fmla="*/ 8 w 227"/>
                <a:gd name="T21" fmla="*/ 280 h 386"/>
                <a:gd name="T22" fmla="*/ 31 w 227"/>
                <a:gd name="T23" fmla="*/ 265 h 386"/>
                <a:gd name="T24" fmla="*/ 23 w 227"/>
                <a:gd name="T25" fmla="*/ 258 h 386"/>
                <a:gd name="T26" fmla="*/ 46 w 227"/>
                <a:gd name="T27" fmla="*/ 235 h 386"/>
                <a:gd name="T28" fmla="*/ 31 w 227"/>
                <a:gd name="T29" fmla="*/ 235 h 386"/>
                <a:gd name="T30" fmla="*/ 53 w 227"/>
                <a:gd name="T31" fmla="*/ 220 h 386"/>
                <a:gd name="T32" fmla="*/ 38 w 227"/>
                <a:gd name="T33" fmla="*/ 212 h 386"/>
                <a:gd name="T34" fmla="*/ 46 w 227"/>
                <a:gd name="T35" fmla="*/ 212 h 386"/>
                <a:gd name="T36" fmla="*/ 38 w 227"/>
                <a:gd name="T37" fmla="*/ 197 h 386"/>
                <a:gd name="T38" fmla="*/ 31 w 227"/>
                <a:gd name="T39" fmla="*/ 197 h 386"/>
                <a:gd name="T40" fmla="*/ 31 w 227"/>
                <a:gd name="T41" fmla="*/ 167 h 386"/>
                <a:gd name="T42" fmla="*/ 38 w 227"/>
                <a:gd name="T43" fmla="*/ 144 h 386"/>
                <a:gd name="T44" fmla="*/ 38 w 227"/>
                <a:gd name="T45" fmla="*/ 137 h 386"/>
                <a:gd name="T46" fmla="*/ 23 w 227"/>
                <a:gd name="T47" fmla="*/ 137 h 386"/>
                <a:gd name="T48" fmla="*/ 23 w 227"/>
                <a:gd name="T49" fmla="*/ 114 h 386"/>
                <a:gd name="T50" fmla="*/ 38 w 227"/>
                <a:gd name="T51" fmla="*/ 114 h 386"/>
                <a:gd name="T52" fmla="*/ 31 w 227"/>
                <a:gd name="T53" fmla="*/ 91 h 386"/>
                <a:gd name="T54" fmla="*/ 46 w 227"/>
                <a:gd name="T55" fmla="*/ 76 h 386"/>
                <a:gd name="T56" fmla="*/ 38 w 227"/>
                <a:gd name="T57" fmla="*/ 68 h 386"/>
                <a:gd name="T58" fmla="*/ 61 w 227"/>
                <a:gd name="T59" fmla="*/ 53 h 386"/>
                <a:gd name="T60" fmla="*/ 61 w 227"/>
                <a:gd name="T61" fmla="*/ 23 h 386"/>
                <a:gd name="T62" fmla="*/ 76 w 227"/>
                <a:gd name="T63" fmla="*/ 23 h 386"/>
                <a:gd name="T64" fmla="*/ 76 w 227"/>
                <a:gd name="T65" fmla="*/ 8 h 386"/>
                <a:gd name="T66" fmla="*/ 212 w 227"/>
                <a:gd name="T67" fmla="*/ 0 h 386"/>
                <a:gd name="T68" fmla="*/ 220 w 227"/>
                <a:gd name="T69" fmla="*/ 8 h 386"/>
                <a:gd name="T70" fmla="*/ 212 w 227"/>
                <a:gd name="T71" fmla="*/ 243 h 386"/>
                <a:gd name="T72" fmla="*/ 212 w 227"/>
                <a:gd name="T73" fmla="*/ 25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7" h="386">
                  <a:moveTo>
                    <a:pt x="212" y="243"/>
                  </a:moveTo>
                  <a:lnTo>
                    <a:pt x="227" y="364"/>
                  </a:lnTo>
                  <a:lnTo>
                    <a:pt x="167" y="371"/>
                  </a:lnTo>
                  <a:lnTo>
                    <a:pt x="159" y="386"/>
                  </a:lnTo>
                  <a:lnTo>
                    <a:pt x="144" y="379"/>
                  </a:lnTo>
                  <a:lnTo>
                    <a:pt x="129" y="349"/>
                  </a:lnTo>
                  <a:lnTo>
                    <a:pt x="137" y="318"/>
                  </a:lnTo>
                  <a:lnTo>
                    <a:pt x="8" y="326"/>
                  </a:lnTo>
                  <a:lnTo>
                    <a:pt x="0" y="311"/>
                  </a:lnTo>
                  <a:lnTo>
                    <a:pt x="16" y="280"/>
                  </a:lnTo>
                  <a:lnTo>
                    <a:pt x="8" y="280"/>
                  </a:lnTo>
                  <a:lnTo>
                    <a:pt x="31" y="265"/>
                  </a:lnTo>
                  <a:lnTo>
                    <a:pt x="23" y="258"/>
                  </a:lnTo>
                  <a:lnTo>
                    <a:pt x="46" y="235"/>
                  </a:lnTo>
                  <a:lnTo>
                    <a:pt x="31" y="235"/>
                  </a:lnTo>
                  <a:lnTo>
                    <a:pt x="53" y="220"/>
                  </a:lnTo>
                  <a:lnTo>
                    <a:pt x="38" y="212"/>
                  </a:lnTo>
                  <a:lnTo>
                    <a:pt x="46" y="212"/>
                  </a:lnTo>
                  <a:lnTo>
                    <a:pt x="38" y="197"/>
                  </a:lnTo>
                  <a:lnTo>
                    <a:pt x="31" y="197"/>
                  </a:lnTo>
                  <a:lnTo>
                    <a:pt x="31" y="167"/>
                  </a:lnTo>
                  <a:lnTo>
                    <a:pt x="38" y="144"/>
                  </a:lnTo>
                  <a:lnTo>
                    <a:pt x="38" y="137"/>
                  </a:lnTo>
                  <a:lnTo>
                    <a:pt x="23" y="137"/>
                  </a:lnTo>
                  <a:lnTo>
                    <a:pt x="23" y="114"/>
                  </a:lnTo>
                  <a:lnTo>
                    <a:pt x="38" y="114"/>
                  </a:lnTo>
                  <a:lnTo>
                    <a:pt x="31" y="91"/>
                  </a:lnTo>
                  <a:lnTo>
                    <a:pt x="46" y="76"/>
                  </a:lnTo>
                  <a:lnTo>
                    <a:pt x="38" y="68"/>
                  </a:lnTo>
                  <a:lnTo>
                    <a:pt x="61" y="53"/>
                  </a:lnTo>
                  <a:lnTo>
                    <a:pt x="61" y="23"/>
                  </a:lnTo>
                  <a:lnTo>
                    <a:pt x="76" y="23"/>
                  </a:lnTo>
                  <a:lnTo>
                    <a:pt x="76" y="8"/>
                  </a:lnTo>
                  <a:lnTo>
                    <a:pt x="212" y="0"/>
                  </a:lnTo>
                  <a:lnTo>
                    <a:pt x="220" y="8"/>
                  </a:lnTo>
                  <a:lnTo>
                    <a:pt x="212" y="243"/>
                  </a:lnTo>
                  <a:lnTo>
                    <a:pt x="212" y="25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8" name="Freeform 75"/>
            <p:cNvSpPr>
              <a:spLocks/>
            </p:cNvSpPr>
            <p:nvPr/>
          </p:nvSpPr>
          <p:spPr bwMode="auto">
            <a:xfrm>
              <a:off x="2929" y="1986"/>
              <a:ext cx="416" cy="363"/>
            </a:xfrm>
            <a:custGeom>
              <a:avLst/>
              <a:gdLst>
                <a:gd name="T0" fmla="*/ 416 w 416"/>
                <a:gd name="T1" fmla="*/ 280 h 363"/>
                <a:gd name="T2" fmla="*/ 386 w 416"/>
                <a:gd name="T3" fmla="*/ 257 h 363"/>
                <a:gd name="T4" fmla="*/ 386 w 416"/>
                <a:gd name="T5" fmla="*/ 227 h 363"/>
                <a:gd name="T6" fmla="*/ 333 w 416"/>
                <a:gd name="T7" fmla="*/ 189 h 363"/>
                <a:gd name="T8" fmla="*/ 341 w 416"/>
                <a:gd name="T9" fmla="*/ 136 h 363"/>
                <a:gd name="T10" fmla="*/ 325 w 416"/>
                <a:gd name="T11" fmla="*/ 129 h 363"/>
                <a:gd name="T12" fmla="*/ 310 w 416"/>
                <a:gd name="T13" fmla="*/ 136 h 363"/>
                <a:gd name="T14" fmla="*/ 303 w 416"/>
                <a:gd name="T15" fmla="*/ 106 h 363"/>
                <a:gd name="T16" fmla="*/ 265 w 416"/>
                <a:gd name="T17" fmla="*/ 68 h 363"/>
                <a:gd name="T18" fmla="*/ 257 w 416"/>
                <a:gd name="T19" fmla="*/ 15 h 363"/>
                <a:gd name="T20" fmla="*/ 242 w 416"/>
                <a:gd name="T21" fmla="*/ 0 h 363"/>
                <a:gd name="T22" fmla="*/ 0 w 416"/>
                <a:gd name="T23" fmla="*/ 7 h 363"/>
                <a:gd name="T24" fmla="*/ 23 w 416"/>
                <a:gd name="T25" fmla="*/ 53 h 363"/>
                <a:gd name="T26" fmla="*/ 46 w 416"/>
                <a:gd name="T27" fmla="*/ 60 h 363"/>
                <a:gd name="T28" fmla="*/ 53 w 416"/>
                <a:gd name="T29" fmla="*/ 76 h 363"/>
                <a:gd name="T30" fmla="*/ 38 w 416"/>
                <a:gd name="T31" fmla="*/ 91 h 363"/>
                <a:gd name="T32" fmla="*/ 68 w 416"/>
                <a:gd name="T33" fmla="*/ 121 h 363"/>
                <a:gd name="T34" fmla="*/ 68 w 416"/>
                <a:gd name="T35" fmla="*/ 333 h 363"/>
                <a:gd name="T36" fmla="*/ 310 w 416"/>
                <a:gd name="T37" fmla="*/ 325 h 363"/>
                <a:gd name="T38" fmla="*/ 348 w 416"/>
                <a:gd name="T39" fmla="*/ 318 h 363"/>
                <a:gd name="T40" fmla="*/ 356 w 416"/>
                <a:gd name="T41" fmla="*/ 333 h 363"/>
                <a:gd name="T42" fmla="*/ 341 w 416"/>
                <a:gd name="T43" fmla="*/ 363 h 363"/>
                <a:gd name="T44" fmla="*/ 378 w 416"/>
                <a:gd name="T45" fmla="*/ 356 h 363"/>
                <a:gd name="T46" fmla="*/ 394 w 416"/>
                <a:gd name="T47" fmla="*/ 318 h 363"/>
                <a:gd name="T48" fmla="*/ 386 w 416"/>
                <a:gd name="T49" fmla="*/ 318 h 363"/>
                <a:gd name="T50" fmla="*/ 394 w 416"/>
                <a:gd name="T51" fmla="*/ 310 h 363"/>
                <a:gd name="T52" fmla="*/ 394 w 416"/>
                <a:gd name="T53" fmla="*/ 318 h 363"/>
                <a:gd name="T54" fmla="*/ 401 w 416"/>
                <a:gd name="T55" fmla="*/ 318 h 363"/>
                <a:gd name="T56" fmla="*/ 416 w 416"/>
                <a:gd name="T57" fmla="*/ 303 h 363"/>
                <a:gd name="T58" fmla="*/ 416 w 416"/>
                <a:gd name="T59" fmla="*/ 28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6" h="363">
                  <a:moveTo>
                    <a:pt x="416" y="280"/>
                  </a:moveTo>
                  <a:lnTo>
                    <a:pt x="386" y="257"/>
                  </a:lnTo>
                  <a:lnTo>
                    <a:pt x="386" y="227"/>
                  </a:lnTo>
                  <a:lnTo>
                    <a:pt x="333" y="189"/>
                  </a:lnTo>
                  <a:lnTo>
                    <a:pt x="341" y="136"/>
                  </a:lnTo>
                  <a:lnTo>
                    <a:pt x="325" y="129"/>
                  </a:lnTo>
                  <a:lnTo>
                    <a:pt x="310" y="136"/>
                  </a:lnTo>
                  <a:lnTo>
                    <a:pt x="303" y="106"/>
                  </a:lnTo>
                  <a:lnTo>
                    <a:pt x="265" y="68"/>
                  </a:lnTo>
                  <a:lnTo>
                    <a:pt x="257" y="15"/>
                  </a:lnTo>
                  <a:lnTo>
                    <a:pt x="242" y="0"/>
                  </a:lnTo>
                  <a:lnTo>
                    <a:pt x="0" y="7"/>
                  </a:lnTo>
                  <a:lnTo>
                    <a:pt x="23" y="53"/>
                  </a:lnTo>
                  <a:lnTo>
                    <a:pt x="46" y="60"/>
                  </a:lnTo>
                  <a:lnTo>
                    <a:pt x="53" y="76"/>
                  </a:lnTo>
                  <a:lnTo>
                    <a:pt x="38" y="91"/>
                  </a:lnTo>
                  <a:lnTo>
                    <a:pt x="68" y="121"/>
                  </a:lnTo>
                  <a:lnTo>
                    <a:pt x="68" y="333"/>
                  </a:lnTo>
                  <a:lnTo>
                    <a:pt x="310" y="325"/>
                  </a:lnTo>
                  <a:lnTo>
                    <a:pt x="348" y="318"/>
                  </a:lnTo>
                  <a:lnTo>
                    <a:pt x="356" y="333"/>
                  </a:lnTo>
                  <a:lnTo>
                    <a:pt x="341" y="363"/>
                  </a:lnTo>
                  <a:lnTo>
                    <a:pt x="378" y="356"/>
                  </a:lnTo>
                  <a:lnTo>
                    <a:pt x="394" y="318"/>
                  </a:lnTo>
                  <a:lnTo>
                    <a:pt x="386" y="318"/>
                  </a:lnTo>
                  <a:lnTo>
                    <a:pt x="394" y="310"/>
                  </a:lnTo>
                  <a:lnTo>
                    <a:pt x="394" y="318"/>
                  </a:lnTo>
                  <a:lnTo>
                    <a:pt x="401" y="318"/>
                  </a:lnTo>
                  <a:lnTo>
                    <a:pt x="416" y="303"/>
                  </a:lnTo>
                  <a:lnTo>
                    <a:pt x="416" y="28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9" name="Freeform 76"/>
            <p:cNvSpPr>
              <a:spLocks/>
            </p:cNvSpPr>
            <p:nvPr/>
          </p:nvSpPr>
          <p:spPr bwMode="auto">
            <a:xfrm>
              <a:off x="2929" y="1986"/>
              <a:ext cx="416" cy="363"/>
            </a:xfrm>
            <a:custGeom>
              <a:avLst/>
              <a:gdLst>
                <a:gd name="T0" fmla="*/ 416 w 416"/>
                <a:gd name="T1" fmla="*/ 280 h 363"/>
                <a:gd name="T2" fmla="*/ 386 w 416"/>
                <a:gd name="T3" fmla="*/ 257 h 363"/>
                <a:gd name="T4" fmla="*/ 386 w 416"/>
                <a:gd name="T5" fmla="*/ 227 h 363"/>
                <a:gd name="T6" fmla="*/ 333 w 416"/>
                <a:gd name="T7" fmla="*/ 189 h 363"/>
                <a:gd name="T8" fmla="*/ 341 w 416"/>
                <a:gd name="T9" fmla="*/ 136 h 363"/>
                <a:gd name="T10" fmla="*/ 325 w 416"/>
                <a:gd name="T11" fmla="*/ 129 h 363"/>
                <a:gd name="T12" fmla="*/ 310 w 416"/>
                <a:gd name="T13" fmla="*/ 136 h 363"/>
                <a:gd name="T14" fmla="*/ 303 w 416"/>
                <a:gd name="T15" fmla="*/ 106 h 363"/>
                <a:gd name="T16" fmla="*/ 265 w 416"/>
                <a:gd name="T17" fmla="*/ 68 h 363"/>
                <a:gd name="T18" fmla="*/ 257 w 416"/>
                <a:gd name="T19" fmla="*/ 15 h 363"/>
                <a:gd name="T20" fmla="*/ 242 w 416"/>
                <a:gd name="T21" fmla="*/ 0 h 363"/>
                <a:gd name="T22" fmla="*/ 0 w 416"/>
                <a:gd name="T23" fmla="*/ 7 h 363"/>
                <a:gd name="T24" fmla="*/ 23 w 416"/>
                <a:gd name="T25" fmla="*/ 53 h 363"/>
                <a:gd name="T26" fmla="*/ 46 w 416"/>
                <a:gd name="T27" fmla="*/ 60 h 363"/>
                <a:gd name="T28" fmla="*/ 53 w 416"/>
                <a:gd name="T29" fmla="*/ 76 h 363"/>
                <a:gd name="T30" fmla="*/ 38 w 416"/>
                <a:gd name="T31" fmla="*/ 91 h 363"/>
                <a:gd name="T32" fmla="*/ 68 w 416"/>
                <a:gd name="T33" fmla="*/ 121 h 363"/>
                <a:gd name="T34" fmla="*/ 68 w 416"/>
                <a:gd name="T35" fmla="*/ 333 h 363"/>
                <a:gd name="T36" fmla="*/ 310 w 416"/>
                <a:gd name="T37" fmla="*/ 325 h 363"/>
                <a:gd name="T38" fmla="*/ 348 w 416"/>
                <a:gd name="T39" fmla="*/ 318 h 363"/>
                <a:gd name="T40" fmla="*/ 356 w 416"/>
                <a:gd name="T41" fmla="*/ 333 h 363"/>
                <a:gd name="T42" fmla="*/ 341 w 416"/>
                <a:gd name="T43" fmla="*/ 363 h 363"/>
                <a:gd name="T44" fmla="*/ 378 w 416"/>
                <a:gd name="T45" fmla="*/ 356 h 363"/>
                <a:gd name="T46" fmla="*/ 394 w 416"/>
                <a:gd name="T47" fmla="*/ 318 h 363"/>
                <a:gd name="T48" fmla="*/ 386 w 416"/>
                <a:gd name="T49" fmla="*/ 318 h 363"/>
                <a:gd name="T50" fmla="*/ 394 w 416"/>
                <a:gd name="T51" fmla="*/ 310 h 363"/>
                <a:gd name="T52" fmla="*/ 394 w 416"/>
                <a:gd name="T53" fmla="*/ 318 h 363"/>
                <a:gd name="T54" fmla="*/ 401 w 416"/>
                <a:gd name="T55" fmla="*/ 318 h 363"/>
                <a:gd name="T56" fmla="*/ 416 w 416"/>
                <a:gd name="T57" fmla="*/ 303 h 363"/>
                <a:gd name="T58" fmla="*/ 416 w 416"/>
                <a:gd name="T59" fmla="*/ 280 h 363"/>
                <a:gd name="T60" fmla="*/ 416 w 416"/>
                <a:gd name="T61" fmla="*/ 288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6" h="363">
                  <a:moveTo>
                    <a:pt x="416" y="280"/>
                  </a:moveTo>
                  <a:lnTo>
                    <a:pt x="386" y="257"/>
                  </a:lnTo>
                  <a:lnTo>
                    <a:pt x="386" y="227"/>
                  </a:lnTo>
                  <a:lnTo>
                    <a:pt x="333" y="189"/>
                  </a:lnTo>
                  <a:lnTo>
                    <a:pt x="341" y="136"/>
                  </a:lnTo>
                  <a:lnTo>
                    <a:pt x="325" y="129"/>
                  </a:lnTo>
                  <a:lnTo>
                    <a:pt x="310" y="136"/>
                  </a:lnTo>
                  <a:lnTo>
                    <a:pt x="303" y="106"/>
                  </a:lnTo>
                  <a:lnTo>
                    <a:pt x="265" y="68"/>
                  </a:lnTo>
                  <a:lnTo>
                    <a:pt x="257" y="15"/>
                  </a:lnTo>
                  <a:lnTo>
                    <a:pt x="242" y="0"/>
                  </a:lnTo>
                  <a:lnTo>
                    <a:pt x="0" y="7"/>
                  </a:lnTo>
                  <a:lnTo>
                    <a:pt x="23" y="53"/>
                  </a:lnTo>
                  <a:lnTo>
                    <a:pt x="46" y="60"/>
                  </a:lnTo>
                  <a:lnTo>
                    <a:pt x="53" y="76"/>
                  </a:lnTo>
                  <a:lnTo>
                    <a:pt x="38" y="91"/>
                  </a:lnTo>
                  <a:lnTo>
                    <a:pt x="68" y="121"/>
                  </a:lnTo>
                  <a:lnTo>
                    <a:pt x="68" y="333"/>
                  </a:lnTo>
                  <a:lnTo>
                    <a:pt x="310" y="325"/>
                  </a:lnTo>
                  <a:lnTo>
                    <a:pt x="348" y="318"/>
                  </a:lnTo>
                  <a:lnTo>
                    <a:pt x="356" y="333"/>
                  </a:lnTo>
                  <a:lnTo>
                    <a:pt x="341" y="363"/>
                  </a:lnTo>
                  <a:lnTo>
                    <a:pt x="378" y="356"/>
                  </a:lnTo>
                  <a:lnTo>
                    <a:pt x="394" y="318"/>
                  </a:lnTo>
                  <a:lnTo>
                    <a:pt x="386" y="318"/>
                  </a:lnTo>
                  <a:lnTo>
                    <a:pt x="394" y="310"/>
                  </a:lnTo>
                  <a:lnTo>
                    <a:pt x="394" y="318"/>
                  </a:lnTo>
                  <a:lnTo>
                    <a:pt x="401" y="318"/>
                  </a:lnTo>
                  <a:lnTo>
                    <a:pt x="416" y="303"/>
                  </a:lnTo>
                  <a:lnTo>
                    <a:pt x="416" y="280"/>
                  </a:lnTo>
                  <a:lnTo>
                    <a:pt x="416" y="28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0" name="Freeform 77"/>
            <p:cNvSpPr>
              <a:spLocks/>
            </p:cNvSpPr>
            <p:nvPr/>
          </p:nvSpPr>
          <p:spPr bwMode="auto">
            <a:xfrm>
              <a:off x="1848" y="1221"/>
              <a:ext cx="642" cy="409"/>
            </a:xfrm>
            <a:custGeom>
              <a:avLst/>
              <a:gdLst>
                <a:gd name="T0" fmla="*/ 620 w 642"/>
                <a:gd name="T1" fmla="*/ 333 h 409"/>
                <a:gd name="T2" fmla="*/ 642 w 642"/>
                <a:gd name="T3" fmla="*/ 99 h 409"/>
                <a:gd name="T4" fmla="*/ 264 w 642"/>
                <a:gd name="T5" fmla="*/ 53 h 409"/>
                <a:gd name="T6" fmla="*/ 22 w 642"/>
                <a:gd name="T7" fmla="*/ 0 h 409"/>
                <a:gd name="T8" fmla="*/ 0 w 642"/>
                <a:gd name="T9" fmla="*/ 84 h 409"/>
                <a:gd name="T10" fmla="*/ 15 w 642"/>
                <a:gd name="T11" fmla="*/ 106 h 409"/>
                <a:gd name="T12" fmla="*/ 7 w 642"/>
                <a:gd name="T13" fmla="*/ 129 h 409"/>
                <a:gd name="T14" fmla="*/ 30 w 642"/>
                <a:gd name="T15" fmla="*/ 144 h 409"/>
                <a:gd name="T16" fmla="*/ 53 w 642"/>
                <a:gd name="T17" fmla="*/ 190 h 409"/>
                <a:gd name="T18" fmla="*/ 75 w 642"/>
                <a:gd name="T19" fmla="*/ 197 h 409"/>
                <a:gd name="T20" fmla="*/ 45 w 642"/>
                <a:gd name="T21" fmla="*/ 280 h 409"/>
                <a:gd name="T22" fmla="*/ 53 w 642"/>
                <a:gd name="T23" fmla="*/ 288 h 409"/>
                <a:gd name="T24" fmla="*/ 83 w 642"/>
                <a:gd name="T25" fmla="*/ 280 h 409"/>
                <a:gd name="T26" fmla="*/ 98 w 642"/>
                <a:gd name="T27" fmla="*/ 349 h 409"/>
                <a:gd name="T28" fmla="*/ 113 w 642"/>
                <a:gd name="T29" fmla="*/ 356 h 409"/>
                <a:gd name="T30" fmla="*/ 121 w 642"/>
                <a:gd name="T31" fmla="*/ 394 h 409"/>
                <a:gd name="T32" fmla="*/ 158 w 642"/>
                <a:gd name="T33" fmla="*/ 379 h 409"/>
                <a:gd name="T34" fmla="*/ 196 w 642"/>
                <a:gd name="T35" fmla="*/ 394 h 409"/>
                <a:gd name="T36" fmla="*/ 204 w 642"/>
                <a:gd name="T37" fmla="*/ 371 h 409"/>
                <a:gd name="T38" fmla="*/ 219 w 642"/>
                <a:gd name="T39" fmla="*/ 402 h 409"/>
                <a:gd name="T40" fmla="*/ 226 w 642"/>
                <a:gd name="T41" fmla="*/ 356 h 409"/>
                <a:gd name="T42" fmla="*/ 620 w 642"/>
                <a:gd name="T43" fmla="*/ 409 h 409"/>
                <a:gd name="T44" fmla="*/ 620 w 642"/>
                <a:gd name="T45" fmla="*/ 333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2" h="409">
                  <a:moveTo>
                    <a:pt x="620" y="333"/>
                  </a:moveTo>
                  <a:lnTo>
                    <a:pt x="642" y="99"/>
                  </a:lnTo>
                  <a:lnTo>
                    <a:pt x="264" y="53"/>
                  </a:lnTo>
                  <a:lnTo>
                    <a:pt x="22" y="0"/>
                  </a:lnTo>
                  <a:lnTo>
                    <a:pt x="0" y="84"/>
                  </a:lnTo>
                  <a:lnTo>
                    <a:pt x="15" y="106"/>
                  </a:lnTo>
                  <a:lnTo>
                    <a:pt x="7" y="129"/>
                  </a:lnTo>
                  <a:lnTo>
                    <a:pt x="30" y="144"/>
                  </a:lnTo>
                  <a:lnTo>
                    <a:pt x="53" y="190"/>
                  </a:lnTo>
                  <a:lnTo>
                    <a:pt x="75" y="197"/>
                  </a:lnTo>
                  <a:lnTo>
                    <a:pt x="45" y="280"/>
                  </a:lnTo>
                  <a:lnTo>
                    <a:pt x="53" y="288"/>
                  </a:lnTo>
                  <a:lnTo>
                    <a:pt x="83" y="280"/>
                  </a:lnTo>
                  <a:lnTo>
                    <a:pt x="98" y="349"/>
                  </a:lnTo>
                  <a:lnTo>
                    <a:pt x="113" y="356"/>
                  </a:lnTo>
                  <a:lnTo>
                    <a:pt x="121" y="394"/>
                  </a:lnTo>
                  <a:lnTo>
                    <a:pt x="158" y="379"/>
                  </a:lnTo>
                  <a:lnTo>
                    <a:pt x="196" y="394"/>
                  </a:lnTo>
                  <a:lnTo>
                    <a:pt x="204" y="371"/>
                  </a:lnTo>
                  <a:lnTo>
                    <a:pt x="219" y="402"/>
                  </a:lnTo>
                  <a:lnTo>
                    <a:pt x="226" y="356"/>
                  </a:lnTo>
                  <a:lnTo>
                    <a:pt x="620" y="409"/>
                  </a:lnTo>
                  <a:lnTo>
                    <a:pt x="620" y="333"/>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1" name="Freeform 78"/>
            <p:cNvSpPr>
              <a:spLocks/>
            </p:cNvSpPr>
            <p:nvPr/>
          </p:nvSpPr>
          <p:spPr bwMode="auto">
            <a:xfrm>
              <a:off x="1848" y="1221"/>
              <a:ext cx="642" cy="409"/>
            </a:xfrm>
            <a:custGeom>
              <a:avLst/>
              <a:gdLst>
                <a:gd name="T0" fmla="*/ 620 w 642"/>
                <a:gd name="T1" fmla="*/ 333 h 409"/>
                <a:gd name="T2" fmla="*/ 642 w 642"/>
                <a:gd name="T3" fmla="*/ 99 h 409"/>
                <a:gd name="T4" fmla="*/ 264 w 642"/>
                <a:gd name="T5" fmla="*/ 53 h 409"/>
                <a:gd name="T6" fmla="*/ 22 w 642"/>
                <a:gd name="T7" fmla="*/ 0 h 409"/>
                <a:gd name="T8" fmla="*/ 0 w 642"/>
                <a:gd name="T9" fmla="*/ 84 h 409"/>
                <a:gd name="T10" fmla="*/ 15 w 642"/>
                <a:gd name="T11" fmla="*/ 106 h 409"/>
                <a:gd name="T12" fmla="*/ 7 w 642"/>
                <a:gd name="T13" fmla="*/ 129 h 409"/>
                <a:gd name="T14" fmla="*/ 30 w 642"/>
                <a:gd name="T15" fmla="*/ 144 h 409"/>
                <a:gd name="T16" fmla="*/ 53 w 642"/>
                <a:gd name="T17" fmla="*/ 190 h 409"/>
                <a:gd name="T18" fmla="*/ 75 w 642"/>
                <a:gd name="T19" fmla="*/ 197 h 409"/>
                <a:gd name="T20" fmla="*/ 45 w 642"/>
                <a:gd name="T21" fmla="*/ 280 h 409"/>
                <a:gd name="T22" fmla="*/ 53 w 642"/>
                <a:gd name="T23" fmla="*/ 288 h 409"/>
                <a:gd name="T24" fmla="*/ 83 w 642"/>
                <a:gd name="T25" fmla="*/ 280 h 409"/>
                <a:gd name="T26" fmla="*/ 98 w 642"/>
                <a:gd name="T27" fmla="*/ 349 h 409"/>
                <a:gd name="T28" fmla="*/ 113 w 642"/>
                <a:gd name="T29" fmla="*/ 356 h 409"/>
                <a:gd name="T30" fmla="*/ 121 w 642"/>
                <a:gd name="T31" fmla="*/ 394 h 409"/>
                <a:gd name="T32" fmla="*/ 158 w 642"/>
                <a:gd name="T33" fmla="*/ 379 h 409"/>
                <a:gd name="T34" fmla="*/ 196 w 642"/>
                <a:gd name="T35" fmla="*/ 394 h 409"/>
                <a:gd name="T36" fmla="*/ 204 w 642"/>
                <a:gd name="T37" fmla="*/ 371 h 409"/>
                <a:gd name="T38" fmla="*/ 219 w 642"/>
                <a:gd name="T39" fmla="*/ 402 h 409"/>
                <a:gd name="T40" fmla="*/ 226 w 642"/>
                <a:gd name="T41" fmla="*/ 356 h 409"/>
                <a:gd name="T42" fmla="*/ 620 w 642"/>
                <a:gd name="T43" fmla="*/ 409 h 409"/>
                <a:gd name="T44" fmla="*/ 620 w 642"/>
                <a:gd name="T45" fmla="*/ 333 h 409"/>
                <a:gd name="T46" fmla="*/ 620 w 642"/>
                <a:gd name="T47" fmla="*/ 341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2" h="409">
                  <a:moveTo>
                    <a:pt x="620" y="333"/>
                  </a:moveTo>
                  <a:lnTo>
                    <a:pt x="642" y="99"/>
                  </a:lnTo>
                  <a:lnTo>
                    <a:pt x="264" y="53"/>
                  </a:lnTo>
                  <a:lnTo>
                    <a:pt x="22" y="0"/>
                  </a:lnTo>
                  <a:lnTo>
                    <a:pt x="0" y="84"/>
                  </a:lnTo>
                  <a:lnTo>
                    <a:pt x="15" y="106"/>
                  </a:lnTo>
                  <a:lnTo>
                    <a:pt x="7" y="129"/>
                  </a:lnTo>
                  <a:lnTo>
                    <a:pt x="30" y="144"/>
                  </a:lnTo>
                  <a:lnTo>
                    <a:pt x="53" y="190"/>
                  </a:lnTo>
                  <a:lnTo>
                    <a:pt x="75" y="197"/>
                  </a:lnTo>
                  <a:lnTo>
                    <a:pt x="45" y="280"/>
                  </a:lnTo>
                  <a:lnTo>
                    <a:pt x="53" y="288"/>
                  </a:lnTo>
                  <a:lnTo>
                    <a:pt x="83" y="280"/>
                  </a:lnTo>
                  <a:lnTo>
                    <a:pt x="98" y="349"/>
                  </a:lnTo>
                  <a:lnTo>
                    <a:pt x="113" y="356"/>
                  </a:lnTo>
                  <a:lnTo>
                    <a:pt x="121" y="394"/>
                  </a:lnTo>
                  <a:lnTo>
                    <a:pt x="158" y="379"/>
                  </a:lnTo>
                  <a:lnTo>
                    <a:pt x="196" y="394"/>
                  </a:lnTo>
                  <a:lnTo>
                    <a:pt x="204" y="371"/>
                  </a:lnTo>
                  <a:lnTo>
                    <a:pt x="219" y="402"/>
                  </a:lnTo>
                  <a:lnTo>
                    <a:pt x="226" y="356"/>
                  </a:lnTo>
                  <a:lnTo>
                    <a:pt x="620" y="409"/>
                  </a:lnTo>
                  <a:lnTo>
                    <a:pt x="620" y="333"/>
                  </a:lnTo>
                  <a:lnTo>
                    <a:pt x="620" y="34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2" name="Freeform 79"/>
            <p:cNvSpPr>
              <a:spLocks/>
            </p:cNvSpPr>
            <p:nvPr/>
          </p:nvSpPr>
          <p:spPr bwMode="auto">
            <a:xfrm>
              <a:off x="2438" y="1782"/>
              <a:ext cx="514" cy="257"/>
            </a:xfrm>
            <a:custGeom>
              <a:avLst/>
              <a:gdLst>
                <a:gd name="T0" fmla="*/ 514 w 514"/>
                <a:gd name="T1" fmla="*/ 257 h 257"/>
                <a:gd name="T2" fmla="*/ 113 w 514"/>
                <a:gd name="T3" fmla="*/ 249 h 257"/>
                <a:gd name="T4" fmla="*/ 121 w 514"/>
                <a:gd name="T5" fmla="*/ 166 h 257"/>
                <a:gd name="T6" fmla="*/ 0 w 514"/>
                <a:gd name="T7" fmla="*/ 159 h 257"/>
                <a:gd name="T8" fmla="*/ 15 w 514"/>
                <a:gd name="T9" fmla="*/ 0 h 257"/>
                <a:gd name="T10" fmla="*/ 332 w 514"/>
                <a:gd name="T11" fmla="*/ 22 h 257"/>
                <a:gd name="T12" fmla="*/ 363 w 514"/>
                <a:gd name="T13" fmla="*/ 37 h 257"/>
                <a:gd name="T14" fmla="*/ 408 w 514"/>
                <a:gd name="T15" fmla="*/ 30 h 257"/>
                <a:gd name="T16" fmla="*/ 453 w 514"/>
                <a:gd name="T17" fmla="*/ 60 h 257"/>
                <a:gd name="T18" fmla="*/ 468 w 514"/>
                <a:gd name="T19" fmla="*/ 136 h 257"/>
                <a:gd name="T20" fmla="*/ 484 w 514"/>
                <a:gd name="T21" fmla="*/ 143 h 257"/>
                <a:gd name="T22" fmla="*/ 491 w 514"/>
                <a:gd name="T23" fmla="*/ 211 h 257"/>
                <a:gd name="T24" fmla="*/ 514 w 514"/>
                <a:gd name="T25" fmla="*/ 25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4" h="257">
                  <a:moveTo>
                    <a:pt x="514" y="257"/>
                  </a:moveTo>
                  <a:lnTo>
                    <a:pt x="113" y="249"/>
                  </a:lnTo>
                  <a:lnTo>
                    <a:pt x="121" y="166"/>
                  </a:lnTo>
                  <a:lnTo>
                    <a:pt x="0" y="159"/>
                  </a:lnTo>
                  <a:lnTo>
                    <a:pt x="15" y="0"/>
                  </a:lnTo>
                  <a:lnTo>
                    <a:pt x="332" y="22"/>
                  </a:lnTo>
                  <a:lnTo>
                    <a:pt x="363" y="37"/>
                  </a:lnTo>
                  <a:lnTo>
                    <a:pt x="408" y="30"/>
                  </a:lnTo>
                  <a:lnTo>
                    <a:pt x="453" y="60"/>
                  </a:lnTo>
                  <a:lnTo>
                    <a:pt x="468" y="136"/>
                  </a:lnTo>
                  <a:lnTo>
                    <a:pt x="484" y="143"/>
                  </a:lnTo>
                  <a:lnTo>
                    <a:pt x="491" y="211"/>
                  </a:lnTo>
                  <a:lnTo>
                    <a:pt x="514" y="25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3" name="Freeform 80"/>
            <p:cNvSpPr>
              <a:spLocks/>
            </p:cNvSpPr>
            <p:nvPr/>
          </p:nvSpPr>
          <p:spPr bwMode="auto">
            <a:xfrm>
              <a:off x="2438" y="1782"/>
              <a:ext cx="514" cy="264"/>
            </a:xfrm>
            <a:custGeom>
              <a:avLst/>
              <a:gdLst>
                <a:gd name="T0" fmla="*/ 514 w 514"/>
                <a:gd name="T1" fmla="*/ 257 h 264"/>
                <a:gd name="T2" fmla="*/ 113 w 514"/>
                <a:gd name="T3" fmla="*/ 249 h 264"/>
                <a:gd name="T4" fmla="*/ 121 w 514"/>
                <a:gd name="T5" fmla="*/ 166 h 264"/>
                <a:gd name="T6" fmla="*/ 0 w 514"/>
                <a:gd name="T7" fmla="*/ 159 h 264"/>
                <a:gd name="T8" fmla="*/ 15 w 514"/>
                <a:gd name="T9" fmla="*/ 0 h 264"/>
                <a:gd name="T10" fmla="*/ 332 w 514"/>
                <a:gd name="T11" fmla="*/ 22 h 264"/>
                <a:gd name="T12" fmla="*/ 363 w 514"/>
                <a:gd name="T13" fmla="*/ 37 h 264"/>
                <a:gd name="T14" fmla="*/ 408 w 514"/>
                <a:gd name="T15" fmla="*/ 30 h 264"/>
                <a:gd name="T16" fmla="*/ 453 w 514"/>
                <a:gd name="T17" fmla="*/ 60 h 264"/>
                <a:gd name="T18" fmla="*/ 468 w 514"/>
                <a:gd name="T19" fmla="*/ 136 h 264"/>
                <a:gd name="T20" fmla="*/ 484 w 514"/>
                <a:gd name="T21" fmla="*/ 143 h 264"/>
                <a:gd name="T22" fmla="*/ 491 w 514"/>
                <a:gd name="T23" fmla="*/ 211 h 264"/>
                <a:gd name="T24" fmla="*/ 514 w 514"/>
                <a:gd name="T25" fmla="*/ 257 h 264"/>
                <a:gd name="T26" fmla="*/ 514 w 514"/>
                <a:gd name="T27"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4" h="264">
                  <a:moveTo>
                    <a:pt x="514" y="257"/>
                  </a:moveTo>
                  <a:lnTo>
                    <a:pt x="113" y="249"/>
                  </a:lnTo>
                  <a:lnTo>
                    <a:pt x="121" y="166"/>
                  </a:lnTo>
                  <a:lnTo>
                    <a:pt x="0" y="159"/>
                  </a:lnTo>
                  <a:lnTo>
                    <a:pt x="15" y="0"/>
                  </a:lnTo>
                  <a:lnTo>
                    <a:pt x="332" y="22"/>
                  </a:lnTo>
                  <a:lnTo>
                    <a:pt x="363" y="37"/>
                  </a:lnTo>
                  <a:lnTo>
                    <a:pt x="408" y="30"/>
                  </a:lnTo>
                  <a:lnTo>
                    <a:pt x="453" y="60"/>
                  </a:lnTo>
                  <a:lnTo>
                    <a:pt x="468" y="136"/>
                  </a:lnTo>
                  <a:lnTo>
                    <a:pt x="484" y="143"/>
                  </a:lnTo>
                  <a:lnTo>
                    <a:pt x="491" y="211"/>
                  </a:lnTo>
                  <a:lnTo>
                    <a:pt x="514" y="257"/>
                  </a:lnTo>
                  <a:lnTo>
                    <a:pt x="514" y="26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4" name="Freeform 81"/>
            <p:cNvSpPr>
              <a:spLocks/>
            </p:cNvSpPr>
            <p:nvPr/>
          </p:nvSpPr>
          <p:spPr bwMode="auto">
            <a:xfrm>
              <a:off x="1469" y="1706"/>
              <a:ext cx="401" cy="613"/>
            </a:xfrm>
            <a:custGeom>
              <a:avLst/>
              <a:gdLst>
                <a:gd name="T0" fmla="*/ 326 w 401"/>
                <a:gd name="T1" fmla="*/ 462 h 613"/>
                <a:gd name="T2" fmla="*/ 303 w 401"/>
                <a:gd name="T3" fmla="*/ 537 h 613"/>
                <a:gd name="T4" fmla="*/ 288 w 401"/>
                <a:gd name="T5" fmla="*/ 530 h 613"/>
                <a:gd name="T6" fmla="*/ 265 w 401"/>
                <a:gd name="T7" fmla="*/ 530 h 613"/>
                <a:gd name="T8" fmla="*/ 258 w 401"/>
                <a:gd name="T9" fmla="*/ 613 h 613"/>
                <a:gd name="T10" fmla="*/ 0 w 401"/>
                <a:gd name="T11" fmla="*/ 227 h 613"/>
                <a:gd name="T12" fmla="*/ 61 w 401"/>
                <a:gd name="T13" fmla="*/ 0 h 613"/>
                <a:gd name="T14" fmla="*/ 227 w 401"/>
                <a:gd name="T15" fmla="*/ 38 h 613"/>
                <a:gd name="T16" fmla="*/ 401 w 401"/>
                <a:gd name="T17" fmla="*/ 76 h 613"/>
                <a:gd name="T18" fmla="*/ 326 w 401"/>
                <a:gd name="T19" fmla="*/ 462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1" h="613">
                  <a:moveTo>
                    <a:pt x="326" y="462"/>
                  </a:moveTo>
                  <a:lnTo>
                    <a:pt x="303" y="537"/>
                  </a:lnTo>
                  <a:lnTo>
                    <a:pt x="288" y="530"/>
                  </a:lnTo>
                  <a:lnTo>
                    <a:pt x="265" y="530"/>
                  </a:lnTo>
                  <a:lnTo>
                    <a:pt x="258" y="613"/>
                  </a:lnTo>
                  <a:lnTo>
                    <a:pt x="0" y="227"/>
                  </a:lnTo>
                  <a:lnTo>
                    <a:pt x="61" y="0"/>
                  </a:lnTo>
                  <a:lnTo>
                    <a:pt x="227" y="38"/>
                  </a:lnTo>
                  <a:lnTo>
                    <a:pt x="401" y="76"/>
                  </a:lnTo>
                  <a:lnTo>
                    <a:pt x="326" y="462"/>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5" name="Freeform 82"/>
            <p:cNvSpPr>
              <a:spLocks/>
            </p:cNvSpPr>
            <p:nvPr/>
          </p:nvSpPr>
          <p:spPr bwMode="auto">
            <a:xfrm>
              <a:off x="1469" y="1706"/>
              <a:ext cx="401" cy="613"/>
            </a:xfrm>
            <a:custGeom>
              <a:avLst/>
              <a:gdLst>
                <a:gd name="T0" fmla="*/ 326 w 401"/>
                <a:gd name="T1" fmla="*/ 462 h 613"/>
                <a:gd name="T2" fmla="*/ 303 w 401"/>
                <a:gd name="T3" fmla="*/ 537 h 613"/>
                <a:gd name="T4" fmla="*/ 288 w 401"/>
                <a:gd name="T5" fmla="*/ 530 h 613"/>
                <a:gd name="T6" fmla="*/ 265 w 401"/>
                <a:gd name="T7" fmla="*/ 530 h 613"/>
                <a:gd name="T8" fmla="*/ 258 w 401"/>
                <a:gd name="T9" fmla="*/ 613 h 613"/>
                <a:gd name="T10" fmla="*/ 0 w 401"/>
                <a:gd name="T11" fmla="*/ 227 h 613"/>
                <a:gd name="T12" fmla="*/ 61 w 401"/>
                <a:gd name="T13" fmla="*/ 0 h 613"/>
                <a:gd name="T14" fmla="*/ 227 w 401"/>
                <a:gd name="T15" fmla="*/ 38 h 613"/>
                <a:gd name="T16" fmla="*/ 401 w 401"/>
                <a:gd name="T17" fmla="*/ 76 h 613"/>
                <a:gd name="T18" fmla="*/ 326 w 401"/>
                <a:gd name="T19" fmla="*/ 462 h 613"/>
                <a:gd name="T20" fmla="*/ 326 w 401"/>
                <a:gd name="T21" fmla="*/ 469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1" h="613">
                  <a:moveTo>
                    <a:pt x="326" y="462"/>
                  </a:moveTo>
                  <a:lnTo>
                    <a:pt x="303" y="537"/>
                  </a:lnTo>
                  <a:lnTo>
                    <a:pt x="288" y="530"/>
                  </a:lnTo>
                  <a:lnTo>
                    <a:pt x="265" y="530"/>
                  </a:lnTo>
                  <a:lnTo>
                    <a:pt x="258" y="613"/>
                  </a:lnTo>
                  <a:lnTo>
                    <a:pt x="0" y="227"/>
                  </a:lnTo>
                  <a:lnTo>
                    <a:pt x="61" y="0"/>
                  </a:lnTo>
                  <a:lnTo>
                    <a:pt x="227" y="38"/>
                  </a:lnTo>
                  <a:lnTo>
                    <a:pt x="401" y="76"/>
                  </a:lnTo>
                  <a:lnTo>
                    <a:pt x="326" y="462"/>
                  </a:lnTo>
                  <a:lnTo>
                    <a:pt x="326" y="46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6" name="Freeform 83"/>
            <p:cNvSpPr>
              <a:spLocks/>
            </p:cNvSpPr>
            <p:nvPr/>
          </p:nvSpPr>
          <p:spPr bwMode="auto">
            <a:xfrm>
              <a:off x="4245" y="1449"/>
              <a:ext cx="106" cy="211"/>
            </a:xfrm>
            <a:custGeom>
              <a:avLst/>
              <a:gdLst>
                <a:gd name="T0" fmla="*/ 83 w 106"/>
                <a:gd name="T1" fmla="*/ 143 h 211"/>
                <a:gd name="T2" fmla="*/ 38 w 106"/>
                <a:gd name="T3" fmla="*/ 0 h 211"/>
                <a:gd name="T4" fmla="*/ 23 w 106"/>
                <a:gd name="T5" fmla="*/ 7 h 211"/>
                <a:gd name="T6" fmla="*/ 23 w 106"/>
                <a:gd name="T7" fmla="*/ 22 h 211"/>
                <a:gd name="T8" fmla="*/ 31 w 106"/>
                <a:gd name="T9" fmla="*/ 68 h 211"/>
                <a:gd name="T10" fmla="*/ 8 w 106"/>
                <a:gd name="T11" fmla="*/ 83 h 211"/>
                <a:gd name="T12" fmla="*/ 0 w 106"/>
                <a:gd name="T13" fmla="*/ 143 h 211"/>
                <a:gd name="T14" fmla="*/ 15 w 106"/>
                <a:gd name="T15" fmla="*/ 211 h 211"/>
                <a:gd name="T16" fmla="*/ 83 w 106"/>
                <a:gd name="T17" fmla="*/ 196 h 211"/>
                <a:gd name="T18" fmla="*/ 106 w 106"/>
                <a:gd name="T19" fmla="*/ 181 h 211"/>
                <a:gd name="T20" fmla="*/ 106 w 106"/>
                <a:gd name="T21" fmla="*/ 158 h 211"/>
                <a:gd name="T22" fmla="*/ 83 w 106"/>
                <a:gd name="T23" fmla="*/ 143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6" h="211">
                  <a:moveTo>
                    <a:pt x="83" y="143"/>
                  </a:moveTo>
                  <a:lnTo>
                    <a:pt x="38" y="0"/>
                  </a:lnTo>
                  <a:lnTo>
                    <a:pt x="23" y="7"/>
                  </a:lnTo>
                  <a:lnTo>
                    <a:pt x="23" y="22"/>
                  </a:lnTo>
                  <a:lnTo>
                    <a:pt x="31" y="68"/>
                  </a:lnTo>
                  <a:lnTo>
                    <a:pt x="8" y="83"/>
                  </a:lnTo>
                  <a:lnTo>
                    <a:pt x="0" y="143"/>
                  </a:lnTo>
                  <a:lnTo>
                    <a:pt x="15" y="211"/>
                  </a:lnTo>
                  <a:lnTo>
                    <a:pt x="83" y="196"/>
                  </a:lnTo>
                  <a:lnTo>
                    <a:pt x="106" y="181"/>
                  </a:lnTo>
                  <a:lnTo>
                    <a:pt x="106" y="158"/>
                  </a:lnTo>
                  <a:lnTo>
                    <a:pt x="83" y="14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7" name="Freeform 84"/>
            <p:cNvSpPr>
              <a:spLocks/>
            </p:cNvSpPr>
            <p:nvPr/>
          </p:nvSpPr>
          <p:spPr bwMode="auto">
            <a:xfrm>
              <a:off x="4245" y="1449"/>
              <a:ext cx="106" cy="211"/>
            </a:xfrm>
            <a:custGeom>
              <a:avLst/>
              <a:gdLst>
                <a:gd name="T0" fmla="*/ 83 w 106"/>
                <a:gd name="T1" fmla="*/ 143 h 211"/>
                <a:gd name="T2" fmla="*/ 38 w 106"/>
                <a:gd name="T3" fmla="*/ 0 h 211"/>
                <a:gd name="T4" fmla="*/ 23 w 106"/>
                <a:gd name="T5" fmla="*/ 7 h 211"/>
                <a:gd name="T6" fmla="*/ 23 w 106"/>
                <a:gd name="T7" fmla="*/ 22 h 211"/>
                <a:gd name="T8" fmla="*/ 31 w 106"/>
                <a:gd name="T9" fmla="*/ 68 h 211"/>
                <a:gd name="T10" fmla="*/ 8 w 106"/>
                <a:gd name="T11" fmla="*/ 83 h 211"/>
                <a:gd name="T12" fmla="*/ 0 w 106"/>
                <a:gd name="T13" fmla="*/ 143 h 211"/>
                <a:gd name="T14" fmla="*/ 15 w 106"/>
                <a:gd name="T15" fmla="*/ 211 h 211"/>
                <a:gd name="T16" fmla="*/ 83 w 106"/>
                <a:gd name="T17" fmla="*/ 196 h 211"/>
                <a:gd name="T18" fmla="*/ 106 w 106"/>
                <a:gd name="T19" fmla="*/ 181 h 211"/>
                <a:gd name="T20" fmla="*/ 106 w 106"/>
                <a:gd name="T21" fmla="*/ 158 h 211"/>
                <a:gd name="T22" fmla="*/ 83 w 106"/>
                <a:gd name="T23" fmla="*/ 143 h 211"/>
                <a:gd name="T24" fmla="*/ 83 w 106"/>
                <a:gd name="T25" fmla="*/ 15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6" h="211">
                  <a:moveTo>
                    <a:pt x="83" y="143"/>
                  </a:moveTo>
                  <a:lnTo>
                    <a:pt x="38" y="0"/>
                  </a:lnTo>
                  <a:lnTo>
                    <a:pt x="23" y="7"/>
                  </a:lnTo>
                  <a:lnTo>
                    <a:pt x="23" y="22"/>
                  </a:lnTo>
                  <a:lnTo>
                    <a:pt x="31" y="68"/>
                  </a:lnTo>
                  <a:lnTo>
                    <a:pt x="8" y="83"/>
                  </a:lnTo>
                  <a:lnTo>
                    <a:pt x="0" y="143"/>
                  </a:lnTo>
                  <a:lnTo>
                    <a:pt x="15" y="211"/>
                  </a:lnTo>
                  <a:lnTo>
                    <a:pt x="83" y="196"/>
                  </a:lnTo>
                  <a:lnTo>
                    <a:pt x="106" y="181"/>
                  </a:lnTo>
                  <a:lnTo>
                    <a:pt x="106" y="158"/>
                  </a:lnTo>
                  <a:lnTo>
                    <a:pt x="83" y="143"/>
                  </a:lnTo>
                  <a:lnTo>
                    <a:pt x="83" y="15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8" name="Freeform 85"/>
            <p:cNvSpPr>
              <a:spLocks/>
            </p:cNvSpPr>
            <p:nvPr/>
          </p:nvSpPr>
          <p:spPr bwMode="auto">
            <a:xfrm>
              <a:off x="4139" y="1797"/>
              <a:ext cx="84" cy="189"/>
            </a:xfrm>
            <a:custGeom>
              <a:avLst/>
              <a:gdLst>
                <a:gd name="T0" fmla="*/ 68 w 84"/>
                <a:gd name="T1" fmla="*/ 22 h 189"/>
                <a:gd name="T2" fmla="*/ 61 w 84"/>
                <a:gd name="T3" fmla="*/ 60 h 189"/>
                <a:gd name="T4" fmla="*/ 76 w 84"/>
                <a:gd name="T5" fmla="*/ 60 h 189"/>
                <a:gd name="T6" fmla="*/ 84 w 84"/>
                <a:gd name="T7" fmla="*/ 113 h 189"/>
                <a:gd name="T8" fmla="*/ 76 w 84"/>
                <a:gd name="T9" fmla="*/ 91 h 189"/>
                <a:gd name="T10" fmla="*/ 76 w 84"/>
                <a:gd name="T11" fmla="*/ 121 h 189"/>
                <a:gd name="T12" fmla="*/ 53 w 84"/>
                <a:gd name="T13" fmla="*/ 181 h 189"/>
                <a:gd name="T14" fmla="*/ 46 w 84"/>
                <a:gd name="T15" fmla="*/ 189 h 189"/>
                <a:gd name="T16" fmla="*/ 46 w 84"/>
                <a:gd name="T17" fmla="*/ 174 h 189"/>
                <a:gd name="T18" fmla="*/ 0 w 84"/>
                <a:gd name="T19" fmla="*/ 159 h 189"/>
                <a:gd name="T20" fmla="*/ 0 w 84"/>
                <a:gd name="T21" fmla="*/ 128 h 189"/>
                <a:gd name="T22" fmla="*/ 38 w 84"/>
                <a:gd name="T23" fmla="*/ 91 h 189"/>
                <a:gd name="T24" fmla="*/ 0 w 84"/>
                <a:gd name="T25" fmla="*/ 60 h 189"/>
                <a:gd name="T26" fmla="*/ 0 w 84"/>
                <a:gd name="T27" fmla="*/ 30 h 189"/>
                <a:gd name="T28" fmla="*/ 16 w 84"/>
                <a:gd name="T29" fmla="*/ 0 h 189"/>
                <a:gd name="T30" fmla="*/ 68 w 84"/>
                <a:gd name="T31" fmla="*/ 15 h 189"/>
                <a:gd name="T32" fmla="*/ 68 w 84"/>
                <a:gd name="T33" fmla="*/ 2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4" h="189">
                  <a:moveTo>
                    <a:pt x="68" y="22"/>
                  </a:moveTo>
                  <a:lnTo>
                    <a:pt x="61" y="60"/>
                  </a:lnTo>
                  <a:lnTo>
                    <a:pt x="76" y="60"/>
                  </a:lnTo>
                  <a:lnTo>
                    <a:pt x="84" y="113"/>
                  </a:lnTo>
                  <a:lnTo>
                    <a:pt x="76" y="91"/>
                  </a:lnTo>
                  <a:lnTo>
                    <a:pt x="76" y="121"/>
                  </a:lnTo>
                  <a:lnTo>
                    <a:pt x="53" y="181"/>
                  </a:lnTo>
                  <a:lnTo>
                    <a:pt x="46" y="189"/>
                  </a:lnTo>
                  <a:lnTo>
                    <a:pt x="46" y="174"/>
                  </a:lnTo>
                  <a:lnTo>
                    <a:pt x="0" y="159"/>
                  </a:lnTo>
                  <a:lnTo>
                    <a:pt x="0" y="128"/>
                  </a:lnTo>
                  <a:lnTo>
                    <a:pt x="38" y="91"/>
                  </a:lnTo>
                  <a:lnTo>
                    <a:pt x="0" y="60"/>
                  </a:lnTo>
                  <a:lnTo>
                    <a:pt x="0" y="30"/>
                  </a:lnTo>
                  <a:lnTo>
                    <a:pt x="16" y="0"/>
                  </a:lnTo>
                  <a:lnTo>
                    <a:pt x="68" y="15"/>
                  </a:lnTo>
                  <a:lnTo>
                    <a:pt x="68" y="22"/>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9" name="Freeform 86"/>
            <p:cNvSpPr>
              <a:spLocks/>
            </p:cNvSpPr>
            <p:nvPr/>
          </p:nvSpPr>
          <p:spPr bwMode="auto">
            <a:xfrm>
              <a:off x="4139" y="1797"/>
              <a:ext cx="84" cy="189"/>
            </a:xfrm>
            <a:custGeom>
              <a:avLst/>
              <a:gdLst>
                <a:gd name="T0" fmla="*/ 68 w 84"/>
                <a:gd name="T1" fmla="*/ 22 h 189"/>
                <a:gd name="T2" fmla="*/ 61 w 84"/>
                <a:gd name="T3" fmla="*/ 60 h 189"/>
                <a:gd name="T4" fmla="*/ 76 w 84"/>
                <a:gd name="T5" fmla="*/ 60 h 189"/>
                <a:gd name="T6" fmla="*/ 84 w 84"/>
                <a:gd name="T7" fmla="*/ 113 h 189"/>
                <a:gd name="T8" fmla="*/ 76 w 84"/>
                <a:gd name="T9" fmla="*/ 91 h 189"/>
                <a:gd name="T10" fmla="*/ 76 w 84"/>
                <a:gd name="T11" fmla="*/ 121 h 189"/>
                <a:gd name="T12" fmla="*/ 53 w 84"/>
                <a:gd name="T13" fmla="*/ 181 h 189"/>
                <a:gd name="T14" fmla="*/ 46 w 84"/>
                <a:gd name="T15" fmla="*/ 189 h 189"/>
                <a:gd name="T16" fmla="*/ 46 w 84"/>
                <a:gd name="T17" fmla="*/ 174 h 189"/>
                <a:gd name="T18" fmla="*/ 0 w 84"/>
                <a:gd name="T19" fmla="*/ 159 h 189"/>
                <a:gd name="T20" fmla="*/ 0 w 84"/>
                <a:gd name="T21" fmla="*/ 128 h 189"/>
                <a:gd name="T22" fmla="*/ 38 w 84"/>
                <a:gd name="T23" fmla="*/ 91 h 189"/>
                <a:gd name="T24" fmla="*/ 0 w 84"/>
                <a:gd name="T25" fmla="*/ 60 h 189"/>
                <a:gd name="T26" fmla="*/ 0 w 84"/>
                <a:gd name="T27" fmla="*/ 30 h 189"/>
                <a:gd name="T28" fmla="*/ 16 w 84"/>
                <a:gd name="T29" fmla="*/ 0 h 189"/>
                <a:gd name="T30" fmla="*/ 68 w 84"/>
                <a:gd name="T31" fmla="*/ 15 h 189"/>
                <a:gd name="T32" fmla="*/ 68 w 84"/>
                <a:gd name="T33" fmla="*/ 22 h 189"/>
                <a:gd name="T34" fmla="*/ 68 w 84"/>
                <a:gd name="T35" fmla="*/ 3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 h="189">
                  <a:moveTo>
                    <a:pt x="68" y="22"/>
                  </a:moveTo>
                  <a:lnTo>
                    <a:pt x="61" y="60"/>
                  </a:lnTo>
                  <a:lnTo>
                    <a:pt x="76" y="60"/>
                  </a:lnTo>
                  <a:lnTo>
                    <a:pt x="84" y="113"/>
                  </a:lnTo>
                  <a:lnTo>
                    <a:pt x="76" y="91"/>
                  </a:lnTo>
                  <a:lnTo>
                    <a:pt x="76" y="121"/>
                  </a:lnTo>
                  <a:lnTo>
                    <a:pt x="53" y="181"/>
                  </a:lnTo>
                  <a:lnTo>
                    <a:pt x="46" y="189"/>
                  </a:lnTo>
                  <a:lnTo>
                    <a:pt x="46" y="174"/>
                  </a:lnTo>
                  <a:lnTo>
                    <a:pt x="0" y="159"/>
                  </a:lnTo>
                  <a:lnTo>
                    <a:pt x="0" y="128"/>
                  </a:lnTo>
                  <a:lnTo>
                    <a:pt x="38" y="91"/>
                  </a:lnTo>
                  <a:lnTo>
                    <a:pt x="0" y="60"/>
                  </a:lnTo>
                  <a:lnTo>
                    <a:pt x="0" y="30"/>
                  </a:lnTo>
                  <a:lnTo>
                    <a:pt x="16" y="0"/>
                  </a:lnTo>
                  <a:lnTo>
                    <a:pt x="68" y="15"/>
                  </a:lnTo>
                  <a:lnTo>
                    <a:pt x="68" y="22"/>
                  </a:lnTo>
                  <a:lnTo>
                    <a:pt x="68" y="3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0" name="Freeform 87"/>
            <p:cNvSpPr>
              <a:spLocks/>
            </p:cNvSpPr>
            <p:nvPr/>
          </p:nvSpPr>
          <p:spPr bwMode="auto">
            <a:xfrm>
              <a:off x="2037" y="2221"/>
              <a:ext cx="438" cy="454"/>
            </a:xfrm>
            <a:custGeom>
              <a:avLst/>
              <a:gdLst>
                <a:gd name="T0" fmla="*/ 438 w 438"/>
                <a:gd name="T1" fmla="*/ 37 h 454"/>
                <a:gd name="T2" fmla="*/ 60 w 438"/>
                <a:gd name="T3" fmla="*/ 0 h 454"/>
                <a:gd name="T4" fmla="*/ 0 w 438"/>
                <a:gd name="T5" fmla="*/ 446 h 454"/>
                <a:gd name="T6" fmla="*/ 60 w 438"/>
                <a:gd name="T7" fmla="*/ 454 h 454"/>
                <a:gd name="T8" fmla="*/ 60 w 438"/>
                <a:gd name="T9" fmla="*/ 416 h 454"/>
                <a:gd name="T10" fmla="*/ 174 w 438"/>
                <a:gd name="T11" fmla="*/ 431 h 454"/>
                <a:gd name="T12" fmla="*/ 174 w 438"/>
                <a:gd name="T13" fmla="*/ 408 h 454"/>
                <a:gd name="T14" fmla="*/ 408 w 438"/>
                <a:gd name="T15" fmla="*/ 431 h 454"/>
                <a:gd name="T16" fmla="*/ 438 w 438"/>
                <a:gd name="T17" fmla="*/ 83 h 454"/>
                <a:gd name="T18" fmla="*/ 438 w 438"/>
                <a:gd name="T19" fmla="*/ 37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8" h="454">
                  <a:moveTo>
                    <a:pt x="438" y="37"/>
                  </a:moveTo>
                  <a:lnTo>
                    <a:pt x="60" y="0"/>
                  </a:lnTo>
                  <a:lnTo>
                    <a:pt x="0" y="446"/>
                  </a:lnTo>
                  <a:lnTo>
                    <a:pt x="60" y="454"/>
                  </a:lnTo>
                  <a:lnTo>
                    <a:pt x="60" y="416"/>
                  </a:lnTo>
                  <a:lnTo>
                    <a:pt x="174" y="431"/>
                  </a:lnTo>
                  <a:lnTo>
                    <a:pt x="174" y="408"/>
                  </a:lnTo>
                  <a:lnTo>
                    <a:pt x="408" y="431"/>
                  </a:lnTo>
                  <a:lnTo>
                    <a:pt x="438" y="83"/>
                  </a:lnTo>
                  <a:lnTo>
                    <a:pt x="438" y="3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1" name="Freeform 88"/>
            <p:cNvSpPr>
              <a:spLocks/>
            </p:cNvSpPr>
            <p:nvPr/>
          </p:nvSpPr>
          <p:spPr bwMode="auto">
            <a:xfrm>
              <a:off x="2037" y="2221"/>
              <a:ext cx="438" cy="454"/>
            </a:xfrm>
            <a:custGeom>
              <a:avLst/>
              <a:gdLst>
                <a:gd name="T0" fmla="*/ 438 w 438"/>
                <a:gd name="T1" fmla="*/ 37 h 454"/>
                <a:gd name="T2" fmla="*/ 60 w 438"/>
                <a:gd name="T3" fmla="*/ 0 h 454"/>
                <a:gd name="T4" fmla="*/ 0 w 438"/>
                <a:gd name="T5" fmla="*/ 446 h 454"/>
                <a:gd name="T6" fmla="*/ 60 w 438"/>
                <a:gd name="T7" fmla="*/ 454 h 454"/>
                <a:gd name="T8" fmla="*/ 60 w 438"/>
                <a:gd name="T9" fmla="*/ 416 h 454"/>
                <a:gd name="T10" fmla="*/ 174 w 438"/>
                <a:gd name="T11" fmla="*/ 431 h 454"/>
                <a:gd name="T12" fmla="*/ 174 w 438"/>
                <a:gd name="T13" fmla="*/ 408 h 454"/>
                <a:gd name="T14" fmla="*/ 408 w 438"/>
                <a:gd name="T15" fmla="*/ 431 h 454"/>
                <a:gd name="T16" fmla="*/ 438 w 438"/>
                <a:gd name="T17" fmla="*/ 83 h 454"/>
                <a:gd name="T18" fmla="*/ 438 w 438"/>
                <a:gd name="T19" fmla="*/ 37 h 454"/>
                <a:gd name="T20" fmla="*/ 438 w 438"/>
                <a:gd name="T21" fmla="*/ 45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8" h="454">
                  <a:moveTo>
                    <a:pt x="438" y="37"/>
                  </a:moveTo>
                  <a:lnTo>
                    <a:pt x="60" y="0"/>
                  </a:lnTo>
                  <a:lnTo>
                    <a:pt x="0" y="446"/>
                  </a:lnTo>
                  <a:lnTo>
                    <a:pt x="60" y="454"/>
                  </a:lnTo>
                  <a:lnTo>
                    <a:pt x="60" y="416"/>
                  </a:lnTo>
                  <a:lnTo>
                    <a:pt x="174" y="431"/>
                  </a:lnTo>
                  <a:lnTo>
                    <a:pt x="174" y="408"/>
                  </a:lnTo>
                  <a:lnTo>
                    <a:pt x="408" y="431"/>
                  </a:lnTo>
                  <a:lnTo>
                    <a:pt x="438" y="83"/>
                  </a:lnTo>
                  <a:lnTo>
                    <a:pt x="438" y="37"/>
                  </a:lnTo>
                  <a:lnTo>
                    <a:pt x="438" y="4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2" name="Freeform 89"/>
            <p:cNvSpPr>
              <a:spLocks/>
            </p:cNvSpPr>
            <p:nvPr/>
          </p:nvSpPr>
          <p:spPr bwMode="auto">
            <a:xfrm>
              <a:off x="3852" y="1501"/>
              <a:ext cx="378" cy="334"/>
            </a:xfrm>
            <a:custGeom>
              <a:avLst/>
              <a:gdLst>
                <a:gd name="T0" fmla="*/ 363 w 378"/>
                <a:gd name="T1" fmla="*/ 167 h 334"/>
                <a:gd name="T2" fmla="*/ 363 w 378"/>
                <a:gd name="T3" fmla="*/ 228 h 334"/>
                <a:gd name="T4" fmla="*/ 378 w 378"/>
                <a:gd name="T5" fmla="*/ 288 h 334"/>
                <a:gd name="T6" fmla="*/ 363 w 378"/>
                <a:gd name="T7" fmla="*/ 303 h 334"/>
                <a:gd name="T8" fmla="*/ 371 w 378"/>
                <a:gd name="T9" fmla="*/ 311 h 334"/>
                <a:gd name="T10" fmla="*/ 355 w 378"/>
                <a:gd name="T11" fmla="*/ 334 h 334"/>
                <a:gd name="T12" fmla="*/ 355 w 378"/>
                <a:gd name="T13" fmla="*/ 311 h 334"/>
                <a:gd name="T14" fmla="*/ 303 w 378"/>
                <a:gd name="T15" fmla="*/ 296 h 334"/>
                <a:gd name="T16" fmla="*/ 287 w 378"/>
                <a:gd name="T17" fmla="*/ 288 h 334"/>
                <a:gd name="T18" fmla="*/ 280 w 378"/>
                <a:gd name="T19" fmla="*/ 265 h 334"/>
                <a:gd name="T20" fmla="*/ 257 w 378"/>
                <a:gd name="T21" fmla="*/ 250 h 334"/>
                <a:gd name="T22" fmla="*/ 8 w 378"/>
                <a:gd name="T23" fmla="*/ 303 h 334"/>
                <a:gd name="T24" fmla="*/ 0 w 378"/>
                <a:gd name="T25" fmla="*/ 281 h 334"/>
                <a:gd name="T26" fmla="*/ 45 w 378"/>
                <a:gd name="T27" fmla="*/ 235 h 334"/>
                <a:gd name="T28" fmla="*/ 30 w 378"/>
                <a:gd name="T29" fmla="*/ 197 h 334"/>
                <a:gd name="T30" fmla="*/ 60 w 378"/>
                <a:gd name="T31" fmla="*/ 182 h 334"/>
                <a:gd name="T32" fmla="*/ 144 w 378"/>
                <a:gd name="T33" fmla="*/ 175 h 334"/>
                <a:gd name="T34" fmla="*/ 182 w 378"/>
                <a:gd name="T35" fmla="*/ 144 h 334"/>
                <a:gd name="T36" fmla="*/ 174 w 378"/>
                <a:gd name="T37" fmla="*/ 122 h 334"/>
                <a:gd name="T38" fmla="*/ 182 w 378"/>
                <a:gd name="T39" fmla="*/ 106 h 334"/>
                <a:gd name="T40" fmla="*/ 174 w 378"/>
                <a:gd name="T41" fmla="*/ 106 h 334"/>
                <a:gd name="T42" fmla="*/ 174 w 378"/>
                <a:gd name="T43" fmla="*/ 114 h 334"/>
                <a:gd name="T44" fmla="*/ 166 w 378"/>
                <a:gd name="T45" fmla="*/ 106 h 334"/>
                <a:gd name="T46" fmla="*/ 227 w 378"/>
                <a:gd name="T47" fmla="*/ 23 h 334"/>
                <a:gd name="T48" fmla="*/ 318 w 378"/>
                <a:gd name="T49" fmla="*/ 0 h 334"/>
                <a:gd name="T50" fmla="*/ 340 w 378"/>
                <a:gd name="T51" fmla="*/ 91 h 334"/>
                <a:gd name="T52" fmla="*/ 363 w 378"/>
                <a:gd name="T53" fmla="*/ 16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8" h="334">
                  <a:moveTo>
                    <a:pt x="363" y="167"/>
                  </a:moveTo>
                  <a:lnTo>
                    <a:pt x="363" y="228"/>
                  </a:lnTo>
                  <a:lnTo>
                    <a:pt x="378" y="288"/>
                  </a:lnTo>
                  <a:lnTo>
                    <a:pt x="363" y="303"/>
                  </a:lnTo>
                  <a:lnTo>
                    <a:pt x="371" y="311"/>
                  </a:lnTo>
                  <a:lnTo>
                    <a:pt x="355" y="334"/>
                  </a:lnTo>
                  <a:lnTo>
                    <a:pt x="355" y="311"/>
                  </a:lnTo>
                  <a:lnTo>
                    <a:pt x="303" y="296"/>
                  </a:lnTo>
                  <a:lnTo>
                    <a:pt x="287" y="288"/>
                  </a:lnTo>
                  <a:lnTo>
                    <a:pt x="280" y="265"/>
                  </a:lnTo>
                  <a:lnTo>
                    <a:pt x="257" y="250"/>
                  </a:lnTo>
                  <a:lnTo>
                    <a:pt x="8" y="303"/>
                  </a:lnTo>
                  <a:lnTo>
                    <a:pt x="0" y="281"/>
                  </a:lnTo>
                  <a:lnTo>
                    <a:pt x="45" y="235"/>
                  </a:lnTo>
                  <a:lnTo>
                    <a:pt x="30" y="197"/>
                  </a:lnTo>
                  <a:lnTo>
                    <a:pt x="60" y="182"/>
                  </a:lnTo>
                  <a:lnTo>
                    <a:pt x="144" y="175"/>
                  </a:lnTo>
                  <a:lnTo>
                    <a:pt x="182" y="144"/>
                  </a:lnTo>
                  <a:lnTo>
                    <a:pt x="174" y="122"/>
                  </a:lnTo>
                  <a:lnTo>
                    <a:pt x="182" y="106"/>
                  </a:lnTo>
                  <a:lnTo>
                    <a:pt x="174" y="106"/>
                  </a:lnTo>
                  <a:lnTo>
                    <a:pt x="174" y="114"/>
                  </a:lnTo>
                  <a:lnTo>
                    <a:pt x="166" y="106"/>
                  </a:lnTo>
                  <a:lnTo>
                    <a:pt x="227" y="23"/>
                  </a:lnTo>
                  <a:lnTo>
                    <a:pt x="318" y="0"/>
                  </a:lnTo>
                  <a:lnTo>
                    <a:pt x="340" y="91"/>
                  </a:lnTo>
                  <a:lnTo>
                    <a:pt x="363" y="16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3" name="Freeform 90"/>
            <p:cNvSpPr>
              <a:spLocks/>
            </p:cNvSpPr>
            <p:nvPr/>
          </p:nvSpPr>
          <p:spPr bwMode="auto">
            <a:xfrm>
              <a:off x="3852" y="1501"/>
              <a:ext cx="378" cy="334"/>
            </a:xfrm>
            <a:custGeom>
              <a:avLst/>
              <a:gdLst>
                <a:gd name="T0" fmla="*/ 363 w 378"/>
                <a:gd name="T1" fmla="*/ 167 h 334"/>
                <a:gd name="T2" fmla="*/ 363 w 378"/>
                <a:gd name="T3" fmla="*/ 228 h 334"/>
                <a:gd name="T4" fmla="*/ 378 w 378"/>
                <a:gd name="T5" fmla="*/ 288 h 334"/>
                <a:gd name="T6" fmla="*/ 363 w 378"/>
                <a:gd name="T7" fmla="*/ 303 h 334"/>
                <a:gd name="T8" fmla="*/ 371 w 378"/>
                <a:gd name="T9" fmla="*/ 311 h 334"/>
                <a:gd name="T10" fmla="*/ 355 w 378"/>
                <a:gd name="T11" fmla="*/ 334 h 334"/>
                <a:gd name="T12" fmla="*/ 355 w 378"/>
                <a:gd name="T13" fmla="*/ 311 h 334"/>
                <a:gd name="T14" fmla="*/ 303 w 378"/>
                <a:gd name="T15" fmla="*/ 296 h 334"/>
                <a:gd name="T16" fmla="*/ 287 w 378"/>
                <a:gd name="T17" fmla="*/ 288 h 334"/>
                <a:gd name="T18" fmla="*/ 280 w 378"/>
                <a:gd name="T19" fmla="*/ 265 h 334"/>
                <a:gd name="T20" fmla="*/ 257 w 378"/>
                <a:gd name="T21" fmla="*/ 250 h 334"/>
                <a:gd name="T22" fmla="*/ 8 w 378"/>
                <a:gd name="T23" fmla="*/ 303 h 334"/>
                <a:gd name="T24" fmla="*/ 0 w 378"/>
                <a:gd name="T25" fmla="*/ 281 h 334"/>
                <a:gd name="T26" fmla="*/ 45 w 378"/>
                <a:gd name="T27" fmla="*/ 235 h 334"/>
                <a:gd name="T28" fmla="*/ 30 w 378"/>
                <a:gd name="T29" fmla="*/ 197 h 334"/>
                <a:gd name="T30" fmla="*/ 60 w 378"/>
                <a:gd name="T31" fmla="*/ 182 h 334"/>
                <a:gd name="T32" fmla="*/ 144 w 378"/>
                <a:gd name="T33" fmla="*/ 175 h 334"/>
                <a:gd name="T34" fmla="*/ 182 w 378"/>
                <a:gd name="T35" fmla="*/ 144 h 334"/>
                <a:gd name="T36" fmla="*/ 174 w 378"/>
                <a:gd name="T37" fmla="*/ 122 h 334"/>
                <a:gd name="T38" fmla="*/ 182 w 378"/>
                <a:gd name="T39" fmla="*/ 106 h 334"/>
                <a:gd name="T40" fmla="*/ 174 w 378"/>
                <a:gd name="T41" fmla="*/ 106 h 334"/>
                <a:gd name="T42" fmla="*/ 174 w 378"/>
                <a:gd name="T43" fmla="*/ 114 h 334"/>
                <a:gd name="T44" fmla="*/ 166 w 378"/>
                <a:gd name="T45" fmla="*/ 106 h 334"/>
                <a:gd name="T46" fmla="*/ 227 w 378"/>
                <a:gd name="T47" fmla="*/ 23 h 334"/>
                <a:gd name="T48" fmla="*/ 318 w 378"/>
                <a:gd name="T49" fmla="*/ 0 h 334"/>
                <a:gd name="T50" fmla="*/ 340 w 378"/>
                <a:gd name="T51" fmla="*/ 91 h 334"/>
                <a:gd name="T52" fmla="*/ 363 w 378"/>
                <a:gd name="T53" fmla="*/ 167 h 334"/>
                <a:gd name="T54" fmla="*/ 363 w 378"/>
                <a:gd name="T55" fmla="*/ 175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8" h="334">
                  <a:moveTo>
                    <a:pt x="363" y="167"/>
                  </a:moveTo>
                  <a:lnTo>
                    <a:pt x="363" y="228"/>
                  </a:lnTo>
                  <a:lnTo>
                    <a:pt x="378" y="288"/>
                  </a:lnTo>
                  <a:lnTo>
                    <a:pt x="363" y="303"/>
                  </a:lnTo>
                  <a:lnTo>
                    <a:pt x="371" y="311"/>
                  </a:lnTo>
                  <a:lnTo>
                    <a:pt x="355" y="334"/>
                  </a:lnTo>
                  <a:lnTo>
                    <a:pt x="355" y="311"/>
                  </a:lnTo>
                  <a:lnTo>
                    <a:pt x="303" y="296"/>
                  </a:lnTo>
                  <a:lnTo>
                    <a:pt x="287" y="288"/>
                  </a:lnTo>
                  <a:lnTo>
                    <a:pt x="280" y="265"/>
                  </a:lnTo>
                  <a:lnTo>
                    <a:pt x="257" y="250"/>
                  </a:lnTo>
                  <a:lnTo>
                    <a:pt x="8" y="303"/>
                  </a:lnTo>
                  <a:lnTo>
                    <a:pt x="0" y="281"/>
                  </a:lnTo>
                  <a:lnTo>
                    <a:pt x="45" y="235"/>
                  </a:lnTo>
                  <a:lnTo>
                    <a:pt x="30" y="197"/>
                  </a:lnTo>
                  <a:lnTo>
                    <a:pt x="60" y="182"/>
                  </a:lnTo>
                  <a:lnTo>
                    <a:pt x="144" y="175"/>
                  </a:lnTo>
                  <a:lnTo>
                    <a:pt x="182" y="144"/>
                  </a:lnTo>
                  <a:lnTo>
                    <a:pt x="174" y="122"/>
                  </a:lnTo>
                  <a:lnTo>
                    <a:pt x="182" y="106"/>
                  </a:lnTo>
                  <a:lnTo>
                    <a:pt x="174" y="106"/>
                  </a:lnTo>
                  <a:lnTo>
                    <a:pt x="174" y="114"/>
                  </a:lnTo>
                  <a:lnTo>
                    <a:pt x="166" y="106"/>
                  </a:lnTo>
                  <a:lnTo>
                    <a:pt x="227" y="23"/>
                  </a:lnTo>
                  <a:lnTo>
                    <a:pt x="318" y="0"/>
                  </a:lnTo>
                  <a:lnTo>
                    <a:pt x="340" y="91"/>
                  </a:lnTo>
                  <a:lnTo>
                    <a:pt x="363" y="167"/>
                  </a:lnTo>
                  <a:lnTo>
                    <a:pt x="363" y="17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4" name="Freeform 91"/>
            <p:cNvSpPr>
              <a:spLocks/>
            </p:cNvSpPr>
            <p:nvPr/>
          </p:nvSpPr>
          <p:spPr bwMode="auto">
            <a:xfrm>
              <a:off x="3663" y="2183"/>
              <a:ext cx="529" cy="242"/>
            </a:xfrm>
            <a:custGeom>
              <a:avLst/>
              <a:gdLst>
                <a:gd name="T0" fmla="*/ 507 w 529"/>
                <a:gd name="T1" fmla="*/ 68 h 242"/>
                <a:gd name="T2" fmla="*/ 461 w 529"/>
                <a:gd name="T3" fmla="*/ 60 h 242"/>
                <a:gd name="T4" fmla="*/ 469 w 529"/>
                <a:gd name="T5" fmla="*/ 53 h 242"/>
                <a:gd name="T6" fmla="*/ 476 w 529"/>
                <a:gd name="T7" fmla="*/ 38 h 242"/>
                <a:gd name="T8" fmla="*/ 492 w 529"/>
                <a:gd name="T9" fmla="*/ 22 h 242"/>
                <a:gd name="T10" fmla="*/ 499 w 529"/>
                <a:gd name="T11" fmla="*/ 22 h 242"/>
                <a:gd name="T12" fmla="*/ 499 w 529"/>
                <a:gd name="T13" fmla="*/ 0 h 242"/>
                <a:gd name="T14" fmla="*/ 144 w 529"/>
                <a:gd name="T15" fmla="*/ 60 h 242"/>
                <a:gd name="T16" fmla="*/ 128 w 529"/>
                <a:gd name="T17" fmla="*/ 98 h 242"/>
                <a:gd name="T18" fmla="*/ 91 w 529"/>
                <a:gd name="T19" fmla="*/ 113 h 242"/>
                <a:gd name="T20" fmla="*/ 23 w 529"/>
                <a:gd name="T21" fmla="*/ 166 h 242"/>
                <a:gd name="T22" fmla="*/ 0 w 529"/>
                <a:gd name="T23" fmla="*/ 189 h 242"/>
                <a:gd name="T24" fmla="*/ 76 w 529"/>
                <a:gd name="T25" fmla="*/ 197 h 242"/>
                <a:gd name="T26" fmla="*/ 204 w 529"/>
                <a:gd name="T27" fmla="*/ 166 h 242"/>
                <a:gd name="T28" fmla="*/ 295 w 529"/>
                <a:gd name="T29" fmla="*/ 181 h 242"/>
                <a:gd name="T30" fmla="*/ 416 w 529"/>
                <a:gd name="T31" fmla="*/ 234 h 242"/>
                <a:gd name="T32" fmla="*/ 416 w 529"/>
                <a:gd name="T33" fmla="*/ 227 h 242"/>
                <a:gd name="T34" fmla="*/ 446 w 529"/>
                <a:gd name="T35" fmla="*/ 174 h 242"/>
                <a:gd name="T36" fmla="*/ 446 w 529"/>
                <a:gd name="T37" fmla="*/ 174 h 242"/>
                <a:gd name="T38" fmla="*/ 484 w 529"/>
                <a:gd name="T39" fmla="*/ 151 h 242"/>
                <a:gd name="T40" fmla="*/ 492 w 529"/>
                <a:gd name="T41" fmla="*/ 151 h 242"/>
                <a:gd name="T42" fmla="*/ 499 w 529"/>
                <a:gd name="T43" fmla="*/ 151 h 242"/>
                <a:gd name="T44" fmla="*/ 507 w 529"/>
                <a:gd name="T45" fmla="*/ 128 h 242"/>
                <a:gd name="T46" fmla="*/ 492 w 529"/>
                <a:gd name="T47" fmla="*/ 121 h 242"/>
                <a:gd name="T48" fmla="*/ 484 w 529"/>
                <a:gd name="T49" fmla="*/ 128 h 242"/>
                <a:gd name="T50" fmla="*/ 454 w 529"/>
                <a:gd name="T51" fmla="*/ 121 h 242"/>
                <a:gd name="T52" fmla="*/ 492 w 529"/>
                <a:gd name="T53" fmla="*/ 106 h 242"/>
                <a:gd name="T54" fmla="*/ 476 w 529"/>
                <a:gd name="T55" fmla="*/ 106 h 242"/>
                <a:gd name="T56" fmla="*/ 446 w 529"/>
                <a:gd name="T57" fmla="*/ 91 h 242"/>
                <a:gd name="T58" fmla="*/ 469 w 529"/>
                <a:gd name="T59" fmla="*/ 91 h 242"/>
                <a:gd name="T60" fmla="*/ 484 w 529"/>
                <a:gd name="T61" fmla="*/ 98 h 242"/>
                <a:gd name="T62" fmla="*/ 529 w 529"/>
                <a:gd name="T63" fmla="*/ 6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9" h="242">
                  <a:moveTo>
                    <a:pt x="514" y="45"/>
                  </a:moveTo>
                  <a:lnTo>
                    <a:pt x="507" y="68"/>
                  </a:lnTo>
                  <a:lnTo>
                    <a:pt x="507" y="45"/>
                  </a:lnTo>
                  <a:lnTo>
                    <a:pt x="461" y="60"/>
                  </a:lnTo>
                  <a:lnTo>
                    <a:pt x="461" y="30"/>
                  </a:lnTo>
                  <a:lnTo>
                    <a:pt x="469" y="53"/>
                  </a:lnTo>
                  <a:lnTo>
                    <a:pt x="484" y="38"/>
                  </a:lnTo>
                  <a:lnTo>
                    <a:pt x="476" y="38"/>
                  </a:lnTo>
                  <a:lnTo>
                    <a:pt x="499" y="30"/>
                  </a:lnTo>
                  <a:lnTo>
                    <a:pt x="492" y="22"/>
                  </a:lnTo>
                  <a:lnTo>
                    <a:pt x="507" y="30"/>
                  </a:lnTo>
                  <a:lnTo>
                    <a:pt x="499" y="22"/>
                  </a:lnTo>
                  <a:lnTo>
                    <a:pt x="522" y="38"/>
                  </a:lnTo>
                  <a:lnTo>
                    <a:pt x="499" y="0"/>
                  </a:lnTo>
                  <a:lnTo>
                    <a:pt x="492" y="7"/>
                  </a:lnTo>
                  <a:lnTo>
                    <a:pt x="144" y="60"/>
                  </a:lnTo>
                  <a:lnTo>
                    <a:pt x="151" y="83"/>
                  </a:lnTo>
                  <a:lnTo>
                    <a:pt x="128" y="98"/>
                  </a:lnTo>
                  <a:lnTo>
                    <a:pt x="98" y="121"/>
                  </a:lnTo>
                  <a:lnTo>
                    <a:pt x="91" y="113"/>
                  </a:lnTo>
                  <a:lnTo>
                    <a:pt x="76" y="136"/>
                  </a:lnTo>
                  <a:lnTo>
                    <a:pt x="23" y="166"/>
                  </a:lnTo>
                  <a:lnTo>
                    <a:pt x="15" y="181"/>
                  </a:lnTo>
                  <a:lnTo>
                    <a:pt x="0" y="189"/>
                  </a:lnTo>
                  <a:lnTo>
                    <a:pt x="0" y="212"/>
                  </a:lnTo>
                  <a:lnTo>
                    <a:pt x="76" y="197"/>
                  </a:lnTo>
                  <a:lnTo>
                    <a:pt x="121" y="174"/>
                  </a:lnTo>
                  <a:lnTo>
                    <a:pt x="204" y="166"/>
                  </a:lnTo>
                  <a:lnTo>
                    <a:pt x="227" y="189"/>
                  </a:lnTo>
                  <a:lnTo>
                    <a:pt x="295" y="181"/>
                  </a:lnTo>
                  <a:lnTo>
                    <a:pt x="378" y="242"/>
                  </a:lnTo>
                  <a:lnTo>
                    <a:pt x="416" y="234"/>
                  </a:lnTo>
                  <a:lnTo>
                    <a:pt x="416" y="212"/>
                  </a:lnTo>
                  <a:lnTo>
                    <a:pt x="416" y="227"/>
                  </a:lnTo>
                  <a:lnTo>
                    <a:pt x="423" y="189"/>
                  </a:lnTo>
                  <a:lnTo>
                    <a:pt x="446" y="174"/>
                  </a:lnTo>
                  <a:lnTo>
                    <a:pt x="439" y="159"/>
                  </a:lnTo>
                  <a:lnTo>
                    <a:pt x="446" y="174"/>
                  </a:lnTo>
                  <a:lnTo>
                    <a:pt x="454" y="159"/>
                  </a:lnTo>
                  <a:lnTo>
                    <a:pt x="484" y="151"/>
                  </a:lnTo>
                  <a:lnTo>
                    <a:pt x="484" y="144"/>
                  </a:lnTo>
                  <a:lnTo>
                    <a:pt x="492" y="151"/>
                  </a:lnTo>
                  <a:lnTo>
                    <a:pt x="484" y="144"/>
                  </a:lnTo>
                  <a:lnTo>
                    <a:pt x="499" y="151"/>
                  </a:lnTo>
                  <a:lnTo>
                    <a:pt x="507" y="136"/>
                  </a:lnTo>
                  <a:lnTo>
                    <a:pt x="507" y="128"/>
                  </a:lnTo>
                  <a:lnTo>
                    <a:pt x="499" y="136"/>
                  </a:lnTo>
                  <a:lnTo>
                    <a:pt x="492" y="121"/>
                  </a:lnTo>
                  <a:lnTo>
                    <a:pt x="492" y="136"/>
                  </a:lnTo>
                  <a:lnTo>
                    <a:pt x="484" y="128"/>
                  </a:lnTo>
                  <a:lnTo>
                    <a:pt x="469" y="136"/>
                  </a:lnTo>
                  <a:lnTo>
                    <a:pt x="454" y="121"/>
                  </a:lnTo>
                  <a:lnTo>
                    <a:pt x="476" y="136"/>
                  </a:lnTo>
                  <a:lnTo>
                    <a:pt x="492" y="106"/>
                  </a:lnTo>
                  <a:lnTo>
                    <a:pt x="469" y="113"/>
                  </a:lnTo>
                  <a:lnTo>
                    <a:pt x="476" y="106"/>
                  </a:lnTo>
                  <a:lnTo>
                    <a:pt x="454" y="106"/>
                  </a:lnTo>
                  <a:lnTo>
                    <a:pt x="446" y="91"/>
                  </a:lnTo>
                  <a:lnTo>
                    <a:pt x="484" y="98"/>
                  </a:lnTo>
                  <a:lnTo>
                    <a:pt x="469" y="91"/>
                  </a:lnTo>
                  <a:lnTo>
                    <a:pt x="484" y="83"/>
                  </a:lnTo>
                  <a:lnTo>
                    <a:pt x="484" y="98"/>
                  </a:lnTo>
                  <a:lnTo>
                    <a:pt x="507" y="98"/>
                  </a:lnTo>
                  <a:lnTo>
                    <a:pt x="529" y="68"/>
                  </a:lnTo>
                  <a:lnTo>
                    <a:pt x="514" y="4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5" name="Freeform 92"/>
            <p:cNvSpPr>
              <a:spLocks/>
            </p:cNvSpPr>
            <p:nvPr/>
          </p:nvSpPr>
          <p:spPr bwMode="auto">
            <a:xfrm>
              <a:off x="3663" y="2183"/>
              <a:ext cx="529" cy="242"/>
            </a:xfrm>
            <a:custGeom>
              <a:avLst/>
              <a:gdLst>
                <a:gd name="T0" fmla="*/ 507 w 529"/>
                <a:gd name="T1" fmla="*/ 68 h 242"/>
                <a:gd name="T2" fmla="*/ 461 w 529"/>
                <a:gd name="T3" fmla="*/ 60 h 242"/>
                <a:gd name="T4" fmla="*/ 469 w 529"/>
                <a:gd name="T5" fmla="*/ 53 h 242"/>
                <a:gd name="T6" fmla="*/ 476 w 529"/>
                <a:gd name="T7" fmla="*/ 38 h 242"/>
                <a:gd name="T8" fmla="*/ 492 w 529"/>
                <a:gd name="T9" fmla="*/ 22 h 242"/>
                <a:gd name="T10" fmla="*/ 499 w 529"/>
                <a:gd name="T11" fmla="*/ 22 h 242"/>
                <a:gd name="T12" fmla="*/ 499 w 529"/>
                <a:gd name="T13" fmla="*/ 0 h 242"/>
                <a:gd name="T14" fmla="*/ 144 w 529"/>
                <a:gd name="T15" fmla="*/ 60 h 242"/>
                <a:gd name="T16" fmla="*/ 128 w 529"/>
                <a:gd name="T17" fmla="*/ 98 h 242"/>
                <a:gd name="T18" fmla="*/ 91 w 529"/>
                <a:gd name="T19" fmla="*/ 113 h 242"/>
                <a:gd name="T20" fmla="*/ 23 w 529"/>
                <a:gd name="T21" fmla="*/ 166 h 242"/>
                <a:gd name="T22" fmla="*/ 0 w 529"/>
                <a:gd name="T23" fmla="*/ 189 h 242"/>
                <a:gd name="T24" fmla="*/ 76 w 529"/>
                <a:gd name="T25" fmla="*/ 197 h 242"/>
                <a:gd name="T26" fmla="*/ 204 w 529"/>
                <a:gd name="T27" fmla="*/ 166 h 242"/>
                <a:gd name="T28" fmla="*/ 295 w 529"/>
                <a:gd name="T29" fmla="*/ 181 h 242"/>
                <a:gd name="T30" fmla="*/ 416 w 529"/>
                <a:gd name="T31" fmla="*/ 234 h 242"/>
                <a:gd name="T32" fmla="*/ 416 w 529"/>
                <a:gd name="T33" fmla="*/ 227 h 242"/>
                <a:gd name="T34" fmla="*/ 446 w 529"/>
                <a:gd name="T35" fmla="*/ 174 h 242"/>
                <a:gd name="T36" fmla="*/ 446 w 529"/>
                <a:gd name="T37" fmla="*/ 174 h 242"/>
                <a:gd name="T38" fmla="*/ 484 w 529"/>
                <a:gd name="T39" fmla="*/ 151 h 242"/>
                <a:gd name="T40" fmla="*/ 492 w 529"/>
                <a:gd name="T41" fmla="*/ 151 h 242"/>
                <a:gd name="T42" fmla="*/ 499 w 529"/>
                <a:gd name="T43" fmla="*/ 151 h 242"/>
                <a:gd name="T44" fmla="*/ 507 w 529"/>
                <a:gd name="T45" fmla="*/ 128 h 242"/>
                <a:gd name="T46" fmla="*/ 492 w 529"/>
                <a:gd name="T47" fmla="*/ 121 h 242"/>
                <a:gd name="T48" fmla="*/ 484 w 529"/>
                <a:gd name="T49" fmla="*/ 128 h 242"/>
                <a:gd name="T50" fmla="*/ 454 w 529"/>
                <a:gd name="T51" fmla="*/ 121 h 242"/>
                <a:gd name="T52" fmla="*/ 492 w 529"/>
                <a:gd name="T53" fmla="*/ 106 h 242"/>
                <a:gd name="T54" fmla="*/ 476 w 529"/>
                <a:gd name="T55" fmla="*/ 106 h 242"/>
                <a:gd name="T56" fmla="*/ 446 w 529"/>
                <a:gd name="T57" fmla="*/ 91 h 242"/>
                <a:gd name="T58" fmla="*/ 469 w 529"/>
                <a:gd name="T59" fmla="*/ 91 h 242"/>
                <a:gd name="T60" fmla="*/ 484 w 529"/>
                <a:gd name="T61" fmla="*/ 98 h 242"/>
                <a:gd name="T62" fmla="*/ 529 w 529"/>
                <a:gd name="T63" fmla="*/ 68 h 242"/>
                <a:gd name="T64" fmla="*/ 514 w 529"/>
                <a:gd name="T65" fmla="*/ 5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9" h="242">
                  <a:moveTo>
                    <a:pt x="514" y="45"/>
                  </a:moveTo>
                  <a:lnTo>
                    <a:pt x="507" y="68"/>
                  </a:lnTo>
                  <a:lnTo>
                    <a:pt x="507" y="45"/>
                  </a:lnTo>
                  <a:lnTo>
                    <a:pt x="461" y="60"/>
                  </a:lnTo>
                  <a:lnTo>
                    <a:pt x="461" y="30"/>
                  </a:lnTo>
                  <a:lnTo>
                    <a:pt x="469" y="53"/>
                  </a:lnTo>
                  <a:lnTo>
                    <a:pt x="484" y="38"/>
                  </a:lnTo>
                  <a:lnTo>
                    <a:pt x="476" y="38"/>
                  </a:lnTo>
                  <a:lnTo>
                    <a:pt x="499" y="30"/>
                  </a:lnTo>
                  <a:lnTo>
                    <a:pt x="492" y="22"/>
                  </a:lnTo>
                  <a:lnTo>
                    <a:pt x="507" y="30"/>
                  </a:lnTo>
                  <a:lnTo>
                    <a:pt x="499" y="22"/>
                  </a:lnTo>
                  <a:lnTo>
                    <a:pt x="522" y="38"/>
                  </a:lnTo>
                  <a:lnTo>
                    <a:pt x="499" y="0"/>
                  </a:lnTo>
                  <a:lnTo>
                    <a:pt x="492" y="7"/>
                  </a:lnTo>
                  <a:lnTo>
                    <a:pt x="144" y="60"/>
                  </a:lnTo>
                  <a:lnTo>
                    <a:pt x="151" y="83"/>
                  </a:lnTo>
                  <a:lnTo>
                    <a:pt x="128" y="98"/>
                  </a:lnTo>
                  <a:lnTo>
                    <a:pt x="98" y="121"/>
                  </a:lnTo>
                  <a:lnTo>
                    <a:pt x="91" y="113"/>
                  </a:lnTo>
                  <a:lnTo>
                    <a:pt x="76" y="136"/>
                  </a:lnTo>
                  <a:lnTo>
                    <a:pt x="23" y="166"/>
                  </a:lnTo>
                  <a:lnTo>
                    <a:pt x="15" y="181"/>
                  </a:lnTo>
                  <a:lnTo>
                    <a:pt x="0" y="189"/>
                  </a:lnTo>
                  <a:lnTo>
                    <a:pt x="0" y="212"/>
                  </a:lnTo>
                  <a:lnTo>
                    <a:pt x="76" y="197"/>
                  </a:lnTo>
                  <a:lnTo>
                    <a:pt x="121" y="174"/>
                  </a:lnTo>
                  <a:lnTo>
                    <a:pt x="204" y="166"/>
                  </a:lnTo>
                  <a:lnTo>
                    <a:pt x="227" y="189"/>
                  </a:lnTo>
                  <a:lnTo>
                    <a:pt x="295" y="181"/>
                  </a:lnTo>
                  <a:lnTo>
                    <a:pt x="378" y="242"/>
                  </a:lnTo>
                  <a:lnTo>
                    <a:pt x="416" y="234"/>
                  </a:lnTo>
                  <a:lnTo>
                    <a:pt x="416" y="212"/>
                  </a:lnTo>
                  <a:lnTo>
                    <a:pt x="416" y="227"/>
                  </a:lnTo>
                  <a:lnTo>
                    <a:pt x="423" y="189"/>
                  </a:lnTo>
                  <a:lnTo>
                    <a:pt x="446" y="174"/>
                  </a:lnTo>
                  <a:lnTo>
                    <a:pt x="439" y="159"/>
                  </a:lnTo>
                  <a:lnTo>
                    <a:pt x="446" y="174"/>
                  </a:lnTo>
                  <a:lnTo>
                    <a:pt x="454" y="159"/>
                  </a:lnTo>
                  <a:lnTo>
                    <a:pt x="484" y="151"/>
                  </a:lnTo>
                  <a:lnTo>
                    <a:pt x="484" y="144"/>
                  </a:lnTo>
                  <a:lnTo>
                    <a:pt x="492" y="151"/>
                  </a:lnTo>
                  <a:lnTo>
                    <a:pt x="484" y="144"/>
                  </a:lnTo>
                  <a:lnTo>
                    <a:pt x="499" y="151"/>
                  </a:lnTo>
                  <a:lnTo>
                    <a:pt x="507" y="136"/>
                  </a:lnTo>
                  <a:lnTo>
                    <a:pt x="507" y="128"/>
                  </a:lnTo>
                  <a:lnTo>
                    <a:pt x="499" y="136"/>
                  </a:lnTo>
                  <a:lnTo>
                    <a:pt x="492" y="121"/>
                  </a:lnTo>
                  <a:lnTo>
                    <a:pt x="492" y="136"/>
                  </a:lnTo>
                  <a:lnTo>
                    <a:pt x="484" y="128"/>
                  </a:lnTo>
                  <a:lnTo>
                    <a:pt x="469" y="136"/>
                  </a:lnTo>
                  <a:lnTo>
                    <a:pt x="454" y="121"/>
                  </a:lnTo>
                  <a:lnTo>
                    <a:pt x="476" y="136"/>
                  </a:lnTo>
                  <a:lnTo>
                    <a:pt x="492" y="106"/>
                  </a:lnTo>
                  <a:lnTo>
                    <a:pt x="469" y="113"/>
                  </a:lnTo>
                  <a:lnTo>
                    <a:pt x="476" y="106"/>
                  </a:lnTo>
                  <a:lnTo>
                    <a:pt x="454" y="106"/>
                  </a:lnTo>
                  <a:lnTo>
                    <a:pt x="446" y="91"/>
                  </a:lnTo>
                  <a:lnTo>
                    <a:pt x="484" y="98"/>
                  </a:lnTo>
                  <a:lnTo>
                    <a:pt x="469" y="91"/>
                  </a:lnTo>
                  <a:lnTo>
                    <a:pt x="484" y="83"/>
                  </a:lnTo>
                  <a:lnTo>
                    <a:pt x="484" y="98"/>
                  </a:lnTo>
                  <a:lnTo>
                    <a:pt x="507" y="98"/>
                  </a:lnTo>
                  <a:lnTo>
                    <a:pt x="529" y="68"/>
                  </a:lnTo>
                  <a:lnTo>
                    <a:pt x="514" y="45"/>
                  </a:lnTo>
                  <a:lnTo>
                    <a:pt x="514" y="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6" name="Line 93"/>
            <p:cNvSpPr>
              <a:spLocks noChangeShapeType="1"/>
            </p:cNvSpPr>
            <p:nvPr/>
          </p:nvSpPr>
          <p:spPr bwMode="auto">
            <a:xfrm>
              <a:off x="4170" y="2183"/>
              <a:ext cx="7" cy="22"/>
            </a:xfrm>
            <a:prstGeom prst="line">
              <a:avLst/>
            </a:prstGeom>
            <a:noFill/>
            <a:ln w="1270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7" name="Freeform 94"/>
            <p:cNvSpPr>
              <a:spLocks/>
            </p:cNvSpPr>
            <p:nvPr/>
          </p:nvSpPr>
          <p:spPr bwMode="auto">
            <a:xfrm>
              <a:off x="2468" y="1320"/>
              <a:ext cx="416" cy="257"/>
            </a:xfrm>
            <a:custGeom>
              <a:avLst/>
              <a:gdLst>
                <a:gd name="T0" fmla="*/ 416 w 416"/>
                <a:gd name="T1" fmla="*/ 257 h 257"/>
                <a:gd name="T2" fmla="*/ 0 w 416"/>
                <a:gd name="T3" fmla="*/ 234 h 257"/>
                <a:gd name="T4" fmla="*/ 22 w 416"/>
                <a:gd name="T5" fmla="*/ 0 h 257"/>
                <a:gd name="T6" fmla="*/ 386 w 416"/>
                <a:gd name="T7" fmla="*/ 15 h 257"/>
                <a:gd name="T8" fmla="*/ 416 w 416"/>
                <a:gd name="T9" fmla="*/ 257 h 257"/>
              </a:gdLst>
              <a:ahLst/>
              <a:cxnLst>
                <a:cxn ang="0">
                  <a:pos x="T0" y="T1"/>
                </a:cxn>
                <a:cxn ang="0">
                  <a:pos x="T2" y="T3"/>
                </a:cxn>
                <a:cxn ang="0">
                  <a:pos x="T4" y="T5"/>
                </a:cxn>
                <a:cxn ang="0">
                  <a:pos x="T6" y="T7"/>
                </a:cxn>
                <a:cxn ang="0">
                  <a:pos x="T8" y="T9"/>
                </a:cxn>
              </a:cxnLst>
              <a:rect l="0" t="0" r="r" b="b"/>
              <a:pathLst>
                <a:path w="416" h="257">
                  <a:moveTo>
                    <a:pt x="416" y="257"/>
                  </a:moveTo>
                  <a:lnTo>
                    <a:pt x="0" y="234"/>
                  </a:lnTo>
                  <a:lnTo>
                    <a:pt x="22" y="0"/>
                  </a:lnTo>
                  <a:lnTo>
                    <a:pt x="386" y="15"/>
                  </a:lnTo>
                  <a:lnTo>
                    <a:pt x="416" y="25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8" name="Freeform 95"/>
            <p:cNvSpPr>
              <a:spLocks/>
            </p:cNvSpPr>
            <p:nvPr/>
          </p:nvSpPr>
          <p:spPr bwMode="auto">
            <a:xfrm>
              <a:off x="2468" y="1320"/>
              <a:ext cx="416" cy="265"/>
            </a:xfrm>
            <a:custGeom>
              <a:avLst/>
              <a:gdLst>
                <a:gd name="T0" fmla="*/ 416 w 416"/>
                <a:gd name="T1" fmla="*/ 257 h 265"/>
                <a:gd name="T2" fmla="*/ 0 w 416"/>
                <a:gd name="T3" fmla="*/ 234 h 265"/>
                <a:gd name="T4" fmla="*/ 22 w 416"/>
                <a:gd name="T5" fmla="*/ 0 h 265"/>
                <a:gd name="T6" fmla="*/ 386 w 416"/>
                <a:gd name="T7" fmla="*/ 15 h 265"/>
                <a:gd name="T8" fmla="*/ 416 w 416"/>
                <a:gd name="T9" fmla="*/ 257 h 265"/>
                <a:gd name="T10" fmla="*/ 416 w 416"/>
                <a:gd name="T11" fmla="*/ 265 h 265"/>
              </a:gdLst>
              <a:ahLst/>
              <a:cxnLst>
                <a:cxn ang="0">
                  <a:pos x="T0" y="T1"/>
                </a:cxn>
                <a:cxn ang="0">
                  <a:pos x="T2" y="T3"/>
                </a:cxn>
                <a:cxn ang="0">
                  <a:pos x="T4" y="T5"/>
                </a:cxn>
                <a:cxn ang="0">
                  <a:pos x="T6" y="T7"/>
                </a:cxn>
                <a:cxn ang="0">
                  <a:pos x="T8" y="T9"/>
                </a:cxn>
                <a:cxn ang="0">
                  <a:pos x="T10" y="T11"/>
                </a:cxn>
              </a:cxnLst>
              <a:rect l="0" t="0" r="r" b="b"/>
              <a:pathLst>
                <a:path w="416" h="265">
                  <a:moveTo>
                    <a:pt x="416" y="257"/>
                  </a:moveTo>
                  <a:lnTo>
                    <a:pt x="0" y="234"/>
                  </a:lnTo>
                  <a:lnTo>
                    <a:pt x="22" y="0"/>
                  </a:lnTo>
                  <a:lnTo>
                    <a:pt x="386" y="15"/>
                  </a:lnTo>
                  <a:lnTo>
                    <a:pt x="416" y="257"/>
                  </a:lnTo>
                  <a:lnTo>
                    <a:pt x="416" y="26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9" name="Freeform 96"/>
            <p:cNvSpPr>
              <a:spLocks/>
            </p:cNvSpPr>
            <p:nvPr/>
          </p:nvSpPr>
          <p:spPr bwMode="auto">
            <a:xfrm>
              <a:off x="3572" y="1812"/>
              <a:ext cx="257" cy="295"/>
            </a:xfrm>
            <a:custGeom>
              <a:avLst/>
              <a:gdLst>
                <a:gd name="T0" fmla="*/ 242 w 257"/>
                <a:gd name="T1" fmla="*/ 0 h 295"/>
                <a:gd name="T2" fmla="*/ 174 w 257"/>
                <a:gd name="T3" fmla="*/ 53 h 295"/>
                <a:gd name="T4" fmla="*/ 136 w 257"/>
                <a:gd name="T5" fmla="*/ 68 h 295"/>
                <a:gd name="T6" fmla="*/ 106 w 257"/>
                <a:gd name="T7" fmla="*/ 68 h 295"/>
                <a:gd name="T8" fmla="*/ 121 w 257"/>
                <a:gd name="T9" fmla="*/ 53 h 295"/>
                <a:gd name="T10" fmla="*/ 106 w 257"/>
                <a:gd name="T11" fmla="*/ 60 h 295"/>
                <a:gd name="T12" fmla="*/ 76 w 257"/>
                <a:gd name="T13" fmla="*/ 45 h 295"/>
                <a:gd name="T14" fmla="*/ 0 w 257"/>
                <a:gd name="T15" fmla="*/ 60 h 295"/>
                <a:gd name="T16" fmla="*/ 23 w 257"/>
                <a:gd name="T17" fmla="*/ 257 h 295"/>
                <a:gd name="T18" fmla="*/ 38 w 257"/>
                <a:gd name="T19" fmla="*/ 257 h 295"/>
                <a:gd name="T20" fmla="*/ 61 w 257"/>
                <a:gd name="T21" fmla="*/ 280 h 295"/>
                <a:gd name="T22" fmla="*/ 91 w 257"/>
                <a:gd name="T23" fmla="*/ 287 h 295"/>
                <a:gd name="T24" fmla="*/ 114 w 257"/>
                <a:gd name="T25" fmla="*/ 287 h 295"/>
                <a:gd name="T26" fmla="*/ 136 w 257"/>
                <a:gd name="T27" fmla="*/ 272 h 295"/>
                <a:gd name="T28" fmla="*/ 159 w 257"/>
                <a:gd name="T29" fmla="*/ 295 h 295"/>
                <a:gd name="T30" fmla="*/ 182 w 257"/>
                <a:gd name="T31" fmla="*/ 280 h 295"/>
                <a:gd name="T32" fmla="*/ 189 w 257"/>
                <a:gd name="T33" fmla="*/ 242 h 295"/>
                <a:gd name="T34" fmla="*/ 204 w 257"/>
                <a:gd name="T35" fmla="*/ 250 h 295"/>
                <a:gd name="T36" fmla="*/ 204 w 257"/>
                <a:gd name="T37" fmla="*/ 219 h 295"/>
                <a:gd name="T38" fmla="*/ 250 w 257"/>
                <a:gd name="T39" fmla="*/ 189 h 295"/>
                <a:gd name="T40" fmla="*/ 257 w 257"/>
                <a:gd name="T41" fmla="*/ 129 h 295"/>
                <a:gd name="T42" fmla="*/ 250 w 257"/>
                <a:gd name="T43" fmla="*/ 113 h 295"/>
                <a:gd name="T44" fmla="*/ 257 w 257"/>
                <a:gd name="T45" fmla="*/ 106 h 295"/>
                <a:gd name="T46" fmla="*/ 242 w 257"/>
                <a:gd name="T47"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7" h="295">
                  <a:moveTo>
                    <a:pt x="242" y="0"/>
                  </a:moveTo>
                  <a:lnTo>
                    <a:pt x="174" y="53"/>
                  </a:lnTo>
                  <a:lnTo>
                    <a:pt x="136" y="68"/>
                  </a:lnTo>
                  <a:lnTo>
                    <a:pt x="106" y="68"/>
                  </a:lnTo>
                  <a:lnTo>
                    <a:pt x="121" y="53"/>
                  </a:lnTo>
                  <a:lnTo>
                    <a:pt x="106" y="60"/>
                  </a:lnTo>
                  <a:lnTo>
                    <a:pt x="76" y="45"/>
                  </a:lnTo>
                  <a:lnTo>
                    <a:pt x="0" y="60"/>
                  </a:lnTo>
                  <a:lnTo>
                    <a:pt x="23" y="257"/>
                  </a:lnTo>
                  <a:lnTo>
                    <a:pt x="38" y="257"/>
                  </a:lnTo>
                  <a:lnTo>
                    <a:pt x="61" y="280"/>
                  </a:lnTo>
                  <a:lnTo>
                    <a:pt x="91" y="287"/>
                  </a:lnTo>
                  <a:lnTo>
                    <a:pt x="114" y="287"/>
                  </a:lnTo>
                  <a:lnTo>
                    <a:pt x="136" y="272"/>
                  </a:lnTo>
                  <a:lnTo>
                    <a:pt x="159" y="295"/>
                  </a:lnTo>
                  <a:lnTo>
                    <a:pt x="182" y="280"/>
                  </a:lnTo>
                  <a:lnTo>
                    <a:pt x="189" y="242"/>
                  </a:lnTo>
                  <a:lnTo>
                    <a:pt x="204" y="250"/>
                  </a:lnTo>
                  <a:lnTo>
                    <a:pt x="204" y="219"/>
                  </a:lnTo>
                  <a:lnTo>
                    <a:pt x="250" y="189"/>
                  </a:lnTo>
                  <a:lnTo>
                    <a:pt x="257" y="129"/>
                  </a:lnTo>
                  <a:lnTo>
                    <a:pt x="250" y="113"/>
                  </a:lnTo>
                  <a:lnTo>
                    <a:pt x="257" y="106"/>
                  </a:lnTo>
                  <a:lnTo>
                    <a:pt x="242"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 name="Freeform 97"/>
            <p:cNvSpPr>
              <a:spLocks/>
            </p:cNvSpPr>
            <p:nvPr/>
          </p:nvSpPr>
          <p:spPr bwMode="auto">
            <a:xfrm>
              <a:off x="3572" y="1812"/>
              <a:ext cx="257" cy="295"/>
            </a:xfrm>
            <a:custGeom>
              <a:avLst/>
              <a:gdLst>
                <a:gd name="T0" fmla="*/ 242 w 257"/>
                <a:gd name="T1" fmla="*/ 0 h 295"/>
                <a:gd name="T2" fmla="*/ 174 w 257"/>
                <a:gd name="T3" fmla="*/ 53 h 295"/>
                <a:gd name="T4" fmla="*/ 136 w 257"/>
                <a:gd name="T5" fmla="*/ 68 h 295"/>
                <a:gd name="T6" fmla="*/ 106 w 257"/>
                <a:gd name="T7" fmla="*/ 68 h 295"/>
                <a:gd name="T8" fmla="*/ 121 w 257"/>
                <a:gd name="T9" fmla="*/ 53 h 295"/>
                <a:gd name="T10" fmla="*/ 106 w 257"/>
                <a:gd name="T11" fmla="*/ 60 h 295"/>
                <a:gd name="T12" fmla="*/ 76 w 257"/>
                <a:gd name="T13" fmla="*/ 45 h 295"/>
                <a:gd name="T14" fmla="*/ 0 w 257"/>
                <a:gd name="T15" fmla="*/ 60 h 295"/>
                <a:gd name="T16" fmla="*/ 23 w 257"/>
                <a:gd name="T17" fmla="*/ 257 h 295"/>
                <a:gd name="T18" fmla="*/ 38 w 257"/>
                <a:gd name="T19" fmla="*/ 257 h 295"/>
                <a:gd name="T20" fmla="*/ 61 w 257"/>
                <a:gd name="T21" fmla="*/ 280 h 295"/>
                <a:gd name="T22" fmla="*/ 91 w 257"/>
                <a:gd name="T23" fmla="*/ 287 h 295"/>
                <a:gd name="T24" fmla="*/ 114 w 257"/>
                <a:gd name="T25" fmla="*/ 287 h 295"/>
                <a:gd name="T26" fmla="*/ 136 w 257"/>
                <a:gd name="T27" fmla="*/ 272 h 295"/>
                <a:gd name="T28" fmla="*/ 159 w 257"/>
                <a:gd name="T29" fmla="*/ 295 h 295"/>
                <a:gd name="T30" fmla="*/ 182 w 257"/>
                <a:gd name="T31" fmla="*/ 280 h 295"/>
                <a:gd name="T32" fmla="*/ 189 w 257"/>
                <a:gd name="T33" fmla="*/ 242 h 295"/>
                <a:gd name="T34" fmla="*/ 204 w 257"/>
                <a:gd name="T35" fmla="*/ 250 h 295"/>
                <a:gd name="T36" fmla="*/ 204 w 257"/>
                <a:gd name="T37" fmla="*/ 219 h 295"/>
                <a:gd name="T38" fmla="*/ 250 w 257"/>
                <a:gd name="T39" fmla="*/ 189 h 295"/>
                <a:gd name="T40" fmla="*/ 257 w 257"/>
                <a:gd name="T41" fmla="*/ 129 h 295"/>
                <a:gd name="T42" fmla="*/ 250 w 257"/>
                <a:gd name="T43" fmla="*/ 113 h 295"/>
                <a:gd name="T44" fmla="*/ 257 w 257"/>
                <a:gd name="T45" fmla="*/ 106 h 295"/>
                <a:gd name="T46" fmla="*/ 242 w 257"/>
                <a:gd name="T47" fmla="*/ 0 h 295"/>
                <a:gd name="T48" fmla="*/ 242 w 257"/>
                <a:gd name="T49" fmla="*/ 7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7" h="295">
                  <a:moveTo>
                    <a:pt x="242" y="0"/>
                  </a:moveTo>
                  <a:lnTo>
                    <a:pt x="174" y="53"/>
                  </a:lnTo>
                  <a:lnTo>
                    <a:pt x="136" y="68"/>
                  </a:lnTo>
                  <a:lnTo>
                    <a:pt x="106" y="68"/>
                  </a:lnTo>
                  <a:lnTo>
                    <a:pt x="121" y="53"/>
                  </a:lnTo>
                  <a:lnTo>
                    <a:pt x="106" y="60"/>
                  </a:lnTo>
                  <a:lnTo>
                    <a:pt x="76" y="45"/>
                  </a:lnTo>
                  <a:lnTo>
                    <a:pt x="0" y="60"/>
                  </a:lnTo>
                  <a:lnTo>
                    <a:pt x="23" y="257"/>
                  </a:lnTo>
                  <a:lnTo>
                    <a:pt x="38" y="257"/>
                  </a:lnTo>
                  <a:lnTo>
                    <a:pt x="61" y="280"/>
                  </a:lnTo>
                  <a:lnTo>
                    <a:pt x="91" y="287"/>
                  </a:lnTo>
                  <a:lnTo>
                    <a:pt x="114" y="287"/>
                  </a:lnTo>
                  <a:lnTo>
                    <a:pt x="136" y="272"/>
                  </a:lnTo>
                  <a:lnTo>
                    <a:pt x="159" y="295"/>
                  </a:lnTo>
                  <a:lnTo>
                    <a:pt x="182" y="280"/>
                  </a:lnTo>
                  <a:lnTo>
                    <a:pt x="189" y="242"/>
                  </a:lnTo>
                  <a:lnTo>
                    <a:pt x="204" y="250"/>
                  </a:lnTo>
                  <a:lnTo>
                    <a:pt x="204" y="219"/>
                  </a:lnTo>
                  <a:lnTo>
                    <a:pt x="250" y="189"/>
                  </a:lnTo>
                  <a:lnTo>
                    <a:pt x="257" y="129"/>
                  </a:lnTo>
                  <a:lnTo>
                    <a:pt x="250" y="113"/>
                  </a:lnTo>
                  <a:lnTo>
                    <a:pt x="257" y="106"/>
                  </a:lnTo>
                  <a:lnTo>
                    <a:pt x="242" y="0"/>
                  </a:lnTo>
                  <a:lnTo>
                    <a:pt x="242" y="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1" name="Freeform 98"/>
            <p:cNvSpPr>
              <a:spLocks/>
            </p:cNvSpPr>
            <p:nvPr/>
          </p:nvSpPr>
          <p:spPr bwMode="auto">
            <a:xfrm>
              <a:off x="2475" y="2258"/>
              <a:ext cx="537" cy="288"/>
            </a:xfrm>
            <a:custGeom>
              <a:avLst/>
              <a:gdLst>
                <a:gd name="T0" fmla="*/ 537 w 537"/>
                <a:gd name="T1" fmla="*/ 288 h 288"/>
                <a:gd name="T2" fmla="*/ 484 w 537"/>
                <a:gd name="T3" fmla="*/ 258 h 288"/>
                <a:gd name="T4" fmla="*/ 431 w 537"/>
                <a:gd name="T5" fmla="*/ 273 h 288"/>
                <a:gd name="T6" fmla="*/ 416 w 537"/>
                <a:gd name="T7" fmla="*/ 280 h 288"/>
                <a:gd name="T8" fmla="*/ 401 w 537"/>
                <a:gd name="T9" fmla="*/ 265 h 288"/>
                <a:gd name="T10" fmla="*/ 386 w 537"/>
                <a:gd name="T11" fmla="*/ 273 h 288"/>
                <a:gd name="T12" fmla="*/ 371 w 537"/>
                <a:gd name="T13" fmla="*/ 258 h 288"/>
                <a:gd name="T14" fmla="*/ 363 w 537"/>
                <a:gd name="T15" fmla="*/ 280 h 288"/>
                <a:gd name="T16" fmla="*/ 356 w 537"/>
                <a:gd name="T17" fmla="*/ 265 h 288"/>
                <a:gd name="T18" fmla="*/ 348 w 537"/>
                <a:gd name="T19" fmla="*/ 273 h 288"/>
                <a:gd name="T20" fmla="*/ 333 w 537"/>
                <a:gd name="T21" fmla="*/ 258 h 288"/>
                <a:gd name="T22" fmla="*/ 310 w 537"/>
                <a:gd name="T23" fmla="*/ 265 h 288"/>
                <a:gd name="T24" fmla="*/ 303 w 537"/>
                <a:gd name="T25" fmla="*/ 243 h 288"/>
                <a:gd name="T26" fmla="*/ 280 w 537"/>
                <a:gd name="T27" fmla="*/ 250 h 288"/>
                <a:gd name="T28" fmla="*/ 235 w 537"/>
                <a:gd name="T29" fmla="*/ 235 h 288"/>
                <a:gd name="T30" fmla="*/ 220 w 537"/>
                <a:gd name="T31" fmla="*/ 220 h 288"/>
                <a:gd name="T32" fmla="*/ 197 w 537"/>
                <a:gd name="T33" fmla="*/ 220 h 288"/>
                <a:gd name="T34" fmla="*/ 182 w 537"/>
                <a:gd name="T35" fmla="*/ 205 h 288"/>
                <a:gd name="T36" fmla="*/ 189 w 537"/>
                <a:gd name="T37" fmla="*/ 53 h 288"/>
                <a:gd name="T38" fmla="*/ 0 w 537"/>
                <a:gd name="T39" fmla="*/ 46 h 288"/>
                <a:gd name="T40" fmla="*/ 0 w 537"/>
                <a:gd name="T41" fmla="*/ 0 h 288"/>
                <a:gd name="T42" fmla="*/ 61 w 537"/>
                <a:gd name="T43" fmla="*/ 8 h 288"/>
                <a:gd name="T44" fmla="*/ 522 w 537"/>
                <a:gd name="T45" fmla="*/ 23 h 288"/>
                <a:gd name="T46" fmla="*/ 522 w 537"/>
                <a:gd name="T47" fmla="*/ 61 h 288"/>
                <a:gd name="T48" fmla="*/ 537 w 537"/>
                <a:gd name="T49" fmla="*/ 144 h 288"/>
                <a:gd name="T50" fmla="*/ 537 w 537"/>
                <a:gd name="T51"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37" h="288">
                  <a:moveTo>
                    <a:pt x="537" y="288"/>
                  </a:moveTo>
                  <a:lnTo>
                    <a:pt x="484" y="258"/>
                  </a:lnTo>
                  <a:lnTo>
                    <a:pt x="431" y="273"/>
                  </a:lnTo>
                  <a:lnTo>
                    <a:pt x="416" y="280"/>
                  </a:lnTo>
                  <a:lnTo>
                    <a:pt x="401" y="265"/>
                  </a:lnTo>
                  <a:lnTo>
                    <a:pt x="386" y="273"/>
                  </a:lnTo>
                  <a:lnTo>
                    <a:pt x="371" y="258"/>
                  </a:lnTo>
                  <a:lnTo>
                    <a:pt x="363" y="280"/>
                  </a:lnTo>
                  <a:lnTo>
                    <a:pt x="356" y="265"/>
                  </a:lnTo>
                  <a:lnTo>
                    <a:pt x="348" y="273"/>
                  </a:lnTo>
                  <a:lnTo>
                    <a:pt x="333" y="258"/>
                  </a:lnTo>
                  <a:lnTo>
                    <a:pt x="310" y="265"/>
                  </a:lnTo>
                  <a:lnTo>
                    <a:pt x="303" y="243"/>
                  </a:lnTo>
                  <a:lnTo>
                    <a:pt x="280" y="250"/>
                  </a:lnTo>
                  <a:lnTo>
                    <a:pt x="235" y="235"/>
                  </a:lnTo>
                  <a:lnTo>
                    <a:pt x="220" y="220"/>
                  </a:lnTo>
                  <a:lnTo>
                    <a:pt x="197" y="220"/>
                  </a:lnTo>
                  <a:lnTo>
                    <a:pt x="182" y="205"/>
                  </a:lnTo>
                  <a:lnTo>
                    <a:pt x="189" y="53"/>
                  </a:lnTo>
                  <a:lnTo>
                    <a:pt x="0" y="46"/>
                  </a:lnTo>
                  <a:lnTo>
                    <a:pt x="0" y="0"/>
                  </a:lnTo>
                  <a:lnTo>
                    <a:pt x="61" y="8"/>
                  </a:lnTo>
                  <a:lnTo>
                    <a:pt x="522" y="23"/>
                  </a:lnTo>
                  <a:lnTo>
                    <a:pt x="522" y="61"/>
                  </a:lnTo>
                  <a:lnTo>
                    <a:pt x="537" y="144"/>
                  </a:lnTo>
                  <a:lnTo>
                    <a:pt x="537" y="28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 name="Freeform 99"/>
            <p:cNvSpPr>
              <a:spLocks/>
            </p:cNvSpPr>
            <p:nvPr/>
          </p:nvSpPr>
          <p:spPr bwMode="auto">
            <a:xfrm>
              <a:off x="2475" y="2258"/>
              <a:ext cx="537" cy="296"/>
            </a:xfrm>
            <a:custGeom>
              <a:avLst/>
              <a:gdLst>
                <a:gd name="T0" fmla="*/ 537 w 537"/>
                <a:gd name="T1" fmla="*/ 288 h 296"/>
                <a:gd name="T2" fmla="*/ 484 w 537"/>
                <a:gd name="T3" fmla="*/ 258 h 296"/>
                <a:gd name="T4" fmla="*/ 431 w 537"/>
                <a:gd name="T5" fmla="*/ 273 h 296"/>
                <a:gd name="T6" fmla="*/ 416 w 537"/>
                <a:gd name="T7" fmla="*/ 280 h 296"/>
                <a:gd name="T8" fmla="*/ 401 w 537"/>
                <a:gd name="T9" fmla="*/ 265 h 296"/>
                <a:gd name="T10" fmla="*/ 386 w 537"/>
                <a:gd name="T11" fmla="*/ 273 h 296"/>
                <a:gd name="T12" fmla="*/ 371 w 537"/>
                <a:gd name="T13" fmla="*/ 258 h 296"/>
                <a:gd name="T14" fmla="*/ 363 w 537"/>
                <a:gd name="T15" fmla="*/ 280 h 296"/>
                <a:gd name="T16" fmla="*/ 356 w 537"/>
                <a:gd name="T17" fmla="*/ 265 h 296"/>
                <a:gd name="T18" fmla="*/ 348 w 537"/>
                <a:gd name="T19" fmla="*/ 273 h 296"/>
                <a:gd name="T20" fmla="*/ 333 w 537"/>
                <a:gd name="T21" fmla="*/ 258 h 296"/>
                <a:gd name="T22" fmla="*/ 310 w 537"/>
                <a:gd name="T23" fmla="*/ 265 h 296"/>
                <a:gd name="T24" fmla="*/ 303 w 537"/>
                <a:gd name="T25" fmla="*/ 243 h 296"/>
                <a:gd name="T26" fmla="*/ 280 w 537"/>
                <a:gd name="T27" fmla="*/ 250 h 296"/>
                <a:gd name="T28" fmla="*/ 235 w 537"/>
                <a:gd name="T29" fmla="*/ 235 h 296"/>
                <a:gd name="T30" fmla="*/ 220 w 537"/>
                <a:gd name="T31" fmla="*/ 220 h 296"/>
                <a:gd name="T32" fmla="*/ 197 w 537"/>
                <a:gd name="T33" fmla="*/ 220 h 296"/>
                <a:gd name="T34" fmla="*/ 182 w 537"/>
                <a:gd name="T35" fmla="*/ 205 h 296"/>
                <a:gd name="T36" fmla="*/ 189 w 537"/>
                <a:gd name="T37" fmla="*/ 53 h 296"/>
                <a:gd name="T38" fmla="*/ 0 w 537"/>
                <a:gd name="T39" fmla="*/ 46 h 296"/>
                <a:gd name="T40" fmla="*/ 0 w 537"/>
                <a:gd name="T41" fmla="*/ 0 h 296"/>
                <a:gd name="T42" fmla="*/ 61 w 537"/>
                <a:gd name="T43" fmla="*/ 8 h 296"/>
                <a:gd name="T44" fmla="*/ 522 w 537"/>
                <a:gd name="T45" fmla="*/ 23 h 296"/>
                <a:gd name="T46" fmla="*/ 522 w 537"/>
                <a:gd name="T47" fmla="*/ 61 h 296"/>
                <a:gd name="T48" fmla="*/ 537 w 537"/>
                <a:gd name="T49" fmla="*/ 144 h 296"/>
                <a:gd name="T50" fmla="*/ 537 w 537"/>
                <a:gd name="T51" fmla="*/ 288 h 296"/>
                <a:gd name="T52" fmla="*/ 537 w 537"/>
                <a:gd name="T53" fmla="*/ 296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7" h="296">
                  <a:moveTo>
                    <a:pt x="537" y="288"/>
                  </a:moveTo>
                  <a:lnTo>
                    <a:pt x="484" y="258"/>
                  </a:lnTo>
                  <a:lnTo>
                    <a:pt x="431" y="273"/>
                  </a:lnTo>
                  <a:lnTo>
                    <a:pt x="416" y="280"/>
                  </a:lnTo>
                  <a:lnTo>
                    <a:pt x="401" y="265"/>
                  </a:lnTo>
                  <a:lnTo>
                    <a:pt x="386" y="273"/>
                  </a:lnTo>
                  <a:lnTo>
                    <a:pt x="371" y="258"/>
                  </a:lnTo>
                  <a:lnTo>
                    <a:pt x="363" y="280"/>
                  </a:lnTo>
                  <a:lnTo>
                    <a:pt x="356" y="265"/>
                  </a:lnTo>
                  <a:lnTo>
                    <a:pt x="348" y="273"/>
                  </a:lnTo>
                  <a:lnTo>
                    <a:pt x="333" y="258"/>
                  </a:lnTo>
                  <a:lnTo>
                    <a:pt x="310" y="265"/>
                  </a:lnTo>
                  <a:lnTo>
                    <a:pt x="303" y="243"/>
                  </a:lnTo>
                  <a:lnTo>
                    <a:pt x="280" y="250"/>
                  </a:lnTo>
                  <a:lnTo>
                    <a:pt x="235" y="235"/>
                  </a:lnTo>
                  <a:lnTo>
                    <a:pt x="220" y="220"/>
                  </a:lnTo>
                  <a:lnTo>
                    <a:pt x="197" y="220"/>
                  </a:lnTo>
                  <a:lnTo>
                    <a:pt x="182" y="205"/>
                  </a:lnTo>
                  <a:lnTo>
                    <a:pt x="189" y="53"/>
                  </a:lnTo>
                  <a:lnTo>
                    <a:pt x="0" y="46"/>
                  </a:lnTo>
                  <a:lnTo>
                    <a:pt x="0" y="0"/>
                  </a:lnTo>
                  <a:lnTo>
                    <a:pt x="61" y="8"/>
                  </a:lnTo>
                  <a:lnTo>
                    <a:pt x="522" y="23"/>
                  </a:lnTo>
                  <a:lnTo>
                    <a:pt x="522" y="61"/>
                  </a:lnTo>
                  <a:lnTo>
                    <a:pt x="537" y="144"/>
                  </a:lnTo>
                  <a:lnTo>
                    <a:pt x="537" y="288"/>
                  </a:lnTo>
                  <a:lnTo>
                    <a:pt x="537" y="29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3" name="Freeform 100"/>
            <p:cNvSpPr>
              <a:spLocks/>
            </p:cNvSpPr>
            <p:nvPr/>
          </p:nvSpPr>
          <p:spPr bwMode="auto">
            <a:xfrm>
              <a:off x="1288" y="1327"/>
              <a:ext cx="499" cy="417"/>
            </a:xfrm>
            <a:custGeom>
              <a:avLst/>
              <a:gdLst>
                <a:gd name="T0" fmla="*/ 484 w 499"/>
                <a:gd name="T1" fmla="*/ 114 h 417"/>
                <a:gd name="T2" fmla="*/ 370 w 499"/>
                <a:gd name="T3" fmla="*/ 91 h 417"/>
                <a:gd name="T4" fmla="*/ 249 w 499"/>
                <a:gd name="T5" fmla="*/ 91 h 417"/>
                <a:gd name="T6" fmla="*/ 219 w 499"/>
                <a:gd name="T7" fmla="*/ 69 h 417"/>
                <a:gd name="T8" fmla="*/ 189 w 499"/>
                <a:gd name="T9" fmla="*/ 76 h 417"/>
                <a:gd name="T10" fmla="*/ 166 w 499"/>
                <a:gd name="T11" fmla="*/ 61 h 417"/>
                <a:gd name="T12" fmla="*/ 166 w 499"/>
                <a:gd name="T13" fmla="*/ 23 h 417"/>
                <a:gd name="T14" fmla="*/ 151 w 499"/>
                <a:gd name="T15" fmla="*/ 16 h 417"/>
                <a:gd name="T16" fmla="*/ 144 w 499"/>
                <a:gd name="T17" fmla="*/ 8 h 417"/>
                <a:gd name="T18" fmla="*/ 128 w 499"/>
                <a:gd name="T19" fmla="*/ 0 h 417"/>
                <a:gd name="T20" fmla="*/ 113 w 499"/>
                <a:gd name="T21" fmla="*/ 0 h 417"/>
                <a:gd name="T22" fmla="*/ 53 w 499"/>
                <a:gd name="T23" fmla="*/ 174 h 417"/>
                <a:gd name="T24" fmla="*/ 0 w 499"/>
                <a:gd name="T25" fmla="*/ 243 h 417"/>
                <a:gd name="T26" fmla="*/ 0 w 499"/>
                <a:gd name="T27" fmla="*/ 311 h 417"/>
                <a:gd name="T28" fmla="*/ 242 w 499"/>
                <a:gd name="T29" fmla="*/ 379 h 417"/>
                <a:gd name="T30" fmla="*/ 408 w 499"/>
                <a:gd name="T31" fmla="*/ 417 h 417"/>
                <a:gd name="T32" fmla="*/ 454 w 499"/>
                <a:gd name="T33" fmla="*/ 258 h 417"/>
                <a:gd name="T34" fmla="*/ 439 w 499"/>
                <a:gd name="T35" fmla="*/ 235 h 417"/>
                <a:gd name="T36" fmla="*/ 499 w 499"/>
                <a:gd name="T37" fmla="*/ 152 h 417"/>
                <a:gd name="T38" fmla="*/ 484 w 499"/>
                <a:gd name="T39" fmla="*/ 114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9" h="417">
                  <a:moveTo>
                    <a:pt x="484" y="114"/>
                  </a:moveTo>
                  <a:lnTo>
                    <a:pt x="370" y="91"/>
                  </a:lnTo>
                  <a:lnTo>
                    <a:pt x="249" y="91"/>
                  </a:lnTo>
                  <a:lnTo>
                    <a:pt x="219" y="69"/>
                  </a:lnTo>
                  <a:lnTo>
                    <a:pt x="189" y="76"/>
                  </a:lnTo>
                  <a:lnTo>
                    <a:pt x="166" y="61"/>
                  </a:lnTo>
                  <a:lnTo>
                    <a:pt x="166" y="23"/>
                  </a:lnTo>
                  <a:lnTo>
                    <a:pt x="151" y="16"/>
                  </a:lnTo>
                  <a:lnTo>
                    <a:pt x="144" y="8"/>
                  </a:lnTo>
                  <a:lnTo>
                    <a:pt x="128" y="0"/>
                  </a:lnTo>
                  <a:lnTo>
                    <a:pt x="113" y="0"/>
                  </a:lnTo>
                  <a:lnTo>
                    <a:pt x="53" y="174"/>
                  </a:lnTo>
                  <a:lnTo>
                    <a:pt x="0" y="243"/>
                  </a:lnTo>
                  <a:lnTo>
                    <a:pt x="0" y="311"/>
                  </a:lnTo>
                  <a:lnTo>
                    <a:pt x="242" y="379"/>
                  </a:lnTo>
                  <a:lnTo>
                    <a:pt x="408" y="417"/>
                  </a:lnTo>
                  <a:lnTo>
                    <a:pt x="454" y="258"/>
                  </a:lnTo>
                  <a:lnTo>
                    <a:pt x="439" y="235"/>
                  </a:lnTo>
                  <a:lnTo>
                    <a:pt x="499" y="152"/>
                  </a:lnTo>
                  <a:lnTo>
                    <a:pt x="484" y="114"/>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4" name="Freeform 101"/>
            <p:cNvSpPr>
              <a:spLocks/>
            </p:cNvSpPr>
            <p:nvPr/>
          </p:nvSpPr>
          <p:spPr bwMode="auto">
            <a:xfrm>
              <a:off x="1288" y="1327"/>
              <a:ext cx="499" cy="417"/>
            </a:xfrm>
            <a:custGeom>
              <a:avLst/>
              <a:gdLst>
                <a:gd name="T0" fmla="*/ 484 w 499"/>
                <a:gd name="T1" fmla="*/ 114 h 417"/>
                <a:gd name="T2" fmla="*/ 370 w 499"/>
                <a:gd name="T3" fmla="*/ 91 h 417"/>
                <a:gd name="T4" fmla="*/ 249 w 499"/>
                <a:gd name="T5" fmla="*/ 91 h 417"/>
                <a:gd name="T6" fmla="*/ 219 w 499"/>
                <a:gd name="T7" fmla="*/ 69 h 417"/>
                <a:gd name="T8" fmla="*/ 189 w 499"/>
                <a:gd name="T9" fmla="*/ 76 h 417"/>
                <a:gd name="T10" fmla="*/ 166 w 499"/>
                <a:gd name="T11" fmla="*/ 61 h 417"/>
                <a:gd name="T12" fmla="*/ 166 w 499"/>
                <a:gd name="T13" fmla="*/ 23 h 417"/>
                <a:gd name="T14" fmla="*/ 151 w 499"/>
                <a:gd name="T15" fmla="*/ 16 h 417"/>
                <a:gd name="T16" fmla="*/ 144 w 499"/>
                <a:gd name="T17" fmla="*/ 8 h 417"/>
                <a:gd name="T18" fmla="*/ 128 w 499"/>
                <a:gd name="T19" fmla="*/ 0 h 417"/>
                <a:gd name="T20" fmla="*/ 113 w 499"/>
                <a:gd name="T21" fmla="*/ 0 h 417"/>
                <a:gd name="T22" fmla="*/ 53 w 499"/>
                <a:gd name="T23" fmla="*/ 174 h 417"/>
                <a:gd name="T24" fmla="*/ 0 w 499"/>
                <a:gd name="T25" fmla="*/ 243 h 417"/>
                <a:gd name="T26" fmla="*/ 0 w 499"/>
                <a:gd name="T27" fmla="*/ 311 h 417"/>
                <a:gd name="T28" fmla="*/ 242 w 499"/>
                <a:gd name="T29" fmla="*/ 379 h 417"/>
                <a:gd name="T30" fmla="*/ 408 w 499"/>
                <a:gd name="T31" fmla="*/ 417 h 417"/>
                <a:gd name="T32" fmla="*/ 454 w 499"/>
                <a:gd name="T33" fmla="*/ 258 h 417"/>
                <a:gd name="T34" fmla="*/ 439 w 499"/>
                <a:gd name="T35" fmla="*/ 235 h 417"/>
                <a:gd name="T36" fmla="*/ 499 w 499"/>
                <a:gd name="T37" fmla="*/ 152 h 417"/>
                <a:gd name="T38" fmla="*/ 484 w 499"/>
                <a:gd name="T39" fmla="*/ 114 h 417"/>
                <a:gd name="T40" fmla="*/ 484 w 499"/>
                <a:gd name="T41" fmla="*/ 122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9" h="417">
                  <a:moveTo>
                    <a:pt x="484" y="114"/>
                  </a:moveTo>
                  <a:lnTo>
                    <a:pt x="370" y="91"/>
                  </a:lnTo>
                  <a:lnTo>
                    <a:pt x="249" y="91"/>
                  </a:lnTo>
                  <a:lnTo>
                    <a:pt x="219" y="69"/>
                  </a:lnTo>
                  <a:lnTo>
                    <a:pt x="189" y="76"/>
                  </a:lnTo>
                  <a:lnTo>
                    <a:pt x="166" y="61"/>
                  </a:lnTo>
                  <a:lnTo>
                    <a:pt x="166" y="23"/>
                  </a:lnTo>
                  <a:lnTo>
                    <a:pt x="151" y="16"/>
                  </a:lnTo>
                  <a:lnTo>
                    <a:pt x="144" y="8"/>
                  </a:lnTo>
                  <a:lnTo>
                    <a:pt x="128" y="0"/>
                  </a:lnTo>
                  <a:lnTo>
                    <a:pt x="113" y="0"/>
                  </a:lnTo>
                  <a:lnTo>
                    <a:pt x="53" y="174"/>
                  </a:lnTo>
                  <a:lnTo>
                    <a:pt x="0" y="243"/>
                  </a:lnTo>
                  <a:lnTo>
                    <a:pt x="0" y="311"/>
                  </a:lnTo>
                  <a:lnTo>
                    <a:pt x="242" y="379"/>
                  </a:lnTo>
                  <a:lnTo>
                    <a:pt x="408" y="417"/>
                  </a:lnTo>
                  <a:lnTo>
                    <a:pt x="454" y="258"/>
                  </a:lnTo>
                  <a:lnTo>
                    <a:pt x="439" y="235"/>
                  </a:lnTo>
                  <a:lnTo>
                    <a:pt x="499" y="152"/>
                  </a:lnTo>
                  <a:lnTo>
                    <a:pt x="484" y="114"/>
                  </a:lnTo>
                  <a:lnTo>
                    <a:pt x="484" y="12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5" name="Freeform 102"/>
            <p:cNvSpPr>
              <a:spLocks/>
            </p:cNvSpPr>
            <p:nvPr/>
          </p:nvSpPr>
          <p:spPr bwMode="auto">
            <a:xfrm>
              <a:off x="3814" y="1751"/>
              <a:ext cx="363" cy="235"/>
            </a:xfrm>
            <a:custGeom>
              <a:avLst/>
              <a:gdLst>
                <a:gd name="T0" fmla="*/ 325 w 363"/>
                <a:gd name="T1" fmla="*/ 38 h 235"/>
                <a:gd name="T2" fmla="*/ 318 w 363"/>
                <a:gd name="T3" fmla="*/ 15 h 235"/>
                <a:gd name="T4" fmla="*/ 295 w 363"/>
                <a:gd name="T5" fmla="*/ 0 h 235"/>
                <a:gd name="T6" fmla="*/ 46 w 363"/>
                <a:gd name="T7" fmla="*/ 53 h 235"/>
                <a:gd name="T8" fmla="*/ 38 w 363"/>
                <a:gd name="T9" fmla="*/ 31 h 235"/>
                <a:gd name="T10" fmla="*/ 0 w 363"/>
                <a:gd name="T11" fmla="*/ 61 h 235"/>
                <a:gd name="T12" fmla="*/ 15 w 363"/>
                <a:gd name="T13" fmla="*/ 167 h 235"/>
                <a:gd name="T14" fmla="*/ 30 w 363"/>
                <a:gd name="T15" fmla="*/ 235 h 235"/>
                <a:gd name="T16" fmla="*/ 91 w 363"/>
                <a:gd name="T17" fmla="*/ 227 h 235"/>
                <a:gd name="T18" fmla="*/ 310 w 363"/>
                <a:gd name="T19" fmla="*/ 182 h 235"/>
                <a:gd name="T20" fmla="*/ 325 w 363"/>
                <a:gd name="T21" fmla="*/ 174 h 235"/>
                <a:gd name="T22" fmla="*/ 363 w 363"/>
                <a:gd name="T23" fmla="*/ 137 h 235"/>
                <a:gd name="T24" fmla="*/ 325 w 363"/>
                <a:gd name="T25" fmla="*/ 106 h 235"/>
                <a:gd name="T26" fmla="*/ 325 w 363"/>
                <a:gd name="T27" fmla="*/ 76 h 235"/>
                <a:gd name="T28" fmla="*/ 341 w 363"/>
                <a:gd name="T29" fmla="*/ 46 h 235"/>
                <a:gd name="T30" fmla="*/ 325 w 363"/>
                <a:gd name="T31" fmla="*/ 3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3" h="235">
                  <a:moveTo>
                    <a:pt x="325" y="38"/>
                  </a:moveTo>
                  <a:lnTo>
                    <a:pt x="318" y="15"/>
                  </a:lnTo>
                  <a:lnTo>
                    <a:pt x="295" y="0"/>
                  </a:lnTo>
                  <a:lnTo>
                    <a:pt x="46" y="53"/>
                  </a:lnTo>
                  <a:lnTo>
                    <a:pt x="38" y="31"/>
                  </a:lnTo>
                  <a:lnTo>
                    <a:pt x="0" y="61"/>
                  </a:lnTo>
                  <a:lnTo>
                    <a:pt x="15" y="167"/>
                  </a:lnTo>
                  <a:lnTo>
                    <a:pt x="30" y="235"/>
                  </a:lnTo>
                  <a:lnTo>
                    <a:pt x="91" y="227"/>
                  </a:lnTo>
                  <a:lnTo>
                    <a:pt x="310" y="182"/>
                  </a:lnTo>
                  <a:lnTo>
                    <a:pt x="325" y="174"/>
                  </a:lnTo>
                  <a:lnTo>
                    <a:pt x="363" y="137"/>
                  </a:lnTo>
                  <a:lnTo>
                    <a:pt x="325" y="106"/>
                  </a:lnTo>
                  <a:lnTo>
                    <a:pt x="325" y="76"/>
                  </a:lnTo>
                  <a:lnTo>
                    <a:pt x="341" y="46"/>
                  </a:lnTo>
                  <a:lnTo>
                    <a:pt x="325" y="3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56" name="Freeform 103"/>
            <p:cNvSpPr>
              <a:spLocks/>
            </p:cNvSpPr>
            <p:nvPr/>
          </p:nvSpPr>
          <p:spPr bwMode="auto">
            <a:xfrm>
              <a:off x="3814" y="1751"/>
              <a:ext cx="363" cy="235"/>
            </a:xfrm>
            <a:custGeom>
              <a:avLst/>
              <a:gdLst>
                <a:gd name="T0" fmla="*/ 325 w 363"/>
                <a:gd name="T1" fmla="*/ 38 h 235"/>
                <a:gd name="T2" fmla="*/ 318 w 363"/>
                <a:gd name="T3" fmla="*/ 15 h 235"/>
                <a:gd name="T4" fmla="*/ 295 w 363"/>
                <a:gd name="T5" fmla="*/ 0 h 235"/>
                <a:gd name="T6" fmla="*/ 46 w 363"/>
                <a:gd name="T7" fmla="*/ 53 h 235"/>
                <a:gd name="T8" fmla="*/ 38 w 363"/>
                <a:gd name="T9" fmla="*/ 31 h 235"/>
                <a:gd name="T10" fmla="*/ 0 w 363"/>
                <a:gd name="T11" fmla="*/ 61 h 235"/>
                <a:gd name="T12" fmla="*/ 15 w 363"/>
                <a:gd name="T13" fmla="*/ 167 h 235"/>
                <a:gd name="T14" fmla="*/ 30 w 363"/>
                <a:gd name="T15" fmla="*/ 235 h 235"/>
                <a:gd name="T16" fmla="*/ 91 w 363"/>
                <a:gd name="T17" fmla="*/ 227 h 235"/>
                <a:gd name="T18" fmla="*/ 310 w 363"/>
                <a:gd name="T19" fmla="*/ 182 h 235"/>
                <a:gd name="T20" fmla="*/ 325 w 363"/>
                <a:gd name="T21" fmla="*/ 174 h 235"/>
                <a:gd name="T22" fmla="*/ 363 w 363"/>
                <a:gd name="T23" fmla="*/ 137 h 235"/>
                <a:gd name="T24" fmla="*/ 325 w 363"/>
                <a:gd name="T25" fmla="*/ 106 h 235"/>
                <a:gd name="T26" fmla="*/ 325 w 363"/>
                <a:gd name="T27" fmla="*/ 76 h 235"/>
                <a:gd name="T28" fmla="*/ 341 w 363"/>
                <a:gd name="T29" fmla="*/ 46 h 235"/>
                <a:gd name="T30" fmla="*/ 325 w 363"/>
                <a:gd name="T31" fmla="*/ 38 h 235"/>
                <a:gd name="T32" fmla="*/ 325 w 363"/>
                <a:gd name="T33" fmla="*/ 46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3" h="235">
                  <a:moveTo>
                    <a:pt x="325" y="38"/>
                  </a:moveTo>
                  <a:lnTo>
                    <a:pt x="318" y="15"/>
                  </a:lnTo>
                  <a:lnTo>
                    <a:pt x="295" y="0"/>
                  </a:lnTo>
                  <a:lnTo>
                    <a:pt x="46" y="53"/>
                  </a:lnTo>
                  <a:lnTo>
                    <a:pt x="38" y="31"/>
                  </a:lnTo>
                  <a:lnTo>
                    <a:pt x="0" y="61"/>
                  </a:lnTo>
                  <a:lnTo>
                    <a:pt x="15" y="167"/>
                  </a:lnTo>
                  <a:lnTo>
                    <a:pt x="30" y="235"/>
                  </a:lnTo>
                  <a:lnTo>
                    <a:pt x="91" y="227"/>
                  </a:lnTo>
                  <a:lnTo>
                    <a:pt x="310" y="182"/>
                  </a:lnTo>
                  <a:lnTo>
                    <a:pt x="325" y="174"/>
                  </a:lnTo>
                  <a:lnTo>
                    <a:pt x="363" y="137"/>
                  </a:lnTo>
                  <a:lnTo>
                    <a:pt x="325" y="106"/>
                  </a:lnTo>
                  <a:lnTo>
                    <a:pt x="325" y="76"/>
                  </a:lnTo>
                  <a:lnTo>
                    <a:pt x="341" y="46"/>
                  </a:lnTo>
                  <a:lnTo>
                    <a:pt x="325" y="38"/>
                  </a:lnTo>
                  <a:lnTo>
                    <a:pt x="325" y="4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57" name="Freeform 104"/>
            <p:cNvSpPr>
              <a:spLocks/>
            </p:cNvSpPr>
            <p:nvPr/>
          </p:nvSpPr>
          <p:spPr bwMode="auto">
            <a:xfrm>
              <a:off x="4313" y="1698"/>
              <a:ext cx="31" cy="61"/>
            </a:xfrm>
            <a:custGeom>
              <a:avLst/>
              <a:gdLst>
                <a:gd name="T0" fmla="*/ 31 w 31"/>
                <a:gd name="T1" fmla="*/ 23 h 61"/>
                <a:gd name="T2" fmla="*/ 23 w 31"/>
                <a:gd name="T3" fmla="*/ 0 h 61"/>
                <a:gd name="T4" fmla="*/ 0 w 31"/>
                <a:gd name="T5" fmla="*/ 8 h 61"/>
                <a:gd name="T6" fmla="*/ 8 w 31"/>
                <a:gd name="T7" fmla="*/ 53 h 61"/>
                <a:gd name="T8" fmla="*/ 8 w 31"/>
                <a:gd name="T9" fmla="*/ 61 h 61"/>
                <a:gd name="T10" fmla="*/ 31 w 31"/>
                <a:gd name="T11" fmla="*/ 53 h 61"/>
                <a:gd name="T12" fmla="*/ 31 w 31"/>
                <a:gd name="T13" fmla="*/ 23 h 61"/>
              </a:gdLst>
              <a:ahLst/>
              <a:cxnLst>
                <a:cxn ang="0">
                  <a:pos x="T0" y="T1"/>
                </a:cxn>
                <a:cxn ang="0">
                  <a:pos x="T2" y="T3"/>
                </a:cxn>
                <a:cxn ang="0">
                  <a:pos x="T4" y="T5"/>
                </a:cxn>
                <a:cxn ang="0">
                  <a:pos x="T6" y="T7"/>
                </a:cxn>
                <a:cxn ang="0">
                  <a:pos x="T8" y="T9"/>
                </a:cxn>
                <a:cxn ang="0">
                  <a:pos x="T10" y="T11"/>
                </a:cxn>
                <a:cxn ang="0">
                  <a:pos x="T12" y="T13"/>
                </a:cxn>
              </a:cxnLst>
              <a:rect l="0" t="0" r="r" b="b"/>
              <a:pathLst>
                <a:path w="31" h="61">
                  <a:moveTo>
                    <a:pt x="31" y="23"/>
                  </a:moveTo>
                  <a:lnTo>
                    <a:pt x="23" y="0"/>
                  </a:lnTo>
                  <a:lnTo>
                    <a:pt x="0" y="8"/>
                  </a:lnTo>
                  <a:lnTo>
                    <a:pt x="8" y="53"/>
                  </a:lnTo>
                  <a:lnTo>
                    <a:pt x="8" y="61"/>
                  </a:lnTo>
                  <a:lnTo>
                    <a:pt x="31" y="53"/>
                  </a:lnTo>
                  <a:lnTo>
                    <a:pt x="31" y="2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58" name="Freeform 105"/>
            <p:cNvSpPr>
              <a:spLocks/>
            </p:cNvSpPr>
            <p:nvPr/>
          </p:nvSpPr>
          <p:spPr bwMode="auto">
            <a:xfrm>
              <a:off x="4313" y="1698"/>
              <a:ext cx="31" cy="61"/>
            </a:xfrm>
            <a:custGeom>
              <a:avLst/>
              <a:gdLst>
                <a:gd name="T0" fmla="*/ 31 w 31"/>
                <a:gd name="T1" fmla="*/ 23 h 61"/>
                <a:gd name="T2" fmla="*/ 23 w 31"/>
                <a:gd name="T3" fmla="*/ 0 h 61"/>
                <a:gd name="T4" fmla="*/ 0 w 31"/>
                <a:gd name="T5" fmla="*/ 8 h 61"/>
                <a:gd name="T6" fmla="*/ 8 w 31"/>
                <a:gd name="T7" fmla="*/ 53 h 61"/>
                <a:gd name="T8" fmla="*/ 8 w 31"/>
                <a:gd name="T9" fmla="*/ 61 h 61"/>
                <a:gd name="T10" fmla="*/ 31 w 31"/>
                <a:gd name="T11" fmla="*/ 53 h 61"/>
                <a:gd name="T12" fmla="*/ 31 w 31"/>
                <a:gd name="T13" fmla="*/ 23 h 61"/>
                <a:gd name="T14" fmla="*/ 31 w 31"/>
                <a:gd name="T15" fmla="*/ 31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61">
                  <a:moveTo>
                    <a:pt x="31" y="23"/>
                  </a:moveTo>
                  <a:lnTo>
                    <a:pt x="23" y="0"/>
                  </a:lnTo>
                  <a:lnTo>
                    <a:pt x="0" y="8"/>
                  </a:lnTo>
                  <a:lnTo>
                    <a:pt x="8" y="53"/>
                  </a:lnTo>
                  <a:lnTo>
                    <a:pt x="8" y="61"/>
                  </a:lnTo>
                  <a:lnTo>
                    <a:pt x="31" y="53"/>
                  </a:lnTo>
                  <a:lnTo>
                    <a:pt x="31" y="23"/>
                  </a:lnTo>
                  <a:lnTo>
                    <a:pt x="31" y="3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59" name="Freeform 106"/>
            <p:cNvSpPr>
              <a:spLocks/>
            </p:cNvSpPr>
            <p:nvPr/>
          </p:nvSpPr>
          <p:spPr bwMode="auto">
            <a:xfrm>
              <a:off x="4351" y="1721"/>
              <a:ext cx="8" cy="15"/>
            </a:xfrm>
            <a:custGeom>
              <a:avLst/>
              <a:gdLst>
                <a:gd name="T0" fmla="*/ 0 w 8"/>
                <a:gd name="T1" fmla="*/ 0 h 15"/>
                <a:gd name="T2" fmla="*/ 8 w 8"/>
                <a:gd name="T3" fmla="*/ 0 h 15"/>
                <a:gd name="T4" fmla="*/ 8 w 8"/>
                <a:gd name="T5" fmla="*/ 15 h 15"/>
                <a:gd name="T6" fmla="*/ 0 w 8"/>
                <a:gd name="T7" fmla="*/ 0 h 15"/>
              </a:gdLst>
              <a:ahLst/>
              <a:cxnLst>
                <a:cxn ang="0">
                  <a:pos x="T0" y="T1"/>
                </a:cxn>
                <a:cxn ang="0">
                  <a:pos x="T2" y="T3"/>
                </a:cxn>
                <a:cxn ang="0">
                  <a:pos x="T4" y="T5"/>
                </a:cxn>
                <a:cxn ang="0">
                  <a:pos x="T6" y="T7"/>
                </a:cxn>
              </a:cxnLst>
              <a:rect l="0" t="0" r="r" b="b"/>
              <a:pathLst>
                <a:path w="8" h="15">
                  <a:moveTo>
                    <a:pt x="0" y="0"/>
                  </a:moveTo>
                  <a:lnTo>
                    <a:pt x="8" y="0"/>
                  </a:lnTo>
                  <a:lnTo>
                    <a:pt x="8" y="15"/>
                  </a:lnTo>
                  <a:lnTo>
                    <a:pt x="0" y="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60" name="Freeform 107"/>
            <p:cNvSpPr>
              <a:spLocks/>
            </p:cNvSpPr>
            <p:nvPr/>
          </p:nvSpPr>
          <p:spPr bwMode="auto">
            <a:xfrm>
              <a:off x="4351" y="1721"/>
              <a:ext cx="8" cy="15"/>
            </a:xfrm>
            <a:custGeom>
              <a:avLst/>
              <a:gdLst>
                <a:gd name="T0" fmla="*/ 0 w 8"/>
                <a:gd name="T1" fmla="*/ 0 h 15"/>
                <a:gd name="T2" fmla="*/ 8 w 8"/>
                <a:gd name="T3" fmla="*/ 0 h 15"/>
                <a:gd name="T4" fmla="*/ 8 w 8"/>
                <a:gd name="T5" fmla="*/ 15 h 15"/>
                <a:gd name="T6" fmla="*/ 0 w 8"/>
                <a:gd name="T7" fmla="*/ 0 h 15"/>
                <a:gd name="T8" fmla="*/ 0 w 8"/>
                <a:gd name="T9" fmla="*/ 8 h 15"/>
              </a:gdLst>
              <a:ahLst/>
              <a:cxnLst>
                <a:cxn ang="0">
                  <a:pos x="T0" y="T1"/>
                </a:cxn>
                <a:cxn ang="0">
                  <a:pos x="T2" y="T3"/>
                </a:cxn>
                <a:cxn ang="0">
                  <a:pos x="T4" y="T5"/>
                </a:cxn>
                <a:cxn ang="0">
                  <a:pos x="T6" y="T7"/>
                </a:cxn>
                <a:cxn ang="0">
                  <a:pos x="T8" y="T9"/>
                </a:cxn>
              </a:cxnLst>
              <a:rect l="0" t="0" r="r" b="b"/>
              <a:pathLst>
                <a:path w="8" h="15">
                  <a:moveTo>
                    <a:pt x="0" y="0"/>
                  </a:moveTo>
                  <a:lnTo>
                    <a:pt x="8" y="0"/>
                  </a:lnTo>
                  <a:lnTo>
                    <a:pt x="8" y="15"/>
                  </a:lnTo>
                  <a:lnTo>
                    <a:pt x="0" y="0"/>
                  </a:lnTo>
                  <a:lnTo>
                    <a:pt x="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61" name="Freeform 108"/>
            <p:cNvSpPr>
              <a:spLocks/>
            </p:cNvSpPr>
            <p:nvPr/>
          </p:nvSpPr>
          <p:spPr bwMode="auto">
            <a:xfrm>
              <a:off x="3723" y="2349"/>
              <a:ext cx="318" cy="242"/>
            </a:xfrm>
            <a:custGeom>
              <a:avLst/>
              <a:gdLst>
                <a:gd name="T0" fmla="*/ 318 w 318"/>
                <a:gd name="T1" fmla="*/ 76 h 242"/>
                <a:gd name="T2" fmla="*/ 235 w 318"/>
                <a:gd name="T3" fmla="*/ 15 h 242"/>
                <a:gd name="T4" fmla="*/ 167 w 318"/>
                <a:gd name="T5" fmla="*/ 23 h 242"/>
                <a:gd name="T6" fmla="*/ 144 w 318"/>
                <a:gd name="T7" fmla="*/ 0 h 242"/>
                <a:gd name="T8" fmla="*/ 61 w 318"/>
                <a:gd name="T9" fmla="*/ 8 h 242"/>
                <a:gd name="T10" fmla="*/ 16 w 318"/>
                <a:gd name="T11" fmla="*/ 31 h 242"/>
                <a:gd name="T12" fmla="*/ 0 w 318"/>
                <a:gd name="T13" fmla="*/ 61 h 242"/>
                <a:gd name="T14" fmla="*/ 38 w 318"/>
                <a:gd name="T15" fmla="*/ 68 h 242"/>
                <a:gd name="T16" fmla="*/ 61 w 318"/>
                <a:gd name="T17" fmla="*/ 114 h 242"/>
                <a:gd name="T18" fmla="*/ 137 w 318"/>
                <a:gd name="T19" fmla="*/ 174 h 242"/>
                <a:gd name="T20" fmla="*/ 174 w 318"/>
                <a:gd name="T21" fmla="*/ 235 h 242"/>
                <a:gd name="T22" fmla="*/ 189 w 318"/>
                <a:gd name="T23" fmla="*/ 242 h 242"/>
                <a:gd name="T24" fmla="*/ 189 w 318"/>
                <a:gd name="T25" fmla="*/ 197 h 242"/>
                <a:gd name="T26" fmla="*/ 220 w 318"/>
                <a:gd name="T27" fmla="*/ 205 h 242"/>
                <a:gd name="T28" fmla="*/ 227 w 318"/>
                <a:gd name="T29" fmla="*/ 182 h 242"/>
                <a:gd name="T30" fmla="*/ 227 w 318"/>
                <a:gd name="T31" fmla="*/ 197 h 242"/>
                <a:gd name="T32" fmla="*/ 242 w 318"/>
                <a:gd name="T33" fmla="*/ 189 h 242"/>
                <a:gd name="T34" fmla="*/ 235 w 318"/>
                <a:gd name="T35" fmla="*/ 189 h 242"/>
                <a:gd name="T36" fmla="*/ 250 w 318"/>
                <a:gd name="T37" fmla="*/ 182 h 242"/>
                <a:gd name="T38" fmla="*/ 242 w 318"/>
                <a:gd name="T39" fmla="*/ 174 h 242"/>
                <a:gd name="T40" fmla="*/ 250 w 318"/>
                <a:gd name="T41" fmla="*/ 174 h 242"/>
                <a:gd name="T42" fmla="*/ 288 w 318"/>
                <a:gd name="T43" fmla="*/ 144 h 242"/>
                <a:gd name="T44" fmla="*/ 280 w 318"/>
                <a:gd name="T45" fmla="*/ 121 h 242"/>
                <a:gd name="T46" fmla="*/ 288 w 318"/>
                <a:gd name="T47" fmla="*/ 114 h 242"/>
                <a:gd name="T48" fmla="*/ 288 w 318"/>
                <a:gd name="T49" fmla="*/ 121 h 242"/>
                <a:gd name="T50" fmla="*/ 318 w 318"/>
                <a:gd name="T51" fmla="*/ 7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8" h="242">
                  <a:moveTo>
                    <a:pt x="318" y="76"/>
                  </a:moveTo>
                  <a:lnTo>
                    <a:pt x="235" y="15"/>
                  </a:lnTo>
                  <a:lnTo>
                    <a:pt x="167" y="23"/>
                  </a:lnTo>
                  <a:lnTo>
                    <a:pt x="144" y="0"/>
                  </a:lnTo>
                  <a:lnTo>
                    <a:pt x="61" y="8"/>
                  </a:lnTo>
                  <a:lnTo>
                    <a:pt x="16" y="31"/>
                  </a:lnTo>
                  <a:lnTo>
                    <a:pt x="0" y="61"/>
                  </a:lnTo>
                  <a:lnTo>
                    <a:pt x="38" y="68"/>
                  </a:lnTo>
                  <a:lnTo>
                    <a:pt x="61" y="114"/>
                  </a:lnTo>
                  <a:lnTo>
                    <a:pt x="137" y="174"/>
                  </a:lnTo>
                  <a:lnTo>
                    <a:pt x="174" y="235"/>
                  </a:lnTo>
                  <a:lnTo>
                    <a:pt x="189" y="242"/>
                  </a:lnTo>
                  <a:lnTo>
                    <a:pt x="189" y="197"/>
                  </a:lnTo>
                  <a:lnTo>
                    <a:pt x="220" y="205"/>
                  </a:lnTo>
                  <a:lnTo>
                    <a:pt x="227" y="182"/>
                  </a:lnTo>
                  <a:lnTo>
                    <a:pt x="227" y="197"/>
                  </a:lnTo>
                  <a:lnTo>
                    <a:pt x="242" y="189"/>
                  </a:lnTo>
                  <a:lnTo>
                    <a:pt x="235" y="189"/>
                  </a:lnTo>
                  <a:lnTo>
                    <a:pt x="250" y="182"/>
                  </a:lnTo>
                  <a:lnTo>
                    <a:pt x="242" y="174"/>
                  </a:lnTo>
                  <a:lnTo>
                    <a:pt x="250" y="174"/>
                  </a:lnTo>
                  <a:lnTo>
                    <a:pt x="288" y="144"/>
                  </a:lnTo>
                  <a:lnTo>
                    <a:pt x="280" y="121"/>
                  </a:lnTo>
                  <a:lnTo>
                    <a:pt x="288" y="114"/>
                  </a:lnTo>
                  <a:lnTo>
                    <a:pt x="288" y="121"/>
                  </a:lnTo>
                  <a:lnTo>
                    <a:pt x="318" y="76"/>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62" name="Freeform 109"/>
            <p:cNvSpPr>
              <a:spLocks/>
            </p:cNvSpPr>
            <p:nvPr/>
          </p:nvSpPr>
          <p:spPr bwMode="auto">
            <a:xfrm>
              <a:off x="3723" y="2349"/>
              <a:ext cx="318" cy="242"/>
            </a:xfrm>
            <a:custGeom>
              <a:avLst/>
              <a:gdLst>
                <a:gd name="T0" fmla="*/ 318 w 318"/>
                <a:gd name="T1" fmla="*/ 76 h 242"/>
                <a:gd name="T2" fmla="*/ 235 w 318"/>
                <a:gd name="T3" fmla="*/ 15 h 242"/>
                <a:gd name="T4" fmla="*/ 167 w 318"/>
                <a:gd name="T5" fmla="*/ 23 h 242"/>
                <a:gd name="T6" fmla="*/ 144 w 318"/>
                <a:gd name="T7" fmla="*/ 0 h 242"/>
                <a:gd name="T8" fmla="*/ 61 w 318"/>
                <a:gd name="T9" fmla="*/ 8 h 242"/>
                <a:gd name="T10" fmla="*/ 16 w 318"/>
                <a:gd name="T11" fmla="*/ 31 h 242"/>
                <a:gd name="T12" fmla="*/ 0 w 318"/>
                <a:gd name="T13" fmla="*/ 61 h 242"/>
                <a:gd name="T14" fmla="*/ 38 w 318"/>
                <a:gd name="T15" fmla="*/ 68 h 242"/>
                <a:gd name="T16" fmla="*/ 61 w 318"/>
                <a:gd name="T17" fmla="*/ 114 h 242"/>
                <a:gd name="T18" fmla="*/ 137 w 318"/>
                <a:gd name="T19" fmla="*/ 174 h 242"/>
                <a:gd name="T20" fmla="*/ 174 w 318"/>
                <a:gd name="T21" fmla="*/ 235 h 242"/>
                <a:gd name="T22" fmla="*/ 189 w 318"/>
                <a:gd name="T23" fmla="*/ 242 h 242"/>
                <a:gd name="T24" fmla="*/ 189 w 318"/>
                <a:gd name="T25" fmla="*/ 197 h 242"/>
                <a:gd name="T26" fmla="*/ 220 w 318"/>
                <a:gd name="T27" fmla="*/ 205 h 242"/>
                <a:gd name="T28" fmla="*/ 227 w 318"/>
                <a:gd name="T29" fmla="*/ 182 h 242"/>
                <a:gd name="T30" fmla="*/ 227 w 318"/>
                <a:gd name="T31" fmla="*/ 197 h 242"/>
                <a:gd name="T32" fmla="*/ 242 w 318"/>
                <a:gd name="T33" fmla="*/ 189 h 242"/>
                <a:gd name="T34" fmla="*/ 235 w 318"/>
                <a:gd name="T35" fmla="*/ 189 h 242"/>
                <a:gd name="T36" fmla="*/ 250 w 318"/>
                <a:gd name="T37" fmla="*/ 182 h 242"/>
                <a:gd name="T38" fmla="*/ 242 w 318"/>
                <a:gd name="T39" fmla="*/ 174 h 242"/>
                <a:gd name="T40" fmla="*/ 250 w 318"/>
                <a:gd name="T41" fmla="*/ 174 h 242"/>
                <a:gd name="T42" fmla="*/ 288 w 318"/>
                <a:gd name="T43" fmla="*/ 144 h 242"/>
                <a:gd name="T44" fmla="*/ 280 w 318"/>
                <a:gd name="T45" fmla="*/ 121 h 242"/>
                <a:gd name="T46" fmla="*/ 288 w 318"/>
                <a:gd name="T47" fmla="*/ 114 h 242"/>
                <a:gd name="T48" fmla="*/ 288 w 318"/>
                <a:gd name="T49" fmla="*/ 121 h 242"/>
                <a:gd name="T50" fmla="*/ 318 w 318"/>
                <a:gd name="T51" fmla="*/ 76 h 242"/>
                <a:gd name="T52" fmla="*/ 318 w 318"/>
                <a:gd name="T53" fmla="*/ 8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8" h="242">
                  <a:moveTo>
                    <a:pt x="318" y="76"/>
                  </a:moveTo>
                  <a:lnTo>
                    <a:pt x="235" y="15"/>
                  </a:lnTo>
                  <a:lnTo>
                    <a:pt x="167" y="23"/>
                  </a:lnTo>
                  <a:lnTo>
                    <a:pt x="144" y="0"/>
                  </a:lnTo>
                  <a:lnTo>
                    <a:pt x="61" y="8"/>
                  </a:lnTo>
                  <a:lnTo>
                    <a:pt x="16" y="31"/>
                  </a:lnTo>
                  <a:lnTo>
                    <a:pt x="0" y="61"/>
                  </a:lnTo>
                  <a:lnTo>
                    <a:pt x="38" y="68"/>
                  </a:lnTo>
                  <a:lnTo>
                    <a:pt x="61" y="114"/>
                  </a:lnTo>
                  <a:lnTo>
                    <a:pt x="137" y="174"/>
                  </a:lnTo>
                  <a:lnTo>
                    <a:pt x="174" y="235"/>
                  </a:lnTo>
                  <a:lnTo>
                    <a:pt x="189" y="242"/>
                  </a:lnTo>
                  <a:lnTo>
                    <a:pt x="189" y="197"/>
                  </a:lnTo>
                  <a:lnTo>
                    <a:pt x="220" y="205"/>
                  </a:lnTo>
                  <a:lnTo>
                    <a:pt x="227" y="182"/>
                  </a:lnTo>
                  <a:lnTo>
                    <a:pt x="227" y="197"/>
                  </a:lnTo>
                  <a:lnTo>
                    <a:pt x="242" y="189"/>
                  </a:lnTo>
                  <a:lnTo>
                    <a:pt x="235" y="189"/>
                  </a:lnTo>
                  <a:lnTo>
                    <a:pt x="250" y="182"/>
                  </a:lnTo>
                  <a:lnTo>
                    <a:pt x="242" y="174"/>
                  </a:lnTo>
                  <a:lnTo>
                    <a:pt x="250" y="174"/>
                  </a:lnTo>
                  <a:lnTo>
                    <a:pt x="288" y="144"/>
                  </a:lnTo>
                  <a:lnTo>
                    <a:pt x="280" y="121"/>
                  </a:lnTo>
                  <a:lnTo>
                    <a:pt x="288" y="114"/>
                  </a:lnTo>
                  <a:lnTo>
                    <a:pt x="288" y="121"/>
                  </a:lnTo>
                  <a:lnTo>
                    <a:pt x="318" y="76"/>
                  </a:lnTo>
                  <a:lnTo>
                    <a:pt x="318" y="8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63" name="Freeform 110"/>
            <p:cNvSpPr>
              <a:spLocks/>
            </p:cNvSpPr>
            <p:nvPr/>
          </p:nvSpPr>
          <p:spPr bwMode="auto">
            <a:xfrm>
              <a:off x="2453" y="1554"/>
              <a:ext cx="438" cy="288"/>
            </a:xfrm>
            <a:custGeom>
              <a:avLst/>
              <a:gdLst>
                <a:gd name="T0" fmla="*/ 423 w 438"/>
                <a:gd name="T1" fmla="*/ 273 h 288"/>
                <a:gd name="T2" fmla="*/ 438 w 438"/>
                <a:gd name="T3" fmla="*/ 288 h 288"/>
                <a:gd name="T4" fmla="*/ 393 w 438"/>
                <a:gd name="T5" fmla="*/ 258 h 288"/>
                <a:gd name="T6" fmla="*/ 348 w 438"/>
                <a:gd name="T7" fmla="*/ 265 h 288"/>
                <a:gd name="T8" fmla="*/ 317 w 438"/>
                <a:gd name="T9" fmla="*/ 250 h 288"/>
                <a:gd name="T10" fmla="*/ 0 w 438"/>
                <a:gd name="T11" fmla="*/ 228 h 288"/>
                <a:gd name="T12" fmla="*/ 15 w 438"/>
                <a:gd name="T13" fmla="*/ 76 h 288"/>
                <a:gd name="T14" fmla="*/ 15 w 438"/>
                <a:gd name="T15" fmla="*/ 0 h 288"/>
                <a:gd name="T16" fmla="*/ 431 w 438"/>
                <a:gd name="T17" fmla="*/ 23 h 288"/>
                <a:gd name="T18" fmla="*/ 416 w 438"/>
                <a:gd name="T19" fmla="*/ 46 h 288"/>
                <a:gd name="T20" fmla="*/ 438 w 438"/>
                <a:gd name="T21" fmla="*/ 69 h 288"/>
                <a:gd name="T22" fmla="*/ 438 w 438"/>
                <a:gd name="T23" fmla="*/ 212 h 288"/>
                <a:gd name="T24" fmla="*/ 423 w 438"/>
                <a:gd name="T25" fmla="*/ 212 h 288"/>
                <a:gd name="T26" fmla="*/ 438 w 438"/>
                <a:gd name="T27" fmla="*/ 243 h 288"/>
                <a:gd name="T28" fmla="*/ 423 w 438"/>
                <a:gd name="T29" fmla="*/ 27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8" h="288">
                  <a:moveTo>
                    <a:pt x="423" y="273"/>
                  </a:moveTo>
                  <a:lnTo>
                    <a:pt x="438" y="288"/>
                  </a:lnTo>
                  <a:lnTo>
                    <a:pt x="393" y="258"/>
                  </a:lnTo>
                  <a:lnTo>
                    <a:pt x="348" y="265"/>
                  </a:lnTo>
                  <a:lnTo>
                    <a:pt x="317" y="250"/>
                  </a:lnTo>
                  <a:lnTo>
                    <a:pt x="0" y="228"/>
                  </a:lnTo>
                  <a:lnTo>
                    <a:pt x="15" y="76"/>
                  </a:lnTo>
                  <a:lnTo>
                    <a:pt x="15" y="0"/>
                  </a:lnTo>
                  <a:lnTo>
                    <a:pt x="431" y="23"/>
                  </a:lnTo>
                  <a:lnTo>
                    <a:pt x="416" y="46"/>
                  </a:lnTo>
                  <a:lnTo>
                    <a:pt x="438" y="69"/>
                  </a:lnTo>
                  <a:lnTo>
                    <a:pt x="438" y="212"/>
                  </a:lnTo>
                  <a:lnTo>
                    <a:pt x="423" y="212"/>
                  </a:lnTo>
                  <a:lnTo>
                    <a:pt x="438" y="243"/>
                  </a:lnTo>
                  <a:lnTo>
                    <a:pt x="423" y="27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64" name="Freeform 111"/>
            <p:cNvSpPr>
              <a:spLocks/>
            </p:cNvSpPr>
            <p:nvPr/>
          </p:nvSpPr>
          <p:spPr bwMode="auto">
            <a:xfrm>
              <a:off x="2453" y="1554"/>
              <a:ext cx="438" cy="288"/>
            </a:xfrm>
            <a:custGeom>
              <a:avLst/>
              <a:gdLst>
                <a:gd name="T0" fmla="*/ 423 w 438"/>
                <a:gd name="T1" fmla="*/ 273 h 288"/>
                <a:gd name="T2" fmla="*/ 438 w 438"/>
                <a:gd name="T3" fmla="*/ 288 h 288"/>
                <a:gd name="T4" fmla="*/ 393 w 438"/>
                <a:gd name="T5" fmla="*/ 258 h 288"/>
                <a:gd name="T6" fmla="*/ 348 w 438"/>
                <a:gd name="T7" fmla="*/ 265 h 288"/>
                <a:gd name="T8" fmla="*/ 317 w 438"/>
                <a:gd name="T9" fmla="*/ 250 h 288"/>
                <a:gd name="T10" fmla="*/ 0 w 438"/>
                <a:gd name="T11" fmla="*/ 228 h 288"/>
                <a:gd name="T12" fmla="*/ 15 w 438"/>
                <a:gd name="T13" fmla="*/ 76 h 288"/>
                <a:gd name="T14" fmla="*/ 15 w 438"/>
                <a:gd name="T15" fmla="*/ 0 h 288"/>
                <a:gd name="T16" fmla="*/ 431 w 438"/>
                <a:gd name="T17" fmla="*/ 23 h 288"/>
                <a:gd name="T18" fmla="*/ 416 w 438"/>
                <a:gd name="T19" fmla="*/ 46 h 288"/>
                <a:gd name="T20" fmla="*/ 438 w 438"/>
                <a:gd name="T21" fmla="*/ 69 h 288"/>
                <a:gd name="T22" fmla="*/ 438 w 438"/>
                <a:gd name="T23" fmla="*/ 212 h 288"/>
                <a:gd name="T24" fmla="*/ 423 w 438"/>
                <a:gd name="T25" fmla="*/ 212 h 288"/>
                <a:gd name="T26" fmla="*/ 438 w 438"/>
                <a:gd name="T27" fmla="*/ 243 h 288"/>
                <a:gd name="T28" fmla="*/ 423 w 438"/>
                <a:gd name="T29" fmla="*/ 273 h 288"/>
                <a:gd name="T30" fmla="*/ 423 w 438"/>
                <a:gd name="T31" fmla="*/ 281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8" h="288">
                  <a:moveTo>
                    <a:pt x="423" y="273"/>
                  </a:moveTo>
                  <a:lnTo>
                    <a:pt x="438" y="288"/>
                  </a:lnTo>
                  <a:lnTo>
                    <a:pt x="393" y="258"/>
                  </a:lnTo>
                  <a:lnTo>
                    <a:pt x="348" y="265"/>
                  </a:lnTo>
                  <a:lnTo>
                    <a:pt x="317" y="250"/>
                  </a:lnTo>
                  <a:lnTo>
                    <a:pt x="0" y="228"/>
                  </a:lnTo>
                  <a:lnTo>
                    <a:pt x="15" y="76"/>
                  </a:lnTo>
                  <a:lnTo>
                    <a:pt x="15" y="0"/>
                  </a:lnTo>
                  <a:lnTo>
                    <a:pt x="431" y="23"/>
                  </a:lnTo>
                  <a:lnTo>
                    <a:pt x="416" y="46"/>
                  </a:lnTo>
                  <a:lnTo>
                    <a:pt x="438" y="69"/>
                  </a:lnTo>
                  <a:lnTo>
                    <a:pt x="438" y="212"/>
                  </a:lnTo>
                  <a:lnTo>
                    <a:pt x="423" y="212"/>
                  </a:lnTo>
                  <a:lnTo>
                    <a:pt x="438" y="243"/>
                  </a:lnTo>
                  <a:lnTo>
                    <a:pt x="423" y="273"/>
                  </a:lnTo>
                  <a:lnTo>
                    <a:pt x="423" y="28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65" name="Freeform 112"/>
            <p:cNvSpPr>
              <a:spLocks/>
            </p:cNvSpPr>
            <p:nvPr/>
          </p:nvSpPr>
          <p:spPr bwMode="auto">
            <a:xfrm>
              <a:off x="3277" y="2243"/>
              <a:ext cx="537" cy="182"/>
            </a:xfrm>
            <a:custGeom>
              <a:avLst/>
              <a:gdLst>
                <a:gd name="T0" fmla="*/ 530 w 537"/>
                <a:gd name="T1" fmla="*/ 0 h 182"/>
                <a:gd name="T2" fmla="*/ 537 w 537"/>
                <a:gd name="T3" fmla="*/ 23 h 182"/>
                <a:gd name="T4" fmla="*/ 514 w 537"/>
                <a:gd name="T5" fmla="*/ 38 h 182"/>
                <a:gd name="T6" fmla="*/ 484 w 537"/>
                <a:gd name="T7" fmla="*/ 61 h 182"/>
                <a:gd name="T8" fmla="*/ 477 w 537"/>
                <a:gd name="T9" fmla="*/ 53 h 182"/>
                <a:gd name="T10" fmla="*/ 462 w 537"/>
                <a:gd name="T11" fmla="*/ 76 h 182"/>
                <a:gd name="T12" fmla="*/ 409 w 537"/>
                <a:gd name="T13" fmla="*/ 106 h 182"/>
                <a:gd name="T14" fmla="*/ 401 w 537"/>
                <a:gd name="T15" fmla="*/ 121 h 182"/>
                <a:gd name="T16" fmla="*/ 386 w 537"/>
                <a:gd name="T17" fmla="*/ 129 h 182"/>
                <a:gd name="T18" fmla="*/ 386 w 537"/>
                <a:gd name="T19" fmla="*/ 152 h 182"/>
                <a:gd name="T20" fmla="*/ 303 w 537"/>
                <a:gd name="T21" fmla="*/ 159 h 182"/>
                <a:gd name="T22" fmla="*/ 136 w 537"/>
                <a:gd name="T23" fmla="*/ 174 h 182"/>
                <a:gd name="T24" fmla="*/ 0 w 537"/>
                <a:gd name="T25" fmla="*/ 182 h 182"/>
                <a:gd name="T26" fmla="*/ 15 w 537"/>
                <a:gd name="T27" fmla="*/ 174 h 182"/>
                <a:gd name="T28" fmla="*/ 8 w 537"/>
                <a:gd name="T29" fmla="*/ 152 h 182"/>
                <a:gd name="T30" fmla="*/ 23 w 537"/>
                <a:gd name="T31" fmla="*/ 137 h 182"/>
                <a:gd name="T32" fmla="*/ 23 w 537"/>
                <a:gd name="T33" fmla="*/ 121 h 182"/>
                <a:gd name="T34" fmla="*/ 38 w 537"/>
                <a:gd name="T35" fmla="*/ 106 h 182"/>
                <a:gd name="T36" fmla="*/ 30 w 537"/>
                <a:gd name="T37" fmla="*/ 99 h 182"/>
                <a:gd name="T38" fmla="*/ 46 w 537"/>
                <a:gd name="T39" fmla="*/ 61 h 182"/>
                <a:gd name="T40" fmla="*/ 53 w 537"/>
                <a:gd name="T41" fmla="*/ 61 h 182"/>
                <a:gd name="T42" fmla="*/ 136 w 537"/>
                <a:gd name="T43" fmla="*/ 53 h 182"/>
                <a:gd name="T44" fmla="*/ 136 w 537"/>
                <a:gd name="T45" fmla="*/ 38 h 182"/>
                <a:gd name="T46" fmla="*/ 409 w 537"/>
                <a:gd name="T47" fmla="*/ 15 h 182"/>
                <a:gd name="T48" fmla="*/ 530 w 537"/>
                <a:gd name="T4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7" h="182">
                  <a:moveTo>
                    <a:pt x="530" y="0"/>
                  </a:moveTo>
                  <a:lnTo>
                    <a:pt x="537" y="23"/>
                  </a:lnTo>
                  <a:lnTo>
                    <a:pt x="514" y="38"/>
                  </a:lnTo>
                  <a:lnTo>
                    <a:pt x="484" y="61"/>
                  </a:lnTo>
                  <a:lnTo>
                    <a:pt x="477" y="53"/>
                  </a:lnTo>
                  <a:lnTo>
                    <a:pt x="462" y="76"/>
                  </a:lnTo>
                  <a:lnTo>
                    <a:pt x="409" y="106"/>
                  </a:lnTo>
                  <a:lnTo>
                    <a:pt x="401" y="121"/>
                  </a:lnTo>
                  <a:lnTo>
                    <a:pt x="386" y="129"/>
                  </a:lnTo>
                  <a:lnTo>
                    <a:pt x="386" y="152"/>
                  </a:lnTo>
                  <a:lnTo>
                    <a:pt x="303" y="159"/>
                  </a:lnTo>
                  <a:lnTo>
                    <a:pt x="136" y="174"/>
                  </a:lnTo>
                  <a:lnTo>
                    <a:pt x="0" y="182"/>
                  </a:lnTo>
                  <a:lnTo>
                    <a:pt x="15" y="174"/>
                  </a:lnTo>
                  <a:lnTo>
                    <a:pt x="8" y="152"/>
                  </a:lnTo>
                  <a:lnTo>
                    <a:pt x="23" y="137"/>
                  </a:lnTo>
                  <a:lnTo>
                    <a:pt x="23" y="121"/>
                  </a:lnTo>
                  <a:lnTo>
                    <a:pt x="38" y="106"/>
                  </a:lnTo>
                  <a:lnTo>
                    <a:pt x="30" y="99"/>
                  </a:lnTo>
                  <a:lnTo>
                    <a:pt x="46" y="61"/>
                  </a:lnTo>
                  <a:lnTo>
                    <a:pt x="53" y="61"/>
                  </a:lnTo>
                  <a:lnTo>
                    <a:pt x="136" y="53"/>
                  </a:lnTo>
                  <a:lnTo>
                    <a:pt x="136" y="38"/>
                  </a:lnTo>
                  <a:lnTo>
                    <a:pt x="409" y="15"/>
                  </a:lnTo>
                  <a:lnTo>
                    <a:pt x="530"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66" name="Freeform 113"/>
            <p:cNvSpPr>
              <a:spLocks/>
            </p:cNvSpPr>
            <p:nvPr/>
          </p:nvSpPr>
          <p:spPr bwMode="auto">
            <a:xfrm>
              <a:off x="3277" y="2243"/>
              <a:ext cx="537" cy="182"/>
            </a:xfrm>
            <a:custGeom>
              <a:avLst/>
              <a:gdLst>
                <a:gd name="T0" fmla="*/ 530 w 537"/>
                <a:gd name="T1" fmla="*/ 0 h 182"/>
                <a:gd name="T2" fmla="*/ 537 w 537"/>
                <a:gd name="T3" fmla="*/ 23 h 182"/>
                <a:gd name="T4" fmla="*/ 514 w 537"/>
                <a:gd name="T5" fmla="*/ 38 h 182"/>
                <a:gd name="T6" fmla="*/ 484 w 537"/>
                <a:gd name="T7" fmla="*/ 61 h 182"/>
                <a:gd name="T8" fmla="*/ 477 w 537"/>
                <a:gd name="T9" fmla="*/ 53 h 182"/>
                <a:gd name="T10" fmla="*/ 462 w 537"/>
                <a:gd name="T11" fmla="*/ 76 h 182"/>
                <a:gd name="T12" fmla="*/ 409 w 537"/>
                <a:gd name="T13" fmla="*/ 106 h 182"/>
                <a:gd name="T14" fmla="*/ 401 w 537"/>
                <a:gd name="T15" fmla="*/ 121 h 182"/>
                <a:gd name="T16" fmla="*/ 386 w 537"/>
                <a:gd name="T17" fmla="*/ 129 h 182"/>
                <a:gd name="T18" fmla="*/ 386 w 537"/>
                <a:gd name="T19" fmla="*/ 152 h 182"/>
                <a:gd name="T20" fmla="*/ 303 w 537"/>
                <a:gd name="T21" fmla="*/ 159 h 182"/>
                <a:gd name="T22" fmla="*/ 136 w 537"/>
                <a:gd name="T23" fmla="*/ 174 h 182"/>
                <a:gd name="T24" fmla="*/ 0 w 537"/>
                <a:gd name="T25" fmla="*/ 182 h 182"/>
                <a:gd name="T26" fmla="*/ 15 w 537"/>
                <a:gd name="T27" fmla="*/ 174 h 182"/>
                <a:gd name="T28" fmla="*/ 8 w 537"/>
                <a:gd name="T29" fmla="*/ 152 h 182"/>
                <a:gd name="T30" fmla="*/ 23 w 537"/>
                <a:gd name="T31" fmla="*/ 137 h 182"/>
                <a:gd name="T32" fmla="*/ 23 w 537"/>
                <a:gd name="T33" fmla="*/ 121 h 182"/>
                <a:gd name="T34" fmla="*/ 38 w 537"/>
                <a:gd name="T35" fmla="*/ 106 h 182"/>
                <a:gd name="T36" fmla="*/ 30 w 537"/>
                <a:gd name="T37" fmla="*/ 99 h 182"/>
                <a:gd name="T38" fmla="*/ 46 w 537"/>
                <a:gd name="T39" fmla="*/ 61 h 182"/>
                <a:gd name="T40" fmla="*/ 53 w 537"/>
                <a:gd name="T41" fmla="*/ 61 h 182"/>
                <a:gd name="T42" fmla="*/ 136 w 537"/>
                <a:gd name="T43" fmla="*/ 53 h 182"/>
                <a:gd name="T44" fmla="*/ 136 w 537"/>
                <a:gd name="T45" fmla="*/ 38 h 182"/>
                <a:gd name="T46" fmla="*/ 409 w 537"/>
                <a:gd name="T47" fmla="*/ 15 h 182"/>
                <a:gd name="T48" fmla="*/ 530 w 537"/>
                <a:gd name="T49" fmla="*/ 0 h 182"/>
                <a:gd name="T50" fmla="*/ 530 w 537"/>
                <a:gd name="T51" fmla="*/ 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37" h="182">
                  <a:moveTo>
                    <a:pt x="530" y="0"/>
                  </a:moveTo>
                  <a:lnTo>
                    <a:pt x="537" y="23"/>
                  </a:lnTo>
                  <a:lnTo>
                    <a:pt x="514" y="38"/>
                  </a:lnTo>
                  <a:lnTo>
                    <a:pt x="484" y="61"/>
                  </a:lnTo>
                  <a:lnTo>
                    <a:pt x="477" y="53"/>
                  </a:lnTo>
                  <a:lnTo>
                    <a:pt x="462" y="76"/>
                  </a:lnTo>
                  <a:lnTo>
                    <a:pt x="409" y="106"/>
                  </a:lnTo>
                  <a:lnTo>
                    <a:pt x="401" y="121"/>
                  </a:lnTo>
                  <a:lnTo>
                    <a:pt x="386" y="129"/>
                  </a:lnTo>
                  <a:lnTo>
                    <a:pt x="386" y="152"/>
                  </a:lnTo>
                  <a:lnTo>
                    <a:pt x="303" y="159"/>
                  </a:lnTo>
                  <a:lnTo>
                    <a:pt x="136" y="174"/>
                  </a:lnTo>
                  <a:lnTo>
                    <a:pt x="0" y="182"/>
                  </a:lnTo>
                  <a:lnTo>
                    <a:pt x="15" y="174"/>
                  </a:lnTo>
                  <a:lnTo>
                    <a:pt x="8" y="152"/>
                  </a:lnTo>
                  <a:lnTo>
                    <a:pt x="23" y="137"/>
                  </a:lnTo>
                  <a:lnTo>
                    <a:pt x="23" y="121"/>
                  </a:lnTo>
                  <a:lnTo>
                    <a:pt x="38" y="106"/>
                  </a:lnTo>
                  <a:lnTo>
                    <a:pt x="30" y="99"/>
                  </a:lnTo>
                  <a:lnTo>
                    <a:pt x="46" y="61"/>
                  </a:lnTo>
                  <a:lnTo>
                    <a:pt x="53" y="61"/>
                  </a:lnTo>
                  <a:lnTo>
                    <a:pt x="136" y="53"/>
                  </a:lnTo>
                  <a:lnTo>
                    <a:pt x="136" y="38"/>
                  </a:lnTo>
                  <a:lnTo>
                    <a:pt x="409" y="15"/>
                  </a:lnTo>
                  <a:lnTo>
                    <a:pt x="530" y="0"/>
                  </a:lnTo>
                  <a:lnTo>
                    <a:pt x="53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67" name="Freeform 114"/>
            <p:cNvSpPr>
              <a:spLocks/>
            </p:cNvSpPr>
            <p:nvPr/>
          </p:nvSpPr>
          <p:spPr bwMode="auto">
            <a:xfrm>
              <a:off x="2211" y="2304"/>
              <a:ext cx="869" cy="848"/>
            </a:xfrm>
            <a:custGeom>
              <a:avLst/>
              <a:gdLst>
                <a:gd name="T0" fmla="*/ 832 w 869"/>
                <a:gd name="T1" fmla="*/ 242 h 848"/>
                <a:gd name="T2" fmla="*/ 748 w 869"/>
                <a:gd name="T3" fmla="*/ 212 h 848"/>
                <a:gd name="T4" fmla="*/ 680 w 869"/>
                <a:gd name="T5" fmla="*/ 234 h 848"/>
                <a:gd name="T6" fmla="*/ 650 w 869"/>
                <a:gd name="T7" fmla="*/ 227 h 848"/>
                <a:gd name="T8" fmla="*/ 627 w 869"/>
                <a:gd name="T9" fmla="*/ 234 h 848"/>
                <a:gd name="T10" fmla="*/ 612 w 869"/>
                <a:gd name="T11" fmla="*/ 227 h 848"/>
                <a:gd name="T12" fmla="*/ 574 w 869"/>
                <a:gd name="T13" fmla="*/ 219 h 848"/>
                <a:gd name="T14" fmla="*/ 544 w 869"/>
                <a:gd name="T15" fmla="*/ 204 h 848"/>
                <a:gd name="T16" fmla="*/ 484 w 869"/>
                <a:gd name="T17" fmla="*/ 174 h 848"/>
                <a:gd name="T18" fmla="*/ 446 w 869"/>
                <a:gd name="T19" fmla="*/ 159 h 848"/>
                <a:gd name="T20" fmla="*/ 264 w 869"/>
                <a:gd name="T21" fmla="*/ 0 h 848"/>
                <a:gd name="T22" fmla="*/ 0 w 869"/>
                <a:gd name="T23" fmla="*/ 325 h 848"/>
                <a:gd name="T24" fmla="*/ 98 w 869"/>
                <a:gd name="T25" fmla="*/ 446 h 848"/>
                <a:gd name="T26" fmla="*/ 196 w 869"/>
                <a:gd name="T27" fmla="*/ 590 h 848"/>
                <a:gd name="T28" fmla="*/ 242 w 869"/>
                <a:gd name="T29" fmla="*/ 530 h 848"/>
                <a:gd name="T30" fmla="*/ 332 w 869"/>
                <a:gd name="T31" fmla="*/ 530 h 848"/>
                <a:gd name="T32" fmla="*/ 401 w 869"/>
                <a:gd name="T33" fmla="*/ 651 h 848"/>
                <a:gd name="T34" fmla="*/ 461 w 869"/>
                <a:gd name="T35" fmla="*/ 757 h 848"/>
                <a:gd name="T36" fmla="*/ 544 w 869"/>
                <a:gd name="T37" fmla="*/ 832 h 848"/>
                <a:gd name="T38" fmla="*/ 597 w 869"/>
                <a:gd name="T39" fmla="*/ 848 h 848"/>
                <a:gd name="T40" fmla="*/ 590 w 869"/>
                <a:gd name="T41" fmla="*/ 772 h 848"/>
                <a:gd name="T42" fmla="*/ 582 w 869"/>
                <a:gd name="T43" fmla="*/ 742 h 848"/>
                <a:gd name="T44" fmla="*/ 590 w 869"/>
                <a:gd name="T45" fmla="*/ 742 h 848"/>
                <a:gd name="T46" fmla="*/ 590 w 869"/>
                <a:gd name="T47" fmla="*/ 734 h 848"/>
                <a:gd name="T48" fmla="*/ 612 w 869"/>
                <a:gd name="T49" fmla="*/ 704 h 848"/>
                <a:gd name="T50" fmla="*/ 597 w 869"/>
                <a:gd name="T51" fmla="*/ 696 h 848"/>
                <a:gd name="T52" fmla="*/ 627 w 869"/>
                <a:gd name="T53" fmla="*/ 673 h 848"/>
                <a:gd name="T54" fmla="*/ 620 w 869"/>
                <a:gd name="T55" fmla="*/ 673 h 848"/>
                <a:gd name="T56" fmla="*/ 643 w 869"/>
                <a:gd name="T57" fmla="*/ 643 h 848"/>
                <a:gd name="T58" fmla="*/ 673 w 869"/>
                <a:gd name="T59" fmla="*/ 651 h 848"/>
                <a:gd name="T60" fmla="*/ 673 w 869"/>
                <a:gd name="T61" fmla="*/ 628 h 848"/>
                <a:gd name="T62" fmla="*/ 688 w 869"/>
                <a:gd name="T63" fmla="*/ 621 h 848"/>
                <a:gd name="T64" fmla="*/ 703 w 869"/>
                <a:gd name="T65" fmla="*/ 636 h 848"/>
                <a:gd name="T66" fmla="*/ 756 w 869"/>
                <a:gd name="T67" fmla="*/ 598 h 848"/>
                <a:gd name="T68" fmla="*/ 756 w 869"/>
                <a:gd name="T69" fmla="*/ 590 h 848"/>
                <a:gd name="T70" fmla="*/ 771 w 869"/>
                <a:gd name="T71" fmla="*/ 552 h 848"/>
                <a:gd name="T72" fmla="*/ 786 w 869"/>
                <a:gd name="T73" fmla="*/ 560 h 848"/>
                <a:gd name="T74" fmla="*/ 786 w 869"/>
                <a:gd name="T75" fmla="*/ 575 h 848"/>
                <a:gd name="T76" fmla="*/ 839 w 869"/>
                <a:gd name="T77" fmla="*/ 537 h 848"/>
                <a:gd name="T78" fmla="*/ 869 w 869"/>
                <a:gd name="T79" fmla="*/ 446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69" h="848">
                  <a:moveTo>
                    <a:pt x="832" y="371"/>
                  </a:moveTo>
                  <a:lnTo>
                    <a:pt x="832" y="242"/>
                  </a:lnTo>
                  <a:lnTo>
                    <a:pt x="801" y="242"/>
                  </a:lnTo>
                  <a:lnTo>
                    <a:pt x="748" y="212"/>
                  </a:lnTo>
                  <a:lnTo>
                    <a:pt x="695" y="227"/>
                  </a:lnTo>
                  <a:lnTo>
                    <a:pt x="680" y="234"/>
                  </a:lnTo>
                  <a:lnTo>
                    <a:pt x="665" y="219"/>
                  </a:lnTo>
                  <a:lnTo>
                    <a:pt x="650" y="227"/>
                  </a:lnTo>
                  <a:lnTo>
                    <a:pt x="635" y="212"/>
                  </a:lnTo>
                  <a:lnTo>
                    <a:pt x="627" y="234"/>
                  </a:lnTo>
                  <a:lnTo>
                    <a:pt x="620" y="219"/>
                  </a:lnTo>
                  <a:lnTo>
                    <a:pt x="612" y="227"/>
                  </a:lnTo>
                  <a:lnTo>
                    <a:pt x="597" y="212"/>
                  </a:lnTo>
                  <a:lnTo>
                    <a:pt x="574" y="219"/>
                  </a:lnTo>
                  <a:lnTo>
                    <a:pt x="567" y="197"/>
                  </a:lnTo>
                  <a:lnTo>
                    <a:pt x="544" y="204"/>
                  </a:lnTo>
                  <a:lnTo>
                    <a:pt x="499" y="189"/>
                  </a:lnTo>
                  <a:lnTo>
                    <a:pt x="484" y="174"/>
                  </a:lnTo>
                  <a:lnTo>
                    <a:pt x="461" y="174"/>
                  </a:lnTo>
                  <a:lnTo>
                    <a:pt x="446" y="159"/>
                  </a:lnTo>
                  <a:lnTo>
                    <a:pt x="453" y="7"/>
                  </a:lnTo>
                  <a:lnTo>
                    <a:pt x="264" y="0"/>
                  </a:lnTo>
                  <a:lnTo>
                    <a:pt x="234" y="348"/>
                  </a:lnTo>
                  <a:lnTo>
                    <a:pt x="0" y="325"/>
                  </a:lnTo>
                  <a:lnTo>
                    <a:pt x="0" y="348"/>
                  </a:lnTo>
                  <a:lnTo>
                    <a:pt x="98" y="446"/>
                  </a:lnTo>
                  <a:lnTo>
                    <a:pt x="121" y="530"/>
                  </a:lnTo>
                  <a:lnTo>
                    <a:pt x="196" y="590"/>
                  </a:lnTo>
                  <a:lnTo>
                    <a:pt x="227" y="568"/>
                  </a:lnTo>
                  <a:lnTo>
                    <a:pt x="242" y="530"/>
                  </a:lnTo>
                  <a:lnTo>
                    <a:pt x="272" y="522"/>
                  </a:lnTo>
                  <a:lnTo>
                    <a:pt x="332" y="530"/>
                  </a:lnTo>
                  <a:lnTo>
                    <a:pt x="378" y="590"/>
                  </a:lnTo>
                  <a:lnTo>
                    <a:pt x="401" y="651"/>
                  </a:lnTo>
                  <a:lnTo>
                    <a:pt x="453" y="711"/>
                  </a:lnTo>
                  <a:lnTo>
                    <a:pt x="461" y="757"/>
                  </a:lnTo>
                  <a:lnTo>
                    <a:pt x="484" y="802"/>
                  </a:lnTo>
                  <a:lnTo>
                    <a:pt x="544" y="832"/>
                  </a:lnTo>
                  <a:lnTo>
                    <a:pt x="582" y="832"/>
                  </a:lnTo>
                  <a:lnTo>
                    <a:pt x="597" y="848"/>
                  </a:lnTo>
                  <a:lnTo>
                    <a:pt x="620" y="840"/>
                  </a:lnTo>
                  <a:lnTo>
                    <a:pt x="590" y="772"/>
                  </a:lnTo>
                  <a:lnTo>
                    <a:pt x="605" y="742"/>
                  </a:lnTo>
                  <a:lnTo>
                    <a:pt x="582" y="742"/>
                  </a:lnTo>
                  <a:lnTo>
                    <a:pt x="574" y="726"/>
                  </a:lnTo>
                  <a:lnTo>
                    <a:pt x="590" y="742"/>
                  </a:lnTo>
                  <a:lnTo>
                    <a:pt x="590" y="719"/>
                  </a:lnTo>
                  <a:lnTo>
                    <a:pt x="590" y="734"/>
                  </a:lnTo>
                  <a:lnTo>
                    <a:pt x="605" y="734"/>
                  </a:lnTo>
                  <a:lnTo>
                    <a:pt x="612" y="704"/>
                  </a:lnTo>
                  <a:lnTo>
                    <a:pt x="605" y="711"/>
                  </a:lnTo>
                  <a:lnTo>
                    <a:pt x="597" y="696"/>
                  </a:lnTo>
                  <a:lnTo>
                    <a:pt x="620" y="689"/>
                  </a:lnTo>
                  <a:lnTo>
                    <a:pt x="627" y="673"/>
                  </a:lnTo>
                  <a:lnTo>
                    <a:pt x="620" y="681"/>
                  </a:lnTo>
                  <a:lnTo>
                    <a:pt x="620" y="673"/>
                  </a:lnTo>
                  <a:lnTo>
                    <a:pt x="643" y="666"/>
                  </a:lnTo>
                  <a:lnTo>
                    <a:pt x="643" y="643"/>
                  </a:lnTo>
                  <a:lnTo>
                    <a:pt x="650" y="658"/>
                  </a:lnTo>
                  <a:lnTo>
                    <a:pt x="673" y="651"/>
                  </a:lnTo>
                  <a:lnTo>
                    <a:pt x="658" y="628"/>
                  </a:lnTo>
                  <a:lnTo>
                    <a:pt x="673" y="628"/>
                  </a:lnTo>
                  <a:lnTo>
                    <a:pt x="665" y="636"/>
                  </a:lnTo>
                  <a:lnTo>
                    <a:pt x="688" y="621"/>
                  </a:lnTo>
                  <a:lnTo>
                    <a:pt x="688" y="636"/>
                  </a:lnTo>
                  <a:lnTo>
                    <a:pt x="703" y="636"/>
                  </a:lnTo>
                  <a:lnTo>
                    <a:pt x="673" y="651"/>
                  </a:lnTo>
                  <a:lnTo>
                    <a:pt x="756" y="598"/>
                  </a:lnTo>
                  <a:lnTo>
                    <a:pt x="748" y="605"/>
                  </a:lnTo>
                  <a:lnTo>
                    <a:pt x="756" y="590"/>
                  </a:lnTo>
                  <a:lnTo>
                    <a:pt x="779" y="583"/>
                  </a:lnTo>
                  <a:lnTo>
                    <a:pt x="771" y="552"/>
                  </a:lnTo>
                  <a:lnTo>
                    <a:pt x="786" y="545"/>
                  </a:lnTo>
                  <a:lnTo>
                    <a:pt x="786" y="560"/>
                  </a:lnTo>
                  <a:lnTo>
                    <a:pt x="809" y="560"/>
                  </a:lnTo>
                  <a:lnTo>
                    <a:pt x="786" y="575"/>
                  </a:lnTo>
                  <a:lnTo>
                    <a:pt x="847" y="552"/>
                  </a:lnTo>
                  <a:lnTo>
                    <a:pt x="839" y="537"/>
                  </a:lnTo>
                  <a:lnTo>
                    <a:pt x="854" y="522"/>
                  </a:lnTo>
                  <a:lnTo>
                    <a:pt x="869" y="446"/>
                  </a:lnTo>
                  <a:lnTo>
                    <a:pt x="832" y="37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68" name="Freeform 115"/>
            <p:cNvSpPr>
              <a:spLocks/>
            </p:cNvSpPr>
            <p:nvPr/>
          </p:nvSpPr>
          <p:spPr bwMode="auto">
            <a:xfrm>
              <a:off x="2211" y="2304"/>
              <a:ext cx="869" cy="848"/>
            </a:xfrm>
            <a:custGeom>
              <a:avLst/>
              <a:gdLst>
                <a:gd name="T0" fmla="*/ 832 w 869"/>
                <a:gd name="T1" fmla="*/ 242 h 848"/>
                <a:gd name="T2" fmla="*/ 748 w 869"/>
                <a:gd name="T3" fmla="*/ 212 h 848"/>
                <a:gd name="T4" fmla="*/ 680 w 869"/>
                <a:gd name="T5" fmla="*/ 234 h 848"/>
                <a:gd name="T6" fmla="*/ 650 w 869"/>
                <a:gd name="T7" fmla="*/ 227 h 848"/>
                <a:gd name="T8" fmla="*/ 627 w 869"/>
                <a:gd name="T9" fmla="*/ 234 h 848"/>
                <a:gd name="T10" fmla="*/ 612 w 869"/>
                <a:gd name="T11" fmla="*/ 227 h 848"/>
                <a:gd name="T12" fmla="*/ 574 w 869"/>
                <a:gd name="T13" fmla="*/ 219 h 848"/>
                <a:gd name="T14" fmla="*/ 544 w 869"/>
                <a:gd name="T15" fmla="*/ 204 h 848"/>
                <a:gd name="T16" fmla="*/ 484 w 869"/>
                <a:gd name="T17" fmla="*/ 174 h 848"/>
                <a:gd name="T18" fmla="*/ 446 w 869"/>
                <a:gd name="T19" fmla="*/ 159 h 848"/>
                <a:gd name="T20" fmla="*/ 264 w 869"/>
                <a:gd name="T21" fmla="*/ 0 h 848"/>
                <a:gd name="T22" fmla="*/ 0 w 869"/>
                <a:gd name="T23" fmla="*/ 325 h 848"/>
                <a:gd name="T24" fmla="*/ 98 w 869"/>
                <a:gd name="T25" fmla="*/ 446 h 848"/>
                <a:gd name="T26" fmla="*/ 196 w 869"/>
                <a:gd name="T27" fmla="*/ 590 h 848"/>
                <a:gd name="T28" fmla="*/ 242 w 869"/>
                <a:gd name="T29" fmla="*/ 530 h 848"/>
                <a:gd name="T30" fmla="*/ 332 w 869"/>
                <a:gd name="T31" fmla="*/ 530 h 848"/>
                <a:gd name="T32" fmla="*/ 401 w 869"/>
                <a:gd name="T33" fmla="*/ 651 h 848"/>
                <a:gd name="T34" fmla="*/ 461 w 869"/>
                <a:gd name="T35" fmla="*/ 757 h 848"/>
                <a:gd name="T36" fmla="*/ 544 w 869"/>
                <a:gd name="T37" fmla="*/ 832 h 848"/>
                <a:gd name="T38" fmla="*/ 597 w 869"/>
                <a:gd name="T39" fmla="*/ 848 h 848"/>
                <a:gd name="T40" fmla="*/ 590 w 869"/>
                <a:gd name="T41" fmla="*/ 772 h 848"/>
                <a:gd name="T42" fmla="*/ 582 w 869"/>
                <a:gd name="T43" fmla="*/ 742 h 848"/>
                <a:gd name="T44" fmla="*/ 590 w 869"/>
                <a:gd name="T45" fmla="*/ 742 h 848"/>
                <a:gd name="T46" fmla="*/ 590 w 869"/>
                <a:gd name="T47" fmla="*/ 734 h 848"/>
                <a:gd name="T48" fmla="*/ 612 w 869"/>
                <a:gd name="T49" fmla="*/ 704 h 848"/>
                <a:gd name="T50" fmla="*/ 597 w 869"/>
                <a:gd name="T51" fmla="*/ 696 h 848"/>
                <a:gd name="T52" fmla="*/ 627 w 869"/>
                <a:gd name="T53" fmla="*/ 673 h 848"/>
                <a:gd name="T54" fmla="*/ 620 w 869"/>
                <a:gd name="T55" fmla="*/ 673 h 848"/>
                <a:gd name="T56" fmla="*/ 643 w 869"/>
                <a:gd name="T57" fmla="*/ 643 h 848"/>
                <a:gd name="T58" fmla="*/ 673 w 869"/>
                <a:gd name="T59" fmla="*/ 651 h 848"/>
                <a:gd name="T60" fmla="*/ 673 w 869"/>
                <a:gd name="T61" fmla="*/ 628 h 848"/>
                <a:gd name="T62" fmla="*/ 688 w 869"/>
                <a:gd name="T63" fmla="*/ 621 h 848"/>
                <a:gd name="T64" fmla="*/ 703 w 869"/>
                <a:gd name="T65" fmla="*/ 636 h 848"/>
                <a:gd name="T66" fmla="*/ 756 w 869"/>
                <a:gd name="T67" fmla="*/ 598 h 848"/>
                <a:gd name="T68" fmla="*/ 756 w 869"/>
                <a:gd name="T69" fmla="*/ 590 h 848"/>
                <a:gd name="T70" fmla="*/ 771 w 869"/>
                <a:gd name="T71" fmla="*/ 552 h 848"/>
                <a:gd name="T72" fmla="*/ 786 w 869"/>
                <a:gd name="T73" fmla="*/ 560 h 848"/>
                <a:gd name="T74" fmla="*/ 786 w 869"/>
                <a:gd name="T75" fmla="*/ 575 h 848"/>
                <a:gd name="T76" fmla="*/ 839 w 869"/>
                <a:gd name="T77" fmla="*/ 537 h 848"/>
                <a:gd name="T78" fmla="*/ 869 w 869"/>
                <a:gd name="T79" fmla="*/ 446 h 848"/>
                <a:gd name="T80" fmla="*/ 832 w 869"/>
                <a:gd name="T81" fmla="*/ 378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69" h="848">
                  <a:moveTo>
                    <a:pt x="832" y="371"/>
                  </a:moveTo>
                  <a:lnTo>
                    <a:pt x="832" y="242"/>
                  </a:lnTo>
                  <a:lnTo>
                    <a:pt x="801" y="242"/>
                  </a:lnTo>
                  <a:lnTo>
                    <a:pt x="748" y="212"/>
                  </a:lnTo>
                  <a:lnTo>
                    <a:pt x="695" y="227"/>
                  </a:lnTo>
                  <a:lnTo>
                    <a:pt x="680" y="234"/>
                  </a:lnTo>
                  <a:lnTo>
                    <a:pt x="665" y="219"/>
                  </a:lnTo>
                  <a:lnTo>
                    <a:pt x="650" y="227"/>
                  </a:lnTo>
                  <a:lnTo>
                    <a:pt x="635" y="212"/>
                  </a:lnTo>
                  <a:lnTo>
                    <a:pt x="627" y="234"/>
                  </a:lnTo>
                  <a:lnTo>
                    <a:pt x="620" y="219"/>
                  </a:lnTo>
                  <a:lnTo>
                    <a:pt x="612" y="227"/>
                  </a:lnTo>
                  <a:lnTo>
                    <a:pt x="597" y="212"/>
                  </a:lnTo>
                  <a:lnTo>
                    <a:pt x="574" y="219"/>
                  </a:lnTo>
                  <a:lnTo>
                    <a:pt x="567" y="197"/>
                  </a:lnTo>
                  <a:lnTo>
                    <a:pt x="544" y="204"/>
                  </a:lnTo>
                  <a:lnTo>
                    <a:pt x="499" y="189"/>
                  </a:lnTo>
                  <a:lnTo>
                    <a:pt x="484" y="174"/>
                  </a:lnTo>
                  <a:lnTo>
                    <a:pt x="461" y="174"/>
                  </a:lnTo>
                  <a:lnTo>
                    <a:pt x="446" y="159"/>
                  </a:lnTo>
                  <a:lnTo>
                    <a:pt x="453" y="7"/>
                  </a:lnTo>
                  <a:lnTo>
                    <a:pt x="264" y="0"/>
                  </a:lnTo>
                  <a:lnTo>
                    <a:pt x="234" y="348"/>
                  </a:lnTo>
                  <a:lnTo>
                    <a:pt x="0" y="325"/>
                  </a:lnTo>
                  <a:lnTo>
                    <a:pt x="0" y="348"/>
                  </a:lnTo>
                  <a:lnTo>
                    <a:pt x="98" y="446"/>
                  </a:lnTo>
                  <a:lnTo>
                    <a:pt x="121" y="530"/>
                  </a:lnTo>
                  <a:lnTo>
                    <a:pt x="196" y="590"/>
                  </a:lnTo>
                  <a:lnTo>
                    <a:pt x="227" y="568"/>
                  </a:lnTo>
                  <a:lnTo>
                    <a:pt x="242" y="530"/>
                  </a:lnTo>
                  <a:lnTo>
                    <a:pt x="272" y="522"/>
                  </a:lnTo>
                  <a:lnTo>
                    <a:pt x="332" y="530"/>
                  </a:lnTo>
                  <a:lnTo>
                    <a:pt x="378" y="590"/>
                  </a:lnTo>
                  <a:lnTo>
                    <a:pt x="401" y="651"/>
                  </a:lnTo>
                  <a:lnTo>
                    <a:pt x="453" y="711"/>
                  </a:lnTo>
                  <a:lnTo>
                    <a:pt x="461" y="757"/>
                  </a:lnTo>
                  <a:lnTo>
                    <a:pt x="484" y="802"/>
                  </a:lnTo>
                  <a:lnTo>
                    <a:pt x="544" y="832"/>
                  </a:lnTo>
                  <a:lnTo>
                    <a:pt x="582" y="832"/>
                  </a:lnTo>
                  <a:lnTo>
                    <a:pt x="597" y="848"/>
                  </a:lnTo>
                  <a:lnTo>
                    <a:pt x="620" y="840"/>
                  </a:lnTo>
                  <a:lnTo>
                    <a:pt x="590" y="772"/>
                  </a:lnTo>
                  <a:lnTo>
                    <a:pt x="605" y="742"/>
                  </a:lnTo>
                  <a:lnTo>
                    <a:pt x="582" y="742"/>
                  </a:lnTo>
                  <a:lnTo>
                    <a:pt x="574" y="726"/>
                  </a:lnTo>
                  <a:lnTo>
                    <a:pt x="590" y="742"/>
                  </a:lnTo>
                  <a:lnTo>
                    <a:pt x="590" y="719"/>
                  </a:lnTo>
                  <a:lnTo>
                    <a:pt x="590" y="734"/>
                  </a:lnTo>
                  <a:lnTo>
                    <a:pt x="605" y="734"/>
                  </a:lnTo>
                  <a:lnTo>
                    <a:pt x="612" y="704"/>
                  </a:lnTo>
                  <a:lnTo>
                    <a:pt x="605" y="711"/>
                  </a:lnTo>
                  <a:lnTo>
                    <a:pt x="597" y="696"/>
                  </a:lnTo>
                  <a:lnTo>
                    <a:pt x="620" y="689"/>
                  </a:lnTo>
                  <a:lnTo>
                    <a:pt x="627" y="673"/>
                  </a:lnTo>
                  <a:lnTo>
                    <a:pt x="620" y="681"/>
                  </a:lnTo>
                  <a:lnTo>
                    <a:pt x="620" y="673"/>
                  </a:lnTo>
                  <a:lnTo>
                    <a:pt x="643" y="666"/>
                  </a:lnTo>
                  <a:lnTo>
                    <a:pt x="643" y="643"/>
                  </a:lnTo>
                  <a:lnTo>
                    <a:pt x="650" y="658"/>
                  </a:lnTo>
                  <a:lnTo>
                    <a:pt x="673" y="651"/>
                  </a:lnTo>
                  <a:lnTo>
                    <a:pt x="658" y="628"/>
                  </a:lnTo>
                  <a:lnTo>
                    <a:pt x="673" y="628"/>
                  </a:lnTo>
                  <a:lnTo>
                    <a:pt x="665" y="636"/>
                  </a:lnTo>
                  <a:lnTo>
                    <a:pt x="688" y="621"/>
                  </a:lnTo>
                  <a:lnTo>
                    <a:pt x="688" y="636"/>
                  </a:lnTo>
                  <a:lnTo>
                    <a:pt x="703" y="636"/>
                  </a:lnTo>
                  <a:lnTo>
                    <a:pt x="673" y="651"/>
                  </a:lnTo>
                  <a:lnTo>
                    <a:pt x="756" y="598"/>
                  </a:lnTo>
                  <a:lnTo>
                    <a:pt x="748" y="605"/>
                  </a:lnTo>
                  <a:lnTo>
                    <a:pt x="756" y="590"/>
                  </a:lnTo>
                  <a:lnTo>
                    <a:pt x="779" y="583"/>
                  </a:lnTo>
                  <a:lnTo>
                    <a:pt x="771" y="552"/>
                  </a:lnTo>
                  <a:lnTo>
                    <a:pt x="786" y="545"/>
                  </a:lnTo>
                  <a:lnTo>
                    <a:pt x="786" y="560"/>
                  </a:lnTo>
                  <a:lnTo>
                    <a:pt x="809" y="560"/>
                  </a:lnTo>
                  <a:lnTo>
                    <a:pt x="786" y="575"/>
                  </a:lnTo>
                  <a:lnTo>
                    <a:pt x="847" y="552"/>
                  </a:lnTo>
                  <a:lnTo>
                    <a:pt x="839" y="537"/>
                  </a:lnTo>
                  <a:lnTo>
                    <a:pt x="854" y="522"/>
                  </a:lnTo>
                  <a:lnTo>
                    <a:pt x="869" y="446"/>
                  </a:lnTo>
                  <a:lnTo>
                    <a:pt x="832" y="371"/>
                  </a:lnTo>
                  <a:lnTo>
                    <a:pt x="832" y="37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69" name="Freeform 116"/>
            <p:cNvSpPr>
              <a:spLocks/>
            </p:cNvSpPr>
            <p:nvPr/>
          </p:nvSpPr>
          <p:spPr bwMode="auto">
            <a:xfrm>
              <a:off x="2816" y="2977"/>
              <a:ext cx="38" cy="69"/>
            </a:xfrm>
            <a:custGeom>
              <a:avLst/>
              <a:gdLst>
                <a:gd name="T0" fmla="*/ 38 w 38"/>
                <a:gd name="T1" fmla="*/ 0 h 69"/>
                <a:gd name="T2" fmla="*/ 0 w 38"/>
                <a:gd name="T3" fmla="*/ 69 h 69"/>
                <a:gd name="T4" fmla="*/ 7 w 38"/>
                <a:gd name="T5" fmla="*/ 38 h 69"/>
                <a:gd name="T6" fmla="*/ 38 w 38"/>
                <a:gd name="T7" fmla="*/ 0 h 69"/>
              </a:gdLst>
              <a:ahLst/>
              <a:cxnLst>
                <a:cxn ang="0">
                  <a:pos x="T0" y="T1"/>
                </a:cxn>
                <a:cxn ang="0">
                  <a:pos x="T2" y="T3"/>
                </a:cxn>
                <a:cxn ang="0">
                  <a:pos x="T4" y="T5"/>
                </a:cxn>
                <a:cxn ang="0">
                  <a:pos x="T6" y="T7"/>
                </a:cxn>
              </a:cxnLst>
              <a:rect l="0" t="0" r="r" b="b"/>
              <a:pathLst>
                <a:path w="38" h="69">
                  <a:moveTo>
                    <a:pt x="38" y="0"/>
                  </a:moveTo>
                  <a:lnTo>
                    <a:pt x="0" y="69"/>
                  </a:lnTo>
                  <a:lnTo>
                    <a:pt x="7" y="38"/>
                  </a:lnTo>
                  <a:lnTo>
                    <a:pt x="38"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70" name="Freeform 117"/>
            <p:cNvSpPr>
              <a:spLocks/>
            </p:cNvSpPr>
            <p:nvPr/>
          </p:nvSpPr>
          <p:spPr bwMode="auto">
            <a:xfrm>
              <a:off x="2816" y="2977"/>
              <a:ext cx="38" cy="69"/>
            </a:xfrm>
            <a:custGeom>
              <a:avLst/>
              <a:gdLst>
                <a:gd name="T0" fmla="*/ 38 w 38"/>
                <a:gd name="T1" fmla="*/ 0 h 69"/>
                <a:gd name="T2" fmla="*/ 0 w 38"/>
                <a:gd name="T3" fmla="*/ 69 h 69"/>
                <a:gd name="T4" fmla="*/ 7 w 38"/>
                <a:gd name="T5" fmla="*/ 38 h 69"/>
                <a:gd name="T6" fmla="*/ 38 w 38"/>
                <a:gd name="T7" fmla="*/ 0 h 69"/>
                <a:gd name="T8" fmla="*/ 38 w 38"/>
                <a:gd name="T9" fmla="*/ 8 h 69"/>
              </a:gdLst>
              <a:ahLst/>
              <a:cxnLst>
                <a:cxn ang="0">
                  <a:pos x="T0" y="T1"/>
                </a:cxn>
                <a:cxn ang="0">
                  <a:pos x="T2" y="T3"/>
                </a:cxn>
                <a:cxn ang="0">
                  <a:pos x="T4" y="T5"/>
                </a:cxn>
                <a:cxn ang="0">
                  <a:pos x="T6" y="T7"/>
                </a:cxn>
                <a:cxn ang="0">
                  <a:pos x="T8" y="T9"/>
                </a:cxn>
              </a:cxnLst>
              <a:rect l="0" t="0" r="r" b="b"/>
              <a:pathLst>
                <a:path w="38" h="69">
                  <a:moveTo>
                    <a:pt x="38" y="0"/>
                  </a:moveTo>
                  <a:lnTo>
                    <a:pt x="0" y="69"/>
                  </a:lnTo>
                  <a:lnTo>
                    <a:pt x="7" y="38"/>
                  </a:lnTo>
                  <a:lnTo>
                    <a:pt x="38" y="0"/>
                  </a:lnTo>
                  <a:lnTo>
                    <a:pt x="38"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71" name="Freeform 118"/>
            <p:cNvSpPr>
              <a:spLocks/>
            </p:cNvSpPr>
            <p:nvPr/>
          </p:nvSpPr>
          <p:spPr bwMode="auto">
            <a:xfrm>
              <a:off x="1795" y="1782"/>
              <a:ext cx="348" cy="439"/>
            </a:xfrm>
            <a:custGeom>
              <a:avLst/>
              <a:gdLst>
                <a:gd name="T0" fmla="*/ 348 w 348"/>
                <a:gd name="T1" fmla="*/ 128 h 439"/>
                <a:gd name="T2" fmla="*/ 234 w 348"/>
                <a:gd name="T3" fmla="*/ 106 h 439"/>
                <a:gd name="T4" fmla="*/ 242 w 348"/>
                <a:gd name="T5" fmla="*/ 30 h 439"/>
                <a:gd name="T6" fmla="*/ 75 w 348"/>
                <a:gd name="T7" fmla="*/ 0 h 439"/>
                <a:gd name="T8" fmla="*/ 0 w 348"/>
                <a:gd name="T9" fmla="*/ 386 h 439"/>
                <a:gd name="T10" fmla="*/ 302 w 348"/>
                <a:gd name="T11" fmla="*/ 439 h 439"/>
                <a:gd name="T12" fmla="*/ 348 w 348"/>
                <a:gd name="T13" fmla="*/ 128 h 439"/>
              </a:gdLst>
              <a:ahLst/>
              <a:cxnLst>
                <a:cxn ang="0">
                  <a:pos x="T0" y="T1"/>
                </a:cxn>
                <a:cxn ang="0">
                  <a:pos x="T2" y="T3"/>
                </a:cxn>
                <a:cxn ang="0">
                  <a:pos x="T4" y="T5"/>
                </a:cxn>
                <a:cxn ang="0">
                  <a:pos x="T6" y="T7"/>
                </a:cxn>
                <a:cxn ang="0">
                  <a:pos x="T8" y="T9"/>
                </a:cxn>
                <a:cxn ang="0">
                  <a:pos x="T10" y="T11"/>
                </a:cxn>
                <a:cxn ang="0">
                  <a:pos x="T12" y="T13"/>
                </a:cxn>
              </a:cxnLst>
              <a:rect l="0" t="0" r="r" b="b"/>
              <a:pathLst>
                <a:path w="348" h="439">
                  <a:moveTo>
                    <a:pt x="348" y="128"/>
                  </a:moveTo>
                  <a:lnTo>
                    <a:pt x="234" y="106"/>
                  </a:lnTo>
                  <a:lnTo>
                    <a:pt x="242" y="30"/>
                  </a:lnTo>
                  <a:lnTo>
                    <a:pt x="75" y="0"/>
                  </a:lnTo>
                  <a:lnTo>
                    <a:pt x="0" y="386"/>
                  </a:lnTo>
                  <a:lnTo>
                    <a:pt x="302" y="439"/>
                  </a:lnTo>
                  <a:lnTo>
                    <a:pt x="348" y="12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72" name="Freeform 119"/>
            <p:cNvSpPr>
              <a:spLocks/>
            </p:cNvSpPr>
            <p:nvPr/>
          </p:nvSpPr>
          <p:spPr bwMode="auto">
            <a:xfrm>
              <a:off x="1795" y="1782"/>
              <a:ext cx="348" cy="439"/>
            </a:xfrm>
            <a:custGeom>
              <a:avLst/>
              <a:gdLst>
                <a:gd name="T0" fmla="*/ 348 w 348"/>
                <a:gd name="T1" fmla="*/ 128 h 439"/>
                <a:gd name="T2" fmla="*/ 234 w 348"/>
                <a:gd name="T3" fmla="*/ 106 h 439"/>
                <a:gd name="T4" fmla="*/ 242 w 348"/>
                <a:gd name="T5" fmla="*/ 30 h 439"/>
                <a:gd name="T6" fmla="*/ 75 w 348"/>
                <a:gd name="T7" fmla="*/ 0 h 439"/>
                <a:gd name="T8" fmla="*/ 0 w 348"/>
                <a:gd name="T9" fmla="*/ 386 h 439"/>
                <a:gd name="T10" fmla="*/ 302 w 348"/>
                <a:gd name="T11" fmla="*/ 439 h 439"/>
                <a:gd name="T12" fmla="*/ 348 w 348"/>
                <a:gd name="T13" fmla="*/ 128 h 439"/>
                <a:gd name="T14" fmla="*/ 348 w 348"/>
                <a:gd name="T15" fmla="*/ 136 h 4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8" h="439">
                  <a:moveTo>
                    <a:pt x="348" y="128"/>
                  </a:moveTo>
                  <a:lnTo>
                    <a:pt x="234" y="106"/>
                  </a:lnTo>
                  <a:lnTo>
                    <a:pt x="242" y="30"/>
                  </a:lnTo>
                  <a:lnTo>
                    <a:pt x="75" y="0"/>
                  </a:lnTo>
                  <a:lnTo>
                    <a:pt x="0" y="386"/>
                  </a:lnTo>
                  <a:lnTo>
                    <a:pt x="302" y="439"/>
                  </a:lnTo>
                  <a:lnTo>
                    <a:pt x="348" y="128"/>
                  </a:lnTo>
                  <a:lnTo>
                    <a:pt x="348" y="13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73" name="Freeform 120"/>
            <p:cNvSpPr>
              <a:spLocks/>
            </p:cNvSpPr>
            <p:nvPr/>
          </p:nvSpPr>
          <p:spPr bwMode="auto">
            <a:xfrm>
              <a:off x="4177" y="1471"/>
              <a:ext cx="99" cy="197"/>
            </a:xfrm>
            <a:custGeom>
              <a:avLst/>
              <a:gdLst>
                <a:gd name="T0" fmla="*/ 99 w 99"/>
                <a:gd name="T1" fmla="*/ 46 h 197"/>
                <a:gd name="T2" fmla="*/ 76 w 99"/>
                <a:gd name="T3" fmla="*/ 61 h 197"/>
                <a:gd name="T4" fmla="*/ 68 w 99"/>
                <a:gd name="T5" fmla="*/ 121 h 197"/>
                <a:gd name="T6" fmla="*/ 83 w 99"/>
                <a:gd name="T7" fmla="*/ 189 h 197"/>
                <a:gd name="T8" fmla="*/ 38 w 99"/>
                <a:gd name="T9" fmla="*/ 197 h 197"/>
                <a:gd name="T10" fmla="*/ 15 w 99"/>
                <a:gd name="T11" fmla="*/ 121 h 197"/>
                <a:gd name="T12" fmla="*/ 0 w 99"/>
                <a:gd name="T13" fmla="*/ 53 h 197"/>
                <a:gd name="T14" fmla="*/ 0 w 99"/>
                <a:gd name="T15" fmla="*/ 23 h 197"/>
                <a:gd name="T16" fmla="*/ 91 w 99"/>
                <a:gd name="T17" fmla="*/ 0 h 197"/>
                <a:gd name="T18" fmla="*/ 99 w 99"/>
                <a:gd name="T19" fmla="*/ 4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9" h="197">
                  <a:moveTo>
                    <a:pt x="99" y="46"/>
                  </a:moveTo>
                  <a:lnTo>
                    <a:pt x="76" y="61"/>
                  </a:lnTo>
                  <a:lnTo>
                    <a:pt x="68" y="121"/>
                  </a:lnTo>
                  <a:lnTo>
                    <a:pt x="83" y="189"/>
                  </a:lnTo>
                  <a:lnTo>
                    <a:pt x="38" y="197"/>
                  </a:lnTo>
                  <a:lnTo>
                    <a:pt x="15" y="121"/>
                  </a:lnTo>
                  <a:lnTo>
                    <a:pt x="0" y="53"/>
                  </a:lnTo>
                  <a:lnTo>
                    <a:pt x="0" y="23"/>
                  </a:lnTo>
                  <a:lnTo>
                    <a:pt x="91" y="0"/>
                  </a:lnTo>
                  <a:lnTo>
                    <a:pt x="99" y="46"/>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74" name="Freeform 121"/>
            <p:cNvSpPr>
              <a:spLocks/>
            </p:cNvSpPr>
            <p:nvPr/>
          </p:nvSpPr>
          <p:spPr bwMode="auto">
            <a:xfrm>
              <a:off x="4177" y="1471"/>
              <a:ext cx="99" cy="197"/>
            </a:xfrm>
            <a:custGeom>
              <a:avLst/>
              <a:gdLst>
                <a:gd name="T0" fmla="*/ 99 w 99"/>
                <a:gd name="T1" fmla="*/ 46 h 197"/>
                <a:gd name="T2" fmla="*/ 76 w 99"/>
                <a:gd name="T3" fmla="*/ 61 h 197"/>
                <a:gd name="T4" fmla="*/ 68 w 99"/>
                <a:gd name="T5" fmla="*/ 121 h 197"/>
                <a:gd name="T6" fmla="*/ 83 w 99"/>
                <a:gd name="T7" fmla="*/ 189 h 197"/>
                <a:gd name="T8" fmla="*/ 38 w 99"/>
                <a:gd name="T9" fmla="*/ 197 h 197"/>
                <a:gd name="T10" fmla="*/ 15 w 99"/>
                <a:gd name="T11" fmla="*/ 121 h 197"/>
                <a:gd name="T12" fmla="*/ 0 w 99"/>
                <a:gd name="T13" fmla="*/ 53 h 197"/>
                <a:gd name="T14" fmla="*/ 0 w 99"/>
                <a:gd name="T15" fmla="*/ 23 h 197"/>
                <a:gd name="T16" fmla="*/ 91 w 99"/>
                <a:gd name="T17" fmla="*/ 0 h 197"/>
                <a:gd name="T18" fmla="*/ 99 w 99"/>
                <a:gd name="T19" fmla="*/ 46 h 197"/>
                <a:gd name="T20" fmla="*/ 99 w 99"/>
                <a:gd name="T21" fmla="*/ 53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 h="197">
                  <a:moveTo>
                    <a:pt x="99" y="46"/>
                  </a:moveTo>
                  <a:lnTo>
                    <a:pt x="76" y="61"/>
                  </a:lnTo>
                  <a:lnTo>
                    <a:pt x="68" y="121"/>
                  </a:lnTo>
                  <a:lnTo>
                    <a:pt x="83" y="189"/>
                  </a:lnTo>
                  <a:lnTo>
                    <a:pt x="38" y="197"/>
                  </a:lnTo>
                  <a:lnTo>
                    <a:pt x="15" y="121"/>
                  </a:lnTo>
                  <a:lnTo>
                    <a:pt x="0" y="53"/>
                  </a:lnTo>
                  <a:lnTo>
                    <a:pt x="0" y="23"/>
                  </a:lnTo>
                  <a:lnTo>
                    <a:pt x="91" y="0"/>
                  </a:lnTo>
                  <a:lnTo>
                    <a:pt x="99" y="46"/>
                  </a:lnTo>
                  <a:lnTo>
                    <a:pt x="99" y="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75" name="Freeform 122"/>
            <p:cNvSpPr>
              <a:spLocks/>
            </p:cNvSpPr>
            <p:nvPr/>
          </p:nvSpPr>
          <p:spPr bwMode="auto">
            <a:xfrm>
              <a:off x="3686" y="1986"/>
              <a:ext cx="484" cy="272"/>
            </a:xfrm>
            <a:custGeom>
              <a:avLst/>
              <a:gdLst>
                <a:gd name="T0" fmla="*/ 469 w 484"/>
                <a:gd name="T1" fmla="*/ 166 h 272"/>
                <a:gd name="T2" fmla="*/ 446 w 484"/>
                <a:gd name="T3" fmla="*/ 174 h 272"/>
                <a:gd name="T4" fmla="*/ 438 w 484"/>
                <a:gd name="T5" fmla="*/ 189 h 272"/>
                <a:gd name="T6" fmla="*/ 438 w 484"/>
                <a:gd name="T7" fmla="*/ 174 h 272"/>
                <a:gd name="T8" fmla="*/ 408 w 484"/>
                <a:gd name="T9" fmla="*/ 159 h 272"/>
                <a:gd name="T10" fmla="*/ 408 w 484"/>
                <a:gd name="T11" fmla="*/ 151 h 272"/>
                <a:gd name="T12" fmla="*/ 446 w 484"/>
                <a:gd name="T13" fmla="*/ 174 h 272"/>
                <a:gd name="T14" fmla="*/ 453 w 484"/>
                <a:gd name="T15" fmla="*/ 159 h 272"/>
                <a:gd name="T16" fmla="*/ 431 w 484"/>
                <a:gd name="T17" fmla="*/ 151 h 272"/>
                <a:gd name="T18" fmla="*/ 438 w 484"/>
                <a:gd name="T19" fmla="*/ 144 h 272"/>
                <a:gd name="T20" fmla="*/ 431 w 484"/>
                <a:gd name="T21" fmla="*/ 136 h 272"/>
                <a:gd name="T22" fmla="*/ 446 w 484"/>
                <a:gd name="T23" fmla="*/ 144 h 272"/>
                <a:gd name="T24" fmla="*/ 446 w 484"/>
                <a:gd name="T25" fmla="*/ 129 h 272"/>
                <a:gd name="T26" fmla="*/ 431 w 484"/>
                <a:gd name="T27" fmla="*/ 129 h 272"/>
                <a:gd name="T28" fmla="*/ 438 w 484"/>
                <a:gd name="T29" fmla="*/ 121 h 272"/>
                <a:gd name="T30" fmla="*/ 423 w 484"/>
                <a:gd name="T31" fmla="*/ 121 h 272"/>
                <a:gd name="T32" fmla="*/ 393 w 484"/>
                <a:gd name="T33" fmla="*/ 98 h 272"/>
                <a:gd name="T34" fmla="*/ 438 w 484"/>
                <a:gd name="T35" fmla="*/ 121 h 272"/>
                <a:gd name="T36" fmla="*/ 438 w 484"/>
                <a:gd name="T37" fmla="*/ 98 h 272"/>
                <a:gd name="T38" fmla="*/ 416 w 484"/>
                <a:gd name="T39" fmla="*/ 91 h 272"/>
                <a:gd name="T40" fmla="*/ 416 w 484"/>
                <a:gd name="T41" fmla="*/ 83 h 272"/>
                <a:gd name="T42" fmla="*/ 385 w 484"/>
                <a:gd name="T43" fmla="*/ 83 h 272"/>
                <a:gd name="T44" fmla="*/ 363 w 484"/>
                <a:gd name="T45" fmla="*/ 76 h 272"/>
                <a:gd name="T46" fmla="*/ 363 w 484"/>
                <a:gd name="T47" fmla="*/ 53 h 272"/>
                <a:gd name="T48" fmla="*/ 370 w 484"/>
                <a:gd name="T49" fmla="*/ 30 h 272"/>
                <a:gd name="T50" fmla="*/ 325 w 484"/>
                <a:gd name="T51" fmla="*/ 7 h 272"/>
                <a:gd name="T52" fmla="*/ 325 w 484"/>
                <a:gd name="T53" fmla="*/ 23 h 272"/>
                <a:gd name="T54" fmla="*/ 287 w 484"/>
                <a:gd name="T55" fmla="*/ 0 h 272"/>
                <a:gd name="T56" fmla="*/ 287 w 484"/>
                <a:gd name="T57" fmla="*/ 23 h 272"/>
                <a:gd name="T58" fmla="*/ 264 w 484"/>
                <a:gd name="T59" fmla="*/ 60 h 272"/>
                <a:gd name="T60" fmla="*/ 257 w 484"/>
                <a:gd name="T61" fmla="*/ 53 h 272"/>
                <a:gd name="T62" fmla="*/ 249 w 484"/>
                <a:gd name="T63" fmla="*/ 91 h 272"/>
                <a:gd name="T64" fmla="*/ 226 w 484"/>
                <a:gd name="T65" fmla="*/ 83 h 272"/>
                <a:gd name="T66" fmla="*/ 189 w 484"/>
                <a:gd name="T67" fmla="*/ 182 h 272"/>
                <a:gd name="T68" fmla="*/ 113 w 484"/>
                <a:gd name="T69" fmla="*/ 212 h 272"/>
                <a:gd name="T70" fmla="*/ 98 w 484"/>
                <a:gd name="T71" fmla="*/ 189 h 272"/>
                <a:gd name="T72" fmla="*/ 30 w 484"/>
                <a:gd name="T73" fmla="*/ 257 h 272"/>
                <a:gd name="T74" fmla="*/ 0 w 484"/>
                <a:gd name="T75" fmla="*/ 272 h 272"/>
                <a:gd name="T76" fmla="*/ 121 w 484"/>
                <a:gd name="T77" fmla="*/ 257 h 272"/>
                <a:gd name="T78" fmla="*/ 469 w 484"/>
                <a:gd name="T79" fmla="*/ 204 h 272"/>
                <a:gd name="T80" fmla="*/ 476 w 484"/>
                <a:gd name="T81" fmla="*/ 197 h 272"/>
                <a:gd name="T82" fmla="*/ 469 w 484"/>
                <a:gd name="T83" fmla="*/ 189 h 272"/>
                <a:gd name="T84" fmla="*/ 476 w 484"/>
                <a:gd name="T85" fmla="*/ 197 h 272"/>
                <a:gd name="T86" fmla="*/ 476 w 484"/>
                <a:gd name="T87" fmla="*/ 182 h 272"/>
                <a:gd name="T88" fmla="*/ 484 w 484"/>
                <a:gd name="T89" fmla="*/ 197 h 272"/>
                <a:gd name="T90" fmla="*/ 469 w 484"/>
                <a:gd name="T91" fmla="*/ 166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4" h="272">
                  <a:moveTo>
                    <a:pt x="469" y="166"/>
                  </a:moveTo>
                  <a:lnTo>
                    <a:pt x="446" y="174"/>
                  </a:lnTo>
                  <a:lnTo>
                    <a:pt x="438" y="189"/>
                  </a:lnTo>
                  <a:lnTo>
                    <a:pt x="438" y="174"/>
                  </a:lnTo>
                  <a:lnTo>
                    <a:pt x="408" y="159"/>
                  </a:lnTo>
                  <a:lnTo>
                    <a:pt x="408" y="151"/>
                  </a:lnTo>
                  <a:lnTo>
                    <a:pt x="446" y="174"/>
                  </a:lnTo>
                  <a:lnTo>
                    <a:pt x="453" y="159"/>
                  </a:lnTo>
                  <a:lnTo>
                    <a:pt x="431" y="151"/>
                  </a:lnTo>
                  <a:lnTo>
                    <a:pt x="438" y="144"/>
                  </a:lnTo>
                  <a:lnTo>
                    <a:pt x="431" y="136"/>
                  </a:lnTo>
                  <a:lnTo>
                    <a:pt x="446" y="144"/>
                  </a:lnTo>
                  <a:lnTo>
                    <a:pt x="446" y="129"/>
                  </a:lnTo>
                  <a:lnTo>
                    <a:pt x="431" y="129"/>
                  </a:lnTo>
                  <a:lnTo>
                    <a:pt x="438" y="121"/>
                  </a:lnTo>
                  <a:lnTo>
                    <a:pt x="423" y="121"/>
                  </a:lnTo>
                  <a:lnTo>
                    <a:pt x="393" y="98"/>
                  </a:lnTo>
                  <a:lnTo>
                    <a:pt x="438" y="121"/>
                  </a:lnTo>
                  <a:lnTo>
                    <a:pt x="438" y="98"/>
                  </a:lnTo>
                  <a:lnTo>
                    <a:pt x="416" y="91"/>
                  </a:lnTo>
                  <a:lnTo>
                    <a:pt x="416" y="83"/>
                  </a:lnTo>
                  <a:lnTo>
                    <a:pt x="385" y="83"/>
                  </a:lnTo>
                  <a:lnTo>
                    <a:pt x="363" y="76"/>
                  </a:lnTo>
                  <a:lnTo>
                    <a:pt x="363" y="53"/>
                  </a:lnTo>
                  <a:lnTo>
                    <a:pt x="370" y="30"/>
                  </a:lnTo>
                  <a:lnTo>
                    <a:pt x="325" y="7"/>
                  </a:lnTo>
                  <a:lnTo>
                    <a:pt x="325" y="23"/>
                  </a:lnTo>
                  <a:lnTo>
                    <a:pt x="287" y="0"/>
                  </a:lnTo>
                  <a:lnTo>
                    <a:pt x="287" y="23"/>
                  </a:lnTo>
                  <a:lnTo>
                    <a:pt x="264" y="60"/>
                  </a:lnTo>
                  <a:lnTo>
                    <a:pt x="257" y="53"/>
                  </a:lnTo>
                  <a:lnTo>
                    <a:pt x="249" y="91"/>
                  </a:lnTo>
                  <a:lnTo>
                    <a:pt x="226" y="83"/>
                  </a:lnTo>
                  <a:lnTo>
                    <a:pt x="189" y="182"/>
                  </a:lnTo>
                  <a:lnTo>
                    <a:pt x="113" y="212"/>
                  </a:lnTo>
                  <a:lnTo>
                    <a:pt x="98" y="189"/>
                  </a:lnTo>
                  <a:lnTo>
                    <a:pt x="30" y="257"/>
                  </a:lnTo>
                  <a:lnTo>
                    <a:pt x="0" y="272"/>
                  </a:lnTo>
                  <a:lnTo>
                    <a:pt x="121" y="257"/>
                  </a:lnTo>
                  <a:lnTo>
                    <a:pt x="469" y="204"/>
                  </a:lnTo>
                  <a:lnTo>
                    <a:pt x="476" y="197"/>
                  </a:lnTo>
                  <a:lnTo>
                    <a:pt x="469" y="189"/>
                  </a:lnTo>
                  <a:lnTo>
                    <a:pt x="476" y="197"/>
                  </a:lnTo>
                  <a:lnTo>
                    <a:pt x="476" y="182"/>
                  </a:lnTo>
                  <a:lnTo>
                    <a:pt x="484" y="197"/>
                  </a:lnTo>
                  <a:lnTo>
                    <a:pt x="469" y="166"/>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76" name="Freeform 123"/>
            <p:cNvSpPr>
              <a:spLocks/>
            </p:cNvSpPr>
            <p:nvPr/>
          </p:nvSpPr>
          <p:spPr bwMode="auto">
            <a:xfrm>
              <a:off x="3686" y="1986"/>
              <a:ext cx="484" cy="272"/>
            </a:xfrm>
            <a:custGeom>
              <a:avLst/>
              <a:gdLst>
                <a:gd name="T0" fmla="*/ 469 w 484"/>
                <a:gd name="T1" fmla="*/ 166 h 272"/>
                <a:gd name="T2" fmla="*/ 446 w 484"/>
                <a:gd name="T3" fmla="*/ 174 h 272"/>
                <a:gd name="T4" fmla="*/ 438 w 484"/>
                <a:gd name="T5" fmla="*/ 189 h 272"/>
                <a:gd name="T6" fmla="*/ 438 w 484"/>
                <a:gd name="T7" fmla="*/ 174 h 272"/>
                <a:gd name="T8" fmla="*/ 408 w 484"/>
                <a:gd name="T9" fmla="*/ 159 h 272"/>
                <a:gd name="T10" fmla="*/ 408 w 484"/>
                <a:gd name="T11" fmla="*/ 151 h 272"/>
                <a:gd name="T12" fmla="*/ 446 w 484"/>
                <a:gd name="T13" fmla="*/ 174 h 272"/>
                <a:gd name="T14" fmla="*/ 453 w 484"/>
                <a:gd name="T15" fmla="*/ 159 h 272"/>
                <a:gd name="T16" fmla="*/ 431 w 484"/>
                <a:gd name="T17" fmla="*/ 151 h 272"/>
                <a:gd name="T18" fmla="*/ 438 w 484"/>
                <a:gd name="T19" fmla="*/ 144 h 272"/>
                <a:gd name="T20" fmla="*/ 431 w 484"/>
                <a:gd name="T21" fmla="*/ 136 h 272"/>
                <a:gd name="T22" fmla="*/ 446 w 484"/>
                <a:gd name="T23" fmla="*/ 144 h 272"/>
                <a:gd name="T24" fmla="*/ 446 w 484"/>
                <a:gd name="T25" fmla="*/ 129 h 272"/>
                <a:gd name="T26" fmla="*/ 431 w 484"/>
                <a:gd name="T27" fmla="*/ 129 h 272"/>
                <a:gd name="T28" fmla="*/ 438 w 484"/>
                <a:gd name="T29" fmla="*/ 121 h 272"/>
                <a:gd name="T30" fmla="*/ 423 w 484"/>
                <a:gd name="T31" fmla="*/ 121 h 272"/>
                <a:gd name="T32" fmla="*/ 393 w 484"/>
                <a:gd name="T33" fmla="*/ 98 h 272"/>
                <a:gd name="T34" fmla="*/ 438 w 484"/>
                <a:gd name="T35" fmla="*/ 121 h 272"/>
                <a:gd name="T36" fmla="*/ 438 w 484"/>
                <a:gd name="T37" fmla="*/ 98 h 272"/>
                <a:gd name="T38" fmla="*/ 416 w 484"/>
                <a:gd name="T39" fmla="*/ 91 h 272"/>
                <a:gd name="T40" fmla="*/ 416 w 484"/>
                <a:gd name="T41" fmla="*/ 83 h 272"/>
                <a:gd name="T42" fmla="*/ 385 w 484"/>
                <a:gd name="T43" fmla="*/ 83 h 272"/>
                <a:gd name="T44" fmla="*/ 363 w 484"/>
                <a:gd name="T45" fmla="*/ 76 h 272"/>
                <a:gd name="T46" fmla="*/ 363 w 484"/>
                <a:gd name="T47" fmla="*/ 53 h 272"/>
                <a:gd name="T48" fmla="*/ 370 w 484"/>
                <a:gd name="T49" fmla="*/ 30 h 272"/>
                <a:gd name="T50" fmla="*/ 325 w 484"/>
                <a:gd name="T51" fmla="*/ 7 h 272"/>
                <a:gd name="T52" fmla="*/ 325 w 484"/>
                <a:gd name="T53" fmla="*/ 23 h 272"/>
                <a:gd name="T54" fmla="*/ 287 w 484"/>
                <a:gd name="T55" fmla="*/ 0 h 272"/>
                <a:gd name="T56" fmla="*/ 287 w 484"/>
                <a:gd name="T57" fmla="*/ 23 h 272"/>
                <a:gd name="T58" fmla="*/ 264 w 484"/>
                <a:gd name="T59" fmla="*/ 60 h 272"/>
                <a:gd name="T60" fmla="*/ 257 w 484"/>
                <a:gd name="T61" fmla="*/ 53 h 272"/>
                <a:gd name="T62" fmla="*/ 249 w 484"/>
                <a:gd name="T63" fmla="*/ 91 h 272"/>
                <a:gd name="T64" fmla="*/ 226 w 484"/>
                <a:gd name="T65" fmla="*/ 83 h 272"/>
                <a:gd name="T66" fmla="*/ 189 w 484"/>
                <a:gd name="T67" fmla="*/ 182 h 272"/>
                <a:gd name="T68" fmla="*/ 113 w 484"/>
                <a:gd name="T69" fmla="*/ 212 h 272"/>
                <a:gd name="T70" fmla="*/ 98 w 484"/>
                <a:gd name="T71" fmla="*/ 189 h 272"/>
                <a:gd name="T72" fmla="*/ 30 w 484"/>
                <a:gd name="T73" fmla="*/ 257 h 272"/>
                <a:gd name="T74" fmla="*/ 0 w 484"/>
                <a:gd name="T75" fmla="*/ 272 h 272"/>
                <a:gd name="T76" fmla="*/ 121 w 484"/>
                <a:gd name="T77" fmla="*/ 257 h 272"/>
                <a:gd name="T78" fmla="*/ 469 w 484"/>
                <a:gd name="T79" fmla="*/ 204 h 272"/>
                <a:gd name="T80" fmla="*/ 476 w 484"/>
                <a:gd name="T81" fmla="*/ 197 h 272"/>
                <a:gd name="T82" fmla="*/ 469 w 484"/>
                <a:gd name="T83" fmla="*/ 189 h 272"/>
                <a:gd name="T84" fmla="*/ 476 w 484"/>
                <a:gd name="T85" fmla="*/ 197 h 272"/>
                <a:gd name="T86" fmla="*/ 476 w 484"/>
                <a:gd name="T87" fmla="*/ 182 h 272"/>
                <a:gd name="T88" fmla="*/ 484 w 484"/>
                <a:gd name="T89" fmla="*/ 197 h 272"/>
                <a:gd name="T90" fmla="*/ 469 w 484"/>
                <a:gd name="T91" fmla="*/ 166 h 272"/>
                <a:gd name="T92" fmla="*/ 469 w 484"/>
                <a:gd name="T93" fmla="*/ 174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4" h="272">
                  <a:moveTo>
                    <a:pt x="469" y="166"/>
                  </a:moveTo>
                  <a:lnTo>
                    <a:pt x="446" y="174"/>
                  </a:lnTo>
                  <a:lnTo>
                    <a:pt x="438" y="189"/>
                  </a:lnTo>
                  <a:lnTo>
                    <a:pt x="438" y="174"/>
                  </a:lnTo>
                  <a:lnTo>
                    <a:pt x="408" y="159"/>
                  </a:lnTo>
                  <a:lnTo>
                    <a:pt x="408" y="151"/>
                  </a:lnTo>
                  <a:lnTo>
                    <a:pt x="446" y="174"/>
                  </a:lnTo>
                  <a:lnTo>
                    <a:pt x="453" y="159"/>
                  </a:lnTo>
                  <a:lnTo>
                    <a:pt x="431" y="151"/>
                  </a:lnTo>
                  <a:lnTo>
                    <a:pt x="438" y="144"/>
                  </a:lnTo>
                  <a:lnTo>
                    <a:pt x="431" y="136"/>
                  </a:lnTo>
                  <a:lnTo>
                    <a:pt x="446" y="144"/>
                  </a:lnTo>
                  <a:lnTo>
                    <a:pt x="446" y="129"/>
                  </a:lnTo>
                  <a:lnTo>
                    <a:pt x="431" y="129"/>
                  </a:lnTo>
                  <a:lnTo>
                    <a:pt x="438" y="121"/>
                  </a:lnTo>
                  <a:lnTo>
                    <a:pt x="423" y="121"/>
                  </a:lnTo>
                  <a:lnTo>
                    <a:pt x="393" y="98"/>
                  </a:lnTo>
                  <a:lnTo>
                    <a:pt x="438" y="121"/>
                  </a:lnTo>
                  <a:lnTo>
                    <a:pt x="438" y="98"/>
                  </a:lnTo>
                  <a:lnTo>
                    <a:pt x="416" y="91"/>
                  </a:lnTo>
                  <a:lnTo>
                    <a:pt x="416" y="83"/>
                  </a:lnTo>
                  <a:lnTo>
                    <a:pt x="385" y="83"/>
                  </a:lnTo>
                  <a:lnTo>
                    <a:pt x="363" y="76"/>
                  </a:lnTo>
                  <a:lnTo>
                    <a:pt x="363" y="53"/>
                  </a:lnTo>
                  <a:lnTo>
                    <a:pt x="370" y="30"/>
                  </a:lnTo>
                  <a:lnTo>
                    <a:pt x="325" y="7"/>
                  </a:lnTo>
                  <a:lnTo>
                    <a:pt x="325" y="23"/>
                  </a:lnTo>
                  <a:lnTo>
                    <a:pt x="287" y="0"/>
                  </a:lnTo>
                  <a:lnTo>
                    <a:pt x="287" y="23"/>
                  </a:lnTo>
                  <a:lnTo>
                    <a:pt x="264" y="60"/>
                  </a:lnTo>
                  <a:lnTo>
                    <a:pt x="257" y="53"/>
                  </a:lnTo>
                  <a:lnTo>
                    <a:pt x="249" y="91"/>
                  </a:lnTo>
                  <a:lnTo>
                    <a:pt x="226" y="83"/>
                  </a:lnTo>
                  <a:lnTo>
                    <a:pt x="189" y="182"/>
                  </a:lnTo>
                  <a:lnTo>
                    <a:pt x="113" y="212"/>
                  </a:lnTo>
                  <a:lnTo>
                    <a:pt x="98" y="189"/>
                  </a:lnTo>
                  <a:lnTo>
                    <a:pt x="30" y="257"/>
                  </a:lnTo>
                  <a:lnTo>
                    <a:pt x="0" y="272"/>
                  </a:lnTo>
                  <a:lnTo>
                    <a:pt x="121" y="257"/>
                  </a:lnTo>
                  <a:lnTo>
                    <a:pt x="469" y="204"/>
                  </a:lnTo>
                  <a:lnTo>
                    <a:pt x="476" y="197"/>
                  </a:lnTo>
                  <a:lnTo>
                    <a:pt x="469" y="189"/>
                  </a:lnTo>
                  <a:lnTo>
                    <a:pt x="476" y="197"/>
                  </a:lnTo>
                  <a:lnTo>
                    <a:pt x="476" y="182"/>
                  </a:lnTo>
                  <a:lnTo>
                    <a:pt x="484" y="197"/>
                  </a:lnTo>
                  <a:lnTo>
                    <a:pt x="469" y="166"/>
                  </a:lnTo>
                  <a:lnTo>
                    <a:pt x="469" y="17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77" name="Freeform 124"/>
            <p:cNvSpPr>
              <a:spLocks/>
            </p:cNvSpPr>
            <p:nvPr/>
          </p:nvSpPr>
          <p:spPr bwMode="auto">
            <a:xfrm>
              <a:off x="4147" y="2062"/>
              <a:ext cx="30" cy="75"/>
            </a:xfrm>
            <a:custGeom>
              <a:avLst/>
              <a:gdLst>
                <a:gd name="T0" fmla="*/ 30 w 30"/>
                <a:gd name="T1" fmla="*/ 0 h 75"/>
                <a:gd name="T2" fmla="*/ 15 w 30"/>
                <a:gd name="T3" fmla="*/ 7 h 75"/>
                <a:gd name="T4" fmla="*/ 0 w 30"/>
                <a:gd name="T5" fmla="*/ 45 h 75"/>
                <a:gd name="T6" fmla="*/ 8 w 30"/>
                <a:gd name="T7" fmla="*/ 75 h 75"/>
                <a:gd name="T8" fmla="*/ 30 w 30"/>
                <a:gd name="T9" fmla="*/ 0 h 75"/>
              </a:gdLst>
              <a:ahLst/>
              <a:cxnLst>
                <a:cxn ang="0">
                  <a:pos x="T0" y="T1"/>
                </a:cxn>
                <a:cxn ang="0">
                  <a:pos x="T2" y="T3"/>
                </a:cxn>
                <a:cxn ang="0">
                  <a:pos x="T4" y="T5"/>
                </a:cxn>
                <a:cxn ang="0">
                  <a:pos x="T6" y="T7"/>
                </a:cxn>
                <a:cxn ang="0">
                  <a:pos x="T8" y="T9"/>
                </a:cxn>
              </a:cxnLst>
              <a:rect l="0" t="0" r="r" b="b"/>
              <a:pathLst>
                <a:path w="30" h="75">
                  <a:moveTo>
                    <a:pt x="30" y="0"/>
                  </a:moveTo>
                  <a:lnTo>
                    <a:pt x="15" y="7"/>
                  </a:lnTo>
                  <a:lnTo>
                    <a:pt x="0" y="45"/>
                  </a:lnTo>
                  <a:lnTo>
                    <a:pt x="8" y="75"/>
                  </a:lnTo>
                  <a:lnTo>
                    <a:pt x="30"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78" name="Freeform 125"/>
            <p:cNvSpPr>
              <a:spLocks/>
            </p:cNvSpPr>
            <p:nvPr/>
          </p:nvSpPr>
          <p:spPr bwMode="auto">
            <a:xfrm>
              <a:off x="4147" y="2062"/>
              <a:ext cx="30" cy="75"/>
            </a:xfrm>
            <a:custGeom>
              <a:avLst/>
              <a:gdLst>
                <a:gd name="T0" fmla="*/ 30 w 30"/>
                <a:gd name="T1" fmla="*/ 0 h 75"/>
                <a:gd name="T2" fmla="*/ 15 w 30"/>
                <a:gd name="T3" fmla="*/ 7 h 75"/>
                <a:gd name="T4" fmla="*/ 0 w 30"/>
                <a:gd name="T5" fmla="*/ 45 h 75"/>
                <a:gd name="T6" fmla="*/ 8 w 30"/>
                <a:gd name="T7" fmla="*/ 75 h 75"/>
                <a:gd name="T8" fmla="*/ 30 w 30"/>
                <a:gd name="T9" fmla="*/ 0 h 75"/>
                <a:gd name="T10" fmla="*/ 30 w 30"/>
                <a:gd name="T11" fmla="*/ 7 h 75"/>
              </a:gdLst>
              <a:ahLst/>
              <a:cxnLst>
                <a:cxn ang="0">
                  <a:pos x="T0" y="T1"/>
                </a:cxn>
                <a:cxn ang="0">
                  <a:pos x="T2" y="T3"/>
                </a:cxn>
                <a:cxn ang="0">
                  <a:pos x="T4" y="T5"/>
                </a:cxn>
                <a:cxn ang="0">
                  <a:pos x="T6" y="T7"/>
                </a:cxn>
                <a:cxn ang="0">
                  <a:pos x="T8" y="T9"/>
                </a:cxn>
                <a:cxn ang="0">
                  <a:pos x="T10" y="T11"/>
                </a:cxn>
              </a:cxnLst>
              <a:rect l="0" t="0" r="r" b="b"/>
              <a:pathLst>
                <a:path w="30" h="75">
                  <a:moveTo>
                    <a:pt x="30" y="0"/>
                  </a:moveTo>
                  <a:lnTo>
                    <a:pt x="15" y="7"/>
                  </a:lnTo>
                  <a:lnTo>
                    <a:pt x="0" y="45"/>
                  </a:lnTo>
                  <a:lnTo>
                    <a:pt x="8" y="75"/>
                  </a:lnTo>
                  <a:lnTo>
                    <a:pt x="30" y="0"/>
                  </a:lnTo>
                  <a:lnTo>
                    <a:pt x="30" y="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79" name="Freeform 126"/>
            <p:cNvSpPr>
              <a:spLocks/>
            </p:cNvSpPr>
            <p:nvPr/>
          </p:nvSpPr>
          <p:spPr bwMode="auto">
            <a:xfrm>
              <a:off x="1401" y="1138"/>
              <a:ext cx="416" cy="303"/>
            </a:xfrm>
            <a:custGeom>
              <a:avLst/>
              <a:gdLst>
                <a:gd name="T0" fmla="*/ 371 w 416"/>
                <a:gd name="T1" fmla="*/ 273 h 303"/>
                <a:gd name="T2" fmla="*/ 416 w 416"/>
                <a:gd name="T3" fmla="*/ 76 h 303"/>
                <a:gd name="T4" fmla="*/ 121 w 416"/>
                <a:gd name="T5" fmla="*/ 0 h 303"/>
                <a:gd name="T6" fmla="*/ 129 w 416"/>
                <a:gd name="T7" fmla="*/ 38 h 303"/>
                <a:gd name="T8" fmla="*/ 114 w 416"/>
                <a:gd name="T9" fmla="*/ 46 h 303"/>
                <a:gd name="T10" fmla="*/ 129 w 416"/>
                <a:gd name="T11" fmla="*/ 53 h 303"/>
                <a:gd name="T12" fmla="*/ 121 w 416"/>
                <a:gd name="T13" fmla="*/ 68 h 303"/>
                <a:gd name="T14" fmla="*/ 121 w 416"/>
                <a:gd name="T15" fmla="*/ 76 h 303"/>
                <a:gd name="T16" fmla="*/ 129 w 416"/>
                <a:gd name="T17" fmla="*/ 83 h 303"/>
                <a:gd name="T18" fmla="*/ 114 w 416"/>
                <a:gd name="T19" fmla="*/ 106 h 303"/>
                <a:gd name="T20" fmla="*/ 114 w 416"/>
                <a:gd name="T21" fmla="*/ 129 h 303"/>
                <a:gd name="T22" fmla="*/ 76 w 416"/>
                <a:gd name="T23" fmla="*/ 144 h 303"/>
                <a:gd name="T24" fmla="*/ 68 w 416"/>
                <a:gd name="T25" fmla="*/ 136 h 303"/>
                <a:gd name="T26" fmla="*/ 83 w 416"/>
                <a:gd name="T27" fmla="*/ 121 h 303"/>
                <a:gd name="T28" fmla="*/ 83 w 416"/>
                <a:gd name="T29" fmla="*/ 136 h 303"/>
                <a:gd name="T30" fmla="*/ 99 w 416"/>
                <a:gd name="T31" fmla="*/ 121 h 303"/>
                <a:gd name="T32" fmla="*/ 106 w 416"/>
                <a:gd name="T33" fmla="*/ 114 h 303"/>
                <a:gd name="T34" fmla="*/ 99 w 416"/>
                <a:gd name="T35" fmla="*/ 114 h 303"/>
                <a:gd name="T36" fmla="*/ 99 w 416"/>
                <a:gd name="T37" fmla="*/ 99 h 303"/>
                <a:gd name="T38" fmla="*/ 114 w 416"/>
                <a:gd name="T39" fmla="*/ 99 h 303"/>
                <a:gd name="T40" fmla="*/ 106 w 416"/>
                <a:gd name="T41" fmla="*/ 83 h 303"/>
                <a:gd name="T42" fmla="*/ 68 w 416"/>
                <a:gd name="T43" fmla="*/ 114 h 303"/>
                <a:gd name="T44" fmla="*/ 83 w 416"/>
                <a:gd name="T45" fmla="*/ 114 h 303"/>
                <a:gd name="T46" fmla="*/ 68 w 416"/>
                <a:gd name="T47" fmla="*/ 114 h 303"/>
                <a:gd name="T48" fmla="*/ 91 w 416"/>
                <a:gd name="T49" fmla="*/ 83 h 303"/>
                <a:gd name="T50" fmla="*/ 106 w 416"/>
                <a:gd name="T51" fmla="*/ 68 h 303"/>
                <a:gd name="T52" fmla="*/ 99 w 416"/>
                <a:gd name="T53" fmla="*/ 76 h 303"/>
                <a:gd name="T54" fmla="*/ 91 w 416"/>
                <a:gd name="T55" fmla="*/ 53 h 303"/>
                <a:gd name="T56" fmla="*/ 46 w 416"/>
                <a:gd name="T57" fmla="*/ 46 h 303"/>
                <a:gd name="T58" fmla="*/ 8 w 416"/>
                <a:gd name="T59" fmla="*/ 15 h 303"/>
                <a:gd name="T60" fmla="*/ 8 w 416"/>
                <a:gd name="T61" fmla="*/ 136 h 303"/>
                <a:gd name="T62" fmla="*/ 8 w 416"/>
                <a:gd name="T63" fmla="*/ 129 h 303"/>
                <a:gd name="T64" fmla="*/ 23 w 416"/>
                <a:gd name="T65" fmla="*/ 136 h 303"/>
                <a:gd name="T66" fmla="*/ 8 w 416"/>
                <a:gd name="T67" fmla="*/ 136 h 303"/>
                <a:gd name="T68" fmla="*/ 8 w 416"/>
                <a:gd name="T69" fmla="*/ 152 h 303"/>
                <a:gd name="T70" fmla="*/ 15 w 416"/>
                <a:gd name="T71" fmla="*/ 152 h 303"/>
                <a:gd name="T72" fmla="*/ 8 w 416"/>
                <a:gd name="T73" fmla="*/ 174 h 303"/>
                <a:gd name="T74" fmla="*/ 8 w 416"/>
                <a:gd name="T75" fmla="*/ 159 h 303"/>
                <a:gd name="T76" fmla="*/ 0 w 416"/>
                <a:gd name="T77" fmla="*/ 182 h 303"/>
                <a:gd name="T78" fmla="*/ 0 w 416"/>
                <a:gd name="T79" fmla="*/ 189 h 303"/>
                <a:gd name="T80" fmla="*/ 15 w 416"/>
                <a:gd name="T81" fmla="*/ 189 h 303"/>
                <a:gd name="T82" fmla="*/ 31 w 416"/>
                <a:gd name="T83" fmla="*/ 197 h 303"/>
                <a:gd name="T84" fmla="*/ 38 w 416"/>
                <a:gd name="T85" fmla="*/ 205 h 303"/>
                <a:gd name="T86" fmla="*/ 53 w 416"/>
                <a:gd name="T87" fmla="*/ 212 h 303"/>
                <a:gd name="T88" fmla="*/ 53 w 416"/>
                <a:gd name="T89" fmla="*/ 250 h 303"/>
                <a:gd name="T90" fmla="*/ 76 w 416"/>
                <a:gd name="T91" fmla="*/ 265 h 303"/>
                <a:gd name="T92" fmla="*/ 106 w 416"/>
                <a:gd name="T93" fmla="*/ 258 h 303"/>
                <a:gd name="T94" fmla="*/ 136 w 416"/>
                <a:gd name="T95" fmla="*/ 280 h 303"/>
                <a:gd name="T96" fmla="*/ 257 w 416"/>
                <a:gd name="T97" fmla="*/ 280 h 303"/>
                <a:gd name="T98" fmla="*/ 371 w 416"/>
                <a:gd name="T99" fmla="*/ 303 h 303"/>
                <a:gd name="T100" fmla="*/ 371 w 416"/>
                <a:gd name="T101" fmla="*/ 2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16" h="303">
                  <a:moveTo>
                    <a:pt x="371" y="273"/>
                  </a:moveTo>
                  <a:lnTo>
                    <a:pt x="416" y="76"/>
                  </a:lnTo>
                  <a:lnTo>
                    <a:pt x="121" y="0"/>
                  </a:lnTo>
                  <a:lnTo>
                    <a:pt x="129" y="38"/>
                  </a:lnTo>
                  <a:lnTo>
                    <a:pt x="114" y="46"/>
                  </a:lnTo>
                  <a:lnTo>
                    <a:pt x="129" y="53"/>
                  </a:lnTo>
                  <a:lnTo>
                    <a:pt x="121" y="68"/>
                  </a:lnTo>
                  <a:lnTo>
                    <a:pt x="121" y="76"/>
                  </a:lnTo>
                  <a:lnTo>
                    <a:pt x="129" y="83"/>
                  </a:lnTo>
                  <a:lnTo>
                    <a:pt x="114" y="106"/>
                  </a:lnTo>
                  <a:lnTo>
                    <a:pt x="114" y="129"/>
                  </a:lnTo>
                  <a:lnTo>
                    <a:pt x="76" y="144"/>
                  </a:lnTo>
                  <a:lnTo>
                    <a:pt x="68" y="136"/>
                  </a:lnTo>
                  <a:lnTo>
                    <a:pt x="83" y="121"/>
                  </a:lnTo>
                  <a:lnTo>
                    <a:pt x="83" y="136"/>
                  </a:lnTo>
                  <a:lnTo>
                    <a:pt x="99" y="121"/>
                  </a:lnTo>
                  <a:lnTo>
                    <a:pt x="106" y="114"/>
                  </a:lnTo>
                  <a:lnTo>
                    <a:pt x="99" y="114"/>
                  </a:lnTo>
                  <a:lnTo>
                    <a:pt x="99" y="99"/>
                  </a:lnTo>
                  <a:lnTo>
                    <a:pt x="114" y="99"/>
                  </a:lnTo>
                  <a:lnTo>
                    <a:pt x="106" y="83"/>
                  </a:lnTo>
                  <a:lnTo>
                    <a:pt x="68" y="114"/>
                  </a:lnTo>
                  <a:lnTo>
                    <a:pt x="83" y="114"/>
                  </a:lnTo>
                  <a:lnTo>
                    <a:pt x="68" y="114"/>
                  </a:lnTo>
                  <a:lnTo>
                    <a:pt x="91" y="83"/>
                  </a:lnTo>
                  <a:lnTo>
                    <a:pt x="106" y="68"/>
                  </a:lnTo>
                  <a:lnTo>
                    <a:pt x="99" y="76"/>
                  </a:lnTo>
                  <a:lnTo>
                    <a:pt x="91" y="53"/>
                  </a:lnTo>
                  <a:lnTo>
                    <a:pt x="46" y="46"/>
                  </a:lnTo>
                  <a:lnTo>
                    <a:pt x="8" y="15"/>
                  </a:lnTo>
                  <a:lnTo>
                    <a:pt x="8" y="136"/>
                  </a:lnTo>
                  <a:lnTo>
                    <a:pt x="8" y="129"/>
                  </a:lnTo>
                  <a:lnTo>
                    <a:pt x="23" y="136"/>
                  </a:lnTo>
                  <a:lnTo>
                    <a:pt x="8" y="136"/>
                  </a:lnTo>
                  <a:lnTo>
                    <a:pt x="8" y="152"/>
                  </a:lnTo>
                  <a:lnTo>
                    <a:pt x="15" y="152"/>
                  </a:lnTo>
                  <a:lnTo>
                    <a:pt x="8" y="174"/>
                  </a:lnTo>
                  <a:lnTo>
                    <a:pt x="8" y="159"/>
                  </a:lnTo>
                  <a:lnTo>
                    <a:pt x="0" y="182"/>
                  </a:lnTo>
                  <a:lnTo>
                    <a:pt x="0" y="189"/>
                  </a:lnTo>
                  <a:lnTo>
                    <a:pt x="15" y="189"/>
                  </a:lnTo>
                  <a:lnTo>
                    <a:pt x="31" y="197"/>
                  </a:lnTo>
                  <a:lnTo>
                    <a:pt x="38" y="205"/>
                  </a:lnTo>
                  <a:lnTo>
                    <a:pt x="53" y="212"/>
                  </a:lnTo>
                  <a:lnTo>
                    <a:pt x="53" y="250"/>
                  </a:lnTo>
                  <a:lnTo>
                    <a:pt x="76" y="265"/>
                  </a:lnTo>
                  <a:lnTo>
                    <a:pt x="106" y="258"/>
                  </a:lnTo>
                  <a:lnTo>
                    <a:pt x="136" y="280"/>
                  </a:lnTo>
                  <a:lnTo>
                    <a:pt x="257" y="280"/>
                  </a:lnTo>
                  <a:lnTo>
                    <a:pt x="371" y="303"/>
                  </a:lnTo>
                  <a:lnTo>
                    <a:pt x="371" y="27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80" name="Freeform 127"/>
            <p:cNvSpPr>
              <a:spLocks/>
            </p:cNvSpPr>
            <p:nvPr/>
          </p:nvSpPr>
          <p:spPr bwMode="auto">
            <a:xfrm>
              <a:off x="1401" y="1138"/>
              <a:ext cx="416" cy="303"/>
            </a:xfrm>
            <a:custGeom>
              <a:avLst/>
              <a:gdLst>
                <a:gd name="T0" fmla="*/ 371 w 416"/>
                <a:gd name="T1" fmla="*/ 273 h 303"/>
                <a:gd name="T2" fmla="*/ 416 w 416"/>
                <a:gd name="T3" fmla="*/ 76 h 303"/>
                <a:gd name="T4" fmla="*/ 121 w 416"/>
                <a:gd name="T5" fmla="*/ 0 h 303"/>
                <a:gd name="T6" fmla="*/ 129 w 416"/>
                <a:gd name="T7" fmla="*/ 38 h 303"/>
                <a:gd name="T8" fmla="*/ 114 w 416"/>
                <a:gd name="T9" fmla="*/ 46 h 303"/>
                <a:gd name="T10" fmla="*/ 129 w 416"/>
                <a:gd name="T11" fmla="*/ 53 h 303"/>
                <a:gd name="T12" fmla="*/ 121 w 416"/>
                <a:gd name="T13" fmla="*/ 68 h 303"/>
                <a:gd name="T14" fmla="*/ 121 w 416"/>
                <a:gd name="T15" fmla="*/ 76 h 303"/>
                <a:gd name="T16" fmla="*/ 129 w 416"/>
                <a:gd name="T17" fmla="*/ 83 h 303"/>
                <a:gd name="T18" fmla="*/ 114 w 416"/>
                <a:gd name="T19" fmla="*/ 106 h 303"/>
                <a:gd name="T20" fmla="*/ 114 w 416"/>
                <a:gd name="T21" fmla="*/ 129 h 303"/>
                <a:gd name="T22" fmla="*/ 76 w 416"/>
                <a:gd name="T23" fmla="*/ 144 h 303"/>
                <a:gd name="T24" fmla="*/ 68 w 416"/>
                <a:gd name="T25" fmla="*/ 136 h 303"/>
                <a:gd name="T26" fmla="*/ 83 w 416"/>
                <a:gd name="T27" fmla="*/ 121 h 303"/>
                <a:gd name="T28" fmla="*/ 83 w 416"/>
                <a:gd name="T29" fmla="*/ 136 h 303"/>
                <a:gd name="T30" fmla="*/ 99 w 416"/>
                <a:gd name="T31" fmla="*/ 121 h 303"/>
                <a:gd name="T32" fmla="*/ 106 w 416"/>
                <a:gd name="T33" fmla="*/ 114 h 303"/>
                <a:gd name="T34" fmla="*/ 99 w 416"/>
                <a:gd name="T35" fmla="*/ 114 h 303"/>
                <a:gd name="T36" fmla="*/ 99 w 416"/>
                <a:gd name="T37" fmla="*/ 99 h 303"/>
                <a:gd name="T38" fmla="*/ 114 w 416"/>
                <a:gd name="T39" fmla="*/ 99 h 303"/>
                <a:gd name="T40" fmla="*/ 106 w 416"/>
                <a:gd name="T41" fmla="*/ 83 h 303"/>
                <a:gd name="T42" fmla="*/ 68 w 416"/>
                <a:gd name="T43" fmla="*/ 114 h 303"/>
                <a:gd name="T44" fmla="*/ 83 w 416"/>
                <a:gd name="T45" fmla="*/ 114 h 303"/>
                <a:gd name="T46" fmla="*/ 68 w 416"/>
                <a:gd name="T47" fmla="*/ 114 h 303"/>
                <a:gd name="T48" fmla="*/ 91 w 416"/>
                <a:gd name="T49" fmla="*/ 83 h 303"/>
                <a:gd name="T50" fmla="*/ 106 w 416"/>
                <a:gd name="T51" fmla="*/ 68 h 303"/>
                <a:gd name="T52" fmla="*/ 99 w 416"/>
                <a:gd name="T53" fmla="*/ 76 h 303"/>
                <a:gd name="T54" fmla="*/ 91 w 416"/>
                <a:gd name="T55" fmla="*/ 53 h 303"/>
                <a:gd name="T56" fmla="*/ 46 w 416"/>
                <a:gd name="T57" fmla="*/ 46 h 303"/>
                <a:gd name="T58" fmla="*/ 8 w 416"/>
                <a:gd name="T59" fmla="*/ 15 h 303"/>
                <a:gd name="T60" fmla="*/ 8 w 416"/>
                <a:gd name="T61" fmla="*/ 136 h 303"/>
                <a:gd name="T62" fmla="*/ 8 w 416"/>
                <a:gd name="T63" fmla="*/ 129 h 303"/>
                <a:gd name="T64" fmla="*/ 23 w 416"/>
                <a:gd name="T65" fmla="*/ 136 h 303"/>
                <a:gd name="T66" fmla="*/ 8 w 416"/>
                <a:gd name="T67" fmla="*/ 136 h 303"/>
                <a:gd name="T68" fmla="*/ 8 w 416"/>
                <a:gd name="T69" fmla="*/ 152 h 303"/>
                <a:gd name="T70" fmla="*/ 15 w 416"/>
                <a:gd name="T71" fmla="*/ 152 h 303"/>
                <a:gd name="T72" fmla="*/ 8 w 416"/>
                <a:gd name="T73" fmla="*/ 174 h 303"/>
                <a:gd name="T74" fmla="*/ 8 w 416"/>
                <a:gd name="T75" fmla="*/ 159 h 303"/>
                <a:gd name="T76" fmla="*/ 0 w 416"/>
                <a:gd name="T77" fmla="*/ 182 h 303"/>
                <a:gd name="T78" fmla="*/ 0 w 416"/>
                <a:gd name="T79" fmla="*/ 189 h 303"/>
                <a:gd name="T80" fmla="*/ 15 w 416"/>
                <a:gd name="T81" fmla="*/ 189 h 303"/>
                <a:gd name="T82" fmla="*/ 31 w 416"/>
                <a:gd name="T83" fmla="*/ 197 h 303"/>
                <a:gd name="T84" fmla="*/ 38 w 416"/>
                <a:gd name="T85" fmla="*/ 205 h 303"/>
                <a:gd name="T86" fmla="*/ 53 w 416"/>
                <a:gd name="T87" fmla="*/ 212 h 303"/>
                <a:gd name="T88" fmla="*/ 53 w 416"/>
                <a:gd name="T89" fmla="*/ 250 h 303"/>
                <a:gd name="T90" fmla="*/ 76 w 416"/>
                <a:gd name="T91" fmla="*/ 265 h 303"/>
                <a:gd name="T92" fmla="*/ 106 w 416"/>
                <a:gd name="T93" fmla="*/ 258 h 303"/>
                <a:gd name="T94" fmla="*/ 136 w 416"/>
                <a:gd name="T95" fmla="*/ 280 h 303"/>
                <a:gd name="T96" fmla="*/ 257 w 416"/>
                <a:gd name="T97" fmla="*/ 280 h 303"/>
                <a:gd name="T98" fmla="*/ 371 w 416"/>
                <a:gd name="T99" fmla="*/ 303 h 303"/>
                <a:gd name="T100" fmla="*/ 371 w 416"/>
                <a:gd name="T101" fmla="*/ 273 h 303"/>
                <a:gd name="T102" fmla="*/ 371 w 416"/>
                <a:gd name="T103" fmla="*/ 28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6" h="303">
                  <a:moveTo>
                    <a:pt x="371" y="273"/>
                  </a:moveTo>
                  <a:lnTo>
                    <a:pt x="416" y="76"/>
                  </a:lnTo>
                  <a:lnTo>
                    <a:pt x="121" y="0"/>
                  </a:lnTo>
                  <a:lnTo>
                    <a:pt x="129" y="38"/>
                  </a:lnTo>
                  <a:lnTo>
                    <a:pt x="114" y="46"/>
                  </a:lnTo>
                  <a:lnTo>
                    <a:pt x="129" y="53"/>
                  </a:lnTo>
                  <a:lnTo>
                    <a:pt x="121" y="68"/>
                  </a:lnTo>
                  <a:lnTo>
                    <a:pt x="121" y="76"/>
                  </a:lnTo>
                  <a:lnTo>
                    <a:pt x="129" y="83"/>
                  </a:lnTo>
                  <a:lnTo>
                    <a:pt x="114" y="106"/>
                  </a:lnTo>
                  <a:lnTo>
                    <a:pt x="114" y="129"/>
                  </a:lnTo>
                  <a:lnTo>
                    <a:pt x="76" y="144"/>
                  </a:lnTo>
                  <a:lnTo>
                    <a:pt x="68" y="136"/>
                  </a:lnTo>
                  <a:lnTo>
                    <a:pt x="83" y="121"/>
                  </a:lnTo>
                  <a:lnTo>
                    <a:pt x="83" y="136"/>
                  </a:lnTo>
                  <a:lnTo>
                    <a:pt x="99" y="121"/>
                  </a:lnTo>
                  <a:lnTo>
                    <a:pt x="106" y="114"/>
                  </a:lnTo>
                  <a:lnTo>
                    <a:pt x="99" y="114"/>
                  </a:lnTo>
                  <a:lnTo>
                    <a:pt x="99" y="99"/>
                  </a:lnTo>
                  <a:lnTo>
                    <a:pt x="114" y="99"/>
                  </a:lnTo>
                  <a:lnTo>
                    <a:pt x="106" y="83"/>
                  </a:lnTo>
                  <a:lnTo>
                    <a:pt x="68" y="114"/>
                  </a:lnTo>
                  <a:lnTo>
                    <a:pt x="83" y="114"/>
                  </a:lnTo>
                  <a:lnTo>
                    <a:pt x="68" y="114"/>
                  </a:lnTo>
                  <a:lnTo>
                    <a:pt x="91" y="83"/>
                  </a:lnTo>
                  <a:lnTo>
                    <a:pt x="106" y="68"/>
                  </a:lnTo>
                  <a:lnTo>
                    <a:pt x="99" y="76"/>
                  </a:lnTo>
                  <a:lnTo>
                    <a:pt x="91" y="53"/>
                  </a:lnTo>
                  <a:lnTo>
                    <a:pt x="46" y="46"/>
                  </a:lnTo>
                  <a:lnTo>
                    <a:pt x="8" y="15"/>
                  </a:lnTo>
                  <a:lnTo>
                    <a:pt x="8" y="136"/>
                  </a:lnTo>
                  <a:lnTo>
                    <a:pt x="8" y="129"/>
                  </a:lnTo>
                  <a:lnTo>
                    <a:pt x="23" y="136"/>
                  </a:lnTo>
                  <a:lnTo>
                    <a:pt x="8" y="136"/>
                  </a:lnTo>
                  <a:lnTo>
                    <a:pt x="8" y="152"/>
                  </a:lnTo>
                  <a:lnTo>
                    <a:pt x="15" y="152"/>
                  </a:lnTo>
                  <a:lnTo>
                    <a:pt x="8" y="174"/>
                  </a:lnTo>
                  <a:lnTo>
                    <a:pt x="8" y="159"/>
                  </a:lnTo>
                  <a:lnTo>
                    <a:pt x="0" y="182"/>
                  </a:lnTo>
                  <a:lnTo>
                    <a:pt x="0" y="189"/>
                  </a:lnTo>
                  <a:lnTo>
                    <a:pt x="15" y="189"/>
                  </a:lnTo>
                  <a:lnTo>
                    <a:pt x="31" y="197"/>
                  </a:lnTo>
                  <a:lnTo>
                    <a:pt x="38" y="205"/>
                  </a:lnTo>
                  <a:lnTo>
                    <a:pt x="53" y="212"/>
                  </a:lnTo>
                  <a:lnTo>
                    <a:pt x="53" y="250"/>
                  </a:lnTo>
                  <a:lnTo>
                    <a:pt x="76" y="265"/>
                  </a:lnTo>
                  <a:lnTo>
                    <a:pt x="106" y="258"/>
                  </a:lnTo>
                  <a:lnTo>
                    <a:pt x="136" y="280"/>
                  </a:lnTo>
                  <a:lnTo>
                    <a:pt x="257" y="280"/>
                  </a:lnTo>
                  <a:lnTo>
                    <a:pt x="371" y="303"/>
                  </a:lnTo>
                  <a:lnTo>
                    <a:pt x="371" y="273"/>
                  </a:lnTo>
                  <a:lnTo>
                    <a:pt x="371" y="28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81" name="Freeform 128"/>
            <p:cNvSpPr>
              <a:spLocks/>
            </p:cNvSpPr>
            <p:nvPr/>
          </p:nvSpPr>
          <p:spPr bwMode="auto">
            <a:xfrm>
              <a:off x="3731" y="1918"/>
              <a:ext cx="280" cy="280"/>
            </a:xfrm>
            <a:custGeom>
              <a:avLst/>
              <a:gdLst>
                <a:gd name="T0" fmla="*/ 280 w 280"/>
                <a:gd name="T1" fmla="*/ 91 h 280"/>
                <a:gd name="T2" fmla="*/ 242 w 280"/>
                <a:gd name="T3" fmla="*/ 68 h 280"/>
                <a:gd name="T4" fmla="*/ 242 w 280"/>
                <a:gd name="T5" fmla="*/ 91 h 280"/>
                <a:gd name="T6" fmla="*/ 219 w 280"/>
                <a:gd name="T7" fmla="*/ 128 h 280"/>
                <a:gd name="T8" fmla="*/ 212 w 280"/>
                <a:gd name="T9" fmla="*/ 121 h 280"/>
                <a:gd name="T10" fmla="*/ 204 w 280"/>
                <a:gd name="T11" fmla="*/ 159 h 280"/>
                <a:gd name="T12" fmla="*/ 181 w 280"/>
                <a:gd name="T13" fmla="*/ 151 h 280"/>
                <a:gd name="T14" fmla="*/ 144 w 280"/>
                <a:gd name="T15" fmla="*/ 250 h 280"/>
                <a:gd name="T16" fmla="*/ 68 w 280"/>
                <a:gd name="T17" fmla="*/ 280 h 280"/>
                <a:gd name="T18" fmla="*/ 53 w 280"/>
                <a:gd name="T19" fmla="*/ 257 h 280"/>
                <a:gd name="T20" fmla="*/ 15 w 280"/>
                <a:gd name="T21" fmla="*/ 227 h 280"/>
                <a:gd name="T22" fmla="*/ 0 w 280"/>
                <a:gd name="T23" fmla="*/ 189 h 280"/>
                <a:gd name="T24" fmla="*/ 23 w 280"/>
                <a:gd name="T25" fmla="*/ 174 h 280"/>
                <a:gd name="T26" fmla="*/ 30 w 280"/>
                <a:gd name="T27" fmla="*/ 136 h 280"/>
                <a:gd name="T28" fmla="*/ 45 w 280"/>
                <a:gd name="T29" fmla="*/ 144 h 280"/>
                <a:gd name="T30" fmla="*/ 45 w 280"/>
                <a:gd name="T31" fmla="*/ 113 h 280"/>
                <a:gd name="T32" fmla="*/ 91 w 280"/>
                <a:gd name="T33" fmla="*/ 83 h 280"/>
                <a:gd name="T34" fmla="*/ 98 w 280"/>
                <a:gd name="T35" fmla="*/ 23 h 280"/>
                <a:gd name="T36" fmla="*/ 91 w 280"/>
                <a:gd name="T37" fmla="*/ 7 h 280"/>
                <a:gd name="T38" fmla="*/ 98 w 280"/>
                <a:gd name="T39" fmla="*/ 0 h 280"/>
                <a:gd name="T40" fmla="*/ 113 w 280"/>
                <a:gd name="T41" fmla="*/ 68 h 280"/>
                <a:gd name="T42" fmla="*/ 174 w 280"/>
                <a:gd name="T43" fmla="*/ 60 h 280"/>
                <a:gd name="T44" fmla="*/ 181 w 280"/>
                <a:gd name="T45" fmla="*/ 98 h 280"/>
                <a:gd name="T46" fmla="*/ 219 w 280"/>
                <a:gd name="T47" fmla="*/ 60 h 280"/>
                <a:gd name="T48" fmla="*/ 234 w 280"/>
                <a:gd name="T49" fmla="*/ 68 h 280"/>
                <a:gd name="T50" fmla="*/ 250 w 280"/>
                <a:gd name="T51" fmla="*/ 45 h 280"/>
                <a:gd name="T52" fmla="*/ 272 w 280"/>
                <a:gd name="T53" fmla="*/ 53 h 280"/>
                <a:gd name="T54" fmla="*/ 280 w 280"/>
                <a:gd name="T55" fmla="*/ 75 h 280"/>
                <a:gd name="T56" fmla="*/ 280 w 280"/>
                <a:gd name="T57" fmla="*/ 91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0" h="280">
                  <a:moveTo>
                    <a:pt x="280" y="91"/>
                  </a:moveTo>
                  <a:lnTo>
                    <a:pt x="242" y="68"/>
                  </a:lnTo>
                  <a:lnTo>
                    <a:pt x="242" y="91"/>
                  </a:lnTo>
                  <a:lnTo>
                    <a:pt x="219" y="128"/>
                  </a:lnTo>
                  <a:lnTo>
                    <a:pt x="212" y="121"/>
                  </a:lnTo>
                  <a:lnTo>
                    <a:pt x="204" y="159"/>
                  </a:lnTo>
                  <a:lnTo>
                    <a:pt x="181" y="151"/>
                  </a:lnTo>
                  <a:lnTo>
                    <a:pt x="144" y="250"/>
                  </a:lnTo>
                  <a:lnTo>
                    <a:pt x="68" y="280"/>
                  </a:lnTo>
                  <a:lnTo>
                    <a:pt x="53" y="257"/>
                  </a:lnTo>
                  <a:lnTo>
                    <a:pt x="15" y="227"/>
                  </a:lnTo>
                  <a:lnTo>
                    <a:pt x="0" y="189"/>
                  </a:lnTo>
                  <a:lnTo>
                    <a:pt x="23" y="174"/>
                  </a:lnTo>
                  <a:lnTo>
                    <a:pt x="30" y="136"/>
                  </a:lnTo>
                  <a:lnTo>
                    <a:pt x="45" y="144"/>
                  </a:lnTo>
                  <a:lnTo>
                    <a:pt x="45" y="113"/>
                  </a:lnTo>
                  <a:lnTo>
                    <a:pt x="91" y="83"/>
                  </a:lnTo>
                  <a:lnTo>
                    <a:pt x="98" y="23"/>
                  </a:lnTo>
                  <a:lnTo>
                    <a:pt x="91" y="7"/>
                  </a:lnTo>
                  <a:lnTo>
                    <a:pt x="98" y="0"/>
                  </a:lnTo>
                  <a:lnTo>
                    <a:pt x="113" y="68"/>
                  </a:lnTo>
                  <a:lnTo>
                    <a:pt x="174" y="60"/>
                  </a:lnTo>
                  <a:lnTo>
                    <a:pt x="181" y="98"/>
                  </a:lnTo>
                  <a:lnTo>
                    <a:pt x="219" y="60"/>
                  </a:lnTo>
                  <a:lnTo>
                    <a:pt x="234" y="68"/>
                  </a:lnTo>
                  <a:lnTo>
                    <a:pt x="250" y="45"/>
                  </a:lnTo>
                  <a:lnTo>
                    <a:pt x="272" y="53"/>
                  </a:lnTo>
                  <a:lnTo>
                    <a:pt x="280" y="75"/>
                  </a:lnTo>
                  <a:lnTo>
                    <a:pt x="280" y="9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82" name="Freeform 129"/>
            <p:cNvSpPr>
              <a:spLocks/>
            </p:cNvSpPr>
            <p:nvPr/>
          </p:nvSpPr>
          <p:spPr bwMode="auto">
            <a:xfrm>
              <a:off x="3731" y="1918"/>
              <a:ext cx="280" cy="280"/>
            </a:xfrm>
            <a:custGeom>
              <a:avLst/>
              <a:gdLst>
                <a:gd name="T0" fmla="*/ 280 w 280"/>
                <a:gd name="T1" fmla="*/ 91 h 280"/>
                <a:gd name="T2" fmla="*/ 242 w 280"/>
                <a:gd name="T3" fmla="*/ 68 h 280"/>
                <a:gd name="T4" fmla="*/ 242 w 280"/>
                <a:gd name="T5" fmla="*/ 91 h 280"/>
                <a:gd name="T6" fmla="*/ 219 w 280"/>
                <a:gd name="T7" fmla="*/ 128 h 280"/>
                <a:gd name="T8" fmla="*/ 212 w 280"/>
                <a:gd name="T9" fmla="*/ 121 h 280"/>
                <a:gd name="T10" fmla="*/ 204 w 280"/>
                <a:gd name="T11" fmla="*/ 159 h 280"/>
                <a:gd name="T12" fmla="*/ 181 w 280"/>
                <a:gd name="T13" fmla="*/ 151 h 280"/>
                <a:gd name="T14" fmla="*/ 144 w 280"/>
                <a:gd name="T15" fmla="*/ 250 h 280"/>
                <a:gd name="T16" fmla="*/ 68 w 280"/>
                <a:gd name="T17" fmla="*/ 280 h 280"/>
                <a:gd name="T18" fmla="*/ 53 w 280"/>
                <a:gd name="T19" fmla="*/ 257 h 280"/>
                <a:gd name="T20" fmla="*/ 15 w 280"/>
                <a:gd name="T21" fmla="*/ 227 h 280"/>
                <a:gd name="T22" fmla="*/ 0 w 280"/>
                <a:gd name="T23" fmla="*/ 189 h 280"/>
                <a:gd name="T24" fmla="*/ 23 w 280"/>
                <a:gd name="T25" fmla="*/ 174 h 280"/>
                <a:gd name="T26" fmla="*/ 30 w 280"/>
                <a:gd name="T27" fmla="*/ 136 h 280"/>
                <a:gd name="T28" fmla="*/ 45 w 280"/>
                <a:gd name="T29" fmla="*/ 144 h 280"/>
                <a:gd name="T30" fmla="*/ 45 w 280"/>
                <a:gd name="T31" fmla="*/ 113 h 280"/>
                <a:gd name="T32" fmla="*/ 91 w 280"/>
                <a:gd name="T33" fmla="*/ 83 h 280"/>
                <a:gd name="T34" fmla="*/ 98 w 280"/>
                <a:gd name="T35" fmla="*/ 23 h 280"/>
                <a:gd name="T36" fmla="*/ 91 w 280"/>
                <a:gd name="T37" fmla="*/ 7 h 280"/>
                <a:gd name="T38" fmla="*/ 98 w 280"/>
                <a:gd name="T39" fmla="*/ 0 h 280"/>
                <a:gd name="T40" fmla="*/ 113 w 280"/>
                <a:gd name="T41" fmla="*/ 68 h 280"/>
                <a:gd name="T42" fmla="*/ 174 w 280"/>
                <a:gd name="T43" fmla="*/ 60 h 280"/>
                <a:gd name="T44" fmla="*/ 181 w 280"/>
                <a:gd name="T45" fmla="*/ 98 h 280"/>
                <a:gd name="T46" fmla="*/ 219 w 280"/>
                <a:gd name="T47" fmla="*/ 60 h 280"/>
                <a:gd name="T48" fmla="*/ 234 w 280"/>
                <a:gd name="T49" fmla="*/ 68 h 280"/>
                <a:gd name="T50" fmla="*/ 250 w 280"/>
                <a:gd name="T51" fmla="*/ 45 h 280"/>
                <a:gd name="T52" fmla="*/ 272 w 280"/>
                <a:gd name="T53" fmla="*/ 53 h 280"/>
                <a:gd name="T54" fmla="*/ 280 w 280"/>
                <a:gd name="T55" fmla="*/ 75 h 280"/>
                <a:gd name="T56" fmla="*/ 280 w 280"/>
                <a:gd name="T57" fmla="*/ 91 h 280"/>
                <a:gd name="T58" fmla="*/ 280 w 280"/>
                <a:gd name="T59" fmla="*/ 98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0" h="280">
                  <a:moveTo>
                    <a:pt x="280" y="91"/>
                  </a:moveTo>
                  <a:lnTo>
                    <a:pt x="242" y="68"/>
                  </a:lnTo>
                  <a:lnTo>
                    <a:pt x="242" y="91"/>
                  </a:lnTo>
                  <a:lnTo>
                    <a:pt x="219" y="128"/>
                  </a:lnTo>
                  <a:lnTo>
                    <a:pt x="212" y="121"/>
                  </a:lnTo>
                  <a:lnTo>
                    <a:pt x="204" y="159"/>
                  </a:lnTo>
                  <a:lnTo>
                    <a:pt x="181" y="151"/>
                  </a:lnTo>
                  <a:lnTo>
                    <a:pt x="144" y="250"/>
                  </a:lnTo>
                  <a:lnTo>
                    <a:pt x="68" y="280"/>
                  </a:lnTo>
                  <a:lnTo>
                    <a:pt x="53" y="257"/>
                  </a:lnTo>
                  <a:lnTo>
                    <a:pt x="15" y="227"/>
                  </a:lnTo>
                  <a:lnTo>
                    <a:pt x="0" y="189"/>
                  </a:lnTo>
                  <a:lnTo>
                    <a:pt x="23" y="174"/>
                  </a:lnTo>
                  <a:lnTo>
                    <a:pt x="30" y="136"/>
                  </a:lnTo>
                  <a:lnTo>
                    <a:pt x="45" y="144"/>
                  </a:lnTo>
                  <a:lnTo>
                    <a:pt x="45" y="113"/>
                  </a:lnTo>
                  <a:lnTo>
                    <a:pt x="91" y="83"/>
                  </a:lnTo>
                  <a:lnTo>
                    <a:pt x="98" y="23"/>
                  </a:lnTo>
                  <a:lnTo>
                    <a:pt x="91" y="7"/>
                  </a:lnTo>
                  <a:lnTo>
                    <a:pt x="98" y="0"/>
                  </a:lnTo>
                  <a:lnTo>
                    <a:pt x="113" y="68"/>
                  </a:lnTo>
                  <a:lnTo>
                    <a:pt x="174" y="60"/>
                  </a:lnTo>
                  <a:lnTo>
                    <a:pt x="181" y="98"/>
                  </a:lnTo>
                  <a:lnTo>
                    <a:pt x="219" y="60"/>
                  </a:lnTo>
                  <a:lnTo>
                    <a:pt x="234" y="68"/>
                  </a:lnTo>
                  <a:lnTo>
                    <a:pt x="250" y="45"/>
                  </a:lnTo>
                  <a:lnTo>
                    <a:pt x="272" y="53"/>
                  </a:lnTo>
                  <a:lnTo>
                    <a:pt x="280" y="75"/>
                  </a:lnTo>
                  <a:lnTo>
                    <a:pt x="280" y="91"/>
                  </a:lnTo>
                  <a:lnTo>
                    <a:pt x="280" y="9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83" name="Freeform 130"/>
            <p:cNvSpPr>
              <a:spLocks/>
            </p:cNvSpPr>
            <p:nvPr/>
          </p:nvSpPr>
          <p:spPr bwMode="auto">
            <a:xfrm>
              <a:off x="3088" y="1486"/>
              <a:ext cx="310" cy="349"/>
            </a:xfrm>
            <a:custGeom>
              <a:avLst/>
              <a:gdLst>
                <a:gd name="T0" fmla="*/ 287 w 310"/>
                <a:gd name="T1" fmla="*/ 280 h 349"/>
                <a:gd name="T2" fmla="*/ 303 w 310"/>
                <a:gd name="T3" fmla="*/ 341 h 349"/>
                <a:gd name="T4" fmla="*/ 136 w 310"/>
                <a:gd name="T5" fmla="*/ 349 h 349"/>
                <a:gd name="T6" fmla="*/ 113 w 310"/>
                <a:gd name="T7" fmla="*/ 333 h 349"/>
                <a:gd name="T8" fmla="*/ 98 w 310"/>
                <a:gd name="T9" fmla="*/ 273 h 349"/>
                <a:gd name="T10" fmla="*/ 83 w 310"/>
                <a:gd name="T11" fmla="*/ 235 h 349"/>
                <a:gd name="T12" fmla="*/ 8 w 310"/>
                <a:gd name="T13" fmla="*/ 174 h 349"/>
                <a:gd name="T14" fmla="*/ 8 w 310"/>
                <a:gd name="T15" fmla="*/ 137 h 349"/>
                <a:gd name="T16" fmla="*/ 15 w 310"/>
                <a:gd name="T17" fmla="*/ 121 h 349"/>
                <a:gd name="T18" fmla="*/ 0 w 310"/>
                <a:gd name="T19" fmla="*/ 99 h 349"/>
                <a:gd name="T20" fmla="*/ 30 w 310"/>
                <a:gd name="T21" fmla="*/ 76 h 349"/>
                <a:gd name="T22" fmla="*/ 30 w 310"/>
                <a:gd name="T23" fmla="*/ 31 h 349"/>
                <a:gd name="T24" fmla="*/ 45 w 310"/>
                <a:gd name="T25" fmla="*/ 23 h 349"/>
                <a:gd name="T26" fmla="*/ 106 w 310"/>
                <a:gd name="T27" fmla="*/ 0 h 349"/>
                <a:gd name="T28" fmla="*/ 106 w 310"/>
                <a:gd name="T29" fmla="*/ 31 h 349"/>
                <a:gd name="T30" fmla="*/ 106 w 310"/>
                <a:gd name="T31" fmla="*/ 15 h 349"/>
                <a:gd name="T32" fmla="*/ 129 w 310"/>
                <a:gd name="T33" fmla="*/ 31 h 349"/>
                <a:gd name="T34" fmla="*/ 151 w 310"/>
                <a:gd name="T35" fmla="*/ 46 h 349"/>
                <a:gd name="T36" fmla="*/ 265 w 310"/>
                <a:gd name="T37" fmla="*/ 68 h 349"/>
                <a:gd name="T38" fmla="*/ 257 w 310"/>
                <a:gd name="T39" fmla="*/ 84 h 349"/>
                <a:gd name="T40" fmla="*/ 280 w 310"/>
                <a:gd name="T41" fmla="*/ 91 h 349"/>
                <a:gd name="T42" fmla="*/ 280 w 310"/>
                <a:gd name="T43" fmla="*/ 114 h 349"/>
                <a:gd name="T44" fmla="*/ 287 w 310"/>
                <a:gd name="T45" fmla="*/ 114 h 349"/>
                <a:gd name="T46" fmla="*/ 295 w 310"/>
                <a:gd name="T47" fmla="*/ 137 h 349"/>
                <a:gd name="T48" fmla="*/ 272 w 310"/>
                <a:gd name="T49" fmla="*/ 174 h 349"/>
                <a:gd name="T50" fmla="*/ 280 w 310"/>
                <a:gd name="T51" fmla="*/ 182 h 349"/>
                <a:gd name="T52" fmla="*/ 303 w 310"/>
                <a:gd name="T53" fmla="*/ 152 h 349"/>
                <a:gd name="T54" fmla="*/ 310 w 310"/>
                <a:gd name="T55" fmla="*/ 159 h 349"/>
                <a:gd name="T56" fmla="*/ 287 w 310"/>
                <a:gd name="T57" fmla="*/ 280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0" h="349">
                  <a:moveTo>
                    <a:pt x="287" y="280"/>
                  </a:moveTo>
                  <a:lnTo>
                    <a:pt x="303" y="341"/>
                  </a:lnTo>
                  <a:lnTo>
                    <a:pt x="136" y="349"/>
                  </a:lnTo>
                  <a:lnTo>
                    <a:pt x="113" y="333"/>
                  </a:lnTo>
                  <a:lnTo>
                    <a:pt x="98" y="273"/>
                  </a:lnTo>
                  <a:lnTo>
                    <a:pt x="83" y="235"/>
                  </a:lnTo>
                  <a:lnTo>
                    <a:pt x="8" y="174"/>
                  </a:lnTo>
                  <a:lnTo>
                    <a:pt x="8" y="137"/>
                  </a:lnTo>
                  <a:lnTo>
                    <a:pt x="15" y="121"/>
                  </a:lnTo>
                  <a:lnTo>
                    <a:pt x="0" y="99"/>
                  </a:lnTo>
                  <a:lnTo>
                    <a:pt x="30" y="76"/>
                  </a:lnTo>
                  <a:lnTo>
                    <a:pt x="30" y="31"/>
                  </a:lnTo>
                  <a:lnTo>
                    <a:pt x="45" y="23"/>
                  </a:lnTo>
                  <a:lnTo>
                    <a:pt x="106" y="0"/>
                  </a:lnTo>
                  <a:lnTo>
                    <a:pt x="106" y="31"/>
                  </a:lnTo>
                  <a:lnTo>
                    <a:pt x="106" y="15"/>
                  </a:lnTo>
                  <a:lnTo>
                    <a:pt x="129" y="31"/>
                  </a:lnTo>
                  <a:lnTo>
                    <a:pt x="151" y="46"/>
                  </a:lnTo>
                  <a:lnTo>
                    <a:pt x="265" y="68"/>
                  </a:lnTo>
                  <a:lnTo>
                    <a:pt x="257" y="84"/>
                  </a:lnTo>
                  <a:lnTo>
                    <a:pt x="280" y="91"/>
                  </a:lnTo>
                  <a:lnTo>
                    <a:pt x="280" y="114"/>
                  </a:lnTo>
                  <a:lnTo>
                    <a:pt x="287" y="114"/>
                  </a:lnTo>
                  <a:lnTo>
                    <a:pt x="295" y="137"/>
                  </a:lnTo>
                  <a:lnTo>
                    <a:pt x="272" y="174"/>
                  </a:lnTo>
                  <a:lnTo>
                    <a:pt x="280" y="182"/>
                  </a:lnTo>
                  <a:lnTo>
                    <a:pt x="303" y="152"/>
                  </a:lnTo>
                  <a:lnTo>
                    <a:pt x="310" y="159"/>
                  </a:lnTo>
                  <a:lnTo>
                    <a:pt x="287" y="280"/>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84" name="Freeform 131"/>
            <p:cNvSpPr>
              <a:spLocks/>
            </p:cNvSpPr>
            <p:nvPr/>
          </p:nvSpPr>
          <p:spPr bwMode="auto">
            <a:xfrm>
              <a:off x="3088" y="1486"/>
              <a:ext cx="310" cy="349"/>
            </a:xfrm>
            <a:custGeom>
              <a:avLst/>
              <a:gdLst>
                <a:gd name="T0" fmla="*/ 287 w 310"/>
                <a:gd name="T1" fmla="*/ 280 h 349"/>
                <a:gd name="T2" fmla="*/ 303 w 310"/>
                <a:gd name="T3" fmla="*/ 341 h 349"/>
                <a:gd name="T4" fmla="*/ 136 w 310"/>
                <a:gd name="T5" fmla="*/ 349 h 349"/>
                <a:gd name="T6" fmla="*/ 113 w 310"/>
                <a:gd name="T7" fmla="*/ 333 h 349"/>
                <a:gd name="T8" fmla="*/ 98 w 310"/>
                <a:gd name="T9" fmla="*/ 273 h 349"/>
                <a:gd name="T10" fmla="*/ 83 w 310"/>
                <a:gd name="T11" fmla="*/ 235 h 349"/>
                <a:gd name="T12" fmla="*/ 8 w 310"/>
                <a:gd name="T13" fmla="*/ 174 h 349"/>
                <a:gd name="T14" fmla="*/ 8 w 310"/>
                <a:gd name="T15" fmla="*/ 137 h 349"/>
                <a:gd name="T16" fmla="*/ 15 w 310"/>
                <a:gd name="T17" fmla="*/ 121 h 349"/>
                <a:gd name="T18" fmla="*/ 0 w 310"/>
                <a:gd name="T19" fmla="*/ 99 h 349"/>
                <a:gd name="T20" fmla="*/ 30 w 310"/>
                <a:gd name="T21" fmla="*/ 76 h 349"/>
                <a:gd name="T22" fmla="*/ 30 w 310"/>
                <a:gd name="T23" fmla="*/ 31 h 349"/>
                <a:gd name="T24" fmla="*/ 45 w 310"/>
                <a:gd name="T25" fmla="*/ 23 h 349"/>
                <a:gd name="T26" fmla="*/ 106 w 310"/>
                <a:gd name="T27" fmla="*/ 0 h 349"/>
                <a:gd name="T28" fmla="*/ 106 w 310"/>
                <a:gd name="T29" fmla="*/ 31 h 349"/>
                <a:gd name="T30" fmla="*/ 106 w 310"/>
                <a:gd name="T31" fmla="*/ 15 h 349"/>
                <a:gd name="T32" fmla="*/ 129 w 310"/>
                <a:gd name="T33" fmla="*/ 31 h 349"/>
                <a:gd name="T34" fmla="*/ 151 w 310"/>
                <a:gd name="T35" fmla="*/ 46 h 349"/>
                <a:gd name="T36" fmla="*/ 265 w 310"/>
                <a:gd name="T37" fmla="*/ 68 h 349"/>
                <a:gd name="T38" fmla="*/ 257 w 310"/>
                <a:gd name="T39" fmla="*/ 84 h 349"/>
                <a:gd name="T40" fmla="*/ 280 w 310"/>
                <a:gd name="T41" fmla="*/ 91 h 349"/>
                <a:gd name="T42" fmla="*/ 280 w 310"/>
                <a:gd name="T43" fmla="*/ 114 h 349"/>
                <a:gd name="T44" fmla="*/ 287 w 310"/>
                <a:gd name="T45" fmla="*/ 114 h 349"/>
                <a:gd name="T46" fmla="*/ 295 w 310"/>
                <a:gd name="T47" fmla="*/ 137 h 349"/>
                <a:gd name="T48" fmla="*/ 272 w 310"/>
                <a:gd name="T49" fmla="*/ 174 h 349"/>
                <a:gd name="T50" fmla="*/ 280 w 310"/>
                <a:gd name="T51" fmla="*/ 182 h 349"/>
                <a:gd name="T52" fmla="*/ 303 w 310"/>
                <a:gd name="T53" fmla="*/ 152 h 349"/>
                <a:gd name="T54" fmla="*/ 310 w 310"/>
                <a:gd name="T55" fmla="*/ 159 h 349"/>
                <a:gd name="T56" fmla="*/ 287 w 310"/>
                <a:gd name="T57" fmla="*/ 280 h 349"/>
                <a:gd name="T58" fmla="*/ 287 w 310"/>
                <a:gd name="T59" fmla="*/ 288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0" h="349">
                  <a:moveTo>
                    <a:pt x="287" y="280"/>
                  </a:moveTo>
                  <a:lnTo>
                    <a:pt x="303" y="341"/>
                  </a:lnTo>
                  <a:lnTo>
                    <a:pt x="136" y="349"/>
                  </a:lnTo>
                  <a:lnTo>
                    <a:pt x="113" y="333"/>
                  </a:lnTo>
                  <a:lnTo>
                    <a:pt x="98" y="273"/>
                  </a:lnTo>
                  <a:lnTo>
                    <a:pt x="83" y="235"/>
                  </a:lnTo>
                  <a:lnTo>
                    <a:pt x="8" y="174"/>
                  </a:lnTo>
                  <a:lnTo>
                    <a:pt x="8" y="137"/>
                  </a:lnTo>
                  <a:lnTo>
                    <a:pt x="15" y="121"/>
                  </a:lnTo>
                  <a:lnTo>
                    <a:pt x="0" y="99"/>
                  </a:lnTo>
                  <a:lnTo>
                    <a:pt x="30" y="76"/>
                  </a:lnTo>
                  <a:lnTo>
                    <a:pt x="30" y="31"/>
                  </a:lnTo>
                  <a:lnTo>
                    <a:pt x="45" y="23"/>
                  </a:lnTo>
                  <a:lnTo>
                    <a:pt x="106" y="0"/>
                  </a:lnTo>
                  <a:lnTo>
                    <a:pt x="106" y="31"/>
                  </a:lnTo>
                  <a:lnTo>
                    <a:pt x="106" y="15"/>
                  </a:lnTo>
                  <a:lnTo>
                    <a:pt x="129" y="31"/>
                  </a:lnTo>
                  <a:lnTo>
                    <a:pt x="151" y="46"/>
                  </a:lnTo>
                  <a:lnTo>
                    <a:pt x="265" y="68"/>
                  </a:lnTo>
                  <a:lnTo>
                    <a:pt x="257" y="84"/>
                  </a:lnTo>
                  <a:lnTo>
                    <a:pt x="280" y="91"/>
                  </a:lnTo>
                  <a:lnTo>
                    <a:pt x="280" y="114"/>
                  </a:lnTo>
                  <a:lnTo>
                    <a:pt x="287" y="114"/>
                  </a:lnTo>
                  <a:lnTo>
                    <a:pt x="295" y="137"/>
                  </a:lnTo>
                  <a:lnTo>
                    <a:pt x="272" y="174"/>
                  </a:lnTo>
                  <a:lnTo>
                    <a:pt x="280" y="182"/>
                  </a:lnTo>
                  <a:lnTo>
                    <a:pt x="303" y="152"/>
                  </a:lnTo>
                  <a:lnTo>
                    <a:pt x="310" y="159"/>
                  </a:lnTo>
                  <a:lnTo>
                    <a:pt x="287" y="280"/>
                  </a:lnTo>
                  <a:lnTo>
                    <a:pt x="287" y="28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85" name="Freeform 132"/>
            <p:cNvSpPr>
              <a:spLocks/>
            </p:cNvSpPr>
            <p:nvPr/>
          </p:nvSpPr>
          <p:spPr bwMode="auto">
            <a:xfrm>
              <a:off x="3398" y="1600"/>
              <a:ext cx="15" cy="30"/>
            </a:xfrm>
            <a:custGeom>
              <a:avLst/>
              <a:gdLst>
                <a:gd name="T0" fmla="*/ 15 w 15"/>
                <a:gd name="T1" fmla="*/ 0 h 30"/>
                <a:gd name="T2" fmla="*/ 0 w 15"/>
                <a:gd name="T3" fmla="*/ 30 h 30"/>
                <a:gd name="T4" fmla="*/ 15 w 15"/>
                <a:gd name="T5" fmla="*/ 0 h 30"/>
                <a:gd name="T6" fmla="*/ 15 w 15"/>
                <a:gd name="T7" fmla="*/ 7 h 30"/>
              </a:gdLst>
              <a:ahLst/>
              <a:cxnLst>
                <a:cxn ang="0">
                  <a:pos x="T0" y="T1"/>
                </a:cxn>
                <a:cxn ang="0">
                  <a:pos x="T2" y="T3"/>
                </a:cxn>
                <a:cxn ang="0">
                  <a:pos x="T4" y="T5"/>
                </a:cxn>
                <a:cxn ang="0">
                  <a:pos x="T6" y="T7"/>
                </a:cxn>
              </a:cxnLst>
              <a:rect l="0" t="0" r="r" b="b"/>
              <a:pathLst>
                <a:path w="15" h="30">
                  <a:moveTo>
                    <a:pt x="15" y="0"/>
                  </a:moveTo>
                  <a:lnTo>
                    <a:pt x="0" y="30"/>
                  </a:lnTo>
                  <a:lnTo>
                    <a:pt x="15" y="0"/>
                  </a:lnTo>
                  <a:lnTo>
                    <a:pt x="15" y="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86" name="Freeform 133"/>
            <p:cNvSpPr>
              <a:spLocks/>
            </p:cNvSpPr>
            <p:nvPr/>
          </p:nvSpPr>
          <p:spPr bwMode="auto">
            <a:xfrm>
              <a:off x="2029" y="1577"/>
              <a:ext cx="439" cy="364"/>
            </a:xfrm>
            <a:custGeom>
              <a:avLst/>
              <a:gdLst>
                <a:gd name="T0" fmla="*/ 424 w 439"/>
                <a:gd name="T1" fmla="*/ 205 h 364"/>
                <a:gd name="T2" fmla="*/ 439 w 439"/>
                <a:gd name="T3" fmla="*/ 53 h 364"/>
                <a:gd name="T4" fmla="*/ 45 w 439"/>
                <a:gd name="T5" fmla="*/ 0 h 364"/>
                <a:gd name="T6" fmla="*/ 38 w 439"/>
                <a:gd name="T7" fmla="*/ 46 h 364"/>
                <a:gd name="T8" fmla="*/ 8 w 439"/>
                <a:gd name="T9" fmla="*/ 235 h 364"/>
                <a:gd name="T10" fmla="*/ 0 w 439"/>
                <a:gd name="T11" fmla="*/ 311 h 364"/>
                <a:gd name="T12" fmla="*/ 114 w 439"/>
                <a:gd name="T13" fmla="*/ 333 h 364"/>
                <a:gd name="T14" fmla="*/ 409 w 439"/>
                <a:gd name="T15" fmla="*/ 364 h 364"/>
                <a:gd name="T16" fmla="*/ 424 w 439"/>
                <a:gd name="T17" fmla="*/ 205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9" h="364">
                  <a:moveTo>
                    <a:pt x="424" y="205"/>
                  </a:moveTo>
                  <a:lnTo>
                    <a:pt x="439" y="53"/>
                  </a:lnTo>
                  <a:lnTo>
                    <a:pt x="45" y="0"/>
                  </a:lnTo>
                  <a:lnTo>
                    <a:pt x="38" y="46"/>
                  </a:lnTo>
                  <a:lnTo>
                    <a:pt x="8" y="235"/>
                  </a:lnTo>
                  <a:lnTo>
                    <a:pt x="0" y="311"/>
                  </a:lnTo>
                  <a:lnTo>
                    <a:pt x="114" y="333"/>
                  </a:lnTo>
                  <a:lnTo>
                    <a:pt x="409" y="364"/>
                  </a:lnTo>
                  <a:lnTo>
                    <a:pt x="424" y="205"/>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87" name="Freeform 134"/>
            <p:cNvSpPr>
              <a:spLocks/>
            </p:cNvSpPr>
            <p:nvPr/>
          </p:nvSpPr>
          <p:spPr bwMode="auto">
            <a:xfrm>
              <a:off x="2029" y="1577"/>
              <a:ext cx="439" cy="364"/>
            </a:xfrm>
            <a:custGeom>
              <a:avLst/>
              <a:gdLst>
                <a:gd name="T0" fmla="*/ 424 w 439"/>
                <a:gd name="T1" fmla="*/ 205 h 364"/>
                <a:gd name="T2" fmla="*/ 439 w 439"/>
                <a:gd name="T3" fmla="*/ 53 h 364"/>
                <a:gd name="T4" fmla="*/ 45 w 439"/>
                <a:gd name="T5" fmla="*/ 0 h 364"/>
                <a:gd name="T6" fmla="*/ 38 w 439"/>
                <a:gd name="T7" fmla="*/ 46 h 364"/>
                <a:gd name="T8" fmla="*/ 8 w 439"/>
                <a:gd name="T9" fmla="*/ 235 h 364"/>
                <a:gd name="T10" fmla="*/ 0 w 439"/>
                <a:gd name="T11" fmla="*/ 311 h 364"/>
                <a:gd name="T12" fmla="*/ 114 w 439"/>
                <a:gd name="T13" fmla="*/ 333 h 364"/>
                <a:gd name="T14" fmla="*/ 409 w 439"/>
                <a:gd name="T15" fmla="*/ 364 h 364"/>
                <a:gd name="T16" fmla="*/ 424 w 439"/>
                <a:gd name="T17" fmla="*/ 205 h 364"/>
                <a:gd name="T18" fmla="*/ 424 w 439"/>
                <a:gd name="T19" fmla="*/ 212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9" h="364">
                  <a:moveTo>
                    <a:pt x="424" y="205"/>
                  </a:moveTo>
                  <a:lnTo>
                    <a:pt x="439" y="53"/>
                  </a:lnTo>
                  <a:lnTo>
                    <a:pt x="45" y="0"/>
                  </a:lnTo>
                  <a:lnTo>
                    <a:pt x="38" y="46"/>
                  </a:lnTo>
                  <a:lnTo>
                    <a:pt x="8" y="235"/>
                  </a:lnTo>
                  <a:lnTo>
                    <a:pt x="0" y="311"/>
                  </a:lnTo>
                  <a:lnTo>
                    <a:pt x="114" y="333"/>
                  </a:lnTo>
                  <a:lnTo>
                    <a:pt x="409" y="364"/>
                  </a:lnTo>
                  <a:lnTo>
                    <a:pt x="424" y="205"/>
                  </a:lnTo>
                  <a:lnTo>
                    <a:pt x="424" y="21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16387" name="Text Box 126"/>
          <p:cNvSpPr txBox="1">
            <a:spLocks noChangeArrowheads="1"/>
          </p:cNvSpPr>
          <p:nvPr/>
        </p:nvSpPr>
        <p:spPr bwMode="auto">
          <a:xfrm>
            <a:off x="4038600" y="1219200"/>
            <a:ext cx="1063112" cy="461665"/>
          </a:xfrm>
          <a:prstGeom prst="rect">
            <a:avLst/>
          </a:prstGeom>
          <a:noFill/>
          <a:ln w="9525" algn="ctr">
            <a:noFill/>
            <a:miter lim="800000"/>
            <a:headEnd/>
            <a:tailEnd/>
          </a:ln>
        </p:spPr>
        <p:txBody>
          <a:bodyPr wrap="none">
            <a:spAutoFit/>
          </a:bodyPr>
          <a:lstStyle/>
          <a:p>
            <a:r>
              <a:rPr lang="en-US" sz="2400" b="1" dirty="0">
                <a:solidFill>
                  <a:srgbClr val="FF9900"/>
                </a:solidFill>
                <a:latin typeface="Verdana" pitchFamily="34" charset="0"/>
              </a:rPr>
              <a:t>2013</a:t>
            </a:r>
          </a:p>
        </p:txBody>
      </p:sp>
    </p:spTree>
    <p:extLst>
      <p:ext uri="{BB962C8B-B14F-4D97-AF65-F5344CB8AC3E}">
        <p14:creationId xmlns:p14="http://schemas.microsoft.com/office/powerpoint/2010/main" val="100644248"/>
      </p:ext>
    </p:extLst>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6387" name="Text Box 126"/>
          <p:cNvSpPr txBox="1">
            <a:spLocks noChangeArrowheads="1"/>
          </p:cNvSpPr>
          <p:nvPr/>
        </p:nvSpPr>
        <p:spPr bwMode="auto">
          <a:xfrm>
            <a:off x="4038600" y="1219200"/>
            <a:ext cx="1063112" cy="461665"/>
          </a:xfrm>
          <a:prstGeom prst="rect">
            <a:avLst/>
          </a:prstGeom>
          <a:noFill/>
          <a:ln w="9525" algn="ctr">
            <a:noFill/>
            <a:miter lim="800000"/>
            <a:headEnd/>
            <a:tailEnd/>
          </a:ln>
        </p:spPr>
        <p:txBody>
          <a:bodyPr wrap="none">
            <a:spAutoFit/>
          </a:bodyPr>
          <a:lstStyle/>
          <a:p>
            <a:r>
              <a:rPr lang="en-US" sz="2400" b="1" dirty="0">
                <a:solidFill>
                  <a:srgbClr val="FF9900"/>
                </a:solidFill>
                <a:latin typeface="Verdana" pitchFamily="34" charset="0"/>
              </a:rPr>
              <a:t>2014</a:t>
            </a:r>
          </a:p>
        </p:txBody>
      </p:sp>
      <p:pic>
        <p:nvPicPr>
          <p:cNvPr id="2" name="Picture 1"/>
          <p:cNvPicPr>
            <a:picLocks noChangeAspect="1"/>
          </p:cNvPicPr>
          <p:nvPr/>
        </p:nvPicPr>
        <p:blipFill>
          <a:blip r:embed="rId2"/>
          <a:stretch>
            <a:fillRect/>
          </a:stretch>
        </p:blipFill>
        <p:spPr>
          <a:xfrm>
            <a:off x="1848226" y="1128547"/>
            <a:ext cx="5486876" cy="4541914"/>
          </a:xfrm>
          <a:prstGeom prst="rect">
            <a:avLst/>
          </a:prstGeom>
        </p:spPr>
      </p:pic>
    </p:spTree>
    <p:extLst>
      <p:ext uri="{BB962C8B-B14F-4D97-AF65-F5344CB8AC3E}">
        <p14:creationId xmlns:p14="http://schemas.microsoft.com/office/powerpoint/2010/main" val="2701934076"/>
      </p:ext>
    </p:extLst>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pSp>
        <p:nvGrpSpPr>
          <p:cNvPr id="4" name="Group 4"/>
          <p:cNvGrpSpPr>
            <a:grpSpLocks noChangeAspect="1"/>
          </p:cNvGrpSpPr>
          <p:nvPr/>
        </p:nvGrpSpPr>
        <p:grpSpPr bwMode="auto">
          <a:xfrm>
            <a:off x="1847088" y="1124712"/>
            <a:ext cx="5486400" cy="4458580"/>
            <a:chOff x="1160" y="768"/>
            <a:chExt cx="3507" cy="2850"/>
          </a:xfrm>
        </p:grpSpPr>
        <p:sp>
          <p:nvSpPr>
            <p:cNvPr id="5" name="AutoShape 3"/>
            <p:cNvSpPr>
              <a:spLocks noChangeAspect="1" noChangeArrowheads="1" noTextEdit="1"/>
            </p:cNvSpPr>
            <p:nvPr/>
          </p:nvSpPr>
          <p:spPr bwMode="auto">
            <a:xfrm>
              <a:off x="1160" y="768"/>
              <a:ext cx="3507" cy="2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Rectangle 5"/>
            <p:cNvSpPr>
              <a:spLocks noChangeArrowheads="1"/>
            </p:cNvSpPr>
            <p:nvPr/>
          </p:nvSpPr>
          <p:spPr bwMode="auto">
            <a:xfrm>
              <a:off x="1160" y="768"/>
              <a:ext cx="3515" cy="2858"/>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Rectangle 6"/>
            <p:cNvSpPr>
              <a:spLocks noChangeArrowheads="1"/>
            </p:cNvSpPr>
            <p:nvPr/>
          </p:nvSpPr>
          <p:spPr bwMode="auto">
            <a:xfrm>
              <a:off x="1213" y="859"/>
              <a:ext cx="3409" cy="2676"/>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3448" y="2436"/>
              <a:ext cx="242" cy="386"/>
            </a:xfrm>
            <a:custGeom>
              <a:avLst/>
              <a:gdLst>
                <a:gd name="T0" fmla="*/ 219 w 242"/>
                <a:gd name="T1" fmla="*/ 242 h 386"/>
                <a:gd name="T2" fmla="*/ 242 w 242"/>
                <a:gd name="T3" fmla="*/ 310 h 386"/>
                <a:gd name="T4" fmla="*/ 68 w 242"/>
                <a:gd name="T5" fmla="*/ 326 h 386"/>
                <a:gd name="T6" fmla="*/ 83 w 242"/>
                <a:gd name="T7" fmla="*/ 363 h 386"/>
                <a:gd name="T8" fmla="*/ 83 w 242"/>
                <a:gd name="T9" fmla="*/ 379 h 386"/>
                <a:gd name="T10" fmla="*/ 37 w 242"/>
                <a:gd name="T11" fmla="*/ 386 h 386"/>
                <a:gd name="T12" fmla="*/ 60 w 242"/>
                <a:gd name="T13" fmla="*/ 386 h 386"/>
                <a:gd name="T14" fmla="*/ 37 w 242"/>
                <a:gd name="T15" fmla="*/ 356 h 386"/>
                <a:gd name="T16" fmla="*/ 30 w 242"/>
                <a:gd name="T17" fmla="*/ 386 h 386"/>
                <a:gd name="T18" fmla="*/ 15 w 242"/>
                <a:gd name="T19" fmla="*/ 379 h 386"/>
                <a:gd name="T20" fmla="*/ 0 w 242"/>
                <a:gd name="T21" fmla="*/ 257 h 386"/>
                <a:gd name="T22" fmla="*/ 7 w 242"/>
                <a:gd name="T23" fmla="*/ 22 h 386"/>
                <a:gd name="T24" fmla="*/ 0 w 242"/>
                <a:gd name="T25" fmla="*/ 15 h 386"/>
                <a:gd name="T26" fmla="*/ 166 w 242"/>
                <a:gd name="T27" fmla="*/ 0 h 386"/>
                <a:gd name="T28" fmla="*/ 212 w 242"/>
                <a:gd name="T29" fmla="*/ 166 h 386"/>
                <a:gd name="T30" fmla="*/ 234 w 242"/>
                <a:gd name="T31" fmla="*/ 212 h 386"/>
                <a:gd name="T32" fmla="*/ 219 w 242"/>
                <a:gd name="T33" fmla="*/ 242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2" h="386">
                  <a:moveTo>
                    <a:pt x="219" y="242"/>
                  </a:moveTo>
                  <a:lnTo>
                    <a:pt x="242" y="310"/>
                  </a:lnTo>
                  <a:lnTo>
                    <a:pt x="68" y="326"/>
                  </a:lnTo>
                  <a:lnTo>
                    <a:pt x="83" y="363"/>
                  </a:lnTo>
                  <a:lnTo>
                    <a:pt x="83" y="379"/>
                  </a:lnTo>
                  <a:lnTo>
                    <a:pt x="37" y="386"/>
                  </a:lnTo>
                  <a:lnTo>
                    <a:pt x="60" y="386"/>
                  </a:lnTo>
                  <a:lnTo>
                    <a:pt x="37" y="356"/>
                  </a:lnTo>
                  <a:lnTo>
                    <a:pt x="30" y="386"/>
                  </a:lnTo>
                  <a:lnTo>
                    <a:pt x="15" y="379"/>
                  </a:lnTo>
                  <a:lnTo>
                    <a:pt x="0" y="257"/>
                  </a:lnTo>
                  <a:lnTo>
                    <a:pt x="7" y="22"/>
                  </a:lnTo>
                  <a:lnTo>
                    <a:pt x="0" y="15"/>
                  </a:lnTo>
                  <a:lnTo>
                    <a:pt x="166" y="0"/>
                  </a:lnTo>
                  <a:lnTo>
                    <a:pt x="212" y="166"/>
                  </a:lnTo>
                  <a:lnTo>
                    <a:pt x="234" y="212"/>
                  </a:lnTo>
                  <a:lnTo>
                    <a:pt x="219" y="242"/>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3448" y="2436"/>
              <a:ext cx="242" cy="386"/>
            </a:xfrm>
            <a:custGeom>
              <a:avLst/>
              <a:gdLst>
                <a:gd name="T0" fmla="*/ 219 w 242"/>
                <a:gd name="T1" fmla="*/ 242 h 386"/>
                <a:gd name="T2" fmla="*/ 242 w 242"/>
                <a:gd name="T3" fmla="*/ 310 h 386"/>
                <a:gd name="T4" fmla="*/ 68 w 242"/>
                <a:gd name="T5" fmla="*/ 326 h 386"/>
                <a:gd name="T6" fmla="*/ 83 w 242"/>
                <a:gd name="T7" fmla="*/ 363 h 386"/>
                <a:gd name="T8" fmla="*/ 83 w 242"/>
                <a:gd name="T9" fmla="*/ 379 h 386"/>
                <a:gd name="T10" fmla="*/ 37 w 242"/>
                <a:gd name="T11" fmla="*/ 386 h 386"/>
                <a:gd name="T12" fmla="*/ 60 w 242"/>
                <a:gd name="T13" fmla="*/ 386 h 386"/>
                <a:gd name="T14" fmla="*/ 37 w 242"/>
                <a:gd name="T15" fmla="*/ 356 h 386"/>
                <a:gd name="T16" fmla="*/ 30 w 242"/>
                <a:gd name="T17" fmla="*/ 386 h 386"/>
                <a:gd name="T18" fmla="*/ 15 w 242"/>
                <a:gd name="T19" fmla="*/ 379 h 386"/>
                <a:gd name="T20" fmla="*/ 0 w 242"/>
                <a:gd name="T21" fmla="*/ 257 h 386"/>
                <a:gd name="T22" fmla="*/ 7 w 242"/>
                <a:gd name="T23" fmla="*/ 22 h 386"/>
                <a:gd name="T24" fmla="*/ 0 w 242"/>
                <a:gd name="T25" fmla="*/ 15 h 386"/>
                <a:gd name="T26" fmla="*/ 166 w 242"/>
                <a:gd name="T27" fmla="*/ 0 h 386"/>
                <a:gd name="T28" fmla="*/ 212 w 242"/>
                <a:gd name="T29" fmla="*/ 166 h 386"/>
                <a:gd name="T30" fmla="*/ 234 w 242"/>
                <a:gd name="T31" fmla="*/ 212 h 386"/>
                <a:gd name="T32" fmla="*/ 219 w 242"/>
                <a:gd name="T33" fmla="*/ 242 h 386"/>
                <a:gd name="T34" fmla="*/ 219 w 242"/>
                <a:gd name="T35" fmla="*/ 25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2" h="386">
                  <a:moveTo>
                    <a:pt x="219" y="242"/>
                  </a:moveTo>
                  <a:lnTo>
                    <a:pt x="242" y="310"/>
                  </a:lnTo>
                  <a:lnTo>
                    <a:pt x="68" y="326"/>
                  </a:lnTo>
                  <a:lnTo>
                    <a:pt x="83" y="363"/>
                  </a:lnTo>
                  <a:lnTo>
                    <a:pt x="83" y="379"/>
                  </a:lnTo>
                  <a:lnTo>
                    <a:pt x="37" y="386"/>
                  </a:lnTo>
                  <a:lnTo>
                    <a:pt x="60" y="386"/>
                  </a:lnTo>
                  <a:lnTo>
                    <a:pt x="37" y="356"/>
                  </a:lnTo>
                  <a:lnTo>
                    <a:pt x="30" y="386"/>
                  </a:lnTo>
                  <a:lnTo>
                    <a:pt x="15" y="379"/>
                  </a:lnTo>
                  <a:lnTo>
                    <a:pt x="0" y="257"/>
                  </a:lnTo>
                  <a:lnTo>
                    <a:pt x="7" y="22"/>
                  </a:lnTo>
                  <a:lnTo>
                    <a:pt x="0" y="15"/>
                  </a:lnTo>
                  <a:lnTo>
                    <a:pt x="166" y="0"/>
                  </a:lnTo>
                  <a:lnTo>
                    <a:pt x="212" y="166"/>
                  </a:lnTo>
                  <a:lnTo>
                    <a:pt x="234" y="212"/>
                  </a:lnTo>
                  <a:lnTo>
                    <a:pt x="219" y="242"/>
                  </a:lnTo>
                  <a:lnTo>
                    <a:pt x="219" y="25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1274" y="2633"/>
              <a:ext cx="659" cy="583"/>
            </a:xfrm>
            <a:custGeom>
              <a:avLst/>
              <a:gdLst>
                <a:gd name="T0" fmla="*/ 0 w 659"/>
                <a:gd name="T1" fmla="*/ 333 h 583"/>
                <a:gd name="T2" fmla="*/ 7 w 659"/>
                <a:gd name="T3" fmla="*/ 341 h 583"/>
                <a:gd name="T4" fmla="*/ 37 w 659"/>
                <a:gd name="T5" fmla="*/ 371 h 583"/>
                <a:gd name="T6" fmla="*/ 30 w 659"/>
                <a:gd name="T7" fmla="*/ 409 h 583"/>
                <a:gd name="T8" fmla="*/ 53 w 659"/>
                <a:gd name="T9" fmla="*/ 394 h 583"/>
                <a:gd name="T10" fmla="*/ 53 w 659"/>
                <a:gd name="T11" fmla="*/ 454 h 583"/>
                <a:gd name="T12" fmla="*/ 106 w 659"/>
                <a:gd name="T13" fmla="*/ 470 h 583"/>
                <a:gd name="T14" fmla="*/ 121 w 659"/>
                <a:gd name="T15" fmla="*/ 462 h 583"/>
                <a:gd name="T16" fmla="*/ 121 w 659"/>
                <a:gd name="T17" fmla="*/ 508 h 583"/>
                <a:gd name="T18" fmla="*/ 75 w 659"/>
                <a:gd name="T19" fmla="*/ 561 h 583"/>
                <a:gd name="T20" fmla="*/ 15 w 659"/>
                <a:gd name="T21" fmla="*/ 583 h 583"/>
                <a:gd name="T22" fmla="*/ 83 w 659"/>
                <a:gd name="T23" fmla="*/ 568 h 583"/>
                <a:gd name="T24" fmla="*/ 98 w 659"/>
                <a:gd name="T25" fmla="*/ 538 h 583"/>
                <a:gd name="T26" fmla="*/ 197 w 659"/>
                <a:gd name="T27" fmla="*/ 477 h 583"/>
                <a:gd name="T28" fmla="*/ 197 w 659"/>
                <a:gd name="T29" fmla="*/ 439 h 583"/>
                <a:gd name="T30" fmla="*/ 257 w 659"/>
                <a:gd name="T31" fmla="*/ 326 h 583"/>
                <a:gd name="T32" fmla="*/ 272 w 659"/>
                <a:gd name="T33" fmla="*/ 356 h 583"/>
                <a:gd name="T34" fmla="*/ 280 w 659"/>
                <a:gd name="T35" fmla="*/ 379 h 583"/>
                <a:gd name="T36" fmla="*/ 234 w 659"/>
                <a:gd name="T37" fmla="*/ 447 h 583"/>
                <a:gd name="T38" fmla="*/ 295 w 659"/>
                <a:gd name="T39" fmla="*/ 364 h 583"/>
                <a:gd name="T40" fmla="*/ 325 w 659"/>
                <a:gd name="T41" fmla="*/ 364 h 583"/>
                <a:gd name="T42" fmla="*/ 363 w 659"/>
                <a:gd name="T43" fmla="*/ 401 h 583"/>
                <a:gd name="T44" fmla="*/ 439 w 659"/>
                <a:gd name="T45" fmla="*/ 386 h 583"/>
                <a:gd name="T46" fmla="*/ 439 w 659"/>
                <a:gd name="T47" fmla="*/ 409 h 583"/>
                <a:gd name="T48" fmla="*/ 469 w 659"/>
                <a:gd name="T49" fmla="*/ 394 h 583"/>
                <a:gd name="T50" fmla="*/ 507 w 659"/>
                <a:gd name="T51" fmla="*/ 439 h 583"/>
                <a:gd name="T52" fmla="*/ 492 w 659"/>
                <a:gd name="T53" fmla="*/ 409 h 583"/>
                <a:gd name="T54" fmla="*/ 515 w 659"/>
                <a:gd name="T55" fmla="*/ 394 h 583"/>
                <a:gd name="T56" fmla="*/ 568 w 659"/>
                <a:gd name="T57" fmla="*/ 454 h 583"/>
                <a:gd name="T58" fmla="*/ 613 w 659"/>
                <a:gd name="T59" fmla="*/ 500 h 583"/>
                <a:gd name="T60" fmla="*/ 643 w 659"/>
                <a:gd name="T61" fmla="*/ 523 h 583"/>
                <a:gd name="T62" fmla="*/ 643 w 659"/>
                <a:gd name="T63" fmla="*/ 477 h 583"/>
                <a:gd name="T64" fmla="*/ 515 w 659"/>
                <a:gd name="T65" fmla="*/ 379 h 583"/>
                <a:gd name="T66" fmla="*/ 477 w 659"/>
                <a:gd name="T67" fmla="*/ 394 h 583"/>
                <a:gd name="T68" fmla="*/ 447 w 659"/>
                <a:gd name="T69" fmla="*/ 379 h 583"/>
                <a:gd name="T70" fmla="*/ 356 w 659"/>
                <a:gd name="T71" fmla="*/ 45 h 583"/>
                <a:gd name="T72" fmla="*/ 189 w 659"/>
                <a:gd name="T73" fmla="*/ 7 h 583"/>
                <a:gd name="T74" fmla="*/ 174 w 659"/>
                <a:gd name="T75" fmla="*/ 0 h 583"/>
                <a:gd name="T76" fmla="*/ 128 w 659"/>
                <a:gd name="T77" fmla="*/ 38 h 583"/>
                <a:gd name="T78" fmla="*/ 106 w 659"/>
                <a:gd name="T79" fmla="*/ 30 h 583"/>
                <a:gd name="T80" fmla="*/ 106 w 659"/>
                <a:gd name="T81" fmla="*/ 38 h 583"/>
                <a:gd name="T82" fmla="*/ 53 w 659"/>
                <a:gd name="T83" fmla="*/ 75 h 583"/>
                <a:gd name="T84" fmla="*/ 75 w 659"/>
                <a:gd name="T85" fmla="*/ 144 h 583"/>
                <a:gd name="T86" fmla="*/ 91 w 659"/>
                <a:gd name="T87" fmla="*/ 159 h 583"/>
                <a:gd name="T88" fmla="*/ 91 w 659"/>
                <a:gd name="T89" fmla="*/ 189 h 583"/>
                <a:gd name="T90" fmla="*/ 0 w 659"/>
                <a:gd name="T91" fmla="*/ 182 h 583"/>
                <a:gd name="T92" fmla="*/ 15 w 659"/>
                <a:gd name="T93" fmla="*/ 204 h 583"/>
                <a:gd name="T94" fmla="*/ 68 w 659"/>
                <a:gd name="T95" fmla="*/ 235 h 583"/>
                <a:gd name="T96" fmla="*/ 98 w 659"/>
                <a:gd name="T97" fmla="*/ 235 h 583"/>
                <a:gd name="T98" fmla="*/ 45 w 659"/>
                <a:gd name="T99" fmla="*/ 288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9" h="583">
                  <a:moveTo>
                    <a:pt x="45" y="288"/>
                  </a:moveTo>
                  <a:lnTo>
                    <a:pt x="0" y="333"/>
                  </a:lnTo>
                  <a:lnTo>
                    <a:pt x="15" y="333"/>
                  </a:lnTo>
                  <a:lnTo>
                    <a:pt x="7" y="341"/>
                  </a:lnTo>
                  <a:lnTo>
                    <a:pt x="15" y="356"/>
                  </a:lnTo>
                  <a:lnTo>
                    <a:pt x="37" y="371"/>
                  </a:lnTo>
                  <a:lnTo>
                    <a:pt x="22" y="386"/>
                  </a:lnTo>
                  <a:lnTo>
                    <a:pt x="30" y="409"/>
                  </a:lnTo>
                  <a:lnTo>
                    <a:pt x="45" y="409"/>
                  </a:lnTo>
                  <a:lnTo>
                    <a:pt x="53" y="394"/>
                  </a:lnTo>
                  <a:lnTo>
                    <a:pt x="60" y="439"/>
                  </a:lnTo>
                  <a:lnTo>
                    <a:pt x="53" y="454"/>
                  </a:lnTo>
                  <a:lnTo>
                    <a:pt x="91" y="432"/>
                  </a:lnTo>
                  <a:lnTo>
                    <a:pt x="106" y="470"/>
                  </a:lnTo>
                  <a:lnTo>
                    <a:pt x="113" y="447"/>
                  </a:lnTo>
                  <a:lnTo>
                    <a:pt x="121" y="462"/>
                  </a:lnTo>
                  <a:lnTo>
                    <a:pt x="151" y="447"/>
                  </a:lnTo>
                  <a:lnTo>
                    <a:pt x="121" y="508"/>
                  </a:lnTo>
                  <a:lnTo>
                    <a:pt x="75" y="538"/>
                  </a:lnTo>
                  <a:lnTo>
                    <a:pt x="75" y="561"/>
                  </a:lnTo>
                  <a:lnTo>
                    <a:pt x="45" y="553"/>
                  </a:lnTo>
                  <a:lnTo>
                    <a:pt x="15" y="583"/>
                  </a:lnTo>
                  <a:lnTo>
                    <a:pt x="45" y="561"/>
                  </a:lnTo>
                  <a:lnTo>
                    <a:pt x="83" y="568"/>
                  </a:lnTo>
                  <a:lnTo>
                    <a:pt x="106" y="553"/>
                  </a:lnTo>
                  <a:lnTo>
                    <a:pt x="98" y="538"/>
                  </a:lnTo>
                  <a:lnTo>
                    <a:pt x="121" y="538"/>
                  </a:lnTo>
                  <a:lnTo>
                    <a:pt x="197" y="477"/>
                  </a:lnTo>
                  <a:lnTo>
                    <a:pt x="204" y="454"/>
                  </a:lnTo>
                  <a:lnTo>
                    <a:pt x="197" y="439"/>
                  </a:lnTo>
                  <a:lnTo>
                    <a:pt x="250" y="364"/>
                  </a:lnTo>
                  <a:lnTo>
                    <a:pt x="257" y="326"/>
                  </a:lnTo>
                  <a:lnTo>
                    <a:pt x="250" y="364"/>
                  </a:lnTo>
                  <a:lnTo>
                    <a:pt x="272" y="356"/>
                  </a:lnTo>
                  <a:lnTo>
                    <a:pt x="265" y="371"/>
                  </a:lnTo>
                  <a:lnTo>
                    <a:pt x="280" y="379"/>
                  </a:lnTo>
                  <a:lnTo>
                    <a:pt x="242" y="386"/>
                  </a:lnTo>
                  <a:lnTo>
                    <a:pt x="234" y="447"/>
                  </a:lnTo>
                  <a:lnTo>
                    <a:pt x="287" y="409"/>
                  </a:lnTo>
                  <a:lnTo>
                    <a:pt x="295" y="364"/>
                  </a:lnTo>
                  <a:lnTo>
                    <a:pt x="295" y="379"/>
                  </a:lnTo>
                  <a:lnTo>
                    <a:pt x="325" y="364"/>
                  </a:lnTo>
                  <a:lnTo>
                    <a:pt x="318" y="379"/>
                  </a:lnTo>
                  <a:lnTo>
                    <a:pt x="363" y="401"/>
                  </a:lnTo>
                  <a:lnTo>
                    <a:pt x="431" y="401"/>
                  </a:lnTo>
                  <a:lnTo>
                    <a:pt x="439" y="386"/>
                  </a:lnTo>
                  <a:lnTo>
                    <a:pt x="447" y="394"/>
                  </a:lnTo>
                  <a:lnTo>
                    <a:pt x="439" y="409"/>
                  </a:lnTo>
                  <a:lnTo>
                    <a:pt x="462" y="417"/>
                  </a:lnTo>
                  <a:lnTo>
                    <a:pt x="469" y="394"/>
                  </a:lnTo>
                  <a:lnTo>
                    <a:pt x="469" y="417"/>
                  </a:lnTo>
                  <a:lnTo>
                    <a:pt x="507" y="439"/>
                  </a:lnTo>
                  <a:lnTo>
                    <a:pt x="515" y="424"/>
                  </a:lnTo>
                  <a:lnTo>
                    <a:pt x="492" y="409"/>
                  </a:lnTo>
                  <a:lnTo>
                    <a:pt x="530" y="432"/>
                  </a:lnTo>
                  <a:lnTo>
                    <a:pt x="515" y="394"/>
                  </a:lnTo>
                  <a:lnTo>
                    <a:pt x="537" y="424"/>
                  </a:lnTo>
                  <a:lnTo>
                    <a:pt x="568" y="454"/>
                  </a:lnTo>
                  <a:lnTo>
                    <a:pt x="613" y="477"/>
                  </a:lnTo>
                  <a:lnTo>
                    <a:pt x="613" y="500"/>
                  </a:lnTo>
                  <a:lnTo>
                    <a:pt x="628" y="477"/>
                  </a:lnTo>
                  <a:lnTo>
                    <a:pt x="643" y="523"/>
                  </a:lnTo>
                  <a:lnTo>
                    <a:pt x="659" y="508"/>
                  </a:lnTo>
                  <a:lnTo>
                    <a:pt x="643" y="477"/>
                  </a:lnTo>
                  <a:lnTo>
                    <a:pt x="606" y="470"/>
                  </a:lnTo>
                  <a:lnTo>
                    <a:pt x="515" y="379"/>
                  </a:lnTo>
                  <a:lnTo>
                    <a:pt x="484" y="417"/>
                  </a:lnTo>
                  <a:lnTo>
                    <a:pt x="477" y="394"/>
                  </a:lnTo>
                  <a:lnTo>
                    <a:pt x="462" y="394"/>
                  </a:lnTo>
                  <a:lnTo>
                    <a:pt x="447" y="379"/>
                  </a:lnTo>
                  <a:lnTo>
                    <a:pt x="416" y="379"/>
                  </a:lnTo>
                  <a:lnTo>
                    <a:pt x="356" y="45"/>
                  </a:lnTo>
                  <a:lnTo>
                    <a:pt x="227" y="30"/>
                  </a:lnTo>
                  <a:lnTo>
                    <a:pt x="189" y="7"/>
                  </a:lnTo>
                  <a:lnTo>
                    <a:pt x="181" y="22"/>
                  </a:lnTo>
                  <a:lnTo>
                    <a:pt x="174" y="0"/>
                  </a:lnTo>
                  <a:lnTo>
                    <a:pt x="136" y="15"/>
                  </a:lnTo>
                  <a:lnTo>
                    <a:pt x="128" y="38"/>
                  </a:lnTo>
                  <a:lnTo>
                    <a:pt x="128" y="22"/>
                  </a:lnTo>
                  <a:lnTo>
                    <a:pt x="106" y="30"/>
                  </a:lnTo>
                  <a:lnTo>
                    <a:pt x="113" y="45"/>
                  </a:lnTo>
                  <a:lnTo>
                    <a:pt x="106" y="38"/>
                  </a:lnTo>
                  <a:lnTo>
                    <a:pt x="75" y="75"/>
                  </a:lnTo>
                  <a:lnTo>
                    <a:pt x="53" y="75"/>
                  </a:lnTo>
                  <a:lnTo>
                    <a:pt x="37" y="91"/>
                  </a:lnTo>
                  <a:lnTo>
                    <a:pt x="75" y="144"/>
                  </a:lnTo>
                  <a:lnTo>
                    <a:pt x="128" y="166"/>
                  </a:lnTo>
                  <a:lnTo>
                    <a:pt x="91" y="159"/>
                  </a:lnTo>
                  <a:lnTo>
                    <a:pt x="106" y="182"/>
                  </a:lnTo>
                  <a:lnTo>
                    <a:pt x="91" y="189"/>
                  </a:lnTo>
                  <a:lnTo>
                    <a:pt x="53" y="159"/>
                  </a:lnTo>
                  <a:lnTo>
                    <a:pt x="0" y="182"/>
                  </a:lnTo>
                  <a:lnTo>
                    <a:pt x="30" y="204"/>
                  </a:lnTo>
                  <a:lnTo>
                    <a:pt x="15" y="204"/>
                  </a:lnTo>
                  <a:lnTo>
                    <a:pt x="22" y="227"/>
                  </a:lnTo>
                  <a:lnTo>
                    <a:pt x="68" y="235"/>
                  </a:lnTo>
                  <a:lnTo>
                    <a:pt x="68" y="250"/>
                  </a:lnTo>
                  <a:lnTo>
                    <a:pt x="98" y="235"/>
                  </a:lnTo>
                  <a:lnTo>
                    <a:pt x="91" y="280"/>
                  </a:lnTo>
                  <a:lnTo>
                    <a:pt x="45" y="28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1274" y="2633"/>
              <a:ext cx="659" cy="583"/>
            </a:xfrm>
            <a:custGeom>
              <a:avLst/>
              <a:gdLst>
                <a:gd name="T0" fmla="*/ 0 w 659"/>
                <a:gd name="T1" fmla="*/ 333 h 583"/>
                <a:gd name="T2" fmla="*/ 7 w 659"/>
                <a:gd name="T3" fmla="*/ 341 h 583"/>
                <a:gd name="T4" fmla="*/ 37 w 659"/>
                <a:gd name="T5" fmla="*/ 371 h 583"/>
                <a:gd name="T6" fmla="*/ 30 w 659"/>
                <a:gd name="T7" fmla="*/ 409 h 583"/>
                <a:gd name="T8" fmla="*/ 53 w 659"/>
                <a:gd name="T9" fmla="*/ 394 h 583"/>
                <a:gd name="T10" fmla="*/ 53 w 659"/>
                <a:gd name="T11" fmla="*/ 454 h 583"/>
                <a:gd name="T12" fmla="*/ 106 w 659"/>
                <a:gd name="T13" fmla="*/ 470 h 583"/>
                <a:gd name="T14" fmla="*/ 121 w 659"/>
                <a:gd name="T15" fmla="*/ 462 h 583"/>
                <a:gd name="T16" fmla="*/ 121 w 659"/>
                <a:gd name="T17" fmla="*/ 508 h 583"/>
                <a:gd name="T18" fmla="*/ 75 w 659"/>
                <a:gd name="T19" fmla="*/ 561 h 583"/>
                <a:gd name="T20" fmla="*/ 15 w 659"/>
                <a:gd name="T21" fmla="*/ 583 h 583"/>
                <a:gd name="T22" fmla="*/ 83 w 659"/>
                <a:gd name="T23" fmla="*/ 568 h 583"/>
                <a:gd name="T24" fmla="*/ 98 w 659"/>
                <a:gd name="T25" fmla="*/ 538 h 583"/>
                <a:gd name="T26" fmla="*/ 197 w 659"/>
                <a:gd name="T27" fmla="*/ 477 h 583"/>
                <a:gd name="T28" fmla="*/ 197 w 659"/>
                <a:gd name="T29" fmla="*/ 439 h 583"/>
                <a:gd name="T30" fmla="*/ 257 w 659"/>
                <a:gd name="T31" fmla="*/ 326 h 583"/>
                <a:gd name="T32" fmla="*/ 272 w 659"/>
                <a:gd name="T33" fmla="*/ 356 h 583"/>
                <a:gd name="T34" fmla="*/ 280 w 659"/>
                <a:gd name="T35" fmla="*/ 379 h 583"/>
                <a:gd name="T36" fmla="*/ 234 w 659"/>
                <a:gd name="T37" fmla="*/ 447 h 583"/>
                <a:gd name="T38" fmla="*/ 295 w 659"/>
                <a:gd name="T39" fmla="*/ 364 h 583"/>
                <a:gd name="T40" fmla="*/ 325 w 659"/>
                <a:gd name="T41" fmla="*/ 364 h 583"/>
                <a:gd name="T42" fmla="*/ 363 w 659"/>
                <a:gd name="T43" fmla="*/ 401 h 583"/>
                <a:gd name="T44" fmla="*/ 439 w 659"/>
                <a:gd name="T45" fmla="*/ 386 h 583"/>
                <a:gd name="T46" fmla="*/ 439 w 659"/>
                <a:gd name="T47" fmla="*/ 409 h 583"/>
                <a:gd name="T48" fmla="*/ 469 w 659"/>
                <a:gd name="T49" fmla="*/ 394 h 583"/>
                <a:gd name="T50" fmla="*/ 507 w 659"/>
                <a:gd name="T51" fmla="*/ 439 h 583"/>
                <a:gd name="T52" fmla="*/ 492 w 659"/>
                <a:gd name="T53" fmla="*/ 409 h 583"/>
                <a:gd name="T54" fmla="*/ 515 w 659"/>
                <a:gd name="T55" fmla="*/ 394 h 583"/>
                <a:gd name="T56" fmla="*/ 568 w 659"/>
                <a:gd name="T57" fmla="*/ 454 h 583"/>
                <a:gd name="T58" fmla="*/ 613 w 659"/>
                <a:gd name="T59" fmla="*/ 500 h 583"/>
                <a:gd name="T60" fmla="*/ 643 w 659"/>
                <a:gd name="T61" fmla="*/ 523 h 583"/>
                <a:gd name="T62" fmla="*/ 643 w 659"/>
                <a:gd name="T63" fmla="*/ 477 h 583"/>
                <a:gd name="T64" fmla="*/ 515 w 659"/>
                <a:gd name="T65" fmla="*/ 379 h 583"/>
                <a:gd name="T66" fmla="*/ 477 w 659"/>
                <a:gd name="T67" fmla="*/ 394 h 583"/>
                <a:gd name="T68" fmla="*/ 447 w 659"/>
                <a:gd name="T69" fmla="*/ 379 h 583"/>
                <a:gd name="T70" fmla="*/ 356 w 659"/>
                <a:gd name="T71" fmla="*/ 45 h 583"/>
                <a:gd name="T72" fmla="*/ 189 w 659"/>
                <a:gd name="T73" fmla="*/ 7 h 583"/>
                <a:gd name="T74" fmla="*/ 174 w 659"/>
                <a:gd name="T75" fmla="*/ 0 h 583"/>
                <a:gd name="T76" fmla="*/ 128 w 659"/>
                <a:gd name="T77" fmla="*/ 38 h 583"/>
                <a:gd name="T78" fmla="*/ 106 w 659"/>
                <a:gd name="T79" fmla="*/ 30 h 583"/>
                <a:gd name="T80" fmla="*/ 106 w 659"/>
                <a:gd name="T81" fmla="*/ 38 h 583"/>
                <a:gd name="T82" fmla="*/ 53 w 659"/>
                <a:gd name="T83" fmla="*/ 75 h 583"/>
                <a:gd name="T84" fmla="*/ 75 w 659"/>
                <a:gd name="T85" fmla="*/ 144 h 583"/>
                <a:gd name="T86" fmla="*/ 91 w 659"/>
                <a:gd name="T87" fmla="*/ 159 h 583"/>
                <a:gd name="T88" fmla="*/ 91 w 659"/>
                <a:gd name="T89" fmla="*/ 189 h 583"/>
                <a:gd name="T90" fmla="*/ 0 w 659"/>
                <a:gd name="T91" fmla="*/ 182 h 583"/>
                <a:gd name="T92" fmla="*/ 15 w 659"/>
                <a:gd name="T93" fmla="*/ 204 h 583"/>
                <a:gd name="T94" fmla="*/ 68 w 659"/>
                <a:gd name="T95" fmla="*/ 235 h 583"/>
                <a:gd name="T96" fmla="*/ 98 w 659"/>
                <a:gd name="T97" fmla="*/ 235 h 583"/>
                <a:gd name="T98" fmla="*/ 45 w 659"/>
                <a:gd name="T99" fmla="*/ 288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9" h="583">
                  <a:moveTo>
                    <a:pt x="45" y="288"/>
                  </a:moveTo>
                  <a:lnTo>
                    <a:pt x="0" y="333"/>
                  </a:lnTo>
                  <a:lnTo>
                    <a:pt x="15" y="333"/>
                  </a:lnTo>
                  <a:lnTo>
                    <a:pt x="7" y="341"/>
                  </a:lnTo>
                  <a:lnTo>
                    <a:pt x="15" y="356"/>
                  </a:lnTo>
                  <a:lnTo>
                    <a:pt x="37" y="371"/>
                  </a:lnTo>
                  <a:lnTo>
                    <a:pt x="22" y="386"/>
                  </a:lnTo>
                  <a:lnTo>
                    <a:pt x="30" y="409"/>
                  </a:lnTo>
                  <a:lnTo>
                    <a:pt x="45" y="409"/>
                  </a:lnTo>
                  <a:lnTo>
                    <a:pt x="53" y="394"/>
                  </a:lnTo>
                  <a:lnTo>
                    <a:pt x="60" y="439"/>
                  </a:lnTo>
                  <a:lnTo>
                    <a:pt x="53" y="454"/>
                  </a:lnTo>
                  <a:lnTo>
                    <a:pt x="91" y="432"/>
                  </a:lnTo>
                  <a:lnTo>
                    <a:pt x="106" y="470"/>
                  </a:lnTo>
                  <a:lnTo>
                    <a:pt x="113" y="447"/>
                  </a:lnTo>
                  <a:lnTo>
                    <a:pt x="121" y="462"/>
                  </a:lnTo>
                  <a:lnTo>
                    <a:pt x="151" y="447"/>
                  </a:lnTo>
                  <a:lnTo>
                    <a:pt x="121" y="508"/>
                  </a:lnTo>
                  <a:lnTo>
                    <a:pt x="75" y="538"/>
                  </a:lnTo>
                  <a:lnTo>
                    <a:pt x="75" y="561"/>
                  </a:lnTo>
                  <a:lnTo>
                    <a:pt x="45" y="553"/>
                  </a:lnTo>
                  <a:lnTo>
                    <a:pt x="15" y="583"/>
                  </a:lnTo>
                  <a:lnTo>
                    <a:pt x="45" y="561"/>
                  </a:lnTo>
                  <a:lnTo>
                    <a:pt x="83" y="568"/>
                  </a:lnTo>
                  <a:lnTo>
                    <a:pt x="106" y="553"/>
                  </a:lnTo>
                  <a:lnTo>
                    <a:pt x="98" y="538"/>
                  </a:lnTo>
                  <a:lnTo>
                    <a:pt x="121" y="538"/>
                  </a:lnTo>
                  <a:lnTo>
                    <a:pt x="197" y="477"/>
                  </a:lnTo>
                  <a:lnTo>
                    <a:pt x="204" y="454"/>
                  </a:lnTo>
                  <a:lnTo>
                    <a:pt x="197" y="439"/>
                  </a:lnTo>
                  <a:lnTo>
                    <a:pt x="250" y="364"/>
                  </a:lnTo>
                  <a:lnTo>
                    <a:pt x="257" y="326"/>
                  </a:lnTo>
                  <a:lnTo>
                    <a:pt x="250" y="364"/>
                  </a:lnTo>
                  <a:lnTo>
                    <a:pt x="272" y="356"/>
                  </a:lnTo>
                  <a:lnTo>
                    <a:pt x="265" y="371"/>
                  </a:lnTo>
                  <a:lnTo>
                    <a:pt x="280" y="379"/>
                  </a:lnTo>
                  <a:lnTo>
                    <a:pt x="242" y="386"/>
                  </a:lnTo>
                  <a:lnTo>
                    <a:pt x="234" y="447"/>
                  </a:lnTo>
                  <a:lnTo>
                    <a:pt x="287" y="409"/>
                  </a:lnTo>
                  <a:lnTo>
                    <a:pt x="295" y="364"/>
                  </a:lnTo>
                  <a:lnTo>
                    <a:pt x="295" y="379"/>
                  </a:lnTo>
                  <a:lnTo>
                    <a:pt x="325" y="364"/>
                  </a:lnTo>
                  <a:lnTo>
                    <a:pt x="318" y="379"/>
                  </a:lnTo>
                  <a:lnTo>
                    <a:pt x="363" y="401"/>
                  </a:lnTo>
                  <a:lnTo>
                    <a:pt x="431" y="401"/>
                  </a:lnTo>
                  <a:lnTo>
                    <a:pt x="439" y="386"/>
                  </a:lnTo>
                  <a:lnTo>
                    <a:pt x="447" y="394"/>
                  </a:lnTo>
                  <a:lnTo>
                    <a:pt x="439" y="409"/>
                  </a:lnTo>
                  <a:lnTo>
                    <a:pt x="462" y="417"/>
                  </a:lnTo>
                  <a:lnTo>
                    <a:pt x="469" y="394"/>
                  </a:lnTo>
                  <a:lnTo>
                    <a:pt x="469" y="417"/>
                  </a:lnTo>
                  <a:lnTo>
                    <a:pt x="507" y="439"/>
                  </a:lnTo>
                  <a:lnTo>
                    <a:pt x="515" y="424"/>
                  </a:lnTo>
                  <a:lnTo>
                    <a:pt x="492" y="409"/>
                  </a:lnTo>
                  <a:lnTo>
                    <a:pt x="530" y="432"/>
                  </a:lnTo>
                  <a:lnTo>
                    <a:pt x="515" y="394"/>
                  </a:lnTo>
                  <a:lnTo>
                    <a:pt x="537" y="424"/>
                  </a:lnTo>
                  <a:lnTo>
                    <a:pt x="568" y="454"/>
                  </a:lnTo>
                  <a:lnTo>
                    <a:pt x="613" y="477"/>
                  </a:lnTo>
                  <a:lnTo>
                    <a:pt x="613" y="500"/>
                  </a:lnTo>
                  <a:lnTo>
                    <a:pt x="628" y="477"/>
                  </a:lnTo>
                  <a:lnTo>
                    <a:pt x="643" y="523"/>
                  </a:lnTo>
                  <a:lnTo>
                    <a:pt x="659" y="508"/>
                  </a:lnTo>
                  <a:lnTo>
                    <a:pt x="643" y="477"/>
                  </a:lnTo>
                  <a:lnTo>
                    <a:pt x="606" y="470"/>
                  </a:lnTo>
                  <a:lnTo>
                    <a:pt x="515" y="379"/>
                  </a:lnTo>
                  <a:lnTo>
                    <a:pt x="484" y="417"/>
                  </a:lnTo>
                  <a:lnTo>
                    <a:pt x="477" y="394"/>
                  </a:lnTo>
                  <a:lnTo>
                    <a:pt x="462" y="394"/>
                  </a:lnTo>
                  <a:lnTo>
                    <a:pt x="447" y="379"/>
                  </a:lnTo>
                  <a:lnTo>
                    <a:pt x="416" y="379"/>
                  </a:lnTo>
                  <a:lnTo>
                    <a:pt x="356" y="45"/>
                  </a:lnTo>
                  <a:lnTo>
                    <a:pt x="227" y="30"/>
                  </a:lnTo>
                  <a:lnTo>
                    <a:pt x="189" y="7"/>
                  </a:lnTo>
                  <a:lnTo>
                    <a:pt x="181" y="22"/>
                  </a:lnTo>
                  <a:lnTo>
                    <a:pt x="174" y="0"/>
                  </a:lnTo>
                  <a:lnTo>
                    <a:pt x="136" y="15"/>
                  </a:lnTo>
                  <a:lnTo>
                    <a:pt x="128" y="38"/>
                  </a:lnTo>
                  <a:lnTo>
                    <a:pt x="128" y="22"/>
                  </a:lnTo>
                  <a:lnTo>
                    <a:pt x="106" y="30"/>
                  </a:lnTo>
                  <a:lnTo>
                    <a:pt x="113" y="45"/>
                  </a:lnTo>
                  <a:lnTo>
                    <a:pt x="106" y="38"/>
                  </a:lnTo>
                  <a:lnTo>
                    <a:pt x="75" y="75"/>
                  </a:lnTo>
                  <a:lnTo>
                    <a:pt x="53" y="75"/>
                  </a:lnTo>
                  <a:lnTo>
                    <a:pt x="37" y="91"/>
                  </a:lnTo>
                  <a:lnTo>
                    <a:pt x="75" y="144"/>
                  </a:lnTo>
                  <a:lnTo>
                    <a:pt x="128" y="166"/>
                  </a:lnTo>
                  <a:lnTo>
                    <a:pt x="91" y="159"/>
                  </a:lnTo>
                  <a:lnTo>
                    <a:pt x="106" y="182"/>
                  </a:lnTo>
                  <a:lnTo>
                    <a:pt x="91" y="189"/>
                  </a:lnTo>
                  <a:lnTo>
                    <a:pt x="53" y="159"/>
                  </a:lnTo>
                  <a:lnTo>
                    <a:pt x="0" y="182"/>
                  </a:lnTo>
                  <a:lnTo>
                    <a:pt x="30" y="204"/>
                  </a:lnTo>
                  <a:lnTo>
                    <a:pt x="15" y="204"/>
                  </a:lnTo>
                  <a:lnTo>
                    <a:pt x="22" y="227"/>
                  </a:lnTo>
                  <a:lnTo>
                    <a:pt x="68" y="235"/>
                  </a:lnTo>
                  <a:lnTo>
                    <a:pt x="68" y="250"/>
                  </a:lnTo>
                  <a:lnTo>
                    <a:pt x="98" y="235"/>
                  </a:lnTo>
                  <a:lnTo>
                    <a:pt x="91" y="280"/>
                  </a:lnTo>
                  <a:lnTo>
                    <a:pt x="45" y="288"/>
                  </a:lnTo>
                  <a:lnTo>
                    <a:pt x="45" y="29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p:cNvSpPr>
            <p:nvPr/>
          </p:nvSpPr>
          <p:spPr bwMode="auto">
            <a:xfrm>
              <a:off x="1705" y="2201"/>
              <a:ext cx="425" cy="500"/>
            </a:xfrm>
            <a:custGeom>
              <a:avLst/>
              <a:gdLst>
                <a:gd name="T0" fmla="*/ 425 w 425"/>
                <a:gd name="T1" fmla="*/ 53 h 500"/>
                <a:gd name="T2" fmla="*/ 122 w 425"/>
                <a:gd name="T3" fmla="*/ 0 h 500"/>
                <a:gd name="T4" fmla="*/ 99 w 425"/>
                <a:gd name="T5" fmla="*/ 75 h 500"/>
                <a:gd name="T6" fmla="*/ 84 w 425"/>
                <a:gd name="T7" fmla="*/ 68 h 500"/>
                <a:gd name="T8" fmla="*/ 61 w 425"/>
                <a:gd name="T9" fmla="*/ 68 h 500"/>
                <a:gd name="T10" fmla="*/ 53 w 425"/>
                <a:gd name="T11" fmla="*/ 151 h 500"/>
                <a:gd name="T12" fmla="*/ 76 w 425"/>
                <a:gd name="T13" fmla="*/ 212 h 500"/>
                <a:gd name="T14" fmla="*/ 46 w 425"/>
                <a:gd name="T15" fmla="*/ 235 h 500"/>
                <a:gd name="T16" fmla="*/ 38 w 425"/>
                <a:gd name="T17" fmla="*/ 265 h 500"/>
                <a:gd name="T18" fmla="*/ 23 w 425"/>
                <a:gd name="T19" fmla="*/ 280 h 500"/>
                <a:gd name="T20" fmla="*/ 31 w 425"/>
                <a:gd name="T21" fmla="*/ 318 h 500"/>
                <a:gd name="T22" fmla="*/ 16 w 425"/>
                <a:gd name="T23" fmla="*/ 326 h 500"/>
                <a:gd name="T24" fmla="*/ 0 w 425"/>
                <a:gd name="T25" fmla="*/ 341 h 500"/>
                <a:gd name="T26" fmla="*/ 235 w 425"/>
                <a:gd name="T27" fmla="*/ 477 h 500"/>
                <a:gd name="T28" fmla="*/ 364 w 425"/>
                <a:gd name="T29" fmla="*/ 500 h 500"/>
                <a:gd name="T30" fmla="*/ 425 w 425"/>
                <a:gd name="T31" fmla="*/ 53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5" h="500">
                  <a:moveTo>
                    <a:pt x="425" y="53"/>
                  </a:moveTo>
                  <a:lnTo>
                    <a:pt x="122" y="0"/>
                  </a:lnTo>
                  <a:lnTo>
                    <a:pt x="99" y="75"/>
                  </a:lnTo>
                  <a:lnTo>
                    <a:pt x="84" y="68"/>
                  </a:lnTo>
                  <a:lnTo>
                    <a:pt x="61" y="68"/>
                  </a:lnTo>
                  <a:lnTo>
                    <a:pt x="53" y="151"/>
                  </a:lnTo>
                  <a:lnTo>
                    <a:pt x="76" y="212"/>
                  </a:lnTo>
                  <a:lnTo>
                    <a:pt x="46" y="235"/>
                  </a:lnTo>
                  <a:lnTo>
                    <a:pt x="38" y="265"/>
                  </a:lnTo>
                  <a:lnTo>
                    <a:pt x="23" y="280"/>
                  </a:lnTo>
                  <a:lnTo>
                    <a:pt x="31" y="318"/>
                  </a:lnTo>
                  <a:lnTo>
                    <a:pt x="16" y="326"/>
                  </a:lnTo>
                  <a:lnTo>
                    <a:pt x="0" y="341"/>
                  </a:lnTo>
                  <a:lnTo>
                    <a:pt x="235" y="477"/>
                  </a:lnTo>
                  <a:lnTo>
                    <a:pt x="364" y="500"/>
                  </a:lnTo>
                  <a:lnTo>
                    <a:pt x="425" y="53"/>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p:nvSpPr>
          <p:spPr bwMode="auto">
            <a:xfrm>
              <a:off x="1705" y="2201"/>
              <a:ext cx="425" cy="500"/>
            </a:xfrm>
            <a:custGeom>
              <a:avLst/>
              <a:gdLst>
                <a:gd name="T0" fmla="*/ 425 w 425"/>
                <a:gd name="T1" fmla="*/ 53 h 500"/>
                <a:gd name="T2" fmla="*/ 122 w 425"/>
                <a:gd name="T3" fmla="*/ 0 h 500"/>
                <a:gd name="T4" fmla="*/ 99 w 425"/>
                <a:gd name="T5" fmla="*/ 75 h 500"/>
                <a:gd name="T6" fmla="*/ 84 w 425"/>
                <a:gd name="T7" fmla="*/ 68 h 500"/>
                <a:gd name="T8" fmla="*/ 61 w 425"/>
                <a:gd name="T9" fmla="*/ 68 h 500"/>
                <a:gd name="T10" fmla="*/ 53 w 425"/>
                <a:gd name="T11" fmla="*/ 151 h 500"/>
                <a:gd name="T12" fmla="*/ 76 w 425"/>
                <a:gd name="T13" fmla="*/ 212 h 500"/>
                <a:gd name="T14" fmla="*/ 46 w 425"/>
                <a:gd name="T15" fmla="*/ 235 h 500"/>
                <a:gd name="T16" fmla="*/ 38 w 425"/>
                <a:gd name="T17" fmla="*/ 265 h 500"/>
                <a:gd name="T18" fmla="*/ 23 w 425"/>
                <a:gd name="T19" fmla="*/ 280 h 500"/>
                <a:gd name="T20" fmla="*/ 31 w 425"/>
                <a:gd name="T21" fmla="*/ 318 h 500"/>
                <a:gd name="T22" fmla="*/ 16 w 425"/>
                <a:gd name="T23" fmla="*/ 326 h 500"/>
                <a:gd name="T24" fmla="*/ 0 w 425"/>
                <a:gd name="T25" fmla="*/ 341 h 500"/>
                <a:gd name="T26" fmla="*/ 235 w 425"/>
                <a:gd name="T27" fmla="*/ 477 h 500"/>
                <a:gd name="T28" fmla="*/ 364 w 425"/>
                <a:gd name="T29" fmla="*/ 500 h 500"/>
                <a:gd name="T30" fmla="*/ 425 w 425"/>
                <a:gd name="T31" fmla="*/ 53 h 500"/>
                <a:gd name="T32" fmla="*/ 425 w 425"/>
                <a:gd name="T33" fmla="*/ 6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5" h="500">
                  <a:moveTo>
                    <a:pt x="425" y="53"/>
                  </a:moveTo>
                  <a:lnTo>
                    <a:pt x="122" y="0"/>
                  </a:lnTo>
                  <a:lnTo>
                    <a:pt x="99" y="75"/>
                  </a:lnTo>
                  <a:lnTo>
                    <a:pt x="84" y="68"/>
                  </a:lnTo>
                  <a:lnTo>
                    <a:pt x="61" y="68"/>
                  </a:lnTo>
                  <a:lnTo>
                    <a:pt x="53" y="151"/>
                  </a:lnTo>
                  <a:lnTo>
                    <a:pt x="76" y="212"/>
                  </a:lnTo>
                  <a:lnTo>
                    <a:pt x="46" y="235"/>
                  </a:lnTo>
                  <a:lnTo>
                    <a:pt x="38" y="265"/>
                  </a:lnTo>
                  <a:lnTo>
                    <a:pt x="23" y="280"/>
                  </a:lnTo>
                  <a:lnTo>
                    <a:pt x="31" y="318"/>
                  </a:lnTo>
                  <a:lnTo>
                    <a:pt x="16" y="326"/>
                  </a:lnTo>
                  <a:lnTo>
                    <a:pt x="0" y="341"/>
                  </a:lnTo>
                  <a:lnTo>
                    <a:pt x="235" y="477"/>
                  </a:lnTo>
                  <a:lnTo>
                    <a:pt x="364" y="500"/>
                  </a:lnTo>
                  <a:lnTo>
                    <a:pt x="425" y="53"/>
                  </a:lnTo>
                  <a:lnTo>
                    <a:pt x="425" y="6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 name="Freeform 13"/>
            <p:cNvSpPr>
              <a:spLocks/>
            </p:cNvSpPr>
            <p:nvPr/>
          </p:nvSpPr>
          <p:spPr bwMode="auto">
            <a:xfrm>
              <a:off x="3031" y="2337"/>
              <a:ext cx="318" cy="288"/>
            </a:xfrm>
            <a:custGeom>
              <a:avLst/>
              <a:gdLst>
                <a:gd name="T0" fmla="*/ 311 w 318"/>
                <a:gd name="T1" fmla="*/ 38 h 288"/>
                <a:gd name="T2" fmla="*/ 273 w 318"/>
                <a:gd name="T3" fmla="*/ 46 h 288"/>
                <a:gd name="T4" fmla="*/ 288 w 318"/>
                <a:gd name="T5" fmla="*/ 15 h 288"/>
                <a:gd name="T6" fmla="*/ 280 w 318"/>
                <a:gd name="T7" fmla="*/ 0 h 288"/>
                <a:gd name="T8" fmla="*/ 242 w 318"/>
                <a:gd name="T9" fmla="*/ 8 h 288"/>
                <a:gd name="T10" fmla="*/ 0 w 318"/>
                <a:gd name="T11" fmla="*/ 15 h 288"/>
                <a:gd name="T12" fmla="*/ 15 w 318"/>
                <a:gd name="T13" fmla="*/ 99 h 288"/>
                <a:gd name="T14" fmla="*/ 15 w 318"/>
                <a:gd name="T15" fmla="*/ 243 h 288"/>
                <a:gd name="T16" fmla="*/ 45 w 318"/>
                <a:gd name="T17" fmla="*/ 243 h 288"/>
                <a:gd name="T18" fmla="*/ 45 w 318"/>
                <a:gd name="T19" fmla="*/ 288 h 288"/>
                <a:gd name="T20" fmla="*/ 235 w 318"/>
                <a:gd name="T21" fmla="*/ 281 h 288"/>
                <a:gd name="T22" fmla="*/ 242 w 318"/>
                <a:gd name="T23" fmla="*/ 258 h 288"/>
                <a:gd name="T24" fmla="*/ 242 w 318"/>
                <a:gd name="T25" fmla="*/ 250 h 288"/>
                <a:gd name="T26" fmla="*/ 227 w 318"/>
                <a:gd name="T27" fmla="*/ 250 h 288"/>
                <a:gd name="T28" fmla="*/ 227 w 318"/>
                <a:gd name="T29" fmla="*/ 227 h 288"/>
                <a:gd name="T30" fmla="*/ 242 w 318"/>
                <a:gd name="T31" fmla="*/ 227 h 288"/>
                <a:gd name="T32" fmla="*/ 235 w 318"/>
                <a:gd name="T33" fmla="*/ 205 h 288"/>
                <a:gd name="T34" fmla="*/ 250 w 318"/>
                <a:gd name="T35" fmla="*/ 190 h 288"/>
                <a:gd name="T36" fmla="*/ 242 w 318"/>
                <a:gd name="T37" fmla="*/ 182 h 288"/>
                <a:gd name="T38" fmla="*/ 265 w 318"/>
                <a:gd name="T39" fmla="*/ 167 h 288"/>
                <a:gd name="T40" fmla="*/ 265 w 318"/>
                <a:gd name="T41" fmla="*/ 136 h 288"/>
                <a:gd name="T42" fmla="*/ 280 w 318"/>
                <a:gd name="T43" fmla="*/ 136 h 288"/>
                <a:gd name="T44" fmla="*/ 280 w 318"/>
                <a:gd name="T45" fmla="*/ 121 h 288"/>
                <a:gd name="T46" fmla="*/ 295 w 318"/>
                <a:gd name="T47" fmla="*/ 114 h 288"/>
                <a:gd name="T48" fmla="*/ 288 w 318"/>
                <a:gd name="T49" fmla="*/ 91 h 288"/>
                <a:gd name="T50" fmla="*/ 303 w 318"/>
                <a:gd name="T51" fmla="*/ 76 h 288"/>
                <a:gd name="T52" fmla="*/ 303 w 318"/>
                <a:gd name="T53" fmla="*/ 61 h 288"/>
                <a:gd name="T54" fmla="*/ 318 w 318"/>
                <a:gd name="T55" fmla="*/ 46 h 288"/>
                <a:gd name="T56" fmla="*/ 311 w 318"/>
                <a:gd name="T57" fmla="*/ 3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8" h="288">
                  <a:moveTo>
                    <a:pt x="311" y="38"/>
                  </a:moveTo>
                  <a:lnTo>
                    <a:pt x="273" y="46"/>
                  </a:lnTo>
                  <a:lnTo>
                    <a:pt x="288" y="15"/>
                  </a:lnTo>
                  <a:lnTo>
                    <a:pt x="280" y="0"/>
                  </a:lnTo>
                  <a:lnTo>
                    <a:pt x="242" y="8"/>
                  </a:lnTo>
                  <a:lnTo>
                    <a:pt x="0" y="15"/>
                  </a:lnTo>
                  <a:lnTo>
                    <a:pt x="15" y="99"/>
                  </a:lnTo>
                  <a:lnTo>
                    <a:pt x="15" y="243"/>
                  </a:lnTo>
                  <a:lnTo>
                    <a:pt x="45" y="243"/>
                  </a:lnTo>
                  <a:lnTo>
                    <a:pt x="45" y="288"/>
                  </a:lnTo>
                  <a:lnTo>
                    <a:pt x="235" y="281"/>
                  </a:lnTo>
                  <a:lnTo>
                    <a:pt x="242" y="258"/>
                  </a:lnTo>
                  <a:lnTo>
                    <a:pt x="242" y="250"/>
                  </a:lnTo>
                  <a:lnTo>
                    <a:pt x="227" y="250"/>
                  </a:lnTo>
                  <a:lnTo>
                    <a:pt x="227" y="227"/>
                  </a:lnTo>
                  <a:lnTo>
                    <a:pt x="242" y="227"/>
                  </a:lnTo>
                  <a:lnTo>
                    <a:pt x="235" y="205"/>
                  </a:lnTo>
                  <a:lnTo>
                    <a:pt x="250" y="190"/>
                  </a:lnTo>
                  <a:lnTo>
                    <a:pt x="242" y="182"/>
                  </a:lnTo>
                  <a:lnTo>
                    <a:pt x="265" y="167"/>
                  </a:lnTo>
                  <a:lnTo>
                    <a:pt x="265" y="136"/>
                  </a:lnTo>
                  <a:lnTo>
                    <a:pt x="280" y="136"/>
                  </a:lnTo>
                  <a:lnTo>
                    <a:pt x="280" y="121"/>
                  </a:lnTo>
                  <a:lnTo>
                    <a:pt x="295" y="114"/>
                  </a:lnTo>
                  <a:lnTo>
                    <a:pt x="288" y="91"/>
                  </a:lnTo>
                  <a:lnTo>
                    <a:pt x="303" y="76"/>
                  </a:lnTo>
                  <a:lnTo>
                    <a:pt x="303" y="61"/>
                  </a:lnTo>
                  <a:lnTo>
                    <a:pt x="318" y="46"/>
                  </a:lnTo>
                  <a:lnTo>
                    <a:pt x="311" y="3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4"/>
            <p:cNvSpPr>
              <a:spLocks/>
            </p:cNvSpPr>
            <p:nvPr/>
          </p:nvSpPr>
          <p:spPr bwMode="auto">
            <a:xfrm>
              <a:off x="3031" y="2337"/>
              <a:ext cx="318" cy="288"/>
            </a:xfrm>
            <a:custGeom>
              <a:avLst/>
              <a:gdLst>
                <a:gd name="T0" fmla="*/ 311 w 318"/>
                <a:gd name="T1" fmla="*/ 38 h 288"/>
                <a:gd name="T2" fmla="*/ 273 w 318"/>
                <a:gd name="T3" fmla="*/ 46 h 288"/>
                <a:gd name="T4" fmla="*/ 288 w 318"/>
                <a:gd name="T5" fmla="*/ 15 h 288"/>
                <a:gd name="T6" fmla="*/ 280 w 318"/>
                <a:gd name="T7" fmla="*/ 0 h 288"/>
                <a:gd name="T8" fmla="*/ 242 w 318"/>
                <a:gd name="T9" fmla="*/ 8 h 288"/>
                <a:gd name="T10" fmla="*/ 0 w 318"/>
                <a:gd name="T11" fmla="*/ 15 h 288"/>
                <a:gd name="T12" fmla="*/ 15 w 318"/>
                <a:gd name="T13" fmla="*/ 99 h 288"/>
                <a:gd name="T14" fmla="*/ 15 w 318"/>
                <a:gd name="T15" fmla="*/ 243 h 288"/>
                <a:gd name="T16" fmla="*/ 45 w 318"/>
                <a:gd name="T17" fmla="*/ 243 h 288"/>
                <a:gd name="T18" fmla="*/ 45 w 318"/>
                <a:gd name="T19" fmla="*/ 288 h 288"/>
                <a:gd name="T20" fmla="*/ 235 w 318"/>
                <a:gd name="T21" fmla="*/ 281 h 288"/>
                <a:gd name="T22" fmla="*/ 242 w 318"/>
                <a:gd name="T23" fmla="*/ 258 h 288"/>
                <a:gd name="T24" fmla="*/ 242 w 318"/>
                <a:gd name="T25" fmla="*/ 250 h 288"/>
                <a:gd name="T26" fmla="*/ 227 w 318"/>
                <a:gd name="T27" fmla="*/ 250 h 288"/>
                <a:gd name="T28" fmla="*/ 227 w 318"/>
                <a:gd name="T29" fmla="*/ 227 h 288"/>
                <a:gd name="T30" fmla="*/ 242 w 318"/>
                <a:gd name="T31" fmla="*/ 227 h 288"/>
                <a:gd name="T32" fmla="*/ 235 w 318"/>
                <a:gd name="T33" fmla="*/ 205 h 288"/>
                <a:gd name="T34" fmla="*/ 250 w 318"/>
                <a:gd name="T35" fmla="*/ 190 h 288"/>
                <a:gd name="T36" fmla="*/ 242 w 318"/>
                <a:gd name="T37" fmla="*/ 182 h 288"/>
                <a:gd name="T38" fmla="*/ 265 w 318"/>
                <a:gd name="T39" fmla="*/ 167 h 288"/>
                <a:gd name="T40" fmla="*/ 265 w 318"/>
                <a:gd name="T41" fmla="*/ 136 h 288"/>
                <a:gd name="T42" fmla="*/ 280 w 318"/>
                <a:gd name="T43" fmla="*/ 136 h 288"/>
                <a:gd name="T44" fmla="*/ 280 w 318"/>
                <a:gd name="T45" fmla="*/ 121 h 288"/>
                <a:gd name="T46" fmla="*/ 295 w 318"/>
                <a:gd name="T47" fmla="*/ 114 h 288"/>
                <a:gd name="T48" fmla="*/ 288 w 318"/>
                <a:gd name="T49" fmla="*/ 91 h 288"/>
                <a:gd name="T50" fmla="*/ 303 w 318"/>
                <a:gd name="T51" fmla="*/ 76 h 288"/>
                <a:gd name="T52" fmla="*/ 303 w 318"/>
                <a:gd name="T53" fmla="*/ 61 h 288"/>
                <a:gd name="T54" fmla="*/ 318 w 318"/>
                <a:gd name="T55" fmla="*/ 46 h 288"/>
                <a:gd name="T56" fmla="*/ 311 w 318"/>
                <a:gd name="T57" fmla="*/ 38 h 288"/>
                <a:gd name="T58" fmla="*/ 311 w 318"/>
                <a:gd name="T59" fmla="*/ 46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8" h="288">
                  <a:moveTo>
                    <a:pt x="311" y="38"/>
                  </a:moveTo>
                  <a:lnTo>
                    <a:pt x="273" y="46"/>
                  </a:lnTo>
                  <a:lnTo>
                    <a:pt x="288" y="15"/>
                  </a:lnTo>
                  <a:lnTo>
                    <a:pt x="280" y="0"/>
                  </a:lnTo>
                  <a:lnTo>
                    <a:pt x="242" y="8"/>
                  </a:lnTo>
                  <a:lnTo>
                    <a:pt x="0" y="15"/>
                  </a:lnTo>
                  <a:lnTo>
                    <a:pt x="15" y="99"/>
                  </a:lnTo>
                  <a:lnTo>
                    <a:pt x="15" y="243"/>
                  </a:lnTo>
                  <a:lnTo>
                    <a:pt x="45" y="243"/>
                  </a:lnTo>
                  <a:lnTo>
                    <a:pt x="45" y="288"/>
                  </a:lnTo>
                  <a:lnTo>
                    <a:pt x="235" y="281"/>
                  </a:lnTo>
                  <a:lnTo>
                    <a:pt x="242" y="258"/>
                  </a:lnTo>
                  <a:lnTo>
                    <a:pt x="242" y="250"/>
                  </a:lnTo>
                  <a:lnTo>
                    <a:pt x="227" y="250"/>
                  </a:lnTo>
                  <a:lnTo>
                    <a:pt x="227" y="227"/>
                  </a:lnTo>
                  <a:lnTo>
                    <a:pt x="242" y="227"/>
                  </a:lnTo>
                  <a:lnTo>
                    <a:pt x="235" y="205"/>
                  </a:lnTo>
                  <a:lnTo>
                    <a:pt x="250" y="190"/>
                  </a:lnTo>
                  <a:lnTo>
                    <a:pt x="242" y="182"/>
                  </a:lnTo>
                  <a:lnTo>
                    <a:pt x="265" y="167"/>
                  </a:lnTo>
                  <a:lnTo>
                    <a:pt x="265" y="136"/>
                  </a:lnTo>
                  <a:lnTo>
                    <a:pt x="280" y="136"/>
                  </a:lnTo>
                  <a:lnTo>
                    <a:pt x="280" y="121"/>
                  </a:lnTo>
                  <a:lnTo>
                    <a:pt x="295" y="114"/>
                  </a:lnTo>
                  <a:lnTo>
                    <a:pt x="288" y="91"/>
                  </a:lnTo>
                  <a:lnTo>
                    <a:pt x="303" y="76"/>
                  </a:lnTo>
                  <a:lnTo>
                    <a:pt x="303" y="61"/>
                  </a:lnTo>
                  <a:lnTo>
                    <a:pt x="318" y="46"/>
                  </a:lnTo>
                  <a:lnTo>
                    <a:pt x="311" y="38"/>
                  </a:lnTo>
                  <a:lnTo>
                    <a:pt x="311" y="4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p:cNvSpPr>
            <p:nvPr/>
          </p:nvSpPr>
          <p:spPr bwMode="auto">
            <a:xfrm>
              <a:off x="1274" y="1670"/>
              <a:ext cx="507" cy="857"/>
            </a:xfrm>
            <a:custGeom>
              <a:avLst/>
              <a:gdLst>
                <a:gd name="T0" fmla="*/ 484 w 507"/>
                <a:gd name="T1" fmla="*/ 682 h 857"/>
                <a:gd name="T2" fmla="*/ 227 w 507"/>
                <a:gd name="T3" fmla="*/ 296 h 857"/>
                <a:gd name="T4" fmla="*/ 287 w 507"/>
                <a:gd name="T5" fmla="*/ 68 h 857"/>
                <a:gd name="T6" fmla="*/ 45 w 507"/>
                <a:gd name="T7" fmla="*/ 0 h 857"/>
                <a:gd name="T8" fmla="*/ 30 w 507"/>
                <a:gd name="T9" fmla="*/ 76 h 857"/>
                <a:gd name="T10" fmla="*/ 0 w 507"/>
                <a:gd name="T11" fmla="*/ 114 h 857"/>
                <a:gd name="T12" fmla="*/ 22 w 507"/>
                <a:gd name="T13" fmla="*/ 174 h 857"/>
                <a:gd name="T14" fmla="*/ 7 w 507"/>
                <a:gd name="T15" fmla="*/ 243 h 857"/>
                <a:gd name="T16" fmla="*/ 37 w 507"/>
                <a:gd name="T17" fmla="*/ 303 h 857"/>
                <a:gd name="T18" fmla="*/ 30 w 507"/>
                <a:gd name="T19" fmla="*/ 326 h 857"/>
                <a:gd name="T20" fmla="*/ 53 w 507"/>
                <a:gd name="T21" fmla="*/ 349 h 857"/>
                <a:gd name="T22" fmla="*/ 60 w 507"/>
                <a:gd name="T23" fmla="*/ 326 h 857"/>
                <a:gd name="T24" fmla="*/ 75 w 507"/>
                <a:gd name="T25" fmla="*/ 334 h 857"/>
                <a:gd name="T26" fmla="*/ 60 w 507"/>
                <a:gd name="T27" fmla="*/ 341 h 857"/>
                <a:gd name="T28" fmla="*/ 75 w 507"/>
                <a:gd name="T29" fmla="*/ 387 h 857"/>
                <a:gd name="T30" fmla="*/ 60 w 507"/>
                <a:gd name="T31" fmla="*/ 364 h 857"/>
                <a:gd name="T32" fmla="*/ 53 w 507"/>
                <a:gd name="T33" fmla="*/ 349 h 857"/>
                <a:gd name="T34" fmla="*/ 45 w 507"/>
                <a:gd name="T35" fmla="*/ 394 h 857"/>
                <a:gd name="T36" fmla="*/ 75 w 507"/>
                <a:gd name="T37" fmla="*/ 424 h 857"/>
                <a:gd name="T38" fmla="*/ 60 w 507"/>
                <a:gd name="T39" fmla="*/ 478 h 857"/>
                <a:gd name="T40" fmla="*/ 98 w 507"/>
                <a:gd name="T41" fmla="*/ 561 h 857"/>
                <a:gd name="T42" fmla="*/ 98 w 507"/>
                <a:gd name="T43" fmla="*/ 576 h 857"/>
                <a:gd name="T44" fmla="*/ 113 w 507"/>
                <a:gd name="T45" fmla="*/ 584 h 857"/>
                <a:gd name="T46" fmla="*/ 98 w 507"/>
                <a:gd name="T47" fmla="*/ 629 h 857"/>
                <a:gd name="T48" fmla="*/ 106 w 507"/>
                <a:gd name="T49" fmla="*/ 637 h 857"/>
                <a:gd name="T50" fmla="*/ 166 w 507"/>
                <a:gd name="T51" fmla="*/ 659 h 857"/>
                <a:gd name="T52" fmla="*/ 181 w 507"/>
                <a:gd name="T53" fmla="*/ 690 h 857"/>
                <a:gd name="T54" fmla="*/ 219 w 507"/>
                <a:gd name="T55" fmla="*/ 705 h 857"/>
                <a:gd name="T56" fmla="*/ 227 w 507"/>
                <a:gd name="T57" fmla="*/ 728 h 857"/>
                <a:gd name="T58" fmla="*/ 242 w 507"/>
                <a:gd name="T59" fmla="*/ 735 h 857"/>
                <a:gd name="T60" fmla="*/ 272 w 507"/>
                <a:gd name="T61" fmla="*/ 773 h 857"/>
                <a:gd name="T62" fmla="*/ 287 w 507"/>
                <a:gd name="T63" fmla="*/ 841 h 857"/>
                <a:gd name="T64" fmla="*/ 447 w 507"/>
                <a:gd name="T65" fmla="*/ 857 h 857"/>
                <a:gd name="T66" fmla="*/ 462 w 507"/>
                <a:gd name="T67" fmla="*/ 849 h 857"/>
                <a:gd name="T68" fmla="*/ 454 w 507"/>
                <a:gd name="T69" fmla="*/ 811 h 857"/>
                <a:gd name="T70" fmla="*/ 469 w 507"/>
                <a:gd name="T71" fmla="*/ 796 h 857"/>
                <a:gd name="T72" fmla="*/ 477 w 507"/>
                <a:gd name="T73" fmla="*/ 766 h 857"/>
                <a:gd name="T74" fmla="*/ 507 w 507"/>
                <a:gd name="T75" fmla="*/ 743 h 857"/>
                <a:gd name="T76" fmla="*/ 484 w 507"/>
                <a:gd name="T77" fmla="*/ 682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07" h="857">
                  <a:moveTo>
                    <a:pt x="484" y="682"/>
                  </a:moveTo>
                  <a:lnTo>
                    <a:pt x="227" y="296"/>
                  </a:lnTo>
                  <a:lnTo>
                    <a:pt x="287" y="68"/>
                  </a:lnTo>
                  <a:lnTo>
                    <a:pt x="45" y="0"/>
                  </a:lnTo>
                  <a:lnTo>
                    <a:pt x="30" y="76"/>
                  </a:lnTo>
                  <a:lnTo>
                    <a:pt x="0" y="114"/>
                  </a:lnTo>
                  <a:lnTo>
                    <a:pt x="22" y="174"/>
                  </a:lnTo>
                  <a:lnTo>
                    <a:pt x="7" y="243"/>
                  </a:lnTo>
                  <a:lnTo>
                    <a:pt x="37" y="303"/>
                  </a:lnTo>
                  <a:lnTo>
                    <a:pt x="30" y="326"/>
                  </a:lnTo>
                  <a:lnTo>
                    <a:pt x="53" y="349"/>
                  </a:lnTo>
                  <a:lnTo>
                    <a:pt x="60" y="326"/>
                  </a:lnTo>
                  <a:lnTo>
                    <a:pt x="75" y="334"/>
                  </a:lnTo>
                  <a:lnTo>
                    <a:pt x="60" y="341"/>
                  </a:lnTo>
                  <a:lnTo>
                    <a:pt x="75" y="387"/>
                  </a:lnTo>
                  <a:lnTo>
                    <a:pt x="60" y="364"/>
                  </a:lnTo>
                  <a:lnTo>
                    <a:pt x="53" y="349"/>
                  </a:lnTo>
                  <a:lnTo>
                    <a:pt x="45" y="394"/>
                  </a:lnTo>
                  <a:lnTo>
                    <a:pt x="75" y="424"/>
                  </a:lnTo>
                  <a:lnTo>
                    <a:pt x="60" y="478"/>
                  </a:lnTo>
                  <a:lnTo>
                    <a:pt x="98" y="561"/>
                  </a:lnTo>
                  <a:lnTo>
                    <a:pt x="98" y="576"/>
                  </a:lnTo>
                  <a:lnTo>
                    <a:pt x="113" y="584"/>
                  </a:lnTo>
                  <a:lnTo>
                    <a:pt x="98" y="629"/>
                  </a:lnTo>
                  <a:lnTo>
                    <a:pt x="106" y="637"/>
                  </a:lnTo>
                  <a:lnTo>
                    <a:pt x="166" y="659"/>
                  </a:lnTo>
                  <a:lnTo>
                    <a:pt x="181" y="690"/>
                  </a:lnTo>
                  <a:lnTo>
                    <a:pt x="219" y="705"/>
                  </a:lnTo>
                  <a:lnTo>
                    <a:pt x="227" y="728"/>
                  </a:lnTo>
                  <a:lnTo>
                    <a:pt x="242" y="735"/>
                  </a:lnTo>
                  <a:lnTo>
                    <a:pt x="272" y="773"/>
                  </a:lnTo>
                  <a:lnTo>
                    <a:pt x="287" y="841"/>
                  </a:lnTo>
                  <a:lnTo>
                    <a:pt x="447" y="857"/>
                  </a:lnTo>
                  <a:lnTo>
                    <a:pt x="462" y="849"/>
                  </a:lnTo>
                  <a:lnTo>
                    <a:pt x="454" y="811"/>
                  </a:lnTo>
                  <a:lnTo>
                    <a:pt x="469" y="796"/>
                  </a:lnTo>
                  <a:lnTo>
                    <a:pt x="477" y="766"/>
                  </a:lnTo>
                  <a:lnTo>
                    <a:pt x="507" y="743"/>
                  </a:lnTo>
                  <a:lnTo>
                    <a:pt x="484" y="682"/>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6"/>
            <p:cNvSpPr>
              <a:spLocks/>
            </p:cNvSpPr>
            <p:nvPr/>
          </p:nvSpPr>
          <p:spPr bwMode="auto">
            <a:xfrm>
              <a:off x="1274" y="1670"/>
              <a:ext cx="507" cy="857"/>
            </a:xfrm>
            <a:custGeom>
              <a:avLst/>
              <a:gdLst>
                <a:gd name="T0" fmla="*/ 484 w 507"/>
                <a:gd name="T1" fmla="*/ 682 h 857"/>
                <a:gd name="T2" fmla="*/ 227 w 507"/>
                <a:gd name="T3" fmla="*/ 296 h 857"/>
                <a:gd name="T4" fmla="*/ 287 w 507"/>
                <a:gd name="T5" fmla="*/ 68 h 857"/>
                <a:gd name="T6" fmla="*/ 45 w 507"/>
                <a:gd name="T7" fmla="*/ 0 h 857"/>
                <a:gd name="T8" fmla="*/ 30 w 507"/>
                <a:gd name="T9" fmla="*/ 76 h 857"/>
                <a:gd name="T10" fmla="*/ 0 w 507"/>
                <a:gd name="T11" fmla="*/ 114 h 857"/>
                <a:gd name="T12" fmla="*/ 22 w 507"/>
                <a:gd name="T13" fmla="*/ 174 h 857"/>
                <a:gd name="T14" fmla="*/ 7 w 507"/>
                <a:gd name="T15" fmla="*/ 243 h 857"/>
                <a:gd name="T16" fmla="*/ 37 w 507"/>
                <a:gd name="T17" fmla="*/ 303 h 857"/>
                <a:gd name="T18" fmla="*/ 30 w 507"/>
                <a:gd name="T19" fmla="*/ 326 h 857"/>
                <a:gd name="T20" fmla="*/ 53 w 507"/>
                <a:gd name="T21" fmla="*/ 349 h 857"/>
                <a:gd name="T22" fmla="*/ 60 w 507"/>
                <a:gd name="T23" fmla="*/ 326 h 857"/>
                <a:gd name="T24" fmla="*/ 75 w 507"/>
                <a:gd name="T25" fmla="*/ 334 h 857"/>
                <a:gd name="T26" fmla="*/ 60 w 507"/>
                <a:gd name="T27" fmla="*/ 341 h 857"/>
                <a:gd name="T28" fmla="*/ 75 w 507"/>
                <a:gd name="T29" fmla="*/ 387 h 857"/>
                <a:gd name="T30" fmla="*/ 60 w 507"/>
                <a:gd name="T31" fmla="*/ 364 h 857"/>
                <a:gd name="T32" fmla="*/ 53 w 507"/>
                <a:gd name="T33" fmla="*/ 349 h 857"/>
                <a:gd name="T34" fmla="*/ 45 w 507"/>
                <a:gd name="T35" fmla="*/ 394 h 857"/>
                <a:gd name="T36" fmla="*/ 75 w 507"/>
                <a:gd name="T37" fmla="*/ 424 h 857"/>
                <a:gd name="T38" fmla="*/ 60 w 507"/>
                <a:gd name="T39" fmla="*/ 478 h 857"/>
                <a:gd name="T40" fmla="*/ 98 w 507"/>
                <a:gd name="T41" fmla="*/ 561 h 857"/>
                <a:gd name="T42" fmla="*/ 98 w 507"/>
                <a:gd name="T43" fmla="*/ 576 h 857"/>
                <a:gd name="T44" fmla="*/ 113 w 507"/>
                <a:gd name="T45" fmla="*/ 584 h 857"/>
                <a:gd name="T46" fmla="*/ 98 w 507"/>
                <a:gd name="T47" fmla="*/ 629 h 857"/>
                <a:gd name="T48" fmla="*/ 106 w 507"/>
                <a:gd name="T49" fmla="*/ 637 h 857"/>
                <a:gd name="T50" fmla="*/ 166 w 507"/>
                <a:gd name="T51" fmla="*/ 659 h 857"/>
                <a:gd name="T52" fmla="*/ 181 w 507"/>
                <a:gd name="T53" fmla="*/ 690 h 857"/>
                <a:gd name="T54" fmla="*/ 219 w 507"/>
                <a:gd name="T55" fmla="*/ 705 h 857"/>
                <a:gd name="T56" fmla="*/ 227 w 507"/>
                <a:gd name="T57" fmla="*/ 728 h 857"/>
                <a:gd name="T58" fmla="*/ 242 w 507"/>
                <a:gd name="T59" fmla="*/ 735 h 857"/>
                <a:gd name="T60" fmla="*/ 272 w 507"/>
                <a:gd name="T61" fmla="*/ 773 h 857"/>
                <a:gd name="T62" fmla="*/ 287 w 507"/>
                <a:gd name="T63" fmla="*/ 841 h 857"/>
                <a:gd name="T64" fmla="*/ 447 w 507"/>
                <a:gd name="T65" fmla="*/ 857 h 857"/>
                <a:gd name="T66" fmla="*/ 462 w 507"/>
                <a:gd name="T67" fmla="*/ 849 h 857"/>
                <a:gd name="T68" fmla="*/ 454 w 507"/>
                <a:gd name="T69" fmla="*/ 811 h 857"/>
                <a:gd name="T70" fmla="*/ 469 w 507"/>
                <a:gd name="T71" fmla="*/ 796 h 857"/>
                <a:gd name="T72" fmla="*/ 477 w 507"/>
                <a:gd name="T73" fmla="*/ 766 h 857"/>
                <a:gd name="T74" fmla="*/ 507 w 507"/>
                <a:gd name="T75" fmla="*/ 743 h 857"/>
                <a:gd name="T76" fmla="*/ 484 w 507"/>
                <a:gd name="T77" fmla="*/ 682 h 857"/>
                <a:gd name="T78" fmla="*/ 484 w 507"/>
                <a:gd name="T79" fmla="*/ 690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07" h="857">
                  <a:moveTo>
                    <a:pt x="484" y="682"/>
                  </a:moveTo>
                  <a:lnTo>
                    <a:pt x="227" y="296"/>
                  </a:lnTo>
                  <a:lnTo>
                    <a:pt x="287" y="68"/>
                  </a:lnTo>
                  <a:lnTo>
                    <a:pt x="45" y="0"/>
                  </a:lnTo>
                  <a:lnTo>
                    <a:pt x="30" y="76"/>
                  </a:lnTo>
                  <a:lnTo>
                    <a:pt x="0" y="114"/>
                  </a:lnTo>
                  <a:lnTo>
                    <a:pt x="22" y="174"/>
                  </a:lnTo>
                  <a:lnTo>
                    <a:pt x="7" y="243"/>
                  </a:lnTo>
                  <a:lnTo>
                    <a:pt x="37" y="303"/>
                  </a:lnTo>
                  <a:lnTo>
                    <a:pt x="30" y="326"/>
                  </a:lnTo>
                  <a:lnTo>
                    <a:pt x="53" y="349"/>
                  </a:lnTo>
                  <a:lnTo>
                    <a:pt x="60" y="326"/>
                  </a:lnTo>
                  <a:lnTo>
                    <a:pt x="75" y="334"/>
                  </a:lnTo>
                  <a:lnTo>
                    <a:pt x="60" y="341"/>
                  </a:lnTo>
                  <a:lnTo>
                    <a:pt x="75" y="387"/>
                  </a:lnTo>
                  <a:lnTo>
                    <a:pt x="60" y="364"/>
                  </a:lnTo>
                  <a:lnTo>
                    <a:pt x="53" y="349"/>
                  </a:lnTo>
                  <a:lnTo>
                    <a:pt x="45" y="394"/>
                  </a:lnTo>
                  <a:lnTo>
                    <a:pt x="75" y="424"/>
                  </a:lnTo>
                  <a:lnTo>
                    <a:pt x="60" y="478"/>
                  </a:lnTo>
                  <a:lnTo>
                    <a:pt x="98" y="561"/>
                  </a:lnTo>
                  <a:lnTo>
                    <a:pt x="98" y="576"/>
                  </a:lnTo>
                  <a:lnTo>
                    <a:pt x="113" y="584"/>
                  </a:lnTo>
                  <a:lnTo>
                    <a:pt x="98" y="629"/>
                  </a:lnTo>
                  <a:lnTo>
                    <a:pt x="106" y="637"/>
                  </a:lnTo>
                  <a:lnTo>
                    <a:pt x="166" y="659"/>
                  </a:lnTo>
                  <a:lnTo>
                    <a:pt x="181" y="690"/>
                  </a:lnTo>
                  <a:lnTo>
                    <a:pt x="219" y="705"/>
                  </a:lnTo>
                  <a:lnTo>
                    <a:pt x="227" y="728"/>
                  </a:lnTo>
                  <a:lnTo>
                    <a:pt x="242" y="735"/>
                  </a:lnTo>
                  <a:lnTo>
                    <a:pt x="272" y="773"/>
                  </a:lnTo>
                  <a:lnTo>
                    <a:pt x="287" y="841"/>
                  </a:lnTo>
                  <a:lnTo>
                    <a:pt x="447" y="857"/>
                  </a:lnTo>
                  <a:lnTo>
                    <a:pt x="462" y="849"/>
                  </a:lnTo>
                  <a:lnTo>
                    <a:pt x="454" y="811"/>
                  </a:lnTo>
                  <a:lnTo>
                    <a:pt x="469" y="796"/>
                  </a:lnTo>
                  <a:lnTo>
                    <a:pt x="477" y="766"/>
                  </a:lnTo>
                  <a:lnTo>
                    <a:pt x="507" y="743"/>
                  </a:lnTo>
                  <a:lnTo>
                    <a:pt x="484" y="682"/>
                  </a:lnTo>
                  <a:lnTo>
                    <a:pt x="484" y="69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p:cNvSpPr>
            <p:nvPr/>
          </p:nvSpPr>
          <p:spPr bwMode="auto">
            <a:xfrm>
              <a:off x="2130" y="1943"/>
              <a:ext cx="462" cy="356"/>
            </a:xfrm>
            <a:custGeom>
              <a:avLst/>
              <a:gdLst>
                <a:gd name="T0" fmla="*/ 454 w 462"/>
                <a:gd name="T1" fmla="*/ 121 h 356"/>
                <a:gd name="T2" fmla="*/ 462 w 462"/>
                <a:gd name="T3" fmla="*/ 38 h 356"/>
                <a:gd name="T4" fmla="*/ 340 w 462"/>
                <a:gd name="T5" fmla="*/ 30 h 356"/>
                <a:gd name="T6" fmla="*/ 45 w 462"/>
                <a:gd name="T7" fmla="*/ 0 h 356"/>
                <a:gd name="T8" fmla="*/ 0 w 462"/>
                <a:gd name="T9" fmla="*/ 311 h 356"/>
                <a:gd name="T10" fmla="*/ 378 w 462"/>
                <a:gd name="T11" fmla="*/ 349 h 356"/>
                <a:gd name="T12" fmla="*/ 439 w 462"/>
                <a:gd name="T13" fmla="*/ 356 h 356"/>
                <a:gd name="T14" fmla="*/ 454 w 462"/>
                <a:gd name="T15" fmla="*/ 121 h 3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2" h="356">
                  <a:moveTo>
                    <a:pt x="454" y="121"/>
                  </a:moveTo>
                  <a:lnTo>
                    <a:pt x="462" y="38"/>
                  </a:lnTo>
                  <a:lnTo>
                    <a:pt x="340" y="30"/>
                  </a:lnTo>
                  <a:lnTo>
                    <a:pt x="45" y="0"/>
                  </a:lnTo>
                  <a:lnTo>
                    <a:pt x="0" y="311"/>
                  </a:lnTo>
                  <a:lnTo>
                    <a:pt x="378" y="349"/>
                  </a:lnTo>
                  <a:lnTo>
                    <a:pt x="439" y="356"/>
                  </a:lnTo>
                  <a:lnTo>
                    <a:pt x="454" y="121"/>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p:cNvSpPr>
            <p:nvPr/>
          </p:nvSpPr>
          <p:spPr bwMode="auto">
            <a:xfrm>
              <a:off x="2130" y="1943"/>
              <a:ext cx="462" cy="356"/>
            </a:xfrm>
            <a:custGeom>
              <a:avLst/>
              <a:gdLst>
                <a:gd name="T0" fmla="*/ 454 w 462"/>
                <a:gd name="T1" fmla="*/ 121 h 356"/>
                <a:gd name="T2" fmla="*/ 462 w 462"/>
                <a:gd name="T3" fmla="*/ 38 h 356"/>
                <a:gd name="T4" fmla="*/ 340 w 462"/>
                <a:gd name="T5" fmla="*/ 30 h 356"/>
                <a:gd name="T6" fmla="*/ 45 w 462"/>
                <a:gd name="T7" fmla="*/ 0 h 356"/>
                <a:gd name="T8" fmla="*/ 0 w 462"/>
                <a:gd name="T9" fmla="*/ 311 h 356"/>
                <a:gd name="T10" fmla="*/ 378 w 462"/>
                <a:gd name="T11" fmla="*/ 349 h 356"/>
                <a:gd name="T12" fmla="*/ 439 w 462"/>
                <a:gd name="T13" fmla="*/ 356 h 356"/>
                <a:gd name="T14" fmla="*/ 454 w 462"/>
                <a:gd name="T15" fmla="*/ 121 h 356"/>
                <a:gd name="T16" fmla="*/ 454 w 462"/>
                <a:gd name="T17" fmla="*/ 129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2" h="356">
                  <a:moveTo>
                    <a:pt x="454" y="121"/>
                  </a:moveTo>
                  <a:lnTo>
                    <a:pt x="462" y="38"/>
                  </a:lnTo>
                  <a:lnTo>
                    <a:pt x="340" y="30"/>
                  </a:lnTo>
                  <a:lnTo>
                    <a:pt x="45" y="0"/>
                  </a:lnTo>
                  <a:lnTo>
                    <a:pt x="0" y="311"/>
                  </a:lnTo>
                  <a:lnTo>
                    <a:pt x="378" y="349"/>
                  </a:lnTo>
                  <a:lnTo>
                    <a:pt x="439" y="356"/>
                  </a:lnTo>
                  <a:lnTo>
                    <a:pt x="454" y="121"/>
                  </a:lnTo>
                  <a:lnTo>
                    <a:pt x="454" y="12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p:cNvSpPr>
            <p:nvPr/>
          </p:nvSpPr>
          <p:spPr bwMode="auto">
            <a:xfrm>
              <a:off x="4250" y="1738"/>
              <a:ext cx="107" cy="106"/>
            </a:xfrm>
            <a:custGeom>
              <a:avLst/>
              <a:gdLst>
                <a:gd name="T0" fmla="*/ 99 w 107"/>
                <a:gd name="T1" fmla="*/ 0 h 106"/>
                <a:gd name="T2" fmla="*/ 0 w 107"/>
                <a:gd name="T3" fmla="*/ 23 h 106"/>
                <a:gd name="T4" fmla="*/ 16 w 107"/>
                <a:gd name="T5" fmla="*/ 84 h 106"/>
                <a:gd name="T6" fmla="*/ 0 w 107"/>
                <a:gd name="T7" fmla="*/ 99 h 106"/>
                <a:gd name="T8" fmla="*/ 8 w 107"/>
                <a:gd name="T9" fmla="*/ 106 h 106"/>
                <a:gd name="T10" fmla="*/ 46 w 107"/>
                <a:gd name="T11" fmla="*/ 68 h 106"/>
                <a:gd name="T12" fmla="*/ 76 w 107"/>
                <a:gd name="T13" fmla="*/ 68 h 106"/>
                <a:gd name="T14" fmla="*/ 84 w 107"/>
                <a:gd name="T15" fmla="*/ 61 h 106"/>
                <a:gd name="T16" fmla="*/ 107 w 107"/>
                <a:gd name="T17" fmla="*/ 46 h 106"/>
                <a:gd name="T18" fmla="*/ 99 w 107"/>
                <a:gd name="T1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 h="106">
                  <a:moveTo>
                    <a:pt x="99" y="0"/>
                  </a:moveTo>
                  <a:lnTo>
                    <a:pt x="0" y="23"/>
                  </a:lnTo>
                  <a:lnTo>
                    <a:pt x="16" y="84"/>
                  </a:lnTo>
                  <a:lnTo>
                    <a:pt x="0" y="99"/>
                  </a:lnTo>
                  <a:lnTo>
                    <a:pt x="8" y="106"/>
                  </a:lnTo>
                  <a:lnTo>
                    <a:pt x="46" y="68"/>
                  </a:lnTo>
                  <a:lnTo>
                    <a:pt x="76" y="68"/>
                  </a:lnTo>
                  <a:lnTo>
                    <a:pt x="84" y="61"/>
                  </a:lnTo>
                  <a:lnTo>
                    <a:pt x="107" y="46"/>
                  </a:lnTo>
                  <a:lnTo>
                    <a:pt x="99" y="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p:cNvSpPr>
            <p:nvPr/>
          </p:nvSpPr>
          <p:spPr bwMode="auto">
            <a:xfrm>
              <a:off x="4250" y="1738"/>
              <a:ext cx="107" cy="106"/>
            </a:xfrm>
            <a:custGeom>
              <a:avLst/>
              <a:gdLst>
                <a:gd name="T0" fmla="*/ 99 w 107"/>
                <a:gd name="T1" fmla="*/ 0 h 106"/>
                <a:gd name="T2" fmla="*/ 0 w 107"/>
                <a:gd name="T3" fmla="*/ 23 h 106"/>
                <a:gd name="T4" fmla="*/ 16 w 107"/>
                <a:gd name="T5" fmla="*/ 84 h 106"/>
                <a:gd name="T6" fmla="*/ 0 w 107"/>
                <a:gd name="T7" fmla="*/ 99 h 106"/>
                <a:gd name="T8" fmla="*/ 8 w 107"/>
                <a:gd name="T9" fmla="*/ 106 h 106"/>
                <a:gd name="T10" fmla="*/ 46 w 107"/>
                <a:gd name="T11" fmla="*/ 68 h 106"/>
                <a:gd name="T12" fmla="*/ 76 w 107"/>
                <a:gd name="T13" fmla="*/ 68 h 106"/>
                <a:gd name="T14" fmla="*/ 84 w 107"/>
                <a:gd name="T15" fmla="*/ 61 h 106"/>
                <a:gd name="T16" fmla="*/ 107 w 107"/>
                <a:gd name="T17" fmla="*/ 46 h 106"/>
                <a:gd name="T18" fmla="*/ 99 w 107"/>
                <a:gd name="T19" fmla="*/ 0 h 106"/>
                <a:gd name="T20" fmla="*/ 99 w 107"/>
                <a:gd name="T21" fmla="*/ 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 h="106">
                  <a:moveTo>
                    <a:pt x="99" y="0"/>
                  </a:moveTo>
                  <a:lnTo>
                    <a:pt x="0" y="23"/>
                  </a:lnTo>
                  <a:lnTo>
                    <a:pt x="16" y="84"/>
                  </a:lnTo>
                  <a:lnTo>
                    <a:pt x="0" y="99"/>
                  </a:lnTo>
                  <a:lnTo>
                    <a:pt x="8" y="106"/>
                  </a:lnTo>
                  <a:lnTo>
                    <a:pt x="46" y="68"/>
                  </a:lnTo>
                  <a:lnTo>
                    <a:pt x="76" y="68"/>
                  </a:lnTo>
                  <a:lnTo>
                    <a:pt x="84" y="61"/>
                  </a:lnTo>
                  <a:lnTo>
                    <a:pt x="107" y="46"/>
                  </a:lnTo>
                  <a:lnTo>
                    <a:pt x="99" y="0"/>
                  </a:lnTo>
                  <a:lnTo>
                    <a:pt x="99"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Freeform 21"/>
            <p:cNvSpPr>
              <a:spLocks/>
            </p:cNvSpPr>
            <p:nvPr/>
          </p:nvSpPr>
          <p:spPr bwMode="auto">
            <a:xfrm>
              <a:off x="4160" y="1958"/>
              <a:ext cx="60" cy="106"/>
            </a:xfrm>
            <a:custGeom>
              <a:avLst/>
              <a:gdLst>
                <a:gd name="T0" fmla="*/ 60 w 60"/>
                <a:gd name="T1" fmla="*/ 91 h 106"/>
                <a:gd name="T2" fmla="*/ 53 w 60"/>
                <a:gd name="T3" fmla="*/ 76 h 106"/>
                <a:gd name="T4" fmla="*/ 15 w 60"/>
                <a:gd name="T5" fmla="*/ 30 h 106"/>
                <a:gd name="T6" fmla="*/ 15 w 60"/>
                <a:gd name="T7" fmla="*/ 0 h 106"/>
                <a:gd name="T8" fmla="*/ 0 w 60"/>
                <a:gd name="T9" fmla="*/ 8 h 106"/>
                <a:gd name="T10" fmla="*/ 22 w 60"/>
                <a:gd name="T11" fmla="*/ 106 h 106"/>
                <a:gd name="T12" fmla="*/ 60 w 60"/>
                <a:gd name="T13" fmla="*/ 99 h 106"/>
                <a:gd name="T14" fmla="*/ 60 w 60"/>
                <a:gd name="T15" fmla="*/ 91 h 1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106">
                  <a:moveTo>
                    <a:pt x="60" y="91"/>
                  </a:moveTo>
                  <a:lnTo>
                    <a:pt x="53" y="76"/>
                  </a:lnTo>
                  <a:lnTo>
                    <a:pt x="15" y="30"/>
                  </a:lnTo>
                  <a:lnTo>
                    <a:pt x="15" y="0"/>
                  </a:lnTo>
                  <a:lnTo>
                    <a:pt x="0" y="8"/>
                  </a:lnTo>
                  <a:lnTo>
                    <a:pt x="22" y="106"/>
                  </a:lnTo>
                  <a:lnTo>
                    <a:pt x="60" y="99"/>
                  </a:lnTo>
                  <a:lnTo>
                    <a:pt x="60" y="9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22"/>
            <p:cNvSpPr>
              <a:spLocks/>
            </p:cNvSpPr>
            <p:nvPr/>
          </p:nvSpPr>
          <p:spPr bwMode="auto">
            <a:xfrm>
              <a:off x="4160" y="1958"/>
              <a:ext cx="60" cy="106"/>
            </a:xfrm>
            <a:custGeom>
              <a:avLst/>
              <a:gdLst>
                <a:gd name="T0" fmla="*/ 60 w 60"/>
                <a:gd name="T1" fmla="*/ 91 h 106"/>
                <a:gd name="T2" fmla="*/ 53 w 60"/>
                <a:gd name="T3" fmla="*/ 76 h 106"/>
                <a:gd name="T4" fmla="*/ 15 w 60"/>
                <a:gd name="T5" fmla="*/ 30 h 106"/>
                <a:gd name="T6" fmla="*/ 15 w 60"/>
                <a:gd name="T7" fmla="*/ 0 h 106"/>
                <a:gd name="T8" fmla="*/ 0 w 60"/>
                <a:gd name="T9" fmla="*/ 8 h 106"/>
                <a:gd name="T10" fmla="*/ 22 w 60"/>
                <a:gd name="T11" fmla="*/ 106 h 106"/>
                <a:gd name="T12" fmla="*/ 60 w 60"/>
                <a:gd name="T13" fmla="*/ 99 h 106"/>
                <a:gd name="T14" fmla="*/ 60 w 60"/>
                <a:gd name="T15" fmla="*/ 91 h 106"/>
                <a:gd name="T16" fmla="*/ 60 w 60"/>
                <a:gd name="T17" fmla="*/ 9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06">
                  <a:moveTo>
                    <a:pt x="60" y="91"/>
                  </a:moveTo>
                  <a:lnTo>
                    <a:pt x="53" y="76"/>
                  </a:lnTo>
                  <a:lnTo>
                    <a:pt x="15" y="30"/>
                  </a:lnTo>
                  <a:lnTo>
                    <a:pt x="15" y="0"/>
                  </a:lnTo>
                  <a:lnTo>
                    <a:pt x="0" y="8"/>
                  </a:lnTo>
                  <a:lnTo>
                    <a:pt x="22" y="106"/>
                  </a:lnTo>
                  <a:lnTo>
                    <a:pt x="60" y="99"/>
                  </a:lnTo>
                  <a:lnTo>
                    <a:pt x="60" y="91"/>
                  </a:lnTo>
                  <a:lnTo>
                    <a:pt x="60" y="9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p:cNvSpPr>
            <p:nvPr/>
          </p:nvSpPr>
          <p:spPr bwMode="auto">
            <a:xfrm>
              <a:off x="4091" y="2049"/>
              <a:ext cx="16" cy="8"/>
            </a:xfrm>
            <a:custGeom>
              <a:avLst/>
              <a:gdLst>
                <a:gd name="T0" fmla="*/ 8 w 16"/>
                <a:gd name="T1" fmla="*/ 8 h 8"/>
                <a:gd name="T2" fmla="*/ 0 w 16"/>
                <a:gd name="T3" fmla="*/ 0 h 8"/>
                <a:gd name="T4" fmla="*/ 16 w 16"/>
                <a:gd name="T5" fmla="*/ 0 h 8"/>
                <a:gd name="T6" fmla="*/ 8 w 16"/>
                <a:gd name="T7" fmla="*/ 8 h 8"/>
              </a:gdLst>
              <a:ahLst/>
              <a:cxnLst>
                <a:cxn ang="0">
                  <a:pos x="T0" y="T1"/>
                </a:cxn>
                <a:cxn ang="0">
                  <a:pos x="T2" y="T3"/>
                </a:cxn>
                <a:cxn ang="0">
                  <a:pos x="T4" y="T5"/>
                </a:cxn>
                <a:cxn ang="0">
                  <a:pos x="T6" y="T7"/>
                </a:cxn>
              </a:cxnLst>
              <a:rect l="0" t="0" r="r" b="b"/>
              <a:pathLst>
                <a:path w="16" h="8">
                  <a:moveTo>
                    <a:pt x="8" y="8"/>
                  </a:moveTo>
                  <a:lnTo>
                    <a:pt x="0" y="0"/>
                  </a:lnTo>
                  <a:lnTo>
                    <a:pt x="16" y="0"/>
                  </a:lnTo>
                  <a:lnTo>
                    <a:pt x="8" y="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p:cNvSpPr>
            <p:nvPr/>
          </p:nvSpPr>
          <p:spPr bwMode="auto">
            <a:xfrm>
              <a:off x="4091" y="2049"/>
              <a:ext cx="16" cy="15"/>
            </a:xfrm>
            <a:custGeom>
              <a:avLst/>
              <a:gdLst>
                <a:gd name="T0" fmla="*/ 8 w 16"/>
                <a:gd name="T1" fmla="*/ 8 h 15"/>
                <a:gd name="T2" fmla="*/ 0 w 16"/>
                <a:gd name="T3" fmla="*/ 0 h 15"/>
                <a:gd name="T4" fmla="*/ 16 w 16"/>
                <a:gd name="T5" fmla="*/ 0 h 15"/>
                <a:gd name="T6" fmla="*/ 8 w 16"/>
                <a:gd name="T7" fmla="*/ 8 h 15"/>
                <a:gd name="T8" fmla="*/ 8 w 16"/>
                <a:gd name="T9" fmla="*/ 15 h 15"/>
              </a:gdLst>
              <a:ahLst/>
              <a:cxnLst>
                <a:cxn ang="0">
                  <a:pos x="T0" y="T1"/>
                </a:cxn>
                <a:cxn ang="0">
                  <a:pos x="T2" y="T3"/>
                </a:cxn>
                <a:cxn ang="0">
                  <a:pos x="T4" y="T5"/>
                </a:cxn>
                <a:cxn ang="0">
                  <a:pos x="T6" y="T7"/>
                </a:cxn>
                <a:cxn ang="0">
                  <a:pos x="T8" y="T9"/>
                </a:cxn>
              </a:cxnLst>
              <a:rect l="0" t="0" r="r" b="b"/>
              <a:pathLst>
                <a:path w="16" h="15">
                  <a:moveTo>
                    <a:pt x="8" y="8"/>
                  </a:moveTo>
                  <a:lnTo>
                    <a:pt x="0" y="0"/>
                  </a:lnTo>
                  <a:lnTo>
                    <a:pt x="16" y="0"/>
                  </a:lnTo>
                  <a:lnTo>
                    <a:pt x="8" y="8"/>
                  </a:lnTo>
                  <a:lnTo>
                    <a:pt x="8"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3516" y="2731"/>
              <a:ext cx="560" cy="432"/>
            </a:xfrm>
            <a:custGeom>
              <a:avLst/>
              <a:gdLst>
                <a:gd name="T0" fmla="*/ 560 w 560"/>
                <a:gd name="T1" fmla="*/ 288 h 432"/>
                <a:gd name="T2" fmla="*/ 507 w 560"/>
                <a:gd name="T3" fmla="*/ 197 h 432"/>
                <a:gd name="T4" fmla="*/ 500 w 560"/>
                <a:gd name="T5" fmla="*/ 159 h 432"/>
                <a:gd name="T6" fmla="*/ 439 w 560"/>
                <a:gd name="T7" fmla="*/ 84 h 432"/>
                <a:gd name="T8" fmla="*/ 409 w 560"/>
                <a:gd name="T9" fmla="*/ 0 h 432"/>
                <a:gd name="T10" fmla="*/ 371 w 560"/>
                <a:gd name="T11" fmla="*/ 0 h 432"/>
                <a:gd name="T12" fmla="*/ 378 w 560"/>
                <a:gd name="T13" fmla="*/ 38 h 432"/>
                <a:gd name="T14" fmla="*/ 371 w 560"/>
                <a:gd name="T15" fmla="*/ 38 h 432"/>
                <a:gd name="T16" fmla="*/ 363 w 560"/>
                <a:gd name="T17" fmla="*/ 23 h 432"/>
                <a:gd name="T18" fmla="*/ 182 w 560"/>
                <a:gd name="T19" fmla="*/ 38 h 432"/>
                <a:gd name="T20" fmla="*/ 174 w 560"/>
                <a:gd name="T21" fmla="*/ 15 h 432"/>
                <a:gd name="T22" fmla="*/ 0 w 560"/>
                <a:gd name="T23" fmla="*/ 31 h 432"/>
                <a:gd name="T24" fmla="*/ 15 w 560"/>
                <a:gd name="T25" fmla="*/ 68 h 432"/>
                <a:gd name="T26" fmla="*/ 15 w 560"/>
                <a:gd name="T27" fmla="*/ 84 h 432"/>
                <a:gd name="T28" fmla="*/ 22 w 560"/>
                <a:gd name="T29" fmla="*/ 76 h 432"/>
                <a:gd name="T30" fmla="*/ 30 w 560"/>
                <a:gd name="T31" fmla="*/ 61 h 432"/>
                <a:gd name="T32" fmla="*/ 38 w 560"/>
                <a:gd name="T33" fmla="*/ 68 h 432"/>
                <a:gd name="T34" fmla="*/ 38 w 560"/>
                <a:gd name="T35" fmla="*/ 61 h 432"/>
                <a:gd name="T36" fmla="*/ 53 w 560"/>
                <a:gd name="T37" fmla="*/ 68 h 432"/>
                <a:gd name="T38" fmla="*/ 30 w 560"/>
                <a:gd name="T39" fmla="*/ 76 h 432"/>
                <a:gd name="T40" fmla="*/ 98 w 560"/>
                <a:gd name="T41" fmla="*/ 61 h 432"/>
                <a:gd name="T42" fmla="*/ 98 w 560"/>
                <a:gd name="T43" fmla="*/ 68 h 432"/>
                <a:gd name="T44" fmla="*/ 75 w 560"/>
                <a:gd name="T45" fmla="*/ 68 h 432"/>
                <a:gd name="T46" fmla="*/ 128 w 560"/>
                <a:gd name="T47" fmla="*/ 84 h 432"/>
                <a:gd name="T48" fmla="*/ 121 w 560"/>
                <a:gd name="T49" fmla="*/ 76 h 432"/>
                <a:gd name="T50" fmla="*/ 136 w 560"/>
                <a:gd name="T51" fmla="*/ 68 h 432"/>
                <a:gd name="T52" fmla="*/ 128 w 560"/>
                <a:gd name="T53" fmla="*/ 84 h 432"/>
                <a:gd name="T54" fmla="*/ 151 w 560"/>
                <a:gd name="T55" fmla="*/ 91 h 432"/>
                <a:gd name="T56" fmla="*/ 136 w 560"/>
                <a:gd name="T57" fmla="*/ 84 h 432"/>
                <a:gd name="T58" fmla="*/ 159 w 560"/>
                <a:gd name="T59" fmla="*/ 106 h 432"/>
                <a:gd name="T60" fmla="*/ 159 w 560"/>
                <a:gd name="T61" fmla="*/ 121 h 432"/>
                <a:gd name="T62" fmla="*/ 174 w 560"/>
                <a:gd name="T63" fmla="*/ 121 h 432"/>
                <a:gd name="T64" fmla="*/ 227 w 560"/>
                <a:gd name="T65" fmla="*/ 91 h 432"/>
                <a:gd name="T66" fmla="*/ 219 w 560"/>
                <a:gd name="T67" fmla="*/ 84 h 432"/>
                <a:gd name="T68" fmla="*/ 235 w 560"/>
                <a:gd name="T69" fmla="*/ 76 h 432"/>
                <a:gd name="T70" fmla="*/ 272 w 560"/>
                <a:gd name="T71" fmla="*/ 91 h 432"/>
                <a:gd name="T72" fmla="*/ 318 w 560"/>
                <a:gd name="T73" fmla="*/ 144 h 432"/>
                <a:gd name="T74" fmla="*/ 341 w 560"/>
                <a:gd name="T75" fmla="*/ 137 h 432"/>
                <a:gd name="T76" fmla="*/ 356 w 560"/>
                <a:gd name="T77" fmla="*/ 182 h 432"/>
                <a:gd name="T78" fmla="*/ 348 w 560"/>
                <a:gd name="T79" fmla="*/ 243 h 432"/>
                <a:gd name="T80" fmla="*/ 363 w 560"/>
                <a:gd name="T81" fmla="*/ 250 h 432"/>
                <a:gd name="T82" fmla="*/ 371 w 560"/>
                <a:gd name="T83" fmla="*/ 235 h 432"/>
                <a:gd name="T84" fmla="*/ 356 w 560"/>
                <a:gd name="T85" fmla="*/ 228 h 432"/>
                <a:gd name="T86" fmla="*/ 371 w 560"/>
                <a:gd name="T87" fmla="*/ 235 h 432"/>
                <a:gd name="T88" fmla="*/ 378 w 560"/>
                <a:gd name="T89" fmla="*/ 228 h 432"/>
                <a:gd name="T90" fmla="*/ 371 w 560"/>
                <a:gd name="T91" fmla="*/ 266 h 432"/>
                <a:gd name="T92" fmla="*/ 378 w 560"/>
                <a:gd name="T93" fmla="*/ 266 h 432"/>
                <a:gd name="T94" fmla="*/ 363 w 560"/>
                <a:gd name="T95" fmla="*/ 266 h 432"/>
                <a:gd name="T96" fmla="*/ 401 w 560"/>
                <a:gd name="T97" fmla="*/ 311 h 432"/>
                <a:gd name="T98" fmla="*/ 409 w 560"/>
                <a:gd name="T99" fmla="*/ 319 h 432"/>
                <a:gd name="T100" fmla="*/ 401 w 560"/>
                <a:gd name="T101" fmla="*/ 303 h 432"/>
                <a:gd name="T102" fmla="*/ 416 w 560"/>
                <a:gd name="T103" fmla="*/ 296 h 432"/>
                <a:gd name="T104" fmla="*/ 424 w 560"/>
                <a:gd name="T105" fmla="*/ 334 h 432"/>
                <a:gd name="T106" fmla="*/ 439 w 560"/>
                <a:gd name="T107" fmla="*/ 319 h 432"/>
                <a:gd name="T108" fmla="*/ 424 w 560"/>
                <a:gd name="T109" fmla="*/ 341 h 432"/>
                <a:gd name="T110" fmla="*/ 431 w 560"/>
                <a:gd name="T111" fmla="*/ 341 h 432"/>
                <a:gd name="T112" fmla="*/ 454 w 560"/>
                <a:gd name="T113" fmla="*/ 387 h 432"/>
                <a:gd name="T114" fmla="*/ 485 w 560"/>
                <a:gd name="T115" fmla="*/ 394 h 432"/>
                <a:gd name="T116" fmla="*/ 507 w 560"/>
                <a:gd name="T117" fmla="*/ 432 h 432"/>
                <a:gd name="T118" fmla="*/ 553 w 560"/>
                <a:gd name="T119" fmla="*/ 410 h 432"/>
                <a:gd name="T120" fmla="*/ 560 w 560"/>
                <a:gd name="T121" fmla="*/ 372 h 432"/>
                <a:gd name="T122" fmla="*/ 560 w 560"/>
                <a:gd name="T123" fmla="*/ 288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0" h="432">
                  <a:moveTo>
                    <a:pt x="560" y="288"/>
                  </a:moveTo>
                  <a:lnTo>
                    <a:pt x="507" y="197"/>
                  </a:lnTo>
                  <a:lnTo>
                    <a:pt x="500" y="159"/>
                  </a:lnTo>
                  <a:lnTo>
                    <a:pt x="439" y="84"/>
                  </a:lnTo>
                  <a:lnTo>
                    <a:pt x="409" y="0"/>
                  </a:lnTo>
                  <a:lnTo>
                    <a:pt x="371" y="0"/>
                  </a:lnTo>
                  <a:lnTo>
                    <a:pt x="378" y="38"/>
                  </a:lnTo>
                  <a:lnTo>
                    <a:pt x="371" y="38"/>
                  </a:lnTo>
                  <a:lnTo>
                    <a:pt x="363" y="23"/>
                  </a:lnTo>
                  <a:lnTo>
                    <a:pt x="182" y="38"/>
                  </a:lnTo>
                  <a:lnTo>
                    <a:pt x="174" y="15"/>
                  </a:lnTo>
                  <a:lnTo>
                    <a:pt x="0" y="31"/>
                  </a:lnTo>
                  <a:lnTo>
                    <a:pt x="15" y="68"/>
                  </a:lnTo>
                  <a:lnTo>
                    <a:pt x="15" y="84"/>
                  </a:lnTo>
                  <a:lnTo>
                    <a:pt x="22" y="76"/>
                  </a:lnTo>
                  <a:lnTo>
                    <a:pt x="30" y="61"/>
                  </a:lnTo>
                  <a:lnTo>
                    <a:pt x="38" y="68"/>
                  </a:lnTo>
                  <a:lnTo>
                    <a:pt x="38" y="61"/>
                  </a:lnTo>
                  <a:lnTo>
                    <a:pt x="53" y="68"/>
                  </a:lnTo>
                  <a:lnTo>
                    <a:pt x="30" y="76"/>
                  </a:lnTo>
                  <a:lnTo>
                    <a:pt x="98" y="61"/>
                  </a:lnTo>
                  <a:lnTo>
                    <a:pt x="98" y="68"/>
                  </a:lnTo>
                  <a:lnTo>
                    <a:pt x="75" y="68"/>
                  </a:lnTo>
                  <a:lnTo>
                    <a:pt x="128" y="84"/>
                  </a:lnTo>
                  <a:lnTo>
                    <a:pt x="121" y="76"/>
                  </a:lnTo>
                  <a:lnTo>
                    <a:pt x="136" y="68"/>
                  </a:lnTo>
                  <a:lnTo>
                    <a:pt x="128" y="84"/>
                  </a:lnTo>
                  <a:lnTo>
                    <a:pt x="151" y="91"/>
                  </a:lnTo>
                  <a:lnTo>
                    <a:pt x="136" y="84"/>
                  </a:lnTo>
                  <a:lnTo>
                    <a:pt x="159" y="106"/>
                  </a:lnTo>
                  <a:lnTo>
                    <a:pt x="159" y="121"/>
                  </a:lnTo>
                  <a:lnTo>
                    <a:pt x="174" y="121"/>
                  </a:lnTo>
                  <a:lnTo>
                    <a:pt x="227" y="91"/>
                  </a:lnTo>
                  <a:lnTo>
                    <a:pt x="219" y="84"/>
                  </a:lnTo>
                  <a:lnTo>
                    <a:pt x="235" y="76"/>
                  </a:lnTo>
                  <a:lnTo>
                    <a:pt x="272" y="91"/>
                  </a:lnTo>
                  <a:lnTo>
                    <a:pt x="318" y="144"/>
                  </a:lnTo>
                  <a:lnTo>
                    <a:pt x="341" y="137"/>
                  </a:lnTo>
                  <a:lnTo>
                    <a:pt x="356" y="182"/>
                  </a:lnTo>
                  <a:lnTo>
                    <a:pt x="348" y="243"/>
                  </a:lnTo>
                  <a:lnTo>
                    <a:pt x="363" y="250"/>
                  </a:lnTo>
                  <a:lnTo>
                    <a:pt x="371" y="235"/>
                  </a:lnTo>
                  <a:lnTo>
                    <a:pt x="356" y="228"/>
                  </a:lnTo>
                  <a:lnTo>
                    <a:pt x="371" y="235"/>
                  </a:lnTo>
                  <a:lnTo>
                    <a:pt x="378" y="228"/>
                  </a:lnTo>
                  <a:lnTo>
                    <a:pt x="371" y="266"/>
                  </a:lnTo>
                  <a:lnTo>
                    <a:pt x="378" y="266"/>
                  </a:lnTo>
                  <a:lnTo>
                    <a:pt x="363" y="266"/>
                  </a:lnTo>
                  <a:lnTo>
                    <a:pt x="401" y="311"/>
                  </a:lnTo>
                  <a:lnTo>
                    <a:pt x="409" y="319"/>
                  </a:lnTo>
                  <a:lnTo>
                    <a:pt x="401" y="303"/>
                  </a:lnTo>
                  <a:lnTo>
                    <a:pt x="416" y="296"/>
                  </a:lnTo>
                  <a:lnTo>
                    <a:pt x="424" y="334"/>
                  </a:lnTo>
                  <a:lnTo>
                    <a:pt x="439" y="319"/>
                  </a:lnTo>
                  <a:lnTo>
                    <a:pt x="424" y="341"/>
                  </a:lnTo>
                  <a:lnTo>
                    <a:pt x="431" y="341"/>
                  </a:lnTo>
                  <a:lnTo>
                    <a:pt x="454" y="387"/>
                  </a:lnTo>
                  <a:lnTo>
                    <a:pt x="485" y="394"/>
                  </a:lnTo>
                  <a:lnTo>
                    <a:pt x="507" y="432"/>
                  </a:lnTo>
                  <a:lnTo>
                    <a:pt x="553" y="410"/>
                  </a:lnTo>
                  <a:lnTo>
                    <a:pt x="560" y="372"/>
                  </a:lnTo>
                  <a:lnTo>
                    <a:pt x="560" y="28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p:cNvSpPr>
            <p:nvPr/>
          </p:nvSpPr>
          <p:spPr bwMode="auto">
            <a:xfrm>
              <a:off x="3516" y="2731"/>
              <a:ext cx="560" cy="432"/>
            </a:xfrm>
            <a:custGeom>
              <a:avLst/>
              <a:gdLst>
                <a:gd name="T0" fmla="*/ 560 w 560"/>
                <a:gd name="T1" fmla="*/ 288 h 432"/>
                <a:gd name="T2" fmla="*/ 507 w 560"/>
                <a:gd name="T3" fmla="*/ 197 h 432"/>
                <a:gd name="T4" fmla="*/ 500 w 560"/>
                <a:gd name="T5" fmla="*/ 159 h 432"/>
                <a:gd name="T6" fmla="*/ 439 w 560"/>
                <a:gd name="T7" fmla="*/ 84 h 432"/>
                <a:gd name="T8" fmla="*/ 409 w 560"/>
                <a:gd name="T9" fmla="*/ 0 h 432"/>
                <a:gd name="T10" fmla="*/ 371 w 560"/>
                <a:gd name="T11" fmla="*/ 0 h 432"/>
                <a:gd name="T12" fmla="*/ 378 w 560"/>
                <a:gd name="T13" fmla="*/ 38 h 432"/>
                <a:gd name="T14" fmla="*/ 371 w 560"/>
                <a:gd name="T15" fmla="*/ 38 h 432"/>
                <a:gd name="T16" fmla="*/ 363 w 560"/>
                <a:gd name="T17" fmla="*/ 23 h 432"/>
                <a:gd name="T18" fmla="*/ 182 w 560"/>
                <a:gd name="T19" fmla="*/ 38 h 432"/>
                <a:gd name="T20" fmla="*/ 174 w 560"/>
                <a:gd name="T21" fmla="*/ 15 h 432"/>
                <a:gd name="T22" fmla="*/ 0 w 560"/>
                <a:gd name="T23" fmla="*/ 31 h 432"/>
                <a:gd name="T24" fmla="*/ 15 w 560"/>
                <a:gd name="T25" fmla="*/ 68 h 432"/>
                <a:gd name="T26" fmla="*/ 15 w 560"/>
                <a:gd name="T27" fmla="*/ 84 h 432"/>
                <a:gd name="T28" fmla="*/ 22 w 560"/>
                <a:gd name="T29" fmla="*/ 76 h 432"/>
                <a:gd name="T30" fmla="*/ 30 w 560"/>
                <a:gd name="T31" fmla="*/ 61 h 432"/>
                <a:gd name="T32" fmla="*/ 38 w 560"/>
                <a:gd name="T33" fmla="*/ 68 h 432"/>
                <a:gd name="T34" fmla="*/ 38 w 560"/>
                <a:gd name="T35" fmla="*/ 61 h 432"/>
                <a:gd name="T36" fmla="*/ 53 w 560"/>
                <a:gd name="T37" fmla="*/ 68 h 432"/>
                <a:gd name="T38" fmla="*/ 30 w 560"/>
                <a:gd name="T39" fmla="*/ 76 h 432"/>
                <a:gd name="T40" fmla="*/ 98 w 560"/>
                <a:gd name="T41" fmla="*/ 61 h 432"/>
                <a:gd name="T42" fmla="*/ 98 w 560"/>
                <a:gd name="T43" fmla="*/ 68 h 432"/>
                <a:gd name="T44" fmla="*/ 75 w 560"/>
                <a:gd name="T45" fmla="*/ 68 h 432"/>
                <a:gd name="T46" fmla="*/ 128 w 560"/>
                <a:gd name="T47" fmla="*/ 84 h 432"/>
                <a:gd name="T48" fmla="*/ 121 w 560"/>
                <a:gd name="T49" fmla="*/ 76 h 432"/>
                <a:gd name="T50" fmla="*/ 136 w 560"/>
                <a:gd name="T51" fmla="*/ 68 h 432"/>
                <a:gd name="T52" fmla="*/ 128 w 560"/>
                <a:gd name="T53" fmla="*/ 84 h 432"/>
                <a:gd name="T54" fmla="*/ 151 w 560"/>
                <a:gd name="T55" fmla="*/ 91 h 432"/>
                <a:gd name="T56" fmla="*/ 136 w 560"/>
                <a:gd name="T57" fmla="*/ 84 h 432"/>
                <a:gd name="T58" fmla="*/ 159 w 560"/>
                <a:gd name="T59" fmla="*/ 106 h 432"/>
                <a:gd name="T60" fmla="*/ 159 w 560"/>
                <a:gd name="T61" fmla="*/ 121 h 432"/>
                <a:gd name="T62" fmla="*/ 174 w 560"/>
                <a:gd name="T63" fmla="*/ 121 h 432"/>
                <a:gd name="T64" fmla="*/ 227 w 560"/>
                <a:gd name="T65" fmla="*/ 91 h 432"/>
                <a:gd name="T66" fmla="*/ 219 w 560"/>
                <a:gd name="T67" fmla="*/ 84 h 432"/>
                <a:gd name="T68" fmla="*/ 235 w 560"/>
                <a:gd name="T69" fmla="*/ 76 h 432"/>
                <a:gd name="T70" fmla="*/ 272 w 560"/>
                <a:gd name="T71" fmla="*/ 91 h 432"/>
                <a:gd name="T72" fmla="*/ 318 w 560"/>
                <a:gd name="T73" fmla="*/ 144 h 432"/>
                <a:gd name="T74" fmla="*/ 341 w 560"/>
                <a:gd name="T75" fmla="*/ 137 h 432"/>
                <a:gd name="T76" fmla="*/ 356 w 560"/>
                <a:gd name="T77" fmla="*/ 182 h 432"/>
                <a:gd name="T78" fmla="*/ 348 w 560"/>
                <a:gd name="T79" fmla="*/ 243 h 432"/>
                <a:gd name="T80" fmla="*/ 363 w 560"/>
                <a:gd name="T81" fmla="*/ 250 h 432"/>
                <a:gd name="T82" fmla="*/ 371 w 560"/>
                <a:gd name="T83" fmla="*/ 235 h 432"/>
                <a:gd name="T84" fmla="*/ 356 w 560"/>
                <a:gd name="T85" fmla="*/ 228 h 432"/>
                <a:gd name="T86" fmla="*/ 371 w 560"/>
                <a:gd name="T87" fmla="*/ 235 h 432"/>
                <a:gd name="T88" fmla="*/ 378 w 560"/>
                <a:gd name="T89" fmla="*/ 228 h 432"/>
                <a:gd name="T90" fmla="*/ 371 w 560"/>
                <a:gd name="T91" fmla="*/ 266 h 432"/>
                <a:gd name="T92" fmla="*/ 378 w 560"/>
                <a:gd name="T93" fmla="*/ 266 h 432"/>
                <a:gd name="T94" fmla="*/ 363 w 560"/>
                <a:gd name="T95" fmla="*/ 266 h 432"/>
                <a:gd name="T96" fmla="*/ 401 w 560"/>
                <a:gd name="T97" fmla="*/ 311 h 432"/>
                <a:gd name="T98" fmla="*/ 409 w 560"/>
                <a:gd name="T99" fmla="*/ 319 h 432"/>
                <a:gd name="T100" fmla="*/ 401 w 560"/>
                <a:gd name="T101" fmla="*/ 303 h 432"/>
                <a:gd name="T102" fmla="*/ 416 w 560"/>
                <a:gd name="T103" fmla="*/ 296 h 432"/>
                <a:gd name="T104" fmla="*/ 424 w 560"/>
                <a:gd name="T105" fmla="*/ 334 h 432"/>
                <a:gd name="T106" fmla="*/ 439 w 560"/>
                <a:gd name="T107" fmla="*/ 319 h 432"/>
                <a:gd name="T108" fmla="*/ 424 w 560"/>
                <a:gd name="T109" fmla="*/ 341 h 432"/>
                <a:gd name="T110" fmla="*/ 431 w 560"/>
                <a:gd name="T111" fmla="*/ 341 h 432"/>
                <a:gd name="T112" fmla="*/ 454 w 560"/>
                <a:gd name="T113" fmla="*/ 387 h 432"/>
                <a:gd name="T114" fmla="*/ 485 w 560"/>
                <a:gd name="T115" fmla="*/ 394 h 432"/>
                <a:gd name="T116" fmla="*/ 507 w 560"/>
                <a:gd name="T117" fmla="*/ 432 h 432"/>
                <a:gd name="T118" fmla="*/ 553 w 560"/>
                <a:gd name="T119" fmla="*/ 410 h 432"/>
                <a:gd name="T120" fmla="*/ 560 w 560"/>
                <a:gd name="T121" fmla="*/ 372 h 432"/>
                <a:gd name="T122" fmla="*/ 560 w 560"/>
                <a:gd name="T123" fmla="*/ 288 h 432"/>
                <a:gd name="T124" fmla="*/ 560 w 560"/>
                <a:gd name="T125" fmla="*/ 296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0" h="432">
                  <a:moveTo>
                    <a:pt x="560" y="288"/>
                  </a:moveTo>
                  <a:lnTo>
                    <a:pt x="507" y="197"/>
                  </a:lnTo>
                  <a:lnTo>
                    <a:pt x="500" y="159"/>
                  </a:lnTo>
                  <a:lnTo>
                    <a:pt x="439" y="84"/>
                  </a:lnTo>
                  <a:lnTo>
                    <a:pt x="409" y="0"/>
                  </a:lnTo>
                  <a:lnTo>
                    <a:pt x="371" y="0"/>
                  </a:lnTo>
                  <a:lnTo>
                    <a:pt x="378" y="38"/>
                  </a:lnTo>
                  <a:lnTo>
                    <a:pt x="371" y="38"/>
                  </a:lnTo>
                  <a:lnTo>
                    <a:pt x="363" y="23"/>
                  </a:lnTo>
                  <a:lnTo>
                    <a:pt x="182" y="38"/>
                  </a:lnTo>
                  <a:lnTo>
                    <a:pt x="174" y="15"/>
                  </a:lnTo>
                  <a:lnTo>
                    <a:pt x="0" y="31"/>
                  </a:lnTo>
                  <a:lnTo>
                    <a:pt x="15" y="68"/>
                  </a:lnTo>
                  <a:lnTo>
                    <a:pt x="15" y="84"/>
                  </a:lnTo>
                  <a:lnTo>
                    <a:pt x="22" y="76"/>
                  </a:lnTo>
                  <a:lnTo>
                    <a:pt x="30" y="61"/>
                  </a:lnTo>
                  <a:lnTo>
                    <a:pt x="38" y="68"/>
                  </a:lnTo>
                  <a:lnTo>
                    <a:pt x="38" y="61"/>
                  </a:lnTo>
                  <a:lnTo>
                    <a:pt x="53" y="68"/>
                  </a:lnTo>
                  <a:lnTo>
                    <a:pt x="30" y="76"/>
                  </a:lnTo>
                  <a:lnTo>
                    <a:pt x="98" y="61"/>
                  </a:lnTo>
                  <a:lnTo>
                    <a:pt x="98" y="68"/>
                  </a:lnTo>
                  <a:lnTo>
                    <a:pt x="75" y="68"/>
                  </a:lnTo>
                  <a:lnTo>
                    <a:pt x="128" y="84"/>
                  </a:lnTo>
                  <a:lnTo>
                    <a:pt x="121" y="76"/>
                  </a:lnTo>
                  <a:lnTo>
                    <a:pt x="136" y="68"/>
                  </a:lnTo>
                  <a:lnTo>
                    <a:pt x="128" y="84"/>
                  </a:lnTo>
                  <a:lnTo>
                    <a:pt x="151" y="91"/>
                  </a:lnTo>
                  <a:lnTo>
                    <a:pt x="136" y="84"/>
                  </a:lnTo>
                  <a:lnTo>
                    <a:pt x="159" y="106"/>
                  </a:lnTo>
                  <a:lnTo>
                    <a:pt x="159" y="121"/>
                  </a:lnTo>
                  <a:lnTo>
                    <a:pt x="174" y="121"/>
                  </a:lnTo>
                  <a:lnTo>
                    <a:pt x="227" y="91"/>
                  </a:lnTo>
                  <a:lnTo>
                    <a:pt x="219" y="84"/>
                  </a:lnTo>
                  <a:lnTo>
                    <a:pt x="235" y="76"/>
                  </a:lnTo>
                  <a:lnTo>
                    <a:pt x="272" y="91"/>
                  </a:lnTo>
                  <a:lnTo>
                    <a:pt x="318" y="144"/>
                  </a:lnTo>
                  <a:lnTo>
                    <a:pt x="341" y="137"/>
                  </a:lnTo>
                  <a:lnTo>
                    <a:pt x="356" y="182"/>
                  </a:lnTo>
                  <a:lnTo>
                    <a:pt x="348" y="243"/>
                  </a:lnTo>
                  <a:lnTo>
                    <a:pt x="363" y="250"/>
                  </a:lnTo>
                  <a:lnTo>
                    <a:pt x="371" y="235"/>
                  </a:lnTo>
                  <a:lnTo>
                    <a:pt x="356" y="228"/>
                  </a:lnTo>
                  <a:lnTo>
                    <a:pt x="371" y="235"/>
                  </a:lnTo>
                  <a:lnTo>
                    <a:pt x="378" y="228"/>
                  </a:lnTo>
                  <a:lnTo>
                    <a:pt x="371" y="266"/>
                  </a:lnTo>
                  <a:lnTo>
                    <a:pt x="378" y="266"/>
                  </a:lnTo>
                  <a:lnTo>
                    <a:pt x="363" y="266"/>
                  </a:lnTo>
                  <a:lnTo>
                    <a:pt x="401" y="311"/>
                  </a:lnTo>
                  <a:lnTo>
                    <a:pt x="409" y="319"/>
                  </a:lnTo>
                  <a:lnTo>
                    <a:pt x="401" y="303"/>
                  </a:lnTo>
                  <a:lnTo>
                    <a:pt x="416" y="296"/>
                  </a:lnTo>
                  <a:lnTo>
                    <a:pt x="424" y="334"/>
                  </a:lnTo>
                  <a:lnTo>
                    <a:pt x="439" y="319"/>
                  </a:lnTo>
                  <a:lnTo>
                    <a:pt x="424" y="341"/>
                  </a:lnTo>
                  <a:lnTo>
                    <a:pt x="431" y="341"/>
                  </a:lnTo>
                  <a:lnTo>
                    <a:pt x="454" y="387"/>
                  </a:lnTo>
                  <a:lnTo>
                    <a:pt x="485" y="394"/>
                  </a:lnTo>
                  <a:lnTo>
                    <a:pt x="507" y="432"/>
                  </a:lnTo>
                  <a:lnTo>
                    <a:pt x="553" y="410"/>
                  </a:lnTo>
                  <a:lnTo>
                    <a:pt x="560" y="372"/>
                  </a:lnTo>
                  <a:lnTo>
                    <a:pt x="560" y="288"/>
                  </a:lnTo>
                  <a:lnTo>
                    <a:pt x="560" y="29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27"/>
            <p:cNvSpPr>
              <a:spLocks/>
            </p:cNvSpPr>
            <p:nvPr/>
          </p:nvSpPr>
          <p:spPr bwMode="auto">
            <a:xfrm>
              <a:off x="3614" y="2413"/>
              <a:ext cx="333" cy="356"/>
            </a:xfrm>
            <a:custGeom>
              <a:avLst/>
              <a:gdLst>
                <a:gd name="T0" fmla="*/ 318 w 333"/>
                <a:gd name="T1" fmla="*/ 205 h 356"/>
                <a:gd name="T2" fmla="*/ 280 w 333"/>
                <a:gd name="T3" fmla="*/ 144 h 356"/>
                <a:gd name="T4" fmla="*/ 205 w 333"/>
                <a:gd name="T5" fmla="*/ 83 h 356"/>
                <a:gd name="T6" fmla="*/ 182 w 333"/>
                <a:gd name="T7" fmla="*/ 38 h 356"/>
                <a:gd name="T8" fmla="*/ 144 w 333"/>
                <a:gd name="T9" fmla="*/ 30 h 356"/>
                <a:gd name="T10" fmla="*/ 159 w 333"/>
                <a:gd name="T11" fmla="*/ 0 h 356"/>
                <a:gd name="T12" fmla="*/ 84 w 333"/>
                <a:gd name="T13" fmla="*/ 15 h 356"/>
                <a:gd name="T14" fmla="*/ 0 w 333"/>
                <a:gd name="T15" fmla="*/ 23 h 356"/>
                <a:gd name="T16" fmla="*/ 46 w 333"/>
                <a:gd name="T17" fmla="*/ 189 h 356"/>
                <a:gd name="T18" fmla="*/ 68 w 333"/>
                <a:gd name="T19" fmla="*/ 235 h 356"/>
                <a:gd name="T20" fmla="*/ 53 w 333"/>
                <a:gd name="T21" fmla="*/ 265 h 356"/>
                <a:gd name="T22" fmla="*/ 76 w 333"/>
                <a:gd name="T23" fmla="*/ 333 h 356"/>
                <a:gd name="T24" fmla="*/ 84 w 333"/>
                <a:gd name="T25" fmla="*/ 356 h 356"/>
                <a:gd name="T26" fmla="*/ 265 w 333"/>
                <a:gd name="T27" fmla="*/ 341 h 356"/>
                <a:gd name="T28" fmla="*/ 273 w 333"/>
                <a:gd name="T29" fmla="*/ 356 h 356"/>
                <a:gd name="T30" fmla="*/ 280 w 333"/>
                <a:gd name="T31" fmla="*/ 356 h 356"/>
                <a:gd name="T32" fmla="*/ 273 w 333"/>
                <a:gd name="T33" fmla="*/ 318 h 356"/>
                <a:gd name="T34" fmla="*/ 311 w 333"/>
                <a:gd name="T35" fmla="*/ 318 h 356"/>
                <a:gd name="T36" fmla="*/ 311 w 333"/>
                <a:gd name="T37" fmla="*/ 303 h 356"/>
                <a:gd name="T38" fmla="*/ 303 w 333"/>
                <a:gd name="T39" fmla="*/ 303 h 356"/>
                <a:gd name="T40" fmla="*/ 311 w 333"/>
                <a:gd name="T41" fmla="*/ 303 h 356"/>
                <a:gd name="T42" fmla="*/ 303 w 333"/>
                <a:gd name="T43" fmla="*/ 288 h 356"/>
                <a:gd name="T44" fmla="*/ 318 w 333"/>
                <a:gd name="T45" fmla="*/ 250 h 356"/>
                <a:gd name="T46" fmla="*/ 318 w 333"/>
                <a:gd name="T47" fmla="*/ 220 h 356"/>
                <a:gd name="T48" fmla="*/ 333 w 333"/>
                <a:gd name="T49" fmla="*/ 220 h 356"/>
                <a:gd name="T50" fmla="*/ 318 w 333"/>
                <a:gd name="T51" fmla="*/ 20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3" h="356">
                  <a:moveTo>
                    <a:pt x="318" y="205"/>
                  </a:moveTo>
                  <a:lnTo>
                    <a:pt x="280" y="144"/>
                  </a:lnTo>
                  <a:lnTo>
                    <a:pt x="205" y="83"/>
                  </a:lnTo>
                  <a:lnTo>
                    <a:pt x="182" y="38"/>
                  </a:lnTo>
                  <a:lnTo>
                    <a:pt x="144" y="30"/>
                  </a:lnTo>
                  <a:lnTo>
                    <a:pt x="159" y="0"/>
                  </a:lnTo>
                  <a:lnTo>
                    <a:pt x="84" y="15"/>
                  </a:lnTo>
                  <a:lnTo>
                    <a:pt x="0" y="23"/>
                  </a:lnTo>
                  <a:lnTo>
                    <a:pt x="46" y="189"/>
                  </a:lnTo>
                  <a:lnTo>
                    <a:pt x="68" y="235"/>
                  </a:lnTo>
                  <a:lnTo>
                    <a:pt x="53" y="265"/>
                  </a:lnTo>
                  <a:lnTo>
                    <a:pt x="76" y="333"/>
                  </a:lnTo>
                  <a:lnTo>
                    <a:pt x="84" y="356"/>
                  </a:lnTo>
                  <a:lnTo>
                    <a:pt x="265" y="341"/>
                  </a:lnTo>
                  <a:lnTo>
                    <a:pt x="273" y="356"/>
                  </a:lnTo>
                  <a:lnTo>
                    <a:pt x="280" y="356"/>
                  </a:lnTo>
                  <a:lnTo>
                    <a:pt x="273" y="318"/>
                  </a:lnTo>
                  <a:lnTo>
                    <a:pt x="311" y="318"/>
                  </a:lnTo>
                  <a:lnTo>
                    <a:pt x="311" y="303"/>
                  </a:lnTo>
                  <a:lnTo>
                    <a:pt x="303" y="303"/>
                  </a:lnTo>
                  <a:lnTo>
                    <a:pt x="311" y="303"/>
                  </a:lnTo>
                  <a:lnTo>
                    <a:pt x="303" y="288"/>
                  </a:lnTo>
                  <a:lnTo>
                    <a:pt x="318" y="250"/>
                  </a:lnTo>
                  <a:lnTo>
                    <a:pt x="318" y="220"/>
                  </a:lnTo>
                  <a:lnTo>
                    <a:pt x="333" y="220"/>
                  </a:lnTo>
                  <a:lnTo>
                    <a:pt x="318" y="20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8"/>
            <p:cNvSpPr>
              <a:spLocks/>
            </p:cNvSpPr>
            <p:nvPr/>
          </p:nvSpPr>
          <p:spPr bwMode="auto">
            <a:xfrm>
              <a:off x="3614" y="2413"/>
              <a:ext cx="333" cy="356"/>
            </a:xfrm>
            <a:custGeom>
              <a:avLst/>
              <a:gdLst>
                <a:gd name="T0" fmla="*/ 318 w 333"/>
                <a:gd name="T1" fmla="*/ 205 h 356"/>
                <a:gd name="T2" fmla="*/ 280 w 333"/>
                <a:gd name="T3" fmla="*/ 144 h 356"/>
                <a:gd name="T4" fmla="*/ 205 w 333"/>
                <a:gd name="T5" fmla="*/ 83 h 356"/>
                <a:gd name="T6" fmla="*/ 182 w 333"/>
                <a:gd name="T7" fmla="*/ 38 h 356"/>
                <a:gd name="T8" fmla="*/ 144 w 333"/>
                <a:gd name="T9" fmla="*/ 30 h 356"/>
                <a:gd name="T10" fmla="*/ 159 w 333"/>
                <a:gd name="T11" fmla="*/ 0 h 356"/>
                <a:gd name="T12" fmla="*/ 84 w 333"/>
                <a:gd name="T13" fmla="*/ 15 h 356"/>
                <a:gd name="T14" fmla="*/ 0 w 333"/>
                <a:gd name="T15" fmla="*/ 23 h 356"/>
                <a:gd name="T16" fmla="*/ 46 w 333"/>
                <a:gd name="T17" fmla="*/ 189 h 356"/>
                <a:gd name="T18" fmla="*/ 68 w 333"/>
                <a:gd name="T19" fmla="*/ 235 h 356"/>
                <a:gd name="T20" fmla="*/ 53 w 333"/>
                <a:gd name="T21" fmla="*/ 265 h 356"/>
                <a:gd name="T22" fmla="*/ 76 w 333"/>
                <a:gd name="T23" fmla="*/ 333 h 356"/>
                <a:gd name="T24" fmla="*/ 84 w 333"/>
                <a:gd name="T25" fmla="*/ 356 h 356"/>
                <a:gd name="T26" fmla="*/ 265 w 333"/>
                <a:gd name="T27" fmla="*/ 341 h 356"/>
                <a:gd name="T28" fmla="*/ 273 w 333"/>
                <a:gd name="T29" fmla="*/ 356 h 356"/>
                <a:gd name="T30" fmla="*/ 280 w 333"/>
                <a:gd name="T31" fmla="*/ 356 h 356"/>
                <a:gd name="T32" fmla="*/ 273 w 333"/>
                <a:gd name="T33" fmla="*/ 318 h 356"/>
                <a:gd name="T34" fmla="*/ 311 w 333"/>
                <a:gd name="T35" fmla="*/ 318 h 356"/>
                <a:gd name="T36" fmla="*/ 311 w 333"/>
                <a:gd name="T37" fmla="*/ 303 h 356"/>
                <a:gd name="T38" fmla="*/ 303 w 333"/>
                <a:gd name="T39" fmla="*/ 303 h 356"/>
                <a:gd name="T40" fmla="*/ 311 w 333"/>
                <a:gd name="T41" fmla="*/ 303 h 356"/>
                <a:gd name="T42" fmla="*/ 303 w 333"/>
                <a:gd name="T43" fmla="*/ 288 h 356"/>
                <a:gd name="T44" fmla="*/ 318 w 333"/>
                <a:gd name="T45" fmla="*/ 250 h 356"/>
                <a:gd name="T46" fmla="*/ 318 w 333"/>
                <a:gd name="T47" fmla="*/ 220 h 356"/>
                <a:gd name="T48" fmla="*/ 333 w 333"/>
                <a:gd name="T49" fmla="*/ 220 h 356"/>
                <a:gd name="T50" fmla="*/ 318 w 333"/>
                <a:gd name="T51" fmla="*/ 205 h 356"/>
                <a:gd name="T52" fmla="*/ 318 w 333"/>
                <a:gd name="T53" fmla="*/ 212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3" h="356">
                  <a:moveTo>
                    <a:pt x="318" y="205"/>
                  </a:moveTo>
                  <a:lnTo>
                    <a:pt x="280" y="144"/>
                  </a:lnTo>
                  <a:lnTo>
                    <a:pt x="205" y="83"/>
                  </a:lnTo>
                  <a:lnTo>
                    <a:pt x="182" y="38"/>
                  </a:lnTo>
                  <a:lnTo>
                    <a:pt x="144" y="30"/>
                  </a:lnTo>
                  <a:lnTo>
                    <a:pt x="159" y="0"/>
                  </a:lnTo>
                  <a:lnTo>
                    <a:pt x="84" y="15"/>
                  </a:lnTo>
                  <a:lnTo>
                    <a:pt x="0" y="23"/>
                  </a:lnTo>
                  <a:lnTo>
                    <a:pt x="46" y="189"/>
                  </a:lnTo>
                  <a:lnTo>
                    <a:pt x="68" y="235"/>
                  </a:lnTo>
                  <a:lnTo>
                    <a:pt x="53" y="265"/>
                  </a:lnTo>
                  <a:lnTo>
                    <a:pt x="76" y="333"/>
                  </a:lnTo>
                  <a:lnTo>
                    <a:pt x="84" y="356"/>
                  </a:lnTo>
                  <a:lnTo>
                    <a:pt x="265" y="341"/>
                  </a:lnTo>
                  <a:lnTo>
                    <a:pt x="273" y="356"/>
                  </a:lnTo>
                  <a:lnTo>
                    <a:pt x="280" y="356"/>
                  </a:lnTo>
                  <a:lnTo>
                    <a:pt x="273" y="318"/>
                  </a:lnTo>
                  <a:lnTo>
                    <a:pt x="311" y="318"/>
                  </a:lnTo>
                  <a:lnTo>
                    <a:pt x="311" y="303"/>
                  </a:lnTo>
                  <a:lnTo>
                    <a:pt x="303" y="303"/>
                  </a:lnTo>
                  <a:lnTo>
                    <a:pt x="311" y="303"/>
                  </a:lnTo>
                  <a:lnTo>
                    <a:pt x="303" y="288"/>
                  </a:lnTo>
                  <a:lnTo>
                    <a:pt x="318" y="250"/>
                  </a:lnTo>
                  <a:lnTo>
                    <a:pt x="318" y="220"/>
                  </a:lnTo>
                  <a:lnTo>
                    <a:pt x="333" y="220"/>
                  </a:lnTo>
                  <a:lnTo>
                    <a:pt x="318" y="205"/>
                  </a:lnTo>
                  <a:lnTo>
                    <a:pt x="318" y="21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Freeform 29"/>
            <p:cNvSpPr>
              <a:spLocks/>
            </p:cNvSpPr>
            <p:nvPr/>
          </p:nvSpPr>
          <p:spPr bwMode="auto">
            <a:xfrm>
              <a:off x="2183" y="3095"/>
              <a:ext cx="75" cy="121"/>
            </a:xfrm>
            <a:custGeom>
              <a:avLst/>
              <a:gdLst>
                <a:gd name="T0" fmla="*/ 75 w 75"/>
                <a:gd name="T1" fmla="*/ 68 h 121"/>
                <a:gd name="T2" fmla="*/ 68 w 75"/>
                <a:gd name="T3" fmla="*/ 83 h 121"/>
                <a:gd name="T4" fmla="*/ 53 w 75"/>
                <a:gd name="T5" fmla="*/ 91 h 121"/>
                <a:gd name="T6" fmla="*/ 45 w 75"/>
                <a:gd name="T7" fmla="*/ 91 h 121"/>
                <a:gd name="T8" fmla="*/ 30 w 75"/>
                <a:gd name="T9" fmla="*/ 99 h 121"/>
                <a:gd name="T10" fmla="*/ 30 w 75"/>
                <a:gd name="T11" fmla="*/ 114 h 121"/>
                <a:gd name="T12" fmla="*/ 22 w 75"/>
                <a:gd name="T13" fmla="*/ 121 h 121"/>
                <a:gd name="T14" fmla="*/ 22 w 75"/>
                <a:gd name="T15" fmla="*/ 114 h 121"/>
                <a:gd name="T16" fmla="*/ 7 w 75"/>
                <a:gd name="T17" fmla="*/ 114 h 121"/>
                <a:gd name="T18" fmla="*/ 7 w 75"/>
                <a:gd name="T19" fmla="*/ 61 h 121"/>
                <a:gd name="T20" fmla="*/ 0 w 75"/>
                <a:gd name="T21" fmla="*/ 53 h 121"/>
                <a:gd name="T22" fmla="*/ 0 w 75"/>
                <a:gd name="T23" fmla="*/ 46 h 121"/>
                <a:gd name="T24" fmla="*/ 7 w 75"/>
                <a:gd name="T25" fmla="*/ 38 h 121"/>
                <a:gd name="T26" fmla="*/ 15 w 75"/>
                <a:gd name="T27" fmla="*/ 30 h 121"/>
                <a:gd name="T28" fmla="*/ 15 w 75"/>
                <a:gd name="T29" fmla="*/ 23 h 121"/>
                <a:gd name="T30" fmla="*/ 7 w 75"/>
                <a:gd name="T31" fmla="*/ 8 h 121"/>
                <a:gd name="T32" fmla="*/ 7 w 75"/>
                <a:gd name="T33" fmla="*/ 0 h 121"/>
                <a:gd name="T34" fmla="*/ 15 w 75"/>
                <a:gd name="T35" fmla="*/ 0 h 121"/>
                <a:gd name="T36" fmla="*/ 15 w 75"/>
                <a:gd name="T37" fmla="*/ 8 h 121"/>
                <a:gd name="T38" fmla="*/ 30 w 75"/>
                <a:gd name="T39" fmla="*/ 15 h 121"/>
                <a:gd name="T40" fmla="*/ 37 w 75"/>
                <a:gd name="T41" fmla="*/ 15 h 121"/>
                <a:gd name="T42" fmla="*/ 45 w 75"/>
                <a:gd name="T43" fmla="*/ 23 h 121"/>
                <a:gd name="T44" fmla="*/ 60 w 75"/>
                <a:gd name="T45" fmla="*/ 38 h 121"/>
                <a:gd name="T46" fmla="*/ 60 w 75"/>
                <a:gd name="T47" fmla="*/ 46 h 121"/>
                <a:gd name="T48" fmla="*/ 68 w 75"/>
                <a:gd name="T49" fmla="*/ 53 h 121"/>
                <a:gd name="T50" fmla="*/ 75 w 75"/>
                <a:gd name="T51" fmla="*/ 6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5" h="121">
                  <a:moveTo>
                    <a:pt x="75" y="68"/>
                  </a:moveTo>
                  <a:lnTo>
                    <a:pt x="68" y="83"/>
                  </a:lnTo>
                  <a:lnTo>
                    <a:pt x="53" y="91"/>
                  </a:lnTo>
                  <a:lnTo>
                    <a:pt x="45" y="91"/>
                  </a:lnTo>
                  <a:lnTo>
                    <a:pt x="30" y="99"/>
                  </a:lnTo>
                  <a:lnTo>
                    <a:pt x="30" y="114"/>
                  </a:lnTo>
                  <a:lnTo>
                    <a:pt x="22" y="121"/>
                  </a:lnTo>
                  <a:lnTo>
                    <a:pt x="22" y="114"/>
                  </a:lnTo>
                  <a:lnTo>
                    <a:pt x="7" y="114"/>
                  </a:lnTo>
                  <a:lnTo>
                    <a:pt x="7" y="61"/>
                  </a:lnTo>
                  <a:lnTo>
                    <a:pt x="0" y="53"/>
                  </a:lnTo>
                  <a:lnTo>
                    <a:pt x="0" y="46"/>
                  </a:lnTo>
                  <a:lnTo>
                    <a:pt x="7" y="38"/>
                  </a:lnTo>
                  <a:lnTo>
                    <a:pt x="15" y="30"/>
                  </a:lnTo>
                  <a:lnTo>
                    <a:pt x="15" y="23"/>
                  </a:lnTo>
                  <a:lnTo>
                    <a:pt x="7" y="8"/>
                  </a:lnTo>
                  <a:lnTo>
                    <a:pt x="7" y="0"/>
                  </a:lnTo>
                  <a:lnTo>
                    <a:pt x="15" y="0"/>
                  </a:lnTo>
                  <a:lnTo>
                    <a:pt x="15" y="8"/>
                  </a:lnTo>
                  <a:lnTo>
                    <a:pt x="30" y="15"/>
                  </a:lnTo>
                  <a:lnTo>
                    <a:pt x="37" y="15"/>
                  </a:lnTo>
                  <a:lnTo>
                    <a:pt x="45" y="23"/>
                  </a:lnTo>
                  <a:lnTo>
                    <a:pt x="60" y="38"/>
                  </a:lnTo>
                  <a:lnTo>
                    <a:pt x="60" y="46"/>
                  </a:lnTo>
                  <a:lnTo>
                    <a:pt x="68" y="53"/>
                  </a:lnTo>
                  <a:lnTo>
                    <a:pt x="75" y="6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30"/>
            <p:cNvSpPr>
              <a:spLocks/>
            </p:cNvSpPr>
            <p:nvPr/>
          </p:nvSpPr>
          <p:spPr bwMode="auto">
            <a:xfrm>
              <a:off x="2183" y="3095"/>
              <a:ext cx="75" cy="121"/>
            </a:xfrm>
            <a:custGeom>
              <a:avLst/>
              <a:gdLst>
                <a:gd name="T0" fmla="*/ 75 w 75"/>
                <a:gd name="T1" fmla="*/ 68 h 121"/>
                <a:gd name="T2" fmla="*/ 68 w 75"/>
                <a:gd name="T3" fmla="*/ 83 h 121"/>
                <a:gd name="T4" fmla="*/ 53 w 75"/>
                <a:gd name="T5" fmla="*/ 91 h 121"/>
                <a:gd name="T6" fmla="*/ 45 w 75"/>
                <a:gd name="T7" fmla="*/ 91 h 121"/>
                <a:gd name="T8" fmla="*/ 30 w 75"/>
                <a:gd name="T9" fmla="*/ 99 h 121"/>
                <a:gd name="T10" fmla="*/ 30 w 75"/>
                <a:gd name="T11" fmla="*/ 114 h 121"/>
                <a:gd name="T12" fmla="*/ 22 w 75"/>
                <a:gd name="T13" fmla="*/ 121 h 121"/>
                <a:gd name="T14" fmla="*/ 22 w 75"/>
                <a:gd name="T15" fmla="*/ 114 h 121"/>
                <a:gd name="T16" fmla="*/ 7 w 75"/>
                <a:gd name="T17" fmla="*/ 114 h 121"/>
                <a:gd name="T18" fmla="*/ 7 w 75"/>
                <a:gd name="T19" fmla="*/ 61 h 121"/>
                <a:gd name="T20" fmla="*/ 0 w 75"/>
                <a:gd name="T21" fmla="*/ 53 h 121"/>
                <a:gd name="T22" fmla="*/ 0 w 75"/>
                <a:gd name="T23" fmla="*/ 46 h 121"/>
                <a:gd name="T24" fmla="*/ 7 w 75"/>
                <a:gd name="T25" fmla="*/ 38 h 121"/>
                <a:gd name="T26" fmla="*/ 15 w 75"/>
                <a:gd name="T27" fmla="*/ 30 h 121"/>
                <a:gd name="T28" fmla="*/ 15 w 75"/>
                <a:gd name="T29" fmla="*/ 23 h 121"/>
                <a:gd name="T30" fmla="*/ 7 w 75"/>
                <a:gd name="T31" fmla="*/ 8 h 121"/>
                <a:gd name="T32" fmla="*/ 7 w 75"/>
                <a:gd name="T33" fmla="*/ 0 h 121"/>
                <a:gd name="T34" fmla="*/ 15 w 75"/>
                <a:gd name="T35" fmla="*/ 0 h 121"/>
                <a:gd name="T36" fmla="*/ 15 w 75"/>
                <a:gd name="T37" fmla="*/ 8 h 121"/>
                <a:gd name="T38" fmla="*/ 30 w 75"/>
                <a:gd name="T39" fmla="*/ 15 h 121"/>
                <a:gd name="T40" fmla="*/ 37 w 75"/>
                <a:gd name="T41" fmla="*/ 15 h 121"/>
                <a:gd name="T42" fmla="*/ 45 w 75"/>
                <a:gd name="T43" fmla="*/ 23 h 121"/>
                <a:gd name="T44" fmla="*/ 60 w 75"/>
                <a:gd name="T45" fmla="*/ 38 h 121"/>
                <a:gd name="T46" fmla="*/ 60 w 75"/>
                <a:gd name="T47" fmla="*/ 46 h 121"/>
                <a:gd name="T48" fmla="*/ 68 w 75"/>
                <a:gd name="T49" fmla="*/ 53 h 121"/>
                <a:gd name="T50" fmla="*/ 75 w 75"/>
                <a:gd name="T51" fmla="*/ 68 h 121"/>
                <a:gd name="T52" fmla="*/ 75 w 75"/>
                <a:gd name="T53" fmla="*/ 7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5" h="121">
                  <a:moveTo>
                    <a:pt x="75" y="68"/>
                  </a:moveTo>
                  <a:lnTo>
                    <a:pt x="68" y="83"/>
                  </a:lnTo>
                  <a:lnTo>
                    <a:pt x="53" y="91"/>
                  </a:lnTo>
                  <a:lnTo>
                    <a:pt x="45" y="91"/>
                  </a:lnTo>
                  <a:lnTo>
                    <a:pt x="30" y="99"/>
                  </a:lnTo>
                  <a:lnTo>
                    <a:pt x="30" y="114"/>
                  </a:lnTo>
                  <a:lnTo>
                    <a:pt x="22" y="121"/>
                  </a:lnTo>
                  <a:lnTo>
                    <a:pt x="22" y="114"/>
                  </a:lnTo>
                  <a:lnTo>
                    <a:pt x="7" y="114"/>
                  </a:lnTo>
                  <a:lnTo>
                    <a:pt x="7" y="61"/>
                  </a:lnTo>
                  <a:lnTo>
                    <a:pt x="0" y="53"/>
                  </a:lnTo>
                  <a:lnTo>
                    <a:pt x="0" y="46"/>
                  </a:lnTo>
                  <a:lnTo>
                    <a:pt x="7" y="38"/>
                  </a:lnTo>
                  <a:lnTo>
                    <a:pt x="15" y="30"/>
                  </a:lnTo>
                  <a:lnTo>
                    <a:pt x="15" y="23"/>
                  </a:lnTo>
                  <a:lnTo>
                    <a:pt x="7" y="8"/>
                  </a:lnTo>
                  <a:lnTo>
                    <a:pt x="7" y="0"/>
                  </a:lnTo>
                  <a:lnTo>
                    <a:pt x="15" y="0"/>
                  </a:lnTo>
                  <a:lnTo>
                    <a:pt x="15" y="8"/>
                  </a:lnTo>
                  <a:lnTo>
                    <a:pt x="30" y="15"/>
                  </a:lnTo>
                  <a:lnTo>
                    <a:pt x="37" y="15"/>
                  </a:lnTo>
                  <a:lnTo>
                    <a:pt x="45" y="23"/>
                  </a:lnTo>
                  <a:lnTo>
                    <a:pt x="60" y="38"/>
                  </a:lnTo>
                  <a:lnTo>
                    <a:pt x="60" y="46"/>
                  </a:lnTo>
                  <a:lnTo>
                    <a:pt x="68" y="53"/>
                  </a:lnTo>
                  <a:lnTo>
                    <a:pt x="75" y="68"/>
                  </a:lnTo>
                  <a:lnTo>
                    <a:pt x="75" y="7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84" name="Freeform 31"/>
            <p:cNvSpPr>
              <a:spLocks/>
            </p:cNvSpPr>
            <p:nvPr/>
          </p:nvSpPr>
          <p:spPr bwMode="auto">
            <a:xfrm>
              <a:off x="2145" y="3027"/>
              <a:ext cx="38" cy="45"/>
            </a:xfrm>
            <a:custGeom>
              <a:avLst/>
              <a:gdLst>
                <a:gd name="T0" fmla="*/ 38 w 38"/>
                <a:gd name="T1" fmla="*/ 30 h 45"/>
                <a:gd name="T2" fmla="*/ 38 w 38"/>
                <a:gd name="T3" fmla="*/ 23 h 45"/>
                <a:gd name="T4" fmla="*/ 30 w 38"/>
                <a:gd name="T5" fmla="*/ 23 h 45"/>
                <a:gd name="T6" fmla="*/ 22 w 38"/>
                <a:gd name="T7" fmla="*/ 15 h 45"/>
                <a:gd name="T8" fmla="*/ 22 w 38"/>
                <a:gd name="T9" fmla="*/ 7 h 45"/>
                <a:gd name="T10" fmla="*/ 15 w 38"/>
                <a:gd name="T11" fmla="*/ 15 h 45"/>
                <a:gd name="T12" fmla="*/ 7 w 38"/>
                <a:gd name="T13" fmla="*/ 0 h 45"/>
                <a:gd name="T14" fmla="*/ 0 w 38"/>
                <a:gd name="T15" fmla="*/ 7 h 45"/>
                <a:gd name="T16" fmla="*/ 0 w 38"/>
                <a:gd name="T17" fmla="*/ 23 h 45"/>
                <a:gd name="T18" fmla="*/ 15 w 38"/>
                <a:gd name="T19" fmla="*/ 23 h 45"/>
                <a:gd name="T20" fmla="*/ 15 w 38"/>
                <a:gd name="T21" fmla="*/ 45 h 45"/>
                <a:gd name="T22" fmla="*/ 22 w 38"/>
                <a:gd name="T23" fmla="*/ 45 h 45"/>
                <a:gd name="T24" fmla="*/ 30 w 38"/>
                <a:gd name="T25" fmla="*/ 38 h 45"/>
                <a:gd name="T26" fmla="*/ 38 w 38"/>
                <a:gd name="T27" fmla="*/ 38 h 45"/>
                <a:gd name="T28" fmla="*/ 38 w 38"/>
                <a:gd name="T29"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45">
                  <a:moveTo>
                    <a:pt x="38" y="30"/>
                  </a:moveTo>
                  <a:lnTo>
                    <a:pt x="38" y="23"/>
                  </a:lnTo>
                  <a:lnTo>
                    <a:pt x="30" y="23"/>
                  </a:lnTo>
                  <a:lnTo>
                    <a:pt x="22" y="15"/>
                  </a:lnTo>
                  <a:lnTo>
                    <a:pt x="22" y="7"/>
                  </a:lnTo>
                  <a:lnTo>
                    <a:pt x="15" y="15"/>
                  </a:lnTo>
                  <a:lnTo>
                    <a:pt x="7" y="0"/>
                  </a:lnTo>
                  <a:lnTo>
                    <a:pt x="0" y="7"/>
                  </a:lnTo>
                  <a:lnTo>
                    <a:pt x="0" y="23"/>
                  </a:lnTo>
                  <a:lnTo>
                    <a:pt x="15" y="23"/>
                  </a:lnTo>
                  <a:lnTo>
                    <a:pt x="15" y="45"/>
                  </a:lnTo>
                  <a:lnTo>
                    <a:pt x="22" y="45"/>
                  </a:lnTo>
                  <a:lnTo>
                    <a:pt x="30" y="38"/>
                  </a:lnTo>
                  <a:lnTo>
                    <a:pt x="38" y="38"/>
                  </a:lnTo>
                  <a:lnTo>
                    <a:pt x="38" y="3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85" name="Freeform 32"/>
            <p:cNvSpPr>
              <a:spLocks/>
            </p:cNvSpPr>
            <p:nvPr/>
          </p:nvSpPr>
          <p:spPr bwMode="auto">
            <a:xfrm>
              <a:off x="2145" y="3027"/>
              <a:ext cx="38" cy="45"/>
            </a:xfrm>
            <a:custGeom>
              <a:avLst/>
              <a:gdLst>
                <a:gd name="T0" fmla="*/ 38 w 38"/>
                <a:gd name="T1" fmla="*/ 30 h 45"/>
                <a:gd name="T2" fmla="*/ 38 w 38"/>
                <a:gd name="T3" fmla="*/ 23 h 45"/>
                <a:gd name="T4" fmla="*/ 30 w 38"/>
                <a:gd name="T5" fmla="*/ 23 h 45"/>
                <a:gd name="T6" fmla="*/ 22 w 38"/>
                <a:gd name="T7" fmla="*/ 15 h 45"/>
                <a:gd name="T8" fmla="*/ 22 w 38"/>
                <a:gd name="T9" fmla="*/ 7 h 45"/>
                <a:gd name="T10" fmla="*/ 15 w 38"/>
                <a:gd name="T11" fmla="*/ 15 h 45"/>
                <a:gd name="T12" fmla="*/ 7 w 38"/>
                <a:gd name="T13" fmla="*/ 0 h 45"/>
                <a:gd name="T14" fmla="*/ 0 w 38"/>
                <a:gd name="T15" fmla="*/ 7 h 45"/>
                <a:gd name="T16" fmla="*/ 0 w 38"/>
                <a:gd name="T17" fmla="*/ 23 h 45"/>
                <a:gd name="T18" fmla="*/ 15 w 38"/>
                <a:gd name="T19" fmla="*/ 23 h 45"/>
                <a:gd name="T20" fmla="*/ 15 w 38"/>
                <a:gd name="T21" fmla="*/ 45 h 45"/>
                <a:gd name="T22" fmla="*/ 22 w 38"/>
                <a:gd name="T23" fmla="*/ 45 h 45"/>
                <a:gd name="T24" fmla="*/ 30 w 38"/>
                <a:gd name="T25" fmla="*/ 38 h 45"/>
                <a:gd name="T26" fmla="*/ 38 w 38"/>
                <a:gd name="T27" fmla="*/ 38 h 45"/>
                <a:gd name="T28" fmla="*/ 38 w 38"/>
                <a:gd name="T29" fmla="*/ 30 h 45"/>
                <a:gd name="T30" fmla="*/ 38 w 38"/>
                <a:gd name="T31" fmla="*/ 3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45">
                  <a:moveTo>
                    <a:pt x="38" y="30"/>
                  </a:moveTo>
                  <a:lnTo>
                    <a:pt x="38" y="23"/>
                  </a:lnTo>
                  <a:lnTo>
                    <a:pt x="30" y="23"/>
                  </a:lnTo>
                  <a:lnTo>
                    <a:pt x="22" y="15"/>
                  </a:lnTo>
                  <a:lnTo>
                    <a:pt x="22" y="7"/>
                  </a:lnTo>
                  <a:lnTo>
                    <a:pt x="15" y="15"/>
                  </a:lnTo>
                  <a:lnTo>
                    <a:pt x="7" y="0"/>
                  </a:lnTo>
                  <a:lnTo>
                    <a:pt x="0" y="7"/>
                  </a:lnTo>
                  <a:lnTo>
                    <a:pt x="0" y="23"/>
                  </a:lnTo>
                  <a:lnTo>
                    <a:pt x="15" y="23"/>
                  </a:lnTo>
                  <a:lnTo>
                    <a:pt x="15" y="45"/>
                  </a:lnTo>
                  <a:lnTo>
                    <a:pt x="22" y="45"/>
                  </a:lnTo>
                  <a:lnTo>
                    <a:pt x="30" y="38"/>
                  </a:lnTo>
                  <a:lnTo>
                    <a:pt x="38" y="38"/>
                  </a:lnTo>
                  <a:lnTo>
                    <a:pt x="38" y="30"/>
                  </a:lnTo>
                  <a:lnTo>
                    <a:pt x="38" y="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86" name="Freeform 33"/>
            <p:cNvSpPr>
              <a:spLocks/>
            </p:cNvSpPr>
            <p:nvPr/>
          </p:nvSpPr>
          <p:spPr bwMode="auto">
            <a:xfrm>
              <a:off x="2046" y="2974"/>
              <a:ext cx="38" cy="38"/>
            </a:xfrm>
            <a:custGeom>
              <a:avLst/>
              <a:gdLst>
                <a:gd name="T0" fmla="*/ 38 w 38"/>
                <a:gd name="T1" fmla="*/ 30 h 38"/>
                <a:gd name="T2" fmla="*/ 31 w 38"/>
                <a:gd name="T3" fmla="*/ 23 h 38"/>
                <a:gd name="T4" fmla="*/ 31 w 38"/>
                <a:gd name="T5" fmla="*/ 15 h 38"/>
                <a:gd name="T6" fmla="*/ 31 w 38"/>
                <a:gd name="T7" fmla="*/ 23 h 38"/>
                <a:gd name="T8" fmla="*/ 31 w 38"/>
                <a:gd name="T9" fmla="*/ 15 h 38"/>
                <a:gd name="T10" fmla="*/ 23 w 38"/>
                <a:gd name="T11" fmla="*/ 0 h 38"/>
                <a:gd name="T12" fmla="*/ 15 w 38"/>
                <a:gd name="T13" fmla="*/ 0 h 38"/>
                <a:gd name="T14" fmla="*/ 8 w 38"/>
                <a:gd name="T15" fmla="*/ 7 h 38"/>
                <a:gd name="T16" fmla="*/ 0 w 38"/>
                <a:gd name="T17" fmla="*/ 7 h 38"/>
                <a:gd name="T18" fmla="*/ 0 w 38"/>
                <a:gd name="T19" fmla="*/ 15 h 38"/>
                <a:gd name="T20" fmla="*/ 8 w 38"/>
                <a:gd name="T21" fmla="*/ 30 h 38"/>
                <a:gd name="T22" fmla="*/ 23 w 38"/>
                <a:gd name="T23" fmla="*/ 30 h 38"/>
                <a:gd name="T24" fmla="*/ 31 w 38"/>
                <a:gd name="T25" fmla="*/ 38 h 38"/>
                <a:gd name="T26" fmla="*/ 38 w 38"/>
                <a:gd name="T27" fmla="*/ 38 h 38"/>
                <a:gd name="T28" fmla="*/ 38 w 38"/>
                <a:gd name="T29"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38">
                  <a:moveTo>
                    <a:pt x="38" y="30"/>
                  </a:moveTo>
                  <a:lnTo>
                    <a:pt x="31" y="23"/>
                  </a:lnTo>
                  <a:lnTo>
                    <a:pt x="31" y="15"/>
                  </a:lnTo>
                  <a:lnTo>
                    <a:pt x="31" y="23"/>
                  </a:lnTo>
                  <a:lnTo>
                    <a:pt x="31" y="15"/>
                  </a:lnTo>
                  <a:lnTo>
                    <a:pt x="23" y="0"/>
                  </a:lnTo>
                  <a:lnTo>
                    <a:pt x="15" y="0"/>
                  </a:lnTo>
                  <a:lnTo>
                    <a:pt x="8" y="7"/>
                  </a:lnTo>
                  <a:lnTo>
                    <a:pt x="0" y="7"/>
                  </a:lnTo>
                  <a:lnTo>
                    <a:pt x="0" y="15"/>
                  </a:lnTo>
                  <a:lnTo>
                    <a:pt x="8" y="30"/>
                  </a:lnTo>
                  <a:lnTo>
                    <a:pt x="23" y="30"/>
                  </a:lnTo>
                  <a:lnTo>
                    <a:pt x="31" y="38"/>
                  </a:lnTo>
                  <a:lnTo>
                    <a:pt x="38" y="38"/>
                  </a:lnTo>
                  <a:lnTo>
                    <a:pt x="38" y="3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88" name="Freeform 34"/>
            <p:cNvSpPr>
              <a:spLocks/>
            </p:cNvSpPr>
            <p:nvPr/>
          </p:nvSpPr>
          <p:spPr bwMode="auto">
            <a:xfrm>
              <a:off x="2046" y="2974"/>
              <a:ext cx="38" cy="38"/>
            </a:xfrm>
            <a:custGeom>
              <a:avLst/>
              <a:gdLst>
                <a:gd name="T0" fmla="*/ 38 w 38"/>
                <a:gd name="T1" fmla="*/ 30 h 38"/>
                <a:gd name="T2" fmla="*/ 31 w 38"/>
                <a:gd name="T3" fmla="*/ 23 h 38"/>
                <a:gd name="T4" fmla="*/ 31 w 38"/>
                <a:gd name="T5" fmla="*/ 15 h 38"/>
                <a:gd name="T6" fmla="*/ 31 w 38"/>
                <a:gd name="T7" fmla="*/ 23 h 38"/>
                <a:gd name="T8" fmla="*/ 31 w 38"/>
                <a:gd name="T9" fmla="*/ 15 h 38"/>
                <a:gd name="T10" fmla="*/ 23 w 38"/>
                <a:gd name="T11" fmla="*/ 0 h 38"/>
                <a:gd name="T12" fmla="*/ 15 w 38"/>
                <a:gd name="T13" fmla="*/ 0 h 38"/>
                <a:gd name="T14" fmla="*/ 8 w 38"/>
                <a:gd name="T15" fmla="*/ 7 h 38"/>
                <a:gd name="T16" fmla="*/ 0 w 38"/>
                <a:gd name="T17" fmla="*/ 7 h 38"/>
                <a:gd name="T18" fmla="*/ 0 w 38"/>
                <a:gd name="T19" fmla="*/ 15 h 38"/>
                <a:gd name="T20" fmla="*/ 8 w 38"/>
                <a:gd name="T21" fmla="*/ 30 h 38"/>
                <a:gd name="T22" fmla="*/ 23 w 38"/>
                <a:gd name="T23" fmla="*/ 30 h 38"/>
                <a:gd name="T24" fmla="*/ 31 w 38"/>
                <a:gd name="T25" fmla="*/ 38 h 38"/>
                <a:gd name="T26" fmla="*/ 38 w 38"/>
                <a:gd name="T27" fmla="*/ 38 h 38"/>
                <a:gd name="T28" fmla="*/ 38 w 38"/>
                <a:gd name="T29" fmla="*/ 30 h 38"/>
                <a:gd name="T30" fmla="*/ 38 w 38"/>
                <a:gd name="T3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38">
                  <a:moveTo>
                    <a:pt x="38" y="30"/>
                  </a:moveTo>
                  <a:lnTo>
                    <a:pt x="31" y="23"/>
                  </a:lnTo>
                  <a:lnTo>
                    <a:pt x="31" y="15"/>
                  </a:lnTo>
                  <a:lnTo>
                    <a:pt x="31" y="23"/>
                  </a:lnTo>
                  <a:lnTo>
                    <a:pt x="31" y="15"/>
                  </a:lnTo>
                  <a:lnTo>
                    <a:pt x="23" y="0"/>
                  </a:lnTo>
                  <a:lnTo>
                    <a:pt x="15" y="0"/>
                  </a:lnTo>
                  <a:lnTo>
                    <a:pt x="8" y="7"/>
                  </a:lnTo>
                  <a:lnTo>
                    <a:pt x="0" y="7"/>
                  </a:lnTo>
                  <a:lnTo>
                    <a:pt x="0" y="15"/>
                  </a:lnTo>
                  <a:lnTo>
                    <a:pt x="8" y="30"/>
                  </a:lnTo>
                  <a:lnTo>
                    <a:pt x="23" y="30"/>
                  </a:lnTo>
                  <a:lnTo>
                    <a:pt x="31" y="38"/>
                  </a:lnTo>
                  <a:lnTo>
                    <a:pt x="38" y="38"/>
                  </a:lnTo>
                  <a:lnTo>
                    <a:pt x="38" y="30"/>
                  </a:lnTo>
                  <a:lnTo>
                    <a:pt x="38" y="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89" name="Freeform 35"/>
            <p:cNvSpPr>
              <a:spLocks/>
            </p:cNvSpPr>
            <p:nvPr/>
          </p:nvSpPr>
          <p:spPr bwMode="auto">
            <a:xfrm>
              <a:off x="2107" y="3012"/>
              <a:ext cx="38" cy="15"/>
            </a:xfrm>
            <a:custGeom>
              <a:avLst/>
              <a:gdLst>
                <a:gd name="T0" fmla="*/ 38 w 38"/>
                <a:gd name="T1" fmla="*/ 7 h 15"/>
                <a:gd name="T2" fmla="*/ 30 w 38"/>
                <a:gd name="T3" fmla="*/ 15 h 15"/>
                <a:gd name="T4" fmla="*/ 0 w 38"/>
                <a:gd name="T5" fmla="*/ 15 h 15"/>
                <a:gd name="T6" fmla="*/ 0 w 38"/>
                <a:gd name="T7" fmla="*/ 0 h 15"/>
                <a:gd name="T8" fmla="*/ 15 w 38"/>
                <a:gd name="T9" fmla="*/ 7 h 15"/>
                <a:gd name="T10" fmla="*/ 15 w 38"/>
                <a:gd name="T11" fmla="*/ 0 h 15"/>
                <a:gd name="T12" fmla="*/ 23 w 38"/>
                <a:gd name="T13" fmla="*/ 7 h 15"/>
                <a:gd name="T14" fmla="*/ 30 w 38"/>
                <a:gd name="T15" fmla="*/ 7 h 15"/>
                <a:gd name="T16" fmla="*/ 38 w 38"/>
                <a:gd name="T17"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15">
                  <a:moveTo>
                    <a:pt x="38" y="7"/>
                  </a:moveTo>
                  <a:lnTo>
                    <a:pt x="30" y="15"/>
                  </a:lnTo>
                  <a:lnTo>
                    <a:pt x="0" y="15"/>
                  </a:lnTo>
                  <a:lnTo>
                    <a:pt x="0" y="0"/>
                  </a:lnTo>
                  <a:lnTo>
                    <a:pt x="15" y="7"/>
                  </a:lnTo>
                  <a:lnTo>
                    <a:pt x="15" y="0"/>
                  </a:lnTo>
                  <a:lnTo>
                    <a:pt x="23" y="7"/>
                  </a:lnTo>
                  <a:lnTo>
                    <a:pt x="30" y="7"/>
                  </a:lnTo>
                  <a:lnTo>
                    <a:pt x="38" y="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90" name="Freeform 36"/>
            <p:cNvSpPr>
              <a:spLocks/>
            </p:cNvSpPr>
            <p:nvPr/>
          </p:nvSpPr>
          <p:spPr bwMode="auto">
            <a:xfrm>
              <a:off x="2107" y="3012"/>
              <a:ext cx="38" cy="15"/>
            </a:xfrm>
            <a:custGeom>
              <a:avLst/>
              <a:gdLst>
                <a:gd name="T0" fmla="*/ 38 w 38"/>
                <a:gd name="T1" fmla="*/ 7 h 15"/>
                <a:gd name="T2" fmla="*/ 30 w 38"/>
                <a:gd name="T3" fmla="*/ 15 h 15"/>
                <a:gd name="T4" fmla="*/ 0 w 38"/>
                <a:gd name="T5" fmla="*/ 15 h 15"/>
                <a:gd name="T6" fmla="*/ 0 w 38"/>
                <a:gd name="T7" fmla="*/ 0 h 15"/>
                <a:gd name="T8" fmla="*/ 15 w 38"/>
                <a:gd name="T9" fmla="*/ 7 h 15"/>
                <a:gd name="T10" fmla="*/ 15 w 38"/>
                <a:gd name="T11" fmla="*/ 0 h 15"/>
                <a:gd name="T12" fmla="*/ 23 w 38"/>
                <a:gd name="T13" fmla="*/ 7 h 15"/>
                <a:gd name="T14" fmla="*/ 30 w 38"/>
                <a:gd name="T15" fmla="*/ 7 h 15"/>
                <a:gd name="T16" fmla="*/ 38 w 38"/>
                <a:gd name="T17" fmla="*/ 7 h 15"/>
                <a:gd name="T18" fmla="*/ 38 w 38"/>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15">
                  <a:moveTo>
                    <a:pt x="38" y="7"/>
                  </a:moveTo>
                  <a:lnTo>
                    <a:pt x="30" y="15"/>
                  </a:lnTo>
                  <a:lnTo>
                    <a:pt x="0" y="15"/>
                  </a:lnTo>
                  <a:lnTo>
                    <a:pt x="0" y="0"/>
                  </a:lnTo>
                  <a:lnTo>
                    <a:pt x="15" y="7"/>
                  </a:lnTo>
                  <a:lnTo>
                    <a:pt x="15" y="0"/>
                  </a:lnTo>
                  <a:lnTo>
                    <a:pt x="23" y="7"/>
                  </a:lnTo>
                  <a:lnTo>
                    <a:pt x="30" y="7"/>
                  </a:lnTo>
                  <a:lnTo>
                    <a:pt x="38" y="7"/>
                  </a:lnTo>
                  <a:lnTo>
                    <a:pt x="38"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91" name="Freeform 37"/>
            <p:cNvSpPr>
              <a:spLocks/>
            </p:cNvSpPr>
            <p:nvPr/>
          </p:nvSpPr>
          <p:spPr bwMode="auto">
            <a:xfrm>
              <a:off x="1955" y="2921"/>
              <a:ext cx="31" cy="38"/>
            </a:xfrm>
            <a:custGeom>
              <a:avLst/>
              <a:gdLst>
                <a:gd name="T0" fmla="*/ 31 w 31"/>
                <a:gd name="T1" fmla="*/ 15 h 38"/>
                <a:gd name="T2" fmla="*/ 31 w 31"/>
                <a:gd name="T3" fmla="*/ 30 h 38"/>
                <a:gd name="T4" fmla="*/ 23 w 31"/>
                <a:gd name="T5" fmla="*/ 38 h 38"/>
                <a:gd name="T6" fmla="*/ 15 w 31"/>
                <a:gd name="T7" fmla="*/ 30 h 38"/>
                <a:gd name="T8" fmla="*/ 0 w 31"/>
                <a:gd name="T9" fmla="*/ 22 h 38"/>
                <a:gd name="T10" fmla="*/ 0 w 31"/>
                <a:gd name="T11" fmla="*/ 15 h 38"/>
                <a:gd name="T12" fmla="*/ 8 w 31"/>
                <a:gd name="T13" fmla="*/ 7 h 38"/>
                <a:gd name="T14" fmla="*/ 15 w 31"/>
                <a:gd name="T15" fmla="*/ 0 h 38"/>
                <a:gd name="T16" fmla="*/ 15 w 31"/>
                <a:gd name="T17" fmla="*/ 7 h 38"/>
                <a:gd name="T18" fmla="*/ 23 w 31"/>
                <a:gd name="T19" fmla="*/ 0 h 38"/>
                <a:gd name="T20" fmla="*/ 31 w 31"/>
                <a:gd name="T21" fmla="*/ 7 h 38"/>
                <a:gd name="T22" fmla="*/ 31 w 31"/>
                <a:gd name="T23" fmla="*/ 1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8">
                  <a:moveTo>
                    <a:pt x="31" y="15"/>
                  </a:moveTo>
                  <a:lnTo>
                    <a:pt x="31" y="30"/>
                  </a:lnTo>
                  <a:lnTo>
                    <a:pt x="23" y="38"/>
                  </a:lnTo>
                  <a:lnTo>
                    <a:pt x="15" y="30"/>
                  </a:lnTo>
                  <a:lnTo>
                    <a:pt x="0" y="22"/>
                  </a:lnTo>
                  <a:lnTo>
                    <a:pt x="0" y="15"/>
                  </a:lnTo>
                  <a:lnTo>
                    <a:pt x="8" y="7"/>
                  </a:lnTo>
                  <a:lnTo>
                    <a:pt x="15" y="0"/>
                  </a:lnTo>
                  <a:lnTo>
                    <a:pt x="15" y="7"/>
                  </a:lnTo>
                  <a:lnTo>
                    <a:pt x="23" y="0"/>
                  </a:lnTo>
                  <a:lnTo>
                    <a:pt x="31" y="7"/>
                  </a:lnTo>
                  <a:lnTo>
                    <a:pt x="31" y="15"/>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92" name="Freeform 38"/>
            <p:cNvSpPr>
              <a:spLocks/>
            </p:cNvSpPr>
            <p:nvPr/>
          </p:nvSpPr>
          <p:spPr bwMode="auto">
            <a:xfrm>
              <a:off x="1955" y="2921"/>
              <a:ext cx="31" cy="38"/>
            </a:xfrm>
            <a:custGeom>
              <a:avLst/>
              <a:gdLst>
                <a:gd name="T0" fmla="*/ 31 w 31"/>
                <a:gd name="T1" fmla="*/ 15 h 38"/>
                <a:gd name="T2" fmla="*/ 31 w 31"/>
                <a:gd name="T3" fmla="*/ 30 h 38"/>
                <a:gd name="T4" fmla="*/ 23 w 31"/>
                <a:gd name="T5" fmla="*/ 38 h 38"/>
                <a:gd name="T6" fmla="*/ 15 w 31"/>
                <a:gd name="T7" fmla="*/ 30 h 38"/>
                <a:gd name="T8" fmla="*/ 0 w 31"/>
                <a:gd name="T9" fmla="*/ 22 h 38"/>
                <a:gd name="T10" fmla="*/ 0 w 31"/>
                <a:gd name="T11" fmla="*/ 15 h 38"/>
                <a:gd name="T12" fmla="*/ 8 w 31"/>
                <a:gd name="T13" fmla="*/ 7 h 38"/>
                <a:gd name="T14" fmla="*/ 15 w 31"/>
                <a:gd name="T15" fmla="*/ 0 h 38"/>
                <a:gd name="T16" fmla="*/ 15 w 31"/>
                <a:gd name="T17" fmla="*/ 7 h 38"/>
                <a:gd name="T18" fmla="*/ 23 w 31"/>
                <a:gd name="T19" fmla="*/ 0 h 38"/>
                <a:gd name="T20" fmla="*/ 31 w 31"/>
                <a:gd name="T21" fmla="*/ 7 h 38"/>
                <a:gd name="T22" fmla="*/ 31 w 31"/>
                <a:gd name="T23" fmla="*/ 15 h 38"/>
                <a:gd name="T24" fmla="*/ 31 w 31"/>
                <a:gd name="T25"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8">
                  <a:moveTo>
                    <a:pt x="31" y="15"/>
                  </a:moveTo>
                  <a:lnTo>
                    <a:pt x="31" y="30"/>
                  </a:lnTo>
                  <a:lnTo>
                    <a:pt x="23" y="38"/>
                  </a:lnTo>
                  <a:lnTo>
                    <a:pt x="15" y="30"/>
                  </a:lnTo>
                  <a:lnTo>
                    <a:pt x="0" y="22"/>
                  </a:lnTo>
                  <a:lnTo>
                    <a:pt x="0" y="15"/>
                  </a:lnTo>
                  <a:lnTo>
                    <a:pt x="8" y="7"/>
                  </a:lnTo>
                  <a:lnTo>
                    <a:pt x="15" y="0"/>
                  </a:lnTo>
                  <a:lnTo>
                    <a:pt x="15" y="7"/>
                  </a:lnTo>
                  <a:lnTo>
                    <a:pt x="23" y="0"/>
                  </a:lnTo>
                  <a:lnTo>
                    <a:pt x="31" y="7"/>
                  </a:lnTo>
                  <a:lnTo>
                    <a:pt x="31" y="15"/>
                  </a:lnTo>
                  <a:lnTo>
                    <a:pt x="31" y="2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93" name="Freeform 39"/>
            <p:cNvSpPr>
              <a:spLocks/>
            </p:cNvSpPr>
            <p:nvPr/>
          </p:nvSpPr>
          <p:spPr bwMode="auto">
            <a:xfrm>
              <a:off x="1933" y="2943"/>
              <a:ext cx="7" cy="23"/>
            </a:xfrm>
            <a:custGeom>
              <a:avLst/>
              <a:gdLst>
                <a:gd name="T0" fmla="*/ 7 w 7"/>
                <a:gd name="T1" fmla="*/ 0 h 23"/>
                <a:gd name="T2" fmla="*/ 7 w 7"/>
                <a:gd name="T3" fmla="*/ 8 h 23"/>
                <a:gd name="T4" fmla="*/ 0 w 7"/>
                <a:gd name="T5" fmla="*/ 8 h 23"/>
                <a:gd name="T6" fmla="*/ 0 w 7"/>
                <a:gd name="T7" fmla="*/ 23 h 23"/>
                <a:gd name="T8" fmla="*/ 0 w 7"/>
                <a:gd name="T9" fmla="*/ 16 h 23"/>
                <a:gd name="T10" fmla="*/ 7 w 7"/>
                <a:gd name="T11" fmla="*/ 8 h 23"/>
                <a:gd name="T12" fmla="*/ 7 w 7"/>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7" h="23">
                  <a:moveTo>
                    <a:pt x="7" y="0"/>
                  </a:moveTo>
                  <a:lnTo>
                    <a:pt x="7" y="8"/>
                  </a:lnTo>
                  <a:lnTo>
                    <a:pt x="0" y="8"/>
                  </a:lnTo>
                  <a:lnTo>
                    <a:pt x="0" y="23"/>
                  </a:lnTo>
                  <a:lnTo>
                    <a:pt x="0" y="16"/>
                  </a:lnTo>
                  <a:lnTo>
                    <a:pt x="7" y="8"/>
                  </a:lnTo>
                  <a:lnTo>
                    <a:pt x="7" y="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94" name="Freeform 40"/>
            <p:cNvSpPr>
              <a:spLocks/>
            </p:cNvSpPr>
            <p:nvPr/>
          </p:nvSpPr>
          <p:spPr bwMode="auto">
            <a:xfrm>
              <a:off x="1933" y="2943"/>
              <a:ext cx="7" cy="23"/>
            </a:xfrm>
            <a:custGeom>
              <a:avLst/>
              <a:gdLst>
                <a:gd name="T0" fmla="*/ 7 w 7"/>
                <a:gd name="T1" fmla="*/ 0 h 23"/>
                <a:gd name="T2" fmla="*/ 7 w 7"/>
                <a:gd name="T3" fmla="*/ 8 h 23"/>
                <a:gd name="T4" fmla="*/ 0 w 7"/>
                <a:gd name="T5" fmla="*/ 8 h 23"/>
                <a:gd name="T6" fmla="*/ 0 w 7"/>
                <a:gd name="T7" fmla="*/ 23 h 23"/>
                <a:gd name="T8" fmla="*/ 0 w 7"/>
                <a:gd name="T9" fmla="*/ 16 h 23"/>
                <a:gd name="T10" fmla="*/ 7 w 7"/>
                <a:gd name="T11" fmla="*/ 8 h 23"/>
                <a:gd name="T12" fmla="*/ 7 w 7"/>
                <a:gd name="T13" fmla="*/ 0 h 23"/>
                <a:gd name="T14" fmla="*/ 7 w 7"/>
                <a:gd name="T15" fmla="*/ 8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3">
                  <a:moveTo>
                    <a:pt x="7" y="0"/>
                  </a:moveTo>
                  <a:lnTo>
                    <a:pt x="7" y="8"/>
                  </a:lnTo>
                  <a:lnTo>
                    <a:pt x="0" y="8"/>
                  </a:lnTo>
                  <a:lnTo>
                    <a:pt x="0" y="23"/>
                  </a:lnTo>
                  <a:lnTo>
                    <a:pt x="0" y="16"/>
                  </a:lnTo>
                  <a:lnTo>
                    <a:pt x="7" y="8"/>
                  </a:lnTo>
                  <a:lnTo>
                    <a:pt x="7" y="0"/>
                  </a:lnTo>
                  <a:lnTo>
                    <a:pt x="7"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95" name="Freeform 41"/>
            <p:cNvSpPr>
              <a:spLocks/>
            </p:cNvSpPr>
            <p:nvPr/>
          </p:nvSpPr>
          <p:spPr bwMode="auto">
            <a:xfrm>
              <a:off x="2145" y="3065"/>
              <a:ext cx="7" cy="15"/>
            </a:xfrm>
            <a:custGeom>
              <a:avLst/>
              <a:gdLst>
                <a:gd name="T0" fmla="*/ 7 w 7"/>
                <a:gd name="T1" fmla="*/ 7 h 15"/>
                <a:gd name="T2" fmla="*/ 0 w 7"/>
                <a:gd name="T3" fmla="*/ 15 h 15"/>
                <a:gd name="T4" fmla="*/ 0 w 7"/>
                <a:gd name="T5" fmla="*/ 7 h 15"/>
                <a:gd name="T6" fmla="*/ 7 w 7"/>
                <a:gd name="T7" fmla="*/ 0 h 15"/>
                <a:gd name="T8" fmla="*/ 7 w 7"/>
                <a:gd name="T9" fmla="*/ 7 h 15"/>
              </a:gdLst>
              <a:ahLst/>
              <a:cxnLst>
                <a:cxn ang="0">
                  <a:pos x="T0" y="T1"/>
                </a:cxn>
                <a:cxn ang="0">
                  <a:pos x="T2" y="T3"/>
                </a:cxn>
                <a:cxn ang="0">
                  <a:pos x="T4" y="T5"/>
                </a:cxn>
                <a:cxn ang="0">
                  <a:pos x="T6" y="T7"/>
                </a:cxn>
                <a:cxn ang="0">
                  <a:pos x="T8" y="T9"/>
                </a:cxn>
              </a:cxnLst>
              <a:rect l="0" t="0" r="r" b="b"/>
              <a:pathLst>
                <a:path w="7" h="15">
                  <a:moveTo>
                    <a:pt x="7" y="7"/>
                  </a:moveTo>
                  <a:lnTo>
                    <a:pt x="0" y="15"/>
                  </a:lnTo>
                  <a:lnTo>
                    <a:pt x="0" y="7"/>
                  </a:lnTo>
                  <a:lnTo>
                    <a:pt x="7" y="0"/>
                  </a:lnTo>
                  <a:lnTo>
                    <a:pt x="7" y="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96" name="Freeform 42"/>
            <p:cNvSpPr>
              <a:spLocks/>
            </p:cNvSpPr>
            <p:nvPr/>
          </p:nvSpPr>
          <p:spPr bwMode="auto">
            <a:xfrm>
              <a:off x="2145" y="3065"/>
              <a:ext cx="7" cy="15"/>
            </a:xfrm>
            <a:custGeom>
              <a:avLst/>
              <a:gdLst>
                <a:gd name="T0" fmla="*/ 7 w 7"/>
                <a:gd name="T1" fmla="*/ 7 h 15"/>
                <a:gd name="T2" fmla="*/ 0 w 7"/>
                <a:gd name="T3" fmla="*/ 15 h 15"/>
                <a:gd name="T4" fmla="*/ 0 w 7"/>
                <a:gd name="T5" fmla="*/ 7 h 15"/>
                <a:gd name="T6" fmla="*/ 7 w 7"/>
                <a:gd name="T7" fmla="*/ 0 h 15"/>
                <a:gd name="T8" fmla="*/ 7 w 7"/>
                <a:gd name="T9" fmla="*/ 7 h 15"/>
                <a:gd name="T10" fmla="*/ 7 w 7"/>
                <a:gd name="T11" fmla="*/ 15 h 15"/>
              </a:gdLst>
              <a:ahLst/>
              <a:cxnLst>
                <a:cxn ang="0">
                  <a:pos x="T0" y="T1"/>
                </a:cxn>
                <a:cxn ang="0">
                  <a:pos x="T2" y="T3"/>
                </a:cxn>
                <a:cxn ang="0">
                  <a:pos x="T4" y="T5"/>
                </a:cxn>
                <a:cxn ang="0">
                  <a:pos x="T6" y="T7"/>
                </a:cxn>
                <a:cxn ang="0">
                  <a:pos x="T8" y="T9"/>
                </a:cxn>
                <a:cxn ang="0">
                  <a:pos x="T10" y="T11"/>
                </a:cxn>
              </a:cxnLst>
              <a:rect l="0" t="0" r="r" b="b"/>
              <a:pathLst>
                <a:path w="7" h="15">
                  <a:moveTo>
                    <a:pt x="7" y="7"/>
                  </a:moveTo>
                  <a:lnTo>
                    <a:pt x="0" y="15"/>
                  </a:lnTo>
                  <a:lnTo>
                    <a:pt x="0" y="7"/>
                  </a:lnTo>
                  <a:lnTo>
                    <a:pt x="7" y="0"/>
                  </a:lnTo>
                  <a:lnTo>
                    <a:pt x="7" y="7"/>
                  </a:lnTo>
                  <a:lnTo>
                    <a:pt x="7"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97" name="Freeform 43"/>
            <p:cNvSpPr>
              <a:spLocks/>
            </p:cNvSpPr>
            <p:nvPr/>
          </p:nvSpPr>
          <p:spPr bwMode="auto">
            <a:xfrm>
              <a:off x="2122" y="3042"/>
              <a:ext cx="15" cy="15"/>
            </a:xfrm>
            <a:custGeom>
              <a:avLst/>
              <a:gdLst>
                <a:gd name="T0" fmla="*/ 15 w 15"/>
                <a:gd name="T1" fmla="*/ 8 h 15"/>
                <a:gd name="T2" fmla="*/ 15 w 15"/>
                <a:gd name="T3" fmla="*/ 15 h 15"/>
                <a:gd name="T4" fmla="*/ 8 w 15"/>
                <a:gd name="T5" fmla="*/ 15 h 15"/>
                <a:gd name="T6" fmla="*/ 0 w 15"/>
                <a:gd name="T7" fmla="*/ 0 h 15"/>
                <a:gd name="T8" fmla="*/ 8 w 15"/>
                <a:gd name="T9" fmla="*/ 0 h 15"/>
                <a:gd name="T10" fmla="*/ 15 w 15"/>
                <a:gd name="T11" fmla="*/ 8 h 15"/>
              </a:gdLst>
              <a:ahLst/>
              <a:cxnLst>
                <a:cxn ang="0">
                  <a:pos x="T0" y="T1"/>
                </a:cxn>
                <a:cxn ang="0">
                  <a:pos x="T2" y="T3"/>
                </a:cxn>
                <a:cxn ang="0">
                  <a:pos x="T4" y="T5"/>
                </a:cxn>
                <a:cxn ang="0">
                  <a:pos x="T6" y="T7"/>
                </a:cxn>
                <a:cxn ang="0">
                  <a:pos x="T8" y="T9"/>
                </a:cxn>
                <a:cxn ang="0">
                  <a:pos x="T10" y="T11"/>
                </a:cxn>
              </a:cxnLst>
              <a:rect l="0" t="0" r="r" b="b"/>
              <a:pathLst>
                <a:path w="15" h="15">
                  <a:moveTo>
                    <a:pt x="15" y="8"/>
                  </a:moveTo>
                  <a:lnTo>
                    <a:pt x="15" y="15"/>
                  </a:lnTo>
                  <a:lnTo>
                    <a:pt x="8" y="15"/>
                  </a:lnTo>
                  <a:lnTo>
                    <a:pt x="0" y="0"/>
                  </a:lnTo>
                  <a:lnTo>
                    <a:pt x="8" y="0"/>
                  </a:lnTo>
                  <a:lnTo>
                    <a:pt x="15" y="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98" name="Freeform 44"/>
            <p:cNvSpPr>
              <a:spLocks/>
            </p:cNvSpPr>
            <p:nvPr/>
          </p:nvSpPr>
          <p:spPr bwMode="auto">
            <a:xfrm>
              <a:off x="2122" y="3042"/>
              <a:ext cx="15" cy="15"/>
            </a:xfrm>
            <a:custGeom>
              <a:avLst/>
              <a:gdLst>
                <a:gd name="T0" fmla="*/ 15 w 15"/>
                <a:gd name="T1" fmla="*/ 8 h 15"/>
                <a:gd name="T2" fmla="*/ 15 w 15"/>
                <a:gd name="T3" fmla="*/ 15 h 15"/>
                <a:gd name="T4" fmla="*/ 8 w 15"/>
                <a:gd name="T5" fmla="*/ 15 h 15"/>
                <a:gd name="T6" fmla="*/ 0 w 15"/>
                <a:gd name="T7" fmla="*/ 0 h 15"/>
                <a:gd name="T8" fmla="*/ 8 w 15"/>
                <a:gd name="T9" fmla="*/ 0 h 15"/>
                <a:gd name="T10" fmla="*/ 15 w 15"/>
                <a:gd name="T11" fmla="*/ 8 h 15"/>
                <a:gd name="T12" fmla="*/ 15 w 15"/>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15" y="8"/>
                  </a:moveTo>
                  <a:lnTo>
                    <a:pt x="15" y="15"/>
                  </a:lnTo>
                  <a:lnTo>
                    <a:pt x="8" y="15"/>
                  </a:lnTo>
                  <a:lnTo>
                    <a:pt x="0" y="0"/>
                  </a:lnTo>
                  <a:lnTo>
                    <a:pt x="8" y="0"/>
                  </a:lnTo>
                  <a:lnTo>
                    <a:pt x="15" y="8"/>
                  </a:lnTo>
                  <a:lnTo>
                    <a:pt x="15"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99" name="Freeform 45"/>
            <p:cNvSpPr>
              <a:spLocks/>
            </p:cNvSpPr>
            <p:nvPr/>
          </p:nvSpPr>
          <p:spPr bwMode="auto">
            <a:xfrm>
              <a:off x="1728" y="1246"/>
              <a:ext cx="371" cy="598"/>
            </a:xfrm>
            <a:custGeom>
              <a:avLst/>
              <a:gdLst>
                <a:gd name="T0" fmla="*/ 371 w 371"/>
                <a:gd name="T1" fmla="*/ 409 h 598"/>
                <a:gd name="T2" fmla="*/ 356 w 371"/>
                <a:gd name="T3" fmla="*/ 379 h 598"/>
                <a:gd name="T4" fmla="*/ 349 w 371"/>
                <a:gd name="T5" fmla="*/ 401 h 598"/>
                <a:gd name="T6" fmla="*/ 311 w 371"/>
                <a:gd name="T7" fmla="*/ 386 h 598"/>
                <a:gd name="T8" fmla="*/ 273 w 371"/>
                <a:gd name="T9" fmla="*/ 401 h 598"/>
                <a:gd name="T10" fmla="*/ 265 w 371"/>
                <a:gd name="T11" fmla="*/ 363 h 598"/>
                <a:gd name="T12" fmla="*/ 250 w 371"/>
                <a:gd name="T13" fmla="*/ 356 h 598"/>
                <a:gd name="T14" fmla="*/ 235 w 371"/>
                <a:gd name="T15" fmla="*/ 288 h 598"/>
                <a:gd name="T16" fmla="*/ 205 w 371"/>
                <a:gd name="T17" fmla="*/ 295 h 598"/>
                <a:gd name="T18" fmla="*/ 197 w 371"/>
                <a:gd name="T19" fmla="*/ 288 h 598"/>
                <a:gd name="T20" fmla="*/ 227 w 371"/>
                <a:gd name="T21" fmla="*/ 204 h 598"/>
                <a:gd name="T22" fmla="*/ 205 w 371"/>
                <a:gd name="T23" fmla="*/ 197 h 598"/>
                <a:gd name="T24" fmla="*/ 182 w 371"/>
                <a:gd name="T25" fmla="*/ 151 h 598"/>
                <a:gd name="T26" fmla="*/ 159 w 371"/>
                <a:gd name="T27" fmla="*/ 136 h 598"/>
                <a:gd name="T28" fmla="*/ 167 w 371"/>
                <a:gd name="T29" fmla="*/ 113 h 598"/>
                <a:gd name="T30" fmla="*/ 152 w 371"/>
                <a:gd name="T31" fmla="*/ 90 h 598"/>
                <a:gd name="T32" fmla="*/ 174 w 371"/>
                <a:gd name="T33" fmla="*/ 7 h 598"/>
                <a:gd name="T34" fmla="*/ 121 w 371"/>
                <a:gd name="T35" fmla="*/ 0 h 598"/>
                <a:gd name="T36" fmla="*/ 76 w 371"/>
                <a:gd name="T37" fmla="*/ 197 h 598"/>
                <a:gd name="T38" fmla="*/ 76 w 371"/>
                <a:gd name="T39" fmla="*/ 227 h 598"/>
                <a:gd name="T40" fmla="*/ 91 w 371"/>
                <a:gd name="T41" fmla="*/ 265 h 598"/>
                <a:gd name="T42" fmla="*/ 30 w 371"/>
                <a:gd name="T43" fmla="*/ 348 h 598"/>
                <a:gd name="T44" fmla="*/ 46 w 371"/>
                <a:gd name="T45" fmla="*/ 371 h 598"/>
                <a:gd name="T46" fmla="*/ 0 w 371"/>
                <a:gd name="T47" fmla="*/ 530 h 598"/>
                <a:gd name="T48" fmla="*/ 174 w 371"/>
                <a:gd name="T49" fmla="*/ 568 h 598"/>
                <a:gd name="T50" fmla="*/ 341 w 371"/>
                <a:gd name="T51" fmla="*/ 598 h 598"/>
                <a:gd name="T52" fmla="*/ 371 w 371"/>
                <a:gd name="T53" fmla="*/ 409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1" h="598">
                  <a:moveTo>
                    <a:pt x="371" y="409"/>
                  </a:moveTo>
                  <a:lnTo>
                    <a:pt x="356" y="379"/>
                  </a:lnTo>
                  <a:lnTo>
                    <a:pt x="349" y="401"/>
                  </a:lnTo>
                  <a:lnTo>
                    <a:pt x="311" y="386"/>
                  </a:lnTo>
                  <a:lnTo>
                    <a:pt x="273" y="401"/>
                  </a:lnTo>
                  <a:lnTo>
                    <a:pt x="265" y="363"/>
                  </a:lnTo>
                  <a:lnTo>
                    <a:pt x="250" y="356"/>
                  </a:lnTo>
                  <a:lnTo>
                    <a:pt x="235" y="288"/>
                  </a:lnTo>
                  <a:lnTo>
                    <a:pt x="205" y="295"/>
                  </a:lnTo>
                  <a:lnTo>
                    <a:pt x="197" y="288"/>
                  </a:lnTo>
                  <a:lnTo>
                    <a:pt x="227" y="204"/>
                  </a:lnTo>
                  <a:lnTo>
                    <a:pt x="205" y="197"/>
                  </a:lnTo>
                  <a:lnTo>
                    <a:pt x="182" y="151"/>
                  </a:lnTo>
                  <a:lnTo>
                    <a:pt x="159" y="136"/>
                  </a:lnTo>
                  <a:lnTo>
                    <a:pt x="167" y="113"/>
                  </a:lnTo>
                  <a:lnTo>
                    <a:pt x="152" y="90"/>
                  </a:lnTo>
                  <a:lnTo>
                    <a:pt x="174" y="7"/>
                  </a:lnTo>
                  <a:lnTo>
                    <a:pt x="121" y="0"/>
                  </a:lnTo>
                  <a:lnTo>
                    <a:pt x="76" y="197"/>
                  </a:lnTo>
                  <a:lnTo>
                    <a:pt x="76" y="227"/>
                  </a:lnTo>
                  <a:lnTo>
                    <a:pt x="91" y="265"/>
                  </a:lnTo>
                  <a:lnTo>
                    <a:pt x="30" y="348"/>
                  </a:lnTo>
                  <a:lnTo>
                    <a:pt x="46" y="371"/>
                  </a:lnTo>
                  <a:lnTo>
                    <a:pt x="0" y="530"/>
                  </a:lnTo>
                  <a:lnTo>
                    <a:pt x="174" y="568"/>
                  </a:lnTo>
                  <a:lnTo>
                    <a:pt x="341" y="598"/>
                  </a:lnTo>
                  <a:lnTo>
                    <a:pt x="371" y="409"/>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00" name="Freeform 46"/>
            <p:cNvSpPr>
              <a:spLocks/>
            </p:cNvSpPr>
            <p:nvPr/>
          </p:nvSpPr>
          <p:spPr bwMode="auto">
            <a:xfrm>
              <a:off x="1728" y="1246"/>
              <a:ext cx="371" cy="598"/>
            </a:xfrm>
            <a:custGeom>
              <a:avLst/>
              <a:gdLst>
                <a:gd name="T0" fmla="*/ 371 w 371"/>
                <a:gd name="T1" fmla="*/ 409 h 598"/>
                <a:gd name="T2" fmla="*/ 356 w 371"/>
                <a:gd name="T3" fmla="*/ 379 h 598"/>
                <a:gd name="T4" fmla="*/ 349 w 371"/>
                <a:gd name="T5" fmla="*/ 401 h 598"/>
                <a:gd name="T6" fmla="*/ 311 w 371"/>
                <a:gd name="T7" fmla="*/ 386 h 598"/>
                <a:gd name="T8" fmla="*/ 273 w 371"/>
                <a:gd name="T9" fmla="*/ 401 h 598"/>
                <a:gd name="T10" fmla="*/ 265 w 371"/>
                <a:gd name="T11" fmla="*/ 363 h 598"/>
                <a:gd name="T12" fmla="*/ 250 w 371"/>
                <a:gd name="T13" fmla="*/ 356 h 598"/>
                <a:gd name="T14" fmla="*/ 235 w 371"/>
                <a:gd name="T15" fmla="*/ 288 h 598"/>
                <a:gd name="T16" fmla="*/ 205 w 371"/>
                <a:gd name="T17" fmla="*/ 295 h 598"/>
                <a:gd name="T18" fmla="*/ 197 w 371"/>
                <a:gd name="T19" fmla="*/ 288 h 598"/>
                <a:gd name="T20" fmla="*/ 227 w 371"/>
                <a:gd name="T21" fmla="*/ 204 h 598"/>
                <a:gd name="T22" fmla="*/ 205 w 371"/>
                <a:gd name="T23" fmla="*/ 197 h 598"/>
                <a:gd name="T24" fmla="*/ 182 w 371"/>
                <a:gd name="T25" fmla="*/ 151 h 598"/>
                <a:gd name="T26" fmla="*/ 159 w 371"/>
                <a:gd name="T27" fmla="*/ 136 h 598"/>
                <a:gd name="T28" fmla="*/ 167 w 371"/>
                <a:gd name="T29" fmla="*/ 113 h 598"/>
                <a:gd name="T30" fmla="*/ 152 w 371"/>
                <a:gd name="T31" fmla="*/ 90 h 598"/>
                <a:gd name="T32" fmla="*/ 174 w 371"/>
                <a:gd name="T33" fmla="*/ 7 h 598"/>
                <a:gd name="T34" fmla="*/ 121 w 371"/>
                <a:gd name="T35" fmla="*/ 0 h 598"/>
                <a:gd name="T36" fmla="*/ 76 w 371"/>
                <a:gd name="T37" fmla="*/ 197 h 598"/>
                <a:gd name="T38" fmla="*/ 76 w 371"/>
                <a:gd name="T39" fmla="*/ 227 h 598"/>
                <a:gd name="T40" fmla="*/ 91 w 371"/>
                <a:gd name="T41" fmla="*/ 265 h 598"/>
                <a:gd name="T42" fmla="*/ 30 w 371"/>
                <a:gd name="T43" fmla="*/ 348 h 598"/>
                <a:gd name="T44" fmla="*/ 46 w 371"/>
                <a:gd name="T45" fmla="*/ 371 h 598"/>
                <a:gd name="T46" fmla="*/ 0 w 371"/>
                <a:gd name="T47" fmla="*/ 530 h 598"/>
                <a:gd name="T48" fmla="*/ 174 w 371"/>
                <a:gd name="T49" fmla="*/ 568 h 598"/>
                <a:gd name="T50" fmla="*/ 341 w 371"/>
                <a:gd name="T51" fmla="*/ 598 h 598"/>
                <a:gd name="T52" fmla="*/ 371 w 371"/>
                <a:gd name="T53" fmla="*/ 409 h 598"/>
                <a:gd name="T54" fmla="*/ 371 w 371"/>
                <a:gd name="T55" fmla="*/ 416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1" h="598">
                  <a:moveTo>
                    <a:pt x="371" y="409"/>
                  </a:moveTo>
                  <a:lnTo>
                    <a:pt x="356" y="379"/>
                  </a:lnTo>
                  <a:lnTo>
                    <a:pt x="349" y="401"/>
                  </a:lnTo>
                  <a:lnTo>
                    <a:pt x="311" y="386"/>
                  </a:lnTo>
                  <a:lnTo>
                    <a:pt x="273" y="401"/>
                  </a:lnTo>
                  <a:lnTo>
                    <a:pt x="265" y="363"/>
                  </a:lnTo>
                  <a:lnTo>
                    <a:pt x="250" y="356"/>
                  </a:lnTo>
                  <a:lnTo>
                    <a:pt x="235" y="288"/>
                  </a:lnTo>
                  <a:lnTo>
                    <a:pt x="205" y="295"/>
                  </a:lnTo>
                  <a:lnTo>
                    <a:pt x="197" y="288"/>
                  </a:lnTo>
                  <a:lnTo>
                    <a:pt x="227" y="204"/>
                  </a:lnTo>
                  <a:lnTo>
                    <a:pt x="205" y="197"/>
                  </a:lnTo>
                  <a:lnTo>
                    <a:pt x="182" y="151"/>
                  </a:lnTo>
                  <a:lnTo>
                    <a:pt x="159" y="136"/>
                  </a:lnTo>
                  <a:lnTo>
                    <a:pt x="167" y="113"/>
                  </a:lnTo>
                  <a:lnTo>
                    <a:pt x="152" y="90"/>
                  </a:lnTo>
                  <a:lnTo>
                    <a:pt x="174" y="7"/>
                  </a:lnTo>
                  <a:lnTo>
                    <a:pt x="121" y="0"/>
                  </a:lnTo>
                  <a:lnTo>
                    <a:pt x="76" y="197"/>
                  </a:lnTo>
                  <a:lnTo>
                    <a:pt x="76" y="227"/>
                  </a:lnTo>
                  <a:lnTo>
                    <a:pt x="91" y="265"/>
                  </a:lnTo>
                  <a:lnTo>
                    <a:pt x="30" y="348"/>
                  </a:lnTo>
                  <a:lnTo>
                    <a:pt x="46" y="371"/>
                  </a:lnTo>
                  <a:lnTo>
                    <a:pt x="0" y="530"/>
                  </a:lnTo>
                  <a:lnTo>
                    <a:pt x="174" y="568"/>
                  </a:lnTo>
                  <a:lnTo>
                    <a:pt x="341" y="598"/>
                  </a:lnTo>
                  <a:lnTo>
                    <a:pt x="371" y="409"/>
                  </a:lnTo>
                  <a:lnTo>
                    <a:pt x="371" y="4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01" name="Freeform 47"/>
            <p:cNvSpPr>
              <a:spLocks/>
            </p:cNvSpPr>
            <p:nvPr/>
          </p:nvSpPr>
          <p:spPr bwMode="auto">
            <a:xfrm>
              <a:off x="3220" y="1860"/>
              <a:ext cx="243" cy="439"/>
            </a:xfrm>
            <a:custGeom>
              <a:avLst/>
              <a:gdLst>
                <a:gd name="T0" fmla="*/ 235 w 243"/>
                <a:gd name="T1" fmla="*/ 257 h 439"/>
                <a:gd name="T2" fmla="*/ 228 w 243"/>
                <a:gd name="T3" fmla="*/ 60 h 439"/>
                <a:gd name="T4" fmla="*/ 205 w 243"/>
                <a:gd name="T5" fmla="*/ 0 h 439"/>
                <a:gd name="T6" fmla="*/ 38 w 243"/>
                <a:gd name="T7" fmla="*/ 7 h 439"/>
                <a:gd name="T8" fmla="*/ 68 w 243"/>
                <a:gd name="T9" fmla="*/ 37 h 439"/>
                <a:gd name="T10" fmla="*/ 68 w 243"/>
                <a:gd name="T11" fmla="*/ 60 h 439"/>
                <a:gd name="T12" fmla="*/ 53 w 243"/>
                <a:gd name="T13" fmla="*/ 83 h 439"/>
                <a:gd name="T14" fmla="*/ 15 w 243"/>
                <a:gd name="T15" fmla="*/ 98 h 439"/>
                <a:gd name="T16" fmla="*/ 23 w 243"/>
                <a:gd name="T17" fmla="*/ 128 h 439"/>
                <a:gd name="T18" fmla="*/ 0 w 243"/>
                <a:gd name="T19" fmla="*/ 174 h 439"/>
                <a:gd name="T20" fmla="*/ 8 w 243"/>
                <a:gd name="T21" fmla="*/ 227 h 439"/>
                <a:gd name="T22" fmla="*/ 46 w 243"/>
                <a:gd name="T23" fmla="*/ 265 h 439"/>
                <a:gd name="T24" fmla="*/ 53 w 243"/>
                <a:gd name="T25" fmla="*/ 295 h 439"/>
                <a:gd name="T26" fmla="*/ 68 w 243"/>
                <a:gd name="T27" fmla="*/ 288 h 439"/>
                <a:gd name="T28" fmla="*/ 84 w 243"/>
                <a:gd name="T29" fmla="*/ 295 h 439"/>
                <a:gd name="T30" fmla="*/ 76 w 243"/>
                <a:gd name="T31" fmla="*/ 348 h 439"/>
                <a:gd name="T32" fmla="*/ 129 w 243"/>
                <a:gd name="T33" fmla="*/ 386 h 439"/>
                <a:gd name="T34" fmla="*/ 129 w 243"/>
                <a:gd name="T35" fmla="*/ 416 h 439"/>
                <a:gd name="T36" fmla="*/ 159 w 243"/>
                <a:gd name="T37" fmla="*/ 439 h 439"/>
                <a:gd name="T38" fmla="*/ 167 w 243"/>
                <a:gd name="T39" fmla="*/ 416 h 439"/>
                <a:gd name="T40" fmla="*/ 197 w 243"/>
                <a:gd name="T41" fmla="*/ 424 h 439"/>
                <a:gd name="T42" fmla="*/ 197 w 243"/>
                <a:gd name="T43" fmla="*/ 401 h 439"/>
                <a:gd name="T44" fmla="*/ 220 w 243"/>
                <a:gd name="T45" fmla="*/ 394 h 439"/>
                <a:gd name="T46" fmla="*/ 220 w 243"/>
                <a:gd name="T47" fmla="*/ 333 h 439"/>
                <a:gd name="T48" fmla="*/ 243 w 243"/>
                <a:gd name="T49" fmla="*/ 288 h 439"/>
                <a:gd name="T50" fmla="*/ 235 w 243"/>
                <a:gd name="T51" fmla="*/ 257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3" h="439">
                  <a:moveTo>
                    <a:pt x="235" y="257"/>
                  </a:moveTo>
                  <a:lnTo>
                    <a:pt x="228" y="60"/>
                  </a:lnTo>
                  <a:lnTo>
                    <a:pt x="205" y="0"/>
                  </a:lnTo>
                  <a:lnTo>
                    <a:pt x="38" y="7"/>
                  </a:lnTo>
                  <a:lnTo>
                    <a:pt x="68" y="37"/>
                  </a:lnTo>
                  <a:lnTo>
                    <a:pt x="68" y="60"/>
                  </a:lnTo>
                  <a:lnTo>
                    <a:pt x="53" y="83"/>
                  </a:lnTo>
                  <a:lnTo>
                    <a:pt x="15" y="98"/>
                  </a:lnTo>
                  <a:lnTo>
                    <a:pt x="23" y="128"/>
                  </a:lnTo>
                  <a:lnTo>
                    <a:pt x="0" y="174"/>
                  </a:lnTo>
                  <a:lnTo>
                    <a:pt x="8" y="227"/>
                  </a:lnTo>
                  <a:lnTo>
                    <a:pt x="46" y="265"/>
                  </a:lnTo>
                  <a:lnTo>
                    <a:pt x="53" y="295"/>
                  </a:lnTo>
                  <a:lnTo>
                    <a:pt x="68" y="288"/>
                  </a:lnTo>
                  <a:lnTo>
                    <a:pt x="84" y="295"/>
                  </a:lnTo>
                  <a:lnTo>
                    <a:pt x="76" y="348"/>
                  </a:lnTo>
                  <a:lnTo>
                    <a:pt x="129" y="386"/>
                  </a:lnTo>
                  <a:lnTo>
                    <a:pt x="129" y="416"/>
                  </a:lnTo>
                  <a:lnTo>
                    <a:pt x="159" y="439"/>
                  </a:lnTo>
                  <a:lnTo>
                    <a:pt x="167" y="416"/>
                  </a:lnTo>
                  <a:lnTo>
                    <a:pt x="197" y="424"/>
                  </a:lnTo>
                  <a:lnTo>
                    <a:pt x="197" y="401"/>
                  </a:lnTo>
                  <a:lnTo>
                    <a:pt x="220" y="394"/>
                  </a:lnTo>
                  <a:lnTo>
                    <a:pt x="220" y="333"/>
                  </a:lnTo>
                  <a:lnTo>
                    <a:pt x="243" y="288"/>
                  </a:lnTo>
                  <a:lnTo>
                    <a:pt x="235" y="25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02" name="Freeform 48"/>
            <p:cNvSpPr>
              <a:spLocks/>
            </p:cNvSpPr>
            <p:nvPr/>
          </p:nvSpPr>
          <p:spPr bwMode="auto">
            <a:xfrm>
              <a:off x="3220" y="1860"/>
              <a:ext cx="243" cy="439"/>
            </a:xfrm>
            <a:custGeom>
              <a:avLst/>
              <a:gdLst>
                <a:gd name="T0" fmla="*/ 235 w 243"/>
                <a:gd name="T1" fmla="*/ 257 h 439"/>
                <a:gd name="T2" fmla="*/ 228 w 243"/>
                <a:gd name="T3" fmla="*/ 60 h 439"/>
                <a:gd name="T4" fmla="*/ 205 w 243"/>
                <a:gd name="T5" fmla="*/ 0 h 439"/>
                <a:gd name="T6" fmla="*/ 38 w 243"/>
                <a:gd name="T7" fmla="*/ 7 h 439"/>
                <a:gd name="T8" fmla="*/ 68 w 243"/>
                <a:gd name="T9" fmla="*/ 37 h 439"/>
                <a:gd name="T10" fmla="*/ 68 w 243"/>
                <a:gd name="T11" fmla="*/ 60 h 439"/>
                <a:gd name="T12" fmla="*/ 53 w 243"/>
                <a:gd name="T13" fmla="*/ 83 h 439"/>
                <a:gd name="T14" fmla="*/ 15 w 243"/>
                <a:gd name="T15" fmla="*/ 98 h 439"/>
                <a:gd name="T16" fmla="*/ 23 w 243"/>
                <a:gd name="T17" fmla="*/ 128 h 439"/>
                <a:gd name="T18" fmla="*/ 0 w 243"/>
                <a:gd name="T19" fmla="*/ 174 h 439"/>
                <a:gd name="T20" fmla="*/ 8 w 243"/>
                <a:gd name="T21" fmla="*/ 227 h 439"/>
                <a:gd name="T22" fmla="*/ 46 w 243"/>
                <a:gd name="T23" fmla="*/ 265 h 439"/>
                <a:gd name="T24" fmla="*/ 53 w 243"/>
                <a:gd name="T25" fmla="*/ 295 h 439"/>
                <a:gd name="T26" fmla="*/ 68 w 243"/>
                <a:gd name="T27" fmla="*/ 288 h 439"/>
                <a:gd name="T28" fmla="*/ 84 w 243"/>
                <a:gd name="T29" fmla="*/ 295 h 439"/>
                <a:gd name="T30" fmla="*/ 76 w 243"/>
                <a:gd name="T31" fmla="*/ 348 h 439"/>
                <a:gd name="T32" fmla="*/ 129 w 243"/>
                <a:gd name="T33" fmla="*/ 386 h 439"/>
                <a:gd name="T34" fmla="*/ 129 w 243"/>
                <a:gd name="T35" fmla="*/ 416 h 439"/>
                <a:gd name="T36" fmla="*/ 159 w 243"/>
                <a:gd name="T37" fmla="*/ 439 h 439"/>
                <a:gd name="T38" fmla="*/ 167 w 243"/>
                <a:gd name="T39" fmla="*/ 416 h 439"/>
                <a:gd name="T40" fmla="*/ 197 w 243"/>
                <a:gd name="T41" fmla="*/ 424 h 439"/>
                <a:gd name="T42" fmla="*/ 197 w 243"/>
                <a:gd name="T43" fmla="*/ 401 h 439"/>
                <a:gd name="T44" fmla="*/ 220 w 243"/>
                <a:gd name="T45" fmla="*/ 394 h 439"/>
                <a:gd name="T46" fmla="*/ 220 w 243"/>
                <a:gd name="T47" fmla="*/ 333 h 439"/>
                <a:gd name="T48" fmla="*/ 243 w 243"/>
                <a:gd name="T49" fmla="*/ 288 h 439"/>
                <a:gd name="T50" fmla="*/ 235 w 243"/>
                <a:gd name="T51" fmla="*/ 257 h 439"/>
                <a:gd name="T52" fmla="*/ 235 w 243"/>
                <a:gd name="T53" fmla="*/ 265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3" h="439">
                  <a:moveTo>
                    <a:pt x="235" y="257"/>
                  </a:moveTo>
                  <a:lnTo>
                    <a:pt x="228" y="60"/>
                  </a:lnTo>
                  <a:lnTo>
                    <a:pt x="205" y="0"/>
                  </a:lnTo>
                  <a:lnTo>
                    <a:pt x="38" y="7"/>
                  </a:lnTo>
                  <a:lnTo>
                    <a:pt x="68" y="37"/>
                  </a:lnTo>
                  <a:lnTo>
                    <a:pt x="68" y="60"/>
                  </a:lnTo>
                  <a:lnTo>
                    <a:pt x="53" y="83"/>
                  </a:lnTo>
                  <a:lnTo>
                    <a:pt x="15" y="98"/>
                  </a:lnTo>
                  <a:lnTo>
                    <a:pt x="23" y="128"/>
                  </a:lnTo>
                  <a:lnTo>
                    <a:pt x="0" y="174"/>
                  </a:lnTo>
                  <a:lnTo>
                    <a:pt x="8" y="227"/>
                  </a:lnTo>
                  <a:lnTo>
                    <a:pt x="46" y="265"/>
                  </a:lnTo>
                  <a:lnTo>
                    <a:pt x="53" y="295"/>
                  </a:lnTo>
                  <a:lnTo>
                    <a:pt x="68" y="288"/>
                  </a:lnTo>
                  <a:lnTo>
                    <a:pt x="84" y="295"/>
                  </a:lnTo>
                  <a:lnTo>
                    <a:pt x="76" y="348"/>
                  </a:lnTo>
                  <a:lnTo>
                    <a:pt x="129" y="386"/>
                  </a:lnTo>
                  <a:lnTo>
                    <a:pt x="129" y="416"/>
                  </a:lnTo>
                  <a:lnTo>
                    <a:pt x="159" y="439"/>
                  </a:lnTo>
                  <a:lnTo>
                    <a:pt x="167" y="416"/>
                  </a:lnTo>
                  <a:lnTo>
                    <a:pt x="197" y="424"/>
                  </a:lnTo>
                  <a:lnTo>
                    <a:pt x="197" y="401"/>
                  </a:lnTo>
                  <a:lnTo>
                    <a:pt x="220" y="394"/>
                  </a:lnTo>
                  <a:lnTo>
                    <a:pt x="220" y="333"/>
                  </a:lnTo>
                  <a:lnTo>
                    <a:pt x="243" y="288"/>
                  </a:lnTo>
                  <a:lnTo>
                    <a:pt x="235" y="257"/>
                  </a:lnTo>
                  <a:lnTo>
                    <a:pt x="235" y="26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03" name="Freeform 49"/>
            <p:cNvSpPr>
              <a:spLocks/>
            </p:cNvSpPr>
            <p:nvPr/>
          </p:nvSpPr>
          <p:spPr bwMode="auto">
            <a:xfrm>
              <a:off x="3440" y="1905"/>
              <a:ext cx="189" cy="326"/>
            </a:xfrm>
            <a:custGeom>
              <a:avLst/>
              <a:gdLst>
                <a:gd name="T0" fmla="*/ 189 w 189"/>
                <a:gd name="T1" fmla="*/ 227 h 326"/>
                <a:gd name="T2" fmla="*/ 151 w 189"/>
                <a:gd name="T3" fmla="*/ 235 h 326"/>
                <a:gd name="T4" fmla="*/ 151 w 189"/>
                <a:gd name="T5" fmla="*/ 250 h 326"/>
                <a:gd name="T6" fmla="*/ 121 w 189"/>
                <a:gd name="T7" fmla="*/ 296 h 326"/>
                <a:gd name="T8" fmla="*/ 98 w 189"/>
                <a:gd name="T9" fmla="*/ 280 h 326"/>
                <a:gd name="T10" fmla="*/ 83 w 189"/>
                <a:gd name="T11" fmla="*/ 311 h 326"/>
                <a:gd name="T12" fmla="*/ 76 w 189"/>
                <a:gd name="T13" fmla="*/ 303 h 326"/>
                <a:gd name="T14" fmla="*/ 53 w 189"/>
                <a:gd name="T15" fmla="*/ 318 h 326"/>
                <a:gd name="T16" fmla="*/ 23 w 189"/>
                <a:gd name="T17" fmla="*/ 303 h 326"/>
                <a:gd name="T18" fmla="*/ 23 w 189"/>
                <a:gd name="T19" fmla="*/ 318 h 326"/>
                <a:gd name="T20" fmla="*/ 8 w 189"/>
                <a:gd name="T21" fmla="*/ 311 h 326"/>
                <a:gd name="T22" fmla="*/ 0 w 189"/>
                <a:gd name="T23" fmla="*/ 326 h 326"/>
                <a:gd name="T24" fmla="*/ 0 w 189"/>
                <a:gd name="T25" fmla="*/ 288 h 326"/>
                <a:gd name="T26" fmla="*/ 23 w 189"/>
                <a:gd name="T27" fmla="*/ 243 h 326"/>
                <a:gd name="T28" fmla="*/ 15 w 189"/>
                <a:gd name="T29" fmla="*/ 212 h 326"/>
                <a:gd name="T30" fmla="*/ 8 w 189"/>
                <a:gd name="T31" fmla="*/ 15 h 326"/>
                <a:gd name="T32" fmla="*/ 15 w 189"/>
                <a:gd name="T33" fmla="*/ 15 h 326"/>
                <a:gd name="T34" fmla="*/ 45 w 189"/>
                <a:gd name="T35" fmla="*/ 8 h 326"/>
                <a:gd name="T36" fmla="*/ 167 w 189"/>
                <a:gd name="T37" fmla="*/ 0 h 326"/>
                <a:gd name="T38" fmla="*/ 189 w 189"/>
                <a:gd name="T39" fmla="*/ 197 h 326"/>
                <a:gd name="T40" fmla="*/ 189 w 189"/>
                <a:gd name="T41" fmla="*/ 227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9" h="326">
                  <a:moveTo>
                    <a:pt x="189" y="227"/>
                  </a:moveTo>
                  <a:lnTo>
                    <a:pt x="151" y="235"/>
                  </a:lnTo>
                  <a:lnTo>
                    <a:pt x="151" y="250"/>
                  </a:lnTo>
                  <a:lnTo>
                    <a:pt x="121" y="296"/>
                  </a:lnTo>
                  <a:lnTo>
                    <a:pt x="98" y="280"/>
                  </a:lnTo>
                  <a:lnTo>
                    <a:pt x="83" y="311"/>
                  </a:lnTo>
                  <a:lnTo>
                    <a:pt x="76" y="303"/>
                  </a:lnTo>
                  <a:lnTo>
                    <a:pt x="53" y="318"/>
                  </a:lnTo>
                  <a:lnTo>
                    <a:pt x="23" y="303"/>
                  </a:lnTo>
                  <a:lnTo>
                    <a:pt x="23" y="318"/>
                  </a:lnTo>
                  <a:lnTo>
                    <a:pt x="8" y="311"/>
                  </a:lnTo>
                  <a:lnTo>
                    <a:pt x="0" y="326"/>
                  </a:lnTo>
                  <a:lnTo>
                    <a:pt x="0" y="288"/>
                  </a:lnTo>
                  <a:lnTo>
                    <a:pt x="23" y="243"/>
                  </a:lnTo>
                  <a:lnTo>
                    <a:pt x="15" y="212"/>
                  </a:lnTo>
                  <a:lnTo>
                    <a:pt x="8" y="15"/>
                  </a:lnTo>
                  <a:lnTo>
                    <a:pt x="15" y="15"/>
                  </a:lnTo>
                  <a:lnTo>
                    <a:pt x="45" y="8"/>
                  </a:lnTo>
                  <a:lnTo>
                    <a:pt x="167" y="0"/>
                  </a:lnTo>
                  <a:lnTo>
                    <a:pt x="189" y="197"/>
                  </a:lnTo>
                  <a:lnTo>
                    <a:pt x="189" y="22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04" name="Freeform 50"/>
            <p:cNvSpPr>
              <a:spLocks/>
            </p:cNvSpPr>
            <p:nvPr/>
          </p:nvSpPr>
          <p:spPr bwMode="auto">
            <a:xfrm>
              <a:off x="3440" y="1905"/>
              <a:ext cx="189" cy="326"/>
            </a:xfrm>
            <a:custGeom>
              <a:avLst/>
              <a:gdLst>
                <a:gd name="T0" fmla="*/ 189 w 189"/>
                <a:gd name="T1" fmla="*/ 227 h 326"/>
                <a:gd name="T2" fmla="*/ 151 w 189"/>
                <a:gd name="T3" fmla="*/ 235 h 326"/>
                <a:gd name="T4" fmla="*/ 151 w 189"/>
                <a:gd name="T5" fmla="*/ 250 h 326"/>
                <a:gd name="T6" fmla="*/ 121 w 189"/>
                <a:gd name="T7" fmla="*/ 296 h 326"/>
                <a:gd name="T8" fmla="*/ 98 w 189"/>
                <a:gd name="T9" fmla="*/ 280 h 326"/>
                <a:gd name="T10" fmla="*/ 83 w 189"/>
                <a:gd name="T11" fmla="*/ 311 h 326"/>
                <a:gd name="T12" fmla="*/ 76 w 189"/>
                <a:gd name="T13" fmla="*/ 303 h 326"/>
                <a:gd name="T14" fmla="*/ 53 w 189"/>
                <a:gd name="T15" fmla="*/ 318 h 326"/>
                <a:gd name="T16" fmla="*/ 23 w 189"/>
                <a:gd name="T17" fmla="*/ 303 h 326"/>
                <a:gd name="T18" fmla="*/ 23 w 189"/>
                <a:gd name="T19" fmla="*/ 318 h 326"/>
                <a:gd name="T20" fmla="*/ 8 w 189"/>
                <a:gd name="T21" fmla="*/ 311 h 326"/>
                <a:gd name="T22" fmla="*/ 0 w 189"/>
                <a:gd name="T23" fmla="*/ 326 h 326"/>
                <a:gd name="T24" fmla="*/ 0 w 189"/>
                <a:gd name="T25" fmla="*/ 288 h 326"/>
                <a:gd name="T26" fmla="*/ 23 w 189"/>
                <a:gd name="T27" fmla="*/ 243 h 326"/>
                <a:gd name="T28" fmla="*/ 15 w 189"/>
                <a:gd name="T29" fmla="*/ 212 h 326"/>
                <a:gd name="T30" fmla="*/ 8 w 189"/>
                <a:gd name="T31" fmla="*/ 15 h 326"/>
                <a:gd name="T32" fmla="*/ 15 w 189"/>
                <a:gd name="T33" fmla="*/ 15 h 326"/>
                <a:gd name="T34" fmla="*/ 45 w 189"/>
                <a:gd name="T35" fmla="*/ 8 h 326"/>
                <a:gd name="T36" fmla="*/ 167 w 189"/>
                <a:gd name="T37" fmla="*/ 0 h 326"/>
                <a:gd name="T38" fmla="*/ 189 w 189"/>
                <a:gd name="T39" fmla="*/ 197 h 326"/>
                <a:gd name="T40" fmla="*/ 189 w 189"/>
                <a:gd name="T41" fmla="*/ 227 h 326"/>
                <a:gd name="T42" fmla="*/ 189 w 189"/>
                <a:gd name="T43" fmla="*/ 23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9" h="326">
                  <a:moveTo>
                    <a:pt x="189" y="227"/>
                  </a:moveTo>
                  <a:lnTo>
                    <a:pt x="151" y="235"/>
                  </a:lnTo>
                  <a:lnTo>
                    <a:pt x="151" y="250"/>
                  </a:lnTo>
                  <a:lnTo>
                    <a:pt x="121" y="296"/>
                  </a:lnTo>
                  <a:lnTo>
                    <a:pt x="98" y="280"/>
                  </a:lnTo>
                  <a:lnTo>
                    <a:pt x="83" y="311"/>
                  </a:lnTo>
                  <a:lnTo>
                    <a:pt x="76" y="303"/>
                  </a:lnTo>
                  <a:lnTo>
                    <a:pt x="53" y="318"/>
                  </a:lnTo>
                  <a:lnTo>
                    <a:pt x="23" y="303"/>
                  </a:lnTo>
                  <a:lnTo>
                    <a:pt x="23" y="318"/>
                  </a:lnTo>
                  <a:lnTo>
                    <a:pt x="8" y="311"/>
                  </a:lnTo>
                  <a:lnTo>
                    <a:pt x="0" y="326"/>
                  </a:lnTo>
                  <a:lnTo>
                    <a:pt x="0" y="288"/>
                  </a:lnTo>
                  <a:lnTo>
                    <a:pt x="23" y="243"/>
                  </a:lnTo>
                  <a:lnTo>
                    <a:pt x="15" y="212"/>
                  </a:lnTo>
                  <a:lnTo>
                    <a:pt x="8" y="15"/>
                  </a:lnTo>
                  <a:lnTo>
                    <a:pt x="15" y="15"/>
                  </a:lnTo>
                  <a:lnTo>
                    <a:pt x="45" y="8"/>
                  </a:lnTo>
                  <a:lnTo>
                    <a:pt x="167" y="0"/>
                  </a:lnTo>
                  <a:lnTo>
                    <a:pt x="189" y="197"/>
                  </a:lnTo>
                  <a:lnTo>
                    <a:pt x="189" y="227"/>
                  </a:lnTo>
                  <a:lnTo>
                    <a:pt x="189" y="23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05" name="Freeform 51"/>
            <p:cNvSpPr>
              <a:spLocks/>
            </p:cNvSpPr>
            <p:nvPr/>
          </p:nvSpPr>
          <p:spPr bwMode="auto">
            <a:xfrm>
              <a:off x="2910" y="1791"/>
              <a:ext cx="378" cy="243"/>
            </a:xfrm>
            <a:custGeom>
              <a:avLst/>
              <a:gdLst>
                <a:gd name="T0" fmla="*/ 378 w 378"/>
                <a:gd name="T1" fmla="*/ 106 h 243"/>
                <a:gd name="T2" fmla="*/ 348 w 378"/>
                <a:gd name="T3" fmla="*/ 76 h 243"/>
                <a:gd name="T4" fmla="*/ 325 w 378"/>
                <a:gd name="T5" fmla="*/ 61 h 243"/>
                <a:gd name="T6" fmla="*/ 310 w 378"/>
                <a:gd name="T7" fmla="*/ 0 h 243"/>
                <a:gd name="T8" fmla="*/ 15 w 378"/>
                <a:gd name="T9" fmla="*/ 8 h 243"/>
                <a:gd name="T10" fmla="*/ 0 w 378"/>
                <a:gd name="T11" fmla="*/ 8 h 243"/>
                <a:gd name="T12" fmla="*/ 15 w 378"/>
                <a:gd name="T13" fmla="*/ 38 h 243"/>
                <a:gd name="T14" fmla="*/ 0 w 378"/>
                <a:gd name="T15" fmla="*/ 69 h 243"/>
                <a:gd name="T16" fmla="*/ 15 w 378"/>
                <a:gd name="T17" fmla="*/ 84 h 243"/>
                <a:gd name="T18" fmla="*/ 30 w 378"/>
                <a:gd name="T19" fmla="*/ 159 h 243"/>
                <a:gd name="T20" fmla="*/ 45 w 378"/>
                <a:gd name="T21" fmla="*/ 167 h 243"/>
                <a:gd name="T22" fmla="*/ 53 w 378"/>
                <a:gd name="T23" fmla="*/ 235 h 243"/>
                <a:gd name="T24" fmla="*/ 295 w 378"/>
                <a:gd name="T25" fmla="*/ 228 h 243"/>
                <a:gd name="T26" fmla="*/ 310 w 378"/>
                <a:gd name="T27" fmla="*/ 243 h 243"/>
                <a:gd name="T28" fmla="*/ 333 w 378"/>
                <a:gd name="T29" fmla="*/ 197 h 243"/>
                <a:gd name="T30" fmla="*/ 325 w 378"/>
                <a:gd name="T31" fmla="*/ 167 h 243"/>
                <a:gd name="T32" fmla="*/ 363 w 378"/>
                <a:gd name="T33" fmla="*/ 152 h 243"/>
                <a:gd name="T34" fmla="*/ 378 w 378"/>
                <a:gd name="T35" fmla="*/ 129 h 243"/>
                <a:gd name="T36" fmla="*/ 378 w 378"/>
                <a:gd name="T37" fmla="*/ 10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8" h="243">
                  <a:moveTo>
                    <a:pt x="378" y="106"/>
                  </a:moveTo>
                  <a:lnTo>
                    <a:pt x="348" y="76"/>
                  </a:lnTo>
                  <a:lnTo>
                    <a:pt x="325" y="61"/>
                  </a:lnTo>
                  <a:lnTo>
                    <a:pt x="310" y="0"/>
                  </a:lnTo>
                  <a:lnTo>
                    <a:pt x="15" y="8"/>
                  </a:lnTo>
                  <a:lnTo>
                    <a:pt x="0" y="8"/>
                  </a:lnTo>
                  <a:lnTo>
                    <a:pt x="15" y="38"/>
                  </a:lnTo>
                  <a:lnTo>
                    <a:pt x="0" y="69"/>
                  </a:lnTo>
                  <a:lnTo>
                    <a:pt x="15" y="84"/>
                  </a:lnTo>
                  <a:lnTo>
                    <a:pt x="30" y="159"/>
                  </a:lnTo>
                  <a:lnTo>
                    <a:pt x="45" y="167"/>
                  </a:lnTo>
                  <a:lnTo>
                    <a:pt x="53" y="235"/>
                  </a:lnTo>
                  <a:lnTo>
                    <a:pt x="295" y="228"/>
                  </a:lnTo>
                  <a:lnTo>
                    <a:pt x="310" y="243"/>
                  </a:lnTo>
                  <a:lnTo>
                    <a:pt x="333" y="197"/>
                  </a:lnTo>
                  <a:lnTo>
                    <a:pt x="325" y="167"/>
                  </a:lnTo>
                  <a:lnTo>
                    <a:pt x="363" y="152"/>
                  </a:lnTo>
                  <a:lnTo>
                    <a:pt x="378" y="129"/>
                  </a:lnTo>
                  <a:lnTo>
                    <a:pt x="378" y="106"/>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06" name="Freeform 52"/>
            <p:cNvSpPr>
              <a:spLocks/>
            </p:cNvSpPr>
            <p:nvPr/>
          </p:nvSpPr>
          <p:spPr bwMode="auto">
            <a:xfrm>
              <a:off x="2910" y="1791"/>
              <a:ext cx="378" cy="243"/>
            </a:xfrm>
            <a:custGeom>
              <a:avLst/>
              <a:gdLst>
                <a:gd name="T0" fmla="*/ 378 w 378"/>
                <a:gd name="T1" fmla="*/ 106 h 243"/>
                <a:gd name="T2" fmla="*/ 348 w 378"/>
                <a:gd name="T3" fmla="*/ 76 h 243"/>
                <a:gd name="T4" fmla="*/ 325 w 378"/>
                <a:gd name="T5" fmla="*/ 61 h 243"/>
                <a:gd name="T6" fmla="*/ 310 w 378"/>
                <a:gd name="T7" fmla="*/ 0 h 243"/>
                <a:gd name="T8" fmla="*/ 15 w 378"/>
                <a:gd name="T9" fmla="*/ 8 h 243"/>
                <a:gd name="T10" fmla="*/ 0 w 378"/>
                <a:gd name="T11" fmla="*/ 8 h 243"/>
                <a:gd name="T12" fmla="*/ 15 w 378"/>
                <a:gd name="T13" fmla="*/ 38 h 243"/>
                <a:gd name="T14" fmla="*/ 0 w 378"/>
                <a:gd name="T15" fmla="*/ 69 h 243"/>
                <a:gd name="T16" fmla="*/ 15 w 378"/>
                <a:gd name="T17" fmla="*/ 84 h 243"/>
                <a:gd name="T18" fmla="*/ 30 w 378"/>
                <a:gd name="T19" fmla="*/ 159 h 243"/>
                <a:gd name="T20" fmla="*/ 45 w 378"/>
                <a:gd name="T21" fmla="*/ 167 h 243"/>
                <a:gd name="T22" fmla="*/ 53 w 378"/>
                <a:gd name="T23" fmla="*/ 235 h 243"/>
                <a:gd name="T24" fmla="*/ 295 w 378"/>
                <a:gd name="T25" fmla="*/ 228 h 243"/>
                <a:gd name="T26" fmla="*/ 310 w 378"/>
                <a:gd name="T27" fmla="*/ 243 h 243"/>
                <a:gd name="T28" fmla="*/ 333 w 378"/>
                <a:gd name="T29" fmla="*/ 197 h 243"/>
                <a:gd name="T30" fmla="*/ 325 w 378"/>
                <a:gd name="T31" fmla="*/ 167 h 243"/>
                <a:gd name="T32" fmla="*/ 363 w 378"/>
                <a:gd name="T33" fmla="*/ 152 h 243"/>
                <a:gd name="T34" fmla="*/ 378 w 378"/>
                <a:gd name="T35" fmla="*/ 129 h 243"/>
                <a:gd name="T36" fmla="*/ 378 w 378"/>
                <a:gd name="T37" fmla="*/ 106 h 243"/>
                <a:gd name="T38" fmla="*/ 378 w 378"/>
                <a:gd name="T39" fmla="*/ 114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8" h="243">
                  <a:moveTo>
                    <a:pt x="378" y="106"/>
                  </a:moveTo>
                  <a:lnTo>
                    <a:pt x="348" y="76"/>
                  </a:lnTo>
                  <a:lnTo>
                    <a:pt x="325" y="61"/>
                  </a:lnTo>
                  <a:lnTo>
                    <a:pt x="310" y="0"/>
                  </a:lnTo>
                  <a:lnTo>
                    <a:pt x="15" y="8"/>
                  </a:lnTo>
                  <a:lnTo>
                    <a:pt x="0" y="8"/>
                  </a:lnTo>
                  <a:lnTo>
                    <a:pt x="15" y="38"/>
                  </a:lnTo>
                  <a:lnTo>
                    <a:pt x="0" y="69"/>
                  </a:lnTo>
                  <a:lnTo>
                    <a:pt x="15" y="84"/>
                  </a:lnTo>
                  <a:lnTo>
                    <a:pt x="30" y="159"/>
                  </a:lnTo>
                  <a:lnTo>
                    <a:pt x="45" y="167"/>
                  </a:lnTo>
                  <a:lnTo>
                    <a:pt x="53" y="235"/>
                  </a:lnTo>
                  <a:lnTo>
                    <a:pt x="295" y="228"/>
                  </a:lnTo>
                  <a:lnTo>
                    <a:pt x="310" y="243"/>
                  </a:lnTo>
                  <a:lnTo>
                    <a:pt x="333" y="197"/>
                  </a:lnTo>
                  <a:lnTo>
                    <a:pt x="325" y="167"/>
                  </a:lnTo>
                  <a:lnTo>
                    <a:pt x="363" y="152"/>
                  </a:lnTo>
                  <a:lnTo>
                    <a:pt x="378" y="129"/>
                  </a:lnTo>
                  <a:lnTo>
                    <a:pt x="378" y="106"/>
                  </a:lnTo>
                  <a:lnTo>
                    <a:pt x="378" y="11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07" name="Freeform 53"/>
            <p:cNvSpPr>
              <a:spLocks/>
            </p:cNvSpPr>
            <p:nvPr/>
          </p:nvSpPr>
          <p:spPr bwMode="auto">
            <a:xfrm>
              <a:off x="2569" y="2064"/>
              <a:ext cx="462" cy="250"/>
            </a:xfrm>
            <a:custGeom>
              <a:avLst/>
              <a:gdLst>
                <a:gd name="T0" fmla="*/ 462 w 462"/>
                <a:gd name="T1" fmla="*/ 250 h 250"/>
                <a:gd name="T2" fmla="*/ 0 w 462"/>
                <a:gd name="T3" fmla="*/ 235 h 250"/>
                <a:gd name="T4" fmla="*/ 15 w 462"/>
                <a:gd name="T5" fmla="*/ 0 h 250"/>
                <a:gd name="T6" fmla="*/ 416 w 462"/>
                <a:gd name="T7" fmla="*/ 8 h 250"/>
                <a:gd name="T8" fmla="*/ 439 w 462"/>
                <a:gd name="T9" fmla="*/ 15 h 250"/>
                <a:gd name="T10" fmla="*/ 447 w 462"/>
                <a:gd name="T11" fmla="*/ 30 h 250"/>
                <a:gd name="T12" fmla="*/ 432 w 462"/>
                <a:gd name="T13" fmla="*/ 46 h 250"/>
                <a:gd name="T14" fmla="*/ 462 w 462"/>
                <a:gd name="T15" fmla="*/ 76 h 250"/>
                <a:gd name="T16" fmla="*/ 462 w 462"/>
                <a:gd name="T17"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2" h="250">
                  <a:moveTo>
                    <a:pt x="462" y="250"/>
                  </a:moveTo>
                  <a:lnTo>
                    <a:pt x="0" y="235"/>
                  </a:lnTo>
                  <a:lnTo>
                    <a:pt x="15" y="0"/>
                  </a:lnTo>
                  <a:lnTo>
                    <a:pt x="416" y="8"/>
                  </a:lnTo>
                  <a:lnTo>
                    <a:pt x="439" y="15"/>
                  </a:lnTo>
                  <a:lnTo>
                    <a:pt x="447" y="30"/>
                  </a:lnTo>
                  <a:lnTo>
                    <a:pt x="432" y="46"/>
                  </a:lnTo>
                  <a:lnTo>
                    <a:pt x="462" y="76"/>
                  </a:lnTo>
                  <a:lnTo>
                    <a:pt x="462" y="25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08" name="Freeform 54"/>
            <p:cNvSpPr>
              <a:spLocks/>
            </p:cNvSpPr>
            <p:nvPr/>
          </p:nvSpPr>
          <p:spPr bwMode="auto">
            <a:xfrm>
              <a:off x="2569" y="2064"/>
              <a:ext cx="462" cy="258"/>
            </a:xfrm>
            <a:custGeom>
              <a:avLst/>
              <a:gdLst>
                <a:gd name="T0" fmla="*/ 462 w 462"/>
                <a:gd name="T1" fmla="*/ 250 h 258"/>
                <a:gd name="T2" fmla="*/ 0 w 462"/>
                <a:gd name="T3" fmla="*/ 235 h 258"/>
                <a:gd name="T4" fmla="*/ 15 w 462"/>
                <a:gd name="T5" fmla="*/ 0 h 258"/>
                <a:gd name="T6" fmla="*/ 416 w 462"/>
                <a:gd name="T7" fmla="*/ 8 h 258"/>
                <a:gd name="T8" fmla="*/ 439 w 462"/>
                <a:gd name="T9" fmla="*/ 15 h 258"/>
                <a:gd name="T10" fmla="*/ 447 w 462"/>
                <a:gd name="T11" fmla="*/ 30 h 258"/>
                <a:gd name="T12" fmla="*/ 432 w 462"/>
                <a:gd name="T13" fmla="*/ 46 h 258"/>
                <a:gd name="T14" fmla="*/ 462 w 462"/>
                <a:gd name="T15" fmla="*/ 76 h 258"/>
                <a:gd name="T16" fmla="*/ 462 w 462"/>
                <a:gd name="T17" fmla="*/ 250 h 258"/>
                <a:gd name="T18" fmla="*/ 462 w 462"/>
                <a:gd name="T19"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2" h="258">
                  <a:moveTo>
                    <a:pt x="462" y="250"/>
                  </a:moveTo>
                  <a:lnTo>
                    <a:pt x="0" y="235"/>
                  </a:lnTo>
                  <a:lnTo>
                    <a:pt x="15" y="0"/>
                  </a:lnTo>
                  <a:lnTo>
                    <a:pt x="416" y="8"/>
                  </a:lnTo>
                  <a:lnTo>
                    <a:pt x="439" y="15"/>
                  </a:lnTo>
                  <a:lnTo>
                    <a:pt x="447" y="30"/>
                  </a:lnTo>
                  <a:lnTo>
                    <a:pt x="432" y="46"/>
                  </a:lnTo>
                  <a:lnTo>
                    <a:pt x="462" y="76"/>
                  </a:lnTo>
                  <a:lnTo>
                    <a:pt x="462" y="250"/>
                  </a:lnTo>
                  <a:lnTo>
                    <a:pt x="462" y="25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09" name="Freeform 55"/>
            <p:cNvSpPr>
              <a:spLocks/>
            </p:cNvSpPr>
            <p:nvPr/>
          </p:nvSpPr>
          <p:spPr bwMode="auto">
            <a:xfrm>
              <a:off x="3364" y="2102"/>
              <a:ext cx="455" cy="235"/>
            </a:xfrm>
            <a:custGeom>
              <a:avLst/>
              <a:gdLst>
                <a:gd name="T0" fmla="*/ 417 w 455"/>
                <a:gd name="T1" fmla="*/ 76 h 235"/>
                <a:gd name="T2" fmla="*/ 402 w 455"/>
                <a:gd name="T3" fmla="*/ 38 h 235"/>
                <a:gd name="T4" fmla="*/ 379 w 455"/>
                <a:gd name="T5" fmla="*/ 15 h 235"/>
                <a:gd name="T6" fmla="*/ 356 w 455"/>
                <a:gd name="T7" fmla="*/ 30 h 235"/>
                <a:gd name="T8" fmla="*/ 334 w 455"/>
                <a:gd name="T9" fmla="*/ 30 h 235"/>
                <a:gd name="T10" fmla="*/ 303 w 455"/>
                <a:gd name="T11" fmla="*/ 23 h 235"/>
                <a:gd name="T12" fmla="*/ 280 w 455"/>
                <a:gd name="T13" fmla="*/ 0 h 235"/>
                <a:gd name="T14" fmla="*/ 265 w 455"/>
                <a:gd name="T15" fmla="*/ 0 h 235"/>
                <a:gd name="T16" fmla="*/ 265 w 455"/>
                <a:gd name="T17" fmla="*/ 30 h 235"/>
                <a:gd name="T18" fmla="*/ 227 w 455"/>
                <a:gd name="T19" fmla="*/ 38 h 235"/>
                <a:gd name="T20" fmla="*/ 227 w 455"/>
                <a:gd name="T21" fmla="*/ 53 h 235"/>
                <a:gd name="T22" fmla="*/ 197 w 455"/>
                <a:gd name="T23" fmla="*/ 99 h 235"/>
                <a:gd name="T24" fmla="*/ 174 w 455"/>
                <a:gd name="T25" fmla="*/ 83 h 235"/>
                <a:gd name="T26" fmla="*/ 159 w 455"/>
                <a:gd name="T27" fmla="*/ 114 h 235"/>
                <a:gd name="T28" fmla="*/ 152 w 455"/>
                <a:gd name="T29" fmla="*/ 106 h 235"/>
                <a:gd name="T30" fmla="*/ 129 w 455"/>
                <a:gd name="T31" fmla="*/ 121 h 235"/>
                <a:gd name="T32" fmla="*/ 99 w 455"/>
                <a:gd name="T33" fmla="*/ 106 h 235"/>
                <a:gd name="T34" fmla="*/ 99 w 455"/>
                <a:gd name="T35" fmla="*/ 121 h 235"/>
                <a:gd name="T36" fmla="*/ 84 w 455"/>
                <a:gd name="T37" fmla="*/ 114 h 235"/>
                <a:gd name="T38" fmla="*/ 76 w 455"/>
                <a:gd name="T39" fmla="*/ 129 h 235"/>
                <a:gd name="T40" fmla="*/ 76 w 455"/>
                <a:gd name="T41" fmla="*/ 152 h 235"/>
                <a:gd name="T42" fmla="*/ 53 w 455"/>
                <a:gd name="T43" fmla="*/ 159 h 235"/>
                <a:gd name="T44" fmla="*/ 53 w 455"/>
                <a:gd name="T45" fmla="*/ 182 h 235"/>
                <a:gd name="T46" fmla="*/ 23 w 455"/>
                <a:gd name="T47" fmla="*/ 174 h 235"/>
                <a:gd name="T48" fmla="*/ 15 w 455"/>
                <a:gd name="T49" fmla="*/ 197 h 235"/>
                <a:gd name="T50" fmla="*/ 15 w 455"/>
                <a:gd name="T51" fmla="*/ 220 h 235"/>
                <a:gd name="T52" fmla="*/ 0 w 455"/>
                <a:gd name="T53" fmla="*/ 235 h 235"/>
                <a:gd name="T54" fmla="*/ 84 w 455"/>
                <a:gd name="T55" fmla="*/ 227 h 235"/>
                <a:gd name="T56" fmla="*/ 84 w 455"/>
                <a:gd name="T57" fmla="*/ 212 h 235"/>
                <a:gd name="T58" fmla="*/ 356 w 455"/>
                <a:gd name="T59" fmla="*/ 190 h 235"/>
                <a:gd name="T60" fmla="*/ 387 w 455"/>
                <a:gd name="T61" fmla="*/ 174 h 235"/>
                <a:gd name="T62" fmla="*/ 455 w 455"/>
                <a:gd name="T63" fmla="*/ 106 h 235"/>
                <a:gd name="T64" fmla="*/ 417 w 455"/>
                <a:gd name="T65" fmla="*/ 76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5" h="235">
                  <a:moveTo>
                    <a:pt x="417" y="76"/>
                  </a:moveTo>
                  <a:lnTo>
                    <a:pt x="402" y="38"/>
                  </a:lnTo>
                  <a:lnTo>
                    <a:pt x="379" y="15"/>
                  </a:lnTo>
                  <a:lnTo>
                    <a:pt x="356" y="30"/>
                  </a:lnTo>
                  <a:lnTo>
                    <a:pt x="334" y="30"/>
                  </a:lnTo>
                  <a:lnTo>
                    <a:pt x="303" y="23"/>
                  </a:lnTo>
                  <a:lnTo>
                    <a:pt x="280" y="0"/>
                  </a:lnTo>
                  <a:lnTo>
                    <a:pt x="265" y="0"/>
                  </a:lnTo>
                  <a:lnTo>
                    <a:pt x="265" y="30"/>
                  </a:lnTo>
                  <a:lnTo>
                    <a:pt x="227" y="38"/>
                  </a:lnTo>
                  <a:lnTo>
                    <a:pt x="227" y="53"/>
                  </a:lnTo>
                  <a:lnTo>
                    <a:pt x="197" y="99"/>
                  </a:lnTo>
                  <a:lnTo>
                    <a:pt x="174" y="83"/>
                  </a:lnTo>
                  <a:lnTo>
                    <a:pt x="159" y="114"/>
                  </a:lnTo>
                  <a:lnTo>
                    <a:pt x="152" y="106"/>
                  </a:lnTo>
                  <a:lnTo>
                    <a:pt x="129" y="121"/>
                  </a:lnTo>
                  <a:lnTo>
                    <a:pt x="99" y="106"/>
                  </a:lnTo>
                  <a:lnTo>
                    <a:pt x="99" y="121"/>
                  </a:lnTo>
                  <a:lnTo>
                    <a:pt x="84" y="114"/>
                  </a:lnTo>
                  <a:lnTo>
                    <a:pt x="76" y="129"/>
                  </a:lnTo>
                  <a:lnTo>
                    <a:pt x="76" y="152"/>
                  </a:lnTo>
                  <a:lnTo>
                    <a:pt x="53" y="159"/>
                  </a:lnTo>
                  <a:lnTo>
                    <a:pt x="53" y="182"/>
                  </a:lnTo>
                  <a:lnTo>
                    <a:pt x="23" y="174"/>
                  </a:lnTo>
                  <a:lnTo>
                    <a:pt x="15" y="197"/>
                  </a:lnTo>
                  <a:lnTo>
                    <a:pt x="15" y="220"/>
                  </a:lnTo>
                  <a:lnTo>
                    <a:pt x="0" y="235"/>
                  </a:lnTo>
                  <a:lnTo>
                    <a:pt x="84" y="227"/>
                  </a:lnTo>
                  <a:lnTo>
                    <a:pt x="84" y="212"/>
                  </a:lnTo>
                  <a:lnTo>
                    <a:pt x="356" y="190"/>
                  </a:lnTo>
                  <a:lnTo>
                    <a:pt x="387" y="174"/>
                  </a:lnTo>
                  <a:lnTo>
                    <a:pt x="455" y="106"/>
                  </a:lnTo>
                  <a:lnTo>
                    <a:pt x="417" y="76"/>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10" name="Freeform 56"/>
            <p:cNvSpPr>
              <a:spLocks/>
            </p:cNvSpPr>
            <p:nvPr/>
          </p:nvSpPr>
          <p:spPr bwMode="auto">
            <a:xfrm>
              <a:off x="3364" y="2102"/>
              <a:ext cx="455" cy="235"/>
            </a:xfrm>
            <a:custGeom>
              <a:avLst/>
              <a:gdLst>
                <a:gd name="T0" fmla="*/ 417 w 455"/>
                <a:gd name="T1" fmla="*/ 76 h 235"/>
                <a:gd name="T2" fmla="*/ 402 w 455"/>
                <a:gd name="T3" fmla="*/ 38 h 235"/>
                <a:gd name="T4" fmla="*/ 379 w 455"/>
                <a:gd name="T5" fmla="*/ 15 h 235"/>
                <a:gd name="T6" fmla="*/ 356 w 455"/>
                <a:gd name="T7" fmla="*/ 30 h 235"/>
                <a:gd name="T8" fmla="*/ 334 w 455"/>
                <a:gd name="T9" fmla="*/ 30 h 235"/>
                <a:gd name="T10" fmla="*/ 303 w 455"/>
                <a:gd name="T11" fmla="*/ 23 h 235"/>
                <a:gd name="T12" fmla="*/ 280 w 455"/>
                <a:gd name="T13" fmla="*/ 0 h 235"/>
                <a:gd name="T14" fmla="*/ 265 w 455"/>
                <a:gd name="T15" fmla="*/ 0 h 235"/>
                <a:gd name="T16" fmla="*/ 265 w 455"/>
                <a:gd name="T17" fmla="*/ 30 h 235"/>
                <a:gd name="T18" fmla="*/ 227 w 455"/>
                <a:gd name="T19" fmla="*/ 38 h 235"/>
                <a:gd name="T20" fmla="*/ 227 w 455"/>
                <a:gd name="T21" fmla="*/ 53 h 235"/>
                <a:gd name="T22" fmla="*/ 197 w 455"/>
                <a:gd name="T23" fmla="*/ 99 h 235"/>
                <a:gd name="T24" fmla="*/ 174 w 455"/>
                <a:gd name="T25" fmla="*/ 83 h 235"/>
                <a:gd name="T26" fmla="*/ 159 w 455"/>
                <a:gd name="T27" fmla="*/ 114 h 235"/>
                <a:gd name="T28" fmla="*/ 152 w 455"/>
                <a:gd name="T29" fmla="*/ 106 h 235"/>
                <a:gd name="T30" fmla="*/ 129 w 455"/>
                <a:gd name="T31" fmla="*/ 121 h 235"/>
                <a:gd name="T32" fmla="*/ 99 w 455"/>
                <a:gd name="T33" fmla="*/ 106 h 235"/>
                <a:gd name="T34" fmla="*/ 99 w 455"/>
                <a:gd name="T35" fmla="*/ 121 h 235"/>
                <a:gd name="T36" fmla="*/ 84 w 455"/>
                <a:gd name="T37" fmla="*/ 114 h 235"/>
                <a:gd name="T38" fmla="*/ 76 w 455"/>
                <a:gd name="T39" fmla="*/ 129 h 235"/>
                <a:gd name="T40" fmla="*/ 76 w 455"/>
                <a:gd name="T41" fmla="*/ 152 h 235"/>
                <a:gd name="T42" fmla="*/ 53 w 455"/>
                <a:gd name="T43" fmla="*/ 159 h 235"/>
                <a:gd name="T44" fmla="*/ 53 w 455"/>
                <a:gd name="T45" fmla="*/ 182 h 235"/>
                <a:gd name="T46" fmla="*/ 23 w 455"/>
                <a:gd name="T47" fmla="*/ 174 h 235"/>
                <a:gd name="T48" fmla="*/ 15 w 455"/>
                <a:gd name="T49" fmla="*/ 197 h 235"/>
                <a:gd name="T50" fmla="*/ 15 w 455"/>
                <a:gd name="T51" fmla="*/ 220 h 235"/>
                <a:gd name="T52" fmla="*/ 0 w 455"/>
                <a:gd name="T53" fmla="*/ 235 h 235"/>
                <a:gd name="T54" fmla="*/ 84 w 455"/>
                <a:gd name="T55" fmla="*/ 227 h 235"/>
                <a:gd name="T56" fmla="*/ 84 w 455"/>
                <a:gd name="T57" fmla="*/ 212 h 235"/>
                <a:gd name="T58" fmla="*/ 356 w 455"/>
                <a:gd name="T59" fmla="*/ 190 h 235"/>
                <a:gd name="T60" fmla="*/ 387 w 455"/>
                <a:gd name="T61" fmla="*/ 174 h 235"/>
                <a:gd name="T62" fmla="*/ 455 w 455"/>
                <a:gd name="T63" fmla="*/ 106 h 235"/>
                <a:gd name="T64" fmla="*/ 417 w 455"/>
                <a:gd name="T65" fmla="*/ 76 h 235"/>
                <a:gd name="T66" fmla="*/ 417 w 455"/>
                <a:gd name="T67" fmla="*/ 83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5" h="235">
                  <a:moveTo>
                    <a:pt x="417" y="76"/>
                  </a:moveTo>
                  <a:lnTo>
                    <a:pt x="402" y="38"/>
                  </a:lnTo>
                  <a:lnTo>
                    <a:pt x="379" y="15"/>
                  </a:lnTo>
                  <a:lnTo>
                    <a:pt x="356" y="30"/>
                  </a:lnTo>
                  <a:lnTo>
                    <a:pt x="334" y="30"/>
                  </a:lnTo>
                  <a:lnTo>
                    <a:pt x="303" y="23"/>
                  </a:lnTo>
                  <a:lnTo>
                    <a:pt x="280" y="0"/>
                  </a:lnTo>
                  <a:lnTo>
                    <a:pt x="265" y="0"/>
                  </a:lnTo>
                  <a:lnTo>
                    <a:pt x="265" y="30"/>
                  </a:lnTo>
                  <a:lnTo>
                    <a:pt x="227" y="38"/>
                  </a:lnTo>
                  <a:lnTo>
                    <a:pt x="227" y="53"/>
                  </a:lnTo>
                  <a:lnTo>
                    <a:pt x="197" y="99"/>
                  </a:lnTo>
                  <a:lnTo>
                    <a:pt x="174" y="83"/>
                  </a:lnTo>
                  <a:lnTo>
                    <a:pt x="159" y="114"/>
                  </a:lnTo>
                  <a:lnTo>
                    <a:pt x="152" y="106"/>
                  </a:lnTo>
                  <a:lnTo>
                    <a:pt x="129" y="121"/>
                  </a:lnTo>
                  <a:lnTo>
                    <a:pt x="99" y="106"/>
                  </a:lnTo>
                  <a:lnTo>
                    <a:pt x="99" y="121"/>
                  </a:lnTo>
                  <a:lnTo>
                    <a:pt x="84" y="114"/>
                  </a:lnTo>
                  <a:lnTo>
                    <a:pt x="76" y="129"/>
                  </a:lnTo>
                  <a:lnTo>
                    <a:pt x="76" y="152"/>
                  </a:lnTo>
                  <a:lnTo>
                    <a:pt x="53" y="159"/>
                  </a:lnTo>
                  <a:lnTo>
                    <a:pt x="53" y="182"/>
                  </a:lnTo>
                  <a:lnTo>
                    <a:pt x="23" y="174"/>
                  </a:lnTo>
                  <a:lnTo>
                    <a:pt x="15" y="197"/>
                  </a:lnTo>
                  <a:lnTo>
                    <a:pt x="15" y="220"/>
                  </a:lnTo>
                  <a:lnTo>
                    <a:pt x="0" y="235"/>
                  </a:lnTo>
                  <a:lnTo>
                    <a:pt x="84" y="227"/>
                  </a:lnTo>
                  <a:lnTo>
                    <a:pt x="84" y="212"/>
                  </a:lnTo>
                  <a:lnTo>
                    <a:pt x="356" y="190"/>
                  </a:lnTo>
                  <a:lnTo>
                    <a:pt x="387" y="174"/>
                  </a:lnTo>
                  <a:lnTo>
                    <a:pt x="455" y="106"/>
                  </a:lnTo>
                  <a:lnTo>
                    <a:pt x="417" y="76"/>
                  </a:lnTo>
                  <a:lnTo>
                    <a:pt x="417" y="8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11" name="Freeform 57"/>
            <p:cNvSpPr>
              <a:spLocks/>
            </p:cNvSpPr>
            <p:nvPr/>
          </p:nvSpPr>
          <p:spPr bwMode="auto">
            <a:xfrm>
              <a:off x="3076" y="2618"/>
              <a:ext cx="349" cy="310"/>
            </a:xfrm>
            <a:custGeom>
              <a:avLst/>
              <a:gdLst>
                <a:gd name="T0" fmla="*/ 311 w 349"/>
                <a:gd name="T1" fmla="*/ 280 h 310"/>
                <a:gd name="T2" fmla="*/ 319 w 349"/>
                <a:gd name="T3" fmla="*/ 265 h 310"/>
                <a:gd name="T4" fmla="*/ 334 w 349"/>
                <a:gd name="T5" fmla="*/ 219 h 310"/>
                <a:gd name="T6" fmla="*/ 288 w 349"/>
                <a:gd name="T7" fmla="*/ 234 h 310"/>
                <a:gd name="T8" fmla="*/ 296 w 349"/>
                <a:gd name="T9" fmla="*/ 219 h 310"/>
                <a:gd name="T10" fmla="*/ 250 w 349"/>
                <a:gd name="T11" fmla="*/ 227 h 310"/>
                <a:gd name="T12" fmla="*/ 303 w 349"/>
                <a:gd name="T13" fmla="*/ 212 h 310"/>
                <a:gd name="T14" fmla="*/ 296 w 349"/>
                <a:gd name="T15" fmla="*/ 151 h 310"/>
                <a:gd name="T16" fmla="*/ 159 w 349"/>
                <a:gd name="T17" fmla="*/ 144 h 310"/>
                <a:gd name="T18" fmla="*/ 167 w 349"/>
                <a:gd name="T19" fmla="*/ 113 h 310"/>
                <a:gd name="T20" fmla="*/ 182 w 349"/>
                <a:gd name="T21" fmla="*/ 90 h 310"/>
                <a:gd name="T22" fmla="*/ 190 w 349"/>
                <a:gd name="T23" fmla="*/ 68 h 310"/>
                <a:gd name="T24" fmla="*/ 197 w 349"/>
                <a:gd name="T25" fmla="*/ 45 h 310"/>
                <a:gd name="T26" fmla="*/ 197 w 349"/>
                <a:gd name="T27" fmla="*/ 30 h 310"/>
                <a:gd name="T28" fmla="*/ 190 w 349"/>
                <a:gd name="T29" fmla="*/ 0 h 310"/>
                <a:gd name="T30" fmla="*/ 0 w 349"/>
                <a:gd name="T31" fmla="*/ 90 h 310"/>
                <a:gd name="T32" fmla="*/ 23 w 349"/>
                <a:gd name="T33" fmla="*/ 242 h 310"/>
                <a:gd name="T34" fmla="*/ 61 w 349"/>
                <a:gd name="T35" fmla="*/ 265 h 310"/>
                <a:gd name="T36" fmla="*/ 167 w 349"/>
                <a:gd name="T37" fmla="*/ 272 h 310"/>
                <a:gd name="T38" fmla="*/ 152 w 349"/>
                <a:gd name="T39" fmla="*/ 257 h 310"/>
                <a:gd name="T40" fmla="*/ 167 w 349"/>
                <a:gd name="T41" fmla="*/ 257 h 310"/>
                <a:gd name="T42" fmla="*/ 197 w 349"/>
                <a:gd name="T43" fmla="*/ 280 h 310"/>
                <a:gd name="T44" fmla="*/ 197 w 349"/>
                <a:gd name="T45" fmla="*/ 288 h 310"/>
                <a:gd name="T46" fmla="*/ 197 w 349"/>
                <a:gd name="T47" fmla="*/ 295 h 310"/>
                <a:gd name="T48" fmla="*/ 250 w 349"/>
                <a:gd name="T49" fmla="*/ 288 h 310"/>
                <a:gd name="T50" fmla="*/ 281 w 349"/>
                <a:gd name="T51" fmla="*/ 295 h 310"/>
                <a:gd name="T52" fmla="*/ 266 w 349"/>
                <a:gd name="T53" fmla="*/ 272 h 310"/>
                <a:gd name="T54" fmla="*/ 266 w 349"/>
                <a:gd name="T55" fmla="*/ 242 h 310"/>
                <a:gd name="T56" fmla="*/ 281 w 349"/>
                <a:gd name="T57" fmla="*/ 272 h 310"/>
                <a:gd name="T58" fmla="*/ 296 w 349"/>
                <a:gd name="T59" fmla="*/ 288 h 310"/>
                <a:gd name="T60" fmla="*/ 326 w 349"/>
                <a:gd name="T61" fmla="*/ 303 h 310"/>
                <a:gd name="T62" fmla="*/ 334 w 349"/>
                <a:gd name="T63" fmla="*/ 303 h 310"/>
                <a:gd name="T64" fmla="*/ 349 w 349"/>
                <a:gd name="T65" fmla="*/ 295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9" h="310">
                  <a:moveTo>
                    <a:pt x="349" y="295"/>
                  </a:moveTo>
                  <a:lnTo>
                    <a:pt x="311" y="280"/>
                  </a:lnTo>
                  <a:lnTo>
                    <a:pt x="303" y="257"/>
                  </a:lnTo>
                  <a:lnTo>
                    <a:pt x="319" y="265"/>
                  </a:lnTo>
                  <a:lnTo>
                    <a:pt x="326" y="250"/>
                  </a:lnTo>
                  <a:lnTo>
                    <a:pt x="334" y="219"/>
                  </a:lnTo>
                  <a:lnTo>
                    <a:pt x="303" y="242"/>
                  </a:lnTo>
                  <a:lnTo>
                    <a:pt x="288" y="234"/>
                  </a:lnTo>
                  <a:lnTo>
                    <a:pt x="303" y="219"/>
                  </a:lnTo>
                  <a:lnTo>
                    <a:pt x="296" y="219"/>
                  </a:lnTo>
                  <a:lnTo>
                    <a:pt x="273" y="234"/>
                  </a:lnTo>
                  <a:lnTo>
                    <a:pt x="250" y="227"/>
                  </a:lnTo>
                  <a:lnTo>
                    <a:pt x="266" y="204"/>
                  </a:lnTo>
                  <a:lnTo>
                    <a:pt x="303" y="212"/>
                  </a:lnTo>
                  <a:lnTo>
                    <a:pt x="288" y="181"/>
                  </a:lnTo>
                  <a:lnTo>
                    <a:pt x="296" y="151"/>
                  </a:lnTo>
                  <a:lnTo>
                    <a:pt x="167" y="159"/>
                  </a:lnTo>
                  <a:lnTo>
                    <a:pt x="159" y="144"/>
                  </a:lnTo>
                  <a:lnTo>
                    <a:pt x="175" y="113"/>
                  </a:lnTo>
                  <a:lnTo>
                    <a:pt x="167" y="113"/>
                  </a:lnTo>
                  <a:lnTo>
                    <a:pt x="190" y="98"/>
                  </a:lnTo>
                  <a:lnTo>
                    <a:pt x="182" y="90"/>
                  </a:lnTo>
                  <a:lnTo>
                    <a:pt x="205" y="68"/>
                  </a:lnTo>
                  <a:lnTo>
                    <a:pt x="190" y="68"/>
                  </a:lnTo>
                  <a:lnTo>
                    <a:pt x="212" y="53"/>
                  </a:lnTo>
                  <a:lnTo>
                    <a:pt x="197" y="45"/>
                  </a:lnTo>
                  <a:lnTo>
                    <a:pt x="205" y="45"/>
                  </a:lnTo>
                  <a:lnTo>
                    <a:pt x="197" y="30"/>
                  </a:lnTo>
                  <a:lnTo>
                    <a:pt x="190" y="30"/>
                  </a:lnTo>
                  <a:lnTo>
                    <a:pt x="190" y="0"/>
                  </a:lnTo>
                  <a:lnTo>
                    <a:pt x="0" y="7"/>
                  </a:lnTo>
                  <a:lnTo>
                    <a:pt x="0" y="90"/>
                  </a:lnTo>
                  <a:lnTo>
                    <a:pt x="38" y="166"/>
                  </a:lnTo>
                  <a:lnTo>
                    <a:pt x="23" y="242"/>
                  </a:lnTo>
                  <a:lnTo>
                    <a:pt x="16" y="272"/>
                  </a:lnTo>
                  <a:lnTo>
                    <a:pt x="61" y="265"/>
                  </a:lnTo>
                  <a:lnTo>
                    <a:pt x="159" y="280"/>
                  </a:lnTo>
                  <a:lnTo>
                    <a:pt x="167" y="272"/>
                  </a:lnTo>
                  <a:lnTo>
                    <a:pt x="129" y="265"/>
                  </a:lnTo>
                  <a:lnTo>
                    <a:pt x="152" y="257"/>
                  </a:lnTo>
                  <a:lnTo>
                    <a:pt x="152" y="265"/>
                  </a:lnTo>
                  <a:lnTo>
                    <a:pt x="167" y="257"/>
                  </a:lnTo>
                  <a:lnTo>
                    <a:pt x="175" y="280"/>
                  </a:lnTo>
                  <a:lnTo>
                    <a:pt x="197" y="280"/>
                  </a:lnTo>
                  <a:lnTo>
                    <a:pt x="205" y="295"/>
                  </a:lnTo>
                  <a:lnTo>
                    <a:pt x="197" y="288"/>
                  </a:lnTo>
                  <a:lnTo>
                    <a:pt x="190" y="295"/>
                  </a:lnTo>
                  <a:lnTo>
                    <a:pt x="197" y="295"/>
                  </a:lnTo>
                  <a:lnTo>
                    <a:pt x="228" y="310"/>
                  </a:lnTo>
                  <a:lnTo>
                    <a:pt x="250" y="288"/>
                  </a:lnTo>
                  <a:lnTo>
                    <a:pt x="266" y="303"/>
                  </a:lnTo>
                  <a:lnTo>
                    <a:pt x="281" y="295"/>
                  </a:lnTo>
                  <a:lnTo>
                    <a:pt x="281" y="280"/>
                  </a:lnTo>
                  <a:lnTo>
                    <a:pt x="266" y="272"/>
                  </a:lnTo>
                  <a:lnTo>
                    <a:pt x="258" y="257"/>
                  </a:lnTo>
                  <a:lnTo>
                    <a:pt x="266" y="242"/>
                  </a:lnTo>
                  <a:lnTo>
                    <a:pt x="273" y="272"/>
                  </a:lnTo>
                  <a:lnTo>
                    <a:pt x="281" y="272"/>
                  </a:lnTo>
                  <a:lnTo>
                    <a:pt x="281" y="265"/>
                  </a:lnTo>
                  <a:lnTo>
                    <a:pt x="296" y="288"/>
                  </a:lnTo>
                  <a:lnTo>
                    <a:pt x="311" y="288"/>
                  </a:lnTo>
                  <a:lnTo>
                    <a:pt x="326" y="303"/>
                  </a:lnTo>
                  <a:lnTo>
                    <a:pt x="334" y="295"/>
                  </a:lnTo>
                  <a:lnTo>
                    <a:pt x="334" y="303"/>
                  </a:lnTo>
                  <a:lnTo>
                    <a:pt x="341" y="310"/>
                  </a:lnTo>
                  <a:lnTo>
                    <a:pt x="349" y="29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12" name="Freeform 58"/>
            <p:cNvSpPr>
              <a:spLocks/>
            </p:cNvSpPr>
            <p:nvPr/>
          </p:nvSpPr>
          <p:spPr bwMode="auto">
            <a:xfrm>
              <a:off x="3076" y="2618"/>
              <a:ext cx="349" cy="310"/>
            </a:xfrm>
            <a:custGeom>
              <a:avLst/>
              <a:gdLst>
                <a:gd name="T0" fmla="*/ 311 w 349"/>
                <a:gd name="T1" fmla="*/ 280 h 310"/>
                <a:gd name="T2" fmla="*/ 319 w 349"/>
                <a:gd name="T3" fmla="*/ 265 h 310"/>
                <a:gd name="T4" fmla="*/ 334 w 349"/>
                <a:gd name="T5" fmla="*/ 219 h 310"/>
                <a:gd name="T6" fmla="*/ 288 w 349"/>
                <a:gd name="T7" fmla="*/ 234 h 310"/>
                <a:gd name="T8" fmla="*/ 296 w 349"/>
                <a:gd name="T9" fmla="*/ 219 h 310"/>
                <a:gd name="T10" fmla="*/ 250 w 349"/>
                <a:gd name="T11" fmla="*/ 227 h 310"/>
                <a:gd name="T12" fmla="*/ 303 w 349"/>
                <a:gd name="T13" fmla="*/ 212 h 310"/>
                <a:gd name="T14" fmla="*/ 296 w 349"/>
                <a:gd name="T15" fmla="*/ 151 h 310"/>
                <a:gd name="T16" fmla="*/ 159 w 349"/>
                <a:gd name="T17" fmla="*/ 144 h 310"/>
                <a:gd name="T18" fmla="*/ 167 w 349"/>
                <a:gd name="T19" fmla="*/ 113 h 310"/>
                <a:gd name="T20" fmla="*/ 182 w 349"/>
                <a:gd name="T21" fmla="*/ 90 h 310"/>
                <a:gd name="T22" fmla="*/ 190 w 349"/>
                <a:gd name="T23" fmla="*/ 68 h 310"/>
                <a:gd name="T24" fmla="*/ 197 w 349"/>
                <a:gd name="T25" fmla="*/ 45 h 310"/>
                <a:gd name="T26" fmla="*/ 197 w 349"/>
                <a:gd name="T27" fmla="*/ 30 h 310"/>
                <a:gd name="T28" fmla="*/ 190 w 349"/>
                <a:gd name="T29" fmla="*/ 0 h 310"/>
                <a:gd name="T30" fmla="*/ 0 w 349"/>
                <a:gd name="T31" fmla="*/ 90 h 310"/>
                <a:gd name="T32" fmla="*/ 23 w 349"/>
                <a:gd name="T33" fmla="*/ 242 h 310"/>
                <a:gd name="T34" fmla="*/ 61 w 349"/>
                <a:gd name="T35" fmla="*/ 265 h 310"/>
                <a:gd name="T36" fmla="*/ 167 w 349"/>
                <a:gd name="T37" fmla="*/ 272 h 310"/>
                <a:gd name="T38" fmla="*/ 152 w 349"/>
                <a:gd name="T39" fmla="*/ 257 h 310"/>
                <a:gd name="T40" fmla="*/ 167 w 349"/>
                <a:gd name="T41" fmla="*/ 257 h 310"/>
                <a:gd name="T42" fmla="*/ 197 w 349"/>
                <a:gd name="T43" fmla="*/ 280 h 310"/>
                <a:gd name="T44" fmla="*/ 197 w 349"/>
                <a:gd name="T45" fmla="*/ 288 h 310"/>
                <a:gd name="T46" fmla="*/ 197 w 349"/>
                <a:gd name="T47" fmla="*/ 295 h 310"/>
                <a:gd name="T48" fmla="*/ 250 w 349"/>
                <a:gd name="T49" fmla="*/ 288 h 310"/>
                <a:gd name="T50" fmla="*/ 281 w 349"/>
                <a:gd name="T51" fmla="*/ 295 h 310"/>
                <a:gd name="T52" fmla="*/ 266 w 349"/>
                <a:gd name="T53" fmla="*/ 272 h 310"/>
                <a:gd name="T54" fmla="*/ 266 w 349"/>
                <a:gd name="T55" fmla="*/ 242 h 310"/>
                <a:gd name="T56" fmla="*/ 281 w 349"/>
                <a:gd name="T57" fmla="*/ 272 h 310"/>
                <a:gd name="T58" fmla="*/ 296 w 349"/>
                <a:gd name="T59" fmla="*/ 288 h 310"/>
                <a:gd name="T60" fmla="*/ 326 w 349"/>
                <a:gd name="T61" fmla="*/ 303 h 310"/>
                <a:gd name="T62" fmla="*/ 334 w 349"/>
                <a:gd name="T63" fmla="*/ 303 h 310"/>
                <a:gd name="T64" fmla="*/ 349 w 349"/>
                <a:gd name="T65" fmla="*/ 295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9" h="310">
                  <a:moveTo>
                    <a:pt x="349" y="295"/>
                  </a:moveTo>
                  <a:lnTo>
                    <a:pt x="311" y="280"/>
                  </a:lnTo>
                  <a:lnTo>
                    <a:pt x="303" y="257"/>
                  </a:lnTo>
                  <a:lnTo>
                    <a:pt x="319" y="265"/>
                  </a:lnTo>
                  <a:lnTo>
                    <a:pt x="326" y="250"/>
                  </a:lnTo>
                  <a:lnTo>
                    <a:pt x="334" y="219"/>
                  </a:lnTo>
                  <a:lnTo>
                    <a:pt x="303" y="242"/>
                  </a:lnTo>
                  <a:lnTo>
                    <a:pt x="288" y="234"/>
                  </a:lnTo>
                  <a:lnTo>
                    <a:pt x="303" y="219"/>
                  </a:lnTo>
                  <a:lnTo>
                    <a:pt x="296" y="219"/>
                  </a:lnTo>
                  <a:lnTo>
                    <a:pt x="273" y="234"/>
                  </a:lnTo>
                  <a:lnTo>
                    <a:pt x="250" y="227"/>
                  </a:lnTo>
                  <a:lnTo>
                    <a:pt x="266" y="204"/>
                  </a:lnTo>
                  <a:lnTo>
                    <a:pt x="303" y="212"/>
                  </a:lnTo>
                  <a:lnTo>
                    <a:pt x="288" y="181"/>
                  </a:lnTo>
                  <a:lnTo>
                    <a:pt x="296" y="151"/>
                  </a:lnTo>
                  <a:lnTo>
                    <a:pt x="167" y="159"/>
                  </a:lnTo>
                  <a:lnTo>
                    <a:pt x="159" y="144"/>
                  </a:lnTo>
                  <a:lnTo>
                    <a:pt x="175" y="113"/>
                  </a:lnTo>
                  <a:lnTo>
                    <a:pt x="167" y="113"/>
                  </a:lnTo>
                  <a:lnTo>
                    <a:pt x="190" y="98"/>
                  </a:lnTo>
                  <a:lnTo>
                    <a:pt x="182" y="90"/>
                  </a:lnTo>
                  <a:lnTo>
                    <a:pt x="205" y="68"/>
                  </a:lnTo>
                  <a:lnTo>
                    <a:pt x="190" y="68"/>
                  </a:lnTo>
                  <a:lnTo>
                    <a:pt x="212" y="53"/>
                  </a:lnTo>
                  <a:lnTo>
                    <a:pt x="197" y="45"/>
                  </a:lnTo>
                  <a:lnTo>
                    <a:pt x="205" y="45"/>
                  </a:lnTo>
                  <a:lnTo>
                    <a:pt x="197" y="30"/>
                  </a:lnTo>
                  <a:lnTo>
                    <a:pt x="190" y="30"/>
                  </a:lnTo>
                  <a:lnTo>
                    <a:pt x="190" y="0"/>
                  </a:lnTo>
                  <a:lnTo>
                    <a:pt x="0" y="7"/>
                  </a:lnTo>
                  <a:lnTo>
                    <a:pt x="0" y="90"/>
                  </a:lnTo>
                  <a:lnTo>
                    <a:pt x="38" y="166"/>
                  </a:lnTo>
                  <a:lnTo>
                    <a:pt x="23" y="242"/>
                  </a:lnTo>
                  <a:lnTo>
                    <a:pt x="16" y="272"/>
                  </a:lnTo>
                  <a:lnTo>
                    <a:pt x="61" y="265"/>
                  </a:lnTo>
                  <a:lnTo>
                    <a:pt x="159" y="280"/>
                  </a:lnTo>
                  <a:lnTo>
                    <a:pt x="167" y="272"/>
                  </a:lnTo>
                  <a:lnTo>
                    <a:pt x="129" y="265"/>
                  </a:lnTo>
                  <a:lnTo>
                    <a:pt x="152" y="257"/>
                  </a:lnTo>
                  <a:lnTo>
                    <a:pt x="152" y="265"/>
                  </a:lnTo>
                  <a:lnTo>
                    <a:pt x="167" y="257"/>
                  </a:lnTo>
                  <a:lnTo>
                    <a:pt x="175" y="280"/>
                  </a:lnTo>
                  <a:lnTo>
                    <a:pt x="197" y="280"/>
                  </a:lnTo>
                  <a:lnTo>
                    <a:pt x="205" y="295"/>
                  </a:lnTo>
                  <a:lnTo>
                    <a:pt x="197" y="288"/>
                  </a:lnTo>
                  <a:lnTo>
                    <a:pt x="190" y="295"/>
                  </a:lnTo>
                  <a:lnTo>
                    <a:pt x="197" y="295"/>
                  </a:lnTo>
                  <a:lnTo>
                    <a:pt x="228" y="310"/>
                  </a:lnTo>
                  <a:lnTo>
                    <a:pt x="250" y="288"/>
                  </a:lnTo>
                  <a:lnTo>
                    <a:pt x="266" y="303"/>
                  </a:lnTo>
                  <a:lnTo>
                    <a:pt x="281" y="295"/>
                  </a:lnTo>
                  <a:lnTo>
                    <a:pt x="281" y="280"/>
                  </a:lnTo>
                  <a:lnTo>
                    <a:pt x="266" y="272"/>
                  </a:lnTo>
                  <a:lnTo>
                    <a:pt x="258" y="257"/>
                  </a:lnTo>
                  <a:lnTo>
                    <a:pt x="266" y="242"/>
                  </a:lnTo>
                  <a:lnTo>
                    <a:pt x="273" y="272"/>
                  </a:lnTo>
                  <a:lnTo>
                    <a:pt x="281" y="272"/>
                  </a:lnTo>
                  <a:lnTo>
                    <a:pt x="281" y="265"/>
                  </a:lnTo>
                  <a:lnTo>
                    <a:pt x="296" y="288"/>
                  </a:lnTo>
                  <a:lnTo>
                    <a:pt x="311" y="288"/>
                  </a:lnTo>
                  <a:lnTo>
                    <a:pt x="326" y="303"/>
                  </a:lnTo>
                  <a:lnTo>
                    <a:pt x="334" y="295"/>
                  </a:lnTo>
                  <a:lnTo>
                    <a:pt x="334" y="303"/>
                  </a:lnTo>
                  <a:lnTo>
                    <a:pt x="341" y="310"/>
                  </a:lnTo>
                  <a:lnTo>
                    <a:pt x="349" y="295"/>
                  </a:lnTo>
                  <a:lnTo>
                    <a:pt x="349" y="30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13" name="Freeform 59"/>
            <p:cNvSpPr>
              <a:spLocks/>
            </p:cNvSpPr>
            <p:nvPr/>
          </p:nvSpPr>
          <p:spPr bwMode="auto">
            <a:xfrm>
              <a:off x="4319" y="1283"/>
              <a:ext cx="234" cy="357"/>
            </a:xfrm>
            <a:custGeom>
              <a:avLst/>
              <a:gdLst>
                <a:gd name="T0" fmla="*/ 227 w 234"/>
                <a:gd name="T1" fmla="*/ 175 h 357"/>
                <a:gd name="T2" fmla="*/ 219 w 234"/>
                <a:gd name="T3" fmla="*/ 160 h 357"/>
                <a:gd name="T4" fmla="*/ 227 w 234"/>
                <a:gd name="T5" fmla="*/ 160 h 357"/>
                <a:gd name="T6" fmla="*/ 219 w 234"/>
                <a:gd name="T7" fmla="*/ 144 h 357"/>
                <a:gd name="T8" fmla="*/ 197 w 234"/>
                <a:gd name="T9" fmla="*/ 144 h 357"/>
                <a:gd name="T10" fmla="*/ 189 w 234"/>
                <a:gd name="T11" fmla="*/ 122 h 357"/>
                <a:gd name="T12" fmla="*/ 166 w 234"/>
                <a:gd name="T13" fmla="*/ 114 h 357"/>
                <a:gd name="T14" fmla="*/ 136 w 234"/>
                <a:gd name="T15" fmla="*/ 16 h 357"/>
                <a:gd name="T16" fmla="*/ 106 w 234"/>
                <a:gd name="T17" fmla="*/ 0 h 357"/>
                <a:gd name="T18" fmla="*/ 75 w 234"/>
                <a:gd name="T19" fmla="*/ 23 h 357"/>
                <a:gd name="T20" fmla="*/ 53 w 234"/>
                <a:gd name="T21" fmla="*/ 8 h 357"/>
                <a:gd name="T22" fmla="*/ 30 w 234"/>
                <a:gd name="T23" fmla="*/ 76 h 357"/>
                <a:gd name="T24" fmla="*/ 38 w 234"/>
                <a:gd name="T25" fmla="*/ 137 h 357"/>
                <a:gd name="T26" fmla="*/ 15 w 234"/>
                <a:gd name="T27" fmla="*/ 175 h 357"/>
                <a:gd name="T28" fmla="*/ 22 w 234"/>
                <a:gd name="T29" fmla="*/ 182 h 357"/>
                <a:gd name="T30" fmla="*/ 15 w 234"/>
                <a:gd name="T31" fmla="*/ 182 h 357"/>
                <a:gd name="T32" fmla="*/ 15 w 234"/>
                <a:gd name="T33" fmla="*/ 198 h 357"/>
                <a:gd name="T34" fmla="*/ 0 w 234"/>
                <a:gd name="T35" fmla="*/ 198 h 357"/>
                <a:gd name="T36" fmla="*/ 45 w 234"/>
                <a:gd name="T37" fmla="*/ 342 h 357"/>
                <a:gd name="T38" fmla="*/ 68 w 234"/>
                <a:gd name="T39" fmla="*/ 357 h 357"/>
                <a:gd name="T40" fmla="*/ 83 w 234"/>
                <a:gd name="T41" fmla="*/ 296 h 357"/>
                <a:gd name="T42" fmla="*/ 91 w 234"/>
                <a:gd name="T43" fmla="*/ 288 h 357"/>
                <a:gd name="T44" fmla="*/ 98 w 234"/>
                <a:gd name="T45" fmla="*/ 281 h 357"/>
                <a:gd name="T46" fmla="*/ 98 w 234"/>
                <a:gd name="T47" fmla="*/ 273 h 357"/>
                <a:gd name="T48" fmla="*/ 113 w 234"/>
                <a:gd name="T49" fmla="*/ 288 h 357"/>
                <a:gd name="T50" fmla="*/ 121 w 234"/>
                <a:gd name="T51" fmla="*/ 266 h 357"/>
                <a:gd name="T52" fmla="*/ 128 w 234"/>
                <a:gd name="T53" fmla="*/ 273 h 357"/>
                <a:gd name="T54" fmla="*/ 128 w 234"/>
                <a:gd name="T55" fmla="*/ 228 h 357"/>
                <a:gd name="T56" fmla="*/ 144 w 234"/>
                <a:gd name="T57" fmla="*/ 220 h 357"/>
                <a:gd name="T58" fmla="*/ 144 w 234"/>
                <a:gd name="T59" fmla="*/ 235 h 357"/>
                <a:gd name="T60" fmla="*/ 166 w 234"/>
                <a:gd name="T61" fmla="*/ 235 h 357"/>
                <a:gd name="T62" fmla="*/ 159 w 234"/>
                <a:gd name="T63" fmla="*/ 220 h 357"/>
                <a:gd name="T64" fmla="*/ 166 w 234"/>
                <a:gd name="T65" fmla="*/ 220 h 357"/>
                <a:gd name="T66" fmla="*/ 174 w 234"/>
                <a:gd name="T67" fmla="*/ 205 h 357"/>
                <a:gd name="T68" fmla="*/ 181 w 234"/>
                <a:gd name="T69" fmla="*/ 220 h 357"/>
                <a:gd name="T70" fmla="*/ 197 w 234"/>
                <a:gd name="T71" fmla="*/ 198 h 357"/>
                <a:gd name="T72" fmla="*/ 204 w 234"/>
                <a:gd name="T73" fmla="*/ 198 h 357"/>
                <a:gd name="T74" fmla="*/ 204 w 234"/>
                <a:gd name="T75" fmla="*/ 190 h 357"/>
                <a:gd name="T76" fmla="*/ 219 w 234"/>
                <a:gd name="T77" fmla="*/ 190 h 357"/>
                <a:gd name="T78" fmla="*/ 234 w 234"/>
                <a:gd name="T79" fmla="*/ 167 h 357"/>
                <a:gd name="T80" fmla="*/ 227 w 234"/>
                <a:gd name="T81" fmla="*/ 175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4" h="357">
                  <a:moveTo>
                    <a:pt x="227" y="175"/>
                  </a:moveTo>
                  <a:lnTo>
                    <a:pt x="219" y="160"/>
                  </a:lnTo>
                  <a:lnTo>
                    <a:pt x="227" y="160"/>
                  </a:lnTo>
                  <a:lnTo>
                    <a:pt x="219" y="144"/>
                  </a:lnTo>
                  <a:lnTo>
                    <a:pt x="197" y="144"/>
                  </a:lnTo>
                  <a:lnTo>
                    <a:pt x="189" y="122"/>
                  </a:lnTo>
                  <a:lnTo>
                    <a:pt x="166" y="114"/>
                  </a:lnTo>
                  <a:lnTo>
                    <a:pt x="136" y="16"/>
                  </a:lnTo>
                  <a:lnTo>
                    <a:pt x="106" y="0"/>
                  </a:lnTo>
                  <a:lnTo>
                    <a:pt x="75" y="23"/>
                  </a:lnTo>
                  <a:lnTo>
                    <a:pt x="53" y="8"/>
                  </a:lnTo>
                  <a:lnTo>
                    <a:pt x="30" y="76"/>
                  </a:lnTo>
                  <a:lnTo>
                    <a:pt x="38" y="137"/>
                  </a:lnTo>
                  <a:lnTo>
                    <a:pt x="15" y="175"/>
                  </a:lnTo>
                  <a:lnTo>
                    <a:pt x="22" y="182"/>
                  </a:lnTo>
                  <a:lnTo>
                    <a:pt x="15" y="182"/>
                  </a:lnTo>
                  <a:lnTo>
                    <a:pt x="15" y="198"/>
                  </a:lnTo>
                  <a:lnTo>
                    <a:pt x="0" y="198"/>
                  </a:lnTo>
                  <a:lnTo>
                    <a:pt x="45" y="342"/>
                  </a:lnTo>
                  <a:lnTo>
                    <a:pt x="68" y="357"/>
                  </a:lnTo>
                  <a:lnTo>
                    <a:pt x="83" y="296"/>
                  </a:lnTo>
                  <a:lnTo>
                    <a:pt x="91" y="288"/>
                  </a:lnTo>
                  <a:lnTo>
                    <a:pt x="98" y="281"/>
                  </a:lnTo>
                  <a:lnTo>
                    <a:pt x="98" y="273"/>
                  </a:lnTo>
                  <a:lnTo>
                    <a:pt x="113" y="288"/>
                  </a:lnTo>
                  <a:lnTo>
                    <a:pt x="121" y="266"/>
                  </a:lnTo>
                  <a:lnTo>
                    <a:pt x="128" y="273"/>
                  </a:lnTo>
                  <a:lnTo>
                    <a:pt x="128" y="228"/>
                  </a:lnTo>
                  <a:lnTo>
                    <a:pt x="144" y="220"/>
                  </a:lnTo>
                  <a:lnTo>
                    <a:pt x="144" y="235"/>
                  </a:lnTo>
                  <a:lnTo>
                    <a:pt x="166" y="235"/>
                  </a:lnTo>
                  <a:lnTo>
                    <a:pt x="159" y="220"/>
                  </a:lnTo>
                  <a:lnTo>
                    <a:pt x="166" y="220"/>
                  </a:lnTo>
                  <a:lnTo>
                    <a:pt x="174" y="205"/>
                  </a:lnTo>
                  <a:lnTo>
                    <a:pt x="181" y="220"/>
                  </a:lnTo>
                  <a:lnTo>
                    <a:pt x="197" y="198"/>
                  </a:lnTo>
                  <a:lnTo>
                    <a:pt x="204" y="198"/>
                  </a:lnTo>
                  <a:lnTo>
                    <a:pt x="204" y="190"/>
                  </a:lnTo>
                  <a:lnTo>
                    <a:pt x="219" y="190"/>
                  </a:lnTo>
                  <a:lnTo>
                    <a:pt x="234" y="167"/>
                  </a:lnTo>
                  <a:lnTo>
                    <a:pt x="227" y="175"/>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14" name="Freeform 60"/>
            <p:cNvSpPr>
              <a:spLocks/>
            </p:cNvSpPr>
            <p:nvPr/>
          </p:nvSpPr>
          <p:spPr bwMode="auto">
            <a:xfrm>
              <a:off x="4319" y="1283"/>
              <a:ext cx="234" cy="357"/>
            </a:xfrm>
            <a:custGeom>
              <a:avLst/>
              <a:gdLst>
                <a:gd name="T0" fmla="*/ 227 w 234"/>
                <a:gd name="T1" fmla="*/ 175 h 357"/>
                <a:gd name="T2" fmla="*/ 219 w 234"/>
                <a:gd name="T3" fmla="*/ 160 h 357"/>
                <a:gd name="T4" fmla="*/ 227 w 234"/>
                <a:gd name="T5" fmla="*/ 160 h 357"/>
                <a:gd name="T6" fmla="*/ 219 w 234"/>
                <a:gd name="T7" fmla="*/ 144 h 357"/>
                <a:gd name="T8" fmla="*/ 197 w 234"/>
                <a:gd name="T9" fmla="*/ 144 h 357"/>
                <a:gd name="T10" fmla="*/ 189 w 234"/>
                <a:gd name="T11" fmla="*/ 122 h 357"/>
                <a:gd name="T12" fmla="*/ 166 w 234"/>
                <a:gd name="T13" fmla="*/ 114 h 357"/>
                <a:gd name="T14" fmla="*/ 136 w 234"/>
                <a:gd name="T15" fmla="*/ 16 h 357"/>
                <a:gd name="T16" fmla="*/ 106 w 234"/>
                <a:gd name="T17" fmla="*/ 0 h 357"/>
                <a:gd name="T18" fmla="*/ 75 w 234"/>
                <a:gd name="T19" fmla="*/ 23 h 357"/>
                <a:gd name="T20" fmla="*/ 53 w 234"/>
                <a:gd name="T21" fmla="*/ 8 h 357"/>
                <a:gd name="T22" fmla="*/ 30 w 234"/>
                <a:gd name="T23" fmla="*/ 76 h 357"/>
                <a:gd name="T24" fmla="*/ 38 w 234"/>
                <a:gd name="T25" fmla="*/ 137 h 357"/>
                <a:gd name="T26" fmla="*/ 15 w 234"/>
                <a:gd name="T27" fmla="*/ 175 h 357"/>
                <a:gd name="T28" fmla="*/ 22 w 234"/>
                <a:gd name="T29" fmla="*/ 182 h 357"/>
                <a:gd name="T30" fmla="*/ 15 w 234"/>
                <a:gd name="T31" fmla="*/ 182 h 357"/>
                <a:gd name="T32" fmla="*/ 15 w 234"/>
                <a:gd name="T33" fmla="*/ 198 h 357"/>
                <a:gd name="T34" fmla="*/ 0 w 234"/>
                <a:gd name="T35" fmla="*/ 198 h 357"/>
                <a:gd name="T36" fmla="*/ 45 w 234"/>
                <a:gd name="T37" fmla="*/ 342 h 357"/>
                <a:gd name="T38" fmla="*/ 68 w 234"/>
                <a:gd name="T39" fmla="*/ 357 h 357"/>
                <a:gd name="T40" fmla="*/ 83 w 234"/>
                <a:gd name="T41" fmla="*/ 296 h 357"/>
                <a:gd name="T42" fmla="*/ 91 w 234"/>
                <a:gd name="T43" fmla="*/ 288 h 357"/>
                <a:gd name="T44" fmla="*/ 98 w 234"/>
                <a:gd name="T45" fmla="*/ 281 h 357"/>
                <a:gd name="T46" fmla="*/ 98 w 234"/>
                <a:gd name="T47" fmla="*/ 273 h 357"/>
                <a:gd name="T48" fmla="*/ 113 w 234"/>
                <a:gd name="T49" fmla="*/ 288 h 357"/>
                <a:gd name="T50" fmla="*/ 121 w 234"/>
                <a:gd name="T51" fmla="*/ 266 h 357"/>
                <a:gd name="T52" fmla="*/ 128 w 234"/>
                <a:gd name="T53" fmla="*/ 273 h 357"/>
                <a:gd name="T54" fmla="*/ 128 w 234"/>
                <a:gd name="T55" fmla="*/ 228 h 357"/>
                <a:gd name="T56" fmla="*/ 144 w 234"/>
                <a:gd name="T57" fmla="*/ 220 h 357"/>
                <a:gd name="T58" fmla="*/ 144 w 234"/>
                <a:gd name="T59" fmla="*/ 235 h 357"/>
                <a:gd name="T60" fmla="*/ 166 w 234"/>
                <a:gd name="T61" fmla="*/ 235 h 357"/>
                <a:gd name="T62" fmla="*/ 159 w 234"/>
                <a:gd name="T63" fmla="*/ 220 h 357"/>
                <a:gd name="T64" fmla="*/ 166 w 234"/>
                <a:gd name="T65" fmla="*/ 220 h 357"/>
                <a:gd name="T66" fmla="*/ 174 w 234"/>
                <a:gd name="T67" fmla="*/ 205 h 357"/>
                <a:gd name="T68" fmla="*/ 181 w 234"/>
                <a:gd name="T69" fmla="*/ 220 h 357"/>
                <a:gd name="T70" fmla="*/ 197 w 234"/>
                <a:gd name="T71" fmla="*/ 198 h 357"/>
                <a:gd name="T72" fmla="*/ 204 w 234"/>
                <a:gd name="T73" fmla="*/ 198 h 357"/>
                <a:gd name="T74" fmla="*/ 204 w 234"/>
                <a:gd name="T75" fmla="*/ 190 h 357"/>
                <a:gd name="T76" fmla="*/ 219 w 234"/>
                <a:gd name="T77" fmla="*/ 190 h 357"/>
                <a:gd name="T78" fmla="*/ 234 w 234"/>
                <a:gd name="T79" fmla="*/ 167 h 357"/>
                <a:gd name="T80" fmla="*/ 227 w 234"/>
                <a:gd name="T81" fmla="*/ 175 h 357"/>
                <a:gd name="T82" fmla="*/ 227 w 234"/>
                <a:gd name="T83" fmla="*/ 182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4" h="357">
                  <a:moveTo>
                    <a:pt x="227" y="175"/>
                  </a:moveTo>
                  <a:lnTo>
                    <a:pt x="219" y="160"/>
                  </a:lnTo>
                  <a:lnTo>
                    <a:pt x="227" y="160"/>
                  </a:lnTo>
                  <a:lnTo>
                    <a:pt x="219" y="144"/>
                  </a:lnTo>
                  <a:lnTo>
                    <a:pt x="197" y="144"/>
                  </a:lnTo>
                  <a:lnTo>
                    <a:pt x="189" y="122"/>
                  </a:lnTo>
                  <a:lnTo>
                    <a:pt x="166" y="114"/>
                  </a:lnTo>
                  <a:lnTo>
                    <a:pt x="136" y="16"/>
                  </a:lnTo>
                  <a:lnTo>
                    <a:pt x="106" y="0"/>
                  </a:lnTo>
                  <a:lnTo>
                    <a:pt x="75" y="23"/>
                  </a:lnTo>
                  <a:lnTo>
                    <a:pt x="53" y="8"/>
                  </a:lnTo>
                  <a:lnTo>
                    <a:pt x="30" y="76"/>
                  </a:lnTo>
                  <a:lnTo>
                    <a:pt x="38" y="137"/>
                  </a:lnTo>
                  <a:lnTo>
                    <a:pt x="15" y="175"/>
                  </a:lnTo>
                  <a:lnTo>
                    <a:pt x="22" y="182"/>
                  </a:lnTo>
                  <a:lnTo>
                    <a:pt x="15" y="182"/>
                  </a:lnTo>
                  <a:lnTo>
                    <a:pt x="15" y="198"/>
                  </a:lnTo>
                  <a:lnTo>
                    <a:pt x="0" y="198"/>
                  </a:lnTo>
                  <a:lnTo>
                    <a:pt x="45" y="342"/>
                  </a:lnTo>
                  <a:lnTo>
                    <a:pt x="68" y="357"/>
                  </a:lnTo>
                  <a:lnTo>
                    <a:pt x="83" y="296"/>
                  </a:lnTo>
                  <a:lnTo>
                    <a:pt x="91" y="288"/>
                  </a:lnTo>
                  <a:lnTo>
                    <a:pt x="98" y="281"/>
                  </a:lnTo>
                  <a:lnTo>
                    <a:pt x="98" y="273"/>
                  </a:lnTo>
                  <a:lnTo>
                    <a:pt x="113" y="288"/>
                  </a:lnTo>
                  <a:lnTo>
                    <a:pt x="121" y="266"/>
                  </a:lnTo>
                  <a:lnTo>
                    <a:pt x="128" y="273"/>
                  </a:lnTo>
                  <a:lnTo>
                    <a:pt x="128" y="228"/>
                  </a:lnTo>
                  <a:lnTo>
                    <a:pt x="144" y="220"/>
                  </a:lnTo>
                  <a:lnTo>
                    <a:pt x="144" y="235"/>
                  </a:lnTo>
                  <a:lnTo>
                    <a:pt x="166" y="235"/>
                  </a:lnTo>
                  <a:lnTo>
                    <a:pt x="159" y="220"/>
                  </a:lnTo>
                  <a:lnTo>
                    <a:pt x="166" y="220"/>
                  </a:lnTo>
                  <a:lnTo>
                    <a:pt x="174" y="205"/>
                  </a:lnTo>
                  <a:lnTo>
                    <a:pt x="181" y="220"/>
                  </a:lnTo>
                  <a:lnTo>
                    <a:pt x="197" y="198"/>
                  </a:lnTo>
                  <a:lnTo>
                    <a:pt x="204" y="198"/>
                  </a:lnTo>
                  <a:lnTo>
                    <a:pt x="204" y="190"/>
                  </a:lnTo>
                  <a:lnTo>
                    <a:pt x="219" y="190"/>
                  </a:lnTo>
                  <a:lnTo>
                    <a:pt x="234" y="167"/>
                  </a:lnTo>
                  <a:lnTo>
                    <a:pt x="227" y="175"/>
                  </a:lnTo>
                  <a:lnTo>
                    <a:pt x="227" y="18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15" name="Freeform 61"/>
            <p:cNvSpPr>
              <a:spLocks/>
            </p:cNvSpPr>
            <p:nvPr/>
          </p:nvSpPr>
          <p:spPr bwMode="auto">
            <a:xfrm>
              <a:off x="4485" y="1503"/>
              <a:ext cx="15" cy="15"/>
            </a:xfrm>
            <a:custGeom>
              <a:avLst/>
              <a:gdLst>
                <a:gd name="T0" fmla="*/ 15 w 15"/>
                <a:gd name="T1" fmla="*/ 8 h 15"/>
                <a:gd name="T2" fmla="*/ 8 w 15"/>
                <a:gd name="T3" fmla="*/ 0 h 15"/>
                <a:gd name="T4" fmla="*/ 8 w 15"/>
                <a:gd name="T5" fmla="*/ 15 h 15"/>
                <a:gd name="T6" fmla="*/ 0 w 15"/>
                <a:gd name="T7" fmla="*/ 8 h 15"/>
                <a:gd name="T8" fmla="*/ 0 w 15"/>
                <a:gd name="T9" fmla="*/ 0 h 15"/>
                <a:gd name="T10" fmla="*/ 15 w 15"/>
                <a:gd name="T11" fmla="*/ 8 h 15"/>
              </a:gdLst>
              <a:ahLst/>
              <a:cxnLst>
                <a:cxn ang="0">
                  <a:pos x="T0" y="T1"/>
                </a:cxn>
                <a:cxn ang="0">
                  <a:pos x="T2" y="T3"/>
                </a:cxn>
                <a:cxn ang="0">
                  <a:pos x="T4" y="T5"/>
                </a:cxn>
                <a:cxn ang="0">
                  <a:pos x="T6" y="T7"/>
                </a:cxn>
                <a:cxn ang="0">
                  <a:pos x="T8" y="T9"/>
                </a:cxn>
                <a:cxn ang="0">
                  <a:pos x="T10" y="T11"/>
                </a:cxn>
              </a:cxnLst>
              <a:rect l="0" t="0" r="r" b="b"/>
              <a:pathLst>
                <a:path w="15" h="15">
                  <a:moveTo>
                    <a:pt x="15" y="8"/>
                  </a:moveTo>
                  <a:lnTo>
                    <a:pt x="8" y="0"/>
                  </a:lnTo>
                  <a:lnTo>
                    <a:pt x="8" y="15"/>
                  </a:lnTo>
                  <a:lnTo>
                    <a:pt x="0" y="8"/>
                  </a:lnTo>
                  <a:lnTo>
                    <a:pt x="0" y="0"/>
                  </a:lnTo>
                  <a:lnTo>
                    <a:pt x="15" y="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16" name="Freeform 62"/>
            <p:cNvSpPr>
              <a:spLocks/>
            </p:cNvSpPr>
            <p:nvPr/>
          </p:nvSpPr>
          <p:spPr bwMode="auto">
            <a:xfrm>
              <a:off x="4485" y="1503"/>
              <a:ext cx="15" cy="15"/>
            </a:xfrm>
            <a:custGeom>
              <a:avLst/>
              <a:gdLst>
                <a:gd name="T0" fmla="*/ 15 w 15"/>
                <a:gd name="T1" fmla="*/ 8 h 15"/>
                <a:gd name="T2" fmla="*/ 8 w 15"/>
                <a:gd name="T3" fmla="*/ 0 h 15"/>
                <a:gd name="T4" fmla="*/ 8 w 15"/>
                <a:gd name="T5" fmla="*/ 15 h 15"/>
                <a:gd name="T6" fmla="*/ 0 w 15"/>
                <a:gd name="T7" fmla="*/ 8 h 15"/>
                <a:gd name="T8" fmla="*/ 0 w 15"/>
                <a:gd name="T9" fmla="*/ 0 h 15"/>
                <a:gd name="T10" fmla="*/ 15 w 15"/>
                <a:gd name="T11" fmla="*/ 8 h 15"/>
                <a:gd name="T12" fmla="*/ 15 w 15"/>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15" y="8"/>
                  </a:moveTo>
                  <a:lnTo>
                    <a:pt x="8" y="0"/>
                  </a:lnTo>
                  <a:lnTo>
                    <a:pt x="8" y="15"/>
                  </a:lnTo>
                  <a:lnTo>
                    <a:pt x="0" y="8"/>
                  </a:lnTo>
                  <a:lnTo>
                    <a:pt x="0" y="0"/>
                  </a:lnTo>
                  <a:lnTo>
                    <a:pt x="15" y="8"/>
                  </a:lnTo>
                  <a:lnTo>
                    <a:pt x="15"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17" name="Freeform 63"/>
            <p:cNvSpPr>
              <a:spLocks/>
            </p:cNvSpPr>
            <p:nvPr/>
          </p:nvSpPr>
          <p:spPr bwMode="auto">
            <a:xfrm>
              <a:off x="3940" y="1966"/>
              <a:ext cx="280" cy="144"/>
            </a:xfrm>
            <a:custGeom>
              <a:avLst/>
              <a:gdLst>
                <a:gd name="T0" fmla="*/ 280 w 280"/>
                <a:gd name="T1" fmla="*/ 91 h 144"/>
                <a:gd name="T2" fmla="*/ 242 w 280"/>
                <a:gd name="T3" fmla="*/ 98 h 144"/>
                <a:gd name="T4" fmla="*/ 220 w 280"/>
                <a:gd name="T5" fmla="*/ 0 h 144"/>
                <a:gd name="T6" fmla="*/ 0 w 280"/>
                <a:gd name="T7" fmla="*/ 45 h 144"/>
                <a:gd name="T8" fmla="*/ 7 w 280"/>
                <a:gd name="T9" fmla="*/ 83 h 144"/>
                <a:gd name="T10" fmla="*/ 45 w 280"/>
                <a:gd name="T11" fmla="*/ 45 h 144"/>
                <a:gd name="T12" fmla="*/ 61 w 280"/>
                <a:gd name="T13" fmla="*/ 53 h 144"/>
                <a:gd name="T14" fmla="*/ 76 w 280"/>
                <a:gd name="T15" fmla="*/ 30 h 144"/>
                <a:gd name="T16" fmla="*/ 98 w 280"/>
                <a:gd name="T17" fmla="*/ 38 h 144"/>
                <a:gd name="T18" fmla="*/ 106 w 280"/>
                <a:gd name="T19" fmla="*/ 60 h 144"/>
                <a:gd name="T20" fmla="*/ 151 w 280"/>
                <a:gd name="T21" fmla="*/ 83 h 144"/>
                <a:gd name="T22" fmla="*/ 167 w 280"/>
                <a:gd name="T23" fmla="*/ 83 h 144"/>
                <a:gd name="T24" fmla="*/ 159 w 280"/>
                <a:gd name="T25" fmla="*/ 91 h 144"/>
                <a:gd name="T26" fmla="*/ 151 w 280"/>
                <a:gd name="T27" fmla="*/ 121 h 144"/>
                <a:gd name="T28" fmla="*/ 174 w 280"/>
                <a:gd name="T29" fmla="*/ 128 h 144"/>
                <a:gd name="T30" fmla="*/ 167 w 280"/>
                <a:gd name="T31" fmla="*/ 121 h 144"/>
                <a:gd name="T32" fmla="*/ 212 w 280"/>
                <a:gd name="T33" fmla="*/ 144 h 144"/>
                <a:gd name="T34" fmla="*/ 204 w 280"/>
                <a:gd name="T35" fmla="*/ 121 h 144"/>
                <a:gd name="T36" fmla="*/ 182 w 280"/>
                <a:gd name="T37" fmla="*/ 113 h 144"/>
                <a:gd name="T38" fmla="*/ 182 w 280"/>
                <a:gd name="T39" fmla="*/ 98 h 144"/>
                <a:gd name="T40" fmla="*/ 204 w 280"/>
                <a:gd name="T41" fmla="*/ 113 h 144"/>
                <a:gd name="T42" fmla="*/ 182 w 280"/>
                <a:gd name="T43" fmla="*/ 68 h 144"/>
                <a:gd name="T44" fmla="*/ 189 w 280"/>
                <a:gd name="T45" fmla="*/ 75 h 144"/>
                <a:gd name="T46" fmla="*/ 189 w 280"/>
                <a:gd name="T47" fmla="*/ 68 h 144"/>
                <a:gd name="T48" fmla="*/ 174 w 280"/>
                <a:gd name="T49" fmla="*/ 53 h 144"/>
                <a:gd name="T50" fmla="*/ 189 w 280"/>
                <a:gd name="T51" fmla="*/ 53 h 144"/>
                <a:gd name="T52" fmla="*/ 197 w 280"/>
                <a:gd name="T53" fmla="*/ 30 h 144"/>
                <a:gd name="T54" fmla="*/ 197 w 280"/>
                <a:gd name="T55" fmla="*/ 38 h 144"/>
                <a:gd name="T56" fmla="*/ 197 w 280"/>
                <a:gd name="T57" fmla="*/ 15 h 144"/>
                <a:gd name="T58" fmla="*/ 212 w 280"/>
                <a:gd name="T59" fmla="*/ 15 h 144"/>
                <a:gd name="T60" fmla="*/ 212 w 280"/>
                <a:gd name="T61" fmla="*/ 30 h 144"/>
                <a:gd name="T62" fmla="*/ 204 w 280"/>
                <a:gd name="T63" fmla="*/ 30 h 144"/>
                <a:gd name="T64" fmla="*/ 212 w 280"/>
                <a:gd name="T65" fmla="*/ 30 h 144"/>
                <a:gd name="T66" fmla="*/ 204 w 280"/>
                <a:gd name="T67" fmla="*/ 38 h 144"/>
                <a:gd name="T68" fmla="*/ 197 w 280"/>
                <a:gd name="T69" fmla="*/ 53 h 144"/>
                <a:gd name="T70" fmla="*/ 212 w 280"/>
                <a:gd name="T71" fmla="*/ 53 h 144"/>
                <a:gd name="T72" fmla="*/ 204 w 280"/>
                <a:gd name="T73" fmla="*/ 68 h 144"/>
                <a:gd name="T74" fmla="*/ 212 w 280"/>
                <a:gd name="T75" fmla="*/ 83 h 144"/>
                <a:gd name="T76" fmla="*/ 204 w 280"/>
                <a:gd name="T77" fmla="*/ 75 h 144"/>
                <a:gd name="T78" fmla="*/ 204 w 280"/>
                <a:gd name="T79" fmla="*/ 83 h 144"/>
                <a:gd name="T80" fmla="*/ 212 w 280"/>
                <a:gd name="T81" fmla="*/ 91 h 144"/>
                <a:gd name="T82" fmla="*/ 220 w 280"/>
                <a:gd name="T83" fmla="*/ 83 h 144"/>
                <a:gd name="T84" fmla="*/ 220 w 280"/>
                <a:gd name="T85" fmla="*/ 91 h 144"/>
                <a:gd name="T86" fmla="*/ 204 w 280"/>
                <a:gd name="T87" fmla="*/ 91 h 144"/>
                <a:gd name="T88" fmla="*/ 212 w 280"/>
                <a:gd name="T89" fmla="*/ 98 h 144"/>
                <a:gd name="T90" fmla="*/ 204 w 280"/>
                <a:gd name="T91" fmla="*/ 106 h 144"/>
                <a:gd name="T92" fmla="*/ 212 w 280"/>
                <a:gd name="T93" fmla="*/ 113 h 144"/>
                <a:gd name="T94" fmla="*/ 227 w 280"/>
                <a:gd name="T95" fmla="*/ 113 h 144"/>
                <a:gd name="T96" fmla="*/ 235 w 280"/>
                <a:gd name="T97" fmla="*/ 106 h 144"/>
                <a:gd name="T98" fmla="*/ 242 w 280"/>
                <a:gd name="T99" fmla="*/ 121 h 144"/>
                <a:gd name="T100" fmla="*/ 242 w 280"/>
                <a:gd name="T101" fmla="*/ 136 h 144"/>
                <a:gd name="T102" fmla="*/ 257 w 280"/>
                <a:gd name="T103" fmla="*/ 136 h 144"/>
                <a:gd name="T104" fmla="*/ 273 w 280"/>
                <a:gd name="T105" fmla="*/ 128 h 144"/>
                <a:gd name="T106" fmla="*/ 280 w 280"/>
                <a:gd name="T107" fmla="*/ 9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0" h="144">
                  <a:moveTo>
                    <a:pt x="280" y="91"/>
                  </a:moveTo>
                  <a:lnTo>
                    <a:pt x="242" y="98"/>
                  </a:lnTo>
                  <a:lnTo>
                    <a:pt x="220" y="0"/>
                  </a:lnTo>
                  <a:lnTo>
                    <a:pt x="0" y="45"/>
                  </a:lnTo>
                  <a:lnTo>
                    <a:pt x="7" y="83"/>
                  </a:lnTo>
                  <a:lnTo>
                    <a:pt x="45" y="45"/>
                  </a:lnTo>
                  <a:lnTo>
                    <a:pt x="61" y="53"/>
                  </a:lnTo>
                  <a:lnTo>
                    <a:pt x="76" y="30"/>
                  </a:lnTo>
                  <a:lnTo>
                    <a:pt x="98" y="38"/>
                  </a:lnTo>
                  <a:lnTo>
                    <a:pt x="106" y="60"/>
                  </a:lnTo>
                  <a:lnTo>
                    <a:pt x="151" y="83"/>
                  </a:lnTo>
                  <a:lnTo>
                    <a:pt x="167" y="83"/>
                  </a:lnTo>
                  <a:lnTo>
                    <a:pt x="159" y="91"/>
                  </a:lnTo>
                  <a:lnTo>
                    <a:pt x="151" y="121"/>
                  </a:lnTo>
                  <a:lnTo>
                    <a:pt x="174" y="128"/>
                  </a:lnTo>
                  <a:lnTo>
                    <a:pt x="167" y="121"/>
                  </a:lnTo>
                  <a:lnTo>
                    <a:pt x="212" y="144"/>
                  </a:lnTo>
                  <a:lnTo>
                    <a:pt x="204" y="121"/>
                  </a:lnTo>
                  <a:lnTo>
                    <a:pt x="182" y="113"/>
                  </a:lnTo>
                  <a:lnTo>
                    <a:pt x="182" y="98"/>
                  </a:lnTo>
                  <a:lnTo>
                    <a:pt x="204" y="113"/>
                  </a:lnTo>
                  <a:lnTo>
                    <a:pt x="182" y="68"/>
                  </a:lnTo>
                  <a:lnTo>
                    <a:pt x="189" y="75"/>
                  </a:lnTo>
                  <a:lnTo>
                    <a:pt x="189" y="68"/>
                  </a:lnTo>
                  <a:lnTo>
                    <a:pt x="174" y="53"/>
                  </a:lnTo>
                  <a:lnTo>
                    <a:pt x="189" y="53"/>
                  </a:lnTo>
                  <a:lnTo>
                    <a:pt x="197" y="30"/>
                  </a:lnTo>
                  <a:lnTo>
                    <a:pt x="197" y="38"/>
                  </a:lnTo>
                  <a:lnTo>
                    <a:pt x="197" y="15"/>
                  </a:lnTo>
                  <a:lnTo>
                    <a:pt x="212" y="15"/>
                  </a:lnTo>
                  <a:lnTo>
                    <a:pt x="212" y="30"/>
                  </a:lnTo>
                  <a:lnTo>
                    <a:pt x="204" y="30"/>
                  </a:lnTo>
                  <a:lnTo>
                    <a:pt x="212" y="30"/>
                  </a:lnTo>
                  <a:lnTo>
                    <a:pt x="204" y="38"/>
                  </a:lnTo>
                  <a:lnTo>
                    <a:pt x="197" y="53"/>
                  </a:lnTo>
                  <a:lnTo>
                    <a:pt x="212" y="53"/>
                  </a:lnTo>
                  <a:lnTo>
                    <a:pt x="204" y="68"/>
                  </a:lnTo>
                  <a:lnTo>
                    <a:pt x="212" y="83"/>
                  </a:lnTo>
                  <a:lnTo>
                    <a:pt x="204" y="75"/>
                  </a:lnTo>
                  <a:lnTo>
                    <a:pt x="204" y="83"/>
                  </a:lnTo>
                  <a:lnTo>
                    <a:pt x="212" y="91"/>
                  </a:lnTo>
                  <a:lnTo>
                    <a:pt x="220" y="83"/>
                  </a:lnTo>
                  <a:lnTo>
                    <a:pt x="220" y="91"/>
                  </a:lnTo>
                  <a:lnTo>
                    <a:pt x="204" y="91"/>
                  </a:lnTo>
                  <a:lnTo>
                    <a:pt x="212" y="98"/>
                  </a:lnTo>
                  <a:lnTo>
                    <a:pt x="204" y="106"/>
                  </a:lnTo>
                  <a:lnTo>
                    <a:pt x="212" y="113"/>
                  </a:lnTo>
                  <a:lnTo>
                    <a:pt x="227" y="113"/>
                  </a:lnTo>
                  <a:lnTo>
                    <a:pt x="235" y="106"/>
                  </a:lnTo>
                  <a:lnTo>
                    <a:pt x="242" y="121"/>
                  </a:lnTo>
                  <a:lnTo>
                    <a:pt x="242" y="136"/>
                  </a:lnTo>
                  <a:lnTo>
                    <a:pt x="257" y="136"/>
                  </a:lnTo>
                  <a:lnTo>
                    <a:pt x="273" y="128"/>
                  </a:lnTo>
                  <a:lnTo>
                    <a:pt x="280" y="9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18" name="Freeform 64"/>
            <p:cNvSpPr>
              <a:spLocks/>
            </p:cNvSpPr>
            <p:nvPr/>
          </p:nvSpPr>
          <p:spPr bwMode="auto">
            <a:xfrm>
              <a:off x="3940" y="1966"/>
              <a:ext cx="280" cy="144"/>
            </a:xfrm>
            <a:custGeom>
              <a:avLst/>
              <a:gdLst>
                <a:gd name="T0" fmla="*/ 280 w 280"/>
                <a:gd name="T1" fmla="*/ 91 h 144"/>
                <a:gd name="T2" fmla="*/ 242 w 280"/>
                <a:gd name="T3" fmla="*/ 98 h 144"/>
                <a:gd name="T4" fmla="*/ 220 w 280"/>
                <a:gd name="T5" fmla="*/ 0 h 144"/>
                <a:gd name="T6" fmla="*/ 0 w 280"/>
                <a:gd name="T7" fmla="*/ 45 h 144"/>
                <a:gd name="T8" fmla="*/ 7 w 280"/>
                <a:gd name="T9" fmla="*/ 83 h 144"/>
                <a:gd name="T10" fmla="*/ 45 w 280"/>
                <a:gd name="T11" fmla="*/ 45 h 144"/>
                <a:gd name="T12" fmla="*/ 61 w 280"/>
                <a:gd name="T13" fmla="*/ 53 h 144"/>
                <a:gd name="T14" fmla="*/ 76 w 280"/>
                <a:gd name="T15" fmla="*/ 30 h 144"/>
                <a:gd name="T16" fmla="*/ 98 w 280"/>
                <a:gd name="T17" fmla="*/ 38 h 144"/>
                <a:gd name="T18" fmla="*/ 106 w 280"/>
                <a:gd name="T19" fmla="*/ 60 h 144"/>
                <a:gd name="T20" fmla="*/ 151 w 280"/>
                <a:gd name="T21" fmla="*/ 83 h 144"/>
                <a:gd name="T22" fmla="*/ 167 w 280"/>
                <a:gd name="T23" fmla="*/ 83 h 144"/>
                <a:gd name="T24" fmla="*/ 159 w 280"/>
                <a:gd name="T25" fmla="*/ 91 h 144"/>
                <a:gd name="T26" fmla="*/ 151 w 280"/>
                <a:gd name="T27" fmla="*/ 121 h 144"/>
                <a:gd name="T28" fmla="*/ 174 w 280"/>
                <a:gd name="T29" fmla="*/ 128 h 144"/>
                <a:gd name="T30" fmla="*/ 167 w 280"/>
                <a:gd name="T31" fmla="*/ 121 h 144"/>
                <a:gd name="T32" fmla="*/ 212 w 280"/>
                <a:gd name="T33" fmla="*/ 144 h 144"/>
                <a:gd name="T34" fmla="*/ 204 w 280"/>
                <a:gd name="T35" fmla="*/ 121 h 144"/>
                <a:gd name="T36" fmla="*/ 182 w 280"/>
                <a:gd name="T37" fmla="*/ 113 h 144"/>
                <a:gd name="T38" fmla="*/ 182 w 280"/>
                <a:gd name="T39" fmla="*/ 98 h 144"/>
                <a:gd name="T40" fmla="*/ 204 w 280"/>
                <a:gd name="T41" fmla="*/ 113 h 144"/>
                <a:gd name="T42" fmla="*/ 182 w 280"/>
                <a:gd name="T43" fmla="*/ 68 h 144"/>
                <a:gd name="T44" fmla="*/ 189 w 280"/>
                <a:gd name="T45" fmla="*/ 75 h 144"/>
                <a:gd name="T46" fmla="*/ 189 w 280"/>
                <a:gd name="T47" fmla="*/ 68 h 144"/>
                <a:gd name="T48" fmla="*/ 174 w 280"/>
                <a:gd name="T49" fmla="*/ 53 h 144"/>
                <a:gd name="T50" fmla="*/ 189 w 280"/>
                <a:gd name="T51" fmla="*/ 53 h 144"/>
                <a:gd name="T52" fmla="*/ 197 w 280"/>
                <a:gd name="T53" fmla="*/ 30 h 144"/>
                <a:gd name="T54" fmla="*/ 197 w 280"/>
                <a:gd name="T55" fmla="*/ 38 h 144"/>
                <a:gd name="T56" fmla="*/ 197 w 280"/>
                <a:gd name="T57" fmla="*/ 15 h 144"/>
                <a:gd name="T58" fmla="*/ 212 w 280"/>
                <a:gd name="T59" fmla="*/ 15 h 144"/>
                <a:gd name="T60" fmla="*/ 212 w 280"/>
                <a:gd name="T61" fmla="*/ 30 h 144"/>
                <a:gd name="T62" fmla="*/ 204 w 280"/>
                <a:gd name="T63" fmla="*/ 30 h 144"/>
                <a:gd name="T64" fmla="*/ 212 w 280"/>
                <a:gd name="T65" fmla="*/ 30 h 144"/>
                <a:gd name="T66" fmla="*/ 204 w 280"/>
                <a:gd name="T67" fmla="*/ 38 h 144"/>
                <a:gd name="T68" fmla="*/ 197 w 280"/>
                <a:gd name="T69" fmla="*/ 53 h 144"/>
                <a:gd name="T70" fmla="*/ 212 w 280"/>
                <a:gd name="T71" fmla="*/ 53 h 144"/>
                <a:gd name="T72" fmla="*/ 204 w 280"/>
                <a:gd name="T73" fmla="*/ 68 h 144"/>
                <a:gd name="T74" fmla="*/ 212 w 280"/>
                <a:gd name="T75" fmla="*/ 83 h 144"/>
                <a:gd name="T76" fmla="*/ 204 w 280"/>
                <a:gd name="T77" fmla="*/ 75 h 144"/>
                <a:gd name="T78" fmla="*/ 204 w 280"/>
                <a:gd name="T79" fmla="*/ 83 h 144"/>
                <a:gd name="T80" fmla="*/ 212 w 280"/>
                <a:gd name="T81" fmla="*/ 91 h 144"/>
                <a:gd name="T82" fmla="*/ 220 w 280"/>
                <a:gd name="T83" fmla="*/ 83 h 144"/>
                <a:gd name="T84" fmla="*/ 220 w 280"/>
                <a:gd name="T85" fmla="*/ 91 h 144"/>
                <a:gd name="T86" fmla="*/ 204 w 280"/>
                <a:gd name="T87" fmla="*/ 91 h 144"/>
                <a:gd name="T88" fmla="*/ 212 w 280"/>
                <a:gd name="T89" fmla="*/ 98 h 144"/>
                <a:gd name="T90" fmla="*/ 204 w 280"/>
                <a:gd name="T91" fmla="*/ 106 h 144"/>
                <a:gd name="T92" fmla="*/ 212 w 280"/>
                <a:gd name="T93" fmla="*/ 113 h 144"/>
                <a:gd name="T94" fmla="*/ 227 w 280"/>
                <a:gd name="T95" fmla="*/ 113 h 144"/>
                <a:gd name="T96" fmla="*/ 235 w 280"/>
                <a:gd name="T97" fmla="*/ 106 h 144"/>
                <a:gd name="T98" fmla="*/ 242 w 280"/>
                <a:gd name="T99" fmla="*/ 121 h 144"/>
                <a:gd name="T100" fmla="*/ 242 w 280"/>
                <a:gd name="T101" fmla="*/ 136 h 144"/>
                <a:gd name="T102" fmla="*/ 257 w 280"/>
                <a:gd name="T103" fmla="*/ 136 h 144"/>
                <a:gd name="T104" fmla="*/ 273 w 280"/>
                <a:gd name="T105" fmla="*/ 128 h 144"/>
                <a:gd name="T106" fmla="*/ 280 w 280"/>
                <a:gd name="T107" fmla="*/ 91 h 144"/>
                <a:gd name="T108" fmla="*/ 280 w 280"/>
                <a:gd name="T109" fmla="*/ 9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0" h="144">
                  <a:moveTo>
                    <a:pt x="280" y="91"/>
                  </a:moveTo>
                  <a:lnTo>
                    <a:pt x="242" y="98"/>
                  </a:lnTo>
                  <a:lnTo>
                    <a:pt x="220" y="0"/>
                  </a:lnTo>
                  <a:lnTo>
                    <a:pt x="0" y="45"/>
                  </a:lnTo>
                  <a:lnTo>
                    <a:pt x="7" y="83"/>
                  </a:lnTo>
                  <a:lnTo>
                    <a:pt x="45" y="45"/>
                  </a:lnTo>
                  <a:lnTo>
                    <a:pt x="61" y="53"/>
                  </a:lnTo>
                  <a:lnTo>
                    <a:pt x="76" y="30"/>
                  </a:lnTo>
                  <a:lnTo>
                    <a:pt x="98" y="38"/>
                  </a:lnTo>
                  <a:lnTo>
                    <a:pt x="106" y="60"/>
                  </a:lnTo>
                  <a:lnTo>
                    <a:pt x="151" y="83"/>
                  </a:lnTo>
                  <a:lnTo>
                    <a:pt x="167" y="83"/>
                  </a:lnTo>
                  <a:lnTo>
                    <a:pt x="159" y="91"/>
                  </a:lnTo>
                  <a:lnTo>
                    <a:pt x="151" y="121"/>
                  </a:lnTo>
                  <a:lnTo>
                    <a:pt x="174" y="128"/>
                  </a:lnTo>
                  <a:lnTo>
                    <a:pt x="167" y="121"/>
                  </a:lnTo>
                  <a:lnTo>
                    <a:pt x="212" y="144"/>
                  </a:lnTo>
                  <a:lnTo>
                    <a:pt x="204" y="121"/>
                  </a:lnTo>
                  <a:lnTo>
                    <a:pt x="182" y="113"/>
                  </a:lnTo>
                  <a:lnTo>
                    <a:pt x="182" y="98"/>
                  </a:lnTo>
                  <a:lnTo>
                    <a:pt x="204" y="113"/>
                  </a:lnTo>
                  <a:lnTo>
                    <a:pt x="182" y="68"/>
                  </a:lnTo>
                  <a:lnTo>
                    <a:pt x="189" y="75"/>
                  </a:lnTo>
                  <a:lnTo>
                    <a:pt x="189" y="68"/>
                  </a:lnTo>
                  <a:lnTo>
                    <a:pt x="174" y="53"/>
                  </a:lnTo>
                  <a:lnTo>
                    <a:pt x="189" y="53"/>
                  </a:lnTo>
                  <a:lnTo>
                    <a:pt x="197" y="30"/>
                  </a:lnTo>
                  <a:lnTo>
                    <a:pt x="197" y="38"/>
                  </a:lnTo>
                  <a:lnTo>
                    <a:pt x="197" y="15"/>
                  </a:lnTo>
                  <a:lnTo>
                    <a:pt x="212" y="15"/>
                  </a:lnTo>
                  <a:lnTo>
                    <a:pt x="212" y="30"/>
                  </a:lnTo>
                  <a:lnTo>
                    <a:pt x="204" y="30"/>
                  </a:lnTo>
                  <a:lnTo>
                    <a:pt x="212" y="30"/>
                  </a:lnTo>
                  <a:lnTo>
                    <a:pt x="204" y="38"/>
                  </a:lnTo>
                  <a:lnTo>
                    <a:pt x="197" y="53"/>
                  </a:lnTo>
                  <a:lnTo>
                    <a:pt x="212" y="53"/>
                  </a:lnTo>
                  <a:lnTo>
                    <a:pt x="204" y="68"/>
                  </a:lnTo>
                  <a:lnTo>
                    <a:pt x="212" y="83"/>
                  </a:lnTo>
                  <a:lnTo>
                    <a:pt x="204" y="75"/>
                  </a:lnTo>
                  <a:lnTo>
                    <a:pt x="204" y="83"/>
                  </a:lnTo>
                  <a:lnTo>
                    <a:pt x="212" y="91"/>
                  </a:lnTo>
                  <a:lnTo>
                    <a:pt x="220" y="83"/>
                  </a:lnTo>
                  <a:lnTo>
                    <a:pt x="220" y="91"/>
                  </a:lnTo>
                  <a:lnTo>
                    <a:pt x="204" y="91"/>
                  </a:lnTo>
                  <a:lnTo>
                    <a:pt x="212" y="98"/>
                  </a:lnTo>
                  <a:lnTo>
                    <a:pt x="204" y="106"/>
                  </a:lnTo>
                  <a:lnTo>
                    <a:pt x="212" y="113"/>
                  </a:lnTo>
                  <a:lnTo>
                    <a:pt x="227" y="113"/>
                  </a:lnTo>
                  <a:lnTo>
                    <a:pt x="235" y="106"/>
                  </a:lnTo>
                  <a:lnTo>
                    <a:pt x="242" y="121"/>
                  </a:lnTo>
                  <a:lnTo>
                    <a:pt x="242" y="136"/>
                  </a:lnTo>
                  <a:lnTo>
                    <a:pt x="257" y="136"/>
                  </a:lnTo>
                  <a:lnTo>
                    <a:pt x="273" y="128"/>
                  </a:lnTo>
                  <a:lnTo>
                    <a:pt x="280" y="91"/>
                  </a:lnTo>
                  <a:lnTo>
                    <a:pt x="280" y="9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19" name="Freeform 65"/>
            <p:cNvSpPr>
              <a:spLocks/>
            </p:cNvSpPr>
            <p:nvPr/>
          </p:nvSpPr>
          <p:spPr bwMode="auto">
            <a:xfrm>
              <a:off x="4250" y="1662"/>
              <a:ext cx="205" cy="107"/>
            </a:xfrm>
            <a:custGeom>
              <a:avLst/>
              <a:gdLst>
                <a:gd name="T0" fmla="*/ 197 w 205"/>
                <a:gd name="T1" fmla="*/ 46 h 107"/>
                <a:gd name="T2" fmla="*/ 182 w 205"/>
                <a:gd name="T3" fmla="*/ 53 h 107"/>
                <a:gd name="T4" fmla="*/ 205 w 205"/>
                <a:gd name="T5" fmla="*/ 69 h 107"/>
                <a:gd name="T6" fmla="*/ 182 w 205"/>
                <a:gd name="T7" fmla="*/ 76 h 107"/>
                <a:gd name="T8" fmla="*/ 160 w 205"/>
                <a:gd name="T9" fmla="*/ 61 h 107"/>
                <a:gd name="T10" fmla="*/ 152 w 205"/>
                <a:gd name="T11" fmla="*/ 46 h 107"/>
                <a:gd name="T12" fmla="*/ 137 w 205"/>
                <a:gd name="T13" fmla="*/ 46 h 107"/>
                <a:gd name="T14" fmla="*/ 152 w 205"/>
                <a:gd name="T15" fmla="*/ 8 h 107"/>
                <a:gd name="T16" fmla="*/ 137 w 205"/>
                <a:gd name="T17" fmla="*/ 8 h 107"/>
                <a:gd name="T18" fmla="*/ 137 w 205"/>
                <a:gd name="T19" fmla="*/ 0 h 107"/>
                <a:gd name="T20" fmla="*/ 114 w 205"/>
                <a:gd name="T21" fmla="*/ 16 h 107"/>
                <a:gd name="T22" fmla="*/ 46 w 205"/>
                <a:gd name="T23" fmla="*/ 31 h 107"/>
                <a:gd name="T24" fmla="*/ 0 w 205"/>
                <a:gd name="T25" fmla="*/ 38 h 107"/>
                <a:gd name="T26" fmla="*/ 0 w 205"/>
                <a:gd name="T27" fmla="*/ 99 h 107"/>
                <a:gd name="T28" fmla="*/ 99 w 205"/>
                <a:gd name="T29" fmla="*/ 76 h 107"/>
                <a:gd name="T30" fmla="*/ 122 w 205"/>
                <a:gd name="T31" fmla="*/ 69 h 107"/>
                <a:gd name="T32" fmla="*/ 129 w 205"/>
                <a:gd name="T33" fmla="*/ 91 h 107"/>
                <a:gd name="T34" fmla="*/ 144 w 205"/>
                <a:gd name="T35" fmla="*/ 91 h 107"/>
                <a:gd name="T36" fmla="*/ 144 w 205"/>
                <a:gd name="T37" fmla="*/ 107 h 107"/>
                <a:gd name="T38" fmla="*/ 167 w 205"/>
                <a:gd name="T39" fmla="*/ 76 h 107"/>
                <a:gd name="T40" fmla="*/ 167 w 205"/>
                <a:gd name="T41" fmla="*/ 99 h 107"/>
                <a:gd name="T42" fmla="*/ 205 w 205"/>
                <a:gd name="T43" fmla="*/ 76 h 107"/>
                <a:gd name="T44" fmla="*/ 205 w 205"/>
                <a:gd name="T45" fmla="*/ 69 h 107"/>
                <a:gd name="T46" fmla="*/ 197 w 205"/>
                <a:gd name="T47" fmla="*/ 4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5" h="107">
                  <a:moveTo>
                    <a:pt x="197" y="46"/>
                  </a:moveTo>
                  <a:lnTo>
                    <a:pt x="182" y="53"/>
                  </a:lnTo>
                  <a:lnTo>
                    <a:pt x="205" y="69"/>
                  </a:lnTo>
                  <a:lnTo>
                    <a:pt x="182" y="76"/>
                  </a:lnTo>
                  <a:lnTo>
                    <a:pt x="160" y="61"/>
                  </a:lnTo>
                  <a:lnTo>
                    <a:pt x="152" y="46"/>
                  </a:lnTo>
                  <a:lnTo>
                    <a:pt x="137" y="46"/>
                  </a:lnTo>
                  <a:lnTo>
                    <a:pt x="152" y="8"/>
                  </a:lnTo>
                  <a:lnTo>
                    <a:pt x="137" y="8"/>
                  </a:lnTo>
                  <a:lnTo>
                    <a:pt x="137" y="0"/>
                  </a:lnTo>
                  <a:lnTo>
                    <a:pt x="114" y="16"/>
                  </a:lnTo>
                  <a:lnTo>
                    <a:pt x="46" y="31"/>
                  </a:lnTo>
                  <a:lnTo>
                    <a:pt x="0" y="38"/>
                  </a:lnTo>
                  <a:lnTo>
                    <a:pt x="0" y="99"/>
                  </a:lnTo>
                  <a:lnTo>
                    <a:pt x="99" y="76"/>
                  </a:lnTo>
                  <a:lnTo>
                    <a:pt x="122" y="69"/>
                  </a:lnTo>
                  <a:lnTo>
                    <a:pt x="129" y="91"/>
                  </a:lnTo>
                  <a:lnTo>
                    <a:pt x="144" y="91"/>
                  </a:lnTo>
                  <a:lnTo>
                    <a:pt x="144" y="107"/>
                  </a:lnTo>
                  <a:lnTo>
                    <a:pt x="167" y="76"/>
                  </a:lnTo>
                  <a:lnTo>
                    <a:pt x="167" y="99"/>
                  </a:lnTo>
                  <a:lnTo>
                    <a:pt x="205" y="76"/>
                  </a:lnTo>
                  <a:lnTo>
                    <a:pt x="205" y="69"/>
                  </a:lnTo>
                  <a:lnTo>
                    <a:pt x="197" y="46"/>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20" name="Freeform 66"/>
            <p:cNvSpPr>
              <a:spLocks/>
            </p:cNvSpPr>
            <p:nvPr/>
          </p:nvSpPr>
          <p:spPr bwMode="auto">
            <a:xfrm>
              <a:off x="4250" y="1662"/>
              <a:ext cx="205" cy="107"/>
            </a:xfrm>
            <a:custGeom>
              <a:avLst/>
              <a:gdLst>
                <a:gd name="T0" fmla="*/ 197 w 205"/>
                <a:gd name="T1" fmla="*/ 46 h 107"/>
                <a:gd name="T2" fmla="*/ 182 w 205"/>
                <a:gd name="T3" fmla="*/ 53 h 107"/>
                <a:gd name="T4" fmla="*/ 205 w 205"/>
                <a:gd name="T5" fmla="*/ 69 h 107"/>
                <a:gd name="T6" fmla="*/ 182 w 205"/>
                <a:gd name="T7" fmla="*/ 76 h 107"/>
                <a:gd name="T8" fmla="*/ 160 w 205"/>
                <a:gd name="T9" fmla="*/ 61 h 107"/>
                <a:gd name="T10" fmla="*/ 152 w 205"/>
                <a:gd name="T11" fmla="*/ 46 h 107"/>
                <a:gd name="T12" fmla="*/ 137 w 205"/>
                <a:gd name="T13" fmla="*/ 46 h 107"/>
                <a:gd name="T14" fmla="*/ 152 w 205"/>
                <a:gd name="T15" fmla="*/ 8 h 107"/>
                <a:gd name="T16" fmla="*/ 137 w 205"/>
                <a:gd name="T17" fmla="*/ 8 h 107"/>
                <a:gd name="T18" fmla="*/ 137 w 205"/>
                <a:gd name="T19" fmla="*/ 0 h 107"/>
                <a:gd name="T20" fmla="*/ 114 w 205"/>
                <a:gd name="T21" fmla="*/ 16 h 107"/>
                <a:gd name="T22" fmla="*/ 46 w 205"/>
                <a:gd name="T23" fmla="*/ 31 h 107"/>
                <a:gd name="T24" fmla="*/ 0 w 205"/>
                <a:gd name="T25" fmla="*/ 38 h 107"/>
                <a:gd name="T26" fmla="*/ 0 w 205"/>
                <a:gd name="T27" fmla="*/ 99 h 107"/>
                <a:gd name="T28" fmla="*/ 99 w 205"/>
                <a:gd name="T29" fmla="*/ 76 h 107"/>
                <a:gd name="T30" fmla="*/ 122 w 205"/>
                <a:gd name="T31" fmla="*/ 69 h 107"/>
                <a:gd name="T32" fmla="*/ 129 w 205"/>
                <a:gd name="T33" fmla="*/ 91 h 107"/>
                <a:gd name="T34" fmla="*/ 144 w 205"/>
                <a:gd name="T35" fmla="*/ 91 h 107"/>
                <a:gd name="T36" fmla="*/ 144 w 205"/>
                <a:gd name="T37" fmla="*/ 107 h 107"/>
                <a:gd name="T38" fmla="*/ 167 w 205"/>
                <a:gd name="T39" fmla="*/ 76 h 107"/>
                <a:gd name="T40" fmla="*/ 167 w 205"/>
                <a:gd name="T41" fmla="*/ 99 h 107"/>
                <a:gd name="T42" fmla="*/ 205 w 205"/>
                <a:gd name="T43" fmla="*/ 76 h 107"/>
                <a:gd name="T44" fmla="*/ 205 w 205"/>
                <a:gd name="T45" fmla="*/ 69 h 107"/>
                <a:gd name="T46" fmla="*/ 197 w 205"/>
                <a:gd name="T47" fmla="*/ 46 h 107"/>
                <a:gd name="T48" fmla="*/ 197 w 205"/>
                <a:gd name="T49" fmla="*/ 5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5" h="107">
                  <a:moveTo>
                    <a:pt x="197" y="46"/>
                  </a:moveTo>
                  <a:lnTo>
                    <a:pt x="182" y="53"/>
                  </a:lnTo>
                  <a:lnTo>
                    <a:pt x="205" y="69"/>
                  </a:lnTo>
                  <a:lnTo>
                    <a:pt x="182" y="76"/>
                  </a:lnTo>
                  <a:lnTo>
                    <a:pt x="160" y="61"/>
                  </a:lnTo>
                  <a:lnTo>
                    <a:pt x="152" y="46"/>
                  </a:lnTo>
                  <a:lnTo>
                    <a:pt x="137" y="46"/>
                  </a:lnTo>
                  <a:lnTo>
                    <a:pt x="152" y="8"/>
                  </a:lnTo>
                  <a:lnTo>
                    <a:pt x="137" y="8"/>
                  </a:lnTo>
                  <a:lnTo>
                    <a:pt x="137" y="0"/>
                  </a:lnTo>
                  <a:lnTo>
                    <a:pt x="114" y="16"/>
                  </a:lnTo>
                  <a:lnTo>
                    <a:pt x="46" y="31"/>
                  </a:lnTo>
                  <a:lnTo>
                    <a:pt x="0" y="38"/>
                  </a:lnTo>
                  <a:lnTo>
                    <a:pt x="0" y="99"/>
                  </a:lnTo>
                  <a:lnTo>
                    <a:pt x="99" y="76"/>
                  </a:lnTo>
                  <a:lnTo>
                    <a:pt x="122" y="69"/>
                  </a:lnTo>
                  <a:lnTo>
                    <a:pt x="129" y="91"/>
                  </a:lnTo>
                  <a:lnTo>
                    <a:pt x="144" y="91"/>
                  </a:lnTo>
                  <a:lnTo>
                    <a:pt x="144" y="107"/>
                  </a:lnTo>
                  <a:lnTo>
                    <a:pt x="167" y="76"/>
                  </a:lnTo>
                  <a:lnTo>
                    <a:pt x="167" y="99"/>
                  </a:lnTo>
                  <a:lnTo>
                    <a:pt x="205" y="76"/>
                  </a:lnTo>
                  <a:lnTo>
                    <a:pt x="205" y="69"/>
                  </a:lnTo>
                  <a:lnTo>
                    <a:pt x="197" y="46"/>
                  </a:lnTo>
                  <a:lnTo>
                    <a:pt x="197" y="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21" name="Freeform 67"/>
            <p:cNvSpPr>
              <a:spLocks/>
            </p:cNvSpPr>
            <p:nvPr/>
          </p:nvSpPr>
          <p:spPr bwMode="auto">
            <a:xfrm>
              <a:off x="3251" y="1465"/>
              <a:ext cx="363" cy="190"/>
            </a:xfrm>
            <a:custGeom>
              <a:avLst/>
              <a:gdLst>
                <a:gd name="T0" fmla="*/ 340 w 363"/>
                <a:gd name="T1" fmla="*/ 84 h 190"/>
                <a:gd name="T2" fmla="*/ 333 w 363"/>
                <a:gd name="T3" fmla="*/ 61 h 190"/>
                <a:gd name="T4" fmla="*/ 295 w 363"/>
                <a:gd name="T5" fmla="*/ 61 h 190"/>
                <a:gd name="T6" fmla="*/ 295 w 363"/>
                <a:gd name="T7" fmla="*/ 38 h 190"/>
                <a:gd name="T8" fmla="*/ 234 w 363"/>
                <a:gd name="T9" fmla="*/ 53 h 190"/>
                <a:gd name="T10" fmla="*/ 212 w 363"/>
                <a:gd name="T11" fmla="*/ 76 h 190"/>
                <a:gd name="T12" fmla="*/ 166 w 363"/>
                <a:gd name="T13" fmla="*/ 76 h 190"/>
                <a:gd name="T14" fmla="*/ 144 w 363"/>
                <a:gd name="T15" fmla="*/ 46 h 190"/>
                <a:gd name="T16" fmla="*/ 121 w 363"/>
                <a:gd name="T17" fmla="*/ 46 h 190"/>
                <a:gd name="T18" fmla="*/ 106 w 363"/>
                <a:gd name="T19" fmla="*/ 61 h 190"/>
                <a:gd name="T20" fmla="*/ 121 w 363"/>
                <a:gd name="T21" fmla="*/ 23 h 190"/>
                <a:gd name="T22" fmla="*/ 144 w 363"/>
                <a:gd name="T23" fmla="*/ 8 h 190"/>
                <a:gd name="T24" fmla="*/ 128 w 363"/>
                <a:gd name="T25" fmla="*/ 0 h 190"/>
                <a:gd name="T26" fmla="*/ 75 w 363"/>
                <a:gd name="T27" fmla="*/ 46 h 190"/>
                <a:gd name="T28" fmla="*/ 0 w 363"/>
                <a:gd name="T29" fmla="*/ 84 h 190"/>
                <a:gd name="T30" fmla="*/ 22 w 363"/>
                <a:gd name="T31" fmla="*/ 99 h 190"/>
                <a:gd name="T32" fmla="*/ 136 w 363"/>
                <a:gd name="T33" fmla="*/ 122 h 190"/>
                <a:gd name="T34" fmla="*/ 128 w 363"/>
                <a:gd name="T35" fmla="*/ 137 h 190"/>
                <a:gd name="T36" fmla="*/ 151 w 363"/>
                <a:gd name="T37" fmla="*/ 144 h 190"/>
                <a:gd name="T38" fmla="*/ 151 w 363"/>
                <a:gd name="T39" fmla="*/ 167 h 190"/>
                <a:gd name="T40" fmla="*/ 159 w 363"/>
                <a:gd name="T41" fmla="*/ 167 h 190"/>
                <a:gd name="T42" fmla="*/ 166 w 363"/>
                <a:gd name="T43" fmla="*/ 190 h 190"/>
                <a:gd name="T44" fmla="*/ 197 w 363"/>
                <a:gd name="T45" fmla="*/ 122 h 190"/>
                <a:gd name="T46" fmla="*/ 197 w 363"/>
                <a:gd name="T47" fmla="*/ 137 h 190"/>
                <a:gd name="T48" fmla="*/ 219 w 363"/>
                <a:gd name="T49" fmla="*/ 122 h 190"/>
                <a:gd name="T50" fmla="*/ 219 w 363"/>
                <a:gd name="T51" fmla="*/ 144 h 190"/>
                <a:gd name="T52" fmla="*/ 234 w 363"/>
                <a:gd name="T53" fmla="*/ 114 h 190"/>
                <a:gd name="T54" fmla="*/ 265 w 363"/>
                <a:gd name="T55" fmla="*/ 106 h 190"/>
                <a:gd name="T56" fmla="*/ 272 w 363"/>
                <a:gd name="T57" fmla="*/ 99 h 190"/>
                <a:gd name="T58" fmla="*/ 318 w 363"/>
                <a:gd name="T59" fmla="*/ 114 h 190"/>
                <a:gd name="T60" fmla="*/ 318 w 363"/>
                <a:gd name="T61" fmla="*/ 99 h 190"/>
                <a:gd name="T62" fmla="*/ 363 w 363"/>
                <a:gd name="T63" fmla="*/ 99 h 190"/>
                <a:gd name="T64" fmla="*/ 340 w 363"/>
                <a:gd name="T65" fmla="*/ 84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3" h="190">
                  <a:moveTo>
                    <a:pt x="340" y="84"/>
                  </a:moveTo>
                  <a:lnTo>
                    <a:pt x="333" y="61"/>
                  </a:lnTo>
                  <a:lnTo>
                    <a:pt x="295" y="61"/>
                  </a:lnTo>
                  <a:lnTo>
                    <a:pt x="295" y="38"/>
                  </a:lnTo>
                  <a:lnTo>
                    <a:pt x="234" y="53"/>
                  </a:lnTo>
                  <a:lnTo>
                    <a:pt x="212" y="76"/>
                  </a:lnTo>
                  <a:lnTo>
                    <a:pt x="166" y="76"/>
                  </a:lnTo>
                  <a:lnTo>
                    <a:pt x="144" y="46"/>
                  </a:lnTo>
                  <a:lnTo>
                    <a:pt x="121" y="46"/>
                  </a:lnTo>
                  <a:lnTo>
                    <a:pt x="106" y="61"/>
                  </a:lnTo>
                  <a:lnTo>
                    <a:pt x="121" y="23"/>
                  </a:lnTo>
                  <a:lnTo>
                    <a:pt x="144" y="8"/>
                  </a:lnTo>
                  <a:lnTo>
                    <a:pt x="128" y="0"/>
                  </a:lnTo>
                  <a:lnTo>
                    <a:pt x="75" y="46"/>
                  </a:lnTo>
                  <a:lnTo>
                    <a:pt x="0" y="84"/>
                  </a:lnTo>
                  <a:lnTo>
                    <a:pt x="22" y="99"/>
                  </a:lnTo>
                  <a:lnTo>
                    <a:pt x="136" y="122"/>
                  </a:lnTo>
                  <a:lnTo>
                    <a:pt x="128" y="137"/>
                  </a:lnTo>
                  <a:lnTo>
                    <a:pt x="151" y="144"/>
                  </a:lnTo>
                  <a:lnTo>
                    <a:pt x="151" y="167"/>
                  </a:lnTo>
                  <a:lnTo>
                    <a:pt x="159" y="167"/>
                  </a:lnTo>
                  <a:lnTo>
                    <a:pt x="166" y="190"/>
                  </a:lnTo>
                  <a:lnTo>
                    <a:pt x="197" y="122"/>
                  </a:lnTo>
                  <a:lnTo>
                    <a:pt x="197" y="137"/>
                  </a:lnTo>
                  <a:lnTo>
                    <a:pt x="219" y="122"/>
                  </a:lnTo>
                  <a:lnTo>
                    <a:pt x="219" y="144"/>
                  </a:lnTo>
                  <a:lnTo>
                    <a:pt x="234" y="114"/>
                  </a:lnTo>
                  <a:lnTo>
                    <a:pt x="265" y="106"/>
                  </a:lnTo>
                  <a:lnTo>
                    <a:pt x="272" y="99"/>
                  </a:lnTo>
                  <a:lnTo>
                    <a:pt x="318" y="114"/>
                  </a:lnTo>
                  <a:lnTo>
                    <a:pt x="318" y="99"/>
                  </a:lnTo>
                  <a:lnTo>
                    <a:pt x="363" y="99"/>
                  </a:lnTo>
                  <a:lnTo>
                    <a:pt x="340" y="84"/>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22" name="Freeform 68"/>
            <p:cNvSpPr>
              <a:spLocks/>
            </p:cNvSpPr>
            <p:nvPr/>
          </p:nvSpPr>
          <p:spPr bwMode="auto">
            <a:xfrm>
              <a:off x="3251" y="1465"/>
              <a:ext cx="363" cy="190"/>
            </a:xfrm>
            <a:custGeom>
              <a:avLst/>
              <a:gdLst>
                <a:gd name="T0" fmla="*/ 340 w 363"/>
                <a:gd name="T1" fmla="*/ 84 h 190"/>
                <a:gd name="T2" fmla="*/ 333 w 363"/>
                <a:gd name="T3" fmla="*/ 61 h 190"/>
                <a:gd name="T4" fmla="*/ 295 w 363"/>
                <a:gd name="T5" fmla="*/ 61 h 190"/>
                <a:gd name="T6" fmla="*/ 295 w 363"/>
                <a:gd name="T7" fmla="*/ 38 h 190"/>
                <a:gd name="T8" fmla="*/ 234 w 363"/>
                <a:gd name="T9" fmla="*/ 53 h 190"/>
                <a:gd name="T10" fmla="*/ 212 w 363"/>
                <a:gd name="T11" fmla="*/ 76 h 190"/>
                <a:gd name="T12" fmla="*/ 166 w 363"/>
                <a:gd name="T13" fmla="*/ 76 h 190"/>
                <a:gd name="T14" fmla="*/ 144 w 363"/>
                <a:gd name="T15" fmla="*/ 46 h 190"/>
                <a:gd name="T16" fmla="*/ 121 w 363"/>
                <a:gd name="T17" fmla="*/ 46 h 190"/>
                <a:gd name="T18" fmla="*/ 106 w 363"/>
                <a:gd name="T19" fmla="*/ 61 h 190"/>
                <a:gd name="T20" fmla="*/ 121 w 363"/>
                <a:gd name="T21" fmla="*/ 23 h 190"/>
                <a:gd name="T22" fmla="*/ 144 w 363"/>
                <a:gd name="T23" fmla="*/ 8 h 190"/>
                <a:gd name="T24" fmla="*/ 128 w 363"/>
                <a:gd name="T25" fmla="*/ 0 h 190"/>
                <a:gd name="T26" fmla="*/ 75 w 363"/>
                <a:gd name="T27" fmla="*/ 46 h 190"/>
                <a:gd name="T28" fmla="*/ 0 w 363"/>
                <a:gd name="T29" fmla="*/ 84 h 190"/>
                <a:gd name="T30" fmla="*/ 22 w 363"/>
                <a:gd name="T31" fmla="*/ 99 h 190"/>
                <a:gd name="T32" fmla="*/ 136 w 363"/>
                <a:gd name="T33" fmla="*/ 122 h 190"/>
                <a:gd name="T34" fmla="*/ 128 w 363"/>
                <a:gd name="T35" fmla="*/ 137 h 190"/>
                <a:gd name="T36" fmla="*/ 151 w 363"/>
                <a:gd name="T37" fmla="*/ 144 h 190"/>
                <a:gd name="T38" fmla="*/ 151 w 363"/>
                <a:gd name="T39" fmla="*/ 167 h 190"/>
                <a:gd name="T40" fmla="*/ 159 w 363"/>
                <a:gd name="T41" fmla="*/ 167 h 190"/>
                <a:gd name="T42" fmla="*/ 166 w 363"/>
                <a:gd name="T43" fmla="*/ 190 h 190"/>
                <a:gd name="T44" fmla="*/ 197 w 363"/>
                <a:gd name="T45" fmla="*/ 122 h 190"/>
                <a:gd name="T46" fmla="*/ 197 w 363"/>
                <a:gd name="T47" fmla="*/ 137 h 190"/>
                <a:gd name="T48" fmla="*/ 219 w 363"/>
                <a:gd name="T49" fmla="*/ 122 h 190"/>
                <a:gd name="T50" fmla="*/ 219 w 363"/>
                <a:gd name="T51" fmla="*/ 144 h 190"/>
                <a:gd name="T52" fmla="*/ 234 w 363"/>
                <a:gd name="T53" fmla="*/ 114 h 190"/>
                <a:gd name="T54" fmla="*/ 265 w 363"/>
                <a:gd name="T55" fmla="*/ 106 h 190"/>
                <a:gd name="T56" fmla="*/ 272 w 363"/>
                <a:gd name="T57" fmla="*/ 99 h 190"/>
                <a:gd name="T58" fmla="*/ 318 w 363"/>
                <a:gd name="T59" fmla="*/ 114 h 190"/>
                <a:gd name="T60" fmla="*/ 318 w 363"/>
                <a:gd name="T61" fmla="*/ 99 h 190"/>
                <a:gd name="T62" fmla="*/ 363 w 363"/>
                <a:gd name="T63" fmla="*/ 99 h 190"/>
                <a:gd name="T64" fmla="*/ 340 w 363"/>
                <a:gd name="T65" fmla="*/ 84 h 190"/>
                <a:gd name="T66" fmla="*/ 340 w 363"/>
                <a:gd name="T67" fmla="*/ 9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3" h="190">
                  <a:moveTo>
                    <a:pt x="340" y="84"/>
                  </a:moveTo>
                  <a:lnTo>
                    <a:pt x="333" y="61"/>
                  </a:lnTo>
                  <a:lnTo>
                    <a:pt x="295" y="61"/>
                  </a:lnTo>
                  <a:lnTo>
                    <a:pt x="295" y="38"/>
                  </a:lnTo>
                  <a:lnTo>
                    <a:pt x="234" y="53"/>
                  </a:lnTo>
                  <a:lnTo>
                    <a:pt x="212" y="76"/>
                  </a:lnTo>
                  <a:lnTo>
                    <a:pt x="166" y="76"/>
                  </a:lnTo>
                  <a:lnTo>
                    <a:pt x="144" y="46"/>
                  </a:lnTo>
                  <a:lnTo>
                    <a:pt x="121" y="46"/>
                  </a:lnTo>
                  <a:lnTo>
                    <a:pt x="106" y="61"/>
                  </a:lnTo>
                  <a:lnTo>
                    <a:pt x="121" y="23"/>
                  </a:lnTo>
                  <a:lnTo>
                    <a:pt x="144" y="8"/>
                  </a:lnTo>
                  <a:lnTo>
                    <a:pt x="128" y="0"/>
                  </a:lnTo>
                  <a:lnTo>
                    <a:pt x="75" y="46"/>
                  </a:lnTo>
                  <a:lnTo>
                    <a:pt x="0" y="84"/>
                  </a:lnTo>
                  <a:lnTo>
                    <a:pt x="22" y="99"/>
                  </a:lnTo>
                  <a:lnTo>
                    <a:pt x="136" y="122"/>
                  </a:lnTo>
                  <a:lnTo>
                    <a:pt x="128" y="137"/>
                  </a:lnTo>
                  <a:lnTo>
                    <a:pt x="151" y="144"/>
                  </a:lnTo>
                  <a:lnTo>
                    <a:pt x="151" y="167"/>
                  </a:lnTo>
                  <a:lnTo>
                    <a:pt x="159" y="167"/>
                  </a:lnTo>
                  <a:lnTo>
                    <a:pt x="166" y="190"/>
                  </a:lnTo>
                  <a:lnTo>
                    <a:pt x="197" y="122"/>
                  </a:lnTo>
                  <a:lnTo>
                    <a:pt x="197" y="137"/>
                  </a:lnTo>
                  <a:lnTo>
                    <a:pt x="219" y="122"/>
                  </a:lnTo>
                  <a:lnTo>
                    <a:pt x="219" y="144"/>
                  </a:lnTo>
                  <a:lnTo>
                    <a:pt x="234" y="114"/>
                  </a:lnTo>
                  <a:lnTo>
                    <a:pt x="265" y="106"/>
                  </a:lnTo>
                  <a:lnTo>
                    <a:pt x="272" y="99"/>
                  </a:lnTo>
                  <a:lnTo>
                    <a:pt x="318" y="114"/>
                  </a:lnTo>
                  <a:lnTo>
                    <a:pt x="318" y="99"/>
                  </a:lnTo>
                  <a:lnTo>
                    <a:pt x="363" y="99"/>
                  </a:lnTo>
                  <a:lnTo>
                    <a:pt x="340" y="84"/>
                  </a:lnTo>
                  <a:lnTo>
                    <a:pt x="340" y="9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23" name="Freeform 69"/>
            <p:cNvSpPr>
              <a:spLocks/>
            </p:cNvSpPr>
            <p:nvPr/>
          </p:nvSpPr>
          <p:spPr bwMode="auto">
            <a:xfrm>
              <a:off x="3485" y="1579"/>
              <a:ext cx="243" cy="334"/>
            </a:xfrm>
            <a:custGeom>
              <a:avLst/>
              <a:gdLst>
                <a:gd name="T0" fmla="*/ 243 w 243"/>
                <a:gd name="T1" fmla="*/ 235 h 334"/>
                <a:gd name="T2" fmla="*/ 235 w 243"/>
                <a:gd name="T3" fmla="*/ 243 h 334"/>
                <a:gd name="T4" fmla="*/ 235 w 243"/>
                <a:gd name="T5" fmla="*/ 227 h 334"/>
                <a:gd name="T6" fmla="*/ 220 w 243"/>
                <a:gd name="T7" fmla="*/ 235 h 334"/>
                <a:gd name="T8" fmla="*/ 197 w 243"/>
                <a:gd name="T9" fmla="*/ 311 h 334"/>
                <a:gd name="T10" fmla="*/ 122 w 243"/>
                <a:gd name="T11" fmla="*/ 326 h 334"/>
                <a:gd name="T12" fmla="*/ 0 w 243"/>
                <a:gd name="T13" fmla="*/ 334 h 334"/>
                <a:gd name="T14" fmla="*/ 31 w 243"/>
                <a:gd name="T15" fmla="*/ 265 h 334"/>
                <a:gd name="T16" fmla="*/ 0 w 243"/>
                <a:gd name="T17" fmla="*/ 182 h 334"/>
                <a:gd name="T18" fmla="*/ 8 w 243"/>
                <a:gd name="T19" fmla="*/ 99 h 334"/>
                <a:gd name="T20" fmla="*/ 46 w 243"/>
                <a:gd name="T21" fmla="*/ 53 h 334"/>
                <a:gd name="T22" fmla="*/ 53 w 243"/>
                <a:gd name="T23" fmla="*/ 91 h 334"/>
                <a:gd name="T24" fmla="*/ 53 w 243"/>
                <a:gd name="T25" fmla="*/ 46 h 334"/>
                <a:gd name="T26" fmla="*/ 76 w 243"/>
                <a:gd name="T27" fmla="*/ 30 h 334"/>
                <a:gd name="T28" fmla="*/ 69 w 243"/>
                <a:gd name="T29" fmla="*/ 30 h 334"/>
                <a:gd name="T30" fmla="*/ 76 w 243"/>
                <a:gd name="T31" fmla="*/ 8 h 334"/>
                <a:gd name="T32" fmla="*/ 84 w 243"/>
                <a:gd name="T33" fmla="*/ 0 h 334"/>
                <a:gd name="T34" fmla="*/ 159 w 243"/>
                <a:gd name="T35" fmla="*/ 30 h 334"/>
                <a:gd name="T36" fmla="*/ 175 w 243"/>
                <a:gd name="T37" fmla="*/ 53 h 334"/>
                <a:gd name="T38" fmla="*/ 159 w 243"/>
                <a:gd name="T39" fmla="*/ 53 h 334"/>
                <a:gd name="T40" fmla="*/ 175 w 243"/>
                <a:gd name="T41" fmla="*/ 76 h 334"/>
                <a:gd name="T42" fmla="*/ 175 w 243"/>
                <a:gd name="T43" fmla="*/ 106 h 334"/>
                <a:gd name="T44" fmla="*/ 152 w 243"/>
                <a:gd name="T45" fmla="*/ 136 h 334"/>
                <a:gd name="T46" fmla="*/ 152 w 243"/>
                <a:gd name="T47" fmla="*/ 159 h 334"/>
                <a:gd name="T48" fmla="*/ 167 w 243"/>
                <a:gd name="T49" fmla="*/ 167 h 334"/>
                <a:gd name="T50" fmla="*/ 175 w 243"/>
                <a:gd name="T51" fmla="*/ 136 h 334"/>
                <a:gd name="T52" fmla="*/ 197 w 243"/>
                <a:gd name="T53" fmla="*/ 121 h 334"/>
                <a:gd name="T54" fmla="*/ 220 w 243"/>
                <a:gd name="T55" fmla="*/ 136 h 334"/>
                <a:gd name="T56" fmla="*/ 243 w 243"/>
                <a:gd name="T57" fmla="*/ 205 h 334"/>
                <a:gd name="T58" fmla="*/ 243 w 243"/>
                <a:gd name="T59" fmla="*/ 235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3" h="334">
                  <a:moveTo>
                    <a:pt x="243" y="235"/>
                  </a:moveTo>
                  <a:lnTo>
                    <a:pt x="235" y="243"/>
                  </a:lnTo>
                  <a:lnTo>
                    <a:pt x="235" y="227"/>
                  </a:lnTo>
                  <a:lnTo>
                    <a:pt x="220" y="235"/>
                  </a:lnTo>
                  <a:lnTo>
                    <a:pt x="197" y="311"/>
                  </a:lnTo>
                  <a:lnTo>
                    <a:pt x="122" y="326"/>
                  </a:lnTo>
                  <a:lnTo>
                    <a:pt x="0" y="334"/>
                  </a:lnTo>
                  <a:lnTo>
                    <a:pt x="31" y="265"/>
                  </a:lnTo>
                  <a:lnTo>
                    <a:pt x="0" y="182"/>
                  </a:lnTo>
                  <a:lnTo>
                    <a:pt x="8" y="99"/>
                  </a:lnTo>
                  <a:lnTo>
                    <a:pt x="46" y="53"/>
                  </a:lnTo>
                  <a:lnTo>
                    <a:pt x="53" y="91"/>
                  </a:lnTo>
                  <a:lnTo>
                    <a:pt x="53" y="46"/>
                  </a:lnTo>
                  <a:lnTo>
                    <a:pt x="76" y="30"/>
                  </a:lnTo>
                  <a:lnTo>
                    <a:pt x="69" y="30"/>
                  </a:lnTo>
                  <a:lnTo>
                    <a:pt x="76" y="8"/>
                  </a:lnTo>
                  <a:lnTo>
                    <a:pt x="84" y="0"/>
                  </a:lnTo>
                  <a:lnTo>
                    <a:pt x="159" y="30"/>
                  </a:lnTo>
                  <a:lnTo>
                    <a:pt x="175" y="53"/>
                  </a:lnTo>
                  <a:lnTo>
                    <a:pt x="159" y="53"/>
                  </a:lnTo>
                  <a:lnTo>
                    <a:pt x="175" y="76"/>
                  </a:lnTo>
                  <a:lnTo>
                    <a:pt x="175" y="106"/>
                  </a:lnTo>
                  <a:lnTo>
                    <a:pt x="152" y="136"/>
                  </a:lnTo>
                  <a:lnTo>
                    <a:pt x="152" y="159"/>
                  </a:lnTo>
                  <a:lnTo>
                    <a:pt x="167" y="167"/>
                  </a:lnTo>
                  <a:lnTo>
                    <a:pt x="175" y="136"/>
                  </a:lnTo>
                  <a:lnTo>
                    <a:pt x="197" y="121"/>
                  </a:lnTo>
                  <a:lnTo>
                    <a:pt x="220" y="136"/>
                  </a:lnTo>
                  <a:lnTo>
                    <a:pt x="243" y="205"/>
                  </a:lnTo>
                  <a:lnTo>
                    <a:pt x="243" y="23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24" name="Freeform 70"/>
            <p:cNvSpPr>
              <a:spLocks/>
            </p:cNvSpPr>
            <p:nvPr/>
          </p:nvSpPr>
          <p:spPr bwMode="auto">
            <a:xfrm>
              <a:off x="3485" y="1579"/>
              <a:ext cx="243" cy="334"/>
            </a:xfrm>
            <a:custGeom>
              <a:avLst/>
              <a:gdLst>
                <a:gd name="T0" fmla="*/ 243 w 243"/>
                <a:gd name="T1" fmla="*/ 235 h 334"/>
                <a:gd name="T2" fmla="*/ 235 w 243"/>
                <a:gd name="T3" fmla="*/ 243 h 334"/>
                <a:gd name="T4" fmla="*/ 235 w 243"/>
                <a:gd name="T5" fmla="*/ 227 h 334"/>
                <a:gd name="T6" fmla="*/ 220 w 243"/>
                <a:gd name="T7" fmla="*/ 235 h 334"/>
                <a:gd name="T8" fmla="*/ 197 w 243"/>
                <a:gd name="T9" fmla="*/ 311 h 334"/>
                <a:gd name="T10" fmla="*/ 122 w 243"/>
                <a:gd name="T11" fmla="*/ 326 h 334"/>
                <a:gd name="T12" fmla="*/ 0 w 243"/>
                <a:gd name="T13" fmla="*/ 334 h 334"/>
                <a:gd name="T14" fmla="*/ 31 w 243"/>
                <a:gd name="T15" fmla="*/ 265 h 334"/>
                <a:gd name="T16" fmla="*/ 0 w 243"/>
                <a:gd name="T17" fmla="*/ 182 h 334"/>
                <a:gd name="T18" fmla="*/ 8 w 243"/>
                <a:gd name="T19" fmla="*/ 99 h 334"/>
                <a:gd name="T20" fmla="*/ 46 w 243"/>
                <a:gd name="T21" fmla="*/ 53 h 334"/>
                <a:gd name="T22" fmla="*/ 53 w 243"/>
                <a:gd name="T23" fmla="*/ 91 h 334"/>
                <a:gd name="T24" fmla="*/ 53 w 243"/>
                <a:gd name="T25" fmla="*/ 46 h 334"/>
                <a:gd name="T26" fmla="*/ 76 w 243"/>
                <a:gd name="T27" fmla="*/ 30 h 334"/>
                <a:gd name="T28" fmla="*/ 69 w 243"/>
                <a:gd name="T29" fmla="*/ 30 h 334"/>
                <a:gd name="T30" fmla="*/ 76 w 243"/>
                <a:gd name="T31" fmla="*/ 8 h 334"/>
                <a:gd name="T32" fmla="*/ 84 w 243"/>
                <a:gd name="T33" fmla="*/ 0 h 334"/>
                <a:gd name="T34" fmla="*/ 159 w 243"/>
                <a:gd name="T35" fmla="*/ 30 h 334"/>
                <a:gd name="T36" fmla="*/ 175 w 243"/>
                <a:gd name="T37" fmla="*/ 53 h 334"/>
                <a:gd name="T38" fmla="*/ 159 w 243"/>
                <a:gd name="T39" fmla="*/ 53 h 334"/>
                <a:gd name="T40" fmla="*/ 175 w 243"/>
                <a:gd name="T41" fmla="*/ 76 h 334"/>
                <a:gd name="T42" fmla="*/ 175 w 243"/>
                <a:gd name="T43" fmla="*/ 106 h 334"/>
                <a:gd name="T44" fmla="*/ 152 w 243"/>
                <a:gd name="T45" fmla="*/ 136 h 334"/>
                <a:gd name="T46" fmla="*/ 152 w 243"/>
                <a:gd name="T47" fmla="*/ 159 h 334"/>
                <a:gd name="T48" fmla="*/ 167 w 243"/>
                <a:gd name="T49" fmla="*/ 167 h 334"/>
                <a:gd name="T50" fmla="*/ 175 w 243"/>
                <a:gd name="T51" fmla="*/ 136 h 334"/>
                <a:gd name="T52" fmla="*/ 197 w 243"/>
                <a:gd name="T53" fmla="*/ 121 h 334"/>
                <a:gd name="T54" fmla="*/ 220 w 243"/>
                <a:gd name="T55" fmla="*/ 136 h 334"/>
                <a:gd name="T56" fmla="*/ 243 w 243"/>
                <a:gd name="T57" fmla="*/ 205 h 334"/>
                <a:gd name="T58" fmla="*/ 243 w 243"/>
                <a:gd name="T59" fmla="*/ 235 h 334"/>
                <a:gd name="T60" fmla="*/ 243 w 243"/>
                <a:gd name="T61" fmla="*/ 243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3" h="334">
                  <a:moveTo>
                    <a:pt x="243" y="235"/>
                  </a:moveTo>
                  <a:lnTo>
                    <a:pt x="235" y="243"/>
                  </a:lnTo>
                  <a:lnTo>
                    <a:pt x="235" y="227"/>
                  </a:lnTo>
                  <a:lnTo>
                    <a:pt x="220" y="235"/>
                  </a:lnTo>
                  <a:lnTo>
                    <a:pt x="197" y="311"/>
                  </a:lnTo>
                  <a:lnTo>
                    <a:pt x="122" y="326"/>
                  </a:lnTo>
                  <a:lnTo>
                    <a:pt x="0" y="334"/>
                  </a:lnTo>
                  <a:lnTo>
                    <a:pt x="31" y="265"/>
                  </a:lnTo>
                  <a:lnTo>
                    <a:pt x="0" y="182"/>
                  </a:lnTo>
                  <a:lnTo>
                    <a:pt x="8" y="99"/>
                  </a:lnTo>
                  <a:lnTo>
                    <a:pt x="46" y="53"/>
                  </a:lnTo>
                  <a:lnTo>
                    <a:pt x="53" y="91"/>
                  </a:lnTo>
                  <a:lnTo>
                    <a:pt x="53" y="46"/>
                  </a:lnTo>
                  <a:lnTo>
                    <a:pt x="76" y="30"/>
                  </a:lnTo>
                  <a:lnTo>
                    <a:pt x="69" y="30"/>
                  </a:lnTo>
                  <a:lnTo>
                    <a:pt x="76" y="8"/>
                  </a:lnTo>
                  <a:lnTo>
                    <a:pt x="84" y="0"/>
                  </a:lnTo>
                  <a:lnTo>
                    <a:pt x="159" y="30"/>
                  </a:lnTo>
                  <a:lnTo>
                    <a:pt x="175" y="53"/>
                  </a:lnTo>
                  <a:lnTo>
                    <a:pt x="159" y="53"/>
                  </a:lnTo>
                  <a:lnTo>
                    <a:pt x="175" y="76"/>
                  </a:lnTo>
                  <a:lnTo>
                    <a:pt x="175" y="106"/>
                  </a:lnTo>
                  <a:lnTo>
                    <a:pt x="152" y="136"/>
                  </a:lnTo>
                  <a:lnTo>
                    <a:pt x="152" y="159"/>
                  </a:lnTo>
                  <a:lnTo>
                    <a:pt x="167" y="167"/>
                  </a:lnTo>
                  <a:lnTo>
                    <a:pt x="175" y="136"/>
                  </a:lnTo>
                  <a:lnTo>
                    <a:pt x="197" y="121"/>
                  </a:lnTo>
                  <a:lnTo>
                    <a:pt x="220" y="136"/>
                  </a:lnTo>
                  <a:lnTo>
                    <a:pt x="243" y="205"/>
                  </a:lnTo>
                  <a:lnTo>
                    <a:pt x="243" y="235"/>
                  </a:lnTo>
                  <a:lnTo>
                    <a:pt x="243" y="24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25" name="Freeform 71"/>
            <p:cNvSpPr>
              <a:spLocks/>
            </p:cNvSpPr>
            <p:nvPr/>
          </p:nvSpPr>
          <p:spPr bwMode="auto">
            <a:xfrm>
              <a:off x="2887" y="1336"/>
              <a:ext cx="409" cy="463"/>
            </a:xfrm>
            <a:custGeom>
              <a:avLst/>
              <a:gdLst>
                <a:gd name="T0" fmla="*/ 341 w 409"/>
                <a:gd name="T1" fmla="*/ 129 h 463"/>
                <a:gd name="T2" fmla="*/ 273 w 409"/>
                <a:gd name="T3" fmla="*/ 198 h 463"/>
                <a:gd name="T4" fmla="*/ 280 w 409"/>
                <a:gd name="T5" fmla="*/ 205 h 463"/>
                <a:gd name="T6" fmla="*/ 265 w 409"/>
                <a:gd name="T7" fmla="*/ 213 h 463"/>
                <a:gd name="T8" fmla="*/ 265 w 409"/>
                <a:gd name="T9" fmla="*/ 258 h 463"/>
                <a:gd name="T10" fmla="*/ 235 w 409"/>
                <a:gd name="T11" fmla="*/ 281 h 463"/>
                <a:gd name="T12" fmla="*/ 250 w 409"/>
                <a:gd name="T13" fmla="*/ 304 h 463"/>
                <a:gd name="T14" fmla="*/ 242 w 409"/>
                <a:gd name="T15" fmla="*/ 319 h 463"/>
                <a:gd name="T16" fmla="*/ 242 w 409"/>
                <a:gd name="T17" fmla="*/ 357 h 463"/>
                <a:gd name="T18" fmla="*/ 318 w 409"/>
                <a:gd name="T19" fmla="*/ 417 h 463"/>
                <a:gd name="T20" fmla="*/ 333 w 409"/>
                <a:gd name="T21" fmla="*/ 455 h 463"/>
                <a:gd name="T22" fmla="*/ 38 w 409"/>
                <a:gd name="T23" fmla="*/ 463 h 463"/>
                <a:gd name="T24" fmla="*/ 38 w 409"/>
                <a:gd name="T25" fmla="*/ 319 h 463"/>
                <a:gd name="T26" fmla="*/ 15 w 409"/>
                <a:gd name="T27" fmla="*/ 296 h 463"/>
                <a:gd name="T28" fmla="*/ 30 w 409"/>
                <a:gd name="T29" fmla="*/ 273 h 463"/>
                <a:gd name="T30" fmla="*/ 0 w 409"/>
                <a:gd name="T31" fmla="*/ 31 h 463"/>
                <a:gd name="T32" fmla="*/ 106 w 409"/>
                <a:gd name="T33" fmla="*/ 31 h 463"/>
                <a:gd name="T34" fmla="*/ 106 w 409"/>
                <a:gd name="T35" fmla="*/ 0 h 463"/>
                <a:gd name="T36" fmla="*/ 114 w 409"/>
                <a:gd name="T37" fmla="*/ 0 h 463"/>
                <a:gd name="T38" fmla="*/ 136 w 409"/>
                <a:gd name="T39" fmla="*/ 54 h 463"/>
                <a:gd name="T40" fmla="*/ 174 w 409"/>
                <a:gd name="T41" fmla="*/ 61 h 463"/>
                <a:gd name="T42" fmla="*/ 182 w 409"/>
                <a:gd name="T43" fmla="*/ 69 h 463"/>
                <a:gd name="T44" fmla="*/ 220 w 409"/>
                <a:gd name="T45" fmla="*/ 61 h 463"/>
                <a:gd name="T46" fmla="*/ 242 w 409"/>
                <a:gd name="T47" fmla="*/ 61 h 463"/>
                <a:gd name="T48" fmla="*/ 258 w 409"/>
                <a:gd name="T49" fmla="*/ 91 h 463"/>
                <a:gd name="T50" fmla="*/ 273 w 409"/>
                <a:gd name="T51" fmla="*/ 76 h 463"/>
                <a:gd name="T52" fmla="*/ 295 w 409"/>
                <a:gd name="T53" fmla="*/ 99 h 463"/>
                <a:gd name="T54" fmla="*/ 333 w 409"/>
                <a:gd name="T55" fmla="*/ 84 h 463"/>
                <a:gd name="T56" fmla="*/ 341 w 409"/>
                <a:gd name="T57" fmla="*/ 91 h 463"/>
                <a:gd name="T58" fmla="*/ 409 w 409"/>
                <a:gd name="T59" fmla="*/ 99 h 463"/>
                <a:gd name="T60" fmla="*/ 341 w 409"/>
                <a:gd name="T61" fmla="*/ 129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9" h="463">
                  <a:moveTo>
                    <a:pt x="341" y="129"/>
                  </a:moveTo>
                  <a:lnTo>
                    <a:pt x="273" y="198"/>
                  </a:lnTo>
                  <a:lnTo>
                    <a:pt x="280" y="205"/>
                  </a:lnTo>
                  <a:lnTo>
                    <a:pt x="265" y="213"/>
                  </a:lnTo>
                  <a:lnTo>
                    <a:pt x="265" y="258"/>
                  </a:lnTo>
                  <a:lnTo>
                    <a:pt x="235" y="281"/>
                  </a:lnTo>
                  <a:lnTo>
                    <a:pt x="250" y="304"/>
                  </a:lnTo>
                  <a:lnTo>
                    <a:pt x="242" y="319"/>
                  </a:lnTo>
                  <a:lnTo>
                    <a:pt x="242" y="357"/>
                  </a:lnTo>
                  <a:lnTo>
                    <a:pt x="318" y="417"/>
                  </a:lnTo>
                  <a:lnTo>
                    <a:pt x="333" y="455"/>
                  </a:lnTo>
                  <a:lnTo>
                    <a:pt x="38" y="463"/>
                  </a:lnTo>
                  <a:lnTo>
                    <a:pt x="38" y="319"/>
                  </a:lnTo>
                  <a:lnTo>
                    <a:pt x="15" y="296"/>
                  </a:lnTo>
                  <a:lnTo>
                    <a:pt x="30" y="273"/>
                  </a:lnTo>
                  <a:lnTo>
                    <a:pt x="0" y="31"/>
                  </a:lnTo>
                  <a:lnTo>
                    <a:pt x="106" y="31"/>
                  </a:lnTo>
                  <a:lnTo>
                    <a:pt x="106" y="0"/>
                  </a:lnTo>
                  <a:lnTo>
                    <a:pt x="114" y="0"/>
                  </a:lnTo>
                  <a:lnTo>
                    <a:pt x="136" y="54"/>
                  </a:lnTo>
                  <a:lnTo>
                    <a:pt x="174" y="61"/>
                  </a:lnTo>
                  <a:lnTo>
                    <a:pt x="182" y="69"/>
                  </a:lnTo>
                  <a:lnTo>
                    <a:pt x="220" y="61"/>
                  </a:lnTo>
                  <a:lnTo>
                    <a:pt x="242" y="61"/>
                  </a:lnTo>
                  <a:lnTo>
                    <a:pt x="258" y="91"/>
                  </a:lnTo>
                  <a:lnTo>
                    <a:pt x="273" y="76"/>
                  </a:lnTo>
                  <a:lnTo>
                    <a:pt x="295" y="99"/>
                  </a:lnTo>
                  <a:lnTo>
                    <a:pt x="333" y="84"/>
                  </a:lnTo>
                  <a:lnTo>
                    <a:pt x="341" y="91"/>
                  </a:lnTo>
                  <a:lnTo>
                    <a:pt x="409" y="99"/>
                  </a:lnTo>
                  <a:lnTo>
                    <a:pt x="341" y="129"/>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26" name="Freeform 72"/>
            <p:cNvSpPr>
              <a:spLocks/>
            </p:cNvSpPr>
            <p:nvPr/>
          </p:nvSpPr>
          <p:spPr bwMode="auto">
            <a:xfrm>
              <a:off x="2887" y="1336"/>
              <a:ext cx="409" cy="463"/>
            </a:xfrm>
            <a:custGeom>
              <a:avLst/>
              <a:gdLst>
                <a:gd name="T0" fmla="*/ 341 w 409"/>
                <a:gd name="T1" fmla="*/ 129 h 463"/>
                <a:gd name="T2" fmla="*/ 273 w 409"/>
                <a:gd name="T3" fmla="*/ 198 h 463"/>
                <a:gd name="T4" fmla="*/ 280 w 409"/>
                <a:gd name="T5" fmla="*/ 205 h 463"/>
                <a:gd name="T6" fmla="*/ 265 w 409"/>
                <a:gd name="T7" fmla="*/ 213 h 463"/>
                <a:gd name="T8" fmla="*/ 265 w 409"/>
                <a:gd name="T9" fmla="*/ 258 h 463"/>
                <a:gd name="T10" fmla="*/ 235 w 409"/>
                <a:gd name="T11" fmla="*/ 281 h 463"/>
                <a:gd name="T12" fmla="*/ 250 w 409"/>
                <a:gd name="T13" fmla="*/ 304 h 463"/>
                <a:gd name="T14" fmla="*/ 242 w 409"/>
                <a:gd name="T15" fmla="*/ 319 h 463"/>
                <a:gd name="T16" fmla="*/ 242 w 409"/>
                <a:gd name="T17" fmla="*/ 357 h 463"/>
                <a:gd name="T18" fmla="*/ 318 w 409"/>
                <a:gd name="T19" fmla="*/ 417 h 463"/>
                <a:gd name="T20" fmla="*/ 333 w 409"/>
                <a:gd name="T21" fmla="*/ 455 h 463"/>
                <a:gd name="T22" fmla="*/ 38 w 409"/>
                <a:gd name="T23" fmla="*/ 463 h 463"/>
                <a:gd name="T24" fmla="*/ 38 w 409"/>
                <a:gd name="T25" fmla="*/ 319 h 463"/>
                <a:gd name="T26" fmla="*/ 15 w 409"/>
                <a:gd name="T27" fmla="*/ 296 h 463"/>
                <a:gd name="T28" fmla="*/ 30 w 409"/>
                <a:gd name="T29" fmla="*/ 273 h 463"/>
                <a:gd name="T30" fmla="*/ 0 w 409"/>
                <a:gd name="T31" fmla="*/ 31 h 463"/>
                <a:gd name="T32" fmla="*/ 106 w 409"/>
                <a:gd name="T33" fmla="*/ 31 h 463"/>
                <a:gd name="T34" fmla="*/ 106 w 409"/>
                <a:gd name="T35" fmla="*/ 0 h 463"/>
                <a:gd name="T36" fmla="*/ 114 w 409"/>
                <a:gd name="T37" fmla="*/ 0 h 463"/>
                <a:gd name="T38" fmla="*/ 136 w 409"/>
                <a:gd name="T39" fmla="*/ 54 h 463"/>
                <a:gd name="T40" fmla="*/ 174 w 409"/>
                <a:gd name="T41" fmla="*/ 61 h 463"/>
                <a:gd name="T42" fmla="*/ 182 w 409"/>
                <a:gd name="T43" fmla="*/ 69 h 463"/>
                <a:gd name="T44" fmla="*/ 220 w 409"/>
                <a:gd name="T45" fmla="*/ 61 h 463"/>
                <a:gd name="T46" fmla="*/ 242 w 409"/>
                <a:gd name="T47" fmla="*/ 61 h 463"/>
                <a:gd name="T48" fmla="*/ 258 w 409"/>
                <a:gd name="T49" fmla="*/ 91 h 463"/>
                <a:gd name="T50" fmla="*/ 273 w 409"/>
                <a:gd name="T51" fmla="*/ 76 h 463"/>
                <a:gd name="T52" fmla="*/ 295 w 409"/>
                <a:gd name="T53" fmla="*/ 99 h 463"/>
                <a:gd name="T54" fmla="*/ 333 w 409"/>
                <a:gd name="T55" fmla="*/ 84 h 463"/>
                <a:gd name="T56" fmla="*/ 341 w 409"/>
                <a:gd name="T57" fmla="*/ 91 h 463"/>
                <a:gd name="T58" fmla="*/ 409 w 409"/>
                <a:gd name="T59" fmla="*/ 99 h 463"/>
                <a:gd name="T60" fmla="*/ 341 w 409"/>
                <a:gd name="T61" fmla="*/ 129 h 463"/>
                <a:gd name="T62" fmla="*/ 341 w 409"/>
                <a:gd name="T63" fmla="*/ 137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9" h="463">
                  <a:moveTo>
                    <a:pt x="341" y="129"/>
                  </a:moveTo>
                  <a:lnTo>
                    <a:pt x="273" y="198"/>
                  </a:lnTo>
                  <a:lnTo>
                    <a:pt x="280" y="205"/>
                  </a:lnTo>
                  <a:lnTo>
                    <a:pt x="265" y="213"/>
                  </a:lnTo>
                  <a:lnTo>
                    <a:pt x="265" y="258"/>
                  </a:lnTo>
                  <a:lnTo>
                    <a:pt x="235" y="281"/>
                  </a:lnTo>
                  <a:lnTo>
                    <a:pt x="250" y="304"/>
                  </a:lnTo>
                  <a:lnTo>
                    <a:pt x="242" y="319"/>
                  </a:lnTo>
                  <a:lnTo>
                    <a:pt x="242" y="357"/>
                  </a:lnTo>
                  <a:lnTo>
                    <a:pt x="318" y="417"/>
                  </a:lnTo>
                  <a:lnTo>
                    <a:pt x="333" y="455"/>
                  </a:lnTo>
                  <a:lnTo>
                    <a:pt x="38" y="463"/>
                  </a:lnTo>
                  <a:lnTo>
                    <a:pt x="38" y="319"/>
                  </a:lnTo>
                  <a:lnTo>
                    <a:pt x="15" y="296"/>
                  </a:lnTo>
                  <a:lnTo>
                    <a:pt x="30" y="273"/>
                  </a:lnTo>
                  <a:lnTo>
                    <a:pt x="0" y="31"/>
                  </a:lnTo>
                  <a:lnTo>
                    <a:pt x="106" y="31"/>
                  </a:lnTo>
                  <a:lnTo>
                    <a:pt x="106" y="0"/>
                  </a:lnTo>
                  <a:lnTo>
                    <a:pt x="114" y="0"/>
                  </a:lnTo>
                  <a:lnTo>
                    <a:pt x="136" y="54"/>
                  </a:lnTo>
                  <a:lnTo>
                    <a:pt x="174" y="61"/>
                  </a:lnTo>
                  <a:lnTo>
                    <a:pt x="182" y="69"/>
                  </a:lnTo>
                  <a:lnTo>
                    <a:pt x="220" y="61"/>
                  </a:lnTo>
                  <a:lnTo>
                    <a:pt x="242" y="61"/>
                  </a:lnTo>
                  <a:lnTo>
                    <a:pt x="258" y="91"/>
                  </a:lnTo>
                  <a:lnTo>
                    <a:pt x="273" y="76"/>
                  </a:lnTo>
                  <a:lnTo>
                    <a:pt x="295" y="99"/>
                  </a:lnTo>
                  <a:lnTo>
                    <a:pt x="333" y="84"/>
                  </a:lnTo>
                  <a:lnTo>
                    <a:pt x="341" y="91"/>
                  </a:lnTo>
                  <a:lnTo>
                    <a:pt x="409" y="99"/>
                  </a:lnTo>
                  <a:lnTo>
                    <a:pt x="341" y="129"/>
                  </a:lnTo>
                  <a:lnTo>
                    <a:pt x="341" y="13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27" name="Freeform 73"/>
            <p:cNvSpPr>
              <a:spLocks/>
            </p:cNvSpPr>
            <p:nvPr/>
          </p:nvSpPr>
          <p:spPr bwMode="auto">
            <a:xfrm>
              <a:off x="3235" y="2451"/>
              <a:ext cx="228" cy="386"/>
            </a:xfrm>
            <a:custGeom>
              <a:avLst/>
              <a:gdLst>
                <a:gd name="T0" fmla="*/ 213 w 228"/>
                <a:gd name="T1" fmla="*/ 242 h 386"/>
                <a:gd name="T2" fmla="*/ 228 w 228"/>
                <a:gd name="T3" fmla="*/ 364 h 386"/>
                <a:gd name="T4" fmla="*/ 167 w 228"/>
                <a:gd name="T5" fmla="*/ 371 h 386"/>
                <a:gd name="T6" fmla="*/ 160 w 228"/>
                <a:gd name="T7" fmla="*/ 386 h 386"/>
                <a:gd name="T8" fmla="*/ 144 w 228"/>
                <a:gd name="T9" fmla="*/ 379 h 386"/>
                <a:gd name="T10" fmla="*/ 129 w 228"/>
                <a:gd name="T11" fmla="*/ 348 h 386"/>
                <a:gd name="T12" fmla="*/ 137 w 228"/>
                <a:gd name="T13" fmla="*/ 318 h 386"/>
                <a:gd name="T14" fmla="*/ 8 w 228"/>
                <a:gd name="T15" fmla="*/ 326 h 386"/>
                <a:gd name="T16" fmla="*/ 0 w 228"/>
                <a:gd name="T17" fmla="*/ 311 h 386"/>
                <a:gd name="T18" fmla="*/ 16 w 228"/>
                <a:gd name="T19" fmla="*/ 280 h 386"/>
                <a:gd name="T20" fmla="*/ 8 w 228"/>
                <a:gd name="T21" fmla="*/ 280 h 386"/>
                <a:gd name="T22" fmla="*/ 31 w 228"/>
                <a:gd name="T23" fmla="*/ 265 h 386"/>
                <a:gd name="T24" fmla="*/ 23 w 228"/>
                <a:gd name="T25" fmla="*/ 257 h 386"/>
                <a:gd name="T26" fmla="*/ 46 w 228"/>
                <a:gd name="T27" fmla="*/ 235 h 386"/>
                <a:gd name="T28" fmla="*/ 31 w 228"/>
                <a:gd name="T29" fmla="*/ 235 h 386"/>
                <a:gd name="T30" fmla="*/ 53 w 228"/>
                <a:gd name="T31" fmla="*/ 220 h 386"/>
                <a:gd name="T32" fmla="*/ 38 w 228"/>
                <a:gd name="T33" fmla="*/ 212 h 386"/>
                <a:gd name="T34" fmla="*/ 46 w 228"/>
                <a:gd name="T35" fmla="*/ 212 h 386"/>
                <a:gd name="T36" fmla="*/ 38 w 228"/>
                <a:gd name="T37" fmla="*/ 197 h 386"/>
                <a:gd name="T38" fmla="*/ 31 w 228"/>
                <a:gd name="T39" fmla="*/ 197 h 386"/>
                <a:gd name="T40" fmla="*/ 31 w 228"/>
                <a:gd name="T41" fmla="*/ 167 h 386"/>
                <a:gd name="T42" fmla="*/ 38 w 228"/>
                <a:gd name="T43" fmla="*/ 144 h 386"/>
                <a:gd name="T44" fmla="*/ 38 w 228"/>
                <a:gd name="T45" fmla="*/ 136 h 386"/>
                <a:gd name="T46" fmla="*/ 23 w 228"/>
                <a:gd name="T47" fmla="*/ 136 h 386"/>
                <a:gd name="T48" fmla="*/ 23 w 228"/>
                <a:gd name="T49" fmla="*/ 113 h 386"/>
                <a:gd name="T50" fmla="*/ 38 w 228"/>
                <a:gd name="T51" fmla="*/ 113 h 386"/>
                <a:gd name="T52" fmla="*/ 31 w 228"/>
                <a:gd name="T53" fmla="*/ 91 h 386"/>
                <a:gd name="T54" fmla="*/ 46 w 228"/>
                <a:gd name="T55" fmla="*/ 76 h 386"/>
                <a:gd name="T56" fmla="*/ 38 w 228"/>
                <a:gd name="T57" fmla="*/ 68 h 386"/>
                <a:gd name="T58" fmla="*/ 61 w 228"/>
                <a:gd name="T59" fmla="*/ 53 h 386"/>
                <a:gd name="T60" fmla="*/ 61 w 228"/>
                <a:gd name="T61" fmla="*/ 22 h 386"/>
                <a:gd name="T62" fmla="*/ 76 w 228"/>
                <a:gd name="T63" fmla="*/ 22 h 386"/>
                <a:gd name="T64" fmla="*/ 76 w 228"/>
                <a:gd name="T65" fmla="*/ 7 h 386"/>
                <a:gd name="T66" fmla="*/ 213 w 228"/>
                <a:gd name="T67" fmla="*/ 0 h 386"/>
                <a:gd name="T68" fmla="*/ 220 w 228"/>
                <a:gd name="T69" fmla="*/ 7 h 386"/>
                <a:gd name="T70" fmla="*/ 213 w 228"/>
                <a:gd name="T71" fmla="*/ 242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8" h="386">
                  <a:moveTo>
                    <a:pt x="213" y="242"/>
                  </a:moveTo>
                  <a:lnTo>
                    <a:pt x="228" y="364"/>
                  </a:lnTo>
                  <a:lnTo>
                    <a:pt x="167" y="371"/>
                  </a:lnTo>
                  <a:lnTo>
                    <a:pt x="160" y="386"/>
                  </a:lnTo>
                  <a:lnTo>
                    <a:pt x="144" y="379"/>
                  </a:lnTo>
                  <a:lnTo>
                    <a:pt x="129" y="348"/>
                  </a:lnTo>
                  <a:lnTo>
                    <a:pt x="137" y="318"/>
                  </a:lnTo>
                  <a:lnTo>
                    <a:pt x="8" y="326"/>
                  </a:lnTo>
                  <a:lnTo>
                    <a:pt x="0" y="311"/>
                  </a:lnTo>
                  <a:lnTo>
                    <a:pt x="16" y="280"/>
                  </a:lnTo>
                  <a:lnTo>
                    <a:pt x="8" y="280"/>
                  </a:lnTo>
                  <a:lnTo>
                    <a:pt x="31" y="265"/>
                  </a:lnTo>
                  <a:lnTo>
                    <a:pt x="23" y="257"/>
                  </a:lnTo>
                  <a:lnTo>
                    <a:pt x="46" y="235"/>
                  </a:lnTo>
                  <a:lnTo>
                    <a:pt x="31" y="235"/>
                  </a:lnTo>
                  <a:lnTo>
                    <a:pt x="53" y="220"/>
                  </a:lnTo>
                  <a:lnTo>
                    <a:pt x="38" y="212"/>
                  </a:lnTo>
                  <a:lnTo>
                    <a:pt x="46" y="212"/>
                  </a:lnTo>
                  <a:lnTo>
                    <a:pt x="38" y="197"/>
                  </a:lnTo>
                  <a:lnTo>
                    <a:pt x="31" y="197"/>
                  </a:lnTo>
                  <a:lnTo>
                    <a:pt x="31" y="167"/>
                  </a:lnTo>
                  <a:lnTo>
                    <a:pt x="38" y="144"/>
                  </a:lnTo>
                  <a:lnTo>
                    <a:pt x="38" y="136"/>
                  </a:lnTo>
                  <a:lnTo>
                    <a:pt x="23" y="136"/>
                  </a:lnTo>
                  <a:lnTo>
                    <a:pt x="23" y="113"/>
                  </a:lnTo>
                  <a:lnTo>
                    <a:pt x="38" y="113"/>
                  </a:lnTo>
                  <a:lnTo>
                    <a:pt x="31" y="91"/>
                  </a:lnTo>
                  <a:lnTo>
                    <a:pt x="46" y="76"/>
                  </a:lnTo>
                  <a:lnTo>
                    <a:pt x="38" y="68"/>
                  </a:lnTo>
                  <a:lnTo>
                    <a:pt x="61" y="53"/>
                  </a:lnTo>
                  <a:lnTo>
                    <a:pt x="61" y="22"/>
                  </a:lnTo>
                  <a:lnTo>
                    <a:pt x="76" y="22"/>
                  </a:lnTo>
                  <a:lnTo>
                    <a:pt x="76" y="7"/>
                  </a:lnTo>
                  <a:lnTo>
                    <a:pt x="213" y="0"/>
                  </a:lnTo>
                  <a:lnTo>
                    <a:pt x="220" y="7"/>
                  </a:lnTo>
                  <a:lnTo>
                    <a:pt x="213" y="242"/>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28" name="Freeform 74"/>
            <p:cNvSpPr>
              <a:spLocks/>
            </p:cNvSpPr>
            <p:nvPr/>
          </p:nvSpPr>
          <p:spPr bwMode="auto">
            <a:xfrm>
              <a:off x="3235" y="2451"/>
              <a:ext cx="228" cy="386"/>
            </a:xfrm>
            <a:custGeom>
              <a:avLst/>
              <a:gdLst>
                <a:gd name="T0" fmla="*/ 213 w 228"/>
                <a:gd name="T1" fmla="*/ 242 h 386"/>
                <a:gd name="T2" fmla="*/ 228 w 228"/>
                <a:gd name="T3" fmla="*/ 364 h 386"/>
                <a:gd name="T4" fmla="*/ 167 w 228"/>
                <a:gd name="T5" fmla="*/ 371 h 386"/>
                <a:gd name="T6" fmla="*/ 160 w 228"/>
                <a:gd name="T7" fmla="*/ 386 h 386"/>
                <a:gd name="T8" fmla="*/ 144 w 228"/>
                <a:gd name="T9" fmla="*/ 379 h 386"/>
                <a:gd name="T10" fmla="*/ 129 w 228"/>
                <a:gd name="T11" fmla="*/ 348 h 386"/>
                <a:gd name="T12" fmla="*/ 137 w 228"/>
                <a:gd name="T13" fmla="*/ 318 h 386"/>
                <a:gd name="T14" fmla="*/ 8 w 228"/>
                <a:gd name="T15" fmla="*/ 326 h 386"/>
                <a:gd name="T16" fmla="*/ 0 w 228"/>
                <a:gd name="T17" fmla="*/ 311 h 386"/>
                <a:gd name="T18" fmla="*/ 16 w 228"/>
                <a:gd name="T19" fmla="*/ 280 h 386"/>
                <a:gd name="T20" fmla="*/ 8 w 228"/>
                <a:gd name="T21" fmla="*/ 280 h 386"/>
                <a:gd name="T22" fmla="*/ 31 w 228"/>
                <a:gd name="T23" fmla="*/ 265 h 386"/>
                <a:gd name="T24" fmla="*/ 23 w 228"/>
                <a:gd name="T25" fmla="*/ 257 h 386"/>
                <a:gd name="T26" fmla="*/ 46 w 228"/>
                <a:gd name="T27" fmla="*/ 235 h 386"/>
                <a:gd name="T28" fmla="*/ 31 w 228"/>
                <a:gd name="T29" fmla="*/ 235 h 386"/>
                <a:gd name="T30" fmla="*/ 53 w 228"/>
                <a:gd name="T31" fmla="*/ 220 h 386"/>
                <a:gd name="T32" fmla="*/ 38 w 228"/>
                <a:gd name="T33" fmla="*/ 212 h 386"/>
                <a:gd name="T34" fmla="*/ 46 w 228"/>
                <a:gd name="T35" fmla="*/ 212 h 386"/>
                <a:gd name="T36" fmla="*/ 38 w 228"/>
                <a:gd name="T37" fmla="*/ 197 h 386"/>
                <a:gd name="T38" fmla="*/ 31 w 228"/>
                <a:gd name="T39" fmla="*/ 197 h 386"/>
                <a:gd name="T40" fmla="*/ 31 w 228"/>
                <a:gd name="T41" fmla="*/ 167 h 386"/>
                <a:gd name="T42" fmla="*/ 38 w 228"/>
                <a:gd name="T43" fmla="*/ 144 h 386"/>
                <a:gd name="T44" fmla="*/ 38 w 228"/>
                <a:gd name="T45" fmla="*/ 136 h 386"/>
                <a:gd name="T46" fmla="*/ 23 w 228"/>
                <a:gd name="T47" fmla="*/ 136 h 386"/>
                <a:gd name="T48" fmla="*/ 23 w 228"/>
                <a:gd name="T49" fmla="*/ 113 h 386"/>
                <a:gd name="T50" fmla="*/ 38 w 228"/>
                <a:gd name="T51" fmla="*/ 113 h 386"/>
                <a:gd name="T52" fmla="*/ 31 w 228"/>
                <a:gd name="T53" fmla="*/ 91 h 386"/>
                <a:gd name="T54" fmla="*/ 46 w 228"/>
                <a:gd name="T55" fmla="*/ 76 h 386"/>
                <a:gd name="T56" fmla="*/ 38 w 228"/>
                <a:gd name="T57" fmla="*/ 68 h 386"/>
                <a:gd name="T58" fmla="*/ 61 w 228"/>
                <a:gd name="T59" fmla="*/ 53 h 386"/>
                <a:gd name="T60" fmla="*/ 61 w 228"/>
                <a:gd name="T61" fmla="*/ 22 h 386"/>
                <a:gd name="T62" fmla="*/ 76 w 228"/>
                <a:gd name="T63" fmla="*/ 22 h 386"/>
                <a:gd name="T64" fmla="*/ 76 w 228"/>
                <a:gd name="T65" fmla="*/ 7 h 386"/>
                <a:gd name="T66" fmla="*/ 213 w 228"/>
                <a:gd name="T67" fmla="*/ 0 h 386"/>
                <a:gd name="T68" fmla="*/ 220 w 228"/>
                <a:gd name="T69" fmla="*/ 7 h 386"/>
                <a:gd name="T70" fmla="*/ 213 w 228"/>
                <a:gd name="T71" fmla="*/ 242 h 386"/>
                <a:gd name="T72" fmla="*/ 213 w 228"/>
                <a:gd name="T73" fmla="*/ 25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8" h="386">
                  <a:moveTo>
                    <a:pt x="213" y="242"/>
                  </a:moveTo>
                  <a:lnTo>
                    <a:pt x="228" y="364"/>
                  </a:lnTo>
                  <a:lnTo>
                    <a:pt x="167" y="371"/>
                  </a:lnTo>
                  <a:lnTo>
                    <a:pt x="160" y="386"/>
                  </a:lnTo>
                  <a:lnTo>
                    <a:pt x="144" y="379"/>
                  </a:lnTo>
                  <a:lnTo>
                    <a:pt x="129" y="348"/>
                  </a:lnTo>
                  <a:lnTo>
                    <a:pt x="137" y="318"/>
                  </a:lnTo>
                  <a:lnTo>
                    <a:pt x="8" y="326"/>
                  </a:lnTo>
                  <a:lnTo>
                    <a:pt x="0" y="311"/>
                  </a:lnTo>
                  <a:lnTo>
                    <a:pt x="16" y="280"/>
                  </a:lnTo>
                  <a:lnTo>
                    <a:pt x="8" y="280"/>
                  </a:lnTo>
                  <a:lnTo>
                    <a:pt x="31" y="265"/>
                  </a:lnTo>
                  <a:lnTo>
                    <a:pt x="23" y="257"/>
                  </a:lnTo>
                  <a:lnTo>
                    <a:pt x="46" y="235"/>
                  </a:lnTo>
                  <a:lnTo>
                    <a:pt x="31" y="235"/>
                  </a:lnTo>
                  <a:lnTo>
                    <a:pt x="53" y="220"/>
                  </a:lnTo>
                  <a:lnTo>
                    <a:pt x="38" y="212"/>
                  </a:lnTo>
                  <a:lnTo>
                    <a:pt x="46" y="212"/>
                  </a:lnTo>
                  <a:lnTo>
                    <a:pt x="38" y="197"/>
                  </a:lnTo>
                  <a:lnTo>
                    <a:pt x="31" y="197"/>
                  </a:lnTo>
                  <a:lnTo>
                    <a:pt x="31" y="167"/>
                  </a:lnTo>
                  <a:lnTo>
                    <a:pt x="38" y="144"/>
                  </a:lnTo>
                  <a:lnTo>
                    <a:pt x="38" y="136"/>
                  </a:lnTo>
                  <a:lnTo>
                    <a:pt x="23" y="136"/>
                  </a:lnTo>
                  <a:lnTo>
                    <a:pt x="23" y="113"/>
                  </a:lnTo>
                  <a:lnTo>
                    <a:pt x="38" y="113"/>
                  </a:lnTo>
                  <a:lnTo>
                    <a:pt x="31" y="91"/>
                  </a:lnTo>
                  <a:lnTo>
                    <a:pt x="46" y="76"/>
                  </a:lnTo>
                  <a:lnTo>
                    <a:pt x="38" y="68"/>
                  </a:lnTo>
                  <a:lnTo>
                    <a:pt x="61" y="53"/>
                  </a:lnTo>
                  <a:lnTo>
                    <a:pt x="61" y="22"/>
                  </a:lnTo>
                  <a:lnTo>
                    <a:pt x="76" y="22"/>
                  </a:lnTo>
                  <a:lnTo>
                    <a:pt x="76" y="7"/>
                  </a:lnTo>
                  <a:lnTo>
                    <a:pt x="213" y="0"/>
                  </a:lnTo>
                  <a:lnTo>
                    <a:pt x="220" y="7"/>
                  </a:lnTo>
                  <a:lnTo>
                    <a:pt x="213" y="242"/>
                  </a:lnTo>
                  <a:lnTo>
                    <a:pt x="213" y="25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29" name="Freeform 75"/>
            <p:cNvSpPr>
              <a:spLocks/>
            </p:cNvSpPr>
            <p:nvPr/>
          </p:nvSpPr>
          <p:spPr bwMode="auto">
            <a:xfrm>
              <a:off x="2963" y="2019"/>
              <a:ext cx="416" cy="364"/>
            </a:xfrm>
            <a:custGeom>
              <a:avLst/>
              <a:gdLst>
                <a:gd name="T0" fmla="*/ 416 w 416"/>
                <a:gd name="T1" fmla="*/ 280 h 364"/>
                <a:gd name="T2" fmla="*/ 386 w 416"/>
                <a:gd name="T3" fmla="*/ 257 h 364"/>
                <a:gd name="T4" fmla="*/ 386 w 416"/>
                <a:gd name="T5" fmla="*/ 227 h 364"/>
                <a:gd name="T6" fmla="*/ 333 w 416"/>
                <a:gd name="T7" fmla="*/ 189 h 364"/>
                <a:gd name="T8" fmla="*/ 341 w 416"/>
                <a:gd name="T9" fmla="*/ 136 h 364"/>
                <a:gd name="T10" fmla="*/ 325 w 416"/>
                <a:gd name="T11" fmla="*/ 129 h 364"/>
                <a:gd name="T12" fmla="*/ 310 w 416"/>
                <a:gd name="T13" fmla="*/ 136 h 364"/>
                <a:gd name="T14" fmla="*/ 303 w 416"/>
                <a:gd name="T15" fmla="*/ 106 h 364"/>
                <a:gd name="T16" fmla="*/ 265 w 416"/>
                <a:gd name="T17" fmla="*/ 68 h 364"/>
                <a:gd name="T18" fmla="*/ 257 w 416"/>
                <a:gd name="T19" fmla="*/ 15 h 364"/>
                <a:gd name="T20" fmla="*/ 242 w 416"/>
                <a:gd name="T21" fmla="*/ 0 h 364"/>
                <a:gd name="T22" fmla="*/ 0 w 416"/>
                <a:gd name="T23" fmla="*/ 7 h 364"/>
                <a:gd name="T24" fmla="*/ 22 w 416"/>
                <a:gd name="T25" fmla="*/ 53 h 364"/>
                <a:gd name="T26" fmla="*/ 45 w 416"/>
                <a:gd name="T27" fmla="*/ 60 h 364"/>
                <a:gd name="T28" fmla="*/ 53 w 416"/>
                <a:gd name="T29" fmla="*/ 75 h 364"/>
                <a:gd name="T30" fmla="*/ 38 w 416"/>
                <a:gd name="T31" fmla="*/ 91 h 364"/>
                <a:gd name="T32" fmla="*/ 68 w 416"/>
                <a:gd name="T33" fmla="*/ 121 h 364"/>
                <a:gd name="T34" fmla="*/ 68 w 416"/>
                <a:gd name="T35" fmla="*/ 333 h 364"/>
                <a:gd name="T36" fmla="*/ 310 w 416"/>
                <a:gd name="T37" fmla="*/ 326 h 364"/>
                <a:gd name="T38" fmla="*/ 348 w 416"/>
                <a:gd name="T39" fmla="*/ 318 h 364"/>
                <a:gd name="T40" fmla="*/ 356 w 416"/>
                <a:gd name="T41" fmla="*/ 333 h 364"/>
                <a:gd name="T42" fmla="*/ 341 w 416"/>
                <a:gd name="T43" fmla="*/ 364 h 364"/>
                <a:gd name="T44" fmla="*/ 379 w 416"/>
                <a:gd name="T45" fmla="*/ 356 h 364"/>
                <a:gd name="T46" fmla="*/ 394 w 416"/>
                <a:gd name="T47" fmla="*/ 318 h 364"/>
                <a:gd name="T48" fmla="*/ 386 w 416"/>
                <a:gd name="T49" fmla="*/ 318 h 364"/>
                <a:gd name="T50" fmla="*/ 394 w 416"/>
                <a:gd name="T51" fmla="*/ 310 h 364"/>
                <a:gd name="T52" fmla="*/ 394 w 416"/>
                <a:gd name="T53" fmla="*/ 318 h 364"/>
                <a:gd name="T54" fmla="*/ 401 w 416"/>
                <a:gd name="T55" fmla="*/ 318 h 364"/>
                <a:gd name="T56" fmla="*/ 416 w 416"/>
                <a:gd name="T57" fmla="*/ 303 h 364"/>
                <a:gd name="T58" fmla="*/ 416 w 416"/>
                <a:gd name="T59" fmla="*/ 280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6" h="364">
                  <a:moveTo>
                    <a:pt x="416" y="280"/>
                  </a:moveTo>
                  <a:lnTo>
                    <a:pt x="386" y="257"/>
                  </a:lnTo>
                  <a:lnTo>
                    <a:pt x="386" y="227"/>
                  </a:lnTo>
                  <a:lnTo>
                    <a:pt x="333" y="189"/>
                  </a:lnTo>
                  <a:lnTo>
                    <a:pt x="341" y="136"/>
                  </a:lnTo>
                  <a:lnTo>
                    <a:pt x="325" y="129"/>
                  </a:lnTo>
                  <a:lnTo>
                    <a:pt x="310" y="136"/>
                  </a:lnTo>
                  <a:lnTo>
                    <a:pt x="303" y="106"/>
                  </a:lnTo>
                  <a:lnTo>
                    <a:pt x="265" y="68"/>
                  </a:lnTo>
                  <a:lnTo>
                    <a:pt x="257" y="15"/>
                  </a:lnTo>
                  <a:lnTo>
                    <a:pt x="242" y="0"/>
                  </a:lnTo>
                  <a:lnTo>
                    <a:pt x="0" y="7"/>
                  </a:lnTo>
                  <a:lnTo>
                    <a:pt x="22" y="53"/>
                  </a:lnTo>
                  <a:lnTo>
                    <a:pt x="45" y="60"/>
                  </a:lnTo>
                  <a:lnTo>
                    <a:pt x="53" y="75"/>
                  </a:lnTo>
                  <a:lnTo>
                    <a:pt x="38" y="91"/>
                  </a:lnTo>
                  <a:lnTo>
                    <a:pt x="68" y="121"/>
                  </a:lnTo>
                  <a:lnTo>
                    <a:pt x="68" y="333"/>
                  </a:lnTo>
                  <a:lnTo>
                    <a:pt x="310" y="326"/>
                  </a:lnTo>
                  <a:lnTo>
                    <a:pt x="348" y="318"/>
                  </a:lnTo>
                  <a:lnTo>
                    <a:pt x="356" y="333"/>
                  </a:lnTo>
                  <a:lnTo>
                    <a:pt x="341" y="364"/>
                  </a:lnTo>
                  <a:lnTo>
                    <a:pt x="379" y="356"/>
                  </a:lnTo>
                  <a:lnTo>
                    <a:pt x="394" y="318"/>
                  </a:lnTo>
                  <a:lnTo>
                    <a:pt x="386" y="318"/>
                  </a:lnTo>
                  <a:lnTo>
                    <a:pt x="394" y="310"/>
                  </a:lnTo>
                  <a:lnTo>
                    <a:pt x="394" y="318"/>
                  </a:lnTo>
                  <a:lnTo>
                    <a:pt x="401" y="318"/>
                  </a:lnTo>
                  <a:lnTo>
                    <a:pt x="416" y="303"/>
                  </a:lnTo>
                  <a:lnTo>
                    <a:pt x="416" y="28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30" name="Freeform 76"/>
            <p:cNvSpPr>
              <a:spLocks/>
            </p:cNvSpPr>
            <p:nvPr/>
          </p:nvSpPr>
          <p:spPr bwMode="auto">
            <a:xfrm>
              <a:off x="2963" y="2019"/>
              <a:ext cx="416" cy="364"/>
            </a:xfrm>
            <a:custGeom>
              <a:avLst/>
              <a:gdLst>
                <a:gd name="T0" fmla="*/ 416 w 416"/>
                <a:gd name="T1" fmla="*/ 280 h 364"/>
                <a:gd name="T2" fmla="*/ 386 w 416"/>
                <a:gd name="T3" fmla="*/ 257 h 364"/>
                <a:gd name="T4" fmla="*/ 386 w 416"/>
                <a:gd name="T5" fmla="*/ 227 h 364"/>
                <a:gd name="T6" fmla="*/ 333 w 416"/>
                <a:gd name="T7" fmla="*/ 189 h 364"/>
                <a:gd name="T8" fmla="*/ 341 w 416"/>
                <a:gd name="T9" fmla="*/ 136 h 364"/>
                <a:gd name="T10" fmla="*/ 325 w 416"/>
                <a:gd name="T11" fmla="*/ 129 h 364"/>
                <a:gd name="T12" fmla="*/ 310 w 416"/>
                <a:gd name="T13" fmla="*/ 136 h 364"/>
                <a:gd name="T14" fmla="*/ 303 w 416"/>
                <a:gd name="T15" fmla="*/ 106 h 364"/>
                <a:gd name="T16" fmla="*/ 265 w 416"/>
                <a:gd name="T17" fmla="*/ 68 h 364"/>
                <a:gd name="T18" fmla="*/ 257 w 416"/>
                <a:gd name="T19" fmla="*/ 15 h 364"/>
                <a:gd name="T20" fmla="*/ 242 w 416"/>
                <a:gd name="T21" fmla="*/ 0 h 364"/>
                <a:gd name="T22" fmla="*/ 0 w 416"/>
                <a:gd name="T23" fmla="*/ 7 h 364"/>
                <a:gd name="T24" fmla="*/ 22 w 416"/>
                <a:gd name="T25" fmla="*/ 53 h 364"/>
                <a:gd name="T26" fmla="*/ 45 w 416"/>
                <a:gd name="T27" fmla="*/ 60 h 364"/>
                <a:gd name="T28" fmla="*/ 53 w 416"/>
                <a:gd name="T29" fmla="*/ 75 h 364"/>
                <a:gd name="T30" fmla="*/ 38 w 416"/>
                <a:gd name="T31" fmla="*/ 91 h 364"/>
                <a:gd name="T32" fmla="*/ 68 w 416"/>
                <a:gd name="T33" fmla="*/ 121 h 364"/>
                <a:gd name="T34" fmla="*/ 68 w 416"/>
                <a:gd name="T35" fmla="*/ 333 h 364"/>
                <a:gd name="T36" fmla="*/ 310 w 416"/>
                <a:gd name="T37" fmla="*/ 326 h 364"/>
                <a:gd name="T38" fmla="*/ 348 w 416"/>
                <a:gd name="T39" fmla="*/ 318 h 364"/>
                <a:gd name="T40" fmla="*/ 356 w 416"/>
                <a:gd name="T41" fmla="*/ 333 h 364"/>
                <a:gd name="T42" fmla="*/ 341 w 416"/>
                <a:gd name="T43" fmla="*/ 364 h 364"/>
                <a:gd name="T44" fmla="*/ 379 w 416"/>
                <a:gd name="T45" fmla="*/ 356 h 364"/>
                <a:gd name="T46" fmla="*/ 394 w 416"/>
                <a:gd name="T47" fmla="*/ 318 h 364"/>
                <a:gd name="T48" fmla="*/ 386 w 416"/>
                <a:gd name="T49" fmla="*/ 318 h 364"/>
                <a:gd name="T50" fmla="*/ 394 w 416"/>
                <a:gd name="T51" fmla="*/ 310 h 364"/>
                <a:gd name="T52" fmla="*/ 394 w 416"/>
                <a:gd name="T53" fmla="*/ 318 h 364"/>
                <a:gd name="T54" fmla="*/ 401 w 416"/>
                <a:gd name="T55" fmla="*/ 318 h 364"/>
                <a:gd name="T56" fmla="*/ 416 w 416"/>
                <a:gd name="T57" fmla="*/ 303 h 364"/>
                <a:gd name="T58" fmla="*/ 416 w 416"/>
                <a:gd name="T59" fmla="*/ 280 h 364"/>
                <a:gd name="T60" fmla="*/ 416 w 416"/>
                <a:gd name="T61" fmla="*/ 288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6" h="364">
                  <a:moveTo>
                    <a:pt x="416" y="280"/>
                  </a:moveTo>
                  <a:lnTo>
                    <a:pt x="386" y="257"/>
                  </a:lnTo>
                  <a:lnTo>
                    <a:pt x="386" y="227"/>
                  </a:lnTo>
                  <a:lnTo>
                    <a:pt x="333" y="189"/>
                  </a:lnTo>
                  <a:lnTo>
                    <a:pt x="341" y="136"/>
                  </a:lnTo>
                  <a:lnTo>
                    <a:pt x="325" y="129"/>
                  </a:lnTo>
                  <a:lnTo>
                    <a:pt x="310" y="136"/>
                  </a:lnTo>
                  <a:lnTo>
                    <a:pt x="303" y="106"/>
                  </a:lnTo>
                  <a:lnTo>
                    <a:pt x="265" y="68"/>
                  </a:lnTo>
                  <a:lnTo>
                    <a:pt x="257" y="15"/>
                  </a:lnTo>
                  <a:lnTo>
                    <a:pt x="242" y="0"/>
                  </a:lnTo>
                  <a:lnTo>
                    <a:pt x="0" y="7"/>
                  </a:lnTo>
                  <a:lnTo>
                    <a:pt x="22" y="53"/>
                  </a:lnTo>
                  <a:lnTo>
                    <a:pt x="45" y="60"/>
                  </a:lnTo>
                  <a:lnTo>
                    <a:pt x="53" y="75"/>
                  </a:lnTo>
                  <a:lnTo>
                    <a:pt x="38" y="91"/>
                  </a:lnTo>
                  <a:lnTo>
                    <a:pt x="68" y="121"/>
                  </a:lnTo>
                  <a:lnTo>
                    <a:pt x="68" y="333"/>
                  </a:lnTo>
                  <a:lnTo>
                    <a:pt x="310" y="326"/>
                  </a:lnTo>
                  <a:lnTo>
                    <a:pt x="348" y="318"/>
                  </a:lnTo>
                  <a:lnTo>
                    <a:pt x="356" y="333"/>
                  </a:lnTo>
                  <a:lnTo>
                    <a:pt x="341" y="364"/>
                  </a:lnTo>
                  <a:lnTo>
                    <a:pt x="379" y="356"/>
                  </a:lnTo>
                  <a:lnTo>
                    <a:pt x="394" y="318"/>
                  </a:lnTo>
                  <a:lnTo>
                    <a:pt x="386" y="318"/>
                  </a:lnTo>
                  <a:lnTo>
                    <a:pt x="394" y="310"/>
                  </a:lnTo>
                  <a:lnTo>
                    <a:pt x="394" y="318"/>
                  </a:lnTo>
                  <a:lnTo>
                    <a:pt x="401" y="318"/>
                  </a:lnTo>
                  <a:lnTo>
                    <a:pt x="416" y="303"/>
                  </a:lnTo>
                  <a:lnTo>
                    <a:pt x="416" y="280"/>
                  </a:lnTo>
                  <a:lnTo>
                    <a:pt x="416" y="28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31" name="Freeform 77"/>
            <p:cNvSpPr>
              <a:spLocks/>
            </p:cNvSpPr>
            <p:nvPr/>
          </p:nvSpPr>
          <p:spPr bwMode="auto">
            <a:xfrm>
              <a:off x="1880" y="1253"/>
              <a:ext cx="643" cy="409"/>
            </a:xfrm>
            <a:custGeom>
              <a:avLst/>
              <a:gdLst>
                <a:gd name="T0" fmla="*/ 621 w 643"/>
                <a:gd name="T1" fmla="*/ 334 h 409"/>
                <a:gd name="T2" fmla="*/ 643 w 643"/>
                <a:gd name="T3" fmla="*/ 99 h 409"/>
                <a:gd name="T4" fmla="*/ 265 w 643"/>
                <a:gd name="T5" fmla="*/ 53 h 409"/>
                <a:gd name="T6" fmla="*/ 22 w 643"/>
                <a:gd name="T7" fmla="*/ 0 h 409"/>
                <a:gd name="T8" fmla="*/ 0 w 643"/>
                <a:gd name="T9" fmla="*/ 83 h 409"/>
                <a:gd name="T10" fmla="*/ 15 w 643"/>
                <a:gd name="T11" fmla="*/ 106 h 409"/>
                <a:gd name="T12" fmla="*/ 7 w 643"/>
                <a:gd name="T13" fmla="*/ 129 h 409"/>
                <a:gd name="T14" fmla="*/ 30 w 643"/>
                <a:gd name="T15" fmla="*/ 144 h 409"/>
                <a:gd name="T16" fmla="*/ 53 w 643"/>
                <a:gd name="T17" fmla="*/ 190 h 409"/>
                <a:gd name="T18" fmla="*/ 75 w 643"/>
                <a:gd name="T19" fmla="*/ 197 h 409"/>
                <a:gd name="T20" fmla="*/ 45 w 643"/>
                <a:gd name="T21" fmla="*/ 281 h 409"/>
                <a:gd name="T22" fmla="*/ 53 w 643"/>
                <a:gd name="T23" fmla="*/ 288 h 409"/>
                <a:gd name="T24" fmla="*/ 83 w 643"/>
                <a:gd name="T25" fmla="*/ 281 h 409"/>
                <a:gd name="T26" fmla="*/ 98 w 643"/>
                <a:gd name="T27" fmla="*/ 349 h 409"/>
                <a:gd name="T28" fmla="*/ 113 w 643"/>
                <a:gd name="T29" fmla="*/ 356 h 409"/>
                <a:gd name="T30" fmla="*/ 121 w 643"/>
                <a:gd name="T31" fmla="*/ 394 h 409"/>
                <a:gd name="T32" fmla="*/ 159 w 643"/>
                <a:gd name="T33" fmla="*/ 379 h 409"/>
                <a:gd name="T34" fmla="*/ 197 w 643"/>
                <a:gd name="T35" fmla="*/ 394 h 409"/>
                <a:gd name="T36" fmla="*/ 204 w 643"/>
                <a:gd name="T37" fmla="*/ 372 h 409"/>
                <a:gd name="T38" fmla="*/ 219 w 643"/>
                <a:gd name="T39" fmla="*/ 402 h 409"/>
                <a:gd name="T40" fmla="*/ 227 w 643"/>
                <a:gd name="T41" fmla="*/ 356 h 409"/>
                <a:gd name="T42" fmla="*/ 621 w 643"/>
                <a:gd name="T43" fmla="*/ 409 h 409"/>
                <a:gd name="T44" fmla="*/ 621 w 643"/>
                <a:gd name="T45" fmla="*/ 334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3" h="409">
                  <a:moveTo>
                    <a:pt x="621" y="334"/>
                  </a:moveTo>
                  <a:lnTo>
                    <a:pt x="643" y="99"/>
                  </a:lnTo>
                  <a:lnTo>
                    <a:pt x="265" y="53"/>
                  </a:lnTo>
                  <a:lnTo>
                    <a:pt x="22" y="0"/>
                  </a:lnTo>
                  <a:lnTo>
                    <a:pt x="0" y="83"/>
                  </a:lnTo>
                  <a:lnTo>
                    <a:pt x="15" y="106"/>
                  </a:lnTo>
                  <a:lnTo>
                    <a:pt x="7" y="129"/>
                  </a:lnTo>
                  <a:lnTo>
                    <a:pt x="30" y="144"/>
                  </a:lnTo>
                  <a:lnTo>
                    <a:pt x="53" y="190"/>
                  </a:lnTo>
                  <a:lnTo>
                    <a:pt x="75" y="197"/>
                  </a:lnTo>
                  <a:lnTo>
                    <a:pt x="45" y="281"/>
                  </a:lnTo>
                  <a:lnTo>
                    <a:pt x="53" y="288"/>
                  </a:lnTo>
                  <a:lnTo>
                    <a:pt x="83" y="281"/>
                  </a:lnTo>
                  <a:lnTo>
                    <a:pt x="98" y="349"/>
                  </a:lnTo>
                  <a:lnTo>
                    <a:pt x="113" y="356"/>
                  </a:lnTo>
                  <a:lnTo>
                    <a:pt x="121" y="394"/>
                  </a:lnTo>
                  <a:lnTo>
                    <a:pt x="159" y="379"/>
                  </a:lnTo>
                  <a:lnTo>
                    <a:pt x="197" y="394"/>
                  </a:lnTo>
                  <a:lnTo>
                    <a:pt x="204" y="372"/>
                  </a:lnTo>
                  <a:lnTo>
                    <a:pt x="219" y="402"/>
                  </a:lnTo>
                  <a:lnTo>
                    <a:pt x="227" y="356"/>
                  </a:lnTo>
                  <a:lnTo>
                    <a:pt x="621" y="409"/>
                  </a:lnTo>
                  <a:lnTo>
                    <a:pt x="621" y="334"/>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32" name="Freeform 78"/>
            <p:cNvSpPr>
              <a:spLocks/>
            </p:cNvSpPr>
            <p:nvPr/>
          </p:nvSpPr>
          <p:spPr bwMode="auto">
            <a:xfrm>
              <a:off x="1880" y="1253"/>
              <a:ext cx="643" cy="409"/>
            </a:xfrm>
            <a:custGeom>
              <a:avLst/>
              <a:gdLst>
                <a:gd name="T0" fmla="*/ 621 w 643"/>
                <a:gd name="T1" fmla="*/ 334 h 409"/>
                <a:gd name="T2" fmla="*/ 643 w 643"/>
                <a:gd name="T3" fmla="*/ 99 h 409"/>
                <a:gd name="T4" fmla="*/ 265 w 643"/>
                <a:gd name="T5" fmla="*/ 53 h 409"/>
                <a:gd name="T6" fmla="*/ 22 w 643"/>
                <a:gd name="T7" fmla="*/ 0 h 409"/>
                <a:gd name="T8" fmla="*/ 0 w 643"/>
                <a:gd name="T9" fmla="*/ 83 h 409"/>
                <a:gd name="T10" fmla="*/ 15 w 643"/>
                <a:gd name="T11" fmla="*/ 106 h 409"/>
                <a:gd name="T12" fmla="*/ 7 w 643"/>
                <a:gd name="T13" fmla="*/ 129 h 409"/>
                <a:gd name="T14" fmla="*/ 30 w 643"/>
                <a:gd name="T15" fmla="*/ 144 h 409"/>
                <a:gd name="T16" fmla="*/ 53 w 643"/>
                <a:gd name="T17" fmla="*/ 190 h 409"/>
                <a:gd name="T18" fmla="*/ 75 w 643"/>
                <a:gd name="T19" fmla="*/ 197 h 409"/>
                <a:gd name="T20" fmla="*/ 45 w 643"/>
                <a:gd name="T21" fmla="*/ 281 h 409"/>
                <a:gd name="T22" fmla="*/ 53 w 643"/>
                <a:gd name="T23" fmla="*/ 288 h 409"/>
                <a:gd name="T24" fmla="*/ 83 w 643"/>
                <a:gd name="T25" fmla="*/ 281 h 409"/>
                <a:gd name="T26" fmla="*/ 98 w 643"/>
                <a:gd name="T27" fmla="*/ 349 h 409"/>
                <a:gd name="T28" fmla="*/ 113 w 643"/>
                <a:gd name="T29" fmla="*/ 356 h 409"/>
                <a:gd name="T30" fmla="*/ 121 w 643"/>
                <a:gd name="T31" fmla="*/ 394 h 409"/>
                <a:gd name="T32" fmla="*/ 159 w 643"/>
                <a:gd name="T33" fmla="*/ 379 h 409"/>
                <a:gd name="T34" fmla="*/ 197 w 643"/>
                <a:gd name="T35" fmla="*/ 394 h 409"/>
                <a:gd name="T36" fmla="*/ 204 w 643"/>
                <a:gd name="T37" fmla="*/ 372 h 409"/>
                <a:gd name="T38" fmla="*/ 219 w 643"/>
                <a:gd name="T39" fmla="*/ 402 h 409"/>
                <a:gd name="T40" fmla="*/ 227 w 643"/>
                <a:gd name="T41" fmla="*/ 356 h 409"/>
                <a:gd name="T42" fmla="*/ 621 w 643"/>
                <a:gd name="T43" fmla="*/ 409 h 409"/>
                <a:gd name="T44" fmla="*/ 621 w 643"/>
                <a:gd name="T45" fmla="*/ 334 h 409"/>
                <a:gd name="T46" fmla="*/ 621 w 643"/>
                <a:gd name="T47" fmla="*/ 341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3" h="409">
                  <a:moveTo>
                    <a:pt x="621" y="334"/>
                  </a:moveTo>
                  <a:lnTo>
                    <a:pt x="643" y="99"/>
                  </a:lnTo>
                  <a:lnTo>
                    <a:pt x="265" y="53"/>
                  </a:lnTo>
                  <a:lnTo>
                    <a:pt x="22" y="0"/>
                  </a:lnTo>
                  <a:lnTo>
                    <a:pt x="0" y="83"/>
                  </a:lnTo>
                  <a:lnTo>
                    <a:pt x="15" y="106"/>
                  </a:lnTo>
                  <a:lnTo>
                    <a:pt x="7" y="129"/>
                  </a:lnTo>
                  <a:lnTo>
                    <a:pt x="30" y="144"/>
                  </a:lnTo>
                  <a:lnTo>
                    <a:pt x="53" y="190"/>
                  </a:lnTo>
                  <a:lnTo>
                    <a:pt x="75" y="197"/>
                  </a:lnTo>
                  <a:lnTo>
                    <a:pt x="45" y="281"/>
                  </a:lnTo>
                  <a:lnTo>
                    <a:pt x="53" y="288"/>
                  </a:lnTo>
                  <a:lnTo>
                    <a:pt x="83" y="281"/>
                  </a:lnTo>
                  <a:lnTo>
                    <a:pt x="98" y="349"/>
                  </a:lnTo>
                  <a:lnTo>
                    <a:pt x="113" y="356"/>
                  </a:lnTo>
                  <a:lnTo>
                    <a:pt x="121" y="394"/>
                  </a:lnTo>
                  <a:lnTo>
                    <a:pt x="159" y="379"/>
                  </a:lnTo>
                  <a:lnTo>
                    <a:pt x="197" y="394"/>
                  </a:lnTo>
                  <a:lnTo>
                    <a:pt x="204" y="372"/>
                  </a:lnTo>
                  <a:lnTo>
                    <a:pt x="219" y="402"/>
                  </a:lnTo>
                  <a:lnTo>
                    <a:pt x="227" y="356"/>
                  </a:lnTo>
                  <a:lnTo>
                    <a:pt x="621" y="409"/>
                  </a:lnTo>
                  <a:lnTo>
                    <a:pt x="621" y="334"/>
                  </a:lnTo>
                  <a:lnTo>
                    <a:pt x="621" y="34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33" name="Freeform 79"/>
            <p:cNvSpPr>
              <a:spLocks/>
            </p:cNvSpPr>
            <p:nvPr/>
          </p:nvSpPr>
          <p:spPr bwMode="auto">
            <a:xfrm>
              <a:off x="2470" y="1814"/>
              <a:ext cx="515" cy="258"/>
            </a:xfrm>
            <a:custGeom>
              <a:avLst/>
              <a:gdLst>
                <a:gd name="T0" fmla="*/ 515 w 515"/>
                <a:gd name="T1" fmla="*/ 258 h 258"/>
                <a:gd name="T2" fmla="*/ 114 w 515"/>
                <a:gd name="T3" fmla="*/ 250 h 258"/>
                <a:gd name="T4" fmla="*/ 122 w 515"/>
                <a:gd name="T5" fmla="*/ 167 h 258"/>
                <a:gd name="T6" fmla="*/ 0 w 515"/>
                <a:gd name="T7" fmla="*/ 159 h 258"/>
                <a:gd name="T8" fmla="*/ 16 w 515"/>
                <a:gd name="T9" fmla="*/ 0 h 258"/>
                <a:gd name="T10" fmla="*/ 334 w 515"/>
                <a:gd name="T11" fmla="*/ 23 h 258"/>
                <a:gd name="T12" fmla="*/ 364 w 515"/>
                <a:gd name="T13" fmla="*/ 38 h 258"/>
                <a:gd name="T14" fmla="*/ 409 w 515"/>
                <a:gd name="T15" fmla="*/ 30 h 258"/>
                <a:gd name="T16" fmla="*/ 455 w 515"/>
                <a:gd name="T17" fmla="*/ 61 h 258"/>
                <a:gd name="T18" fmla="*/ 470 w 515"/>
                <a:gd name="T19" fmla="*/ 136 h 258"/>
                <a:gd name="T20" fmla="*/ 485 w 515"/>
                <a:gd name="T21" fmla="*/ 144 h 258"/>
                <a:gd name="T22" fmla="*/ 493 w 515"/>
                <a:gd name="T23" fmla="*/ 212 h 258"/>
                <a:gd name="T24" fmla="*/ 515 w 515"/>
                <a:gd name="T25"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5" h="258">
                  <a:moveTo>
                    <a:pt x="515" y="258"/>
                  </a:moveTo>
                  <a:lnTo>
                    <a:pt x="114" y="250"/>
                  </a:lnTo>
                  <a:lnTo>
                    <a:pt x="122" y="167"/>
                  </a:lnTo>
                  <a:lnTo>
                    <a:pt x="0" y="159"/>
                  </a:lnTo>
                  <a:lnTo>
                    <a:pt x="16" y="0"/>
                  </a:lnTo>
                  <a:lnTo>
                    <a:pt x="334" y="23"/>
                  </a:lnTo>
                  <a:lnTo>
                    <a:pt x="364" y="38"/>
                  </a:lnTo>
                  <a:lnTo>
                    <a:pt x="409" y="30"/>
                  </a:lnTo>
                  <a:lnTo>
                    <a:pt x="455" y="61"/>
                  </a:lnTo>
                  <a:lnTo>
                    <a:pt x="470" y="136"/>
                  </a:lnTo>
                  <a:lnTo>
                    <a:pt x="485" y="144"/>
                  </a:lnTo>
                  <a:lnTo>
                    <a:pt x="493" y="212"/>
                  </a:lnTo>
                  <a:lnTo>
                    <a:pt x="515" y="25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34" name="Freeform 80"/>
            <p:cNvSpPr>
              <a:spLocks/>
            </p:cNvSpPr>
            <p:nvPr/>
          </p:nvSpPr>
          <p:spPr bwMode="auto">
            <a:xfrm>
              <a:off x="2470" y="1814"/>
              <a:ext cx="515" cy="265"/>
            </a:xfrm>
            <a:custGeom>
              <a:avLst/>
              <a:gdLst>
                <a:gd name="T0" fmla="*/ 515 w 515"/>
                <a:gd name="T1" fmla="*/ 258 h 265"/>
                <a:gd name="T2" fmla="*/ 114 w 515"/>
                <a:gd name="T3" fmla="*/ 250 h 265"/>
                <a:gd name="T4" fmla="*/ 122 w 515"/>
                <a:gd name="T5" fmla="*/ 167 h 265"/>
                <a:gd name="T6" fmla="*/ 0 w 515"/>
                <a:gd name="T7" fmla="*/ 159 h 265"/>
                <a:gd name="T8" fmla="*/ 16 w 515"/>
                <a:gd name="T9" fmla="*/ 0 h 265"/>
                <a:gd name="T10" fmla="*/ 334 w 515"/>
                <a:gd name="T11" fmla="*/ 23 h 265"/>
                <a:gd name="T12" fmla="*/ 364 w 515"/>
                <a:gd name="T13" fmla="*/ 38 h 265"/>
                <a:gd name="T14" fmla="*/ 409 w 515"/>
                <a:gd name="T15" fmla="*/ 30 h 265"/>
                <a:gd name="T16" fmla="*/ 455 w 515"/>
                <a:gd name="T17" fmla="*/ 61 h 265"/>
                <a:gd name="T18" fmla="*/ 470 w 515"/>
                <a:gd name="T19" fmla="*/ 136 h 265"/>
                <a:gd name="T20" fmla="*/ 485 w 515"/>
                <a:gd name="T21" fmla="*/ 144 h 265"/>
                <a:gd name="T22" fmla="*/ 493 w 515"/>
                <a:gd name="T23" fmla="*/ 212 h 265"/>
                <a:gd name="T24" fmla="*/ 515 w 515"/>
                <a:gd name="T25" fmla="*/ 258 h 265"/>
                <a:gd name="T26" fmla="*/ 515 w 515"/>
                <a:gd name="T27" fmla="*/ 265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5" h="265">
                  <a:moveTo>
                    <a:pt x="515" y="258"/>
                  </a:moveTo>
                  <a:lnTo>
                    <a:pt x="114" y="250"/>
                  </a:lnTo>
                  <a:lnTo>
                    <a:pt x="122" y="167"/>
                  </a:lnTo>
                  <a:lnTo>
                    <a:pt x="0" y="159"/>
                  </a:lnTo>
                  <a:lnTo>
                    <a:pt x="16" y="0"/>
                  </a:lnTo>
                  <a:lnTo>
                    <a:pt x="334" y="23"/>
                  </a:lnTo>
                  <a:lnTo>
                    <a:pt x="364" y="38"/>
                  </a:lnTo>
                  <a:lnTo>
                    <a:pt x="409" y="30"/>
                  </a:lnTo>
                  <a:lnTo>
                    <a:pt x="455" y="61"/>
                  </a:lnTo>
                  <a:lnTo>
                    <a:pt x="470" y="136"/>
                  </a:lnTo>
                  <a:lnTo>
                    <a:pt x="485" y="144"/>
                  </a:lnTo>
                  <a:lnTo>
                    <a:pt x="493" y="212"/>
                  </a:lnTo>
                  <a:lnTo>
                    <a:pt x="515" y="258"/>
                  </a:lnTo>
                  <a:lnTo>
                    <a:pt x="515" y="26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35" name="Freeform 81"/>
            <p:cNvSpPr>
              <a:spLocks/>
            </p:cNvSpPr>
            <p:nvPr/>
          </p:nvSpPr>
          <p:spPr bwMode="auto">
            <a:xfrm>
              <a:off x="1501" y="1738"/>
              <a:ext cx="401" cy="614"/>
            </a:xfrm>
            <a:custGeom>
              <a:avLst/>
              <a:gdLst>
                <a:gd name="T0" fmla="*/ 326 w 401"/>
                <a:gd name="T1" fmla="*/ 463 h 614"/>
                <a:gd name="T2" fmla="*/ 303 w 401"/>
                <a:gd name="T3" fmla="*/ 538 h 614"/>
                <a:gd name="T4" fmla="*/ 288 w 401"/>
                <a:gd name="T5" fmla="*/ 531 h 614"/>
                <a:gd name="T6" fmla="*/ 265 w 401"/>
                <a:gd name="T7" fmla="*/ 531 h 614"/>
                <a:gd name="T8" fmla="*/ 257 w 401"/>
                <a:gd name="T9" fmla="*/ 614 h 614"/>
                <a:gd name="T10" fmla="*/ 0 w 401"/>
                <a:gd name="T11" fmla="*/ 228 h 614"/>
                <a:gd name="T12" fmla="*/ 60 w 401"/>
                <a:gd name="T13" fmla="*/ 0 h 614"/>
                <a:gd name="T14" fmla="*/ 227 w 401"/>
                <a:gd name="T15" fmla="*/ 38 h 614"/>
                <a:gd name="T16" fmla="*/ 401 w 401"/>
                <a:gd name="T17" fmla="*/ 76 h 614"/>
                <a:gd name="T18" fmla="*/ 326 w 401"/>
                <a:gd name="T19" fmla="*/ 463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1" h="614">
                  <a:moveTo>
                    <a:pt x="326" y="463"/>
                  </a:moveTo>
                  <a:lnTo>
                    <a:pt x="303" y="538"/>
                  </a:lnTo>
                  <a:lnTo>
                    <a:pt x="288" y="531"/>
                  </a:lnTo>
                  <a:lnTo>
                    <a:pt x="265" y="531"/>
                  </a:lnTo>
                  <a:lnTo>
                    <a:pt x="257" y="614"/>
                  </a:lnTo>
                  <a:lnTo>
                    <a:pt x="0" y="228"/>
                  </a:lnTo>
                  <a:lnTo>
                    <a:pt x="60" y="0"/>
                  </a:lnTo>
                  <a:lnTo>
                    <a:pt x="227" y="38"/>
                  </a:lnTo>
                  <a:lnTo>
                    <a:pt x="401" y="76"/>
                  </a:lnTo>
                  <a:lnTo>
                    <a:pt x="326" y="463"/>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36" name="Freeform 82"/>
            <p:cNvSpPr>
              <a:spLocks/>
            </p:cNvSpPr>
            <p:nvPr/>
          </p:nvSpPr>
          <p:spPr bwMode="auto">
            <a:xfrm>
              <a:off x="1501" y="1738"/>
              <a:ext cx="401" cy="614"/>
            </a:xfrm>
            <a:custGeom>
              <a:avLst/>
              <a:gdLst>
                <a:gd name="T0" fmla="*/ 326 w 401"/>
                <a:gd name="T1" fmla="*/ 463 h 614"/>
                <a:gd name="T2" fmla="*/ 303 w 401"/>
                <a:gd name="T3" fmla="*/ 538 h 614"/>
                <a:gd name="T4" fmla="*/ 288 w 401"/>
                <a:gd name="T5" fmla="*/ 531 h 614"/>
                <a:gd name="T6" fmla="*/ 265 w 401"/>
                <a:gd name="T7" fmla="*/ 531 h 614"/>
                <a:gd name="T8" fmla="*/ 257 w 401"/>
                <a:gd name="T9" fmla="*/ 614 h 614"/>
                <a:gd name="T10" fmla="*/ 0 w 401"/>
                <a:gd name="T11" fmla="*/ 228 h 614"/>
                <a:gd name="T12" fmla="*/ 60 w 401"/>
                <a:gd name="T13" fmla="*/ 0 h 614"/>
                <a:gd name="T14" fmla="*/ 227 w 401"/>
                <a:gd name="T15" fmla="*/ 38 h 614"/>
                <a:gd name="T16" fmla="*/ 401 w 401"/>
                <a:gd name="T17" fmla="*/ 76 h 614"/>
                <a:gd name="T18" fmla="*/ 326 w 401"/>
                <a:gd name="T19" fmla="*/ 463 h 614"/>
                <a:gd name="T20" fmla="*/ 326 w 401"/>
                <a:gd name="T21" fmla="*/ 470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1" h="614">
                  <a:moveTo>
                    <a:pt x="326" y="463"/>
                  </a:moveTo>
                  <a:lnTo>
                    <a:pt x="303" y="538"/>
                  </a:lnTo>
                  <a:lnTo>
                    <a:pt x="288" y="531"/>
                  </a:lnTo>
                  <a:lnTo>
                    <a:pt x="265" y="531"/>
                  </a:lnTo>
                  <a:lnTo>
                    <a:pt x="257" y="614"/>
                  </a:lnTo>
                  <a:lnTo>
                    <a:pt x="0" y="228"/>
                  </a:lnTo>
                  <a:lnTo>
                    <a:pt x="60" y="0"/>
                  </a:lnTo>
                  <a:lnTo>
                    <a:pt x="227" y="38"/>
                  </a:lnTo>
                  <a:lnTo>
                    <a:pt x="401" y="76"/>
                  </a:lnTo>
                  <a:lnTo>
                    <a:pt x="326" y="463"/>
                  </a:lnTo>
                  <a:lnTo>
                    <a:pt x="326" y="47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37" name="Freeform 83"/>
            <p:cNvSpPr>
              <a:spLocks/>
            </p:cNvSpPr>
            <p:nvPr/>
          </p:nvSpPr>
          <p:spPr bwMode="auto">
            <a:xfrm>
              <a:off x="4281" y="1481"/>
              <a:ext cx="106" cy="212"/>
            </a:xfrm>
            <a:custGeom>
              <a:avLst/>
              <a:gdLst>
                <a:gd name="T0" fmla="*/ 83 w 106"/>
                <a:gd name="T1" fmla="*/ 144 h 212"/>
                <a:gd name="T2" fmla="*/ 38 w 106"/>
                <a:gd name="T3" fmla="*/ 0 h 212"/>
                <a:gd name="T4" fmla="*/ 22 w 106"/>
                <a:gd name="T5" fmla="*/ 7 h 212"/>
                <a:gd name="T6" fmla="*/ 22 w 106"/>
                <a:gd name="T7" fmla="*/ 22 h 212"/>
                <a:gd name="T8" fmla="*/ 30 w 106"/>
                <a:gd name="T9" fmla="*/ 68 h 212"/>
                <a:gd name="T10" fmla="*/ 7 w 106"/>
                <a:gd name="T11" fmla="*/ 83 h 212"/>
                <a:gd name="T12" fmla="*/ 0 w 106"/>
                <a:gd name="T13" fmla="*/ 144 h 212"/>
                <a:gd name="T14" fmla="*/ 15 w 106"/>
                <a:gd name="T15" fmla="*/ 212 h 212"/>
                <a:gd name="T16" fmla="*/ 83 w 106"/>
                <a:gd name="T17" fmla="*/ 197 h 212"/>
                <a:gd name="T18" fmla="*/ 106 w 106"/>
                <a:gd name="T19" fmla="*/ 181 h 212"/>
                <a:gd name="T20" fmla="*/ 106 w 106"/>
                <a:gd name="T21" fmla="*/ 159 h 212"/>
                <a:gd name="T22" fmla="*/ 83 w 106"/>
                <a:gd name="T23" fmla="*/ 14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6" h="212">
                  <a:moveTo>
                    <a:pt x="83" y="144"/>
                  </a:moveTo>
                  <a:lnTo>
                    <a:pt x="38" y="0"/>
                  </a:lnTo>
                  <a:lnTo>
                    <a:pt x="22" y="7"/>
                  </a:lnTo>
                  <a:lnTo>
                    <a:pt x="22" y="22"/>
                  </a:lnTo>
                  <a:lnTo>
                    <a:pt x="30" y="68"/>
                  </a:lnTo>
                  <a:lnTo>
                    <a:pt x="7" y="83"/>
                  </a:lnTo>
                  <a:lnTo>
                    <a:pt x="0" y="144"/>
                  </a:lnTo>
                  <a:lnTo>
                    <a:pt x="15" y="212"/>
                  </a:lnTo>
                  <a:lnTo>
                    <a:pt x="83" y="197"/>
                  </a:lnTo>
                  <a:lnTo>
                    <a:pt x="106" y="181"/>
                  </a:lnTo>
                  <a:lnTo>
                    <a:pt x="106" y="159"/>
                  </a:lnTo>
                  <a:lnTo>
                    <a:pt x="83" y="144"/>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38" name="Freeform 84"/>
            <p:cNvSpPr>
              <a:spLocks/>
            </p:cNvSpPr>
            <p:nvPr/>
          </p:nvSpPr>
          <p:spPr bwMode="auto">
            <a:xfrm>
              <a:off x="4281" y="1481"/>
              <a:ext cx="106" cy="212"/>
            </a:xfrm>
            <a:custGeom>
              <a:avLst/>
              <a:gdLst>
                <a:gd name="T0" fmla="*/ 83 w 106"/>
                <a:gd name="T1" fmla="*/ 144 h 212"/>
                <a:gd name="T2" fmla="*/ 38 w 106"/>
                <a:gd name="T3" fmla="*/ 0 h 212"/>
                <a:gd name="T4" fmla="*/ 22 w 106"/>
                <a:gd name="T5" fmla="*/ 7 h 212"/>
                <a:gd name="T6" fmla="*/ 22 w 106"/>
                <a:gd name="T7" fmla="*/ 22 h 212"/>
                <a:gd name="T8" fmla="*/ 30 w 106"/>
                <a:gd name="T9" fmla="*/ 68 h 212"/>
                <a:gd name="T10" fmla="*/ 7 w 106"/>
                <a:gd name="T11" fmla="*/ 83 h 212"/>
                <a:gd name="T12" fmla="*/ 0 w 106"/>
                <a:gd name="T13" fmla="*/ 144 h 212"/>
                <a:gd name="T14" fmla="*/ 15 w 106"/>
                <a:gd name="T15" fmla="*/ 212 h 212"/>
                <a:gd name="T16" fmla="*/ 83 w 106"/>
                <a:gd name="T17" fmla="*/ 197 h 212"/>
                <a:gd name="T18" fmla="*/ 106 w 106"/>
                <a:gd name="T19" fmla="*/ 181 h 212"/>
                <a:gd name="T20" fmla="*/ 106 w 106"/>
                <a:gd name="T21" fmla="*/ 159 h 212"/>
                <a:gd name="T22" fmla="*/ 83 w 106"/>
                <a:gd name="T23" fmla="*/ 144 h 212"/>
                <a:gd name="T24" fmla="*/ 83 w 106"/>
                <a:gd name="T25" fmla="*/ 151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6" h="212">
                  <a:moveTo>
                    <a:pt x="83" y="144"/>
                  </a:moveTo>
                  <a:lnTo>
                    <a:pt x="38" y="0"/>
                  </a:lnTo>
                  <a:lnTo>
                    <a:pt x="22" y="7"/>
                  </a:lnTo>
                  <a:lnTo>
                    <a:pt x="22" y="22"/>
                  </a:lnTo>
                  <a:lnTo>
                    <a:pt x="30" y="68"/>
                  </a:lnTo>
                  <a:lnTo>
                    <a:pt x="7" y="83"/>
                  </a:lnTo>
                  <a:lnTo>
                    <a:pt x="0" y="144"/>
                  </a:lnTo>
                  <a:lnTo>
                    <a:pt x="15" y="212"/>
                  </a:lnTo>
                  <a:lnTo>
                    <a:pt x="83" y="197"/>
                  </a:lnTo>
                  <a:lnTo>
                    <a:pt x="106" y="181"/>
                  </a:lnTo>
                  <a:lnTo>
                    <a:pt x="106" y="159"/>
                  </a:lnTo>
                  <a:lnTo>
                    <a:pt x="83" y="144"/>
                  </a:lnTo>
                  <a:lnTo>
                    <a:pt x="83" y="15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39" name="Freeform 85"/>
            <p:cNvSpPr>
              <a:spLocks/>
            </p:cNvSpPr>
            <p:nvPr/>
          </p:nvSpPr>
          <p:spPr bwMode="auto">
            <a:xfrm>
              <a:off x="4175" y="1829"/>
              <a:ext cx="83" cy="190"/>
            </a:xfrm>
            <a:custGeom>
              <a:avLst/>
              <a:gdLst>
                <a:gd name="T0" fmla="*/ 68 w 83"/>
                <a:gd name="T1" fmla="*/ 23 h 190"/>
                <a:gd name="T2" fmla="*/ 60 w 83"/>
                <a:gd name="T3" fmla="*/ 61 h 190"/>
                <a:gd name="T4" fmla="*/ 75 w 83"/>
                <a:gd name="T5" fmla="*/ 61 h 190"/>
                <a:gd name="T6" fmla="*/ 83 w 83"/>
                <a:gd name="T7" fmla="*/ 114 h 190"/>
                <a:gd name="T8" fmla="*/ 75 w 83"/>
                <a:gd name="T9" fmla="*/ 91 h 190"/>
                <a:gd name="T10" fmla="*/ 75 w 83"/>
                <a:gd name="T11" fmla="*/ 121 h 190"/>
                <a:gd name="T12" fmla="*/ 53 w 83"/>
                <a:gd name="T13" fmla="*/ 182 h 190"/>
                <a:gd name="T14" fmla="*/ 45 w 83"/>
                <a:gd name="T15" fmla="*/ 190 h 190"/>
                <a:gd name="T16" fmla="*/ 45 w 83"/>
                <a:gd name="T17" fmla="*/ 175 h 190"/>
                <a:gd name="T18" fmla="*/ 0 w 83"/>
                <a:gd name="T19" fmla="*/ 159 h 190"/>
                <a:gd name="T20" fmla="*/ 0 w 83"/>
                <a:gd name="T21" fmla="*/ 129 h 190"/>
                <a:gd name="T22" fmla="*/ 38 w 83"/>
                <a:gd name="T23" fmla="*/ 91 h 190"/>
                <a:gd name="T24" fmla="*/ 0 w 83"/>
                <a:gd name="T25" fmla="*/ 61 h 190"/>
                <a:gd name="T26" fmla="*/ 0 w 83"/>
                <a:gd name="T27" fmla="*/ 31 h 190"/>
                <a:gd name="T28" fmla="*/ 15 w 83"/>
                <a:gd name="T29" fmla="*/ 0 h 190"/>
                <a:gd name="T30" fmla="*/ 68 w 83"/>
                <a:gd name="T31" fmla="*/ 15 h 190"/>
                <a:gd name="T32" fmla="*/ 68 w 83"/>
                <a:gd name="T33" fmla="*/ 2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 h="190">
                  <a:moveTo>
                    <a:pt x="68" y="23"/>
                  </a:moveTo>
                  <a:lnTo>
                    <a:pt x="60" y="61"/>
                  </a:lnTo>
                  <a:lnTo>
                    <a:pt x="75" y="61"/>
                  </a:lnTo>
                  <a:lnTo>
                    <a:pt x="83" y="114"/>
                  </a:lnTo>
                  <a:lnTo>
                    <a:pt x="75" y="91"/>
                  </a:lnTo>
                  <a:lnTo>
                    <a:pt x="75" y="121"/>
                  </a:lnTo>
                  <a:lnTo>
                    <a:pt x="53" y="182"/>
                  </a:lnTo>
                  <a:lnTo>
                    <a:pt x="45" y="190"/>
                  </a:lnTo>
                  <a:lnTo>
                    <a:pt x="45" y="175"/>
                  </a:lnTo>
                  <a:lnTo>
                    <a:pt x="0" y="159"/>
                  </a:lnTo>
                  <a:lnTo>
                    <a:pt x="0" y="129"/>
                  </a:lnTo>
                  <a:lnTo>
                    <a:pt x="38" y="91"/>
                  </a:lnTo>
                  <a:lnTo>
                    <a:pt x="0" y="61"/>
                  </a:lnTo>
                  <a:lnTo>
                    <a:pt x="0" y="31"/>
                  </a:lnTo>
                  <a:lnTo>
                    <a:pt x="15" y="0"/>
                  </a:lnTo>
                  <a:lnTo>
                    <a:pt x="68" y="15"/>
                  </a:lnTo>
                  <a:lnTo>
                    <a:pt x="68" y="2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40" name="Freeform 86"/>
            <p:cNvSpPr>
              <a:spLocks/>
            </p:cNvSpPr>
            <p:nvPr/>
          </p:nvSpPr>
          <p:spPr bwMode="auto">
            <a:xfrm>
              <a:off x="4175" y="1829"/>
              <a:ext cx="83" cy="190"/>
            </a:xfrm>
            <a:custGeom>
              <a:avLst/>
              <a:gdLst>
                <a:gd name="T0" fmla="*/ 68 w 83"/>
                <a:gd name="T1" fmla="*/ 23 h 190"/>
                <a:gd name="T2" fmla="*/ 60 w 83"/>
                <a:gd name="T3" fmla="*/ 61 h 190"/>
                <a:gd name="T4" fmla="*/ 75 w 83"/>
                <a:gd name="T5" fmla="*/ 61 h 190"/>
                <a:gd name="T6" fmla="*/ 83 w 83"/>
                <a:gd name="T7" fmla="*/ 114 h 190"/>
                <a:gd name="T8" fmla="*/ 75 w 83"/>
                <a:gd name="T9" fmla="*/ 91 h 190"/>
                <a:gd name="T10" fmla="*/ 75 w 83"/>
                <a:gd name="T11" fmla="*/ 121 h 190"/>
                <a:gd name="T12" fmla="*/ 53 w 83"/>
                <a:gd name="T13" fmla="*/ 182 h 190"/>
                <a:gd name="T14" fmla="*/ 45 w 83"/>
                <a:gd name="T15" fmla="*/ 190 h 190"/>
                <a:gd name="T16" fmla="*/ 45 w 83"/>
                <a:gd name="T17" fmla="*/ 175 h 190"/>
                <a:gd name="T18" fmla="*/ 0 w 83"/>
                <a:gd name="T19" fmla="*/ 159 h 190"/>
                <a:gd name="T20" fmla="*/ 0 w 83"/>
                <a:gd name="T21" fmla="*/ 129 h 190"/>
                <a:gd name="T22" fmla="*/ 38 w 83"/>
                <a:gd name="T23" fmla="*/ 91 h 190"/>
                <a:gd name="T24" fmla="*/ 0 w 83"/>
                <a:gd name="T25" fmla="*/ 61 h 190"/>
                <a:gd name="T26" fmla="*/ 0 w 83"/>
                <a:gd name="T27" fmla="*/ 31 h 190"/>
                <a:gd name="T28" fmla="*/ 15 w 83"/>
                <a:gd name="T29" fmla="*/ 0 h 190"/>
                <a:gd name="T30" fmla="*/ 68 w 83"/>
                <a:gd name="T31" fmla="*/ 15 h 190"/>
                <a:gd name="T32" fmla="*/ 68 w 83"/>
                <a:gd name="T33" fmla="*/ 23 h 190"/>
                <a:gd name="T34" fmla="*/ 68 w 83"/>
                <a:gd name="T35" fmla="*/ 3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3" h="190">
                  <a:moveTo>
                    <a:pt x="68" y="23"/>
                  </a:moveTo>
                  <a:lnTo>
                    <a:pt x="60" y="61"/>
                  </a:lnTo>
                  <a:lnTo>
                    <a:pt x="75" y="61"/>
                  </a:lnTo>
                  <a:lnTo>
                    <a:pt x="83" y="114"/>
                  </a:lnTo>
                  <a:lnTo>
                    <a:pt x="75" y="91"/>
                  </a:lnTo>
                  <a:lnTo>
                    <a:pt x="75" y="121"/>
                  </a:lnTo>
                  <a:lnTo>
                    <a:pt x="53" y="182"/>
                  </a:lnTo>
                  <a:lnTo>
                    <a:pt x="45" y="190"/>
                  </a:lnTo>
                  <a:lnTo>
                    <a:pt x="45" y="175"/>
                  </a:lnTo>
                  <a:lnTo>
                    <a:pt x="0" y="159"/>
                  </a:lnTo>
                  <a:lnTo>
                    <a:pt x="0" y="129"/>
                  </a:lnTo>
                  <a:lnTo>
                    <a:pt x="38" y="91"/>
                  </a:lnTo>
                  <a:lnTo>
                    <a:pt x="0" y="61"/>
                  </a:lnTo>
                  <a:lnTo>
                    <a:pt x="0" y="31"/>
                  </a:lnTo>
                  <a:lnTo>
                    <a:pt x="15" y="0"/>
                  </a:lnTo>
                  <a:lnTo>
                    <a:pt x="68" y="15"/>
                  </a:lnTo>
                  <a:lnTo>
                    <a:pt x="68" y="23"/>
                  </a:lnTo>
                  <a:lnTo>
                    <a:pt x="68" y="3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41" name="Freeform 87"/>
            <p:cNvSpPr>
              <a:spLocks/>
            </p:cNvSpPr>
            <p:nvPr/>
          </p:nvSpPr>
          <p:spPr bwMode="auto">
            <a:xfrm>
              <a:off x="2069" y="2254"/>
              <a:ext cx="439" cy="454"/>
            </a:xfrm>
            <a:custGeom>
              <a:avLst/>
              <a:gdLst>
                <a:gd name="T0" fmla="*/ 439 w 439"/>
                <a:gd name="T1" fmla="*/ 38 h 454"/>
                <a:gd name="T2" fmla="*/ 61 w 439"/>
                <a:gd name="T3" fmla="*/ 0 h 454"/>
                <a:gd name="T4" fmla="*/ 0 w 439"/>
                <a:gd name="T5" fmla="*/ 447 h 454"/>
                <a:gd name="T6" fmla="*/ 61 w 439"/>
                <a:gd name="T7" fmla="*/ 454 h 454"/>
                <a:gd name="T8" fmla="*/ 61 w 439"/>
                <a:gd name="T9" fmla="*/ 417 h 454"/>
                <a:gd name="T10" fmla="*/ 174 w 439"/>
                <a:gd name="T11" fmla="*/ 432 h 454"/>
                <a:gd name="T12" fmla="*/ 174 w 439"/>
                <a:gd name="T13" fmla="*/ 409 h 454"/>
                <a:gd name="T14" fmla="*/ 409 w 439"/>
                <a:gd name="T15" fmla="*/ 432 h 454"/>
                <a:gd name="T16" fmla="*/ 439 w 439"/>
                <a:gd name="T17" fmla="*/ 83 h 454"/>
                <a:gd name="T18" fmla="*/ 439 w 439"/>
                <a:gd name="T19" fmla="*/ 38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9" h="454">
                  <a:moveTo>
                    <a:pt x="439" y="38"/>
                  </a:moveTo>
                  <a:lnTo>
                    <a:pt x="61" y="0"/>
                  </a:lnTo>
                  <a:lnTo>
                    <a:pt x="0" y="447"/>
                  </a:lnTo>
                  <a:lnTo>
                    <a:pt x="61" y="454"/>
                  </a:lnTo>
                  <a:lnTo>
                    <a:pt x="61" y="417"/>
                  </a:lnTo>
                  <a:lnTo>
                    <a:pt x="174" y="432"/>
                  </a:lnTo>
                  <a:lnTo>
                    <a:pt x="174" y="409"/>
                  </a:lnTo>
                  <a:lnTo>
                    <a:pt x="409" y="432"/>
                  </a:lnTo>
                  <a:lnTo>
                    <a:pt x="439" y="83"/>
                  </a:lnTo>
                  <a:lnTo>
                    <a:pt x="439" y="3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42" name="Freeform 88"/>
            <p:cNvSpPr>
              <a:spLocks/>
            </p:cNvSpPr>
            <p:nvPr/>
          </p:nvSpPr>
          <p:spPr bwMode="auto">
            <a:xfrm>
              <a:off x="2069" y="2254"/>
              <a:ext cx="439" cy="454"/>
            </a:xfrm>
            <a:custGeom>
              <a:avLst/>
              <a:gdLst>
                <a:gd name="T0" fmla="*/ 439 w 439"/>
                <a:gd name="T1" fmla="*/ 38 h 454"/>
                <a:gd name="T2" fmla="*/ 61 w 439"/>
                <a:gd name="T3" fmla="*/ 0 h 454"/>
                <a:gd name="T4" fmla="*/ 0 w 439"/>
                <a:gd name="T5" fmla="*/ 447 h 454"/>
                <a:gd name="T6" fmla="*/ 61 w 439"/>
                <a:gd name="T7" fmla="*/ 454 h 454"/>
                <a:gd name="T8" fmla="*/ 61 w 439"/>
                <a:gd name="T9" fmla="*/ 417 h 454"/>
                <a:gd name="T10" fmla="*/ 174 w 439"/>
                <a:gd name="T11" fmla="*/ 432 h 454"/>
                <a:gd name="T12" fmla="*/ 174 w 439"/>
                <a:gd name="T13" fmla="*/ 409 h 454"/>
                <a:gd name="T14" fmla="*/ 409 w 439"/>
                <a:gd name="T15" fmla="*/ 432 h 454"/>
                <a:gd name="T16" fmla="*/ 439 w 439"/>
                <a:gd name="T17" fmla="*/ 83 h 454"/>
                <a:gd name="T18" fmla="*/ 439 w 439"/>
                <a:gd name="T19" fmla="*/ 38 h 454"/>
                <a:gd name="T20" fmla="*/ 439 w 439"/>
                <a:gd name="T21" fmla="*/ 45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9" h="454">
                  <a:moveTo>
                    <a:pt x="439" y="38"/>
                  </a:moveTo>
                  <a:lnTo>
                    <a:pt x="61" y="0"/>
                  </a:lnTo>
                  <a:lnTo>
                    <a:pt x="0" y="447"/>
                  </a:lnTo>
                  <a:lnTo>
                    <a:pt x="61" y="454"/>
                  </a:lnTo>
                  <a:lnTo>
                    <a:pt x="61" y="417"/>
                  </a:lnTo>
                  <a:lnTo>
                    <a:pt x="174" y="432"/>
                  </a:lnTo>
                  <a:lnTo>
                    <a:pt x="174" y="409"/>
                  </a:lnTo>
                  <a:lnTo>
                    <a:pt x="409" y="432"/>
                  </a:lnTo>
                  <a:lnTo>
                    <a:pt x="439" y="83"/>
                  </a:lnTo>
                  <a:lnTo>
                    <a:pt x="439" y="38"/>
                  </a:lnTo>
                  <a:lnTo>
                    <a:pt x="439" y="4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43" name="Freeform 89"/>
            <p:cNvSpPr>
              <a:spLocks/>
            </p:cNvSpPr>
            <p:nvPr/>
          </p:nvSpPr>
          <p:spPr bwMode="auto">
            <a:xfrm>
              <a:off x="3887" y="1534"/>
              <a:ext cx="379" cy="333"/>
            </a:xfrm>
            <a:custGeom>
              <a:avLst/>
              <a:gdLst>
                <a:gd name="T0" fmla="*/ 363 w 379"/>
                <a:gd name="T1" fmla="*/ 166 h 333"/>
                <a:gd name="T2" fmla="*/ 363 w 379"/>
                <a:gd name="T3" fmla="*/ 227 h 333"/>
                <a:gd name="T4" fmla="*/ 379 w 379"/>
                <a:gd name="T5" fmla="*/ 288 h 333"/>
                <a:gd name="T6" fmla="*/ 363 w 379"/>
                <a:gd name="T7" fmla="*/ 303 h 333"/>
                <a:gd name="T8" fmla="*/ 371 w 379"/>
                <a:gd name="T9" fmla="*/ 310 h 333"/>
                <a:gd name="T10" fmla="*/ 356 w 379"/>
                <a:gd name="T11" fmla="*/ 333 h 333"/>
                <a:gd name="T12" fmla="*/ 356 w 379"/>
                <a:gd name="T13" fmla="*/ 310 h 333"/>
                <a:gd name="T14" fmla="*/ 303 w 379"/>
                <a:gd name="T15" fmla="*/ 295 h 333"/>
                <a:gd name="T16" fmla="*/ 288 w 379"/>
                <a:gd name="T17" fmla="*/ 288 h 333"/>
                <a:gd name="T18" fmla="*/ 280 w 379"/>
                <a:gd name="T19" fmla="*/ 265 h 333"/>
                <a:gd name="T20" fmla="*/ 257 w 379"/>
                <a:gd name="T21" fmla="*/ 250 h 333"/>
                <a:gd name="T22" fmla="*/ 7 w 379"/>
                <a:gd name="T23" fmla="*/ 303 h 333"/>
                <a:gd name="T24" fmla="*/ 0 w 379"/>
                <a:gd name="T25" fmla="*/ 280 h 333"/>
                <a:gd name="T26" fmla="*/ 45 w 379"/>
                <a:gd name="T27" fmla="*/ 235 h 333"/>
                <a:gd name="T28" fmla="*/ 30 w 379"/>
                <a:gd name="T29" fmla="*/ 197 h 333"/>
                <a:gd name="T30" fmla="*/ 60 w 379"/>
                <a:gd name="T31" fmla="*/ 181 h 333"/>
                <a:gd name="T32" fmla="*/ 144 w 379"/>
                <a:gd name="T33" fmla="*/ 174 h 333"/>
                <a:gd name="T34" fmla="*/ 182 w 379"/>
                <a:gd name="T35" fmla="*/ 144 h 333"/>
                <a:gd name="T36" fmla="*/ 174 w 379"/>
                <a:gd name="T37" fmla="*/ 121 h 333"/>
                <a:gd name="T38" fmla="*/ 182 w 379"/>
                <a:gd name="T39" fmla="*/ 106 h 333"/>
                <a:gd name="T40" fmla="*/ 174 w 379"/>
                <a:gd name="T41" fmla="*/ 106 h 333"/>
                <a:gd name="T42" fmla="*/ 174 w 379"/>
                <a:gd name="T43" fmla="*/ 113 h 333"/>
                <a:gd name="T44" fmla="*/ 167 w 379"/>
                <a:gd name="T45" fmla="*/ 106 h 333"/>
                <a:gd name="T46" fmla="*/ 227 w 379"/>
                <a:gd name="T47" fmla="*/ 22 h 333"/>
                <a:gd name="T48" fmla="*/ 318 w 379"/>
                <a:gd name="T49" fmla="*/ 0 h 333"/>
                <a:gd name="T50" fmla="*/ 341 w 379"/>
                <a:gd name="T51" fmla="*/ 91 h 333"/>
                <a:gd name="T52" fmla="*/ 363 w 379"/>
                <a:gd name="T53" fmla="*/ 1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9" h="333">
                  <a:moveTo>
                    <a:pt x="363" y="166"/>
                  </a:moveTo>
                  <a:lnTo>
                    <a:pt x="363" y="227"/>
                  </a:lnTo>
                  <a:lnTo>
                    <a:pt x="379" y="288"/>
                  </a:lnTo>
                  <a:lnTo>
                    <a:pt x="363" y="303"/>
                  </a:lnTo>
                  <a:lnTo>
                    <a:pt x="371" y="310"/>
                  </a:lnTo>
                  <a:lnTo>
                    <a:pt x="356" y="333"/>
                  </a:lnTo>
                  <a:lnTo>
                    <a:pt x="356" y="310"/>
                  </a:lnTo>
                  <a:lnTo>
                    <a:pt x="303" y="295"/>
                  </a:lnTo>
                  <a:lnTo>
                    <a:pt x="288" y="288"/>
                  </a:lnTo>
                  <a:lnTo>
                    <a:pt x="280" y="265"/>
                  </a:lnTo>
                  <a:lnTo>
                    <a:pt x="257" y="250"/>
                  </a:lnTo>
                  <a:lnTo>
                    <a:pt x="7" y="303"/>
                  </a:lnTo>
                  <a:lnTo>
                    <a:pt x="0" y="280"/>
                  </a:lnTo>
                  <a:lnTo>
                    <a:pt x="45" y="235"/>
                  </a:lnTo>
                  <a:lnTo>
                    <a:pt x="30" y="197"/>
                  </a:lnTo>
                  <a:lnTo>
                    <a:pt x="60" y="181"/>
                  </a:lnTo>
                  <a:lnTo>
                    <a:pt x="144" y="174"/>
                  </a:lnTo>
                  <a:lnTo>
                    <a:pt x="182" y="144"/>
                  </a:lnTo>
                  <a:lnTo>
                    <a:pt x="174" y="121"/>
                  </a:lnTo>
                  <a:lnTo>
                    <a:pt x="182" y="106"/>
                  </a:lnTo>
                  <a:lnTo>
                    <a:pt x="174" y="106"/>
                  </a:lnTo>
                  <a:lnTo>
                    <a:pt x="174" y="113"/>
                  </a:lnTo>
                  <a:lnTo>
                    <a:pt x="167" y="106"/>
                  </a:lnTo>
                  <a:lnTo>
                    <a:pt x="227" y="22"/>
                  </a:lnTo>
                  <a:lnTo>
                    <a:pt x="318" y="0"/>
                  </a:lnTo>
                  <a:lnTo>
                    <a:pt x="341" y="91"/>
                  </a:lnTo>
                  <a:lnTo>
                    <a:pt x="363" y="166"/>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44" name="Freeform 90"/>
            <p:cNvSpPr>
              <a:spLocks/>
            </p:cNvSpPr>
            <p:nvPr/>
          </p:nvSpPr>
          <p:spPr bwMode="auto">
            <a:xfrm>
              <a:off x="3887" y="1534"/>
              <a:ext cx="379" cy="333"/>
            </a:xfrm>
            <a:custGeom>
              <a:avLst/>
              <a:gdLst>
                <a:gd name="T0" fmla="*/ 363 w 379"/>
                <a:gd name="T1" fmla="*/ 166 h 333"/>
                <a:gd name="T2" fmla="*/ 363 w 379"/>
                <a:gd name="T3" fmla="*/ 227 h 333"/>
                <a:gd name="T4" fmla="*/ 379 w 379"/>
                <a:gd name="T5" fmla="*/ 288 h 333"/>
                <a:gd name="T6" fmla="*/ 363 w 379"/>
                <a:gd name="T7" fmla="*/ 303 h 333"/>
                <a:gd name="T8" fmla="*/ 371 w 379"/>
                <a:gd name="T9" fmla="*/ 310 h 333"/>
                <a:gd name="T10" fmla="*/ 356 w 379"/>
                <a:gd name="T11" fmla="*/ 333 h 333"/>
                <a:gd name="T12" fmla="*/ 356 w 379"/>
                <a:gd name="T13" fmla="*/ 310 h 333"/>
                <a:gd name="T14" fmla="*/ 303 w 379"/>
                <a:gd name="T15" fmla="*/ 295 h 333"/>
                <a:gd name="T16" fmla="*/ 288 w 379"/>
                <a:gd name="T17" fmla="*/ 288 h 333"/>
                <a:gd name="T18" fmla="*/ 280 w 379"/>
                <a:gd name="T19" fmla="*/ 265 h 333"/>
                <a:gd name="T20" fmla="*/ 257 w 379"/>
                <a:gd name="T21" fmla="*/ 250 h 333"/>
                <a:gd name="T22" fmla="*/ 7 w 379"/>
                <a:gd name="T23" fmla="*/ 303 h 333"/>
                <a:gd name="T24" fmla="*/ 0 w 379"/>
                <a:gd name="T25" fmla="*/ 280 h 333"/>
                <a:gd name="T26" fmla="*/ 45 w 379"/>
                <a:gd name="T27" fmla="*/ 235 h 333"/>
                <a:gd name="T28" fmla="*/ 30 w 379"/>
                <a:gd name="T29" fmla="*/ 197 h 333"/>
                <a:gd name="T30" fmla="*/ 60 w 379"/>
                <a:gd name="T31" fmla="*/ 181 h 333"/>
                <a:gd name="T32" fmla="*/ 144 w 379"/>
                <a:gd name="T33" fmla="*/ 174 h 333"/>
                <a:gd name="T34" fmla="*/ 182 w 379"/>
                <a:gd name="T35" fmla="*/ 144 h 333"/>
                <a:gd name="T36" fmla="*/ 174 w 379"/>
                <a:gd name="T37" fmla="*/ 121 h 333"/>
                <a:gd name="T38" fmla="*/ 182 w 379"/>
                <a:gd name="T39" fmla="*/ 106 h 333"/>
                <a:gd name="T40" fmla="*/ 174 w 379"/>
                <a:gd name="T41" fmla="*/ 106 h 333"/>
                <a:gd name="T42" fmla="*/ 174 w 379"/>
                <a:gd name="T43" fmla="*/ 113 h 333"/>
                <a:gd name="T44" fmla="*/ 167 w 379"/>
                <a:gd name="T45" fmla="*/ 106 h 333"/>
                <a:gd name="T46" fmla="*/ 227 w 379"/>
                <a:gd name="T47" fmla="*/ 22 h 333"/>
                <a:gd name="T48" fmla="*/ 318 w 379"/>
                <a:gd name="T49" fmla="*/ 0 h 333"/>
                <a:gd name="T50" fmla="*/ 341 w 379"/>
                <a:gd name="T51" fmla="*/ 91 h 333"/>
                <a:gd name="T52" fmla="*/ 363 w 379"/>
                <a:gd name="T53" fmla="*/ 166 h 333"/>
                <a:gd name="T54" fmla="*/ 363 w 379"/>
                <a:gd name="T55" fmla="*/ 174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9" h="333">
                  <a:moveTo>
                    <a:pt x="363" y="166"/>
                  </a:moveTo>
                  <a:lnTo>
                    <a:pt x="363" y="227"/>
                  </a:lnTo>
                  <a:lnTo>
                    <a:pt x="379" y="288"/>
                  </a:lnTo>
                  <a:lnTo>
                    <a:pt x="363" y="303"/>
                  </a:lnTo>
                  <a:lnTo>
                    <a:pt x="371" y="310"/>
                  </a:lnTo>
                  <a:lnTo>
                    <a:pt x="356" y="333"/>
                  </a:lnTo>
                  <a:lnTo>
                    <a:pt x="356" y="310"/>
                  </a:lnTo>
                  <a:lnTo>
                    <a:pt x="303" y="295"/>
                  </a:lnTo>
                  <a:lnTo>
                    <a:pt x="288" y="288"/>
                  </a:lnTo>
                  <a:lnTo>
                    <a:pt x="280" y="265"/>
                  </a:lnTo>
                  <a:lnTo>
                    <a:pt x="257" y="250"/>
                  </a:lnTo>
                  <a:lnTo>
                    <a:pt x="7" y="303"/>
                  </a:lnTo>
                  <a:lnTo>
                    <a:pt x="0" y="280"/>
                  </a:lnTo>
                  <a:lnTo>
                    <a:pt x="45" y="235"/>
                  </a:lnTo>
                  <a:lnTo>
                    <a:pt x="30" y="197"/>
                  </a:lnTo>
                  <a:lnTo>
                    <a:pt x="60" y="181"/>
                  </a:lnTo>
                  <a:lnTo>
                    <a:pt x="144" y="174"/>
                  </a:lnTo>
                  <a:lnTo>
                    <a:pt x="182" y="144"/>
                  </a:lnTo>
                  <a:lnTo>
                    <a:pt x="174" y="121"/>
                  </a:lnTo>
                  <a:lnTo>
                    <a:pt x="182" y="106"/>
                  </a:lnTo>
                  <a:lnTo>
                    <a:pt x="174" y="106"/>
                  </a:lnTo>
                  <a:lnTo>
                    <a:pt x="174" y="113"/>
                  </a:lnTo>
                  <a:lnTo>
                    <a:pt x="167" y="106"/>
                  </a:lnTo>
                  <a:lnTo>
                    <a:pt x="227" y="22"/>
                  </a:lnTo>
                  <a:lnTo>
                    <a:pt x="318" y="0"/>
                  </a:lnTo>
                  <a:lnTo>
                    <a:pt x="341" y="91"/>
                  </a:lnTo>
                  <a:lnTo>
                    <a:pt x="363" y="166"/>
                  </a:lnTo>
                  <a:lnTo>
                    <a:pt x="363" y="17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45" name="Freeform 91"/>
            <p:cNvSpPr>
              <a:spLocks/>
            </p:cNvSpPr>
            <p:nvPr/>
          </p:nvSpPr>
          <p:spPr bwMode="auto">
            <a:xfrm>
              <a:off x="3698" y="2216"/>
              <a:ext cx="530" cy="242"/>
            </a:xfrm>
            <a:custGeom>
              <a:avLst/>
              <a:gdLst>
                <a:gd name="T0" fmla="*/ 507 w 530"/>
                <a:gd name="T1" fmla="*/ 68 h 242"/>
                <a:gd name="T2" fmla="*/ 462 w 530"/>
                <a:gd name="T3" fmla="*/ 60 h 242"/>
                <a:gd name="T4" fmla="*/ 469 w 530"/>
                <a:gd name="T5" fmla="*/ 53 h 242"/>
                <a:gd name="T6" fmla="*/ 477 w 530"/>
                <a:gd name="T7" fmla="*/ 38 h 242"/>
                <a:gd name="T8" fmla="*/ 492 w 530"/>
                <a:gd name="T9" fmla="*/ 23 h 242"/>
                <a:gd name="T10" fmla="*/ 499 w 530"/>
                <a:gd name="T11" fmla="*/ 23 h 242"/>
                <a:gd name="T12" fmla="*/ 499 w 530"/>
                <a:gd name="T13" fmla="*/ 0 h 242"/>
                <a:gd name="T14" fmla="*/ 143 w 530"/>
                <a:gd name="T15" fmla="*/ 60 h 242"/>
                <a:gd name="T16" fmla="*/ 128 w 530"/>
                <a:gd name="T17" fmla="*/ 98 h 242"/>
                <a:gd name="T18" fmla="*/ 90 w 530"/>
                <a:gd name="T19" fmla="*/ 113 h 242"/>
                <a:gd name="T20" fmla="*/ 22 w 530"/>
                <a:gd name="T21" fmla="*/ 167 h 242"/>
                <a:gd name="T22" fmla="*/ 0 w 530"/>
                <a:gd name="T23" fmla="*/ 189 h 242"/>
                <a:gd name="T24" fmla="*/ 75 w 530"/>
                <a:gd name="T25" fmla="*/ 197 h 242"/>
                <a:gd name="T26" fmla="*/ 204 w 530"/>
                <a:gd name="T27" fmla="*/ 167 h 242"/>
                <a:gd name="T28" fmla="*/ 295 w 530"/>
                <a:gd name="T29" fmla="*/ 182 h 242"/>
                <a:gd name="T30" fmla="*/ 416 w 530"/>
                <a:gd name="T31" fmla="*/ 235 h 242"/>
                <a:gd name="T32" fmla="*/ 416 w 530"/>
                <a:gd name="T33" fmla="*/ 227 h 242"/>
                <a:gd name="T34" fmla="*/ 446 w 530"/>
                <a:gd name="T35" fmla="*/ 174 h 242"/>
                <a:gd name="T36" fmla="*/ 446 w 530"/>
                <a:gd name="T37" fmla="*/ 174 h 242"/>
                <a:gd name="T38" fmla="*/ 484 w 530"/>
                <a:gd name="T39" fmla="*/ 151 h 242"/>
                <a:gd name="T40" fmla="*/ 492 w 530"/>
                <a:gd name="T41" fmla="*/ 151 h 242"/>
                <a:gd name="T42" fmla="*/ 499 w 530"/>
                <a:gd name="T43" fmla="*/ 151 h 242"/>
                <a:gd name="T44" fmla="*/ 507 w 530"/>
                <a:gd name="T45" fmla="*/ 129 h 242"/>
                <a:gd name="T46" fmla="*/ 492 w 530"/>
                <a:gd name="T47" fmla="*/ 121 h 242"/>
                <a:gd name="T48" fmla="*/ 484 w 530"/>
                <a:gd name="T49" fmla="*/ 129 h 242"/>
                <a:gd name="T50" fmla="*/ 454 w 530"/>
                <a:gd name="T51" fmla="*/ 121 h 242"/>
                <a:gd name="T52" fmla="*/ 492 w 530"/>
                <a:gd name="T53" fmla="*/ 106 h 242"/>
                <a:gd name="T54" fmla="*/ 477 w 530"/>
                <a:gd name="T55" fmla="*/ 106 h 242"/>
                <a:gd name="T56" fmla="*/ 446 w 530"/>
                <a:gd name="T57" fmla="*/ 91 h 242"/>
                <a:gd name="T58" fmla="*/ 469 w 530"/>
                <a:gd name="T59" fmla="*/ 91 h 242"/>
                <a:gd name="T60" fmla="*/ 484 w 530"/>
                <a:gd name="T61" fmla="*/ 98 h 242"/>
                <a:gd name="T62" fmla="*/ 530 w 530"/>
                <a:gd name="T63" fmla="*/ 6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0" h="242">
                  <a:moveTo>
                    <a:pt x="515" y="45"/>
                  </a:moveTo>
                  <a:lnTo>
                    <a:pt x="507" y="68"/>
                  </a:lnTo>
                  <a:lnTo>
                    <a:pt x="507" y="45"/>
                  </a:lnTo>
                  <a:lnTo>
                    <a:pt x="462" y="60"/>
                  </a:lnTo>
                  <a:lnTo>
                    <a:pt x="462" y="30"/>
                  </a:lnTo>
                  <a:lnTo>
                    <a:pt x="469" y="53"/>
                  </a:lnTo>
                  <a:lnTo>
                    <a:pt x="484" y="38"/>
                  </a:lnTo>
                  <a:lnTo>
                    <a:pt x="477" y="38"/>
                  </a:lnTo>
                  <a:lnTo>
                    <a:pt x="499" y="30"/>
                  </a:lnTo>
                  <a:lnTo>
                    <a:pt x="492" y="23"/>
                  </a:lnTo>
                  <a:lnTo>
                    <a:pt x="507" y="30"/>
                  </a:lnTo>
                  <a:lnTo>
                    <a:pt x="499" y="23"/>
                  </a:lnTo>
                  <a:lnTo>
                    <a:pt x="522" y="38"/>
                  </a:lnTo>
                  <a:lnTo>
                    <a:pt x="499" y="0"/>
                  </a:lnTo>
                  <a:lnTo>
                    <a:pt x="492" y="7"/>
                  </a:lnTo>
                  <a:lnTo>
                    <a:pt x="143" y="60"/>
                  </a:lnTo>
                  <a:lnTo>
                    <a:pt x="151" y="83"/>
                  </a:lnTo>
                  <a:lnTo>
                    <a:pt x="128" y="98"/>
                  </a:lnTo>
                  <a:lnTo>
                    <a:pt x="98" y="121"/>
                  </a:lnTo>
                  <a:lnTo>
                    <a:pt x="90" y="113"/>
                  </a:lnTo>
                  <a:lnTo>
                    <a:pt x="75" y="136"/>
                  </a:lnTo>
                  <a:lnTo>
                    <a:pt x="22" y="167"/>
                  </a:lnTo>
                  <a:lnTo>
                    <a:pt x="15" y="182"/>
                  </a:lnTo>
                  <a:lnTo>
                    <a:pt x="0" y="189"/>
                  </a:lnTo>
                  <a:lnTo>
                    <a:pt x="0" y="212"/>
                  </a:lnTo>
                  <a:lnTo>
                    <a:pt x="75" y="197"/>
                  </a:lnTo>
                  <a:lnTo>
                    <a:pt x="121" y="174"/>
                  </a:lnTo>
                  <a:lnTo>
                    <a:pt x="204" y="167"/>
                  </a:lnTo>
                  <a:lnTo>
                    <a:pt x="227" y="189"/>
                  </a:lnTo>
                  <a:lnTo>
                    <a:pt x="295" y="182"/>
                  </a:lnTo>
                  <a:lnTo>
                    <a:pt x="378" y="242"/>
                  </a:lnTo>
                  <a:lnTo>
                    <a:pt x="416" y="235"/>
                  </a:lnTo>
                  <a:lnTo>
                    <a:pt x="416" y="212"/>
                  </a:lnTo>
                  <a:lnTo>
                    <a:pt x="416" y="227"/>
                  </a:lnTo>
                  <a:lnTo>
                    <a:pt x="424" y="189"/>
                  </a:lnTo>
                  <a:lnTo>
                    <a:pt x="446" y="174"/>
                  </a:lnTo>
                  <a:lnTo>
                    <a:pt x="439" y="159"/>
                  </a:lnTo>
                  <a:lnTo>
                    <a:pt x="446" y="174"/>
                  </a:lnTo>
                  <a:lnTo>
                    <a:pt x="454" y="159"/>
                  </a:lnTo>
                  <a:lnTo>
                    <a:pt x="484" y="151"/>
                  </a:lnTo>
                  <a:lnTo>
                    <a:pt x="484" y="144"/>
                  </a:lnTo>
                  <a:lnTo>
                    <a:pt x="492" y="151"/>
                  </a:lnTo>
                  <a:lnTo>
                    <a:pt x="484" y="144"/>
                  </a:lnTo>
                  <a:lnTo>
                    <a:pt x="499" y="151"/>
                  </a:lnTo>
                  <a:lnTo>
                    <a:pt x="507" y="136"/>
                  </a:lnTo>
                  <a:lnTo>
                    <a:pt x="507" y="129"/>
                  </a:lnTo>
                  <a:lnTo>
                    <a:pt x="499" y="136"/>
                  </a:lnTo>
                  <a:lnTo>
                    <a:pt x="492" y="121"/>
                  </a:lnTo>
                  <a:lnTo>
                    <a:pt x="492" y="136"/>
                  </a:lnTo>
                  <a:lnTo>
                    <a:pt x="484" y="129"/>
                  </a:lnTo>
                  <a:lnTo>
                    <a:pt x="469" y="136"/>
                  </a:lnTo>
                  <a:lnTo>
                    <a:pt x="454" y="121"/>
                  </a:lnTo>
                  <a:lnTo>
                    <a:pt x="477" y="136"/>
                  </a:lnTo>
                  <a:lnTo>
                    <a:pt x="492" y="106"/>
                  </a:lnTo>
                  <a:lnTo>
                    <a:pt x="469" y="113"/>
                  </a:lnTo>
                  <a:lnTo>
                    <a:pt x="477" y="106"/>
                  </a:lnTo>
                  <a:lnTo>
                    <a:pt x="454" y="106"/>
                  </a:lnTo>
                  <a:lnTo>
                    <a:pt x="446" y="91"/>
                  </a:lnTo>
                  <a:lnTo>
                    <a:pt x="484" y="98"/>
                  </a:lnTo>
                  <a:lnTo>
                    <a:pt x="469" y="91"/>
                  </a:lnTo>
                  <a:lnTo>
                    <a:pt x="484" y="83"/>
                  </a:lnTo>
                  <a:lnTo>
                    <a:pt x="484" y="98"/>
                  </a:lnTo>
                  <a:lnTo>
                    <a:pt x="507" y="98"/>
                  </a:lnTo>
                  <a:lnTo>
                    <a:pt x="530" y="68"/>
                  </a:lnTo>
                  <a:lnTo>
                    <a:pt x="515" y="4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46" name="Freeform 92"/>
            <p:cNvSpPr>
              <a:spLocks/>
            </p:cNvSpPr>
            <p:nvPr/>
          </p:nvSpPr>
          <p:spPr bwMode="auto">
            <a:xfrm>
              <a:off x="3698" y="2216"/>
              <a:ext cx="530" cy="242"/>
            </a:xfrm>
            <a:custGeom>
              <a:avLst/>
              <a:gdLst>
                <a:gd name="T0" fmla="*/ 507 w 530"/>
                <a:gd name="T1" fmla="*/ 68 h 242"/>
                <a:gd name="T2" fmla="*/ 462 w 530"/>
                <a:gd name="T3" fmla="*/ 60 h 242"/>
                <a:gd name="T4" fmla="*/ 469 w 530"/>
                <a:gd name="T5" fmla="*/ 53 h 242"/>
                <a:gd name="T6" fmla="*/ 477 w 530"/>
                <a:gd name="T7" fmla="*/ 38 h 242"/>
                <a:gd name="T8" fmla="*/ 492 w 530"/>
                <a:gd name="T9" fmla="*/ 23 h 242"/>
                <a:gd name="T10" fmla="*/ 499 w 530"/>
                <a:gd name="T11" fmla="*/ 23 h 242"/>
                <a:gd name="T12" fmla="*/ 499 w 530"/>
                <a:gd name="T13" fmla="*/ 0 h 242"/>
                <a:gd name="T14" fmla="*/ 143 w 530"/>
                <a:gd name="T15" fmla="*/ 60 h 242"/>
                <a:gd name="T16" fmla="*/ 128 w 530"/>
                <a:gd name="T17" fmla="*/ 98 h 242"/>
                <a:gd name="T18" fmla="*/ 90 w 530"/>
                <a:gd name="T19" fmla="*/ 113 h 242"/>
                <a:gd name="T20" fmla="*/ 22 w 530"/>
                <a:gd name="T21" fmla="*/ 167 h 242"/>
                <a:gd name="T22" fmla="*/ 0 w 530"/>
                <a:gd name="T23" fmla="*/ 189 h 242"/>
                <a:gd name="T24" fmla="*/ 75 w 530"/>
                <a:gd name="T25" fmla="*/ 197 h 242"/>
                <a:gd name="T26" fmla="*/ 204 w 530"/>
                <a:gd name="T27" fmla="*/ 167 h 242"/>
                <a:gd name="T28" fmla="*/ 295 w 530"/>
                <a:gd name="T29" fmla="*/ 182 h 242"/>
                <a:gd name="T30" fmla="*/ 416 w 530"/>
                <a:gd name="T31" fmla="*/ 235 h 242"/>
                <a:gd name="T32" fmla="*/ 416 w 530"/>
                <a:gd name="T33" fmla="*/ 227 h 242"/>
                <a:gd name="T34" fmla="*/ 446 w 530"/>
                <a:gd name="T35" fmla="*/ 174 h 242"/>
                <a:gd name="T36" fmla="*/ 446 w 530"/>
                <a:gd name="T37" fmla="*/ 174 h 242"/>
                <a:gd name="T38" fmla="*/ 484 w 530"/>
                <a:gd name="T39" fmla="*/ 151 h 242"/>
                <a:gd name="T40" fmla="*/ 492 w 530"/>
                <a:gd name="T41" fmla="*/ 151 h 242"/>
                <a:gd name="T42" fmla="*/ 499 w 530"/>
                <a:gd name="T43" fmla="*/ 151 h 242"/>
                <a:gd name="T44" fmla="*/ 507 w 530"/>
                <a:gd name="T45" fmla="*/ 129 h 242"/>
                <a:gd name="T46" fmla="*/ 492 w 530"/>
                <a:gd name="T47" fmla="*/ 121 h 242"/>
                <a:gd name="T48" fmla="*/ 484 w 530"/>
                <a:gd name="T49" fmla="*/ 129 h 242"/>
                <a:gd name="T50" fmla="*/ 454 w 530"/>
                <a:gd name="T51" fmla="*/ 121 h 242"/>
                <a:gd name="T52" fmla="*/ 492 w 530"/>
                <a:gd name="T53" fmla="*/ 106 h 242"/>
                <a:gd name="T54" fmla="*/ 477 w 530"/>
                <a:gd name="T55" fmla="*/ 106 h 242"/>
                <a:gd name="T56" fmla="*/ 446 w 530"/>
                <a:gd name="T57" fmla="*/ 91 h 242"/>
                <a:gd name="T58" fmla="*/ 469 w 530"/>
                <a:gd name="T59" fmla="*/ 91 h 242"/>
                <a:gd name="T60" fmla="*/ 484 w 530"/>
                <a:gd name="T61" fmla="*/ 98 h 242"/>
                <a:gd name="T62" fmla="*/ 530 w 530"/>
                <a:gd name="T63" fmla="*/ 68 h 242"/>
                <a:gd name="T64" fmla="*/ 515 w 530"/>
                <a:gd name="T65" fmla="*/ 5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0" h="242">
                  <a:moveTo>
                    <a:pt x="515" y="45"/>
                  </a:moveTo>
                  <a:lnTo>
                    <a:pt x="507" y="68"/>
                  </a:lnTo>
                  <a:lnTo>
                    <a:pt x="507" y="45"/>
                  </a:lnTo>
                  <a:lnTo>
                    <a:pt x="462" y="60"/>
                  </a:lnTo>
                  <a:lnTo>
                    <a:pt x="462" y="30"/>
                  </a:lnTo>
                  <a:lnTo>
                    <a:pt x="469" y="53"/>
                  </a:lnTo>
                  <a:lnTo>
                    <a:pt x="484" y="38"/>
                  </a:lnTo>
                  <a:lnTo>
                    <a:pt x="477" y="38"/>
                  </a:lnTo>
                  <a:lnTo>
                    <a:pt x="499" y="30"/>
                  </a:lnTo>
                  <a:lnTo>
                    <a:pt x="492" y="23"/>
                  </a:lnTo>
                  <a:lnTo>
                    <a:pt x="507" y="30"/>
                  </a:lnTo>
                  <a:lnTo>
                    <a:pt x="499" y="23"/>
                  </a:lnTo>
                  <a:lnTo>
                    <a:pt x="522" y="38"/>
                  </a:lnTo>
                  <a:lnTo>
                    <a:pt x="499" y="0"/>
                  </a:lnTo>
                  <a:lnTo>
                    <a:pt x="492" y="7"/>
                  </a:lnTo>
                  <a:lnTo>
                    <a:pt x="143" y="60"/>
                  </a:lnTo>
                  <a:lnTo>
                    <a:pt x="151" y="83"/>
                  </a:lnTo>
                  <a:lnTo>
                    <a:pt x="128" y="98"/>
                  </a:lnTo>
                  <a:lnTo>
                    <a:pt x="98" y="121"/>
                  </a:lnTo>
                  <a:lnTo>
                    <a:pt x="90" y="113"/>
                  </a:lnTo>
                  <a:lnTo>
                    <a:pt x="75" y="136"/>
                  </a:lnTo>
                  <a:lnTo>
                    <a:pt x="22" y="167"/>
                  </a:lnTo>
                  <a:lnTo>
                    <a:pt x="15" y="182"/>
                  </a:lnTo>
                  <a:lnTo>
                    <a:pt x="0" y="189"/>
                  </a:lnTo>
                  <a:lnTo>
                    <a:pt x="0" y="212"/>
                  </a:lnTo>
                  <a:lnTo>
                    <a:pt x="75" y="197"/>
                  </a:lnTo>
                  <a:lnTo>
                    <a:pt x="121" y="174"/>
                  </a:lnTo>
                  <a:lnTo>
                    <a:pt x="204" y="167"/>
                  </a:lnTo>
                  <a:lnTo>
                    <a:pt x="227" y="189"/>
                  </a:lnTo>
                  <a:lnTo>
                    <a:pt x="295" y="182"/>
                  </a:lnTo>
                  <a:lnTo>
                    <a:pt x="378" y="242"/>
                  </a:lnTo>
                  <a:lnTo>
                    <a:pt x="416" y="235"/>
                  </a:lnTo>
                  <a:lnTo>
                    <a:pt x="416" y="212"/>
                  </a:lnTo>
                  <a:lnTo>
                    <a:pt x="416" y="227"/>
                  </a:lnTo>
                  <a:lnTo>
                    <a:pt x="424" y="189"/>
                  </a:lnTo>
                  <a:lnTo>
                    <a:pt x="446" y="174"/>
                  </a:lnTo>
                  <a:lnTo>
                    <a:pt x="439" y="159"/>
                  </a:lnTo>
                  <a:lnTo>
                    <a:pt x="446" y="174"/>
                  </a:lnTo>
                  <a:lnTo>
                    <a:pt x="454" y="159"/>
                  </a:lnTo>
                  <a:lnTo>
                    <a:pt x="484" y="151"/>
                  </a:lnTo>
                  <a:lnTo>
                    <a:pt x="484" y="144"/>
                  </a:lnTo>
                  <a:lnTo>
                    <a:pt x="492" y="151"/>
                  </a:lnTo>
                  <a:lnTo>
                    <a:pt x="484" y="144"/>
                  </a:lnTo>
                  <a:lnTo>
                    <a:pt x="499" y="151"/>
                  </a:lnTo>
                  <a:lnTo>
                    <a:pt x="507" y="136"/>
                  </a:lnTo>
                  <a:lnTo>
                    <a:pt x="507" y="129"/>
                  </a:lnTo>
                  <a:lnTo>
                    <a:pt x="499" y="136"/>
                  </a:lnTo>
                  <a:lnTo>
                    <a:pt x="492" y="121"/>
                  </a:lnTo>
                  <a:lnTo>
                    <a:pt x="492" y="136"/>
                  </a:lnTo>
                  <a:lnTo>
                    <a:pt x="484" y="129"/>
                  </a:lnTo>
                  <a:lnTo>
                    <a:pt x="469" y="136"/>
                  </a:lnTo>
                  <a:lnTo>
                    <a:pt x="454" y="121"/>
                  </a:lnTo>
                  <a:lnTo>
                    <a:pt x="477" y="136"/>
                  </a:lnTo>
                  <a:lnTo>
                    <a:pt x="492" y="106"/>
                  </a:lnTo>
                  <a:lnTo>
                    <a:pt x="469" y="113"/>
                  </a:lnTo>
                  <a:lnTo>
                    <a:pt x="477" y="106"/>
                  </a:lnTo>
                  <a:lnTo>
                    <a:pt x="454" y="106"/>
                  </a:lnTo>
                  <a:lnTo>
                    <a:pt x="446" y="91"/>
                  </a:lnTo>
                  <a:lnTo>
                    <a:pt x="484" y="98"/>
                  </a:lnTo>
                  <a:lnTo>
                    <a:pt x="469" y="91"/>
                  </a:lnTo>
                  <a:lnTo>
                    <a:pt x="484" y="83"/>
                  </a:lnTo>
                  <a:lnTo>
                    <a:pt x="484" y="98"/>
                  </a:lnTo>
                  <a:lnTo>
                    <a:pt x="507" y="98"/>
                  </a:lnTo>
                  <a:lnTo>
                    <a:pt x="530" y="68"/>
                  </a:lnTo>
                  <a:lnTo>
                    <a:pt x="515" y="45"/>
                  </a:lnTo>
                  <a:lnTo>
                    <a:pt x="515" y="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47" name="Line 93"/>
            <p:cNvSpPr>
              <a:spLocks noChangeShapeType="1"/>
            </p:cNvSpPr>
            <p:nvPr/>
          </p:nvSpPr>
          <p:spPr bwMode="auto">
            <a:xfrm>
              <a:off x="4205" y="2216"/>
              <a:ext cx="8" cy="23"/>
            </a:xfrm>
            <a:prstGeom prst="line">
              <a:avLst/>
            </a:prstGeom>
            <a:noFill/>
            <a:ln w="1270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48" name="Freeform 94"/>
            <p:cNvSpPr>
              <a:spLocks/>
            </p:cNvSpPr>
            <p:nvPr/>
          </p:nvSpPr>
          <p:spPr bwMode="auto">
            <a:xfrm>
              <a:off x="2501" y="1352"/>
              <a:ext cx="416" cy="257"/>
            </a:xfrm>
            <a:custGeom>
              <a:avLst/>
              <a:gdLst>
                <a:gd name="T0" fmla="*/ 416 w 416"/>
                <a:gd name="T1" fmla="*/ 257 h 257"/>
                <a:gd name="T2" fmla="*/ 0 w 416"/>
                <a:gd name="T3" fmla="*/ 235 h 257"/>
                <a:gd name="T4" fmla="*/ 22 w 416"/>
                <a:gd name="T5" fmla="*/ 0 h 257"/>
                <a:gd name="T6" fmla="*/ 386 w 416"/>
                <a:gd name="T7" fmla="*/ 15 h 257"/>
                <a:gd name="T8" fmla="*/ 416 w 416"/>
                <a:gd name="T9" fmla="*/ 257 h 257"/>
              </a:gdLst>
              <a:ahLst/>
              <a:cxnLst>
                <a:cxn ang="0">
                  <a:pos x="T0" y="T1"/>
                </a:cxn>
                <a:cxn ang="0">
                  <a:pos x="T2" y="T3"/>
                </a:cxn>
                <a:cxn ang="0">
                  <a:pos x="T4" y="T5"/>
                </a:cxn>
                <a:cxn ang="0">
                  <a:pos x="T6" y="T7"/>
                </a:cxn>
                <a:cxn ang="0">
                  <a:pos x="T8" y="T9"/>
                </a:cxn>
              </a:cxnLst>
              <a:rect l="0" t="0" r="r" b="b"/>
              <a:pathLst>
                <a:path w="416" h="257">
                  <a:moveTo>
                    <a:pt x="416" y="257"/>
                  </a:moveTo>
                  <a:lnTo>
                    <a:pt x="0" y="235"/>
                  </a:lnTo>
                  <a:lnTo>
                    <a:pt x="22" y="0"/>
                  </a:lnTo>
                  <a:lnTo>
                    <a:pt x="386" y="15"/>
                  </a:lnTo>
                  <a:lnTo>
                    <a:pt x="416" y="25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49" name="Freeform 95"/>
            <p:cNvSpPr>
              <a:spLocks/>
            </p:cNvSpPr>
            <p:nvPr/>
          </p:nvSpPr>
          <p:spPr bwMode="auto">
            <a:xfrm>
              <a:off x="2501" y="1352"/>
              <a:ext cx="416" cy="265"/>
            </a:xfrm>
            <a:custGeom>
              <a:avLst/>
              <a:gdLst>
                <a:gd name="T0" fmla="*/ 416 w 416"/>
                <a:gd name="T1" fmla="*/ 257 h 265"/>
                <a:gd name="T2" fmla="*/ 0 w 416"/>
                <a:gd name="T3" fmla="*/ 235 h 265"/>
                <a:gd name="T4" fmla="*/ 22 w 416"/>
                <a:gd name="T5" fmla="*/ 0 h 265"/>
                <a:gd name="T6" fmla="*/ 386 w 416"/>
                <a:gd name="T7" fmla="*/ 15 h 265"/>
                <a:gd name="T8" fmla="*/ 416 w 416"/>
                <a:gd name="T9" fmla="*/ 257 h 265"/>
                <a:gd name="T10" fmla="*/ 416 w 416"/>
                <a:gd name="T11" fmla="*/ 265 h 265"/>
              </a:gdLst>
              <a:ahLst/>
              <a:cxnLst>
                <a:cxn ang="0">
                  <a:pos x="T0" y="T1"/>
                </a:cxn>
                <a:cxn ang="0">
                  <a:pos x="T2" y="T3"/>
                </a:cxn>
                <a:cxn ang="0">
                  <a:pos x="T4" y="T5"/>
                </a:cxn>
                <a:cxn ang="0">
                  <a:pos x="T6" y="T7"/>
                </a:cxn>
                <a:cxn ang="0">
                  <a:pos x="T8" y="T9"/>
                </a:cxn>
                <a:cxn ang="0">
                  <a:pos x="T10" y="T11"/>
                </a:cxn>
              </a:cxnLst>
              <a:rect l="0" t="0" r="r" b="b"/>
              <a:pathLst>
                <a:path w="416" h="265">
                  <a:moveTo>
                    <a:pt x="416" y="257"/>
                  </a:moveTo>
                  <a:lnTo>
                    <a:pt x="0" y="235"/>
                  </a:lnTo>
                  <a:lnTo>
                    <a:pt x="22" y="0"/>
                  </a:lnTo>
                  <a:lnTo>
                    <a:pt x="386" y="15"/>
                  </a:lnTo>
                  <a:lnTo>
                    <a:pt x="416" y="257"/>
                  </a:lnTo>
                  <a:lnTo>
                    <a:pt x="416" y="26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50" name="Freeform 96"/>
            <p:cNvSpPr>
              <a:spLocks/>
            </p:cNvSpPr>
            <p:nvPr/>
          </p:nvSpPr>
          <p:spPr bwMode="auto">
            <a:xfrm>
              <a:off x="3607" y="1844"/>
              <a:ext cx="257" cy="296"/>
            </a:xfrm>
            <a:custGeom>
              <a:avLst/>
              <a:gdLst>
                <a:gd name="T0" fmla="*/ 242 w 257"/>
                <a:gd name="T1" fmla="*/ 0 h 296"/>
                <a:gd name="T2" fmla="*/ 174 w 257"/>
                <a:gd name="T3" fmla="*/ 53 h 296"/>
                <a:gd name="T4" fmla="*/ 136 w 257"/>
                <a:gd name="T5" fmla="*/ 69 h 296"/>
                <a:gd name="T6" fmla="*/ 106 w 257"/>
                <a:gd name="T7" fmla="*/ 69 h 296"/>
                <a:gd name="T8" fmla="*/ 121 w 257"/>
                <a:gd name="T9" fmla="*/ 53 h 296"/>
                <a:gd name="T10" fmla="*/ 106 w 257"/>
                <a:gd name="T11" fmla="*/ 61 h 296"/>
                <a:gd name="T12" fmla="*/ 75 w 257"/>
                <a:gd name="T13" fmla="*/ 46 h 296"/>
                <a:gd name="T14" fmla="*/ 0 w 257"/>
                <a:gd name="T15" fmla="*/ 61 h 296"/>
                <a:gd name="T16" fmla="*/ 22 w 257"/>
                <a:gd name="T17" fmla="*/ 258 h 296"/>
                <a:gd name="T18" fmla="*/ 37 w 257"/>
                <a:gd name="T19" fmla="*/ 258 h 296"/>
                <a:gd name="T20" fmla="*/ 60 w 257"/>
                <a:gd name="T21" fmla="*/ 281 h 296"/>
                <a:gd name="T22" fmla="*/ 91 w 257"/>
                <a:gd name="T23" fmla="*/ 288 h 296"/>
                <a:gd name="T24" fmla="*/ 113 w 257"/>
                <a:gd name="T25" fmla="*/ 288 h 296"/>
                <a:gd name="T26" fmla="*/ 136 w 257"/>
                <a:gd name="T27" fmla="*/ 273 h 296"/>
                <a:gd name="T28" fmla="*/ 159 w 257"/>
                <a:gd name="T29" fmla="*/ 296 h 296"/>
                <a:gd name="T30" fmla="*/ 181 w 257"/>
                <a:gd name="T31" fmla="*/ 281 h 296"/>
                <a:gd name="T32" fmla="*/ 189 w 257"/>
                <a:gd name="T33" fmla="*/ 243 h 296"/>
                <a:gd name="T34" fmla="*/ 204 w 257"/>
                <a:gd name="T35" fmla="*/ 250 h 296"/>
                <a:gd name="T36" fmla="*/ 204 w 257"/>
                <a:gd name="T37" fmla="*/ 220 h 296"/>
                <a:gd name="T38" fmla="*/ 250 w 257"/>
                <a:gd name="T39" fmla="*/ 190 h 296"/>
                <a:gd name="T40" fmla="*/ 257 w 257"/>
                <a:gd name="T41" fmla="*/ 129 h 296"/>
                <a:gd name="T42" fmla="*/ 250 w 257"/>
                <a:gd name="T43" fmla="*/ 114 h 296"/>
                <a:gd name="T44" fmla="*/ 257 w 257"/>
                <a:gd name="T45" fmla="*/ 106 h 296"/>
                <a:gd name="T46" fmla="*/ 242 w 257"/>
                <a:gd name="T47"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7" h="296">
                  <a:moveTo>
                    <a:pt x="242" y="0"/>
                  </a:moveTo>
                  <a:lnTo>
                    <a:pt x="174" y="53"/>
                  </a:lnTo>
                  <a:lnTo>
                    <a:pt x="136" y="69"/>
                  </a:lnTo>
                  <a:lnTo>
                    <a:pt x="106" y="69"/>
                  </a:lnTo>
                  <a:lnTo>
                    <a:pt x="121" y="53"/>
                  </a:lnTo>
                  <a:lnTo>
                    <a:pt x="106" y="61"/>
                  </a:lnTo>
                  <a:lnTo>
                    <a:pt x="75" y="46"/>
                  </a:lnTo>
                  <a:lnTo>
                    <a:pt x="0" y="61"/>
                  </a:lnTo>
                  <a:lnTo>
                    <a:pt x="22" y="258"/>
                  </a:lnTo>
                  <a:lnTo>
                    <a:pt x="37" y="258"/>
                  </a:lnTo>
                  <a:lnTo>
                    <a:pt x="60" y="281"/>
                  </a:lnTo>
                  <a:lnTo>
                    <a:pt x="91" y="288"/>
                  </a:lnTo>
                  <a:lnTo>
                    <a:pt x="113" y="288"/>
                  </a:lnTo>
                  <a:lnTo>
                    <a:pt x="136" y="273"/>
                  </a:lnTo>
                  <a:lnTo>
                    <a:pt x="159" y="296"/>
                  </a:lnTo>
                  <a:lnTo>
                    <a:pt x="181" y="281"/>
                  </a:lnTo>
                  <a:lnTo>
                    <a:pt x="189" y="243"/>
                  </a:lnTo>
                  <a:lnTo>
                    <a:pt x="204" y="250"/>
                  </a:lnTo>
                  <a:lnTo>
                    <a:pt x="204" y="220"/>
                  </a:lnTo>
                  <a:lnTo>
                    <a:pt x="250" y="190"/>
                  </a:lnTo>
                  <a:lnTo>
                    <a:pt x="257" y="129"/>
                  </a:lnTo>
                  <a:lnTo>
                    <a:pt x="250" y="114"/>
                  </a:lnTo>
                  <a:lnTo>
                    <a:pt x="257" y="106"/>
                  </a:lnTo>
                  <a:lnTo>
                    <a:pt x="242"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51" name="Freeform 97"/>
            <p:cNvSpPr>
              <a:spLocks/>
            </p:cNvSpPr>
            <p:nvPr/>
          </p:nvSpPr>
          <p:spPr bwMode="auto">
            <a:xfrm>
              <a:off x="3607" y="1844"/>
              <a:ext cx="257" cy="296"/>
            </a:xfrm>
            <a:custGeom>
              <a:avLst/>
              <a:gdLst>
                <a:gd name="T0" fmla="*/ 242 w 257"/>
                <a:gd name="T1" fmla="*/ 0 h 296"/>
                <a:gd name="T2" fmla="*/ 174 w 257"/>
                <a:gd name="T3" fmla="*/ 53 h 296"/>
                <a:gd name="T4" fmla="*/ 136 w 257"/>
                <a:gd name="T5" fmla="*/ 69 h 296"/>
                <a:gd name="T6" fmla="*/ 106 w 257"/>
                <a:gd name="T7" fmla="*/ 69 h 296"/>
                <a:gd name="T8" fmla="*/ 121 w 257"/>
                <a:gd name="T9" fmla="*/ 53 h 296"/>
                <a:gd name="T10" fmla="*/ 106 w 257"/>
                <a:gd name="T11" fmla="*/ 61 h 296"/>
                <a:gd name="T12" fmla="*/ 75 w 257"/>
                <a:gd name="T13" fmla="*/ 46 h 296"/>
                <a:gd name="T14" fmla="*/ 0 w 257"/>
                <a:gd name="T15" fmla="*/ 61 h 296"/>
                <a:gd name="T16" fmla="*/ 22 w 257"/>
                <a:gd name="T17" fmla="*/ 258 h 296"/>
                <a:gd name="T18" fmla="*/ 37 w 257"/>
                <a:gd name="T19" fmla="*/ 258 h 296"/>
                <a:gd name="T20" fmla="*/ 60 w 257"/>
                <a:gd name="T21" fmla="*/ 281 h 296"/>
                <a:gd name="T22" fmla="*/ 91 w 257"/>
                <a:gd name="T23" fmla="*/ 288 h 296"/>
                <a:gd name="T24" fmla="*/ 113 w 257"/>
                <a:gd name="T25" fmla="*/ 288 h 296"/>
                <a:gd name="T26" fmla="*/ 136 w 257"/>
                <a:gd name="T27" fmla="*/ 273 h 296"/>
                <a:gd name="T28" fmla="*/ 159 w 257"/>
                <a:gd name="T29" fmla="*/ 296 h 296"/>
                <a:gd name="T30" fmla="*/ 181 w 257"/>
                <a:gd name="T31" fmla="*/ 281 h 296"/>
                <a:gd name="T32" fmla="*/ 189 w 257"/>
                <a:gd name="T33" fmla="*/ 243 h 296"/>
                <a:gd name="T34" fmla="*/ 204 w 257"/>
                <a:gd name="T35" fmla="*/ 250 h 296"/>
                <a:gd name="T36" fmla="*/ 204 w 257"/>
                <a:gd name="T37" fmla="*/ 220 h 296"/>
                <a:gd name="T38" fmla="*/ 250 w 257"/>
                <a:gd name="T39" fmla="*/ 190 h 296"/>
                <a:gd name="T40" fmla="*/ 257 w 257"/>
                <a:gd name="T41" fmla="*/ 129 h 296"/>
                <a:gd name="T42" fmla="*/ 250 w 257"/>
                <a:gd name="T43" fmla="*/ 114 h 296"/>
                <a:gd name="T44" fmla="*/ 257 w 257"/>
                <a:gd name="T45" fmla="*/ 106 h 296"/>
                <a:gd name="T46" fmla="*/ 242 w 257"/>
                <a:gd name="T47" fmla="*/ 0 h 296"/>
                <a:gd name="T48" fmla="*/ 242 w 257"/>
                <a:gd name="T49" fmla="*/ 8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7" h="296">
                  <a:moveTo>
                    <a:pt x="242" y="0"/>
                  </a:moveTo>
                  <a:lnTo>
                    <a:pt x="174" y="53"/>
                  </a:lnTo>
                  <a:lnTo>
                    <a:pt x="136" y="69"/>
                  </a:lnTo>
                  <a:lnTo>
                    <a:pt x="106" y="69"/>
                  </a:lnTo>
                  <a:lnTo>
                    <a:pt x="121" y="53"/>
                  </a:lnTo>
                  <a:lnTo>
                    <a:pt x="106" y="61"/>
                  </a:lnTo>
                  <a:lnTo>
                    <a:pt x="75" y="46"/>
                  </a:lnTo>
                  <a:lnTo>
                    <a:pt x="0" y="61"/>
                  </a:lnTo>
                  <a:lnTo>
                    <a:pt x="22" y="258"/>
                  </a:lnTo>
                  <a:lnTo>
                    <a:pt x="37" y="258"/>
                  </a:lnTo>
                  <a:lnTo>
                    <a:pt x="60" y="281"/>
                  </a:lnTo>
                  <a:lnTo>
                    <a:pt x="91" y="288"/>
                  </a:lnTo>
                  <a:lnTo>
                    <a:pt x="113" y="288"/>
                  </a:lnTo>
                  <a:lnTo>
                    <a:pt x="136" y="273"/>
                  </a:lnTo>
                  <a:lnTo>
                    <a:pt x="159" y="296"/>
                  </a:lnTo>
                  <a:lnTo>
                    <a:pt x="181" y="281"/>
                  </a:lnTo>
                  <a:lnTo>
                    <a:pt x="189" y="243"/>
                  </a:lnTo>
                  <a:lnTo>
                    <a:pt x="204" y="250"/>
                  </a:lnTo>
                  <a:lnTo>
                    <a:pt x="204" y="220"/>
                  </a:lnTo>
                  <a:lnTo>
                    <a:pt x="250" y="190"/>
                  </a:lnTo>
                  <a:lnTo>
                    <a:pt x="257" y="129"/>
                  </a:lnTo>
                  <a:lnTo>
                    <a:pt x="250" y="114"/>
                  </a:lnTo>
                  <a:lnTo>
                    <a:pt x="257" y="106"/>
                  </a:lnTo>
                  <a:lnTo>
                    <a:pt x="242" y="0"/>
                  </a:lnTo>
                  <a:lnTo>
                    <a:pt x="242"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52" name="Freeform 98"/>
            <p:cNvSpPr>
              <a:spLocks/>
            </p:cNvSpPr>
            <p:nvPr/>
          </p:nvSpPr>
          <p:spPr bwMode="auto">
            <a:xfrm>
              <a:off x="2508" y="2292"/>
              <a:ext cx="538" cy="288"/>
            </a:xfrm>
            <a:custGeom>
              <a:avLst/>
              <a:gdLst>
                <a:gd name="T0" fmla="*/ 538 w 538"/>
                <a:gd name="T1" fmla="*/ 288 h 288"/>
                <a:gd name="T2" fmla="*/ 485 w 538"/>
                <a:gd name="T3" fmla="*/ 257 h 288"/>
                <a:gd name="T4" fmla="*/ 432 w 538"/>
                <a:gd name="T5" fmla="*/ 272 h 288"/>
                <a:gd name="T6" fmla="*/ 417 w 538"/>
                <a:gd name="T7" fmla="*/ 280 h 288"/>
                <a:gd name="T8" fmla="*/ 402 w 538"/>
                <a:gd name="T9" fmla="*/ 265 h 288"/>
                <a:gd name="T10" fmla="*/ 387 w 538"/>
                <a:gd name="T11" fmla="*/ 272 h 288"/>
                <a:gd name="T12" fmla="*/ 371 w 538"/>
                <a:gd name="T13" fmla="*/ 257 h 288"/>
                <a:gd name="T14" fmla="*/ 364 w 538"/>
                <a:gd name="T15" fmla="*/ 280 h 288"/>
                <a:gd name="T16" fmla="*/ 356 w 538"/>
                <a:gd name="T17" fmla="*/ 265 h 288"/>
                <a:gd name="T18" fmla="*/ 349 w 538"/>
                <a:gd name="T19" fmla="*/ 272 h 288"/>
                <a:gd name="T20" fmla="*/ 334 w 538"/>
                <a:gd name="T21" fmla="*/ 257 h 288"/>
                <a:gd name="T22" fmla="*/ 311 w 538"/>
                <a:gd name="T23" fmla="*/ 265 h 288"/>
                <a:gd name="T24" fmla="*/ 303 w 538"/>
                <a:gd name="T25" fmla="*/ 242 h 288"/>
                <a:gd name="T26" fmla="*/ 281 w 538"/>
                <a:gd name="T27" fmla="*/ 250 h 288"/>
                <a:gd name="T28" fmla="*/ 235 w 538"/>
                <a:gd name="T29" fmla="*/ 235 h 288"/>
                <a:gd name="T30" fmla="*/ 220 w 538"/>
                <a:gd name="T31" fmla="*/ 219 h 288"/>
                <a:gd name="T32" fmla="*/ 197 w 538"/>
                <a:gd name="T33" fmla="*/ 219 h 288"/>
                <a:gd name="T34" fmla="*/ 182 w 538"/>
                <a:gd name="T35" fmla="*/ 204 h 288"/>
                <a:gd name="T36" fmla="*/ 190 w 538"/>
                <a:gd name="T37" fmla="*/ 53 h 288"/>
                <a:gd name="T38" fmla="*/ 0 w 538"/>
                <a:gd name="T39" fmla="*/ 45 h 288"/>
                <a:gd name="T40" fmla="*/ 0 w 538"/>
                <a:gd name="T41" fmla="*/ 0 h 288"/>
                <a:gd name="T42" fmla="*/ 61 w 538"/>
                <a:gd name="T43" fmla="*/ 7 h 288"/>
                <a:gd name="T44" fmla="*/ 523 w 538"/>
                <a:gd name="T45" fmla="*/ 22 h 288"/>
                <a:gd name="T46" fmla="*/ 523 w 538"/>
                <a:gd name="T47" fmla="*/ 60 h 288"/>
                <a:gd name="T48" fmla="*/ 538 w 538"/>
                <a:gd name="T49" fmla="*/ 144 h 288"/>
                <a:gd name="T50" fmla="*/ 538 w 538"/>
                <a:gd name="T51"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38" h="288">
                  <a:moveTo>
                    <a:pt x="538" y="288"/>
                  </a:moveTo>
                  <a:lnTo>
                    <a:pt x="485" y="257"/>
                  </a:lnTo>
                  <a:lnTo>
                    <a:pt x="432" y="272"/>
                  </a:lnTo>
                  <a:lnTo>
                    <a:pt x="417" y="280"/>
                  </a:lnTo>
                  <a:lnTo>
                    <a:pt x="402" y="265"/>
                  </a:lnTo>
                  <a:lnTo>
                    <a:pt x="387" y="272"/>
                  </a:lnTo>
                  <a:lnTo>
                    <a:pt x="371" y="257"/>
                  </a:lnTo>
                  <a:lnTo>
                    <a:pt x="364" y="280"/>
                  </a:lnTo>
                  <a:lnTo>
                    <a:pt x="356" y="265"/>
                  </a:lnTo>
                  <a:lnTo>
                    <a:pt x="349" y="272"/>
                  </a:lnTo>
                  <a:lnTo>
                    <a:pt x="334" y="257"/>
                  </a:lnTo>
                  <a:lnTo>
                    <a:pt x="311" y="265"/>
                  </a:lnTo>
                  <a:lnTo>
                    <a:pt x="303" y="242"/>
                  </a:lnTo>
                  <a:lnTo>
                    <a:pt x="281" y="250"/>
                  </a:lnTo>
                  <a:lnTo>
                    <a:pt x="235" y="235"/>
                  </a:lnTo>
                  <a:lnTo>
                    <a:pt x="220" y="219"/>
                  </a:lnTo>
                  <a:lnTo>
                    <a:pt x="197" y="219"/>
                  </a:lnTo>
                  <a:lnTo>
                    <a:pt x="182" y="204"/>
                  </a:lnTo>
                  <a:lnTo>
                    <a:pt x="190" y="53"/>
                  </a:lnTo>
                  <a:lnTo>
                    <a:pt x="0" y="45"/>
                  </a:lnTo>
                  <a:lnTo>
                    <a:pt x="0" y="0"/>
                  </a:lnTo>
                  <a:lnTo>
                    <a:pt x="61" y="7"/>
                  </a:lnTo>
                  <a:lnTo>
                    <a:pt x="523" y="22"/>
                  </a:lnTo>
                  <a:lnTo>
                    <a:pt x="523" y="60"/>
                  </a:lnTo>
                  <a:lnTo>
                    <a:pt x="538" y="144"/>
                  </a:lnTo>
                  <a:lnTo>
                    <a:pt x="538" y="28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53" name="Freeform 99"/>
            <p:cNvSpPr>
              <a:spLocks/>
            </p:cNvSpPr>
            <p:nvPr/>
          </p:nvSpPr>
          <p:spPr bwMode="auto">
            <a:xfrm>
              <a:off x="2508" y="2292"/>
              <a:ext cx="538" cy="295"/>
            </a:xfrm>
            <a:custGeom>
              <a:avLst/>
              <a:gdLst>
                <a:gd name="T0" fmla="*/ 538 w 538"/>
                <a:gd name="T1" fmla="*/ 288 h 295"/>
                <a:gd name="T2" fmla="*/ 485 w 538"/>
                <a:gd name="T3" fmla="*/ 257 h 295"/>
                <a:gd name="T4" fmla="*/ 432 w 538"/>
                <a:gd name="T5" fmla="*/ 272 h 295"/>
                <a:gd name="T6" fmla="*/ 417 w 538"/>
                <a:gd name="T7" fmla="*/ 280 h 295"/>
                <a:gd name="T8" fmla="*/ 402 w 538"/>
                <a:gd name="T9" fmla="*/ 265 h 295"/>
                <a:gd name="T10" fmla="*/ 387 w 538"/>
                <a:gd name="T11" fmla="*/ 272 h 295"/>
                <a:gd name="T12" fmla="*/ 371 w 538"/>
                <a:gd name="T13" fmla="*/ 257 h 295"/>
                <a:gd name="T14" fmla="*/ 364 w 538"/>
                <a:gd name="T15" fmla="*/ 280 h 295"/>
                <a:gd name="T16" fmla="*/ 356 w 538"/>
                <a:gd name="T17" fmla="*/ 265 h 295"/>
                <a:gd name="T18" fmla="*/ 349 w 538"/>
                <a:gd name="T19" fmla="*/ 272 h 295"/>
                <a:gd name="T20" fmla="*/ 334 w 538"/>
                <a:gd name="T21" fmla="*/ 257 h 295"/>
                <a:gd name="T22" fmla="*/ 311 w 538"/>
                <a:gd name="T23" fmla="*/ 265 h 295"/>
                <a:gd name="T24" fmla="*/ 303 w 538"/>
                <a:gd name="T25" fmla="*/ 242 h 295"/>
                <a:gd name="T26" fmla="*/ 281 w 538"/>
                <a:gd name="T27" fmla="*/ 250 h 295"/>
                <a:gd name="T28" fmla="*/ 235 w 538"/>
                <a:gd name="T29" fmla="*/ 235 h 295"/>
                <a:gd name="T30" fmla="*/ 220 w 538"/>
                <a:gd name="T31" fmla="*/ 219 h 295"/>
                <a:gd name="T32" fmla="*/ 197 w 538"/>
                <a:gd name="T33" fmla="*/ 219 h 295"/>
                <a:gd name="T34" fmla="*/ 182 w 538"/>
                <a:gd name="T35" fmla="*/ 204 h 295"/>
                <a:gd name="T36" fmla="*/ 190 w 538"/>
                <a:gd name="T37" fmla="*/ 53 h 295"/>
                <a:gd name="T38" fmla="*/ 0 w 538"/>
                <a:gd name="T39" fmla="*/ 45 h 295"/>
                <a:gd name="T40" fmla="*/ 0 w 538"/>
                <a:gd name="T41" fmla="*/ 0 h 295"/>
                <a:gd name="T42" fmla="*/ 61 w 538"/>
                <a:gd name="T43" fmla="*/ 7 h 295"/>
                <a:gd name="T44" fmla="*/ 523 w 538"/>
                <a:gd name="T45" fmla="*/ 22 h 295"/>
                <a:gd name="T46" fmla="*/ 523 w 538"/>
                <a:gd name="T47" fmla="*/ 60 h 295"/>
                <a:gd name="T48" fmla="*/ 538 w 538"/>
                <a:gd name="T49" fmla="*/ 144 h 295"/>
                <a:gd name="T50" fmla="*/ 538 w 538"/>
                <a:gd name="T51" fmla="*/ 288 h 295"/>
                <a:gd name="T52" fmla="*/ 538 w 538"/>
                <a:gd name="T53" fmla="*/ 295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8" h="295">
                  <a:moveTo>
                    <a:pt x="538" y="288"/>
                  </a:moveTo>
                  <a:lnTo>
                    <a:pt x="485" y="257"/>
                  </a:lnTo>
                  <a:lnTo>
                    <a:pt x="432" y="272"/>
                  </a:lnTo>
                  <a:lnTo>
                    <a:pt x="417" y="280"/>
                  </a:lnTo>
                  <a:lnTo>
                    <a:pt x="402" y="265"/>
                  </a:lnTo>
                  <a:lnTo>
                    <a:pt x="387" y="272"/>
                  </a:lnTo>
                  <a:lnTo>
                    <a:pt x="371" y="257"/>
                  </a:lnTo>
                  <a:lnTo>
                    <a:pt x="364" y="280"/>
                  </a:lnTo>
                  <a:lnTo>
                    <a:pt x="356" y="265"/>
                  </a:lnTo>
                  <a:lnTo>
                    <a:pt x="349" y="272"/>
                  </a:lnTo>
                  <a:lnTo>
                    <a:pt x="334" y="257"/>
                  </a:lnTo>
                  <a:lnTo>
                    <a:pt x="311" y="265"/>
                  </a:lnTo>
                  <a:lnTo>
                    <a:pt x="303" y="242"/>
                  </a:lnTo>
                  <a:lnTo>
                    <a:pt x="281" y="250"/>
                  </a:lnTo>
                  <a:lnTo>
                    <a:pt x="235" y="235"/>
                  </a:lnTo>
                  <a:lnTo>
                    <a:pt x="220" y="219"/>
                  </a:lnTo>
                  <a:lnTo>
                    <a:pt x="197" y="219"/>
                  </a:lnTo>
                  <a:lnTo>
                    <a:pt x="182" y="204"/>
                  </a:lnTo>
                  <a:lnTo>
                    <a:pt x="190" y="53"/>
                  </a:lnTo>
                  <a:lnTo>
                    <a:pt x="0" y="45"/>
                  </a:lnTo>
                  <a:lnTo>
                    <a:pt x="0" y="0"/>
                  </a:lnTo>
                  <a:lnTo>
                    <a:pt x="61" y="7"/>
                  </a:lnTo>
                  <a:lnTo>
                    <a:pt x="523" y="22"/>
                  </a:lnTo>
                  <a:lnTo>
                    <a:pt x="523" y="60"/>
                  </a:lnTo>
                  <a:lnTo>
                    <a:pt x="538" y="144"/>
                  </a:lnTo>
                  <a:lnTo>
                    <a:pt x="538" y="288"/>
                  </a:lnTo>
                  <a:lnTo>
                    <a:pt x="538" y="29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54" name="Freeform 100"/>
            <p:cNvSpPr>
              <a:spLocks/>
            </p:cNvSpPr>
            <p:nvPr/>
          </p:nvSpPr>
          <p:spPr bwMode="auto">
            <a:xfrm>
              <a:off x="1319" y="1359"/>
              <a:ext cx="500" cy="417"/>
            </a:xfrm>
            <a:custGeom>
              <a:avLst/>
              <a:gdLst>
                <a:gd name="T0" fmla="*/ 485 w 500"/>
                <a:gd name="T1" fmla="*/ 114 h 417"/>
                <a:gd name="T2" fmla="*/ 371 w 500"/>
                <a:gd name="T3" fmla="*/ 91 h 417"/>
                <a:gd name="T4" fmla="*/ 250 w 500"/>
                <a:gd name="T5" fmla="*/ 91 h 417"/>
                <a:gd name="T6" fmla="*/ 220 w 500"/>
                <a:gd name="T7" fmla="*/ 68 h 417"/>
                <a:gd name="T8" fmla="*/ 189 w 500"/>
                <a:gd name="T9" fmla="*/ 76 h 417"/>
                <a:gd name="T10" fmla="*/ 167 w 500"/>
                <a:gd name="T11" fmla="*/ 61 h 417"/>
                <a:gd name="T12" fmla="*/ 167 w 500"/>
                <a:gd name="T13" fmla="*/ 23 h 417"/>
                <a:gd name="T14" fmla="*/ 152 w 500"/>
                <a:gd name="T15" fmla="*/ 15 h 417"/>
                <a:gd name="T16" fmla="*/ 144 w 500"/>
                <a:gd name="T17" fmla="*/ 8 h 417"/>
                <a:gd name="T18" fmla="*/ 129 w 500"/>
                <a:gd name="T19" fmla="*/ 0 h 417"/>
                <a:gd name="T20" fmla="*/ 114 w 500"/>
                <a:gd name="T21" fmla="*/ 0 h 417"/>
                <a:gd name="T22" fmla="*/ 53 w 500"/>
                <a:gd name="T23" fmla="*/ 175 h 417"/>
                <a:gd name="T24" fmla="*/ 0 w 500"/>
                <a:gd name="T25" fmla="*/ 243 h 417"/>
                <a:gd name="T26" fmla="*/ 0 w 500"/>
                <a:gd name="T27" fmla="*/ 311 h 417"/>
                <a:gd name="T28" fmla="*/ 242 w 500"/>
                <a:gd name="T29" fmla="*/ 379 h 417"/>
                <a:gd name="T30" fmla="*/ 409 w 500"/>
                <a:gd name="T31" fmla="*/ 417 h 417"/>
                <a:gd name="T32" fmla="*/ 455 w 500"/>
                <a:gd name="T33" fmla="*/ 258 h 417"/>
                <a:gd name="T34" fmla="*/ 439 w 500"/>
                <a:gd name="T35" fmla="*/ 235 h 417"/>
                <a:gd name="T36" fmla="*/ 500 w 500"/>
                <a:gd name="T37" fmla="*/ 152 h 417"/>
                <a:gd name="T38" fmla="*/ 485 w 500"/>
                <a:gd name="T39" fmla="*/ 114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0" h="417">
                  <a:moveTo>
                    <a:pt x="485" y="114"/>
                  </a:moveTo>
                  <a:lnTo>
                    <a:pt x="371" y="91"/>
                  </a:lnTo>
                  <a:lnTo>
                    <a:pt x="250" y="91"/>
                  </a:lnTo>
                  <a:lnTo>
                    <a:pt x="220" y="68"/>
                  </a:lnTo>
                  <a:lnTo>
                    <a:pt x="189" y="76"/>
                  </a:lnTo>
                  <a:lnTo>
                    <a:pt x="167" y="61"/>
                  </a:lnTo>
                  <a:lnTo>
                    <a:pt x="167" y="23"/>
                  </a:lnTo>
                  <a:lnTo>
                    <a:pt x="152" y="15"/>
                  </a:lnTo>
                  <a:lnTo>
                    <a:pt x="144" y="8"/>
                  </a:lnTo>
                  <a:lnTo>
                    <a:pt x="129" y="0"/>
                  </a:lnTo>
                  <a:lnTo>
                    <a:pt x="114" y="0"/>
                  </a:lnTo>
                  <a:lnTo>
                    <a:pt x="53" y="175"/>
                  </a:lnTo>
                  <a:lnTo>
                    <a:pt x="0" y="243"/>
                  </a:lnTo>
                  <a:lnTo>
                    <a:pt x="0" y="311"/>
                  </a:lnTo>
                  <a:lnTo>
                    <a:pt x="242" y="379"/>
                  </a:lnTo>
                  <a:lnTo>
                    <a:pt x="409" y="417"/>
                  </a:lnTo>
                  <a:lnTo>
                    <a:pt x="455" y="258"/>
                  </a:lnTo>
                  <a:lnTo>
                    <a:pt x="439" y="235"/>
                  </a:lnTo>
                  <a:lnTo>
                    <a:pt x="500" y="152"/>
                  </a:lnTo>
                  <a:lnTo>
                    <a:pt x="485" y="114"/>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55" name="Freeform 101"/>
            <p:cNvSpPr>
              <a:spLocks/>
            </p:cNvSpPr>
            <p:nvPr/>
          </p:nvSpPr>
          <p:spPr bwMode="auto">
            <a:xfrm>
              <a:off x="1319" y="1359"/>
              <a:ext cx="500" cy="417"/>
            </a:xfrm>
            <a:custGeom>
              <a:avLst/>
              <a:gdLst>
                <a:gd name="T0" fmla="*/ 485 w 500"/>
                <a:gd name="T1" fmla="*/ 114 h 417"/>
                <a:gd name="T2" fmla="*/ 371 w 500"/>
                <a:gd name="T3" fmla="*/ 91 h 417"/>
                <a:gd name="T4" fmla="*/ 250 w 500"/>
                <a:gd name="T5" fmla="*/ 91 h 417"/>
                <a:gd name="T6" fmla="*/ 220 w 500"/>
                <a:gd name="T7" fmla="*/ 68 h 417"/>
                <a:gd name="T8" fmla="*/ 189 w 500"/>
                <a:gd name="T9" fmla="*/ 76 h 417"/>
                <a:gd name="T10" fmla="*/ 167 w 500"/>
                <a:gd name="T11" fmla="*/ 61 h 417"/>
                <a:gd name="T12" fmla="*/ 167 w 500"/>
                <a:gd name="T13" fmla="*/ 23 h 417"/>
                <a:gd name="T14" fmla="*/ 152 w 500"/>
                <a:gd name="T15" fmla="*/ 15 h 417"/>
                <a:gd name="T16" fmla="*/ 144 w 500"/>
                <a:gd name="T17" fmla="*/ 8 h 417"/>
                <a:gd name="T18" fmla="*/ 129 w 500"/>
                <a:gd name="T19" fmla="*/ 0 h 417"/>
                <a:gd name="T20" fmla="*/ 114 w 500"/>
                <a:gd name="T21" fmla="*/ 0 h 417"/>
                <a:gd name="T22" fmla="*/ 53 w 500"/>
                <a:gd name="T23" fmla="*/ 175 h 417"/>
                <a:gd name="T24" fmla="*/ 0 w 500"/>
                <a:gd name="T25" fmla="*/ 243 h 417"/>
                <a:gd name="T26" fmla="*/ 0 w 500"/>
                <a:gd name="T27" fmla="*/ 311 h 417"/>
                <a:gd name="T28" fmla="*/ 242 w 500"/>
                <a:gd name="T29" fmla="*/ 379 h 417"/>
                <a:gd name="T30" fmla="*/ 409 w 500"/>
                <a:gd name="T31" fmla="*/ 417 h 417"/>
                <a:gd name="T32" fmla="*/ 455 w 500"/>
                <a:gd name="T33" fmla="*/ 258 h 417"/>
                <a:gd name="T34" fmla="*/ 439 w 500"/>
                <a:gd name="T35" fmla="*/ 235 h 417"/>
                <a:gd name="T36" fmla="*/ 500 w 500"/>
                <a:gd name="T37" fmla="*/ 152 h 417"/>
                <a:gd name="T38" fmla="*/ 485 w 500"/>
                <a:gd name="T39" fmla="*/ 114 h 417"/>
                <a:gd name="T40" fmla="*/ 485 w 500"/>
                <a:gd name="T41" fmla="*/ 122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0" h="417">
                  <a:moveTo>
                    <a:pt x="485" y="114"/>
                  </a:moveTo>
                  <a:lnTo>
                    <a:pt x="371" y="91"/>
                  </a:lnTo>
                  <a:lnTo>
                    <a:pt x="250" y="91"/>
                  </a:lnTo>
                  <a:lnTo>
                    <a:pt x="220" y="68"/>
                  </a:lnTo>
                  <a:lnTo>
                    <a:pt x="189" y="76"/>
                  </a:lnTo>
                  <a:lnTo>
                    <a:pt x="167" y="61"/>
                  </a:lnTo>
                  <a:lnTo>
                    <a:pt x="167" y="23"/>
                  </a:lnTo>
                  <a:lnTo>
                    <a:pt x="152" y="15"/>
                  </a:lnTo>
                  <a:lnTo>
                    <a:pt x="144" y="8"/>
                  </a:lnTo>
                  <a:lnTo>
                    <a:pt x="129" y="0"/>
                  </a:lnTo>
                  <a:lnTo>
                    <a:pt x="114" y="0"/>
                  </a:lnTo>
                  <a:lnTo>
                    <a:pt x="53" y="175"/>
                  </a:lnTo>
                  <a:lnTo>
                    <a:pt x="0" y="243"/>
                  </a:lnTo>
                  <a:lnTo>
                    <a:pt x="0" y="311"/>
                  </a:lnTo>
                  <a:lnTo>
                    <a:pt x="242" y="379"/>
                  </a:lnTo>
                  <a:lnTo>
                    <a:pt x="409" y="417"/>
                  </a:lnTo>
                  <a:lnTo>
                    <a:pt x="455" y="258"/>
                  </a:lnTo>
                  <a:lnTo>
                    <a:pt x="439" y="235"/>
                  </a:lnTo>
                  <a:lnTo>
                    <a:pt x="500" y="152"/>
                  </a:lnTo>
                  <a:lnTo>
                    <a:pt x="485" y="114"/>
                  </a:lnTo>
                  <a:lnTo>
                    <a:pt x="485" y="12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56" name="Freeform 102"/>
            <p:cNvSpPr>
              <a:spLocks/>
            </p:cNvSpPr>
            <p:nvPr/>
          </p:nvSpPr>
          <p:spPr bwMode="auto">
            <a:xfrm>
              <a:off x="3849" y="1784"/>
              <a:ext cx="364" cy="235"/>
            </a:xfrm>
            <a:custGeom>
              <a:avLst/>
              <a:gdLst>
                <a:gd name="T0" fmla="*/ 326 w 364"/>
                <a:gd name="T1" fmla="*/ 38 h 235"/>
                <a:gd name="T2" fmla="*/ 318 w 364"/>
                <a:gd name="T3" fmla="*/ 15 h 235"/>
                <a:gd name="T4" fmla="*/ 295 w 364"/>
                <a:gd name="T5" fmla="*/ 0 h 235"/>
                <a:gd name="T6" fmla="*/ 45 w 364"/>
                <a:gd name="T7" fmla="*/ 53 h 235"/>
                <a:gd name="T8" fmla="*/ 38 w 364"/>
                <a:gd name="T9" fmla="*/ 30 h 235"/>
                <a:gd name="T10" fmla="*/ 0 w 364"/>
                <a:gd name="T11" fmla="*/ 60 h 235"/>
                <a:gd name="T12" fmla="*/ 15 w 364"/>
                <a:gd name="T13" fmla="*/ 166 h 235"/>
                <a:gd name="T14" fmla="*/ 30 w 364"/>
                <a:gd name="T15" fmla="*/ 235 h 235"/>
                <a:gd name="T16" fmla="*/ 91 w 364"/>
                <a:gd name="T17" fmla="*/ 227 h 235"/>
                <a:gd name="T18" fmla="*/ 311 w 364"/>
                <a:gd name="T19" fmla="*/ 182 h 235"/>
                <a:gd name="T20" fmla="*/ 326 w 364"/>
                <a:gd name="T21" fmla="*/ 174 h 235"/>
                <a:gd name="T22" fmla="*/ 364 w 364"/>
                <a:gd name="T23" fmla="*/ 136 h 235"/>
                <a:gd name="T24" fmla="*/ 326 w 364"/>
                <a:gd name="T25" fmla="*/ 106 h 235"/>
                <a:gd name="T26" fmla="*/ 326 w 364"/>
                <a:gd name="T27" fmla="*/ 76 h 235"/>
                <a:gd name="T28" fmla="*/ 341 w 364"/>
                <a:gd name="T29" fmla="*/ 45 h 235"/>
                <a:gd name="T30" fmla="*/ 326 w 364"/>
                <a:gd name="T31" fmla="*/ 3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4" h="235">
                  <a:moveTo>
                    <a:pt x="326" y="38"/>
                  </a:moveTo>
                  <a:lnTo>
                    <a:pt x="318" y="15"/>
                  </a:lnTo>
                  <a:lnTo>
                    <a:pt x="295" y="0"/>
                  </a:lnTo>
                  <a:lnTo>
                    <a:pt x="45" y="53"/>
                  </a:lnTo>
                  <a:lnTo>
                    <a:pt x="38" y="30"/>
                  </a:lnTo>
                  <a:lnTo>
                    <a:pt x="0" y="60"/>
                  </a:lnTo>
                  <a:lnTo>
                    <a:pt x="15" y="166"/>
                  </a:lnTo>
                  <a:lnTo>
                    <a:pt x="30" y="235"/>
                  </a:lnTo>
                  <a:lnTo>
                    <a:pt x="91" y="227"/>
                  </a:lnTo>
                  <a:lnTo>
                    <a:pt x="311" y="182"/>
                  </a:lnTo>
                  <a:lnTo>
                    <a:pt x="326" y="174"/>
                  </a:lnTo>
                  <a:lnTo>
                    <a:pt x="364" y="136"/>
                  </a:lnTo>
                  <a:lnTo>
                    <a:pt x="326" y="106"/>
                  </a:lnTo>
                  <a:lnTo>
                    <a:pt x="326" y="76"/>
                  </a:lnTo>
                  <a:lnTo>
                    <a:pt x="341" y="45"/>
                  </a:lnTo>
                  <a:lnTo>
                    <a:pt x="326" y="3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57" name="Freeform 103"/>
            <p:cNvSpPr>
              <a:spLocks/>
            </p:cNvSpPr>
            <p:nvPr/>
          </p:nvSpPr>
          <p:spPr bwMode="auto">
            <a:xfrm>
              <a:off x="3849" y="1784"/>
              <a:ext cx="364" cy="235"/>
            </a:xfrm>
            <a:custGeom>
              <a:avLst/>
              <a:gdLst>
                <a:gd name="T0" fmla="*/ 326 w 364"/>
                <a:gd name="T1" fmla="*/ 38 h 235"/>
                <a:gd name="T2" fmla="*/ 318 w 364"/>
                <a:gd name="T3" fmla="*/ 15 h 235"/>
                <a:gd name="T4" fmla="*/ 295 w 364"/>
                <a:gd name="T5" fmla="*/ 0 h 235"/>
                <a:gd name="T6" fmla="*/ 45 w 364"/>
                <a:gd name="T7" fmla="*/ 53 h 235"/>
                <a:gd name="T8" fmla="*/ 38 w 364"/>
                <a:gd name="T9" fmla="*/ 30 h 235"/>
                <a:gd name="T10" fmla="*/ 0 w 364"/>
                <a:gd name="T11" fmla="*/ 60 h 235"/>
                <a:gd name="T12" fmla="*/ 15 w 364"/>
                <a:gd name="T13" fmla="*/ 166 h 235"/>
                <a:gd name="T14" fmla="*/ 30 w 364"/>
                <a:gd name="T15" fmla="*/ 235 h 235"/>
                <a:gd name="T16" fmla="*/ 91 w 364"/>
                <a:gd name="T17" fmla="*/ 227 h 235"/>
                <a:gd name="T18" fmla="*/ 311 w 364"/>
                <a:gd name="T19" fmla="*/ 182 h 235"/>
                <a:gd name="T20" fmla="*/ 326 w 364"/>
                <a:gd name="T21" fmla="*/ 174 h 235"/>
                <a:gd name="T22" fmla="*/ 364 w 364"/>
                <a:gd name="T23" fmla="*/ 136 h 235"/>
                <a:gd name="T24" fmla="*/ 326 w 364"/>
                <a:gd name="T25" fmla="*/ 106 h 235"/>
                <a:gd name="T26" fmla="*/ 326 w 364"/>
                <a:gd name="T27" fmla="*/ 76 h 235"/>
                <a:gd name="T28" fmla="*/ 341 w 364"/>
                <a:gd name="T29" fmla="*/ 45 h 235"/>
                <a:gd name="T30" fmla="*/ 326 w 364"/>
                <a:gd name="T31" fmla="*/ 38 h 235"/>
                <a:gd name="T32" fmla="*/ 326 w 364"/>
                <a:gd name="T33" fmla="*/ 4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4" h="235">
                  <a:moveTo>
                    <a:pt x="326" y="38"/>
                  </a:moveTo>
                  <a:lnTo>
                    <a:pt x="318" y="15"/>
                  </a:lnTo>
                  <a:lnTo>
                    <a:pt x="295" y="0"/>
                  </a:lnTo>
                  <a:lnTo>
                    <a:pt x="45" y="53"/>
                  </a:lnTo>
                  <a:lnTo>
                    <a:pt x="38" y="30"/>
                  </a:lnTo>
                  <a:lnTo>
                    <a:pt x="0" y="60"/>
                  </a:lnTo>
                  <a:lnTo>
                    <a:pt x="15" y="166"/>
                  </a:lnTo>
                  <a:lnTo>
                    <a:pt x="30" y="235"/>
                  </a:lnTo>
                  <a:lnTo>
                    <a:pt x="91" y="227"/>
                  </a:lnTo>
                  <a:lnTo>
                    <a:pt x="311" y="182"/>
                  </a:lnTo>
                  <a:lnTo>
                    <a:pt x="326" y="174"/>
                  </a:lnTo>
                  <a:lnTo>
                    <a:pt x="364" y="136"/>
                  </a:lnTo>
                  <a:lnTo>
                    <a:pt x="326" y="106"/>
                  </a:lnTo>
                  <a:lnTo>
                    <a:pt x="326" y="76"/>
                  </a:lnTo>
                  <a:lnTo>
                    <a:pt x="341" y="45"/>
                  </a:lnTo>
                  <a:lnTo>
                    <a:pt x="326" y="38"/>
                  </a:lnTo>
                  <a:lnTo>
                    <a:pt x="326" y="4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58" name="Freeform 104"/>
            <p:cNvSpPr>
              <a:spLocks/>
            </p:cNvSpPr>
            <p:nvPr/>
          </p:nvSpPr>
          <p:spPr bwMode="auto">
            <a:xfrm>
              <a:off x="4349" y="1731"/>
              <a:ext cx="30" cy="60"/>
            </a:xfrm>
            <a:custGeom>
              <a:avLst/>
              <a:gdLst>
                <a:gd name="T0" fmla="*/ 30 w 30"/>
                <a:gd name="T1" fmla="*/ 22 h 60"/>
                <a:gd name="T2" fmla="*/ 23 w 30"/>
                <a:gd name="T3" fmla="*/ 0 h 60"/>
                <a:gd name="T4" fmla="*/ 0 w 30"/>
                <a:gd name="T5" fmla="*/ 7 h 60"/>
                <a:gd name="T6" fmla="*/ 8 w 30"/>
                <a:gd name="T7" fmla="*/ 53 h 60"/>
                <a:gd name="T8" fmla="*/ 8 w 30"/>
                <a:gd name="T9" fmla="*/ 60 h 60"/>
                <a:gd name="T10" fmla="*/ 30 w 30"/>
                <a:gd name="T11" fmla="*/ 53 h 60"/>
                <a:gd name="T12" fmla="*/ 30 w 30"/>
                <a:gd name="T13" fmla="*/ 22 h 60"/>
              </a:gdLst>
              <a:ahLst/>
              <a:cxnLst>
                <a:cxn ang="0">
                  <a:pos x="T0" y="T1"/>
                </a:cxn>
                <a:cxn ang="0">
                  <a:pos x="T2" y="T3"/>
                </a:cxn>
                <a:cxn ang="0">
                  <a:pos x="T4" y="T5"/>
                </a:cxn>
                <a:cxn ang="0">
                  <a:pos x="T6" y="T7"/>
                </a:cxn>
                <a:cxn ang="0">
                  <a:pos x="T8" y="T9"/>
                </a:cxn>
                <a:cxn ang="0">
                  <a:pos x="T10" y="T11"/>
                </a:cxn>
                <a:cxn ang="0">
                  <a:pos x="T12" y="T13"/>
                </a:cxn>
              </a:cxnLst>
              <a:rect l="0" t="0" r="r" b="b"/>
              <a:pathLst>
                <a:path w="30" h="60">
                  <a:moveTo>
                    <a:pt x="30" y="22"/>
                  </a:moveTo>
                  <a:lnTo>
                    <a:pt x="23" y="0"/>
                  </a:lnTo>
                  <a:lnTo>
                    <a:pt x="0" y="7"/>
                  </a:lnTo>
                  <a:lnTo>
                    <a:pt x="8" y="53"/>
                  </a:lnTo>
                  <a:lnTo>
                    <a:pt x="8" y="60"/>
                  </a:lnTo>
                  <a:lnTo>
                    <a:pt x="30" y="53"/>
                  </a:lnTo>
                  <a:lnTo>
                    <a:pt x="30" y="22"/>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59" name="Freeform 105"/>
            <p:cNvSpPr>
              <a:spLocks/>
            </p:cNvSpPr>
            <p:nvPr/>
          </p:nvSpPr>
          <p:spPr bwMode="auto">
            <a:xfrm>
              <a:off x="4349" y="1731"/>
              <a:ext cx="30" cy="60"/>
            </a:xfrm>
            <a:custGeom>
              <a:avLst/>
              <a:gdLst>
                <a:gd name="T0" fmla="*/ 30 w 30"/>
                <a:gd name="T1" fmla="*/ 22 h 60"/>
                <a:gd name="T2" fmla="*/ 23 w 30"/>
                <a:gd name="T3" fmla="*/ 0 h 60"/>
                <a:gd name="T4" fmla="*/ 0 w 30"/>
                <a:gd name="T5" fmla="*/ 7 h 60"/>
                <a:gd name="T6" fmla="*/ 8 w 30"/>
                <a:gd name="T7" fmla="*/ 53 h 60"/>
                <a:gd name="T8" fmla="*/ 8 w 30"/>
                <a:gd name="T9" fmla="*/ 60 h 60"/>
                <a:gd name="T10" fmla="*/ 30 w 30"/>
                <a:gd name="T11" fmla="*/ 53 h 60"/>
                <a:gd name="T12" fmla="*/ 30 w 30"/>
                <a:gd name="T13" fmla="*/ 22 h 60"/>
                <a:gd name="T14" fmla="*/ 30 w 30"/>
                <a:gd name="T15" fmla="*/ 3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0">
                  <a:moveTo>
                    <a:pt x="30" y="22"/>
                  </a:moveTo>
                  <a:lnTo>
                    <a:pt x="23" y="0"/>
                  </a:lnTo>
                  <a:lnTo>
                    <a:pt x="0" y="7"/>
                  </a:lnTo>
                  <a:lnTo>
                    <a:pt x="8" y="53"/>
                  </a:lnTo>
                  <a:lnTo>
                    <a:pt x="8" y="60"/>
                  </a:lnTo>
                  <a:lnTo>
                    <a:pt x="30" y="53"/>
                  </a:lnTo>
                  <a:lnTo>
                    <a:pt x="30" y="22"/>
                  </a:lnTo>
                  <a:lnTo>
                    <a:pt x="30" y="3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60" name="Freeform 106"/>
            <p:cNvSpPr>
              <a:spLocks/>
            </p:cNvSpPr>
            <p:nvPr/>
          </p:nvSpPr>
          <p:spPr bwMode="auto">
            <a:xfrm>
              <a:off x="4387" y="1753"/>
              <a:ext cx="7" cy="16"/>
            </a:xfrm>
            <a:custGeom>
              <a:avLst/>
              <a:gdLst>
                <a:gd name="T0" fmla="*/ 0 w 7"/>
                <a:gd name="T1" fmla="*/ 0 h 16"/>
                <a:gd name="T2" fmla="*/ 7 w 7"/>
                <a:gd name="T3" fmla="*/ 0 h 16"/>
                <a:gd name="T4" fmla="*/ 7 w 7"/>
                <a:gd name="T5" fmla="*/ 16 h 16"/>
                <a:gd name="T6" fmla="*/ 0 w 7"/>
                <a:gd name="T7" fmla="*/ 0 h 16"/>
              </a:gdLst>
              <a:ahLst/>
              <a:cxnLst>
                <a:cxn ang="0">
                  <a:pos x="T0" y="T1"/>
                </a:cxn>
                <a:cxn ang="0">
                  <a:pos x="T2" y="T3"/>
                </a:cxn>
                <a:cxn ang="0">
                  <a:pos x="T4" y="T5"/>
                </a:cxn>
                <a:cxn ang="0">
                  <a:pos x="T6" y="T7"/>
                </a:cxn>
              </a:cxnLst>
              <a:rect l="0" t="0" r="r" b="b"/>
              <a:pathLst>
                <a:path w="7" h="16">
                  <a:moveTo>
                    <a:pt x="0" y="0"/>
                  </a:moveTo>
                  <a:lnTo>
                    <a:pt x="7" y="0"/>
                  </a:lnTo>
                  <a:lnTo>
                    <a:pt x="7" y="16"/>
                  </a:lnTo>
                  <a:lnTo>
                    <a:pt x="0" y="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61" name="Freeform 107"/>
            <p:cNvSpPr>
              <a:spLocks/>
            </p:cNvSpPr>
            <p:nvPr/>
          </p:nvSpPr>
          <p:spPr bwMode="auto">
            <a:xfrm>
              <a:off x="4387" y="1753"/>
              <a:ext cx="7" cy="16"/>
            </a:xfrm>
            <a:custGeom>
              <a:avLst/>
              <a:gdLst>
                <a:gd name="T0" fmla="*/ 0 w 7"/>
                <a:gd name="T1" fmla="*/ 0 h 16"/>
                <a:gd name="T2" fmla="*/ 7 w 7"/>
                <a:gd name="T3" fmla="*/ 0 h 16"/>
                <a:gd name="T4" fmla="*/ 7 w 7"/>
                <a:gd name="T5" fmla="*/ 16 h 16"/>
                <a:gd name="T6" fmla="*/ 0 w 7"/>
                <a:gd name="T7" fmla="*/ 0 h 16"/>
                <a:gd name="T8" fmla="*/ 0 w 7"/>
                <a:gd name="T9" fmla="*/ 8 h 16"/>
              </a:gdLst>
              <a:ahLst/>
              <a:cxnLst>
                <a:cxn ang="0">
                  <a:pos x="T0" y="T1"/>
                </a:cxn>
                <a:cxn ang="0">
                  <a:pos x="T2" y="T3"/>
                </a:cxn>
                <a:cxn ang="0">
                  <a:pos x="T4" y="T5"/>
                </a:cxn>
                <a:cxn ang="0">
                  <a:pos x="T6" y="T7"/>
                </a:cxn>
                <a:cxn ang="0">
                  <a:pos x="T8" y="T9"/>
                </a:cxn>
              </a:cxnLst>
              <a:rect l="0" t="0" r="r" b="b"/>
              <a:pathLst>
                <a:path w="7" h="16">
                  <a:moveTo>
                    <a:pt x="0" y="0"/>
                  </a:moveTo>
                  <a:lnTo>
                    <a:pt x="7" y="0"/>
                  </a:lnTo>
                  <a:lnTo>
                    <a:pt x="7" y="16"/>
                  </a:lnTo>
                  <a:lnTo>
                    <a:pt x="0" y="0"/>
                  </a:lnTo>
                  <a:lnTo>
                    <a:pt x="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62" name="Freeform 108"/>
            <p:cNvSpPr>
              <a:spLocks/>
            </p:cNvSpPr>
            <p:nvPr/>
          </p:nvSpPr>
          <p:spPr bwMode="auto">
            <a:xfrm>
              <a:off x="3758" y="2383"/>
              <a:ext cx="318" cy="242"/>
            </a:xfrm>
            <a:custGeom>
              <a:avLst/>
              <a:gdLst>
                <a:gd name="T0" fmla="*/ 318 w 318"/>
                <a:gd name="T1" fmla="*/ 75 h 242"/>
                <a:gd name="T2" fmla="*/ 235 w 318"/>
                <a:gd name="T3" fmla="*/ 15 h 242"/>
                <a:gd name="T4" fmla="*/ 167 w 318"/>
                <a:gd name="T5" fmla="*/ 22 h 242"/>
                <a:gd name="T6" fmla="*/ 144 w 318"/>
                <a:gd name="T7" fmla="*/ 0 h 242"/>
                <a:gd name="T8" fmla="*/ 61 w 318"/>
                <a:gd name="T9" fmla="*/ 7 h 242"/>
                <a:gd name="T10" fmla="*/ 15 w 318"/>
                <a:gd name="T11" fmla="*/ 30 h 242"/>
                <a:gd name="T12" fmla="*/ 0 w 318"/>
                <a:gd name="T13" fmla="*/ 60 h 242"/>
                <a:gd name="T14" fmla="*/ 38 w 318"/>
                <a:gd name="T15" fmla="*/ 68 h 242"/>
                <a:gd name="T16" fmla="*/ 61 w 318"/>
                <a:gd name="T17" fmla="*/ 113 h 242"/>
                <a:gd name="T18" fmla="*/ 136 w 318"/>
                <a:gd name="T19" fmla="*/ 174 h 242"/>
                <a:gd name="T20" fmla="*/ 174 w 318"/>
                <a:gd name="T21" fmla="*/ 235 h 242"/>
                <a:gd name="T22" fmla="*/ 189 w 318"/>
                <a:gd name="T23" fmla="*/ 242 h 242"/>
                <a:gd name="T24" fmla="*/ 189 w 318"/>
                <a:gd name="T25" fmla="*/ 197 h 242"/>
                <a:gd name="T26" fmla="*/ 220 w 318"/>
                <a:gd name="T27" fmla="*/ 204 h 242"/>
                <a:gd name="T28" fmla="*/ 227 w 318"/>
                <a:gd name="T29" fmla="*/ 181 h 242"/>
                <a:gd name="T30" fmla="*/ 227 w 318"/>
                <a:gd name="T31" fmla="*/ 197 h 242"/>
                <a:gd name="T32" fmla="*/ 243 w 318"/>
                <a:gd name="T33" fmla="*/ 189 h 242"/>
                <a:gd name="T34" fmla="*/ 235 w 318"/>
                <a:gd name="T35" fmla="*/ 189 h 242"/>
                <a:gd name="T36" fmla="*/ 250 w 318"/>
                <a:gd name="T37" fmla="*/ 181 h 242"/>
                <a:gd name="T38" fmla="*/ 243 w 318"/>
                <a:gd name="T39" fmla="*/ 174 h 242"/>
                <a:gd name="T40" fmla="*/ 250 w 318"/>
                <a:gd name="T41" fmla="*/ 174 h 242"/>
                <a:gd name="T42" fmla="*/ 288 w 318"/>
                <a:gd name="T43" fmla="*/ 144 h 242"/>
                <a:gd name="T44" fmla="*/ 280 w 318"/>
                <a:gd name="T45" fmla="*/ 121 h 242"/>
                <a:gd name="T46" fmla="*/ 288 w 318"/>
                <a:gd name="T47" fmla="*/ 113 h 242"/>
                <a:gd name="T48" fmla="*/ 288 w 318"/>
                <a:gd name="T49" fmla="*/ 121 h 242"/>
                <a:gd name="T50" fmla="*/ 318 w 318"/>
                <a:gd name="T51" fmla="*/ 75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8" h="242">
                  <a:moveTo>
                    <a:pt x="318" y="75"/>
                  </a:moveTo>
                  <a:lnTo>
                    <a:pt x="235" y="15"/>
                  </a:lnTo>
                  <a:lnTo>
                    <a:pt x="167" y="22"/>
                  </a:lnTo>
                  <a:lnTo>
                    <a:pt x="144" y="0"/>
                  </a:lnTo>
                  <a:lnTo>
                    <a:pt x="61" y="7"/>
                  </a:lnTo>
                  <a:lnTo>
                    <a:pt x="15" y="30"/>
                  </a:lnTo>
                  <a:lnTo>
                    <a:pt x="0" y="60"/>
                  </a:lnTo>
                  <a:lnTo>
                    <a:pt x="38" y="68"/>
                  </a:lnTo>
                  <a:lnTo>
                    <a:pt x="61" y="113"/>
                  </a:lnTo>
                  <a:lnTo>
                    <a:pt x="136" y="174"/>
                  </a:lnTo>
                  <a:lnTo>
                    <a:pt x="174" y="235"/>
                  </a:lnTo>
                  <a:lnTo>
                    <a:pt x="189" y="242"/>
                  </a:lnTo>
                  <a:lnTo>
                    <a:pt x="189" y="197"/>
                  </a:lnTo>
                  <a:lnTo>
                    <a:pt x="220" y="204"/>
                  </a:lnTo>
                  <a:lnTo>
                    <a:pt x="227" y="181"/>
                  </a:lnTo>
                  <a:lnTo>
                    <a:pt x="227" y="197"/>
                  </a:lnTo>
                  <a:lnTo>
                    <a:pt x="243" y="189"/>
                  </a:lnTo>
                  <a:lnTo>
                    <a:pt x="235" y="189"/>
                  </a:lnTo>
                  <a:lnTo>
                    <a:pt x="250" y="181"/>
                  </a:lnTo>
                  <a:lnTo>
                    <a:pt x="243" y="174"/>
                  </a:lnTo>
                  <a:lnTo>
                    <a:pt x="250" y="174"/>
                  </a:lnTo>
                  <a:lnTo>
                    <a:pt x="288" y="144"/>
                  </a:lnTo>
                  <a:lnTo>
                    <a:pt x="280" y="121"/>
                  </a:lnTo>
                  <a:lnTo>
                    <a:pt x="288" y="113"/>
                  </a:lnTo>
                  <a:lnTo>
                    <a:pt x="288" y="121"/>
                  </a:lnTo>
                  <a:lnTo>
                    <a:pt x="318" y="7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63" name="Freeform 109"/>
            <p:cNvSpPr>
              <a:spLocks/>
            </p:cNvSpPr>
            <p:nvPr/>
          </p:nvSpPr>
          <p:spPr bwMode="auto">
            <a:xfrm>
              <a:off x="3758" y="2383"/>
              <a:ext cx="318" cy="242"/>
            </a:xfrm>
            <a:custGeom>
              <a:avLst/>
              <a:gdLst>
                <a:gd name="T0" fmla="*/ 318 w 318"/>
                <a:gd name="T1" fmla="*/ 75 h 242"/>
                <a:gd name="T2" fmla="*/ 235 w 318"/>
                <a:gd name="T3" fmla="*/ 15 h 242"/>
                <a:gd name="T4" fmla="*/ 167 w 318"/>
                <a:gd name="T5" fmla="*/ 22 h 242"/>
                <a:gd name="T6" fmla="*/ 144 w 318"/>
                <a:gd name="T7" fmla="*/ 0 h 242"/>
                <a:gd name="T8" fmla="*/ 61 w 318"/>
                <a:gd name="T9" fmla="*/ 7 h 242"/>
                <a:gd name="T10" fmla="*/ 15 w 318"/>
                <a:gd name="T11" fmla="*/ 30 h 242"/>
                <a:gd name="T12" fmla="*/ 0 w 318"/>
                <a:gd name="T13" fmla="*/ 60 h 242"/>
                <a:gd name="T14" fmla="*/ 38 w 318"/>
                <a:gd name="T15" fmla="*/ 68 h 242"/>
                <a:gd name="T16" fmla="*/ 61 w 318"/>
                <a:gd name="T17" fmla="*/ 113 h 242"/>
                <a:gd name="T18" fmla="*/ 136 w 318"/>
                <a:gd name="T19" fmla="*/ 174 h 242"/>
                <a:gd name="T20" fmla="*/ 174 w 318"/>
                <a:gd name="T21" fmla="*/ 235 h 242"/>
                <a:gd name="T22" fmla="*/ 189 w 318"/>
                <a:gd name="T23" fmla="*/ 242 h 242"/>
                <a:gd name="T24" fmla="*/ 189 w 318"/>
                <a:gd name="T25" fmla="*/ 197 h 242"/>
                <a:gd name="T26" fmla="*/ 220 w 318"/>
                <a:gd name="T27" fmla="*/ 204 h 242"/>
                <a:gd name="T28" fmla="*/ 227 w 318"/>
                <a:gd name="T29" fmla="*/ 181 h 242"/>
                <a:gd name="T30" fmla="*/ 227 w 318"/>
                <a:gd name="T31" fmla="*/ 197 h 242"/>
                <a:gd name="T32" fmla="*/ 243 w 318"/>
                <a:gd name="T33" fmla="*/ 189 h 242"/>
                <a:gd name="T34" fmla="*/ 235 w 318"/>
                <a:gd name="T35" fmla="*/ 189 h 242"/>
                <a:gd name="T36" fmla="*/ 250 w 318"/>
                <a:gd name="T37" fmla="*/ 181 h 242"/>
                <a:gd name="T38" fmla="*/ 243 w 318"/>
                <a:gd name="T39" fmla="*/ 174 h 242"/>
                <a:gd name="T40" fmla="*/ 250 w 318"/>
                <a:gd name="T41" fmla="*/ 174 h 242"/>
                <a:gd name="T42" fmla="*/ 288 w 318"/>
                <a:gd name="T43" fmla="*/ 144 h 242"/>
                <a:gd name="T44" fmla="*/ 280 w 318"/>
                <a:gd name="T45" fmla="*/ 121 h 242"/>
                <a:gd name="T46" fmla="*/ 288 w 318"/>
                <a:gd name="T47" fmla="*/ 113 h 242"/>
                <a:gd name="T48" fmla="*/ 288 w 318"/>
                <a:gd name="T49" fmla="*/ 121 h 242"/>
                <a:gd name="T50" fmla="*/ 318 w 318"/>
                <a:gd name="T51" fmla="*/ 75 h 242"/>
                <a:gd name="T52" fmla="*/ 318 w 318"/>
                <a:gd name="T53" fmla="*/ 8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8" h="242">
                  <a:moveTo>
                    <a:pt x="318" y="75"/>
                  </a:moveTo>
                  <a:lnTo>
                    <a:pt x="235" y="15"/>
                  </a:lnTo>
                  <a:lnTo>
                    <a:pt x="167" y="22"/>
                  </a:lnTo>
                  <a:lnTo>
                    <a:pt x="144" y="0"/>
                  </a:lnTo>
                  <a:lnTo>
                    <a:pt x="61" y="7"/>
                  </a:lnTo>
                  <a:lnTo>
                    <a:pt x="15" y="30"/>
                  </a:lnTo>
                  <a:lnTo>
                    <a:pt x="0" y="60"/>
                  </a:lnTo>
                  <a:lnTo>
                    <a:pt x="38" y="68"/>
                  </a:lnTo>
                  <a:lnTo>
                    <a:pt x="61" y="113"/>
                  </a:lnTo>
                  <a:lnTo>
                    <a:pt x="136" y="174"/>
                  </a:lnTo>
                  <a:lnTo>
                    <a:pt x="174" y="235"/>
                  </a:lnTo>
                  <a:lnTo>
                    <a:pt x="189" y="242"/>
                  </a:lnTo>
                  <a:lnTo>
                    <a:pt x="189" y="197"/>
                  </a:lnTo>
                  <a:lnTo>
                    <a:pt x="220" y="204"/>
                  </a:lnTo>
                  <a:lnTo>
                    <a:pt x="227" y="181"/>
                  </a:lnTo>
                  <a:lnTo>
                    <a:pt x="227" y="197"/>
                  </a:lnTo>
                  <a:lnTo>
                    <a:pt x="243" y="189"/>
                  </a:lnTo>
                  <a:lnTo>
                    <a:pt x="235" y="189"/>
                  </a:lnTo>
                  <a:lnTo>
                    <a:pt x="250" y="181"/>
                  </a:lnTo>
                  <a:lnTo>
                    <a:pt x="243" y="174"/>
                  </a:lnTo>
                  <a:lnTo>
                    <a:pt x="250" y="174"/>
                  </a:lnTo>
                  <a:lnTo>
                    <a:pt x="288" y="144"/>
                  </a:lnTo>
                  <a:lnTo>
                    <a:pt x="280" y="121"/>
                  </a:lnTo>
                  <a:lnTo>
                    <a:pt x="288" y="113"/>
                  </a:lnTo>
                  <a:lnTo>
                    <a:pt x="288" y="121"/>
                  </a:lnTo>
                  <a:lnTo>
                    <a:pt x="318" y="75"/>
                  </a:lnTo>
                  <a:lnTo>
                    <a:pt x="318" y="8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64" name="Freeform 110"/>
            <p:cNvSpPr>
              <a:spLocks/>
            </p:cNvSpPr>
            <p:nvPr/>
          </p:nvSpPr>
          <p:spPr bwMode="auto">
            <a:xfrm>
              <a:off x="2486" y="1587"/>
              <a:ext cx="439" cy="288"/>
            </a:xfrm>
            <a:custGeom>
              <a:avLst/>
              <a:gdLst>
                <a:gd name="T0" fmla="*/ 424 w 439"/>
                <a:gd name="T1" fmla="*/ 273 h 288"/>
                <a:gd name="T2" fmla="*/ 439 w 439"/>
                <a:gd name="T3" fmla="*/ 288 h 288"/>
                <a:gd name="T4" fmla="*/ 393 w 439"/>
                <a:gd name="T5" fmla="*/ 257 h 288"/>
                <a:gd name="T6" fmla="*/ 348 w 439"/>
                <a:gd name="T7" fmla="*/ 265 h 288"/>
                <a:gd name="T8" fmla="*/ 318 w 439"/>
                <a:gd name="T9" fmla="*/ 250 h 288"/>
                <a:gd name="T10" fmla="*/ 0 w 439"/>
                <a:gd name="T11" fmla="*/ 227 h 288"/>
                <a:gd name="T12" fmla="*/ 15 w 439"/>
                <a:gd name="T13" fmla="*/ 75 h 288"/>
                <a:gd name="T14" fmla="*/ 15 w 439"/>
                <a:gd name="T15" fmla="*/ 0 h 288"/>
                <a:gd name="T16" fmla="*/ 431 w 439"/>
                <a:gd name="T17" fmla="*/ 22 h 288"/>
                <a:gd name="T18" fmla="*/ 416 w 439"/>
                <a:gd name="T19" fmla="*/ 45 h 288"/>
                <a:gd name="T20" fmla="*/ 439 w 439"/>
                <a:gd name="T21" fmla="*/ 68 h 288"/>
                <a:gd name="T22" fmla="*/ 439 w 439"/>
                <a:gd name="T23" fmla="*/ 212 h 288"/>
                <a:gd name="T24" fmla="*/ 424 w 439"/>
                <a:gd name="T25" fmla="*/ 212 h 288"/>
                <a:gd name="T26" fmla="*/ 439 w 439"/>
                <a:gd name="T27" fmla="*/ 242 h 288"/>
                <a:gd name="T28" fmla="*/ 424 w 439"/>
                <a:gd name="T29" fmla="*/ 27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9" h="288">
                  <a:moveTo>
                    <a:pt x="424" y="273"/>
                  </a:moveTo>
                  <a:lnTo>
                    <a:pt x="439" y="288"/>
                  </a:lnTo>
                  <a:lnTo>
                    <a:pt x="393" y="257"/>
                  </a:lnTo>
                  <a:lnTo>
                    <a:pt x="348" y="265"/>
                  </a:lnTo>
                  <a:lnTo>
                    <a:pt x="318" y="250"/>
                  </a:lnTo>
                  <a:lnTo>
                    <a:pt x="0" y="227"/>
                  </a:lnTo>
                  <a:lnTo>
                    <a:pt x="15" y="75"/>
                  </a:lnTo>
                  <a:lnTo>
                    <a:pt x="15" y="0"/>
                  </a:lnTo>
                  <a:lnTo>
                    <a:pt x="431" y="22"/>
                  </a:lnTo>
                  <a:lnTo>
                    <a:pt x="416" y="45"/>
                  </a:lnTo>
                  <a:lnTo>
                    <a:pt x="439" y="68"/>
                  </a:lnTo>
                  <a:lnTo>
                    <a:pt x="439" y="212"/>
                  </a:lnTo>
                  <a:lnTo>
                    <a:pt x="424" y="212"/>
                  </a:lnTo>
                  <a:lnTo>
                    <a:pt x="439" y="242"/>
                  </a:lnTo>
                  <a:lnTo>
                    <a:pt x="424" y="27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65" name="Freeform 111"/>
            <p:cNvSpPr>
              <a:spLocks/>
            </p:cNvSpPr>
            <p:nvPr/>
          </p:nvSpPr>
          <p:spPr bwMode="auto">
            <a:xfrm>
              <a:off x="2486" y="1587"/>
              <a:ext cx="439" cy="288"/>
            </a:xfrm>
            <a:custGeom>
              <a:avLst/>
              <a:gdLst>
                <a:gd name="T0" fmla="*/ 424 w 439"/>
                <a:gd name="T1" fmla="*/ 273 h 288"/>
                <a:gd name="T2" fmla="*/ 439 w 439"/>
                <a:gd name="T3" fmla="*/ 288 h 288"/>
                <a:gd name="T4" fmla="*/ 393 w 439"/>
                <a:gd name="T5" fmla="*/ 257 h 288"/>
                <a:gd name="T6" fmla="*/ 348 w 439"/>
                <a:gd name="T7" fmla="*/ 265 h 288"/>
                <a:gd name="T8" fmla="*/ 318 w 439"/>
                <a:gd name="T9" fmla="*/ 250 h 288"/>
                <a:gd name="T10" fmla="*/ 0 w 439"/>
                <a:gd name="T11" fmla="*/ 227 h 288"/>
                <a:gd name="T12" fmla="*/ 15 w 439"/>
                <a:gd name="T13" fmla="*/ 75 h 288"/>
                <a:gd name="T14" fmla="*/ 15 w 439"/>
                <a:gd name="T15" fmla="*/ 0 h 288"/>
                <a:gd name="T16" fmla="*/ 431 w 439"/>
                <a:gd name="T17" fmla="*/ 22 h 288"/>
                <a:gd name="T18" fmla="*/ 416 w 439"/>
                <a:gd name="T19" fmla="*/ 45 h 288"/>
                <a:gd name="T20" fmla="*/ 439 w 439"/>
                <a:gd name="T21" fmla="*/ 68 h 288"/>
                <a:gd name="T22" fmla="*/ 439 w 439"/>
                <a:gd name="T23" fmla="*/ 212 h 288"/>
                <a:gd name="T24" fmla="*/ 424 w 439"/>
                <a:gd name="T25" fmla="*/ 212 h 288"/>
                <a:gd name="T26" fmla="*/ 439 w 439"/>
                <a:gd name="T27" fmla="*/ 242 h 288"/>
                <a:gd name="T28" fmla="*/ 424 w 439"/>
                <a:gd name="T29" fmla="*/ 273 h 288"/>
                <a:gd name="T30" fmla="*/ 424 w 439"/>
                <a:gd name="T31" fmla="*/ 28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9" h="288">
                  <a:moveTo>
                    <a:pt x="424" y="273"/>
                  </a:moveTo>
                  <a:lnTo>
                    <a:pt x="439" y="288"/>
                  </a:lnTo>
                  <a:lnTo>
                    <a:pt x="393" y="257"/>
                  </a:lnTo>
                  <a:lnTo>
                    <a:pt x="348" y="265"/>
                  </a:lnTo>
                  <a:lnTo>
                    <a:pt x="318" y="250"/>
                  </a:lnTo>
                  <a:lnTo>
                    <a:pt x="0" y="227"/>
                  </a:lnTo>
                  <a:lnTo>
                    <a:pt x="15" y="75"/>
                  </a:lnTo>
                  <a:lnTo>
                    <a:pt x="15" y="0"/>
                  </a:lnTo>
                  <a:lnTo>
                    <a:pt x="431" y="22"/>
                  </a:lnTo>
                  <a:lnTo>
                    <a:pt x="416" y="45"/>
                  </a:lnTo>
                  <a:lnTo>
                    <a:pt x="439" y="68"/>
                  </a:lnTo>
                  <a:lnTo>
                    <a:pt x="439" y="212"/>
                  </a:lnTo>
                  <a:lnTo>
                    <a:pt x="424" y="212"/>
                  </a:lnTo>
                  <a:lnTo>
                    <a:pt x="439" y="242"/>
                  </a:lnTo>
                  <a:lnTo>
                    <a:pt x="424" y="273"/>
                  </a:lnTo>
                  <a:lnTo>
                    <a:pt x="424" y="28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66" name="Freeform 112"/>
            <p:cNvSpPr>
              <a:spLocks/>
            </p:cNvSpPr>
            <p:nvPr/>
          </p:nvSpPr>
          <p:spPr bwMode="auto">
            <a:xfrm>
              <a:off x="3311" y="2276"/>
              <a:ext cx="538" cy="182"/>
            </a:xfrm>
            <a:custGeom>
              <a:avLst/>
              <a:gdLst>
                <a:gd name="T0" fmla="*/ 530 w 538"/>
                <a:gd name="T1" fmla="*/ 0 h 182"/>
                <a:gd name="T2" fmla="*/ 538 w 538"/>
                <a:gd name="T3" fmla="*/ 23 h 182"/>
                <a:gd name="T4" fmla="*/ 515 w 538"/>
                <a:gd name="T5" fmla="*/ 38 h 182"/>
                <a:gd name="T6" fmla="*/ 485 w 538"/>
                <a:gd name="T7" fmla="*/ 61 h 182"/>
                <a:gd name="T8" fmla="*/ 477 w 538"/>
                <a:gd name="T9" fmla="*/ 53 h 182"/>
                <a:gd name="T10" fmla="*/ 462 w 538"/>
                <a:gd name="T11" fmla="*/ 76 h 182"/>
                <a:gd name="T12" fmla="*/ 409 w 538"/>
                <a:gd name="T13" fmla="*/ 107 h 182"/>
                <a:gd name="T14" fmla="*/ 402 w 538"/>
                <a:gd name="T15" fmla="*/ 122 h 182"/>
                <a:gd name="T16" fmla="*/ 387 w 538"/>
                <a:gd name="T17" fmla="*/ 129 h 182"/>
                <a:gd name="T18" fmla="*/ 387 w 538"/>
                <a:gd name="T19" fmla="*/ 152 h 182"/>
                <a:gd name="T20" fmla="*/ 303 w 538"/>
                <a:gd name="T21" fmla="*/ 160 h 182"/>
                <a:gd name="T22" fmla="*/ 137 w 538"/>
                <a:gd name="T23" fmla="*/ 175 h 182"/>
                <a:gd name="T24" fmla="*/ 0 w 538"/>
                <a:gd name="T25" fmla="*/ 182 h 182"/>
                <a:gd name="T26" fmla="*/ 15 w 538"/>
                <a:gd name="T27" fmla="*/ 175 h 182"/>
                <a:gd name="T28" fmla="*/ 8 w 538"/>
                <a:gd name="T29" fmla="*/ 152 h 182"/>
                <a:gd name="T30" fmla="*/ 23 w 538"/>
                <a:gd name="T31" fmla="*/ 137 h 182"/>
                <a:gd name="T32" fmla="*/ 23 w 538"/>
                <a:gd name="T33" fmla="*/ 122 h 182"/>
                <a:gd name="T34" fmla="*/ 38 w 538"/>
                <a:gd name="T35" fmla="*/ 107 h 182"/>
                <a:gd name="T36" fmla="*/ 31 w 538"/>
                <a:gd name="T37" fmla="*/ 99 h 182"/>
                <a:gd name="T38" fmla="*/ 46 w 538"/>
                <a:gd name="T39" fmla="*/ 61 h 182"/>
                <a:gd name="T40" fmla="*/ 53 w 538"/>
                <a:gd name="T41" fmla="*/ 61 h 182"/>
                <a:gd name="T42" fmla="*/ 137 w 538"/>
                <a:gd name="T43" fmla="*/ 53 h 182"/>
                <a:gd name="T44" fmla="*/ 137 w 538"/>
                <a:gd name="T45" fmla="*/ 38 h 182"/>
                <a:gd name="T46" fmla="*/ 409 w 538"/>
                <a:gd name="T47" fmla="*/ 16 h 182"/>
                <a:gd name="T48" fmla="*/ 530 w 538"/>
                <a:gd name="T4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8" h="182">
                  <a:moveTo>
                    <a:pt x="530" y="0"/>
                  </a:moveTo>
                  <a:lnTo>
                    <a:pt x="538" y="23"/>
                  </a:lnTo>
                  <a:lnTo>
                    <a:pt x="515" y="38"/>
                  </a:lnTo>
                  <a:lnTo>
                    <a:pt x="485" y="61"/>
                  </a:lnTo>
                  <a:lnTo>
                    <a:pt x="477" y="53"/>
                  </a:lnTo>
                  <a:lnTo>
                    <a:pt x="462" y="76"/>
                  </a:lnTo>
                  <a:lnTo>
                    <a:pt x="409" y="107"/>
                  </a:lnTo>
                  <a:lnTo>
                    <a:pt x="402" y="122"/>
                  </a:lnTo>
                  <a:lnTo>
                    <a:pt x="387" y="129"/>
                  </a:lnTo>
                  <a:lnTo>
                    <a:pt x="387" y="152"/>
                  </a:lnTo>
                  <a:lnTo>
                    <a:pt x="303" y="160"/>
                  </a:lnTo>
                  <a:lnTo>
                    <a:pt x="137" y="175"/>
                  </a:lnTo>
                  <a:lnTo>
                    <a:pt x="0" y="182"/>
                  </a:lnTo>
                  <a:lnTo>
                    <a:pt x="15" y="175"/>
                  </a:lnTo>
                  <a:lnTo>
                    <a:pt x="8" y="152"/>
                  </a:lnTo>
                  <a:lnTo>
                    <a:pt x="23" y="137"/>
                  </a:lnTo>
                  <a:lnTo>
                    <a:pt x="23" y="122"/>
                  </a:lnTo>
                  <a:lnTo>
                    <a:pt x="38" y="107"/>
                  </a:lnTo>
                  <a:lnTo>
                    <a:pt x="31" y="99"/>
                  </a:lnTo>
                  <a:lnTo>
                    <a:pt x="46" y="61"/>
                  </a:lnTo>
                  <a:lnTo>
                    <a:pt x="53" y="61"/>
                  </a:lnTo>
                  <a:lnTo>
                    <a:pt x="137" y="53"/>
                  </a:lnTo>
                  <a:lnTo>
                    <a:pt x="137" y="38"/>
                  </a:lnTo>
                  <a:lnTo>
                    <a:pt x="409" y="16"/>
                  </a:lnTo>
                  <a:lnTo>
                    <a:pt x="530"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67" name="Freeform 113"/>
            <p:cNvSpPr>
              <a:spLocks/>
            </p:cNvSpPr>
            <p:nvPr/>
          </p:nvSpPr>
          <p:spPr bwMode="auto">
            <a:xfrm>
              <a:off x="3311" y="2276"/>
              <a:ext cx="538" cy="182"/>
            </a:xfrm>
            <a:custGeom>
              <a:avLst/>
              <a:gdLst>
                <a:gd name="T0" fmla="*/ 530 w 538"/>
                <a:gd name="T1" fmla="*/ 0 h 182"/>
                <a:gd name="T2" fmla="*/ 538 w 538"/>
                <a:gd name="T3" fmla="*/ 23 h 182"/>
                <a:gd name="T4" fmla="*/ 515 w 538"/>
                <a:gd name="T5" fmla="*/ 38 h 182"/>
                <a:gd name="T6" fmla="*/ 485 w 538"/>
                <a:gd name="T7" fmla="*/ 61 h 182"/>
                <a:gd name="T8" fmla="*/ 477 w 538"/>
                <a:gd name="T9" fmla="*/ 53 h 182"/>
                <a:gd name="T10" fmla="*/ 462 w 538"/>
                <a:gd name="T11" fmla="*/ 76 h 182"/>
                <a:gd name="T12" fmla="*/ 409 w 538"/>
                <a:gd name="T13" fmla="*/ 107 h 182"/>
                <a:gd name="T14" fmla="*/ 402 w 538"/>
                <a:gd name="T15" fmla="*/ 122 h 182"/>
                <a:gd name="T16" fmla="*/ 387 w 538"/>
                <a:gd name="T17" fmla="*/ 129 h 182"/>
                <a:gd name="T18" fmla="*/ 387 w 538"/>
                <a:gd name="T19" fmla="*/ 152 h 182"/>
                <a:gd name="T20" fmla="*/ 303 w 538"/>
                <a:gd name="T21" fmla="*/ 160 h 182"/>
                <a:gd name="T22" fmla="*/ 137 w 538"/>
                <a:gd name="T23" fmla="*/ 175 h 182"/>
                <a:gd name="T24" fmla="*/ 0 w 538"/>
                <a:gd name="T25" fmla="*/ 182 h 182"/>
                <a:gd name="T26" fmla="*/ 15 w 538"/>
                <a:gd name="T27" fmla="*/ 175 h 182"/>
                <a:gd name="T28" fmla="*/ 8 w 538"/>
                <a:gd name="T29" fmla="*/ 152 h 182"/>
                <a:gd name="T30" fmla="*/ 23 w 538"/>
                <a:gd name="T31" fmla="*/ 137 h 182"/>
                <a:gd name="T32" fmla="*/ 23 w 538"/>
                <a:gd name="T33" fmla="*/ 122 h 182"/>
                <a:gd name="T34" fmla="*/ 38 w 538"/>
                <a:gd name="T35" fmla="*/ 107 h 182"/>
                <a:gd name="T36" fmla="*/ 31 w 538"/>
                <a:gd name="T37" fmla="*/ 99 h 182"/>
                <a:gd name="T38" fmla="*/ 46 w 538"/>
                <a:gd name="T39" fmla="*/ 61 h 182"/>
                <a:gd name="T40" fmla="*/ 53 w 538"/>
                <a:gd name="T41" fmla="*/ 61 h 182"/>
                <a:gd name="T42" fmla="*/ 137 w 538"/>
                <a:gd name="T43" fmla="*/ 53 h 182"/>
                <a:gd name="T44" fmla="*/ 137 w 538"/>
                <a:gd name="T45" fmla="*/ 38 h 182"/>
                <a:gd name="T46" fmla="*/ 409 w 538"/>
                <a:gd name="T47" fmla="*/ 16 h 182"/>
                <a:gd name="T48" fmla="*/ 530 w 538"/>
                <a:gd name="T49" fmla="*/ 0 h 182"/>
                <a:gd name="T50" fmla="*/ 530 w 538"/>
                <a:gd name="T51" fmla="*/ 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38" h="182">
                  <a:moveTo>
                    <a:pt x="530" y="0"/>
                  </a:moveTo>
                  <a:lnTo>
                    <a:pt x="538" y="23"/>
                  </a:lnTo>
                  <a:lnTo>
                    <a:pt x="515" y="38"/>
                  </a:lnTo>
                  <a:lnTo>
                    <a:pt x="485" y="61"/>
                  </a:lnTo>
                  <a:lnTo>
                    <a:pt x="477" y="53"/>
                  </a:lnTo>
                  <a:lnTo>
                    <a:pt x="462" y="76"/>
                  </a:lnTo>
                  <a:lnTo>
                    <a:pt x="409" y="107"/>
                  </a:lnTo>
                  <a:lnTo>
                    <a:pt x="402" y="122"/>
                  </a:lnTo>
                  <a:lnTo>
                    <a:pt x="387" y="129"/>
                  </a:lnTo>
                  <a:lnTo>
                    <a:pt x="387" y="152"/>
                  </a:lnTo>
                  <a:lnTo>
                    <a:pt x="303" y="160"/>
                  </a:lnTo>
                  <a:lnTo>
                    <a:pt x="137" y="175"/>
                  </a:lnTo>
                  <a:lnTo>
                    <a:pt x="0" y="182"/>
                  </a:lnTo>
                  <a:lnTo>
                    <a:pt x="15" y="175"/>
                  </a:lnTo>
                  <a:lnTo>
                    <a:pt x="8" y="152"/>
                  </a:lnTo>
                  <a:lnTo>
                    <a:pt x="23" y="137"/>
                  </a:lnTo>
                  <a:lnTo>
                    <a:pt x="23" y="122"/>
                  </a:lnTo>
                  <a:lnTo>
                    <a:pt x="38" y="107"/>
                  </a:lnTo>
                  <a:lnTo>
                    <a:pt x="31" y="99"/>
                  </a:lnTo>
                  <a:lnTo>
                    <a:pt x="46" y="61"/>
                  </a:lnTo>
                  <a:lnTo>
                    <a:pt x="53" y="61"/>
                  </a:lnTo>
                  <a:lnTo>
                    <a:pt x="137" y="53"/>
                  </a:lnTo>
                  <a:lnTo>
                    <a:pt x="137" y="38"/>
                  </a:lnTo>
                  <a:lnTo>
                    <a:pt x="409" y="16"/>
                  </a:lnTo>
                  <a:lnTo>
                    <a:pt x="530" y="0"/>
                  </a:lnTo>
                  <a:lnTo>
                    <a:pt x="53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68" name="Freeform 114"/>
            <p:cNvSpPr>
              <a:spLocks/>
            </p:cNvSpPr>
            <p:nvPr/>
          </p:nvSpPr>
          <p:spPr bwMode="auto">
            <a:xfrm>
              <a:off x="2243" y="2337"/>
              <a:ext cx="871" cy="849"/>
            </a:xfrm>
            <a:custGeom>
              <a:avLst/>
              <a:gdLst>
                <a:gd name="T0" fmla="*/ 833 w 871"/>
                <a:gd name="T1" fmla="*/ 243 h 849"/>
                <a:gd name="T2" fmla="*/ 750 w 871"/>
                <a:gd name="T3" fmla="*/ 212 h 849"/>
                <a:gd name="T4" fmla="*/ 682 w 871"/>
                <a:gd name="T5" fmla="*/ 235 h 849"/>
                <a:gd name="T6" fmla="*/ 652 w 871"/>
                <a:gd name="T7" fmla="*/ 227 h 849"/>
                <a:gd name="T8" fmla="*/ 629 w 871"/>
                <a:gd name="T9" fmla="*/ 235 h 849"/>
                <a:gd name="T10" fmla="*/ 614 w 871"/>
                <a:gd name="T11" fmla="*/ 227 h 849"/>
                <a:gd name="T12" fmla="*/ 576 w 871"/>
                <a:gd name="T13" fmla="*/ 220 h 849"/>
                <a:gd name="T14" fmla="*/ 546 w 871"/>
                <a:gd name="T15" fmla="*/ 205 h 849"/>
                <a:gd name="T16" fmla="*/ 485 w 871"/>
                <a:gd name="T17" fmla="*/ 174 h 849"/>
                <a:gd name="T18" fmla="*/ 447 w 871"/>
                <a:gd name="T19" fmla="*/ 159 h 849"/>
                <a:gd name="T20" fmla="*/ 265 w 871"/>
                <a:gd name="T21" fmla="*/ 0 h 849"/>
                <a:gd name="T22" fmla="*/ 0 w 871"/>
                <a:gd name="T23" fmla="*/ 326 h 849"/>
                <a:gd name="T24" fmla="*/ 99 w 871"/>
                <a:gd name="T25" fmla="*/ 447 h 849"/>
                <a:gd name="T26" fmla="*/ 197 w 871"/>
                <a:gd name="T27" fmla="*/ 591 h 849"/>
                <a:gd name="T28" fmla="*/ 243 w 871"/>
                <a:gd name="T29" fmla="*/ 531 h 849"/>
                <a:gd name="T30" fmla="*/ 333 w 871"/>
                <a:gd name="T31" fmla="*/ 531 h 849"/>
                <a:gd name="T32" fmla="*/ 402 w 871"/>
                <a:gd name="T33" fmla="*/ 652 h 849"/>
                <a:gd name="T34" fmla="*/ 462 w 871"/>
                <a:gd name="T35" fmla="*/ 758 h 849"/>
                <a:gd name="T36" fmla="*/ 546 w 871"/>
                <a:gd name="T37" fmla="*/ 834 h 849"/>
                <a:gd name="T38" fmla="*/ 599 w 871"/>
                <a:gd name="T39" fmla="*/ 849 h 849"/>
                <a:gd name="T40" fmla="*/ 591 w 871"/>
                <a:gd name="T41" fmla="*/ 773 h 849"/>
                <a:gd name="T42" fmla="*/ 583 w 871"/>
                <a:gd name="T43" fmla="*/ 743 h 849"/>
                <a:gd name="T44" fmla="*/ 591 w 871"/>
                <a:gd name="T45" fmla="*/ 743 h 849"/>
                <a:gd name="T46" fmla="*/ 591 w 871"/>
                <a:gd name="T47" fmla="*/ 735 h 849"/>
                <a:gd name="T48" fmla="*/ 614 w 871"/>
                <a:gd name="T49" fmla="*/ 705 h 849"/>
                <a:gd name="T50" fmla="*/ 599 w 871"/>
                <a:gd name="T51" fmla="*/ 697 h 849"/>
                <a:gd name="T52" fmla="*/ 629 w 871"/>
                <a:gd name="T53" fmla="*/ 675 h 849"/>
                <a:gd name="T54" fmla="*/ 621 w 871"/>
                <a:gd name="T55" fmla="*/ 675 h 849"/>
                <a:gd name="T56" fmla="*/ 644 w 871"/>
                <a:gd name="T57" fmla="*/ 644 h 849"/>
                <a:gd name="T58" fmla="*/ 674 w 871"/>
                <a:gd name="T59" fmla="*/ 652 h 849"/>
                <a:gd name="T60" fmla="*/ 674 w 871"/>
                <a:gd name="T61" fmla="*/ 629 h 849"/>
                <a:gd name="T62" fmla="*/ 689 w 871"/>
                <a:gd name="T63" fmla="*/ 622 h 849"/>
                <a:gd name="T64" fmla="*/ 705 w 871"/>
                <a:gd name="T65" fmla="*/ 637 h 849"/>
                <a:gd name="T66" fmla="*/ 758 w 871"/>
                <a:gd name="T67" fmla="*/ 599 h 849"/>
                <a:gd name="T68" fmla="*/ 758 w 871"/>
                <a:gd name="T69" fmla="*/ 591 h 849"/>
                <a:gd name="T70" fmla="*/ 773 w 871"/>
                <a:gd name="T71" fmla="*/ 553 h 849"/>
                <a:gd name="T72" fmla="*/ 788 w 871"/>
                <a:gd name="T73" fmla="*/ 561 h 849"/>
                <a:gd name="T74" fmla="*/ 788 w 871"/>
                <a:gd name="T75" fmla="*/ 576 h 849"/>
                <a:gd name="T76" fmla="*/ 841 w 871"/>
                <a:gd name="T77" fmla="*/ 538 h 849"/>
                <a:gd name="T78" fmla="*/ 871 w 871"/>
                <a:gd name="T79" fmla="*/ 447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71" h="849">
                  <a:moveTo>
                    <a:pt x="833" y="371"/>
                  </a:moveTo>
                  <a:lnTo>
                    <a:pt x="833" y="243"/>
                  </a:lnTo>
                  <a:lnTo>
                    <a:pt x="803" y="243"/>
                  </a:lnTo>
                  <a:lnTo>
                    <a:pt x="750" y="212"/>
                  </a:lnTo>
                  <a:lnTo>
                    <a:pt x="697" y="227"/>
                  </a:lnTo>
                  <a:lnTo>
                    <a:pt x="682" y="235"/>
                  </a:lnTo>
                  <a:lnTo>
                    <a:pt x="667" y="220"/>
                  </a:lnTo>
                  <a:lnTo>
                    <a:pt x="652" y="227"/>
                  </a:lnTo>
                  <a:lnTo>
                    <a:pt x="636" y="212"/>
                  </a:lnTo>
                  <a:lnTo>
                    <a:pt x="629" y="235"/>
                  </a:lnTo>
                  <a:lnTo>
                    <a:pt x="621" y="220"/>
                  </a:lnTo>
                  <a:lnTo>
                    <a:pt x="614" y="227"/>
                  </a:lnTo>
                  <a:lnTo>
                    <a:pt x="599" y="212"/>
                  </a:lnTo>
                  <a:lnTo>
                    <a:pt x="576" y="220"/>
                  </a:lnTo>
                  <a:lnTo>
                    <a:pt x="568" y="197"/>
                  </a:lnTo>
                  <a:lnTo>
                    <a:pt x="546" y="205"/>
                  </a:lnTo>
                  <a:lnTo>
                    <a:pt x="500" y="190"/>
                  </a:lnTo>
                  <a:lnTo>
                    <a:pt x="485" y="174"/>
                  </a:lnTo>
                  <a:lnTo>
                    <a:pt x="462" y="174"/>
                  </a:lnTo>
                  <a:lnTo>
                    <a:pt x="447" y="159"/>
                  </a:lnTo>
                  <a:lnTo>
                    <a:pt x="455" y="8"/>
                  </a:lnTo>
                  <a:lnTo>
                    <a:pt x="265" y="0"/>
                  </a:lnTo>
                  <a:lnTo>
                    <a:pt x="235" y="349"/>
                  </a:lnTo>
                  <a:lnTo>
                    <a:pt x="0" y="326"/>
                  </a:lnTo>
                  <a:lnTo>
                    <a:pt x="0" y="349"/>
                  </a:lnTo>
                  <a:lnTo>
                    <a:pt x="99" y="447"/>
                  </a:lnTo>
                  <a:lnTo>
                    <a:pt x="121" y="531"/>
                  </a:lnTo>
                  <a:lnTo>
                    <a:pt x="197" y="591"/>
                  </a:lnTo>
                  <a:lnTo>
                    <a:pt x="227" y="569"/>
                  </a:lnTo>
                  <a:lnTo>
                    <a:pt x="243" y="531"/>
                  </a:lnTo>
                  <a:lnTo>
                    <a:pt x="273" y="523"/>
                  </a:lnTo>
                  <a:lnTo>
                    <a:pt x="333" y="531"/>
                  </a:lnTo>
                  <a:lnTo>
                    <a:pt x="379" y="591"/>
                  </a:lnTo>
                  <a:lnTo>
                    <a:pt x="402" y="652"/>
                  </a:lnTo>
                  <a:lnTo>
                    <a:pt x="455" y="713"/>
                  </a:lnTo>
                  <a:lnTo>
                    <a:pt x="462" y="758"/>
                  </a:lnTo>
                  <a:lnTo>
                    <a:pt x="485" y="804"/>
                  </a:lnTo>
                  <a:lnTo>
                    <a:pt x="546" y="834"/>
                  </a:lnTo>
                  <a:lnTo>
                    <a:pt x="583" y="834"/>
                  </a:lnTo>
                  <a:lnTo>
                    <a:pt x="599" y="849"/>
                  </a:lnTo>
                  <a:lnTo>
                    <a:pt x="621" y="841"/>
                  </a:lnTo>
                  <a:lnTo>
                    <a:pt x="591" y="773"/>
                  </a:lnTo>
                  <a:lnTo>
                    <a:pt x="606" y="743"/>
                  </a:lnTo>
                  <a:lnTo>
                    <a:pt x="583" y="743"/>
                  </a:lnTo>
                  <a:lnTo>
                    <a:pt x="576" y="728"/>
                  </a:lnTo>
                  <a:lnTo>
                    <a:pt x="591" y="743"/>
                  </a:lnTo>
                  <a:lnTo>
                    <a:pt x="591" y="720"/>
                  </a:lnTo>
                  <a:lnTo>
                    <a:pt x="591" y="735"/>
                  </a:lnTo>
                  <a:lnTo>
                    <a:pt x="606" y="735"/>
                  </a:lnTo>
                  <a:lnTo>
                    <a:pt x="614" y="705"/>
                  </a:lnTo>
                  <a:lnTo>
                    <a:pt x="606" y="713"/>
                  </a:lnTo>
                  <a:lnTo>
                    <a:pt x="599" y="697"/>
                  </a:lnTo>
                  <a:lnTo>
                    <a:pt x="621" y="690"/>
                  </a:lnTo>
                  <a:lnTo>
                    <a:pt x="629" y="675"/>
                  </a:lnTo>
                  <a:lnTo>
                    <a:pt x="621" y="682"/>
                  </a:lnTo>
                  <a:lnTo>
                    <a:pt x="621" y="675"/>
                  </a:lnTo>
                  <a:lnTo>
                    <a:pt x="644" y="667"/>
                  </a:lnTo>
                  <a:lnTo>
                    <a:pt x="644" y="644"/>
                  </a:lnTo>
                  <a:lnTo>
                    <a:pt x="652" y="660"/>
                  </a:lnTo>
                  <a:lnTo>
                    <a:pt x="674" y="652"/>
                  </a:lnTo>
                  <a:lnTo>
                    <a:pt x="659" y="629"/>
                  </a:lnTo>
                  <a:lnTo>
                    <a:pt x="674" y="629"/>
                  </a:lnTo>
                  <a:lnTo>
                    <a:pt x="667" y="637"/>
                  </a:lnTo>
                  <a:lnTo>
                    <a:pt x="689" y="622"/>
                  </a:lnTo>
                  <a:lnTo>
                    <a:pt x="689" y="637"/>
                  </a:lnTo>
                  <a:lnTo>
                    <a:pt x="705" y="637"/>
                  </a:lnTo>
                  <a:lnTo>
                    <a:pt x="674" y="652"/>
                  </a:lnTo>
                  <a:lnTo>
                    <a:pt x="758" y="599"/>
                  </a:lnTo>
                  <a:lnTo>
                    <a:pt x="750" y="606"/>
                  </a:lnTo>
                  <a:lnTo>
                    <a:pt x="758" y="591"/>
                  </a:lnTo>
                  <a:lnTo>
                    <a:pt x="780" y="584"/>
                  </a:lnTo>
                  <a:lnTo>
                    <a:pt x="773" y="553"/>
                  </a:lnTo>
                  <a:lnTo>
                    <a:pt x="788" y="546"/>
                  </a:lnTo>
                  <a:lnTo>
                    <a:pt x="788" y="561"/>
                  </a:lnTo>
                  <a:lnTo>
                    <a:pt x="811" y="561"/>
                  </a:lnTo>
                  <a:lnTo>
                    <a:pt x="788" y="576"/>
                  </a:lnTo>
                  <a:lnTo>
                    <a:pt x="849" y="553"/>
                  </a:lnTo>
                  <a:lnTo>
                    <a:pt x="841" y="538"/>
                  </a:lnTo>
                  <a:lnTo>
                    <a:pt x="856" y="523"/>
                  </a:lnTo>
                  <a:lnTo>
                    <a:pt x="871" y="447"/>
                  </a:lnTo>
                  <a:lnTo>
                    <a:pt x="833" y="37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69" name="Freeform 115"/>
            <p:cNvSpPr>
              <a:spLocks/>
            </p:cNvSpPr>
            <p:nvPr/>
          </p:nvSpPr>
          <p:spPr bwMode="auto">
            <a:xfrm>
              <a:off x="2243" y="2337"/>
              <a:ext cx="871" cy="849"/>
            </a:xfrm>
            <a:custGeom>
              <a:avLst/>
              <a:gdLst>
                <a:gd name="T0" fmla="*/ 833 w 871"/>
                <a:gd name="T1" fmla="*/ 243 h 849"/>
                <a:gd name="T2" fmla="*/ 750 w 871"/>
                <a:gd name="T3" fmla="*/ 212 h 849"/>
                <a:gd name="T4" fmla="*/ 682 w 871"/>
                <a:gd name="T5" fmla="*/ 235 h 849"/>
                <a:gd name="T6" fmla="*/ 652 w 871"/>
                <a:gd name="T7" fmla="*/ 227 h 849"/>
                <a:gd name="T8" fmla="*/ 629 w 871"/>
                <a:gd name="T9" fmla="*/ 235 h 849"/>
                <a:gd name="T10" fmla="*/ 614 w 871"/>
                <a:gd name="T11" fmla="*/ 227 h 849"/>
                <a:gd name="T12" fmla="*/ 576 w 871"/>
                <a:gd name="T13" fmla="*/ 220 h 849"/>
                <a:gd name="T14" fmla="*/ 546 w 871"/>
                <a:gd name="T15" fmla="*/ 205 h 849"/>
                <a:gd name="T16" fmla="*/ 485 w 871"/>
                <a:gd name="T17" fmla="*/ 174 h 849"/>
                <a:gd name="T18" fmla="*/ 447 w 871"/>
                <a:gd name="T19" fmla="*/ 159 h 849"/>
                <a:gd name="T20" fmla="*/ 265 w 871"/>
                <a:gd name="T21" fmla="*/ 0 h 849"/>
                <a:gd name="T22" fmla="*/ 0 w 871"/>
                <a:gd name="T23" fmla="*/ 326 h 849"/>
                <a:gd name="T24" fmla="*/ 99 w 871"/>
                <a:gd name="T25" fmla="*/ 447 h 849"/>
                <a:gd name="T26" fmla="*/ 197 w 871"/>
                <a:gd name="T27" fmla="*/ 591 h 849"/>
                <a:gd name="T28" fmla="*/ 243 w 871"/>
                <a:gd name="T29" fmla="*/ 531 h 849"/>
                <a:gd name="T30" fmla="*/ 333 w 871"/>
                <a:gd name="T31" fmla="*/ 531 h 849"/>
                <a:gd name="T32" fmla="*/ 402 w 871"/>
                <a:gd name="T33" fmla="*/ 652 h 849"/>
                <a:gd name="T34" fmla="*/ 462 w 871"/>
                <a:gd name="T35" fmla="*/ 758 h 849"/>
                <a:gd name="T36" fmla="*/ 546 w 871"/>
                <a:gd name="T37" fmla="*/ 834 h 849"/>
                <a:gd name="T38" fmla="*/ 599 w 871"/>
                <a:gd name="T39" fmla="*/ 849 h 849"/>
                <a:gd name="T40" fmla="*/ 591 w 871"/>
                <a:gd name="T41" fmla="*/ 773 h 849"/>
                <a:gd name="T42" fmla="*/ 583 w 871"/>
                <a:gd name="T43" fmla="*/ 743 h 849"/>
                <a:gd name="T44" fmla="*/ 591 w 871"/>
                <a:gd name="T45" fmla="*/ 743 h 849"/>
                <a:gd name="T46" fmla="*/ 591 w 871"/>
                <a:gd name="T47" fmla="*/ 735 h 849"/>
                <a:gd name="T48" fmla="*/ 614 w 871"/>
                <a:gd name="T49" fmla="*/ 705 h 849"/>
                <a:gd name="T50" fmla="*/ 599 w 871"/>
                <a:gd name="T51" fmla="*/ 697 h 849"/>
                <a:gd name="T52" fmla="*/ 629 w 871"/>
                <a:gd name="T53" fmla="*/ 675 h 849"/>
                <a:gd name="T54" fmla="*/ 621 w 871"/>
                <a:gd name="T55" fmla="*/ 675 h 849"/>
                <a:gd name="T56" fmla="*/ 644 w 871"/>
                <a:gd name="T57" fmla="*/ 644 h 849"/>
                <a:gd name="T58" fmla="*/ 674 w 871"/>
                <a:gd name="T59" fmla="*/ 652 h 849"/>
                <a:gd name="T60" fmla="*/ 674 w 871"/>
                <a:gd name="T61" fmla="*/ 629 h 849"/>
                <a:gd name="T62" fmla="*/ 689 w 871"/>
                <a:gd name="T63" fmla="*/ 622 h 849"/>
                <a:gd name="T64" fmla="*/ 705 w 871"/>
                <a:gd name="T65" fmla="*/ 637 h 849"/>
                <a:gd name="T66" fmla="*/ 758 w 871"/>
                <a:gd name="T67" fmla="*/ 599 h 849"/>
                <a:gd name="T68" fmla="*/ 758 w 871"/>
                <a:gd name="T69" fmla="*/ 591 h 849"/>
                <a:gd name="T70" fmla="*/ 773 w 871"/>
                <a:gd name="T71" fmla="*/ 553 h 849"/>
                <a:gd name="T72" fmla="*/ 788 w 871"/>
                <a:gd name="T73" fmla="*/ 561 h 849"/>
                <a:gd name="T74" fmla="*/ 788 w 871"/>
                <a:gd name="T75" fmla="*/ 576 h 849"/>
                <a:gd name="T76" fmla="*/ 841 w 871"/>
                <a:gd name="T77" fmla="*/ 538 h 849"/>
                <a:gd name="T78" fmla="*/ 871 w 871"/>
                <a:gd name="T79" fmla="*/ 447 h 849"/>
                <a:gd name="T80" fmla="*/ 833 w 871"/>
                <a:gd name="T81" fmla="*/ 379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1" h="849">
                  <a:moveTo>
                    <a:pt x="833" y="371"/>
                  </a:moveTo>
                  <a:lnTo>
                    <a:pt x="833" y="243"/>
                  </a:lnTo>
                  <a:lnTo>
                    <a:pt x="803" y="243"/>
                  </a:lnTo>
                  <a:lnTo>
                    <a:pt x="750" y="212"/>
                  </a:lnTo>
                  <a:lnTo>
                    <a:pt x="697" y="227"/>
                  </a:lnTo>
                  <a:lnTo>
                    <a:pt x="682" y="235"/>
                  </a:lnTo>
                  <a:lnTo>
                    <a:pt x="667" y="220"/>
                  </a:lnTo>
                  <a:lnTo>
                    <a:pt x="652" y="227"/>
                  </a:lnTo>
                  <a:lnTo>
                    <a:pt x="636" y="212"/>
                  </a:lnTo>
                  <a:lnTo>
                    <a:pt x="629" y="235"/>
                  </a:lnTo>
                  <a:lnTo>
                    <a:pt x="621" y="220"/>
                  </a:lnTo>
                  <a:lnTo>
                    <a:pt x="614" y="227"/>
                  </a:lnTo>
                  <a:lnTo>
                    <a:pt x="599" y="212"/>
                  </a:lnTo>
                  <a:lnTo>
                    <a:pt x="576" y="220"/>
                  </a:lnTo>
                  <a:lnTo>
                    <a:pt x="568" y="197"/>
                  </a:lnTo>
                  <a:lnTo>
                    <a:pt x="546" y="205"/>
                  </a:lnTo>
                  <a:lnTo>
                    <a:pt x="500" y="190"/>
                  </a:lnTo>
                  <a:lnTo>
                    <a:pt x="485" y="174"/>
                  </a:lnTo>
                  <a:lnTo>
                    <a:pt x="462" y="174"/>
                  </a:lnTo>
                  <a:lnTo>
                    <a:pt x="447" y="159"/>
                  </a:lnTo>
                  <a:lnTo>
                    <a:pt x="455" y="8"/>
                  </a:lnTo>
                  <a:lnTo>
                    <a:pt x="265" y="0"/>
                  </a:lnTo>
                  <a:lnTo>
                    <a:pt x="235" y="349"/>
                  </a:lnTo>
                  <a:lnTo>
                    <a:pt x="0" y="326"/>
                  </a:lnTo>
                  <a:lnTo>
                    <a:pt x="0" y="349"/>
                  </a:lnTo>
                  <a:lnTo>
                    <a:pt x="99" y="447"/>
                  </a:lnTo>
                  <a:lnTo>
                    <a:pt x="121" y="531"/>
                  </a:lnTo>
                  <a:lnTo>
                    <a:pt x="197" y="591"/>
                  </a:lnTo>
                  <a:lnTo>
                    <a:pt x="227" y="569"/>
                  </a:lnTo>
                  <a:lnTo>
                    <a:pt x="243" y="531"/>
                  </a:lnTo>
                  <a:lnTo>
                    <a:pt x="273" y="523"/>
                  </a:lnTo>
                  <a:lnTo>
                    <a:pt x="333" y="531"/>
                  </a:lnTo>
                  <a:lnTo>
                    <a:pt x="379" y="591"/>
                  </a:lnTo>
                  <a:lnTo>
                    <a:pt x="402" y="652"/>
                  </a:lnTo>
                  <a:lnTo>
                    <a:pt x="455" y="713"/>
                  </a:lnTo>
                  <a:lnTo>
                    <a:pt x="462" y="758"/>
                  </a:lnTo>
                  <a:lnTo>
                    <a:pt x="485" y="804"/>
                  </a:lnTo>
                  <a:lnTo>
                    <a:pt x="546" y="834"/>
                  </a:lnTo>
                  <a:lnTo>
                    <a:pt x="583" y="834"/>
                  </a:lnTo>
                  <a:lnTo>
                    <a:pt x="599" y="849"/>
                  </a:lnTo>
                  <a:lnTo>
                    <a:pt x="621" y="841"/>
                  </a:lnTo>
                  <a:lnTo>
                    <a:pt x="591" y="773"/>
                  </a:lnTo>
                  <a:lnTo>
                    <a:pt x="606" y="743"/>
                  </a:lnTo>
                  <a:lnTo>
                    <a:pt x="583" y="743"/>
                  </a:lnTo>
                  <a:lnTo>
                    <a:pt x="576" y="728"/>
                  </a:lnTo>
                  <a:lnTo>
                    <a:pt x="591" y="743"/>
                  </a:lnTo>
                  <a:lnTo>
                    <a:pt x="591" y="720"/>
                  </a:lnTo>
                  <a:lnTo>
                    <a:pt x="591" y="735"/>
                  </a:lnTo>
                  <a:lnTo>
                    <a:pt x="606" y="735"/>
                  </a:lnTo>
                  <a:lnTo>
                    <a:pt x="614" y="705"/>
                  </a:lnTo>
                  <a:lnTo>
                    <a:pt x="606" y="713"/>
                  </a:lnTo>
                  <a:lnTo>
                    <a:pt x="599" y="697"/>
                  </a:lnTo>
                  <a:lnTo>
                    <a:pt x="621" y="690"/>
                  </a:lnTo>
                  <a:lnTo>
                    <a:pt x="629" y="675"/>
                  </a:lnTo>
                  <a:lnTo>
                    <a:pt x="621" y="682"/>
                  </a:lnTo>
                  <a:lnTo>
                    <a:pt x="621" y="675"/>
                  </a:lnTo>
                  <a:lnTo>
                    <a:pt x="644" y="667"/>
                  </a:lnTo>
                  <a:lnTo>
                    <a:pt x="644" y="644"/>
                  </a:lnTo>
                  <a:lnTo>
                    <a:pt x="652" y="660"/>
                  </a:lnTo>
                  <a:lnTo>
                    <a:pt x="674" y="652"/>
                  </a:lnTo>
                  <a:lnTo>
                    <a:pt x="659" y="629"/>
                  </a:lnTo>
                  <a:lnTo>
                    <a:pt x="674" y="629"/>
                  </a:lnTo>
                  <a:lnTo>
                    <a:pt x="667" y="637"/>
                  </a:lnTo>
                  <a:lnTo>
                    <a:pt x="689" y="622"/>
                  </a:lnTo>
                  <a:lnTo>
                    <a:pt x="689" y="637"/>
                  </a:lnTo>
                  <a:lnTo>
                    <a:pt x="705" y="637"/>
                  </a:lnTo>
                  <a:lnTo>
                    <a:pt x="674" y="652"/>
                  </a:lnTo>
                  <a:lnTo>
                    <a:pt x="758" y="599"/>
                  </a:lnTo>
                  <a:lnTo>
                    <a:pt x="750" y="606"/>
                  </a:lnTo>
                  <a:lnTo>
                    <a:pt x="758" y="591"/>
                  </a:lnTo>
                  <a:lnTo>
                    <a:pt x="780" y="584"/>
                  </a:lnTo>
                  <a:lnTo>
                    <a:pt x="773" y="553"/>
                  </a:lnTo>
                  <a:lnTo>
                    <a:pt x="788" y="546"/>
                  </a:lnTo>
                  <a:lnTo>
                    <a:pt x="788" y="561"/>
                  </a:lnTo>
                  <a:lnTo>
                    <a:pt x="811" y="561"/>
                  </a:lnTo>
                  <a:lnTo>
                    <a:pt x="788" y="576"/>
                  </a:lnTo>
                  <a:lnTo>
                    <a:pt x="849" y="553"/>
                  </a:lnTo>
                  <a:lnTo>
                    <a:pt x="841" y="538"/>
                  </a:lnTo>
                  <a:lnTo>
                    <a:pt x="856" y="523"/>
                  </a:lnTo>
                  <a:lnTo>
                    <a:pt x="871" y="447"/>
                  </a:lnTo>
                  <a:lnTo>
                    <a:pt x="833" y="371"/>
                  </a:lnTo>
                  <a:lnTo>
                    <a:pt x="833" y="37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70" name="Freeform 116"/>
            <p:cNvSpPr>
              <a:spLocks/>
            </p:cNvSpPr>
            <p:nvPr/>
          </p:nvSpPr>
          <p:spPr bwMode="auto">
            <a:xfrm>
              <a:off x="2849" y="3012"/>
              <a:ext cx="38" cy="68"/>
            </a:xfrm>
            <a:custGeom>
              <a:avLst/>
              <a:gdLst>
                <a:gd name="T0" fmla="*/ 38 w 38"/>
                <a:gd name="T1" fmla="*/ 0 h 68"/>
                <a:gd name="T2" fmla="*/ 0 w 38"/>
                <a:gd name="T3" fmla="*/ 68 h 68"/>
                <a:gd name="T4" fmla="*/ 8 w 38"/>
                <a:gd name="T5" fmla="*/ 38 h 68"/>
                <a:gd name="T6" fmla="*/ 38 w 38"/>
                <a:gd name="T7" fmla="*/ 0 h 68"/>
              </a:gdLst>
              <a:ahLst/>
              <a:cxnLst>
                <a:cxn ang="0">
                  <a:pos x="T0" y="T1"/>
                </a:cxn>
                <a:cxn ang="0">
                  <a:pos x="T2" y="T3"/>
                </a:cxn>
                <a:cxn ang="0">
                  <a:pos x="T4" y="T5"/>
                </a:cxn>
                <a:cxn ang="0">
                  <a:pos x="T6" y="T7"/>
                </a:cxn>
              </a:cxnLst>
              <a:rect l="0" t="0" r="r" b="b"/>
              <a:pathLst>
                <a:path w="38" h="68">
                  <a:moveTo>
                    <a:pt x="38" y="0"/>
                  </a:moveTo>
                  <a:lnTo>
                    <a:pt x="0" y="68"/>
                  </a:lnTo>
                  <a:lnTo>
                    <a:pt x="8" y="38"/>
                  </a:lnTo>
                  <a:lnTo>
                    <a:pt x="38"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71" name="Freeform 117"/>
            <p:cNvSpPr>
              <a:spLocks/>
            </p:cNvSpPr>
            <p:nvPr/>
          </p:nvSpPr>
          <p:spPr bwMode="auto">
            <a:xfrm>
              <a:off x="2849" y="3012"/>
              <a:ext cx="38" cy="68"/>
            </a:xfrm>
            <a:custGeom>
              <a:avLst/>
              <a:gdLst>
                <a:gd name="T0" fmla="*/ 38 w 38"/>
                <a:gd name="T1" fmla="*/ 0 h 68"/>
                <a:gd name="T2" fmla="*/ 0 w 38"/>
                <a:gd name="T3" fmla="*/ 68 h 68"/>
                <a:gd name="T4" fmla="*/ 8 w 38"/>
                <a:gd name="T5" fmla="*/ 38 h 68"/>
                <a:gd name="T6" fmla="*/ 38 w 38"/>
                <a:gd name="T7" fmla="*/ 0 h 68"/>
                <a:gd name="T8" fmla="*/ 38 w 38"/>
                <a:gd name="T9" fmla="*/ 7 h 68"/>
              </a:gdLst>
              <a:ahLst/>
              <a:cxnLst>
                <a:cxn ang="0">
                  <a:pos x="T0" y="T1"/>
                </a:cxn>
                <a:cxn ang="0">
                  <a:pos x="T2" y="T3"/>
                </a:cxn>
                <a:cxn ang="0">
                  <a:pos x="T4" y="T5"/>
                </a:cxn>
                <a:cxn ang="0">
                  <a:pos x="T6" y="T7"/>
                </a:cxn>
                <a:cxn ang="0">
                  <a:pos x="T8" y="T9"/>
                </a:cxn>
              </a:cxnLst>
              <a:rect l="0" t="0" r="r" b="b"/>
              <a:pathLst>
                <a:path w="38" h="68">
                  <a:moveTo>
                    <a:pt x="38" y="0"/>
                  </a:moveTo>
                  <a:lnTo>
                    <a:pt x="0" y="68"/>
                  </a:lnTo>
                  <a:lnTo>
                    <a:pt x="8" y="38"/>
                  </a:lnTo>
                  <a:lnTo>
                    <a:pt x="38" y="0"/>
                  </a:lnTo>
                  <a:lnTo>
                    <a:pt x="38" y="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72" name="Freeform 118"/>
            <p:cNvSpPr>
              <a:spLocks/>
            </p:cNvSpPr>
            <p:nvPr/>
          </p:nvSpPr>
          <p:spPr bwMode="auto">
            <a:xfrm>
              <a:off x="1827" y="1814"/>
              <a:ext cx="348" cy="440"/>
            </a:xfrm>
            <a:custGeom>
              <a:avLst/>
              <a:gdLst>
                <a:gd name="T0" fmla="*/ 348 w 348"/>
                <a:gd name="T1" fmla="*/ 129 h 440"/>
                <a:gd name="T2" fmla="*/ 234 w 348"/>
                <a:gd name="T3" fmla="*/ 106 h 440"/>
                <a:gd name="T4" fmla="*/ 242 w 348"/>
                <a:gd name="T5" fmla="*/ 30 h 440"/>
                <a:gd name="T6" fmla="*/ 75 w 348"/>
                <a:gd name="T7" fmla="*/ 0 h 440"/>
                <a:gd name="T8" fmla="*/ 0 w 348"/>
                <a:gd name="T9" fmla="*/ 387 h 440"/>
                <a:gd name="T10" fmla="*/ 303 w 348"/>
                <a:gd name="T11" fmla="*/ 440 h 440"/>
                <a:gd name="T12" fmla="*/ 348 w 348"/>
                <a:gd name="T13" fmla="*/ 129 h 440"/>
              </a:gdLst>
              <a:ahLst/>
              <a:cxnLst>
                <a:cxn ang="0">
                  <a:pos x="T0" y="T1"/>
                </a:cxn>
                <a:cxn ang="0">
                  <a:pos x="T2" y="T3"/>
                </a:cxn>
                <a:cxn ang="0">
                  <a:pos x="T4" y="T5"/>
                </a:cxn>
                <a:cxn ang="0">
                  <a:pos x="T6" y="T7"/>
                </a:cxn>
                <a:cxn ang="0">
                  <a:pos x="T8" y="T9"/>
                </a:cxn>
                <a:cxn ang="0">
                  <a:pos x="T10" y="T11"/>
                </a:cxn>
                <a:cxn ang="0">
                  <a:pos x="T12" y="T13"/>
                </a:cxn>
              </a:cxnLst>
              <a:rect l="0" t="0" r="r" b="b"/>
              <a:pathLst>
                <a:path w="348" h="440">
                  <a:moveTo>
                    <a:pt x="348" y="129"/>
                  </a:moveTo>
                  <a:lnTo>
                    <a:pt x="234" y="106"/>
                  </a:lnTo>
                  <a:lnTo>
                    <a:pt x="242" y="30"/>
                  </a:lnTo>
                  <a:lnTo>
                    <a:pt x="75" y="0"/>
                  </a:lnTo>
                  <a:lnTo>
                    <a:pt x="0" y="387"/>
                  </a:lnTo>
                  <a:lnTo>
                    <a:pt x="303" y="440"/>
                  </a:lnTo>
                  <a:lnTo>
                    <a:pt x="348" y="129"/>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73" name="Freeform 119"/>
            <p:cNvSpPr>
              <a:spLocks/>
            </p:cNvSpPr>
            <p:nvPr/>
          </p:nvSpPr>
          <p:spPr bwMode="auto">
            <a:xfrm>
              <a:off x="1827" y="1814"/>
              <a:ext cx="348" cy="440"/>
            </a:xfrm>
            <a:custGeom>
              <a:avLst/>
              <a:gdLst>
                <a:gd name="T0" fmla="*/ 348 w 348"/>
                <a:gd name="T1" fmla="*/ 129 h 440"/>
                <a:gd name="T2" fmla="*/ 234 w 348"/>
                <a:gd name="T3" fmla="*/ 106 h 440"/>
                <a:gd name="T4" fmla="*/ 242 w 348"/>
                <a:gd name="T5" fmla="*/ 30 h 440"/>
                <a:gd name="T6" fmla="*/ 75 w 348"/>
                <a:gd name="T7" fmla="*/ 0 h 440"/>
                <a:gd name="T8" fmla="*/ 0 w 348"/>
                <a:gd name="T9" fmla="*/ 387 h 440"/>
                <a:gd name="T10" fmla="*/ 303 w 348"/>
                <a:gd name="T11" fmla="*/ 440 h 440"/>
                <a:gd name="T12" fmla="*/ 348 w 348"/>
                <a:gd name="T13" fmla="*/ 129 h 440"/>
                <a:gd name="T14" fmla="*/ 348 w 348"/>
                <a:gd name="T15" fmla="*/ 136 h 4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8" h="440">
                  <a:moveTo>
                    <a:pt x="348" y="129"/>
                  </a:moveTo>
                  <a:lnTo>
                    <a:pt x="234" y="106"/>
                  </a:lnTo>
                  <a:lnTo>
                    <a:pt x="242" y="30"/>
                  </a:lnTo>
                  <a:lnTo>
                    <a:pt x="75" y="0"/>
                  </a:lnTo>
                  <a:lnTo>
                    <a:pt x="0" y="387"/>
                  </a:lnTo>
                  <a:lnTo>
                    <a:pt x="303" y="440"/>
                  </a:lnTo>
                  <a:lnTo>
                    <a:pt x="348" y="129"/>
                  </a:lnTo>
                  <a:lnTo>
                    <a:pt x="348" y="13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74" name="Freeform 120"/>
            <p:cNvSpPr>
              <a:spLocks/>
            </p:cNvSpPr>
            <p:nvPr/>
          </p:nvSpPr>
          <p:spPr bwMode="auto">
            <a:xfrm>
              <a:off x="4213" y="1503"/>
              <a:ext cx="98" cy="197"/>
            </a:xfrm>
            <a:custGeom>
              <a:avLst/>
              <a:gdLst>
                <a:gd name="T0" fmla="*/ 98 w 98"/>
                <a:gd name="T1" fmla="*/ 46 h 197"/>
                <a:gd name="T2" fmla="*/ 75 w 98"/>
                <a:gd name="T3" fmla="*/ 61 h 197"/>
                <a:gd name="T4" fmla="*/ 68 w 98"/>
                <a:gd name="T5" fmla="*/ 122 h 197"/>
                <a:gd name="T6" fmla="*/ 83 w 98"/>
                <a:gd name="T7" fmla="*/ 190 h 197"/>
                <a:gd name="T8" fmla="*/ 37 w 98"/>
                <a:gd name="T9" fmla="*/ 197 h 197"/>
                <a:gd name="T10" fmla="*/ 15 w 98"/>
                <a:gd name="T11" fmla="*/ 122 h 197"/>
                <a:gd name="T12" fmla="*/ 0 w 98"/>
                <a:gd name="T13" fmla="*/ 53 h 197"/>
                <a:gd name="T14" fmla="*/ 0 w 98"/>
                <a:gd name="T15" fmla="*/ 23 h 197"/>
                <a:gd name="T16" fmla="*/ 90 w 98"/>
                <a:gd name="T17" fmla="*/ 0 h 197"/>
                <a:gd name="T18" fmla="*/ 98 w 98"/>
                <a:gd name="T19" fmla="*/ 4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197">
                  <a:moveTo>
                    <a:pt x="98" y="46"/>
                  </a:moveTo>
                  <a:lnTo>
                    <a:pt x="75" y="61"/>
                  </a:lnTo>
                  <a:lnTo>
                    <a:pt x="68" y="122"/>
                  </a:lnTo>
                  <a:lnTo>
                    <a:pt x="83" y="190"/>
                  </a:lnTo>
                  <a:lnTo>
                    <a:pt x="37" y="197"/>
                  </a:lnTo>
                  <a:lnTo>
                    <a:pt x="15" y="122"/>
                  </a:lnTo>
                  <a:lnTo>
                    <a:pt x="0" y="53"/>
                  </a:lnTo>
                  <a:lnTo>
                    <a:pt x="0" y="23"/>
                  </a:lnTo>
                  <a:lnTo>
                    <a:pt x="90" y="0"/>
                  </a:lnTo>
                  <a:lnTo>
                    <a:pt x="98" y="46"/>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75" name="Freeform 121"/>
            <p:cNvSpPr>
              <a:spLocks/>
            </p:cNvSpPr>
            <p:nvPr/>
          </p:nvSpPr>
          <p:spPr bwMode="auto">
            <a:xfrm>
              <a:off x="4213" y="1503"/>
              <a:ext cx="98" cy="197"/>
            </a:xfrm>
            <a:custGeom>
              <a:avLst/>
              <a:gdLst>
                <a:gd name="T0" fmla="*/ 98 w 98"/>
                <a:gd name="T1" fmla="*/ 46 h 197"/>
                <a:gd name="T2" fmla="*/ 75 w 98"/>
                <a:gd name="T3" fmla="*/ 61 h 197"/>
                <a:gd name="T4" fmla="*/ 68 w 98"/>
                <a:gd name="T5" fmla="*/ 122 h 197"/>
                <a:gd name="T6" fmla="*/ 83 w 98"/>
                <a:gd name="T7" fmla="*/ 190 h 197"/>
                <a:gd name="T8" fmla="*/ 37 w 98"/>
                <a:gd name="T9" fmla="*/ 197 h 197"/>
                <a:gd name="T10" fmla="*/ 15 w 98"/>
                <a:gd name="T11" fmla="*/ 122 h 197"/>
                <a:gd name="T12" fmla="*/ 0 w 98"/>
                <a:gd name="T13" fmla="*/ 53 h 197"/>
                <a:gd name="T14" fmla="*/ 0 w 98"/>
                <a:gd name="T15" fmla="*/ 23 h 197"/>
                <a:gd name="T16" fmla="*/ 90 w 98"/>
                <a:gd name="T17" fmla="*/ 0 h 197"/>
                <a:gd name="T18" fmla="*/ 98 w 98"/>
                <a:gd name="T19" fmla="*/ 46 h 197"/>
                <a:gd name="T20" fmla="*/ 98 w 98"/>
                <a:gd name="T21" fmla="*/ 53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8" h="197">
                  <a:moveTo>
                    <a:pt x="98" y="46"/>
                  </a:moveTo>
                  <a:lnTo>
                    <a:pt x="75" y="61"/>
                  </a:lnTo>
                  <a:lnTo>
                    <a:pt x="68" y="122"/>
                  </a:lnTo>
                  <a:lnTo>
                    <a:pt x="83" y="190"/>
                  </a:lnTo>
                  <a:lnTo>
                    <a:pt x="37" y="197"/>
                  </a:lnTo>
                  <a:lnTo>
                    <a:pt x="15" y="122"/>
                  </a:lnTo>
                  <a:lnTo>
                    <a:pt x="0" y="53"/>
                  </a:lnTo>
                  <a:lnTo>
                    <a:pt x="0" y="23"/>
                  </a:lnTo>
                  <a:lnTo>
                    <a:pt x="90" y="0"/>
                  </a:lnTo>
                  <a:lnTo>
                    <a:pt x="98" y="46"/>
                  </a:lnTo>
                  <a:lnTo>
                    <a:pt x="98" y="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76" name="Freeform 122"/>
            <p:cNvSpPr>
              <a:spLocks/>
            </p:cNvSpPr>
            <p:nvPr/>
          </p:nvSpPr>
          <p:spPr bwMode="auto">
            <a:xfrm>
              <a:off x="3720" y="2019"/>
              <a:ext cx="485" cy="273"/>
            </a:xfrm>
            <a:custGeom>
              <a:avLst/>
              <a:gdLst>
                <a:gd name="T0" fmla="*/ 470 w 485"/>
                <a:gd name="T1" fmla="*/ 166 h 273"/>
                <a:gd name="T2" fmla="*/ 447 w 485"/>
                <a:gd name="T3" fmla="*/ 174 h 273"/>
                <a:gd name="T4" fmla="*/ 440 w 485"/>
                <a:gd name="T5" fmla="*/ 189 h 273"/>
                <a:gd name="T6" fmla="*/ 440 w 485"/>
                <a:gd name="T7" fmla="*/ 174 h 273"/>
                <a:gd name="T8" fmla="*/ 409 w 485"/>
                <a:gd name="T9" fmla="*/ 159 h 273"/>
                <a:gd name="T10" fmla="*/ 409 w 485"/>
                <a:gd name="T11" fmla="*/ 151 h 273"/>
                <a:gd name="T12" fmla="*/ 447 w 485"/>
                <a:gd name="T13" fmla="*/ 174 h 273"/>
                <a:gd name="T14" fmla="*/ 455 w 485"/>
                <a:gd name="T15" fmla="*/ 159 h 273"/>
                <a:gd name="T16" fmla="*/ 432 w 485"/>
                <a:gd name="T17" fmla="*/ 151 h 273"/>
                <a:gd name="T18" fmla="*/ 440 w 485"/>
                <a:gd name="T19" fmla="*/ 144 h 273"/>
                <a:gd name="T20" fmla="*/ 432 w 485"/>
                <a:gd name="T21" fmla="*/ 136 h 273"/>
                <a:gd name="T22" fmla="*/ 447 w 485"/>
                <a:gd name="T23" fmla="*/ 144 h 273"/>
                <a:gd name="T24" fmla="*/ 447 w 485"/>
                <a:gd name="T25" fmla="*/ 129 h 273"/>
                <a:gd name="T26" fmla="*/ 432 w 485"/>
                <a:gd name="T27" fmla="*/ 129 h 273"/>
                <a:gd name="T28" fmla="*/ 440 w 485"/>
                <a:gd name="T29" fmla="*/ 121 h 273"/>
                <a:gd name="T30" fmla="*/ 424 w 485"/>
                <a:gd name="T31" fmla="*/ 121 h 273"/>
                <a:gd name="T32" fmla="*/ 394 w 485"/>
                <a:gd name="T33" fmla="*/ 98 h 273"/>
                <a:gd name="T34" fmla="*/ 440 w 485"/>
                <a:gd name="T35" fmla="*/ 121 h 273"/>
                <a:gd name="T36" fmla="*/ 440 w 485"/>
                <a:gd name="T37" fmla="*/ 98 h 273"/>
                <a:gd name="T38" fmla="*/ 417 w 485"/>
                <a:gd name="T39" fmla="*/ 91 h 273"/>
                <a:gd name="T40" fmla="*/ 417 w 485"/>
                <a:gd name="T41" fmla="*/ 83 h 273"/>
                <a:gd name="T42" fmla="*/ 387 w 485"/>
                <a:gd name="T43" fmla="*/ 83 h 273"/>
                <a:gd name="T44" fmla="*/ 364 w 485"/>
                <a:gd name="T45" fmla="*/ 75 h 273"/>
                <a:gd name="T46" fmla="*/ 364 w 485"/>
                <a:gd name="T47" fmla="*/ 53 h 273"/>
                <a:gd name="T48" fmla="*/ 371 w 485"/>
                <a:gd name="T49" fmla="*/ 30 h 273"/>
                <a:gd name="T50" fmla="*/ 326 w 485"/>
                <a:gd name="T51" fmla="*/ 7 h 273"/>
                <a:gd name="T52" fmla="*/ 326 w 485"/>
                <a:gd name="T53" fmla="*/ 22 h 273"/>
                <a:gd name="T54" fmla="*/ 288 w 485"/>
                <a:gd name="T55" fmla="*/ 0 h 273"/>
                <a:gd name="T56" fmla="*/ 288 w 485"/>
                <a:gd name="T57" fmla="*/ 22 h 273"/>
                <a:gd name="T58" fmla="*/ 265 w 485"/>
                <a:gd name="T59" fmla="*/ 60 h 273"/>
                <a:gd name="T60" fmla="*/ 258 w 485"/>
                <a:gd name="T61" fmla="*/ 53 h 273"/>
                <a:gd name="T62" fmla="*/ 250 w 485"/>
                <a:gd name="T63" fmla="*/ 91 h 273"/>
                <a:gd name="T64" fmla="*/ 227 w 485"/>
                <a:gd name="T65" fmla="*/ 83 h 273"/>
                <a:gd name="T66" fmla="*/ 190 w 485"/>
                <a:gd name="T67" fmla="*/ 182 h 273"/>
                <a:gd name="T68" fmla="*/ 114 w 485"/>
                <a:gd name="T69" fmla="*/ 212 h 273"/>
                <a:gd name="T70" fmla="*/ 99 w 485"/>
                <a:gd name="T71" fmla="*/ 189 h 273"/>
                <a:gd name="T72" fmla="*/ 31 w 485"/>
                <a:gd name="T73" fmla="*/ 257 h 273"/>
                <a:gd name="T74" fmla="*/ 0 w 485"/>
                <a:gd name="T75" fmla="*/ 273 h 273"/>
                <a:gd name="T76" fmla="*/ 121 w 485"/>
                <a:gd name="T77" fmla="*/ 257 h 273"/>
                <a:gd name="T78" fmla="*/ 470 w 485"/>
                <a:gd name="T79" fmla="*/ 204 h 273"/>
                <a:gd name="T80" fmla="*/ 477 w 485"/>
                <a:gd name="T81" fmla="*/ 197 h 273"/>
                <a:gd name="T82" fmla="*/ 470 w 485"/>
                <a:gd name="T83" fmla="*/ 189 h 273"/>
                <a:gd name="T84" fmla="*/ 477 w 485"/>
                <a:gd name="T85" fmla="*/ 197 h 273"/>
                <a:gd name="T86" fmla="*/ 477 w 485"/>
                <a:gd name="T87" fmla="*/ 182 h 273"/>
                <a:gd name="T88" fmla="*/ 485 w 485"/>
                <a:gd name="T89" fmla="*/ 197 h 273"/>
                <a:gd name="T90" fmla="*/ 470 w 485"/>
                <a:gd name="T91" fmla="*/ 16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5" h="273">
                  <a:moveTo>
                    <a:pt x="470" y="166"/>
                  </a:moveTo>
                  <a:lnTo>
                    <a:pt x="447" y="174"/>
                  </a:lnTo>
                  <a:lnTo>
                    <a:pt x="440" y="189"/>
                  </a:lnTo>
                  <a:lnTo>
                    <a:pt x="440" y="174"/>
                  </a:lnTo>
                  <a:lnTo>
                    <a:pt x="409" y="159"/>
                  </a:lnTo>
                  <a:lnTo>
                    <a:pt x="409" y="151"/>
                  </a:lnTo>
                  <a:lnTo>
                    <a:pt x="447" y="174"/>
                  </a:lnTo>
                  <a:lnTo>
                    <a:pt x="455" y="159"/>
                  </a:lnTo>
                  <a:lnTo>
                    <a:pt x="432" y="151"/>
                  </a:lnTo>
                  <a:lnTo>
                    <a:pt x="440" y="144"/>
                  </a:lnTo>
                  <a:lnTo>
                    <a:pt x="432" y="136"/>
                  </a:lnTo>
                  <a:lnTo>
                    <a:pt x="447" y="144"/>
                  </a:lnTo>
                  <a:lnTo>
                    <a:pt x="447" y="129"/>
                  </a:lnTo>
                  <a:lnTo>
                    <a:pt x="432" y="129"/>
                  </a:lnTo>
                  <a:lnTo>
                    <a:pt x="440" y="121"/>
                  </a:lnTo>
                  <a:lnTo>
                    <a:pt x="424" y="121"/>
                  </a:lnTo>
                  <a:lnTo>
                    <a:pt x="394" y="98"/>
                  </a:lnTo>
                  <a:lnTo>
                    <a:pt x="440" y="121"/>
                  </a:lnTo>
                  <a:lnTo>
                    <a:pt x="440" y="98"/>
                  </a:lnTo>
                  <a:lnTo>
                    <a:pt x="417" y="91"/>
                  </a:lnTo>
                  <a:lnTo>
                    <a:pt x="417" y="83"/>
                  </a:lnTo>
                  <a:lnTo>
                    <a:pt x="387" y="83"/>
                  </a:lnTo>
                  <a:lnTo>
                    <a:pt x="364" y="75"/>
                  </a:lnTo>
                  <a:lnTo>
                    <a:pt x="364" y="53"/>
                  </a:lnTo>
                  <a:lnTo>
                    <a:pt x="371" y="30"/>
                  </a:lnTo>
                  <a:lnTo>
                    <a:pt x="326" y="7"/>
                  </a:lnTo>
                  <a:lnTo>
                    <a:pt x="326" y="22"/>
                  </a:lnTo>
                  <a:lnTo>
                    <a:pt x="288" y="0"/>
                  </a:lnTo>
                  <a:lnTo>
                    <a:pt x="288" y="22"/>
                  </a:lnTo>
                  <a:lnTo>
                    <a:pt x="265" y="60"/>
                  </a:lnTo>
                  <a:lnTo>
                    <a:pt x="258" y="53"/>
                  </a:lnTo>
                  <a:lnTo>
                    <a:pt x="250" y="91"/>
                  </a:lnTo>
                  <a:lnTo>
                    <a:pt x="227" y="83"/>
                  </a:lnTo>
                  <a:lnTo>
                    <a:pt x="190" y="182"/>
                  </a:lnTo>
                  <a:lnTo>
                    <a:pt x="114" y="212"/>
                  </a:lnTo>
                  <a:lnTo>
                    <a:pt x="99" y="189"/>
                  </a:lnTo>
                  <a:lnTo>
                    <a:pt x="31" y="257"/>
                  </a:lnTo>
                  <a:lnTo>
                    <a:pt x="0" y="273"/>
                  </a:lnTo>
                  <a:lnTo>
                    <a:pt x="121" y="257"/>
                  </a:lnTo>
                  <a:lnTo>
                    <a:pt x="470" y="204"/>
                  </a:lnTo>
                  <a:lnTo>
                    <a:pt x="477" y="197"/>
                  </a:lnTo>
                  <a:lnTo>
                    <a:pt x="470" y="189"/>
                  </a:lnTo>
                  <a:lnTo>
                    <a:pt x="477" y="197"/>
                  </a:lnTo>
                  <a:lnTo>
                    <a:pt x="477" y="182"/>
                  </a:lnTo>
                  <a:lnTo>
                    <a:pt x="485" y="197"/>
                  </a:lnTo>
                  <a:lnTo>
                    <a:pt x="470" y="166"/>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77" name="Freeform 123"/>
            <p:cNvSpPr>
              <a:spLocks/>
            </p:cNvSpPr>
            <p:nvPr/>
          </p:nvSpPr>
          <p:spPr bwMode="auto">
            <a:xfrm>
              <a:off x="3720" y="2019"/>
              <a:ext cx="485" cy="273"/>
            </a:xfrm>
            <a:custGeom>
              <a:avLst/>
              <a:gdLst>
                <a:gd name="T0" fmla="*/ 470 w 485"/>
                <a:gd name="T1" fmla="*/ 166 h 273"/>
                <a:gd name="T2" fmla="*/ 447 w 485"/>
                <a:gd name="T3" fmla="*/ 174 h 273"/>
                <a:gd name="T4" fmla="*/ 440 w 485"/>
                <a:gd name="T5" fmla="*/ 189 h 273"/>
                <a:gd name="T6" fmla="*/ 440 w 485"/>
                <a:gd name="T7" fmla="*/ 174 h 273"/>
                <a:gd name="T8" fmla="*/ 409 w 485"/>
                <a:gd name="T9" fmla="*/ 159 h 273"/>
                <a:gd name="T10" fmla="*/ 409 w 485"/>
                <a:gd name="T11" fmla="*/ 151 h 273"/>
                <a:gd name="T12" fmla="*/ 447 w 485"/>
                <a:gd name="T13" fmla="*/ 174 h 273"/>
                <a:gd name="T14" fmla="*/ 455 w 485"/>
                <a:gd name="T15" fmla="*/ 159 h 273"/>
                <a:gd name="T16" fmla="*/ 432 w 485"/>
                <a:gd name="T17" fmla="*/ 151 h 273"/>
                <a:gd name="T18" fmla="*/ 440 w 485"/>
                <a:gd name="T19" fmla="*/ 144 h 273"/>
                <a:gd name="T20" fmla="*/ 432 w 485"/>
                <a:gd name="T21" fmla="*/ 136 h 273"/>
                <a:gd name="T22" fmla="*/ 447 w 485"/>
                <a:gd name="T23" fmla="*/ 144 h 273"/>
                <a:gd name="T24" fmla="*/ 447 w 485"/>
                <a:gd name="T25" fmla="*/ 129 h 273"/>
                <a:gd name="T26" fmla="*/ 432 w 485"/>
                <a:gd name="T27" fmla="*/ 129 h 273"/>
                <a:gd name="T28" fmla="*/ 440 w 485"/>
                <a:gd name="T29" fmla="*/ 121 h 273"/>
                <a:gd name="T30" fmla="*/ 424 w 485"/>
                <a:gd name="T31" fmla="*/ 121 h 273"/>
                <a:gd name="T32" fmla="*/ 394 w 485"/>
                <a:gd name="T33" fmla="*/ 98 h 273"/>
                <a:gd name="T34" fmla="*/ 440 w 485"/>
                <a:gd name="T35" fmla="*/ 121 h 273"/>
                <a:gd name="T36" fmla="*/ 440 w 485"/>
                <a:gd name="T37" fmla="*/ 98 h 273"/>
                <a:gd name="T38" fmla="*/ 417 w 485"/>
                <a:gd name="T39" fmla="*/ 91 h 273"/>
                <a:gd name="T40" fmla="*/ 417 w 485"/>
                <a:gd name="T41" fmla="*/ 83 h 273"/>
                <a:gd name="T42" fmla="*/ 387 w 485"/>
                <a:gd name="T43" fmla="*/ 83 h 273"/>
                <a:gd name="T44" fmla="*/ 364 w 485"/>
                <a:gd name="T45" fmla="*/ 75 h 273"/>
                <a:gd name="T46" fmla="*/ 364 w 485"/>
                <a:gd name="T47" fmla="*/ 53 h 273"/>
                <a:gd name="T48" fmla="*/ 371 w 485"/>
                <a:gd name="T49" fmla="*/ 30 h 273"/>
                <a:gd name="T50" fmla="*/ 326 w 485"/>
                <a:gd name="T51" fmla="*/ 7 h 273"/>
                <a:gd name="T52" fmla="*/ 326 w 485"/>
                <a:gd name="T53" fmla="*/ 22 h 273"/>
                <a:gd name="T54" fmla="*/ 288 w 485"/>
                <a:gd name="T55" fmla="*/ 0 h 273"/>
                <a:gd name="T56" fmla="*/ 288 w 485"/>
                <a:gd name="T57" fmla="*/ 22 h 273"/>
                <a:gd name="T58" fmla="*/ 265 w 485"/>
                <a:gd name="T59" fmla="*/ 60 h 273"/>
                <a:gd name="T60" fmla="*/ 258 w 485"/>
                <a:gd name="T61" fmla="*/ 53 h 273"/>
                <a:gd name="T62" fmla="*/ 250 w 485"/>
                <a:gd name="T63" fmla="*/ 91 h 273"/>
                <a:gd name="T64" fmla="*/ 227 w 485"/>
                <a:gd name="T65" fmla="*/ 83 h 273"/>
                <a:gd name="T66" fmla="*/ 190 w 485"/>
                <a:gd name="T67" fmla="*/ 182 h 273"/>
                <a:gd name="T68" fmla="*/ 114 w 485"/>
                <a:gd name="T69" fmla="*/ 212 h 273"/>
                <a:gd name="T70" fmla="*/ 99 w 485"/>
                <a:gd name="T71" fmla="*/ 189 h 273"/>
                <a:gd name="T72" fmla="*/ 31 w 485"/>
                <a:gd name="T73" fmla="*/ 257 h 273"/>
                <a:gd name="T74" fmla="*/ 0 w 485"/>
                <a:gd name="T75" fmla="*/ 273 h 273"/>
                <a:gd name="T76" fmla="*/ 121 w 485"/>
                <a:gd name="T77" fmla="*/ 257 h 273"/>
                <a:gd name="T78" fmla="*/ 470 w 485"/>
                <a:gd name="T79" fmla="*/ 204 h 273"/>
                <a:gd name="T80" fmla="*/ 477 w 485"/>
                <a:gd name="T81" fmla="*/ 197 h 273"/>
                <a:gd name="T82" fmla="*/ 470 w 485"/>
                <a:gd name="T83" fmla="*/ 189 h 273"/>
                <a:gd name="T84" fmla="*/ 477 w 485"/>
                <a:gd name="T85" fmla="*/ 197 h 273"/>
                <a:gd name="T86" fmla="*/ 477 w 485"/>
                <a:gd name="T87" fmla="*/ 182 h 273"/>
                <a:gd name="T88" fmla="*/ 485 w 485"/>
                <a:gd name="T89" fmla="*/ 197 h 273"/>
                <a:gd name="T90" fmla="*/ 470 w 485"/>
                <a:gd name="T91" fmla="*/ 166 h 273"/>
                <a:gd name="T92" fmla="*/ 470 w 485"/>
                <a:gd name="T93" fmla="*/ 174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5" h="273">
                  <a:moveTo>
                    <a:pt x="470" y="166"/>
                  </a:moveTo>
                  <a:lnTo>
                    <a:pt x="447" y="174"/>
                  </a:lnTo>
                  <a:lnTo>
                    <a:pt x="440" y="189"/>
                  </a:lnTo>
                  <a:lnTo>
                    <a:pt x="440" y="174"/>
                  </a:lnTo>
                  <a:lnTo>
                    <a:pt x="409" y="159"/>
                  </a:lnTo>
                  <a:lnTo>
                    <a:pt x="409" y="151"/>
                  </a:lnTo>
                  <a:lnTo>
                    <a:pt x="447" y="174"/>
                  </a:lnTo>
                  <a:lnTo>
                    <a:pt x="455" y="159"/>
                  </a:lnTo>
                  <a:lnTo>
                    <a:pt x="432" y="151"/>
                  </a:lnTo>
                  <a:lnTo>
                    <a:pt x="440" y="144"/>
                  </a:lnTo>
                  <a:lnTo>
                    <a:pt x="432" y="136"/>
                  </a:lnTo>
                  <a:lnTo>
                    <a:pt x="447" y="144"/>
                  </a:lnTo>
                  <a:lnTo>
                    <a:pt x="447" y="129"/>
                  </a:lnTo>
                  <a:lnTo>
                    <a:pt x="432" y="129"/>
                  </a:lnTo>
                  <a:lnTo>
                    <a:pt x="440" y="121"/>
                  </a:lnTo>
                  <a:lnTo>
                    <a:pt x="424" y="121"/>
                  </a:lnTo>
                  <a:lnTo>
                    <a:pt x="394" y="98"/>
                  </a:lnTo>
                  <a:lnTo>
                    <a:pt x="440" y="121"/>
                  </a:lnTo>
                  <a:lnTo>
                    <a:pt x="440" y="98"/>
                  </a:lnTo>
                  <a:lnTo>
                    <a:pt x="417" y="91"/>
                  </a:lnTo>
                  <a:lnTo>
                    <a:pt x="417" y="83"/>
                  </a:lnTo>
                  <a:lnTo>
                    <a:pt x="387" y="83"/>
                  </a:lnTo>
                  <a:lnTo>
                    <a:pt x="364" y="75"/>
                  </a:lnTo>
                  <a:lnTo>
                    <a:pt x="364" y="53"/>
                  </a:lnTo>
                  <a:lnTo>
                    <a:pt x="371" y="30"/>
                  </a:lnTo>
                  <a:lnTo>
                    <a:pt x="326" y="7"/>
                  </a:lnTo>
                  <a:lnTo>
                    <a:pt x="326" y="22"/>
                  </a:lnTo>
                  <a:lnTo>
                    <a:pt x="288" y="0"/>
                  </a:lnTo>
                  <a:lnTo>
                    <a:pt x="288" y="22"/>
                  </a:lnTo>
                  <a:lnTo>
                    <a:pt x="265" y="60"/>
                  </a:lnTo>
                  <a:lnTo>
                    <a:pt x="258" y="53"/>
                  </a:lnTo>
                  <a:lnTo>
                    <a:pt x="250" y="91"/>
                  </a:lnTo>
                  <a:lnTo>
                    <a:pt x="227" y="83"/>
                  </a:lnTo>
                  <a:lnTo>
                    <a:pt x="190" y="182"/>
                  </a:lnTo>
                  <a:lnTo>
                    <a:pt x="114" y="212"/>
                  </a:lnTo>
                  <a:lnTo>
                    <a:pt x="99" y="189"/>
                  </a:lnTo>
                  <a:lnTo>
                    <a:pt x="31" y="257"/>
                  </a:lnTo>
                  <a:lnTo>
                    <a:pt x="0" y="273"/>
                  </a:lnTo>
                  <a:lnTo>
                    <a:pt x="121" y="257"/>
                  </a:lnTo>
                  <a:lnTo>
                    <a:pt x="470" y="204"/>
                  </a:lnTo>
                  <a:lnTo>
                    <a:pt x="477" y="197"/>
                  </a:lnTo>
                  <a:lnTo>
                    <a:pt x="470" y="189"/>
                  </a:lnTo>
                  <a:lnTo>
                    <a:pt x="477" y="197"/>
                  </a:lnTo>
                  <a:lnTo>
                    <a:pt x="477" y="182"/>
                  </a:lnTo>
                  <a:lnTo>
                    <a:pt x="485" y="197"/>
                  </a:lnTo>
                  <a:lnTo>
                    <a:pt x="470" y="166"/>
                  </a:lnTo>
                  <a:lnTo>
                    <a:pt x="470" y="17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78" name="Freeform 124"/>
            <p:cNvSpPr>
              <a:spLocks/>
            </p:cNvSpPr>
            <p:nvPr/>
          </p:nvSpPr>
          <p:spPr bwMode="auto">
            <a:xfrm>
              <a:off x="4182" y="2094"/>
              <a:ext cx="31" cy="76"/>
            </a:xfrm>
            <a:custGeom>
              <a:avLst/>
              <a:gdLst>
                <a:gd name="T0" fmla="*/ 31 w 31"/>
                <a:gd name="T1" fmla="*/ 0 h 76"/>
                <a:gd name="T2" fmla="*/ 15 w 31"/>
                <a:gd name="T3" fmla="*/ 8 h 76"/>
                <a:gd name="T4" fmla="*/ 0 w 31"/>
                <a:gd name="T5" fmla="*/ 46 h 76"/>
                <a:gd name="T6" fmla="*/ 8 w 31"/>
                <a:gd name="T7" fmla="*/ 76 h 76"/>
                <a:gd name="T8" fmla="*/ 31 w 31"/>
                <a:gd name="T9" fmla="*/ 0 h 76"/>
              </a:gdLst>
              <a:ahLst/>
              <a:cxnLst>
                <a:cxn ang="0">
                  <a:pos x="T0" y="T1"/>
                </a:cxn>
                <a:cxn ang="0">
                  <a:pos x="T2" y="T3"/>
                </a:cxn>
                <a:cxn ang="0">
                  <a:pos x="T4" y="T5"/>
                </a:cxn>
                <a:cxn ang="0">
                  <a:pos x="T6" y="T7"/>
                </a:cxn>
                <a:cxn ang="0">
                  <a:pos x="T8" y="T9"/>
                </a:cxn>
              </a:cxnLst>
              <a:rect l="0" t="0" r="r" b="b"/>
              <a:pathLst>
                <a:path w="31" h="76">
                  <a:moveTo>
                    <a:pt x="31" y="0"/>
                  </a:moveTo>
                  <a:lnTo>
                    <a:pt x="15" y="8"/>
                  </a:lnTo>
                  <a:lnTo>
                    <a:pt x="0" y="46"/>
                  </a:lnTo>
                  <a:lnTo>
                    <a:pt x="8" y="76"/>
                  </a:lnTo>
                  <a:lnTo>
                    <a:pt x="31"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79" name="Freeform 125"/>
            <p:cNvSpPr>
              <a:spLocks/>
            </p:cNvSpPr>
            <p:nvPr/>
          </p:nvSpPr>
          <p:spPr bwMode="auto">
            <a:xfrm>
              <a:off x="4182" y="2094"/>
              <a:ext cx="31" cy="76"/>
            </a:xfrm>
            <a:custGeom>
              <a:avLst/>
              <a:gdLst>
                <a:gd name="T0" fmla="*/ 31 w 31"/>
                <a:gd name="T1" fmla="*/ 0 h 76"/>
                <a:gd name="T2" fmla="*/ 15 w 31"/>
                <a:gd name="T3" fmla="*/ 8 h 76"/>
                <a:gd name="T4" fmla="*/ 0 w 31"/>
                <a:gd name="T5" fmla="*/ 46 h 76"/>
                <a:gd name="T6" fmla="*/ 8 w 31"/>
                <a:gd name="T7" fmla="*/ 76 h 76"/>
                <a:gd name="T8" fmla="*/ 31 w 31"/>
                <a:gd name="T9" fmla="*/ 0 h 76"/>
                <a:gd name="T10" fmla="*/ 31 w 31"/>
                <a:gd name="T11" fmla="*/ 8 h 76"/>
              </a:gdLst>
              <a:ahLst/>
              <a:cxnLst>
                <a:cxn ang="0">
                  <a:pos x="T0" y="T1"/>
                </a:cxn>
                <a:cxn ang="0">
                  <a:pos x="T2" y="T3"/>
                </a:cxn>
                <a:cxn ang="0">
                  <a:pos x="T4" y="T5"/>
                </a:cxn>
                <a:cxn ang="0">
                  <a:pos x="T6" y="T7"/>
                </a:cxn>
                <a:cxn ang="0">
                  <a:pos x="T8" y="T9"/>
                </a:cxn>
                <a:cxn ang="0">
                  <a:pos x="T10" y="T11"/>
                </a:cxn>
              </a:cxnLst>
              <a:rect l="0" t="0" r="r" b="b"/>
              <a:pathLst>
                <a:path w="31" h="76">
                  <a:moveTo>
                    <a:pt x="31" y="0"/>
                  </a:moveTo>
                  <a:lnTo>
                    <a:pt x="15" y="8"/>
                  </a:lnTo>
                  <a:lnTo>
                    <a:pt x="0" y="46"/>
                  </a:lnTo>
                  <a:lnTo>
                    <a:pt x="8" y="76"/>
                  </a:lnTo>
                  <a:lnTo>
                    <a:pt x="31" y="0"/>
                  </a:lnTo>
                  <a:lnTo>
                    <a:pt x="31"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80" name="Freeform 126"/>
            <p:cNvSpPr>
              <a:spLocks/>
            </p:cNvSpPr>
            <p:nvPr/>
          </p:nvSpPr>
          <p:spPr bwMode="auto">
            <a:xfrm>
              <a:off x="1433" y="1170"/>
              <a:ext cx="416" cy="303"/>
            </a:xfrm>
            <a:custGeom>
              <a:avLst/>
              <a:gdLst>
                <a:gd name="T0" fmla="*/ 371 w 416"/>
                <a:gd name="T1" fmla="*/ 273 h 303"/>
                <a:gd name="T2" fmla="*/ 416 w 416"/>
                <a:gd name="T3" fmla="*/ 76 h 303"/>
                <a:gd name="T4" fmla="*/ 121 w 416"/>
                <a:gd name="T5" fmla="*/ 0 h 303"/>
                <a:gd name="T6" fmla="*/ 128 w 416"/>
                <a:gd name="T7" fmla="*/ 38 h 303"/>
                <a:gd name="T8" fmla="*/ 113 w 416"/>
                <a:gd name="T9" fmla="*/ 45 h 303"/>
                <a:gd name="T10" fmla="*/ 128 w 416"/>
                <a:gd name="T11" fmla="*/ 53 h 303"/>
                <a:gd name="T12" fmla="*/ 121 w 416"/>
                <a:gd name="T13" fmla="*/ 68 h 303"/>
                <a:gd name="T14" fmla="*/ 121 w 416"/>
                <a:gd name="T15" fmla="*/ 76 h 303"/>
                <a:gd name="T16" fmla="*/ 128 w 416"/>
                <a:gd name="T17" fmla="*/ 83 h 303"/>
                <a:gd name="T18" fmla="*/ 113 w 416"/>
                <a:gd name="T19" fmla="*/ 106 h 303"/>
                <a:gd name="T20" fmla="*/ 113 w 416"/>
                <a:gd name="T21" fmla="*/ 129 h 303"/>
                <a:gd name="T22" fmla="*/ 75 w 416"/>
                <a:gd name="T23" fmla="*/ 144 h 303"/>
                <a:gd name="T24" fmla="*/ 68 w 416"/>
                <a:gd name="T25" fmla="*/ 136 h 303"/>
                <a:gd name="T26" fmla="*/ 83 w 416"/>
                <a:gd name="T27" fmla="*/ 121 h 303"/>
                <a:gd name="T28" fmla="*/ 83 w 416"/>
                <a:gd name="T29" fmla="*/ 136 h 303"/>
                <a:gd name="T30" fmla="*/ 98 w 416"/>
                <a:gd name="T31" fmla="*/ 121 h 303"/>
                <a:gd name="T32" fmla="*/ 106 w 416"/>
                <a:gd name="T33" fmla="*/ 113 h 303"/>
                <a:gd name="T34" fmla="*/ 98 w 416"/>
                <a:gd name="T35" fmla="*/ 113 h 303"/>
                <a:gd name="T36" fmla="*/ 98 w 416"/>
                <a:gd name="T37" fmla="*/ 98 h 303"/>
                <a:gd name="T38" fmla="*/ 113 w 416"/>
                <a:gd name="T39" fmla="*/ 98 h 303"/>
                <a:gd name="T40" fmla="*/ 106 w 416"/>
                <a:gd name="T41" fmla="*/ 83 h 303"/>
                <a:gd name="T42" fmla="*/ 68 w 416"/>
                <a:gd name="T43" fmla="*/ 113 h 303"/>
                <a:gd name="T44" fmla="*/ 83 w 416"/>
                <a:gd name="T45" fmla="*/ 113 h 303"/>
                <a:gd name="T46" fmla="*/ 68 w 416"/>
                <a:gd name="T47" fmla="*/ 113 h 303"/>
                <a:gd name="T48" fmla="*/ 91 w 416"/>
                <a:gd name="T49" fmla="*/ 83 h 303"/>
                <a:gd name="T50" fmla="*/ 106 w 416"/>
                <a:gd name="T51" fmla="*/ 68 h 303"/>
                <a:gd name="T52" fmla="*/ 98 w 416"/>
                <a:gd name="T53" fmla="*/ 76 h 303"/>
                <a:gd name="T54" fmla="*/ 91 w 416"/>
                <a:gd name="T55" fmla="*/ 53 h 303"/>
                <a:gd name="T56" fmla="*/ 45 w 416"/>
                <a:gd name="T57" fmla="*/ 45 h 303"/>
                <a:gd name="T58" fmla="*/ 7 w 416"/>
                <a:gd name="T59" fmla="*/ 15 h 303"/>
                <a:gd name="T60" fmla="*/ 7 w 416"/>
                <a:gd name="T61" fmla="*/ 136 h 303"/>
                <a:gd name="T62" fmla="*/ 7 w 416"/>
                <a:gd name="T63" fmla="*/ 129 h 303"/>
                <a:gd name="T64" fmla="*/ 22 w 416"/>
                <a:gd name="T65" fmla="*/ 136 h 303"/>
                <a:gd name="T66" fmla="*/ 7 w 416"/>
                <a:gd name="T67" fmla="*/ 136 h 303"/>
                <a:gd name="T68" fmla="*/ 7 w 416"/>
                <a:gd name="T69" fmla="*/ 151 h 303"/>
                <a:gd name="T70" fmla="*/ 15 w 416"/>
                <a:gd name="T71" fmla="*/ 151 h 303"/>
                <a:gd name="T72" fmla="*/ 7 w 416"/>
                <a:gd name="T73" fmla="*/ 174 h 303"/>
                <a:gd name="T74" fmla="*/ 7 w 416"/>
                <a:gd name="T75" fmla="*/ 159 h 303"/>
                <a:gd name="T76" fmla="*/ 0 w 416"/>
                <a:gd name="T77" fmla="*/ 182 h 303"/>
                <a:gd name="T78" fmla="*/ 0 w 416"/>
                <a:gd name="T79" fmla="*/ 189 h 303"/>
                <a:gd name="T80" fmla="*/ 15 w 416"/>
                <a:gd name="T81" fmla="*/ 189 h 303"/>
                <a:gd name="T82" fmla="*/ 30 w 416"/>
                <a:gd name="T83" fmla="*/ 197 h 303"/>
                <a:gd name="T84" fmla="*/ 38 w 416"/>
                <a:gd name="T85" fmla="*/ 204 h 303"/>
                <a:gd name="T86" fmla="*/ 53 w 416"/>
                <a:gd name="T87" fmla="*/ 212 h 303"/>
                <a:gd name="T88" fmla="*/ 53 w 416"/>
                <a:gd name="T89" fmla="*/ 250 h 303"/>
                <a:gd name="T90" fmla="*/ 75 w 416"/>
                <a:gd name="T91" fmla="*/ 265 h 303"/>
                <a:gd name="T92" fmla="*/ 106 w 416"/>
                <a:gd name="T93" fmla="*/ 257 h 303"/>
                <a:gd name="T94" fmla="*/ 136 w 416"/>
                <a:gd name="T95" fmla="*/ 280 h 303"/>
                <a:gd name="T96" fmla="*/ 257 w 416"/>
                <a:gd name="T97" fmla="*/ 280 h 303"/>
                <a:gd name="T98" fmla="*/ 371 w 416"/>
                <a:gd name="T99" fmla="*/ 303 h 303"/>
                <a:gd name="T100" fmla="*/ 371 w 416"/>
                <a:gd name="T101" fmla="*/ 2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16" h="303">
                  <a:moveTo>
                    <a:pt x="371" y="273"/>
                  </a:moveTo>
                  <a:lnTo>
                    <a:pt x="416" y="76"/>
                  </a:lnTo>
                  <a:lnTo>
                    <a:pt x="121" y="0"/>
                  </a:lnTo>
                  <a:lnTo>
                    <a:pt x="128" y="38"/>
                  </a:lnTo>
                  <a:lnTo>
                    <a:pt x="113" y="45"/>
                  </a:lnTo>
                  <a:lnTo>
                    <a:pt x="128" y="53"/>
                  </a:lnTo>
                  <a:lnTo>
                    <a:pt x="121" y="68"/>
                  </a:lnTo>
                  <a:lnTo>
                    <a:pt x="121" y="76"/>
                  </a:lnTo>
                  <a:lnTo>
                    <a:pt x="128" y="83"/>
                  </a:lnTo>
                  <a:lnTo>
                    <a:pt x="113" y="106"/>
                  </a:lnTo>
                  <a:lnTo>
                    <a:pt x="113" y="129"/>
                  </a:lnTo>
                  <a:lnTo>
                    <a:pt x="75" y="144"/>
                  </a:lnTo>
                  <a:lnTo>
                    <a:pt x="68" y="136"/>
                  </a:lnTo>
                  <a:lnTo>
                    <a:pt x="83" y="121"/>
                  </a:lnTo>
                  <a:lnTo>
                    <a:pt x="83" y="136"/>
                  </a:lnTo>
                  <a:lnTo>
                    <a:pt x="98" y="121"/>
                  </a:lnTo>
                  <a:lnTo>
                    <a:pt x="106" y="113"/>
                  </a:lnTo>
                  <a:lnTo>
                    <a:pt x="98" y="113"/>
                  </a:lnTo>
                  <a:lnTo>
                    <a:pt x="98" y="98"/>
                  </a:lnTo>
                  <a:lnTo>
                    <a:pt x="113" y="98"/>
                  </a:lnTo>
                  <a:lnTo>
                    <a:pt x="106" y="83"/>
                  </a:lnTo>
                  <a:lnTo>
                    <a:pt x="68" y="113"/>
                  </a:lnTo>
                  <a:lnTo>
                    <a:pt x="83" y="113"/>
                  </a:lnTo>
                  <a:lnTo>
                    <a:pt x="68" y="113"/>
                  </a:lnTo>
                  <a:lnTo>
                    <a:pt x="91" y="83"/>
                  </a:lnTo>
                  <a:lnTo>
                    <a:pt x="106" y="68"/>
                  </a:lnTo>
                  <a:lnTo>
                    <a:pt x="98" y="76"/>
                  </a:lnTo>
                  <a:lnTo>
                    <a:pt x="91" y="53"/>
                  </a:lnTo>
                  <a:lnTo>
                    <a:pt x="45" y="45"/>
                  </a:lnTo>
                  <a:lnTo>
                    <a:pt x="7" y="15"/>
                  </a:lnTo>
                  <a:lnTo>
                    <a:pt x="7" y="136"/>
                  </a:lnTo>
                  <a:lnTo>
                    <a:pt x="7" y="129"/>
                  </a:lnTo>
                  <a:lnTo>
                    <a:pt x="22" y="136"/>
                  </a:lnTo>
                  <a:lnTo>
                    <a:pt x="7" y="136"/>
                  </a:lnTo>
                  <a:lnTo>
                    <a:pt x="7" y="151"/>
                  </a:lnTo>
                  <a:lnTo>
                    <a:pt x="15" y="151"/>
                  </a:lnTo>
                  <a:lnTo>
                    <a:pt x="7" y="174"/>
                  </a:lnTo>
                  <a:lnTo>
                    <a:pt x="7" y="159"/>
                  </a:lnTo>
                  <a:lnTo>
                    <a:pt x="0" y="182"/>
                  </a:lnTo>
                  <a:lnTo>
                    <a:pt x="0" y="189"/>
                  </a:lnTo>
                  <a:lnTo>
                    <a:pt x="15" y="189"/>
                  </a:lnTo>
                  <a:lnTo>
                    <a:pt x="30" y="197"/>
                  </a:lnTo>
                  <a:lnTo>
                    <a:pt x="38" y="204"/>
                  </a:lnTo>
                  <a:lnTo>
                    <a:pt x="53" y="212"/>
                  </a:lnTo>
                  <a:lnTo>
                    <a:pt x="53" y="250"/>
                  </a:lnTo>
                  <a:lnTo>
                    <a:pt x="75" y="265"/>
                  </a:lnTo>
                  <a:lnTo>
                    <a:pt x="106" y="257"/>
                  </a:lnTo>
                  <a:lnTo>
                    <a:pt x="136" y="280"/>
                  </a:lnTo>
                  <a:lnTo>
                    <a:pt x="257" y="280"/>
                  </a:lnTo>
                  <a:lnTo>
                    <a:pt x="371" y="303"/>
                  </a:lnTo>
                  <a:lnTo>
                    <a:pt x="371" y="27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81" name="Freeform 127"/>
            <p:cNvSpPr>
              <a:spLocks/>
            </p:cNvSpPr>
            <p:nvPr/>
          </p:nvSpPr>
          <p:spPr bwMode="auto">
            <a:xfrm>
              <a:off x="1433" y="1170"/>
              <a:ext cx="416" cy="303"/>
            </a:xfrm>
            <a:custGeom>
              <a:avLst/>
              <a:gdLst>
                <a:gd name="T0" fmla="*/ 371 w 416"/>
                <a:gd name="T1" fmla="*/ 273 h 303"/>
                <a:gd name="T2" fmla="*/ 416 w 416"/>
                <a:gd name="T3" fmla="*/ 76 h 303"/>
                <a:gd name="T4" fmla="*/ 121 w 416"/>
                <a:gd name="T5" fmla="*/ 0 h 303"/>
                <a:gd name="T6" fmla="*/ 128 w 416"/>
                <a:gd name="T7" fmla="*/ 38 h 303"/>
                <a:gd name="T8" fmla="*/ 113 w 416"/>
                <a:gd name="T9" fmla="*/ 45 h 303"/>
                <a:gd name="T10" fmla="*/ 128 w 416"/>
                <a:gd name="T11" fmla="*/ 53 h 303"/>
                <a:gd name="T12" fmla="*/ 121 w 416"/>
                <a:gd name="T13" fmla="*/ 68 h 303"/>
                <a:gd name="T14" fmla="*/ 121 w 416"/>
                <a:gd name="T15" fmla="*/ 76 h 303"/>
                <a:gd name="T16" fmla="*/ 128 w 416"/>
                <a:gd name="T17" fmla="*/ 83 h 303"/>
                <a:gd name="T18" fmla="*/ 113 w 416"/>
                <a:gd name="T19" fmla="*/ 106 h 303"/>
                <a:gd name="T20" fmla="*/ 113 w 416"/>
                <a:gd name="T21" fmla="*/ 129 h 303"/>
                <a:gd name="T22" fmla="*/ 75 w 416"/>
                <a:gd name="T23" fmla="*/ 144 h 303"/>
                <a:gd name="T24" fmla="*/ 68 w 416"/>
                <a:gd name="T25" fmla="*/ 136 h 303"/>
                <a:gd name="T26" fmla="*/ 83 w 416"/>
                <a:gd name="T27" fmla="*/ 121 h 303"/>
                <a:gd name="T28" fmla="*/ 83 w 416"/>
                <a:gd name="T29" fmla="*/ 136 h 303"/>
                <a:gd name="T30" fmla="*/ 98 w 416"/>
                <a:gd name="T31" fmla="*/ 121 h 303"/>
                <a:gd name="T32" fmla="*/ 106 w 416"/>
                <a:gd name="T33" fmla="*/ 113 h 303"/>
                <a:gd name="T34" fmla="*/ 98 w 416"/>
                <a:gd name="T35" fmla="*/ 113 h 303"/>
                <a:gd name="T36" fmla="*/ 98 w 416"/>
                <a:gd name="T37" fmla="*/ 98 h 303"/>
                <a:gd name="T38" fmla="*/ 113 w 416"/>
                <a:gd name="T39" fmla="*/ 98 h 303"/>
                <a:gd name="T40" fmla="*/ 106 w 416"/>
                <a:gd name="T41" fmla="*/ 83 h 303"/>
                <a:gd name="T42" fmla="*/ 68 w 416"/>
                <a:gd name="T43" fmla="*/ 113 h 303"/>
                <a:gd name="T44" fmla="*/ 83 w 416"/>
                <a:gd name="T45" fmla="*/ 113 h 303"/>
                <a:gd name="T46" fmla="*/ 68 w 416"/>
                <a:gd name="T47" fmla="*/ 113 h 303"/>
                <a:gd name="T48" fmla="*/ 91 w 416"/>
                <a:gd name="T49" fmla="*/ 83 h 303"/>
                <a:gd name="T50" fmla="*/ 106 w 416"/>
                <a:gd name="T51" fmla="*/ 68 h 303"/>
                <a:gd name="T52" fmla="*/ 98 w 416"/>
                <a:gd name="T53" fmla="*/ 76 h 303"/>
                <a:gd name="T54" fmla="*/ 91 w 416"/>
                <a:gd name="T55" fmla="*/ 53 h 303"/>
                <a:gd name="T56" fmla="*/ 45 w 416"/>
                <a:gd name="T57" fmla="*/ 45 h 303"/>
                <a:gd name="T58" fmla="*/ 7 w 416"/>
                <a:gd name="T59" fmla="*/ 15 h 303"/>
                <a:gd name="T60" fmla="*/ 7 w 416"/>
                <a:gd name="T61" fmla="*/ 136 h 303"/>
                <a:gd name="T62" fmla="*/ 7 w 416"/>
                <a:gd name="T63" fmla="*/ 129 h 303"/>
                <a:gd name="T64" fmla="*/ 22 w 416"/>
                <a:gd name="T65" fmla="*/ 136 h 303"/>
                <a:gd name="T66" fmla="*/ 7 w 416"/>
                <a:gd name="T67" fmla="*/ 136 h 303"/>
                <a:gd name="T68" fmla="*/ 7 w 416"/>
                <a:gd name="T69" fmla="*/ 151 h 303"/>
                <a:gd name="T70" fmla="*/ 15 w 416"/>
                <a:gd name="T71" fmla="*/ 151 h 303"/>
                <a:gd name="T72" fmla="*/ 7 w 416"/>
                <a:gd name="T73" fmla="*/ 174 h 303"/>
                <a:gd name="T74" fmla="*/ 7 w 416"/>
                <a:gd name="T75" fmla="*/ 159 h 303"/>
                <a:gd name="T76" fmla="*/ 0 w 416"/>
                <a:gd name="T77" fmla="*/ 182 h 303"/>
                <a:gd name="T78" fmla="*/ 0 w 416"/>
                <a:gd name="T79" fmla="*/ 189 h 303"/>
                <a:gd name="T80" fmla="*/ 15 w 416"/>
                <a:gd name="T81" fmla="*/ 189 h 303"/>
                <a:gd name="T82" fmla="*/ 30 w 416"/>
                <a:gd name="T83" fmla="*/ 197 h 303"/>
                <a:gd name="T84" fmla="*/ 38 w 416"/>
                <a:gd name="T85" fmla="*/ 204 h 303"/>
                <a:gd name="T86" fmla="*/ 53 w 416"/>
                <a:gd name="T87" fmla="*/ 212 h 303"/>
                <a:gd name="T88" fmla="*/ 53 w 416"/>
                <a:gd name="T89" fmla="*/ 250 h 303"/>
                <a:gd name="T90" fmla="*/ 75 w 416"/>
                <a:gd name="T91" fmla="*/ 265 h 303"/>
                <a:gd name="T92" fmla="*/ 106 w 416"/>
                <a:gd name="T93" fmla="*/ 257 h 303"/>
                <a:gd name="T94" fmla="*/ 136 w 416"/>
                <a:gd name="T95" fmla="*/ 280 h 303"/>
                <a:gd name="T96" fmla="*/ 257 w 416"/>
                <a:gd name="T97" fmla="*/ 280 h 303"/>
                <a:gd name="T98" fmla="*/ 371 w 416"/>
                <a:gd name="T99" fmla="*/ 303 h 303"/>
                <a:gd name="T100" fmla="*/ 371 w 416"/>
                <a:gd name="T101" fmla="*/ 273 h 303"/>
                <a:gd name="T102" fmla="*/ 371 w 416"/>
                <a:gd name="T103" fmla="*/ 28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6" h="303">
                  <a:moveTo>
                    <a:pt x="371" y="273"/>
                  </a:moveTo>
                  <a:lnTo>
                    <a:pt x="416" y="76"/>
                  </a:lnTo>
                  <a:lnTo>
                    <a:pt x="121" y="0"/>
                  </a:lnTo>
                  <a:lnTo>
                    <a:pt x="128" y="38"/>
                  </a:lnTo>
                  <a:lnTo>
                    <a:pt x="113" y="45"/>
                  </a:lnTo>
                  <a:lnTo>
                    <a:pt x="128" y="53"/>
                  </a:lnTo>
                  <a:lnTo>
                    <a:pt x="121" y="68"/>
                  </a:lnTo>
                  <a:lnTo>
                    <a:pt x="121" y="76"/>
                  </a:lnTo>
                  <a:lnTo>
                    <a:pt x="128" y="83"/>
                  </a:lnTo>
                  <a:lnTo>
                    <a:pt x="113" y="106"/>
                  </a:lnTo>
                  <a:lnTo>
                    <a:pt x="113" y="129"/>
                  </a:lnTo>
                  <a:lnTo>
                    <a:pt x="75" y="144"/>
                  </a:lnTo>
                  <a:lnTo>
                    <a:pt x="68" y="136"/>
                  </a:lnTo>
                  <a:lnTo>
                    <a:pt x="83" y="121"/>
                  </a:lnTo>
                  <a:lnTo>
                    <a:pt x="83" y="136"/>
                  </a:lnTo>
                  <a:lnTo>
                    <a:pt x="98" y="121"/>
                  </a:lnTo>
                  <a:lnTo>
                    <a:pt x="106" y="113"/>
                  </a:lnTo>
                  <a:lnTo>
                    <a:pt x="98" y="113"/>
                  </a:lnTo>
                  <a:lnTo>
                    <a:pt x="98" y="98"/>
                  </a:lnTo>
                  <a:lnTo>
                    <a:pt x="113" y="98"/>
                  </a:lnTo>
                  <a:lnTo>
                    <a:pt x="106" y="83"/>
                  </a:lnTo>
                  <a:lnTo>
                    <a:pt x="68" y="113"/>
                  </a:lnTo>
                  <a:lnTo>
                    <a:pt x="83" y="113"/>
                  </a:lnTo>
                  <a:lnTo>
                    <a:pt x="68" y="113"/>
                  </a:lnTo>
                  <a:lnTo>
                    <a:pt x="91" y="83"/>
                  </a:lnTo>
                  <a:lnTo>
                    <a:pt x="106" y="68"/>
                  </a:lnTo>
                  <a:lnTo>
                    <a:pt x="98" y="76"/>
                  </a:lnTo>
                  <a:lnTo>
                    <a:pt x="91" y="53"/>
                  </a:lnTo>
                  <a:lnTo>
                    <a:pt x="45" y="45"/>
                  </a:lnTo>
                  <a:lnTo>
                    <a:pt x="7" y="15"/>
                  </a:lnTo>
                  <a:lnTo>
                    <a:pt x="7" y="136"/>
                  </a:lnTo>
                  <a:lnTo>
                    <a:pt x="7" y="129"/>
                  </a:lnTo>
                  <a:lnTo>
                    <a:pt x="22" y="136"/>
                  </a:lnTo>
                  <a:lnTo>
                    <a:pt x="7" y="136"/>
                  </a:lnTo>
                  <a:lnTo>
                    <a:pt x="7" y="151"/>
                  </a:lnTo>
                  <a:lnTo>
                    <a:pt x="15" y="151"/>
                  </a:lnTo>
                  <a:lnTo>
                    <a:pt x="7" y="174"/>
                  </a:lnTo>
                  <a:lnTo>
                    <a:pt x="7" y="159"/>
                  </a:lnTo>
                  <a:lnTo>
                    <a:pt x="0" y="182"/>
                  </a:lnTo>
                  <a:lnTo>
                    <a:pt x="0" y="189"/>
                  </a:lnTo>
                  <a:lnTo>
                    <a:pt x="15" y="189"/>
                  </a:lnTo>
                  <a:lnTo>
                    <a:pt x="30" y="197"/>
                  </a:lnTo>
                  <a:lnTo>
                    <a:pt x="38" y="204"/>
                  </a:lnTo>
                  <a:lnTo>
                    <a:pt x="53" y="212"/>
                  </a:lnTo>
                  <a:lnTo>
                    <a:pt x="53" y="250"/>
                  </a:lnTo>
                  <a:lnTo>
                    <a:pt x="75" y="265"/>
                  </a:lnTo>
                  <a:lnTo>
                    <a:pt x="106" y="257"/>
                  </a:lnTo>
                  <a:lnTo>
                    <a:pt x="136" y="280"/>
                  </a:lnTo>
                  <a:lnTo>
                    <a:pt x="257" y="280"/>
                  </a:lnTo>
                  <a:lnTo>
                    <a:pt x="371" y="303"/>
                  </a:lnTo>
                  <a:lnTo>
                    <a:pt x="371" y="273"/>
                  </a:lnTo>
                  <a:lnTo>
                    <a:pt x="371" y="28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82" name="Freeform 128"/>
            <p:cNvSpPr>
              <a:spLocks/>
            </p:cNvSpPr>
            <p:nvPr/>
          </p:nvSpPr>
          <p:spPr bwMode="auto">
            <a:xfrm>
              <a:off x="3766" y="1950"/>
              <a:ext cx="280" cy="281"/>
            </a:xfrm>
            <a:custGeom>
              <a:avLst/>
              <a:gdLst>
                <a:gd name="T0" fmla="*/ 280 w 280"/>
                <a:gd name="T1" fmla="*/ 91 h 281"/>
                <a:gd name="T2" fmla="*/ 242 w 280"/>
                <a:gd name="T3" fmla="*/ 69 h 281"/>
                <a:gd name="T4" fmla="*/ 242 w 280"/>
                <a:gd name="T5" fmla="*/ 91 h 281"/>
                <a:gd name="T6" fmla="*/ 219 w 280"/>
                <a:gd name="T7" fmla="*/ 129 h 281"/>
                <a:gd name="T8" fmla="*/ 212 w 280"/>
                <a:gd name="T9" fmla="*/ 122 h 281"/>
                <a:gd name="T10" fmla="*/ 204 w 280"/>
                <a:gd name="T11" fmla="*/ 160 h 281"/>
                <a:gd name="T12" fmla="*/ 181 w 280"/>
                <a:gd name="T13" fmla="*/ 152 h 281"/>
                <a:gd name="T14" fmla="*/ 144 w 280"/>
                <a:gd name="T15" fmla="*/ 251 h 281"/>
                <a:gd name="T16" fmla="*/ 68 w 280"/>
                <a:gd name="T17" fmla="*/ 281 h 281"/>
                <a:gd name="T18" fmla="*/ 53 w 280"/>
                <a:gd name="T19" fmla="*/ 258 h 281"/>
                <a:gd name="T20" fmla="*/ 15 w 280"/>
                <a:gd name="T21" fmla="*/ 228 h 281"/>
                <a:gd name="T22" fmla="*/ 0 w 280"/>
                <a:gd name="T23" fmla="*/ 190 h 281"/>
                <a:gd name="T24" fmla="*/ 22 w 280"/>
                <a:gd name="T25" fmla="*/ 175 h 281"/>
                <a:gd name="T26" fmla="*/ 30 w 280"/>
                <a:gd name="T27" fmla="*/ 137 h 281"/>
                <a:gd name="T28" fmla="*/ 45 w 280"/>
                <a:gd name="T29" fmla="*/ 144 h 281"/>
                <a:gd name="T30" fmla="*/ 45 w 280"/>
                <a:gd name="T31" fmla="*/ 114 h 281"/>
                <a:gd name="T32" fmla="*/ 91 w 280"/>
                <a:gd name="T33" fmla="*/ 84 h 281"/>
                <a:gd name="T34" fmla="*/ 98 w 280"/>
                <a:gd name="T35" fmla="*/ 23 h 281"/>
                <a:gd name="T36" fmla="*/ 91 w 280"/>
                <a:gd name="T37" fmla="*/ 8 h 281"/>
                <a:gd name="T38" fmla="*/ 98 w 280"/>
                <a:gd name="T39" fmla="*/ 0 h 281"/>
                <a:gd name="T40" fmla="*/ 113 w 280"/>
                <a:gd name="T41" fmla="*/ 69 h 281"/>
                <a:gd name="T42" fmla="*/ 174 w 280"/>
                <a:gd name="T43" fmla="*/ 61 h 281"/>
                <a:gd name="T44" fmla="*/ 181 w 280"/>
                <a:gd name="T45" fmla="*/ 99 h 281"/>
                <a:gd name="T46" fmla="*/ 219 w 280"/>
                <a:gd name="T47" fmla="*/ 61 h 281"/>
                <a:gd name="T48" fmla="*/ 235 w 280"/>
                <a:gd name="T49" fmla="*/ 69 h 281"/>
                <a:gd name="T50" fmla="*/ 250 w 280"/>
                <a:gd name="T51" fmla="*/ 46 h 281"/>
                <a:gd name="T52" fmla="*/ 272 w 280"/>
                <a:gd name="T53" fmla="*/ 54 h 281"/>
                <a:gd name="T54" fmla="*/ 280 w 280"/>
                <a:gd name="T55" fmla="*/ 76 h 281"/>
                <a:gd name="T56" fmla="*/ 280 w 280"/>
                <a:gd name="T57" fmla="*/ 9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0" h="281">
                  <a:moveTo>
                    <a:pt x="280" y="91"/>
                  </a:moveTo>
                  <a:lnTo>
                    <a:pt x="242" y="69"/>
                  </a:lnTo>
                  <a:lnTo>
                    <a:pt x="242" y="91"/>
                  </a:lnTo>
                  <a:lnTo>
                    <a:pt x="219" y="129"/>
                  </a:lnTo>
                  <a:lnTo>
                    <a:pt x="212" y="122"/>
                  </a:lnTo>
                  <a:lnTo>
                    <a:pt x="204" y="160"/>
                  </a:lnTo>
                  <a:lnTo>
                    <a:pt x="181" y="152"/>
                  </a:lnTo>
                  <a:lnTo>
                    <a:pt x="144" y="251"/>
                  </a:lnTo>
                  <a:lnTo>
                    <a:pt x="68" y="281"/>
                  </a:lnTo>
                  <a:lnTo>
                    <a:pt x="53" y="258"/>
                  </a:lnTo>
                  <a:lnTo>
                    <a:pt x="15" y="228"/>
                  </a:lnTo>
                  <a:lnTo>
                    <a:pt x="0" y="190"/>
                  </a:lnTo>
                  <a:lnTo>
                    <a:pt x="22" y="175"/>
                  </a:lnTo>
                  <a:lnTo>
                    <a:pt x="30" y="137"/>
                  </a:lnTo>
                  <a:lnTo>
                    <a:pt x="45" y="144"/>
                  </a:lnTo>
                  <a:lnTo>
                    <a:pt x="45" y="114"/>
                  </a:lnTo>
                  <a:lnTo>
                    <a:pt x="91" y="84"/>
                  </a:lnTo>
                  <a:lnTo>
                    <a:pt x="98" y="23"/>
                  </a:lnTo>
                  <a:lnTo>
                    <a:pt x="91" y="8"/>
                  </a:lnTo>
                  <a:lnTo>
                    <a:pt x="98" y="0"/>
                  </a:lnTo>
                  <a:lnTo>
                    <a:pt x="113" y="69"/>
                  </a:lnTo>
                  <a:lnTo>
                    <a:pt x="174" y="61"/>
                  </a:lnTo>
                  <a:lnTo>
                    <a:pt x="181" y="99"/>
                  </a:lnTo>
                  <a:lnTo>
                    <a:pt x="219" y="61"/>
                  </a:lnTo>
                  <a:lnTo>
                    <a:pt x="235" y="69"/>
                  </a:lnTo>
                  <a:lnTo>
                    <a:pt x="250" y="46"/>
                  </a:lnTo>
                  <a:lnTo>
                    <a:pt x="272" y="54"/>
                  </a:lnTo>
                  <a:lnTo>
                    <a:pt x="280" y="76"/>
                  </a:lnTo>
                  <a:lnTo>
                    <a:pt x="280" y="9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83" name="Freeform 129"/>
            <p:cNvSpPr>
              <a:spLocks/>
            </p:cNvSpPr>
            <p:nvPr/>
          </p:nvSpPr>
          <p:spPr bwMode="auto">
            <a:xfrm>
              <a:off x="3766" y="1950"/>
              <a:ext cx="280" cy="281"/>
            </a:xfrm>
            <a:custGeom>
              <a:avLst/>
              <a:gdLst>
                <a:gd name="T0" fmla="*/ 280 w 280"/>
                <a:gd name="T1" fmla="*/ 91 h 281"/>
                <a:gd name="T2" fmla="*/ 242 w 280"/>
                <a:gd name="T3" fmla="*/ 69 h 281"/>
                <a:gd name="T4" fmla="*/ 242 w 280"/>
                <a:gd name="T5" fmla="*/ 91 h 281"/>
                <a:gd name="T6" fmla="*/ 219 w 280"/>
                <a:gd name="T7" fmla="*/ 129 h 281"/>
                <a:gd name="T8" fmla="*/ 212 w 280"/>
                <a:gd name="T9" fmla="*/ 122 h 281"/>
                <a:gd name="T10" fmla="*/ 204 w 280"/>
                <a:gd name="T11" fmla="*/ 160 h 281"/>
                <a:gd name="T12" fmla="*/ 181 w 280"/>
                <a:gd name="T13" fmla="*/ 152 h 281"/>
                <a:gd name="T14" fmla="*/ 144 w 280"/>
                <a:gd name="T15" fmla="*/ 251 h 281"/>
                <a:gd name="T16" fmla="*/ 68 w 280"/>
                <a:gd name="T17" fmla="*/ 281 h 281"/>
                <a:gd name="T18" fmla="*/ 53 w 280"/>
                <a:gd name="T19" fmla="*/ 258 h 281"/>
                <a:gd name="T20" fmla="*/ 15 w 280"/>
                <a:gd name="T21" fmla="*/ 228 h 281"/>
                <a:gd name="T22" fmla="*/ 0 w 280"/>
                <a:gd name="T23" fmla="*/ 190 h 281"/>
                <a:gd name="T24" fmla="*/ 22 w 280"/>
                <a:gd name="T25" fmla="*/ 175 h 281"/>
                <a:gd name="T26" fmla="*/ 30 w 280"/>
                <a:gd name="T27" fmla="*/ 137 h 281"/>
                <a:gd name="T28" fmla="*/ 45 w 280"/>
                <a:gd name="T29" fmla="*/ 144 h 281"/>
                <a:gd name="T30" fmla="*/ 45 w 280"/>
                <a:gd name="T31" fmla="*/ 114 h 281"/>
                <a:gd name="T32" fmla="*/ 91 w 280"/>
                <a:gd name="T33" fmla="*/ 84 h 281"/>
                <a:gd name="T34" fmla="*/ 98 w 280"/>
                <a:gd name="T35" fmla="*/ 23 h 281"/>
                <a:gd name="T36" fmla="*/ 91 w 280"/>
                <a:gd name="T37" fmla="*/ 8 h 281"/>
                <a:gd name="T38" fmla="*/ 98 w 280"/>
                <a:gd name="T39" fmla="*/ 0 h 281"/>
                <a:gd name="T40" fmla="*/ 113 w 280"/>
                <a:gd name="T41" fmla="*/ 69 h 281"/>
                <a:gd name="T42" fmla="*/ 174 w 280"/>
                <a:gd name="T43" fmla="*/ 61 h 281"/>
                <a:gd name="T44" fmla="*/ 181 w 280"/>
                <a:gd name="T45" fmla="*/ 99 h 281"/>
                <a:gd name="T46" fmla="*/ 219 w 280"/>
                <a:gd name="T47" fmla="*/ 61 h 281"/>
                <a:gd name="T48" fmla="*/ 235 w 280"/>
                <a:gd name="T49" fmla="*/ 69 h 281"/>
                <a:gd name="T50" fmla="*/ 250 w 280"/>
                <a:gd name="T51" fmla="*/ 46 h 281"/>
                <a:gd name="T52" fmla="*/ 272 w 280"/>
                <a:gd name="T53" fmla="*/ 54 h 281"/>
                <a:gd name="T54" fmla="*/ 280 w 280"/>
                <a:gd name="T55" fmla="*/ 76 h 281"/>
                <a:gd name="T56" fmla="*/ 280 w 280"/>
                <a:gd name="T57" fmla="*/ 91 h 281"/>
                <a:gd name="T58" fmla="*/ 280 w 280"/>
                <a:gd name="T59" fmla="*/ 99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0" h="281">
                  <a:moveTo>
                    <a:pt x="280" y="91"/>
                  </a:moveTo>
                  <a:lnTo>
                    <a:pt x="242" y="69"/>
                  </a:lnTo>
                  <a:lnTo>
                    <a:pt x="242" y="91"/>
                  </a:lnTo>
                  <a:lnTo>
                    <a:pt x="219" y="129"/>
                  </a:lnTo>
                  <a:lnTo>
                    <a:pt x="212" y="122"/>
                  </a:lnTo>
                  <a:lnTo>
                    <a:pt x="204" y="160"/>
                  </a:lnTo>
                  <a:lnTo>
                    <a:pt x="181" y="152"/>
                  </a:lnTo>
                  <a:lnTo>
                    <a:pt x="144" y="251"/>
                  </a:lnTo>
                  <a:lnTo>
                    <a:pt x="68" y="281"/>
                  </a:lnTo>
                  <a:lnTo>
                    <a:pt x="53" y="258"/>
                  </a:lnTo>
                  <a:lnTo>
                    <a:pt x="15" y="228"/>
                  </a:lnTo>
                  <a:lnTo>
                    <a:pt x="0" y="190"/>
                  </a:lnTo>
                  <a:lnTo>
                    <a:pt x="22" y="175"/>
                  </a:lnTo>
                  <a:lnTo>
                    <a:pt x="30" y="137"/>
                  </a:lnTo>
                  <a:lnTo>
                    <a:pt x="45" y="144"/>
                  </a:lnTo>
                  <a:lnTo>
                    <a:pt x="45" y="114"/>
                  </a:lnTo>
                  <a:lnTo>
                    <a:pt x="91" y="84"/>
                  </a:lnTo>
                  <a:lnTo>
                    <a:pt x="98" y="23"/>
                  </a:lnTo>
                  <a:lnTo>
                    <a:pt x="91" y="8"/>
                  </a:lnTo>
                  <a:lnTo>
                    <a:pt x="98" y="0"/>
                  </a:lnTo>
                  <a:lnTo>
                    <a:pt x="113" y="69"/>
                  </a:lnTo>
                  <a:lnTo>
                    <a:pt x="174" y="61"/>
                  </a:lnTo>
                  <a:lnTo>
                    <a:pt x="181" y="99"/>
                  </a:lnTo>
                  <a:lnTo>
                    <a:pt x="219" y="61"/>
                  </a:lnTo>
                  <a:lnTo>
                    <a:pt x="235" y="69"/>
                  </a:lnTo>
                  <a:lnTo>
                    <a:pt x="250" y="46"/>
                  </a:lnTo>
                  <a:lnTo>
                    <a:pt x="272" y="54"/>
                  </a:lnTo>
                  <a:lnTo>
                    <a:pt x="280" y="76"/>
                  </a:lnTo>
                  <a:lnTo>
                    <a:pt x="280" y="91"/>
                  </a:lnTo>
                  <a:lnTo>
                    <a:pt x="280" y="9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84" name="Freeform 130"/>
            <p:cNvSpPr>
              <a:spLocks/>
            </p:cNvSpPr>
            <p:nvPr/>
          </p:nvSpPr>
          <p:spPr bwMode="auto">
            <a:xfrm>
              <a:off x="3122" y="1518"/>
              <a:ext cx="310" cy="349"/>
            </a:xfrm>
            <a:custGeom>
              <a:avLst/>
              <a:gdLst>
                <a:gd name="T0" fmla="*/ 288 w 310"/>
                <a:gd name="T1" fmla="*/ 281 h 349"/>
                <a:gd name="T2" fmla="*/ 303 w 310"/>
                <a:gd name="T3" fmla="*/ 342 h 349"/>
                <a:gd name="T4" fmla="*/ 136 w 310"/>
                <a:gd name="T5" fmla="*/ 349 h 349"/>
                <a:gd name="T6" fmla="*/ 113 w 310"/>
                <a:gd name="T7" fmla="*/ 334 h 349"/>
                <a:gd name="T8" fmla="*/ 98 w 310"/>
                <a:gd name="T9" fmla="*/ 273 h 349"/>
                <a:gd name="T10" fmla="*/ 83 w 310"/>
                <a:gd name="T11" fmla="*/ 235 h 349"/>
                <a:gd name="T12" fmla="*/ 7 w 310"/>
                <a:gd name="T13" fmla="*/ 175 h 349"/>
                <a:gd name="T14" fmla="*/ 7 w 310"/>
                <a:gd name="T15" fmla="*/ 137 h 349"/>
                <a:gd name="T16" fmla="*/ 15 w 310"/>
                <a:gd name="T17" fmla="*/ 122 h 349"/>
                <a:gd name="T18" fmla="*/ 0 w 310"/>
                <a:gd name="T19" fmla="*/ 99 h 349"/>
                <a:gd name="T20" fmla="*/ 30 w 310"/>
                <a:gd name="T21" fmla="*/ 76 h 349"/>
                <a:gd name="T22" fmla="*/ 30 w 310"/>
                <a:gd name="T23" fmla="*/ 31 h 349"/>
                <a:gd name="T24" fmla="*/ 45 w 310"/>
                <a:gd name="T25" fmla="*/ 23 h 349"/>
                <a:gd name="T26" fmla="*/ 106 w 310"/>
                <a:gd name="T27" fmla="*/ 0 h 349"/>
                <a:gd name="T28" fmla="*/ 106 w 310"/>
                <a:gd name="T29" fmla="*/ 31 h 349"/>
                <a:gd name="T30" fmla="*/ 106 w 310"/>
                <a:gd name="T31" fmla="*/ 16 h 349"/>
                <a:gd name="T32" fmla="*/ 129 w 310"/>
                <a:gd name="T33" fmla="*/ 31 h 349"/>
                <a:gd name="T34" fmla="*/ 151 w 310"/>
                <a:gd name="T35" fmla="*/ 46 h 349"/>
                <a:gd name="T36" fmla="*/ 265 w 310"/>
                <a:gd name="T37" fmla="*/ 69 h 349"/>
                <a:gd name="T38" fmla="*/ 257 w 310"/>
                <a:gd name="T39" fmla="*/ 84 h 349"/>
                <a:gd name="T40" fmla="*/ 280 w 310"/>
                <a:gd name="T41" fmla="*/ 91 h 349"/>
                <a:gd name="T42" fmla="*/ 280 w 310"/>
                <a:gd name="T43" fmla="*/ 114 h 349"/>
                <a:gd name="T44" fmla="*/ 288 w 310"/>
                <a:gd name="T45" fmla="*/ 114 h 349"/>
                <a:gd name="T46" fmla="*/ 295 w 310"/>
                <a:gd name="T47" fmla="*/ 137 h 349"/>
                <a:gd name="T48" fmla="*/ 273 w 310"/>
                <a:gd name="T49" fmla="*/ 175 h 349"/>
                <a:gd name="T50" fmla="*/ 280 w 310"/>
                <a:gd name="T51" fmla="*/ 182 h 349"/>
                <a:gd name="T52" fmla="*/ 303 w 310"/>
                <a:gd name="T53" fmla="*/ 152 h 349"/>
                <a:gd name="T54" fmla="*/ 310 w 310"/>
                <a:gd name="T55" fmla="*/ 160 h 349"/>
                <a:gd name="T56" fmla="*/ 288 w 310"/>
                <a:gd name="T57" fmla="*/ 281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0" h="349">
                  <a:moveTo>
                    <a:pt x="288" y="281"/>
                  </a:moveTo>
                  <a:lnTo>
                    <a:pt x="303" y="342"/>
                  </a:lnTo>
                  <a:lnTo>
                    <a:pt x="136" y="349"/>
                  </a:lnTo>
                  <a:lnTo>
                    <a:pt x="113" y="334"/>
                  </a:lnTo>
                  <a:lnTo>
                    <a:pt x="98" y="273"/>
                  </a:lnTo>
                  <a:lnTo>
                    <a:pt x="83" y="235"/>
                  </a:lnTo>
                  <a:lnTo>
                    <a:pt x="7" y="175"/>
                  </a:lnTo>
                  <a:lnTo>
                    <a:pt x="7" y="137"/>
                  </a:lnTo>
                  <a:lnTo>
                    <a:pt x="15" y="122"/>
                  </a:lnTo>
                  <a:lnTo>
                    <a:pt x="0" y="99"/>
                  </a:lnTo>
                  <a:lnTo>
                    <a:pt x="30" y="76"/>
                  </a:lnTo>
                  <a:lnTo>
                    <a:pt x="30" y="31"/>
                  </a:lnTo>
                  <a:lnTo>
                    <a:pt x="45" y="23"/>
                  </a:lnTo>
                  <a:lnTo>
                    <a:pt x="106" y="0"/>
                  </a:lnTo>
                  <a:lnTo>
                    <a:pt x="106" y="31"/>
                  </a:lnTo>
                  <a:lnTo>
                    <a:pt x="106" y="16"/>
                  </a:lnTo>
                  <a:lnTo>
                    <a:pt x="129" y="31"/>
                  </a:lnTo>
                  <a:lnTo>
                    <a:pt x="151" y="46"/>
                  </a:lnTo>
                  <a:lnTo>
                    <a:pt x="265" y="69"/>
                  </a:lnTo>
                  <a:lnTo>
                    <a:pt x="257" y="84"/>
                  </a:lnTo>
                  <a:lnTo>
                    <a:pt x="280" y="91"/>
                  </a:lnTo>
                  <a:lnTo>
                    <a:pt x="280" y="114"/>
                  </a:lnTo>
                  <a:lnTo>
                    <a:pt x="288" y="114"/>
                  </a:lnTo>
                  <a:lnTo>
                    <a:pt x="295" y="137"/>
                  </a:lnTo>
                  <a:lnTo>
                    <a:pt x="273" y="175"/>
                  </a:lnTo>
                  <a:lnTo>
                    <a:pt x="280" y="182"/>
                  </a:lnTo>
                  <a:lnTo>
                    <a:pt x="303" y="152"/>
                  </a:lnTo>
                  <a:lnTo>
                    <a:pt x="310" y="160"/>
                  </a:lnTo>
                  <a:lnTo>
                    <a:pt x="288" y="281"/>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85" name="Freeform 131"/>
            <p:cNvSpPr>
              <a:spLocks/>
            </p:cNvSpPr>
            <p:nvPr/>
          </p:nvSpPr>
          <p:spPr bwMode="auto">
            <a:xfrm>
              <a:off x="3122" y="1518"/>
              <a:ext cx="310" cy="349"/>
            </a:xfrm>
            <a:custGeom>
              <a:avLst/>
              <a:gdLst>
                <a:gd name="T0" fmla="*/ 288 w 310"/>
                <a:gd name="T1" fmla="*/ 281 h 349"/>
                <a:gd name="T2" fmla="*/ 303 w 310"/>
                <a:gd name="T3" fmla="*/ 342 h 349"/>
                <a:gd name="T4" fmla="*/ 136 w 310"/>
                <a:gd name="T5" fmla="*/ 349 h 349"/>
                <a:gd name="T6" fmla="*/ 113 w 310"/>
                <a:gd name="T7" fmla="*/ 334 h 349"/>
                <a:gd name="T8" fmla="*/ 98 w 310"/>
                <a:gd name="T9" fmla="*/ 273 h 349"/>
                <a:gd name="T10" fmla="*/ 83 w 310"/>
                <a:gd name="T11" fmla="*/ 235 h 349"/>
                <a:gd name="T12" fmla="*/ 7 w 310"/>
                <a:gd name="T13" fmla="*/ 175 h 349"/>
                <a:gd name="T14" fmla="*/ 7 w 310"/>
                <a:gd name="T15" fmla="*/ 137 h 349"/>
                <a:gd name="T16" fmla="*/ 15 w 310"/>
                <a:gd name="T17" fmla="*/ 122 h 349"/>
                <a:gd name="T18" fmla="*/ 0 w 310"/>
                <a:gd name="T19" fmla="*/ 99 h 349"/>
                <a:gd name="T20" fmla="*/ 30 w 310"/>
                <a:gd name="T21" fmla="*/ 76 h 349"/>
                <a:gd name="T22" fmla="*/ 30 w 310"/>
                <a:gd name="T23" fmla="*/ 31 h 349"/>
                <a:gd name="T24" fmla="*/ 45 w 310"/>
                <a:gd name="T25" fmla="*/ 23 h 349"/>
                <a:gd name="T26" fmla="*/ 106 w 310"/>
                <a:gd name="T27" fmla="*/ 0 h 349"/>
                <a:gd name="T28" fmla="*/ 106 w 310"/>
                <a:gd name="T29" fmla="*/ 31 h 349"/>
                <a:gd name="T30" fmla="*/ 106 w 310"/>
                <a:gd name="T31" fmla="*/ 16 h 349"/>
                <a:gd name="T32" fmla="*/ 129 w 310"/>
                <a:gd name="T33" fmla="*/ 31 h 349"/>
                <a:gd name="T34" fmla="*/ 151 w 310"/>
                <a:gd name="T35" fmla="*/ 46 h 349"/>
                <a:gd name="T36" fmla="*/ 265 w 310"/>
                <a:gd name="T37" fmla="*/ 69 h 349"/>
                <a:gd name="T38" fmla="*/ 257 w 310"/>
                <a:gd name="T39" fmla="*/ 84 h 349"/>
                <a:gd name="T40" fmla="*/ 280 w 310"/>
                <a:gd name="T41" fmla="*/ 91 h 349"/>
                <a:gd name="T42" fmla="*/ 280 w 310"/>
                <a:gd name="T43" fmla="*/ 114 h 349"/>
                <a:gd name="T44" fmla="*/ 288 w 310"/>
                <a:gd name="T45" fmla="*/ 114 h 349"/>
                <a:gd name="T46" fmla="*/ 295 w 310"/>
                <a:gd name="T47" fmla="*/ 137 h 349"/>
                <a:gd name="T48" fmla="*/ 273 w 310"/>
                <a:gd name="T49" fmla="*/ 175 h 349"/>
                <a:gd name="T50" fmla="*/ 280 w 310"/>
                <a:gd name="T51" fmla="*/ 182 h 349"/>
                <a:gd name="T52" fmla="*/ 303 w 310"/>
                <a:gd name="T53" fmla="*/ 152 h 349"/>
                <a:gd name="T54" fmla="*/ 310 w 310"/>
                <a:gd name="T55" fmla="*/ 160 h 349"/>
                <a:gd name="T56" fmla="*/ 288 w 310"/>
                <a:gd name="T57" fmla="*/ 281 h 349"/>
                <a:gd name="T58" fmla="*/ 288 w 310"/>
                <a:gd name="T59" fmla="*/ 288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0" h="349">
                  <a:moveTo>
                    <a:pt x="288" y="281"/>
                  </a:moveTo>
                  <a:lnTo>
                    <a:pt x="303" y="342"/>
                  </a:lnTo>
                  <a:lnTo>
                    <a:pt x="136" y="349"/>
                  </a:lnTo>
                  <a:lnTo>
                    <a:pt x="113" y="334"/>
                  </a:lnTo>
                  <a:lnTo>
                    <a:pt x="98" y="273"/>
                  </a:lnTo>
                  <a:lnTo>
                    <a:pt x="83" y="235"/>
                  </a:lnTo>
                  <a:lnTo>
                    <a:pt x="7" y="175"/>
                  </a:lnTo>
                  <a:lnTo>
                    <a:pt x="7" y="137"/>
                  </a:lnTo>
                  <a:lnTo>
                    <a:pt x="15" y="122"/>
                  </a:lnTo>
                  <a:lnTo>
                    <a:pt x="0" y="99"/>
                  </a:lnTo>
                  <a:lnTo>
                    <a:pt x="30" y="76"/>
                  </a:lnTo>
                  <a:lnTo>
                    <a:pt x="30" y="31"/>
                  </a:lnTo>
                  <a:lnTo>
                    <a:pt x="45" y="23"/>
                  </a:lnTo>
                  <a:lnTo>
                    <a:pt x="106" y="0"/>
                  </a:lnTo>
                  <a:lnTo>
                    <a:pt x="106" y="31"/>
                  </a:lnTo>
                  <a:lnTo>
                    <a:pt x="106" y="16"/>
                  </a:lnTo>
                  <a:lnTo>
                    <a:pt x="129" y="31"/>
                  </a:lnTo>
                  <a:lnTo>
                    <a:pt x="151" y="46"/>
                  </a:lnTo>
                  <a:lnTo>
                    <a:pt x="265" y="69"/>
                  </a:lnTo>
                  <a:lnTo>
                    <a:pt x="257" y="84"/>
                  </a:lnTo>
                  <a:lnTo>
                    <a:pt x="280" y="91"/>
                  </a:lnTo>
                  <a:lnTo>
                    <a:pt x="280" y="114"/>
                  </a:lnTo>
                  <a:lnTo>
                    <a:pt x="288" y="114"/>
                  </a:lnTo>
                  <a:lnTo>
                    <a:pt x="295" y="137"/>
                  </a:lnTo>
                  <a:lnTo>
                    <a:pt x="273" y="175"/>
                  </a:lnTo>
                  <a:lnTo>
                    <a:pt x="280" y="182"/>
                  </a:lnTo>
                  <a:lnTo>
                    <a:pt x="303" y="152"/>
                  </a:lnTo>
                  <a:lnTo>
                    <a:pt x="310" y="160"/>
                  </a:lnTo>
                  <a:lnTo>
                    <a:pt x="288" y="281"/>
                  </a:lnTo>
                  <a:lnTo>
                    <a:pt x="288" y="28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86" name="Freeform 132"/>
            <p:cNvSpPr>
              <a:spLocks/>
            </p:cNvSpPr>
            <p:nvPr/>
          </p:nvSpPr>
          <p:spPr bwMode="auto">
            <a:xfrm>
              <a:off x="3432" y="1632"/>
              <a:ext cx="16" cy="30"/>
            </a:xfrm>
            <a:custGeom>
              <a:avLst/>
              <a:gdLst>
                <a:gd name="T0" fmla="*/ 16 w 16"/>
                <a:gd name="T1" fmla="*/ 0 h 30"/>
                <a:gd name="T2" fmla="*/ 0 w 16"/>
                <a:gd name="T3" fmla="*/ 30 h 30"/>
                <a:gd name="T4" fmla="*/ 16 w 16"/>
                <a:gd name="T5" fmla="*/ 0 h 30"/>
                <a:gd name="T6" fmla="*/ 16 w 16"/>
                <a:gd name="T7" fmla="*/ 8 h 30"/>
              </a:gdLst>
              <a:ahLst/>
              <a:cxnLst>
                <a:cxn ang="0">
                  <a:pos x="T0" y="T1"/>
                </a:cxn>
                <a:cxn ang="0">
                  <a:pos x="T2" y="T3"/>
                </a:cxn>
                <a:cxn ang="0">
                  <a:pos x="T4" y="T5"/>
                </a:cxn>
                <a:cxn ang="0">
                  <a:pos x="T6" y="T7"/>
                </a:cxn>
              </a:cxnLst>
              <a:rect l="0" t="0" r="r" b="b"/>
              <a:pathLst>
                <a:path w="16" h="30">
                  <a:moveTo>
                    <a:pt x="16" y="0"/>
                  </a:moveTo>
                  <a:lnTo>
                    <a:pt x="0" y="30"/>
                  </a:lnTo>
                  <a:lnTo>
                    <a:pt x="16" y="0"/>
                  </a:lnTo>
                  <a:lnTo>
                    <a:pt x="16"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87" name="Freeform 133"/>
            <p:cNvSpPr>
              <a:spLocks/>
            </p:cNvSpPr>
            <p:nvPr/>
          </p:nvSpPr>
          <p:spPr bwMode="auto">
            <a:xfrm>
              <a:off x="2061" y="1609"/>
              <a:ext cx="440" cy="364"/>
            </a:xfrm>
            <a:custGeom>
              <a:avLst/>
              <a:gdLst>
                <a:gd name="T0" fmla="*/ 425 w 440"/>
                <a:gd name="T1" fmla="*/ 205 h 364"/>
                <a:gd name="T2" fmla="*/ 440 w 440"/>
                <a:gd name="T3" fmla="*/ 53 h 364"/>
                <a:gd name="T4" fmla="*/ 46 w 440"/>
                <a:gd name="T5" fmla="*/ 0 h 364"/>
                <a:gd name="T6" fmla="*/ 38 w 440"/>
                <a:gd name="T7" fmla="*/ 46 h 364"/>
                <a:gd name="T8" fmla="*/ 8 w 440"/>
                <a:gd name="T9" fmla="*/ 235 h 364"/>
                <a:gd name="T10" fmla="*/ 0 w 440"/>
                <a:gd name="T11" fmla="*/ 311 h 364"/>
                <a:gd name="T12" fmla="*/ 114 w 440"/>
                <a:gd name="T13" fmla="*/ 334 h 364"/>
                <a:gd name="T14" fmla="*/ 409 w 440"/>
                <a:gd name="T15" fmla="*/ 364 h 364"/>
                <a:gd name="T16" fmla="*/ 425 w 440"/>
                <a:gd name="T17" fmla="*/ 205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0" h="364">
                  <a:moveTo>
                    <a:pt x="425" y="205"/>
                  </a:moveTo>
                  <a:lnTo>
                    <a:pt x="440" y="53"/>
                  </a:lnTo>
                  <a:lnTo>
                    <a:pt x="46" y="0"/>
                  </a:lnTo>
                  <a:lnTo>
                    <a:pt x="38" y="46"/>
                  </a:lnTo>
                  <a:lnTo>
                    <a:pt x="8" y="235"/>
                  </a:lnTo>
                  <a:lnTo>
                    <a:pt x="0" y="311"/>
                  </a:lnTo>
                  <a:lnTo>
                    <a:pt x="114" y="334"/>
                  </a:lnTo>
                  <a:lnTo>
                    <a:pt x="409" y="364"/>
                  </a:lnTo>
                  <a:lnTo>
                    <a:pt x="425" y="205"/>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88" name="Freeform 134"/>
            <p:cNvSpPr>
              <a:spLocks/>
            </p:cNvSpPr>
            <p:nvPr/>
          </p:nvSpPr>
          <p:spPr bwMode="auto">
            <a:xfrm>
              <a:off x="2061" y="1609"/>
              <a:ext cx="440" cy="364"/>
            </a:xfrm>
            <a:custGeom>
              <a:avLst/>
              <a:gdLst>
                <a:gd name="T0" fmla="*/ 425 w 440"/>
                <a:gd name="T1" fmla="*/ 205 h 364"/>
                <a:gd name="T2" fmla="*/ 440 w 440"/>
                <a:gd name="T3" fmla="*/ 53 h 364"/>
                <a:gd name="T4" fmla="*/ 46 w 440"/>
                <a:gd name="T5" fmla="*/ 0 h 364"/>
                <a:gd name="T6" fmla="*/ 38 w 440"/>
                <a:gd name="T7" fmla="*/ 46 h 364"/>
                <a:gd name="T8" fmla="*/ 8 w 440"/>
                <a:gd name="T9" fmla="*/ 235 h 364"/>
                <a:gd name="T10" fmla="*/ 0 w 440"/>
                <a:gd name="T11" fmla="*/ 311 h 364"/>
                <a:gd name="T12" fmla="*/ 114 w 440"/>
                <a:gd name="T13" fmla="*/ 334 h 364"/>
                <a:gd name="T14" fmla="*/ 409 w 440"/>
                <a:gd name="T15" fmla="*/ 364 h 364"/>
                <a:gd name="T16" fmla="*/ 425 w 440"/>
                <a:gd name="T17" fmla="*/ 205 h 364"/>
                <a:gd name="T18" fmla="*/ 425 w 440"/>
                <a:gd name="T19" fmla="*/ 213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0" h="364">
                  <a:moveTo>
                    <a:pt x="425" y="205"/>
                  </a:moveTo>
                  <a:lnTo>
                    <a:pt x="440" y="53"/>
                  </a:lnTo>
                  <a:lnTo>
                    <a:pt x="46" y="0"/>
                  </a:lnTo>
                  <a:lnTo>
                    <a:pt x="38" y="46"/>
                  </a:lnTo>
                  <a:lnTo>
                    <a:pt x="8" y="235"/>
                  </a:lnTo>
                  <a:lnTo>
                    <a:pt x="0" y="311"/>
                  </a:lnTo>
                  <a:lnTo>
                    <a:pt x="114" y="334"/>
                  </a:lnTo>
                  <a:lnTo>
                    <a:pt x="409" y="364"/>
                  </a:lnTo>
                  <a:lnTo>
                    <a:pt x="425" y="205"/>
                  </a:lnTo>
                  <a:lnTo>
                    <a:pt x="425" y="21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16387" name="Text Box 126"/>
          <p:cNvSpPr txBox="1">
            <a:spLocks noChangeArrowheads="1"/>
          </p:cNvSpPr>
          <p:nvPr/>
        </p:nvSpPr>
        <p:spPr bwMode="auto">
          <a:xfrm>
            <a:off x="4038600" y="1219200"/>
            <a:ext cx="1063112" cy="461665"/>
          </a:xfrm>
          <a:prstGeom prst="rect">
            <a:avLst/>
          </a:prstGeom>
          <a:noFill/>
          <a:ln w="9525" algn="ctr">
            <a:noFill/>
            <a:miter lim="800000"/>
            <a:headEnd/>
            <a:tailEnd/>
          </a:ln>
        </p:spPr>
        <p:txBody>
          <a:bodyPr wrap="none">
            <a:spAutoFit/>
          </a:bodyPr>
          <a:lstStyle/>
          <a:p>
            <a:r>
              <a:rPr lang="en-US" sz="2400" b="1" dirty="0">
                <a:solidFill>
                  <a:srgbClr val="FF9900"/>
                </a:solidFill>
                <a:latin typeface="Verdana" pitchFamily="34" charset="0"/>
              </a:rPr>
              <a:t>2015</a:t>
            </a:r>
          </a:p>
        </p:txBody>
      </p:sp>
    </p:spTree>
    <p:extLst>
      <p:ext uri="{BB962C8B-B14F-4D97-AF65-F5344CB8AC3E}">
        <p14:creationId xmlns:p14="http://schemas.microsoft.com/office/powerpoint/2010/main" val="3698493911"/>
      </p:ext>
    </p:extLst>
  </p:cSld>
  <p:clrMapOvr>
    <a:masterClrMapping/>
  </p:clrMapOvr>
  <mc:AlternateContent xmlns:mc="http://schemas.openxmlformats.org/markup-compatibility/2006" xmlns:p14="http://schemas.microsoft.com/office/powerpoint/2010/main">
    <mc:Choice Requires="p14">
      <p:transition spd="slow" p14:dur="1250">
        <p:zoom/>
      </p:transition>
    </mc:Choice>
    <mc:Fallback xmlns="">
      <p:transition spd="slow">
        <p:zoom/>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7835" y="6629400"/>
            <a:ext cx="10082172" cy="159336"/>
          </a:xfrm>
          <a:prstGeom prst="rect">
            <a:avLst/>
          </a:prstGeom>
        </p:spPr>
      </p:pic>
      <p:sp>
        <p:nvSpPr>
          <p:cNvPr id="8" name="TextBox 7"/>
          <p:cNvSpPr txBox="1"/>
          <p:nvPr/>
        </p:nvSpPr>
        <p:spPr>
          <a:xfrm>
            <a:off x="3687921" y="182721"/>
            <a:ext cx="5120799" cy="837247"/>
          </a:xfrm>
          <a:prstGeom prst="rect">
            <a:avLst/>
          </a:prstGeom>
          <a:noFill/>
        </p:spPr>
        <p:txBody>
          <a:bodyPr wrap="square" lIns="97630" tIns="48815" rIns="97630" bIns="48815" rtlCol="0">
            <a:spAutoFit/>
          </a:bodyPr>
          <a:lstStyle/>
          <a:p>
            <a:pPr marL="0" marR="0" lvl="0" indent="0" algn="r" defTabSz="976305"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Types of Diabetes</a:t>
            </a:r>
          </a:p>
          <a:p>
            <a:pPr marL="0" marR="0" lvl="0" indent="0" algn="r" defTabSz="976305"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Incidence and Prevention</a:t>
            </a:r>
          </a:p>
        </p:txBody>
      </p:sp>
      <p:cxnSp>
        <p:nvCxnSpPr>
          <p:cNvPr id="10" name="Straight Connector 9"/>
          <p:cNvCxnSpPr/>
          <p:nvPr/>
        </p:nvCxnSpPr>
        <p:spPr>
          <a:xfrm>
            <a:off x="3581241" y="125258"/>
            <a:ext cx="0" cy="881772"/>
          </a:xfrm>
          <a:prstGeom prst="line">
            <a:avLst/>
          </a:prstGeom>
          <a:ln w="28575">
            <a:solidFill>
              <a:srgbClr val="2B656C"/>
            </a:solidFill>
          </a:ln>
        </p:spPr>
        <p:style>
          <a:lnRef idx="1">
            <a:schemeClr val="accent2"/>
          </a:lnRef>
          <a:fillRef idx="0">
            <a:schemeClr val="accent2"/>
          </a:fillRef>
          <a:effectRef idx="0">
            <a:schemeClr val="accent2"/>
          </a:effectRef>
          <a:fontRef idx="minor">
            <a:schemeClr val="tx1"/>
          </a:fontRef>
        </p:style>
      </p:cxnSp>
      <p:pic>
        <p:nvPicPr>
          <p:cNvPr id="3074" name="Picture 2" descr="C:\Users\jcgriz\AppData\Local\Microsoft\Windows\Temporary Internet Files\Content.Outlook\ND2AF8RG\GSEO logo.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05068" y="258921"/>
            <a:ext cx="2911798" cy="703622"/>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11" name="Table 10"/>
          <p:cNvGraphicFramePr>
            <a:graphicFrameLocks noGrp="1"/>
          </p:cNvGraphicFramePr>
          <p:nvPr>
            <p:extLst>
              <p:ext uri="{D42A27DB-BD31-4B8C-83A1-F6EECF244321}">
                <p14:modId xmlns:p14="http://schemas.microsoft.com/office/powerpoint/2010/main" val="1518611600"/>
              </p:ext>
            </p:extLst>
          </p:nvPr>
        </p:nvGraphicFramePr>
        <p:xfrm>
          <a:off x="621030" y="1537176"/>
          <a:ext cx="7951470" cy="4114800"/>
        </p:xfrm>
        <a:graphic>
          <a:graphicData uri="http://schemas.openxmlformats.org/drawingml/2006/table">
            <a:tbl>
              <a:tblPr firstRow="1" bandRow="1">
                <a:tableStyleId>{3C2FFA5D-87B4-456A-9821-1D502468CF0F}</a:tableStyleId>
              </a:tblPr>
              <a:tblGrid>
                <a:gridCol w="2503170">
                  <a:extLst>
                    <a:ext uri="{9D8B030D-6E8A-4147-A177-3AD203B41FA5}">
                      <a16:colId xmlns:a16="http://schemas.microsoft.com/office/drawing/2014/main" val="20000"/>
                    </a:ext>
                  </a:extLst>
                </a:gridCol>
                <a:gridCol w="1676400">
                  <a:extLst>
                    <a:ext uri="{9D8B030D-6E8A-4147-A177-3AD203B41FA5}">
                      <a16:colId xmlns:a16="http://schemas.microsoft.com/office/drawing/2014/main" val="20001"/>
                    </a:ext>
                  </a:extLst>
                </a:gridCol>
                <a:gridCol w="3771900">
                  <a:extLst>
                    <a:ext uri="{9D8B030D-6E8A-4147-A177-3AD203B41FA5}">
                      <a16:colId xmlns:a16="http://schemas.microsoft.com/office/drawing/2014/main" val="20002"/>
                    </a:ext>
                  </a:extLst>
                </a:gridCol>
              </a:tblGrid>
              <a:tr h="822960">
                <a:tc>
                  <a:txBody>
                    <a:bodyPr/>
                    <a:lstStyle/>
                    <a:p>
                      <a:pPr algn="ctr"/>
                      <a:r>
                        <a:rPr lang="en-US" sz="1800" dirty="0">
                          <a:latin typeface="Verdana" panose="020B0604030504040204" pitchFamily="34" charset="0"/>
                          <a:ea typeface="Verdana" panose="020B0604030504040204" pitchFamily="34" charset="0"/>
                          <a:cs typeface="Verdana" panose="020B0604030504040204" pitchFamily="34" charset="0"/>
                        </a:rPr>
                        <a:t>Type</a:t>
                      </a:r>
                    </a:p>
                  </a:txBody>
                  <a:tcPr marL="45720" marR="45720" anchor="ctr"/>
                </a:tc>
                <a:tc>
                  <a:txBody>
                    <a:bodyPr/>
                    <a:lstStyle/>
                    <a:p>
                      <a:pPr algn="ctr"/>
                      <a:r>
                        <a:rPr lang="en-US" sz="1800" baseline="0" dirty="0">
                          <a:latin typeface="Verdana" panose="020B0604030504040204" pitchFamily="34" charset="0"/>
                          <a:ea typeface="Verdana" panose="020B0604030504040204" pitchFamily="34" charset="0"/>
                          <a:cs typeface="Verdana" panose="020B0604030504040204" pitchFamily="34" charset="0"/>
                        </a:rPr>
                        <a:t>Prevalence</a:t>
                      </a:r>
                      <a:endParaRPr lang="en-US" sz="1800" dirty="0">
                        <a:latin typeface="Verdana" panose="020B0604030504040204" pitchFamily="34" charset="0"/>
                        <a:ea typeface="Verdana" panose="020B0604030504040204" pitchFamily="34" charset="0"/>
                        <a:cs typeface="Verdana" panose="020B0604030504040204" pitchFamily="34" charset="0"/>
                      </a:endParaRPr>
                    </a:p>
                  </a:txBody>
                  <a:tcPr marL="45720" marR="45720" anchor="ctr"/>
                </a:tc>
                <a:tc>
                  <a:txBody>
                    <a:bodyPr/>
                    <a:lstStyle/>
                    <a:p>
                      <a:pPr algn="ctr"/>
                      <a:r>
                        <a:rPr lang="en-US" sz="1800" dirty="0">
                          <a:latin typeface="Verdana" panose="020B0604030504040204" pitchFamily="34" charset="0"/>
                          <a:ea typeface="Verdana" panose="020B0604030504040204" pitchFamily="34" charset="0"/>
                          <a:cs typeface="Verdana" panose="020B0604030504040204" pitchFamily="34" charset="0"/>
                        </a:rPr>
                        <a:t>Possible</a:t>
                      </a:r>
                      <a:r>
                        <a:rPr lang="en-US" sz="1800" baseline="0" dirty="0">
                          <a:latin typeface="Verdana" panose="020B0604030504040204" pitchFamily="34" charset="0"/>
                          <a:ea typeface="Verdana" panose="020B0604030504040204" pitchFamily="34" charset="0"/>
                          <a:cs typeface="Verdana" panose="020B0604030504040204" pitchFamily="34" charset="0"/>
                        </a:rPr>
                        <a:t> Prevention</a:t>
                      </a:r>
                      <a:endParaRPr lang="en-US" sz="1800" dirty="0">
                        <a:latin typeface="Verdana" panose="020B0604030504040204" pitchFamily="34" charset="0"/>
                        <a:ea typeface="Verdana" panose="020B0604030504040204" pitchFamily="34" charset="0"/>
                        <a:cs typeface="Verdana" panose="020B0604030504040204" pitchFamily="34" charset="0"/>
                      </a:endParaRPr>
                    </a:p>
                  </a:txBody>
                  <a:tcPr marL="45720" marR="45720" anchor="ctr"/>
                </a:tc>
                <a:extLst>
                  <a:ext uri="{0D108BD9-81ED-4DB2-BD59-A6C34878D82A}">
                    <a16:rowId xmlns:a16="http://schemas.microsoft.com/office/drawing/2014/main" val="10000"/>
                  </a:ext>
                </a:extLst>
              </a:tr>
              <a:tr h="822960">
                <a:tc>
                  <a:txBody>
                    <a:bodyPr/>
                    <a:lstStyle/>
                    <a:p>
                      <a:pPr algn="ctr"/>
                      <a:r>
                        <a:rPr lang="en-US" sz="1800" b="1" dirty="0">
                          <a:latin typeface="Verdana" panose="020B0604030504040204" pitchFamily="34" charset="0"/>
                          <a:ea typeface="Verdana" panose="020B0604030504040204" pitchFamily="34" charset="0"/>
                          <a:cs typeface="Verdana" panose="020B0604030504040204" pitchFamily="34" charset="0"/>
                        </a:rPr>
                        <a:t> Type</a:t>
                      </a:r>
                      <a:r>
                        <a:rPr lang="en-US" sz="1800" b="1" baseline="0" dirty="0">
                          <a:latin typeface="Verdana" panose="020B0604030504040204" pitchFamily="34" charset="0"/>
                          <a:ea typeface="Verdana" panose="020B0604030504040204" pitchFamily="34" charset="0"/>
                          <a:cs typeface="Verdana" panose="020B0604030504040204" pitchFamily="34" charset="0"/>
                        </a:rPr>
                        <a:t> </a:t>
                      </a:r>
                      <a:r>
                        <a:rPr lang="en-US" sz="1800" b="1" dirty="0">
                          <a:latin typeface="Verdana" panose="020B0604030504040204" pitchFamily="34" charset="0"/>
                          <a:ea typeface="Verdana" panose="020B0604030504040204" pitchFamily="34" charset="0"/>
                          <a:cs typeface="Verdana" panose="020B0604030504040204" pitchFamily="34" charset="0"/>
                        </a:rPr>
                        <a:t>1 Diabetes</a:t>
                      </a:r>
                    </a:p>
                  </a:txBody>
                  <a:tcPr anchor="ctr"/>
                </a:tc>
                <a:tc>
                  <a:txBody>
                    <a:bodyPr/>
                    <a:lstStyle/>
                    <a:p>
                      <a:pPr algn="ctr"/>
                      <a:r>
                        <a:rPr lang="en-US" sz="1800" b="1" dirty="0">
                          <a:latin typeface="Verdana" panose="020B0604030504040204" pitchFamily="34" charset="0"/>
                          <a:ea typeface="Verdana" panose="020B0604030504040204" pitchFamily="34" charset="0"/>
                          <a:cs typeface="Verdana" panose="020B0604030504040204" pitchFamily="34" charset="0"/>
                        </a:rPr>
                        <a:t>5%</a:t>
                      </a:r>
                    </a:p>
                  </a:txBody>
                  <a:tcPr anchor="ctr"/>
                </a:tc>
                <a:tc>
                  <a:txBody>
                    <a:bodyPr/>
                    <a:lstStyle/>
                    <a:p>
                      <a:pPr algn="l"/>
                      <a:r>
                        <a:rPr lang="en-US" sz="1800" b="1" dirty="0">
                          <a:latin typeface="Verdana" panose="020B0604030504040204" pitchFamily="34" charset="0"/>
                          <a:ea typeface="Verdana" panose="020B0604030504040204" pitchFamily="34" charset="0"/>
                          <a:cs typeface="Verdana" panose="020B0604030504040204" pitchFamily="34" charset="0"/>
                        </a:rPr>
                        <a:t>none</a:t>
                      </a:r>
                    </a:p>
                  </a:txBody>
                  <a:tcPr anchor="ctr"/>
                </a:tc>
                <a:extLst>
                  <a:ext uri="{0D108BD9-81ED-4DB2-BD59-A6C34878D82A}">
                    <a16:rowId xmlns:a16="http://schemas.microsoft.com/office/drawing/2014/main" val="10001"/>
                  </a:ext>
                </a:extLst>
              </a:tr>
              <a:tr h="822960">
                <a:tc>
                  <a:txBody>
                    <a:bodyPr/>
                    <a:lstStyle/>
                    <a:p>
                      <a:pPr algn="ctr"/>
                      <a:r>
                        <a:rPr lang="en-US" sz="1800" b="1" dirty="0">
                          <a:latin typeface="Verdana" panose="020B0604030504040204" pitchFamily="34" charset="0"/>
                          <a:ea typeface="Verdana" panose="020B0604030504040204" pitchFamily="34" charset="0"/>
                          <a:cs typeface="Verdana" panose="020B0604030504040204" pitchFamily="34" charset="0"/>
                        </a:rPr>
                        <a:t> Type 2 Diabetes</a:t>
                      </a:r>
                    </a:p>
                  </a:txBody>
                  <a:tcPr anchor="ctr"/>
                </a:tc>
                <a:tc>
                  <a:txBody>
                    <a:bodyPr/>
                    <a:lstStyle/>
                    <a:p>
                      <a:pPr algn="ctr"/>
                      <a:r>
                        <a:rPr lang="en-US" sz="1800" b="1" dirty="0">
                          <a:latin typeface="Verdana" panose="020B0604030504040204" pitchFamily="34" charset="0"/>
                          <a:ea typeface="Verdana" panose="020B0604030504040204" pitchFamily="34" charset="0"/>
                          <a:cs typeface="Verdana" panose="020B0604030504040204" pitchFamily="34" charset="0"/>
                        </a:rPr>
                        <a:t>90-95%</a:t>
                      </a:r>
                    </a:p>
                  </a:txBody>
                  <a:tcPr anchor="ctr"/>
                </a:tc>
                <a:tc>
                  <a:txBody>
                    <a:bodyPr/>
                    <a:lstStyle/>
                    <a:p>
                      <a:pPr algn="l"/>
                      <a:r>
                        <a:rPr lang="en-US" sz="1800" b="1" dirty="0">
                          <a:latin typeface="Verdana" panose="020B0604030504040204" pitchFamily="34" charset="0"/>
                          <a:ea typeface="Verdana" panose="020B0604030504040204" pitchFamily="34" charset="0"/>
                          <a:cs typeface="Verdana" panose="020B0604030504040204" pitchFamily="34" charset="0"/>
                        </a:rPr>
                        <a:t>for many, lifestyle changes</a:t>
                      </a:r>
                    </a:p>
                  </a:txBody>
                  <a:tcPr anchor="ctr"/>
                </a:tc>
                <a:extLst>
                  <a:ext uri="{0D108BD9-81ED-4DB2-BD59-A6C34878D82A}">
                    <a16:rowId xmlns:a16="http://schemas.microsoft.com/office/drawing/2014/main" val="10002"/>
                  </a:ext>
                </a:extLst>
              </a:tr>
              <a:tr h="822960">
                <a:tc>
                  <a:txBody>
                    <a:bodyPr/>
                    <a:lstStyle/>
                    <a:p>
                      <a:pPr algn="ctr"/>
                      <a:r>
                        <a:rPr lang="en-US" sz="1800" b="1" dirty="0">
                          <a:latin typeface="Verdana" panose="020B0604030504040204" pitchFamily="34" charset="0"/>
                          <a:ea typeface="Verdana" panose="020B0604030504040204" pitchFamily="34" charset="0"/>
                          <a:cs typeface="Verdana" panose="020B0604030504040204" pitchFamily="34" charset="0"/>
                        </a:rPr>
                        <a:t>  Gestational Diabetes</a:t>
                      </a:r>
                    </a:p>
                  </a:txBody>
                  <a:tcPr anchor="ctr"/>
                </a:tc>
                <a:tc>
                  <a:txBody>
                    <a:bodyPr/>
                    <a:lstStyle/>
                    <a:p>
                      <a:pPr algn="ctr"/>
                      <a:r>
                        <a:rPr lang="en-US" sz="1800" b="1" dirty="0">
                          <a:latin typeface="Verdana" panose="020B0604030504040204" pitchFamily="34" charset="0"/>
                          <a:ea typeface="Verdana" panose="020B0604030504040204" pitchFamily="34" charset="0"/>
                          <a:cs typeface="Verdana" panose="020B0604030504040204" pitchFamily="34" charset="0"/>
                        </a:rPr>
                        <a:t>&lt;1-2%</a:t>
                      </a:r>
                    </a:p>
                  </a:txBody>
                  <a:tcPr anchor="ctr"/>
                </a:tc>
                <a:tc>
                  <a:txBody>
                    <a:bodyPr/>
                    <a:lstStyle/>
                    <a:p>
                      <a:pPr algn="l"/>
                      <a:r>
                        <a:rPr lang="en-US" sz="1800" b="1" dirty="0">
                          <a:latin typeface="Verdana" panose="020B0604030504040204" pitchFamily="34" charset="0"/>
                          <a:ea typeface="Verdana" panose="020B0604030504040204" pitchFamily="34" charset="0"/>
                          <a:cs typeface="Verdana" panose="020B0604030504040204" pitchFamily="34" charset="0"/>
                        </a:rPr>
                        <a:t>for some, lifestyle changes</a:t>
                      </a:r>
                    </a:p>
                  </a:txBody>
                  <a:tcPr anchor="ctr"/>
                </a:tc>
                <a:extLst>
                  <a:ext uri="{0D108BD9-81ED-4DB2-BD59-A6C34878D82A}">
                    <a16:rowId xmlns:a16="http://schemas.microsoft.com/office/drawing/2014/main" val="10003"/>
                  </a:ext>
                </a:extLst>
              </a:tr>
              <a:tr h="822960">
                <a:tc>
                  <a:txBody>
                    <a:bodyPr/>
                    <a:lstStyle/>
                    <a:p>
                      <a:pPr algn="ctr"/>
                      <a:r>
                        <a:rPr lang="en-US" sz="1800" b="1" dirty="0">
                          <a:latin typeface="Verdana" panose="020B0604030504040204" pitchFamily="34" charset="0"/>
                          <a:ea typeface="Verdana" panose="020B0604030504040204" pitchFamily="34" charset="0"/>
                          <a:cs typeface="Verdana" panose="020B0604030504040204" pitchFamily="34" charset="0"/>
                        </a:rPr>
                        <a:t>  other</a:t>
                      </a:r>
                    </a:p>
                  </a:txBody>
                  <a:tcPr anchor="ctr"/>
                </a:tc>
                <a:tc>
                  <a:txBody>
                    <a:bodyPr/>
                    <a:lstStyle/>
                    <a:p>
                      <a:pPr algn="ctr"/>
                      <a:r>
                        <a:rPr lang="en-US" sz="1800" b="1" dirty="0">
                          <a:latin typeface="Verdana" panose="020B0604030504040204" pitchFamily="34" charset="0"/>
                          <a:ea typeface="Verdana" panose="020B0604030504040204" pitchFamily="34" charset="0"/>
                          <a:cs typeface="Verdana" panose="020B0604030504040204" pitchFamily="34" charset="0"/>
                        </a:rPr>
                        <a:t>1-5%</a:t>
                      </a:r>
                    </a:p>
                  </a:txBody>
                  <a:tcPr anchor="ctr"/>
                </a:tc>
                <a:tc>
                  <a:txBody>
                    <a:bodyPr/>
                    <a:lstStyle/>
                    <a:p>
                      <a:pPr algn="l"/>
                      <a:r>
                        <a:rPr lang="en-US" sz="1800" b="1" dirty="0">
                          <a:latin typeface="Verdana" panose="020B0604030504040204" pitchFamily="34" charset="0"/>
                          <a:ea typeface="Verdana" panose="020B0604030504040204" pitchFamily="34" charset="0"/>
                          <a:cs typeface="Verdana" panose="020B0604030504040204" pitchFamily="34" charset="0"/>
                        </a:rPr>
                        <a:t>none</a:t>
                      </a:r>
                    </a:p>
                  </a:txBody>
                  <a:tcPr anchor="ctr"/>
                </a:tc>
                <a:extLst>
                  <a:ext uri="{0D108BD9-81ED-4DB2-BD59-A6C34878D82A}">
                    <a16:rowId xmlns:a16="http://schemas.microsoft.com/office/drawing/2014/main" val="10004"/>
                  </a:ext>
                </a:extLst>
              </a:tr>
            </a:tbl>
          </a:graphicData>
        </a:graphic>
      </p:graphicFrame>
      <p:sp>
        <p:nvSpPr>
          <p:cNvPr id="3" name="TextBox 2"/>
          <p:cNvSpPr txBox="1"/>
          <p:nvPr/>
        </p:nvSpPr>
        <p:spPr>
          <a:xfrm>
            <a:off x="5593080" y="6004560"/>
            <a:ext cx="2560320" cy="384721"/>
          </a:xfrm>
          <a:prstGeom prst="rect">
            <a:avLst/>
          </a:prstGeom>
          <a:noFill/>
        </p:spPr>
        <p:txBody>
          <a:bodyPr wrap="square"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Data from the CDC</a:t>
            </a:r>
          </a:p>
        </p:txBody>
      </p:sp>
    </p:spTree>
    <p:extLst>
      <p:ext uri="{BB962C8B-B14F-4D97-AF65-F5344CB8AC3E}">
        <p14:creationId xmlns:p14="http://schemas.microsoft.com/office/powerpoint/2010/main" val="126897561"/>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2"/>
          <p:cNvSpPr>
            <a:spLocks noGrp="1" noChangeArrowheads="1"/>
          </p:cNvSpPr>
          <p:nvPr/>
        </p:nvSpPr>
        <p:spPr bwMode="auto">
          <a:xfrm>
            <a:off x="1066800" y="228600"/>
            <a:ext cx="7239000" cy="555625"/>
          </a:xfrm>
          <a:prstGeom prst="rect">
            <a:avLst/>
          </a:prstGeom>
          <a:noFill/>
          <a:ln w="9525">
            <a:noFill/>
            <a:miter lim="800000"/>
            <a:headEnd/>
            <a:tailEnd/>
          </a:ln>
        </p:spPr>
        <p:txBody>
          <a:bodyPr anchor="ctr"/>
          <a:lstStyle/>
          <a:p>
            <a:pPr algn="ctr"/>
            <a:r>
              <a:rPr lang="en-US" sz="2000" dirty="0">
                <a:solidFill>
                  <a:srgbClr val="FFFFFF"/>
                </a:solidFill>
                <a:latin typeface="Verdana" panose="020B0604030504040204" pitchFamily="34" charset="0"/>
                <a:ea typeface="Verdana" panose="020B0604030504040204" pitchFamily="34" charset="0"/>
                <a:cs typeface="Verdana" panose="020B0604030504040204" pitchFamily="34" charset="0"/>
              </a:rPr>
              <a:t>Age-adjusted Prevalence of Obesity and Diagnosed Diabetes Among US Adults</a:t>
            </a:r>
            <a:endParaRPr lang="en-US" sz="2200" dirty="0">
              <a:solidFill>
                <a:srgbClr val="FFFFFF"/>
              </a:solidFill>
              <a:latin typeface="Verdana" panose="020B0604030504040204" pitchFamily="34" charset="0"/>
              <a:ea typeface="Verdana" panose="020B0604030504040204" pitchFamily="34" charset="0"/>
              <a:cs typeface="Verdana" panose="020B0604030504040204" pitchFamily="34" charset="0"/>
            </a:endParaRPr>
          </a:p>
        </p:txBody>
      </p:sp>
      <p:sp>
        <p:nvSpPr>
          <p:cNvPr id="19459" name="Text Box 3"/>
          <p:cNvSpPr txBox="1">
            <a:spLocks noChangeArrowheads="1"/>
          </p:cNvSpPr>
          <p:nvPr/>
        </p:nvSpPr>
        <p:spPr bwMode="auto">
          <a:xfrm>
            <a:off x="271463" y="1090613"/>
            <a:ext cx="2822183" cy="338554"/>
          </a:xfrm>
          <a:prstGeom prst="rect">
            <a:avLst/>
          </a:prstGeom>
          <a:noFill/>
          <a:ln w="9525">
            <a:noFill/>
            <a:miter lim="800000"/>
            <a:headEnd/>
            <a:tailEnd/>
          </a:ln>
        </p:spPr>
        <p:txBody>
          <a:bodyPr wrap="none">
            <a:spAutoFit/>
          </a:bodyPr>
          <a:lstStyle/>
          <a:p>
            <a:r>
              <a:rPr lang="en-US" sz="1600" u="sng" dirty="0">
                <a:solidFill>
                  <a:srgbClr val="FFFFFF"/>
                </a:solidFill>
                <a:latin typeface="Verdana" panose="020B0604030504040204" pitchFamily="34" charset="0"/>
                <a:ea typeface="Verdana" panose="020B0604030504040204" pitchFamily="34" charset="0"/>
                <a:cs typeface="Verdana" panose="020B0604030504040204" pitchFamily="34" charset="0"/>
              </a:rPr>
              <a:t>Obesity (BMI ≥30 kg/m</a:t>
            </a:r>
            <a:r>
              <a:rPr lang="en-US" sz="1600" u="sng" baseline="30000" dirty="0">
                <a:solidFill>
                  <a:srgbClr val="FFFFFF"/>
                </a:solidFill>
                <a:latin typeface="Verdana" panose="020B0604030504040204" pitchFamily="34" charset="0"/>
                <a:ea typeface="Verdana" panose="020B0604030504040204" pitchFamily="34" charset="0"/>
                <a:cs typeface="Verdana" panose="020B0604030504040204" pitchFamily="34" charset="0"/>
              </a:rPr>
              <a:t>2</a:t>
            </a:r>
            <a:r>
              <a:rPr lang="en-US" sz="1600" u="sng" dirty="0">
                <a:solidFill>
                  <a:srgbClr val="FFFFFF"/>
                </a:solidFill>
                <a:latin typeface="Verdana" panose="020B0604030504040204" pitchFamily="34" charset="0"/>
                <a:ea typeface="Verdana" panose="020B0604030504040204" pitchFamily="34" charset="0"/>
                <a:cs typeface="Verdana" panose="020B0604030504040204" pitchFamily="34" charset="0"/>
              </a:rPr>
              <a:t>)</a:t>
            </a:r>
          </a:p>
        </p:txBody>
      </p:sp>
      <p:sp>
        <p:nvSpPr>
          <p:cNvPr id="19460" name="Text Box 4"/>
          <p:cNvSpPr txBox="1">
            <a:spLocks noChangeArrowheads="1"/>
          </p:cNvSpPr>
          <p:nvPr/>
        </p:nvSpPr>
        <p:spPr bwMode="auto">
          <a:xfrm>
            <a:off x="236538" y="3695700"/>
            <a:ext cx="1082348" cy="338554"/>
          </a:xfrm>
          <a:prstGeom prst="rect">
            <a:avLst/>
          </a:prstGeom>
          <a:noFill/>
          <a:ln w="9525">
            <a:noFill/>
            <a:miter lim="800000"/>
            <a:headEnd/>
            <a:tailEnd/>
          </a:ln>
        </p:spPr>
        <p:txBody>
          <a:bodyPr wrap="none">
            <a:spAutoFit/>
          </a:bodyPr>
          <a:lstStyle/>
          <a:p>
            <a:r>
              <a:rPr lang="en-US" sz="1600" u="sng" dirty="0">
                <a:solidFill>
                  <a:srgbClr val="FFFFFF"/>
                </a:solidFill>
                <a:latin typeface="Verdana" panose="020B0604030504040204" pitchFamily="34" charset="0"/>
                <a:ea typeface="Verdana" panose="020B0604030504040204" pitchFamily="34" charset="0"/>
                <a:cs typeface="Verdana" panose="020B0604030504040204" pitchFamily="34" charset="0"/>
              </a:rPr>
              <a:t>Diabetes</a:t>
            </a:r>
          </a:p>
        </p:txBody>
      </p:sp>
      <p:grpSp>
        <p:nvGrpSpPr>
          <p:cNvPr id="2" name="Group 5"/>
          <p:cNvGrpSpPr>
            <a:grpSpLocks/>
          </p:cNvGrpSpPr>
          <p:nvPr/>
        </p:nvGrpSpPr>
        <p:grpSpPr bwMode="auto">
          <a:xfrm>
            <a:off x="819150" y="1371600"/>
            <a:ext cx="2209800" cy="1981200"/>
            <a:chOff x="516" y="912"/>
            <a:chExt cx="1392" cy="1248"/>
          </a:xfrm>
        </p:grpSpPr>
        <p:grpSp>
          <p:nvGrpSpPr>
            <p:cNvPr id="20126" name="Group 6"/>
            <p:cNvGrpSpPr>
              <a:grpSpLocks noChangeAspect="1"/>
            </p:cNvGrpSpPr>
            <p:nvPr/>
          </p:nvGrpSpPr>
          <p:grpSpPr bwMode="auto">
            <a:xfrm>
              <a:off x="516" y="980"/>
              <a:ext cx="1392" cy="1180"/>
              <a:chOff x="432" y="720"/>
              <a:chExt cx="2160" cy="1632"/>
            </a:xfrm>
          </p:grpSpPr>
          <p:sp>
            <p:nvSpPr>
              <p:cNvPr id="20128" name="AutoShape 7"/>
              <p:cNvSpPr>
                <a:spLocks noChangeAspect="1" noChangeArrowheads="1"/>
              </p:cNvSpPr>
              <p:nvPr/>
            </p:nvSpPr>
            <p:spPr bwMode="auto">
              <a:xfrm>
                <a:off x="432" y="720"/>
                <a:ext cx="2155" cy="1628"/>
              </a:xfrm>
              <a:prstGeom prst="rect">
                <a:avLst/>
              </a:prstGeom>
              <a:noFill/>
              <a:ln w="9525">
                <a:noFill/>
                <a:miter lim="800000"/>
                <a:headEnd/>
                <a:tailEnd/>
              </a:ln>
            </p:spPr>
            <p:txBody>
              <a:bodyPr/>
              <a:lstStyle/>
              <a:p>
                <a:endParaRPr lang="en-US">
                  <a:solidFill>
                    <a:srgbClr val="000000"/>
                  </a:solidFill>
                </a:endParaRPr>
              </a:p>
            </p:txBody>
          </p:sp>
          <p:sp>
            <p:nvSpPr>
              <p:cNvPr id="20129" name="Rectangle 8"/>
              <p:cNvSpPr>
                <a:spLocks noChangeAspect="1" noChangeArrowheads="1"/>
              </p:cNvSpPr>
              <p:nvPr/>
            </p:nvSpPr>
            <p:spPr bwMode="auto">
              <a:xfrm>
                <a:off x="432" y="720"/>
                <a:ext cx="2160" cy="1632"/>
              </a:xfrm>
              <a:prstGeom prst="rect">
                <a:avLst/>
              </a:prstGeom>
              <a:solidFill>
                <a:srgbClr val="FFFFFF">
                  <a:alpha val="0"/>
                </a:srgbClr>
              </a:solidFill>
              <a:ln w="9525">
                <a:noFill/>
                <a:miter lim="800000"/>
                <a:headEnd/>
                <a:tailEnd/>
              </a:ln>
            </p:spPr>
            <p:txBody>
              <a:bodyPr/>
              <a:lstStyle/>
              <a:p>
                <a:endParaRPr lang="en-US">
                  <a:solidFill>
                    <a:srgbClr val="000000"/>
                  </a:solidFill>
                </a:endParaRPr>
              </a:p>
            </p:txBody>
          </p:sp>
          <p:sp>
            <p:nvSpPr>
              <p:cNvPr id="20130" name="Rectangle 9"/>
              <p:cNvSpPr>
                <a:spLocks noChangeAspect="1" noChangeArrowheads="1"/>
              </p:cNvSpPr>
              <p:nvPr/>
            </p:nvSpPr>
            <p:spPr bwMode="auto">
              <a:xfrm>
                <a:off x="459" y="746"/>
                <a:ext cx="2106" cy="1576"/>
              </a:xfrm>
              <a:prstGeom prst="rect">
                <a:avLst/>
              </a:prstGeom>
              <a:solidFill>
                <a:srgbClr val="FFFFFF">
                  <a:alpha val="0"/>
                </a:srgbClr>
              </a:solidFill>
              <a:ln w="9525">
                <a:noFill/>
                <a:miter lim="800000"/>
                <a:headEnd/>
                <a:tailEnd/>
              </a:ln>
            </p:spPr>
            <p:txBody>
              <a:bodyPr/>
              <a:lstStyle/>
              <a:p>
                <a:endParaRPr lang="en-US">
                  <a:solidFill>
                    <a:srgbClr val="000000"/>
                  </a:solidFill>
                </a:endParaRPr>
              </a:p>
            </p:txBody>
          </p:sp>
          <p:sp>
            <p:nvSpPr>
              <p:cNvPr id="20131" name="Freeform 10"/>
              <p:cNvSpPr>
                <a:spLocks noChangeAspect="1"/>
              </p:cNvSpPr>
              <p:nvPr/>
            </p:nvSpPr>
            <p:spPr bwMode="auto">
              <a:xfrm>
                <a:off x="1841" y="1685"/>
                <a:ext cx="147" cy="225"/>
              </a:xfrm>
              <a:custGeom>
                <a:avLst/>
                <a:gdLst>
                  <a:gd name="T0" fmla="*/ 87 w 192"/>
                  <a:gd name="T1" fmla="*/ 92 h 312"/>
                  <a:gd name="T2" fmla="*/ 24 w 192"/>
                  <a:gd name="T3" fmla="*/ 97 h 312"/>
                  <a:gd name="T4" fmla="*/ 24 w 192"/>
                  <a:gd name="T5" fmla="*/ 102 h 312"/>
                  <a:gd name="T6" fmla="*/ 30 w 192"/>
                  <a:gd name="T7" fmla="*/ 105 h 312"/>
                  <a:gd name="T8" fmla="*/ 30 w 192"/>
                  <a:gd name="T9" fmla="*/ 113 h 312"/>
                  <a:gd name="T10" fmla="*/ 16 w 192"/>
                  <a:gd name="T11" fmla="*/ 117 h 312"/>
                  <a:gd name="T12" fmla="*/ 21 w 192"/>
                  <a:gd name="T13" fmla="*/ 115 h 312"/>
                  <a:gd name="T14" fmla="*/ 14 w 192"/>
                  <a:gd name="T15" fmla="*/ 104 h 312"/>
                  <a:gd name="T16" fmla="*/ 11 w 192"/>
                  <a:gd name="T17" fmla="*/ 115 h 312"/>
                  <a:gd name="T18" fmla="*/ 5 w 192"/>
                  <a:gd name="T19" fmla="*/ 113 h 312"/>
                  <a:gd name="T20" fmla="*/ 5 w 192"/>
                  <a:gd name="T21" fmla="*/ 105 h 312"/>
                  <a:gd name="T22" fmla="*/ 0 w 192"/>
                  <a:gd name="T23" fmla="*/ 79 h 312"/>
                  <a:gd name="T24" fmla="*/ 0 w 192"/>
                  <a:gd name="T25" fmla="*/ 2 h 312"/>
                  <a:gd name="T26" fmla="*/ 59 w 192"/>
                  <a:gd name="T27" fmla="*/ 0 h 312"/>
                  <a:gd name="T28" fmla="*/ 76 w 192"/>
                  <a:gd name="T29" fmla="*/ 50 h 312"/>
                  <a:gd name="T30" fmla="*/ 87 w 192"/>
                  <a:gd name="T31" fmla="*/ 63 h 312"/>
                  <a:gd name="T32" fmla="*/ 81 w 192"/>
                  <a:gd name="T33" fmla="*/ 72 h 312"/>
                  <a:gd name="T34" fmla="*/ 87 w 192"/>
                  <a:gd name="T35" fmla="*/ 92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32" name="Freeform 11"/>
              <p:cNvSpPr>
                <a:spLocks noChangeAspect="1"/>
              </p:cNvSpPr>
              <p:nvPr/>
            </p:nvSpPr>
            <p:spPr bwMode="auto">
              <a:xfrm>
                <a:off x="1841" y="1685"/>
                <a:ext cx="147" cy="225"/>
              </a:xfrm>
              <a:custGeom>
                <a:avLst/>
                <a:gdLst>
                  <a:gd name="T0" fmla="*/ 87 w 192"/>
                  <a:gd name="T1" fmla="*/ 92 h 312"/>
                  <a:gd name="T2" fmla="*/ 24 w 192"/>
                  <a:gd name="T3" fmla="*/ 97 h 312"/>
                  <a:gd name="T4" fmla="*/ 24 w 192"/>
                  <a:gd name="T5" fmla="*/ 102 h 312"/>
                  <a:gd name="T6" fmla="*/ 30 w 192"/>
                  <a:gd name="T7" fmla="*/ 105 h 312"/>
                  <a:gd name="T8" fmla="*/ 30 w 192"/>
                  <a:gd name="T9" fmla="*/ 113 h 312"/>
                  <a:gd name="T10" fmla="*/ 16 w 192"/>
                  <a:gd name="T11" fmla="*/ 117 h 312"/>
                  <a:gd name="T12" fmla="*/ 21 w 192"/>
                  <a:gd name="T13" fmla="*/ 115 h 312"/>
                  <a:gd name="T14" fmla="*/ 14 w 192"/>
                  <a:gd name="T15" fmla="*/ 104 h 312"/>
                  <a:gd name="T16" fmla="*/ 11 w 192"/>
                  <a:gd name="T17" fmla="*/ 115 h 312"/>
                  <a:gd name="T18" fmla="*/ 5 w 192"/>
                  <a:gd name="T19" fmla="*/ 113 h 312"/>
                  <a:gd name="T20" fmla="*/ 5 w 192"/>
                  <a:gd name="T21" fmla="*/ 105 h 312"/>
                  <a:gd name="T22" fmla="*/ 0 w 192"/>
                  <a:gd name="T23" fmla="*/ 79 h 312"/>
                  <a:gd name="T24" fmla="*/ 0 w 192"/>
                  <a:gd name="T25" fmla="*/ 2 h 312"/>
                  <a:gd name="T26" fmla="*/ 59 w 192"/>
                  <a:gd name="T27" fmla="*/ 0 h 312"/>
                  <a:gd name="T28" fmla="*/ 76 w 192"/>
                  <a:gd name="T29" fmla="*/ 50 h 312"/>
                  <a:gd name="T30" fmla="*/ 87 w 192"/>
                  <a:gd name="T31" fmla="*/ 63 h 312"/>
                  <a:gd name="T32" fmla="*/ 81 w 192"/>
                  <a:gd name="T33" fmla="*/ 72 h 312"/>
                  <a:gd name="T34" fmla="*/ 87 w 192"/>
                  <a:gd name="T35" fmla="*/ 92 h 312"/>
                  <a:gd name="T36" fmla="*/ 87 w 192"/>
                  <a:gd name="T37" fmla="*/ 94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33" name="Freeform 12"/>
              <p:cNvSpPr>
                <a:spLocks noChangeAspect="1"/>
              </p:cNvSpPr>
              <p:nvPr/>
            </p:nvSpPr>
            <p:spPr bwMode="auto">
              <a:xfrm>
                <a:off x="496" y="1785"/>
                <a:ext cx="407" cy="338"/>
              </a:xfrm>
              <a:custGeom>
                <a:avLst/>
                <a:gdLst>
                  <a:gd name="T0" fmla="*/ 3 w 534"/>
                  <a:gd name="T1" fmla="*/ 100 h 468"/>
                  <a:gd name="T2" fmla="*/ 3 w 534"/>
                  <a:gd name="T3" fmla="*/ 102 h 468"/>
                  <a:gd name="T4" fmla="*/ 14 w 534"/>
                  <a:gd name="T5" fmla="*/ 111 h 468"/>
                  <a:gd name="T6" fmla="*/ 11 w 534"/>
                  <a:gd name="T7" fmla="*/ 122 h 468"/>
                  <a:gd name="T8" fmla="*/ 27 w 534"/>
                  <a:gd name="T9" fmla="*/ 113 h 468"/>
                  <a:gd name="T10" fmla="*/ 18 w 534"/>
                  <a:gd name="T11" fmla="*/ 136 h 468"/>
                  <a:gd name="T12" fmla="*/ 37 w 534"/>
                  <a:gd name="T13" fmla="*/ 142 h 468"/>
                  <a:gd name="T14" fmla="*/ 43 w 534"/>
                  <a:gd name="T15" fmla="*/ 140 h 468"/>
                  <a:gd name="T16" fmla="*/ 43 w 534"/>
                  <a:gd name="T17" fmla="*/ 154 h 468"/>
                  <a:gd name="T18" fmla="*/ 24 w 534"/>
                  <a:gd name="T19" fmla="*/ 170 h 468"/>
                  <a:gd name="T20" fmla="*/ 0 w 534"/>
                  <a:gd name="T21" fmla="*/ 176 h 468"/>
                  <a:gd name="T22" fmla="*/ 27 w 534"/>
                  <a:gd name="T23" fmla="*/ 170 h 468"/>
                  <a:gd name="T24" fmla="*/ 34 w 534"/>
                  <a:gd name="T25" fmla="*/ 168 h 468"/>
                  <a:gd name="T26" fmla="*/ 40 w 534"/>
                  <a:gd name="T27" fmla="*/ 165 h 468"/>
                  <a:gd name="T28" fmla="*/ 75 w 534"/>
                  <a:gd name="T29" fmla="*/ 140 h 468"/>
                  <a:gd name="T30" fmla="*/ 90 w 534"/>
                  <a:gd name="T31" fmla="*/ 116 h 468"/>
                  <a:gd name="T32" fmla="*/ 93 w 534"/>
                  <a:gd name="T33" fmla="*/ 113 h 468"/>
                  <a:gd name="T34" fmla="*/ 96 w 534"/>
                  <a:gd name="T35" fmla="*/ 116 h 468"/>
                  <a:gd name="T36" fmla="*/ 88 w 534"/>
                  <a:gd name="T37" fmla="*/ 120 h 468"/>
                  <a:gd name="T38" fmla="*/ 90 w 534"/>
                  <a:gd name="T39" fmla="*/ 131 h 468"/>
                  <a:gd name="T40" fmla="*/ 93 w 534"/>
                  <a:gd name="T41" fmla="*/ 136 h 468"/>
                  <a:gd name="T42" fmla="*/ 104 w 534"/>
                  <a:gd name="T43" fmla="*/ 129 h 468"/>
                  <a:gd name="T44" fmla="*/ 109 w 534"/>
                  <a:gd name="T45" fmla="*/ 120 h 468"/>
                  <a:gd name="T46" fmla="*/ 114 w 534"/>
                  <a:gd name="T47" fmla="*/ 120 h 468"/>
                  <a:gd name="T48" fmla="*/ 157 w 534"/>
                  <a:gd name="T49" fmla="*/ 129 h 468"/>
                  <a:gd name="T50" fmla="*/ 165 w 534"/>
                  <a:gd name="T51" fmla="*/ 126 h 468"/>
                  <a:gd name="T52" fmla="*/ 168 w 534"/>
                  <a:gd name="T53" fmla="*/ 134 h 468"/>
                  <a:gd name="T54" fmla="*/ 170 w 534"/>
                  <a:gd name="T55" fmla="*/ 136 h 468"/>
                  <a:gd name="T56" fmla="*/ 186 w 534"/>
                  <a:gd name="T57" fmla="*/ 138 h 468"/>
                  <a:gd name="T58" fmla="*/ 191 w 534"/>
                  <a:gd name="T59" fmla="*/ 140 h 468"/>
                  <a:gd name="T60" fmla="*/ 194 w 534"/>
                  <a:gd name="T61" fmla="*/ 138 h 468"/>
                  <a:gd name="T62" fmla="*/ 221 w 534"/>
                  <a:gd name="T63" fmla="*/ 156 h 468"/>
                  <a:gd name="T64" fmla="*/ 226 w 534"/>
                  <a:gd name="T65" fmla="*/ 156 h 468"/>
                  <a:gd name="T66" fmla="*/ 236 w 534"/>
                  <a:gd name="T67" fmla="*/ 168 h 468"/>
                  <a:gd name="T68" fmla="*/ 218 w 534"/>
                  <a:gd name="T69" fmla="*/ 154 h 468"/>
                  <a:gd name="T70" fmla="*/ 175 w 534"/>
                  <a:gd name="T71" fmla="*/ 136 h 468"/>
                  <a:gd name="T72" fmla="*/ 168 w 534"/>
                  <a:gd name="T73" fmla="*/ 126 h 468"/>
                  <a:gd name="T74" fmla="*/ 152 w 534"/>
                  <a:gd name="T75" fmla="*/ 122 h 468"/>
                  <a:gd name="T76" fmla="*/ 90 w 534"/>
                  <a:gd name="T77" fmla="*/ 12 h 468"/>
                  <a:gd name="T78" fmla="*/ 77 w 534"/>
                  <a:gd name="T79" fmla="*/ 7 h 468"/>
                  <a:gd name="T80" fmla="*/ 21 w 534"/>
                  <a:gd name="T81" fmla="*/ 25 h 468"/>
                  <a:gd name="T82" fmla="*/ 43 w 534"/>
                  <a:gd name="T83" fmla="*/ 45 h 468"/>
                  <a:gd name="T84" fmla="*/ 40 w 534"/>
                  <a:gd name="T85" fmla="*/ 48 h 468"/>
                  <a:gd name="T86" fmla="*/ 37 w 534"/>
                  <a:gd name="T87" fmla="*/ 56 h 468"/>
                  <a:gd name="T88" fmla="*/ 32 w 534"/>
                  <a:gd name="T89" fmla="*/ 48 h 468"/>
                  <a:gd name="T90" fmla="*/ 5 w 534"/>
                  <a:gd name="T91" fmla="*/ 52 h 468"/>
                  <a:gd name="T92" fmla="*/ 11 w 534"/>
                  <a:gd name="T93" fmla="*/ 59 h 468"/>
                  <a:gd name="T94" fmla="*/ 29 w 534"/>
                  <a:gd name="T95" fmla="*/ 70 h 468"/>
                  <a:gd name="T96" fmla="*/ 40 w 534"/>
                  <a:gd name="T97" fmla="*/ 70 h 468"/>
                  <a:gd name="T98" fmla="*/ 37 w 534"/>
                  <a:gd name="T99" fmla="*/ 84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34" name="Freeform 13"/>
              <p:cNvSpPr>
                <a:spLocks noChangeAspect="1"/>
              </p:cNvSpPr>
              <p:nvPr/>
            </p:nvSpPr>
            <p:spPr bwMode="auto">
              <a:xfrm>
                <a:off x="496" y="1785"/>
                <a:ext cx="407" cy="338"/>
              </a:xfrm>
              <a:custGeom>
                <a:avLst/>
                <a:gdLst>
                  <a:gd name="T0" fmla="*/ 3 w 534"/>
                  <a:gd name="T1" fmla="*/ 100 h 468"/>
                  <a:gd name="T2" fmla="*/ 3 w 534"/>
                  <a:gd name="T3" fmla="*/ 102 h 468"/>
                  <a:gd name="T4" fmla="*/ 14 w 534"/>
                  <a:gd name="T5" fmla="*/ 111 h 468"/>
                  <a:gd name="T6" fmla="*/ 11 w 534"/>
                  <a:gd name="T7" fmla="*/ 122 h 468"/>
                  <a:gd name="T8" fmla="*/ 27 w 534"/>
                  <a:gd name="T9" fmla="*/ 113 h 468"/>
                  <a:gd name="T10" fmla="*/ 18 w 534"/>
                  <a:gd name="T11" fmla="*/ 136 h 468"/>
                  <a:gd name="T12" fmla="*/ 37 w 534"/>
                  <a:gd name="T13" fmla="*/ 142 h 468"/>
                  <a:gd name="T14" fmla="*/ 43 w 534"/>
                  <a:gd name="T15" fmla="*/ 140 h 468"/>
                  <a:gd name="T16" fmla="*/ 43 w 534"/>
                  <a:gd name="T17" fmla="*/ 154 h 468"/>
                  <a:gd name="T18" fmla="*/ 24 w 534"/>
                  <a:gd name="T19" fmla="*/ 170 h 468"/>
                  <a:gd name="T20" fmla="*/ 0 w 534"/>
                  <a:gd name="T21" fmla="*/ 176 h 468"/>
                  <a:gd name="T22" fmla="*/ 27 w 534"/>
                  <a:gd name="T23" fmla="*/ 170 h 468"/>
                  <a:gd name="T24" fmla="*/ 34 w 534"/>
                  <a:gd name="T25" fmla="*/ 168 h 468"/>
                  <a:gd name="T26" fmla="*/ 40 w 534"/>
                  <a:gd name="T27" fmla="*/ 165 h 468"/>
                  <a:gd name="T28" fmla="*/ 75 w 534"/>
                  <a:gd name="T29" fmla="*/ 140 h 468"/>
                  <a:gd name="T30" fmla="*/ 90 w 534"/>
                  <a:gd name="T31" fmla="*/ 116 h 468"/>
                  <a:gd name="T32" fmla="*/ 93 w 534"/>
                  <a:gd name="T33" fmla="*/ 113 h 468"/>
                  <a:gd name="T34" fmla="*/ 96 w 534"/>
                  <a:gd name="T35" fmla="*/ 116 h 468"/>
                  <a:gd name="T36" fmla="*/ 88 w 534"/>
                  <a:gd name="T37" fmla="*/ 120 h 468"/>
                  <a:gd name="T38" fmla="*/ 90 w 534"/>
                  <a:gd name="T39" fmla="*/ 131 h 468"/>
                  <a:gd name="T40" fmla="*/ 93 w 534"/>
                  <a:gd name="T41" fmla="*/ 136 h 468"/>
                  <a:gd name="T42" fmla="*/ 104 w 534"/>
                  <a:gd name="T43" fmla="*/ 129 h 468"/>
                  <a:gd name="T44" fmla="*/ 109 w 534"/>
                  <a:gd name="T45" fmla="*/ 120 h 468"/>
                  <a:gd name="T46" fmla="*/ 114 w 534"/>
                  <a:gd name="T47" fmla="*/ 120 h 468"/>
                  <a:gd name="T48" fmla="*/ 157 w 534"/>
                  <a:gd name="T49" fmla="*/ 129 h 468"/>
                  <a:gd name="T50" fmla="*/ 165 w 534"/>
                  <a:gd name="T51" fmla="*/ 126 h 468"/>
                  <a:gd name="T52" fmla="*/ 168 w 534"/>
                  <a:gd name="T53" fmla="*/ 134 h 468"/>
                  <a:gd name="T54" fmla="*/ 170 w 534"/>
                  <a:gd name="T55" fmla="*/ 136 h 468"/>
                  <a:gd name="T56" fmla="*/ 186 w 534"/>
                  <a:gd name="T57" fmla="*/ 138 h 468"/>
                  <a:gd name="T58" fmla="*/ 191 w 534"/>
                  <a:gd name="T59" fmla="*/ 140 h 468"/>
                  <a:gd name="T60" fmla="*/ 194 w 534"/>
                  <a:gd name="T61" fmla="*/ 138 h 468"/>
                  <a:gd name="T62" fmla="*/ 221 w 534"/>
                  <a:gd name="T63" fmla="*/ 156 h 468"/>
                  <a:gd name="T64" fmla="*/ 226 w 534"/>
                  <a:gd name="T65" fmla="*/ 156 h 468"/>
                  <a:gd name="T66" fmla="*/ 236 w 534"/>
                  <a:gd name="T67" fmla="*/ 168 h 468"/>
                  <a:gd name="T68" fmla="*/ 218 w 534"/>
                  <a:gd name="T69" fmla="*/ 154 h 468"/>
                  <a:gd name="T70" fmla="*/ 175 w 534"/>
                  <a:gd name="T71" fmla="*/ 136 h 468"/>
                  <a:gd name="T72" fmla="*/ 168 w 534"/>
                  <a:gd name="T73" fmla="*/ 126 h 468"/>
                  <a:gd name="T74" fmla="*/ 152 w 534"/>
                  <a:gd name="T75" fmla="*/ 122 h 468"/>
                  <a:gd name="T76" fmla="*/ 90 w 534"/>
                  <a:gd name="T77" fmla="*/ 12 h 468"/>
                  <a:gd name="T78" fmla="*/ 77 w 534"/>
                  <a:gd name="T79" fmla="*/ 7 h 468"/>
                  <a:gd name="T80" fmla="*/ 21 w 534"/>
                  <a:gd name="T81" fmla="*/ 25 h 468"/>
                  <a:gd name="T82" fmla="*/ 43 w 534"/>
                  <a:gd name="T83" fmla="*/ 45 h 468"/>
                  <a:gd name="T84" fmla="*/ 40 w 534"/>
                  <a:gd name="T85" fmla="*/ 48 h 468"/>
                  <a:gd name="T86" fmla="*/ 37 w 534"/>
                  <a:gd name="T87" fmla="*/ 56 h 468"/>
                  <a:gd name="T88" fmla="*/ 32 w 534"/>
                  <a:gd name="T89" fmla="*/ 48 h 468"/>
                  <a:gd name="T90" fmla="*/ 5 w 534"/>
                  <a:gd name="T91" fmla="*/ 52 h 468"/>
                  <a:gd name="T92" fmla="*/ 11 w 534"/>
                  <a:gd name="T93" fmla="*/ 59 h 468"/>
                  <a:gd name="T94" fmla="*/ 29 w 534"/>
                  <a:gd name="T95" fmla="*/ 70 h 468"/>
                  <a:gd name="T96" fmla="*/ 40 w 534"/>
                  <a:gd name="T97" fmla="*/ 70 h 468"/>
                  <a:gd name="T98" fmla="*/ 37 w 534"/>
                  <a:gd name="T99" fmla="*/ 84 h 468"/>
                  <a:gd name="T100" fmla="*/ 21 w 534"/>
                  <a:gd name="T101" fmla="*/ 88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35" name="Freeform 14"/>
              <p:cNvSpPr>
                <a:spLocks noChangeAspect="1"/>
              </p:cNvSpPr>
              <p:nvPr/>
            </p:nvSpPr>
            <p:spPr bwMode="auto">
              <a:xfrm>
                <a:off x="761" y="1547"/>
                <a:ext cx="266" cy="290"/>
              </a:xfrm>
              <a:custGeom>
                <a:avLst/>
                <a:gdLst>
                  <a:gd name="T0" fmla="*/ 131 w 348"/>
                  <a:gd name="T1" fmla="*/ 151 h 402"/>
                  <a:gd name="T2" fmla="*/ 83 w 348"/>
                  <a:gd name="T3" fmla="*/ 144 h 402"/>
                  <a:gd name="T4" fmla="*/ 0 w 348"/>
                  <a:gd name="T5" fmla="*/ 104 h 402"/>
                  <a:gd name="T6" fmla="*/ 3 w 348"/>
                  <a:gd name="T7" fmla="*/ 99 h 402"/>
                  <a:gd name="T8" fmla="*/ 5 w 348"/>
                  <a:gd name="T9" fmla="*/ 99 h 402"/>
                  <a:gd name="T10" fmla="*/ 11 w 348"/>
                  <a:gd name="T11" fmla="*/ 97 h 402"/>
                  <a:gd name="T12" fmla="*/ 8 w 348"/>
                  <a:gd name="T13" fmla="*/ 85 h 402"/>
                  <a:gd name="T14" fmla="*/ 14 w 348"/>
                  <a:gd name="T15" fmla="*/ 79 h 402"/>
                  <a:gd name="T16" fmla="*/ 16 w 348"/>
                  <a:gd name="T17" fmla="*/ 70 h 402"/>
                  <a:gd name="T18" fmla="*/ 27 w 348"/>
                  <a:gd name="T19" fmla="*/ 66 h 402"/>
                  <a:gd name="T20" fmla="*/ 18 w 348"/>
                  <a:gd name="T21" fmla="*/ 45 h 402"/>
                  <a:gd name="T22" fmla="*/ 18 w 348"/>
                  <a:gd name="T23" fmla="*/ 43 h 402"/>
                  <a:gd name="T24" fmla="*/ 21 w 348"/>
                  <a:gd name="T25" fmla="*/ 20 h 402"/>
                  <a:gd name="T26" fmla="*/ 27 w 348"/>
                  <a:gd name="T27" fmla="*/ 18 h 402"/>
                  <a:gd name="T28" fmla="*/ 35 w 348"/>
                  <a:gd name="T29" fmla="*/ 22 h 402"/>
                  <a:gd name="T30" fmla="*/ 43 w 348"/>
                  <a:gd name="T31" fmla="*/ 0 h 402"/>
                  <a:gd name="T32" fmla="*/ 155 w 348"/>
                  <a:gd name="T33" fmla="*/ 16 h 402"/>
                  <a:gd name="T34" fmla="*/ 137 w 348"/>
                  <a:gd name="T35" fmla="*/ 124 h 402"/>
                  <a:gd name="T36" fmla="*/ 131 w 348"/>
                  <a:gd name="T37" fmla="*/ 151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136" name="Freeform 15"/>
              <p:cNvSpPr>
                <a:spLocks noChangeAspect="1"/>
              </p:cNvSpPr>
              <p:nvPr/>
            </p:nvSpPr>
            <p:spPr bwMode="auto">
              <a:xfrm>
                <a:off x="761" y="1547"/>
                <a:ext cx="266" cy="294"/>
              </a:xfrm>
              <a:custGeom>
                <a:avLst/>
                <a:gdLst>
                  <a:gd name="T0" fmla="*/ 131 w 348"/>
                  <a:gd name="T1" fmla="*/ 151 h 408"/>
                  <a:gd name="T2" fmla="*/ 83 w 348"/>
                  <a:gd name="T3" fmla="*/ 144 h 408"/>
                  <a:gd name="T4" fmla="*/ 0 w 348"/>
                  <a:gd name="T5" fmla="*/ 103 h 408"/>
                  <a:gd name="T6" fmla="*/ 3 w 348"/>
                  <a:gd name="T7" fmla="*/ 99 h 408"/>
                  <a:gd name="T8" fmla="*/ 5 w 348"/>
                  <a:gd name="T9" fmla="*/ 99 h 408"/>
                  <a:gd name="T10" fmla="*/ 11 w 348"/>
                  <a:gd name="T11" fmla="*/ 97 h 408"/>
                  <a:gd name="T12" fmla="*/ 8 w 348"/>
                  <a:gd name="T13" fmla="*/ 85 h 408"/>
                  <a:gd name="T14" fmla="*/ 14 w 348"/>
                  <a:gd name="T15" fmla="*/ 79 h 408"/>
                  <a:gd name="T16" fmla="*/ 16 w 348"/>
                  <a:gd name="T17" fmla="*/ 70 h 408"/>
                  <a:gd name="T18" fmla="*/ 27 w 348"/>
                  <a:gd name="T19" fmla="*/ 65 h 408"/>
                  <a:gd name="T20" fmla="*/ 18 w 348"/>
                  <a:gd name="T21" fmla="*/ 45 h 408"/>
                  <a:gd name="T22" fmla="*/ 18 w 348"/>
                  <a:gd name="T23" fmla="*/ 43 h 408"/>
                  <a:gd name="T24" fmla="*/ 21 w 348"/>
                  <a:gd name="T25" fmla="*/ 20 h 408"/>
                  <a:gd name="T26" fmla="*/ 27 w 348"/>
                  <a:gd name="T27" fmla="*/ 18 h 408"/>
                  <a:gd name="T28" fmla="*/ 35 w 348"/>
                  <a:gd name="T29" fmla="*/ 22 h 408"/>
                  <a:gd name="T30" fmla="*/ 43 w 348"/>
                  <a:gd name="T31" fmla="*/ 0 h 408"/>
                  <a:gd name="T32" fmla="*/ 155 w 348"/>
                  <a:gd name="T33" fmla="*/ 16 h 408"/>
                  <a:gd name="T34" fmla="*/ 137 w 348"/>
                  <a:gd name="T35" fmla="*/ 123 h 408"/>
                  <a:gd name="T36" fmla="*/ 131 w 348"/>
                  <a:gd name="T37" fmla="*/ 151 h 408"/>
                  <a:gd name="T38" fmla="*/ 131 w 348"/>
                  <a:gd name="T39" fmla="*/ 153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37" name="Freeform 16"/>
              <p:cNvSpPr>
                <a:spLocks noChangeAspect="1"/>
              </p:cNvSpPr>
              <p:nvPr/>
            </p:nvSpPr>
            <p:spPr bwMode="auto">
              <a:xfrm>
                <a:off x="1585" y="1629"/>
                <a:ext cx="197" cy="165"/>
              </a:xfrm>
              <a:custGeom>
                <a:avLst/>
                <a:gdLst>
                  <a:gd name="T0" fmla="*/ 82 w 258"/>
                  <a:gd name="T1" fmla="*/ 86 h 228"/>
                  <a:gd name="T2" fmla="*/ 14 w 258"/>
                  <a:gd name="T3" fmla="*/ 86 h 228"/>
                  <a:gd name="T4" fmla="*/ 14 w 258"/>
                  <a:gd name="T5" fmla="*/ 73 h 228"/>
                  <a:gd name="T6" fmla="*/ 3 w 258"/>
                  <a:gd name="T7" fmla="*/ 71 h 228"/>
                  <a:gd name="T8" fmla="*/ 5 w 258"/>
                  <a:gd name="T9" fmla="*/ 30 h 228"/>
                  <a:gd name="T10" fmla="*/ 0 w 258"/>
                  <a:gd name="T11" fmla="*/ 2 h 228"/>
                  <a:gd name="T12" fmla="*/ 102 w 258"/>
                  <a:gd name="T13" fmla="*/ 0 h 228"/>
                  <a:gd name="T14" fmla="*/ 105 w 258"/>
                  <a:gd name="T15" fmla="*/ 5 h 228"/>
                  <a:gd name="T16" fmla="*/ 96 w 258"/>
                  <a:gd name="T17" fmla="*/ 12 h 228"/>
                  <a:gd name="T18" fmla="*/ 115 w 258"/>
                  <a:gd name="T19" fmla="*/ 12 h 228"/>
                  <a:gd name="T20" fmla="*/ 107 w 258"/>
                  <a:gd name="T21" fmla="*/ 18 h 228"/>
                  <a:gd name="T22" fmla="*/ 110 w 258"/>
                  <a:gd name="T23" fmla="*/ 22 h 228"/>
                  <a:gd name="T24" fmla="*/ 102 w 258"/>
                  <a:gd name="T25" fmla="*/ 25 h 228"/>
                  <a:gd name="T26" fmla="*/ 107 w 258"/>
                  <a:gd name="T27" fmla="*/ 32 h 228"/>
                  <a:gd name="T28" fmla="*/ 102 w 258"/>
                  <a:gd name="T29" fmla="*/ 36 h 228"/>
                  <a:gd name="T30" fmla="*/ 96 w 258"/>
                  <a:gd name="T31" fmla="*/ 41 h 228"/>
                  <a:gd name="T32" fmla="*/ 96 w 258"/>
                  <a:gd name="T33" fmla="*/ 50 h 228"/>
                  <a:gd name="T34" fmla="*/ 82 w 258"/>
                  <a:gd name="T35" fmla="*/ 62 h 228"/>
                  <a:gd name="T36" fmla="*/ 86 w 258"/>
                  <a:gd name="T37" fmla="*/ 68 h 228"/>
                  <a:gd name="T38" fmla="*/ 80 w 258"/>
                  <a:gd name="T39" fmla="*/ 68 h 228"/>
                  <a:gd name="T40" fmla="*/ 80 w 258"/>
                  <a:gd name="T41" fmla="*/ 75 h 228"/>
                  <a:gd name="T42" fmla="*/ 86 w 258"/>
                  <a:gd name="T43" fmla="*/ 75 h 228"/>
                  <a:gd name="T44" fmla="*/ 82 w 258"/>
                  <a:gd name="T45" fmla="*/ 77 h 228"/>
                  <a:gd name="T46" fmla="*/ 86 w 258"/>
                  <a:gd name="T47" fmla="*/ 80 h 228"/>
                  <a:gd name="T48" fmla="*/ 82 w 258"/>
                  <a:gd name="T49" fmla="*/ 85 h 228"/>
                  <a:gd name="T50" fmla="*/ 82 w 258"/>
                  <a:gd name="T51" fmla="*/ 86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38" name="Freeform 17"/>
              <p:cNvSpPr>
                <a:spLocks noChangeAspect="1"/>
              </p:cNvSpPr>
              <p:nvPr/>
            </p:nvSpPr>
            <p:spPr bwMode="auto">
              <a:xfrm>
                <a:off x="1585" y="1629"/>
                <a:ext cx="197" cy="169"/>
              </a:xfrm>
              <a:custGeom>
                <a:avLst/>
                <a:gdLst>
                  <a:gd name="T0" fmla="*/ 82 w 258"/>
                  <a:gd name="T1" fmla="*/ 86 h 234"/>
                  <a:gd name="T2" fmla="*/ 14 w 258"/>
                  <a:gd name="T3" fmla="*/ 86 h 234"/>
                  <a:gd name="T4" fmla="*/ 14 w 258"/>
                  <a:gd name="T5" fmla="*/ 72 h 234"/>
                  <a:gd name="T6" fmla="*/ 3 w 258"/>
                  <a:gd name="T7" fmla="*/ 70 h 234"/>
                  <a:gd name="T8" fmla="*/ 5 w 258"/>
                  <a:gd name="T9" fmla="*/ 29 h 234"/>
                  <a:gd name="T10" fmla="*/ 0 w 258"/>
                  <a:gd name="T11" fmla="*/ 2 h 234"/>
                  <a:gd name="T12" fmla="*/ 102 w 258"/>
                  <a:gd name="T13" fmla="*/ 0 h 234"/>
                  <a:gd name="T14" fmla="*/ 105 w 258"/>
                  <a:gd name="T15" fmla="*/ 5 h 234"/>
                  <a:gd name="T16" fmla="*/ 96 w 258"/>
                  <a:gd name="T17" fmla="*/ 12 h 234"/>
                  <a:gd name="T18" fmla="*/ 115 w 258"/>
                  <a:gd name="T19" fmla="*/ 12 h 234"/>
                  <a:gd name="T20" fmla="*/ 107 w 258"/>
                  <a:gd name="T21" fmla="*/ 18 h 234"/>
                  <a:gd name="T22" fmla="*/ 110 w 258"/>
                  <a:gd name="T23" fmla="*/ 22 h 234"/>
                  <a:gd name="T24" fmla="*/ 102 w 258"/>
                  <a:gd name="T25" fmla="*/ 25 h 234"/>
                  <a:gd name="T26" fmla="*/ 107 w 258"/>
                  <a:gd name="T27" fmla="*/ 32 h 234"/>
                  <a:gd name="T28" fmla="*/ 102 w 258"/>
                  <a:gd name="T29" fmla="*/ 36 h 234"/>
                  <a:gd name="T30" fmla="*/ 96 w 258"/>
                  <a:gd name="T31" fmla="*/ 40 h 234"/>
                  <a:gd name="T32" fmla="*/ 96 w 258"/>
                  <a:gd name="T33" fmla="*/ 50 h 234"/>
                  <a:gd name="T34" fmla="*/ 82 w 258"/>
                  <a:gd name="T35" fmla="*/ 61 h 234"/>
                  <a:gd name="T36" fmla="*/ 86 w 258"/>
                  <a:gd name="T37" fmla="*/ 68 h 234"/>
                  <a:gd name="T38" fmla="*/ 80 w 258"/>
                  <a:gd name="T39" fmla="*/ 68 h 234"/>
                  <a:gd name="T40" fmla="*/ 80 w 258"/>
                  <a:gd name="T41" fmla="*/ 74 h 234"/>
                  <a:gd name="T42" fmla="*/ 86 w 258"/>
                  <a:gd name="T43" fmla="*/ 74 h 234"/>
                  <a:gd name="T44" fmla="*/ 82 w 258"/>
                  <a:gd name="T45" fmla="*/ 77 h 234"/>
                  <a:gd name="T46" fmla="*/ 86 w 258"/>
                  <a:gd name="T47" fmla="*/ 79 h 234"/>
                  <a:gd name="T48" fmla="*/ 82 w 258"/>
                  <a:gd name="T49" fmla="*/ 84 h 234"/>
                  <a:gd name="T50" fmla="*/ 82 w 258"/>
                  <a:gd name="T51" fmla="*/ 86 h 234"/>
                  <a:gd name="T52" fmla="*/ 82 w 258"/>
                  <a:gd name="T53" fmla="*/ 88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39" name="Freeform 18"/>
              <p:cNvSpPr>
                <a:spLocks noChangeAspect="1"/>
              </p:cNvSpPr>
              <p:nvPr/>
            </p:nvSpPr>
            <p:spPr bwMode="auto">
              <a:xfrm>
                <a:off x="496" y="1235"/>
                <a:ext cx="311" cy="502"/>
              </a:xfrm>
              <a:custGeom>
                <a:avLst/>
                <a:gdLst>
                  <a:gd name="T0" fmla="*/ 157 w 408"/>
                  <a:gd name="T1" fmla="*/ 261 h 696"/>
                  <a:gd name="T2" fmla="*/ 101 w 408"/>
                  <a:gd name="T3" fmla="*/ 255 h 696"/>
                  <a:gd name="T4" fmla="*/ 98 w 408"/>
                  <a:gd name="T5" fmla="*/ 236 h 696"/>
                  <a:gd name="T6" fmla="*/ 88 w 408"/>
                  <a:gd name="T7" fmla="*/ 221 h 696"/>
                  <a:gd name="T8" fmla="*/ 79 w 408"/>
                  <a:gd name="T9" fmla="*/ 221 h 696"/>
                  <a:gd name="T10" fmla="*/ 79 w 408"/>
                  <a:gd name="T11" fmla="*/ 213 h 696"/>
                  <a:gd name="T12" fmla="*/ 66 w 408"/>
                  <a:gd name="T13" fmla="*/ 209 h 696"/>
                  <a:gd name="T14" fmla="*/ 59 w 408"/>
                  <a:gd name="T15" fmla="*/ 198 h 696"/>
                  <a:gd name="T16" fmla="*/ 40 w 408"/>
                  <a:gd name="T17" fmla="*/ 193 h 696"/>
                  <a:gd name="T18" fmla="*/ 34 w 408"/>
                  <a:gd name="T19" fmla="*/ 191 h 696"/>
                  <a:gd name="T20" fmla="*/ 40 w 408"/>
                  <a:gd name="T21" fmla="*/ 176 h 696"/>
                  <a:gd name="T22" fmla="*/ 34 w 408"/>
                  <a:gd name="T23" fmla="*/ 173 h 696"/>
                  <a:gd name="T24" fmla="*/ 37 w 408"/>
                  <a:gd name="T25" fmla="*/ 169 h 696"/>
                  <a:gd name="T26" fmla="*/ 21 w 408"/>
                  <a:gd name="T27" fmla="*/ 144 h 696"/>
                  <a:gd name="T28" fmla="*/ 21 w 408"/>
                  <a:gd name="T29" fmla="*/ 137 h 696"/>
                  <a:gd name="T30" fmla="*/ 27 w 408"/>
                  <a:gd name="T31" fmla="*/ 131 h 696"/>
                  <a:gd name="T32" fmla="*/ 16 w 408"/>
                  <a:gd name="T33" fmla="*/ 119 h 696"/>
                  <a:gd name="T34" fmla="*/ 18 w 408"/>
                  <a:gd name="T35" fmla="*/ 105 h 696"/>
                  <a:gd name="T36" fmla="*/ 27 w 408"/>
                  <a:gd name="T37" fmla="*/ 117 h 696"/>
                  <a:gd name="T38" fmla="*/ 21 w 408"/>
                  <a:gd name="T39" fmla="*/ 104 h 696"/>
                  <a:gd name="T40" fmla="*/ 29 w 408"/>
                  <a:gd name="T41" fmla="*/ 102 h 696"/>
                  <a:gd name="T42" fmla="*/ 21 w 408"/>
                  <a:gd name="T43" fmla="*/ 97 h 696"/>
                  <a:gd name="T44" fmla="*/ 18 w 408"/>
                  <a:gd name="T45" fmla="*/ 105 h 696"/>
                  <a:gd name="T46" fmla="*/ 14 w 408"/>
                  <a:gd name="T47" fmla="*/ 97 h 696"/>
                  <a:gd name="T48" fmla="*/ 11 w 408"/>
                  <a:gd name="T49" fmla="*/ 99 h 696"/>
                  <a:gd name="T50" fmla="*/ 14 w 408"/>
                  <a:gd name="T51" fmla="*/ 94 h 696"/>
                  <a:gd name="T52" fmla="*/ 3 w 408"/>
                  <a:gd name="T53" fmla="*/ 72 h 696"/>
                  <a:gd name="T54" fmla="*/ 8 w 408"/>
                  <a:gd name="T55" fmla="*/ 52 h 696"/>
                  <a:gd name="T56" fmla="*/ 0 w 408"/>
                  <a:gd name="T57" fmla="*/ 34 h 696"/>
                  <a:gd name="T58" fmla="*/ 11 w 408"/>
                  <a:gd name="T59" fmla="*/ 22 h 696"/>
                  <a:gd name="T60" fmla="*/ 18 w 408"/>
                  <a:gd name="T61" fmla="*/ 0 h 696"/>
                  <a:gd name="T62" fmla="*/ 101 w 408"/>
                  <a:gd name="T63" fmla="*/ 20 h 696"/>
                  <a:gd name="T64" fmla="*/ 79 w 408"/>
                  <a:gd name="T65" fmla="*/ 90 h 696"/>
                  <a:gd name="T66" fmla="*/ 172 w 408"/>
                  <a:gd name="T67" fmla="*/ 207 h 696"/>
                  <a:gd name="T68" fmla="*/ 181 w 408"/>
                  <a:gd name="T69" fmla="*/ 227 h 696"/>
                  <a:gd name="T70" fmla="*/ 170 w 408"/>
                  <a:gd name="T71" fmla="*/ 232 h 696"/>
                  <a:gd name="T72" fmla="*/ 168 w 408"/>
                  <a:gd name="T73" fmla="*/ 241 h 696"/>
                  <a:gd name="T74" fmla="*/ 162 w 408"/>
                  <a:gd name="T75" fmla="*/ 247 h 696"/>
                  <a:gd name="T76" fmla="*/ 165 w 408"/>
                  <a:gd name="T77" fmla="*/ 259 h 696"/>
                  <a:gd name="T78" fmla="*/ 159 w 408"/>
                  <a:gd name="T79" fmla="*/ 261 h 696"/>
                  <a:gd name="T80" fmla="*/ 157 w 408"/>
                  <a:gd name="T81" fmla="*/ 261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140" name="Freeform 19"/>
              <p:cNvSpPr>
                <a:spLocks noChangeAspect="1"/>
              </p:cNvSpPr>
              <p:nvPr/>
            </p:nvSpPr>
            <p:spPr bwMode="auto">
              <a:xfrm>
                <a:off x="496" y="1235"/>
                <a:ext cx="311" cy="507"/>
              </a:xfrm>
              <a:custGeom>
                <a:avLst/>
                <a:gdLst>
                  <a:gd name="T0" fmla="*/ 157 w 408"/>
                  <a:gd name="T1" fmla="*/ 262 h 702"/>
                  <a:gd name="T2" fmla="*/ 101 w 408"/>
                  <a:gd name="T3" fmla="*/ 256 h 702"/>
                  <a:gd name="T4" fmla="*/ 98 w 408"/>
                  <a:gd name="T5" fmla="*/ 238 h 702"/>
                  <a:gd name="T6" fmla="*/ 88 w 408"/>
                  <a:gd name="T7" fmla="*/ 222 h 702"/>
                  <a:gd name="T8" fmla="*/ 79 w 408"/>
                  <a:gd name="T9" fmla="*/ 222 h 702"/>
                  <a:gd name="T10" fmla="*/ 79 w 408"/>
                  <a:gd name="T11" fmla="*/ 215 h 702"/>
                  <a:gd name="T12" fmla="*/ 66 w 408"/>
                  <a:gd name="T13" fmla="*/ 210 h 702"/>
                  <a:gd name="T14" fmla="*/ 59 w 408"/>
                  <a:gd name="T15" fmla="*/ 199 h 702"/>
                  <a:gd name="T16" fmla="*/ 40 w 408"/>
                  <a:gd name="T17" fmla="*/ 194 h 702"/>
                  <a:gd name="T18" fmla="*/ 34 w 408"/>
                  <a:gd name="T19" fmla="*/ 192 h 702"/>
                  <a:gd name="T20" fmla="*/ 40 w 408"/>
                  <a:gd name="T21" fmla="*/ 176 h 702"/>
                  <a:gd name="T22" fmla="*/ 34 w 408"/>
                  <a:gd name="T23" fmla="*/ 174 h 702"/>
                  <a:gd name="T24" fmla="*/ 37 w 408"/>
                  <a:gd name="T25" fmla="*/ 170 h 702"/>
                  <a:gd name="T26" fmla="*/ 21 w 408"/>
                  <a:gd name="T27" fmla="*/ 144 h 702"/>
                  <a:gd name="T28" fmla="*/ 21 w 408"/>
                  <a:gd name="T29" fmla="*/ 138 h 702"/>
                  <a:gd name="T30" fmla="*/ 27 w 408"/>
                  <a:gd name="T31" fmla="*/ 131 h 702"/>
                  <a:gd name="T32" fmla="*/ 16 w 408"/>
                  <a:gd name="T33" fmla="*/ 120 h 702"/>
                  <a:gd name="T34" fmla="*/ 18 w 408"/>
                  <a:gd name="T35" fmla="*/ 106 h 702"/>
                  <a:gd name="T36" fmla="*/ 27 w 408"/>
                  <a:gd name="T37" fmla="*/ 117 h 702"/>
                  <a:gd name="T38" fmla="*/ 21 w 408"/>
                  <a:gd name="T39" fmla="*/ 104 h 702"/>
                  <a:gd name="T40" fmla="*/ 29 w 408"/>
                  <a:gd name="T41" fmla="*/ 102 h 702"/>
                  <a:gd name="T42" fmla="*/ 21 w 408"/>
                  <a:gd name="T43" fmla="*/ 97 h 702"/>
                  <a:gd name="T44" fmla="*/ 18 w 408"/>
                  <a:gd name="T45" fmla="*/ 106 h 702"/>
                  <a:gd name="T46" fmla="*/ 14 w 408"/>
                  <a:gd name="T47" fmla="*/ 97 h 702"/>
                  <a:gd name="T48" fmla="*/ 11 w 408"/>
                  <a:gd name="T49" fmla="*/ 100 h 702"/>
                  <a:gd name="T50" fmla="*/ 14 w 408"/>
                  <a:gd name="T51" fmla="*/ 95 h 702"/>
                  <a:gd name="T52" fmla="*/ 3 w 408"/>
                  <a:gd name="T53" fmla="*/ 72 h 702"/>
                  <a:gd name="T54" fmla="*/ 8 w 408"/>
                  <a:gd name="T55" fmla="*/ 52 h 702"/>
                  <a:gd name="T56" fmla="*/ 0 w 408"/>
                  <a:gd name="T57" fmla="*/ 34 h 702"/>
                  <a:gd name="T58" fmla="*/ 11 w 408"/>
                  <a:gd name="T59" fmla="*/ 22 h 702"/>
                  <a:gd name="T60" fmla="*/ 18 w 408"/>
                  <a:gd name="T61" fmla="*/ 0 h 702"/>
                  <a:gd name="T62" fmla="*/ 101 w 408"/>
                  <a:gd name="T63" fmla="*/ 20 h 702"/>
                  <a:gd name="T64" fmla="*/ 79 w 408"/>
                  <a:gd name="T65" fmla="*/ 90 h 702"/>
                  <a:gd name="T66" fmla="*/ 172 w 408"/>
                  <a:gd name="T67" fmla="*/ 208 h 702"/>
                  <a:gd name="T68" fmla="*/ 181 w 408"/>
                  <a:gd name="T69" fmla="*/ 228 h 702"/>
                  <a:gd name="T70" fmla="*/ 170 w 408"/>
                  <a:gd name="T71" fmla="*/ 233 h 702"/>
                  <a:gd name="T72" fmla="*/ 168 w 408"/>
                  <a:gd name="T73" fmla="*/ 242 h 702"/>
                  <a:gd name="T74" fmla="*/ 162 w 408"/>
                  <a:gd name="T75" fmla="*/ 248 h 702"/>
                  <a:gd name="T76" fmla="*/ 165 w 408"/>
                  <a:gd name="T77" fmla="*/ 260 h 702"/>
                  <a:gd name="T78" fmla="*/ 159 w 408"/>
                  <a:gd name="T79" fmla="*/ 262 h 702"/>
                  <a:gd name="T80" fmla="*/ 157 w 408"/>
                  <a:gd name="T81" fmla="*/ 262 h 702"/>
                  <a:gd name="T82" fmla="*/ 157 w 408"/>
                  <a:gd name="T83" fmla="*/ 264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41" name="Freeform 20"/>
              <p:cNvSpPr>
                <a:spLocks noChangeAspect="1"/>
              </p:cNvSpPr>
              <p:nvPr/>
            </p:nvSpPr>
            <p:spPr bwMode="auto">
              <a:xfrm>
                <a:off x="1027" y="1395"/>
                <a:ext cx="284" cy="208"/>
              </a:xfrm>
              <a:custGeom>
                <a:avLst/>
                <a:gdLst>
                  <a:gd name="T0" fmla="*/ 163 w 372"/>
                  <a:gd name="T1" fmla="*/ 36 h 288"/>
                  <a:gd name="T2" fmla="*/ 157 w 372"/>
                  <a:gd name="T3" fmla="*/ 108 h 288"/>
                  <a:gd name="T4" fmla="*/ 137 w 372"/>
                  <a:gd name="T5" fmla="*/ 106 h 288"/>
                  <a:gd name="T6" fmla="*/ 0 w 372"/>
                  <a:gd name="T7" fmla="*/ 95 h 288"/>
                  <a:gd name="T8" fmla="*/ 3 w 372"/>
                  <a:gd name="T9" fmla="*/ 79 h 288"/>
                  <a:gd name="T10" fmla="*/ 16 w 372"/>
                  <a:gd name="T11" fmla="*/ 0 h 288"/>
                  <a:gd name="T12" fmla="*/ 123 w 372"/>
                  <a:gd name="T13" fmla="*/ 9 h 288"/>
                  <a:gd name="T14" fmla="*/ 166 w 372"/>
                  <a:gd name="T15" fmla="*/ 12 h 288"/>
                  <a:gd name="T16" fmla="*/ 163 w 372"/>
                  <a:gd name="T17" fmla="*/ 27 h 288"/>
                  <a:gd name="T18" fmla="*/ 163 w 372"/>
                  <a:gd name="T19" fmla="*/ 3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142" name="Freeform 21"/>
              <p:cNvSpPr>
                <a:spLocks noChangeAspect="1"/>
              </p:cNvSpPr>
              <p:nvPr/>
            </p:nvSpPr>
            <p:spPr bwMode="auto">
              <a:xfrm>
                <a:off x="1027" y="1395"/>
                <a:ext cx="284" cy="208"/>
              </a:xfrm>
              <a:custGeom>
                <a:avLst/>
                <a:gdLst>
                  <a:gd name="T0" fmla="*/ 163 w 372"/>
                  <a:gd name="T1" fmla="*/ 36 h 288"/>
                  <a:gd name="T2" fmla="*/ 157 w 372"/>
                  <a:gd name="T3" fmla="*/ 108 h 288"/>
                  <a:gd name="T4" fmla="*/ 137 w 372"/>
                  <a:gd name="T5" fmla="*/ 106 h 288"/>
                  <a:gd name="T6" fmla="*/ 0 w 372"/>
                  <a:gd name="T7" fmla="*/ 95 h 288"/>
                  <a:gd name="T8" fmla="*/ 3 w 372"/>
                  <a:gd name="T9" fmla="*/ 79 h 288"/>
                  <a:gd name="T10" fmla="*/ 16 w 372"/>
                  <a:gd name="T11" fmla="*/ 0 h 288"/>
                  <a:gd name="T12" fmla="*/ 123 w 372"/>
                  <a:gd name="T13" fmla="*/ 9 h 288"/>
                  <a:gd name="T14" fmla="*/ 166 w 372"/>
                  <a:gd name="T15" fmla="*/ 12 h 288"/>
                  <a:gd name="T16" fmla="*/ 163 w 372"/>
                  <a:gd name="T17" fmla="*/ 27 h 288"/>
                  <a:gd name="T18" fmla="*/ 163 w 372"/>
                  <a:gd name="T19" fmla="*/ 36 h 288"/>
                  <a:gd name="T20" fmla="*/ 163 w 372"/>
                  <a:gd name="T21" fmla="*/ 38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43" name="Freeform 22"/>
              <p:cNvSpPr>
                <a:spLocks noChangeAspect="1"/>
              </p:cNvSpPr>
              <p:nvPr/>
            </p:nvSpPr>
            <p:spPr bwMode="auto">
              <a:xfrm>
                <a:off x="2336" y="1274"/>
                <a:ext cx="68" cy="61"/>
              </a:xfrm>
              <a:custGeom>
                <a:avLst/>
                <a:gdLst>
                  <a:gd name="T0" fmla="*/ 36 w 90"/>
                  <a:gd name="T1" fmla="*/ 0 h 84"/>
                  <a:gd name="T2" fmla="*/ 39 w 90"/>
                  <a:gd name="T3" fmla="*/ 17 h 84"/>
                  <a:gd name="T4" fmla="*/ 18 w 90"/>
                  <a:gd name="T5" fmla="*/ 23 h 84"/>
                  <a:gd name="T6" fmla="*/ 5 w 90"/>
                  <a:gd name="T7" fmla="*/ 32 h 84"/>
                  <a:gd name="T8" fmla="*/ 5 w 90"/>
                  <a:gd name="T9" fmla="*/ 28 h 84"/>
                  <a:gd name="T10" fmla="*/ 0 w 90"/>
                  <a:gd name="T11" fmla="*/ 7 h 84"/>
                  <a:gd name="T12" fmla="*/ 34 w 90"/>
                  <a:gd name="T13" fmla="*/ 0 h 84"/>
                  <a:gd name="T14" fmla="*/ 36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144" name="Freeform 23"/>
              <p:cNvSpPr>
                <a:spLocks noChangeAspect="1"/>
              </p:cNvSpPr>
              <p:nvPr/>
            </p:nvSpPr>
            <p:spPr bwMode="auto">
              <a:xfrm>
                <a:off x="2336" y="1274"/>
                <a:ext cx="68" cy="61"/>
              </a:xfrm>
              <a:custGeom>
                <a:avLst/>
                <a:gdLst>
                  <a:gd name="T0" fmla="*/ 36 w 90"/>
                  <a:gd name="T1" fmla="*/ 0 h 84"/>
                  <a:gd name="T2" fmla="*/ 39 w 90"/>
                  <a:gd name="T3" fmla="*/ 17 h 84"/>
                  <a:gd name="T4" fmla="*/ 18 w 90"/>
                  <a:gd name="T5" fmla="*/ 23 h 84"/>
                  <a:gd name="T6" fmla="*/ 5 w 90"/>
                  <a:gd name="T7" fmla="*/ 32 h 84"/>
                  <a:gd name="T8" fmla="*/ 5 w 90"/>
                  <a:gd name="T9" fmla="*/ 28 h 84"/>
                  <a:gd name="T10" fmla="*/ 0 w 90"/>
                  <a:gd name="T11" fmla="*/ 7 h 84"/>
                  <a:gd name="T12" fmla="*/ 34 w 90"/>
                  <a:gd name="T13" fmla="*/ 0 h 84"/>
                  <a:gd name="T14" fmla="*/ 36 w 90"/>
                  <a:gd name="T15" fmla="*/ 0 h 84"/>
                  <a:gd name="T16" fmla="*/ 36 w 90"/>
                  <a:gd name="T17" fmla="*/ 2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45" name="Freeform 24"/>
              <p:cNvSpPr>
                <a:spLocks noChangeAspect="1"/>
              </p:cNvSpPr>
              <p:nvPr/>
            </p:nvSpPr>
            <p:spPr bwMode="auto">
              <a:xfrm>
                <a:off x="2281" y="1404"/>
                <a:ext cx="41" cy="61"/>
              </a:xfrm>
              <a:custGeom>
                <a:avLst/>
                <a:gdLst>
                  <a:gd name="T0" fmla="*/ 8 w 54"/>
                  <a:gd name="T1" fmla="*/ 0 h 84"/>
                  <a:gd name="T2" fmla="*/ 5 w 54"/>
                  <a:gd name="T3" fmla="*/ 2 h 84"/>
                  <a:gd name="T4" fmla="*/ 5 w 54"/>
                  <a:gd name="T5" fmla="*/ 9 h 84"/>
                  <a:gd name="T6" fmla="*/ 16 w 54"/>
                  <a:gd name="T7" fmla="*/ 20 h 84"/>
                  <a:gd name="T8" fmla="*/ 21 w 54"/>
                  <a:gd name="T9" fmla="*/ 23 h 84"/>
                  <a:gd name="T10" fmla="*/ 18 w 54"/>
                  <a:gd name="T11" fmla="*/ 28 h 84"/>
                  <a:gd name="T12" fmla="*/ 24 w 54"/>
                  <a:gd name="T13" fmla="*/ 30 h 84"/>
                  <a:gd name="T14" fmla="*/ 11 w 54"/>
                  <a:gd name="T15" fmla="*/ 32 h 84"/>
                  <a:gd name="T16" fmla="*/ 0 w 54"/>
                  <a:gd name="T17" fmla="*/ 2 h 84"/>
                  <a:gd name="T18" fmla="*/ 5 w 54"/>
                  <a:gd name="T19" fmla="*/ 0 h 84"/>
                  <a:gd name="T20" fmla="*/ 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46" name="Freeform 25"/>
              <p:cNvSpPr>
                <a:spLocks noChangeAspect="1"/>
              </p:cNvSpPr>
              <p:nvPr/>
            </p:nvSpPr>
            <p:spPr bwMode="auto">
              <a:xfrm>
                <a:off x="2281" y="1404"/>
                <a:ext cx="41" cy="61"/>
              </a:xfrm>
              <a:custGeom>
                <a:avLst/>
                <a:gdLst>
                  <a:gd name="T0" fmla="*/ 8 w 54"/>
                  <a:gd name="T1" fmla="*/ 0 h 84"/>
                  <a:gd name="T2" fmla="*/ 5 w 54"/>
                  <a:gd name="T3" fmla="*/ 2 h 84"/>
                  <a:gd name="T4" fmla="*/ 5 w 54"/>
                  <a:gd name="T5" fmla="*/ 9 h 84"/>
                  <a:gd name="T6" fmla="*/ 16 w 54"/>
                  <a:gd name="T7" fmla="*/ 20 h 84"/>
                  <a:gd name="T8" fmla="*/ 21 w 54"/>
                  <a:gd name="T9" fmla="*/ 23 h 84"/>
                  <a:gd name="T10" fmla="*/ 18 w 54"/>
                  <a:gd name="T11" fmla="*/ 28 h 84"/>
                  <a:gd name="T12" fmla="*/ 24 w 54"/>
                  <a:gd name="T13" fmla="*/ 30 h 84"/>
                  <a:gd name="T14" fmla="*/ 11 w 54"/>
                  <a:gd name="T15" fmla="*/ 32 h 84"/>
                  <a:gd name="T16" fmla="*/ 0 w 54"/>
                  <a:gd name="T17" fmla="*/ 2 h 84"/>
                  <a:gd name="T18" fmla="*/ 5 w 54"/>
                  <a:gd name="T19" fmla="*/ 0 h 84"/>
                  <a:gd name="T20" fmla="*/ 8 w 54"/>
                  <a:gd name="T21" fmla="*/ 0 h 84"/>
                  <a:gd name="T22" fmla="*/ 8 w 54"/>
                  <a:gd name="T23" fmla="*/ 2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47" name="Freeform 26"/>
              <p:cNvSpPr>
                <a:spLocks noChangeAspect="1"/>
              </p:cNvSpPr>
              <p:nvPr/>
            </p:nvSpPr>
            <p:spPr bwMode="auto">
              <a:xfrm>
                <a:off x="2240" y="1456"/>
                <a:ext cx="9" cy="4"/>
              </a:xfrm>
              <a:custGeom>
                <a:avLst/>
                <a:gdLst>
                  <a:gd name="T0" fmla="*/ 3 w 12"/>
                  <a:gd name="T1" fmla="*/ 2 h 6"/>
                  <a:gd name="T2" fmla="*/ 0 w 12"/>
                  <a:gd name="T3" fmla="*/ 0 h 6"/>
                  <a:gd name="T4" fmla="*/ 5 w 12"/>
                  <a:gd name="T5" fmla="*/ 0 h 6"/>
                  <a:gd name="T6" fmla="*/ 3 w 12"/>
                  <a:gd name="T7" fmla="*/ 2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48" name="Freeform 27"/>
              <p:cNvSpPr>
                <a:spLocks noChangeAspect="1"/>
              </p:cNvSpPr>
              <p:nvPr/>
            </p:nvSpPr>
            <p:spPr bwMode="auto">
              <a:xfrm>
                <a:off x="2240" y="1456"/>
                <a:ext cx="9" cy="9"/>
              </a:xfrm>
              <a:custGeom>
                <a:avLst/>
                <a:gdLst>
                  <a:gd name="T0" fmla="*/ 3 w 12"/>
                  <a:gd name="T1" fmla="*/ 3 h 12"/>
                  <a:gd name="T2" fmla="*/ 0 w 12"/>
                  <a:gd name="T3" fmla="*/ 0 h 12"/>
                  <a:gd name="T4" fmla="*/ 5 w 12"/>
                  <a:gd name="T5" fmla="*/ 0 h 12"/>
                  <a:gd name="T6" fmla="*/ 3 w 12"/>
                  <a:gd name="T7" fmla="*/ 3 h 12"/>
                  <a:gd name="T8" fmla="*/ 3 w 12"/>
                  <a:gd name="T9" fmla="*/ 5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49" name="Freeform 28"/>
              <p:cNvSpPr>
                <a:spLocks noChangeAspect="1"/>
              </p:cNvSpPr>
              <p:nvPr/>
            </p:nvSpPr>
            <p:spPr bwMode="auto">
              <a:xfrm>
                <a:off x="1883" y="1859"/>
                <a:ext cx="352" cy="251"/>
              </a:xfrm>
              <a:custGeom>
                <a:avLst/>
                <a:gdLst>
                  <a:gd name="T0" fmla="*/ 146 w 462"/>
                  <a:gd name="T1" fmla="*/ 0 h 348"/>
                  <a:gd name="T2" fmla="*/ 201 w 462"/>
                  <a:gd name="T3" fmla="*/ 88 h 348"/>
                  <a:gd name="T4" fmla="*/ 204 w 462"/>
                  <a:gd name="T5" fmla="*/ 110 h 348"/>
                  <a:gd name="T6" fmla="*/ 199 w 462"/>
                  <a:gd name="T7" fmla="*/ 117 h 348"/>
                  <a:gd name="T8" fmla="*/ 199 w 462"/>
                  <a:gd name="T9" fmla="*/ 122 h 348"/>
                  <a:gd name="T10" fmla="*/ 197 w 462"/>
                  <a:gd name="T11" fmla="*/ 126 h 348"/>
                  <a:gd name="T12" fmla="*/ 181 w 462"/>
                  <a:gd name="T13" fmla="*/ 131 h 348"/>
                  <a:gd name="T14" fmla="*/ 178 w 462"/>
                  <a:gd name="T15" fmla="*/ 126 h 348"/>
                  <a:gd name="T16" fmla="*/ 183 w 462"/>
                  <a:gd name="T17" fmla="*/ 128 h 348"/>
                  <a:gd name="T18" fmla="*/ 186 w 462"/>
                  <a:gd name="T19" fmla="*/ 124 h 348"/>
                  <a:gd name="T20" fmla="*/ 178 w 462"/>
                  <a:gd name="T21" fmla="*/ 124 h 348"/>
                  <a:gd name="T22" fmla="*/ 170 w 462"/>
                  <a:gd name="T23" fmla="*/ 115 h 348"/>
                  <a:gd name="T24" fmla="*/ 162 w 462"/>
                  <a:gd name="T25" fmla="*/ 113 h 348"/>
                  <a:gd name="T26" fmla="*/ 157 w 462"/>
                  <a:gd name="T27" fmla="*/ 102 h 348"/>
                  <a:gd name="T28" fmla="*/ 149 w 462"/>
                  <a:gd name="T29" fmla="*/ 97 h 348"/>
                  <a:gd name="T30" fmla="*/ 149 w 462"/>
                  <a:gd name="T31" fmla="*/ 90 h 348"/>
                  <a:gd name="T32" fmla="*/ 143 w 462"/>
                  <a:gd name="T33" fmla="*/ 90 h 348"/>
                  <a:gd name="T34" fmla="*/ 146 w 462"/>
                  <a:gd name="T35" fmla="*/ 94 h 348"/>
                  <a:gd name="T36" fmla="*/ 143 w 462"/>
                  <a:gd name="T37" fmla="*/ 94 h 348"/>
                  <a:gd name="T38" fmla="*/ 133 w 462"/>
                  <a:gd name="T39" fmla="*/ 82 h 348"/>
                  <a:gd name="T40" fmla="*/ 138 w 462"/>
                  <a:gd name="T41" fmla="*/ 70 h 348"/>
                  <a:gd name="T42" fmla="*/ 130 w 462"/>
                  <a:gd name="T43" fmla="*/ 68 h 348"/>
                  <a:gd name="T44" fmla="*/ 133 w 462"/>
                  <a:gd name="T45" fmla="*/ 74 h 348"/>
                  <a:gd name="T46" fmla="*/ 125 w 462"/>
                  <a:gd name="T47" fmla="*/ 70 h 348"/>
                  <a:gd name="T48" fmla="*/ 127 w 462"/>
                  <a:gd name="T49" fmla="*/ 48 h 348"/>
                  <a:gd name="T50" fmla="*/ 98 w 462"/>
                  <a:gd name="T51" fmla="*/ 25 h 348"/>
                  <a:gd name="T52" fmla="*/ 82 w 462"/>
                  <a:gd name="T53" fmla="*/ 22 h 348"/>
                  <a:gd name="T54" fmla="*/ 82 w 462"/>
                  <a:gd name="T55" fmla="*/ 27 h 348"/>
                  <a:gd name="T56" fmla="*/ 56 w 462"/>
                  <a:gd name="T57" fmla="*/ 34 h 348"/>
                  <a:gd name="T58" fmla="*/ 56 w 462"/>
                  <a:gd name="T59" fmla="*/ 32 h 348"/>
                  <a:gd name="T60" fmla="*/ 59 w 462"/>
                  <a:gd name="T61" fmla="*/ 34 h 348"/>
                  <a:gd name="T62" fmla="*/ 59 w 462"/>
                  <a:gd name="T63" fmla="*/ 32 h 348"/>
                  <a:gd name="T64" fmla="*/ 45 w 462"/>
                  <a:gd name="T65" fmla="*/ 20 h 348"/>
                  <a:gd name="T66" fmla="*/ 43 w 462"/>
                  <a:gd name="T67" fmla="*/ 22 h 348"/>
                  <a:gd name="T68" fmla="*/ 45 w 462"/>
                  <a:gd name="T69" fmla="*/ 25 h 348"/>
                  <a:gd name="T70" fmla="*/ 27 w 462"/>
                  <a:gd name="T71" fmla="*/ 20 h 348"/>
                  <a:gd name="T72" fmla="*/ 37 w 462"/>
                  <a:gd name="T73" fmla="*/ 18 h 348"/>
                  <a:gd name="T74" fmla="*/ 34 w 462"/>
                  <a:gd name="T75" fmla="*/ 18 h 348"/>
                  <a:gd name="T76" fmla="*/ 11 w 462"/>
                  <a:gd name="T77" fmla="*/ 22 h 348"/>
                  <a:gd name="T78" fmla="*/ 16 w 462"/>
                  <a:gd name="T79" fmla="*/ 20 h 348"/>
                  <a:gd name="T80" fmla="*/ 11 w 462"/>
                  <a:gd name="T81" fmla="*/ 18 h 348"/>
                  <a:gd name="T82" fmla="*/ 11 w 462"/>
                  <a:gd name="T83" fmla="*/ 20 h 348"/>
                  <a:gd name="T84" fmla="*/ 5 w 462"/>
                  <a:gd name="T85" fmla="*/ 22 h 348"/>
                  <a:gd name="T86" fmla="*/ 5 w 462"/>
                  <a:gd name="T87" fmla="*/ 16 h 348"/>
                  <a:gd name="T88" fmla="*/ 0 w 462"/>
                  <a:gd name="T89" fmla="*/ 12 h 348"/>
                  <a:gd name="T90" fmla="*/ 0 w 462"/>
                  <a:gd name="T91" fmla="*/ 6 h 348"/>
                  <a:gd name="T92" fmla="*/ 61 w 462"/>
                  <a:gd name="T93" fmla="*/ 2 h 348"/>
                  <a:gd name="T94" fmla="*/ 66 w 462"/>
                  <a:gd name="T95" fmla="*/ 9 h 348"/>
                  <a:gd name="T96" fmla="*/ 130 w 462"/>
                  <a:gd name="T97" fmla="*/ 6 h 348"/>
                  <a:gd name="T98" fmla="*/ 133 w 462"/>
                  <a:gd name="T99" fmla="*/ 12 h 348"/>
                  <a:gd name="T100" fmla="*/ 136 w 462"/>
                  <a:gd name="T101" fmla="*/ 9 h 348"/>
                  <a:gd name="T102" fmla="*/ 136 w 462"/>
                  <a:gd name="T103" fmla="*/ 0 h 348"/>
                  <a:gd name="T104" fmla="*/ 146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150" name="Freeform 29"/>
              <p:cNvSpPr>
                <a:spLocks noChangeAspect="1"/>
              </p:cNvSpPr>
              <p:nvPr/>
            </p:nvSpPr>
            <p:spPr bwMode="auto">
              <a:xfrm>
                <a:off x="1883" y="1859"/>
                <a:ext cx="352" cy="251"/>
              </a:xfrm>
              <a:custGeom>
                <a:avLst/>
                <a:gdLst>
                  <a:gd name="T0" fmla="*/ 146 w 462"/>
                  <a:gd name="T1" fmla="*/ 0 h 348"/>
                  <a:gd name="T2" fmla="*/ 201 w 462"/>
                  <a:gd name="T3" fmla="*/ 88 h 348"/>
                  <a:gd name="T4" fmla="*/ 204 w 462"/>
                  <a:gd name="T5" fmla="*/ 110 h 348"/>
                  <a:gd name="T6" fmla="*/ 199 w 462"/>
                  <a:gd name="T7" fmla="*/ 117 h 348"/>
                  <a:gd name="T8" fmla="*/ 199 w 462"/>
                  <a:gd name="T9" fmla="*/ 122 h 348"/>
                  <a:gd name="T10" fmla="*/ 197 w 462"/>
                  <a:gd name="T11" fmla="*/ 126 h 348"/>
                  <a:gd name="T12" fmla="*/ 181 w 462"/>
                  <a:gd name="T13" fmla="*/ 131 h 348"/>
                  <a:gd name="T14" fmla="*/ 178 w 462"/>
                  <a:gd name="T15" fmla="*/ 126 h 348"/>
                  <a:gd name="T16" fmla="*/ 183 w 462"/>
                  <a:gd name="T17" fmla="*/ 128 h 348"/>
                  <a:gd name="T18" fmla="*/ 186 w 462"/>
                  <a:gd name="T19" fmla="*/ 124 h 348"/>
                  <a:gd name="T20" fmla="*/ 178 w 462"/>
                  <a:gd name="T21" fmla="*/ 124 h 348"/>
                  <a:gd name="T22" fmla="*/ 170 w 462"/>
                  <a:gd name="T23" fmla="*/ 115 h 348"/>
                  <a:gd name="T24" fmla="*/ 162 w 462"/>
                  <a:gd name="T25" fmla="*/ 113 h 348"/>
                  <a:gd name="T26" fmla="*/ 157 w 462"/>
                  <a:gd name="T27" fmla="*/ 102 h 348"/>
                  <a:gd name="T28" fmla="*/ 149 w 462"/>
                  <a:gd name="T29" fmla="*/ 97 h 348"/>
                  <a:gd name="T30" fmla="*/ 149 w 462"/>
                  <a:gd name="T31" fmla="*/ 90 h 348"/>
                  <a:gd name="T32" fmla="*/ 143 w 462"/>
                  <a:gd name="T33" fmla="*/ 90 h 348"/>
                  <a:gd name="T34" fmla="*/ 146 w 462"/>
                  <a:gd name="T35" fmla="*/ 94 h 348"/>
                  <a:gd name="T36" fmla="*/ 143 w 462"/>
                  <a:gd name="T37" fmla="*/ 94 h 348"/>
                  <a:gd name="T38" fmla="*/ 133 w 462"/>
                  <a:gd name="T39" fmla="*/ 82 h 348"/>
                  <a:gd name="T40" fmla="*/ 138 w 462"/>
                  <a:gd name="T41" fmla="*/ 70 h 348"/>
                  <a:gd name="T42" fmla="*/ 130 w 462"/>
                  <a:gd name="T43" fmla="*/ 68 h 348"/>
                  <a:gd name="T44" fmla="*/ 133 w 462"/>
                  <a:gd name="T45" fmla="*/ 74 h 348"/>
                  <a:gd name="T46" fmla="*/ 125 w 462"/>
                  <a:gd name="T47" fmla="*/ 70 h 348"/>
                  <a:gd name="T48" fmla="*/ 127 w 462"/>
                  <a:gd name="T49" fmla="*/ 48 h 348"/>
                  <a:gd name="T50" fmla="*/ 98 w 462"/>
                  <a:gd name="T51" fmla="*/ 25 h 348"/>
                  <a:gd name="T52" fmla="*/ 82 w 462"/>
                  <a:gd name="T53" fmla="*/ 22 h 348"/>
                  <a:gd name="T54" fmla="*/ 82 w 462"/>
                  <a:gd name="T55" fmla="*/ 27 h 348"/>
                  <a:gd name="T56" fmla="*/ 56 w 462"/>
                  <a:gd name="T57" fmla="*/ 34 h 348"/>
                  <a:gd name="T58" fmla="*/ 56 w 462"/>
                  <a:gd name="T59" fmla="*/ 32 h 348"/>
                  <a:gd name="T60" fmla="*/ 59 w 462"/>
                  <a:gd name="T61" fmla="*/ 34 h 348"/>
                  <a:gd name="T62" fmla="*/ 59 w 462"/>
                  <a:gd name="T63" fmla="*/ 32 h 348"/>
                  <a:gd name="T64" fmla="*/ 45 w 462"/>
                  <a:gd name="T65" fmla="*/ 20 h 348"/>
                  <a:gd name="T66" fmla="*/ 43 w 462"/>
                  <a:gd name="T67" fmla="*/ 22 h 348"/>
                  <a:gd name="T68" fmla="*/ 45 w 462"/>
                  <a:gd name="T69" fmla="*/ 25 h 348"/>
                  <a:gd name="T70" fmla="*/ 27 w 462"/>
                  <a:gd name="T71" fmla="*/ 20 h 348"/>
                  <a:gd name="T72" fmla="*/ 37 w 462"/>
                  <a:gd name="T73" fmla="*/ 18 h 348"/>
                  <a:gd name="T74" fmla="*/ 34 w 462"/>
                  <a:gd name="T75" fmla="*/ 18 h 348"/>
                  <a:gd name="T76" fmla="*/ 11 w 462"/>
                  <a:gd name="T77" fmla="*/ 22 h 348"/>
                  <a:gd name="T78" fmla="*/ 16 w 462"/>
                  <a:gd name="T79" fmla="*/ 20 h 348"/>
                  <a:gd name="T80" fmla="*/ 11 w 462"/>
                  <a:gd name="T81" fmla="*/ 18 h 348"/>
                  <a:gd name="T82" fmla="*/ 11 w 462"/>
                  <a:gd name="T83" fmla="*/ 20 h 348"/>
                  <a:gd name="T84" fmla="*/ 5 w 462"/>
                  <a:gd name="T85" fmla="*/ 22 h 348"/>
                  <a:gd name="T86" fmla="*/ 5 w 462"/>
                  <a:gd name="T87" fmla="*/ 16 h 348"/>
                  <a:gd name="T88" fmla="*/ 0 w 462"/>
                  <a:gd name="T89" fmla="*/ 12 h 348"/>
                  <a:gd name="T90" fmla="*/ 0 w 462"/>
                  <a:gd name="T91" fmla="*/ 6 h 348"/>
                  <a:gd name="T92" fmla="*/ 61 w 462"/>
                  <a:gd name="T93" fmla="*/ 2 h 348"/>
                  <a:gd name="T94" fmla="*/ 66 w 462"/>
                  <a:gd name="T95" fmla="*/ 9 h 348"/>
                  <a:gd name="T96" fmla="*/ 130 w 462"/>
                  <a:gd name="T97" fmla="*/ 6 h 348"/>
                  <a:gd name="T98" fmla="*/ 133 w 462"/>
                  <a:gd name="T99" fmla="*/ 12 h 348"/>
                  <a:gd name="T100" fmla="*/ 136 w 462"/>
                  <a:gd name="T101" fmla="*/ 9 h 348"/>
                  <a:gd name="T102" fmla="*/ 136 w 462"/>
                  <a:gd name="T103" fmla="*/ 0 h 348"/>
                  <a:gd name="T104" fmla="*/ 146 w 462"/>
                  <a:gd name="T105" fmla="*/ 0 h 348"/>
                  <a:gd name="T106" fmla="*/ 146 w 462"/>
                  <a:gd name="T107" fmla="*/ 2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51" name="Freeform 30"/>
              <p:cNvSpPr>
                <a:spLocks noChangeAspect="1"/>
              </p:cNvSpPr>
              <p:nvPr/>
            </p:nvSpPr>
            <p:spPr bwMode="auto">
              <a:xfrm>
                <a:off x="1942" y="1672"/>
                <a:ext cx="211" cy="208"/>
              </a:xfrm>
              <a:custGeom>
                <a:avLst/>
                <a:gdLst>
                  <a:gd name="T0" fmla="*/ 29 w 276"/>
                  <a:gd name="T1" fmla="*/ 2 h 288"/>
                  <a:gd name="T2" fmla="*/ 59 w 276"/>
                  <a:gd name="T3" fmla="*/ 0 h 288"/>
                  <a:gd name="T4" fmla="*/ 54 w 276"/>
                  <a:gd name="T5" fmla="*/ 7 h 288"/>
                  <a:gd name="T6" fmla="*/ 67 w 276"/>
                  <a:gd name="T7" fmla="*/ 12 h 288"/>
                  <a:gd name="T8" fmla="*/ 75 w 276"/>
                  <a:gd name="T9" fmla="*/ 22 h 288"/>
                  <a:gd name="T10" fmla="*/ 105 w 276"/>
                  <a:gd name="T11" fmla="*/ 43 h 288"/>
                  <a:gd name="T12" fmla="*/ 115 w 276"/>
                  <a:gd name="T13" fmla="*/ 61 h 288"/>
                  <a:gd name="T14" fmla="*/ 123 w 276"/>
                  <a:gd name="T15" fmla="*/ 63 h 288"/>
                  <a:gd name="T16" fmla="*/ 118 w 276"/>
                  <a:gd name="T17" fmla="*/ 72 h 288"/>
                  <a:gd name="T18" fmla="*/ 118 w 276"/>
                  <a:gd name="T19" fmla="*/ 74 h 288"/>
                  <a:gd name="T20" fmla="*/ 113 w 276"/>
                  <a:gd name="T21" fmla="*/ 82 h 288"/>
                  <a:gd name="T22" fmla="*/ 113 w 276"/>
                  <a:gd name="T23" fmla="*/ 86 h 288"/>
                  <a:gd name="T24" fmla="*/ 110 w 276"/>
                  <a:gd name="T25" fmla="*/ 86 h 288"/>
                  <a:gd name="T26" fmla="*/ 115 w 276"/>
                  <a:gd name="T27" fmla="*/ 88 h 288"/>
                  <a:gd name="T28" fmla="*/ 113 w 276"/>
                  <a:gd name="T29" fmla="*/ 97 h 288"/>
                  <a:gd name="T30" fmla="*/ 102 w 276"/>
                  <a:gd name="T31" fmla="*/ 97 h 288"/>
                  <a:gd name="T32" fmla="*/ 102 w 276"/>
                  <a:gd name="T33" fmla="*/ 106 h 288"/>
                  <a:gd name="T34" fmla="*/ 99 w 276"/>
                  <a:gd name="T35" fmla="*/ 108 h 288"/>
                  <a:gd name="T36" fmla="*/ 96 w 276"/>
                  <a:gd name="T37" fmla="*/ 104 h 288"/>
                  <a:gd name="T38" fmla="*/ 32 w 276"/>
                  <a:gd name="T39" fmla="*/ 106 h 288"/>
                  <a:gd name="T40" fmla="*/ 27 w 276"/>
                  <a:gd name="T41" fmla="*/ 100 h 288"/>
                  <a:gd name="T42" fmla="*/ 21 w 276"/>
                  <a:gd name="T43" fmla="*/ 79 h 288"/>
                  <a:gd name="T44" fmla="*/ 27 w 276"/>
                  <a:gd name="T45" fmla="*/ 70 h 288"/>
                  <a:gd name="T46" fmla="*/ 16 w 276"/>
                  <a:gd name="T47" fmla="*/ 56 h 288"/>
                  <a:gd name="T48" fmla="*/ 0 w 276"/>
                  <a:gd name="T49" fmla="*/ 7 h 288"/>
                  <a:gd name="T50" fmla="*/ 29 w 276"/>
                  <a:gd name="T51" fmla="*/ 2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52" name="Freeform 31"/>
              <p:cNvSpPr>
                <a:spLocks noChangeAspect="1"/>
              </p:cNvSpPr>
              <p:nvPr/>
            </p:nvSpPr>
            <p:spPr bwMode="auto">
              <a:xfrm>
                <a:off x="1942" y="1672"/>
                <a:ext cx="211" cy="208"/>
              </a:xfrm>
              <a:custGeom>
                <a:avLst/>
                <a:gdLst>
                  <a:gd name="T0" fmla="*/ 29 w 276"/>
                  <a:gd name="T1" fmla="*/ 2 h 288"/>
                  <a:gd name="T2" fmla="*/ 59 w 276"/>
                  <a:gd name="T3" fmla="*/ 0 h 288"/>
                  <a:gd name="T4" fmla="*/ 54 w 276"/>
                  <a:gd name="T5" fmla="*/ 7 h 288"/>
                  <a:gd name="T6" fmla="*/ 67 w 276"/>
                  <a:gd name="T7" fmla="*/ 12 h 288"/>
                  <a:gd name="T8" fmla="*/ 75 w 276"/>
                  <a:gd name="T9" fmla="*/ 22 h 288"/>
                  <a:gd name="T10" fmla="*/ 105 w 276"/>
                  <a:gd name="T11" fmla="*/ 43 h 288"/>
                  <a:gd name="T12" fmla="*/ 115 w 276"/>
                  <a:gd name="T13" fmla="*/ 61 h 288"/>
                  <a:gd name="T14" fmla="*/ 123 w 276"/>
                  <a:gd name="T15" fmla="*/ 63 h 288"/>
                  <a:gd name="T16" fmla="*/ 118 w 276"/>
                  <a:gd name="T17" fmla="*/ 72 h 288"/>
                  <a:gd name="T18" fmla="*/ 118 w 276"/>
                  <a:gd name="T19" fmla="*/ 74 h 288"/>
                  <a:gd name="T20" fmla="*/ 113 w 276"/>
                  <a:gd name="T21" fmla="*/ 82 h 288"/>
                  <a:gd name="T22" fmla="*/ 113 w 276"/>
                  <a:gd name="T23" fmla="*/ 86 h 288"/>
                  <a:gd name="T24" fmla="*/ 110 w 276"/>
                  <a:gd name="T25" fmla="*/ 86 h 288"/>
                  <a:gd name="T26" fmla="*/ 115 w 276"/>
                  <a:gd name="T27" fmla="*/ 88 h 288"/>
                  <a:gd name="T28" fmla="*/ 113 w 276"/>
                  <a:gd name="T29" fmla="*/ 97 h 288"/>
                  <a:gd name="T30" fmla="*/ 102 w 276"/>
                  <a:gd name="T31" fmla="*/ 97 h 288"/>
                  <a:gd name="T32" fmla="*/ 102 w 276"/>
                  <a:gd name="T33" fmla="*/ 106 h 288"/>
                  <a:gd name="T34" fmla="*/ 99 w 276"/>
                  <a:gd name="T35" fmla="*/ 108 h 288"/>
                  <a:gd name="T36" fmla="*/ 96 w 276"/>
                  <a:gd name="T37" fmla="*/ 104 h 288"/>
                  <a:gd name="T38" fmla="*/ 32 w 276"/>
                  <a:gd name="T39" fmla="*/ 106 h 288"/>
                  <a:gd name="T40" fmla="*/ 27 w 276"/>
                  <a:gd name="T41" fmla="*/ 100 h 288"/>
                  <a:gd name="T42" fmla="*/ 21 w 276"/>
                  <a:gd name="T43" fmla="*/ 79 h 288"/>
                  <a:gd name="T44" fmla="*/ 27 w 276"/>
                  <a:gd name="T45" fmla="*/ 70 h 288"/>
                  <a:gd name="T46" fmla="*/ 16 w 276"/>
                  <a:gd name="T47" fmla="*/ 56 h 288"/>
                  <a:gd name="T48" fmla="*/ 0 w 276"/>
                  <a:gd name="T49" fmla="*/ 7 h 288"/>
                  <a:gd name="T50" fmla="*/ 29 w 276"/>
                  <a:gd name="T51" fmla="*/ 2 h 288"/>
                  <a:gd name="T52" fmla="*/ 29 w 276"/>
                  <a:gd name="T53" fmla="*/ 5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53" name="Freeform 32"/>
              <p:cNvSpPr>
                <a:spLocks noChangeAspect="1"/>
              </p:cNvSpPr>
              <p:nvPr/>
            </p:nvSpPr>
            <p:spPr bwMode="auto">
              <a:xfrm>
                <a:off x="903" y="1954"/>
                <a:ext cx="19" cy="17"/>
              </a:xfrm>
              <a:custGeom>
                <a:avLst/>
                <a:gdLst>
                  <a:gd name="T0" fmla="*/ 3 w 24"/>
                  <a:gd name="T1" fmla="*/ 0 h 24"/>
                  <a:gd name="T2" fmla="*/ 9 w 24"/>
                  <a:gd name="T3" fmla="*/ 0 h 24"/>
                  <a:gd name="T4" fmla="*/ 12 w 24"/>
                  <a:gd name="T5" fmla="*/ 2 h 24"/>
                  <a:gd name="T6" fmla="*/ 9 w 24"/>
                  <a:gd name="T7" fmla="*/ 4 h 24"/>
                  <a:gd name="T8" fmla="*/ 9 w 24"/>
                  <a:gd name="T9" fmla="*/ 6 h 24"/>
                  <a:gd name="T10" fmla="*/ 6 w 24"/>
                  <a:gd name="T11" fmla="*/ 9 h 24"/>
                  <a:gd name="T12" fmla="*/ 3 w 24"/>
                  <a:gd name="T13" fmla="*/ 9 h 24"/>
                  <a:gd name="T14" fmla="*/ 3 w 24"/>
                  <a:gd name="T15" fmla="*/ 6 h 24"/>
                  <a:gd name="T16" fmla="*/ 0 w 24"/>
                  <a:gd name="T17" fmla="*/ 6 h 24"/>
                  <a:gd name="T18" fmla="*/ 0 w 24"/>
                  <a:gd name="T19" fmla="*/ 2 h 24"/>
                  <a:gd name="T20" fmla="*/ 3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154" name="Freeform 33"/>
              <p:cNvSpPr>
                <a:spLocks noChangeAspect="1"/>
              </p:cNvSpPr>
              <p:nvPr/>
            </p:nvSpPr>
            <p:spPr bwMode="auto">
              <a:xfrm>
                <a:off x="903" y="1954"/>
                <a:ext cx="19" cy="17"/>
              </a:xfrm>
              <a:custGeom>
                <a:avLst/>
                <a:gdLst>
                  <a:gd name="T0" fmla="*/ 3 w 24"/>
                  <a:gd name="T1" fmla="*/ 0 h 24"/>
                  <a:gd name="T2" fmla="*/ 9 w 24"/>
                  <a:gd name="T3" fmla="*/ 0 h 24"/>
                  <a:gd name="T4" fmla="*/ 12 w 24"/>
                  <a:gd name="T5" fmla="*/ 2 h 24"/>
                  <a:gd name="T6" fmla="*/ 9 w 24"/>
                  <a:gd name="T7" fmla="*/ 4 h 24"/>
                  <a:gd name="T8" fmla="*/ 9 w 24"/>
                  <a:gd name="T9" fmla="*/ 6 h 24"/>
                  <a:gd name="T10" fmla="*/ 6 w 24"/>
                  <a:gd name="T11" fmla="*/ 9 h 24"/>
                  <a:gd name="T12" fmla="*/ 3 w 24"/>
                  <a:gd name="T13" fmla="*/ 9 h 24"/>
                  <a:gd name="T14" fmla="*/ 3 w 24"/>
                  <a:gd name="T15" fmla="*/ 6 h 24"/>
                  <a:gd name="T16" fmla="*/ 0 w 24"/>
                  <a:gd name="T17" fmla="*/ 6 h 24"/>
                  <a:gd name="T18" fmla="*/ 0 w 24"/>
                  <a:gd name="T19" fmla="*/ 2 h 24"/>
                  <a:gd name="T20" fmla="*/ 3 w 24"/>
                  <a:gd name="T21" fmla="*/ 0 h 24"/>
                  <a:gd name="T22" fmla="*/ 3 w 24"/>
                  <a:gd name="T23" fmla="*/ 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55" name="Freeform 34"/>
              <p:cNvSpPr>
                <a:spLocks noChangeAspect="1"/>
              </p:cNvSpPr>
              <p:nvPr/>
            </p:nvSpPr>
            <p:spPr bwMode="auto">
              <a:xfrm>
                <a:off x="963" y="1984"/>
                <a:ext cx="23" cy="17"/>
              </a:xfrm>
              <a:custGeom>
                <a:avLst/>
                <a:gdLst>
                  <a:gd name="T0" fmla="*/ 3 w 30"/>
                  <a:gd name="T1" fmla="*/ 2 h 24"/>
                  <a:gd name="T2" fmla="*/ 3 w 30"/>
                  <a:gd name="T3" fmla="*/ 0 h 24"/>
                  <a:gd name="T4" fmla="*/ 5 w 30"/>
                  <a:gd name="T5" fmla="*/ 0 h 24"/>
                  <a:gd name="T6" fmla="*/ 8 w 30"/>
                  <a:gd name="T7" fmla="*/ 2 h 24"/>
                  <a:gd name="T8" fmla="*/ 11 w 30"/>
                  <a:gd name="T9" fmla="*/ 4 h 24"/>
                  <a:gd name="T10" fmla="*/ 14 w 30"/>
                  <a:gd name="T11" fmla="*/ 6 h 24"/>
                  <a:gd name="T12" fmla="*/ 8 w 30"/>
                  <a:gd name="T13" fmla="*/ 6 h 24"/>
                  <a:gd name="T14" fmla="*/ 5 w 30"/>
                  <a:gd name="T15" fmla="*/ 9 h 24"/>
                  <a:gd name="T16" fmla="*/ 3 w 30"/>
                  <a:gd name="T17" fmla="*/ 6 h 24"/>
                  <a:gd name="T18" fmla="*/ 0 w 30"/>
                  <a:gd name="T19" fmla="*/ 2 h 24"/>
                  <a:gd name="T20" fmla="*/ 3 w 30"/>
                  <a:gd name="T21" fmla="*/ 2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156" name="Freeform 35"/>
              <p:cNvSpPr>
                <a:spLocks noChangeAspect="1"/>
              </p:cNvSpPr>
              <p:nvPr/>
            </p:nvSpPr>
            <p:spPr bwMode="auto">
              <a:xfrm>
                <a:off x="963" y="1984"/>
                <a:ext cx="23" cy="17"/>
              </a:xfrm>
              <a:custGeom>
                <a:avLst/>
                <a:gdLst>
                  <a:gd name="T0" fmla="*/ 3 w 30"/>
                  <a:gd name="T1" fmla="*/ 2 h 24"/>
                  <a:gd name="T2" fmla="*/ 3 w 30"/>
                  <a:gd name="T3" fmla="*/ 0 h 24"/>
                  <a:gd name="T4" fmla="*/ 5 w 30"/>
                  <a:gd name="T5" fmla="*/ 0 h 24"/>
                  <a:gd name="T6" fmla="*/ 8 w 30"/>
                  <a:gd name="T7" fmla="*/ 2 h 24"/>
                  <a:gd name="T8" fmla="*/ 11 w 30"/>
                  <a:gd name="T9" fmla="*/ 4 h 24"/>
                  <a:gd name="T10" fmla="*/ 14 w 30"/>
                  <a:gd name="T11" fmla="*/ 6 h 24"/>
                  <a:gd name="T12" fmla="*/ 8 w 30"/>
                  <a:gd name="T13" fmla="*/ 6 h 24"/>
                  <a:gd name="T14" fmla="*/ 5 w 30"/>
                  <a:gd name="T15" fmla="*/ 9 h 24"/>
                  <a:gd name="T16" fmla="*/ 3 w 30"/>
                  <a:gd name="T17" fmla="*/ 6 h 24"/>
                  <a:gd name="T18" fmla="*/ 0 w 30"/>
                  <a:gd name="T19" fmla="*/ 2 h 24"/>
                  <a:gd name="T20" fmla="*/ 3 w 30"/>
                  <a:gd name="T21" fmla="*/ 2 h 24"/>
                  <a:gd name="T22" fmla="*/ 3 w 30"/>
                  <a:gd name="T23" fmla="*/ 4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57" name="Freeform 36"/>
              <p:cNvSpPr>
                <a:spLocks noChangeAspect="1"/>
              </p:cNvSpPr>
              <p:nvPr/>
            </p:nvSpPr>
            <p:spPr bwMode="auto">
              <a:xfrm>
                <a:off x="999" y="2006"/>
                <a:ext cx="23" cy="8"/>
              </a:xfrm>
              <a:custGeom>
                <a:avLst/>
                <a:gdLst>
                  <a:gd name="T0" fmla="*/ 0 w 30"/>
                  <a:gd name="T1" fmla="*/ 2 h 12"/>
                  <a:gd name="T2" fmla="*/ 3 w 30"/>
                  <a:gd name="T3" fmla="*/ 0 h 12"/>
                  <a:gd name="T4" fmla="*/ 14 w 30"/>
                  <a:gd name="T5" fmla="*/ 0 h 12"/>
                  <a:gd name="T6" fmla="*/ 14 w 30"/>
                  <a:gd name="T7" fmla="*/ 2 h 12"/>
                  <a:gd name="T8" fmla="*/ 11 w 30"/>
                  <a:gd name="T9" fmla="*/ 3 h 12"/>
                  <a:gd name="T10" fmla="*/ 5 w 30"/>
                  <a:gd name="T11" fmla="*/ 2 h 12"/>
                  <a:gd name="T12" fmla="*/ 3 w 30"/>
                  <a:gd name="T13" fmla="*/ 2 h 12"/>
                  <a:gd name="T14" fmla="*/ 0 w 30"/>
                  <a:gd name="T15" fmla="*/ 2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158" name="Freeform 37"/>
              <p:cNvSpPr>
                <a:spLocks noChangeAspect="1"/>
              </p:cNvSpPr>
              <p:nvPr/>
            </p:nvSpPr>
            <p:spPr bwMode="auto">
              <a:xfrm>
                <a:off x="999" y="2006"/>
                <a:ext cx="23" cy="8"/>
              </a:xfrm>
              <a:custGeom>
                <a:avLst/>
                <a:gdLst>
                  <a:gd name="T0" fmla="*/ 0 w 30"/>
                  <a:gd name="T1" fmla="*/ 2 h 12"/>
                  <a:gd name="T2" fmla="*/ 3 w 30"/>
                  <a:gd name="T3" fmla="*/ 0 h 12"/>
                  <a:gd name="T4" fmla="*/ 14 w 30"/>
                  <a:gd name="T5" fmla="*/ 0 h 12"/>
                  <a:gd name="T6" fmla="*/ 14 w 30"/>
                  <a:gd name="T7" fmla="*/ 2 h 12"/>
                  <a:gd name="T8" fmla="*/ 11 w 30"/>
                  <a:gd name="T9" fmla="*/ 3 h 12"/>
                  <a:gd name="T10" fmla="*/ 5 w 30"/>
                  <a:gd name="T11" fmla="*/ 2 h 12"/>
                  <a:gd name="T12" fmla="*/ 3 w 30"/>
                  <a:gd name="T13" fmla="*/ 2 h 12"/>
                  <a:gd name="T14" fmla="*/ 0 w 30"/>
                  <a:gd name="T15" fmla="*/ 2 h 12"/>
                  <a:gd name="T16" fmla="*/ 0 w 30"/>
                  <a:gd name="T17" fmla="*/ 3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59" name="Freeform 38"/>
              <p:cNvSpPr>
                <a:spLocks noChangeAspect="1"/>
              </p:cNvSpPr>
              <p:nvPr/>
            </p:nvSpPr>
            <p:spPr bwMode="auto">
              <a:xfrm>
                <a:off x="1027" y="2014"/>
                <a:ext cx="27" cy="22"/>
              </a:xfrm>
              <a:custGeom>
                <a:avLst/>
                <a:gdLst>
                  <a:gd name="T0" fmla="*/ 5 w 36"/>
                  <a:gd name="T1" fmla="*/ 2 h 30"/>
                  <a:gd name="T2" fmla="*/ 10 w 36"/>
                  <a:gd name="T3" fmla="*/ 2 h 30"/>
                  <a:gd name="T4" fmla="*/ 15 w 36"/>
                  <a:gd name="T5" fmla="*/ 7 h 30"/>
                  <a:gd name="T6" fmla="*/ 15 w 36"/>
                  <a:gd name="T7" fmla="*/ 10 h 30"/>
                  <a:gd name="T8" fmla="*/ 10 w 36"/>
                  <a:gd name="T9" fmla="*/ 12 h 30"/>
                  <a:gd name="T10" fmla="*/ 7 w 36"/>
                  <a:gd name="T11" fmla="*/ 12 h 30"/>
                  <a:gd name="T12" fmla="*/ 5 w 36"/>
                  <a:gd name="T13" fmla="*/ 7 h 30"/>
                  <a:gd name="T14" fmla="*/ 2 w 36"/>
                  <a:gd name="T15" fmla="*/ 5 h 30"/>
                  <a:gd name="T16" fmla="*/ 0 w 36"/>
                  <a:gd name="T17" fmla="*/ 2 h 30"/>
                  <a:gd name="T18" fmla="*/ 0 w 36"/>
                  <a:gd name="T19" fmla="*/ 0 h 30"/>
                  <a:gd name="T20" fmla="*/ 2 w 36"/>
                  <a:gd name="T21" fmla="*/ 0 h 30"/>
                  <a:gd name="T22" fmla="*/ 5 w 36"/>
                  <a:gd name="T23" fmla="*/ 2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160" name="Freeform 39"/>
              <p:cNvSpPr>
                <a:spLocks noChangeAspect="1"/>
              </p:cNvSpPr>
              <p:nvPr/>
            </p:nvSpPr>
            <p:spPr bwMode="auto">
              <a:xfrm>
                <a:off x="1027" y="2014"/>
                <a:ext cx="27" cy="22"/>
              </a:xfrm>
              <a:custGeom>
                <a:avLst/>
                <a:gdLst>
                  <a:gd name="T0" fmla="*/ 5 w 36"/>
                  <a:gd name="T1" fmla="*/ 2 h 30"/>
                  <a:gd name="T2" fmla="*/ 10 w 36"/>
                  <a:gd name="T3" fmla="*/ 2 h 30"/>
                  <a:gd name="T4" fmla="*/ 15 w 36"/>
                  <a:gd name="T5" fmla="*/ 7 h 30"/>
                  <a:gd name="T6" fmla="*/ 15 w 36"/>
                  <a:gd name="T7" fmla="*/ 10 h 30"/>
                  <a:gd name="T8" fmla="*/ 10 w 36"/>
                  <a:gd name="T9" fmla="*/ 12 h 30"/>
                  <a:gd name="T10" fmla="*/ 7 w 36"/>
                  <a:gd name="T11" fmla="*/ 12 h 30"/>
                  <a:gd name="T12" fmla="*/ 5 w 36"/>
                  <a:gd name="T13" fmla="*/ 7 h 30"/>
                  <a:gd name="T14" fmla="*/ 2 w 36"/>
                  <a:gd name="T15" fmla="*/ 5 h 30"/>
                  <a:gd name="T16" fmla="*/ 0 w 36"/>
                  <a:gd name="T17" fmla="*/ 2 h 30"/>
                  <a:gd name="T18" fmla="*/ 0 w 36"/>
                  <a:gd name="T19" fmla="*/ 0 h 30"/>
                  <a:gd name="T20" fmla="*/ 2 w 36"/>
                  <a:gd name="T21" fmla="*/ 0 h 30"/>
                  <a:gd name="T22" fmla="*/ 5 w 36"/>
                  <a:gd name="T23" fmla="*/ 2 h 30"/>
                  <a:gd name="T24" fmla="*/ 5 w 36"/>
                  <a:gd name="T25" fmla="*/ 5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61" name="Freeform 40"/>
              <p:cNvSpPr>
                <a:spLocks noChangeAspect="1"/>
              </p:cNvSpPr>
              <p:nvPr/>
            </p:nvSpPr>
            <p:spPr bwMode="auto">
              <a:xfrm>
                <a:off x="1054" y="2058"/>
                <a:ext cx="51" cy="65"/>
              </a:xfrm>
              <a:custGeom>
                <a:avLst/>
                <a:gdLst>
                  <a:gd name="T0" fmla="*/ 3 w 66"/>
                  <a:gd name="T1" fmla="*/ 0 h 90"/>
                  <a:gd name="T2" fmla="*/ 5 w 66"/>
                  <a:gd name="T3" fmla="*/ 0 h 90"/>
                  <a:gd name="T4" fmla="*/ 8 w 66"/>
                  <a:gd name="T5" fmla="*/ 2 h 90"/>
                  <a:gd name="T6" fmla="*/ 17 w 66"/>
                  <a:gd name="T7" fmla="*/ 2 h 90"/>
                  <a:gd name="T8" fmla="*/ 19 w 66"/>
                  <a:gd name="T9" fmla="*/ 5 h 90"/>
                  <a:gd name="T10" fmla="*/ 22 w 66"/>
                  <a:gd name="T11" fmla="*/ 7 h 90"/>
                  <a:gd name="T12" fmla="*/ 22 w 66"/>
                  <a:gd name="T13" fmla="*/ 9 h 90"/>
                  <a:gd name="T14" fmla="*/ 25 w 66"/>
                  <a:gd name="T15" fmla="*/ 12 h 90"/>
                  <a:gd name="T16" fmla="*/ 28 w 66"/>
                  <a:gd name="T17" fmla="*/ 14 h 90"/>
                  <a:gd name="T18" fmla="*/ 30 w 66"/>
                  <a:gd name="T19" fmla="*/ 16 h 90"/>
                  <a:gd name="T20" fmla="*/ 30 w 66"/>
                  <a:gd name="T21" fmla="*/ 20 h 90"/>
                  <a:gd name="T22" fmla="*/ 28 w 66"/>
                  <a:gd name="T23" fmla="*/ 22 h 90"/>
                  <a:gd name="T24" fmla="*/ 19 w 66"/>
                  <a:gd name="T25" fmla="*/ 22 h 90"/>
                  <a:gd name="T26" fmla="*/ 17 w 66"/>
                  <a:gd name="T27" fmla="*/ 25 h 90"/>
                  <a:gd name="T28" fmla="*/ 14 w 66"/>
                  <a:gd name="T29" fmla="*/ 25 h 90"/>
                  <a:gd name="T30" fmla="*/ 14 w 66"/>
                  <a:gd name="T31" fmla="*/ 29 h 90"/>
                  <a:gd name="T32" fmla="*/ 12 w 66"/>
                  <a:gd name="T33" fmla="*/ 32 h 90"/>
                  <a:gd name="T34" fmla="*/ 8 w 66"/>
                  <a:gd name="T35" fmla="*/ 34 h 90"/>
                  <a:gd name="T36" fmla="*/ 5 w 66"/>
                  <a:gd name="T37" fmla="*/ 32 h 90"/>
                  <a:gd name="T38" fmla="*/ 5 w 66"/>
                  <a:gd name="T39" fmla="*/ 27 h 90"/>
                  <a:gd name="T40" fmla="*/ 3 w 66"/>
                  <a:gd name="T41" fmla="*/ 25 h 90"/>
                  <a:gd name="T42" fmla="*/ 3 w 66"/>
                  <a:gd name="T43" fmla="*/ 18 h 90"/>
                  <a:gd name="T44" fmla="*/ 0 w 66"/>
                  <a:gd name="T45" fmla="*/ 14 h 90"/>
                  <a:gd name="T46" fmla="*/ 0 w 66"/>
                  <a:gd name="T47" fmla="*/ 12 h 90"/>
                  <a:gd name="T48" fmla="*/ 3 w 66"/>
                  <a:gd name="T49" fmla="*/ 7 h 90"/>
                  <a:gd name="T50" fmla="*/ 3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162" name="Freeform 41"/>
              <p:cNvSpPr>
                <a:spLocks noChangeAspect="1"/>
              </p:cNvSpPr>
              <p:nvPr/>
            </p:nvSpPr>
            <p:spPr bwMode="auto">
              <a:xfrm>
                <a:off x="1054" y="2058"/>
                <a:ext cx="51" cy="65"/>
              </a:xfrm>
              <a:custGeom>
                <a:avLst/>
                <a:gdLst>
                  <a:gd name="T0" fmla="*/ 3 w 66"/>
                  <a:gd name="T1" fmla="*/ 0 h 90"/>
                  <a:gd name="T2" fmla="*/ 5 w 66"/>
                  <a:gd name="T3" fmla="*/ 0 h 90"/>
                  <a:gd name="T4" fmla="*/ 8 w 66"/>
                  <a:gd name="T5" fmla="*/ 2 h 90"/>
                  <a:gd name="T6" fmla="*/ 17 w 66"/>
                  <a:gd name="T7" fmla="*/ 2 h 90"/>
                  <a:gd name="T8" fmla="*/ 19 w 66"/>
                  <a:gd name="T9" fmla="*/ 5 h 90"/>
                  <a:gd name="T10" fmla="*/ 22 w 66"/>
                  <a:gd name="T11" fmla="*/ 7 h 90"/>
                  <a:gd name="T12" fmla="*/ 22 w 66"/>
                  <a:gd name="T13" fmla="*/ 9 h 90"/>
                  <a:gd name="T14" fmla="*/ 25 w 66"/>
                  <a:gd name="T15" fmla="*/ 12 h 90"/>
                  <a:gd name="T16" fmla="*/ 28 w 66"/>
                  <a:gd name="T17" fmla="*/ 14 h 90"/>
                  <a:gd name="T18" fmla="*/ 30 w 66"/>
                  <a:gd name="T19" fmla="*/ 16 h 90"/>
                  <a:gd name="T20" fmla="*/ 30 w 66"/>
                  <a:gd name="T21" fmla="*/ 20 h 90"/>
                  <a:gd name="T22" fmla="*/ 28 w 66"/>
                  <a:gd name="T23" fmla="*/ 22 h 90"/>
                  <a:gd name="T24" fmla="*/ 19 w 66"/>
                  <a:gd name="T25" fmla="*/ 22 h 90"/>
                  <a:gd name="T26" fmla="*/ 17 w 66"/>
                  <a:gd name="T27" fmla="*/ 25 h 90"/>
                  <a:gd name="T28" fmla="*/ 14 w 66"/>
                  <a:gd name="T29" fmla="*/ 25 h 90"/>
                  <a:gd name="T30" fmla="*/ 14 w 66"/>
                  <a:gd name="T31" fmla="*/ 29 h 90"/>
                  <a:gd name="T32" fmla="*/ 12 w 66"/>
                  <a:gd name="T33" fmla="*/ 32 h 90"/>
                  <a:gd name="T34" fmla="*/ 8 w 66"/>
                  <a:gd name="T35" fmla="*/ 34 h 90"/>
                  <a:gd name="T36" fmla="*/ 5 w 66"/>
                  <a:gd name="T37" fmla="*/ 32 h 90"/>
                  <a:gd name="T38" fmla="*/ 5 w 66"/>
                  <a:gd name="T39" fmla="*/ 27 h 90"/>
                  <a:gd name="T40" fmla="*/ 3 w 66"/>
                  <a:gd name="T41" fmla="*/ 25 h 90"/>
                  <a:gd name="T42" fmla="*/ 3 w 66"/>
                  <a:gd name="T43" fmla="*/ 18 h 90"/>
                  <a:gd name="T44" fmla="*/ 0 w 66"/>
                  <a:gd name="T45" fmla="*/ 14 h 90"/>
                  <a:gd name="T46" fmla="*/ 0 w 66"/>
                  <a:gd name="T47" fmla="*/ 12 h 90"/>
                  <a:gd name="T48" fmla="*/ 3 w 66"/>
                  <a:gd name="T49" fmla="*/ 7 h 90"/>
                  <a:gd name="T50" fmla="*/ 3 w 66"/>
                  <a:gd name="T51" fmla="*/ 0 h 90"/>
                  <a:gd name="T52" fmla="*/ 3 w 66"/>
                  <a:gd name="T53" fmla="*/ 2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63" name="Freeform 42"/>
              <p:cNvSpPr>
                <a:spLocks noChangeAspect="1"/>
              </p:cNvSpPr>
              <p:nvPr/>
            </p:nvSpPr>
            <p:spPr bwMode="auto">
              <a:xfrm>
                <a:off x="1013" y="2019"/>
                <a:ext cx="9" cy="8"/>
              </a:xfrm>
              <a:custGeom>
                <a:avLst/>
                <a:gdLst>
                  <a:gd name="T0" fmla="*/ 0 w 12"/>
                  <a:gd name="T1" fmla="*/ 2 h 12"/>
                  <a:gd name="T2" fmla="*/ 0 w 12"/>
                  <a:gd name="T3" fmla="*/ 0 h 12"/>
                  <a:gd name="T4" fmla="*/ 3 w 12"/>
                  <a:gd name="T5" fmla="*/ 0 h 12"/>
                  <a:gd name="T6" fmla="*/ 3 w 12"/>
                  <a:gd name="T7" fmla="*/ 2 h 12"/>
                  <a:gd name="T8" fmla="*/ 5 w 12"/>
                  <a:gd name="T9" fmla="*/ 2 h 12"/>
                  <a:gd name="T10" fmla="*/ 3 w 12"/>
                  <a:gd name="T11" fmla="*/ 3 h 12"/>
                  <a:gd name="T12" fmla="*/ 0 w 12"/>
                  <a:gd name="T13" fmla="*/ 3 h 12"/>
                  <a:gd name="T14" fmla="*/ 0 w 12"/>
                  <a:gd name="T15" fmla="*/ 2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164" name="Freeform 43"/>
              <p:cNvSpPr>
                <a:spLocks noChangeAspect="1"/>
              </p:cNvSpPr>
              <p:nvPr/>
            </p:nvSpPr>
            <p:spPr bwMode="auto">
              <a:xfrm>
                <a:off x="1013" y="2019"/>
                <a:ext cx="9" cy="8"/>
              </a:xfrm>
              <a:custGeom>
                <a:avLst/>
                <a:gdLst>
                  <a:gd name="T0" fmla="*/ 0 w 12"/>
                  <a:gd name="T1" fmla="*/ 2 h 12"/>
                  <a:gd name="T2" fmla="*/ 0 w 12"/>
                  <a:gd name="T3" fmla="*/ 0 h 12"/>
                  <a:gd name="T4" fmla="*/ 3 w 12"/>
                  <a:gd name="T5" fmla="*/ 0 h 12"/>
                  <a:gd name="T6" fmla="*/ 3 w 12"/>
                  <a:gd name="T7" fmla="*/ 2 h 12"/>
                  <a:gd name="T8" fmla="*/ 5 w 12"/>
                  <a:gd name="T9" fmla="*/ 2 h 12"/>
                  <a:gd name="T10" fmla="*/ 3 w 12"/>
                  <a:gd name="T11" fmla="*/ 3 h 12"/>
                  <a:gd name="T12" fmla="*/ 0 w 12"/>
                  <a:gd name="T13" fmla="*/ 3 h 12"/>
                  <a:gd name="T14" fmla="*/ 0 w 12"/>
                  <a:gd name="T15" fmla="*/ 2 h 12"/>
                  <a:gd name="T16" fmla="*/ 0 w 12"/>
                  <a:gd name="T17" fmla="*/ 3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65" name="Freeform 44"/>
              <p:cNvSpPr>
                <a:spLocks noChangeAspect="1"/>
              </p:cNvSpPr>
              <p:nvPr/>
            </p:nvSpPr>
            <p:spPr bwMode="auto">
              <a:xfrm>
                <a:off x="775" y="984"/>
                <a:ext cx="234" cy="355"/>
              </a:xfrm>
              <a:custGeom>
                <a:avLst/>
                <a:gdLst>
                  <a:gd name="T0" fmla="*/ 62 w 306"/>
                  <a:gd name="T1" fmla="*/ 173 h 492"/>
                  <a:gd name="T2" fmla="*/ 0 w 306"/>
                  <a:gd name="T3" fmla="*/ 165 h 492"/>
                  <a:gd name="T4" fmla="*/ 16 w 306"/>
                  <a:gd name="T5" fmla="*/ 113 h 492"/>
                  <a:gd name="T6" fmla="*/ 11 w 306"/>
                  <a:gd name="T7" fmla="*/ 105 h 492"/>
                  <a:gd name="T8" fmla="*/ 35 w 306"/>
                  <a:gd name="T9" fmla="*/ 82 h 492"/>
                  <a:gd name="T10" fmla="*/ 27 w 306"/>
                  <a:gd name="T11" fmla="*/ 70 h 492"/>
                  <a:gd name="T12" fmla="*/ 46 w 306"/>
                  <a:gd name="T13" fmla="*/ 0 h 492"/>
                  <a:gd name="T14" fmla="*/ 62 w 306"/>
                  <a:gd name="T15" fmla="*/ 4 h 492"/>
                  <a:gd name="T16" fmla="*/ 56 w 306"/>
                  <a:gd name="T17" fmla="*/ 27 h 492"/>
                  <a:gd name="T18" fmla="*/ 62 w 306"/>
                  <a:gd name="T19" fmla="*/ 38 h 492"/>
                  <a:gd name="T20" fmla="*/ 59 w 306"/>
                  <a:gd name="T21" fmla="*/ 40 h 492"/>
                  <a:gd name="T22" fmla="*/ 67 w 306"/>
                  <a:gd name="T23" fmla="*/ 48 h 492"/>
                  <a:gd name="T24" fmla="*/ 73 w 306"/>
                  <a:gd name="T25" fmla="*/ 61 h 492"/>
                  <a:gd name="T26" fmla="*/ 83 w 306"/>
                  <a:gd name="T27" fmla="*/ 66 h 492"/>
                  <a:gd name="T28" fmla="*/ 73 w 306"/>
                  <a:gd name="T29" fmla="*/ 88 h 492"/>
                  <a:gd name="T30" fmla="*/ 75 w 306"/>
                  <a:gd name="T31" fmla="*/ 92 h 492"/>
                  <a:gd name="T32" fmla="*/ 83 w 306"/>
                  <a:gd name="T33" fmla="*/ 88 h 492"/>
                  <a:gd name="T34" fmla="*/ 86 w 306"/>
                  <a:gd name="T35" fmla="*/ 90 h 492"/>
                  <a:gd name="T36" fmla="*/ 91 w 306"/>
                  <a:gd name="T37" fmla="*/ 108 h 492"/>
                  <a:gd name="T38" fmla="*/ 96 w 306"/>
                  <a:gd name="T39" fmla="*/ 113 h 492"/>
                  <a:gd name="T40" fmla="*/ 99 w 306"/>
                  <a:gd name="T41" fmla="*/ 122 h 492"/>
                  <a:gd name="T42" fmla="*/ 102 w 306"/>
                  <a:gd name="T43" fmla="*/ 119 h 492"/>
                  <a:gd name="T44" fmla="*/ 110 w 306"/>
                  <a:gd name="T45" fmla="*/ 122 h 492"/>
                  <a:gd name="T46" fmla="*/ 113 w 306"/>
                  <a:gd name="T47" fmla="*/ 119 h 492"/>
                  <a:gd name="T48" fmla="*/ 128 w 306"/>
                  <a:gd name="T49" fmla="*/ 122 h 492"/>
                  <a:gd name="T50" fmla="*/ 132 w 306"/>
                  <a:gd name="T51" fmla="*/ 117 h 492"/>
                  <a:gd name="T52" fmla="*/ 137 w 306"/>
                  <a:gd name="T53" fmla="*/ 124 h 492"/>
                  <a:gd name="T54" fmla="*/ 126 w 306"/>
                  <a:gd name="T55" fmla="*/ 185 h 492"/>
                  <a:gd name="T56" fmla="*/ 83 w 306"/>
                  <a:gd name="T57" fmla="*/ 178 h 492"/>
                  <a:gd name="T58" fmla="*/ 62 w 306"/>
                  <a:gd name="T59" fmla="*/ 173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66" name="Freeform 45"/>
              <p:cNvSpPr>
                <a:spLocks noChangeAspect="1"/>
              </p:cNvSpPr>
              <p:nvPr/>
            </p:nvSpPr>
            <p:spPr bwMode="auto">
              <a:xfrm>
                <a:off x="775" y="984"/>
                <a:ext cx="234" cy="355"/>
              </a:xfrm>
              <a:custGeom>
                <a:avLst/>
                <a:gdLst>
                  <a:gd name="T0" fmla="*/ 62 w 306"/>
                  <a:gd name="T1" fmla="*/ 173 h 492"/>
                  <a:gd name="T2" fmla="*/ 0 w 306"/>
                  <a:gd name="T3" fmla="*/ 165 h 492"/>
                  <a:gd name="T4" fmla="*/ 16 w 306"/>
                  <a:gd name="T5" fmla="*/ 113 h 492"/>
                  <a:gd name="T6" fmla="*/ 11 w 306"/>
                  <a:gd name="T7" fmla="*/ 105 h 492"/>
                  <a:gd name="T8" fmla="*/ 35 w 306"/>
                  <a:gd name="T9" fmla="*/ 82 h 492"/>
                  <a:gd name="T10" fmla="*/ 27 w 306"/>
                  <a:gd name="T11" fmla="*/ 70 h 492"/>
                  <a:gd name="T12" fmla="*/ 46 w 306"/>
                  <a:gd name="T13" fmla="*/ 0 h 492"/>
                  <a:gd name="T14" fmla="*/ 62 w 306"/>
                  <a:gd name="T15" fmla="*/ 4 h 492"/>
                  <a:gd name="T16" fmla="*/ 56 w 306"/>
                  <a:gd name="T17" fmla="*/ 27 h 492"/>
                  <a:gd name="T18" fmla="*/ 62 w 306"/>
                  <a:gd name="T19" fmla="*/ 38 h 492"/>
                  <a:gd name="T20" fmla="*/ 59 w 306"/>
                  <a:gd name="T21" fmla="*/ 40 h 492"/>
                  <a:gd name="T22" fmla="*/ 67 w 306"/>
                  <a:gd name="T23" fmla="*/ 48 h 492"/>
                  <a:gd name="T24" fmla="*/ 73 w 306"/>
                  <a:gd name="T25" fmla="*/ 61 h 492"/>
                  <a:gd name="T26" fmla="*/ 83 w 306"/>
                  <a:gd name="T27" fmla="*/ 66 h 492"/>
                  <a:gd name="T28" fmla="*/ 73 w 306"/>
                  <a:gd name="T29" fmla="*/ 88 h 492"/>
                  <a:gd name="T30" fmla="*/ 75 w 306"/>
                  <a:gd name="T31" fmla="*/ 92 h 492"/>
                  <a:gd name="T32" fmla="*/ 83 w 306"/>
                  <a:gd name="T33" fmla="*/ 88 h 492"/>
                  <a:gd name="T34" fmla="*/ 86 w 306"/>
                  <a:gd name="T35" fmla="*/ 90 h 492"/>
                  <a:gd name="T36" fmla="*/ 91 w 306"/>
                  <a:gd name="T37" fmla="*/ 108 h 492"/>
                  <a:gd name="T38" fmla="*/ 96 w 306"/>
                  <a:gd name="T39" fmla="*/ 113 h 492"/>
                  <a:gd name="T40" fmla="*/ 99 w 306"/>
                  <a:gd name="T41" fmla="*/ 122 h 492"/>
                  <a:gd name="T42" fmla="*/ 102 w 306"/>
                  <a:gd name="T43" fmla="*/ 119 h 492"/>
                  <a:gd name="T44" fmla="*/ 110 w 306"/>
                  <a:gd name="T45" fmla="*/ 122 h 492"/>
                  <a:gd name="T46" fmla="*/ 113 w 306"/>
                  <a:gd name="T47" fmla="*/ 119 h 492"/>
                  <a:gd name="T48" fmla="*/ 128 w 306"/>
                  <a:gd name="T49" fmla="*/ 122 h 492"/>
                  <a:gd name="T50" fmla="*/ 132 w 306"/>
                  <a:gd name="T51" fmla="*/ 117 h 492"/>
                  <a:gd name="T52" fmla="*/ 137 w 306"/>
                  <a:gd name="T53" fmla="*/ 124 h 492"/>
                  <a:gd name="T54" fmla="*/ 126 w 306"/>
                  <a:gd name="T55" fmla="*/ 185 h 492"/>
                  <a:gd name="T56" fmla="*/ 83 w 306"/>
                  <a:gd name="T57" fmla="*/ 178 h 492"/>
                  <a:gd name="T58" fmla="*/ 62 w 306"/>
                  <a:gd name="T59" fmla="*/ 173 h 492"/>
                  <a:gd name="T60" fmla="*/ 62 w 306"/>
                  <a:gd name="T61" fmla="*/ 176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67" name="Freeform 46"/>
              <p:cNvSpPr>
                <a:spLocks noChangeAspect="1"/>
              </p:cNvSpPr>
              <p:nvPr/>
            </p:nvSpPr>
            <p:spPr bwMode="auto">
              <a:xfrm>
                <a:off x="1700" y="1343"/>
                <a:ext cx="151" cy="260"/>
              </a:xfrm>
              <a:custGeom>
                <a:avLst/>
                <a:gdLst>
                  <a:gd name="T0" fmla="*/ 56 w 198"/>
                  <a:gd name="T1" fmla="*/ 136 h 360"/>
                  <a:gd name="T2" fmla="*/ 48 w 198"/>
                  <a:gd name="T3" fmla="*/ 129 h 360"/>
                  <a:gd name="T4" fmla="*/ 48 w 198"/>
                  <a:gd name="T5" fmla="*/ 120 h 360"/>
                  <a:gd name="T6" fmla="*/ 27 w 198"/>
                  <a:gd name="T7" fmla="*/ 106 h 360"/>
                  <a:gd name="T8" fmla="*/ 32 w 198"/>
                  <a:gd name="T9" fmla="*/ 93 h 360"/>
                  <a:gd name="T10" fmla="*/ 24 w 198"/>
                  <a:gd name="T11" fmla="*/ 88 h 360"/>
                  <a:gd name="T12" fmla="*/ 18 w 198"/>
                  <a:gd name="T13" fmla="*/ 90 h 360"/>
                  <a:gd name="T14" fmla="*/ 16 w 198"/>
                  <a:gd name="T15" fmla="*/ 82 h 360"/>
                  <a:gd name="T16" fmla="*/ 5 w 198"/>
                  <a:gd name="T17" fmla="*/ 74 h 360"/>
                  <a:gd name="T18" fmla="*/ 0 w 198"/>
                  <a:gd name="T19" fmla="*/ 68 h 360"/>
                  <a:gd name="T20" fmla="*/ 0 w 198"/>
                  <a:gd name="T21" fmla="*/ 52 h 360"/>
                  <a:gd name="T22" fmla="*/ 8 w 198"/>
                  <a:gd name="T23" fmla="*/ 48 h 360"/>
                  <a:gd name="T24" fmla="*/ 11 w 198"/>
                  <a:gd name="T25" fmla="*/ 40 h 360"/>
                  <a:gd name="T26" fmla="*/ 8 w 198"/>
                  <a:gd name="T27" fmla="*/ 29 h 360"/>
                  <a:gd name="T28" fmla="*/ 18 w 198"/>
                  <a:gd name="T29" fmla="*/ 27 h 360"/>
                  <a:gd name="T30" fmla="*/ 24 w 198"/>
                  <a:gd name="T31" fmla="*/ 20 h 360"/>
                  <a:gd name="T32" fmla="*/ 24 w 198"/>
                  <a:gd name="T33" fmla="*/ 12 h 360"/>
                  <a:gd name="T34" fmla="*/ 14 w 198"/>
                  <a:gd name="T35" fmla="*/ 5 h 360"/>
                  <a:gd name="T36" fmla="*/ 18 w 198"/>
                  <a:gd name="T37" fmla="*/ 2 h 360"/>
                  <a:gd name="T38" fmla="*/ 75 w 198"/>
                  <a:gd name="T39" fmla="*/ 0 h 360"/>
                  <a:gd name="T40" fmla="*/ 79 w 198"/>
                  <a:gd name="T41" fmla="*/ 18 h 360"/>
                  <a:gd name="T42" fmla="*/ 85 w 198"/>
                  <a:gd name="T43" fmla="*/ 74 h 360"/>
                  <a:gd name="T44" fmla="*/ 85 w 198"/>
                  <a:gd name="T45" fmla="*/ 82 h 360"/>
                  <a:gd name="T46" fmla="*/ 88 w 198"/>
                  <a:gd name="T47" fmla="*/ 90 h 360"/>
                  <a:gd name="T48" fmla="*/ 79 w 198"/>
                  <a:gd name="T49" fmla="*/ 104 h 360"/>
                  <a:gd name="T50" fmla="*/ 79 w 198"/>
                  <a:gd name="T51" fmla="*/ 113 h 360"/>
                  <a:gd name="T52" fmla="*/ 77 w 198"/>
                  <a:gd name="T53" fmla="*/ 117 h 360"/>
                  <a:gd name="T54" fmla="*/ 79 w 198"/>
                  <a:gd name="T55" fmla="*/ 122 h 360"/>
                  <a:gd name="T56" fmla="*/ 69 w 198"/>
                  <a:gd name="T57" fmla="*/ 124 h 360"/>
                  <a:gd name="T58" fmla="*/ 72 w 198"/>
                  <a:gd name="T59" fmla="*/ 131 h 360"/>
                  <a:gd name="T60" fmla="*/ 59 w 198"/>
                  <a:gd name="T61" fmla="*/ 129 h 360"/>
                  <a:gd name="T62" fmla="*/ 56 w 198"/>
                  <a:gd name="T63" fmla="*/ 134 h 360"/>
                  <a:gd name="T64" fmla="*/ 56 w 198"/>
                  <a:gd name="T65" fmla="*/ 136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68" name="Freeform 47"/>
              <p:cNvSpPr>
                <a:spLocks noChangeAspect="1"/>
              </p:cNvSpPr>
              <p:nvPr/>
            </p:nvSpPr>
            <p:spPr bwMode="auto">
              <a:xfrm>
                <a:off x="1700" y="1343"/>
                <a:ext cx="151" cy="264"/>
              </a:xfrm>
              <a:custGeom>
                <a:avLst/>
                <a:gdLst>
                  <a:gd name="T0" fmla="*/ 56 w 198"/>
                  <a:gd name="T1" fmla="*/ 136 h 366"/>
                  <a:gd name="T2" fmla="*/ 48 w 198"/>
                  <a:gd name="T3" fmla="*/ 128 h 366"/>
                  <a:gd name="T4" fmla="*/ 48 w 198"/>
                  <a:gd name="T5" fmla="*/ 119 h 366"/>
                  <a:gd name="T6" fmla="*/ 27 w 198"/>
                  <a:gd name="T7" fmla="*/ 105 h 366"/>
                  <a:gd name="T8" fmla="*/ 32 w 198"/>
                  <a:gd name="T9" fmla="*/ 92 h 366"/>
                  <a:gd name="T10" fmla="*/ 24 w 198"/>
                  <a:gd name="T11" fmla="*/ 88 h 366"/>
                  <a:gd name="T12" fmla="*/ 18 w 198"/>
                  <a:gd name="T13" fmla="*/ 90 h 366"/>
                  <a:gd name="T14" fmla="*/ 16 w 198"/>
                  <a:gd name="T15" fmla="*/ 82 h 366"/>
                  <a:gd name="T16" fmla="*/ 5 w 198"/>
                  <a:gd name="T17" fmla="*/ 74 h 366"/>
                  <a:gd name="T18" fmla="*/ 0 w 198"/>
                  <a:gd name="T19" fmla="*/ 68 h 366"/>
                  <a:gd name="T20" fmla="*/ 0 w 198"/>
                  <a:gd name="T21" fmla="*/ 52 h 366"/>
                  <a:gd name="T22" fmla="*/ 8 w 198"/>
                  <a:gd name="T23" fmla="*/ 48 h 366"/>
                  <a:gd name="T24" fmla="*/ 11 w 198"/>
                  <a:gd name="T25" fmla="*/ 40 h 366"/>
                  <a:gd name="T26" fmla="*/ 8 w 198"/>
                  <a:gd name="T27" fmla="*/ 29 h 366"/>
                  <a:gd name="T28" fmla="*/ 18 w 198"/>
                  <a:gd name="T29" fmla="*/ 27 h 366"/>
                  <a:gd name="T30" fmla="*/ 24 w 198"/>
                  <a:gd name="T31" fmla="*/ 20 h 366"/>
                  <a:gd name="T32" fmla="*/ 24 w 198"/>
                  <a:gd name="T33" fmla="*/ 12 h 366"/>
                  <a:gd name="T34" fmla="*/ 14 w 198"/>
                  <a:gd name="T35" fmla="*/ 4 h 366"/>
                  <a:gd name="T36" fmla="*/ 18 w 198"/>
                  <a:gd name="T37" fmla="*/ 2 h 366"/>
                  <a:gd name="T38" fmla="*/ 75 w 198"/>
                  <a:gd name="T39" fmla="*/ 0 h 366"/>
                  <a:gd name="T40" fmla="*/ 79 w 198"/>
                  <a:gd name="T41" fmla="*/ 18 h 366"/>
                  <a:gd name="T42" fmla="*/ 85 w 198"/>
                  <a:gd name="T43" fmla="*/ 74 h 366"/>
                  <a:gd name="T44" fmla="*/ 85 w 198"/>
                  <a:gd name="T45" fmla="*/ 82 h 366"/>
                  <a:gd name="T46" fmla="*/ 88 w 198"/>
                  <a:gd name="T47" fmla="*/ 90 h 366"/>
                  <a:gd name="T48" fmla="*/ 79 w 198"/>
                  <a:gd name="T49" fmla="*/ 104 h 366"/>
                  <a:gd name="T50" fmla="*/ 79 w 198"/>
                  <a:gd name="T51" fmla="*/ 113 h 366"/>
                  <a:gd name="T52" fmla="*/ 77 w 198"/>
                  <a:gd name="T53" fmla="*/ 117 h 366"/>
                  <a:gd name="T54" fmla="*/ 79 w 198"/>
                  <a:gd name="T55" fmla="*/ 122 h 366"/>
                  <a:gd name="T56" fmla="*/ 69 w 198"/>
                  <a:gd name="T57" fmla="*/ 124 h 366"/>
                  <a:gd name="T58" fmla="*/ 72 w 198"/>
                  <a:gd name="T59" fmla="*/ 131 h 366"/>
                  <a:gd name="T60" fmla="*/ 59 w 198"/>
                  <a:gd name="T61" fmla="*/ 128 h 366"/>
                  <a:gd name="T62" fmla="*/ 56 w 198"/>
                  <a:gd name="T63" fmla="*/ 133 h 366"/>
                  <a:gd name="T64" fmla="*/ 56 w 198"/>
                  <a:gd name="T65" fmla="*/ 136 h 366"/>
                  <a:gd name="T66" fmla="*/ 56 w 198"/>
                  <a:gd name="T67" fmla="*/ 137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69" name="Freeform 48"/>
              <p:cNvSpPr>
                <a:spLocks noChangeAspect="1"/>
              </p:cNvSpPr>
              <p:nvPr/>
            </p:nvSpPr>
            <p:spPr bwMode="auto">
              <a:xfrm>
                <a:off x="1837" y="1369"/>
                <a:ext cx="114" cy="191"/>
              </a:xfrm>
              <a:custGeom>
                <a:avLst/>
                <a:gdLst>
                  <a:gd name="T0" fmla="*/ 0 w 150"/>
                  <a:gd name="T1" fmla="*/ 100 h 264"/>
                  <a:gd name="T2" fmla="*/ 0 w 150"/>
                  <a:gd name="T3" fmla="*/ 91 h 264"/>
                  <a:gd name="T4" fmla="*/ 8 w 150"/>
                  <a:gd name="T5" fmla="*/ 77 h 264"/>
                  <a:gd name="T6" fmla="*/ 5 w 150"/>
                  <a:gd name="T7" fmla="*/ 68 h 264"/>
                  <a:gd name="T8" fmla="*/ 5 w 150"/>
                  <a:gd name="T9" fmla="*/ 61 h 264"/>
                  <a:gd name="T10" fmla="*/ 0 w 150"/>
                  <a:gd name="T11" fmla="*/ 5 h 264"/>
                  <a:gd name="T12" fmla="*/ 8 w 150"/>
                  <a:gd name="T13" fmla="*/ 7 h 264"/>
                  <a:gd name="T14" fmla="*/ 16 w 150"/>
                  <a:gd name="T15" fmla="*/ 2 h 264"/>
                  <a:gd name="T16" fmla="*/ 58 w 150"/>
                  <a:gd name="T17" fmla="*/ 0 h 264"/>
                  <a:gd name="T18" fmla="*/ 66 w 150"/>
                  <a:gd name="T19" fmla="*/ 64 h 264"/>
                  <a:gd name="T20" fmla="*/ 66 w 150"/>
                  <a:gd name="T21" fmla="*/ 71 h 264"/>
                  <a:gd name="T22" fmla="*/ 52 w 150"/>
                  <a:gd name="T23" fmla="*/ 75 h 264"/>
                  <a:gd name="T24" fmla="*/ 55 w 150"/>
                  <a:gd name="T25" fmla="*/ 77 h 264"/>
                  <a:gd name="T26" fmla="*/ 45 w 150"/>
                  <a:gd name="T27" fmla="*/ 93 h 264"/>
                  <a:gd name="T28" fmla="*/ 40 w 150"/>
                  <a:gd name="T29" fmla="*/ 91 h 264"/>
                  <a:gd name="T30" fmla="*/ 37 w 150"/>
                  <a:gd name="T31" fmla="*/ 88 h 264"/>
                  <a:gd name="T32" fmla="*/ 29 w 150"/>
                  <a:gd name="T33" fmla="*/ 98 h 264"/>
                  <a:gd name="T34" fmla="*/ 27 w 150"/>
                  <a:gd name="T35" fmla="*/ 93 h 264"/>
                  <a:gd name="T36" fmla="*/ 21 w 150"/>
                  <a:gd name="T37" fmla="*/ 100 h 264"/>
                  <a:gd name="T38" fmla="*/ 8 w 150"/>
                  <a:gd name="T39" fmla="*/ 96 h 264"/>
                  <a:gd name="T40" fmla="*/ 8 w 150"/>
                  <a:gd name="T41" fmla="*/ 100 h 264"/>
                  <a:gd name="T42" fmla="*/ 3 w 150"/>
                  <a:gd name="T43" fmla="*/ 98 h 264"/>
                  <a:gd name="T44" fmla="*/ 0 w 150"/>
                  <a:gd name="T45" fmla="*/ 100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20170" name="Freeform 49"/>
              <p:cNvSpPr>
                <a:spLocks noChangeAspect="1"/>
              </p:cNvSpPr>
              <p:nvPr/>
            </p:nvSpPr>
            <p:spPr bwMode="auto">
              <a:xfrm>
                <a:off x="1837" y="1369"/>
                <a:ext cx="114" cy="195"/>
              </a:xfrm>
              <a:custGeom>
                <a:avLst/>
                <a:gdLst>
                  <a:gd name="T0" fmla="*/ 0 w 150"/>
                  <a:gd name="T1" fmla="*/ 100 h 270"/>
                  <a:gd name="T2" fmla="*/ 0 w 150"/>
                  <a:gd name="T3" fmla="*/ 90 h 270"/>
                  <a:gd name="T4" fmla="*/ 8 w 150"/>
                  <a:gd name="T5" fmla="*/ 77 h 270"/>
                  <a:gd name="T6" fmla="*/ 5 w 150"/>
                  <a:gd name="T7" fmla="*/ 68 h 270"/>
                  <a:gd name="T8" fmla="*/ 5 w 150"/>
                  <a:gd name="T9" fmla="*/ 61 h 270"/>
                  <a:gd name="T10" fmla="*/ 0 w 150"/>
                  <a:gd name="T11" fmla="*/ 4 h 270"/>
                  <a:gd name="T12" fmla="*/ 8 w 150"/>
                  <a:gd name="T13" fmla="*/ 6 h 270"/>
                  <a:gd name="T14" fmla="*/ 16 w 150"/>
                  <a:gd name="T15" fmla="*/ 2 h 270"/>
                  <a:gd name="T16" fmla="*/ 58 w 150"/>
                  <a:gd name="T17" fmla="*/ 0 h 270"/>
                  <a:gd name="T18" fmla="*/ 66 w 150"/>
                  <a:gd name="T19" fmla="*/ 63 h 270"/>
                  <a:gd name="T20" fmla="*/ 66 w 150"/>
                  <a:gd name="T21" fmla="*/ 70 h 270"/>
                  <a:gd name="T22" fmla="*/ 52 w 150"/>
                  <a:gd name="T23" fmla="*/ 74 h 270"/>
                  <a:gd name="T24" fmla="*/ 55 w 150"/>
                  <a:gd name="T25" fmla="*/ 77 h 270"/>
                  <a:gd name="T26" fmla="*/ 45 w 150"/>
                  <a:gd name="T27" fmla="*/ 93 h 270"/>
                  <a:gd name="T28" fmla="*/ 40 w 150"/>
                  <a:gd name="T29" fmla="*/ 90 h 270"/>
                  <a:gd name="T30" fmla="*/ 37 w 150"/>
                  <a:gd name="T31" fmla="*/ 88 h 270"/>
                  <a:gd name="T32" fmla="*/ 29 w 150"/>
                  <a:gd name="T33" fmla="*/ 97 h 270"/>
                  <a:gd name="T34" fmla="*/ 27 w 150"/>
                  <a:gd name="T35" fmla="*/ 93 h 270"/>
                  <a:gd name="T36" fmla="*/ 21 w 150"/>
                  <a:gd name="T37" fmla="*/ 100 h 270"/>
                  <a:gd name="T38" fmla="*/ 8 w 150"/>
                  <a:gd name="T39" fmla="*/ 95 h 270"/>
                  <a:gd name="T40" fmla="*/ 8 w 150"/>
                  <a:gd name="T41" fmla="*/ 100 h 270"/>
                  <a:gd name="T42" fmla="*/ 3 w 150"/>
                  <a:gd name="T43" fmla="*/ 97 h 270"/>
                  <a:gd name="T44" fmla="*/ 0 w 150"/>
                  <a:gd name="T45" fmla="*/ 100 h 270"/>
                  <a:gd name="T46" fmla="*/ 0 w 150"/>
                  <a:gd name="T47" fmla="*/ 102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71" name="Freeform 50"/>
              <p:cNvSpPr>
                <a:spLocks noChangeAspect="1"/>
              </p:cNvSpPr>
              <p:nvPr/>
            </p:nvSpPr>
            <p:spPr bwMode="auto">
              <a:xfrm>
                <a:off x="1507" y="1304"/>
                <a:ext cx="234" cy="148"/>
              </a:xfrm>
              <a:custGeom>
                <a:avLst/>
                <a:gdLst>
                  <a:gd name="T0" fmla="*/ 113 w 306"/>
                  <a:gd name="T1" fmla="*/ 78 h 204"/>
                  <a:gd name="T2" fmla="*/ 108 w 306"/>
                  <a:gd name="T3" fmla="*/ 71 h 204"/>
                  <a:gd name="T4" fmla="*/ 18 w 306"/>
                  <a:gd name="T5" fmla="*/ 73 h 204"/>
                  <a:gd name="T6" fmla="*/ 16 w 306"/>
                  <a:gd name="T7" fmla="*/ 57 h 204"/>
                  <a:gd name="T8" fmla="*/ 5 w 306"/>
                  <a:gd name="T9" fmla="*/ 28 h 204"/>
                  <a:gd name="T10" fmla="*/ 0 w 306"/>
                  <a:gd name="T11" fmla="*/ 20 h 204"/>
                  <a:gd name="T12" fmla="*/ 5 w 306"/>
                  <a:gd name="T13" fmla="*/ 12 h 204"/>
                  <a:gd name="T14" fmla="*/ 3 w 306"/>
                  <a:gd name="T15" fmla="*/ 5 h 204"/>
                  <a:gd name="T16" fmla="*/ 5 w 306"/>
                  <a:gd name="T17" fmla="*/ 2 h 204"/>
                  <a:gd name="T18" fmla="*/ 113 w 306"/>
                  <a:gd name="T19" fmla="*/ 0 h 204"/>
                  <a:gd name="T20" fmla="*/ 118 w 306"/>
                  <a:gd name="T21" fmla="*/ 7 h 204"/>
                  <a:gd name="T22" fmla="*/ 115 w 306"/>
                  <a:gd name="T23" fmla="*/ 12 h 204"/>
                  <a:gd name="T24" fmla="*/ 118 w 306"/>
                  <a:gd name="T25" fmla="*/ 18 h 204"/>
                  <a:gd name="T26" fmla="*/ 126 w 306"/>
                  <a:gd name="T27" fmla="*/ 25 h 204"/>
                  <a:gd name="T28" fmla="*/ 137 w 306"/>
                  <a:gd name="T29" fmla="*/ 32 h 204"/>
                  <a:gd name="T30" fmla="*/ 137 w 306"/>
                  <a:gd name="T31" fmla="*/ 41 h 204"/>
                  <a:gd name="T32" fmla="*/ 132 w 306"/>
                  <a:gd name="T33" fmla="*/ 48 h 204"/>
                  <a:gd name="T34" fmla="*/ 121 w 306"/>
                  <a:gd name="T35" fmla="*/ 51 h 204"/>
                  <a:gd name="T36" fmla="*/ 123 w 306"/>
                  <a:gd name="T37" fmla="*/ 62 h 204"/>
                  <a:gd name="T38" fmla="*/ 121 w 306"/>
                  <a:gd name="T39" fmla="*/ 69 h 204"/>
                  <a:gd name="T40" fmla="*/ 113 w 306"/>
                  <a:gd name="T41" fmla="*/ 73 h 204"/>
                  <a:gd name="T42" fmla="*/ 113 w 306"/>
                  <a:gd name="T43" fmla="*/ 78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72" name="Freeform 51"/>
              <p:cNvSpPr>
                <a:spLocks noChangeAspect="1"/>
              </p:cNvSpPr>
              <p:nvPr/>
            </p:nvSpPr>
            <p:spPr bwMode="auto">
              <a:xfrm>
                <a:off x="1507" y="1304"/>
                <a:ext cx="234" cy="152"/>
              </a:xfrm>
              <a:custGeom>
                <a:avLst/>
                <a:gdLst>
                  <a:gd name="T0" fmla="*/ 113 w 306"/>
                  <a:gd name="T1" fmla="*/ 77 h 210"/>
                  <a:gd name="T2" fmla="*/ 108 w 306"/>
                  <a:gd name="T3" fmla="*/ 71 h 210"/>
                  <a:gd name="T4" fmla="*/ 18 w 306"/>
                  <a:gd name="T5" fmla="*/ 73 h 210"/>
                  <a:gd name="T6" fmla="*/ 16 w 306"/>
                  <a:gd name="T7" fmla="*/ 57 h 210"/>
                  <a:gd name="T8" fmla="*/ 5 w 306"/>
                  <a:gd name="T9" fmla="*/ 28 h 210"/>
                  <a:gd name="T10" fmla="*/ 0 w 306"/>
                  <a:gd name="T11" fmla="*/ 20 h 210"/>
                  <a:gd name="T12" fmla="*/ 5 w 306"/>
                  <a:gd name="T13" fmla="*/ 12 h 210"/>
                  <a:gd name="T14" fmla="*/ 3 w 306"/>
                  <a:gd name="T15" fmla="*/ 5 h 210"/>
                  <a:gd name="T16" fmla="*/ 5 w 306"/>
                  <a:gd name="T17" fmla="*/ 2 h 210"/>
                  <a:gd name="T18" fmla="*/ 113 w 306"/>
                  <a:gd name="T19" fmla="*/ 0 h 210"/>
                  <a:gd name="T20" fmla="*/ 118 w 306"/>
                  <a:gd name="T21" fmla="*/ 7 h 210"/>
                  <a:gd name="T22" fmla="*/ 115 w 306"/>
                  <a:gd name="T23" fmla="*/ 12 h 210"/>
                  <a:gd name="T24" fmla="*/ 118 w 306"/>
                  <a:gd name="T25" fmla="*/ 18 h 210"/>
                  <a:gd name="T26" fmla="*/ 126 w 306"/>
                  <a:gd name="T27" fmla="*/ 25 h 210"/>
                  <a:gd name="T28" fmla="*/ 137 w 306"/>
                  <a:gd name="T29" fmla="*/ 32 h 210"/>
                  <a:gd name="T30" fmla="*/ 137 w 306"/>
                  <a:gd name="T31" fmla="*/ 41 h 210"/>
                  <a:gd name="T32" fmla="*/ 132 w 306"/>
                  <a:gd name="T33" fmla="*/ 48 h 210"/>
                  <a:gd name="T34" fmla="*/ 121 w 306"/>
                  <a:gd name="T35" fmla="*/ 50 h 210"/>
                  <a:gd name="T36" fmla="*/ 123 w 306"/>
                  <a:gd name="T37" fmla="*/ 62 h 210"/>
                  <a:gd name="T38" fmla="*/ 121 w 306"/>
                  <a:gd name="T39" fmla="*/ 68 h 210"/>
                  <a:gd name="T40" fmla="*/ 113 w 306"/>
                  <a:gd name="T41" fmla="*/ 73 h 210"/>
                  <a:gd name="T42" fmla="*/ 113 w 306"/>
                  <a:gd name="T43" fmla="*/ 77 h 210"/>
                  <a:gd name="T44" fmla="*/ 113 w 306"/>
                  <a:gd name="T45" fmla="*/ 8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73" name="Freeform 52"/>
              <p:cNvSpPr>
                <a:spLocks noChangeAspect="1"/>
              </p:cNvSpPr>
              <p:nvPr/>
            </p:nvSpPr>
            <p:spPr bwMode="auto">
              <a:xfrm>
                <a:off x="1297" y="1465"/>
                <a:ext cx="288" cy="142"/>
              </a:xfrm>
              <a:custGeom>
                <a:avLst/>
                <a:gdLst>
                  <a:gd name="T0" fmla="*/ 152 w 378"/>
                  <a:gd name="T1" fmla="*/ 2 h 198"/>
                  <a:gd name="T2" fmla="*/ 159 w 378"/>
                  <a:gd name="T3" fmla="*/ 6 h 198"/>
                  <a:gd name="T4" fmla="*/ 154 w 378"/>
                  <a:gd name="T5" fmla="*/ 14 h 198"/>
                  <a:gd name="T6" fmla="*/ 167 w 378"/>
                  <a:gd name="T7" fmla="*/ 22 h 198"/>
                  <a:gd name="T8" fmla="*/ 167 w 378"/>
                  <a:gd name="T9" fmla="*/ 73 h 198"/>
                  <a:gd name="T10" fmla="*/ 0 w 378"/>
                  <a:gd name="T11" fmla="*/ 71 h 198"/>
                  <a:gd name="T12" fmla="*/ 5 w 378"/>
                  <a:gd name="T13" fmla="*/ 0 h 198"/>
                  <a:gd name="T14" fmla="*/ 149 w 378"/>
                  <a:gd name="T15" fmla="*/ 2 h 198"/>
                  <a:gd name="T16" fmla="*/ 152 w 378"/>
                  <a:gd name="T17" fmla="*/ 2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174" name="Freeform 53"/>
              <p:cNvSpPr>
                <a:spLocks noChangeAspect="1"/>
              </p:cNvSpPr>
              <p:nvPr/>
            </p:nvSpPr>
            <p:spPr bwMode="auto">
              <a:xfrm>
                <a:off x="1297" y="1465"/>
                <a:ext cx="288" cy="142"/>
              </a:xfrm>
              <a:custGeom>
                <a:avLst/>
                <a:gdLst>
                  <a:gd name="T0" fmla="*/ 152 w 378"/>
                  <a:gd name="T1" fmla="*/ 2 h 198"/>
                  <a:gd name="T2" fmla="*/ 159 w 378"/>
                  <a:gd name="T3" fmla="*/ 6 h 198"/>
                  <a:gd name="T4" fmla="*/ 154 w 378"/>
                  <a:gd name="T5" fmla="*/ 14 h 198"/>
                  <a:gd name="T6" fmla="*/ 167 w 378"/>
                  <a:gd name="T7" fmla="*/ 22 h 198"/>
                  <a:gd name="T8" fmla="*/ 167 w 378"/>
                  <a:gd name="T9" fmla="*/ 73 h 198"/>
                  <a:gd name="T10" fmla="*/ 0 w 378"/>
                  <a:gd name="T11" fmla="*/ 71 h 198"/>
                  <a:gd name="T12" fmla="*/ 5 w 378"/>
                  <a:gd name="T13" fmla="*/ 0 h 198"/>
                  <a:gd name="T14" fmla="*/ 149 w 378"/>
                  <a:gd name="T15" fmla="*/ 2 h 198"/>
                  <a:gd name="T16" fmla="*/ 152 w 378"/>
                  <a:gd name="T17" fmla="*/ 2 h 198"/>
                  <a:gd name="T18" fmla="*/ 152 w 378"/>
                  <a:gd name="T19" fmla="*/ 4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75" name="Freeform 54"/>
              <p:cNvSpPr>
                <a:spLocks noChangeAspect="1"/>
              </p:cNvSpPr>
              <p:nvPr/>
            </p:nvSpPr>
            <p:spPr bwMode="auto">
              <a:xfrm>
                <a:off x="1787" y="1486"/>
                <a:ext cx="283" cy="139"/>
              </a:xfrm>
              <a:custGeom>
                <a:avLst/>
                <a:gdLst>
                  <a:gd name="T0" fmla="*/ 129 w 372"/>
                  <a:gd name="T1" fmla="*/ 59 h 192"/>
                  <a:gd name="T2" fmla="*/ 32 w 372"/>
                  <a:gd name="T3" fmla="*/ 66 h 192"/>
                  <a:gd name="T4" fmla="*/ 32 w 372"/>
                  <a:gd name="T5" fmla="*/ 71 h 192"/>
                  <a:gd name="T6" fmla="*/ 0 w 372"/>
                  <a:gd name="T7" fmla="*/ 73 h 192"/>
                  <a:gd name="T8" fmla="*/ 3 w 372"/>
                  <a:gd name="T9" fmla="*/ 71 h 192"/>
                  <a:gd name="T10" fmla="*/ 5 w 372"/>
                  <a:gd name="T11" fmla="*/ 71 h 192"/>
                  <a:gd name="T12" fmla="*/ 5 w 372"/>
                  <a:gd name="T13" fmla="*/ 59 h 192"/>
                  <a:gd name="T14" fmla="*/ 8 w 372"/>
                  <a:gd name="T15" fmla="*/ 54 h 192"/>
                  <a:gd name="T16" fmla="*/ 21 w 372"/>
                  <a:gd name="T17" fmla="*/ 57 h 192"/>
                  <a:gd name="T18" fmla="*/ 18 w 372"/>
                  <a:gd name="T19" fmla="*/ 51 h 192"/>
                  <a:gd name="T20" fmla="*/ 29 w 372"/>
                  <a:gd name="T21" fmla="*/ 48 h 192"/>
                  <a:gd name="T22" fmla="*/ 27 w 372"/>
                  <a:gd name="T23" fmla="*/ 43 h 192"/>
                  <a:gd name="T24" fmla="*/ 29 w 372"/>
                  <a:gd name="T25" fmla="*/ 39 h 192"/>
                  <a:gd name="T26" fmla="*/ 32 w 372"/>
                  <a:gd name="T27" fmla="*/ 37 h 192"/>
                  <a:gd name="T28" fmla="*/ 37 w 372"/>
                  <a:gd name="T29" fmla="*/ 39 h 192"/>
                  <a:gd name="T30" fmla="*/ 37 w 372"/>
                  <a:gd name="T31" fmla="*/ 34 h 192"/>
                  <a:gd name="T32" fmla="*/ 50 w 372"/>
                  <a:gd name="T33" fmla="*/ 39 h 192"/>
                  <a:gd name="T34" fmla="*/ 56 w 372"/>
                  <a:gd name="T35" fmla="*/ 32 h 192"/>
                  <a:gd name="T36" fmla="*/ 58 w 372"/>
                  <a:gd name="T37" fmla="*/ 37 h 192"/>
                  <a:gd name="T38" fmla="*/ 66 w 372"/>
                  <a:gd name="T39" fmla="*/ 28 h 192"/>
                  <a:gd name="T40" fmla="*/ 69 w 372"/>
                  <a:gd name="T41" fmla="*/ 30 h 192"/>
                  <a:gd name="T42" fmla="*/ 74 w 372"/>
                  <a:gd name="T43" fmla="*/ 32 h 192"/>
                  <a:gd name="T44" fmla="*/ 84 w 372"/>
                  <a:gd name="T45" fmla="*/ 16 h 192"/>
                  <a:gd name="T46" fmla="*/ 82 w 372"/>
                  <a:gd name="T47" fmla="*/ 14 h 192"/>
                  <a:gd name="T48" fmla="*/ 95 w 372"/>
                  <a:gd name="T49" fmla="*/ 9 h 192"/>
                  <a:gd name="T50" fmla="*/ 95 w 372"/>
                  <a:gd name="T51" fmla="*/ 2 h 192"/>
                  <a:gd name="T52" fmla="*/ 103 w 372"/>
                  <a:gd name="T53" fmla="*/ 0 h 192"/>
                  <a:gd name="T54" fmla="*/ 108 w 372"/>
                  <a:gd name="T55" fmla="*/ 7 h 192"/>
                  <a:gd name="T56" fmla="*/ 122 w 372"/>
                  <a:gd name="T57" fmla="*/ 12 h 192"/>
                  <a:gd name="T58" fmla="*/ 137 w 372"/>
                  <a:gd name="T59" fmla="*/ 7 h 192"/>
                  <a:gd name="T60" fmla="*/ 145 w 372"/>
                  <a:gd name="T61" fmla="*/ 14 h 192"/>
                  <a:gd name="T62" fmla="*/ 151 w 372"/>
                  <a:gd name="T63" fmla="*/ 25 h 192"/>
                  <a:gd name="T64" fmla="*/ 164 w 372"/>
                  <a:gd name="T65" fmla="*/ 32 h 192"/>
                  <a:gd name="T66" fmla="*/ 140 w 372"/>
                  <a:gd name="T67" fmla="*/ 54 h 192"/>
                  <a:gd name="T68" fmla="*/ 129 w 372"/>
                  <a:gd name="T69" fmla="*/ 59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76" name="Freeform 55"/>
              <p:cNvSpPr>
                <a:spLocks noChangeAspect="1"/>
              </p:cNvSpPr>
              <p:nvPr/>
            </p:nvSpPr>
            <p:spPr bwMode="auto">
              <a:xfrm>
                <a:off x="1787" y="1486"/>
                <a:ext cx="283" cy="139"/>
              </a:xfrm>
              <a:custGeom>
                <a:avLst/>
                <a:gdLst>
                  <a:gd name="T0" fmla="*/ 129 w 372"/>
                  <a:gd name="T1" fmla="*/ 59 h 192"/>
                  <a:gd name="T2" fmla="*/ 32 w 372"/>
                  <a:gd name="T3" fmla="*/ 66 h 192"/>
                  <a:gd name="T4" fmla="*/ 32 w 372"/>
                  <a:gd name="T5" fmla="*/ 71 h 192"/>
                  <a:gd name="T6" fmla="*/ 0 w 372"/>
                  <a:gd name="T7" fmla="*/ 73 h 192"/>
                  <a:gd name="T8" fmla="*/ 3 w 372"/>
                  <a:gd name="T9" fmla="*/ 71 h 192"/>
                  <a:gd name="T10" fmla="*/ 5 w 372"/>
                  <a:gd name="T11" fmla="*/ 71 h 192"/>
                  <a:gd name="T12" fmla="*/ 5 w 372"/>
                  <a:gd name="T13" fmla="*/ 59 h 192"/>
                  <a:gd name="T14" fmla="*/ 8 w 372"/>
                  <a:gd name="T15" fmla="*/ 54 h 192"/>
                  <a:gd name="T16" fmla="*/ 21 w 372"/>
                  <a:gd name="T17" fmla="*/ 57 h 192"/>
                  <a:gd name="T18" fmla="*/ 18 w 372"/>
                  <a:gd name="T19" fmla="*/ 51 h 192"/>
                  <a:gd name="T20" fmla="*/ 29 w 372"/>
                  <a:gd name="T21" fmla="*/ 48 h 192"/>
                  <a:gd name="T22" fmla="*/ 27 w 372"/>
                  <a:gd name="T23" fmla="*/ 43 h 192"/>
                  <a:gd name="T24" fmla="*/ 29 w 372"/>
                  <a:gd name="T25" fmla="*/ 39 h 192"/>
                  <a:gd name="T26" fmla="*/ 32 w 372"/>
                  <a:gd name="T27" fmla="*/ 37 h 192"/>
                  <a:gd name="T28" fmla="*/ 37 w 372"/>
                  <a:gd name="T29" fmla="*/ 39 h 192"/>
                  <a:gd name="T30" fmla="*/ 37 w 372"/>
                  <a:gd name="T31" fmla="*/ 34 h 192"/>
                  <a:gd name="T32" fmla="*/ 50 w 372"/>
                  <a:gd name="T33" fmla="*/ 39 h 192"/>
                  <a:gd name="T34" fmla="*/ 56 w 372"/>
                  <a:gd name="T35" fmla="*/ 32 h 192"/>
                  <a:gd name="T36" fmla="*/ 58 w 372"/>
                  <a:gd name="T37" fmla="*/ 37 h 192"/>
                  <a:gd name="T38" fmla="*/ 66 w 372"/>
                  <a:gd name="T39" fmla="*/ 28 h 192"/>
                  <a:gd name="T40" fmla="*/ 69 w 372"/>
                  <a:gd name="T41" fmla="*/ 30 h 192"/>
                  <a:gd name="T42" fmla="*/ 74 w 372"/>
                  <a:gd name="T43" fmla="*/ 32 h 192"/>
                  <a:gd name="T44" fmla="*/ 84 w 372"/>
                  <a:gd name="T45" fmla="*/ 16 h 192"/>
                  <a:gd name="T46" fmla="*/ 82 w 372"/>
                  <a:gd name="T47" fmla="*/ 14 h 192"/>
                  <a:gd name="T48" fmla="*/ 95 w 372"/>
                  <a:gd name="T49" fmla="*/ 9 h 192"/>
                  <a:gd name="T50" fmla="*/ 95 w 372"/>
                  <a:gd name="T51" fmla="*/ 2 h 192"/>
                  <a:gd name="T52" fmla="*/ 103 w 372"/>
                  <a:gd name="T53" fmla="*/ 0 h 192"/>
                  <a:gd name="T54" fmla="*/ 108 w 372"/>
                  <a:gd name="T55" fmla="*/ 7 h 192"/>
                  <a:gd name="T56" fmla="*/ 122 w 372"/>
                  <a:gd name="T57" fmla="*/ 12 h 192"/>
                  <a:gd name="T58" fmla="*/ 137 w 372"/>
                  <a:gd name="T59" fmla="*/ 7 h 192"/>
                  <a:gd name="T60" fmla="*/ 145 w 372"/>
                  <a:gd name="T61" fmla="*/ 14 h 192"/>
                  <a:gd name="T62" fmla="*/ 151 w 372"/>
                  <a:gd name="T63" fmla="*/ 25 h 192"/>
                  <a:gd name="T64" fmla="*/ 164 w 372"/>
                  <a:gd name="T65" fmla="*/ 32 h 192"/>
                  <a:gd name="T66" fmla="*/ 140 w 372"/>
                  <a:gd name="T67" fmla="*/ 54 h 192"/>
                  <a:gd name="T68" fmla="*/ 129 w 372"/>
                  <a:gd name="T69" fmla="*/ 59 h 192"/>
                  <a:gd name="T70" fmla="*/ 129 w 372"/>
                  <a:gd name="T71" fmla="*/ 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77" name="Freeform 56"/>
              <p:cNvSpPr>
                <a:spLocks noChangeAspect="1"/>
              </p:cNvSpPr>
              <p:nvPr/>
            </p:nvSpPr>
            <p:spPr bwMode="auto">
              <a:xfrm>
                <a:off x="1608" y="1794"/>
                <a:ext cx="220" cy="177"/>
              </a:xfrm>
              <a:custGeom>
                <a:avLst/>
                <a:gdLst>
                  <a:gd name="T0" fmla="*/ 115 w 288"/>
                  <a:gd name="T1" fmla="*/ 65 h 246"/>
                  <a:gd name="T2" fmla="*/ 96 w 288"/>
                  <a:gd name="T3" fmla="*/ 60 h 246"/>
                  <a:gd name="T4" fmla="*/ 91 w 288"/>
                  <a:gd name="T5" fmla="*/ 65 h 246"/>
                  <a:gd name="T6" fmla="*/ 102 w 288"/>
                  <a:gd name="T7" fmla="*/ 68 h 246"/>
                  <a:gd name="T8" fmla="*/ 110 w 288"/>
                  <a:gd name="T9" fmla="*/ 65 h 246"/>
                  <a:gd name="T10" fmla="*/ 107 w 288"/>
                  <a:gd name="T11" fmla="*/ 69 h 246"/>
                  <a:gd name="T12" fmla="*/ 112 w 288"/>
                  <a:gd name="T13" fmla="*/ 71 h 246"/>
                  <a:gd name="T14" fmla="*/ 115 w 288"/>
                  <a:gd name="T15" fmla="*/ 68 h 246"/>
                  <a:gd name="T16" fmla="*/ 123 w 288"/>
                  <a:gd name="T17" fmla="*/ 65 h 246"/>
                  <a:gd name="T18" fmla="*/ 123 w 288"/>
                  <a:gd name="T19" fmla="*/ 69 h 246"/>
                  <a:gd name="T20" fmla="*/ 112 w 288"/>
                  <a:gd name="T21" fmla="*/ 78 h 246"/>
                  <a:gd name="T22" fmla="*/ 115 w 288"/>
                  <a:gd name="T23" fmla="*/ 83 h 246"/>
                  <a:gd name="T24" fmla="*/ 128 w 288"/>
                  <a:gd name="T25" fmla="*/ 87 h 246"/>
                  <a:gd name="T26" fmla="*/ 125 w 288"/>
                  <a:gd name="T27" fmla="*/ 91 h 246"/>
                  <a:gd name="T28" fmla="*/ 123 w 288"/>
                  <a:gd name="T29" fmla="*/ 89 h 246"/>
                  <a:gd name="T30" fmla="*/ 120 w 288"/>
                  <a:gd name="T31" fmla="*/ 91 h 246"/>
                  <a:gd name="T32" fmla="*/ 118 w 288"/>
                  <a:gd name="T33" fmla="*/ 85 h 246"/>
                  <a:gd name="T34" fmla="*/ 102 w 288"/>
                  <a:gd name="T35" fmla="*/ 81 h 246"/>
                  <a:gd name="T36" fmla="*/ 105 w 288"/>
                  <a:gd name="T37" fmla="*/ 87 h 246"/>
                  <a:gd name="T38" fmla="*/ 99 w 288"/>
                  <a:gd name="T39" fmla="*/ 89 h 246"/>
                  <a:gd name="T40" fmla="*/ 96 w 288"/>
                  <a:gd name="T41" fmla="*/ 85 h 246"/>
                  <a:gd name="T42" fmla="*/ 93 w 288"/>
                  <a:gd name="T43" fmla="*/ 87 h 246"/>
                  <a:gd name="T44" fmla="*/ 91 w 288"/>
                  <a:gd name="T45" fmla="*/ 85 h 246"/>
                  <a:gd name="T46" fmla="*/ 88 w 288"/>
                  <a:gd name="T47" fmla="*/ 89 h 246"/>
                  <a:gd name="T48" fmla="*/ 82 w 288"/>
                  <a:gd name="T49" fmla="*/ 91 h 246"/>
                  <a:gd name="T50" fmla="*/ 78 w 288"/>
                  <a:gd name="T51" fmla="*/ 89 h 246"/>
                  <a:gd name="T52" fmla="*/ 73 w 288"/>
                  <a:gd name="T53" fmla="*/ 83 h 246"/>
                  <a:gd name="T54" fmla="*/ 64 w 288"/>
                  <a:gd name="T55" fmla="*/ 81 h 246"/>
                  <a:gd name="T56" fmla="*/ 64 w 288"/>
                  <a:gd name="T57" fmla="*/ 76 h 246"/>
                  <a:gd name="T58" fmla="*/ 56 w 288"/>
                  <a:gd name="T59" fmla="*/ 76 h 246"/>
                  <a:gd name="T60" fmla="*/ 56 w 288"/>
                  <a:gd name="T61" fmla="*/ 73 h 246"/>
                  <a:gd name="T62" fmla="*/ 48 w 288"/>
                  <a:gd name="T63" fmla="*/ 76 h 246"/>
                  <a:gd name="T64" fmla="*/ 53 w 288"/>
                  <a:gd name="T65" fmla="*/ 81 h 246"/>
                  <a:gd name="T66" fmla="*/ 46 w 288"/>
                  <a:gd name="T67" fmla="*/ 83 h 246"/>
                  <a:gd name="T68" fmla="*/ 24 w 288"/>
                  <a:gd name="T69" fmla="*/ 76 h 246"/>
                  <a:gd name="T70" fmla="*/ 8 w 288"/>
                  <a:gd name="T71" fmla="*/ 78 h 246"/>
                  <a:gd name="T72" fmla="*/ 5 w 288"/>
                  <a:gd name="T73" fmla="*/ 76 h 246"/>
                  <a:gd name="T74" fmla="*/ 11 w 288"/>
                  <a:gd name="T75" fmla="*/ 71 h 246"/>
                  <a:gd name="T76" fmla="*/ 11 w 288"/>
                  <a:gd name="T77" fmla="*/ 58 h 246"/>
                  <a:gd name="T78" fmla="*/ 16 w 288"/>
                  <a:gd name="T79" fmla="*/ 47 h 246"/>
                  <a:gd name="T80" fmla="*/ 3 w 288"/>
                  <a:gd name="T81" fmla="*/ 24 h 246"/>
                  <a:gd name="T82" fmla="*/ 0 w 288"/>
                  <a:gd name="T83" fmla="*/ 0 h 246"/>
                  <a:gd name="T84" fmla="*/ 73 w 288"/>
                  <a:gd name="T85" fmla="*/ 0 h 246"/>
                  <a:gd name="T86" fmla="*/ 73 w 288"/>
                  <a:gd name="T87" fmla="*/ 9 h 246"/>
                  <a:gd name="T88" fmla="*/ 75 w 288"/>
                  <a:gd name="T89" fmla="*/ 6 h 246"/>
                  <a:gd name="T90" fmla="*/ 73 w 288"/>
                  <a:gd name="T91" fmla="*/ 12 h 246"/>
                  <a:gd name="T92" fmla="*/ 78 w 288"/>
                  <a:gd name="T93" fmla="*/ 14 h 246"/>
                  <a:gd name="T94" fmla="*/ 73 w 288"/>
                  <a:gd name="T95" fmla="*/ 18 h 246"/>
                  <a:gd name="T96" fmla="*/ 75 w 288"/>
                  <a:gd name="T97" fmla="*/ 18 h 246"/>
                  <a:gd name="T98" fmla="*/ 64 w 288"/>
                  <a:gd name="T99" fmla="*/ 31 h 246"/>
                  <a:gd name="T100" fmla="*/ 61 w 288"/>
                  <a:gd name="T101" fmla="*/ 47 h 246"/>
                  <a:gd name="T102" fmla="*/ 107 w 288"/>
                  <a:gd name="T103" fmla="*/ 45 h 246"/>
                  <a:gd name="T104" fmla="*/ 107 w 288"/>
                  <a:gd name="T105" fmla="*/ 54 h 246"/>
                  <a:gd name="T106" fmla="*/ 112 w 288"/>
                  <a:gd name="T107" fmla="*/ 63 h 246"/>
                  <a:gd name="T108" fmla="*/ 115 w 288"/>
                  <a:gd name="T109" fmla="*/ 65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78" name="Freeform 57"/>
              <p:cNvSpPr>
                <a:spLocks noChangeAspect="1"/>
              </p:cNvSpPr>
              <p:nvPr/>
            </p:nvSpPr>
            <p:spPr bwMode="auto">
              <a:xfrm>
                <a:off x="1608" y="1794"/>
                <a:ext cx="220" cy="177"/>
              </a:xfrm>
              <a:custGeom>
                <a:avLst/>
                <a:gdLst>
                  <a:gd name="T0" fmla="*/ 115 w 288"/>
                  <a:gd name="T1" fmla="*/ 65 h 246"/>
                  <a:gd name="T2" fmla="*/ 96 w 288"/>
                  <a:gd name="T3" fmla="*/ 60 h 246"/>
                  <a:gd name="T4" fmla="*/ 91 w 288"/>
                  <a:gd name="T5" fmla="*/ 65 h 246"/>
                  <a:gd name="T6" fmla="*/ 102 w 288"/>
                  <a:gd name="T7" fmla="*/ 68 h 246"/>
                  <a:gd name="T8" fmla="*/ 110 w 288"/>
                  <a:gd name="T9" fmla="*/ 65 h 246"/>
                  <a:gd name="T10" fmla="*/ 107 w 288"/>
                  <a:gd name="T11" fmla="*/ 69 h 246"/>
                  <a:gd name="T12" fmla="*/ 112 w 288"/>
                  <a:gd name="T13" fmla="*/ 71 h 246"/>
                  <a:gd name="T14" fmla="*/ 115 w 288"/>
                  <a:gd name="T15" fmla="*/ 68 h 246"/>
                  <a:gd name="T16" fmla="*/ 123 w 288"/>
                  <a:gd name="T17" fmla="*/ 65 h 246"/>
                  <a:gd name="T18" fmla="*/ 123 w 288"/>
                  <a:gd name="T19" fmla="*/ 69 h 246"/>
                  <a:gd name="T20" fmla="*/ 112 w 288"/>
                  <a:gd name="T21" fmla="*/ 78 h 246"/>
                  <a:gd name="T22" fmla="*/ 115 w 288"/>
                  <a:gd name="T23" fmla="*/ 83 h 246"/>
                  <a:gd name="T24" fmla="*/ 128 w 288"/>
                  <a:gd name="T25" fmla="*/ 87 h 246"/>
                  <a:gd name="T26" fmla="*/ 125 w 288"/>
                  <a:gd name="T27" fmla="*/ 91 h 246"/>
                  <a:gd name="T28" fmla="*/ 123 w 288"/>
                  <a:gd name="T29" fmla="*/ 89 h 246"/>
                  <a:gd name="T30" fmla="*/ 120 w 288"/>
                  <a:gd name="T31" fmla="*/ 91 h 246"/>
                  <a:gd name="T32" fmla="*/ 118 w 288"/>
                  <a:gd name="T33" fmla="*/ 85 h 246"/>
                  <a:gd name="T34" fmla="*/ 102 w 288"/>
                  <a:gd name="T35" fmla="*/ 81 h 246"/>
                  <a:gd name="T36" fmla="*/ 105 w 288"/>
                  <a:gd name="T37" fmla="*/ 87 h 246"/>
                  <a:gd name="T38" fmla="*/ 99 w 288"/>
                  <a:gd name="T39" fmla="*/ 89 h 246"/>
                  <a:gd name="T40" fmla="*/ 96 w 288"/>
                  <a:gd name="T41" fmla="*/ 85 h 246"/>
                  <a:gd name="T42" fmla="*/ 93 w 288"/>
                  <a:gd name="T43" fmla="*/ 87 h 246"/>
                  <a:gd name="T44" fmla="*/ 91 w 288"/>
                  <a:gd name="T45" fmla="*/ 85 h 246"/>
                  <a:gd name="T46" fmla="*/ 88 w 288"/>
                  <a:gd name="T47" fmla="*/ 89 h 246"/>
                  <a:gd name="T48" fmla="*/ 82 w 288"/>
                  <a:gd name="T49" fmla="*/ 91 h 246"/>
                  <a:gd name="T50" fmla="*/ 78 w 288"/>
                  <a:gd name="T51" fmla="*/ 89 h 246"/>
                  <a:gd name="T52" fmla="*/ 73 w 288"/>
                  <a:gd name="T53" fmla="*/ 83 h 246"/>
                  <a:gd name="T54" fmla="*/ 64 w 288"/>
                  <a:gd name="T55" fmla="*/ 81 h 246"/>
                  <a:gd name="T56" fmla="*/ 64 w 288"/>
                  <a:gd name="T57" fmla="*/ 76 h 246"/>
                  <a:gd name="T58" fmla="*/ 56 w 288"/>
                  <a:gd name="T59" fmla="*/ 76 h 246"/>
                  <a:gd name="T60" fmla="*/ 56 w 288"/>
                  <a:gd name="T61" fmla="*/ 73 h 246"/>
                  <a:gd name="T62" fmla="*/ 48 w 288"/>
                  <a:gd name="T63" fmla="*/ 76 h 246"/>
                  <a:gd name="T64" fmla="*/ 53 w 288"/>
                  <a:gd name="T65" fmla="*/ 81 h 246"/>
                  <a:gd name="T66" fmla="*/ 46 w 288"/>
                  <a:gd name="T67" fmla="*/ 83 h 246"/>
                  <a:gd name="T68" fmla="*/ 24 w 288"/>
                  <a:gd name="T69" fmla="*/ 76 h 246"/>
                  <a:gd name="T70" fmla="*/ 8 w 288"/>
                  <a:gd name="T71" fmla="*/ 78 h 246"/>
                  <a:gd name="T72" fmla="*/ 5 w 288"/>
                  <a:gd name="T73" fmla="*/ 76 h 246"/>
                  <a:gd name="T74" fmla="*/ 11 w 288"/>
                  <a:gd name="T75" fmla="*/ 71 h 246"/>
                  <a:gd name="T76" fmla="*/ 11 w 288"/>
                  <a:gd name="T77" fmla="*/ 58 h 246"/>
                  <a:gd name="T78" fmla="*/ 16 w 288"/>
                  <a:gd name="T79" fmla="*/ 47 h 246"/>
                  <a:gd name="T80" fmla="*/ 3 w 288"/>
                  <a:gd name="T81" fmla="*/ 24 h 246"/>
                  <a:gd name="T82" fmla="*/ 0 w 288"/>
                  <a:gd name="T83" fmla="*/ 0 h 246"/>
                  <a:gd name="T84" fmla="*/ 73 w 288"/>
                  <a:gd name="T85" fmla="*/ 0 h 246"/>
                  <a:gd name="T86" fmla="*/ 73 w 288"/>
                  <a:gd name="T87" fmla="*/ 9 h 246"/>
                  <a:gd name="T88" fmla="*/ 75 w 288"/>
                  <a:gd name="T89" fmla="*/ 6 h 246"/>
                  <a:gd name="T90" fmla="*/ 73 w 288"/>
                  <a:gd name="T91" fmla="*/ 12 h 246"/>
                  <a:gd name="T92" fmla="*/ 78 w 288"/>
                  <a:gd name="T93" fmla="*/ 14 h 246"/>
                  <a:gd name="T94" fmla="*/ 73 w 288"/>
                  <a:gd name="T95" fmla="*/ 18 h 246"/>
                  <a:gd name="T96" fmla="*/ 75 w 288"/>
                  <a:gd name="T97" fmla="*/ 18 h 246"/>
                  <a:gd name="T98" fmla="*/ 64 w 288"/>
                  <a:gd name="T99" fmla="*/ 31 h 246"/>
                  <a:gd name="T100" fmla="*/ 61 w 288"/>
                  <a:gd name="T101" fmla="*/ 47 h 246"/>
                  <a:gd name="T102" fmla="*/ 107 w 288"/>
                  <a:gd name="T103" fmla="*/ 45 h 246"/>
                  <a:gd name="T104" fmla="*/ 107 w 288"/>
                  <a:gd name="T105" fmla="*/ 54 h 246"/>
                  <a:gd name="T106" fmla="*/ 112 w 288"/>
                  <a:gd name="T107" fmla="*/ 63 h 246"/>
                  <a:gd name="T108" fmla="*/ 115 w 288"/>
                  <a:gd name="T109" fmla="*/ 65 h 246"/>
                  <a:gd name="T110" fmla="*/ 115 w 288"/>
                  <a:gd name="T111" fmla="*/ 68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79" name="Freeform 58"/>
              <p:cNvSpPr>
                <a:spLocks noChangeAspect="1"/>
              </p:cNvSpPr>
              <p:nvPr/>
            </p:nvSpPr>
            <p:spPr bwMode="auto">
              <a:xfrm>
                <a:off x="2381" y="1006"/>
                <a:ext cx="142" cy="212"/>
              </a:xfrm>
              <a:custGeom>
                <a:avLst/>
                <a:gdLst>
                  <a:gd name="T0" fmla="*/ 24 w 186"/>
                  <a:gd name="T1" fmla="*/ 110 h 294"/>
                  <a:gd name="T2" fmla="*/ 21 w 186"/>
                  <a:gd name="T3" fmla="*/ 110 h 294"/>
                  <a:gd name="T4" fmla="*/ 16 w 186"/>
                  <a:gd name="T5" fmla="*/ 103 h 294"/>
                  <a:gd name="T6" fmla="*/ 0 w 186"/>
                  <a:gd name="T7" fmla="*/ 61 h 294"/>
                  <a:gd name="T8" fmla="*/ 5 w 186"/>
                  <a:gd name="T9" fmla="*/ 61 h 294"/>
                  <a:gd name="T10" fmla="*/ 5 w 186"/>
                  <a:gd name="T11" fmla="*/ 56 h 294"/>
                  <a:gd name="T12" fmla="*/ 8 w 186"/>
                  <a:gd name="T13" fmla="*/ 56 h 294"/>
                  <a:gd name="T14" fmla="*/ 5 w 186"/>
                  <a:gd name="T15" fmla="*/ 54 h 294"/>
                  <a:gd name="T16" fmla="*/ 11 w 186"/>
                  <a:gd name="T17" fmla="*/ 43 h 294"/>
                  <a:gd name="T18" fmla="*/ 11 w 186"/>
                  <a:gd name="T19" fmla="*/ 22 h 294"/>
                  <a:gd name="T20" fmla="*/ 18 w 186"/>
                  <a:gd name="T21" fmla="*/ 2 h 294"/>
                  <a:gd name="T22" fmla="*/ 21 w 186"/>
                  <a:gd name="T23" fmla="*/ 2 h 294"/>
                  <a:gd name="T24" fmla="*/ 27 w 186"/>
                  <a:gd name="T25" fmla="*/ 6 h 294"/>
                  <a:gd name="T26" fmla="*/ 40 w 186"/>
                  <a:gd name="T27" fmla="*/ 0 h 294"/>
                  <a:gd name="T28" fmla="*/ 50 w 186"/>
                  <a:gd name="T29" fmla="*/ 6 h 294"/>
                  <a:gd name="T30" fmla="*/ 61 w 186"/>
                  <a:gd name="T31" fmla="*/ 36 h 294"/>
                  <a:gd name="T32" fmla="*/ 67 w 186"/>
                  <a:gd name="T33" fmla="*/ 36 h 294"/>
                  <a:gd name="T34" fmla="*/ 69 w 186"/>
                  <a:gd name="T35" fmla="*/ 45 h 294"/>
                  <a:gd name="T36" fmla="*/ 78 w 186"/>
                  <a:gd name="T37" fmla="*/ 45 h 294"/>
                  <a:gd name="T38" fmla="*/ 80 w 186"/>
                  <a:gd name="T39" fmla="*/ 52 h 294"/>
                  <a:gd name="T40" fmla="*/ 82 w 186"/>
                  <a:gd name="T41" fmla="*/ 52 h 294"/>
                  <a:gd name="T42" fmla="*/ 80 w 186"/>
                  <a:gd name="T43" fmla="*/ 58 h 294"/>
                  <a:gd name="T44" fmla="*/ 69 w 186"/>
                  <a:gd name="T45" fmla="*/ 63 h 294"/>
                  <a:gd name="T46" fmla="*/ 67 w 186"/>
                  <a:gd name="T47" fmla="*/ 70 h 294"/>
                  <a:gd name="T48" fmla="*/ 61 w 186"/>
                  <a:gd name="T49" fmla="*/ 65 h 294"/>
                  <a:gd name="T50" fmla="*/ 59 w 186"/>
                  <a:gd name="T51" fmla="*/ 70 h 294"/>
                  <a:gd name="T52" fmla="*/ 56 w 186"/>
                  <a:gd name="T53" fmla="*/ 68 h 294"/>
                  <a:gd name="T54" fmla="*/ 56 w 186"/>
                  <a:gd name="T55" fmla="*/ 72 h 294"/>
                  <a:gd name="T56" fmla="*/ 50 w 186"/>
                  <a:gd name="T57" fmla="*/ 72 h 294"/>
                  <a:gd name="T58" fmla="*/ 53 w 186"/>
                  <a:gd name="T59" fmla="*/ 70 h 294"/>
                  <a:gd name="T60" fmla="*/ 50 w 186"/>
                  <a:gd name="T61" fmla="*/ 68 h 294"/>
                  <a:gd name="T62" fmla="*/ 46 w 186"/>
                  <a:gd name="T63" fmla="*/ 83 h 294"/>
                  <a:gd name="T64" fmla="*/ 43 w 186"/>
                  <a:gd name="T65" fmla="*/ 81 h 294"/>
                  <a:gd name="T66" fmla="*/ 43 w 186"/>
                  <a:gd name="T67" fmla="*/ 88 h 294"/>
                  <a:gd name="T68" fmla="*/ 35 w 186"/>
                  <a:gd name="T69" fmla="*/ 88 h 294"/>
                  <a:gd name="T70" fmla="*/ 37 w 186"/>
                  <a:gd name="T71" fmla="*/ 92 h 294"/>
                  <a:gd name="T72" fmla="*/ 35 w 186"/>
                  <a:gd name="T73" fmla="*/ 88 h 294"/>
                  <a:gd name="T74" fmla="*/ 29 w 186"/>
                  <a:gd name="T75" fmla="*/ 90 h 294"/>
                  <a:gd name="T76" fmla="*/ 24 w 186"/>
                  <a:gd name="T77" fmla="*/ 110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80" name="Freeform 59"/>
              <p:cNvSpPr>
                <a:spLocks noChangeAspect="1"/>
              </p:cNvSpPr>
              <p:nvPr/>
            </p:nvSpPr>
            <p:spPr bwMode="auto">
              <a:xfrm>
                <a:off x="2381" y="1006"/>
                <a:ext cx="142" cy="216"/>
              </a:xfrm>
              <a:custGeom>
                <a:avLst/>
                <a:gdLst>
                  <a:gd name="T0" fmla="*/ 24 w 186"/>
                  <a:gd name="T1" fmla="*/ 110 h 300"/>
                  <a:gd name="T2" fmla="*/ 21 w 186"/>
                  <a:gd name="T3" fmla="*/ 110 h 300"/>
                  <a:gd name="T4" fmla="*/ 16 w 186"/>
                  <a:gd name="T5" fmla="*/ 103 h 300"/>
                  <a:gd name="T6" fmla="*/ 0 w 186"/>
                  <a:gd name="T7" fmla="*/ 60 h 300"/>
                  <a:gd name="T8" fmla="*/ 5 w 186"/>
                  <a:gd name="T9" fmla="*/ 60 h 300"/>
                  <a:gd name="T10" fmla="*/ 5 w 186"/>
                  <a:gd name="T11" fmla="*/ 56 h 300"/>
                  <a:gd name="T12" fmla="*/ 8 w 186"/>
                  <a:gd name="T13" fmla="*/ 56 h 300"/>
                  <a:gd name="T14" fmla="*/ 5 w 186"/>
                  <a:gd name="T15" fmla="*/ 54 h 300"/>
                  <a:gd name="T16" fmla="*/ 11 w 186"/>
                  <a:gd name="T17" fmla="*/ 42 h 300"/>
                  <a:gd name="T18" fmla="*/ 11 w 186"/>
                  <a:gd name="T19" fmla="*/ 22 h 300"/>
                  <a:gd name="T20" fmla="*/ 18 w 186"/>
                  <a:gd name="T21" fmla="*/ 2 h 300"/>
                  <a:gd name="T22" fmla="*/ 21 w 186"/>
                  <a:gd name="T23" fmla="*/ 2 h 300"/>
                  <a:gd name="T24" fmla="*/ 27 w 186"/>
                  <a:gd name="T25" fmla="*/ 6 h 300"/>
                  <a:gd name="T26" fmla="*/ 40 w 186"/>
                  <a:gd name="T27" fmla="*/ 0 h 300"/>
                  <a:gd name="T28" fmla="*/ 50 w 186"/>
                  <a:gd name="T29" fmla="*/ 6 h 300"/>
                  <a:gd name="T30" fmla="*/ 61 w 186"/>
                  <a:gd name="T31" fmla="*/ 36 h 300"/>
                  <a:gd name="T32" fmla="*/ 67 w 186"/>
                  <a:gd name="T33" fmla="*/ 36 h 300"/>
                  <a:gd name="T34" fmla="*/ 69 w 186"/>
                  <a:gd name="T35" fmla="*/ 45 h 300"/>
                  <a:gd name="T36" fmla="*/ 78 w 186"/>
                  <a:gd name="T37" fmla="*/ 45 h 300"/>
                  <a:gd name="T38" fmla="*/ 80 w 186"/>
                  <a:gd name="T39" fmla="*/ 51 h 300"/>
                  <a:gd name="T40" fmla="*/ 82 w 186"/>
                  <a:gd name="T41" fmla="*/ 51 h 300"/>
                  <a:gd name="T42" fmla="*/ 80 w 186"/>
                  <a:gd name="T43" fmla="*/ 58 h 300"/>
                  <a:gd name="T44" fmla="*/ 69 w 186"/>
                  <a:gd name="T45" fmla="*/ 63 h 300"/>
                  <a:gd name="T46" fmla="*/ 67 w 186"/>
                  <a:gd name="T47" fmla="*/ 69 h 300"/>
                  <a:gd name="T48" fmla="*/ 61 w 186"/>
                  <a:gd name="T49" fmla="*/ 65 h 300"/>
                  <a:gd name="T50" fmla="*/ 59 w 186"/>
                  <a:gd name="T51" fmla="*/ 69 h 300"/>
                  <a:gd name="T52" fmla="*/ 56 w 186"/>
                  <a:gd name="T53" fmla="*/ 68 h 300"/>
                  <a:gd name="T54" fmla="*/ 56 w 186"/>
                  <a:gd name="T55" fmla="*/ 71 h 300"/>
                  <a:gd name="T56" fmla="*/ 50 w 186"/>
                  <a:gd name="T57" fmla="*/ 71 h 300"/>
                  <a:gd name="T58" fmla="*/ 53 w 186"/>
                  <a:gd name="T59" fmla="*/ 69 h 300"/>
                  <a:gd name="T60" fmla="*/ 50 w 186"/>
                  <a:gd name="T61" fmla="*/ 68 h 300"/>
                  <a:gd name="T62" fmla="*/ 46 w 186"/>
                  <a:gd name="T63" fmla="*/ 83 h 300"/>
                  <a:gd name="T64" fmla="*/ 43 w 186"/>
                  <a:gd name="T65" fmla="*/ 81 h 300"/>
                  <a:gd name="T66" fmla="*/ 43 w 186"/>
                  <a:gd name="T67" fmla="*/ 87 h 300"/>
                  <a:gd name="T68" fmla="*/ 35 w 186"/>
                  <a:gd name="T69" fmla="*/ 87 h 300"/>
                  <a:gd name="T70" fmla="*/ 37 w 186"/>
                  <a:gd name="T71" fmla="*/ 91 h 300"/>
                  <a:gd name="T72" fmla="*/ 35 w 186"/>
                  <a:gd name="T73" fmla="*/ 87 h 300"/>
                  <a:gd name="T74" fmla="*/ 29 w 186"/>
                  <a:gd name="T75" fmla="*/ 90 h 300"/>
                  <a:gd name="T76" fmla="*/ 24 w 186"/>
                  <a:gd name="T77" fmla="*/ 110 h 300"/>
                  <a:gd name="T78" fmla="*/ 24 w 186"/>
                  <a:gd name="T79" fmla="*/ 112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81" name="Freeform 60"/>
              <p:cNvSpPr>
                <a:spLocks noChangeAspect="1"/>
              </p:cNvSpPr>
              <p:nvPr/>
            </p:nvSpPr>
            <p:spPr bwMode="auto">
              <a:xfrm>
                <a:off x="2144" y="1408"/>
                <a:ext cx="178" cy="83"/>
              </a:xfrm>
              <a:custGeom>
                <a:avLst/>
                <a:gdLst>
                  <a:gd name="T0" fmla="*/ 79 w 234"/>
                  <a:gd name="T1" fmla="*/ 0 h 114"/>
                  <a:gd name="T2" fmla="*/ 90 w 234"/>
                  <a:gd name="T3" fmla="*/ 31 h 114"/>
                  <a:gd name="T4" fmla="*/ 103 w 234"/>
                  <a:gd name="T5" fmla="*/ 28 h 114"/>
                  <a:gd name="T6" fmla="*/ 100 w 234"/>
                  <a:gd name="T7" fmla="*/ 39 h 114"/>
                  <a:gd name="T8" fmla="*/ 100 w 234"/>
                  <a:gd name="T9" fmla="*/ 35 h 114"/>
                  <a:gd name="T10" fmla="*/ 98 w 234"/>
                  <a:gd name="T11" fmla="*/ 39 h 114"/>
                  <a:gd name="T12" fmla="*/ 93 w 234"/>
                  <a:gd name="T13" fmla="*/ 42 h 114"/>
                  <a:gd name="T14" fmla="*/ 87 w 234"/>
                  <a:gd name="T15" fmla="*/ 44 h 114"/>
                  <a:gd name="T16" fmla="*/ 84 w 234"/>
                  <a:gd name="T17" fmla="*/ 35 h 114"/>
                  <a:gd name="T18" fmla="*/ 81 w 234"/>
                  <a:gd name="T19" fmla="*/ 37 h 114"/>
                  <a:gd name="T20" fmla="*/ 76 w 234"/>
                  <a:gd name="T21" fmla="*/ 35 h 114"/>
                  <a:gd name="T22" fmla="*/ 76 w 234"/>
                  <a:gd name="T23" fmla="*/ 31 h 114"/>
                  <a:gd name="T24" fmla="*/ 79 w 234"/>
                  <a:gd name="T25" fmla="*/ 31 h 114"/>
                  <a:gd name="T26" fmla="*/ 76 w 234"/>
                  <a:gd name="T27" fmla="*/ 25 h 114"/>
                  <a:gd name="T28" fmla="*/ 76 w 234"/>
                  <a:gd name="T29" fmla="*/ 25 h 114"/>
                  <a:gd name="T30" fmla="*/ 76 w 234"/>
                  <a:gd name="T31" fmla="*/ 17 h 114"/>
                  <a:gd name="T32" fmla="*/ 72 w 234"/>
                  <a:gd name="T33" fmla="*/ 17 h 114"/>
                  <a:gd name="T34" fmla="*/ 79 w 234"/>
                  <a:gd name="T35" fmla="*/ 7 h 114"/>
                  <a:gd name="T36" fmla="*/ 76 w 234"/>
                  <a:gd name="T37" fmla="*/ 5 h 114"/>
                  <a:gd name="T38" fmla="*/ 69 w 234"/>
                  <a:gd name="T39" fmla="*/ 17 h 114"/>
                  <a:gd name="T40" fmla="*/ 64 w 234"/>
                  <a:gd name="T41" fmla="*/ 17 h 114"/>
                  <a:gd name="T42" fmla="*/ 69 w 234"/>
                  <a:gd name="T43" fmla="*/ 18 h 114"/>
                  <a:gd name="T44" fmla="*/ 69 w 234"/>
                  <a:gd name="T45" fmla="*/ 28 h 114"/>
                  <a:gd name="T46" fmla="*/ 74 w 234"/>
                  <a:gd name="T47" fmla="*/ 37 h 114"/>
                  <a:gd name="T48" fmla="*/ 69 w 234"/>
                  <a:gd name="T49" fmla="*/ 35 h 114"/>
                  <a:gd name="T50" fmla="*/ 74 w 234"/>
                  <a:gd name="T51" fmla="*/ 37 h 114"/>
                  <a:gd name="T52" fmla="*/ 76 w 234"/>
                  <a:gd name="T53" fmla="*/ 44 h 114"/>
                  <a:gd name="T54" fmla="*/ 58 w 234"/>
                  <a:gd name="T55" fmla="*/ 39 h 114"/>
                  <a:gd name="T56" fmla="*/ 56 w 234"/>
                  <a:gd name="T57" fmla="*/ 39 h 114"/>
                  <a:gd name="T58" fmla="*/ 52 w 234"/>
                  <a:gd name="T59" fmla="*/ 37 h 114"/>
                  <a:gd name="T60" fmla="*/ 58 w 234"/>
                  <a:gd name="T61" fmla="*/ 28 h 114"/>
                  <a:gd name="T62" fmla="*/ 61 w 234"/>
                  <a:gd name="T63" fmla="*/ 25 h 114"/>
                  <a:gd name="T64" fmla="*/ 56 w 234"/>
                  <a:gd name="T65" fmla="*/ 25 h 114"/>
                  <a:gd name="T66" fmla="*/ 40 w 234"/>
                  <a:gd name="T67" fmla="*/ 18 h 114"/>
                  <a:gd name="T68" fmla="*/ 37 w 234"/>
                  <a:gd name="T69" fmla="*/ 12 h 114"/>
                  <a:gd name="T70" fmla="*/ 29 w 234"/>
                  <a:gd name="T71" fmla="*/ 12 h 114"/>
                  <a:gd name="T72" fmla="*/ 24 w 234"/>
                  <a:gd name="T73" fmla="*/ 17 h 114"/>
                  <a:gd name="T74" fmla="*/ 16 w 234"/>
                  <a:gd name="T75" fmla="*/ 14 h 114"/>
                  <a:gd name="T76" fmla="*/ 3 w 234"/>
                  <a:gd name="T77" fmla="*/ 25 h 114"/>
                  <a:gd name="T78" fmla="*/ 0 w 234"/>
                  <a:gd name="T79" fmla="*/ 14 h 114"/>
                  <a:gd name="T80" fmla="*/ 72 w 234"/>
                  <a:gd name="T81" fmla="*/ 2 h 114"/>
                  <a:gd name="T82" fmla="*/ 79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82" name="Freeform 61"/>
              <p:cNvSpPr>
                <a:spLocks noChangeAspect="1"/>
              </p:cNvSpPr>
              <p:nvPr/>
            </p:nvSpPr>
            <p:spPr bwMode="auto">
              <a:xfrm>
                <a:off x="2144" y="1408"/>
                <a:ext cx="178" cy="83"/>
              </a:xfrm>
              <a:custGeom>
                <a:avLst/>
                <a:gdLst>
                  <a:gd name="T0" fmla="*/ 79 w 234"/>
                  <a:gd name="T1" fmla="*/ 0 h 114"/>
                  <a:gd name="T2" fmla="*/ 90 w 234"/>
                  <a:gd name="T3" fmla="*/ 31 h 114"/>
                  <a:gd name="T4" fmla="*/ 103 w 234"/>
                  <a:gd name="T5" fmla="*/ 28 h 114"/>
                  <a:gd name="T6" fmla="*/ 100 w 234"/>
                  <a:gd name="T7" fmla="*/ 39 h 114"/>
                  <a:gd name="T8" fmla="*/ 100 w 234"/>
                  <a:gd name="T9" fmla="*/ 35 h 114"/>
                  <a:gd name="T10" fmla="*/ 98 w 234"/>
                  <a:gd name="T11" fmla="*/ 39 h 114"/>
                  <a:gd name="T12" fmla="*/ 93 w 234"/>
                  <a:gd name="T13" fmla="*/ 42 h 114"/>
                  <a:gd name="T14" fmla="*/ 87 w 234"/>
                  <a:gd name="T15" fmla="*/ 44 h 114"/>
                  <a:gd name="T16" fmla="*/ 84 w 234"/>
                  <a:gd name="T17" fmla="*/ 35 h 114"/>
                  <a:gd name="T18" fmla="*/ 81 w 234"/>
                  <a:gd name="T19" fmla="*/ 37 h 114"/>
                  <a:gd name="T20" fmla="*/ 76 w 234"/>
                  <a:gd name="T21" fmla="*/ 35 h 114"/>
                  <a:gd name="T22" fmla="*/ 76 w 234"/>
                  <a:gd name="T23" fmla="*/ 31 h 114"/>
                  <a:gd name="T24" fmla="*/ 79 w 234"/>
                  <a:gd name="T25" fmla="*/ 31 h 114"/>
                  <a:gd name="T26" fmla="*/ 76 w 234"/>
                  <a:gd name="T27" fmla="*/ 25 h 114"/>
                  <a:gd name="T28" fmla="*/ 74 w 234"/>
                  <a:gd name="T29" fmla="*/ 25 h 114"/>
                  <a:gd name="T30" fmla="*/ 76 w 234"/>
                  <a:gd name="T31" fmla="*/ 25 h 114"/>
                  <a:gd name="T32" fmla="*/ 76 w 234"/>
                  <a:gd name="T33" fmla="*/ 17 h 114"/>
                  <a:gd name="T34" fmla="*/ 72 w 234"/>
                  <a:gd name="T35" fmla="*/ 17 h 114"/>
                  <a:gd name="T36" fmla="*/ 79 w 234"/>
                  <a:gd name="T37" fmla="*/ 7 h 114"/>
                  <a:gd name="T38" fmla="*/ 76 w 234"/>
                  <a:gd name="T39" fmla="*/ 5 h 114"/>
                  <a:gd name="T40" fmla="*/ 69 w 234"/>
                  <a:gd name="T41" fmla="*/ 17 h 114"/>
                  <a:gd name="T42" fmla="*/ 64 w 234"/>
                  <a:gd name="T43" fmla="*/ 17 h 114"/>
                  <a:gd name="T44" fmla="*/ 69 w 234"/>
                  <a:gd name="T45" fmla="*/ 18 h 114"/>
                  <a:gd name="T46" fmla="*/ 69 w 234"/>
                  <a:gd name="T47" fmla="*/ 28 h 114"/>
                  <a:gd name="T48" fmla="*/ 74 w 234"/>
                  <a:gd name="T49" fmla="*/ 37 h 114"/>
                  <a:gd name="T50" fmla="*/ 69 w 234"/>
                  <a:gd name="T51" fmla="*/ 35 h 114"/>
                  <a:gd name="T52" fmla="*/ 74 w 234"/>
                  <a:gd name="T53" fmla="*/ 37 h 114"/>
                  <a:gd name="T54" fmla="*/ 76 w 234"/>
                  <a:gd name="T55" fmla="*/ 44 h 114"/>
                  <a:gd name="T56" fmla="*/ 58 w 234"/>
                  <a:gd name="T57" fmla="*/ 39 h 114"/>
                  <a:gd name="T58" fmla="*/ 56 w 234"/>
                  <a:gd name="T59" fmla="*/ 39 h 114"/>
                  <a:gd name="T60" fmla="*/ 52 w 234"/>
                  <a:gd name="T61" fmla="*/ 37 h 114"/>
                  <a:gd name="T62" fmla="*/ 58 w 234"/>
                  <a:gd name="T63" fmla="*/ 28 h 114"/>
                  <a:gd name="T64" fmla="*/ 61 w 234"/>
                  <a:gd name="T65" fmla="*/ 25 h 114"/>
                  <a:gd name="T66" fmla="*/ 56 w 234"/>
                  <a:gd name="T67" fmla="*/ 25 h 114"/>
                  <a:gd name="T68" fmla="*/ 40 w 234"/>
                  <a:gd name="T69" fmla="*/ 18 h 114"/>
                  <a:gd name="T70" fmla="*/ 37 w 234"/>
                  <a:gd name="T71" fmla="*/ 12 h 114"/>
                  <a:gd name="T72" fmla="*/ 29 w 234"/>
                  <a:gd name="T73" fmla="*/ 12 h 114"/>
                  <a:gd name="T74" fmla="*/ 24 w 234"/>
                  <a:gd name="T75" fmla="*/ 17 h 114"/>
                  <a:gd name="T76" fmla="*/ 16 w 234"/>
                  <a:gd name="T77" fmla="*/ 14 h 114"/>
                  <a:gd name="T78" fmla="*/ 3 w 234"/>
                  <a:gd name="T79" fmla="*/ 25 h 114"/>
                  <a:gd name="T80" fmla="*/ 0 w 234"/>
                  <a:gd name="T81" fmla="*/ 14 h 114"/>
                  <a:gd name="T82" fmla="*/ 72 w 234"/>
                  <a:gd name="T83" fmla="*/ 2 h 114"/>
                  <a:gd name="T84" fmla="*/ 79 w 234"/>
                  <a:gd name="T85" fmla="*/ 0 h 114"/>
                  <a:gd name="T86" fmla="*/ 79 w 234"/>
                  <a:gd name="T87" fmla="*/ 2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83" name="Freeform 62"/>
              <p:cNvSpPr>
                <a:spLocks noChangeAspect="1"/>
              </p:cNvSpPr>
              <p:nvPr/>
            </p:nvSpPr>
            <p:spPr bwMode="auto">
              <a:xfrm>
                <a:off x="2336" y="1226"/>
                <a:ext cx="132" cy="65"/>
              </a:xfrm>
              <a:custGeom>
                <a:avLst/>
                <a:gdLst>
                  <a:gd name="T0" fmla="*/ 15 w 174"/>
                  <a:gd name="T1" fmla="*/ 12 h 90"/>
                  <a:gd name="T2" fmla="*/ 39 w 174"/>
                  <a:gd name="T3" fmla="*/ 7 h 90"/>
                  <a:gd name="T4" fmla="*/ 47 w 174"/>
                  <a:gd name="T5" fmla="*/ 0 h 90"/>
                  <a:gd name="T6" fmla="*/ 52 w 174"/>
                  <a:gd name="T7" fmla="*/ 7 h 90"/>
                  <a:gd name="T8" fmla="*/ 49 w 174"/>
                  <a:gd name="T9" fmla="*/ 16 h 90"/>
                  <a:gd name="T10" fmla="*/ 55 w 174"/>
                  <a:gd name="T11" fmla="*/ 16 h 90"/>
                  <a:gd name="T12" fmla="*/ 65 w 174"/>
                  <a:gd name="T13" fmla="*/ 25 h 90"/>
                  <a:gd name="T14" fmla="*/ 73 w 174"/>
                  <a:gd name="T15" fmla="*/ 22 h 90"/>
                  <a:gd name="T16" fmla="*/ 65 w 174"/>
                  <a:gd name="T17" fmla="*/ 18 h 90"/>
                  <a:gd name="T18" fmla="*/ 71 w 174"/>
                  <a:gd name="T19" fmla="*/ 16 h 90"/>
                  <a:gd name="T20" fmla="*/ 76 w 174"/>
                  <a:gd name="T21" fmla="*/ 25 h 90"/>
                  <a:gd name="T22" fmla="*/ 61 w 174"/>
                  <a:gd name="T23" fmla="*/ 32 h 90"/>
                  <a:gd name="T24" fmla="*/ 61 w 174"/>
                  <a:gd name="T25" fmla="*/ 27 h 90"/>
                  <a:gd name="T26" fmla="*/ 52 w 174"/>
                  <a:gd name="T27" fmla="*/ 34 h 90"/>
                  <a:gd name="T28" fmla="*/ 52 w 174"/>
                  <a:gd name="T29" fmla="*/ 32 h 90"/>
                  <a:gd name="T30" fmla="*/ 44 w 174"/>
                  <a:gd name="T31" fmla="*/ 22 h 90"/>
                  <a:gd name="T32" fmla="*/ 37 w 174"/>
                  <a:gd name="T33" fmla="*/ 25 h 90"/>
                  <a:gd name="T34" fmla="*/ 34 w 174"/>
                  <a:gd name="T35" fmla="*/ 25 h 90"/>
                  <a:gd name="T36" fmla="*/ 0 w 174"/>
                  <a:gd name="T37" fmla="*/ 32 h 90"/>
                  <a:gd name="T38" fmla="*/ 0 w 174"/>
                  <a:gd name="T39" fmla="*/ 14 h 90"/>
                  <a:gd name="T40" fmla="*/ 8 w 174"/>
                  <a:gd name="T41" fmla="*/ 14 h 90"/>
                  <a:gd name="T42" fmla="*/ 15 w 174"/>
                  <a:gd name="T43" fmla="*/ 12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184" name="Freeform 63"/>
              <p:cNvSpPr>
                <a:spLocks noChangeAspect="1"/>
              </p:cNvSpPr>
              <p:nvPr/>
            </p:nvSpPr>
            <p:spPr bwMode="auto">
              <a:xfrm>
                <a:off x="2336" y="1226"/>
                <a:ext cx="132" cy="65"/>
              </a:xfrm>
              <a:custGeom>
                <a:avLst/>
                <a:gdLst>
                  <a:gd name="T0" fmla="*/ 15 w 174"/>
                  <a:gd name="T1" fmla="*/ 12 h 90"/>
                  <a:gd name="T2" fmla="*/ 39 w 174"/>
                  <a:gd name="T3" fmla="*/ 7 h 90"/>
                  <a:gd name="T4" fmla="*/ 47 w 174"/>
                  <a:gd name="T5" fmla="*/ 0 h 90"/>
                  <a:gd name="T6" fmla="*/ 52 w 174"/>
                  <a:gd name="T7" fmla="*/ 7 h 90"/>
                  <a:gd name="T8" fmla="*/ 49 w 174"/>
                  <a:gd name="T9" fmla="*/ 16 h 90"/>
                  <a:gd name="T10" fmla="*/ 55 w 174"/>
                  <a:gd name="T11" fmla="*/ 16 h 90"/>
                  <a:gd name="T12" fmla="*/ 65 w 174"/>
                  <a:gd name="T13" fmla="*/ 25 h 90"/>
                  <a:gd name="T14" fmla="*/ 73 w 174"/>
                  <a:gd name="T15" fmla="*/ 22 h 90"/>
                  <a:gd name="T16" fmla="*/ 65 w 174"/>
                  <a:gd name="T17" fmla="*/ 18 h 90"/>
                  <a:gd name="T18" fmla="*/ 71 w 174"/>
                  <a:gd name="T19" fmla="*/ 16 h 90"/>
                  <a:gd name="T20" fmla="*/ 76 w 174"/>
                  <a:gd name="T21" fmla="*/ 25 h 90"/>
                  <a:gd name="T22" fmla="*/ 61 w 174"/>
                  <a:gd name="T23" fmla="*/ 32 h 90"/>
                  <a:gd name="T24" fmla="*/ 61 w 174"/>
                  <a:gd name="T25" fmla="*/ 27 h 90"/>
                  <a:gd name="T26" fmla="*/ 52 w 174"/>
                  <a:gd name="T27" fmla="*/ 34 h 90"/>
                  <a:gd name="T28" fmla="*/ 52 w 174"/>
                  <a:gd name="T29" fmla="*/ 32 h 90"/>
                  <a:gd name="T30" fmla="*/ 44 w 174"/>
                  <a:gd name="T31" fmla="*/ 22 h 90"/>
                  <a:gd name="T32" fmla="*/ 37 w 174"/>
                  <a:gd name="T33" fmla="*/ 25 h 90"/>
                  <a:gd name="T34" fmla="*/ 34 w 174"/>
                  <a:gd name="T35" fmla="*/ 25 h 90"/>
                  <a:gd name="T36" fmla="*/ 0 w 174"/>
                  <a:gd name="T37" fmla="*/ 32 h 90"/>
                  <a:gd name="T38" fmla="*/ 0 w 174"/>
                  <a:gd name="T39" fmla="*/ 14 h 90"/>
                  <a:gd name="T40" fmla="*/ 8 w 174"/>
                  <a:gd name="T41" fmla="*/ 14 h 90"/>
                  <a:gd name="T42" fmla="*/ 15 w 174"/>
                  <a:gd name="T43" fmla="*/ 12 h 90"/>
                  <a:gd name="T44" fmla="*/ 15 w 174"/>
                  <a:gd name="T45" fmla="*/ 14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85" name="Freeform 64"/>
              <p:cNvSpPr>
                <a:spLocks noChangeAspect="1"/>
              </p:cNvSpPr>
              <p:nvPr/>
            </p:nvSpPr>
            <p:spPr bwMode="auto">
              <a:xfrm>
                <a:off x="1864" y="1183"/>
                <a:ext cx="151" cy="191"/>
              </a:xfrm>
              <a:custGeom>
                <a:avLst/>
                <a:gdLst>
                  <a:gd name="T0" fmla="*/ 43 w 198"/>
                  <a:gd name="T1" fmla="*/ 98 h 264"/>
                  <a:gd name="T2" fmla="*/ 0 w 198"/>
                  <a:gd name="T3" fmla="*/ 100 h 264"/>
                  <a:gd name="T4" fmla="*/ 11 w 198"/>
                  <a:gd name="T5" fmla="*/ 77 h 264"/>
                  <a:gd name="T6" fmla="*/ 0 w 198"/>
                  <a:gd name="T7" fmla="*/ 54 h 264"/>
                  <a:gd name="T8" fmla="*/ 3 w 198"/>
                  <a:gd name="T9" fmla="*/ 30 h 264"/>
                  <a:gd name="T10" fmla="*/ 16 w 198"/>
                  <a:gd name="T11" fmla="*/ 16 h 264"/>
                  <a:gd name="T12" fmla="*/ 16 w 198"/>
                  <a:gd name="T13" fmla="*/ 25 h 264"/>
                  <a:gd name="T14" fmla="*/ 18 w 198"/>
                  <a:gd name="T15" fmla="*/ 20 h 264"/>
                  <a:gd name="T16" fmla="*/ 18 w 198"/>
                  <a:gd name="T17" fmla="*/ 14 h 264"/>
                  <a:gd name="T18" fmla="*/ 27 w 198"/>
                  <a:gd name="T19" fmla="*/ 9 h 264"/>
                  <a:gd name="T20" fmla="*/ 24 w 198"/>
                  <a:gd name="T21" fmla="*/ 5 h 264"/>
                  <a:gd name="T22" fmla="*/ 29 w 198"/>
                  <a:gd name="T23" fmla="*/ 0 h 264"/>
                  <a:gd name="T24" fmla="*/ 56 w 198"/>
                  <a:gd name="T25" fmla="*/ 7 h 264"/>
                  <a:gd name="T26" fmla="*/ 61 w 198"/>
                  <a:gd name="T27" fmla="*/ 14 h 264"/>
                  <a:gd name="T28" fmla="*/ 59 w 198"/>
                  <a:gd name="T29" fmla="*/ 16 h 264"/>
                  <a:gd name="T30" fmla="*/ 64 w 198"/>
                  <a:gd name="T31" fmla="*/ 22 h 264"/>
                  <a:gd name="T32" fmla="*/ 64 w 198"/>
                  <a:gd name="T33" fmla="*/ 32 h 264"/>
                  <a:gd name="T34" fmla="*/ 53 w 198"/>
                  <a:gd name="T35" fmla="*/ 41 h 264"/>
                  <a:gd name="T36" fmla="*/ 53 w 198"/>
                  <a:gd name="T37" fmla="*/ 48 h 264"/>
                  <a:gd name="T38" fmla="*/ 59 w 198"/>
                  <a:gd name="T39" fmla="*/ 50 h 264"/>
                  <a:gd name="T40" fmla="*/ 72 w 198"/>
                  <a:gd name="T41" fmla="*/ 36 h 264"/>
                  <a:gd name="T42" fmla="*/ 79 w 198"/>
                  <a:gd name="T43" fmla="*/ 43 h 264"/>
                  <a:gd name="T44" fmla="*/ 88 w 198"/>
                  <a:gd name="T45" fmla="*/ 61 h 264"/>
                  <a:gd name="T46" fmla="*/ 85 w 198"/>
                  <a:gd name="T47" fmla="*/ 71 h 264"/>
                  <a:gd name="T48" fmla="*/ 85 w 198"/>
                  <a:gd name="T49" fmla="*/ 73 h 264"/>
                  <a:gd name="T50" fmla="*/ 82 w 198"/>
                  <a:gd name="T51" fmla="*/ 71 h 264"/>
                  <a:gd name="T52" fmla="*/ 79 w 198"/>
                  <a:gd name="T53" fmla="*/ 71 h 264"/>
                  <a:gd name="T54" fmla="*/ 69 w 198"/>
                  <a:gd name="T55" fmla="*/ 93 h 264"/>
                  <a:gd name="T56" fmla="*/ 50 w 198"/>
                  <a:gd name="T57" fmla="*/ 98 h 264"/>
                  <a:gd name="T58" fmla="*/ 43 w 198"/>
                  <a:gd name="T59" fmla="*/ 9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86" name="Freeform 65"/>
              <p:cNvSpPr>
                <a:spLocks noChangeAspect="1"/>
              </p:cNvSpPr>
              <p:nvPr/>
            </p:nvSpPr>
            <p:spPr bwMode="auto">
              <a:xfrm>
                <a:off x="1864" y="1183"/>
                <a:ext cx="151" cy="191"/>
              </a:xfrm>
              <a:custGeom>
                <a:avLst/>
                <a:gdLst>
                  <a:gd name="T0" fmla="*/ 43 w 198"/>
                  <a:gd name="T1" fmla="*/ 98 h 264"/>
                  <a:gd name="T2" fmla="*/ 0 w 198"/>
                  <a:gd name="T3" fmla="*/ 100 h 264"/>
                  <a:gd name="T4" fmla="*/ 11 w 198"/>
                  <a:gd name="T5" fmla="*/ 77 h 264"/>
                  <a:gd name="T6" fmla="*/ 0 w 198"/>
                  <a:gd name="T7" fmla="*/ 54 h 264"/>
                  <a:gd name="T8" fmla="*/ 3 w 198"/>
                  <a:gd name="T9" fmla="*/ 30 h 264"/>
                  <a:gd name="T10" fmla="*/ 16 w 198"/>
                  <a:gd name="T11" fmla="*/ 16 h 264"/>
                  <a:gd name="T12" fmla="*/ 16 w 198"/>
                  <a:gd name="T13" fmla="*/ 25 h 264"/>
                  <a:gd name="T14" fmla="*/ 18 w 198"/>
                  <a:gd name="T15" fmla="*/ 20 h 264"/>
                  <a:gd name="T16" fmla="*/ 18 w 198"/>
                  <a:gd name="T17" fmla="*/ 25 h 264"/>
                  <a:gd name="T18" fmla="*/ 18 w 198"/>
                  <a:gd name="T19" fmla="*/ 14 h 264"/>
                  <a:gd name="T20" fmla="*/ 27 w 198"/>
                  <a:gd name="T21" fmla="*/ 9 h 264"/>
                  <a:gd name="T22" fmla="*/ 24 w 198"/>
                  <a:gd name="T23" fmla="*/ 5 h 264"/>
                  <a:gd name="T24" fmla="*/ 29 w 198"/>
                  <a:gd name="T25" fmla="*/ 0 h 264"/>
                  <a:gd name="T26" fmla="*/ 56 w 198"/>
                  <a:gd name="T27" fmla="*/ 7 h 264"/>
                  <a:gd name="T28" fmla="*/ 61 w 198"/>
                  <a:gd name="T29" fmla="*/ 14 h 264"/>
                  <a:gd name="T30" fmla="*/ 59 w 198"/>
                  <a:gd name="T31" fmla="*/ 16 h 264"/>
                  <a:gd name="T32" fmla="*/ 64 w 198"/>
                  <a:gd name="T33" fmla="*/ 22 h 264"/>
                  <a:gd name="T34" fmla="*/ 64 w 198"/>
                  <a:gd name="T35" fmla="*/ 32 h 264"/>
                  <a:gd name="T36" fmla="*/ 53 w 198"/>
                  <a:gd name="T37" fmla="*/ 41 h 264"/>
                  <a:gd name="T38" fmla="*/ 53 w 198"/>
                  <a:gd name="T39" fmla="*/ 48 h 264"/>
                  <a:gd name="T40" fmla="*/ 59 w 198"/>
                  <a:gd name="T41" fmla="*/ 50 h 264"/>
                  <a:gd name="T42" fmla="*/ 72 w 198"/>
                  <a:gd name="T43" fmla="*/ 36 h 264"/>
                  <a:gd name="T44" fmla="*/ 79 w 198"/>
                  <a:gd name="T45" fmla="*/ 43 h 264"/>
                  <a:gd name="T46" fmla="*/ 88 w 198"/>
                  <a:gd name="T47" fmla="*/ 61 h 264"/>
                  <a:gd name="T48" fmla="*/ 85 w 198"/>
                  <a:gd name="T49" fmla="*/ 71 h 264"/>
                  <a:gd name="T50" fmla="*/ 85 w 198"/>
                  <a:gd name="T51" fmla="*/ 73 h 264"/>
                  <a:gd name="T52" fmla="*/ 82 w 198"/>
                  <a:gd name="T53" fmla="*/ 71 h 264"/>
                  <a:gd name="T54" fmla="*/ 79 w 198"/>
                  <a:gd name="T55" fmla="*/ 71 h 264"/>
                  <a:gd name="T56" fmla="*/ 69 w 198"/>
                  <a:gd name="T57" fmla="*/ 93 h 264"/>
                  <a:gd name="T58" fmla="*/ 50 w 198"/>
                  <a:gd name="T59" fmla="*/ 98 h 264"/>
                  <a:gd name="T60" fmla="*/ 43 w 198"/>
                  <a:gd name="T61" fmla="*/ 98 h 264"/>
                  <a:gd name="T62" fmla="*/ 43 w 198"/>
                  <a:gd name="T63" fmla="*/ 100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87" name="Freeform 66"/>
              <p:cNvSpPr>
                <a:spLocks noChangeAspect="1"/>
              </p:cNvSpPr>
              <p:nvPr/>
            </p:nvSpPr>
            <p:spPr bwMode="auto">
              <a:xfrm>
                <a:off x="1723" y="1118"/>
                <a:ext cx="219" cy="104"/>
              </a:xfrm>
              <a:custGeom>
                <a:avLst/>
                <a:gdLst>
                  <a:gd name="T0" fmla="*/ 127 w 288"/>
                  <a:gd name="T1" fmla="*/ 27 h 144"/>
                  <a:gd name="T2" fmla="*/ 113 w 288"/>
                  <a:gd name="T3" fmla="*/ 27 h 144"/>
                  <a:gd name="T4" fmla="*/ 111 w 288"/>
                  <a:gd name="T5" fmla="*/ 32 h 144"/>
                  <a:gd name="T6" fmla="*/ 95 w 288"/>
                  <a:gd name="T7" fmla="*/ 27 h 144"/>
                  <a:gd name="T8" fmla="*/ 81 w 288"/>
                  <a:gd name="T9" fmla="*/ 34 h 144"/>
                  <a:gd name="T10" fmla="*/ 76 w 288"/>
                  <a:gd name="T11" fmla="*/ 40 h 144"/>
                  <a:gd name="T12" fmla="*/ 76 w 288"/>
                  <a:gd name="T13" fmla="*/ 34 h 144"/>
                  <a:gd name="T14" fmla="*/ 68 w 288"/>
                  <a:gd name="T15" fmla="*/ 40 h 144"/>
                  <a:gd name="T16" fmla="*/ 68 w 288"/>
                  <a:gd name="T17" fmla="*/ 34 h 144"/>
                  <a:gd name="T18" fmla="*/ 58 w 288"/>
                  <a:gd name="T19" fmla="*/ 54 h 144"/>
                  <a:gd name="T20" fmla="*/ 52 w 288"/>
                  <a:gd name="T21" fmla="*/ 54 h 144"/>
                  <a:gd name="T22" fmla="*/ 56 w 288"/>
                  <a:gd name="T23" fmla="*/ 50 h 144"/>
                  <a:gd name="T24" fmla="*/ 50 w 288"/>
                  <a:gd name="T25" fmla="*/ 50 h 144"/>
                  <a:gd name="T26" fmla="*/ 52 w 288"/>
                  <a:gd name="T27" fmla="*/ 40 h 144"/>
                  <a:gd name="T28" fmla="*/ 45 w 288"/>
                  <a:gd name="T29" fmla="*/ 36 h 144"/>
                  <a:gd name="T30" fmla="*/ 5 w 288"/>
                  <a:gd name="T31" fmla="*/ 29 h 144"/>
                  <a:gd name="T32" fmla="*/ 0 w 288"/>
                  <a:gd name="T33" fmla="*/ 25 h 144"/>
                  <a:gd name="T34" fmla="*/ 47 w 288"/>
                  <a:gd name="T35" fmla="*/ 0 h 144"/>
                  <a:gd name="T36" fmla="*/ 50 w 288"/>
                  <a:gd name="T37" fmla="*/ 0 h 144"/>
                  <a:gd name="T38" fmla="*/ 37 w 288"/>
                  <a:gd name="T39" fmla="*/ 12 h 144"/>
                  <a:gd name="T40" fmla="*/ 37 w 288"/>
                  <a:gd name="T41" fmla="*/ 16 h 144"/>
                  <a:gd name="T42" fmla="*/ 43 w 288"/>
                  <a:gd name="T43" fmla="*/ 12 h 144"/>
                  <a:gd name="T44" fmla="*/ 40 w 288"/>
                  <a:gd name="T45" fmla="*/ 16 h 144"/>
                  <a:gd name="T46" fmla="*/ 47 w 288"/>
                  <a:gd name="T47" fmla="*/ 14 h 144"/>
                  <a:gd name="T48" fmla="*/ 58 w 288"/>
                  <a:gd name="T49" fmla="*/ 20 h 144"/>
                  <a:gd name="T50" fmla="*/ 71 w 288"/>
                  <a:gd name="T51" fmla="*/ 22 h 144"/>
                  <a:gd name="T52" fmla="*/ 81 w 288"/>
                  <a:gd name="T53" fmla="*/ 16 h 144"/>
                  <a:gd name="T54" fmla="*/ 103 w 288"/>
                  <a:gd name="T55" fmla="*/ 12 h 144"/>
                  <a:gd name="T56" fmla="*/ 105 w 288"/>
                  <a:gd name="T57" fmla="*/ 18 h 144"/>
                  <a:gd name="T58" fmla="*/ 119 w 288"/>
                  <a:gd name="T59" fmla="*/ 18 h 144"/>
                  <a:gd name="T60" fmla="*/ 119 w 288"/>
                  <a:gd name="T61" fmla="*/ 22 h 144"/>
                  <a:gd name="T62" fmla="*/ 127 w 288"/>
                  <a:gd name="T63" fmla="*/ 27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88" name="Freeform 67"/>
              <p:cNvSpPr>
                <a:spLocks noChangeAspect="1"/>
              </p:cNvSpPr>
              <p:nvPr/>
            </p:nvSpPr>
            <p:spPr bwMode="auto">
              <a:xfrm>
                <a:off x="1723" y="1118"/>
                <a:ext cx="219" cy="104"/>
              </a:xfrm>
              <a:custGeom>
                <a:avLst/>
                <a:gdLst>
                  <a:gd name="T0" fmla="*/ 127 w 288"/>
                  <a:gd name="T1" fmla="*/ 27 h 144"/>
                  <a:gd name="T2" fmla="*/ 113 w 288"/>
                  <a:gd name="T3" fmla="*/ 27 h 144"/>
                  <a:gd name="T4" fmla="*/ 111 w 288"/>
                  <a:gd name="T5" fmla="*/ 32 h 144"/>
                  <a:gd name="T6" fmla="*/ 95 w 288"/>
                  <a:gd name="T7" fmla="*/ 27 h 144"/>
                  <a:gd name="T8" fmla="*/ 81 w 288"/>
                  <a:gd name="T9" fmla="*/ 34 h 144"/>
                  <a:gd name="T10" fmla="*/ 76 w 288"/>
                  <a:gd name="T11" fmla="*/ 40 h 144"/>
                  <a:gd name="T12" fmla="*/ 76 w 288"/>
                  <a:gd name="T13" fmla="*/ 34 h 144"/>
                  <a:gd name="T14" fmla="*/ 68 w 288"/>
                  <a:gd name="T15" fmla="*/ 40 h 144"/>
                  <a:gd name="T16" fmla="*/ 68 w 288"/>
                  <a:gd name="T17" fmla="*/ 34 h 144"/>
                  <a:gd name="T18" fmla="*/ 58 w 288"/>
                  <a:gd name="T19" fmla="*/ 54 h 144"/>
                  <a:gd name="T20" fmla="*/ 52 w 288"/>
                  <a:gd name="T21" fmla="*/ 54 h 144"/>
                  <a:gd name="T22" fmla="*/ 56 w 288"/>
                  <a:gd name="T23" fmla="*/ 50 h 144"/>
                  <a:gd name="T24" fmla="*/ 50 w 288"/>
                  <a:gd name="T25" fmla="*/ 50 h 144"/>
                  <a:gd name="T26" fmla="*/ 52 w 288"/>
                  <a:gd name="T27" fmla="*/ 40 h 144"/>
                  <a:gd name="T28" fmla="*/ 45 w 288"/>
                  <a:gd name="T29" fmla="*/ 36 h 144"/>
                  <a:gd name="T30" fmla="*/ 5 w 288"/>
                  <a:gd name="T31" fmla="*/ 29 h 144"/>
                  <a:gd name="T32" fmla="*/ 0 w 288"/>
                  <a:gd name="T33" fmla="*/ 25 h 144"/>
                  <a:gd name="T34" fmla="*/ 47 w 288"/>
                  <a:gd name="T35" fmla="*/ 0 h 144"/>
                  <a:gd name="T36" fmla="*/ 50 w 288"/>
                  <a:gd name="T37" fmla="*/ 0 h 144"/>
                  <a:gd name="T38" fmla="*/ 37 w 288"/>
                  <a:gd name="T39" fmla="*/ 12 h 144"/>
                  <a:gd name="T40" fmla="*/ 37 w 288"/>
                  <a:gd name="T41" fmla="*/ 16 h 144"/>
                  <a:gd name="T42" fmla="*/ 43 w 288"/>
                  <a:gd name="T43" fmla="*/ 12 h 144"/>
                  <a:gd name="T44" fmla="*/ 40 w 288"/>
                  <a:gd name="T45" fmla="*/ 16 h 144"/>
                  <a:gd name="T46" fmla="*/ 47 w 288"/>
                  <a:gd name="T47" fmla="*/ 14 h 144"/>
                  <a:gd name="T48" fmla="*/ 58 w 288"/>
                  <a:gd name="T49" fmla="*/ 20 h 144"/>
                  <a:gd name="T50" fmla="*/ 71 w 288"/>
                  <a:gd name="T51" fmla="*/ 22 h 144"/>
                  <a:gd name="T52" fmla="*/ 81 w 288"/>
                  <a:gd name="T53" fmla="*/ 16 h 144"/>
                  <a:gd name="T54" fmla="*/ 103 w 288"/>
                  <a:gd name="T55" fmla="*/ 12 h 144"/>
                  <a:gd name="T56" fmla="*/ 105 w 288"/>
                  <a:gd name="T57" fmla="*/ 18 h 144"/>
                  <a:gd name="T58" fmla="*/ 119 w 288"/>
                  <a:gd name="T59" fmla="*/ 18 h 144"/>
                  <a:gd name="T60" fmla="*/ 119 w 288"/>
                  <a:gd name="T61" fmla="*/ 22 h 144"/>
                  <a:gd name="T62" fmla="*/ 127 w 288"/>
                  <a:gd name="T63" fmla="*/ 27 h 144"/>
                  <a:gd name="T64" fmla="*/ 127 w 288"/>
                  <a:gd name="T65" fmla="*/ 29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89" name="Freeform 68"/>
              <p:cNvSpPr>
                <a:spLocks noChangeAspect="1"/>
              </p:cNvSpPr>
              <p:nvPr/>
            </p:nvSpPr>
            <p:spPr bwMode="auto">
              <a:xfrm>
                <a:off x="1494" y="1040"/>
                <a:ext cx="251" cy="269"/>
              </a:xfrm>
              <a:custGeom>
                <a:avLst/>
                <a:gdLst>
                  <a:gd name="T0" fmla="*/ 119 w 330"/>
                  <a:gd name="T1" fmla="*/ 139 h 372"/>
                  <a:gd name="T2" fmla="*/ 13 w 330"/>
                  <a:gd name="T3" fmla="*/ 141 h 372"/>
                  <a:gd name="T4" fmla="*/ 13 w 330"/>
                  <a:gd name="T5" fmla="*/ 98 h 372"/>
                  <a:gd name="T6" fmla="*/ 5 w 330"/>
                  <a:gd name="T7" fmla="*/ 88 h 372"/>
                  <a:gd name="T8" fmla="*/ 11 w 330"/>
                  <a:gd name="T9" fmla="*/ 82 h 372"/>
                  <a:gd name="T10" fmla="*/ 0 w 330"/>
                  <a:gd name="T11" fmla="*/ 9 h 372"/>
                  <a:gd name="T12" fmla="*/ 37 w 330"/>
                  <a:gd name="T13" fmla="*/ 9 h 372"/>
                  <a:gd name="T14" fmla="*/ 37 w 330"/>
                  <a:gd name="T15" fmla="*/ 0 h 372"/>
                  <a:gd name="T16" fmla="*/ 43 w 330"/>
                  <a:gd name="T17" fmla="*/ 0 h 372"/>
                  <a:gd name="T18" fmla="*/ 47 w 330"/>
                  <a:gd name="T19" fmla="*/ 14 h 372"/>
                  <a:gd name="T20" fmla="*/ 64 w 330"/>
                  <a:gd name="T21" fmla="*/ 18 h 372"/>
                  <a:gd name="T22" fmla="*/ 64 w 330"/>
                  <a:gd name="T23" fmla="*/ 20 h 372"/>
                  <a:gd name="T24" fmla="*/ 79 w 330"/>
                  <a:gd name="T25" fmla="*/ 18 h 372"/>
                  <a:gd name="T26" fmla="*/ 87 w 330"/>
                  <a:gd name="T27" fmla="*/ 18 h 372"/>
                  <a:gd name="T28" fmla="*/ 84 w 330"/>
                  <a:gd name="T29" fmla="*/ 20 h 372"/>
                  <a:gd name="T30" fmla="*/ 87 w 330"/>
                  <a:gd name="T31" fmla="*/ 20 h 372"/>
                  <a:gd name="T32" fmla="*/ 90 w 330"/>
                  <a:gd name="T33" fmla="*/ 27 h 372"/>
                  <a:gd name="T34" fmla="*/ 98 w 330"/>
                  <a:gd name="T35" fmla="*/ 22 h 372"/>
                  <a:gd name="T36" fmla="*/ 106 w 330"/>
                  <a:gd name="T37" fmla="*/ 29 h 372"/>
                  <a:gd name="T38" fmla="*/ 119 w 330"/>
                  <a:gd name="T39" fmla="*/ 25 h 372"/>
                  <a:gd name="T40" fmla="*/ 122 w 330"/>
                  <a:gd name="T41" fmla="*/ 27 h 372"/>
                  <a:gd name="T42" fmla="*/ 145 w 330"/>
                  <a:gd name="T43" fmla="*/ 29 h 372"/>
                  <a:gd name="T44" fmla="*/ 122 w 330"/>
                  <a:gd name="T45" fmla="*/ 40 h 372"/>
                  <a:gd name="T46" fmla="*/ 98 w 330"/>
                  <a:gd name="T47" fmla="*/ 61 h 372"/>
                  <a:gd name="T48" fmla="*/ 95 w 330"/>
                  <a:gd name="T49" fmla="*/ 63 h 372"/>
                  <a:gd name="T50" fmla="*/ 95 w 330"/>
                  <a:gd name="T51" fmla="*/ 77 h 372"/>
                  <a:gd name="T52" fmla="*/ 87 w 330"/>
                  <a:gd name="T53" fmla="*/ 82 h 372"/>
                  <a:gd name="T54" fmla="*/ 81 w 330"/>
                  <a:gd name="T55" fmla="*/ 88 h 372"/>
                  <a:gd name="T56" fmla="*/ 87 w 330"/>
                  <a:gd name="T57" fmla="*/ 93 h 372"/>
                  <a:gd name="T58" fmla="*/ 87 w 330"/>
                  <a:gd name="T59" fmla="*/ 108 h 372"/>
                  <a:gd name="T60" fmla="*/ 116 w 330"/>
                  <a:gd name="T61" fmla="*/ 127 h 372"/>
                  <a:gd name="T62" fmla="*/ 119 w 330"/>
                  <a:gd name="T63" fmla="*/ 139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90" name="Freeform 69"/>
              <p:cNvSpPr>
                <a:spLocks noChangeAspect="1"/>
              </p:cNvSpPr>
              <p:nvPr/>
            </p:nvSpPr>
            <p:spPr bwMode="auto">
              <a:xfrm>
                <a:off x="1494" y="1040"/>
                <a:ext cx="251" cy="269"/>
              </a:xfrm>
              <a:custGeom>
                <a:avLst/>
                <a:gdLst>
                  <a:gd name="T0" fmla="*/ 119 w 330"/>
                  <a:gd name="T1" fmla="*/ 139 h 372"/>
                  <a:gd name="T2" fmla="*/ 13 w 330"/>
                  <a:gd name="T3" fmla="*/ 141 h 372"/>
                  <a:gd name="T4" fmla="*/ 13 w 330"/>
                  <a:gd name="T5" fmla="*/ 98 h 372"/>
                  <a:gd name="T6" fmla="*/ 5 w 330"/>
                  <a:gd name="T7" fmla="*/ 88 h 372"/>
                  <a:gd name="T8" fmla="*/ 11 w 330"/>
                  <a:gd name="T9" fmla="*/ 82 h 372"/>
                  <a:gd name="T10" fmla="*/ 0 w 330"/>
                  <a:gd name="T11" fmla="*/ 9 h 372"/>
                  <a:gd name="T12" fmla="*/ 37 w 330"/>
                  <a:gd name="T13" fmla="*/ 9 h 372"/>
                  <a:gd name="T14" fmla="*/ 37 w 330"/>
                  <a:gd name="T15" fmla="*/ 0 h 372"/>
                  <a:gd name="T16" fmla="*/ 43 w 330"/>
                  <a:gd name="T17" fmla="*/ 0 h 372"/>
                  <a:gd name="T18" fmla="*/ 47 w 330"/>
                  <a:gd name="T19" fmla="*/ 14 h 372"/>
                  <a:gd name="T20" fmla="*/ 64 w 330"/>
                  <a:gd name="T21" fmla="*/ 18 h 372"/>
                  <a:gd name="T22" fmla="*/ 64 w 330"/>
                  <a:gd name="T23" fmla="*/ 20 h 372"/>
                  <a:gd name="T24" fmla="*/ 79 w 330"/>
                  <a:gd name="T25" fmla="*/ 18 h 372"/>
                  <a:gd name="T26" fmla="*/ 87 w 330"/>
                  <a:gd name="T27" fmla="*/ 18 h 372"/>
                  <a:gd name="T28" fmla="*/ 84 w 330"/>
                  <a:gd name="T29" fmla="*/ 20 h 372"/>
                  <a:gd name="T30" fmla="*/ 87 w 330"/>
                  <a:gd name="T31" fmla="*/ 20 h 372"/>
                  <a:gd name="T32" fmla="*/ 90 w 330"/>
                  <a:gd name="T33" fmla="*/ 27 h 372"/>
                  <a:gd name="T34" fmla="*/ 98 w 330"/>
                  <a:gd name="T35" fmla="*/ 22 h 372"/>
                  <a:gd name="T36" fmla="*/ 106 w 330"/>
                  <a:gd name="T37" fmla="*/ 29 h 372"/>
                  <a:gd name="T38" fmla="*/ 119 w 330"/>
                  <a:gd name="T39" fmla="*/ 25 h 372"/>
                  <a:gd name="T40" fmla="*/ 122 w 330"/>
                  <a:gd name="T41" fmla="*/ 27 h 372"/>
                  <a:gd name="T42" fmla="*/ 145 w 330"/>
                  <a:gd name="T43" fmla="*/ 29 h 372"/>
                  <a:gd name="T44" fmla="*/ 122 w 330"/>
                  <a:gd name="T45" fmla="*/ 40 h 372"/>
                  <a:gd name="T46" fmla="*/ 98 w 330"/>
                  <a:gd name="T47" fmla="*/ 61 h 372"/>
                  <a:gd name="T48" fmla="*/ 95 w 330"/>
                  <a:gd name="T49" fmla="*/ 63 h 372"/>
                  <a:gd name="T50" fmla="*/ 95 w 330"/>
                  <a:gd name="T51" fmla="*/ 77 h 372"/>
                  <a:gd name="T52" fmla="*/ 87 w 330"/>
                  <a:gd name="T53" fmla="*/ 82 h 372"/>
                  <a:gd name="T54" fmla="*/ 81 w 330"/>
                  <a:gd name="T55" fmla="*/ 88 h 372"/>
                  <a:gd name="T56" fmla="*/ 87 w 330"/>
                  <a:gd name="T57" fmla="*/ 93 h 372"/>
                  <a:gd name="T58" fmla="*/ 87 w 330"/>
                  <a:gd name="T59" fmla="*/ 108 h 372"/>
                  <a:gd name="T60" fmla="*/ 116 w 330"/>
                  <a:gd name="T61" fmla="*/ 127 h 372"/>
                  <a:gd name="T62" fmla="*/ 119 w 330"/>
                  <a:gd name="T63" fmla="*/ 139 h 372"/>
                  <a:gd name="T64" fmla="*/ 119 w 330"/>
                  <a:gd name="T65" fmla="*/ 141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91" name="Freeform 70"/>
              <p:cNvSpPr>
                <a:spLocks noChangeAspect="1"/>
              </p:cNvSpPr>
              <p:nvPr/>
            </p:nvSpPr>
            <p:spPr bwMode="auto">
              <a:xfrm>
                <a:off x="1713" y="1690"/>
                <a:ext cx="138" cy="229"/>
              </a:xfrm>
              <a:custGeom>
                <a:avLst/>
                <a:gdLst>
                  <a:gd name="T0" fmla="*/ 81 w 180"/>
                  <a:gd name="T1" fmla="*/ 110 h 318"/>
                  <a:gd name="T2" fmla="*/ 57 w 180"/>
                  <a:gd name="T3" fmla="*/ 112 h 318"/>
                  <a:gd name="T4" fmla="*/ 54 w 180"/>
                  <a:gd name="T5" fmla="*/ 119 h 318"/>
                  <a:gd name="T6" fmla="*/ 51 w 180"/>
                  <a:gd name="T7" fmla="*/ 117 h 318"/>
                  <a:gd name="T8" fmla="*/ 46 w 180"/>
                  <a:gd name="T9" fmla="*/ 107 h 318"/>
                  <a:gd name="T10" fmla="*/ 46 w 180"/>
                  <a:gd name="T11" fmla="*/ 99 h 318"/>
                  <a:gd name="T12" fmla="*/ 0 w 180"/>
                  <a:gd name="T13" fmla="*/ 101 h 318"/>
                  <a:gd name="T14" fmla="*/ 3 w 180"/>
                  <a:gd name="T15" fmla="*/ 85 h 318"/>
                  <a:gd name="T16" fmla="*/ 14 w 180"/>
                  <a:gd name="T17" fmla="*/ 71 h 318"/>
                  <a:gd name="T18" fmla="*/ 11 w 180"/>
                  <a:gd name="T19" fmla="*/ 71 h 318"/>
                  <a:gd name="T20" fmla="*/ 16 w 180"/>
                  <a:gd name="T21" fmla="*/ 68 h 318"/>
                  <a:gd name="T22" fmla="*/ 11 w 180"/>
                  <a:gd name="T23" fmla="*/ 65 h 318"/>
                  <a:gd name="T24" fmla="*/ 14 w 180"/>
                  <a:gd name="T25" fmla="*/ 60 h 318"/>
                  <a:gd name="T26" fmla="*/ 11 w 180"/>
                  <a:gd name="T27" fmla="*/ 63 h 318"/>
                  <a:gd name="T28" fmla="*/ 11 w 180"/>
                  <a:gd name="T29" fmla="*/ 54 h 318"/>
                  <a:gd name="T30" fmla="*/ 8 w 180"/>
                  <a:gd name="T31" fmla="*/ 54 h 318"/>
                  <a:gd name="T32" fmla="*/ 8 w 180"/>
                  <a:gd name="T33" fmla="*/ 51 h 318"/>
                  <a:gd name="T34" fmla="*/ 11 w 180"/>
                  <a:gd name="T35" fmla="*/ 48 h 318"/>
                  <a:gd name="T36" fmla="*/ 8 w 180"/>
                  <a:gd name="T37" fmla="*/ 45 h 318"/>
                  <a:gd name="T38" fmla="*/ 11 w 180"/>
                  <a:gd name="T39" fmla="*/ 42 h 318"/>
                  <a:gd name="T40" fmla="*/ 5 w 180"/>
                  <a:gd name="T41" fmla="*/ 42 h 318"/>
                  <a:gd name="T42" fmla="*/ 5 w 180"/>
                  <a:gd name="T43" fmla="*/ 36 h 318"/>
                  <a:gd name="T44" fmla="*/ 11 w 180"/>
                  <a:gd name="T45" fmla="*/ 36 h 318"/>
                  <a:gd name="T46" fmla="*/ 8 w 180"/>
                  <a:gd name="T47" fmla="*/ 29 h 318"/>
                  <a:gd name="T48" fmla="*/ 21 w 180"/>
                  <a:gd name="T49" fmla="*/ 18 h 318"/>
                  <a:gd name="T50" fmla="*/ 21 w 180"/>
                  <a:gd name="T51" fmla="*/ 9 h 318"/>
                  <a:gd name="T52" fmla="*/ 27 w 180"/>
                  <a:gd name="T53" fmla="*/ 4 h 318"/>
                  <a:gd name="T54" fmla="*/ 76 w 180"/>
                  <a:gd name="T55" fmla="*/ 0 h 318"/>
                  <a:gd name="T56" fmla="*/ 76 w 180"/>
                  <a:gd name="T57" fmla="*/ 76 h 318"/>
                  <a:gd name="T58" fmla="*/ 81 w 180"/>
                  <a:gd name="T59" fmla="*/ 103 h 318"/>
                  <a:gd name="T60" fmla="*/ 81 w 180"/>
                  <a:gd name="T61" fmla="*/ 110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20192" name="Freeform 71"/>
              <p:cNvSpPr>
                <a:spLocks noChangeAspect="1"/>
              </p:cNvSpPr>
              <p:nvPr/>
            </p:nvSpPr>
            <p:spPr bwMode="auto">
              <a:xfrm>
                <a:off x="1713" y="1690"/>
                <a:ext cx="138" cy="229"/>
              </a:xfrm>
              <a:custGeom>
                <a:avLst/>
                <a:gdLst>
                  <a:gd name="T0" fmla="*/ 81 w 180"/>
                  <a:gd name="T1" fmla="*/ 110 h 318"/>
                  <a:gd name="T2" fmla="*/ 57 w 180"/>
                  <a:gd name="T3" fmla="*/ 112 h 318"/>
                  <a:gd name="T4" fmla="*/ 54 w 180"/>
                  <a:gd name="T5" fmla="*/ 119 h 318"/>
                  <a:gd name="T6" fmla="*/ 51 w 180"/>
                  <a:gd name="T7" fmla="*/ 117 h 318"/>
                  <a:gd name="T8" fmla="*/ 46 w 180"/>
                  <a:gd name="T9" fmla="*/ 107 h 318"/>
                  <a:gd name="T10" fmla="*/ 46 w 180"/>
                  <a:gd name="T11" fmla="*/ 99 h 318"/>
                  <a:gd name="T12" fmla="*/ 0 w 180"/>
                  <a:gd name="T13" fmla="*/ 101 h 318"/>
                  <a:gd name="T14" fmla="*/ 3 w 180"/>
                  <a:gd name="T15" fmla="*/ 85 h 318"/>
                  <a:gd name="T16" fmla="*/ 14 w 180"/>
                  <a:gd name="T17" fmla="*/ 71 h 318"/>
                  <a:gd name="T18" fmla="*/ 11 w 180"/>
                  <a:gd name="T19" fmla="*/ 71 h 318"/>
                  <a:gd name="T20" fmla="*/ 16 w 180"/>
                  <a:gd name="T21" fmla="*/ 68 h 318"/>
                  <a:gd name="T22" fmla="*/ 11 w 180"/>
                  <a:gd name="T23" fmla="*/ 65 h 318"/>
                  <a:gd name="T24" fmla="*/ 14 w 180"/>
                  <a:gd name="T25" fmla="*/ 60 h 318"/>
                  <a:gd name="T26" fmla="*/ 11 w 180"/>
                  <a:gd name="T27" fmla="*/ 63 h 318"/>
                  <a:gd name="T28" fmla="*/ 11 w 180"/>
                  <a:gd name="T29" fmla="*/ 54 h 318"/>
                  <a:gd name="T30" fmla="*/ 8 w 180"/>
                  <a:gd name="T31" fmla="*/ 54 h 318"/>
                  <a:gd name="T32" fmla="*/ 8 w 180"/>
                  <a:gd name="T33" fmla="*/ 51 h 318"/>
                  <a:gd name="T34" fmla="*/ 11 w 180"/>
                  <a:gd name="T35" fmla="*/ 48 h 318"/>
                  <a:gd name="T36" fmla="*/ 8 w 180"/>
                  <a:gd name="T37" fmla="*/ 45 h 318"/>
                  <a:gd name="T38" fmla="*/ 11 w 180"/>
                  <a:gd name="T39" fmla="*/ 42 h 318"/>
                  <a:gd name="T40" fmla="*/ 5 w 180"/>
                  <a:gd name="T41" fmla="*/ 42 h 318"/>
                  <a:gd name="T42" fmla="*/ 5 w 180"/>
                  <a:gd name="T43" fmla="*/ 36 h 318"/>
                  <a:gd name="T44" fmla="*/ 11 w 180"/>
                  <a:gd name="T45" fmla="*/ 36 h 318"/>
                  <a:gd name="T46" fmla="*/ 8 w 180"/>
                  <a:gd name="T47" fmla="*/ 29 h 318"/>
                  <a:gd name="T48" fmla="*/ 21 w 180"/>
                  <a:gd name="T49" fmla="*/ 18 h 318"/>
                  <a:gd name="T50" fmla="*/ 21 w 180"/>
                  <a:gd name="T51" fmla="*/ 9 h 318"/>
                  <a:gd name="T52" fmla="*/ 27 w 180"/>
                  <a:gd name="T53" fmla="*/ 4 h 318"/>
                  <a:gd name="T54" fmla="*/ 76 w 180"/>
                  <a:gd name="T55" fmla="*/ 0 h 318"/>
                  <a:gd name="T56" fmla="*/ 76 w 180"/>
                  <a:gd name="T57" fmla="*/ 76 h 318"/>
                  <a:gd name="T58" fmla="*/ 81 w 180"/>
                  <a:gd name="T59" fmla="*/ 103 h 318"/>
                  <a:gd name="T60" fmla="*/ 81 w 180"/>
                  <a:gd name="T61" fmla="*/ 110 h 318"/>
                  <a:gd name="T62" fmla="*/ 81 w 180"/>
                  <a:gd name="T63" fmla="*/ 112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93" name="Freeform 72"/>
              <p:cNvSpPr>
                <a:spLocks noChangeAspect="1"/>
              </p:cNvSpPr>
              <p:nvPr/>
            </p:nvSpPr>
            <p:spPr bwMode="auto">
              <a:xfrm>
                <a:off x="1539" y="1439"/>
                <a:ext cx="257" cy="212"/>
              </a:xfrm>
              <a:custGeom>
                <a:avLst/>
                <a:gdLst>
                  <a:gd name="T0" fmla="*/ 140 w 336"/>
                  <a:gd name="T1" fmla="*/ 110 h 294"/>
                  <a:gd name="T2" fmla="*/ 123 w 336"/>
                  <a:gd name="T3" fmla="*/ 110 h 294"/>
                  <a:gd name="T4" fmla="*/ 132 w 336"/>
                  <a:gd name="T5" fmla="*/ 103 h 294"/>
                  <a:gd name="T6" fmla="*/ 129 w 336"/>
                  <a:gd name="T7" fmla="*/ 99 h 294"/>
                  <a:gd name="T8" fmla="*/ 27 w 336"/>
                  <a:gd name="T9" fmla="*/ 102 h 294"/>
                  <a:gd name="T10" fmla="*/ 27 w 336"/>
                  <a:gd name="T11" fmla="*/ 36 h 294"/>
                  <a:gd name="T12" fmla="*/ 14 w 336"/>
                  <a:gd name="T13" fmla="*/ 27 h 294"/>
                  <a:gd name="T14" fmla="*/ 18 w 336"/>
                  <a:gd name="T15" fmla="*/ 20 h 294"/>
                  <a:gd name="T16" fmla="*/ 11 w 336"/>
                  <a:gd name="T17" fmla="*/ 16 h 294"/>
                  <a:gd name="T18" fmla="*/ 0 w 336"/>
                  <a:gd name="T19" fmla="*/ 2 h 294"/>
                  <a:gd name="T20" fmla="*/ 88 w 336"/>
                  <a:gd name="T21" fmla="*/ 0 h 294"/>
                  <a:gd name="T22" fmla="*/ 94 w 336"/>
                  <a:gd name="T23" fmla="*/ 6 h 294"/>
                  <a:gd name="T24" fmla="*/ 94 w 336"/>
                  <a:gd name="T25" fmla="*/ 18 h 294"/>
                  <a:gd name="T26" fmla="*/ 99 w 336"/>
                  <a:gd name="T27" fmla="*/ 25 h 294"/>
                  <a:gd name="T28" fmla="*/ 110 w 336"/>
                  <a:gd name="T29" fmla="*/ 32 h 294"/>
                  <a:gd name="T30" fmla="*/ 113 w 336"/>
                  <a:gd name="T31" fmla="*/ 40 h 294"/>
                  <a:gd name="T32" fmla="*/ 119 w 336"/>
                  <a:gd name="T33" fmla="*/ 38 h 294"/>
                  <a:gd name="T34" fmla="*/ 126 w 336"/>
                  <a:gd name="T35" fmla="*/ 43 h 294"/>
                  <a:gd name="T36" fmla="*/ 121 w 336"/>
                  <a:gd name="T37" fmla="*/ 56 h 294"/>
                  <a:gd name="T38" fmla="*/ 142 w 336"/>
                  <a:gd name="T39" fmla="*/ 70 h 294"/>
                  <a:gd name="T40" fmla="*/ 142 w 336"/>
                  <a:gd name="T41" fmla="*/ 79 h 294"/>
                  <a:gd name="T42" fmla="*/ 151 w 336"/>
                  <a:gd name="T43" fmla="*/ 85 h 294"/>
                  <a:gd name="T44" fmla="*/ 151 w 336"/>
                  <a:gd name="T45" fmla="*/ 94 h 294"/>
                  <a:gd name="T46" fmla="*/ 148 w 336"/>
                  <a:gd name="T47" fmla="*/ 94 h 294"/>
                  <a:gd name="T48" fmla="*/ 145 w 336"/>
                  <a:gd name="T49" fmla="*/ 97 h 294"/>
                  <a:gd name="T50" fmla="*/ 142 w 336"/>
                  <a:gd name="T51" fmla="*/ 94 h 294"/>
                  <a:gd name="T52" fmla="*/ 140 w 336"/>
                  <a:gd name="T53" fmla="*/ 108 h 294"/>
                  <a:gd name="T54" fmla="*/ 140 w 336"/>
                  <a:gd name="T55" fmla="*/ 110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94" name="Freeform 73"/>
              <p:cNvSpPr>
                <a:spLocks noChangeAspect="1"/>
              </p:cNvSpPr>
              <p:nvPr/>
            </p:nvSpPr>
            <p:spPr bwMode="auto">
              <a:xfrm>
                <a:off x="1539" y="1439"/>
                <a:ext cx="257" cy="216"/>
              </a:xfrm>
              <a:custGeom>
                <a:avLst/>
                <a:gdLst>
                  <a:gd name="T0" fmla="*/ 140 w 336"/>
                  <a:gd name="T1" fmla="*/ 110 h 300"/>
                  <a:gd name="T2" fmla="*/ 123 w 336"/>
                  <a:gd name="T3" fmla="*/ 110 h 300"/>
                  <a:gd name="T4" fmla="*/ 132 w 336"/>
                  <a:gd name="T5" fmla="*/ 103 h 300"/>
                  <a:gd name="T6" fmla="*/ 129 w 336"/>
                  <a:gd name="T7" fmla="*/ 99 h 300"/>
                  <a:gd name="T8" fmla="*/ 27 w 336"/>
                  <a:gd name="T9" fmla="*/ 101 h 300"/>
                  <a:gd name="T10" fmla="*/ 27 w 336"/>
                  <a:gd name="T11" fmla="*/ 36 h 300"/>
                  <a:gd name="T12" fmla="*/ 14 w 336"/>
                  <a:gd name="T13" fmla="*/ 27 h 300"/>
                  <a:gd name="T14" fmla="*/ 18 w 336"/>
                  <a:gd name="T15" fmla="*/ 20 h 300"/>
                  <a:gd name="T16" fmla="*/ 11 w 336"/>
                  <a:gd name="T17" fmla="*/ 16 h 300"/>
                  <a:gd name="T18" fmla="*/ 0 w 336"/>
                  <a:gd name="T19" fmla="*/ 2 h 300"/>
                  <a:gd name="T20" fmla="*/ 88 w 336"/>
                  <a:gd name="T21" fmla="*/ 0 h 300"/>
                  <a:gd name="T22" fmla="*/ 94 w 336"/>
                  <a:gd name="T23" fmla="*/ 6 h 300"/>
                  <a:gd name="T24" fmla="*/ 94 w 336"/>
                  <a:gd name="T25" fmla="*/ 18 h 300"/>
                  <a:gd name="T26" fmla="*/ 99 w 336"/>
                  <a:gd name="T27" fmla="*/ 25 h 300"/>
                  <a:gd name="T28" fmla="*/ 110 w 336"/>
                  <a:gd name="T29" fmla="*/ 31 h 300"/>
                  <a:gd name="T30" fmla="*/ 113 w 336"/>
                  <a:gd name="T31" fmla="*/ 40 h 300"/>
                  <a:gd name="T32" fmla="*/ 119 w 336"/>
                  <a:gd name="T33" fmla="*/ 38 h 300"/>
                  <a:gd name="T34" fmla="*/ 126 w 336"/>
                  <a:gd name="T35" fmla="*/ 42 h 300"/>
                  <a:gd name="T36" fmla="*/ 121 w 336"/>
                  <a:gd name="T37" fmla="*/ 56 h 300"/>
                  <a:gd name="T38" fmla="*/ 142 w 336"/>
                  <a:gd name="T39" fmla="*/ 69 h 300"/>
                  <a:gd name="T40" fmla="*/ 142 w 336"/>
                  <a:gd name="T41" fmla="*/ 78 h 300"/>
                  <a:gd name="T42" fmla="*/ 151 w 336"/>
                  <a:gd name="T43" fmla="*/ 85 h 300"/>
                  <a:gd name="T44" fmla="*/ 151 w 336"/>
                  <a:gd name="T45" fmla="*/ 94 h 300"/>
                  <a:gd name="T46" fmla="*/ 148 w 336"/>
                  <a:gd name="T47" fmla="*/ 94 h 300"/>
                  <a:gd name="T48" fmla="*/ 145 w 336"/>
                  <a:gd name="T49" fmla="*/ 96 h 300"/>
                  <a:gd name="T50" fmla="*/ 142 w 336"/>
                  <a:gd name="T51" fmla="*/ 94 h 300"/>
                  <a:gd name="T52" fmla="*/ 140 w 336"/>
                  <a:gd name="T53" fmla="*/ 107 h 300"/>
                  <a:gd name="T54" fmla="*/ 140 w 336"/>
                  <a:gd name="T55" fmla="*/ 110 h 300"/>
                  <a:gd name="T56" fmla="*/ 140 w 336"/>
                  <a:gd name="T57" fmla="*/ 112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95" name="Freeform 74"/>
              <p:cNvSpPr>
                <a:spLocks noChangeAspect="1"/>
              </p:cNvSpPr>
              <p:nvPr/>
            </p:nvSpPr>
            <p:spPr bwMode="auto">
              <a:xfrm>
                <a:off x="871" y="993"/>
                <a:ext cx="398" cy="233"/>
              </a:xfrm>
              <a:custGeom>
                <a:avLst/>
                <a:gdLst>
                  <a:gd name="T0" fmla="*/ 223 w 522"/>
                  <a:gd name="T1" fmla="*/ 101 h 324"/>
                  <a:gd name="T2" fmla="*/ 221 w 522"/>
                  <a:gd name="T3" fmla="*/ 121 h 324"/>
                  <a:gd name="T4" fmla="*/ 82 w 522"/>
                  <a:gd name="T5" fmla="*/ 107 h 324"/>
                  <a:gd name="T6" fmla="*/ 79 w 522"/>
                  <a:gd name="T7" fmla="*/ 119 h 324"/>
                  <a:gd name="T8" fmla="*/ 75 w 522"/>
                  <a:gd name="T9" fmla="*/ 111 h 324"/>
                  <a:gd name="T10" fmla="*/ 72 w 522"/>
                  <a:gd name="T11" fmla="*/ 116 h 324"/>
                  <a:gd name="T12" fmla="*/ 56 w 522"/>
                  <a:gd name="T13" fmla="*/ 114 h 324"/>
                  <a:gd name="T14" fmla="*/ 53 w 522"/>
                  <a:gd name="T15" fmla="*/ 116 h 324"/>
                  <a:gd name="T16" fmla="*/ 45 w 522"/>
                  <a:gd name="T17" fmla="*/ 114 h 324"/>
                  <a:gd name="T18" fmla="*/ 43 w 522"/>
                  <a:gd name="T19" fmla="*/ 116 h 324"/>
                  <a:gd name="T20" fmla="*/ 40 w 522"/>
                  <a:gd name="T21" fmla="*/ 107 h 324"/>
                  <a:gd name="T22" fmla="*/ 34 w 522"/>
                  <a:gd name="T23" fmla="*/ 102 h 324"/>
                  <a:gd name="T24" fmla="*/ 29 w 522"/>
                  <a:gd name="T25" fmla="*/ 85 h 324"/>
                  <a:gd name="T26" fmla="*/ 27 w 522"/>
                  <a:gd name="T27" fmla="*/ 83 h 324"/>
                  <a:gd name="T28" fmla="*/ 18 w 522"/>
                  <a:gd name="T29" fmla="*/ 87 h 324"/>
                  <a:gd name="T30" fmla="*/ 16 w 522"/>
                  <a:gd name="T31" fmla="*/ 83 h 324"/>
                  <a:gd name="T32" fmla="*/ 27 w 522"/>
                  <a:gd name="T33" fmla="*/ 60 h 324"/>
                  <a:gd name="T34" fmla="*/ 16 w 522"/>
                  <a:gd name="T35" fmla="*/ 56 h 324"/>
                  <a:gd name="T36" fmla="*/ 11 w 522"/>
                  <a:gd name="T37" fmla="*/ 42 h 324"/>
                  <a:gd name="T38" fmla="*/ 3 w 522"/>
                  <a:gd name="T39" fmla="*/ 36 h 324"/>
                  <a:gd name="T40" fmla="*/ 5 w 522"/>
                  <a:gd name="T41" fmla="*/ 34 h 324"/>
                  <a:gd name="T42" fmla="*/ 0 w 522"/>
                  <a:gd name="T43" fmla="*/ 22 h 324"/>
                  <a:gd name="T44" fmla="*/ 5 w 522"/>
                  <a:gd name="T45" fmla="*/ 0 h 324"/>
                  <a:gd name="T46" fmla="*/ 125 w 522"/>
                  <a:gd name="T47" fmla="*/ 18 h 324"/>
                  <a:gd name="T48" fmla="*/ 231 w 522"/>
                  <a:gd name="T49" fmla="*/ 27 h 324"/>
                  <a:gd name="T50" fmla="*/ 226 w 522"/>
                  <a:gd name="T51" fmla="*/ 91 h 324"/>
                  <a:gd name="T52" fmla="*/ 223 w 522"/>
                  <a:gd name="T53" fmla="*/ 101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196" name="Freeform 75"/>
              <p:cNvSpPr>
                <a:spLocks noChangeAspect="1"/>
              </p:cNvSpPr>
              <p:nvPr/>
            </p:nvSpPr>
            <p:spPr bwMode="auto">
              <a:xfrm>
                <a:off x="871" y="993"/>
                <a:ext cx="398" cy="233"/>
              </a:xfrm>
              <a:custGeom>
                <a:avLst/>
                <a:gdLst>
                  <a:gd name="T0" fmla="*/ 223 w 522"/>
                  <a:gd name="T1" fmla="*/ 101 h 324"/>
                  <a:gd name="T2" fmla="*/ 221 w 522"/>
                  <a:gd name="T3" fmla="*/ 121 h 324"/>
                  <a:gd name="T4" fmla="*/ 82 w 522"/>
                  <a:gd name="T5" fmla="*/ 107 h 324"/>
                  <a:gd name="T6" fmla="*/ 79 w 522"/>
                  <a:gd name="T7" fmla="*/ 119 h 324"/>
                  <a:gd name="T8" fmla="*/ 75 w 522"/>
                  <a:gd name="T9" fmla="*/ 111 h 324"/>
                  <a:gd name="T10" fmla="*/ 72 w 522"/>
                  <a:gd name="T11" fmla="*/ 116 h 324"/>
                  <a:gd name="T12" fmla="*/ 56 w 522"/>
                  <a:gd name="T13" fmla="*/ 114 h 324"/>
                  <a:gd name="T14" fmla="*/ 53 w 522"/>
                  <a:gd name="T15" fmla="*/ 116 h 324"/>
                  <a:gd name="T16" fmla="*/ 45 w 522"/>
                  <a:gd name="T17" fmla="*/ 114 h 324"/>
                  <a:gd name="T18" fmla="*/ 43 w 522"/>
                  <a:gd name="T19" fmla="*/ 116 h 324"/>
                  <a:gd name="T20" fmla="*/ 40 w 522"/>
                  <a:gd name="T21" fmla="*/ 107 h 324"/>
                  <a:gd name="T22" fmla="*/ 34 w 522"/>
                  <a:gd name="T23" fmla="*/ 102 h 324"/>
                  <a:gd name="T24" fmla="*/ 29 w 522"/>
                  <a:gd name="T25" fmla="*/ 85 h 324"/>
                  <a:gd name="T26" fmla="*/ 27 w 522"/>
                  <a:gd name="T27" fmla="*/ 83 h 324"/>
                  <a:gd name="T28" fmla="*/ 18 w 522"/>
                  <a:gd name="T29" fmla="*/ 87 h 324"/>
                  <a:gd name="T30" fmla="*/ 16 w 522"/>
                  <a:gd name="T31" fmla="*/ 83 h 324"/>
                  <a:gd name="T32" fmla="*/ 27 w 522"/>
                  <a:gd name="T33" fmla="*/ 60 h 324"/>
                  <a:gd name="T34" fmla="*/ 16 w 522"/>
                  <a:gd name="T35" fmla="*/ 56 h 324"/>
                  <a:gd name="T36" fmla="*/ 11 w 522"/>
                  <a:gd name="T37" fmla="*/ 42 h 324"/>
                  <a:gd name="T38" fmla="*/ 3 w 522"/>
                  <a:gd name="T39" fmla="*/ 36 h 324"/>
                  <a:gd name="T40" fmla="*/ 5 w 522"/>
                  <a:gd name="T41" fmla="*/ 34 h 324"/>
                  <a:gd name="T42" fmla="*/ 0 w 522"/>
                  <a:gd name="T43" fmla="*/ 22 h 324"/>
                  <a:gd name="T44" fmla="*/ 5 w 522"/>
                  <a:gd name="T45" fmla="*/ 0 h 324"/>
                  <a:gd name="T46" fmla="*/ 125 w 522"/>
                  <a:gd name="T47" fmla="*/ 18 h 324"/>
                  <a:gd name="T48" fmla="*/ 231 w 522"/>
                  <a:gd name="T49" fmla="*/ 27 h 324"/>
                  <a:gd name="T50" fmla="*/ 226 w 522"/>
                  <a:gd name="T51" fmla="*/ 91 h 324"/>
                  <a:gd name="T52" fmla="*/ 223 w 522"/>
                  <a:gd name="T53" fmla="*/ 101 h 324"/>
                  <a:gd name="T54" fmla="*/ 223 w 522"/>
                  <a:gd name="T55" fmla="*/ 102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97" name="Freeform 76"/>
              <p:cNvSpPr>
                <a:spLocks noChangeAspect="1"/>
              </p:cNvSpPr>
              <p:nvPr/>
            </p:nvSpPr>
            <p:spPr bwMode="auto">
              <a:xfrm>
                <a:off x="1237" y="1322"/>
                <a:ext cx="321" cy="147"/>
              </a:xfrm>
              <a:custGeom>
                <a:avLst/>
                <a:gdLst>
                  <a:gd name="T0" fmla="*/ 164 w 420"/>
                  <a:gd name="T1" fmla="*/ 18 h 204"/>
                  <a:gd name="T2" fmla="*/ 174 w 420"/>
                  <a:gd name="T3" fmla="*/ 48 h 204"/>
                  <a:gd name="T4" fmla="*/ 177 w 420"/>
                  <a:gd name="T5" fmla="*/ 63 h 204"/>
                  <a:gd name="T6" fmla="*/ 187 w 420"/>
                  <a:gd name="T7" fmla="*/ 76 h 204"/>
                  <a:gd name="T8" fmla="*/ 185 w 420"/>
                  <a:gd name="T9" fmla="*/ 76 h 204"/>
                  <a:gd name="T10" fmla="*/ 41 w 420"/>
                  <a:gd name="T11" fmla="*/ 74 h 204"/>
                  <a:gd name="T12" fmla="*/ 41 w 420"/>
                  <a:gd name="T13" fmla="*/ 65 h 204"/>
                  <a:gd name="T14" fmla="*/ 43 w 420"/>
                  <a:gd name="T15" fmla="*/ 49 h 204"/>
                  <a:gd name="T16" fmla="*/ 0 w 420"/>
                  <a:gd name="T17" fmla="*/ 48 h 204"/>
                  <a:gd name="T18" fmla="*/ 3 w 420"/>
                  <a:gd name="T19" fmla="*/ 0 h 204"/>
                  <a:gd name="T20" fmla="*/ 120 w 420"/>
                  <a:gd name="T21" fmla="*/ 4 h 204"/>
                  <a:gd name="T22" fmla="*/ 131 w 420"/>
                  <a:gd name="T23" fmla="*/ 12 h 204"/>
                  <a:gd name="T24" fmla="*/ 148 w 420"/>
                  <a:gd name="T25" fmla="*/ 9 h 204"/>
                  <a:gd name="T26" fmla="*/ 161 w 420"/>
                  <a:gd name="T27" fmla="*/ 18 h 204"/>
                  <a:gd name="T28" fmla="*/ 164 w 420"/>
                  <a:gd name="T29" fmla="*/ 1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98" name="Freeform 77"/>
              <p:cNvSpPr>
                <a:spLocks noChangeAspect="1"/>
              </p:cNvSpPr>
              <p:nvPr/>
            </p:nvSpPr>
            <p:spPr bwMode="auto">
              <a:xfrm>
                <a:off x="1237" y="1322"/>
                <a:ext cx="321" cy="147"/>
              </a:xfrm>
              <a:custGeom>
                <a:avLst/>
                <a:gdLst>
                  <a:gd name="T0" fmla="*/ 164 w 420"/>
                  <a:gd name="T1" fmla="*/ 18 h 204"/>
                  <a:gd name="T2" fmla="*/ 174 w 420"/>
                  <a:gd name="T3" fmla="*/ 48 h 204"/>
                  <a:gd name="T4" fmla="*/ 177 w 420"/>
                  <a:gd name="T5" fmla="*/ 63 h 204"/>
                  <a:gd name="T6" fmla="*/ 187 w 420"/>
                  <a:gd name="T7" fmla="*/ 76 h 204"/>
                  <a:gd name="T8" fmla="*/ 185 w 420"/>
                  <a:gd name="T9" fmla="*/ 76 h 204"/>
                  <a:gd name="T10" fmla="*/ 41 w 420"/>
                  <a:gd name="T11" fmla="*/ 74 h 204"/>
                  <a:gd name="T12" fmla="*/ 41 w 420"/>
                  <a:gd name="T13" fmla="*/ 65 h 204"/>
                  <a:gd name="T14" fmla="*/ 43 w 420"/>
                  <a:gd name="T15" fmla="*/ 49 h 204"/>
                  <a:gd name="T16" fmla="*/ 0 w 420"/>
                  <a:gd name="T17" fmla="*/ 48 h 204"/>
                  <a:gd name="T18" fmla="*/ 3 w 420"/>
                  <a:gd name="T19" fmla="*/ 0 h 204"/>
                  <a:gd name="T20" fmla="*/ 120 w 420"/>
                  <a:gd name="T21" fmla="*/ 4 h 204"/>
                  <a:gd name="T22" fmla="*/ 131 w 420"/>
                  <a:gd name="T23" fmla="*/ 12 h 204"/>
                  <a:gd name="T24" fmla="*/ 148 w 420"/>
                  <a:gd name="T25" fmla="*/ 9 h 204"/>
                  <a:gd name="T26" fmla="*/ 161 w 420"/>
                  <a:gd name="T27" fmla="*/ 18 h 204"/>
                  <a:gd name="T28" fmla="*/ 164 w 420"/>
                  <a:gd name="T29" fmla="*/ 18 h 204"/>
                  <a:gd name="T30" fmla="*/ 164 w 420"/>
                  <a:gd name="T31" fmla="*/ 20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99" name="Freeform 78"/>
              <p:cNvSpPr>
                <a:spLocks noChangeAspect="1"/>
              </p:cNvSpPr>
              <p:nvPr/>
            </p:nvSpPr>
            <p:spPr bwMode="auto">
              <a:xfrm>
                <a:off x="633" y="1274"/>
                <a:ext cx="247" cy="359"/>
              </a:xfrm>
              <a:custGeom>
                <a:avLst/>
                <a:gdLst>
                  <a:gd name="T0" fmla="*/ 93 w 324"/>
                  <a:gd name="T1" fmla="*/ 187 h 498"/>
                  <a:gd name="T2" fmla="*/ 0 w 324"/>
                  <a:gd name="T3" fmla="*/ 70 h 498"/>
                  <a:gd name="T4" fmla="*/ 21 w 324"/>
                  <a:gd name="T5" fmla="*/ 0 h 498"/>
                  <a:gd name="T6" fmla="*/ 34 w 324"/>
                  <a:gd name="T7" fmla="*/ 2 h 498"/>
                  <a:gd name="T8" fmla="*/ 82 w 324"/>
                  <a:gd name="T9" fmla="*/ 14 h 498"/>
                  <a:gd name="T10" fmla="*/ 143 w 324"/>
                  <a:gd name="T11" fmla="*/ 22 h 498"/>
                  <a:gd name="T12" fmla="*/ 117 w 324"/>
                  <a:gd name="T13" fmla="*/ 141 h 498"/>
                  <a:gd name="T14" fmla="*/ 109 w 324"/>
                  <a:gd name="T15" fmla="*/ 164 h 498"/>
                  <a:gd name="T16" fmla="*/ 101 w 324"/>
                  <a:gd name="T17" fmla="*/ 159 h 498"/>
                  <a:gd name="T18" fmla="*/ 96 w 324"/>
                  <a:gd name="T19" fmla="*/ 161 h 498"/>
                  <a:gd name="T20" fmla="*/ 93 w 324"/>
                  <a:gd name="T21" fmla="*/ 185 h 498"/>
                  <a:gd name="T22" fmla="*/ 93 w 324"/>
                  <a:gd name="T23" fmla="*/ 187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200" name="Freeform 79"/>
              <p:cNvSpPr>
                <a:spLocks noChangeAspect="1"/>
              </p:cNvSpPr>
              <p:nvPr/>
            </p:nvSpPr>
            <p:spPr bwMode="auto">
              <a:xfrm>
                <a:off x="633" y="1274"/>
                <a:ext cx="247" cy="364"/>
              </a:xfrm>
              <a:custGeom>
                <a:avLst/>
                <a:gdLst>
                  <a:gd name="T0" fmla="*/ 93 w 324"/>
                  <a:gd name="T1" fmla="*/ 188 h 504"/>
                  <a:gd name="T2" fmla="*/ 0 w 324"/>
                  <a:gd name="T3" fmla="*/ 70 h 504"/>
                  <a:gd name="T4" fmla="*/ 21 w 324"/>
                  <a:gd name="T5" fmla="*/ 0 h 504"/>
                  <a:gd name="T6" fmla="*/ 34 w 324"/>
                  <a:gd name="T7" fmla="*/ 2 h 504"/>
                  <a:gd name="T8" fmla="*/ 82 w 324"/>
                  <a:gd name="T9" fmla="*/ 14 h 504"/>
                  <a:gd name="T10" fmla="*/ 143 w 324"/>
                  <a:gd name="T11" fmla="*/ 22 h 504"/>
                  <a:gd name="T12" fmla="*/ 117 w 324"/>
                  <a:gd name="T13" fmla="*/ 142 h 504"/>
                  <a:gd name="T14" fmla="*/ 109 w 324"/>
                  <a:gd name="T15" fmla="*/ 165 h 504"/>
                  <a:gd name="T16" fmla="*/ 101 w 324"/>
                  <a:gd name="T17" fmla="*/ 160 h 504"/>
                  <a:gd name="T18" fmla="*/ 96 w 324"/>
                  <a:gd name="T19" fmla="*/ 163 h 504"/>
                  <a:gd name="T20" fmla="*/ 93 w 324"/>
                  <a:gd name="T21" fmla="*/ 185 h 504"/>
                  <a:gd name="T22" fmla="*/ 93 w 324"/>
                  <a:gd name="T23" fmla="*/ 188 h 504"/>
                  <a:gd name="T24" fmla="*/ 93 w 324"/>
                  <a:gd name="T25" fmla="*/ 190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01" name="Freeform 80"/>
              <p:cNvSpPr>
                <a:spLocks noChangeAspect="1"/>
              </p:cNvSpPr>
              <p:nvPr/>
            </p:nvSpPr>
            <p:spPr bwMode="auto">
              <a:xfrm>
                <a:off x="2359" y="1123"/>
                <a:ext cx="64" cy="125"/>
              </a:xfrm>
              <a:custGeom>
                <a:avLst/>
                <a:gdLst>
                  <a:gd name="T0" fmla="*/ 37 w 84"/>
                  <a:gd name="T1" fmla="*/ 49 h 174"/>
                  <a:gd name="T2" fmla="*/ 34 w 84"/>
                  <a:gd name="T3" fmla="*/ 53 h 174"/>
                  <a:gd name="T4" fmla="*/ 27 w 84"/>
                  <a:gd name="T5" fmla="*/ 60 h 174"/>
                  <a:gd name="T6" fmla="*/ 3 w 84"/>
                  <a:gd name="T7" fmla="*/ 65 h 174"/>
                  <a:gd name="T8" fmla="*/ 0 w 84"/>
                  <a:gd name="T9" fmla="*/ 45 h 174"/>
                  <a:gd name="T10" fmla="*/ 3 w 84"/>
                  <a:gd name="T11" fmla="*/ 27 h 174"/>
                  <a:gd name="T12" fmla="*/ 8 w 84"/>
                  <a:gd name="T13" fmla="*/ 20 h 174"/>
                  <a:gd name="T14" fmla="*/ 8 w 84"/>
                  <a:gd name="T15" fmla="*/ 2 h 174"/>
                  <a:gd name="T16" fmla="*/ 14 w 84"/>
                  <a:gd name="T17" fmla="*/ 0 h 174"/>
                  <a:gd name="T18" fmla="*/ 29 w 84"/>
                  <a:gd name="T19" fmla="*/ 42 h 174"/>
                  <a:gd name="T20" fmla="*/ 34 w 84"/>
                  <a:gd name="T21" fmla="*/ 49 h 174"/>
                  <a:gd name="T22" fmla="*/ 37 w 84"/>
                  <a:gd name="T23" fmla="*/ 49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202" name="Freeform 81"/>
              <p:cNvSpPr>
                <a:spLocks noChangeAspect="1"/>
              </p:cNvSpPr>
              <p:nvPr/>
            </p:nvSpPr>
            <p:spPr bwMode="auto">
              <a:xfrm>
                <a:off x="2359" y="1123"/>
                <a:ext cx="64" cy="125"/>
              </a:xfrm>
              <a:custGeom>
                <a:avLst/>
                <a:gdLst>
                  <a:gd name="T0" fmla="*/ 37 w 84"/>
                  <a:gd name="T1" fmla="*/ 49 h 174"/>
                  <a:gd name="T2" fmla="*/ 34 w 84"/>
                  <a:gd name="T3" fmla="*/ 53 h 174"/>
                  <a:gd name="T4" fmla="*/ 27 w 84"/>
                  <a:gd name="T5" fmla="*/ 60 h 174"/>
                  <a:gd name="T6" fmla="*/ 3 w 84"/>
                  <a:gd name="T7" fmla="*/ 65 h 174"/>
                  <a:gd name="T8" fmla="*/ 0 w 84"/>
                  <a:gd name="T9" fmla="*/ 45 h 174"/>
                  <a:gd name="T10" fmla="*/ 3 w 84"/>
                  <a:gd name="T11" fmla="*/ 27 h 174"/>
                  <a:gd name="T12" fmla="*/ 8 w 84"/>
                  <a:gd name="T13" fmla="*/ 20 h 174"/>
                  <a:gd name="T14" fmla="*/ 8 w 84"/>
                  <a:gd name="T15" fmla="*/ 2 h 174"/>
                  <a:gd name="T16" fmla="*/ 14 w 84"/>
                  <a:gd name="T17" fmla="*/ 0 h 174"/>
                  <a:gd name="T18" fmla="*/ 29 w 84"/>
                  <a:gd name="T19" fmla="*/ 42 h 174"/>
                  <a:gd name="T20" fmla="*/ 34 w 84"/>
                  <a:gd name="T21" fmla="*/ 49 h 174"/>
                  <a:gd name="T22" fmla="*/ 37 w 84"/>
                  <a:gd name="T23" fmla="*/ 49 h 174"/>
                  <a:gd name="T24" fmla="*/ 37 w 84"/>
                  <a:gd name="T25" fmla="*/ 51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03" name="Freeform 82"/>
              <p:cNvSpPr>
                <a:spLocks noChangeAspect="1"/>
              </p:cNvSpPr>
              <p:nvPr/>
            </p:nvSpPr>
            <p:spPr bwMode="auto">
              <a:xfrm>
                <a:off x="2290" y="1326"/>
                <a:ext cx="50" cy="113"/>
              </a:xfrm>
              <a:custGeom>
                <a:avLst/>
                <a:gdLst>
                  <a:gd name="T0" fmla="*/ 26 w 66"/>
                  <a:gd name="T1" fmla="*/ 9 h 156"/>
                  <a:gd name="T2" fmla="*/ 20 w 66"/>
                  <a:gd name="T3" fmla="*/ 18 h 156"/>
                  <a:gd name="T4" fmla="*/ 29 w 66"/>
                  <a:gd name="T5" fmla="*/ 20 h 156"/>
                  <a:gd name="T6" fmla="*/ 29 w 66"/>
                  <a:gd name="T7" fmla="*/ 39 h 156"/>
                  <a:gd name="T8" fmla="*/ 18 w 66"/>
                  <a:gd name="T9" fmla="*/ 59 h 156"/>
                  <a:gd name="T10" fmla="*/ 15 w 66"/>
                  <a:gd name="T11" fmla="*/ 59 h 156"/>
                  <a:gd name="T12" fmla="*/ 18 w 66"/>
                  <a:gd name="T13" fmla="*/ 54 h 156"/>
                  <a:gd name="T14" fmla="*/ 3 w 66"/>
                  <a:gd name="T15" fmla="*/ 51 h 156"/>
                  <a:gd name="T16" fmla="*/ 0 w 66"/>
                  <a:gd name="T17" fmla="*/ 43 h 156"/>
                  <a:gd name="T18" fmla="*/ 3 w 66"/>
                  <a:gd name="T19" fmla="*/ 41 h 156"/>
                  <a:gd name="T20" fmla="*/ 13 w 66"/>
                  <a:gd name="T21" fmla="*/ 30 h 156"/>
                  <a:gd name="T22" fmla="*/ 3 w 66"/>
                  <a:gd name="T23" fmla="*/ 20 h 156"/>
                  <a:gd name="T24" fmla="*/ 0 w 66"/>
                  <a:gd name="T25" fmla="*/ 12 h 156"/>
                  <a:gd name="T26" fmla="*/ 8 w 66"/>
                  <a:gd name="T27" fmla="*/ 0 h 156"/>
                  <a:gd name="T28" fmla="*/ 26 w 66"/>
                  <a:gd name="T29" fmla="*/ 9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204" name="Freeform 83"/>
              <p:cNvSpPr>
                <a:spLocks noChangeAspect="1"/>
              </p:cNvSpPr>
              <p:nvPr/>
            </p:nvSpPr>
            <p:spPr bwMode="auto">
              <a:xfrm>
                <a:off x="2290" y="1326"/>
                <a:ext cx="50" cy="113"/>
              </a:xfrm>
              <a:custGeom>
                <a:avLst/>
                <a:gdLst>
                  <a:gd name="T0" fmla="*/ 26 w 66"/>
                  <a:gd name="T1" fmla="*/ 9 h 156"/>
                  <a:gd name="T2" fmla="*/ 20 w 66"/>
                  <a:gd name="T3" fmla="*/ 18 h 156"/>
                  <a:gd name="T4" fmla="*/ 29 w 66"/>
                  <a:gd name="T5" fmla="*/ 20 h 156"/>
                  <a:gd name="T6" fmla="*/ 29 w 66"/>
                  <a:gd name="T7" fmla="*/ 37 h 156"/>
                  <a:gd name="T8" fmla="*/ 29 w 66"/>
                  <a:gd name="T9" fmla="*/ 30 h 156"/>
                  <a:gd name="T10" fmla="*/ 29 w 66"/>
                  <a:gd name="T11" fmla="*/ 39 h 156"/>
                  <a:gd name="T12" fmla="*/ 18 w 66"/>
                  <a:gd name="T13" fmla="*/ 59 h 156"/>
                  <a:gd name="T14" fmla="*/ 15 w 66"/>
                  <a:gd name="T15" fmla="*/ 59 h 156"/>
                  <a:gd name="T16" fmla="*/ 18 w 66"/>
                  <a:gd name="T17" fmla="*/ 54 h 156"/>
                  <a:gd name="T18" fmla="*/ 3 w 66"/>
                  <a:gd name="T19" fmla="*/ 51 h 156"/>
                  <a:gd name="T20" fmla="*/ 0 w 66"/>
                  <a:gd name="T21" fmla="*/ 43 h 156"/>
                  <a:gd name="T22" fmla="*/ 3 w 66"/>
                  <a:gd name="T23" fmla="*/ 41 h 156"/>
                  <a:gd name="T24" fmla="*/ 13 w 66"/>
                  <a:gd name="T25" fmla="*/ 30 h 156"/>
                  <a:gd name="T26" fmla="*/ 3 w 66"/>
                  <a:gd name="T27" fmla="*/ 20 h 156"/>
                  <a:gd name="T28" fmla="*/ 0 w 66"/>
                  <a:gd name="T29" fmla="*/ 12 h 156"/>
                  <a:gd name="T30" fmla="*/ 8 w 66"/>
                  <a:gd name="T31" fmla="*/ 0 h 156"/>
                  <a:gd name="T32" fmla="*/ 26 w 66"/>
                  <a:gd name="T33" fmla="*/ 9 h 156"/>
                  <a:gd name="T34" fmla="*/ 26 w 66"/>
                  <a:gd name="T35" fmla="*/ 12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05" name="Freeform 84"/>
              <p:cNvSpPr>
                <a:spLocks noChangeAspect="1"/>
              </p:cNvSpPr>
              <p:nvPr/>
            </p:nvSpPr>
            <p:spPr bwMode="auto">
              <a:xfrm>
                <a:off x="986" y="1577"/>
                <a:ext cx="274" cy="264"/>
              </a:xfrm>
              <a:custGeom>
                <a:avLst/>
                <a:gdLst>
                  <a:gd name="T0" fmla="*/ 156 w 360"/>
                  <a:gd name="T1" fmla="*/ 25 h 366"/>
                  <a:gd name="T2" fmla="*/ 145 w 360"/>
                  <a:gd name="T3" fmla="*/ 133 h 366"/>
                  <a:gd name="T4" fmla="*/ 61 w 360"/>
                  <a:gd name="T5" fmla="*/ 126 h 366"/>
                  <a:gd name="T6" fmla="*/ 64 w 360"/>
                  <a:gd name="T7" fmla="*/ 131 h 366"/>
                  <a:gd name="T8" fmla="*/ 24 w 360"/>
                  <a:gd name="T9" fmla="*/ 126 h 366"/>
                  <a:gd name="T10" fmla="*/ 21 w 360"/>
                  <a:gd name="T11" fmla="*/ 137 h 366"/>
                  <a:gd name="T12" fmla="*/ 0 w 360"/>
                  <a:gd name="T13" fmla="*/ 136 h 366"/>
                  <a:gd name="T14" fmla="*/ 5 w 360"/>
                  <a:gd name="T15" fmla="*/ 108 h 366"/>
                  <a:gd name="T16" fmla="*/ 24 w 360"/>
                  <a:gd name="T17" fmla="*/ 0 h 366"/>
                  <a:gd name="T18" fmla="*/ 159 w 360"/>
                  <a:gd name="T19" fmla="*/ 12 h 366"/>
                  <a:gd name="T20" fmla="*/ 156 w 360"/>
                  <a:gd name="T21" fmla="*/ 25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206" name="Freeform 85"/>
              <p:cNvSpPr>
                <a:spLocks noChangeAspect="1"/>
              </p:cNvSpPr>
              <p:nvPr/>
            </p:nvSpPr>
            <p:spPr bwMode="auto">
              <a:xfrm>
                <a:off x="986" y="1577"/>
                <a:ext cx="274" cy="264"/>
              </a:xfrm>
              <a:custGeom>
                <a:avLst/>
                <a:gdLst>
                  <a:gd name="T0" fmla="*/ 156 w 360"/>
                  <a:gd name="T1" fmla="*/ 25 h 366"/>
                  <a:gd name="T2" fmla="*/ 145 w 360"/>
                  <a:gd name="T3" fmla="*/ 133 h 366"/>
                  <a:gd name="T4" fmla="*/ 61 w 360"/>
                  <a:gd name="T5" fmla="*/ 126 h 366"/>
                  <a:gd name="T6" fmla="*/ 64 w 360"/>
                  <a:gd name="T7" fmla="*/ 131 h 366"/>
                  <a:gd name="T8" fmla="*/ 24 w 360"/>
                  <a:gd name="T9" fmla="*/ 126 h 366"/>
                  <a:gd name="T10" fmla="*/ 21 w 360"/>
                  <a:gd name="T11" fmla="*/ 137 h 366"/>
                  <a:gd name="T12" fmla="*/ 0 w 360"/>
                  <a:gd name="T13" fmla="*/ 136 h 366"/>
                  <a:gd name="T14" fmla="*/ 5 w 360"/>
                  <a:gd name="T15" fmla="*/ 108 h 366"/>
                  <a:gd name="T16" fmla="*/ 24 w 360"/>
                  <a:gd name="T17" fmla="*/ 0 h 366"/>
                  <a:gd name="T18" fmla="*/ 159 w 360"/>
                  <a:gd name="T19" fmla="*/ 12 h 366"/>
                  <a:gd name="T20" fmla="*/ 156 w 360"/>
                  <a:gd name="T21" fmla="*/ 25 h 366"/>
                  <a:gd name="T22" fmla="*/ 156 w 360"/>
                  <a:gd name="T23" fmla="*/ 27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07" name="Freeform 86"/>
              <p:cNvSpPr>
                <a:spLocks noChangeAspect="1"/>
              </p:cNvSpPr>
              <p:nvPr/>
            </p:nvSpPr>
            <p:spPr bwMode="auto">
              <a:xfrm>
                <a:off x="2111" y="1153"/>
                <a:ext cx="234" cy="190"/>
              </a:xfrm>
              <a:custGeom>
                <a:avLst/>
                <a:gdLst>
                  <a:gd name="T0" fmla="*/ 132 w 306"/>
                  <a:gd name="T1" fmla="*/ 51 h 264"/>
                  <a:gd name="T2" fmla="*/ 132 w 306"/>
                  <a:gd name="T3" fmla="*/ 69 h 264"/>
                  <a:gd name="T4" fmla="*/ 137 w 306"/>
                  <a:gd name="T5" fmla="*/ 90 h 264"/>
                  <a:gd name="T6" fmla="*/ 137 w 306"/>
                  <a:gd name="T7" fmla="*/ 94 h 264"/>
                  <a:gd name="T8" fmla="*/ 134 w 306"/>
                  <a:gd name="T9" fmla="*/ 99 h 264"/>
                  <a:gd name="T10" fmla="*/ 132 w 306"/>
                  <a:gd name="T11" fmla="*/ 99 h 264"/>
                  <a:gd name="T12" fmla="*/ 113 w 306"/>
                  <a:gd name="T13" fmla="*/ 90 h 264"/>
                  <a:gd name="T14" fmla="*/ 105 w 306"/>
                  <a:gd name="T15" fmla="*/ 87 h 264"/>
                  <a:gd name="T16" fmla="*/ 94 w 306"/>
                  <a:gd name="T17" fmla="*/ 78 h 264"/>
                  <a:gd name="T18" fmla="*/ 3 w 306"/>
                  <a:gd name="T19" fmla="*/ 91 h 264"/>
                  <a:gd name="T20" fmla="*/ 0 w 306"/>
                  <a:gd name="T21" fmla="*/ 87 h 264"/>
                  <a:gd name="T22" fmla="*/ 16 w 306"/>
                  <a:gd name="T23" fmla="*/ 71 h 264"/>
                  <a:gd name="T24" fmla="*/ 11 w 306"/>
                  <a:gd name="T25" fmla="*/ 60 h 264"/>
                  <a:gd name="T26" fmla="*/ 29 w 306"/>
                  <a:gd name="T27" fmla="*/ 56 h 264"/>
                  <a:gd name="T28" fmla="*/ 43 w 306"/>
                  <a:gd name="T29" fmla="*/ 56 h 264"/>
                  <a:gd name="T30" fmla="*/ 59 w 306"/>
                  <a:gd name="T31" fmla="*/ 51 h 264"/>
                  <a:gd name="T32" fmla="*/ 67 w 306"/>
                  <a:gd name="T33" fmla="*/ 45 h 264"/>
                  <a:gd name="T34" fmla="*/ 64 w 306"/>
                  <a:gd name="T35" fmla="*/ 38 h 264"/>
                  <a:gd name="T36" fmla="*/ 67 w 306"/>
                  <a:gd name="T37" fmla="*/ 34 h 264"/>
                  <a:gd name="T38" fmla="*/ 64 w 306"/>
                  <a:gd name="T39" fmla="*/ 36 h 264"/>
                  <a:gd name="T40" fmla="*/ 62 w 306"/>
                  <a:gd name="T41" fmla="*/ 31 h 264"/>
                  <a:gd name="T42" fmla="*/ 78 w 306"/>
                  <a:gd name="T43" fmla="*/ 12 h 264"/>
                  <a:gd name="T44" fmla="*/ 86 w 306"/>
                  <a:gd name="T45" fmla="*/ 4 h 264"/>
                  <a:gd name="T46" fmla="*/ 115 w 306"/>
                  <a:gd name="T47" fmla="*/ 0 h 264"/>
                  <a:gd name="T48" fmla="*/ 121 w 306"/>
                  <a:gd name="T49" fmla="*/ 22 h 264"/>
                  <a:gd name="T50" fmla="*/ 123 w 306"/>
                  <a:gd name="T51" fmla="*/ 34 h 264"/>
                  <a:gd name="T52" fmla="*/ 126 w 306"/>
                  <a:gd name="T53" fmla="*/ 34 h 264"/>
                  <a:gd name="T54" fmla="*/ 132 w 306"/>
                  <a:gd name="T55" fmla="*/ 51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208" name="Freeform 87"/>
              <p:cNvSpPr>
                <a:spLocks noChangeAspect="1"/>
              </p:cNvSpPr>
              <p:nvPr/>
            </p:nvSpPr>
            <p:spPr bwMode="auto">
              <a:xfrm>
                <a:off x="2111" y="1153"/>
                <a:ext cx="234" cy="190"/>
              </a:xfrm>
              <a:custGeom>
                <a:avLst/>
                <a:gdLst>
                  <a:gd name="T0" fmla="*/ 132 w 306"/>
                  <a:gd name="T1" fmla="*/ 51 h 264"/>
                  <a:gd name="T2" fmla="*/ 132 w 306"/>
                  <a:gd name="T3" fmla="*/ 69 h 264"/>
                  <a:gd name="T4" fmla="*/ 137 w 306"/>
                  <a:gd name="T5" fmla="*/ 90 h 264"/>
                  <a:gd name="T6" fmla="*/ 137 w 306"/>
                  <a:gd name="T7" fmla="*/ 94 h 264"/>
                  <a:gd name="T8" fmla="*/ 134 w 306"/>
                  <a:gd name="T9" fmla="*/ 99 h 264"/>
                  <a:gd name="T10" fmla="*/ 132 w 306"/>
                  <a:gd name="T11" fmla="*/ 99 h 264"/>
                  <a:gd name="T12" fmla="*/ 113 w 306"/>
                  <a:gd name="T13" fmla="*/ 90 h 264"/>
                  <a:gd name="T14" fmla="*/ 105 w 306"/>
                  <a:gd name="T15" fmla="*/ 87 h 264"/>
                  <a:gd name="T16" fmla="*/ 94 w 306"/>
                  <a:gd name="T17" fmla="*/ 78 h 264"/>
                  <a:gd name="T18" fmla="*/ 3 w 306"/>
                  <a:gd name="T19" fmla="*/ 91 h 264"/>
                  <a:gd name="T20" fmla="*/ 0 w 306"/>
                  <a:gd name="T21" fmla="*/ 87 h 264"/>
                  <a:gd name="T22" fmla="*/ 16 w 306"/>
                  <a:gd name="T23" fmla="*/ 71 h 264"/>
                  <a:gd name="T24" fmla="*/ 11 w 306"/>
                  <a:gd name="T25" fmla="*/ 60 h 264"/>
                  <a:gd name="T26" fmla="*/ 29 w 306"/>
                  <a:gd name="T27" fmla="*/ 56 h 264"/>
                  <a:gd name="T28" fmla="*/ 43 w 306"/>
                  <a:gd name="T29" fmla="*/ 56 h 264"/>
                  <a:gd name="T30" fmla="*/ 59 w 306"/>
                  <a:gd name="T31" fmla="*/ 51 h 264"/>
                  <a:gd name="T32" fmla="*/ 67 w 306"/>
                  <a:gd name="T33" fmla="*/ 45 h 264"/>
                  <a:gd name="T34" fmla="*/ 64 w 306"/>
                  <a:gd name="T35" fmla="*/ 38 h 264"/>
                  <a:gd name="T36" fmla="*/ 67 w 306"/>
                  <a:gd name="T37" fmla="*/ 34 h 264"/>
                  <a:gd name="T38" fmla="*/ 64 w 306"/>
                  <a:gd name="T39" fmla="*/ 36 h 264"/>
                  <a:gd name="T40" fmla="*/ 62 w 306"/>
                  <a:gd name="T41" fmla="*/ 31 h 264"/>
                  <a:gd name="T42" fmla="*/ 78 w 306"/>
                  <a:gd name="T43" fmla="*/ 12 h 264"/>
                  <a:gd name="T44" fmla="*/ 86 w 306"/>
                  <a:gd name="T45" fmla="*/ 4 h 264"/>
                  <a:gd name="T46" fmla="*/ 115 w 306"/>
                  <a:gd name="T47" fmla="*/ 0 h 264"/>
                  <a:gd name="T48" fmla="*/ 121 w 306"/>
                  <a:gd name="T49" fmla="*/ 22 h 264"/>
                  <a:gd name="T50" fmla="*/ 123 w 306"/>
                  <a:gd name="T51" fmla="*/ 34 h 264"/>
                  <a:gd name="T52" fmla="*/ 126 w 306"/>
                  <a:gd name="T53" fmla="*/ 34 h 264"/>
                  <a:gd name="T54" fmla="*/ 132 w 306"/>
                  <a:gd name="T55" fmla="*/ 51 h 264"/>
                  <a:gd name="T56" fmla="*/ 132 w 306"/>
                  <a:gd name="T57" fmla="*/ 5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09" name="Freeform 88"/>
              <p:cNvSpPr>
                <a:spLocks noChangeAspect="1"/>
              </p:cNvSpPr>
              <p:nvPr/>
            </p:nvSpPr>
            <p:spPr bwMode="auto">
              <a:xfrm>
                <a:off x="2308" y="1555"/>
                <a:ext cx="23" cy="31"/>
              </a:xfrm>
              <a:custGeom>
                <a:avLst/>
                <a:gdLst>
                  <a:gd name="T0" fmla="*/ 0 w 30"/>
                  <a:gd name="T1" fmla="*/ 0 h 42"/>
                  <a:gd name="T2" fmla="*/ 14 w 30"/>
                  <a:gd name="T3" fmla="*/ 17 h 42"/>
                  <a:gd name="T4" fmla="*/ 0 w 30"/>
                  <a:gd name="T5" fmla="*/ 0 h 42"/>
                  <a:gd name="T6" fmla="*/ 0 w 30"/>
                  <a:gd name="T7" fmla="*/ 2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10" name="Freeform 89"/>
              <p:cNvSpPr>
                <a:spLocks noChangeAspect="1"/>
              </p:cNvSpPr>
              <p:nvPr/>
            </p:nvSpPr>
            <p:spPr bwMode="auto">
              <a:xfrm>
                <a:off x="1993" y="1555"/>
                <a:ext cx="334" cy="139"/>
              </a:xfrm>
              <a:custGeom>
                <a:avLst/>
                <a:gdLst>
                  <a:gd name="T0" fmla="*/ 194 w 438"/>
                  <a:gd name="T1" fmla="*/ 20 h 192"/>
                  <a:gd name="T2" fmla="*/ 186 w 438"/>
                  <a:gd name="T3" fmla="*/ 30 h 192"/>
                  <a:gd name="T4" fmla="*/ 178 w 438"/>
                  <a:gd name="T5" fmla="*/ 30 h 192"/>
                  <a:gd name="T6" fmla="*/ 175 w 438"/>
                  <a:gd name="T7" fmla="*/ 25 h 192"/>
                  <a:gd name="T8" fmla="*/ 172 w 438"/>
                  <a:gd name="T9" fmla="*/ 28 h 192"/>
                  <a:gd name="T10" fmla="*/ 175 w 438"/>
                  <a:gd name="T11" fmla="*/ 30 h 192"/>
                  <a:gd name="T12" fmla="*/ 165 w 438"/>
                  <a:gd name="T13" fmla="*/ 30 h 192"/>
                  <a:gd name="T14" fmla="*/ 178 w 438"/>
                  <a:gd name="T15" fmla="*/ 32 h 192"/>
                  <a:gd name="T16" fmla="*/ 172 w 438"/>
                  <a:gd name="T17" fmla="*/ 41 h 192"/>
                  <a:gd name="T18" fmla="*/ 165 w 438"/>
                  <a:gd name="T19" fmla="*/ 39 h 192"/>
                  <a:gd name="T20" fmla="*/ 172 w 438"/>
                  <a:gd name="T21" fmla="*/ 41 h 192"/>
                  <a:gd name="T22" fmla="*/ 181 w 438"/>
                  <a:gd name="T23" fmla="*/ 37 h 192"/>
                  <a:gd name="T24" fmla="*/ 184 w 438"/>
                  <a:gd name="T25" fmla="*/ 41 h 192"/>
                  <a:gd name="T26" fmla="*/ 181 w 438"/>
                  <a:gd name="T27" fmla="*/ 46 h 192"/>
                  <a:gd name="T28" fmla="*/ 175 w 438"/>
                  <a:gd name="T29" fmla="*/ 43 h 192"/>
                  <a:gd name="T30" fmla="*/ 168 w 438"/>
                  <a:gd name="T31" fmla="*/ 48 h 192"/>
                  <a:gd name="T32" fmla="*/ 165 w 438"/>
                  <a:gd name="T33" fmla="*/ 48 h 192"/>
                  <a:gd name="T34" fmla="*/ 165 w 438"/>
                  <a:gd name="T35" fmla="*/ 52 h 192"/>
                  <a:gd name="T36" fmla="*/ 160 w 438"/>
                  <a:gd name="T37" fmla="*/ 48 h 192"/>
                  <a:gd name="T38" fmla="*/ 162 w 438"/>
                  <a:gd name="T39" fmla="*/ 54 h 192"/>
                  <a:gd name="T40" fmla="*/ 154 w 438"/>
                  <a:gd name="T41" fmla="*/ 62 h 192"/>
                  <a:gd name="T42" fmla="*/ 154 w 438"/>
                  <a:gd name="T43" fmla="*/ 68 h 192"/>
                  <a:gd name="T44" fmla="*/ 152 w 438"/>
                  <a:gd name="T45" fmla="*/ 66 h 192"/>
                  <a:gd name="T46" fmla="*/ 149 w 438"/>
                  <a:gd name="T47" fmla="*/ 71 h 192"/>
                  <a:gd name="T48" fmla="*/ 138 w 438"/>
                  <a:gd name="T49" fmla="*/ 73 h 192"/>
                  <a:gd name="T50" fmla="*/ 136 w 438"/>
                  <a:gd name="T51" fmla="*/ 73 h 192"/>
                  <a:gd name="T52" fmla="*/ 109 w 438"/>
                  <a:gd name="T53" fmla="*/ 54 h 192"/>
                  <a:gd name="T54" fmla="*/ 82 w 438"/>
                  <a:gd name="T55" fmla="*/ 59 h 192"/>
                  <a:gd name="T56" fmla="*/ 75 w 438"/>
                  <a:gd name="T57" fmla="*/ 51 h 192"/>
                  <a:gd name="T58" fmla="*/ 45 w 438"/>
                  <a:gd name="T59" fmla="*/ 54 h 192"/>
                  <a:gd name="T60" fmla="*/ 29 w 438"/>
                  <a:gd name="T61" fmla="*/ 62 h 192"/>
                  <a:gd name="T62" fmla="*/ 0 w 438"/>
                  <a:gd name="T63" fmla="*/ 64 h 192"/>
                  <a:gd name="T64" fmla="*/ 0 w 438"/>
                  <a:gd name="T65" fmla="*/ 57 h 192"/>
                  <a:gd name="T66" fmla="*/ 8 w 438"/>
                  <a:gd name="T67" fmla="*/ 57 h 192"/>
                  <a:gd name="T68" fmla="*/ 11 w 438"/>
                  <a:gd name="T69" fmla="*/ 51 h 192"/>
                  <a:gd name="T70" fmla="*/ 29 w 438"/>
                  <a:gd name="T71" fmla="*/ 41 h 192"/>
                  <a:gd name="T72" fmla="*/ 34 w 438"/>
                  <a:gd name="T73" fmla="*/ 34 h 192"/>
                  <a:gd name="T74" fmla="*/ 37 w 438"/>
                  <a:gd name="T75" fmla="*/ 37 h 192"/>
                  <a:gd name="T76" fmla="*/ 50 w 438"/>
                  <a:gd name="T77" fmla="*/ 30 h 192"/>
                  <a:gd name="T78" fmla="*/ 56 w 438"/>
                  <a:gd name="T79" fmla="*/ 25 h 192"/>
                  <a:gd name="T80" fmla="*/ 56 w 438"/>
                  <a:gd name="T81" fmla="*/ 18 h 192"/>
                  <a:gd name="T82" fmla="*/ 181 w 438"/>
                  <a:gd name="T83" fmla="*/ 0 h 192"/>
                  <a:gd name="T84" fmla="*/ 189 w 438"/>
                  <a:gd name="T85" fmla="*/ 9 h 192"/>
                  <a:gd name="T86" fmla="*/ 184 w 438"/>
                  <a:gd name="T87" fmla="*/ 5 h 192"/>
                  <a:gd name="T88" fmla="*/ 186 w 438"/>
                  <a:gd name="T89" fmla="*/ 9 h 192"/>
                  <a:gd name="T90" fmla="*/ 181 w 438"/>
                  <a:gd name="T91" fmla="*/ 7 h 192"/>
                  <a:gd name="T92" fmla="*/ 184 w 438"/>
                  <a:gd name="T93" fmla="*/ 9 h 192"/>
                  <a:gd name="T94" fmla="*/ 178 w 438"/>
                  <a:gd name="T95" fmla="*/ 9 h 192"/>
                  <a:gd name="T96" fmla="*/ 178 w 438"/>
                  <a:gd name="T97" fmla="*/ 12 h 192"/>
                  <a:gd name="T98" fmla="*/ 175 w 438"/>
                  <a:gd name="T99" fmla="*/ 12 h 192"/>
                  <a:gd name="T100" fmla="*/ 175 w 438"/>
                  <a:gd name="T101" fmla="*/ 14 h 192"/>
                  <a:gd name="T102" fmla="*/ 170 w 438"/>
                  <a:gd name="T103" fmla="*/ 14 h 192"/>
                  <a:gd name="T104" fmla="*/ 165 w 438"/>
                  <a:gd name="T105" fmla="*/ 7 h 192"/>
                  <a:gd name="T106" fmla="*/ 170 w 438"/>
                  <a:gd name="T107" fmla="*/ 18 h 192"/>
                  <a:gd name="T108" fmla="*/ 184 w 438"/>
                  <a:gd name="T109" fmla="*/ 14 h 192"/>
                  <a:gd name="T110" fmla="*/ 184 w 438"/>
                  <a:gd name="T111" fmla="*/ 20 h 192"/>
                  <a:gd name="T112" fmla="*/ 186 w 438"/>
                  <a:gd name="T113" fmla="*/ 20 h 192"/>
                  <a:gd name="T114" fmla="*/ 189 w 438"/>
                  <a:gd name="T115" fmla="*/ 14 h 192"/>
                  <a:gd name="T116" fmla="*/ 194 w 438"/>
                  <a:gd name="T117" fmla="*/ 20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211" name="Freeform 90"/>
              <p:cNvSpPr>
                <a:spLocks noChangeAspect="1"/>
              </p:cNvSpPr>
              <p:nvPr/>
            </p:nvSpPr>
            <p:spPr bwMode="auto">
              <a:xfrm>
                <a:off x="1993" y="1555"/>
                <a:ext cx="334" cy="139"/>
              </a:xfrm>
              <a:custGeom>
                <a:avLst/>
                <a:gdLst>
                  <a:gd name="T0" fmla="*/ 194 w 438"/>
                  <a:gd name="T1" fmla="*/ 20 h 192"/>
                  <a:gd name="T2" fmla="*/ 186 w 438"/>
                  <a:gd name="T3" fmla="*/ 30 h 192"/>
                  <a:gd name="T4" fmla="*/ 178 w 438"/>
                  <a:gd name="T5" fmla="*/ 30 h 192"/>
                  <a:gd name="T6" fmla="*/ 175 w 438"/>
                  <a:gd name="T7" fmla="*/ 25 h 192"/>
                  <a:gd name="T8" fmla="*/ 172 w 438"/>
                  <a:gd name="T9" fmla="*/ 28 h 192"/>
                  <a:gd name="T10" fmla="*/ 175 w 438"/>
                  <a:gd name="T11" fmla="*/ 30 h 192"/>
                  <a:gd name="T12" fmla="*/ 165 w 438"/>
                  <a:gd name="T13" fmla="*/ 30 h 192"/>
                  <a:gd name="T14" fmla="*/ 178 w 438"/>
                  <a:gd name="T15" fmla="*/ 32 h 192"/>
                  <a:gd name="T16" fmla="*/ 172 w 438"/>
                  <a:gd name="T17" fmla="*/ 41 h 192"/>
                  <a:gd name="T18" fmla="*/ 165 w 438"/>
                  <a:gd name="T19" fmla="*/ 39 h 192"/>
                  <a:gd name="T20" fmla="*/ 172 w 438"/>
                  <a:gd name="T21" fmla="*/ 41 h 192"/>
                  <a:gd name="T22" fmla="*/ 181 w 438"/>
                  <a:gd name="T23" fmla="*/ 37 h 192"/>
                  <a:gd name="T24" fmla="*/ 184 w 438"/>
                  <a:gd name="T25" fmla="*/ 41 h 192"/>
                  <a:gd name="T26" fmla="*/ 181 w 438"/>
                  <a:gd name="T27" fmla="*/ 46 h 192"/>
                  <a:gd name="T28" fmla="*/ 175 w 438"/>
                  <a:gd name="T29" fmla="*/ 43 h 192"/>
                  <a:gd name="T30" fmla="*/ 168 w 438"/>
                  <a:gd name="T31" fmla="*/ 48 h 192"/>
                  <a:gd name="T32" fmla="*/ 165 w 438"/>
                  <a:gd name="T33" fmla="*/ 48 h 192"/>
                  <a:gd name="T34" fmla="*/ 165 w 438"/>
                  <a:gd name="T35" fmla="*/ 52 h 192"/>
                  <a:gd name="T36" fmla="*/ 160 w 438"/>
                  <a:gd name="T37" fmla="*/ 48 h 192"/>
                  <a:gd name="T38" fmla="*/ 162 w 438"/>
                  <a:gd name="T39" fmla="*/ 54 h 192"/>
                  <a:gd name="T40" fmla="*/ 154 w 438"/>
                  <a:gd name="T41" fmla="*/ 62 h 192"/>
                  <a:gd name="T42" fmla="*/ 154 w 438"/>
                  <a:gd name="T43" fmla="*/ 68 h 192"/>
                  <a:gd name="T44" fmla="*/ 152 w 438"/>
                  <a:gd name="T45" fmla="*/ 66 h 192"/>
                  <a:gd name="T46" fmla="*/ 149 w 438"/>
                  <a:gd name="T47" fmla="*/ 71 h 192"/>
                  <a:gd name="T48" fmla="*/ 138 w 438"/>
                  <a:gd name="T49" fmla="*/ 73 h 192"/>
                  <a:gd name="T50" fmla="*/ 136 w 438"/>
                  <a:gd name="T51" fmla="*/ 73 h 192"/>
                  <a:gd name="T52" fmla="*/ 109 w 438"/>
                  <a:gd name="T53" fmla="*/ 54 h 192"/>
                  <a:gd name="T54" fmla="*/ 82 w 438"/>
                  <a:gd name="T55" fmla="*/ 59 h 192"/>
                  <a:gd name="T56" fmla="*/ 75 w 438"/>
                  <a:gd name="T57" fmla="*/ 51 h 192"/>
                  <a:gd name="T58" fmla="*/ 45 w 438"/>
                  <a:gd name="T59" fmla="*/ 54 h 192"/>
                  <a:gd name="T60" fmla="*/ 29 w 438"/>
                  <a:gd name="T61" fmla="*/ 62 h 192"/>
                  <a:gd name="T62" fmla="*/ 0 w 438"/>
                  <a:gd name="T63" fmla="*/ 64 h 192"/>
                  <a:gd name="T64" fmla="*/ 0 w 438"/>
                  <a:gd name="T65" fmla="*/ 57 h 192"/>
                  <a:gd name="T66" fmla="*/ 8 w 438"/>
                  <a:gd name="T67" fmla="*/ 57 h 192"/>
                  <a:gd name="T68" fmla="*/ 11 w 438"/>
                  <a:gd name="T69" fmla="*/ 51 h 192"/>
                  <a:gd name="T70" fmla="*/ 29 w 438"/>
                  <a:gd name="T71" fmla="*/ 41 h 192"/>
                  <a:gd name="T72" fmla="*/ 34 w 438"/>
                  <a:gd name="T73" fmla="*/ 34 h 192"/>
                  <a:gd name="T74" fmla="*/ 37 w 438"/>
                  <a:gd name="T75" fmla="*/ 37 h 192"/>
                  <a:gd name="T76" fmla="*/ 50 w 438"/>
                  <a:gd name="T77" fmla="*/ 30 h 192"/>
                  <a:gd name="T78" fmla="*/ 56 w 438"/>
                  <a:gd name="T79" fmla="*/ 25 h 192"/>
                  <a:gd name="T80" fmla="*/ 56 w 438"/>
                  <a:gd name="T81" fmla="*/ 18 h 192"/>
                  <a:gd name="T82" fmla="*/ 181 w 438"/>
                  <a:gd name="T83" fmla="*/ 0 h 192"/>
                  <a:gd name="T84" fmla="*/ 189 w 438"/>
                  <a:gd name="T85" fmla="*/ 9 h 192"/>
                  <a:gd name="T86" fmla="*/ 184 w 438"/>
                  <a:gd name="T87" fmla="*/ 5 h 192"/>
                  <a:gd name="T88" fmla="*/ 186 w 438"/>
                  <a:gd name="T89" fmla="*/ 9 h 192"/>
                  <a:gd name="T90" fmla="*/ 181 w 438"/>
                  <a:gd name="T91" fmla="*/ 7 h 192"/>
                  <a:gd name="T92" fmla="*/ 184 w 438"/>
                  <a:gd name="T93" fmla="*/ 9 h 192"/>
                  <a:gd name="T94" fmla="*/ 178 w 438"/>
                  <a:gd name="T95" fmla="*/ 9 h 192"/>
                  <a:gd name="T96" fmla="*/ 178 w 438"/>
                  <a:gd name="T97" fmla="*/ 12 h 192"/>
                  <a:gd name="T98" fmla="*/ 175 w 438"/>
                  <a:gd name="T99" fmla="*/ 12 h 192"/>
                  <a:gd name="T100" fmla="*/ 175 w 438"/>
                  <a:gd name="T101" fmla="*/ 14 h 192"/>
                  <a:gd name="T102" fmla="*/ 170 w 438"/>
                  <a:gd name="T103" fmla="*/ 14 h 192"/>
                  <a:gd name="T104" fmla="*/ 165 w 438"/>
                  <a:gd name="T105" fmla="*/ 7 h 192"/>
                  <a:gd name="T106" fmla="*/ 170 w 438"/>
                  <a:gd name="T107" fmla="*/ 18 h 192"/>
                  <a:gd name="T108" fmla="*/ 184 w 438"/>
                  <a:gd name="T109" fmla="*/ 14 h 192"/>
                  <a:gd name="T110" fmla="*/ 184 w 438"/>
                  <a:gd name="T111" fmla="*/ 20 h 192"/>
                  <a:gd name="T112" fmla="*/ 186 w 438"/>
                  <a:gd name="T113" fmla="*/ 20 h 192"/>
                  <a:gd name="T114" fmla="*/ 189 w 438"/>
                  <a:gd name="T115" fmla="*/ 14 h 192"/>
                  <a:gd name="T116" fmla="*/ 194 w 438"/>
                  <a:gd name="T117" fmla="*/ 20 h 192"/>
                  <a:gd name="T118" fmla="*/ 194 w 438"/>
                  <a:gd name="T119" fmla="*/ 22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12" name="Freeform 91"/>
              <p:cNvSpPr>
                <a:spLocks noChangeAspect="1"/>
              </p:cNvSpPr>
              <p:nvPr/>
            </p:nvSpPr>
            <p:spPr bwMode="auto">
              <a:xfrm>
                <a:off x="2304" y="1555"/>
                <a:ext cx="4" cy="5"/>
              </a:xfrm>
              <a:custGeom>
                <a:avLst/>
                <a:gdLst>
                  <a:gd name="T0" fmla="*/ 2 w 6"/>
                  <a:gd name="T1" fmla="*/ 0 h 6"/>
                  <a:gd name="T2" fmla="*/ 0 w 6"/>
                  <a:gd name="T3" fmla="*/ 0 h 6"/>
                  <a:gd name="T4" fmla="*/ 2 w 6"/>
                  <a:gd name="T5" fmla="*/ 0 h 6"/>
                  <a:gd name="T6" fmla="*/ 2 w 6"/>
                  <a:gd name="T7" fmla="*/ 3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13" name="Freeform 92"/>
              <p:cNvSpPr>
                <a:spLocks noChangeAspect="1"/>
              </p:cNvSpPr>
              <p:nvPr/>
            </p:nvSpPr>
            <p:spPr bwMode="auto">
              <a:xfrm>
                <a:off x="1256" y="1045"/>
                <a:ext cx="256" cy="151"/>
              </a:xfrm>
              <a:custGeom>
                <a:avLst/>
                <a:gdLst>
                  <a:gd name="T0" fmla="*/ 149 w 336"/>
                  <a:gd name="T1" fmla="*/ 78 h 210"/>
                  <a:gd name="T2" fmla="*/ 0 w 336"/>
                  <a:gd name="T3" fmla="*/ 73 h 210"/>
                  <a:gd name="T4" fmla="*/ 3 w 336"/>
                  <a:gd name="T5" fmla="*/ 65 h 210"/>
                  <a:gd name="T6" fmla="*/ 8 w 336"/>
                  <a:gd name="T7" fmla="*/ 0 h 210"/>
                  <a:gd name="T8" fmla="*/ 138 w 336"/>
                  <a:gd name="T9" fmla="*/ 6 h 210"/>
                  <a:gd name="T10" fmla="*/ 149 w 336"/>
                  <a:gd name="T11" fmla="*/ 78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214" name="Freeform 93"/>
              <p:cNvSpPr>
                <a:spLocks noChangeAspect="1"/>
              </p:cNvSpPr>
              <p:nvPr/>
            </p:nvSpPr>
            <p:spPr bwMode="auto">
              <a:xfrm>
                <a:off x="1256" y="1045"/>
                <a:ext cx="256" cy="156"/>
              </a:xfrm>
              <a:custGeom>
                <a:avLst/>
                <a:gdLst>
                  <a:gd name="T0" fmla="*/ 149 w 336"/>
                  <a:gd name="T1" fmla="*/ 79 h 216"/>
                  <a:gd name="T2" fmla="*/ 0 w 336"/>
                  <a:gd name="T3" fmla="*/ 74 h 216"/>
                  <a:gd name="T4" fmla="*/ 3 w 336"/>
                  <a:gd name="T5" fmla="*/ 66 h 216"/>
                  <a:gd name="T6" fmla="*/ 8 w 336"/>
                  <a:gd name="T7" fmla="*/ 0 h 216"/>
                  <a:gd name="T8" fmla="*/ 138 w 336"/>
                  <a:gd name="T9" fmla="*/ 7 h 216"/>
                  <a:gd name="T10" fmla="*/ 149 w 336"/>
                  <a:gd name="T11" fmla="*/ 79 h 216"/>
                  <a:gd name="T12" fmla="*/ 149 w 336"/>
                  <a:gd name="T13" fmla="*/ 82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15" name="Freeform 94"/>
              <p:cNvSpPr>
                <a:spLocks noChangeAspect="1"/>
              </p:cNvSpPr>
              <p:nvPr/>
            </p:nvSpPr>
            <p:spPr bwMode="auto">
              <a:xfrm>
                <a:off x="1938" y="1339"/>
                <a:ext cx="160" cy="173"/>
              </a:xfrm>
              <a:custGeom>
                <a:avLst/>
                <a:gdLst>
                  <a:gd name="T0" fmla="*/ 93 w 210"/>
                  <a:gd name="T1" fmla="*/ 32 h 240"/>
                  <a:gd name="T2" fmla="*/ 90 w 210"/>
                  <a:gd name="T3" fmla="*/ 34 h 240"/>
                  <a:gd name="T4" fmla="*/ 93 w 210"/>
                  <a:gd name="T5" fmla="*/ 38 h 240"/>
                  <a:gd name="T6" fmla="*/ 90 w 210"/>
                  <a:gd name="T7" fmla="*/ 56 h 240"/>
                  <a:gd name="T8" fmla="*/ 75 w 210"/>
                  <a:gd name="T9" fmla="*/ 68 h 240"/>
                  <a:gd name="T10" fmla="*/ 75 w 210"/>
                  <a:gd name="T11" fmla="*/ 74 h 240"/>
                  <a:gd name="T12" fmla="*/ 69 w 210"/>
                  <a:gd name="T13" fmla="*/ 74 h 240"/>
                  <a:gd name="T14" fmla="*/ 66 w 210"/>
                  <a:gd name="T15" fmla="*/ 83 h 240"/>
                  <a:gd name="T16" fmla="*/ 59 w 210"/>
                  <a:gd name="T17" fmla="*/ 90 h 240"/>
                  <a:gd name="T18" fmla="*/ 50 w 210"/>
                  <a:gd name="T19" fmla="*/ 83 h 240"/>
                  <a:gd name="T20" fmla="*/ 34 w 210"/>
                  <a:gd name="T21" fmla="*/ 88 h 240"/>
                  <a:gd name="T22" fmla="*/ 21 w 210"/>
                  <a:gd name="T23" fmla="*/ 83 h 240"/>
                  <a:gd name="T24" fmla="*/ 16 w 210"/>
                  <a:gd name="T25" fmla="*/ 76 h 240"/>
                  <a:gd name="T26" fmla="*/ 8 w 210"/>
                  <a:gd name="T27" fmla="*/ 79 h 240"/>
                  <a:gd name="T28" fmla="*/ 0 w 210"/>
                  <a:gd name="T29" fmla="*/ 16 h 240"/>
                  <a:gd name="T30" fmla="*/ 8 w 210"/>
                  <a:gd name="T31" fmla="*/ 16 h 240"/>
                  <a:gd name="T32" fmla="*/ 27 w 210"/>
                  <a:gd name="T33" fmla="*/ 12 h 240"/>
                  <a:gd name="T34" fmla="*/ 27 w 210"/>
                  <a:gd name="T35" fmla="*/ 14 h 240"/>
                  <a:gd name="T36" fmla="*/ 43 w 210"/>
                  <a:gd name="T37" fmla="*/ 16 h 240"/>
                  <a:gd name="T38" fmla="*/ 40 w 210"/>
                  <a:gd name="T39" fmla="*/ 18 h 240"/>
                  <a:gd name="T40" fmla="*/ 50 w 210"/>
                  <a:gd name="T41" fmla="*/ 18 h 240"/>
                  <a:gd name="T42" fmla="*/ 66 w 210"/>
                  <a:gd name="T43" fmla="*/ 14 h 240"/>
                  <a:gd name="T44" fmla="*/ 72 w 210"/>
                  <a:gd name="T45" fmla="*/ 6 h 240"/>
                  <a:gd name="T46" fmla="*/ 88 w 210"/>
                  <a:gd name="T47" fmla="*/ 0 h 240"/>
                  <a:gd name="T48" fmla="*/ 93 w 210"/>
                  <a:gd name="T49" fmla="*/ 25 h 240"/>
                  <a:gd name="T50" fmla="*/ 93 w 210"/>
                  <a:gd name="T51" fmla="*/ 32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216" name="Freeform 95"/>
              <p:cNvSpPr>
                <a:spLocks noChangeAspect="1"/>
              </p:cNvSpPr>
              <p:nvPr/>
            </p:nvSpPr>
            <p:spPr bwMode="auto">
              <a:xfrm>
                <a:off x="1938" y="1339"/>
                <a:ext cx="160" cy="173"/>
              </a:xfrm>
              <a:custGeom>
                <a:avLst/>
                <a:gdLst>
                  <a:gd name="T0" fmla="*/ 93 w 210"/>
                  <a:gd name="T1" fmla="*/ 32 h 240"/>
                  <a:gd name="T2" fmla="*/ 90 w 210"/>
                  <a:gd name="T3" fmla="*/ 34 h 240"/>
                  <a:gd name="T4" fmla="*/ 93 w 210"/>
                  <a:gd name="T5" fmla="*/ 38 h 240"/>
                  <a:gd name="T6" fmla="*/ 90 w 210"/>
                  <a:gd name="T7" fmla="*/ 56 h 240"/>
                  <a:gd name="T8" fmla="*/ 75 w 210"/>
                  <a:gd name="T9" fmla="*/ 68 h 240"/>
                  <a:gd name="T10" fmla="*/ 75 w 210"/>
                  <a:gd name="T11" fmla="*/ 74 h 240"/>
                  <a:gd name="T12" fmla="*/ 69 w 210"/>
                  <a:gd name="T13" fmla="*/ 74 h 240"/>
                  <a:gd name="T14" fmla="*/ 66 w 210"/>
                  <a:gd name="T15" fmla="*/ 83 h 240"/>
                  <a:gd name="T16" fmla="*/ 59 w 210"/>
                  <a:gd name="T17" fmla="*/ 90 h 240"/>
                  <a:gd name="T18" fmla="*/ 50 w 210"/>
                  <a:gd name="T19" fmla="*/ 83 h 240"/>
                  <a:gd name="T20" fmla="*/ 34 w 210"/>
                  <a:gd name="T21" fmla="*/ 88 h 240"/>
                  <a:gd name="T22" fmla="*/ 21 w 210"/>
                  <a:gd name="T23" fmla="*/ 83 h 240"/>
                  <a:gd name="T24" fmla="*/ 16 w 210"/>
                  <a:gd name="T25" fmla="*/ 76 h 240"/>
                  <a:gd name="T26" fmla="*/ 8 w 210"/>
                  <a:gd name="T27" fmla="*/ 79 h 240"/>
                  <a:gd name="T28" fmla="*/ 0 w 210"/>
                  <a:gd name="T29" fmla="*/ 16 h 240"/>
                  <a:gd name="T30" fmla="*/ 8 w 210"/>
                  <a:gd name="T31" fmla="*/ 16 h 240"/>
                  <a:gd name="T32" fmla="*/ 27 w 210"/>
                  <a:gd name="T33" fmla="*/ 12 h 240"/>
                  <a:gd name="T34" fmla="*/ 27 w 210"/>
                  <a:gd name="T35" fmla="*/ 14 h 240"/>
                  <a:gd name="T36" fmla="*/ 43 w 210"/>
                  <a:gd name="T37" fmla="*/ 16 h 240"/>
                  <a:gd name="T38" fmla="*/ 40 w 210"/>
                  <a:gd name="T39" fmla="*/ 18 h 240"/>
                  <a:gd name="T40" fmla="*/ 50 w 210"/>
                  <a:gd name="T41" fmla="*/ 18 h 240"/>
                  <a:gd name="T42" fmla="*/ 66 w 210"/>
                  <a:gd name="T43" fmla="*/ 14 h 240"/>
                  <a:gd name="T44" fmla="*/ 72 w 210"/>
                  <a:gd name="T45" fmla="*/ 6 h 240"/>
                  <a:gd name="T46" fmla="*/ 88 w 210"/>
                  <a:gd name="T47" fmla="*/ 0 h 240"/>
                  <a:gd name="T48" fmla="*/ 93 w 210"/>
                  <a:gd name="T49" fmla="*/ 25 h 240"/>
                  <a:gd name="T50" fmla="*/ 93 w 210"/>
                  <a:gd name="T51" fmla="*/ 32 h 240"/>
                  <a:gd name="T52" fmla="*/ 93 w 210"/>
                  <a:gd name="T53" fmla="*/ 34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17" name="Freeform 96"/>
              <p:cNvSpPr>
                <a:spLocks noChangeAspect="1"/>
              </p:cNvSpPr>
              <p:nvPr/>
            </p:nvSpPr>
            <p:spPr bwMode="auto">
              <a:xfrm>
                <a:off x="1256" y="1599"/>
                <a:ext cx="338" cy="164"/>
              </a:xfrm>
              <a:custGeom>
                <a:avLst/>
                <a:gdLst>
                  <a:gd name="T0" fmla="*/ 190 w 444"/>
                  <a:gd name="T1" fmla="*/ 18 h 228"/>
                  <a:gd name="T2" fmla="*/ 196 w 444"/>
                  <a:gd name="T3" fmla="*/ 45 h 228"/>
                  <a:gd name="T4" fmla="*/ 193 w 444"/>
                  <a:gd name="T5" fmla="*/ 85 h 228"/>
                  <a:gd name="T6" fmla="*/ 177 w 444"/>
                  <a:gd name="T7" fmla="*/ 78 h 228"/>
                  <a:gd name="T8" fmla="*/ 151 w 444"/>
                  <a:gd name="T9" fmla="*/ 85 h 228"/>
                  <a:gd name="T10" fmla="*/ 143 w 444"/>
                  <a:gd name="T11" fmla="*/ 80 h 228"/>
                  <a:gd name="T12" fmla="*/ 138 w 444"/>
                  <a:gd name="T13" fmla="*/ 80 h 228"/>
                  <a:gd name="T14" fmla="*/ 138 w 444"/>
                  <a:gd name="T15" fmla="*/ 78 h 228"/>
                  <a:gd name="T16" fmla="*/ 132 w 444"/>
                  <a:gd name="T17" fmla="*/ 85 h 228"/>
                  <a:gd name="T18" fmla="*/ 130 w 444"/>
                  <a:gd name="T19" fmla="*/ 80 h 228"/>
                  <a:gd name="T20" fmla="*/ 127 w 444"/>
                  <a:gd name="T21" fmla="*/ 83 h 228"/>
                  <a:gd name="T22" fmla="*/ 120 w 444"/>
                  <a:gd name="T23" fmla="*/ 78 h 228"/>
                  <a:gd name="T24" fmla="*/ 113 w 444"/>
                  <a:gd name="T25" fmla="*/ 80 h 228"/>
                  <a:gd name="T26" fmla="*/ 108 w 444"/>
                  <a:gd name="T27" fmla="*/ 73 h 228"/>
                  <a:gd name="T28" fmla="*/ 100 w 444"/>
                  <a:gd name="T29" fmla="*/ 76 h 228"/>
                  <a:gd name="T30" fmla="*/ 85 w 444"/>
                  <a:gd name="T31" fmla="*/ 71 h 228"/>
                  <a:gd name="T32" fmla="*/ 82 w 444"/>
                  <a:gd name="T33" fmla="*/ 65 h 228"/>
                  <a:gd name="T34" fmla="*/ 74 w 444"/>
                  <a:gd name="T35" fmla="*/ 67 h 228"/>
                  <a:gd name="T36" fmla="*/ 66 w 444"/>
                  <a:gd name="T37" fmla="*/ 63 h 228"/>
                  <a:gd name="T38" fmla="*/ 69 w 444"/>
                  <a:gd name="T39" fmla="*/ 16 h 228"/>
                  <a:gd name="T40" fmla="*/ 0 w 444"/>
                  <a:gd name="T41" fmla="*/ 14 h 228"/>
                  <a:gd name="T42" fmla="*/ 3 w 444"/>
                  <a:gd name="T43" fmla="*/ 0 h 228"/>
                  <a:gd name="T44" fmla="*/ 24 w 444"/>
                  <a:gd name="T45" fmla="*/ 2 h 228"/>
                  <a:gd name="T46" fmla="*/ 190 w 444"/>
                  <a:gd name="T47" fmla="*/ 4 h 228"/>
                  <a:gd name="T48" fmla="*/ 190 w 444"/>
                  <a:gd name="T49" fmla="*/ 14 h 228"/>
                  <a:gd name="T50" fmla="*/ 190 w 444"/>
                  <a:gd name="T51" fmla="*/ 1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218" name="Freeform 97"/>
              <p:cNvSpPr>
                <a:spLocks noChangeAspect="1"/>
              </p:cNvSpPr>
              <p:nvPr/>
            </p:nvSpPr>
            <p:spPr bwMode="auto">
              <a:xfrm>
                <a:off x="1256" y="1599"/>
                <a:ext cx="338" cy="164"/>
              </a:xfrm>
              <a:custGeom>
                <a:avLst/>
                <a:gdLst>
                  <a:gd name="T0" fmla="*/ 190 w 444"/>
                  <a:gd name="T1" fmla="*/ 18 h 228"/>
                  <a:gd name="T2" fmla="*/ 196 w 444"/>
                  <a:gd name="T3" fmla="*/ 45 h 228"/>
                  <a:gd name="T4" fmla="*/ 193 w 444"/>
                  <a:gd name="T5" fmla="*/ 85 h 228"/>
                  <a:gd name="T6" fmla="*/ 177 w 444"/>
                  <a:gd name="T7" fmla="*/ 78 h 228"/>
                  <a:gd name="T8" fmla="*/ 151 w 444"/>
                  <a:gd name="T9" fmla="*/ 85 h 228"/>
                  <a:gd name="T10" fmla="*/ 143 w 444"/>
                  <a:gd name="T11" fmla="*/ 80 h 228"/>
                  <a:gd name="T12" fmla="*/ 138 w 444"/>
                  <a:gd name="T13" fmla="*/ 80 h 228"/>
                  <a:gd name="T14" fmla="*/ 138 w 444"/>
                  <a:gd name="T15" fmla="*/ 78 h 228"/>
                  <a:gd name="T16" fmla="*/ 132 w 444"/>
                  <a:gd name="T17" fmla="*/ 85 h 228"/>
                  <a:gd name="T18" fmla="*/ 130 w 444"/>
                  <a:gd name="T19" fmla="*/ 80 h 228"/>
                  <a:gd name="T20" fmla="*/ 127 w 444"/>
                  <a:gd name="T21" fmla="*/ 83 h 228"/>
                  <a:gd name="T22" fmla="*/ 120 w 444"/>
                  <a:gd name="T23" fmla="*/ 78 h 228"/>
                  <a:gd name="T24" fmla="*/ 113 w 444"/>
                  <a:gd name="T25" fmla="*/ 80 h 228"/>
                  <a:gd name="T26" fmla="*/ 108 w 444"/>
                  <a:gd name="T27" fmla="*/ 73 h 228"/>
                  <a:gd name="T28" fmla="*/ 100 w 444"/>
                  <a:gd name="T29" fmla="*/ 76 h 228"/>
                  <a:gd name="T30" fmla="*/ 85 w 444"/>
                  <a:gd name="T31" fmla="*/ 71 h 228"/>
                  <a:gd name="T32" fmla="*/ 82 w 444"/>
                  <a:gd name="T33" fmla="*/ 65 h 228"/>
                  <a:gd name="T34" fmla="*/ 74 w 444"/>
                  <a:gd name="T35" fmla="*/ 67 h 228"/>
                  <a:gd name="T36" fmla="*/ 66 w 444"/>
                  <a:gd name="T37" fmla="*/ 63 h 228"/>
                  <a:gd name="T38" fmla="*/ 69 w 444"/>
                  <a:gd name="T39" fmla="*/ 16 h 228"/>
                  <a:gd name="T40" fmla="*/ 0 w 444"/>
                  <a:gd name="T41" fmla="*/ 14 h 228"/>
                  <a:gd name="T42" fmla="*/ 3 w 444"/>
                  <a:gd name="T43" fmla="*/ 0 h 228"/>
                  <a:gd name="T44" fmla="*/ 24 w 444"/>
                  <a:gd name="T45" fmla="*/ 2 h 228"/>
                  <a:gd name="T46" fmla="*/ 190 w 444"/>
                  <a:gd name="T47" fmla="*/ 4 h 228"/>
                  <a:gd name="T48" fmla="*/ 190 w 444"/>
                  <a:gd name="T49" fmla="*/ 14 h 228"/>
                  <a:gd name="T50" fmla="*/ 190 w 444"/>
                  <a:gd name="T51" fmla="*/ 18 h 228"/>
                  <a:gd name="T52" fmla="*/ 190 w 444"/>
                  <a:gd name="T53" fmla="*/ 20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19" name="Freeform 98"/>
              <p:cNvSpPr>
                <a:spLocks noChangeAspect="1"/>
              </p:cNvSpPr>
              <p:nvPr/>
            </p:nvSpPr>
            <p:spPr bwMode="auto">
              <a:xfrm>
                <a:off x="528" y="1053"/>
                <a:ext cx="307" cy="247"/>
              </a:xfrm>
              <a:custGeom>
                <a:avLst/>
                <a:gdLst>
                  <a:gd name="T0" fmla="*/ 82 w 402"/>
                  <a:gd name="T1" fmla="*/ 116 h 342"/>
                  <a:gd name="T2" fmla="*/ 0 w 402"/>
                  <a:gd name="T3" fmla="*/ 95 h 342"/>
                  <a:gd name="T4" fmla="*/ 0 w 402"/>
                  <a:gd name="T5" fmla="*/ 74 h 342"/>
                  <a:gd name="T6" fmla="*/ 14 w 402"/>
                  <a:gd name="T7" fmla="*/ 56 h 342"/>
                  <a:gd name="T8" fmla="*/ 35 w 402"/>
                  <a:gd name="T9" fmla="*/ 16 h 342"/>
                  <a:gd name="T10" fmla="*/ 37 w 402"/>
                  <a:gd name="T11" fmla="*/ 0 h 342"/>
                  <a:gd name="T12" fmla="*/ 48 w 402"/>
                  <a:gd name="T13" fmla="*/ 2 h 342"/>
                  <a:gd name="T14" fmla="*/ 56 w 402"/>
                  <a:gd name="T15" fmla="*/ 7 h 342"/>
                  <a:gd name="T16" fmla="*/ 56 w 402"/>
                  <a:gd name="T17" fmla="*/ 18 h 342"/>
                  <a:gd name="T18" fmla="*/ 64 w 402"/>
                  <a:gd name="T19" fmla="*/ 22 h 342"/>
                  <a:gd name="T20" fmla="*/ 75 w 402"/>
                  <a:gd name="T21" fmla="*/ 20 h 342"/>
                  <a:gd name="T22" fmla="*/ 88 w 402"/>
                  <a:gd name="T23" fmla="*/ 27 h 342"/>
                  <a:gd name="T24" fmla="*/ 134 w 402"/>
                  <a:gd name="T25" fmla="*/ 27 h 342"/>
                  <a:gd name="T26" fmla="*/ 171 w 402"/>
                  <a:gd name="T27" fmla="*/ 34 h 342"/>
                  <a:gd name="T28" fmla="*/ 179 w 402"/>
                  <a:gd name="T29" fmla="*/ 45 h 342"/>
                  <a:gd name="T30" fmla="*/ 155 w 402"/>
                  <a:gd name="T31" fmla="*/ 70 h 342"/>
                  <a:gd name="T32" fmla="*/ 160 w 402"/>
                  <a:gd name="T33" fmla="*/ 77 h 342"/>
                  <a:gd name="T34" fmla="*/ 144 w 402"/>
                  <a:gd name="T35" fmla="*/ 129 h 342"/>
                  <a:gd name="T36" fmla="*/ 96 w 402"/>
                  <a:gd name="T37" fmla="*/ 117 h 342"/>
                  <a:gd name="T38" fmla="*/ 82 w 402"/>
                  <a:gd name="T39" fmla="*/ 11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220" name="Freeform 99"/>
              <p:cNvSpPr>
                <a:spLocks noChangeAspect="1"/>
              </p:cNvSpPr>
              <p:nvPr/>
            </p:nvSpPr>
            <p:spPr bwMode="auto">
              <a:xfrm>
                <a:off x="528" y="1053"/>
                <a:ext cx="307" cy="247"/>
              </a:xfrm>
              <a:custGeom>
                <a:avLst/>
                <a:gdLst>
                  <a:gd name="T0" fmla="*/ 82 w 402"/>
                  <a:gd name="T1" fmla="*/ 116 h 342"/>
                  <a:gd name="T2" fmla="*/ 0 w 402"/>
                  <a:gd name="T3" fmla="*/ 95 h 342"/>
                  <a:gd name="T4" fmla="*/ 0 w 402"/>
                  <a:gd name="T5" fmla="*/ 74 h 342"/>
                  <a:gd name="T6" fmla="*/ 14 w 402"/>
                  <a:gd name="T7" fmla="*/ 56 h 342"/>
                  <a:gd name="T8" fmla="*/ 35 w 402"/>
                  <a:gd name="T9" fmla="*/ 16 h 342"/>
                  <a:gd name="T10" fmla="*/ 37 w 402"/>
                  <a:gd name="T11" fmla="*/ 0 h 342"/>
                  <a:gd name="T12" fmla="*/ 48 w 402"/>
                  <a:gd name="T13" fmla="*/ 2 h 342"/>
                  <a:gd name="T14" fmla="*/ 56 w 402"/>
                  <a:gd name="T15" fmla="*/ 7 h 342"/>
                  <a:gd name="T16" fmla="*/ 56 w 402"/>
                  <a:gd name="T17" fmla="*/ 18 h 342"/>
                  <a:gd name="T18" fmla="*/ 64 w 402"/>
                  <a:gd name="T19" fmla="*/ 22 h 342"/>
                  <a:gd name="T20" fmla="*/ 75 w 402"/>
                  <a:gd name="T21" fmla="*/ 20 h 342"/>
                  <a:gd name="T22" fmla="*/ 88 w 402"/>
                  <a:gd name="T23" fmla="*/ 27 h 342"/>
                  <a:gd name="T24" fmla="*/ 134 w 402"/>
                  <a:gd name="T25" fmla="*/ 27 h 342"/>
                  <a:gd name="T26" fmla="*/ 171 w 402"/>
                  <a:gd name="T27" fmla="*/ 34 h 342"/>
                  <a:gd name="T28" fmla="*/ 179 w 402"/>
                  <a:gd name="T29" fmla="*/ 45 h 342"/>
                  <a:gd name="T30" fmla="*/ 155 w 402"/>
                  <a:gd name="T31" fmla="*/ 70 h 342"/>
                  <a:gd name="T32" fmla="*/ 160 w 402"/>
                  <a:gd name="T33" fmla="*/ 77 h 342"/>
                  <a:gd name="T34" fmla="*/ 144 w 402"/>
                  <a:gd name="T35" fmla="*/ 129 h 342"/>
                  <a:gd name="T36" fmla="*/ 96 w 402"/>
                  <a:gd name="T37" fmla="*/ 117 h 342"/>
                  <a:gd name="T38" fmla="*/ 82 w 402"/>
                  <a:gd name="T39" fmla="*/ 116 h 342"/>
                  <a:gd name="T40" fmla="*/ 82 w 402"/>
                  <a:gd name="T41" fmla="*/ 117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21" name="Freeform 100"/>
              <p:cNvSpPr>
                <a:spLocks noChangeAspect="1"/>
              </p:cNvSpPr>
              <p:nvPr/>
            </p:nvSpPr>
            <p:spPr bwMode="auto">
              <a:xfrm>
                <a:off x="2089" y="1304"/>
                <a:ext cx="224" cy="135"/>
              </a:xfrm>
              <a:custGeom>
                <a:avLst/>
                <a:gdLst>
                  <a:gd name="T0" fmla="*/ 14 w 294"/>
                  <a:gd name="T1" fmla="*/ 9 h 186"/>
                  <a:gd name="T2" fmla="*/ 16 w 294"/>
                  <a:gd name="T3" fmla="*/ 14 h 186"/>
                  <a:gd name="T4" fmla="*/ 106 w 294"/>
                  <a:gd name="T5" fmla="*/ 0 h 186"/>
                  <a:gd name="T6" fmla="*/ 117 w 294"/>
                  <a:gd name="T7" fmla="*/ 9 h 186"/>
                  <a:gd name="T8" fmla="*/ 125 w 294"/>
                  <a:gd name="T9" fmla="*/ 12 h 186"/>
                  <a:gd name="T10" fmla="*/ 117 w 294"/>
                  <a:gd name="T11" fmla="*/ 23 h 186"/>
                  <a:gd name="T12" fmla="*/ 120 w 294"/>
                  <a:gd name="T13" fmla="*/ 32 h 186"/>
                  <a:gd name="T14" fmla="*/ 130 w 294"/>
                  <a:gd name="T15" fmla="*/ 41 h 186"/>
                  <a:gd name="T16" fmla="*/ 120 w 294"/>
                  <a:gd name="T17" fmla="*/ 53 h 186"/>
                  <a:gd name="T18" fmla="*/ 117 w 294"/>
                  <a:gd name="T19" fmla="*/ 53 h 186"/>
                  <a:gd name="T20" fmla="*/ 111 w 294"/>
                  <a:gd name="T21" fmla="*/ 55 h 186"/>
                  <a:gd name="T22" fmla="*/ 104 w 294"/>
                  <a:gd name="T23" fmla="*/ 57 h 186"/>
                  <a:gd name="T24" fmla="*/ 32 w 294"/>
                  <a:gd name="T25" fmla="*/ 69 h 186"/>
                  <a:gd name="T26" fmla="*/ 27 w 294"/>
                  <a:gd name="T27" fmla="*/ 69 h 186"/>
                  <a:gd name="T28" fmla="*/ 11 w 294"/>
                  <a:gd name="T29" fmla="*/ 71 h 186"/>
                  <a:gd name="T30" fmla="*/ 5 w 294"/>
                  <a:gd name="T31" fmla="*/ 51 h 186"/>
                  <a:gd name="T32" fmla="*/ 5 w 294"/>
                  <a:gd name="T33" fmla="*/ 44 h 186"/>
                  <a:gd name="T34" fmla="*/ 0 w 294"/>
                  <a:gd name="T35" fmla="*/ 18 h 186"/>
                  <a:gd name="T36" fmla="*/ 14 w 294"/>
                  <a:gd name="T37" fmla="*/ 9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222" name="Freeform 101"/>
              <p:cNvSpPr>
                <a:spLocks noChangeAspect="1"/>
              </p:cNvSpPr>
              <p:nvPr/>
            </p:nvSpPr>
            <p:spPr bwMode="auto">
              <a:xfrm>
                <a:off x="2089" y="1304"/>
                <a:ext cx="224" cy="135"/>
              </a:xfrm>
              <a:custGeom>
                <a:avLst/>
                <a:gdLst>
                  <a:gd name="T0" fmla="*/ 14 w 294"/>
                  <a:gd name="T1" fmla="*/ 9 h 186"/>
                  <a:gd name="T2" fmla="*/ 16 w 294"/>
                  <a:gd name="T3" fmla="*/ 14 h 186"/>
                  <a:gd name="T4" fmla="*/ 106 w 294"/>
                  <a:gd name="T5" fmla="*/ 0 h 186"/>
                  <a:gd name="T6" fmla="*/ 117 w 294"/>
                  <a:gd name="T7" fmla="*/ 9 h 186"/>
                  <a:gd name="T8" fmla="*/ 125 w 294"/>
                  <a:gd name="T9" fmla="*/ 12 h 186"/>
                  <a:gd name="T10" fmla="*/ 117 w 294"/>
                  <a:gd name="T11" fmla="*/ 23 h 186"/>
                  <a:gd name="T12" fmla="*/ 120 w 294"/>
                  <a:gd name="T13" fmla="*/ 32 h 186"/>
                  <a:gd name="T14" fmla="*/ 130 w 294"/>
                  <a:gd name="T15" fmla="*/ 41 h 186"/>
                  <a:gd name="T16" fmla="*/ 120 w 294"/>
                  <a:gd name="T17" fmla="*/ 53 h 186"/>
                  <a:gd name="T18" fmla="*/ 117 w 294"/>
                  <a:gd name="T19" fmla="*/ 53 h 186"/>
                  <a:gd name="T20" fmla="*/ 111 w 294"/>
                  <a:gd name="T21" fmla="*/ 55 h 186"/>
                  <a:gd name="T22" fmla="*/ 104 w 294"/>
                  <a:gd name="T23" fmla="*/ 57 h 186"/>
                  <a:gd name="T24" fmla="*/ 32 w 294"/>
                  <a:gd name="T25" fmla="*/ 69 h 186"/>
                  <a:gd name="T26" fmla="*/ 27 w 294"/>
                  <a:gd name="T27" fmla="*/ 69 h 186"/>
                  <a:gd name="T28" fmla="*/ 11 w 294"/>
                  <a:gd name="T29" fmla="*/ 71 h 186"/>
                  <a:gd name="T30" fmla="*/ 5 w 294"/>
                  <a:gd name="T31" fmla="*/ 51 h 186"/>
                  <a:gd name="T32" fmla="*/ 5 w 294"/>
                  <a:gd name="T33" fmla="*/ 44 h 186"/>
                  <a:gd name="T34" fmla="*/ 0 w 294"/>
                  <a:gd name="T35" fmla="*/ 18 h 186"/>
                  <a:gd name="T36" fmla="*/ 14 w 294"/>
                  <a:gd name="T37" fmla="*/ 9 h 186"/>
                  <a:gd name="T38" fmla="*/ 14 w 294"/>
                  <a:gd name="T39" fmla="*/ 12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23" name="Freeform 102"/>
              <p:cNvSpPr>
                <a:spLocks noChangeAspect="1"/>
              </p:cNvSpPr>
              <p:nvPr/>
            </p:nvSpPr>
            <p:spPr bwMode="auto">
              <a:xfrm>
                <a:off x="2400" y="1270"/>
                <a:ext cx="27" cy="34"/>
              </a:xfrm>
              <a:custGeom>
                <a:avLst/>
                <a:gdLst>
                  <a:gd name="T0" fmla="*/ 15 w 36"/>
                  <a:gd name="T1" fmla="*/ 11 h 48"/>
                  <a:gd name="T2" fmla="*/ 12 w 36"/>
                  <a:gd name="T3" fmla="*/ 13 h 48"/>
                  <a:gd name="T4" fmla="*/ 10 w 36"/>
                  <a:gd name="T5" fmla="*/ 9 h 48"/>
                  <a:gd name="T6" fmla="*/ 10 w 36"/>
                  <a:gd name="T7" fmla="*/ 15 h 48"/>
                  <a:gd name="T8" fmla="*/ 2 w 36"/>
                  <a:gd name="T9" fmla="*/ 17 h 48"/>
                  <a:gd name="T10" fmla="*/ 0 w 36"/>
                  <a:gd name="T11" fmla="*/ 2 h 48"/>
                  <a:gd name="T12" fmla="*/ 7 w 36"/>
                  <a:gd name="T13" fmla="*/ 0 h 48"/>
                  <a:gd name="T14" fmla="*/ 15 w 36"/>
                  <a:gd name="T15" fmla="*/ 9 h 48"/>
                  <a:gd name="T16" fmla="*/ 15 w 36"/>
                  <a:gd name="T17" fmla="*/ 11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FFFF"/>
              </a:solidFill>
              <a:ln w="9525">
                <a:solidFill>
                  <a:srgbClr val="FFFFFF"/>
                </a:solidFill>
                <a:prstDash val="solid"/>
                <a:round/>
                <a:headEnd/>
                <a:tailEnd/>
              </a:ln>
            </p:spPr>
            <p:txBody>
              <a:bodyPr/>
              <a:lstStyle/>
              <a:p>
                <a:endParaRPr lang="en-US">
                  <a:solidFill>
                    <a:srgbClr val="000000"/>
                  </a:solidFill>
                </a:endParaRPr>
              </a:p>
            </p:txBody>
          </p:sp>
          <p:sp>
            <p:nvSpPr>
              <p:cNvPr id="20224" name="Freeform 103"/>
              <p:cNvSpPr>
                <a:spLocks noChangeAspect="1"/>
              </p:cNvSpPr>
              <p:nvPr/>
            </p:nvSpPr>
            <p:spPr bwMode="auto">
              <a:xfrm>
                <a:off x="2400" y="1270"/>
                <a:ext cx="27" cy="34"/>
              </a:xfrm>
              <a:custGeom>
                <a:avLst/>
                <a:gdLst>
                  <a:gd name="T0" fmla="*/ 15 w 36"/>
                  <a:gd name="T1" fmla="*/ 11 h 48"/>
                  <a:gd name="T2" fmla="*/ 12 w 36"/>
                  <a:gd name="T3" fmla="*/ 13 h 48"/>
                  <a:gd name="T4" fmla="*/ 10 w 36"/>
                  <a:gd name="T5" fmla="*/ 9 h 48"/>
                  <a:gd name="T6" fmla="*/ 10 w 36"/>
                  <a:gd name="T7" fmla="*/ 15 h 48"/>
                  <a:gd name="T8" fmla="*/ 2 w 36"/>
                  <a:gd name="T9" fmla="*/ 17 h 48"/>
                  <a:gd name="T10" fmla="*/ 0 w 36"/>
                  <a:gd name="T11" fmla="*/ 2 h 48"/>
                  <a:gd name="T12" fmla="*/ 7 w 36"/>
                  <a:gd name="T13" fmla="*/ 0 h 48"/>
                  <a:gd name="T14" fmla="*/ 15 w 36"/>
                  <a:gd name="T15" fmla="*/ 9 h 48"/>
                  <a:gd name="T16" fmla="*/ 15 w 36"/>
                  <a:gd name="T17" fmla="*/ 11 h 48"/>
                  <a:gd name="T18" fmla="*/ 15 w 36"/>
                  <a:gd name="T19" fmla="*/ 13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25" name="Freeform 104"/>
              <p:cNvSpPr>
                <a:spLocks noChangeAspect="1"/>
              </p:cNvSpPr>
              <p:nvPr/>
            </p:nvSpPr>
            <p:spPr bwMode="auto">
              <a:xfrm>
                <a:off x="2034" y="1651"/>
                <a:ext cx="196" cy="143"/>
              </a:xfrm>
              <a:custGeom>
                <a:avLst/>
                <a:gdLst>
                  <a:gd name="T0" fmla="*/ 113 w 258"/>
                  <a:gd name="T1" fmla="*/ 22 h 198"/>
                  <a:gd name="T2" fmla="*/ 100 w 258"/>
                  <a:gd name="T3" fmla="*/ 38 h 198"/>
                  <a:gd name="T4" fmla="*/ 103 w 258"/>
                  <a:gd name="T5" fmla="*/ 43 h 198"/>
                  <a:gd name="T6" fmla="*/ 90 w 258"/>
                  <a:gd name="T7" fmla="*/ 54 h 198"/>
                  <a:gd name="T8" fmla="*/ 87 w 258"/>
                  <a:gd name="T9" fmla="*/ 52 h 198"/>
                  <a:gd name="T10" fmla="*/ 87 w 258"/>
                  <a:gd name="T11" fmla="*/ 56 h 198"/>
                  <a:gd name="T12" fmla="*/ 74 w 258"/>
                  <a:gd name="T13" fmla="*/ 63 h 198"/>
                  <a:gd name="T14" fmla="*/ 74 w 258"/>
                  <a:gd name="T15" fmla="*/ 68 h 198"/>
                  <a:gd name="T16" fmla="*/ 68 w 258"/>
                  <a:gd name="T17" fmla="*/ 66 h 198"/>
                  <a:gd name="T18" fmla="*/ 71 w 258"/>
                  <a:gd name="T19" fmla="*/ 70 h 198"/>
                  <a:gd name="T20" fmla="*/ 68 w 258"/>
                  <a:gd name="T21" fmla="*/ 74 h 198"/>
                  <a:gd name="T22" fmla="*/ 61 w 258"/>
                  <a:gd name="T23" fmla="*/ 72 h 198"/>
                  <a:gd name="T24" fmla="*/ 50 w 258"/>
                  <a:gd name="T25" fmla="*/ 54 h 198"/>
                  <a:gd name="T26" fmla="*/ 21 w 258"/>
                  <a:gd name="T27" fmla="*/ 34 h 198"/>
                  <a:gd name="T28" fmla="*/ 13 w 258"/>
                  <a:gd name="T29" fmla="*/ 22 h 198"/>
                  <a:gd name="T30" fmla="*/ 0 w 258"/>
                  <a:gd name="T31" fmla="*/ 18 h 198"/>
                  <a:gd name="T32" fmla="*/ 5 w 258"/>
                  <a:gd name="T33" fmla="*/ 12 h 198"/>
                  <a:gd name="T34" fmla="*/ 21 w 258"/>
                  <a:gd name="T35" fmla="*/ 5 h 198"/>
                  <a:gd name="T36" fmla="*/ 50 w 258"/>
                  <a:gd name="T37" fmla="*/ 0 h 198"/>
                  <a:gd name="T38" fmla="*/ 58 w 258"/>
                  <a:gd name="T39" fmla="*/ 9 h 198"/>
                  <a:gd name="T40" fmla="*/ 84 w 258"/>
                  <a:gd name="T41" fmla="*/ 5 h 198"/>
                  <a:gd name="T42" fmla="*/ 110 w 258"/>
                  <a:gd name="T43" fmla="*/ 22 h 198"/>
                  <a:gd name="T44" fmla="*/ 113 w 258"/>
                  <a:gd name="T45" fmla="*/ 22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226" name="Freeform 105"/>
              <p:cNvSpPr>
                <a:spLocks noChangeAspect="1"/>
              </p:cNvSpPr>
              <p:nvPr/>
            </p:nvSpPr>
            <p:spPr bwMode="auto">
              <a:xfrm>
                <a:off x="2034" y="1651"/>
                <a:ext cx="196" cy="143"/>
              </a:xfrm>
              <a:custGeom>
                <a:avLst/>
                <a:gdLst>
                  <a:gd name="T0" fmla="*/ 113 w 258"/>
                  <a:gd name="T1" fmla="*/ 22 h 198"/>
                  <a:gd name="T2" fmla="*/ 100 w 258"/>
                  <a:gd name="T3" fmla="*/ 38 h 198"/>
                  <a:gd name="T4" fmla="*/ 103 w 258"/>
                  <a:gd name="T5" fmla="*/ 43 h 198"/>
                  <a:gd name="T6" fmla="*/ 90 w 258"/>
                  <a:gd name="T7" fmla="*/ 54 h 198"/>
                  <a:gd name="T8" fmla="*/ 87 w 258"/>
                  <a:gd name="T9" fmla="*/ 52 h 198"/>
                  <a:gd name="T10" fmla="*/ 87 w 258"/>
                  <a:gd name="T11" fmla="*/ 56 h 198"/>
                  <a:gd name="T12" fmla="*/ 74 w 258"/>
                  <a:gd name="T13" fmla="*/ 63 h 198"/>
                  <a:gd name="T14" fmla="*/ 74 w 258"/>
                  <a:gd name="T15" fmla="*/ 68 h 198"/>
                  <a:gd name="T16" fmla="*/ 68 w 258"/>
                  <a:gd name="T17" fmla="*/ 66 h 198"/>
                  <a:gd name="T18" fmla="*/ 71 w 258"/>
                  <a:gd name="T19" fmla="*/ 70 h 198"/>
                  <a:gd name="T20" fmla="*/ 68 w 258"/>
                  <a:gd name="T21" fmla="*/ 74 h 198"/>
                  <a:gd name="T22" fmla="*/ 61 w 258"/>
                  <a:gd name="T23" fmla="*/ 72 h 198"/>
                  <a:gd name="T24" fmla="*/ 50 w 258"/>
                  <a:gd name="T25" fmla="*/ 54 h 198"/>
                  <a:gd name="T26" fmla="*/ 21 w 258"/>
                  <a:gd name="T27" fmla="*/ 34 h 198"/>
                  <a:gd name="T28" fmla="*/ 13 w 258"/>
                  <a:gd name="T29" fmla="*/ 22 h 198"/>
                  <a:gd name="T30" fmla="*/ 0 w 258"/>
                  <a:gd name="T31" fmla="*/ 18 h 198"/>
                  <a:gd name="T32" fmla="*/ 5 w 258"/>
                  <a:gd name="T33" fmla="*/ 12 h 198"/>
                  <a:gd name="T34" fmla="*/ 21 w 258"/>
                  <a:gd name="T35" fmla="*/ 5 h 198"/>
                  <a:gd name="T36" fmla="*/ 50 w 258"/>
                  <a:gd name="T37" fmla="*/ 0 h 198"/>
                  <a:gd name="T38" fmla="*/ 58 w 258"/>
                  <a:gd name="T39" fmla="*/ 9 h 198"/>
                  <a:gd name="T40" fmla="*/ 84 w 258"/>
                  <a:gd name="T41" fmla="*/ 5 h 198"/>
                  <a:gd name="T42" fmla="*/ 110 w 258"/>
                  <a:gd name="T43" fmla="*/ 22 h 198"/>
                  <a:gd name="T44" fmla="*/ 113 w 258"/>
                  <a:gd name="T45" fmla="*/ 22 h 198"/>
                  <a:gd name="T46" fmla="*/ 113 w 258"/>
                  <a:gd name="T47" fmla="*/ 25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27" name="Freeform 106"/>
              <p:cNvSpPr>
                <a:spLocks noChangeAspect="1"/>
              </p:cNvSpPr>
              <p:nvPr/>
            </p:nvSpPr>
            <p:spPr bwMode="auto">
              <a:xfrm>
                <a:off x="1242" y="1188"/>
                <a:ext cx="275" cy="168"/>
              </a:xfrm>
              <a:custGeom>
                <a:avLst/>
                <a:gdLst>
                  <a:gd name="T0" fmla="*/ 160 w 360"/>
                  <a:gd name="T1" fmla="*/ 62 h 234"/>
                  <a:gd name="T2" fmla="*/ 157 w 360"/>
                  <a:gd name="T3" fmla="*/ 65 h 234"/>
                  <a:gd name="T4" fmla="*/ 160 w 360"/>
                  <a:gd name="T5" fmla="*/ 71 h 234"/>
                  <a:gd name="T6" fmla="*/ 155 w 360"/>
                  <a:gd name="T7" fmla="*/ 80 h 234"/>
                  <a:gd name="T8" fmla="*/ 160 w 360"/>
                  <a:gd name="T9" fmla="*/ 87 h 234"/>
                  <a:gd name="T10" fmla="*/ 157 w 360"/>
                  <a:gd name="T11" fmla="*/ 87 h 234"/>
                  <a:gd name="T12" fmla="*/ 144 w 360"/>
                  <a:gd name="T13" fmla="*/ 78 h 234"/>
                  <a:gd name="T14" fmla="*/ 128 w 360"/>
                  <a:gd name="T15" fmla="*/ 80 h 234"/>
                  <a:gd name="T16" fmla="*/ 118 w 360"/>
                  <a:gd name="T17" fmla="*/ 73 h 234"/>
                  <a:gd name="T18" fmla="*/ 0 w 360"/>
                  <a:gd name="T19" fmla="*/ 69 h 234"/>
                  <a:gd name="T20" fmla="*/ 3 w 360"/>
                  <a:gd name="T21" fmla="*/ 57 h 234"/>
                  <a:gd name="T22" fmla="*/ 5 w 360"/>
                  <a:gd name="T23" fmla="*/ 20 h 234"/>
                  <a:gd name="T24" fmla="*/ 8 w 360"/>
                  <a:gd name="T25" fmla="*/ 0 h 234"/>
                  <a:gd name="T26" fmla="*/ 157 w 360"/>
                  <a:gd name="T27" fmla="*/ 4 h 234"/>
                  <a:gd name="T28" fmla="*/ 152 w 360"/>
                  <a:gd name="T29" fmla="*/ 11 h 234"/>
                  <a:gd name="T30" fmla="*/ 160 w 360"/>
                  <a:gd name="T31" fmla="*/ 20 h 234"/>
                  <a:gd name="T32" fmla="*/ 160 w 360"/>
                  <a:gd name="T33" fmla="*/ 53 h 234"/>
                  <a:gd name="T34" fmla="*/ 160 w 360"/>
                  <a:gd name="T35" fmla="*/ 62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228" name="Freeform 107"/>
              <p:cNvSpPr>
                <a:spLocks noChangeAspect="1"/>
              </p:cNvSpPr>
              <p:nvPr/>
            </p:nvSpPr>
            <p:spPr bwMode="auto">
              <a:xfrm>
                <a:off x="1242" y="1188"/>
                <a:ext cx="275" cy="168"/>
              </a:xfrm>
              <a:custGeom>
                <a:avLst/>
                <a:gdLst>
                  <a:gd name="T0" fmla="*/ 160 w 360"/>
                  <a:gd name="T1" fmla="*/ 62 h 234"/>
                  <a:gd name="T2" fmla="*/ 157 w 360"/>
                  <a:gd name="T3" fmla="*/ 65 h 234"/>
                  <a:gd name="T4" fmla="*/ 160 w 360"/>
                  <a:gd name="T5" fmla="*/ 71 h 234"/>
                  <a:gd name="T6" fmla="*/ 155 w 360"/>
                  <a:gd name="T7" fmla="*/ 80 h 234"/>
                  <a:gd name="T8" fmla="*/ 160 w 360"/>
                  <a:gd name="T9" fmla="*/ 87 h 234"/>
                  <a:gd name="T10" fmla="*/ 157 w 360"/>
                  <a:gd name="T11" fmla="*/ 87 h 234"/>
                  <a:gd name="T12" fmla="*/ 144 w 360"/>
                  <a:gd name="T13" fmla="*/ 78 h 234"/>
                  <a:gd name="T14" fmla="*/ 128 w 360"/>
                  <a:gd name="T15" fmla="*/ 80 h 234"/>
                  <a:gd name="T16" fmla="*/ 118 w 360"/>
                  <a:gd name="T17" fmla="*/ 73 h 234"/>
                  <a:gd name="T18" fmla="*/ 0 w 360"/>
                  <a:gd name="T19" fmla="*/ 69 h 234"/>
                  <a:gd name="T20" fmla="*/ 3 w 360"/>
                  <a:gd name="T21" fmla="*/ 57 h 234"/>
                  <a:gd name="T22" fmla="*/ 5 w 360"/>
                  <a:gd name="T23" fmla="*/ 20 h 234"/>
                  <a:gd name="T24" fmla="*/ 8 w 360"/>
                  <a:gd name="T25" fmla="*/ 0 h 234"/>
                  <a:gd name="T26" fmla="*/ 157 w 360"/>
                  <a:gd name="T27" fmla="*/ 4 h 234"/>
                  <a:gd name="T28" fmla="*/ 152 w 360"/>
                  <a:gd name="T29" fmla="*/ 11 h 234"/>
                  <a:gd name="T30" fmla="*/ 160 w 360"/>
                  <a:gd name="T31" fmla="*/ 20 h 234"/>
                  <a:gd name="T32" fmla="*/ 160 w 360"/>
                  <a:gd name="T33" fmla="*/ 53 h 234"/>
                  <a:gd name="T34" fmla="*/ 160 w 360"/>
                  <a:gd name="T35" fmla="*/ 62 h 234"/>
                  <a:gd name="T36" fmla="*/ 160 w 360"/>
                  <a:gd name="T37" fmla="*/ 65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29" name="Freeform 108"/>
              <p:cNvSpPr>
                <a:spLocks noChangeAspect="1"/>
              </p:cNvSpPr>
              <p:nvPr/>
            </p:nvSpPr>
            <p:spPr bwMode="auto">
              <a:xfrm>
                <a:off x="1759" y="1590"/>
                <a:ext cx="330" cy="108"/>
              </a:xfrm>
              <a:custGeom>
                <a:avLst/>
                <a:gdLst>
                  <a:gd name="T0" fmla="*/ 192 w 432"/>
                  <a:gd name="T1" fmla="*/ 0 h 150"/>
                  <a:gd name="T2" fmla="*/ 192 w 432"/>
                  <a:gd name="T3" fmla="*/ 6 h 150"/>
                  <a:gd name="T4" fmla="*/ 187 w 432"/>
                  <a:gd name="T5" fmla="*/ 12 h 150"/>
                  <a:gd name="T6" fmla="*/ 174 w 432"/>
                  <a:gd name="T7" fmla="*/ 18 h 150"/>
                  <a:gd name="T8" fmla="*/ 171 w 432"/>
                  <a:gd name="T9" fmla="*/ 16 h 150"/>
                  <a:gd name="T10" fmla="*/ 166 w 432"/>
                  <a:gd name="T11" fmla="*/ 22 h 150"/>
                  <a:gd name="T12" fmla="*/ 147 w 432"/>
                  <a:gd name="T13" fmla="*/ 31 h 150"/>
                  <a:gd name="T14" fmla="*/ 144 w 432"/>
                  <a:gd name="T15" fmla="*/ 38 h 150"/>
                  <a:gd name="T16" fmla="*/ 137 w 432"/>
                  <a:gd name="T17" fmla="*/ 38 h 150"/>
                  <a:gd name="T18" fmla="*/ 137 w 432"/>
                  <a:gd name="T19" fmla="*/ 45 h 150"/>
                  <a:gd name="T20" fmla="*/ 107 w 432"/>
                  <a:gd name="T21" fmla="*/ 49 h 150"/>
                  <a:gd name="T22" fmla="*/ 48 w 432"/>
                  <a:gd name="T23" fmla="*/ 51 h 150"/>
                  <a:gd name="T24" fmla="*/ 0 w 432"/>
                  <a:gd name="T25" fmla="*/ 56 h 150"/>
                  <a:gd name="T26" fmla="*/ 5 w 432"/>
                  <a:gd name="T27" fmla="*/ 51 h 150"/>
                  <a:gd name="T28" fmla="*/ 0 w 432"/>
                  <a:gd name="T29" fmla="*/ 45 h 150"/>
                  <a:gd name="T30" fmla="*/ 8 w 432"/>
                  <a:gd name="T31" fmla="*/ 42 h 150"/>
                  <a:gd name="T32" fmla="*/ 5 w 432"/>
                  <a:gd name="T33" fmla="*/ 38 h 150"/>
                  <a:gd name="T34" fmla="*/ 14 w 432"/>
                  <a:gd name="T35" fmla="*/ 31 h 150"/>
                  <a:gd name="T36" fmla="*/ 11 w 432"/>
                  <a:gd name="T37" fmla="*/ 31 h 150"/>
                  <a:gd name="T38" fmla="*/ 11 w 432"/>
                  <a:gd name="T39" fmla="*/ 29 h 150"/>
                  <a:gd name="T40" fmla="*/ 14 w 432"/>
                  <a:gd name="T41" fmla="*/ 16 h 150"/>
                  <a:gd name="T42" fmla="*/ 16 w 432"/>
                  <a:gd name="T43" fmla="*/ 18 h 150"/>
                  <a:gd name="T44" fmla="*/ 48 w 432"/>
                  <a:gd name="T45" fmla="*/ 16 h 150"/>
                  <a:gd name="T46" fmla="*/ 48 w 432"/>
                  <a:gd name="T47" fmla="*/ 12 h 150"/>
                  <a:gd name="T48" fmla="*/ 147 w 432"/>
                  <a:gd name="T49" fmla="*/ 4 h 150"/>
                  <a:gd name="T50" fmla="*/ 19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230" name="Freeform 109"/>
              <p:cNvSpPr>
                <a:spLocks noChangeAspect="1"/>
              </p:cNvSpPr>
              <p:nvPr/>
            </p:nvSpPr>
            <p:spPr bwMode="auto">
              <a:xfrm>
                <a:off x="1759" y="1590"/>
                <a:ext cx="330" cy="108"/>
              </a:xfrm>
              <a:custGeom>
                <a:avLst/>
                <a:gdLst>
                  <a:gd name="T0" fmla="*/ 192 w 432"/>
                  <a:gd name="T1" fmla="*/ 0 h 150"/>
                  <a:gd name="T2" fmla="*/ 192 w 432"/>
                  <a:gd name="T3" fmla="*/ 6 h 150"/>
                  <a:gd name="T4" fmla="*/ 187 w 432"/>
                  <a:gd name="T5" fmla="*/ 12 h 150"/>
                  <a:gd name="T6" fmla="*/ 174 w 432"/>
                  <a:gd name="T7" fmla="*/ 18 h 150"/>
                  <a:gd name="T8" fmla="*/ 171 w 432"/>
                  <a:gd name="T9" fmla="*/ 16 h 150"/>
                  <a:gd name="T10" fmla="*/ 166 w 432"/>
                  <a:gd name="T11" fmla="*/ 22 h 150"/>
                  <a:gd name="T12" fmla="*/ 147 w 432"/>
                  <a:gd name="T13" fmla="*/ 31 h 150"/>
                  <a:gd name="T14" fmla="*/ 144 w 432"/>
                  <a:gd name="T15" fmla="*/ 38 h 150"/>
                  <a:gd name="T16" fmla="*/ 137 w 432"/>
                  <a:gd name="T17" fmla="*/ 38 h 150"/>
                  <a:gd name="T18" fmla="*/ 137 w 432"/>
                  <a:gd name="T19" fmla="*/ 45 h 150"/>
                  <a:gd name="T20" fmla="*/ 107 w 432"/>
                  <a:gd name="T21" fmla="*/ 49 h 150"/>
                  <a:gd name="T22" fmla="*/ 48 w 432"/>
                  <a:gd name="T23" fmla="*/ 51 h 150"/>
                  <a:gd name="T24" fmla="*/ 0 w 432"/>
                  <a:gd name="T25" fmla="*/ 56 h 150"/>
                  <a:gd name="T26" fmla="*/ 5 w 432"/>
                  <a:gd name="T27" fmla="*/ 51 h 150"/>
                  <a:gd name="T28" fmla="*/ 0 w 432"/>
                  <a:gd name="T29" fmla="*/ 45 h 150"/>
                  <a:gd name="T30" fmla="*/ 8 w 432"/>
                  <a:gd name="T31" fmla="*/ 42 h 150"/>
                  <a:gd name="T32" fmla="*/ 5 w 432"/>
                  <a:gd name="T33" fmla="*/ 38 h 150"/>
                  <a:gd name="T34" fmla="*/ 14 w 432"/>
                  <a:gd name="T35" fmla="*/ 31 h 150"/>
                  <a:gd name="T36" fmla="*/ 11 w 432"/>
                  <a:gd name="T37" fmla="*/ 31 h 150"/>
                  <a:gd name="T38" fmla="*/ 11 w 432"/>
                  <a:gd name="T39" fmla="*/ 29 h 150"/>
                  <a:gd name="T40" fmla="*/ 14 w 432"/>
                  <a:gd name="T41" fmla="*/ 16 h 150"/>
                  <a:gd name="T42" fmla="*/ 16 w 432"/>
                  <a:gd name="T43" fmla="*/ 18 h 150"/>
                  <a:gd name="T44" fmla="*/ 48 w 432"/>
                  <a:gd name="T45" fmla="*/ 16 h 150"/>
                  <a:gd name="T46" fmla="*/ 48 w 432"/>
                  <a:gd name="T47" fmla="*/ 12 h 150"/>
                  <a:gd name="T48" fmla="*/ 147 w 432"/>
                  <a:gd name="T49" fmla="*/ 4 h 150"/>
                  <a:gd name="T50" fmla="*/ 192 w 432"/>
                  <a:gd name="T51" fmla="*/ 0 h 150"/>
                  <a:gd name="T52" fmla="*/ 192 w 432"/>
                  <a:gd name="T53" fmla="*/ 2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31" name="Freeform 110"/>
              <p:cNvSpPr>
                <a:spLocks noChangeAspect="1"/>
              </p:cNvSpPr>
              <p:nvPr/>
            </p:nvSpPr>
            <p:spPr bwMode="auto">
              <a:xfrm>
                <a:off x="1091" y="1625"/>
                <a:ext cx="545" cy="493"/>
              </a:xfrm>
              <a:custGeom>
                <a:avLst/>
                <a:gdLst>
                  <a:gd name="T0" fmla="*/ 302 w 714"/>
                  <a:gd name="T1" fmla="*/ 74 h 684"/>
                  <a:gd name="T2" fmla="*/ 304 w 714"/>
                  <a:gd name="T3" fmla="*/ 112 h 684"/>
                  <a:gd name="T4" fmla="*/ 312 w 714"/>
                  <a:gd name="T5" fmla="*/ 146 h 684"/>
                  <a:gd name="T6" fmla="*/ 307 w 714"/>
                  <a:gd name="T7" fmla="*/ 164 h 684"/>
                  <a:gd name="T8" fmla="*/ 285 w 714"/>
                  <a:gd name="T9" fmla="*/ 175 h 684"/>
                  <a:gd name="T10" fmla="*/ 285 w 714"/>
                  <a:gd name="T11" fmla="*/ 171 h 684"/>
                  <a:gd name="T12" fmla="*/ 282 w 714"/>
                  <a:gd name="T13" fmla="*/ 169 h 684"/>
                  <a:gd name="T14" fmla="*/ 282 w 714"/>
                  <a:gd name="T15" fmla="*/ 175 h 684"/>
                  <a:gd name="T16" fmla="*/ 275 w 714"/>
                  <a:gd name="T17" fmla="*/ 185 h 684"/>
                  <a:gd name="T18" fmla="*/ 262 w 714"/>
                  <a:gd name="T19" fmla="*/ 189 h 684"/>
                  <a:gd name="T20" fmla="*/ 251 w 714"/>
                  <a:gd name="T21" fmla="*/ 191 h 684"/>
                  <a:gd name="T22" fmla="*/ 245 w 714"/>
                  <a:gd name="T23" fmla="*/ 191 h 684"/>
                  <a:gd name="T24" fmla="*/ 240 w 714"/>
                  <a:gd name="T25" fmla="*/ 191 h 684"/>
                  <a:gd name="T26" fmla="*/ 245 w 714"/>
                  <a:gd name="T27" fmla="*/ 198 h 684"/>
                  <a:gd name="T28" fmla="*/ 235 w 714"/>
                  <a:gd name="T29" fmla="*/ 195 h 684"/>
                  <a:gd name="T30" fmla="*/ 232 w 714"/>
                  <a:gd name="T31" fmla="*/ 205 h 684"/>
                  <a:gd name="T32" fmla="*/ 224 w 714"/>
                  <a:gd name="T33" fmla="*/ 207 h 684"/>
                  <a:gd name="T34" fmla="*/ 221 w 714"/>
                  <a:gd name="T35" fmla="*/ 211 h 684"/>
                  <a:gd name="T36" fmla="*/ 224 w 714"/>
                  <a:gd name="T37" fmla="*/ 216 h 684"/>
                  <a:gd name="T38" fmla="*/ 216 w 714"/>
                  <a:gd name="T39" fmla="*/ 224 h 684"/>
                  <a:gd name="T40" fmla="*/ 213 w 714"/>
                  <a:gd name="T41" fmla="*/ 224 h 684"/>
                  <a:gd name="T42" fmla="*/ 211 w 714"/>
                  <a:gd name="T43" fmla="*/ 224 h 684"/>
                  <a:gd name="T44" fmla="*/ 216 w 714"/>
                  <a:gd name="T45" fmla="*/ 236 h 684"/>
                  <a:gd name="T46" fmla="*/ 200 w 714"/>
                  <a:gd name="T47" fmla="*/ 254 h 684"/>
                  <a:gd name="T48" fmla="*/ 169 w 714"/>
                  <a:gd name="T49" fmla="*/ 229 h 684"/>
                  <a:gd name="T50" fmla="*/ 149 w 714"/>
                  <a:gd name="T51" fmla="*/ 200 h 684"/>
                  <a:gd name="T52" fmla="*/ 123 w 714"/>
                  <a:gd name="T53" fmla="*/ 164 h 684"/>
                  <a:gd name="T54" fmla="*/ 91 w 714"/>
                  <a:gd name="T55" fmla="*/ 161 h 684"/>
                  <a:gd name="T56" fmla="*/ 78 w 714"/>
                  <a:gd name="T57" fmla="*/ 179 h 684"/>
                  <a:gd name="T58" fmla="*/ 46 w 714"/>
                  <a:gd name="T59" fmla="*/ 161 h 684"/>
                  <a:gd name="T60" fmla="*/ 3 w 714"/>
                  <a:gd name="T61" fmla="*/ 105 h 684"/>
                  <a:gd name="T62" fmla="*/ 85 w 714"/>
                  <a:gd name="T63" fmla="*/ 108 h 684"/>
                  <a:gd name="T64" fmla="*/ 166 w 714"/>
                  <a:gd name="T65" fmla="*/ 2 h 684"/>
                  <a:gd name="T66" fmla="*/ 171 w 714"/>
                  <a:gd name="T67" fmla="*/ 54 h 684"/>
                  <a:gd name="T68" fmla="*/ 181 w 714"/>
                  <a:gd name="T69" fmla="*/ 58 h 684"/>
                  <a:gd name="T70" fmla="*/ 205 w 714"/>
                  <a:gd name="T71" fmla="*/ 61 h 684"/>
                  <a:gd name="T72" fmla="*/ 216 w 714"/>
                  <a:gd name="T73" fmla="*/ 65 h 684"/>
                  <a:gd name="T74" fmla="*/ 227 w 714"/>
                  <a:gd name="T75" fmla="*/ 68 h 684"/>
                  <a:gd name="T76" fmla="*/ 235 w 714"/>
                  <a:gd name="T77" fmla="*/ 65 h 684"/>
                  <a:gd name="T78" fmla="*/ 240 w 714"/>
                  <a:gd name="T79" fmla="*/ 68 h 684"/>
                  <a:gd name="T80" fmla="*/ 275 w 714"/>
                  <a:gd name="T81" fmla="*/ 65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232" name="Freeform 111"/>
              <p:cNvSpPr>
                <a:spLocks noChangeAspect="1"/>
              </p:cNvSpPr>
              <p:nvPr/>
            </p:nvSpPr>
            <p:spPr bwMode="auto">
              <a:xfrm>
                <a:off x="1091" y="1625"/>
                <a:ext cx="545" cy="493"/>
              </a:xfrm>
              <a:custGeom>
                <a:avLst/>
                <a:gdLst>
                  <a:gd name="T0" fmla="*/ 302 w 714"/>
                  <a:gd name="T1" fmla="*/ 74 h 684"/>
                  <a:gd name="T2" fmla="*/ 304 w 714"/>
                  <a:gd name="T3" fmla="*/ 112 h 684"/>
                  <a:gd name="T4" fmla="*/ 312 w 714"/>
                  <a:gd name="T5" fmla="*/ 146 h 684"/>
                  <a:gd name="T6" fmla="*/ 307 w 714"/>
                  <a:gd name="T7" fmla="*/ 164 h 684"/>
                  <a:gd name="T8" fmla="*/ 285 w 714"/>
                  <a:gd name="T9" fmla="*/ 175 h 684"/>
                  <a:gd name="T10" fmla="*/ 285 w 714"/>
                  <a:gd name="T11" fmla="*/ 171 h 684"/>
                  <a:gd name="T12" fmla="*/ 282 w 714"/>
                  <a:gd name="T13" fmla="*/ 169 h 684"/>
                  <a:gd name="T14" fmla="*/ 282 w 714"/>
                  <a:gd name="T15" fmla="*/ 175 h 684"/>
                  <a:gd name="T16" fmla="*/ 275 w 714"/>
                  <a:gd name="T17" fmla="*/ 185 h 684"/>
                  <a:gd name="T18" fmla="*/ 262 w 714"/>
                  <a:gd name="T19" fmla="*/ 189 h 684"/>
                  <a:gd name="T20" fmla="*/ 251 w 714"/>
                  <a:gd name="T21" fmla="*/ 191 h 684"/>
                  <a:gd name="T22" fmla="*/ 245 w 714"/>
                  <a:gd name="T23" fmla="*/ 191 h 684"/>
                  <a:gd name="T24" fmla="*/ 240 w 714"/>
                  <a:gd name="T25" fmla="*/ 191 h 684"/>
                  <a:gd name="T26" fmla="*/ 245 w 714"/>
                  <a:gd name="T27" fmla="*/ 198 h 684"/>
                  <a:gd name="T28" fmla="*/ 235 w 714"/>
                  <a:gd name="T29" fmla="*/ 195 h 684"/>
                  <a:gd name="T30" fmla="*/ 232 w 714"/>
                  <a:gd name="T31" fmla="*/ 205 h 684"/>
                  <a:gd name="T32" fmla="*/ 224 w 714"/>
                  <a:gd name="T33" fmla="*/ 207 h 684"/>
                  <a:gd name="T34" fmla="*/ 216 w 714"/>
                  <a:gd name="T35" fmla="*/ 211 h 684"/>
                  <a:gd name="T36" fmla="*/ 221 w 714"/>
                  <a:gd name="T37" fmla="*/ 216 h 684"/>
                  <a:gd name="T38" fmla="*/ 219 w 714"/>
                  <a:gd name="T39" fmla="*/ 224 h 684"/>
                  <a:gd name="T40" fmla="*/ 216 w 714"/>
                  <a:gd name="T41" fmla="*/ 222 h 684"/>
                  <a:gd name="T42" fmla="*/ 211 w 714"/>
                  <a:gd name="T43" fmla="*/ 221 h 684"/>
                  <a:gd name="T44" fmla="*/ 219 w 714"/>
                  <a:gd name="T45" fmla="*/ 224 h 684"/>
                  <a:gd name="T46" fmla="*/ 227 w 714"/>
                  <a:gd name="T47" fmla="*/ 256 h 684"/>
                  <a:gd name="T48" fmla="*/ 176 w 714"/>
                  <a:gd name="T49" fmla="*/ 244 h 684"/>
                  <a:gd name="T50" fmla="*/ 166 w 714"/>
                  <a:gd name="T51" fmla="*/ 216 h 684"/>
                  <a:gd name="T52" fmla="*/ 137 w 714"/>
                  <a:gd name="T53" fmla="*/ 175 h 684"/>
                  <a:gd name="T54" fmla="*/ 98 w 714"/>
                  <a:gd name="T55" fmla="*/ 159 h 684"/>
                  <a:gd name="T56" fmla="*/ 85 w 714"/>
                  <a:gd name="T57" fmla="*/ 173 h 684"/>
                  <a:gd name="T58" fmla="*/ 73 w 714"/>
                  <a:gd name="T59" fmla="*/ 178 h 684"/>
                  <a:gd name="T60" fmla="*/ 37 w 714"/>
                  <a:gd name="T61" fmla="*/ 139 h 684"/>
                  <a:gd name="T62" fmla="*/ 0 w 714"/>
                  <a:gd name="T63" fmla="*/ 102 h 684"/>
                  <a:gd name="T64" fmla="*/ 96 w 714"/>
                  <a:gd name="T65" fmla="*/ 0 h 684"/>
                  <a:gd name="T66" fmla="*/ 163 w 714"/>
                  <a:gd name="T67" fmla="*/ 49 h 684"/>
                  <a:gd name="T68" fmla="*/ 179 w 714"/>
                  <a:gd name="T69" fmla="*/ 51 h 684"/>
                  <a:gd name="T70" fmla="*/ 198 w 714"/>
                  <a:gd name="T71" fmla="*/ 63 h 684"/>
                  <a:gd name="T72" fmla="*/ 211 w 714"/>
                  <a:gd name="T73" fmla="*/ 68 h 684"/>
                  <a:gd name="T74" fmla="*/ 224 w 714"/>
                  <a:gd name="T75" fmla="*/ 70 h 684"/>
                  <a:gd name="T76" fmla="*/ 230 w 714"/>
                  <a:gd name="T77" fmla="*/ 71 h 684"/>
                  <a:gd name="T78" fmla="*/ 235 w 714"/>
                  <a:gd name="T79" fmla="*/ 68 h 684"/>
                  <a:gd name="T80" fmla="*/ 248 w 714"/>
                  <a:gd name="T81" fmla="*/ 71 h 684"/>
                  <a:gd name="T82" fmla="*/ 291 w 714"/>
                  <a:gd name="T83" fmla="*/ 71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33" name="Freeform 112"/>
              <p:cNvSpPr>
                <a:spLocks noChangeAspect="1"/>
              </p:cNvSpPr>
              <p:nvPr/>
            </p:nvSpPr>
            <p:spPr bwMode="auto">
              <a:xfrm>
                <a:off x="835" y="1317"/>
                <a:ext cx="219" cy="260"/>
              </a:xfrm>
              <a:custGeom>
                <a:avLst/>
                <a:gdLst>
                  <a:gd name="T0" fmla="*/ 111 w 288"/>
                  <a:gd name="T1" fmla="*/ 136 h 360"/>
                  <a:gd name="T2" fmla="*/ 0 w 288"/>
                  <a:gd name="T3" fmla="*/ 120 h 360"/>
                  <a:gd name="T4" fmla="*/ 27 w 288"/>
                  <a:gd name="T5" fmla="*/ 0 h 360"/>
                  <a:gd name="T6" fmla="*/ 47 w 288"/>
                  <a:gd name="T7" fmla="*/ 5 h 360"/>
                  <a:gd name="T8" fmla="*/ 90 w 288"/>
                  <a:gd name="T9" fmla="*/ 12 h 360"/>
                  <a:gd name="T10" fmla="*/ 84 w 288"/>
                  <a:gd name="T11" fmla="*/ 34 h 360"/>
                  <a:gd name="T12" fmla="*/ 127 w 288"/>
                  <a:gd name="T13" fmla="*/ 40 h 360"/>
                  <a:gd name="T14" fmla="*/ 113 w 288"/>
                  <a:gd name="T15" fmla="*/ 120 h 360"/>
                  <a:gd name="T16" fmla="*/ 111 w 288"/>
                  <a:gd name="T17" fmla="*/ 136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234" name="Freeform 113"/>
              <p:cNvSpPr>
                <a:spLocks noChangeAspect="1"/>
              </p:cNvSpPr>
              <p:nvPr/>
            </p:nvSpPr>
            <p:spPr bwMode="auto">
              <a:xfrm>
                <a:off x="835" y="1317"/>
                <a:ext cx="219" cy="264"/>
              </a:xfrm>
              <a:custGeom>
                <a:avLst/>
                <a:gdLst>
                  <a:gd name="T0" fmla="*/ 111 w 288"/>
                  <a:gd name="T1" fmla="*/ 136 h 366"/>
                  <a:gd name="T2" fmla="*/ 0 w 288"/>
                  <a:gd name="T3" fmla="*/ 119 h 366"/>
                  <a:gd name="T4" fmla="*/ 27 w 288"/>
                  <a:gd name="T5" fmla="*/ 0 h 366"/>
                  <a:gd name="T6" fmla="*/ 47 w 288"/>
                  <a:gd name="T7" fmla="*/ 4 h 366"/>
                  <a:gd name="T8" fmla="*/ 90 w 288"/>
                  <a:gd name="T9" fmla="*/ 12 h 366"/>
                  <a:gd name="T10" fmla="*/ 84 w 288"/>
                  <a:gd name="T11" fmla="*/ 34 h 366"/>
                  <a:gd name="T12" fmla="*/ 127 w 288"/>
                  <a:gd name="T13" fmla="*/ 40 h 366"/>
                  <a:gd name="T14" fmla="*/ 113 w 288"/>
                  <a:gd name="T15" fmla="*/ 119 h 366"/>
                  <a:gd name="T16" fmla="*/ 111 w 288"/>
                  <a:gd name="T17" fmla="*/ 136 h 366"/>
                  <a:gd name="T18" fmla="*/ 111 w 288"/>
                  <a:gd name="T19" fmla="*/ 137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35" name="Freeform 114"/>
              <p:cNvSpPr>
                <a:spLocks noChangeAspect="1"/>
              </p:cNvSpPr>
              <p:nvPr/>
            </p:nvSpPr>
            <p:spPr bwMode="auto">
              <a:xfrm>
                <a:off x="2308" y="1140"/>
                <a:ext cx="64" cy="112"/>
              </a:xfrm>
              <a:custGeom>
                <a:avLst/>
                <a:gdLst>
                  <a:gd name="T0" fmla="*/ 32 w 84"/>
                  <a:gd name="T1" fmla="*/ 56 h 156"/>
                  <a:gd name="T2" fmla="*/ 24 w 84"/>
                  <a:gd name="T3" fmla="*/ 57 h 156"/>
                  <a:gd name="T4" fmla="*/ 16 w 84"/>
                  <a:gd name="T5" fmla="*/ 57 h 156"/>
                  <a:gd name="T6" fmla="*/ 11 w 84"/>
                  <a:gd name="T7" fmla="*/ 40 h 156"/>
                  <a:gd name="T8" fmla="*/ 8 w 84"/>
                  <a:gd name="T9" fmla="*/ 40 h 156"/>
                  <a:gd name="T10" fmla="*/ 5 w 84"/>
                  <a:gd name="T11" fmla="*/ 29 h 156"/>
                  <a:gd name="T12" fmla="*/ 0 w 84"/>
                  <a:gd name="T13" fmla="*/ 6 h 156"/>
                  <a:gd name="T14" fmla="*/ 37 w 84"/>
                  <a:gd name="T15" fmla="*/ 0 h 156"/>
                  <a:gd name="T16" fmla="*/ 37 w 84"/>
                  <a:gd name="T17" fmla="*/ 11 h 156"/>
                  <a:gd name="T18" fmla="*/ 32 w 84"/>
                  <a:gd name="T19" fmla="*/ 17 h 156"/>
                  <a:gd name="T20" fmla="*/ 29 w 84"/>
                  <a:gd name="T21" fmla="*/ 36 h 156"/>
                  <a:gd name="T22" fmla="*/ 32 w 84"/>
                  <a:gd name="T23" fmla="*/ 56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236" name="Freeform 115"/>
              <p:cNvSpPr>
                <a:spLocks noChangeAspect="1"/>
              </p:cNvSpPr>
              <p:nvPr/>
            </p:nvSpPr>
            <p:spPr bwMode="auto">
              <a:xfrm>
                <a:off x="2308" y="1140"/>
                <a:ext cx="64" cy="112"/>
              </a:xfrm>
              <a:custGeom>
                <a:avLst/>
                <a:gdLst>
                  <a:gd name="T0" fmla="*/ 32 w 84"/>
                  <a:gd name="T1" fmla="*/ 56 h 156"/>
                  <a:gd name="T2" fmla="*/ 24 w 84"/>
                  <a:gd name="T3" fmla="*/ 57 h 156"/>
                  <a:gd name="T4" fmla="*/ 16 w 84"/>
                  <a:gd name="T5" fmla="*/ 57 h 156"/>
                  <a:gd name="T6" fmla="*/ 11 w 84"/>
                  <a:gd name="T7" fmla="*/ 40 h 156"/>
                  <a:gd name="T8" fmla="*/ 8 w 84"/>
                  <a:gd name="T9" fmla="*/ 40 h 156"/>
                  <a:gd name="T10" fmla="*/ 5 w 84"/>
                  <a:gd name="T11" fmla="*/ 29 h 156"/>
                  <a:gd name="T12" fmla="*/ 0 w 84"/>
                  <a:gd name="T13" fmla="*/ 6 h 156"/>
                  <a:gd name="T14" fmla="*/ 37 w 84"/>
                  <a:gd name="T15" fmla="*/ 0 h 156"/>
                  <a:gd name="T16" fmla="*/ 37 w 84"/>
                  <a:gd name="T17" fmla="*/ 11 h 156"/>
                  <a:gd name="T18" fmla="*/ 32 w 84"/>
                  <a:gd name="T19" fmla="*/ 17 h 156"/>
                  <a:gd name="T20" fmla="*/ 29 w 84"/>
                  <a:gd name="T21" fmla="*/ 36 h 156"/>
                  <a:gd name="T22" fmla="*/ 32 w 84"/>
                  <a:gd name="T23" fmla="*/ 56 h 156"/>
                  <a:gd name="T24" fmla="*/ 32 w 84"/>
                  <a:gd name="T25" fmla="*/ 57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37" name="Freeform 116"/>
              <p:cNvSpPr>
                <a:spLocks noChangeAspect="1"/>
              </p:cNvSpPr>
              <p:nvPr/>
            </p:nvSpPr>
            <p:spPr bwMode="auto">
              <a:xfrm>
                <a:off x="2317" y="1482"/>
                <a:ext cx="0" cy="9"/>
              </a:xfrm>
              <a:custGeom>
                <a:avLst/>
                <a:gdLst>
                  <a:gd name="T0" fmla="*/ 0 h 12"/>
                  <a:gd name="T1" fmla="*/ 5 h 12"/>
                  <a:gd name="T2" fmla="*/ 0 h 12"/>
                  <a:gd name="T3" fmla="*/ 3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38" name="Freeform 117"/>
              <p:cNvSpPr>
                <a:spLocks noChangeAspect="1"/>
              </p:cNvSpPr>
              <p:nvPr/>
            </p:nvSpPr>
            <p:spPr bwMode="auto">
              <a:xfrm>
                <a:off x="2299" y="1482"/>
                <a:ext cx="14" cy="48"/>
              </a:xfrm>
              <a:custGeom>
                <a:avLst/>
                <a:gdLst>
                  <a:gd name="T0" fmla="*/ 9 w 18"/>
                  <a:gd name="T1" fmla="*/ 0 h 66"/>
                  <a:gd name="T2" fmla="*/ 3 w 18"/>
                  <a:gd name="T3" fmla="*/ 25 h 66"/>
                  <a:gd name="T4" fmla="*/ 0 w 18"/>
                  <a:gd name="T5" fmla="*/ 18 h 66"/>
                  <a:gd name="T6" fmla="*/ 3 w 18"/>
                  <a:gd name="T7" fmla="*/ 2 h 66"/>
                  <a:gd name="T8" fmla="*/ 9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239" name="Freeform 118"/>
              <p:cNvSpPr>
                <a:spLocks noChangeAspect="1"/>
              </p:cNvSpPr>
              <p:nvPr/>
            </p:nvSpPr>
            <p:spPr bwMode="auto">
              <a:xfrm>
                <a:off x="2299" y="1482"/>
                <a:ext cx="14" cy="48"/>
              </a:xfrm>
              <a:custGeom>
                <a:avLst/>
                <a:gdLst>
                  <a:gd name="T0" fmla="*/ 9 w 18"/>
                  <a:gd name="T1" fmla="*/ 0 h 66"/>
                  <a:gd name="T2" fmla="*/ 3 w 18"/>
                  <a:gd name="T3" fmla="*/ 25 h 66"/>
                  <a:gd name="T4" fmla="*/ 0 w 18"/>
                  <a:gd name="T5" fmla="*/ 18 h 66"/>
                  <a:gd name="T6" fmla="*/ 3 w 18"/>
                  <a:gd name="T7" fmla="*/ 2 h 66"/>
                  <a:gd name="T8" fmla="*/ 9 w 18"/>
                  <a:gd name="T9" fmla="*/ 0 h 66"/>
                  <a:gd name="T10" fmla="*/ 9 w 18"/>
                  <a:gd name="T11" fmla="*/ 2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40" name="Freeform 119"/>
              <p:cNvSpPr>
                <a:spLocks noChangeAspect="1"/>
              </p:cNvSpPr>
              <p:nvPr/>
            </p:nvSpPr>
            <p:spPr bwMode="auto">
              <a:xfrm>
                <a:off x="2011" y="1439"/>
                <a:ext cx="297" cy="160"/>
              </a:xfrm>
              <a:custGeom>
                <a:avLst/>
                <a:gdLst>
                  <a:gd name="T0" fmla="*/ 172 w 390"/>
                  <a:gd name="T1" fmla="*/ 61 h 222"/>
                  <a:gd name="T2" fmla="*/ 169 w 390"/>
                  <a:gd name="T3" fmla="*/ 58 h 222"/>
                  <a:gd name="T4" fmla="*/ 172 w 390"/>
                  <a:gd name="T5" fmla="*/ 61 h 222"/>
                  <a:gd name="T6" fmla="*/ 169 w 390"/>
                  <a:gd name="T7" fmla="*/ 61 h 222"/>
                  <a:gd name="T8" fmla="*/ 45 w 390"/>
                  <a:gd name="T9" fmla="*/ 79 h 222"/>
                  <a:gd name="T10" fmla="*/ 0 w 390"/>
                  <a:gd name="T11" fmla="*/ 83 h 222"/>
                  <a:gd name="T12" fmla="*/ 11 w 390"/>
                  <a:gd name="T13" fmla="*/ 79 h 222"/>
                  <a:gd name="T14" fmla="*/ 34 w 390"/>
                  <a:gd name="T15" fmla="*/ 56 h 222"/>
                  <a:gd name="T16" fmla="*/ 37 w 390"/>
                  <a:gd name="T17" fmla="*/ 63 h 222"/>
                  <a:gd name="T18" fmla="*/ 43 w 390"/>
                  <a:gd name="T19" fmla="*/ 65 h 222"/>
                  <a:gd name="T20" fmla="*/ 69 w 390"/>
                  <a:gd name="T21" fmla="*/ 56 h 222"/>
                  <a:gd name="T22" fmla="*/ 72 w 390"/>
                  <a:gd name="T23" fmla="*/ 49 h 222"/>
                  <a:gd name="T24" fmla="*/ 69 w 390"/>
                  <a:gd name="T25" fmla="*/ 49 h 222"/>
                  <a:gd name="T26" fmla="*/ 79 w 390"/>
                  <a:gd name="T27" fmla="*/ 25 h 222"/>
                  <a:gd name="T28" fmla="*/ 88 w 390"/>
                  <a:gd name="T29" fmla="*/ 27 h 222"/>
                  <a:gd name="T30" fmla="*/ 90 w 390"/>
                  <a:gd name="T31" fmla="*/ 18 h 222"/>
                  <a:gd name="T32" fmla="*/ 95 w 390"/>
                  <a:gd name="T33" fmla="*/ 18 h 222"/>
                  <a:gd name="T34" fmla="*/ 104 w 390"/>
                  <a:gd name="T35" fmla="*/ 6 h 222"/>
                  <a:gd name="T36" fmla="*/ 104 w 390"/>
                  <a:gd name="T37" fmla="*/ 0 h 222"/>
                  <a:gd name="T38" fmla="*/ 117 w 390"/>
                  <a:gd name="T39" fmla="*/ 6 h 222"/>
                  <a:gd name="T40" fmla="*/ 117 w 390"/>
                  <a:gd name="T41" fmla="*/ 2 h 222"/>
                  <a:gd name="T42" fmla="*/ 133 w 390"/>
                  <a:gd name="T43" fmla="*/ 9 h 222"/>
                  <a:gd name="T44" fmla="*/ 135 w 390"/>
                  <a:gd name="T45" fmla="*/ 12 h 222"/>
                  <a:gd name="T46" fmla="*/ 130 w 390"/>
                  <a:gd name="T47" fmla="*/ 20 h 222"/>
                  <a:gd name="T48" fmla="*/ 133 w 390"/>
                  <a:gd name="T49" fmla="*/ 22 h 222"/>
                  <a:gd name="T50" fmla="*/ 135 w 390"/>
                  <a:gd name="T51" fmla="*/ 22 h 222"/>
                  <a:gd name="T52" fmla="*/ 140 w 390"/>
                  <a:gd name="T53" fmla="*/ 25 h 222"/>
                  <a:gd name="T54" fmla="*/ 157 w 390"/>
                  <a:gd name="T55" fmla="*/ 29 h 222"/>
                  <a:gd name="T56" fmla="*/ 157 w 390"/>
                  <a:gd name="T57" fmla="*/ 36 h 222"/>
                  <a:gd name="T58" fmla="*/ 140 w 390"/>
                  <a:gd name="T59" fmla="*/ 29 h 222"/>
                  <a:gd name="T60" fmla="*/ 151 w 390"/>
                  <a:gd name="T61" fmla="*/ 38 h 222"/>
                  <a:gd name="T62" fmla="*/ 159 w 390"/>
                  <a:gd name="T63" fmla="*/ 38 h 222"/>
                  <a:gd name="T64" fmla="*/ 154 w 390"/>
                  <a:gd name="T65" fmla="*/ 40 h 222"/>
                  <a:gd name="T66" fmla="*/ 159 w 390"/>
                  <a:gd name="T67" fmla="*/ 40 h 222"/>
                  <a:gd name="T68" fmla="*/ 159 w 390"/>
                  <a:gd name="T69" fmla="*/ 43 h 222"/>
                  <a:gd name="T70" fmla="*/ 157 w 390"/>
                  <a:gd name="T71" fmla="*/ 43 h 222"/>
                  <a:gd name="T72" fmla="*/ 157 w 390"/>
                  <a:gd name="T73" fmla="*/ 45 h 222"/>
                  <a:gd name="T74" fmla="*/ 145 w 390"/>
                  <a:gd name="T75" fmla="*/ 40 h 222"/>
                  <a:gd name="T76" fmla="*/ 161 w 390"/>
                  <a:gd name="T77" fmla="*/ 51 h 222"/>
                  <a:gd name="T78" fmla="*/ 159 w 390"/>
                  <a:gd name="T79" fmla="*/ 51 h 222"/>
                  <a:gd name="T80" fmla="*/ 145 w 390"/>
                  <a:gd name="T81" fmla="*/ 45 h 222"/>
                  <a:gd name="T82" fmla="*/ 145 w 390"/>
                  <a:gd name="T83" fmla="*/ 48 h 222"/>
                  <a:gd name="T84" fmla="*/ 151 w 390"/>
                  <a:gd name="T85" fmla="*/ 49 h 222"/>
                  <a:gd name="T86" fmla="*/ 159 w 390"/>
                  <a:gd name="T87" fmla="*/ 54 h 222"/>
                  <a:gd name="T88" fmla="*/ 169 w 390"/>
                  <a:gd name="T89" fmla="*/ 51 h 222"/>
                  <a:gd name="T90" fmla="*/ 172 w 390"/>
                  <a:gd name="T91" fmla="*/ 61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241" name="Freeform 120"/>
              <p:cNvSpPr>
                <a:spLocks noChangeAspect="1"/>
              </p:cNvSpPr>
              <p:nvPr/>
            </p:nvSpPr>
            <p:spPr bwMode="auto">
              <a:xfrm>
                <a:off x="2011" y="1439"/>
                <a:ext cx="297" cy="160"/>
              </a:xfrm>
              <a:custGeom>
                <a:avLst/>
                <a:gdLst>
                  <a:gd name="T0" fmla="*/ 172 w 390"/>
                  <a:gd name="T1" fmla="*/ 61 h 222"/>
                  <a:gd name="T2" fmla="*/ 169 w 390"/>
                  <a:gd name="T3" fmla="*/ 58 h 222"/>
                  <a:gd name="T4" fmla="*/ 172 w 390"/>
                  <a:gd name="T5" fmla="*/ 61 h 222"/>
                  <a:gd name="T6" fmla="*/ 169 w 390"/>
                  <a:gd name="T7" fmla="*/ 61 h 222"/>
                  <a:gd name="T8" fmla="*/ 45 w 390"/>
                  <a:gd name="T9" fmla="*/ 79 h 222"/>
                  <a:gd name="T10" fmla="*/ 0 w 390"/>
                  <a:gd name="T11" fmla="*/ 83 h 222"/>
                  <a:gd name="T12" fmla="*/ 11 w 390"/>
                  <a:gd name="T13" fmla="*/ 79 h 222"/>
                  <a:gd name="T14" fmla="*/ 34 w 390"/>
                  <a:gd name="T15" fmla="*/ 56 h 222"/>
                  <a:gd name="T16" fmla="*/ 37 w 390"/>
                  <a:gd name="T17" fmla="*/ 63 h 222"/>
                  <a:gd name="T18" fmla="*/ 43 w 390"/>
                  <a:gd name="T19" fmla="*/ 65 h 222"/>
                  <a:gd name="T20" fmla="*/ 69 w 390"/>
                  <a:gd name="T21" fmla="*/ 56 h 222"/>
                  <a:gd name="T22" fmla="*/ 72 w 390"/>
                  <a:gd name="T23" fmla="*/ 49 h 222"/>
                  <a:gd name="T24" fmla="*/ 69 w 390"/>
                  <a:gd name="T25" fmla="*/ 49 h 222"/>
                  <a:gd name="T26" fmla="*/ 79 w 390"/>
                  <a:gd name="T27" fmla="*/ 25 h 222"/>
                  <a:gd name="T28" fmla="*/ 88 w 390"/>
                  <a:gd name="T29" fmla="*/ 27 h 222"/>
                  <a:gd name="T30" fmla="*/ 90 w 390"/>
                  <a:gd name="T31" fmla="*/ 18 h 222"/>
                  <a:gd name="T32" fmla="*/ 95 w 390"/>
                  <a:gd name="T33" fmla="*/ 18 h 222"/>
                  <a:gd name="T34" fmla="*/ 104 w 390"/>
                  <a:gd name="T35" fmla="*/ 6 h 222"/>
                  <a:gd name="T36" fmla="*/ 104 w 390"/>
                  <a:gd name="T37" fmla="*/ 0 h 222"/>
                  <a:gd name="T38" fmla="*/ 117 w 390"/>
                  <a:gd name="T39" fmla="*/ 6 h 222"/>
                  <a:gd name="T40" fmla="*/ 117 w 390"/>
                  <a:gd name="T41" fmla="*/ 2 h 222"/>
                  <a:gd name="T42" fmla="*/ 133 w 390"/>
                  <a:gd name="T43" fmla="*/ 9 h 222"/>
                  <a:gd name="T44" fmla="*/ 135 w 390"/>
                  <a:gd name="T45" fmla="*/ 12 h 222"/>
                  <a:gd name="T46" fmla="*/ 130 w 390"/>
                  <a:gd name="T47" fmla="*/ 20 h 222"/>
                  <a:gd name="T48" fmla="*/ 133 w 390"/>
                  <a:gd name="T49" fmla="*/ 22 h 222"/>
                  <a:gd name="T50" fmla="*/ 135 w 390"/>
                  <a:gd name="T51" fmla="*/ 22 h 222"/>
                  <a:gd name="T52" fmla="*/ 140 w 390"/>
                  <a:gd name="T53" fmla="*/ 25 h 222"/>
                  <a:gd name="T54" fmla="*/ 157 w 390"/>
                  <a:gd name="T55" fmla="*/ 29 h 222"/>
                  <a:gd name="T56" fmla="*/ 157 w 390"/>
                  <a:gd name="T57" fmla="*/ 36 h 222"/>
                  <a:gd name="T58" fmla="*/ 140 w 390"/>
                  <a:gd name="T59" fmla="*/ 29 h 222"/>
                  <a:gd name="T60" fmla="*/ 151 w 390"/>
                  <a:gd name="T61" fmla="*/ 38 h 222"/>
                  <a:gd name="T62" fmla="*/ 159 w 390"/>
                  <a:gd name="T63" fmla="*/ 38 h 222"/>
                  <a:gd name="T64" fmla="*/ 154 w 390"/>
                  <a:gd name="T65" fmla="*/ 40 h 222"/>
                  <a:gd name="T66" fmla="*/ 159 w 390"/>
                  <a:gd name="T67" fmla="*/ 40 h 222"/>
                  <a:gd name="T68" fmla="*/ 159 w 390"/>
                  <a:gd name="T69" fmla="*/ 43 h 222"/>
                  <a:gd name="T70" fmla="*/ 157 w 390"/>
                  <a:gd name="T71" fmla="*/ 43 h 222"/>
                  <a:gd name="T72" fmla="*/ 157 w 390"/>
                  <a:gd name="T73" fmla="*/ 45 h 222"/>
                  <a:gd name="T74" fmla="*/ 145 w 390"/>
                  <a:gd name="T75" fmla="*/ 40 h 222"/>
                  <a:gd name="T76" fmla="*/ 161 w 390"/>
                  <a:gd name="T77" fmla="*/ 51 h 222"/>
                  <a:gd name="T78" fmla="*/ 159 w 390"/>
                  <a:gd name="T79" fmla="*/ 51 h 222"/>
                  <a:gd name="T80" fmla="*/ 145 w 390"/>
                  <a:gd name="T81" fmla="*/ 45 h 222"/>
                  <a:gd name="T82" fmla="*/ 145 w 390"/>
                  <a:gd name="T83" fmla="*/ 48 h 222"/>
                  <a:gd name="T84" fmla="*/ 151 w 390"/>
                  <a:gd name="T85" fmla="*/ 49 h 222"/>
                  <a:gd name="T86" fmla="*/ 159 w 390"/>
                  <a:gd name="T87" fmla="*/ 54 h 222"/>
                  <a:gd name="T88" fmla="*/ 169 w 390"/>
                  <a:gd name="T89" fmla="*/ 51 h 222"/>
                  <a:gd name="T90" fmla="*/ 172 w 390"/>
                  <a:gd name="T91" fmla="*/ 61 h 222"/>
                  <a:gd name="T92" fmla="*/ 172 w 390"/>
                  <a:gd name="T93" fmla="*/ 63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42" name="Freeform 121"/>
              <p:cNvSpPr>
                <a:spLocks noChangeAspect="1"/>
              </p:cNvSpPr>
              <p:nvPr/>
            </p:nvSpPr>
            <p:spPr bwMode="auto">
              <a:xfrm>
                <a:off x="592" y="941"/>
                <a:ext cx="261" cy="177"/>
              </a:xfrm>
              <a:custGeom>
                <a:avLst/>
                <a:gdLst>
                  <a:gd name="T0" fmla="*/ 11 w 342"/>
                  <a:gd name="T1" fmla="*/ 60 h 246"/>
                  <a:gd name="T2" fmla="*/ 0 w 342"/>
                  <a:gd name="T3" fmla="*/ 56 h 246"/>
                  <a:gd name="T4" fmla="*/ 3 w 342"/>
                  <a:gd name="T5" fmla="*/ 47 h 246"/>
                  <a:gd name="T6" fmla="*/ 3 w 342"/>
                  <a:gd name="T7" fmla="*/ 54 h 246"/>
                  <a:gd name="T8" fmla="*/ 8 w 342"/>
                  <a:gd name="T9" fmla="*/ 47 h 246"/>
                  <a:gd name="T10" fmla="*/ 3 w 342"/>
                  <a:gd name="T11" fmla="*/ 47 h 246"/>
                  <a:gd name="T12" fmla="*/ 5 w 342"/>
                  <a:gd name="T13" fmla="*/ 40 h 246"/>
                  <a:gd name="T14" fmla="*/ 5 w 342"/>
                  <a:gd name="T15" fmla="*/ 40 h 246"/>
                  <a:gd name="T16" fmla="*/ 5 w 342"/>
                  <a:gd name="T17" fmla="*/ 20 h 246"/>
                  <a:gd name="T18" fmla="*/ 3 w 342"/>
                  <a:gd name="T19" fmla="*/ 14 h 246"/>
                  <a:gd name="T20" fmla="*/ 5 w 342"/>
                  <a:gd name="T21" fmla="*/ 4 h 246"/>
                  <a:gd name="T22" fmla="*/ 18 w 342"/>
                  <a:gd name="T23" fmla="*/ 14 h 246"/>
                  <a:gd name="T24" fmla="*/ 32 w 342"/>
                  <a:gd name="T25" fmla="*/ 18 h 246"/>
                  <a:gd name="T26" fmla="*/ 37 w 342"/>
                  <a:gd name="T27" fmla="*/ 22 h 246"/>
                  <a:gd name="T28" fmla="*/ 37 w 342"/>
                  <a:gd name="T29" fmla="*/ 20 h 246"/>
                  <a:gd name="T30" fmla="*/ 40 w 342"/>
                  <a:gd name="T31" fmla="*/ 22 h 246"/>
                  <a:gd name="T32" fmla="*/ 40 w 342"/>
                  <a:gd name="T33" fmla="*/ 27 h 246"/>
                  <a:gd name="T34" fmla="*/ 35 w 342"/>
                  <a:gd name="T35" fmla="*/ 27 h 246"/>
                  <a:gd name="T36" fmla="*/ 27 w 342"/>
                  <a:gd name="T37" fmla="*/ 36 h 246"/>
                  <a:gd name="T38" fmla="*/ 27 w 342"/>
                  <a:gd name="T39" fmla="*/ 36 h 246"/>
                  <a:gd name="T40" fmla="*/ 40 w 342"/>
                  <a:gd name="T41" fmla="*/ 27 h 246"/>
                  <a:gd name="T42" fmla="*/ 40 w 342"/>
                  <a:gd name="T43" fmla="*/ 24 h 246"/>
                  <a:gd name="T44" fmla="*/ 43 w 342"/>
                  <a:gd name="T45" fmla="*/ 27 h 246"/>
                  <a:gd name="T46" fmla="*/ 43 w 342"/>
                  <a:gd name="T47" fmla="*/ 29 h 246"/>
                  <a:gd name="T48" fmla="*/ 37 w 342"/>
                  <a:gd name="T49" fmla="*/ 31 h 246"/>
                  <a:gd name="T50" fmla="*/ 40 w 342"/>
                  <a:gd name="T51" fmla="*/ 36 h 246"/>
                  <a:gd name="T52" fmla="*/ 37 w 342"/>
                  <a:gd name="T53" fmla="*/ 40 h 246"/>
                  <a:gd name="T54" fmla="*/ 37 w 342"/>
                  <a:gd name="T55" fmla="*/ 38 h 246"/>
                  <a:gd name="T56" fmla="*/ 32 w 342"/>
                  <a:gd name="T57" fmla="*/ 42 h 246"/>
                  <a:gd name="T58" fmla="*/ 32 w 342"/>
                  <a:gd name="T59" fmla="*/ 36 h 246"/>
                  <a:gd name="T60" fmla="*/ 27 w 342"/>
                  <a:gd name="T61" fmla="*/ 40 h 246"/>
                  <a:gd name="T62" fmla="*/ 29 w 342"/>
                  <a:gd name="T63" fmla="*/ 45 h 246"/>
                  <a:gd name="T64" fmla="*/ 43 w 342"/>
                  <a:gd name="T65" fmla="*/ 40 h 246"/>
                  <a:gd name="T66" fmla="*/ 43 w 342"/>
                  <a:gd name="T67" fmla="*/ 31 h 246"/>
                  <a:gd name="T68" fmla="*/ 48 w 342"/>
                  <a:gd name="T69" fmla="*/ 24 h 246"/>
                  <a:gd name="T70" fmla="*/ 43 w 342"/>
                  <a:gd name="T71" fmla="*/ 14 h 246"/>
                  <a:gd name="T72" fmla="*/ 48 w 342"/>
                  <a:gd name="T73" fmla="*/ 12 h 246"/>
                  <a:gd name="T74" fmla="*/ 46 w 342"/>
                  <a:gd name="T75" fmla="*/ 0 h 246"/>
                  <a:gd name="T76" fmla="*/ 152 w 342"/>
                  <a:gd name="T77" fmla="*/ 22 h 246"/>
                  <a:gd name="T78" fmla="*/ 134 w 342"/>
                  <a:gd name="T79" fmla="*/ 91 h 246"/>
                  <a:gd name="T80" fmla="*/ 96 w 342"/>
                  <a:gd name="T81" fmla="*/ 85 h 246"/>
                  <a:gd name="T82" fmla="*/ 50 w 342"/>
                  <a:gd name="T83" fmla="*/ 85 h 246"/>
                  <a:gd name="T84" fmla="*/ 37 w 342"/>
                  <a:gd name="T85" fmla="*/ 78 h 246"/>
                  <a:gd name="T86" fmla="*/ 27 w 342"/>
                  <a:gd name="T87" fmla="*/ 81 h 246"/>
                  <a:gd name="T88" fmla="*/ 18 w 342"/>
                  <a:gd name="T89" fmla="*/ 76 h 246"/>
                  <a:gd name="T90" fmla="*/ 18 w 342"/>
                  <a:gd name="T91" fmla="*/ 65 h 246"/>
                  <a:gd name="T92" fmla="*/ 11 w 342"/>
                  <a:gd name="T93" fmla="*/ 60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243" name="Freeform 122"/>
              <p:cNvSpPr>
                <a:spLocks noChangeAspect="1"/>
              </p:cNvSpPr>
              <p:nvPr/>
            </p:nvSpPr>
            <p:spPr bwMode="auto">
              <a:xfrm>
                <a:off x="592" y="941"/>
                <a:ext cx="261" cy="177"/>
              </a:xfrm>
              <a:custGeom>
                <a:avLst/>
                <a:gdLst>
                  <a:gd name="T0" fmla="*/ 11 w 342"/>
                  <a:gd name="T1" fmla="*/ 60 h 246"/>
                  <a:gd name="T2" fmla="*/ 0 w 342"/>
                  <a:gd name="T3" fmla="*/ 56 h 246"/>
                  <a:gd name="T4" fmla="*/ 3 w 342"/>
                  <a:gd name="T5" fmla="*/ 47 h 246"/>
                  <a:gd name="T6" fmla="*/ 3 w 342"/>
                  <a:gd name="T7" fmla="*/ 54 h 246"/>
                  <a:gd name="T8" fmla="*/ 8 w 342"/>
                  <a:gd name="T9" fmla="*/ 47 h 246"/>
                  <a:gd name="T10" fmla="*/ 3 w 342"/>
                  <a:gd name="T11" fmla="*/ 47 h 246"/>
                  <a:gd name="T12" fmla="*/ 5 w 342"/>
                  <a:gd name="T13" fmla="*/ 40 h 246"/>
                  <a:gd name="T14" fmla="*/ 11 w 342"/>
                  <a:gd name="T15" fmla="*/ 40 h 246"/>
                  <a:gd name="T16" fmla="*/ 5 w 342"/>
                  <a:gd name="T17" fmla="*/ 40 h 246"/>
                  <a:gd name="T18" fmla="*/ 5 w 342"/>
                  <a:gd name="T19" fmla="*/ 20 h 246"/>
                  <a:gd name="T20" fmla="*/ 3 w 342"/>
                  <a:gd name="T21" fmla="*/ 14 h 246"/>
                  <a:gd name="T22" fmla="*/ 5 w 342"/>
                  <a:gd name="T23" fmla="*/ 4 h 246"/>
                  <a:gd name="T24" fmla="*/ 18 w 342"/>
                  <a:gd name="T25" fmla="*/ 14 h 246"/>
                  <a:gd name="T26" fmla="*/ 32 w 342"/>
                  <a:gd name="T27" fmla="*/ 18 h 246"/>
                  <a:gd name="T28" fmla="*/ 37 w 342"/>
                  <a:gd name="T29" fmla="*/ 22 h 246"/>
                  <a:gd name="T30" fmla="*/ 37 w 342"/>
                  <a:gd name="T31" fmla="*/ 20 h 246"/>
                  <a:gd name="T32" fmla="*/ 40 w 342"/>
                  <a:gd name="T33" fmla="*/ 22 h 246"/>
                  <a:gd name="T34" fmla="*/ 40 w 342"/>
                  <a:gd name="T35" fmla="*/ 27 h 246"/>
                  <a:gd name="T36" fmla="*/ 35 w 342"/>
                  <a:gd name="T37" fmla="*/ 27 h 246"/>
                  <a:gd name="T38" fmla="*/ 27 w 342"/>
                  <a:gd name="T39" fmla="*/ 36 h 246"/>
                  <a:gd name="T40" fmla="*/ 32 w 342"/>
                  <a:gd name="T41" fmla="*/ 36 h 246"/>
                  <a:gd name="T42" fmla="*/ 27 w 342"/>
                  <a:gd name="T43" fmla="*/ 36 h 246"/>
                  <a:gd name="T44" fmla="*/ 40 w 342"/>
                  <a:gd name="T45" fmla="*/ 27 h 246"/>
                  <a:gd name="T46" fmla="*/ 40 w 342"/>
                  <a:gd name="T47" fmla="*/ 24 h 246"/>
                  <a:gd name="T48" fmla="*/ 43 w 342"/>
                  <a:gd name="T49" fmla="*/ 27 h 246"/>
                  <a:gd name="T50" fmla="*/ 43 w 342"/>
                  <a:gd name="T51" fmla="*/ 29 h 246"/>
                  <a:gd name="T52" fmla="*/ 37 w 342"/>
                  <a:gd name="T53" fmla="*/ 31 h 246"/>
                  <a:gd name="T54" fmla="*/ 40 w 342"/>
                  <a:gd name="T55" fmla="*/ 36 h 246"/>
                  <a:gd name="T56" fmla="*/ 37 w 342"/>
                  <a:gd name="T57" fmla="*/ 40 h 246"/>
                  <a:gd name="T58" fmla="*/ 37 w 342"/>
                  <a:gd name="T59" fmla="*/ 38 h 246"/>
                  <a:gd name="T60" fmla="*/ 32 w 342"/>
                  <a:gd name="T61" fmla="*/ 42 h 246"/>
                  <a:gd name="T62" fmla="*/ 32 w 342"/>
                  <a:gd name="T63" fmla="*/ 36 h 246"/>
                  <a:gd name="T64" fmla="*/ 27 w 342"/>
                  <a:gd name="T65" fmla="*/ 40 h 246"/>
                  <a:gd name="T66" fmla="*/ 29 w 342"/>
                  <a:gd name="T67" fmla="*/ 45 h 246"/>
                  <a:gd name="T68" fmla="*/ 43 w 342"/>
                  <a:gd name="T69" fmla="*/ 40 h 246"/>
                  <a:gd name="T70" fmla="*/ 43 w 342"/>
                  <a:gd name="T71" fmla="*/ 31 h 246"/>
                  <a:gd name="T72" fmla="*/ 48 w 342"/>
                  <a:gd name="T73" fmla="*/ 24 h 246"/>
                  <a:gd name="T74" fmla="*/ 43 w 342"/>
                  <a:gd name="T75" fmla="*/ 14 h 246"/>
                  <a:gd name="T76" fmla="*/ 48 w 342"/>
                  <a:gd name="T77" fmla="*/ 12 h 246"/>
                  <a:gd name="T78" fmla="*/ 46 w 342"/>
                  <a:gd name="T79" fmla="*/ 0 h 246"/>
                  <a:gd name="T80" fmla="*/ 152 w 342"/>
                  <a:gd name="T81" fmla="*/ 22 h 246"/>
                  <a:gd name="T82" fmla="*/ 134 w 342"/>
                  <a:gd name="T83" fmla="*/ 91 h 246"/>
                  <a:gd name="T84" fmla="*/ 96 w 342"/>
                  <a:gd name="T85" fmla="*/ 85 h 246"/>
                  <a:gd name="T86" fmla="*/ 50 w 342"/>
                  <a:gd name="T87" fmla="*/ 85 h 246"/>
                  <a:gd name="T88" fmla="*/ 37 w 342"/>
                  <a:gd name="T89" fmla="*/ 78 h 246"/>
                  <a:gd name="T90" fmla="*/ 27 w 342"/>
                  <a:gd name="T91" fmla="*/ 81 h 246"/>
                  <a:gd name="T92" fmla="*/ 18 w 342"/>
                  <a:gd name="T93" fmla="*/ 76 h 246"/>
                  <a:gd name="T94" fmla="*/ 18 w 342"/>
                  <a:gd name="T95" fmla="*/ 65 h 246"/>
                  <a:gd name="T96" fmla="*/ 11 w 342"/>
                  <a:gd name="T97" fmla="*/ 60 h 246"/>
                  <a:gd name="T98" fmla="*/ 11 w 342"/>
                  <a:gd name="T99" fmla="*/ 63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44" name="Freeform 123"/>
              <p:cNvSpPr>
                <a:spLocks noChangeAspect="1"/>
              </p:cNvSpPr>
              <p:nvPr/>
            </p:nvSpPr>
            <p:spPr bwMode="auto">
              <a:xfrm>
                <a:off x="2038" y="1400"/>
                <a:ext cx="174" cy="164"/>
              </a:xfrm>
              <a:custGeom>
                <a:avLst/>
                <a:gdLst>
                  <a:gd name="T0" fmla="*/ 61 w 228"/>
                  <a:gd name="T1" fmla="*/ 18 h 228"/>
                  <a:gd name="T2" fmla="*/ 64 w 228"/>
                  <a:gd name="T3" fmla="*/ 29 h 228"/>
                  <a:gd name="T4" fmla="*/ 78 w 228"/>
                  <a:gd name="T5" fmla="*/ 18 h 228"/>
                  <a:gd name="T6" fmla="*/ 85 w 228"/>
                  <a:gd name="T7" fmla="*/ 20 h 228"/>
                  <a:gd name="T8" fmla="*/ 91 w 228"/>
                  <a:gd name="T9" fmla="*/ 16 h 228"/>
                  <a:gd name="T10" fmla="*/ 98 w 228"/>
                  <a:gd name="T11" fmla="*/ 16 h 228"/>
                  <a:gd name="T12" fmla="*/ 102 w 228"/>
                  <a:gd name="T13" fmla="*/ 22 h 228"/>
                  <a:gd name="T14" fmla="*/ 102 w 228"/>
                  <a:gd name="T15" fmla="*/ 27 h 228"/>
                  <a:gd name="T16" fmla="*/ 88 w 228"/>
                  <a:gd name="T17" fmla="*/ 20 h 228"/>
                  <a:gd name="T18" fmla="*/ 88 w 228"/>
                  <a:gd name="T19" fmla="*/ 27 h 228"/>
                  <a:gd name="T20" fmla="*/ 80 w 228"/>
                  <a:gd name="T21" fmla="*/ 38 h 228"/>
                  <a:gd name="T22" fmla="*/ 75 w 228"/>
                  <a:gd name="T23" fmla="*/ 38 h 228"/>
                  <a:gd name="T24" fmla="*/ 73 w 228"/>
                  <a:gd name="T25" fmla="*/ 47 h 228"/>
                  <a:gd name="T26" fmla="*/ 64 w 228"/>
                  <a:gd name="T27" fmla="*/ 45 h 228"/>
                  <a:gd name="T28" fmla="*/ 53 w 228"/>
                  <a:gd name="T29" fmla="*/ 69 h 228"/>
                  <a:gd name="T30" fmla="*/ 56 w 228"/>
                  <a:gd name="T31" fmla="*/ 69 h 228"/>
                  <a:gd name="T32" fmla="*/ 53 w 228"/>
                  <a:gd name="T33" fmla="*/ 76 h 228"/>
                  <a:gd name="T34" fmla="*/ 27 w 228"/>
                  <a:gd name="T35" fmla="*/ 85 h 228"/>
                  <a:gd name="T36" fmla="*/ 21 w 228"/>
                  <a:gd name="T37" fmla="*/ 83 h 228"/>
                  <a:gd name="T38" fmla="*/ 18 w 228"/>
                  <a:gd name="T39" fmla="*/ 76 h 228"/>
                  <a:gd name="T40" fmla="*/ 5 w 228"/>
                  <a:gd name="T41" fmla="*/ 69 h 228"/>
                  <a:gd name="T42" fmla="*/ 0 w 228"/>
                  <a:gd name="T43" fmla="*/ 58 h 228"/>
                  <a:gd name="T44" fmla="*/ 8 w 228"/>
                  <a:gd name="T45" fmla="*/ 51 h 228"/>
                  <a:gd name="T46" fmla="*/ 11 w 228"/>
                  <a:gd name="T47" fmla="*/ 42 h 228"/>
                  <a:gd name="T48" fmla="*/ 16 w 228"/>
                  <a:gd name="T49" fmla="*/ 42 h 228"/>
                  <a:gd name="T50" fmla="*/ 16 w 228"/>
                  <a:gd name="T51" fmla="*/ 36 h 228"/>
                  <a:gd name="T52" fmla="*/ 32 w 228"/>
                  <a:gd name="T53" fmla="*/ 24 h 228"/>
                  <a:gd name="T54" fmla="*/ 35 w 228"/>
                  <a:gd name="T55" fmla="*/ 6 h 228"/>
                  <a:gd name="T56" fmla="*/ 32 w 228"/>
                  <a:gd name="T57" fmla="*/ 2 h 228"/>
                  <a:gd name="T58" fmla="*/ 35 w 228"/>
                  <a:gd name="T59" fmla="*/ 0 h 228"/>
                  <a:gd name="T60" fmla="*/ 40 w 228"/>
                  <a:gd name="T61" fmla="*/ 20 h 228"/>
                  <a:gd name="T62" fmla="*/ 56 w 228"/>
                  <a:gd name="T63" fmla="*/ 18 h 228"/>
                  <a:gd name="T64" fmla="*/ 61 w 228"/>
                  <a:gd name="T65" fmla="*/ 1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245" name="Freeform 124"/>
              <p:cNvSpPr>
                <a:spLocks noChangeAspect="1"/>
              </p:cNvSpPr>
              <p:nvPr/>
            </p:nvSpPr>
            <p:spPr bwMode="auto">
              <a:xfrm>
                <a:off x="2038" y="1400"/>
                <a:ext cx="174" cy="164"/>
              </a:xfrm>
              <a:custGeom>
                <a:avLst/>
                <a:gdLst>
                  <a:gd name="T0" fmla="*/ 61 w 228"/>
                  <a:gd name="T1" fmla="*/ 18 h 228"/>
                  <a:gd name="T2" fmla="*/ 64 w 228"/>
                  <a:gd name="T3" fmla="*/ 29 h 228"/>
                  <a:gd name="T4" fmla="*/ 78 w 228"/>
                  <a:gd name="T5" fmla="*/ 18 h 228"/>
                  <a:gd name="T6" fmla="*/ 85 w 228"/>
                  <a:gd name="T7" fmla="*/ 20 h 228"/>
                  <a:gd name="T8" fmla="*/ 91 w 228"/>
                  <a:gd name="T9" fmla="*/ 16 h 228"/>
                  <a:gd name="T10" fmla="*/ 98 w 228"/>
                  <a:gd name="T11" fmla="*/ 16 h 228"/>
                  <a:gd name="T12" fmla="*/ 102 w 228"/>
                  <a:gd name="T13" fmla="*/ 22 h 228"/>
                  <a:gd name="T14" fmla="*/ 102 w 228"/>
                  <a:gd name="T15" fmla="*/ 27 h 228"/>
                  <a:gd name="T16" fmla="*/ 88 w 228"/>
                  <a:gd name="T17" fmla="*/ 20 h 228"/>
                  <a:gd name="T18" fmla="*/ 88 w 228"/>
                  <a:gd name="T19" fmla="*/ 27 h 228"/>
                  <a:gd name="T20" fmla="*/ 80 w 228"/>
                  <a:gd name="T21" fmla="*/ 38 h 228"/>
                  <a:gd name="T22" fmla="*/ 75 w 228"/>
                  <a:gd name="T23" fmla="*/ 38 h 228"/>
                  <a:gd name="T24" fmla="*/ 73 w 228"/>
                  <a:gd name="T25" fmla="*/ 47 h 228"/>
                  <a:gd name="T26" fmla="*/ 64 w 228"/>
                  <a:gd name="T27" fmla="*/ 45 h 228"/>
                  <a:gd name="T28" fmla="*/ 53 w 228"/>
                  <a:gd name="T29" fmla="*/ 69 h 228"/>
                  <a:gd name="T30" fmla="*/ 56 w 228"/>
                  <a:gd name="T31" fmla="*/ 69 h 228"/>
                  <a:gd name="T32" fmla="*/ 53 w 228"/>
                  <a:gd name="T33" fmla="*/ 76 h 228"/>
                  <a:gd name="T34" fmla="*/ 27 w 228"/>
                  <a:gd name="T35" fmla="*/ 85 h 228"/>
                  <a:gd name="T36" fmla="*/ 21 w 228"/>
                  <a:gd name="T37" fmla="*/ 83 h 228"/>
                  <a:gd name="T38" fmla="*/ 18 w 228"/>
                  <a:gd name="T39" fmla="*/ 76 h 228"/>
                  <a:gd name="T40" fmla="*/ 5 w 228"/>
                  <a:gd name="T41" fmla="*/ 69 h 228"/>
                  <a:gd name="T42" fmla="*/ 0 w 228"/>
                  <a:gd name="T43" fmla="*/ 58 h 228"/>
                  <a:gd name="T44" fmla="*/ 8 w 228"/>
                  <a:gd name="T45" fmla="*/ 51 h 228"/>
                  <a:gd name="T46" fmla="*/ 11 w 228"/>
                  <a:gd name="T47" fmla="*/ 42 h 228"/>
                  <a:gd name="T48" fmla="*/ 16 w 228"/>
                  <a:gd name="T49" fmla="*/ 42 h 228"/>
                  <a:gd name="T50" fmla="*/ 16 w 228"/>
                  <a:gd name="T51" fmla="*/ 36 h 228"/>
                  <a:gd name="T52" fmla="*/ 32 w 228"/>
                  <a:gd name="T53" fmla="*/ 24 h 228"/>
                  <a:gd name="T54" fmla="*/ 35 w 228"/>
                  <a:gd name="T55" fmla="*/ 6 h 228"/>
                  <a:gd name="T56" fmla="*/ 32 w 228"/>
                  <a:gd name="T57" fmla="*/ 2 h 228"/>
                  <a:gd name="T58" fmla="*/ 35 w 228"/>
                  <a:gd name="T59" fmla="*/ 0 h 228"/>
                  <a:gd name="T60" fmla="*/ 40 w 228"/>
                  <a:gd name="T61" fmla="*/ 20 h 228"/>
                  <a:gd name="T62" fmla="*/ 56 w 228"/>
                  <a:gd name="T63" fmla="*/ 18 h 228"/>
                  <a:gd name="T64" fmla="*/ 61 w 228"/>
                  <a:gd name="T65" fmla="*/ 18 h 228"/>
                  <a:gd name="T66" fmla="*/ 61 w 228"/>
                  <a:gd name="T67" fmla="*/ 20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46" name="Freeform 125"/>
              <p:cNvSpPr>
                <a:spLocks noChangeAspect="1"/>
              </p:cNvSpPr>
              <p:nvPr/>
            </p:nvSpPr>
            <p:spPr bwMode="auto">
              <a:xfrm>
                <a:off x="1636" y="1149"/>
                <a:ext cx="205" cy="203"/>
              </a:xfrm>
              <a:custGeom>
                <a:avLst/>
                <a:gdLst>
                  <a:gd name="T0" fmla="*/ 50 w 270"/>
                  <a:gd name="T1" fmla="*/ 105 h 282"/>
                  <a:gd name="T2" fmla="*/ 42 w 270"/>
                  <a:gd name="T3" fmla="*/ 99 h 282"/>
                  <a:gd name="T4" fmla="*/ 39 w 270"/>
                  <a:gd name="T5" fmla="*/ 91 h 282"/>
                  <a:gd name="T6" fmla="*/ 42 w 270"/>
                  <a:gd name="T7" fmla="*/ 87 h 282"/>
                  <a:gd name="T8" fmla="*/ 37 w 270"/>
                  <a:gd name="T9" fmla="*/ 81 h 282"/>
                  <a:gd name="T10" fmla="*/ 34 w 270"/>
                  <a:gd name="T11" fmla="*/ 69 h 282"/>
                  <a:gd name="T12" fmla="*/ 5 w 270"/>
                  <a:gd name="T13" fmla="*/ 51 h 282"/>
                  <a:gd name="T14" fmla="*/ 5 w 270"/>
                  <a:gd name="T15" fmla="*/ 36 h 282"/>
                  <a:gd name="T16" fmla="*/ 0 w 270"/>
                  <a:gd name="T17" fmla="*/ 31 h 282"/>
                  <a:gd name="T18" fmla="*/ 5 w 270"/>
                  <a:gd name="T19" fmla="*/ 25 h 282"/>
                  <a:gd name="T20" fmla="*/ 13 w 270"/>
                  <a:gd name="T21" fmla="*/ 20 h 282"/>
                  <a:gd name="T22" fmla="*/ 13 w 270"/>
                  <a:gd name="T23" fmla="*/ 6 h 282"/>
                  <a:gd name="T24" fmla="*/ 15 w 270"/>
                  <a:gd name="T25" fmla="*/ 4 h 282"/>
                  <a:gd name="T26" fmla="*/ 20 w 270"/>
                  <a:gd name="T27" fmla="*/ 6 h 282"/>
                  <a:gd name="T28" fmla="*/ 39 w 270"/>
                  <a:gd name="T29" fmla="*/ 0 h 282"/>
                  <a:gd name="T30" fmla="*/ 39 w 270"/>
                  <a:gd name="T31" fmla="*/ 6 h 282"/>
                  <a:gd name="T32" fmla="*/ 50 w 270"/>
                  <a:gd name="T33" fmla="*/ 9 h 282"/>
                  <a:gd name="T34" fmla="*/ 55 w 270"/>
                  <a:gd name="T35" fmla="*/ 14 h 282"/>
                  <a:gd name="T36" fmla="*/ 95 w 270"/>
                  <a:gd name="T37" fmla="*/ 20 h 282"/>
                  <a:gd name="T38" fmla="*/ 103 w 270"/>
                  <a:gd name="T39" fmla="*/ 25 h 282"/>
                  <a:gd name="T40" fmla="*/ 99 w 270"/>
                  <a:gd name="T41" fmla="*/ 34 h 282"/>
                  <a:gd name="T42" fmla="*/ 105 w 270"/>
                  <a:gd name="T43" fmla="*/ 34 h 282"/>
                  <a:gd name="T44" fmla="*/ 103 w 270"/>
                  <a:gd name="T45" fmla="*/ 38 h 282"/>
                  <a:gd name="T46" fmla="*/ 108 w 270"/>
                  <a:gd name="T47" fmla="*/ 38 h 282"/>
                  <a:gd name="T48" fmla="*/ 99 w 270"/>
                  <a:gd name="T49" fmla="*/ 49 h 282"/>
                  <a:gd name="T50" fmla="*/ 103 w 270"/>
                  <a:gd name="T51" fmla="*/ 54 h 282"/>
                  <a:gd name="T52" fmla="*/ 118 w 270"/>
                  <a:gd name="T53" fmla="*/ 34 h 282"/>
                  <a:gd name="T54" fmla="*/ 108 w 270"/>
                  <a:gd name="T55" fmla="*/ 65 h 282"/>
                  <a:gd name="T56" fmla="*/ 105 w 270"/>
                  <a:gd name="T57" fmla="*/ 83 h 282"/>
                  <a:gd name="T58" fmla="*/ 110 w 270"/>
                  <a:gd name="T59" fmla="*/ 101 h 282"/>
                  <a:gd name="T60" fmla="*/ 55 w 270"/>
                  <a:gd name="T61" fmla="*/ 103 h 282"/>
                  <a:gd name="T62" fmla="*/ 50 w 270"/>
                  <a:gd name="T63" fmla="*/ 105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247" name="Freeform 126"/>
              <p:cNvSpPr>
                <a:spLocks noChangeAspect="1"/>
              </p:cNvSpPr>
              <p:nvPr/>
            </p:nvSpPr>
            <p:spPr bwMode="auto">
              <a:xfrm>
                <a:off x="1636" y="1149"/>
                <a:ext cx="205" cy="207"/>
              </a:xfrm>
              <a:custGeom>
                <a:avLst/>
                <a:gdLst>
                  <a:gd name="T0" fmla="*/ 50 w 270"/>
                  <a:gd name="T1" fmla="*/ 105 h 288"/>
                  <a:gd name="T2" fmla="*/ 42 w 270"/>
                  <a:gd name="T3" fmla="*/ 98 h 288"/>
                  <a:gd name="T4" fmla="*/ 39 w 270"/>
                  <a:gd name="T5" fmla="*/ 91 h 288"/>
                  <a:gd name="T6" fmla="*/ 42 w 270"/>
                  <a:gd name="T7" fmla="*/ 87 h 288"/>
                  <a:gd name="T8" fmla="*/ 37 w 270"/>
                  <a:gd name="T9" fmla="*/ 80 h 288"/>
                  <a:gd name="T10" fmla="*/ 34 w 270"/>
                  <a:gd name="T11" fmla="*/ 69 h 288"/>
                  <a:gd name="T12" fmla="*/ 5 w 270"/>
                  <a:gd name="T13" fmla="*/ 51 h 288"/>
                  <a:gd name="T14" fmla="*/ 5 w 270"/>
                  <a:gd name="T15" fmla="*/ 36 h 288"/>
                  <a:gd name="T16" fmla="*/ 0 w 270"/>
                  <a:gd name="T17" fmla="*/ 31 h 288"/>
                  <a:gd name="T18" fmla="*/ 5 w 270"/>
                  <a:gd name="T19" fmla="*/ 24 h 288"/>
                  <a:gd name="T20" fmla="*/ 13 w 270"/>
                  <a:gd name="T21" fmla="*/ 20 h 288"/>
                  <a:gd name="T22" fmla="*/ 13 w 270"/>
                  <a:gd name="T23" fmla="*/ 6 h 288"/>
                  <a:gd name="T24" fmla="*/ 15 w 270"/>
                  <a:gd name="T25" fmla="*/ 4 h 288"/>
                  <a:gd name="T26" fmla="*/ 20 w 270"/>
                  <a:gd name="T27" fmla="*/ 6 h 288"/>
                  <a:gd name="T28" fmla="*/ 39 w 270"/>
                  <a:gd name="T29" fmla="*/ 0 h 288"/>
                  <a:gd name="T30" fmla="*/ 39 w 270"/>
                  <a:gd name="T31" fmla="*/ 6 h 288"/>
                  <a:gd name="T32" fmla="*/ 50 w 270"/>
                  <a:gd name="T33" fmla="*/ 9 h 288"/>
                  <a:gd name="T34" fmla="*/ 55 w 270"/>
                  <a:gd name="T35" fmla="*/ 14 h 288"/>
                  <a:gd name="T36" fmla="*/ 95 w 270"/>
                  <a:gd name="T37" fmla="*/ 20 h 288"/>
                  <a:gd name="T38" fmla="*/ 103 w 270"/>
                  <a:gd name="T39" fmla="*/ 24 h 288"/>
                  <a:gd name="T40" fmla="*/ 99 w 270"/>
                  <a:gd name="T41" fmla="*/ 34 h 288"/>
                  <a:gd name="T42" fmla="*/ 105 w 270"/>
                  <a:gd name="T43" fmla="*/ 34 h 288"/>
                  <a:gd name="T44" fmla="*/ 103 w 270"/>
                  <a:gd name="T45" fmla="*/ 37 h 288"/>
                  <a:gd name="T46" fmla="*/ 108 w 270"/>
                  <a:gd name="T47" fmla="*/ 37 h 288"/>
                  <a:gd name="T48" fmla="*/ 99 w 270"/>
                  <a:gd name="T49" fmla="*/ 49 h 288"/>
                  <a:gd name="T50" fmla="*/ 103 w 270"/>
                  <a:gd name="T51" fmla="*/ 54 h 288"/>
                  <a:gd name="T52" fmla="*/ 118 w 270"/>
                  <a:gd name="T53" fmla="*/ 34 h 288"/>
                  <a:gd name="T54" fmla="*/ 108 w 270"/>
                  <a:gd name="T55" fmla="*/ 65 h 288"/>
                  <a:gd name="T56" fmla="*/ 105 w 270"/>
                  <a:gd name="T57" fmla="*/ 83 h 288"/>
                  <a:gd name="T58" fmla="*/ 110 w 270"/>
                  <a:gd name="T59" fmla="*/ 100 h 288"/>
                  <a:gd name="T60" fmla="*/ 55 w 270"/>
                  <a:gd name="T61" fmla="*/ 102 h 288"/>
                  <a:gd name="T62" fmla="*/ 50 w 270"/>
                  <a:gd name="T63" fmla="*/ 105 h 288"/>
                  <a:gd name="T64" fmla="*/ 50 w 270"/>
                  <a:gd name="T65" fmla="*/ 107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248" name="Freeform 127"/>
              <p:cNvSpPr>
                <a:spLocks noChangeAspect="1"/>
              </p:cNvSpPr>
              <p:nvPr/>
            </p:nvSpPr>
            <p:spPr bwMode="auto">
              <a:xfrm>
                <a:off x="981" y="1201"/>
                <a:ext cx="270" cy="212"/>
              </a:xfrm>
              <a:custGeom>
                <a:avLst/>
                <a:gdLst>
                  <a:gd name="T0" fmla="*/ 152 w 354"/>
                  <a:gd name="T1" fmla="*/ 63 h 294"/>
                  <a:gd name="T2" fmla="*/ 149 w 354"/>
                  <a:gd name="T3" fmla="*/ 110 h 294"/>
                  <a:gd name="T4" fmla="*/ 43 w 354"/>
                  <a:gd name="T5" fmla="*/ 102 h 294"/>
                  <a:gd name="T6" fmla="*/ 0 w 354"/>
                  <a:gd name="T7" fmla="*/ 94 h 294"/>
                  <a:gd name="T8" fmla="*/ 5 w 354"/>
                  <a:gd name="T9" fmla="*/ 72 h 294"/>
                  <a:gd name="T10" fmla="*/ 16 w 354"/>
                  <a:gd name="T11" fmla="*/ 12 h 294"/>
                  <a:gd name="T12" fmla="*/ 18 w 354"/>
                  <a:gd name="T13" fmla="*/ 0 h 294"/>
                  <a:gd name="T14" fmla="*/ 157 w 354"/>
                  <a:gd name="T15" fmla="*/ 14 h 294"/>
                  <a:gd name="T16" fmla="*/ 154 w 354"/>
                  <a:gd name="T17" fmla="*/ 52 h 294"/>
                  <a:gd name="T18" fmla="*/ 152 w 354"/>
                  <a:gd name="T19" fmla="*/ 63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249" name="Freeform 128"/>
              <p:cNvSpPr>
                <a:spLocks noChangeAspect="1"/>
              </p:cNvSpPr>
              <p:nvPr/>
            </p:nvSpPr>
            <p:spPr bwMode="auto">
              <a:xfrm>
                <a:off x="981" y="1201"/>
                <a:ext cx="270" cy="212"/>
              </a:xfrm>
              <a:custGeom>
                <a:avLst/>
                <a:gdLst>
                  <a:gd name="T0" fmla="*/ 152 w 354"/>
                  <a:gd name="T1" fmla="*/ 63 h 294"/>
                  <a:gd name="T2" fmla="*/ 149 w 354"/>
                  <a:gd name="T3" fmla="*/ 110 h 294"/>
                  <a:gd name="T4" fmla="*/ 43 w 354"/>
                  <a:gd name="T5" fmla="*/ 102 h 294"/>
                  <a:gd name="T6" fmla="*/ 0 w 354"/>
                  <a:gd name="T7" fmla="*/ 94 h 294"/>
                  <a:gd name="T8" fmla="*/ 5 w 354"/>
                  <a:gd name="T9" fmla="*/ 72 h 294"/>
                  <a:gd name="T10" fmla="*/ 16 w 354"/>
                  <a:gd name="T11" fmla="*/ 12 h 294"/>
                  <a:gd name="T12" fmla="*/ 18 w 354"/>
                  <a:gd name="T13" fmla="*/ 0 h 294"/>
                  <a:gd name="T14" fmla="*/ 157 w 354"/>
                  <a:gd name="T15" fmla="*/ 14 h 294"/>
                  <a:gd name="T16" fmla="*/ 154 w 354"/>
                  <a:gd name="T17" fmla="*/ 52 h 294"/>
                  <a:gd name="T18" fmla="*/ 152 w 354"/>
                  <a:gd name="T19" fmla="*/ 63 h 294"/>
                  <a:gd name="T20" fmla="*/ 152 w 354"/>
                  <a:gd name="T21" fmla="*/ 65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solidFill>
                    <a:srgbClr val="000000"/>
                  </a:solidFill>
                </a:endParaRPr>
              </a:p>
            </p:txBody>
          </p:sp>
        </p:grpSp>
        <p:sp>
          <p:nvSpPr>
            <p:cNvPr id="20127" name="Rectangle 129"/>
            <p:cNvSpPr>
              <a:spLocks noChangeArrowheads="1"/>
            </p:cNvSpPr>
            <p:nvPr/>
          </p:nvSpPr>
          <p:spPr bwMode="auto">
            <a:xfrm>
              <a:off x="928" y="912"/>
              <a:ext cx="576" cy="240"/>
            </a:xfrm>
            <a:prstGeom prst="rect">
              <a:avLst/>
            </a:prstGeom>
            <a:noFill/>
            <a:ln w="9525">
              <a:noFill/>
              <a:miter lim="800000"/>
              <a:headEnd/>
              <a:tailEnd/>
            </a:ln>
          </p:spPr>
          <p:txBody>
            <a:bodyPr wrap="none" anchor="ctr"/>
            <a:lstStyle/>
            <a:p>
              <a:pPr algn="ctr"/>
              <a:r>
                <a:rPr lang="en-US" sz="1600" b="1" dirty="0">
                  <a:solidFill>
                    <a:srgbClr val="FFFF00"/>
                  </a:solidFill>
                </a:rPr>
                <a:t>1994</a:t>
              </a:r>
            </a:p>
          </p:txBody>
        </p:sp>
      </p:grpSp>
      <p:grpSp>
        <p:nvGrpSpPr>
          <p:cNvPr id="4" name="Group 130"/>
          <p:cNvGrpSpPr>
            <a:grpSpLocks/>
          </p:cNvGrpSpPr>
          <p:nvPr/>
        </p:nvGrpSpPr>
        <p:grpSpPr bwMode="auto">
          <a:xfrm>
            <a:off x="800100" y="3962400"/>
            <a:ext cx="2209800" cy="1866900"/>
            <a:chOff x="504" y="2592"/>
            <a:chExt cx="1392" cy="1176"/>
          </a:xfrm>
        </p:grpSpPr>
        <p:grpSp>
          <p:nvGrpSpPr>
            <p:cNvPr id="20002" name="Group 131"/>
            <p:cNvGrpSpPr>
              <a:grpSpLocks noChangeAspect="1"/>
            </p:cNvGrpSpPr>
            <p:nvPr/>
          </p:nvGrpSpPr>
          <p:grpSpPr bwMode="auto">
            <a:xfrm>
              <a:off x="504" y="2645"/>
              <a:ext cx="1392" cy="1123"/>
              <a:chOff x="3264" y="768"/>
              <a:chExt cx="2160" cy="1536"/>
            </a:xfrm>
          </p:grpSpPr>
          <p:sp>
            <p:nvSpPr>
              <p:cNvPr id="20004" name="AutoShape 132"/>
              <p:cNvSpPr>
                <a:spLocks noChangeAspect="1" noChangeArrowheads="1"/>
              </p:cNvSpPr>
              <p:nvPr/>
            </p:nvSpPr>
            <p:spPr bwMode="auto">
              <a:xfrm>
                <a:off x="3264" y="768"/>
                <a:ext cx="2155" cy="1532"/>
              </a:xfrm>
              <a:prstGeom prst="rect">
                <a:avLst/>
              </a:prstGeom>
              <a:noFill/>
              <a:ln w="9525">
                <a:noFill/>
                <a:miter lim="800000"/>
                <a:headEnd/>
                <a:tailEnd/>
              </a:ln>
            </p:spPr>
            <p:txBody>
              <a:bodyPr/>
              <a:lstStyle/>
              <a:p>
                <a:endParaRPr lang="en-US">
                  <a:solidFill>
                    <a:srgbClr val="000000"/>
                  </a:solidFill>
                </a:endParaRPr>
              </a:p>
            </p:txBody>
          </p:sp>
          <p:sp>
            <p:nvSpPr>
              <p:cNvPr id="20005" name="Rectangle 133"/>
              <p:cNvSpPr>
                <a:spLocks noChangeAspect="1" noChangeArrowheads="1"/>
              </p:cNvSpPr>
              <p:nvPr/>
            </p:nvSpPr>
            <p:spPr bwMode="auto">
              <a:xfrm>
                <a:off x="3264" y="768"/>
                <a:ext cx="2160" cy="1536"/>
              </a:xfrm>
              <a:prstGeom prst="rect">
                <a:avLst/>
              </a:prstGeom>
              <a:solidFill>
                <a:srgbClr val="FFFFFF">
                  <a:alpha val="0"/>
                </a:srgbClr>
              </a:solidFill>
              <a:ln w="9525">
                <a:noFill/>
                <a:miter lim="800000"/>
                <a:headEnd/>
                <a:tailEnd/>
              </a:ln>
            </p:spPr>
            <p:txBody>
              <a:bodyPr/>
              <a:lstStyle/>
              <a:p>
                <a:endParaRPr lang="en-US">
                  <a:solidFill>
                    <a:srgbClr val="000000"/>
                  </a:solidFill>
                </a:endParaRPr>
              </a:p>
            </p:txBody>
          </p:sp>
          <p:sp>
            <p:nvSpPr>
              <p:cNvPr id="20006" name="Rectangle 134"/>
              <p:cNvSpPr>
                <a:spLocks noChangeAspect="1" noChangeArrowheads="1"/>
              </p:cNvSpPr>
              <p:nvPr/>
            </p:nvSpPr>
            <p:spPr bwMode="auto">
              <a:xfrm>
                <a:off x="3291" y="792"/>
                <a:ext cx="2106" cy="1483"/>
              </a:xfrm>
              <a:prstGeom prst="rect">
                <a:avLst/>
              </a:prstGeom>
              <a:solidFill>
                <a:srgbClr val="FFFFFF">
                  <a:alpha val="0"/>
                </a:srgbClr>
              </a:solidFill>
              <a:ln w="9525">
                <a:noFill/>
                <a:miter lim="800000"/>
                <a:headEnd/>
                <a:tailEnd/>
              </a:ln>
            </p:spPr>
            <p:txBody>
              <a:bodyPr/>
              <a:lstStyle/>
              <a:p>
                <a:endParaRPr lang="en-US">
                  <a:solidFill>
                    <a:srgbClr val="000000"/>
                  </a:solidFill>
                </a:endParaRPr>
              </a:p>
            </p:txBody>
          </p:sp>
          <p:sp>
            <p:nvSpPr>
              <p:cNvPr id="20007" name="Freeform 135"/>
              <p:cNvSpPr>
                <a:spLocks noChangeAspect="1"/>
              </p:cNvSpPr>
              <p:nvPr/>
            </p:nvSpPr>
            <p:spPr bwMode="auto">
              <a:xfrm>
                <a:off x="4673" y="1677"/>
                <a:ext cx="147" cy="211"/>
              </a:xfrm>
              <a:custGeom>
                <a:avLst/>
                <a:gdLst>
                  <a:gd name="T0" fmla="*/ 87 w 192"/>
                  <a:gd name="T1" fmla="*/ 76 h 312"/>
                  <a:gd name="T2" fmla="*/ 24 w 192"/>
                  <a:gd name="T3" fmla="*/ 80 h 312"/>
                  <a:gd name="T4" fmla="*/ 24 w 192"/>
                  <a:gd name="T5" fmla="*/ 84 h 312"/>
                  <a:gd name="T6" fmla="*/ 30 w 192"/>
                  <a:gd name="T7" fmla="*/ 87 h 312"/>
                  <a:gd name="T8" fmla="*/ 30 w 192"/>
                  <a:gd name="T9" fmla="*/ 93 h 312"/>
                  <a:gd name="T10" fmla="*/ 16 w 192"/>
                  <a:gd name="T11" fmla="*/ 97 h 312"/>
                  <a:gd name="T12" fmla="*/ 21 w 192"/>
                  <a:gd name="T13" fmla="*/ 95 h 312"/>
                  <a:gd name="T14" fmla="*/ 14 w 192"/>
                  <a:gd name="T15" fmla="*/ 85 h 312"/>
                  <a:gd name="T16" fmla="*/ 11 w 192"/>
                  <a:gd name="T17" fmla="*/ 95 h 312"/>
                  <a:gd name="T18" fmla="*/ 5 w 192"/>
                  <a:gd name="T19" fmla="*/ 93 h 312"/>
                  <a:gd name="T20" fmla="*/ 5 w 192"/>
                  <a:gd name="T21" fmla="*/ 87 h 312"/>
                  <a:gd name="T22" fmla="*/ 0 w 192"/>
                  <a:gd name="T23" fmla="*/ 65 h 312"/>
                  <a:gd name="T24" fmla="*/ 0 w 192"/>
                  <a:gd name="T25" fmla="*/ 2 h 312"/>
                  <a:gd name="T26" fmla="*/ 59 w 192"/>
                  <a:gd name="T27" fmla="*/ 0 h 312"/>
                  <a:gd name="T28" fmla="*/ 76 w 192"/>
                  <a:gd name="T29" fmla="*/ 41 h 312"/>
                  <a:gd name="T30" fmla="*/ 87 w 192"/>
                  <a:gd name="T31" fmla="*/ 52 h 312"/>
                  <a:gd name="T32" fmla="*/ 81 w 192"/>
                  <a:gd name="T33" fmla="*/ 60 h 312"/>
                  <a:gd name="T34" fmla="*/ 87 w 192"/>
                  <a:gd name="T35" fmla="*/ 7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08" name="Freeform 136"/>
              <p:cNvSpPr>
                <a:spLocks noChangeAspect="1"/>
              </p:cNvSpPr>
              <p:nvPr/>
            </p:nvSpPr>
            <p:spPr bwMode="auto">
              <a:xfrm>
                <a:off x="4673" y="1677"/>
                <a:ext cx="147" cy="211"/>
              </a:xfrm>
              <a:custGeom>
                <a:avLst/>
                <a:gdLst>
                  <a:gd name="T0" fmla="*/ 87 w 192"/>
                  <a:gd name="T1" fmla="*/ 76 h 312"/>
                  <a:gd name="T2" fmla="*/ 24 w 192"/>
                  <a:gd name="T3" fmla="*/ 80 h 312"/>
                  <a:gd name="T4" fmla="*/ 24 w 192"/>
                  <a:gd name="T5" fmla="*/ 84 h 312"/>
                  <a:gd name="T6" fmla="*/ 30 w 192"/>
                  <a:gd name="T7" fmla="*/ 87 h 312"/>
                  <a:gd name="T8" fmla="*/ 30 w 192"/>
                  <a:gd name="T9" fmla="*/ 93 h 312"/>
                  <a:gd name="T10" fmla="*/ 16 w 192"/>
                  <a:gd name="T11" fmla="*/ 97 h 312"/>
                  <a:gd name="T12" fmla="*/ 21 w 192"/>
                  <a:gd name="T13" fmla="*/ 95 h 312"/>
                  <a:gd name="T14" fmla="*/ 14 w 192"/>
                  <a:gd name="T15" fmla="*/ 85 h 312"/>
                  <a:gd name="T16" fmla="*/ 11 w 192"/>
                  <a:gd name="T17" fmla="*/ 95 h 312"/>
                  <a:gd name="T18" fmla="*/ 5 w 192"/>
                  <a:gd name="T19" fmla="*/ 93 h 312"/>
                  <a:gd name="T20" fmla="*/ 5 w 192"/>
                  <a:gd name="T21" fmla="*/ 87 h 312"/>
                  <a:gd name="T22" fmla="*/ 0 w 192"/>
                  <a:gd name="T23" fmla="*/ 65 h 312"/>
                  <a:gd name="T24" fmla="*/ 0 w 192"/>
                  <a:gd name="T25" fmla="*/ 2 h 312"/>
                  <a:gd name="T26" fmla="*/ 59 w 192"/>
                  <a:gd name="T27" fmla="*/ 0 h 312"/>
                  <a:gd name="T28" fmla="*/ 76 w 192"/>
                  <a:gd name="T29" fmla="*/ 41 h 312"/>
                  <a:gd name="T30" fmla="*/ 87 w 192"/>
                  <a:gd name="T31" fmla="*/ 52 h 312"/>
                  <a:gd name="T32" fmla="*/ 81 w 192"/>
                  <a:gd name="T33" fmla="*/ 60 h 312"/>
                  <a:gd name="T34" fmla="*/ 87 w 192"/>
                  <a:gd name="T35" fmla="*/ 76 h 312"/>
                  <a:gd name="T36" fmla="*/ 87 w 192"/>
                  <a:gd name="T37" fmla="*/ 78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09" name="Freeform 137"/>
              <p:cNvSpPr>
                <a:spLocks noChangeAspect="1"/>
              </p:cNvSpPr>
              <p:nvPr/>
            </p:nvSpPr>
            <p:spPr bwMode="auto">
              <a:xfrm>
                <a:off x="3328" y="1770"/>
                <a:ext cx="407" cy="318"/>
              </a:xfrm>
              <a:custGeom>
                <a:avLst/>
                <a:gdLst>
                  <a:gd name="T0" fmla="*/ 3 w 534"/>
                  <a:gd name="T1" fmla="*/ 83 h 468"/>
                  <a:gd name="T2" fmla="*/ 3 w 534"/>
                  <a:gd name="T3" fmla="*/ 84 h 468"/>
                  <a:gd name="T4" fmla="*/ 14 w 534"/>
                  <a:gd name="T5" fmla="*/ 92 h 468"/>
                  <a:gd name="T6" fmla="*/ 11 w 534"/>
                  <a:gd name="T7" fmla="*/ 101 h 468"/>
                  <a:gd name="T8" fmla="*/ 27 w 534"/>
                  <a:gd name="T9" fmla="*/ 94 h 468"/>
                  <a:gd name="T10" fmla="*/ 18 w 534"/>
                  <a:gd name="T11" fmla="*/ 113 h 468"/>
                  <a:gd name="T12" fmla="*/ 37 w 534"/>
                  <a:gd name="T13" fmla="*/ 119 h 468"/>
                  <a:gd name="T14" fmla="*/ 43 w 534"/>
                  <a:gd name="T15" fmla="*/ 117 h 468"/>
                  <a:gd name="T16" fmla="*/ 43 w 534"/>
                  <a:gd name="T17" fmla="*/ 128 h 468"/>
                  <a:gd name="T18" fmla="*/ 24 w 534"/>
                  <a:gd name="T19" fmla="*/ 141 h 468"/>
                  <a:gd name="T20" fmla="*/ 0 w 534"/>
                  <a:gd name="T21" fmla="*/ 147 h 468"/>
                  <a:gd name="T22" fmla="*/ 27 w 534"/>
                  <a:gd name="T23" fmla="*/ 141 h 468"/>
                  <a:gd name="T24" fmla="*/ 34 w 534"/>
                  <a:gd name="T25" fmla="*/ 139 h 468"/>
                  <a:gd name="T26" fmla="*/ 40 w 534"/>
                  <a:gd name="T27" fmla="*/ 137 h 468"/>
                  <a:gd name="T28" fmla="*/ 75 w 534"/>
                  <a:gd name="T29" fmla="*/ 117 h 468"/>
                  <a:gd name="T30" fmla="*/ 90 w 534"/>
                  <a:gd name="T31" fmla="*/ 96 h 468"/>
                  <a:gd name="T32" fmla="*/ 93 w 534"/>
                  <a:gd name="T33" fmla="*/ 94 h 468"/>
                  <a:gd name="T34" fmla="*/ 96 w 534"/>
                  <a:gd name="T35" fmla="*/ 96 h 468"/>
                  <a:gd name="T36" fmla="*/ 88 w 534"/>
                  <a:gd name="T37" fmla="*/ 100 h 468"/>
                  <a:gd name="T38" fmla="*/ 90 w 534"/>
                  <a:gd name="T39" fmla="*/ 109 h 468"/>
                  <a:gd name="T40" fmla="*/ 93 w 534"/>
                  <a:gd name="T41" fmla="*/ 113 h 468"/>
                  <a:gd name="T42" fmla="*/ 104 w 534"/>
                  <a:gd name="T43" fmla="*/ 107 h 468"/>
                  <a:gd name="T44" fmla="*/ 109 w 534"/>
                  <a:gd name="T45" fmla="*/ 100 h 468"/>
                  <a:gd name="T46" fmla="*/ 114 w 534"/>
                  <a:gd name="T47" fmla="*/ 100 h 468"/>
                  <a:gd name="T48" fmla="*/ 157 w 534"/>
                  <a:gd name="T49" fmla="*/ 107 h 468"/>
                  <a:gd name="T50" fmla="*/ 165 w 534"/>
                  <a:gd name="T51" fmla="*/ 105 h 468"/>
                  <a:gd name="T52" fmla="*/ 168 w 534"/>
                  <a:gd name="T53" fmla="*/ 111 h 468"/>
                  <a:gd name="T54" fmla="*/ 170 w 534"/>
                  <a:gd name="T55" fmla="*/ 113 h 468"/>
                  <a:gd name="T56" fmla="*/ 186 w 534"/>
                  <a:gd name="T57" fmla="*/ 115 h 468"/>
                  <a:gd name="T58" fmla="*/ 191 w 534"/>
                  <a:gd name="T59" fmla="*/ 117 h 468"/>
                  <a:gd name="T60" fmla="*/ 194 w 534"/>
                  <a:gd name="T61" fmla="*/ 115 h 468"/>
                  <a:gd name="T62" fmla="*/ 221 w 534"/>
                  <a:gd name="T63" fmla="*/ 130 h 468"/>
                  <a:gd name="T64" fmla="*/ 226 w 534"/>
                  <a:gd name="T65" fmla="*/ 130 h 468"/>
                  <a:gd name="T66" fmla="*/ 236 w 534"/>
                  <a:gd name="T67" fmla="*/ 139 h 468"/>
                  <a:gd name="T68" fmla="*/ 218 w 534"/>
                  <a:gd name="T69" fmla="*/ 128 h 468"/>
                  <a:gd name="T70" fmla="*/ 175 w 534"/>
                  <a:gd name="T71" fmla="*/ 113 h 468"/>
                  <a:gd name="T72" fmla="*/ 168 w 534"/>
                  <a:gd name="T73" fmla="*/ 105 h 468"/>
                  <a:gd name="T74" fmla="*/ 152 w 534"/>
                  <a:gd name="T75" fmla="*/ 101 h 468"/>
                  <a:gd name="T76" fmla="*/ 90 w 534"/>
                  <a:gd name="T77" fmla="*/ 10 h 468"/>
                  <a:gd name="T78" fmla="*/ 77 w 534"/>
                  <a:gd name="T79" fmla="*/ 5 h 468"/>
                  <a:gd name="T80" fmla="*/ 21 w 534"/>
                  <a:gd name="T81" fmla="*/ 21 h 468"/>
                  <a:gd name="T82" fmla="*/ 43 w 534"/>
                  <a:gd name="T83" fmla="*/ 38 h 468"/>
                  <a:gd name="T84" fmla="*/ 40 w 534"/>
                  <a:gd name="T85" fmla="*/ 39 h 468"/>
                  <a:gd name="T86" fmla="*/ 37 w 534"/>
                  <a:gd name="T87" fmla="*/ 47 h 468"/>
                  <a:gd name="T88" fmla="*/ 32 w 534"/>
                  <a:gd name="T89" fmla="*/ 39 h 468"/>
                  <a:gd name="T90" fmla="*/ 5 w 534"/>
                  <a:gd name="T91" fmla="*/ 43 h 468"/>
                  <a:gd name="T92" fmla="*/ 11 w 534"/>
                  <a:gd name="T93" fmla="*/ 49 h 468"/>
                  <a:gd name="T94" fmla="*/ 29 w 534"/>
                  <a:gd name="T95" fmla="*/ 58 h 468"/>
                  <a:gd name="T96" fmla="*/ 40 w 534"/>
                  <a:gd name="T97" fmla="*/ 58 h 468"/>
                  <a:gd name="T98" fmla="*/ 37 w 534"/>
                  <a:gd name="T99" fmla="*/ 70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10" name="Freeform 138"/>
              <p:cNvSpPr>
                <a:spLocks noChangeAspect="1"/>
              </p:cNvSpPr>
              <p:nvPr/>
            </p:nvSpPr>
            <p:spPr bwMode="auto">
              <a:xfrm>
                <a:off x="3328" y="1770"/>
                <a:ext cx="407" cy="318"/>
              </a:xfrm>
              <a:custGeom>
                <a:avLst/>
                <a:gdLst>
                  <a:gd name="T0" fmla="*/ 3 w 534"/>
                  <a:gd name="T1" fmla="*/ 83 h 468"/>
                  <a:gd name="T2" fmla="*/ 3 w 534"/>
                  <a:gd name="T3" fmla="*/ 84 h 468"/>
                  <a:gd name="T4" fmla="*/ 14 w 534"/>
                  <a:gd name="T5" fmla="*/ 92 h 468"/>
                  <a:gd name="T6" fmla="*/ 11 w 534"/>
                  <a:gd name="T7" fmla="*/ 101 h 468"/>
                  <a:gd name="T8" fmla="*/ 27 w 534"/>
                  <a:gd name="T9" fmla="*/ 94 h 468"/>
                  <a:gd name="T10" fmla="*/ 18 w 534"/>
                  <a:gd name="T11" fmla="*/ 113 h 468"/>
                  <a:gd name="T12" fmla="*/ 37 w 534"/>
                  <a:gd name="T13" fmla="*/ 119 h 468"/>
                  <a:gd name="T14" fmla="*/ 43 w 534"/>
                  <a:gd name="T15" fmla="*/ 117 h 468"/>
                  <a:gd name="T16" fmla="*/ 43 w 534"/>
                  <a:gd name="T17" fmla="*/ 128 h 468"/>
                  <a:gd name="T18" fmla="*/ 24 w 534"/>
                  <a:gd name="T19" fmla="*/ 141 h 468"/>
                  <a:gd name="T20" fmla="*/ 0 w 534"/>
                  <a:gd name="T21" fmla="*/ 147 h 468"/>
                  <a:gd name="T22" fmla="*/ 27 w 534"/>
                  <a:gd name="T23" fmla="*/ 141 h 468"/>
                  <a:gd name="T24" fmla="*/ 34 w 534"/>
                  <a:gd name="T25" fmla="*/ 139 h 468"/>
                  <a:gd name="T26" fmla="*/ 40 w 534"/>
                  <a:gd name="T27" fmla="*/ 137 h 468"/>
                  <a:gd name="T28" fmla="*/ 75 w 534"/>
                  <a:gd name="T29" fmla="*/ 117 h 468"/>
                  <a:gd name="T30" fmla="*/ 90 w 534"/>
                  <a:gd name="T31" fmla="*/ 96 h 468"/>
                  <a:gd name="T32" fmla="*/ 93 w 534"/>
                  <a:gd name="T33" fmla="*/ 94 h 468"/>
                  <a:gd name="T34" fmla="*/ 96 w 534"/>
                  <a:gd name="T35" fmla="*/ 96 h 468"/>
                  <a:gd name="T36" fmla="*/ 88 w 534"/>
                  <a:gd name="T37" fmla="*/ 100 h 468"/>
                  <a:gd name="T38" fmla="*/ 90 w 534"/>
                  <a:gd name="T39" fmla="*/ 109 h 468"/>
                  <a:gd name="T40" fmla="*/ 93 w 534"/>
                  <a:gd name="T41" fmla="*/ 113 h 468"/>
                  <a:gd name="T42" fmla="*/ 104 w 534"/>
                  <a:gd name="T43" fmla="*/ 107 h 468"/>
                  <a:gd name="T44" fmla="*/ 109 w 534"/>
                  <a:gd name="T45" fmla="*/ 100 h 468"/>
                  <a:gd name="T46" fmla="*/ 114 w 534"/>
                  <a:gd name="T47" fmla="*/ 100 h 468"/>
                  <a:gd name="T48" fmla="*/ 157 w 534"/>
                  <a:gd name="T49" fmla="*/ 107 h 468"/>
                  <a:gd name="T50" fmla="*/ 165 w 534"/>
                  <a:gd name="T51" fmla="*/ 105 h 468"/>
                  <a:gd name="T52" fmla="*/ 168 w 534"/>
                  <a:gd name="T53" fmla="*/ 111 h 468"/>
                  <a:gd name="T54" fmla="*/ 170 w 534"/>
                  <a:gd name="T55" fmla="*/ 113 h 468"/>
                  <a:gd name="T56" fmla="*/ 186 w 534"/>
                  <a:gd name="T57" fmla="*/ 115 h 468"/>
                  <a:gd name="T58" fmla="*/ 191 w 534"/>
                  <a:gd name="T59" fmla="*/ 117 h 468"/>
                  <a:gd name="T60" fmla="*/ 194 w 534"/>
                  <a:gd name="T61" fmla="*/ 115 h 468"/>
                  <a:gd name="T62" fmla="*/ 221 w 534"/>
                  <a:gd name="T63" fmla="*/ 130 h 468"/>
                  <a:gd name="T64" fmla="*/ 226 w 534"/>
                  <a:gd name="T65" fmla="*/ 130 h 468"/>
                  <a:gd name="T66" fmla="*/ 236 w 534"/>
                  <a:gd name="T67" fmla="*/ 139 h 468"/>
                  <a:gd name="T68" fmla="*/ 218 w 534"/>
                  <a:gd name="T69" fmla="*/ 128 h 468"/>
                  <a:gd name="T70" fmla="*/ 175 w 534"/>
                  <a:gd name="T71" fmla="*/ 113 h 468"/>
                  <a:gd name="T72" fmla="*/ 168 w 534"/>
                  <a:gd name="T73" fmla="*/ 105 h 468"/>
                  <a:gd name="T74" fmla="*/ 152 w 534"/>
                  <a:gd name="T75" fmla="*/ 101 h 468"/>
                  <a:gd name="T76" fmla="*/ 90 w 534"/>
                  <a:gd name="T77" fmla="*/ 10 h 468"/>
                  <a:gd name="T78" fmla="*/ 77 w 534"/>
                  <a:gd name="T79" fmla="*/ 5 h 468"/>
                  <a:gd name="T80" fmla="*/ 21 w 534"/>
                  <a:gd name="T81" fmla="*/ 21 h 468"/>
                  <a:gd name="T82" fmla="*/ 43 w 534"/>
                  <a:gd name="T83" fmla="*/ 38 h 468"/>
                  <a:gd name="T84" fmla="*/ 40 w 534"/>
                  <a:gd name="T85" fmla="*/ 39 h 468"/>
                  <a:gd name="T86" fmla="*/ 37 w 534"/>
                  <a:gd name="T87" fmla="*/ 47 h 468"/>
                  <a:gd name="T88" fmla="*/ 32 w 534"/>
                  <a:gd name="T89" fmla="*/ 39 h 468"/>
                  <a:gd name="T90" fmla="*/ 5 w 534"/>
                  <a:gd name="T91" fmla="*/ 43 h 468"/>
                  <a:gd name="T92" fmla="*/ 11 w 534"/>
                  <a:gd name="T93" fmla="*/ 49 h 468"/>
                  <a:gd name="T94" fmla="*/ 29 w 534"/>
                  <a:gd name="T95" fmla="*/ 58 h 468"/>
                  <a:gd name="T96" fmla="*/ 40 w 534"/>
                  <a:gd name="T97" fmla="*/ 58 h 468"/>
                  <a:gd name="T98" fmla="*/ 37 w 534"/>
                  <a:gd name="T99" fmla="*/ 70 h 468"/>
                  <a:gd name="T100" fmla="*/ 21 w 534"/>
                  <a:gd name="T101" fmla="*/ 73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11" name="Freeform 139"/>
              <p:cNvSpPr>
                <a:spLocks noChangeAspect="1"/>
              </p:cNvSpPr>
              <p:nvPr/>
            </p:nvSpPr>
            <p:spPr bwMode="auto">
              <a:xfrm>
                <a:off x="3593" y="1546"/>
                <a:ext cx="266" cy="273"/>
              </a:xfrm>
              <a:custGeom>
                <a:avLst/>
                <a:gdLst>
                  <a:gd name="T0" fmla="*/ 131 w 348"/>
                  <a:gd name="T1" fmla="*/ 126 h 402"/>
                  <a:gd name="T2" fmla="*/ 83 w 348"/>
                  <a:gd name="T3" fmla="*/ 120 h 402"/>
                  <a:gd name="T4" fmla="*/ 0 w 348"/>
                  <a:gd name="T5" fmla="*/ 86 h 402"/>
                  <a:gd name="T6" fmla="*/ 3 w 348"/>
                  <a:gd name="T7" fmla="*/ 83 h 402"/>
                  <a:gd name="T8" fmla="*/ 5 w 348"/>
                  <a:gd name="T9" fmla="*/ 83 h 402"/>
                  <a:gd name="T10" fmla="*/ 11 w 348"/>
                  <a:gd name="T11" fmla="*/ 81 h 402"/>
                  <a:gd name="T12" fmla="*/ 8 w 348"/>
                  <a:gd name="T13" fmla="*/ 71 h 402"/>
                  <a:gd name="T14" fmla="*/ 14 w 348"/>
                  <a:gd name="T15" fmla="*/ 66 h 402"/>
                  <a:gd name="T16" fmla="*/ 16 w 348"/>
                  <a:gd name="T17" fmla="*/ 58 h 402"/>
                  <a:gd name="T18" fmla="*/ 27 w 348"/>
                  <a:gd name="T19" fmla="*/ 54 h 402"/>
                  <a:gd name="T20" fmla="*/ 18 w 348"/>
                  <a:gd name="T21" fmla="*/ 37 h 402"/>
                  <a:gd name="T22" fmla="*/ 18 w 348"/>
                  <a:gd name="T23" fmla="*/ 35 h 402"/>
                  <a:gd name="T24" fmla="*/ 21 w 348"/>
                  <a:gd name="T25" fmla="*/ 17 h 402"/>
                  <a:gd name="T26" fmla="*/ 27 w 348"/>
                  <a:gd name="T27" fmla="*/ 15 h 402"/>
                  <a:gd name="T28" fmla="*/ 35 w 348"/>
                  <a:gd name="T29" fmla="*/ 19 h 402"/>
                  <a:gd name="T30" fmla="*/ 43 w 348"/>
                  <a:gd name="T31" fmla="*/ 0 h 402"/>
                  <a:gd name="T32" fmla="*/ 155 w 348"/>
                  <a:gd name="T33" fmla="*/ 14 h 402"/>
                  <a:gd name="T34" fmla="*/ 137 w 348"/>
                  <a:gd name="T35" fmla="*/ 103 h 402"/>
                  <a:gd name="T36" fmla="*/ 131 w 348"/>
                  <a:gd name="T37" fmla="*/ 126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12" name="Freeform 140"/>
              <p:cNvSpPr>
                <a:spLocks noChangeAspect="1"/>
              </p:cNvSpPr>
              <p:nvPr/>
            </p:nvSpPr>
            <p:spPr bwMode="auto">
              <a:xfrm>
                <a:off x="3593" y="1546"/>
                <a:ext cx="266" cy="277"/>
              </a:xfrm>
              <a:custGeom>
                <a:avLst/>
                <a:gdLst>
                  <a:gd name="T0" fmla="*/ 131 w 348"/>
                  <a:gd name="T1" fmla="*/ 126 h 408"/>
                  <a:gd name="T2" fmla="*/ 83 w 348"/>
                  <a:gd name="T3" fmla="*/ 120 h 408"/>
                  <a:gd name="T4" fmla="*/ 0 w 348"/>
                  <a:gd name="T5" fmla="*/ 86 h 408"/>
                  <a:gd name="T6" fmla="*/ 3 w 348"/>
                  <a:gd name="T7" fmla="*/ 83 h 408"/>
                  <a:gd name="T8" fmla="*/ 5 w 348"/>
                  <a:gd name="T9" fmla="*/ 83 h 408"/>
                  <a:gd name="T10" fmla="*/ 11 w 348"/>
                  <a:gd name="T11" fmla="*/ 81 h 408"/>
                  <a:gd name="T12" fmla="*/ 8 w 348"/>
                  <a:gd name="T13" fmla="*/ 71 h 408"/>
                  <a:gd name="T14" fmla="*/ 14 w 348"/>
                  <a:gd name="T15" fmla="*/ 66 h 408"/>
                  <a:gd name="T16" fmla="*/ 16 w 348"/>
                  <a:gd name="T17" fmla="*/ 58 h 408"/>
                  <a:gd name="T18" fmla="*/ 27 w 348"/>
                  <a:gd name="T19" fmla="*/ 54 h 408"/>
                  <a:gd name="T20" fmla="*/ 18 w 348"/>
                  <a:gd name="T21" fmla="*/ 37 h 408"/>
                  <a:gd name="T22" fmla="*/ 18 w 348"/>
                  <a:gd name="T23" fmla="*/ 35 h 408"/>
                  <a:gd name="T24" fmla="*/ 21 w 348"/>
                  <a:gd name="T25" fmla="*/ 17 h 408"/>
                  <a:gd name="T26" fmla="*/ 27 w 348"/>
                  <a:gd name="T27" fmla="*/ 15 h 408"/>
                  <a:gd name="T28" fmla="*/ 35 w 348"/>
                  <a:gd name="T29" fmla="*/ 19 h 408"/>
                  <a:gd name="T30" fmla="*/ 43 w 348"/>
                  <a:gd name="T31" fmla="*/ 0 h 408"/>
                  <a:gd name="T32" fmla="*/ 155 w 348"/>
                  <a:gd name="T33" fmla="*/ 14 h 408"/>
                  <a:gd name="T34" fmla="*/ 137 w 348"/>
                  <a:gd name="T35" fmla="*/ 103 h 408"/>
                  <a:gd name="T36" fmla="*/ 131 w 348"/>
                  <a:gd name="T37" fmla="*/ 126 h 408"/>
                  <a:gd name="T38" fmla="*/ 131 w 348"/>
                  <a:gd name="T39" fmla="*/ 12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13" name="Freeform 141"/>
              <p:cNvSpPr>
                <a:spLocks noChangeAspect="1"/>
              </p:cNvSpPr>
              <p:nvPr/>
            </p:nvSpPr>
            <p:spPr bwMode="auto">
              <a:xfrm>
                <a:off x="4417" y="1624"/>
                <a:ext cx="197" cy="154"/>
              </a:xfrm>
              <a:custGeom>
                <a:avLst/>
                <a:gdLst>
                  <a:gd name="T0" fmla="*/ 82 w 258"/>
                  <a:gd name="T1" fmla="*/ 70 h 228"/>
                  <a:gd name="T2" fmla="*/ 14 w 258"/>
                  <a:gd name="T3" fmla="*/ 70 h 228"/>
                  <a:gd name="T4" fmla="*/ 14 w 258"/>
                  <a:gd name="T5" fmla="*/ 59 h 228"/>
                  <a:gd name="T6" fmla="*/ 3 w 258"/>
                  <a:gd name="T7" fmla="*/ 57 h 228"/>
                  <a:gd name="T8" fmla="*/ 5 w 258"/>
                  <a:gd name="T9" fmla="*/ 24 h 228"/>
                  <a:gd name="T10" fmla="*/ 0 w 258"/>
                  <a:gd name="T11" fmla="*/ 2 h 228"/>
                  <a:gd name="T12" fmla="*/ 102 w 258"/>
                  <a:gd name="T13" fmla="*/ 0 h 228"/>
                  <a:gd name="T14" fmla="*/ 105 w 258"/>
                  <a:gd name="T15" fmla="*/ 3 h 228"/>
                  <a:gd name="T16" fmla="*/ 96 w 258"/>
                  <a:gd name="T17" fmla="*/ 9 h 228"/>
                  <a:gd name="T18" fmla="*/ 115 w 258"/>
                  <a:gd name="T19" fmla="*/ 9 h 228"/>
                  <a:gd name="T20" fmla="*/ 107 w 258"/>
                  <a:gd name="T21" fmla="*/ 15 h 228"/>
                  <a:gd name="T22" fmla="*/ 110 w 258"/>
                  <a:gd name="T23" fmla="*/ 19 h 228"/>
                  <a:gd name="T24" fmla="*/ 102 w 258"/>
                  <a:gd name="T25" fmla="*/ 20 h 228"/>
                  <a:gd name="T26" fmla="*/ 107 w 258"/>
                  <a:gd name="T27" fmla="*/ 26 h 228"/>
                  <a:gd name="T28" fmla="*/ 102 w 258"/>
                  <a:gd name="T29" fmla="*/ 30 h 228"/>
                  <a:gd name="T30" fmla="*/ 96 w 258"/>
                  <a:gd name="T31" fmla="*/ 33 h 228"/>
                  <a:gd name="T32" fmla="*/ 96 w 258"/>
                  <a:gd name="T33" fmla="*/ 41 h 228"/>
                  <a:gd name="T34" fmla="*/ 82 w 258"/>
                  <a:gd name="T35" fmla="*/ 50 h 228"/>
                  <a:gd name="T36" fmla="*/ 86 w 258"/>
                  <a:gd name="T37" fmla="*/ 55 h 228"/>
                  <a:gd name="T38" fmla="*/ 80 w 258"/>
                  <a:gd name="T39" fmla="*/ 55 h 228"/>
                  <a:gd name="T40" fmla="*/ 80 w 258"/>
                  <a:gd name="T41" fmla="*/ 61 h 228"/>
                  <a:gd name="T42" fmla="*/ 86 w 258"/>
                  <a:gd name="T43" fmla="*/ 61 h 228"/>
                  <a:gd name="T44" fmla="*/ 82 w 258"/>
                  <a:gd name="T45" fmla="*/ 63 h 228"/>
                  <a:gd name="T46" fmla="*/ 86 w 258"/>
                  <a:gd name="T47" fmla="*/ 65 h 228"/>
                  <a:gd name="T48" fmla="*/ 82 w 258"/>
                  <a:gd name="T49" fmla="*/ 68 h 228"/>
                  <a:gd name="T50" fmla="*/ 82 w 258"/>
                  <a:gd name="T51" fmla="*/ 70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014" name="Freeform 142"/>
              <p:cNvSpPr>
                <a:spLocks noChangeAspect="1"/>
              </p:cNvSpPr>
              <p:nvPr/>
            </p:nvSpPr>
            <p:spPr bwMode="auto">
              <a:xfrm>
                <a:off x="4417" y="1624"/>
                <a:ext cx="197" cy="158"/>
              </a:xfrm>
              <a:custGeom>
                <a:avLst/>
                <a:gdLst>
                  <a:gd name="T0" fmla="*/ 82 w 258"/>
                  <a:gd name="T1" fmla="*/ 70 h 234"/>
                  <a:gd name="T2" fmla="*/ 14 w 258"/>
                  <a:gd name="T3" fmla="*/ 70 h 234"/>
                  <a:gd name="T4" fmla="*/ 14 w 258"/>
                  <a:gd name="T5" fmla="*/ 59 h 234"/>
                  <a:gd name="T6" fmla="*/ 3 w 258"/>
                  <a:gd name="T7" fmla="*/ 57 h 234"/>
                  <a:gd name="T8" fmla="*/ 5 w 258"/>
                  <a:gd name="T9" fmla="*/ 24 h 234"/>
                  <a:gd name="T10" fmla="*/ 0 w 258"/>
                  <a:gd name="T11" fmla="*/ 2 h 234"/>
                  <a:gd name="T12" fmla="*/ 102 w 258"/>
                  <a:gd name="T13" fmla="*/ 0 h 234"/>
                  <a:gd name="T14" fmla="*/ 105 w 258"/>
                  <a:gd name="T15" fmla="*/ 3 h 234"/>
                  <a:gd name="T16" fmla="*/ 96 w 258"/>
                  <a:gd name="T17" fmla="*/ 9 h 234"/>
                  <a:gd name="T18" fmla="*/ 115 w 258"/>
                  <a:gd name="T19" fmla="*/ 9 h 234"/>
                  <a:gd name="T20" fmla="*/ 107 w 258"/>
                  <a:gd name="T21" fmla="*/ 15 h 234"/>
                  <a:gd name="T22" fmla="*/ 110 w 258"/>
                  <a:gd name="T23" fmla="*/ 19 h 234"/>
                  <a:gd name="T24" fmla="*/ 102 w 258"/>
                  <a:gd name="T25" fmla="*/ 20 h 234"/>
                  <a:gd name="T26" fmla="*/ 107 w 258"/>
                  <a:gd name="T27" fmla="*/ 26 h 234"/>
                  <a:gd name="T28" fmla="*/ 102 w 258"/>
                  <a:gd name="T29" fmla="*/ 30 h 234"/>
                  <a:gd name="T30" fmla="*/ 96 w 258"/>
                  <a:gd name="T31" fmla="*/ 33 h 234"/>
                  <a:gd name="T32" fmla="*/ 96 w 258"/>
                  <a:gd name="T33" fmla="*/ 41 h 234"/>
                  <a:gd name="T34" fmla="*/ 82 w 258"/>
                  <a:gd name="T35" fmla="*/ 50 h 234"/>
                  <a:gd name="T36" fmla="*/ 86 w 258"/>
                  <a:gd name="T37" fmla="*/ 55 h 234"/>
                  <a:gd name="T38" fmla="*/ 80 w 258"/>
                  <a:gd name="T39" fmla="*/ 55 h 234"/>
                  <a:gd name="T40" fmla="*/ 80 w 258"/>
                  <a:gd name="T41" fmla="*/ 61 h 234"/>
                  <a:gd name="T42" fmla="*/ 86 w 258"/>
                  <a:gd name="T43" fmla="*/ 61 h 234"/>
                  <a:gd name="T44" fmla="*/ 82 w 258"/>
                  <a:gd name="T45" fmla="*/ 63 h 234"/>
                  <a:gd name="T46" fmla="*/ 86 w 258"/>
                  <a:gd name="T47" fmla="*/ 65 h 234"/>
                  <a:gd name="T48" fmla="*/ 82 w 258"/>
                  <a:gd name="T49" fmla="*/ 68 h 234"/>
                  <a:gd name="T50" fmla="*/ 82 w 258"/>
                  <a:gd name="T51" fmla="*/ 70 h 234"/>
                  <a:gd name="T52" fmla="*/ 82 w 258"/>
                  <a:gd name="T53" fmla="*/ 72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15" name="Freeform 143"/>
              <p:cNvSpPr>
                <a:spLocks noChangeAspect="1"/>
              </p:cNvSpPr>
              <p:nvPr/>
            </p:nvSpPr>
            <p:spPr bwMode="auto">
              <a:xfrm>
                <a:off x="3328" y="1253"/>
                <a:ext cx="311" cy="472"/>
              </a:xfrm>
              <a:custGeom>
                <a:avLst/>
                <a:gdLst>
                  <a:gd name="T0" fmla="*/ 157 w 408"/>
                  <a:gd name="T1" fmla="*/ 217 h 696"/>
                  <a:gd name="T2" fmla="*/ 101 w 408"/>
                  <a:gd name="T3" fmla="*/ 212 h 696"/>
                  <a:gd name="T4" fmla="*/ 98 w 408"/>
                  <a:gd name="T5" fmla="*/ 197 h 696"/>
                  <a:gd name="T6" fmla="*/ 88 w 408"/>
                  <a:gd name="T7" fmla="*/ 184 h 696"/>
                  <a:gd name="T8" fmla="*/ 79 w 408"/>
                  <a:gd name="T9" fmla="*/ 184 h 696"/>
                  <a:gd name="T10" fmla="*/ 79 w 408"/>
                  <a:gd name="T11" fmla="*/ 178 h 696"/>
                  <a:gd name="T12" fmla="*/ 66 w 408"/>
                  <a:gd name="T13" fmla="*/ 174 h 696"/>
                  <a:gd name="T14" fmla="*/ 59 w 408"/>
                  <a:gd name="T15" fmla="*/ 165 h 696"/>
                  <a:gd name="T16" fmla="*/ 40 w 408"/>
                  <a:gd name="T17" fmla="*/ 161 h 696"/>
                  <a:gd name="T18" fmla="*/ 34 w 408"/>
                  <a:gd name="T19" fmla="*/ 159 h 696"/>
                  <a:gd name="T20" fmla="*/ 40 w 408"/>
                  <a:gd name="T21" fmla="*/ 146 h 696"/>
                  <a:gd name="T22" fmla="*/ 34 w 408"/>
                  <a:gd name="T23" fmla="*/ 144 h 696"/>
                  <a:gd name="T24" fmla="*/ 37 w 408"/>
                  <a:gd name="T25" fmla="*/ 140 h 696"/>
                  <a:gd name="T26" fmla="*/ 21 w 408"/>
                  <a:gd name="T27" fmla="*/ 119 h 696"/>
                  <a:gd name="T28" fmla="*/ 21 w 408"/>
                  <a:gd name="T29" fmla="*/ 114 h 696"/>
                  <a:gd name="T30" fmla="*/ 27 w 408"/>
                  <a:gd name="T31" fmla="*/ 109 h 696"/>
                  <a:gd name="T32" fmla="*/ 16 w 408"/>
                  <a:gd name="T33" fmla="*/ 99 h 696"/>
                  <a:gd name="T34" fmla="*/ 18 w 408"/>
                  <a:gd name="T35" fmla="*/ 88 h 696"/>
                  <a:gd name="T36" fmla="*/ 27 w 408"/>
                  <a:gd name="T37" fmla="*/ 98 h 696"/>
                  <a:gd name="T38" fmla="*/ 21 w 408"/>
                  <a:gd name="T39" fmla="*/ 86 h 696"/>
                  <a:gd name="T40" fmla="*/ 29 w 408"/>
                  <a:gd name="T41" fmla="*/ 84 h 696"/>
                  <a:gd name="T42" fmla="*/ 21 w 408"/>
                  <a:gd name="T43" fmla="*/ 81 h 696"/>
                  <a:gd name="T44" fmla="*/ 18 w 408"/>
                  <a:gd name="T45" fmla="*/ 88 h 696"/>
                  <a:gd name="T46" fmla="*/ 14 w 408"/>
                  <a:gd name="T47" fmla="*/ 81 h 696"/>
                  <a:gd name="T48" fmla="*/ 11 w 408"/>
                  <a:gd name="T49" fmla="*/ 82 h 696"/>
                  <a:gd name="T50" fmla="*/ 14 w 408"/>
                  <a:gd name="T51" fmla="*/ 79 h 696"/>
                  <a:gd name="T52" fmla="*/ 3 w 408"/>
                  <a:gd name="T53" fmla="*/ 60 h 696"/>
                  <a:gd name="T54" fmla="*/ 8 w 408"/>
                  <a:gd name="T55" fmla="*/ 43 h 696"/>
                  <a:gd name="T56" fmla="*/ 0 w 408"/>
                  <a:gd name="T57" fmla="*/ 28 h 696"/>
                  <a:gd name="T58" fmla="*/ 11 w 408"/>
                  <a:gd name="T59" fmla="*/ 19 h 696"/>
                  <a:gd name="T60" fmla="*/ 18 w 408"/>
                  <a:gd name="T61" fmla="*/ 0 h 696"/>
                  <a:gd name="T62" fmla="*/ 101 w 408"/>
                  <a:gd name="T63" fmla="*/ 17 h 696"/>
                  <a:gd name="T64" fmla="*/ 79 w 408"/>
                  <a:gd name="T65" fmla="*/ 75 h 696"/>
                  <a:gd name="T66" fmla="*/ 172 w 408"/>
                  <a:gd name="T67" fmla="*/ 172 h 696"/>
                  <a:gd name="T68" fmla="*/ 181 w 408"/>
                  <a:gd name="T69" fmla="*/ 189 h 696"/>
                  <a:gd name="T70" fmla="*/ 170 w 408"/>
                  <a:gd name="T71" fmla="*/ 193 h 696"/>
                  <a:gd name="T72" fmla="*/ 168 w 408"/>
                  <a:gd name="T73" fmla="*/ 200 h 696"/>
                  <a:gd name="T74" fmla="*/ 162 w 408"/>
                  <a:gd name="T75" fmla="*/ 206 h 696"/>
                  <a:gd name="T76" fmla="*/ 165 w 408"/>
                  <a:gd name="T77" fmla="*/ 215 h 696"/>
                  <a:gd name="T78" fmla="*/ 159 w 408"/>
                  <a:gd name="T79" fmla="*/ 217 h 696"/>
                  <a:gd name="T80" fmla="*/ 157 w 408"/>
                  <a:gd name="T81" fmla="*/ 217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16" name="Freeform 144"/>
              <p:cNvSpPr>
                <a:spLocks noChangeAspect="1"/>
              </p:cNvSpPr>
              <p:nvPr/>
            </p:nvSpPr>
            <p:spPr bwMode="auto">
              <a:xfrm>
                <a:off x="3328" y="1253"/>
                <a:ext cx="311" cy="477"/>
              </a:xfrm>
              <a:custGeom>
                <a:avLst/>
                <a:gdLst>
                  <a:gd name="T0" fmla="*/ 157 w 408"/>
                  <a:gd name="T1" fmla="*/ 218 h 702"/>
                  <a:gd name="T2" fmla="*/ 101 w 408"/>
                  <a:gd name="T3" fmla="*/ 213 h 702"/>
                  <a:gd name="T4" fmla="*/ 98 w 408"/>
                  <a:gd name="T5" fmla="*/ 198 h 702"/>
                  <a:gd name="T6" fmla="*/ 88 w 408"/>
                  <a:gd name="T7" fmla="*/ 185 h 702"/>
                  <a:gd name="T8" fmla="*/ 79 w 408"/>
                  <a:gd name="T9" fmla="*/ 185 h 702"/>
                  <a:gd name="T10" fmla="*/ 79 w 408"/>
                  <a:gd name="T11" fmla="*/ 179 h 702"/>
                  <a:gd name="T12" fmla="*/ 66 w 408"/>
                  <a:gd name="T13" fmla="*/ 175 h 702"/>
                  <a:gd name="T14" fmla="*/ 59 w 408"/>
                  <a:gd name="T15" fmla="*/ 166 h 702"/>
                  <a:gd name="T16" fmla="*/ 40 w 408"/>
                  <a:gd name="T17" fmla="*/ 162 h 702"/>
                  <a:gd name="T18" fmla="*/ 34 w 408"/>
                  <a:gd name="T19" fmla="*/ 160 h 702"/>
                  <a:gd name="T20" fmla="*/ 40 w 408"/>
                  <a:gd name="T21" fmla="*/ 147 h 702"/>
                  <a:gd name="T22" fmla="*/ 34 w 408"/>
                  <a:gd name="T23" fmla="*/ 145 h 702"/>
                  <a:gd name="T24" fmla="*/ 37 w 408"/>
                  <a:gd name="T25" fmla="*/ 141 h 702"/>
                  <a:gd name="T26" fmla="*/ 21 w 408"/>
                  <a:gd name="T27" fmla="*/ 120 h 702"/>
                  <a:gd name="T28" fmla="*/ 21 w 408"/>
                  <a:gd name="T29" fmla="*/ 115 h 702"/>
                  <a:gd name="T30" fmla="*/ 27 w 408"/>
                  <a:gd name="T31" fmla="*/ 109 h 702"/>
                  <a:gd name="T32" fmla="*/ 16 w 408"/>
                  <a:gd name="T33" fmla="*/ 100 h 702"/>
                  <a:gd name="T34" fmla="*/ 18 w 408"/>
                  <a:gd name="T35" fmla="*/ 88 h 702"/>
                  <a:gd name="T36" fmla="*/ 27 w 408"/>
                  <a:gd name="T37" fmla="*/ 98 h 702"/>
                  <a:gd name="T38" fmla="*/ 21 w 408"/>
                  <a:gd name="T39" fmla="*/ 87 h 702"/>
                  <a:gd name="T40" fmla="*/ 29 w 408"/>
                  <a:gd name="T41" fmla="*/ 84 h 702"/>
                  <a:gd name="T42" fmla="*/ 21 w 408"/>
                  <a:gd name="T43" fmla="*/ 81 h 702"/>
                  <a:gd name="T44" fmla="*/ 18 w 408"/>
                  <a:gd name="T45" fmla="*/ 88 h 702"/>
                  <a:gd name="T46" fmla="*/ 14 w 408"/>
                  <a:gd name="T47" fmla="*/ 81 h 702"/>
                  <a:gd name="T48" fmla="*/ 11 w 408"/>
                  <a:gd name="T49" fmla="*/ 83 h 702"/>
                  <a:gd name="T50" fmla="*/ 14 w 408"/>
                  <a:gd name="T51" fmla="*/ 79 h 702"/>
                  <a:gd name="T52" fmla="*/ 3 w 408"/>
                  <a:gd name="T53" fmla="*/ 60 h 702"/>
                  <a:gd name="T54" fmla="*/ 8 w 408"/>
                  <a:gd name="T55" fmla="*/ 43 h 702"/>
                  <a:gd name="T56" fmla="*/ 0 w 408"/>
                  <a:gd name="T57" fmla="*/ 28 h 702"/>
                  <a:gd name="T58" fmla="*/ 11 w 408"/>
                  <a:gd name="T59" fmla="*/ 19 h 702"/>
                  <a:gd name="T60" fmla="*/ 18 w 408"/>
                  <a:gd name="T61" fmla="*/ 0 h 702"/>
                  <a:gd name="T62" fmla="*/ 101 w 408"/>
                  <a:gd name="T63" fmla="*/ 17 h 702"/>
                  <a:gd name="T64" fmla="*/ 79 w 408"/>
                  <a:gd name="T65" fmla="*/ 75 h 702"/>
                  <a:gd name="T66" fmla="*/ 172 w 408"/>
                  <a:gd name="T67" fmla="*/ 173 h 702"/>
                  <a:gd name="T68" fmla="*/ 181 w 408"/>
                  <a:gd name="T69" fmla="*/ 190 h 702"/>
                  <a:gd name="T70" fmla="*/ 170 w 408"/>
                  <a:gd name="T71" fmla="*/ 194 h 702"/>
                  <a:gd name="T72" fmla="*/ 168 w 408"/>
                  <a:gd name="T73" fmla="*/ 201 h 702"/>
                  <a:gd name="T74" fmla="*/ 162 w 408"/>
                  <a:gd name="T75" fmla="*/ 207 h 702"/>
                  <a:gd name="T76" fmla="*/ 165 w 408"/>
                  <a:gd name="T77" fmla="*/ 217 h 702"/>
                  <a:gd name="T78" fmla="*/ 159 w 408"/>
                  <a:gd name="T79" fmla="*/ 218 h 702"/>
                  <a:gd name="T80" fmla="*/ 157 w 408"/>
                  <a:gd name="T81" fmla="*/ 218 h 702"/>
                  <a:gd name="T82" fmla="*/ 157 w 408"/>
                  <a:gd name="T83" fmla="*/ 220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17" name="Freeform 145"/>
              <p:cNvSpPr>
                <a:spLocks noChangeAspect="1"/>
              </p:cNvSpPr>
              <p:nvPr/>
            </p:nvSpPr>
            <p:spPr bwMode="auto">
              <a:xfrm>
                <a:off x="3859" y="1404"/>
                <a:ext cx="284" cy="195"/>
              </a:xfrm>
              <a:custGeom>
                <a:avLst/>
                <a:gdLst>
                  <a:gd name="T0" fmla="*/ 163 w 372"/>
                  <a:gd name="T1" fmla="*/ 30 h 288"/>
                  <a:gd name="T2" fmla="*/ 157 w 372"/>
                  <a:gd name="T3" fmla="*/ 89 h 288"/>
                  <a:gd name="T4" fmla="*/ 137 w 372"/>
                  <a:gd name="T5" fmla="*/ 87 h 288"/>
                  <a:gd name="T6" fmla="*/ 0 w 372"/>
                  <a:gd name="T7" fmla="*/ 79 h 288"/>
                  <a:gd name="T8" fmla="*/ 3 w 372"/>
                  <a:gd name="T9" fmla="*/ 65 h 288"/>
                  <a:gd name="T10" fmla="*/ 16 w 372"/>
                  <a:gd name="T11" fmla="*/ 0 h 288"/>
                  <a:gd name="T12" fmla="*/ 123 w 372"/>
                  <a:gd name="T13" fmla="*/ 7 h 288"/>
                  <a:gd name="T14" fmla="*/ 166 w 372"/>
                  <a:gd name="T15" fmla="*/ 9 h 288"/>
                  <a:gd name="T16" fmla="*/ 163 w 372"/>
                  <a:gd name="T17" fmla="*/ 22 h 288"/>
                  <a:gd name="T18" fmla="*/ 163 w 372"/>
                  <a:gd name="T19" fmla="*/ 30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18" name="Freeform 146"/>
              <p:cNvSpPr>
                <a:spLocks noChangeAspect="1"/>
              </p:cNvSpPr>
              <p:nvPr/>
            </p:nvSpPr>
            <p:spPr bwMode="auto">
              <a:xfrm>
                <a:off x="3859" y="1404"/>
                <a:ext cx="284" cy="195"/>
              </a:xfrm>
              <a:custGeom>
                <a:avLst/>
                <a:gdLst>
                  <a:gd name="T0" fmla="*/ 163 w 372"/>
                  <a:gd name="T1" fmla="*/ 30 h 288"/>
                  <a:gd name="T2" fmla="*/ 157 w 372"/>
                  <a:gd name="T3" fmla="*/ 89 h 288"/>
                  <a:gd name="T4" fmla="*/ 137 w 372"/>
                  <a:gd name="T5" fmla="*/ 87 h 288"/>
                  <a:gd name="T6" fmla="*/ 0 w 372"/>
                  <a:gd name="T7" fmla="*/ 79 h 288"/>
                  <a:gd name="T8" fmla="*/ 3 w 372"/>
                  <a:gd name="T9" fmla="*/ 65 h 288"/>
                  <a:gd name="T10" fmla="*/ 16 w 372"/>
                  <a:gd name="T11" fmla="*/ 0 h 288"/>
                  <a:gd name="T12" fmla="*/ 123 w 372"/>
                  <a:gd name="T13" fmla="*/ 7 h 288"/>
                  <a:gd name="T14" fmla="*/ 166 w 372"/>
                  <a:gd name="T15" fmla="*/ 9 h 288"/>
                  <a:gd name="T16" fmla="*/ 163 w 372"/>
                  <a:gd name="T17" fmla="*/ 22 h 288"/>
                  <a:gd name="T18" fmla="*/ 163 w 372"/>
                  <a:gd name="T19" fmla="*/ 30 h 288"/>
                  <a:gd name="T20" fmla="*/ 163 w 372"/>
                  <a:gd name="T21" fmla="*/ 3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19" name="Freeform 147"/>
              <p:cNvSpPr>
                <a:spLocks noChangeAspect="1"/>
              </p:cNvSpPr>
              <p:nvPr/>
            </p:nvSpPr>
            <p:spPr bwMode="auto">
              <a:xfrm>
                <a:off x="5168" y="1290"/>
                <a:ext cx="68" cy="57"/>
              </a:xfrm>
              <a:custGeom>
                <a:avLst/>
                <a:gdLst>
                  <a:gd name="T0" fmla="*/ 36 w 90"/>
                  <a:gd name="T1" fmla="*/ 0 h 84"/>
                  <a:gd name="T2" fmla="*/ 39 w 90"/>
                  <a:gd name="T3" fmla="*/ 14 h 84"/>
                  <a:gd name="T4" fmla="*/ 18 w 90"/>
                  <a:gd name="T5" fmla="*/ 19 h 84"/>
                  <a:gd name="T6" fmla="*/ 5 w 90"/>
                  <a:gd name="T7" fmla="*/ 26 h 84"/>
                  <a:gd name="T8" fmla="*/ 5 w 90"/>
                  <a:gd name="T9" fmla="*/ 22 h 84"/>
                  <a:gd name="T10" fmla="*/ 0 w 90"/>
                  <a:gd name="T11" fmla="*/ 5 h 84"/>
                  <a:gd name="T12" fmla="*/ 34 w 90"/>
                  <a:gd name="T13" fmla="*/ 0 h 84"/>
                  <a:gd name="T14" fmla="*/ 36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020" name="Freeform 148"/>
              <p:cNvSpPr>
                <a:spLocks noChangeAspect="1"/>
              </p:cNvSpPr>
              <p:nvPr/>
            </p:nvSpPr>
            <p:spPr bwMode="auto">
              <a:xfrm>
                <a:off x="5168" y="1290"/>
                <a:ext cx="68" cy="57"/>
              </a:xfrm>
              <a:custGeom>
                <a:avLst/>
                <a:gdLst>
                  <a:gd name="T0" fmla="*/ 36 w 90"/>
                  <a:gd name="T1" fmla="*/ 0 h 84"/>
                  <a:gd name="T2" fmla="*/ 39 w 90"/>
                  <a:gd name="T3" fmla="*/ 14 h 84"/>
                  <a:gd name="T4" fmla="*/ 18 w 90"/>
                  <a:gd name="T5" fmla="*/ 19 h 84"/>
                  <a:gd name="T6" fmla="*/ 5 w 90"/>
                  <a:gd name="T7" fmla="*/ 26 h 84"/>
                  <a:gd name="T8" fmla="*/ 5 w 90"/>
                  <a:gd name="T9" fmla="*/ 22 h 84"/>
                  <a:gd name="T10" fmla="*/ 0 w 90"/>
                  <a:gd name="T11" fmla="*/ 5 h 84"/>
                  <a:gd name="T12" fmla="*/ 34 w 90"/>
                  <a:gd name="T13" fmla="*/ 0 h 84"/>
                  <a:gd name="T14" fmla="*/ 36 w 90"/>
                  <a:gd name="T15" fmla="*/ 0 h 84"/>
                  <a:gd name="T16" fmla="*/ 36 w 90"/>
                  <a:gd name="T17" fmla="*/ 2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21" name="Freeform 149"/>
              <p:cNvSpPr>
                <a:spLocks noChangeAspect="1"/>
              </p:cNvSpPr>
              <p:nvPr/>
            </p:nvSpPr>
            <p:spPr bwMode="auto">
              <a:xfrm>
                <a:off x="5113" y="1412"/>
                <a:ext cx="41" cy="57"/>
              </a:xfrm>
              <a:custGeom>
                <a:avLst/>
                <a:gdLst>
                  <a:gd name="T0" fmla="*/ 8 w 54"/>
                  <a:gd name="T1" fmla="*/ 0 h 84"/>
                  <a:gd name="T2" fmla="*/ 5 w 54"/>
                  <a:gd name="T3" fmla="*/ 2 h 84"/>
                  <a:gd name="T4" fmla="*/ 5 w 54"/>
                  <a:gd name="T5" fmla="*/ 7 h 84"/>
                  <a:gd name="T6" fmla="*/ 16 w 54"/>
                  <a:gd name="T7" fmla="*/ 17 h 84"/>
                  <a:gd name="T8" fmla="*/ 21 w 54"/>
                  <a:gd name="T9" fmla="*/ 19 h 84"/>
                  <a:gd name="T10" fmla="*/ 18 w 54"/>
                  <a:gd name="T11" fmla="*/ 22 h 84"/>
                  <a:gd name="T12" fmla="*/ 24 w 54"/>
                  <a:gd name="T13" fmla="*/ 24 h 84"/>
                  <a:gd name="T14" fmla="*/ 11 w 54"/>
                  <a:gd name="T15" fmla="*/ 26 h 84"/>
                  <a:gd name="T16" fmla="*/ 0 w 54"/>
                  <a:gd name="T17" fmla="*/ 2 h 84"/>
                  <a:gd name="T18" fmla="*/ 5 w 54"/>
                  <a:gd name="T19" fmla="*/ 0 h 84"/>
                  <a:gd name="T20" fmla="*/ 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022" name="Freeform 150"/>
              <p:cNvSpPr>
                <a:spLocks noChangeAspect="1"/>
              </p:cNvSpPr>
              <p:nvPr/>
            </p:nvSpPr>
            <p:spPr bwMode="auto">
              <a:xfrm>
                <a:off x="5113" y="1412"/>
                <a:ext cx="41" cy="57"/>
              </a:xfrm>
              <a:custGeom>
                <a:avLst/>
                <a:gdLst>
                  <a:gd name="T0" fmla="*/ 8 w 54"/>
                  <a:gd name="T1" fmla="*/ 0 h 84"/>
                  <a:gd name="T2" fmla="*/ 5 w 54"/>
                  <a:gd name="T3" fmla="*/ 2 h 84"/>
                  <a:gd name="T4" fmla="*/ 5 w 54"/>
                  <a:gd name="T5" fmla="*/ 7 h 84"/>
                  <a:gd name="T6" fmla="*/ 16 w 54"/>
                  <a:gd name="T7" fmla="*/ 17 h 84"/>
                  <a:gd name="T8" fmla="*/ 21 w 54"/>
                  <a:gd name="T9" fmla="*/ 19 h 84"/>
                  <a:gd name="T10" fmla="*/ 18 w 54"/>
                  <a:gd name="T11" fmla="*/ 22 h 84"/>
                  <a:gd name="T12" fmla="*/ 24 w 54"/>
                  <a:gd name="T13" fmla="*/ 24 h 84"/>
                  <a:gd name="T14" fmla="*/ 11 w 54"/>
                  <a:gd name="T15" fmla="*/ 26 h 84"/>
                  <a:gd name="T16" fmla="*/ 0 w 54"/>
                  <a:gd name="T17" fmla="*/ 2 h 84"/>
                  <a:gd name="T18" fmla="*/ 5 w 54"/>
                  <a:gd name="T19" fmla="*/ 0 h 84"/>
                  <a:gd name="T20" fmla="*/ 8 w 54"/>
                  <a:gd name="T21" fmla="*/ 0 h 84"/>
                  <a:gd name="T22" fmla="*/ 8 w 54"/>
                  <a:gd name="T23" fmla="*/ 2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23" name="Freeform 151"/>
              <p:cNvSpPr>
                <a:spLocks noChangeAspect="1"/>
              </p:cNvSpPr>
              <p:nvPr/>
            </p:nvSpPr>
            <p:spPr bwMode="auto">
              <a:xfrm>
                <a:off x="5072" y="1461"/>
                <a:ext cx="9" cy="4"/>
              </a:xfrm>
              <a:custGeom>
                <a:avLst/>
                <a:gdLst>
                  <a:gd name="T0" fmla="*/ 3 w 12"/>
                  <a:gd name="T1" fmla="*/ 2 h 6"/>
                  <a:gd name="T2" fmla="*/ 0 w 12"/>
                  <a:gd name="T3" fmla="*/ 0 h 6"/>
                  <a:gd name="T4" fmla="*/ 5 w 12"/>
                  <a:gd name="T5" fmla="*/ 0 h 6"/>
                  <a:gd name="T6" fmla="*/ 3 w 12"/>
                  <a:gd name="T7" fmla="*/ 2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024" name="Freeform 152"/>
              <p:cNvSpPr>
                <a:spLocks noChangeAspect="1"/>
              </p:cNvSpPr>
              <p:nvPr/>
            </p:nvSpPr>
            <p:spPr bwMode="auto">
              <a:xfrm>
                <a:off x="5072" y="1461"/>
                <a:ext cx="9" cy="8"/>
              </a:xfrm>
              <a:custGeom>
                <a:avLst/>
                <a:gdLst>
                  <a:gd name="T0" fmla="*/ 3 w 12"/>
                  <a:gd name="T1" fmla="*/ 2 h 12"/>
                  <a:gd name="T2" fmla="*/ 0 w 12"/>
                  <a:gd name="T3" fmla="*/ 0 h 12"/>
                  <a:gd name="T4" fmla="*/ 5 w 12"/>
                  <a:gd name="T5" fmla="*/ 0 h 12"/>
                  <a:gd name="T6" fmla="*/ 3 w 12"/>
                  <a:gd name="T7" fmla="*/ 2 h 12"/>
                  <a:gd name="T8" fmla="*/ 3 w 12"/>
                  <a:gd name="T9" fmla="*/ 3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25" name="Freeform 153"/>
              <p:cNvSpPr>
                <a:spLocks noChangeAspect="1"/>
              </p:cNvSpPr>
              <p:nvPr/>
            </p:nvSpPr>
            <p:spPr bwMode="auto">
              <a:xfrm>
                <a:off x="4715" y="1840"/>
                <a:ext cx="352" cy="236"/>
              </a:xfrm>
              <a:custGeom>
                <a:avLst/>
                <a:gdLst>
                  <a:gd name="T0" fmla="*/ 146 w 462"/>
                  <a:gd name="T1" fmla="*/ 0 h 348"/>
                  <a:gd name="T2" fmla="*/ 201 w 462"/>
                  <a:gd name="T3" fmla="*/ 73 h 348"/>
                  <a:gd name="T4" fmla="*/ 204 w 462"/>
                  <a:gd name="T5" fmla="*/ 92 h 348"/>
                  <a:gd name="T6" fmla="*/ 199 w 462"/>
                  <a:gd name="T7" fmla="*/ 98 h 348"/>
                  <a:gd name="T8" fmla="*/ 199 w 462"/>
                  <a:gd name="T9" fmla="*/ 101 h 348"/>
                  <a:gd name="T10" fmla="*/ 197 w 462"/>
                  <a:gd name="T11" fmla="*/ 105 h 348"/>
                  <a:gd name="T12" fmla="*/ 181 w 462"/>
                  <a:gd name="T13" fmla="*/ 109 h 348"/>
                  <a:gd name="T14" fmla="*/ 178 w 462"/>
                  <a:gd name="T15" fmla="*/ 105 h 348"/>
                  <a:gd name="T16" fmla="*/ 183 w 462"/>
                  <a:gd name="T17" fmla="*/ 106 h 348"/>
                  <a:gd name="T18" fmla="*/ 186 w 462"/>
                  <a:gd name="T19" fmla="*/ 103 h 348"/>
                  <a:gd name="T20" fmla="*/ 178 w 462"/>
                  <a:gd name="T21" fmla="*/ 103 h 348"/>
                  <a:gd name="T22" fmla="*/ 170 w 462"/>
                  <a:gd name="T23" fmla="*/ 96 h 348"/>
                  <a:gd name="T24" fmla="*/ 162 w 462"/>
                  <a:gd name="T25" fmla="*/ 94 h 348"/>
                  <a:gd name="T26" fmla="*/ 157 w 462"/>
                  <a:gd name="T27" fmla="*/ 84 h 348"/>
                  <a:gd name="T28" fmla="*/ 149 w 462"/>
                  <a:gd name="T29" fmla="*/ 81 h 348"/>
                  <a:gd name="T30" fmla="*/ 149 w 462"/>
                  <a:gd name="T31" fmla="*/ 75 h 348"/>
                  <a:gd name="T32" fmla="*/ 143 w 462"/>
                  <a:gd name="T33" fmla="*/ 75 h 348"/>
                  <a:gd name="T34" fmla="*/ 146 w 462"/>
                  <a:gd name="T35" fmla="*/ 79 h 348"/>
                  <a:gd name="T36" fmla="*/ 143 w 462"/>
                  <a:gd name="T37" fmla="*/ 79 h 348"/>
                  <a:gd name="T38" fmla="*/ 133 w 462"/>
                  <a:gd name="T39" fmla="*/ 67 h 348"/>
                  <a:gd name="T40" fmla="*/ 138 w 462"/>
                  <a:gd name="T41" fmla="*/ 58 h 348"/>
                  <a:gd name="T42" fmla="*/ 130 w 462"/>
                  <a:gd name="T43" fmla="*/ 56 h 348"/>
                  <a:gd name="T44" fmla="*/ 133 w 462"/>
                  <a:gd name="T45" fmla="*/ 62 h 348"/>
                  <a:gd name="T46" fmla="*/ 125 w 462"/>
                  <a:gd name="T47" fmla="*/ 58 h 348"/>
                  <a:gd name="T48" fmla="*/ 127 w 462"/>
                  <a:gd name="T49" fmla="*/ 39 h 348"/>
                  <a:gd name="T50" fmla="*/ 98 w 462"/>
                  <a:gd name="T51" fmla="*/ 21 h 348"/>
                  <a:gd name="T52" fmla="*/ 82 w 462"/>
                  <a:gd name="T53" fmla="*/ 19 h 348"/>
                  <a:gd name="T54" fmla="*/ 82 w 462"/>
                  <a:gd name="T55" fmla="*/ 22 h 348"/>
                  <a:gd name="T56" fmla="*/ 56 w 462"/>
                  <a:gd name="T57" fmla="*/ 28 h 348"/>
                  <a:gd name="T58" fmla="*/ 56 w 462"/>
                  <a:gd name="T59" fmla="*/ 26 h 348"/>
                  <a:gd name="T60" fmla="*/ 59 w 462"/>
                  <a:gd name="T61" fmla="*/ 28 h 348"/>
                  <a:gd name="T62" fmla="*/ 59 w 462"/>
                  <a:gd name="T63" fmla="*/ 26 h 348"/>
                  <a:gd name="T64" fmla="*/ 45 w 462"/>
                  <a:gd name="T65" fmla="*/ 17 h 348"/>
                  <a:gd name="T66" fmla="*/ 43 w 462"/>
                  <a:gd name="T67" fmla="*/ 19 h 348"/>
                  <a:gd name="T68" fmla="*/ 45 w 462"/>
                  <a:gd name="T69" fmla="*/ 21 h 348"/>
                  <a:gd name="T70" fmla="*/ 27 w 462"/>
                  <a:gd name="T71" fmla="*/ 17 h 348"/>
                  <a:gd name="T72" fmla="*/ 37 w 462"/>
                  <a:gd name="T73" fmla="*/ 15 h 348"/>
                  <a:gd name="T74" fmla="*/ 34 w 462"/>
                  <a:gd name="T75" fmla="*/ 15 h 348"/>
                  <a:gd name="T76" fmla="*/ 11 w 462"/>
                  <a:gd name="T77" fmla="*/ 19 h 348"/>
                  <a:gd name="T78" fmla="*/ 16 w 462"/>
                  <a:gd name="T79" fmla="*/ 17 h 348"/>
                  <a:gd name="T80" fmla="*/ 11 w 462"/>
                  <a:gd name="T81" fmla="*/ 15 h 348"/>
                  <a:gd name="T82" fmla="*/ 11 w 462"/>
                  <a:gd name="T83" fmla="*/ 17 h 348"/>
                  <a:gd name="T84" fmla="*/ 5 w 462"/>
                  <a:gd name="T85" fmla="*/ 19 h 348"/>
                  <a:gd name="T86" fmla="*/ 5 w 462"/>
                  <a:gd name="T87" fmla="*/ 13 h 348"/>
                  <a:gd name="T88" fmla="*/ 0 w 462"/>
                  <a:gd name="T89" fmla="*/ 9 h 348"/>
                  <a:gd name="T90" fmla="*/ 0 w 462"/>
                  <a:gd name="T91" fmla="*/ 5 h 348"/>
                  <a:gd name="T92" fmla="*/ 61 w 462"/>
                  <a:gd name="T93" fmla="*/ 2 h 348"/>
                  <a:gd name="T94" fmla="*/ 66 w 462"/>
                  <a:gd name="T95" fmla="*/ 7 h 348"/>
                  <a:gd name="T96" fmla="*/ 130 w 462"/>
                  <a:gd name="T97" fmla="*/ 5 h 348"/>
                  <a:gd name="T98" fmla="*/ 133 w 462"/>
                  <a:gd name="T99" fmla="*/ 9 h 348"/>
                  <a:gd name="T100" fmla="*/ 136 w 462"/>
                  <a:gd name="T101" fmla="*/ 7 h 348"/>
                  <a:gd name="T102" fmla="*/ 136 w 462"/>
                  <a:gd name="T103" fmla="*/ 0 h 348"/>
                  <a:gd name="T104" fmla="*/ 146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026" name="Freeform 154"/>
              <p:cNvSpPr>
                <a:spLocks noChangeAspect="1"/>
              </p:cNvSpPr>
              <p:nvPr/>
            </p:nvSpPr>
            <p:spPr bwMode="auto">
              <a:xfrm>
                <a:off x="4715" y="1840"/>
                <a:ext cx="352" cy="236"/>
              </a:xfrm>
              <a:custGeom>
                <a:avLst/>
                <a:gdLst>
                  <a:gd name="T0" fmla="*/ 146 w 462"/>
                  <a:gd name="T1" fmla="*/ 0 h 348"/>
                  <a:gd name="T2" fmla="*/ 201 w 462"/>
                  <a:gd name="T3" fmla="*/ 73 h 348"/>
                  <a:gd name="T4" fmla="*/ 204 w 462"/>
                  <a:gd name="T5" fmla="*/ 92 h 348"/>
                  <a:gd name="T6" fmla="*/ 199 w 462"/>
                  <a:gd name="T7" fmla="*/ 98 h 348"/>
                  <a:gd name="T8" fmla="*/ 199 w 462"/>
                  <a:gd name="T9" fmla="*/ 101 h 348"/>
                  <a:gd name="T10" fmla="*/ 197 w 462"/>
                  <a:gd name="T11" fmla="*/ 105 h 348"/>
                  <a:gd name="T12" fmla="*/ 181 w 462"/>
                  <a:gd name="T13" fmla="*/ 109 h 348"/>
                  <a:gd name="T14" fmla="*/ 178 w 462"/>
                  <a:gd name="T15" fmla="*/ 105 h 348"/>
                  <a:gd name="T16" fmla="*/ 183 w 462"/>
                  <a:gd name="T17" fmla="*/ 106 h 348"/>
                  <a:gd name="T18" fmla="*/ 186 w 462"/>
                  <a:gd name="T19" fmla="*/ 103 h 348"/>
                  <a:gd name="T20" fmla="*/ 178 w 462"/>
                  <a:gd name="T21" fmla="*/ 103 h 348"/>
                  <a:gd name="T22" fmla="*/ 170 w 462"/>
                  <a:gd name="T23" fmla="*/ 96 h 348"/>
                  <a:gd name="T24" fmla="*/ 162 w 462"/>
                  <a:gd name="T25" fmla="*/ 94 h 348"/>
                  <a:gd name="T26" fmla="*/ 157 w 462"/>
                  <a:gd name="T27" fmla="*/ 84 h 348"/>
                  <a:gd name="T28" fmla="*/ 149 w 462"/>
                  <a:gd name="T29" fmla="*/ 81 h 348"/>
                  <a:gd name="T30" fmla="*/ 149 w 462"/>
                  <a:gd name="T31" fmla="*/ 75 h 348"/>
                  <a:gd name="T32" fmla="*/ 143 w 462"/>
                  <a:gd name="T33" fmla="*/ 75 h 348"/>
                  <a:gd name="T34" fmla="*/ 146 w 462"/>
                  <a:gd name="T35" fmla="*/ 79 h 348"/>
                  <a:gd name="T36" fmla="*/ 143 w 462"/>
                  <a:gd name="T37" fmla="*/ 79 h 348"/>
                  <a:gd name="T38" fmla="*/ 133 w 462"/>
                  <a:gd name="T39" fmla="*/ 67 h 348"/>
                  <a:gd name="T40" fmla="*/ 138 w 462"/>
                  <a:gd name="T41" fmla="*/ 58 h 348"/>
                  <a:gd name="T42" fmla="*/ 130 w 462"/>
                  <a:gd name="T43" fmla="*/ 56 h 348"/>
                  <a:gd name="T44" fmla="*/ 133 w 462"/>
                  <a:gd name="T45" fmla="*/ 62 h 348"/>
                  <a:gd name="T46" fmla="*/ 125 w 462"/>
                  <a:gd name="T47" fmla="*/ 58 h 348"/>
                  <a:gd name="T48" fmla="*/ 127 w 462"/>
                  <a:gd name="T49" fmla="*/ 39 h 348"/>
                  <a:gd name="T50" fmla="*/ 98 w 462"/>
                  <a:gd name="T51" fmla="*/ 21 h 348"/>
                  <a:gd name="T52" fmla="*/ 82 w 462"/>
                  <a:gd name="T53" fmla="*/ 19 h 348"/>
                  <a:gd name="T54" fmla="*/ 82 w 462"/>
                  <a:gd name="T55" fmla="*/ 22 h 348"/>
                  <a:gd name="T56" fmla="*/ 56 w 462"/>
                  <a:gd name="T57" fmla="*/ 28 h 348"/>
                  <a:gd name="T58" fmla="*/ 56 w 462"/>
                  <a:gd name="T59" fmla="*/ 26 h 348"/>
                  <a:gd name="T60" fmla="*/ 59 w 462"/>
                  <a:gd name="T61" fmla="*/ 28 h 348"/>
                  <a:gd name="T62" fmla="*/ 59 w 462"/>
                  <a:gd name="T63" fmla="*/ 26 h 348"/>
                  <a:gd name="T64" fmla="*/ 45 w 462"/>
                  <a:gd name="T65" fmla="*/ 17 h 348"/>
                  <a:gd name="T66" fmla="*/ 43 w 462"/>
                  <a:gd name="T67" fmla="*/ 19 h 348"/>
                  <a:gd name="T68" fmla="*/ 45 w 462"/>
                  <a:gd name="T69" fmla="*/ 21 h 348"/>
                  <a:gd name="T70" fmla="*/ 27 w 462"/>
                  <a:gd name="T71" fmla="*/ 17 h 348"/>
                  <a:gd name="T72" fmla="*/ 37 w 462"/>
                  <a:gd name="T73" fmla="*/ 15 h 348"/>
                  <a:gd name="T74" fmla="*/ 34 w 462"/>
                  <a:gd name="T75" fmla="*/ 15 h 348"/>
                  <a:gd name="T76" fmla="*/ 11 w 462"/>
                  <a:gd name="T77" fmla="*/ 19 h 348"/>
                  <a:gd name="T78" fmla="*/ 16 w 462"/>
                  <a:gd name="T79" fmla="*/ 17 h 348"/>
                  <a:gd name="T80" fmla="*/ 11 w 462"/>
                  <a:gd name="T81" fmla="*/ 15 h 348"/>
                  <a:gd name="T82" fmla="*/ 11 w 462"/>
                  <a:gd name="T83" fmla="*/ 17 h 348"/>
                  <a:gd name="T84" fmla="*/ 5 w 462"/>
                  <a:gd name="T85" fmla="*/ 19 h 348"/>
                  <a:gd name="T86" fmla="*/ 5 w 462"/>
                  <a:gd name="T87" fmla="*/ 13 h 348"/>
                  <a:gd name="T88" fmla="*/ 0 w 462"/>
                  <a:gd name="T89" fmla="*/ 9 h 348"/>
                  <a:gd name="T90" fmla="*/ 0 w 462"/>
                  <a:gd name="T91" fmla="*/ 5 h 348"/>
                  <a:gd name="T92" fmla="*/ 61 w 462"/>
                  <a:gd name="T93" fmla="*/ 2 h 348"/>
                  <a:gd name="T94" fmla="*/ 66 w 462"/>
                  <a:gd name="T95" fmla="*/ 7 h 348"/>
                  <a:gd name="T96" fmla="*/ 130 w 462"/>
                  <a:gd name="T97" fmla="*/ 5 h 348"/>
                  <a:gd name="T98" fmla="*/ 133 w 462"/>
                  <a:gd name="T99" fmla="*/ 9 h 348"/>
                  <a:gd name="T100" fmla="*/ 136 w 462"/>
                  <a:gd name="T101" fmla="*/ 7 h 348"/>
                  <a:gd name="T102" fmla="*/ 136 w 462"/>
                  <a:gd name="T103" fmla="*/ 0 h 348"/>
                  <a:gd name="T104" fmla="*/ 146 w 462"/>
                  <a:gd name="T105" fmla="*/ 0 h 348"/>
                  <a:gd name="T106" fmla="*/ 146 w 462"/>
                  <a:gd name="T107" fmla="*/ 2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27" name="Freeform 155"/>
              <p:cNvSpPr>
                <a:spLocks noChangeAspect="1"/>
              </p:cNvSpPr>
              <p:nvPr/>
            </p:nvSpPr>
            <p:spPr bwMode="auto">
              <a:xfrm>
                <a:off x="4774" y="1664"/>
                <a:ext cx="211" cy="196"/>
              </a:xfrm>
              <a:custGeom>
                <a:avLst/>
                <a:gdLst>
                  <a:gd name="T0" fmla="*/ 29 w 276"/>
                  <a:gd name="T1" fmla="*/ 2 h 288"/>
                  <a:gd name="T2" fmla="*/ 59 w 276"/>
                  <a:gd name="T3" fmla="*/ 0 h 288"/>
                  <a:gd name="T4" fmla="*/ 54 w 276"/>
                  <a:gd name="T5" fmla="*/ 5 h 288"/>
                  <a:gd name="T6" fmla="*/ 67 w 276"/>
                  <a:gd name="T7" fmla="*/ 10 h 288"/>
                  <a:gd name="T8" fmla="*/ 75 w 276"/>
                  <a:gd name="T9" fmla="*/ 19 h 288"/>
                  <a:gd name="T10" fmla="*/ 105 w 276"/>
                  <a:gd name="T11" fmla="*/ 36 h 288"/>
                  <a:gd name="T12" fmla="*/ 115 w 276"/>
                  <a:gd name="T13" fmla="*/ 51 h 288"/>
                  <a:gd name="T14" fmla="*/ 123 w 276"/>
                  <a:gd name="T15" fmla="*/ 53 h 288"/>
                  <a:gd name="T16" fmla="*/ 118 w 276"/>
                  <a:gd name="T17" fmla="*/ 61 h 288"/>
                  <a:gd name="T18" fmla="*/ 118 w 276"/>
                  <a:gd name="T19" fmla="*/ 63 h 288"/>
                  <a:gd name="T20" fmla="*/ 113 w 276"/>
                  <a:gd name="T21" fmla="*/ 68 h 288"/>
                  <a:gd name="T22" fmla="*/ 113 w 276"/>
                  <a:gd name="T23" fmla="*/ 71 h 288"/>
                  <a:gd name="T24" fmla="*/ 110 w 276"/>
                  <a:gd name="T25" fmla="*/ 71 h 288"/>
                  <a:gd name="T26" fmla="*/ 115 w 276"/>
                  <a:gd name="T27" fmla="*/ 73 h 288"/>
                  <a:gd name="T28" fmla="*/ 113 w 276"/>
                  <a:gd name="T29" fmla="*/ 82 h 288"/>
                  <a:gd name="T30" fmla="*/ 102 w 276"/>
                  <a:gd name="T31" fmla="*/ 82 h 288"/>
                  <a:gd name="T32" fmla="*/ 102 w 276"/>
                  <a:gd name="T33" fmla="*/ 89 h 288"/>
                  <a:gd name="T34" fmla="*/ 99 w 276"/>
                  <a:gd name="T35" fmla="*/ 91 h 288"/>
                  <a:gd name="T36" fmla="*/ 96 w 276"/>
                  <a:gd name="T37" fmla="*/ 87 h 288"/>
                  <a:gd name="T38" fmla="*/ 32 w 276"/>
                  <a:gd name="T39" fmla="*/ 89 h 288"/>
                  <a:gd name="T40" fmla="*/ 27 w 276"/>
                  <a:gd name="T41" fmla="*/ 83 h 288"/>
                  <a:gd name="T42" fmla="*/ 21 w 276"/>
                  <a:gd name="T43" fmla="*/ 66 h 288"/>
                  <a:gd name="T44" fmla="*/ 27 w 276"/>
                  <a:gd name="T45" fmla="*/ 59 h 288"/>
                  <a:gd name="T46" fmla="*/ 16 w 276"/>
                  <a:gd name="T47" fmla="*/ 47 h 288"/>
                  <a:gd name="T48" fmla="*/ 0 w 276"/>
                  <a:gd name="T49" fmla="*/ 5 h 288"/>
                  <a:gd name="T50" fmla="*/ 29 w 276"/>
                  <a:gd name="T51" fmla="*/ 2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028" name="Freeform 156"/>
              <p:cNvSpPr>
                <a:spLocks noChangeAspect="1"/>
              </p:cNvSpPr>
              <p:nvPr/>
            </p:nvSpPr>
            <p:spPr bwMode="auto">
              <a:xfrm>
                <a:off x="4774" y="1664"/>
                <a:ext cx="211" cy="196"/>
              </a:xfrm>
              <a:custGeom>
                <a:avLst/>
                <a:gdLst>
                  <a:gd name="T0" fmla="*/ 29 w 276"/>
                  <a:gd name="T1" fmla="*/ 2 h 288"/>
                  <a:gd name="T2" fmla="*/ 59 w 276"/>
                  <a:gd name="T3" fmla="*/ 0 h 288"/>
                  <a:gd name="T4" fmla="*/ 54 w 276"/>
                  <a:gd name="T5" fmla="*/ 5 h 288"/>
                  <a:gd name="T6" fmla="*/ 67 w 276"/>
                  <a:gd name="T7" fmla="*/ 10 h 288"/>
                  <a:gd name="T8" fmla="*/ 75 w 276"/>
                  <a:gd name="T9" fmla="*/ 19 h 288"/>
                  <a:gd name="T10" fmla="*/ 105 w 276"/>
                  <a:gd name="T11" fmla="*/ 36 h 288"/>
                  <a:gd name="T12" fmla="*/ 115 w 276"/>
                  <a:gd name="T13" fmla="*/ 51 h 288"/>
                  <a:gd name="T14" fmla="*/ 123 w 276"/>
                  <a:gd name="T15" fmla="*/ 53 h 288"/>
                  <a:gd name="T16" fmla="*/ 118 w 276"/>
                  <a:gd name="T17" fmla="*/ 61 h 288"/>
                  <a:gd name="T18" fmla="*/ 118 w 276"/>
                  <a:gd name="T19" fmla="*/ 63 h 288"/>
                  <a:gd name="T20" fmla="*/ 113 w 276"/>
                  <a:gd name="T21" fmla="*/ 68 h 288"/>
                  <a:gd name="T22" fmla="*/ 113 w 276"/>
                  <a:gd name="T23" fmla="*/ 71 h 288"/>
                  <a:gd name="T24" fmla="*/ 110 w 276"/>
                  <a:gd name="T25" fmla="*/ 71 h 288"/>
                  <a:gd name="T26" fmla="*/ 115 w 276"/>
                  <a:gd name="T27" fmla="*/ 73 h 288"/>
                  <a:gd name="T28" fmla="*/ 113 w 276"/>
                  <a:gd name="T29" fmla="*/ 82 h 288"/>
                  <a:gd name="T30" fmla="*/ 102 w 276"/>
                  <a:gd name="T31" fmla="*/ 82 h 288"/>
                  <a:gd name="T32" fmla="*/ 102 w 276"/>
                  <a:gd name="T33" fmla="*/ 89 h 288"/>
                  <a:gd name="T34" fmla="*/ 99 w 276"/>
                  <a:gd name="T35" fmla="*/ 91 h 288"/>
                  <a:gd name="T36" fmla="*/ 96 w 276"/>
                  <a:gd name="T37" fmla="*/ 87 h 288"/>
                  <a:gd name="T38" fmla="*/ 32 w 276"/>
                  <a:gd name="T39" fmla="*/ 89 h 288"/>
                  <a:gd name="T40" fmla="*/ 27 w 276"/>
                  <a:gd name="T41" fmla="*/ 83 h 288"/>
                  <a:gd name="T42" fmla="*/ 21 w 276"/>
                  <a:gd name="T43" fmla="*/ 66 h 288"/>
                  <a:gd name="T44" fmla="*/ 27 w 276"/>
                  <a:gd name="T45" fmla="*/ 59 h 288"/>
                  <a:gd name="T46" fmla="*/ 16 w 276"/>
                  <a:gd name="T47" fmla="*/ 47 h 288"/>
                  <a:gd name="T48" fmla="*/ 0 w 276"/>
                  <a:gd name="T49" fmla="*/ 5 h 288"/>
                  <a:gd name="T50" fmla="*/ 29 w 276"/>
                  <a:gd name="T51" fmla="*/ 2 h 288"/>
                  <a:gd name="T52" fmla="*/ 29 w 276"/>
                  <a:gd name="T53" fmla="*/ 3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29" name="Freeform 157"/>
              <p:cNvSpPr>
                <a:spLocks noChangeAspect="1"/>
              </p:cNvSpPr>
              <p:nvPr/>
            </p:nvSpPr>
            <p:spPr bwMode="auto">
              <a:xfrm>
                <a:off x="3735" y="1929"/>
                <a:ext cx="19" cy="16"/>
              </a:xfrm>
              <a:custGeom>
                <a:avLst/>
                <a:gdLst>
                  <a:gd name="T0" fmla="*/ 3 w 24"/>
                  <a:gd name="T1" fmla="*/ 0 h 24"/>
                  <a:gd name="T2" fmla="*/ 9 w 24"/>
                  <a:gd name="T3" fmla="*/ 0 h 24"/>
                  <a:gd name="T4" fmla="*/ 12 w 24"/>
                  <a:gd name="T5" fmla="*/ 2 h 24"/>
                  <a:gd name="T6" fmla="*/ 9 w 24"/>
                  <a:gd name="T7" fmla="*/ 3 h 24"/>
                  <a:gd name="T8" fmla="*/ 9 w 24"/>
                  <a:gd name="T9" fmla="*/ 5 h 24"/>
                  <a:gd name="T10" fmla="*/ 6 w 24"/>
                  <a:gd name="T11" fmla="*/ 7 h 24"/>
                  <a:gd name="T12" fmla="*/ 3 w 24"/>
                  <a:gd name="T13" fmla="*/ 7 h 24"/>
                  <a:gd name="T14" fmla="*/ 3 w 24"/>
                  <a:gd name="T15" fmla="*/ 5 h 24"/>
                  <a:gd name="T16" fmla="*/ 0 w 24"/>
                  <a:gd name="T17" fmla="*/ 5 h 24"/>
                  <a:gd name="T18" fmla="*/ 0 w 24"/>
                  <a:gd name="T19" fmla="*/ 2 h 24"/>
                  <a:gd name="T20" fmla="*/ 3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30" name="Freeform 158"/>
              <p:cNvSpPr>
                <a:spLocks noChangeAspect="1"/>
              </p:cNvSpPr>
              <p:nvPr/>
            </p:nvSpPr>
            <p:spPr bwMode="auto">
              <a:xfrm>
                <a:off x="3735" y="1929"/>
                <a:ext cx="19" cy="16"/>
              </a:xfrm>
              <a:custGeom>
                <a:avLst/>
                <a:gdLst>
                  <a:gd name="T0" fmla="*/ 3 w 24"/>
                  <a:gd name="T1" fmla="*/ 0 h 24"/>
                  <a:gd name="T2" fmla="*/ 9 w 24"/>
                  <a:gd name="T3" fmla="*/ 0 h 24"/>
                  <a:gd name="T4" fmla="*/ 12 w 24"/>
                  <a:gd name="T5" fmla="*/ 2 h 24"/>
                  <a:gd name="T6" fmla="*/ 9 w 24"/>
                  <a:gd name="T7" fmla="*/ 3 h 24"/>
                  <a:gd name="T8" fmla="*/ 9 w 24"/>
                  <a:gd name="T9" fmla="*/ 5 h 24"/>
                  <a:gd name="T10" fmla="*/ 6 w 24"/>
                  <a:gd name="T11" fmla="*/ 7 h 24"/>
                  <a:gd name="T12" fmla="*/ 3 w 24"/>
                  <a:gd name="T13" fmla="*/ 7 h 24"/>
                  <a:gd name="T14" fmla="*/ 3 w 24"/>
                  <a:gd name="T15" fmla="*/ 5 h 24"/>
                  <a:gd name="T16" fmla="*/ 0 w 24"/>
                  <a:gd name="T17" fmla="*/ 5 h 24"/>
                  <a:gd name="T18" fmla="*/ 0 w 24"/>
                  <a:gd name="T19" fmla="*/ 2 h 24"/>
                  <a:gd name="T20" fmla="*/ 3 w 24"/>
                  <a:gd name="T21" fmla="*/ 0 h 24"/>
                  <a:gd name="T22" fmla="*/ 3 w 24"/>
                  <a:gd name="T23" fmla="*/ 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31" name="Freeform 159"/>
              <p:cNvSpPr>
                <a:spLocks noChangeAspect="1"/>
              </p:cNvSpPr>
              <p:nvPr/>
            </p:nvSpPr>
            <p:spPr bwMode="auto">
              <a:xfrm>
                <a:off x="3795" y="1958"/>
                <a:ext cx="23" cy="16"/>
              </a:xfrm>
              <a:custGeom>
                <a:avLst/>
                <a:gdLst>
                  <a:gd name="T0" fmla="*/ 3 w 30"/>
                  <a:gd name="T1" fmla="*/ 2 h 24"/>
                  <a:gd name="T2" fmla="*/ 3 w 30"/>
                  <a:gd name="T3" fmla="*/ 0 h 24"/>
                  <a:gd name="T4" fmla="*/ 5 w 30"/>
                  <a:gd name="T5" fmla="*/ 0 h 24"/>
                  <a:gd name="T6" fmla="*/ 8 w 30"/>
                  <a:gd name="T7" fmla="*/ 2 h 24"/>
                  <a:gd name="T8" fmla="*/ 11 w 30"/>
                  <a:gd name="T9" fmla="*/ 3 h 24"/>
                  <a:gd name="T10" fmla="*/ 14 w 30"/>
                  <a:gd name="T11" fmla="*/ 5 h 24"/>
                  <a:gd name="T12" fmla="*/ 8 w 30"/>
                  <a:gd name="T13" fmla="*/ 5 h 24"/>
                  <a:gd name="T14" fmla="*/ 5 w 30"/>
                  <a:gd name="T15" fmla="*/ 7 h 24"/>
                  <a:gd name="T16" fmla="*/ 3 w 30"/>
                  <a:gd name="T17" fmla="*/ 5 h 24"/>
                  <a:gd name="T18" fmla="*/ 0 w 30"/>
                  <a:gd name="T19" fmla="*/ 2 h 24"/>
                  <a:gd name="T20" fmla="*/ 3 w 30"/>
                  <a:gd name="T21" fmla="*/ 2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32" name="Freeform 160"/>
              <p:cNvSpPr>
                <a:spLocks noChangeAspect="1"/>
              </p:cNvSpPr>
              <p:nvPr/>
            </p:nvSpPr>
            <p:spPr bwMode="auto">
              <a:xfrm>
                <a:off x="3795" y="1958"/>
                <a:ext cx="23" cy="16"/>
              </a:xfrm>
              <a:custGeom>
                <a:avLst/>
                <a:gdLst>
                  <a:gd name="T0" fmla="*/ 3 w 30"/>
                  <a:gd name="T1" fmla="*/ 2 h 24"/>
                  <a:gd name="T2" fmla="*/ 3 w 30"/>
                  <a:gd name="T3" fmla="*/ 0 h 24"/>
                  <a:gd name="T4" fmla="*/ 5 w 30"/>
                  <a:gd name="T5" fmla="*/ 0 h 24"/>
                  <a:gd name="T6" fmla="*/ 8 w 30"/>
                  <a:gd name="T7" fmla="*/ 2 h 24"/>
                  <a:gd name="T8" fmla="*/ 11 w 30"/>
                  <a:gd name="T9" fmla="*/ 3 h 24"/>
                  <a:gd name="T10" fmla="*/ 14 w 30"/>
                  <a:gd name="T11" fmla="*/ 5 h 24"/>
                  <a:gd name="T12" fmla="*/ 8 w 30"/>
                  <a:gd name="T13" fmla="*/ 5 h 24"/>
                  <a:gd name="T14" fmla="*/ 5 w 30"/>
                  <a:gd name="T15" fmla="*/ 7 h 24"/>
                  <a:gd name="T16" fmla="*/ 3 w 30"/>
                  <a:gd name="T17" fmla="*/ 5 h 24"/>
                  <a:gd name="T18" fmla="*/ 0 w 30"/>
                  <a:gd name="T19" fmla="*/ 2 h 24"/>
                  <a:gd name="T20" fmla="*/ 3 w 30"/>
                  <a:gd name="T21" fmla="*/ 2 h 24"/>
                  <a:gd name="T22" fmla="*/ 3 w 30"/>
                  <a:gd name="T23" fmla="*/ 3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33" name="Freeform 161"/>
              <p:cNvSpPr>
                <a:spLocks noChangeAspect="1"/>
              </p:cNvSpPr>
              <p:nvPr/>
            </p:nvSpPr>
            <p:spPr bwMode="auto">
              <a:xfrm>
                <a:off x="3831" y="1978"/>
                <a:ext cx="23" cy="8"/>
              </a:xfrm>
              <a:custGeom>
                <a:avLst/>
                <a:gdLst>
                  <a:gd name="T0" fmla="*/ 0 w 30"/>
                  <a:gd name="T1" fmla="*/ 2 h 12"/>
                  <a:gd name="T2" fmla="*/ 3 w 30"/>
                  <a:gd name="T3" fmla="*/ 0 h 12"/>
                  <a:gd name="T4" fmla="*/ 14 w 30"/>
                  <a:gd name="T5" fmla="*/ 0 h 12"/>
                  <a:gd name="T6" fmla="*/ 14 w 30"/>
                  <a:gd name="T7" fmla="*/ 2 h 12"/>
                  <a:gd name="T8" fmla="*/ 11 w 30"/>
                  <a:gd name="T9" fmla="*/ 3 h 12"/>
                  <a:gd name="T10" fmla="*/ 5 w 30"/>
                  <a:gd name="T11" fmla="*/ 2 h 12"/>
                  <a:gd name="T12" fmla="*/ 3 w 30"/>
                  <a:gd name="T13" fmla="*/ 2 h 12"/>
                  <a:gd name="T14" fmla="*/ 0 w 30"/>
                  <a:gd name="T15" fmla="*/ 2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34" name="Freeform 162"/>
              <p:cNvSpPr>
                <a:spLocks noChangeAspect="1"/>
              </p:cNvSpPr>
              <p:nvPr/>
            </p:nvSpPr>
            <p:spPr bwMode="auto">
              <a:xfrm>
                <a:off x="3831" y="1978"/>
                <a:ext cx="23" cy="8"/>
              </a:xfrm>
              <a:custGeom>
                <a:avLst/>
                <a:gdLst>
                  <a:gd name="T0" fmla="*/ 0 w 30"/>
                  <a:gd name="T1" fmla="*/ 2 h 12"/>
                  <a:gd name="T2" fmla="*/ 3 w 30"/>
                  <a:gd name="T3" fmla="*/ 0 h 12"/>
                  <a:gd name="T4" fmla="*/ 14 w 30"/>
                  <a:gd name="T5" fmla="*/ 0 h 12"/>
                  <a:gd name="T6" fmla="*/ 14 w 30"/>
                  <a:gd name="T7" fmla="*/ 2 h 12"/>
                  <a:gd name="T8" fmla="*/ 11 w 30"/>
                  <a:gd name="T9" fmla="*/ 3 h 12"/>
                  <a:gd name="T10" fmla="*/ 5 w 30"/>
                  <a:gd name="T11" fmla="*/ 2 h 12"/>
                  <a:gd name="T12" fmla="*/ 3 w 30"/>
                  <a:gd name="T13" fmla="*/ 2 h 12"/>
                  <a:gd name="T14" fmla="*/ 0 w 30"/>
                  <a:gd name="T15" fmla="*/ 2 h 12"/>
                  <a:gd name="T16" fmla="*/ 0 w 30"/>
                  <a:gd name="T17" fmla="*/ 3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35" name="Freeform 163"/>
              <p:cNvSpPr>
                <a:spLocks noChangeAspect="1"/>
              </p:cNvSpPr>
              <p:nvPr/>
            </p:nvSpPr>
            <p:spPr bwMode="auto">
              <a:xfrm>
                <a:off x="3859" y="1986"/>
                <a:ext cx="27" cy="21"/>
              </a:xfrm>
              <a:custGeom>
                <a:avLst/>
                <a:gdLst>
                  <a:gd name="T0" fmla="*/ 5 w 36"/>
                  <a:gd name="T1" fmla="*/ 2 h 30"/>
                  <a:gd name="T2" fmla="*/ 10 w 36"/>
                  <a:gd name="T3" fmla="*/ 2 h 30"/>
                  <a:gd name="T4" fmla="*/ 15 w 36"/>
                  <a:gd name="T5" fmla="*/ 6 h 30"/>
                  <a:gd name="T6" fmla="*/ 15 w 36"/>
                  <a:gd name="T7" fmla="*/ 8 h 30"/>
                  <a:gd name="T8" fmla="*/ 10 w 36"/>
                  <a:gd name="T9" fmla="*/ 11 h 30"/>
                  <a:gd name="T10" fmla="*/ 7 w 36"/>
                  <a:gd name="T11" fmla="*/ 11 h 30"/>
                  <a:gd name="T12" fmla="*/ 5 w 36"/>
                  <a:gd name="T13" fmla="*/ 6 h 30"/>
                  <a:gd name="T14" fmla="*/ 2 w 36"/>
                  <a:gd name="T15" fmla="*/ 4 h 30"/>
                  <a:gd name="T16" fmla="*/ 0 w 36"/>
                  <a:gd name="T17" fmla="*/ 2 h 30"/>
                  <a:gd name="T18" fmla="*/ 0 w 36"/>
                  <a:gd name="T19" fmla="*/ 0 h 30"/>
                  <a:gd name="T20" fmla="*/ 2 w 36"/>
                  <a:gd name="T21" fmla="*/ 0 h 30"/>
                  <a:gd name="T22" fmla="*/ 5 w 36"/>
                  <a:gd name="T23" fmla="*/ 2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36" name="Freeform 164"/>
              <p:cNvSpPr>
                <a:spLocks noChangeAspect="1"/>
              </p:cNvSpPr>
              <p:nvPr/>
            </p:nvSpPr>
            <p:spPr bwMode="auto">
              <a:xfrm>
                <a:off x="3859" y="1986"/>
                <a:ext cx="27" cy="21"/>
              </a:xfrm>
              <a:custGeom>
                <a:avLst/>
                <a:gdLst>
                  <a:gd name="T0" fmla="*/ 5 w 36"/>
                  <a:gd name="T1" fmla="*/ 2 h 30"/>
                  <a:gd name="T2" fmla="*/ 10 w 36"/>
                  <a:gd name="T3" fmla="*/ 2 h 30"/>
                  <a:gd name="T4" fmla="*/ 15 w 36"/>
                  <a:gd name="T5" fmla="*/ 6 h 30"/>
                  <a:gd name="T6" fmla="*/ 15 w 36"/>
                  <a:gd name="T7" fmla="*/ 8 h 30"/>
                  <a:gd name="T8" fmla="*/ 10 w 36"/>
                  <a:gd name="T9" fmla="*/ 11 h 30"/>
                  <a:gd name="T10" fmla="*/ 7 w 36"/>
                  <a:gd name="T11" fmla="*/ 11 h 30"/>
                  <a:gd name="T12" fmla="*/ 5 w 36"/>
                  <a:gd name="T13" fmla="*/ 6 h 30"/>
                  <a:gd name="T14" fmla="*/ 2 w 36"/>
                  <a:gd name="T15" fmla="*/ 4 h 30"/>
                  <a:gd name="T16" fmla="*/ 0 w 36"/>
                  <a:gd name="T17" fmla="*/ 2 h 30"/>
                  <a:gd name="T18" fmla="*/ 0 w 36"/>
                  <a:gd name="T19" fmla="*/ 0 h 30"/>
                  <a:gd name="T20" fmla="*/ 2 w 36"/>
                  <a:gd name="T21" fmla="*/ 0 h 30"/>
                  <a:gd name="T22" fmla="*/ 5 w 36"/>
                  <a:gd name="T23" fmla="*/ 2 h 30"/>
                  <a:gd name="T24" fmla="*/ 5 w 36"/>
                  <a:gd name="T25" fmla="*/ 4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37" name="Freeform 165"/>
              <p:cNvSpPr>
                <a:spLocks noChangeAspect="1"/>
              </p:cNvSpPr>
              <p:nvPr/>
            </p:nvSpPr>
            <p:spPr bwMode="auto">
              <a:xfrm>
                <a:off x="3886" y="2027"/>
                <a:ext cx="51" cy="61"/>
              </a:xfrm>
              <a:custGeom>
                <a:avLst/>
                <a:gdLst>
                  <a:gd name="T0" fmla="*/ 3 w 66"/>
                  <a:gd name="T1" fmla="*/ 0 h 90"/>
                  <a:gd name="T2" fmla="*/ 5 w 66"/>
                  <a:gd name="T3" fmla="*/ 0 h 90"/>
                  <a:gd name="T4" fmla="*/ 8 w 66"/>
                  <a:gd name="T5" fmla="*/ 2 h 90"/>
                  <a:gd name="T6" fmla="*/ 17 w 66"/>
                  <a:gd name="T7" fmla="*/ 2 h 90"/>
                  <a:gd name="T8" fmla="*/ 19 w 66"/>
                  <a:gd name="T9" fmla="*/ 3 h 90"/>
                  <a:gd name="T10" fmla="*/ 22 w 66"/>
                  <a:gd name="T11" fmla="*/ 5 h 90"/>
                  <a:gd name="T12" fmla="*/ 22 w 66"/>
                  <a:gd name="T13" fmla="*/ 7 h 90"/>
                  <a:gd name="T14" fmla="*/ 25 w 66"/>
                  <a:gd name="T15" fmla="*/ 9 h 90"/>
                  <a:gd name="T16" fmla="*/ 28 w 66"/>
                  <a:gd name="T17" fmla="*/ 11 h 90"/>
                  <a:gd name="T18" fmla="*/ 30 w 66"/>
                  <a:gd name="T19" fmla="*/ 13 h 90"/>
                  <a:gd name="T20" fmla="*/ 30 w 66"/>
                  <a:gd name="T21" fmla="*/ 17 h 90"/>
                  <a:gd name="T22" fmla="*/ 28 w 66"/>
                  <a:gd name="T23" fmla="*/ 19 h 90"/>
                  <a:gd name="T24" fmla="*/ 19 w 66"/>
                  <a:gd name="T25" fmla="*/ 19 h 90"/>
                  <a:gd name="T26" fmla="*/ 17 w 66"/>
                  <a:gd name="T27" fmla="*/ 20 h 90"/>
                  <a:gd name="T28" fmla="*/ 14 w 66"/>
                  <a:gd name="T29" fmla="*/ 20 h 90"/>
                  <a:gd name="T30" fmla="*/ 14 w 66"/>
                  <a:gd name="T31" fmla="*/ 24 h 90"/>
                  <a:gd name="T32" fmla="*/ 12 w 66"/>
                  <a:gd name="T33" fmla="*/ 26 h 90"/>
                  <a:gd name="T34" fmla="*/ 8 w 66"/>
                  <a:gd name="T35" fmla="*/ 28 h 90"/>
                  <a:gd name="T36" fmla="*/ 5 w 66"/>
                  <a:gd name="T37" fmla="*/ 26 h 90"/>
                  <a:gd name="T38" fmla="*/ 5 w 66"/>
                  <a:gd name="T39" fmla="*/ 22 h 90"/>
                  <a:gd name="T40" fmla="*/ 3 w 66"/>
                  <a:gd name="T41" fmla="*/ 20 h 90"/>
                  <a:gd name="T42" fmla="*/ 3 w 66"/>
                  <a:gd name="T43" fmla="*/ 15 h 90"/>
                  <a:gd name="T44" fmla="*/ 0 w 66"/>
                  <a:gd name="T45" fmla="*/ 11 h 90"/>
                  <a:gd name="T46" fmla="*/ 0 w 66"/>
                  <a:gd name="T47" fmla="*/ 9 h 90"/>
                  <a:gd name="T48" fmla="*/ 3 w 66"/>
                  <a:gd name="T49" fmla="*/ 5 h 90"/>
                  <a:gd name="T50" fmla="*/ 3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38" name="Freeform 166"/>
              <p:cNvSpPr>
                <a:spLocks noChangeAspect="1"/>
              </p:cNvSpPr>
              <p:nvPr/>
            </p:nvSpPr>
            <p:spPr bwMode="auto">
              <a:xfrm>
                <a:off x="3886" y="2027"/>
                <a:ext cx="51" cy="61"/>
              </a:xfrm>
              <a:custGeom>
                <a:avLst/>
                <a:gdLst>
                  <a:gd name="T0" fmla="*/ 3 w 66"/>
                  <a:gd name="T1" fmla="*/ 0 h 90"/>
                  <a:gd name="T2" fmla="*/ 5 w 66"/>
                  <a:gd name="T3" fmla="*/ 0 h 90"/>
                  <a:gd name="T4" fmla="*/ 8 w 66"/>
                  <a:gd name="T5" fmla="*/ 2 h 90"/>
                  <a:gd name="T6" fmla="*/ 17 w 66"/>
                  <a:gd name="T7" fmla="*/ 2 h 90"/>
                  <a:gd name="T8" fmla="*/ 19 w 66"/>
                  <a:gd name="T9" fmla="*/ 3 h 90"/>
                  <a:gd name="T10" fmla="*/ 22 w 66"/>
                  <a:gd name="T11" fmla="*/ 5 h 90"/>
                  <a:gd name="T12" fmla="*/ 22 w 66"/>
                  <a:gd name="T13" fmla="*/ 7 h 90"/>
                  <a:gd name="T14" fmla="*/ 25 w 66"/>
                  <a:gd name="T15" fmla="*/ 9 h 90"/>
                  <a:gd name="T16" fmla="*/ 28 w 66"/>
                  <a:gd name="T17" fmla="*/ 11 h 90"/>
                  <a:gd name="T18" fmla="*/ 30 w 66"/>
                  <a:gd name="T19" fmla="*/ 13 h 90"/>
                  <a:gd name="T20" fmla="*/ 30 w 66"/>
                  <a:gd name="T21" fmla="*/ 17 h 90"/>
                  <a:gd name="T22" fmla="*/ 28 w 66"/>
                  <a:gd name="T23" fmla="*/ 19 h 90"/>
                  <a:gd name="T24" fmla="*/ 19 w 66"/>
                  <a:gd name="T25" fmla="*/ 19 h 90"/>
                  <a:gd name="T26" fmla="*/ 17 w 66"/>
                  <a:gd name="T27" fmla="*/ 20 h 90"/>
                  <a:gd name="T28" fmla="*/ 14 w 66"/>
                  <a:gd name="T29" fmla="*/ 20 h 90"/>
                  <a:gd name="T30" fmla="*/ 14 w 66"/>
                  <a:gd name="T31" fmla="*/ 24 h 90"/>
                  <a:gd name="T32" fmla="*/ 12 w 66"/>
                  <a:gd name="T33" fmla="*/ 26 h 90"/>
                  <a:gd name="T34" fmla="*/ 8 w 66"/>
                  <a:gd name="T35" fmla="*/ 28 h 90"/>
                  <a:gd name="T36" fmla="*/ 5 w 66"/>
                  <a:gd name="T37" fmla="*/ 26 h 90"/>
                  <a:gd name="T38" fmla="*/ 5 w 66"/>
                  <a:gd name="T39" fmla="*/ 22 h 90"/>
                  <a:gd name="T40" fmla="*/ 3 w 66"/>
                  <a:gd name="T41" fmla="*/ 20 h 90"/>
                  <a:gd name="T42" fmla="*/ 3 w 66"/>
                  <a:gd name="T43" fmla="*/ 15 h 90"/>
                  <a:gd name="T44" fmla="*/ 0 w 66"/>
                  <a:gd name="T45" fmla="*/ 11 h 90"/>
                  <a:gd name="T46" fmla="*/ 0 w 66"/>
                  <a:gd name="T47" fmla="*/ 9 h 90"/>
                  <a:gd name="T48" fmla="*/ 3 w 66"/>
                  <a:gd name="T49" fmla="*/ 5 h 90"/>
                  <a:gd name="T50" fmla="*/ 3 w 66"/>
                  <a:gd name="T51" fmla="*/ 0 h 90"/>
                  <a:gd name="T52" fmla="*/ 3 w 66"/>
                  <a:gd name="T53" fmla="*/ 2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39" name="Freeform 167"/>
              <p:cNvSpPr>
                <a:spLocks noChangeAspect="1"/>
              </p:cNvSpPr>
              <p:nvPr/>
            </p:nvSpPr>
            <p:spPr bwMode="auto">
              <a:xfrm>
                <a:off x="3845" y="1990"/>
                <a:ext cx="9" cy="8"/>
              </a:xfrm>
              <a:custGeom>
                <a:avLst/>
                <a:gdLst>
                  <a:gd name="T0" fmla="*/ 0 w 12"/>
                  <a:gd name="T1" fmla="*/ 2 h 12"/>
                  <a:gd name="T2" fmla="*/ 0 w 12"/>
                  <a:gd name="T3" fmla="*/ 0 h 12"/>
                  <a:gd name="T4" fmla="*/ 3 w 12"/>
                  <a:gd name="T5" fmla="*/ 0 h 12"/>
                  <a:gd name="T6" fmla="*/ 3 w 12"/>
                  <a:gd name="T7" fmla="*/ 2 h 12"/>
                  <a:gd name="T8" fmla="*/ 5 w 12"/>
                  <a:gd name="T9" fmla="*/ 2 h 12"/>
                  <a:gd name="T10" fmla="*/ 3 w 12"/>
                  <a:gd name="T11" fmla="*/ 3 h 12"/>
                  <a:gd name="T12" fmla="*/ 0 w 12"/>
                  <a:gd name="T13" fmla="*/ 3 h 12"/>
                  <a:gd name="T14" fmla="*/ 0 w 12"/>
                  <a:gd name="T15" fmla="*/ 2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40" name="Freeform 168"/>
              <p:cNvSpPr>
                <a:spLocks noChangeAspect="1"/>
              </p:cNvSpPr>
              <p:nvPr/>
            </p:nvSpPr>
            <p:spPr bwMode="auto">
              <a:xfrm>
                <a:off x="3845" y="1990"/>
                <a:ext cx="9" cy="8"/>
              </a:xfrm>
              <a:custGeom>
                <a:avLst/>
                <a:gdLst>
                  <a:gd name="T0" fmla="*/ 0 w 12"/>
                  <a:gd name="T1" fmla="*/ 2 h 12"/>
                  <a:gd name="T2" fmla="*/ 0 w 12"/>
                  <a:gd name="T3" fmla="*/ 0 h 12"/>
                  <a:gd name="T4" fmla="*/ 3 w 12"/>
                  <a:gd name="T5" fmla="*/ 0 h 12"/>
                  <a:gd name="T6" fmla="*/ 3 w 12"/>
                  <a:gd name="T7" fmla="*/ 2 h 12"/>
                  <a:gd name="T8" fmla="*/ 5 w 12"/>
                  <a:gd name="T9" fmla="*/ 2 h 12"/>
                  <a:gd name="T10" fmla="*/ 3 w 12"/>
                  <a:gd name="T11" fmla="*/ 3 h 12"/>
                  <a:gd name="T12" fmla="*/ 0 w 12"/>
                  <a:gd name="T13" fmla="*/ 3 h 12"/>
                  <a:gd name="T14" fmla="*/ 0 w 12"/>
                  <a:gd name="T15" fmla="*/ 2 h 12"/>
                  <a:gd name="T16" fmla="*/ 0 w 12"/>
                  <a:gd name="T17" fmla="*/ 3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41" name="Freeform 169"/>
              <p:cNvSpPr>
                <a:spLocks noChangeAspect="1"/>
              </p:cNvSpPr>
              <p:nvPr/>
            </p:nvSpPr>
            <p:spPr bwMode="auto">
              <a:xfrm>
                <a:off x="3607" y="1017"/>
                <a:ext cx="234" cy="334"/>
              </a:xfrm>
              <a:custGeom>
                <a:avLst/>
                <a:gdLst>
                  <a:gd name="T0" fmla="*/ 62 w 306"/>
                  <a:gd name="T1" fmla="*/ 145 h 492"/>
                  <a:gd name="T2" fmla="*/ 0 w 306"/>
                  <a:gd name="T3" fmla="*/ 137 h 492"/>
                  <a:gd name="T4" fmla="*/ 16 w 306"/>
                  <a:gd name="T5" fmla="*/ 94 h 492"/>
                  <a:gd name="T6" fmla="*/ 11 w 306"/>
                  <a:gd name="T7" fmla="*/ 88 h 492"/>
                  <a:gd name="T8" fmla="*/ 35 w 306"/>
                  <a:gd name="T9" fmla="*/ 68 h 492"/>
                  <a:gd name="T10" fmla="*/ 27 w 306"/>
                  <a:gd name="T11" fmla="*/ 58 h 492"/>
                  <a:gd name="T12" fmla="*/ 46 w 306"/>
                  <a:gd name="T13" fmla="*/ 0 h 492"/>
                  <a:gd name="T14" fmla="*/ 62 w 306"/>
                  <a:gd name="T15" fmla="*/ 3 h 492"/>
                  <a:gd name="T16" fmla="*/ 56 w 306"/>
                  <a:gd name="T17" fmla="*/ 22 h 492"/>
                  <a:gd name="T18" fmla="*/ 62 w 306"/>
                  <a:gd name="T19" fmla="*/ 32 h 492"/>
                  <a:gd name="T20" fmla="*/ 59 w 306"/>
                  <a:gd name="T21" fmla="*/ 34 h 492"/>
                  <a:gd name="T22" fmla="*/ 67 w 306"/>
                  <a:gd name="T23" fmla="*/ 39 h 492"/>
                  <a:gd name="T24" fmla="*/ 73 w 306"/>
                  <a:gd name="T25" fmla="*/ 51 h 492"/>
                  <a:gd name="T26" fmla="*/ 83 w 306"/>
                  <a:gd name="T27" fmla="*/ 54 h 492"/>
                  <a:gd name="T28" fmla="*/ 73 w 306"/>
                  <a:gd name="T29" fmla="*/ 73 h 492"/>
                  <a:gd name="T30" fmla="*/ 75 w 306"/>
                  <a:gd name="T31" fmla="*/ 77 h 492"/>
                  <a:gd name="T32" fmla="*/ 83 w 306"/>
                  <a:gd name="T33" fmla="*/ 73 h 492"/>
                  <a:gd name="T34" fmla="*/ 86 w 306"/>
                  <a:gd name="T35" fmla="*/ 75 h 492"/>
                  <a:gd name="T36" fmla="*/ 91 w 306"/>
                  <a:gd name="T37" fmla="*/ 90 h 492"/>
                  <a:gd name="T38" fmla="*/ 96 w 306"/>
                  <a:gd name="T39" fmla="*/ 94 h 492"/>
                  <a:gd name="T40" fmla="*/ 99 w 306"/>
                  <a:gd name="T41" fmla="*/ 101 h 492"/>
                  <a:gd name="T42" fmla="*/ 102 w 306"/>
                  <a:gd name="T43" fmla="*/ 100 h 492"/>
                  <a:gd name="T44" fmla="*/ 110 w 306"/>
                  <a:gd name="T45" fmla="*/ 101 h 492"/>
                  <a:gd name="T46" fmla="*/ 113 w 306"/>
                  <a:gd name="T47" fmla="*/ 100 h 492"/>
                  <a:gd name="T48" fmla="*/ 128 w 306"/>
                  <a:gd name="T49" fmla="*/ 101 h 492"/>
                  <a:gd name="T50" fmla="*/ 132 w 306"/>
                  <a:gd name="T51" fmla="*/ 98 h 492"/>
                  <a:gd name="T52" fmla="*/ 137 w 306"/>
                  <a:gd name="T53" fmla="*/ 103 h 492"/>
                  <a:gd name="T54" fmla="*/ 126 w 306"/>
                  <a:gd name="T55" fmla="*/ 154 h 492"/>
                  <a:gd name="T56" fmla="*/ 83 w 306"/>
                  <a:gd name="T57" fmla="*/ 149 h 492"/>
                  <a:gd name="T58" fmla="*/ 62 w 306"/>
                  <a:gd name="T59" fmla="*/ 145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42" name="Freeform 170"/>
              <p:cNvSpPr>
                <a:spLocks noChangeAspect="1"/>
              </p:cNvSpPr>
              <p:nvPr/>
            </p:nvSpPr>
            <p:spPr bwMode="auto">
              <a:xfrm>
                <a:off x="3607" y="1017"/>
                <a:ext cx="234" cy="334"/>
              </a:xfrm>
              <a:custGeom>
                <a:avLst/>
                <a:gdLst>
                  <a:gd name="T0" fmla="*/ 62 w 306"/>
                  <a:gd name="T1" fmla="*/ 145 h 492"/>
                  <a:gd name="T2" fmla="*/ 0 w 306"/>
                  <a:gd name="T3" fmla="*/ 137 h 492"/>
                  <a:gd name="T4" fmla="*/ 16 w 306"/>
                  <a:gd name="T5" fmla="*/ 94 h 492"/>
                  <a:gd name="T6" fmla="*/ 11 w 306"/>
                  <a:gd name="T7" fmla="*/ 88 h 492"/>
                  <a:gd name="T8" fmla="*/ 35 w 306"/>
                  <a:gd name="T9" fmla="*/ 68 h 492"/>
                  <a:gd name="T10" fmla="*/ 27 w 306"/>
                  <a:gd name="T11" fmla="*/ 58 h 492"/>
                  <a:gd name="T12" fmla="*/ 46 w 306"/>
                  <a:gd name="T13" fmla="*/ 0 h 492"/>
                  <a:gd name="T14" fmla="*/ 62 w 306"/>
                  <a:gd name="T15" fmla="*/ 3 h 492"/>
                  <a:gd name="T16" fmla="*/ 56 w 306"/>
                  <a:gd name="T17" fmla="*/ 22 h 492"/>
                  <a:gd name="T18" fmla="*/ 62 w 306"/>
                  <a:gd name="T19" fmla="*/ 32 h 492"/>
                  <a:gd name="T20" fmla="*/ 59 w 306"/>
                  <a:gd name="T21" fmla="*/ 34 h 492"/>
                  <a:gd name="T22" fmla="*/ 67 w 306"/>
                  <a:gd name="T23" fmla="*/ 39 h 492"/>
                  <a:gd name="T24" fmla="*/ 73 w 306"/>
                  <a:gd name="T25" fmla="*/ 51 h 492"/>
                  <a:gd name="T26" fmla="*/ 83 w 306"/>
                  <a:gd name="T27" fmla="*/ 54 h 492"/>
                  <a:gd name="T28" fmla="*/ 73 w 306"/>
                  <a:gd name="T29" fmla="*/ 73 h 492"/>
                  <a:gd name="T30" fmla="*/ 75 w 306"/>
                  <a:gd name="T31" fmla="*/ 77 h 492"/>
                  <a:gd name="T32" fmla="*/ 83 w 306"/>
                  <a:gd name="T33" fmla="*/ 73 h 492"/>
                  <a:gd name="T34" fmla="*/ 86 w 306"/>
                  <a:gd name="T35" fmla="*/ 75 h 492"/>
                  <a:gd name="T36" fmla="*/ 91 w 306"/>
                  <a:gd name="T37" fmla="*/ 90 h 492"/>
                  <a:gd name="T38" fmla="*/ 96 w 306"/>
                  <a:gd name="T39" fmla="*/ 94 h 492"/>
                  <a:gd name="T40" fmla="*/ 99 w 306"/>
                  <a:gd name="T41" fmla="*/ 101 h 492"/>
                  <a:gd name="T42" fmla="*/ 102 w 306"/>
                  <a:gd name="T43" fmla="*/ 100 h 492"/>
                  <a:gd name="T44" fmla="*/ 110 w 306"/>
                  <a:gd name="T45" fmla="*/ 101 h 492"/>
                  <a:gd name="T46" fmla="*/ 113 w 306"/>
                  <a:gd name="T47" fmla="*/ 100 h 492"/>
                  <a:gd name="T48" fmla="*/ 128 w 306"/>
                  <a:gd name="T49" fmla="*/ 101 h 492"/>
                  <a:gd name="T50" fmla="*/ 132 w 306"/>
                  <a:gd name="T51" fmla="*/ 98 h 492"/>
                  <a:gd name="T52" fmla="*/ 137 w 306"/>
                  <a:gd name="T53" fmla="*/ 103 h 492"/>
                  <a:gd name="T54" fmla="*/ 126 w 306"/>
                  <a:gd name="T55" fmla="*/ 154 h 492"/>
                  <a:gd name="T56" fmla="*/ 83 w 306"/>
                  <a:gd name="T57" fmla="*/ 149 h 492"/>
                  <a:gd name="T58" fmla="*/ 62 w 306"/>
                  <a:gd name="T59" fmla="*/ 145 h 492"/>
                  <a:gd name="T60" fmla="*/ 62 w 306"/>
                  <a:gd name="T61" fmla="*/ 147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43" name="Freeform 171"/>
              <p:cNvSpPr>
                <a:spLocks noChangeAspect="1"/>
              </p:cNvSpPr>
              <p:nvPr/>
            </p:nvSpPr>
            <p:spPr bwMode="auto">
              <a:xfrm>
                <a:off x="4532" y="1355"/>
                <a:ext cx="151" cy="244"/>
              </a:xfrm>
              <a:custGeom>
                <a:avLst/>
                <a:gdLst>
                  <a:gd name="T0" fmla="*/ 56 w 198"/>
                  <a:gd name="T1" fmla="*/ 112 h 360"/>
                  <a:gd name="T2" fmla="*/ 48 w 198"/>
                  <a:gd name="T3" fmla="*/ 106 h 360"/>
                  <a:gd name="T4" fmla="*/ 48 w 198"/>
                  <a:gd name="T5" fmla="*/ 99 h 360"/>
                  <a:gd name="T6" fmla="*/ 27 w 198"/>
                  <a:gd name="T7" fmla="*/ 87 h 360"/>
                  <a:gd name="T8" fmla="*/ 32 w 198"/>
                  <a:gd name="T9" fmla="*/ 77 h 360"/>
                  <a:gd name="T10" fmla="*/ 24 w 198"/>
                  <a:gd name="T11" fmla="*/ 73 h 360"/>
                  <a:gd name="T12" fmla="*/ 18 w 198"/>
                  <a:gd name="T13" fmla="*/ 75 h 360"/>
                  <a:gd name="T14" fmla="*/ 16 w 198"/>
                  <a:gd name="T15" fmla="*/ 67 h 360"/>
                  <a:gd name="T16" fmla="*/ 5 w 198"/>
                  <a:gd name="T17" fmla="*/ 62 h 360"/>
                  <a:gd name="T18" fmla="*/ 0 w 198"/>
                  <a:gd name="T19" fmla="*/ 56 h 360"/>
                  <a:gd name="T20" fmla="*/ 0 w 198"/>
                  <a:gd name="T21" fmla="*/ 43 h 360"/>
                  <a:gd name="T22" fmla="*/ 8 w 198"/>
                  <a:gd name="T23" fmla="*/ 39 h 360"/>
                  <a:gd name="T24" fmla="*/ 11 w 198"/>
                  <a:gd name="T25" fmla="*/ 33 h 360"/>
                  <a:gd name="T26" fmla="*/ 8 w 198"/>
                  <a:gd name="T27" fmla="*/ 24 h 360"/>
                  <a:gd name="T28" fmla="*/ 18 w 198"/>
                  <a:gd name="T29" fmla="*/ 22 h 360"/>
                  <a:gd name="T30" fmla="*/ 24 w 198"/>
                  <a:gd name="T31" fmla="*/ 17 h 360"/>
                  <a:gd name="T32" fmla="*/ 24 w 198"/>
                  <a:gd name="T33" fmla="*/ 9 h 360"/>
                  <a:gd name="T34" fmla="*/ 14 w 198"/>
                  <a:gd name="T35" fmla="*/ 3 h 360"/>
                  <a:gd name="T36" fmla="*/ 18 w 198"/>
                  <a:gd name="T37" fmla="*/ 2 h 360"/>
                  <a:gd name="T38" fmla="*/ 75 w 198"/>
                  <a:gd name="T39" fmla="*/ 0 h 360"/>
                  <a:gd name="T40" fmla="*/ 79 w 198"/>
                  <a:gd name="T41" fmla="*/ 15 h 360"/>
                  <a:gd name="T42" fmla="*/ 85 w 198"/>
                  <a:gd name="T43" fmla="*/ 62 h 360"/>
                  <a:gd name="T44" fmla="*/ 85 w 198"/>
                  <a:gd name="T45" fmla="*/ 67 h 360"/>
                  <a:gd name="T46" fmla="*/ 88 w 198"/>
                  <a:gd name="T47" fmla="*/ 75 h 360"/>
                  <a:gd name="T48" fmla="*/ 79 w 198"/>
                  <a:gd name="T49" fmla="*/ 86 h 360"/>
                  <a:gd name="T50" fmla="*/ 79 w 198"/>
                  <a:gd name="T51" fmla="*/ 94 h 360"/>
                  <a:gd name="T52" fmla="*/ 77 w 198"/>
                  <a:gd name="T53" fmla="*/ 97 h 360"/>
                  <a:gd name="T54" fmla="*/ 79 w 198"/>
                  <a:gd name="T55" fmla="*/ 101 h 360"/>
                  <a:gd name="T56" fmla="*/ 69 w 198"/>
                  <a:gd name="T57" fmla="*/ 103 h 360"/>
                  <a:gd name="T58" fmla="*/ 72 w 198"/>
                  <a:gd name="T59" fmla="*/ 108 h 360"/>
                  <a:gd name="T60" fmla="*/ 59 w 198"/>
                  <a:gd name="T61" fmla="*/ 106 h 360"/>
                  <a:gd name="T62" fmla="*/ 56 w 198"/>
                  <a:gd name="T63" fmla="*/ 110 h 360"/>
                  <a:gd name="T64" fmla="*/ 56 w 198"/>
                  <a:gd name="T65" fmla="*/ 112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044" name="Freeform 172"/>
              <p:cNvSpPr>
                <a:spLocks noChangeAspect="1"/>
              </p:cNvSpPr>
              <p:nvPr/>
            </p:nvSpPr>
            <p:spPr bwMode="auto">
              <a:xfrm>
                <a:off x="4532" y="1355"/>
                <a:ext cx="151" cy="248"/>
              </a:xfrm>
              <a:custGeom>
                <a:avLst/>
                <a:gdLst>
                  <a:gd name="T0" fmla="*/ 56 w 198"/>
                  <a:gd name="T1" fmla="*/ 112 h 366"/>
                  <a:gd name="T2" fmla="*/ 48 w 198"/>
                  <a:gd name="T3" fmla="*/ 106 h 366"/>
                  <a:gd name="T4" fmla="*/ 48 w 198"/>
                  <a:gd name="T5" fmla="*/ 99 h 366"/>
                  <a:gd name="T6" fmla="*/ 27 w 198"/>
                  <a:gd name="T7" fmla="*/ 87 h 366"/>
                  <a:gd name="T8" fmla="*/ 32 w 198"/>
                  <a:gd name="T9" fmla="*/ 77 h 366"/>
                  <a:gd name="T10" fmla="*/ 24 w 198"/>
                  <a:gd name="T11" fmla="*/ 73 h 366"/>
                  <a:gd name="T12" fmla="*/ 18 w 198"/>
                  <a:gd name="T13" fmla="*/ 75 h 366"/>
                  <a:gd name="T14" fmla="*/ 16 w 198"/>
                  <a:gd name="T15" fmla="*/ 67 h 366"/>
                  <a:gd name="T16" fmla="*/ 5 w 198"/>
                  <a:gd name="T17" fmla="*/ 62 h 366"/>
                  <a:gd name="T18" fmla="*/ 0 w 198"/>
                  <a:gd name="T19" fmla="*/ 56 h 366"/>
                  <a:gd name="T20" fmla="*/ 0 w 198"/>
                  <a:gd name="T21" fmla="*/ 43 h 366"/>
                  <a:gd name="T22" fmla="*/ 8 w 198"/>
                  <a:gd name="T23" fmla="*/ 39 h 366"/>
                  <a:gd name="T24" fmla="*/ 11 w 198"/>
                  <a:gd name="T25" fmla="*/ 33 h 366"/>
                  <a:gd name="T26" fmla="*/ 8 w 198"/>
                  <a:gd name="T27" fmla="*/ 24 h 366"/>
                  <a:gd name="T28" fmla="*/ 18 w 198"/>
                  <a:gd name="T29" fmla="*/ 22 h 366"/>
                  <a:gd name="T30" fmla="*/ 24 w 198"/>
                  <a:gd name="T31" fmla="*/ 17 h 366"/>
                  <a:gd name="T32" fmla="*/ 24 w 198"/>
                  <a:gd name="T33" fmla="*/ 9 h 366"/>
                  <a:gd name="T34" fmla="*/ 14 w 198"/>
                  <a:gd name="T35" fmla="*/ 3 h 366"/>
                  <a:gd name="T36" fmla="*/ 18 w 198"/>
                  <a:gd name="T37" fmla="*/ 2 h 366"/>
                  <a:gd name="T38" fmla="*/ 75 w 198"/>
                  <a:gd name="T39" fmla="*/ 0 h 366"/>
                  <a:gd name="T40" fmla="*/ 79 w 198"/>
                  <a:gd name="T41" fmla="*/ 15 h 366"/>
                  <a:gd name="T42" fmla="*/ 85 w 198"/>
                  <a:gd name="T43" fmla="*/ 62 h 366"/>
                  <a:gd name="T44" fmla="*/ 85 w 198"/>
                  <a:gd name="T45" fmla="*/ 67 h 366"/>
                  <a:gd name="T46" fmla="*/ 88 w 198"/>
                  <a:gd name="T47" fmla="*/ 75 h 366"/>
                  <a:gd name="T48" fmla="*/ 79 w 198"/>
                  <a:gd name="T49" fmla="*/ 86 h 366"/>
                  <a:gd name="T50" fmla="*/ 79 w 198"/>
                  <a:gd name="T51" fmla="*/ 94 h 366"/>
                  <a:gd name="T52" fmla="*/ 77 w 198"/>
                  <a:gd name="T53" fmla="*/ 97 h 366"/>
                  <a:gd name="T54" fmla="*/ 79 w 198"/>
                  <a:gd name="T55" fmla="*/ 101 h 366"/>
                  <a:gd name="T56" fmla="*/ 69 w 198"/>
                  <a:gd name="T57" fmla="*/ 103 h 366"/>
                  <a:gd name="T58" fmla="*/ 72 w 198"/>
                  <a:gd name="T59" fmla="*/ 108 h 366"/>
                  <a:gd name="T60" fmla="*/ 59 w 198"/>
                  <a:gd name="T61" fmla="*/ 106 h 366"/>
                  <a:gd name="T62" fmla="*/ 56 w 198"/>
                  <a:gd name="T63" fmla="*/ 110 h 366"/>
                  <a:gd name="T64" fmla="*/ 56 w 198"/>
                  <a:gd name="T65" fmla="*/ 112 h 366"/>
                  <a:gd name="T66" fmla="*/ 56 w 198"/>
                  <a:gd name="T67" fmla="*/ 114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45" name="Freeform 173"/>
              <p:cNvSpPr>
                <a:spLocks noChangeAspect="1"/>
              </p:cNvSpPr>
              <p:nvPr/>
            </p:nvSpPr>
            <p:spPr bwMode="auto">
              <a:xfrm>
                <a:off x="4669" y="1379"/>
                <a:ext cx="114" cy="179"/>
              </a:xfrm>
              <a:custGeom>
                <a:avLst/>
                <a:gdLst>
                  <a:gd name="T0" fmla="*/ 0 w 150"/>
                  <a:gd name="T1" fmla="*/ 82 h 264"/>
                  <a:gd name="T2" fmla="*/ 0 w 150"/>
                  <a:gd name="T3" fmla="*/ 75 h 264"/>
                  <a:gd name="T4" fmla="*/ 8 w 150"/>
                  <a:gd name="T5" fmla="*/ 64 h 264"/>
                  <a:gd name="T6" fmla="*/ 5 w 150"/>
                  <a:gd name="T7" fmla="*/ 56 h 264"/>
                  <a:gd name="T8" fmla="*/ 5 w 150"/>
                  <a:gd name="T9" fmla="*/ 51 h 264"/>
                  <a:gd name="T10" fmla="*/ 0 w 150"/>
                  <a:gd name="T11" fmla="*/ 3 h 264"/>
                  <a:gd name="T12" fmla="*/ 8 w 150"/>
                  <a:gd name="T13" fmla="*/ 5 h 264"/>
                  <a:gd name="T14" fmla="*/ 16 w 150"/>
                  <a:gd name="T15" fmla="*/ 2 h 264"/>
                  <a:gd name="T16" fmla="*/ 58 w 150"/>
                  <a:gd name="T17" fmla="*/ 0 h 264"/>
                  <a:gd name="T18" fmla="*/ 66 w 150"/>
                  <a:gd name="T19" fmla="*/ 52 h 264"/>
                  <a:gd name="T20" fmla="*/ 66 w 150"/>
                  <a:gd name="T21" fmla="*/ 58 h 264"/>
                  <a:gd name="T22" fmla="*/ 52 w 150"/>
                  <a:gd name="T23" fmla="*/ 62 h 264"/>
                  <a:gd name="T24" fmla="*/ 55 w 150"/>
                  <a:gd name="T25" fmla="*/ 64 h 264"/>
                  <a:gd name="T26" fmla="*/ 45 w 150"/>
                  <a:gd name="T27" fmla="*/ 77 h 264"/>
                  <a:gd name="T28" fmla="*/ 40 w 150"/>
                  <a:gd name="T29" fmla="*/ 75 h 264"/>
                  <a:gd name="T30" fmla="*/ 37 w 150"/>
                  <a:gd name="T31" fmla="*/ 73 h 264"/>
                  <a:gd name="T32" fmla="*/ 29 w 150"/>
                  <a:gd name="T33" fmla="*/ 81 h 264"/>
                  <a:gd name="T34" fmla="*/ 27 w 150"/>
                  <a:gd name="T35" fmla="*/ 77 h 264"/>
                  <a:gd name="T36" fmla="*/ 21 w 150"/>
                  <a:gd name="T37" fmla="*/ 82 h 264"/>
                  <a:gd name="T38" fmla="*/ 8 w 150"/>
                  <a:gd name="T39" fmla="*/ 79 h 264"/>
                  <a:gd name="T40" fmla="*/ 8 w 150"/>
                  <a:gd name="T41" fmla="*/ 82 h 264"/>
                  <a:gd name="T42" fmla="*/ 3 w 150"/>
                  <a:gd name="T43" fmla="*/ 81 h 264"/>
                  <a:gd name="T44" fmla="*/ 0 w 150"/>
                  <a:gd name="T45" fmla="*/ 82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046" name="Freeform 174"/>
              <p:cNvSpPr>
                <a:spLocks noChangeAspect="1"/>
              </p:cNvSpPr>
              <p:nvPr/>
            </p:nvSpPr>
            <p:spPr bwMode="auto">
              <a:xfrm>
                <a:off x="4669" y="1379"/>
                <a:ext cx="114" cy="183"/>
              </a:xfrm>
              <a:custGeom>
                <a:avLst/>
                <a:gdLst>
                  <a:gd name="T0" fmla="*/ 0 w 150"/>
                  <a:gd name="T1" fmla="*/ 82 h 270"/>
                  <a:gd name="T2" fmla="*/ 0 w 150"/>
                  <a:gd name="T3" fmla="*/ 75 h 270"/>
                  <a:gd name="T4" fmla="*/ 8 w 150"/>
                  <a:gd name="T5" fmla="*/ 64 h 270"/>
                  <a:gd name="T6" fmla="*/ 5 w 150"/>
                  <a:gd name="T7" fmla="*/ 56 h 270"/>
                  <a:gd name="T8" fmla="*/ 5 w 150"/>
                  <a:gd name="T9" fmla="*/ 51 h 270"/>
                  <a:gd name="T10" fmla="*/ 0 w 150"/>
                  <a:gd name="T11" fmla="*/ 3 h 270"/>
                  <a:gd name="T12" fmla="*/ 8 w 150"/>
                  <a:gd name="T13" fmla="*/ 5 h 270"/>
                  <a:gd name="T14" fmla="*/ 16 w 150"/>
                  <a:gd name="T15" fmla="*/ 2 h 270"/>
                  <a:gd name="T16" fmla="*/ 58 w 150"/>
                  <a:gd name="T17" fmla="*/ 0 h 270"/>
                  <a:gd name="T18" fmla="*/ 66 w 150"/>
                  <a:gd name="T19" fmla="*/ 52 h 270"/>
                  <a:gd name="T20" fmla="*/ 66 w 150"/>
                  <a:gd name="T21" fmla="*/ 58 h 270"/>
                  <a:gd name="T22" fmla="*/ 52 w 150"/>
                  <a:gd name="T23" fmla="*/ 62 h 270"/>
                  <a:gd name="T24" fmla="*/ 55 w 150"/>
                  <a:gd name="T25" fmla="*/ 64 h 270"/>
                  <a:gd name="T26" fmla="*/ 45 w 150"/>
                  <a:gd name="T27" fmla="*/ 77 h 270"/>
                  <a:gd name="T28" fmla="*/ 40 w 150"/>
                  <a:gd name="T29" fmla="*/ 75 h 270"/>
                  <a:gd name="T30" fmla="*/ 37 w 150"/>
                  <a:gd name="T31" fmla="*/ 73 h 270"/>
                  <a:gd name="T32" fmla="*/ 29 w 150"/>
                  <a:gd name="T33" fmla="*/ 81 h 270"/>
                  <a:gd name="T34" fmla="*/ 27 w 150"/>
                  <a:gd name="T35" fmla="*/ 77 h 270"/>
                  <a:gd name="T36" fmla="*/ 21 w 150"/>
                  <a:gd name="T37" fmla="*/ 82 h 270"/>
                  <a:gd name="T38" fmla="*/ 8 w 150"/>
                  <a:gd name="T39" fmla="*/ 79 h 270"/>
                  <a:gd name="T40" fmla="*/ 8 w 150"/>
                  <a:gd name="T41" fmla="*/ 82 h 270"/>
                  <a:gd name="T42" fmla="*/ 3 w 150"/>
                  <a:gd name="T43" fmla="*/ 81 h 270"/>
                  <a:gd name="T44" fmla="*/ 0 w 150"/>
                  <a:gd name="T45" fmla="*/ 82 h 270"/>
                  <a:gd name="T46" fmla="*/ 0 w 150"/>
                  <a:gd name="T47" fmla="*/ 84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47" name="Freeform 175"/>
              <p:cNvSpPr>
                <a:spLocks noChangeAspect="1"/>
              </p:cNvSpPr>
              <p:nvPr/>
            </p:nvSpPr>
            <p:spPr bwMode="auto">
              <a:xfrm>
                <a:off x="4339" y="1318"/>
                <a:ext cx="234" cy="139"/>
              </a:xfrm>
              <a:custGeom>
                <a:avLst/>
                <a:gdLst>
                  <a:gd name="T0" fmla="*/ 113 w 306"/>
                  <a:gd name="T1" fmla="*/ 65 h 204"/>
                  <a:gd name="T2" fmla="*/ 108 w 306"/>
                  <a:gd name="T3" fmla="*/ 59 h 204"/>
                  <a:gd name="T4" fmla="*/ 18 w 306"/>
                  <a:gd name="T5" fmla="*/ 61 h 204"/>
                  <a:gd name="T6" fmla="*/ 16 w 306"/>
                  <a:gd name="T7" fmla="*/ 48 h 204"/>
                  <a:gd name="T8" fmla="*/ 5 w 306"/>
                  <a:gd name="T9" fmla="*/ 22 h 204"/>
                  <a:gd name="T10" fmla="*/ 0 w 306"/>
                  <a:gd name="T11" fmla="*/ 17 h 204"/>
                  <a:gd name="T12" fmla="*/ 5 w 306"/>
                  <a:gd name="T13" fmla="*/ 10 h 204"/>
                  <a:gd name="T14" fmla="*/ 3 w 306"/>
                  <a:gd name="T15" fmla="*/ 3 h 204"/>
                  <a:gd name="T16" fmla="*/ 5 w 306"/>
                  <a:gd name="T17" fmla="*/ 2 h 204"/>
                  <a:gd name="T18" fmla="*/ 113 w 306"/>
                  <a:gd name="T19" fmla="*/ 0 h 204"/>
                  <a:gd name="T20" fmla="*/ 118 w 306"/>
                  <a:gd name="T21" fmla="*/ 5 h 204"/>
                  <a:gd name="T22" fmla="*/ 115 w 306"/>
                  <a:gd name="T23" fmla="*/ 10 h 204"/>
                  <a:gd name="T24" fmla="*/ 118 w 306"/>
                  <a:gd name="T25" fmla="*/ 15 h 204"/>
                  <a:gd name="T26" fmla="*/ 126 w 306"/>
                  <a:gd name="T27" fmla="*/ 21 h 204"/>
                  <a:gd name="T28" fmla="*/ 137 w 306"/>
                  <a:gd name="T29" fmla="*/ 27 h 204"/>
                  <a:gd name="T30" fmla="*/ 137 w 306"/>
                  <a:gd name="T31" fmla="*/ 34 h 204"/>
                  <a:gd name="T32" fmla="*/ 132 w 306"/>
                  <a:gd name="T33" fmla="*/ 40 h 204"/>
                  <a:gd name="T34" fmla="*/ 121 w 306"/>
                  <a:gd name="T35" fmla="*/ 42 h 204"/>
                  <a:gd name="T36" fmla="*/ 123 w 306"/>
                  <a:gd name="T37" fmla="*/ 51 h 204"/>
                  <a:gd name="T38" fmla="*/ 121 w 306"/>
                  <a:gd name="T39" fmla="*/ 57 h 204"/>
                  <a:gd name="T40" fmla="*/ 113 w 306"/>
                  <a:gd name="T41" fmla="*/ 61 h 204"/>
                  <a:gd name="T42" fmla="*/ 113 w 306"/>
                  <a:gd name="T43" fmla="*/ 65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48" name="Freeform 176"/>
              <p:cNvSpPr>
                <a:spLocks noChangeAspect="1"/>
              </p:cNvSpPr>
              <p:nvPr/>
            </p:nvSpPr>
            <p:spPr bwMode="auto">
              <a:xfrm>
                <a:off x="4339" y="1318"/>
                <a:ext cx="234" cy="143"/>
              </a:xfrm>
              <a:custGeom>
                <a:avLst/>
                <a:gdLst>
                  <a:gd name="T0" fmla="*/ 113 w 306"/>
                  <a:gd name="T1" fmla="*/ 65 h 210"/>
                  <a:gd name="T2" fmla="*/ 108 w 306"/>
                  <a:gd name="T3" fmla="*/ 59 h 210"/>
                  <a:gd name="T4" fmla="*/ 18 w 306"/>
                  <a:gd name="T5" fmla="*/ 61 h 210"/>
                  <a:gd name="T6" fmla="*/ 16 w 306"/>
                  <a:gd name="T7" fmla="*/ 47 h 210"/>
                  <a:gd name="T8" fmla="*/ 5 w 306"/>
                  <a:gd name="T9" fmla="*/ 22 h 210"/>
                  <a:gd name="T10" fmla="*/ 0 w 306"/>
                  <a:gd name="T11" fmla="*/ 17 h 210"/>
                  <a:gd name="T12" fmla="*/ 5 w 306"/>
                  <a:gd name="T13" fmla="*/ 10 h 210"/>
                  <a:gd name="T14" fmla="*/ 3 w 306"/>
                  <a:gd name="T15" fmla="*/ 3 h 210"/>
                  <a:gd name="T16" fmla="*/ 5 w 306"/>
                  <a:gd name="T17" fmla="*/ 2 h 210"/>
                  <a:gd name="T18" fmla="*/ 113 w 306"/>
                  <a:gd name="T19" fmla="*/ 0 h 210"/>
                  <a:gd name="T20" fmla="*/ 118 w 306"/>
                  <a:gd name="T21" fmla="*/ 5 h 210"/>
                  <a:gd name="T22" fmla="*/ 115 w 306"/>
                  <a:gd name="T23" fmla="*/ 10 h 210"/>
                  <a:gd name="T24" fmla="*/ 118 w 306"/>
                  <a:gd name="T25" fmla="*/ 15 h 210"/>
                  <a:gd name="T26" fmla="*/ 126 w 306"/>
                  <a:gd name="T27" fmla="*/ 21 h 210"/>
                  <a:gd name="T28" fmla="*/ 137 w 306"/>
                  <a:gd name="T29" fmla="*/ 27 h 210"/>
                  <a:gd name="T30" fmla="*/ 137 w 306"/>
                  <a:gd name="T31" fmla="*/ 34 h 210"/>
                  <a:gd name="T32" fmla="*/ 132 w 306"/>
                  <a:gd name="T33" fmla="*/ 40 h 210"/>
                  <a:gd name="T34" fmla="*/ 121 w 306"/>
                  <a:gd name="T35" fmla="*/ 42 h 210"/>
                  <a:gd name="T36" fmla="*/ 123 w 306"/>
                  <a:gd name="T37" fmla="*/ 51 h 210"/>
                  <a:gd name="T38" fmla="*/ 121 w 306"/>
                  <a:gd name="T39" fmla="*/ 57 h 210"/>
                  <a:gd name="T40" fmla="*/ 113 w 306"/>
                  <a:gd name="T41" fmla="*/ 61 h 210"/>
                  <a:gd name="T42" fmla="*/ 113 w 306"/>
                  <a:gd name="T43" fmla="*/ 65 h 210"/>
                  <a:gd name="T44" fmla="*/ 113 w 306"/>
                  <a:gd name="T45" fmla="*/ 66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49" name="Freeform 177"/>
              <p:cNvSpPr>
                <a:spLocks noChangeAspect="1"/>
              </p:cNvSpPr>
              <p:nvPr/>
            </p:nvSpPr>
            <p:spPr bwMode="auto">
              <a:xfrm>
                <a:off x="4129" y="1469"/>
                <a:ext cx="288" cy="134"/>
              </a:xfrm>
              <a:custGeom>
                <a:avLst/>
                <a:gdLst>
                  <a:gd name="T0" fmla="*/ 152 w 378"/>
                  <a:gd name="T1" fmla="*/ 2 h 198"/>
                  <a:gd name="T2" fmla="*/ 159 w 378"/>
                  <a:gd name="T3" fmla="*/ 5 h 198"/>
                  <a:gd name="T4" fmla="*/ 154 w 378"/>
                  <a:gd name="T5" fmla="*/ 11 h 198"/>
                  <a:gd name="T6" fmla="*/ 167 w 378"/>
                  <a:gd name="T7" fmla="*/ 19 h 198"/>
                  <a:gd name="T8" fmla="*/ 167 w 378"/>
                  <a:gd name="T9" fmla="*/ 62 h 198"/>
                  <a:gd name="T10" fmla="*/ 0 w 378"/>
                  <a:gd name="T11" fmla="*/ 60 h 198"/>
                  <a:gd name="T12" fmla="*/ 5 w 378"/>
                  <a:gd name="T13" fmla="*/ 0 h 198"/>
                  <a:gd name="T14" fmla="*/ 149 w 378"/>
                  <a:gd name="T15" fmla="*/ 2 h 198"/>
                  <a:gd name="T16" fmla="*/ 152 w 378"/>
                  <a:gd name="T17" fmla="*/ 2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50" name="Freeform 178"/>
              <p:cNvSpPr>
                <a:spLocks noChangeAspect="1"/>
              </p:cNvSpPr>
              <p:nvPr/>
            </p:nvSpPr>
            <p:spPr bwMode="auto">
              <a:xfrm>
                <a:off x="4129" y="1469"/>
                <a:ext cx="288" cy="134"/>
              </a:xfrm>
              <a:custGeom>
                <a:avLst/>
                <a:gdLst>
                  <a:gd name="T0" fmla="*/ 152 w 378"/>
                  <a:gd name="T1" fmla="*/ 2 h 198"/>
                  <a:gd name="T2" fmla="*/ 159 w 378"/>
                  <a:gd name="T3" fmla="*/ 5 h 198"/>
                  <a:gd name="T4" fmla="*/ 154 w 378"/>
                  <a:gd name="T5" fmla="*/ 11 h 198"/>
                  <a:gd name="T6" fmla="*/ 167 w 378"/>
                  <a:gd name="T7" fmla="*/ 19 h 198"/>
                  <a:gd name="T8" fmla="*/ 167 w 378"/>
                  <a:gd name="T9" fmla="*/ 62 h 198"/>
                  <a:gd name="T10" fmla="*/ 0 w 378"/>
                  <a:gd name="T11" fmla="*/ 60 h 198"/>
                  <a:gd name="T12" fmla="*/ 5 w 378"/>
                  <a:gd name="T13" fmla="*/ 0 h 198"/>
                  <a:gd name="T14" fmla="*/ 149 w 378"/>
                  <a:gd name="T15" fmla="*/ 2 h 198"/>
                  <a:gd name="T16" fmla="*/ 152 w 378"/>
                  <a:gd name="T17" fmla="*/ 2 h 198"/>
                  <a:gd name="T18" fmla="*/ 152 w 378"/>
                  <a:gd name="T19" fmla="*/ 3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51" name="Freeform 179"/>
              <p:cNvSpPr>
                <a:spLocks noChangeAspect="1"/>
              </p:cNvSpPr>
              <p:nvPr/>
            </p:nvSpPr>
            <p:spPr bwMode="auto">
              <a:xfrm>
                <a:off x="4619" y="1489"/>
                <a:ext cx="283" cy="131"/>
              </a:xfrm>
              <a:custGeom>
                <a:avLst/>
                <a:gdLst>
                  <a:gd name="T0" fmla="*/ 129 w 372"/>
                  <a:gd name="T1" fmla="*/ 49 h 192"/>
                  <a:gd name="T2" fmla="*/ 32 w 372"/>
                  <a:gd name="T3" fmla="*/ 55 h 192"/>
                  <a:gd name="T4" fmla="*/ 32 w 372"/>
                  <a:gd name="T5" fmla="*/ 59 h 192"/>
                  <a:gd name="T6" fmla="*/ 0 w 372"/>
                  <a:gd name="T7" fmla="*/ 61 h 192"/>
                  <a:gd name="T8" fmla="*/ 3 w 372"/>
                  <a:gd name="T9" fmla="*/ 59 h 192"/>
                  <a:gd name="T10" fmla="*/ 5 w 372"/>
                  <a:gd name="T11" fmla="*/ 59 h 192"/>
                  <a:gd name="T12" fmla="*/ 5 w 372"/>
                  <a:gd name="T13" fmla="*/ 49 h 192"/>
                  <a:gd name="T14" fmla="*/ 8 w 372"/>
                  <a:gd name="T15" fmla="*/ 46 h 192"/>
                  <a:gd name="T16" fmla="*/ 21 w 372"/>
                  <a:gd name="T17" fmla="*/ 48 h 192"/>
                  <a:gd name="T18" fmla="*/ 18 w 372"/>
                  <a:gd name="T19" fmla="*/ 42 h 192"/>
                  <a:gd name="T20" fmla="*/ 29 w 372"/>
                  <a:gd name="T21" fmla="*/ 40 h 192"/>
                  <a:gd name="T22" fmla="*/ 27 w 372"/>
                  <a:gd name="T23" fmla="*/ 36 h 192"/>
                  <a:gd name="T24" fmla="*/ 29 w 372"/>
                  <a:gd name="T25" fmla="*/ 33 h 192"/>
                  <a:gd name="T26" fmla="*/ 32 w 372"/>
                  <a:gd name="T27" fmla="*/ 31 h 192"/>
                  <a:gd name="T28" fmla="*/ 37 w 372"/>
                  <a:gd name="T29" fmla="*/ 33 h 192"/>
                  <a:gd name="T30" fmla="*/ 37 w 372"/>
                  <a:gd name="T31" fmla="*/ 29 h 192"/>
                  <a:gd name="T32" fmla="*/ 50 w 372"/>
                  <a:gd name="T33" fmla="*/ 33 h 192"/>
                  <a:gd name="T34" fmla="*/ 56 w 372"/>
                  <a:gd name="T35" fmla="*/ 27 h 192"/>
                  <a:gd name="T36" fmla="*/ 58 w 372"/>
                  <a:gd name="T37" fmla="*/ 31 h 192"/>
                  <a:gd name="T38" fmla="*/ 66 w 372"/>
                  <a:gd name="T39" fmla="*/ 23 h 192"/>
                  <a:gd name="T40" fmla="*/ 69 w 372"/>
                  <a:gd name="T41" fmla="*/ 25 h 192"/>
                  <a:gd name="T42" fmla="*/ 74 w 372"/>
                  <a:gd name="T43" fmla="*/ 27 h 192"/>
                  <a:gd name="T44" fmla="*/ 84 w 372"/>
                  <a:gd name="T45" fmla="*/ 14 h 192"/>
                  <a:gd name="T46" fmla="*/ 82 w 372"/>
                  <a:gd name="T47" fmla="*/ 12 h 192"/>
                  <a:gd name="T48" fmla="*/ 95 w 372"/>
                  <a:gd name="T49" fmla="*/ 8 h 192"/>
                  <a:gd name="T50" fmla="*/ 95 w 372"/>
                  <a:gd name="T51" fmla="*/ 2 h 192"/>
                  <a:gd name="T52" fmla="*/ 103 w 372"/>
                  <a:gd name="T53" fmla="*/ 0 h 192"/>
                  <a:gd name="T54" fmla="*/ 108 w 372"/>
                  <a:gd name="T55" fmla="*/ 5 h 192"/>
                  <a:gd name="T56" fmla="*/ 122 w 372"/>
                  <a:gd name="T57" fmla="*/ 10 h 192"/>
                  <a:gd name="T58" fmla="*/ 137 w 372"/>
                  <a:gd name="T59" fmla="*/ 5 h 192"/>
                  <a:gd name="T60" fmla="*/ 145 w 372"/>
                  <a:gd name="T61" fmla="*/ 12 h 192"/>
                  <a:gd name="T62" fmla="*/ 151 w 372"/>
                  <a:gd name="T63" fmla="*/ 21 h 192"/>
                  <a:gd name="T64" fmla="*/ 164 w 372"/>
                  <a:gd name="T65" fmla="*/ 27 h 192"/>
                  <a:gd name="T66" fmla="*/ 140 w 372"/>
                  <a:gd name="T67" fmla="*/ 46 h 192"/>
                  <a:gd name="T68" fmla="*/ 129 w 372"/>
                  <a:gd name="T69" fmla="*/ 49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52" name="Freeform 180"/>
              <p:cNvSpPr>
                <a:spLocks noChangeAspect="1"/>
              </p:cNvSpPr>
              <p:nvPr/>
            </p:nvSpPr>
            <p:spPr bwMode="auto">
              <a:xfrm>
                <a:off x="4619" y="1489"/>
                <a:ext cx="283" cy="131"/>
              </a:xfrm>
              <a:custGeom>
                <a:avLst/>
                <a:gdLst>
                  <a:gd name="T0" fmla="*/ 129 w 372"/>
                  <a:gd name="T1" fmla="*/ 49 h 192"/>
                  <a:gd name="T2" fmla="*/ 32 w 372"/>
                  <a:gd name="T3" fmla="*/ 55 h 192"/>
                  <a:gd name="T4" fmla="*/ 32 w 372"/>
                  <a:gd name="T5" fmla="*/ 59 h 192"/>
                  <a:gd name="T6" fmla="*/ 0 w 372"/>
                  <a:gd name="T7" fmla="*/ 61 h 192"/>
                  <a:gd name="T8" fmla="*/ 3 w 372"/>
                  <a:gd name="T9" fmla="*/ 59 h 192"/>
                  <a:gd name="T10" fmla="*/ 5 w 372"/>
                  <a:gd name="T11" fmla="*/ 59 h 192"/>
                  <a:gd name="T12" fmla="*/ 5 w 372"/>
                  <a:gd name="T13" fmla="*/ 49 h 192"/>
                  <a:gd name="T14" fmla="*/ 8 w 372"/>
                  <a:gd name="T15" fmla="*/ 46 h 192"/>
                  <a:gd name="T16" fmla="*/ 21 w 372"/>
                  <a:gd name="T17" fmla="*/ 48 h 192"/>
                  <a:gd name="T18" fmla="*/ 18 w 372"/>
                  <a:gd name="T19" fmla="*/ 42 h 192"/>
                  <a:gd name="T20" fmla="*/ 29 w 372"/>
                  <a:gd name="T21" fmla="*/ 40 h 192"/>
                  <a:gd name="T22" fmla="*/ 27 w 372"/>
                  <a:gd name="T23" fmla="*/ 36 h 192"/>
                  <a:gd name="T24" fmla="*/ 29 w 372"/>
                  <a:gd name="T25" fmla="*/ 33 h 192"/>
                  <a:gd name="T26" fmla="*/ 32 w 372"/>
                  <a:gd name="T27" fmla="*/ 31 h 192"/>
                  <a:gd name="T28" fmla="*/ 37 w 372"/>
                  <a:gd name="T29" fmla="*/ 33 h 192"/>
                  <a:gd name="T30" fmla="*/ 37 w 372"/>
                  <a:gd name="T31" fmla="*/ 29 h 192"/>
                  <a:gd name="T32" fmla="*/ 50 w 372"/>
                  <a:gd name="T33" fmla="*/ 33 h 192"/>
                  <a:gd name="T34" fmla="*/ 56 w 372"/>
                  <a:gd name="T35" fmla="*/ 27 h 192"/>
                  <a:gd name="T36" fmla="*/ 58 w 372"/>
                  <a:gd name="T37" fmla="*/ 31 h 192"/>
                  <a:gd name="T38" fmla="*/ 66 w 372"/>
                  <a:gd name="T39" fmla="*/ 23 h 192"/>
                  <a:gd name="T40" fmla="*/ 69 w 372"/>
                  <a:gd name="T41" fmla="*/ 25 h 192"/>
                  <a:gd name="T42" fmla="*/ 74 w 372"/>
                  <a:gd name="T43" fmla="*/ 27 h 192"/>
                  <a:gd name="T44" fmla="*/ 84 w 372"/>
                  <a:gd name="T45" fmla="*/ 14 h 192"/>
                  <a:gd name="T46" fmla="*/ 82 w 372"/>
                  <a:gd name="T47" fmla="*/ 12 h 192"/>
                  <a:gd name="T48" fmla="*/ 95 w 372"/>
                  <a:gd name="T49" fmla="*/ 8 h 192"/>
                  <a:gd name="T50" fmla="*/ 95 w 372"/>
                  <a:gd name="T51" fmla="*/ 2 h 192"/>
                  <a:gd name="T52" fmla="*/ 103 w 372"/>
                  <a:gd name="T53" fmla="*/ 0 h 192"/>
                  <a:gd name="T54" fmla="*/ 108 w 372"/>
                  <a:gd name="T55" fmla="*/ 5 h 192"/>
                  <a:gd name="T56" fmla="*/ 122 w 372"/>
                  <a:gd name="T57" fmla="*/ 10 h 192"/>
                  <a:gd name="T58" fmla="*/ 137 w 372"/>
                  <a:gd name="T59" fmla="*/ 5 h 192"/>
                  <a:gd name="T60" fmla="*/ 145 w 372"/>
                  <a:gd name="T61" fmla="*/ 12 h 192"/>
                  <a:gd name="T62" fmla="*/ 151 w 372"/>
                  <a:gd name="T63" fmla="*/ 21 h 192"/>
                  <a:gd name="T64" fmla="*/ 164 w 372"/>
                  <a:gd name="T65" fmla="*/ 27 h 192"/>
                  <a:gd name="T66" fmla="*/ 140 w 372"/>
                  <a:gd name="T67" fmla="*/ 46 h 192"/>
                  <a:gd name="T68" fmla="*/ 129 w 372"/>
                  <a:gd name="T69" fmla="*/ 49 h 192"/>
                  <a:gd name="T70" fmla="*/ 129 w 372"/>
                  <a:gd name="T71" fmla="*/ 5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53" name="Freeform 181"/>
              <p:cNvSpPr>
                <a:spLocks noChangeAspect="1"/>
              </p:cNvSpPr>
              <p:nvPr/>
            </p:nvSpPr>
            <p:spPr bwMode="auto">
              <a:xfrm>
                <a:off x="4440" y="1778"/>
                <a:ext cx="220" cy="167"/>
              </a:xfrm>
              <a:custGeom>
                <a:avLst/>
                <a:gdLst>
                  <a:gd name="T0" fmla="*/ 115 w 288"/>
                  <a:gd name="T1" fmla="*/ 54 h 246"/>
                  <a:gd name="T2" fmla="*/ 96 w 288"/>
                  <a:gd name="T3" fmla="*/ 51 h 246"/>
                  <a:gd name="T4" fmla="*/ 91 w 288"/>
                  <a:gd name="T5" fmla="*/ 54 h 246"/>
                  <a:gd name="T6" fmla="*/ 102 w 288"/>
                  <a:gd name="T7" fmla="*/ 56 h 246"/>
                  <a:gd name="T8" fmla="*/ 110 w 288"/>
                  <a:gd name="T9" fmla="*/ 54 h 246"/>
                  <a:gd name="T10" fmla="*/ 107 w 288"/>
                  <a:gd name="T11" fmla="*/ 58 h 246"/>
                  <a:gd name="T12" fmla="*/ 112 w 288"/>
                  <a:gd name="T13" fmla="*/ 60 h 246"/>
                  <a:gd name="T14" fmla="*/ 115 w 288"/>
                  <a:gd name="T15" fmla="*/ 56 h 246"/>
                  <a:gd name="T16" fmla="*/ 123 w 288"/>
                  <a:gd name="T17" fmla="*/ 54 h 246"/>
                  <a:gd name="T18" fmla="*/ 123 w 288"/>
                  <a:gd name="T19" fmla="*/ 58 h 246"/>
                  <a:gd name="T20" fmla="*/ 112 w 288"/>
                  <a:gd name="T21" fmla="*/ 66 h 246"/>
                  <a:gd name="T22" fmla="*/ 115 w 288"/>
                  <a:gd name="T23" fmla="*/ 70 h 246"/>
                  <a:gd name="T24" fmla="*/ 128 w 288"/>
                  <a:gd name="T25" fmla="*/ 73 h 246"/>
                  <a:gd name="T26" fmla="*/ 125 w 288"/>
                  <a:gd name="T27" fmla="*/ 77 h 246"/>
                  <a:gd name="T28" fmla="*/ 123 w 288"/>
                  <a:gd name="T29" fmla="*/ 75 h 246"/>
                  <a:gd name="T30" fmla="*/ 120 w 288"/>
                  <a:gd name="T31" fmla="*/ 77 h 246"/>
                  <a:gd name="T32" fmla="*/ 118 w 288"/>
                  <a:gd name="T33" fmla="*/ 71 h 246"/>
                  <a:gd name="T34" fmla="*/ 102 w 288"/>
                  <a:gd name="T35" fmla="*/ 68 h 246"/>
                  <a:gd name="T36" fmla="*/ 105 w 288"/>
                  <a:gd name="T37" fmla="*/ 73 h 246"/>
                  <a:gd name="T38" fmla="*/ 99 w 288"/>
                  <a:gd name="T39" fmla="*/ 75 h 246"/>
                  <a:gd name="T40" fmla="*/ 96 w 288"/>
                  <a:gd name="T41" fmla="*/ 71 h 246"/>
                  <a:gd name="T42" fmla="*/ 93 w 288"/>
                  <a:gd name="T43" fmla="*/ 73 h 246"/>
                  <a:gd name="T44" fmla="*/ 91 w 288"/>
                  <a:gd name="T45" fmla="*/ 71 h 246"/>
                  <a:gd name="T46" fmla="*/ 88 w 288"/>
                  <a:gd name="T47" fmla="*/ 75 h 246"/>
                  <a:gd name="T48" fmla="*/ 82 w 288"/>
                  <a:gd name="T49" fmla="*/ 77 h 246"/>
                  <a:gd name="T50" fmla="*/ 78 w 288"/>
                  <a:gd name="T51" fmla="*/ 75 h 246"/>
                  <a:gd name="T52" fmla="*/ 73 w 288"/>
                  <a:gd name="T53" fmla="*/ 70 h 246"/>
                  <a:gd name="T54" fmla="*/ 64 w 288"/>
                  <a:gd name="T55" fmla="*/ 68 h 246"/>
                  <a:gd name="T56" fmla="*/ 64 w 288"/>
                  <a:gd name="T57" fmla="*/ 64 h 246"/>
                  <a:gd name="T58" fmla="*/ 56 w 288"/>
                  <a:gd name="T59" fmla="*/ 64 h 246"/>
                  <a:gd name="T60" fmla="*/ 56 w 288"/>
                  <a:gd name="T61" fmla="*/ 62 h 246"/>
                  <a:gd name="T62" fmla="*/ 48 w 288"/>
                  <a:gd name="T63" fmla="*/ 64 h 246"/>
                  <a:gd name="T64" fmla="*/ 53 w 288"/>
                  <a:gd name="T65" fmla="*/ 68 h 246"/>
                  <a:gd name="T66" fmla="*/ 46 w 288"/>
                  <a:gd name="T67" fmla="*/ 70 h 246"/>
                  <a:gd name="T68" fmla="*/ 24 w 288"/>
                  <a:gd name="T69" fmla="*/ 64 h 246"/>
                  <a:gd name="T70" fmla="*/ 8 w 288"/>
                  <a:gd name="T71" fmla="*/ 66 h 246"/>
                  <a:gd name="T72" fmla="*/ 5 w 288"/>
                  <a:gd name="T73" fmla="*/ 64 h 246"/>
                  <a:gd name="T74" fmla="*/ 11 w 288"/>
                  <a:gd name="T75" fmla="*/ 60 h 246"/>
                  <a:gd name="T76" fmla="*/ 11 w 288"/>
                  <a:gd name="T77" fmla="*/ 49 h 246"/>
                  <a:gd name="T78" fmla="*/ 16 w 288"/>
                  <a:gd name="T79" fmla="*/ 39 h 246"/>
                  <a:gd name="T80" fmla="*/ 3 w 288"/>
                  <a:gd name="T81" fmla="*/ 21 h 246"/>
                  <a:gd name="T82" fmla="*/ 0 w 288"/>
                  <a:gd name="T83" fmla="*/ 0 h 246"/>
                  <a:gd name="T84" fmla="*/ 73 w 288"/>
                  <a:gd name="T85" fmla="*/ 0 h 246"/>
                  <a:gd name="T86" fmla="*/ 73 w 288"/>
                  <a:gd name="T87" fmla="*/ 7 h 246"/>
                  <a:gd name="T88" fmla="*/ 75 w 288"/>
                  <a:gd name="T89" fmla="*/ 5 h 246"/>
                  <a:gd name="T90" fmla="*/ 73 w 288"/>
                  <a:gd name="T91" fmla="*/ 10 h 246"/>
                  <a:gd name="T92" fmla="*/ 78 w 288"/>
                  <a:gd name="T93" fmla="*/ 11 h 246"/>
                  <a:gd name="T94" fmla="*/ 73 w 288"/>
                  <a:gd name="T95" fmla="*/ 15 h 246"/>
                  <a:gd name="T96" fmla="*/ 75 w 288"/>
                  <a:gd name="T97" fmla="*/ 15 h 246"/>
                  <a:gd name="T98" fmla="*/ 64 w 288"/>
                  <a:gd name="T99" fmla="*/ 26 h 246"/>
                  <a:gd name="T100" fmla="*/ 61 w 288"/>
                  <a:gd name="T101" fmla="*/ 39 h 246"/>
                  <a:gd name="T102" fmla="*/ 107 w 288"/>
                  <a:gd name="T103" fmla="*/ 37 h 246"/>
                  <a:gd name="T104" fmla="*/ 107 w 288"/>
                  <a:gd name="T105" fmla="*/ 45 h 246"/>
                  <a:gd name="T106" fmla="*/ 112 w 288"/>
                  <a:gd name="T107" fmla="*/ 52 h 246"/>
                  <a:gd name="T108" fmla="*/ 115 w 288"/>
                  <a:gd name="T109" fmla="*/ 5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054" name="Freeform 182"/>
              <p:cNvSpPr>
                <a:spLocks noChangeAspect="1"/>
              </p:cNvSpPr>
              <p:nvPr/>
            </p:nvSpPr>
            <p:spPr bwMode="auto">
              <a:xfrm>
                <a:off x="4440" y="1778"/>
                <a:ext cx="220" cy="167"/>
              </a:xfrm>
              <a:custGeom>
                <a:avLst/>
                <a:gdLst>
                  <a:gd name="T0" fmla="*/ 115 w 288"/>
                  <a:gd name="T1" fmla="*/ 54 h 246"/>
                  <a:gd name="T2" fmla="*/ 96 w 288"/>
                  <a:gd name="T3" fmla="*/ 51 h 246"/>
                  <a:gd name="T4" fmla="*/ 91 w 288"/>
                  <a:gd name="T5" fmla="*/ 54 h 246"/>
                  <a:gd name="T6" fmla="*/ 102 w 288"/>
                  <a:gd name="T7" fmla="*/ 56 h 246"/>
                  <a:gd name="T8" fmla="*/ 110 w 288"/>
                  <a:gd name="T9" fmla="*/ 54 h 246"/>
                  <a:gd name="T10" fmla="*/ 107 w 288"/>
                  <a:gd name="T11" fmla="*/ 58 h 246"/>
                  <a:gd name="T12" fmla="*/ 112 w 288"/>
                  <a:gd name="T13" fmla="*/ 60 h 246"/>
                  <a:gd name="T14" fmla="*/ 115 w 288"/>
                  <a:gd name="T15" fmla="*/ 56 h 246"/>
                  <a:gd name="T16" fmla="*/ 123 w 288"/>
                  <a:gd name="T17" fmla="*/ 54 h 246"/>
                  <a:gd name="T18" fmla="*/ 123 w 288"/>
                  <a:gd name="T19" fmla="*/ 58 h 246"/>
                  <a:gd name="T20" fmla="*/ 112 w 288"/>
                  <a:gd name="T21" fmla="*/ 66 h 246"/>
                  <a:gd name="T22" fmla="*/ 115 w 288"/>
                  <a:gd name="T23" fmla="*/ 70 h 246"/>
                  <a:gd name="T24" fmla="*/ 128 w 288"/>
                  <a:gd name="T25" fmla="*/ 73 h 246"/>
                  <a:gd name="T26" fmla="*/ 125 w 288"/>
                  <a:gd name="T27" fmla="*/ 77 h 246"/>
                  <a:gd name="T28" fmla="*/ 123 w 288"/>
                  <a:gd name="T29" fmla="*/ 75 h 246"/>
                  <a:gd name="T30" fmla="*/ 120 w 288"/>
                  <a:gd name="T31" fmla="*/ 77 h 246"/>
                  <a:gd name="T32" fmla="*/ 118 w 288"/>
                  <a:gd name="T33" fmla="*/ 71 h 246"/>
                  <a:gd name="T34" fmla="*/ 102 w 288"/>
                  <a:gd name="T35" fmla="*/ 68 h 246"/>
                  <a:gd name="T36" fmla="*/ 105 w 288"/>
                  <a:gd name="T37" fmla="*/ 73 h 246"/>
                  <a:gd name="T38" fmla="*/ 99 w 288"/>
                  <a:gd name="T39" fmla="*/ 75 h 246"/>
                  <a:gd name="T40" fmla="*/ 96 w 288"/>
                  <a:gd name="T41" fmla="*/ 71 h 246"/>
                  <a:gd name="T42" fmla="*/ 93 w 288"/>
                  <a:gd name="T43" fmla="*/ 73 h 246"/>
                  <a:gd name="T44" fmla="*/ 91 w 288"/>
                  <a:gd name="T45" fmla="*/ 71 h 246"/>
                  <a:gd name="T46" fmla="*/ 88 w 288"/>
                  <a:gd name="T47" fmla="*/ 75 h 246"/>
                  <a:gd name="T48" fmla="*/ 82 w 288"/>
                  <a:gd name="T49" fmla="*/ 77 h 246"/>
                  <a:gd name="T50" fmla="*/ 78 w 288"/>
                  <a:gd name="T51" fmla="*/ 75 h 246"/>
                  <a:gd name="T52" fmla="*/ 73 w 288"/>
                  <a:gd name="T53" fmla="*/ 70 h 246"/>
                  <a:gd name="T54" fmla="*/ 64 w 288"/>
                  <a:gd name="T55" fmla="*/ 68 h 246"/>
                  <a:gd name="T56" fmla="*/ 64 w 288"/>
                  <a:gd name="T57" fmla="*/ 64 h 246"/>
                  <a:gd name="T58" fmla="*/ 56 w 288"/>
                  <a:gd name="T59" fmla="*/ 64 h 246"/>
                  <a:gd name="T60" fmla="*/ 56 w 288"/>
                  <a:gd name="T61" fmla="*/ 62 h 246"/>
                  <a:gd name="T62" fmla="*/ 48 w 288"/>
                  <a:gd name="T63" fmla="*/ 64 h 246"/>
                  <a:gd name="T64" fmla="*/ 53 w 288"/>
                  <a:gd name="T65" fmla="*/ 68 h 246"/>
                  <a:gd name="T66" fmla="*/ 46 w 288"/>
                  <a:gd name="T67" fmla="*/ 70 h 246"/>
                  <a:gd name="T68" fmla="*/ 24 w 288"/>
                  <a:gd name="T69" fmla="*/ 64 h 246"/>
                  <a:gd name="T70" fmla="*/ 8 w 288"/>
                  <a:gd name="T71" fmla="*/ 66 h 246"/>
                  <a:gd name="T72" fmla="*/ 5 w 288"/>
                  <a:gd name="T73" fmla="*/ 64 h 246"/>
                  <a:gd name="T74" fmla="*/ 11 w 288"/>
                  <a:gd name="T75" fmla="*/ 60 h 246"/>
                  <a:gd name="T76" fmla="*/ 11 w 288"/>
                  <a:gd name="T77" fmla="*/ 49 h 246"/>
                  <a:gd name="T78" fmla="*/ 16 w 288"/>
                  <a:gd name="T79" fmla="*/ 39 h 246"/>
                  <a:gd name="T80" fmla="*/ 3 w 288"/>
                  <a:gd name="T81" fmla="*/ 21 h 246"/>
                  <a:gd name="T82" fmla="*/ 0 w 288"/>
                  <a:gd name="T83" fmla="*/ 0 h 246"/>
                  <a:gd name="T84" fmla="*/ 73 w 288"/>
                  <a:gd name="T85" fmla="*/ 0 h 246"/>
                  <a:gd name="T86" fmla="*/ 73 w 288"/>
                  <a:gd name="T87" fmla="*/ 7 h 246"/>
                  <a:gd name="T88" fmla="*/ 75 w 288"/>
                  <a:gd name="T89" fmla="*/ 5 h 246"/>
                  <a:gd name="T90" fmla="*/ 73 w 288"/>
                  <a:gd name="T91" fmla="*/ 10 h 246"/>
                  <a:gd name="T92" fmla="*/ 78 w 288"/>
                  <a:gd name="T93" fmla="*/ 11 h 246"/>
                  <a:gd name="T94" fmla="*/ 73 w 288"/>
                  <a:gd name="T95" fmla="*/ 15 h 246"/>
                  <a:gd name="T96" fmla="*/ 75 w 288"/>
                  <a:gd name="T97" fmla="*/ 15 h 246"/>
                  <a:gd name="T98" fmla="*/ 64 w 288"/>
                  <a:gd name="T99" fmla="*/ 26 h 246"/>
                  <a:gd name="T100" fmla="*/ 61 w 288"/>
                  <a:gd name="T101" fmla="*/ 39 h 246"/>
                  <a:gd name="T102" fmla="*/ 107 w 288"/>
                  <a:gd name="T103" fmla="*/ 37 h 246"/>
                  <a:gd name="T104" fmla="*/ 107 w 288"/>
                  <a:gd name="T105" fmla="*/ 45 h 246"/>
                  <a:gd name="T106" fmla="*/ 112 w 288"/>
                  <a:gd name="T107" fmla="*/ 52 h 246"/>
                  <a:gd name="T108" fmla="*/ 115 w 288"/>
                  <a:gd name="T109" fmla="*/ 54 h 246"/>
                  <a:gd name="T110" fmla="*/ 115 w 288"/>
                  <a:gd name="T111" fmla="*/ 56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55" name="Freeform 183"/>
              <p:cNvSpPr>
                <a:spLocks noChangeAspect="1"/>
              </p:cNvSpPr>
              <p:nvPr/>
            </p:nvSpPr>
            <p:spPr bwMode="auto">
              <a:xfrm>
                <a:off x="5213" y="1037"/>
                <a:ext cx="142" cy="200"/>
              </a:xfrm>
              <a:custGeom>
                <a:avLst/>
                <a:gdLst>
                  <a:gd name="T0" fmla="*/ 24 w 186"/>
                  <a:gd name="T1" fmla="*/ 93 h 294"/>
                  <a:gd name="T2" fmla="*/ 21 w 186"/>
                  <a:gd name="T3" fmla="*/ 93 h 294"/>
                  <a:gd name="T4" fmla="*/ 16 w 186"/>
                  <a:gd name="T5" fmla="*/ 87 h 294"/>
                  <a:gd name="T6" fmla="*/ 0 w 186"/>
                  <a:gd name="T7" fmla="*/ 51 h 294"/>
                  <a:gd name="T8" fmla="*/ 5 w 186"/>
                  <a:gd name="T9" fmla="*/ 51 h 294"/>
                  <a:gd name="T10" fmla="*/ 5 w 186"/>
                  <a:gd name="T11" fmla="*/ 47 h 294"/>
                  <a:gd name="T12" fmla="*/ 8 w 186"/>
                  <a:gd name="T13" fmla="*/ 47 h 294"/>
                  <a:gd name="T14" fmla="*/ 5 w 186"/>
                  <a:gd name="T15" fmla="*/ 46 h 294"/>
                  <a:gd name="T16" fmla="*/ 11 w 186"/>
                  <a:gd name="T17" fmla="*/ 36 h 294"/>
                  <a:gd name="T18" fmla="*/ 11 w 186"/>
                  <a:gd name="T19" fmla="*/ 19 h 294"/>
                  <a:gd name="T20" fmla="*/ 18 w 186"/>
                  <a:gd name="T21" fmla="*/ 2 h 294"/>
                  <a:gd name="T22" fmla="*/ 21 w 186"/>
                  <a:gd name="T23" fmla="*/ 2 h 294"/>
                  <a:gd name="T24" fmla="*/ 27 w 186"/>
                  <a:gd name="T25" fmla="*/ 5 h 294"/>
                  <a:gd name="T26" fmla="*/ 40 w 186"/>
                  <a:gd name="T27" fmla="*/ 0 h 294"/>
                  <a:gd name="T28" fmla="*/ 50 w 186"/>
                  <a:gd name="T29" fmla="*/ 5 h 294"/>
                  <a:gd name="T30" fmla="*/ 61 w 186"/>
                  <a:gd name="T31" fmla="*/ 30 h 294"/>
                  <a:gd name="T32" fmla="*/ 67 w 186"/>
                  <a:gd name="T33" fmla="*/ 30 h 294"/>
                  <a:gd name="T34" fmla="*/ 69 w 186"/>
                  <a:gd name="T35" fmla="*/ 38 h 294"/>
                  <a:gd name="T36" fmla="*/ 78 w 186"/>
                  <a:gd name="T37" fmla="*/ 38 h 294"/>
                  <a:gd name="T38" fmla="*/ 80 w 186"/>
                  <a:gd name="T39" fmla="*/ 44 h 294"/>
                  <a:gd name="T40" fmla="*/ 82 w 186"/>
                  <a:gd name="T41" fmla="*/ 44 h 294"/>
                  <a:gd name="T42" fmla="*/ 80 w 186"/>
                  <a:gd name="T43" fmla="*/ 49 h 294"/>
                  <a:gd name="T44" fmla="*/ 69 w 186"/>
                  <a:gd name="T45" fmla="*/ 53 h 294"/>
                  <a:gd name="T46" fmla="*/ 67 w 186"/>
                  <a:gd name="T47" fmla="*/ 59 h 294"/>
                  <a:gd name="T48" fmla="*/ 61 w 186"/>
                  <a:gd name="T49" fmla="*/ 54 h 294"/>
                  <a:gd name="T50" fmla="*/ 59 w 186"/>
                  <a:gd name="T51" fmla="*/ 59 h 294"/>
                  <a:gd name="T52" fmla="*/ 56 w 186"/>
                  <a:gd name="T53" fmla="*/ 56 h 294"/>
                  <a:gd name="T54" fmla="*/ 56 w 186"/>
                  <a:gd name="T55" fmla="*/ 61 h 294"/>
                  <a:gd name="T56" fmla="*/ 50 w 186"/>
                  <a:gd name="T57" fmla="*/ 61 h 294"/>
                  <a:gd name="T58" fmla="*/ 53 w 186"/>
                  <a:gd name="T59" fmla="*/ 59 h 294"/>
                  <a:gd name="T60" fmla="*/ 50 w 186"/>
                  <a:gd name="T61" fmla="*/ 56 h 294"/>
                  <a:gd name="T62" fmla="*/ 46 w 186"/>
                  <a:gd name="T63" fmla="*/ 70 h 294"/>
                  <a:gd name="T64" fmla="*/ 43 w 186"/>
                  <a:gd name="T65" fmla="*/ 68 h 294"/>
                  <a:gd name="T66" fmla="*/ 43 w 186"/>
                  <a:gd name="T67" fmla="*/ 73 h 294"/>
                  <a:gd name="T68" fmla="*/ 35 w 186"/>
                  <a:gd name="T69" fmla="*/ 73 h 294"/>
                  <a:gd name="T70" fmla="*/ 37 w 186"/>
                  <a:gd name="T71" fmla="*/ 78 h 294"/>
                  <a:gd name="T72" fmla="*/ 35 w 186"/>
                  <a:gd name="T73" fmla="*/ 73 h 294"/>
                  <a:gd name="T74" fmla="*/ 29 w 186"/>
                  <a:gd name="T75" fmla="*/ 76 h 294"/>
                  <a:gd name="T76" fmla="*/ 24 w 186"/>
                  <a:gd name="T77" fmla="*/ 93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56" name="Freeform 184"/>
              <p:cNvSpPr>
                <a:spLocks noChangeAspect="1"/>
              </p:cNvSpPr>
              <p:nvPr/>
            </p:nvSpPr>
            <p:spPr bwMode="auto">
              <a:xfrm>
                <a:off x="5213" y="1037"/>
                <a:ext cx="142" cy="204"/>
              </a:xfrm>
              <a:custGeom>
                <a:avLst/>
                <a:gdLst>
                  <a:gd name="T0" fmla="*/ 24 w 186"/>
                  <a:gd name="T1" fmla="*/ 92 h 300"/>
                  <a:gd name="T2" fmla="*/ 21 w 186"/>
                  <a:gd name="T3" fmla="*/ 92 h 300"/>
                  <a:gd name="T4" fmla="*/ 16 w 186"/>
                  <a:gd name="T5" fmla="*/ 87 h 300"/>
                  <a:gd name="T6" fmla="*/ 0 w 186"/>
                  <a:gd name="T7" fmla="*/ 51 h 300"/>
                  <a:gd name="T8" fmla="*/ 5 w 186"/>
                  <a:gd name="T9" fmla="*/ 51 h 300"/>
                  <a:gd name="T10" fmla="*/ 5 w 186"/>
                  <a:gd name="T11" fmla="*/ 47 h 300"/>
                  <a:gd name="T12" fmla="*/ 8 w 186"/>
                  <a:gd name="T13" fmla="*/ 47 h 300"/>
                  <a:gd name="T14" fmla="*/ 5 w 186"/>
                  <a:gd name="T15" fmla="*/ 46 h 300"/>
                  <a:gd name="T16" fmla="*/ 11 w 186"/>
                  <a:gd name="T17" fmla="*/ 36 h 300"/>
                  <a:gd name="T18" fmla="*/ 11 w 186"/>
                  <a:gd name="T19" fmla="*/ 19 h 300"/>
                  <a:gd name="T20" fmla="*/ 18 w 186"/>
                  <a:gd name="T21" fmla="*/ 2 h 300"/>
                  <a:gd name="T22" fmla="*/ 21 w 186"/>
                  <a:gd name="T23" fmla="*/ 2 h 300"/>
                  <a:gd name="T24" fmla="*/ 27 w 186"/>
                  <a:gd name="T25" fmla="*/ 5 h 300"/>
                  <a:gd name="T26" fmla="*/ 40 w 186"/>
                  <a:gd name="T27" fmla="*/ 0 h 300"/>
                  <a:gd name="T28" fmla="*/ 50 w 186"/>
                  <a:gd name="T29" fmla="*/ 5 h 300"/>
                  <a:gd name="T30" fmla="*/ 61 w 186"/>
                  <a:gd name="T31" fmla="*/ 30 h 300"/>
                  <a:gd name="T32" fmla="*/ 67 w 186"/>
                  <a:gd name="T33" fmla="*/ 30 h 300"/>
                  <a:gd name="T34" fmla="*/ 69 w 186"/>
                  <a:gd name="T35" fmla="*/ 38 h 300"/>
                  <a:gd name="T36" fmla="*/ 78 w 186"/>
                  <a:gd name="T37" fmla="*/ 38 h 300"/>
                  <a:gd name="T38" fmla="*/ 80 w 186"/>
                  <a:gd name="T39" fmla="*/ 44 h 300"/>
                  <a:gd name="T40" fmla="*/ 82 w 186"/>
                  <a:gd name="T41" fmla="*/ 44 h 300"/>
                  <a:gd name="T42" fmla="*/ 80 w 186"/>
                  <a:gd name="T43" fmla="*/ 49 h 300"/>
                  <a:gd name="T44" fmla="*/ 69 w 186"/>
                  <a:gd name="T45" fmla="*/ 53 h 300"/>
                  <a:gd name="T46" fmla="*/ 67 w 186"/>
                  <a:gd name="T47" fmla="*/ 58 h 300"/>
                  <a:gd name="T48" fmla="*/ 61 w 186"/>
                  <a:gd name="T49" fmla="*/ 54 h 300"/>
                  <a:gd name="T50" fmla="*/ 59 w 186"/>
                  <a:gd name="T51" fmla="*/ 58 h 300"/>
                  <a:gd name="T52" fmla="*/ 56 w 186"/>
                  <a:gd name="T53" fmla="*/ 56 h 300"/>
                  <a:gd name="T54" fmla="*/ 56 w 186"/>
                  <a:gd name="T55" fmla="*/ 61 h 300"/>
                  <a:gd name="T56" fmla="*/ 50 w 186"/>
                  <a:gd name="T57" fmla="*/ 61 h 300"/>
                  <a:gd name="T58" fmla="*/ 53 w 186"/>
                  <a:gd name="T59" fmla="*/ 58 h 300"/>
                  <a:gd name="T60" fmla="*/ 50 w 186"/>
                  <a:gd name="T61" fmla="*/ 56 h 300"/>
                  <a:gd name="T62" fmla="*/ 46 w 186"/>
                  <a:gd name="T63" fmla="*/ 70 h 300"/>
                  <a:gd name="T64" fmla="*/ 43 w 186"/>
                  <a:gd name="T65" fmla="*/ 68 h 300"/>
                  <a:gd name="T66" fmla="*/ 43 w 186"/>
                  <a:gd name="T67" fmla="*/ 73 h 300"/>
                  <a:gd name="T68" fmla="*/ 35 w 186"/>
                  <a:gd name="T69" fmla="*/ 73 h 300"/>
                  <a:gd name="T70" fmla="*/ 37 w 186"/>
                  <a:gd name="T71" fmla="*/ 78 h 300"/>
                  <a:gd name="T72" fmla="*/ 35 w 186"/>
                  <a:gd name="T73" fmla="*/ 73 h 300"/>
                  <a:gd name="T74" fmla="*/ 29 w 186"/>
                  <a:gd name="T75" fmla="*/ 75 h 300"/>
                  <a:gd name="T76" fmla="*/ 24 w 186"/>
                  <a:gd name="T77" fmla="*/ 92 h 300"/>
                  <a:gd name="T78" fmla="*/ 24 w 186"/>
                  <a:gd name="T79" fmla="*/ 95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57" name="Freeform 185"/>
              <p:cNvSpPr>
                <a:spLocks noChangeAspect="1"/>
              </p:cNvSpPr>
              <p:nvPr/>
            </p:nvSpPr>
            <p:spPr bwMode="auto">
              <a:xfrm>
                <a:off x="4976" y="1416"/>
                <a:ext cx="178" cy="77"/>
              </a:xfrm>
              <a:custGeom>
                <a:avLst/>
                <a:gdLst>
                  <a:gd name="T0" fmla="*/ 79 w 234"/>
                  <a:gd name="T1" fmla="*/ 0 h 114"/>
                  <a:gd name="T2" fmla="*/ 90 w 234"/>
                  <a:gd name="T3" fmla="*/ 24 h 114"/>
                  <a:gd name="T4" fmla="*/ 103 w 234"/>
                  <a:gd name="T5" fmla="*/ 22 h 114"/>
                  <a:gd name="T6" fmla="*/ 100 w 234"/>
                  <a:gd name="T7" fmla="*/ 32 h 114"/>
                  <a:gd name="T8" fmla="*/ 100 w 234"/>
                  <a:gd name="T9" fmla="*/ 28 h 114"/>
                  <a:gd name="T10" fmla="*/ 98 w 234"/>
                  <a:gd name="T11" fmla="*/ 32 h 114"/>
                  <a:gd name="T12" fmla="*/ 93 w 234"/>
                  <a:gd name="T13" fmla="*/ 33 h 114"/>
                  <a:gd name="T14" fmla="*/ 87 w 234"/>
                  <a:gd name="T15" fmla="*/ 35 h 114"/>
                  <a:gd name="T16" fmla="*/ 84 w 234"/>
                  <a:gd name="T17" fmla="*/ 28 h 114"/>
                  <a:gd name="T18" fmla="*/ 81 w 234"/>
                  <a:gd name="T19" fmla="*/ 30 h 114"/>
                  <a:gd name="T20" fmla="*/ 76 w 234"/>
                  <a:gd name="T21" fmla="*/ 28 h 114"/>
                  <a:gd name="T22" fmla="*/ 76 w 234"/>
                  <a:gd name="T23" fmla="*/ 24 h 114"/>
                  <a:gd name="T24" fmla="*/ 79 w 234"/>
                  <a:gd name="T25" fmla="*/ 24 h 114"/>
                  <a:gd name="T26" fmla="*/ 76 w 234"/>
                  <a:gd name="T27" fmla="*/ 20 h 114"/>
                  <a:gd name="T28" fmla="*/ 76 w 234"/>
                  <a:gd name="T29" fmla="*/ 20 h 114"/>
                  <a:gd name="T30" fmla="*/ 76 w 234"/>
                  <a:gd name="T31" fmla="*/ 13 h 114"/>
                  <a:gd name="T32" fmla="*/ 72 w 234"/>
                  <a:gd name="T33" fmla="*/ 13 h 114"/>
                  <a:gd name="T34" fmla="*/ 79 w 234"/>
                  <a:gd name="T35" fmla="*/ 5 h 114"/>
                  <a:gd name="T36" fmla="*/ 76 w 234"/>
                  <a:gd name="T37" fmla="*/ 3 h 114"/>
                  <a:gd name="T38" fmla="*/ 69 w 234"/>
                  <a:gd name="T39" fmla="*/ 13 h 114"/>
                  <a:gd name="T40" fmla="*/ 64 w 234"/>
                  <a:gd name="T41" fmla="*/ 13 h 114"/>
                  <a:gd name="T42" fmla="*/ 69 w 234"/>
                  <a:gd name="T43" fmla="*/ 15 h 114"/>
                  <a:gd name="T44" fmla="*/ 69 w 234"/>
                  <a:gd name="T45" fmla="*/ 22 h 114"/>
                  <a:gd name="T46" fmla="*/ 74 w 234"/>
                  <a:gd name="T47" fmla="*/ 30 h 114"/>
                  <a:gd name="T48" fmla="*/ 69 w 234"/>
                  <a:gd name="T49" fmla="*/ 28 h 114"/>
                  <a:gd name="T50" fmla="*/ 74 w 234"/>
                  <a:gd name="T51" fmla="*/ 30 h 114"/>
                  <a:gd name="T52" fmla="*/ 76 w 234"/>
                  <a:gd name="T53" fmla="*/ 35 h 114"/>
                  <a:gd name="T54" fmla="*/ 58 w 234"/>
                  <a:gd name="T55" fmla="*/ 32 h 114"/>
                  <a:gd name="T56" fmla="*/ 56 w 234"/>
                  <a:gd name="T57" fmla="*/ 32 h 114"/>
                  <a:gd name="T58" fmla="*/ 52 w 234"/>
                  <a:gd name="T59" fmla="*/ 30 h 114"/>
                  <a:gd name="T60" fmla="*/ 58 w 234"/>
                  <a:gd name="T61" fmla="*/ 22 h 114"/>
                  <a:gd name="T62" fmla="*/ 61 w 234"/>
                  <a:gd name="T63" fmla="*/ 20 h 114"/>
                  <a:gd name="T64" fmla="*/ 56 w 234"/>
                  <a:gd name="T65" fmla="*/ 20 h 114"/>
                  <a:gd name="T66" fmla="*/ 40 w 234"/>
                  <a:gd name="T67" fmla="*/ 15 h 114"/>
                  <a:gd name="T68" fmla="*/ 37 w 234"/>
                  <a:gd name="T69" fmla="*/ 9 h 114"/>
                  <a:gd name="T70" fmla="*/ 29 w 234"/>
                  <a:gd name="T71" fmla="*/ 9 h 114"/>
                  <a:gd name="T72" fmla="*/ 24 w 234"/>
                  <a:gd name="T73" fmla="*/ 13 h 114"/>
                  <a:gd name="T74" fmla="*/ 16 w 234"/>
                  <a:gd name="T75" fmla="*/ 11 h 114"/>
                  <a:gd name="T76" fmla="*/ 3 w 234"/>
                  <a:gd name="T77" fmla="*/ 20 h 114"/>
                  <a:gd name="T78" fmla="*/ 0 w 234"/>
                  <a:gd name="T79" fmla="*/ 11 h 114"/>
                  <a:gd name="T80" fmla="*/ 72 w 234"/>
                  <a:gd name="T81" fmla="*/ 2 h 114"/>
                  <a:gd name="T82" fmla="*/ 79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058" name="Freeform 186"/>
              <p:cNvSpPr>
                <a:spLocks noChangeAspect="1"/>
              </p:cNvSpPr>
              <p:nvPr/>
            </p:nvSpPr>
            <p:spPr bwMode="auto">
              <a:xfrm>
                <a:off x="4976" y="1416"/>
                <a:ext cx="178" cy="77"/>
              </a:xfrm>
              <a:custGeom>
                <a:avLst/>
                <a:gdLst>
                  <a:gd name="T0" fmla="*/ 79 w 234"/>
                  <a:gd name="T1" fmla="*/ 0 h 114"/>
                  <a:gd name="T2" fmla="*/ 90 w 234"/>
                  <a:gd name="T3" fmla="*/ 24 h 114"/>
                  <a:gd name="T4" fmla="*/ 103 w 234"/>
                  <a:gd name="T5" fmla="*/ 22 h 114"/>
                  <a:gd name="T6" fmla="*/ 100 w 234"/>
                  <a:gd name="T7" fmla="*/ 32 h 114"/>
                  <a:gd name="T8" fmla="*/ 100 w 234"/>
                  <a:gd name="T9" fmla="*/ 28 h 114"/>
                  <a:gd name="T10" fmla="*/ 98 w 234"/>
                  <a:gd name="T11" fmla="*/ 32 h 114"/>
                  <a:gd name="T12" fmla="*/ 93 w 234"/>
                  <a:gd name="T13" fmla="*/ 33 h 114"/>
                  <a:gd name="T14" fmla="*/ 87 w 234"/>
                  <a:gd name="T15" fmla="*/ 35 h 114"/>
                  <a:gd name="T16" fmla="*/ 84 w 234"/>
                  <a:gd name="T17" fmla="*/ 28 h 114"/>
                  <a:gd name="T18" fmla="*/ 81 w 234"/>
                  <a:gd name="T19" fmla="*/ 30 h 114"/>
                  <a:gd name="T20" fmla="*/ 76 w 234"/>
                  <a:gd name="T21" fmla="*/ 28 h 114"/>
                  <a:gd name="T22" fmla="*/ 76 w 234"/>
                  <a:gd name="T23" fmla="*/ 24 h 114"/>
                  <a:gd name="T24" fmla="*/ 79 w 234"/>
                  <a:gd name="T25" fmla="*/ 24 h 114"/>
                  <a:gd name="T26" fmla="*/ 76 w 234"/>
                  <a:gd name="T27" fmla="*/ 20 h 114"/>
                  <a:gd name="T28" fmla="*/ 74 w 234"/>
                  <a:gd name="T29" fmla="*/ 20 h 114"/>
                  <a:gd name="T30" fmla="*/ 76 w 234"/>
                  <a:gd name="T31" fmla="*/ 20 h 114"/>
                  <a:gd name="T32" fmla="*/ 76 w 234"/>
                  <a:gd name="T33" fmla="*/ 13 h 114"/>
                  <a:gd name="T34" fmla="*/ 72 w 234"/>
                  <a:gd name="T35" fmla="*/ 13 h 114"/>
                  <a:gd name="T36" fmla="*/ 79 w 234"/>
                  <a:gd name="T37" fmla="*/ 5 h 114"/>
                  <a:gd name="T38" fmla="*/ 76 w 234"/>
                  <a:gd name="T39" fmla="*/ 3 h 114"/>
                  <a:gd name="T40" fmla="*/ 69 w 234"/>
                  <a:gd name="T41" fmla="*/ 13 h 114"/>
                  <a:gd name="T42" fmla="*/ 64 w 234"/>
                  <a:gd name="T43" fmla="*/ 13 h 114"/>
                  <a:gd name="T44" fmla="*/ 69 w 234"/>
                  <a:gd name="T45" fmla="*/ 15 h 114"/>
                  <a:gd name="T46" fmla="*/ 69 w 234"/>
                  <a:gd name="T47" fmla="*/ 22 h 114"/>
                  <a:gd name="T48" fmla="*/ 74 w 234"/>
                  <a:gd name="T49" fmla="*/ 30 h 114"/>
                  <a:gd name="T50" fmla="*/ 69 w 234"/>
                  <a:gd name="T51" fmla="*/ 28 h 114"/>
                  <a:gd name="T52" fmla="*/ 74 w 234"/>
                  <a:gd name="T53" fmla="*/ 30 h 114"/>
                  <a:gd name="T54" fmla="*/ 76 w 234"/>
                  <a:gd name="T55" fmla="*/ 35 h 114"/>
                  <a:gd name="T56" fmla="*/ 58 w 234"/>
                  <a:gd name="T57" fmla="*/ 32 h 114"/>
                  <a:gd name="T58" fmla="*/ 56 w 234"/>
                  <a:gd name="T59" fmla="*/ 32 h 114"/>
                  <a:gd name="T60" fmla="*/ 52 w 234"/>
                  <a:gd name="T61" fmla="*/ 30 h 114"/>
                  <a:gd name="T62" fmla="*/ 58 w 234"/>
                  <a:gd name="T63" fmla="*/ 22 h 114"/>
                  <a:gd name="T64" fmla="*/ 61 w 234"/>
                  <a:gd name="T65" fmla="*/ 20 h 114"/>
                  <a:gd name="T66" fmla="*/ 56 w 234"/>
                  <a:gd name="T67" fmla="*/ 20 h 114"/>
                  <a:gd name="T68" fmla="*/ 40 w 234"/>
                  <a:gd name="T69" fmla="*/ 15 h 114"/>
                  <a:gd name="T70" fmla="*/ 37 w 234"/>
                  <a:gd name="T71" fmla="*/ 9 h 114"/>
                  <a:gd name="T72" fmla="*/ 29 w 234"/>
                  <a:gd name="T73" fmla="*/ 9 h 114"/>
                  <a:gd name="T74" fmla="*/ 24 w 234"/>
                  <a:gd name="T75" fmla="*/ 13 h 114"/>
                  <a:gd name="T76" fmla="*/ 16 w 234"/>
                  <a:gd name="T77" fmla="*/ 11 h 114"/>
                  <a:gd name="T78" fmla="*/ 3 w 234"/>
                  <a:gd name="T79" fmla="*/ 20 h 114"/>
                  <a:gd name="T80" fmla="*/ 0 w 234"/>
                  <a:gd name="T81" fmla="*/ 11 h 114"/>
                  <a:gd name="T82" fmla="*/ 72 w 234"/>
                  <a:gd name="T83" fmla="*/ 2 h 114"/>
                  <a:gd name="T84" fmla="*/ 79 w 234"/>
                  <a:gd name="T85" fmla="*/ 0 h 114"/>
                  <a:gd name="T86" fmla="*/ 79 w 234"/>
                  <a:gd name="T87" fmla="*/ 2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59" name="Freeform 187"/>
              <p:cNvSpPr>
                <a:spLocks noChangeAspect="1"/>
              </p:cNvSpPr>
              <p:nvPr/>
            </p:nvSpPr>
            <p:spPr bwMode="auto">
              <a:xfrm>
                <a:off x="5168" y="1245"/>
                <a:ext cx="132" cy="61"/>
              </a:xfrm>
              <a:custGeom>
                <a:avLst/>
                <a:gdLst>
                  <a:gd name="T0" fmla="*/ 15 w 174"/>
                  <a:gd name="T1" fmla="*/ 9 h 90"/>
                  <a:gd name="T2" fmla="*/ 39 w 174"/>
                  <a:gd name="T3" fmla="*/ 5 h 90"/>
                  <a:gd name="T4" fmla="*/ 47 w 174"/>
                  <a:gd name="T5" fmla="*/ 0 h 90"/>
                  <a:gd name="T6" fmla="*/ 52 w 174"/>
                  <a:gd name="T7" fmla="*/ 5 h 90"/>
                  <a:gd name="T8" fmla="*/ 49 w 174"/>
                  <a:gd name="T9" fmla="*/ 13 h 90"/>
                  <a:gd name="T10" fmla="*/ 55 w 174"/>
                  <a:gd name="T11" fmla="*/ 13 h 90"/>
                  <a:gd name="T12" fmla="*/ 65 w 174"/>
                  <a:gd name="T13" fmla="*/ 20 h 90"/>
                  <a:gd name="T14" fmla="*/ 73 w 174"/>
                  <a:gd name="T15" fmla="*/ 19 h 90"/>
                  <a:gd name="T16" fmla="*/ 65 w 174"/>
                  <a:gd name="T17" fmla="*/ 15 h 90"/>
                  <a:gd name="T18" fmla="*/ 71 w 174"/>
                  <a:gd name="T19" fmla="*/ 13 h 90"/>
                  <a:gd name="T20" fmla="*/ 76 w 174"/>
                  <a:gd name="T21" fmla="*/ 20 h 90"/>
                  <a:gd name="T22" fmla="*/ 61 w 174"/>
                  <a:gd name="T23" fmla="*/ 26 h 90"/>
                  <a:gd name="T24" fmla="*/ 61 w 174"/>
                  <a:gd name="T25" fmla="*/ 22 h 90"/>
                  <a:gd name="T26" fmla="*/ 52 w 174"/>
                  <a:gd name="T27" fmla="*/ 28 h 90"/>
                  <a:gd name="T28" fmla="*/ 52 w 174"/>
                  <a:gd name="T29" fmla="*/ 26 h 90"/>
                  <a:gd name="T30" fmla="*/ 44 w 174"/>
                  <a:gd name="T31" fmla="*/ 19 h 90"/>
                  <a:gd name="T32" fmla="*/ 37 w 174"/>
                  <a:gd name="T33" fmla="*/ 20 h 90"/>
                  <a:gd name="T34" fmla="*/ 34 w 174"/>
                  <a:gd name="T35" fmla="*/ 20 h 90"/>
                  <a:gd name="T36" fmla="*/ 0 w 174"/>
                  <a:gd name="T37" fmla="*/ 26 h 90"/>
                  <a:gd name="T38" fmla="*/ 0 w 174"/>
                  <a:gd name="T39" fmla="*/ 11 h 90"/>
                  <a:gd name="T40" fmla="*/ 8 w 174"/>
                  <a:gd name="T41" fmla="*/ 11 h 90"/>
                  <a:gd name="T42" fmla="*/ 15 w 174"/>
                  <a:gd name="T43" fmla="*/ 9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60" name="Freeform 188"/>
              <p:cNvSpPr>
                <a:spLocks noChangeAspect="1"/>
              </p:cNvSpPr>
              <p:nvPr/>
            </p:nvSpPr>
            <p:spPr bwMode="auto">
              <a:xfrm>
                <a:off x="5168" y="1245"/>
                <a:ext cx="132" cy="61"/>
              </a:xfrm>
              <a:custGeom>
                <a:avLst/>
                <a:gdLst>
                  <a:gd name="T0" fmla="*/ 15 w 174"/>
                  <a:gd name="T1" fmla="*/ 9 h 90"/>
                  <a:gd name="T2" fmla="*/ 39 w 174"/>
                  <a:gd name="T3" fmla="*/ 5 h 90"/>
                  <a:gd name="T4" fmla="*/ 47 w 174"/>
                  <a:gd name="T5" fmla="*/ 0 h 90"/>
                  <a:gd name="T6" fmla="*/ 52 w 174"/>
                  <a:gd name="T7" fmla="*/ 5 h 90"/>
                  <a:gd name="T8" fmla="*/ 49 w 174"/>
                  <a:gd name="T9" fmla="*/ 13 h 90"/>
                  <a:gd name="T10" fmla="*/ 55 w 174"/>
                  <a:gd name="T11" fmla="*/ 13 h 90"/>
                  <a:gd name="T12" fmla="*/ 65 w 174"/>
                  <a:gd name="T13" fmla="*/ 20 h 90"/>
                  <a:gd name="T14" fmla="*/ 73 w 174"/>
                  <a:gd name="T15" fmla="*/ 19 h 90"/>
                  <a:gd name="T16" fmla="*/ 65 w 174"/>
                  <a:gd name="T17" fmla="*/ 15 h 90"/>
                  <a:gd name="T18" fmla="*/ 71 w 174"/>
                  <a:gd name="T19" fmla="*/ 13 h 90"/>
                  <a:gd name="T20" fmla="*/ 76 w 174"/>
                  <a:gd name="T21" fmla="*/ 20 h 90"/>
                  <a:gd name="T22" fmla="*/ 61 w 174"/>
                  <a:gd name="T23" fmla="*/ 26 h 90"/>
                  <a:gd name="T24" fmla="*/ 61 w 174"/>
                  <a:gd name="T25" fmla="*/ 22 h 90"/>
                  <a:gd name="T26" fmla="*/ 52 w 174"/>
                  <a:gd name="T27" fmla="*/ 28 h 90"/>
                  <a:gd name="T28" fmla="*/ 52 w 174"/>
                  <a:gd name="T29" fmla="*/ 26 h 90"/>
                  <a:gd name="T30" fmla="*/ 44 w 174"/>
                  <a:gd name="T31" fmla="*/ 19 h 90"/>
                  <a:gd name="T32" fmla="*/ 37 w 174"/>
                  <a:gd name="T33" fmla="*/ 20 h 90"/>
                  <a:gd name="T34" fmla="*/ 34 w 174"/>
                  <a:gd name="T35" fmla="*/ 20 h 90"/>
                  <a:gd name="T36" fmla="*/ 0 w 174"/>
                  <a:gd name="T37" fmla="*/ 26 h 90"/>
                  <a:gd name="T38" fmla="*/ 0 w 174"/>
                  <a:gd name="T39" fmla="*/ 11 h 90"/>
                  <a:gd name="T40" fmla="*/ 8 w 174"/>
                  <a:gd name="T41" fmla="*/ 11 h 90"/>
                  <a:gd name="T42" fmla="*/ 15 w 174"/>
                  <a:gd name="T43" fmla="*/ 9 h 90"/>
                  <a:gd name="T44" fmla="*/ 15 w 174"/>
                  <a:gd name="T45" fmla="*/ 11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61" name="Freeform 189"/>
              <p:cNvSpPr>
                <a:spLocks noChangeAspect="1"/>
              </p:cNvSpPr>
              <p:nvPr/>
            </p:nvSpPr>
            <p:spPr bwMode="auto">
              <a:xfrm>
                <a:off x="4696" y="1204"/>
                <a:ext cx="151" cy="179"/>
              </a:xfrm>
              <a:custGeom>
                <a:avLst/>
                <a:gdLst>
                  <a:gd name="T0" fmla="*/ 43 w 198"/>
                  <a:gd name="T1" fmla="*/ 81 h 264"/>
                  <a:gd name="T2" fmla="*/ 0 w 198"/>
                  <a:gd name="T3" fmla="*/ 82 h 264"/>
                  <a:gd name="T4" fmla="*/ 11 w 198"/>
                  <a:gd name="T5" fmla="*/ 64 h 264"/>
                  <a:gd name="T6" fmla="*/ 0 w 198"/>
                  <a:gd name="T7" fmla="*/ 45 h 264"/>
                  <a:gd name="T8" fmla="*/ 3 w 198"/>
                  <a:gd name="T9" fmla="*/ 24 h 264"/>
                  <a:gd name="T10" fmla="*/ 16 w 198"/>
                  <a:gd name="T11" fmla="*/ 13 h 264"/>
                  <a:gd name="T12" fmla="*/ 16 w 198"/>
                  <a:gd name="T13" fmla="*/ 21 h 264"/>
                  <a:gd name="T14" fmla="*/ 18 w 198"/>
                  <a:gd name="T15" fmla="*/ 17 h 264"/>
                  <a:gd name="T16" fmla="*/ 18 w 198"/>
                  <a:gd name="T17" fmla="*/ 11 h 264"/>
                  <a:gd name="T18" fmla="*/ 27 w 198"/>
                  <a:gd name="T19" fmla="*/ 7 h 264"/>
                  <a:gd name="T20" fmla="*/ 24 w 198"/>
                  <a:gd name="T21" fmla="*/ 3 h 264"/>
                  <a:gd name="T22" fmla="*/ 29 w 198"/>
                  <a:gd name="T23" fmla="*/ 0 h 264"/>
                  <a:gd name="T24" fmla="*/ 56 w 198"/>
                  <a:gd name="T25" fmla="*/ 5 h 264"/>
                  <a:gd name="T26" fmla="*/ 61 w 198"/>
                  <a:gd name="T27" fmla="*/ 11 h 264"/>
                  <a:gd name="T28" fmla="*/ 59 w 198"/>
                  <a:gd name="T29" fmla="*/ 13 h 264"/>
                  <a:gd name="T30" fmla="*/ 64 w 198"/>
                  <a:gd name="T31" fmla="*/ 19 h 264"/>
                  <a:gd name="T32" fmla="*/ 64 w 198"/>
                  <a:gd name="T33" fmla="*/ 26 h 264"/>
                  <a:gd name="T34" fmla="*/ 53 w 198"/>
                  <a:gd name="T35" fmla="*/ 33 h 264"/>
                  <a:gd name="T36" fmla="*/ 53 w 198"/>
                  <a:gd name="T37" fmla="*/ 39 h 264"/>
                  <a:gd name="T38" fmla="*/ 59 w 198"/>
                  <a:gd name="T39" fmla="*/ 41 h 264"/>
                  <a:gd name="T40" fmla="*/ 72 w 198"/>
                  <a:gd name="T41" fmla="*/ 30 h 264"/>
                  <a:gd name="T42" fmla="*/ 79 w 198"/>
                  <a:gd name="T43" fmla="*/ 35 h 264"/>
                  <a:gd name="T44" fmla="*/ 88 w 198"/>
                  <a:gd name="T45" fmla="*/ 51 h 264"/>
                  <a:gd name="T46" fmla="*/ 85 w 198"/>
                  <a:gd name="T47" fmla="*/ 58 h 264"/>
                  <a:gd name="T48" fmla="*/ 85 w 198"/>
                  <a:gd name="T49" fmla="*/ 60 h 264"/>
                  <a:gd name="T50" fmla="*/ 82 w 198"/>
                  <a:gd name="T51" fmla="*/ 58 h 264"/>
                  <a:gd name="T52" fmla="*/ 79 w 198"/>
                  <a:gd name="T53" fmla="*/ 58 h 264"/>
                  <a:gd name="T54" fmla="*/ 69 w 198"/>
                  <a:gd name="T55" fmla="*/ 77 h 264"/>
                  <a:gd name="T56" fmla="*/ 50 w 198"/>
                  <a:gd name="T57" fmla="*/ 81 h 264"/>
                  <a:gd name="T58" fmla="*/ 43 w 198"/>
                  <a:gd name="T59" fmla="*/ 81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062" name="Freeform 190"/>
              <p:cNvSpPr>
                <a:spLocks noChangeAspect="1"/>
              </p:cNvSpPr>
              <p:nvPr/>
            </p:nvSpPr>
            <p:spPr bwMode="auto">
              <a:xfrm>
                <a:off x="4696" y="1204"/>
                <a:ext cx="151" cy="179"/>
              </a:xfrm>
              <a:custGeom>
                <a:avLst/>
                <a:gdLst>
                  <a:gd name="T0" fmla="*/ 43 w 198"/>
                  <a:gd name="T1" fmla="*/ 81 h 264"/>
                  <a:gd name="T2" fmla="*/ 0 w 198"/>
                  <a:gd name="T3" fmla="*/ 82 h 264"/>
                  <a:gd name="T4" fmla="*/ 11 w 198"/>
                  <a:gd name="T5" fmla="*/ 64 h 264"/>
                  <a:gd name="T6" fmla="*/ 0 w 198"/>
                  <a:gd name="T7" fmla="*/ 45 h 264"/>
                  <a:gd name="T8" fmla="*/ 3 w 198"/>
                  <a:gd name="T9" fmla="*/ 24 h 264"/>
                  <a:gd name="T10" fmla="*/ 16 w 198"/>
                  <a:gd name="T11" fmla="*/ 13 h 264"/>
                  <a:gd name="T12" fmla="*/ 16 w 198"/>
                  <a:gd name="T13" fmla="*/ 21 h 264"/>
                  <a:gd name="T14" fmla="*/ 18 w 198"/>
                  <a:gd name="T15" fmla="*/ 17 h 264"/>
                  <a:gd name="T16" fmla="*/ 18 w 198"/>
                  <a:gd name="T17" fmla="*/ 21 h 264"/>
                  <a:gd name="T18" fmla="*/ 18 w 198"/>
                  <a:gd name="T19" fmla="*/ 11 h 264"/>
                  <a:gd name="T20" fmla="*/ 27 w 198"/>
                  <a:gd name="T21" fmla="*/ 7 h 264"/>
                  <a:gd name="T22" fmla="*/ 24 w 198"/>
                  <a:gd name="T23" fmla="*/ 3 h 264"/>
                  <a:gd name="T24" fmla="*/ 29 w 198"/>
                  <a:gd name="T25" fmla="*/ 0 h 264"/>
                  <a:gd name="T26" fmla="*/ 56 w 198"/>
                  <a:gd name="T27" fmla="*/ 5 h 264"/>
                  <a:gd name="T28" fmla="*/ 61 w 198"/>
                  <a:gd name="T29" fmla="*/ 11 h 264"/>
                  <a:gd name="T30" fmla="*/ 59 w 198"/>
                  <a:gd name="T31" fmla="*/ 13 h 264"/>
                  <a:gd name="T32" fmla="*/ 64 w 198"/>
                  <a:gd name="T33" fmla="*/ 19 h 264"/>
                  <a:gd name="T34" fmla="*/ 64 w 198"/>
                  <a:gd name="T35" fmla="*/ 26 h 264"/>
                  <a:gd name="T36" fmla="*/ 53 w 198"/>
                  <a:gd name="T37" fmla="*/ 33 h 264"/>
                  <a:gd name="T38" fmla="*/ 53 w 198"/>
                  <a:gd name="T39" fmla="*/ 39 h 264"/>
                  <a:gd name="T40" fmla="*/ 59 w 198"/>
                  <a:gd name="T41" fmla="*/ 41 h 264"/>
                  <a:gd name="T42" fmla="*/ 72 w 198"/>
                  <a:gd name="T43" fmla="*/ 30 h 264"/>
                  <a:gd name="T44" fmla="*/ 79 w 198"/>
                  <a:gd name="T45" fmla="*/ 35 h 264"/>
                  <a:gd name="T46" fmla="*/ 88 w 198"/>
                  <a:gd name="T47" fmla="*/ 51 h 264"/>
                  <a:gd name="T48" fmla="*/ 85 w 198"/>
                  <a:gd name="T49" fmla="*/ 58 h 264"/>
                  <a:gd name="T50" fmla="*/ 85 w 198"/>
                  <a:gd name="T51" fmla="*/ 60 h 264"/>
                  <a:gd name="T52" fmla="*/ 82 w 198"/>
                  <a:gd name="T53" fmla="*/ 58 h 264"/>
                  <a:gd name="T54" fmla="*/ 79 w 198"/>
                  <a:gd name="T55" fmla="*/ 58 h 264"/>
                  <a:gd name="T56" fmla="*/ 69 w 198"/>
                  <a:gd name="T57" fmla="*/ 77 h 264"/>
                  <a:gd name="T58" fmla="*/ 50 w 198"/>
                  <a:gd name="T59" fmla="*/ 81 h 264"/>
                  <a:gd name="T60" fmla="*/ 43 w 198"/>
                  <a:gd name="T61" fmla="*/ 81 h 264"/>
                  <a:gd name="T62" fmla="*/ 43 w 198"/>
                  <a:gd name="T63" fmla="*/ 82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63" name="Freeform 191"/>
              <p:cNvSpPr>
                <a:spLocks noChangeAspect="1"/>
              </p:cNvSpPr>
              <p:nvPr/>
            </p:nvSpPr>
            <p:spPr bwMode="auto">
              <a:xfrm>
                <a:off x="4555" y="1143"/>
                <a:ext cx="219" cy="98"/>
              </a:xfrm>
              <a:custGeom>
                <a:avLst/>
                <a:gdLst>
                  <a:gd name="T0" fmla="*/ 127 w 288"/>
                  <a:gd name="T1" fmla="*/ 22 h 144"/>
                  <a:gd name="T2" fmla="*/ 113 w 288"/>
                  <a:gd name="T3" fmla="*/ 22 h 144"/>
                  <a:gd name="T4" fmla="*/ 111 w 288"/>
                  <a:gd name="T5" fmla="*/ 27 h 144"/>
                  <a:gd name="T6" fmla="*/ 95 w 288"/>
                  <a:gd name="T7" fmla="*/ 22 h 144"/>
                  <a:gd name="T8" fmla="*/ 81 w 288"/>
                  <a:gd name="T9" fmla="*/ 29 h 144"/>
                  <a:gd name="T10" fmla="*/ 76 w 288"/>
                  <a:gd name="T11" fmla="*/ 34 h 144"/>
                  <a:gd name="T12" fmla="*/ 76 w 288"/>
                  <a:gd name="T13" fmla="*/ 29 h 144"/>
                  <a:gd name="T14" fmla="*/ 68 w 288"/>
                  <a:gd name="T15" fmla="*/ 34 h 144"/>
                  <a:gd name="T16" fmla="*/ 68 w 288"/>
                  <a:gd name="T17" fmla="*/ 29 h 144"/>
                  <a:gd name="T18" fmla="*/ 58 w 288"/>
                  <a:gd name="T19" fmla="*/ 46 h 144"/>
                  <a:gd name="T20" fmla="*/ 52 w 288"/>
                  <a:gd name="T21" fmla="*/ 46 h 144"/>
                  <a:gd name="T22" fmla="*/ 56 w 288"/>
                  <a:gd name="T23" fmla="*/ 42 h 144"/>
                  <a:gd name="T24" fmla="*/ 50 w 288"/>
                  <a:gd name="T25" fmla="*/ 42 h 144"/>
                  <a:gd name="T26" fmla="*/ 52 w 288"/>
                  <a:gd name="T27" fmla="*/ 34 h 144"/>
                  <a:gd name="T28" fmla="*/ 45 w 288"/>
                  <a:gd name="T29" fmla="*/ 30 h 144"/>
                  <a:gd name="T30" fmla="*/ 5 w 288"/>
                  <a:gd name="T31" fmla="*/ 25 h 144"/>
                  <a:gd name="T32" fmla="*/ 0 w 288"/>
                  <a:gd name="T33" fmla="*/ 21 h 144"/>
                  <a:gd name="T34" fmla="*/ 47 w 288"/>
                  <a:gd name="T35" fmla="*/ 0 h 144"/>
                  <a:gd name="T36" fmla="*/ 50 w 288"/>
                  <a:gd name="T37" fmla="*/ 0 h 144"/>
                  <a:gd name="T38" fmla="*/ 37 w 288"/>
                  <a:gd name="T39" fmla="*/ 10 h 144"/>
                  <a:gd name="T40" fmla="*/ 37 w 288"/>
                  <a:gd name="T41" fmla="*/ 14 h 144"/>
                  <a:gd name="T42" fmla="*/ 43 w 288"/>
                  <a:gd name="T43" fmla="*/ 10 h 144"/>
                  <a:gd name="T44" fmla="*/ 40 w 288"/>
                  <a:gd name="T45" fmla="*/ 14 h 144"/>
                  <a:gd name="T46" fmla="*/ 47 w 288"/>
                  <a:gd name="T47" fmla="*/ 12 h 144"/>
                  <a:gd name="T48" fmla="*/ 58 w 288"/>
                  <a:gd name="T49" fmla="*/ 17 h 144"/>
                  <a:gd name="T50" fmla="*/ 71 w 288"/>
                  <a:gd name="T51" fmla="*/ 19 h 144"/>
                  <a:gd name="T52" fmla="*/ 81 w 288"/>
                  <a:gd name="T53" fmla="*/ 14 h 144"/>
                  <a:gd name="T54" fmla="*/ 103 w 288"/>
                  <a:gd name="T55" fmla="*/ 10 h 144"/>
                  <a:gd name="T56" fmla="*/ 105 w 288"/>
                  <a:gd name="T57" fmla="*/ 15 h 144"/>
                  <a:gd name="T58" fmla="*/ 119 w 288"/>
                  <a:gd name="T59" fmla="*/ 15 h 144"/>
                  <a:gd name="T60" fmla="*/ 119 w 288"/>
                  <a:gd name="T61" fmla="*/ 19 h 144"/>
                  <a:gd name="T62" fmla="*/ 127 w 288"/>
                  <a:gd name="T63" fmla="*/ 2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064" name="Freeform 192"/>
              <p:cNvSpPr>
                <a:spLocks noChangeAspect="1"/>
              </p:cNvSpPr>
              <p:nvPr/>
            </p:nvSpPr>
            <p:spPr bwMode="auto">
              <a:xfrm>
                <a:off x="4555" y="1143"/>
                <a:ext cx="219" cy="98"/>
              </a:xfrm>
              <a:custGeom>
                <a:avLst/>
                <a:gdLst>
                  <a:gd name="T0" fmla="*/ 127 w 288"/>
                  <a:gd name="T1" fmla="*/ 22 h 144"/>
                  <a:gd name="T2" fmla="*/ 113 w 288"/>
                  <a:gd name="T3" fmla="*/ 22 h 144"/>
                  <a:gd name="T4" fmla="*/ 111 w 288"/>
                  <a:gd name="T5" fmla="*/ 27 h 144"/>
                  <a:gd name="T6" fmla="*/ 95 w 288"/>
                  <a:gd name="T7" fmla="*/ 22 h 144"/>
                  <a:gd name="T8" fmla="*/ 81 w 288"/>
                  <a:gd name="T9" fmla="*/ 29 h 144"/>
                  <a:gd name="T10" fmla="*/ 76 w 288"/>
                  <a:gd name="T11" fmla="*/ 34 h 144"/>
                  <a:gd name="T12" fmla="*/ 76 w 288"/>
                  <a:gd name="T13" fmla="*/ 29 h 144"/>
                  <a:gd name="T14" fmla="*/ 68 w 288"/>
                  <a:gd name="T15" fmla="*/ 34 h 144"/>
                  <a:gd name="T16" fmla="*/ 68 w 288"/>
                  <a:gd name="T17" fmla="*/ 29 h 144"/>
                  <a:gd name="T18" fmla="*/ 58 w 288"/>
                  <a:gd name="T19" fmla="*/ 46 h 144"/>
                  <a:gd name="T20" fmla="*/ 52 w 288"/>
                  <a:gd name="T21" fmla="*/ 46 h 144"/>
                  <a:gd name="T22" fmla="*/ 56 w 288"/>
                  <a:gd name="T23" fmla="*/ 42 h 144"/>
                  <a:gd name="T24" fmla="*/ 50 w 288"/>
                  <a:gd name="T25" fmla="*/ 42 h 144"/>
                  <a:gd name="T26" fmla="*/ 52 w 288"/>
                  <a:gd name="T27" fmla="*/ 34 h 144"/>
                  <a:gd name="T28" fmla="*/ 45 w 288"/>
                  <a:gd name="T29" fmla="*/ 30 h 144"/>
                  <a:gd name="T30" fmla="*/ 5 w 288"/>
                  <a:gd name="T31" fmla="*/ 25 h 144"/>
                  <a:gd name="T32" fmla="*/ 0 w 288"/>
                  <a:gd name="T33" fmla="*/ 21 h 144"/>
                  <a:gd name="T34" fmla="*/ 47 w 288"/>
                  <a:gd name="T35" fmla="*/ 0 h 144"/>
                  <a:gd name="T36" fmla="*/ 50 w 288"/>
                  <a:gd name="T37" fmla="*/ 0 h 144"/>
                  <a:gd name="T38" fmla="*/ 37 w 288"/>
                  <a:gd name="T39" fmla="*/ 10 h 144"/>
                  <a:gd name="T40" fmla="*/ 37 w 288"/>
                  <a:gd name="T41" fmla="*/ 14 h 144"/>
                  <a:gd name="T42" fmla="*/ 43 w 288"/>
                  <a:gd name="T43" fmla="*/ 10 h 144"/>
                  <a:gd name="T44" fmla="*/ 40 w 288"/>
                  <a:gd name="T45" fmla="*/ 14 h 144"/>
                  <a:gd name="T46" fmla="*/ 47 w 288"/>
                  <a:gd name="T47" fmla="*/ 12 h 144"/>
                  <a:gd name="T48" fmla="*/ 58 w 288"/>
                  <a:gd name="T49" fmla="*/ 17 h 144"/>
                  <a:gd name="T50" fmla="*/ 71 w 288"/>
                  <a:gd name="T51" fmla="*/ 19 h 144"/>
                  <a:gd name="T52" fmla="*/ 81 w 288"/>
                  <a:gd name="T53" fmla="*/ 14 h 144"/>
                  <a:gd name="T54" fmla="*/ 103 w 288"/>
                  <a:gd name="T55" fmla="*/ 10 h 144"/>
                  <a:gd name="T56" fmla="*/ 105 w 288"/>
                  <a:gd name="T57" fmla="*/ 15 h 144"/>
                  <a:gd name="T58" fmla="*/ 119 w 288"/>
                  <a:gd name="T59" fmla="*/ 15 h 144"/>
                  <a:gd name="T60" fmla="*/ 119 w 288"/>
                  <a:gd name="T61" fmla="*/ 19 h 144"/>
                  <a:gd name="T62" fmla="*/ 127 w 288"/>
                  <a:gd name="T63" fmla="*/ 22 h 144"/>
                  <a:gd name="T64" fmla="*/ 127 w 288"/>
                  <a:gd name="T65" fmla="*/ 25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65" name="Freeform 193"/>
              <p:cNvSpPr>
                <a:spLocks noChangeAspect="1"/>
              </p:cNvSpPr>
              <p:nvPr/>
            </p:nvSpPr>
            <p:spPr bwMode="auto">
              <a:xfrm>
                <a:off x="4326" y="1069"/>
                <a:ext cx="251" cy="253"/>
              </a:xfrm>
              <a:custGeom>
                <a:avLst/>
                <a:gdLst>
                  <a:gd name="T0" fmla="*/ 119 w 330"/>
                  <a:gd name="T1" fmla="*/ 115 h 372"/>
                  <a:gd name="T2" fmla="*/ 13 w 330"/>
                  <a:gd name="T3" fmla="*/ 117 h 372"/>
                  <a:gd name="T4" fmla="*/ 13 w 330"/>
                  <a:gd name="T5" fmla="*/ 81 h 372"/>
                  <a:gd name="T6" fmla="*/ 5 w 330"/>
                  <a:gd name="T7" fmla="*/ 73 h 372"/>
                  <a:gd name="T8" fmla="*/ 11 w 330"/>
                  <a:gd name="T9" fmla="*/ 68 h 372"/>
                  <a:gd name="T10" fmla="*/ 0 w 330"/>
                  <a:gd name="T11" fmla="*/ 7 h 372"/>
                  <a:gd name="T12" fmla="*/ 37 w 330"/>
                  <a:gd name="T13" fmla="*/ 7 h 372"/>
                  <a:gd name="T14" fmla="*/ 37 w 330"/>
                  <a:gd name="T15" fmla="*/ 0 h 372"/>
                  <a:gd name="T16" fmla="*/ 43 w 330"/>
                  <a:gd name="T17" fmla="*/ 0 h 372"/>
                  <a:gd name="T18" fmla="*/ 47 w 330"/>
                  <a:gd name="T19" fmla="*/ 11 h 372"/>
                  <a:gd name="T20" fmla="*/ 64 w 330"/>
                  <a:gd name="T21" fmla="*/ 15 h 372"/>
                  <a:gd name="T22" fmla="*/ 64 w 330"/>
                  <a:gd name="T23" fmla="*/ 17 h 372"/>
                  <a:gd name="T24" fmla="*/ 79 w 330"/>
                  <a:gd name="T25" fmla="*/ 15 h 372"/>
                  <a:gd name="T26" fmla="*/ 87 w 330"/>
                  <a:gd name="T27" fmla="*/ 15 h 372"/>
                  <a:gd name="T28" fmla="*/ 84 w 330"/>
                  <a:gd name="T29" fmla="*/ 17 h 372"/>
                  <a:gd name="T30" fmla="*/ 87 w 330"/>
                  <a:gd name="T31" fmla="*/ 17 h 372"/>
                  <a:gd name="T32" fmla="*/ 90 w 330"/>
                  <a:gd name="T33" fmla="*/ 22 h 372"/>
                  <a:gd name="T34" fmla="*/ 98 w 330"/>
                  <a:gd name="T35" fmla="*/ 19 h 372"/>
                  <a:gd name="T36" fmla="*/ 106 w 330"/>
                  <a:gd name="T37" fmla="*/ 24 h 372"/>
                  <a:gd name="T38" fmla="*/ 119 w 330"/>
                  <a:gd name="T39" fmla="*/ 21 h 372"/>
                  <a:gd name="T40" fmla="*/ 122 w 330"/>
                  <a:gd name="T41" fmla="*/ 22 h 372"/>
                  <a:gd name="T42" fmla="*/ 145 w 330"/>
                  <a:gd name="T43" fmla="*/ 24 h 372"/>
                  <a:gd name="T44" fmla="*/ 122 w 330"/>
                  <a:gd name="T45" fmla="*/ 34 h 372"/>
                  <a:gd name="T46" fmla="*/ 98 w 330"/>
                  <a:gd name="T47" fmla="*/ 51 h 372"/>
                  <a:gd name="T48" fmla="*/ 95 w 330"/>
                  <a:gd name="T49" fmla="*/ 53 h 372"/>
                  <a:gd name="T50" fmla="*/ 95 w 330"/>
                  <a:gd name="T51" fmla="*/ 65 h 372"/>
                  <a:gd name="T52" fmla="*/ 87 w 330"/>
                  <a:gd name="T53" fmla="*/ 68 h 372"/>
                  <a:gd name="T54" fmla="*/ 81 w 330"/>
                  <a:gd name="T55" fmla="*/ 73 h 372"/>
                  <a:gd name="T56" fmla="*/ 87 w 330"/>
                  <a:gd name="T57" fmla="*/ 78 h 372"/>
                  <a:gd name="T58" fmla="*/ 87 w 330"/>
                  <a:gd name="T59" fmla="*/ 90 h 372"/>
                  <a:gd name="T60" fmla="*/ 116 w 330"/>
                  <a:gd name="T61" fmla="*/ 106 h 372"/>
                  <a:gd name="T62" fmla="*/ 119 w 330"/>
                  <a:gd name="T63" fmla="*/ 115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66" name="Freeform 194"/>
              <p:cNvSpPr>
                <a:spLocks noChangeAspect="1"/>
              </p:cNvSpPr>
              <p:nvPr/>
            </p:nvSpPr>
            <p:spPr bwMode="auto">
              <a:xfrm>
                <a:off x="4326" y="1069"/>
                <a:ext cx="251" cy="253"/>
              </a:xfrm>
              <a:custGeom>
                <a:avLst/>
                <a:gdLst>
                  <a:gd name="T0" fmla="*/ 119 w 330"/>
                  <a:gd name="T1" fmla="*/ 115 h 372"/>
                  <a:gd name="T2" fmla="*/ 13 w 330"/>
                  <a:gd name="T3" fmla="*/ 117 h 372"/>
                  <a:gd name="T4" fmla="*/ 13 w 330"/>
                  <a:gd name="T5" fmla="*/ 81 h 372"/>
                  <a:gd name="T6" fmla="*/ 5 w 330"/>
                  <a:gd name="T7" fmla="*/ 73 h 372"/>
                  <a:gd name="T8" fmla="*/ 11 w 330"/>
                  <a:gd name="T9" fmla="*/ 68 h 372"/>
                  <a:gd name="T10" fmla="*/ 0 w 330"/>
                  <a:gd name="T11" fmla="*/ 7 h 372"/>
                  <a:gd name="T12" fmla="*/ 37 w 330"/>
                  <a:gd name="T13" fmla="*/ 7 h 372"/>
                  <a:gd name="T14" fmla="*/ 37 w 330"/>
                  <a:gd name="T15" fmla="*/ 0 h 372"/>
                  <a:gd name="T16" fmla="*/ 43 w 330"/>
                  <a:gd name="T17" fmla="*/ 0 h 372"/>
                  <a:gd name="T18" fmla="*/ 47 w 330"/>
                  <a:gd name="T19" fmla="*/ 11 h 372"/>
                  <a:gd name="T20" fmla="*/ 64 w 330"/>
                  <a:gd name="T21" fmla="*/ 15 h 372"/>
                  <a:gd name="T22" fmla="*/ 64 w 330"/>
                  <a:gd name="T23" fmla="*/ 17 h 372"/>
                  <a:gd name="T24" fmla="*/ 79 w 330"/>
                  <a:gd name="T25" fmla="*/ 15 h 372"/>
                  <a:gd name="T26" fmla="*/ 87 w 330"/>
                  <a:gd name="T27" fmla="*/ 15 h 372"/>
                  <a:gd name="T28" fmla="*/ 84 w 330"/>
                  <a:gd name="T29" fmla="*/ 17 h 372"/>
                  <a:gd name="T30" fmla="*/ 87 w 330"/>
                  <a:gd name="T31" fmla="*/ 17 h 372"/>
                  <a:gd name="T32" fmla="*/ 90 w 330"/>
                  <a:gd name="T33" fmla="*/ 22 h 372"/>
                  <a:gd name="T34" fmla="*/ 98 w 330"/>
                  <a:gd name="T35" fmla="*/ 19 h 372"/>
                  <a:gd name="T36" fmla="*/ 106 w 330"/>
                  <a:gd name="T37" fmla="*/ 24 h 372"/>
                  <a:gd name="T38" fmla="*/ 119 w 330"/>
                  <a:gd name="T39" fmla="*/ 21 h 372"/>
                  <a:gd name="T40" fmla="*/ 122 w 330"/>
                  <a:gd name="T41" fmla="*/ 22 h 372"/>
                  <a:gd name="T42" fmla="*/ 145 w 330"/>
                  <a:gd name="T43" fmla="*/ 24 h 372"/>
                  <a:gd name="T44" fmla="*/ 122 w 330"/>
                  <a:gd name="T45" fmla="*/ 34 h 372"/>
                  <a:gd name="T46" fmla="*/ 98 w 330"/>
                  <a:gd name="T47" fmla="*/ 51 h 372"/>
                  <a:gd name="T48" fmla="*/ 95 w 330"/>
                  <a:gd name="T49" fmla="*/ 53 h 372"/>
                  <a:gd name="T50" fmla="*/ 95 w 330"/>
                  <a:gd name="T51" fmla="*/ 65 h 372"/>
                  <a:gd name="T52" fmla="*/ 87 w 330"/>
                  <a:gd name="T53" fmla="*/ 68 h 372"/>
                  <a:gd name="T54" fmla="*/ 81 w 330"/>
                  <a:gd name="T55" fmla="*/ 73 h 372"/>
                  <a:gd name="T56" fmla="*/ 87 w 330"/>
                  <a:gd name="T57" fmla="*/ 78 h 372"/>
                  <a:gd name="T58" fmla="*/ 87 w 330"/>
                  <a:gd name="T59" fmla="*/ 90 h 372"/>
                  <a:gd name="T60" fmla="*/ 116 w 330"/>
                  <a:gd name="T61" fmla="*/ 106 h 372"/>
                  <a:gd name="T62" fmla="*/ 119 w 330"/>
                  <a:gd name="T63" fmla="*/ 115 h 372"/>
                  <a:gd name="T64" fmla="*/ 119 w 330"/>
                  <a:gd name="T65" fmla="*/ 117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67" name="Freeform 195"/>
              <p:cNvSpPr>
                <a:spLocks noChangeAspect="1"/>
              </p:cNvSpPr>
              <p:nvPr/>
            </p:nvSpPr>
            <p:spPr bwMode="auto">
              <a:xfrm>
                <a:off x="4545" y="1681"/>
                <a:ext cx="138" cy="216"/>
              </a:xfrm>
              <a:custGeom>
                <a:avLst/>
                <a:gdLst>
                  <a:gd name="T0" fmla="*/ 81 w 180"/>
                  <a:gd name="T1" fmla="*/ 92 h 318"/>
                  <a:gd name="T2" fmla="*/ 57 w 180"/>
                  <a:gd name="T3" fmla="*/ 94 h 318"/>
                  <a:gd name="T4" fmla="*/ 54 w 180"/>
                  <a:gd name="T5" fmla="*/ 100 h 318"/>
                  <a:gd name="T6" fmla="*/ 51 w 180"/>
                  <a:gd name="T7" fmla="*/ 98 h 318"/>
                  <a:gd name="T8" fmla="*/ 46 w 180"/>
                  <a:gd name="T9" fmla="*/ 90 h 318"/>
                  <a:gd name="T10" fmla="*/ 46 w 180"/>
                  <a:gd name="T11" fmla="*/ 83 h 318"/>
                  <a:gd name="T12" fmla="*/ 0 w 180"/>
                  <a:gd name="T13" fmla="*/ 84 h 318"/>
                  <a:gd name="T14" fmla="*/ 3 w 180"/>
                  <a:gd name="T15" fmla="*/ 71 h 318"/>
                  <a:gd name="T16" fmla="*/ 14 w 180"/>
                  <a:gd name="T17" fmla="*/ 60 h 318"/>
                  <a:gd name="T18" fmla="*/ 11 w 180"/>
                  <a:gd name="T19" fmla="*/ 60 h 318"/>
                  <a:gd name="T20" fmla="*/ 16 w 180"/>
                  <a:gd name="T21" fmla="*/ 56 h 318"/>
                  <a:gd name="T22" fmla="*/ 11 w 180"/>
                  <a:gd name="T23" fmla="*/ 54 h 318"/>
                  <a:gd name="T24" fmla="*/ 14 w 180"/>
                  <a:gd name="T25" fmla="*/ 51 h 318"/>
                  <a:gd name="T26" fmla="*/ 11 w 180"/>
                  <a:gd name="T27" fmla="*/ 52 h 318"/>
                  <a:gd name="T28" fmla="*/ 11 w 180"/>
                  <a:gd name="T29" fmla="*/ 46 h 318"/>
                  <a:gd name="T30" fmla="*/ 8 w 180"/>
                  <a:gd name="T31" fmla="*/ 46 h 318"/>
                  <a:gd name="T32" fmla="*/ 8 w 180"/>
                  <a:gd name="T33" fmla="*/ 43 h 318"/>
                  <a:gd name="T34" fmla="*/ 11 w 180"/>
                  <a:gd name="T35" fmla="*/ 39 h 318"/>
                  <a:gd name="T36" fmla="*/ 8 w 180"/>
                  <a:gd name="T37" fmla="*/ 38 h 318"/>
                  <a:gd name="T38" fmla="*/ 11 w 180"/>
                  <a:gd name="T39" fmla="*/ 35 h 318"/>
                  <a:gd name="T40" fmla="*/ 5 w 180"/>
                  <a:gd name="T41" fmla="*/ 35 h 318"/>
                  <a:gd name="T42" fmla="*/ 5 w 180"/>
                  <a:gd name="T43" fmla="*/ 30 h 318"/>
                  <a:gd name="T44" fmla="*/ 11 w 180"/>
                  <a:gd name="T45" fmla="*/ 30 h 318"/>
                  <a:gd name="T46" fmla="*/ 8 w 180"/>
                  <a:gd name="T47" fmla="*/ 24 h 318"/>
                  <a:gd name="T48" fmla="*/ 21 w 180"/>
                  <a:gd name="T49" fmla="*/ 15 h 318"/>
                  <a:gd name="T50" fmla="*/ 21 w 180"/>
                  <a:gd name="T51" fmla="*/ 7 h 318"/>
                  <a:gd name="T52" fmla="*/ 27 w 180"/>
                  <a:gd name="T53" fmla="*/ 3 h 318"/>
                  <a:gd name="T54" fmla="*/ 76 w 180"/>
                  <a:gd name="T55" fmla="*/ 0 h 318"/>
                  <a:gd name="T56" fmla="*/ 76 w 180"/>
                  <a:gd name="T57" fmla="*/ 64 h 318"/>
                  <a:gd name="T58" fmla="*/ 81 w 180"/>
                  <a:gd name="T59" fmla="*/ 86 h 318"/>
                  <a:gd name="T60" fmla="*/ 81 w 180"/>
                  <a:gd name="T61" fmla="*/ 92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068" name="Freeform 196"/>
              <p:cNvSpPr>
                <a:spLocks noChangeAspect="1"/>
              </p:cNvSpPr>
              <p:nvPr/>
            </p:nvSpPr>
            <p:spPr bwMode="auto">
              <a:xfrm>
                <a:off x="4545" y="1681"/>
                <a:ext cx="138" cy="216"/>
              </a:xfrm>
              <a:custGeom>
                <a:avLst/>
                <a:gdLst>
                  <a:gd name="T0" fmla="*/ 81 w 180"/>
                  <a:gd name="T1" fmla="*/ 92 h 318"/>
                  <a:gd name="T2" fmla="*/ 57 w 180"/>
                  <a:gd name="T3" fmla="*/ 94 h 318"/>
                  <a:gd name="T4" fmla="*/ 54 w 180"/>
                  <a:gd name="T5" fmla="*/ 100 h 318"/>
                  <a:gd name="T6" fmla="*/ 51 w 180"/>
                  <a:gd name="T7" fmla="*/ 98 h 318"/>
                  <a:gd name="T8" fmla="*/ 46 w 180"/>
                  <a:gd name="T9" fmla="*/ 90 h 318"/>
                  <a:gd name="T10" fmla="*/ 46 w 180"/>
                  <a:gd name="T11" fmla="*/ 83 h 318"/>
                  <a:gd name="T12" fmla="*/ 0 w 180"/>
                  <a:gd name="T13" fmla="*/ 84 h 318"/>
                  <a:gd name="T14" fmla="*/ 3 w 180"/>
                  <a:gd name="T15" fmla="*/ 71 h 318"/>
                  <a:gd name="T16" fmla="*/ 14 w 180"/>
                  <a:gd name="T17" fmla="*/ 60 h 318"/>
                  <a:gd name="T18" fmla="*/ 11 w 180"/>
                  <a:gd name="T19" fmla="*/ 60 h 318"/>
                  <a:gd name="T20" fmla="*/ 16 w 180"/>
                  <a:gd name="T21" fmla="*/ 56 h 318"/>
                  <a:gd name="T22" fmla="*/ 11 w 180"/>
                  <a:gd name="T23" fmla="*/ 54 h 318"/>
                  <a:gd name="T24" fmla="*/ 14 w 180"/>
                  <a:gd name="T25" fmla="*/ 51 h 318"/>
                  <a:gd name="T26" fmla="*/ 11 w 180"/>
                  <a:gd name="T27" fmla="*/ 52 h 318"/>
                  <a:gd name="T28" fmla="*/ 11 w 180"/>
                  <a:gd name="T29" fmla="*/ 46 h 318"/>
                  <a:gd name="T30" fmla="*/ 8 w 180"/>
                  <a:gd name="T31" fmla="*/ 46 h 318"/>
                  <a:gd name="T32" fmla="*/ 8 w 180"/>
                  <a:gd name="T33" fmla="*/ 43 h 318"/>
                  <a:gd name="T34" fmla="*/ 11 w 180"/>
                  <a:gd name="T35" fmla="*/ 39 h 318"/>
                  <a:gd name="T36" fmla="*/ 8 w 180"/>
                  <a:gd name="T37" fmla="*/ 38 h 318"/>
                  <a:gd name="T38" fmla="*/ 11 w 180"/>
                  <a:gd name="T39" fmla="*/ 35 h 318"/>
                  <a:gd name="T40" fmla="*/ 5 w 180"/>
                  <a:gd name="T41" fmla="*/ 35 h 318"/>
                  <a:gd name="T42" fmla="*/ 5 w 180"/>
                  <a:gd name="T43" fmla="*/ 30 h 318"/>
                  <a:gd name="T44" fmla="*/ 11 w 180"/>
                  <a:gd name="T45" fmla="*/ 30 h 318"/>
                  <a:gd name="T46" fmla="*/ 8 w 180"/>
                  <a:gd name="T47" fmla="*/ 24 h 318"/>
                  <a:gd name="T48" fmla="*/ 21 w 180"/>
                  <a:gd name="T49" fmla="*/ 15 h 318"/>
                  <a:gd name="T50" fmla="*/ 21 w 180"/>
                  <a:gd name="T51" fmla="*/ 7 h 318"/>
                  <a:gd name="T52" fmla="*/ 27 w 180"/>
                  <a:gd name="T53" fmla="*/ 3 h 318"/>
                  <a:gd name="T54" fmla="*/ 76 w 180"/>
                  <a:gd name="T55" fmla="*/ 0 h 318"/>
                  <a:gd name="T56" fmla="*/ 76 w 180"/>
                  <a:gd name="T57" fmla="*/ 64 h 318"/>
                  <a:gd name="T58" fmla="*/ 81 w 180"/>
                  <a:gd name="T59" fmla="*/ 86 h 318"/>
                  <a:gd name="T60" fmla="*/ 81 w 180"/>
                  <a:gd name="T61" fmla="*/ 92 h 318"/>
                  <a:gd name="T62" fmla="*/ 81 w 180"/>
                  <a:gd name="T63" fmla="*/ 94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69" name="Freeform 197"/>
              <p:cNvSpPr>
                <a:spLocks noChangeAspect="1"/>
              </p:cNvSpPr>
              <p:nvPr/>
            </p:nvSpPr>
            <p:spPr bwMode="auto">
              <a:xfrm>
                <a:off x="4371" y="1444"/>
                <a:ext cx="257" cy="200"/>
              </a:xfrm>
              <a:custGeom>
                <a:avLst/>
                <a:gdLst>
                  <a:gd name="T0" fmla="*/ 140 w 336"/>
                  <a:gd name="T1" fmla="*/ 93 h 294"/>
                  <a:gd name="T2" fmla="*/ 123 w 336"/>
                  <a:gd name="T3" fmla="*/ 93 h 294"/>
                  <a:gd name="T4" fmla="*/ 132 w 336"/>
                  <a:gd name="T5" fmla="*/ 87 h 294"/>
                  <a:gd name="T6" fmla="*/ 129 w 336"/>
                  <a:gd name="T7" fmla="*/ 83 h 294"/>
                  <a:gd name="T8" fmla="*/ 27 w 336"/>
                  <a:gd name="T9" fmla="*/ 85 h 294"/>
                  <a:gd name="T10" fmla="*/ 27 w 336"/>
                  <a:gd name="T11" fmla="*/ 30 h 294"/>
                  <a:gd name="T12" fmla="*/ 14 w 336"/>
                  <a:gd name="T13" fmla="*/ 22 h 294"/>
                  <a:gd name="T14" fmla="*/ 18 w 336"/>
                  <a:gd name="T15" fmla="*/ 17 h 294"/>
                  <a:gd name="T16" fmla="*/ 11 w 336"/>
                  <a:gd name="T17" fmla="*/ 14 h 294"/>
                  <a:gd name="T18" fmla="*/ 0 w 336"/>
                  <a:gd name="T19" fmla="*/ 2 h 294"/>
                  <a:gd name="T20" fmla="*/ 88 w 336"/>
                  <a:gd name="T21" fmla="*/ 0 h 294"/>
                  <a:gd name="T22" fmla="*/ 94 w 336"/>
                  <a:gd name="T23" fmla="*/ 5 h 294"/>
                  <a:gd name="T24" fmla="*/ 94 w 336"/>
                  <a:gd name="T25" fmla="*/ 15 h 294"/>
                  <a:gd name="T26" fmla="*/ 99 w 336"/>
                  <a:gd name="T27" fmla="*/ 21 h 294"/>
                  <a:gd name="T28" fmla="*/ 110 w 336"/>
                  <a:gd name="T29" fmla="*/ 27 h 294"/>
                  <a:gd name="T30" fmla="*/ 113 w 336"/>
                  <a:gd name="T31" fmla="*/ 34 h 294"/>
                  <a:gd name="T32" fmla="*/ 119 w 336"/>
                  <a:gd name="T33" fmla="*/ 32 h 294"/>
                  <a:gd name="T34" fmla="*/ 126 w 336"/>
                  <a:gd name="T35" fmla="*/ 36 h 294"/>
                  <a:gd name="T36" fmla="*/ 121 w 336"/>
                  <a:gd name="T37" fmla="*/ 47 h 294"/>
                  <a:gd name="T38" fmla="*/ 142 w 336"/>
                  <a:gd name="T39" fmla="*/ 59 h 294"/>
                  <a:gd name="T40" fmla="*/ 142 w 336"/>
                  <a:gd name="T41" fmla="*/ 66 h 294"/>
                  <a:gd name="T42" fmla="*/ 151 w 336"/>
                  <a:gd name="T43" fmla="*/ 71 h 294"/>
                  <a:gd name="T44" fmla="*/ 151 w 336"/>
                  <a:gd name="T45" fmla="*/ 79 h 294"/>
                  <a:gd name="T46" fmla="*/ 148 w 336"/>
                  <a:gd name="T47" fmla="*/ 79 h 294"/>
                  <a:gd name="T48" fmla="*/ 145 w 336"/>
                  <a:gd name="T49" fmla="*/ 82 h 294"/>
                  <a:gd name="T50" fmla="*/ 142 w 336"/>
                  <a:gd name="T51" fmla="*/ 79 h 294"/>
                  <a:gd name="T52" fmla="*/ 140 w 336"/>
                  <a:gd name="T53" fmla="*/ 90 h 294"/>
                  <a:gd name="T54" fmla="*/ 140 w 336"/>
                  <a:gd name="T55" fmla="*/ 93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070" name="Freeform 198"/>
              <p:cNvSpPr>
                <a:spLocks noChangeAspect="1"/>
              </p:cNvSpPr>
              <p:nvPr/>
            </p:nvSpPr>
            <p:spPr bwMode="auto">
              <a:xfrm>
                <a:off x="4371" y="1444"/>
                <a:ext cx="257" cy="204"/>
              </a:xfrm>
              <a:custGeom>
                <a:avLst/>
                <a:gdLst>
                  <a:gd name="T0" fmla="*/ 140 w 336"/>
                  <a:gd name="T1" fmla="*/ 92 h 300"/>
                  <a:gd name="T2" fmla="*/ 123 w 336"/>
                  <a:gd name="T3" fmla="*/ 92 h 300"/>
                  <a:gd name="T4" fmla="*/ 132 w 336"/>
                  <a:gd name="T5" fmla="*/ 87 h 300"/>
                  <a:gd name="T6" fmla="*/ 129 w 336"/>
                  <a:gd name="T7" fmla="*/ 83 h 300"/>
                  <a:gd name="T8" fmla="*/ 27 w 336"/>
                  <a:gd name="T9" fmla="*/ 85 h 300"/>
                  <a:gd name="T10" fmla="*/ 27 w 336"/>
                  <a:gd name="T11" fmla="*/ 30 h 300"/>
                  <a:gd name="T12" fmla="*/ 14 w 336"/>
                  <a:gd name="T13" fmla="*/ 22 h 300"/>
                  <a:gd name="T14" fmla="*/ 18 w 336"/>
                  <a:gd name="T15" fmla="*/ 17 h 300"/>
                  <a:gd name="T16" fmla="*/ 11 w 336"/>
                  <a:gd name="T17" fmla="*/ 14 h 300"/>
                  <a:gd name="T18" fmla="*/ 0 w 336"/>
                  <a:gd name="T19" fmla="*/ 2 h 300"/>
                  <a:gd name="T20" fmla="*/ 88 w 336"/>
                  <a:gd name="T21" fmla="*/ 0 h 300"/>
                  <a:gd name="T22" fmla="*/ 94 w 336"/>
                  <a:gd name="T23" fmla="*/ 5 h 300"/>
                  <a:gd name="T24" fmla="*/ 94 w 336"/>
                  <a:gd name="T25" fmla="*/ 15 h 300"/>
                  <a:gd name="T26" fmla="*/ 99 w 336"/>
                  <a:gd name="T27" fmla="*/ 21 h 300"/>
                  <a:gd name="T28" fmla="*/ 110 w 336"/>
                  <a:gd name="T29" fmla="*/ 27 h 300"/>
                  <a:gd name="T30" fmla="*/ 113 w 336"/>
                  <a:gd name="T31" fmla="*/ 34 h 300"/>
                  <a:gd name="T32" fmla="*/ 119 w 336"/>
                  <a:gd name="T33" fmla="*/ 32 h 300"/>
                  <a:gd name="T34" fmla="*/ 126 w 336"/>
                  <a:gd name="T35" fmla="*/ 36 h 300"/>
                  <a:gd name="T36" fmla="*/ 121 w 336"/>
                  <a:gd name="T37" fmla="*/ 47 h 300"/>
                  <a:gd name="T38" fmla="*/ 142 w 336"/>
                  <a:gd name="T39" fmla="*/ 58 h 300"/>
                  <a:gd name="T40" fmla="*/ 142 w 336"/>
                  <a:gd name="T41" fmla="*/ 66 h 300"/>
                  <a:gd name="T42" fmla="*/ 151 w 336"/>
                  <a:gd name="T43" fmla="*/ 71 h 300"/>
                  <a:gd name="T44" fmla="*/ 151 w 336"/>
                  <a:gd name="T45" fmla="*/ 79 h 300"/>
                  <a:gd name="T46" fmla="*/ 148 w 336"/>
                  <a:gd name="T47" fmla="*/ 79 h 300"/>
                  <a:gd name="T48" fmla="*/ 145 w 336"/>
                  <a:gd name="T49" fmla="*/ 81 h 300"/>
                  <a:gd name="T50" fmla="*/ 142 w 336"/>
                  <a:gd name="T51" fmla="*/ 79 h 300"/>
                  <a:gd name="T52" fmla="*/ 140 w 336"/>
                  <a:gd name="T53" fmla="*/ 90 h 300"/>
                  <a:gd name="T54" fmla="*/ 140 w 336"/>
                  <a:gd name="T55" fmla="*/ 92 h 300"/>
                  <a:gd name="T56" fmla="*/ 140 w 336"/>
                  <a:gd name="T57" fmla="*/ 95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71" name="Freeform 199"/>
              <p:cNvSpPr>
                <a:spLocks noChangeAspect="1"/>
              </p:cNvSpPr>
              <p:nvPr/>
            </p:nvSpPr>
            <p:spPr bwMode="auto">
              <a:xfrm>
                <a:off x="3703" y="1025"/>
                <a:ext cx="398" cy="220"/>
              </a:xfrm>
              <a:custGeom>
                <a:avLst/>
                <a:gdLst>
                  <a:gd name="T0" fmla="*/ 223 w 522"/>
                  <a:gd name="T1" fmla="*/ 84 h 324"/>
                  <a:gd name="T2" fmla="*/ 221 w 522"/>
                  <a:gd name="T3" fmla="*/ 101 h 324"/>
                  <a:gd name="T4" fmla="*/ 82 w 522"/>
                  <a:gd name="T5" fmla="*/ 90 h 324"/>
                  <a:gd name="T6" fmla="*/ 79 w 522"/>
                  <a:gd name="T7" fmla="*/ 100 h 324"/>
                  <a:gd name="T8" fmla="*/ 75 w 522"/>
                  <a:gd name="T9" fmla="*/ 94 h 324"/>
                  <a:gd name="T10" fmla="*/ 72 w 522"/>
                  <a:gd name="T11" fmla="*/ 98 h 324"/>
                  <a:gd name="T12" fmla="*/ 56 w 522"/>
                  <a:gd name="T13" fmla="*/ 96 h 324"/>
                  <a:gd name="T14" fmla="*/ 53 w 522"/>
                  <a:gd name="T15" fmla="*/ 98 h 324"/>
                  <a:gd name="T16" fmla="*/ 45 w 522"/>
                  <a:gd name="T17" fmla="*/ 96 h 324"/>
                  <a:gd name="T18" fmla="*/ 43 w 522"/>
                  <a:gd name="T19" fmla="*/ 98 h 324"/>
                  <a:gd name="T20" fmla="*/ 40 w 522"/>
                  <a:gd name="T21" fmla="*/ 90 h 324"/>
                  <a:gd name="T22" fmla="*/ 34 w 522"/>
                  <a:gd name="T23" fmla="*/ 86 h 324"/>
                  <a:gd name="T24" fmla="*/ 29 w 522"/>
                  <a:gd name="T25" fmla="*/ 71 h 324"/>
                  <a:gd name="T26" fmla="*/ 27 w 522"/>
                  <a:gd name="T27" fmla="*/ 70 h 324"/>
                  <a:gd name="T28" fmla="*/ 18 w 522"/>
                  <a:gd name="T29" fmla="*/ 73 h 324"/>
                  <a:gd name="T30" fmla="*/ 16 w 522"/>
                  <a:gd name="T31" fmla="*/ 70 h 324"/>
                  <a:gd name="T32" fmla="*/ 27 w 522"/>
                  <a:gd name="T33" fmla="*/ 51 h 324"/>
                  <a:gd name="T34" fmla="*/ 16 w 522"/>
                  <a:gd name="T35" fmla="*/ 47 h 324"/>
                  <a:gd name="T36" fmla="*/ 11 w 522"/>
                  <a:gd name="T37" fmla="*/ 35 h 324"/>
                  <a:gd name="T38" fmla="*/ 3 w 522"/>
                  <a:gd name="T39" fmla="*/ 30 h 324"/>
                  <a:gd name="T40" fmla="*/ 5 w 522"/>
                  <a:gd name="T41" fmla="*/ 28 h 324"/>
                  <a:gd name="T42" fmla="*/ 0 w 522"/>
                  <a:gd name="T43" fmla="*/ 19 h 324"/>
                  <a:gd name="T44" fmla="*/ 5 w 522"/>
                  <a:gd name="T45" fmla="*/ 0 h 324"/>
                  <a:gd name="T46" fmla="*/ 125 w 522"/>
                  <a:gd name="T47" fmla="*/ 15 h 324"/>
                  <a:gd name="T48" fmla="*/ 231 w 522"/>
                  <a:gd name="T49" fmla="*/ 22 h 324"/>
                  <a:gd name="T50" fmla="*/ 226 w 522"/>
                  <a:gd name="T51" fmla="*/ 77 h 324"/>
                  <a:gd name="T52" fmla="*/ 223 w 522"/>
                  <a:gd name="T53" fmla="*/ 84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72" name="Freeform 200"/>
              <p:cNvSpPr>
                <a:spLocks noChangeAspect="1"/>
              </p:cNvSpPr>
              <p:nvPr/>
            </p:nvSpPr>
            <p:spPr bwMode="auto">
              <a:xfrm>
                <a:off x="3703" y="1025"/>
                <a:ext cx="398" cy="220"/>
              </a:xfrm>
              <a:custGeom>
                <a:avLst/>
                <a:gdLst>
                  <a:gd name="T0" fmla="*/ 223 w 522"/>
                  <a:gd name="T1" fmla="*/ 84 h 324"/>
                  <a:gd name="T2" fmla="*/ 221 w 522"/>
                  <a:gd name="T3" fmla="*/ 101 h 324"/>
                  <a:gd name="T4" fmla="*/ 82 w 522"/>
                  <a:gd name="T5" fmla="*/ 90 h 324"/>
                  <a:gd name="T6" fmla="*/ 79 w 522"/>
                  <a:gd name="T7" fmla="*/ 100 h 324"/>
                  <a:gd name="T8" fmla="*/ 75 w 522"/>
                  <a:gd name="T9" fmla="*/ 94 h 324"/>
                  <a:gd name="T10" fmla="*/ 72 w 522"/>
                  <a:gd name="T11" fmla="*/ 98 h 324"/>
                  <a:gd name="T12" fmla="*/ 56 w 522"/>
                  <a:gd name="T13" fmla="*/ 96 h 324"/>
                  <a:gd name="T14" fmla="*/ 53 w 522"/>
                  <a:gd name="T15" fmla="*/ 98 h 324"/>
                  <a:gd name="T16" fmla="*/ 45 w 522"/>
                  <a:gd name="T17" fmla="*/ 96 h 324"/>
                  <a:gd name="T18" fmla="*/ 43 w 522"/>
                  <a:gd name="T19" fmla="*/ 98 h 324"/>
                  <a:gd name="T20" fmla="*/ 40 w 522"/>
                  <a:gd name="T21" fmla="*/ 90 h 324"/>
                  <a:gd name="T22" fmla="*/ 34 w 522"/>
                  <a:gd name="T23" fmla="*/ 86 h 324"/>
                  <a:gd name="T24" fmla="*/ 29 w 522"/>
                  <a:gd name="T25" fmla="*/ 71 h 324"/>
                  <a:gd name="T26" fmla="*/ 27 w 522"/>
                  <a:gd name="T27" fmla="*/ 70 h 324"/>
                  <a:gd name="T28" fmla="*/ 18 w 522"/>
                  <a:gd name="T29" fmla="*/ 73 h 324"/>
                  <a:gd name="T30" fmla="*/ 16 w 522"/>
                  <a:gd name="T31" fmla="*/ 70 h 324"/>
                  <a:gd name="T32" fmla="*/ 27 w 522"/>
                  <a:gd name="T33" fmla="*/ 51 h 324"/>
                  <a:gd name="T34" fmla="*/ 16 w 522"/>
                  <a:gd name="T35" fmla="*/ 47 h 324"/>
                  <a:gd name="T36" fmla="*/ 11 w 522"/>
                  <a:gd name="T37" fmla="*/ 35 h 324"/>
                  <a:gd name="T38" fmla="*/ 3 w 522"/>
                  <a:gd name="T39" fmla="*/ 30 h 324"/>
                  <a:gd name="T40" fmla="*/ 5 w 522"/>
                  <a:gd name="T41" fmla="*/ 28 h 324"/>
                  <a:gd name="T42" fmla="*/ 0 w 522"/>
                  <a:gd name="T43" fmla="*/ 19 h 324"/>
                  <a:gd name="T44" fmla="*/ 5 w 522"/>
                  <a:gd name="T45" fmla="*/ 0 h 324"/>
                  <a:gd name="T46" fmla="*/ 125 w 522"/>
                  <a:gd name="T47" fmla="*/ 15 h 324"/>
                  <a:gd name="T48" fmla="*/ 231 w 522"/>
                  <a:gd name="T49" fmla="*/ 22 h 324"/>
                  <a:gd name="T50" fmla="*/ 226 w 522"/>
                  <a:gd name="T51" fmla="*/ 77 h 324"/>
                  <a:gd name="T52" fmla="*/ 223 w 522"/>
                  <a:gd name="T53" fmla="*/ 84 h 324"/>
                  <a:gd name="T54" fmla="*/ 223 w 522"/>
                  <a:gd name="T55" fmla="*/ 8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73" name="Freeform 201"/>
              <p:cNvSpPr>
                <a:spLocks noChangeAspect="1"/>
              </p:cNvSpPr>
              <p:nvPr/>
            </p:nvSpPr>
            <p:spPr bwMode="auto">
              <a:xfrm>
                <a:off x="4069" y="1334"/>
                <a:ext cx="321" cy="139"/>
              </a:xfrm>
              <a:custGeom>
                <a:avLst/>
                <a:gdLst>
                  <a:gd name="T0" fmla="*/ 164 w 420"/>
                  <a:gd name="T1" fmla="*/ 15 h 204"/>
                  <a:gd name="T2" fmla="*/ 174 w 420"/>
                  <a:gd name="T3" fmla="*/ 40 h 204"/>
                  <a:gd name="T4" fmla="*/ 177 w 420"/>
                  <a:gd name="T5" fmla="*/ 53 h 204"/>
                  <a:gd name="T6" fmla="*/ 187 w 420"/>
                  <a:gd name="T7" fmla="*/ 65 h 204"/>
                  <a:gd name="T8" fmla="*/ 185 w 420"/>
                  <a:gd name="T9" fmla="*/ 65 h 204"/>
                  <a:gd name="T10" fmla="*/ 41 w 420"/>
                  <a:gd name="T11" fmla="*/ 63 h 204"/>
                  <a:gd name="T12" fmla="*/ 41 w 420"/>
                  <a:gd name="T13" fmla="*/ 55 h 204"/>
                  <a:gd name="T14" fmla="*/ 43 w 420"/>
                  <a:gd name="T15" fmla="*/ 42 h 204"/>
                  <a:gd name="T16" fmla="*/ 0 w 420"/>
                  <a:gd name="T17" fmla="*/ 40 h 204"/>
                  <a:gd name="T18" fmla="*/ 3 w 420"/>
                  <a:gd name="T19" fmla="*/ 0 h 204"/>
                  <a:gd name="T20" fmla="*/ 120 w 420"/>
                  <a:gd name="T21" fmla="*/ 3 h 204"/>
                  <a:gd name="T22" fmla="*/ 131 w 420"/>
                  <a:gd name="T23" fmla="*/ 10 h 204"/>
                  <a:gd name="T24" fmla="*/ 148 w 420"/>
                  <a:gd name="T25" fmla="*/ 7 h 204"/>
                  <a:gd name="T26" fmla="*/ 161 w 420"/>
                  <a:gd name="T27" fmla="*/ 15 h 204"/>
                  <a:gd name="T28" fmla="*/ 164 w 420"/>
                  <a:gd name="T29" fmla="*/ 15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074" name="Freeform 202"/>
              <p:cNvSpPr>
                <a:spLocks noChangeAspect="1"/>
              </p:cNvSpPr>
              <p:nvPr/>
            </p:nvSpPr>
            <p:spPr bwMode="auto">
              <a:xfrm>
                <a:off x="4069" y="1334"/>
                <a:ext cx="321" cy="139"/>
              </a:xfrm>
              <a:custGeom>
                <a:avLst/>
                <a:gdLst>
                  <a:gd name="T0" fmla="*/ 164 w 420"/>
                  <a:gd name="T1" fmla="*/ 15 h 204"/>
                  <a:gd name="T2" fmla="*/ 174 w 420"/>
                  <a:gd name="T3" fmla="*/ 40 h 204"/>
                  <a:gd name="T4" fmla="*/ 177 w 420"/>
                  <a:gd name="T5" fmla="*/ 53 h 204"/>
                  <a:gd name="T6" fmla="*/ 187 w 420"/>
                  <a:gd name="T7" fmla="*/ 65 h 204"/>
                  <a:gd name="T8" fmla="*/ 185 w 420"/>
                  <a:gd name="T9" fmla="*/ 65 h 204"/>
                  <a:gd name="T10" fmla="*/ 41 w 420"/>
                  <a:gd name="T11" fmla="*/ 63 h 204"/>
                  <a:gd name="T12" fmla="*/ 41 w 420"/>
                  <a:gd name="T13" fmla="*/ 55 h 204"/>
                  <a:gd name="T14" fmla="*/ 43 w 420"/>
                  <a:gd name="T15" fmla="*/ 42 h 204"/>
                  <a:gd name="T16" fmla="*/ 0 w 420"/>
                  <a:gd name="T17" fmla="*/ 40 h 204"/>
                  <a:gd name="T18" fmla="*/ 3 w 420"/>
                  <a:gd name="T19" fmla="*/ 0 h 204"/>
                  <a:gd name="T20" fmla="*/ 120 w 420"/>
                  <a:gd name="T21" fmla="*/ 3 h 204"/>
                  <a:gd name="T22" fmla="*/ 131 w 420"/>
                  <a:gd name="T23" fmla="*/ 10 h 204"/>
                  <a:gd name="T24" fmla="*/ 148 w 420"/>
                  <a:gd name="T25" fmla="*/ 7 h 204"/>
                  <a:gd name="T26" fmla="*/ 161 w 420"/>
                  <a:gd name="T27" fmla="*/ 15 h 204"/>
                  <a:gd name="T28" fmla="*/ 164 w 420"/>
                  <a:gd name="T29" fmla="*/ 15 h 204"/>
                  <a:gd name="T30" fmla="*/ 164 w 420"/>
                  <a:gd name="T31" fmla="*/ 17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75" name="Freeform 203"/>
              <p:cNvSpPr>
                <a:spLocks noChangeAspect="1"/>
              </p:cNvSpPr>
              <p:nvPr/>
            </p:nvSpPr>
            <p:spPr bwMode="auto">
              <a:xfrm>
                <a:off x="3465" y="1290"/>
                <a:ext cx="247" cy="338"/>
              </a:xfrm>
              <a:custGeom>
                <a:avLst/>
                <a:gdLst>
                  <a:gd name="T0" fmla="*/ 93 w 324"/>
                  <a:gd name="T1" fmla="*/ 155 h 498"/>
                  <a:gd name="T2" fmla="*/ 0 w 324"/>
                  <a:gd name="T3" fmla="*/ 58 h 498"/>
                  <a:gd name="T4" fmla="*/ 21 w 324"/>
                  <a:gd name="T5" fmla="*/ 0 h 498"/>
                  <a:gd name="T6" fmla="*/ 34 w 324"/>
                  <a:gd name="T7" fmla="*/ 2 h 498"/>
                  <a:gd name="T8" fmla="*/ 82 w 324"/>
                  <a:gd name="T9" fmla="*/ 11 h 498"/>
                  <a:gd name="T10" fmla="*/ 143 w 324"/>
                  <a:gd name="T11" fmla="*/ 19 h 498"/>
                  <a:gd name="T12" fmla="*/ 117 w 324"/>
                  <a:gd name="T13" fmla="*/ 118 h 498"/>
                  <a:gd name="T14" fmla="*/ 109 w 324"/>
                  <a:gd name="T15" fmla="*/ 137 h 498"/>
                  <a:gd name="T16" fmla="*/ 101 w 324"/>
                  <a:gd name="T17" fmla="*/ 133 h 498"/>
                  <a:gd name="T18" fmla="*/ 96 w 324"/>
                  <a:gd name="T19" fmla="*/ 135 h 498"/>
                  <a:gd name="T20" fmla="*/ 93 w 324"/>
                  <a:gd name="T21" fmla="*/ 154 h 498"/>
                  <a:gd name="T22" fmla="*/ 93 w 324"/>
                  <a:gd name="T23" fmla="*/ 155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76" name="Freeform 204"/>
              <p:cNvSpPr>
                <a:spLocks noChangeAspect="1"/>
              </p:cNvSpPr>
              <p:nvPr/>
            </p:nvSpPr>
            <p:spPr bwMode="auto">
              <a:xfrm>
                <a:off x="3465" y="1290"/>
                <a:ext cx="247" cy="342"/>
              </a:xfrm>
              <a:custGeom>
                <a:avLst/>
                <a:gdLst>
                  <a:gd name="T0" fmla="*/ 93 w 324"/>
                  <a:gd name="T1" fmla="*/ 155 h 504"/>
                  <a:gd name="T2" fmla="*/ 0 w 324"/>
                  <a:gd name="T3" fmla="*/ 58 h 504"/>
                  <a:gd name="T4" fmla="*/ 21 w 324"/>
                  <a:gd name="T5" fmla="*/ 0 h 504"/>
                  <a:gd name="T6" fmla="*/ 34 w 324"/>
                  <a:gd name="T7" fmla="*/ 2 h 504"/>
                  <a:gd name="T8" fmla="*/ 82 w 324"/>
                  <a:gd name="T9" fmla="*/ 11 h 504"/>
                  <a:gd name="T10" fmla="*/ 143 w 324"/>
                  <a:gd name="T11" fmla="*/ 19 h 504"/>
                  <a:gd name="T12" fmla="*/ 117 w 324"/>
                  <a:gd name="T13" fmla="*/ 118 h 504"/>
                  <a:gd name="T14" fmla="*/ 109 w 324"/>
                  <a:gd name="T15" fmla="*/ 137 h 504"/>
                  <a:gd name="T16" fmla="*/ 101 w 324"/>
                  <a:gd name="T17" fmla="*/ 133 h 504"/>
                  <a:gd name="T18" fmla="*/ 96 w 324"/>
                  <a:gd name="T19" fmla="*/ 135 h 504"/>
                  <a:gd name="T20" fmla="*/ 93 w 324"/>
                  <a:gd name="T21" fmla="*/ 154 h 504"/>
                  <a:gd name="T22" fmla="*/ 93 w 324"/>
                  <a:gd name="T23" fmla="*/ 155 h 504"/>
                  <a:gd name="T24" fmla="*/ 93 w 324"/>
                  <a:gd name="T25" fmla="*/ 157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77" name="Freeform 205"/>
              <p:cNvSpPr>
                <a:spLocks noChangeAspect="1"/>
              </p:cNvSpPr>
              <p:nvPr/>
            </p:nvSpPr>
            <p:spPr bwMode="auto">
              <a:xfrm>
                <a:off x="5191" y="1147"/>
                <a:ext cx="64" cy="118"/>
              </a:xfrm>
              <a:custGeom>
                <a:avLst/>
                <a:gdLst>
                  <a:gd name="T0" fmla="*/ 37 w 84"/>
                  <a:gd name="T1" fmla="*/ 41 h 174"/>
                  <a:gd name="T2" fmla="*/ 34 w 84"/>
                  <a:gd name="T3" fmla="*/ 45 h 174"/>
                  <a:gd name="T4" fmla="*/ 27 w 84"/>
                  <a:gd name="T5" fmla="*/ 51 h 174"/>
                  <a:gd name="T6" fmla="*/ 3 w 84"/>
                  <a:gd name="T7" fmla="*/ 54 h 174"/>
                  <a:gd name="T8" fmla="*/ 0 w 84"/>
                  <a:gd name="T9" fmla="*/ 37 h 174"/>
                  <a:gd name="T10" fmla="*/ 3 w 84"/>
                  <a:gd name="T11" fmla="*/ 22 h 174"/>
                  <a:gd name="T12" fmla="*/ 8 w 84"/>
                  <a:gd name="T13" fmla="*/ 17 h 174"/>
                  <a:gd name="T14" fmla="*/ 8 w 84"/>
                  <a:gd name="T15" fmla="*/ 2 h 174"/>
                  <a:gd name="T16" fmla="*/ 14 w 84"/>
                  <a:gd name="T17" fmla="*/ 0 h 174"/>
                  <a:gd name="T18" fmla="*/ 29 w 84"/>
                  <a:gd name="T19" fmla="*/ 35 h 174"/>
                  <a:gd name="T20" fmla="*/ 34 w 84"/>
                  <a:gd name="T21" fmla="*/ 41 h 174"/>
                  <a:gd name="T22" fmla="*/ 37 w 84"/>
                  <a:gd name="T23" fmla="*/ 41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078" name="Freeform 206"/>
              <p:cNvSpPr>
                <a:spLocks noChangeAspect="1"/>
              </p:cNvSpPr>
              <p:nvPr/>
            </p:nvSpPr>
            <p:spPr bwMode="auto">
              <a:xfrm>
                <a:off x="5191" y="1147"/>
                <a:ext cx="64" cy="118"/>
              </a:xfrm>
              <a:custGeom>
                <a:avLst/>
                <a:gdLst>
                  <a:gd name="T0" fmla="*/ 37 w 84"/>
                  <a:gd name="T1" fmla="*/ 41 h 174"/>
                  <a:gd name="T2" fmla="*/ 34 w 84"/>
                  <a:gd name="T3" fmla="*/ 45 h 174"/>
                  <a:gd name="T4" fmla="*/ 27 w 84"/>
                  <a:gd name="T5" fmla="*/ 51 h 174"/>
                  <a:gd name="T6" fmla="*/ 3 w 84"/>
                  <a:gd name="T7" fmla="*/ 54 h 174"/>
                  <a:gd name="T8" fmla="*/ 0 w 84"/>
                  <a:gd name="T9" fmla="*/ 37 h 174"/>
                  <a:gd name="T10" fmla="*/ 3 w 84"/>
                  <a:gd name="T11" fmla="*/ 22 h 174"/>
                  <a:gd name="T12" fmla="*/ 8 w 84"/>
                  <a:gd name="T13" fmla="*/ 17 h 174"/>
                  <a:gd name="T14" fmla="*/ 8 w 84"/>
                  <a:gd name="T15" fmla="*/ 2 h 174"/>
                  <a:gd name="T16" fmla="*/ 14 w 84"/>
                  <a:gd name="T17" fmla="*/ 0 h 174"/>
                  <a:gd name="T18" fmla="*/ 29 w 84"/>
                  <a:gd name="T19" fmla="*/ 35 h 174"/>
                  <a:gd name="T20" fmla="*/ 34 w 84"/>
                  <a:gd name="T21" fmla="*/ 41 h 174"/>
                  <a:gd name="T22" fmla="*/ 37 w 84"/>
                  <a:gd name="T23" fmla="*/ 41 h 174"/>
                  <a:gd name="T24" fmla="*/ 37 w 84"/>
                  <a:gd name="T25" fmla="*/ 43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79" name="Freeform 207"/>
              <p:cNvSpPr>
                <a:spLocks noChangeAspect="1"/>
              </p:cNvSpPr>
              <p:nvPr/>
            </p:nvSpPr>
            <p:spPr bwMode="auto">
              <a:xfrm>
                <a:off x="5122" y="1338"/>
                <a:ext cx="50" cy="106"/>
              </a:xfrm>
              <a:custGeom>
                <a:avLst/>
                <a:gdLst>
                  <a:gd name="T0" fmla="*/ 26 w 66"/>
                  <a:gd name="T1" fmla="*/ 7 h 156"/>
                  <a:gd name="T2" fmla="*/ 20 w 66"/>
                  <a:gd name="T3" fmla="*/ 15 h 156"/>
                  <a:gd name="T4" fmla="*/ 29 w 66"/>
                  <a:gd name="T5" fmla="*/ 17 h 156"/>
                  <a:gd name="T6" fmla="*/ 29 w 66"/>
                  <a:gd name="T7" fmla="*/ 32 h 156"/>
                  <a:gd name="T8" fmla="*/ 18 w 66"/>
                  <a:gd name="T9" fmla="*/ 49 h 156"/>
                  <a:gd name="T10" fmla="*/ 15 w 66"/>
                  <a:gd name="T11" fmla="*/ 49 h 156"/>
                  <a:gd name="T12" fmla="*/ 18 w 66"/>
                  <a:gd name="T13" fmla="*/ 46 h 156"/>
                  <a:gd name="T14" fmla="*/ 3 w 66"/>
                  <a:gd name="T15" fmla="*/ 41 h 156"/>
                  <a:gd name="T16" fmla="*/ 0 w 66"/>
                  <a:gd name="T17" fmla="*/ 35 h 156"/>
                  <a:gd name="T18" fmla="*/ 3 w 66"/>
                  <a:gd name="T19" fmla="*/ 34 h 156"/>
                  <a:gd name="T20" fmla="*/ 13 w 66"/>
                  <a:gd name="T21" fmla="*/ 24 h 156"/>
                  <a:gd name="T22" fmla="*/ 3 w 66"/>
                  <a:gd name="T23" fmla="*/ 17 h 156"/>
                  <a:gd name="T24" fmla="*/ 0 w 66"/>
                  <a:gd name="T25" fmla="*/ 10 h 156"/>
                  <a:gd name="T26" fmla="*/ 8 w 66"/>
                  <a:gd name="T27" fmla="*/ 0 h 156"/>
                  <a:gd name="T28" fmla="*/ 26 w 66"/>
                  <a:gd name="T29" fmla="*/ 7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80" name="Freeform 208"/>
              <p:cNvSpPr>
                <a:spLocks noChangeAspect="1"/>
              </p:cNvSpPr>
              <p:nvPr/>
            </p:nvSpPr>
            <p:spPr bwMode="auto">
              <a:xfrm>
                <a:off x="5122" y="1338"/>
                <a:ext cx="50" cy="106"/>
              </a:xfrm>
              <a:custGeom>
                <a:avLst/>
                <a:gdLst>
                  <a:gd name="T0" fmla="*/ 26 w 66"/>
                  <a:gd name="T1" fmla="*/ 7 h 156"/>
                  <a:gd name="T2" fmla="*/ 20 w 66"/>
                  <a:gd name="T3" fmla="*/ 15 h 156"/>
                  <a:gd name="T4" fmla="*/ 29 w 66"/>
                  <a:gd name="T5" fmla="*/ 17 h 156"/>
                  <a:gd name="T6" fmla="*/ 29 w 66"/>
                  <a:gd name="T7" fmla="*/ 30 h 156"/>
                  <a:gd name="T8" fmla="*/ 29 w 66"/>
                  <a:gd name="T9" fmla="*/ 24 h 156"/>
                  <a:gd name="T10" fmla="*/ 29 w 66"/>
                  <a:gd name="T11" fmla="*/ 32 h 156"/>
                  <a:gd name="T12" fmla="*/ 18 w 66"/>
                  <a:gd name="T13" fmla="*/ 49 h 156"/>
                  <a:gd name="T14" fmla="*/ 15 w 66"/>
                  <a:gd name="T15" fmla="*/ 49 h 156"/>
                  <a:gd name="T16" fmla="*/ 18 w 66"/>
                  <a:gd name="T17" fmla="*/ 46 h 156"/>
                  <a:gd name="T18" fmla="*/ 3 w 66"/>
                  <a:gd name="T19" fmla="*/ 41 h 156"/>
                  <a:gd name="T20" fmla="*/ 0 w 66"/>
                  <a:gd name="T21" fmla="*/ 35 h 156"/>
                  <a:gd name="T22" fmla="*/ 3 w 66"/>
                  <a:gd name="T23" fmla="*/ 34 h 156"/>
                  <a:gd name="T24" fmla="*/ 13 w 66"/>
                  <a:gd name="T25" fmla="*/ 24 h 156"/>
                  <a:gd name="T26" fmla="*/ 3 w 66"/>
                  <a:gd name="T27" fmla="*/ 17 h 156"/>
                  <a:gd name="T28" fmla="*/ 0 w 66"/>
                  <a:gd name="T29" fmla="*/ 10 h 156"/>
                  <a:gd name="T30" fmla="*/ 8 w 66"/>
                  <a:gd name="T31" fmla="*/ 0 h 156"/>
                  <a:gd name="T32" fmla="*/ 26 w 66"/>
                  <a:gd name="T33" fmla="*/ 7 h 156"/>
                  <a:gd name="T34" fmla="*/ 26 w 66"/>
                  <a:gd name="T35" fmla="*/ 1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81" name="Freeform 209"/>
              <p:cNvSpPr>
                <a:spLocks noChangeAspect="1"/>
              </p:cNvSpPr>
              <p:nvPr/>
            </p:nvSpPr>
            <p:spPr bwMode="auto">
              <a:xfrm>
                <a:off x="3818" y="1575"/>
                <a:ext cx="274" cy="248"/>
              </a:xfrm>
              <a:custGeom>
                <a:avLst/>
                <a:gdLst>
                  <a:gd name="T0" fmla="*/ 156 w 360"/>
                  <a:gd name="T1" fmla="*/ 20 h 366"/>
                  <a:gd name="T2" fmla="*/ 145 w 360"/>
                  <a:gd name="T3" fmla="*/ 110 h 366"/>
                  <a:gd name="T4" fmla="*/ 61 w 360"/>
                  <a:gd name="T5" fmla="*/ 104 h 366"/>
                  <a:gd name="T6" fmla="*/ 64 w 360"/>
                  <a:gd name="T7" fmla="*/ 108 h 366"/>
                  <a:gd name="T8" fmla="*/ 24 w 360"/>
                  <a:gd name="T9" fmla="*/ 104 h 366"/>
                  <a:gd name="T10" fmla="*/ 21 w 360"/>
                  <a:gd name="T11" fmla="*/ 114 h 366"/>
                  <a:gd name="T12" fmla="*/ 0 w 360"/>
                  <a:gd name="T13" fmla="*/ 112 h 366"/>
                  <a:gd name="T14" fmla="*/ 5 w 360"/>
                  <a:gd name="T15" fmla="*/ 89 h 366"/>
                  <a:gd name="T16" fmla="*/ 24 w 360"/>
                  <a:gd name="T17" fmla="*/ 0 h 366"/>
                  <a:gd name="T18" fmla="*/ 159 w 360"/>
                  <a:gd name="T19" fmla="*/ 9 h 366"/>
                  <a:gd name="T20" fmla="*/ 156 w 360"/>
                  <a:gd name="T21" fmla="*/ 20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082" name="Freeform 210"/>
              <p:cNvSpPr>
                <a:spLocks noChangeAspect="1"/>
              </p:cNvSpPr>
              <p:nvPr/>
            </p:nvSpPr>
            <p:spPr bwMode="auto">
              <a:xfrm>
                <a:off x="3818" y="1575"/>
                <a:ext cx="274" cy="248"/>
              </a:xfrm>
              <a:custGeom>
                <a:avLst/>
                <a:gdLst>
                  <a:gd name="T0" fmla="*/ 156 w 360"/>
                  <a:gd name="T1" fmla="*/ 20 h 366"/>
                  <a:gd name="T2" fmla="*/ 145 w 360"/>
                  <a:gd name="T3" fmla="*/ 110 h 366"/>
                  <a:gd name="T4" fmla="*/ 61 w 360"/>
                  <a:gd name="T5" fmla="*/ 104 h 366"/>
                  <a:gd name="T6" fmla="*/ 64 w 360"/>
                  <a:gd name="T7" fmla="*/ 108 h 366"/>
                  <a:gd name="T8" fmla="*/ 24 w 360"/>
                  <a:gd name="T9" fmla="*/ 104 h 366"/>
                  <a:gd name="T10" fmla="*/ 21 w 360"/>
                  <a:gd name="T11" fmla="*/ 114 h 366"/>
                  <a:gd name="T12" fmla="*/ 0 w 360"/>
                  <a:gd name="T13" fmla="*/ 112 h 366"/>
                  <a:gd name="T14" fmla="*/ 5 w 360"/>
                  <a:gd name="T15" fmla="*/ 89 h 366"/>
                  <a:gd name="T16" fmla="*/ 24 w 360"/>
                  <a:gd name="T17" fmla="*/ 0 h 366"/>
                  <a:gd name="T18" fmla="*/ 159 w 360"/>
                  <a:gd name="T19" fmla="*/ 9 h 366"/>
                  <a:gd name="T20" fmla="*/ 156 w 360"/>
                  <a:gd name="T21" fmla="*/ 20 h 366"/>
                  <a:gd name="T22" fmla="*/ 156 w 360"/>
                  <a:gd name="T23" fmla="*/ 2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83" name="Freeform 211"/>
              <p:cNvSpPr>
                <a:spLocks noChangeAspect="1"/>
              </p:cNvSpPr>
              <p:nvPr/>
            </p:nvSpPr>
            <p:spPr bwMode="auto">
              <a:xfrm>
                <a:off x="4943" y="1175"/>
                <a:ext cx="234" cy="180"/>
              </a:xfrm>
              <a:custGeom>
                <a:avLst/>
                <a:gdLst>
                  <a:gd name="T0" fmla="*/ 132 w 306"/>
                  <a:gd name="T1" fmla="*/ 44 h 264"/>
                  <a:gd name="T2" fmla="*/ 132 w 306"/>
                  <a:gd name="T3" fmla="*/ 59 h 264"/>
                  <a:gd name="T4" fmla="*/ 137 w 306"/>
                  <a:gd name="T5" fmla="*/ 76 h 264"/>
                  <a:gd name="T6" fmla="*/ 137 w 306"/>
                  <a:gd name="T7" fmla="*/ 80 h 264"/>
                  <a:gd name="T8" fmla="*/ 134 w 306"/>
                  <a:gd name="T9" fmla="*/ 84 h 264"/>
                  <a:gd name="T10" fmla="*/ 132 w 306"/>
                  <a:gd name="T11" fmla="*/ 84 h 264"/>
                  <a:gd name="T12" fmla="*/ 113 w 306"/>
                  <a:gd name="T13" fmla="*/ 76 h 264"/>
                  <a:gd name="T14" fmla="*/ 105 w 306"/>
                  <a:gd name="T15" fmla="*/ 74 h 264"/>
                  <a:gd name="T16" fmla="*/ 94 w 306"/>
                  <a:gd name="T17" fmla="*/ 66 h 264"/>
                  <a:gd name="T18" fmla="*/ 3 w 306"/>
                  <a:gd name="T19" fmla="*/ 78 h 264"/>
                  <a:gd name="T20" fmla="*/ 0 w 306"/>
                  <a:gd name="T21" fmla="*/ 74 h 264"/>
                  <a:gd name="T22" fmla="*/ 16 w 306"/>
                  <a:gd name="T23" fmla="*/ 61 h 264"/>
                  <a:gd name="T24" fmla="*/ 11 w 306"/>
                  <a:gd name="T25" fmla="*/ 51 h 264"/>
                  <a:gd name="T26" fmla="*/ 29 w 306"/>
                  <a:gd name="T27" fmla="*/ 48 h 264"/>
                  <a:gd name="T28" fmla="*/ 43 w 306"/>
                  <a:gd name="T29" fmla="*/ 48 h 264"/>
                  <a:gd name="T30" fmla="*/ 59 w 306"/>
                  <a:gd name="T31" fmla="*/ 44 h 264"/>
                  <a:gd name="T32" fmla="*/ 67 w 306"/>
                  <a:gd name="T33" fmla="*/ 38 h 264"/>
                  <a:gd name="T34" fmla="*/ 64 w 306"/>
                  <a:gd name="T35" fmla="*/ 33 h 264"/>
                  <a:gd name="T36" fmla="*/ 67 w 306"/>
                  <a:gd name="T37" fmla="*/ 29 h 264"/>
                  <a:gd name="T38" fmla="*/ 64 w 306"/>
                  <a:gd name="T39" fmla="*/ 30 h 264"/>
                  <a:gd name="T40" fmla="*/ 62 w 306"/>
                  <a:gd name="T41" fmla="*/ 27 h 264"/>
                  <a:gd name="T42" fmla="*/ 78 w 306"/>
                  <a:gd name="T43" fmla="*/ 10 h 264"/>
                  <a:gd name="T44" fmla="*/ 86 w 306"/>
                  <a:gd name="T45" fmla="*/ 3 h 264"/>
                  <a:gd name="T46" fmla="*/ 115 w 306"/>
                  <a:gd name="T47" fmla="*/ 0 h 264"/>
                  <a:gd name="T48" fmla="*/ 121 w 306"/>
                  <a:gd name="T49" fmla="*/ 19 h 264"/>
                  <a:gd name="T50" fmla="*/ 123 w 306"/>
                  <a:gd name="T51" fmla="*/ 29 h 264"/>
                  <a:gd name="T52" fmla="*/ 126 w 306"/>
                  <a:gd name="T53" fmla="*/ 29 h 264"/>
                  <a:gd name="T54" fmla="*/ 132 w 306"/>
                  <a:gd name="T55" fmla="*/ 44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84" name="Freeform 212"/>
              <p:cNvSpPr>
                <a:spLocks noChangeAspect="1"/>
              </p:cNvSpPr>
              <p:nvPr/>
            </p:nvSpPr>
            <p:spPr bwMode="auto">
              <a:xfrm>
                <a:off x="4943" y="1175"/>
                <a:ext cx="234" cy="180"/>
              </a:xfrm>
              <a:custGeom>
                <a:avLst/>
                <a:gdLst>
                  <a:gd name="T0" fmla="*/ 132 w 306"/>
                  <a:gd name="T1" fmla="*/ 44 h 264"/>
                  <a:gd name="T2" fmla="*/ 132 w 306"/>
                  <a:gd name="T3" fmla="*/ 59 h 264"/>
                  <a:gd name="T4" fmla="*/ 137 w 306"/>
                  <a:gd name="T5" fmla="*/ 76 h 264"/>
                  <a:gd name="T6" fmla="*/ 137 w 306"/>
                  <a:gd name="T7" fmla="*/ 80 h 264"/>
                  <a:gd name="T8" fmla="*/ 134 w 306"/>
                  <a:gd name="T9" fmla="*/ 84 h 264"/>
                  <a:gd name="T10" fmla="*/ 132 w 306"/>
                  <a:gd name="T11" fmla="*/ 84 h 264"/>
                  <a:gd name="T12" fmla="*/ 113 w 306"/>
                  <a:gd name="T13" fmla="*/ 76 h 264"/>
                  <a:gd name="T14" fmla="*/ 105 w 306"/>
                  <a:gd name="T15" fmla="*/ 74 h 264"/>
                  <a:gd name="T16" fmla="*/ 94 w 306"/>
                  <a:gd name="T17" fmla="*/ 66 h 264"/>
                  <a:gd name="T18" fmla="*/ 3 w 306"/>
                  <a:gd name="T19" fmla="*/ 78 h 264"/>
                  <a:gd name="T20" fmla="*/ 0 w 306"/>
                  <a:gd name="T21" fmla="*/ 74 h 264"/>
                  <a:gd name="T22" fmla="*/ 16 w 306"/>
                  <a:gd name="T23" fmla="*/ 61 h 264"/>
                  <a:gd name="T24" fmla="*/ 11 w 306"/>
                  <a:gd name="T25" fmla="*/ 51 h 264"/>
                  <a:gd name="T26" fmla="*/ 29 w 306"/>
                  <a:gd name="T27" fmla="*/ 48 h 264"/>
                  <a:gd name="T28" fmla="*/ 43 w 306"/>
                  <a:gd name="T29" fmla="*/ 48 h 264"/>
                  <a:gd name="T30" fmla="*/ 59 w 306"/>
                  <a:gd name="T31" fmla="*/ 44 h 264"/>
                  <a:gd name="T32" fmla="*/ 67 w 306"/>
                  <a:gd name="T33" fmla="*/ 38 h 264"/>
                  <a:gd name="T34" fmla="*/ 64 w 306"/>
                  <a:gd name="T35" fmla="*/ 33 h 264"/>
                  <a:gd name="T36" fmla="*/ 67 w 306"/>
                  <a:gd name="T37" fmla="*/ 29 h 264"/>
                  <a:gd name="T38" fmla="*/ 64 w 306"/>
                  <a:gd name="T39" fmla="*/ 30 h 264"/>
                  <a:gd name="T40" fmla="*/ 62 w 306"/>
                  <a:gd name="T41" fmla="*/ 27 h 264"/>
                  <a:gd name="T42" fmla="*/ 78 w 306"/>
                  <a:gd name="T43" fmla="*/ 10 h 264"/>
                  <a:gd name="T44" fmla="*/ 86 w 306"/>
                  <a:gd name="T45" fmla="*/ 3 h 264"/>
                  <a:gd name="T46" fmla="*/ 115 w 306"/>
                  <a:gd name="T47" fmla="*/ 0 h 264"/>
                  <a:gd name="T48" fmla="*/ 121 w 306"/>
                  <a:gd name="T49" fmla="*/ 19 h 264"/>
                  <a:gd name="T50" fmla="*/ 123 w 306"/>
                  <a:gd name="T51" fmla="*/ 29 h 264"/>
                  <a:gd name="T52" fmla="*/ 126 w 306"/>
                  <a:gd name="T53" fmla="*/ 29 h 264"/>
                  <a:gd name="T54" fmla="*/ 132 w 306"/>
                  <a:gd name="T55" fmla="*/ 44 h 264"/>
                  <a:gd name="T56" fmla="*/ 132 w 306"/>
                  <a:gd name="T57" fmla="*/ 46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85" name="Freeform 213"/>
              <p:cNvSpPr>
                <a:spLocks noChangeAspect="1"/>
              </p:cNvSpPr>
              <p:nvPr/>
            </p:nvSpPr>
            <p:spPr bwMode="auto">
              <a:xfrm>
                <a:off x="5140" y="1554"/>
                <a:ext cx="23" cy="29"/>
              </a:xfrm>
              <a:custGeom>
                <a:avLst/>
                <a:gdLst>
                  <a:gd name="T0" fmla="*/ 0 w 30"/>
                  <a:gd name="T1" fmla="*/ 0 h 42"/>
                  <a:gd name="T2" fmla="*/ 14 w 30"/>
                  <a:gd name="T3" fmla="*/ 14 h 42"/>
                  <a:gd name="T4" fmla="*/ 0 w 30"/>
                  <a:gd name="T5" fmla="*/ 0 h 42"/>
                  <a:gd name="T6" fmla="*/ 0 w 30"/>
                  <a:gd name="T7" fmla="*/ 2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86" name="Freeform 214"/>
              <p:cNvSpPr>
                <a:spLocks noChangeAspect="1"/>
              </p:cNvSpPr>
              <p:nvPr/>
            </p:nvSpPr>
            <p:spPr bwMode="auto">
              <a:xfrm>
                <a:off x="4825" y="1554"/>
                <a:ext cx="334" cy="131"/>
              </a:xfrm>
              <a:custGeom>
                <a:avLst/>
                <a:gdLst>
                  <a:gd name="T0" fmla="*/ 194 w 438"/>
                  <a:gd name="T1" fmla="*/ 17 h 192"/>
                  <a:gd name="T2" fmla="*/ 186 w 438"/>
                  <a:gd name="T3" fmla="*/ 25 h 192"/>
                  <a:gd name="T4" fmla="*/ 178 w 438"/>
                  <a:gd name="T5" fmla="*/ 25 h 192"/>
                  <a:gd name="T6" fmla="*/ 175 w 438"/>
                  <a:gd name="T7" fmla="*/ 21 h 192"/>
                  <a:gd name="T8" fmla="*/ 172 w 438"/>
                  <a:gd name="T9" fmla="*/ 23 h 192"/>
                  <a:gd name="T10" fmla="*/ 175 w 438"/>
                  <a:gd name="T11" fmla="*/ 25 h 192"/>
                  <a:gd name="T12" fmla="*/ 165 w 438"/>
                  <a:gd name="T13" fmla="*/ 25 h 192"/>
                  <a:gd name="T14" fmla="*/ 178 w 438"/>
                  <a:gd name="T15" fmla="*/ 27 h 192"/>
                  <a:gd name="T16" fmla="*/ 172 w 438"/>
                  <a:gd name="T17" fmla="*/ 34 h 192"/>
                  <a:gd name="T18" fmla="*/ 165 w 438"/>
                  <a:gd name="T19" fmla="*/ 33 h 192"/>
                  <a:gd name="T20" fmla="*/ 172 w 438"/>
                  <a:gd name="T21" fmla="*/ 34 h 192"/>
                  <a:gd name="T22" fmla="*/ 181 w 438"/>
                  <a:gd name="T23" fmla="*/ 31 h 192"/>
                  <a:gd name="T24" fmla="*/ 184 w 438"/>
                  <a:gd name="T25" fmla="*/ 34 h 192"/>
                  <a:gd name="T26" fmla="*/ 181 w 438"/>
                  <a:gd name="T27" fmla="*/ 38 h 192"/>
                  <a:gd name="T28" fmla="*/ 175 w 438"/>
                  <a:gd name="T29" fmla="*/ 36 h 192"/>
                  <a:gd name="T30" fmla="*/ 168 w 438"/>
                  <a:gd name="T31" fmla="*/ 40 h 192"/>
                  <a:gd name="T32" fmla="*/ 165 w 438"/>
                  <a:gd name="T33" fmla="*/ 40 h 192"/>
                  <a:gd name="T34" fmla="*/ 165 w 438"/>
                  <a:gd name="T35" fmla="*/ 44 h 192"/>
                  <a:gd name="T36" fmla="*/ 160 w 438"/>
                  <a:gd name="T37" fmla="*/ 40 h 192"/>
                  <a:gd name="T38" fmla="*/ 162 w 438"/>
                  <a:gd name="T39" fmla="*/ 46 h 192"/>
                  <a:gd name="T40" fmla="*/ 154 w 438"/>
                  <a:gd name="T41" fmla="*/ 52 h 192"/>
                  <a:gd name="T42" fmla="*/ 154 w 438"/>
                  <a:gd name="T43" fmla="*/ 57 h 192"/>
                  <a:gd name="T44" fmla="*/ 152 w 438"/>
                  <a:gd name="T45" fmla="*/ 55 h 192"/>
                  <a:gd name="T46" fmla="*/ 149 w 438"/>
                  <a:gd name="T47" fmla="*/ 59 h 192"/>
                  <a:gd name="T48" fmla="*/ 138 w 438"/>
                  <a:gd name="T49" fmla="*/ 61 h 192"/>
                  <a:gd name="T50" fmla="*/ 136 w 438"/>
                  <a:gd name="T51" fmla="*/ 61 h 192"/>
                  <a:gd name="T52" fmla="*/ 109 w 438"/>
                  <a:gd name="T53" fmla="*/ 46 h 192"/>
                  <a:gd name="T54" fmla="*/ 82 w 438"/>
                  <a:gd name="T55" fmla="*/ 49 h 192"/>
                  <a:gd name="T56" fmla="*/ 75 w 438"/>
                  <a:gd name="T57" fmla="*/ 42 h 192"/>
                  <a:gd name="T58" fmla="*/ 45 w 438"/>
                  <a:gd name="T59" fmla="*/ 46 h 192"/>
                  <a:gd name="T60" fmla="*/ 29 w 438"/>
                  <a:gd name="T61" fmla="*/ 52 h 192"/>
                  <a:gd name="T62" fmla="*/ 0 w 438"/>
                  <a:gd name="T63" fmla="*/ 53 h 192"/>
                  <a:gd name="T64" fmla="*/ 0 w 438"/>
                  <a:gd name="T65" fmla="*/ 48 h 192"/>
                  <a:gd name="T66" fmla="*/ 8 w 438"/>
                  <a:gd name="T67" fmla="*/ 48 h 192"/>
                  <a:gd name="T68" fmla="*/ 11 w 438"/>
                  <a:gd name="T69" fmla="*/ 42 h 192"/>
                  <a:gd name="T70" fmla="*/ 29 w 438"/>
                  <a:gd name="T71" fmla="*/ 34 h 192"/>
                  <a:gd name="T72" fmla="*/ 34 w 438"/>
                  <a:gd name="T73" fmla="*/ 29 h 192"/>
                  <a:gd name="T74" fmla="*/ 37 w 438"/>
                  <a:gd name="T75" fmla="*/ 31 h 192"/>
                  <a:gd name="T76" fmla="*/ 50 w 438"/>
                  <a:gd name="T77" fmla="*/ 25 h 192"/>
                  <a:gd name="T78" fmla="*/ 56 w 438"/>
                  <a:gd name="T79" fmla="*/ 21 h 192"/>
                  <a:gd name="T80" fmla="*/ 56 w 438"/>
                  <a:gd name="T81" fmla="*/ 16 h 192"/>
                  <a:gd name="T82" fmla="*/ 181 w 438"/>
                  <a:gd name="T83" fmla="*/ 0 h 192"/>
                  <a:gd name="T84" fmla="*/ 189 w 438"/>
                  <a:gd name="T85" fmla="*/ 8 h 192"/>
                  <a:gd name="T86" fmla="*/ 184 w 438"/>
                  <a:gd name="T87" fmla="*/ 3 h 192"/>
                  <a:gd name="T88" fmla="*/ 186 w 438"/>
                  <a:gd name="T89" fmla="*/ 8 h 192"/>
                  <a:gd name="T90" fmla="*/ 181 w 438"/>
                  <a:gd name="T91" fmla="*/ 5 h 192"/>
                  <a:gd name="T92" fmla="*/ 184 w 438"/>
                  <a:gd name="T93" fmla="*/ 8 h 192"/>
                  <a:gd name="T94" fmla="*/ 178 w 438"/>
                  <a:gd name="T95" fmla="*/ 8 h 192"/>
                  <a:gd name="T96" fmla="*/ 178 w 438"/>
                  <a:gd name="T97" fmla="*/ 10 h 192"/>
                  <a:gd name="T98" fmla="*/ 175 w 438"/>
                  <a:gd name="T99" fmla="*/ 10 h 192"/>
                  <a:gd name="T100" fmla="*/ 175 w 438"/>
                  <a:gd name="T101" fmla="*/ 12 h 192"/>
                  <a:gd name="T102" fmla="*/ 170 w 438"/>
                  <a:gd name="T103" fmla="*/ 12 h 192"/>
                  <a:gd name="T104" fmla="*/ 165 w 438"/>
                  <a:gd name="T105" fmla="*/ 5 h 192"/>
                  <a:gd name="T106" fmla="*/ 170 w 438"/>
                  <a:gd name="T107" fmla="*/ 16 h 192"/>
                  <a:gd name="T108" fmla="*/ 184 w 438"/>
                  <a:gd name="T109" fmla="*/ 12 h 192"/>
                  <a:gd name="T110" fmla="*/ 184 w 438"/>
                  <a:gd name="T111" fmla="*/ 17 h 192"/>
                  <a:gd name="T112" fmla="*/ 186 w 438"/>
                  <a:gd name="T113" fmla="*/ 17 h 192"/>
                  <a:gd name="T114" fmla="*/ 189 w 438"/>
                  <a:gd name="T115" fmla="*/ 12 h 192"/>
                  <a:gd name="T116" fmla="*/ 194 w 438"/>
                  <a:gd name="T117" fmla="*/ 17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087" name="Freeform 215"/>
              <p:cNvSpPr>
                <a:spLocks noChangeAspect="1"/>
              </p:cNvSpPr>
              <p:nvPr/>
            </p:nvSpPr>
            <p:spPr bwMode="auto">
              <a:xfrm>
                <a:off x="4825" y="1554"/>
                <a:ext cx="334" cy="131"/>
              </a:xfrm>
              <a:custGeom>
                <a:avLst/>
                <a:gdLst>
                  <a:gd name="T0" fmla="*/ 194 w 438"/>
                  <a:gd name="T1" fmla="*/ 17 h 192"/>
                  <a:gd name="T2" fmla="*/ 186 w 438"/>
                  <a:gd name="T3" fmla="*/ 25 h 192"/>
                  <a:gd name="T4" fmla="*/ 178 w 438"/>
                  <a:gd name="T5" fmla="*/ 25 h 192"/>
                  <a:gd name="T6" fmla="*/ 175 w 438"/>
                  <a:gd name="T7" fmla="*/ 21 h 192"/>
                  <a:gd name="T8" fmla="*/ 172 w 438"/>
                  <a:gd name="T9" fmla="*/ 23 h 192"/>
                  <a:gd name="T10" fmla="*/ 175 w 438"/>
                  <a:gd name="T11" fmla="*/ 25 h 192"/>
                  <a:gd name="T12" fmla="*/ 165 w 438"/>
                  <a:gd name="T13" fmla="*/ 25 h 192"/>
                  <a:gd name="T14" fmla="*/ 178 w 438"/>
                  <a:gd name="T15" fmla="*/ 27 h 192"/>
                  <a:gd name="T16" fmla="*/ 172 w 438"/>
                  <a:gd name="T17" fmla="*/ 34 h 192"/>
                  <a:gd name="T18" fmla="*/ 165 w 438"/>
                  <a:gd name="T19" fmla="*/ 33 h 192"/>
                  <a:gd name="T20" fmla="*/ 172 w 438"/>
                  <a:gd name="T21" fmla="*/ 34 h 192"/>
                  <a:gd name="T22" fmla="*/ 181 w 438"/>
                  <a:gd name="T23" fmla="*/ 31 h 192"/>
                  <a:gd name="T24" fmla="*/ 184 w 438"/>
                  <a:gd name="T25" fmla="*/ 34 h 192"/>
                  <a:gd name="T26" fmla="*/ 181 w 438"/>
                  <a:gd name="T27" fmla="*/ 38 h 192"/>
                  <a:gd name="T28" fmla="*/ 175 w 438"/>
                  <a:gd name="T29" fmla="*/ 36 h 192"/>
                  <a:gd name="T30" fmla="*/ 168 w 438"/>
                  <a:gd name="T31" fmla="*/ 40 h 192"/>
                  <a:gd name="T32" fmla="*/ 165 w 438"/>
                  <a:gd name="T33" fmla="*/ 40 h 192"/>
                  <a:gd name="T34" fmla="*/ 165 w 438"/>
                  <a:gd name="T35" fmla="*/ 44 h 192"/>
                  <a:gd name="T36" fmla="*/ 160 w 438"/>
                  <a:gd name="T37" fmla="*/ 40 h 192"/>
                  <a:gd name="T38" fmla="*/ 162 w 438"/>
                  <a:gd name="T39" fmla="*/ 46 h 192"/>
                  <a:gd name="T40" fmla="*/ 154 w 438"/>
                  <a:gd name="T41" fmla="*/ 52 h 192"/>
                  <a:gd name="T42" fmla="*/ 154 w 438"/>
                  <a:gd name="T43" fmla="*/ 57 h 192"/>
                  <a:gd name="T44" fmla="*/ 152 w 438"/>
                  <a:gd name="T45" fmla="*/ 55 h 192"/>
                  <a:gd name="T46" fmla="*/ 149 w 438"/>
                  <a:gd name="T47" fmla="*/ 59 h 192"/>
                  <a:gd name="T48" fmla="*/ 138 w 438"/>
                  <a:gd name="T49" fmla="*/ 61 h 192"/>
                  <a:gd name="T50" fmla="*/ 136 w 438"/>
                  <a:gd name="T51" fmla="*/ 61 h 192"/>
                  <a:gd name="T52" fmla="*/ 109 w 438"/>
                  <a:gd name="T53" fmla="*/ 46 h 192"/>
                  <a:gd name="T54" fmla="*/ 82 w 438"/>
                  <a:gd name="T55" fmla="*/ 49 h 192"/>
                  <a:gd name="T56" fmla="*/ 75 w 438"/>
                  <a:gd name="T57" fmla="*/ 42 h 192"/>
                  <a:gd name="T58" fmla="*/ 45 w 438"/>
                  <a:gd name="T59" fmla="*/ 46 h 192"/>
                  <a:gd name="T60" fmla="*/ 29 w 438"/>
                  <a:gd name="T61" fmla="*/ 52 h 192"/>
                  <a:gd name="T62" fmla="*/ 0 w 438"/>
                  <a:gd name="T63" fmla="*/ 53 h 192"/>
                  <a:gd name="T64" fmla="*/ 0 w 438"/>
                  <a:gd name="T65" fmla="*/ 48 h 192"/>
                  <a:gd name="T66" fmla="*/ 8 w 438"/>
                  <a:gd name="T67" fmla="*/ 48 h 192"/>
                  <a:gd name="T68" fmla="*/ 11 w 438"/>
                  <a:gd name="T69" fmla="*/ 42 h 192"/>
                  <a:gd name="T70" fmla="*/ 29 w 438"/>
                  <a:gd name="T71" fmla="*/ 34 h 192"/>
                  <a:gd name="T72" fmla="*/ 34 w 438"/>
                  <a:gd name="T73" fmla="*/ 29 h 192"/>
                  <a:gd name="T74" fmla="*/ 37 w 438"/>
                  <a:gd name="T75" fmla="*/ 31 h 192"/>
                  <a:gd name="T76" fmla="*/ 50 w 438"/>
                  <a:gd name="T77" fmla="*/ 25 h 192"/>
                  <a:gd name="T78" fmla="*/ 56 w 438"/>
                  <a:gd name="T79" fmla="*/ 21 h 192"/>
                  <a:gd name="T80" fmla="*/ 56 w 438"/>
                  <a:gd name="T81" fmla="*/ 16 h 192"/>
                  <a:gd name="T82" fmla="*/ 181 w 438"/>
                  <a:gd name="T83" fmla="*/ 0 h 192"/>
                  <a:gd name="T84" fmla="*/ 189 w 438"/>
                  <a:gd name="T85" fmla="*/ 8 h 192"/>
                  <a:gd name="T86" fmla="*/ 184 w 438"/>
                  <a:gd name="T87" fmla="*/ 3 h 192"/>
                  <a:gd name="T88" fmla="*/ 186 w 438"/>
                  <a:gd name="T89" fmla="*/ 8 h 192"/>
                  <a:gd name="T90" fmla="*/ 181 w 438"/>
                  <a:gd name="T91" fmla="*/ 5 h 192"/>
                  <a:gd name="T92" fmla="*/ 184 w 438"/>
                  <a:gd name="T93" fmla="*/ 8 h 192"/>
                  <a:gd name="T94" fmla="*/ 178 w 438"/>
                  <a:gd name="T95" fmla="*/ 8 h 192"/>
                  <a:gd name="T96" fmla="*/ 178 w 438"/>
                  <a:gd name="T97" fmla="*/ 10 h 192"/>
                  <a:gd name="T98" fmla="*/ 175 w 438"/>
                  <a:gd name="T99" fmla="*/ 10 h 192"/>
                  <a:gd name="T100" fmla="*/ 175 w 438"/>
                  <a:gd name="T101" fmla="*/ 12 h 192"/>
                  <a:gd name="T102" fmla="*/ 170 w 438"/>
                  <a:gd name="T103" fmla="*/ 12 h 192"/>
                  <a:gd name="T104" fmla="*/ 165 w 438"/>
                  <a:gd name="T105" fmla="*/ 5 h 192"/>
                  <a:gd name="T106" fmla="*/ 170 w 438"/>
                  <a:gd name="T107" fmla="*/ 16 h 192"/>
                  <a:gd name="T108" fmla="*/ 184 w 438"/>
                  <a:gd name="T109" fmla="*/ 12 h 192"/>
                  <a:gd name="T110" fmla="*/ 184 w 438"/>
                  <a:gd name="T111" fmla="*/ 17 h 192"/>
                  <a:gd name="T112" fmla="*/ 186 w 438"/>
                  <a:gd name="T113" fmla="*/ 17 h 192"/>
                  <a:gd name="T114" fmla="*/ 189 w 438"/>
                  <a:gd name="T115" fmla="*/ 12 h 192"/>
                  <a:gd name="T116" fmla="*/ 194 w 438"/>
                  <a:gd name="T117" fmla="*/ 17 h 192"/>
                  <a:gd name="T118" fmla="*/ 194 w 438"/>
                  <a:gd name="T119" fmla="*/ 19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88" name="Freeform 216"/>
              <p:cNvSpPr>
                <a:spLocks noChangeAspect="1"/>
              </p:cNvSpPr>
              <p:nvPr/>
            </p:nvSpPr>
            <p:spPr bwMode="auto">
              <a:xfrm>
                <a:off x="5136" y="1554"/>
                <a:ext cx="4" cy="4"/>
              </a:xfrm>
              <a:custGeom>
                <a:avLst/>
                <a:gdLst>
                  <a:gd name="T0" fmla="*/ 2 w 6"/>
                  <a:gd name="T1" fmla="*/ 0 h 6"/>
                  <a:gd name="T2" fmla="*/ 0 w 6"/>
                  <a:gd name="T3" fmla="*/ 0 h 6"/>
                  <a:gd name="T4" fmla="*/ 2 w 6"/>
                  <a:gd name="T5" fmla="*/ 0 h 6"/>
                  <a:gd name="T6" fmla="*/ 2 w 6"/>
                  <a:gd name="T7" fmla="*/ 2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89" name="Freeform 217"/>
              <p:cNvSpPr>
                <a:spLocks noChangeAspect="1"/>
              </p:cNvSpPr>
              <p:nvPr/>
            </p:nvSpPr>
            <p:spPr bwMode="auto">
              <a:xfrm>
                <a:off x="4088" y="1074"/>
                <a:ext cx="256" cy="142"/>
              </a:xfrm>
              <a:custGeom>
                <a:avLst/>
                <a:gdLst>
                  <a:gd name="T0" fmla="*/ 149 w 336"/>
                  <a:gd name="T1" fmla="*/ 65 h 210"/>
                  <a:gd name="T2" fmla="*/ 0 w 336"/>
                  <a:gd name="T3" fmla="*/ 62 h 210"/>
                  <a:gd name="T4" fmla="*/ 3 w 336"/>
                  <a:gd name="T5" fmla="*/ 54 h 210"/>
                  <a:gd name="T6" fmla="*/ 8 w 336"/>
                  <a:gd name="T7" fmla="*/ 0 h 210"/>
                  <a:gd name="T8" fmla="*/ 138 w 336"/>
                  <a:gd name="T9" fmla="*/ 5 h 210"/>
                  <a:gd name="T10" fmla="*/ 149 w 336"/>
                  <a:gd name="T11" fmla="*/ 65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90" name="Freeform 218"/>
              <p:cNvSpPr>
                <a:spLocks noChangeAspect="1"/>
              </p:cNvSpPr>
              <p:nvPr/>
            </p:nvSpPr>
            <p:spPr bwMode="auto">
              <a:xfrm>
                <a:off x="4088" y="1074"/>
                <a:ext cx="256" cy="146"/>
              </a:xfrm>
              <a:custGeom>
                <a:avLst/>
                <a:gdLst>
                  <a:gd name="T0" fmla="*/ 149 w 336"/>
                  <a:gd name="T1" fmla="*/ 65 h 216"/>
                  <a:gd name="T2" fmla="*/ 0 w 336"/>
                  <a:gd name="T3" fmla="*/ 62 h 216"/>
                  <a:gd name="T4" fmla="*/ 3 w 336"/>
                  <a:gd name="T5" fmla="*/ 54 h 216"/>
                  <a:gd name="T6" fmla="*/ 8 w 336"/>
                  <a:gd name="T7" fmla="*/ 0 h 216"/>
                  <a:gd name="T8" fmla="*/ 138 w 336"/>
                  <a:gd name="T9" fmla="*/ 5 h 216"/>
                  <a:gd name="T10" fmla="*/ 149 w 336"/>
                  <a:gd name="T11" fmla="*/ 65 h 216"/>
                  <a:gd name="T12" fmla="*/ 149 w 336"/>
                  <a:gd name="T13" fmla="*/ 67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91" name="Freeform 219"/>
              <p:cNvSpPr>
                <a:spLocks noChangeAspect="1"/>
              </p:cNvSpPr>
              <p:nvPr/>
            </p:nvSpPr>
            <p:spPr bwMode="auto">
              <a:xfrm>
                <a:off x="4770" y="1351"/>
                <a:ext cx="160" cy="163"/>
              </a:xfrm>
              <a:custGeom>
                <a:avLst/>
                <a:gdLst>
                  <a:gd name="T0" fmla="*/ 93 w 210"/>
                  <a:gd name="T1" fmla="*/ 26 h 240"/>
                  <a:gd name="T2" fmla="*/ 90 w 210"/>
                  <a:gd name="T3" fmla="*/ 28 h 240"/>
                  <a:gd name="T4" fmla="*/ 93 w 210"/>
                  <a:gd name="T5" fmla="*/ 32 h 240"/>
                  <a:gd name="T6" fmla="*/ 90 w 210"/>
                  <a:gd name="T7" fmla="*/ 47 h 240"/>
                  <a:gd name="T8" fmla="*/ 75 w 210"/>
                  <a:gd name="T9" fmla="*/ 56 h 240"/>
                  <a:gd name="T10" fmla="*/ 75 w 210"/>
                  <a:gd name="T11" fmla="*/ 62 h 240"/>
                  <a:gd name="T12" fmla="*/ 69 w 210"/>
                  <a:gd name="T13" fmla="*/ 62 h 240"/>
                  <a:gd name="T14" fmla="*/ 66 w 210"/>
                  <a:gd name="T15" fmla="*/ 70 h 240"/>
                  <a:gd name="T16" fmla="*/ 59 w 210"/>
                  <a:gd name="T17" fmla="*/ 75 h 240"/>
                  <a:gd name="T18" fmla="*/ 50 w 210"/>
                  <a:gd name="T19" fmla="*/ 70 h 240"/>
                  <a:gd name="T20" fmla="*/ 34 w 210"/>
                  <a:gd name="T21" fmla="*/ 73 h 240"/>
                  <a:gd name="T22" fmla="*/ 21 w 210"/>
                  <a:gd name="T23" fmla="*/ 70 h 240"/>
                  <a:gd name="T24" fmla="*/ 16 w 210"/>
                  <a:gd name="T25" fmla="*/ 64 h 240"/>
                  <a:gd name="T26" fmla="*/ 8 w 210"/>
                  <a:gd name="T27" fmla="*/ 66 h 240"/>
                  <a:gd name="T28" fmla="*/ 0 w 210"/>
                  <a:gd name="T29" fmla="*/ 14 h 240"/>
                  <a:gd name="T30" fmla="*/ 8 w 210"/>
                  <a:gd name="T31" fmla="*/ 14 h 240"/>
                  <a:gd name="T32" fmla="*/ 27 w 210"/>
                  <a:gd name="T33" fmla="*/ 10 h 240"/>
                  <a:gd name="T34" fmla="*/ 27 w 210"/>
                  <a:gd name="T35" fmla="*/ 11 h 240"/>
                  <a:gd name="T36" fmla="*/ 43 w 210"/>
                  <a:gd name="T37" fmla="*/ 14 h 240"/>
                  <a:gd name="T38" fmla="*/ 40 w 210"/>
                  <a:gd name="T39" fmla="*/ 15 h 240"/>
                  <a:gd name="T40" fmla="*/ 50 w 210"/>
                  <a:gd name="T41" fmla="*/ 15 h 240"/>
                  <a:gd name="T42" fmla="*/ 66 w 210"/>
                  <a:gd name="T43" fmla="*/ 11 h 240"/>
                  <a:gd name="T44" fmla="*/ 72 w 210"/>
                  <a:gd name="T45" fmla="*/ 5 h 240"/>
                  <a:gd name="T46" fmla="*/ 88 w 210"/>
                  <a:gd name="T47" fmla="*/ 0 h 240"/>
                  <a:gd name="T48" fmla="*/ 93 w 210"/>
                  <a:gd name="T49" fmla="*/ 21 h 240"/>
                  <a:gd name="T50" fmla="*/ 93 w 210"/>
                  <a:gd name="T51" fmla="*/ 26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092" name="Freeform 220"/>
              <p:cNvSpPr>
                <a:spLocks noChangeAspect="1"/>
              </p:cNvSpPr>
              <p:nvPr/>
            </p:nvSpPr>
            <p:spPr bwMode="auto">
              <a:xfrm>
                <a:off x="4770" y="1351"/>
                <a:ext cx="160" cy="163"/>
              </a:xfrm>
              <a:custGeom>
                <a:avLst/>
                <a:gdLst>
                  <a:gd name="T0" fmla="*/ 93 w 210"/>
                  <a:gd name="T1" fmla="*/ 26 h 240"/>
                  <a:gd name="T2" fmla="*/ 90 w 210"/>
                  <a:gd name="T3" fmla="*/ 28 h 240"/>
                  <a:gd name="T4" fmla="*/ 93 w 210"/>
                  <a:gd name="T5" fmla="*/ 32 h 240"/>
                  <a:gd name="T6" fmla="*/ 90 w 210"/>
                  <a:gd name="T7" fmla="*/ 47 h 240"/>
                  <a:gd name="T8" fmla="*/ 75 w 210"/>
                  <a:gd name="T9" fmla="*/ 56 h 240"/>
                  <a:gd name="T10" fmla="*/ 75 w 210"/>
                  <a:gd name="T11" fmla="*/ 62 h 240"/>
                  <a:gd name="T12" fmla="*/ 69 w 210"/>
                  <a:gd name="T13" fmla="*/ 62 h 240"/>
                  <a:gd name="T14" fmla="*/ 66 w 210"/>
                  <a:gd name="T15" fmla="*/ 70 h 240"/>
                  <a:gd name="T16" fmla="*/ 59 w 210"/>
                  <a:gd name="T17" fmla="*/ 75 h 240"/>
                  <a:gd name="T18" fmla="*/ 50 w 210"/>
                  <a:gd name="T19" fmla="*/ 70 h 240"/>
                  <a:gd name="T20" fmla="*/ 34 w 210"/>
                  <a:gd name="T21" fmla="*/ 73 h 240"/>
                  <a:gd name="T22" fmla="*/ 21 w 210"/>
                  <a:gd name="T23" fmla="*/ 70 h 240"/>
                  <a:gd name="T24" fmla="*/ 16 w 210"/>
                  <a:gd name="T25" fmla="*/ 64 h 240"/>
                  <a:gd name="T26" fmla="*/ 8 w 210"/>
                  <a:gd name="T27" fmla="*/ 66 h 240"/>
                  <a:gd name="T28" fmla="*/ 0 w 210"/>
                  <a:gd name="T29" fmla="*/ 14 h 240"/>
                  <a:gd name="T30" fmla="*/ 8 w 210"/>
                  <a:gd name="T31" fmla="*/ 14 h 240"/>
                  <a:gd name="T32" fmla="*/ 27 w 210"/>
                  <a:gd name="T33" fmla="*/ 10 h 240"/>
                  <a:gd name="T34" fmla="*/ 27 w 210"/>
                  <a:gd name="T35" fmla="*/ 11 h 240"/>
                  <a:gd name="T36" fmla="*/ 43 w 210"/>
                  <a:gd name="T37" fmla="*/ 14 h 240"/>
                  <a:gd name="T38" fmla="*/ 40 w 210"/>
                  <a:gd name="T39" fmla="*/ 15 h 240"/>
                  <a:gd name="T40" fmla="*/ 50 w 210"/>
                  <a:gd name="T41" fmla="*/ 15 h 240"/>
                  <a:gd name="T42" fmla="*/ 66 w 210"/>
                  <a:gd name="T43" fmla="*/ 11 h 240"/>
                  <a:gd name="T44" fmla="*/ 72 w 210"/>
                  <a:gd name="T45" fmla="*/ 5 h 240"/>
                  <a:gd name="T46" fmla="*/ 88 w 210"/>
                  <a:gd name="T47" fmla="*/ 0 h 240"/>
                  <a:gd name="T48" fmla="*/ 93 w 210"/>
                  <a:gd name="T49" fmla="*/ 21 h 240"/>
                  <a:gd name="T50" fmla="*/ 93 w 210"/>
                  <a:gd name="T51" fmla="*/ 26 h 240"/>
                  <a:gd name="T52" fmla="*/ 93 w 210"/>
                  <a:gd name="T53" fmla="*/ 28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93" name="Freeform 221"/>
              <p:cNvSpPr>
                <a:spLocks noChangeAspect="1"/>
              </p:cNvSpPr>
              <p:nvPr/>
            </p:nvSpPr>
            <p:spPr bwMode="auto">
              <a:xfrm>
                <a:off x="4088" y="1595"/>
                <a:ext cx="338" cy="155"/>
              </a:xfrm>
              <a:custGeom>
                <a:avLst/>
                <a:gdLst>
                  <a:gd name="T0" fmla="*/ 190 w 444"/>
                  <a:gd name="T1" fmla="*/ 15 h 228"/>
                  <a:gd name="T2" fmla="*/ 196 w 444"/>
                  <a:gd name="T3" fmla="*/ 38 h 228"/>
                  <a:gd name="T4" fmla="*/ 193 w 444"/>
                  <a:gd name="T5" fmla="*/ 71 h 228"/>
                  <a:gd name="T6" fmla="*/ 177 w 444"/>
                  <a:gd name="T7" fmla="*/ 66 h 228"/>
                  <a:gd name="T8" fmla="*/ 151 w 444"/>
                  <a:gd name="T9" fmla="*/ 71 h 228"/>
                  <a:gd name="T10" fmla="*/ 143 w 444"/>
                  <a:gd name="T11" fmla="*/ 68 h 228"/>
                  <a:gd name="T12" fmla="*/ 138 w 444"/>
                  <a:gd name="T13" fmla="*/ 68 h 228"/>
                  <a:gd name="T14" fmla="*/ 138 w 444"/>
                  <a:gd name="T15" fmla="*/ 66 h 228"/>
                  <a:gd name="T16" fmla="*/ 132 w 444"/>
                  <a:gd name="T17" fmla="*/ 71 h 228"/>
                  <a:gd name="T18" fmla="*/ 130 w 444"/>
                  <a:gd name="T19" fmla="*/ 68 h 228"/>
                  <a:gd name="T20" fmla="*/ 127 w 444"/>
                  <a:gd name="T21" fmla="*/ 70 h 228"/>
                  <a:gd name="T22" fmla="*/ 120 w 444"/>
                  <a:gd name="T23" fmla="*/ 66 h 228"/>
                  <a:gd name="T24" fmla="*/ 113 w 444"/>
                  <a:gd name="T25" fmla="*/ 68 h 228"/>
                  <a:gd name="T26" fmla="*/ 108 w 444"/>
                  <a:gd name="T27" fmla="*/ 63 h 228"/>
                  <a:gd name="T28" fmla="*/ 100 w 444"/>
                  <a:gd name="T29" fmla="*/ 64 h 228"/>
                  <a:gd name="T30" fmla="*/ 85 w 444"/>
                  <a:gd name="T31" fmla="*/ 61 h 228"/>
                  <a:gd name="T32" fmla="*/ 82 w 444"/>
                  <a:gd name="T33" fmla="*/ 54 h 228"/>
                  <a:gd name="T34" fmla="*/ 74 w 444"/>
                  <a:gd name="T35" fmla="*/ 56 h 228"/>
                  <a:gd name="T36" fmla="*/ 66 w 444"/>
                  <a:gd name="T37" fmla="*/ 53 h 228"/>
                  <a:gd name="T38" fmla="*/ 69 w 444"/>
                  <a:gd name="T39" fmla="*/ 14 h 228"/>
                  <a:gd name="T40" fmla="*/ 0 w 444"/>
                  <a:gd name="T41" fmla="*/ 11 h 228"/>
                  <a:gd name="T42" fmla="*/ 3 w 444"/>
                  <a:gd name="T43" fmla="*/ 0 h 228"/>
                  <a:gd name="T44" fmla="*/ 24 w 444"/>
                  <a:gd name="T45" fmla="*/ 2 h 228"/>
                  <a:gd name="T46" fmla="*/ 190 w 444"/>
                  <a:gd name="T47" fmla="*/ 3 h 228"/>
                  <a:gd name="T48" fmla="*/ 190 w 444"/>
                  <a:gd name="T49" fmla="*/ 11 h 228"/>
                  <a:gd name="T50" fmla="*/ 190 w 444"/>
                  <a:gd name="T51" fmla="*/ 15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94" name="Freeform 222"/>
              <p:cNvSpPr>
                <a:spLocks noChangeAspect="1"/>
              </p:cNvSpPr>
              <p:nvPr/>
            </p:nvSpPr>
            <p:spPr bwMode="auto">
              <a:xfrm>
                <a:off x="4088" y="1595"/>
                <a:ext cx="338" cy="155"/>
              </a:xfrm>
              <a:custGeom>
                <a:avLst/>
                <a:gdLst>
                  <a:gd name="T0" fmla="*/ 190 w 444"/>
                  <a:gd name="T1" fmla="*/ 15 h 228"/>
                  <a:gd name="T2" fmla="*/ 196 w 444"/>
                  <a:gd name="T3" fmla="*/ 38 h 228"/>
                  <a:gd name="T4" fmla="*/ 193 w 444"/>
                  <a:gd name="T5" fmla="*/ 71 h 228"/>
                  <a:gd name="T6" fmla="*/ 177 w 444"/>
                  <a:gd name="T7" fmla="*/ 66 h 228"/>
                  <a:gd name="T8" fmla="*/ 151 w 444"/>
                  <a:gd name="T9" fmla="*/ 71 h 228"/>
                  <a:gd name="T10" fmla="*/ 143 w 444"/>
                  <a:gd name="T11" fmla="*/ 68 h 228"/>
                  <a:gd name="T12" fmla="*/ 138 w 444"/>
                  <a:gd name="T13" fmla="*/ 68 h 228"/>
                  <a:gd name="T14" fmla="*/ 138 w 444"/>
                  <a:gd name="T15" fmla="*/ 66 h 228"/>
                  <a:gd name="T16" fmla="*/ 132 w 444"/>
                  <a:gd name="T17" fmla="*/ 71 h 228"/>
                  <a:gd name="T18" fmla="*/ 130 w 444"/>
                  <a:gd name="T19" fmla="*/ 68 h 228"/>
                  <a:gd name="T20" fmla="*/ 127 w 444"/>
                  <a:gd name="T21" fmla="*/ 70 h 228"/>
                  <a:gd name="T22" fmla="*/ 120 w 444"/>
                  <a:gd name="T23" fmla="*/ 66 h 228"/>
                  <a:gd name="T24" fmla="*/ 113 w 444"/>
                  <a:gd name="T25" fmla="*/ 68 h 228"/>
                  <a:gd name="T26" fmla="*/ 108 w 444"/>
                  <a:gd name="T27" fmla="*/ 63 h 228"/>
                  <a:gd name="T28" fmla="*/ 100 w 444"/>
                  <a:gd name="T29" fmla="*/ 64 h 228"/>
                  <a:gd name="T30" fmla="*/ 85 w 444"/>
                  <a:gd name="T31" fmla="*/ 61 h 228"/>
                  <a:gd name="T32" fmla="*/ 82 w 444"/>
                  <a:gd name="T33" fmla="*/ 54 h 228"/>
                  <a:gd name="T34" fmla="*/ 74 w 444"/>
                  <a:gd name="T35" fmla="*/ 56 h 228"/>
                  <a:gd name="T36" fmla="*/ 66 w 444"/>
                  <a:gd name="T37" fmla="*/ 53 h 228"/>
                  <a:gd name="T38" fmla="*/ 69 w 444"/>
                  <a:gd name="T39" fmla="*/ 14 h 228"/>
                  <a:gd name="T40" fmla="*/ 0 w 444"/>
                  <a:gd name="T41" fmla="*/ 11 h 228"/>
                  <a:gd name="T42" fmla="*/ 3 w 444"/>
                  <a:gd name="T43" fmla="*/ 0 h 228"/>
                  <a:gd name="T44" fmla="*/ 24 w 444"/>
                  <a:gd name="T45" fmla="*/ 2 h 228"/>
                  <a:gd name="T46" fmla="*/ 190 w 444"/>
                  <a:gd name="T47" fmla="*/ 3 h 228"/>
                  <a:gd name="T48" fmla="*/ 190 w 444"/>
                  <a:gd name="T49" fmla="*/ 11 h 228"/>
                  <a:gd name="T50" fmla="*/ 190 w 444"/>
                  <a:gd name="T51" fmla="*/ 15 h 228"/>
                  <a:gd name="T52" fmla="*/ 190 w 444"/>
                  <a:gd name="T53" fmla="*/ 17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95" name="Freeform 223"/>
              <p:cNvSpPr>
                <a:spLocks noChangeAspect="1"/>
              </p:cNvSpPr>
              <p:nvPr/>
            </p:nvSpPr>
            <p:spPr bwMode="auto">
              <a:xfrm>
                <a:off x="3360" y="1082"/>
                <a:ext cx="307" cy="232"/>
              </a:xfrm>
              <a:custGeom>
                <a:avLst/>
                <a:gdLst>
                  <a:gd name="T0" fmla="*/ 82 w 402"/>
                  <a:gd name="T1" fmla="*/ 96 h 342"/>
                  <a:gd name="T2" fmla="*/ 0 w 402"/>
                  <a:gd name="T3" fmla="*/ 79 h 342"/>
                  <a:gd name="T4" fmla="*/ 0 w 402"/>
                  <a:gd name="T5" fmla="*/ 62 h 342"/>
                  <a:gd name="T6" fmla="*/ 14 w 402"/>
                  <a:gd name="T7" fmla="*/ 47 h 342"/>
                  <a:gd name="T8" fmla="*/ 35 w 402"/>
                  <a:gd name="T9" fmla="*/ 13 h 342"/>
                  <a:gd name="T10" fmla="*/ 37 w 402"/>
                  <a:gd name="T11" fmla="*/ 0 h 342"/>
                  <a:gd name="T12" fmla="*/ 48 w 402"/>
                  <a:gd name="T13" fmla="*/ 2 h 342"/>
                  <a:gd name="T14" fmla="*/ 56 w 402"/>
                  <a:gd name="T15" fmla="*/ 5 h 342"/>
                  <a:gd name="T16" fmla="*/ 56 w 402"/>
                  <a:gd name="T17" fmla="*/ 15 h 342"/>
                  <a:gd name="T18" fmla="*/ 64 w 402"/>
                  <a:gd name="T19" fmla="*/ 19 h 342"/>
                  <a:gd name="T20" fmla="*/ 75 w 402"/>
                  <a:gd name="T21" fmla="*/ 17 h 342"/>
                  <a:gd name="T22" fmla="*/ 88 w 402"/>
                  <a:gd name="T23" fmla="*/ 22 h 342"/>
                  <a:gd name="T24" fmla="*/ 134 w 402"/>
                  <a:gd name="T25" fmla="*/ 22 h 342"/>
                  <a:gd name="T26" fmla="*/ 171 w 402"/>
                  <a:gd name="T27" fmla="*/ 28 h 342"/>
                  <a:gd name="T28" fmla="*/ 179 w 402"/>
                  <a:gd name="T29" fmla="*/ 37 h 342"/>
                  <a:gd name="T30" fmla="*/ 155 w 402"/>
                  <a:gd name="T31" fmla="*/ 58 h 342"/>
                  <a:gd name="T32" fmla="*/ 160 w 402"/>
                  <a:gd name="T33" fmla="*/ 64 h 342"/>
                  <a:gd name="T34" fmla="*/ 144 w 402"/>
                  <a:gd name="T35" fmla="*/ 107 h 342"/>
                  <a:gd name="T36" fmla="*/ 96 w 402"/>
                  <a:gd name="T37" fmla="*/ 98 h 342"/>
                  <a:gd name="T38" fmla="*/ 82 w 402"/>
                  <a:gd name="T39" fmla="*/ 9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096" name="Freeform 224"/>
              <p:cNvSpPr>
                <a:spLocks noChangeAspect="1"/>
              </p:cNvSpPr>
              <p:nvPr/>
            </p:nvSpPr>
            <p:spPr bwMode="auto">
              <a:xfrm>
                <a:off x="3360" y="1082"/>
                <a:ext cx="307" cy="232"/>
              </a:xfrm>
              <a:custGeom>
                <a:avLst/>
                <a:gdLst>
                  <a:gd name="T0" fmla="*/ 82 w 402"/>
                  <a:gd name="T1" fmla="*/ 96 h 342"/>
                  <a:gd name="T2" fmla="*/ 0 w 402"/>
                  <a:gd name="T3" fmla="*/ 79 h 342"/>
                  <a:gd name="T4" fmla="*/ 0 w 402"/>
                  <a:gd name="T5" fmla="*/ 62 h 342"/>
                  <a:gd name="T6" fmla="*/ 14 w 402"/>
                  <a:gd name="T7" fmla="*/ 47 h 342"/>
                  <a:gd name="T8" fmla="*/ 35 w 402"/>
                  <a:gd name="T9" fmla="*/ 13 h 342"/>
                  <a:gd name="T10" fmla="*/ 37 w 402"/>
                  <a:gd name="T11" fmla="*/ 0 h 342"/>
                  <a:gd name="T12" fmla="*/ 48 w 402"/>
                  <a:gd name="T13" fmla="*/ 2 h 342"/>
                  <a:gd name="T14" fmla="*/ 56 w 402"/>
                  <a:gd name="T15" fmla="*/ 5 h 342"/>
                  <a:gd name="T16" fmla="*/ 56 w 402"/>
                  <a:gd name="T17" fmla="*/ 15 h 342"/>
                  <a:gd name="T18" fmla="*/ 64 w 402"/>
                  <a:gd name="T19" fmla="*/ 19 h 342"/>
                  <a:gd name="T20" fmla="*/ 75 w 402"/>
                  <a:gd name="T21" fmla="*/ 17 h 342"/>
                  <a:gd name="T22" fmla="*/ 88 w 402"/>
                  <a:gd name="T23" fmla="*/ 22 h 342"/>
                  <a:gd name="T24" fmla="*/ 134 w 402"/>
                  <a:gd name="T25" fmla="*/ 22 h 342"/>
                  <a:gd name="T26" fmla="*/ 171 w 402"/>
                  <a:gd name="T27" fmla="*/ 28 h 342"/>
                  <a:gd name="T28" fmla="*/ 179 w 402"/>
                  <a:gd name="T29" fmla="*/ 37 h 342"/>
                  <a:gd name="T30" fmla="*/ 155 w 402"/>
                  <a:gd name="T31" fmla="*/ 58 h 342"/>
                  <a:gd name="T32" fmla="*/ 160 w 402"/>
                  <a:gd name="T33" fmla="*/ 64 h 342"/>
                  <a:gd name="T34" fmla="*/ 144 w 402"/>
                  <a:gd name="T35" fmla="*/ 107 h 342"/>
                  <a:gd name="T36" fmla="*/ 96 w 402"/>
                  <a:gd name="T37" fmla="*/ 98 h 342"/>
                  <a:gd name="T38" fmla="*/ 82 w 402"/>
                  <a:gd name="T39" fmla="*/ 96 h 342"/>
                  <a:gd name="T40" fmla="*/ 82 w 402"/>
                  <a:gd name="T41" fmla="*/ 98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97" name="Freeform 225"/>
              <p:cNvSpPr>
                <a:spLocks noChangeAspect="1"/>
              </p:cNvSpPr>
              <p:nvPr/>
            </p:nvSpPr>
            <p:spPr bwMode="auto">
              <a:xfrm>
                <a:off x="4921" y="1318"/>
                <a:ext cx="224" cy="126"/>
              </a:xfrm>
              <a:custGeom>
                <a:avLst/>
                <a:gdLst>
                  <a:gd name="T0" fmla="*/ 14 w 294"/>
                  <a:gd name="T1" fmla="*/ 7 h 186"/>
                  <a:gd name="T2" fmla="*/ 16 w 294"/>
                  <a:gd name="T3" fmla="*/ 11 h 186"/>
                  <a:gd name="T4" fmla="*/ 106 w 294"/>
                  <a:gd name="T5" fmla="*/ 0 h 186"/>
                  <a:gd name="T6" fmla="*/ 117 w 294"/>
                  <a:gd name="T7" fmla="*/ 7 h 186"/>
                  <a:gd name="T8" fmla="*/ 125 w 294"/>
                  <a:gd name="T9" fmla="*/ 9 h 186"/>
                  <a:gd name="T10" fmla="*/ 117 w 294"/>
                  <a:gd name="T11" fmla="*/ 19 h 186"/>
                  <a:gd name="T12" fmla="*/ 120 w 294"/>
                  <a:gd name="T13" fmla="*/ 26 h 186"/>
                  <a:gd name="T14" fmla="*/ 130 w 294"/>
                  <a:gd name="T15" fmla="*/ 33 h 186"/>
                  <a:gd name="T16" fmla="*/ 120 w 294"/>
                  <a:gd name="T17" fmla="*/ 43 h 186"/>
                  <a:gd name="T18" fmla="*/ 117 w 294"/>
                  <a:gd name="T19" fmla="*/ 43 h 186"/>
                  <a:gd name="T20" fmla="*/ 111 w 294"/>
                  <a:gd name="T21" fmla="*/ 45 h 186"/>
                  <a:gd name="T22" fmla="*/ 104 w 294"/>
                  <a:gd name="T23" fmla="*/ 47 h 186"/>
                  <a:gd name="T24" fmla="*/ 32 w 294"/>
                  <a:gd name="T25" fmla="*/ 56 h 186"/>
                  <a:gd name="T26" fmla="*/ 27 w 294"/>
                  <a:gd name="T27" fmla="*/ 56 h 186"/>
                  <a:gd name="T28" fmla="*/ 11 w 294"/>
                  <a:gd name="T29" fmla="*/ 58 h 186"/>
                  <a:gd name="T30" fmla="*/ 5 w 294"/>
                  <a:gd name="T31" fmla="*/ 41 h 186"/>
                  <a:gd name="T32" fmla="*/ 5 w 294"/>
                  <a:gd name="T33" fmla="*/ 35 h 186"/>
                  <a:gd name="T34" fmla="*/ 0 w 294"/>
                  <a:gd name="T35" fmla="*/ 15 h 186"/>
                  <a:gd name="T36" fmla="*/ 14 w 294"/>
                  <a:gd name="T37" fmla="*/ 7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098" name="Freeform 226"/>
              <p:cNvSpPr>
                <a:spLocks noChangeAspect="1"/>
              </p:cNvSpPr>
              <p:nvPr/>
            </p:nvSpPr>
            <p:spPr bwMode="auto">
              <a:xfrm>
                <a:off x="4921" y="1318"/>
                <a:ext cx="224" cy="126"/>
              </a:xfrm>
              <a:custGeom>
                <a:avLst/>
                <a:gdLst>
                  <a:gd name="T0" fmla="*/ 14 w 294"/>
                  <a:gd name="T1" fmla="*/ 7 h 186"/>
                  <a:gd name="T2" fmla="*/ 16 w 294"/>
                  <a:gd name="T3" fmla="*/ 11 h 186"/>
                  <a:gd name="T4" fmla="*/ 106 w 294"/>
                  <a:gd name="T5" fmla="*/ 0 h 186"/>
                  <a:gd name="T6" fmla="*/ 117 w 294"/>
                  <a:gd name="T7" fmla="*/ 7 h 186"/>
                  <a:gd name="T8" fmla="*/ 125 w 294"/>
                  <a:gd name="T9" fmla="*/ 9 h 186"/>
                  <a:gd name="T10" fmla="*/ 117 w 294"/>
                  <a:gd name="T11" fmla="*/ 19 h 186"/>
                  <a:gd name="T12" fmla="*/ 120 w 294"/>
                  <a:gd name="T13" fmla="*/ 26 h 186"/>
                  <a:gd name="T14" fmla="*/ 130 w 294"/>
                  <a:gd name="T15" fmla="*/ 33 h 186"/>
                  <a:gd name="T16" fmla="*/ 120 w 294"/>
                  <a:gd name="T17" fmla="*/ 43 h 186"/>
                  <a:gd name="T18" fmla="*/ 117 w 294"/>
                  <a:gd name="T19" fmla="*/ 43 h 186"/>
                  <a:gd name="T20" fmla="*/ 111 w 294"/>
                  <a:gd name="T21" fmla="*/ 45 h 186"/>
                  <a:gd name="T22" fmla="*/ 104 w 294"/>
                  <a:gd name="T23" fmla="*/ 47 h 186"/>
                  <a:gd name="T24" fmla="*/ 32 w 294"/>
                  <a:gd name="T25" fmla="*/ 56 h 186"/>
                  <a:gd name="T26" fmla="*/ 27 w 294"/>
                  <a:gd name="T27" fmla="*/ 56 h 186"/>
                  <a:gd name="T28" fmla="*/ 11 w 294"/>
                  <a:gd name="T29" fmla="*/ 58 h 186"/>
                  <a:gd name="T30" fmla="*/ 5 w 294"/>
                  <a:gd name="T31" fmla="*/ 41 h 186"/>
                  <a:gd name="T32" fmla="*/ 5 w 294"/>
                  <a:gd name="T33" fmla="*/ 35 h 186"/>
                  <a:gd name="T34" fmla="*/ 0 w 294"/>
                  <a:gd name="T35" fmla="*/ 15 h 186"/>
                  <a:gd name="T36" fmla="*/ 14 w 294"/>
                  <a:gd name="T37" fmla="*/ 7 h 186"/>
                  <a:gd name="T38" fmla="*/ 14 w 294"/>
                  <a:gd name="T39" fmla="*/ 9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99" name="Freeform 227"/>
              <p:cNvSpPr>
                <a:spLocks noChangeAspect="1"/>
              </p:cNvSpPr>
              <p:nvPr/>
            </p:nvSpPr>
            <p:spPr bwMode="auto">
              <a:xfrm>
                <a:off x="5232" y="1285"/>
                <a:ext cx="27" cy="33"/>
              </a:xfrm>
              <a:custGeom>
                <a:avLst/>
                <a:gdLst>
                  <a:gd name="T0" fmla="*/ 15 w 36"/>
                  <a:gd name="T1" fmla="*/ 10 h 48"/>
                  <a:gd name="T2" fmla="*/ 12 w 36"/>
                  <a:gd name="T3" fmla="*/ 12 h 48"/>
                  <a:gd name="T4" fmla="*/ 10 w 36"/>
                  <a:gd name="T5" fmla="*/ 8 h 48"/>
                  <a:gd name="T6" fmla="*/ 10 w 36"/>
                  <a:gd name="T7" fmla="*/ 14 h 48"/>
                  <a:gd name="T8" fmla="*/ 2 w 36"/>
                  <a:gd name="T9" fmla="*/ 16 h 48"/>
                  <a:gd name="T10" fmla="*/ 0 w 36"/>
                  <a:gd name="T11" fmla="*/ 2 h 48"/>
                  <a:gd name="T12" fmla="*/ 7 w 36"/>
                  <a:gd name="T13" fmla="*/ 0 h 48"/>
                  <a:gd name="T14" fmla="*/ 15 w 36"/>
                  <a:gd name="T15" fmla="*/ 8 h 48"/>
                  <a:gd name="T16" fmla="*/ 15 w 36"/>
                  <a:gd name="T17" fmla="*/ 1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FFFF"/>
              </a:solidFill>
              <a:ln w="9525">
                <a:solidFill>
                  <a:srgbClr val="FFFFFF"/>
                </a:solidFill>
                <a:prstDash val="solid"/>
                <a:round/>
                <a:headEnd/>
                <a:tailEnd/>
              </a:ln>
            </p:spPr>
            <p:txBody>
              <a:bodyPr/>
              <a:lstStyle/>
              <a:p>
                <a:endParaRPr lang="en-US">
                  <a:solidFill>
                    <a:srgbClr val="000000"/>
                  </a:solidFill>
                </a:endParaRPr>
              </a:p>
            </p:txBody>
          </p:sp>
          <p:sp>
            <p:nvSpPr>
              <p:cNvPr id="20100" name="Freeform 228"/>
              <p:cNvSpPr>
                <a:spLocks noChangeAspect="1"/>
              </p:cNvSpPr>
              <p:nvPr/>
            </p:nvSpPr>
            <p:spPr bwMode="auto">
              <a:xfrm>
                <a:off x="5232" y="1285"/>
                <a:ext cx="27" cy="33"/>
              </a:xfrm>
              <a:custGeom>
                <a:avLst/>
                <a:gdLst>
                  <a:gd name="T0" fmla="*/ 15 w 36"/>
                  <a:gd name="T1" fmla="*/ 10 h 48"/>
                  <a:gd name="T2" fmla="*/ 12 w 36"/>
                  <a:gd name="T3" fmla="*/ 12 h 48"/>
                  <a:gd name="T4" fmla="*/ 10 w 36"/>
                  <a:gd name="T5" fmla="*/ 8 h 48"/>
                  <a:gd name="T6" fmla="*/ 10 w 36"/>
                  <a:gd name="T7" fmla="*/ 14 h 48"/>
                  <a:gd name="T8" fmla="*/ 2 w 36"/>
                  <a:gd name="T9" fmla="*/ 16 h 48"/>
                  <a:gd name="T10" fmla="*/ 0 w 36"/>
                  <a:gd name="T11" fmla="*/ 2 h 48"/>
                  <a:gd name="T12" fmla="*/ 7 w 36"/>
                  <a:gd name="T13" fmla="*/ 0 h 48"/>
                  <a:gd name="T14" fmla="*/ 15 w 36"/>
                  <a:gd name="T15" fmla="*/ 8 h 48"/>
                  <a:gd name="T16" fmla="*/ 15 w 36"/>
                  <a:gd name="T17" fmla="*/ 10 h 48"/>
                  <a:gd name="T18" fmla="*/ 15 w 36"/>
                  <a:gd name="T19" fmla="*/ 12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01" name="Freeform 229"/>
              <p:cNvSpPr>
                <a:spLocks noChangeAspect="1"/>
              </p:cNvSpPr>
              <p:nvPr/>
            </p:nvSpPr>
            <p:spPr bwMode="auto">
              <a:xfrm>
                <a:off x="4866" y="1644"/>
                <a:ext cx="196" cy="134"/>
              </a:xfrm>
              <a:custGeom>
                <a:avLst/>
                <a:gdLst>
                  <a:gd name="T0" fmla="*/ 113 w 258"/>
                  <a:gd name="T1" fmla="*/ 19 h 198"/>
                  <a:gd name="T2" fmla="*/ 100 w 258"/>
                  <a:gd name="T3" fmla="*/ 32 h 198"/>
                  <a:gd name="T4" fmla="*/ 103 w 258"/>
                  <a:gd name="T5" fmla="*/ 35 h 198"/>
                  <a:gd name="T6" fmla="*/ 90 w 258"/>
                  <a:gd name="T7" fmla="*/ 45 h 198"/>
                  <a:gd name="T8" fmla="*/ 87 w 258"/>
                  <a:gd name="T9" fmla="*/ 43 h 198"/>
                  <a:gd name="T10" fmla="*/ 87 w 258"/>
                  <a:gd name="T11" fmla="*/ 47 h 198"/>
                  <a:gd name="T12" fmla="*/ 74 w 258"/>
                  <a:gd name="T13" fmla="*/ 52 h 198"/>
                  <a:gd name="T14" fmla="*/ 74 w 258"/>
                  <a:gd name="T15" fmla="*/ 56 h 198"/>
                  <a:gd name="T16" fmla="*/ 68 w 258"/>
                  <a:gd name="T17" fmla="*/ 54 h 198"/>
                  <a:gd name="T18" fmla="*/ 71 w 258"/>
                  <a:gd name="T19" fmla="*/ 58 h 198"/>
                  <a:gd name="T20" fmla="*/ 68 w 258"/>
                  <a:gd name="T21" fmla="*/ 62 h 198"/>
                  <a:gd name="T22" fmla="*/ 61 w 258"/>
                  <a:gd name="T23" fmla="*/ 60 h 198"/>
                  <a:gd name="T24" fmla="*/ 50 w 258"/>
                  <a:gd name="T25" fmla="*/ 45 h 198"/>
                  <a:gd name="T26" fmla="*/ 21 w 258"/>
                  <a:gd name="T27" fmla="*/ 28 h 198"/>
                  <a:gd name="T28" fmla="*/ 13 w 258"/>
                  <a:gd name="T29" fmla="*/ 19 h 198"/>
                  <a:gd name="T30" fmla="*/ 0 w 258"/>
                  <a:gd name="T31" fmla="*/ 15 h 198"/>
                  <a:gd name="T32" fmla="*/ 5 w 258"/>
                  <a:gd name="T33" fmla="*/ 9 h 198"/>
                  <a:gd name="T34" fmla="*/ 21 w 258"/>
                  <a:gd name="T35" fmla="*/ 3 h 198"/>
                  <a:gd name="T36" fmla="*/ 50 w 258"/>
                  <a:gd name="T37" fmla="*/ 0 h 198"/>
                  <a:gd name="T38" fmla="*/ 58 w 258"/>
                  <a:gd name="T39" fmla="*/ 7 h 198"/>
                  <a:gd name="T40" fmla="*/ 84 w 258"/>
                  <a:gd name="T41" fmla="*/ 3 h 198"/>
                  <a:gd name="T42" fmla="*/ 110 w 258"/>
                  <a:gd name="T43" fmla="*/ 19 h 198"/>
                  <a:gd name="T44" fmla="*/ 113 w 258"/>
                  <a:gd name="T45" fmla="*/ 19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20102" name="Freeform 230"/>
              <p:cNvSpPr>
                <a:spLocks noChangeAspect="1"/>
              </p:cNvSpPr>
              <p:nvPr/>
            </p:nvSpPr>
            <p:spPr bwMode="auto">
              <a:xfrm>
                <a:off x="4866" y="1644"/>
                <a:ext cx="196" cy="134"/>
              </a:xfrm>
              <a:custGeom>
                <a:avLst/>
                <a:gdLst>
                  <a:gd name="T0" fmla="*/ 113 w 258"/>
                  <a:gd name="T1" fmla="*/ 19 h 198"/>
                  <a:gd name="T2" fmla="*/ 100 w 258"/>
                  <a:gd name="T3" fmla="*/ 32 h 198"/>
                  <a:gd name="T4" fmla="*/ 103 w 258"/>
                  <a:gd name="T5" fmla="*/ 35 h 198"/>
                  <a:gd name="T6" fmla="*/ 90 w 258"/>
                  <a:gd name="T7" fmla="*/ 45 h 198"/>
                  <a:gd name="T8" fmla="*/ 87 w 258"/>
                  <a:gd name="T9" fmla="*/ 43 h 198"/>
                  <a:gd name="T10" fmla="*/ 87 w 258"/>
                  <a:gd name="T11" fmla="*/ 47 h 198"/>
                  <a:gd name="T12" fmla="*/ 74 w 258"/>
                  <a:gd name="T13" fmla="*/ 52 h 198"/>
                  <a:gd name="T14" fmla="*/ 74 w 258"/>
                  <a:gd name="T15" fmla="*/ 56 h 198"/>
                  <a:gd name="T16" fmla="*/ 68 w 258"/>
                  <a:gd name="T17" fmla="*/ 54 h 198"/>
                  <a:gd name="T18" fmla="*/ 71 w 258"/>
                  <a:gd name="T19" fmla="*/ 58 h 198"/>
                  <a:gd name="T20" fmla="*/ 68 w 258"/>
                  <a:gd name="T21" fmla="*/ 62 h 198"/>
                  <a:gd name="T22" fmla="*/ 61 w 258"/>
                  <a:gd name="T23" fmla="*/ 60 h 198"/>
                  <a:gd name="T24" fmla="*/ 50 w 258"/>
                  <a:gd name="T25" fmla="*/ 45 h 198"/>
                  <a:gd name="T26" fmla="*/ 21 w 258"/>
                  <a:gd name="T27" fmla="*/ 28 h 198"/>
                  <a:gd name="T28" fmla="*/ 13 w 258"/>
                  <a:gd name="T29" fmla="*/ 19 h 198"/>
                  <a:gd name="T30" fmla="*/ 0 w 258"/>
                  <a:gd name="T31" fmla="*/ 15 h 198"/>
                  <a:gd name="T32" fmla="*/ 5 w 258"/>
                  <a:gd name="T33" fmla="*/ 9 h 198"/>
                  <a:gd name="T34" fmla="*/ 21 w 258"/>
                  <a:gd name="T35" fmla="*/ 3 h 198"/>
                  <a:gd name="T36" fmla="*/ 50 w 258"/>
                  <a:gd name="T37" fmla="*/ 0 h 198"/>
                  <a:gd name="T38" fmla="*/ 58 w 258"/>
                  <a:gd name="T39" fmla="*/ 7 h 198"/>
                  <a:gd name="T40" fmla="*/ 84 w 258"/>
                  <a:gd name="T41" fmla="*/ 3 h 198"/>
                  <a:gd name="T42" fmla="*/ 110 w 258"/>
                  <a:gd name="T43" fmla="*/ 19 h 198"/>
                  <a:gd name="T44" fmla="*/ 113 w 258"/>
                  <a:gd name="T45" fmla="*/ 19 h 198"/>
                  <a:gd name="T46" fmla="*/ 113 w 258"/>
                  <a:gd name="T47" fmla="*/ 20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03" name="Freeform 231"/>
              <p:cNvSpPr>
                <a:spLocks noChangeAspect="1"/>
              </p:cNvSpPr>
              <p:nvPr/>
            </p:nvSpPr>
            <p:spPr bwMode="auto">
              <a:xfrm>
                <a:off x="4074" y="1208"/>
                <a:ext cx="275" cy="159"/>
              </a:xfrm>
              <a:custGeom>
                <a:avLst/>
                <a:gdLst>
                  <a:gd name="T0" fmla="*/ 160 w 360"/>
                  <a:gd name="T1" fmla="*/ 52 h 234"/>
                  <a:gd name="T2" fmla="*/ 157 w 360"/>
                  <a:gd name="T3" fmla="*/ 54 h 234"/>
                  <a:gd name="T4" fmla="*/ 160 w 360"/>
                  <a:gd name="T5" fmla="*/ 60 h 234"/>
                  <a:gd name="T6" fmla="*/ 155 w 360"/>
                  <a:gd name="T7" fmla="*/ 68 h 234"/>
                  <a:gd name="T8" fmla="*/ 160 w 360"/>
                  <a:gd name="T9" fmla="*/ 73 h 234"/>
                  <a:gd name="T10" fmla="*/ 157 w 360"/>
                  <a:gd name="T11" fmla="*/ 73 h 234"/>
                  <a:gd name="T12" fmla="*/ 144 w 360"/>
                  <a:gd name="T13" fmla="*/ 66 h 234"/>
                  <a:gd name="T14" fmla="*/ 128 w 360"/>
                  <a:gd name="T15" fmla="*/ 68 h 234"/>
                  <a:gd name="T16" fmla="*/ 118 w 360"/>
                  <a:gd name="T17" fmla="*/ 63 h 234"/>
                  <a:gd name="T18" fmla="*/ 0 w 360"/>
                  <a:gd name="T19" fmla="*/ 58 h 234"/>
                  <a:gd name="T20" fmla="*/ 3 w 360"/>
                  <a:gd name="T21" fmla="*/ 49 h 234"/>
                  <a:gd name="T22" fmla="*/ 5 w 360"/>
                  <a:gd name="T23" fmla="*/ 17 h 234"/>
                  <a:gd name="T24" fmla="*/ 8 w 360"/>
                  <a:gd name="T25" fmla="*/ 0 h 234"/>
                  <a:gd name="T26" fmla="*/ 157 w 360"/>
                  <a:gd name="T27" fmla="*/ 3 h 234"/>
                  <a:gd name="T28" fmla="*/ 152 w 360"/>
                  <a:gd name="T29" fmla="*/ 10 h 234"/>
                  <a:gd name="T30" fmla="*/ 160 w 360"/>
                  <a:gd name="T31" fmla="*/ 17 h 234"/>
                  <a:gd name="T32" fmla="*/ 160 w 360"/>
                  <a:gd name="T33" fmla="*/ 46 h 234"/>
                  <a:gd name="T34" fmla="*/ 160 w 360"/>
                  <a:gd name="T35" fmla="*/ 52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104" name="Freeform 232"/>
              <p:cNvSpPr>
                <a:spLocks noChangeAspect="1"/>
              </p:cNvSpPr>
              <p:nvPr/>
            </p:nvSpPr>
            <p:spPr bwMode="auto">
              <a:xfrm>
                <a:off x="4074" y="1208"/>
                <a:ext cx="275" cy="159"/>
              </a:xfrm>
              <a:custGeom>
                <a:avLst/>
                <a:gdLst>
                  <a:gd name="T0" fmla="*/ 160 w 360"/>
                  <a:gd name="T1" fmla="*/ 52 h 234"/>
                  <a:gd name="T2" fmla="*/ 157 w 360"/>
                  <a:gd name="T3" fmla="*/ 54 h 234"/>
                  <a:gd name="T4" fmla="*/ 160 w 360"/>
                  <a:gd name="T5" fmla="*/ 60 h 234"/>
                  <a:gd name="T6" fmla="*/ 155 w 360"/>
                  <a:gd name="T7" fmla="*/ 68 h 234"/>
                  <a:gd name="T8" fmla="*/ 160 w 360"/>
                  <a:gd name="T9" fmla="*/ 73 h 234"/>
                  <a:gd name="T10" fmla="*/ 157 w 360"/>
                  <a:gd name="T11" fmla="*/ 73 h 234"/>
                  <a:gd name="T12" fmla="*/ 144 w 360"/>
                  <a:gd name="T13" fmla="*/ 66 h 234"/>
                  <a:gd name="T14" fmla="*/ 128 w 360"/>
                  <a:gd name="T15" fmla="*/ 68 h 234"/>
                  <a:gd name="T16" fmla="*/ 118 w 360"/>
                  <a:gd name="T17" fmla="*/ 63 h 234"/>
                  <a:gd name="T18" fmla="*/ 0 w 360"/>
                  <a:gd name="T19" fmla="*/ 58 h 234"/>
                  <a:gd name="T20" fmla="*/ 3 w 360"/>
                  <a:gd name="T21" fmla="*/ 49 h 234"/>
                  <a:gd name="T22" fmla="*/ 5 w 360"/>
                  <a:gd name="T23" fmla="*/ 17 h 234"/>
                  <a:gd name="T24" fmla="*/ 8 w 360"/>
                  <a:gd name="T25" fmla="*/ 0 h 234"/>
                  <a:gd name="T26" fmla="*/ 157 w 360"/>
                  <a:gd name="T27" fmla="*/ 3 h 234"/>
                  <a:gd name="T28" fmla="*/ 152 w 360"/>
                  <a:gd name="T29" fmla="*/ 10 h 234"/>
                  <a:gd name="T30" fmla="*/ 160 w 360"/>
                  <a:gd name="T31" fmla="*/ 17 h 234"/>
                  <a:gd name="T32" fmla="*/ 160 w 360"/>
                  <a:gd name="T33" fmla="*/ 46 h 234"/>
                  <a:gd name="T34" fmla="*/ 160 w 360"/>
                  <a:gd name="T35" fmla="*/ 52 h 234"/>
                  <a:gd name="T36" fmla="*/ 160 w 360"/>
                  <a:gd name="T37" fmla="*/ 5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05" name="Freeform 233"/>
              <p:cNvSpPr>
                <a:spLocks noChangeAspect="1"/>
              </p:cNvSpPr>
              <p:nvPr/>
            </p:nvSpPr>
            <p:spPr bwMode="auto">
              <a:xfrm>
                <a:off x="4591" y="1587"/>
                <a:ext cx="330" cy="102"/>
              </a:xfrm>
              <a:custGeom>
                <a:avLst/>
                <a:gdLst>
                  <a:gd name="T0" fmla="*/ 192 w 432"/>
                  <a:gd name="T1" fmla="*/ 0 h 150"/>
                  <a:gd name="T2" fmla="*/ 192 w 432"/>
                  <a:gd name="T3" fmla="*/ 5 h 150"/>
                  <a:gd name="T4" fmla="*/ 187 w 432"/>
                  <a:gd name="T5" fmla="*/ 10 h 150"/>
                  <a:gd name="T6" fmla="*/ 174 w 432"/>
                  <a:gd name="T7" fmla="*/ 15 h 150"/>
                  <a:gd name="T8" fmla="*/ 171 w 432"/>
                  <a:gd name="T9" fmla="*/ 14 h 150"/>
                  <a:gd name="T10" fmla="*/ 166 w 432"/>
                  <a:gd name="T11" fmla="*/ 19 h 150"/>
                  <a:gd name="T12" fmla="*/ 147 w 432"/>
                  <a:gd name="T13" fmla="*/ 27 h 150"/>
                  <a:gd name="T14" fmla="*/ 144 w 432"/>
                  <a:gd name="T15" fmla="*/ 32 h 150"/>
                  <a:gd name="T16" fmla="*/ 137 w 432"/>
                  <a:gd name="T17" fmla="*/ 32 h 150"/>
                  <a:gd name="T18" fmla="*/ 137 w 432"/>
                  <a:gd name="T19" fmla="*/ 38 h 150"/>
                  <a:gd name="T20" fmla="*/ 107 w 432"/>
                  <a:gd name="T21" fmla="*/ 41 h 150"/>
                  <a:gd name="T22" fmla="*/ 48 w 432"/>
                  <a:gd name="T23" fmla="*/ 44 h 150"/>
                  <a:gd name="T24" fmla="*/ 0 w 432"/>
                  <a:gd name="T25" fmla="*/ 47 h 150"/>
                  <a:gd name="T26" fmla="*/ 5 w 432"/>
                  <a:gd name="T27" fmla="*/ 44 h 150"/>
                  <a:gd name="T28" fmla="*/ 0 w 432"/>
                  <a:gd name="T29" fmla="*/ 38 h 150"/>
                  <a:gd name="T30" fmla="*/ 8 w 432"/>
                  <a:gd name="T31" fmla="*/ 36 h 150"/>
                  <a:gd name="T32" fmla="*/ 5 w 432"/>
                  <a:gd name="T33" fmla="*/ 32 h 150"/>
                  <a:gd name="T34" fmla="*/ 14 w 432"/>
                  <a:gd name="T35" fmla="*/ 27 h 150"/>
                  <a:gd name="T36" fmla="*/ 11 w 432"/>
                  <a:gd name="T37" fmla="*/ 27 h 150"/>
                  <a:gd name="T38" fmla="*/ 11 w 432"/>
                  <a:gd name="T39" fmla="*/ 24 h 150"/>
                  <a:gd name="T40" fmla="*/ 14 w 432"/>
                  <a:gd name="T41" fmla="*/ 14 h 150"/>
                  <a:gd name="T42" fmla="*/ 16 w 432"/>
                  <a:gd name="T43" fmla="*/ 15 h 150"/>
                  <a:gd name="T44" fmla="*/ 48 w 432"/>
                  <a:gd name="T45" fmla="*/ 14 h 150"/>
                  <a:gd name="T46" fmla="*/ 48 w 432"/>
                  <a:gd name="T47" fmla="*/ 10 h 150"/>
                  <a:gd name="T48" fmla="*/ 147 w 432"/>
                  <a:gd name="T49" fmla="*/ 3 h 150"/>
                  <a:gd name="T50" fmla="*/ 19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06" name="Freeform 234"/>
              <p:cNvSpPr>
                <a:spLocks noChangeAspect="1"/>
              </p:cNvSpPr>
              <p:nvPr/>
            </p:nvSpPr>
            <p:spPr bwMode="auto">
              <a:xfrm>
                <a:off x="4591" y="1587"/>
                <a:ext cx="330" cy="102"/>
              </a:xfrm>
              <a:custGeom>
                <a:avLst/>
                <a:gdLst>
                  <a:gd name="T0" fmla="*/ 192 w 432"/>
                  <a:gd name="T1" fmla="*/ 0 h 150"/>
                  <a:gd name="T2" fmla="*/ 192 w 432"/>
                  <a:gd name="T3" fmla="*/ 5 h 150"/>
                  <a:gd name="T4" fmla="*/ 187 w 432"/>
                  <a:gd name="T5" fmla="*/ 10 h 150"/>
                  <a:gd name="T6" fmla="*/ 174 w 432"/>
                  <a:gd name="T7" fmla="*/ 15 h 150"/>
                  <a:gd name="T8" fmla="*/ 171 w 432"/>
                  <a:gd name="T9" fmla="*/ 14 h 150"/>
                  <a:gd name="T10" fmla="*/ 166 w 432"/>
                  <a:gd name="T11" fmla="*/ 19 h 150"/>
                  <a:gd name="T12" fmla="*/ 147 w 432"/>
                  <a:gd name="T13" fmla="*/ 27 h 150"/>
                  <a:gd name="T14" fmla="*/ 144 w 432"/>
                  <a:gd name="T15" fmla="*/ 32 h 150"/>
                  <a:gd name="T16" fmla="*/ 137 w 432"/>
                  <a:gd name="T17" fmla="*/ 32 h 150"/>
                  <a:gd name="T18" fmla="*/ 137 w 432"/>
                  <a:gd name="T19" fmla="*/ 38 h 150"/>
                  <a:gd name="T20" fmla="*/ 107 w 432"/>
                  <a:gd name="T21" fmla="*/ 41 h 150"/>
                  <a:gd name="T22" fmla="*/ 48 w 432"/>
                  <a:gd name="T23" fmla="*/ 44 h 150"/>
                  <a:gd name="T24" fmla="*/ 0 w 432"/>
                  <a:gd name="T25" fmla="*/ 47 h 150"/>
                  <a:gd name="T26" fmla="*/ 5 w 432"/>
                  <a:gd name="T27" fmla="*/ 44 h 150"/>
                  <a:gd name="T28" fmla="*/ 0 w 432"/>
                  <a:gd name="T29" fmla="*/ 38 h 150"/>
                  <a:gd name="T30" fmla="*/ 8 w 432"/>
                  <a:gd name="T31" fmla="*/ 36 h 150"/>
                  <a:gd name="T32" fmla="*/ 5 w 432"/>
                  <a:gd name="T33" fmla="*/ 32 h 150"/>
                  <a:gd name="T34" fmla="*/ 14 w 432"/>
                  <a:gd name="T35" fmla="*/ 27 h 150"/>
                  <a:gd name="T36" fmla="*/ 11 w 432"/>
                  <a:gd name="T37" fmla="*/ 27 h 150"/>
                  <a:gd name="T38" fmla="*/ 11 w 432"/>
                  <a:gd name="T39" fmla="*/ 24 h 150"/>
                  <a:gd name="T40" fmla="*/ 14 w 432"/>
                  <a:gd name="T41" fmla="*/ 14 h 150"/>
                  <a:gd name="T42" fmla="*/ 16 w 432"/>
                  <a:gd name="T43" fmla="*/ 15 h 150"/>
                  <a:gd name="T44" fmla="*/ 48 w 432"/>
                  <a:gd name="T45" fmla="*/ 14 h 150"/>
                  <a:gd name="T46" fmla="*/ 48 w 432"/>
                  <a:gd name="T47" fmla="*/ 10 h 150"/>
                  <a:gd name="T48" fmla="*/ 147 w 432"/>
                  <a:gd name="T49" fmla="*/ 3 h 150"/>
                  <a:gd name="T50" fmla="*/ 192 w 432"/>
                  <a:gd name="T51" fmla="*/ 0 h 150"/>
                  <a:gd name="T52" fmla="*/ 192 w 432"/>
                  <a:gd name="T53" fmla="*/ 2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07" name="Freeform 235"/>
              <p:cNvSpPr>
                <a:spLocks noChangeAspect="1"/>
              </p:cNvSpPr>
              <p:nvPr/>
            </p:nvSpPr>
            <p:spPr bwMode="auto">
              <a:xfrm>
                <a:off x="3923" y="1620"/>
                <a:ext cx="545" cy="464"/>
              </a:xfrm>
              <a:custGeom>
                <a:avLst/>
                <a:gdLst>
                  <a:gd name="T0" fmla="*/ 302 w 714"/>
                  <a:gd name="T1" fmla="*/ 62 h 684"/>
                  <a:gd name="T2" fmla="*/ 304 w 714"/>
                  <a:gd name="T3" fmla="*/ 94 h 684"/>
                  <a:gd name="T4" fmla="*/ 312 w 714"/>
                  <a:gd name="T5" fmla="*/ 122 h 684"/>
                  <a:gd name="T6" fmla="*/ 307 w 714"/>
                  <a:gd name="T7" fmla="*/ 136 h 684"/>
                  <a:gd name="T8" fmla="*/ 285 w 714"/>
                  <a:gd name="T9" fmla="*/ 146 h 684"/>
                  <a:gd name="T10" fmla="*/ 285 w 714"/>
                  <a:gd name="T11" fmla="*/ 142 h 684"/>
                  <a:gd name="T12" fmla="*/ 282 w 714"/>
                  <a:gd name="T13" fmla="*/ 140 h 684"/>
                  <a:gd name="T14" fmla="*/ 282 w 714"/>
                  <a:gd name="T15" fmla="*/ 146 h 684"/>
                  <a:gd name="T16" fmla="*/ 275 w 714"/>
                  <a:gd name="T17" fmla="*/ 154 h 684"/>
                  <a:gd name="T18" fmla="*/ 262 w 714"/>
                  <a:gd name="T19" fmla="*/ 157 h 684"/>
                  <a:gd name="T20" fmla="*/ 251 w 714"/>
                  <a:gd name="T21" fmla="*/ 159 h 684"/>
                  <a:gd name="T22" fmla="*/ 245 w 714"/>
                  <a:gd name="T23" fmla="*/ 159 h 684"/>
                  <a:gd name="T24" fmla="*/ 240 w 714"/>
                  <a:gd name="T25" fmla="*/ 159 h 684"/>
                  <a:gd name="T26" fmla="*/ 245 w 714"/>
                  <a:gd name="T27" fmla="*/ 165 h 684"/>
                  <a:gd name="T28" fmla="*/ 235 w 714"/>
                  <a:gd name="T29" fmla="*/ 163 h 684"/>
                  <a:gd name="T30" fmla="*/ 232 w 714"/>
                  <a:gd name="T31" fmla="*/ 170 h 684"/>
                  <a:gd name="T32" fmla="*/ 224 w 714"/>
                  <a:gd name="T33" fmla="*/ 172 h 684"/>
                  <a:gd name="T34" fmla="*/ 221 w 714"/>
                  <a:gd name="T35" fmla="*/ 176 h 684"/>
                  <a:gd name="T36" fmla="*/ 224 w 714"/>
                  <a:gd name="T37" fmla="*/ 180 h 684"/>
                  <a:gd name="T38" fmla="*/ 216 w 714"/>
                  <a:gd name="T39" fmla="*/ 187 h 684"/>
                  <a:gd name="T40" fmla="*/ 213 w 714"/>
                  <a:gd name="T41" fmla="*/ 187 h 684"/>
                  <a:gd name="T42" fmla="*/ 211 w 714"/>
                  <a:gd name="T43" fmla="*/ 187 h 684"/>
                  <a:gd name="T44" fmla="*/ 216 w 714"/>
                  <a:gd name="T45" fmla="*/ 197 h 684"/>
                  <a:gd name="T46" fmla="*/ 200 w 714"/>
                  <a:gd name="T47" fmla="*/ 212 h 684"/>
                  <a:gd name="T48" fmla="*/ 169 w 714"/>
                  <a:gd name="T49" fmla="*/ 191 h 684"/>
                  <a:gd name="T50" fmla="*/ 149 w 714"/>
                  <a:gd name="T51" fmla="*/ 167 h 684"/>
                  <a:gd name="T52" fmla="*/ 123 w 714"/>
                  <a:gd name="T53" fmla="*/ 136 h 684"/>
                  <a:gd name="T54" fmla="*/ 91 w 714"/>
                  <a:gd name="T55" fmla="*/ 135 h 684"/>
                  <a:gd name="T56" fmla="*/ 78 w 714"/>
                  <a:gd name="T57" fmla="*/ 150 h 684"/>
                  <a:gd name="T58" fmla="*/ 46 w 714"/>
                  <a:gd name="T59" fmla="*/ 135 h 684"/>
                  <a:gd name="T60" fmla="*/ 3 w 714"/>
                  <a:gd name="T61" fmla="*/ 88 h 684"/>
                  <a:gd name="T62" fmla="*/ 85 w 714"/>
                  <a:gd name="T63" fmla="*/ 90 h 684"/>
                  <a:gd name="T64" fmla="*/ 166 w 714"/>
                  <a:gd name="T65" fmla="*/ 2 h 684"/>
                  <a:gd name="T66" fmla="*/ 171 w 714"/>
                  <a:gd name="T67" fmla="*/ 45 h 684"/>
                  <a:gd name="T68" fmla="*/ 181 w 714"/>
                  <a:gd name="T69" fmla="*/ 49 h 684"/>
                  <a:gd name="T70" fmla="*/ 205 w 714"/>
                  <a:gd name="T71" fmla="*/ 51 h 684"/>
                  <a:gd name="T72" fmla="*/ 216 w 714"/>
                  <a:gd name="T73" fmla="*/ 54 h 684"/>
                  <a:gd name="T74" fmla="*/ 227 w 714"/>
                  <a:gd name="T75" fmla="*/ 56 h 684"/>
                  <a:gd name="T76" fmla="*/ 235 w 714"/>
                  <a:gd name="T77" fmla="*/ 54 h 684"/>
                  <a:gd name="T78" fmla="*/ 240 w 714"/>
                  <a:gd name="T79" fmla="*/ 56 h 684"/>
                  <a:gd name="T80" fmla="*/ 275 w 714"/>
                  <a:gd name="T81" fmla="*/ 5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08" name="Freeform 236"/>
              <p:cNvSpPr>
                <a:spLocks noChangeAspect="1"/>
              </p:cNvSpPr>
              <p:nvPr/>
            </p:nvSpPr>
            <p:spPr bwMode="auto">
              <a:xfrm>
                <a:off x="3923" y="1620"/>
                <a:ext cx="545" cy="464"/>
              </a:xfrm>
              <a:custGeom>
                <a:avLst/>
                <a:gdLst>
                  <a:gd name="T0" fmla="*/ 302 w 714"/>
                  <a:gd name="T1" fmla="*/ 62 h 684"/>
                  <a:gd name="T2" fmla="*/ 304 w 714"/>
                  <a:gd name="T3" fmla="*/ 94 h 684"/>
                  <a:gd name="T4" fmla="*/ 312 w 714"/>
                  <a:gd name="T5" fmla="*/ 122 h 684"/>
                  <a:gd name="T6" fmla="*/ 307 w 714"/>
                  <a:gd name="T7" fmla="*/ 136 h 684"/>
                  <a:gd name="T8" fmla="*/ 285 w 714"/>
                  <a:gd name="T9" fmla="*/ 146 h 684"/>
                  <a:gd name="T10" fmla="*/ 285 w 714"/>
                  <a:gd name="T11" fmla="*/ 142 h 684"/>
                  <a:gd name="T12" fmla="*/ 282 w 714"/>
                  <a:gd name="T13" fmla="*/ 140 h 684"/>
                  <a:gd name="T14" fmla="*/ 282 w 714"/>
                  <a:gd name="T15" fmla="*/ 146 h 684"/>
                  <a:gd name="T16" fmla="*/ 275 w 714"/>
                  <a:gd name="T17" fmla="*/ 154 h 684"/>
                  <a:gd name="T18" fmla="*/ 262 w 714"/>
                  <a:gd name="T19" fmla="*/ 157 h 684"/>
                  <a:gd name="T20" fmla="*/ 251 w 714"/>
                  <a:gd name="T21" fmla="*/ 159 h 684"/>
                  <a:gd name="T22" fmla="*/ 245 w 714"/>
                  <a:gd name="T23" fmla="*/ 159 h 684"/>
                  <a:gd name="T24" fmla="*/ 240 w 714"/>
                  <a:gd name="T25" fmla="*/ 159 h 684"/>
                  <a:gd name="T26" fmla="*/ 245 w 714"/>
                  <a:gd name="T27" fmla="*/ 165 h 684"/>
                  <a:gd name="T28" fmla="*/ 235 w 714"/>
                  <a:gd name="T29" fmla="*/ 163 h 684"/>
                  <a:gd name="T30" fmla="*/ 232 w 714"/>
                  <a:gd name="T31" fmla="*/ 170 h 684"/>
                  <a:gd name="T32" fmla="*/ 224 w 714"/>
                  <a:gd name="T33" fmla="*/ 172 h 684"/>
                  <a:gd name="T34" fmla="*/ 216 w 714"/>
                  <a:gd name="T35" fmla="*/ 176 h 684"/>
                  <a:gd name="T36" fmla="*/ 221 w 714"/>
                  <a:gd name="T37" fmla="*/ 180 h 684"/>
                  <a:gd name="T38" fmla="*/ 219 w 714"/>
                  <a:gd name="T39" fmla="*/ 187 h 684"/>
                  <a:gd name="T40" fmla="*/ 216 w 714"/>
                  <a:gd name="T41" fmla="*/ 185 h 684"/>
                  <a:gd name="T42" fmla="*/ 211 w 714"/>
                  <a:gd name="T43" fmla="*/ 184 h 684"/>
                  <a:gd name="T44" fmla="*/ 219 w 714"/>
                  <a:gd name="T45" fmla="*/ 187 h 684"/>
                  <a:gd name="T46" fmla="*/ 227 w 714"/>
                  <a:gd name="T47" fmla="*/ 214 h 684"/>
                  <a:gd name="T48" fmla="*/ 176 w 714"/>
                  <a:gd name="T49" fmla="*/ 204 h 684"/>
                  <a:gd name="T50" fmla="*/ 166 w 714"/>
                  <a:gd name="T51" fmla="*/ 180 h 684"/>
                  <a:gd name="T52" fmla="*/ 137 w 714"/>
                  <a:gd name="T53" fmla="*/ 146 h 684"/>
                  <a:gd name="T54" fmla="*/ 98 w 714"/>
                  <a:gd name="T55" fmla="*/ 133 h 684"/>
                  <a:gd name="T56" fmla="*/ 85 w 714"/>
                  <a:gd name="T57" fmla="*/ 144 h 684"/>
                  <a:gd name="T58" fmla="*/ 73 w 714"/>
                  <a:gd name="T59" fmla="*/ 148 h 684"/>
                  <a:gd name="T60" fmla="*/ 37 w 714"/>
                  <a:gd name="T61" fmla="*/ 116 h 684"/>
                  <a:gd name="T62" fmla="*/ 0 w 714"/>
                  <a:gd name="T63" fmla="*/ 84 h 684"/>
                  <a:gd name="T64" fmla="*/ 96 w 714"/>
                  <a:gd name="T65" fmla="*/ 0 h 684"/>
                  <a:gd name="T66" fmla="*/ 163 w 714"/>
                  <a:gd name="T67" fmla="*/ 41 h 684"/>
                  <a:gd name="T68" fmla="*/ 179 w 714"/>
                  <a:gd name="T69" fmla="*/ 43 h 684"/>
                  <a:gd name="T70" fmla="*/ 198 w 714"/>
                  <a:gd name="T71" fmla="*/ 52 h 684"/>
                  <a:gd name="T72" fmla="*/ 211 w 714"/>
                  <a:gd name="T73" fmla="*/ 56 h 684"/>
                  <a:gd name="T74" fmla="*/ 224 w 714"/>
                  <a:gd name="T75" fmla="*/ 58 h 684"/>
                  <a:gd name="T76" fmla="*/ 230 w 714"/>
                  <a:gd name="T77" fmla="*/ 60 h 684"/>
                  <a:gd name="T78" fmla="*/ 235 w 714"/>
                  <a:gd name="T79" fmla="*/ 56 h 684"/>
                  <a:gd name="T80" fmla="*/ 248 w 714"/>
                  <a:gd name="T81" fmla="*/ 60 h 684"/>
                  <a:gd name="T82" fmla="*/ 291 w 714"/>
                  <a:gd name="T83" fmla="*/ 60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09" name="Freeform 237"/>
              <p:cNvSpPr>
                <a:spLocks noChangeAspect="1"/>
              </p:cNvSpPr>
              <p:nvPr/>
            </p:nvSpPr>
            <p:spPr bwMode="auto">
              <a:xfrm>
                <a:off x="3667" y="1330"/>
                <a:ext cx="219" cy="245"/>
              </a:xfrm>
              <a:custGeom>
                <a:avLst/>
                <a:gdLst>
                  <a:gd name="T0" fmla="*/ 111 w 288"/>
                  <a:gd name="T1" fmla="*/ 114 h 360"/>
                  <a:gd name="T2" fmla="*/ 0 w 288"/>
                  <a:gd name="T3" fmla="*/ 100 h 360"/>
                  <a:gd name="T4" fmla="*/ 27 w 288"/>
                  <a:gd name="T5" fmla="*/ 0 h 360"/>
                  <a:gd name="T6" fmla="*/ 47 w 288"/>
                  <a:gd name="T7" fmla="*/ 3 h 360"/>
                  <a:gd name="T8" fmla="*/ 90 w 288"/>
                  <a:gd name="T9" fmla="*/ 10 h 360"/>
                  <a:gd name="T10" fmla="*/ 84 w 288"/>
                  <a:gd name="T11" fmla="*/ 29 h 360"/>
                  <a:gd name="T12" fmla="*/ 127 w 288"/>
                  <a:gd name="T13" fmla="*/ 34 h 360"/>
                  <a:gd name="T14" fmla="*/ 113 w 288"/>
                  <a:gd name="T15" fmla="*/ 100 h 360"/>
                  <a:gd name="T16" fmla="*/ 111 w 288"/>
                  <a:gd name="T17" fmla="*/ 114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10" name="Freeform 238"/>
              <p:cNvSpPr>
                <a:spLocks noChangeAspect="1"/>
              </p:cNvSpPr>
              <p:nvPr/>
            </p:nvSpPr>
            <p:spPr bwMode="auto">
              <a:xfrm>
                <a:off x="3667" y="1330"/>
                <a:ext cx="219" cy="249"/>
              </a:xfrm>
              <a:custGeom>
                <a:avLst/>
                <a:gdLst>
                  <a:gd name="T0" fmla="*/ 111 w 288"/>
                  <a:gd name="T1" fmla="*/ 114 h 366"/>
                  <a:gd name="T2" fmla="*/ 0 w 288"/>
                  <a:gd name="T3" fmla="*/ 100 h 366"/>
                  <a:gd name="T4" fmla="*/ 27 w 288"/>
                  <a:gd name="T5" fmla="*/ 0 h 366"/>
                  <a:gd name="T6" fmla="*/ 47 w 288"/>
                  <a:gd name="T7" fmla="*/ 3 h 366"/>
                  <a:gd name="T8" fmla="*/ 90 w 288"/>
                  <a:gd name="T9" fmla="*/ 10 h 366"/>
                  <a:gd name="T10" fmla="*/ 84 w 288"/>
                  <a:gd name="T11" fmla="*/ 28 h 366"/>
                  <a:gd name="T12" fmla="*/ 127 w 288"/>
                  <a:gd name="T13" fmla="*/ 34 h 366"/>
                  <a:gd name="T14" fmla="*/ 113 w 288"/>
                  <a:gd name="T15" fmla="*/ 100 h 366"/>
                  <a:gd name="T16" fmla="*/ 111 w 288"/>
                  <a:gd name="T17" fmla="*/ 114 h 366"/>
                  <a:gd name="T18" fmla="*/ 111 w 288"/>
                  <a:gd name="T19" fmla="*/ 115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11" name="Freeform 239"/>
              <p:cNvSpPr>
                <a:spLocks noChangeAspect="1"/>
              </p:cNvSpPr>
              <p:nvPr/>
            </p:nvSpPr>
            <p:spPr bwMode="auto">
              <a:xfrm>
                <a:off x="5140" y="1163"/>
                <a:ext cx="64" cy="106"/>
              </a:xfrm>
              <a:custGeom>
                <a:avLst/>
                <a:gdLst>
                  <a:gd name="T0" fmla="*/ 32 w 84"/>
                  <a:gd name="T1" fmla="*/ 47 h 156"/>
                  <a:gd name="T2" fmla="*/ 24 w 84"/>
                  <a:gd name="T3" fmla="*/ 49 h 156"/>
                  <a:gd name="T4" fmla="*/ 16 w 84"/>
                  <a:gd name="T5" fmla="*/ 49 h 156"/>
                  <a:gd name="T6" fmla="*/ 11 w 84"/>
                  <a:gd name="T7" fmla="*/ 34 h 156"/>
                  <a:gd name="T8" fmla="*/ 8 w 84"/>
                  <a:gd name="T9" fmla="*/ 34 h 156"/>
                  <a:gd name="T10" fmla="*/ 5 w 84"/>
                  <a:gd name="T11" fmla="*/ 24 h 156"/>
                  <a:gd name="T12" fmla="*/ 0 w 84"/>
                  <a:gd name="T13" fmla="*/ 5 h 156"/>
                  <a:gd name="T14" fmla="*/ 37 w 84"/>
                  <a:gd name="T15" fmla="*/ 0 h 156"/>
                  <a:gd name="T16" fmla="*/ 37 w 84"/>
                  <a:gd name="T17" fmla="*/ 10 h 156"/>
                  <a:gd name="T18" fmla="*/ 32 w 84"/>
                  <a:gd name="T19" fmla="*/ 15 h 156"/>
                  <a:gd name="T20" fmla="*/ 29 w 84"/>
                  <a:gd name="T21" fmla="*/ 30 h 156"/>
                  <a:gd name="T22" fmla="*/ 32 w 84"/>
                  <a:gd name="T23" fmla="*/ 47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112" name="Freeform 240"/>
              <p:cNvSpPr>
                <a:spLocks noChangeAspect="1"/>
              </p:cNvSpPr>
              <p:nvPr/>
            </p:nvSpPr>
            <p:spPr bwMode="auto">
              <a:xfrm>
                <a:off x="5140" y="1163"/>
                <a:ext cx="64" cy="106"/>
              </a:xfrm>
              <a:custGeom>
                <a:avLst/>
                <a:gdLst>
                  <a:gd name="T0" fmla="*/ 32 w 84"/>
                  <a:gd name="T1" fmla="*/ 47 h 156"/>
                  <a:gd name="T2" fmla="*/ 24 w 84"/>
                  <a:gd name="T3" fmla="*/ 49 h 156"/>
                  <a:gd name="T4" fmla="*/ 16 w 84"/>
                  <a:gd name="T5" fmla="*/ 49 h 156"/>
                  <a:gd name="T6" fmla="*/ 11 w 84"/>
                  <a:gd name="T7" fmla="*/ 34 h 156"/>
                  <a:gd name="T8" fmla="*/ 8 w 84"/>
                  <a:gd name="T9" fmla="*/ 34 h 156"/>
                  <a:gd name="T10" fmla="*/ 5 w 84"/>
                  <a:gd name="T11" fmla="*/ 24 h 156"/>
                  <a:gd name="T12" fmla="*/ 0 w 84"/>
                  <a:gd name="T13" fmla="*/ 5 h 156"/>
                  <a:gd name="T14" fmla="*/ 37 w 84"/>
                  <a:gd name="T15" fmla="*/ 0 h 156"/>
                  <a:gd name="T16" fmla="*/ 37 w 84"/>
                  <a:gd name="T17" fmla="*/ 10 h 156"/>
                  <a:gd name="T18" fmla="*/ 32 w 84"/>
                  <a:gd name="T19" fmla="*/ 15 h 156"/>
                  <a:gd name="T20" fmla="*/ 29 w 84"/>
                  <a:gd name="T21" fmla="*/ 30 h 156"/>
                  <a:gd name="T22" fmla="*/ 32 w 84"/>
                  <a:gd name="T23" fmla="*/ 47 h 156"/>
                  <a:gd name="T24" fmla="*/ 32 w 84"/>
                  <a:gd name="T25" fmla="*/ 49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13" name="Freeform 241"/>
              <p:cNvSpPr>
                <a:spLocks noChangeAspect="1"/>
              </p:cNvSpPr>
              <p:nvPr/>
            </p:nvSpPr>
            <p:spPr bwMode="auto">
              <a:xfrm>
                <a:off x="5149" y="1485"/>
                <a:ext cx="0" cy="8"/>
              </a:xfrm>
              <a:custGeom>
                <a:avLst/>
                <a:gdLst>
                  <a:gd name="T0" fmla="*/ 0 h 12"/>
                  <a:gd name="T1" fmla="*/ 3 h 12"/>
                  <a:gd name="T2" fmla="*/ 0 h 12"/>
                  <a:gd name="T3" fmla="*/ 2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14" name="Freeform 242"/>
              <p:cNvSpPr>
                <a:spLocks noChangeAspect="1"/>
              </p:cNvSpPr>
              <p:nvPr/>
            </p:nvSpPr>
            <p:spPr bwMode="auto">
              <a:xfrm>
                <a:off x="5131" y="1485"/>
                <a:ext cx="14" cy="45"/>
              </a:xfrm>
              <a:custGeom>
                <a:avLst/>
                <a:gdLst>
                  <a:gd name="T0" fmla="*/ 9 w 18"/>
                  <a:gd name="T1" fmla="*/ 0 h 66"/>
                  <a:gd name="T2" fmla="*/ 3 w 18"/>
                  <a:gd name="T3" fmla="*/ 21 h 66"/>
                  <a:gd name="T4" fmla="*/ 0 w 18"/>
                  <a:gd name="T5" fmla="*/ 16 h 66"/>
                  <a:gd name="T6" fmla="*/ 3 w 18"/>
                  <a:gd name="T7" fmla="*/ 2 h 66"/>
                  <a:gd name="T8" fmla="*/ 9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15" name="Freeform 243"/>
              <p:cNvSpPr>
                <a:spLocks noChangeAspect="1"/>
              </p:cNvSpPr>
              <p:nvPr/>
            </p:nvSpPr>
            <p:spPr bwMode="auto">
              <a:xfrm>
                <a:off x="5131" y="1485"/>
                <a:ext cx="14" cy="45"/>
              </a:xfrm>
              <a:custGeom>
                <a:avLst/>
                <a:gdLst>
                  <a:gd name="T0" fmla="*/ 9 w 18"/>
                  <a:gd name="T1" fmla="*/ 0 h 66"/>
                  <a:gd name="T2" fmla="*/ 3 w 18"/>
                  <a:gd name="T3" fmla="*/ 21 h 66"/>
                  <a:gd name="T4" fmla="*/ 0 w 18"/>
                  <a:gd name="T5" fmla="*/ 16 h 66"/>
                  <a:gd name="T6" fmla="*/ 3 w 18"/>
                  <a:gd name="T7" fmla="*/ 2 h 66"/>
                  <a:gd name="T8" fmla="*/ 9 w 18"/>
                  <a:gd name="T9" fmla="*/ 0 h 66"/>
                  <a:gd name="T10" fmla="*/ 9 w 18"/>
                  <a:gd name="T11" fmla="*/ 2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16" name="Freeform 244"/>
              <p:cNvSpPr>
                <a:spLocks noChangeAspect="1"/>
              </p:cNvSpPr>
              <p:nvPr/>
            </p:nvSpPr>
            <p:spPr bwMode="auto">
              <a:xfrm>
                <a:off x="4843" y="1444"/>
                <a:ext cx="297" cy="151"/>
              </a:xfrm>
              <a:custGeom>
                <a:avLst/>
                <a:gdLst>
                  <a:gd name="T0" fmla="*/ 172 w 390"/>
                  <a:gd name="T1" fmla="*/ 51 h 222"/>
                  <a:gd name="T2" fmla="*/ 169 w 390"/>
                  <a:gd name="T3" fmla="*/ 49 h 222"/>
                  <a:gd name="T4" fmla="*/ 172 w 390"/>
                  <a:gd name="T5" fmla="*/ 51 h 222"/>
                  <a:gd name="T6" fmla="*/ 169 w 390"/>
                  <a:gd name="T7" fmla="*/ 51 h 222"/>
                  <a:gd name="T8" fmla="*/ 45 w 390"/>
                  <a:gd name="T9" fmla="*/ 66 h 222"/>
                  <a:gd name="T10" fmla="*/ 0 w 390"/>
                  <a:gd name="T11" fmla="*/ 70 h 222"/>
                  <a:gd name="T12" fmla="*/ 11 w 390"/>
                  <a:gd name="T13" fmla="*/ 66 h 222"/>
                  <a:gd name="T14" fmla="*/ 34 w 390"/>
                  <a:gd name="T15" fmla="*/ 47 h 222"/>
                  <a:gd name="T16" fmla="*/ 37 w 390"/>
                  <a:gd name="T17" fmla="*/ 53 h 222"/>
                  <a:gd name="T18" fmla="*/ 43 w 390"/>
                  <a:gd name="T19" fmla="*/ 54 h 222"/>
                  <a:gd name="T20" fmla="*/ 69 w 390"/>
                  <a:gd name="T21" fmla="*/ 47 h 222"/>
                  <a:gd name="T22" fmla="*/ 72 w 390"/>
                  <a:gd name="T23" fmla="*/ 41 h 222"/>
                  <a:gd name="T24" fmla="*/ 69 w 390"/>
                  <a:gd name="T25" fmla="*/ 41 h 222"/>
                  <a:gd name="T26" fmla="*/ 79 w 390"/>
                  <a:gd name="T27" fmla="*/ 21 h 222"/>
                  <a:gd name="T28" fmla="*/ 88 w 390"/>
                  <a:gd name="T29" fmla="*/ 22 h 222"/>
                  <a:gd name="T30" fmla="*/ 90 w 390"/>
                  <a:gd name="T31" fmla="*/ 15 h 222"/>
                  <a:gd name="T32" fmla="*/ 95 w 390"/>
                  <a:gd name="T33" fmla="*/ 15 h 222"/>
                  <a:gd name="T34" fmla="*/ 104 w 390"/>
                  <a:gd name="T35" fmla="*/ 5 h 222"/>
                  <a:gd name="T36" fmla="*/ 104 w 390"/>
                  <a:gd name="T37" fmla="*/ 0 h 222"/>
                  <a:gd name="T38" fmla="*/ 117 w 390"/>
                  <a:gd name="T39" fmla="*/ 5 h 222"/>
                  <a:gd name="T40" fmla="*/ 117 w 390"/>
                  <a:gd name="T41" fmla="*/ 2 h 222"/>
                  <a:gd name="T42" fmla="*/ 133 w 390"/>
                  <a:gd name="T43" fmla="*/ 7 h 222"/>
                  <a:gd name="T44" fmla="*/ 135 w 390"/>
                  <a:gd name="T45" fmla="*/ 10 h 222"/>
                  <a:gd name="T46" fmla="*/ 130 w 390"/>
                  <a:gd name="T47" fmla="*/ 17 h 222"/>
                  <a:gd name="T48" fmla="*/ 133 w 390"/>
                  <a:gd name="T49" fmla="*/ 19 h 222"/>
                  <a:gd name="T50" fmla="*/ 135 w 390"/>
                  <a:gd name="T51" fmla="*/ 19 h 222"/>
                  <a:gd name="T52" fmla="*/ 140 w 390"/>
                  <a:gd name="T53" fmla="*/ 21 h 222"/>
                  <a:gd name="T54" fmla="*/ 157 w 390"/>
                  <a:gd name="T55" fmla="*/ 24 h 222"/>
                  <a:gd name="T56" fmla="*/ 157 w 390"/>
                  <a:gd name="T57" fmla="*/ 30 h 222"/>
                  <a:gd name="T58" fmla="*/ 140 w 390"/>
                  <a:gd name="T59" fmla="*/ 24 h 222"/>
                  <a:gd name="T60" fmla="*/ 151 w 390"/>
                  <a:gd name="T61" fmla="*/ 32 h 222"/>
                  <a:gd name="T62" fmla="*/ 159 w 390"/>
                  <a:gd name="T63" fmla="*/ 32 h 222"/>
                  <a:gd name="T64" fmla="*/ 154 w 390"/>
                  <a:gd name="T65" fmla="*/ 34 h 222"/>
                  <a:gd name="T66" fmla="*/ 159 w 390"/>
                  <a:gd name="T67" fmla="*/ 34 h 222"/>
                  <a:gd name="T68" fmla="*/ 159 w 390"/>
                  <a:gd name="T69" fmla="*/ 36 h 222"/>
                  <a:gd name="T70" fmla="*/ 157 w 390"/>
                  <a:gd name="T71" fmla="*/ 36 h 222"/>
                  <a:gd name="T72" fmla="*/ 157 w 390"/>
                  <a:gd name="T73" fmla="*/ 38 h 222"/>
                  <a:gd name="T74" fmla="*/ 145 w 390"/>
                  <a:gd name="T75" fmla="*/ 34 h 222"/>
                  <a:gd name="T76" fmla="*/ 161 w 390"/>
                  <a:gd name="T77" fmla="*/ 44 h 222"/>
                  <a:gd name="T78" fmla="*/ 159 w 390"/>
                  <a:gd name="T79" fmla="*/ 44 h 222"/>
                  <a:gd name="T80" fmla="*/ 145 w 390"/>
                  <a:gd name="T81" fmla="*/ 38 h 222"/>
                  <a:gd name="T82" fmla="*/ 145 w 390"/>
                  <a:gd name="T83" fmla="*/ 39 h 222"/>
                  <a:gd name="T84" fmla="*/ 151 w 390"/>
                  <a:gd name="T85" fmla="*/ 41 h 222"/>
                  <a:gd name="T86" fmla="*/ 159 w 390"/>
                  <a:gd name="T87" fmla="*/ 46 h 222"/>
                  <a:gd name="T88" fmla="*/ 169 w 390"/>
                  <a:gd name="T89" fmla="*/ 44 h 222"/>
                  <a:gd name="T90" fmla="*/ 172 w 390"/>
                  <a:gd name="T91" fmla="*/ 51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17" name="Freeform 245"/>
              <p:cNvSpPr>
                <a:spLocks noChangeAspect="1"/>
              </p:cNvSpPr>
              <p:nvPr/>
            </p:nvSpPr>
            <p:spPr bwMode="auto">
              <a:xfrm>
                <a:off x="4843" y="1444"/>
                <a:ext cx="297" cy="151"/>
              </a:xfrm>
              <a:custGeom>
                <a:avLst/>
                <a:gdLst>
                  <a:gd name="T0" fmla="*/ 172 w 390"/>
                  <a:gd name="T1" fmla="*/ 51 h 222"/>
                  <a:gd name="T2" fmla="*/ 169 w 390"/>
                  <a:gd name="T3" fmla="*/ 49 h 222"/>
                  <a:gd name="T4" fmla="*/ 172 w 390"/>
                  <a:gd name="T5" fmla="*/ 51 h 222"/>
                  <a:gd name="T6" fmla="*/ 169 w 390"/>
                  <a:gd name="T7" fmla="*/ 51 h 222"/>
                  <a:gd name="T8" fmla="*/ 45 w 390"/>
                  <a:gd name="T9" fmla="*/ 66 h 222"/>
                  <a:gd name="T10" fmla="*/ 0 w 390"/>
                  <a:gd name="T11" fmla="*/ 70 h 222"/>
                  <a:gd name="T12" fmla="*/ 11 w 390"/>
                  <a:gd name="T13" fmla="*/ 66 h 222"/>
                  <a:gd name="T14" fmla="*/ 34 w 390"/>
                  <a:gd name="T15" fmla="*/ 47 h 222"/>
                  <a:gd name="T16" fmla="*/ 37 w 390"/>
                  <a:gd name="T17" fmla="*/ 53 h 222"/>
                  <a:gd name="T18" fmla="*/ 43 w 390"/>
                  <a:gd name="T19" fmla="*/ 54 h 222"/>
                  <a:gd name="T20" fmla="*/ 69 w 390"/>
                  <a:gd name="T21" fmla="*/ 47 h 222"/>
                  <a:gd name="T22" fmla="*/ 72 w 390"/>
                  <a:gd name="T23" fmla="*/ 41 h 222"/>
                  <a:gd name="T24" fmla="*/ 69 w 390"/>
                  <a:gd name="T25" fmla="*/ 41 h 222"/>
                  <a:gd name="T26" fmla="*/ 79 w 390"/>
                  <a:gd name="T27" fmla="*/ 21 h 222"/>
                  <a:gd name="T28" fmla="*/ 88 w 390"/>
                  <a:gd name="T29" fmla="*/ 22 h 222"/>
                  <a:gd name="T30" fmla="*/ 90 w 390"/>
                  <a:gd name="T31" fmla="*/ 15 h 222"/>
                  <a:gd name="T32" fmla="*/ 95 w 390"/>
                  <a:gd name="T33" fmla="*/ 15 h 222"/>
                  <a:gd name="T34" fmla="*/ 104 w 390"/>
                  <a:gd name="T35" fmla="*/ 5 h 222"/>
                  <a:gd name="T36" fmla="*/ 104 w 390"/>
                  <a:gd name="T37" fmla="*/ 0 h 222"/>
                  <a:gd name="T38" fmla="*/ 117 w 390"/>
                  <a:gd name="T39" fmla="*/ 5 h 222"/>
                  <a:gd name="T40" fmla="*/ 117 w 390"/>
                  <a:gd name="T41" fmla="*/ 2 h 222"/>
                  <a:gd name="T42" fmla="*/ 133 w 390"/>
                  <a:gd name="T43" fmla="*/ 7 h 222"/>
                  <a:gd name="T44" fmla="*/ 135 w 390"/>
                  <a:gd name="T45" fmla="*/ 10 h 222"/>
                  <a:gd name="T46" fmla="*/ 130 w 390"/>
                  <a:gd name="T47" fmla="*/ 17 h 222"/>
                  <a:gd name="T48" fmla="*/ 133 w 390"/>
                  <a:gd name="T49" fmla="*/ 19 h 222"/>
                  <a:gd name="T50" fmla="*/ 135 w 390"/>
                  <a:gd name="T51" fmla="*/ 19 h 222"/>
                  <a:gd name="T52" fmla="*/ 140 w 390"/>
                  <a:gd name="T53" fmla="*/ 21 h 222"/>
                  <a:gd name="T54" fmla="*/ 157 w 390"/>
                  <a:gd name="T55" fmla="*/ 24 h 222"/>
                  <a:gd name="T56" fmla="*/ 157 w 390"/>
                  <a:gd name="T57" fmla="*/ 30 h 222"/>
                  <a:gd name="T58" fmla="*/ 140 w 390"/>
                  <a:gd name="T59" fmla="*/ 24 h 222"/>
                  <a:gd name="T60" fmla="*/ 151 w 390"/>
                  <a:gd name="T61" fmla="*/ 32 h 222"/>
                  <a:gd name="T62" fmla="*/ 159 w 390"/>
                  <a:gd name="T63" fmla="*/ 32 h 222"/>
                  <a:gd name="T64" fmla="*/ 154 w 390"/>
                  <a:gd name="T65" fmla="*/ 34 h 222"/>
                  <a:gd name="T66" fmla="*/ 159 w 390"/>
                  <a:gd name="T67" fmla="*/ 34 h 222"/>
                  <a:gd name="T68" fmla="*/ 159 w 390"/>
                  <a:gd name="T69" fmla="*/ 36 h 222"/>
                  <a:gd name="T70" fmla="*/ 157 w 390"/>
                  <a:gd name="T71" fmla="*/ 36 h 222"/>
                  <a:gd name="T72" fmla="*/ 157 w 390"/>
                  <a:gd name="T73" fmla="*/ 38 h 222"/>
                  <a:gd name="T74" fmla="*/ 145 w 390"/>
                  <a:gd name="T75" fmla="*/ 34 h 222"/>
                  <a:gd name="T76" fmla="*/ 161 w 390"/>
                  <a:gd name="T77" fmla="*/ 44 h 222"/>
                  <a:gd name="T78" fmla="*/ 159 w 390"/>
                  <a:gd name="T79" fmla="*/ 44 h 222"/>
                  <a:gd name="T80" fmla="*/ 145 w 390"/>
                  <a:gd name="T81" fmla="*/ 38 h 222"/>
                  <a:gd name="T82" fmla="*/ 145 w 390"/>
                  <a:gd name="T83" fmla="*/ 39 h 222"/>
                  <a:gd name="T84" fmla="*/ 151 w 390"/>
                  <a:gd name="T85" fmla="*/ 41 h 222"/>
                  <a:gd name="T86" fmla="*/ 159 w 390"/>
                  <a:gd name="T87" fmla="*/ 46 h 222"/>
                  <a:gd name="T88" fmla="*/ 169 w 390"/>
                  <a:gd name="T89" fmla="*/ 44 h 222"/>
                  <a:gd name="T90" fmla="*/ 172 w 390"/>
                  <a:gd name="T91" fmla="*/ 51 h 222"/>
                  <a:gd name="T92" fmla="*/ 172 w 390"/>
                  <a:gd name="T93" fmla="*/ 53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18" name="Freeform 246"/>
              <p:cNvSpPr>
                <a:spLocks noChangeAspect="1"/>
              </p:cNvSpPr>
              <p:nvPr/>
            </p:nvSpPr>
            <p:spPr bwMode="auto">
              <a:xfrm>
                <a:off x="3424" y="976"/>
                <a:ext cx="261" cy="167"/>
              </a:xfrm>
              <a:custGeom>
                <a:avLst/>
                <a:gdLst>
                  <a:gd name="T0" fmla="*/ 11 w 342"/>
                  <a:gd name="T1" fmla="*/ 51 h 246"/>
                  <a:gd name="T2" fmla="*/ 0 w 342"/>
                  <a:gd name="T3" fmla="*/ 47 h 246"/>
                  <a:gd name="T4" fmla="*/ 3 w 342"/>
                  <a:gd name="T5" fmla="*/ 39 h 246"/>
                  <a:gd name="T6" fmla="*/ 3 w 342"/>
                  <a:gd name="T7" fmla="*/ 45 h 246"/>
                  <a:gd name="T8" fmla="*/ 8 w 342"/>
                  <a:gd name="T9" fmla="*/ 39 h 246"/>
                  <a:gd name="T10" fmla="*/ 3 w 342"/>
                  <a:gd name="T11" fmla="*/ 39 h 246"/>
                  <a:gd name="T12" fmla="*/ 5 w 342"/>
                  <a:gd name="T13" fmla="*/ 34 h 246"/>
                  <a:gd name="T14" fmla="*/ 5 w 342"/>
                  <a:gd name="T15" fmla="*/ 34 h 246"/>
                  <a:gd name="T16" fmla="*/ 5 w 342"/>
                  <a:gd name="T17" fmla="*/ 17 h 246"/>
                  <a:gd name="T18" fmla="*/ 3 w 342"/>
                  <a:gd name="T19" fmla="*/ 11 h 246"/>
                  <a:gd name="T20" fmla="*/ 5 w 342"/>
                  <a:gd name="T21" fmla="*/ 3 h 246"/>
                  <a:gd name="T22" fmla="*/ 18 w 342"/>
                  <a:gd name="T23" fmla="*/ 11 h 246"/>
                  <a:gd name="T24" fmla="*/ 32 w 342"/>
                  <a:gd name="T25" fmla="*/ 15 h 246"/>
                  <a:gd name="T26" fmla="*/ 37 w 342"/>
                  <a:gd name="T27" fmla="*/ 19 h 246"/>
                  <a:gd name="T28" fmla="*/ 37 w 342"/>
                  <a:gd name="T29" fmla="*/ 17 h 246"/>
                  <a:gd name="T30" fmla="*/ 40 w 342"/>
                  <a:gd name="T31" fmla="*/ 19 h 246"/>
                  <a:gd name="T32" fmla="*/ 40 w 342"/>
                  <a:gd name="T33" fmla="*/ 22 h 246"/>
                  <a:gd name="T34" fmla="*/ 35 w 342"/>
                  <a:gd name="T35" fmla="*/ 22 h 246"/>
                  <a:gd name="T36" fmla="*/ 27 w 342"/>
                  <a:gd name="T37" fmla="*/ 30 h 246"/>
                  <a:gd name="T38" fmla="*/ 27 w 342"/>
                  <a:gd name="T39" fmla="*/ 30 h 246"/>
                  <a:gd name="T40" fmla="*/ 40 w 342"/>
                  <a:gd name="T41" fmla="*/ 22 h 246"/>
                  <a:gd name="T42" fmla="*/ 40 w 342"/>
                  <a:gd name="T43" fmla="*/ 21 h 246"/>
                  <a:gd name="T44" fmla="*/ 43 w 342"/>
                  <a:gd name="T45" fmla="*/ 22 h 246"/>
                  <a:gd name="T46" fmla="*/ 43 w 342"/>
                  <a:gd name="T47" fmla="*/ 24 h 246"/>
                  <a:gd name="T48" fmla="*/ 37 w 342"/>
                  <a:gd name="T49" fmla="*/ 26 h 246"/>
                  <a:gd name="T50" fmla="*/ 40 w 342"/>
                  <a:gd name="T51" fmla="*/ 30 h 246"/>
                  <a:gd name="T52" fmla="*/ 37 w 342"/>
                  <a:gd name="T53" fmla="*/ 34 h 246"/>
                  <a:gd name="T54" fmla="*/ 37 w 342"/>
                  <a:gd name="T55" fmla="*/ 32 h 246"/>
                  <a:gd name="T56" fmla="*/ 32 w 342"/>
                  <a:gd name="T57" fmla="*/ 35 h 246"/>
                  <a:gd name="T58" fmla="*/ 32 w 342"/>
                  <a:gd name="T59" fmla="*/ 30 h 246"/>
                  <a:gd name="T60" fmla="*/ 27 w 342"/>
                  <a:gd name="T61" fmla="*/ 34 h 246"/>
                  <a:gd name="T62" fmla="*/ 29 w 342"/>
                  <a:gd name="T63" fmla="*/ 37 h 246"/>
                  <a:gd name="T64" fmla="*/ 43 w 342"/>
                  <a:gd name="T65" fmla="*/ 34 h 246"/>
                  <a:gd name="T66" fmla="*/ 43 w 342"/>
                  <a:gd name="T67" fmla="*/ 26 h 246"/>
                  <a:gd name="T68" fmla="*/ 48 w 342"/>
                  <a:gd name="T69" fmla="*/ 21 h 246"/>
                  <a:gd name="T70" fmla="*/ 43 w 342"/>
                  <a:gd name="T71" fmla="*/ 11 h 246"/>
                  <a:gd name="T72" fmla="*/ 48 w 342"/>
                  <a:gd name="T73" fmla="*/ 10 h 246"/>
                  <a:gd name="T74" fmla="*/ 46 w 342"/>
                  <a:gd name="T75" fmla="*/ 0 h 246"/>
                  <a:gd name="T76" fmla="*/ 152 w 342"/>
                  <a:gd name="T77" fmla="*/ 19 h 246"/>
                  <a:gd name="T78" fmla="*/ 134 w 342"/>
                  <a:gd name="T79" fmla="*/ 77 h 246"/>
                  <a:gd name="T80" fmla="*/ 96 w 342"/>
                  <a:gd name="T81" fmla="*/ 71 h 246"/>
                  <a:gd name="T82" fmla="*/ 50 w 342"/>
                  <a:gd name="T83" fmla="*/ 71 h 246"/>
                  <a:gd name="T84" fmla="*/ 37 w 342"/>
                  <a:gd name="T85" fmla="*/ 66 h 246"/>
                  <a:gd name="T86" fmla="*/ 27 w 342"/>
                  <a:gd name="T87" fmla="*/ 68 h 246"/>
                  <a:gd name="T88" fmla="*/ 18 w 342"/>
                  <a:gd name="T89" fmla="*/ 64 h 246"/>
                  <a:gd name="T90" fmla="*/ 18 w 342"/>
                  <a:gd name="T91" fmla="*/ 54 h 246"/>
                  <a:gd name="T92" fmla="*/ 11 w 342"/>
                  <a:gd name="T93" fmla="*/ 51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119" name="Freeform 247"/>
              <p:cNvSpPr>
                <a:spLocks noChangeAspect="1"/>
              </p:cNvSpPr>
              <p:nvPr/>
            </p:nvSpPr>
            <p:spPr bwMode="auto">
              <a:xfrm>
                <a:off x="3424" y="976"/>
                <a:ext cx="261" cy="167"/>
              </a:xfrm>
              <a:custGeom>
                <a:avLst/>
                <a:gdLst>
                  <a:gd name="T0" fmla="*/ 11 w 342"/>
                  <a:gd name="T1" fmla="*/ 51 h 246"/>
                  <a:gd name="T2" fmla="*/ 0 w 342"/>
                  <a:gd name="T3" fmla="*/ 47 h 246"/>
                  <a:gd name="T4" fmla="*/ 3 w 342"/>
                  <a:gd name="T5" fmla="*/ 39 h 246"/>
                  <a:gd name="T6" fmla="*/ 3 w 342"/>
                  <a:gd name="T7" fmla="*/ 45 h 246"/>
                  <a:gd name="T8" fmla="*/ 8 w 342"/>
                  <a:gd name="T9" fmla="*/ 39 h 246"/>
                  <a:gd name="T10" fmla="*/ 3 w 342"/>
                  <a:gd name="T11" fmla="*/ 39 h 246"/>
                  <a:gd name="T12" fmla="*/ 5 w 342"/>
                  <a:gd name="T13" fmla="*/ 34 h 246"/>
                  <a:gd name="T14" fmla="*/ 11 w 342"/>
                  <a:gd name="T15" fmla="*/ 34 h 246"/>
                  <a:gd name="T16" fmla="*/ 5 w 342"/>
                  <a:gd name="T17" fmla="*/ 34 h 246"/>
                  <a:gd name="T18" fmla="*/ 5 w 342"/>
                  <a:gd name="T19" fmla="*/ 17 h 246"/>
                  <a:gd name="T20" fmla="*/ 3 w 342"/>
                  <a:gd name="T21" fmla="*/ 11 h 246"/>
                  <a:gd name="T22" fmla="*/ 5 w 342"/>
                  <a:gd name="T23" fmla="*/ 3 h 246"/>
                  <a:gd name="T24" fmla="*/ 18 w 342"/>
                  <a:gd name="T25" fmla="*/ 11 h 246"/>
                  <a:gd name="T26" fmla="*/ 32 w 342"/>
                  <a:gd name="T27" fmla="*/ 15 h 246"/>
                  <a:gd name="T28" fmla="*/ 37 w 342"/>
                  <a:gd name="T29" fmla="*/ 19 h 246"/>
                  <a:gd name="T30" fmla="*/ 37 w 342"/>
                  <a:gd name="T31" fmla="*/ 17 h 246"/>
                  <a:gd name="T32" fmla="*/ 40 w 342"/>
                  <a:gd name="T33" fmla="*/ 19 h 246"/>
                  <a:gd name="T34" fmla="*/ 40 w 342"/>
                  <a:gd name="T35" fmla="*/ 22 h 246"/>
                  <a:gd name="T36" fmla="*/ 35 w 342"/>
                  <a:gd name="T37" fmla="*/ 22 h 246"/>
                  <a:gd name="T38" fmla="*/ 27 w 342"/>
                  <a:gd name="T39" fmla="*/ 30 h 246"/>
                  <a:gd name="T40" fmla="*/ 32 w 342"/>
                  <a:gd name="T41" fmla="*/ 30 h 246"/>
                  <a:gd name="T42" fmla="*/ 27 w 342"/>
                  <a:gd name="T43" fmla="*/ 30 h 246"/>
                  <a:gd name="T44" fmla="*/ 40 w 342"/>
                  <a:gd name="T45" fmla="*/ 22 h 246"/>
                  <a:gd name="T46" fmla="*/ 40 w 342"/>
                  <a:gd name="T47" fmla="*/ 21 h 246"/>
                  <a:gd name="T48" fmla="*/ 43 w 342"/>
                  <a:gd name="T49" fmla="*/ 22 h 246"/>
                  <a:gd name="T50" fmla="*/ 43 w 342"/>
                  <a:gd name="T51" fmla="*/ 24 h 246"/>
                  <a:gd name="T52" fmla="*/ 37 w 342"/>
                  <a:gd name="T53" fmla="*/ 26 h 246"/>
                  <a:gd name="T54" fmla="*/ 40 w 342"/>
                  <a:gd name="T55" fmla="*/ 30 h 246"/>
                  <a:gd name="T56" fmla="*/ 37 w 342"/>
                  <a:gd name="T57" fmla="*/ 34 h 246"/>
                  <a:gd name="T58" fmla="*/ 37 w 342"/>
                  <a:gd name="T59" fmla="*/ 32 h 246"/>
                  <a:gd name="T60" fmla="*/ 32 w 342"/>
                  <a:gd name="T61" fmla="*/ 35 h 246"/>
                  <a:gd name="T62" fmla="*/ 32 w 342"/>
                  <a:gd name="T63" fmla="*/ 30 h 246"/>
                  <a:gd name="T64" fmla="*/ 27 w 342"/>
                  <a:gd name="T65" fmla="*/ 34 h 246"/>
                  <a:gd name="T66" fmla="*/ 29 w 342"/>
                  <a:gd name="T67" fmla="*/ 37 h 246"/>
                  <a:gd name="T68" fmla="*/ 43 w 342"/>
                  <a:gd name="T69" fmla="*/ 34 h 246"/>
                  <a:gd name="T70" fmla="*/ 43 w 342"/>
                  <a:gd name="T71" fmla="*/ 26 h 246"/>
                  <a:gd name="T72" fmla="*/ 48 w 342"/>
                  <a:gd name="T73" fmla="*/ 21 h 246"/>
                  <a:gd name="T74" fmla="*/ 43 w 342"/>
                  <a:gd name="T75" fmla="*/ 11 h 246"/>
                  <a:gd name="T76" fmla="*/ 48 w 342"/>
                  <a:gd name="T77" fmla="*/ 10 h 246"/>
                  <a:gd name="T78" fmla="*/ 46 w 342"/>
                  <a:gd name="T79" fmla="*/ 0 h 246"/>
                  <a:gd name="T80" fmla="*/ 152 w 342"/>
                  <a:gd name="T81" fmla="*/ 19 h 246"/>
                  <a:gd name="T82" fmla="*/ 134 w 342"/>
                  <a:gd name="T83" fmla="*/ 77 h 246"/>
                  <a:gd name="T84" fmla="*/ 96 w 342"/>
                  <a:gd name="T85" fmla="*/ 71 h 246"/>
                  <a:gd name="T86" fmla="*/ 50 w 342"/>
                  <a:gd name="T87" fmla="*/ 71 h 246"/>
                  <a:gd name="T88" fmla="*/ 37 w 342"/>
                  <a:gd name="T89" fmla="*/ 66 h 246"/>
                  <a:gd name="T90" fmla="*/ 27 w 342"/>
                  <a:gd name="T91" fmla="*/ 68 h 246"/>
                  <a:gd name="T92" fmla="*/ 18 w 342"/>
                  <a:gd name="T93" fmla="*/ 64 h 246"/>
                  <a:gd name="T94" fmla="*/ 18 w 342"/>
                  <a:gd name="T95" fmla="*/ 54 h 246"/>
                  <a:gd name="T96" fmla="*/ 11 w 342"/>
                  <a:gd name="T97" fmla="*/ 51 h 246"/>
                  <a:gd name="T98" fmla="*/ 11 w 342"/>
                  <a:gd name="T99" fmla="*/ 52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20" name="Freeform 248"/>
              <p:cNvSpPr>
                <a:spLocks noChangeAspect="1"/>
              </p:cNvSpPr>
              <p:nvPr/>
            </p:nvSpPr>
            <p:spPr bwMode="auto">
              <a:xfrm>
                <a:off x="4870" y="1408"/>
                <a:ext cx="174" cy="154"/>
              </a:xfrm>
              <a:custGeom>
                <a:avLst/>
                <a:gdLst>
                  <a:gd name="T0" fmla="*/ 61 w 228"/>
                  <a:gd name="T1" fmla="*/ 15 h 228"/>
                  <a:gd name="T2" fmla="*/ 64 w 228"/>
                  <a:gd name="T3" fmla="*/ 24 h 228"/>
                  <a:gd name="T4" fmla="*/ 78 w 228"/>
                  <a:gd name="T5" fmla="*/ 15 h 228"/>
                  <a:gd name="T6" fmla="*/ 85 w 228"/>
                  <a:gd name="T7" fmla="*/ 16 h 228"/>
                  <a:gd name="T8" fmla="*/ 91 w 228"/>
                  <a:gd name="T9" fmla="*/ 13 h 228"/>
                  <a:gd name="T10" fmla="*/ 98 w 228"/>
                  <a:gd name="T11" fmla="*/ 13 h 228"/>
                  <a:gd name="T12" fmla="*/ 102 w 228"/>
                  <a:gd name="T13" fmla="*/ 19 h 228"/>
                  <a:gd name="T14" fmla="*/ 102 w 228"/>
                  <a:gd name="T15" fmla="*/ 22 h 228"/>
                  <a:gd name="T16" fmla="*/ 88 w 228"/>
                  <a:gd name="T17" fmla="*/ 16 h 228"/>
                  <a:gd name="T18" fmla="*/ 88 w 228"/>
                  <a:gd name="T19" fmla="*/ 22 h 228"/>
                  <a:gd name="T20" fmla="*/ 80 w 228"/>
                  <a:gd name="T21" fmla="*/ 32 h 228"/>
                  <a:gd name="T22" fmla="*/ 75 w 228"/>
                  <a:gd name="T23" fmla="*/ 32 h 228"/>
                  <a:gd name="T24" fmla="*/ 73 w 228"/>
                  <a:gd name="T25" fmla="*/ 39 h 228"/>
                  <a:gd name="T26" fmla="*/ 64 w 228"/>
                  <a:gd name="T27" fmla="*/ 37 h 228"/>
                  <a:gd name="T28" fmla="*/ 53 w 228"/>
                  <a:gd name="T29" fmla="*/ 57 h 228"/>
                  <a:gd name="T30" fmla="*/ 56 w 228"/>
                  <a:gd name="T31" fmla="*/ 57 h 228"/>
                  <a:gd name="T32" fmla="*/ 53 w 228"/>
                  <a:gd name="T33" fmla="*/ 63 h 228"/>
                  <a:gd name="T34" fmla="*/ 27 w 228"/>
                  <a:gd name="T35" fmla="*/ 70 h 228"/>
                  <a:gd name="T36" fmla="*/ 21 w 228"/>
                  <a:gd name="T37" fmla="*/ 68 h 228"/>
                  <a:gd name="T38" fmla="*/ 18 w 228"/>
                  <a:gd name="T39" fmla="*/ 63 h 228"/>
                  <a:gd name="T40" fmla="*/ 5 w 228"/>
                  <a:gd name="T41" fmla="*/ 57 h 228"/>
                  <a:gd name="T42" fmla="*/ 0 w 228"/>
                  <a:gd name="T43" fmla="*/ 48 h 228"/>
                  <a:gd name="T44" fmla="*/ 8 w 228"/>
                  <a:gd name="T45" fmla="*/ 43 h 228"/>
                  <a:gd name="T46" fmla="*/ 11 w 228"/>
                  <a:gd name="T47" fmla="*/ 35 h 228"/>
                  <a:gd name="T48" fmla="*/ 16 w 228"/>
                  <a:gd name="T49" fmla="*/ 35 h 228"/>
                  <a:gd name="T50" fmla="*/ 16 w 228"/>
                  <a:gd name="T51" fmla="*/ 30 h 228"/>
                  <a:gd name="T52" fmla="*/ 32 w 228"/>
                  <a:gd name="T53" fmla="*/ 20 h 228"/>
                  <a:gd name="T54" fmla="*/ 35 w 228"/>
                  <a:gd name="T55" fmla="*/ 5 h 228"/>
                  <a:gd name="T56" fmla="*/ 32 w 228"/>
                  <a:gd name="T57" fmla="*/ 2 h 228"/>
                  <a:gd name="T58" fmla="*/ 35 w 228"/>
                  <a:gd name="T59" fmla="*/ 0 h 228"/>
                  <a:gd name="T60" fmla="*/ 40 w 228"/>
                  <a:gd name="T61" fmla="*/ 16 h 228"/>
                  <a:gd name="T62" fmla="*/ 56 w 228"/>
                  <a:gd name="T63" fmla="*/ 15 h 228"/>
                  <a:gd name="T64" fmla="*/ 61 w 228"/>
                  <a:gd name="T65" fmla="*/ 15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121" name="Freeform 249"/>
              <p:cNvSpPr>
                <a:spLocks noChangeAspect="1"/>
              </p:cNvSpPr>
              <p:nvPr/>
            </p:nvSpPr>
            <p:spPr bwMode="auto">
              <a:xfrm>
                <a:off x="4870" y="1408"/>
                <a:ext cx="174" cy="154"/>
              </a:xfrm>
              <a:custGeom>
                <a:avLst/>
                <a:gdLst>
                  <a:gd name="T0" fmla="*/ 61 w 228"/>
                  <a:gd name="T1" fmla="*/ 15 h 228"/>
                  <a:gd name="T2" fmla="*/ 64 w 228"/>
                  <a:gd name="T3" fmla="*/ 24 h 228"/>
                  <a:gd name="T4" fmla="*/ 78 w 228"/>
                  <a:gd name="T5" fmla="*/ 15 h 228"/>
                  <a:gd name="T6" fmla="*/ 85 w 228"/>
                  <a:gd name="T7" fmla="*/ 16 h 228"/>
                  <a:gd name="T8" fmla="*/ 91 w 228"/>
                  <a:gd name="T9" fmla="*/ 13 h 228"/>
                  <a:gd name="T10" fmla="*/ 98 w 228"/>
                  <a:gd name="T11" fmla="*/ 13 h 228"/>
                  <a:gd name="T12" fmla="*/ 102 w 228"/>
                  <a:gd name="T13" fmla="*/ 19 h 228"/>
                  <a:gd name="T14" fmla="*/ 102 w 228"/>
                  <a:gd name="T15" fmla="*/ 22 h 228"/>
                  <a:gd name="T16" fmla="*/ 88 w 228"/>
                  <a:gd name="T17" fmla="*/ 16 h 228"/>
                  <a:gd name="T18" fmla="*/ 88 w 228"/>
                  <a:gd name="T19" fmla="*/ 22 h 228"/>
                  <a:gd name="T20" fmla="*/ 80 w 228"/>
                  <a:gd name="T21" fmla="*/ 32 h 228"/>
                  <a:gd name="T22" fmla="*/ 75 w 228"/>
                  <a:gd name="T23" fmla="*/ 32 h 228"/>
                  <a:gd name="T24" fmla="*/ 73 w 228"/>
                  <a:gd name="T25" fmla="*/ 39 h 228"/>
                  <a:gd name="T26" fmla="*/ 64 w 228"/>
                  <a:gd name="T27" fmla="*/ 37 h 228"/>
                  <a:gd name="T28" fmla="*/ 53 w 228"/>
                  <a:gd name="T29" fmla="*/ 57 h 228"/>
                  <a:gd name="T30" fmla="*/ 56 w 228"/>
                  <a:gd name="T31" fmla="*/ 57 h 228"/>
                  <a:gd name="T32" fmla="*/ 53 w 228"/>
                  <a:gd name="T33" fmla="*/ 63 h 228"/>
                  <a:gd name="T34" fmla="*/ 27 w 228"/>
                  <a:gd name="T35" fmla="*/ 70 h 228"/>
                  <a:gd name="T36" fmla="*/ 21 w 228"/>
                  <a:gd name="T37" fmla="*/ 68 h 228"/>
                  <a:gd name="T38" fmla="*/ 18 w 228"/>
                  <a:gd name="T39" fmla="*/ 63 h 228"/>
                  <a:gd name="T40" fmla="*/ 5 w 228"/>
                  <a:gd name="T41" fmla="*/ 57 h 228"/>
                  <a:gd name="T42" fmla="*/ 0 w 228"/>
                  <a:gd name="T43" fmla="*/ 48 h 228"/>
                  <a:gd name="T44" fmla="*/ 8 w 228"/>
                  <a:gd name="T45" fmla="*/ 43 h 228"/>
                  <a:gd name="T46" fmla="*/ 11 w 228"/>
                  <a:gd name="T47" fmla="*/ 35 h 228"/>
                  <a:gd name="T48" fmla="*/ 16 w 228"/>
                  <a:gd name="T49" fmla="*/ 35 h 228"/>
                  <a:gd name="T50" fmla="*/ 16 w 228"/>
                  <a:gd name="T51" fmla="*/ 30 h 228"/>
                  <a:gd name="T52" fmla="*/ 32 w 228"/>
                  <a:gd name="T53" fmla="*/ 20 h 228"/>
                  <a:gd name="T54" fmla="*/ 35 w 228"/>
                  <a:gd name="T55" fmla="*/ 5 h 228"/>
                  <a:gd name="T56" fmla="*/ 32 w 228"/>
                  <a:gd name="T57" fmla="*/ 2 h 228"/>
                  <a:gd name="T58" fmla="*/ 35 w 228"/>
                  <a:gd name="T59" fmla="*/ 0 h 228"/>
                  <a:gd name="T60" fmla="*/ 40 w 228"/>
                  <a:gd name="T61" fmla="*/ 16 h 228"/>
                  <a:gd name="T62" fmla="*/ 56 w 228"/>
                  <a:gd name="T63" fmla="*/ 15 h 228"/>
                  <a:gd name="T64" fmla="*/ 61 w 228"/>
                  <a:gd name="T65" fmla="*/ 15 h 228"/>
                  <a:gd name="T66" fmla="*/ 61 w 228"/>
                  <a:gd name="T67" fmla="*/ 16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22" name="Freeform 250"/>
              <p:cNvSpPr>
                <a:spLocks noChangeAspect="1"/>
              </p:cNvSpPr>
              <p:nvPr/>
            </p:nvSpPr>
            <p:spPr bwMode="auto">
              <a:xfrm>
                <a:off x="4468" y="1171"/>
                <a:ext cx="205" cy="192"/>
              </a:xfrm>
              <a:custGeom>
                <a:avLst/>
                <a:gdLst>
                  <a:gd name="T0" fmla="*/ 50 w 270"/>
                  <a:gd name="T1" fmla="*/ 89 h 282"/>
                  <a:gd name="T2" fmla="*/ 42 w 270"/>
                  <a:gd name="T3" fmla="*/ 84 h 282"/>
                  <a:gd name="T4" fmla="*/ 39 w 270"/>
                  <a:gd name="T5" fmla="*/ 78 h 282"/>
                  <a:gd name="T6" fmla="*/ 42 w 270"/>
                  <a:gd name="T7" fmla="*/ 74 h 282"/>
                  <a:gd name="T8" fmla="*/ 37 w 270"/>
                  <a:gd name="T9" fmla="*/ 68 h 282"/>
                  <a:gd name="T10" fmla="*/ 34 w 270"/>
                  <a:gd name="T11" fmla="*/ 59 h 282"/>
                  <a:gd name="T12" fmla="*/ 5 w 270"/>
                  <a:gd name="T13" fmla="*/ 44 h 282"/>
                  <a:gd name="T14" fmla="*/ 5 w 270"/>
                  <a:gd name="T15" fmla="*/ 30 h 282"/>
                  <a:gd name="T16" fmla="*/ 0 w 270"/>
                  <a:gd name="T17" fmla="*/ 27 h 282"/>
                  <a:gd name="T18" fmla="*/ 5 w 270"/>
                  <a:gd name="T19" fmla="*/ 21 h 282"/>
                  <a:gd name="T20" fmla="*/ 13 w 270"/>
                  <a:gd name="T21" fmla="*/ 17 h 282"/>
                  <a:gd name="T22" fmla="*/ 13 w 270"/>
                  <a:gd name="T23" fmla="*/ 5 h 282"/>
                  <a:gd name="T24" fmla="*/ 15 w 270"/>
                  <a:gd name="T25" fmla="*/ 3 h 282"/>
                  <a:gd name="T26" fmla="*/ 20 w 270"/>
                  <a:gd name="T27" fmla="*/ 5 h 282"/>
                  <a:gd name="T28" fmla="*/ 39 w 270"/>
                  <a:gd name="T29" fmla="*/ 0 h 282"/>
                  <a:gd name="T30" fmla="*/ 39 w 270"/>
                  <a:gd name="T31" fmla="*/ 5 h 282"/>
                  <a:gd name="T32" fmla="*/ 50 w 270"/>
                  <a:gd name="T33" fmla="*/ 7 h 282"/>
                  <a:gd name="T34" fmla="*/ 55 w 270"/>
                  <a:gd name="T35" fmla="*/ 12 h 282"/>
                  <a:gd name="T36" fmla="*/ 95 w 270"/>
                  <a:gd name="T37" fmla="*/ 17 h 282"/>
                  <a:gd name="T38" fmla="*/ 103 w 270"/>
                  <a:gd name="T39" fmla="*/ 21 h 282"/>
                  <a:gd name="T40" fmla="*/ 99 w 270"/>
                  <a:gd name="T41" fmla="*/ 29 h 282"/>
                  <a:gd name="T42" fmla="*/ 105 w 270"/>
                  <a:gd name="T43" fmla="*/ 29 h 282"/>
                  <a:gd name="T44" fmla="*/ 103 w 270"/>
                  <a:gd name="T45" fmla="*/ 32 h 282"/>
                  <a:gd name="T46" fmla="*/ 108 w 270"/>
                  <a:gd name="T47" fmla="*/ 32 h 282"/>
                  <a:gd name="T48" fmla="*/ 99 w 270"/>
                  <a:gd name="T49" fmla="*/ 42 h 282"/>
                  <a:gd name="T50" fmla="*/ 103 w 270"/>
                  <a:gd name="T51" fmla="*/ 46 h 282"/>
                  <a:gd name="T52" fmla="*/ 118 w 270"/>
                  <a:gd name="T53" fmla="*/ 29 h 282"/>
                  <a:gd name="T54" fmla="*/ 108 w 270"/>
                  <a:gd name="T55" fmla="*/ 54 h 282"/>
                  <a:gd name="T56" fmla="*/ 105 w 270"/>
                  <a:gd name="T57" fmla="*/ 70 h 282"/>
                  <a:gd name="T58" fmla="*/ 110 w 270"/>
                  <a:gd name="T59" fmla="*/ 85 h 282"/>
                  <a:gd name="T60" fmla="*/ 55 w 270"/>
                  <a:gd name="T61" fmla="*/ 87 h 282"/>
                  <a:gd name="T62" fmla="*/ 50 w 270"/>
                  <a:gd name="T63" fmla="*/ 89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123" name="Freeform 251"/>
              <p:cNvSpPr>
                <a:spLocks noChangeAspect="1"/>
              </p:cNvSpPr>
              <p:nvPr/>
            </p:nvSpPr>
            <p:spPr bwMode="auto">
              <a:xfrm>
                <a:off x="4468" y="1171"/>
                <a:ext cx="205" cy="196"/>
              </a:xfrm>
              <a:custGeom>
                <a:avLst/>
                <a:gdLst>
                  <a:gd name="T0" fmla="*/ 50 w 270"/>
                  <a:gd name="T1" fmla="*/ 89 h 288"/>
                  <a:gd name="T2" fmla="*/ 42 w 270"/>
                  <a:gd name="T3" fmla="*/ 83 h 288"/>
                  <a:gd name="T4" fmla="*/ 39 w 270"/>
                  <a:gd name="T5" fmla="*/ 78 h 288"/>
                  <a:gd name="T6" fmla="*/ 42 w 270"/>
                  <a:gd name="T7" fmla="*/ 73 h 288"/>
                  <a:gd name="T8" fmla="*/ 37 w 270"/>
                  <a:gd name="T9" fmla="*/ 68 h 288"/>
                  <a:gd name="T10" fmla="*/ 34 w 270"/>
                  <a:gd name="T11" fmla="*/ 59 h 288"/>
                  <a:gd name="T12" fmla="*/ 5 w 270"/>
                  <a:gd name="T13" fmla="*/ 44 h 288"/>
                  <a:gd name="T14" fmla="*/ 5 w 270"/>
                  <a:gd name="T15" fmla="*/ 30 h 288"/>
                  <a:gd name="T16" fmla="*/ 0 w 270"/>
                  <a:gd name="T17" fmla="*/ 27 h 288"/>
                  <a:gd name="T18" fmla="*/ 5 w 270"/>
                  <a:gd name="T19" fmla="*/ 21 h 288"/>
                  <a:gd name="T20" fmla="*/ 13 w 270"/>
                  <a:gd name="T21" fmla="*/ 17 h 288"/>
                  <a:gd name="T22" fmla="*/ 13 w 270"/>
                  <a:gd name="T23" fmla="*/ 5 h 288"/>
                  <a:gd name="T24" fmla="*/ 15 w 270"/>
                  <a:gd name="T25" fmla="*/ 3 h 288"/>
                  <a:gd name="T26" fmla="*/ 20 w 270"/>
                  <a:gd name="T27" fmla="*/ 5 h 288"/>
                  <a:gd name="T28" fmla="*/ 39 w 270"/>
                  <a:gd name="T29" fmla="*/ 0 h 288"/>
                  <a:gd name="T30" fmla="*/ 39 w 270"/>
                  <a:gd name="T31" fmla="*/ 5 h 288"/>
                  <a:gd name="T32" fmla="*/ 50 w 270"/>
                  <a:gd name="T33" fmla="*/ 7 h 288"/>
                  <a:gd name="T34" fmla="*/ 55 w 270"/>
                  <a:gd name="T35" fmla="*/ 12 h 288"/>
                  <a:gd name="T36" fmla="*/ 95 w 270"/>
                  <a:gd name="T37" fmla="*/ 17 h 288"/>
                  <a:gd name="T38" fmla="*/ 103 w 270"/>
                  <a:gd name="T39" fmla="*/ 21 h 288"/>
                  <a:gd name="T40" fmla="*/ 99 w 270"/>
                  <a:gd name="T41" fmla="*/ 29 h 288"/>
                  <a:gd name="T42" fmla="*/ 105 w 270"/>
                  <a:gd name="T43" fmla="*/ 29 h 288"/>
                  <a:gd name="T44" fmla="*/ 103 w 270"/>
                  <a:gd name="T45" fmla="*/ 32 h 288"/>
                  <a:gd name="T46" fmla="*/ 108 w 270"/>
                  <a:gd name="T47" fmla="*/ 32 h 288"/>
                  <a:gd name="T48" fmla="*/ 99 w 270"/>
                  <a:gd name="T49" fmla="*/ 42 h 288"/>
                  <a:gd name="T50" fmla="*/ 103 w 270"/>
                  <a:gd name="T51" fmla="*/ 46 h 288"/>
                  <a:gd name="T52" fmla="*/ 118 w 270"/>
                  <a:gd name="T53" fmla="*/ 29 h 288"/>
                  <a:gd name="T54" fmla="*/ 108 w 270"/>
                  <a:gd name="T55" fmla="*/ 54 h 288"/>
                  <a:gd name="T56" fmla="*/ 105 w 270"/>
                  <a:gd name="T57" fmla="*/ 70 h 288"/>
                  <a:gd name="T58" fmla="*/ 110 w 270"/>
                  <a:gd name="T59" fmla="*/ 85 h 288"/>
                  <a:gd name="T60" fmla="*/ 55 w 270"/>
                  <a:gd name="T61" fmla="*/ 87 h 288"/>
                  <a:gd name="T62" fmla="*/ 50 w 270"/>
                  <a:gd name="T63" fmla="*/ 89 h 288"/>
                  <a:gd name="T64" fmla="*/ 50 w 270"/>
                  <a:gd name="T65" fmla="*/ 91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124" name="Freeform 252"/>
              <p:cNvSpPr>
                <a:spLocks noChangeAspect="1"/>
              </p:cNvSpPr>
              <p:nvPr/>
            </p:nvSpPr>
            <p:spPr bwMode="auto">
              <a:xfrm>
                <a:off x="3813" y="1220"/>
                <a:ext cx="270" cy="200"/>
              </a:xfrm>
              <a:custGeom>
                <a:avLst/>
                <a:gdLst>
                  <a:gd name="T0" fmla="*/ 152 w 354"/>
                  <a:gd name="T1" fmla="*/ 53 h 294"/>
                  <a:gd name="T2" fmla="*/ 149 w 354"/>
                  <a:gd name="T3" fmla="*/ 93 h 294"/>
                  <a:gd name="T4" fmla="*/ 43 w 354"/>
                  <a:gd name="T5" fmla="*/ 85 h 294"/>
                  <a:gd name="T6" fmla="*/ 0 w 354"/>
                  <a:gd name="T7" fmla="*/ 79 h 294"/>
                  <a:gd name="T8" fmla="*/ 5 w 354"/>
                  <a:gd name="T9" fmla="*/ 61 h 294"/>
                  <a:gd name="T10" fmla="*/ 16 w 354"/>
                  <a:gd name="T11" fmla="*/ 10 h 294"/>
                  <a:gd name="T12" fmla="*/ 18 w 354"/>
                  <a:gd name="T13" fmla="*/ 0 h 294"/>
                  <a:gd name="T14" fmla="*/ 157 w 354"/>
                  <a:gd name="T15" fmla="*/ 11 h 294"/>
                  <a:gd name="T16" fmla="*/ 154 w 354"/>
                  <a:gd name="T17" fmla="*/ 44 h 294"/>
                  <a:gd name="T18" fmla="*/ 152 w 354"/>
                  <a:gd name="T19" fmla="*/ 53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20125" name="Freeform 253"/>
              <p:cNvSpPr>
                <a:spLocks noChangeAspect="1"/>
              </p:cNvSpPr>
              <p:nvPr/>
            </p:nvSpPr>
            <p:spPr bwMode="auto">
              <a:xfrm>
                <a:off x="3813" y="1220"/>
                <a:ext cx="270" cy="200"/>
              </a:xfrm>
              <a:custGeom>
                <a:avLst/>
                <a:gdLst>
                  <a:gd name="T0" fmla="*/ 152 w 354"/>
                  <a:gd name="T1" fmla="*/ 53 h 294"/>
                  <a:gd name="T2" fmla="*/ 149 w 354"/>
                  <a:gd name="T3" fmla="*/ 93 h 294"/>
                  <a:gd name="T4" fmla="*/ 43 w 354"/>
                  <a:gd name="T5" fmla="*/ 85 h 294"/>
                  <a:gd name="T6" fmla="*/ 0 w 354"/>
                  <a:gd name="T7" fmla="*/ 79 h 294"/>
                  <a:gd name="T8" fmla="*/ 5 w 354"/>
                  <a:gd name="T9" fmla="*/ 61 h 294"/>
                  <a:gd name="T10" fmla="*/ 16 w 354"/>
                  <a:gd name="T11" fmla="*/ 10 h 294"/>
                  <a:gd name="T12" fmla="*/ 18 w 354"/>
                  <a:gd name="T13" fmla="*/ 0 h 294"/>
                  <a:gd name="T14" fmla="*/ 157 w 354"/>
                  <a:gd name="T15" fmla="*/ 11 h 294"/>
                  <a:gd name="T16" fmla="*/ 154 w 354"/>
                  <a:gd name="T17" fmla="*/ 44 h 294"/>
                  <a:gd name="T18" fmla="*/ 152 w 354"/>
                  <a:gd name="T19" fmla="*/ 53 h 294"/>
                  <a:gd name="T20" fmla="*/ 152 w 354"/>
                  <a:gd name="T21" fmla="*/ 5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solidFill>
                    <a:srgbClr val="000000"/>
                  </a:solidFill>
                </a:endParaRPr>
              </a:p>
            </p:txBody>
          </p:sp>
        </p:grpSp>
        <p:sp>
          <p:nvSpPr>
            <p:cNvPr id="20003" name="Rectangle 254"/>
            <p:cNvSpPr>
              <a:spLocks noChangeArrowheads="1"/>
            </p:cNvSpPr>
            <p:nvPr/>
          </p:nvSpPr>
          <p:spPr bwMode="auto">
            <a:xfrm>
              <a:off x="916" y="2592"/>
              <a:ext cx="576" cy="240"/>
            </a:xfrm>
            <a:prstGeom prst="rect">
              <a:avLst/>
            </a:prstGeom>
            <a:noFill/>
            <a:ln w="9525">
              <a:noFill/>
              <a:miter lim="800000"/>
              <a:headEnd/>
              <a:tailEnd/>
            </a:ln>
          </p:spPr>
          <p:txBody>
            <a:bodyPr wrap="none" anchor="ctr"/>
            <a:lstStyle/>
            <a:p>
              <a:pPr algn="ctr"/>
              <a:r>
                <a:rPr lang="en-US" sz="1600" b="1">
                  <a:solidFill>
                    <a:srgbClr val="FFFF00"/>
                  </a:solidFill>
                </a:rPr>
                <a:t>1994</a:t>
              </a:r>
            </a:p>
          </p:txBody>
        </p:sp>
      </p:grpSp>
      <p:grpSp>
        <p:nvGrpSpPr>
          <p:cNvPr id="6" name="Group 255"/>
          <p:cNvGrpSpPr>
            <a:grpSpLocks/>
          </p:cNvGrpSpPr>
          <p:nvPr/>
        </p:nvGrpSpPr>
        <p:grpSpPr bwMode="auto">
          <a:xfrm>
            <a:off x="3562350" y="1371600"/>
            <a:ext cx="2100263" cy="1981200"/>
            <a:chOff x="2244" y="912"/>
            <a:chExt cx="1323" cy="1248"/>
          </a:xfrm>
        </p:grpSpPr>
        <p:grpSp>
          <p:nvGrpSpPr>
            <p:cNvPr id="19878" name="Group 256"/>
            <p:cNvGrpSpPr>
              <a:grpSpLocks noChangeAspect="1"/>
            </p:cNvGrpSpPr>
            <p:nvPr/>
          </p:nvGrpSpPr>
          <p:grpSpPr bwMode="auto">
            <a:xfrm>
              <a:off x="2244" y="980"/>
              <a:ext cx="1323" cy="1180"/>
              <a:chOff x="0" y="1152"/>
              <a:chExt cx="2832" cy="2262"/>
            </a:xfrm>
          </p:grpSpPr>
          <p:sp>
            <p:nvSpPr>
              <p:cNvPr id="19880" name="AutoShape 257"/>
              <p:cNvSpPr>
                <a:spLocks noChangeAspect="1" noChangeArrowheads="1"/>
              </p:cNvSpPr>
              <p:nvPr/>
            </p:nvSpPr>
            <p:spPr bwMode="auto">
              <a:xfrm>
                <a:off x="0" y="1152"/>
                <a:ext cx="2826" cy="2256"/>
              </a:xfrm>
              <a:prstGeom prst="rect">
                <a:avLst/>
              </a:prstGeom>
              <a:noFill/>
              <a:ln w="9525">
                <a:noFill/>
                <a:miter lim="800000"/>
                <a:headEnd/>
                <a:tailEnd/>
              </a:ln>
            </p:spPr>
            <p:txBody>
              <a:bodyPr/>
              <a:lstStyle/>
              <a:p>
                <a:endParaRPr lang="en-US">
                  <a:solidFill>
                    <a:srgbClr val="000000"/>
                  </a:solidFill>
                </a:endParaRPr>
              </a:p>
            </p:txBody>
          </p:sp>
          <p:sp>
            <p:nvSpPr>
              <p:cNvPr id="19881" name="Rectangle 258"/>
              <p:cNvSpPr>
                <a:spLocks noChangeAspect="1" noChangeArrowheads="1"/>
              </p:cNvSpPr>
              <p:nvPr/>
            </p:nvSpPr>
            <p:spPr bwMode="auto">
              <a:xfrm>
                <a:off x="0" y="1152"/>
                <a:ext cx="2832" cy="2262"/>
              </a:xfrm>
              <a:prstGeom prst="rect">
                <a:avLst/>
              </a:prstGeom>
              <a:solidFill>
                <a:srgbClr val="FFFFFF">
                  <a:alpha val="0"/>
                </a:srgbClr>
              </a:solidFill>
              <a:ln w="9525">
                <a:noFill/>
                <a:miter lim="800000"/>
                <a:headEnd/>
                <a:tailEnd/>
              </a:ln>
            </p:spPr>
            <p:txBody>
              <a:bodyPr/>
              <a:lstStyle/>
              <a:p>
                <a:endParaRPr lang="en-US">
                  <a:solidFill>
                    <a:srgbClr val="000000"/>
                  </a:solidFill>
                </a:endParaRPr>
              </a:p>
            </p:txBody>
          </p:sp>
          <p:sp>
            <p:nvSpPr>
              <p:cNvPr id="19882" name="Rectangle 259"/>
              <p:cNvSpPr>
                <a:spLocks noChangeAspect="1" noChangeArrowheads="1"/>
              </p:cNvSpPr>
              <p:nvPr/>
            </p:nvSpPr>
            <p:spPr bwMode="auto">
              <a:xfrm>
                <a:off x="36" y="1188"/>
                <a:ext cx="2760" cy="2184"/>
              </a:xfrm>
              <a:prstGeom prst="rect">
                <a:avLst/>
              </a:prstGeom>
              <a:solidFill>
                <a:srgbClr val="FFFFFF">
                  <a:alpha val="0"/>
                </a:srgbClr>
              </a:solidFill>
              <a:ln w="9525">
                <a:noFill/>
                <a:miter lim="800000"/>
                <a:headEnd/>
                <a:tailEnd/>
              </a:ln>
            </p:spPr>
            <p:txBody>
              <a:bodyPr/>
              <a:lstStyle/>
              <a:p>
                <a:endParaRPr lang="en-US">
                  <a:solidFill>
                    <a:srgbClr val="000000"/>
                  </a:solidFill>
                </a:endParaRPr>
              </a:p>
            </p:txBody>
          </p:sp>
          <p:sp>
            <p:nvSpPr>
              <p:cNvPr id="19883" name="Freeform 260"/>
              <p:cNvSpPr>
                <a:spLocks noChangeAspect="1"/>
              </p:cNvSpPr>
              <p:nvPr/>
            </p:nvSpPr>
            <p:spPr bwMode="auto">
              <a:xfrm>
                <a:off x="1848" y="249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2"/>
                  <a:gd name="T55" fmla="*/ 0 h 312"/>
                  <a:gd name="T56" fmla="*/ 192 w 192"/>
                  <a:gd name="T57" fmla="*/ 312 h 3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close/>
                  </a:path>
                </a:pathLst>
              </a:custGeom>
              <a:solidFill>
                <a:srgbClr val="FF4500"/>
              </a:solidFill>
              <a:ln w="9525">
                <a:solidFill>
                  <a:srgbClr val="FF4500"/>
                </a:solidFill>
                <a:prstDash val="solid"/>
                <a:round/>
                <a:headEnd/>
                <a:tailEnd/>
              </a:ln>
            </p:spPr>
            <p:txBody>
              <a:bodyPr/>
              <a:lstStyle/>
              <a:p>
                <a:endParaRPr lang="en-US">
                  <a:solidFill>
                    <a:srgbClr val="000000"/>
                  </a:solidFill>
                </a:endParaRPr>
              </a:p>
            </p:txBody>
          </p:sp>
          <p:sp>
            <p:nvSpPr>
              <p:cNvPr id="19884" name="Freeform 261"/>
              <p:cNvSpPr>
                <a:spLocks noChangeAspect="1"/>
              </p:cNvSpPr>
              <p:nvPr/>
            </p:nvSpPr>
            <p:spPr bwMode="auto">
              <a:xfrm>
                <a:off x="1848" y="2490"/>
                <a:ext cx="192" cy="312"/>
              </a:xfrm>
              <a:custGeom>
                <a:avLst/>
                <a:gdLst>
                  <a:gd name="T0" fmla="*/ 192 w 192"/>
                  <a:gd name="T1" fmla="*/ 246 h 312"/>
                  <a:gd name="T2" fmla="*/ 54 w 192"/>
                  <a:gd name="T3" fmla="*/ 258 h 312"/>
                  <a:gd name="T4" fmla="*/ 54 w 192"/>
                  <a:gd name="T5" fmla="*/ 270 h 312"/>
                  <a:gd name="T6" fmla="*/ 66 w 192"/>
                  <a:gd name="T7" fmla="*/ 282 h 312"/>
                  <a:gd name="T8" fmla="*/ 66 w 192"/>
                  <a:gd name="T9" fmla="*/ 300 h 312"/>
                  <a:gd name="T10" fmla="*/ 36 w 192"/>
                  <a:gd name="T11" fmla="*/ 312 h 312"/>
                  <a:gd name="T12" fmla="*/ 48 w 192"/>
                  <a:gd name="T13" fmla="*/ 306 h 312"/>
                  <a:gd name="T14" fmla="*/ 30 w 192"/>
                  <a:gd name="T15" fmla="*/ 276 h 312"/>
                  <a:gd name="T16" fmla="*/ 24 w 192"/>
                  <a:gd name="T17" fmla="*/ 306 h 312"/>
                  <a:gd name="T18" fmla="*/ 12 w 192"/>
                  <a:gd name="T19" fmla="*/ 300 h 312"/>
                  <a:gd name="T20" fmla="*/ 12 w 192"/>
                  <a:gd name="T21" fmla="*/ 282 h 312"/>
                  <a:gd name="T22" fmla="*/ 0 w 192"/>
                  <a:gd name="T23" fmla="*/ 210 h 312"/>
                  <a:gd name="T24" fmla="*/ 0 w 192"/>
                  <a:gd name="T25" fmla="*/ 6 h 312"/>
                  <a:gd name="T26" fmla="*/ 132 w 192"/>
                  <a:gd name="T27" fmla="*/ 0 h 312"/>
                  <a:gd name="T28" fmla="*/ 168 w 192"/>
                  <a:gd name="T29" fmla="*/ 132 h 312"/>
                  <a:gd name="T30" fmla="*/ 192 w 192"/>
                  <a:gd name="T31" fmla="*/ 168 h 312"/>
                  <a:gd name="T32" fmla="*/ 180 w 192"/>
                  <a:gd name="T33" fmla="*/ 192 h 312"/>
                  <a:gd name="T34" fmla="*/ 192 w 192"/>
                  <a:gd name="T35" fmla="*/ 246 h 312"/>
                  <a:gd name="T36" fmla="*/ 192 w 192"/>
                  <a:gd name="T37" fmla="*/ 252 h 3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312"/>
                  <a:gd name="T59" fmla="*/ 192 w 192"/>
                  <a:gd name="T60" fmla="*/ 312 h 3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312">
                    <a:moveTo>
                      <a:pt x="192" y="246"/>
                    </a:moveTo>
                    <a:lnTo>
                      <a:pt x="54" y="258"/>
                    </a:lnTo>
                    <a:lnTo>
                      <a:pt x="54" y="270"/>
                    </a:lnTo>
                    <a:lnTo>
                      <a:pt x="66" y="282"/>
                    </a:lnTo>
                    <a:lnTo>
                      <a:pt x="66" y="300"/>
                    </a:lnTo>
                    <a:lnTo>
                      <a:pt x="36" y="312"/>
                    </a:lnTo>
                    <a:lnTo>
                      <a:pt x="48" y="306"/>
                    </a:lnTo>
                    <a:lnTo>
                      <a:pt x="30" y="276"/>
                    </a:lnTo>
                    <a:lnTo>
                      <a:pt x="24" y="306"/>
                    </a:lnTo>
                    <a:lnTo>
                      <a:pt x="12" y="300"/>
                    </a:lnTo>
                    <a:lnTo>
                      <a:pt x="12" y="282"/>
                    </a:lnTo>
                    <a:lnTo>
                      <a:pt x="0" y="210"/>
                    </a:lnTo>
                    <a:lnTo>
                      <a:pt x="0" y="6"/>
                    </a:lnTo>
                    <a:lnTo>
                      <a:pt x="132" y="0"/>
                    </a:lnTo>
                    <a:lnTo>
                      <a:pt x="168" y="132"/>
                    </a:lnTo>
                    <a:lnTo>
                      <a:pt x="192" y="168"/>
                    </a:lnTo>
                    <a:lnTo>
                      <a:pt x="180" y="192"/>
                    </a:lnTo>
                    <a:lnTo>
                      <a:pt x="192" y="246"/>
                    </a:lnTo>
                    <a:lnTo>
                      <a:pt x="192" y="25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85" name="Freeform 262"/>
              <p:cNvSpPr>
                <a:spLocks noChangeAspect="1"/>
              </p:cNvSpPr>
              <p:nvPr/>
            </p:nvSpPr>
            <p:spPr bwMode="auto">
              <a:xfrm>
                <a:off x="84" y="262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4"/>
                  <a:gd name="T151" fmla="*/ 0 h 468"/>
                  <a:gd name="T152" fmla="*/ 534 w 534"/>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86" name="Freeform 263"/>
              <p:cNvSpPr>
                <a:spLocks noChangeAspect="1"/>
              </p:cNvSpPr>
              <p:nvPr/>
            </p:nvSpPr>
            <p:spPr bwMode="auto">
              <a:xfrm>
                <a:off x="84" y="2628"/>
                <a:ext cx="534" cy="468"/>
              </a:xfrm>
              <a:custGeom>
                <a:avLst/>
                <a:gdLst>
                  <a:gd name="T0" fmla="*/ 6 w 534"/>
                  <a:gd name="T1" fmla="*/ 264 h 468"/>
                  <a:gd name="T2" fmla="*/ 6 w 534"/>
                  <a:gd name="T3" fmla="*/ 270 h 468"/>
                  <a:gd name="T4" fmla="*/ 30 w 534"/>
                  <a:gd name="T5" fmla="*/ 294 h 468"/>
                  <a:gd name="T6" fmla="*/ 24 w 534"/>
                  <a:gd name="T7" fmla="*/ 324 h 468"/>
                  <a:gd name="T8" fmla="*/ 60 w 534"/>
                  <a:gd name="T9" fmla="*/ 300 h 468"/>
                  <a:gd name="T10" fmla="*/ 42 w 534"/>
                  <a:gd name="T11" fmla="*/ 360 h 468"/>
                  <a:gd name="T12" fmla="*/ 84 w 534"/>
                  <a:gd name="T13" fmla="*/ 378 h 468"/>
                  <a:gd name="T14" fmla="*/ 96 w 534"/>
                  <a:gd name="T15" fmla="*/ 372 h 468"/>
                  <a:gd name="T16" fmla="*/ 96 w 534"/>
                  <a:gd name="T17" fmla="*/ 408 h 468"/>
                  <a:gd name="T18" fmla="*/ 54 w 534"/>
                  <a:gd name="T19" fmla="*/ 450 h 468"/>
                  <a:gd name="T20" fmla="*/ 0 w 534"/>
                  <a:gd name="T21" fmla="*/ 468 h 468"/>
                  <a:gd name="T22" fmla="*/ 60 w 534"/>
                  <a:gd name="T23" fmla="*/ 450 h 468"/>
                  <a:gd name="T24" fmla="*/ 78 w 534"/>
                  <a:gd name="T25" fmla="*/ 444 h 468"/>
                  <a:gd name="T26" fmla="*/ 90 w 534"/>
                  <a:gd name="T27" fmla="*/ 438 h 468"/>
                  <a:gd name="T28" fmla="*/ 168 w 534"/>
                  <a:gd name="T29" fmla="*/ 372 h 468"/>
                  <a:gd name="T30" fmla="*/ 204 w 534"/>
                  <a:gd name="T31" fmla="*/ 306 h 468"/>
                  <a:gd name="T32" fmla="*/ 210 w 534"/>
                  <a:gd name="T33" fmla="*/ 300 h 468"/>
                  <a:gd name="T34" fmla="*/ 216 w 534"/>
                  <a:gd name="T35" fmla="*/ 306 h 468"/>
                  <a:gd name="T36" fmla="*/ 198 w 534"/>
                  <a:gd name="T37" fmla="*/ 318 h 468"/>
                  <a:gd name="T38" fmla="*/ 204 w 534"/>
                  <a:gd name="T39" fmla="*/ 348 h 468"/>
                  <a:gd name="T40" fmla="*/ 210 w 534"/>
                  <a:gd name="T41" fmla="*/ 360 h 468"/>
                  <a:gd name="T42" fmla="*/ 234 w 534"/>
                  <a:gd name="T43" fmla="*/ 342 h 468"/>
                  <a:gd name="T44" fmla="*/ 246 w 534"/>
                  <a:gd name="T45" fmla="*/ 318 h 468"/>
                  <a:gd name="T46" fmla="*/ 258 w 534"/>
                  <a:gd name="T47" fmla="*/ 318 h 468"/>
                  <a:gd name="T48" fmla="*/ 354 w 534"/>
                  <a:gd name="T49" fmla="*/ 342 h 468"/>
                  <a:gd name="T50" fmla="*/ 372 w 534"/>
                  <a:gd name="T51" fmla="*/ 336 h 468"/>
                  <a:gd name="T52" fmla="*/ 378 w 534"/>
                  <a:gd name="T53" fmla="*/ 354 h 468"/>
                  <a:gd name="T54" fmla="*/ 384 w 534"/>
                  <a:gd name="T55" fmla="*/ 360 h 468"/>
                  <a:gd name="T56" fmla="*/ 420 w 534"/>
                  <a:gd name="T57" fmla="*/ 366 h 468"/>
                  <a:gd name="T58" fmla="*/ 432 w 534"/>
                  <a:gd name="T59" fmla="*/ 372 h 468"/>
                  <a:gd name="T60" fmla="*/ 438 w 534"/>
                  <a:gd name="T61" fmla="*/ 366 h 468"/>
                  <a:gd name="T62" fmla="*/ 498 w 534"/>
                  <a:gd name="T63" fmla="*/ 414 h 468"/>
                  <a:gd name="T64" fmla="*/ 510 w 534"/>
                  <a:gd name="T65" fmla="*/ 414 h 468"/>
                  <a:gd name="T66" fmla="*/ 534 w 534"/>
                  <a:gd name="T67" fmla="*/ 444 h 468"/>
                  <a:gd name="T68" fmla="*/ 492 w 534"/>
                  <a:gd name="T69" fmla="*/ 408 h 468"/>
                  <a:gd name="T70" fmla="*/ 396 w 534"/>
                  <a:gd name="T71" fmla="*/ 360 h 468"/>
                  <a:gd name="T72" fmla="*/ 378 w 534"/>
                  <a:gd name="T73" fmla="*/ 336 h 468"/>
                  <a:gd name="T74" fmla="*/ 342 w 534"/>
                  <a:gd name="T75" fmla="*/ 324 h 468"/>
                  <a:gd name="T76" fmla="*/ 204 w 534"/>
                  <a:gd name="T77" fmla="*/ 30 h 468"/>
                  <a:gd name="T78" fmla="*/ 174 w 534"/>
                  <a:gd name="T79" fmla="*/ 18 h 468"/>
                  <a:gd name="T80" fmla="*/ 48 w 534"/>
                  <a:gd name="T81" fmla="*/ 66 h 468"/>
                  <a:gd name="T82" fmla="*/ 96 w 534"/>
                  <a:gd name="T83" fmla="*/ 120 h 468"/>
                  <a:gd name="T84" fmla="*/ 90 w 534"/>
                  <a:gd name="T85" fmla="*/ 126 h 468"/>
                  <a:gd name="T86" fmla="*/ 84 w 534"/>
                  <a:gd name="T87" fmla="*/ 150 h 468"/>
                  <a:gd name="T88" fmla="*/ 72 w 534"/>
                  <a:gd name="T89" fmla="*/ 126 h 468"/>
                  <a:gd name="T90" fmla="*/ 12 w 534"/>
                  <a:gd name="T91" fmla="*/ 138 h 468"/>
                  <a:gd name="T92" fmla="*/ 24 w 534"/>
                  <a:gd name="T93" fmla="*/ 156 h 468"/>
                  <a:gd name="T94" fmla="*/ 66 w 534"/>
                  <a:gd name="T95" fmla="*/ 186 h 468"/>
                  <a:gd name="T96" fmla="*/ 90 w 534"/>
                  <a:gd name="T97" fmla="*/ 186 h 468"/>
                  <a:gd name="T98" fmla="*/ 84 w 534"/>
                  <a:gd name="T99" fmla="*/ 222 h 468"/>
                  <a:gd name="T100" fmla="*/ 48 w 534"/>
                  <a:gd name="T101" fmla="*/ 234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34"/>
                  <a:gd name="T154" fmla="*/ 0 h 468"/>
                  <a:gd name="T155" fmla="*/ 534 w 534"/>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34" h="468">
                    <a:moveTo>
                      <a:pt x="48" y="228"/>
                    </a:moveTo>
                    <a:lnTo>
                      <a:pt x="6" y="264"/>
                    </a:lnTo>
                    <a:lnTo>
                      <a:pt x="18" y="264"/>
                    </a:lnTo>
                    <a:lnTo>
                      <a:pt x="6" y="270"/>
                    </a:lnTo>
                    <a:lnTo>
                      <a:pt x="12" y="282"/>
                    </a:lnTo>
                    <a:lnTo>
                      <a:pt x="30" y="294"/>
                    </a:lnTo>
                    <a:lnTo>
                      <a:pt x="18" y="306"/>
                    </a:lnTo>
                    <a:lnTo>
                      <a:pt x="24" y="324"/>
                    </a:lnTo>
                    <a:lnTo>
                      <a:pt x="36" y="330"/>
                    </a:lnTo>
                    <a:lnTo>
                      <a:pt x="60" y="300"/>
                    </a:lnTo>
                    <a:lnTo>
                      <a:pt x="54" y="348"/>
                    </a:lnTo>
                    <a:lnTo>
                      <a:pt x="42" y="360"/>
                    </a:lnTo>
                    <a:lnTo>
                      <a:pt x="72" y="348"/>
                    </a:lnTo>
                    <a:lnTo>
                      <a:pt x="84" y="378"/>
                    </a:lnTo>
                    <a:lnTo>
                      <a:pt x="96" y="360"/>
                    </a:lnTo>
                    <a:lnTo>
                      <a:pt x="96" y="372"/>
                    </a:lnTo>
                    <a:lnTo>
                      <a:pt x="120" y="360"/>
                    </a:lnTo>
                    <a:lnTo>
                      <a:pt x="96" y="408"/>
                    </a:lnTo>
                    <a:lnTo>
                      <a:pt x="60" y="432"/>
                    </a:lnTo>
                    <a:lnTo>
                      <a:pt x="54" y="450"/>
                    </a:lnTo>
                    <a:lnTo>
                      <a:pt x="30" y="444"/>
                    </a:lnTo>
                    <a:lnTo>
                      <a:pt x="0" y="468"/>
                    </a:lnTo>
                    <a:lnTo>
                      <a:pt x="30" y="450"/>
                    </a:lnTo>
                    <a:lnTo>
                      <a:pt x="60" y="450"/>
                    </a:lnTo>
                    <a:lnTo>
                      <a:pt x="60" y="456"/>
                    </a:lnTo>
                    <a:lnTo>
                      <a:pt x="78" y="444"/>
                    </a:lnTo>
                    <a:lnTo>
                      <a:pt x="72" y="432"/>
                    </a:lnTo>
                    <a:lnTo>
                      <a:pt x="90" y="438"/>
                    </a:lnTo>
                    <a:lnTo>
                      <a:pt x="156" y="390"/>
                    </a:lnTo>
                    <a:lnTo>
                      <a:pt x="168" y="372"/>
                    </a:lnTo>
                    <a:lnTo>
                      <a:pt x="156" y="354"/>
                    </a:lnTo>
                    <a:lnTo>
                      <a:pt x="204" y="306"/>
                    </a:lnTo>
                    <a:lnTo>
                      <a:pt x="216" y="276"/>
                    </a:lnTo>
                    <a:lnTo>
                      <a:pt x="210" y="300"/>
                    </a:lnTo>
                    <a:lnTo>
                      <a:pt x="228" y="294"/>
                    </a:lnTo>
                    <a:lnTo>
                      <a:pt x="216" y="306"/>
                    </a:lnTo>
                    <a:lnTo>
                      <a:pt x="228" y="318"/>
                    </a:lnTo>
                    <a:lnTo>
                      <a:pt x="198" y="318"/>
                    </a:lnTo>
                    <a:lnTo>
                      <a:pt x="192" y="348"/>
                    </a:lnTo>
                    <a:lnTo>
                      <a:pt x="204" y="348"/>
                    </a:lnTo>
                    <a:lnTo>
                      <a:pt x="192" y="366"/>
                    </a:lnTo>
                    <a:lnTo>
                      <a:pt x="210" y="360"/>
                    </a:lnTo>
                    <a:lnTo>
                      <a:pt x="222" y="336"/>
                    </a:lnTo>
                    <a:lnTo>
                      <a:pt x="234" y="342"/>
                    </a:lnTo>
                    <a:lnTo>
                      <a:pt x="246" y="306"/>
                    </a:lnTo>
                    <a:lnTo>
                      <a:pt x="246" y="318"/>
                    </a:lnTo>
                    <a:lnTo>
                      <a:pt x="264" y="306"/>
                    </a:lnTo>
                    <a:lnTo>
                      <a:pt x="258" y="318"/>
                    </a:lnTo>
                    <a:lnTo>
                      <a:pt x="300" y="342"/>
                    </a:lnTo>
                    <a:lnTo>
                      <a:pt x="354" y="342"/>
                    </a:lnTo>
                    <a:lnTo>
                      <a:pt x="360" y="330"/>
                    </a:lnTo>
                    <a:lnTo>
                      <a:pt x="372" y="336"/>
                    </a:lnTo>
                    <a:lnTo>
                      <a:pt x="360" y="348"/>
                    </a:lnTo>
                    <a:lnTo>
                      <a:pt x="378" y="354"/>
                    </a:lnTo>
                    <a:lnTo>
                      <a:pt x="384" y="336"/>
                    </a:lnTo>
                    <a:lnTo>
                      <a:pt x="384" y="360"/>
                    </a:lnTo>
                    <a:lnTo>
                      <a:pt x="408" y="378"/>
                    </a:lnTo>
                    <a:lnTo>
                      <a:pt x="420" y="366"/>
                    </a:lnTo>
                    <a:lnTo>
                      <a:pt x="402" y="354"/>
                    </a:lnTo>
                    <a:lnTo>
                      <a:pt x="432" y="372"/>
                    </a:lnTo>
                    <a:lnTo>
                      <a:pt x="420" y="336"/>
                    </a:lnTo>
                    <a:lnTo>
                      <a:pt x="438" y="366"/>
                    </a:lnTo>
                    <a:lnTo>
                      <a:pt x="462" y="396"/>
                    </a:lnTo>
                    <a:lnTo>
                      <a:pt x="498" y="414"/>
                    </a:lnTo>
                    <a:lnTo>
                      <a:pt x="498" y="438"/>
                    </a:lnTo>
                    <a:lnTo>
                      <a:pt x="510" y="414"/>
                    </a:lnTo>
                    <a:lnTo>
                      <a:pt x="522" y="450"/>
                    </a:lnTo>
                    <a:lnTo>
                      <a:pt x="534" y="444"/>
                    </a:lnTo>
                    <a:lnTo>
                      <a:pt x="528" y="414"/>
                    </a:lnTo>
                    <a:lnTo>
                      <a:pt x="492" y="408"/>
                    </a:lnTo>
                    <a:lnTo>
                      <a:pt x="420" y="330"/>
                    </a:lnTo>
                    <a:lnTo>
                      <a:pt x="396" y="360"/>
                    </a:lnTo>
                    <a:lnTo>
                      <a:pt x="390" y="336"/>
                    </a:lnTo>
                    <a:lnTo>
                      <a:pt x="378" y="336"/>
                    </a:lnTo>
                    <a:lnTo>
                      <a:pt x="366" y="324"/>
                    </a:lnTo>
                    <a:lnTo>
                      <a:pt x="342" y="324"/>
                    </a:lnTo>
                    <a:lnTo>
                      <a:pt x="306" y="48"/>
                    </a:lnTo>
                    <a:lnTo>
                      <a:pt x="204" y="30"/>
                    </a:lnTo>
                    <a:lnTo>
                      <a:pt x="174" y="6"/>
                    </a:lnTo>
                    <a:lnTo>
                      <a:pt x="174" y="18"/>
                    </a:lnTo>
                    <a:lnTo>
                      <a:pt x="162" y="0"/>
                    </a:lnTo>
                    <a:lnTo>
                      <a:pt x="48" y="66"/>
                    </a:lnTo>
                    <a:lnTo>
                      <a:pt x="72" y="114"/>
                    </a:lnTo>
                    <a:lnTo>
                      <a:pt x="96" y="120"/>
                    </a:lnTo>
                    <a:lnTo>
                      <a:pt x="114" y="138"/>
                    </a:lnTo>
                    <a:lnTo>
                      <a:pt x="90" y="126"/>
                    </a:lnTo>
                    <a:lnTo>
                      <a:pt x="96" y="144"/>
                    </a:lnTo>
                    <a:lnTo>
                      <a:pt x="84" y="150"/>
                    </a:lnTo>
                    <a:lnTo>
                      <a:pt x="66" y="144"/>
                    </a:lnTo>
                    <a:lnTo>
                      <a:pt x="72" y="126"/>
                    </a:lnTo>
                    <a:lnTo>
                      <a:pt x="60" y="126"/>
                    </a:lnTo>
                    <a:lnTo>
                      <a:pt x="12" y="138"/>
                    </a:lnTo>
                    <a:lnTo>
                      <a:pt x="36" y="156"/>
                    </a:lnTo>
                    <a:lnTo>
                      <a:pt x="24" y="156"/>
                    </a:lnTo>
                    <a:lnTo>
                      <a:pt x="30" y="174"/>
                    </a:lnTo>
                    <a:lnTo>
                      <a:pt x="66" y="186"/>
                    </a:lnTo>
                    <a:lnTo>
                      <a:pt x="66" y="198"/>
                    </a:lnTo>
                    <a:lnTo>
                      <a:pt x="90" y="186"/>
                    </a:lnTo>
                    <a:lnTo>
                      <a:pt x="84" y="192"/>
                    </a:lnTo>
                    <a:lnTo>
                      <a:pt x="84" y="222"/>
                    </a:lnTo>
                    <a:lnTo>
                      <a:pt x="48" y="228"/>
                    </a:lnTo>
                    <a:lnTo>
                      <a:pt x="48" y="23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87" name="Freeform 264"/>
              <p:cNvSpPr>
                <a:spLocks noChangeAspect="1"/>
              </p:cNvSpPr>
              <p:nvPr/>
            </p:nvSpPr>
            <p:spPr bwMode="auto">
              <a:xfrm>
                <a:off x="432" y="2298"/>
                <a:ext cx="348" cy="402"/>
              </a:xfrm>
              <a:custGeom>
                <a:avLst/>
                <a:gdLst>
                  <a:gd name="T0" fmla="*/ 294 w 348"/>
                  <a:gd name="T1" fmla="*/ 402 h 402"/>
                  <a:gd name="T2" fmla="*/ 186 w 348"/>
                  <a:gd name="T3" fmla="*/ 384 h 402"/>
                  <a:gd name="T4" fmla="*/ 0 w 348"/>
                  <a:gd name="T5" fmla="*/ 276 h 402"/>
                  <a:gd name="T6" fmla="*/ 6 w 348"/>
                  <a:gd name="T7" fmla="*/ 264 h 402"/>
                  <a:gd name="T8" fmla="*/ 12 w 348"/>
                  <a:gd name="T9" fmla="*/ 264 h 402"/>
                  <a:gd name="T10" fmla="*/ 24 w 348"/>
                  <a:gd name="T11" fmla="*/ 258 h 402"/>
                  <a:gd name="T12" fmla="*/ 18 w 348"/>
                  <a:gd name="T13" fmla="*/ 228 h 402"/>
                  <a:gd name="T14" fmla="*/ 30 w 348"/>
                  <a:gd name="T15" fmla="*/ 210 h 402"/>
                  <a:gd name="T16" fmla="*/ 36 w 348"/>
                  <a:gd name="T17" fmla="*/ 186 h 402"/>
                  <a:gd name="T18" fmla="*/ 60 w 348"/>
                  <a:gd name="T19" fmla="*/ 174 h 402"/>
                  <a:gd name="T20" fmla="*/ 42 w 348"/>
                  <a:gd name="T21" fmla="*/ 120 h 402"/>
                  <a:gd name="T22" fmla="*/ 42 w 348"/>
                  <a:gd name="T23" fmla="*/ 114 h 402"/>
                  <a:gd name="T24" fmla="*/ 48 w 348"/>
                  <a:gd name="T25" fmla="*/ 54 h 402"/>
                  <a:gd name="T26" fmla="*/ 60 w 348"/>
                  <a:gd name="T27" fmla="*/ 48 h 402"/>
                  <a:gd name="T28" fmla="*/ 78 w 348"/>
                  <a:gd name="T29" fmla="*/ 60 h 402"/>
                  <a:gd name="T30" fmla="*/ 96 w 348"/>
                  <a:gd name="T31" fmla="*/ 0 h 402"/>
                  <a:gd name="T32" fmla="*/ 348 w 348"/>
                  <a:gd name="T33" fmla="*/ 42 h 402"/>
                  <a:gd name="T34" fmla="*/ 306 w 348"/>
                  <a:gd name="T35" fmla="*/ 330 h 402"/>
                  <a:gd name="T36" fmla="*/ 294 w 348"/>
                  <a:gd name="T37" fmla="*/ 402 h 4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8"/>
                  <a:gd name="T58" fmla="*/ 0 h 402"/>
                  <a:gd name="T59" fmla="*/ 348 w 348"/>
                  <a:gd name="T60" fmla="*/ 402 h 4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8" h="402">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88" name="Freeform 265"/>
              <p:cNvSpPr>
                <a:spLocks noChangeAspect="1"/>
              </p:cNvSpPr>
              <p:nvPr/>
            </p:nvSpPr>
            <p:spPr bwMode="auto">
              <a:xfrm>
                <a:off x="432" y="2298"/>
                <a:ext cx="348" cy="408"/>
              </a:xfrm>
              <a:custGeom>
                <a:avLst/>
                <a:gdLst>
                  <a:gd name="T0" fmla="*/ 294 w 348"/>
                  <a:gd name="T1" fmla="*/ 402 h 408"/>
                  <a:gd name="T2" fmla="*/ 186 w 348"/>
                  <a:gd name="T3" fmla="*/ 384 h 408"/>
                  <a:gd name="T4" fmla="*/ 0 w 348"/>
                  <a:gd name="T5" fmla="*/ 276 h 408"/>
                  <a:gd name="T6" fmla="*/ 6 w 348"/>
                  <a:gd name="T7" fmla="*/ 264 h 408"/>
                  <a:gd name="T8" fmla="*/ 12 w 348"/>
                  <a:gd name="T9" fmla="*/ 264 h 408"/>
                  <a:gd name="T10" fmla="*/ 24 w 348"/>
                  <a:gd name="T11" fmla="*/ 258 h 408"/>
                  <a:gd name="T12" fmla="*/ 18 w 348"/>
                  <a:gd name="T13" fmla="*/ 228 h 408"/>
                  <a:gd name="T14" fmla="*/ 30 w 348"/>
                  <a:gd name="T15" fmla="*/ 210 h 408"/>
                  <a:gd name="T16" fmla="*/ 36 w 348"/>
                  <a:gd name="T17" fmla="*/ 186 h 408"/>
                  <a:gd name="T18" fmla="*/ 60 w 348"/>
                  <a:gd name="T19" fmla="*/ 174 h 408"/>
                  <a:gd name="T20" fmla="*/ 42 w 348"/>
                  <a:gd name="T21" fmla="*/ 120 h 408"/>
                  <a:gd name="T22" fmla="*/ 42 w 348"/>
                  <a:gd name="T23" fmla="*/ 114 h 408"/>
                  <a:gd name="T24" fmla="*/ 48 w 348"/>
                  <a:gd name="T25" fmla="*/ 54 h 408"/>
                  <a:gd name="T26" fmla="*/ 60 w 348"/>
                  <a:gd name="T27" fmla="*/ 48 h 408"/>
                  <a:gd name="T28" fmla="*/ 78 w 348"/>
                  <a:gd name="T29" fmla="*/ 60 h 408"/>
                  <a:gd name="T30" fmla="*/ 96 w 348"/>
                  <a:gd name="T31" fmla="*/ 0 h 408"/>
                  <a:gd name="T32" fmla="*/ 348 w 348"/>
                  <a:gd name="T33" fmla="*/ 42 h 408"/>
                  <a:gd name="T34" fmla="*/ 306 w 348"/>
                  <a:gd name="T35" fmla="*/ 330 h 408"/>
                  <a:gd name="T36" fmla="*/ 294 w 348"/>
                  <a:gd name="T37" fmla="*/ 402 h 408"/>
                  <a:gd name="T38" fmla="*/ 294 w 348"/>
                  <a:gd name="T39" fmla="*/ 408 h 4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8"/>
                  <a:gd name="T61" fmla="*/ 0 h 408"/>
                  <a:gd name="T62" fmla="*/ 348 w 348"/>
                  <a:gd name="T63" fmla="*/ 408 h 4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8" h="408">
                    <a:moveTo>
                      <a:pt x="294" y="402"/>
                    </a:moveTo>
                    <a:lnTo>
                      <a:pt x="186" y="384"/>
                    </a:lnTo>
                    <a:lnTo>
                      <a:pt x="0" y="276"/>
                    </a:lnTo>
                    <a:lnTo>
                      <a:pt x="6" y="264"/>
                    </a:lnTo>
                    <a:lnTo>
                      <a:pt x="12" y="264"/>
                    </a:lnTo>
                    <a:lnTo>
                      <a:pt x="24" y="258"/>
                    </a:lnTo>
                    <a:lnTo>
                      <a:pt x="18" y="228"/>
                    </a:lnTo>
                    <a:lnTo>
                      <a:pt x="30" y="210"/>
                    </a:lnTo>
                    <a:lnTo>
                      <a:pt x="36" y="186"/>
                    </a:lnTo>
                    <a:lnTo>
                      <a:pt x="60" y="174"/>
                    </a:lnTo>
                    <a:lnTo>
                      <a:pt x="42" y="120"/>
                    </a:lnTo>
                    <a:lnTo>
                      <a:pt x="42" y="114"/>
                    </a:lnTo>
                    <a:lnTo>
                      <a:pt x="48" y="54"/>
                    </a:lnTo>
                    <a:lnTo>
                      <a:pt x="60" y="48"/>
                    </a:lnTo>
                    <a:lnTo>
                      <a:pt x="78" y="60"/>
                    </a:lnTo>
                    <a:lnTo>
                      <a:pt x="96" y="0"/>
                    </a:lnTo>
                    <a:lnTo>
                      <a:pt x="348" y="42"/>
                    </a:lnTo>
                    <a:lnTo>
                      <a:pt x="306" y="330"/>
                    </a:lnTo>
                    <a:lnTo>
                      <a:pt x="294" y="402"/>
                    </a:lnTo>
                    <a:lnTo>
                      <a:pt x="294" y="40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89" name="Freeform 266"/>
              <p:cNvSpPr>
                <a:spLocks noChangeAspect="1"/>
              </p:cNvSpPr>
              <p:nvPr/>
            </p:nvSpPr>
            <p:spPr bwMode="auto">
              <a:xfrm>
                <a:off x="1512" y="2412"/>
                <a:ext cx="258" cy="228"/>
              </a:xfrm>
              <a:custGeom>
                <a:avLst/>
                <a:gdLst>
                  <a:gd name="T0" fmla="*/ 186 w 258"/>
                  <a:gd name="T1" fmla="*/ 228 h 228"/>
                  <a:gd name="T2" fmla="*/ 30 w 258"/>
                  <a:gd name="T3" fmla="*/ 228 h 228"/>
                  <a:gd name="T4" fmla="*/ 30 w 258"/>
                  <a:gd name="T5" fmla="*/ 192 h 228"/>
                  <a:gd name="T6" fmla="*/ 6 w 258"/>
                  <a:gd name="T7" fmla="*/ 186 h 228"/>
                  <a:gd name="T8" fmla="*/ 12 w 258"/>
                  <a:gd name="T9" fmla="*/ 78 h 228"/>
                  <a:gd name="T10" fmla="*/ 0 w 258"/>
                  <a:gd name="T11" fmla="*/ 6 h 228"/>
                  <a:gd name="T12" fmla="*/ 228 w 258"/>
                  <a:gd name="T13" fmla="*/ 0 h 228"/>
                  <a:gd name="T14" fmla="*/ 234 w 258"/>
                  <a:gd name="T15" fmla="*/ 12 h 228"/>
                  <a:gd name="T16" fmla="*/ 216 w 258"/>
                  <a:gd name="T17" fmla="*/ 30 h 228"/>
                  <a:gd name="T18" fmla="*/ 258 w 258"/>
                  <a:gd name="T19" fmla="*/ 30 h 228"/>
                  <a:gd name="T20" fmla="*/ 240 w 258"/>
                  <a:gd name="T21" fmla="*/ 48 h 228"/>
                  <a:gd name="T22" fmla="*/ 246 w 258"/>
                  <a:gd name="T23" fmla="*/ 60 h 228"/>
                  <a:gd name="T24" fmla="*/ 228 w 258"/>
                  <a:gd name="T25" fmla="*/ 66 h 228"/>
                  <a:gd name="T26" fmla="*/ 240 w 258"/>
                  <a:gd name="T27" fmla="*/ 84 h 228"/>
                  <a:gd name="T28" fmla="*/ 228 w 258"/>
                  <a:gd name="T29" fmla="*/ 96 h 228"/>
                  <a:gd name="T30" fmla="*/ 216 w 258"/>
                  <a:gd name="T31" fmla="*/ 108 h 228"/>
                  <a:gd name="T32" fmla="*/ 216 w 258"/>
                  <a:gd name="T33" fmla="*/ 132 h 228"/>
                  <a:gd name="T34" fmla="*/ 186 w 258"/>
                  <a:gd name="T35" fmla="*/ 162 h 228"/>
                  <a:gd name="T36" fmla="*/ 192 w 258"/>
                  <a:gd name="T37" fmla="*/ 180 h 228"/>
                  <a:gd name="T38" fmla="*/ 180 w 258"/>
                  <a:gd name="T39" fmla="*/ 180 h 228"/>
                  <a:gd name="T40" fmla="*/ 180 w 258"/>
                  <a:gd name="T41" fmla="*/ 198 h 228"/>
                  <a:gd name="T42" fmla="*/ 192 w 258"/>
                  <a:gd name="T43" fmla="*/ 198 h 228"/>
                  <a:gd name="T44" fmla="*/ 186 w 258"/>
                  <a:gd name="T45" fmla="*/ 204 h 228"/>
                  <a:gd name="T46" fmla="*/ 192 w 258"/>
                  <a:gd name="T47" fmla="*/ 210 h 228"/>
                  <a:gd name="T48" fmla="*/ 186 w 258"/>
                  <a:gd name="T49" fmla="*/ 222 h 228"/>
                  <a:gd name="T50" fmla="*/ 186 w 258"/>
                  <a:gd name="T51" fmla="*/ 22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8"/>
                  <a:gd name="T79" fmla="*/ 0 h 228"/>
                  <a:gd name="T80" fmla="*/ 258 w 258"/>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8" h="228">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close/>
                  </a:path>
                </a:pathLst>
              </a:custGeom>
              <a:solidFill>
                <a:srgbClr val="FF4500"/>
              </a:solidFill>
              <a:ln w="9525">
                <a:solidFill>
                  <a:srgbClr val="FF4500"/>
                </a:solidFill>
                <a:prstDash val="solid"/>
                <a:round/>
                <a:headEnd/>
                <a:tailEnd/>
              </a:ln>
            </p:spPr>
            <p:txBody>
              <a:bodyPr/>
              <a:lstStyle/>
              <a:p>
                <a:endParaRPr lang="en-US">
                  <a:solidFill>
                    <a:srgbClr val="000000"/>
                  </a:solidFill>
                </a:endParaRPr>
              </a:p>
            </p:txBody>
          </p:sp>
          <p:sp>
            <p:nvSpPr>
              <p:cNvPr id="19890" name="Freeform 267"/>
              <p:cNvSpPr>
                <a:spLocks noChangeAspect="1"/>
              </p:cNvSpPr>
              <p:nvPr/>
            </p:nvSpPr>
            <p:spPr bwMode="auto">
              <a:xfrm>
                <a:off x="1512" y="2412"/>
                <a:ext cx="258" cy="234"/>
              </a:xfrm>
              <a:custGeom>
                <a:avLst/>
                <a:gdLst>
                  <a:gd name="T0" fmla="*/ 186 w 258"/>
                  <a:gd name="T1" fmla="*/ 228 h 234"/>
                  <a:gd name="T2" fmla="*/ 30 w 258"/>
                  <a:gd name="T3" fmla="*/ 228 h 234"/>
                  <a:gd name="T4" fmla="*/ 30 w 258"/>
                  <a:gd name="T5" fmla="*/ 192 h 234"/>
                  <a:gd name="T6" fmla="*/ 6 w 258"/>
                  <a:gd name="T7" fmla="*/ 186 h 234"/>
                  <a:gd name="T8" fmla="*/ 12 w 258"/>
                  <a:gd name="T9" fmla="*/ 78 h 234"/>
                  <a:gd name="T10" fmla="*/ 0 w 258"/>
                  <a:gd name="T11" fmla="*/ 6 h 234"/>
                  <a:gd name="T12" fmla="*/ 228 w 258"/>
                  <a:gd name="T13" fmla="*/ 0 h 234"/>
                  <a:gd name="T14" fmla="*/ 234 w 258"/>
                  <a:gd name="T15" fmla="*/ 12 h 234"/>
                  <a:gd name="T16" fmla="*/ 216 w 258"/>
                  <a:gd name="T17" fmla="*/ 30 h 234"/>
                  <a:gd name="T18" fmla="*/ 258 w 258"/>
                  <a:gd name="T19" fmla="*/ 30 h 234"/>
                  <a:gd name="T20" fmla="*/ 240 w 258"/>
                  <a:gd name="T21" fmla="*/ 48 h 234"/>
                  <a:gd name="T22" fmla="*/ 246 w 258"/>
                  <a:gd name="T23" fmla="*/ 60 h 234"/>
                  <a:gd name="T24" fmla="*/ 228 w 258"/>
                  <a:gd name="T25" fmla="*/ 66 h 234"/>
                  <a:gd name="T26" fmla="*/ 240 w 258"/>
                  <a:gd name="T27" fmla="*/ 84 h 234"/>
                  <a:gd name="T28" fmla="*/ 228 w 258"/>
                  <a:gd name="T29" fmla="*/ 96 h 234"/>
                  <a:gd name="T30" fmla="*/ 216 w 258"/>
                  <a:gd name="T31" fmla="*/ 108 h 234"/>
                  <a:gd name="T32" fmla="*/ 216 w 258"/>
                  <a:gd name="T33" fmla="*/ 132 h 234"/>
                  <a:gd name="T34" fmla="*/ 186 w 258"/>
                  <a:gd name="T35" fmla="*/ 162 h 234"/>
                  <a:gd name="T36" fmla="*/ 192 w 258"/>
                  <a:gd name="T37" fmla="*/ 180 h 234"/>
                  <a:gd name="T38" fmla="*/ 180 w 258"/>
                  <a:gd name="T39" fmla="*/ 180 h 234"/>
                  <a:gd name="T40" fmla="*/ 180 w 258"/>
                  <a:gd name="T41" fmla="*/ 198 h 234"/>
                  <a:gd name="T42" fmla="*/ 192 w 258"/>
                  <a:gd name="T43" fmla="*/ 198 h 234"/>
                  <a:gd name="T44" fmla="*/ 186 w 258"/>
                  <a:gd name="T45" fmla="*/ 204 h 234"/>
                  <a:gd name="T46" fmla="*/ 192 w 258"/>
                  <a:gd name="T47" fmla="*/ 210 h 234"/>
                  <a:gd name="T48" fmla="*/ 186 w 258"/>
                  <a:gd name="T49" fmla="*/ 222 h 234"/>
                  <a:gd name="T50" fmla="*/ 186 w 258"/>
                  <a:gd name="T51" fmla="*/ 228 h 234"/>
                  <a:gd name="T52" fmla="*/ 186 w 258"/>
                  <a:gd name="T53" fmla="*/ 234 h 2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34"/>
                  <a:gd name="T83" fmla="*/ 258 w 258"/>
                  <a:gd name="T84" fmla="*/ 234 h 2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34">
                    <a:moveTo>
                      <a:pt x="186" y="228"/>
                    </a:moveTo>
                    <a:lnTo>
                      <a:pt x="30" y="228"/>
                    </a:lnTo>
                    <a:lnTo>
                      <a:pt x="30" y="192"/>
                    </a:lnTo>
                    <a:lnTo>
                      <a:pt x="6" y="186"/>
                    </a:lnTo>
                    <a:lnTo>
                      <a:pt x="12" y="78"/>
                    </a:lnTo>
                    <a:lnTo>
                      <a:pt x="0" y="6"/>
                    </a:lnTo>
                    <a:lnTo>
                      <a:pt x="228" y="0"/>
                    </a:lnTo>
                    <a:lnTo>
                      <a:pt x="234" y="12"/>
                    </a:lnTo>
                    <a:lnTo>
                      <a:pt x="216" y="30"/>
                    </a:lnTo>
                    <a:lnTo>
                      <a:pt x="258" y="30"/>
                    </a:lnTo>
                    <a:lnTo>
                      <a:pt x="240" y="48"/>
                    </a:lnTo>
                    <a:lnTo>
                      <a:pt x="246" y="60"/>
                    </a:lnTo>
                    <a:lnTo>
                      <a:pt x="228" y="66"/>
                    </a:lnTo>
                    <a:lnTo>
                      <a:pt x="240" y="84"/>
                    </a:lnTo>
                    <a:lnTo>
                      <a:pt x="228" y="96"/>
                    </a:lnTo>
                    <a:lnTo>
                      <a:pt x="216" y="108"/>
                    </a:lnTo>
                    <a:lnTo>
                      <a:pt x="216" y="132"/>
                    </a:lnTo>
                    <a:lnTo>
                      <a:pt x="186" y="162"/>
                    </a:lnTo>
                    <a:lnTo>
                      <a:pt x="192" y="180"/>
                    </a:lnTo>
                    <a:lnTo>
                      <a:pt x="180" y="180"/>
                    </a:lnTo>
                    <a:lnTo>
                      <a:pt x="180" y="198"/>
                    </a:lnTo>
                    <a:lnTo>
                      <a:pt x="192" y="198"/>
                    </a:lnTo>
                    <a:lnTo>
                      <a:pt x="186" y="204"/>
                    </a:lnTo>
                    <a:lnTo>
                      <a:pt x="192" y="210"/>
                    </a:lnTo>
                    <a:lnTo>
                      <a:pt x="186" y="222"/>
                    </a:lnTo>
                    <a:lnTo>
                      <a:pt x="186" y="228"/>
                    </a:lnTo>
                    <a:lnTo>
                      <a:pt x="186" y="23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91" name="Freeform 268"/>
              <p:cNvSpPr>
                <a:spLocks noChangeAspect="1"/>
              </p:cNvSpPr>
              <p:nvPr/>
            </p:nvSpPr>
            <p:spPr bwMode="auto">
              <a:xfrm>
                <a:off x="84" y="1866"/>
                <a:ext cx="408" cy="696"/>
              </a:xfrm>
              <a:custGeom>
                <a:avLst/>
                <a:gdLst>
                  <a:gd name="T0" fmla="*/ 354 w 408"/>
                  <a:gd name="T1" fmla="*/ 696 h 696"/>
                  <a:gd name="T2" fmla="*/ 228 w 408"/>
                  <a:gd name="T3" fmla="*/ 678 h 696"/>
                  <a:gd name="T4" fmla="*/ 222 w 408"/>
                  <a:gd name="T5" fmla="*/ 630 h 696"/>
                  <a:gd name="T6" fmla="*/ 198 w 408"/>
                  <a:gd name="T7" fmla="*/ 588 h 696"/>
                  <a:gd name="T8" fmla="*/ 180 w 408"/>
                  <a:gd name="T9" fmla="*/ 588 h 696"/>
                  <a:gd name="T10" fmla="*/ 180 w 408"/>
                  <a:gd name="T11" fmla="*/ 570 h 696"/>
                  <a:gd name="T12" fmla="*/ 150 w 408"/>
                  <a:gd name="T13" fmla="*/ 558 h 696"/>
                  <a:gd name="T14" fmla="*/ 132 w 408"/>
                  <a:gd name="T15" fmla="*/ 528 h 696"/>
                  <a:gd name="T16" fmla="*/ 90 w 408"/>
                  <a:gd name="T17" fmla="*/ 516 h 696"/>
                  <a:gd name="T18" fmla="*/ 78 w 408"/>
                  <a:gd name="T19" fmla="*/ 510 h 696"/>
                  <a:gd name="T20" fmla="*/ 90 w 408"/>
                  <a:gd name="T21" fmla="*/ 468 h 696"/>
                  <a:gd name="T22" fmla="*/ 78 w 408"/>
                  <a:gd name="T23" fmla="*/ 462 h 696"/>
                  <a:gd name="T24" fmla="*/ 84 w 408"/>
                  <a:gd name="T25" fmla="*/ 450 h 696"/>
                  <a:gd name="T26" fmla="*/ 48 w 408"/>
                  <a:gd name="T27" fmla="*/ 384 h 696"/>
                  <a:gd name="T28" fmla="*/ 48 w 408"/>
                  <a:gd name="T29" fmla="*/ 366 h 696"/>
                  <a:gd name="T30" fmla="*/ 60 w 408"/>
                  <a:gd name="T31" fmla="*/ 348 h 696"/>
                  <a:gd name="T32" fmla="*/ 36 w 408"/>
                  <a:gd name="T33" fmla="*/ 318 h 696"/>
                  <a:gd name="T34" fmla="*/ 42 w 408"/>
                  <a:gd name="T35" fmla="*/ 282 h 696"/>
                  <a:gd name="T36" fmla="*/ 60 w 408"/>
                  <a:gd name="T37" fmla="*/ 312 h 696"/>
                  <a:gd name="T38" fmla="*/ 48 w 408"/>
                  <a:gd name="T39" fmla="*/ 276 h 696"/>
                  <a:gd name="T40" fmla="*/ 66 w 408"/>
                  <a:gd name="T41" fmla="*/ 270 h 696"/>
                  <a:gd name="T42" fmla="*/ 48 w 408"/>
                  <a:gd name="T43" fmla="*/ 258 h 696"/>
                  <a:gd name="T44" fmla="*/ 42 w 408"/>
                  <a:gd name="T45" fmla="*/ 282 h 696"/>
                  <a:gd name="T46" fmla="*/ 30 w 408"/>
                  <a:gd name="T47" fmla="*/ 258 h 696"/>
                  <a:gd name="T48" fmla="*/ 24 w 408"/>
                  <a:gd name="T49" fmla="*/ 264 h 696"/>
                  <a:gd name="T50" fmla="*/ 30 w 408"/>
                  <a:gd name="T51" fmla="*/ 252 h 696"/>
                  <a:gd name="T52" fmla="*/ 6 w 408"/>
                  <a:gd name="T53" fmla="*/ 192 h 696"/>
                  <a:gd name="T54" fmla="*/ 18 w 408"/>
                  <a:gd name="T55" fmla="*/ 138 h 696"/>
                  <a:gd name="T56" fmla="*/ 0 w 408"/>
                  <a:gd name="T57" fmla="*/ 90 h 696"/>
                  <a:gd name="T58" fmla="*/ 24 w 408"/>
                  <a:gd name="T59" fmla="*/ 60 h 696"/>
                  <a:gd name="T60" fmla="*/ 42 w 408"/>
                  <a:gd name="T61" fmla="*/ 0 h 696"/>
                  <a:gd name="T62" fmla="*/ 228 w 408"/>
                  <a:gd name="T63" fmla="*/ 54 h 696"/>
                  <a:gd name="T64" fmla="*/ 180 w 408"/>
                  <a:gd name="T65" fmla="*/ 240 h 696"/>
                  <a:gd name="T66" fmla="*/ 390 w 408"/>
                  <a:gd name="T67" fmla="*/ 552 h 696"/>
                  <a:gd name="T68" fmla="*/ 408 w 408"/>
                  <a:gd name="T69" fmla="*/ 606 h 696"/>
                  <a:gd name="T70" fmla="*/ 384 w 408"/>
                  <a:gd name="T71" fmla="*/ 618 h 696"/>
                  <a:gd name="T72" fmla="*/ 378 w 408"/>
                  <a:gd name="T73" fmla="*/ 642 h 696"/>
                  <a:gd name="T74" fmla="*/ 366 w 408"/>
                  <a:gd name="T75" fmla="*/ 660 h 696"/>
                  <a:gd name="T76" fmla="*/ 372 w 408"/>
                  <a:gd name="T77" fmla="*/ 690 h 696"/>
                  <a:gd name="T78" fmla="*/ 360 w 408"/>
                  <a:gd name="T79" fmla="*/ 696 h 696"/>
                  <a:gd name="T80" fmla="*/ 354 w 408"/>
                  <a:gd name="T81" fmla="*/ 696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8"/>
                  <a:gd name="T124" fmla="*/ 0 h 696"/>
                  <a:gd name="T125" fmla="*/ 408 w 408"/>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8" h="696">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92" name="Freeform 269"/>
              <p:cNvSpPr>
                <a:spLocks noChangeAspect="1"/>
              </p:cNvSpPr>
              <p:nvPr/>
            </p:nvSpPr>
            <p:spPr bwMode="auto">
              <a:xfrm>
                <a:off x="84" y="1866"/>
                <a:ext cx="408" cy="702"/>
              </a:xfrm>
              <a:custGeom>
                <a:avLst/>
                <a:gdLst>
                  <a:gd name="T0" fmla="*/ 354 w 408"/>
                  <a:gd name="T1" fmla="*/ 696 h 702"/>
                  <a:gd name="T2" fmla="*/ 228 w 408"/>
                  <a:gd name="T3" fmla="*/ 678 h 702"/>
                  <a:gd name="T4" fmla="*/ 222 w 408"/>
                  <a:gd name="T5" fmla="*/ 630 h 702"/>
                  <a:gd name="T6" fmla="*/ 198 w 408"/>
                  <a:gd name="T7" fmla="*/ 588 h 702"/>
                  <a:gd name="T8" fmla="*/ 180 w 408"/>
                  <a:gd name="T9" fmla="*/ 588 h 702"/>
                  <a:gd name="T10" fmla="*/ 180 w 408"/>
                  <a:gd name="T11" fmla="*/ 570 h 702"/>
                  <a:gd name="T12" fmla="*/ 150 w 408"/>
                  <a:gd name="T13" fmla="*/ 558 h 702"/>
                  <a:gd name="T14" fmla="*/ 132 w 408"/>
                  <a:gd name="T15" fmla="*/ 528 h 702"/>
                  <a:gd name="T16" fmla="*/ 90 w 408"/>
                  <a:gd name="T17" fmla="*/ 516 h 702"/>
                  <a:gd name="T18" fmla="*/ 78 w 408"/>
                  <a:gd name="T19" fmla="*/ 510 h 702"/>
                  <a:gd name="T20" fmla="*/ 90 w 408"/>
                  <a:gd name="T21" fmla="*/ 468 h 702"/>
                  <a:gd name="T22" fmla="*/ 78 w 408"/>
                  <a:gd name="T23" fmla="*/ 462 h 702"/>
                  <a:gd name="T24" fmla="*/ 84 w 408"/>
                  <a:gd name="T25" fmla="*/ 450 h 702"/>
                  <a:gd name="T26" fmla="*/ 48 w 408"/>
                  <a:gd name="T27" fmla="*/ 384 h 702"/>
                  <a:gd name="T28" fmla="*/ 48 w 408"/>
                  <a:gd name="T29" fmla="*/ 366 h 702"/>
                  <a:gd name="T30" fmla="*/ 60 w 408"/>
                  <a:gd name="T31" fmla="*/ 348 h 702"/>
                  <a:gd name="T32" fmla="*/ 36 w 408"/>
                  <a:gd name="T33" fmla="*/ 318 h 702"/>
                  <a:gd name="T34" fmla="*/ 42 w 408"/>
                  <a:gd name="T35" fmla="*/ 282 h 702"/>
                  <a:gd name="T36" fmla="*/ 60 w 408"/>
                  <a:gd name="T37" fmla="*/ 312 h 702"/>
                  <a:gd name="T38" fmla="*/ 48 w 408"/>
                  <a:gd name="T39" fmla="*/ 276 h 702"/>
                  <a:gd name="T40" fmla="*/ 66 w 408"/>
                  <a:gd name="T41" fmla="*/ 270 h 702"/>
                  <a:gd name="T42" fmla="*/ 48 w 408"/>
                  <a:gd name="T43" fmla="*/ 258 h 702"/>
                  <a:gd name="T44" fmla="*/ 42 w 408"/>
                  <a:gd name="T45" fmla="*/ 282 h 702"/>
                  <a:gd name="T46" fmla="*/ 30 w 408"/>
                  <a:gd name="T47" fmla="*/ 258 h 702"/>
                  <a:gd name="T48" fmla="*/ 24 w 408"/>
                  <a:gd name="T49" fmla="*/ 264 h 702"/>
                  <a:gd name="T50" fmla="*/ 30 w 408"/>
                  <a:gd name="T51" fmla="*/ 252 h 702"/>
                  <a:gd name="T52" fmla="*/ 6 w 408"/>
                  <a:gd name="T53" fmla="*/ 192 h 702"/>
                  <a:gd name="T54" fmla="*/ 18 w 408"/>
                  <a:gd name="T55" fmla="*/ 138 h 702"/>
                  <a:gd name="T56" fmla="*/ 0 w 408"/>
                  <a:gd name="T57" fmla="*/ 90 h 702"/>
                  <a:gd name="T58" fmla="*/ 24 w 408"/>
                  <a:gd name="T59" fmla="*/ 60 h 702"/>
                  <a:gd name="T60" fmla="*/ 42 w 408"/>
                  <a:gd name="T61" fmla="*/ 0 h 702"/>
                  <a:gd name="T62" fmla="*/ 228 w 408"/>
                  <a:gd name="T63" fmla="*/ 54 h 702"/>
                  <a:gd name="T64" fmla="*/ 180 w 408"/>
                  <a:gd name="T65" fmla="*/ 240 h 702"/>
                  <a:gd name="T66" fmla="*/ 390 w 408"/>
                  <a:gd name="T67" fmla="*/ 552 h 702"/>
                  <a:gd name="T68" fmla="*/ 408 w 408"/>
                  <a:gd name="T69" fmla="*/ 606 h 702"/>
                  <a:gd name="T70" fmla="*/ 384 w 408"/>
                  <a:gd name="T71" fmla="*/ 618 h 702"/>
                  <a:gd name="T72" fmla="*/ 378 w 408"/>
                  <a:gd name="T73" fmla="*/ 642 h 702"/>
                  <a:gd name="T74" fmla="*/ 366 w 408"/>
                  <a:gd name="T75" fmla="*/ 660 h 702"/>
                  <a:gd name="T76" fmla="*/ 372 w 408"/>
                  <a:gd name="T77" fmla="*/ 690 h 702"/>
                  <a:gd name="T78" fmla="*/ 360 w 408"/>
                  <a:gd name="T79" fmla="*/ 696 h 702"/>
                  <a:gd name="T80" fmla="*/ 354 w 408"/>
                  <a:gd name="T81" fmla="*/ 696 h 702"/>
                  <a:gd name="T82" fmla="*/ 354 w 408"/>
                  <a:gd name="T83" fmla="*/ 702 h 7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8"/>
                  <a:gd name="T127" fmla="*/ 0 h 702"/>
                  <a:gd name="T128" fmla="*/ 408 w 408"/>
                  <a:gd name="T129" fmla="*/ 702 h 70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8" h="702">
                    <a:moveTo>
                      <a:pt x="354" y="696"/>
                    </a:moveTo>
                    <a:lnTo>
                      <a:pt x="228" y="678"/>
                    </a:lnTo>
                    <a:lnTo>
                      <a:pt x="222" y="630"/>
                    </a:lnTo>
                    <a:lnTo>
                      <a:pt x="198" y="588"/>
                    </a:lnTo>
                    <a:lnTo>
                      <a:pt x="180" y="588"/>
                    </a:lnTo>
                    <a:lnTo>
                      <a:pt x="180" y="570"/>
                    </a:lnTo>
                    <a:lnTo>
                      <a:pt x="150" y="558"/>
                    </a:lnTo>
                    <a:lnTo>
                      <a:pt x="132" y="528"/>
                    </a:lnTo>
                    <a:lnTo>
                      <a:pt x="90" y="516"/>
                    </a:lnTo>
                    <a:lnTo>
                      <a:pt x="78" y="510"/>
                    </a:lnTo>
                    <a:lnTo>
                      <a:pt x="90" y="468"/>
                    </a:lnTo>
                    <a:lnTo>
                      <a:pt x="78" y="462"/>
                    </a:lnTo>
                    <a:lnTo>
                      <a:pt x="84" y="450"/>
                    </a:lnTo>
                    <a:lnTo>
                      <a:pt x="48" y="384"/>
                    </a:lnTo>
                    <a:lnTo>
                      <a:pt x="48" y="366"/>
                    </a:lnTo>
                    <a:lnTo>
                      <a:pt x="60" y="348"/>
                    </a:lnTo>
                    <a:lnTo>
                      <a:pt x="36" y="318"/>
                    </a:lnTo>
                    <a:lnTo>
                      <a:pt x="42" y="282"/>
                    </a:lnTo>
                    <a:lnTo>
                      <a:pt x="60" y="312"/>
                    </a:lnTo>
                    <a:lnTo>
                      <a:pt x="48" y="276"/>
                    </a:lnTo>
                    <a:lnTo>
                      <a:pt x="66" y="270"/>
                    </a:lnTo>
                    <a:lnTo>
                      <a:pt x="48" y="258"/>
                    </a:lnTo>
                    <a:lnTo>
                      <a:pt x="42" y="282"/>
                    </a:lnTo>
                    <a:lnTo>
                      <a:pt x="30" y="258"/>
                    </a:lnTo>
                    <a:lnTo>
                      <a:pt x="24" y="264"/>
                    </a:lnTo>
                    <a:lnTo>
                      <a:pt x="30" y="252"/>
                    </a:lnTo>
                    <a:lnTo>
                      <a:pt x="6" y="192"/>
                    </a:lnTo>
                    <a:lnTo>
                      <a:pt x="18" y="138"/>
                    </a:lnTo>
                    <a:lnTo>
                      <a:pt x="0" y="90"/>
                    </a:lnTo>
                    <a:lnTo>
                      <a:pt x="24" y="60"/>
                    </a:lnTo>
                    <a:lnTo>
                      <a:pt x="42" y="0"/>
                    </a:lnTo>
                    <a:lnTo>
                      <a:pt x="228" y="54"/>
                    </a:lnTo>
                    <a:lnTo>
                      <a:pt x="180" y="240"/>
                    </a:lnTo>
                    <a:lnTo>
                      <a:pt x="390" y="552"/>
                    </a:lnTo>
                    <a:lnTo>
                      <a:pt x="408" y="606"/>
                    </a:lnTo>
                    <a:lnTo>
                      <a:pt x="384" y="618"/>
                    </a:lnTo>
                    <a:lnTo>
                      <a:pt x="378" y="642"/>
                    </a:lnTo>
                    <a:lnTo>
                      <a:pt x="366" y="660"/>
                    </a:lnTo>
                    <a:lnTo>
                      <a:pt x="372" y="690"/>
                    </a:lnTo>
                    <a:lnTo>
                      <a:pt x="360" y="696"/>
                    </a:lnTo>
                    <a:lnTo>
                      <a:pt x="354" y="696"/>
                    </a:lnTo>
                    <a:lnTo>
                      <a:pt x="354" y="70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93" name="Freeform 270"/>
              <p:cNvSpPr>
                <a:spLocks noChangeAspect="1"/>
              </p:cNvSpPr>
              <p:nvPr/>
            </p:nvSpPr>
            <p:spPr bwMode="auto">
              <a:xfrm>
                <a:off x="780" y="208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2"/>
                  <a:gd name="T31" fmla="*/ 0 h 288"/>
                  <a:gd name="T32" fmla="*/ 372 w 372"/>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2" h="288">
                    <a:moveTo>
                      <a:pt x="366" y="96"/>
                    </a:moveTo>
                    <a:lnTo>
                      <a:pt x="354" y="288"/>
                    </a:lnTo>
                    <a:lnTo>
                      <a:pt x="306" y="282"/>
                    </a:lnTo>
                    <a:lnTo>
                      <a:pt x="0" y="252"/>
                    </a:lnTo>
                    <a:lnTo>
                      <a:pt x="6" y="210"/>
                    </a:lnTo>
                    <a:lnTo>
                      <a:pt x="36" y="0"/>
                    </a:lnTo>
                    <a:lnTo>
                      <a:pt x="276" y="24"/>
                    </a:lnTo>
                    <a:lnTo>
                      <a:pt x="372" y="30"/>
                    </a:lnTo>
                    <a:lnTo>
                      <a:pt x="366" y="72"/>
                    </a:lnTo>
                    <a:lnTo>
                      <a:pt x="366" y="96"/>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894" name="Freeform 271"/>
              <p:cNvSpPr>
                <a:spLocks noChangeAspect="1"/>
              </p:cNvSpPr>
              <p:nvPr/>
            </p:nvSpPr>
            <p:spPr bwMode="auto">
              <a:xfrm>
                <a:off x="780" y="2088"/>
                <a:ext cx="372" cy="288"/>
              </a:xfrm>
              <a:custGeom>
                <a:avLst/>
                <a:gdLst>
                  <a:gd name="T0" fmla="*/ 366 w 372"/>
                  <a:gd name="T1" fmla="*/ 96 h 288"/>
                  <a:gd name="T2" fmla="*/ 354 w 372"/>
                  <a:gd name="T3" fmla="*/ 288 h 288"/>
                  <a:gd name="T4" fmla="*/ 306 w 372"/>
                  <a:gd name="T5" fmla="*/ 282 h 288"/>
                  <a:gd name="T6" fmla="*/ 0 w 372"/>
                  <a:gd name="T7" fmla="*/ 252 h 288"/>
                  <a:gd name="T8" fmla="*/ 6 w 372"/>
                  <a:gd name="T9" fmla="*/ 210 h 288"/>
                  <a:gd name="T10" fmla="*/ 36 w 372"/>
                  <a:gd name="T11" fmla="*/ 0 h 288"/>
                  <a:gd name="T12" fmla="*/ 276 w 372"/>
                  <a:gd name="T13" fmla="*/ 24 h 288"/>
                  <a:gd name="T14" fmla="*/ 372 w 372"/>
                  <a:gd name="T15" fmla="*/ 30 h 288"/>
                  <a:gd name="T16" fmla="*/ 366 w 372"/>
                  <a:gd name="T17" fmla="*/ 72 h 288"/>
                  <a:gd name="T18" fmla="*/ 366 w 372"/>
                  <a:gd name="T19" fmla="*/ 96 h 288"/>
                  <a:gd name="T20" fmla="*/ 366 w 372"/>
                  <a:gd name="T21" fmla="*/ 102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2"/>
                  <a:gd name="T34" fmla="*/ 0 h 288"/>
                  <a:gd name="T35" fmla="*/ 372 w 372"/>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2" h="288">
                    <a:moveTo>
                      <a:pt x="366" y="96"/>
                    </a:moveTo>
                    <a:lnTo>
                      <a:pt x="354" y="288"/>
                    </a:lnTo>
                    <a:lnTo>
                      <a:pt x="306" y="282"/>
                    </a:lnTo>
                    <a:lnTo>
                      <a:pt x="0" y="252"/>
                    </a:lnTo>
                    <a:lnTo>
                      <a:pt x="6" y="210"/>
                    </a:lnTo>
                    <a:lnTo>
                      <a:pt x="36" y="0"/>
                    </a:lnTo>
                    <a:lnTo>
                      <a:pt x="276" y="24"/>
                    </a:lnTo>
                    <a:lnTo>
                      <a:pt x="372" y="30"/>
                    </a:lnTo>
                    <a:lnTo>
                      <a:pt x="366" y="72"/>
                    </a:lnTo>
                    <a:lnTo>
                      <a:pt x="366" y="96"/>
                    </a:lnTo>
                    <a:lnTo>
                      <a:pt x="366" y="10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95" name="Freeform 272"/>
              <p:cNvSpPr>
                <a:spLocks noChangeAspect="1"/>
              </p:cNvSpPr>
              <p:nvPr/>
            </p:nvSpPr>
            <p:spPr bwMode="auto">
              <a:xfrm>
                <a:off x="2496" y="192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84"/>
                  <a:gd name="T26" fmla="*/ 90 w 90"/>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84">
                    <a:moveTo>
                      <a:pt x="84" y="0"/>
                    </a:moveTo>
                    <a:lnTo>
                      <a:pt x="90" y="42"/>
                    </a:lnTo>
                    <a:lnTo>
                      <a:pt x="42" y="60"/>
                    </a:lnTo>
                    <a:lnTo>
                      <a:pt x="12" y="84"/>
                    </a:lnTo>
                    <a:lnTo>
                      <a:pt x="12" y="72"/>
                    </a:lnTo>
                    <a:lnTo>
                      <a:pt x="0" y="18"/>
                    </a:lnTo>
                    <a:lnTo>
                      <a:pt x="78" y="0"/>
                    </a:lnTo>
                    <a:lnTo>
                      <a:pt x="84" y="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896" name="Freeform 273"/>
              <p:cNvSpPr>
                <a:spLocks noChangeAspect="1"/>
              </p:cNvSpPr>
              <p:nvPr/>
            </p:nvSpPr>
            <p:spPr bwMode="auto">
              <a:xfrm>
                <a:off x="2496" y="1920"/>
                <a:ext cx="90" cy="84"/>
              </a:xfrm>
              <a:custGeom>
                <a:avLst/>
                <a:gdLst>
                  <a:gd name="T0" fmla="*/ 84 w 90"/>
                  <a:gd name="T1" fmla="*/ 0 h 84"/>
                  <a:gd name="T2" fmla="*/ 90 w 90"/>
                  <a:gd name="T3" fmla="*/ 42 h 84"/>
                  <a:gd name="T4" fmla="*/ 42 w 90"/>
                  <a:gd name="T5" fmla="*/ 60 h 84"/>
                  <a:gd name="T6" fmla="*/ 12 w 90"/>
                  <a:gd name="T7" fmla="*/ 84 h 84"/>
                  <a:gd name="T8" fmla="*/ 12 w 90"/>
                  <a:gd name="T9" fmla="*/ 72 h 84"/>
                  <a:gd name="T10" fmla="*/ 0 w 90"/>
                  <a:gd name="T11" fmla="*/ 18 h 84"/>
                  <a:gd name="T12" fmla="*/ 78 w 90"/>
                  <a:gd name="T13" fmla="*/ 0 h 84"/>
                  <a:gd name="T14" fmla="*/ 84 w 90"/>
                  <a:gd name="T15" fmla="*/ 0 h 84"/>
                  <a:gd name="T16" fmla="*/ 84 w 90"/>
                  <a:gd name="T17" fmla="*/ 6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0"/>
                  <a:gd name="T28" fmla="*/ 0 h 84"/>
                  <a:gd name="T29" fmla="*/ 90 w 90"/>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0" h="84">
                    <a:moveTo>
                      <a:pt x="84" y="0"/>
                    </a:moveTo>
                    <a:lnTo>
                      <a:pt x="90" y="42"/>
                    </a:lnTo>
                    <a:lnTo>
                      <a:pt x="42" y="60"/>
                    </a:lnTo>
                    <a:lnTo>
                      <a:pt x="12" y="84"/>
                    </a:lnTo>
                    <a:lnTo>
                      <a:pt x="12" y="72"/>
                    </a:lnTo>
                    <a:lnTo>
                      <a:pt x="0" y="18"/>
                    </a:lnTo>
                    <a:lnTo>
                      <a:pt x="78" y="0"/>
                    </a:lnTo>
                    <a:lnTo>
                      <a:pt x="84" y="0"/>
                    </a:lnTo>
                    <a:lnTo>
                      <a:pt x="84"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97" name="Freeform 274"/>
              <p:cNvSpPr>
                <a:spLocks noChangeAspect="1"/>
              </p:cNvSpPr>
              <p:nvPr/>
            </p:nvSpPr>
            <p:spPr bwMode="auto">
              <a:xfrm>
                <a:off x="2424" y="210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4"/>
                  <a:gd name="T34" fmla="*/ 0 h 84"/>
                  <a:gd name="T35" fmla="*/ 54 w 54"/>
                  <a:gd name="T36" fmla="*/ 84 h 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898" name="Freeform 275"/>
              <p:cNvSpPr>
                <a:spLocks noChangeAspect="1"/>
              </p:cNvSpPr>
              <p:nvPr/>
            </p:nvSpPr>
            <p:spPr bwMode="auto">
              <a:xfrm>
                <a:off x="2424" y="2100"/>
                <a:ext cx="54" cy="84"/>
              </a:xfrm>
              <a:custGeom>
                <a:avLst/>
                <a:gdLst>
                  <a:gd name="T0" fmla="*/ 18 w 54"/>
                  <a:gd name="T1" fmla="*/ 0 h 84"/>
                  <a:gd name="T2" fmla="*/ 12 w 54"/>
                  <a:gd name="T3" fmla="*/ 6 h 84"/>
                  <a:gd name="T4" fmla="*/ 12 w 54"/>
                  <a:gd name="T5" fmla="*/ 24 h 84"/>
                  <a:gd name="T6" fmla="*/ 36 w 54"/>
                  <a:gd name="T7" fmla="*/ 54 h 84"/>
                  <a:gd name="T8" fmla="*/ 48 w 54"/>
                  <a:gd name="T9" fmla="*/ 60 h 84"/>
                  <a:gd name="T10" fmla="*/ 42 w 54"/>
                  <a:gd name="T11" fmla="*/ 72 h 84"/>
                  <a:gd name="T12" fmla="*/ 54 w 54"/>
                  <a:gd name="T13" fmla="*/ 78 h 84"/>
                  <a:gd name="T14" fmla="*/ 24 w 54"/>
                  <a:gd name="T15" fmla="*/ 84 h 84"/>
                  <a:gd name="T16" fmla="*/ 0 w 54"/>
                  <a:gd name="T17" fmla="*/ 6 h 84"/>
                  <a:gd name="T18" fmla="*/ 12 w 54"/>
                  <a:gd name="T19" fmla="*/ 0 h 84"/>
                  <a:gd name="T20" fmla="*/ 18 w 54"/>
                  <a:gd name="T21" fmla="*/ 0 h 84"/>
                  <a:gd name="T22" fmla="*/ 18 w 54"/>
                  <a:gd name="T23" fmla="*/ 6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84"/>
                  <a:gd name="T38" fmla="*/ 54 w 54"/>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84">
                    <a:moveTo>
                      <a:pt x="18" y="0"/>
                    </a:moveTo>
                    <a:lnTo>
                      <a:pt x="12" y="6"/>
                    </a:lnTo>
                    <a:lnTo>
                      <a:pt x="12" y="24"/>
                    </a:lnTo>
                    <a:lnTo>
                      <a:pt x="36" y="54"/>
                    </a:lnTo>
                    <a:lnTo>
                      <a:pt x="48" y="60"/>
                    </a:lnTo>
                    <a:lnTo>
                      <a:pt x="42" y="72"/>
                    </a:lnTo>
                    <a:lnTo>
                      <a:pt x="54" y="78"/>
                    </a:lnTo>
                    <a:lnTo>
                      <a:pt x="24" y="84"/>
                    </a:lnTo>
                    <a:lnTo>
                      <a:pt x="0" y="6"/>
                    </a:lnTo>
                    <a:lnTo>
                      <a:pt x="12" y="0"/>
                    </a:lnTo>
                    <a:lnTo>
                      <a:pt x="18" y="0"/>
                    </a:lnTo>
                    <a:lnTo>
                      <a:pt x="18"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99" name="Freeform 276"/>
              <p:cNvSpPr>
                <a:spLocks noChangeAspect="1"/>
              </p:cNvSpPr>
              <p:nvPr/>
            </p:nvSpPr>
            <p:spPr bwMode="auto">
              <a:xfrm>
                <a:off x="2370" y="2172"/>
                <a:ext cx="12" cy="6"/>
              </a:xfrm>
              <a:custGeom>
                <a:avLst/>
                <a:gdLst>
                  <a:gd name="T0" fmla="*/ 6 w 12"/>
                  <a:gd name="T1" fmla="*/ 6 h 6"/>
                  <a:gd name="T2" fmla="*/ 0 w 12"/>
                  <a:gd name="T3" fmla="*/ 0 h 6"/>
                  <a:gd name="T4" fmla="*/ 12 w 12"/>
                  <a:gd name="T5" fmla="*/ 0 h 6"/>
                  <a:gd name="T6" fmla="*/ 6 w 12"/>
                  <a:gd name="T7" fmla="*/ 6 h 6"/>
                  <a:gd name="T8" fmla="*/ 0 60000 65536"/>
                  <a:gd name="T9" fmla="*/ 0 60000 65536"/>
                  <a:gd name="T10" fmla="*/ 0 60000 65536"/>
                  <a:gd name="T11" fmla="*/ 0 60000 65536"/>
                  <a:gd name="T12" fmla="*/ 0 w 12"/>
                  <a:gd name="T13" fmla="*/ 0 h 6"/>
                  <a:gd name="T14" fmla="*/ 12 w 12"/>
                  <a:gd name="T15" fmla="*/ 6 h 6"/>
                </a:gdLst>
                <a:ahLst/>
                <a:cxnLst>
                  <a:cxn ang="T8">
                    <a:pos x="T0" y="T1"/>
                  </a:cxn>
                  <a:cxn ang="T9">
                    <a:pos x="T2" y="T3"/>
                  </a:cxn>
                  <a:cxn ang="T10">
                    <a:pos x="T4" y="T5"/>
                  </a:cxn>
                  <a:cxn ang="T11">
                    <a:pos x="T6" y="T7"/>
                  </a:cxn>
                </a:cxnLst>
                <a:rect l="T12" t="T13" r="T14" b="T15"/>
                <a:pathLst>
                  <a:path w="12" h="6">
                    <a:moveTo>
                      <a:pt x="6" y="6"/>
                    </a:moveTo>
                    <a:lnTo>
                      <a:pt x="0" y="0"/>
                    </a:lnTo>
                    <a:lnTo>
                      <a:pt x="12" y="0"/>
                    </a:lnTo>
                    <a:lnTo>
                      <a:pt x="6" y="6"/>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00" name="Freeform 277"/>
              <p:cNvSpPr>
                <a:spLocks noChangeAspect="1"/>
              </p:cNvSpPr>
              <p:nvPr/>
            </p:nvSpPr>
            <p:spPr bwMode="auto">
              <a:xfrm>
                <a:off x="2370" y="2172"/>
                <a:ext cx="12" cy="12"/>
              </a:xfrm>
              <a:custGeom>
                <a:avLst/>
                <a:gdLst>
                  <a:gd name="T0" fmla="*/ 6 w 12"/>
                  <a:gd name="T1" fmla="*/ 6 h 12"/>
                  <a:gd name="T2" fmla="*/ 0 w 12"/>
                  <a:gd name="T3" fmla="*/ 0 h 12"/>
                  <a:gd name="T4" fmla="*/ 12 w 12"/>
                  <a:gd name="T5" fmla="*/ 0 h 12"/>
                  <a:gd name="T6" fmla="*/ 6 w 12"/>
                  <a:gd name="T7" fmla="*/ 6 h 12"/>
                  <a:gd name="T8" fmla="*/ 6 w 12"/>
                  <a:gd name="T9" fmla="*/ 12 h 12"/>
                  <a:gd name="T10" fmla="*/ 0 60000 65536"/>
                  <a:gd name="T11" fmla="*/ 0 60000 65536"/>
                  <a:gd name="T12" fmla="*/ 0 60000 65536"/>
                  <a:gd name="T13" fmla="*/ 0 60000 65536"/>
                  <a:gd name="T14" fmla="*/ 0 60000 65536"/>
                  <a:gd name="T15" fmla="*/ 0 w 12"/>
                  <a:gd name="T16" fmla="*/ 0 h 12"/>
                  <a:gd name="T17" fmla="*/ 12 w 12"/>
                  <a:gd name="T18" fmla="*/ 12 h 12"/>
                </a:gdLst>
                <a:ahLst/>
                <a:cxnLst>
                  <a:cxn ang="T10">
                    <a:pos x="T0" y="T1"/>
                  </a:cxn>
                  <a:cxn ang="T11">
                    <a:pos x="T2" y="T3"/>
                  </a:cxn>
                  <a:cxn ang="T12">
                    <a:pos x="T4" y="T5"/>
                  </a:cxn>
                  <a:cxn ang="T13">
                    <a:pos x="T6" y="T7"/>
                  </a:cxn>
                  <a:cxn ang="T14">
                    <a:pos x="T8" y="T9"/>
                  </a:cxn>
                </a:cxnLst>
                <a:rect l="T15" t="T16" r="T17" b="T18"/>
                <a:pathLst>
                  <a:path w="12" h="12">
                    <a:moveTo>
                      <a:pt x="6" y="6"/>
                    </a:moveTo>
                    <a:lnTo>
                      <a:pt x="0" y="0"/>
                    </a:lnTo>
                    <a:lnTo>
                      <a:pt x="12" y="0"/>
                    </a:lnTo>
                    <a:lnTo>
                      <a:pt x="6" y="6"/>
                    </a:lnTo>
                    <a:lnTo>
                      <a:pt x="6"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01" name="Freeform 278"/>
              <p:cNvSpPr>
                <a:spLocks noChangeAspect="1"/>
              </p:cNvSpPr>
              <p:nvPr/>
            </p:nvSpPr>
            <p:spPr bwMode="auto">
              <a:xfrm>
                <a:off x="1902" y="273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2"/>
                  <a:gd name="T160" fmla="*/ 0 h 348"/>
                  <a:gd name="T161" fmla="*/ 462 w 462"/>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02" name="Freeform 279"/>
              <p:cNvSpPr>
                <a:spLocks noChangeAspect="1"/>
              </p:cNvSpPr>
              <p:nvPr/>
            </p:nvSpPr>
            <p:spPr bwMode="auto">
              <a:xfrm>
                <a:off x="1902" y="2730"/>
                <a:ext cx="462" cy="348"/>
              </a:xfrm>
              <a:custGeom>
                <a:avLst/>
                <a:gdLst>
                  <a:gd name="T0" fmla="*/ 330 w 462"/>
                  <a:gd name="T1" fmla="*/ 0 h 348"/>
                  <a:gd name="T2" fmla="*/ 456 w 462"/>
                  <a:gd name="T3" fmla="*/ 234 h 348"/>
                  <a:gd name="T4" fmla="*/ 462 w 462"/>
                  <a:gd name="T5" fmla="*/ 294 h 348"/>
                  <a:gd name="T6" fmla="*/ 450 w 462"/>
                  <a:gd name="T7" fmla="*/ 312 h 348"/>
                  <a:gd name="T8" fmla="*/ 450 w 462"/>
                  <a:gd name="T9" fmla="*/ 324 h 348"/>
                  <a:gd name="T10" fmla="*/ 444 w 462"/>
                  <a:gd name="T11" fmla="*/ 336 h 348"/>
                  <a:gd name="T12" fmla="*/ 408 w 462"/>
                  <a:gd name="T13" fmla="*/ 348 h 348"/>
                  <a:gd name="T14" fmla="*/ 402 w 462"/>
                  <a:gd name="T15" fmla="*/ 336 h 348"/>
                  <a:gd name="T16" fmla="*/ 414 w 462"/>
                  <a:gd name="T17" fmla="*/ 342 h 348"/>
                  <a:gd name="T18" fmla="*/ 420 w 462"/>
                  <a:gd name="T19" fmla="*/ 330 h 348"/>
                  <a:gd name="T20" fmla="*/ 402 w 462"/>
                  <a:gd name="T21" fmla="*/ 330 h 348"/>
                  <a:gd name="T22" fmla="*/ 384 w 462"/>
                  <a:gd name="T23" fmla="*/ 306 h 348"/>
                  <a:gd name="T24" fmla="*/ 366 w 462"/>
                  <a:gd name="T25" fmla="*/ 300 h 348"/>
                  <a:gd name="T26" fmla="*/ 354 w 462"/>
                  <a:gd name="T27" fmla="*/ 270 h 348"/>
                  <a:gd name="T28" fmla="*/ 336 w 462"/>
                  <a:gd name="T29" fmla="*/ 258 h 348"/>
                  <a:gd name="T30" fmla="*/ 336 w 462"/>
                  <a:gd name="T31" fmla="*/ 240 h 348"/>
                  <a:gd name="T32" fmla="*/ 324 w 462"/>
                  <a:gd name="T33" fmla="*/ 240 h 348"/>
                  <a:gd name="T34" fmla="*/ 330 w 462"/>
                  <a:gd name="T35" fmla="*/ 252 h 348"/>
                  <a:gd name="T36" fmla="*/ 324 w 462"/>
                  <a:gd name="T37" fmla="*/ 252 h 348"/>
                  <a:gd name="T38" fmla="*/ 300 w 462"/>
                  <a:gd name="T39" fmla="*/ 216 h 348"/>
                  <a:gd name="T40" fmla="*/ 312 w 462"/>
                  <a:gd name="T41" fmla="*/ 186 h 348"/>
                  <a:gd name="T42" fmla="*/ 294 w 462"/>
                  <a:gd name="T43" fmla="*/ 180 h 348"/>
                  <a:gd name="T44" fmla="*/ 300 w 462"/>
                  <a:gd name="T45" fmla="*/ 198 h 348"/>
                  <a:gd name="T46" fmla="*/ 282 w 462"/>
                  <a:gd name="T47" fmla="*/ 186 h 348"/>
                  <a:gd name="T48" fmla="*/ 288 w 462"/>
                  <a:gd name="T49" fmla="*/ 126 h 348"/>
                  <a:gd name="T50" fmla="*/ 222 w 462"/>
                  <a:gd name="T51" fmla="*/ 66 h 348"/>
                  <a:gd name="T52" fmla="*/ 186 w 462"/>
                  <a:gd name="T53" fmla="*/ 60 h 348"/>
                  <a:gd name="T54" fmla="*/ 186 w 462"/>
                  <a:gd name="T55" fmla="*/ 72 h 348"/>
                  <a:gd name="T56" fmla="*/ 126 w 462"/>
                  <a:gd name="T57" fmla="*/ 90 h 348"/>
                  <a:gd name="T58" fmla="*/ 126 w 462"/>
                  <a:gd name="T59" fmla="*/ 84 h 348"/>
                  <a:gd name="T60" fmla="*/ 132 w 462"/>
                  <a:gd name="T61" fmla="*/ 90 h 348"/>
                  <a:gd name="T62" fmla="*/ 132 w 462"/>
                  <a:gd name="T63" fmla="*/ 84 h 348"/>
                  <a:gd name="T64" fmla="*/ 102 w 462"/>
                  <a:gd name="T65" fmla="*/ 54 h 348"/>
                  <a:gd name="T66" fmla="*/ 96 w 462"/>
                  <a:gd name="T67" fmla="*/ 60 h 348"/>
                  <a:gd name="T68" fmla="*/ 102 w 462"/>
                  <a:gd name="T69" fmla="*/ 66 h 348"/>
                  <a:gd name="T70" fmla="*/ 60 w 462"/>
                  <a:gd name="T71" fmla="*/ 54 h 348"/>
                  <a:gd name="T72" fmla="*/ 84 w 462"/>
                  <a:gd name="T73" fmla="*/ 48 h 348"/>
                  <a:gd name="T74" fmla="*/ 78 w 462"/>
                  <a:gd name="T75" fmla="*/ 48 h 348"/>
                  <a:gd name="T76" fmla="*/ 24 w 462"/>
                  <a:gd name="T77" fmla="*/ 60 h 348"/>
                  <a:gd name="T78" fmla="*/ 36 w 462"/>
                  <a:gd name="T79" fmla="*/ 54 h 348"/>
                  <a:gd name="T80" fmla="*/ 24 w 462"/>
                  <a:gd name="T81" fmla="*/ 48 h 348"/>
                  <a:gd name="T82" fmla="*/ 24 w 462"/>
                  <a:gd name="T83" fmla="*/ 54 h 348"/>
                  <a:gd name="T84" fmla="*/ 12 w 462"/>
                  <a:gd name="T85" fmla="*/ 60 h 348"/>
                  <a:gd name="T86" fmla="*/ 12 w 462"/>
                  <a:gd name="T87" fmla="*/ 42 h 348"/>
                  <a:gd name="T88" fmla="*/ 0 w 462"/>
                  <a:gd name="T89" fmla="*/ 30 h 348"/>
                  <a:gd name="T90" fmla="*/ 0 w 462"/>
                  <a:gd name="T91" fmla="*/ 18 h 348"/>
                  <a:gd name="T92" fmla="*/ 138 w 462"/>
                  <a:gd name="T93" fmla="*/ 6 h 348"/>
                  <a:gd name="T94" fmla="*/ 150 w 462"/>
                  <a:gd name="T95" fmla="*/ 24 h 348"/>
                  <a:gd name="T96" fmla="*/ 294 w 462"/>
                  <a:gd name="T97" fmla="*/ 18 h 348"/>
                  <a:gd name="T98" fmla="*/ 300 w 462"/>
                  <a:gd name="T99" fmla="*/ 30 h 348"/>
                  <a:gd name="T100" fmla="*/ 306 w 462"/>
                  <a:gd name="T101" fmla="*/ 24 h 348"/>
                  <a:gd name="T102" fmla="*/ 306 w 462"/>
                  <a:gd name="T103" fmla="*/ 0 h 348"/>
                  <a:gd name="T104" fmla="*/ 330 w 462"/>
                  <a:gd name="T105" fmla="*/ 0 h 348"/>
                  <a:gd name="T106" fmla="*/ 330 w 462"/>
                  <a:gd name="T107" fmla="*/ 6 h 3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48"/>
                  <a:gd name="T164" fmla="*/ 462 w 462"/>
                  <a:gd name="T165" fmla="*/ 348 h 3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48">
                    <a:moveTo>
                      <a:pt x="330" y="0"/>
                    </a:moveTo>
                    <a:lnTo>
                      <a:pt x="456" y="234"/>
                    </a:lnTo>
                    <a:lnTo>
                      <a:pt x="462" y="294"/>
                    </a:lnTo>
                    <a:lnTo>
                      <a:pt x="450" y="312"/>
                    </a:lnTo>
                    <a:lnTo>
                      <a:pt x="450" y="324"/>
                    </a:lnTo>
                    <a:lnTo>
                      <a:pt x="444" y="336"/>
                    </a:lnTo>
                    <a:lnTo>
                      <a:pt x="408" y="348"/>
                    </a:lnTo>
                    <a:lnTo>
                      <a:pt x="402" y="336"/>
                    </a:lnTo>
                    <a:lnTo>
                      <a:pt x="414" y="342"/>
                    </a:lnTo>
                    <a:lnTo>
                      <a:pt x="420" y="330"/>
                    </a:lnTo>
                    <a:lnTo>
                      <a:pt x="402" y="330"/>
                    </a:lnTo>
                    <a:lnTo>
                      <a:pt x="384" y="306"/>
                    </a:lnTo>
                    <a:lnTo>
                      <a:pt x="366" y="300"/>
                    </a:lnTo>
                    <a:lnTo>
                      <a:pt x="354" y="270"/>
                    </a:lnTo>
                    <a:lnTo>
                      <a:pt x="336" y="258"/>
                    </a:lnTo>
                    <a:lnTo>
                      <a:pt x="336" y="240"/>
                    </a:lnTo>
                    <a:lnTo>
                      <a:pt x="324" y="240"/>
                    </a:lnTo>
                    <a:lnTo>
                      <a:pt x="330" y="252"/>
                    </a:lnTo>
                    <a:lnTo>
                      <a:pt x="324" y="252"/>
                    </a:lnTo>
                    <a:lnTo>
                      <a:pt x="300" y="216"/>
                    </a:lnTo>
                    <a:lnTo>
                      <a:pt x="312" y="186"/>
                    </a:lnTo>
                    <a:lnTo>
                      <a:pt x="294" y="180"/>
                    </a:lnTo>
                    <a:lnTo>
                      <a:pt x="300" y="198"/>
                    </a:lnTo>
                    <a:lnTo>
                      <a:pt x="282" y="186"/>
                    </a:lnTo>
                    <a:lnTo>
                      <a:pt x="288" y="126"/>
                    </a:lnTo>
                    <a:lnTo>
                      <a:pt x="222" y="66"/>
                    </a:lnTo>
                    <a:lnTo>
                      <a:pt x="186" y="60"/>
                    </a:lnTo>
                    <a:lnTo>
                      <a:pt x="186" y="72"/>
                    </a:lnTo>
                    <a:lnTo>
                      <a:pt x="126" y="90"/>
                    </a:lnTo>
                    <a:lnTo>
                      <a:pt x="126" y="84"/>
                    </a:lnTo>
                    <a:lnTo>
                      <a:pt x="132" y="90"/>
                    </a:lnTo>
                    <a:lnTo>
                      <a:pt x="132" y="84"/>
                    </a:lnTo>
                    <a:lnTo>
                      <a:pt x="102" y="54"/>
                    </a:lnTo>
                    <a:lnTo>
                      <a:pt x="96" y="60"/>
                    </a:lnTo>
                    <a:lnTo>
                      <a:pt x="102" y="66"/>
                    </a:lnTo>
                    <a:lnTo>
                      <a:pt x="60" y="54"/>
                    </a:lnTo>
                    <a:lnTo>
                      <a:pt x="84" y="48"/>
                    </a:lnTo>
                    <a:lnTo>
                      <a:pt x="78" y="48"/>
                    </a:lnTo>
                    <a:lnTo>
                      <a:pt x="24" y="60"/>
                    </a:lnTo>
                    <a:lnTo>
                      <a:pt x="36" y="54"/>
                    </a:lnTo>
                    <a:lnTo>
                      <a:pt x="24" y="48"/>
                    </a:lnTo>
                    <a:lnTo>
                      <a:pt x="24" y="54"/>
                    </a:lnTo>
                    <a:lnTo>
                      <a:pt x="12" y="60"/>
                    </a:lnTo>
                    <a:lnTo>
                      <a:pt x="12" y="42"/>
                    </a:lnTo>
                    <a:lnTo>
                      <a:pt x="0" y="30"/>
                    </a:lnTo>
                    <a:lnTo>
                      <a:pt x="0" y="18"/>
                    </a:lnTo>
                    <a:lnTo>
                      <a:pt x="138" y="6"/>
                    </a:lnTo>
                    <a:lnTo>
                      <a:pt x="150" y="24"/>
                    </a:lnTo>
                    <a:lnTo>
                      <a:pt x="294" y="18"/>
                    </a:lnTo>
                    <a:lnTo>
                      <a:pt x="300" y="30"/>
                    </a:lnTo>
                    <a:lnTo>
                      <a:pt x="306" y="24"/>
                    </a:lnTo>
                    <a:lnTo>
                      <a:pt x="306" y="0"/>
                    </a:lnTo>
                    <a:lnTo>
                      <a:pt x="330" y="0"/>
                    </a:lnTo>
                    <a:lnTo>
                      <a:pt x="330"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03" name="Freeform 280"/>
              <p:cNvSpPr>
                <a:spLocks noChangeAspect="1"/>
              </p:cNvSpPr>
              <p:nvPr/>
            </p:nvSpPr>
            <p:spPr bwMode="auto">
              <a:xfrm>
                <a:off x="1980" y="247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6"/>
                  <a:gd name="T79" fmla="*/ 0 h 288"/>
                  <a:gd name="T80" fmla="*/ 276 w 276"/>
                  <a:gd name="T81" fmla="*/ 288 h 28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04" name="Freeform 281"/>
              <p:cNvSpPr>
                <a:spLocks noChangeAspect="1"/>
              </p:cNvSpPr>
              <p:nvPr/>
            </p:nvSpPr>
            <p:spPr bwMode="auto">
              <a:xfrm>
                <a:off x="1980" y="2472"/>
                <a:ext cx="276" cy="288"/>
              </a:xfrm>
              <a:custGeom>
                <a:avLst/>
                <a:gdLst>
                  <a:gd name="T0" fmla="*/ 66 w 276"/>
                  <a:gd name="T1" fmla="*/ 6 h 288"/>
                  <a:gd name="T2" fmla="*/ 132 w 276"/>
                  <a:gd name="T3" fmla="*/ 0 h 288"/>
                  <a:gd name="T4" fmla="*/ 120 w 276"/>
                  <a:gd name="T5" fmla="*/ 18 h 288"/>
                  <a:gd name="T6" fmla="*/ 150 w 276"/>
                  <a:gd name="T7" fmla="*/ 30 h 288"/>
                  <a:gd name="T8" fmla="*/ 168 w 276"/>
                  <a:gd name="T9" fmla="*/ 60 h 288"/>
                  <a:gd name="T10" fmla="*/ 234 w 276"/>
                  <a:gd name="T11" fmla="*/ 114 h 288"/>
                  <a:gd name="T12" fmla="*/ 258 w 276"/>
                  <a:gd name="T13" fmla="*/ 162 h 288"/>
                  <a:gd name="T14" fmla="*/ 276 w 276"/>
                  <a:gd name="T15" fmla="*/ 168 h 288"/>
                  <a:gd name="T16" fmla="*/ 264 w 276"/>
                  <a:gd name="T17" fmla="*/ 192 h 288"/>
                  <a:gd name="T18" fmla="*/ 264 w 276"/>
                  <a:gd name="T19" fmla="*/ 198 h 288"/>
                  <a:gd name="T20" fmla="*/ 252 w 276"/>
                  <a:gd name="T21" fmla="*/ 216 h 288"/>
                  <a:gd name="T22" fmla="*/ 252 w 276"/>
                  <a:gd name="T23" fmla="*/ 228 h 288"/>
                  <a:gd name="T24" fmla="*/ 246 w 276"/>
                  <a:gd name="T25" fmla="*/ 228 h 288"/>
                  <a:gd name="T26" fmla="*/ 258 w 276"/>
                  <a:gd name="T27" fmla="*/ 234 h 288"/>
                  <a:gd name="T28" fmla="*/ 252 w 276"/>
                  <a:gd name="T29" fmla="*/ 258 h 288"/>
                  <a:gd name="T30" fmla="*/ 228 w 276"/>
                  <a:gd name="T31" fmla="*/ 258 h 288"/>
                  <a:gd name="T32" fmla="*/ 228 w 276"/>
                  <a:gd name="T33" fmla="*/ 282 h 288"/>
                  <a:gd name="T34" fmla="*/ 222 w 276"/>
                  <a:gd name="T35" fmla="*/ 288 h 288"/>
                  <a:gd name="T36" fmla="*/ 216 w 276"/>
                  <a:gd name="T37" fmla="*/ 276 h 288"/>
                  <a:gd name="T38" fmla="*/ 72 w 276"/>
                  <a:gd name="T39" fmla="*/ 282 h 288"/>
                  <a:gd name="T40" fmla="*/ 60 w 276"/>
                  <a:gd name="T41" fmla="*/ 264 h 288"/>
                  <a:gd name="T42" fmla="*/ 48 w 276"/>
                  <a:gd name="T43" fmla="*/ 210 h 288"/>
                  <a:gd name="T44" fmla="*/ 60 w 276"/>
                  <a:gd name="T45" fmla="*/ 186 h 288"/>
                  <a:gd name="T46" fmla="*/ 36 w 276"/>
                  <a:gd name="T47" fmla="*/ 150 h 288"/>
                  <a:gd name="T48" fmla="*/ 0 w 276"/>
                  <a:gd name="T49" fmla="*/ 18 h 288"/>
                  <a:gd name="T50" fmla="*/ 66 w 276"/>
                  <a:gd name="T51" fmla="*/ 6 h 288"/>
                  <a:gd name="T52" fmla="*/ 66 w 276"/>
                  <a:gd name="T53" fmla="*/ 12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6"/>
                  <a:gd name="T82" fmla="*/ 0 h 288"/>
                  <a:gd name="T83" fmla="*/ 276 w 276"/>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6" h="288">
                    <a:moveTo>
                      <a:pt x="66" y="6"/>
                    </a:moveTo>
                    <a:lnTo>
                      <a:pt x="132" y="0"/>
                    </a:lnTo>
                    <a:lnTo>
                      <a:pt x="120" y="18"/>
                    </a:lnTo>
                    <a:lnTo>
                      <a:pt x="150" y="30"/>
                    </a:lnTo>
                    <a:lnTo>
                      <a:pt x="168" y="60"/>
                    </a:lnTo>
                    <a:lnTo>
                      <a:pt x="234" y="114"/>
                    </a:lnTo>
                    <a:lnTo>
                      <a:pt x="258" y="162"/>
                    </a:lnTo>
                    <a:lnTo>
                      <a:pt x="276" y="168"/>
                    </a:lnTo>
                    <a:lnTo>
                      <a:pt x="264" y="192"/>
                    </a:lnTo>
                    <a:lnTo>
                      <a:pt x="264" y="198"/>
                    </a:lnTo>
                    <a:lnTo>
                      <a:pt x="252" y="216"/>
                    </a:lnTo>
                    <a:lnTo>
                      <a:pt x="252" y="228"/>
                    </a:lnTo>
                    <a:lnTo>
                      <a:pt x="246" y="228"/>
                    </a:lnTo>
                    <a:lnTo>
                      <a:pt x="258" y="234"/>
                    </a:lnTo>
                    <a:lnTo>
                      <a:pt x="252" y="258"/>
                    </a:lnTo>
                    <a:lnTo>
                      <a:pt x="228" y="258"/>
                    </a:lnTo>
                    <a:lnTo>
                      <a:pt x="228" y="282"/>
                    </a:lnTo>
                    <a:lnTo>
                      <a:pt x="222" y="288"/>
                    </a:lnTo>
                    <a:lnTo>
                      <a:pt x="216" y="276"/>
                    </a:lnTo>
                    <a:lnTo>
                      <a:pt x="72" y="282"/>
                    </a:lnTo>
                    <a:lnTo>
                      <a:pt x="60" y="264"/>
                    </a:lnTo>
                    <a:lnTo>
                      <a:pt x="48" y="210"/>
                    </a:lnTo>
                    <a:lnTo>
                      <a:pt x="60" y="186"/>
                    </a:lnTo>
                    <a:lnTo>
                      <a:pt x="36" y="150"/>
                    </a:lnTo>
                    <a:lnTo>
                      <a:pt x="0" y="18"/>
                    </a:lnTo>
                    <a:lnTo>
                      <a:pt x="66" y="6"/>
                    </a:lnTo>
                    <a:lnTo>
                      <a:pt x="66"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05" name="Freeform 282"/>
              <p:cNvSpPr>
                <a:spLocks noChangeAspect="1"/>
              </p:cNvSpPr>
              <p:nvPr/>
            </p:nvSpPr>
            <p:spPr bwMode="auto">
              <a:xfrm>
                <a:off x="618" y="286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4"/>
                  <a:gd name="T35" fmla="*/ 24 w 2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906" name="Freeform 283"/>
              <p:cNvSpPr>
                <a:spLocks noChangeAspect="1"/>
              </p:cNvSpPr>
              <p:nvPr/>
            </p:nvSpPr>
            <p:spPr bwMode="auto">
              <a:xfrm>
                <a:off x="618" y="2862"/>
                <a:ext cx="24" cy="24"/>
              </a:xfrm>
              <a:custGeom>
                <a:avLst/>
                <a:gdLst>
                  <a:gd name="T0" fmla="*/ 6 w 24"/>
                  <a:gd name="T1" fmla="*/ 0 h 24"/>
                  <a:gd name="T2" fmla="*/ 18 w 24"/>
                  <a:gd name="T3" fmla="*/ 0 h 24"/>
                  <a:gd name="T4" fmla="*/ 24 w 24"/>
                  <a:gd name="T5" fmla="*/ 6 h 24"/>
                  <a:gd name="T6" fmla="*/ 18 w 24"/>
                  <a:gd name="T7" fmla="*/ 12 h 24"/>
                  <a:gd name="T8" fmla="*/ 18 w 24"/>
                  <a:gd name="T9" fmla="*/ 18 h 24"/>
                  <a:gd name="T10" fmla="*/ 12 w 24"/>
                  <a:gd name="T11" fmla="*/ 24 h 24"/>
                  <a:gd name="T12" fmla="*/ 6 w 24"/>
                  <a:gd name="T13" fmla="*/ 24 h 24"/>
                  <a:gd name="T14" fmla="*/ 6 w 24"/>
                  <a:gd name="T15" fmla="*/ 18 h 24"/>
                  <a:gd name="T16" fmla="*/ 0 w 24"/>
                  <a:gd name="T17" fmla="*/ 18 h 24"/>
                  <a:gd name="T18" fmla="*/ 0 w 24"/>
                  <a:gd name="T19" fmla="*/ 6 h 24"/>
                  <a:gd name="T20" fmla="*/ 6 w 24"/>
                  <a:gd name="T21" fmla="*/ 0 h 24"/>
                  <a:gd name="T22" fmla="*/ 6 w 24"/>
                  <a:gd name="T23" fmla="*/ 6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4"/>
                  <a:gd name="T38" fmla="*/ 24 w 24"/>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4">
                    <a:moveTo>
                      <a:pt x="6" y="0"/>
                    </a:moveTo>
                    <a:lnTo>
                      <a:pt x="18" y="0"/>
                    </a:lnTo>
                    <a:lnTo>
                      <a:pt x="24" y="6"/>
                    </a:lnTo>
                    <a:lnTo>
                      <a:pt x="18" y="12"/>
                    </a:lnTo>
                    <a:lnTo>
                      <a:pt x="18" y="18"/>
                    </a:lnTo>
                    <a:lnTo>
                      <a:pt x="12" y="24"/>
                    </a:lnTo>
                    <a:lnTo>
                      <a:pt x="6" y="24"/>
                    </a:lnTo>
                    <a:lnTo>
                      <a:pt x="6" y="18"/>
                    </a:lnTo>
                    <a:lnTo>
                      <a:pt x="0" y="18"/>
                    </a:lnTo>
                    <a:lnTo>
                      <a:pt x="0" y="6"/>
                    </a:lnTo>
                    <a:lnTo>
                      <a:pt x="6" y="0"/>
                    </a:lnTo>
                    <a:lnTo>
                      <a:pt x="6"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07" name="Freeform 284"/>
              <p:cNvSpPr>
                <a:spLocks noChangeAspect="1"/>
              </p:cNvSpPr>
              <p:nvPr/>
            </p:nvSpPr>
            <p:spPr bwMode="auto">
              <a:xfrm>
                <a:off x="696" y="290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24"/>
                  <a:gd name="T35" fmla="*/ 30 w 30"/>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908" name="Freeform 285"/>
              <p:cNvSpPr>
                <a:spLocks noChangeAspect="1"/>
              </p:cNvSpPr>
              <p:nvPr/>
            </p:nvSpPr>
            <p:spPr bwMode="auto">
              <a:xfrm>
                <a:off x="696" y="2904"/>
                <a:ext cx="30" cy="24"/>
              </a:xfrm>
              <a:custGeom>
                <a:avLst/>
                <a:gdLst>
                  <a:gd name="T0" fmla="*/ 6 w 30"/>
                  <a:gd name="T1" fmla="*/ 6 h 24"/>
                  <a:gd name="T2" fmla="*/ 6 w 30"/>
                  <a:gd name="T3" fmla="*/ 0 h 24"/>
                  <a:gd name="T4" fmla="*/ 12 w 30"/>
                  <a:gd name="T5" fmla="*/ 0 h 24"/>
                  <a:gd name="T6" fmla="*/ 18 w 30"/>
                  <a:gd name="T7" fmla="*/ 6 h 24"/>
                  <a:gd name="T8" fmla="*/ 24 w 30"/>
                  <a:gd name="T9" fmla="*/ 12 h 24"/>
                  <a:gd name="T10" fmla="*/ 30 w 30"/>
                  <a:gd name="T11" fmla="*/ 18 h 24"/>
                  <a:gd name="T12" fmla="*/ 18 w 30"/>
                  <a:gd name="T13" fmla="*/ 18 h 24"/>
                  <a:gd name="T14" fmla="*/ 12 w 30"/>
                  <a:gd name="T15" fmla="*/ 24 h 24"/>
                  <a:gd name="T16" fmla="*/ 6 w 30"/>
                  <a:gd name="T17" fmla="*/ 18 h 24"/>
                  <a:gd name="T18" fmla="*/ 0 w 30"/>
                  <a:gd name="T19" fmla="*/ 6 h 24"/>
                  <a:gd name="T20" fmla="*/ 6 w 30"/>
                  <a:gd name="T21" fmla="*/ 6 h 24"/>
                  <a:gd name="T22" fmla="*/ 6 w 30"/>
                  <a:gd name="T23" fmla="*/ 12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24"/>
                  <a:gd name="T38" fmla="*/ 30 w 30"/>
                  <a:gd name="T39" fmla="*/ 24 h 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24">
                    <a:moveTo>
                      <a:pt x="6" y="6"/>
                    </a:moveTo>
                    <a:lnTo>
                      <a:pt x="6" y="0"/>
                    </a:lnTo>
                    <a:lnTo>
                      <a:pt x="12" y="0"/>
                    </a:lnTo>
                    <a:lnTo>
                      <a:pt x="18" y="6"/>
                    </a:lnTo>
                    <a:lnTo>
                      <a:pt x="24" y="12"/>
                    </a:lnTo>
                    <a:lnTo>
                      <a:pt x="30" y="18"/>
                    </a:lnTo>
                    <a:lnTo>
                      <a:pt x="18" y="18"/>
                    </a:lnTo>
                    <a:lnTo>
                      <a:pt x="12" y="24"/>
                    </a:lnTo>
                    <a:lnTo>
                      <a:pt x="6" y="18"/>
                    </a:lnTo>
                    <a:lnTo>
                      <a:pt x="0" y="6"/>
                    </a:lnTo>
                    <a:lnTo>
                      <a:pt x="6" y="6"/>
                    </a:lnTo>
                    <a:lnTo>
                      <a:pt x="6"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09" name="Freeform 286"/>
              <p:cNvSpPr>
                <a:spLocks noChangeAspect="1"/>
              </p:cNvSpPr>
              <p:nvPr/>
            </p:nvSpPr>
            <p:spPr bwMode="auto">
              <a:xfrm>
                <a:off x="744" y="293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12"/>
                  <a:gd name="T26" fmla="*/ 30 w 3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12">
                    <a:moveTo>
                      <a:pt x="0" y="6"/>
                    </a:moveTo>
                    <a:lnTo>
                      <a:pt x="6" y="0"/>
                    </a:lnTo>
                    <a:lnTo>
                      <a:pt x="30" y="0"/>
                    </a:lnTo>
                    <a:lnTo>
                      <a:pt x="30" y="6"/>
                    </a:lnTo>
                    <a:lnTo>
                      <a:pt x="24" y="12"/>
                    </a:lnTo>
                    <a:lnTo>
                      <a:pt x="12" y="6"/>
                    </a:lnTo>
                    <a:lnTo>
                      <a:pt x="6" y="6"/>
                    </a:lnTo>
                    <a:lnTo>
                      <a:pt x="0" y="6"/>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910" name="Freeform 287"/>
              <p:cNvSpPr>
                <a:spLocks noChangeAspect="1"/>
              </p:cNvSpPr>
              <p:nvPr/>
            </p:nvSpPr>
            <p:spPr bwMode="auto">
              <a:xfrm>
                <a:off x="744" y="2934"/>
                <a:ext cx="30" cy="12"/>
              </a:xfrm>
              <a:custGeom>
                <a:avLst/>
                <a:gdLst>
                  <a:gd name="T0" fmla="*/ 0 w 30"/>
                  <a:gd name="T1" fmla="*/ 6 h 12"/>
                  <a:gd name="T2" fmla="*/ 6 w 30"/>
                  <a:gd name="T3" fmla="*/ 0 h 12"/>
                  <a:gd name="T4" fmla="*/ 30 w 30"/>
                  <a:gd name="T5" fmla="*/ 0 h 12"/>
                  <a:gd name="T6" fmla="*/ 30 w 30"/>
                  <a:gd name="T7" fmla="*/ 6 h 12"/>
                  <a:gd name="T8" fmla="*/ 24 w 30"/>
                  <a:gd name="T9" fmla="*/ 12 h 12"/>
                  <a:gd name="T10" fmla="*/ 12 w 30"/>
                  <a:gd name="T11" fmla="*/ 6 h 12"/>
                  <a:gd name="T12" fmla="*/ 6 w 30"/>
                  <a:gd name="T13" fmla="*/ 6 h 12"/>
                  <a:gd name="T14" fmla="*/ 0 w 30"/>
                  <a:gd name="T15" fmla="*/ 6 h 12"/>
                  <a:gd name="T16" fmla="*/ 0 w 3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2"/>
                  <a:gd name="T29" fmla="*/ 30 w 3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2">
                    <a:moveTo>
                      <a:pt x="0" y="6"/>
                    </a:moveTo>
                    <a:lnTo>
                      <a:pt x="6" y="0"/>
                    </a:lnTo>
                    <a:lnTo>
                      <a:pt x="30" y="0"/>
                    </a:lnTo>
                    <a:lnTo>
                      <a:pt x="30" y="6"/>
                    </a:lnTo>
                    <a:lnTo>
                      <a:pt x="24" y="12"/>
                    </a:lnTo>
                    <a:lnTo>
                      <a:pt x="12" y="6"/>
                    </a:lnTo>
                    <a:lnTo>
                      <a:pt x="6" y="6"/>
                    </a:lnTo>
                    <a:lnTo>
                      <a:pt x="0" y="6"/>
                    </a:lnTo>
                    <a:lnTo>
                      <a:pt x="0"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11" name="Freeform 288"/>
              <p:cNvSpPr>
                <a:spLocks noChangeAspect="1"/>
              </p:cNvSpPr>
              <p:nvPr/>
            </p:nvSpPr>
            <p:spPr bwMode="auto">
              <a:xfrm>
                <a:off x="780" y="294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30"/>
                  <a:gd name="T38" fmla="*/ 36 w 36"/>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912" name="Freeform 289"/>
              <p:cNvSpPr>
                <a:spLocks noChangeAspect="1"/>
              </p:cNvSpPr>
              <p:nvPr/>
            </p:nvSpPr>
            <p:spPr bwMode="auto">
              <a:xfrm>
                <a:off x="780" y="2946"/>
                <a:ext cx="36" cy="30"/>
              </a:xfrm>
              <a:custGeom>
                <a:avLst/>
                <a:gdLst>
                  <a:gd name="T0" fmla="*/ 12 w 36"/>
                  <a:gd name="T1" fmla="*/ 6 h 30"/>
                  <a:gd name="T2" fmla="*/ 24 w 36"/>
                  <a:gd name="T3" fmla="*/ 6 h 30"/>
                  <a:gd name="T4" fmla="*/ 36 w 36"/>
                  <a:gd name="T5" fmla="*/ 18 h 30"/>
                  <a:gd name="T6" fmla="*/ 36 w 36"/>
                  <a:gd name="T7" fmla="*/ 24 h 30"/>
                  <a:gd name="T8" fmla="*/ 24 w 36"/>
                  <a:gd name="T9" fmla="*/ 30 h 30"/>
                  <a:gd name="T10" fmla="*/ 18 w 36"/>
                  <a:gd name="T11" fmla="*/ 30 h 30"/>
                  <a:gd name="T12" fmla="*/ 12 w 36"/>
                  <a:gd name="T13" fmla="*/ 18 h 30"/>
                  <a:gd name="T14" fmla="*/ 6 w 36"/>
                  <a:gd name="T15" fmla="*/ 12 h 30"/>
                  <a:gd name="T16" fmla="*/ 0 w 36"/>
                  <a:gd name="T17" fmla="*/ 6 h 30"/>
                  <a:gd name="T18" fmla="*/ 0 w 36"/>
                  <a:gd name="T19" fmla="*/ 0 h 30"/>
                  <a:gd name="T20" fmla="*/ 6 w 36"/>
                  <a:gd name="T21" fmla="*/ 0 h 30"/>
                  <a:gd name="T22" fmla="*/ 12 w 36"/>
                  <a:gd name="T23" fmla="*/ 6 h 30"/>
                  <a:gd name="T24" fmla="*/ 12 w 36"/>
                  <a:gd name="T25" fmla="*/ 12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0"/>
                  <a:gd name="T41" fmla="*/ 36 w 36"/>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0">
                    <a:moveTo>
                      <a:pt x="12" y="6"/>
                    </a:moveTo>
                    <a:lnTo>
                      <a:pt x="24" y="6"/>
                    </a:lnTo>
                    <a:lnTo>
                      <a:pt x="36" y="18"/>
                    </a:lnTo>
                    <a:lnTo>
                      <a:pt x="36" y="24"/>
                    </a:lnTo>
                    <a:lnTo>
                      <a:pt x="24" y="30"/>
                    </a:lnTo>
                    <a:lnTo>
                      <a:pt x="18" y="30"/>
                    </a:lnTo>
                    <a:lnTo>
                      <a:pt x="12" y="18"/>
                    </a:lnTo>
                    <a:lnTo>
                      <a:pt x="6" y="12"/>
                    </a:lnTo>
                    <a:lnTo>
                      <a:pt x="0" y="6"/>
                    </a:lnTo>
                    <a:lnTo>
                      <a:pt x="0" y="0"/>
                    </a:lnTo>
                    <a:lnTo>
                      <a:pt x="6" y="0"/>
                    </a:lnTo>
                    <a:lnTo>
                      <a:pt x="12" y="6"/>
                    </a:lnTo>
                    <a:lnTo>
                      <a:pt x="12"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13" name="Freeform 290"/>
              <p:cNvSpPr>
                <a:spLocks noChangeAspect="1"/>
              </p:cNvSpPr>
              <p:nvPr/>
            </p:nvSpPr>
            <p:spPr bwMode="auto">
              <a:xfrm>
                <a:off x="816" y="300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6"/>
                  <a:gd name="T79" fmla="*/ 0 h 90"/>
                  <a:gd name="T80" fmla="*/ 66 w 66"/>
                  <a:gd name="T81" fmla="*/ 90 h 9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914" name="Freeform 291"/>
              <p:cNvSpPr>
                <a:spLocks noChangeAspect="1"/>
              </p:cNvSpPr>
              <p:nvPr/>
            </p:nvSpPr>
            <p:spPr bwMode="auto">
              <a:xfrm>
                <a:off x="816" y="3006"/>
                <a:ext cx="66" cy="90"/>
              </a:xfrm>
              <a:custGeom>
                <a:avLst/>
                <a:gdLst>
                  <a:gd name="T0" fmla="*/ 6 w 66"/>
                  <a:gd name="T1" fmla="*/ 0 h 90"/>
                  <a:gd name="T2" fmla="*/ 12 w 66"/>
                  <a:gd name="T3" fmla="*/ 0 h 90"/>
                  <a:gd name="T4" fmla="*/ 18 w 66"/>
                  <a:gd name="T5" fmla="*/ 6 h 90"/>
                  <a:gd name="T6" fmla="*/ 36 w 66"/>
                  <a:gd name="T7" fmla="*/ 6 h 90"/>
                  <a:gd name="T8" fmla="*/ 42 w 66"/>
                  <a:gd name="T9" fmla="*/ 12 h 90"/>
                  <a:gd name="T10" fmla="*/ 48 w 66"/>
                  <a:gd name="T11" fmla="*/ 18 h 90"/>
                  <a:gd name="T12" fmla="*/ 48 w 66"/>
                  <a:gd name="T13" fmla="*/ 24 h 90"/>
                  <a:gd name="T14" fmla="*/ 54 w 66"/>
                  <a:gd name="T15" fmla="*/ 30 h 90"/>
                  <a:gd name="T16" fmla="*/ 60 w 66"/>
                  <a:gd name="T17" fmla="*/ 36 h 90"/>
                  <a:gd name="T18" fmla="*/ 66 w 66"/>
                  <a:gd name="T19" fmla="*/ 42 h 90"/>
                  <a:gd name="T20" fmla="*/ 66 w 66"/>
                  <a:gd name="T21" fmla="*/ 54 h 90"/>
                  <a:gd name="T22" fmla="*/ 60 w 66"/>
                  <a:gd name="T23" fmla="*/ 60 h 90"/>
                  <a:gd name="T24" fmla="*/ 42 w 66"/>
                  <a:gd name="T25" fmla="*/ 60 h 90"/>
                  <a:gd name="T26" fmla="*/ 36 w 66"/>
                  <a:gd name="T27" fmla="*/ 66 h 90"/>
                  <a:gd name="T28" fmla="*/ 30 w 66"/>
                  <a:gd name="T29" fmla="*/ 66 h 90"/>
                  <a:gd name="T30" fmla="*/ 30 w 66"/>
                  <a:gd name="T31" fmla="*/ 78 h 90"/>
                  <a:gd name="T32" fmla="*/ 24 w 66"/>
                  <a:gd name="T33" fmla="*/ 84 h 90"/>
                  <a:gd name="T34" fmla="*/ 18 w 66"/>
                  <a:gd name="T35" fmla="*/ 90 h 90"/>
                  <a:gd name="T36" fmla="*/ 12 w 66"/>
                  <a:gd name="T37" fmla="*/ 84 h 90"/>
                  <a:gd name="T38" fmla="*/ 12 w 66"/>
                  <a:gd name="T39" fmla="*/ 72 h 90"/>
                  <a:gd name="T40" fmla="*/ 6 w 66"/>
                  <a:gd name="T41" fmla="*/ 66 h 90"/>
                  <a:gd name="T42" fmla="*/ 6 w 66"/>
                  <a:gd name="T43" fmla="*/ 48 h 90"/>
                  <a:gd name="T44" fmla="*/ 0 w 66"/>
                  <a:gd name="T45" fmla="*/ 36 h 90"/>
                  <a:gd name="T46" fmla="*/ 0 w 66"/>
                  <a:gd name="T47" fmla="*/ 30 h 90"/>
                  <a:gd name="T48" fmla="*/ 6 w 66"/>
                  <a:gd name="T49" fmla="*/ 18 h 90"/>
                  <a:gd name="T50" fmla="*/ 6 w 66"/>
                  <a:gd name="T51" fmla="*/ 0 h 90"/>
                  <a:gd name="T52" fmla="*/ 6 w 66"/>
                  <a:gd name="T53" fmla="*/ 6 h 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90"/>
                  <a:gd name="T83" fmla="*/ 66 w 66"/>
                  <a:gd name="T84" fmla="*/ 90 h 9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90">
                    <a:moveTo>
                      <a:pt x="6" y="0"/>
                    </a:moveTo>
                    <a:lnTo>
                      <a:pt x="12" y="0"/>
                    </a:lnTo>
                    <a:lnTo>
                      <a:pt x="18" y="6"/>
                    </a:lnTo>
                    <a:lnTo>
                      <a:pt x="36" y="6"/>
                    </a:lnTo>
                    <a:lnTo>
                      <a:pt x="42" y="12"/>
                    </a:lnTo>
                    <a:lnTo>
                      <a:pt x="48" y="18"/>
                    </a:lnTo>
                    <a:lnTo>
                      <a:pt x="48" y="24"/>
                    </a:lnTo>
                    <a:lnTo>
                      <a:pt x="54" y="30"/>
                    </a:lnTo>
                    <a:lnTo>
                      <a:pt x="60" y="36"/>
                    </a:lnTo>
                    <a:lnTo>
                      <a:pt x="66" y="42"/>
                    </a:lnTo>
                    <a:lnTo>
                      <a:pt x="66" y="54"/>
                    </a:lnTo>
                    <a:lnTo>
                      <a:pt x="60" y="60"/>
                    </a:lnTo>
                    <a:lnTo>
                      <a:pt x="42" y="60"/>
                    </a:lnTo>
                    <a:lnTo>
                      <a:pt x="36" y="66"/>
                    </a:lnTo>
                    <a:lnTo>
                      <a:pt x="30" y="66"/>
                    </a:lnTo>
                    <a:lnTo>
                      <a:pt x="30" y="78"/>
                    </a:lnTo>
                    <a:lnTo>
                      <a:pt x="24" y="84"/>
                    </a:lnTo>
                    <a:lnTo>
                      <a:pt x="18" y="90"/>
                    </a:lnTo>
                    <a:lnTo>
                      <a:pt x="12" y="84"/>
                    </a:lnTo>
                    <a:lnTo>
                      <a:pt x="12" y="72"/>
                    </a:lnTo>
                    <a:lnTo>
                      <a:pt x="6" y="66"/>
                    </a:lnTo>
                    <a:lnTo>
                      <a:pt x="6" y="48"/>
                    </a:lnTo>
                    <a:lnTo>
                      <a:pt x="0" y="36"/>
                    </a:lnTo>
                    <a:lnTo>
                      <a:pt x="0" y="30"/>
                    </a:lnTo>
                    <a:lnTo>
                      <a:pt x="6" y="18"/>
                    </a:lnTo>
                    <a:lnTo>
                      <a:pt x="6" y="0"/>
                    </a:lnTo>
                    <a:lnTo>
                      <a:pt x="6"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15" name="Freeform 292"/>
              <p:cNvSpPr>
                <a:spLocks noChangeAspect="1"/>
              </p:cNvSpPr>
              <p:nvPr/>
            </p:nvSpPr>
            <p:spPr bwMode="auto">
              <a:xfrm>
                <a:off x="762" y="295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2"/>
                  <a:gd name="T26" fmla="*/ 12 w 1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2">
                    <a:moveTo>
                      <a:pt x="0" y="6"/>
                    </a:moveTo>
                    <a:lnTo>
                      <a:pt x="0" y="0"/>
                    </a:lnTo>
                    <a:lnTo>
                      <a:pt x="6" y="0"/>
                    </a:lnTo>
                    <a:lnTo>
                      <a:pt x="6" y="6"/>
                    </a:lnTo>
                    <a:lnTo>
                      <a:pt x="12" y="6"/>
                    </a:lnTo>
                    <a:lnTo>
                      <a:pt x="6" y="12"/>
                    </a:lnTo>
                    <a:lnTo>
                      <a:pt x="0" y="12"/>
                    </a:lnTo>
                    <a:lnTo>
                      <a:pt x="0" y="6"/>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916" name="Freeform 293"/>
              <p:cNvSpPr>
                <a:spLocks noChangeAspect="1"/>
              </p:cNvSpPr>
              <p:nvPr/>
            </p:nvSpPr>
            <p:spPr bwMode="auto">
              <a:xfrm>
                <a:off x="762" y="2952"/>
                <a:ext cx="12" cy="12"/>
              </a:xfrm>
              <a:custGeom>
                <a:avLst/>
                <a:gdLst>
                  <a:gd name="T0" fmla="*/ 0 w 12"/>
                  <a:gd name="T1" fmla="*/ 6 h 12"/>
                  <a:gd name="T2" fmla="*/ 0 w 12"/>
                  <a:gd name="T3" fmla="*/ 0 h 12"/>
                  <a:gd name="T4" fmla="*/ 6 w 12"/>
                  <a:gd name="T5" fmla="*/ 0 h 12"/>
                  <a:gd name="T6" fmla="*/ 6 w 12"/>
                  <a:gd name="T7" fmla="*/ 6 h 12"/>
                  <a:gd name="T8" fmla="*/ 12 w 12"/>
                  <a:gd name="T9" fmla="*/ 6 h 12"/>
                  <a:gd name="T10" fmla="*/ 6 w 12"/>
                  <a:gd name="T11" fmla="*/ 12 h 12"/>
                  <a:gd name="T12" fmla="*/ 0 w 12"/>
                  <a:gd name="T13" fmla="*/ 12 h 12"/>
                  <a:gd name="T14" fmla="*/ 0 w 12"/>
                  <a:gd name="T15" fmla="*/ 6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6"/>
                    </a:moveTo>
                    <a:lnTo>
                      <a:pt x="0" y="0"/>
                    </a:lnTo>
                    <a:lnTo>
                      <a:pt x="6" y="0"/>
                    </a:lnTo>
                    <a:lnTo>
                      <a:pt x="6" y="6"/>
                    </a:lnTo>
                    <a:lnTo>
                      <a:pt x="12" y="6"/>
                    </a:lnTo>
                    <a:lnTo>
                      <a:pt x="6" y="12"/>
                    </a:lnTo>
                    <a:lnTo>
                      <a:pt x="0" y="12"/>
                    </a:lnTo>
                    <a:lnTo>
                      <a:pt x="0" y="6"/>
                    </a:lnTo>
                    <a:lnTo>
                      <a:pt x="0"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17" name="Freeform 294"/>
              <p:cNvSpPr>
                <a:spLocks noChangeAspect="1"/>
              </p:cNvSpPr>
              <p:nvPr/>
            </p:nvSpPr>
            <p:spPr bwMode="auto">
              <a:xfrm>
                <a:off x="450" y="151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6"/>
                  <a:gd name="T91" fmla="*/ 0 h 492"/>
                  <a:gd name="T92" fmla="*/ 306 w 306"/>
                  <a:gd name="T93" fmla="*/ 492 h 4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18" name="Freeform 295"/>
              <p:cNvSpPr>
                <a:spLocks noChangeAspect="1"/>
              </p:cNvSpPr>
              <p:nvPr/>
            </p:nvSpPr>
            <p:spPr bwMode="auto">
              <a:xfrm>
                <a:off x="450" y="1518"/>
                <a:ext cx="306" cy="492"/>
              </a:xfrm>
              <a:custGeom>
                <a:avLst/>
                <a:gdLst>
                  <a:gd name="T0" fmla="*/ 138 w 306"/>
                  <a:gd name="T1" fmla="*/ 462 h 492"/>
                  <a:gd name="T2" fmla="*/ 0 w 306"/>
                  <a:gd name="T3" fmla="*/ 438 h 492"/>
                  <a:gd name="T4" fmla="*/ 36 w 306"/>
                  <a:gd name="T5" fmla="*/ 300 h 492"/>
                  <a:gd name="T6" fmla="*/ 24 w 306"/>
                  <a:gd name="T7" fmla="*/ 282 h 492"/>
                  <a:gd name="T8" fmla="*/ 78 w 306"/>
                  <a:gd name="T9" fmla="*/ 216 h 492"/>
                  <a:gd name="T10" fmla="*/ 60 w 306"/>
                  <a:gd name="T11" fmla="*/ 186 h 492"/>
                  <a:gd name="T12" fmla="*/ 102 w 306"/>
                  <a:gd name="T13" fmla="*/ 0 h 492"/>
                  <a:gd name="T14" fmla="*/ 138 w 306"/>
                  <a:gd name="T15" fmla="*/ 12 h 492"/>
                  <a:gd name="T16" fmla="*/ 126 w 306"/>
                  <a:gd name="T17" fmla="*/ 72 h 492"/>
                  <a:gd name="T18" fmla="*/ 138 w 306"/>
                  <a:gd name="T19" fmla="*/ 102 h 492"/>
                  <a:gd name="T20" fmla="*/ 132 w 306"/>
                  <a:gd name="T21" fmla="*/ 108 h 492"/>
                  <a:gd name="T22" fmla="*/ 150 w 306"/>
                  <a:gd name="T23" fmla="*/ 126 h 492"/>
                  <a:gd name="T24" fmla="*/ 162 w 306"/>
                  <a:gd name="T25" fmla="*/ 162 h 492"/>
                  <a:gd name="T26" fmla="*/ 186 w 306"/>
                  <a:gd name="T27" fmla="*/ 174 h 492"/>
                  <a:gd name="T28" fmla="*/ 162 w 306"/>
                  <a:gd name="T29" fmla="*/ 234 h 492"/>
                  <a:gd name="T30" fmla="*/ 168 w 306"/>
                  <a:gd name="T31" fmla="*/ 246 h 492"/>
                  <a:gd name="T32" fmla="*/ 186 w 306"/>
                  <a:gd name="T33" fmla="*/ 234 h 492"/>
                  <a:gd name="T34" fmla="*/ 192 w 306"/>
                  <a:gd name="T35" fmla="*/ 240 h 492"/>
                  <a:gd name="T36" fmla="*/ 204 w 306"/>
                  <a:gd name="T37" fmla="*/ 288 h 492"/>
                  <a:gd name="T38" fmla="*/ 216 w 306"/>
                  <a:gd name="T39" fmla="*/ 300 h 492"/>
                  <a:gd name="T40" fmla="*/ 222 w 306"/>
                  <a:gd name="T41" fmla="*/ 324 h 492"/>
                  <a:gd name="T42" fmla="*/ 228 w 306"/>
                  <a:gd name="T43" fmla="*/ 318 h 492"/>
                  <a:gd name="T44" fmla="*/ 246 w 306"/>
                  <a:gd name="T45" fmla="*/ 324 h 492"/>
                  <a:gd name="T46" fmla="*/ 252 w 306"/>
                  <a:gd name="T47" fmla="*/ 318 h 492"/>
                  <a:gd name="T48" fmla="*/ 288 w 306"/>
                  <a:gd name="T49" fmla="*/ 324 h 492"/>
                  <a:gd name="T50" fmla="*/ 294 w 306"/>
                  <a:gd name="T51" fmla="*/ 312 h 492"/>
                  <a:gd name="T52" fmla="*/ 306 w 306"/>
                  <a:gd name="T53" fmla="*/ 330 h 492"/>
                  <a:gd name="T54" fmla="*/ 282 w 306"/>
                  <a:gd name="T55" fmla="*/ 492 h 492"/>
                  <a:gd name="T56" fmla="*/ 186 w 306"/>
                  <a:gd name="T57" fmla="*/ 474 h 492"/>
                  <a:gd name="T58" fmla="*/ 138 w 306"/>
                  <a:gd name="T59" fmla="*/ 462 h 492"/>
                  <a:gd name="T60" fmla="*/ 138 w 306"/>
                  <a:gd name="T61" fmla="*/ 468 h 4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6"/>
                  <a:gd name="T94" fmla="*/ 0 h 492"/>
                  <a:gd name="T95" fmla="*/ 306 w 306"/>
                  <a:gd name="T96" fmla="*/ 492 h 4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6" h="492">
                    <a:moveTo>
                      <a:pt x="138" y="462"/>
                    </a:moveTo>
                    <a:lnTo>
                      <a:pt x="0" y="438"/>
                    </a:lnTo>
                    <a:lnTo>
                      <a:pt x="36" y="300"/>
                    </a:lnTo>
                    <a:lnTo>
                      <a:pt x="24" y="282"/>
                    </a:lnTo>
                    <a:lnTo>
                      <a:pt x="78" y="216"/>
                    </a:lnTo>
                    <a:lnTo>
                      <a:pt x="60" y="186"/>
                    </a:lnTo>
                    <a:lnTo>
                      <a:pt x="102" y="0"/>
                    </a:lnTo>
                    <a:lnTo>
                      <a:pt x="138" y="12"/>
                    </a:lnTo>
                    <a:lnTo>
                      <a:pt x="126" y="72"/>
                    </a:lnTo>
                    <a:lnTo>
                      <a:pt x="138" y="102"/>
                    </a:lnTo>
                    <a:lnTo>
                      <a:pt x="132" y="108"/>
                    </a:lnTo>
                    <a:lnTo>
                      <a:pt x="150" y="126"/>
                    </a:lnTo>
                    <a:lnTo>
                      <a:pt x="162" y="162"/>
                    </a:lnTo>
                    <a:lnTo>
                      <a:pt x="186" y="174"/>
                    </a:lnTo>
                    <a:lnTo>
                      <a:pt x="162" y="234"/>
                    </a:lnTo>
                    <a:lnTo>
                      <a:pt x="168" y="246"/>
                    </a:lnTo>
                    <a:lnTo>
                      <a:pt x="186" y="234"/>
                    </a:lnTo>
                    <a:lnTo>
                      <a:pt x="192" y="240"/>
                    </a:lnTo>
                    <a:lnTo>
                      <a:pt x="204" y="288"/>
                    </a:lnTo>
                    <a:lnTo>
                      <a:pt x="216" y="300"/>
                    </a:lnTo>
                    <a:lnTo>
                      <a:pt x="222" y="324"/>
                    </a:lnTo>
                    <a:lnTo>
                      <a:pt x="228" y="318"/>
                    </a:lnTo>
                    <a:lnTo>
                      <a:pt x="246" y="324"/>
                    </a:lnTo>
                    <a:lnTo>
                      <a:pt x="252" y="318"/>
                    </a:lnTo>
                    <a:lnTo>
                      <a:pt x="288" y="324"/>
                    </a:lnTo>
                    <a:lnTo>
                      <a:pt x="294" y="312"/>
                    </a:lnTo>
                    <a:lnTo>
                      <a:pt x="306" y="330"/>
                    </a:lnTo>
                    <a:lnTo>
                      <a:pt x="282" y="492"/>
                    </a:lnTo>
                    <a:lnTo>
                      <a:pt x="186" y="474"/>
                    </a:lnTo>
                    <a:lnTo>
                      <a:pt x="138" y="462"/>
                    </a:lnTo>
                    <a:lnTo>
                      <a:pt x="138" y="46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19" name="Freeform 296"/>
              <p:cNvSpPr>
                <a:spLocks noChangeAspect="1"/>
              </p:cNvSpPr>
              <p:nvPr/>
            </p:nvSpPr>
            <p:spPr bwMode="auto">
              <a:xfrm>
                <a:off x="1662" y="2016"/>
                <a:ext cx="198" cy="360"/>
              </a:xfrm>
              <a:custGeom>
                <a:avLst/>
                <a:gdLst>
                  <a:gd name="T0" fmla="*/ 126 w 198"/>
                  <a:gd name="T1" fmla="*/ 360 h 360"/>
                  <a:gd name="T2" fmla="*/ 108 w 198"/>
                  <a:gd name="T3" fmla="*/ 342 h 360"/>
                  <a:gd name="T4" fmla="*/ 108 w 198"/>
                  <a:gd name="T5" fmla="*/ 318 h 360"/>
                  <a:gd name="T6" fmla="*/ 60 w 198"/>
                  <a:gd name="T7" fmla="*/ 282 h 360"/>
                  <a:gd name="T8" fmla="*/ 72 w 198"/>
                  <a:gd name="T9" fmla="*/ 246 h 360"/>
                  <a:gd name="T10" fmla="*/ 54 w 198"/>
                  <a:gd name="T11" fmla="*/ 234 h 360"/>
                  <a:gd name="T12" fmla="*/ 42 w 198"/>
                  <a:gd name="T13" fmla="*/ 240 h 360"/>
                  <a:gd name="T14" fmla="*/ 36 w 198"/>
                  <a:gd name="T15" fmla="*/ 216 h 360"/>
                  <a:gd name="T16" fmla="*/ 12 w 198"/>
                  <a:gd name="T17" fmla="*/ 198 h 360"/>
                  <a:gd name="T18" fmla="*/ 0 w 198"/>
                  <a:gd name="T19" fmla="*/ 180 h 360"/>
                  <a:gd name="T20" fmla="*/ 0 w 198"/>
                  <a:gd name="T21" fmla="*/ 138 h 360"/>
                  <a:gd name="T22" fmla="*/ 18 w 198"/>
                  <a:gd name="T23" fmla="*/ 126 h 360"/>
                  <a:gd name="T24" fmla="*/ 24 w 198"/>
                  <a:gd name="T25" fmla="*/ 108 h 360"/>
                  <a:gd name="T26" fmla="*/ 18 w 198"/>
                  <a:gd name="T27" fmla="*/ 78 h 360"/>
                  <a:gd name="T28" fmla="*/ 42 w 198"/>
                  <a:gd name="T29" fmla="*/ 72 h 360"/>
                  <a:gd name="T30" fmla="*/ 54 w 198"/>
                  <a:gd name="T31" fmla="*/ 54 h 360"/>
                  <a:gd name="T32" fmla="*/ 54 w 198"/>
                  <a:gd name="T33" fmla="*/ 30 h 360"/>
                  <a:gd name="T34" fmla="*/ 30 w 198"/>
                  <a:gd name="T35" fmla="*/ 12 h 360"/>
                  <a:gd name="T36" fmla="*/ 42 w 198"/>
                  <a:gd name="T37" fmla="*/ 6 h 360"/>
                  <a:gd name="T38" fmla="*/ 168 w 198"/>
                  <a:gd name="T39" fmla="*/ 0 h 360"/>
                  <a:gd name="T40" fmla="*/ 180 w 198"/>
                  <a:gd name="T41" fmla="*/ 48 h 360"/>
                  <a:gd name="T42" fmla="*/ 192 w 198"/>
                  <a:gd name="T43" fmla="*/ 198 h 360"/>
                  <a:gd name="T44" fmla="*/ 192 w 198"/>
                  <a:gd name="T45" fmla="*/ 216 h 360"/>
                  <a:gd name="T46" fmla="*/ 198 w 198"/>
                  <a:gd name="T47" fmla="*/ 240 h 360"/>
                  <a:gd name="T48" fmla="*/ 180 w 198"/>
                  <a:gd name="T49" fmla="*/ 276 h 360"/>
                  <a:gd name="T50" fmla="*/ 180 w 198"/>
                  <a:gd name="T51" fmla="*/ 300 h 360"/>
                  <a:gd name="T52" fmla="*/ 174 w 198"/>
                  <a:gd name="T53" fmla="*/ 312 h 360"/>
                  <a:gd name="T54" fmla="*/ 180 w 198"/>
                  <a:gd name="T55" fmla="*/ 324 h 360"/>
                  <a:gd name="T56" fmla="*/ 156 w 198"/>
                  <a:gd name="T57" fmla="*/ 330 h 360"/>
                  <a:gd name="T58" fmla="*/ 162 w 198"/>
                  <a:gd name="T59" fmla="*/ 348 h 360"/>
                  <a:gd name="T60" fmla="*/ 132 w 198"/>
                  <a:gd name="T61" fmla="*/ 342 h 360"/>
                  <a:gd name="T62" fmla="*/ 126 w 198"/>
                  <a:gd name="T63" fmla="*/ 354 h 360"/>
                  <a:gd name="T64" fmla="*/ 126 w 198"/>
                  <a:gd name="T65" fmla="*/ 360 h 3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360"/>
                  <a:gd name="T101" fmla="*/ 198 w 198"/>
                  <a:gd name="T102" fmla="*/ 360 h 3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360">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20" name="Freeform 297"/>
              <p:cNvSpPr>
                <a:spLocks noChangeAspect="1"/>
              </p:cNvSpPr>
              <p:nvPr/>
            </p:nvSpPr>
            <p:spPr bwMode="auto">
              <a:xfrm>
                <a:off x="1662" y="2016"/>
                <a:ext cx="198" cy="366"/>
              </a:xfrm>
              <a:custGeom>
                <a:avLst/>
                <a:gdLst>
                  <a:gd name="T0" fmla="*/ 126 w 198"/>
                  <a:gd name="T1" fmla="*/ 360 h 366"/>
                  <a:gd name="T2" fmla="*/ 108 w 198"/>
                  <a:gd name="T3" fmla="*/ 342 h 366"/>
                  <a:gd name="T4" fmla="*/ 108 w 198"/>
                  <a:gd name="T5" fmla="*/ 318 h 366"/>
                  <a:gd name="T6" fmla="*/ 60 w 198"/>
                  <a:gd name="T7" fmla="*/ 282 h 366"/>
                  <a:gd name="T8" fmla="*/ 72 w 198"/>
                  <a:gd name="T9" fmla="*/ 246 h 366"/>
                  <a:gd name="T10" fmla="*/ 54 w 198"/>
                  <a:gd name="T11" fmla="*/ 234 h 366"/>
                  <a:gd name="T12" fmla="*/ 42 w 198"/>
                  <a:gd name="T13" fmla="*/ 240 h 366"/>
                  <a:gd name="T14" fmla="*/ 36 w 198"/>
                  <a:gd name="T15" fmla="*/ 216 h 366"/>
                  <a:gd name="T16" fmla="*/ 12 w 198"/>
                  <a:gd name="T17" fmla="*/ 198 h 366"/>
                  <a:gd name="T18" fmla="*/ 0 w 198"/>
                  <a:gd name="T19" fmla="*/ 180 h 366"/>
                  <a:gd name="T20" fmla="*/ 0 w 198"/>
                  <a:gd name="T21" fmla="*/ 138 h 366"/>
                  <a:gd name="T22" fmla="*/ 18 w 198"/>
                  <a:gd name="T23" fmla="*/ 126 h 366"/>
                  <a:gd name="T24" fmla="*/ 24 w 198"/>
                  <a:gd name="T25" fmla="*/ 108 h 366"/>
                  <a:gd name="T26" fmla="*/ 18 w 198"/>
                  <a:gd name="T27" fmla="*/ 78 h 366"/>
                  <a:gd name="T28" fmla="*/ 42 w 198"/>
                  <a:gd name="T29" fmla="*/ 72 h 366"/>
                  <a:gd name="T30" fmla="*/ 54 w 198"/>
                  <a:gd name="T31" fmla="*/ 54 h 366"/>
                  <a:gd name="T32" fmla="*/ 54 w 198"/>
                  <a:gd name="T33" fmla="*/ 30 h 366"/>
                  <a:gd name="T34" fmla="*/ 30 w 198"/>
                  <a:gd name="T35" fmla="*/ 12 h 366"/>
                  <a:gd name="T36" fmla="*/ 42 w 198"/>
                  <a:gd name="T37" fmla="*/ 6 h 366"/>
                  <a:gd name="T38" fmla="*/ 168 w 198"/>
                  <a:gd name="T39" fmla="*/ 0 h 366"/>
                  <a:gd name="T40" fmla="*/ 180 w 198"/>
                  <a:gd name="T41" fmla="*/ 48 h 366"/>
                  <a:gd name="T42" fmla="*/ 192 w 198"/>
                  <a:gd name="T43" fmla="*/ 198 h 366"/>
                  <a:gd name="T44" fmla="*/ 192 w 198"/>
                  <a:gd name="T45" fmla="*/ 216 h 366"/>
                  <a:gd name="T46" fmla="*/ 198 w 198"/>
                  <a:gd name="T47" fmla="*/ 240 h 366"/>
                  <a:gd name="T48" fmla="*/ 180 w 198"/>
                  <a:gd name="T49" fmla="*/ 276 h 366"/>
                  <a:gd name="T50" fmla="*/ 180 w 198"/>
                  <a:gd name="T51" fmla="*/ 300 h 366"/>
                  <a:gd name="T52" fmla="*/ 174 w 198"/>
                  <a:gd name="T53" fmla="*/ 312 h 366"/>
                  <a:gd name="T54" fmla="*/ 180 w 198"/>
                  <a:gd name="T55" fmla="*/ 324 h 366"/>
                  <a:gd name="T56" fmla="*/ 156 w 198"/>
                  <a:gd name="T57" fmla="*/ 330 h 366"/>
                  <a:gd name="T58" fmla="*/ 162 w 198"/>
                  <a:gd name="T59" fmla="*/ 348 h 366"/>
                  <a:gd name="T60" fmla="*/ 132 w 198"/>
                  <a:gd name="T61" fmla="*/ 342 h 366"/>
                  <a:gd name="T62" fmla="*/ 126 w 198"/>
                  <a:gd name="T63" fmla="*/ 354 h 366"/>
                  <a:gd name="T64" fmla="*/ 126 w 198"/>
                  <a:gd name="T65" fmla="*/ 360 h 366"/>
                  <a:gd name="T66" fmla="*/ 126 w 198"/>
                  <a:gd name="T67" fmla="*/ 366 h 3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8"/>
                  <a:gd name="T103" fmla="*/ 0 h 366"/>
                  <a:gd name="T104" fmla="*/ 198 w 198"/>
                  <a:gd name="T105" fmla="*/ 366 h 3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8" h="366">
                    <a:moveTo>
                      <a:pt x="126" y="360"/>
                    </a:moveTo>
                    <a:lnTo>
                      <a:pt x="108" y="342"/>
                    </a:lnTo>
                    <a:lnTo>
                      <a:pt x="108" y="318"/>
                    </a:lnTo>
                    <a:lnTo>
                      <a:pt x="60" y="282"/>
                    </a:lnTo>
                    <a:lnTo>
                      <a:pt x="72" y="246"/>
                    </a:lnTo>
                    <a:lnTo>
                      <a:pt x="54" y="234"/>
                    </a:lnTo>
                    <a:lnTo>
                      <a:pt x="42" y="240"/>
                    </a:lnTo>
                    <a:lnTo>
                      <a:pt x="36" y="216"/>
                    </a:lnTo>
                    <a:lnTo>
                      <a:pt x="12" y="198"/>
                    </a:lnTo>
                    <a:lnTo>
                      <a:pt x="0" y="180"/>
                    </a:lnTo>
                    <a:lnTo>
                      <a:pt x="0" y="138"/>
                    </a:lnTo>
                    <a:lnTo>
                      <a:pt x="18" y="126"/>
                    </a:lnTo>
                    <a:lnTo>
                      <a:pt x="24" y="108"/>
                    </a:lnTo>
                    <a:lnTo>
                      <a:pt x="18" y="78"/>
                    </a:lnTo>
                    <a:lnTo>
                      <a:pt x="42" y="72"/>
                    </a:lnTo>
                    <a:lnTo>
                      <a:pt x="54" y="54"/>
                    </a:lnTo>
                    <a:lnTo>
                      <a:pt x="54" y="30"/>
                    </a:lnTo>
                    <a:lnTo>
                      <a:pt x="30" y="12"/>
                    </a:lnTo>
                    <a:lnTo>
                      <a:pt x="42" y="6"/>
                    </a:lnTo>
                    <a:lnTo>
                      <a:pt x="168" y="0"/>
                    </a:lnTo>
                    <a:lnTo>
                      <a:pt x="180" y="48"/>
                    </a:lnTo>
                    <a:lnTo>
                      <a:pt x="192" y="198"/>
                    </a:lnTo>
                    <a:lnTo>
                      <a:pt x="192" y="216"/>
                    </a:lnTo>
                    <a:lnTo>
                      <a:pt x="198" y="240"/>
                    </a:lnTo>
                    <a:lnTo>
                      <a:pt x="180" y="276"/>
                    </a:lnTo>
                    <a:lnTo>
                      <a:pt x="180" y="300"/>
                    </a:lnTo>
                    <a:lnTo>
                      <a:pt x="174" y="312"/>
                    </a:lnTo>
                    <a:lnTo>
                      <a:pt x="180" y="324"/>
                    </a:lnTo>
                    <a:lnTo>
                      <a:pt x="156" y="330"/>
                    </a:lnTo>
                    <a:lnTo>
                      <a:pt x="162" y="348"/>
                    </a:lnTo>
                    <a:lnTo>
                      <a:pt x="132" y="342"/>
                    </a:lnTo>
                    <a:lnTo>
                      <a:pt x="126" y="354"/>
                    </a:lnTo>
                    <a:lnTo>
                      <a:pt x="126" y="360"/>
                    </a:lnTo>
                    <a:lnTo>
                      <a:pt x="126" y="36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21" name="Freeform 298"/>
              <p:cNvSpPr>
                <a:spLocks noChangeAspect="1"/>
              </p:cNvSpPr>
              <p:nvPr/>
            </p:nvSpPr>
            <p:spPr bwMode="auto">
              <a:xfrm>
                <a:off x="1842" y="2052"/>
                <a:ext cx="150" cy="264"/>
              </a:xfrm>
              <a:custGeom>
                <a:avLst/>
                <a:gdLst>
                  <a:gd name="T0" fmla="*/ 0 w 150"/>
                  <a:gd name="T1" fmla="*/ 264 h 264"/>
                  <a:gd name="T2" fmla="*/ 0 w 150"/>
                  <a:gd name="T3" fmla="*/ 240 h 264"/>
                  <a:gd name="T4" fmla="*/ 18 w 150"/>
                  <a:gd name="T5" fmla="*/ 204 h 264"/>
                  <a:gd name="T6" fmla="*/ 12 w 150"/>
                  <a:gd name="T7" fmla="*/ 180 h 264"/>
                  <a:gd name="T8" fmla="*/ 12 w 150"/>
                  <a:gd name="T9" fmla="*/ 162 h 264"/>
                  <a:gd name="T10" fmla="*/ 0 w 150"/>
                  <a:gd name="T11" fmla="*/ 12 h 264"/>
                  <a:gd name="T12" fmla="*/ 18 w 150"/>
                  <a:gd name="T13" fmla="*/ 18 h 264"/>
                  <a:gd name="T14" fmla="*/ 36 w 150"/>
                  <a:gd name="T15" fmla="*/ 6 h 264"/>
                  <a:gd name="T16" fmla="*/ 132 w 150"/>
                  <a:gd name="T17" fmla="*/ 0 h 264"/>
                  <a:gd name="T18" fmla="*/ 150 w 150"/>
                  <a:gd name="T19" fmla="*/ 168 h 264"/>
                  <a:gd name="T20" fmla="*/ 150 w 150"/>
                  <a:gd name="T21" fmla="*/ 186 h 264"/>
                  <a:gd name="T22" fmla="*/ 120 w 150"/>
                  <a:gd name="T23" fmla="*/ 198 h 264"/>
                  <a:gd name="T24" fmla="*/ 126 w 150"/>
                  <a:gd name="T25" fmla="*/ 204 h 264"/>
                  <a:gd name="T26" fmla="*/ 102 w 150"/>
                  <a:gd name="T27" fmla="*/ 246 h 264"/>
                  <a:gd name="T28" fmla="*/ 90 w 150"/>
                  <a:gd name="T29" fmla="*/ 240 h 264"/>
                  <a:gd name="T30" fmla="*/ 84 w 150"/>
                  <a:gd name="T31" fmla="*/ 234 h 264"/>
                  <a:gd name="T32" fmla="*/ 66 w 150"/>
                  <a:gd name="T33" fmla="*/ 258 h 264"/>
                  <a:gd name="T34" fmla="*/ 60 w 150"/>
                  <a:gd name="T35" fmla="*/ 246 h 264"/>
                  <a:gd name="T36" fmla="*/ 48 w 150"/>
                  <a:gd name="T37" fmla="*/ 264 h 264"/>
                  <a:gd name="T38" fmla="*/ 18 w 150"/>
                  <a:gd name="T39" fmla="*/ 252 h 264"/>
                  <a:gd name="T40" fmla="*/ 18 w 150"/>
                  <a:gd name="T41" fmla="*/ 264 h 264"/>
                  <a:gd name="T42" fmla="*/ 6 w 150"/>
                  <a:gd name="T43" fmla="*/ 258 h 264"/>
                  <a:gd name="T44" fmla="*/ 0 w 150"/>
                  <a:gd name="T45" fmla="*/ 264 h 2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0"/>
                  <a:gd name="T70" fmla="*/ 0 h 264"/>
                  <a:gd name="T71" fmla="*/ 150 w 150"/>
                  <a:gd name="T72" fmla="*/ 264 h 2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0" h="264">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22" name="Freeform 299"/>
              <p:cNvSpPr>
                <a:spLocks noChangeAspect="1"/>
              </p:cNvSpPr>
              <p:nvPr/>
            </p:nvSpPr>
            <p:spPr bwMode="auto">
              <a:xfrm>
                <a:off x="1842" y="2052"/>
                <a:ext cx="150" cy="270"/>
              </a:xfrm>
              <a:custGeom>
                <a:avLst/>
                <a:gdLst>
                  <a:gd name="T0" fmla="*/ 0 w 150"/>
                  <a:gd name="T1" fmla="*/ 264 h 270"/>
                  <a:gd name="T2" fmla="*/ 0 w 150"/>
                  <a:gd name="T3" fmla="*/ 240 h 270"/>
                  <a:gd name="T4" fmla="*/ 18 w 150"/>
                  <a:gd name="T5" fmla="*/ 204 h 270"/>
                  <a:gd name="T6" fmla="*/ 12 w 150"/>
                  <a:gd name="T7" fmla="*/ 180 h 270"/>
                  <a:gd name="T8" fmla="*/ 12 w 150"/>
                  <a:gd name="T9" fmla="*/ 162 h 270"/>
                  <a:gd name="T10" fmla="*/ 0 w 150"/>
                  <a:gd name="T11" fmla="*/ 12 h 270"/>
                  <a:gd name="T12" fmla="*/ 18 w 150"/>
                  <a:gd name="T13" fmla="*/ 18 h 270"/>
                  <a:gd name="T14" fmla="*/ 36 w 150"/>
                  <a:gd name="T15" fmla="*/ 6 h 270"/>
                  <a:gd name="T16" fmla="*/ 132 w 150"/>
                  <a:gd name="T17" fmla="*/ 0 h 270"/>
                  <a:gd name="T18" fmla="*/ 150 w 150"/>
                  <a:gd name="T19" fmla="*/ 168 h 270"/>
                  <a:gd name="T20" fmla="*/ 150 w 150"/>
                  <a:gd name="T21" fmla="*/ 186 h 270"/>
                  <a:gd name="T22" fmla="*/ 120 w 150"/>
                  <a:gd name="T23" fmla="*/ 198 h 270"/>
                  <a:gd name="T24" fmla="*/ 126 w 150"/>
                  <a:gd name="T25" fmla="*/ 204 h 270"/>
                  <a:gd name="T26" fmla="*/ 102 w 150"/>
                  <a:gd name="T27" fmla="*/ 246 h 270"/>
                  <a:gd name="T28" fmla="*/ 90 w 150"/>
                  <a:gd name="T29" fmla="*/ 240 h 270"/>
                  <a:gd name="T30" fmla="*/ 84 w 150"/>
                  <a:gd name="T31" fmla="*/ 234 h 270"/>
                  <a:gd name="T32" fmla="*/ 66 w 150"/>
                  <a:gd name="T33" fmla="*/ 258 h 270"/>
                  <a:gd name="T34" fmla="*/ 60 w 150"/>
                  <a:gd name="T35" fmla="*/ 246 h 270"/>
                  <a:gd name="T36" fmla="*/ 48 w 150"/>
                  <a:gd name="T37" fmla="*/ 264 h 270"/>
                  <a:gd name="T38" fmla="*/ 18 w 150"/>
                  <a:gd name="T39" fmla="*/ 252 h 270"/>
                  <a:gd name="T40" fmla="*/ 18 w 150"/>
                  <a:gd name="T41" fmla="*/ 264 h 270"/>
                  <a:gd name="T42" fmla="*/ 6 w 150"/>
                  <a:gd name="T43" fmla="*/ 258 h 270"/>
                  <a:gd name="T44" fmla="*/ 0 w 150"/>
                  <a:gd name="T45" fmla="*/ 264 h 270"/>
                  <a:gd name="T46" fmla="*/ 0 w 150"/>
                  <a:gd name="T47" fmla="*/ 270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270"/>
                  <a:gd name="T74" fmla="*/ 150 w 150"/>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270">
                    <a:moveTo>
                      <a:pt x="0" y="264"/>
                    </a:moveTo>
                    <a:lnTo>
                      <a:pt x="0" y="240"/>
                    </a:lnTo>
                    <a:lnTo>
                      <a:pt x="18" y="204"/>
                    </a:lnTo>
                    <a:lnTo>
                      <a:pt x="12" y="180"/>
                    </a:lnTo>
                    <a:lnTo>
                      <a:pt x="12" y="162"/>
                    </a:lnTo>
                    <a:lnTo>
                      <a:pt x="0" y="12"/>
                    </a:lnTo>
                    <a:lnTo>
                      <a:pt x="18" y="18"/>
                    </a:lnTo>
                    <a:lnTo>
                      <a:pt x="36" y="6"/>
                    </a:lnTo>
                    <a:lnTo>
                      <a:pt x="132" y="0"/>
                    </a:lnTo>
                    <a:lnTo>
                      <a:pt x="150" y="168"/>
                    </a:lnTo>
                    <a:lnTo>
                      <a:pt x="150" y="186"/>
                    </a:lnTo>
                    <a:lnTo>
                      <a:pt x="120" y="198"/>
                    </a:lnTo>
                    <a:lnTo>
                      <a:pt x="126" y="204"/>
                    </a:lnTo>
                    <a:lnTo>
                      <a:pt x="102" y="246"/>
                    </a:lnTo>
                    <a:lnTo>
                      <a:pt x="90" y="240"/>
                    </a:lnTo>
                    <a:lnTo>
                      <a:pt x="84" y="234"/>
                    </a:lnTo>
                    <a:lnTo>
                      <a:pt x="66" y="258"/>
                    </a:lnTo>
                    <a:lnTo>
                      <a:pt x="60" y="246"/>
                    </a:lnTo>
                    <a:lnTo>
                      <a:pt x="48" y="264"/>
                    </a:lnTo>
                    <a:lnTo>
                      <a:pt x="18" y="252"/>
                    </a:lnTo>
                    <a:lnTo>
                      <a:pt x="18" y="264"/>
                    </a:lnTo>
                    <a:lnTo>
                      <a:pt x="6" y="258"/>
                    </a:lnTo>
                    <a:lnTo>
                      <a:pt x="0" y="264"/>
                    </a:lnTo>
                    <a:lnTo>
                      <a:pt x="0" y="27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23" name="Freeform 300"/>
              <p:cNvSpPr>
                <a:spLocks noChangeAspect="1"/>
              </p:cNvSpPr>
              <p:nvPr/>
            </p:nvSpPr>
            <p:spPr bwMode="auto">
              <a:xfrm>
                <a:off x="1410" y="1962"/>
                <a:ext cx="306" cy="204"/>
              </a:xfrm>
              <a:custGeom>
                <a:avLst/>
                <a:gdLst>
                  <a:gd name="T0" fmla="*/ 252 w 306"/>
                  <a:gd name="T1" fmla="*/ 204 h 204"/>
                  <a:gd name="T2" fmla="*/ 240 w 306"/>
                  <a:gd name="T3" fmla="*/ 186 h 204"/>
                  <a:gd name="T4" fmla="*/ 42 w 306"/>
                  <a:gd name="T5" fmla="*/ 192 h 204"/>
                  <a:gd name="T6" fmla="*/ 36 w 306"/>
                  <a:gd name="T7" fmla="*/ 150 h 204"/>
                  <a:gd name="T8" fmla="*/ 12 w 306"/>
                  <a:gd name="T9" fmla="*/ 72 h 204"/>
                  <a:gd name="T10" fmla="*/ 0 w 306"/>
                  <a:gd name="T11" fmla="*/ 54 h 204"/>
                  <a:gd name="T12" fmla="*/ 12 w 306"/>
                  <a:gd name="T13" fmla="*/ 30 h 204"/>
                  <a:gd name="T14" fmla="*/ 6 w 306"/>
                  <a:gd name="T15" fmla="*/ 12 h 204"/>
                  <a:gd name="T16" fmla="*/ 12 w 306"/>
                  <a:gd name="T17" fmla="*/ 6 h 204"/>
                  <a:gd name="T18" fmla="*/ 252 w 306"/>
                  <a:gd name="T19" fmla="*/ 0 h 204"/>
                  <a:gd name="T20" fmla="*/ 264 w 306"/>
                  <a:gd name="T21" fmla="*/ 18 h 204"/>
                  <a:gd name="T22" fmla="*/ 258 w 306"/>
                  <a:gd name="T23" fmla="*/ 30 h 204"/>
                  <a:gd name="T24" fmla="*/ 264 w 306"/>
                  <a:gd name="T25" fmla="*/ 48 h 204"/>
                  <a:gd name="T26" fmla="*/ 282 w 306"/>
                  <a:gd name="T27" fmla="*/ 66 h 204"/>
                  <a:gd name="T28" fmla="*/ 306 w 306"/>
                  <a:gd name="T29" fmla="*/ 84 h 204"/>
                  <a:gd name="T30" fmla="*/ 306 w 306"/>
                  <a:gd name="T31" fmla="*/ 108 h 204"/>
                  <a:gd name="T32" fmla="*/ 294 w 306"/>
                  <a:gd name="T33" fmla="*/ 126 h 204"/>
                  <a:gd name="T34" fmla="*/ 270 w 306"/>
                  <a:gd name="T35" fmla="*/ 132 h 204"/>
                  <a:gd name="T36" fmla="*/ 276 w 306"/>
                  <a:gd name="T37" fmla="*/ 162 h 204"/>
                  <a:gd name="T38" fmla="*/ 270 w 306"/>
                  <a:gd name="T39" fmla="*/ 180 h 204"/>
                  <a:gd name="T40" fmla="*/ 252 w 306"/>
                  <a:gd name="T41" fmla="*/ 192 h 204"/>
                  <a:gd name="T42" fmla="*/ 252 w 306"/>
                  <a:gd name="T43" fmla="*/ 204 h 2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6"/>
                  <a:gd name="T67" fmla="*/ 0 h 204"/>
                  <a:gd name="T68" fmla="*/ 306 w 306"/>
                  <a:gd name="T69" fmla="*/ 204 h 2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6" h="204">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24" name="Freeform 301"/>
              <p:cNvSpPr>
                <a:spLocks noChangeAspect="1"/>
              </p:cNvSpPr>
              <p:nvPr/>
            </p:nvSpPr>
            <p:spPr bwMode="auto">
              <a:xfrm>
                <a:off x="1410" y="1962"/>
                <a:ext cx="306" cy="210"/>
              </a:xfrm>
              <a:custGeom>
                <a:avLst/>
                <a:gdLst>
                  <a:gd name="T0" fmla="*/ 252 w 306"/>
                  <a:gd name="T1" fmla="*/ 204 h 210"/>
                  <a:gd name="T2" fmla="*/ 240 w 306"/>
                  <a:gd name="T3" fmla="*/ 186 h 210"/>
                  <a:gd name="T4" fmla="*/ 42 w 306"/>
                  <a:gd name="T5" fmla="*/ 192 h 210"/>
                  <a:gd name="T6" fmla="*/ 36 w 306"/>
                  <a:gd name="T7" fmla="*/ 150 h 210"/>
                  <a:gd name="T8" fmla="*/ 12 w 306"/>
                  <a:gd name="T9" fmla="*/ 72 h 210"/>
                  <a:gd name="T10" fmla="*/ 0 w 306"/>
                  <a:gd name="T11" fmla="*/ 54 h 210"/>
                  <a:gd name="T12" fmla="*/ 12 w 306"/>
                  <a:gd name="T13" fmla="*/ 30 h 210"/>
                  <a:gd name="T14" fmla="*/ 6 w 306"/>
                  <a:gd name="T15" fmla="*/ 12 h 210"/>
                  <a:gd name="T16" fmla="*/ 12 w 306"/>
                  <a:gd name="T17" fmla="*/ 6 h 210"/>
                  <a:gd name="T18" fmla="*/ 252 w 306"/>
                  <a:gd name="T19" fmla="*/ 0 h 210"/>
                  <a:gd name="T20" fmla="*/ 264 w 306"/>
                  <a:gd name="T21" fmla="*/ 18 h 210"/>
                  <a:gd name="T22" fmla="*/ 258 w 306"/>
                  <a:gd name="T23" fmla="*/ 30 h 210"/>
                  <a:gd name="T24" fmla="*/ 264 w 306"/>
                  <a:gd name="T25" fmla="*/ 48 h 210"/>
                  <a:gd name="T26" fmla="*/ 282 w 306"/>
                  <a:gd name="T27" fmla="*/ 66 h 210"/>
                  <a:gd name="T28" fmla="*/ 306 w 306"/>
                  <a:gd name="T29" fmla="*/ 84 h 210"/>
                  <a:gd name="T30" fmla="*/ 306 w 306"/>
                  <a:gd name="T31" fmla="*/ 108 h 210"/>
                  <a:gd name="T32" fmla="*/ 294 w 306"/>
                  <a:gd name="T33" fmla="*/ 126 h 210"/>
                  <a:gd name="T34" fmla="*/ 270 w 306"/>
                  <a:gd name="T35" fmla="*/ 132 h 210"/>
                  <a:gd name="T36" fmla="*/ 276 w 306"/>
                  <a:gd name="T37" fmla="*/ 162 h 210"/>
                  <a:gd name="T38" fmla="*/ 270 w 306"/>
                  <a:gd name="T39" fmla="*/ 180 h 210"/>
                  <a:gd name="T40" fmla="*/ 252 w 306"/>
                  <a:gd name="T41" fmla="*/ 192 h 210"/>
                  <a:gd name="T42" fmla="*/ 252 w 306"/>
                  <a:gd name="T43" fmla="*/ 204 h 210"/>
                  <a:gd name="T44" fmla="*/ 252 w 306"/>
                  <a:gd name="T45" fmla="*/ 210 h 2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6"/>
                  <a:gd name="T70" fmla="*/ 0 h 210"/>
                  <a:gd name="T71" fmla="*/ 306 w 306"/>
                  <a:gd name="T72" fmla="*/ 210 h 2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6" h="210">
                    <a:moveTo>
                      <a:pt x="252" y="204"/>
                    </a:moveTo>
                    <a:lnTo>
                      <a:pt x="240" y="186"/>
                    </a:lnTo>
                    <a:lnTo>
                      <a:pt x="42" y="192"/>
                    </a:lnTo>
                    <a:lnTo>
                      <a:pt x="36" y="150"/>
                    </a:lnTo>
                    <a:lnTo>
                      <a:pt x="12" y="72"/>
                    </a:lnTo>
                    <a:lnTo>
                      <a:pt x="0" y="54"/>
                    </a:lnTo>
                    <a:lnTo>
                      <a:pt x="12" y="30"/>
                    </a:lnTo>
                    <a:lnTo>
                      <a:pt x="6" y="12"/>
                    </a:lnTo>
                    <a:lnTo>
                      <a:pt x="12" y="6"/>
                    </a:lnTo>
                    <a:lnTo>
                      <a:pt x="252" y="0"/>
                    </a:lnTo>
                    <a:lnTo>
                      <a:pt x="264" y="18"/>
                    </a:lnTo>
                    <a:lnTo>
                      <a:pt x="258" y="30"/>
                    </a:lnTo>
                    <a:lnTo>
                      <a:pt x="264" y="48"/>
                    </a:lnTo>
                    <a:lnTo>
                      <a:pt x="282" y="66"/>
                    </a:lnTo>
                    <a:lnTo>
                      <a:pt x="306" y="84"/>
                    </a:lnTo>
                    <a:lnTo>
                      <a:pt x="306" y="108"/>
                    </a:lnTo>
                    <a:lnTo>
                      <a:pt x="294" y="126"/>
                    </a:lnTo>
                    <a:lnTo>
                      <a:pt x="270" y="132"/>
                    </a:lnTo>
                    <a:lnTo>
                      <a:pt x="276" y="162"/>
                    </a:lnTo>
                    <a:lnTo>
                      <a:pt x="270" y="180"/>
                    </a:lnTo>
                    <a:lnTo>
                      <a:pt x="252" y="192"/>
                    </a:lnTo>
                    <a:lnTo>
                      <a:pt x="252" y="204"/>
                    </a:lnTo>
                    <a:lnTo>
                      <a:pt x="252" y="21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25" name="Freeform 302"/>
              <p:cNvSpPr>
                <a:spLocks noChangeAspect="1"/>
              </p:cNvSpPr>
              <p:nvPr/>
            </p:nvSpPr>
            <p:spPr bwMode="auto">
              <a:xfrm>
                <a:off x="1134" y="218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198"/>
                  <a:gd name="T29" fmla="*/ 378 w 378"/>
                  <a:gd name="T30" fmla="*/ 198 h 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198">
                    <a:moveTo>
                      <a:pt x="342" y="6"/>
                    </a:moveTo>
                    <a:lnTo>
                      <a:pt x="360" y="18"/>
                    </a:lnTo>
                    <a:lnTo>
                      <a:pt x="348" y="36"/>
                    </a:lnTo>
                    <a:lnTo>
                      <a:pt x="378" y="60"/>
                    </a:lnTo>
                    <a:lnTo>
                      <a:pt x="378" y="198"/>
                    </a:lnTo>
                    <a:lnTo>
                      <a:pt x="0" y="192"/>
                    </a:lnTo>
                    <a:lnTo>
                      <a:pt x="12" y="0"/>
                    </a:lnTo>
                    <a:lnTo>
                      <a:pt x="336" y="6"/>
                    </a:lnTo>
                    <a:lnTo>
                      <a:pt x="342" y="6"/>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26" name="Freeform 303"/>
              <p:cNvSpPr>
                <a:spLocks noChangeAspect="1"/>
              </p:cNvSpPr>
              <p:nvPr/>
            </p:nvSpPr>
            <p:spPr bwMode="auto">
              <a:xfrm>
                <a:off x="1134" y="2184"/>
                <a:ext cx="378" cy="198"/>
              </a:xfrm>
              <a:custGeom>
                <a:avLst/>
                <a:gdLst>
                  <a:gd name="T0" fmla="*/ 342 w 378"/>
                  <a:gd name="T1" fmla="*/ 6 h 198"/>
                  <a:gd name="T2" fmla="*/ 360 w 378"/>
                  <a:gd name="T3" fmla="*/ 18 h 198"/>
                  <a:gd name="T4" fmla="*/ 348 w 378"/>
                  <a:gd name="T5" fmla="*/ 36 h 198"/>
                  <a:gd name="T6" fmla="*/ 378 w 378"/>
                  <a:gd name="T7" fmla="*/ 60 h 198"/>
                  <a:gd name="T8" fmla="*/ 378 w 378"/>
                  <a:gd name="T9" fmla="*/ 198 h 198"/>
                  <a:gd name="T10" fmla="*/ 0 w 378"/>
                  <a:gd name="T11" fmla="*/ 192 h 198"/>
                  <a:gd name="T12" fmla="*/ 12 w 378"/>
                  <a:gd name="T13" fmla="*/ 0 h 198"/>
                  <a:gd name="T14" fmla="*/ 336 w 378"/>
                  <a:gd name="T15" fmla="*/ 6 h 198"/>
                  <a:gd name="T16" fmla="*/ 342 w 378"/>
                  <a:gd name="T17" fmla="*/ 6 h 198"/>
                  <a:gd name="T18" fmla="*/ 342 w 378"/>
                  <a:gd name="T19" fmla="*/ 12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8"/>
                  <a:gd name="T31" fmla="*/ 0 h 198"/>
                  <a:gd name="T32" fmla="*/ 378 w 378"/>
                  <a:gd name="T33" fmla="*/ 198 h 1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8" h="198">
                    <a:moveTo>
                      <a:pt x="342" y="6"/>
                    </a:moveTo>
                    <a:lnTo>
                      <a:pt x="360" y="18"/>
                    </a:lnTo>
                    <a:lnTo>
                      <a:pt x="348" y="36"/>
                    </a:lnTo>
                    <a:lnTo>
                      <a:pt x="378" y="60"/>
                    </a:lnTo>
                    <a:lnTo>
                      <a:pt x="378" y="198"/>
                    </a:lnTo>
                    <a:lnTo>
                      <a:pt x="0" y="192"/>
                    </a:lnTo>
                    <a:lnTo>
                      <a:pt x="12" y="0"/>
                    </a:lnTo>
                    <a:lnTo>
                      <a:pt x="336" y="6"/>
                    </a:lnTo>
                    <a:lnTo>
                      <a:pt x="342" y="6"/>
                    </a:lnTo>
                    <a:lnTo>
                      <a:pt x="342"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27" name="Freeform 304"/>
              <p:cNvSpPr>
                <a:spLocks noChangeAspect="1"/>
              </p:cNvSpPr>
              <p:nvPr/>
            </p:nvSpPr>
            <p:spPr bwMode="auto">
              <a:xfrm>
                <a:off x="1776" y="221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72"/>
                  <a:gd name="T106" fmla="*/ 0 h 192"/>
                  <a:gd name="T107" fmla="*/ 372 w 372"/>
                  <a:gd name="T108" fmla="*/ 192 h 1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close/>
                  </a:path>
                </a:pathLst>
              </a:custGeom>
              <a:solidFill>
                <a:srgbClr val="FF4500"/>
              </a:solidFill>
              <a:ln w="9525">
                <a:solidFill>
                  <a:srgbClr val="FF4500"/>
                </a:solidFill>
                <a:prstDash val="solid"/>
                <a:round/>
                <a:headEnd/>
                <a:tailEnd/>
              </a:ln>
            </p:spPr>
            <p:txBody>
              <a:bodyPr/>
              <a:lstStyle/>
              <a:p>
                <a:endParaRPr lang="en-US">
                  <a:solidFill>
                    <a:srgbClr val="000000"/>
                  </a:solidFill>
                </a:endParaRPr>
              </a:p>
            </p:txBody>
          </p:sp>
          <p:sp>
            <p:nvSpPr>
              <p:cNvPr id="19928" name="Freeform 305"/>
              <p:cNvSpPr>
                <a:spLocks noChangeAspect="1"/>
              </p:cNvSpPr>
              <p:nvPr/>
            </p:nvSpPr>
            <p:spPr bwMode="auto">
              <a:xfrm>
                <a:off x="1776" y="2214"/>
                <a:ext cx="372" cy="192"/>
              </a:xfrm>
              <a:custGeom>
                <a:avLst/>
                <a:gdLst>
                  <a:gd name="T0" fmla="*/ 294 w 372"/>
                  <a:gd name="T1" fmla="*/ 156 h 192"/>
                  <a:gd name="T2" fmla="*/ 72 w 372"/>
                  <a:gd name="T3" fmla="*/ 174 h 192"/>
                  <a:gd name="T4" fmla="*/ 72 w 372"/>
                  <a:gd name="T5" fmla="*/ 186 h 192"/>
                  <a:gd name="T6" fmla="*/ 0 w 372"/>
                  <a:gd name="T7" fmla="*/ 192 h 192"/>
                  <a:gd name="T8" fmla="*/ 6 w 372"/>
                  <a:gd name="T9" fmla="*/ 186 h 192"/>
                  <a:gd name="T10" fmla="*/ 12 w 372"/>
                  <a:gd name="T11" fmla="*/ 186 h 192"/>
                  <a:gd name="T12" fmla="*/ 12 w 372"/>
                  <a:gd name="T13" fmla="*/ 156 h 192"/>
                  <a:gd name="T14" fmla="*/ 18 w 372"/>
                  <a:gd name="T15" fmla="*/ 144 h 192"/>
                  <a:gd name="T16" fmla="*/ 48 w 372"/>
                  <a:gd name="T17" fmla="*/ 150 h 192"/>
                  <a:gd name="T18" fmla="*/ 42 w 372"/>
                  <a:gd name="T19" fmla="*/ 132 h 192"/>
                  <a:gd name="T20" fmla="*/ 66 w 372"/>
                  <a:gd name="T21" fmla="*/ 126 h 192"/>
                  <a:gd name="T22" fmla="*/ 60 w 372"/>
                  <a:gd name="T23" fmla="*/ 114 h 192"/>
                  <a:gd name="T24" fmla="*/ 66 w 372"/>
                  <a:gd name="T25" fmla="*/ 102 h 192"/>
                  <a:gd name="T26" fmla="*/ 72 w 372"/>
                  <a:gd name="T27" fmla="*/ 96 h 192"/>
                  <a:gd name="T28" fmla="*/ 84 w 372"/>
                  <a:gd name="T29" fmla="*/ 102 h 192"/>
                  <a:gd name="T30" fmla="*/ 84 w 372"/>
                  <a:gd name="T31" fmla="*/ 90 h 192"/>
                  <a:gd name="T32" fmla="*/ 114 w 372"/>
                  <a:gd name="T33" fmla="*/ 102 h 192"/>
                  <a:gd name="T34" fmla="*/ 126 w 372"/>
                  <a:gd name="T35" fmla="*/ 84 h 192"/>
                  <a:gd name="T36" fmla="*/ 132 w 372"/>
                  <a:gd name="T37" fmla="*/ 96 h 192"/>
                  <a:gd name="T38" fmla="*/ 150 w 372"/>
                  <a:gd name="T39" fmla="*/ 72 h 192"/>
                  <a:gd name="T40" fmla="*/ 156 w 372"/>
                  <a:gd name="T41" fmla="*/ 78 h 192"/>
                  <a:gd name="T42" fmla="*/ 168 w 372"/>
                  <a:gd name="T43" fmla="*/ 84 h 192"/>
                  <a:gd name="T44" fmla="*/ 192 w 372"/>
                  <a:gd name="T45" fmla="*/ 42 h 192"/>
                  <a:gd name="T46" fmla="*/ 186 w 372"/>
                  <a:gd name="T47" fmla="*/ 36 h 192"/>
                  <a:gd name="T48" fmla="*/ 216 w 372"/>
                  <a:gd name="T49" fmla="*/ 24 h 192"/>
                  <a:gd name="T50" fmla="*/ 216 w 372"/>
                  <a:gd name="T51" fmla="*/ 6 h 192"/>
                  <a:gd name="T52" fmla="*/ 234 w 372"/>
                  <a:gd name="T53" fmla="*/ 0 h 192"/>
                  <a:gd name="T54" fmla="*/ 246 w 372"/>
                  <a:gd name="T55" fmla="*/ 18 h 192"/>
                  <a:gd name="T56" fmla="*/ 276 w 372"/>
                  <a:gd name="T57" fmla="*/ 30 h 192"/>
                  <a:gd name="T58" fmla="*/ 312 w 372"/>
                  <a:gd name="T59" fmla="*/ 18 h 192"/>
                  <a:gd name="T60" fmla="*/ 330 w 372"/>
                  <a:gd name="T61" fmla="*/ 36 h 192"/>
                  <a:gd name="T62" fmla="*/ 342 w 372"/>
                  <a:gd name="T63" fmla="*/ 66 h 192"/>
                  <a:gd name="T64" fmla="*/ 372 w 372"/>
                  <a:gd name="T65" fmla="*/ 84 h 192"/>
                  <a:gd name="T66" fmla="*/ 318 w 372"/>
                  <a:gd name="T67" fmla="*/ 144 h 192"/>
                  <a:gd name="T68" fmla="*/ 294 w 372"/>
                  <a:gd name="T69" fmla="*/ 156 h 192"/>
                  <a:gd name="T70" fmla="*/ 294 w 372"/>
                  <a:gd name="T71" fmla="*/ 162 h 1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2"/>
                  <a:gd name="T109" fmla="*/ 0 h 192"/>
                  <a:gd name="T110" fmla="*/ 372 w 372"/>
                  <a:gd name="T111" fmla="*/ 192 h 1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2" h="192">
                    <a:moveTo>
                      <a:pt x="294" y="156"/>
                    </a:moveTo>
                    <a:lnTo>
                      <a:pt x="72" y="174"/>
                    </a:lnTo>
                    <a:lnTo>
                      <a:pt x="72" y="186"/>
                    </a:lnTo>
                    <a:lnTo>
                      <a:pt x="0" y="192"/>
                    </a:lnTo>
                    <a:lnTo>
                      <a:pt x="6" y="186"/>
                    </a:lnTo>
                    <a:lnTo>
                      <a:pt x="12" y="186"/>
                    </a:lnTo>
                    <a:lnTo>
                      <a:pt x="12" y="156"/>
                    </a:lnTo>
                    <a:lnTo>
                      <a:pt x="18" y="144"/>
                    </a:lnTo>
                    <a:lnTo>
                      <a:pt x="48" y="150"/>
                    </a:lnTo>
                    <a:lnTo>
                      <a:pt x="42" y="132"/>
                    </a:lnTo>
                    <a:lnTo>
                      <a:pt x="66" y="126"/>
                    </a:lnTo>
                    <a:lnTo>
                      <a:pt x="60" y="114"/>
                    </a:lnTo>
                    <a:lnTo>
                      <a:pt x="66" y="102"/>
                    </a:lnTo>
                    <a:lnTo>
                      <a:pt x="72" y="96"/>
                    </a:lnTo>
                    <a:lnTo>
                      <a:pt x="84" y="102"/>
                    </a:lnTo>
                    <a:lnTo>
                      <a:pt x="84" y="90"/>
                    </a:lnTo>
                    <a:lnTo>
                      <a:pt x="114" y="102"/>
                    </a:lnTo>
                    <a:lnTo>
                      <a:pt x="126" y="84"/>
                    </a:lnTo>
                    <a:lnTo>
                      <a:pt x="132" y="96"/>
                    </a:lnTo>
                    <a:lnTo>
                      <a:pt x="150" y="72"/>
                    </a:lnTo>
                    <a:lnTo>
                      <a:pt x="156" y="78"/>
                    </a:lnTo>
                    <a:lnTo>
                      <a:pt x="168" y="84"/>
                    </a:lnTo>
                    <a:lnTo>
                      <a:pt x="192" y="42"/>
                    </a:lnTo>
                    <a:lnTo>
                      <a:pt x="186" y="36"/>
                    </a:lnTo>
                    <a:lnTo>
                      <a:pt x="216" y="24"/>
                    </a:lnTo>
                    <a:lnTo>
                      <a:pt x="216" y="6"/>
                    </a:lnTo>
                    <a:lnTo>
                      <a:pt x="234" y="0"/>
                    </a:lnTo>
                    <a:lnTo>
                      <a:pt x="246" y="18"/>
                    </a:lnTo>
                    <a:lnTo>
                      <a:pt x="276" y="30"/>
                    </a:lnTo>
                    <a:lnTo>
                      <a:pt x="312" y="18"/>
                    </a:lnTo>
                    <a:lnTo>
                      <a:pt x="330" y="36"/>
                    </a:lnTo>
                    <a:lnTo>
                      <a:pt x="342" y="66"/>
                    </a:lnTo>
                    <a:lnTo>
                      <a:pt x="372" y="84"/>
                    </a:lnTo>
                    <a:lnTo>
                      <a:pt x="318" y="144"/>
                    </a:lnTo>
                    <a:lnTo>
                      <a:pt x="294" y="156"/>
                    </a:lnTo>
                    <a:lnTo>
                      <a:pt x="294" y="16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29" name="Freeform 306"/>
              <p:cNvSpPr>
                <a:spLocks noChangeAspect="1"/>
              </p:cNvSpPr>
              <p:nvPr/>
            </p:nvSpPr>
            <p:spPr bwMode="auto">
              <a:xfrm>
                <a:off x="1542" y="264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8"/>
                  <a:gd name="T166" fmla="*/ 0 h 246"/>
                  <a:gd name="T167" fmla="*/ 288 w 288"/>
                  <a:gd name="T168" fmla="*/ 246 h 2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close/>
                  </a:path>
                </a:pathLst>
              </a:custGeom>
              <a:solidFill>
                <a:srgbClr val="FF4500"/>
              </a:solidFill>
              <a:ln w="9525">
                <a:solidFill>
                  <a:srgbClr val="FF4500"/>
                </a:solidFill>
                <a:prstDash val="solid"/>
                <a:round/>
                <a:headEnd/>
                <a:tailEnd/>
              </a:ln>
            </p:spPr>
            <p:txBody>
              <a:bodyPr/>
              <a:lstStyle/>
              <a:p>
                <a:endParaRPr lang="en-US">
                  <a:solidFill>
                    <a:srgbClr val="000000"/>
                  </a:solidFill>
                </a:endParaRPr>
              </a:p>
            </p:txBody>
          </p:sp>
          <p:sp>
            <p:nvSpPr>
              <p:cNvPr id="19930" name="Freeform 307"/>
              <p:cNvSpPr>
                <a:spLocks noChangeAspect="1"/>
              </p:cNvSpPr>
              <p:nvPr/>
            </p:nvSpPr>
            <p:spPr bwMode="auto">
              <a:xfrm>
                <a:off x="1542" y="2640"/>
                <a:ext cx="288" cy="246"/>
              </a:xfrm>
              <a:custGeom>
                <a:avLst/>
                <a:gdLst>
                  <a:gd name="T0" fmla="*/ 258 w 288"/>
                  <a:gd name="T1" fmla="*/ 174 h 246"/>
                  <a:gd name="T2" fmla="*/ 216 w 288"/>
                  <a:gd name="T3" fmla="*/ 162 h 246"/>
                  <a:gd name="T4" fmla="*/ 204 w 288"/>
                  <a:gd name="T5" fmla="*/ 174 h 246"/>
                  <a:gd name="T6" fmla="*/ 228 w 288"/>
                  <a:gd name="T7" fmla="*/ 180 h 246"/>
                  <a:gd name="T8" fmla="*/ 246 w 288"/>
                  <a:gd name="T9" fmla="*/ 174 h 246"/>
                  <a:gd name="T10" fmla="*/ 240 w 288"/>
                  <a:gd name="T11" fmla="*/ 186 h 246"/>
                  <a:gd name="T12" fmla="*/ 252 w 288"/>
                  <a:gd name="T13" fmla="*/ 192 h 246"/>
                  <a:gd name="T14" fmla="*/ 258 w 288"/>
                  <a:gd name="T15" fmla="*/ 180 h 246"/>
                  <a:gd name="T16" fmla="*/ 276 w 288"/>
                  <a:gd name="T17" fmla="*/ 174 h 246"/>
                  <a:gd name="T18" fmla="*/ 276 w 288"/>
                  <a:gd name="T19" fmla="*/ 186 h 246"/>
                  <a:gd name="T20" fmla="*/ 252 w 288"/>
                  <a:gd name="T21" fmla="*/ 210 h 246"/>
                  <a:gd name="T22" fmla="*/ 258 w 288"/>
                  <a:gd name="T23" fmla="*/ 222 h 246"/>
                  <a:gd name="T24" fmla="*/ 288 w 288"/>
                  <a:gd name="T25" fmla="*/ 234 h 246"/>
                  <a:gd name="T26" fmla="*/ 282 w 288"/>
                  <a:gd name="T27" fmla="*/ 246 h 246"/>
                  <a:gd name="T28" fmla="*/ 276 w 288"/>
                  <a:gd name="T29" fmla="*/ 240 h 246"/>
                  <a:gd name="T30" fmla="*/ 270 w 288"/>
                  <a:gd name="T31" fmla="*/ 246 h 246"/>
                  <a:gd name="T32" fmla="*/ 264 w 288"/>
                  <a:gd name="T33" fmla="*/ 228 h 246"/>
                  <a:gd name="T34" fmla="*/ 228 w 288"/>
                  <a:gd name="T35" fmla="*/ 216 h 246"/>
                  <a:gd name="T36" fmla="*/ 234 w 288"/>
                  <a:gd name="T37" fmla="*/ 234 h 246"/>
                  <a:gd name="T38" fmla="*/ 222 w 288"/>
                  <a:gd name="T39" fmla="*/ 240 h 246"/>
                  <a:gd name="T40" fmla="*/ 216 w 288"/>
                  <a:gd name="T41" fmla="*/ 228 h 246"/>
                  <a:gd name="T42" fmla="*/ 210 w 288"/>
                  <a:gd name="T43" fmla="*/ 234 h 246"/>
                  <a:gd name="T44" fmla="*/ 204 w 288"/>
                  <a:gd name="T45" fmla="*/ 228 h 246"/>
                  <a:gd name="T46" fmla="*/ 198 w 288"/>
                  <a:gd name="T47" fmla="*/ 240 h 246"/>
                  <a:gd name="T48" fmla="*/ 186 w 288"/>
                  <a:gd name="T49" fmla="*/ 246 h 246"/>
                  <a:gd name="T50" fmla="*/ 174 w 288"/>
                  <a:gd name="T51" fmla="*/ 240 h 246"/>
                  <a:gd name="T52" fmla="*/ 162 w 288"/>
                  <a:gd name="T53" fmla="*/ 222 h 246"/>
                  <a:gd name="T54" fmla="*/ 144 w 288"/>
                  <a:gd name="T55" fmla="*/ 216 h 246"/>
                  <a:gd name="T56" fmla="*/ 144 w 288"/>
                  <a:gd name="T57" fmla="*/ 204 h 246"/>
                  <a:gd name="T58" fmla="*/ 126 w 288"/>
                  <a:gd name="T59" fmla="*/ 204 h 246"/>
                  <a:gd name="T60" fmla="*/ 126 w 288"/>
                  <a:gd name="T61" fmla="*/ 198 h 246"/>
                  <a:gd name="T62" fmla="*/ 108 w 288"/>
                  <a:gd name="T63" fmla="*/ 204 h 246"/>
                  <a:gd name="T64" fmla="*/ 120 w 288"/>
                  <a:gd name="T65" fmla="*/ 216 h 246"/>
                  <a:gd name="T66" fmla="*/ 102 w 288"/>
                  <a:gd name="T67" fmla="*/ 222 h 246"/>
                  <a:gd name="T68" fmla="*/ 54 w 288"/>
                  <a:gd name="T69" fmla="*/ 204 h 246"/>
                  <a:gd name="T70" fmla="*/ 18 w 288"/>
                  <a:gd name="T71" fmla="*/ 210 h 246"/>
                  <a:gd name="T72" fmla="*/ 12 w 288"/>
                  <a:gd name="T73" fmla="*/ 204 h 246"/>
                  <a:gd name="T74" fmla="*/ 24 w 288"/>
                  <a:gd name="T75" fmla="*/ 192 h 246"/>
                  <a:gd name="T76" fmla="*/ 24 w 288"/>
                  <a:gd name="T77" fmla="*/ 156 h 246"/>
                  <a:gd name="T78" fmla="*/ 36 w 288"/>
                  <a:gd name="T79" fmla="*/ 126 h 246"/>
                  <a:gd name="T80" fmla="*/ 6 w 288"/>
                  <a:gd name="T81" fmla="*/ 66 h 246"/>
                  <a:gd name="T82" fmla="*/ 0 w 288"/>
                  <a:gd name="T83" fmla="*/ 0 h 246"/>
                  <a:gd name="T84" fmla="*/ 162 w 288"/>
                  <a:gd name="T85" fmla="*/ 0 h 246"/>
                  <a:gd name="T86" fmla="*/ 162 w 288"/>
                  <a:gd name="T87" fmla="*/ 24 h 246"/>
                  <a:gd name="T88" fmla="*/ 168 w 288"/>
                  <a:gd name="T89" fmla="*/ 18 h 246"/>
                  <a:gd name="T90" fmla="*/ 162 w 288"/>
                  <a:gd name="T91" fmla="*/ 30 h 246"/>
                  <a:gd name="T92" fmla="*/ 174 w 288"/>
                  <a:gd name="T93" fmla="*/ 36 h 246"/>
                  <a:gd name="T94" fmla="*/ 162 w 288"/>
                  <a:gd name="T95" fmla="*/ 48 h 246"/>
                  <a:gd name="T96" fmla="*/ 168 w 288"/>
                  <a:gd name="T97" fmla="*/ 48 h 246"/>
                  <a:gd name="T98" fmla="*/ 144 w 288"/>
                  <a:gd name="T99" fmla="*/ 84 h 246"/>
                  <a:gd name="T100" fmla="*/ 138 w 288"/>
                  <a:gd name="T101" fmla="*/ 126 h 246"/>
                  <a:gd name="T102" fmla="*/ 240 w 288"/>
                  <a:gd name="T103" fmla="*/ 120 h 246"/>
                  <a:gd name="T104" fmla="*/ 240 w 288"/>
                  <a:gd name="T105" fmla="*/ 144 h 246"/>
                  <a:gd name="T106" fmla="*/ 252 w 288"/>
                  <a:gd name="T107" fmla="*/ 168 h 246"/>
                  <a:gd name="T108" fmla="*/ 258 w 288"/>
                  <a:gd name="T109" fmla="*/ 174 h 246"/>
                  <a:gd name="T110" fmla="*/ 258 w 288"/>
                  <a:gd name="T111" fmla="*/ 18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8"/>
                  <a:gd name="T169" fmla="*/ 0 h 246"/>
                  <a:gd name="T170" fmla="*/ 288 w 288"/>
                  <a:gd name="T171" fmla="*/ 246 h 2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8" h="246">
                    <a:moveTo>
                      <a:pt x="258" y="174"/>
                    </a:moveTo>
                    <a:lnTo>
                      <a:pt x="216" y="162"/>
                    </a:lnTo>
                    <a:lnTo>
                      <a:pt x="204" y="174"/>
                    </a:lnTo>
                    <a:lnTo>
                      <a:pt x="228" y="180"/>
                    </a:lnTo>
                    <a:lnTo>
                      <a:pt x="246" y="174"/>
                    </a:lnTo>
                    <a:lnTo>
                      <a:pt x="240" y="186"/>
                    </a:lnTo>
                    <a:lnTo>
                      <a:pt x="252" y="192"/>
                    </a:lnTo>
                    <a:lnTo>
                      <a:pt x="258" y="180"/>
                    </a:lnTo>
                    <a:lnTo>
                      <a:pt x="276" y="174"/>
                    </a:lnTo>
                    <a:lnTo>
                      <a:pt x="276" y="186"/>
                    </a:lnTo>
                    <a:lnTo>
                      <a:pt x="252" y="210"/>
                    </a:lnTo>
                    <a:lnTo>
                      <a:pt x="258" y="222"/>
                    </a:lnTo>
                    <a:lnTo>
                      <a:pt x="288" y="234"/>
                    </a:lnTo>
                    <a:lnTo>
                      <a:pt x="282" y="246"/>
                    </a:lnTo>
                    <a:lnTo>
                      <a:pt x="276" y="240"/>
                    </a:lnTo>
                    <a:lnTo>
                      <a:pt x="270" y="246"/>
                    </a:lnTo>
                    <a:lnTo>
                      <a:pt x="264" y="228"/>
                    </a:lnTo>
                    <a:lnTo>
                      <a:pt x="228" y="216"/>
                    </a:lnTo>
                    <a:lnTo>
                      <a:pt x="234" y="234"/>
                    </a:lnTo>
                    <a:lnTo>
                      <a:pt x="222" y="240"/>
                    </a:lnTo>
                    <a:lnTo>
                      <a:pt x="216" y="228"/>
                    </a:lnTo>
                    <a:lnTo>
                      <a:pt x="210" y="234"/>
                    </a:lnTo>
                    <a:lnTo>
                      <a:pt x="204" y="228"/>
                    </a:lnTo>
                    <a:lnTo>
                      <a:pt x="198" y="240"/>
                    </a:lnTo>
                    <a:lnTo>
                      <a:pt x="186" y="246"/>
                    </a:lnTo>
                    <a:lnTo>
                      <a:pt x="174" y="240"/>
                    </a:lnTo>
                    <a:lnTo>
                      <a:pt x="162" y="222"/>
                    </a:lnTo>
                    <a:lnTo>
                      <a:pt x="144" y="216"/>
                    </a:lnTo>
                    <a:lnTo>
                      <a:pt x="144" y="204"/>
                    </a:lnTo>
                    <a:lnTo>
                      <a:pt x="126" y="204"/>
                    </a:lnTo>
                    <a:lnTo>
                      <a:pt x="126" y="198"/>
                    </a:lnTo>
                    <a:lnTo>
                      <a:pt x="108" y="204"/>
                    </a:lnTo>
                    <a:lnTo>
                      <a:pt x="120" y="216"/>
                    </a:lnTo>
                    <a:lnTo>
                      <a:pt x="102" y="222"/>
                    </a:lnTo>
                    <a:lnTo>
                      <a:pt x="54" y="204"/>
                    </a:lnTo>
                    <a:lnTo>
                      <a:pt x="18" y="210"/>
                    </a:lnTo>
                    <a:lnTo>
                      <a:pt x="12" y="204"/>
                    </a:lnTo>
                    <a:lnTo>
                      <a:pt x="24" y="192"/>
                    </a:lnTo>
                    <a:lnTo>
                      <a:pt x="24" y="156"/>
                    </a:lnTo>
                    <a:lnTo>
                      <a:pt x="36" y="126"/>
                    </a:lnTo>
                    <a:lnTo>
                      <a:pt x="6" y="66"/>
                    </a:lnTo>
                    <a:lnTo>
                      <a:pt x="0" y="0"/>
                    </a:lnTo>
                    <a:lnTo>
                      <a:pt x="162" y="0"/>
                    </a:lnTo>
                    <a:lnTo>
                      <a:pt x="162" y="24"/>
                    </a:lnTo>
                    <a:lnTo>
                      <a:pt x="168" y="18"/>
                    </a:lnTo>
                    <a:lnTo>
                      <a:pt x="162" y="30"/>
                    </a:lnTo>
                    <a:lnTo>
                      <a:pt x="174" y="36"/>
                    </a:lnTo>
                    <a:lnTo>
                      <a:pt x="162" y="48"/>
                    </a:lnTo>
                    <a:lnTo>
                      <a:pt x="168" y="48"/>
                    </a:lnTo>
                    <a:lnTo>
                      <a:pt x="144" y="84"/>
                    </a:lnTo>
                    <a:lnTo>
                      <a:pt x="138" y="126"/>
                    </a:lnTo>
                    <a:lnTo>
                      <a:pt x="240" y="120"/>
                    </a:lnTo>
                    <a:lnTo>
                      <a:pt x="240" y="144"/>
                    </a:lnTo>
                    <a:lnTo>
                      <a:pt x="252" y="168"/>
                    </a:lnTo>
                    <a:lnTo>
                      <a:pt x="258" y="174"/>
                    </a:lnTo>
                    <a:lnTo>
                      <a:pt x="258" y="18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31" name="Freeform 308"/>
              <p:cNvSpPr>
                <a:spLocks noChangeAspect="1"/>
              </p:cNvSpPr>
              <p:nvPr/>
            </p:nvSpPr>
            <p:spPr bwMode="auto">
              <a:xfrm>
                <a:off x="2556" y="1548"/>
                <a:ext cx="186" cy="294"/>
              </a:xfrm>
              <a:custGeom>
                <a:avLst/>
                <a:gdLst>
                  <a:gd name="T0" fmla="*/ 54 w 186"/>
                  <a:gd name="T1" fmla="*/ 294 h 294"/>
                  <a:gd name="T2" fmla="*/ 48 w 186"/>
                  <a:gd name="T3" fmla="*/ 294 h 294"/>
                  <a:gd name="T4" fmla="*/ 36 w 186"/>
                  <a:gd name="T5" fmla="*/ 276 h 294"/>
                  <a:gd name="T6" fmla="*/ 0 w 186"/>
                  <a:gd name="T7" fmla="*/ 162 h 294"/>
                  <a:gd name="T8" fmla="*/ 12 w 186"/>
                  <a:gd name="T9" fmla="*/ 162 h 294"/>
                  <a:gd name="T10" fmla="*/ 12 w 186"/>
                  <a:gd name="T11" fmla="*/ 150 h 294"/>
                  <a:gd name="T12" fmla="*/ 18 w 186"/>
                  <a:gd name="T13" fmla="*/ 150 h 294"/>
                  <a:gd name="T14" fmla="*/ 12 w 186"/>
                  <a:gd name="T15" fmla="*/ 144 h 294"/>
                  <a:gd name="T16" fmla="*/ 24 w 186"/>
                  <a:gd name="T17" fmla="*/ 114 h 294"/>
                  <a:gd name="T18" fmla="*/ 24 w 186"/>
                  <a:gd name="T19" fmla="*/ 60 h 294"/>
                  <a:gd name="T20" fmla="*/ 42 w 186"/>
                  <a:gd name="T21" fmla="*/ 6 h 294"/>
                  <a:gd name="T22" fmla="*/ 48 w 186"/>
                  <a:gd name="T23" fmla="*/ 6 h 294"/>
                  <a:gd name="T24" fmla="*/ 60 w 186"/>
                  <a:gd name="T25" fmla="*/ 18 h 294"/>
                  <a:gd name="T26" fmla="*/ 90 w 186"/>
                  <a:gd name="T27" fmla="*/ 0 h 294"/>
                  <a:gd name="T28" fmla="*/ 114 w 186"/>
                  <a:gd name="T29" fmla="*/ 18 h 294"/>
                  <a:gd name="T30" fmla="*/ 138 w 186"/>
                  <a:gd name="T31" fmla="*/ 96 h 294"/>
                  <a:gd name="T32" fmla="*/ 150 w 186"/>
                  <a:gd name="T33" fmla="*/ 96 h 294"/>
                  <a:gd name="T34" fmla="*/ 156 w 186"/>
                  <a:gd name="T35" fmla="*/ 120 h 294"/>
                  <a:gd name="T36" fmla="*/ 174 w 186"/>
                  <a:gd name="T37" fmla="*/ 120 h 294"/>
                  <a:gd name="T38" fmla="*/ 180 w 186"/>
                  <a:gd name="T39" fmla="*/ 138 h 294"/>
                  <a:gd name="T40" fmla="*/ 186 w 186"/>
                  <a:gd name="T41" fmla="*/ 138 h 294"/>
                  <a:gd name="T42" fmla="*/ 180 w 186"/>
                  <a:gd name="T43" fmla="*/ 156 h 294"/>
                  <a:gd name="T44" fmla="*/ 156 w 186"/>
                  <a:gd name="T45" fmla="*/ 168 h 294"/>
                  <a:gd name="T46" fmla="*/ 150 w 186"/>
                  <a:gd name="T47" fmla="*/ 186 h 294"/>
                  <a:gd name="T48" fmla="*/ 138 w 186"/>
                  <a:gd name="T49" fmla="*/ 174 h 294"/>
                  <a:gd name="T50" fmla="*/ 132 w 186"/>
                  <a:gd name="T51" fmla="*/ 186 h 294"/>
                  <a:gd name="T52" fmla="*/ 126 w 186"/>
                  <a:gd name="T53" fmla="*/ 180 h 294"/>
                  <a:gd name="T54" fmla="*/ 126 w 186"/>
                  <a:gd name="T55" fmla="*/ 192 h 294"/>
                  <a:gd name="T56" fmla="*/ 114 w 186"/>
                  <a:gd name="T57" fmla="*/ 192 h 294"/>
                  <a:gd name="T58" fmla="*/ 120 w 186"/>
                  <a:gd name="T59" fmla="*/ 186 h 294"/>
                  <a:gd name="T60" fmla="*/ 114 w 186"/>
                  <a:gd name="T61" fmla="*/ 180 h 294"/>
                  <a:gd name="T62" fmla="*/ 102 w 186"/>
                  <a:gd name="T63" fmla="*/ 222 h 294"/>
                  <a:gd name="T64" fmla="*/ 96 w 186"/>
                  <a:gd name="T65" fmla="*/ 216 h 294"/>
                  <a:gd name="T66" fmla="*/ 96 w 186"/>
                  <a:gd name="T67" fmla="*/ 234 h 294"/>
                  <a:gd name="T68" fmla="*/ 78 w 186"/>
                  <a:gd name="T69" fmla="*/ 234 h 294"/>
                  <a:gd name="T70" fmla="*/ 84 w 186"/>
                  <a:gd name="T71" fmla="*/ 246 h 294"/>
                  <a:gd name="T72" fmla="*/ 78 w 186"/>
                  <a:gd name="T73" fmla="*/ 234 h 294"/>
                  <a:gd name="T74" fmla="*/ 66 w 186"/>
                  <a:gd name="T75" fmla="*/ 240 h 294"/>
                  <a:gd name="T76" fmla="*/ 54 w 186"/>
                  <a:gd name="T77" fmla="*/ 294 h 2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6"/>
                  <a:gd name="T118" fmla="*/ 0 h 294"/>
                  <a:gd name="T119" fmla="*/ 186 w 186"/>
                  <a:gd name="T120" fmla="*/ 294 h 2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6" h="294">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32" name="Freeform 309"/>
              <p:cNvSpPr>
                <a:spLocks noChangeAspect="1"/>
              </p:cNvSpPr>
              <p:nvPr/>
            </p:nvSpPr>
            <p:spPr bwMode="auto">
              <a:xfrm>
                <a:off x="2556" y="1548"/>
                <a:ext cx="186" cy="300"/>
              </a:xfrm>
              <a:custGeom>
                <a:avLst/>
                <a:gdLst>
                  <a:gd name="T0" fmla="*/ 54 w 186"/>
                  <a:gd name="T1" fmla="*/ 294 h 300"/>
                  <a:gd name="T2" fmla="*/ 48 w 186"/>
                  <a:gd name="T3" fmla="*/ 294 h 300"/>
                  <a:gd name="T4" fmla="*/ 36 w 186"/>
                  <a:gd name="T5" fmla="*/ 276 h 300"/>
                  <a:gd name="T6" fmla="*/ 0 w 186"/>
                  <a:gd name="T7" fmla="*/ 162 h 300"/>
                  <a:gd name="T8" fmla="*/ 12 w 186"/>
                  <a:gd name="T9" fmla="*/ 162 h 300"/>
                  <a:gd name="T10" fmla="*/ 12 w 186"/>
                  <a:gd name="T11" fmla="*/ 150 h 300"/>
                  <a:gd name="T12" fmla="*/ 18 w 186"/>
                  <a:gd name="T13" fmla="*/ 150 h 300"/>
                  <a:gd name="T14" fmla="*/ 12 w 186"/>
                  <a:gd name="T15" fmla="*/ 144 h 300"/>
                  <a:gd name="T16" fmla="*/ 24 w 186"/>
                  <a:gd name="T17" fmla="*/ 114 h 300"/>
                  <a:gd name="T18" fmla="*/ 24 w 186"/>
                  <a:gd name="T19" fmla="*/ 60 h 300"/>
                  <a:gd name="T20" fmla="*/ 42 w 186"/>
                  <a:gd name="T21" fmla="*/ 6 h 300"/>
                  <a:gd name="T22" fmla="*/ 48 w 186"/>
                  <a:gd name="T23" fmla="*/ 6 h 300"/>
                  <a:gd name="T24" fmla="*/ 60 w 186"/>
                  <a:gd name="T25" fmla="*/ 18 h 300"/>
                  <a:gd name="T26" fmla="*/ 90 w 186"/>
                  <a:gd name="T27" fmla="*/ 0 h 300"/>
                  <a:gd name="T28" fmla="*/ 114 w 186"/>
                  <a:gd name="T29" fmla="*/ 18 h 300"/>
                  <a:gd name="T30" fmla="*/ 138 w 186"/>
                  <a:gd name="T31" fmla="*/ 96 h 300"/>
                  <a:gd name="T32" fmla="*/ 150 w 186"/>
                  <a:gd name="T33" fmla="*/ 96 h 300"/>
                  <a:gd name="T34" fmla="*/ 156 w 186"/>
                  <a:gd name="T35" fmla="*/ 120 h 300"/>
                  <a:gd name="T36" fmla="*/ 174 w 186"/>
                  <a:gd name="T37" fmla="*/ 120 h 300"/>
                  <a:gd name="T38" fmla="*/ 180 w 186"/>
                  <a:gd name="T39" fmla="*/ 138 h 300"/>
                  <a:gd name="T40" fmla="*/ 186 w 186"/>
                  <a:gd name="T41" fmla="*/ 138 h 300"/>
                  <a:gd name="T42" fmla="*/ 180 w 186"/>
                  <a:gd name="T43" fmla="*/ 156 h 300"/>
                  <a:gd name="T44" fmla="*/ 156 w 186"/>
                  <a:gd name="T45" fmla="*/ 168 h 300"/>
                  <a:gd name="T46" fmla="*/ 150 w 186"/>
                  <a:gd name="T47" fmla="*/ 186 h 300"/>
                  <a:gd name="T48" fmla="*/ 138 w 186"/>
                  <a:gd name="T49" fmla="*/ 174 h 300"/>
                  <a:gd name="T50" fmla="*/ 132 w 186"/>
                  <a:gd name="T51" fmla="*/ 186 h 300"/>
                  <a:gd name="T52" fmla="*/ 126 w 186"/>
                  <a:gd name="T53" fmla="*/ 180 h 300"/>
                  <a:gd name="T54" fmla="*/ 126 w 186"/>
                  <a:gd name="T55" fmla="*/ 192 h 300"/>
                  <a:gd name="T56" fmla="*/ 114 w 186"/>
                  <a:gd name="T57" fmla="*/ 192 h 300"/>
                  <a:gd name="T58" fmla="*/ 120 w 186"/>
                  <a:gd name="T59" fmla="*/ 186 h 300"/>
                  <a:gd name="T60" fmla="*/ 114 w 186"/>
                  <a:gd name="T61" fmla="*/ 180 h 300"/>
                  <a:gd name="T62" fmla="*/ 102 w 186"/>
                  <a:gd name="T63" fmla="*/ 222 h 300"/>
                  <a:gd name="T64" fmla="*/ 96 w 186"/>
                  <a:gd name="T65" fmla="*/ 216 h 300"/>
                  <a:gd name="T66" fmla="*/ 96 w 186"/>
                  <a:gd name="T67" fmla="*/ 234 h 300"/>
                  <a:gd name="T68" fmla="*/ 78 w 186"/>
                  <a:gd name="T69" fmla="*/ 234 h 300"/>
                  <a:gd name="T70" fmla="*/ 84 w 186"/>
                  <a:gd name="T71" fmla="*/ 246 h 300"/>
                  <a:gd name="T72" fmla="*/ 78 w 186"/>
                  <a:gd name="T73" fmla="*/ 234 h 300"/>
                  <a:gd name="T74" fmla="*/ 66 w 186"/>
                  <a:gd name="T75" fmla="*/ 240 h 300"/>
                  <a:gd name="T76" fmla="*/ 54 w 186"/>
                  <a:gd name="T77" fmla="*/ 294 h 300"/>
                  <a:gd name="T78" fmla="*/ 54 w 186"/>
                  <a:gd name="T79" fmla="*/ 300 h 3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6"/>
                  <a:gd name="T121" fmla="*/ 0 h 300"/>
                  <a:gd name="T122" fmla="*/ 186 w 186"/>
                  <a:gd name="T123" fmla="*/ 300 h 30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6" h="300">
                    <a:moveTo>
                      <a:pt x="54" y="294"/>
                    </a:moveTo>
                    <a:lnTo>
                      <a:pt x="48" y="294"/>
                    </a:lnTo>
                    <a:lnTo>
                      <a:pt x="36" y="276"/>
                    </a:lnTo>
                    <a:lnTo>
                      <a:pt x="0" y="162"/>
                    </a:lnTo>
                    <a:lnTo>
                      <a:pt x="12" y="162"/>
                    </a:lnTo>
                    <a:lnTo>
                      <a:pt x="12" y="150"/>
                    </a:lnTo>
                    <a:lnTo>
                      <a:pt x="18" y="150"/>
                    </a:lnTo>
                    <a:lnTo>
                      <a:pt x="12" y="144"/>
                    </a:lnTo>
                    <a:lnTo>
                      <a:pt x="24" y="114"/>
                    </a:lnTo>
                    <a:lnTo>
                      <a:pt x="24" y="60"/>
                    </a:lnTo>
                    <a:lnTo>
                      <a:pt x="42" y="6"/>
                    </a:lnTo>
                    <a:lnTo>
                      <a:pt x="48" y="6"/>
                    </a:lnTo>
                    <a:lnTo>
                      <a:pt x="60" y="18"/>
                    </a:lnTo>
                    <a:lnTo>
                      <a:pt x="90" y="0"/>
                    </a:lnTo>
                    <a:lnTo>
                      <a:pt x="114" y="18"/>
                    </a:lnTo>
                    <a:lnTo>
                      <a:pt x="138" y="96"/>
                    </a:lnTo>
                    <a:lnTo>
                      <a:pt x="150" y="96"/>
                    </a:lnTo>
                    <a:lnTo>
                      <a:pt x="156" y="120"/>
                    </a:lnTo>
                    <a:lnTo>
                      <a:pt x="174" y="120"/>
                    </a:lnTo>
                    <a:lnTo>
                      <a:pt x="180" y="138"/>
                    </a:lnTo>
                    <a:lnTo>
                      <a:pt x="186" y="138"/>
                    </a:lnTo>
                    <a:lnTo>
                      <a:pt x="180" y="156"/>
                    </a:lnTo>
                    <a:lnTo>
                      <a:pt x="156" y="168"/>
                    </a:lnTo>
                    <a:lnTo>
                      <a:pt x="150" y="186"/>
                    </a:lnTo>
                    <a:lnTo>
                      <a:pt x="138" y="174"/>
                    </a:lnTo>
                    <a:lnTo>
                      <a:pt x="132" y="186"/>
                    </a:lnTo>
                    <a:lnTo>
                      <a:pt x="126" y="180"/>
                    </a:lnTo>
                    <a:lnTo>
                      <a:pt x="126" y="192"/>
                    </a:lnTo>
                    <a:lnTo>
                      <a:pt x="114" y="192"/>
                    </a:lnTo>
                    <a:lnTo>
                      <a:pt x="120" y="186"/>
                    </a:lnTo>
                    <a:lnTo>
                      <a:pt x="114" y="180"/>
                    </a:lnTo>
                    <a:lnTo>
                      <a:pt x="102" y="222"/>
                    </a:lnTo>
                    <a:lnTo>
                      <a:pt x="96" y="216"/>
                    </a:lnTo>
                    <a:lnTo>
                      <a:pt x="96" y="234"/>
                    </a:lnTo>
                    <a:lnTo>
                      <a:pt x="78" y="234"/>
                    </a:lnTo>
                    <a:lnTo>
                      <a:pt x="84" y="246"/>
                    </a:lnTo>
                    <a:lnTo>
                      <a:pt x="78" y="234"/>
                    </a:lnTo>
                    <a:lnTo>
                      <a:pt x="66" y="240"/>
                    </a:lnTo>
                    <a:lnTo>
                      <a:pt x="54" y="294"/>
                    </a:lnTo>
                    <a:lnTo>
                      <a:pt x="54" y="30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33" name="Freeform 310"/>
              <p:cNvSpPr>
                <a:spLocks noChangeAspect="1"/>
              </p:cNvSpPr>
              <p:nvPr/>
            </p:nvSpPr>
            <p:spPr bwMode="auto">
              <a:xfrm>
                <a:off x="2244" y="210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74 w 234"/>
                  <a:gd name="T29" fmla="*/ 66 h 114"/>
                  <a:gd name="T30" fmla="*/ 174 w 234"/>
                  <a:gd name="T31" fmla="*/ 42 h 114"/>
                  <a:gd name="T32" fmla="*/ 162 w 234"/>
                  <a:gd name="T33" fmla="*/ 42 h 114"/>
                  <a:gd name="T34" fmla="*/ 180 w 234"/>
                  <a:gd name="T35" fmla="*/ 18 h 114"/>
                  <a:gd name="T36" fmla="*/ 174 w 234"/>
                  <a:gd name="T37" fmla="*/ 12 h 114"/>
                  <a:gd name="T38" fmla="*/ 156 w 234"/>
                  <a:gd name="T39" fmla="*/ 42 h 114"/>
                  <a:gd name="T40" fmla="*/ 144 w 234"/>
                  <a:gd name="T41" fmla="*/ 42 h 114"/>
                  <a:gd name="T42" fmla="*/ 156 w 234"/>
                  <a:gd name="T43" fmla="*/ 48 h 114"/>
                  <a:gd name="T44" fmla="*/ 156 w 234"/>
                  <a:gd name="T45" fmla="*/ 72 h 114"/>
                  <a:gd name="T46" fmla="*/ 168 w 234"/>
                  <a:gd name="T47" fmla="*/ 96 h 114"/>
                  <a:gd name="T48" fmla="*/ 156 w 234"/>
                  <a:gd name="T49" fmla="*/ 90 h 114"/>
                  <a:gd name="T50" fmla="*/ 168 w 234"/>
                  <a:gd name="T51" fmla="*/ 96 h 114"/>
                  <a:gd name="T52" fmla="*/ 174 w 234"/>
                  <a:gd name="T53" fmla="*/ 114 h 114"/>
                  <a:gd name="T54" fmla="*/ 132 w 234"/>
                  <a:gd name="T55" fmla="*/ 102 h 114"/>
                  <a:gd name="T56" fmla="*/ 126 w 234"/>
                  <a:gd name="T57" fmla="*/ 102 h 114"/>
                  <a:gd name="T58" fmla="*/ 120 w 234"/>
                  <a:gd name="T59" fmla="*/ 96 h 114"/>
                  <a:gd name="T60" fmla="*/ 132 w 234"/>
                  <a:gd name="T61" fmla="*/ 72 h 114"/>
                  <a:gd name="T62" fmla="*/ 138 w 234"/>
                  <a:gd name="T63" fmla="*/ 66 h 114"/>
                  <a:gd name="T64" fmla="*/ 126 w 234"/>
                  <a:gd name="T65" fmla="*/ 66 h 114"/>
                  <a:gd name="T66" fmla="*/ 90 w 234"/>
                  <a:gd name="T67" fmla="*/ 48 h 114"/>
                  <a:gd name="T68" fmla="*/ 84 w 234"/>
                  <a:gd name="T69" fmla="*/ 30 h 114"/>
                  <a:gd name="T70" fmla="*/ 66 w 234"/>
                  <a:gd name="T71" fmla="*/ 30 h 114"/>
                  <a:gd name="T72" fmla="*/ 54 w 234"/>
                  <a:gd name="T73" fmla="*/ 42 h 114"/>
                  <a:gd name="T74" fmla="*/ 36 w 234"/>
                  <a:gd name="T75" fmla="*/ 36 h 114"/>
                  <a:gd name="T76" fmla="*/ 6 w 234"/>
                  <a:gd name="T77" fmla="*/ 66 h 114"/>
                  <a:gd name="T78" fmla="*/ 0 w 234"/>
                  <a:gd name="T79" fmla="*/ 36 h 114"/>
                  <a:gd name="T80" fmla="*/ 162 w 234"/>
                  <a:gd name="T81" fmla="*/ 6 h 114"/>
                  <a:gd name="T82" fmla="*/ 180 w 234"/>
                  <a:gd name="T83" fmla="*/ 0 h 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114"/>
                  <a:gd name="T128" fmla="*/ 234 w 234"/>
                  <a:gd name="T129" fmla="*/ 114 h 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34" name="Freeform 311"/>
              <p:cNvSpPr>
                <a:spLocks noChangeAspect="1"/>
              </p:cNvSpPr>
              <p:nvPr/>
            </p:nvSpPr>
            <p:spPr bwMode="auto">
              <a:xfrm>
                <a:off x="2244" y="2106"/>
                <a:ext cx="234" cy="114"/>
              </a:xfrm>
              <a:custGeom>
                <a:avLst/>
                <a:gdLst>
                  <a:gd name="T0" fmla="*/ 180 w 234"/>
                  <a:gd name="T1" fmla="*/ 0 h 114"/>
                  <a:gd name="T2" fmla="*/ 204 w 234"/>
                  <a:gd name="T3" fmla="*/ 78 h 114"/>
                  <a:gd name="T4" fmla="*/ 234 w 234"/>
                  <a:gd name="T5" fmla="*/ 72 h 114"/>
                  <a:gd name="T6" fmla="*/ 228 w 234"/>
                  <a:gd name="T7" fmla="*/ 102 h 114"/>
                  <a:gd name="T8" fmla="*/ 228 w 234"/>
                  <a:gd name="T9" fmla="*/ 90 h 114"/>
                  <a:gd name="T10" fmla="*/ 222 w 234"/>
                  <a:gd name="T11" fmla="*/ 102 h 114"/>
                  <a:gd name="T12" fmla="*/ 210 w 234"/>
                  <a:gd name="T13" fmla="*/ 108 h 114"/>
                  <a:gd name="T14" fmla="*/ 198 w 234"/>
                  <a:gd name="T15" fmla="*/ 114 h 114"/>
                  <a:gd name="T16" fmla="*/ 192 w 234"/>
                  <a:gd name="T17" fmla="*/ 90 h 114"/>
                  <a:gd name="T18" fmla="*/ 186 w 234"/>
                  <a:gd name="T19" fmla="*/ 96 h 114"/>
                  <a:gd name="T20" fmla="*/ 174 w 234"/>
                  <a:gd name="T21" fmla="*/ 90 h 114"/>
                  <a:gd name="T22" fmla="*/ 174 w 234"/>
                  <a:gd name="T23" fmla="*/ 78 h 114"/>
                  <a:gd name="T24" fmla="*/ 180 w 234"/>
                  <a:gd name="T25" fmla="*/ 78 h 114"/>
                  <a:gd name="T26" fmla="*/ 174 w 234"/>
                  <a:gd name="T27" fmla="*/ 66 h 114"/>
                  <a:gd name="T28" fmla="*/ 168 w 234"/>
                  <a:gd name="T29" fmla="*/ 66 h 114"/>
                  <a:gd name="T30" fmla="*/ 174 w 234"/>
                  <a:gd name="T31" fmla="*/ 66 h 114"/>
                  <a:gd name="T32" fmla="*/ 174 w 234"/>
                  <a:gd name="T33" fmla="*/ 42 h 114"/>
                  <a:gd name="T34" fmla="*/ 162 w 234"/>
                  <a:gd name="T35" fmla="*/ 42 h 114"/>
                  <a:gd name="T36" fmla="*/ 180 w 234"/>
                  <a:gd name="T37" fmla="*/ 18 h 114"/>
                  <a:gd name="T38" fmla="*/ 174 w 234"/>
                  <a:gd name="T39" fmla="*/ 12 h 114"/>
                  <a:gd name="T40" fmla="*/ 156 w 234"/>
                  <a:gd name="T41" fmla="*/ 42 h 114"/>
                  <a:gd name="T42" fmla="*/ 144 w 234"/>
                  <a:gd name="T43" fmla="*/ 42 h 114"/>
                  <a:gd name="T44" fmla="*/ 156 w 234"/>
                  <a:gd name="T45" fmla="*/ 48 h 114"/>
                  <a:gd name="T46" fmla="*/ 156 w 234"/>
                  <a:gd name="T47" fmla="*/ 72 h 114"/>
                  <a:gd name="T48" fmla="*/ 168 w 234"/>
                  <a:gd name="T49" fmla="*/ 96 h 114"/>
                  <a:gd name="T50" fmla="*/ 156 w 234"/>
                  <a:gd name="T51" fmla="*/ 90 h 114"/>
                  <a:gd name="T52" fmla="*/ 168 w 234"/>
                  <a:gd name="T53" fmla="*/ 96 h 114"/>
                  <a:gd name="T54" fmla="*/ 174 w 234"/>
                  <a:gd name="T55" fmla="*/ 114 h 114"/>
                  <a:gd name="T56" fmla="*/ 132 w 234"/>
                  <a:gd name="T57" fmla="*/ 102 h 114"/>
                  <a:gd name="T58" fmla="*/ 126 w 234"/>
                  <a:gd name="T59" fmla="*/ 102 h 114"/>
                  <a:gd name="T60" fmla="*/ 120 w 234"/>
                  <a:gd name="T61" fmla="*/ 96 h 114"/>
                  <a:gd name="T62" fmla="*/ 132 w 234"/>
                  <a:gd name="T63" fmla="*/ 72 h 114"/>
                  <a:gd name="T64" fmla="*/ 138 w 234"/>
                  <a:gd name="T65" fmla="*/ 66 h 114"/>
                  <a:gd name="T66" fmla="*/ 126 w 234"/>
                  <a:gd name="T67" fmla="*/ 66 h 114"/>
                  <a:gd name="T68" fmla="*/ 90 w 234"/>
                  <a:gd name="T69" fmla="*/ 48 h 114"/>
                  <a:gd name="T70" fmla="*/ 84 w 234"/>
                  <a:gd name="T71" fmla="*/ 30 h 114"/>
                  <a:gd name="T72" fmla="*/ 66 w 234"/>
                  <a:gd name="T73" fmla="*/ 30 h 114"/>
                  <a:gd name="T74" fmla="*/ 54 w 234"/>
                  <a:gd name="T75" fmla="*/ 42 h 114"/>
                  <a:gd name="T76" fmla="*/ 36 w 234"/>
                  <a:gd name="T77" fmla="*/ 36 h 114"/>
                  <a:gd name="T78" fmla="*/ 6 w 234"/>
                  <a:gd name="T79" fmla="*/ 66 h 114"/>
                  <a:gd name="T80" fmla="*/ 0 w 234"/>
                  <a:gd name="T81" fmla="*/ 36 h 114"/>
                  <a:gd name="T82" fmla="*/ 162 w 234"/>
                  <a:gd name="T83" fmla="*/ 6 h 114"/>
                  <a:gd name="T84" fmla="*/ 180 w 234"/>
                  <a:gd name="T85" fmla="*/ 0 h 114"/>
                  <a:gd name="T86" fmla="*/ 180 w 234"/>
                  <a:gd name="T87" fmla="*/ 6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4"/>
                  <a:gd name="T133" fmla="*/ 0 h 114"/>
                  <a:gd name="T134" fmla="*/ 234 w 234"/>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4" h="114">
                    <a:moveTo>
                      <a:pt x="180" y="0"/>
                    </a:moveTo>
                    <a:lnTo>
                      <a:pt x="204" y="78"/>
                    </a:lnTo>
                    <a:lnTo>
                      <a:pt x="234" y="72"/>
                    </a:lnTo>
                    <a:lnTo>
                      <a:pt x="228" y="102"/>
                    </a:lnTo>
                    <a:lnTo>
                      <a:pt x="228" y="90"/>
                    </a:lnTo>
                    <a:lnTo>
                      <a:pt x="222" y="102"/>
                    </a:lnTo>
                    <a:lnTo>
                      <a:pt x="210" y="108"/>
                    </a:lnTo>
                    <a:lnTo>
                      <a:pt x="198" y="114"/>
                    </a:lnTo>
                    <a:lnTo>
                      <a:pt x="192" y="90"/>
                    </a:lnTo>
                    <a:lnTo>
                      <a:pt x="186" y="96"/>
                    </a:lnTo>
                    <a:lnTo>
                      <a:pt x="174" y="90"/>
                    </a:lnTo>
                    <a:lnTo>
                      <a:pt x="174" y="78"/>
                    </a:lnTo>
                    <a:lnTo>
                      <a:pt x="180" y="78"/>
                    </a:lnTo>
                    <a:lnTo>
                      <a:pt x="174" y="66"/>
                    </a:lnTo>
                    <a:lnTo>
                      <a:pt x="168" y="66"/>
                    </a:lnTo>
                    <a:lnTo>
                      <a:pt x="174" y="66"/>
                    </a:lnTo>
                    <a:lnTo>
                      <a:pt x="174" y="42"/>
                    </a:lnTo>
                    <a:lnTo>
                      <a:pt x="162" y="42"/>
                    </a:lnTo>
                    <a:lnTo>
                      <a:pt x="180" y="18"/>
                    </a:lnTo>
                    <a:lnTo>
                      <a:pt x="174" y="12"/>
                    </a:lnTo>
                    <a:lnTo>
                      <a:pt x="156" y="42"/>
                    </a:lnTo>
                    <a:lnTo>
                      <a:pt x="144" y="42"/>
                    </a:lnTo>
                    <a:lnTo>
                      <a:pt x="156" y="48"/>
                    </a:lnTo>
                    <a:lnTo>
                      <a:pt x="156" y="72"/>
                    </a:lnTo>
                    <a:lnTo>
                      <a:pt x="168" y="96"/>
                    </a:lnTo>
                    <a:lnTo>
                      <a:pt x="156" y="90"/>
                    </a:lnTo>
                    <a:lnTo>
                      <a:pt x="168" y="96"/>
                    </a:lnTo>
                    <a:lnTo>
                      <a:pt x="174" y="114"/>
                    </a:lnTo>
                    <a:lnTo>
                      <a:pt x="132" y="102"/>
                    </a:lnTo>
                    <a:lnTo>
                      <a:pt x="126" y="102"/>
                    </a:lnTo>
                    <a:lnTo>
                      <a:pt x="120" y="96"/>
                    </a:lnTo>
                    <a:lnTo>
                      <a:pt x="132" y="72"/>
                    </a:lnTo>
                    <a:lnTo>
                      <a:pt x="138" y="66"/>
                    </a:lnTo>
                    <a:lnTo>
                      <a:pt x="126" y="66"/>
                    </a:lnTo>
                    <a:lnTo>
                      <a:pt x="90" y="48"/>
                    </a:lnTo>
                    <a:lnTo>
                      <a:pt x="84" y="30"/>
                    </a:lnTo>
                    <a:lnTo>
                      <a:pt x="66" y="30"/>
                    </a:lnTo>
                    <a:lnTo>
                      <a:pt x="54" y="42"/>
                    </a:lnTo>
                    <a:lnTo>
                      <a:pt x="36" y="36"/>
                    </a:lnTo>
                    <a:lnTo>
                      <a:pt x="6" y="66"/>
                    </a:lnTo>
                    <a:lnTo>
                      <a:pt x="0" y="36"/>
                    </a:lnTo>
                    <a:lnTo>
                      <a:pt x="162" y="6"/>
                    </a:lnTo>
                    <a:lnTo>
                      <a:pt x="180" y="0"/>
                    </a:lnTo>
                    <a:lnTo>
                      <a:pt x="180"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35" name="Freeform 312"/>
              <p:cNvSpPr>
                <a:spLocks noChangeAspect="1"/>
              </p:cNvSpPr>
              <p:nvPr/>
            </p:nvSpPr>
            <p:spPr bwMode="auto">
              <a:xfrm>
                <a:off x="2496" y="185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90"/>
                  <a:gd name="T68" fmla="*/ 174 w 174"/>
                  <a:gd name="T69" fmla="*/ 90 h 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936" name="Freeform 313"/>
              <p:cNvSpPr>
                <a:spLocks noChangeAspect="1"/>
              </p:cNvSpPr>
              <p:nvPr/>
            </p:nvSpPr>
            <p:spPr bwMode="auto">
              <a:xfrm>
                <a:off x="2496" y="1854"/>
                <a:ext cx="174" cy="90"/>
              </a:xfrm>
              <a:custGeom>
                <a:avLst/>
                <a:gdLst>
                  <a:gd name="T0" fmla="*/ 36 w 174"/>
                  <a:gd name="T1" fmla="*/ 30 h 90"/>
                  <a:gd name="T2" fmla="*/ 90 w 174"/>
                  <a:gd name="T3" fmla="*/ 18 h 90"/>
                  <a:gd name="T4" fmla="*/ 108 w 174"/>
                  <a:gd name="T5" fmla="*/ 0 h 90"/>
                  <a:gd name="T6" fmla="*/ 120 w 174"/>
                  <a:gd name="T7" fmla="*/ 18 h 90"/>
                  <a:gd name="T8" fmla="*/ 114 w 174"/>
                  <a:gd name="T9" fmla="*/ 42 h 90"/>
                  <a:gd name="T10" fmla="*/ 126 w 174"/>
                  <a:gd name="T11" fmla="*/ 42 h 90"/>
                  <a:gd name="T12" fmla="*/ 150 w 174"/>
                  <a:gd name="T13" fmla="*/ 66 h 90"/>
                  <a:gd name="T14" fmla="*/ 168 w 174"/>
                  <a:gd name="T15" fmla="*/ 60 h 90"/>
                  <a:gd name="T16" fmla="*/ 150 w 174"/>
                  <a:gd name="T17" fmla="*/ 48 h 90"/>
                  <a:gd name="T18" fmla="*/ 162 w 174"/>
                  <a:gd name="T19" fmla="*/ 42 h 90"/>
                  <a:gd name="T20" fmla="*/ 174 w 174"/>
                  <a:gd name="T21" fmla="*/ 66 h 90"/>
                  <a:gd name="T22" fmla="*/ 138 w 174"/>
                  <a:gd name="T23" fmla="*/ 84 h 90"/>
                  <a:gd name="T24" fmla="*/ 138 w 174"/>
                  <a:gd name="T25" fmla="*/ 72 h 90"/>
                  <a:gd name="T26" fmla="*/ 120 w 174"/>
                  <a:gd name="T27" fmla="*/ 90 h 90"/>
                  <a:gd name="T28" fmla="*/ 120 w 174"/>
                  <a:gd name="T29" fmla="*/ 84 h 90"/>
                  <a:gd name="T30" fmla="*/ 102 w 174"/>
                  <a:gd name="T31" fmla="*/ 60 h 90"/>
                  <a:gd name="T32" fmla="*/ 84 w 174"/>
                  <a:gd name="T33" fmla="*/ 66 h 90"/>
                  <a:gd name="T34" fmla="*/ 78 w 174"/>
                  <a:gd name="T35" fmla="*/ 66 h 90"/>
                  <a:gd name="T36" fmla="*/ 0 w 174"/>
                  <a:gd name="T37" fmla="*/ 84 h 90"/>
                  <a:gd name="T38" fmla="*/ 0 w 174"/>
                  <a:gd name="T39" fmla="*/ 36 h 90"/>
                  <a:gd name="T40" fmla="*/ 18 w 174"/>
                  <a:gd name="T41" fmla="*/ 36 h 90"/>
                  <a:gd name="T42" fmla="*/ 36 w 174"/>
                  <a:gd name="T43" fmla="*/ 30 h 90"/>
                  <a:gd name="T44" fmla="*/ 36 w 174"/>
                  <a:gd name="T45" fmla="*/ 36 h 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4"/>
                  <a:gd name="T70" fmla="*/ 0 h 90"/>
                  <a:gd name="T71" fmla="*/ 174 w 174"/>
                  <a:gd name="T72" fmla="*/ 90 h 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4" h="90">
                    <a:moveTo>
                      <a:pt x="36" y="30"/>
                    </a:moveTo>
                    <a:lnTo>
                      <a:pt x="90" y="18"/>
                    </a:lnTo>
                    <a:lnTo>
                      <a:pt x="108" y="0"/>
                    </a:lnTo>
                    <a:lnTo>
                      <a:pt x="120" y="18"/>
                    </a:lnTo>
                    <a:lnTo>
                      <a:pt x="114" y="42"/>
                    </a:lnTo>
                    <a:lnTo>
                      <a:pt x="126" y="42"/>
                    </a:lnTo>
                    <a:lnTo>
                      <a:pt x="150" y="66"/>
                    </a:lnTo>
                    <a:lnTo>
                      <a:pt x="168" y="60"/>
                    </a:lnTo>
                    <a:lnTo>
                      <a:pt x="150" y="48"/>
                    </a:lnTo>
                    <a:lnTo>
                      <a:pt x="162" y="42"/>
                    </a:lnTo>
                    <a:lnTo>
                      <a:pt x="174" y="66"/>
                    </a:lnTo>
                    <a:lnTo>
                      <a:pt x="138" y="84"/>
                    </a:lnTo>
                    <a:lnTo>
                      <a:pt x="138" y="72"/>
                    </a:lnTo>
                    <a:lnTo>
                      <a:pt x="120" y="90"/>
                    </a:lnTo>
                    <a:lnTo>
                      <a:pt x="120" y="84"/>
                    </a:lnTo>
                    <a:lnTo>
                      <a:pt x="102" y="60"/>
                    </a:lnTo>
                    <a:lnTo>
                      <a:pt x="84" y="66"/>
                    </a:lnTo>
                    <a:lnTo>
                      <a:pt x="78" y="66"/>
                    </a:lnTo>
                    <a:lnTo>
                      <a:pt x="0" y="84"/>
                    </a:lnTo>
                    <a:lnTo>
                      <a:pt x="0" y="36"/>
                    </a:lnTo>
                    <a:lnTo>
                      <a:pt x="18" y="36"/>
                    </a:lnTo>
                    <a:lnTo>
                      <a:pt x="36" y="30"/>
                    </a:lnTo>
                    <a:lnTo>
                      <a:pt x="36" y="3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37" name="Freeform 314"/>
              <p:cNvSpPr>
                <a:spLocks noChangeAspect="1"/>
              </p:cNvSpPr>
              <p:nvPr/>
            </p:nvSpPr>
            <p:spPr bwMode="auto">
              <a:xfrm>
                <a:off x="1878" y="179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36 h 264"/>
                  <a:gd name="T18" fmla="*/ 60 w 198"/>
                  <a:gd name="T19" fmla="*/ 24 h 264"/>
                  <a:gd name="T20" fmla="*/ 54 w 198"/>
                  <a:gd name="T21" fmla="*/ 12 h 264"/>
                  <a:gd name="T22" fmla="*/ 66 w 198"/>
                  <a:gd name="T23" fmla="*/ 0 h 264"/>
                  <a:gd name="T24" fmla="*/ 126 w 198"/>
                  <a:gd name="T25" fmla="*/ 18 h 264"/>
                  <a:gd name="T26" fmla="*/ 138 w 198"/>
                  <a:gd name="T27" fmla="*/ 36 h 264"/>
                  <a:gd name="T28" fmla="*/ 132 w 198"/>
                  <a:gd name="T29" fmla="*/ 42 h 264"/>
                  <a:gd name="T30" fmla="*/ 144 w 198"/>
                  <a:gd name="T31" fmla="*/ 60 h 264"/>
                  <a:gd name="T32" fmla="*/ 144 w 198"/>
                  <a:gd name="T33" fmla="*/ 84 h 264"/>
                  <a:gd name="T34" fmla="*/ 120 w 198"/>
                  <a:gd name="T35" fmla="*/ 108 h 264"/>
                  <a:gd name="T36" fmla="*/ 120 w 198"/>
                  <a:gd name="T37" fmla="*/ 126 h 264"/>
                  <a:gd name="T38" fmla="*/ 132 w 198"/>
                  <a:gd name="T39" fmla="*/ 132 h 264"/>
                  <a:gd name="T40" fmla="*/ 162 w 198"/>
                  <a:gd name="T41" fmla="*/ 96 h 264"/>
                  <a:gd name="T42" fmla="*/ 180 w 198"/>
                  <a:gd name="T43" fmla="*/ 114 h 264"/>
                  <a:gd name="T44" fmla="*/ 198 w 198"/>
                  <a:gd name="T45" fmla="*/ 162 h 264"/>
                  <a:gd name="T46" fmla="*/ 192 w 198"/>
                  <a:gd name="T47" fmla="*/ 186 h 264"/>
                  <a:gd name="T48" fmla="*/ 192 w 198"/>
                  <a:gd name="T49" fmla="*/ 192 h 264"/>
                  <a:gd name="T50" fmla="*/ 186 w 198"/>
                  <a:gd name="T51" fmla="*/ 186 h 264"/>
                  <a:gd name="T52" fmla="*/ 180 w 198"/>
                  <a:gd name="T53" fmla="*/ 186 h 264"/>
                  <a:gd name="T54" fmla="*/ 156 w 198"/>
                  <a:gd name="T55" fmla="*/ 246 h 264"/>
                  <a:gd name="T56" fmla="*/ 114 w 198"/>
                  <a:gd name="T57" fmla="*/ 258 h 264"/>
                  <a:gd name="T58" fmla="*/ 96 w 198"/>
                  <a:gd name="T59" fmla="*/ 258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8"/>
                  <a:gd name="T91" fmla="*/ 0 h 264"/>
                  <a:gd name="T92" fmla="*/ 198 w 198"/>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8" h="264">
                    <a:moveTo>
                      <a:pt x="96" y="258"/>
                    </a:moveTo>
                    <a:lnTo>
                      <a:pt x="0" y="264"/>
                    </a:lnTo>
                    <a:lnTo>
                      <a:pt x="24" y="204"/>
                    </a:lnTo>
                    <a:lnTo>
                      <a:pt x="0" y="144"/>
                    </a:lnTo>
                    <a:lnTo>
                      <a:pt x="6" y="78"/>
                    </a:lnTo>
                    <a:lnTo>
                      <a:pt x="36" y="42"/>
                    </a:lnTo>
                    <a:lnTo>
                      <a:pt x="36" y="66"/>
                    </a:lnTo>
                    <a:lnTo>
                      <a:pt x="42" y="54"/>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close/>
                  </a:path>
                </a:pathLst>
              </a:custGeom>
              <a:solidFill>
                <a:srgbClr val="FF4500"/>
              </a:solidFill>
              <a:ln w="9525">
                <a:solidFill>
                  <a:srgbClr val="FF4500"/>
                </a:solidFill>
                <a:prstDash val="solid"/>
                <a:round/>
                <a:headEnd/>
                <a:tailEnd/>
              </a:ln>
            </p:spPr>
            <p:txBody>
              <a:bodyPr/>
              <a:lstStyle/>
              <a:p>
                <a:endParaRPr lang="en-US">
                  <a:solidFill>
                    <a:srgbClr val="000000"/>
                  </a:solidFill>
                </a:endParaRPr>
              </a:p>
            </p:txBody>
          </p:sp>
          <p:sp>
            <p:nvSpPr>
              <p:cNvPr id="19938" name="Freeform 315"/>
              <p:cNvSpPr>
                <a:spLocks noChangeAspect="1"/>
              </p:cNvSpPr>
              <p:nvPr/>
            </p:nvSpPr>
            <p:spPr bwMode="auto">
              <a:xfrm>
                <a:off x="1878" y="1794"/>
                <a:ext cx="198" cy="264"/>
              </a:xfrm>
              <a:custGeom>
                <a:avLst/>
                <a:gdLst>
                  <a:gd name="T0" fmla="*/ 96 w 198"/>
                  <a:gd name="T1" fmla="*/ 258 h 264"/>
                  <a:gd name="T2" fmla="*/ 0 w 198"/>
                  <a:gd name="T3" fmla="*/ 264 h 264"/>
                  <a:gd name="T4" fmla="*/ 24 w 198"/>
                  <a:gd name="T5" fmla="*/ 204 h 264"/>
                  <a:gd name="T6" fmla="*/ 0 w 198"/>
                  <a:gd name="T7" fmla="*/ 144 h 264"/>
                  <a:gd name="T8" fmla="*/ 6 w 198"/>
                  <a:gd name="T9" fmla="*/ 78 h 264"/>
                  <a:gd name="T10" fmla="*/ 36 w 198"/>
                  <a:gd name="T11" fmla="*/ 42 h 264"/>
                  <a:gd name="T12" fmla="*/ 36 w 198"/>
                  <a:gd name="T13" fmla="*/ 66 h 264"/>
                  <a:gd name="T14" fmla="*/ 42 w 198"/>
                  <a:gd name="T15" fmla="*/ 54 h 264"/>
                  <a:gd name="T16" fmla="*/ 42 w 198"/>
                  <a:gd name="T17" fmla="*/ 66 h 264"/>
                  <a:gd name="T18" fmla="*/ 42 w 198"/>
                  <a:gd name="T19" fmla="*/ 36 h 264"/>
                  <a:gd name="T20" fmla="*/ 60 w 198"/>
                  <a:gd name="T21" fmla="*/ 24 h 264"/>
                  <a:gd name="T22" fmla="*/ 54 w 198"/>
                  <a:gd name="T23" fmla="*/ 12 h 264"/>
                  <a:gd name="T24" fmla="*/ 66 w 198"/>
                  <a:gd name="T25" fmla="*/ 0 h 264"/>
                  <a:gd name="T26" fmla="*/ 126 w 198"/>
                  <a:gd name="T27" fmla="*/ 18 h 264"/>
                  <a:gd name="T28" fmla="*/ 138 w 198"/>
                  <a:gd name="T29" fmla="*/ 36 h 264"/>
                  <a:gd name="T30" fmla="*/ 132 w 198"/>
                  <a:gd name="T31" fmla="*/ 42 h 264"/>
                  <a:gd name="T32" fmla="*/ 144 w 198"/>
                  <a:gd name="T33" fmla="*/ 60 h 264"/>
                  <a:gd name="T34" fmla="*/ 144 w 198"/>
                  <a:gd name="T35" fmla="*/ 84 h 264"/>
                  <a:gd name="T36" fmla="*/ 120 w 198"/>
                  <a:gd name="T37" fmla="*/ 108 h 264"/>
                  <a:gd name="T38" fmla="*/ 120 w 198"/>
                  <a:gd name="T39" fmla="*/ 126 h 264"/>
                  <a:gd name="T40" fmla="*/ 132 w 198"/>
                  <a:gd name="T41" fmla="*/ 132 h 264"/>
                  <a:gd name="T42" fmla="*/ 162 w 198"/>
                  <a:gd name="T43" fmla="*/ 96 h 264"/>
                  <a:gd name="T44" fmla="*/ 180 w 198"/>
                  <a:gd name="T45" fmla="*/ 114 h 264"/>
                  <a:gd name="T46" fmla="*/ 198 w 198"/>
                  <a:gd name="T47" fmla="*/ 162 h 264"/>
                  <a:gd name="T48" fmla="*/ 192 w 198"/>
                  <a:gd name="T49" fmla="*/ 186 h 264"/>
                  <a:gd name="T50" fmla="*/ 192 w 198"/>
                  <a:gd name="T51" fmla="*/ 192 h 264"/>
                  <a:gd name="T52" fmla="*/ 186 w 198"/>
                  <a:gd name="T53" fmla="*/ 186 h 264"/>
                  <a:gd name="T54" fmla="*/ 180 w 198"/>
                  <a:gd name="T55" fmla="*/ 186 h 264"/>
                  <a:gd name="T56" fmla="*/ 156 w 198"/>
                  <a:gd name="T57" fmla="*/ 246 h 264"/>
                  <a:gd name="T58" fmla="*/ 114 w 198"/>
                  <a:gd name="T59" fmla="*/ 258 h 264"/>
                  <a:gd name="T60" fmla="*/ 96 w 198"/>
                  <a:gd name="T61" fmla="*/ 258 h 264"/>
                  <a:gd name="T62" fmla="*/ 96 w 198"/>
                  <a:gd name="T63" fmla="*/ 264 h 2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264"/>
                  <a:gd name="T98" fmla="*/ 198 w 198"/>
                  <a:gd name="T99" fmla="*/ 264 h 2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264">
                    <a:moveTo>
                      <a:pt x="96" y="258"/>
                    </a:moveTo>
                    <a:lnTo>
                      <a:pt x="0" y="264"/>
                    </a:lnTo>
                    <a:lnTo>
                      <a:pt x="24" y="204"/>
                    </a:lnTo>
                    <a:lnTo>
                      <a:pt x="0" y="144"/>
                    </a:lnTo>
                    <a:lnTo>
                      <a:pt x="6" y="78"/>
                    </a:lnTo>
                    <a:lnTo>
                      <a:pt x="36" y="42"/>
                    </a:lnTo>
                    <a:lnTo>
                      <a:pt x="36" y="66"/>
                    </a:lnTo>
                    <a:lnTo>
                      <a:pt x="42" y="54"/>
                    </a:lnTo>
                    <a:lnTo>
                      <a:pt x="42" y="66"/>
                    </a:lnTo>
                    <a:lnTo>
                      <a:pt x="42" y="36"/>
                    </a:lnTo>
                    <a:lnTo>
                      <a:pt x="60" y="24"/>
                    </a:lnTo>
                    <a:lnTo>
                      <a:pt x="54" y="12"/>
                    </a:lnTo>
                    <a:lnTo>
                      <a:pt x="66" y="0"/>
                    </a:lnTo>
                    <a:lnTo>
                      <a:pt x="126" y="18"/>
                    </a:lnTo>
                    <a:lnTo>
                      <a:pt x="138" y="36"/>
                    </a:lnTo>
                    <a:lnTo>
                      <a:pt x="132" y="42"/>
                    </a:lnTo>
                    <a:lnTo>
                      <a:pt x="144" y="60"/>
                    </a:lnTo>
                    <a:lnTo>
                      <a:pt x="144" y="84"/>
                    </a:lnTo>
                    <a:lnTo>
                      <a:pt x="120" y="108"/>
                    </a:lnTo>
                    <a:lnTo>
                      <a:pt x="120" y="126"/>
                    </a:lnTo>
                    <a:lnTo>
                      <a:pt x="132" y="132"/>
                    </a:lnTo>
                    <a:lnTo>
                      <a:pt x="162" y="96"/>
                    </a:lnTo>
                    <a:lnTo>
                      <a:pt x="180" y="114"/>
                    </a:lnTo>
                    <a:lnTo>
                      <a:pt x="198" y="162"/>
                    </a:lnTo>
                    <a:lnTo>
                      <a:pt x="192" y="186"/>
                    </a:lnTo>
                    <a:lnTo>
                      <a:pt x="192" y="192"/>
                    </a:lnTo>
                    <a:lnTo>
                      <a:pt x="186" y="186"/>
                    </a:lnTo>
                    <a:lnTo>
                      <a:pt x="180" y="186"/>
                    </a:lnTo>
                    <a:lnTo>
                      <a:pt x="156" y="246"/>
                    </a:lnTo>
                    <a:lnTo>
                      <a:pt x="114" y="258"/>
                    </a:lnTo>
                    <a:lnTo>
                      <a:pt x="96" y="258"/>
                    </a:lnTo>
                    <a:lnTo>
                      <a:pt x="96" y="26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39" name="Freeform 316"/>
              <p:cNvSpPr>
                <a:spLocks noChangeAspect="1"/>
              </p:cNvSpPr>
              <p:nvPr/>
            </p:nvSpPr>
            <p:spPr bwMode="auto">
              <a:xfrm>
                <a:off x="1692" y="170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8"/>
                  <a:gd name="T97" fmla="*/ 0 h 144"/>
                  <a:gd name="T98" fmla="*/ 288 w 288"/>
                  <a:gd name="T99" fmla="*/ 144 h 14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close/>
                  </a:path>
                </a:pathLst>
              </a:custGeom>
              <a:solidFill>
                <a:srgbClr val="FF4500"/>
              </a:solidFill>
              <a:ln w="9525">
                <a:solidFill>
                  <a:srgbClr val="FF4500"/>
                </a:solidFill>
                <a:prstDash val="solid"/>
                <a:round/>
                <a:headEnd/>
                <a:tailEnd/>
              </a:ln>
            </p:spPr>
            <p:txBody>
              <a:bodyPr/>
              <a:lstStyle/>
              <a:p>
                <a:endParaRPr lang="en-US">
                  <a:solidFill>
                    <a:srgbClr val="000000"/>
                  </a:solidFill>
                </a:endParaRPr>
              </a:p>
            </p:txBody>
          </p:sp>
          <p:sp>
            <p:nvSpPr>
              <p:cNvPr id="19940" name="Freeform 317"/>
              <p:cNvSpPr>
                <a:spLocks noChangeAspect="1"/>
              </p:cNvSpPr>
              <p:nvPr/>
            </p:nvSpPr>
            <p:spPr bwMode="auto">
              <a:xfrm>
                <a:off x="1692" y="1704"/>
                <a:ext cx="288" cy="144"/>
              </a:xfrm>
              <a:custGeom>
                <a:avLst/>
                <a:gdLst>
                  <a:gd name="T0" fmla="*/ 288 w 288"/>
                  <a:gd name="T1" fmla="*/ 72 h 144"/>
                  <a:gd name="T2" fmla="*/ 258 w 288"/>
                  <a:gd name="T3" fmla="*/ 72 h 144"/>
                  <a:gd name="T4" fmla="*/ 252 w 288"/>
                  <a:gd name="T5" fmla="*/ 84 h 144"/>
                  <a:gd name="T6" fmla="*/ 216 w 288"/>
                  <a:gd name="T7" fmla="*/ 72 h 144"/>
                  <a:gd name="T8" fmla="*/ 186 w 288"/>
                  <a:gd name="T9" fmla="*/ 90 h 144"/>
                  <a:gd name="T10" fmla="*/ 174 w 288"/>
                  <a:gd name="T11" fmla="*/ 108 h 144"/>
                  <a:gd name="T12" fmla="*/ 174 w 288"/>
                  <a:gd name="T13" fmla="*/ 90 h 144"/>
                  <a:gd name="T14" fmla="*/ 156 w 288"/>
                  <a:gd name="T15" fmla="*/ 108 h 144"/>
                  <a:gd name="T16" fmla="*/ 156 w 288"/>
                  <a:gd name="T17" fmla="*/ 90 h 144"/>
                  <a:gd name="T18" fmla="*/ 132 w 288"/>
                  <a:gd name="T19" fmla="*/ 144 h 144"/>
                  <a:gd name="T20" fmla="*/ 120 w 288"/>
                  <a:gd name="T21" fmla="*/ 144 h 144"/>
                  <a:gd name="T22" fmla="*/ 126 w 288"/>
                  <a:gd name="T23" fmla="*/ 132 h 144"/>
                  <a:gd name="T24" fmla="*/ 114 w 288"/>
                  <a:gd name="T25" fmla="*/ 132 h 144"/>
                  <a:gd name="T26" fmla="*/ 120 w 288"/>
                  <a:gd name="T27" fmla="*/ 108 h 144"/>
                  <a:gd name="T28" fmla="*/ 102 w 288"/>
                  <a:gd name="T29" fmla="*/ 96 h 144"/>
                  <a:gd name="T30" fmla="*/ 12 w 288"/>
                  <a:gd name="T31" fmla="*/ 78 h 144"/>
                  <a:gd name="T32" fmla="*/ 0 w 288"/>
                  <a:gd name="T33" fmla="*/ 66 h 144"/>
                  <a:gd name="T34" fmla="*/ 108 w 288"/>
                  <a:gd name="T35" fmla="*/ 0 h 144"/>
                  <a:gd name="T36" fmla="*/ 114 w 288"/>
                  <a:gd name="T37" fmla="*/ 0 h 144"/>
                  <a:gd name="T38" fmla="*/ 84 w 288"/>
                  <a:gd name="T39" fmla="*/ 30 h 144"/>
                  <a:gd name="T40" fmla="*/ 84 w 288"/>
                  <a:gd name="T41" fmla="*/ 42 h 144"/>
                  <a:gd name="T42" fmla="*/ 96 w 288"/>
                  <a:gd name="T43" fmla="*/ 30 h 144"/>
                  <a:gd name="T44" fmla="*/ 90 w 288"/>
                  <a:gd name="T45" fmla="*/ 42 h 144"/>
                  <a:gd name="T46" fmla="*/ 108 w 288"/>
                  <a:gd name="T47" fmla="*/ 36 h 144"/>
                  <a:gd name="T48" fmla="*/ 132 w 288"/>
                  <a:gd name="T49" fmla="*/ 54 h 144"/>
                  <a:gd name="T50" fmla="*/ 162 w 288"/>
                  <a:gd name="T51" fmla="*/ 60 h 144"/>
                  <a:gd name="T52" fmla="*/ 186 w 288"/>
                  <a:gd name="T53" fmla="*/ 42 h 144"/>
                  <a:gd name="T54" fmla="*/ 234 w 288"/>
                  <a:gd name="T55" fmla="*/ 30 h 144"/>
                  <a:gd name="T56" fmla="*/ 240 w 288"/>
                  <a:gd name="T57" fmla="*/ 48 h 144"/>
                  <a:gd name="T58" fmla="*/ 270 w 288"/>
                  <a:gd name="T59" fmla="*/ 48 h 144"/>
                  <a:gd name="T60" fmla="*/ 270 w 288"/>
                  <a:gd name="T61" fmla="*/ 60 h 144"/>
                  <a:gd name="T62" fmla="*/ 288 w 288"/>
                  <a:gd name="T63" fmla="*/ 72 h 144"/>
                  <a:gd name="T64" fmla="*/ 288 w 288"/>
                  <a:gd name="T65" fmla="*/ 78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8"/>
                  <a:gd name="T100" fmla="*/ 0 h 144"/>
                  <a:gd name="T101" fmla="*/ 288 w 288"/>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8" h="144">
                    <a:moveTo>
                      <a:pt x="288" y="72"/>
                    </a:moveTo>
                    <a:lnTo>
                      <a:pt x="258" y="72"/>
                    </a:lnTo>
                    <a:lnTo>
                      <a:pt x="252" y="84"/>
                    </a:lnTo>
                    <a:lnTo>
                      <a:pt x="216" y="72"/>
                    </a:lnTo>
                    <a:lnTo>
                      <a:pt x="186" y="90"/>
                    </a:lnTo>
                    <a:lnTo>
                      <a:pt x="174" y="108"/>
                    </a:lnTo>
                    <a:lnTo>
                      <a:pt x="174" y="90"/>
                    </a:lnTo>
                    <a:lnTo>
                      <a:pt x="156" y="108"/>
                    </a:lnTo>
                    <a:lnTo>
                      <a:pt x="156" y="90"/>
                    </a:lnTo>
                    <a:lnTo>
                      <a:pt x="132" y="144"/>
                    </a:lnTo>
                    <a:lnTo>
                      <a:pt x="120" y="144"/>
                    </a:lnTo>
                    <a:lnTo>
                      <a:pt x="126" y="132"/>
                    </a:lnTo>
                    <a:lnTo>
                      <a:pt x="114" y="132"/>
                    </a:lnTo>
                    <a:lnTo>
                      <a:pt x="120" y="108"/>
                    </a:lnTo>
                    <a:lnTo>
                      <a:pt x="102" y="96"/>
                    </a:lnTo>
                    <a:lnTo>
                      <a:pt x="12" y="78"/>
                    </a:lnTo>
                    <a:lnTo>
                      <a:pt x="0" y="66"/>
                    </a:lnTo>
                    <a:lnTo>
                      <a:pt x="108" y="0"/>
                    </a:lnTo>
                    <a:lnTo>
                      <a:pt x="114" y="0"/>
                    </a:lnTo>
                    <a:lnTo>
                      <a:pt x="84" y="30"/>
                    </a:lnTo>
                    <a:lnTo>
                      <a:pt x="84" y="42"/>
                    </a:lnTo>
                    <a:lnTo>
                      <a:pt x="96" y="30"/>
                    </a:lnTo>
                    <a:lnTo>
                      <a:pt x="90" y="42"/>
                    </a:lnTo>
                    <a:lnTo>
                      <a:pt x="108" y="36"/>
                    </a:lnTo>
                    <a:lnTo>
                      <a:pt x="132" y="54"/>
                    </a:lnTo>
                    <a:lnTo>
                      <a:pt x="162" y="60"/>
                    </a:lnTo>
                    <a:lnTo>
                      <a:pt x="186" y="42"/>
                    </a:lnTo>
                    <a:lnTo>
                      <a:pt x="234" y="30"/>
                    </a:lnTo>
                    <a:lnTo>
                      <a:pt x="240" y="48"/>
                    </a:lnTo>
                    <a:lnTo>
                      <a:pt x="270" y="48"/>
                    </a:lnTo>
                    <a:lnTo>
                      <a:pt x="270" y="60"/>
                    </a:lnTo>
                    <a:lnTo>
                      <a:pt x="288" y="72"/>
                    </a:lnTo>
                    <a:lnTo>
                      <a:pt x="288" y="7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41" name="Freeform 318"/>
              <p:cNvSpPr>
                <a:spLocks noChangeAspect="1"/>
              </p:cNvSpPr>
              <p:nvPr/>
            </p:nvSpPr>
            <p:spPr bwMode="auto">
              <a:xfrm>
                <a:off x="1392" y="159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72"/>
                  <a:gd name="T98" fmla="*/ 330 w 330"/>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942" name="Freeform 319"/>
              <p:cNvSpPr>
                <a:spLocks noChangeAspect="1"/>
              </p:cNvSpPr>
              <p:nvPr/>
            </p:nvSpPr>
            <p:spPr bwMode="auto">
              <a:xfrm>
                <a:off x="1392" y="1596"/>
                <a:ext cx="330" cy="372"/>
              </a:xfrm>
              <a:custGeom>
                <a:avLst/>
                <a:gdLst>
                  <a:gd name="T0" fmla="*/ 270 w 330"/>
                  <a:gd name="T1" fmla="*/ 366 h 372"/>
                  <a:gd name="T2" fmla="*/ 30 w 330"/>
                  <a:gd name="T3" fmla="*/ 372 h 372"/>
                  <a:gd name="T4" fmla="*/ 30 w 330"/>
                  <a:gd name="T5" fmla="*/ 258 h 372"/>
                  <a:gd name="T6" fmla="*/ 12 w 330"/>
                  <a:gd name="T7" fmla="*/ 234 h 372"/>
                  <a:gd name="T8" fmla="*/ 24 w 330"/>
                  <a:gd name="T9" fmla="*/ 216 h 372"/>
                  <a:gd name="T10" fmla="*/ 0 w 330"/>
                  <a:gd name="T11" fmla="*/ 24 h 372"/>
                  <a:gd name="T12" fmla="*/ 84 w 330"/>
                  <a:gd name="T13" fmla="*/ 24 h 372"/>
                  <a:gd name="T14" fmla="*/ 84 w 330"/>
                  <a:gd name="T15" fmla="*/ 0 h 372"/>
                  <a:gd name="T16" fmla="*/ 96 w 330"/>
                  <a:gd name="T17" fmla="*/ 0 h 372"/>
                  <a:gd name="T18" fmla="*/ 108 w 330"/>
                  <a:gd name="T19" fmla="*/ 36 h 372"/>
                  <a:gd name="T20" fmla="*/ 144 w 330"/>
                  <a:gd name="T21" fmla="*/ 48 h 372"/>
                  <a:gd name="T22" fmla="*/ 144 w 330"/>
                  <a:gd name="T23" fmla="*/ 54 h 372"/>
                  <a:gd name="T24" fmla="*/ 180 w 330"/>
                  <a:gd name="T25" fmla="*/ 48 h 372"/>
                  <a:gd name="T26" fmla="*/ 198 w 330"/>
                  <a:gd name="T27" fmla="*/ 48 h 372"/>
                  <a:gd name="T28" fmla="*/ 192 w 330"/>
                  <a:gd name="T29" fmla="*/ 54 h 372"/>
                  <a:gd name="T30" fmla="*/ 198 w 330"/>
                  <a:gd name="T31" fmla="*/ 54 h 372"/>
                  <a:gd name="T32" fmla="*/ 204 w 330"/>
                  <a:gd name="T33" fmla="*/ 72 h 372"/>
                  <a:gd name="T34" fmla="*/ 222 w 330"/>
                  <a:gd name="T35" fmla="*/ 60 h 372"/>
                  <a:gd name="T36" fmla="*/ 240 w 330"/>
                  <a:gd name="T37" fmla="*/ 78 h 372"/>
                  <a:gd name="T38" fmla="*/ 270 w 330"/>
                  <a:gd name="T39" fmla="*/ 66 h 372"/>
                  <a:gd name="T40" fmla="*/ 276 w 330"/>
                  <a:gd name="T41" fmla="*/ 72 h 372"/>
                  <a:gd name="T42" fmla="*/ 330 w 330"/>
                  <a:gd name="T43" fmla="*/ 78 h 372"/>
                  <a:gd name="T44" fmla="*/ 276 w 330"/>
                  <a:gd name="T45" fmla="*/ 108 h 372"/>
                  <a:gd name="T46" fmla="*/ 222 w 330"/>
                  <a:gd name="T47" fmla="*/ 162 h 372"/>
                  <a:gd name="T48" fmla="*/ 216 w 330"/>
                  <a:gd name="T49" fmla="*/ 168 h 372"/>
                  <a:gd name="T50" fmla="*/ 216 w 330"/>
                  <a:gd name="T51" fmla="*/ 204 h 372"/>
                  <a:gd name="T52" fmla="*/ 198 w 330"/>
                  <a:gd name="T53" fmla="*/ 216 h 372"/>
                  <a:gd name="T54" fmla="*/ 186 w 330"/>
                  <a:gd name="T55" fmla="*/ 234 h 372"/>
                  <a:gd name="T56" fmla="*/ 198 w 330"/>
                  <a:gd name="T57" fmla="*/ 246 h 372"/>
                  <a:gd name="T58" fmla="*/ 198 w 330"/>
                  <a:gd name="T59" fmla="*/ 288 h 372"/>
                  <a:gd name="T60" fmla="*/ 264 w 330"/>
                  <a:gd name="T61" fmla="*/ 336 h 372"/>
                  <a:gd name="T62" fmla="*/ 270 w 330"/>
                  <a:gd name="T63" fmla="*/ 366 h 372"/>
                  <a:gd name="T64" fmla="*/ 270 w 330"/>
                  <a:gd name="T65" fmla="*/ 372 h 3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72"/>
                  <a:gd name="T101" fmla="*/ 330 w 330"/>
                  <a:gd name="T102" fmla="*/ 372 h 3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72">
                    <a:moveTo>
                      <a:pt x="270" y="366"/>
                    </a:moveTo>
                    <a:lnTo>
                      <a:pt x="30" y="372"/>
                    </a:lnTo>
                    <a:lnTo>
                      <a:pt x="30" y="258"/>
                    </a:lnTo>
                    <a:lnTo>
                      <a:pt x="12" y="234"/>
                    </a:lnTo>
                    <a:lnTo>
                      <a:pt x="24" y="216"/>
                    </a:lnTo>
                    <a:lnTo>
                      <a:pt x="0" y="24"/>
                    </a:lnTo>
                    <a:lnTo>
                      <a:pt x="84" y="24"/>
                    </a:lnTo>
                    <a:lnTo>
                      <a:pt x="84" y="0"/>
                    </a:lnTo>
                    <a:lnTo>
                      <a:pt x="96" y="0"/>
                    </a:lnTo>
                    <a:lnTo>
                      <a:pt x="108" y="36"/>
                    </a:lnTo>
                    <a:lnTo>
                      <a:pt x="144" y="48"/>
                    </a:lnTo>
                    <a:lnTo>
                      <a:pt x="144" y="54"/>
                    </a:lnTo>
                    <a:lnTo>
                      <a:pt x="180" y="48"/>
                    </a:lnTo>
                    <a:lnTo>
                      <a:pt x="198" y="48"/>
                    </a:lnTo>
                    <a:lnTo>
                      <a:pt x="192" y="54"/>
                    </a:lnTo>
                    <a:lnTo>
                      <a:pt x="198" y="54"/>
                    </a:lnTo>
                    <a:lnTo>
                      <a:pt x="204" y="72"/>
                    </a:lnTo>
                    <a:lnTo>
                      <a:pt x="222" y="60"/>
                    </a:lnTo>
                    <a:lnTo>
                      <a:pt x="240" y="78"/>
                    </a:lnTo>
                    <a:lnTo>
                      <a:pt x="270" y="66"/>
                    </a:lnTo>
                    <a:lnTo>
                      <a:pt x="276" y="72"/>
                    </a:lnTo>
                    <a:lnTo>
                      <a:pt x="330" y="78"/>
                    </a:lnTo>
                    <a:lnTo>
                      <a:pt x="276" y="108"/>
                    </a:lnTo>
                    <a:lnTo>
                      <a:pt x="222" y="162"/>
                    </a:lnTo>
                    <a:lnTo>
                      <a:pt x="216" y="168"/>
                    </a:lnTo>
                    <a:lnTo>
                      <a:pt x="216" y="204"/>
                    </a:lnTo>
                    <a:lnTo>
                      <a:pt x="198" y="216"/>
                    </a:lnTo>
                    <a:lnTo>
                      <a:pt x="186" y="234"/>
                    </a:lnTo>
                    <a:lnTo>
                      <a:pt x="198" y="246"/>
                    </a:lnTo>
                    <a:lnTo>
                      <a:pt x="198" y="288"/>
                    </a:lnTo>
                    <a:lnTo>
                      <a:pt x="264" y="336"/>
                    </a:lnTo>
                    <a:lnTo>
                      <a:pt x="270" y="366"/>
                    </a:lnTo>
                    <a:lnTo>
                      <a:pt x="270" y="37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43" name="Freeform 320"/>
              <p:cNvSpPr>
                <a:spLocks noChangeAspect="1"/>
              </p:cNvSpPr>
              <p:nvPr/>
            </p:nvSpPr>
            <p:spPr bwMode="auto">
              <a:xfrm>
                <a:off x="1680" y="249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0"/>
                  <a:gd name="T94" fmla="*/ 0 h 318"/>
                  <a:gd name="T95" fmla="*/ 180 w 180"/>
                  <a:gd name="T96" fmla="*/ 318 h 31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close/>
                  </a:path>
                </a:pathLst>
              </a:custGeom>
              <a:solidFill>
                <a:srgbClr val="FF4500"/>
              </a:solidFill>
              <a:ln w="9525">
                <a:solidFill>
                  <a:srgbClr val="FF4500"/>
                </a:solidFill>
                <a:prstDash val="solid"/>
                <a:round/>
                <a:headEnd/>
                <a:tailEnd/>
              </a:ln>
            </p:spPr>
            <p:txBody>
              <a:bodyPr/>
              <a:lstStyle/>
              <a:p>
                <a:endParaRPr lang="en-US">
                  <a:solidFill>
                    <a:srgbClr val="000000"/>
                  </a:solidFill>
                </a:endParaRPr>
              </a:p>
            </p:txBody>
          </p:sp>
          <p:sp>
            <p:nvSpPr>
              <p:cNvPr id="19944" name="Freeform 321"/>
              <p:cNvSpPr>
                <a:spLocks noChangeAspect="1"/>
              </p:cNvSpPr>
              <p:nvPr/>
            </p:nvSpPr>
            <p:spPr bwMode="auto">
              <a:xfrm>
                <a:off x="1680" y="2496"/>
                <a:ext cx="180" cy="318"/>
              </a:xfrm>
              <a:custGeom>
                <a:avLst/>
                <a:gdLst>
                  <a:gd name="T0" fmla="*/ 180 w 180"/>
                  <a:gd name="T1" fmla="*/ 294 h 318"/>
                  <a:gd name="T2" fmla="*/ 126 w 180"/>
                  <a:gd name="T3" fmla="*/ 300 h 318"/>
                  <a:gd name="T4" fmla="*/ 120 w 180"/>
                  <a:gd name="T5" fmla="*/ 318 h 318"/>
                  <a:gd name="T6" fmla="*/ 114 w 180"/>
                  <a:gd name="T7" fmla="*/ 312 h 318"/>
                  <a:gd name="T8" fmla="*/ 102 w 180"/>
                  <a:gd name="T9" fmla="*/ 288 h 318"/>
                  <a:gd name="T10" fmla="*/ 102 w 180"/>
                  <a:gd name="T11" fmla="*/ 264 h 318"/>
                  <a:gd name="T12" fmla="*/ 0 w 180"/>
                  <a:gd name="T13" fmla="*/ 270 h 318"/>
                  <a:gd name="T14" fmla="*/ 6 w 180"/>
                  <a:gd name="T15" fmla="*/ 228 h 318"/>
                  <a:gd name="T16" fmla="*/ 30 w 180"/>
                  <a:gd name="T17" fmla="*/ 192 h 318"/>
                  <a:gd name="T18" fmla="*/ 24 w 180"/>
                  <a:gd name="T19" fmla="*/ 192 h 318"/>
                  <a:gd name="T20" fmla="*/ 36 w 180"/>
                  <a:gd name="T21" fmla="*/ 180 h 318"/>
                  <a:gd name="T22" fmla="*/ 24 w 180"/>
                  <a:gd name="T23" fmla="*/ 174 h 318"/>
                  <a:gd name="T24" fmla="*/ 30 w 180"/>
                  <a:gd name="T25" fmla="*/ 162 h 318"/>
                  <a:gd name="T26" fmla="*/ 24 w 180"/>
                  <a:gd name="T27" fmla="*/ 168 h 318"/>
                  <a:gd name="T28" fmla="*/ 24 w 180"/>
                  <a:gd name="T29" fmla="*/ 144 h 318"/>
                  <a:gd name="T30" fmla="*/ 18 w 180"/>
                  <a:gd name="T31" fmla="*/ 144 h 318"/>
                  <a:gd name="T32" fmla="*/ 18 w 180"/>
                  <a:gd name="T33" fmla="*/ 138 h 318"/>
                  <a:gd name="T34" fmla="*/ 24 w 180"/>
                  <a:gd name="T35" fmla="*/ 126 h 318"/>
                  <a:gd name="T36" fmla="*/ 18 w 180"/>
                  <a:gd name="T37" fmla="*/ 120 h 318"/>
                  <a:gd name="T38" fmla="*/ 24 w 180"/>
                  <a:gd name="T39" fmla="*/ 114 h 318"/>
                  <a:gd name="T40" fmla="*/ 12 w 180"/>
                  <a:gd name="T41" fmla="*/ 114 h 318"/>
                  <a:gd name="T42" fmla="*/ 12 w 180"/>
                  <a:gd name="T43" fmla="*/ 96 h 318"/>
                  <a:gd name="T44" fmla="*/ 24 w 180"/>
                  <a:gd name="T45" fmla="*/ 96 h 318"/>
                  <a:gd name="T46" fmla="*/ 18 w 180"/>
                  <a:gd name="T47" fmla="*/ 78 h 318"/>
                  <a:gd name="T48" fmla="*/ 48 w 180"/>
                  <a:gd name="T49" fmla="*/ 48 h 318"/>
                  <a:gd name="T50" fmla="*/ 48 w 180"/>
                  <a:gd name="T51" fmla="*/ 24 h 318"/>
                  <a:gd name="T52" fmla="*/ 60 w 180"/>
                  <a:gd name="T53" fmla="*/ 12 h 318"/>
                  <a:gd name="T54" fmla="*/ 168 w 180"/>
                  <a:gd name="T55" fmla="*/ 0 h 318"/>
                  <a:gd name="T56" fmla="*/ 168 w 180"/>
                  <a:gd name="T57" fmla="*/ 204 h 318"/>
                  <a:gd name="T58" fmla="*/ 180 w 180"/>
                  <a:gd name="T59" fmla="*/ 276 h 318"/>
                  <a:gd name="T60" fmla="*/ 180 w 180"/>
                  <a:gd name="T61" fmla="*/ 294 h 318"/>
                  <a:gd name="T62" fmla="*/ 180 w 180"/>
                  <a:gd name="T63" fmla="*/ 300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318"/>
                  <a:gd name="T98" fmla="*/ 180 w 180"/>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318">
                    <a:moveTo>
                      <a:pt x="180" y="294"/>
                    </a:moveTo>
                    <a:lnTo>
                      <a:pt x="126" y="300"/>
                    </a:lnTo>
                    <a:lnTo>
                      <a:pt x="120" y="318"/>
                    </a:lnTo>
                    <a:lnTo>
                      <a:pt x="114" y="312"/>
                    </a:lnTo>
                    <a:lnTo>
                      <a:pt x="102" y="288"/>
                    </a:lnTo>
                    <a:lnTo>
                      <a:pt x="102" y="264"/>
                    </a:lnTo>
                    <a:lnTo>
                      <a:pt x="0" y="270"/>
                    </a:lnTo>
                    <a:lnTo>
                      <a:pt x="6" y="228"/>
                    </a:lnTo>
                    <a:lnTo>
                      <a:pt x="30" y="192"/>
                    </a:lnTo>
                    <a:lnTo>
                      <a:pt x="24" y="192"/>
                    </a:lnTo>
                    <a:lnTo>
                      <a:pt x="36" y="180"/>
                    </a:lnTo>
                    <a:lnTo>
                      <a:pt x="24" y="174"/>
                    </a:lnTo>
                    <a:lnTo>
                      <a:pt x="30" y="162"/>
                    </a:lnTo>
                    <a:lnTo>
                      <a:pt x="24" y="168"/>
                    </a:lnTo>
                    <a:lnTo>
                      <a:pt x="24" y="144"/>
                    </a:lnTo>
                    <a:lnTo>
                      <a:pt x="18" y="144"/>
                    </a:lnTo>
                    <a:lnTo>
                      <a:pt x="18" y="138"/>
                    </a:lnTo>
                    <a:lnTo>
                      <a:pt x="24" y="126"/>
                    </a:lnTo>
                    <a:lnTo>
                      <a:pt x="18" y="120"/>
                    </a:lnTo>
                    <a:lnTo>
                      <a:pt x="24" y="114"/>
                    </a:lnTo>
                    <a:lnTo>
                      <a:pt x="12" y="114"/>
                    </a:lnTo>
                    <a:lnTo>
                      <a:pt x="12" y="96"/>
                    </a:lnTo>
                    <a:lnTo>
                      <a:pt x="24" y="96"/>
                    </a:lnTo>
                    <a:lnTo>
                      <a:pt x="18" y="78"/>
                    </a:lnTo>
                    <a:lnTo>
                      <a:pt x="48" y="48"/>
                    </a:lnTo>
                    <a:lnTo>
                      <a:pt x="48" y="24"/>
                    </a:lnTo>
                    <a:lnTo>
                      <a:pt x="60" y="12"/>
                    </a:lnTo>
                    <a:lnTo>
                      <a:pt x="168" y="0"/>
                    </a:lnTo>
                    <a:lnTo>
                      <a:pt x="168" y="204"/>
                    </a:lnTo>
                    <a:lnTo>
                      <a:pt x="180" y="276"/>
                    </a:lnTo>
                    <a:lnTo>
                      <a:pt x="180" y="294"/>
                    </a:lnTo>
                    <a:lnTo>
                      <a:pt x="180" y="30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45" name="Freeform 322"/>
              <p:cNvSpPr>
                <a:spLocks noChangeAspect="1"/>
              </p:cNvSpPr>
              <p:nvPr/>
            </p:nvSpPr>
            <p:spPr bwMode="auto">
              <a:xfrm>
                <a:off x="1452" y="2148"/>
                <a:ext cx="336" cy="294"/>
              </a:xfrm>
              <a:custGeom>
                <a:avLst/>
                <a:gdLst>
                  <a:gd name="T0" fmla="*/ 312 w 336"/>
                  <a:gd name="T1" fmla="*/ 294 h 294"/>
                  <a:gd name="T2" fmla="*/ 276 w 336"/>
                  <a:gd name="T3" fmla="*/ 294 h 294"/>
                  <a:gd name="T4" fmla="*/ 294 w 336"/>
                  <a:gd name="T5" fmla="*/ 276 h 294"/>
                  <a:gd name="T6" fmla="*/ 288 w 336"/>
                  <a:gd name="T7" fmla="*/ 264 h 294"/>
                  <a:gd name="T8" fmla="*/ 60 w 336"/>
                  <a:gd name="T9" fmla="*/ 270 h 294"/>
                  <a:gd name="T10" fmla="*/ 60 w 336"/>
                  <a:gd name="T11" fmla="*/ 96 h 294"/>
                  <a:gd name="T12" fmla="*/ 30 w 336"/>
                  <a:gd name="T13" fmla="*/ 72 h 294"/>
                  <a:gd name="T14" fmla="*/ 42 w 336"/>
                  <a:gd name="T15" fmla="*/ 54 h 294"/>
                  <a:gd name="T16" fmla="*/ 24 w 336"/>
                  <a:gd name="T17" fmla="*/ 42 h 294"/>
                  <a:gd name="T18" fmla="*/ 0 w 336"/>
                  <a:gd name="T19" fmla="*/ 6 h 294"/>
                  <a:gd name="T20" fmla="*/ 198 w 336"/>
                  <a:gd name="T21" fmla="*/ 0 h 294"/>
                  <a:gd name="T22" fmla="*/ 210 w 336"/>
                  <a:gd name="T23" fmla="*/ 18 h 294"/>
                  <a:gd name="T24" fmla="*/ 210 w 336"/>
                  <a:gd name="T25" fmla="*/ 48 h 294"/>
                  <a:gd name="T26" fmla="*/ 222 w 336"/>
                  <a:gd name="T27" fmla="*/ 66 h 294"/>
                  <a:gd name="T28" fmla="*/ 246 w 336"/>
                  <a:gd name="T29" fmla="*/ 84 h 294"/>
                  <a:gd name="T30" fmla="*/ 252 w 336"/>
                  <a:gd name="T31" fmla="*/ 108 h 294"/>
                  <a:gd name="T32" fmla="*/ 264 w 336"/>
                  <a:gd name="T33" fmla="*/ 102 h 294"/>
                  <a:gd name="T34" fmla="*/ 282 w 336"/>
                  <a:gd name="T35" fmla="*/ 114 h 294"/>
                  <a:gd name="T36" fmla="*/ 270 w 336"/>
                  <a:gd name="T37" fmla="*/ 150 h 294"/>
                  <a:gd name="T38" fmla="*/ 318 w 336"/>
                  <a:gd name="T39" fmla="*/ 186 h 294"/>
                  <a:gd name="T40" fmla="*/ 318 w 336"/>
                  <a:gd name="T41" fmla="*/ 210 h 294"/>
                  <a:gd name="T42" fmla="*/ 336 w 336"/>
                  <a:gd name="T43" fmla="*/ 228 h 294"/>
                  <a:gd name="T44" fmla="*/ 336 w 336"/>
                  <a:gd name="T45" fmla="*/ 252 h 294"/>
                  <a:gd name="T46" fmla="*/ 330 w 336"/>
                  <a:gd name="T47" fmla="*/ 252 h 294"/>
                  <a:gd name="T48" fmla="*/ 324 w 336"/>
                  <a:gd name="T49" fmla="*/ 258 h 294"/>
                  <a:gd name="T50" fmla="*/ 318 w 336"/>
                  <a:gd name="T51" fmla="*/ 252 h 294"/>
                  <a:gd name="T52" fmla="*/ 312 w 336"/>
                  <a:gd name="T53" fmla="*/ 288 h 294"/>
                  <a:gd name="T54" fmla="*/ 312 w 336"/>
                  <a:gd name="T55" fmla="*/ 29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6"/>
                  <a:gd name="T85" fmla="*/ 0 h 294"/>
                  <a:gd name="T86" fmla="*/ 336 w 336"/>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6" h="294">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close/>
                  </a:path>
                </a:pathLst>
              </a:custGeom>
              <a:solidFill>
                <a:srgbClr val="FF4500"/>
              </a:solidFill>
              <a:ln w="9525">
                <a:solidFill>
                  <a:srgbClr val="FF4500"/>
                </a:solidFill>
                <a:prstDash val="solid"/>
                <a:round/>
                <a:headEnd/>
                <a:tailEnd/>
              </a:ln>
            </p:spPr>
            <p:txBody>
              <a:bodyPr/>
              <a:lstStyle/>
              <a:p>
                <a:endParaRPr lang="en-US">
                  <a:solidFill>
                    <a:srgbClr val="000000"/>
                  </a:solidFill>
                </a:endParaRPr>
              </a:p>
            </p:txBody>
          </p:sp>
          <p:sp>
            <p:nvSpPr>
              <p:cNvPr id="19946" name="Freeform 323"/>
              <p:cNvSpPr>
                <a:spLocks noChangeAspect="1"/>
              </p:cNvSpPr>
              <p:nvPr/>
            </p:nvSpPr>
            <p:spPr bwMode="auto">
              <a:xfrm>
                <a:off x="1452" y="2148"/>
                <a:ext cx="336" cy="300"/>
              </a:xfrm>
              <a:custGeom>
                <a:avLst/>
                <a:gdLst>
                  <a:gd name="T0" fmla="*/ 312 w 336"/>
                  <a:gd name="T1" fmla="*/ 294 h 300"/>
                  <a:gd name="T2" fmla="*/ 276 w 336"/>
                  <a:gd name="T3" fmla="*/ 294 h 300"/>
                  <a:gd name="T4" fmla="*/ 294 w 336"/>
                  <a:gd name="T5" fmla="*/ 276 h 300"/>
                  <a:gd name="T6" fmla="*/ 288 w 336"/>
                  <a:gd name="T7" fmla="*/ 264 h 300"/>
                  <a:gd name="T8" fmla="*/ 60 w 336"/>
                  <a:gd name="T9" fmla="*/ 270 h 300"/>
                  <a:gd name="T10" fmla="*/ 60 w 336"/>
                  <a:gd name="T11" fmla="*/ 96 h 300"/>
                  <a:gd name="T12" fmla="*/ 30 w 336"/>
                  <a:gd name="T13" fmla="*/ 72 h 300"/>
                  <a:gd name="T14" fmla="*/ 42 w 336"/>
                  <a:gd name="T15" fmla="*/ 54 h 300"/>
                  <a:gd name="T16" fmla="*/ 24 w 336"/>
                  <a:gd name="T17" fmla="*/ 42 h 300"/>
                  <a:gd name="T18" fmla="*/ 0 w 336"/>
                  <a:gd name="T19" fmla="*/ 6 h 300"/>
                  <a:gd name="T20" fmla="*/ 198 w 336"/>
                  <a:gd name="T21" fmla="*/ 0 h 300"/>
                  <a:gd name="T22" fmla="*/ 210 w 336"/>
                  <a:gd name="T23" fmla="*/ 18 h 300"/>
                  <a:gd name="T24" fmla="*/ 210 w 336"/>
                  <a:gd name="T25" fmla="*/ 48 h 300"/>
                  <a:gd name="T26" fmla="*/ 222 w 336"/>
                  <a:gd name="T27" fmla="*/ 66 h 300"/>
                  <a:gd name="T28" fmla="*/ 246 w 336"/>
                  <a:gd name="T29" fmla="*/ 84 h 300"/>
                  <a:gd name="T30" fmla="*/ 252 w 336"/>
                  <a:gd name="T31" fmla="*/ 108 h 300"/>
                  <a:gd name="T32" fmla="*/ 264 w 336"/>
                  <a:gd name="T33" fmla="*/ 102 h 300"/>
                  <a:gd name="T34" fmla="*/ 282 w 336"/>
                  <a:gd name="T35" fmla="*/ 114 h 300"/>
                  <a:gd name="T36" fmla="*/ 270 w 336"/>
                  <a:gd name="T37" fmla="*/ 150 h 300"/>
                  <a:gd name="T38" fmla="*/ 318 w 336"/>
                  <a:gd name="T39" fmla="*/ 186 h 300"/>
                  <a:gd name="T40" fmla="*/ 318 w 336"/>
                  <a:gd name="T41" fmla="*/ 210 h 300"/>
                  <a:gd name="T42" fmla="*/ 336 w 336"/>
                  <a:gd name="T43" fmla="*/ 228 h 300"/>
                  <a:gd name="T44" fmla="*/ 336 w 336"/>
                  <a:gd name="T45" fmla="*/ 252 h 300"/>
                  <a:gd name="T46" fmla="*/ 330 w 336"/>
                  <a:gd name="T47" fmla="*/ 252 h 300"/>
                  <a:gd name="T48" fmla="*/ 324 w 336"/>
                  <a:gd name="T49" fmla="*/ 258 h 300"/>
                  <a:gd name="T50" fmla="*/ 318 w 336"/>
                  <a:gd name="T51" fmla="*/ 252 h 300"/>
                  <a:gd name="T52" fmla="*/ 312 w 336"/>
                  <a:gd name="T53" fmla="*/ 288 h 300"/>
                  <a:gd name="T54" fmla="*/ 312 w 336"/>
                  <a:gd name="T55" fmla="*/ 294 h 300"/>
                  <a:gd name="T56" fmla="*/ 312 w 336"/>
                  <a:gd name="T57" fmla="*/ 300 h 3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6"/>
                  <a:gd name="T88" fmla="*/ 0 h 300"/>
                  <a:gd name="T89" fmla="*/ 336 w 336"/>
                  <a:gd name="T90" fmla="*/ 300 h 3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6" h="300">
                    <a:moveTo>
                      <a:pt x="312" y="294"/>
                    </a:moveTo>
                    <a:lnTo>
                      <a:pt x="276" y="294"/>
                    </a:lnTo>
                    <a:lnTo>
                      <a:pt x="294" y="276"/>
                    </a:lnTo>
                    <a:lnTo>
                      <a:pt x="288" y="264"/>
                    </a:lnTo>
                    <a:lnTo>
                      <a:pt x="60" y="270"/>
                    </a:lnTo>
                    <a:lnTo>
                      <a:pt x="60" y="96"/>
                    </a:lnTo>
                    <a:lnTo>
                      <a:pt x="30" y="72"/>
                    </a:lnTo>
                    <a:lnTo>
                      <a:pt x="42" y="54"/>
                    </a:lnTo>
                    <a:lnTo>
                      <a:pt x="24" y="42"/>
                    </a:lnTo>
                    <a:lnTo>
                      <a:pt x="0" y="6"/>
                    </a:lnTo>
                    <a:lnTo>
                      <a:pt x="198" y="0"/>
                    </a:lnTo>
                    <a:lnTo>
                      <a:pt x="210" y="18"/>
                    </a:lnTo>
                    <a:lnTo>
                      <a:pt x="210" y="48"/>
                    </a:lnTo>
                    <a:lnTo>
                      <a:pt x="222" y="66"/>
                    </a:lnTo>
                    <a:lnTo>
                      <a:pt x="246" y="84"/>
                    </a:lnTo>
                    <a:lnTo>
                      <a:pt x="252" y="108"/>
                    </a:lnTo>
                    <a:lnTo>
                      <a:pt x="264" y="102"/>
                    </a:lnTo>
                    <a:lnTo>
                      <a:pt x="282" y="114"/>
                    </a:lnTo>
                    <a:lnTo>
                      <a:pt x="270" y="150"/>
                    </a:lnTo>
                    <a:lnTo>
                      <a:pt x="318" y="186"/>
                    </a:lnTo>
                    <a:lnTo>
                      <a:pt x="318" y="210"/>
                    </a:lnTo>
                    <a:lnTo>
                      <a:pt x="336" y="228"/>
                    </a:lnTo>
                    <a:lnTo>
                      <a:pt x="336" y="252"/>
                    </a:lnTo>
                    <a:lnTo>
                      <a:pt x="330" y="252"/>
                    </a:lnTo>
                    <a:lnTo>
                      <a:pt x="324" y="258"/>
                    </a:lnTo>
                    <a:lnTo>
                      <a:pt x="318" y="252"/>
                    </a:lnTo>
                    <a:lnTo>
                      <a:pt x="312" y="288"/>
                    </a:lnTo>
                    <a:lnTo>
                      <a:pt x="312" y="294"/>
                    </a:lnTo>
                    <a:lnTo>
                      <a:pt x="312" y="30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47" name="Freeform 324"/>
              <p:cNvSpPr>
                <a:spLocks noChangeAspect="1"/>
              </p:cNvSpPr>
              <p:nvPr/>
            </p:nvSpPr>
            <p:spPr bwMode="auto">
              <a:xfrm>
                <a:off x="576" y="153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2"/>
                  <a:gd name="T82" fmla="*/ 0 h 324"/>
                  <a:gd name="T83" fmla="*/ 522 w 522"/>
                  <a:gd name="T84" fmla="*/ 324 h 3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948" name="Freeform 325"/>
              <p:cNvSpPr>
                <a:spLocks noChangeAspect="1"/>
              </p:cNvSpPr>
              <p:nvPr/>
            </p:nvSpPr>
            <p:spPr bwMode="auto">
              <a:xfrm>
                <a:off x="576" y="1530"/>
                <a:ext cx="522" cy="324"/>
              </a:xfrm>
              <a:custGeom>
                <a:avLst/>
                <a:gdLst>
                  <a:gd name="T0" fmla="*/ 504 w 522"/>
                  <a:gd name="T1" fmla="*/ 270 h 324"/>
                  <a:gd name="T2" fmla="*/ 498 w 522"/>
                  <a:gd name="T3" fmla="*/ 324 h 324"/>
                  <a:gd name="T4" fmla="*/ 186 w 522"/>
                  <a:gd name="T5" fmla="*/ 288 h 324"/>
                  <a:gd name="T6" fmla="*/ 180 w 522"/>
                  <a:gd name="T7" fmla="*/ 318 h 324"/>
                  <a:gd name="T8" fmla="*/ 168 w 522"/>
                  <a:gd name="T9" fmla="*/ 300 h 324"/>
                  <a:gd name="T10" fmla="*/ 162 w 522"/>
                  <a:gd name="T11" fmla="*/ 312 h 324"/>
                  <a:gd name="T12" fmla="*/ 126 w 522"/>
                  <a:gd name="T13" fmla="*/ 306 h 324"/>
                  <a:gd name="T14" fmla="*/ 120 w 522"/>
                  <a:gd name="T15" fmla="*/ 312 h 324"/>
                  <a:gd name="T16" fmla="*/ 102 w 522"/>
                  <a:gd name="T17" fmla="*/ 306 h 324"/>
                  <a:gd name="T18" fmla="*/ 96 w 522"/>
                  <a:gd name="T19" fmla="*/ 312 h 324"/>
                  <a:gd name="T20" fmla="*/ 90 w 522"/>
                  <a:gd name="T21" fmla="*/ 288 h 324"/>
                  <a:gd name="T22" fmla="*/ 78 w 522"/>
                  <a:gd name="T23" fmla="*/ 276 h 324"/>
                  <a:gd name="T24" fmla="*/ 66 w 522"/>
                  <a:gd name="T25" fmla="*/ 228 h 324"/>
                  <a:gd name="T26" fmla="*/ 60 w 522"/>
                  <a:gd name="T27" fmla="*/ 222 h 324"/>
                  <a:gd name="T28" fmla="*/ 42 w 522"/>
                  <a:gd name="T29" fmla="*/ 234 h 324"/>
                  <a:gd name="T30" fmla="*/ 36 w 522"/>
                  <a:gd name="T31" fmla="*/ 222 h 324"/>
                  <a:gd name="T32" fmla="*/ 60 w 522"/>
                  <a:gd name="T33" fmla="*/ 162 h 324"/>
                  <a:gd name="T34" fmla="*/ 36 w 522"/>
                  <a:gd name="T35" fmla="*/ 150 h 324"/>
                  <a:gd name="T36" fmla="*/ 24 w 522"/>
                  <a:gd name="T37" fmla="*/ 114 h 324"/>
                  <a:gd name="T38" fmla="*/ 6 w 522"/>
                  <a:gd name="T39" fmla="*/ 96 h 324"/>
                  <a:gd name="T40" fmla="*/ 12 w 522"/>
                  <a:gd name="T41" fmla="*/ 90 h 324"/>
                  <a:gd name="T42" fmla="*/ 0 w 522"/>
                  <a:gd name="T43" fmla="*/ 60 h 324"/>
                  <a:gd name="T44" fmla="*/ 12 w 522"/>
                  <a:gd name="T45" fmla="*/ 0 h 324"/>
                  <a:gd name="T46" fmla="*/ 282 w 522"/>
                  <a:gd name="T47" fmla="*/ 48 h 324"/>
                  <a:gd name="T48" fmla="*/ 522 w 522"/>
                  <a:gd name="T49" fmla="*/ 72 h 324"/>
                  <a:gd name="T50" fmla="*/ 510 w 522"/>
                  <a:gd name="T51" fmla="*/ 246 h 324"/>
                  <a:gd name="T52" fmla="*/ 504 w 522"/>
                  <a:gd name="T53" fmla="*/ 270 h 324"/>
                  <a:gd name="T54" fmla="*/ 504 w 522"/>
                  <a:gd name="T55" fmla="*/ 276 h 3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22"/>
                  <a:gd name="T85" fmla="*/ 0 h 324"/>
                  <a:gd name="T86" fmla="*/ 522 w 522"/>
                  <a:gd name="T87" fmla="*/ 324 h 3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22" h="324">
                    <a:moveTo>
                      <a:pt x="504" y="270"/>
                    </a:moveTo>
                    <a:lnTo>
                      <a:pt x="498" y="324"/>
                    </a:lnTo>
                    <a:lnTo>
                      <a:pt x="186" y="288"/>
                    </a:lnTo>
                    <a:lnTo>
                      <a:pt x="180" y="318"/>
                    </a:lnTo>
                    <a:lnTo>
                      <a:pt x="168" y="300"/>
                    </a:lnTo>
                    <a:lnTo>
                      <a:pt x="162" y="312"/>
                    </a:lnTo>
                    <a:lnTo>
                      <a:pt x="126" y="306"/>
                    </a:lnTo>
                    <a:lnTo>
                      <a:pt x="120" y="312"/>
                    </a:lnTo>
                    <a:lnTo>
                      <a:pt x="102" y="306"/>
                    </a:lnTo>
                    <a:lnTo>
                      <a:pt x="96" y="312"/>
                    </a:lnTo>
                    <a:lnTo>
                      <a:pt x="90" y="288"/>
                    </a:lnTo>
                    <a:lnTo>
                      <a:pt x="78" y="276"/>
                    </a:lnTo>
                    <a:lnTo>
                      <a:pt x="66" y="228"/>
                    </a:lnTo>
                    <a:lnTo>
                      <a:pt x="60" y="222"/>
                    </a:lnTo>
                    <a:lnTo>
                      <a:pt x="42" y="234"/>
                    </a:lnTo>
                    <a:lnTo>
                      <a:pt x="36" y="222"/>
                    </a:lnTo>
                    <a:lnTo>
                      <a:pt x="60" y="162"/>
                    </a:lnTo>
                    <a:lnTo>
                      <a:pt x="36" y="150"/>
                    </a:lnTo>
                    <a:lnTo>
                      <a:pt x="24" y="114"/>
                    </a:lnTo>
                    <a:lnTo>
                      <a:pt x="6" y="96"/>
                    </a:lnTo>
                    <a:lnTo>
                      <a:pt x="12" y="90"/>
                    </a:lnTo>
                    <a:lnTo>
                      <a:pt x="0" y="60"/>
                    </a:lnTo>
                    <a:lnTo>
                      <a:pt x="12" y="0"/>
                    </a:lnTo>
                    <a:lnTo>
                      <a:pt x="282" y="48"/>
                    </a:lnTo>
                    <a:lnTo>
                      <a:pt x="522" y="72"/>
                    </a:lnTo>
                    <a:lnTo>
                      <a:pt x="510" y="246"/>
                    </a:lnTo>
                    <a:lnTo>
                      <a:pt x="504" y="270"/>
                    </a:lnTo>
                    <a:lnTo>
                      <a:pt x="504" y="27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49" name="Freeform 326"/>
              <p:cNvSpPr>
                <a:spLocks noChangeAspect="1"/>
              </p:cNvSpPr>
              <p:nvPr/>
            </p:nvSpPr>
            <p:spPr bwMode="auto">
              <a:xfrm>
                <a:off x="1056" y="198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0"/>
                  <a:gd name="T46" fmla="*/ 0 h 204"/>
                  <a:gd name="T47" fmla="*/ 420 w 420"/>
                  <a:gd name="T48" fmla="*/ 204 h 2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50" name="Freeform 327"/>
              <p:cNvSpPr>
                <a:spLocks noChangeAspect="1"/>
              </p:cNvSpPr>
              <p:nvPr/>
            </p:nvSpPr>
            <p:spPr bwMode="auto">
              <a:xfrm>
                <a:off x="1056" y="1986"/>
                <a:ext cx="420" cy="204"/>
              </a:xfrm>
              <a:custGeom>
                <a:avLst/>
                <a:gdLst>
                  <a:gd name="T0" fmla="*/ 366 w 420"/>
                  <a:gd name="T1" fmla="*/ 48 h 204"/>
                  <a:gd name="T2" fmla="*/ 390 w 420"/>
                  <a:gd name="T3" fmla="*/ 126 h 204"/>
                  <a:gd name="T4" fmla="*/ 396 w 420"/>
                  <a:gd name="T5" fmla="*/ 168 h 204"/>
                  <a:gd name="T6" fmla="*/ 420 w 420"/>
                  <a:gd name="T7" fmla="*/ 204 h 204"/>
                  <a:gd name="T8" fmla="*/ 414 w 420"/>
                  <a:gd name="T9" fmla="*/ 204 h 204"/>
                  <a:gd name="T10" fmla="*/ 90 w 420"/>
                  <a:gd name="T11" fmla="*/ 198 h 204"/>
                  <a:gd name="T12" fmla="*/ 90 w 420"/>
                  <a:gd name="T13" fmla="*/ 174 h 204"/>
                  <a:gd name="T14" fmla="*/ 96 w 420"/>
                  <a:gd name="T15" fmla="*/ 132 h 204"/>
                  <a:gd name="T16" fmla="*/ 0 w 420"/>
                  <a:gd name="T17" fmla="*/ 126 h 204"/>
                  <a:gd name="T18" fmla="*/ 6 w 420"/>
                  <a:gd name="T19" fmla="*/ 0 h 204"/>
                  <a:gd name="T20" fmla="*/ 270 w 420"/>
                  <a:gd name="T21" fmla="*/ 12 h 204"/>
                  <a:gd name="T22" fmla="*/ 294 w 420"/>
                  <a:gd name="T23" fmla="*/ 30 h 204"/>
                  <a:gd name="T24" fmla="*/ 330 w 420"/>
                  <a:gd name="T25" fmla="*/ 24 h 204"/>
                  <a:gd name="T26" fmla="*/ 360 w 420"/>
                  <a:gd name="T27" fmla="*/ 48 h 204"/>
                  <a:gd name="T28" fmla="*/ 366 w 420"/>
                  <a:gd name="T29" fmla="*/ 48 h 204"/>
                  <a:gd name="T30" fmla="*/ 366 w 420"/>
                  <a:gd name="T31" fmla="*/ 54 h 2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0"/>
                  <a:gd name="T49" fmla="*/ 0 h 204"/>
                  <a:gd name="T50" fmla="*/ 420 w 420"/>
                  <a:gd name="T51" fmla="*/ 204 h 2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0" h="204">
                    <a:moveTo>
                      <a:pt x="366" y="48"/>
                    </a:moveTo>
                    <a:lnTo>
                      <a:pt x="390" y="126"/>
                    </a:lnTo>
                    <a:lnTo>
                      <a:pt x="396" y="168"/>
                    </a:lnTo>
                    <a:lnTo>
                      <a:pt x="420" y="204"/>
                    </a:lnTo>
                    <a:lnTo>
                      <a:pt x="414" y="204"/>
                    </a:lnTo>
                    <a:lnTo>
                      <a:pt x="90" y="198"/>
                    </a:lnTo>
                    <a:lnTo>
                      <a:pt x="90" y="174"/>
                    </a:lnTo>
                    <a:lnTo>
                      <a:pt x="96" y="132"/>
                    </a:lnTo>
                    <a:lnTo>
                      <a:pt x="0" y="126"/>
                    </a:lnTo>
                    <a:lnTo>
                      <a:pt x="6" y="0"/>
                    </a:lnTo>
                    <a:lnTo>
                      <a:pt x="270" y="12"/>
                    </a:lnTo>
                    <a:lnTo>
                      <a:pt x="294" y="30"/>
                    </a:lnTo>
                    <a:lnTo>
                      <a:pt x="330" y="24"/>
                    </a:lnTo>
                    <a:lnTo>
                      <a:pt x="360" y="48"/>
                    </a:lnTo>
                    <a:lnTo>
                      <a:pt x="366" y="48"/>
                    </a:lnTo>
                    <a:lnTo>
                      <a:pt x="366" y="5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51" name="Freeform 328"/>
              <p:cNvSpPr>
                <a:spLocks noChangeAspect="1"/>
              </p:cNvSpPr>
              <p:nvPr/>
            </p:nvSpPr>
            <p:spPr bwMode="auto">
              <a:xfrm>
                <a:off x="264" y="1920"/>
                <a:ext cx="324" cy="498"/>
              </a:xfrm>
              <a:custGeom>
                <a:avLst/>
                <a:gdLst>
                  <a:gd name="T0" fmla="*/ 210 w 324"/>
                  <a:gd name="T1" fmla="*/ 498 h 498"/>
                  <a:gd name="T2" fmla="*/ 0 w 324"/>
                  <a:gd name="T3" fmla="*/ 186 h 498"/>
                  <a:gd name="T4" fmla="*/ 48 w 324"/>
                  <a:gd name="T5" fmla="*/ 0 h 498"/>
                  <a:gd name="T6" fmla="*/ 78 w 324"/>
                  <a:gd name="T7" fmla="*/ 6 h 498"/>
                  <a:gd name="T8" fmla="*/ 186 w 324"/>
                  <a:gd name="T9" fmla="*/ 36 h 498"/>
                  <a:gd name="T10" fmla="*/ 324 w 324"/>
                  <a:gd name="T11" fmla="*/ 60 h 498"/>
                  <a:gd name="T12" fmla="*/ 264 w 324"/>
                  <a:gd name="T13" fmla="*/ 378 h 498"/>
                  <a:gd name="T14" fmla="*/ 246 w 324"/>
                  <a:gd name="T15" fmla="*/ 438 h 498"/>
                  <a:gd name="T16" fmla="*/ 228 w 324"/>
                  <a:gd name="T17" fmla="*/ 426 h 498"/>
                  <a:gd name="T18" fmla="*/ 216 w 324"/>
                  <a:gd name="T19" fmla="*/ 432 h 498"/>
                  <a:gd name="T20" fmla="*/ 210 w 324"/>
                  <a:gd name="T21" fmla="*/ 492 h 498"/>
                  <a:gd name="T22" fmla="*/ 210 w 324"/>
                  <a:gd name="T23" fmla="*/ 498 h 4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4"/>
                  <a:gd name="T37" fmla="*/ 0 h 498"/>
                  <a:gd name="T38" fmla="*/ 324 w 324"/>
                  <a:gd name="T39" fmla="*/ 498 h 4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4" h="498">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952" name="Freeform 329"/>
              <p:cNvSpPr>
                <a:spLocks noChangeAspect="1"/>
              </p:cNvSpPr>
              <p:nvPr/>
            </p:nvSpPr>
            <p:spPr bwMode="auto">
              <a:xfrm>
                <a:off x="264" y="1920"/>
                <a:ext cx="324" cy="504"/>
              </a:xfrm>
              <a:custGeom>
                <a:avLst/>
                <a:gdLst>
                  <a:gd name="T0" fmla="*/ 210 w 324"/>
                  <a:gd name="T1" fmla="*/ 498 h 504"/>
                  <a:gd name="T2" fmla="*/ 0 w 324"/>
                  <a:gd name="T3" fmla="*/ 186 h 504"/>
                  <a:gd name="T4" fmla="*/ 48 w 324"/>
                  <a:gd name="T5" fmla="*/ 0 h 504"/>
                  <a:gd name="T6" fmla="*/ 78 w 324"/>
                  <a:gd name="T7" fmla="*/ 6 h 504"/>
                  <a:gd name="T8" fmla="*/ 186 w 324"/>
                  <a:gd name="T9" fmla="*/ 36 h 504"/>
                  <a:gd name="T10" fmla="*/ 324 w 324"/>
                  <a:gd name="T11" fmla="*/ 60 h 504"/>
                  <a:gd name="T12" fmla="*/ 264 w 324"/>
                  <a:gd name="T13" fmla="*/ 378 h 504"/>
                  <a:gd name="T14" fmla="*/ 246 w 324"/>
                  <a:gd name="T15" fmla="*/ 438 h 504"/>
                  <a:gd name="T16" fmla="*/ 228 w 324"/>
                  <a:gd name="T17" fmla="*/ 426 h 504"/>
                  <a:gd name="T18" fmla="*/ 216 w 324"/>
                  <a:gd name="T19" fmla="*/ 432 h 504"/>
                  <a:gd name="T20" fmla="*/ 210 w 324"/>
                  <a:gd name="T21" fmla="*/ 492 h 504"/>
                  <a:gd name="T22" fmla="*/ 210 w 324"/>
                  <a:gd name="T23" fmla="*/ 498 h 504"/>
                  <a:gd name="T24" fmla="*/ 210 w 324"/>
                  <a:gd name="T25" fmla="*/ 504 h 5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4"/>
                  <a:gd name="T40" fmla="*/ 0 h 504"/>
                  <a:gd name="T41" fmla="*/ 324 w 324"/>
                  <a:gd name="T42" fmla="*/ 504 h 5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4" h="504">
                    <a:moveTo>
                      <a:pt x="210" y="498"/>
                    </a:moveTo>
                    <a:lnTo>
                      <a:pt x="0" y="186"/>
                    </a:lnTo>
                    <a:lnTo>
                      <a:pt x="48" y="0"/>
                    </a:lnTo>
                    <a:lnTo>
                      <a:pt x="78" y="6"/>
                    </a:lnTo>
                    <a:lnTo>
                      <a:pt x="186" y="36"/>
                    </a:lnTo>
                    <a:lnTo>
                      <a:pt x="324" y="60"/>
                    </a:lnTo>
                    <a:lnTo>
                      <a:pt x="264" y="378"/>
                    </a:lnTo>
                    <a:lnTo>
                      <a:pt x="246" y="438"/>
                    </a:lnTo>
                    <a:lnTo>
                      <a:pt x="228" y="426"/>
                    </a:lnTo>
                    <a:lnTo>
                      <a:pt x="216" y="432"/>
                    </a:lnTo>
                    <a:lnTo>
                      <a:pt x="210" y="492"/>
                    </a:lnTo>
                    <a:lnTo>
                      <a:pt x="210" y="498"/>
                    </a:lnTo>
                    <a:lnTo>
                      <a:pt x="210" y="50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53" name="Freeform 330"/>
              <p:cNvSpPr>
                <a:spLocks noChangeAspect="1"/>
              </p:cNvSpPr>
              <p:nvPr/>
            </p:nvSpPr>
            <p:spPr bwMode="auto">
              <a:xfrm>
                <a:off x="2526" y="171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74"/>
                  <a:gd name="T38" fmla="*/ 84 w 84"/>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954" name="Freeform 331"/>
              <p:cNvSpPr>
                <a:spLocks noChangeAspect="1"/>
              </p:cNvSpPr>
              <p:nvPr/>
            </p:nvSpPr>
            <p:spPr bwMode="auto">
              <a:xfrm>
                <a:off x="2526" y="1710"/>
                <a:ext cx="84" cy="174"/>
              </a:xfrm>
              <a:custGeom>
                <a:avLst/>
                <a:gdLst>
                  <a:gd name="T0" fmla="*/ 84 w 84"/>
                  <a:gd name="T1" fmla="*/ 132 h 174"/>
                  <a:gd name="T2" fmla="*/ 78 w 84"/>
                  <a:gd name="T3" fmla="*/ 144 h 174"/>
                  <a:gd name="T4" fmla="*/ 60 w 84"/>
                  <a:gd name="T5" fmla="*/ 162 h 174"/>
                  <a:gd name="T6" fmla="*/ 6 w 84"/>
                  <a:gd name="T7" fmla="*/ 174 h 174"/>
                  <a:gd name="T8" fmla="*/ 0 w 84"/>
                  <a:gd name="T9" fmla="*/ 120 h 174"/>
                  <a:gd name="T10" fmla="*/ 6 w 84"/>
                  <a:gd name="T11" fmla="*/ 72 h 174"/>
                  <a:gd name="T12" fmla="*/ 18 w 84"/>
                  <a:gd name="T13" fmla="*/ 54 h 174"/>
                  <a:gd name="T14" fmla="*/ 18 w 84"/>
                  <a:gd name="T15" fmla="*/ 6 h 174"/>
                  <a:gd name="T16" fmla="*/ 30 w 84"/>
                  <a:gd name="T17" fmla="*/ 0 h 174"/>
                  <a:gd name="T18" fmla="*/ 66 w 84"/>
                  <a:gd name="T19" fmla="*/ 114 h 174"/>
                  <a:gd name="T20" fmla="*/ 78 w 84"/>
                  <a:gd name="T21" fmla="*/ 132 h 174"/>
                  <a:gd name="T22" fmla="*/ 84 w 84"/>
                  <a:gd name="T23" fmla="*/ 132 h 174"/>
                  <a:gd name="T24" fmla="*/ 84 w 84"/>
                  <a:gd name="T25" fmla="*/ 138 h 1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74"/>
                  <a:gd name="T41" fmla="*/ 84 w 84"/>
                  <a:gd name="T42" fmla="*/ 174 h 1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74">
                    <a:moveTo>
                      <a:pt x="84" y="132"/>
                    </a:moveTo>
                    <a:lnTo>
                      <a:pt x="78" y="144"/>
                    </a:lnTo>
                    <a:lnTo>
                      <a:pt x="60" y="162"/>
                    </a:lnTo>
                    <a:lnTo>
                      <a:pt x="6" y="174"/>
                    </a:lnTo>
                    <a:lnTo>
                      <a:pt x="0" y="120"/>
                    </a:lnTo>
                    <a:lnTo>
                      <a:pt x="6" y="72"/>
                    </a:lnTo>
                    <a:lnTo>
                      <a:pt x="18" y="54"/>
                    </a:lnTo>
                    <a:lnTo>
                      <a:pt x="18" y="6"/>
                    </a:lnTo>
                    <a:lnTo>
                      <a:pt x="30" y="0"/>
                    </a:lnTo>
                    <a:lnTo>
                      <a:pt x="66" y="114"/>
                    </a:lnTo>
                    <a:lnTo>
                      <a:pt x="78" y="132"/>
                    </a:lnTo>
                    <a:lnTo>
                      <a:pt x="84" y="132"/>
                    </a:lnTo>
                    <a:lnTo>
                      <a:pt x="84" y="13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55" name="Freeform 332"/>
              <p:cNvSpPr>
                <a:spLocks noChangeAspect="1"/>
              </p:cNvSpPr>
              <p:nvPr/>
            </p:nvSpPr>
            <p:spPr bwMode="auto">
              <a:xfrm>
                <a:off x="2436" y="1992"/>
                <a:ext cx="66" cy="156"/>
              </a:xfrm>
              <a:custGeom>
                <a:avLst/>
                <a:gdLst>
                  <a:gd name="T0" fmla="*/ 60 w 66"/>
                  <a:gd name="T1" fmla="*/ 24 h 156"/>
                  <a:gd name="T2" fmla="*/ 48 w 66"/>
                  <a:gd name="T3" fmla="*/ 48 h 156"/>
                  <a:gd name="T4" fmla="*/ 66 w 66"/>
                  <a:gd name="T5" fmla="*/ 54 h 156"/>
                  <a:gd name="T6" fmla="*/ 66 w 66"/>
                  <a:gd name="T7" fmla="*/ 102 h 156"/>
                  <a:gd name="T8" fmla="*/ 42 w 66"/>
                  <a:gd name="T9" fmla="*/ 156 h 156"/>
                  <a:gd name="T10" fmla="*/ 36 w 66"/>
                  <a:gd name="T11" fmla="*/ 156 h 156"/>
                  <a:gd name="T12" fmla="*/ 42 w 66"/>
                  <a:gd name="T13" fmla="*/ 144 h 156"/>
                  <a:gd name="T14" fmla="*/ 6 w 66"/>
                  <a:gd name="T15" fmla="*/ 132 h 156"/>
                  <a:gd name="T16" fmla="*/ 0 w 66"/>
                  <a:gd name="T17" fmla="*/ 114 h 156"/>
                  <a:gd name="T18" fmla="*/ 6 w 66"/>
                  <a:gd name="T19" fmla="*/ 108 h 156"/>
                  <a:gd name="T20" fmla="*/ 30 w 66"/>
                  <a:gd name="T21" fmla="*/ 78 h 156"/>
                  <a:gd name="T22" fmla="*/ 6 w 66"/>
                  <a:gd name="T23" fmla="*/ 54 h 156"/>
                  <a:gd name="T24" fmla="*/ 0 w 66"/>
                  <a:gd name="T25" fmla="*/ 30 h 156"/>
                  <a:gd name="T26" fmla="*/ 18 w 66"/>
                  <a:gd name="T27" fmla="*/ 0 h 156"/>
                  <a:gd name="T28" fmla="*/ 60 w 66"/>
                  <a:gd name="T29" fmla="*/ 24 h 1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6"/>
                  <a:gd name="T46" fmla="*/ 0 h 156"/>
                  <a:gd name="T47" fmla="*/ 66 w 66"/>
                  <a:gd name="T48" fmla="*/ 156 h 1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6" h="156">
                    <a:moveTo>
                      <a:pt x="60" y="24"/>
                    </a:moveTo>
                    <a:lnTo>
                      <a:pt x="48" y="48"/>
                    </a:lnTo>
                    <a:lnTo>
                      <a:pt x="66" y="54"/>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56" name="Freeform 333"/>
              <p:cNvSpPr>
                <a:spLocks noChangeAspect="1"/>
              </p:cNvSpPr>
              <p:nvPr/>
            </p:nvSpPr>
            <p:spPr bwMode="auto">
              <a:xfrm>
                <a:off x="2436" y="1992"/>
                <a:ext cx="66" cy="156"/>
              </a:xfrm>
              <a:custGeom>
                <a:avLst/>
                <a:gdLst>
                  <a:gd name="T0" fmla="*/ 60 w 66"/>
                  <a:gd name="T1" fmla="*/ 24 h 156"/>
                  <a:gd name="T2" fmla="*/ 48 w 66"/>
                  <a:gd name="T3" fmla="*/ 48 h 156"/>
                  <a:gd name="T4" fmla="*/ 66 w 66"/>
                  <a:gd name="T5" fmla="*/ 54 h 156"/>
                  <a:gd name="T6" fmla="*/ 66 w 66"/>
                  <a:gd name="T7" fmla="*/ 96 h 156"/>
                  <a:gd name="T8" fmla="*/ 66 w 66"/>
                  <a:gd name="T9" fmla="*/ 78 h 156"/>
                  <a:gd name="T10" fmla="*/ 66 w 66"/>
                  <a:gd name="T11" fmla="*/ 102 h 156"/>
                  <a:gd name="T12" fmla="*/ 42 w 66"/>
                  <a:gd name="T13" fmla="*/ 156 h 156"/>
                  <a:gd name="T14" fmla="*/ 36 w 66"/>
                  <a:gd name="T15" fmla="*/ 156 h 156"/>
                  <a:gd name="T16" fmla="*/ 42 w 66"/>
                  <a:gd name="T17" fmla="*/ 144 h 156"/>
                  <a:gd name="T18" fmla="*/ 6 w 66"/>
                  <a:gd name="T19" fmla="*/ 132 h 156"/>
                  <a:gd name="T20" fmla="*/ 0 w 66"/>
                  <a:gd name="T21" fmla="*/ 114 h 156"/>
                  <a:gd name="T22" fmla="*/ 6 w 66"/>
                  <a:gd name="T23" fmla="*/ 108 h 156"/>
                  <a:gd name="T24" fmla="*/ 30 w 66"/>
                  <a:gd name="T25" fmla="*/ 78 h 156"/>
                  <a:gd name="T26" fmla="*/ 6 w 66"/>
                  <a:gd name="T27" fmla="*/ 54 h 156"/>
                  <a:gd name="T28" fmla="*/ 0 w 66"/>
                  <a:gd name="T29" fmla="*/ 30 h 156"/>
                  <a:gd name="T30" fmla="*/ 18 w 66"/>
                  <a:gd name="T31" fmla="*/ 0 h 156"/>
                  <a:gd name="T32" fmla="*/ 60 w 66"/>
                  <a:gd name="T33" fmla="*/ 24 h 156"/>
                  <a:gd name="T34" fmla="*/ 60 w 66"/>
                  <a:gd name="T35" fmla="*/ 30 h 15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56"/>
                  <a:gd name="T56" fmla="*/ 66 w 66"/>
                  <a:gd name="T57" fmla="*/ 156 h 15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56">
                    <a:moveTo>
                      <a:pt x="60" y="24"/>
                    </a:moveTo>
                    <a:lnTo>
                      <a:pt x="48" y="48"/>
                    </a:lnTo>
                    <a:lnTo>
                      <a:pt x="66" y="54"/>
                    </a:lnTo>
                    <a:lnTo>
                      <a:pt x="66" y="96"/>
                    </a:lnTo>
                    <a:lnTo>
                      <a:pt x="66" y="78"/>
                    </a:lnTo>
                    <a:lnTo>
                      <a:pt x="66" y="102"/>
                    </a:lnTo>
                    <a:lnTo>
                      <a:pt x="42" y="156"/>
                    </a:lnTo>
                    <a:lnTo>
                      <a:pt x="36" y="156"/>
                    </a:lnTo>
                    <a:lnTo>
                      <a:pt x="42" y="144"/>
                    </a:lnTo>
                    <a:lnTo>
                      <a:pt x="6" y="132"/>
                    </a:lnTo>
                    <a:lnTo>
                      <a:pt x="0" y="114"/>
                    </a:lnTo>
                    <a:lnTo>
                      <a:pt x="6" y="108"/>
                    </a:lnTo>
                    <a:lnTo>
                      <a:pt x="30" y="78"/>
                    </a:lnTo>
                    <a:lnTo>
                      <a:pt x="6" y="54"/>
                    </a:lnTo>
                    <a:lnTo>
                      <a:pt x="0" y="30"/>
                    </a:lnTo>
                    <a:lnTo>
                      <a:pt x="18" y="0"/>
                    </a:lnTo>
                    <a:lnTo>
                      <a:pt x="60" y="24"/>
                    </a:lnTo>
                    <a:lnTo>
                      <a:pt x="60" y="3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57" name="Freeform 334"/>
              <p:cNvSpPr>
                <a:spLocks noChangeAspect="1"/>
              </p:cNvSpPr>
              <p:nvPr/>
            </p:nvSpPr>
            <p:spPr bwMode="auto">
              <a:xfrm>
                <a:off x="726" y="234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0"/>
                  <a:gd name="T34" fmla="*/ 0 h 366"/>
                  <a:gd name="T35" fmla="*/ 360 w 360"/>
                  <a:gd name="T36" fmla="*/ 366 h 3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58" name="Freeform 335"/>
              <p:cNvSpPr>
                <a:spLocks noChangeAspect="1"/>
              </p:cNvSpPr>
              <p:nvPr/>
            </p:nvSpPr>
            <p:spPr bwMode="auto">
              <a:xfrm>
                <a:off x="726" y="2340"/>
                <a:ext cx="360" cy="366"/>
              </a:xfrm>
              <a:custGeom>
                <a:avLst/>
                <a:gdLst>
                  <a:gd name="T0" fmla="*/ 354 w 360"/>
                  <a:gd name="T1" fmla="*/ 66 h 366"/>
                  <a:gd name="T2" fmla="*/ 330 w 360"/>
                  <a:gd name="T3" fmla="*/ 354 h 366"/>
                  <a:gd name="T4" fmla="*/ 138 w 360"/>
                  <a:gd name="T5" fmla="*/ 336 h 366"/>
                  <a:gd name="T6" fmla="*/ 144 w 360"/>
                  <a:gd name="T7" fmla="*/ 348 h 366"/>
                  <a:gd name="T8" fmla="*/ 54 w 360"/>
                  <a:gd name="T9" fmla="*/ 336 h 366"/>
                  <a:gd name="T10" fmla="*/ 48 w 360"/>
                  <a:gd name="T11" fmla="*/ 366 h 366"/>
                  <a:gd name="T12" fmla="*/ 0 w 360"/>
                  <a:gd name="T13" fmla="*/ 360 h 366"/>
                  <a:gd name="T14" fmla="*/ 12 w 360"/>
                  <a:gd name="T15" fmla="*/ 288 h 366"/>
                  <a:gd name="T16" fmla="*/ 54 w 360"/>
                  <a:gd name="T17" fmla="*/ 0 h 366"/>
                  <a:gd name="T18" fmla="*/ 360 w 360"/>
                  <a:gd name="T19" fmla="*/ 30 h 366"/>
                  <a:gd name="T20" fmla="*/ 354 w 360"/>
                  <a:gd name="T21" fmla="*/ 66 h 366"/>
                  <a:gd name="T22" fmla="*/ 354 w 360"/>
                  <a:gd name="T23" fmla="*/ 72 h 3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0"/>
                  <a:gd name="T37" fmla="*/ 0 h 366"/>
                  <a:gd name="T38" fmla="*/ 360 w 360"/>
                  <a:gd name="T39" fmla="*/ 366 h 3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0" h="366">
                    <a:moveTo>
                      <a:pt x="354" y="66"/>
                    </a:moveTo>
                    <a:lnTo>
                      <a:pt x="330" y="354"/>
                    </a:lnTo>
                    <a:lnTo>
                      <a:pt x="138" y="336"/>
                    </a:lnTo>
                    <a:lnTo>
                      <a:pt x="144" y="348"/>
                    </a:lnTo>
                    <a:lnTo>
                      <a:pt x="54" y="336"/>
                    </a:lnTo>
                    <a:lnTo>
                      <a:pt x="48" y="366"/>
                    </a:lnTo>
                    <a:lnTo>
                      <a:pt x="0" y="360"/>
                    </a:lnTo>
                    <a:lnTo>
                      <a:pt x="12" y="288"/>
                    </a:lnTo>
                    <a:lnTo>
                      <a:pt x="54" y="0"/>
                    </a:lnTo>
                    <a:lnTo>
                      <a:pt x="360" y="30"/>
                    </a:lnTo>
                    <a:lnTo>
                      <a:pt x="354" y="66"/>
                    </a:lnTo>
                    <a:lnTo>
                      <a:pt x="354" y="7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59" name="Freeform 336"/>
              <p:cNvSpPr>
                <a:spLocks noChangeAspect="1"/>
              </p:cNvSpPr>
              <p:nvPr/>
            </p:nvSpPr>
            <p:spPr bwMode="auto">
              <a:xfrm>
                <a:off x="2202" y="175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6"/>
                  <a:gd name="T85" fmla="*/ 0 h 264"/>
                  <a:gd name="T86" fmla="*/ 306 w 306"/>
                  <a:gd name="T87" fmla="*/ 264 h 26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960" name="Freeform 337"/>
              <p:cNvSpPr>
                <a:spLocks noChangeAspect="1"/>
              </p:cNvSpPr>
              <p:nvPr/>
            </p:nvSpPr>
            <p:spPr bwMode="auto">
              <a:xfrm>
                <a:off x="2202" y="1752"/>
                <a:ext cx="306" cy="264"/>
              </a:xfrm>
              <a:custGeom>
                <a:avLst/>
                <a:gdLst>
                  <a:gd name="T0" fmla="*/ 294 w 306"/>
                  <a:gd name="T1" fmla="*/ 138 h 264"/>
                  <a:gd name="T2" fmla="*/ 294 w 306"/>
                  <a:gd name="T3" fmla="*/ 186 h 264"/>
                  <a:gd name="T4" fmla="*/ 306 w 306"/>
                  <a:gd name="T5" fmla="*/ 240 h 264"/>
                  <a:gd name="T6" fmla="*/ 306 w 306"/>
                  <a:gd name="T7" fmla="*/ 252 h 264"/>
                  <a:gd name="T8" fmla="*/ 300 w 306"/>
                  <a:gd name="T9" fmla="*/ 264 h 264"/>
                  <a:gd name="T10" fmla="*/ 294 w 306"/>
                  <a:gd name="T11" fmla="*/ 264 h 264"/>
                  <a:gd name="T12" fmla="*/ 252 w 306"/>
                  <a:gd name="T13" fmla="*/ 240 h 264"/>
                  <a:gd name="T14" fmla="*/ 234 w 306"/>
                  <a:gd name="T15" fmla="*/ 234 h 264"/>
                  <a:gd name="T16" fmla="*/ 210 w 306"/>
                  <a:gd name="T17" fmla="*/ 210 h 264"/>
                  <a:gd name="T18" fmla="*/ 6 w 306"/>
                  <a:gd name="T19" fmla="*/ 246 h 264"/>
                  <a:gd name="T20" fmla="*/ 0 w 306"/>
                  <a:gd name="T21" fmla="*/ 234 h 264"/>
                  <a:gd name="T22" fmla="*/ 36 w 306"/>
                  <a:gd name="T23" fmla="*/ 192 h 264"/>
                  <a:gd name="T24" fmla="*/ 24 w 306"/>
                  <a:gd name="T25" fmla="*/ 162 h 264"/>
                  <a:gd name="T26" fmla="*/ 66 w 306"/>
                  <a:gd name="T27" fmla="*/ 150 h 264"/>
                  <a:gd name="T28" fmla="*/ 96 w 306"/>
                  <a:gd name="T29" fmla="*/ 150 h 264"/>
                  <a:gd name="T30" fmla="*/ 132 w 306"/>
                  <a:gd name="T31" fmla="*/ 138 h 264"/>
                  <a:gd name="T32" fmla="*/ 150 w 306"/>
                  <a:gd name="T33" fmla="*/ 120 h 264"/>
                  <a:gd name="T34" fmla="*/ 144 w 306"/>
                  <a:gd name="T35" fmla="*/ 102 h 264"/>
                  <a:gd name="T36" fmla="*/ 150 w 306"/>
                  <a:gd name="T37" fmla="*/ 90 h 264"/>
                  <a:gd name="T38" fmla="*/ 144 w 306"/>
                  <a:gd name="T39" fmla="*/ 96 h 264"/>
                  <a:gd name="T40" fmla="*/ 138 w 306"/>
                  <a:gd name="T41" fmla="*/ 84 h 264"/>
                  <a:gd name="T42" fmla="*/ 174 w 306"/>
                  <a:gd name="T43" fmla="*/ 30 h 264"/>
                  <a:gd name="T44" fmla="*/ 192 w 306"/>
                  <a:gd name="T45" fmla="*/ 12 h 264"/>
                  <a:gd name="T46" fmla="*/ 258 w 306"/>
                  <a:gd name="T47" fmla="*/ 0 h 264"/>
                  <a:gd name="T48" fmla="*/ 270 w 306"/>
                  <a:gd name="T49" fmla="*/ 60 h 264"/>
                  <a:gd name="T50" fmla="*/ 276 w 306"/>
                  <a:gd name="T51" fmla="*/ 90 h 264"/>
                  <a:gd name="T52" fmla="*/ 282 w 306"/>
                  <a:gd name="T53" fmla="*/ 90 h 264"/>
                  <a:gd name="T54" fmla="*/ 294 w 306"/>
                  <a:gd name="T55" fmla="*/ 138 h 264"/>
                  <a:gd name="T56" fmla="*/ 294 w 306"/>
                  <a:gd name="T57" fmla="*/ 144 h 2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06"/>
                  <a:gd name="T88" fmla="*/ 0 h 264"/>
                  <a:gd name="T89" fmla="*/ 306 w 306"/>
                  <a:gd name="T90" fmla="*/ 264 h 26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06" h="264">
                    <a:moveTo>
                      <a:pt x="294" y="138"/>
                    </a:moveTo>
                    <a:lnTo>
                      <a:pt x="294" y="186"/>
                    </a:lnTo>
                    <a:lnTo>
                      <a:pt x="306" y="240"/>
                    </a:lnTo>
                    <a:lnTo>
                      <a:pt x="306" y="252"/>
                    </a:lnTo>
                    <a:lnTo>
                      <a:pt x="300" y="264"/>
                    </a:lnTo>
                    <a:lnTo>
                      <a:pt x="294" y="264"/>
                    </a:lnTo>
                    <a:lnTo>
                      <a:pt x="252" y="240"/>
                    </a:lnTo>
                    <a:lnTo>
                      <a:pt x="234" y="234"/>
                    </a:lnTo>
                    <a:lnTo>
                      <a:pt x="210" y="210"/>
                    </a:lnTo>
                    <a:lnTo>
                      <a:pt x="6" y="246"/>
                    </a:lnTo>
                    <a:lnTo>
                      <a:pt x="0" y="234"/>
                    </a:lnTo>
                    <a:lnTo>
                      <a:pt x="36" y="192"/>
                    </a:lnTo>
                    <a:lnTo>
                      <a:pt x="24" y="162"/>
                    </a:lnTo>
                    <a:lnTo>
                      <a:pt x="66" y="150"/>
                    </a:lnTo>
                    <a:lnTo>
                      <a:pt x="96" y="150"/>
                    </a:lnTo>
                    <a:lnTo>
                      <a:pt x="132" y="138"/>
                    </a:lnTo>
                    <a:lnTo>
                      <a:pt x="150" y="120"/>
                    </a:lnTo>
                    <a:lnTo>
                      <a:pt x="144" y="102"/>
                    </a:lnTo>
                    <a:lnTo>
                      <a:pt x="150" y="90"/>
                    </a:lnTo>
                    <a:lnTo>
                      <a:pt x="144" y="96"/>
                    </a:lnTo>
                    <a:lnTo>
                      <a:pt x="138" y="84"/>
                    </a:lnTo>
                    <a:lnTo>
                      <a:pt x="174" y="30"/>
                    </a:lnTo>
                    <a:lnTo>
                      <a:pt x="192" y="12"/>
                    </a:lnTo>
                    <a:lnTo>
                      <a:pt x="258" y="0"/>
                    </a:lnTo>
                    <a:lnTo>
                      <a:pt x="270" y="60"/>
                    </a:lnTo>
                    <a:lnTo>
                      <a:pt x="276" y="90"/>
                    </a:lnTo>
                    <a:lnTo>
                      <a:pt x="282" y="90"/>
                    </a:lnTo>
                    <a:lnTo>
                      <a:pt x="294" y="138"/>
                    </a:lnTo>
                    <a:lnTo>
                      <a:pt x="294" y="14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61" name="Freeform 338"/>
              <p:cNvSpPr>
                <a:spLocks noChangeAspect="1"/>
              </p:cNvSpPr>
              <p:nvPr/>
            </p:nvSpPr>
            <p:spPr bwMode="auto">
              <a:xfrm>
                <a:off x="2460" y="2310"/>
                <a:ext cx="30" cy="42"/>
              </a:xfrm>
              <a:custGeom>
                <a:avLst/>
                <a:gdLst>
                  <a:gd name="T0" fmla="*/ 0 w 30"/>
                  <a:gd name="T1" fmla="*/ 0 h 42"/>
                  <a:gd name="T2" fmla="*/ 30 w 30"/>
                  <a:gd name="T3" fmla="*/ 42 h 42"/>
                  <a:gd name="T4" fmla="*/ 0 w 30"/>
                  <a:gd name="T5" fmla="*/ 0 h 42"/>
                  <a:gd name="T6" fmla="*/ 0 w 30"/>
                  <a:gd name="T7" fmla="*/ 6 h 42"/>
                  <a:gd name="T8" fmla="*/ 0 60000 65536"/>
                  <a:gd name="T9" fmla="*/ 0 60000 65536"/>
                  <a:gd name="T10" fmla="*/ 0 60000 65536"/>
                  <a:gd name="T11" fmla="*/ 0 60000 65536"/>
                  <a:gd name="T12" fmla="*/ 0 w 30"/>
                  <a:gd name="T13" fmla="*/ 0 h 42"/>
                  <a:gd name="T14" fmla="*/ 30 w 30"/>
                  <a:gd name="T15" fmla="*/ 42 h 42"/>
                </a:gdLst>
                <a:ahLst/>
                <a:cxnLst>
                  <a:cxn ang="T8">
                    <a:pos x="T0" y="T1"/>
                  </a:cxn>
                  <a:cxn ang="T9">
                    <a:pos x="T2" y="T3"/>
                  </a:cxn>
                  <a:cxn ang="T10">
                    <a:pos x="T4" y="T5"/>
                  </a:cxn>
                  <a:cxn ang="T11">
                    <a:pos x="T6" y="T7"/>
                  </a:cxn>
                </a:cxnLst>
                <a:rect l="T12" t="T13" r="T14" b="T15"/>
                <a:pathLst>
                  <a:path w="30" h="42">
                    <a:moveTo>
                      <a:pt x="0" y="0"/>
                    </a:moveTo>
                    <a:lnTo>
                      <a:pt x="30" y="42"/>
                    </a:lnTo>
                    <a:lnTo>
                      <a:pt x="0" y="0"/>
                    </a:lnTo>
                    <a:lnTo>
                      <a:pt x="0"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62" name="Freeform 339"/>
              <p:cNvSpPr>
                <a:spLocks noChangeAspect="1"/>
              </p:cNvSpPr>
              <p:nvPr/>
            </p:nvSpPr>
            <p:spPr bwMode="auto">
              <a:xfrm>
                <a:off x="2046" y="231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8"/>
                  <a:gd name="T178" fmla="*/ 0 h 192"/>
                  <a:gd name="T179" fmla="*/ 438 w 438"/>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63" name="Freeform 340"/>
              <p:cNvSpPr>
                <a:spLocks noChangeAspect="1"/>
              </p:cNvSpPr>
              <p:nvPr/>
            </p:nvSpPr>
            <p:spPr bwMode="auto">
              <a:xfrm>
                <a:off x="2046" y="2310"/>
                <a:ext cx="438" cy="192"/>
              </a:xfrm>
              <a:custGeom>
                <a:avLst/>
                <a:gdLst>
                  <a:gd name="T0" fmla="*/ 438 w 438"/>
                  <a:gd name="T1" fmla="*/ 54 h 192"/>
                  <a:gd name="T2" fmla="*/ 420 w 438"/>
                  <a:gd name="T3" fmla="*/ 78 h 192"/>
                  <a:gd name="T4" fmla="*/ 402 w 438"/>
                  <a:gd name="T5" fmla="*/ 78 h 192"/>
                  <a:gd name="T6" fmla="*/ 396 w 438"/>
                  <a:gd name="T7" fmla="*/ 66 h 192"/>
                  <a:gd name="T8" fmla="*/ 390 w 438"/>
                  <a:gd name="T9" fmla="*/ 72 h 192"/>
                  <a:gd name="T10" fmla="*/ 396 w 438"/>
                  <a:gd name="T11" fmla="*/ 78 h 192"/>
                  <a:gd name="T12" fmla="*/ 372 w 438"/>
                  <a:gd name="T13" fmla="*/ 78 h 192"/>
                  <a:gd name="T14" fmla="*/ 402 w 438"/>
                  <a:gd name="T15" fmla="*/ 84 h 192"/>
                  <a:gd name="T16" fmla="*/ 390 w 438"/>
                  <a:gd name="T17" fmla="*/ 108 h 192"/>
                  <a:gd name="T18" fmla="*/ 372 w 438"/>
                  <a:gd name="T19" fmla="*/ 102 h 192"/>
                  <a:gd name="T20" fmla="*/ 390 w 438"/>
                  <a:gd name="T21" fmla="*/ 108 h 192"/>
                  <a:gd name="T22" fmla="*/ 408 w 438"/>
                  <a:gd name="T23" fmla="*/ 96 h 192"/>
                  <a:gd name="T24" fmla="*/ 414 w 438"/>
                  <a:gd name="T25" fmla="*/ 108 h 192"/>
                  <a:gd name="T26" fmla="*/ 408 w 438"/>
                  <a:gd name="T27" fmla="*/ 120 h 192"/>
                  <a:gd name="T28" fmla="*/ 396 w 438"/>
                  <a:gd name="T29" fmla="*/ 114 h 192"/>
                  <a:gd name="T30" fmla="*/ 378 w 438"/>
                  <a:gd name="T31" fmla="*/ 126 h 192"/>
                  <a:gd name="T32" fmla="*/ 372 w 438"/>
                  <a:gd name="T33" fmla="*/ 126 h 192"/>
                  <a:gd name="T34" fmla="*/ 372 w 438"/>
                  <a:gd name="T35" fmla="*/ 138 h 192"/>
                  <a:gd name="T36" fmla="*/ 360 w 438"/>
                  <a:gd name="T37" fmla="*/ 126 h 192"/>
                  <a:gd name="T38" fmla="*/ 366 w 438"/>
                  <a:gd name="T39" fmla="*/ 144 h 192"/>
                  <a:gd name="T40" fmla="*/ 348 w 438"/>
                  <a:gd name="T41" fmla="*/ 162 h 192"/>
                  <a:gd name="T42" fmla="*/ 348 w 438"/>
                  <a:gd name="T43" fmla="*/ 180 h 192"/>
                  <a:gd name="T44" fmla="*/ 342 w 438"/>
                  <a:gd name="T45" fmla="*/ 174 h 192"/>
                  <a:gd name="T46" fmla="*/ 336 w 438"/>
                  <a:gd name="T47" fmla="*/ 186 h 192"/>
                  <a:gd name="T48" fmla="*/ 312 w 438"/>
                  <a:gd name="T49" fmla="*/ 192 h 192"/>
                  <a:gd name="T50" fmla="*/ 306 w 438"/>
                  <a:gd name="T51" fmla="*/ 192 h 192"/>
                  <a:gd name="T52" fmla="*/ 246 w 438"/>
                  <a:gd name="T53" fmla="*/ 144 h 192"/>
                  <a:gd name="T54" fmla="*/ 186 w 438"/>
                  <a:gd name="T55" fmla="*/ 156 h 192"/>
                  <a:gd name="T56" fmla="*/ 168 w 438"/>
                  <a:gd name="T57" fmla="*/ 132 h 192"/>
                  <a:gd name="T58" fmla="*/ 102 w 438"/>
                  <a:gd name="T59" fmla="*/ 144 h 192"/>
                  <a:gd name="T60" fmla="*/ 66 w 438"/>
                  <a:gd name="T61" fmla="*/ 162 h 192"/>
                  <a:gd name="T62" fmla="*/ 0 w 438"/>
                  <a:gd name="T63" fmla="*/ 168 h 192"/>
                  <a:gd name="T64" fmla="*/ 0 w 438"/>
                  <a:gd name="T65" fmla="*/ 150 h 192"/>
                  <a:gd name="T66" fmla="*/ 18 w 438"/>
                  <a:gd name="T67" fmla="*/ 150 h 192"/>
                  <a:gd name="T68" fmla="*/ 24 w 438"/>
                  <a:gd name="T69" fmla="*/ 132 h 192"/>
                  <a:gd name="T70" fmla="*/ 66 w 438"/>
                  <a:gd name="T71" fmla="*/ 108 h 192"/>
                  <a:gd name="T72" fmla="*/ 78 w 438"/>
                  <a:gd name="T73" fmla="*/ 90 h 192"/>
                  <a:gd name="T74" fmla="*/ 84 w 438"/>
                  <a:gd name="T75" fmla="*/ 96 h 192"/>
                  <a:gd name="T76" fmla="*/ 114 w 438"/>
                  <a:gd name="T77" fmla="*/ 78 h 192"/>
                  <a:gd name="T78" fmla="*/ 126 w 438"/>
                  <a:gd name="T79" fmla="*/ 66 h 192"/>
                  <a:gd name="T80" fmla="*/ 126 w 438"/>
                  <a:gd name="T81" fmla="*/ 48 h 192"/>
                  <a:gd name="T82" fmla="*/ 408 w 438"/>
                  <a:gd name="T83" fmla="*/ 0 h 192"/>
                  <a:gd name="T84" fmla="*/ 426 w 438"/>
                  <a:gd name="T85" fmla="*/ 24 h 192"/>
                  <a:gd name="T86" fmla="*/ 414 w 438"/>
                  <a:gd name="T87" fmla="*/ 12 h 192"/>
                  <a:gd name="T88" fmla="*/ 420 w 438"/>
                  <a:gd name="T89" fmla="*/ 24 h 192"/>
                  <a:gd name="T90" fmla="*/ 408 w 438"/>
                  <a:gd name="T91" fmla="*/ 18 h 192"/>
                  <a:gd name="T92" fmla="*/ 414 w 438"/>
                  <a:gd name="T93" fmla="*/ 24 h 192"/>
                  <a:gd name="T94" fmla="*/ 402 w 438"/>
                  <a:gd name="T95" fmla="*/ 24 h 192"/>
                  <a:gd name="T96" fmla="*/ 402 w 438"/>
                  <a:gd name="T97" fmla="*/ 30 h 192"/>
                  <a:gd name="T98" fmla="*/ 396 w 438"/>
                  <a:gd name="T99" fmla="*/ 30 h 192"/>
                  <a:gd name="T100" fmla="*/ 396 w 438"/>
                  <a:gd name="T101" fmla="*/ 36 h 192"/>
                  <a:gd name="T102" fmla="*/ 384 w 438"/>
                  <a:gd name="T103" fmla="*/ 36 h 192"/>
                  <a:gd name="T104" fmla="*/ 372 w 438"/>
                  <a:gd name="T105" fmla="*/ 18 h 192"/>
                  <a:gd name="T106" fmla="*/ 384 w 438"/>
                  <a:gd name="T107" fmla="*/ 48 h 192"/>
                  <a:gd name="T108" fmla="*/ 414 w 438"/>
                  <a:gd name="T109" fmla="*/ 36 h 192"/>
                  <a:gd name="T110" fmla="*/ 414 w 438"/>
                  <a:gd name="T111" fmla="*/ 54 h 192"/>
                  <a:gd name="T112" fmla="*/ 420 w 438"/>
                  <a:gd name="T113" fmla="*/ 54 h 192"/>
                  <a:gd name="T114" fmla="*/ 426 w 438"/>
                  <a:gd name="T115" fmla="*/ 36 h 192"/>
                  <a:gd name="T116" fmla="*/ 438 w 438"/>
                  <a:gd name="T117" fmla="*/ 54 h 192"/>
                  <a:gd name="T118" fmla="*/ 438 w 438"/>
                  <a:gd name="T119" fmla="*/ 60 h 1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192"/>
                  <a:gd name="T182" fmla="*/ 438 w 438"/>
                  <a:gd name="T183" fmla="*/ 192 h 1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192">
                    <a:moveTo>
                      <a:pt x="438" y="54"/>
                    </a:moveTo>
                    <a:lnTo>
                      <a:pt x="420" y="78"/>
                    </a:lnTo>
                    <a:lnTo>
                      <a:pt x="402" y="78"/>
                    </a:lnTo>
                    <a:lnTo>
                      <a:pt x="396" y="66"/>
                    </a:lnTo>
                    <a:lnTo>
                      <a:pt x="390" y="72"/>
                    </a:lnTo>
                    <a:lnTo>
                      <a:pt x="396" y="78"/>
                    </a:lnTo>
                    <a:lnTo>
                      <a:pt x="372" y="78"/>
                    </a:lnTo>
                    <a:lnTo>
                      <a:pt x="402" y="84"/>
                    </a:lnTo>
                    <a:lnTo>
                      <a:pt x="390" y="108"/>
                    </a:lnTo>
                    <a:lnTo>
                      <a:pt x="372" y="102"/>
                    </a:lnTo>
                    <a:lnTo>
                      <a:pt x="390" y="108"/>
                    </a:lnTo>
                    <a:lnTo>
                      <a:pt x="408" y="96"/>
                    </a:lnTo>
                    <a:lnTo>
                      <a:pt x="414" y="108"/>
                    </a:lnTo>
                    <a:lnTo>
                      <a:pt x="408" y="120"/>
                    </a:lnTo>
                    <a:lnTo>
                      <a:pt x="396" y="114"/>
                    </a:lnTo>
                    <a:lnTo>
                      <a:pt x="378" y="126"/>
                    </a:lnTo>
                    <a:lnTo>
                      <a:pt x="372" y="126"/>
                    </a:lnTo>
                    <a:lnTo>
                      <a:pt x="372" y="138"/>
                    </a:lnTo>
                    <a:lnTo>
                      <a:pt x="360" y="126"/>
                    </a:lnTo>
                    <a:lnTo>
                      <a:pt x="366" y="144"/>
                    </a:lnTo>
                    <a:lnTo>
                      <a:pt x="348" y="162"/>
                    </a:lnTo>
                    <a:lnTo>
                      <a:pt x="348" y="180"/>
                    </a:lnTo>
                    <a:lnTo>
                      <a:pt x="342" y="174"/>
                    </a:lnTo>
                    <a:lnTo>
                      <a:pt x="336" y="186"/>
                    </a:lnTo>
                    <a:lnTo>
                      <a:pt x="312" y="192"/>
                    </a:lnTo>
                    <a:lnTo>
                      <a:pt x="306" y="192"/>
                    </a:lnTo>
                    <a:lnTo>
                      <a:pt x="246" y="144"/>
                    </a:lnTo>
                    <a:lnTo>
                      <a:pt x="186" y="156"/>
                    </a:lnTo>
                    <a:lnTo>
                      <a:pt x="168" y="132"/>
                    </a:lnTo>
                    <a:lnTo>
                      <a:pt x="102" y="144"/>
                    </a:lnTo>
                    <a:lnTo>
                      <a:pt x="66" y="162"/>
                    </a:lnTo>
                    <a:lnTo>
                      <a:pt x="0" y="168"/>
                    </a:lnTo>
                    <a:lnTo>
                      <a:pt x="0" y="150"/>
                    </a:lnTo>
                    <a:lnTo>
                      <a:pt x="18" y="150"/>
                    </a:lnTo>
                    <a:lnTo>
                      <a:pt x="24" y="132"/>
                    </a:lnTo>
                    <a:lnTo>
                      <a:pt x="66" y="108"/>
                    </a:lnTo>
                    <a:lnTo>
                      <a:pt x="78" y="90"/>
                    </a:lnTo>
                    <a:lnTo>
                      <a:pt x="84" y="96"/>
                    </a:lnTo>
                    <a:lnTo>
                      <a:pt x="114" y="78"/>
                    </a:lnTo>
                    <a:lnTo>
                      <a:pt x="126" y="66"/>
                    </a:lnTo>
                    <a:lnTo>
                      <a:pt x="126" y="48"/>
                    </a:lnTo>
                    <a:lnTo>
                      <a:pt x="408" y="0"/>
                    </a:lnTo>
                    <a:lnTo>
                      <a:pt x="426" y="24"/>
                    </a:lnTo>
                    <a:lnTo>
                      <a:pt x="414" y="12"/>
                    </a:lnTo>
                    <a:lnTo>
                      <a:pt x="420" y="24"/>
                    </a:lnTo>
                    <a:lnTo>
                      <a:pt x="408" y="18"/>
                    </a:lnTo>
                    <a:lnTo>
                      <a:pt x="414" y="24"/>
                    </a:lnTo>
                    <a:lnTo>
                      <a:pt x="402" y="24"/>
                    </a:lnTo>
                    <a:lnTo>
                      <a:pt x="402" y="30"/>
                    </a:lnTo>
                    <a:lnTo>
                      <a:pt x="396" y="30"/>
                    </a:lnTo>
                    <a:lnTo>
                      <a:pt x="396" y="36"/>
                    </a:lnTo>
                    <a:lnTo>
                      <a:pt x="384" y="36"/>
                    </a:lnTo>
                    <a:lnTo>
                      <a:pt x="372" y="18"/>
                    </a:lnTo>
                    <a:lnTo>
                      <a:pt x="384" y="48"/>
                    </a:lnTo>
                    <a:lnTo>
                      <a:pt x="414" y="36"/>
                    </a:lnTo>
                    <a:lnTo>
                      <a:pt x="414" y="54"/>
                    </a:lnTo>
                    <a:lnTo>
                      <a:pt x="420" y="54"/>
                    </a:lnTo>
                    <a:lnTo>
                      <a:pt x="426" y="36"/>
                    </a:lnTo>
                    <a:lnTo>
                      <a:pt x="438" y="54"/>
                    </a:lnTo>
                    <a:lnTo>
                      <a:pt x="438" y="6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64" name="Freeform 341"/>
              <p:cNvSpPr>
                <a:spLocks noChangeAspect="1"/>
              </p:cNvSpPr>
              <p:nvPr/>
            </p:nvSpPr>
            <p:spPr bwMode="auto">
              <a:xfrm>
                <a:off x="2454" y="2310"/>
                <a:ext cx="6" cy="6"/>
              </a:xfrm>
              <a:custGeom>
                <a:avLst/>
                <a:gdLst>
                  <a:gd name="T0" fmla="*/ 6 w 6"/>
                  <a:gd name="T1" fmla="*/ 0 h 6"/>
                  <a:gd name="T2" fmla="*/ 0 w 6"/>
                  <a:gd name="T3" fmla="*/ 0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0"/>
                    </a:lnTo>
                    <a:lnTo>
                      <a:pt x="6" y="0"/>
                    </a:lnTo>
                    <a:lnTo>
                      <a:pt x="6"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65" name="Freeform 342"/>
              <p:cNvSpPr>
                <a:spLocks noChangeAspect="1"/>
              </p:cNvSpPr>
              <p:nvPr/>
            </p:nvSpPr>
            <p:spPr bwMode="auto">
              <a:xfrm>
                <a:off x="1080" y="1602"/>
                <a:ext cx="336" cy="210"/>
              </a:xfrm>
              <a:custGeom>
                <a:avLst/>
                <a:gdLst>
                  <a:gd name="T0" fmla="*/ 336 w 336"/>
                  <a:gd name="T1" fmla="*/ 210 h 210"/>
                  <a:gd name="T2" fmla="*/ 0 w 336"/>
                  <a:gd name="T3" fmla="*/ 198 h 210"/>
                  <a:gd name="T4" fmla="*/ 6 w 336"/>
                  <a:gd name="T5" fmla="*/ 174 h 210"/>
                  <a:gd name="T6" fmla="*/ 18 w 336"/>
                  <a:gd name="T7" fmla="*/ 0 h 210"/>
                  <a:gd name="T8" fmla="*/ 312 w 336"/>
                  <a:gd name="T9" fmla="*/ 18 h 210"/>
                  <a:gd name="T10" fmla="*/ 336 w 336"/>
                  <a:gd name="T11" fmla="*/ 210 h 210"/>
                  <a:gd name="T12" fmla="*/ 0 60000 65536"/>
                  <a:gd name="T13" fmla="*/ 0 60000 65536"/>
                  <a:gd name="T14" fmla="*/ 0 60000 65536"/>
                  <a:gd name="T15" fmla="*/ 0 60000 65536"/>
                  <a:gd name="T16" fmla="*/ 0 60000 65536"/>
                  <a:gd name="T17" fmla="*/ 0 60000 65536"/>
                  <a:gd name="T18" fmla="*/ 0 w 336"/>
                  <a:gd name="T19" fmla="*/ 0 h 210"/>
                  <a:gd name="T20" fmla="*/ 336 w 336"/>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336" h="210">
                    <a:moveTo>
                      <a:pt x="336" y="210"/>
                    </a:moveTo>
                    <a:lnTo>
                      <a:pt x="0" y="198"/>
                    </a:lnTo>
                    <a:lnTo>
                      <a:pt x="6" y="174"/>
                    </a:lnTo>
                    <a:lnTo>
                      <a:pt x="18" y="0"/>
                    </a:lnTo>
                    <a:lnTo>
                      <a:pt x="312" y="18"/>
                    </a:lnTo>
                    <a:lnTo>
                      <a:pt x="336" y="210"/>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66" name="Freeform 343"/>
              <p:cNvSpPr>
                <a:spLocks noChangeAspect="1"/>
              </p:cNvSpPr>
              <p:nvPr/>
            </p:nvSpPr>
            <p:spPr bwMode="auto">
              <a:xfrm>
                <a:off x="1080" y="1602"/>
                <a:ext cx="336" cy="216"/>
              </a:xfrm>
              <a:custGeom>
                <a:avLst/>
                <a:gdLst>
                  <a:gd name="T0" fmla="*/ 336 w 336"/>
                  <a:gd name="T1" fmla="*/ 210 h 216"/>
                  <a:gd name="T2" fmla="*/ 0 w 336"/>
                  <a:gd name="T3" fmla="*/ 198 h 216"/>
                  <a:gd name="T4" fmla="*/ 6 w 336"/>
                  <a:gd name="T5" fmla="*/ 174 h 216"/>
                  <a:gd name="T6" fmla="*/ 18 w 336"/>
                  <a:gd name="T7" fmla="*/ 0 h 216"/>
                  <a:gd name="T8" fmla="*/ 312 w 336"/>
                  <a:gd name="T9" fmla="*/ 18 h 216"/>
                  <a:gd name="T10" fmla="*/ 336 w 336"/>
                  <a:gd name="T11" fmla="*/ 210 h 216"/>
                  <a:gd name="T12" fmla="*/ 336 w 336"/>
                  <a:gd name="T13" fmla="*/ 216 h 216"/>
                  <a:gd name="T14" fmla="*/ 0 60000 65536"/>
                  <a:gd name="T15" fmla="*/ 0 60000 65536"/>
                  <a:gd name="T16" fmla="*/ 0 60000 65536"/>
                  <a:gd name="T17" fmla="*/ 0 60000 65536"/>
                  <a:gd name="T18" fmla="*/ 0 60000 65536"/>
                  <a:gd name="T19" fmla="*/ 0 60000 65536"/>
                  <a:gd name="T20" fmla="*/ 0 60000 65536"/>
                  <a:gd name="T21" fmla="*/ 0 w 336"/>
                  <a:gd name="T22" fmla="*/ 0 h 216"/>
                  <a:gd name="T23" fmla="*/ 336 w 336"/>
                  <a:gd name="T24" fmla="*/ 216 h 2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16">
                    <a:moveTo>
                      <a:pt x="336" y="210"/>
                    </a:moveTo>
                    <a:lnTo>
                      <a:pt x="0" y="198"/>
                    </a:lnTo>
                    <a:lnTo>
                      <a:pt x="6" y="174"/>
                    </a:lnTo>
                    <a:lnTo>
                      <a:pt x="18" y="0"/>
                    </a:lnTo>
                    <a:lnTo>
                      <a:pt x="312" y="18"/>
                    </a:lnTo>
                    <a:lnTo>
                      <a:pt x="336" y="210"/>
                    </a:lnTo>
                    <a:lnTo>
                      <a:pt x="336" y="21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67" name="Freeform 344"/>
              <p:cNvSpPr>
                <a:spLocks noChangeAspect="1"/>
              </p:cNvSpPr>
              <p:nvPr/>
            </p:nvSpPr>
            <p:spPr bwMode="auto">
              <a:xfrm>
                <a:off x="1974" y="201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240"/>
                  <a:gd name="T80" fmla="*/ 210 w 210"/>
                  <a:gd name="T81" fmla="*/ 240 h 2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68" name="Freeform 345"/>
              <p:cNvSpPr>
                <a:spLocks noChangeAspect="1"/>
              </p:cNvSpPr>
              <p:nvPr/>
            </p:nvSpPr>
            <p:spPr bwMode="auto">
              <a:xfrm>
                <a:off x="1974" y="2010"/>
                <a:ext cx="210" cy="240"/>
              </a:xfrm>
              <a:custGeom>
                <a:avLst/>
                <a:gdLst>
                  <a:gd name="T0" fmla="*/ 210 w 210"/>
                  <a:gd name="T1" fmla="*/ 84 h 240"/>
                  <a:gd name="T2" fmla="*/ 204 w 210"/>
                  <a:gd name="T3" fmla="*/ 90 h 240"/>
                  <a:gd name="T4" fmla="*/ 210 w 210"/>
                  <a:gd name="T5" fmla="*/ 102 h 240"/>
                  <a:gd name="T6" fmla="*/ 204 w 210"/>
                  <a:gd name="T7" fmla="*/ 150 h 240"/>
                  <a:gd name="T8" fmla="*/ 168 w 210"/>
                  <a:gd name="T9" fmla="*/ 180 h 240"/>
                  <a:gd name="T10" fmla="*/ 168 w 210"/>
                  <a:gd name="T11" fmla="*/ 198 h 240"/>
                  <a:gd name="T12" fmla="*/ 156 w 210"/>
                  <a:gd name="T13" fmla="*/ 198 h 240"/>
                  <a:gd name="T14" fmla="*/ 150 w 210"/>
                  <a:gd name="T15" fmla="*/ 222 h 240"/>
                  <a:gd name="T16" fmla="*/ 132 w 210"/>
                  <a:gd name="T17" fmla="*/ 240 h 240"/>
                  <a:gd name="T18" fmla="*/ 114 w 210"/>
                  <a:gd name="T19" fmla="*/ 222 h 240"/>
                  <a:gd name="T20" fmla="*/ 78 w 210"/>
                  <a:gd name="T21" fmla="*/ 234 h 240"/>
                  <a:gd name="T22" fmla="*/ 48 w 210"/>
                  <a:gd name="T23" fmla="*/ 222 h 240"/>
                  <a:gd name="T24" fmla="*/ 36 w 210"/>
                  <a:gd name="T25" fmla="*/ 204 h 240"/>
                  <a:gd name="T26" fmla="*/ 18 w 210"/>
                  <a:gd name="T27" fmla="*/ 210 h 240"/>
                  <a:gd name="T28" fmla="*/ 0 w 210"/>
                  <a:gd name="T29" fmla="*/ 42 h 240"/>
                  <a:gd name="T30" fmla="*/ 18 w 210"/>
                  <a:gd name="T31" fmla="*/ 42 h 240"/>
                  <a:gd name="T32" fmla="*/ 60 w 210"/>
                  <a:gd name="T33" fmla="*/ 30 h 240"/>
                  <a:gd name="T34" fmla="*/ 60 w 210"/>
                  <a:gd name="T35" fmla="*/ 36 h 240"/>
                  <a:gd name="T36" fmla="*/ 96 w 210"/>
                  <a:gd name="T37" fmla="*/ 42 h 240"/>
                  <a:gd name="T38" fmla="*/ 90 w 210"/>
                  <a:gd name="T39" fmla="*/ 48 h 240"/>
                  <a:gd name="T40" fmla="*/ 114 w 210"/>
                  <a:gd name="T41" fmla="*/ 48 h 240"/>
                  <a:gd name="T42" fmla="*/ 150 w 210"/>
                  <a:gd name="T43" fmla="*/ 36 h 240"/>
                  <a:gd name="T44" fmla="*/ 162 w 210"/>
                  <a:gd name="T45" fmla="*/ 18 h 240"/>
                  <a:gd name="T46" fmla="*/ 198 w 210"/>
                  <a:gd name="T47" fmla="*/ 0 h 240"/>
                  <a:gd name="T48" fmla="*/ 210 w 210"/>
                  <a:gd name="T49" fmla="*/ 66 h 240"/>
                  <a:gd name="T50" fmla="*/ 210 w 210"/>
                  <a:gd name="T51" fmla="*/ 84 h 240"/>
                  <a:gd name="T52" fmla="*/ 210 w 210"/>
                  <a:gd name="T53" fmla="*/ 90 h 2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0"/>
                  <a:gd name="T82" fmla="*/ 0 h 240"/>
                  <a:gd name="T83" fmla="*/ 210 w 210"/>
                  <a:gd name="T84" fmla="*/ 240 h 24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0" h="240">
                    <a:moveTo>
                      <a:pt x="210" y="84"/>
                    </a:moveTo>
                    <a:lnTo>
                      <a:pt x="204" y="90"/>
                    </a:lnTo>
                    <a:lnTo>
                      <a:pt x="210" y="102"/>
                    </a:lnTo>
                    <a:lnTo>
                      <a:pt x="204" y="150"/>
                    </a:lnTo>
                    <a:lnTo>
                      <a:pt x="168" y="180"/>
                    </a:lnTo>
                    <a:lnTo>
                      <a:pt x="168" y="198"/>
                    </a:lnTo>
                    <a:lnTo>
                      <a:pt x="156" y="198"/>
                    </a:lnTo>
                    <a:lnTo>
                      <a:pt x="150" y="222"/>
                    </a:lnTo>
                    <a:lnTo>
                      <a:pt x="132" y="240"/>
                    </a:lnTo>
                    <a:lnTo>
                      <a:pt x="114" y="222"/>
                    </a:lnTo>
                    <a:lnTo>
                      <a:pt x="78" y="234"/>
                    </a:lnTo>
                    <a:lnTo>
                      <a:pt x="48" y="222"/>
                    </a:lnTo>
                    <a:lnTo>
                      <a:pt x="36" y="204"/>
                    </a:lnTo>
                    <a:lnTo>
                      <a:pt x="18" y="210"/>
                    </a:lnTo>
                    <a:lnTo>
                      <a:pt x="0" y="42"/>
                    </a:lnTo>
                    <a:lnTo>
                      <a:pt x="18" y="42"/>
                    </a:lnTo>
                    <a:lnTo>
                      <a:pt x="60" y="30"/>
                    </a:lnTo>
                    <a:lnTo>
                      <a:pt x="60" y="36"/>
                    </a:lnTo>
                    <a:lnTo>
                      <a:pt x="96" y="42"/>
                    </a:lnTo>
                    <a:lnTo>
                      <a:pt x="90" y="48"/>
                    </a:lnTo>
                    <a:lnTo>
                      <a:pt x="114" y="48"/>
                    </a:lnTo>
                    <a:lnTo>
                      <a:pt x="150" y="36"/>
                    </a:lnTo>
                    <a:lnTo>
                      <a:pt x="162" y="18"/>
                    </a:lnTo>
                    <a:lnTo>
                      <a:pt x="198" y="0"/>
                    </a:lnTo>
                    <a:lnTo>
                      <a:pt x="210" y="66"/>
                    </a:lnTo>
                    <a:lnTo>
                      <a:pt x="210" y="84"/>
                    </a:lnTo>
                    <a:lnTo>
                      <a:pt x="210" y="9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69" name="Freeform 346"/>
              <p:cNvSpPr>
                <a:spLocks noChangeAspect="1"/>
              </p:cNvSpPr>
              <p:nvPr/>
            </p:nvSpPr>
            <p:spPr bwMode="auto">
              <a:xfrm>
                <a:off x="1080" y="237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44"/>
                  <a:gd name="T79" fmla="*/ 0 h 228"/>
                  <a:gd name="T80" fmla="*/ 444 w 444"/>
                  <a:gd name="T81" fmla="*/ 228 h 2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70" name="Freeform 347"/>
              <p:cNvSpPr>
                <a:spLocks noChangeAspect="1"/>
              </p:cNvSpPr>
              <p:nvPr/>
            </p:nvSpPr>
            <p:spPr bwMode="auto">
              <a:xfrm>
                <a:off x="1080" y="2370"/>
                <a:ext cx="444" cy="228"/>
              </a:xfrm>
              <a:custGeom>
                <a:avLst/>
                <a:gdLst>
                  <a:gd name="T0" fmla="*/ 432 w 444"/>
                  <a:gd name="T1" fmla="*/ 48 h 228"/>
                  <a:gd name="T2" fmla="*/ 444 w 444"/>
                  <a:gd name="T3" fmla="*/ 120 h 228"/>
                  <a:gd name="T4" fmla="*/ 438 w 444"/>
                  <a:gd name="T5" fmla="*/ 228 h 228"/>
                  <a:gd name="T6" fmla="*/ 402 w 444"/>
                  <a:gd name="T7" fmla="*/ 210 h 228"/>
                  <a:gd name="T8" fmla="*/ 342 w 444"/>
                  <a:gd name="T9" fmla="*/ 228 h 228"/>
                  <a:gd name="T10" fmla="*/ 324 w 444"/>
                  <a:gd name="T11" fmla="*/ 216 h 228"/>
                  <a:gd name="T12" fmla="*/ 312 w 444"/>
                  <a:gd name="T13" fmla="*/ 216 h 228"/>
                  <a:gd name="T14" fmla="*/ 312 w 444"/>
                  <a:gd name="T15" fmla="*/ 210 h 228"/>
                  <a:gd name="T16" fmla="*/ 300 w 444"/>
                  <a:gd name="T17" fmla="*/ 228 h 228"/>
                  <a:gd name="T18" fmla="*/ 294 w 444"/>
                  <a:gd name="T19" fmla="*/ 216 h 228"/>
                  <a:gd name="T20" fmla="*/ 288 w 444"/>
                  <a:gd name="T21" fmla="*/ 222 h 228"/>
                  <a:gd name="T22" fmla="*/ 270 w 444"/>
                  <a:gd name="T23" fmla="*/ 210 h 228"/>
                  <a:gd name="T24" fmla="*/ 258 w 444"/>
                  <a:gd name="T25" fmla="*/ 216 h 228"/>
                  <a:gd name="T26" fmla="*/ 246 w 444"/>
                  <a:gd name="T27" fmla="*/ 198 h 228"/>
                  <a:gd name="T28" fmla="*/ 228 w 444"/>
                  <a:gd name="T29" fmla="*/ 204 h 228"/>
                  <a:gd name="T30" fmla="*/ 192 w 444"/>
                  <a:gd name="T31" fmla="*/ 192 h 228"/>
                  <a:gd name="T32" fmla="*/ 186 w 444"/>
                  <a:gd name="T33" fmla="*/ 174 h 228"/>
                  <a:gd name="T34" fmla="*/ 168 w 444"/>
                  <a:gd name="T35" fmla="*/ 180 h 228"/>
                  <a:gd name="T36" fmla="*/ 150 w 444"/>
                  <a:gd name="T37" fmla="*/ 168 h 228"/>
                  <a:gd name="T38" fmla="*/ 156 w 444"/>
                  <a:gd name="T39" fmla="*/ 42 h 228"/>
                  <a:gd name="T40" fmla="*/ 0 w 444"/>
                  <a:gd name="T41" fmla="*/ 36 h 228"/>
                  <a:gd name="T42" fmla="*/ 6 w 444"/>
                  <a:gd name="T43" fmla="*/ 0 h 228"/>
                  <a:gd name="T44" fmla="*/ 54 w 444"/>
                  <a:gd name="T45" fmla="*/ 6 h 228"/>
                  <a:gd name="T46" fmla="*/ 432 w 444"/>
                  <a:gd name="T47" fmla="*/ 12 h 228"/>
                  <a:gd name="T48" fmla="*/ 432 w 444"/>
                  <a:gd name="T49" fmla="*/ 36 h 228"/>
                  <a:gd name="T50" fmla="*/ 432 w 444"/>
                  <a:gd name="T51" fmla="*/ 48 h 228"/>
                  <a:gd name="T52" fmla="*/ 432 w 444"/>
                  <a:gd name="T53" fmla="*/ 54 h 2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4"/>
                  <a:gd name="T82" fmla="*/ 0 h 228"/>
                  <a:gd name="T83" fmla="*/ 444 w 444"/>
                  <a:gd name="T84" fmla="*/ 228 h 2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4" h="228">
                    <a:moveTo>
                      <a:pt x="432" y="48"/>
                    </a:moveTo>
                    <a:lnTo>
                      <a:pt x="444" y="120"/>
                    </a:lnTo>
                    <a:lnTo>
                      <a:pt x="438" y="228"/>
                    </a:lnTo>
                    <a:lnTo>
                      <a:pt x="402" y="210"/>
                    </a:lnTo>
                    <a:lnTo>
                      <a:pt x="342" y="228"/>
                    </a:lnTo>
                    <a:lnTo>
                      <a:pt x="324" y="216"/>
                    </a:lnTo>
                    <a:lnTo>
                      <a:pt x="312" y="216"/>
                    </a:lnTo>
                    <a:lnTo>
                      <a:pt x="312" y="210"/>
                    </a:lnTo>
                    <a:lnTo>
                      <a:pt x="300" y="228"/>
                    </a:lnTo>
                    <a:lnTo>
                      <a:pt x="294" y="216"/>
                    </a:lnTo>
                    <a:lnTo>
                      <a:pt x="288" y="222"/>
                    </a:lnTo>
                    <a:lnTo>
                      <a:pt x="270" y="210"/>
                    </a:lnTo>
                    <a:lnTo>
                      <a:pt x="258" y="216"/>
                    </a:lnTo>
                    <a:lnTo>
                      <a:pt x="246" y="198"/>
                    </a:lnTo>
                    <a:lnTo>
                      <a:pt x="228" y="204"/>
                    </a:lnTo>
                    <a:lnTo>
                      <a:pt x="192" y="192"/>
                    </a:lnTo>
                    <a:lnTo>
                      <a:pt x="186" y="174"/>
                    </a:lnTo>
                    <a:lnTo>
                      <a:pt x="168" y="180"/>
                    </a:lnTo>
                    <a:lnTo>
                      <a:pt x="150" y="168"/>
                    </a:lnTo>
                    <a:lnTo>
                      <a:pt x="156" y="42"/>
                    </a:lnTo>
                    <a:lnTo>
                      <a:pt x="0" y="36"/>
                    </a:lnTo>
                    <a:lnTo>
                      <a:pt x="6" y="0"/>
                    </a:lnTo>
                    <a:lnTo>
                      <a:pt x="54" y="6"/>
                    </a:lnTo>
                    <a:lnTo>
                      <a:pt x="432" y="12"/>
                    </a:lnTo>
                    <a:lnTo>
                      <a:pt x="432" y="36"/>
                    </a:lnTo>
                    <a:lnTo>
                      <a:pt x="432" y="48"/>
                    </a:lnTo>
                    <a:lnTo>
                      <a:pt x="432" y="5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71" name="Freeform 348"/>
              <p:cNvSpPr>
                <a:spLocks noChangeAspect="1"/>
              </p:cNvSpPr>
              <p:nvPr/>
            </p:nvSpPr>
            <p:spPr bwMode="auto">
              <a:xfrm>
                <a:off x="126" y="161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2"/>
                  <a:gd name="T61" fmla="*/ 0 h 342"/>
                  <a:gd name="T62" fmla="*/ 402 w 402"/>
                  <a:gd name="T63" fmla="*/ 342 h 3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72" name="Freeform 349"/>
              <p:cNvSpPr>
                <a:spLocks noChangeAspect="1"/>
              </p:cNvSpPr>
              <p:nvPr/>
            </p:nvSpPr>
            <p:spPr bwMode="auto">
              <a:xfrm>
                <a:off x="126" y="1614"/>
                <a:ext cx="402" cy="342"/>
              </a:xfrm>
              <a:custGeom>
                <a:avLst/>
                <a:gdLst>
                  <a:gd name="T0" fmla="*/ 186 w 402"/>
                  <a:gd name="T1" fmla="*/ 306 h 342"/>
                  <a:gd name="T2" fmla="*/ 0 w 402"/>
                  <a:gd name="T3" fmla="*/ 252 h 342"/>
                  <a:gd name="T4" fmla="*/ 0 w 402"/>
                  <a:gd name="T5" fmla="*/ 198 h 342"/>
                  <a:gd name="T6" fmla="*/ 30 w 402"/>
                  <a:gd name="T7" fmla="*/ 150 h 342"/>
                  <a:gd name="T8" fmla="*/ 78 w 402"/>
                  <a:gd name="T9" fmla="*/ 42 h 342"/>
                  <a:gd name="T10" fmla="*/ 84 w 402"/>
                  <a:gd name="T11" fmla="*/ 0 h 342"/>
                  <a:gd name="T12" fmla="*/ 108 w 402"/>
                  <a:gd name="T13" fmla="*/ 6 h 342"/>
                  <a:gd name="T14" fmla="*/ 126 w 402"/>
                  <a:gd name="T15" fmla="*/ 18 h 342"/>
                  <a:gd name="T16" fmla="*/ 126 w 402"/>
                  <a:gd name="T17" fmla="*/ 48 h 342"/>
                  <a:gd name="T18" fmla="*/ 144 w 402"/>
                  <a:gd name="T19" fmla="*/ 60 h 342"/>
                  <a:gd name="T20" fmla="*/ 168 w 402"/>
                  <a:gd name="T21" fmla="*/ 54 h 342"/>
                  <a:gd name="T22" fmla="*/ 198 w 402"/>
                  <a:gd name="T23" fmla="*/ 72 h 342"/>
                  <a:gd name="T24" fmla="*/ 300 w 402"/>
                  <a:gd name="T25" fmla="*/ 72 h 342"/>
                  <a:gd name="T26" fmla="*/ 384 w 402"/>
                  <a:gd name="T27" fmla="*/ 90 h 342"/>
                  <a:gd name="T28" fmla="*/ 402 w 402"/>
                  <a:gd name="T29" fmla="*/ 120 h 342"/>
                  <a:gd name="T30" fmla="*/ 348 w 402"/>
                  <a:gd name="T31" fmla="*/ 186 h 342"/>
                  <a:gd name="T32" fmla="*/ 360 w 402"/>
                  <a:gd name="T33" fmla="*/ 204 h 342"/>
                  <a:gd name="T34" fmla="*/ 324 w 402"/>
                  <a:gd name="T35" fmla="*/ 342 h 342"/>
                  <a:gd name="T36" fmla="*/ 216 w 402"/>
                  <a:gd name="T37" fmla="*/ 312 h 342"/>
                  <a:gd name="T38" fmla="*/ 186 w 402"/>
                  <a:gd name="T39" fmla="*/ 306 h 342"/>
                  <a:gd name="T40" fmla="*/ 186 w 402"/>
                  <a:gd name="T41" fmla="*/ 312 h 3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2"/>
                  <a:gd name="T64" fmla="*/ 0 h 342"/>
                  <a:gd name="T65" fmla="*/ 402 w 402"/>
                  <a:gd name="T66" fmla="*/ 342 h 3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2" h="342">
                    <a:moveTo>
                      <a:pt x="186" y="306"/>
                    </a:moveTo>
                    <a:lnTo>
                      <a:pt x="0" y="252"/>
                    </a:lnTo>
                    <a:lnTo>
                      <a:pt x="0" y="198"/>
                    </a:lnTo>
                    <a:lnTo>
                      <a:pt x="30" y="150"/>
                    </a:lnTo>
                    <a:lnTo>
                      <a:pt x="78" y="42"/>
                    </a:lnTo>
                    <a:lnTo>
                      <a:pt x="84" y="0"/>
                    </a:lnTo>
                    <a:lnTo>
                      <a:pt x="108" y="6"/>
                    </a:lnTo>
                    <a:lnTo>
                      <a:pt x="126" y="18"/>
                    </a:lnTo>
                    <a:lnTo>
                      <a:pt x="126" y="48"/>
                    </a:lnTo>
                    <a:lnTo>
                      <a:pt x="144" y="60"/>
                    </a:lnTo>
                    <a:lnTo>
                      <a:pt x="168" y="54"/>
                    </a:lnTo>
                    <a:lnTo>
                      <a:pt x="198" y="72"/>
                    </a:lnTo>
                    <a:lnTo>
                      <a:pt x="300" y="72"/>
                    </a:lnTo>
                    <a:lnTo>
                      <a:pt x="384" y="90"/>
                    </a:lnTo>
                    <a:lnTo>
                      <a:pt x="402" y="120"/>
                    </a:lnTo>
                    <a:lnTo>
                      <a:pt x="348" y="186"/>
                    </a:lnTo>
                    <a:lnTo>
                      <a:pt x="360" y="204"/>
                    </a:lnTo>
                    <a:lnTo>
                      <a:pt x="324" y="342"/>
                    </a:lnTo>
                    <a:lnTo>
                      <a:pt x="216" y="312"/>
                    </a:lnTo>
                    <a:lnTo>
                      <a:pt x="186" y="306"/>
                    </a:lnTo>
                    <a:lnTo>
                      <a:pt x="186" y="3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73" name="Freeform 350"/>
              <p:cNvSpPr>
                <a:spLocks noChangeAspect="1"/>
              </p:cNvSpPr>
              <p:nvPr/>
            </p:nvSpPr>
            <p:spPr bwMode="auto">
              <a:xfrm>
                <a:off x="2172" y="196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4"/>
                  <a:gd name="T58" fmla="*/ 0 h 186"/>
                  <a:gd name="T59" fmla="*/ 294 w 294"/>
                  <a:gd name="T60" fmla="*/ 186 h 18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74" name="Freeform 351"/>
              <p:cNvSpPr>
                <a:spLocks noChangeAspect="1"/>
              </p:cNvSpPr>
              <p:nvPr/>
            </p:nvSpPr>
            <p:spPr bwMode="auto">
              <a:xfrm>
                <a:off x="2172" y="1962"/>
                <a:ext cx="294" cy="186"/>
              </a:xfrm>
              <a:custGeom>
                <a:avLst/>
                <a:gdLst>
                  <a:gd name="T0" fmla="*/ 30 w 294"/>
                  <a:gd name="T1" fmla="*/ 24 h 186"/>
                  <a:gd name="T2" fmla="*/ 36 w 294"/>
                  <a:gd name="T3" fmla="*/ 36 h 186"/>
                  <a:gd name="T4" fmla="*/ 240 w 294"/>
                  <a:gd name="T5" fmla="*/ 0 h 186"/>
                  <a:gd name="T6" fmla="*/ 264 w 294"/>
                  <a:gd name="T7" fmla="*/ 24 h 186"/>
                  <a:gd name="T8" fmla="*/ 282 w 294"/>
                  <a:gd name="T9" fmla="*/ 30 h 186"/>
                  <a:gd name="T10" fmla="*/ 264 w 294"/>
                  <a:gd name="T11" fmla="*/ 60 h 186"/>
                  <a:gd name="T12" fmla="*/ 270 w 294"/>
                  <a:gd name="T13" fmla="*/ 84 h 186"/>
                  <a:gd name="T14" fmla="*/ 294 w 294"/>
                  <a:gd name="T15" fmla="*/ 108 h 186"/>
                  <a:gd name="T16" fmla="*/ 270 w 294"/>
                  <a:gd name="T17" fmla="*/ 138 h 186"/>
                  <a:gd name="T18" fmla="*/ 264 w 294"/>
                  <a:gd name="T19" fmla="*/ 138 h 186"/>
                  <a:gd name="T20" fmla="*/ 252 w 294"/>
                  <a:gd name="T21" fmla="*/ 144 h 186"/>
                  <a:gd name="T22" fmla="*/ 234 w 294"/>
                  <a:gd name="T23" fmla="*/ 150 h 186"/>
                  <a:gd name="T24" fmla="*/ 72 w 294"/>
                  <a:gd name="T25" fmla="*/ 180 h 186"/>
                  <a:gd name="T26" fmla="*/ 60 w 294"/>
                  <a:gd name="T27" fmla="*/ 180 h 186"/>
                  <a:gd name="T28" fmla="*/ 24 w 294"/>
                  <a:gd name="T29" fmla="*/ 186 h 186"/>
                  <a:gd name="T30" fmla="*/ 12 w 294"/>
                  <a:gd name="T31" fmla="*/ 132 h 186"/>
                  <a:gd name="T32" fmla="*/ 12 w 294"/>
                  <a:gd name="T33" fmla="*/ 114 h 186"/>
                  <a:gd name="T34" fmla="*/ 0 w 294"/>
                  <a:gd name="T35" fmla="*/ 48 h 186"/>
                  <a:gd name="T36" fmla="*/ 30 w 294"/>
                  <a:gd name="T37" fmla="*/ 24 h 186"/>
                  <a:gd name="T38" fmla="*/ 30 w 294"/>
                  <a:gd name="T39" fmla="*/ 30 h 1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4"/>
                  <a:gd name="T61" fmla="*/ 0 h 186"/>
                  <a:gd name="T62" fmla="*/ 294 w 294"/>
                  <a:gd name="T63" fmla="*/ 186 h 1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4" h="186">
                    <a:moveTo>
                      <a:pt x="30" y="24"/>
                    </a:moveTo>
                    <a:lnTo>
                      <a:pt x="36" y="36"/>
                    </a:lnTo>
                    <a:lnTo>
                      <a:pt x="240" y="0"/>
                    </a:lnTo>
                    <a:lnTo>
                      <a:pt x="264" y="24"/>
                    </a:lnTo>
                    <a:lnTo>
                      <a:pt x="282" y="30"/>
                    </a:lnTo>
                    <a:lnTo>
                      <a:pt x="264" y="60"/>
                    </a:lnTo>
                    <a:lnTo>
                      <a:pt x="270" y="84"/>
                    </a:lnTo>
                    <a:lnTo>
                      <a:pt x="294" y="108"/>
                    </a:lnTo>
                    <a:lnTo>
                      <a:pt x="270" y="138"/>
                    </a:lnTo>
                    <a:lnTo>
                      <a:pt x="264" y="138"/>
                    </a:lnTo>
                    <a:lnTo>
                      <a:pt x="252" y="144"/>
                    </a:lnTo>
                    <a:lnTo>
                      <a:pt x="234" y="150"/>
                    </a:lnTo>
                    <a:lnTo>
                      <a:pt x="72" y="180"/>
                    </a:lnTo>
                    <a:lnTo>
                      <a:pt x="60" y="180"/>
                    </a:lnTo>
                    <a:lnTo>
                      <a:pt x="24" y="186"/>
                    </a:lnTo>
                    <a:lnTo>
                      <a:pt x="12" y="132"/>
                    </a:lnTo>
                    <a:lnTo>
                      <a:pt x="12" y="114"/>
                    </a:lnTo>
                    <a:lnTo>
                      <a:pt x="0" y="48"/>
                    </a:lnTo>
                    <a:lnTo>
                      <a:pt x="30" y="24"/>
                    </a:lnTo>
                    <a:lnTo>
                      <a:pt x="30" y="3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75" name="Freeform 352"/>
              <p:cNvSpPr>
                <a:spLocks noChangeAspect="1"/>
              </p:cNvSpPr>
              <p:nvPr/>
            </p:nvSpPr>
            <p:spPr bwMode="auto">
              <a:xfrm>
                <a:off x="2580" y="191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48"/>
                  <a:gd name="T29" fmla="*/ 36 w 3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48">
                    <a:moveTo>
                      <a:pt x="36" y="30"/>
                    </a:moveTo>
                    <a:lnTo>
                      <a:pt x="30" y="36"/>
                    </a:lnTo>
                    <a:lnTo>
                      <a:pt x="24" y="24"/>
                    </a:lnTo>
                    <a:lnTo>
                      <a:pt x="24" y="42"/>
                    </a:lnTo>
                    <a:lnTo>
                      <a:pt x="6" y="48"/>
                    </a:lnTo>
                    <a:lnTo>
                      <a:pt x="0" y="6"/>
                    </a:lnTo>
                    <a:lnTo>
                      <a:pt x="18" y="0"/>
                    </a:lnTo>
                    <a:lnTo>
                      <a:pt x="36" y="24"/>
                    </a:lnTo>
                    <a:lnTo>
                      <a:pt x="36" y="3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976" name="Freeform 353"/>
              <p:cNvSpPr>
                <a:spLocks noChangeAspect="1"/>
              </p:cNvSpPr>
              <p:nvPr/>
            </p:nvSpPr>
            <p:spPr bwMode="auto">
              <a:xfrm>
                <a:off x="2580" y="1914"/>
                <a:ext cx="36" cy="48"/>
              </a:xfrm>
              <a:custGeom>
                <a:avLst/>
                <a:gdLst>
                  <a:gd name="T0" fmla="*/ 36 w 36"/>
                  <a:gd name="T1" fmla="*/ 30 h 48"/>
                  <a:gd name="T2" fmla="*/ 30 w 36"/>
                  <a:gd name="T3" fmla="*/ 36 h 48"/>
                  <a:gd name="T4" fmla="*/ 24 w 36"/>
                  <a:gd name="T5" fmla="*/ 24 h 48"/>
                  <a:gd name="T6" fmla="*/ 24 w 36"/>
                  <a:gd name="T7" fmla="*/ 42 h 48"/>
                  <a:gd name="T8" fmla="*/ 6 w 36"/>
                  <a:gd name="T9" fmla="*/ 48 h 48"/>
                  <a:gd name="T10" fmla="*/ 0 w 36"/>
                  <a:gd name="T11" fmla="*/ 6 h 48"/>
                  <a:gd name="T12" fmla="*/ 18 w 36"/>
                  <a:gd name="T13" fmla="*/ 0 h 48"/>
                  <a:gd name="T14" fmla="*/ 36 w 36"/>
                  <a:gd name="T15" fmla="*/ 24 h 48"/>
                  <a:gd name="T16" fmla="*/ 36 w 36"/>
                  <a:gd name="T17" fmla="*/ 30 h 48"/>
                  <a:gd name="T18" fmla="*/ 36 w 36"/>
                  <a:gd name="T19" fmla="*/ 3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48"/>
                  <a:gd name="T32" fmla="*/ 36 w 36"/>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48">
                    <a:moveTo>
                      <a:pt x="36" y="30"/>
                    </a:moveTo>
                    <a:lnTo>
                      <a:pt x="30" y="36"/>
                    </a:lnTo>
                    <a:lnTo>
                      <a:pt x="24" y="24"/>
                    </a:lnTo>
                    <a:lnTo>
                      <a:pt x="24" y="42"/>
                    </a:lnTo>
                    <a:lnTo>
                      <a:pt x="6" y="48"/>
                    </a:lnTo>
                    <a:lnTo>
                      <a:pt x="0" y="6"/>
                    </a:lnTo>
                    <a:lnTo>
                      <a:pt x="18" y="0"/>
                    </a:lnTo>
                    <a:lnTo>
                      <a:pt x="36" y="24"/>
                    </a:lnTo>
                    <a:lnTo>
                      <a:pt x="36" y="30"/>
                    </a:lnTo>
                    <a:lnTo>
                      <a:pt x="36" y="3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77" name="Freeform 354"/>
              <p:cNvSpPr>
                <a:spLocks noChangeAspect="1"/>
              </p:cNvSpPr>
              <p:nvPr/>
            </p:nvSpPr>
            <p:spPr bwMode="auto">
              <a:xfrm>
                <a:off x="2100" y="244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8"/>
                  <a:gd name="T70" fmla="*/ 0 h 198"/>
                  <a:gd name="T71" fmla="*/ 258 w 258"/>
                  <a:gd name="T72" fmla="*/ 198 h 19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close/>
                  </a:path>
                </a:pathLst>
              </a:custGeom>
              <a:solidFill>
                <a:srgbClr val="FF4500"/>
              </a:solidFill>
              <a:ln w="9525">
                <a:solidFill>
                  <a:srgbClr val="FF4500"/>
                </a:solidFill>
                <a:prstDash val="solid"/>
                <a:round/>
                <a:headEnd/>
                <a:tailEnd/>
              </a:ln>
            </p:spPr>
            <p:txBody>
              <a:bodyPr/>
              <a:lstStyle/>
              <a:p>
                <a:endParaRPr lang="en-US">
                  <a:solidFill>
                    <a:srgbClr val="000000"/>
                  </a:solidFill>
                </a:endParaRPr>
              </a:p>
            </p:txBody>
          </p:sp>
          <p:sp>
            <p:nvSpPr>
              <p:cNvPr id="19978" name="Freeform 355"/>
              <p:cNvSpPr>
                <a:spLocks noChangeAspect="1"/>
              </p:cNvSpPr>
              <p:nvPr/>
            </p:nvSpPr>
            <p:spPr bwMode="auto">
              <a:xfrm>
                <a:off x="2100" y="2442"/>
                <a:ext cx="258" cy="198"/>
              </a:xfrm>
              <a:custGeom>
                <a:avLst/>
                <a:gdLst>
                  <a:gd name="T0" fmla="*/ 258 w 258"/>
                  <a:gd name="T1" fmla="*/ 60 h 198"/>
                  <a:gd name="T2" fmla="*/ 228 w 258"/>
                  <a:gd name="T3" fmla="*/ 102 h 198"/>
                  <a:gd name="T4" fmla="*/ 234 w 258"/>
                  <a:gd name="T5" fmla="*/ 114 h 198"/>
                  <a:gd name="T6" fmla="*/ 204 w 258"/>
                  <a:gd name="T7" fmla="*/ 144 h 198"/>
                  <a:gd name="T8" fmla="*/ 198 w 258"/>
                  <a:gd name="T9" fmla="*/ 138 h 198"/>
                  <a:gd name="T10" fmla="*/ 198 w 258"/>
                  <a:gd name="T11" fmla="*/ 150 h 198"/>
                  <a:gd name="T12" fmla="*/ 168 w 258"/>
                  <a:gd name="T13" fmla="*/ 168 h 198"/>
                  <a:gd name="T14" fmla="*/ 168 w 258"/>
                  <a:gd name="T15" fmla="*/ 180 h 198"/>
                  <a:gd name="T16" fmla="*/ 156 w 258"/>
                  <a:gd name="T17" fmla="*/ 174 h 198"/>
                  <a:gd name="T18" fmla="*/ 162 w 258"/>
                  <a:gd name="T19" fmla="*/ 186 h 198"/>
                  <a:gd name="T20" fmla="*/ 156 w 258"/>
                  <a:gd name="T21" fmla="*/ 198 h 198"/>
                  <a:gd name="T22" fmla="*/ 138 w 258"/>
                  <a:gd name="T23" fmla="*/ 192 h 198"/>
                  <a:gd name="T24" fmla="*/ 114 w 258"/>
                  <a:gd name="T25" fmla="*/ 144 h 198"/>
                  <a:gd name="T26" fmla="*/ 48 w 258"/>
                  <a:gd name="T27" fmla="*/ 90 h 198"/>
                  <a:gd name="T28" fmla="*/ 30 w 258"/>
                  <a:gd name="T29" fmla="*/ 60 h 198"/>
                  <a:gd name="T30" fmla="*/ 0 w 258"/>
                  <a:gd name="T31" fmla="*/ 48 h 198"/>
                  <a:gd name="T32" fmla="*/ 12 w 258"/>
                  <a:gd name="T33" fmla="*/ 30 h 198"/>
                  <a:gd name="T34" fmla="*/ 48 w 258"/>
                  <a:gd name="T35" fmla="*/ 12 h 198"/>
                  <a:gd name="T36" fmla="*/ 114 w 258"/>
                  <a:gd name="T37" fmla="*/ 0 h 198"/>
                  <a:gd name="T38" fmla="*/ 132 w 258"/>
                  <a:gd name="T39" fmla="*/ 24 h 198"/>
                  <a:gd name="T40" fmla="*/ 192 w 258"/>
                  <a:gd name="T41" fmla="*/ 12 h 198"/>
                  <a:gd name="T42" fmla="*/ 252 w 258"/>
                  <a:gd name="T43" fmla="*/ 60 h 198"/>
                  <a:gd name="T44" fmla="*/ 258 w 258"/>
                  <a:gd name="T45" fmla="*/ 60 h 198"/>
                  <a:gd name="T46" fmla="*/ 258 w 258"/>
                  <a:gd name="T47" fmla="*/ 66 h 1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8"/>
                  <a:gd name="T73" fmla="*/ 0 h 198"/>
                  <a:gd name="T74" fmla="*/ 258 w 258"/>
                  <a:gd name="T75" fmla="*/ 198 h 19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8" h="198">
                    <a:moveTo>
                      <a:pt x="258" y="60"/>
                    </a:moveTo>
                    <a:lnTo>
                      <a:pt x="228" y="102"/>
                    </a:lnTo>
                    <a:lnTo>
                      <a:pt x="234" y="114"/>
                    </a:lnTo>
                    <a:lnTo>
                      <a:pt x="204" y="144"/>
                    </a:lnTo>
                    <a:lnTo>
                      <a:pt x="198" y="138"/>
                    </a:lnTo>
                    <a:lnTo>
                      <a:pt x="198" y="150"/>
                    </a:lnTo>
                    <a:lnTo>
                      <a:pt x="168" y="168"/>
                    </a:lnTo>
                    <a:lnTo>
                      <a:pt x="168" y="180"/>
                    </a:lnTo>
                    <a:lnTo>
                      <a:pt x="156" y="174"/>
                    </a:lnTo>
                    <a:lnTo>
                      <a:pt x="162" y="186"/>
                    </a:lnTo>
                    <a:lnTo>
                      <a:pt x="156" y="198"/>
                    </a:lnTo>
                    <a:lnTo>
                      <a:pt x="138" y="192"/>
                    </a:lnTo>
                    <a:lnTo>
                      <a:pt x="114" y="144"/>
                    </a:lnTo>
                    <a:lnTo>
                      <a:pt x="48" y="90"/>
                    </a:lnTo>
                    <a:lnTo>
                      <a:pt x="30" y="60"/>
                    </a:lnTo>
                    <a:lnTo>
                      <a:pt x="0" y="48"/>
                    </a:lnTo>
                    <a:lnTo>
                      <a:pt x="12" y="30"/>
                    </a:lnTo>
                    <a:lnTo>
                      <a:pt x="48" y="12"/>
                    </a:lnTo>
                    <a:lnTo>
                      <a:pt x="114" y="0"/>
                    </a:lnTo>
                    <a:lnTo>
                      <a:pt x="132" y="24"/>
                    </a:lnTo>
                    <a:lnTo>
                      <a:pt x="192" y="12"/>
                    </a:lnTo>
                    <a:lnTo>
                      <a:pt x="252" y="60"/>
                    </a:lnTo>
                    <a:lnTo>
                      <a:pt x="258" y="60"/>
                    </a:lnTo>
                    <a:lnTo>
                      <a:pt x="258" y="6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79" name="Freeform 356"/>
              <p:cNvSpPr>
                <a:spLocks noChangeAspect="1"/>
              </p:cNvSpPr>
              <p:nvPr/>
            </p:nvSpPr>
            <p:spPr bwMode="auto">
              <a:xfrm>
                <a:off x="1062" y="180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34"/>
                  <a:gd name="T56" fmla="*/ 360 w 360"/>
                  <a:gd name="T57" fmla="*/ 234 h 23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80" name="Freeform 357"/>
              <p:cNvSpPr>
                <a:spLocks noChangeAspect="1"/>
              </p:cNvSpPr>
              <p:nvPr/>
            </p:nvSpPr>
            <p:spPr bwMode="auto">
              <a:xfrm>
                <a:off x="1062" y="1800"/>
                <a:ext cx="360" cy="234"/>
              </a:xfrm>
              <a:custGeom>
                <a:avLst/>
                <a:gdLst>
                  <a:gd name="T0" fmla="*/ 360 w 360"/>
                  <a:gd name="T1" fmla="*/ 168 h 234"/>
                  <a:gd name="T2" fmla="*/ 354 w 360"/>
                  <a:gd name="T3" fmla="*/ 174 h 234"/>
                  <a:gd name="T4" fmla="*/ 360 w 360"/>
                  <a:gd name="T5" fmla="*/ 192 h 234"/>
                  <a:gd name="T6" fmla="*/ 348 w 360"/>
                  <a:gd name="T7" fmla="*/ 216 h 234"/>
                  <a:gd name="T8" fmla="*/ 360 w 360"/>
                  <a:gd name="T9" fmla="*/ 234 h 234"/>
                  <a:gd name="T10" fmla="*/ 354 w 360"/>
                  <a:gd name="T11" fmla="*/ 234 h 234"/>
                  <a:gd name="T12" fmla="*/ 324 w 360"/>
                  <a:gd name="T13" fmla="*/ 210 h 234"/>
                  <a:gd name="T14" fmla="*/ 288 w 360"/>
                  <a:gd name="T15" fmla="*/ 216 h 234"/>
                  <a:gd name="T16" fmla="*/ 264 w 360"/>
                  <a:gd name="T17" fmla="*/ 198 h 234"/>
                  <a:gd name="T18" fmla="*/ 0 w 360"/>
                  <a:gd name="T19" fmla="*/ 186 h 234"/>
                  <a:gd name="T20" fmla="*/ 6 w 360"/>
                  <a:gd name="T21" fmla="*/ 156 h 234"/>
                  <a:gd name="T22" fmla="*/ 12 w 360"/>
                  <a:gd name="T23" fmla="*/ 54 h 234"/>
                  <a:gd name="T24" fmla="*/ 18 w 360"/>
                  <a:gd name="T25" fmla="*/ 0 h 234"/>
                  <a:gd name="T26" fmla="*/ 354 w 360"/>
                  <a:gd name="T27" fmla="*/ 12 h 234"/>
                  <a:gd name="T28" fmla="*/ 342 w 360"/>
                  <a:gd name="T29" fmla="*/ 30 h 234"/>
                  <a:gd name="T30" fmla="*/ 360 w 360"/>
                  <a:gd name="T31" fmla="*/ 54 h 234"/>
                  <a:gd name="T32" fmla="*/ 360 w 360"/>
                  <a:gd name="T33" fmla="*/ 144 h 234"/>
                  <a:gd name="T34" fmla="*/ 360 w 360"/>
                  <a:gd name="T35" fmla="*/ 168 h 234"/>
                  <a:gd name="T36" fmla="*/ 360 w 360"/>
                  <a:gd name="T37" fmla="*/ 174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34"/>
                  <a:gd name="T59" fmla="*/ 360 w 360"/>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34">
                    <a:moveTo>
                      <a:pt x="360" y="168"/>
                    </a:moveTo>
                    <a:lnTo>
                      <a:pt x="354" y="174"/>
                    </a:lnTo>
                    <a:lnTo>
                      <a:pt x="360" y="192"/>
                    </a:lnTo>
                    <a:lnTo>
                      <a:pt x="348" y="216"/>
                    </a:lnTo>
                    <a:lnTo>
                      <a:pt x="360" y="234"/>
                    </a:lnTo>
                    <a:lnTo>
                      <a:pt x="354" y="234"/>
                    </a:lnTo>
                    <a:lnTo>
                      <a:pt x="324" y="210"/>
                    </a:lnTo>
                    <a:lnTo>
                      <a:pt x="288" y="216"/>
                    </a:lnTo>
                    <a:lnTo>
                      <a:pt x="264" y="198"/>
                    </a:lnTo>
                    <a:lnTo>
                      <a:pt x="0" y="186"/>
                    </a:lnTo>
                    <a:lnTo>
                      <a:pt x="6" y="156"/>
                    </a:lnTo>
                    <a:lnTo>
                      <a:pt x="12" y="54"/>
                    </a:lnTo>
                    <a:lnTo>
                      <a:pt x="18" y="0"/>
                    </a:lnTo>
                    <a:lnTo>
                      <a:pt x="354" y="12"/>
                    </a:lnTo>
                    <a:lnTo>
                      <a:pt x="342" y="30"/>
                    </a:lnTo>
                    <a:lnTo>
                      <a:pt x="360" y="54"/>
                    </a:lnTo>
                    <a:lnTo>
                      <a:pt x="360" y="144"/>
                    </a:lnTo>
                    <a:lnTo>
                      <a:pt x="360" y="168"/>
                    </a:lnTo>
                    <a:lnTo>
                      <a:pt x="360" y="17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81" name="Freeform 358"/>
              <p:cNvSpPr>
                <a:spLocks noChangeAspect="1"/>
              </p:cNvSpPr>
              <p:nvPr/>
            </p:nvSpPr>
            <p:spPr bwMode="auto">
              <a:xfrm>
                <a:off x="1740" y="235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2"/>
                  <a:gd name="T79" fmla="*/ 0 h 150"/>
                  <a:gd name="T80" fmla="*/ 432 w 432"/>
                  <a:gd name="T81" fmla="*/ 150 h 1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close/>
                  </a:path>
                </a:pathLst>
              </a:custGeom>
              <a:solidFill>
                <a:srgbClr val="FF4500"/>
              </a:solidFill>
              <a:ln w="9525">
                <a:solidFill>
                  <a:srgbClr val="FF4500"/>
                </a:solidFill>
                <a:prstDash val="solid"/>
                <a:round/>
                <a:headEnd/>
                <a:tailEnd/>
              </a:ln>
            </p:spPr>
            <p:txBody>
              <a:bodyPr/>
              <a:lstStyle/>
              <a:p>
                <a:endParaRPr lang="en-US">
                  <a:solidFill>
                    <a:srgbClr val="000000"/>
                  </a:solidFill>
                </a:endParaRPr>
              </a:p>
            </p:txBody>
          </p:sp>
          <p:sp>
            <p:nvSpPr>
              <p:cNvPr id="19982" name="Freeform 359"/>
              <p:cNvSpPr>
                <a:spLocks noChangeAspect="1"/>
              </p:cNvSpPr>
              <p:nvPr/>
            </p:nvSpPr>
            <p:spPr bwMode="auto">
              <a:xfrm>
                <a:off x="1740" y="2358"/>
                <a:ext cx="432" cy="150"/>
              </a:xfrm>
              <a:custGeom>
                <a:avLst/>
                <a:gdLst>
                  <a:gd name="T0" fmla="*/ 432 w 432"/>
                  <a:gd name="T1" fmla="*/ 0 h 150"/>
                  <a:gd name="T2" fmla="*/ 432 w 432"/>
                  <a:gd name="T3" fmla="*/ 18 h 150"/>
                  <a:gd name="T4" fmla="*/ 420 w 432"/>
                  <a:gd name="T5" fmla="*/ 30 h 150"/>
                  <a:gd name="T6" fmla="*/ 390 w 432"/>
                  <a:gd name="T7" fmla="*/ 48 h 150"/>
                  <a:gd name="T8" fmla="*/ 384 w 432"/>
                  <a:gd name="T9" fmla="*/ 42 h 150"/>
                  <a:gd name="T10" fmla="*/ 372 w 432"/>
                  <a:gd name="T11" fmla="*/ 60 h 150"/>
                  <a:gd name="T12" fmla="*/ 330 w 432"/>
                  <a:gd name="T13" fmla="*/ 84 h 150"/>
                  <a:gd name="T14" fmla="*/ 324 w 432"/>
                  <a:gd name="T15" fmla="*/ 102 h 150"/>
                  <a:gd name="T16" fmla="*/ 306 w 432"/>
                  <a:gd name="T17" fmla="*/ 102 h 150"/>
                  <a:gd name="T18" fmla="*/ 306 w 432"/>
                  <a:gd name="T19" fmla="*/ 120 h 150"/>
                  <a:gd name="T20" fmla="*/ 240 w 432"/>
                  <a:gd name="T21" fmla="*/ 132 h 150"/>
                  <a:gd name="T22" fmla="*/ 108 w 432"/>
                  <a:gd name="T23" fmla="*/ 138 h 150"/>
                  <a:gd name="T24" fmla="*/ 0 w 432"/>
                  <a:gd name="T25" fmla="*/ 150 h 150"/>
                  <a:gd name="T26" fmla="*/ 12 w 432"/>
                  <a:gd name="T27" fmla="*/ 138 h 150"/>
                  <a:gd name="T28" fmla="*/ 0 w 432"/>
                  <a:gd name="T29" fmla="*/ 120 h 150"/>
                  <a:gd name="T30" fmla="*/ 18 w 432"/>
                  <a:gd name="T31" fmla="*/ 114 h 150"/>
                  <a:gd name="T32" fmla="*/ 12 w 432"/>
                  <a:gd name="T33" fmla="*/ 102 h 150"/>
                  <a:gd name="T34" fmla="*/ 30 w 432"/>
                  <a:gd name="T35" fmla="*/ 84 h 150"/>
                  <a:gd name="T36" fmla="*/ 24 w 432"/>
                  <a:gd name="T37" fmla="*/ 84 h 150"/>
                  <a:gd name="T38" fmla="*/ 24 w 432"/>
                  <a:gd name="T39" fmla="*/ 78 h 150"/>
                  <a:gd name="T40" fmla="*/ 30 w 432"/>
                  <a:gd name="T41" fmla="*/ 42 h 150"/>
                  <a:gd name="T42" fmla="*/ 36 w 432"/>
                  <a:gd name="T43" fmla="*/ 48 h 150"/>
                  <a:gd name="T44" fmla="*/ 108 w 432"/>
                  <a:gd name="T45" fmla="*/ 42 h 150"/>
                  <a:gd name="T46" fmla="*/ 108 w 432"/>
                  <a:gd name="T47" fmla="*/ 30 h 150"/>
                  <a:gd name="T48" fmla="*/ 330 w 432"/>
                  <a:gd name="T49" fmla="*/ 12 h 150"/>
                  <a:gd name="T50" fmla="*/ 432 w 432"/>
                  <a:gd name="T51" fmla="*/ 0 h 150"/>
                  <a:gd name="T52" fmla="*/ 432 w 432"/>
                  <a:gd name="T53" fmla="*/ 6 h 1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2"/>
                  <a:gd name="T82" fmla="*/ 0 h 150"/>
                  <a:gd name="T83" fmla="*/ 432 w 432"/>
                  <a:gd name="T84" fmla="*/ 150 h 1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2" h="150">
                    <a:moveTo>
                      <a:pt x="432" y="0"/>
                    </a:moveTo>
                    <a:lnTo>
                      <a:pt x="432" y="18"/>
                    </a:lnTo>
                    <a:lnTo>
                      <a:pt x="420" y="30"/>
                    </a:lnTo>
                    <a:lnTo>
                      <a:pt x="390" y="48"/>
                    </a:lnTo>
                    <a:lnTo>
                      <a:pt x="384" y="42"/>
                    </a:lnTo>
                    <a:lnTo>
                      <a:pt x="372" y="60"/>
                    </a:lnTo>
                    <a:lnTo>
                      <a:pt x="330" y="84"/>
                    </a:lnTo>
                    <a:lnTo>
                      <a:pt x="324" y="102"/>
                    </a:lnTo>
                    <a:lnTo>
                      <a:pt x="306" y="102"/>
                    </a:lnTo>
                    <a:lnTo>
                      <a:pt x="306" y="120"/>
                    </a:lnTo>
                    <a:lnTo>
                      <a:pt x="240" y="132"/>
                    </a:lnTo>
                    <a:lnTo>
                      <a:pt x="108" y="138"/>
                    </a:lnTo>
                    <a:lnTo>
                      <a:pt x="0" y="150"/>
                    </a:lnTo>
                    <a:lnTo>
                      <a:pt x="12" y="138"/>
                    </a:lnTo>
                    <a:lnTo>
                      <a:pt x="0" y="120"/>
                    </a:lnTo>
                    <a:lnTo>
                      <a:pt x="18" y="114"/>
                    </a:lnTo>
                    <a:lnTo>
                      <a:pt x="12" y="102"/>
                    </a:lnTo>
                    <a:lnTo>
                      <a:pt x="30" y="84"/>
                    </a:lnTo>
                    <a:lnTo>
                      <a:pt x="24" y="84"/>
                    </a:lnTo>
                    <a:lnTo>
                      <a:pt x="24" y="78"/>
                    </a:lnTo>
                    <a:lnTo>
                      <a:pt x="30" y="42"/>
                    </a:lnTo>
                    <a:lnTo>
                      <a:pt x="36" y="48"/>
                    </a:lnTo>
                    <a:lnTo>
                      <a:pt x="108" y="42"/>
                    </a:lnTo>
                    <a:lnTo>
                      <a:pt x="108" y="30"/>
                    </a:lnTo>
                    <a:lnTo>
                      <a:pt x="330" y="12"/>
                    </a:lnTo>
                    <a:lnTo>
                      <a:pt x="432" y="0"/>
                    </a:lnTo>
                    <a:lnTo>
                      <a:pt x="432"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83" name="Freeform 360"/>
              <p:cNvSpPr>
                <a:spLocks noChangeAspect="1"/>
              </p:cNvSpPr>
              <p:nvPr/>
            </p:nvSpPr>
            <p:spPr bwMode="auto">
              <a:xfrm>
                <a:off x="864" y="240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98 w 714"/>
                  <a:gd name="T35" fmla="*/ 564 h 684"/>
                  <a:gd name="T36" fmla="*/ 504 w 714"/>
                  <a:gd name="T37" fmla="*/ 576 h 684"/>
                  <a:gd name="T38" fmla="*/ 486 w 714"/>
                  <a:gd name="T39" fmla="*/ 600 h 684"/>
                  <a:gd name="T40" fmla="*/ 480 w 714"/>
                  <a:gd name="T41" fmla="*/ 600 h 684"/>
                  <a:gd name="T42" fmla="*/ 474 w 714"/>
                  <a:gd name="T43" fmla="*/ 600 h 684"/>
                  <a:gd name="T44" fmla="*/ 486 w 714"/>
                  <a:gd name="T45" fmla="*/ 630 h 684"/>
                  <a:gd name="T46" fmla="*/ 450 w 714"/>
                  <a:gd name="T47" fmla="*/ 678 h 684"/>
                  <a:gd name="T48" fmla="*/ 378 w 714"/>
                  <a:gd name="T49" fmla="*/ 612 h 684"/>
                  <a:gd name="T50" fmla="*/ 336 w 714"/>
                  <a:gd name="T51" fmla="*/ 534 h 684"/>
                  <a:gd name="T52" fmla="*/ 276 w 714"/>
                  <a:gd name="T53" fmla="*/ 438 h 684"/>
                  <a:gd name="T54" fmla="*/ 204 w 714"/>
                  <a:gd name="T55" fmla="*/ 432 h 684"/>
                  <a:gd name="T56" fmla="*/ 174 w 714"/>
                  <a:gd name="T57" fmla="*/ 480 h 684"/>
                  <a:gd name="T58" fmla="*/ 102 w 714"/>
                  <a:gd name="T59" fmla="*/ 432 h 684"/>
                  <a:gd name="T60" fmla="*/ 6 w 714"/>
                  <a:gd name="T61" fmla="*/ 282 h 684"/>
                  <a:gd name="T62" fmla="*/ 192 w 714"/>
                  <a:gd name="T63" fmla="*/ 288 h 684"/>
                  <a:gd name="T64" fmla="*/ 372 w 714"/>
                  <a:gd name="T65" fmla="*/ 6 h 684"/>
                  <a:gd name="T66" fmla="*/ 384 w 714"/>
                  <a:gd name="T67" fmla="*/ 144 h 684"/>
                  <a:gd name="T68" fmla="*/ 408 w 714"/>
                  <a:gd name="T69" fmla="*/ 156 h 684"/>
                  <a:gd name="T70" fmla="*/ 462 w 714"/>
                  <a:gd name="T71" fmla="*/ 162 h 684"/>
                  <a:gd name="T72" fmla="*/ 486 w 714"/>
                  <a:gd name="T73" fmla="*/ 174 h 684"/>
                  <a:gd name="T74" fmla="*/ 510 w 714"/>
                  <a:gd name="T75" fmla="*/ 180 h 684"/>
                  <a:gd name="T76" fmla="*/ 528 w 714"/>
                  <a:gd name="T77" fmla="*/ 174 h 684"/>
                  <a:gd name="T78" fmla="*/ 540 w 714"/>
                  <a:gd name="T79" fmla="*/ 180 h 684"/>
                  <a:gd name="T80" fmla="*/ 618 w 714"/>
                  <a:gd name="T81" fmla="*/ 174 h 6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4"/>
                  <a:gd name="T124" fmla="*/ 0 h 684"/>
                  <a:gd name="T125" fmla="*/ 714 w 714"/>
                  <a:gd name="T126" fmla="*/ 684 h 6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close/>
                  </a:path>
                </a:pathLst>
              </a:custGeom>
              <a:solidFill>
                <a:srgbClr val="FF4500"/>
              </a:solidFill>
              <a:ln w="9525">
                <a:solidFill>
                  <a:srgbClr val="FF4500"/>
                </a:solidFill>
                <a:prstDash val="solid"/>
                <a:round/>
                <a:headEnd/>
                <a:tailEnd/>
              </a:ln>
            </p:spPr>
            <p:txBody>
              <a:bodyPr/>
              <a:lstStyle/>
              <a:p>
                <a:endParaRPr lang="en-US">
                  <a:solidFill>
                    <a:srgbClr val="000000"/>
                  </a:solidFill>
                </a:endParaRPr>
              </a:p>
            </p:txBody>
          </p:sp>
          <p:sp>
            <p:nvSpPr>
              <p:cNvPr id="19984" name="Freeform 361"/>
              <p:cNvSpPr>
                <a:spLocks noChangeAspect="1"/>
              </p:cNvSpPr>
              <p:nvPr/>
            </p:nvSpPr>
            <p:spPr bwMode="auto">
              <a:xfrm>
                <a:off x="864" y="2406"/>
                <a:ext cx="714" cy="684"/>
              </a:xfrm>
              <a:custGeom>
                <a:avLst/>
                <a:gdLst>
                  <a:gd name="T0" fmla="*/ 678 w 714"/>
                  <a:gd name="T1" fmla="*/ 198 h 684"/>
                  <a:gd name="T2" fmla="*/ 684 w 714"/>
                  <a:gd name="T3" fmla="*/ 300 h 684"/>
                  <a:gd name="T4" fmla="*/ 702 w 714"/>
                  <a:gd name="T5" fmla="*/ 390 h 684"/>
                  <a:gd name="T6" fmla="*/ 690 w 714"/>
                  <a:gd name="T7" fmla="*/ 438 h 684"/>
                  <a:gd name="T8" fmla="*/ 642 w 714"/>
                  <a:gd name="T9" fmla="*/ 468 h 684"/>
                  <a:gd name="T10" fmla="*/ 642 w 714"/>
                  <a:gd name="T11" fmla="*/ 456 h 684"/>
                  <a:gd name="T12" fmla="*/ 636 w 714"/>
                  <a:gd name="T13" fmla="*/ 450 h 684"/>
                  <a:gd name="T14" fmla="*/ 636 w 714"/>
                  <a:gd name="T15" fmla="*/ 468 h 684"/>
                  <a:gd name="T16" fmla="*/ 618 w 714"/>
                  <a:gd name="T17" fmla="*/ 492 h 684"/>
                  <a:gd name="T18" fmla="*/ 588 w 714"/>
                  <a:gd name="T19" fmla="*/ 504 h 684"/>
                  <a:gd name="T20" fmla="*/ 564 w 714"/>
                  <a:gd name="T21" fmla="*/ 510 h 684"/>
                  <a:gd name="T22" fmla="*/ 552 w 714"/>
                  <a:gd name="T23" fmla="*/ 510 h 684"/>
                  <a:gd name="T24" fmla="*/ 540 w 714"/>
                  <a:gd name="T25" fmla="*/ 510 h 684"/>
                  <a:gd name="T26" fmla="*/ 552 w 714"/>
                  <a:gd name="T27" fmla="*/ 528 h 684"/>
                  <a:gd name="T28" fmla="*/ 528 w 714"/>
                  <a:gd name="T29" fmla="*/ 522 h 684"/>
                  <a:gd name="T30" fmla="*/ 522 w 714"/>
                  <a:gd name="T31" fmla="*/ 546 h 684"/>
                  <a:gd name="T32" fmla="*/ 504 w 714"/>
                  <a:gd name="T33" fmla="*/ 552 h 684"/>
                  <a:gd name="T34" fmla="*/ 486 w 714"/>
                  <a:gd name="T35" fmla="*/ 564 h 684"/>
                  <a:gd name="T36" fmla="*/ 498 w 714"/>
                  <a:gd name="T37" fmla="*/ 576 h 684"/>
                  <a:gd name="T38" fmla="*/ 492 w 714"/>
                  <a:gd name="T39" fmla="*/ 600 h 684"/>
                  <a:gd name="T40" fmla="*/ 486 w 714"/>
                  <a:gd name="T41" fmla="*/ 594 h 684"/>
                  <a:gd name="T42" fmla="*/ 474 w 714"/>
                  <a:gd name="T43" fmla="*/ 588 h 684"/>
                  <a:gd name="T44" fmla="*/ 492 w 714"/>
                  <a:gd name="T45" fmla="*/ 600 h 684"/>
                  <a:gd name="T46" fmla="*/ 510 w 714"/>
                  <a:gd name="T47" fmla="*/ 684 h 684"/>
                  <a:gd name="T48" fmla="*/ 396 w 714"/>
                  <a:gd name="T49" fmla="*/ 654 h 684"/>
                  <a:gd name="T50" fmla="*/ 372 w 714"/>
                  <a:gd name="T51" fmla="*/ 576 h 684"/>
                  <a:gd name="T52" fmla="*/ 306 w 714"/>
                  <a:gd name="T53" fmla="*/ 468 h 684"/>
                  <a:gd name="T54" fmla="*/ 222 w 714"/>
                  <a:gd name="T55" fmla="*/ 426 h 684"/>
                  <a:gd name="T56" fmla="*/ 192 w 714"/>
                  <a:gd name="T57" fmla="*/ 462 h 684"/>
                  <a:gd name="T58" fmla="*/ 162 w 714"/>
                  <a:gd name="T59" fmla="*/ 474 h 684"/>
                  <a:gd name="T60" fmla="*/ 84 w 714"/>
                  <a:gd name="T61" fmla="*/ 372 h 684"/>
                  <a:gd name="T62" fmla="*/ 0 w 714"/>
                  <a:gd name="T63" fmla="*/ 270 h 684"/>
                  <a:gd name="T64" fmla="*/ 216 w 714"/>
                  <a:gd name="T65" fmla="*/ 0 h 684"/>
                  <a:gd name="T66" fmla="*/ 366 w 714"/>
                  <a:gd name="T67" fmla="*/ 132 h 684"/>
                  <a:gd name="T68" fmla="*/ 402 w 714"/>
                  <a:gd name="T69" fmla="*/ 138 h 684"/>
                  <a:gd name="T70" fmla="*/ 444 w 714"/>
                  <a:gd name="T71" fmla="*/ 168 h 684"/>
                  <a:gd name="T72" fmla="*/ 474 w 714"/>
                  <a:gd name="T73" fmla="*/ 180 h 684"/>
                  <a:gd name="T74" fmla="*/ 504 w 714"/>
                  <a:gd name="T75" fmla="*/ 186 h 684"/>
                  <a:gd name="T76" fmla="*/ 516 w 714"/>
                  <a:gd name="T77" fmla="*/ 192 h 684"/>
                  <a:gd name="T78" fmla="*/ 528 w 714"/>
                  <a:gd name="T79" fmla="*/ 180 h 684"/>
                  <a:gd name="T80" fmla="*/ 558 w 714"/>
                  <a:gd name="T81" fmla="*/ 192 h 684"/>
                  <a:gd name="T82" fmla="*/ 654 w 714"/>
                  <a:gd name="T83" fmla="*/ 192 h 6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14"/>
                  <a:gd name="T127" fmla="*/ 0 h 684"/>
                  <a:gd name="T128" fmla="*/ 714 w 714"/>
                  <a:gd name="T129" fmla="*/ 684 h 6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14" h="684">
                    <a:moveTo>
                      <a:pt x="654" y="192"/>
                    </a:moveTo>
                    <a:lnTo>
                      <a:pt x="678" y="198"/>
                    </a:lnTo>
                    <a:lnTo>
                      <a:pt x="678" y="234"/>
                    </a:lnTo>
                    <a:lnTo>
                      <a:pt x="684" y="300"/>
                    </a:lnTo>
                    <a:lnTo>
                      <a:pt x="714" y="360"/>
                    </a:lnTo>
                    <a:lnTo>
                      <a:pt x="702" y="390"/>
                    </a:lnTo>
                    <a:lnTo>
                      <a:pt x="702" y="426"/>
                    </a:lnTo>
                    <a:lnTo>
                      <a:pt x="690" y="438"/>
                    </a:lnTo>
                    <a:lnTo>
                      <a:pt x="696" y="444"/>
                    </a:lnTo>
                    <a:lnTo>
                      <a:pt x="642" y="468"/>
                    </a:lnTo>
                    <a:lnTo>
                      <a:pt x="660" y="456"/>
                    </a:lnTo>
                    <a:lnTo>
                      <a:pt x="642" y="456"/>
                    </a:lnTo>
                    <a:lnTo>
                      <a:pt x="648" y="438"/>
                    </a:lnTo>
                    <a:lnTo>
                      <a:pt x="636" y="450"/>
                    </a:lnTo>
                    <a:lnTo>
                      <a:pt x="630" y="444"/>
                    </a:lnTo>
                    <a:lnTo>
                      <a:pt x="636" y="468"/>
                    </a:lnTo>
                    <a:lnTo>
                      <a:pt x="624" y="480"/>
                    </a:lnTo>
                    <a:lnTo>
                      <a:pt x="618" y="492"/>
                    </a:lnTo>
                    <a:lnTo>
                      <a:pt x="552" y="528"/>
                    </a:lnTo>
                    <a:lnTo>
                      <a:pt x="588" y="504"/>
                    </a:lnTo>
                    <a:lnTo>
                      <a:pt x="564" y="516"/>
                    </a:lnTo>
                    <a:lnTo>
                      <a:pt x="564" y="510"/>
                    </a:lnTo>
                    <a:lnTo>
                      <a:pt x="558" y="516"/>
                    </a:lnTo>
                    <a:lnTo>
                      <a:pt x="552" y="510"/>
                    </a:lnTo>
                    <a:lnTo>
                      <a:pt x="546" y="516"/>
                    </a:lnTo>
                    <a:lnTo>
                      <a:pt x="540" y="510"/>
                    </a:lnTo>
                    <a:lnTo>
                      <a:pt x="540" y="522"/>
                    </a:lnTo>
                    <a:lnTo>
                      <a:pt x="552" y="528"/>
                    </a:lnTo>
                    <a:lnTo>
                      <a:pt x="534" y="534"/>
                    </a:lnTo>
                    <a:lnTo>
                      <a:pt x="528" y="522"/>
                    </a:lnTo>
                    <a:lnTo>
                      <a:pt x="528" y="540"/>
                    </a:lnTo>
                    <a:lnTo>
                      <a:pt x="522" y="546"/>
                    </a:lnTo>
                    <a:lnTo>
                      <a:pt x="522" y="540"/>
                    </a:lnTo>
                    <a:lnTo>
                      <a:pt x="504" y="552"/>
                    </a:lnTo>
                    <a:lnTo>
                      <a:pt x="510" y="564"/>
                    </a:lnTo>
                    <a:lnTo>
                      <a:pt x="486" y="564"/>
                    </a:lnTo>
                    <a:lnTo>
                      <a:pt x="498" y="564"/>
                    </a:lnTo>
                    <a:lnTo>
                      <a:pt x="498" y="576"/>
                    </a:lnTo>
                    <a:lnTo>
                      <a:pt x="504" y="576"/>
                    </a:lnTo>
                    <a:lnTo>
                      <a:pt x="492" y="600"/>
                    </a:lnTo>
                    <a:lnTo>
                      <a:pt x="486" y="600"/>
                    </a:lnTo>
                    <a:lnTo>
                      <a:pt x="486" y="594"/>
                    </a:lnTo>
                    <a:lnTo>
                      <a:pt x="480" y="600"/>
                    </a:lnTo>
                    <a:lnTo>
                      <a:pt x="474" y="588"/>
                    </a:lnTo>
                    <a:lnTo>
                      <a:pt x="474" y="600"/>
                    </a:lnTo>
                    <a:lnTo>
                      <a:pt x="492" y="600"/>
                    </a:lnTo>
                    <a:lnTo>
                      <a:pt x="486" y="630"/>
                    </a:lnTo>
                    <a:lnTo>
                      <a:pt x="510" y="684"/>
                    </a:lnTo>
                    <a:lnTo>
                      <a:pt x="450" y="678"/>
                    </a:lnTo>
                    <a:lnTo>
                      <a:pt x="396" y="654"/>
                    </a:lnTo>
                    <a:lnTo>
                      <a:pt x="378" y="612"/>
                    </a:lnTo>
                    <a:lnTo>
                      <a:pt x="372" y="576"/>
                    </a:lnTo>
                    <a:lnTo>
                      <a:pt x="336" y="534"/>
                    </a:lnTo>
                    <a:lnTo>
                      <a:pt x="306" y="468"/>
                    </a:lnTo>
                    <a:lnTo>
                      <a:pt x="276" y="438"/>
                    </a:lnTo>
                    <a:lnTo>
                      <a:pt x="222" y="426"/>
                    </a:lnTo>
                    <a:lnTo>
                      <a:pt x="204" y="432"/>
                    </a:lnTo>
                    <a:lnTo>
                      <a:pt x="192" y="462"/>
                    </a:lnTo>
                    <a:lnTo>
                      <a:pt x="174" y="480"/>
                    </a:lnTo>
                    <a:lnTo>
                      <a:pt x="162" y="474"/>
                    </a:lnTo>
                    <a:lnTo>
                      <a:pt x="102" y="432"/>
                    </a:lnTo>
                    <a:lnTo>
                      <a:pt x="84" y="372"/>
                    </a:lnTo>
                    <a:lnTo>
                      <a:pt x="6" y="282"/>
                    </a:lnTo>
                    <a:lnTo>
                      <a:pt x="0" y="270"/>
                    </a:lnTo>
                    <a:lnTo>
                      <a:pt x="192" y="288"/>
                    </a:lnTo>
                    <a:lnTo>
                      <a:pt x="216" y="0"/>
                    </a:lnTo>
                    <a:lnTo>
                      <a:pt x="372" y="6"/>
                    </a:lnTo>
                    <a:lnTo>
                      <a:pt x="366" y="132"/>
                    </a:lnTo>
                    <a:lnTo>
                      <a:pt x="384" y="144"/>
                    </a:lnTo>
                    <a:lnTo>
                      <a:pt x="402" y="138"/>
                    </a:lnTo>
                    <a:lnTo>
                      <a:pt x="408" y="156"/>
                    </a:lnTo>
                    <a:lnTo>
                      <a:pt x="444" y="168"/>
                    </a:lnTo>
                    <a:lnTo>
                      <a:pt x="462" y="162"/>
                    </a:lnTo>
                    <a:lnTo>
                      <a:pt x="474" y="180"/>
                    </a:lnTo>
                    <a:lnTo>
                      <a:pt x="486" y="174"/>
                    </a:lnTo>
                    <a:lnTo>
                      <a:pt x="504" y="186"/>
                    </a:lnTo>
                    <a:lnTo>
                      <a:pt x="510" y="180"/>
                    </a:lnTo>
                    <a:lnTo>
                      <a:pt x="516" y="192"/>
                    </a:lnTo>
                    <a:lnTo>
                      <a:pt x="528" y="174"/>
                    </a:lnTo>
                    <a:lnTo>
                      <a:pt x="528" y="180"/>
                    </a:lnTo>
                    <a:lnTo>
                      <a:pt x="540" y="180"/>
                    </a:lnTo>
                    <a:lnTo>
                      <a:pt x="558" y="192"/>
                    </a:lnTo>
                    <a:lnTo>
                      <a:pt x="618" y="174"/>
                    </a:lnTo>
                    <a:lnTo>
                      <a:pt x="654" y="192"/>
                    </a:lnTo>
                    <a:lnTo>
                      <a:pt x="654" y="19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85" name="Freeform 362"/>
              <p:cNvSpPr>
                <a:spLocks noChangeAspect="1"/>
              </p:cNvSpPr>
              <p:nvPr/>
            </p:nvSpPr>
            <p:spPr bwMode="auto">
              <a:xfrm>
                <a:off x="528" y="1980"/>
                <a:ext cx="288" cy="360"/>
              </a:xfrm>
              <a:custGeom>
                <a:avLst/>
                <a:gdLst>
                  <a:gd name="T0" fmla="*/ 252 w 288"/>
                  <a:gd name="T1" fmla="*/ 360 h 360"/>
                  <a:gd name="T2" fmla="*/ 0 w 288"/>
                  <a:gd name="T3" fmla="*/ 318 h 360"/>
                  <a:gd name="T4" fmla="*/ 60 w 288"/>
                  <a:gd name="T5" fmla="*/ 0 h 360"/>
                  <a:gd name="T6" fmla="*/ 108 w 288"/>
                  <a:gd name="T7" fmla="*/ 12 h 360"/>
                  <a:gd name="T8" fmla="*/ 204 w 288"/>
                  <a:gd name="T9" fmla="*/ 30 h 360"/>
                  <a:gd name="T10" fmla="*/ 192 w 288"/>
                  <a:gd name="T11" fmla="*/ 90 h 360"/>
                  <a:gd name="T12" fmla="*/ 288 w 288"/>
                  <a:gd name="T13" fmla="*/ 108 h 360"/>
                  <a:gd name="T14" fmla="*/ 258 w 288"/>
                  <a:gd name="T15" fmla="*/ 318 h 360"/>
                  <a:gd name="T16" fmla="*/ 252 w 288"/>
                  <a:gd name="T17" fmla="*/ 36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360"/>
                  <a:gd name="T29" fmla="*/ 288 w 288"/>
                  <a:gd name="T30" fmla="*/ 360 h 3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360">
                    <a:moveTo>
                      <a:pt x="252" y="360"/>
                    </a:moveTo>
                    <a:lnTo>
                      <a:pt x="0" y="318"/>
                    </a:lnTo>
                    <a:lnTo>
                      <a:pt x="60" y="0"/>
                    </a:lnTo>
                    <a:lnTo>
                      <a:pt x="108" y="12"/>
                    </a:lnTo>
                    <a:lnTo>
                      <a:pt x="204" y="30"/>
                    </a:lnTo>
                    <a:lnTo>
                      <a:pt x="192" y="90"/>
                    </a:lnTo>
                    <a:lnTo>
                      <a:pt x="288" y="108"/>
                    </a:lnTo>
                    <a:lnTo>
                      <a:pt x="258" y="318"/>
                    </a:lnTo>
                    <a:lnTo>
                      <a:pt x="252" y="360"/>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86" name="Freeform 363"/>
              <p:cNvSpPr>
                <a:spLocks noChangeAspect="1"/>
              </p:cNvSpPr>
              <p:nvPr/>
            </p:nvSpPr>
            <p:spPr bwMode="auto">
              <a:xfrm>
                <a:off x="528" y="1980"/>
                <a:ext cx="288" cy="366"/>
              </a:xfrm>
              <a:custGeom>
                <a:avLst/>
                <a:gdLst>
                  <a:gd name="T0" fmla="*/ 252 w 288"/>
                  <a:gd name="T1" fmla="*/ 360 h 366"/>
                  <a:gd name="T2" fmla="*/ 0 w 288"/>
                  <a:gd name="T3" fmla="*/ 318 h 366"/>
                  <a:gd name="T4" fmla="*/ 60 w 288"/>
                  <a:gd name="T5" fmla="*/ 0 h 366"/>
                  <a:gd name="T6" fmla="*/ 108 w 288"/>
                  <a:gd name="T7" fmla="*/ 12 h 366"/>
                  <a:gd name="T8" fmla="*/ 204 w 288"/>
                  <a:gd name="T9" fmla="*/ 30 h 366"/>
                  <a:gd name="T10" fmla="*/ 192 w 288"/>
                  <a:gd name="T11" fmla="*/ 90 h 366"/>
                  <a:gd name="T12" fmla="*/ 288 w 288"/>
                  <a:gd name="T13" fmla="*/ 108 h 366"/>
                  <a:gd name="T14" fmla="*/ 258 w 288"/>
                  <a:gd name="T15" fmla="*/ 318 h 366"/>
                  <a:gd name="T16" fmla="*/ 252 w 288"/>
                  <a:gd name="T17" fmla="*/ 360 h 366"/>
                  <a:gd name="T18" fmla="*/ 252 w 288"/>
                  <a:gd name="T19" fmla="*/ 366 h 3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8"/>
                  <a:gd name="T31" fmla="*/ 0 h 366"/>
                  <a:gd name="T32" fmla="*/ 288 w 288"/>
                  <a:gd name="T33" fmla="*/ 366 h 3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8" h="366">
                    <a:moveTo>
                      <a:pt x="252" y="360"/>
                    </a:moveTo>
                    <a:lnTo>
                      <a:pt x="0" y="318"/>
                    </a:lnTo>
                    <a:lnTo>
                      <a:pt x="60" y="0"/>
                    </a:lnTo>
                    <a:lnTo>
                      <a:pt x="108" y="12"/>
                    </a:lnTo>
                    <a:lnTo>
                      <a:pt x="204" y="30"/>
                    </a:lnTo>
                    <a:lnTo>
                      <a:pt x="192" y="90"/>
                    </a:lnTo>
                    <a:lnTo>
                      <a:pt x="288" y="108"/>
                    </a:lnTo>
                    <a:lnTo>
                      <a:pt x="258" y="318"/>
                    </a:lnTo>
                    <a:lnTo>
                      <a:pt x="252" y="360"/>
                    </a:lnTo>
                    <a:lnTo>
                      <a:pt x="252" y="36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87" name="Freeform 364"/>
              <p:cNvSpPr>
                <a:spLocks noChangeAspect="1"/>
              </p:cNvSpPr>
              <p:nvPr/>
            </p:nvSpPr>
            <p:spPr bwMode="auto">
              <a:xfrm>
                <a:off x="2460" y="173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56"/>
                  <a:gd name="T38" fmla="*/ 84 w 84"/>
                  <a:gd name="T39" fmla="*/ 156 h 1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88" name="Freeform 365"/>
              <p:cNvSpPr>
                <a:spLocks noChangeAspect="1"/>
              </p:cNvSpPr>
              <p:nvPr/>
            </p:nvSpPr>
            <p:spPr bwMode="auto">
              <a:xfrm>
                <a:off x="2460" y="1734"/>
                <a:ext cx="84" cy="156"/>
              </a:xfrm>
              <a:custGeom>
                <a:avLst/>
                <a:gdLst>
                  <a:gd name="T0" fmla="*/ 72 w 84"/>
                  <a:gd name="T1" fmla="*/ 150 h 156"/>
                  <a:gd name="T2" fmla="*/ 54 w 84"/>
                  <a:gd name="T3" fmla="*/ 156 h 156"/>
                  <a:gd name="T4" fmla="*/ 36 w 84"/>
                  <a:gd name="T5" fmla="*/ 156 h 156"/>
                  <a:gd name="T6" fmla="*/ 24 w 84"/>
                  <a:gd name="T7" fmla="*/ 108 h 156"/>
                  <a:gd name="T8" fmla="*/ 18 w 84"/>
                  <a:gd name="T9" fmla="*/ 108 h 156"/>
                  <a:gd name="T10" fmla="*/ 12 w 84"/>
                  <a:gd name="T11" fmla="*/ 78 h 156"/>
                  <a:gd name="T12" fmla="*/ 0 w 84"/>
                  <a:gd name="T13" fmla="*/ 18 h 156"/>
                  <a:gd name="T14" fmla="*/ 84 w 84"/>
                  <a:gd name="T15" fmla="*/ 0 h 156"/>
                  <a:gd name="T16" fmla="*/ 84 w 84"/>
                  <a:gd name="T17" fmla="*/ 30 h 156"/>
                  <a:gd name="T18" fmla="*/ 72 w 84"/>
                  <a:gd name="T19" fmla="*/ 48 h 156"/>
                  <a:gd name="T20" fmla="*/ 66 w 84"/>
                  <a:gd name="T21" fmla="*/ 96 h 156"/>
                  <a:gd name="T22" fmla="*/ 72 w 84"/>
                  <a:gd name="T23" fmla="*/ 150 h 156"/>
                  <a:gd name="T24" fmla="*/ 72 w 84"/>
                  <a:gd name="T25" fmla="*/ 156 h 1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4"/>
                  <a:gd name="T40" fmla="*/ 0 h 156"/>
                  <a:gd name="T41" fmla="*/ 84 w 84"/>
                  <a:gd name="T42" fmla="*/ 156 h 1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4" h="156">
                    <a:moveTo>
                      <a:pt x="72" y="150"/>
                    </a:moveTo>
                    <a:lnTo>
                      <a:pt x="54" y="156"/>
                    </a:lnTo>
                    <a:lnTo>
                      <a:pt x="36" y="156"/>
                    </a:lnTo>
                    <a:lnTo>
                      <a:pt x="24" y="108"/>
                    </a:lnTo>
                    <a:lnTo>
                      <a:pt x="18" y="108"/>
                    </a:lnTo>
                    <a:lnTo>
                      <a:pt x="12" y="78"/>
                    </a:lnTo>
                    <a:lnTo>
                      <a:pt x="0" y="18"/>
                    </a:lnTo>
                    <a:lnTo>
                      <a:pt x="84" y="0"/>
                    </a:lnTo>
                    <a:lnTo>
                      <a:pt x="84" y="30"/>
                    </a:lnTo>
                    <a:lnTo>
                      <a:pt x="72" y="48"/>
                    </a:lnTo>
                    <a:lnTo>
                      <a:pt x="66" y="96"/>
                    </a:lnTo>
                    <a:lnTo>
                      <a:pt x="72" y="150"/>
                    </a:lnTo>
                    <a:lnTo>
                      <a:pt x="72" y="15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89" name="Freeform 366"/>
              <p:cNvSpPr>
                <a:spLocks noChangeAspect="1"/>
              </p:cNvSpPr>
              <p:nvPr/>
            </p:nvSpPr>
            <p:spPr bwMode="auto">
              <a:xfrm>
                <a:off x="2472" y="2208"/>
                <a:ext cx="0" cy="12"/>
              </a:xfrm>
              <a:custGeom>
                <a:avLst/>
                <a:gdLst>
                  <a:gd name="T0" fmla="*/ 0 h 12"/>
                  <a:gd name="T1" fmla="*/ 12 h 12"/>
                  <a:gd name="T2" fmla="*/ 0 h 12"/>
                  <a:gd name="T3" fmla="*/ 6 h 12"/>
                  <a:gd name="T4" fmla="*/ 0 60000 65536"/>
                  <a:gd name="T5" fmla="*/ 0 60000 65536"/>
                  <a:gd name="T6" fmla="*/ 0 60000 65536"/>
                  <a:gd name="T7" fmla="*/ 0 60000 65536"/>
                  <a:gd name="T8" fmla="*/ 0 h 12"/>
                  <a:gd name="T9" fmla="*/ 12 h 12"/>
                </a:gdLst>
                <a:ahLst/>
                <a:cxnLst>
                  <a:cxn ang="T4">
                    <a:pos x="0" y="T0"/>
                  </a:cxn>
                  <a:cxn ang="T5">
                    <a:pos x="0" y="T1"/>
                  </a:cxn>
                  <a:cxn ang="T6">
                    <a:pos x="0" y="T2"/>
                  </a:cxn>
                  <a:cxn ang="T7">
                    <a:pos x="0" y="T3"/>
                  </a:cxn>
                </a:cxnLst>
                <a:rect l="0" t="T8" r="0" b="T9"/>
                <a:pathLst>
                  <a:path h="12">
                    <a:moveTo>
                      <a:pt x="0" y="0"/>
                    </a:moveTo>
                    <a:lnTo>
                      <a:pt x="0" y="12"/>
                    </a:lnTo>
                    <a:lnTo>
                      <a:pt x="0" y="0"/>
                    </a:lnTo>
                    <a:lnTo>
                      <a:pt x="0"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90" name="Freeform 367"/>
              <p:cNvSpPr>
                <a:spLocks noChangeAspect="1"/>
              </p:cNvSpPr>
              <p:nvPr/>
            </p:nvSpPr>
            <p:spPr bwMode="auto">
              <a:xfrm>
                <a:off x="2448" y="220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0 60000 65536"/>
                  <a:gd name="T11" fmla="*/ 0 60000 65536"/>
                  <a:gd name="T12" fmla="*/ 0 60000 65536"/>
                  <a:gd name="T13" fmla="*/ 0 60000 65536"/>
                  <a:gd name="T14" fmla="*/ 0 60000 65536"/>
                  <a:gd name="T15" fmla="*/ 0 w 18"/>
                  <a:gd name="T16" fmla="*/ 0 h 66"/>
                  <a:gd name="T17" fmla="*/ 18 w 18"/>
                  <a:gd name="T18" fmla="*/ 66 h 66"/>
                </a:gdLst>
                <a:ahLst/>
                <a:cxnLst>
                  <a:cxn ang="T10">
                    <a:pos x="T0" y="T1"/>
                  </a:cxn>
                  <a:cxn ang="T11">
                    <a:pos x="T2" y="T3"/>
                  </a:cxn>
                  <a:cxn ang="T12">
                    <a:pos x="T4" y="T5"/>
                  </a:cxn>
                  <a:cxn ang="T13">
                    <a:pos x="T6" y="T7"/>
                  </a:cxn>
                  <a:cxn ang="T14">
                    <a:pos x="T8" y="T9"/>
                  </a:cxn>
                </a:cxnLst>
                <a:rect l="T15" t="T16" r="T17" b="T18"/>
                <a:pathLst>
                  <a:path w="18" h="66">
                    <a:moveTo>
                      <a:pt x="18" y="0"/>
                    </a:moveTo>
                    <a:lnTo>
                      <a:pt x="6" y="66"/>
                    </a:lnTo>
                    <a:lnTo>
                      <a:pt x="0" y="48"/>
                    </a:lnTo>
                    <a:lnTo>
                      <a:pt x="6" y="6"/>
                    </a:lnTo>
                    <a:lnTo>
                      <a:pt x="18" y="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991" name="Freeform 368"/>
              <p:cNvSpPr>
                <a:spLocks noChangeAspect="1"/>
              </p:cNvSpPr>
              <p:nvPr/>
            </p:nvSpPr>
            <p:spPr bwMode="auto">
              <a:xfrm>
                <a:off x="2448" y="2208"/>
                <a:ext cx="18" cy="66"/>
              </a:xfrm>
              <a:custGeom>
                <a:avLst/>
                <a:gdLst>
                  <a:gd name="T0" fmla="*/ 18 w 18"/>
                  <a:gd name="T1" fmla="*/ 0 h 66"/>
                  <a:gd name="T2" fmla="*/ 6 w 18"/>
                  <a:gd name="T3" fmla="*/ 66 h 66"/>
                  <a:gd name="T4" fmla="*/ 0 w 18"/>
                  <a:gd name="T5" fmla="*/ 48 h 66"/>
                  <a:gd name="T6" fmla="*/ 6 w 18"/>
                  <a:gd name="T7" fmla="*/ 6 h 66"/>
                  <a:gd name="T8" fmla="*/ 18 w 18"/>
                  <a:gd name="T9" fmla="*/ 0 h 66"/>
                  <a:gd name="T10" fmla="*/ 18 w 18"/>
                  <a:gd name="T11" fmla="*/ 6 h 66"/>
                  <a:gd name="T12" fmla="*/ 0 60000 65536"/>
                  <a:gd name="T13" fmla="*/ 0 60000 65536"/>
                  <a:gd name="T14" fmla="*/ 0 60000 65536"/>
                  <a:gd name="T15" fmla="*/ 0 60000 65536"/>
                  <a:gd name="T16" fmla="*/ 0 60000 65536"/>
                  <a:gd name="T17" fmla="*/ 0 60000 65536"/>
                  <a:gd name="T18" fmla="*/ 0 w 18"/>
                  <a:gd name="T19" fmla="*/ 0 h 66"/>
                  <a:gd name="T20" fmla="*/ 18 w 18"/>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18" h="66">
                    <a:moveTo>
                      <a:pt x="18" y="0"/>
                    </a:moveTo>
                    <a:lnTo>
                      <a:pt x="6" y="66"/>
                    </a:lnTo>
                    <a:lnTo>
                      <a:pt x="0" y="48"/>
                    </a:lnTo>
                    <a:lnTo>
                      <a:pt x="6" y="6"/>
                    </a:lnTo>
                    <a:lnTo>
                      <a:pt x="18" y="0"/>
                    </a:lnTo>
                    <a:lnTo>
                      <a:pt x="18"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92" name="Freeform 369"/>
              <p:cNvSpPr>
                <a:spLocks noChangeAspect="1"/>
              </p:cNvSpPr>
              <p:nvPr/>
            </p:nvSpPr>
            <p:spPr bwMode="auto">
              <a:xfrm>
                <a:off x="2070" y="214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0"/>
                  <a:gd name="T139" fmla="*/ 0 h 222"/>
                  <a:gd name="T140" fmla="*/ 390 w 390"/>
                  <a:gd name="T141" fmla="*/ 222 h 22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993" name="Freeform 370"/>
              <p:cNvSpPr>
                <a:spLocks noChangeAspect="1"/>
              </p:cNvSpPr>
              <p:nvPr/>
            </p:nvSpPr>
            <p:spPr bwMode="auto">
              <a:xfrm>
                <a:off x="2070" y="2148"/>
                <a:ext cx="390" cy="222"/>
              </a:xfrm>
              <a:custGeom>
                <a:avLst/>
                <a:gdLst>
                  <a:gd name="T0" fmla="*/ 390 w 390"/>
                  <a:gd name="T1" fmla="*/ 162 h 222"/>
                  <a:gd name="T2" fmla="*/ 384 w 390"/>
                  <a:gd name="T3" fmla="*/ 156 h 222"/>
                  <a:gd name="T4" fmla="*/ 390 w 390"/>
                  <a:gd name="T5" fmla="*/ 162 h 222"/>
                  <a:gd name="T6" fmla="*/ 384 w 390"/>
                  <a:gd name="T7" fmla="*/ 162 h 222"/>
                  <a:gd name="T8" fmla="*/ 102 w 390"/>
                  <a:gd name="T9" fmla="*/ 210 h 222"/>
                  <a:gd name="T10" fmla="*/ 0 w 390"/>
                  <a:gd name="T11" fmla="*/ 222 h 222"/>
                  <a:gd name="T12" fmla="*/ 24 w 390"/>
                  <a:gd name="T13" fmla="*/ 210 h 222"/>
                  <a:gd name="T14" fmla="*/ 78 w 390"/>
                  <a:gd name="T15" fmla="*/ 150 h 222"/>
                  <a:gd name="T16" fmla="*/ 84 w 390"/>
                  <a:gd name="T17" fmla="*/ 168 h 222"/>
                  <a:gd name="T18" fmla="*/ 96 w 390"/>
                  <a:gd name="T19" fmla="*/ 174 h 222"/>
                  <a:gd name="T20" fmla="*/ 156 w 390"/>
                  <a:gd name="T21" fmla="*/ 150 h 222"/>
                  <a:gd name="T22" fmla="*/ 162 w 390"/>
                  <a:gd name="T23" fmla="*/ 132 h 222"/>
                  <a:gd name="T24" fmla="*/ 156 w 390"/>
                  <a:gd name="T25" fmla="*/ 132 h 222"/>
                  <a:gd name="T26" fmla="*/ 180 w 390"/>
                  <a:gd name="T27" fmla="*/ 66 h 222"/>
                  <a:gd name="T28" fmla="*/ 198 w 390"/>
                  <a:gd name="T29" fmla="*/ 72 h 222"/>
                  <a:gd name="T30" fmla="*/ 204 w 390"/>
                  <a:gd name="T31" fmla="*/ 48 h 222"/>
                  <a:gd name="T32" fmla="*/ 216 w 390"/>
                  <a:gd name="T33" fmla="*/ 48 h 222"/>
                  <a:gd name="T34" fmla="*/ 234 w 390"/>
                  <a:gd name="T35" fmla="*/ 18 h 222"/>
                  <a:gd name="T36" fmla="*/ 234 w 390"/>
                  <a:gd name="T37" fmla="*/ 0 h 222"/>
                  <a:gd name="T38" fmla="*/ 264 w 390"/>
                  <a:gd name="T39" fmla="*/ 18 h 222"/>
                  <a:gd name="T40" fmla="*/ 264 w 390"/>
                  <a:gd name="T41" fmla="*/ 6 h 222"/>
                  <a:gd name="T42" fmla="*/ 300 w 390"/>
                  <a:gd name="T43" fmla="*/ 24 h 222"/>
                  <a:gd name="T44" fmla="*/ 306 w 390"/>
                  <a:gd name="T45" fmla="*/ 30 h 222"/>
                  <a:gd name="T46" fmla="*/ 294 w 390"/>
                  <a:gd name="T47" fmla="*/ 54 h 222"/>
                  <a:gd name="T48" fmla="*/ 300 w 390"/>
                  <a:gd name="T49" fmla="*/ 60 h 222"/>
                  <a:gd name="T50" fmla="*/ 306 w 390"/>
                  <a:gd name="T51" fmla="*/ 60 h 222"/>
                  <a:gd name="T52" fmla="*/ 318 w 390"/>
                  <a:gd name="T53" fmla="*/ 66 h 222"/>
                  <a:gd name="T54" fmla="*/ 354 w 390"/>
                  <a:gd name="T55" fmla="*/ 78 h 222"/>
                  <a:gd name="T56" fmla="*/ 354 w 390"/>
                  <a:gd name="T57" fmla="*/ 96 h 222"/>
                  <a:gd name="T58" fmla="*/ 318 w 390"/>
                  <a:gd name="T59" fmla="*/ 78 h 222"/>
                  <a:gd name="T60" fmla="*/ 342 w 390"/>
                  <a:gd name="T61" fmla="*/ 102 h 222"/>
                  <a:gd name="T62" fmla="*/ 360 w 390"/>
                  <a:gd name="T63" fmla="*/ 102 h 222"/>
                  <a:gd name="T64" fmla="*/ 348 w 390"/>
                  <a:gd name="T65" fmla="*/ 108 h 222"/>
                  <a:gd name="T66" fmla="*/ 360 w 390"/>
                  <a:gd name="T67" fmla="*/ 108 h 222"/>
                  <a:gd name="T68" fmla="*/ 360 w 390"/>
                  <a:gd name="T69" fmla="*/ 114 h 222"/>
                  <a:gd name="T70" fmla="*/ 354 w 390"/>
                  <a:gd name="T71" fmla="*/ 114 h 222"/>
                  <a:gd name="T72" fmla="*/ 354 w 390"/>
                  <a:gd name="T73" fmla="*/ 120 h 222"/>
                  <a:gd name="T74" fmla="*/ 330 w 390"/>
                  <a:gd name="T75" fmla="*/ 108 h 222"/>
                  <a:gd name="T76" fmla="*/ 366 w 390"/>
                  <a:gd name="T77" fmla="*/ 138 h 222"/>
                  <a:gd name="T78" fmla="*/ 360 w 390"/>
                  <a:gd name="T79" fmla="*/ 138 h 222"/>
                  <a:gd name="T80" fmla="*/ 330 w 390"/>
                  <a:gd name="T81" fmla="*/ 120 h 222"/>
                  <a:gd name="T82" fmla="*/ 330 w 390"/>
                  <a:gd name="T83" fmla="*/ 126 h 222"/>
                  <a:gd name="T84" fmla="*/ 342 w 390"/>
                  <a:gd name="T85" fmla="*/ 132 h 222"/>
                  <a:gd name="T86" fmla="*/ 360 w 390"/>
                  <a:gd name="T87" fmla="*/ 144 h 222"/>
                  <a:gd name="T88" fmla="*/ 384 w 390"/>
                  <a:gd name="T89" fmla="*/ 138 h 222"/>
                  <a:gd name="T90" fmla="*/ 390 w 390"/>
                  <a:gd name="T91" fmla="*/ 162 h 222"/>
                  <a:gd name="T92" fmla="*/ 390 w 390"/>
                  <a:gd name="T93" fmla="*/ 168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0"/>
                  <a:gd name="T142" fmla="*/ 0 h 222"/>
                  <a:gd name="T143" fmla="*/ 390 w 39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0" h="222">
                    <a:moveTo>
                      <a:pt x="390" y="162"/>
                    </a:moveTo>
                    <a:lnTo>
                      <a:pt x="384" y="156"/>
                    </a:lnTo>
                    <a:lnTo>
                      <a:pt x="390" y="162"/>
                    </a:lnTo>
                    <a:lnTo>
                      <a:pt x="384" y="162"/>
                    </a:lnTo>
                    <a:lnTo>
                      <a:pt x="102" y="210"/>
                    </a:lnTo>
                    <a:lnTo>
                      <a:pt x="0" y="222"/>
                    </a:lnTo>
                    <a:lnTo>
                      <a:pt x="24" y="210"/>
                    </a:lnTo>
                    <a:lnTo>
                      <a:pt x="78" y="150"/>
                    </a:lnTo>
                    <a:lnTo>
                      <a:pt x="84" y="168"/>
                    </a:lnTo>
                    <a:lnTo>
                      <a:pt x="96" y="174"/>
                    </a:lnTo>
                    <a:lnTo>
                      <a:pt x="156" y="150"/>
                    </a:lnTo>
                    <a:lnTo>
                      <a:pt x="162" y="132"/>
                    </a:lnTo>
                    <a:lnTo>
                      <a:pt x="156" y="132"/>
                    </a:lnTo>
                    <a:lnTo>
                      <a:pt x="180" y="66"/>
                    </a:lnTo>
                    <a:lnTo>
                      <a:pt x="198" y="72"/>
                    </a:lnTo>
                    <a:lnTo>
                      <a:pt x="204" y="48"/>
                    </a:lnTo>
                    <a:lnTo>
                      <a:pt x="216" y="48"/>
                    </a:lnTo>
                    <a:lnTo>
                      <a:pt x="234" y="18"/>
                    </a:lnTo>
                    <a:lnTo>
                      <a:pt x="234" y="0"/>
                    </a:lnTo>
                    <a:lnTo>
                      <a:pt x="264" y="18"/>
                    </a:lnTo>
                    <a:lnTo>
                      <a:pt x="264" y="6"/>
                    </a:lnTo>
                    <a:lnTo>
                      <a:pt x="300" y="24"/>
                    </a:lnTo>
                    <a:lnTo>
                      <a:pt x="306" y="30"/>
                    </a:lnTo>
                    <a:lnTo>
                      <a:pt x="294" y="54"/>
                    </a:lnTo>
                    <a:lnTo>
                      <a:pt x="300" y="60"/>
                    </a:lnTo>
                    <a:lnTo>
                      <a:pt x="306" y="60"/>
                    </a:lnTo>
                    <a:lnTo>
                      <a:pt x="318" y="66"/>
                    </a:lnTo>
                    <a:lnTo>
                      <a:pt x="354" y="78"/>
                    </a:lnTo>
                    <a:lnTo>
                      <a:pt x="354" y="96"/>
                    </a:lnTo>
                    <a:lnTo>
                      <a:pt x="318" y="78"/>
                    </a:lnTo>
                    <a:lnTo>
                      <a:pt x="342" y="102"/>
                    </a:lnTo>
                    <a:lnTo>
                      <a:pt x="360" y="102"/>
                    </a:lnTo>
                    <a:lnTo>
                      <a:pt x="348" y="108"/>
                    </a:lnTo>
                    <a:lnTo>
                      <a:pt x="360" y="108"/>
                    </a:lnTo>
                    <a:lnTo>
                      <a:pt x="360" y="114"/>
                    </a:lnTo>
                    <a:lnTo>
                      <a:pt x="354" y="114"/>
                    </a:lnTo>
                    <a:lnTo>
                      <a:pt x="354" y="120"/>
                    </a:lnTo>
                    <a:lnTo>
                      <a:pt x="330" y="108"/>
                    </a:lnTo>
                    <a:lnTo>
                      <a:pt x="366" y="138"/>
                    </a:lnTo>
                    <a:lnTo>
                      <a:pt x="360" y="138"/>
                    </a:lnTo>
                    <a:lnTo>
                      <a:pt x="330" y="120"/>
                    </a:lnTo>
                    <a:lnTo>
                      <a:pt x="330" y="126"/>
                    </a:lnTo>
                    <a:lnTo>
                      <a:pt x="342" y="132"/>
                    </a:lnTo>
                    <a:lnTo>
                      <a:pt x="360" y="144"/>
                    </a:lnTo>
                    <a:lnTo>
                      <a:pt x="384" y="138"/>
                    </a:lnTo>
                    <a:lnTo>
                      <a:pt x="390" y="162"/>
                    </a:lnTo>
                    <a:lnTo>
                      <a:pt x="390" y="16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94" name="Freeform 371"/>
              <p:cNvSpPr>
                <a:spLocks noChangeAspect="1"/>
              </p:cNvSpPr>
              <p:nvPr/>
            </p:nvSpPr>
            <p:spPr bwMode="auto">
              <a:xfrm>
                <a:off x="210" y="145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12 w 342"/>
                  <a:gd name="T15" fmla="*/ 108 h 246"/>
                  <a:gd name="T16" fmla="*/ 12 w 342"/>
                  <a:gd name="T17" fmla="*/ 54 h 246"/>
                  <a:gd name="T18" fmla="*/ 6 w 342"/>
                  <a:gd name="T19" fmla="*/ 36 h 246"/>
                  <a:gd name="T20" fmla="*/ 12 w 342"/>
                  <a:gd name="T21" fmla="*/ 12 h 246"/>
                  <a:gd name="T22" fmla="*/ 42 w 342"/>
                  <a:gd name="T23" fmla="*/ 36 h 246"/>
                  <a:gd name="T24" fmla="*/ 72 w 342"/>
                  <a:gd name="T25" fmla="*/ 48 h 246"/>
                  <a:gd name="T26" fmla="*/ 84 w 342"/>
                  <a:gd name="T27" fmla="*/ 60 h 246"/>
                  <a:gd name="T28" fmla="*/ 84 w 342"/>
                  <a:gd name="T29" fmla="*/ 54 h 246"/>
                  <a:gd name="T30" fmla="*/ 90 w 342"/>
                  <a:gd name="T31" fmla="*/ 60 h 246"/>
                  <a:gd name="T32" fmla="*/ 90 w 342"/>
                  <a:gd name="T33" fmla="*/ 72 h 246"/>
                  <a:gd name="T34" fmla="*/ 78 w 342"/>
                  <a:gd name="T35" fmla="*/ 72 h 246"/>
                  <a:gd name="T36" fmla="*/ 60 w 342"/>
                  <a:gd name="T37" fmla="*/ 96 h 246"/>
                  <a:gd name="T38" fmla="*/ 60 w 342"/>
                  <a:gd name="T39" fmla="*/ 96 h 246"/>
                  <a:gd name="T40" fmla="*/ 90 w 342"/>
                  <a:gd name="T41" fmla="*/ 72 h 246"/>
                  <a:gd name="T42" fmla="*/ 90 w 342"/>
                  <a:gd name="T43" fmla="*/ 66 h 246"/>
                  <a:gd name="T44" fmla="*/ 96 w 342"/>
                  <a:gd name="T45" fmla="*/ 72 h 246"/>
                  <a:gd name="T46" fmla="*/ 96 w 342"/>
                  <a:gd name="T47" fmla="*/ 78 h 246"/>
                  <a:gd name="T48" fmla="*/ 84 w 342"/>
                  <a:gd name="T49" fmla="*/ 84 h 246"/>
                  <a:gd name="T50" fmla="*/ 90 w 342"/>
                  <a:gd name="T51" fmla="*/ 96 h 246"/>
                  <a:gd name="T52" fmla="*/ 84 w 342"/>
                  <a:gd name="T53" fmla="*/ 108 h 246"/>
                  <a:gd name="T54" fmla="*/ 84 w 342"/>
                  <a:gd name="T55" fmla="*/ 102 h 246"/>
                  <a:gd name="T56" fmla="*/ 72 w 342"/>
                  <a:gd name="T57" fmla="*/ 114 h 246"/>
                  <a:gd name="T58" fmla="*/ 72 w 342"/>
                  <a:gd name="T59" fmla="*/ 96 h 246"/>
                  <a:gd name="T60" fmla="*/ 60 w 342"/>
                  <a:gd name="T61" fmla="*/ 108 h 246"/>
                  <a:gd name="T62" fmla="*/ 66 w 342"/>
                  <a:gd name="T63" fmla="*/ 120 h 246"/>
                  <a:gd name="T64" fmla="*/ 96 w 342"/>
                  <a:gd name="T65" fmla="*/ 108 h 246"/>
                  <a:gd name="T66" fmla="*/ 96 w 342"/>
                  <a:gd name="T67" fmla="*/ 84 h 246"/>
                  <a:gd name="T68" fmla="*/ 108 w 342"/>
                  <a:gd name="T69" fmla="*/ 66 h 246"/>
                  <a:gd name="T70" fmla="*/ 96 w 342"/>
                  <a:gd name="T71" fmla="*/ 36 h 246"/>
                  <a:gd name="T72" fmla="*/ 108 w 342"/>
                  <a:gd name="T73" fmla="*/ 30 h 246"/>
                  <a:gd name="T74" fmla="*/ 102 w 342"/>
                  <a:gd name="T75" fmla="*/ 0 h 246"/>
                  <a:gd name="T76" fmla="*/ 342 w 342"/>
                  <a:gd name="T77" fmla="*/ 60 h 246"/>
                  <a:gd name="T78" fmla="*/ 300 w 342"/>
                  <a:gd name="T79" fmla="*/ 246 h 246"/>
                  <a:gd name="T80" fmla="*/ 216 w 342"/>
                  <a:gd name="T81" fmla="*/ 228 h 246"/>
                  <a:gd name="T82" fmla="*/ 114 w 342"/>
                  <a:gd name="T83" fmla="*/ 228 h 246"/>
                  <a:gd name="T84" fmla="*/ 84 w 342"/>
                  <a:gd name="T85" fmla="*/ 210 h 246"/>
                  <a:gd name="T86" fmla="*/ 60 w 342"/>
                  <a:gd name="T87" fmla="*/ 216 h 246"/>
                  <a:gd name="T88" fmla="*/ 42 w 342"/>
                  <a:gd name="T89" fmla="*/ 204 h 246"/>
                  <a:gd name="T90" fmla="*/ 42 w 342"/>
                  <a:gd name="T91" fmla="*/ 174 h 246"/>
                  <a:gd name="T92" fmla="*/ 24 w 342"/>
                  <a:gd name="T93" fmla="*/ 162 h 2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2"/>
                  <a:gd name="T142" fmla="*/ 0 h 246"/>
                  <a:gd name="T143" fmla="*/ 342 w 342"/>
                  <a:gd name="T144" fmla="*/ 246 h 2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2" h="246">
                    <a:moveTo>
                      <a:pt x="24" y="162"/>
                    </a:moveTo>
                    <a:lnTo>
                      <a:pt x="0" y="150"/>
                    </a:lnTo>
                    <a:lnTo>
                      <a:pt x="6" y="126"/>
                    </a:lnTo>
                    <a:lnTo>
                      <a:pt x="6" y="144"/>
                    </a:lnTo>
                    <a:lnTo>
                      <a:pt x="18" y="126"/>
                    </a:lnTo>
                    <a:lnTo>
                      <a:pt x="6" y="126"/>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95" name="Freeform 372"/>
              <p:cNvSpPr>
                <a:spLocks noChangeAspect="1"/>
              </p:cNvSpPr>
              <p:nvPr/>
            </p:nvSpPr>
            <p:spPr bwMode="auto">
              <a:xfrm>
                <a:off x="210" y="1458"/>
                <a:ext cx="342" cy="246"/>
              </a:xfrm>
              <a:custGeom>
                <a:avLst/>
                <a:gdLst>
                  <a:gd name="T0" fmla="*/ 24 w 342"/>
                  <a:gd name="T1" fmla="*/ 162 h 246"/>
                  <a:gd name="T2" fmla="*/ 0 w 342"/>
                  <a:gd name="T3" fmla="*/ 150 h 246"/>
                  <a:gd name="T4" fmla="*/ 6 w 342"/>
                  <a:gd name="T5" fmla="*/ 126 h 246"/>
                  <a:gd name="T6" fmla="*/ 6 w 342"/>
                  <a:gd name="T7" fmla="*/ 144 h 246"/>
                  <a:gd name="T8" fmla="*/ 18 w 342"/>
                  <a:gd name="T9" fmla="*/ 126 h 246"/>
                  <a:gd name="T10" fmla="*/ 6 w 342"/>
                  <a:gd name="T11" fmla="*/ 126 h 246"/>
                  <a:gd name="T12" fmla="*/ 12 w 342"/>
                  <a:gd name="T13" fmla="*/ 108 h 246"/>
                  <a:gd name="T14" fmla="*/ 24 w 342"/>
                  <a:gd name="T15" fmla="*/ 108 h 246"/>
                  <a:gd name="T16" fmla="*/ 12 w 342"/>
                  <a:gd name="T17" fmla="*/ 108 h 246"/>
                  <a:gd name="T18" fmla="*/ 12 w 342"/>
                  <a:gd name="T19" fmla="*/ 54 h 246"/>
                  <a:gd name="T20" fmla="*/ 6 w 342"/>
                  <a:gd name="T21" fmla="*/ 36 h 246"/>
                  <a:gd name="T22" fmla="*/ 12 w 342"/>
                  <a:gd name="T23" fmla="*/ 12 h 246"/>
                  <a:gd name="T24" fmla="*/ 42 w 342"/>
                  <a:gd name="T25" fmla="*/ 36 h 246"/>
                  <a:gd name="T26" fmla="*/ 72 w 342"/>
                  <a:gd name="T27" fmla="*/ 48 h 246"/>
                  <a:gd name="T28" fmla="*/ 84 w 342"/>
                  <a:gd name="T29" fmla="*/ 60 h 246"/>
                  <a:gd name="T30" fmla="*/ 84 w 342"/>
                  <a:gd name="T31" fmla="*/ 54 h 246"/>
                  <a:gd name="T32" fmla="*/ 90 w 342"/>
                  <a:gd name="T33" fmla="*/ 60 h 246"/>
                  <a:gd name="T34" fmla="*/ 90 w 342"/>
                  <a:gd name="T35" fmla="*/ 72 h 246"/>
                  <a:gd name="T36" fmla="*/ 78 w 342"/>
                  <a:gd name="T37" fmla="*/ 72 h 246"/>
                  <a:gd name="T38" fmla="*/ 60 w 342"/>
                  <a:gd name="T39" fmla="*/ 96 h 246"/>
                  <a:gd name="T40" fmla="*/ 72 w 342"/>
                  <a:gd name="T41" fmla="*/ 96 h 246"/>
                  <a:gd name="T42" fmla="*/ 60 w 342"/>
                  <a:gd name="T43" fmla="*/ 96 h 246"/>
                  <a:gd name="T44" fmla="*/ 90 w 342"/>
                  <a:gd name="T45" fmla="*/ 72 h 246"/>
                  <a:gd name="T46" fmla="*/ 90 w 342"/>
                  <a:gd name="T47" fmla="*/ 66 h 246"/>
                  <a:gd name="T48" fmla="*/ 96 w 342"/>
                  <a:gd name="T49" fmla="*/ 72 h 246"/>
                  <a:gd name="T50" fmla="*/ 96 w 342"/>
                  <a:gd name="T51" fmla="*/ 78 h 246"/>
                  <a:gd name="T52" fmla="*/ 84 w 342"/>
                  <a:gd name="T53" fmla="*/ 84 h 246"/>
                  <a:gd name="T54" fmla="*/ 90 w 342"/>
                  <a:gd name="T55" fmla="*/ 96 h 246"/>
                  <a:gd name="T56" fmla="*/ 84 w 342"/>
                  <a:gd name="T57" fmla="*/ 108 h 246"/>
                  <a:gd name="T58" fmla="*/ 84 w 342"/>
                  <a:gd name="T59" fmla="*/ 102 h 246"/>
                  <a:gd name="T60" fmla="*/ 72 w 342"/>
                  <a:gd name="T61" fmla="*/ 114 h 246"/>
                  <a:gd name="T62" fmla="*/ 72 w 342"/>
                  <a:gd name="T63" fmla="*/ 96 h 246"/>
                  <a:gd name="T64" fmla="*/ 60 w 342"/>
                  <a:gd name="T65" fmla="*/ 108 h 246"/>
                  <a:gd name="T66" fmla="*/ 66 w 342"/>
                  <a:gd name="T67" fmla="*/ 120 h 246"/>
                  <a:gd name="T68" fmla="*/ 96 w 342"/>
                  <a:gd name="T69" fmla="*/ 108 h 246"/>
                  <a:gd name="T70" fmla="*/ 96 w 342"/>
                  <a:gd name="T71" fmla="*/ 84 h 246"/>
                  <a:gd name="T72" fmla="*/ 108 w 342"/>
                  <a:gd name="T73" fmla="*/ 66 h 246"/>
                  <a:gd name="T74" fmla="*/ 96 w 342"/>
                  <a:gd name="T75" fmla="*/ 36 h 246"/>
                  <a:gd name="T76" fmla="*/ 108 w 342"/>
                  <a:gd name="T77" fmla="*/ 30 h 246"/>
                  <a:gd name="T78" fmla="*/ 102 w 342"/>
                  <a:gd name="T79" fmla="*/ 0 h 246"/>
                  <a:gd name="T80" fmla="*/ 342 w 342"/>
                  <a:gd name="T81" fmla="*/ 60 h 246"/>
                  <a:gd name="T82" fmla="*/ 300 w 342"/>
                  <a:gd name="T83" fmla="*/ 246 h 246"/>
                  <a:gd name="T84" fmla="*/ 216 w 342"/>
                  <a:gd name="T85" fmla="*/ 228 h 246"/>
                  <a:gd name="T86" fmla="*/ 114 w 342"/>
                  <a:gd name="T87" fmla="*/ 228 h 246"/>
                  <a:gd name="T88" fmla="*/ 84 w 342"/>
                  <a:gd name="T89" fmla="*/ 210 h 246"/>
                  <a:gd name="T90" fmla="*/ 60 w 342"/>
                  <a:gd name="T91" fmla="*/ 216 h 246"/>
                  <a:gd name="T92" fmla="*/ 42 w 342"/>
                  <a:gd name="T93" fmla="*/ 204 h 246"/>
                  <a:gd name="T94" fmla="*/ 42 w 342"/>
                  <a:gd name="T95" fmla="*/ 174 h 246"/>
                  <a:gd name="T96" fmla="*/ 24 w 342"/>
                  <a:gd name="T97" fmla="*/ 162 h 246"/>
                  <a:gd name="T98" fmla="*/ 24 w 342"/>
                  <a:gd name="T99" fmla="*/ 168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42"/>
                  <a:gd name="T151" fmla="*/ 0 h 246"/>
                  <a:gd name="T152" fmla="*/ 342 w 342"/>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42" h="246">
                    <a:moveTo>
                      <a:pt x="24" y="162"/>
                    </a:moveTo>
                    <a:lnTo>
                      <a:pt x="0" y="150"/>
                    </a:lnTo>
                    <a:lnTo>
                      <a:pt x="6" y="126"/>
                    </a:lnTo>
                    <a:lnTo>
                      <a:pt x="6" y="144"/>
                    </a:lnTo>
                    <a:lnTo>
                      <a:pt x="18" y="126"/>
                    </a:lnTo>
                    <a:lnTo>
                      <a:pt x="6" y="126"/>
                    </a:lnTo>
                    <a:lnTo>
                      <a:pt x="12" y="108"/>
                    </a:lnTo>
                    <a:lnTo>
                      <a:pt x="24" y="108"/>
                    </a:lnTo>
                    <a:lnTo>
                      <a:pt x="12" y="108"/>
                    </a:lnTo>
                    <a:lnTo>
                      <a:pt x="12" y="54"/>
                    </a:lnTo>
                    <a:lnTo>
                      <a:pt x="6" y="36"/>
                    </a:lnTo>
                    <a:lnTo>
                      <a:pt x="12" y="12"/>
                    </a:lnTo>
                    <a:lnTo>
                      <a:pt x="42" y="36"/>
                    </a:lnTo>
                    <a:lnTo>
                      <a:pt x="72" y="48"/>
                    </a:lnTo>
                    <a:lnTo>
                      <a:pt x="84" y="60"/>
                    </a:lnTo>
                    <a:lnTo>
                      <a:pt x="84" y="54"/>
                    </a:lnTo>
                    <a:lnTo>
                      <a:pt x="90" y="60"/>
                    </a:lnTo>
                    <a:lnTo>
                      <a:pt x="90" y="72"/>
                    </a:lnTo>
                    <a:lnTo>
                      <a:pt x="78" y="72"/>
                    </a:lnTo>
                    <a:lnTo>
                      <a:pt x="60" y="96"/>
                    </a:lnTo>
                    <a:lnTo>
                      <a:pt x="72" y="96"/>
                    </a:lnTo>
                    <a:lnTo>
                      <a:pt x="60" y="96"/>
                    </a:lnTo>
                    <a:lnTo>
                      <a:pt x="90" y="72"/>
                    </a:lnTo>
                    <a:lnTo>
                      <a:pt x="90" y="66"/>
                    </a:lnTo>
                    <a:lnTo>
                      <a:pt x="96" y="72"/>
                    </a:lnTo>
                    <a:lnTo>
                      <a:pt x="96" y="78"/>
                    </a:lnTo>
                    <a:lnTo>
                      <a:pt x="84" y="84"/>
                    </a:lnTo>
                    <a:lnTo>
                      <a:pt x="90" y="96"/>
                    </a:lnTo>
                    <a:lnTo>
                      <a:pt x="84" y="108"/>
                    </a:lnTo>
                    <a:lnTo>
                      <a:pt x="84" y="102"/>
                    </a:lnTo>
                    <a:lnTo>
                      <a:pt x="72" y="114"/>
                    </a:lnTo>
                    <a:lnTo>
                      <a:pt x="72" y="96"/>
                    </a:lnTo>
                    <a:lnTo>
                      <a:pt x="60" y="108"/>
                    </a:lnTo>
                    <a:lnTo>
                      <a:pt x="66" y="120"/>
                    </a:lnTo>
                    <a:lnTo>
                      <a:pt x="96" y="108"/>
                    </a:lnTo>
                    <a:lnTo>
                      <a:pt x="96" y="84"/>
                    </a:lnTo>
                    <a:lnTo>
                      <a:pt x="108" y="66"/>
                    </a:lnTo>
                    <a:lnTo>
                      <a:pt x="96" y="36"/>
                    </a:lnTo>
                    <a:lnTo>
                      <a:pt x="108" y="30"/>
                    </a:lnTo>
                    <a:lnTo>
                      <a:pt x="102" y="0"/>
                    </a:lnTo>
                    <a:lnTo>
                      <a:pt x="342" y="60"/>
                    </a:lnTo>
                    <a:lnTo>
                      <a:pt x="300" y="246"/>
                    </a:lnTo>
                    <a:lnTo>
                      <a:pt x="216" y="228"/>
                    </a:lnTo>
                    <a:lnTo>
                      <a:pt x="114" y="228"/>
                    </a:lnTo>
                    <a:lnTo>
                      <a:pt x="84" y="210"/>
                    </a:lnTo>
                    <a:lnTo>
                      <a:pt x="60" y="216"/>
                    </a:lnTo>
                    <a:lnTo>
                      <a:pt x="42" y="204"/>
                    </a:lnTo>
                    <a:lnTo>
                      <a:pt x="42" y="174"/>
                    </a:lnTo>
                    <a:lnTo>
                      <a:pt x="24" y="162"/>
                    </a:lnTo>
                    <a:lnTo>
                      <a:pt x="24" y="16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96" name="Freeform 373"/>
              <p:cNvSpPr>
                <a:spLocks noChangeAspect="1"/>
              </p:cNvSpPr>
              <p:nvPr/>
            </p:nvSpPr>
            <p:spPr bwMode="auto">
              <a:xfrm>
                <a:off x="2106" y="209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228"/>
                  <a:gd name="T101" fmla="*/ 228 w 22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close/>
                  </a:path>
                </a:pathLst>
              </a:custGeom>
              <a:solidFill>
                <a:srgbClr val="FF4500"/>
              </a:solidFill>
              <a:ln w="9525">
                <a:solidFill>
                  <a:srgbClr val="FF4500"/>
                </a:solidFill>
                <a:prstDash val="solid"/>
                <a:round/>
                <a:headEnd/>
                <a:tailEnd/>
              </a:ln>
            </p:spPr>
            <p:txBody>
              <a:bodyPr/>
              <a:lstStyle/>
              <a:p>
                <a:endParaRPr lang="en-US">
                  <a:solidFill>
                    <a:srgbClr val="000000"/>
                  </a:solidFill>
                </a:endParaRPr>
              </a:p>
            </p:txBody>
          </p:sp>
          <p:sp>
            <p:nvSpPr>
              <p:cNvPr id="19997" name="Freeform 374"/>
              <p:cNvSpPr>
                <a:spLocks noChangeAspect="1"/>
              </p:cNvSpPr>
              <p:nvPr/>
            </p:nvSpPr>
            <p:spPr bwMode="auto">
              <a:xfrm>
                <a:off x="2106" y="2094"/>
                <a:ext cx="228" cy="228"/>
              </a:xfrm>
              <a:custGeom>
                <a:avLst/>
                <a:gdLst>
                  <a:gd name="T0" fmla="*/ 138 w 228"/>
                  <a:gd name="T1" fmla="*/ 48 h 228"/>
                  <a:gd name="T2" fmla="*/ 144 w 228"/>
                  <a:gd name="T3" fmla="*/ 78 h 228"/>
                  <a:gd name="T4" fmla="*/ 174 w 228"/>
                  <a:gd name="T5" fmla="*/ 48 h 228"/>
                  <a:gd name="T6" fmla="*/ 192 w 228"/>
                  <a:gd name="T7" fmla="*/ 54 h 228"/>
                  <a:gd name="T8" fmla="*/ 204 w 228"/>
                  <a:gd name="T9" fmla="*/ 42 h 228"/>
                  <a:gd name="T10" fmla="*/ 222 w 228"/>
                  <a:gd name="T11" fmla="*/ 42 h 228"/>
                  <a:gd name="T12" fmla="*/ 228 w 228"/>
                  <a:gd name="T13" fmla="*/ 60 h 228"/>
                  <a:gd name="T14" fmla="*/ 228 w 228"/>
                  <a:gd name="T15" fmla="*/ 72 h 228"/>
                  <a:gd name="T16" fmla="*/ 198 w 228"/>
                  <a:gd name="T17" fmla="*/ 54 h 228"/>
                  <a:gd name="T18" fmla="*/ 198 w 228"/>
                  <a:gd name="T19" fmla="*/ 72 h 228"/>
                  <a:gd name="T20" fmla="*/ 180 w 228"/>
                  <a:gd name="T21" fmla="*/ 102 h 228"/>
                  <a:gd name="T22" fmla="*/ 168 w 228"/>
                  <a:gd name="T23" fmla="*/ 102 h 228"/>
                  <a:gd name="T24" fmla="*/ 162 w 228"/>
                  <a:gd name="T25" fmla="*/ 126 h 228"/>
                  <a:gd name="T26" fmla="*/ 144 w 228"/>
                  <a:gd name="T27" fmla="*/ 120 h 228"/>
                  <a:gd name="T28" fmla="*/ 120 w 228"/>
                  <a:gd name="T29" fmla="*/ 186 h 228"/>
                  <a:gd name="T30" fmla="*/ 126 w 228"/>
                  <a:gd name="T31" fmla="*/ 186 h 228"/>
                  <a:gd name="T32" fmla="*/ 120 w 228"/>
                  <a:gd name="T33" fmla="*/ 204 h 228"/>
                  <a:gd name="T34" fmla="*/ 60 w 228"/>
                  <a:gd name="T35" fmla="*/ 228 h 228"/>
                  <a:gd name="T36" fmla="*/ 48 w 228"/>
                  <a:gd name="T37" fmla="*/ 222 h 228"/>
                  <a:gd name="T38" fmla="*/ 42 w 228"/>
                  <a:gd name="T39" fmla="*/ 204 h 228"/>
                  <a:gd name="T40" fmla="*/ 12 w 228"/>
                  <a:gd name="T41" fmla="*/ 186 h 228"/>
                  <a:gd name="T42" fmla="*/ 0 w 228"/>
                  <a:gd name="T43" fmla="*/ 156 h 228"/>
                  <a:gd name="T44" fmla="*/ 18 w 228"/>
                  <a:gd name="T45" fmla="*/ 138 h 228"/>
                  <a:gd name="T46" fmla="*/ 24 w 228"/>
                  <a:gd name="T47" fmla="*/ 114 h 228"/>
                  <a:gd name="T48" fmla="*/ 36 w 228"/>
                  <a:gd name="T49" fmla="*/ 114 h 228"/>
                  <a:gd name="T50" fmla="*/ 36 w 228"/>
                  <a:gd name="T51" fmla="*/ 96 h 228"/>
                  <a:gd name="T52" fmla="*/ 72 w 228"/>
                  <a:gd name="T53" fmla="*/ 66 h 228"/>
                  <a:gd name="T54" fmla="*/ 78 w 228"/>
                  <a:gd name="T55" fmla="*/ 18 h 228"/>
                  <a:gd name="T56" fmla="*/ 72 w 228"/>
                  <a:gd name="T57" fmla="*/ 6 h 228"/>
                  <a:gd name="T58" fmla="*/ 78 w 228"/>
                  <a:gd name="T59" fmla="*/ 0 h 228"/>
                  <a:gd name="T60" fmla="*/ 90 w 228"/>
                  <a:gd name="T61" fmla="*/ 54 h 228"/>
                  <a:gd name="T62" fmla="*/ 126 w 228"/>
                  <a:gd name="T63" fmla="*/ 48 h 228"/>
                  <a:gd name="T64" fmla="*/ 138 w 228"/>
                  <a:gd name="T65" fmla="*/ 48 h 228"/>
                  <a:gd name="T66" fmla="*/ 138 w 228"/>
                  <a:gd name="T67" fmla="*/ 54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8"/>
                  <a:gd name="T103" fmla="*/ 0 h 228"/>
                  <a:gd name="T104" fmla="*/ 228 w 228"/>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8" h="228">
                    <a:moveTo>
                      <a:pt x="138" y="48"/>
                    </a:moveTo>
                    <a:lnTo>
                      <a:pt x="144" y="78"/>
                    </a:lnTo>
                    <a:lnTo>
                      <a:pt x="174" y="48"/>
                    </a:lnTo>
                    <a:lnTo>
                      <a:pt x="192" y="54"/>
                    </a:lnTo>
                    <a:lnTo>
                      <a:pt x="204" y="42"/>
                    </a:lnTo>
                    <a:lnTo>
                      <a:pt x="222" y="42"/>
                    </a:lnTo>
                    <a:lnTo>
                      <a:pt x="228" y="60"/>
                    </a:lnTo>
                    <a:lnTo>
                      <a:pt x="228" y="72"/>
                    </a:lnTo>
                    <a:lnTo>
                      <a:pt x="198" y="54"/>
                    </a:lnTo>
                    <a:lnTo>
                      <a:pt x="198" y="72"/>
                    </a:lnTo>
                    <a:lnTo>
                      <a:pt x="180" y="102"/>
                    </a:lnTo>
                    <a:lnTo>
                      <a:pt x="168" y="102"/>
                    </a:lnTo>
                    <a:lnTo>
                      <a:pt x="162" y="126"/>
                    </a:lnTo>
                    <a:lnTo>
                      <a:pt x="144" y="120"/>
                    </a:lnTo>
                    <a:lnTo>
                      <a:pt x="120" y="186"/>
                    </a:lnTo>
                    <a:lnTo>
                      <a:pt x="126" y="186"/>
                    </a:lnTo>
                    <a:lnTo>
                      <a:pt x="120" y="204"/>
                    </a:lnTo>
                    <a:lnTo>
                      <a:pt x="60" y="228"/>
                    </a:lnTo>
                    <a:lnTo>
                      <a:pt x="48" y="222"/>
                    </a:lnTo>
                    <a:lnTo>
                      <a:pt x="42" y="204"/>
                    </a:lnTo>
                    <a:lnTo>
                      <a:pt x="12" y="186"/>
                    </a:lnTo>
                    <a:lnTo>
                      <a:pt x="0" y="156"/>
                    </a:lnTo>
                    <a:lnTo>
                      <a:pt x="18" y="138"/>
                    </a:lnTo>
                    <a:lnTo>
                      <a:pt x="24" y="114"/>
                    </a:lnTo>
                    <a:lnTo>
                      <a:pt x="36" y="114"/>
                    </a:lnTo>
                    <a:lnTo>
                      <a:pt x="36" y="96"/>
                    </a:lnTo>
                    <a:lnTo>
                      <a:pt x="72" y="66"/>
                    </a:lnTo>
                    <a:lnTo>
                      <a:pt x="78" y="18"/>
                    </a:lnTo>
                    <a:lnTo>
                      <a:pt x="72" y="6"/>
                    </a:lnTo>
                    <a:lnTo>
                      <a:pt x="78" y="0"/>
                    </a:lnTo>
                    <a:lnTo>
                      <a:pt x="90" y="54"/>
                    </a:lnTo>
                    <a:lnTo>
                      <a:pt x="126" y="48"/>
                    </a:lnTo>
                    <a:lnTo>
                      <a:pt x="138" y="48"/>
                    </a:lnTo>
                    <a:lnTo>
                      <a:pt x="138" y="5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998" name="Freeform 375"/>
              <p:cNvSpPr>
                <a:spLocks noChangeAspect="1"/>
              </p:cNvSpPr>
              <p:nvPr/>
            </p:nvSpPr>
            <p:spPr bwMode="auto">
              <a:xfrm>
                <a:off x="1578" y="1746"/>
                <a:ext cx="270" cy="282"/>
              </a:xfrm>
              <a:custGeom>
                <a:avLst/>
                <a:gdLst>
                  <a:gd name="T0" fmla="*/ 114 w 270"/>
                  <a:gd name="T1" fmla="*/ 282 h 282"/>
                  <a:gd name="T2" fmla="*/ 96 w 270"/>
                  <a:gd name="T3" fmla="*/ 264 h 282"/>
                  <a:gd name="T4" fmla="*/ 90 w 270"/>
                  <a:gd name="T5" fmla="*/ 246 h 282"/>
                  <a:gd name="T6" fmla="*/ 96 w 270"/>
                  <a:gd name="T7" fmla="*/ 234 h 282"/>
                  <a:gd name="T8" fmla="*/ 84 w 270"/>
                  <a:gd name="T9" fmla="*/ 216 h 282"/>
                  <a:gd name="T10" fmla="*/ 78 w 270"/>
                  <a:gd name="T11" fmla="*/ 186 h 282"/>
                  <a:gd name="T12" fmla="*/ 12 w 270"/>
                  <a:gd name="T13" fmla="*/ 138 h 282"/>
                  <a:gd name="T14" fmla="*/ 12 w 270"/>
                  <a:gd name="T15" fmla="*/ 96 h 282"/>
                  <a:gd name="T16" fmla="*/ 0 w 270"/>
                  <a:gd name="T17" fmla="*/ 84 h 282"/>
                  <a:gd name="T18" fmla="*/ 12 w 270"/>
                  <a:gd name="T19" fmla="*/ 66 h 282"/>
                  <a:gd name="T20" fmla="*/ 30 w 270"/>
                  <a:gd name="T21" fmla="*/ 54 h 282"/>
                  <a:gd name="T22" fmla="*/ 30 w 270"/>
                  <a:gd name="T23" fmla="*/ 18 h 282"/>
                  <a:gd name="T24" fmla="*/ 36 w 270"/>
                  <a:gd name="T25" fmla="*/ 12 h 282"/>
                  <a:gd name="T26" fmla="*/ 48 w 270"/>
                  <a:gd name="T27" fmla="*/ 18 h 282"/>
                  <a:gd name="T28" fmla="*/ 90 w 270"/>
                  <a:gd name="T29" fmla="*/ 0 h 282"/>
                  <a:gd name="T30" fmla="*/ 90 w 270"/>
                  <a:gd name="T31" fmla="*/ 18 h 282"/>
                  <a:gd name="T32" fmla="*/ 114 w 270"/>
                  <a:gd name="T33" fmla="*/ 24 h 282"/>
                  <a:gd name="T34" fmla="*/ 126 w 270"/>
                  <a:gd name="T35" fmla="*/ 36 h 282"/>
                  <a:gd name="T36" fmla="*/ 216 w 270"/>
                  <a:gd name="T37" fmla="*/ 54 h 282"/>
                  <a:gd name="T38" fmla="*/ 234 w 270"/>
                  <a:gd name="T39" fmla="*/ 66 h 282"/>
                  <a:gd name="T40" fmla="*/ 228 w 270"/>
                  <a:gd name="T41" fmla="*/ 90 h 282"/>
                  <a:gd name="T42" fmla="*/ 240 w 270"/>
                  <a:gd name="T43" fmla="*/ 90 h 282"/>
                  <a:gd name="T44" fmla="*/ 234 w 270"/>
                  <a:gd name="T45" fmla="*/ 102 h 282"/>
                  <a:gd name="T46" fmla="*/ 246 w 270"/>
                  <a:gd name="T47" fmla="*/ 102 h 282"/>
                  <a:gd name="T48" fmla="*/ 228 w 270"/>
                  <a:gd name="T49" fmla="*/ 132 h 282"/>
                  <a:gd name="T50" fmla="*/ 234 w 270"/>
                  <a:gd name="T51" fmla="*/ 144 h 282"/>
                  <a:gd name="T52" fmla="*/ 270 w 270"/>
                  <a:gd name="T53" fmla="*/ 90 h 282"/>
                  <a:gd name="T54" fmla="*/ 246 w 270"/>
                  <a:gd name="T55" fmla="*/ 174 h 282"/>
                  <a:gd name="T56" fmla="*/ 240 w 270"/>
                  <a:gd name="T57" fmla="*/ 222 h 282"/>
                  <a:gd name="T58" fmla="*/ 252 w 270"/>
                  <a:gd name="T59" fmla="*/ 270 h 282"/>
                  <a:gd name="T60" fmla="*/ 126 w 270"/>
                  <a:gd name="T61" fmla="*/ 276 h 282"/>
                  <a:gd name="T62" fmla="*/ 114 w 270"/>
                  <a:gd name="T63" fmla="*/ 282 h 2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0"/>
                  <a:gd name="T97" fmla="*/ 0 h 282"/>
                  <a:gd name="T98" fmla="*/ 270 w 270"/>
                  <a:gd name="T99" fmla="*/ 282 h 2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0" h="282">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999" name="Freeform 376"/>
              <p:cNvSpPr>
                <a:spLocks noChangeAspect="1"/>
              </p:cNvSpPr>
              <p:nvPr/>
            </p:nvSpPr>
            <p:spPr bwMode="auto">
              <a:xfrm>
                <a:off x="1578" y="1746"/>
                <a:ext cx="270" cy="288"/>
              </a:xfrm>
              <a:custGeom>
                <a:avLst/>
                <a:gdLst>
                  <a:gd name="T0" fmla="*/ 114 w 270"/>
                  <a:gd name="T1" fmla="*/ 282 h 288"/>
                  <a:gd name="T2" fmla="*/ 96 w 270"/>
                  <a:gd name="T3" fmla="*/ 264 h 288"/>
                  <a:gd name="T4" fmla="*/ 90 w 270"/>
                  <a:gd name="T5" fmla="*/ 246 h 288"/>
                  <a:gd name="T6" fmla="*/ 96 w 270"/>
                  <a:gd name="T7" fmla="*/ 234 h 288"/>
                  <a:gd name="T8" fmla="*/ 84 w 270"/>
                  <a:gd name="T9" fmla="*/ 216 h 288"/>
                  <a:gd name="T10" fmla="*/ 78 w 270"/>
                  <a:gd name="T11" fmla="*/ 186 h 288"/>
                  <a:gd name="T12" fmla="*/ 12 w 270"/>
                  <a:gd name="T13" fmla="*/ 138 h 288"/>
                  <a:gd name="T14" fmla="*/ 12 w 270"/>
                  <a:gd name="T15" fmla="*/ 96 h 288"/>
                  <a:gd name="T16" fmla="*/ 0 w 270"/>
                  <a:gd name="T17" fmla="*/ 84 h 288"/>
                  <a:gd name="T18" fmla="*/ 12 w 270"/>
                  <a:gd name="T19" fmla="*/ 66 h 288"/>
                  <a:gd name="T20" fmla="*/ 30 w 270"/>
                  <a:gd name="T21" fmla="*/ 54 h 288"/>
                  <a:gd name="T22" fmla="*/ 30 w 270"/>
                  <a:gd name="T23" fmla="*/ 18 h 288"/>
                  <a:gd name="T24" fmla="*/ 36 w 270"/>
                  <a:gd name="T25" fmla="*/ 12 h 288"/>
                  <a:gd name="T26" fmla="*/ 48 w 270"/>
                  <a:gd name="T27" fmla="*/ 18 h 288"/>
                  <a:gd name="T28" fmla="*/ 90 w 270"/>
                  <a:gd name="T29" fmla="*/ 0 h 288"/>
                  <a:gd name="T30" fmla="*/ 90 w 270"/>
                  <a:gd name="T31" fmla="*/ 18 h 288"/>
                  <a:gd name="T32" fmla="*/ 114 w 270"/>
                  <a:gd name="T33" fmla="*/ 24 h 288"/>
                  <a:gd name="T34" fmla="*/ 126 w 270"/>
                  <a:gd name="T35" fmla="*/ 36 h 288"/>
                  <a:gd name="T36" fmla="*/ 216 w 270"/>
                  <a:gd name="T37" fmla="*/ 54 h 288"/>
                  <a:gd name="T38" fmla="*/ 234 w 270"/>
                  <a:gd name="T39" fmla="*/ 66 h 288"/>
                  <a:gd name="T40" fmla="*/ 228 w 270"/>
                  <a:gd name="T41" fmla="*/ 90 h 288"/>
                  <a:gd name="T42" fmla="*/ 240 w 270"/>
                  <a:gd name="T43" fmla="*/ 90 h 288"/>
                  <a:gd name="T44" fmla="*/ 234 w 270"/>
                  <a:gd name="T45" fmla="*/ 102 h 288"/>
                  <a:gd name="T46" fmla="*/ 246 w 270"/>
                  <a:gd name="T47" fmla="*/ 102 h 288"/>
                  <a:gd name="T48" fmla="*/ 228 w 270"/>
                  <a:gd name="T49" fmla="*/ 132 h 288"/>
                  <a:gd name="T50" fmla="*/ 234 w 270"/>
                  <a:gd name="T51" fmla="*/ 144 h 288"/>
                  <a:gd name="T52" fmla="*/ 270 w 270"/>
                  <a:gd name="T53" fmla="*/ 90 h 288"/>
                  <a:gd name="T54" fmla="*/ 246 w 270"/>
                  <a:gd name="T55" fmla="*/ 174 h 288"/>
                  <a:gd name="T56" fmla="*/ 240 w 270"/>
                  <a:gd name="T57" fmla="*/ 222 h 288"/>
                  <a:gd name="T58" fmla="*/ 252 w 270"/>
                  <a:gd name="T59" fmla="*/ 270 h 288"/>
                  <a:gd name="T60" fmla="*/ 126 w 270"/>
                  <a:gd name="T61" fmla="*/ 276 h 288"/>
                  <a:gd name="T62" fmla="*/ 114 w 270"/>
                  <a:gd name="T63" fmla="*/ 282 h 288"/>
                  <a:gd name="T64" fmla="*/ 114 w 270"/>
                  <a:gd name="T65" fmla="*/ 288 h 2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288"/>
                  <a:gd name="T101" fmla="*/ 270 w 270"/>
                  <a:gd name="T102" fmla="*/ 288 h 2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288">
                    <a:moveTo>
                      <a:pt x="114" y="282"/>
                    </a:moveTo>
                    <a:lnTo>
                      <a:pt x="96" y="264"/>
                    </a:lnTo>
                    <a:lnTo>
                      <a:pt x="90" y="246"/>
                    </a:lnTo>
                    <a:lnTo>
                      <a:pt x="96" y="234"/>
                    </a:lnTo>
                    <a:lnTo>
                      <a:pt x="84" y="216"/>
                    </a:lnTo>
                    <a:lnTo>
                      <a:pt x="78" y="186"/>
                    </a:lnTo>
                    <a:lnTo>
                      <a:pt x="12" y="138"/>
                    </a:lnTo>
                    <a:lnTo>
                      <a:pt x="12" y="96"/>
                    </a:lnTo>
                    <a:lnTo>
                      <a:pt x="0" y="84"/>
                    </a:lnTo>
                    <a:lnTo>
                      <a:pt x="12" y="66"/>
                    </a:lnTo>
                    <a:lnTo>
                      <a:pt x="30" y="54"/>
                    </a:lnTo>
                    <a:lnTo>
                      <a:pt x="30" y="18"/>
                    </a:lnTo>
                    <a:lnTo>
                      <a:pt x="36" y="12"/>
                    </a:lnTo>
                    <a:lnTo>
                      <a:pt x="48" y="18"/>
                    </a:lnTo>
                    <a:lnTo>
                      <a:pt x="90" y="0"/>
                    </a:lnTo>
                    <a:lnTo>
                      <a:pt x="90" y="18"/>
                    </a:lnTo>
                    <a:lnTo>
                      <a:pt x="114" y="24"/>
                    </a:lnTo>
                    <a:lnTo>
                      <a:pt x="126" y="36"/>
                    </a:lnTo>
                    <a:lnTo>
                      <a:pt x="216" y="54"/>
                    </a:lnTo>
                    <a:lnTo>
                      <a:pt x="234" y="66"/>
                    </a:lnTo>
                    <a:lnTo>
                      <a:pt x="228" y="90"/>
                    </a:lnTo>
                    <a:lnTo>
                      <a:pt x="240" y="90"/>
                    </a:lnTo>
                    <a:lnTo>
                      <a:pt x="234" y="102"/>
                    </a:lnTo>
                    <a:lnTo>
                      <a:pt x="246" y="102"/>
                    </a:lnTo>
                    <a:lnTo>
                      <a:pt x="228" y="132"/>
                    </a:lnTo>
                    <a:lnTo>
                      <a:pt x="234" y="144"/>
                    </a:lnTo>
                    <a:lnTo>
                      <a:pt x="270" y="90"/>
                    </a:lnTo>
                    <a:lnTo>
                      <a:pt x="246" y="174"/>
                    </a:lnTo>
                    <a:lnTo>
                      <a:pt x="240" y="222"/>
                    </a:lnTo>
                    <a:lnTo>
                      <a:pt x="252" y="270"/>
                    </a:lnTo>
                    <a:lnTo>
                      <a:pt x="126" y="276"/>
                    </a:lnTo>
                    <a:lnTo>
                      <a:pt x="114" y="282"/>
                    </a:lnTo>
                    <a:lnTo>
                      <a:pt x="114" y="28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20000" name="Freeform 377"/>
              <p:cNvSpPr>
                <a:spLocks noChangeAspect="1"/>
              </p:cNvSpPr>
              <p:nvPr/>
            </p:nvSpPr>
            <p:spPr bwMode="auto">
              <a:xfrm>
                <a:off x="720" y="181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4"/>
                  <a:gd name="T31" fmla="*/ 0 h 294"/>
                  <a:gd name="T32" fmla="*/ 354 w 354"/>
                  <a:gd name="T33" fmla="*/ 294 h 2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20001" name="Freeform 378"/>
              <p:cNvSpPr>
                <a:spLocks noChangeAspect="1"/>
              </p:cNvSpPr>
              <p:nvPr/>
            </p:nvSpPr>
            <p:spPr bwMode="auto">
              <a:xfrm>
                <a:off x="720" y="1818"/>
                <a:ext cx="354" cy="294"/>
              </a:xfrm>
              <a:custGeom>
                <a:avLst/>
                <a:gdLst>
                  <a:gd name="T0" fmla="*/ 342 w 354"/>
                  <a:gd name="T1" fmla="*/ 168 h 294"/>
                  <a:gd name="T2" fmla="*/ 336 w 354"/>
                  <a:gd name="T3" fmla="*/ 294 h 294"/>
                  <a:gd name="T4" fmla="*/ 96 w 354"/>
                  <a:gd name="T5" fmla="*/ 270 h 294"/>
                  <a:gd name="T6" fmla="*/ 0 w 354"/>
                  <a:gd name="T7" fmla="*/ 252 h 294"/>
                  <a:gd name="T8" fmla="*/ 12 w 354"/>
                  <a:gd name="T9" fmla="*/ 192 h 294"/>
                  <a:gd name="T10" fmla="*/ 36 w 354"/>
                  <a:gd name="T11" fmla="*/ 30 h 294"/>
                  <a:gd name="T12" fmla="*/ 42 w 354"/>
                  <a:gd name="T13" fmla="*/ 0 h 294"/>
                  <a:gd name="T14" fmla="*/ 354 w 354"/>
                  <a:gd name="T15" fmla="*/ 36 h 294"/>
                  <a:gd name="T16" fmla="*/ 348 w 354"/>
                  <a:gd name="T17" fmla="*/ 138 h 294"/>
                  <a:gd name="T18" fmla="*/ 342 w 354"/>
                  <a:gd name="T19" fmla="*/ 168 h 294"/>
                  <a:gd name="T20" fmla="*/ 342 w 354"/>
                  <a:gd name="T21" fmla="*/ 174 h 2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4"/>
                  <a:gd name="T34" fmla="*/ 0 h 294"/>
                  <a:gd name="T35" fmla="*/ 354 w 354"/>
                  <a:gd name="T36" fmla="*/ 294 h 2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4" h="294">
                    <a:moveTo>
                      <a:pt x="342" y="168"/>
                    </a:moveTo>
                    <a:lnTo>
                      <a:pt x="336" y="294"/>
                    </a:lnTo>
                    <a:lnTo>
                      <a:pt x="96" y="270"/>
                    </a:lnTo>
                    <a:lnTo>
                      <a:pt x="0" y="252"/>
                    </a:lnTo>
                    <a:lnTo>
                      <a:pt x="12" y="192"/>
                    </a:lnTo>
                    <a:lnTo>
                      <a:pt x="36" y="30"/>
                    </a:lnTo>
                    <a:lnTo>
                      <a:pt x="42" y="0"/>
                    </a:lnTo>
                    <a:lnTo>
                      <a:pt x="354" y="36"/>
                    </a:lnTo>
                    <a:lnTo>
                      <a:pt x="348" y="138"/>
                    </a:lnTo>
                    <a:lnTo>
                      <a:pt x="342" y="168"/>
                    </a:lnTo>
                    <a:lnTo>
                      <a:pt x="342" y="174"/>
                    </a:lnTo>
                  </a:path>
                </a:pathLst>
              </a:custGeom>
              <a:noFill/>
              <a:ln w="9525">
                <a:solidFill>
                  <a:srgbClr val="000000"/>
                </a:solidFill>
                <a:prstDash val="solid"/>
                <a:round/>
                <a:headEnd/>
                <a:tailEnd/>
              </a:ln>
            </p:spPr>
            <p:txBody>
              <a:bodyPr/>
              <a:lstStyle/>
              <a:p>
                <a:endParaRPr lang="en-US">
                  <a:solidFill>
                    <a:srgbClr val="000000"/>
                  </a:solidFill>
                </a:endParaRPr>
              </a:p>
            </p:txBody>
          </p:sp>
        </p:grpSp>
        <p:sp>
          <p:nvSpPr>
            <p:cNvPr id="19879" name="Rectangle 379"/>
            <p:cNvSpPr>
              <a:spLocks noChangeArrowheads="1"/>
            </p:cNvSpPr>
            <p:nvPr/>
          </p:nvSpPr>
          <p:spPr bwMode="auto">
            <a:xfrm>
              <a:off x="2618" y="912"/>
              <a:ext cx="576" cy="240"/>
            </a:xfrm>
            <a:prstGeom prst="rect">
              <a:avLst/>
            </a:prstGeom>
            <a:noFill/>
            <a:ln w="9525">
              <a:noFill/>
              <a:miter lim="800000"/>
              <a:headEnd/>
              <a:tailEnd/>
            </a:ln>
          </p:spPr>
          <p:txBody>
            <a:bodyPr wrap="none" anchor="ctr"/>
            <a:lstStyle/>
            <a:p>
              <a:pPr algn="ctr"/>
              <a:r>
                <a:rPr lang="en-US" sz="1600" b="1" dirty="0">
                  <a:solidFill>
                    <a:srgbClr val="FFFF00"/>
                  </a:solidFill>
                </a:rPr>
                <a:t>2000</a:t>
              </a:r>
            </a:p>
          </p:txBody>
        </p:sp>
      </p:grpSp>
      <p:grpSp>
        <p:nvGrpSpPr>
          <p:cNvPr id="8" name="Group 380"/>
          <p:cNvGrpSpPr>
            <a:grpSpLocks/>
          </p:cNvGrpSpPr>
          <p:nvPr/>
        </p:nvGrpSpPr>
        <p:grpSpPr bwMode="auto">
          <a:xfrm>
            <a:off x="3581400" y="3962400"/>
            <a:ext cx="2130425" cy="1962150"/>
            <a:chOff x="2256" y="2592"/>
            <a:chExt cx="1342" cy="1236"/>
          </a:xfrm>
        </p:grpSpPr>
        <p:grpSp>
          <p:nvGrpSpPr>
            <p:cNvPr id="19753" name="Group 381"/>
            <p:cNvGrpSpPr>
              <a:grpSpLocks noChangeAspect="1"/>
            </p:cNvGrpSpPr>
            <p:nvPr/>
          </p:nvGrpSpPr>
          <p:grpSpPr bwMode="auto">
            <a:xfrm>
              <a:off x="2256" y="2637"/>
              <a:ext cx="1342" cy="1191"/>
              <a:chOff x="1179" y="774"/>
              <a:chExt cx="3408" cy="2730"/>
            </a:xfrm>
          </p:grpSpPr>
          <p:sp>
            <p:nvSpPr>
              <p:cNvPr id="19755" name="AutoShape 382"/>
              <p:cNvSpPr>
                <a:spLocks noChangeAspect="1" noChangeArrowheads="1"/>
              </p:cNvSpPr>
              <p:nvPr/>
            </p:nvSpPr>
            <p:spPr bwMode="auto">
              <a:xfrm>
                <a:off x="1179" y="774"/>
                <a:ext cx="3402" cy="2724"/>
              </a:xfrm>
              <a:prstGeom prst="rect">
                <a:avLst/>
              </a:prstGeom>
              <a:noFill/>
              <a:ln w="9525">
                <a:noFill/>
                <a:miter lim="800000"/>
                <a:headEnd/>
                <a:tailEnd/>
              </a:ln>
            </p:spPr>
            <p:txBody>
              <a:bodyPr/>
              <a:lstStyle/>
              <a:p>
                <a:endParaRPr lang="en-US">
                  <a:solidFill>
                    <a:srgbClr val="000000"/>
                  </a:solidFill>
                </a:endParaRPr>
              </a:p>
            </p:txBody>
          </p:sp>
          <p:sp>
            <p:nvSpPr>
              <p:cNvPr id="19756" name="Rectangle 383"/>
              <p:cNvSpPr>
                <a:spLocks noChangeAspect="1" noChangeArrowheads="1"/>
              </p:cNvSpPr>
              <p:nvPr/>
            </p:nvSpPr>
            <p:spPr bwMode="auto">
              <a:xfrm>
                <a:off x="1179" y="774"/>
                <a:ext cx="3408" cy="2730"/>
              </a:xfrm>
              <a:prstGeom prst="rect">
                <a:avLst/>
              </a:prstGeom>
              <a:solidFill>
                <a:srgbClr val="FFFFFF">
                  <a:alpha val="0"/>
                </a:srgbClr>
              </a:solidFill>
              <a:ln w="9525">
                <a:noFill/>
                <a:miter lim="800000"/>
                <a:headEnd/>
                <a:tailEnd/>
              </a:ln>
            </p:spPr>
            <p:txBody>
              <a:bodyPr/>
              <a:lstStyle/>
              <a:p>
                <a:endParaRPr lang="en-US">
                  <a:solidFill>
                    <a:srgbClr val="000000"/>
                  </a:solidFill>
                </a:endParaRPr>
              </a:p>
            </p:txBody>
          </p:sp>
          <p:sp>
            <p:nvSpPr>
              <p:cNvPr id="19757" name="Rectangle 384"/>
              <p:cNvSpPr>
                <a:spLocks noChangeAspect="1" noChangeArrowheads="1"/>
              </p:cNvSpPr>
              <p:nvPr/>
            </p:nvSpPr>
            <p:spPr bwMode="auto">
              <a:xfrm>
                <a:off x="1215" y="816"/>
                <a:ext cx="3336" cy="2646"/>
              </a:xfrm>
              <a:prstGeom prst="rect">
                <a:avLst/>
              </a:prstGeom>
              <a:solidFill>
                <a:srgbClr val="FFFFFF">
                  <a:alpha val="0"/>
                </a:srgbClr>
              </a:solidFill>
              <a:ln w="9525">
                <a:noFill/>
                <a:miter lim="800000"/>
                <a:headEnd/>
                <a:tailEnd/>
              </a:ln>
            </p:spPr>
            <p:txBody>
              <a:bodyPr/>
              <a:lstStyle/>
              <a:p>
                <a:endParaRPr lang="en-US">
                  <a:solidFill>
                    <a:srgbClr val="000000"/>
                  </a:solidFill>
                </a:endParaRPr>
              </a:p>
            </p:txBody>
          </p:sp>
          <p:sp>
            <p:nvSpPr>
              <p:cNvPr id="19758" name="Freeform 385"/>
              <p:cNvSpPr>
                <a:spLocks noChangeAspect="1"/>
              </p:cNvSpPr>
              <p:nvPr/>
            </p:nvSpPr>
            <p:spPr bwMode="auto">
              <a:xfrm>
                <a:off x="3411" y="2394"/>
                <a:ext cx="234" cy="378"/>
              </a:xfrm>
              <a:custGeom>
                <a:avLst/>
                <a:gdLst>
                  <a:gd name="T0" fmla="*/ 234 w 234"/>
                  <a:gd name="T1" fmla="*/ 300 h 378"/>
                  <a:gd name="T2" fmla="*/ 60 w 234"/>
                  <a:gd name="T3" fmla="*/ 318 h 378"/>
                  <a:gd name="T4" fmla="*/ 60 w 234"/>
                  <a:gd name="T5" fmla="*/ 330 h 378"/>
                  <a:gd name="T6" fmla="*/ 78 w 234"/>
                  <a:gd name="T7" fmla="*/ 348 h 378"/>
                  <a:gd name="T8" fmla="*/ 78 w 234"/>
                  <a:gd name="T9" fmla="*/ 366 h 378"/>
                  <a:gd name="T10" fmla="*/ 42 w 234"/>
                  <a:gd name="T11" fmla="*/ 378 h 378"/>
                  <a:gd name="T12" fmla="*/ 54 w 234"/>
                  <a:gd name="T13" fmla="*/ 372 h 378"/>
                  <a:gd name="T14" fmla="*/ 36 w 234"/>
                  <a:gd name="T15" fmla="*/ 336 h 378"/>
                  <a:gd name="T16" fmla="*/ 30 w 234"/>
                  <a:gd name="T17" fmla="*/ 372 h 378"/>
                  <a:gd name="T18" fmla="*/ 12 w 234"/>
                  <a:gd name="T19" fmla="*/ 372 h 378"/>
                  <a:gd name="T20" fmla="*/ 12 w 234"/>
                  <a:gd name="T21" fmla="*/ 342 h 378"/>
                  <a:gd name="T22" fmla="*/ 0 w 234"/>
                  <a:gd name="T23" fmla="*/ 258 h 378"/>
                  <a:gd name="T24" fmla="*/ 0 w 234"/>
                  <a:gd name="T25" fmla="*/ 12 h 378"/>
                  <a:gd name="T26" fmla="*/ 162 w 234"/>
                  <a:gd name="T27" fmla="*/ 0 h 378"/>
                  <a:gd name="T28" fmla="*/ 204 w 234"/>
                  <a:gd name="T29" fmla="*/ 162 h 378"/>
                  <a:gd name="T30" fmla="*/ 228 w 234"/>
                  <a:gd name="T31" fmla="*/ 204 h 378"/>
                  <a:gd name="T32" fmla="*/ 216 w 234"/>
                  <a:gd name="T33" fmla="*/ 234 h 378"/>
                  <a:gd name="T34" fmla="*/ 234 w 234"/>
                  <a:gd name="T35" fmla="*/ 300 h 37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4"/>
                  <a:gd name="T55" fmla="*/ 0 h 378"/>
                  <a:gd name="T56" fmla="*/ 234 w 234"/>
                  <a:gd name="T57" fmla="*/ 378 h 37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4" h="378">
                    <a:moveTo>
                      <a:pt x="234" y="300"/>
                    </a:moveTo>
                    <a:lnTo>
                      <a:pt x="60" y="318"/>
                    </a:lnTo>
                    <a:lnTo>
                      <a:pt x="60" y="330"/>
                    </a:lnTo>
                    <a:lnTo>
                      <a:pt x="78" y="348"/>
                    </a:lnTo>
                    <a:lnTo>
                      <a:pt x="78" y="366"/>
                    </a:lnTo>
                    <a:lnTo>
                      <a:pt x="42" y="378"/>
                    </a:lnTo>
                    <a:lnTo>
                      <a:pt x="54" y="372"/>
                    </a:lnTo>
                    <a:lnTo>
                      <a:pt x="36" y="336"/>
                    </a:lnTo>
                    <a:lnTo>
                      <a:pt x="30" y="372"/>
                    </a:lnTo>
                    <a:lnTo>
                      <a:pt x="12" y="372"/>
                    </a:lnTo>
                    <a:lnTo>
                      <a:pt x="12" y="342"/>
                    </a:lnTo>
                    <a:lnTo>
                      <a:pt x="0" y="258"/>
                    </a:lnTo>
                    <a:lnTo>
                      <a:pt x="0" y="12"/>
                    </a:lnTo>
                    <a:lnTo>
                      <a:pt x="162" y="0"/>
                    </a:lnTo>
                    <a:lnTo>
                      <a:pt x="204" y="162"/>
                    </a:lnTo>
                    <a:lnTo>
                      <a:pt x="228" y="204"/>
                    </a:lnTo>
                    <a:lnTo>
                      <a:pt x="216" y="234"/>
                    </a:lnTo>
                    <a:lnTo>
                      <a:pt x="234" y="300"/>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759" name="Freeform 386"/>
              <p:cNvSpPr>
                <a:spLocks noChangeAspect="1"/>
              </p:cNvSpPr>
              <p:nvPr/>
            </p:nvSpPr>
            <p:spPr bwMode="auto">
              <a:xfrm>
                <a:off x="3411" y="2394"/>
                <a:ext cx="234" cy="378"/>
              </a:xfrm>
              <a:custGeom>
                <a:avLst/>
                <a:gdLst>
                  <a:gd name="T0" fmla="*/ 234 w 234"/>
                  <a:gd name="T1" fmla="*/ 300 h 378"/>
                  <a:gd name="T2" fmla="*/ 60 w 234"/>
                  <a:gd name="T3" fmla="*/ 318 h 378"/>
                  <a:gd name="T4" fmla="*/ 60 w 234"/>
                  <a:gd name="T5" fmla="*/ 330 h 378"/>
                  <a:gd name="T6" fmla="*/ 78 w 234"/>
                  <a:gd name="T7" fmla="*/ 348 h 378"/>
                  <a:gd name="T8" fmla="*/ 78 w 234"/>
                  <a:gd name="T9" fmla="*/ 366 h 378"/>
                  <a:gd name="T10" fmla="*/ 42 w 234"/>
                  <a:gd name="T11" fmla="*/ 378 h 378"/>
                  <a:gd name="T12" fmla="*/ 54 w 234"/>
                  <a:gd name="T13" fmla="*/ 372 h 378"/>
                  <a:gd name="T14" fmla="*/ 36 w 234"/>
                  <a:gd name="T15" fmla="*/ 336 h 378"/>
                  <a:gd name="T16" fmla="*/ 30 w 234"/>
                  <a:gd name="T17" fmla="*/ 372 h 378"/>
                  <a:gd name="T18" fmla="*/ 12 w 234"/>
                  <a:gd name="T19" fmla="*/ 372 h 378"/>
                  <a:gd name="T20" fmla="*/ 12 w 234"/>
                  <a:gd name="T21" fmla="*/ 342 h 378"/>
                  <a:gd name="T22" fmla="*/ 0 w 234"/>
                  <a:gd name="T23" fmla="*/ 258 h 378"/>
                  <a:gd name="T24" fmla="*/ 0 w 234"/>
                  <a:gd name="T25" fmla="*/ 12 h 378"/>
                  <a:gd name="T26" fmla="*/ 162 w 234"/>
                  <a:gd name="T27" fmla="*/ 0 h 378"/>
                  <a:gd name="T28" fmla="*/ 204 w 234"/>
                  <a:gd name="T29" fmla="*/ 162 h 378"/>
                  <a:gd name="T30" fmla="*/ 228 w 234"/>
                  <a:gd name="T31" fmla="*/ 204 h 378"/>
                  <a:gd name="T32" fmla="*/ 216 w 234"/>
                  <a:gd name="T33" fmla="*/ 234 h 378"/>
                  <a:gd name="T34" fmla="*/ 234 w 234"/>
                  <a:gd name="T35" fmla="*/ 300 h 378"/>
                  <a:gd name="T36" fmla="*/ 234 w 234"/>
                  <a:gd name="T37" fmla="*/ 306 h 37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4"/>
                  <a:gd name="T58" fmla="*/ 0 h 378"/>
                  <a:gd name="T59" fmla="*/ 234 w 234"/>
                  <a:gd name="T60" fmla="*/ 378 h 37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4" h="378">
                    <a:moveTo>
                      <a:pt x="234" y="300"/>
                    </a:moveTo>
                    <a:lnTo>
                      <a:pt x="60" y="318"/>
                    </a:lnTo>
                    <a:lnTo>
                      <a:pt x="60" y="330"/>
                    </a:lnTo>
                    <a:lnTo>
                      <a:pt x="78" y="348"/>
                    </a:lnTo>
                    <a:lnTo>
                      <a:pt x="78" y="366"/>
                    </a:lnTo>
                    <a:lnTo>
                      <a:pt x="42" y="378"/>
                    </a:lnTo>
                    <a:lnTo>
                      <a:pt x="54" y="372"/>
                    </a:lnTo>
                    <a:lnTo>
                      <a:pt x="36" y="336"/>
                    </a:lnTo>
                    <a:lnTo>
                      <a:pt x="30" y="372"/>
                    </a:lnTo>
                    <a:lnTo>
                      <a:pt x="12" y="372"/>
                    </a:lnTo>
                    <a:lnTo>
                      <a:pt x="12" y="342"/>
                    </a:lnTo>
                    <a:lnTo>
                      <a:pt x="0" y="258"/>
                    </a:lnTo>
                    <a:lnTo>
                      <a:pt x="0" y="12"/>
                    </a:lnTo>
                    <a:lnTo>
                      <a:pt x="162" y="0"/>
                    </a:lnTo>
                    <a:lnTo>
                      <a:pt x="204" y="162"/>
                    </a:lnTo>
                    <a:lnTo>
                      <a:pt x="228" y="204"/>
                    </a:lnTo>
                    <a:lnTo>
                      <a:pt x="216" y="234"/>
                    </a:lnTo>
                    <a:lnTo>
                      <a:pt x="234" y="300"/>
                    </a:lnTo>
                    <a:lnTo>
                      <a:pt x="234" y="30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760" name="Freeform 387"/>
              <p:cNvSpPr>
                <a:spLocks noChangeAspect="1"/>
              </p:cNvSpPr>
              <p:nvPr/>
            </p:nvSpPr>
            <p:spPr bwMode="auto">
              <a:xfrm>
                <a:off x="1263" y="2562"/>
                <a:ext cx="648" cy="570"/>
              </a:xfrm>
              <a:custGeom>
                <a:avLst/>
                <a:gdLst>
                  <a:gd name="T0" fmla="*/ 6 w 648"/>
                  <a:gd name="T1" fmla="*/ 324 h 570"/>
                  <a:gd name="T2" fmla="*/ 6 w 648"/>
                  <a:gd name="T3" fmla="*/ 330 h 570"/>
                  <a:gd name="T4" fmla="*/ 42 w 648"/>
                  <a:gd name="T5" fmla="*/ 360 h 570"/>
                  <a:gd name="T6" fmla="*/ 30 w 648"/>
                  <a:gd name="T7" fmla="*/ 396 h 570"/>
                  <a:gd name="T8" fmla="*/ 72 w 648"/>
                  <a:gd name="T9" fmla="*/ 366 h 570"/>
                  <a:gd name="T10" fmla="*/ 48 w 648"/>
                  <a:gd name="T11" fmla="*/ 444 h 570"/>
                  <a:gd name="T12" fmla="*/ 102 w 648"/>
                  <a:gd name="T13" fmla="*/ 462 h 570"/>
                  <a:gd name="T14" fmla="*/ 120 w 648"/>
                  <a:gd name="T15" fmla="*/ 456 h 570"/>
                  <a:gd name="T16" fmla="*/ 114 w 648"/>
                  <a:gd name="T17" fmla="*/ 504 h 570"/>
                  <a:gd name="T18" fmla="*/ 66 w 648"/>
                  <a:gd name="T19" fmla="*/ 546 h 570"/>
                  <a:gd name="T20" fmla="*/ 0 w 648"/>
                  <a:gd name="T21" fmla="*/ 570 h 570"/>
                  <a:gd name="T22" fmla="*/ 78 w 648"/>
                  <a:gd name="T23" fmla="*/ 546 h 570"/>
                  <a:gd name="T24" fmla="*/ 96 w 648"/>
                  <a:gd name="T25" fmla="*/ 546 h 570"/>
                  <a:gd name="T26" fmla="*/ 114 w 648"/>
                  <a:gd name="T27" fmla="*/ 534 h 570"/>
                  <a:gd name="T28" fmla="*/ 204 w 648"/>
                  <a:gd name="T29" fmla="*/ 456 h 570"/>
                  <a:gd name="T30" fmla="*/ 252 w 648"/>
                  <a:gd name="T31" fmla="*/ 372 h 570"/>
                  <a:gd name="T32" fmla="*/ 252 w 648"/>
                  <a:gd name="T33" fmla="*/ 372 h 570"/>
                  <a:gd name="T34" fmla="*/ 264 w 648"/>
                  <a:gd name="T35" fmla="*/ 378 h 570"/>
                  <a:gd name="T36" fmla="*/ 240 w 648"/>
                  <a:gd name="T37" fmla="*/ 390 h 570"/>
                  <a:gd name="T38" fmla="*/ 246 w 648"/>
                  <a:gd name="T39" fmla="*/ 426 h 570"/>
                  <a:gd name="T40" fmla="*/ 258 w 648"/>
                  <a:gd name="T41" fmla="*/ 438 h 570"/>
                  <a:gd name="T42" fmla="*/ 288 w 648"/>
                  <a:gd name="T43" fmla="*/ 420 h 570"/>
                  <a:gd name="T44" fmla="*/ 300 w 648"/>
                  <a:gd name="T45" fmla="*/ 384 h 570"/>
                  <a:gd name="T46" fmla="*/ 318 w 648"/>
                  <a:gd name="T47" fmla="*/ 390 h 570"/>
                  <a:gd name="T48" fmla="*/ 426 w 648"/>
                  <a:gd name="T49" fmla="*/ 414 h 570"/>
                  <a:gd name="T50" fmla="*/ 450 w 648"/>
                  <a:gd name="T51" fmla="*/ 408 h 570"/>
                  <a:gd name="T52" fmla="*/ 462 w 648"/>
                  <a:gd name="T53" fmla="*/ 432 h 570"/>
                  <a:gd name="T54" fmla="*/ 468 w 648"/>
                  <a:gd name="T55" fmla="*/ 438 h 570"/>
                  <a:gd name="T56" fmla="*/ 510 w 648"/>
                  <a:gd name="T57" fmla="*/ 450 h 570"/>
                  <a:gd name="T58" fmla="*/ 528 w 648"/>
                  <a:gd name="T59" fmla="*/ 450 h 570"/>
                  <a:gd name="T60" fmla="*/ 534 w 648"/>
                  <a:gd name="T61" fmla="*/ 444 h 570"/>
                  <a:gd name="T62" fmla="*/ 606 w 648"/>
                  <a:gd name="T63" fmla="*/ 504 h 570"/>
                  <a:gd name="T64" fmla="*/ 618 w 648"/>
                  <a:gd name="T65" fmla="*/ 510 h 570"/>
                  <a:gd name="T66" fmla="*/ 648 w 648"/>
                  <a:gd name="T67" fmla="*/ 540 h 570"/>
                  <a:gd name="T68" fmla="*/ 600 w 648"/>
                  <a:gd name="T69" fmla="*/ 498 h 570"/>
                  <a:gd name="T70" fmla="*/ 480 w 648"/>
                  <a:gd name="T71" fmla="*/ 438 h 570"/>
                  <a:gd name="T72" fmla="*/ 456 w 648"/>
                  <a:gd name="T73" fmla="*/ 414 h 570"/>
                  <a:gd name="T74" fmla="*/ 414 w 648"/>
                  <a:gd name="T75" fmla="*/ 396 h 570"/>
                  <a:gd name="T76" fmla="*/ 252 w 648"/>
                  <a:gd name="T77" fmla="*/ 36 h 570"/>
                  <a:gd name="T78" fmla="*/ 210 w 648"/>
                  <a:gd name="T79" fmla="*/ 24 h 570"/>
                  <a:gd name="T80" fmla="*/ 60 w 648"/>
                  <a:gd name="T81" fmla="*/ 84 h 570"/>
                  <a:gd name="T82" fmla="*/ 114 w 648"/>
                  <a:gd name="T83" fmla="*/ 144 h 570"/>
                  <a:gd name="T84" fmla="*/ 108 w 648"/>
                  <a:gd name="T85" fmla="*/ 156 h 570"/>
                  <a:gd name="T86" fmla="*/ 102 w 648"/>
                  <a:gd name="T87" fmla="*/ 180 h 570"/>
                  <a:gd name="T88" fmla="*/ 84 w 648"/>
                  <a:gd name="T89" fmla="*/ 156 h 570"/>
                  <a:gd name="T90" fmla="*/ 18 w 648"/>
                  <a:gd name="T91" fmla="*/ 168 h 570"/>
                  <a:gd name="T92" fmla="*/ 30 w 648"/>
                  <a:gd name="T93" fmla="*/ 192 h 570"/>
                  <a:gd name="T94" fmla="*/ 78 w 648"/>
                  <a:gd name="T95" fmla="*/ 228 h 570"/>
                  <a:gd name="T96" fmla="*/ 114 w 648"/>
                  <a:gd name="T97" fmla="*/ 228 h 570"/>
                  <a:gd name="T98" fmla="*/ 102 w 648"/>
                  <a:gd name="T99" fmla="*/ 270 h 57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48"/>
                  <a:gd name="T151" fmla="*/ 0 h 570"/>
                  <a:gd name="T152" fmla="*/ 648 w 648"/>
                  <a:gd name="T153" fmla="*/ 570 h 57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48" h="570">
                    <a:moveTo>
                      <a:pt x="54" y="282"/>
                    </a:moveTo>
                    <a:lnTo>
                      <a:pt x="6" y="324"/>
                    </a:lnTo>
                    <a:lnTo>
                      <a:pt x="24" y="324"/>
                    </a:lnTo>
                    <a:lnTo>
                      <a:pt x="6" y="330"/>
                    </a:lnTo>
                    <a:lnTo>
                      <a:pt x="18" y="348"/>
                    </a:lnTo>
                    <a:lnTo>
                      <a:pt x="42" y="360"/>
                    </a:lnTo>
                    <a:lnTo>
                      <a:pt x="24" y="372"/>
                    </a:lnTo>
                    <a:lnTo>
                      <a:pt x="30" y="396"/>
                    </a:lnTo>
                    <a:lnTo>
                      <a:pt x="42" y="402"/>
                    </a:lnTo>
                    <a:lnTo>
                      <a:pt x="72" y="366"/>
                    </a:lnTo>
                    <a:lnTo>
                      <a:pt x="60" y="426"/>
                    </a:lnTo>
                    <a:lnTo>
                      <a:pt x="48" y="444"/>
                    </a:lnTo>
                    <a:lnTo>
                      <a:pt x="84" y="426"/>
                    </a:lnTo>
                    <a:lnTo>
                      <a:pt x="102" y="462"/>
                    </a:lnTo>
                    <a:lnTo>
                      <a:pt x="114" y="438"/>
                    </a:lnTo>
                    <a:lnTo>
                      <a:pt x="120" y="456"/>
                    </a:lnTo>
                    <a:lnTo>
                      <a:pt x="144" y="444"/>
                    </a:lnTo>
                    <a:lnTo>
                      <a:pt x="114" y="504"/>
                    </a:lnTo>
                    <a:lnTo>
                      <a:pt x="72" y="528"/>
                    </a:lnTo>
                    <a:lnTo>
                      <a:pt x="66" y="546"/>
                    </a:lnTo>
                    <a:lnTo>
                      <a:pt x="36" y="540"/>
                    </a:lnTo>
                    <a:lnTo>
                      <a:pt x="0" y="570"/>
                    </a:lnTo>
                    <a:lnTo>
                      <a:pt x="42" y="552"/>
                    </a:lnTo>
                    <a:lnTo>
                      <a:pt x="78" y="546"/>
                    </a:lnTo>
                    <a:lnTo>
                      <a:pt x="72" y="558"/>
                    </a:lnTo>
                    <a:lnTo>
                      <a:pt x="96" y="546"/>
                    </a:lnTo>
                    <a:lnTo>
                      <a:pt x="90" y="528"/>
                    </a:lnTo>
                    <a:lnTo>
                      <a:pt x="114" y="534"/>
                    </a:lnTo>
                    <a:lnTo>
                      <a:pt x="186" y="480"/>
                    </a:lnTo>
                    <a:lnTo>
                      <a:pt x="204" y="456"/>
                    </a:lnTo>
                    <a:lnTo>
                      <a:pt x="192" y="438"/>
                    </a:lnTo>
                    <a:lnTo>
                      <a:pt x="252" y="372"/>
                    </a:lnTo>
                    <a:lnTo>
                      <a:pt x="258" y="336"/>
                    </a:lnTo>
                    <a:lnTo>
                      <a:pt x="252" y="372"/>
                    </a:lnTo>
                    <a:lnTo>
                      <a:pt x="276" y="360"/>
                    </a:lnTo>
                    <a:lnTo>
                      <a:pt x="264" y="378"/>
                    </a:lnTo>
                    <a:lnTo>
                      <a:pt x="282" y="384"/>
                    </a:lnTo>
                    <a:lnTo>
                      <a:pt x="240" y="390"/>
                    </a:lnTo>
                    <a:lnTo>
                      <a:pt x="234" y="426"/>
                    </a:lnTo>
                    <a:lnTo>
                      <a:pt x="246" y="426"/>
                    </a:lnTo>
                    <a:lnTo>
                      <a:pt x="234" y="444"/>
                    </a:lnTo>
                    <a:lnTo>
                      <a:pt x="258" y="438"/>
                    </a:lnTo>
                    <a:lnTo>
                      <a:pt x="270" y="414"/>
                    </a:lnTo>
                    <a:lnTo>
                      <a:pt x="288" y="420"/>
                    </a:lnTo>
                    <a:lnTo>
                      <a:pt x="300" y="372"/>
                    </a:lnTo>
                    <a:lnTo>
                      <a:pt x="300" y="384"/>
                    </a:lnTo>
                    <a:lnTo>
                      <a:pt x="324" y="378"/>
                    </a:lnTo>
                    <a:lnTo>
                      <a:pt x="318" y="390"/>
                    </a:lnTo>
                    <a:lnTo>
                      <a:pt x="366" y="414"/>
                    </a:lnTo>
                    <a:lnTo>
                      <a:pt x="426" y="414"/>
                    </a:lnTo>
                    <a:lnTo>
                      <a:pt x="438" y="402"/>
                    </a:lnTo>
                    <a:lnTo>
                      <a:pt x="450" y="408"/>
                    </a:lnTo>
                    <a:lnTo>
                      <a:pt x="438" y="426"/>
                    </a:lnTo>
                    <a:lnTo>
                      <a:pt x="462" y="432"/>
                    </a:lnTo>
                    <a:lnTo>
                      <a:pt x="468" y="414"/>
                    </a:lnTo>
                    <a:lnTo>
                      <a:pt x="468" y="438"/>
                    </a:lnTo>
                    <a:lnTo>
                      <a:pt x="498" y="456"/>
                    </a:lnTo>
                    <a:lnTo>
                      <a:pt x="510" y="450"/>
                    </a:lnTo>
                    <a:lnTo>
                      <a:pt x="492" y="432"/>
                    </a:lnTo>
                    <a:lnTo>
                      <a:pt x="528" y="450"/>
                    </a:lnTo>
                    <a:lnTo>
                      <a:pt x="510" y="414"/>
                    </a:lnTo>
                    <a:lnTo>
                      <a:pt x="534" y="444"/>
                    </a:lnTo>
                    <a:lnTo>
                      <a:pt x="564" y="480"/>
                    </a:lnTo>
                    <a:lnTo>
                      <a:pt x="606" y="504"/>
                    </a:lnTo>
                    <a:lnTo>
                      <a:pt x="606" y="534"/>
                    </a:lnTo>
                    <a:lnTo>
                      <a:pt x="618" y="510"/>
                    </a:lnTo>
                    <a:lnTo>
                      <a:pt x="636" y="552"/>
                    </a:lnTo>
                    <a:lnTo>
                      <a:pt x="648" y="540"/>
                    </a:lnTo>
                    <a:lnTo>
                      <a:pt x="642" y="510"/>
                    </a:lnTo>
                    <a:lnTo>
                      <a:pt x="600" y="498"/>
                    </a:lnTo>
                    <a:lnTo>
                      <a:pt x="510" y="402"/>
                    </a:lnTo>
                    <a:lnTo>
                      <a:pt x="480" y="438"/>
                    </a:lnTo>
                    <a:lnTo>
                      <a:pt x="474" y="408"/>
                    </a:lnTo>
                    <a:lnTo>
                      <a:pt x="456" y="414"/>
                    </a:lnTo>
                    <a:lnTo>
                      <a:pt x="444" y="390"/>
                    </a:lnTo>
                    <a:lnTo>
                      <a:pt x="414" y="396"/>
                    </a:lnTo>
                    <a:lnTo>
                      <a:pt x="378" y="60"/>
                    </a:lnTo>
                    <a:lnTo>
                      <a:pt x="252" y="36"/>
                    </a:lnTo>
                    <a:lnTo>
                      <a:pt x="216" y="12"/>
                    </a:lnTo>
                    <a:lnTo>
                      <a:pt x="210" y="24"/>
                    </a:lnTo>
                    <a:lnTo>
                      <a:pt x="198" y="0"/>
                    </a:lnTo>
                    <a:lnTo>
                      <a:pt x="60" y="84"/>
                    </a:lnTo>
                    <a:lnTo>
                      <a:pt x="90" y="138"/>
                    </a:lnTo>
                    <a:lnTo>
                      <a:pt x="114" y="144"/>
                    </a:lnTo>
                    <a:lnTo>
                      <a:pt x="138" y="168"/>
                    </a:lnTo>
                    <a:lnTo>
                      <a:pt x="108" y="156"/>
                    </a:lnTo>
                    <a:lnTo>
                      <a:pt x="120" y="174"/>
                    </a:lnTo>
                    <a:lnTo>
                      <a:pt x="102" y="180"/>
                    </a:lnTo>
                    <a:lnTo>
                      <a:pt x="78" y="174"/>
                    </a:lnTo>
                    <a:lnTo>
                      <a:pt x="84" y="156"/>
                    </a:lnTo>
                    <a:lnTo>
                      <a:pt x="72" y="150"/>
                    </a:lnTo>
                    <a:lnTo>
                      <a:pt x="18" y="168"/>
                    </a:lnTo>
                    <a:lnTo>
                      <a:pt x="42" y="192"/>
                    </a:lnTo>
                    <a:lnTo>
                      <a:pt x="30" y="192"/>
                    </a:lnTo>
                    <a:lnTo>
                      <a:pt x="36" y="216"/>
                    </a:lnTo>
                    <a:lnTo>
                      <a:pt x="78" y="228"/>
                    </a:lnTo>
                    <a:lnTo>
                      <a:pt x="78" y="240"/>
                    </a:lnTo>
                    <a:lnTo>
                      <a:pt x="114" y="228"/>
                    </a:lnTo>
                    <a:lnTo>
                      <a:pt x="102" y="234"/>
                    </a:lnTo>
                    <a:lnTo>
                      <a:pt x="102" y="270"/>
                    </a:lnTo>
                    <a:lnTo>
                      <a:pt x="54" y="282"/>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19761" name="Freeform 388"/>
              <p:cNvSpPr>
                <a:spLocks noChangeAspect="1"/>
              </p:cNvSpPr>
              <p:nvPr/>
            </p:nvSpPr>
            <p:spPr bwMode="auto">
              <a:xfrm>
                <a:off x="1263" y="2562"/>
                <a:ext cx="648" cy="570"/>
              </a:xfrm>
              <a:custGeom>
                <a:avLst/>
                <a:gdLst>
                  <a:gd name="T0" fmla="*/ 6 w 648"/>
                  <a:gd name="T1" fmla="*/ 324 h 570"/>
                  <a:gd name="T2" fmla="*/ 6 w 648"/>
                  <a:gd name="T3" fmla="*/ 330 h 570"/>
                  <a:gd name="T4" fmla="*/ 42 w 648"/>
                  <a:gd name="T5" fmla="*/ 360 h 570"/>
                  <a:gd name="T6" fmla="*/ 30 w 648"/>
                  <a:gd name="T7" fmla="*/ 396 h 570"/>
                  <a:gd name="T8" fmla="*/ 72 w 648"/>
                  <a:gd name="T9" fmla="*/ 366 h 570"/>
                  <a:gd name="T10" fmla="*/ 48 w 648"/>
                  <a:gd name="T11" fmla="*/ 444 h 570"/>
                  <a:gd name="T12" fmla="*/ 102 w 648"/>
                  <a:gd name="T13" fmla="*/ 462 h 570"/>
                  <a:gd name="T14" fmla="*/ 120 w 648"/>
                  <a:gd name="T15" fmla="*/ 456 h 570"/>
                  <a:gd name="T16" fmla="*/ 114 w 648"/>
                  <a:gd name="T17" fmla="*/ 504 h 570"/>
                  <a:gd name="T18" fmla="*/ 66 w 648"/>
                  <a:gd name="T19" fmla="*/ 546 h 570"/>
                  <a:gd name="T20" fmla="*/ 0 w 648"/>
                  <a:gd name="T21" fmla="*/ 570 h 570"/>
                  <a:gd name="T22" fmla="*/ 78 w 648"/>
                  <a:gd name="T23" fmla="*/ 546 h 570"/>
                  <a:gd name="T24" fmla="*/ 96 w 648"/>
                  <a:gd name="T25" fmla="*/ 546 h 570"/>
                  <a:gd name="T26" fmla="*/ 114 w 648"/>
                  <a:gd name="T27" fmla="*/ 534 h 570"/>
                  <a:gd name="T28" fmla="*/ 204 w 648"/>
                  <a:gd name="T29" fmla="*/ 456 h 570"/>
                  <a:gd name="T30" fmla="*/ 252 w 648"/>
                  <a:gd name="T31" fmla="*/ 372 h 570"/>
                  <a:gd name="T32" fmla="*/ 252 w 648"/>
                  <a:gd name="T33" fmla="*/ 372 h 570"/>
                  <a:gd name="T34" fmla="*/ 264 w 648"/>
                  <a:gd name="T35" fmla="*/ 378 h 570"/>
                  <a:gd name="T36" fmla="*/ 240 w 648"/>
                  <a:gd name="T37" fmla="*/ 390 h 570"/>
                  <a:gd name="T38" fmla="*/ 246 w 648"/>
                  <a:gd name="T39" fmla="*/ 426 h 570"/>
                  <a:gd name="T40" fmla="*/ 258 w 648"/>
                  <a:gd name="T41" fmla="*/ 438 h 570"/>
                  <a:gd name="T42" fmla="*/ 288 w 648"/>
                  <a:gd name="T43" fmla="*/ 420 h 570"/>
                  <a:gd name="T44" fmla="*/ 300 w 648"/>
                  <a:gd name="T45" fmla="*/ 384 h 570"/>
                  <a:gd name="T46" fmla="*/ 318 w 648"/>
                  <a:gd name="T47" fmla="*/ 390 h 570"/>
                  <a:gd name="T48" fmla="*/ 426 w 648"/>
                  <a:gd name="T49" fmla="*/ 414 h 570"/>
                  <a:gd name="T50" fmla="*/ 450 w 648"/>
                  <a:gd name="T51" fmla="*/ 408 h 570"/>
                  <a:gd name="T52" fmla="*/ 462 w 648"/>
                  <a:gd name="T53" fmla="*/ 432 h 570"/>
                  <a:gd name="T54" fmla="*/ 468 w 648"/>
                  <a:gd name="T55" fmla="*/ 438 h 570"/>
                  <a:gd name="T56" fmla="*/ 510 w 648"/>
                  <a:gd name="T57" fmla="*/ 450 h 570"/>
                  <a:gd name="T58" fmla="*/ 528 w 648"/>
                  <a:gd name="T59" fmla="*/ 450 h 570"/>
                  <a:gd name="T60" fmla="*/ 534 w 648"/>
                  <a:gd name="T61" fmla="*/ 444 h 570"/>
                  <a:gd name="T62" fmla="*/ 606 w 648"/>
                  <a:gd name="T63" fmla="*/ 504 h 570"/>
                  <a:gd name="T64" fmla="*/ 618 w 648"/>
                  <a:gd name="T65" fmla="*/ 510 h 570"/>
                  <a:gd name="T66" fmla="*/ 648 w 648"/>
                  <a:gd name="T67" fmla="*/ 540 h 570"/>
                  <a:gd name="T68" fmla="*/ 600 w 648"/>
                  <a:gd name="T69" fmla="*/ 498 h 570"/>
                  <a:gd name="T70" fmla="*/ 480 w 648"/>
                  <a:gd name="T71" fmla="*/ 438 h 570"/>
                  <a:gd name="T72" fmla="*/ 456 w 648"/>
                  <a:gd name="T73" fmla="*/ 414 h 570"/>
                  <a:gd name="T74" fmla="*/ 414 w 648"/>
                  <a:gd name="T75" fmla="*/ 396 h 570"/>
                  <a:gd name="T76" fmla="*/ 252 w 648"/>
                  <a:gd name="T77" fmla="*/ 36 h 570"/>
                  <a:gd name="T78" fmla="*/ 210 w 648"/>
                  <a:gd name="T79" fmla="*/ 24 h 570"/>
                  <a:gd name="T80" fmla="*/ 60 w 648"/>
                  <a:gd name="T81" fmla="*/ 84 h 570"/>
                  <a:gd name="T82" fmla="*/ 114 w 648"/>
                  <a:gd name="T83" fmla="*/ 144 h 570"/>
                  <a:gd name="T84" fmla="*/ 108 w 648"/>
                  <a:gd name="T85" fmla="*/ 156 h 570"/>
                  <a:gd name="T86" fmla="*/ 102 w 648"/>
                  <a:gd name="T87" fmla="*/ 180 h 570"/>
                  <a:gd name="T88" fmla="*/ 84 w 648"/>
                  <a:gd name="T89" fmla="*/ 156 h 570"/>
                  <a:gd name="T90" fmla="*/ 18 w 648"/>
                  <a:gd name="T91" fmla="*/ 168 h 570"/>
                  <a:gd name="T92" fmla="*/ 30 w 648"/>
                  <a:gd name="T93" fmla="*/ 192 h 570"/>
                  <a:gd name="T94" fmla="*/ 78 w 648"/>
                  <a:gd name="T95" fmla="*/ 228 h 570"/>
                  <a:gd name="T96" fmla="*/ 114 w 648"/>
                  <a:gd name="T97" fmla="*/ 228 h 570"/>
                  <a:gd name="T98" fmla="*/ 102 w 648"/>
                  <a:gd name="T99" fmla="*/ 270 h 570"/>
                  <a:gd name="T100" fmla="*/ 54 w 648"/>
                  <a:gd name="T101" fmla="*/ 288 h 57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48"/>
                  <a:gd name="T154" fmla="*/ 0 h 570"/>
                  <a:gd name="T155" fmla="*/ 648 w 648"/>
                  <a:gd name="T156" fmla="*/ 570 h 57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48" h="570">
                    <a:moveTo>
                      <a:pt x="54" y="282"/>
                    </a:moveTo>
                    <a:lnTo>
                      <a:pt x="6" y="324"/>
                    </a:lnTo>
                    <a:lnTo>
                      <a:pt x="24" y="324"/>
                    </a:lnTo>
                    <a:lnTo>
                      <a:pt x="6" y="330"/>
                    </a:lnTo>
                    <a:lnTo>
                      <a:pt x="18" y="348"/>
                    </a:lnTo>
                    <a:lnTo>
                      <a:pt x="42" y="360"/>
                    </a:lnTo>
                    <a:lnTo>
                      <a:pt x="24" y="372"/>
                    </a:lnTo>
                    <a:lnTo>
                      <a:pt x="30" y="396"/>
                    </a:lnTo>
                    <a:lnTo>
                      <a:pt x="42" y="402"/>
                    </a:lnTo>
                    <a:lnTo>
                      <a:pt x="72" y="366"/>
                    </a:lnTo>
                    <a:lnTo>
                      <a:pt x="60" y="426"/>
                    </a:lnTo>
                    <a:lnTo>
                      <a:pt x="48" y="444"/>
                    </a:lnTo>
                    <a:lnTo>
                      <a:pt x="84" y="426"/>
                    </a:lnTo>
                    <a:lnTo>
                      <a:pt x="102" y="462"/>
                    </a:lnTo>
                    <a:lnTo>
                      <a:pt x="114" y="438"/>
                    </a:lnTo>
                    <a:lnTo>
                      <a:pt x="120" y="456"/>
                    </a:lnTo>
                    <a:lnTo>
                      <a:pt x="144" y="444"/>
                    </a:lnTo>
                    <a:lnTo>
                      <a:pt x="114" y="504"/>
                    </a:lnTo>
                    <a:lnTo>
                      <a:pt x="72" y="528"/>
                    </a:lnTo>
                    <a:lnTo>
                      <a:pt x="66" y="546"/>
                    </a:lnTo>
                    <a:lnTo>
                      <a:pt x="36" y="540"/>
                    </a:lnTo>
                    <a:lnTo>
                      <a:pt x="0" y="570"/>
                    </a:lnTo>
                    <a:lnTo>
                      <a:pt x="42" y="552"/>
                    </a:lnTo>
                    <a:lnTo>
                      <a:pt x="78" y="546"/>
                    </a:lnTo>
                    <a:lnTo>
                      <a:pt x="72" y="558"/>
                    </a:lnTo>
                    <a:lnTo>
                      <a:pt x="96" y="546"/>
                    </a:lnTo>
                    <a:lnTo>
                      <a:pt x="90" y="528"/>
                    </a:lnTo>
                    <a:lnTo>
                      <a:pt x="114" y="534"/>
                    </a:lnTo>
                    <a:lnTo>
                      <a:pt x="186" y="480"/>
                    </a:lnTo>
                    <a:lnTo>
                      <a:pt x="204" y="456"/>
                    </a:lnTo>
                    <a:lnTo>
                      <a:pt x="192" y="438"/>
                    </a:lnTo>
                    <a:lnTo>
                      <a:pt x="252" y="372"/>
                    </a:lnTo>
                    <a:lnTo>
                      <a:pt x="258" y="336"/>
                    </a:lnTo>
                    <a:lnTo>
                      <a:pt x="252" y="372"/>
                    </a:lnTo>
                    <a:lnTo>
                      <a:pt x="276" y="360"/>
                    </a:lnTo>
                    <a:lnTo>
                      <a:pt x="264" y="378"/>
                    </a:lnTo>
                    <a:lnTo>
                      <a:pt x="282" y="384"/>
                    </a:lnTo>
                    <a:lnTo>
                      <a:pt x="240" y="390"/>
                    </a:lnTo>
                    <a:lnTo>
                      <a:pt x="234" y="426"/>
                    </a:lnTo>
                    <a:lnTo>
                      <a:pt x="246" y="426"/>
                    </a:lnTo>
                    <a:lnTo>
                      <a:pt x="234" y="444"/>
                    </a:lnTo>
                    <a:lnTo>
                      <a:pt x="258" y="438"/>
                    </a:lnTo>
                    <a:lnTo>
                      <a:pt x="270" y="414"/>
                    </a:lnTo>
                    <a:lnTo>
                      <a:pt x="288" y="420"/>
                    </a:lnTo>
                    <a:lnTo>
                      <a:pt x="300" y="372"/>
                    </a:lnTo>
                    <a:lnTo>
                      <a:pt x="300" y="384"/>
                    </a:lnTo>
                    <a:lnTo>
                      <a:pt x="324" y="378"/>
                    </a:lnTo>
                    <a:lnTo>
                      <a:pt x="318" y="390"/>
                    </a:lnTo>
                    <a:lnTo>
                      <a:pt x="366" y="414"/>
                    </a:lnTo>
                    <a:lnTo>
                      <a:pt x="426" y="414"/>
                    </a:lnTo>
                    <a:lnTo>
                      <a:pt x="438" y="402"/>
                    </a:lnTo>
                    <a:lnTo>
                      <a:pt x="450" y="408"/>
                    </a:lnTo>
                    <a:lnTo>
                      <a:pt x="438" y="426"/>
                    </a:lnTo>
                    <a:lnTo>
                      <a:pt x="462" y="432"/>
                    </a:lnTo>
                    <a:lnTo>
                      <a:pt x="468" y="414"/>
                    </a:lnTo>
                    <a:lnTo>
                      <a:pt x="468" y="438"/>
                    </a:lnTo>
                    <a:lnTo>
                      <a:pt x="498" y="456"/>
                    </a:lnTo>
                    <a:lnTo>
                      <a:pt x="510" y="450"/>
                    </a:lnTo>
                    <a:lnTo>
                      <a:pt x="492" y="432"/>
                    </a:lnTo>
                    <a:lnTo>
                      <a:pt x="528" y="450"/>
                    </a:lnTo>
                    <a:lnTo>
                      <a:pt x="510" y="414"/>
                    </a:lnTo>
                    <a:lnTo>
                      <a:pt x="534" y="444"/>
                    </a:lnTo>
                    <a:lnTo>
                      <a:pt x="564" y="480"/>
                    </a:lnTo>
                    <a:lnTo>
                      <a:pt x="606" y="504"/>
                    </a:lnTo>
                    <a:lnTo>
                      <a:pt x="606" y="534"/>
                    </a:lnTo>
                    <a:lnTo>
                      <a:pt x="618" y="510"/>
                    </a:lnTo>
                    <a:lnTo>
                      <a:pt x="636" y="552"/>
                    </a:lnTo>
                    <a:lnTo>
                      <a:pt x="648" y="540"/>
                    </a:lnTo>
                    <a:lnTo>
                      <a:pt x="642" y="510"/>
                    </a:lnTo>
                    <a:lnTo>
                      <a:pt x="600" y="498"/>
                    </a:lnTo>
                    <a:lnTo>
                      <a:pt x="510" y="402"/>
                    </a:lnTo>
                    <a:lnTo>
                      <a:pt x="480" y="438"/>
                    </a:lnTo>
                    <a:lnTo>
                      <a:pt x="474" y="408"/>
                    </a:lnTo>
                    <a:lnTo>
                      <a:pt x="456" y="414"/>
                    </a:lnTo>
                    <a:lnTo>
                      <a:pt x="444" y="390"/>
                    </a:lnTo>
                    <a:lnTo>
                      <a:pt x="414" y="396"/>
                    </a:lnTo>
                    <a:lnTo>
                      <a:pt x="378" y="60"/>
                    </a:lnTo>
                    <a:lnTo>
                      <a:pt x="252" y="36"/>
                    </a:lnTo>
                    <a:lnTo>
                      <a:pt x="216" y="12"/>
                    </a:lnTo>
                    <a:lnTo>
                      <a:pt x="210" y="24"/>
                    </a:lnTo>
                    <a:lnTo>
                      <a:pt x="198" y="0"/>
                    </a:lnTo>
                    <a:lnTo>
                      <a:pt x="60" y="84"/>
                    </a:lnTo>
                    <a:lnTo>
                      <a:pt x="90" y="138"/>
                    </a:lnTo>
                    <a:lnTo>
                      <a:pt x="114" y="144"/>
                    </a:lnTo>
                    <a:lnTo>
                      <a:pt x="138" y="168"/>
                    </a:lnTo>
                    <a:lnTo>
                      <a:pt x="108" y="156"/>
                    </a:lnTo>
                    <a:lnTo>
                      <a:pt x="120" y="174"/>
                    </a:lnTo>
                    <a:lnTo>
                      <a:pt x="102" y="180"/>
                    </a:lnTo>
                    <a:lnTo>
                      <a:pt x="78" y="174"/>
                    </a:lnTo>
                    <a:lnTo>
                      <a:pt x="84" y="156"/>
                    </a:lnTo>
                    <a:lnTo>
                      <a:pt x="72" y="150"/>
                    </a:lnTo>
                    <a:lnTo>
                      <a:pt x="18" y="168"/>
                    </a:lnTo>
                    <a:lnTo>
                      <a:pt x="42" y="192"/>
                    </a:lnTo>
                    <a:lnTo>
                      <a:pt x="30" y="192"/>
                    </a:lnTo>
                    <a:lnTo>
                      <a:pt x="36" y="216"/>
                    </a:lnTo>
                    <a:lnTo>
                      <a:pt x="78" y="228"/>
                    </a:lnTo>
                    <a:lnTo>
                      <a:pt x="78" y="240"/>
                    </a:lnTo>
                    <a:lnTo>
                      <a:pt x="114" y="228"/>
                    </a:lnTo>
                    <a:lnTo>
                      <a:pt x="102" y="234"/>
                    </a:lnTo>
                    <a:lnTo>
                      <a:pt x="102" y="270"/>
                    </a:lnTo>
                    <a:lnTo>
                      <a:pt x="54" y="282"/>
                    </a:lnTo>
                    <a:lnTo>
                      <a:pt x="54" y="28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762" name="Freeform 389"/>
              <p:cNvSpPr>
                <a:spLocks noChangeAspect="1"/>
              </p:cNvSpPr>
              <p:nvPr/>
            </p:nvSpPr>
            <p:spPr bwMode="auto">
              <a:xfrm>
                <a:off x="1689" y="2160"/>
                <a:ext cx="420" cy="492"/>
              </a:xfrm>
              <a:custGeom>
                <a:avLst/>
                <a:gdLst>
                  <a:gd name="T0" fmla="*/ 360 w 420"/>
                  <a:gd name="T1" fmla="*/ 492 h 492"/>
                  <a:gd name="T2" fmla="*/ 222 w 420"/>
                  <a:gd name="T3" fmla="*/ 468 h 492"/>
                  <a:gd name="T4" fmla="*/ 0 w 420"/>
                  <a:gd name="T5" fmla="*/ 336 h 492"/>
                  <a:gd name="T6" fmla="*/ 6 w 420"/>
                  <a:gd name="T7" fmla="*/ 318 h 492"/>
                  <a:gd name="T8" fmla="*/ 12 w 420"/>
                  <a:gd name="T9" fmla="*/ 318 h 492"/>
                  <a:gd name="T10" fmla="*/ 24 w 420"/>
                  <a:gd name="T11" fmla="*/ 312 h 492"/>
                  <a:gd name="T12" fmla="*/ 18 w 420"/>
                  <a:gd name="T13" fmla="*/ 276 h 492"/>
                  <a:gd name="T14" fmla="*/ 36 w 420"/>
                  <a:gd name="T15" fmla="*/ 252 h 492"/>
                  <a:gd name="T16" fmla="*/ 36 w 420"/>
                  <a:gd name="T17" fmla="*/ 234 h 492"/>
                  <a:gd name="T18" fmla="*/ 72 w 420"/>
                  <a:gd name="T19" fmla="*/ 210 h 492"/>
                  <a:gd name="T20" fmla="*/ 48 w 420"/>
                  <a:gd name="T21" fmla="*/ 144 h 492"/>
                  <a:gd name="T22" fmla="*/ 48 w 420"/>
                  <a:gd name="T23" fmla="*/ 138 h 492"/>
                  <a:gd name="T24" fmla="*/ 60 w 420"/>
                  <a:gd name="T25" fmla="*/ 66 h 492"/>
                  <a:gd name="T26" fmla="*/ 72 w 420"/>
                  <a:gd name="T27" fmla="*/ 60 h 492"/>
                  <a:gd name="T28" fmla="*/ 96 w 420"/>
                  <a:gd name="T29" fmla="*/ 72 h 492"/>
                  <a:gd name="T30" fmla="*/ 114 w 420"/>
                  <a:gd name="T31" fmla="*/ 0 h 492"/>
                  <a:gd name="T32" fmla="*/ 420 w 420"/>
                  <a:gd name="T33" fmla="*/ 54 h 492"/>
                  <a:gd name="T34" fmla="*/ 372 w 420"/>
                  <a:gd name="T35" fmla="*/ 408 h 492"/>
                  <a:gd name="T36" fmla="*/ 360 w 420"/>
                  <a:gd name="T37" fmla="*/ 492 h 49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0"/>
                  <a:gd name="T58" fmla="*/ 0 h 492"/>
                  <a:gd name="T59" fmla="*/ 420 w 420"/>
                  <a:gd name="T60" fmla="*/ 492 h 49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0" h="492">
                    <a:moveTo>
                      <a:pt x="360" y="492"/>
                    </a:moveTo>
                    <a:lnTo>
                      <a:pt x="222" y="468"/>
                    </a:lnTo>
                    <a:lnTo>
                      <a:pt x="0" y="336"/>
                    </a:lnTo>
                    <a:lnTo>
                      <a:pt x="6" y="318"/>
                    </a:lnTo>
                    <a:lnTo>
                      <a:pt x="12" y="318"/>
                    </a:lnTo>
                    <a:lnTo>
                      <a:pt x="24" y="312"/>
                    </a:lnTo>
                    <a:lnTo>
                      <a:pt x="18" y="276"/>
                    </a:lnTo>
                    <a:lnTo>
                      <a:pt x="36" y="252"/>
                    </a:lnTo>
                    <a:lnTo>
                      <a:pt x="36" y="234"/>
                    </a:lnTo>
                    <a:lnTo>
                      <a:pt x="72" y="210"/>
                    </a:lnTo>
                    <a:lnTo>
                      <a:pt x="48" y="144"/>
                    </a:lnTo>
                    <a:lnTo>
                      <a:pt x="48" y="138"/>
                    </a:lnTo>
                    <a:lnTo>
                      <a:pt x="60" y="66"/>
                    </a:lnTo>
                    <a:lnTo>
                      <a:pt x="72" y="60"/>
                    </a:lnTo>
                    <a:lnTo>
                      <a:pt x="96" y="72"/>
                    </a:lnTo>
                    <a:lnTo>
                      <a:pt x="114" y="0"/>
                    </a:lnTo>
                    <a:lnTo>
                      <a:pt x="420" y="54"/>
                    </a:lnTo>
                    <a:lnTo>
                      <a:pt x="372" y="408"/>
                    </a:lnTo>
                    <a:lnTo>
                      <a:pt x="360" y="492"/>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763" name="Freeform 390"/>
              <p:cNvSpPr>
                <a:spLocks noChangeAspect="1"/>
              </p:cNvSpPr>
              <p:nvPr/>
            </p:nvSpPr>
            <p:spPr bwMode="auto">
              <a:xfrm>
                <a:off x="1689" y="2160"/>
                <a:ext cx="420" cy="498"/>
              </a:xfrm>
              <a:custGeom>
                <a:avLst/>
                <a:gdLst>
                  <a:gd name="T0" fmla="*/ 360 w 420"/>
                  <a:gd name="T1" fmla="*/ 492 h 498"/>
                  <a:gd name="T2" fmla="*/ 222 w 420"/>
                  <a:gd name="T3" fmla="*/ 468 h 498"/>
                  <a:gd name="T4" fmla="*/ 0 w 420"/>
                  <a:gd name="T5" fmla="*/ 336 h 498"/>
                  <a:gd name="T6" fmla="*/ 6 w 420"/>
                  <a:gd name="T7" fmla="*/ 318 h 498"/>
                  <a:gd name="T8" fmla="*/ 12 w 420"/>
                  <a:gd name="T9" fmla="*/ 318 h 498"/>
                  <a:gd name="T10" fmla="*/ 24 w 420"/>
                  <a:gd name="T11" fmla="*/ 312 h 498"/>
                  <a:gd name="T12" fmla="*/ 18 w 420"/>
                  <a:gd name="T13" fmla="*/ 276 h 498"/>
                  <a:gd name="T14" fmla="*/ 36 w 420"/>
                  <a:gd name="T15" fmla="*/ 252 h 498"/>
                  <a:gd name="T16" fmla="*/ 36 w 420"/>
                  <a:gd name="T17" fmla="*/ 234 h 498"/>
                  <a:gd name="T18" fmla="*/ 72 w 420"/>
                  <a:gd name="T19" fmla="*/ 210 h 498"/>
                  <a:gd name="T20" fmla="*/ 48 w 420"/>
                  <a:gd name="T21" fmla="*/ 144 h 498"/>
                  <a:gd name="T22" fmla="*/ 48 w 420"/>
                  <a:gd name="T23" fmla="*/ 138 h 498"/>
                  <a:gd name="T24" fmla="*/ 60 w 420"/>
                  <a:gd name="T25" fmla="*/ 66 h 498"/>
                  <a:gd name="T26" fmla="*/ 72 w 420"/>
                  <a:gd name="T27" fmla="*/ 60 h 498"/>
                  <a:gd name="T28" fmla="*/ 96 w 420"/>
                  <a:gd name="T29" fmla="*/ 72 h 498"/>
                  <a:gd name="T30" fmla="*/ 114 w 420"/>
                  <a:gd name="T31" fmla="*/ 0 h 498"/>
                  <a:gd name="T32" fmla="*/ 420 w 420"/>
                  <a:gd name="T33" fmla="*/ 54 h 498"/>
                  <a:gd name="T34" fmla="*/ 372 w 420"/>
                  <a:gd name="T35" fmla="*/ 408 h 498"/>
                  <a:gd name="T36" fmla="*/ 360 w 420"/>
                  <a:gd name="T37" fmla="*/ 492 h 498"/>
                  <a:gd name="T38" fmla="*/ 360 w 420"/>
                  <a:gd name="T39" fmla="*/ 498 h 49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0"/>
                  <a:gd name="T61" fmla="*/ 0 h 498"/>
                  <a:gd name="T62" fmla="*/ 420 w 420"/>
                  <a:gd name="T63" fmla="*/ 498 h 49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0" h="498">
                    <a:moveTo>
                      <a:pt x="360" y="492"/>
                    </a:moveTo>
                    <a:lnTo>
                      <a:pt x="222" y="468"/>
                    </a:lnTo>
                    <a:lnTo>
                      <a:pt x="0" y="336"/>
                    </a:lnTo>
                    <a:lnTo>
                      <a:pt x="6" y="318"/>
                    </a:lnTo>
                    <a:lnTo>
                      <a:pt x="12" y="318"/>
                    </a:lnTo>
                    <a:lnTo>
                      <a:pt x="24" y="312"/>
                    </a:lnTo>
                    <a:lnTo>
                      <a:pt x="18" y="276"/>
                    </a:lnTo>
                    <a:lnTo>
                      <a:pt x="36" y="252"/>
                    </a:lnTo>
                    <a:lnTo>
                      <a:pt x="36" y="234"/>
                    </a:lnTo>
                    <a:lnTo>
                      <a:pt x="72" y="210"/>
                    </a:lnTo>
                    <a:lnTo>
                      <a:pt x="48" y="144"/>
                    </a:lnTo>
                    <a:lnTo>
                      <a:pt x="48" y="138"/>
                    </a:lnTo>
                    <a:lnTo>
                      <a:pt x="60" y="66"/>
                    </a:lnTo>
                    <a:lnTo>
                      <a:pt x="72" y="60"/>
                    </a:lnTo>
                    <a:lnTo>
                      <a:pt x="96" y="72"/>
                    </a:lnTo>
                    <a:lnTo>
                      <a:pt x="114" y="0"/>
                    </a:lnTo>
                    <a:lnTo>
                      <a:pt x="420" y="54"/>
                    </a:lnTo>
                    <a:lnTo>
                      <a:pt x="372" y="408"/>
                    </a:lnTo>
                    <a:lnTo>
                      <a:pt x="360" y="492"/>
                    </a:lnTo>
                    <a:lnTo>
                      <a:pt x="360" y="49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764" name="Freeform 391"/>
              <p:cNvSpPr>
                <a:spLocks noChangeAspect="1"/>
              </p:cNvSpPr>
              <p:nvPr/>
            </p:nvSpPr>
            <p:spPr bwMode="auto">
              <a:xfrm>
                <a:off x="2997" y="2298"/>
                <a:ext cx="312" cy="282"/>
              </a:xfrm>
              <a:custGeom>
                <a:avLst/>
                <a:gdLst>
                  <a:gd name="T0" fmla="*/ 228 w 312"/>
                  <a:gd name="T1" fmla="*/ 276 h 282"/>
                  <a:gd name="T2" fmla="*/ 42 w 312"/>
                  <a:gd name="T3" fmla="*/ 282 h 282"/>
                  <a:gd name="T4" fmla="*/ 42 w 312"/>
                  <a:gd name="T5" fmla="*/ 240 h 282"/>
                  <a:gd name="T6" fmla="*/ 12 w 312"/>
                  <a:gd name="T7" fmla="*/ 228 h 282"/>
                  <a:gd name="T8" fmla="*/ 12 w 312"/>
                  <a:gd name="T9" fmla="*/ 96 h 282"/>
                  <a:gd name="T10" fmla="*/ 0 w 312"/>
                  <a:gd name="T11" fmla="*/ 6 h 282"/>
                  <a:gd name="T12" fmla="*/ 282 w 312"/>
                  <a:gd name="T13" fmla="*/ 0 h 282"/>
                  <a:gd name="T14" fmla="*/ 288 w 312"/>
                  <a:gd name="T15" fmla="*/ 18 h 282"/>
                  <a:gd name="T16" fmla="*/ 270 w 312"/>
                  <a:gd name="T17" fmla="*/ 36 h 282"/>
                  <a:gd name="T18" fmla="*/ 312 w 312"/>
                  <a:gd name="T19" fmla="*/ 36 h 282"/>
                  <a:gd name="T20" fmla="*/ 312 w 312"/>
                  <a:gd name="T21" fmla="*/ 42 h 282"/>
                  <a:gd name="T22" fmla="*/ 300 w 312"/>
                  <a:gd name="T23" fmla="*/ 60 h 282"/>
                  <a:gd name="T24" fmla="*/ 300 w 312"/>
                  <a:gd name="T25" fmla="*/ 72 h 282"/>
                  <a:gd name="T26" fmla="*/ 282 w 312"/>
                  <a:gd name="T27" fmla="*/ 84 h 282"/>
                  <a:gd name="T28" fmla="*/ 294 w 312"/>
                  <a:gd name="T29" fmla="*/ 102 h 282"/>
                  <a:gd name="T30" fmla="*/ 282 w 312"/>
                  <a:gd name="T31" fmla="*/ 114 h 282"/>
                  <a:gd name="T32" fmla="*/ 264 w 312"/>
                  <a:gd name="T33" fmla="*/ 138 h 282"/>
                  <a:gd name="T34" fmla="*/ 264 w 312"/>
                  <a:gd name="T35" fmla="*/ 162 h 282"/>
                  <a:gd name="T36" fmla="*/ 234 w 312"/>
                  <a:gd name="T37" fmla="*/ 198 h 282"/>
                  <a:gd name="T38" fmla="*/ 234 w 312"/>
                  <a:gd name="T39" fmla="*/ 222 h 282"/>
                  <a:gd name="T40" fmla="*/ 222 w 312"/>
                  <a:gd name="T41" fmla="*/ 222 h 282"/>
                  <a:gd name="T42" fmla="*/ 228 w 312"/>
                  <a:gd name="T43" fmla="*/ 240 h 282"/>
                  <a:gd name="T44" fmla="*/ 234 w 312"/>
                  <a:gd name="T45" fmla="*/ 240 h 282"/>
                  <a:gd name="T46" fmla="*/ 228 w 312"/>
                  <a:gd name="T47" fmla="*/ 252 h 282"/>
                  <a:gd name="T48" fmla="*/ 240 w 312"/>
                  <a:gd name="T49" fmla="*/ 258 h 282"/>
                  <a:gd name="T50" fmla="*/ 228 w 312"/>
                  <a:gd name="T51" fmla="*/ 276 h 28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12"/>
                  <a:gd name="T79" fmla="*/ 0 h 282"/>
                  <a:gd name="T80" fmla="*/ 312 w 312"/>
                  <a:gd name="T81" fmla="*/ 282 h 28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12" h="282">
                    <a:moveTo>
                      <a:pt x="228" y="276"/>
                    </a:moveTo>
                    <a:lnTo>
                      <a:pt x="42" y="282"/>
                    </a:lnTo>
                    <a:lnTo>
                      <a:pt x="42" y="240"/>
                    </a:lnTo>
                    <a:lnTo>
                      <a:pt x="12" y="228"/>
                    </a:lnTo>
                    <a:lnTo>
                      <a:pt x="12" y="96"/>
                    </a:lnTo>
                    <a:lnTo>
                      <a:pt x="0" y="6"/>
                    </a:lnTo>
                    <a:lnTo>
                      <a:pt x="282" y="0"/>
                    </a:lnTo>
                    <a:lnTo>
                      <a:pt x="288" y="18"/>
                    </a:lnTo>
                    <a:lnTo>
                      <a:pt x="270" y="36"/>
                    </a:lnTo>
                    <a:lnTo>
                      <a:pt x="312" y="36"/>
                    </a:lnTo>
                    <a:lnTo>
                      <a:pt x="312" y="42"/>
                    </a:lnTo>
                    <a:lnTo>
                      <a:pt x="300" y="60"/>
                    </a:lnTo>
                    <a:lnTo>
                      <a:pt x="300" y="72"/>
                    </a:lnTo>
                    <a:lnTo>
                      <a:pt x="282" y="84"/>
                    </a:lnTo>
                    <a:lnTo>
                      <a:pt x="294" y="102"/>
                    </a:lnTo>
                    <a:lnTo>
                      <a:pt x="282" y="114"/>
                    </a:lnTo>
                    <a:lnTo>
                      <a:pt x="264" y="138"/>
                    </a:lnTo>
                    <a:lnTo>
                      <a:pt x="264" y="162"/>
                    </a:lnTo>
                    <a:lnTo>
                      <a:pt x="234" y="198"/>
                    </a:lnTo>
                    <a:lnTo>
                      <a:pt x="234" y="222"/>
                    </a:lnTo>
                    <a:lnTo>
                      <a:pt x="222" y="222"/>
                    </a:lnTo>
                    <a:lnTo>
                      <a:pt x="228" y="240"/>
                    </a:lnTo>
                    <a:lnTo>
                      <a:pt x="234" y="240"/>
                    </a:lnTo>
                    <a:lnTo>
                      <a:pt x="228" y="252"/>
                    </a:lnTo>
                    <a:lnTo>
                      <a:pt x="240" y="258"/>
                    </a:lnTo>
                    <a:lnTo>
                      <a:pt x="228" y="276"/>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765" name="Freeform 392"/>
              <p:cNvSpPr>
                <a:spLocks noChangeAspect="1"/>
              </p:cNvSpPr>
              <p:nvPr/>
            </p:nvSpPr>
            <p:spPr bwMode="auto">
              <a:xfrm>
                <a:off x="2997" y="2298"/>
                <a:ext cx="312" cy="282"/>
              </a:xfrm>
              <a:custGeom>
                <a:avLst/>
                <a:gdLst>
                  <a:gd name="T0" fmla="*/ 228 w 312"/>
                  <a:gd name="T1" fmla="*/ 276 h 282"/>
                  <a:gd name="T2" fmla="*/ 42 w 312"/>
                  <a:gd name="T3" fmla="*/ 282 h 282"/>
                  <a:gd name="T4" fmla="*/ 42 w 312"/>
                  <a:gd name="T5" fmla="*/ 240 h 282"/>
                  <a:gd name="T6" fmla="*/ 12 w 312"/>
                  <a:gd name="T7" fmla="*/ 228 h 282"/>
                  <a:gd name="T8" fmla="*/ 12 w 312"/>
                  <a:gd name="T9" fmla="*/ 96 h 282"/>
                  <a:gd name="T10" fmla="*/ 0 w 312"/>
                  <a:gd name="T11" fmla="*/ 6 h 282"/>
                  <a:gd name="T12" fmla="*/ 282 w 312"/>
                  <a:gd name="T13" fmla="*/ 0 h 282"/>
                  <a:gd name="T14" fmla="*/ 288 w 312"/>
                  <a:gd name="T15" fmla="*/ 18 h 282"/>
                  <a:gd name="T16" fmla="*/ 270 w 312"/>
                  <a:gd name="T17" fmla="*/ 36 h 282"/>
                  <a:gd name="T18" fmla="*/ 312 w 312"/>
                  <a:gd name="T19" fmla="*/ 36 h 282"/>
                  <a:gd name="T20" fmla="*/ 312 w 312"/>
                  <a:gd name="T21" fmla="*/ 42 h 282"/>
                  <a:gd name="T22" fmla="*/ 300 w 312"/>
                  <a:gd name="T23" fmla="*/ 60 h 282"/>
                  <a:gd name="T24" fmla="*/ 300 w 312"/>
                  <a:gd name="T25" fmla="*/ 72 h 282"/>
                  <a:gd name="T26" fmla="*/ 282 w 312"/>
                  <a:gd name="T27" fmla="*/ 84 h 282"/>
                  <a:gd name="T28" fmla="*/ 294 w 312"/>
                  <a:gd name="T29" fmla="*/ 102 h 282"/>
                  <a:gd name="T30" fmla="*/ 282 w 312"/>
                  <a:gd name="T31" fmla="*/ 114 h 282"/>
                  <a:gd name="T32" fmla="*/ 264 w 312"/>
                  <a:gd name="T33" fmla="*/ 138 h 282"/>
                  <a:gd name="T34" fmla="*/ 264 w 312"/>
                  <a:gd name="T35" fmla="*/ 162 h 282"/>
                  <a:gd name="T36" fmla="*/ 234 w 312"/>
                  <a:gd name="T37" fmla="*/ 198 h 282"/>
                  <a:gd name="T38" fmla="*/ 234 w 312"/>
                  <a:gd name="T39" fmla="*/ 222 h 282"/>
                  <a:gd name="T40" fmla="*/ 222 w 312"/>
                  <a:gd name="T41" fmla="*/ 222 h 282"/>
                  <a:gd name="T42" fmla="*/ 228 w 312"/>
                  <a:gd name="T43" fmla="*/ 240 h 282"/>
                  <a:gd name="T44" fmla="*/ 234 w 312"/>
                  <a:gd name="T45" fmla="*/ 240 h 282"/>
                  <a:gd name="T46" fmla="*/ 228 w 312"/>
                  <a:gd name="T47" fmla="*/ 252 h 282"/>
                  <a:gd name="T48" fmla="*/ 240 w 312"/>
                  <a:gd name="T49" fmla="*/ 258 h 282"/>
                  <a:gd name="T50" fmla="*/ 228 w 312"/>
                  <a:gd name="T51" fmla="*/ 276 h 282"/>
                  <a:gd name="T52" fmla="*/ 228 w 312"/>
                  <a:gd name="T53" fmla="*/ 282 h 28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12"/>
                  <a:gd name="T82" fmla="*/ 0 h 282"/>
                  <a:gd name="T83" fmla="*/ 312 w 312"/>
                  <a:gd name="T84" fmla="*/ 282 h 28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12" h="282">
                    <a:moveTo>
                      <a:pt x="228" y="276"/>
                    </a:moveTo>
                    <a:lnTo>
                      <a:pt x="42" y="282"/>
                    </a:lnTo>
                    <a:lnTo>
                      <a:pt x="42" y="240"/>
                    </a:lnTo>
                    <a:lnTo>
                      <a:pt x="12" y="228"/>
                    </a:lnTo>
                    <a:lnTo>
                      <a:pt x="12" y="96"/>
                    </a:lnTo>
                    <a:lnTo>
                      <a:pt x="0" y="6"/>
                    </a:lnTo>
                    <a:lnTo>
                      <a:pt x="282" y="0"/>
                    </a:lnTo>
                    <a:lnTo>
                      <a:pt x="288" y="18"/>
                    </a:lnTo>
                    <a:lnTo>
                      <a:pt x="270" y="36"/>
                    </a:lnTo>
                    <a:lnTo>
                      <a:pt x="312" y="36"/>
                    </a:lnTo>
                    <a:lnTo>
                      <a:pt x="312" y="42"/>
                    </a:lnTo>
                    <a:lnTo>
                      <a:pt x="300" y="60"/>
                    </a:lnTo>
                    <a:lnTo>
                      <a:pt x="300" y="72"/>
                    </a:lnTo>
                    <a:lnTo>
                      <a:pt x="282" y="84"/>
                    </a:lnTo>
                    <a:lnTo>
                      <a:pt x="294" y="102"/>
                    </a:lnTo>
                    <a:lnTo>
                      <a:pt x="282" y="114"/>
                    </a:lnTo>
                    <a:lnTo>
                      <a:pt x="264" y="138"/>
                    </a:lnTo>
                    <a:lnTo>
                      <a:pt x="264" y="162"/>
                    </a:lnTo>
                    <a:lnTo>
                      <a:pt x="234" y="198"/>
                    </a:lnTo>
                    <a:lnTo>
                      <a:pt x="234" y="222"/>
                    </a:lnTo>
                    <a:lnTo>
                      <a:pt x="222" y="222"/>
                    </a:lnTo>
                    <a:lnTo>
                      <a:pt x="228" y="240"/>
                    </a:lnTo>
                    <a:lnTo>
                      <a:pt x="234" y="240"/>
                    </a:lnTo>
                    <a:lnTo>
                      <a:pt x="228" y="252"/>
                    </a:lnTo>
                    <a:lnTo>
                      <a:pt x="240" y="258"/>
                    </a:lnTo>
                    <a:lnTo>
                      <a:pt x="228" y="276"/>
                    </a:lnTo>
                    <a:lnTo>
                      <a:pt x="228" y="28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766" name="Freeform 393"/>
              <p:cNvSpPr>
                <a:spLocks noChangeAspect="1"/>
              </p:cNvSpPr>
              <p:nvPr/>
            </p:nvSpPr>
            <p:spPr bwMode="auto">
              <a:xfrm>
                <a:off x="1263" y="1638"/>
                <a:ext cx="498" cy="840"/>
              </a:xfrm>
              <a:custGeom>
                <a:avLst/>
                <a:gdLst>
                  <a:gd name="T0" fmla="*/ 432 w 498"/>
                  <a:gd name="T1" fmla="*/ 840 h 840"/>
                  <a:gd name="T2" fmla="*/ 276 w 498"/>
                  <a:gd name="T3" fmla="*/ 822 h 840"/>
                  <a:gd name="T4" fmla="*/ 270 w 498"/>
                  <a:gd name="T5" fmla="*/ 762 h 840"/>
                  <a:gd name="T6" fmla="*/ 240 w 498"/>
                  <a:gd name="T7" fmla="*/ 714 h 840"/>
                  <a:gd name="T8" fmla="*/ 222 w 498"/>
                  <a:gd name="T9" fmla="*/ 708 h 840"/>
                  <a:gd name="T10" fmla="*/ 222 w 498"/>
                  <a:gd name="T11" fmla="*/ 690 h 840"/>
                  <a:gd name="T12" fmla="*/ 180 w 498"/>
                  <a:gd name="T13" fmla="*/ 672 h 840"/>
                  <a:gd name="T14" fmla="*/ 162 w 498"/>
                  <a:gd name="T15" fmla="*/ 642 h 840"/>
                  <a:gd name="T16" fmla="*/ 108 w 498"/>
                  <a:gd name="T17" fmla="*/ 630 h 840"/>
                  <a:gd name="T18" fmla="*/ 96 w 498"/>
                  <a:gd name="T19" fmla="*/ 618 h 840"/>
                  <a:gd name="T20" fmla="*/ 108 w 498"/>
                  <a:gd name="T21" fmla="*/ 570 h 840"/>
                  <a:gd name="T22" fmla="*/ 96 w 498"/>
                  <a:gd name="T23" fmla="*/ 564 h 840"/>
                  <a:gd name="T24" fmla="*/ 102 w 498"/>
                  <a:gd name="T25" fmla="*/ 546 h 840"/>
                  <a:gd name="T26" fmla="*/ 54 w 498"/>
                  <a:gd name="T27" fmla="*/ 462 h 840"/>
                  <a:gd name="T28" fmla="*/ 60 w 498"/>
                  <a:gd name="T29" fmla="*/ 444 h 840"/>
                  <a:gd name="T30" fmla="*/ 72 w 498"/>
                  <a:gd name="T31" fmla="*/ 420 h 840"/>
                  <a:gd name="T32" fmla="*/ 48 w 498"/>
                  <a:gd name="T33" fmla="*/ 384 h 840"/>
                  <a:gd name="T34" fmla="*/ 48 w 498"/>
                  <a:gd name="T35" fmla="*/ 342 h 840"/>
                  <a:gd name="T36" fmla="*/ 78 w 498"/>
                  <a:gd name="T37" fmla="*/ 372 h 840"/>
                  <a:gd name="T38" fmla="*/ 60 w 498"/>
                  <a:gd name="T39" fmla="*/ 330 h 840"/>
                  <a:gd name="T40" fmla="*/ 78 w 498"/>
                  <a:gd name="T41" fmla="*/ 330 h 840"/>
                  <a:gd name="T42" fmla="*/ 60 w 498"/>
                  <a:gd name="T43" fmla="*/ 312 h 840"/>
                  <a:gd name="T44" fmla="*/ 54 w 498"/>
                  <a:gd name="T45" fmla="*/ 342 h 840"/>
                  <a:gd name="T46" fmla="*/ 36 w 498"/>
                  <a:gd name="T47" fmla="*/ 312 h 840"/>
                  <a:gd name="T48" fmla="*/ 30 w 498"/>
                  <a:gd name="T49" fmla="*/ 318 h 840"/>
                  <a:gd name="T50" fmla="*/ 36 w 498"/>
                  <a:gd name="T51" fmla="*/ 300 h 840"/>
                  <a:gd name="T52" fmla="*/ 6 w 498"/>
                  <a:gd name="T53" fmla="*/ 234 h 840"/>
                  <a:gd name="T54" fmla="*/ 18 w 498"/>
                  <a:gd name="T55" fmla="*/ 168 h 840"/>
                  <a:gd name="T56" fmla="*/ 0 w 498"/>
                  <a:gd name="T57" fmla="*/ 108 h 840"/>
                  <a:gd name="T58" fmla="*/ 30 w 498"/>
                  <a:gd name="T59" fmla="*/ 72 h 840"/>
                  <a:gd name="T60" fmla="*/ 48 w 498"/>
                  <a:gd name="T61" fmla="*/ 0 h 840"/>
                  <a:gd name="T62" fmla="*/ 282 w 498"/>
                  <a:gd name="T63" fmla="*/ 60 h 840"/>
                  <a:gd name="T64" fmla="*/ 222 w 498"/>
                  <a:gd name="T65" fmla="*/ 294 h 840"/>
                  <a:gd name="T66" fmla="*/ 474 w 498"/>
                  <a:gd name="T67" fmla="*/ 666 h 840"/>
                  <a:gd name="T68" fmla="*/ 498 w 498"/>
                  <a:gd name="T69" fmla="*/ 732 h 840"/>
                  <a:gd name="T70" fmla="*/ 462 w 498"/>
                  <a:gd name="T71" fmla="*/ 756 h 840"/>
                  <a:gd name="T72" fmla="*/ 462 w 498"/>
                  <a:gd name="T73" fmla="*/ 774 h 840"/>
                  <a:gd name="T74" fmla="*/ 444 w 498"/>
                  <a:gd name="T75" fmla="*/ 798 h 840"/>
                  <a:gd name="T76" fmla="*/ 450 w 498"/>
                  <a:gd name="T77" fmla="*/ 834 h 840"/>
                  <a:gd name="T78" fmla="*/ 438 w 498"/>
                  <a:gd name="T79" fmla="*/ 840 h 840"/>
                  <a:gd name="T80" fmla="*/ 432 w 498"/>
                  <a:gd name="T81" fmla="*/ 840 h 84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98"/>
                  <a:gd name="T124" fmla="*/ 0 h 840"/>
                  <a:gd name="T125" fmla="*/ 498 w 498"/>
                  <a:gd name="T126" fmla="*/ 840 h 84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98" h="840">
                    <a:moveTo>
                      <a:pt x="432" y="840"/>
                    </a:moveTo>
                    <a:lnTo>
                      <a:pt x="276" y="822"/>
                    </a:lnTo>
                    <a:lnTo>
                      <a:pt x="270" y="762"/>
                    </a:lnTo>
                    <a:lnTo>
                      <a:pt x="240" y="714"/>
                    </a:lnTo>
                    <a:lnTo>
                      <a:pt x="222" y="708"/>
                    </a:lnTo>
                    <a:lnTo>
                      <a:pt x="222" y="690"/>
                    </a:lnTo>
                    <a:lnTo>
                      <a:pt x="180" y="672"/>
                    </a:lnTo>
                    <a:lnTo>
                      <a:pt x="162" y="642"/>
                    </a:lnTo>
                    <a:lnTo>
                      <a:pt x="108" y="630"/>
                    </a:lnTo>
                    <a:lnTo>
                      <a:pt x="96" y="618"/>
                    </a:lnTo>
                    <a:lnTo>
                      <a:pt x="108" y="570"/>
                    </a:lnTo>
                    <a:lnTo>
                      <a:pt x="96" y="564"/>
                    </a:lnTo>
                    <a:lnTo>
                      <a:pt x="102" y="546"/>
                    </a:lnTo>
                    <a:lnTo>
                      <a:pt x="54" y="462"/>
                    </a:lnTo>
                    <a:lnTo>
                      <a:pt x="60" y="444"/>
                    </a:lnTo>
                    <a:lnTo>
                      <a:pt x="72" y="420"/>
                    </a:lnTo>
                    <a:lnTo>
                      <a:pt x="48" y="384"/>
                    </a:lnTo>
                    <a:lnTo>
                      <a:pt x="48" y="342"/>
                    </a:lnTo>
                    <a:lnTo>
                      <a:pt x="78" y="372"/>
                    </a:lnTo>
                    <a:lnTo>
                      <a:pt x="60" y="330"/>
                    </a:lnTo>
                    <a:lnTo>
                      <a:pt x="78" y="330"/>
                    </a:lnTo>
                    <a:lnTo>
                      <a:pt x="60" y="312"/>
                    </a:lnTo>
                    <a:lnTo>
                      <a:pt x="54" y="342"/>
                    </a:lnTo>
                    <a:lnTo>
                      <a:pt x="36" y="312"/>
                    </a:lnTo>
                    <a:lnTo>
                      <a:pt x="30" y="318"/>
                    </a:lnTo>
                    <a:lnTo>
                      <a:pt x="36" y="300"/>
                    </a:lnTo>
                    <a:lnTo>
                      <a:pt x="6" y="234"/>
                    </a:lnTo>
                    <a:lnTo>
                      <a:pt x="18" y="168"/>
                    </a:lnTo>
                    <a:lnTo>
                      <a:pt x="0" y="108"/>
                    </a:lnTo>
                    <a:lnTo>
                      <a:pt x="30" y="72"/>
                    </a:lnTo>
                    <a:lnTo>
                      <a:pt x="48" y="0"/>
                    </a:lnTo>
                    <a:lnTo>
                      <a:pt x="282" y="60"/>
                    </a:lnTo>
                    <a:lnTo>
                      <a:pt x="222" y="294"/>
                    </a:lnTo>
                    <a:lnTo>
                      <a:pt x="474" y="666"/>
                    </a:lnTo>
                    <a:lnTo>
                      <a:pt x="498" y="732"/>
                    </a:lnTo>
                    <a:lnTo>
                      <a:pt x="462" y="756"/>
                    </a:lnTo>
                    <a:lnTo>
                      <a:pt x="462" y="774"/>
                    </a:lnTo>
                    <a:lnTo>
                      <a:pt x="444" y="798"/>
                    </a:lnTo>
                    <a:lnTo>
                      <a:pt x="450" y="834"/>
                    </a:lnTo>
                    <a:lnTo>
                      <a:pt x="438" y="840"/>
                    </a:lnTo>
                    <a:lnTo>
                      <a:pt x="432" y="840"/>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767" name="Freeform 394"/>
              <p:cNvSpPr>
                <a:spLocks noChangeAspect="1"/>
              </p:cNvSpPr>
              <p:nvPr/>
            </p:nvSpPr>
            <p:spPr bwMode="auto">
              <a:xfrm>
                <a:off x="1263" y="1638"/>
                <a:ext cx="498" cy="846"/>
              </a:xfrm>
              <a:custGeom>
                <a:avLst/>
                <a:gdLst>
                  <a:gd name="T0" fmla="*/ 432 w 498"/>
                  <a:gd name="T1" fmla="*/ 840 h 846"/>
                  <a:gd name="T2" fmla="*/ 276 w 498"/>
                  <a:gd name="T3" fmla="*/ 822 h 846"/>
                  <a:gd name="T4" fmla="*/ 270 w 498"/>
                  <a:gd name="T5" fmla="*/ 762 h 846"/>
                  <a:gd name="T6" fmla="*/ 240 w 498"/>
                  <a:gd name="T7" fmla="*/ 714 h 846"/>
                  <a:gd name="T8" fmla="*/ 222 w 498"/>
                  <a:gd name="T9" fmla="*/ 708 h 846"/>
                  <a:gd name="T10" fmla="*/ 222 w 498"/>
                  <a:gd name="T11" fmla="*/ 690 h 846"/>
                  <a:gd name="T12" fmla="*/ 180 w 498"/>
                  <a:gd name="T13" fmla="*/ 672 h 846"/>
                  <a:gd name="T14" fmla="*/ 162 w 498"/>
                  <a:gd name="T15" fmla="*/ 642 h 846"/>
                  <a:gd name="T16" fmla="*/ 108 w 498"/>
                  <a:gd name="T17" fmla="*/ 630 h 846"/>
                  <a:gd name="T18" fmla="*/ 96 w 498"/>
                  <a:gd name="T19" fmla="*/ 618 h 846"/>
                  <a:gd name="T20" fmla="*/ 108 w 498"/>
                  <a:gd name="T21" fmla="*/ 570 h 846"/>
                  <a:gd name="T22" fmla="*/ 96 w 498"/>
                  <a:gd name="T23" fmla="*/ 564 h 846"/>
                  <a:gd name="T24" fmla="*/ 102 w 498"/>
                  <a:gd name="T25" fmla="*/ 546 h 846"/>
                  <a:gd name="T26" fmla="*/ 54 w 498"/>
                  <a:gd name="T27" fmla="*/ 462 h 846"/>
                  <a:gd name="T28" fmla="*/ 60 w 498"/>
                  <a:gd name="T29" fmla="*/ 444 h 846"/>
                  <a:gd name="T30" fmla="*/ 72 w 498"/>
                  <a:gd name="T31" fmla="*/ 420 h 846"/>
                  <a:gd name="T32" fmla="*/ 48 w 498"/>
                  <a:gd name="T33" fmla="*/ 384 h 846"/>
                  <a:gd name="T34" fmla="*/ 48 w 498"/>
                  <a:gd name="T35" fmla="*/ 342 h 846"/>
                  <a:gd name="T36" fmla="*/ 78 w 498"/>
                  <a:gd name="T37" fmla="*/ 372 h 846"/>
                  <a:gd name="T38" fmla="*/ 60 w 498"/>
                  <a:gd name="T39" fmla="*/ 330 h 846"/>
                  <a:gd name="T40" fmla="*/ 78 w 498"/>
                  <a:gd name="T41" fmla="*/ 330 h 846"/>
                  <a:gd name="T42" fmla="*/ 60 w 498"/>
                  <a:gd name="T43" fmla="*/ 312 h 846"/>
                  <a:gd name="T44" fmla="*/ 54 w 498"/>
                  <a:gd name="T45" fmla="*/ 342 h 846"/>
                  <a:gd name="T46" fmla="*/ 36 w 498"/>
                  <a:gd name="T47" fmla="*/ 312 h 846"/>
                  <a:gd name="T48" fmla="*/ 30 w 498"/>
                  <a:gd name="T49" fmla="*/ 318 h 846"/>
                  <a:gd name="T50" fmla="*/ 36 w 498"/>
                  <a:gd name="T51" fmla="*/ 300 h 846"/>
                  <a:gd name="T52" fmla="*/ 6 w 498"/>
                  <a:gd name="T53" fmla="*/ 234 h 846"/>
                  <a:gd name="T54" fmla="*/ 18 w 498"/>
                  <a:gd name="T55" fmla="*/ 168 h 846"/>
                  <a:gd name="T56" fmla="*/ 0 w 498"/>
                  <a:gd name="T57" fmla="*/ 108 h 846"/>
                  <a:gd name="T58" fmla="*/ 30 w 498"/>
                  <a:gd name="T59" fmla="*/ 72 h 846"/>
                  <a:gd name="T60" fmla="*/ 48 w 498"/>
                  <a:gd name="T61" fmla="*/ 0 h 846"/>
                  <a:gd name="T62" fmla="*/ 282 w 498"/>
                  <a:gd name="T63" fmla="*/ 60 h 846"/>
                  <a:gd name="T64" fmla="*/ 222 w 498"/>
                  <a:gd name="T65" fmla="*/ 294 h 846"/>
                  <a:gd name="T66" fmla="*/ 474 w 498"/>
                  <a:gd name="T67" fmla="*/ 666 h 846"/>
                  <a:gd name="T68" fmla="*/ 498 w 498"/>
                  <a:gd name="T69" fmla="*/ 732 h 846"/>
                  <a:gd name="T70" fmla="*/ 462 w 498"/>
                  <a:gd name="T71" fmla="*/ 756 h 846"/>
                  <a:gd name="T72" fmla="*/ 462 w 498"/>
                  <a:gd name="T73" fmla="*/ 774 h 846"/>
                  <a:gd name="T74" fmla="*/ 444 w 498"/>
                  <a:gd name="T75" fmla="*/ 798 h 846"/>
                  <a:gd name="T76" fmla="*/ 450 w 498"/>
                  <a:gd name="T77" fmla="*/ 834 h 846"/>
                  <a:gd name="T78" fmla="*/ 438 w 498"/>
                  <a:gd name="T79" fmla="*/ 840 h 846"/>
                  <a:gd name="T80" fmla="*/ 432 w 498"/>
                  <a:gd name="T81" fmla="*/ 840 h 846"/>
                  <a:gd name="T82" fmla="*/ 432 w 498"/>
                  <a:gd name="T83" fmla="*/ 846 h 84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8"/>
                  <a:gd name="T127" fmla="*/ 0 h 846"/>
                  <a:gd name="T128" fmla="*/ 498 w 498"/>
                  <a:gd name="T129" fmla="*/ 846 h 84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8" h="846">
                    <a:moveTo>
                      <a:pt x="432" y="840"/>
                    </a:moveTo>
                    <a:lnTo>
                      <a:pt x="276" y="822"/>
                    </a:lnTo>
                    <a:lnTo>
                      <a:pt x="270" y="762"/>
                    </a:lnTo>
                    <a:lnTo>
                      <a:pt x="240" y="714"/>
                    </a:lnTo>
                    <a:lnTo>
                      <a:pt x="222" y="708"/>
                    </a:lnTo>
                    <a:lnTo>
                      <a:pt x="222" y="690"/>
                    </a:lnTo>
                    <a:lnTo>
                      <a:pt x="180" y="672"/>
                    </a:lnTo>
                    <a:lnTo>
                      <a:pt x="162" y="642"/>
                    </a:lnTo>
                    <a:lnTo>
                      <a:pt x="108" y="630"/>
                    </a:lnTo>
                    <a:lnTo>
                      <a:pt x="96" y="618"/>
                    </a:lnTo>
                    <a:lnTo>
                      <a:pt x="108" y="570"/>
                    </a:lnTo>
                    <a:lnTo>
                      <a:pt x="96" y="564"/>
                    </a:lnTo>
                    <a:lnTo>
                      <a:pt x="102" y="546"/>
                    </a:lnTo>
                    <a:lnTo>
                      <a:pt x="54" y="462"/>
                    </a:lnTo>
                    <a:lnTo>
                      <a:pt x="60" y="444"/>
                    </a:lnTo>
                    <a:lnTo>
                      <a:pt x="72" y="420"/>
                    </a:lnTo>
                    <a:lnTo>
                      <a:pt x="48" y="384"/>
                    </a:lnTo>
                    <a:lnTo>
                      <a:pt x="48" y="342"/>
                    </a:lnTo>
                    <a:lnTo>
                      <a:pt x="78" y="372"/>
                    </a:lnTo>
                    <a:lnTo>
                      <a:pt x="60" y="330"/>
                    </a:lnTo>
                    <a:lnTo>
                      <a:pt x="78" y="330"/>
                    </a:lnTo>
                    <a:lnTo>
                      <a:pt x="60" y="312"/>
                    </a:lnTo>
                    <a:lnTo>
                      <a:pt x="54" y="342"/>
                    </a:lnTo>
                    <a:lnTo>
                      <a:pt x="36" y="312"/>
                    </a:lnTo>
                    <a:lnTo>
                      <a:pt x="30" y="318"/>
                    </a:lnTo>
                    <a:lnTo>
                      <a:pt x="36" y="300"/>
                    </a:lnTo>
                    <a:lnTo>
                      <a:pt x="6" y="234"/>
                    </a:lnTo>
                    <a:lnTo>
                      <a:pt x="18" y="168"/>
                    </a:lnTo>
                    <a:lnTo>
                      <a:pt x="0" y="108"/>
                    </a:lnTo>
                    <a:lnTo>
                      <a:pt x="30" y="72"/>
                    </a:lnTo>
                    <a:lnTo>
                      <a:pt x="48" y="0"/>
                    </a:lnTo>
                    <a:lnTo>
                      <a:pt x="282" y="60"/>
                    </a:lnTo>
                    <a:lnTo>
                      <a:pt x="222" y="294"/>
                    </a:lnTo>
                    <a:lnTo>
                      <a:pt x="474" y="666"/>
                    </a:lnTo>
                    <a:lnTo>
                      <a:pt x="498" y="732"/>
                    </a:lnTo>
                    <a:lnTo>
                      <a:pt x="462" y="756"/>
                    </a:lnTo>
                    <a:lnTo>
                      <a:pt x="462" y="774"/>
                    </a:lnTo>
                    <a:lnTo>
                      <a:pt x="444" y="798"/>
                    </a:lnTo>
                    <a:lnTo>
                      <a:pt x="450" y="834"/>
                    </a:lnTo>
                    <a:lnTo>
                      <a:pt x="438" y="840"/>
                    </a:lnTo>
                    <a:lnTo>
                      <a:pt x="432" y="840"/>
                    </a:lnTo>
                    <a:lnTo>
                      <a:pt x="432" y="84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768" name="Freeform 395"/>
              <p:cNvSpPr>
                <a:spLocks noChangeAspect="1"/>
              </p:cNvSpPr>
              <p:nvPr/>
            </p:nvSpPr>
            <p:spPr bwMode="auto">
              <a:xfrm>
                <a:off x="2109" y="1902"/>
                <a:ext cx="450" cy="354"/>
              </a:xfrm>
              <a:custGeom>
                <a:avLst/>
                <a:gdLst>
                  <a:gd name="T0" fmla="*/ 444 w 450"/>
                  <a:gd name="T1" fmla="*/ 120 h 354"/>
                  <a:gd name="T2" fmla="*/ 432 w 450"/>
                  <a:gd name="T3" fmla="*/ 354 h 354"/>
                  <a:gd name="T4" fmla="*/ 372 w 450"/>
                  <a:gd name="T5" fmla="*/ 348 h 354"/>
                  <a:gd name="T6" fmla="*/ 0 w 450"/>
                  <a:gd name="T7" fmla="*/ 312 h 354"/>
                  <a:gd name="T8" fmla="*/ 6 w 450"/>
                  <a:gd name="T9" fmla="*/ 264 h 354"/>
                  <a:gd name="T10" fmla="*/ 42 w 450"/>
                  <a:gd name="T11" fmla="*/ 0 h 354"/>
                  <a:gd name="T12" fmla="*/ 336 w 450"/>
                  <a:gd name="T13" fmla="*/ 30 h 354"/>
                  <a:gd name="T14" fmla="*/ 450 w 450"/>
                  <a:gd name="T15" fmla="*/ 42 h 354"/>
                  <a:gd name="T16" fmla="*/ 444 w 450"/>
                  <a:gd name="T17" fmla="*/ 90 h 354"/>
                  <a:gd name="T18" fmla="*/ 444 w 450"/>
                  <a:gd name="T19" fmla="*/ 120 h 3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50"/>
                  <a:gd name="T31" fmla="*/ 0 h 354"/>
                  <a:gd name="T32" fmla="*/ 450 w 450"/>
                  <a:gd name="T33" fmla="*/ 354 h 3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50" h="354">
                    <a:moveTo>
                      <a:pt x="444" y="120"/>
                    </a:moveTo>
                    <a:lnTo>
                      <a:pt x="432" y="354"/>
                    </a:lnTo>
                    <a:lnTo>
                      <a:pt x="372" y="348"/>
                    </a:lnTo>
                    <a:lnTo>
                      <a:pt x="0" y="312"/>
                    </a:lnTo>
                    <a:lnTo>
                      <a:pt x="6" y="264"/>
                    </a:lnTo>
                    <a:lnTo>
                      <a:pt x="42" y="0"/>
                    </a:lnTo>
                    <a:lnTo>
                      <a:pt x="336" y="30"/>
                    </a:lnTo>
                    <a:lnTo>
                      <a:pt x="450" y="42"/>
                    </a:lnTo>
                    <a:lnTo>
                      <a:pt x="444" y="90"/>
                    </a:lnTo>
                    <a:lnTo>
                      <a:pt x="444" y="12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769" name="Freeform 396"/>
              <p:cNvSpPr>
                <a:spLocks noChangeAspect="1"/>
              </p:cNvSpPr>
              <p:nvPr/>
            </p:nvSpPr>
            <p:spPr bwMode="auto">
              <a:xfrm>
                <a:off x="2109" y="1902"/>
                <a:ext cx="450" cy="354"/>
              </a:xfrm>
              <a:custGeom>
                <a:avLst/>
                <a:gdLst>
                  <a:gd name="T0" fmla="*/ 444 w 450"/>
                  <a:gd name="T1" fmla="*/ 120 h 354"/>
                  <a:gd name="T2" fmla="*/ 432 w 450"/>
                  <a:gd name="T3" fmla="*/ 354 h 354"/>
                  <a:gd name="T4" fmla="*/ 372 w 450"/>
                  <a:gd name="T5" fmla="*/ 348 h 354"/>
                  <a:gd name="T6" fmla="*/ 0 w 450"/>
                  <a:gd name="T7" fmla="*/ 312 h 354"/>
                  <a:gd name="T8" fmla="*/ 6 w 450"/>
                  <a:gd name="T9" fmla="*/ 264 h 354"/>
                  <a:gd name="T10" fmla="*/ 42 w 450"/>
                  <a:gd name="T11" fmla="*/ 0 h 354"/>
                  <a:gd name="T12" fmla="*/ 336 w 450"/>
                  <a:gd name="T13" fmla="*/ 30 h 354"/>
                  <a:gd name="T14" fmla="*/ 450 w 450"/>
                  <a:gd name="T15" fmla="*/ 42 h 354"/>
                  <a:gd name="T16" fmla="*/ 444 w 450"/>
                  <a:gd name="T17" fmla="*/ 90 h 354"/>
                  <a:gd name="T18" fmla="*/ 444 w 450"/>
                  <a:gd name="T19" fmla="*/ 120 h 354"/>
                  <a:gd name="T20" fmla="*/ 444 w 450"/>
                  <a:gd name="T21" fmla="*/ 126 h 3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50"/>
                  <a:gd name="T34" fmla="*/ 0 h 354"/>
                  <a:gd name="T35" fmla="*/ 450 w 450"/>
                  <a:gd name="T36" fmla="*/ 354 h 3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50" h="354">
                    <a:moveTo>
                      <a:pt x="444" y="120"/>
                    </a:moveTo>
                    <a:lnTo>
                      <a:pt x="432" y="354"/>
                    </a:lnTo>
                    <a:lnTo>
                      <a:pt x="372" y="348"/>
                    </a:lnTo>
                    <a:lnTo>
                      <a:pt x="0" y="312"/>
                    </a:lnTo>
                    <a:lnTo>
                      <a:pt x="6" y="264"/>
                    </a:lnTo>
                    <a:lnTo>
                      <a:pt x="42" y="0"/>
                    </a:lnTo>
                    <a:lnTo>
                      <a:pt x="336" y="30"/>
                    </a:lnTo>
                    <a:lnTo>
                      <a:pt x="450" y="42"/>
                    </a:lnTo>
                    <a:lnTo>
                      <a:pt x="444" y="90"/>
                    </a:lnTo>
                    <a:lnTo>
                      <a:pt x="444" y="120"/>
                    </a:lnTo>
                    <a:lnTo>
                      <a:pt x="444" y="12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770" name="Freeform 397"/>
              <p:cNvSpPr>
                <a:spLocks noChangeAspect="1"/>
              </p:cNvSpPr>
              <p:nvPr/>
            </p:nvSpPr>
            <p:spPr bwMode="auto">
              <a:xfrm>
                <a:off x="4203" y="1698"/>
                <a:ext cx="102" cy="108"/>
              </a:xfrm>
              <a:custGeom>
                <a:avLst/>
                <a:gdLst>
                  <a:gd name="T0" fmla="*/ 96 w 102"/>
                  <a:gd name="T1" fmla="*/ 6 h 108"/>
                  <a:gd name="T2" fmla="*/ 102 w 102"/>
                  <a:gd name="T3" fmla="*/ 54 h 108"/>
                  <a:gd name="T4" fmla="*/ 42 w 102"/>
                  <a:gd name="T5" fmla="*/ 72 h 108"/>
                  <a:gd name="T6" fmla="*/ 6 w 102"/>
                  <a:gd name="T7" fmla="*/ 108 h 108"/>
                  <a:gd name="T8" fmla="*/ 12 w 102"/>
                  <a:gd name="T9" fmla="*/ 90 h 108"/>
                  <a:gd name="T10" fmla="*/ 0 w 102"/>
                  <a:gd name="T11" fmla="*/ 24 h 108"/>
                  <a:gd name="T12" fmla="*/ 90 w 102"/>
                  <a:gd name="T13" fmla="*/ 0 h 108"/>
                  <a:gd name="T14" fmla="*/ 96 w 102"/>
                  <a:gd name="T15" fmla="*/ 6 h 108"/>
                  <a:gd name="T16" fmla="*/ 0 60000 65536"/>
                  <a:gd name="T17" fmla="*/ 0 60000 65536"/>
                  <a:gd name="T18" fmla="*/ 0 60000 65536"/>
                  <a:gd name="T19" fmla="*/ 0 60000 65536"/>
                  <a:gd name="T20" fmla="*/ 0 60000 65536"/>
                  <a:gd name="T21" fmla="*/ 0 60000 65536"/>
                  <a:gd name="T22" fmla="*/ 0 60000 65536"/>
                  <a:gd name="T23" fmla="*/ 0 60000 65536"/>
                  <a:gd name="T24" fmla="*/ 0 w 102"/>
                  <a:gd name="T25" fmla="*/ 0 h 108"/>
                  <a:gd name="T26" fmla="*/ 102 w 102"/>
                  <a:gd name="T27" fmla="*/ 108 h 10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2" h="108">
                    <a:moveTo>
                      <a:pt x="96" y="6"/>
                    </a:moveTo>
                    <a:lnTo>
                      <a:pt x="102" y="54"/>
                    </a:lnTo>
                    <a:lnTo>
                      <a:pt x="42" y="72"/>
                    </a:lnTo>
                    <a:lnTo>
                      <a:pt x="6" y="108"/>
                    </a:lnTo>
                    <a:lnTo>
                      <a:pt x="12" y="90"/>
                    </a:lnTo>
                    <a:lnTo>
                      <a:pt x="0" y="24"/>
                    </a:lnTo>
                    <a:lnTo>
                      <a:pt x="90" y="0"/>
                    </a:lnTo>
                    <a:lnTo>
                      <a:pt x="96" y="6"/>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771" name="Freeform 398"/>
              <p:cNvSpPr>
                <a:spLocks noChangeAspect="1"/>
              </p:cNvSpPr>
              <p:nvPr/>
            </p:nvSpPr>
            <p:spPr bwMode="auto">
              <a:xfrm>
                <a:off x="4203" y="1698"/>
                <a:ext cx="102" cy="108"/>
              </a:xfrm>
              <a:custGeom>
                <a:avLst/>
                <a:gdLst>
                  <a:gd name="T0" fmla="*/ 96 w 102"/>
                  <a:gd name="T1" fmla="*/ 6 h 108"/>
                  <a:gd name="T2" fmla="*/ 102 w 102"/>
                  <a:gd name="T3" fmla="*/ 54 h 108"/>
                  <a:gd name="T4" fmla="*/ 42 w 102"/>
                  <a:gd name="T5" fmla="*/ 72 h 108"/>
                  <a:gd name="T6" fmla="*/ 6 w 102"/>
                  <a:gd name="T7" fmla="*/ 108 h 108"/>
                  <a:gd name="T8" fmla="*/ 12 w 102"/>
                  <a:gd name="T9" fmla="*/ 90 h 108"/>
                  <a:gd name="T10" fmla="*/ 0 w 102"/>
                  <a:gd name="T11" fmla="*/ 24 h 108"/>
                  <a:gd name="T12" fmla="*/ 90 w 102"/>
                  <a:gd name="T13" fmla="*/ 0 h 108"/>
                  <a:gd name="T14" fmla="*/ 96 w 102"/>
                  <a:gd name="T15" fmla="*/ 6 h 108"/>
                  <a:gd name="T16" fmla="*/ 96 w 102"/>
                  <a:gd name="T17" fmla="*/ 12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2"/>
                  <a:gd name="T28" fmla="*/ 0 h 108"/>
                  <a:gd name="T29" fmla="*/ 102 w 102"/>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2" h="108">
                    <a:moveTo>
                      <a:pt x="96" y="6"/>
                    </a:moveTo>
                    <a:lnTo>
                      <a:pt x="102" y="54"/>
                    </a:lnTo>
                    <a:lnTo>
                      <a:pt x="42" y="72"/>
                    </a:lnTo>
                    <a:lnTo>
                      <a:pt x="6" y="108"/>
                    </a:lnTo>
                    <a:lnTo>
                      <a:pt x="12" y="90"/>
                    </a:lnTo>
                    <a:lnTo>
                      <a:pt x="0" y="24"/>
                    </a:lnTo>
                    <a:lnTo>
                      <a:pt x="90" y="0"/>
                    </a:lnTo>
                    <a:lnTo>
                      <a:pt x="96" y="6"/>
                    </a:lnTo>
                    <a:lnTo>
                      <a:pt x="96"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772" name="Freeform 399"/>
              <p:cNvSpPr>
                <a:spLocks noChangeAspect="1"/>
              </p:cNvSpPr>
              <p:nvPr/>
            </p:nvSpPr>
            <p:spPr bwMode="auto">
              <a:xfrm>
                <a:off x="4107" y="1920"/>
                <a:ext cx="66" cy="108"/>
              </a:xfrm>
              <a:custGeom>
                <a:avLst/>
                <a:gdLst>
                  <a:gd name="T0" fmla="*/ 24 w 66"/>
                  <a:gd name="T1" fmla="*/ 0 h 108"/>
                  <a:gd name="T2" fmla="*/ 18 w 66"/>
                  <a:gd name="T3" fmla="*/ 12 h 108"/>
                  <a:gd name="T4" fmla="*/ 18 w 66"/>
                  <a:gd name="T5" fmla="*/ 30 h 108"/>
                  <a:gd name="T6" fmla="*/ 48 w 66"/>
                  <a:gd name="T7" fmla="*/ 66 h 108"/>
                  <a:gd name="T8" fmla="*/ 60 w 66"/>
                  <a:gd name="T9" fmla="*/ 72 h 108"/>
                  <a:gd name="T10" fmla="*/ 54 w 66"/>
                  <a:gd name="T11" fmla="*/ 90 h 108"/>
                  <a:gd name="T12" fmla="*/ 66 w 66"/>
                  <a:gd name="T13" fmla="*/ 96 h 108"/>
                  <a:gd name="T14" fmla="*/ 30 w 66"/>
                  <a:gd name="T15" fmla="*/ 108 h 108"/>
                  <a:gd name="T16" fmla="*/ 0 w 66"/>
                  <a:gd name="T17" fmla="*/ 12 h 108"/>
                  <a:gd name="T18" fmla="*/ 24 w 66"/>
                  <a:gd name="T19" fmla="*/ 0 h 1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6"/>
                  <a:gd name="T31" fmla="*/ 0 h 108"/>
                  <a:gd name="T32" fmla="*/ 66 w 66"/>
                  <a:gd name="T33" fmla="*/ 108 h 10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6" h="108">
                    <a:moveTo>
                      <a:pt x="24" y="0"/>
                    </a:moveTo>
                    <a:lnTo>
                      <a:pt x="18" y="12"/>
                    </a:lnTo>
                    <a:lnTo>
                      <a:pt x="18" y="30"/>
                    </a:lnTo>
                    <a:lnTo>
                      <a:pt x="48" y="66"/>
                    </a:lnTo>
                    <a:lnTo>
                      <a:pt x="60" y="72"/>
                    </a:lnTo>
                    <a:lnTo>
                      <a:pt x="54" y="90"/>
                    </a:lnTo>
                    <a:lnTo>
                      <a:pt x="66" y="96"/>
                    </a:lnTo>
                    <a:lnTo>
                      <a:pt x="30" y="108"/>
                    </a:lnTo>
                    <a:lnTo>
                      <a:pt x="0" y="12"/>
                    </a:lnTo>
                    <a:lnTo>
                      <a:pt x="24" y="0"/>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773" name="Freeform 400"/>
              <p:cNvSpPr>
                <a:spLocks noChangeAspect="1"/>
              </p:cNvSpPr>
              <p:nvPr/>
            </p:nvSpPr>
            <p:spPr bwMode="auto">
              <a:xfrm>
                <a:off x="4107" y="1920"/>
                <a:ext cx="66" cy="108"/>
              </a:xfrm>
              <a:custGeom>
                <a:avLst/>
                <a:gdLst>
                  <a:gd name="T0" fmla="*/ 24 w 66"/>
                  <a:gd name="T1" fmla="*/ 0 h 108"/>
                  <a:gd name="T2" fmla="*/ 18 w 66"/>
                  <a:gd name="T3" fmla="*/ 12 h 108"/>
                  <a:gd name="T4" fmla="*/ 18 w 66"/>
                  <a:gd name="T5" fmla="*/ 30 h 108"/>
                  <a:gd name="T6" fmla="*/ 48 w 66"/>
                  <a:gd name="T7" fmla="*/ 66 h 108"/>
                  <a:gd name="T8" fmla="*/ 60 w 66"/>
                  <a:gd name="T9" fmla="*/ 72 h 108"/>
                  <a:gd name="T10" fmla="*/ 54 w 66"/>
                  <a:gd name="T11" fmla="*/ 90 h 108"/>
                  <a:gd name="T12" fmla="*/ 66 w 66"/>
                  <a:gd name="T13" fmla="*/ 96 h 108"/>
                  <a:gd name="T14" fmla="*/ 30 w 66"/>
                  <a:gd name="T15" fmla="*/ 108 h 108"/>
                  <a:gd name="T16" fmla="*/ 0 w 66"/>
                  <a:gd name="T17" fmla="*/ 12 h 108"/>
                  <a:gd name="T18" fmla="*/ 24 w 66"/>
                  <a:gd name="T19" fmla="*/ 0 h 108"/>
                  <a:gd name="T20" fmla="*/ 24 w 66"/>
                  <a:gd name="T21" fmla="*/ 6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6"/>
                  <a:gd name="T34" fmla="*/ 0 h 108"/>
                  <a:gd name="T35" fmla="*/ 66 w 66"/>
                  <a:gd name="T36" fmla="*/ 108 h 10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6" h="108">
                    <a:moveTo>
                      <a:pt x="24" y="0"/>
                    </a:moveTo>
                    <a:lnTo>
                      <a:pt x="18" y="12"/>
                    </a:lnTo>
                    <a:lnTo>
                      <a:pt x="18" y="30"/>
                    </a:lnTo>
                    <a:lnTo>
                      <a:pt x="48" y="66"/>
                    </a:lnTo>
                    <a:lnTo>
                      <a:pt x="60" y="72"/>
                    </a:lnTo>
                    <a:lnTo>
                      <a:pt x="54" y="90"/>
                    </a:lnTo>
                    <a:lnTo>
                      <a:pt x="66" y="96"/>
                    </a:lnTo>
                    <a:lnTo>
                      <a:pt x="30" y="108"/>
                    </a:lnTo>
                    <a:lnTo>
                      <a:pt x="0" y="12"/>
                    </a:lnTo>
                    <a:lnTo>
                      <a:pt x="24" y="0"/>
                    </a:lnTo>
                    <a:lnTo>
                      <a:pt x="24"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774" name="Freeform 401"/>
              <p:cNvSpPr>
                <a:spLocks noChangeAspect="1"/>
              </p:cNvSpPr>
              <p:nvPr/>
            </p:nvSpPr>
            <p:spPr bwMode="auto">
              <a:xfrm>
                <a:off x="4041" y="2004"/>
                <a:ext cx="12" cy="12"/>
              </a:xfrm>
              <a:custGeom>
                <a:avLst/>
                <a:gdLst>
                  <a:gd name="T0" fmla="*/ 12 w 12"/>
                  <a:gd name="T1" fmla="*/ 12 h 12"/>
                  <a:gd name="T2" fmla="*/ 0 w 12"/>
                  <a:gd name="T3" fmla="*/ 0 h 12"/>
                  <a:gd name="T4" fmla="*/ 12 w 12"/>
                  <a:gd name="T5" fmla="*/ 6 h 12"/>
                  <a:gd name="T6" fmla="*/ 12 w 12"/>
                  <a:gd name="T7" fmla="*/ 12 h 12"/>
                  <a:gd name="T8" fmla="*/ 0 60000 65536"/>
                  <a:gd name="T9" fmla="*/ 0 60000 65536"/>
                  <a:gd name="T10" fmla="*/ 0 60000 65536"/>
                  <a:gd name="T11" fmla="*/ 0 60000 65536"/>
                  <a:gd name="T12" fmla="*/ 0 w 12"/>
                  <a:gd name="T13" fmla="*/ 0 h 12"/>
                  <a:gd name="T14" fmla="*/ 12 w 12"/>
                  <a:gd name="T15" fmla="*/ 12 h 12"/>
                </a:gdLst>
                <a:ahLst/>
                <a:cxnLst>
                  <a:cxn ang="T8">
                    <a:pos x="T0" y="T1"/>
                  </a:cxn>
                  <a:cxn ang="T9">
                    <a:pos x="T2" y="T3"/>
                  </a:cxn>
                  <a:cxn ang="T10">
                    <a:pos x="T4" y="T5"/>
                  </a:cxn>
                  <a:cxn ang="T11">
                    <a:pos x="T6" y="T7"/>
                  </a:cxn>
                </a:cxnLst>
                <a:rect l="T12" t="T13" r="T14" b="T15"/>
                <a:pathLst>
                  <a:path w="12" h="12">
                    <a:moveTo>
                      <a:pt x="12" y="12"/>
                    </a:moveTo>
                    <a:lnTo>
                      <a:pt x="0" y="0"/>
                    </a:lnTo>
                    <a:lnTo>
                      <a:pt x="12" y="6"/>
                    </a:lnTo>
                    <a:lnTo>
                      <a:pt x="12" y="12"/>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775" name="Freeform 402"/>
              <p:cNvSpPr>
                <a:spLocks noChangeAspect="1"/>
              </p:cNvSpPr>
              <p:nvPr/>
            </p:nvSpPr>
            <p:spPr bwMode="auto">
              <a:xfrm>
                <a:off x="4041" y="2004"/>
                <a:ext cx="12" cy="18"/>
              </a:xfrm>
              <a:custGeom>
                <a:avLst/>
                <a:gdLst>
                  <a:gd name="T0" fmla="*/ 12 w 12"/>
                  <a:gd name="T1" fmla="*/ 12 h 18"/>
                  <a:gd name="T2" fmla="*/ 0 w 12"/>
                  <a:gd name="T3" fmla="*/ 0 h 18"/>
                  <a:gd name="T4" fmla="*/ 12 w 12"/>
                  <a:gd name="T5" fmla="*/ 6 h 18"/>
                  <a:gd name="T6" fmla="*/ 12 w 12"/>
                  <a:gd name="T7" fmla="*/ 12 h 18"/>
                  <a:gd name="T8" fmla="*/ 12 w 12"/>
                  <a:gd name="T9" fmla="*/ 18 h 18"/>
                  <a:gd name="T10" fmla="*/ 0 60000 65536"/>
                  <a:gd name="T11" fmla="*/ 0 60000 65536"/>
                  <a:gd name="T12" fmla="*/ 0 60000 65536"/>
                  <a:gd name="T13" fmla="*/ 0 60000 65536"/>
                  <a:gd name="T14" fmla="*/ 0 60000 65536"/>
                  <a:gd name="T15" fmla="*/ 0 w 12"/>
                  <a:gd name="T16" fmla="*/ 0 h 18"/>
                  <a:gd name="T17" fmla="*/ 12 w 12"/>
                  <a:gd name="T18" fmla="*/ 18 h 18"/>
                </a:gdLst>
                <a:ahLst/>
                <a:cxnLst>
                  <a:cxn ang="T10">
                    <a:pos x="T0" y="T1"/>
                  </a:cxn>
                  <a:cxn ang="T11">
                    <a:pos x="T2" y="T3"/>
                  </a:cxn>
                  <a:cxn ang="T12">
                    <a:pos x="T4" y="T5"/>
                  </a:cxn>
                  <a:cxn ang="T13">
                    <a:pos x="T6" y="T7"/>
                  </a:cxn>
                  <a:cxn ang="T14">
                    <a:pos x="T8" y="T9"/>
                  </a:cxn>
                </a:cxnLst>
                <a:rect l="T15" t="T16" r="T17" b="T18"/>
                <a:pathLst>
                  <a:path w="12" h="18">
                    <a:moveTo>
                      <a:pt x="12" y="12"/>
                    </a:moveTo>
                    <a:lnTo>
                      <a:pt x="0" y="0"/>
                    </a:lnTo>
                    <a:lnTo>
                      <a:pt x="12" y="6"/>
                    </a:lnTo>
                    <a:lnTo>
                      <a:pt x="12" y="12"/>
                    </a:lnTo>
                    <a:lnTo>
                      <a:pt x="12" y="1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776" name="Freeform 403"/>
              <p:cNvSpPr>
                <a:spLocks noChangeAspect="1"/>
              </p:cNvSpPr>
              <p:nvPr/>
            </p:nvSpPr>
            <p:spPr bwMode="auto">
              <a:xfrm>
                <a:off x="3471" y="2688"/>
                <a:ext cx="564" cy="420"/>
              </a:xfrm>
              <a:custGeom>
                <a:avLst/>
                <a:gdLst>
                  <a:gd name="T0" fmla="*/ 408 w 564"/>
                  <a:gd name="T1" fmla="*/ 0 h 420"/>
                  <a:gd name="T2" fmla="*/ 558 w 564"/>
                  <a:gd name="T3" fmla="*/ 288 h 420"/>
                  <a:gd name="T4" fmla="*/ 564 w 564"/>
                  <a:gd name="T5" fmla="*/ 360 h 420"/>
                  <a:gd name="T6" fmla="*/ 552 w 564"/>
                  <a:gd name="T7" fmla="*/ 378 h 420"/>
                  <a:gd name="T8" fmla="*/ 552 w 564"/>
                  <a:gd name="T9" fmla="*/ 396 h 420"/>
                  <a:gd name="T10" fmla="*/ 546 w 564"/>
                  <a:gd name="T11" fmla="*/ 408 h 420"/>
                  <a:gd name="T12" fmla="*/ 504 w 564"/>
                  <a:gd name="T13" fmla="*/ 420 h 420"/>
                  <a:gd name="T14" fmla="*/ 498 w 564"/>
                  <a:gd name="T15" fmla="*/ 408 h 420"/>
                  <a:gd name="T16" fmla="*/ 510 w 564"/>
                  <a:gd name="T17" fmla="*/ 414 h 420"/>
                  <a:gd name="T18" fmla="*/ 516 w 564"/>
                  <a:gd name="T19" fmla="*/ 402 h 420"/>
                  <a:gd name="T20" fmla="*/ 498 w 564"/>
                  <a:gd name="T21" fmla="*/ 402 h 420"/>
                  <a:gd name="T22" fmla="*/ 474 w 564"/>
                  <a:gd name="T23" fmla="*/ 372 h 420"/>
                  <a:gd name="T24" fmla="*/ 450 w 564"/>
                  <a:gd name="T25" fmla="*/ 366 h 420"/>
                  <a:gd name="T26" fmla="*/ 432 w 564"/>
                  <a:gd name="T27" fmla="*/ 330 h 420"/>
                  <a:gd name="T28" fmla="*/ 414 w 564"/>
                  <a:gd name="T29" fmla="*/ 318 h 420"/>
                  <a:gd name="T30" fmla="*/ 414 w 564"/>
                  <a:gd name="T31" fmla="*/ 294 h 420"/>
                  <a:gd name="T32" fmla="*/ 402 w 564"/>
                  <a:gd name="T33" fmla="*/ 294 h 420"/>
                  <a:gd name="T34" fmla="*/ 408 w 564"/>
                  <a:gd name="T35" fmla="*/ 306 h 420"/>
                  <a:gd name="T36" fmla="*/ 402 w 564"/>
                  <a:gd name="T37" fmla="*/ 306 h 420"/>
                  <a:gd name="T38" fmla="*/ 366 w 564"/>
                  <a:gd name="T39" fmla="*/ 258 h 420"/>
                  <a:gd name="T40" fmla="*/ 384 w 564"/>
                  <a:gd name="T41" fmla="*/ 228 h 420"/>
                  <a:gd name="T42" fmla="*/ 360 w 564"/>
                  <a:gd name="T43" fmla="*/ 216 h 420"/>
                  <a:gd name="T44" fmla="*/ 366 w 564"/>
                  <a:gd name="T45" fmla="*/ 240 h 420"/>
                  <a:gd name="T46" fmla="*/ 348 w 564"/>
                  <a:gd name="T47" fmla="*/ 228 h 420"/>
                  <a:gd name="T48" fmla="*/ 354 w 564"/>
                  <a:gd name="T49" fmla="*/ 150 h 420"/>
                  <a:gd name="T50" fmla="*/ 270 w 564"/>
                  <a:gd name="T51" fmla="*/ 78 h 420"/>
                  <a:gd name="T52" fmla="*/ 234 w 564"/>
                  <a:gd name="T53" fmla="*/ 72 h 420"/>
                  <a:gd name="T54" fmla="*/ 228 w 564"/>
                  <a:gd name="T55" fmla="*/ 90 h 420"/>
                  <a:gd name="T56" fmla="*/ 162 w 564"/>
                  <a:gd name="T57" fmla="*/ 114 h 420"/>
                  <a:gd name="T58" fmla="*/ 156 w 564"/>
                  <a:gd name="T59" fmla="*/ 102 h 420"/>
                  <a:gd name="T60" fmla="*/ 162 w 564"/>
                  <a:gd name="T61" fmla="*/ 108 h 420"/>
                  <a:gd name="T62" fmla="*/ 162 w 564"/>
                  <a:gd name="T63" fmla="*/ 102 h 420"/>
                  <a:gd name="T64" fmla="*/ 132 w 564"/>
                  <a:gd name="T65" fmla="*/ 66 h 420"/>
                  <a:gd name="T66" fmla="*/ 120 w 564"/>
                  <a:gd name="T67" fmla="*/ 72 h 420"/>
                  <a:gd name="T68" fmla="*/ 132 w 564"/>
                  <a:gd name="T69" fmla="*/ 78 h 420"/>
                  <a:gd name="T70" fmla="*/ 78 w 564"/>
                  <a:gd name="T71" fmla="*/ 66 h 420"/>
                  <a:gd name="T72" fmla="*/ 102 w 564"/>
                  <a:gd name="T73" fmla="*/ 60 h 420"/>
                  <a:gd name="T74" fmla="*/ 96 w 564"/>
                  <a:gd name="T75" fmla="*/ 54 h 420"/>
                  <a:gd name="T76" fmla="*/ 36 w 564"/>
                  <a:gd name="T77" fmla="*/ 72 h 420"/>
                  <a:gd name="T78" fmla="*/ 48 w 564"/>
                  <a:gd name="T79" fmla="*/ 60 h 420"/>
                  <a:gd name="T80" fmla="*/ 30 w 564"/>
                  <a:gd name="T81" fmla="*/ 54 h 420"/>
                  <a:gd name="T82" fmla="*/ 30 w 564"/>
                  <a:gd name="T83" fmla="*/ 66 h 420"/>
                  <a:gd name="T84" fmla="*/ 18 w 564"/>
                  <a:gd name="T85" fmla="*/ 72 h 420"/>
                  <a:gd name="T86" fmla="*/ 18 w 564"/>
                  <a:gd name="T87" fmla="*/ 54 h 420"/>
                  <a:gd name="T88" fmla="*/ 0 w 564"/>
                  <a:gd name="T89" fmla="*/ 36 h 420"/>
                  <a:gd name="T90" fmla="*/ 0 w 564"/>
                  <a:gd name="T91" fmla="*/ 24 h 420"/>
                  <a:gd name="T92" fmla="*/ 174 w 564"/>
                  <a:gd name="T93" fmla="*/ 6 h 420"/>
                  <a:gd name="T94" fmla="*/ 186 w 564"/>
                  <a:gd name="T95" fmla="*/ 30 h 420"/>
                  <a:gd name="T96" fmla="*/ 366 w 564"/>
                  <a:gd name="T97" fmla="*/ 18 h 420"/>
                  <a:gd name="T98" fmla="*/ 372 w 564"/>
                  <a:gd name="T99" fmla="*/ 36 h 420"/>
                  <a:gd name="T100" fmla="*/ 378 w 564"/>
                  <a:gd name="T101" fmla="*/ 30 h 420"/>
                  <a:gd name="T102" fmla="*/ 372 w 564"/>
                  <a:gd name="T103" fmla="*/ 0 h 420"/>
                  <a:gd name="T104" fmla="*/ 402 w 564"/>
                  <a:gd name="T105" fmla="*/ 0 h 420"/>
                  <a:gd name="T106" fmla="*/ 408 w 564"/>
                  <a:gd name="T107" fmla="*/ 0 h 42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64"/>
                  <a:gd name="T163" fmla="*/ 0 h 420"/>
                  <a:gd name="T164" fmla="*/ 564 w 564"/>
                  <a:gd name="T165" fmla="*/ 420 h 42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64" h="420">
                    <a:moveTo>
                      <a:pt x="408" y="0"/>
                    </a:moveTo>
                    <a:lnTo>
                      <a:pt x="558" y="288"/>
                    </a:lnTo>
                    <a:lnTo>
                      <a:pt x="564" y="360"/>
                    </a:lnTo>
                    <a:lnTo>
                      <a:pt x="552" y="378"/>
                    </a:lnTo>
                    <a:lnTo>
                      <a:pt x="552" y="396"/>
                    </a:lnTo>
                    <a:lnTo>
                      <a:pt x="546" y="408"/>
                    </a:lnTo>
                    <a:lnTo>
                      <a:pt x="504" y="420"/>
                    </a:lnTo>
                    <a:lnTo>
                      <a:pt x="498" y="408"/>
                    </a:lnTo>
                    <a:lnTo>
                      <a:pt x="510" y="414"/>
                    </a:lnTo>
                    <a:lnTo>
                      <a:pt x="516" y="402"/>
                    </a:lnTo>
                    <a:lnTo>
                      <a:pt x="498" y="402"/>
                    </a:lnTo>
                    <a:lnTo>
                      <a:pt x="474" y="372"/>
                    </a:lnTo>
                    <a:lnTo>
                      <a:pt x="450" y="366"/>
                    </a:lnTo>
                    <a:lnTo>
                      <a:pt x="432" y="330"/>
                    </a:lnTo>
                    <a:lnTo>
                      <a:pt x="414" y="318"/>
                    </a:lnTo>
                    <a:lnTo>
                      <a:pt x="414" y="294"/>
                    </a:lnTo>
                    <a:lnTo>
                      <a:pt x="402" y="294"/>
                    </a:lnTo>
                    <a:lnTo>
                      <a:pt x="408" y="306"/>
                    </a:lnTo>
                    <a:lnTo>
                      <a:pt x="402" y="306"/>
                    </a:lnTo>
                    <a:lnTo>
                      <a:pt x="366" y="258"/>
                    </a:lnTo>
                    <a:lnTo>
                      <a:pt x="384" y="228"/>
                    </a:lnTo>
                    <a:lnTo>
                      <a:pt x="360" y="216"/>
                    </a:lnTo>
                    <a:lnTo>
                      <a:pt x="366" y="240"/>
                    </a:lnTo>
                    <a:lnTo>
                      <a:pt x="348" y="228"/>
                    </a:lnTo>
                    <a:lnTo>
                      <a:pt x="354" y="150"/>
                    </a:lnTo>
                    <a:lnTo>
                      <a:pt x="270" y="78"/>
                    </a:lnTo>
                    <a:lnTo>
                      <a:pt x="234" y="72"/>
                    </a:lnTo>
                    <a:lnTo>
                      <a:pt x="228" y="90"/>
                    </a:lnTo>
                    <a:lnTo>
                      <a:pt x="162" y="114"/>
                    </a:lnTo>
                    <a:lnTo>
                      <a:pt x="156" y="102"/>
                    </a:lnTo>
                    <a:lnTo>
                      <a:pt x="162" y="108"/>
                    </a:lnTo>
                    <a:lnTo>
                      <a:pt x="162" y="102"/>
                    </a:lnTo>
                    <a:lnTo>
                      <a:pt x="132" y="66"/>
                    </a:lnTo>
                    <a:lnTo>
                      <a:pt x="120" y="72"/>
                    </a:lnTo>
                    <a:lnTo>
                      <a:pt x="132" y="78"/>
                    </a:lnTo>
                    <a:lnTo>
                      <a:pt x="78" y="66"/>
                    </a:lnTo>
                    <a:lnTo>
                      <a:pt x="102" y="60"/>
                    </a:lnTo>
                    <a:lnTo>
                      <a:pt x="96" y="54"/>
                    </a:lnTo>
                    <a:lnTo>
                      <a:pt x="36" y="72"/>
                    </a:lnTo>
                    <a:lnTo>
                      <a:pt x="48" y="60"/>
                    </a:lnTo>
                    <a:lnTo>
                      <a:pt x="30" y="54"/>
                    </a:lnTo>
                    <a:lnTo>
                      <a:pt x="30" y="66"/>
                    </a:lnTo>
                    <a:lnTo>
                      <a:pt x="18" y="72"/>
                    </a:lnTo>
                    <a:lnTo>
                      <a:pt x="18" y="54"/>
                    </a:lnTo>
                    <a:lnTo>
                      <a:pt x="0" y="36"/>
                    </a:lnTo>
                    <a:lnTo>
                      <a:pt x="0" y="24"/>
                    </a:lnTo>
                    <a:lnTo>
                      <a:pt x="174" y="6"/>
                    </a:lnTo>
                    <a:lnTo>
                      <a:pt x="186" y="30"/>
                    </a:lnTo>
                    <a:lnTo>
                      <a:pt x="366" y="18"/>
                    </a:lnTo>
                    <a:lnTo>
                      <a:pt x="372" y="36"/>
                    </a:lnTo>
                    <a:lnTo>
                      <a:pt x="378" y="30"/>
                    </a:lnTo>
                    <a:lnTo>
                      <a:pt x="372" y="0"/>
                    </a:lnTo>
                    <a:lnTo>
                      <a:pt x="402" y="0"/>
                    </a:lnTo>
                    <a:lnTo>
                      <a:pt x="408" y="0"/>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777" name="Freeform 404"/>
              <p:cNvSpPr>
                <a:spLocks noChangeAspect="1"/>
              </p:cNvSpPr>
              <p:nvPr/>
            </p:nvSpPr>
            <p:spPr bwMode="auto">
              <a:xfrm>
                <a:off x="3471" y="2688"/>
                <a:ext cx="564" cy="420"/>
              </a:xfrm>
              <a:custGeom>
                <a:avLst/>
                <a:gdLst>
                  <a:gd name="T0" fmla="*/ 408 w 564"/>
                  <a:gd name="T1" fmla="*/ 0 h 420"/>
                  <a:gd name="T2" fmla="*/ 558 w 564"/>
                  <a:gd name="T3" fmla="*/ 288 h 420"/>
                  <a:gd name="T4" fmla="*/ 564 w 564"/>
                  <a:gd name="T5" fmla="*/ 360 h 420"/>
                  <a:gd name="T6" fmla="*/ 552 w 564"/>
                  <a:gd name="T7" fmla="*/ 378 h 420"/>
                  <a:gd name="T8" fmla="*/ 552 w 564"/>
                  <a:gd name="T9" fmla="*/ 396 h 420"/>
                  <a:gd name="T10" fmla="*/ 546 w 564"/>
                  <a:gd name="T11" fmla="*/ 408 h 420"/>
                  <a:gd name="T12" fmla="*/ 504 w 564"/>
                  <a:gd name="T13" fmla="*/ 420 h 420"/>
                  <a:gd name="T14" fmla="*/ 498 w 564"/>
                  <a:gd name="T15" fmla="*/ 408 h 420"/>
                  <a:gd name="T16" fmla="*/ 510 w 564"/>
                  <a:gd name="T17" fmla="*/ 414 h 420"/>
                  <a:gd name="T18" fmla="*/ 516 w 564"/>
                  <a:gd name="T19" fmla="*/ 402 h 420"/>
                  <a:gd name="T20" fmla="*/ 498 w 564"/>
                  <a:gd name="T21" fmla="*/ 402 h 420"/>
                  <a:gd name="T22" fmla="*/ 474 w 564"/>
                  <a:gd name="T23" fmla="*/ 372 h 420"/>
                  <a:gd name="T24" fmla="*/ 450 w 564"/>
                  <a:gd name="T25" fmla="*/ 366 h 420"/>
                  <a:gd name="T26" fmla="*/ 432 w 564"/>
                  <a:gd name="T27" fmla="*/ 330 h 420"/>
                  <a:gd name="T28" fmla="*/ 414 w 564"/>
                  <a:gd name="T29" fmla="*/ 318 h 420"/>
                  <a:gd name="T30" fmla="*/ 414 w 564"/>
                  <a:gd name="T31" fmla="*/ 294 h 420"/>
                  <a:gd name="T32" fmla="*/ 402 w 564"/>
                  <a:gd name="T33" fmla="*/ 294 h 420"/>
                  <a:gd name="T34" fmla="*/ 408 w 564"/>
                  <a:gd name="T35" fmla="*/ 306 h 420"/>
                  <a:gd name="T36" fmla="*/ 402 w 564"/>
                  <a:gd name="T37" fmla="*/ 306 h 420"/>
                  <a:gd name="T38" fmla="*/ 366 w 564"/>
                  <a:gd name="T39" fmla="*/ 258 h 420"/>
                  <a:gd name="T40" fmla="*/ 384 w 564"/>
                  <a:gd name="T41" fmla="*/ 228 h 420"/>
                  <a:gd name="T42" fmla="*/ 360 w 564"/>
                  <a:gd name="T43" fmla="*/ 216 h 420"/>
                  <a:gd name="T44" fmla="*/ 366 w 564"/>
                  <a:gd name="T45" fmla="*/ 240 h 420"/>
                  <a:gd name="T46" fmla="*/ 348 w 564"/>
                  <a:gd name="T47" fmla="*/ 228 h 420"/>
                  <a:gd name="T48" fmla="*/ 354 w 564"/>
                  <a:gd name="T49" fmla="*/ 150 h 420"/>
                  <a:gd name="T50" fmla="*/ 270 w 564"/>
                  <a:gd name="T51" fmla="*/ 78 h 420"/>
                  <a:gd name="T52" fmla="*/ 234 w 564"/>
                  <a:gd name="T53" fmla="*/ 72 h 420"/>
                  <a:gd name="T54" fmla="*/ 228 w 564"/>
                  <a:gd name="T55" fmla="*/ 90 h 420"/>
                  <a:gd name="T56" fmla="*/ 162 w 564"/>
                  <a:gd name="T57" fmla="*/ 114 h 420"/>
                  <a:gd name="T58" fmla="*/ 156 w 564"/>
                  <a:gd name="T59" fmla="*/ 102 h 420"/>
                  <a:gd name="T60" fmla="*/ 162 w 564"/>
                  <a:gd name="T61" fmla="*/ 108 h 420"/>
                  <a:gd name="T62" fmla="*/ 162 w 564"/>
                  <a:gd name="T63" fmla="*/ 102 h 420"/>
                  <a:gd name="T64" fmla="*/ 132 w 564"/>
                  <a:gd name="T65" fmla="*/ 66 h 420"/>
                  <a:gd name="T66" fmla="*/ 120 w 564"/>
                  <a:gd name="T67" fmla="*/ 72 h 420"/>
                  <a:gd name="T68" fmla="*/ 132 w 564"/>
                  <a:gd name="T69" fmla="*/ 78 h 420"/>
                  <a:gd name="T70" fmla="*/ 78 w 564"/>
                  <a:gd name="T71" fmla="*/ 66 h 420"/>
                  <a:gd name="T72" fmla="*/ 102 w 564"/>
                  <a:gd name="T73" fmla="*/ 60 h 420"/>
                  <a:gd name="T74" fmla="*/ 96 w 564"/>
                  <a:gd name="T75" fmla="*/ 54 h 420"/>
                  <a:gd name="T76" fmla="*/ 36 w 564"/>
                  <a:gd name="T77" fmla="*/ 72 h 420"/>
                  <a:gd name="T78" fmla="*/ 48 w 564"/>
                  <a:gd name="T79" fmla="*/ 60 h 420"/>
                  <a:gd name="T80" fmla="*/ 30 w 564"/>
                  <a:gd name="T81" fmla="*/ 54 h 420"/>
                  <a:gd name="T82" fmla="*/ 30 w 564"/>
                  <a:gd name="T83" fmla="*/ 66 h 420"/>
                  <a:gd name="T84" fmla="*/ 18 w 564"/>
                  <a:gd name="T85" fmla="*/ 72 h 420"/>
                  <a:gd name="T86" fmla="*/ 18 w 564"/>
                  <a:gd name="T87" fmla="*/ 54 h 420"/>
                  <a:gd name="T88" fmla="*/ 0 w 564"/>
                  <a:gd name="T89" fmla="*/ 36 h 420"/>
                  <a:gd name="T90" fmla="*/ 0 w 564"/>
                  <a:gd name="T91" fmla="*/ 24 h 420"/>
                  <a:gd name="T92" fmla="*/ 174 w 564"/>
                  <a:gd name="T93" fmla="*/ 6 h 420"/>
                  <a:gd name="T94" fmla="*/ 186 w 564"/>
                  <a:gd name="T95" fmla="*/ 30 h 420"/>
                  <a:gd name="T96" fmla="*/ 366 w 564"/>
                  <a:gd name="T97" fmla="*/ 18 h 420"/>
                  <a:gd name="T98" fmla="*/ 372 w 564"/>
                  <a:gd name="T99" fmla="*/ 36 h 420"/>
                  <a:gd name="T100" fmla="*/ 378 w 564"/>
                  <a:gd name="T101" fmla="*/ 30 h 420"/>
                  <a:gd name="T102" fmla="*/ 372 w 564"/>
                  <a:gd name="T103" fmla="*/ 0 h 420"/>
                  <a:gd name="T104" fmla="*/ 402 w 564"/>
                  <a:gd name="T105" fmla="*/ 0 h 420"/>
                  <a:gd name="T106" fmla="*/ 408 w 564"/>
                  <a:gd name="T107" fmla="*/ 0 h 420"/>
                  <a:gd name="T108" fmla="*/ 408 w 564"/>
                  <a:gd name="T109" fmla="*/ 6 h 42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64"/>
                  <a:gd name="T166" fmla="*/ 0 h 420"/>
                  <a:gd name="T167" fmla="*/ 564 w 564"/>
                  <a:gd name="T168" fmla="*/ 420 h 42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64" h="420">
                    <a:moveTo>
                      <a:pt x="408" y="0"/>
                    </a:moveTo>
                    <a:lnTo>
                      <a:pt x="558" y="288"/>
                    </a:lnTo>
                    <a:lnTo>
                      <a:pt x="564" y="360"/>
                    </a:lnTo>
                    <a:lnTo>
                      <a:pt x="552" y="378"/>
                    </a:lnTo>
                    <a:lnTo>
                      <a:pt x="552" y="396"/>
                    </a:lnTo>
                    <a:lnTo>
                      <a:pt x="546" y="408"/>
                    </a:lnTo>
                    <a:lnTo>
                      <a:pt x="504" y="420"/>
                    </a:lnTo>
                    <a:lnTo>
                      <a:pt x="498" y="408"/>
                    </a:lnTo>
                    <a:lnTo>
                      <a:pt x="510" y="414"/>
                    </a:lnTo>
                    <a:lnTo>
                      <a:pt x="516" y="402"/>
                    </a:lnTo>
                    <a:lnTo>
                      <a:pt x="498" y="402"/>
                    </a:lnTo>
                    <a:lnTo>
                      <a:pt x="474" y="372"/>
                    </a:lnTo>
                    <a:lnTo>
                      <a:pt x="450" y="366"/>
                    </a:lnTo>
                    <a:lnTo>
                      <a:pt x="432" y="330"/>
                    </a:lnTo>
                    <a:lnTo>
                      <a:pt x="414" y="318"/>
                    </a:lnTo>
                    <a:lnTo>
                      <a:pt x="414" y="294"/>
                    </a:lnTo>
                    <a:lnTo>
                      <a:pt x="402" y="294"/>
                    </a:lnTo>
                    <a:lnTo>
                      <a:pt x="408" y="306"/>
                    </a:lnTo>
                    <a:lnTo>
                      <a:pt x="402" y="306"/>
                    </a:lnTo>
                    <a:lnTo>
                      <a:pt x="366" y="258"/>
                    </a:lnTo>
                    <a:lnTo>
                      <a:pt x="384" y="228"/>
                    </a:lnTo>
                    <a:lnTo>
                      <a:pt x="360" y="216"/>
                    </a:lnTo>
                    <a:lnTo>
                      <a:pt x="366" y="240"/>
                    </a:lnTo>
                    <a:lnTo>
                      <a:pt x="348" y="228"/>
                    </a:lnTo>
                    <a:lnTo>
                      <a:pt x="354" y="150"/>
                    </a:lnTo>
                    <a:lnTo>
                      <a:pt x="270" y="78"/>
                    </a:lnTo>
                    <a:lnTo>
                      <a:pt x="234" y="72"/>
                    </a:lnTo>
                    <a:lnTo>
                      <a:pt x="228" y="90"/>
                    </a:lnTo>
                    <a:lnTo>
                      <a:pt x="162" y="114"/>
                    </a:lnTo>
                    <a:lnTo>
                      <a:pt x="156" y="102"/>
                    </a:lnTo>
                    <a:lnTo>
                      <a:pt x="162" y="108"/>
                    </a:lnTo>
                    <a:lnTo>
                      <a:pt x="162" y="102"/>
                    </a:lnTo>
                    <a:lnTo>
                      <a:pt x="132" y="66"/>
                    </a:lnTo>
                    <a:lnTo>
                      <a:pt x="120" y="72"/>
                    </a:lnTo>
                    <a:lnTo>
                      <a:pt x="132" y="78"/>
                    </a:lnTo>
                    <a:lnTo>
                      <a:pt x="78" y="66"/>
                    </a:lnTo>
                    <a:lnTo>
                      <a:pt x="102" y="60"/>
                    </a:lnTo>
                    <a:lnTo>
                      <a:pt x="96" y="54"/>
                    </a:lnTo>
                    <a:lnTo>
                      <a:pt x="36" y="72"/>
                    </a:lnTo>
                    <a:lnTo>
                      <a:pt x="48" y="60"/>
                    </a:lnTo>
                    <a:lnTo>
                      <a:pt x="30" y="54"/>
                    </a:lnTo>
                    <a:lnTo>
                      <a:pt x="30" y="66"/>
                    </a:lnTo>
                    <a:lnTo>
                      <a:pt x="18" y="72"/>
                    </a:lnTo>
                    <a:lnTo>
                      <a:pt x="18" y="54"/>
                    </a:lnTo>
                    <a:lnTo>
                      <a:pt x="0" y="36"/>
                    </a:lnTo>
                    <a:lnTo>
                      <a:pt x="0" y="24"/>
                    </a:lnTo>
                    <a:lnTo>
                      <a:pt x="174" y="6"/>
                    </a:lnTo>
                    <a:lnTo>
                      <a:pt x="186" y="30"/>
                    </a:lnTo>
                    <a:lnTo>
                      <a:pt x="366" y="18"/>
                    </a:lnTo>
                    <a:lnTo>
                      <a:pt x="372" y="36"/>
                    </a:lnTo>
                    <a:lnTo>
                      <a:pt x="378" y="30"/>
                    </a:lnTo>
                    <a:lnTo>
                      <a:pt x="372" y="0"/>
                    </a:lnTo>
                    <a:lnTo>
                      <a:pt x="402" y="0"/>
                    </a:lnTo>
                    <a:lnTo>
                      <a:pt x="408" y="0"/>
                    </a:lnTo>
                    <a:lnTo>
                      <a:pt x="408"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778" name="Freeform 405"/>
              <p:cNvSpPr>
                <a:spLocks noChangeAspect="1"/>
              </p:cNvSpPr>
              <p:nvPr/>
            </p:nvSpPr>
            <p:spPr bwMode="auto">
              <a:xfrm>
                <a:off x="3573" y="2370"/>
                <a:ext cx="330" cy="354"/>
              </a:xfrm>
              <a:custGeom>
                <a:avLst/>
                <a:gdLst>
                  <a:gd name="T0" fmla="*/ 78 w 330"/>
                  <a:gd name="T1" fmla="*/ 12 h 354"/>
                  <a:gd name="T2" fmla="*/ 156 w 330"/>
                  <a:gd name="T3" fmla="*/ 0 h 354"/>
                  <a:gd name="T4" fmla="*/ 144 w 330"/>
                  <a:gd name="T5" fmla="*/ 24 h 354"/>
                  <a:gd name="T6" fmla="*/ 174 w 330"/>
                  <a:gd name="T7" fmla="*/ 42 h 354"/>
                  <a:gd name="T8" fmla="*/ 204 w 330"/>
                  <a:gd name="T9" fmla="*/ 78 h 354"/>
                  <a:gd name="T10" fmla="*/ 282 w 330"/>
                  <a:gd name="T11" fmla="*/ 138 h 354"/>
                  <a:gd name="T12" fmla="*/ 312 w 330"/>
                  <a:gd name="T13" fmla="*/ 204 h 354"/>
                  <a:gd name="T14" fmla="*/ 330 w 330"/>
                  <a:gd name="T15" fmla="*/ 210 h 354"/>
                  <a:gd name="T16" fmla="*/ 318 w 330"/>
                  <a:gd name="T17" fmla="*/ 234 h 354"/>
                  <a:gd name="T18" fmla="*/ 318 w 330"/>
                  <a:gd name="T19" fmla="*/ 246 h 354"/>
                  <a:gd name="T20" fmla="*/ 306 w 330"/>
                  <a:gd name="T21" fmla="*/ 270 h 354"/>
                  <a:gd name="T22" fmla="*/ 306 w 330"/>
                  <a:gd name="T23" fmla="*/ 282 h 354"/>
                  <a:gd name="T24" fmla="*/ 300 w 330"/>
                  <a:gd name="T25" fmla="*/ 282 h 354"/>
                  <a:gd name="T26" fmla="*/ 312 w 330"/>
                  <a:gd name="T27" fmla="*/ 288 h 354"/>
                  <a:gd name="T28" fmla="*/ 306 w 330"/>
                  <a:gd name="T29" fmla="*/ 318 h 354"/>
                  <a:gd name="T30" fmla="*/ 270 w 330"/>
                  <a:gd name="T31" fmla="*/ 318 h 354"/>
                  <a:gd name="T32" fmla="*/ 276 w 330"/>
                  <a:gd name="T33" fmla="*/ 348 h 354"/>
                  <a:gd name="T34" fmla="*/ 270 w 330"/>
                  <a:gd name="T35" fmla="*/ 354 h 354"/>
                  <a:gd name="T36" fmla="*/ 264 w 330"/>
                  <a:gd name="T37" fmla="*/ 336 h 354"/>
                  <a:gd name="T38" fmla="*/ 84 w 330"/>
                  <a:gd name="T39" fmla="*/ 348 h 354"/>
                  <a:gd name="T40" fmla="*/ 72 w 330"/>
                  <a:gd name="T41" fmla="*/ 324 h 354"/>
                  <a:gd name="T42" fmla="*/ 54 w 330"/>
                  <a:gd name="T43" fmla="*/ 258 h 354"/>
                  <a:gd name="T44" fmla="*/ 66 w 330"/>
                  <a:gd name="T45" fmla="*/ 228 h 354"/>
                  <a:gd name="T46" fmla="*/ 42 w 330"/>
                  <a:gd name="T47" fmla="*/ 186 h 354"/>
                  <a:gd name="T48" fmla="*/ 0 w 330"/>
                  <a:gd name="T49" fmla="*/ 24 h 354"/>
                  <a:gd name="T50" fmla="*/ 78 w 330"/>
                  <a:gd name="T51" fmla="*/ 12 h 35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0"/>
                  <a:gd name="T79" fmla="*/ 0 h 354"/>
                  <a:gd name="T80" fmla="*/ 330 w 330"/>
                  <a:gd name="T81" fmla="*/ 354 h 35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0" h="354">
                    <a:moveTo>
                      <a:pt x="78" y="12"/>
                    </a:moveTo>
                    <a:lnTo>
                      <a:pt x="156" y="0"/>
                    </a:lnTo>
                    <a:lnTo>
                      <a:pt x="144" y="24"/>
                    </a:lnTo>
                    <a:lnTo>
                      <a:pt x="174" y="42"/>
                    </a:lnTo>
                    <a:lnTo>
                      <a:pt x="204" y="78"/>
                    </a:lnTo>
                    <a:lnTo>
                      <a:pt x="282" y="138"/>
                    </a:lnTo>
                    <a:lnTo>
                      <a:pt x="312" y="204"/>
                    </a:lnTo>
                    <a:lnTo>
                      <a:pt x="330" y="210"/>
                    </a:lnTo>
                    <a:lnTo>
                      <a:pt x="318" y="234"/>
                    </a:lnTo>
                    <a:lnTo>
                      <a:pt x="318" y="246"/>
                    </a:lnTo>
                    <a:lnTo>
                      <a:pt x="306" y="270"/>
                    </a:lnTo>
                    <a:lnTo>
                      <a:pt x="306" y="282"/>
                    </a:lnTo>
                    <a:lnTo>
                      <a:pt x="300" y="282"/>
                    </a:lnTo>
                    <a:lnTo>
                      <a:pt x="312" y="288"/>
                    </a:lnTo>
                    <a:lnTo>
                      <a:pt x="306" y="318"/>
                    </a:lnTo>
                    <a:lnTo>
                      <a:pt x="270" y="318"/>
                    </a:lnTo>
                    <a:lnTo>
                      <a:pt x="276" y="348"/>
                    </a:lnTo>
                    <a:lnTo>
                      <a:pt x="270" y="354"/>
                    </a:lnTo>
                    <a:lnTo>
                      <a:pt x="264" y="336"/>
                    </a:lnTo>
                    <a:lnTo>
                      <a:pt x="84" y="348"/>
                    </a:lnTo>
                    <a:lnTo>
                      <a:pt x="72" y="324"/>
                    </a:lnTo>
                    <a:lnTo>
                      <a:pt x="54" y="258"/>
                    </a:lnTo>
                    <a:lnTo>
                      <a:pt x="66" y="228"/>
                    </a:lnTo>
                    <a:lnTo>
                      <a:pt x="42" y="186"/>
                    </a:lnTo>
                    <a:lnTo>
                      <a:pt x="0" y="24"/>
                    </a:lnTo>
                    <a:lnTo>
                      <a:pt x="78" y="12"/>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779" name="Freeform 406"/>
              <p:cNvSpPr>
                <a:spLocks noChangeAspect="1"/>
              </p:cNvSpPr>
              <p:nvPr/>
            </p:nvSpPr>
            <p:spPr bwMode="auto">
              <a:xfrm>
                <a:off x="3573" y="2370"/>
                <a:ext cx="330" cy="354"/>
              </a:xfrm>
              <a:custGeom>
                <a:avLst/>
                <a:gdLst>
                  <a:gd name="T0" fmla="*/ 78 w 330"/>
                  <a:gd name="T1" fmla="*/ 12 h 354"/>
                  <a:gd name="T2" fmla="*/ 156 w 330"/>
                  <a:gd name="T3" fmla="*/ 0 h 354"/>
                  <a:gd name="T4" fmla="*/ 144 w 330"/>
                  <a:gd name="T5" fmla="*/ 24 h 354"/>
                  <a:gd name="T6" fmla="*/ 174 w 330"/>
                  <a:gd name="T7" fmla="*/ 42 h 354"/>
                  <a:gd name="T8" fmla="*/ 204 w 330"/>
                  <a:gd name="T9" fmla="*/ 78 h 354"/>
                  <a:gd name="T10" fmla="*/ 282 w 330"/>
                  <a:gd name="T11" fmla="*/ 138 h 354"/>
                  <a:gd name="T12" fmla="*/ 312 w 330"/>
                  <a:gd name="T13" fmla="*/ 204 h 354"/>
                  <a:gd name="T14" fmla="*/ 330 w 330"/>
                  <a:gd name="T15" fmla="*/ 210 h 354"/>
                  <a:gd name="T16" fmla="*/ 318 w 330"/>
                  <a:gd name="T17" fmla="*/ 234 h 354"/>
                  <a:gd name="T18" fmla="*/ 318 w 330"/>
                  <a:gd name="T19" fmla="*/ 246 h 354"/>
                  <a:gd name="T20" fmla="*/ 306 w 330"/>
                  <a:gd name="T21" fmla="*/ 270 h 354"/>
                  <a:gd name="T22" fmla="*/ 306 w 330"/>
                  <a:gd name="T23" fmla="*/ 282 h 354"/>
                  <a:gd name="T24" fmla="*/ 300 w 330"/>
                  <a:gd name="T25" fmla="*/ 282 h 354"/>
                  <a:gd name="T26" fmla="*/ 312 w 330"/>
                  <a:gd name="T27" fmla="*/ 288 h 354"/>
                  <a:gd name="T28" fmla="*/ 306 w 330"/>
                  <a:gd name="T29" fmla="*/ 318 h 354"/>
                  <a:gd name="T30" fmla="*/ 270 w 330"/>
                  <a:gd name="T31" fmla="*/ 318 h 354"/>
                  <a:gd name="T32" fmla="*/ 276 w 330"/>
                  <a:gd name="T33" fmla="*/ 348 h 354"/>
                  <a:gd name="T34" fmla="*/ 270 w 330"/>
                  <a:gd name="T35" fmla="*/ 354 h 354"/>
                  <a:gd name="T36" fmla="*/ 264 w 330"/>
                  <a:gd name="T37" fmla="*/ 336 h 354"/>
                  <a:gd name="T38" fmla="*/ 84 w 330"/>
                  <a:gd name="T39" fmla="*/ 348 h 354"/>
                  <a:gd name="T40" fmla="*/ 72 w 330"/>
                  <a:gd name="T41" fmla="*/ 324 h 354"/>
                  <a:gd name="T42" fmla="*/ 54 w 330"/>
                  <a:gd name="T43" fmla="*/ 258 h 354"/>
                  <a:gd name="T44" fmla="*/ 66 w 330"/>
                  <a:gd name="T45" fmla="*/ 228 h 354"/>
                  <a:gd name="T46" fmla="*/ 42 w 330"/>
                  <a:gd name="T47" fmla="*/ 186 h 354"/>
                  <a:gd name="T48" fmla="*/ 0 w 330"/>
                  <a:gd name="T49" fmla="*/ 24 h 354"/>
                  <a:gd name="T50" fmla="*/ 78 w 330"/>
                  <a:gd name="T51" fmla="*/ 12 h 354"/>
                  <a:gd name="T52" fmla="*/ 78 w 330"/>
                  <a:gd name="T53" fmla="*/ 18 h 35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30"/>
                  <a:gd name="T82" fmla="*/ 0 h 354"/>
                  <a:gd name="T83" fmla="*/ 330 w 330"/>
                  <a:gd name="T84" fmla="*/ 354 h 35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30" h="354">
                    <a:moveTo>
                      <a:pt x="78" y="12"/>
                    </a:moveTo>
                    <a:lnTo>
                      <a:pt x="156" y="0"/>
                    </a:lnTo>
                    <a:lnTo>
                      <a:pt x="144" y="24"/>
                    </a:lnTo>
                    <a:lnTo>
                      <a:pt x="174" y="42"/>
                    </a:lnTo>
                    <a:lnTo>
                      <a:pt x="204" y="78"/>
                    </a:lnTo>
                    <a:lnTo>
                      <a:pt x="282" y="138"/>
                    </a:lnTo>
                    <a:lnTo>
                      <a:pt x="312" y="204"/>
                    </a:lnTo>
                    <a:lnTo>
                      <a:pt x="330" y="210"/>
                    </a:lnTo>
                    <a:lnTo>
                      <a:pt x="318" y="234"/>
                    </a:lnTo>
                    <a:lnTo>
                      <a:pt x="318" y="246"/>
                    </a:lnTo>
                    <a:lnTo>
                      <a:pt x="306" y="270"/>
                    </a:lnTo>
                    <a:lnTo>
                      <a:pt x="306" y="282"/>
                    </a:lnTo>
                    <a:lnTo>
                      <a:pt x="300" y="282"/>
                    </a:lnTo>
                    <a:lnTo>
                      <a:pt x="312" y="288"/>
                    </a:lnTo>
                    <a:lnTo>
                      <a:pt x="306" y="318"/>
                    </a:lnTo>
                    <a:lnTo>
                      <a:pt x="270" y="318"/>
                    </a:lnTo>
                    <a:lnTo>
                      <a:pt x="276" y="348"/>
                    </a:lnTo>
                    <a:lnTo>
                      <a:pt x="270" y="354"/>
                    </a:lnTo>
                    <a:lnTo>
                      <a:pt x="264" y="336"/>
                    </a:lnTo>
                    <a:lnTo>
                      <a:pt x="84" y="348"/>
                    </a:lnTo>
                    <a:lnTo>
                      <a:pt x="72" y="324"/>
                    </a:lnTo>
                    <a:lnTo>
                      <a:pt x="54" y="258"/>
                    </a:lnTo>
                    <a:lnTo>
                      <a:pt x="66" y="228"/>
                    </a:lnTo>
                    <a:lnTo>
                      <a:pt x="42" y="186"/>
                    </a:lnTo>
                    <a:lnTo>
                      <a:pt x="0" y="24"/>
                    </a:lnTo>
                    <a:lnTo>
                      <a:pt x="78" y="12"/>
                    </a:lnTo>
                    <a:lnTo>
                      <a:pt x="78" y="1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780" name="Freeform 407"/>
              <p:cNvSpPr>
                <a:spLocks noChangeAspect="1"/>
              </p:cNvSpPr>
              <p:nvPr/>
            </p:nvSpPr>
            <p:spPr bwMode="auto">
              <a:xfrm>
                <a:off x="1911" y="2844"/>
                <a:ext cx="30" cy="36"/>
              </a:xfrm>
              <a:custGeom>
                <a:avLst/>
                <a:gdLst>
                  <a:gd name="T0" fmla="*/ 6 w 30"/>
                  <a:gd name="T1" fmla="*/ 0 h 36"/>
                  <a:gd name="T2" fmla="*/ 6 w 30"/>
                  <a:gd name="T3" fmla="*/ 6 h 36"/>
                  <a:gd name="T4" fmla="*/ 18 w 30"/>
                  <a:gd name="T5" fmla="*/ 6 h 36"/>
                  <a:gd name="T6" fmla="*/ 18 w 30"/>
                  <a:gd name="T7" fmla="*/ 0 h 36"/>
                  <a:gd name="T8" fmla="*/ 24 w 30"/>
                  <a:gd name="T9" fmla="*/ 0 h 36"/>
                  <a:gd name="T10" fmla="*/ 30 w 30"/>
                  <a:gd name="T11" fmla="*/ 12 h 36"/>
                  <a:gd name="T12" fmla="*/ 30 w 30"/>
                  <a:gd name="T13" fmla="*/ 18 h 36"/>
                  <a:gd name="T14" fmla="*/ 24 w 30"/>
                  <a:gd name="T15" fmla="*/ 30 h 36"/>
                  <a:gd name="T16" fmla="*/ 12 w 30"/>
                  <a:gd name="T17" fmla="*/ 36 h 36"/>
                  <a:gd name="T18" fmla="*/ 6 w 30"/>
                  <a:gd name="T19" fmla="*/ 30 h 36"/>
                  <a:gd name="T20" fmla="*/ 0 w 30"/>
                  <a:gd name="T21" fmla="*/ 24 h 36"/>
                  <a:gd name="T22" fmla="*/ 0 w 30"/>
                  <a:gd name="T23" fmla="*/ 12 h 36"/>
                  <a:gd name="T24" fmla="*/ 6 w 30"/>
                  <a:gd name="T25" fmla="*/ 0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36"/>
                  <a:gd name="T41" fmla="*/ 30 w 30"/>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36">
                    <a:moveTo>
                      <a:pt x="6" y="0"/>
                    </a:moveTo>
                    <a:lnTo>
                      <a:pt x="6" y="6"/>
                    </a:lnTo>
                    <a:lnTo>
                      <a:pt x="18" y="6"/>
                    </a:lnTo>
                    <a:lnTo>
                      <a:pt x="18" y="0"/>
                    </a:lnTo>
                    <a:lnTo>
                      <a:pt x="24" y="0"/>
                    </a:lnTo>
                    <a:lnTo>
                      <a:pt x="30" y="12"/>
                    </a:lnTo>
                    <a:lnTo>
                      <a:pt x="30" y="18"/>
                    </a:lnTo>
                    <a:lnTo>
                      <a:pt x="24" y="30"/>
                    </a:lnTo>
                    <a:lnTo>
                      <a:pt x="12" y="36"/>
                    </a:lnTo>
                    <a:lnTo>
                      <a:pt x="6" y="30"/>
                    </a:lnTo>
                    <a:lnTo>
                      <a:pt x="0" y="24"/>
                    </a:lnTo>
                    <a:lnTo>
                      <a:pt x="0" y="12"/>
                    </a:lnTo>
                    <a:lnTo>
                      <a:pt x="6" y="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781" name="Freeform 408"/>
              <p:cNvSpPr>
                <a:spLocks noChangeAspect="1"/>
              </p:cNvSpPr>
              <p:nvPr/>
            </p:nvSpPr>
            <p:spPr bwMode="auto">
              <a:xfrm>
                <a:off x="1911" y="2844"/>
                <a:ext cx="30" cy="36"/>
              </a:xfrm>
              <a:custGeom>
                <a:avLst/>
                <a:gdLst>
                  <a:gd name="T0" fmla="*/ 6 w 30"/>
                  <a:gd name="T1" fmla="*/ 0 h 36"/>
                  <a:gd name="T2" fmla="*/ 6 w 30"/>
                  <a:gd name="T3" fmla="*/ 6 h 36"/>
                  <a:gd name="T4" fmla="*/ 18 w 30"/>
                  <a:gd name="T5" fmla="*/ 6 h 36"/>
                  <a:gd name="T6" fmla="*/ 18 w 30"/>
                  <a:gd name="T7" fmla="*/ 0 h 36"/>
                  <a:gd name="T8" fmla="*/ 24 w 30"/>
                  <a:gd name="T9" fmla="*/ 0 h 36"/>
                  <a:gd name="T10" fmla="*/ 30 w 30"/>
                  <a:gd name="T11" fmla="*/ 12 h 36"/>
                  <a:gd name="T12" fmla="*/ 30 w 30"/>
                  <a:gd name="T13" fmla="*/ 18 h 36"/>
                  <a:gd name="T14" fmla="*/ 24 w 30"/>
                  <a:gd name="T15" fmla="*/ 30 h 36"/>
                  <a:gd name="T16" fmla="*/ 12 w 30"/>
                  <a:gd name="T17" fmla="*/ 36 h 36"/>
                  <a:gd name="T18" fmla="*/ 6 w 30"/>
                  <a:gd name="T19" fmla="*/ 30 h 36"/>
                  <a:gd name="T20" fmla="*/ 0 w 30"/>
                  <a:gd name="T21" fmla="*/ 24 h 36"/>
                  <a:gd name="T22" fmla="*/ 0 w 30"/>
                  <a:gd name="T23" fmla="*/ 12 h 36"/>
                  <a:gd name="T24" fmla="*/ 6 w 30"/>
                  <a:gd name="T25" fmla="*/ 0 h 36"/>
                  <a:gd name="T26" fmla="*/ 6 w 30"/>
                  <a:gd name="T27" fmla="*/ 6 h 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36"/>
                  <a:gd name="T44" fmla="*/ 30 w 30"/>
                  <a:gd name="T45" fmla="*/ 36 h 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36">
                    <a:moveTo>
                      <a:pt x="6" y="0"/>
                    </a:moveTo>
                    <a:lnTo>
                      <a:pt x="6" y="6"/>
                    </a:lnTo>
                    <a:lnTo>
                      <a:pt x="18" y="6"/>
                    </a:lnTo>
                    <a:lnTo>
                      <a:pt x="18" y="0"/>
                    </a:lnTo>
                    <a:lnTo>
                      <a:pt x="24" y="0"/>
                    </a:lnTo>
                    <a:lnTo>
                      <a:pt x="30" y="12"/>
                    </a:lnTo>
                    <a:lnTo>
                      <a:pt x="30" y="18"/>
                    </a:lnTo>
                    <a:lnTo>
                      <a:pt x="24" y="30"/>
                    </a:lnTo>
                    <a:lnTo>
                      <a:pt x="12" y="36"/>
                    </a:lnTo>
                    <a:lnTo>
                      <a:pt x="6" y="30"/>
                    </a:lnTo>
                    <a:lnTo>
                      <a:pt x="0" y="24"/>
                    </a:lnTo>
                    <a:lnTo>
                      <a:pt x="0" y="12"/>
                    </a:lnTo>
                    <a:lnTo>
                      <a:pt x="6" y="0"/>
                    </a:lnTo>
                    <a:lnTo>
                      <a:pt x="6"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782" name="Freeform 409"/>
              <p:cNvSpPr>
                <a:spLocks noChangeAspect="1"/>
              </p:cNvSpPr>
              <p:nvPr/>
            </p:nvSpPr>
            <p:spPr bwMode="auto">
              <a:xfrm>
                <a:off x="2013" y="2898"/>
                <a:ext cx="30" cy="30"/>
              </a:xfrm>
              <a:custGeom>
                <a:avLst/>
                <a:gdLst>
                  <a:gd name="T0" fmla="*/ 0 w 30"/>
                  <a:gd name="T1" fmla="*/ 12 h 30"/>
                  <a:gd name="T2" fmla="*/ 0 w 30"/>
                  <a:gd name="T3" fmla="*/ 6 h 30"/>
                  <a:gd name="T4" fmla="*/ 6 w 30"/>
                  <a:gd name="T5" fmla="*/ 0 h 30"/>
                  <a:gd name="T6" fmla="*/ 12 w 30"/>
                  <a:gd name="T7" fmla="*/ 6 h 30"/>
                  <a:gd name="T8" fmla="*/ 24 w 30"/>
                  <a:gd name="T9" fmla="*/ 18 h 30"/>
                  <a:gd name="T10" fmla="*/ 30 w 30"/>
                  <a:gd name="T11" fmla="*/ 24 h 30"/>
                  <a:gd name="T12" fmla="*/ 18 w 30"/>
                  <a:gd name="T13" fmla="*/ 24 h 30"/>
                  <a:gd name="T14" fmla="*/ 12 w 30"/>
                  <a:gd name="T15" fmla="*/ 30 h 30"/>
                  <a:gd name="T16" fmla="*/ 6 w 30"/>
                  <a:gd name="T17" fmla="*/ 24 h 30"/>
                  <a:gd name="T18" fmla="*/ 0 w 30"/>
                  <a:gd name="T19" fmla="*/ 12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30"/>
                  <a:gd name="T32" fmla="*/ 30 w 30"/>
                  <a:gd name="T33" fmla="*/ 30 h 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30">
                    <a:moveTo>
                      <a:pt x="0" y="12"/>
                    </a:moveTo>
                    <a:lnTo>
                      <a:pt x="0" y="6"/>
                    </a:lnTo>
                    <a:lnTo>
                      <a:pt x="6" y="0"/>
                    </a:lnTo>
                    <a:lnTo>
                      <a:pt x="12" y="6"/>
                    </a:lnTo>
                    <a:lnTo>
                      <a:pt x="24" y="18"/>
                    </a:lnTo>
                    <a:lnTo>
                      <a:pt x="30" y="24"/>
                    </a:lnTo>
                    <a:lnTo>
                      <a:pt x="18" y="24"/>
                    </a:lnTo>
                    <a:lnTo>
                      <a:pt x="12" y="30"/>
                    </a:lnTo>
                    <a:lnTo>
                      <a:pt x="6" y="24"/>
                    </a:lnTo>
                    <a:lnTo>
                      <a:pt x="0" y="12"/>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783" name="Freeform 410"/>
              <p:cNvSpPr>
                <a:spLocks noChangeAspect="1"/>
              </p:cNvSpPr>
              <p:nvPr/>
            </p:nvSpPr>
            <p:spPr bwMode="auto">
              <a:xfrm>
                <a:off x="2013" y="2898"/>
                <a:ext cx="30" cy="30"/>
              </a:xfrm>
              <a:custGeom>
                <a:avLst/>
                <a:gdLst>
                  <a:gd name="T0" fmla="*/ 0 w 30"/>
                  <a:gd name="T1" fmla="*/ 12 h 30"/>
                  <a:gd name="T2" fmla="*/ 0 w 30"/>
                  <a:gd name="T3" fmla="*/ 6 h 30"/>
                  <a:gd name="T4" fmla="*/ 6 w 30"/>
                  <a:gd name="T5" fmla="*/ 0 h 30"/>
                  <a:gd name="T6" fmla="*/ 12 w 30"/>
                  <a:gd name="T7" fmla="*/ 6 h 30"/>
                  <a:gd name="T8" fmla="*/ 24 w 30"/>
                  <a:gd name="T9" fmla="*/ 18 h 30"/>
                  <a:gd name="T10" fmla="*/ 30 w 30"/>
                  <a:gd name="T11" fmla="*/ 24 h 30"/>
                  <a:gd name="T12" fmla="*/ 18 w 30"/>
                  <a:gd name="T13" fmla="*/ 24 h 30"/>
                  <a:gd name="T14" fmla="*/ 12 w 30"/>
                  <a:gd name="T15" fmla="*/ 30 h 30"/>
                  <a:gd name="T16" fmla="*/ 6 w 30"/>
                  <a:gd name="T17" fmla="*/ 24 h 30"/>
                  <a:gd name="T18" fmla="*/ 0 w 30"/>
                  <a:gd name="T19" fmla="*/ 12 h 30"/>
                  <a:gd name="T20" fmla="*/ 0 w 30"/>
                  <a:gd name="T21" fmla="*/ 18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30"/>
                  <a:gd name="T35" fmla="*/ 30 w 30"/>
                  <a:gd name="T36" fmla="*/ 30 h 3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30">
                    <a:moveTo>
                      <a:pt x="0" y="12"/>
                    </a:moveTo>
                    <a:lnTo>
                      <a:pt x="0" y="6"/>
                    </a:lnTo>
                    <a:lnTo>
                      <a:pt x="6" y="0"/>
                    </a:lnTo>
                    <a:lnTo>
                      <a:pt x="12" y="6"/>
                    </a:lnTo>
                    <a:lnTo>
                      <a:pt x="24" y="18"/>
                    </a:lnTo>
                    <a:lnTo>
                      <a:pt x="30" y="24"/>
                    </a:lnTo>
                    <a:lnTo>
                      <a:pt x="18" y="24"/>
                    </a:lnTo>
                    <a:lnTo>
                      <a:pt x="12" y="30"/>
                    </a:lnTo>
                    <a:lnTo>
                      <a:pt x="6" y="24"/>
                    </a:lnTo>
                    <a:lnTo>
                      <a:pt x="0" y="12"/>
                    </a:lnTo>
                    <a:lnTo>
                      <a:pt x="0" y="1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784" name="Freeform 411"/>
              <p:cNvSpPr>
                <a:spLocks noChangeAspect="1"/>
              </p:cNvSpPr>
              <p:nvPr/>
            </p:nvSpPr>
            <p:spPr bwMode="auto">
              <a:xfrm>
                <a:off x="2067" y="2934"/>
                <a:ext cx="36" cy="12"/>
              </a:xfrm>
              <a:custGeom>
                <a:avLst/>
                <a:gdLst>
                  <a:gd name="T0" fmla="*/ 0 w 36"/>
                  <a:gd name="T1" fmla="*/ 6 h 12"/>
                  <a:gd name="T2" fmla="*/ 24 w 36"/>
                  <a:gd name="T3" fmla="*/ 6 h 12"/>
                  <a:gd name="T4" fmla="*/ 30 w 36"/>
                  <a:gd name="T5" fmla="*/ 0 h 12"/>
                  <a:gd name="T6" fmla="*/ 36 w 36"/>
                  <a:gd name="T7" fmla="*/ 0 h 12"/>
                  <a:gd name="T8" fmla="*/ 36 w 36"/>
                  <a:gd name="T9" fmla="*/ 12 h 12"/>
                  <a:gd name="T10" fmla="*/ 6 w 36"/>
                  <a:gd name="T11" fmla="*/ 12 h 12"/>
                  <a:gd name="T12" fmla="*/ 0 w 36"/>
                  <a:gd name="T13" fmla="*/ 6 h 12"/>
                  <a:gd name="T14" fmla="*/ 0 60000 65536"/>
                  <a:gd name="T15" fmla="*/ 0 60000 65536"/>
                  <a:gd name="T16" fmla="*/ 0 60000 65536"/>
                  <a:gd name="T17" fmla="*/ 0 60000 65536"/>
                  <a:gd name="T18" fmla="*/ 0 60000 65536"/>
                  <a:gd name="T19" fmla="*/ 0 60000 65536"/>
                  <a:gd name="T20" fmla="*/ 0 60000 65536"/>
                  <a:gd name="T21" fmla="*/ 0 w 36"/>
                  <a:gd name="T22" fmla="*/ 0 h 12"/>
                  <a:gd name="T23" fmla="*/ 36 w 36"/>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 h="12">
                    <a:moveTo>
                      <a:pt x="0" y="6"/>
                    </a:moveTo>
                    <a:lnTo>
                      <a:pt x="24" y="6"/>
                    </a:lnTo>
                    <a:lnTo>
                      <a:pt x="30" y="0"/>
                    </a:lnTo>
                    <a:lnTo>
                      <a:pt x="36" y="0"/>
                    </a:lnTo>
                    <a:lnTo>
                      <a:pt x="36" y="12"/>
                    </a:lnTo>
                    <a:lnTo>
                      <a:pt x="6" y="12"/>
                    </a:lnTo>
                    <a:lnTo>
                      <a:pt x="0" y="6"/>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785" name="Freeform 412"/>
              <p:cNvSpPr>
                <a:spLocks noChangeAspect="1"/>
              </p:cNvSpPr>
              <p:nvPr/>
            </p:nvSpPr>
            <p:spPr bwMode="auto">
              <a:xfrm>
                <a:off x="2067" y="2934"/>
                <a:ext cx="36" cy="12"/>
              </a:xfrm>
              <a:custGeom>
                <a:avLst/>
                <a:gdLst>
                  <a:gd name="T0" fmla="*/ 0 w 36"/>
                  <a:gd name="T1" fmla="*/ 6 h 12"/>
                  <a:gd name="T2" fmla="*/ 24 w 36"/>
                  <a:gd name="T3" fmla="*/ 6 h 12"/>
                  <a:gd name="T4" fmla="*/ 30 w 36"/>
                  <a:gd name="T5" fmla="*/ 0 h 12"/>
                  <a:gd name="T6" fmla="*/ 36 w 36"/>
                  <a:gd name="T7" fmla="*/ 0 h 12"/>
                  <a:gd name="T8" fmla="*/ 36 w 36"/>
                  <a:gd name="T9" fmla="*/ 12 h 12"/>
                  <a:gd name="T10" fmla="*/ 6 w 36"/>
                  <a:gd name="T11" fmla="*/ 12 h 12"/>
                  <a:gd name="T12" fmla="*/ 0 w 36"/>
                  <a:gd name="T13" fmla="*/ 6 h 12"/>
                  <a:gd name="T14" fmla="*/ 0 w 36"/>
                  <a:gd name="T15" fmla="*/ 12 h 12"/>
                  <a:gd name="T16" fmla="*/ 0 60000 65536"/>
                  <a:gd name="T17" fmla="*/ 0 60000 65536"/>
                  <a:gd name="T18" fmla="*/ 0 60000 65536"/>
                  <a:gd name="T19" fmla="*/ 0 60000 65536"/>
                  <a:gd name="T20" fmla="*/ 0 60000 65536"/>
                  <a:gd name="T21" fmla="*/ 0 60000 65536"/>
                  <a:gd name="T22" fmla="*/ 0 60000 65536"/>
                  <a:gd name="T23" fmla="*/ 0 60000 65536"/>
                  <a:gd name="T24" fmla="*/ 0 w 36"/>
                  <a:gd name="T25" fmla="*/ 0 h 12"/>
                  <a:gd name="T26" fmla="*/ 36 w 36"/>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6" h="12">
                    <a:moveTo>
                      <a:pt x="0" y="6"/>
                    </a:moveTo>
                    <a:lnTo>
                      <a:pt x="24" y="6"/>
                    </a:lnTo>
                    <a:lnTo>
                      <a:pt x="30" y="0"/>
                    </a:lnTo>
                    <a:lnTo>
                      <a:pt x="36" y="0"/>
                    </a:lnTo>
                    <a:lnTo>
                      <a:pt x="36" y="12"/>
                    </a:lnTo>
                    <a:lnTo>
                      <a:pt x="6" y="12"/>
                    </a:lnTo>
                    <a:lnTo>
                      <a:pt x="0" y="6"/>
                    </a:lnTo>
                    <a:lnTo>
                      <a:pt x="0"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786" name="Freeform 413"/>
              <p:cNvSpPr>
                <a:spLocks noChangeAspect="1"/>
              </p:cNvSpPr>
              <p:nvPr/>
            </p:nvSpPr>
            <p:spPr bwMode="auto">
              <a:xfrm>
                <a:off x="2109" y="2952"/>
                <a:ext cx="42" cy="36"/>
              </a:xfrm>
              <a:custGeom>
                <a:avLst/>
                <a:gdLst>
                  <a:gd name="T0" fmla="*/ 18 w 42"/>
                  <a:gd name="T1" fmla="*/ 6 h 36"/>
                  <a:gd name="T2" fmla="*/ 24 w 42"/>
                  <a:gd name="T3" fmla="*/ 6 h 36"/>
                  <a:gd name="T4" fmla="*/ 30 w 42"/>
                  <a:gd name="T5" fmla="*/ 12 h 36"/>
                  <a:gd name="T6" fmla="*/ 42 w 42"/>
                  <a:gd name="T7" fmla="*/ 18 h 36"/>
                  <a:gd name="T8" fmla="*/ 42 w 42"/>
                  <a:gd name="T9" fmla="*/ 30 h 36"/>
                  <a:gd name="T10" fmla="*/ 30 w 42"/>
                  <a:gd name="T11" fmla="*/ 36 h 36"/>
                  <a:gd name="T12" fmla="*/ 18 w 42"/>
                  <a:gd name="T13" fmla="*/ 36 h 36"/>
                  <a:gd name="T14" fmla="*/ 18 w 42"/>
                  <a:gd name="T15" fmla="*/ 24 h 36"/>
                  <a:gd name="T16" fmla="*/ 12 w 42"/>
                  <a:gd name="T17" fmla="*/ 18 h 36"/>
                  <a:gd name="T18" fmla="*/ 6 w 42"/>
                  <a:gd name="T19" fmla="*/ 12 h 36"/>
                  <a:gd name="T20" fmla="*/ 0 w 42"/>
                  <a:gd name="T21" fmla="*/ 6 h 36"/>
                  <a:gd name="T22" fmla="*/ 0 w 42"/>
                  <a:gd name="T23" fmla="*/ 0 h 36"/>
                  <a:gd name="T24" fmla="*/ 6 w 42"/>
                  <a:gd name="T25" fmla="*/ 0 h 36"/>
                  <a:gd name="T26" fmla="*/ 18 w 42"/>
                  <a:gd name="T27" fmla="*/ 6 h 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2"/>
                  <a:gd name="T43" fmla="*/ 0 h 36"/>
                  <a:gd name="T44" fmla="*/ 42 w 42"/>
                  <a:gd name="T45" fmla="*/ 36 h 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2" h="36">
                    <a:moveTo>
                      <a:pt x="18" y="6"/>
                    </a:moveTo>
                    <a:lnTo>
                      <a:pt x="24" y="6"/>
                    </a:lnTo>
                    <a:lnTo>
                      <a:pt x="30" y="12"/>
                    </a:lnTo>
                    <a:lnTo>
                      <a:pt x="42" y="18"/>
                    </a:lnTo>
                    <a:lnTo>
                      <a:pt x="42" y="30"/>
                    </a:lnTo>
                    <a:lnTo>
                      <a:pt x="30" y="36"/>
                    </a:lnTo>
                    <a:lnTo>
                      <a:pt x="18" y="36"/>
                    </a:lnTo>
                    <a:lnTo>
                      <a:pt x="18" y="24"/>
                    </a:lnTo>
                    <a:lnTo>
                      <a:pt x="12" y="18"/>
                    </a:lnTo>
                    <a:lnTo>
                      <a:pt x="6" y="12"/>
                    </a:lnTo>
                    <a:lnTo>
                      <a:pt x="0" y="6"/>
                    </a:lnTo>
                    <a:lnTo>
                      <a:pt x="0" y="0"/>
                    </a:lnTo>
                    <a:lnTo>
                      <a:pt x="6" y="0"/>
                    </a:lnTo>
                    <a:lnTo>
                      <a:pt x="18" y="6"/>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787" name="Freeform 414"/>
              <p:cNvSpPr>
                <a:spLocks noChangeAspect="1"/>
              </p:cNvSpPr>
              <p:nvPr/>
            </p:nvSpPr>
            <p:spPr bwMode="auto">
              <a:xfrm>
                <a:off x="2109" y="2952"/>
                <a:ext cx="42" cy="36"/>
              </a:xfrm>
              <a:custGeom>
                <a:avLst/>
                <a:gdLst>
                  <a:gd name="T0" fmla="*/ 18 w 42"/>
                  <a:gd name="T1" fmla="*/ 6 h 36"/>
                  <a:gd name="T2" fmla="*/ 24 w 42"/>
                  <a:gd name="T3" fmla="*/ 6 h 36"/>
                  <a:gd name="T4" fmla="*/ 30 w 42"/>
                  <a:gd name="T5" fmla="*/ 12 h 36"/>
                  <a:gd name="T6" fmla="*/ 42 w 42"/>
                  <a:gd name="T7" fmla="*/ 18 h 36"/>
                  <a:gd name="T8" fmla="*/ 42 w 42"/>
                  <a:gd name="T9" fmla="*/ 30 h 36"/>
                  <a:gd name="T10" fmla="*/ 30 w 42"/>
                  <a:gd name="T11" fmla="*/ 36 h 36"/>
                  <a:gd name="T12" fmla="*/ 18 w 42"/>
                  <a:gd name="T13" fmla="*/ 36 h 36"/>
                  <a:gd name="T14" fmla="*/ 18 w 42"/>
                  <a:gd name="T15" fmla="*/ 24 h 36"/>
                  <a:gd name="T16" fmla="*/ 12 w 42"/>
                  <a:gd name="T17" fmla="*/ 18 h 36"/>
                  <a:gd name="T18" fmla="*/ 6 w 42"/>
                  <a:gd name="T19" fmla="*/ 12 h 36"/>
                  <a:gd name="T20" fmla="*/ 0 w 42"/>
                  <a:gd name="T21" fmla="*/ 6 h 36"/>
                  <a:gd name="T22" fmla="*/ 0 w 42"/>
                  <a:gd name="T23" fmla="*/ 0 h 36"/>
                  <a:gd name="T24" fmla="*/ 6 w 42"/>
                  <a:gd name="T25" fmla="*/ 0 h 36"/>
                  <a:gd name="T26" fmla="*/ 18 w 42"/>
                  <a:gd name="T27" fmla="*/ 6 h 36"/>
                  <a:gd name="T28" fmla="*/ 18 w 42"/>
                  <a:gd name="T29" fmla="*/ 12 h 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
                  <a:gd name="T46" fmla="*/ 0 h 36"/>
                  <a:gd name="T47" fmla="*/ 42 w 42"/>
                  <a:gd name="T48" fmla="*/ 36 h 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 h="36">
                    <a:moveTo>
                      <a:pt x="18" y="6"/>
                    </a:moveTo>
                    <a:lnTo>
                      <a:pt x="24" y="6"/>
                    </a:lnTo>
                    <a:lnTo>
                      <a:pt x="30" y="12"/>
                    </a:lnTo>
                    <a:lnTo>
                      <a:pt x="42" y="18"/>
                    </a:lnTo>
                    <a:lnTo>
                      <a:pt x="42" y="30"/>
                    </a:lnTo>
                    <a:lnTo>
                      <a:pt x="30" y="36"/>
                    </a:lnTo>
                    <a:lnTo>
                      <a:pt x="18" y="36"/>
                    </a:lnTo>
                    <a:lnTo>
                      <a:pt x="18" y="24"/>
                    </a:lnTo>
                    <a:lnTo>
                      <a:pt x="12" y="18"/>
                    </a:lnTo>
                    <a:lnTo>
                      <a:pt x="6" y="12"/>
                    </a:lnTo>
                    <a:lnTo>
                      <a:pt x="0" y="6"/>
                    </a:lnTo>
                    <a:lnTo>
                      <a:pt x="0" y="0"/>
                    </a:lnTo>
                    <a:lnTo>
                      <a:pt x="6" y="0"/>
                    </a:lnTo>
                    <a:lnTo>
                      <a:pt x="18" y="6"/>
                    </a:lnTo>
                    <a:lnTo>
                      <a:pt x="18"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788" name="Freeform 415"/>
              <p:cNvSpPr>
                <a:spLocks noChangeAspect="1"/>
              </p:cNvSpPr>
              <p:nvPr/>
            </p:nvSpPr>
            <p:spPr bwMode="auto">
              <a:xfrm>
                <a:off x="2157" y="3024"/>
                <a:ext cx="78" cy="108"/>
              </a:xfrm>
              <a:custGeom>
                <a:avLst/>
                <a:gdLst>
                  <a:gd name="T0" fmla="*/ 6 w 78"/>
                  <a:gd name="T1" fmla="*/ 0 h 108"/>
                  <a:gd name="T2" fmla="*/ 12 w 78"/>
                  <a:gd name="T3" fmla="*/ 0 h 108"/>
                  <a:gd name="T4" fmla="*/ 18 w 78"/>
                  <a:gd name="T5" fmla="*/ 6 h 108"/>
                  <a:gd name="T6" fmla="*/ 30 w 78"/>
                  <a:gd name="T7" fmla="*/ 6 h 108"/>
                  <a:gd name="T8" fmla="*/ 36 w 78"/>
                  <a:gd name="T9" fmla="*/ 12 h 108"/>
                  <a:gd name="T10" fmla="*/ 48 w 78"/>
                  <a:gd name="T11" fmla="*/ 12 h 108"/>
                  <a:gd name="T12" fmla="*/ 48 w 78"/>
                  <a:gd name="T13" fmla="*/ 18 h 108"/>
                  <a:gd name="T14" fmla="*/ 54 w 78"/>
                  <a:gd name="T15" fmla="*/ 24 h 108"/>
                  <a:gd name="T16" fmla="*/ 54 w 78"/>
                  <a:gd name="T17" fmla="*/ 30 h 108"/>
                  <a:gd name="T18" fmla="*/ 60 w 78"/>
                  <a:gd name="T19" fmla="*/ 36 h 108"/>
                  <a:gd name="T20" fmla="*/ 66 w 78"/>
                  <a:gd name="T21" fmla="*/ 42 h 108"/>
                  <a:gd name="T22" fmla="*/ 72 w 78"/>
                  <a:gd name="T23" fmla="*/ 48 h 108"/>
                  <a:gd name="T24" fmla="*/ 78 w 78"/>
                  <a:gd name="T25" fmla="*/ 60 h 108"/>
                  <a:gd name="T26" fmla="*/ 72 w 78"/>
                  <a:gd name="T27" fmla="*/ 72 h 108"/>
                  <a:gd name="T28" fmla="*/ 54 w 78"/>
                  <a:gd name="T29" fmla="*/ 72 h 108"/>
                  <a:gd name="T30" fmla="*/ 42 w 78"/>
                  <a:gd name="T31" fmla="*/ 78 h 108"/>
                  <a:gd name="T32" fmla="*/ 36 w 78"/>
                  <a:gd name="T33" fmla="*/ 84 h 108"/>
                  <a:gd name="T34" fmla="*/ 30 w 78"/>
                  <a:gd name="T35" fmla="*/ 96 h 108"/>
                  <a:gd name="T36" fmla="*/ 30 w 78"/>
                  <a:gd name="T37" fmla="*/ 102 h 108"/>
                  <a:gd name="T38" fmla="*/ 24 w 78"/>
                  <a:gd name="T39" fmla="*/ 108 h 108"/>
                  <a:gd name="T40" fmla="*/ 12 w 78"/>
                  <a:gd name="T41" fmla="*/ 102 h 108"/>
                  <a:gd name="T42" fmla="*/ 6 w 78"/>
                  <a:gd name="T43" fmla="*/ 90 h 108"/>
                  <a:gd name="T44" fmla="*/ 6 w 78"/>
                  <a:gd name="T45" fmla="*/ 60 h 108"/>
                  <a:gd name="T46" fmla="*/ 0 w 78"/>
                  <a:gd name="T47" fmla="*/ 48 h 108"/>
                  <a:gd name="T48" fmla="*/ 0 w 78"/>
                  <a:gd name="T49" fmla="*/ 36 h 108"/>
                  <a:gd name="T50" fmla="*/ 6 w 78"/>
                  <a:gd name="T51" fmla="*/ 18 h 108"/>
                  <a:gd name="T52" fmla="*/ 6 w 78"/>
                  <a:gd name="T53" fmla="*/ 0 h 10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78"/>
                  <a:gd name="T82" fmla="*/ 0 h 108"/>
                  <a:gd name="T83" fmla="*/ 78 w 78"/>
                  <a:gd name="T84" fmla="*/ 108 h 10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78" h="108">
                    <a:moveTo>
                      <a:pt x="6" y="0"/>
                    </a:moveTo>
                    <a:lnTo>
                      <a:pt x="12" y="0"/>
                    </a:lnTo>
                    <a:lnTo>
                      <a:pt x="18" y="6"/>
                    </a:lnTo>
                    <a:lnTo>
                      <a:pt x="30" y="6"/>
                    </a:lnTo>
                    <a:lnTo>
                      <a:pt x="36" y="12"/>
                    </a:lnTo>
                    <a:lnTo>
                      <a:pt x="48" y="12"/>
                    </a:lnTo>
                    <a:lnTo>
                      <a:pt x="48" y="18"/>
                    </a:lnTo>
                    <a:lnTo>
                      <a:pt x="54" y="24"/>
                    </a:lnTo>
                    <a:lnTo>
                      <a:pt x="54" y="30"/>
                    </a:lnTo>
                    <a:lnTo>
                      <a:pt x="60" y="36"/>
                    </a:lnTo>
                    <a:lnTo>
                      <a:pt x="66" y="42"/>
                    </a:lnTo>
                    <a:lnTo>
                      <a:pt x="72" y="48"/>
                    </a:lnTo>
                    <a:lnTo>
                      <a:pt x="78" y="60"/>
                    </a:lnTo>
                    <a:lnTo>
                      <a:pt x="72" y="72"/>
                    </a:lnTo>
                    <a:lnTo>
                      <a:pt x="54" y="72"/>
                    </a:lnTo>
                    <a:lnTo>
                      <a:pt x="42" y="78"/>
                    </a:lnTo>
                    <a:lnTo>
                      <a:pt x="36" y="84"/>
                    </a:lnTo>
                    <a:lnTo>
                      <a:pt x="30" y="96"/>
                    </a:lnTo>
                    <a:lnTo>
                      <a:pt x="30" y="102"/>
                    </a:lnTo>
                    <a:lnTo>
                      <a:pt x="24" y="108"/>
                    </a:lnTo>
                    <a:lnTo>
                      <a:pt x="12" y="102"/>
                    </a:lnTo>
                    <a:lnTo>
                      <a:pt x="6" y="90"/>
                    </a:lnTo>
                    <a:lnTo>
                      <a:pt x="6" y="60"/>
                    </a:lnTo>
                    <a:lnTo>
                      <a:pt x="0" y="48"/>
                    </a:lnTo>
                    <a:lnTo>
                      <a:pt x="0" y="36"/>
                    </a:lnTo>
                    <a:lnTo>
                      <a:pt x="6" y="18"/>
                    </a:lnTo>
                    <a:lnTo>
                      <a:pt x="6" y="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789" name="Freeform 416"/>
              <p:cNvSpPr>
                <a:spLocks noChangeAspect="1"/>
              </p:cNvSpPr>
              <p:nvPr/>
            </p:nvSpPr>
            <p:spPr bwMode="auto">
              <a:xfrm>
                <a:off x="2157" y="3024"/>
                <a:ext cx="78" cy="108"/>
              </a:xfrm>
              <a:custGeom>
                <a:avLst/>
                <a:gdLst>
                  <a:gd name="T0" fmla="*/ 6 w 78"/>
                  <a:gd name="T1" fmla="*/ 0 h 108"/>
                  <a:gd name="T2" fmla="*/ 12 w 78"/>
                  <a:gd name="T3" fmla="*/ 0 h 108"/>
                  <a:gd name="T4" fmla="*/ 18 w 78"/>
                  <a:gd name="T5" fmla="*/ 6 h 108"/>
                  <a:gd name="T6" fmla="*/ 30 w 78"/>
                  <a:gd name="T7" fmla="*/ 6 h 108"/>
                  <a:gd name="T8" fmla="*/ 36 w 78"/>
                  <a:gd name="T9" fmla="*/ 12 h 108"/>
                  <a:gd name="T10" fmla="*/ 48 w 78"/>
                  <a:gd name="T11" fmla="*/ 12 h 108"/>
                  <a:gd name="T12" fmla="*/ 48 w 78"/>
                  <a:gd name="T13" fmla="*/ 18 h 108"/>
                  <a:gd name="T14" fmla="*/ 54 w 78"/>
                  <a:gd name="T15" fmla="*/ 24 h 108"/>
                  <a:gd name="T16" fmla="*/ 54 w 78"/>
                  <a:gd name="T17" fmla="*/ 30 h 108"/>
                  <a:gd name="T18" fmla="*/ 60 w 78"/>
                  <a:gd name="T19" fmla="*/ 36 h 108"/>
                  <a:gd name="T20" fmla="*/ 66 w 78"/>
                  <a:gd name="T21" fmla="*/ 42 h 108"/>
                  <a:gd name="T22" fmla="*/ 72 w 78"/>
                  <a:gd name="T23" fmla="*/ 48 h 108"/>
                  <a:gd name="T24" fmla="*/ 78 w 78"/>
                  <a:gd name="T25" fmla="*/ 60 h 108"/>
                  <a:gd name="T26" fmla="*/ 72 w 78"/>
                  <a:gd name="T27" fmla="*/ 72 h 108"/>
                  <a:gd name="T28" fmla="*/ 54 w 78"/>
                  <a:gd name="T29" fmla="*/ 72 h 108"/>
                  <a:gd name="T30" fmla="*/ 42 w 78"/>
                  <a:gd name="T31" fmla="*/ 78 h 108"/>
                  <a:gd name="T32" fmla="*/ 36 w 78"/>
                  <a:gd name="T33" fmla="*/ 84 h 108"/>
                  <a:gd name="T34" fmla="*/ 30 w 78"/>
                  <a:gd name="T35" fmla="*/ 96 h 108"/>
                  <a:gd name="T36" fmla="*/ 30 w 78"/>
                  <a:gd name="T37" fmla="*/ 102 h 108"/>
                  <a:gd name="T38" fmla="*/ 24 w 78"/>
                  <a:gd name="T39" fmla="*/ 108 h 108"/>
                  <a:gd name="T40" fmla="*/ 12 w 78"/>
                  <a:gd name="T41" fmla="*/ 102 h 108"/>
                  <a:gd name="T42" fmla="*/ 6 w 78"/>
                  <a:gd name="T43" fmla="*/ 90 h 108"/>
                  <a:gd name="T44" fmla="*/ 6 w 78"/>
                  <a:gd name="T45" fmla="*/ 60 h 108"/>
                  <a:gd name="T46" fmla="*/ 0 w 78"/>
                  <a:gd name="T47" fmla="*/ 48 h 108"/>
                  <a:gd name="T48" fmla="*/ 0 w 78"/>
                  <a:gd name="T49" fmla="*/ 36 h 108"/>
                  <a:gd name="T50" fmla="*/ 6 w 78"/>
                  <a:gd name="T51" fmla="*/ 18 h 108"/>
                  <a:gd name="T52" fmla="*/ 6 w 78"/>
                  <a:gd name="T53" fmla="*/ 0 h 108"/>
                  <a:gd name="T54" fmla="*/ 6 w 78"/>
                  <a:gd name="T55" fmla="*/ 6 h 10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8"/>
                  <a:gd name="T85" fmla="*/ 0 h 108"/>
                  <a:gd name="T86" fmla="*/ 78 w 78"/>
                  <a:gd name="T87" fmla="*/ 108 h 10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8" h="108">
                    <a:moveTo>
                      <a:pt x="6" y="0"/>
                    </a:moveTo>
                    <a:lnTo>
                      <a:pt x="12" y="0"/>
                    </a:lnTo>
                    <a:lnTo>
                      <a:pt x="18" y="6"/>
                    </a:lnTo>
                    <a:lnTo>
                      <a:pt x="30" y="6"/>
                    </a:lnTo>
                    <a:lnTo>
                      <a:pt x="36" y="12"/>
                    </a:lnTo>
                    <a:lnTo>
                      <a:pt x="48" y="12"/>
                    </a:lnTo>
                    <a:lnTo>
                      <a:pt x="48" y="18"/>
                    </a:lnTo>
                    <a:lnTo>
                      <a:pt x="54" y="24"/>
                    </a:lnTo>
                    <a:lnTo>
                      <a:pt x="54" y="30"/>
                    </a:lnTo>
                    <a:lnTo>
                      <a:pt x="60" y="36"/>
                    </a:lnTo>
                    <a:lnTo>
                      <a:pt x="66" y="42"/>
                    </a:lnTo>
                    <a:lnTo>
                      <a:pt x="72" y="48"/>
                    </a:lnTo>
                    <a:lnTo>
                      <a:pt x="78" y="60"/>
                    </a:lnTo>
                    <a:lnTo>
                      <a:pt x="72" y="72"/>
                    </a:lnTo>
                    <a:lnTo>
                      <a:pt x="54" y="72"/>
                    </a:lnTo>
                    <a:lnTo>
                      <a:pt x="42" y="78"/>
                    </a:lnTo>
                    <a:lnTo>
                      <a:pt x="36" y="84"/>
                    </a:lnTo>
                    <a:lnTo>
                      <a:pt x="30" y="96"/>
                    </a:lnTo>
                    <a:lnTo>
                      <a:pt x="30" y="102"/>
                    </a:lnTo>
                    <a:lnTo>
                      <a:pt x="24" y="108"/>
                    </a:lnTo>
                    <a:lnTo>
                      <a:pt x="12" y="102"/>
                    </a:lnTo>
                    <a:lnTo>
                      <a:pt x="6" y="90"/>
                    </a:lnTo>
                    <a:lnTo>
                      <a:pt x="6" y="60"/>
                    </a:lnTo>
                    <a:lnTo>
                      <a:pt x="0" y="48"/>
                    </a:lnTo>
                    <a:lnTo>
                      <a:pt x="0" y="36"/>
                    </a:lnTo>
                    <a:lnTo>
                      <a:pt x="6" y="18"/>
                    </a:lnTo>
                    <a:lnTo>
                      <a:pt x="6" y="0"/>
                    </a:lnTo>
                    <a:lnTo>
                      <a:pt x="6"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790" name="Freeform 417"/>
              <p:cNvSpPr>
                <a:spLocks noChangeAspect="1"/>
              </p:cNvSpPr>
              <p:nvPr/>
            </p:nvSpPr>
            <p:spPr bwMode="auto">
              <a:xfrm>
                <a:off x="2085" y="2958"/>
                <a:ext cx="12" cy="18"/>
              </a:xfrm>
              <a:custGeom>
                <a:avLst/>
                <a:gdLst>
                  <a:gd name="T0" fmla="*/ 0 w 12"/>
                  <a:gd name="T1" fmla="*/ 6 h 18"/>
                  <a:gd name="T2" fmla="*/ 0 w 12"/>
                  <a:gd name="T3" fmla="*/ 0 h 18"/>
                  <a:gd name="T4" fmla="*/ 6 w 12"/>
                  <a:gd name="T5" fmla="*/ 0 h 18"/>
                  <a:gd name="T6" fmla="*/ 12 w 12"/>
                  <a:gd name="T7" fmla="*/ 6 h 18"/>
                  <a:gd name="T8" fmla="*/ 12 w 12"/>
                  <a:gd name="T9" fmla="*/ 18 h 18"/>
                  <a:gd name="T10" fmla="*/ 6 w 12"/>
                  <a:gd name="T11" fmla="*/ 18 h 18"/>
                  <a:gd name="T12" fmla="*/ 6 w 12"/>
                  <a:gd name="T13" fmla="*/ 12 h 18"/>
                  <a:gd name="T14" fmla="*/ 0 w 12"/>
                  <a:gd name="T15" fmla="*/ 6 h 18"/>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8"/>
                  <a:gd name="T26" fmla="*/ 12 w 12"/>
                  <a:gd name="T27" fmla="*/ 18 h 1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8">
                    <a:moveTo>
                      <a:pt x="0" y="6"/>
                    </a:moveTo>
                    <a:lnTo>
                      <a:pt x="0" y="0"/>
                    </a:lnTo>
                    <a:lnTo>
                      <a:pt x="6" y="0"/>
                    </a:lnTo>
                    <a:lnTo>
                      <a:pt x="12" y="6"/>
                    </a:lnTo>
                    <a:lnTo>
                      <a:pt x="12" y="18"/>
                    </a:lnTo>
                    <a:lnTo>
                      <a:pt x="6" y="18"/>
                    </a:lnTo>
                    <a:lnTo>
                      <a:pt x="6" y="12"/>
                    </a:lnTo>
                    <a:lnTo>
                      <a:pt x="0" y="6"/>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791" name="Freeform 418"/>
              <p:cNvSpPr>
                <a:spLocks noChangeAspect="1"/>
              </p:cNvSpPr>
              <p:nvPr/>
            </p:nvSpPr>
            <p:spPr bwMode="auto">
              <a:xfrm>
                <a:off x="2085" y="2958"/>
                <a:ext cx="12" cy="18"/>
              </a:xfrm>
              <a:custGeom>
                <a:avLst/>
                <a:gdLst>
                  <a:gd name="T0" fmla="*/ 0 w 12"/>
                  <a:gd name="T1" fmla="*/ 6 h 18"/>
                  <a:gd name="T2" fmla="*/ 0 w 12"/>
                  <a:gd name="T3" fmla="*/ 0 h 18"/>
                  <a:gd name="T4" fmla="*/ 6 w 12"/>
                  <a:gd name="T5" fmla="*/ 0 h 18"/>
                  <a:gd name="T6" fmla="*/ 12 w 12"/>
                  <a:gd name="T7" fmla="*/ 6 h 18"/>
                  <a:gd name="T8" fmla="*/ 12 w 12"/>
                  <a:gd name="T9" fmla="*/ 18 h 18"/>
                  <a:gd name="T10" fmla="*/ 6 w 12"/>
                  <a:gd name="T11" fmla="*/ 18 h 18"/>
                  <a:gd name="T12" fmla="*/ 6 w 12"/>
                  <a:gd name="T13" fmla="*/ 12 h 18"/>
                  <a:gd name="T14" fmla="*/ 0 w 12"/>
                  <a:gd name="T15" fmla="*/ 6 h 18"/>
                  <a:gd name="T16" fmla="*/ 0 w 12"/>
                  <a:gd name="T17" fmla="*/ 12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8"/>
                  <a:gd name="T29" fmla="*/ 12 w 12"/>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8">
                    <a:moveTo>
                      <a:pt x="0" y="6"/>
                    </a:moveTo>
                    <a:lnTo>
                      <a:pt x="0" y="0"/>
                    </a:lnTo>
                    <a:lnTo>
                      <a:pt x="6" y="0"/>
                    </a:lnTo>
                    <a:lnTo>
                      <a:pt x="12" y="6"/>
                    </a:lnTo>
                    <a:lnTo>
                      <a:pt x="12" y="18"/>
                    </a:lnTo>
                    <a:lnTo>
                      <a:pt x="6" y="18"/>
                    </a:lnTo>
                    <a:lnTo>
                      <a:pt x="6" y="12"/>
                    </a:lnTo>
                    <a:lnTo>
                      <a:pt x="0" y="6"/>
                    </a:lnTo>
                    <a:lnTo>
                      <a:pt x="0" y="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792" name="Freeform 419"/>
              <p:cNvSpPr>
                <a:spLocks noChangeAspect="1"/>
              </p:cNvSpPr>
              <p:nvPr/>
            </p:nvSpPr>
            <p:spPr bwMode="auto">
              <a:xfrm>
                <a:off x="1713" y="1212"/>
                <a:ext cx="366" cy="594"/>
              </a:xfrm>
              <a:custGeom>
                <a:avLst/>
                <a:gdLst>
                  <a:gd name="T0" fmla="*/ 168 w 366"/>
                  <a:gd name="T1" fmla="*/ 564 h 594"/>
                  <a:gd name="T2" fmla="*/ 0 w 366"/>
                  <a:gd name="T3" fmla="*/ 528 h 594"/>
                  <a:gd name="T4" fmla="*/ 42 w 366"/>
                  <a:gd name="T5" fmla="*/ 366 h 594"/>
                  <a:gd name="T6" fmla="*/ 30 w 366"/>
                  <a:gd name="T7" fmla="*/ 348 h 594"/>
                  <a:gd name="T8" fmla="*/ 90 w 366"/>
                  <a:gd name="T9" fmla="*/ 264 h 594"/>
                  <a:gd name="T10" fmla="*/ 72 w 366"/>
                  <a:gd name="T11" fmla="*/ 228 h 594"/>
                  <a:gd name="T12" fmla="*/ 114 w 366"/>
                  <a:gd name="T13" fmla="*/ 0 h 594"/>
                  <a:gd name="T14" fmla="*/ 168 w 366"/>
                  <a:gd name="T15" fmla="*/ 12 h 594"/>
                  <a:gd name="T16" fmla="*/ 150 w 366"/>
                  <a:gd name="T17" fmla="*/ 90 h 594"/>
                  <a:gd name="T18" fmla="*/ 162 w 366"/>
                  <a:gd name="T19" fmla="*/ 120 h 594"/>
                  <a:gd name="T20" fmla="*/ 156 w 366"/>
                  <a:gd name="T21" fmla="*/ 132 h 594"/>
                  <a:gd name="T22" fmla="*/ 174 w 366"/>
                  <a:gd name="T23" fmla="*/ 150 h 594"/>
                  <a:gd name="T24" fmla="*/ 198 w 366"/>
                  <a:gd name="T25" fmla="*/ 198 h 594"/>
                  <a:gd name="T26" fmla="*/ 222 w 366"/>
                  <a:gd name="T27" fmla="*/ 210 h 594"/>
                  <a:gd name="T28" fmla="*/ 192 w 366"/>
                  <a:gd name="T29" fmla="*/ 288 h 594"/>
                  <a:gd name="T30" fmla="*/ 204 w 366"/>
                  <a:gd name="T31" fmla="*/ 300 h 594"/>
                  <a:gd name="T32" fmla="*/ 222 w 366"/>
                  <a:gd name="T33" fmla="*/ 282 h 594"/>
                  <a:gd name="T34" fmla="*/ 234 w 366"/>
                  <a:gd name="T35" fmla="*/ 294 h 594"/>
                  <a:gd name="T36" fmla="*/ 240 w 366"/>
                  <a:gd name="T37" fmla="*/ 354 h 594"/>
                  <a:gd name="T38" fmla="*/ 258 w 366"/>
                  <a:gd name="T39" fmla="*/ 366 h 594"/>
                  <a:gd name="T40" fmla="*/ 264 w 366"/>
                  <a:gd name="T41" fmla="*/ 396 h 594"/>
                  <a:gd name="T42" fmla="*/ 276 w 366"/>
                  <a:gd name="T43" fmla="*/ 390 h 594"/>
                  <a:gd name="T44" fmla="*/ 294 w 366"/>
                  <a:gd name="T45" fmla="*/ 396 h 594"/>
                  <a:gd name="T46" fmla="*/ 300 w 366"/>
                  <a:gd name="T47" fmla="*/ 384 h 594"/>
                  <a:gd name="T48" fmla="*/ 342 w 366"/>
                  <a:gd name="T49" fmla="*/ 396 h 594"/>
                  <a:gd name="T50" fmla="*/ 354 w 366"/>
                  <a:gd name="T51" fmla="*/ 378 h 594"/>
                  <a:gd name="T52" fmla="*/ 366 w 366"/>
                  <a:gd name="T53" fmla="*/ 402 h 594"/>
                  <a:gd name="T54" fmla="*/ 336 w 366"/>
                  <a:gd name="T55" fmla="*/ 594 h 594"/>
                  <a:gd name="T56" fmla="*/ 222 w 366"/>
                  <a:gd name="T57" fmla="*/ 576 h 594"/>
                  <a:gd name="T58" fmla="*/ 168 w 366"/>
                  <a:gd name="T59" fmla="*/ 564 h 59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66"/>
                  <a:gd name="T91" fmla="*/ 0 h 594"/>
                  <a:gd name="T92" fmla="*/ 366 w 366"/>
                  <a:gd name="T93" fmla="*/ 594 h 59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66" h="594">
                    <a:moveTo>
                      <a:pt x="168" y="564"/>
                    </a:moveTo>
                    <a:lnTo>
                      <a:pt x="0" y="528"/>
                    </a:lnTo>
                    <a:lnTo>
                      <a:pt x="42" y="366"/>
                    </a:lnTo>
                    <a:lnTo>
                      <a:pt x="30" y="348"/>
                    </a:lnTo>
                    <a:lnTo>
                      <a:pt x="90" y="264"/>
                    </a:lnTo>
                    <a:lnTo>
                      <a:pt x="72" y="228"/>
                    </a:lnTo>
                    <a:lnTo>
                      <a:pt x="114" y="0"/>
                    </a:lnTo>
                    <a:lnTo>
                      <a:pt x="168" y="12"/>
                    </a:lnTo>
                    <a:lnTo>
                      <a:pt x="150" y="90"/>
                    </a:lnTo>
                    <a:lnTo>
                      <a:pt x="162" y="120"/>
                    </a:lnTo>
                    <a:lnTo>
                      <a:pt x="156" y="132"/>
                    </a:lnTo>
                    <a:lnTo>
                      <a:pt x="174" y="150"/>
                    </a:lnTo>
                    <a:lnTo>
                      <a:pt x="198" y="198"/>
                    </a:lnTo>
                    <a:lnTo>
                      <a:pt x="222" y="210"/>
                    </a:lnTo>
                    <a:lnTo>
                      <a:pt x="192" y="288"/>
                    </a:lnTo>
                    <a:lnTo>
                      <a:pt x="204" y="300"/>
                    </a:lnTo>
                    <a:lnTo>
                      <a:pt x="222" y="282"/>
                    </a:lnTo>
                    <a:lnTo>
                      <a:pt x="234" y="294"/>
                    </a:lnTo>
                    <a:lnTo>
                      <a:pt x="240" y="354"/>
                    </a:lnTo>
                    <a:lnTo>
                      <a:pt x="258" y="366"/>
                    </a:lnTo>
                    <a:lnTo>
                      <a:pt x="264" y="396"/>
                    </a:lnTo>
                    <a:lnTo>
                      <a:pt x="276" y="390"/>
                    </a:lnTo>
                    <a:lnTo>
                      <a:pt x="294" y="396"/>
                    </a:lnTo>
                    <a:lnTo>
                      <a:pt x="300" y="384"/>
                    </a:lnTo>
                    <a:lnTo>
                      <a:pt x="342" y="396"/>
                    </a:lnTo>
                    <a:lnTo>
                      <a:pt x="354" y="378"/>
                    </a:lnTo>
                    <a:lnTo>
                      <a:pt x="366" y="402"/>
                    </a:lnTo>
                    <a:lnTo>
                      <a:pt x="336" y="594"/>
                    </a:lnTo>
                    <a:lnTo>
                      <a:pt x="222" y="576"/>
                    </a:lnTo>
                    <a:lnTo>
                      <a:pt x="168" y="564"/>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793" name="Freeform 420"/>
              <p:cNvSpPr>
                <a:spLocks noChangeAspect="1"/>
              </p:cNvSpPr>
              <p:nvPr/>
            </p:nvSpPr>
            <p:spPr bwMode="auto">
              <a:xfrm>
                <a:off x="1713" y="1212"/>
                <a:ext cx="366" cy="594"/>
              </a:xfrm>
              <a:custGeom>
                <a:avLst/>
                <a:gdLst>
                  <a:gd name="T0" fmla="*/ 168 w 366"/>
                  <a:gd name="T1" fmla="*/ 564 h 594"/>
                  <a:gd name="T2" fmla="*/ 0 w 366"/>
                  <a:gd name="T3" fmla="*/ 528 h 594"/>
                  <a:gd name="T4" fmla="*/ 42 w 366"/>
                  <a:gd name="T5" fmla="*/ 366 h 594"/>
                  <a:gd name="T6" fmla="*/ 30 w 366"/>
                  <a:gd name="T7" fmla="*/ 348 h 594"/>
                  <a:gd name="T8" fmla="*/ 90 w 366"/>
                  <a:gd name="T9" fmla="*/ 264 h 594"/>
                  <a:gd name="T10" fmla="*/ 72 w 366"/>
                  <a:gd name="T11" fmla="*/ 228 h 594"/>
                  <a:gd name="T12" fmla="*/ 114 w 366"/>
                  <a:gd name="T13" fmla="*/ 0 h 594"/>
                  <a:gd name="T14" fmla="*/ 168 w 366"/>
                  <a:gd name="T15" fmla="*/ 12 h 594"/>
                  <a:gd name="T16" fmla="*/ 150 w 366"/>
                  <a:gd name="T17" fmla="*/ 90 h 594"/>
                  <a:gd name="T18" fmla="*/ 162 w 366"/>
                  <a:gd name="T19" fmla="*/ 120 h 594"/>
                  <a:gd name="T20" fmla="*/ 156 w 366"/>
                  <a:gd name="T21" fmla="*/ 132 h 594"/>
                  <a:gd name="T22" fmla="*/ 174 w 366"/>
                  <a:gd name="T23" fmla="*/ 150 h 594"/>
                  <a:gd name="T24" fmla="*/ 198 w 366"/>
                  <a:gd name="T25" fmla="*/ 198 h 594"/>
                  <a:gd name="T26" fmla="*/ 222 w 366"/>
                  <a:gd name="T27" fmla="*/ 210 h 594"/>
                  <a:gd name="T28" fmla="*/ 192 w 366"/>
                  <a:gd name="T29" fmla="*/ 288 h 594"/>
                  <a:gd name="T30" fmla="*/ 204 w 366"/>
                  <a:gd name="T31" fmla="*/ 300 h 594"/>
                  <a:gd name="T32" fmla="*/ 222 w 366"/>
                  <a:gd name="T33" fmla="*/ 282 h 594"/>
                  <a:gd name="T34" fmla="*/ 234 w 366"/>
                  <a:gd name="T35" fmla="*/ 294 h 594"/>
                  <a:gd name="T36" fmla="*/ 240 w 366"/>
                  <a:gd name="T37" fmla="*/ 354 h 594"/>
                  <a:gd name="T38" fmla="*/ 258 w 366"/>
                  <a:gd name="T39" fmla="*/ 366 h 594"/>
                  <a:gd name="T40" fmla="*/ 264 w 366"/>
                  <a:gd name="T41" fmla="*/ 396 h 594"/>
                  <a:gd name="T42" fmla="*/ 276 w 366"/>
                  <a:gd name="T43" fmla="*/ 390 h 594"/>
                  <a:gd name="T44" fmla="*/ 294 w 366"/>
                  <a:gd name="T45" fmla="*/ 396 h 594"/>
                  <a:gd name="T46" fmla="*/ 300 w 366"/>
                  <a:gd name="T47" fmla="*/ 384 h 594"/>
                  <a:gd name="T48" fmla="*/ 342 w 366"/>
                  <a:gd name="T49" fmla="*/ 396 h 594"/>
                  <a:gd name="T50" fmla="*/ 354 w 366"/>
                  <a:gd name="T51" fmla="*/ 378 h 594"/>
                  <a:gd name="T52" fmla="*/ 366 w 366"/>
                  <a:gd name="T53" fmla="*/ 402 h 594"/>
                  <a:gd name="T54" fmla="*/ 336 w 366"/>
                  <a:gd name="T55" fmla="*/ 594 h 594"/>
                  <a:gd name="T56" fmla="*/ 222 w 366"/>
                  <a:gd name="T57" fmla="*/ 576 h 594"/>
                  <a:gd name="T58" fmla="*/ 168 w 366"/>
                  <a:gd name="T59" fmla="*/ 564 h 594"/>
                  <a:gd name="T60" fmla="*/ 168 w 366"/>
                  <a:gd name="T61" fmla="*/ 570 h 59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66"/>
                  <a:gd name="T94" fmla="*/ 0 h 594"/>
                  <a:gd name="T95" fmla="*/ 366 w 366"/>
                  <a:gd name="T96" fmla="*/ 594 h 59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66" h="594">
                    <a:moveTo>
                      <a:pt x="168" y="564"/>
                    </a:moveTo>
                    <a:lnTo>
                      <a:pt x="0" y="528"/>
                    </a:lnTo>
                    <a:lnTo>
                      <a:pt x="42" y="366"/>
                    </a:lnTo>
                    <a:lnTo>
                      <a:pt x="30" y="348"/>
                    </a:lnTo>
                    <a:lnTo>
                      <a:pt x="90" y="264"/>
                    </a:lnTo>
                    <a:lnTo>
                      <a:pt x="72" y="228"/>
                    </a:lnTo>
                    <a:lnTo>
                      <a:pt x="114" y="0"/>
                    </a:lnTo>
                    <a:lnTo>
                      <a:pt x="168" y="12"/>
                    </a:lnTo>
                    <a:lnTo>
                      <a:pt x="150" y="90"/>
                    </a:lnTo>
                    <a:lnTo>
                      <a:pt x="162" y="120"/>
                    </a:lnTo>
                    <a:lnTo>
                      <a:pt x="156" y="132"/>
                    </a:lnTo>
                    <a:lnTo>
                      <a:pt x="174" y="150"/>
                    </a:lnTo>
                    <a:lnTo>
                      <a:pt x="198" y="198"/>
                    </a:lnTo>
                    <a:lnTo>
                      <a:pt x="222" y="210"/>
                    </a:lnTo>
                    <a:lnTo>
                      <a:pt x="192" y="288"/>
                    </a:lnTo>
                    <a:lnTo>
                      <a:pt x="204" y="300"/>
                    </a:lnTo>
                    <a:lnTo>
                      <a:pt x="222" y="282"/>
                    </a:lnTo>
                    <a:lnTo>
                      <a:pt x="234" y="294"/>
                    </a:lnTo>
                    <a:lnTo>
                      <a:pt x="240" y="354"/>
                    </a:lnTo>
                    <a:lnTo>
                      <a:pt x="258" y="366"/>
                    </a:lnTo>
                    <a:lnTo>
                      <a:pt x="264" y="396"/>
                    </a:lnTo>
                    <a:lnTo>
                      <a:pt x="276" y="390"/>
                    </a:lnTo>
                    <a:lnTo>
                      <a:pt x="294" y="396"/>
                    </a:lnTo>
                    <a:lnTo>
                      <a:pt x="300" y="384"/>
                    </a:lnTo>
                    <a:lnTo>
                      <a:pt x="342" y="396"/>
                    </a:lnTo>
                    <a:lnTo>
                      <a:pt x="354" y="378"/>
                    </a:lnTo>
                    <a:lnTo>
                      <a:pt x="366" y="402"/>
                    </a:lnTo>
                    <a:lnTo>
                      <a:pt x="336" y="594"/>
                    </a:lnTo>
                    <a:lnTo>
                      <a:pt x="222" y="576"/>
                    </a:lnTo>
                    <a:lnTo>
                      <a:pt x="168" y="564"/>
                    </a:lnTo>
                    <a:lnTo>
                      <a:pt x="168" y="57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794" name="Freeform 421"/>
              <p:cNvSpPr>
                <a:spLocks noChangeAspect="1"/>
              </p:cNvSpPr>
              <p:nvPr/>
            </p:nvSpPr>
            <p:spPr bwMode="auto">
              <a:xfrm>
                <a:off x="3183" y="1818"/>
                <a:ext cx="246" cy="438"/>
              </a:xfrm>
              <a:custGeom>
                <a:avLst/>
                <a:gdLst>
                  <a:gd name="T0" fmla="*/ 150 w 246"/>
                  <a:gd name="T1" fmla="*/ 438 h 438"/>
                  <a:gd name="T2" fmla="*/ 132 w 246"/>
                  <a:gd name="T3" fmla="*/ 414 h 438"/>
                  <a:gd name="T4" fmla="*/ 126 w 246"/>
                  <a:gd name="T5" fmla="*/ 384 h 438"/>
                  <a:gd name="T6" fmla="*/ 72 w 246"/>
                  <a:gd name="T7" fmla="*/ 348 h 438"/>
                  <a:gd name="T8" fmla="*/ 84 w 246"/>
                  <a:gd name="T9" fmla="*/ 294 h 438"/>
                  <a:gd name="T10" fmla="*/ 66 w 246"/>
                  <a:gd name="T11" fmla="*/ 288 h 438"/>
                  <a:gd name="T12" fmla="*/ 54 w 246"/>
                  <a:gd name="T13" fmla="*/ 294 h 438"/>
                  <a:gd name="T14" fmla="*/ 42 w 246"/>
                  <a:gd name="T15" fmla="*/ 264 h 438"/>
                  <a:gd name="T16" fmla="*/ 18 w 246"/>
                  <a:gd name="T17" fmla="*/ 240 h 438"/>
                  <a:gd name="T18" fmla="*/ 0 w 246"/>
                  <a:gd name="T19" fmla="*/ 222 h 438"/>
                  <a:gd name="T20" fmla="*/ 0 w 246"/>
                  <a:gd name="T21" fmla="*/ 168 h 438"/>
                  <a:gd name="T22" fmla="*/ 18 w 246"/>
                  <a:gd name="T23" fmla="*/ 156 h 438"/>
                  <a:gd name="T24" fmla="*/ 24 w 246"/>
                  <a:gd name="T25" fmla="*/ 132 h 438"/>
                  <a:gd name="T26" fmla="*/ 18 w 246"/>
                  <a:gd name="T27" fmla="*/ 96 h 438"/>
                  <a:gd name="T28" fmla="*/ 54 w 246"/>
                  <a:gd name="T29" fmla="*/ 84 h 438"/>
                  <a:gd name="T30" fmla="*/ 66 w 246"/>
                  <a:gd name="T31" fmla="*/ 60 h 438"/>
                  <a:gd name="T32" fmla="*/ 66 w 246"/>
                  <a:gd name="T33" fmla="*/ 42 h 438"/>
                  <a:gd name="T34" fmla="*/ 36 w 246"/>
                  <a:gd name="T35" fmla="*/ 12 h 438"/>
                  <a:gd name="T36" fmla="*/ 48 w 246"/>
                  <a:gd name="T37" fmla="*/ 12 h 438"/>
                  <a:gd name="T38" fmla="*/ 198 w 246"/>
                  <a:gd name="T39" fmla="*/ 0 h 438"/>
                  <a:gd name="T40" fmla="*/ 222 w 246"/>
                  <a:gd name="T41" fmla="*/ 60 h 438"/>
                  <a:gd name="T42" fmla="*/ 240 w 246"/>
                  <a:gd name="T43" fmla="*/ 246 h 438"/>
                  <a:gd name="T44" fmla="*/ 228 w 246"/>
                  <a:gd name="T45" fmla="*/ 264 h 438"/>
                  <a:gd name="T46" fmla="*/ 246 w 246"/>
                  <a:gd name="T47" fmla="*/ 294 h 438"/>
                  <a:gd name="T48" fmla="*/ 216 w 246"/>
                  <a:gd name="T49" fmla="*/ 336 h 438"/>
                  <a:gd name="T50" fmla="*/ 216 w 246"/>
                  <a:gd name="T51" fmla="*/ 366 h 438"/>
                  <a:gd name="T52" fmla="*/ 210 w 246"/>
                  <a:gd name="T53" fmla="*/ 378 h 438"/>
                  <a:gd name="T54" fmla="*/ 216 w 246"/>
                  <a:gd name="T55" fmla="*/ 390 h 438"/>
                  <a:gd name="T56" fmla="*/ 192 w 246"/>
                  <a:gd name="T57" fmla="*/ 402 h 438"/>
                  <a:gd name="T58" fmla="*/ 198 w 246"/>
                  <a:gd name="T59" fmla="*/ 426 h 438"/>
                  <a:gd name="T60" fmla="*/ 162 w 246"/>
                  <a:gd name="T61" fmla="*/ 414 h 438"/>
                  <a:gd name="T62" fmla="*/ 150 w 246"/>
                  <a:gd name="T63" fmla="*/ 432 h 438"/>
                  <a:gd name="T64" fmla="*/ 150 w 246"/>
                  <a:gd name="T65" fmla="*/ 438 h 4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438"/>
                  <a:gd name="T101" fmla="*/ 246 w 246"/>
                  <a:gd name="T102" fmla="*/ 438 h 4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438">
                    <a:moveTo>
                      <a:pt x="150" y="438"/>
                    </a:moveTo>
                    <a:lnTo>
                      <a:pt x="132" y="414"/>
                    </a:lnTo>
                    <a:lnTo>
                      <a:pt x="126" y="384"/>
                    </a:lnTo>
                    <a:lnTo>
                      <a:pt x="72" y="348"/>
                    </a:lnTo>
                    <a:lnTo>
                      <a:pt x="84" y="294"/>
                    </a:lnTo>
                    <a:lnTo>
                      <a:pt x="66" y="288"/>
                    </a:lnTo>
                    <a:lnTo>
                      <a:pt x="54" y="294"/>
                    </a:lnTo>
                    <a:lnTo>
                      <a:pt x="42" y="264"/>
                    </a:lnTo>
                    <a:lnTo>
                      <a:pt x="18" y="240"/>
                    </a:lnTo>
                    <a:lnTo>
                      <a:pt x="0" y="222"/>
                    </a:lnTo>
                    <a:lnTo>
                      <a:pt x="0" y="168"/>
                    </a:lnTo>
                    <a:lnTo>
                      <a:pt x="18" y="156"/>
                    </a:lnTo>
                    <a:lnTo>
                      <a:pt x="24" y="132"/>
                    </a:lnTo>
                    <a:lnTo>
                      <a:pt x="18" y="96"/>
                    </a:lnTo>
                    <a:lnTo>
                      <a:pt x="54" y="84"/>
                    </a:lnTo>
                    <a:lnTo>
                      <a:pt x="66" y="60"/>
                    </a:lnTo>
                    <a:lnTo>
                      <a:pt x="66" y="42"/>
                    </a:lnTo>
                    <a:lnTo>
                      <a:pt x="36" y="12"/>
                    </a:lnTo>
                    <a:lnTo>
                      <a:pt x="48" y="12"/>
                    </a:lnTo>
                    <a:lnTo>
                      <a:pt x="198" y="0"/>
                    </a:lnTo>
                    <a:lnTo>
                      <a:pt x="222" y="60"/>
                    </a:lnTo>
                    <a:lnTo>
                      <a:pt x="240" y="246"/>
                    </a:lnTo>
                    <a:lnTo>
                      <a:pt x="228" y="264"/>
                    </a:lnTo>
                    <a:lnTo>
                      <a:pt x="246" y="294"/>
                    </a:lnTo>
                    <a:lnTo>
                      <a:pt x="216" y="336"/>
                    </a:lnTo>
                    <a:lnTo>
                      <a:pt x="216" y="366"/>
                    </a:lnTo>
                    <a:lnTo>
                      <a:pt x="210" y="378"/>
                    </a:lnTo>
                    <a:lnTo>
                      <a:pt x="216" y="390"/>
                    </a:lnTo>
                    <a:lnTo>
                      <a:pt x="192" y="402"/>
                    </a:lnTo>
                    <a:lnTo>
                      <a:pt x="198" y="426"/>
                    </a:lnTo>
                    <a:lnTo>
                      <a:pt x="162" y="414"/>
                    </a:lnTo>
                    <a:lnTo>
                      <a:pt x="150" y="432"/>
                    </a:lnTo>
                    <a:lnTo>
                      <a:pt x="150" y="438"/>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795" name="Freeform 422"/>
              <p:cNvSpPr>
                <a:spLocks noChangeAspect="1"/>
              </p:cNvSpPr>
              <p:nvPr/>
            </p:nvSpPr>
            <p:spPr bwMode="auto">
              <a:xfrm>
                <a:off x="3183" y="1818"/>
                <a:ext cx="246" cy="444"/>
              </a:xfrm>
              <a:custGeom>
                <a:avLst/>
                <a:gdLst>
                  <a:gd name="T0" fmla="*/ 150 w 246"/>
                  <a:gd name="T1" fmla="*/ 438 h 444"/>
                  <a:gd name="T2" fmla="*/ 132 w 246"/>
                  <a:gd name="T3" fmla="*/ 414 h 444"/>
                  <a:gd name="T4" fmla="*/ 126 w 246"/>
                  <a:gd name="T5" fmla="*/ 384 h 444"/>
                  <a:gd name="T6" fmla="*/ 72 w 246"/>
                  <a:gd name="T7" fmla="*/ 348 h 444"/>
                  <a:gd name="T8" fmla="*/ 84 w 246"/>
                  <a:gd name="T9" fmla="*/ 294 h 444"/>
                  <a:gd name="T10" fmla="*/ 66 w 246"/>
                  <a:gd name="T11" fmla="*/ 288 h 444"/>
                  <a:gd name="T12" fmla="*/ 54 w 246"/>
                  <a:gd name="T13" fmla="*/ 294 h 444"/>
                  <a:gd name="T14" fmla="*/ 42 w 246"/>
                  <a:gd name="T15" fmla="*/ 264 h 444"/>
                  <a:gd name="T16" fmla="*/ 18 w 246"/>
                  <a:gd name="T17" fmla="*/ 240 h 444"/>
                  <a:gd name="T18" fmla="*/ 0 w 246"/>
                  <a:gd name="T19" fmla="*/ 222 h 444"/>
                  <a:gd name="T20" fmla="*/ 0 w 246"/>
                  <a:gd name="T21" fmla="*/ 168 h 444"/>
                  <a:gd name="T22" fmla="*/ 18 w 246"/>
                  <a:gd name="T23" fmla="*/ 156 h 444"/>
                  <a:gd name="T24" fmla="*/ 24 w 246"/>
                  <a:gd name="T25" fmla="*/ 132 h 444"/>
                  <a:gd name="T26" fmla="*/ 18 w 246"/>
                  <a:gd name="T27" fmla="*/ 96 h 444"/>
                  <a:gd name="T28" fmla="*/ 54 w 246"/>
                  <a:gd name="T29" fmla="*/ 84 h 444"/>
                  <a:gd name="T30" fmla="*/ 66 w 246"/>
                  <a:gd name="T31" fmla="*/ 60 h 444"/>
                  <a:gd name="T32" fmla="*/ 66 w 246"/>
                  <a:gd name="T33" fmla="*/ 42 h 444"/>
                  <a:gd name="T34" fmla="*/ 36 w 246"/>
                  <a:gd name="T35" fmla="*/ 12 h 444"/>
                  <a:gd name="T36" fmla="*/ 48 w 246"/>
                  <a:gd name="T37" fmla="*/ 12 h 444"/>
                  <a:gd name="T38" fmla="*/ 198 w 246"/>
                  <a:gd name="T39" fmla="*/ 0 h 444"/>
                  <a:gd name="T40" fmla="*/ 222 w 246"/>
                  <a:gd name="T41" fmla="*/ 60 h 444"/>
                  <a:gd name="T42" fmla="*/ 240 w 246"/>
                  <a:gd name="T43" fmla="*/ 246 h 444"/>
                  <a:gd name="T44" fmla="*/ 228 w 246"/>
                  <a:gd name="T45" fmla="*/ 264 h 444"/>
                  <a:gd name="T46" fmla="*/ 246 w 246"/>
                  <a:gd name="T47" fmla="*/ 294 h 444"/>
                  <a:gd name="T48" fmla="*/ 216 w 246"/>
                  <a:gd name="T49" fmla="*/ 336 h 444"/>
                  <a:gd name="T50" fmla="*/ 216 w 246"/>
                  <a:gd name="T51" fmla="*/ 366 h 444"/>
                  <a:gd name="T52" fmla="*/ 210 w 246"/>
                  <a:gd name="T53" fmla="*/ 378 h 444"/>
                  <a:gd name="T54" fmla="*/ 216 w 246"/>
                  <a:gd name="T55" fmla="*/ 390 h 444"/>
                  <a:gd name="T56" fmla="*/ 192 w 246"/>
                  <a:gd name="T57" fmla="*/ 402 h 444"/>
                  <a:gd name="T58" fmla="*/ 198 w 246"/>
                  <a:gd name="T59" fmla="*/ 426 h 444"/>
                  <a:gd name="T60" fmla="*/ 162 w 246"/>
                  <a:gd name="T61" fmla="*/ 414 h 444"/>
                  <a:gd name="T62" fmla="*/ 150 w 246"/>
                  <a:gd name="T63" fmla="*/ 432 h 444"/>
                  <a:gd name="T64" fmla="*/ 150 w 246"/>
                  <a:gd name="T65" fmla="*/ 438 h 444"/>
                  <a:gd name="T66" fmla="*/ 150 w 246"/>
                  <a:gd name="T67" fmla="*/ 444 h 44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6"/>
                  <a:gd name="T103" fmla="*/ 0 h 444"/>
                  <a:gd name="T104" fmla="*/ 246 w 246"/>
                  <a:gd name="T105" fmla="*/ 444 h 44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6" h="444">
                    <a:moveTo>
                      <a:pt x="150" y="438"/>
                    </a:moveTo>
                    <a:lnTo>
                      <a:pt x="132" y="414"/>
                    </a:lnTo>
                    <a:lnTo>
                      <a:pt x="126" y="384"/>
                    </a:lnTo>
                    <a:lnTo>
                      <a:pt x="72" y="348"/>
                    </a:lnTo>
                    <a:lnTo>
                      <a:pt x="84" y="294"/>
                    </a:lnTo>
                    <a:lnTo>
                      <a:pt x="66" y="288"/>
                    </a:lnTo>
                    <a:lnTo>
                      <a:pt x="54" y="294"/>
                    </a:lnTo>
                    <a:lnTo>
                      <a:pt x="42" y="264"/>
                    </a:lnTo>
                    <a:lnTo>
                      <a:pt x="18" y="240"/>
                    </a:lnTo>
                    <a:lnTo>
                      <a:pt x="0" y="222"/>
                    </a:lnTo>
                    <a:lnTo>
                      <a:pt x="0" y="168"/>
                    </a:lnTo>
                    <a:lnTo>
                      <a:pt x="18" y="156"/>
                    </a:lnTo>
                    <a:lnTo>
                      <a:pt x="24" y="132"/>
                    </a:lnTo>
                    <a:lnTo>
                      <a:pt x="18" y="96"/>
                    </a:lnTo>
                    <a:lnTo>
                      <a:pt x="54" y="84"/>
                    </a:lnTo>
                    <a:lnTo>
                      <a:pt x="66" y="60"/>
                    </a:lnTo>
                    <a:lnTo>
                      <a:pt x="66" y="42"/>
                    </a:lnTo>
                    <a:lnTo>
                      <a:pt x="36" y="12"/>
                    </a:lnTo>
                    <a:lnTo>
                      <a:pt x="48" y="12"/>
                    </a:lnTo>
                    <a:lnTo>
                      <a:pt x="198" y="0"/>
                    </a:lnTo>
                    <a:lnTo>
                      <a:pt x="222" y="60"/>
                    </a:lnTo>
                    <a:lnTo>
                      <a:pt x="240" y="246"/>
                    </a:lnTo>
                    <a:lnTo>
                      <a:pt x="228" y="264"/>
                    </a:lnTo>
                    <a:lnTo>
                      <a:pt x="246" y="294"/>
                    </a:lnTo>
                    <a:lnTo>
                      <a:pt x="216" y="336"/>
                    </a:lnTo>
                    <a:lnTo>
                      <a:pt x="216" y="366"/>
                    </a:lnTo>
                    <a:lnTo>
                      <a:pt x="210" y="378"/>
                    </a:lnTo>
                    <a:lnTo>
                      <a:pt x="216" y="390"/>
                    </a:lnTo>
                    <a:lnTo>
                      <a:pt x="192" y="402"/>
                    </a:lnTo>
                    <a:lnTo>
                      <a:pt x="198" y="426"/>
                    </a:lnTo>
                    <a:lnTo>
                      <a:pt x="162" y="414"/>
                    </a:lnTo>
                    <a:lnTo>
                      <a:pt x="150" y="432"/>
                    </a:lnTo>
                    <a:lnTo>
                      <a:pt x="150" y="438"/>
                    </a:lnTo>
                    <a:lnTo>
                      <a:pt x="150" y="44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796" name="Freeform 423"/>
              <p:cNvSpPr>
                <a:spLocks noChangeAspect="1"/>
              </p:cNvSpPr>
              <p:nvPr/>
            </p:nvSpPr>
            <p:spPr bwMode="auto">
              <a:xfrm>
                <a:off x="3399" y="1860"/>
                <a:ext cx="186" cy="324"/>
              </a:xfrm>
              <a:custGeom>
                <a:avLst/>
                <a:gdLst>
                  <a:gd name="T0" fmla="*/ 0 w 186"/>
                  <a:gd name="T1" fmla="*/ 324 h 324"/>
                  <a:gd name="T2" fmla="*/ 0 w 186"/>
                  <a:gd name="T3" fmla="*/ 294 h 324"/>
                  <a:gd name="T4" fmla="*/ 30 w 186"/>
                  <a:gd name="T5" fmla="*/ 252 h 324"/>
                  <a:gd name="T6" fmla="*/ 12 w 186"/>
                  <a:gd name="T7" fmla="*/ 222 h 324"/>
                  <a:gd name="T8" fmla="*/ 24 w 186"/>
                  <a:gd name="T9" fmla="*/ 204 h 324"/>
                  <a:gd name="T10" fmla="*/ 6 w 186"/>
                  <a:gd name="T11" fmla="*/ 18 h 324"/>
                  <a:gd name="T12" fmla="*/ 24 w 186"/>
                  <a:gd name="T13" fmla="*/ 24 h 324"/>
                  <a:gd name="T14" fmla="*/ 48 w 186"/>
                  <a:gd name="T15" fmla="*/ 12 h 324"/>
                  <a:gd name="T16" fmla="*/ 162 w 186"/>
                  <a:gd name="T17" fmla="*/ 0 h 324"/>
                  <a:gd name="T18" fmla="*/ 186 w 186"/>
                  <a:gd name="T19" fmla="*/ 204 h 324"/>
                  <a:gd name="T20" fmla="*/ 186 w 186"/>
                  <a:gd name="T21" fmla="*/ 228 h 324"/>
                  <a:gd name="T22" fmla="*/ 150 w 186"/>
                  <a:gd name="T23" fmla="*/ 240 h 324"/>
                  <a:gd name="T24" fmla="*/ 156 w 186"/>
                  <a:gd name="T25" fmla="*/ 252 h 324"/>
                  <a:gd name="T26" fmla="*/ 126 w 186"/>
                  <a:gd name="T27" fmla="*/ 300 h 324"/>
                  <a:gd name="T28" fmla="*/ 108 w 186"/>
                  <a:gd name="T29" fmla="*/ 300 h 324"/>
                  <a:gd name="T30" fmla="*/ 102 w 186"/>
                  <a:gd name="T31" fmla="*/ 288 h 324"/>
                  <a:gd name="T32" fmla="*/ 84 w 186"/>
                  <a:gd name="T33" fmla="*/ 312 h 324"/>
                  <a:gd name="T34" fmla="*/ 72 w 186"/>
                  <a:gd name="T35" fmla="*/ 306 h 324"/>
                  <a:gd name="T36" fmla="*/ 60 w 186"/>
                  <a:gd name="T37" fmla="*/ 324 h 324"/>
                  <a:gd name="T38" fmla="*/ 24 w 186"/>
                  <a:gd name="T39" fmla="*/ 312 h 324"/>
                  <a:gd name="T40" fmla="*/ 24 w 186"/>
                  <a:gd name="T41" fmla="*/ 324 h 324"/>
                  <a:gd name="T42" fmla="*/ 12 w 186"/>
                  <a:gd name="T43" fmla="*/ 318 h 324"/>
                  <a:gd name="T44" fmla="*/ 6 w 186"/>
                  <a:gd name="T45" fmla="*/ 324 h 324"/>
                  <a:gd name="T46" fmla="*/ 0 w 186"/>
                  <a:gd name="T47" fmla="*/ 324 h 3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86"/>
                  <a:gd name="T73" fmla="*/ 0 h 324"/>
                  <a:gd name="T74" fmla="*/ 186 w 186"/>
                  <a:gd name="T75" fmla="*/ 324 h 3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86" h="324">
                    <a:moveTo>
                      <a:pt x="0" y="324"/>
                    </a:moveTo>
                    <a:lnTo>
                      <a:pt x="0" y="294"/>
                    </a:lnTo>
                    <a:lnTo>
                      <a:pt x="30" y="252"/>
                    </a:lnTo>
                    <a:lnTo>
                      <a:pt x="12" y="222"/>
                    </a:lnTo>
                    <a:lnTo>
                      <a:pt x="24" y="204"/>
                    </a:lnTo>
                    <a:lnTo>
                      <a:pt x="6" y="18"/>
                    </a:lnTo>
                    <a:lnTo>
                      <a:pt x="24" y="24"/>
                    </a:lnTo>
                    <a:lnTo>
                      <a:pt x="48" y="12"/>
                    </a:lnTo>
                    <a:lnTo>
                      <a:pt x="162" y="0"/>
                    </a:lnTo>
                    <a:lnTo>
                      <a:pt x="186" y="204"/>
                    </a:lnTo>
                    <a:lnTo>
                      <a:pt x="186" y="228"/>
                    </a:lnTo>
                    <a:lnTo>
                      <a:pt x="150" y="240"/>
                    </a:lnTo>
                    <a:lnTo>
                      <a:pt x="156" y="252"/>
                    </a:lnTo>
                    <a:lnTo>
                      <a:pt x="126" y="300"/>
                    </a:lnTo>
                    <a:lnTo>
                      <a:pt x="108" y="300"/>
                    </a:lnTo>
                    <a:lnTo>
                      <a:pt x="102" y="288"/>
                    </a:lnTo>
                    <a:lnTo>
                      <a:pt x="84" y="312"/>
                    </a:lnTo>
                    <a:lnTo>
                      <a:pt x="72" y="306"/>
                    </a:lnTo>
                    <a:lnTo>
                      <a:pt x="60" y="324"/>
                    </a:lnTo>
                    <a:lnTo>
                      <a:pt x="24" y="312"/>
                    </a:lnTo>
                    <a:lnTo>
                      <a:pt x="24" y="324"/>
                    </a:lnTo>
                    <a:lnTo>
                      <a:pt x="12" y="318"/>
                    </a:lnTo>
                    <a:lnTo>
                      <a:pt x="6" y="324"/>
                    </a:lnTo>
                    <a:lnTo>
                      <a:pt x="0" y="324"/>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797" name="Freeform 424"/>
              <p:cNvSpPr>
                <a:spLocks noChangeAspect="1"/>
              </p:cNvSpPr>
              <p:nvPr/>
            </p:nvSpPr>
            <p:spPr bwMode="auto">
              <a:xfrm>
                <a:off x="3399" y="1860"/>
                <a:ext cx="186" cy="330"/>
              </a:xfrm>
              <a:custGeom>
                <a:avLst/>
                <a:gdLst>
                  <a:gd name="T0" fmla="*/ 0 w 186"/>
                  <a:gd name="T1" fmla="*/ 324 h 330"/>
                  <a:gd name="T2" fmla="*/ 0 w 186"/>
                  <a:gd name="T3" fmla="*/ 294 h 330"/>
                  <a:gd name="T4" fmla="*/ 30 w 186"/>
                  <a:gd name="T5" fmla="*/ 252 h 330"/>
                  <a:gd name="T6" fmla="*/ 12 w 186"/>
                  <a:gd name="T7" fmla="*/ 222 h 330"/>
                  <a:gd name="T8" fmla="*/ 24 w 186"/>
                  <a:gd name="T9" fmla="*/ 204 h 330"/>
                  <a:gd name="T10" fmla="*/ 6 w 186"/>
                  <a:gd name="T11" fmla="*/ 18 h 330"/>
                  <a:gd name="T12" fmla="*/ 24 w 186"/>
                  <a:gd name="T13" fmla="*/ 24 h 330"/>
                  <a:gd name="T14" fmla="*/ 48 w 186"/>
                  <a:gd name="T15" fmla="*/ 12 h 330"/>
                  <a:gd name="T16" fmla="*/ 162 w 186"/>
                  <a:gd name="T17" fmla="*/ 0 h 330"/>
                  <a:gd name="T18" fmla="*/ 186 w 186"/>
                  <a:gd name="T19" fmla="*/ 204 h 330"/>
                  <a:gd name="T20" fmla="*/ 186 w 186"/>
                  <a:gd name="T21" fmla="*/ 228 h 330"/>
                  <a:gd name="T22" fmla="*/ 150 w 186"/>
                  <a:gd name="T23" fmla="*/ 240 h 330"/>
                  <a:gd name="T24" fmla="*/ 156 w 186"/>
                  <a:gd name="T25" fmla="*/ 252 h 330"/>
                  <a:gd name="T26" fmla="*/ 126 w 186"/>
                  <a:gd name="T27" fmla="*/ 300 h 330"/>
                  <a:gd name="T28" fmla="*/ 108 w 186"/>
                  <a:gd name="T29" fmla="*/ 300 h 330"/>
                  <a:gd name="T30" fmla="*/ 102 w 186"/>
                  <a:gd name="T31" fmla="*/ 288 h 330"/>
                  <a:gd name="T32" fmla="*/ 84 w 186"/>
                  <a:gd name="T33" fmla="*/ 312 h 330"/>
                  <a:gd name="T34" fmla="*/ 72 w 186"/>
                  <a:gd name="T35" fmla="*/ 306 h 330"/>
                  <a:gd name="T36" fmla="*/ 60 w 186"/>
                  <a:gd name="T37" fmla="*/ 324 h 330"/>
                  <a:gd name="T38" fmla="*/ 24 w 186"/>
                  <a:gd name="T39" fmla="*/ 312 h 330"/>
                  <a:gd name="T40" fmla="*/ 24 w 186"/>
                  <a:gd name="T41" fmla="*/ 324 h 330"/>
                  <a:gd name="T42" fmla="*/ 12 w 186"/>
                  <a:gd name="T43" fmla="*/ 318 h 330"/>
                  <a:gd name="T44" fmla="*/ 6 w 186"/>
                  <a:gd name="T45" fmla="*/ 324 h 330"/>
                  <a:gd name="T46" fmla="*/ 0 w 186"/>
                  <a:gd name="T47" fmla="*/ 324 h 330"/>
                  <a:gd name="T48" fmla="*/ 0 w 186"/>
                  <a:gd name="T49" fmla="*/ 330 h 33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6"/>
                  <a:gd name="T76" fmla="*/ 0 h 330"/>
                  <a:gd name="T77" fmla="*/ 186 w 186"/>
                  <a:gd name="T78" fmla="*/ 330 h 33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6" h="330">
                    <a:moveTo>
                      <a:pt x="0" y="324"/>
                    </a:moveTo>
                    <a:lnTo>
                      <a:pt x="0" y="294"/>
                    </a:lnTo>
                    <a:lnTo>
                      <a:pt x="30" y="252"/>
                    </a:lnTo>
                    <a:lnTo>
                      <a:pt x="12" y="222"/>
                    </a:lnTo>
                    <a:lnTo>
                      <a:pt x="24" y="204"/>
                    </a:lnTo>
                    <a:lnTo>
                      <a:pt x="6" y="18"/>
                    </a:lnTo>
                    <a:lnTo>
                      <a:pt x="24" y="24"/>
                    </a:lnTo>
                    <a:lnTo>
                      <a:pt x="48" y="12"/>
                    </a:lnTo>
                    <a:lnTo>
                      <a:pt x="162" y="0"/>
                    </a:lnTo>
                    <a:lnTo>
                      <a:pt x="186" y="204"/>
                    </a:lnTo>
                    <a:lnTo>
                      <a:pt x="186" y="228"/>
                    </a:lnTo>
                    <a:lnTo>
                      <a:pt x="150" y="240"/>
                    </a:lnTo>
                    <a:lnTo>
                      <a:pt x="156" y="252"/>
                    </a:lnTo>
                    <a:lnTo>
                      <a:pt x="126" y="300"/>
                    </a:lnTo>
                    <a:lnTo>
                      <a:pt x="108" y="300"/>
                    </a:lnTo>
                    <a:lnTo>
                      <a:pt x="102" y="288"/>
                    </a:lnTo>
                    <a:lnTo>
                      <a:pt x="84" y="312"/>
                    </a:lnTo>
                    <a:lnTo>
                      <a:pt x="72" y="306"/>
                    </a:lnTo>
                    <a:lnTo>
                      <a:pt x="60" y="324"/>
                    </a:lnTo>
                    <a:lnTo>
                      <a:pt x="24" y="312"/>
                    </a:lnTo>
                    <a:lnTo>
                      <a:pt x="24" y="324"/>
                    </a:lnTo>
                    <a:lnTo>
                      <a:pt x="12" y="318"/>
                    </a:lnTo>
                    <a:lnTo>
                      <a:pt x="6" y="324"/>
                    </a:lnTo>
                    <a:lnTo>
                      <a:pt x="0" y="324"/>
                    </a:lnTo>
                    <a:lnTo>
                      <a:pt x="0" y="33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798" name="Freeform 425"/>
              <p:cNvSpPr>
                <a:spLocks noChangeAspect="1"/>
              </p:cNvSpPr>
              <p:nvPr/>
            </p:nvSpPr>
            <p:spPr bwMode="auto">
              <a:xfrm>
                <a:off x="2877" y="1752"/>
                <a:ext cx="372" cy="246"/>
              </a:xfrm>
              <a:custGeom>
                <a:avLst/>
                <a:gdLst>
                  <a:gd name="T0" fmla="*/ 306 w 372"/>
                  <a:gd name="T1" fmla="*/ 246 h 246"/>
                  <a:gd name="T2" fmla="*/ 288 w 372"/>
                  <a:gd name="T3" fmla="*/ 228 h 246"/>
                  <a:gd name="T4" fmla="*/ 54 w 372"/>
                  <a:gd name="T5" fmla="*/ 234 h 246"/>
                  <a:gd name="T6" fmla="*/ 42 w 372"/>
                  <a:gd name="T7" fmla="*/ 180 h 246"/>
                  <a:gd name="T8" fmla="*/ 12 w 372"/>
                  <a:gd name="T9" fmla="*/ 90 h 246"/>
                  <a:gd name="T10" fmla="*/ 0 w 372"/>
                  <a:gd name="T11" fmla="*/ 66 h 246"/>
                  <a:gd name="T12" fmla="*/ 12 w 372"/>
                  <a:gd name="T13" fmla="*/ 36 h 246"/>
                  <a:gd name="T14" fmla="*/ 6 w 372"/>
                  <a:gd name="T15" fmla="*/ 12 h 246"/>
                  <a:gd name="T16" fmla="*/ 12 w 372"/>
                  <a:gd name="T17" fmla="*/ 6 h 246"/>
                  <a:gd name="T18" fmla="*/ 306 w 372"/>
                  <a:gd name="T19" fmla="*/ 0 h 246"/>
                  <a:gd name="T20" fmla="*/ 318 w 372"/>
                  <a:gd name="T21" fmla="*/ 18 h 246"/>
                  <a:gd name="T22" fmla="*/ 312 w 372"/>
                  <a:gd name="T23" fmla="*/ 36 h 246"/>
                  <a:gd name="T24" fmla="*/ 318 w 372"/>
                  <a:gd name="T25" fmla="*/ 60 h 246"/>
                  <a:gd name="T26" fmla="*/ 342 w 372"/>
                  <a:gd name="T27" fmla="*/ 78 h 246"/>
                  <a:gd name="T28" fmla="*/ 372 w 372"/>
                  <a:gd name="T29" fmla="*/ 108 h 246"/>
                  <a:gd name="T30" fmla="*/ 372 w 372"/>
                  <a:gd name="T31" fmla="*/ 126 h 246"/>
                  <a:gd name="T32" fmla="*/ 360 w 372"/>
                  <a:gd name="T33" fmla="*/ 150 h 246"/>
                  <a:gd name="T34" fmla="*/ 324 w 372"/>
                  <a:gd name="T35" fmla="*/ 162 h 246"/>
                  <a:gd name="T36" fmla="*/ 330 w 372"/>
                  <a:gd name="T37" fmla="*/ 198 h 246"/>
                  <a:gd name="T38" fmla="*/ 324 w 372"/>
                  <a:gd name="T39" fmla="*/ 222 h 246"/>
                  <a:gd name="T40" fmla="*/ 306 w 372"/>
                  <a:gd name="T41" fmla="*/ 234 h 246"/>
                  <a:gd name="T42" fmla="*/ 306 w 372"/>
                  <a:gd name="T43" fmla="*/ 246 h 2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72"/>
                  <a:gd name="T67" fmla="*/ 0 h 246"/>
                  <a:gd name="T68" fmla="*/ 372 w 372"/>
                  <a:gd name="T69" fmla="*/ 246 h 24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72" h="246">
                    <a:moveTo>
                      <a:pt x="306" y="246"/>
                    </a:moveTo>
                    <a:lnTo>
                      <a:pt x="288" y="228"/>
                    </a:lnTo>
                    <a:lnTo>
                      <a:pt x="54" y="234"/>
                    </a:lnTo>
                    <a:lnTo>
                      <a:pt x="42" y="180"/>
                    </a:lnTo>
                    <a:lnTo>
                      <a:pt x="12" y="90"/>
                    </a:lnTo>
                    <a:lnTo>
                      <a:pt x="0" y="66"/>
                    </a:lnTo>
                    <a:lnTo>
                      <a:pt x="12" y="36"/>
                    </a:lnTo>
                    <a:lnTo>
                      <a:pt x="6" y="12"/>
                    </a:lnTo>
                    <a:lnTo>
                      <a:pt x="12" y="6"/>
                    </a:lnTo>
                    <a:lnTo>
                      <a:pt x="306" y="0"/>
                    </a:lnTo>
                    <a:lnTo>
                      <a:pt x="318" y="18"/>
                    </a:lnTo>
                    <a:lnTo>
                      <a:pt x="312" y="36"/>
                    </a:lnTo>
                    <a:lnTo>
                      <a:pt x="318" y="60"/>
                    </a:lnTo>
                    <a:lnTo>
                      <a:pt x="342" y="78"/>
                    </a:lnTo>
                    <a:lnTo>
                      <a:pt x="372" y="108"/>
                    </a:lnTo>
                    <a:lnTo>
                      <a:pt x="372" y="126"/>
                    </a:lnTo>
                    <a:lnTo>
                      <a:pt x="360" y="150"/>
                    </a:lnTo>
                    <a:lnTo>
                      <a:pt x="324" y="162"/>
                    </a:lnTo>
                    <a:lnTo>
                      <a:pt x="330" y="198"/>
                    </a:lnTo>
                    <a:lnTo>
                      <a:pt x="324" y="222"/>
                    </a:lnTo>
                    <a:lnTo>
                      <a:pt x="306" y="234"/>
                    </a:lnTo>
                    <a:lnTo>
                      <a:pt x="306" y="246"/>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799" name="Freeform 426"/>
              <p:cNvSpPr>
                <a:spLocks noChangeAspect="1"/>
              </p:cNvSpPr>
              <p:nvPr/>
            </p:nvSpPr>
            <p:spPr bwMode="auto">
              <a:xfrm>
                <a:off x="2877" y="1752"/>
                <a:ext cx="372" cy="252"/>
              </a:xfrm>
              <a:custGeom>
                <a:avLst/>
                <a:gdLst>
                  <a:gd name="T0" fmla="*/ 306 w 372"/>
                  <a:gd name="T1" fmla="*/ 246 h 252"/>
                  <a:gd name="T2" fmla="*/ 288 w 372"/>
                  <a:gd name="T3" fmla="*/ 228 h 252"/>
                  <a:gd name="T4" fmla="*/ 54 w 372"/>
                  <a:gd name="T5" fmla="*/ 234 h 252"/>
                  <a:gd name="T6" fmla="*/ 42 w 372"/>
                  <a:gd name="T7" fmla="*/ 180 h 252"/>
                  <a:gd name="T8" fmla="*/ 12 w 372"/>
                  <a:gd name="T9" fmla="*/ 90 h 252"/>
                  <a:gd name="T10" fmla="*/ 0 w 372"/>
                  <a:gd name="T11" fmla="*/ 66 h 252"/>
                  <a:gd name="T12" fmla="*/ 12 w 372"/>
                  <a:gd name="T13" fmla="*/ 36 h 252"/>
                  <a:gd name="T14" fmla="*/ 6 w 372"/>
                  <a:gd name="T15" fmla="*/ 12 h 252"/>
                  <a:gd name="T16" fmla="*/ 12 w 372"/>
                  <a:gd name="T17" fmla="*/ 6 h 252"/>
                  <a:gd name="T18" fmla="*/ 306 w 372"/>
                  <a:gd name="T19" fmla="*/ 0 h 252"/>
                  <a:gd name="T20" fmla="*/ 318 w 372"/>
                  <a:gd name="T21" fmla="*/ 18 h 252"/>
                  <a:gd name="T22" fmla="*/ 312 w 372"/>
                  <a:gd name="T23" fmla="*/ 36 h 252"/>
                  <a:gd name="T24" fmla="*/ 318 w 372"/>
                  <a:gd name="T25" fmla="*/ 60 h 252"/>
                  <a:gd name="T26" fmla="*/ 342 w 372"/>
                  <a:gd name="T27" fmla="*/ 78 h 252"/>
                  <a:gd name="T28" fmla="*/ 372 w 372"/>
                  <a:gd name="T29" fmla="*/ 108 h 252"/>
                  <a:gd name="T30" fmla="*/ 372 w 372"/>
                  <a:gd name="T31" fmla="*/ 126 h 252"/>
                  <a:gd name="T32" fmla="*/ 360 w 372"/>
                  <a:gd name="T33" fmla="*/ 150 h 252"/>
                  <a:gd name="T34" fmla="*/ 324 w 372"/>
                  <a:gd name="T35" fmla="*/ 162 h 252"/>
                  <a:gd name="T36" fmla="*/ 330 w 372"/>
                  <a:gd name="T37" fmla="*/ 198 h 252"/>
                  <a:gd name="T38" fmla="*/ 324 w 372"/>
                  <a:gd name="T39" fmla="*/ 222 h 252"/>
                  <a:gd name="T40" fmla="*/ 306 w 372"/>
                  <a:gd name="T41" fmla="*/ 234 h 252"/>
                  <a:gd name="T42" fmla="*/ 306 w 372"/>
                  <a:gd name="T43" fmla="*/ 246 h 252"/>
                  <a:gd name="T44" fmla="*/ 306 w 372"/>
                  <a:gd name="T45" fmla="*/ 252 h 25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72"/>
                  <a:gd name="T70" fmla="*/ 0 h 252"/>
                  <a:gd name="T71" fmla="*/ 372 w 372"/>
                  <a:gd name="T72" fmla="*/ 252 h 25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72" h="252">
                    <a:moveTo>
                      <a:pt x="306" y="246"/>
                    </a:moveTo>
                    <a:lnTo>
                      <a:pt x="288" y="228"/>
                    </a:lnTo>
                    <a:lnTo>
                      <a:pt x="54" y="234"/>
                    </a:lnTo>
                    <a:lnTo>
                      <a:pt x="42" y="180"/>
                    </a:lnTo>
                    <a:lnTo>
                      <a:pt x="12" y="90"/>
                    </a:lnTo>
                    <a:lnTo>
                      <a:pt x="0" y="66"/>
                    </a:lnTo>
                    <a:lnTo>
                      <a:pt x="12" y="36"/>
                    </a:lnTo>
                    <a:lnTo>
                      <a:pt x="6" y="12"/>
                    </a:lnTo>
                    <a:lnTo>
                      <a:pt x="12" y="6"/>
                    </a:lnTo>
                    <a:lnTo>
                      <a:pt x="306" y="0"/>
                    </a:lnTo>
                    <a:lnTo>
                      <a:pt x="318" y="18"/>
                    </a:lnTo>
                    <a:lnTo>
                      <a:pt x="312" y="36"/>
                    </a:lnTo>
                    <a:lnTo>
                      <a:pt x="318" y="60"/>
                    </a:lnTo>
                    <a:lnTo>
                      <a:pt x="342" y="78"/>
                    </a:lnTo>
                    <a:lnTo>
                      <a:pt x="372" y="108"/>
                    </a:lnTo>
                    <a:lnTo>
                      <a:pt x="372" y="126"/>
                    </a:lnTo>
                    <a:lnTo>
                      <a:pt x="360" y="150"/>
                    </a:lnTo>
                    <a:lnTo>
                      <a:pt x="324" y="162"/>
                    </a:lnTo>
                    <a:lnTo>
                      <a:pt x="330" y="198"/>
                    </a:lnTo>
                    <a:lnTo>
                      <a:pt x="324" y="222"/>
                    </a:lnTo>
                    <a:lnTo>
                      <a:pt x="306" y="234"/>
                    </a:lnTo>
                    <a:lnTo>
                      <a:pt x="306" y="246"/>
                    </a:lnTo>
                    <a:lnTo>
                      <a:pt x="306" y="25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00" name="Freeform 427"/>
              <p:cNvSpPr>
                <a:spLocks noChangeAspect="1"/>
              </p:cNvSpPr>
              <p:nvPr/>
            </p:nvSpPr>
            <p:spPr bwMode="auto">
              <a:xfrm>
                <a:off x="2541" y="2022"/>
                <a:ext cx="456" cy="246"/>
              </a:xfrm>
              <a:custGeom>
                <a:avLst/>
                <a:gdLst>
                  <a:gd name="T0" fmla="*/ 414 w 456"/>
                  <a:gd name="T1" fmla="*/ 12 h 246"/>
                  <a:gd name="T2" fmla="*/ 438 w 456"/>
                  <a:gd name="T3" fmla="*/ 24 h 246"/>
                  <a:gd name="T4" fmla="*/ 426 w 456"/>
                  <a:gd name="T5" fmla="*/ 48 h 246"/>
                  <a:gd name="T6" fmla="*/ 456 w 456"/>
                  <a:gd name="T7" fmla="*/ 78 h 246"/>
                  <a:gd name="T8" fmla="*/ 456 w 456"/>
                  <a:gd name="T9" fmla="*/ 246 h 246"/>
                  <a:gd name="T10" fmla="*/ 0 w 456"/>
                  <a:gd name="T11" fmla="*/ 234 h 246"/>
                  <a:gd name="T12" fmla="*/ 12 w 456"/>
                  <a:gd name="T13" fmla="*/ 0 h 246"/>
                  <a:gd name="T14" fmla="*/ 414 w 456"/>
                  <a:gd name="T15" fmla="*/ 12 h 246"/>
                  <a:gd name="T16" fmla="*/ 0 60000 65536"/>
                  <a:gd name="T17" fmla="*/ 0 60000 65536"/>
                  <a:gd name="T18" fmla="*/ 0 60000 65536"/>
                  <a:gd name="T19" fmla="*/ 0 60000 65536"/>
                  <a:gd name="T20" fmla="*/ 0 60000 65536"/>
                  <a:gd name="T21" fmla="*/ 0 60000 65536"/>
                  <a:gd name="T22" fmla="*/ 0 60000 65536"/>
                  <a:gd name="T23" fmla="*/ 0 60000 65536"/>
                  <a:gd name="T24" fmla="*/ 0 w 456"/>
                  <a:gd name="T25" fmla="*/ 0 h 246"/>
                  <a:gd name="T26" fmla="*/ 456 w 456"/>
                  <a:gd name="T27" fmla="*/ 246 h 24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56" h="246">
                    <a:moveTo>
                      <a:pt x="414" y="12"/>
                    </a:moveTo>
                    <a:lnTo>
                      <a:pt x="438" y="24"/>
                    </a:lnTo>
                    <a:lnTo>
                      <a:pt x="426" y="48"/>
                    </a:lnTo>
                    <a:lnTo>
                      <a:pt x="456" y="78"/>
                    </a:lnTo>
                    <a:lnTo>
                      <a:pt x="456" y="246"/>
                    </a:lnTo>
                    <a:lnTo>
                      <a:pt x="0" y="234"/>
                    </a:lnTo>
                    <a:lnTo>
                      <a:pt x="12" y="0"/>
                    </a:lnTo>
                    <a:lnTo>
                      <a:pt x="414" y="12"/>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801" name="Freeform 428"/>
              <p:cNvSpPr>
                <a:spLocks noChangeAspect="1"/>
              </p:cNvSpPr>
              <p:nvPr/>
            </p:nvSpPr>
            <p:spPr bwMode="auto">
              <a:xfrm>
                <a:off x="2541" y="2022"/>
                <a:ext cx="456" cy="246"/>
              </a:xfrm>
              <a:custGeom>
                <a:avLst/>
                <a:gdLst>
                  <a:gd name="T0" fmla="*/ 414 w 456"/>
                  <a:gd name="T1" fmla="*/ 12 h 246"/>
                  <a:gd name="T2" fmla="*/ 438 w 456"/>
                  <a:gd name="T3" fmla="*/ 24 h 246"/>
                  <a:gd name="T4" fmla="*/ 426 w 456"/>
                  <a:gd name="T5" fmla="*/ 48 h 246"/>
                  <a:gd name="T6" fmla="*/ 456 w 456"/>
                  <a:gd name="T7" fmla="*/ 78 h 246"/>
                  <a:gd name="T8" fmla="*/ 456 w 456"/>
                  <a:gd name="T9" fmla="*/ 246 h 246"/>
                  <a:gd name="T10" fmla="*/ 0 w 456"/>
                  <a:gd name="T11" fmla="*/ 234 h 246"/>
                  <a:gd name="T12" fmla="*/ 12 w 456"/>
                  <a:gd name="T13" fmla="*/ 0 h 246"/>
                  <a:gd name="T14" fmla="*/ 414 w 456"/>
                  <a:gd name="T15" fmla="*/ 12 h 246"/>
                  <a:gd name="T16" fmla="*/ 414 w 456"/>
                  <a:gd name="T17" fmla="*/ 18 h 2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56"/>
                  <a:gd name="T28" fmla="*/ 0 h 246"/>
                  <a:gd name="T29" fmla="*/ 456 w 456"/>
                  <a:gd name="T30" fmla="*/ 246 h 2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56" h="246">
                    <a:moveTo>
                      <a:pt x="414" y="12"/>
                    </a:moveTo>
                    <a:lnTo>
                      <a:pt x="438" y="24"/>
                    </a:lnTo>
                    <a:lnTo>
                      <a:pt x="426" y="48"/>
                    </a:lnTo>
                    <a:lnTo>
                      <a:pt x="456" y="78"/>
                    </a:lnTo>
                    <a:lnTo>
                      <a:pt x="456" y="246"/>
                    </a:lnTo>
                    <a:lnTo>
                      <a:pt x="0" y="234"/>
                    </a:lnTo>
                    <a:lnTo>
                      <a:pt x="12" y="0"/>
                    </a:lnTo>
                    <a:lnTo>
                      <a:pt x="414" y="12"/>
                    </a:lnTo>
                    <a:lnTo>
                      <a:pt x="414" y="1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02" name="Freeform 429"/>
              <p:cNvSpPr>
                <a:spLocks noChangeAspect="1"/>
              </p:cNvSpPr>
              <p:nvPr/>
            </p:nvSpPr>
            <p:spPr bwMode="auto">
              <a:xfrm>
                <a:off x="3321" y="2064"/>
                <a:ext cx="450" cy="228"/>
              </a:xfrm>
              <a:custGeom>
                <a:avLst/>
                <a:gdLst>
                  <a:gd name="T0" fmla="*/ 360 w 450"/>
                  <a:gd name="T1" fmla="*/ 186 h 228"/>
                  <a:gd name="T2" fmla="*/ 84 w 450"/>
                  <a:gd name="T3" fmla="*/ 210 h 228"/>
                  <a:gd name="T4" fmla="*/ 84 w 450"/>
                  <a:gd name="T5" fmla="*/ 222 h 228"/>
                  <a:gd name="T6" fmla="*/ 0 w 450"/>
                  <a:gd name="T7" fmla="*/ 228 h 228"/>
                  <a:gd name="T8" fmla="*/ 6 w 450"/>
                  <a:gd name="T9" fmla="*/ 222 h 228"/>
                  <a:gd name="T10" fmla="*/ 18 w 450"/>
                  <a:gd name="T11" fmla="*/ 222 h 228"/>
                  <a:gd name="T12" fmla="*/ 12 w 450"/>
                  <a:gd name="T13" fmla="*/ 192 h 228"/>
                  <a:gd name="T14" fmla="*/ 12 w 450"/>
                  <a:gd name="T15" fmla="*/ 186 h 228"/>
                  <a:gd name="T16" fmla="*/ 24 w 450"/>
                  <a:gd name="T17" fmla="*/ 168 h 228"/>
                  <a:gd name="T18" fmla="*/ 60 w 450"/>
                  <a:gd name="T19" fmla="*/ 180 h 228"/>
                  <a:gd name="T20" fmla="*/ 54 w 450"/>
                  <a:gd name="T21" fmla="*/ 156 h 228"/>
                  <a:gd name="T22" fmla="*/ 78 w 450"/>
                  <a:gd name="T23" fmla="*/ 144 h 228"/>
                  <a:gd name="T24" fmla="*/ 72 w 450"/>
                  <a:gd name="T25" fmla="*/ 132 h 228"/>
                  <a:gd name="T26" fmla="*/ 78 w 450"/>
                  <a:gd name="T27" fmla="*/ 120 h 228"/>
                  <a:gd name="T28" fmla="*/ 84 w 450"/>
                  <a:gd name="T29" fmla="*/ 120 h 228"/>
                  <a:gd name="T30" fmla="*/ 90 w 450"/>
                  <a:gd name="T31" fmla="*/ 114 h 228"/>
                  <a:gd name="T32" fmla="*/ 102 w 450"/>
                  <a:gd name="T33" fmla="*/ 120 h 228"/>
                  <a:gd name="T34" fmla="*/ 102 w 450"/>
                  <a:gd name="T35" fmla="*/ 108 h 228"/>
                  <a:gd name="T36" fmla="*/ 138 w 450"/>
                  <a:gd name="T37" fmla="*/ 120 h 228"/>
                  <a:gd name="T38" fmla="*/ 150 w 450"/>
                  <a:gd name="T39" fmla="*/ 102 h 228"/>
                  <a:gd name="T40" fmla="*/ 162 w 450"/>
                  <a:gd name="T41" fmla="*/ 108 h 228"/>
                  <a:gd name="T42" fmla="*/ 180 w 450"/>
                  <a:gd name="T43" fmla="*/ 84 h 228"/>
                  <a:gd name="T44" fmla="*/ 186 w 450"/>
                  <a:gd name="T45" fmla="*/ 96 h 228"/>
                  <a:gd name="T46" fmla="*/ 204 w 450"/>
                  <a:gd name="T47" fmla="*/ 96 h 228"/>
                  <a:gd name="T48" fmla="*/ 234 w 450"/>
                  <a:gd name="T49" fmla="*/ 48 h 228"/>
                  <a:gd name="T50" fmla="*/ 228 w 450"/>
                  <a:gd name="T51" fmla="*/ 36 h 228"/>
                  <a:gd name="T52" fmla="*/ 264 w 450"/>
                  <a:gd name="T53" fmla="*/ 24 h 228"/>
                  <a:gd name="T54" fmla="*/ 264 w 450"/>
                  <a:gd name="T55" fmla="*/ 0 h 228"/>
                  <a:gd name="T56" fmla="*/ 288 w 450"/>
                  <a:gd name="T57" fmla="*/ 0 h 228"/>
                  <a:gd name="T58" fmla="*/ 300 w 450"/>
                  <a:gd name="T59" fmla="*/ 18 h 228"/>
                  <a:gd name="T60" fmla="*/ 336 w 450"/>
                  <a:gd name="T61" fmla="*/ 30 h 228"/>
                  <a:gd name="T62" fmla="*/ 384 w 450"/>
                  <a:gd name="T63" fmla="*/ 12 h 228"/>
                  <a:gd name="T64" fmla="*/ 402 w 450"/>
                  <a:gd name="T65" fmla="*/ 36 h 228"/>
                  <a:gd name="T66" fmla="*/ 402 w 450"/>
                  <a:gd name="T67" fmla="*/ 36 h 228"/>
                  <a:gd name="T68" fmla="*/ 414 w 450"/>
                  <a:gd name="T69" fmla="*/ 72 h 228"/>
                  <a:gd name="T70" fmla="*/ 450 w 450"/>
                  <a:gd name="T71" fmla="*/ 102 h 228"/>
                  <a:gd name="T72" fmla="*/ 390 w 450"/>
                  <a:gd name="T73" fmla="*/ 174 h 228"/>
                  <a:gd name="T74" fmla="*/ 360 w 450"/>
                  <a:gd name="T75" fmla="*/ 186 h 22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50"/>
                  <a:gd name="T115" fmla="*/ 0 h 228"/>
                  <a:gd name="T116" fmla="*/ 450 w 450"/>
                  <a:gd name="T117" fmla="*/ 228 h 22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50" h="228">
                    <a:moveTo>
                      <a:pt x="360" y="186"/>
                    </a:moveTo>
                    <a:lnTo>
                      <a:pt x="84" y="210"/>
                    </a:lnTo>
                    <a:lnTo>
                      <a:pt x="84" y="222"/>
                    </a:lnTo>
                    <a:lnTo>
                      <a:pt x="0" y="228"/>
                    </a:lnTo>
                    <a:lnTo>
                      <a:pt x="6" y="222"/>
                    </a:lnTo>
                    <a:lnTo>
                      <a:pt x="18" y="222"/>
                    </a:lnTo>
                    <a:lnTo>
                      <a:pt x="12" y="192"/>
                    </a:lnTo>
                    <a:lnTo>
                      <a:pt x="12" y="186"/>
                    </a:lnTo>
                    <a:lnTo>
                      <a:pt x="24" y="168"/>
                    </a:lnTo>
                    <a:lnTo>
                      <a:pt x="60" y="180"/>
                    </a:lnTo>
                    <a:lnTo>
                      <a:pt x="54" y="156"/>
                    </a:lnTo>
                    <a:lnTo>
                      <a:pt x="78" y="144"/>
                    </a:lnTo>
                    <a:lnTo>
                      <a:pt x="72" y="132"/>
                    </a:lnTo>
                    <a:lnTo>
                      <a:pt x="78" y="120"/>
                    </a:lnTo>
                    <a:lnTo>
                      <a:pt x="84" y="120"/>
                    </a:lnTo>
                    <a:lnTo>
                      <a:pt x="90" y="114"/>
                    </a:lnTo>
                    <a:lnTo>
                      <a:pt x="102" y="120"/>
                    </a:lnTo>
                    <a:lnTo>
                      <a:pt x="102" y="108"/>
                    </a:lnTo>
                    <a:lnTo>
                      <a:pt x="138" y="120"/>
                    </a:lnTo>
                    <a:lnTo>
                      <a:pt x="150" y="102"/>
                    </a:lnTo>
                    <a:lnTo>
                      <a:pt x="162" y="108"/>
                    </a:lnTo>
                    <a:lnTo>
                      <a:pt x="180" y="84"/>
                    </a:lnTo>
                    <a:lnTo>
                      <a:pt x="186" y="96"/>
                    </a:lnTo>
                    <a:lnTo>
                      <a:pt x="204" y="96"/>
                    </a:lnTo>
                    <a:lnTo>
                      <a:pt x="234" y="48"/>
                    </a:lnTo>
                    <a:lnTo>
                      <a:pt x="228" y="36"/>
                    </a:lnTo>
                    <a:lnTo>
                      <a:pt x="264" y="24"/>
                    </a:lnTo>
                    <a:lnTo>
                      <a:pt x="264" y="0"/>
                    </a:lnTo>
                    <a:lnTo>
                      <a:pt x="288" y="0"/>
                    </a:lnTo>
                    <a:lnTo>
                      <a:pt x="300" y="18"/>
                    </a:lnTo>
                    <a:lnTo>
                      <a:pt x="336" y="30"/>
                    </a:lnTo>
                    <a:lnTo>
                      <a:pt x="384" y="12"/>
                    </a:lnTo>
                    <a:lnTo>
                      <a:pt x="402" y="36"/>
                    </a:lnTo>
                    <a:lnTo>
                      <a:pt x="414" y="72"/>
                    </a:lnTo>
                    <a:lnTo>
                      <a:pt x="450" y="102"/>
                    </a:lnTo>
                    <a:lnTo>
                      <a:pt x="390" y="174"/>
                    </a:lnTo>
                    <a:lnTo>
                      <a:pt x="360" y="186"/>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03" name="Freeform 430"/>
              <p:cNvSpPr>
                <a:spLocks noChangeAspect="1"/>
              </p:cNvSpPr>
              <p:nvPr/>
            </p:nvSpPr>
            <p:spPr bwMode="auto">
              <a:xfrm>
                <a:off x="3321" y="2064"/>
                <a:ext cx="450" cy="228"/>
              </a:xfrm>
              <a:custGeom>
                <a:avLst/>
                <a:gdLst>
                  <a:gd name="T0" fmla="*/ 360 w 450"/>
                  <a:gd name="T1" fmla="*/ 186 h 228"/>
                  <a:gd name="T2" fmla="*/ 84 w 450"/>
                  <a:gd name="T3" fmla="*/ 210 h 228"/>
                  <a:gd name="T4" fmla="*/ 84 w 450"/>
                  <a:gd name="T5" fmla="*/ 222 h 228"/>
                  <a:gd name="T6" fmla="*/ 0 w 450"/>
                  <a:gd name="T7" fmla="*/ 228 h 228"/>
                  <a:gd name="T8" fmla="*/ 6 w 450"/>
                  <a:gd name="T9" fmla="*/ 222 h 228"/>
                  <a:gd name="T10" fmla="*/ 18 w 450"/>
                  <a:gd name="T11" fmla="*/ 222 h 228"/>
                  <a:gd name="T12" fmla="*/ 12 w 450"/>
                  <a:gd name="T13" fmla="*/ 192 h 228"/>
                  <a:gd name="T14" fmla="*/ 12 w 450"/>
                  <a:gd name="T15" fmla="*/ 186 h 228"/>
                  <a:gd name="T16" fmla="*/ 24 w 450"/>
                  <a:gd name="T17" fmla="*/ 168 h 228"/>
                  <a:gd name="T18" fmla="*/ 60 w 450"/>
                  <a:gd name="T19" fmla="*/ 180 h 228"/>
                  <a:gd name="T20" fmla="*/ 54 w 450"/>
                  <a:gd name="T21" fmla="*/ 156 h 228"/>
                  <a:gd name="T22" fmla="*/ 78 w 450"/>
                  <a:gd name="T23" fmla="*/ 144 h 228"/>
                  <a:gd name="T24" fmla="*/ 72 w 450"/>
                  <a:gd name="T25" fmla="*/ 132 h 228"/>
                  <a:gd name="T26" fmla="*/ 78 w 450"/>
                  <a:gd name="T27" fmla="*/ 120 h 228"/>
                  <a:gd name="T28" fmla="*/ 84 w 450"/>
                  <a:gd name="T29" fmla="*/ 120 h 228"/>
                  <a:gd name="T30" fmla="*/ 90 w 450"/>
                  <a:gd name="T31" fmla="*/ 114 h 228"/>
                  <a:gd name="T32" fmla="*/ 102 w 450"/>
                  <a:gd name="T33" fmla="*/ 120 h 228"/>
                  <a:gd name="T34" fmla="*/ 102 w 450"/>
                  <a:gd name="T35" fmla="*/ 108 h 228"/>
                  <a:gd name="T36" fmla="*/ 138 w 450"/>
                  <a:gd name="T37" fmla="*/ 120 h 228"/>
                  <a:gd name="T38" fmla="*/ 150 w 450"/>
                  <a:gd name="T39" fmla="*/ 102 h 228"/>
                  <a:gd name="T40" fmla="*/ 162 w 450"/>
                  <a:gd name="T41" fmla="*/ 108 h 228"/>
                  <a:gd name="T42" fmla="*/ 180 w 450"/>
                  <a:gd name="T43" fmla="*/ 84 h 228"/>
                  <a:gd name="T44" fmla="*/ 186 w 450"/>
                  <a:gd name="T45" fmla="*/ 96 h 228"/>
                  <a:gd name="T46" fmla="*/ 204 w 450"/>
                  <a:gd name="T47" fmla="*/ 96 h 228"/>
                  <a:gd name="T48" fmla="*/ 234 w 450"/>
                  <a:gd name="T49" fmla="*/ 48 h 228"/>
                  <a:gd name="T50" fmla="*/ 228 w 450"/>
                  <a:gd name="T51" fmla="*/ 36 h 228"/>
                  <a:gd name="T52" fmla="*/ 264 w 450"/>
                  <a:gd name="T53" fmla="*/ 24 h 228"/>
                  <a:gd name="T54" fmla="*/ 264 w 450"/>
                  <a:gd name="T55" fmla="*/ 0 h 228"/>
                  <a:gd name="T56" fmla="*/ 288 w 450"/>
                  <a:gd name="T57" fmla="*/ 0 h 228"/>
                  <a:gd name="T58" fmla="*/ 300 w 450"/>
                  <a:gd name="T59" fmla="*/ 18 h 228"/>
                  <a:gd name="T60" fmla="*/ 336 w 450"/>
                  <a:gd name="T61" fmla="*/ 30 h 228"/>
                  <a:gd name="T62" fmla="*/ 384 w 450"/>
                  <a:gd name="T63" fmla="*/ 12 h 228"/>
                  <a:gd name="T64" fmla="*/ 402 w 450"/>
                  <a:gd name="T65" fmla="*/ 36 h 228"/>
                  <a:gd name="T66" fmla="*/ 408 w 450"/>
                  <a:gd name="T67" fmla="*/ 36 h 228"/>
                  <a:gd name="T68" fmla="*/ 402 w 450"/>
                  <a:gd name="T69" fmla="*/ 36 h 228"/>
                  <a:gd name="T70" fmla="*/ 414 w 450"/>
                  <a:gd name="T71" fmla="*/ 72 h 228"/>
                  <a:gd name="T72" fmla="*/ 450 w 450"/>
                  <a:gd name="T73" fmla="*/ 102 h 228"/>
                  <a:gd name="T74" fmla="*/ 390 w 450"/>
                  <a:gd name="T75" fmla="*/ 174 h 228"/>
                  <a:gd name="T76" fmla="*/ 360 w 450"/>
                  <a:gd name="T77" fmla="*/ 186 h 228"/>
                  <a:gd name="T78" fmla="*/ 360 w 450"/>
                  <a:gd name="T79" fmla="*/ 192 h 2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50"/>
                  <a:gd name="T121" fmla="*/ 0 h 228"/>
                  <a:gd name="T122" fmla="*/ 450 w 450"/>
                  <a:gd name="T123" fmla="*/ 228 h 2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50" h="228">
                    <a:moveTo>
                      <a:pt x="360" y="186"/>
                    </a:moveTo>
                    <a:lnTo>
                      <a:pt x="84" y="210"/>
                    </a:lnTo>
                    <a:lnTo>
                      <a:pt x="84" y="222"/>
                    </a:lnTo>
                    <a:lnTo>
                      <a:pt x="0" y="228"/>
                    </a:lnTo>
                    <a:lnTo>
                      <a:pt x="6" y="222"/>
                    </a:lnTo>
                    <a:lnTo>
                      <a:pt x="18" y="222"/>
                    </a:lnTo>
                    <a:lnTo>
                      <a:pt x="12" y="192"/>
                    </a:lnTo>
                    <a:lnTo>
                      <a:pt x="12" y="186"/>
                    </a:lnTo>
                    <a:lnTo>
                      <a:pt x="24" y="168"/>
                    </a:lnTo>
                    <a:lnTo>
                      <a:pt x="60" y="180"/>
                    </a:lnTo>
                    <a:lnTo>
                      <a:pt x="54" y="156"/>
                    </a:lnTo>
                    <a:lnTo>
                      <a:pt x="78" y="144"/>
                    </a:lnTo>
                    <a:lnTo>
                      <a:pt x="72" y="132"/>
                    </a:lnTo>
                    <a:lnTo>
                      <a:pt x="78" y="120"/>
                    </a:lnTo>
                    <a:lnTo>
                      <a:pt x="84" y="120"/>
                    </a:lnTo>
                    <a:lnTo>
                      <a:pt x="90" y="114"/>
                    </a:lnTo>
                    <a:lnTo>
                      <a:pt x="102" y="120"/>
                    </a:lnTo>
                    <a:lnTo>
                      <a:pt x="102" y="108"/>
                    </a:lnTo>
                    <a:lnTo>
                      <a:pt x="138" y="120"/>
                    </a:lnTo>
                    <a:lnTo>
                      <a:pt x="150" y="102"/>
                    </a:lnTo>
                    <a:lnTo>
                      <a:pt x="162" y="108"/>
                    </a:lnTo>
                    <a:lnTo>
                      <a:pt x="180" y="84"/>
                    </a:lnTo>
                    <a:lnTo>
                      <a:pt x="186" y="96"/>
                    </a:lnTo>
                    <a:lnTo>
                      <a:pt x="204" y="96"/>
                    </a:lnTo>
                    <a:lnTo>
                      <a:pt x="234" y="48"/>
                    </a:lnTo>
                    <a:lnTo>
                      <a:pt x="228" y="36"/>
                    </a:lnTo>
                    <a:lnTo>
                      <a:pt x="264" y="24"/>
                    </a:lnTo>
                    <a:lnTo>
                      <a:pt x="264" y="0"/>
                    </a:lnTo>
                    <a:lnTo>
                      <a:pt x="288" y="0"/>
                    </a:lnTo>
                    <a:lnTo>
                      <a:pt x="300" y="18"/>
                    </a:lnTo>
                    <a:lnTo>
                      <a:pt x="336" y="30"/>
                    </a:lnTo>
                    <a:lnTo>
                      <a:pt x="384" y="12"/>
                    </a:lnTo>
                    <a:lnTo>
                      <a:pt x="402" y="36"/>
                    </a:lnTo>
                    <a:lnTo>
                      <a:pt x="408" y="36"/>
                    </a:lnTo>
                    <a:lnTo>
                      <a:pt x="402" y="36"/>
                    </a:lnTo>
                    <a:lnTo>
                      <a:pt x="414" y="72"/>
                    </a:lnTo>
                    <a:lnTo>
                      <a:pt x="450" y="102"/>
                    </a:lnTo>
                    <a:lnTo>
                      <a:pt x="390" y="174"/>
                    </a:lnTo>
                    <a:lnTo>
                      <a:pt x="360" y="186"/>
                    </a:lnTo>
                    <a:lnTo>
                      <a:pt x="360" y="19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04" name="Freeform 431"/>
              <p:cNvSpPr>
                <a:spLocks noChangeAspect="1"/>
              </p:cNvSpPr>
              <p:nvPr/>
            </p:nvSpPr>
            <p:spPr bwMode="auto">
              <a:xfrm>
                <a:off x="3039" y="2574"/>
                <a:ext cx="348" cy="306"/>
              </a:xfrm>
              <a:custGeom>
                <a:avLst/>
                <a:gdLst>
                  <a:gd name="T0" fmla="*/ 306 w 348"/>
                  <a:gd name="T1" fmla="*/ 210 h 306"/>
                  <a:gd name="T2" fmla="*/ 264 w 348"/>
                  <a:gd name="T3" fmla="*/ 198 h 306"/>
                  <a:gd name="T4" fmla="*/ 246 w 348"/>
                  <a:gd name="T5" fmla="*/ 216 h 306"/>
                  <a:gd name="T6" fmla="*/ 270 w 348"/>
                  <a:gd name="T7" fmla="*/ 228 h 306"/>
                  <a:gd name="T8" fmla="*/ 300 w 348"/>
                  <a:gd name="T9" fmla="*/ 216 h 306"/>
                  <a:gd name="T10" fmla="*/ 288 w 348"/>
                  <a:gd name="T11" fmla="*/ 228 h 306"/>
                  <a:gd name="T12" fmla="*/ 306 w 348"/>
                  <a:gd name="T13" fmla="*/ 234 h 306"/>
                  <a:gd name="T14" fmla="*/ 312 w 348"/>
                  <a:gd name="T15" fmla="*/ 222 h 306"/>
                  <a:gd name="T16" fmla="*/ 330 w 348"/>
                  <a:gd name="T17" fmla="*/ 210 h 306"/>
                  <a:gd name="T18" fmla="*/ 336 w 348"/>
                  <a:gd name="T19" fmla="*/ 234 h 306"/>
                  <a:gd name="T20" fmla="*/ 306 w 348"/>
                  <a:gd name="T21" fmla="*/ 258 h 306"/>
                  <a:gd name="T22" fmla="*/ 312 w 348"/>
                  <a:gd name="T23" fmla="*/ 270 h 306"/>
                  <a:gd name="T24" fmla="*/ 348 w 348"/>
                  <a:gd name="T25" fmla="*/ 288 h 306"/>
                  <a:gd name="T26" fmla="*/ 342 w 348"/>
                  <a:gd name="T27" fmla="*/ 300 h 306"/>
                  <a:gd name="T28" fmla="*/ 336 w 348"/>
                  <a:gd name="T29" fmla="*/ 294 h 306"/>
                  <a:gd name="T30" fmla="*/ 324 w 348"/>
                  <a:gd name="T31" fmla="*/ 306 h 306"/>
                  <a:gd name="T32" fmla="*/ 318 w 348"/>
                  <a:gd name="T33" fmla="*/ 282 h 306"/>
                  <a:gd name="T34" fmla="*/ 276 w 348"/>
                  <a:gd name="T35" fmla="*/ 270 h 306"/>
                  <a:gd name="T36" fmla="*/ 282 w 348"/>
                  <a:gd name="T37" fmla="*/ 288 h 306"/>
                  <a:gd name="T38" fmla="*/ 270 w 348"/>
                  <a:gd name="T39" fmla="*/ 300 h 306"/>
                  <a:gd name="T40" fmla="*/ 258 w 348"/>
                  <a:gd name="T41" fmla="*/ 282 h 306"/>
                  <a:gd name="T42" fmla="*/ 252 w 348"/>
                  <a:gd name="T43" fmla="*/ 294 h 306"/>
                  <a:gd name="T44" fmla="*/ 240 w 348"/>
                  <a:gd name="T45" fmla="*/ 282 h 306"/>
                  <a:gd name="T46" fmla="*/ 234 w 348"/>
                  <a:gd name="T47" fmla="*/ 300 h 306"/>
                  <a:gd name="T48" fmla="*/ 222 w 348"/>
                  <a:gd name="T49" fmla="*/ 300 h 306"/>
                  <a:gd name="T50" fmla="*/ 204 w 348"/>
                  <a:gd name="T51" fmla="*/ 294 h 306"/>
                  <a:gd name="T52" fmla="*/ 192 w 348"/>
                  <a:gd name="T53" fmla="*/ 270 h 306"/>
                  <a:gd name="T54" fmla="*/ 174 w 348"/>
                  <a:gd name="T55" fmla="*/ 270 h 306"/>
                  <a:gd name="T56" fmla="*/ 174 w 348"/>
                  <a:gd name="T57" fmla="*/ 252 h 306"/>
                  <a:gd name="T58" fmla="*/ 156 w 348"/>
                  <a:gd name="T59" fmla="*/ 258 h 306"/>
                  <a:gd name="T60" fmla="*/ 156 w 348"/>
                  <a:gd name="T61" fmla="*/ 246 h 306"/>
                  <a:gd name="T62" fmla="*/ 132 w 348"/>
                  <a:gd name="T63" fmla="*/ 252 h 306"/>
                  <a:gd name="T64" fmla="*/ 144 w 348"/>
                  <a:gd name="T65" fmla="*/ 264 h 306"/>
                  <a:gd name="T66" fmla="*/ 126 w 348"/>
                  <a:gd name="T67" fmla="*/ 270 h 306"/>
                  <a:gd name="T68" fmla="*/ 66 w 348"/>
                  <a:gd name="T69" fmla="*/ 252 h 306"/>
                  <a:gd name="T70" fmla="*/ 18 w 348"/>
                  <a:gd name="T71" fmla="*/ 258 h 306"/>
                  <a:gd name="T72" fmla="*/ 12 w 348"/>
                  <a:gd name="T73" fmla="*/ 252 h 306"/>
                  <a:gd name="T74" fmla="*/ 30 w 348"/>
                  <a:gd name="T75" fmla="*/ 234 h 306"/>
                  <a:gd name="T76" fmla="*/ 24 w 348"/>
                  <a:gd name="T77" fmla="*/ 192 h 306"/>
                  <a:gd name="T78" fmla="*/ 36 w 348"/>
                  <a:gd name="T79" fmla="*/ 156 h 306"/>
                  <a:gd name="T80" fmla="*/ 0 w 348"/>
                  <a:gd name="T81" fmla="*/ 84 h 306"/>
                  <a:gd name="T82" fmla="*/ 0 w 348"/>
                  <a:gd name="T83" fmla="*/ 6 h 306"/>
                  <a:gd name="T84" fmla="*/ 186 w 348"/>
                  <a:gd name="T85" fmla="*/ 0 h 306"/>
                  <a:gd name="T86" fmla="*/ 192 w 348"/>
                  <a:gd name="T87" fmla="*/ 6 h 306"/>
                  <a:gd name="T88" fmla="*/ 192 w 348"/>
                  <a:gd name="T89" fmla="*/ 30 h 306"/>
                  <a:gd name="T90" fmla="*/ 198 w 348"/>
                  <a:gd name="T91" fmla="*/ 30 h 306"/>
                  <a:gd name="T92" fmla="*/ 192 w 348"/>
                  <a:gd name="T93" fmla="*/ 36 h 306"/>
                  <a:gd name="T94" fmla="*/ 210 w 348"/>
                  <a:gd name="T95" fmla="*/ 54 h 306"/>
                  <a:gd name="T96" fmla="*/ 192 w 348"/>
                  <a:gd name="T97" fmla="*/ 60 h 306"/>
                  <a:gd name="T98" fmla="*/ 204 w 348"/>
                  <a:gd name="T99" fmla="*/ 66 h 306"/>
                  <a:gd name="T100" fmla="*/ 174 w 348"/>
                  <a:gd name="T101" fmla="*/ 108 h 306"/>
                  <a:gd name="T102" fmla="*/ 168 w 348"/>
                  <a:gd name="T103" fmla="*/ 156 h 306"/>
                  <a:gd name="T104" fmla="*/ 288 w 348"/>
                  <a:gd name="T105" fmla="*/ 150 h 306"/>
                  <a:gd name="T106" fmla="*/ 288 w 348"/>
                  <a:gd name="T107" fmla="*/ 174 h 306"/>
                  <a:gd name="T108" fmla="*/ 306 w 348"/>
                  <a:gd name="T109" fmla="*/ 210 h 3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8"/>
                  <a:gd name="T166" fmla="*/ 0 h 306"/>
                  <a:gd name="T167" fmla="*/ 348 w 348"/>
                  <a:gd name="T168" fmla="*/ 306 h 3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8" h="306">
                    <a:moveTo>
                      <a:pt x="306" y="210"/>
                    </a:moveTo>
                    <a:lnTo>
                      <a:pt x="264" y="198"/>
                    </a:lnTo>
                    <a:lnTo>
                      <a:pt x="246" y="216"/>
                    </a:lnTo>
                    <a:lnTo>
                      <a:pt x="270" y="228"/>
                    </a:lnTo>
                    <a:lnTo>
                      <a:pt x="300" y="216"/>
                    </a:lnTo>
                    <a:lnTo>
                      <a:pt x="288" y="228"/>
                    </a:lnTo>
                    <a:lnTo>
                      <a:pt x="306" y="234"/>
                    </a:lnTo>
                    <a:lnTo>
                      <a:pt x="312" y="222"/>
                    </a:lnTo>
                    <a:lnTo>
                      <a:pt x="330" y="210"/>
                    </a:lnTo>
                    <a:lnTo>
                      <a:pt x="336" y="234"/>
                    </a:lnTo>
                    <a:lnTo>
                      <a:pt x="306" y="258"/>
                    </a:lnTo>
                    <a:lnTo>
                      <a:pt x="312" y="270"/>
                    </a:lnTo>
                    <a:lnTo>
                      <a:pt x="348" y="288"/>
                    </a:lnTo>
                    <a:lnTo>
                      <a:pt x="342" y="300"/>
                    </a:lnTo>
                    <a:lnTo>
                      <a:pt x="336" y="294"/>
                    </a:lnTo>
                    <a:lnTo>
                      <a:pt x="324" y="306"/>
                    </a:lnTo>
                    <a:lnTo>
                      <a:pt x="318" y="282"/>
                    </a:lnTo>
                    <a:lnTo>
                      <a:pt x="276" y="270"/>
                    </a:lnTo>
                    <a:lnTo>
                      <a:pt x="282" y="288"/>
                    </a:lnTo>
                    <a:lnTo>
                      <a:pt x="270" y="300"/>
                    </a:lnTo>
                    <a:lnTo>
                      <a:pt x="258" y="282"/>
                    </a:lnTo>
                    <a:lnTo>
                      <a:pt x="252" y="294"/>
                    </a:lnTo>
                    <a:lnTo>
                      <a:pt x="240" y="282"/>
                    </a:lnTo>
                    <a:lnTo>
                      <a:pt x="234" y="300"/>
                    </a:lnTo>
                    <a:lnTo>
                      <a:pt x="222" y="300"/>
                    </a:lnTo>
                    <a:lnTo>
                      <a:pt x="204" y="294"/>
                    </a:lnTo>
                    <a:lnTo>
                      <a:pt x="192" y="270"/>
                    </a:lnTo>
                    <a:lnTo>
                      <a:pt x="174" y="270"/>
                    </a:lnTo>
                    <a:lnTo>
                      <a:pt x="174" y="252"/>
                    </a:lnTo>
                    <a:lnTo>
                      <a:pt x="156" y="258"/>
                    </a:lnTo>
                    <a:lnTo>
                      <a:pt x="156" y="246"/>
                    </a:lnTo>
                    <a:lnTo>
                      <a:pt x="132" y="252"/>
                    </a:lnTo>
                    <a:lnTo>
                      <a:pt x="144" y="264"/>
                    </a:lnTo>
                    <a:lnTo>
                      <a:pt x="126" y="270"/>
                    </a:lnTo>
                    <a:lnTo>
                      <a:pt x="66" y="252"/>
                    </a:lnTo>
                    <a:lnTo>
                      <a:pt x="18" y="258"/>
                    </a:lnTo>
                    <a:lnTo>
                      <a:pt x="12" y="252"/>
                    </a:lnTo>
                    <a:lnTo>
                      <a:pt x="30" y="234"/>
                    </a:lnTo>
                    <a:lnTo>
                      <a:pt x="24" y="192"/>
                    </a:lnTo>
                    <a:lnTo>
                      <a:pt x="36" y="156"/>
                    </a:lnTo>
                    <a:lnTo>
                      <a:pt x="0" y="84"/>
                    </a:lnTo>
                    <a:lnTo>
                      <a:pt x="0" y="6"/>
                    </a:lnTo>
                    <a:lnTo>
                      <a:pt x="186" y="0"/>
                    </a:lnTo>
                    <a:lnTo>
                      <a:pt x="192" y="6"/>
                    </a:lnTo>
                    <a:lnTo>
                      <a:pt x="192" y="30"/>
                    </a:lnTo>
                    <a:lnTo>
                      <a:pt x="198" y="30"/>
                    </a:lnTo>
                    <a:lnTo>
                      <a:pt x="192" y="36"/>
                    </a:lnTo>
                    <a:lnTo>
                      <a:pt x="210" y="54"/>
                    </a:lnTo>
                    <a:lnTo>
                      <a:pt x="192" y="60"/>
                    </a:lnTo>
                    <a:lnTo>
                      <a:pt x="204" y="66"/>
                    </a:lnTo>
                    <a:lnTo>
                      <a:pt x="174" y="108"/>
                    </a:lnTo>
                    <a:lnTo>
                      <a:pt x="168" y="156"/>
                    </a:lnTo>
                    <a:lnTo>
                      <a:pt x="288" y="150"/>
                    </a:lnTo>
                    <a:lnTo>
                      <a:pt x="288" y="174"/>
                    </a:lnTo>
                    <a:lnTo>
                      <a:pt x="306" y="210"/>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05" name="Freeform 432"/>
              <p:cNvSpPr>
                <a:spLocks noChangeAspect="1"/>
              </p:cNvSpPr>
              <p:nvPr/>
            </p:nvSpPr>
            <p:spPr bwMode="auto">
              <a:xfrm>
                <a:off x="3039" y="2574"/>
                <a:ext cx="348" cy="306"/>
              </a:xfrm>
              <a:custGeom>
                <a:avLst/>
                <a:gdLst>
                  <a:gd name="T0" fmla="*/ 306 w 348"/>
                  <a:gd name="T1" fmla="*/ 210 h 306"/>
                  <a:gd name="T2" fmla="*/ 264 w 348"/>
                  <a:gd name="T3" fmla="*/ 198 h 306"/>
                  <a:gd name="T4" fmla="*/ 246 w 348"/>
                  <a:gd name="T5" fmla="*/ 216 h 306"/>
                  <a:gd name="T6" fmla="*/ 270 w 348"/>
                  <a:gd name="T7" fmla="*/ 228 h 306"/>
                  <a:gd name="T8" fmla="*/ 300 w 348"/>
                  <a:gd name="T9" fmla="*/ 216 h 306"/>
                  <a:gd name="T10" fmla="*/ 288 w 348"/>
                  <a:gd name="T11" fmla="*/ 228 h 306"/>
                  <a:gd name="T12" fmla="*/ 306 w 348"/>
                  <a:gd name="T13" fmla="*/ 234 h 306"/>
                  <a:gd name="T14" fmla="*/ 312 w 348"/>
                  <a:gd name="T15" fmla="*/ 222 h 306"/>
                  <a:gd name="T16" fmla="*/ 330 w 348"/>
                  <a:gd name="T17" fmla="*/ 210 h 306"/>
                  <a:gd name="T18" fmla="*/ 336 w 348"/>
                  <a:gd name="T19" fmla="*/ 234 h 306"/>
                  <a:gd name="T20" fmla="*/ 306 w 348"/>
                  <a:gd name="T21" fmla="*/ 258 h 306"/>
                  <a:gd name="T22" fmla="*/ 312 w 348"/>
                  <a:gd name="T23" fmla="*/ 270 h 306"/>
                  <a:gd name="T24" fmla="*/ 348 w 348"/>
                  <a:gd name="T25" fmla="*/ 288 h 306"/>
                  <a:gd name="T26" fmla="*/ 342 w 348"/>
                  <a:gd name="T27" fmla="*/ 300 h 306"/>
                  <a:gd name="T28" fmla="*/ 336 w 348"/>
                  <a:gd name="T29" fmla="*/ 294 h 306"/>
                  <a:gd name="T30" fmla="*/ 324 w 348"/>
                  <a:gd name="T31" fmla="*/ 306 h 306"/>
                  <a:gd name="T32" fmla="*/ 318 w 348"/>
                  <a:gd name="T33" fmla="*/ 282 h 306"/>
                  <a:gd name="T34" fmla="*/ 276 w 348"/>
                  <a:gd name="T35" fmla="*/ 270 h 306"/>
                  <a:gd name="T36" fmla="*/ 282 w 348"/>
                  <a:gd name="T37" fmla="*/ 288 h 306"/>
                  <a:gd name="T38" fmla="*/ 270 w 348"/>
                  <a:gd name="T39" fmla="*/ 300 h 306"/>
                  <a:gd name="T40" fmla="*/ 258 w 348"/>
                  <a:gd name="T41" fmla="*/ 282 h 306"/>
                  <a:gd name="T42" fmla="*/ 252 w 348"/>
                  <a:gd name="T43" fmla="*/ 294 h 306"/>
                  <a:gd name="T44" fmla="*/ 240 w 348"/>
                  <a:gd name="T45" fmla="*/ 282 h 306"/>
                  <a:gd name="T46" fmla="*/ 234 w 348"/>
                  <a:gd name="T47" fmla="*/ 300 h 306"/>
                  <a:gd name="T48" fmla="*/ 222 w 348"/>
                  <a:gd name="T49" fmla="*/ 300 h 306"/>
                  <a:gd name="T50" fmla="*/ 204 w 348"/>
                  <a:gd name="T51" fmla="*/ 294 h 306"/>
                  <a:gd name="T52" fmla="*/ 192 w 348"/>
                  <a:gd name="T53" fmla="*/ 270 h 306"/>
                  <a:gd name="T54" fmla="*/ 174 w 348"/>
                  <a:gd name="T55" fmla="*/ 270 h 306"/>
                  <a:gd name="T56" fmla="*/ 174 w 348"/>
                  <a:gd name="T57" fmla="*/ 252 h 306"/>
                  <a:gd name="T58" fmla="*/ 156 w 348"/>
                  <a:gd name="T59" fmla="*/ 258 h 306"/>
                  <a:gd name="T60" fmla="*/ 156 w 348"/>
                  <a:gd name="T61" fmla="*/ 246 h 306"/>
                  <a:gd name="T62" fmla="*/ 132 w 348"/>
                  <a:gd name="T63" fmla="*/ 252 h 306"/>
                  <a:gd name="T64" fmla="*/ 144 w 348"/>
                  <a:gd name="T65" fmla="*/ 264 h 306"/>
                  <a:gd name="T66" fmla="*/ 126 w 348"/>
                  <a:gd name="T67" fmla="*/ 270 h 306"/>
                  <a:gd name="T68" fmla="*/ 66 w 348"/>
                  <a:gd name="T69" fmla="*/ 252 h 306"/>
                  <a:gd name="T70" fmla="*/ 18 w 348"/>
                  <a:gd name="T71" fmla="*/ 258 h 306"/>
                  <a:gd name="T72" fmla="*/ 12 w 348"/>
                  <a:gd name="T73" fmla="*/ 252 h 306"/>
                  <a:gd name="T74" fmla="*/ 30 w 348"/>
                  <a:gd name="T75" fmla="*/ 234 h 306"/>
                  <a:gd name="T76" fmla="*/ 24 w 348"/>
                  <a:gd name="T77" fmla="*/ 192 h 306"/>
                  <a:gd name="T78" fmla="*/ 36 w 348"/>
                  <a:gd name="T79" fmla="*/ 156 h 306"/>
                  <a:gd name="T80" fmla="*/ 0 w 348"/>
                  <a:gd name="T81" fmla="*/ 84 h 306"/>
                  <a:gd name="T82" fmla="*/ 0 w 348"/>
                  <a:gd name="T83" fmla="*/ 6 h 306"/>
                  <a:gd name="T84" fmla="*/ 186 w 348"/>
                  <a:gd name="T85" fmla="*/ 0 h 306"/>
                  <a:gd name="T86" fmla="*/ 192 w 348"/>
                  <a:gd name="T87" fmla="*/ 6 h 306"/>
                  <a:gd name="T88" fmla="*/ 192 w 348"/>
                  <a:gd name="T89" fmla="*/ 30 h 306"/>
                  <a:gd name="T90" fmla="*/ 198 w 348"/>
                  <a:gd name="T91" fmla="*/ 30 h 306"/>
                  <a:gd name="T92" fmla="*/ 192 w 348"/>
                  <a:gd name="T93" fmla="*/ 36 h 306"/>
                  <a:gd name="T94" fmla="*/ 210 w 348"/>
                  <a:gd name="T95" fmla="*/ 54 h 306"/>
                  <a:gd name="T96" fmla="*/ 192 w 348"/>
                  <a:gd name="T97" fmla="*/ 60 h 306"/>
                  <a:gd name="T98" fmla="*/ 204 w 348"/>
                  <a:gd name="T99" fmla="*/ 66 h 306"/>
                  <a:gd name="T100" fmla="*/ 174 w 348"/>
                  <a:gd name="T101" fmla="*/ 108 h 306"/>
                  <a:gd name="T102" fmla="*/ 168 w 348"/>
                  <a:gd name="T103" fmla="*/ 156 h 306"/>
                  <a:gd name="T104" fmla="*/ 288 w 348"/>
                  <a:gd name="T105" fmla="*/ 150 h 306"/>
                  <a:gd name="T106" fmla="*/ 288 w 348"/>
                  <a:gd name="T107" fmla="*/ 174 h 306"/>
                  <a:gd name="T108" fmla="*/ 306 w 348"/>
                  <a:gd name="T109" fmla="*/ 210 h 306"/>
                  <a:gd name="T110" fmla="*/ 306 w 348"/>
                  <a:gd name="T111" fmla="*/ 216 h 3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8"/>
                  <a:gd name="T169" fmla="*/ 0 h 306"/>
                  <a:gd name="T170" fmla="*/ 348 w 348"/>
                  <a:gd name="T171" fmla="*/ 306 h 3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8" h="306">
                    <a:moveTo>
                      <a:pt x="306" y="210"/>
                    </a:moveTo>
                    <a:lnTo>
                      <a:pt x="264" y="198"/>
                    </a:lnTo>
                    <a:lnTo>
                      <a:pt x="246" y="216"/>
                    </a:lnTo>
                    <a:lnTo>
                      <a:pt x="270" y="228"/>
                    </a:lnTo>
                    <a:lnTo>
                      <a:pt x="300" y="216"/>
                    </a:lnTo>
                    <a:lnTo>
                      <a:pt x="288" y="228"/>
                    </a:lnTo>
                    <a:lnTo>
                      <a:pt x="306" y="234"/>
                    </a:lnTo>
                    <a:lnTo>
                      <a:pt x="312" y="222"/>
                    </a:lnTo>
                    <a:lnTo>
                      <a:pt x="330" y="210"/>
                    </a:lnTo>
                    <a:lnTo>
                      <a:pt x="336" y="234"/>
                    </a:lnTo>
                    <a:lnTo>
                      <a:pt x="306" y="258"/>
                    </a:lnTo>
                    <a:lnTo>
                      <a:pt x="312" y="270"/>
                    </a:lnTo>
                    <a:lnTo>
                      <a:pt x="348" y="288"/>
                    </a:lnTo>
                    <a:lnTo>
                      <a:pt x="342" y="300"/>
                    </a:lnTo>
                    <a:lnTo>
                      <a:pt x="336" y="294"/>
                    </a:lnTo>
                    <a:lnTo>
                      <a:pt x="324" y="306"/>
                    </a:lnTo>
                    <a:lnTo>
                      <a:pt x="318" y="282"/>
                    </a:lnTo>
                    <a:lnTo>
                      <a:pt x="276" y="270"/>
                    </a:lnTo>
                    <a:lnTo>
                      <a:pt x="282" y="288"/>
                    </a:lnTo>
                    <a:lnTo>
                      <a:pt x="270" y="300"/>
                    </a:lnTo>
                    <a:lnTo>
                      <a:pt x="258" y="282"/>
                    </a:lnTo>
                    <a:lnTo>
                      <a:pt x="252" y="294"/>
                    </a:lnTo>
                    <a:lnTo>
                      <a:pt x="240" y="282"/>
                    </a:lnTo>
                    <a:lnTo>
                      <a:pt x="234" y="300"/>
                    </a:lnTo>
                    <a:lnTo>
                      <a:pt x="222" y="300"/>
                    </a:lnTo>
                    <a:lnTo>
                      <a:pt x="204" y="294"/>
                    </a:lnTo>
                    <a:lnTo>
                      <a:pt x="192" y="270"/>
                    </a:lnTo>
                    <a:lnTo>
                      <a:pt x="174" y="270"/>
                    </a:lnTo>
                    <a:lnTo>
                      <a:pt x="174" y="252"/>
                    </a:lnTo>
                    <a:lnTo>
                      <a:pt x="156" y="258"/>
                    </a:lnTo>
                    <a:lnTo>
                      <a:pt x="156" y="246"/>
                    </a:lnTo>
                    <a:lnTo>
                      <a:pt x="132" y="252"/>
                    </a:lnTo>
                    <a:lnTo>
                      <a:pt x="144" y="264"/>
                    </a:lnTo>
                    <a:lnTo>
                      <a:pt x="126" y="270"/>
                    </a:lnTo>
                    <a:lnTo>
                      <a:pt x="66" y="252"/>
                    </a:lnTo>
                    <a:lnTo>
                      <a:pt x="18" y="258"/>
                    </a:lnTo>
                    <a:lnTo>
                      <a:pt x="12" y="252"/>
                    </a:lnTo>
                    <a:lnTo>
                      <a:pt x="30" y="234"/>
                    </a:lnTo>
                    <a:lnTo>
                      <a:pt x="24" y="192"/>
                    </a:lnTo>
                    <a:lnTo>
                      <a:pt x="36" y="156"/>
                    </a:lnTo>
                    <a:lnTo>
                      <a:pt x="0" y="84"/>
                    </a:lnTo>
                    <a:lnTo>
                      <a:pt x="0" y="6"/>
                    </a:lnTo>
                    <a:lnTo>
                      <a:pt x="186" y="0"/>
                    </a:lnTo>
                    <a:lnTo>
                      <a:pt x="192" y="6"/>
                    </a:lnTo>
                    <a:lnTo>
                      <a:pt x="192" y="30"/>
                    </a:lnTo>
                    <a:lnTo>
                      <a:pt x="198" y="30"/>
                    </a:lnTo>
                    <a:lnTo>
                      <a:pt x="192" y="36"/>
                    </a:lnTo>
                    <a:lnTo>
                      <a:pt x="210" y="54"/>
                    </a:lnTo>
                    <a:lnTo>
                      <a:pt x="192" y="60"/>
                    </a:lnTo>
                    <a:lnTo>
                      <a:pt x="204" y="66"/>
                    </a:lnTo>
                    <a:lnTo>
                      <a:pt x="174" y="108"/>
                    </a:lnTo>
                    <a:lnTo>
                      <a:pt x="168" y="156"/>
                    </a:lnTo>
                    <a:lnTo>
                      <a:pt x="288" y="150"/>
                    </a:lnTo>
                    <a:lnTo>
                      <a:pt x="288" y="174"/>
                    </a:lnTo>
                    <a:lnTo>
                      <a:pt x="306" y="210"/>
                    </a:lnTo>
                    <a:lnTo>
                      <a:pt x="306" y="21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06" name="Freeform 433"/>
              <p:cNvSpPr>
                <a:spLocks noChangeAspect="1"/>
              </p:cNvSpPr>
              <p:nvPr/>
            </p:nvSpPr>
            <p:spPr bwMode="auto">
              <a:xfrm>
                <a:off x="4269" y="1248"/>
                <a:ext cx="228" cy="360"/>
              </a:xfrm>
              <a:custGeom>
                <a:avLst/>
                <a:gdLst>
                  <a:gd name="T0" fmla="*/ 66 w 228"/>
                  <a:gd name="T1" fmla="*/ 360 h 360"/>
                  <a:gd name="T2" fmla="*/ 60 w 228"/>
                  <a:gd name="T3" fmla="*/ 360 h 360"/>
                  <a:gd name="T4" fmla="*/ 42 w 228"/>
                  <a:gd name="T5" fmla="*/ 336 h 360"/>
                  <a:gd name="T6" fmla="*/ 0 w 228"/>
                  <a:gd name="T7" fmla="*/ 198 h 360"/>
                  <a:gd name="T8" fmla="*/ 18 w 228"/>
                  <a:gd name="T9" fmla="*/ 198 h 360"/>
                  <a:gd name="T10" fmla="*/ 12 w 228"/>
                  <a:gd name="T11" fmla="*/ 180 h 360"/>
                  <a:gd name="T12" fmla="*/ 24 w 228"/>
                  <a:gd name="T13" fmla="*/ 180 h 360"/>
                  <a:gd name="T14" fmla="*/ 18 w 228"/>
                  <a:gd name="T15" fmla="*/ 174 h 360"/>
                  <a:gd name="T16" fmla="*/ 30 w 228"/>
                  <a:gd name="T17" fmla="*/ 138 h 360"/>
                  <a:gd name="T18" fmla="*/ 30 w 228"/>
                  <a:gd name="T19" fmla="*/ 78 h 360"/>
                  <a:gd name="T20" fmla="*/ 54 w 228"/>
                  <a:gd name="T21" fmla="*/ 12 h 360"/>
                  <a:gd name="T22" fmla="*/ 66 w 228"/>
                  <a:gd name="T23" fmla="*/ 6 h 360"/>
                  <a:gd name="T24" fmla="*/ 78 w 228"/>
                  <a:gd name="T25" fmla="*/ 24 h 360"/>
                  <a:gd name="T26" fmla="*/ 108 w 228"/>
                  <a:gd name="T27" fmla="*/ 0 h 360"/>
                  <a:gd name="T28" fmla="*/ 138 w 228"/>
                  <a:gd name="T29" fmla="*/ 18 h 360"/>
                  <a:gd name="T30" fmla="*/ 168 w 228"/>
                  <a:gd name="T31" fmla="*/ 120 h 360"/>
                  <a:gd name="T32" fmla="*/ 186 w 228"/>
                  <a:gd name="T33" fmla="*/ 120 h 360"/>
                  <a:gd name="T34" fmla="*/ 192 w 228"/>
                  <a:gd name="T35" fmla="*/ 144 h 360"/>
                  <a:gd name="T36" fmla="*/ 216 w 228"/>
                  <a:gd name="T37" fmla="*/ 150 h 360"/>
                  <a:gd name="T38" fmla="*/ 216 w 228"/>
                  <a:gd name="T39" fmla="*/ 168 h 360"/>
                  <a:gd name="T40" fmla="*/ 228 w 228"/>
                  <a:gd name="T41" fmla="*/ 168 h 360"/>
                  <a:gd name="T42" fmla="*/ 222 w 228"/>
                  <a:gd name="T43" fmla="*/ 186 h 360"/>
                  <a:gd name="T44" fmla="*/ 192 w 228"/>
                  <a:gd name="T45" fmla="*/ 204 h 360"/>
                  <a:gd name="T46" fmla="*/ 180 w 228"/>
                  <a:gd name="T47" fmla="*/ 222 h 360"/>
                  <a:gd name="T48" fmla="*/ 174 w 228"/>
                  <a:gd name="T49" fmla="*/ 210 h 360"/>
                  <a:gd name="T50" fmla="*/ 162 w 228"/>
                  <a:gd name="T51" fmla="*/ 222 h 360"/>
                  <a:gd name="T52" fmla="*/ 156 w 228"/>
                  <a:gd name="T53" fmla="*/ 216 h 360"/>
                  <a:gd name="T54" fmla="*/ 156 w 228"/>
                  <a:gd name="T55" fmla="*/ 234 h 360"/>
                  <a:gd name="T56" fmla="*/ 144 w 228"/>
                  <a:gd name="T57" fmla="*/ 234 h 360"/>
                  <a:gd name="T58" fmla="*/ 150 w 228"/>
                  <a:gd name="T59" fmla="*/ 228 h 360"/>
                  <a:gd name="T60" fmla="*/ 138 w 228"/>
                  <a:gd name="T61" fmla="*/ 216 h 360"/>
                  <a:gd name="T62" fmla="*/ 126 w 228"/>
                  <a:gd name="T63" fmla="*/ 270 h 360"/>
                  <a:gd name="T64" fmla="*/ 120 w 228"/>
                  <a:gd name="T65" fmla="*/ 264 h 360"/>
                  <a:gd name="T66" fmla="*/ 114 w 228"/>
                  <a:gd name="T67" fmla="*/ 282 h 360"/>
                  <a:gd name="T68" fmla="*/ 102 w 228"/>
                  <a:gd name="T69" fmla="*/ 282 h 360"/>
                  <a:gd name="T70" fmla="*/ 102 w 228"/>
                  <a:gd name="T71" fmla="*/ 300 h 360"/>
                  <a:gd name="T72" fmla="*/ 96 w 228"/>
                  <a:gd name="T73" fmla="*/ 288 h 360"/>
                  <a:gd name="T74" fmla="*/ 84 w 228"/>
                  <a:gd name="T75" fmla="*/ 294 h 360"/>
                  <a:gd name="T76" fmla="*/ 66 w 228"/>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28"/>
                  <a:gd name="T118" fmla="*/ 0 h 360"/>
                  <a:gd name="T119" fmla="*/ 228 w 228"/>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28" h="360">
                    <a:moveTo>
                      <a:pt x="66" y="360"/>
                    </a:moveTo>
                    <a:lnTo>
                      <a:pt x="60" y="360"/>
                    </a:lnTo>
                    <a:lnTo>
                      <a:pt x="42" y="336"/>
                    </a:lnTo>
                    <a:lnTo>
                      <a:pt x="0" y="198"/>
                    </a:lnTo>
                    <a:lnTo>
                      <a:pt x="18" y="198"/>
                    </a:lnTo>
                    <a:lnTo>
                      <a:pt x="12" y="180"/>
                    </a:lnTo>
                    <a:lnTo>
                      <a:pt x="24" y="180"/>
                    </a:lnTo>
                    <a:lnTo>
                      <a:pt x="18" y="174"/>
                    </a:lnTo>
                    <a:lnTo>
                      <a:pt x="30" y="138"/>
                    </a:lnTo>
                    <a:lnTo>
                      <a:pt x="30" y="78"/>
                    </a:lnTo>
                    <a:lnTo>
                      <a:pt x="54" y="12"/>
                    </a:lnTo>
                    <a:lnTo>
                      <a:pt x="66" y="6"/>
                    </a:lnTo>
                    <a:lnTo>
                      <a:pt x="78" y="24"/>
                    </a:lnTo>
                    <a:lnTo>
                      <a:pt x="108" y="0"/>
                    </a:lnTo>
                    <a:lnTo>
                      <a:pt x="138" y="18"/>
                    </a:lnTo>
                    <a:lnTo>
                      <a:pt x="168" y="120"/>
                    </a:lnTo>
                    <a:lnTo>
                      <a:pt x="186" y="120"/>
                    </a:lnTo>
                    <a:lnTo>
                      <a:pt x="192" y="144"/>
                    </a:lnTo>
                    <a:lnTo>
                      <a:pt x="216" y="150"/>
                    </a:lnTo>
                    <a:lnTo>
                      <a:pt x="216" y="168"/>
                    </a:lnTo>
                    <a:lnTo>
                      <a:pt x="228" y="168"/>
                    </a:lnTo>
                    <a:lnTo>
                      <a:pt x="222" y="186"/>
                    </a:lnTo>
                    <a:lnTo>
                      <a:pt x="192" y="204"/>
                    </a:lnTo>
                    <a:lnTo>
                      <a:pt x="180" y="222"/>
                    </a:lnTo>
                    <a:lnTo>
                      <a:pt x="174" y="210"/>
                    </a:lnTo>
                    <a:lnTo>
                      <a:pt x="162" y="222"/>
                    </a:lnTo>
                    <a:lnTo>
                      <a:pt x="156" y="216"/>
                    </a:lnTo>
                    <a:lnTo>
                      <a:pt x="156" y="234"/>
                    </a:lnTo>
                    <a:lnTo>
                      <a:pt x="144" y="234"/>
                    </a:lnTo>
                    <a:lnTo>
                      <a:pt x="150" y="228"/>
                    </a:lnTo>
                    <a:lnTo>
                      <a:pt x="138" y="216"/>
                    </a:lnTo>
                    <a:lnTo>
                      <a:pt x="126" y="270"/>
                    </a:lnTo>
                    <a:lnTo>
                      <a:pt x="120" y="264"/>
                    </a:lnTo>
                    <a:lnTo>
                      <a:pt x="114" y="282"/>
                    </a:lnTo>
                    <a:lnTo>
                      <a:pt x="102" y="282"/>
                    </a:lnTo>
                    <a:lnTo>
                      <a:pt x="102" y="300"/>
                    </a:lnTo>
                    <a:lnTo>
                      <a:pt x="96" y="288"/>
                    </a:lnTo>
                    <a:lnTo>
                      <a:pt x="84" y="294"/>
                    </a:lnTo>
                    <a:lnTo>
                      <a:pt x="66" y="36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807" name="Freeform 434"/>
              <p:cNvSpPr>
                <a:spLocks noChangeAspect="1"/>
              </p:cNvSpPr>
              <p:nvPr/>
            </p:nvSpPr>
            <p:spPr bwMode="auto">
              <a:xfrm>
                <a:off x="4269" y="1248"/>
                <a:ext cx="228" cy="366"/>
              </a:xfrm>
              <a:custGeom>
                <a:avLst/>
                <a:gdLst>
                  <a:gd name="T0" fmla="*/ 66 w 228"/>
                  <a:gd name="T1" fmla="*/ 360 h 366"/>
                  <a:gd name="T2" fmla="*/ 60 w 228"/>
                  <a:gd name="T3" fmla="*/ 360 h 366"/>
                  <a:gd name="T4" fmla="*/ 42 w 228"/>
                  <a:gd name="T5" fmla="*/ 336 h 366"/>
                  <a:gd name="T6" fmla="*/ 0 w 228"/>
                  <a:gd name="T7" fmla="*/ 198 h 366"/>
                  <a:gd name="T8" fmla="*/ 18 w 228"/>
                  <a:gd name="T9" fmla="*/ 198 h 366"/>
                  <a:gd name="T10" fmla="*/ 12 w 228"/>
                  <a:gd name="T11" fmla="*/ 180 h 366"/>
                  <a:gd name="T12" fmla="*/ 24 w 228"/>
                  <a:gd name="T13" fmla="*/ 180 h 366"/>
                  <a:gd name="T14" fmla="*/ 18 w 228"/>
                  <a:gd name="T15" fmla="*/ 174 h 366"/>
                  <a:gd name="T16" fmla="*/ 30 w 228"/>
                  <a:gd name="T17" fmla="*/ 138 h 366"/>
                  <a:gd name="T18" fmla="*/ 30 w 228"/>
                  <a:gd name="T19" fmla="*/ 78 h 366"/>
                  <a:gd name="T20" fmla="*/ 54 w 228"/>
                  <a:gd name="T21" fmla="*/ 12 h 366"/>
                  <a:gd name="T22" fmla="*/ 66 w 228"/>
                  <a:gd name="T23" fmla="*/ 6 h 366"/>
                  <a:gd name="T24" fmla="*/ 78 w 228"/>
                  <a:gd name="T25" fmla="*/ 24 h 366"/>
                  <a:gd name="T26" fmla="*/ 108 w 228"/>
                  <a:gd name="T27" fmla="*/ 0 h 366"/>
                  <a:gd name="T28" fmla="*/ 138 w 228"/>
                  <a:gd name="T29" fmla="*/ 18 h 366"/>
                  <a:gd name="T30" fmla="*/ 168 w 228"/>
                  <a:gd name="T31" fmla="*/ 120 h 366"/>
                  <a:gd name="T32" fmla="*/ 186 w 228"/>
                  <a:gd name="T33" fmla="*/ 120 h 366"/>
                  <a:gd name="T34" fmla="*/ 192 w 228"/>
                  <a:gd name="T35" fmla="*/ 144 h 366"/>
                  <a:gd name="T36" fmla="*/ 216 w 228"/>
                  <a:gd name="T37" fmla="*/ 150 h 366"/>
                  <a:gd name="T38" fmla="*/ 216 w 228"/>
                  <a:gd name="T39" fmla="*/ 168 h 366"/>
                  <a:gd name="T40" fmla="*/ 228 w 228"/>
                  <a:gd name="T41" fmla="*/ 168 h 366"/>
                  <a:gd name="T42" fmla="*/ 222 w 228"/>
                  <a:gd name="T43" fmla="*/ 186 h 366"/>
                  <a:gd name="T44" fmla="*/ 192 w 228"/>
                  <a:gd name="T45" fmla="*/ 204 h 366"/>
                  <a:gd name="T46" fmla="*/ 180 w 228"/>
                  <a:gd name="T47" fmla="*/ 222 h 366"/>
                  <a:gd name="T48" fmla="*/ 174 w 228"/>
                  <a:gd name="T49" fmla="*/ 210 h 366"/>
                  <a:gd name="T50" fmla="*/ 162 w 228"/>
                  <a:gd name="T51" fmla="*/ 222 h 366"/>
                  <a:gd name="T52" fmla="*/ 156 w 228"/>
                  <a:gd name="T53" fmla="*/ 216 h 366"/>
                  <a:gd name="T54" fmla="*/ 156 w 228"/>
                  <a:gd name="T55" fmla="*/ 234 h 366"/>
                  <a:gd name="T56" fmla="*/ 144 w 228"/>
                  <a:gd name="T57" fmla="*/ 234 h 366"/>
                  <a:gd name="T58" fmla="*/ 150 w 228"/>
                  <a:gd name="T59" fmla="*/ 228 h 366"/>
                  <a:gd name="T60" fmla="*/ 138 w 228"/>
                  <a:gd name="T61" fmla="*/ 216 h 366"/>
                  <a:gd name="T62" fmla="*/ 126 w 228"/>
                  <a:gd name="T63" fmla="*/ 270 h 366"/>
                  <a:gd name="T64" fmla="*/ 120 w 228"/>
                  <a:gd name="T65" fmla="*/ 264 h 366"/>
                  <a:gd name="T66" fmla="*/ 114 w 228"/>
                  <a:gd name="T67" fmla="*/ 282 h 366"/>
                  <a:gd name="T68" fmla="*/ 102 w 228"/>
                  <a:gd name="T69" fmla="*/ 282 h 366"/>
                  <a:gd name="T70" fmla="*/ 102 w 228"/>
                  <a:gd name="T71" fmla="*/ 300 h 366"/>
                  <a:gd name="T72" fmla="*/ 96 w 228"/>
                  <a:gd name="T73" fmla="*/ 288 h 366"/>
                  <a:gd name="T74" fmla="*/ 84 w 228"/>
                  <a:gd name="T75" fmla="*/ 294 h 366"/>
                  <a:gd name="T76" fmla="*/ 66 w 228"/>
                  <a:gd name="T77" fmla="*/ 360 h 366"/>
                  <a:gd name="T78" fmla="*/ 66 w 228"/>
                  <a:gd name="T79" fmla="*/ 366 h 36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8"/>
                  <a:gd name="T121" fmla="*/ 0 h 366"/>
                  <a:gd name="T122" fmla="*/ 228 w 228"/>
                  <a:gd name="T123" fmla="*/ 366 h 36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8" h="366">
                    <a:moveTo>
                      <a:pt x="66" y="360"/>
                    </a:moveTo>
                    <a:lnTo>
                      <a:pt x="60" y="360"/>
                    </a:lnTo>
                    <a:lnTo>
                      <a:pt x="42" y="336"/>
                    </a:lnTo>
                    <a:lnTo>
                      <a:pt x="0" y="198"/>
                    </a:lnTo>
                    <a:lnTo>
                      <a:pt x="18" y="198"/>
                    </a:lnTo>
                    <a:lnTo>
                      <a:pt x="12" y="180"/>
                    </a:lnTo>
                    <a:lnTo>
                      <a:pt x="24" y="180"/>
                    </a:lnTo>
                    <a:lnTo>
                      <a:pt x="18" y="174"/>
                    </a:lnTo>
                    <a:lnTo>
                      <a:pt x="30" y="138"/>
                    </a:lnTo>
                    <a:lnTo>
                      <a:pt x="30" y="78"/>
                    </a:lnTo>
                    <a:lnTo>
                      <a:pt x="54" y="12"/>
                    </a:lnTo>
                    <a:lnTo>
                      <a:pt x="66" y="6"/>
                    </a:lnTo>
                    <a:lnTo>
                      <a:pt x="78" y="24"/>
                    </a:lnTo>
                    <a:lnTo>
                      <a:pt x="108" y="0"/>
                    </a:lnTo>
                    <a:lnTo>
                      <a:pt x="138" y="18"/>
                    </a:lnTo>
                    <a:lnTo>
                      <a:pt x="168" y="120"/>
                    </a:lnTo>
                    <a:lnTo>
                      <a:pt x="186" y="120"/>
                    </a:lnTo>
                    <a:lnTo>
                      <a:pt x="192" y="144"/>
                    </a:lnTo>
                    <a:lnTo>
                      <a:pt x="216" y="150"/>
                    </a:lnTo>
                    <a:lnTo>
                      <a:pt x="216" y="168"/>
                    </a:lnTo>
                    <a:lnTo>
                      <a:pt x="228" y="168"/>
                    </a:lnTo>
                    <a:lnTo>
                      <a:pt x="222" y="186"/>
                    </a:lnTo>
                    <a:lnTo>
                      <a:pt x="192" y="204"/>
                    </a:lnTo>
                    <a:lnTo>
                      <a:pt x="180" y="222"/>
                    </a:lnTo>
                    <a:lnTo>
                      <a:pt x="174" y="210"/>
                    </a:lnTo>
                    <a:lnTo>
                      <a:pt x="162" y="222"/>
                    </a:lnTo>
                    <a:lnTo>
                      <a:pt x="156" y="216"/>
                    </a:lnTo>
                    <a:lnTo>
                      <a:pt x="156" y="234"/>
                    </a:lnTo>
                    <a:lnTo>
                      <a:pt x="144" y="234"/>
                    </a:lnTo>
                    <a:lnTo>
                      <a:pt x="150" y="228"/>
                    </a:lnTo>
                    <a:lnTo>
                      <a:pt x="138" y="216"/>
                    </a:lnTo>
                    <a:lnTo>
                      <a:pt x="126" y="270"/>
                    </a:lnTo>
                    <a:lnTo>
                      <a:pt x="120" y="264"/>
                    </a:lnTo>
                    <a:lnTo>
                      <a:pt x="114" y="282"/>
                    </a:lnTo>
                    <a:lnTo>
                      <a:pt x="102" y="282"/>
                    </a:lnTo>
                    <a:lnTo>
                      <a:pt x="102" y="300"/>
                    </a:lnTo>
                    <a:lnTo>
                      <a:pt x="96" y="288"/>
                    </a:lnTo>
                    <a:lnTo>
                      <a:pt x="84" y="294"/>
                    </a:lnTo>
                    <a:lnTo>
                      <a:pt x="66" y="360"/>
                    </a:lnTo>
                    <a:lnTo>
                      <a:pt x="66" y="36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08" name="Freeform 435"/>
              <p:cNvSpPr>
                <a:spLocks noChangeAspect="1"/>
              </p:cNvSpPr>
              <p:nvPr/>
            </p:nvSpPr>
            <p:spPr bwMode="auto">
              <a:xfrm>
                <a:off x="3891" y="1932"/>
                <a:ext cx="282" cy="138"/>
              </a:xfrm>
              <a:custGeom>
                <a:avLst/>
                <a:gdLst>
                  <a:gd name="T0" fmla="*/ 216 w 282"/>
                  <a:gd name="T1" fmla="*/ 0 h 138"/>
                  <a:gd name="T2" fmla="*/ 246 w 282"/>
                  <a:gd name="T3" fmla="*/ 96 h 138"/>
                  <a:gd name="T4" fmla="*/ 282 w 282"/>
                  <a:gd name="T5" fmla="*/ 84 h 138"/>
                  <a:gd name="T6" fmla="*/ 282 w 282"/>
                  <a:gd name="T7" fmla="*/ 120 h 138"/>
                  <a:gd name="T8" fmla="*/ 276 w 282"/>
                  <a:gd name="T9" fmla="*/ 120 h 138"/>
                  <a:gd name="T10" fmla="*/ 276 w 282"/>
                  <a:gd name="T11" fmla="*/ 102 h 138"/>
                  <a:gd name="T12" fmla="*/ 270 w 282"/>
                  <a:gd name="T13" fmla="*/ 120 h 138"/>
                  <a:gd name="T14" fmla="*/ 258 w 282"/>
                  <a:gd name="T15" fmla="*/ 126 h 138"/>
                  <a:gd name="T16" fmla="*/ 258 w 282"/>
                  <a:gd name="T17" fmla="*/ 132 h 138"/>
                  <a:gd name="T18" fmla="*/ 246 w 282"/>
                  <a:gd name="T19" fmla="*/ 138 h 138"/>
                  <a:gd name="T20" fmla="*/ 234 w 282"/>
                  <a:gd name="T21" fmla="*/ 108 h 138"/>
                  <a:gd name="T22" fmla="*/ 228 w 282"/>
                  <a:gd name="T23" fmla="*/ 114 h 138"/>
                  <a:gd name="T24" fmla="*/ 210 w 282"/>
                  <a:gd name="T25" fmla="*/ 102 h 138"/>
                  <a:gd name="T26" fmla="*/ 216 w 282"/>
                  <a:gd name="T27" fmla="*/ 96 h 138"/>
                  <a:gd name="T28" fmla="*/ 210 w 282"/>
                  <a:gd name="T29" fmla="*/ 90 h 138"/>
                  <a:gd name="T30" fmla="*/ 222 w 282"/>
                  <a:gd name="T31" fmla="*/ 90 h 138"/>
                  <a:gd name="T32" fmla="*/ 216 w 282"/>
                  <a:gd name="T33" fmla="*/ 78 h 138"/>
                  <a:gd name="T34" fmla="*/ 204 w 282"/>
                  <a:gd name="T35" fmla="*/ 78 h 138"/>
                  <a:gd name="T36" fmla="*/ 210 w 282"/>
                  <a:gd name="T37" fmla="*/ 72 h 138"/>
                  <a:gd name="T38" fmla="*/ 210 w 282"/>
                  <a:gd name="T39" fmla="*/ 48 h 138"/>
                  <a:gd name="T40" fmla="*/ 198 w 282"/>
                  <a:gd name="T41" fmla="*/ 48 h 138"/>
                  <a:gd name="T42" fmla="*/ 216 w 282"/>
                  <a:gd name="T43" fmla="*/ 18 h 138"/>
                  <a:gd name="T44" fmla="*/ 210 w 282"/>
                  <a:gd name="T45" fmla="*/ 12 h 138"/>
                  <a:gd name="T46" fmla="*/ 186 w 282"/>
                  <a:gd name="T47" fmla="*/ 48 h 138"/>
                  <a:gd name="T48" fmla="*/ 180 w 282"/>
                  <a:gd name="T49" fmla="*/ 42 h 138"/>
                  <a:gd name="T50" fmla="*/ 192 w 282"/>
                  <a:gd name="T51" fmla="*/ 54 h 138"/>
                  <a:gd name="T52" fmla="*/ 186 w 282"/>
                  <a:gd name="T53" fmla="*/ 84 h 138"/>
                  <a:gd name="T54" fmla="*/ 204 w 282"/>
                  <a:gd name="T55" fmla="*/ 108 h 138"/>
                  <a:gd name="T56" fmla="*/ 186 w 282"/>
                  <a:gd name="T57" fmla="*/ 108 h 138"/>
                  <a:gd name="T58" fmla="*/ 204 w 282"/>
                  <a:gd name="T59" fmla="*/ 114 h 138"/>
                  <a:gd name="T60" fmla="*/ 216 w 282"/>
                  <a:gd name="T61" fmla="*/ 132 h 138"/>
                  <a:gd name="T62" fmla="*/ 162 w 282"/>
                  <a:gd name="T63" fmla="*/ 114 h 138"/>
                  <a:gd name="T64" fmla="*/ 156 w 282"/>
                  <a:gd name="T65" fmla="*/ 126 h 138"/>
                  <a:gd name="T66" fmla="*/ 150 w 282"/>
                  <a:gd name="T67" fmla="*/ 114 h 138"/>
                  <a:gd name="T68" fmla="*/ 162 w 282"/>
                  <a:gd name="T69" fmla="*/ 84 h 138"/>
                  <a:gd name="T70" fmla="*/ 162 w 282"/>
                  <a:gd name="T71" fmla="*/ 78 h 138"/>
                  <a:gd name="T72" fmla="*/ 150 w 282"/>
                  <a:gd name="T73" fmla="*/ 72 h 138"/>
                  <a:gd name="T74" fmla="*/ 114 w 282"/>
                  <a:gd name="T75" fmla="*/ 54 h 138"/>
                  <a:gd name="T76" fmla="*/ 102 w 282"/>
                  <a:gd name="T77" fmla="*/ 30 h 138"/>
                  <a:gd name="T78" fmla="*/ 78 w 282"/>
                  <a:gd name="T79" fmla="*/ 30 h 138"/>
                  <a:gd name="T80" fmla="*/ 66 w 282"/>
                  <a:gd name="T81" fmla="*/ 48 h 138"/>
                  <a:gd name="T82" fmla="*/ 48 w 282"/>
                  <a:gd name="T83" fmla="*/ 42 h 138"/>
                  <a:gd name="T84" fmla="*/ 12 w 282"/>
                  <a:gd name="T85" fmla="*/ 78 h 138"/>
                  <a:gd name="T86" fmla="*/ 0 w 282"/>
                  <a:gd name="T87" fmla="*/ 42 h 138"/>
                  <a:gd name="T88" fmla="*/ 198 w 282"/>
                  <a:gd name="T89" fmla="*/ 0 h 138"/>
                  <a:gd name="T90" fmla="*/ 216 w 282"/>
                  <a:gd name="T91" fmla="*/ 0 h 1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82"/>
                  <a:gd name="T139" fmla="*/ 0 h 138"/>
                  <a:gd name="T140" fmla="*/ 282 w 282"/>
                  <a:gd name="T141" fmla="*/ 138 h 1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82" h="138">
                    <a:moveTo>
                      <a:pt x="216" y="0"/>
                    </a:moveTo>
                    <a:lnTo>
                      <a:pt x="246" y="96"/>
                    </a:lnTo>
                    <a:lnTo>
                      <a:pt x="282" y="84"/>
                    </a:lnTo>
                    <a:lnTo>
                      <a:pt x="282" y="120"/>
                    </a:lnTo>
                    <a:lnTo>
                      <a:pt x="276" y="120"/>
                    </a:lnTo>
                    <a:lnTo>
                      <a:pt x="276" y="102"/>
                    </a:lnTo>
                    <a:lnTo>
                      <a:pt x="270" y="120"/>
                    </a:lnTo>
                    <a:lnTo>
                      <a:pt x="258" y="126"/>
                    </a:lnTo>
                    <a:lnTo>
                      <a:pt x="258" y="132"/>
                    </a:lnTo>
                    <a:lnTo>
                      <a:pt x="246" y="138"/>
                    </a:lnTo>
                    <a:lnTo>
                      <a:pt x="234" y="108"/>
                    </a:lnTo>
                    <a:lnTo>
                      <a:pt x="228" y="114"/>
                    </a:lnTo>
                    <a:lnTo>
                      <a:pt x="210" y="102"/>
                    </a:lnTo>
                    <a:lnTo>
                      <a:pt x="216" y="96"/>
                    </a:lnTo>
                    <a:lnTo>
                      <a:pt x="210" y="90"/>
                    </a:lnTo>
                    <a:lnTo>
                      <a:pt x="222" y="90"/>
                    </a:lnTo>
                    <a:lnTo>
                      <a:pt x="216" y="78"/>
                    </a:lnTo>
                    <a:lnTo>
                      <a:pt x="204" y="78"/>
                    </a:lnTo>
                    <a:lnTo>
                      <a:pt x="210" y="72"/>
                    </a:lnTo>
                    <a:lnTo>
                      <a:pt x="210" y="48"/>
                    </a:lnTo>
                    <a:lnTo>
                      <a:pt x="198" y="48"/>
                    </a:lnTo>
                    <a:lnTo>
                      <a:pt x="216" y="18"/>
                    </a:lnTo>
                    <a:lnTo>
                      <a:pt x="210" y="12"/>
                    </a:lnTo>
                    <a:lnTo>
                      <a:pt x="186" y="48"/>
                    </a:lnTo>
                    <a:lnTo>
                      <a:pt x="180" y="42"/>
                    </a:lnTo>
                    <a:lnTo>
                      <a:pt x="192" y="54"/>
                    </a:lnTo>
                    <a:lnTo>
                      <a:pt x="186" y="84"/>
                    </a:lnTo>
                    <a:lnTo>
                      <a:pt x="204" y="108"/>
                    </a:lnTo>
                    <a:lnTo>
                      <a:pt x="186" y="108"/>
                    </a:lnTo>
                    <a:lnTo>
                      <a:pt x="204" y="114"/>
                    </a:lnTo>
                    <a:lnTo>
                      <a:pt x="216" y="132"/>
                    </a:lnTo>
                    <a:lnTo>
                      <a:pt x="162" y="114"/>
                    </a:lnTo>
                    <a:lnTo>
                      <a:pt x="156" y="126"/>
                    </a:lnTo>
                    <a:lnTo>
                      <a:pt x="150" y="114"/>
                    </a:lnTo>
                    <a:lnTo>
                      <a:pt x="162" y="84"/>
                    </a:lnTo>
                    <a:lnTo>
                      <a:pt x="162" y="78"/>
                    </a:lnTo>
                    <a:lnTo>
                      <a:pt x="150" y="72"/>
                    </a:lnTo>
                    <a:lnTo>
                      <a:pt x="114" y="54"/>
                    </a:lnTo>
                    <a:lnTo>
                      <a:pt x="102" y="30"/>
                    </a:lnTo>
                    <a:lnTo>
                      <a:pt x="78" y="30"/>
                    </a:lnTo>
                    <a:lnTo>
                      <a:pt x="66" y="48"/>
                    </a:lnTo>
                    <a:lnTo>
                      <a:pt x="48" y="42"/>
                    </a:lnTo>
                    <a:lnTo>
                      <a:pt x="12" y="78"/>
                    </a:lnTo>
                    <a:lnTo>
                      <a:pt x="0" y="42"/>
                    </a:lnTo>
                    <a:lnTo>
                      <a:pt x="198" y="0"/>
                    </a:lnTo>
                    <a:lnTo>
                      <a:pt x="216" y="0"/>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09" name="Freeform 436"/>
              <p:cNvSpPr>
                <a:spLocks noChangeAspect="1"/>
              </p:cNvSpPr>
              <p:nvPr/>
            </p:nvSpPr>
            <p:spPr bwMode="auto">
              <a:xfrm>
                <a:off x="3891" y="1932"/>
                <a:ext cx="282" cy="138"/>
              </a:xfrm>
              <a:custGeom>
                <a:avLst/>
                <a:gdLst>
                  <a:gd name="T0" fmla="*/ 216 w 282"/>
                  <a:gd name="T1" fmla="*/ 0 h 138"/>
                  <a:gd name="T2" fmla="*/ 246 w 282"/>
                  <a:gd name="T3" fmla="*/ 96 h 138"/>
                  <a:gd name="T4" fmla="*/ 282 w 282"/>
                  <a:gd name="T5" fmla="*/ 84 h 138"/>
                  <a:gd name="T6" fmla="*/ 282 w 282"/>
                  <a:gd name="T7" fmla="*/ 120 h 138"/>
                  <a:gd name="T8" fmla="*/ 276 w 282"/>
                  <a:gd name="T9" fmla="*/ 120 h 138"/>
                  <a:gd name="T10" fmla="*/ 276 w 282"/>
                  <a:gd name="T11" fmla="*/ 102 h 138"/>
                  <a:gd name="T12" fmla="*/ 270 w 282"/>
                  <a:gd name="T13" fmla="*/ 120 h 138"/>
                  <a:gd name="T14" fmla="*/ 258 w 282"/>
                  <a:gd name="T15" fmla="*/ 126 h 138"/>
                  <a:gd name="T16" fmla="*/ 258 w 282"/>
                  <a:gd name="T17" fmla="*/ 132 h 138"/>
                  <a:gd name="T18" fmla="*/ 246 w 282"/>
                  <a:gd name="T19" fmla="*/ 138 h 138"/>
                  <a:gd name="T20" fmla="*/ 234 w 282"/>
                  <a:gd name="T21" fmla="*/ 108 h 138"/>
                  <a:gd name="T22" fmla="*/ 228 w 282"/>
                  <a:gd name="T23" fmla="*/ 114 h 138"/>
                  <a:gd name="T24" fmla="*/ 210 w 282"/>
                  <a:gd name="T25" fmla="*/ 102 h 138"/>
                  <a:gd name="T26" fmla="*/ 216 w 282"/>
                  <a:gd name="T27" fmla="*/ 96 h 138"/>
                  <a:gd name="T28" fmla="*/ 210 w 282"/>
                  <a:gd name="T29" fmla="*/ 90 h 138"/>
                  <a:gd name="T30" fmla="*/ 222 w 282"/>
                  <a:gd name="T31" fmla="*/ 90 h 138"/>
                  <a:gd name="T32" fmla="*/ 216 w 282"/>
                  <a:gd name="T33" fmla="*/ 78 h 138"/>
                  <a:gd name="T34" fmla="*/ 204 w 282"/>
                  <a:gd name="T35" fmla="*/ 78 h 138"/>
                  <a:gd name="T36" fmla="*/ 210 w 282"/>
                  <a:gd name="T37" fmla="*/ 72 h 138"/>
                  <a:gd name="T38" fmla="*/ 210 w 282"/>
                  <a:gd name="T39" fmla="*/ 48 h 138"/>
                  <a:gd name="T40" fmla="*/ 198 w 282"/>
                  <a:gd name="T41" fmla="*/ 48 h 138"/>
                  <a:gd name="T42" fmla="*/ 216 w 282"/>
                  <a:gd name="T43" fmla="*/ 18 h 138"/>
                  <a:gd name="T44" fmla="*/ 210 w 282"/>
                  <a:gd name="T45" fmla="*/ 12 h 138"/>
                  <a:gd name="T46" fmla="*/ 186 w 282"/>
                  <a:gd name="T47" fmla="*/ 48 h 138"/>
                  <a:gd name="T48" fmla="*/ 180 w 282"/>
                  <a:gd name="T49" fmla="*/ 42 h 138"/>
                  <a:gd name="T50" fmla="*/ 192 w 282"/>
                  <a:gd name="T51" fmla="*/ 54 h 138"/>
                  <a:gd name="T52" fmla="*/ 186 w 282"/>
                  <a:gd name="T53" fmla="*/ 84 h 138"/>
                  <a:gd name="T54" fmla="*/ 204 w 282"/>
                  <a:gd name="T55" fmla="*/ 108 h 138"/>
                  <a:gd name="T56" fmla="*/ 186 w 282"/>
                  <a:gd name="T57" fmla="*/ 108 h 138"/>
                  <a:gd name="T58" fmla="*/ 204 w 282"/>
                  <a:gd name="T59" fmla="*/ 114 h 138"/>
                  <a:gd name="T60" fmla="*/ 216 w 282"/>
                  <a:gd name="T61" fmla="*/ 132 h 138"/>
                  <a:gd name="T62" fmla="*/ 162 w 282"/>
                  <a:gd name="T63" fmla="*/ 114 h 138"/>
                  <a:gd name="T64" fmla="*/ 156 w 282"/>
                  <a:gd name="T65" fmla="*/ 126 h 138"/>
                  <a:gd name="T66" fmla="*/ 150 w 282"/>
                  <a:gd name="T67" fmla="*/ 114 h 138"/>
                  <a:gd name="T68" fmla="*/ 162 w 282"/>
                  <a:gd name="T69" fmla="*/ 84 h 138"/>
                  <a:gd name="T70" fmla="*/ 162 w 282"/>
                  <a:gd name="T71" fmla="*/ 78 h 138"/>
                  <a:gd name="T72" fmla="*/ 150 w 282"/>
                  <a:gd name="T73" fmla="*/ 72 h 138"/>
                  <a:gd name="T74" fmla="*/ 114 w 282"/>
                  <a:gd name="T75" fmla="*/ 54 h 138"/>
                  <a:gd name="T76" fmla="*/ 102 w 282"/>
                  <a:gd name="T77" fmla="*/ 30 h 138"/>
                  <a:gd name="T78" fmla="*/ 78 w 282"/>
                  <a:gd name="T79" fmla="*/ 30 h 138"/>
                  <a:gd name="T80" fmla="*/ 66 w 282"/>
                  <a:gd name="T81" fmla="*/ 48 h 138"/>
                  <a:gd name="T82" fmla="*/ 48 w 282"/>
                  <a:gd name="T83" fmla="*/ 42 h 138"/>
                  <a:gd name="T84" fmla="*/ 12 w 282"/>
                  <a:gd name="T85" fmla="*/ 78 h 138"/>
                  <a:gd name="T86" fmla="*/ 0 w 282"/>
                  <a:gd name="T87" fmla="*/ 42 h 138"/>
                  <a:gd name="T88" fmla="*/ 198 w 282"/>
                  <a:gd name="T89" fmla="*/ 0 h 138"/>
                  <a:gd name="T90" fmla="*/ 216 w 282"/>
                  <a:gd name="T91" fmla="*/ 0 h 138"/>
                  <a:gd name="T92" fmla="*/ 216 w 282"/>
                  <a:gd name="T93" fmla="*/ 6 h 13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82"/>
                  <a:gd name="T142" fmla="*/ 0 h 138"/>
                  <a:gd name="T143" fmla="*/ 282 w 282"/>
                  <a:gd name="T144" fmla="*/ 138 h 13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82" h="138">
                    <a:moveTo>
                      <a:pt x="216" y="0"/>
                    </a:moveTo>
                    <a:lnTo>
                      <a:pt x="246" y="96"/>
                    </a:lnTo>
                    <a:lnTo>
                      <a:pt x="282" y="84"/>
                    </a:lnTo>
                    <a:lnTo>
                      <a:pt x="282" y="120"/>
                    </a:lnTo>
                    <a:lnTo>
                      <a:pt x="276" y="120"/>
                    </a:lnTo>
                    <a:lnTo>
                      <a:pt x="276" y="102"/>
                    </a:lnTo>
                    <a:lnTo>
                      <a:pt x="270" y="120"/>
                    </a:lnTo>
                    <a:lnTo>
                      <a:pt x="258" y="126"/>
                    </a:lnTo>
                    <a:lnTo>
                      <a:pt x="258" y="132"/>
                    </a:lnTo>
                    <a:lnTo>
                      <a:pt x="246" y="138"/>
                    </a:lnTo>
                    <a:lnTo>
                      <a:pt x="234" y="108"/>
                    </a:lnTo>
                    <a:lnTo>
                      <a:pt x="228" y="114"/>
                    </a:lnTo>
                    <a:lnTo>
                      <a:pt x="210" y="102"/>
                    </a:lnTo>
                    <a:lnTo>
                      <a:pt x="216" y="96"/>
                    </a:lnTo>
                    <a:lnTo>
                      <a:pt x="210" y="90"/>
                    </a:lnTo>
                    <a:lnTo>
                      <a:pt x="222" y="90"/>
                    </a:lnTo>
                    <a:lnTo>
                      <a:pt x="216" y="78"/>
                    </a:lnTo>
                    <a:lnTo>
                      <a:pt x="204" y="78"/>
                    </a:lnTo>
                    <a:lnTo>
                      <a:pt x="210" y="72"/>
                    </a:lnTo>
                    <a:lnTo>
                      <a:pt x="210" y="48"/>
                    </a:lnTo>
                    <a:lnTo>
                      <a:pt x="198" y="48"/>
                    </a:lnTo>
                    <a:lnTo>
                      <a:pt x="216" y="18"/>
                    </a:lnTo>
                    <a:lnTo>
                      <a:pt x="210" y="12"/>
                    </a:lnTo>
                    <a:lnTo>
                      <a:pt x="186" y="48"/>
                    </a:lnTo>
                    <a:lnTo>
                      <a:pt x="180" y="42"/>
                    </a:lnTo>
                    <a:lnTo>
                      <a:pt x="192" y="54"/>
                    </a:lnTo>
                    <a:lnTo>
                      <a:pt x="186" y="84"/>
                    </a:lnTo>
                    <a:lnTo>
                      <a:pt x="204" y="108"/>
                    </a:lnTo>
                    <a:lnTo>
                      <a:pt x="186" y="108"/>
                    </a:lnTo>
                    <a:lnTo>
                      <a:pt x="204" y="114"/>
                    </a:lnTo>
                    <a:lnTo>
                      <a:pt x="216" y="132"/>
                    </a:lnTo>
                    <a:lnTo>
                      <a:pt x="162" y="114"/>
                    </a:lnTo>
                    <a:lnTo>
                      <a:pt x="156" y="126"/>
                    </a:lnTo>
                    <a:lnTo>
                      <a:pt x="150" y="114"/>
                    </a:lnTo>
                    <a:lnTo>
                      <a:pt x="162" y="84"/>
                    </a:lnTo>
                    <a:lnTo>
                      <a:pt x="162" y="78"/>
                    </a:lnTo>
                    <a:lnTo>
                      <a:pt x="150" y="72"/>
                    </a:lnTo>
                    <a:lnTo>
                      <a:pt x="114" y="54"/>
                    </a:lnTo>
                    <a:lnTo>
                      <a:pt x="102" y="30"/>
                    </a:lnTo>
                    <a:lnTo>
                      <a:pt x="78" y="30"/>
                    </a:lnTo>
                    <a:lnTo>
                      <a:pt x="66" y="48"/>
                    </a:lnTo>
                    <a:lnTo>
                      <a:pt x="48" y="42"/>
                    </a:lnTo>
                    <a:lnTo>
                      <a:pt x="12" y="78"/>
                    </a:lnTo>
                    <a:lnTo>
                      <a:pt x="0" y="42"/>
                    </a:lnTo>
                    <a:lnTo>
                      <a:pt x="198" y="0"/>
                    </a:lnTo>
                    <a:lnTo>
                      <a:pt x="216" y="0"/>
                    </a:lnTo>
                    <a:lnTo>
                      <a:pt x="216"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10" name="Freeform 437"/>
              <p:cNvSpPr>
                <a:spLocks noChangeAspect="1"/>
              </p:cNvSpPr>
              <p:nvPr/>
            </p:nvSpPr>
            <p:spPr bwMode="auto">
              <a:xfrm>
                <a:off x="4203" y="1626"/>
                <a:ext cx="204" cy="102"/>
              </a:xfrm>
              <a:custGeom>
                <a:avLst/>
                <a:gdLst>
                  <a:gd name="T0" fmla="*/ 42 w 204"/>
                  <a:gd name="T1" fmla="*/ 30 h 102"/>
                  <a:gd name="T2" fmla="*/ 108 w 204"/>
                  <a:gd name="T3" fmla="*/ 18 h 102"/>
                  <a:gd name="T4" fmla="*/ 132 w 204"/>
                  <a:gd name="T5" fmla="*/ 0 h 102"/>
                  <a:gd name="T6" fmla="*/ 144 w 204"/>
                  <a:gd name="T7" fmla="*/ 18 h 102"/>
                  <a:gd name="T8" fmla="*/ 132 w 204"/>
                  <a:gd name="T9" fmla="*/ 42 h 102"/>
                  <a:gd name="T10" fmla="*/ 150 w 204"/>
                  <a:gd name="T11" fmla="*/ 48 h 102"/>
                  <a:gd name="T12" fmla="*/ 174 w 204"/>
                  <a:gd name="T13" fmla="*/ 78 h 102"/>
                  <a:gd name="T14" fmla="*/ 198 w 204"/>
                  <a:gd name="T15" fmla="*/ 66 h 102"/>
                  <a:gd name="T16" fmla="*/ 180 w 204"/>
                  <a:gd name="T17" fmla="*/ 48 h 102"/>
                  <a:gd name="T18" fmla="*/ 186 w 204"/>
                  <a:gd name="T19" fmla="*/ 48 h 102"/>
                  <a:gd name="T20" fmla="*/ 204 w 204"/>
                  <a:gd name="T21" fmla="*/ 78 h 102"/>
                  <a:gd name="T22" fmla="*/ 168 w 204"/>
                  <a:gd name="T23" fmla="*/ 96 h 102"/>
                  <a:gd name="T24" fmla="*/ 162 w 204"/>
                  <a:gd name="T25" fmla="*/ 78 h 102"/>
                  <a:gd name="T26" fmla="*/ 144 w 204"/>
                  <a:gd name="T27" fmla="*/ 102 h 102"/>
                  <a:gd name="T28" fmla="*/ 138 w 204"/>
                  <a:gd name="T29" fmla="*/ 96 h 102"/>
                  <a:gd name="T30" fmla="*/ 114 w 204"/>
                  <a:gd name="T31" fmla="*/ 72 h 102"/>
                  <a:gd name="T32" fmla="*/ 96 w 204"/>
                  <a:gd name="T33" fmla="*/ 78 h 102"/>
                  <a:gd name="T34" fmla="*/ 90 w 204"/>
                  <a:gd name="T35" fmla="*/ 72 h 102"/>
                  <a:gd name="T36" fmla="*/ 0 w 204"/>
                  <a:gd name="T37" fmla="*/ 96 h 102"/>
                  <a:gd name="T38" fmla="*/ 0 w 204"/>
                  <a:gd name="T39" fmla="*/ 42 h 102"/>
                  <a:gd name="T40" fmla="*/ 18 w 204"/>
                  <a:gd name="T41" fmla="*/ 36 h 102"/>
                  <a:gd name="T42" fmla="*/ 42 w 204"/>
                  <a:gd name="T43" fmla="*/ 3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04"/>
                  <a:gd name="T67" fmla="*/ 0 h 102"/>
                  <a:gd name="T68" fmla="*/ 204 w 204"/>
                  <a:gd name="T69" fmla="*/ 102 h 10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04" h="102">
                    <a:moveTo>
                      <a:pt x="42" y="30"/>
                    </a:moveTo>
                    <a:lnTo>
                      <a:pt x="108" y="18"/>
                    </a:lnTo>
                    <a:lnTo>
                      <a:pt x="132" y="0"/>
                    </a:lnTo>
                    <a:lnTo>
                      <a:pt x="144" y="18"/>
                    </a:lnTo>
                    <a:lnTo>
                      <a:pt x="132" y="42"/>
                    </a:lnTo>
                    <a:lnTo>
                      <a:pt x="150" y="48"/>
                    </a:lnTo>
                    <a:lnTo>
                      <a:pt x="174" y="78"/>
                    </a:lnTo>
                    <a:lnTo>
                      <a:pt x="198" y="66"/>
                    </a:lnTo>
                    <a:lnTo>
                      <a:pt x="180" y="48"/>
                    </a:lnTo>
                    <a:lnTo>
                      <a:pt x="186" y="48"/>
                    </a:lnTo>
                    <a:lnTo>
                      <a:pt x="204" y="78"/>
                    </a:lnTo>
                    <a:lnTo>
                      <a:pt x="168" y="96"/>
                    </a:lnTo>
                    <a:lnTo>
                      <a:pt x="162" y="78"/>
                    </a:lnTo>
                    <a:lnTo>
                      <a:pt x="144" y="102"/>
                    </a:lnTo>
                    <a:lnTo>
                      <a:pt x="138" y="96"/>
                    </a:lnTo>
                    <a:lnTo>
                      <a:pt x="114" y="72"/>
                    </a:lnTo>
                    <a:lnTo>
                      <a:pt x="96" y="78"/>
                    </a:lnTo>
                    <a:lnTo>
                      <a:pt x="90" y="72"/>
                    </a:lnTo>
                    <a:lnTo>
                      <a:pt x="0" y="96"/>
                    </a:lnTo>
                    <a:lnTo>
                      <a:pt x="0" y="42"/>
                    </a:lnTo>
                    <a:lnTo>
                      <a:pt x="18" y="36"/>
                    </a:lnTo>
                    <a:lnTo>
                      <a:pt x="42" y="3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811" name="Freeform 438"/>
              <p:cNvSpPr>
                <a:spLocks noChangeAspect="1"/>
              </p:cNvSpPr>
              <p:nvPr/>
            </p:nvSpPr>
            <p:spPr bwMode="auto">
              <a:xfrm>
                <a:off x="4203" y="1626"/>
                <a:ext cx="204" cy="102"/>
              </a:xfrm>
              <a:custGeom>
                <a:avLst/>
                <a:gdLst>
                  <a:gd name="T0" fmla="*/ 42 w 204"/>
                  <a:gd name="T1" fmla="*/ 30 h 102"/>
                  <a:gd name="T2" fmla="*/ 108 w 204"/>
                  <a:gd name="T3" fmla="*/ 18 h 102"/>
                  <a:gd name="T4" fmla="*/ 132 w 204"/>
                  <a:gd name="T5" fmla="*/ 0 h 102"/>
                  <a:gd name="T6" fmla="*/ 144 w 204"/>
                  <a:gd name="T7" fmla="*/ 18 h 102"/>
                  <a:gd name="T8" fmla="*/ 132 w 204"/>
                  <a:gd name="T9" fmla="*/ 42 h 102"/>
                  <a:gd name="T10" fmla="*/ 150 w 204"/>
                  <a:gd name="T11" fmla="*/ 48 h 102"/>
                  <a:gd name="T12" fmla="*/ 174 w 204"/>
                  <a:gd name="T13" fmla="*/ 78 h 102"/>
                  <a:gd name="T14" fmla="*/ 198 w 204"/>
                  <a:gd name="T15" fmla="*/ 66 h 102"/>
                  <a:gd name="T16" fmla="*/ 180 w 204"/>
                  <a:gd name="T17" fmla="*/ 48 h 102"/>
                  <a:gd name="T18" fmla="*/ 186 w 204"/>
                  <a:gd name="T19" fmla="*/ 48 h 102"/>
                  <a:gd name="T20" fmla="*/ 204 w 204"/>
                  <a:gd name="T21" fmla="*/ 78 h 102"/>
                  <a:gd name="T22" fmla="*/ 168 w 204"/>
                  <a:gd name="T23" fmla="*/ 96 h 102"/>
                  <a:gd name="T24" fmla="*/ 162 w 204"/>
                  <a:gd name="T25" fmla="*/ 78 h 102"/>
                  <a:gd name="T26" fmla="*/ 144 w 204"/>
                  <a:gd name="T27" fmla="*/ 102 h 102"/>
                  <a:gd name="T28" fmla="*/ 138 w 204"/>
                  <a:gd name="T29" fmla="*/ 96 h 102"/>
                  <a:gd name="T30" fmla="*/ 114 w 204"/>
                  <a:gd name="T31" fmla="*/ 72 h 102"/>
                  <a:gd name="T32" fmla="*/ 96 w 204"/>
                  <a:gd name="T33" fmla="*/ 78 h 102"/>
                  <a:gd name="T34" fmla="*/ 90 w 204"/>
                  <a:gd name="T35" fmla="*/ 72 h 102"/>
                  <a:gd name="T36" fmla="*/ 0 w 204"/>
                  <a:gd name="T37" fmla="*/ 96 h 102"/>
                  <a:gd name="T38" fmla="*/ 0 w 204"/>
                  <a:gd name="T39" fmla="*/ 42 h 102"/>
                  <a:gd name="T40" fmla="*/ 18 w 204"/>
                  <a:gd name="T41" fmla="*/ 36 h 102"/>
                  <a:gd name="T42" fmla="*/ 42 w 204"/>
                  <a:gd name="T43" fmla="*/ 30 h 102"/>
                  <a:gd name="T44" fmla="*/ 42 w 204"/>
                  <a:gd name="T45" fmla="*/ 36 h 10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4"/>
                  <a:gd name="T70" fmla="*/ 0 h 102"/>
                  <a:gd name="T71" fmla="*/ 204 w 204"/>
                  <a:gd name="T72" fmla="*/ 102 h 10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4" h="102">
                    <a:moveTo>
                      <a:pt x="42" y="30"/>
                    </a:moveTo>
                    <a:lnTo>
                      <a:pt x="108" y="18"/>
                    </a:lnTo>
                    <a:lnTo>
                      <a:pt x="132" y="0"/>
                    </a:lnTo>
                    <a:lnTo>
                      <a:pt x="144" y="18"/>
                    </a:lnTo>
                    <a:lnTo>
                      <a:pt x="132" y="42"/>
                    </a:lnTo>
                    <a:lnTo>
                      <a:pt x="150" y="48"/>
                    </a:lnTo>
                    <a:lnTo>
                      <a:pt x="174" y="78"/>
                    </a:lnTo>
                    <a:lnTo>
                      <a:pt x="198" y="66"/>
                    </a:lnTo>
                    <a:lnTo>
                      <a:pt x="180" y="48"/>
                    </a:lnTo>
                    <a:lnTo>
                      <a:pt x="186" y="48"/>
                    </a:lnTo>
                    <a:lnTo>
                      <a:pt x="204" y="78"/>
                    </a:lnTo>
                    <a:lnTo>
                      <a:pt x="168" y="96"/>
                    </a:lnTo>
                    <a:lnTo>
                      <a:pt x="162" y="78"/>
                    </a:lnTo>
                    <a:lnTo>
                      <a:pt x="144" y="102"/>
                    </a:lnTo>
                    <a:lnTo>
                      <a:pt x="138" y="96"/>
                    </a:lnTo>
                    <a:lnTo>
                      <a:pt x="114" y="72"/>
                    </a:lnTo>
                    <a:lnTo>
                      <a:pt x="96" y="78"/>
                    </a:lnTo>
                    <a:lnTo>
                      <a:pt x="90" y="72"/>
                    </a:lnTo>
                    <a:lnTo>
                      <a:pt x="0" y="96"/>
                    </a:lnTo>
                    <a:lnTo>
                      <a:pt x="0" y="42"/>
                    </a:lnTo>
                    <a:lnTo>
                      <a:pt x="18" y="36"/>
                    </a:lnTo>
                    <a:lnTo>
                      <a:pt x="42" y="30"/>
                    </a:lnTo>
                    <a:lnTo>
                      <a:pt x="42" y="3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12" name="Freeform 439"/>
              <p:cNvSpPr>
                <a:spLocks noChangeAspect="1"/>
              </p:cNvSpPr>
              <p:nvPr/>
            </p:nvSpPr>
            <p:spPr bwMode="auto">
              <a:xfrm>
                <a:off x="3447" y="1548"/>
                <a:ext cx="234" cy="324"/>
              </a:xfrm>
              <a:custGeom>
                <a:avLst/>
                <a:gdLst>
                  <a:gd name="T0" fmla="*/ 114 w 234"/>
                  <a:gd name="T1" fmla="*/ 312 h 324"/>
                  <a:gd name="T2" fmla="*/ 0 w 234"/>
                  <a:gd name="T3" fmla="*/ 324 h 324"/>
                  <a:gd name="T4" fmla="*/ 30 w 234"/>
                  <a:gd name="T5" fmla="*/ 252 h 324"/>
                  <a:gd name="T6" fmla="*/ 0 w 234"/>
                  <a:gd name="T7" fmla="*/ 174 h 324"/>
                  <a:gd name="T8" fmla="*/ 6 w 234"/>
                  <a:gd name="T9" fmla="*/ 96 h 324"/>
                  <a:gd name="T10" fmla="*/ 42 w 234"/>
                  <a:gd name="T11" fmla="*/ 48 h 324"/>
                  <a:gd name="T12" fmla="*/ 42 w 234"/>
                  <a:gd name="T13" fmla="*/ 78 h 324"/>
                  <a:gd name="T14" fmla="*/ 48 w 234"/>
                  <a:gd name="T15" fmla="*/ 66 h 324"/>
                  <a:gd name="T16" fmla="*/ 48 w 234"/>
                  <a:gd name="T17" fmla="*/ 84 h 324"/>
                  <a:gd name="T18" fmla="*/ 54 w 234"/>
                  <a:gd name="T19" fmla="*/ 42 h 324"/>
                  <a:gd name="T20" fmla="*/ 72 w 234"/>
                  <a:gd name="T21" fmla="*/ 30 h 324"/>
                  <a:gd name="T22" fmla="*/ 66 w 234"/>
                  <a:gd name="T23" fmla="*/ 18 h 324"/>
                  <a:gd name="T24" fmla="*/ 84 w 234"/>
                  <a:gd name="T25" fmla="*/ 0 h 324"/>
                  <a:gd name="T26" fmla="*/ 156 w 234"/>
                  <a:gd name="T27" fmla="*/ 24 h 324"/>
                  <a:gd name="T28" fmla="*/ 168 w 234"/>
                  <a:gd name="T29" fmla="*/ 48 h 324"/>
                  <a:gd name="T30" fmla="*/ 156 w 234"/>
                  <a:gd name="T31" fmla="*/ 48 h 324"/>
                  <a:gd name="T32" fmla="*/ 174 w 234"/>
                  <a:gd name="T33" fmla="*/ 72 h 324"/>
                  <a:gd name="T34" fmla="*/ 174 w 234"/>
                  <a:gd name="T35" fmla="*/ 102 h 324"/>
                  <a:gd name="T36" fmla="*/ 144 w 234"/>
                  <a:gd name="T37" fmla="*/ 132 h 324"/>
                  <a:gd name="T38" fmla="*/ 144 w 234"/>
                  <a:gd name="T39" fmla="*/ 156 h 324"/>
                  <a:gd name="T40" fmla="*/ 162 w 234"/>
                  <a:gd name="T41" fmla="*/ 162 h 324"/>
                  <a:gd name="T42" fmla="*/ 192 w 234"/>
                  <a:gd name="T43" fmla="*/ 120 h 324"/>
                  <a:gd name="T44" fmla="*/ 216 w 234"/>
                  <a:gd name="T45" fmla="*/ 138 h 324"/>
                  <a:gd name="T46" fmla="*/ 234 w 234"/>
                  <a:gd name="T47" fmla="*/ 198 h 324"/>
                  <a:gd name="T48" fmla="*/ 234 w 234"/>
                  <a:gd name="T49" fmla="*/ 222 h 324"/>
                  <a:gd name="T50" fmla="*/ 228 w 234"/>
                  <a:gd name="T51" fmla="*/ 234 h 324"/>
                  <a:gd name="T52" fmla="*/ 228 w 234"/>
                  <a:gd name="T53" fmla="*/ 222 h 324"/>
                  <a:gd name="T54" fmla="*/ 222 w 234"/>
                  <a:gd name="T55" fmla="*/ 228 h 324"/>
                  <a:gd name="T56" fmla="*/ 192 w 234"/>
                  <a:gd name="T57" fmla="*/ 300 h 324"/>
                  <a:gd name="T58" fmla="*/ 138 w 234"/>
                  <a:gd name="T59" fmla="*/ 312 h 324"/>
                  <a:gd name="T60" fmla="*/ 114 w 234"/>
                  <a:gd name="T61" fmla="*/ 312 h 32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34"/>
                  <a:gd name="T94" fmla="*/ 0 h 324"/>
                  <a:gd name="T95" fmla="*/ 234 w 234"/>
                  <a:gd name="T96" fmla="*/ 324 h 32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34" h="324">
                    <a:moveTo>
                      <a:pt x="114" y="312"/>
                    </a:moveTo>
                    <a:lnTo>
                      <a:pt x="0" y="324"/>
                    </a:lnTo>
                    <a:lnTo>
                      <a:pt x="30" y="252"/>
                    </a:lnTo>
                    <a:lnTo>
                      <a:pt x="0" y="174"/>
                    </a:lnTo>
                    <a:lnTo>
                      <a:pt x="6" y="96"/>
                    </a:lnTo>
                    <a:lnTo>
                      <a:pt x="42" y="48"/>
                    </a:lnTo>
                    <a:lnTo>
                      <a:pt x="42" y="78"/>
                    </a:lnTo>
                    <a:lnTo>
                      <a:pt x="48" y="66"/>
                    </a:lnTo>
                    <a:lnTo>
                      <a:pt x="48" y="84"/>
                    </a:lnTo>
                    <a:lnTo>
                      <a:pt x="54" y="42"/>
                    </a:lnTo>
                    <a:lnTo>
                      <a:pt x="72" y="30"/>
                    </a:lnTo>
                    <a:lnTo>
                      <a:pt x="66" y="18"/>
                    </a:lnTo>
                    <a:lnTo>
                      <a:pt x="84" y="0"/>
                    </a:lnTo>
                    <a:lnTo>
                      <a:pt x="156" y="24"/>
                    </a:lnTo>
                    <a:lnTo>
                      <a:pt x="168" y="48"/>
                    </a:lnTo>
                    <a:lnTo>
                      <a:pt x="156" y="48"/>
                    </a:lnTo>
                    <a:lnTo>
                      <a:pt x="174" y="72"/>
                    </a:lnTo>
                    <a:lnTo>
                      <a:pt x="174" y="102"/>
                    </a:lnTo>
                    <a:lnTo>
                      <a:pt x="144" y="132"/>
                    </a:lnTo>
                    <a:lnTo>
                      <a:pt x="144" y="156"/>
                    </a:lnTo>
                    <a:lnTo>
                      <a:pt x="162" y="162"/>
                    </a:lnTo>
                    <a:lnTo>
                      <a:pt x="192" y="120"/>
                    </a:lnTo>
                    <a:lnTo>
                      <a:pt x="216" y="138"/>
                    </a:lnTo>
                    <a:lnTo>
                      <a:pt x="234" y="198"/>
                    </a:lnTo>
                    <a:lnTo>
                      <a:pt x="234" y="222"/>
                    </a:lnTo>
                    <a:lnTo>
                      <a:pt x="228" y="234"/>
                    </a:lnTo>
                    <a:lnTo>
                      <a:pt x="228" y="222"/>
                    </a:lnTo>
                    <a:lnTo>
                      <a:pt x="222" y="228"/>
                    </a:lnTo>
                    <a:lnTo>
                      <a:pt x="192" y="300"/>
                    </a:lnTo>
                    <a:lnTo>
                      <a:pt x="138" y="312"/>
                    </a:lnTo>
                    <a:lnTo>
                      <a:pt x="114" y="312"/>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13" name="Freeform 440"/>
              <p:cNvSpPr>
                <a:spLocks noChangeAspect="1"/>
              </p:cNvSpPr>
              <p:nvPr/>
            </p:nvSpPr>
            <p:spPr bwMode="auto">
              <a:xfrm>
                <a:off x="3447" y="1548"/>
                <a:ext cx="234" cy="324"/>
              </a:xfrm>
              <a:custGeom>
                <a:avLst/>
                <a:gdLst>
                  <a:gd name="T0" fmla="*/ 114 w 234"/>
                  <a:gd name="T1" fmla="*/ 312 h 324"/>
                  <a:gd name="T2" fmla="*/ 0 w 234"/>
                  <a:gd name="T3" fmla="*/ 324 h 324"/>
                  <a:gd name="T4" fmla="*/ 30 w 234"/>
                  <a:gd name="T5" fmla="*/ 252 h 324"/>
                  <a:gd name="T6" fmla="*/ 0 w 234"/>
                  <a:gd name="T7" fmla="*/ 174 h 324"/>
                  <a:gd name="T8" fmla="*/ 6 w 234"/>
                  <a:gd name="T9" fmla="*/ 96 h 324"/>
                  <a:gd name="T10" fmla="*/ 42 w 234"/>
                  <a:gd name="T11" fmla="*/ 48 h 324"/>
                  <a:gd name="T12" fmla="*/ 42 w 234"/>
                  <a:gd name="T13" fmla="*/ 78 h 324"/>
                  <a:gd name="T14" fmla="*/ 48 w 234"/>
                  <a:gd name="T15" fmla="*/ 66 h 324"/>
                  <a:gd name="T16" fmla="*/ 48 w 234"/>
                  <a:gd name="T17" fmla="*/ 84 h 324"/>
                  <a:gd name="T18" fmla="*/ 54 w 234"/>
                  <a:gd name="T19" fmla="*/ 42 h 324"/>
                  <a:gd name="T20" fmla="*/ 72 w 234"/>
                  <a:gd name="T21" fmla="*/ 30 h 324"/>
                  <a:gd name="T22" fmla="*/ 66 w 234"/>
                  <a:gd name="T23" fmla="*/ 18 h 324"/>
                  <a:gd name="T24" fmla="*/ 84 w 234"/>
                  <a:gd name="T25" fmla="*/ 0 h 324"/>
                  <a:gd name="T26" fmla="*/ 156 w 234"/>
                  <a:gd name="T27" fmla="*/ 24 h 324"/>
                  <a:gd name="T28" fmla="*/ 168 w 234"/>
                  <a:gd name="T29" fmla="*/ 48 h 324"/>
                  <a:gd name="T30" fmla="*/ 156 w 234"/>
                  <a:gd name="T31" fmla="*/ 48 h 324"/>
                  <a:gd name="T32" fmla="*/ 174 w 234"/>
                  <a:gd name="T33" fmla="*/ 72 h 324"/>
                  <a:gd name="T34" fmla="*/ 174 w 234"/>
                  <a:gd name="T35" fmla="*/ 102 h 324"/>
                  <a:gd name="T36" fmla="*/ 144 w 234"/>
                  <a:gd name="T37" fmla="*/ 132 h 324"/>
                  <a:gd name="T38" fmla="*/ 144 w 234"/>
                  <a:gd name="T39" fmla="*/ 156 h 324"/>
                  <a:gd name="T40" fmla="*/ 162 w 234"/>
                  <a:gd name="T41" fmla="*/ 162 h 324"/>
                  <a:gd name="T42" fmla="*/ 192 w 234"/>
                  <a:gd name="T43" fmla="*/ 120 h 324"/>
                  <a:gd name="T44" fmla="*/ 216 w 234"/>
                  <a:gd name="T45" fmla="*/ 138 h 324"/>
                  <a:gd name="T46" fmla="*/ 234 w 234"/>
                  <a:gd name="T47" fmla="*/ 198 h 324"/>
                  <a:gd name="T48" fmla="*/ 234 w 234"/>
                  <a:gd name="T49" fmla="*/ 222 h 324"/>
                  <a:gd name="T50" fmla="*/ 228 w 234"/>
                  <a:gd name="T51" fmla="*/ 234 h 324"/>
                  <a:gd name="T52" fmla="*/ 228 w 234"/>
                  <a:gd name="T53" fmla="*/ 222 h 324"/>
                  <a:gd name="T54" fmla="*/ 222 w 234"/>
                  <a:gd name="T55" fmla="*/ 228 h 324"/>
                  <a:gd name="T56" fmla="*/ 192 w 234"/>
                  <a:gd name="T57" fmla="*/ 300 h 324"/>
                  <a:gd name="T58" fmla="*/ 138 w 234"/>
                  <a:gd name="T59" fmla="*/ 312 h 324"/>
                  <a:gd name="T60" fmla="*/ 114 w 234"/>
                  <a:gd name="T61" fmla="*/ 312 h 324"/>
                  <a:gd name="T62" fmla="*/ 114 w 234"/>
                  <a:gd name="T63" fmla="*/ 318 h 3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4"/>
                  <a:gd name="T97" fmla="*/ 0 h 324"/>
                  <a:gd name="T98" fmla="*/ 234 w 234"/>
                  <a:gd name="T99" fmla="*/ 324 h 32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4" h="324">
                    <a:moveTo>
                      <a:pt x="114" y="312"/>
                    </a:moveTo>
                    <a:lnTo>
                      <a:pt x="0" y="324"/>
                    </a:lnTo>
                    <a:lnTo>
                      <a:pt x="30" y="252"/>
                    </a:lnTo>
                    <a:lnTo>
                      <a:pt x="0" y="174"/>
                    </a:lnTo>
                    <a:lnTo>
                      <a:pt x="6" y="96"/>
                    </a:lnTo>
                    <a:lnTo>
                      <a:pt x="42" y="48"/>
                    </a:lnTo>
                    <a:lnTo>
                      <a:pt x="42" y="78"/>
                    </a:lnTo>
                    <a:lnTo>
                      <a:pt x="48" y="66"/>
                    </a:lnTo>
                    <a:lnTo>
                      <a:pt x="48" y="84"/>
                    </a:lnTo>
                    <a:lnTo>
                      <a:pt x="54" y="42"/>
                    </a:lnTo>
                    <a:lnTo>
                      <a:pt x="72" y="30"/>
                    </a:lnTo>
                    <a:lnTo>
                      <a:pt x="66" y="18"/>
                    </a:lnTo>
                    <a:lnTo>
                      <a:pt x="84" y="0"/>
                    </a:lnTo>
                    <a:lnTo>
                      <a:pt x="156" y="24"/>
                    </a:lnTo>
                    <a:lnTo>
                      <a:pt x="168" y="48"/>
                    </a:lnTo>
                    <a:lnTo>
                      <a:pt x="156" y="48"/>
                    </a:lnTo>
                    <a:lnTo>
                      <a:pt x="174" y="72"/>
                    </a:lnTo>
                    <a:lnTo>
                      <a:pt x="174" y="102"/>
                    </a:lnTo>
                    <a:lnTo>
                      <a:pt x="144" y="132"/>
                    </a:lnTo>
                    <a:lnTo>
                      <a:pt x="144" y="156"/>
                    </a:lnTo>
                    <a:lnTo>
                      <a:pt x="162" y="162"/>
                    </a:lnTo>
                    <a:lnTo>
                      <a:pt x="192" y="120"/>
                    </a:lnTo>
                    <a:lnTo>
                      <a:pt x="216" y="138"/>
                    </a:lnTo>
                    <a:lnTo>
                      <a:pt x="234" y="198"/>
                    </a:lnTo>
                    <a:lnTo>
                      <a:pt x="234" y="222"/>
                    </a:lnTo>
                    <a:lnTo>
                      <a:pt x="228" y="234"/>
                    </a:lnTo>
                    <a:lnTo>
                      <a:pt x="228" y="222"/>
                    </a:lnTo>
                    <a:lnTo>
                      <a:pt x="222" y="228"/>
                    </a:lnTo>
                    <a:lnTo>
                      <a:pt x="192" y="300"/>
                    </a:lnTo>
                    <a:lnTo>
                      <a:pt x="138" y="312"/>
                    </a:lnTo>
                    <a:lnTo>
                      <a:pt x="114" y="312"/>
                    </a:lnTo>
                    <a:lnTo>
                      <a:pt x="114" y="31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14" name="Freeform 441"/>
              <p:cNvSpPr>
                <a:spLocks noChangeAspect="1"/>
              </p:cNvSpPr>
              <p:nvPr/>
            </p:nvSpPr>
            <p:spPr bwMode="auto">
              <a:xfrm>
                <a:off x="3219" y="1434"/>
                <a:ext cx="354" cy="180"/>
              </a:xfrm>
              <a:custGeom>
                <a:avLst/>
                <a:gdLst>
                  <a:gd name="T0" fmla="*/ 354 w 354"/>
                  <a:gd name="T1" fmla="*/ 96 h 180"/>
                  <a:gd name="T2" fmla="*/ 312 w 354"/>
                  <a:gd name="T3" fmla="*/ 96 h 180"/>
                  <a:gd name="T4" fmla="*/ 306 w 354"/>
                  <a:gd name="T5" fmla="*/ 108 h 180"/>
                  <a:gd name="T6" fmla="*/ 264 w 354"/>
                  <a:gd name="T7" fmla="*/ 96 h 180"/>
                  <a:gd name="T8" fmla="*/ 228 w 354"/>
                  <a:gd name="T9" fmla="*/ 108 h 180"/>
                  <a:gd name="T10" fmla="*/ 210 w 354"/>
                  <a:gd name="T11" fmla="*/ 138 h 180"/>
                  <a:gd name="T12" fmla="*/ 210 w 354"/>
                  <a:gd name="T13" fmla="*/ 114 h 180"/>
                  <a:gd name="T14" fmla="*/ 186 w 354"/>
                  <a:gd name="T15" fmla="*/ 132 h 180"/>
                  <a:gd name="T16" fmla="*/ 186 w 354"/>
                  <a:gd name="T17" fmla="*/ 114 h 180"/>
                  <a:gd name="T18" fmla="*/ 162 w 354"/>
                  <a:gd name="T19" fmla="*/ 180 h 180"/>
                  <a:gd name="T20" fmla="*/ 150 w 354"/>
                  <a:gd name="T21" fmla="*/ 180 h 180"/>
                  <a:gd name="T22" fmla="*/ 150 w 354"/>
                  <a:gd name="T23" fmla="*/ 162 h 180"/>
                  <a:gd name="T24" fmla="*/ 138 w 354"/>
                  <a:gd name="T25" fmla="*/ 162 h 180"/>
                  <a:gd name="T26" fmla="*/ 144 w 354"/>
                  <a:gd name="T27" fmla="*/ 138 h 180"/>
                  <a:gd name="T28" fmla="*/ 126 w 354"/>
                  <a:gd name="T29" fmla="*/ 120 h 180"/>
                  <a:gd name="T30" fmla="*/ 12 w 354"/>
                  <a:gd name="T31" fmla="*/ 96 h 180"/>
                  <a:gd name="T32" fmla="*/ 0 w 354"/>
                  <a:gd name="T33" fmla="*/ 84 h 180"/>
                  <a:gd name="T34" fmla="*/ 132 w 354"/>
                  <a:gd name="T35" fmla="*/ 0 h 180"/>
                  <a:gd name="T36" fmla="*/ 138 w 354"/>
                  <a:gd name="T37" fmla="*/ 6 h 180"/>
                  <a:gd name="T38" fmla="*/ 102 w 354"/>
                  <a:gd name="T39" fmla="*/ 42 h 180"/>
                  <a:gd name="T40" fmla="*/ 102 w 354"/>
                  <a:gd name="T41" fmla="*/ 60 h 180"/>
                  <a:gd name="T42" fmla="*/ 120 w 354"/>
                  <a:gd name="T43" fmla="*/ 42 h 180"/>
                  <a:gd name="T44" fmla="*/ 114 w 354"/>
                  <a:gd name="T45" fmla="*/ 54 h 180"/>
                  <a:gd name="T46" fmla="*/ 138 w 354"/>
                  <a:gd name="T47" fmla="*/ 48 h 180"/>
                  <a:gd name="T48" fmla="*/ 162 w 354"/>
                  <a:gd name="T49" fmla="*/ 72 h 180"/>
                  <a:gd name="T50" fmla="*/ 198 w 354"/>
                  <a:gd name="T51" fmla="*/ 78 h 180"/>
                  <a:gd name="T52" fmla="*/ 228 w 354"/>
                  <a:gd name="T53" fmla="*/ 54 h 180"/>
                  <a:gd name="T54" fmla="*/ 288 w 354"/>
                  <a:gd name="T55" fmla="*/ 42 h 180"/>
                  <a:gd name="T56" fmla="*/ 288 w 354"/>
                  <a:gd name="T57" fmla="*/ 66 h 180"/>
                  <a:gd name="T58" fmla="*/ 330 w 354"/>
                  <a:gd name="T59" fmla="*/ 60 h 180"/>
                  <a:gd name="T60" fmla="*/ 330 w 354"/>
                  <a:gd name="T61" fmla="*/ 78 h 180"/>
                  <a:gd name="T62" fmla="*/ 354 w 354"/>
                  <a:gd name="T63" fmla="*/ 96 h 18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54"/>
                  <a:gd name="T97" fmla="*/ 0 h 180"/>
                  <a:gd name="T98" fmla="*/ 354 w 354"/>
                  <a:gd name="T99" fmla="*/ 180 h 18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54" h="180">
                    <a:moveTo>
                      <a:pt x="354" y="96"/>
                    </a:moveTo>
                    <a:lnTo>
                      <a:pt x="312" y="96"/>
                    </a:lnTo>
                    <a:lnTo>
                      <a:pt x="306" y="108"/>
                    </a:lnTo>
                    <a:lnTo>
                      <a:pt x="264" y="96"/>
                    </a:lnTo>
                    <a:lnTo>
                      <a:pt x="228" y="108"/>
                    </a:lnTo>
                    <a:lnTo>
                      <a:pt x="210" y="138"/>
                    </a:lnTo>
                    <a:lnTo>
                      <a:pt x="210" y="114"/>
                    </a:lnTo>
                    <a:lnTo>
                      <a:pt x="186" y="132"/>
                    </a:lnTo>
                    <a:lnTo>
                      <a:pt x="186" y="114"/>
                    </a:lnTo>
                    <a:lnTo>
                      <a:pt x="162" y="180"/>
                    </a:lnTo>
                    <a:lnTo>
                      <a:pt x="150" y="180"/>
                    </a:lnTo>
                    <a:lnTo>
                      <a:pt x="150" y="162"/>
                    </a:lnTo>
                    <a:lnTo>
                      <a:pt x="138" y="162"/>
                    </a:lnTo>
                    <a:lnTo>
                      <a:pt x="144" y="138"/>
                    </a:lnTo>
                    <a:lnTo>
                      <a:pt x="126" y="120"/>
                    </a:lnTo>
                    <a:lnTo>
                      <a:pt x="12" y="96"/>
                    </a:lnTo>
                    <a:lnTo>
                      <a:pt x="0" y="84"/>
                    </a:lnTo>
                    <a:lnTo>
                      <a:pt x="132" y="0"/>
                    </a:lnTo>
                    <a:lnTo>
                      <a:pt x="138" y="6"/>
                    </a:lnTo>
                    <a:lnTo>
                      <a:pt x="102" y="42"/>
                    </a:lnTo>
                    <a:lnTo>
                      <a:pt x="102" y="60"/>
                    </a:lnTo>
                    <a:lnTo>
                      <a:pt x="120" y="42"/>
                    </a:lnTo>
                    <a:lnTo>
                      <a:pt x="114" y="54"/>
                    </a:lnTo>
                    <a:lnTo>
                      <a:pt x="138" y="48"/>
                    </a:lnTo>
                    <a:lnTo>
                      <a:pt x="162" y="72"/>
                    </a:lnTo>
                    <a:lnTo>
                      <a:pt x="198" y="78"/>
                    </a:lnTo>
                    <a:lnTo>
                      <a:pt x="228" y="54"/>
                    </a:lnTo>
                    <a:lnTo>
                      <a:pt x="288" y="42"/>
                    </a:lnTo>
                    <a:lnTo>
                      <a:pt x="288" y="66"/>
                    </a:lnTo>
                    <a:lnTo>
                      <a:pt x="330" y="60"/>
                    </a:lnTo>
                    <a:lnTo>
                      <a:pt x="330" y="78"/>
                    </a:lnTo>
                    <a:lnTo>
                      <a:pt x="354" y="96"/>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15" name="Freeform 442"/>
              <p:cNvSpPr>
                <a:spLocks noChangeAspect="1"/>
              </p:cNvSpPr>
              <p:nvPr/>
            </p:nvSpPr>
            <p:spPr bwMode="auto">
              <a:xfrm>
                <a:off x="3219" y="1434"/>
                <a:ext cx="354" cy="180"/>
              </a:xfrm>
              <a:custGeom>
                <a:avLst/>
                <a:gdLst>
                  <a:gd name="T0" fmla="*/ 354 w 354"/>
                  <a:gd name="T1" fmla="*/ 96 h 180"/>
                  <a:gd name="T2" fmla="*/ 312 w 354"/>
                  <a:gd name="T3" fmla="*/ 96 h 180"/>
                  <a:gd name="T4" fmla="*/ 306 w 354"/>
                  <a:gd name="T5" fmla="*/ 108 h 180"/>
                  <a:gd name="T6" fmla="*/ 264 w 354"/>
                  <a:gd name="T7" fmla="*/ 96 h 180"/>
                  <a:gd name="T8" fmla="*/ 228 w 354"/>
                  <a:gd name="T9" fmla="*/ 108 h 180"/>
                  <a:gd name="T10" fmla="*/ 210 w 354"/>
                  <a:gd name="T11" fmla="*/ 138 h 180"/>
                  <a:gd name="T12" fmla="*/ 210 w 354"/>
                  <a:gd name="T13" fmla="*/ 114 h 180"/>
                  <a:gd name="T14" fmla="*/ 186 w 354"/>
                  <a:gd name="T15" fmla="*/ 132 h 180"/>
                  <a:gd name="T16" fmla="*/ 186 w 354"/>
                  <a:gd name="T17" fmla="*/ 114 h 180"/>
                  <a:gd name="T18" fmla="*/ 162 w 354"/>
                  <a:gd name="T19" fmla="*/ 180 h 180"/>
                  <a:gd name="T20" fmla="*/ 150 w 354"/>
                  <a:gd name="T21" fmla="*/ 180 h 180"/>
                  <a:gd name="T22" fmla="*/ 150 w 354"/>
                  <a:gd name="T23" fmla="*/ 162 h 180"/>
                  <a:gd name="T24" fmla="*/ 138 w 354"/>
                  <a:gd name="T25" fmla="*/ 162 h 180"/>
                  <a:gd name="T26" fmla="*/ 144 w 354"/>
                  <a:gd name="T27" fmla="*/ 138 h 180"/>
                  <a:gd name="T28" fmla="*/ 126 w 354"/>
                  <a:gd name="T29" fmla="*/ 120 h 180"/>
                  <a:gd name="T30" fmla="*/ 12 w 354"/>
                  <a:gd name="T31" fmla="*/ 96 h 180"/>
                  <a:gd name="T32" fmla="*/ 0 w 354"/>
                  <a:gd name="T33" fmla="*/ 84 h 180"/>
                  <a:gd name="T34" fmla="*/ 132 w 354"/>
                  <a:gd name="T35" fmla="*/ 0 h 180"/>
                  <a:gd name="T36" fmla="*/ 138 w 354"/>
                  <a:gd name="T37" fmla="*/ 6 h 180"/>
                  <a:gd name="T38" fmla="*/ 102 w 354"/>
                  <a:gd name="T39" fmla="*/ 42 h 180"/>
                  <a:gd name="T40" fmla="*/ 102 w 354"/>
                  <a:gd name="T41" fmla="*/ 60 h 180"/>
                  <a:gd name="T42" fmla="*/ 120 w 354"/>
                  <a:gd name="T43" fmla="*/ 42 h 180"/>
                  <a:gd name="T44" fmla="*/ 114 w 354"/>
                  <a:gd name="T45" fmla="*/ 54 h 180"/>
                  <a:gd name="T46" fmla="*/ 138 w 354"/>
                  <a:gd name="T47" fmla="*/ 48 h 180"/>
                  <a:gd name="T48" fmla="*/ 162 w 354"/>
                  <a:gd name="T49" fmla="*/ 72 h 180"/>
                  <a:gd name="T50" fmla="*/ 198 w 354"/>
                  <a:gd name="T51" fmla="*/ 78 h 180"/>
                  <a:gd name="T52" fmla="*/ 228 w 354"/>
                  <a:gd name="T53" fmla="*/ 54 h 180"/>
                  <a:gd name="T54" fmla="*/ 288 w 354"/>
                  <a:gd name="T55" fmla="*/ 42 h 180"/>
                  <a:gd name="T56" fmla="*/ 288 w 354"/>
                  <a:gd name="T57" fmla="*/ 66 h 180"/>
                  <a:gd name="T58" fmla="*/ 330 w 354"/>
                  <a:gd name="T59" fmla="*/ 60 h 180"/>
                  <a:gd name="T60" fmla="*/ 330 w 354"/>
                  <a:gd name="T61" fmla="*/ 78 h 180"/>
                  <a:gd name="T62" fmla="*/ 354 w 354"/>
                  <a:gd name="T63" fmla="*/ 96 h 180"/>
                  <a:gd name="T64" fmla="*/ 354 w 354"/>
                  <a:gd name="T65" fmla="*/ 102 h 1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54"/>
                  <a:gd name="T100" fmla="*/ 0 h 180"/>
                  <a:gd name="T101" fmla="*/ 354 w 354"/>
                  <a:gd name="T102" fmla="*/ 180 h 1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54" h="180">
                    <a:moveTo>
                      <a:pt x="354" y="96"/>
                    </a:moveTo>
                    <a:lnTo>
                      <a:pt x="312" y="96"/>
                    </a:lnTo>
                    <a:lnTo>
                      <a:pt x="306" y="108"/>
                    </a:lnTo>
                    <a:lnTo>
                      <a:pt x="264" y="96"/>
                    </a:lnTo>
                    <a:lnTo>
                      <a:pt x="228" y="108"/>
                    </a:lnTo>
                    <a:lnTo>
                      <a:pt x="210" y="138"/>
                    </a:lnTo>
                    <a:lnTo>
                      <a:pt x="210" y="114"/>
                    </a:lnTo>
                    <a:lnTo>
                      <a:pt x="186" y="132"/>
                    </a:lnTo>
                    <a:lnTo>
                      <a:pt x="186" y="114"/>
                    </a:lnTo>
                    <a:lnTo>
                      <a:pt x="162" y="180"/>
                    </a:lnTo>
                    <a:lnTo>
                      <a:pt x="150" y="180"/>
                    </a:lnTo>
                    <a:lnTo>
                      <a:pt x="150" y="162"/>
                    </a:lnTo>
                    <a:lnTo>
                      <a:pt x="138" y="162"/>
                    </a:lnTo>
                    <a:lnTo>
                      <a:pt x="144" y="138"/>
                    </a:lnTo>
                    <a:lnTo>
                      <a:pt x="126" y="120"/>
                    </a:lnTo>
                    <a:lnTo>
                      <a:pt x="12" y="96"/>
                    </a:lnTo>
                    <a:lnTo>
                      <a:pt x="0" y="84"/>
                    </a:lnTo>
                    <a:lnTo>
                      <a:pt x="132" y="0"/>
                    </a:lnTo>
                    <a:lnTo>
                      <a:pt x="138" y="6"/>
                    </a:lnTo>
                    <a:lnTo>
                      <a:pt x="102" y="42"/>
                    </a:lnTo>
                    <a:lnTo>
                      <a:pt x="102" y="60"/>
                    </a:lnTo>
                    <a:lnTo>
                      <a:pt x="120" y="42"/>
                    </a:lnTo>
                    <a:lnTo>
                      <a:pt x="114" y="54"/>
                    </a:lnTo>
                    <a:lnTo>
                      <a:pt x="138" y="48"/>
                    </a:lnTo>
                    <a:lnTo>
                      <a:pt x="162" y="72"/>
                    </a:lnTo>
                    <a:lnTo>
                      <a:pt x="198" y="78"/>
                    </a:lnTo>
                    <a:lnTo>
                      <a:pt x="228" y="54"/>
                    </a:lnTo>
                    <a:lnTo>
                      <a:pt x="288" y="42"/>
                    </a:lnTo>
                    <a:lnTo>
                      <a:pt x="288" y="66"/>
                    </a:lnTo>
                    <a:lnTo>
                      <a:pt x="330" y="60"/>
                    </a:lnTo>
                    <a:lnTo>
                      <a:pt x="330" y="78"/>
                    </a:lnTo>
                    <a:lnTo>
                      <a:pt x="354" y="96"/>
                    </a:lnTo>
                    <a:lnTo>
                      <a:pt x="354" y="10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16" name="Freeform 443"/>
              <p:cNvSpPr>
                <a:spLocks noChangeAspect="1"/>
              </p:cNvSpPr>
              <p:nvPr/>
            </p:nvSpPr>
            <p:spPr bwMode="auto">
              <a:xfrm>
                <a:off x="2853" y="1308"/>
                <a:ext cx="408" cy="450"/>
              </a:xfrm>
              <a:custGeom>
                <a:avLst/>
                <a:gdLst>
                  <a:gd name="T0" fmla="*/ 330 w 408"/>
                  <a:gd name="T1" fmla="*/ 444 h 450"/>
                  <a:gd name="T2" fmla="*/ 36 w 408"/>
                  <a:gd name="T3" fmla="*/ 450 h 450"/>
                  <a:gd name="T4" fmla="*/ 36 w 408"/>
                  <a:gd name="T5" fmla="*/ 312 h 450"/>
                  <a:gd name="T6" fmla="*/ 18 w 408"/>
                  <a:gd name="T7" fmla="*/ 288 h 450"/>
                  <a:gd name="T8" fmla="*/ 30 w 408"/>
                  <a:gd name="T9" fmla="*/ 264 h 450"/>
                  <a:gd name="T10" fmla="*/ 30 w 408"/>
                  <a:gd name="T11" fmla="*/ 258 h 450"/>
                  <a:gd name="T12" fmla="*/ 0 w 408"/>
                  <a:gd name="T13" fmla="*/ 30 h 450"/>
                  <a:gd name="T14" fmla="*/ 108 w 408"/>
                  <a:gd name="T15" fmla="*/ 30 h 450"/>
                  <a:gd name="T16" fmla="*/ 108 w 408"/>
                  <a:gd name="T17" fmla="*/ 0 h 450"/>
                  <a:gd name="T18" fmla="*/ 120 w 408"/>
                  <a:gd name="T19" fmla="*/ 0 h 450"/>
                  <a:gd name="T20" fmla="*/ 132 w 408"/>
                  <a:gd name="T21" fmla="*/ 48 h 450"/>
                  <a:gd name="T22" fmla="*/ 174 w 408"/>
                  <a:gd name="T23" fmla="*/ 54 h 450"/>
                  <a:gd name="T24" fmla="*/ 180 w 408"/>
                  <a:gd name="T25" fmla="*/ 66 h 450"/>
                  <a:gd name="T26" fmla="*/ 222 w 408"/>
                  <a:gd name="T27" fmla="*/ 54 h 450"/>
                  <a:gd name="T28" fmla="*/ 240 w 408"/>
                  <a:gd name="T29" fmla="*/ 60 h 450"/>
                  <a:gd name="T30" fmla="*/ 234 w 408"/>
                  <a:gd name="T31" fmla="*/ 66 h 450"/>
                  <a:gd name="T32" fmla="*/ 246 w 408"/>
                  <a:gd name="T33" fmla="*/ 66 h 450"/>
                  <a:gd name="T34" fmla="*/ 252 w 408"/>
                  <a:gd name="T35" fmla="*/ 84 h 450"/>
                  <a:gd name="T36" fmla="*/ 270 w 408"/>
                  <a:gd name="T37" fmla="*/ 72 h 450"/>
                  <a:gd name="T38" fmla="*/ 294 w 408"/>
                  <a:gd name="T39" fmla="*/ 96 h 450"/>
                  <a:gd name="T40" fmla="*/ 330 w 408"/>
                  <a:gd name="T41" fmla="*/ 78 h 450"/>
                  <a:gd name="T42" fmla="*/ 342 w 408"/>
                  <a:gd name="T43" fmla="*/ 90 h 450"/>
                  <a:gd name="T44" fmla="*/ 408 w 408"/>
                  <a:gd name="T45" fmla="*/ 90 h 450"/>
                  <a:gd name="T46" fmla="*/ 342 w 408"/>
                  <a:gd name="T47" fmla="*/ 132 h 450"/>
                  <a:gd name="T48" fmla="*/ 270 w 408"/>
                  <a:gd name="T49" fmla="*/ 198 h 450"/>
                  <a:gd name="T50" fmla="*/ 264 w 408"/>
                  <a:gd name="T51" fmla="*/ 204 h 450"/>
                  <a:gd name="T52" fmla="*/ 264 w 408"/>
                  <a:gd name="T53" fmla="*/ 252 h 450"/>
                  <a:gd name="T54" fmla="*/ 240 w 408"/>
                  <a:gd name="T55" fmla="*/ 264 h 450"/>
                  <a:gd name="T56" fmla="*/ 228 w 408"/>
                  <a:gd name="T57" fmla="*/ 288 h 450"/>
                  <a:gd name="T58" fmla="*/ 246 w 408"/>
                  <a:gd name="T59" fmla="*/ 300 h 450"/>
                  <a:gd name="T60" fmla="*/ 240 w 408"/>
                  <a:gd name="T61" fmla="*/ 354 h 450"/>
                  <a:gd name="T62" fmla="*/ 318 w 408"/>
                  <a:gd name="T63" fmla="*/ 408 h 450"/>
                  <a:gd name="T64" fmla="*/ 330 w 408"/>
                  <a:gd name="T65" fmla="*/ 444 h 4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8"/>
                  <a:gd name="T100" fmla="*/ 0 h 450"/>
                  <a:gd name="T101" fmla="*/ 408 w 408"/>
                  <a:gd name="T102" fmla="*/ 450 h 45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8" h="450">
                    <a:moveTo>
                      <a:pt x="330" y="444"/>
                    </a:moveTo>
                    <a:lnTo>
                      <a:pt x="36" y="450"/>
                    </a:lnTo>
                    <a:lnTo>
                      <a:pt x="36" y="312"/>
                    </a:lnTo>
                    <a:lnTo>
                      <a:pt x="18" y="288"/>
                    </a:lnTo>
                    <a:lnTo>
                      <a:pt x="30" y="264"/>
                    </a:lnTo>
                    <a:lnTo>
                      <a:pt x="30" y="258"/>
                    </a:lnTo>
                    <a:lnTo>
                      <a:pt x="0" y="30"/>
                    </a:lnTo>
                    <a:lnTo>
                      <a:pt x="108" y="30"/>
                    </a:lnTo>
                    <a:lnTo>
                      <a:pt x="108" y="0"/>
                    </a:lnTo>
                    <a:lnTo>
                      <a:pt x="120" y="0"/>
                    </a:lnTo>
                    <a:lnTo>
                      <a:pt x="132" y="48"/>
                    </a:lnTo>
                    <a:lnTo>
                      <a:pt x="174" y="54"/>
                    </a:lnTo>
                    <a:lnTo>
                      <a:pt x="180" y="66"/>
                    </a:lnTo>
                    <a:lnTo>
                      <a:pt x="222" y="54"/>
                    </a:lnTo>
                    <a:lnTo>
                      <a:pt x="240" y="60"/>
                    </a:lnTo>
                    <a:lnTo>
                      <a:pt x="234" y="66"/>
                    </a:lnTo>
                    <a:lnTo>
                      <a:pt x="246" y="66"/>
                    </a:lnTo>
                    <a:lnTo>
                      <a:pt x="252" y="84"/>
                    </a:lnTo>
                    <a:lnTo>
                      <a:pt x="270" y="72"/>
                    </a:lnTo>
                    <a:lnTo>
                      <a:pt x="294" y="96"/>
                    </a:lnTo>
                    <a:lnTo>
                      <a:pt x="330" y="78"/>
                    </a:lnTo>
                    <a:lnTo>
                      <a:pt x="342" y="90"/>
                    </a:lnTo>
                    <a:lnTo>
                      <a:pt x="408" y="90"/>
                    </a:lnTo>
                    <a:lnTo>
                      <a:pt x="342" y="132"/>
                    </a:lnTo>
                    <a:lnTo>
                      <a:pt x="270" y="198"/>
                    </a:lnTo>
                    <a:lnTo>
                      <a:pt x="264" y="204"/>
                    </a:lnTo>
                    <a:lnTo>
                      <a:pt x="264" y="252"/>
                    </a:lnTo>
                    <a:lnTo>
                      <a:pt x="240" y="264"/>
                    </a:lnTo>
                    <a:lnTo>
                      <a:pt x="228" y="288"/>
                    </a:lnTo>
                    <a:lnTo>
                      <a:pt x="246" y="300"/>
                    </a:lnTo>
                    <a:lnTo>
                      <a:pt x="240" y="354"/>
                    </a:lnTo>
                    <a:lnTo>
                      <a:pt x="318" y="408"/>
                    </a:lnTo>
                    <a:lnTo>
                      <a:pt x="330" y="444"/>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817" name="Freeform 444"/>
              <p:cNvSpPr>
                <a:spLocks noChangeAspect="1"/>
              </p:cNvSpPr>
              <p:nvPr/>
            </p:nvSpPr>
            <p:spPr bwMode="auto">
              <a:xfrm>
                <a:off x="2853" y="1308"/>
                <a:ext cx="408" cy="450"/>
              </a:xfrm>
              <a:custGeom>
                <a:avLst/>
                <a:gdLst>
                  <a:gd name="T0" fmla="*/ 330 w 408"/>
                  <a:gd name="T1" fmla="*/ 444 h 450"/>
                  <a:gd name="T2" fmla="*/ 36 w 408"/>
                  <a:gd name="T3" fmla="*/ 450 h 450"/>
                  <a:gd name="T4" fmla="*/ 36 w 408"/>
                  <a:gd name="T5" fmla="*/ 312 h 450"/>
                  <a:gd name="T6" fmla="*/ 18 w 408"/>
                  <a:gd name="T7" fmla="*/ 288 h 450"/>
                  <a:gd name="T8" fmla="*/ 30 w 408"/>
                  <a:gd name="T9" fmla="*/ 264 h 450"/>
                  <a:gd name="T10" fmla="*/ 30 w 408"/>
                  <a:gd name="T11" fmla="*/ 258 h 450"/>
                  <a:gd name="T12" fmla="*/ 0 w 408"/>
                  <a:gd name="T13" fmla="*/ 30 h 450"/>
                  <a:gd name="T14" fmla="*/ 108 w 408"/>
                  <a:gd name="T15" fmla="*/ 30 h 450"/>
                  <a:gd name="T16" fmla="*/ 108 w 408"/>
                  <a:gd name="T17" fmla="*/ 0 h 450"/>
                  <a:gd name="T18" fmla="*/ 120 w 408"/>
                  <a:gd name="T19" fmla="*/ 0 h 450"/>
                  <a:gd name="T20" fmla="*/ 132 w 408"/>
                  <a:gd name="T21" fmla="*/ 48 h 450"/>
                  <a:gd name="T22" fmla="*/ 174 w 408"/>
                  <a:gd name="T23" fmla="*/ 54 h 450"/>
                  <a:gd name="T24" fmla="*/ 180 w 408"/>
                  <a:gd name="T25" fmla="*/ 66 h 450"/>
                  <a:gd name="T26" fmla="*/ 222 w 408"/>
                  <a:gd name="T27" fmla="*/ 54 h 450"/>
                  <a:gd name="T28" fmla="*/ 240 w 408"/>
                  <a:gd name="T29" fmla="*/ 60 h 450"/>
                  <a:gd name="T30" fmla="*/ 234 w 408"/>
                  <a:gd name="T31" fmla="*/ 66 h 450"/>
                  <a:gd name="T32" fmla="*/ 246 w 408"/>
                  <a:gd name="T33" fmla="*/ 66 h 450"/>
                  <a:gd name="T34" fmla="*/ 252 w 408"/>
                  <a:gd name="T35" fmla="*/ 84 h 450"/>
                  <a:gd name="T36" fmla="*/ 270 w 408"/>
                  <a:gd name="T37" fmla="*/ 72 h 450"/>
                  <a:gd name="T38" fmla="*/ 294 w 408"/>
                  <a:gd name="T39" fmla="*/ 96 h 450"/>
                  <a:gd name="T40" fmla="*/ 330 w 408"/>
                  <a:gd name="T41" fmla="*/ 78 h 450"/>
                  <a:gd name="T42" fmla="*/ 342 w 408"/>
                  <a:gd name="T43" fmla="*/ 90 h 450"/>
                  <a:gd name="T44" fmla="*/ 408 w 408"/>
                  <a:gd name="T45" fmla="*/ 90 h 450"/>
                  <a:gd name="T46" fmla="*/ 342 w 408"/>
                  <a:gd name="T47" fmla="*/ 132 h 450"/>
                  <a:gd name="T48" fmla="*/ 270 w 408"/>
                  <a:gd name="T49" fmla="*/ 198 h 450"/>
                  <a:gd name="T50" fmla="*/ 264 w 408"/>
                  <a:gd name="T51" fmla="*/ 204 h 450"/>
                  <a:gd name="T52" fmla="*/ 264 w 408"/>
                  <a:gd name="T53" fmla="*/ 252 h 450"/>
                  <a:gd name="T54" fmla="*/ 240 w 408"/>
                  <a:gd name="T55" fmla="*/ 264 h 450"/>
                  <a:gd name="T56" fmla="*/ 228 w 408"/>
                  <a:gd name="T57" fmla="*/ 288 h 450"/>
                  <a:gd name="T58" fmla="*/ 246 w 408"/>
                  <a:gd name="T59" fmla="*/ 300 h 450"/>
                  <a:gd name="T60" fmla="*/ 240 w 408"/>
                  <a:gd name="T61" fmla="*/ 354 h 450"/>
                  <a:gd name="T62" fmla="*/ 318 w 408"/>
                  <a:gd name="T63" fmla="*/ 408 h 450"/>
                  <a:gd name="T64" fmla="*/ 330 w 408"/>
                  <a:gd name="T65" fmla="*/ 444 h 450"/>
                  <a:gd name="T66" fmla="*/ 330 w 408"/>
                  <a:gd name="T67" fmla="*/ 450 h 45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08"/>
                  <a:gd name="T103" fmla="*/ 0 h 450"/>
                  <a:gd name="T104" fmla="*/ 408 w 408"/>
                  <a:gd name="T105" fmla="*/ 450 h 45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08" h="450">
                    <a:moveTo>
                      <a:pt x="330" y="444"/>
                    </a:moveTo>
                    <a:lnTo>
                      <a:pt x="36" y="450"/>
                    </a:lnTo>
                    <a:lnTo>
                      <a:pt x="36" y="312"/>
                    </a:lnTo>
                    <a:lnTo>
                      <a:pt x="18" y="288"/>
                    </a:lnTo>
                    <a:lnTo>
                      <a:pt x="30" y="264"/>
                    </a:lnTo>
                    <a:lnTo>
                      <a:pt x="30" y="258"/>
                    </a:lnTo>
                    <a:lnTo>
                      <a:pt x="0" y="30"/>
                    </a:lnTo>
                    <a:lnTo>
                      <a:pt x="108" y="30"/>
                    </a:lnTo>
                    <a:lnTo>
                      <a:pt x="108" y="0"/>
                    </a:lnTo>
                    <a:lnTo>
                      <a:pt x="120" y="0"/>
                    </a:lnTo>
                    <a:lnTo>
                      <a:pt x="132" y="48"/>
                    </a:lnTo>
                    <a:lnTo>
                      <a:pt x="174" y="54"/>
                    </a:lnTo>
                    <a:lnTo>
                      <a:pt x="180" y="66"/>
                    </a:lnTo>
                    <a:lnTo>
                      <a:pt x="222" y="54"/>
                    </a:lnTo>
                    <a:lnTo>
                      <a:pt x="240" y="60"/>
                    </a:lnTo>
                    <a:lnTo>
                      <a:pt x="234" y="66"/>
                    </a:lnTo>
                    <a:lnTo>
                      <a:pt x="246" y="66"/>
                    </a:lnTo>
                    <a:lnTo>
                      <a:pt x="252" y="84"/>
                    </a:lnTo>
                    <a:lnTo>
                      <a:pt x="270" y="72"/>
                    </a:lnTo>
                    <a:lnTo>
                      <a:pt x="294" y="96"/>
                    </a:lnTo>
                    <a:lnTo>
                      <a:pt x="330" y="78"/>
                    </a:lnTo>
                    <a:lnTo>
                      <a:pt x="342" y="90"/>
                    </a:lnTo>
                    <a:lnTo>
                      <a:pt x="408" y="90"/>
                    </a:lnTo>
                    <a:lnTo>
                      <a:pt x="342" y="132"/>
                    </a:lnTo>
                    <a:lnTo>
                      <a:pt x="270" y="198"/>
                    </a:lnTo>
                    <a:lnTo>
                      <a:pt x="264" y="204"/>
                    </a:lnTo>
                    <a:lnTo>
                      <a:pt x="264" y="252"/>
                    </a:lnTo>
                    <a:lnTo>
                      <a:pt x="240" y="264"/>
                    </a:lnTo>
                    <a:lnTo>
                      <a:pt x="228" y="288"/>
                    </a:lnTo>
                    <a:lnTo>
                      <a:pt x="246" y="300"/>
                    </a:lnTo>
                    <a:lnTo>
                      <a:pt x="240" y="354"/>
                    </a:lnTo>
                    <a:lnTo>
                      <a:pt x="318" y="408"/>
                    </a:lnTo>
                    <a:lnTo>
                      <a:pt x="330" y="444"/>
                    </a:lnTo>
                    <a:lnTo>
                      <a:pt x="330" y="45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18" name="Freeform 445"/>
              <p:cNvSpPr>
                <a:spLocks noChangeAspect="1"/>
              </p:cNvSpPr>
              <p:nvPr/>
            </p:nvSpPr>
            <p:spPr bwMode="auto">
              <a:xfrm>
                <a:off x="3207" y="2406"/>
                <a:ext cx="216" cy="378"/>
              </a:xfrm>
              <a:custGeom>
                <a:avLst/>
                <a:gdLst>
                  <a:gd name="T0" fmla="*/ 216 w 216"/>
                  <a:gd name="T1" fmla="*/ 360 h 378"/>
                  <a:gd name="T2" fmla="*/ 156 w 216"/>
                  <a:gd name="T3" fmla="*/ 366 h 378"/>
                  <a:gd name="T4" fmla="*/ 138 w 216"/>
                  <a:gd name="T5" fmla="*/ 378 h 378"/>
                  <a:gd name="T6" fmla="*/ 120 w 216"/>
                  <a:gd name="T7" fmla="*/ 342 h 378"/>
                  <a:gd name="T8" fmla="*/ 120 w 216"/>
                  <a:gd name="T9" fmla="*/ 318 h 378"/>
                  <a:gd name="T10" fmla="*/ 0 w 216"/>
                  <a:gd name="T11" fmla="*/ 324 h 378"/>
                  <a:gd name="T12" fmla="*/ 6 w 216"/>
                  <a:gd name="T13" fmla="*/ 276 h 378"/>
                  <a:gd name="T14" fmla="*/ 36 w 216"/>
                  <a:gd name="T15" fmla="*/ 234 h 378"/>
                  <a:gd name="T16" fmla="*/ 24 w 216"/>
                  <a:gd name="T17" fmla="*/ 228 h 378"/>
                  <a:gd name="T18" fmla="*/ 42 w 216"/>
                  <a:gd name="T19" fmla="*/ 222 h 378"/>
                  <a:gd name="T20" fmla="*/ 24 w 216"/>
                  <a:gd name="T21" fmla="*/ 204 h 378"/>
                  <a:gd name="T22" fmla="*/ 30 w 216"/>
                  <a:gd name="T23" fmla="*/ 198 h 378"/>
                  <a:gd name="T24" fmla="*/ 24 w 216"/>
                  <a:gd name="T25" fmla="*/ 198 h 378"/>
                  <a:gd name="T26" fmla="*/ 24 w 216"/>
                  <a:gd name="T27" fmla="*/ 174 h 378"/>
                  <a:gd name="T28" fmla="*/ 18 w 216"/>
                  <a:gd name="T29" fmla="*/ 168 h 378"/>
                  <a:gd name="T30" fmla="*/ 30 w 216"/>
                  <a:gd name="T31" fmla="*/ 150 h 378"/>
                  <a:gd name="T32" fmla="*/ 18 w 216"/>
                  <a:gd name="T33" fmla="*/ 144 h 378"/>
                  <a:gd name="T34" fmla="*/ 24 w 216"/>
                  <a:gd name="T35" fmla="*/ 132 h 378"/>
                  <a:gd name="T36" fmla="*/ 18 w 216"/>
                  <a:gd name="T37" fmla="*/ 132 h 378"/>
                  <a:gd name="T38" fmla="*/ 12 w 216"/>
                  <a:gd name="T39" fmla="*/ 114 h 378"/>
                  <a:gd name="T40" fmla="*/ 24 w 216"/>
                  <a:gd name="T41" fmla="*/ 114 h 378"/>
                  <a:gd name="T42" fmla="*/ 24 w 216"/>
                  <a:gd name="T43" fmla="*/ 90 h 378"/>
                  <a:gd name="T44" fmla="*/ 54 w 216"/>
                  <a:gd name="T45" fmla="*/ 54 h 378"/>
                  <a:gd name="T46" fmla="*/ 54 w 216"/>
                  <a:gd name="T47" fmla="*/ 30 h 378"/>
                  <a:gd name="T48" fmla="*/ 72 w 216"/>
                  <a:gd name="T49" fmla="*/ 6 h 378"/>
                  <a:gd name="T50" fmla="*/ 204 w 216"/>
                  <a:gd name="T51" fmla="*/ 0 h 378"/>
                  <a:gd name="T52" fmla="*/ 204 w 216"/>
                  <a:gd name="T53" fmla="*/ 246 h 378"/>
                  <a:gd name="T54" fmla="*/ 216 w 216"/>
                  <a:gd name="T55" fmla="*/ 330 h 378"/>
                  <a:gd name="T56" fmla="*/ 216 w 216"/>
                  <a:gd name="T57" fmla="*/ 360 h 37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16"/>
                  <a:gd name="T88" fmla="*/ 0 h 378"/>
                  <a:gd name="T89" fmla="*/ 216 w 216"/>
                  <a:gd name="T90" fmla="*/ 378 h 37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16" h="378">
                    <a:moveTo>
                      <a:pt x="216" y="360"/>
                    </a:moveTo>
                    <a:lnTo>
                      <a:pt x="156" y="366"/>
                    </a:lnTo>
                    <a:lnTo>
                      <a:pt x="138" y="378"/>
                    </a:lnTo>
                    <a:lnTo>
                      <a:pt x="120" y="342"/>
                    </a:lnTo>
                    <a:lnTo>
                      <a:pt x="120" y="318"/>
                    </a:lnTo>
                    <a:lnTo>
                      <a:pt x="0" y="324"/>
                    </a:lnTo>
                    <a:lnTo>
                      <a:pt x="6" y="276"/>
                    </a:lnTo>
                    <a:lnTo>
                      <a:pt x="36" y="234"/>
                    </a:lnTo>
                    <a:lnTo>
                      <a:pt x="24" y="228"/>
                    </a:lnTo>
                    <a:lnTo>
                      <a:pt x="42" y="222"/>
                    </a:lnTo>
                    <a:lnTo>
                      <a:pt x="24" y="204"/>
                    </a:lnTo>
                    <a:lnTo>
                      <a:pt x="30" y="198"/>
                    </a:lnTo>
                    <a:lnTo>
                      <a:pt x="24" y="198"/>
                    </a:lnTo>
                    <a:lnTo>
                      <a:pt x="24" y="174"/>
                    </a:lnTo>
                    <a:lnTo>
                      <a:pt x="18" y="168"/>
                    </a:lnTo>
                    <a:lnTo>
                      <a:pt x="30" y="150"/>
                    </a:lnTo>
                    <a:lnTo>
                      <a:pt x="18" y="144"/>
                    </a:lnTo>
                    <a:lnTo>
                      <a:pt x="24" y="132"/>
                    </a:lnTo>
                    <a:lnTo>
                      <a:pt x="18" y="132"/>
                    </a:lnTo>
                    <a:lnTo>
                      <a:pt x="12" y="114"/>
                    </a:lnTo>
                    <a:lnTo>
                      <a:pt x="24" y="114"/>
                    </a:lnTo>
                    <a:lnTo>
                      <a:pt x="24" y="90"/>
                    </a:lnTo>
                    <a:lnTo>
                      <a:pt x="54" y="54"/>
                    </a:lnTo>
                    <a:lnTo>
                      <a:pt x="54" y="30"/>
                    </a:lnTo>
                    <a:lnTo>
                      <a:pt x="72" y="6"/>
                    </a:lnTo>
                    <a:lnTo>
                      <a:pt x="204" y="0"/>
                    </a:lnTo>
                    <a:lnTo>
                      <a:pt x="204" y="246"/>
                    </a:lnTo>
                    <a:lnTo>
                      <a:pt x="216" y="330"/>
                    </a:lnTo>
                    <a:lnTo>
                      <a:pt x="216" y="360"/>
                    </a:lnTo>
                    <a:close/>
                  </a:path>
                </a:pathLst>
              </a:custGeom>
              <a:solidFill>
                <a:srgbClr val="FF4500"/>
              </a:solidFill>
              <a:ln w="9525">
                <a:solidFill>
                  <a:srgbClr val="FF4500"/>
                </a:solidFill>
                <a:prstDash val="solid"/>
                <a:round/>
                <a:headEnd/>
                <a:tailEnd/>
              </a:ln>
            </p:spPr>
            <p:txBody>
              <a:bodyPr/>
              <a:lstStyle/>
              <a:p>
                <a:endParaRPr lang="en-US">
                  <a:solidFill>
                    <a:srgbClr val="000000"/>
                  </a:solidFill>
                </a:endParaRPr>
              </a:p>
            </p:txBody>
          </p:sp>
          <p:sp>
            <p:nvSpPr>
              <p:cNvPr id="19819" name="Freeform 446"/>
              <p:cNvSpPr>
                <a:spLocks noChangeAspect="1"/>
              </p:cNvSpPr>
              <p:nvPr/>
            </p:nvSpPr>
            <p:spPr bwMode="auto">
              <a:xfrm>
                <a:off x="3207" y="2406"/>
                <a:ext cx="216" cy="378"/>
              </a:xfrm>
              <a:custGeom>
                <a:avLst/>
                <a:gdLst>
                  <a:gd name="T0" fmla="*/ 216 w 216"/>
                  <a:gd name="T1" fmla="*/ 360 h 378"/>
                  <a:gd name="T2" fmla="*/ 156 w 216"/>
                  <a:gd name="T3" fmla="*/ 366 h 378"/>
                  <a:gd name="T4" fmla="*/ 138 w 216"/>
                  <a:gd name="T5" fmla="*/ 378 h 378"/>
                  <a:gd name="T6" fmla="*/ 120 w 216"/>
                  <a:gd name="T7" fmla="*/ 342 h 378"/>
                  <a:gd name="T8" fmla="*/ 120 w 216"/>
                  <a:gd name="T9" fmla="*/ 318 h 378"/>
                  <a:gd name="T10" fmla="*/ 0 w 216"/>
                  <a:gd name="T11" fmla="*/ 324 h 378"/>
                  <a:gd name="T12" fmla="*/ 6 w 216"/>
                  <a:gd name="T13" fmla="*/ 276 h 378"/>
                  <a:gd name="T14" fmla="*/ 36 w 216"/>
                  <a:gd name="T15" fmla="*/ 234 h 378"/>
                  <a:gd name="T16" fmla="*/ 24 w 216"/>
                  <a:gd name="T17" fmla="*/ 228 h 378"/>
                  <a:gd name="T18" fmla="*/ 42 w 216"/>
                  <a:gd name="T19" fmla="*/ 222 h 378"/>
                  <a:gd name="T20" fmla="*/ 24 w 216"/>
                  <a:gd name="T21" fmla="*/ 204 h 378"/>
                  <a:gd name="T22" fmla="*/ 30 w 216"/>
                  <a:gd name="T23" fmla="*/ 198 h 378"/>
                  <a:gd name="T24" fmla="*/ 24 w 216"/>
                  <a:gd name="T25" fmla="*/ 198 h 378"/>
                  <a:gd name="T26" fmla="*/ 24 w 216"/>
                  <a:gd name="T27" fmla="*/ 174 h 378"/>
                  <a:gd name="T28" fmla="*/ 18 w 216"/>
                  <a:gd name="T29" fmla="*/ 168 h 378"/>
                  <a:gd name="T30" fmla="*/ 30 w 216"/>
                  <a:gd name="T31" fmla="*/ 150 h 378"/>
                  <a:gd name="T32" fmla="*/ 18 w 216"/>
                  <a:gd name="T33" fmla="*/ 144 h 378"/>
                  <a:gd name="T34" fmla="*/ 24 w 216"/>
                  <a:gd name="T35" fmla="*/ 132 h 378"/>
                  <a:gd name="T36" fmla="*/ 18 w 216"/>
                  <a:gd name="T37" fmla="*/ 132 h 378"/>
                  <a:gd name="T38" fmla="*/ 12 w 216"/>
                  <a:gd name="T39" fmla="*/ 114 h 378"/>
                  <a:gd name="T40" fmla="*/ 24 w 216"/>
                  <a:gd name="T41" fmla="*/ 114 h 378"/>
                  <a:gd name="T42" fmla="*/ 24 w 216"/>
                  <a:gd name="T43" fmla="*/ 90 h 378"/>
                  <a:gd name="T44" fmla="*/ 54 w 216"/>
                  <a:gd name="T45" fmla="*/ 54 h 378"/>
                  <a:gd name="T46" fmla="*/ 54 w 216"/>
                  <a:gd name="T47" fmla="*/ 30 h 378"/>
                  <a:gd name="T48" fmla="*/ 72 w 216"/>
                  <a:gd name="T49" fmla="*/ 6 h 378"/>
                  <a:gd name="T50" fmla="*/ 204 w 216"/>
                  <a:gd name="T51" fmla="*/ 0 h 378"/>
                  <a:gd name="T52" fmla="*/ 204 w 216"/>
                  <a:gd name="T53" fmla="*/ 246 h 378"/>
                  <a:gd name="T54" fmla="*/ 216 w 216"/>
                  <a:gd name="T55" fmla="*/ 330 h 378"/>
                  <a:gd name="T56" fmla="*/ 216 w 216"/>
                  <a:gd name="T57" fmla="*/ 360 h 378"/>
                  <a:gd name="T58" fmla="*/ 216 w 216"/>
                  <a:gd name="T59" fmla="*/ 366 h 37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6"/>
                  <a:gd name="T91" fmla="*/ 0 h 378"/>
                  <a:gd name="T92" fmla="*/ 216 w 216"/>
                  <a:gd name="T93" fmla="*/ 378 h 37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6" h="378">
                    <a:moveTo>
                      <a:pt x="216" y="360"/>
                    </a:moveTo>
                    <a:lnTo>
                      <a:pt x="156" y="366"/>
                    </a:lnTo>
                    <a:lnTo>
                      <a:pt x="138" y="378"/>
                    </a:lnTo>
                    <a:lnTo>
                      <a:pt x="120" y="342"/>
                    </a:lnTo>
                    <a:lnTo>
                      <a:pt x="120" y="318"/>
                    </a:lnTo>
                    <a:lnTo>
                      <a:pt x="0" y="324"/>
                    </a:lnTo>
                    <a:lnTo>
                      <a:pt x="6" y="276"/>
                    </a:lnTo>
                    <a:lnTo>
                      <a:pt x="36" y="234"/>
                    </a:lnTo>
                    <a:lnTo>
                      <a:pt x="24" y="228"/>
                    </a:lnTo>
                    <a:lnTo>
                      <a:pt x="42" y="222"/>
                    </a:lnTo>
                    <a:lnTo>
                      <a:pt x="24" y="204"/>
                    </a:lnTo>
                    <a:lnTo>
                      <a:pt x="30" y="198"/>
                    </a:lnTo>
                    <a:lnTo>
                      <a:pt x="24" y="198"/>
                    </a:lnTo>
                    <a:lnTo>
                      <a:pt x="24" y="174"/>
                    </a:lnTo>
                    <a:lnTo>
                      <a:pt x="18" y="168"/>
                    </a:lnTo>
                    <a:lnTo>
                      <a:pt x="30" y="150"/>
                    </a:lnTo>
                    <a:lnTo>
                      <a:pt x="18" y="144"/>
                    </a:lnTo>
                    <a:lnTo>
                      <a:pt x="24" y="132"/>
                    </a:lnTo>
                    <a:lnTo>
                      <a:pt x="18" y="132"/>
                    </a:lnTo>
                    <a:lnTo>
                      <a:pt x="12" y="114"/>
                    </a:lnTo>
                    <a:lnTo>
                      <a:pt x="24" y="114"/>
                    </a:lnTo>
                    <a:lnTo>
                      <a:pt x="24" y="90"/>
                    </a:lnTo>
                    <a:lnTo>
                      <a:pt x="54" y="54"/>
                    </a:lnTo>
                    <a:lnTo>
                      <a:pt x="54" y="30"/>
                    </a:lnTo>
                    <a:lnTo>
                      <a:pt x="72" y="6"/>
                    </a:lnTo>
                    <a:lnTo>
                      <a:pt x="204" y="0"/>
                    </a:lnTo>
                    <a:lnTo>
                      <a:pt x="204" y="246"/>
                    </a:lnTo>
                    <a:lnTo>
                      <a:pt x="216" y="330"/>
                    </a:lnTo>
                    <a:lnTo>
                      <a:pt x="216" y="360"/>
                    </a:lnTo>
                    <a:lnTo>
                      <a:pt x="216" y="36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20" name="Freeform 447"/>
              <p:cNvSpPr>
                <a:spLocks noChangeAspect="1"/>
              </p:cNvSpPr>
              <p:nvPr/>
            </p:nvSpPr>
            <p:spPr bwMode="auto">
              <a:xfrm>
                <a:off x="2931" y="1980"/>
                <a:ext cx="408" cy="354"/>
              </a:xfrm>
              <a:custGeom>
                <a:avLst/>
                <a:gdLst>
                  <a:gd name="T0" fmla="*/ 378 w 408"/>
                  <a:gd name="T1" fmla="*/ 354 h 354"/>
                  <a:gd name="T2" fmla="*/ 336 w 408"/>
                  <a:gd name="T3" fmla="*/ 354 h 354"/>
                  <a:gd name="T4" fmla="*/ 354 w 408"/>
                  <a:gd name="T5" fmla="*/ 336 h 354"/>
                  <a:gd name="T6" fmla="*/ 348 w 408"/>
                  <a:gd name="T7" fmla="*/ 318 h 354"/>
                  <a:gd name="T8" fmla="*/ 66 w 408"/>
                  <a:gd name="T9" fmla="*/ 324 h 354"/>
                  <a:gd name="T10" fmla="*/ 66 w 408"/>
                  <a:gd name="T11" fmla="*/ 120 h 354"/>
                  <a:gd name="T12" fmla="*/ 36 w 408"/>
                  <a:gd name="T13" fmla="*/ 90 h 354"/>
                  <a:gd name="T14" fmla="*/ 48 w 408"/>
                  <a:gd name="T15" fmla="*/ 66 h 354"/>
                  <a:gd name="T16" fmla="*/ 24 w 408"/>
                  <a:gd name="T17" fmla="*/ 54 h 354"/>
                  <a:gd name="T18" fmla="*/ 0 w 408"/>
                  <a:gd name="T19" fmla="*/ 6 h 354"/>
                  <a:gd name="T20" fmla="*/ 234 w 408"/>
                  <a:gd name="T21" fmla="*/ 0 h 354"/>
                  <a:gd name="T22" fmla="*/ 252 w 408"/>
                  <a:gd name="T23" fmla="*/ 18 h 354"/>
                  <a:gd name="T24" fmla="*/ 252 w 408"/>
                  <a:gd name="T25" fmla="*/ 60 h 354"/>
                  <a:gd name="T26" fmla="*/ 270 w 408"/>
                  <a:gd name="T27" fmla="*/ 78 h 354"/>
                  <a:gd name="T28" fmla="*/ 294 w 408"/>
                  <a:gd name="T29" fmla="*/ 102 h 354"/>
                  <a:gd name="T30" fmla="*/ 306 w 408"/>
                  <a:gd name="T31" fmla="*/ 132 h 354"/>
                  <a:gd name="T32" fmla="*/ 318 w 408"/>
                  <a:gd name="T33" fmla="*/ 126 h 354"/>
                  <a:gd name="T34" fmla="*/ 336 w 408"/>
                  <a:gd name="T35" fmla="*/ 132 h 354"/>
                  <a:gd name="T36" fmla="*/ 324 w 408"/>
                  <a:gd name="T37" fmla="*/ 186 h 354"/>
                  <a:gd name="T38" fmla="*/ 378 w 408"/>
                  <a:gd name="T39" fmla="*/ 222 h 354"/>
                  <a:gd name="T40" fmla="*/ 384 w 408"/>
                  <a:gd name="T41" fmla="*/ 252 h 354"/>
                  <a:gd name="T42" fmla="*/ 402 w 408"/>
                  <a:gd name="T43" fmla="*/ 276 h 354"/>
                  <a:gd name="T44" fmla="*/ 408 w 408"/>
                  <a:gd name="T45" fmla="*/ 306 h 354"/>
                  <a:gd name="T46" fmla="*/ 396 w 408"/>
                  <a:gd name="T47" fmla="*/ 306 h 354"/>
                  <a:gd name="T48" fmla="*/ 390 w 408"/>
                  <a:gd name="T49" fmla="*/ 312 h 354"/>
                  <a:gd name="T50" fmla="*/ 384 w 408"/>
                  <a:gd name="T51" fmla="*/ 306 h 354"/>
                  <a:gd name="T52" fmla="*/ 378 w 408"/>
                  <a:gd name="T53" fmla="*/ 354 h 35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08"/>
                  <a:gd name="T82" fmla="*/ 0 h 354"/>
                  <a:gd name="T83" fmla="*/ 408 w 408"/>
                  <a:gd name="T84" fmla="*/ 354 h 35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08" h="354">
                    <a:moveTo>
                      <a:pt x="378" y="354"/>
                    </a:moveTo>
                    <a:lnTo>
                      <a:pt x="336" y="354"/>
                    </a:lnTo>
                    <a:lnTo>
                      <a:pt x="354" y="336"/>
                    </a:lnTo>
                    <a:lnTo>
                      <a:pt x="348" y="318"/>
                    </a:lnTo>
                    <a:lnTo>
                      <a:pt x="66" y="324"/>
                    </a:lnTo>
                    <a:lnTo>
                      <a:pt x="66" y="120"/>
                    </a:lnTo>
                    <a:lnTo>
                      <a:pt x="36" y="90"/>
                    </a:lnTo>
                    <a:lnTo>
                      <a:pt x="48" y="66"/>
                    </a:lnTo>
                    <a:lnTo>
                      <a:pt x="24" y="54"/>
                    </a:lnTo>
                    <a:lnTo>
                      <a:pt x="0" y="6"/>
                    </a:lnTo>
                    <a:lnTo>
                      <a:pt x="234" y="0"/>
                    </a:lnTo>
                    <a:lnTo>
                      <a:pt x="252" y="18"/>
                    </a:lnTo>
                    <a:lnTo>
                      <a:pt x="252" y="60"/>
                    </a:lnTo>
                    <a:lnTo>
                      <a:pt x="270" y="78"/>
                    </a:lnTo>
                    <a:lnTo>
                      <a:pt x="294" y="102"/>
                    </a:lnTo>
                    <a:lnTo>
                      <a:pt x="306" y="132"/>
                    </a:lnTo>
                    <a:lnTo>
                      <a:pt x="318" y="126"/>
                    </a:lnTo>
                    <a:lnTo>
                      <a:pt x="336" y="132"/>
                    </a:lnTo>
                    <a:lnTo>
                      <a:pt x="324" y="186"/>
                    </a:lnTo>
                    <a:lnTo>
                      <a:pt x="378" y="222"/>
                    </a:lnTo>
                    <a:lnTo>
                      <a:pt x="384" y="252"/>
                    </a:lnTo>
                    <a:lnTo>
                      <a:pt x="402" y="276"/>
                    </a:lnTo>
                    <a:lnTo>
                      <a:pt x="408" y="306"/>
                    </a:lnTo>
                    <a:lnTo>
                      <a:pt x="396" y="306"/>
                    </a:lnTo>
                    <a:lnTo>
                      <a:pt x="390" y="312"/>
                    </a:lnTo>
                    <a:lnTo>
                      <a:pt x="384" y="306"/>
                    </a:lnTo>
                    <a:lnTo>
                      <a:pt x="378" y="354"/>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21" name="Freeform 448"/>
              <p:cNvSpPr>
                <a:spLocks noChangeAspect="1"/>
              </p:cNvSpPr>
              <p:nvPr/>
            </p:nvSpPr>
            <p:spPr bwMode="auto">
              <a:xfrm>
                <a:off x="2931" y="1980"/>
                <a:ext cx="408" cy="360"/>
              </a:xfrm>
              <a:custGeom>
                <a:avLst/>
                <a:gdLst>
                  <a:gd name="T0" fmla="*/ 378 w 408"/>
                  <a:gd name="T1" fmla="*/ 354 h 360"/>
                  <a:gd name="T2" fmla="*/ 336 w 408"/>
                  <a:gd name="T3" fmla="*/ 354 h 360"/>
                  <a:gd name="T4" fmla="*/ 354 w 408"/>
                  <a:gd name="T5" fmla="*/ 336 h 360"/>
                  <a:gd name="T6" fmla="*/ 348 w 408"/>
                  <a:gd name="T7" fmla="*/ 318 h 360"/>
                  <a:gd name="T8" fmla="*/ 66 w 408"/>
                  <a:gd name="T9" fmla="*/ 324 h 360"/>
                  <a:gd name="T10" fmla="*/ 66 w 408"/>
                  <a:gd name="T11" fmla="*/ 120 h 360"/>
                  <a:gd name="T12" fmla="*/ 36 w 408"/>
                  <a:gd name="T13" fmla="*/ 90 h 360"/>
                  <a:gd name="T14" fmla="*/ 48 w 408"/>
                  <a:gd name="T15" fmla="*/ 66 h 360"/>
                  <a:gd name="T16" fmla="*/ 24 w 408"/>
                  <a:gd name="T17" fmla="*/ 54 h 360"/>
                  <a:gd name="T18" fmla="*/ 0 w 408"/>
                  <a:gd name="T19" fmla="*/ 6 h 360"/>
                  <a:gd name="T20" fmla="*/ 234 w 408"/>
                  <a:gd name="T21" fmla="*/ 0 h 360"/>
                  <a:gd name="T22" fmla="*/ 252 w 408"/>
                  <a:gd name="T23" fmla="*/ 18 h 360"/>
                  <a:gd name="T24" fmla="*/ 252 w 408"/>
                  <a:gd name="T25" fmla="*/ 60 h 360"/>
                  <a:gd name="T26" fmla="*/ 270 w 408"/>
                  <a:gd name="T27" fmla="*/ 78 h 360"/>
                  <a:gd name="T28" fmla="*/ 294 w 408"/>
                  <a:gd name="T29" fmla="*/ 102 h 360"/>
                  <a:gd name="T30" fmla="*/ 306 w 408"/>
                  <a:gd name="T31" fmla="*/ 132 h 360"/>
                  <a:gd name="T32" fmla="*/ 318 w 408"/>
                  <a:gd name="T33" fmla="*/ 126 h 360"/>
                  <a:gd name="T34" fmla="*/ 336 w 408"/>
                  <a:gd name="T35" fmla="*/ 132 h 360"/>
                  <a:gd name="T36" fmla="*/ 324 w 408"/>
                  <a:gd name="T37" fmla="*/ 186 h 360"/>
                  <a:gd name="T38" fmla="*/ 378 w 408"/>
                  <a:gd name="T39" fmla="*/ 222 h 360"/>
                  <a:gd name="T40" fmla="*/ 384 w 408"/>
                  <a:gd name="T41" fmla="*/ 252 h 360"/>
                  <a:gd name="T42" fmla="*/ 402 w 408"/>
                  <a:gd name="T43" fmla="*/ 276 h 360"/>
                  <a:gd name="T44" fmla="*/ 408 w 408"/>
                  <a:gd name="T45" fmla="*/ 306 h 360"/>
                  <a:gd name="T46" fmla="*/ 396 w 408"/>
                  <a:gd name="T47" fmla="*/ 306 h 360"/>
                  <a:gd name="T48" fmla="*/ 390 w 408"/>
                  <a:gd name="T49" fmla="*/ 312 h 360"/>
                  <a:gd name="T50" fmla="*/ 384 w 408"/>
                  <a:gd name="T51" fmla="*/ 306 h 360"/>
                  <a:gd name="T52" fmla="*/ 378 w 408"/>
                  <a:gd name="T53" fmla="*/ 354 h 360"/>
                  <a:gd name="T54" fmla="*/ 378 w 408"/>
                  <a:gd name="T55" fmla="*/ 360 h 3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08"/>
                  <a:gd name="T85" fmla="*/ 0 h 360"/>
                  <a:gd name="T86" fmla="*/ 408 w 408"/>
                  <a:gd name="T87" fmla="*/ 360 h 3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08" h="360">
                    <a:moveTo>
                      <a:pt x="378" y="354"/>
                    </a:moveTo>
                    <a:lnTo>
                      <a:pt x="336" y="354"/>
                    </a:lnTo>
                    <a:lnTo>
                      <a:pt x="354" y="336"/>
                    </a:lnTo>
                    <a:lnTo>
                      <a:pt x="348" y="318"/>
                    </a:lnTo>
                    <a:lnTo>
                      <a:pt x="66" y="324"/>
                    </a:lnTo>
                    <a:lnTo>
                      <a:pt x="66" y="120"/>
                    </a:lnTo>
                    <a:lnTo>
                      <a:pt x="36" y="90"/>
                    </a:lnTo>
                    <a:lnTo>
                      <a:pt x="48" y="66"/>
                    </a:lnTo>
                    <a:lnTo>
                      <a:pt x="24" y="54"/>
                    </a:lnTo>
                    <a:lnTo>
                      <a:pt x="0" y="6"/>
                    </a:lnTo>
                    <a:lnTo>
                      <a:pt x="234" y="0"/>
                    </a:lnTo>
                    <a:lnTo>
                      <a:pt x="252" y="18"/>
                    </a:lnTo>
                    <a:lnTo>
                      <a:pt x="252" y="60"/>
                    </a:lnTo>
                    <a:lnTo>
                      <a:pt x="270" y="78"/>
                    </a:lnTo>
                    <a:lnTo>
                      <a:pt x="294" y="102"/>
                    </a:lnTo>
                    <a:lnTo>
                      <a:pt x="306" y="132"/>
                    </a:lnTo>
                    <a:lnTo>
                      <a:pt x="318" y="126"/>
                    </a:lnTo>
                    <a:lnTo>
                      <a:pt x="336" y="132"/>
                    </a:lnTo>
                    <a:lnTo>
                      <a:pt x="324" y="186"/>
                    </a:lnTo>
                    <a:lnTo>
                      <a:pt x="378" y="222"/>
                    </a:lnTo>
                    <a:lnTo>
                      <a:pt x="384" y="252"/>
                    </a:lnTo>
                    <a:lnTo>
                      <a:pt x="402" y="276"/>
                    </a:lnTo>
                    <a:lnTo>
                      <a:pt x="408" y="306"/>
                    </a:lnTo>
                    <a:lnTo>
                      <a:pt x="396" y="306"/>
                    </a:lnTo>
                    <a:lnTo>
                      <a:pt x="390" y="312"/>
                    </a:lnTo>
                    <a:lnTo>
                      <a:pt x="384" y="306"/>
                    </a:lnTo>
                    <a:lnTo>
                      <a:pt x="378" y="354"/>
                    </a:lnTo>
                    <a:lnTo>
                      <a:pt x="378" y="36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22" name="Freeform 449"/>
              <p:cNvSpPr>
                <a:spLocks noChangeAspect="1"/>
              </p:cNvSpPr>
              <p:nvPr/>
            </p:nvSpPr>
            <p:spPr bwMode="auto">
              <a:xfrm>
                <a:off x="1863" y="1224"/>
                <a:ext cx="636" cy="402"/>
              </a:xfrm>
              <a:custGeom>
                <a:avLst/>
                <a:gdLst>
                  <a:gd name="T0" fmla="*/ 612 w 636"/>
                  <a:gd name="T1" fmla="*/ 330 h 402"/>
                  <a:gd name="T2" fmla="*/ 606 w 636"/>
                  <a:gd name="T3" fmla="*/ 402 h 402"/>
                  <a:gd name="T4" fmla="*/ 222 w 636"/>
                  <a:gd name="T5" fmla="*/ 354 h 402"/>
                  <a:gd name="T6" fmla="*/ 216 w 636"/>
                  <a:gd name="T7" fmla="*/ 390 h 402"/>
                  <a:gd name="T8" fmla="*/ 204 w 636"/>
                  <a:gd name="T9" fmla="*/ 366 h 402"/>
                  <a:gd name="T10" fmla="*/ 192 w 636"/>
                  <a:gd name="T11" fmla="*/ 384 h 402"/>
                  <a:gd name="T12" fmla="*/ 150 w 636"/>
                  <a:gd name="T13" fmla="*/ 372 h 402"/>
                  <a:gd name="T14" fmla="*/ 144 w 636"/>
                  <a:gd name="T15" fmla="*/ 384 h 402"/>
                  <a:gd name="T16" fmla="*/ 126 w 636"/>
                  <a:gd name="T17" fmla="*/ 378 h 402"/>
                  <a:gd name="T18" fmla="*/ 114 w 636"/>
                  <a:gd name="T19" fmla="*/ 384 h 402"/>
                  <a:gd name="T20" fmla="*/ 108 w 636"/>
                  <a:gd name="T21" fmla="*/ 354 h 402"/>
                  <a:gd name="T22" fmla="*/ 90 w 636"/>
                  <a:gd name="T23" fmla="*/ 342 h 402"/>
                  <a:gd name="T24" fmla="*/ 84 w 636"/>
                  <a:gd name="T25" fmla="*/ 282 h 402"/>
                  <a:gd name="T26" fmla="*/ 72 w 636"/>
                  <a:gd name="T27" fmla="*/ 270 h 402"/>
                  <a:gd name="T28" fmla="*/ 54 w 636"/>
                  <a:gd name="T29" fmla="*/ 288 h 402"/>
                  <a:gd name="T30" fmla="*/ 42 w 636"/>
                  <a:gd name="T31" fmla="*/ 276 h 402"/>
                  <a:gd name="T32" fmla="*/ 72 w 636"/>
                  <a:gd name="T33" fmla="*/ 198 h 402"/>
                  <a:gd name="T34" fmla="*/ 48 w 636"/>
                  <a:gd name="T35" fmla="*/ 186 h 402"/>
                  <a:gd name="T36" fmla="*/ 24 w 636"/>
                  <a:gd name="T37" fmla="*/ 138 h 402"/>
                  <a:gd name="T38" fmla="*/ 6 w 636"/>
                  <a:gd name="T39" fmla="*/ 120 h 402"/>
                  <a:gd name="T40" fmla="*/ 12 w 636"/>
                  <a:gd name="T41" fmla="*/ 108 h 402"/>
                  <a:gd name="T42" fmla="*/ 0 w 636"/>
                  <a:gd name="T43" fmla="*/ 78 h 402"/>
                  <a:gd name="T44" fmla="*/ 18 w 636"/>
                  <a:gd name="T45" fmla="*/ 0 h 402"/>
                  <a:gd name="T46" fmla="*/ 342 w 636"/>
                  <a:gd name="T47" fmla="*/ 60 h 402"/>
                  <a:gd name="T48" fmla="*/ 636 w 636"/>
                  <a:gd name="T49" fmla="*/ 96 h 402"/>
                  <a:gd name="T50" fmla="*/ 618 w 636"/>
                  <a:gd name="T51" fmla="*/ 300 h 402"/>
                  <a:gd name="T52" fmla="*/ 612 w 636"/>
                  <a:gd name="T53" fmla="*/ 330 h 40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36"/>
                  <a:gd name="T82" fmla="*/ 0 h 402"/>
                  <a:gd name="T83" fmla="*/ 636 w 636"/>
                  <a:gd name="T84" fmla="*/ 402 h 40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36" h="402">
                    <a:moveTo>
                      <a:pt x="612" y="330"/>
                    </a:moveTo>
                    <a:lnTo>
                      <a:pt x="606" y="402"/>
                    </a:lnTo>
                    <a:lnTo>
                      <a:pt x="222" y="354"/>
                    </a:lnTo>
                    <a:lnTo>
                      <a:pt x="216" y="390"/>
                    </a:lnTo>
                    <a:lnTo>
                      <a:pt x="204" y="366"/>
                    </a:lnTo>
                    <a:lnTo>
                      <a:pt x="192" y="384"/>
                    </a:lnTo>
                    <a:lnTo>
                      <a:pt x="150" y="372"/>
                    </a:lnTo>
                    <a:lnTo>
                      <a:pt x="144" y="384"/>
                    </a:lnTo>
                    <a:lnTo>
                      <a:pt x="126" y="378"/>
                    </a:lnTo>
                    <a:lnTo>
                      <a:pt x="114" y="384"/>
                    </a:lnTo>
                    <a:lnTo>
                      <a:pt x="108" y="354"/>
                    </a:lnTo>
                    <a:lnTo>
                      <a:pt x="90" y="342"/>
                    </a:lnTo>
                    <a:lnTo>
                      <a:pt x="84" y="282"/>
                    </a:lnTo>
                    <a:lnTo>
                      <a:pt x="72" y="270"/>
                    </a:lnTo>
                    <a:lnTo>
                      <a:pt x="54" y="288"/>
                    </a:lnTo>
                    <a:lnTo>
                      <a:pt x="42" y="276"/>
                    </a:lnTo>
                    <a:lnTo>
                      <a:pt x="72" y="198"/>
                    </a:lnTo>
                    <a:lnTo>
                      <a:pt x="48" y="186"/>
                    </a:lnTo>
                    <a:lnTo>
                      <a:pt x="24" y="138"/>
                    </a:lnTo>
                    <a:lnTo>
                      <a:pt x="6" y="120"/>
                    </a:lnTo>
                    <a:lnTo>
                      <a:pt x="12" y="108"/>
                    </a:lnTo>
                    <a:lnTo>
                      <a:pt x="0" y="78"/>
                    </a:lnTo>
                    <a:lnTo>
                      <a:pt x="18" y="0"/>
                    </a:lnTo>
                    <a:lnTo>
                      <a:pt x="342" y="60"/>
                    </a:lnTo>
                    <a:lnTo>
                      <a:pt x="636" y="96"/>
                    </a:lnTo>
                    <a:lnTo>
                      <a:pt x="618" y="300"/>
                    </a:lnTo>
                    <a:lnTo>
                      <a:pt x="612" y="33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823" name="Freeform 450"/>
              <p:cNvSpPr>
                <a:spLocks noChangeAspect="1"/>
              </p:cNvSpPr>
              <p:nvPr/>
            </p:nvSpPr>
            <p:spPr bwMode="auto">
              <a:xfrm>
                <a:off x="1863" y="1224"/>
                <a:ext cx="636" cy="402"/>
              </a:xfrm>
              <a:custGeom>
                <a:avLst/>
                <a:gdLst>
                  <a:gd name="T0" fmla="*/ 612 w 636"/>
                  <a:gd name="T1" fmla="*/ 330 h 402"/>
                  <a:gd name="T2" fmla="*/ 606 w 636"/>
                  <a:gd name="T3" fmla="*/ 402 h 402"/>
                  <a:gd name="T4" fmla="*/ 222 w 636"/>
                  <a:gd name="T5" fmla="*/ 354 h 402"/>
                  <a:gd name="T6" fmla="*/ 216 w 636"/>
                  <a:gd name="T7" fmla="*/ 390 h 402"/>
                  <a:gd name="T8" fmla="*/ 204 w 636"/>
                  <a:gd name="T9" fmla="*/ 366 h 402"/>
                  <a:gd name="T10" fmla="*/ 192 w 636"/>
                  <a:gd name="T11" fmla="*/ 384 h 402"/>
                  <a:gd name="T12" fmla="*/ 150 w 636"/>
                  <a:gd name="T13" fmla="*/ 372 h 402"/>
                  <a:gd name="T14" fmla="*/ 144 w 636"/>
                  <a:gd name="T15" fmla="*/ 384 h 402"/>
                  <a:gd name="T16" fmla="*/ 126 w 636"/>
                  <a:gd name="T17" fmla="*/ 378 h 402"/>
                  <a:gd name="T18" fmla="*/ 114 w 636"/>
                  <a:gd name="T19" fmla="*/ 384 h 402"/>
                  <a:gd name="T20" fmla="*/ 108 w 636"/>
                  <a:gd name="T21" fmla="*/ 354 h 402"/>
                  <a:gd name="T22" fmla="*/ 90 w 636"/>
                  <a:gd name="T23" fmla="*/ 342 h 402"/>
                  <a:gd name="T24" fmla="*/ 84 w 636"/>
                  <a:gd name="T25" fmla="*/ 282 h 402"/>
                  <a:gd name="T26" fmla="*/ 72 w 636"/>
                  <a:gd name="T27" fmla="*/ 270 h 402"/>
                  <a:gd name="T28" fmla="*/ 54 w 636"/>
                  <a:gd name="T29" fmla="*/ 288 h 402"/>
                  <a:gd name="T30" fmla="*/ 42 w 636"/>
                  <a:gd name="T31" fmla="*/ 276 h 402"/>
                  <a:gd name="T32" fmla="*/ 72 w 636"/>
                  <a:gd name="T33" fmla="*/ 198 h 402"/>
                  <a:gd name="T34" fmla="*/ 48 w 636"/>
                  <a:gd name="T35" fmla="*/ 186 h 402"/>
                  <a:gd name="T36" fmla="*/ 24 w 636"/>
                  <a:gd name="T37" fmla="*/ 138 h 402"/>
                  <a:gd name="T38" fmla="*/ 6 w 636"/>
                  <a:gd name="T39" fmla="*/ 120 h 402"/>
                  <a:gd name="T40" fmla="*/ 12 w 636"/>
                  <a:gd name="T41" fmla="*/ 108 h 402"/>
                  <a:gd name="T42" fmla="*/ 0 w 636"/>
                  <a:gd name="T43" fmla="*/ 78 h 402"/>
                  <a:gd name="T44" fmla="*/ 18 w 636"/>
                  <a:gd name="T45" fmla="*/ 0 h 402"/>
                  <a:gd name="T46" fmla="*/ 342 w 636"/>
                  <a:gd name="T47" fmla="*/ 60 h 402"/>
                  <a:gd name="T48" fmla="*/ 636 w 636"/>
                  <a:gd name="T49" fmla="*/ 96 h 402"/>
                  <a:gd name="T50" fmla="*/ 618 w 636"/>
                  <a:gd name="T51" fmla="*/ 300 h 402"/>
                  <a:gd name="T52" fmla="*/ 612 w 636"/>
                  <a:gd name="T53" fmla="*/ 330 h 402"/>
                  <a:gd name="T54" fmla="*/ 612 w 636"/>
                  <a:gd name="T55" fmla="*/ 336 h 40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636"/>
                  <a:gd name="T85" fmla="*/ 0 h 402"/>
                  <a:gd name="T86" fmla="*/ 636 w 636"/>
                  <a:gd name="T87" fmla="*/ 402 h 40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636" h="402">
                    <a:moveTo>
                      <a:pt x="612" y="330"/>
                    </a:moveTo>
                    <a:lnTo>
                      <a:pt x="606" y="402"/>
                    </a:lnTo>
                    <a:lnTo>
                      <a:pt x="222" y="354"/>
                    </a:lnTo>
                    <a:lnTo>
                      <a:pt x="216" y="390"/>
                    </a:lnTo>
                    <a:lnTo>
                      <a:pt x="204" y="366"/>
                    </a:lnTo>
                    <a:lnTo>
                      <a:pt x="192" y="384"/>
                    </a:lnTo>
                    <a:lnTo>
                      <a:pt x="150" y="372"/>
                    </a:lnTo>
                    <a:lnTo>
                      <a:pt x="144" y="384"/>
                    </a:lnTo>
                    <a:lnTo>
                      <a:pt x="126" y="378"/>
                    </a:lnTo>
                    <a:lnTo>
                      <a:pt x="114" y="384"/>
                    </a:lnTo>
                    <a:lnTo>
                      <a:pt x="108" y="354"/>
                    </a:lnTo>
                    <a:lnTo>
                      <a:pt x="90" y="342"/>
                    </a:lnTo>
                    <a:lnTo>
                      <a:pt x="84" y="282"/>
                    </a:lnTo>
                    <a:lnTo>
                      <a:pt x="72" y="270"/>
                    </a:lnTo>
                    <a:lnTo>
                      <a:pt x="54" y="288"/>
                    </a:lnTo>
                    <a:lnTo>
                      <a:pt x="42" y="276"/>
                    </a:lnTo>
                    <a:lnTo>
                      <a:pt x="72" y="198"/>
                    </a:lnTo>
                    <a:lnTo>
                      <a:pt x="48" y="186"/>
                    </a:lnTo>
                    <a:lnTo>
                      <a:pt x="24" y="138"/>
                    </a:lnTo>
                    <a:lnTo>
                      <a:pt x="6" y="120"/>
                    </a:lnTo>
                    <a:lnTo>
                      <a:pt x="12" y="108"/>
                    </a:lnTo>
                    <a:lnTo>
                      <a:pt x="0" y="78"/>
                    </a:lnTo>
                    <a:lnTo>
                      <a:pt x="18" y="0"/>
                    </a:lnTo>
                    <a:lnTo>
                      <a:pt x="342" y="60"/>
                    </a:lnTo>
                    <a:lnTo>
                      <a:pt x="636" y="96"/>
                    </a:lnTo>
                    <a:lnTo>
                      <a:pt x="618" y="300"/>
                    </a:lnTo>
                    <a:lnTo>
                      <a:pt x="612" y="330"/>
                    </a:lnTo>
                    <a:lnTo>
                      <a:pt x="612" y="33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24" name="Freeform 451"/>
              <p:cNvSpPr>
                <a:spLocks noChangeAspect="1"/>
              </p:cNvSpPr>
              <p:nvPr/>
            </p:nvSpPr>
            <p:spPr bwMode="auto">
              <a:xfrm>
                <a:off x="2445" y="1782"/>
                <a:ext cx="510" cy="252"/>
              </a:xfrm>
              <a:custGeom>
                <a:avLst/>
                <a:gdLst>
                  <a:gd name="T0" fmla="*/ 444 w 510"/>
                  <a:gd name="T1" fmla="*/ 60 h 252"/>
                  <a:gd name="T2" fmla="*/ 474 w 510"/>
                  <a:gd name="T3" fmla="*/ 150 h 252"/>
                  <a:gd name="T4" fmla="*/ 486 w 510"/>
                  <a:gd name="T5" fmla="*/ 204 h 252"/>
                  <a:gd name="T6" fmla="*/ 510 w 510"/>
                  <a:gd name="T7" fmla="*/ 252 h 252"/>
                  <a:gd name="T8" fmla="*/ 108 w 510"/>
                  <a:gd name="T9" fmla="*/ 240 h 252"/>
                  <a:gd name="T10" fmla="*/ 108 w 510"/>
                  <a:gd name="T11" fmla="*/ 210 h 252"/>
                  <a:gd name="T12" fmla="*/ 114 w 510"/>
                  <a:gd name="T13" fmla="*/ 162 h 252"/>
                  <a:gd name="T14" fmla="*/ 0 w 510"/>
                  <a:gd name="T15" fmla="*/ 150 h 252"/>
                  <a:gd name="T16" fmla="*/ 12 w 510"/>
                  <a:gd name="T17" fmla="*/ 0 h 252"/>
                  <a:gd name="T18" fmla="*/ 324 w 510"/>
                  <a:gd name="T19" fmla="*/ 18 h 252"/>
                  <a:gd name="T20" fmla="*/ 354 w 510"/>
                  <a:gd name="T21" fmla="*/ 36 h 252"/>
                  <a:gd name="T22" fmla="*/ 396 w 510"/>
                  <a:gd name="T23" fmla="*/ 30 h 252"/>
                  <a:gd name="T24" fmla="*/ 444 w 510"/>
                  <a:gd name="T25" fmla="*/ 60 h 2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10"/>
                  <a:gd name="T40" fmla="*/ 0 h 252"/>
                  <a:gd name="T41" fmla="*/ 510 w 510"/>
                  <a:gd name="T42" fmla="*/ 252 h 25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10" h="252">
                    <a:moveTo>
                      <a:pt x="444" y="60"/>
                    </a:moveTo>
                    <a:lnTo>
                      <a:pt x="474" y="150"/>
                    </a:lnTo>
                    <a:lnTo>
                      <a:pt x="486" y="204"/>
                    </a:lnTo>
                    <a:lnTo>
                      <a:pt x="510" y="252"/>
                    </a:lnTo>
                    <a:lnTo>
                      <a:pt x="108" y="240"/>
                    </a:lnTo>
                    <a:lnTo>
                      <a:pt x="108" y="210"/>
                    </a:lnTo>
                    <a:lnTo>
                      <a:pt x="114" y="162"/>
                    </a:lnTo>
                    <a:lnTo>
                      <a:pt x="0" y="150"/>
                    </a:lnTo>
                    <a:lnTo>
                      <a:pt x="12" y="0"/>
                    </a:lnTo>
                    <a:lnTo>
                      <a:pt x="324" y="18"/>
                    </a:lnTo>
                    <a:lnTo>
                      <a:pt x="354" y="36"/>
                    </a:lnTo>
                    <a:lnTo>
                      <a:pt x="396" y="30"/>
                    </a:lnTo>
                    <a:lnTo>
                      <a:pt x="444" y="6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825" name="Freeform 452"/>
              <p:cNvSpPr>
                <a:spLocks noChangeAspect="1"/>
              </p:cNvSpPr>
              <p:nvPr/>
            </p:nvSpPr>
            <p:spPr bwMode="auto">
              <a:xfrm>
                <a:off x="2445" y="1782"/>
                <a:ext cx="510" cy="252"/>
              </a:xfrm>
              <a:custGeom>
                <a:avLst/>
                <a:gdLst>
                  <a:gd name="T0" fmla="*/ 444 w 510"/>
                  <a:gd name="T1" fmla="*/ 60 h 252"/>
                  <a:gd name="T2" fmla="*/ 474 w 510"/>
                  <a:gd name="T3" fmla="*/ 150 h 252"/>
                  <a:gd name="T4" fmla="*/ 486 w 510"/>
                  <a:gd name="T5" fmla="*/ 204 h 252"/>
                  <a:gd name="T6" fmla="*/ 510 w 510"/>
                  <a:gd name="T7" fmla="*/ 252 h 252"/>
                  <a:gd name="T8" fmla="*/ 108 w 510"/>
                  <a:gd name="T9" fmla="*/ 240 h 252"/>
                  <a:gd name="T10" fmla="*/ 108 w 510"/>
                  <a:gd name="T11" fmla="*/ 210 h 252"/>
                  <a:gd name="T12" fmla="*/ 114 w 510"/>
                  <a:gd name="T13" fmla="*/ 162 h 252"/>
                  <a:gd name="T14" fmla="*/ 0 w 510"/>
                  <a:gd name="T15" fmla="*/ 150 h 252"/>
                  <a:gd name="T16" fmla="*/ 12 w 510"/>
                  <a:gd name="T17" fmla="*/ 0 h 252"/>
                  <a:gd name="T18" fmla="*/ 324 w 510"/>
                  <a:gd name="T19" fmla="*/ 18 h 252"/>
                  <a:gd name="T20" fmla="*/ 354 w 510"/>
                  <a:gd name="T21" fmla="*/ 36 h 252"/>
                  <a:gd name="T22" fmla="*/ 396 w 510"/>
                  <a:gd name="T23" fmla="*/ 30 h 252"/>
                  <a:gd name="T24" fmla="*/ 444 w 510"/>
                  <a:gd name="T25" fmla="*/ 60 h 252"/>
                  <a:gd name="T26" fmla="*/ 444 w 510"/>
                  <a:gd name="T27" fmla="*/ 66 h 25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10"/>
                  <a:gd name="T43" fmla="*/ 0 h 252"/>
                  <a:gd name="T44" fmla="*/ 510 w 510"/>
                  <a:gd name="T45" fmla="*/ 252 h 25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10" h="252">
                    <a:moveTo>
                      <a:pt x="444" y="60"/>
                    </a:moveTo>
                    <a:lnTo>
                      <a:pt x="474" y="150"/>
                    </a:lnTo>
                    <a:lnTo>
                      <a:pt x="486" y="204"/>
                    </a:lnTo>
                    <a:lnTo>
                      <a:pt x="510" y="252"/>
                    </a:lnTo>
                    <a:lnTo>
                      <a:pt x="108" y="240"/>
                    </a:lnTo>
                    <a:lnTo>
                      <a:pt x="108" y="210"/>
                    </a:lnTo>
                    <a:lnTo>
                      <a:pt x="114" y="162"/>
                    </a:lnTo>
                    <a:lnTo>
                      <a:pt x="0" y="150"/>
                    </a:lnTo>
                    <a:lnTo>
                      <a:pt x="12" y="0"/>
                    </a:lnTo>
                    <a:lnTo>
                      <a:pt x="324" y="18"/>
                    </a:lnTo>
                    <a:lnTo>
                      <a:pt x="354" y="36"/>
                    </a:lnTo>
                    <a:lnTo>
                      <a:pt x="396" y="30"/>
                    </a:lnTo>
                    <a:lnTo>
                      <a:pt x="444" y="60"/>
                    </a:lnTo>
                    <a:lnTo>
                      <a:pt x="444" y="6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26" name="Freeform 453"/>
              <p:cNvSpPr>
                <a:spLocks noChangeAspect="1"/>
              </p:cNvSpPr>
              <p:nvPr/>
            </p:nvSpPr>
            <p:spPr bwMode="auto">
              <a:xfrm>
                <a:off x="1485" y="1698"/>
                <a:ext cx="396" cy="606"/>
              </a:xfrm>
              <a:custGeom>
                <a:avLst/>
                <a:gdLst>
                  <a:gd name="T0" fmla="*/ 252 w 396"/>
                  <a:gd name="T1" fmla="*/ 606 h 606"/>
                  <a:gd name="T2" fmla="*/ 0 w 396"/>
                  <a:gd name="T3" fmla="*/ 234 h 606"/>
                  <a:gd name="T4" fmla="*/ 60 w 396"/>
                  <a:gd name="T5" fmla="*/ 0 h 606"/>
                  <a:gd name="T6" fmla="*/ 96 w 396"/>
                  <a:gd name="T7" fmla="*/ 12 h 606"/>
                  <a:gd name="T8" fmla="*/ 228 w 396"/>
                  <a:gd name="T9" fmla="*/ 42 h 606"/>
                  <a:gd name="T10" fmla="*/ 396 w 396"/>
                  <a:gd name="T11" fmla="*/ 78 h 606"/>
                  <a:gd name="T12" fmla="*/ 318 w 396"/>
                  <a:gd name="T13" fmla="*/ 462 h 606"/>
                  <a:gd name="T14" fmla="*/ 300 w 396"/>
                  <a:gd name="T15" fmla="*/ 534 h 606"/>
                  <a:gd name="T16" fmla="*/ 276 w 396"/>
                  <a:gd name="T17" fmla="*/ 522 h 606"/>
                  <a:gd name="T18" fmla="*/ 264 w 396"/>
                  <a:gd name="T19" fmla="*/ 528 h 606"/>
                  <a:gd name="T20" fmla="*/ 252 w 396"/>
                  <a:gd name="T21" fmla="*/ 600 h 606"/>
                  <a:gd name="T22" fmla="*/ 252 w 396"/>
                  <a:gd name="T23" fmla="*/ 606 h 60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96"/>
                  <a:gd name="T37" fmla="*/ 0 h 606"/>
                  <a:gd name="T38" fmla="*/ 396 w 396"/>
                  <a:gd name="T39" fmla="*/ 606 h 60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96" h="606">
                    <a:moveTo>
                      <a:pt x="252" y="606"/>
                    </a:moveTo>
                    <a:lnTo>
                      <a:pt x="0" y="234"/>
                    </a:lnTo>
                    <a:lnTo>
                      <a:pt x="60" y="0"/>
                    </a:lnTo>
                    <a:lnTo>
                      <a:pt x="96" y="12"/>
                    </a:lnTo>
                    <a:lnTo>
                      <a:pt x="228" y="42"/>
                    </a:lnTo>
                    <a:lnTo>
                      <a:pt x="396" y="78"/>
                    </a:lnTo>
                    <a:lnTo>
                      <a:pt x="318" y="462"/>
                    </a:lnTo>
                    <a:lnTo>
                      <a:pt x="300" y="534"/>
                    </a:lnTo>
                    <a:lnTo>
                      <a:pt x="276" y="522"/>
                    </a:lnTo>
                    <a:lnTo>
                      <a:pt x="264" y="528"/>
                    </a:lnTo>
                    <a:lnTo>
                      <a:pt x="252" y="600"/>
                    </a:lnTo>
                    <a:lnTo>
                      <a:pt x="252" y="606"/>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27" name="Freeform 454"/>
              <p:cNvSpPr>
                <a:spLocks noChangeAspect="1"/>
              </p:cNvSpPr>
              <p:nvPr/>
            </p:nvSpPr>
            <p:spPr bwMode="auto">
              <a:xfrm>
                <a:off x="1485" y="1698"/>
                <a:ext cx="396" cy="612"/>
              </a:xfrm>
              <a:custGeom>
                <a:avLst/>
                <a:gdLst>
                  <a:gd name="T0" fmla="*/ 252 w 396"/>
                  <a:gd name="T1" fmla="*/ 606 h 612"/>
                  <a:gd name="T2" fmla="*/ 0 w 396"/>
                  <a:gd name="T3" fmla="*/ 234 h 612"/>
                  <a:gd name="T4" fmla="*/ 60 w 396"/>
                  <a:gd name="T5" fmla="*/ 0 h 612"/>
                  <a:gd name="T6" fmla="*/ 96 w 396"/>
                  <a:gd name="T7" fmla="*/ 12 h 612"/>
                  <a:gd name="T8" fmla="*/ 228 w 396"/>
                  <a:gd name="T9" fmla="*/ 42 h 612"/>
                  <a:gd name="T10" fmla="*/ 396 w 396"/>
                  <a:gd name="T11" fmla="*/ 78 h 612"/>
                  <a:gd name="T12" fmla="*/ 318 w 396"/>
                  <a:gd name="T13" fmla="*/ 462 h 612"/>
                  <a:gd name="T14" fmla="*/ 300 w 396"/>
                  <a:gd name="T15" fmla="*/ 534 h 612"/>
                  <a:gd name="T16" fmla="*/ 276 w 396"/>
                  <a:gd name="T17" fmla="*/ 522 h 612"/>
                  <a:gd name="T18" fmla="*/ 264 w 396"/>
                  <a:gd name="T19" fmla="*/ 528 h 612"/>
                  <a:gd name="T20" fmla="*/ 252 w 396"/>
                  <a:gd name="T21" fmla="*/ 600 h 612"/>
                  <a:gd name="T22" fmla="*/ 252 w 396"/>
                  <a:gd name="T23" fmla="*/ 606 h 612"/>
                  <a:gd name="T24" fmla="*/ 252 w 396"/>
                  <a:gd name="T25" fmla="*/ 612 h 6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6"/>
                  <a:gd name="T40" fmla="*/ 0 h 612"/>
                  <a:gd name="T41" fmla="*/ 396 w 396"/>
                  <a:gd name="T42" fmla="*/ 612 h 6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6" h="612">
                    <a:moveTo>
                      <a:pt x="252" y="606"/>
                    </a:moveTo>
                    <a:lnTo>
                      <a:pt x="0" y="234"/>
                    </a:lnTo>
                    <a:lnTo>
                      <a:pt x="60" y="0"/>
                    </a:lnTo>
                    <a:lnTo>
                      <a:pt x="96" y="12"/>
                    </a:lnTo>
                    <a:lnTo>
                      <a:pt x="228" y="42"/>
                    </a:lnTo>
                    <a:lnTo>
                      <a:pt x="396" y="78"/>
                    </a:lnTo>
                    <a:lnTo>
                      <a:pt x="318" y="462"/>
                    </a:lnTo>
                    <a:lnTo>
                      <a:pt x="300" y="534"/>
                    </a:lnTo>
                    <a:lnTo>
                      <a:pt x="276" y="522"/>
                    </a:lnTo>
                    <a:lnTo>
                      <a:pt x="264" y="528"/>
                    </a:lnTo>
                    <a:lnTo>
                      <a:pt x="252" y="600"/>
                    </a:lnTo>
                    <a:lnTo>
                      <a:pt x="252" y="606"/>
                    </a:lnTo>
                    <a:lnTo>
                      <a:pt x="252" y="61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28" name="Freeform 455"/>
              <p:cNvSpPr>
                <a:spLocks noChangeAspect="1"/>
              </p:cNvSpPr>
              <p:nvPr/>
            </p:nvSpPr>
            <p:spPr bwMode="auto">
              <a:xfrm>
                <a:off x="4233" y="1446"/>
                <a:ext cx="102" cy="210"/>
              </a:xfrm>
              <a:custGeom>
                <a:avLst/>
                <a:gdLst>
                  <a:gd name="T0" fmla="*/ 102 w 102"/>
                  <a:gd name="T1" fmla="*/ 162 h 210"/>
                  <a:gd name="T2" fmla="*/ 102 w 102"/>
                  <a:gd name="T3" fmla="*/ 180 h 210"/>
                  <a:gd name="T4" fmla="*/ 78 w 102"/>
                  <a:gd name="T5" fmla="*/ 198 h 210"/>
                  <a:gd name="T6" fmla="*/ 12 w 102"/>
                  <a:gd name="T7" fmla="*/ 210 h 210"/>
                  <a:gd name="T8" fmla="*/ 0 w 102"/>
                  <a:gd name="T9" fmla="*/ 144 h 210"/>
                  <a:gd name="T10" fmla="*/ 6 w 102"/>
                  <a:gd name="T11" fmla="*/ 90 h 210"/>
                  <a:gd name="T12" fmla="*/ 24 w 102"/>
                  <a:gd name="T13" fmla="*/ 66 h 210"/>
                  <a:gd name="T14" fmla="*/ 18 w 102"/>
                  <a:gd name="T15" fmla="*/ 24 h 210"/>
                  <a:gd name="T16" fmla="*/ 18 w 102"/>
                  <a:gd name="T17" fmla="*/ 6 h 210"/>
                  <a:gd name="T18" fmla="*/ 36 w 102"/>
                  <a:gd name="T19" fmla="*/ 0 h 210"/>
                  <a:gd name="T20" fmla="*/ 78 w 102"/>
                  <a:gd name="T21" fmla="*/ 138 h 210"/>
                  <a:gd name="T22" fmla="*/ 96 w 102"/>
                  <a:gd name="T23" fmla="*/ 162 h 210"/>
                  <a:gd name="T24" fmla="*/ 102 w 102"/>
                  <a:gd name="T25" fmla="*/ 162 h 2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210"/>
                  <a:gd name="T41" fmla="*/ 102 w 102"/>
                  <a:gd name="T42" fmla="*/ 210 h 2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210">
                    <a:moveTo>
                      <a:pt x="102" y="162"/>
                    </a:moveTo>
                    <a:lnTo>
                      <a:pt x="102" y="180"/>
                    </a:lnTo>
                    <a:lnTo>
                      <a:pt x="78" y="198"/>
                    </a:lnTo>
                    <a:lnTo>
                      <a:pt x="12" y="210"/>
                    </a:lnTo>
                    <a:lnTo>
                      <a:pt x="0" y="144"/>
                    </a:lnTo>
                    <a:lnTo>
                      <a:pt x="6" y="90"/>
                    </a:lnTo>
                    <a:lnTo>
                      <a:pt x="24" y="66"/>
                    </a:lnTo>
                    <a:lnTo>
                      <a:pt x="18" y="24"/>
                    </a:lnTo>
                    <a:lnTo>
                      <a:pt x="18" y="6"/>
                    </a:lnTo>
                    <a:lnTo>
                      <a:pt x="36" y="0"/>
                    </a:lnTo>
                    <a:lnTo>
                      <a:pt x="78" y="138"/>
                    </a:lnTo>
                    <a:lnTo>
                      <a:pt x="96" y="162"/>
                    </a:lnTo>
                    <a:lnTo>
                      <a:pt x="102" y="162"/>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829" name="Freeform 456"/>
              <p:cNvSpPr>
                <a:spLocks noChangeAspect="1"/>
              </p:cNvSpPr>
              <p:nvPr/>
            </p:nvSpPr>
            <p:spPr bwMode="auto">
              <a:xfrm>
                <a:off x="4233" y="1446"/>
                <a:ext cx="102" cy="210"/>
              </a:xfrm>
              <a:custGeom>
                <a:avLst/>
                <a:gdLst>
                  <a:gd name="T0" fmla="*/ 102 w 102"/>
                  <a:gd name="T1" fmla="*/ 162 h 210"/>
                  <a:gd name="T2" fmla="*/ 102 w 102"/>
                  <a:gd name="T3" fmla="*/ 180 h 210"/>
                  <a:gd name="T4" fmla="*/ 78 w 102"/>
                  <a:gd name="T5" fmla="*/ 198 h 210"/>
                  <a:gd name="T6" fmla="*/ 12 w 102"/>
                  <a:gd name="T7" fmla="*/ 210 h 210"/>
                  <a:gd name="T8" fmla="*/ 0 w 102"/>
                  <a:gd name="T9" fmla="*/ 144 h 210"/>
                  <a:gd name="T10" fmla="*/ 6 w 102"/>
                  <a:gd name="T11" fmla="*/ 90 h 210"/>
                  <a:gd name="T12" fmla="*/ 24 w 102"/>
                  <a:gd name="T13" fmla="*/ 66 h 210"/>
                  <a:gd name="T14" fmla="*/ 18 w 102"/>
                  <a:gd name="T15" fmla="*/ 24 h 210"/>
                  <a:gd name="T16" fmla="*/ 18 w 102"/>
                  <a:gd name="T17" fmla="*/ 6 h 210"/>
                  <a:gd name="T18" fmla="*/ 36 w 102"/>
                  <a:gd name="T19" fmla="*/ 0 h 210"/>
                  <a:gd name="T20" fmla="*/ 78 w 102"/>
                  <a:gd name="T21" fmla="*/ 138 h 210"/>
                  <a:gd name="T22" fmla="*/ 96 w 102"/>
                  <a:gd name="T23" fmla="*/ 162 h 210"/>
                  <a:gd name="T24" fmla="*/ 102 w 102"/>
                  <a:gd name="T25" fmla="*/ 162 h 210"/>
                  <a:gd name="T26" fmla="*/ 102 w 102"/>
                  <a:gd name="T27" fmla="*/ 168 h 2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2"/>
                  <a:gd name="T43" fmla="*/ 0 h 210"/>
                  <a:gd name="T44" fmla="*/ 102 w 102"/>
                  <a:gd name="T45" fmla="*/ 210 h 2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2" h="210">
                    <a:moveTo>
                      <a:pt x="102" y="162"/>
                    </a:moveTo>
                    <a:lnTo>
                      <a:pt x="102" y="180"/>
                    </a:lnTo>
                    <a:lnTo>
                      <a:pt x="78" y="198"/>
                    </a:lnTo>
                    <a:lnTo>
                      <a:pt x="12" y="210"/>
                    </a:lnTo>
                    <a:lnTo>
                      <a:pt x="0" y="144"/>
                    </a:lnTo>
                    <a:lnTo>
                      <a:pt x="6" y="90"/>
                    </a:lnTo>
                    <a:lnTo>
                      <a:pt x="24" y="66"/>
                    </a:lnTo>
                    <a:lnTo>
                      <a:pt x="18" y="24"/>
                    </a:lnTo>
                    <a:lnTo>
                      <a:pt x="18" y="6"/>
                    </a:lnTo>
                    <a:lnTo>
                      <a:pt x="36" y="0"/>
                    </a:lnTo>
                    <a:lnTo>
                      <a:pt x="78" y="138"/>
                    </a:lnTo>
                    <a:lnTo>
                      <a:pt x="96" y="162"/>
                    </a:lnTo>
                    <a:lnTo>
                      <a:pt x="102" y="162"/>
                    </a:lnTo>
                    <a:lnTo>
                      <a:pt x="102" y="16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30" name="Freeform 457"/>
              <p:cNvSpPr>
                <a:spLocks noChangeAspect="1"/>
              </p:cNvSpPr>
              <p:nvPr/>
            </p:nvSpPr>
            <p:spPr bwMode="auto">
              <a:xfrm>
                <a:off x="4125" y="1794"/>
                <a:ext cx="84" cy="186"/>
              </a:xfrm>
              <a:custGeom>
                <a:avLst/>
                <a:gdLst>
                  <a:gd name="T0" fmla="*/ 72 w 84"/>
                  <a:gd name="T1" fmla="*/ 24 h 186"/>
                  <a:gd name="T2" fmla="*/ 60 w 84"/>
                  <a:gd name="T3" fmla="*/ 54 h 186"/>
                  <a:gd name="T4" fmla="*/ 78 w 84"/>
                  <a:gd name="T5" fmla="*/ 60 h 186"/>
                  <a:gd name="T6" fmla="*/ 84 w 84"/>
                  <a:gd name="T7" fmla="*/ 108 h 186"/>
                  <a:gd name="T8" fmla="*/ 78 w 84"/>
                  <a:gd name="T9" fmla="*/ 90 h 186"/>
                  <a:gd name="T10" fmla="*/ 78 w 84"/>
                  <a:gd name="T11" fmla="*/ 114 h 186"/>
                  <a:gd name="T12" fmla="*/ 54 w 84"/>
                  <a:gd name="T13" fmla="*/ 180 h 186"/>
                  <a:gd name="T14" fmla="*/ 48 w 84"/>
                  <a:gd name="T15" fmla="*/ 186 h 186"/>
                  <a:gd name="T16" fmla="*/ 48 w 84"/>
                  <a:gd name="T17" fmla="*/ 168 h 186"/>
                  <a:gd name="T18" fmla="*/ 6 w 84"/>
                  <a:gd name="T19" fmla="*/ 156 h 186"/>
                  <a:gd name="T20" fmla="*/ 0 w 84"/>
                  <a:gd name="T21" fmla="*/ 138 h 186"/>
                  <a:gd name="T22" fmla="*/ 6 w 84"/>
                  <a:gd name="T23" fmla="*/ 126 h 186"/>
                  <a:gd name="T24" fmla="*/ 36 w 84"/>
                  <a:gd name="T25" fmla="*/ 90 h 186"/>
                  <a:gd name="T26" fmla="*/ 6 w 84"/>
                  <a:gd name="T27" fmla="*/ 60 h 186"/>
                  <a:gd name="T28" fmla="*/ 0 w 84"/>
                  <a:gd name="T29" fmla="*/ 30 h 186"/>
                  <a:gd name="T30" fmla="*/ 18 w 84"/>
                  <a:gd name="T31" fmla="*/ 0 h 186"/>
                  <a:gd name="T32" fmla="*/ 72 w 84"/>
                  <a:gd name="T33" fmla="*/ 24 h 1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186"/>
                  <a:gd name="T53" fmla="*/ 84 w 84"/>
                  <a:gd name="T54" fmla="*/ 186 h 18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186">
                    <a:moveTo>
                      <a:pt x="72" y="24"/>
                    </a:moveTo>
                    <a:lnTo>
                      <a:pt x="60" y="54"/>
                    </a:lnTo>
                    <a:lnTo>
                      <a:pt x="78" y="60"/>
                    </a:lnTo>
                    <a:lnTo>
                      <a:pt x="84" y="108"/>
                    </a:lnTo>
                    <a:lnTo>
                      <a:pt x="78" y="90"/>
                    </a:lnTo>
                    <a:lnTo>
                      <a:pt x="78" y="114"/>
                    </a:lnTo>
                    <a:lnTo>
                      <a:pt x="54" y="180"/>
                    </a:lnTo>
                    <a:lnTo>
                      <a:pt x="48" y="186"/>
                    </a:lnTo>
                    <a:lnTo>
                      <a:pt x="48" y="168"/>
                    </a:lnTo>
                    <a:lnTo>
                      <a:pt x="6" y="156"/>
                    </a:lnTo>
                    <a:lnTo>
                      <a:pt x="0" y="138"/>
                    </a:lnTo>
                    <a:lnTo>
                      <a:pt x="6" y="126"/>
                    </a:lnTo>
                    <a:lnTo>
                      <a:pt x="36" y="90"/>
                    </a:lnTo>
                    <a:lnTo>
                      <a:pt x="6" y="60"/>
                    </a:lnTo>
                    <a:lnTo>
                      <a:pt x="0" y="30"/>
                    </a:lnTo>
                    <a:lnTo>
                      <a:pt x="18" y="0"/>
                    </a:lnTo>
                    <a:lnTo>
                      <a:pt x="72" y="24"/>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831" name="Freeform 458"/>
              <p:cNvSpPr>
                <a:spLocks noChangeAspect="1"/>
              </p:cNvSpPr>
              <p:nvPr/>
            </p:nvSpPr>
            <p:spPr bwMode="auto">
              <a:xfrm>
                <a:off x="4125" y="1794"/>
                <a:ext cx="84" cy="186"/>
              </a:xfrm>
              <a:custGeom>
                <a:avLst/>
                <a:gdLst>
                  <a:gd name="T0" fmla="*/ 72 w 84"/>
                  <a:gd name="T1" fmla="*/ 24 h 186"/>
                  <a:gd name="T2" fmla="*/ 60 w 84"/>
                  <a:gd name="T3" fmla="*/ 54 h 186"/>
                  <a:gd name="T4" fmla="*/ 78 w 84"/>
                  <a:gd name="T5" fmla="*/ 60 h 186"/>
                  <a:gd name="T6" fmla="*/ 84 w 84"/>
                  <a:gd name="T7" fmla="*/ 108 h 186"/>
                  <a:gd name="T8" fmla="*/ 78 w 84"/>
                  <a:gd name="T9" fmla="*/ 90 h 186"/>
                  <a:gd name="T10" fmla="*/ 78 w 84"/>
                  <a:gd name="T11" fmla="*/ 114 h 186"/>
                  <a:gd name="T12" fmla="*/ 54 w 84"/>
                  <a:gd name="T13" fmla="*/ 180 h 186"/>
                  <a:gd name="T14" fmla="*/ 48 w 84"/>
                  <a:gd name="T15" fmla="*/ 186 h 186"/>
                  <a:gd name="T16" fmla="*/ 48 w 84"/>
                  <a:gd name="T17" fmla="*/ 168 h 186"/>
                  <a:gd name="T18" fmla="*/ 6 w 84"/>
                  <a:gd name="T19" fmla="*/ 156 h 186"/>
                  <a:gd name="T20" fmla="*/ 0 w 84"/>
                  <a:gd name="T21" fmla="*/ 138 h 186"/>
                  <a:gd name="T22" fmla="*/ 6 w 84"/>
                  <a:gd name="T23" fmla="*/ 126 h 186"/>
                  <a:gd name="T24" fmla="*/ 36 w 84"/>
                  <a:gd name="T25" fmla="*/ 90 h 186"/>
                  <a:gd name="T26" fmla="*/ 6 w 84"/>
                  <a:gd name="T27" fmla="*/ 60 h 186"/>
                  <a:gd name="T28" fmla="*/ 0 w 84"/>
                  <a:gd name="T29" fmla="*/ 30 h 186"/>
                  <a:gd name="T30" fmla="*/ 18 w 84"/>
                  <a:gd name="T31" fmla="*/ 0 h 186"/>
                  <a:gd name="T32" fmla="*/ 72 w 84"/>
                  <a:gd name="T33" fmla="*/ 24 h 186"/>
                  <a:gd name="T34" fmla="*/ 72 w 84"/>
                  <a:gd name="T35" fmla="*/ 30 h 18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4"/>
                  <a:gd name="T55" fmla="*/ 0 h 186"/>
                  <a:gd name="T56" fmla="*/ 84 w 84"/>
                  <a:gd name="T57" fmla="*/ 186 h 18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4" h="186">
                    <a:moveTo>
                      <a:pt x="72" y="24"/>
                    </a:moveTo>
                    <a:lnTo>
                      <a:pt x="60" y="54"/>
                    </a:lnTo>
                    <a:lnTo>
                      <a:pt x="78" y="60"/>
                    </a:lnTo>
                    <a:lnTo>
                      <a:pt x="84" y="108"/>
                    </a:lnTo>
                    <a:lnTo>
                      <a:pt x="78" y="90"/>
                    </a:lnTo>
                    <a:lnTo>
                      <a:pt x="78" y="114"/>
                    </a:lnTo>
                    <a:lnTo>
                      <a:pt x="54" y="180"/>
                    </a:lnTo>
                    <a:lnTo>
                      <a:pt x="48" y="186"/>
                    </a:lnTo>
                    <a:lnTo>
                      <a:pt x="48" y="168"/>
                    </a:lnTo>
                    <a:lnTo>
                      <a:pt x="6" y="156"/>
                    </a:lnTo>
                    <a:lnTo>
                      <a:pt x="0" y="138"/>
                    </a:lnTo>
                    <a:lnTo>
                      <a:pt x="6" y="126"/>
                    </a:lnTo>
                    <a:lnTo>
                      <a:pt x="36" y="90"/>
                    </a:lnTo>
                    <a:lnTo>
                      <a:pt x="6" y="60"/>
                    </a:lnTo>
                    <a:lnTo>
                      <a:pt x="0" y="30"/>
                    </a:lnTo>
                    <a:lnTo>
                      <a:pt x="18" y="0"/>
                    </a:lnTo>
                    <a:lnTo>
                      <a:pt x="72" y="24"/>
                    </a:lnTo>
                    <a:lnTo>
                      <a:pt x="72" y="3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32" name="Freeform 459"/>
              <p:cNvSpPr>
                <a:spLocks noChangeAspect="1"/>
              </p:cNvSpPr>
              <p:nvPr/>
            </p:nvSpPr>
            <p:spPr bwMode="auto">
              <a:xfrm>
                <a:off x="2049" y="2214"/>
                <a:ext cx="432" cy="444"/>
              </a:xfrm>
              <a:custGeom>
                <a:avLst/>
                <a:gdLst>
                  <a:gd name="T0" fmla="*/ 426 w 432"/>
                  <a:gd name="T1" fmla="*/ 78 h 444"/>
                  <a:gd name="T2" fmla="*/ 396 w 432"/>
                  <a:gd name="T3" fmla="*/ 426 h 444"/>
                  <a:gd name="T4" fmla="*/ 162 w 432"/>
                  <a:gd name="T5" fmla="*/ 408 h 444"/>
                  <a:gd name="T6" fmla="*/ 168 w 432"/>
                  <a:gd name="T7" fmla="*/ 420 h 444"/>
                  <a:gd name="T8" fmla="*/ 60 w 432"/>
                  <a:gd name="T9" fmla="*/ 408 h 444"/>
                  <a:gd name="T10" fmla="*/ 54 w 432"/>
                  <a:gd name="T11" fmla="*/ 444 h 444"/>
                  <a:gd name="T12" fmla="*/ 0 w 432"/>
                  <a:gd name="T13" fmla="*/ 438 h 444"/>
                  <a:gd name="T14" fmla="*/ 12 w 432"/>
                  <a:gd name="T15" fmla="*/ 354 h 444"/>
                  <a:gd name="T16" fmla="*/ 60 w 432"/>
                  <a:gd name="T17" fmla="*/ 0 h 444"/>
                  <a:gd name="T18" fmla="*/ 432 w 432"/>
                  <a:gd name="T19" fmla="*/ 36 h 444"/>
                  <a:gd name="T20" fmla="*/ 426 w 432"/>
                  <a:gd name="T21" fmla="*/ 78 h 4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32"/>
                  <a:gd name="T34" fmla="*/ 0 h 444"/>
                  <a:gd name="T35" fmla="*/ 432 w 432"/>
                  <a:gd name="T36" fmla="*/ 444 h 44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32" h="444">
                    <a:moveTo>
                      <a:pt x="426" y="78"/>
                    </a:moveTo>
                    <a:lnTo>
                      <a:pt x="396" y="426"/>
                    </a:lnTo>
                    <a:lnTo>
                      <a:pt x="162" y="408"/>
                    </a:lnTo>
                    <a:lnTo>
                      <a:pt x="168" y="420"/>
                    </a:lnTo>
                    <a:lnTo>
                      <a:pt x="60" y="408"/>
                    </a:lnTo>
                    <a:lnTo>
                      <a:pt x="54" y="444"/>
                    </a:lnTo>
                    <a:lnTo>
                      <a:pt x="0" y="438"/>
                    </a:lnTo>
                    <a:lnTo>
                      <a:pt x="12" y="354"/>
                    </a:lnTo>
                    <a:lnTo>
                      <a:pt x="60" y="0"/>
                    </a:lnTo>
                    <a:lnTo>
                      <a:pt x="432" y="36"/>
                    </a:lnTo>
                    <a:lnTo>
                      <a:pt x="426" y="78"/>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33" name="Freeform 460"/>
              <p:cNvSpPr>
                <a:spLocks noChangeAspect="1"/>
              </p:cNvSpPr>
              <p:nvPr/>
            </p:nvSpPr>
            <p:spPr bwMode="auto">
              <a:xfrm>
                <a:off x="2049" y="2214"/>
                <a:ext cx="432" cy="444"/>
              </a:xfrm>
              <a:custGeom>
                <a:avLst/>
                <a:gdLst>
                  <a:gd name="T0" fmla="*/ 426 w 432"/>
                  <a:gd name="T1" fmla="*/ 78 h 444"/>
                  <a:gd name="T2" fmla="*/ 396 w 432"/>
                  <a:gd name="T3" fmla="*/ 426 h 444"/>
                  <a:gd name="T4" fmla="*/ 162 w 432"/>
                  <a:gd name="T5" fmla="*/ 408 h 444"/>
                  <a:gd name="T6" fmla="*/ 168 w 432"/>
                  <a:gd name="T7" fmla="*/ 420 h 444"/>
                  <a:gd name="T8" fmla="*/ 60 w 432"/>
                  <a:gd name="T9" fmla="*/ 408 h 444"/>
                  <a:gd name="T10" fmla="*/ 54 w 432"/>
                  <a:gd name="T11" fmla="*/ 444 h 444"/>
                  <a:gd name="T12" fmla="*/ 0 w 432"/>
                  <a:gd name="T13" fmla="*/ 438 h 444"/>
                  <a:gd name="T14" fmla="*/ 12 w 432"/>
                  <a:gd name="T15" fmla="*/ 354 h 444"/>
                  <a:gd name="T16" fmla="*/ 60 w 432"/>
                  <a:gd name="T17" fmla="*/ 0 h 444"/>
                  <a:gd name="T18" fmla="*/ 432 w 432"/>
                  <a:gd name="T19" fmla="*/ 36 h 444"/>
                  <a:gd name="T20" fmla="*/ 426 w 432"/>
                  <a:gd name="T21" fmla="*/ 78 h 444"/>
                  <a:gd name="T22" fmla="*/ 426 w 432"/>
                  <a:gd name="T23" fmla="*/ 84 h 4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32"/>
                  <a:gd name="T37" fmla="*/ 0 h 444"/>
                  <a:gd name="T38" fmla="*/ 432 w 432"/>
                  <a:gd name="T39" fmla="*/ 444 h 4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32" h="444">
                    <a:moveTo>
                      <a:pt x="426" y="78"/>
                    </a:moveTo>
                    <a:lnTo>
                      <a:pt x="396" y="426"/>
                    </a:lnTo>
                    <a:lnTo>
                      <a:pt x="162" y="408"/>
                    </a:lnTo>
                    <a:lnTo>
                      <a:pt x="168" y="420"/>
                    </a:lnTo>
                    <a:lnTo>
                      <a:pt x="60" y="408"/>
                    </a:lnTo>
                    <a:lnTo>
                      <a:pt x="54" y="444"/>
                    </a:lnTo>
                    <a:lnTo>
                      <a:pt x="0" y="438"/>
                    </a:lnTo>
                    <a:lnTo>
                      <a:pt x="12" y="354"/>
                    </a:lnTo>
                    <a:lnTo>
                      <a:pt x="60" y="0"/>
                    </a:lnTo>
                    <a:lnTo>
                      <a:pt x="432" y="36"/>
                    </a:lnTo>
                    <a:lnTo>
                      <a:pt x="426" y="78"/>
                    </a:lnTo>
                    <a:lnTo>
                      <a:pt x="426" y="8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34" name="Freeform 461"/>
              <p:cNvSpPr>
                <a:spLocks noChangeAspect="1"/>
              </p:cNvSpPr>
              <p:nvPr/>
            </p:nvSpPr>
            <p:spPr bwMode="auto">
              <a:xfrm>
                <a:off x="3843" y="1500"/>
                <a:ext cx="372" cy="324"/>
              </a:xfrm>
              <a:custGeom>
                <a:avLst/>
                <a:gdLst>
                  <a:gd name="T0" fmla="*/ 360 w 372"/>
                  <a:gd name="T1" fmla="*/ 168 h 324"/>
                  <a:gd name="T2" fmla="*/ 360 w 372"/>
                  <a:gd name="T3" fmla="*/ 222 h 324"/>
                  <a:gd name="T4" fmla="*/ 372 w 372"/>
                  <a:gd name="T5" fmla="*/ 288 h 324"/>
                  <a:gd name="T6" fmla="*/ 366 w 372"/>
                  <a:gd name="T7" fmla="*/ 306 h 324"/>
                  <a:gd name="T8" fmla="*/ 360 w 372"/>
                  <a:gd name="T9" fmla="*/ 324 h 324"/>
                  <a:gd name="T10" fmla="*/ 354 w 372"/>
                  <a:gd name="T11" fmla="*/ 318 h 324"/>
                  <a:gd name="T12" fmla="*/ 300 w 372"/>
                  <a:gd name="T13" fmla="*/ 294 h 324"/>
                  <a:gd name="T14" fmla="*/ 282 w 372"/>
                  <a:gd name="T15" fmla="*/ 282 h 324"/>
                  <a:gd name="T16" fmla="*/ 252 w 372"/>
                  <a:gd name="T17" fmla="*/ 252 h 324"/>
                  <a:gd name="T18" fmla="*/ 6 w 372"/>
                  <a:gd name="T19" fmla="*/ 300 h 324"/>
                  <a:gd name="T20" fmla="*/ 0 w 372"/>
                  <a:gd name="T21" fmla="*/ 282 h 324"/>
                  <a:gd name="T22" fmla="*/ 42 w 372"/>
                  <a:gd name="T23" fmla="*/ 234 h 324"/>
                  <a:gd name="T24" fmla="*/ 30 w 372"/>
                  <a:gd name="T25" fmla="*/ 192 h 324"/>
                  <a:gd name="T26" fmla="*/ 78 w 372"/>
                  <a:gd name="T27" fmla="*/ 180 h 324"/>
                  <a:gd name="T28" fmla="*/ 114 w 372"/>
                  <a:gd name="T29" fmla="*/ 180 h 324"/>
                  <a:gd name="T30" fmla="*/ 156 w 372"/>
                  <a:gd name="T31" fmla="*/ 168 h 324"/>
                  <a:gd name="T32" fmla="*/ 180 w 372"/>
                  <a:gd name="T33" fmla="*/ 144 h 324"/>
                  <a:gd name="T34" fmla="*/ 174 w 372"/>
                  <a:gd name="T35" fmla="*/ 120 h 324"/>
                  <a:gd name="T36" fmla="*/ 174 w 372"/>
                  <a:gd name="T37" fmla="*/ 108 h 324"/>
                  <a:gd name="T38" fmla="*/ 168 w 372"/>
                  <a:gd name="T39" fmla="*/ 114 h 324"/>
                  <a:gd name="T40" fmla="*/ 162 w 372"/>
                  <a:gd name="T41" fmla="*/ 102 h 324"/>
                  <a:gd name="T42" fmla="*/ 210 w 372"/>
                  <a:gd name="T43" fmla="*/ 36 h 324"/>
                  <a:gd name="T44" fmla="*/ 234 w 372"/>
                  <a:gd name="T45" fmla="*/ 12 h 324"/>
                  <a:gd name="T46" fmla="*/ 312 w 372"/>
                  <a:gd name="T47" fmla="*/ 0 h 324"/>
                  <a:gd name="T48" fmla="*/ 324 w 372"/>
                  <a:gd name="T49" fmla="*/ 72 h 324"/>
                  <a:gd name="T50" fmla="*/ 336 w 372"/>
                  <a:gd name="T51" fmla="*/ 108 h 324"/>
                  <a:gd name="T52" fmla="*/ 342 w 372"/>
                  <a:gd name="T53" fmla="*/ 108 h 324"/>
                  <a:gd name="T54" fmla="*/ 354 w 372"/>
                  <a:gd name="T55" fmla="*/ 162 h 324"/>
                  <a:gd name="T56" fmla="*/ 360 w 372"/>
                  <a:gd name="T57" fmla="*/ 168 h 32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2"/>
                  <a:gd name="T88" fmla="*/ 0 h 324"/>
                  <a:gd name="T89" fmla="*/ 372 w 372"/>
                  <a:gd name="T90" fmla="*/ 324 h 32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2" h="324">
                    <a:moveTo>
                      <a:pt x="360" y="168"/>
                    </a:moveTo>
                    <a:lnTo>
                      <a:pt x="360" y="222"/>
                    </a:lnTo>
                    <a:lnTo>
                      <a:pt x="372" y="288"/>
                    </a:lnTo>
                    <a:lnTo>
                      <a:pt x="366" y="306"/>
                    </a:lnTo>
                    <a:lnTo>
                      <a:pt x="360" y="324"/>
                    </a:lnTo>
                    <a:lnTo>
                      <a:pt x="354" y="318"/>
                    </a:lnTo>
                    <a:lnTo>
                      <a:pt x="300" y="294"/>
                    </a:lnTo>
                    <a:lnTo>
                      <a:pt x="282" y="282"/>
                    </a:lnTo>
                    <a:lnTo>
                      <a:pt x="252" y="252"/>
                    </a:lnTo>
                    <a:lnTo>
                      <a:pt x="6" y="300"/>
                    </a:lnTo>
                    <a:lnTo>
                      <a:pt x="0" y="282"/>
                    </a:lnTo>
                    <a:lnTo>
                      <a:pt x="42" y="234"/>
                    </a:lnTo>
                    <a:lnTo>
                      <a:pt x="30" y="192"/>
                    </a:lnTo>
                    <a:lnTo>
                      <a:pt x="78" y="180"/>
                    </a:lnTo>
                    <a:lnTo>
                      <a:pt x="114" y="180"/>
                    </a:lnTo>
                    <a:lnTo>
                      <a:pt x="156" y="168"/>
                    </a:lnTo>
                    <a:lnTo>
                      <a:pt x="180" y="144"/>
                    </a:lnTo>
                    <a:lnTo>
                      <a:pt x="174" y="120"/>
                    </a:lnTo>
                    <a:lnTo>
                      <a:pt x="174" y="108"/>
                    </a:lnTo>
                    <a:lnTo>
                      <a:pt x="168" y="114"/>
                    </a:lnTo>
                    <a:lnTo>
                      <a:pt x="162" y="102"/>
                    </a:lnTo>
                    <a:lnTo>
                      <a:pt x="210" y="36"/>
                    </a:lnTo>
                    <a:lnTo>
                      <a:pt x="234" y="12"/>
                    </a:lnTo>
                    <a:lnTo>
                      <a:pt x="312" y="0"/>
                    </a:lnTo>
                    <a:lnTo>
                      <a:pt x="324" y="72"/>
                    </a:lnTo>
                    <a:lnTo>
                      <a:pt x="336" y="108"/>
                    </a:lnTo>
                    <a:lnTo>
                      <a:pt x="342" y="108"/>
                    </a:lnTo>
                    <a:lnTo>
                      <a:pt x="354" y="162"/>
                    </a:lnTo>
                    <a:lnTo>
                      <a:pt x="360" y="168"/>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35" name="Freeform 462"/>
              <p:cNvSpPr>
                <a:spLocks noChangeAspect="1"/>
              </p:cNvSpPr>
              <p:nvPr/>
            </p:nvSpPr>
            <p:spPr bwMode="auto">
              <a:xfrm>
                <a:off x="3843" y="1500"/>
                <a:ext cx="372" cy="324"/>
              </a:xfrm>
              <a:custGeom>
                <a:avLst/>
                <a:gdLst>
                  <a:gd name="T0" fmla="*/ 360 w 372"/>
                  <a:gd name="T1" fmla="*/ 168 h 324"/>
                  <a:gd name="T2" fmla="*/ 360 w 372"/>
                  <a:gd name="T3" fmla="*/ 222 h 324"/>
                  <a:gd name="T4" fmla="*/ 372 w 372"/>
                  <a:gd name="T5" fmla="*/ 288 h 324"/>
                  <a:gd name="T6" fmla="*/ 366 w 372"/>
                  <a:gd name="T7" fmla="*/ 306 h 324"/>
                  <a:gd name="T8" fmla="*/ 360 w 372"/>
                  <a:gd name="T9" fmla="*/ 324 h 324"/>
                  <a:gd name="T10" fmla="*/ 354 w 372"/>
                  <a:gd name="T11" fmla="*/ 318 h 324"/>
                  <a:gd name="T12" fmla="*/ 300 w 372"/>
                  <a:gd name="T13" fmla="*/ 294 h 324"/>
                  <a:gd name="T14" fmla="*/ 282 w 372"/>
                  <a:gd name="T15" fmla="*/ 282 h 324"/>
                  <a:gd name="T16" fmla="*/ 252 w 372"/>
                  <a:gd name="T17" fmla="*/ 252 h 324"/>
                  <a:gd name="T18" fmla="*/ 6 w 372"/>
                  <a:gd name="T19" fmla="*/ 300 h 324"/>
                  <a:gd name="T20" fmla="*/ 0 w 372"/>
                  <a:gd name="T21" fmla="*/ 282 h 324"/>
                  <a:gd name="T22" fmla="*/ 42 w 372"/>
                  <a:gd name="T23" fmla="*/ 234 h 324"/>
                  <a:gd name="T24" fmla="*/ 30 w 372"/>
                  <a:gd name="T25" fmla="*/ 192 h 324"/>
                  <a:gd name="T26" fmla="*/ 78 w 372"/>
                  <a:gd name="T27" fmla="*/ 180 h 324"/>
                  <a:gd name="T28" fmla="*/ 114 w 372"/>
                  <a:gd name="T29" fmla="*/ 180 h 324"/>
                  <a:gd name="T30" fmla="*/ 156 w 372"/>
                  <a:gd name="T31" fmla="*/ 168 h 324"/>
                  <a:gd name="T32" fmla="*/ 180 w 372"/>
                  <a:gd name="T33" fmla="*/ 144 h 324"/>
                  <a:gd name="T34" fmla="*/ 174 w 372"/>
                  <a:gd name="T35" fmla="*/ 120 h 324"/>
                  <a:gd name="T36" fmla="*/ 174 w 372"/>
                  <a:gd name="T37" fmla="*/ 108 h 324"/>
                  <a:gd name="T38" fmla="*/ 168 w 372"/>
                  <a:gd name="T39" fmla="*/ 114 h 324"/>
                  <a:gd name="T40" fmla="*/ 162 w 372"/>
                  <a:gd name="T41" fmla="*/ 102 h 324"/>
                  <a:gd name="T42" fmla="*/ 210 w 372"/>
                  <a:gd name="T43" fmla="*/ 36 h 324"/>
                  <a:gd name="T44" fmla="*/ 234 w 372"/>
                  <a:gd name="T45" fmla="*/ 12 h 324"/>
                  <a:gd name="T46" fmla="*/ 312 w 372"/>
                  <a:gd name="T47" fmla="*/ 0 h 324"/>
                  <a:gd name="T48" fmla="*/ 324 w 372"/>
                  <a:gd name="T49" fmla="*/ 72 h 324"/>
                  <a:gd name="T50" fmla="*/ 336 w 372"/>
                  <a:gd name="T51" fmla="*/ 108 h 324"/>
                  <a:gd name="T52" fmla="*/ 342 w 372"/>
                  <a:gd name="T53" fmla="*/ 108 h 324"/>
                  <a:gd name="T54" fmla="*/ 354 w 372"/>
                  <a:gd name="T55" fmla="*/ 162 h 324"/>
                  <a:gd name="T56" fmla="*/ 360 w 372"/>
                  <a:gd name="T57" fmla="*/ 168 h 324"/>
                  <a:gd name="T58" fmla="*/ 360 w 372"/>
                  <a:gd name="T59" fmla="*/ 174 h 32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2"/>
                  <a:gd name="T91" fmla="*/ 0 h 324"/>
                  <a:gd name="T92" fmla="*/ 372 w 372"/>
                  <a:gd name="T93" fmla="*/ 324 h 32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2" h="324">
                    <a:moveTo>
                      <a:pt x="360" y="168"/>
                    </a:moveTo>
                    <a:lnTo>
                      <a:pt x="360" y="222"/>
                    </a:lnTo>
                    <a:lnTo>
                      <a:pt x="372" y="288"/>
                    </a:lnTo>
                    <a:lnTo>
                      <a:pt x="366" y="306"/>
                    </a:lnTo>
                    <a:lnTo>
                      <a:pt x="360" y="324"/>
                    </a:lnTo>
                    <a:lnTo>
                      <a:pt x="354" y="318"/>
                    </a:lnTo>
                    <a:lnTo>
                      <a:pt x="300" y="294"/>
                    </a:lnTo>
                    <a:lnTo>
                      <a:pt x="282" y="282"/>
                    </a:lnTo>
                    <a:lnTo>
                      <a:pt x="252" y="252"/>
                    </a:lnTo>
                    <a:lnTo>
                      <a:pt x="6" y="300"/>
                    </a:lnTo>
                    <a:lnTo>
                      <a:pt x="0" y="282"/>
                    </a:lnTo>
                    <a:lnTo>
                      <a:pt x="42" y="234"/>
                    </a:lnTo>
                    <a:lnTo>
                      <a:pt x="30" y="192"/>
                    </a:lnTo>
                    <a:lnTo>
                      <a:pt x="78" y="180"/>
                    </a:lnTo>
                    <a:lnTo>
                      <a:pt x="114" y="180"/>
                    </a:lnTo>
                    <a:lnTo>
                      <a:pt x="156" y="168"/>
                    </a:lnTo>
                    <a:lnTo>
                      <a:pt x="180" y="144"/>
                    </a:lnTo>
                    <a:lnTo>
                      <a:pt x="174" y="120"/>
                    </a:lnTo>
                    <a:lnTo>
                      <a:pt x="174" y="108"/>
                    </a:lnTo>
                    <a:lnTo>
                      <a:pt x="168" y="114"/>
                    </a:lnTo>
                    <a:lnTo>
                      <a:pt x="162" y="102"/>
                    </a:lnTo>
                    <a:lnTo>
                      <a:pt x="210" y="36"/>
                    </a:lnTo>
                    <a:lnTo>
                      <a:pt x="234" y="12"/>
                    </a:lnTo>
                    <a:lnTo>
                      <a:pt x="312" y="0"/>
                    </a:lnTo>
                    <a:lnTo>
                      <a:pt x="324" y="72"/>
                    </a:lnTo>
                    <a:lnTo>
                      <a:pt x="336" y="108"/>
                    </a:lnTo>
                    <a:lnTo>
                      <a:pt x="342" y="108"/>
                    </a:lnTo>
                    <a:lnTo>
                      <a:pt x="354" y="162"/>
                    </a:lnTo>
                    <a:lnTo>
                      <a:pt x="360" y="168"/>
                    </a:lnTo>
                    <a:lnTo>
                      <a:pt x="360" y="17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36" name="Freeform 463"/>
              <p:cNvSpPr>
                <a:spLocks noChangeAspect="1"/>
              </p:cNvSpPr>
              <p:nvPr/>
            </p:nvSpPr>
            <p:spPr bwMode="auto">
              <a:xfrm>
                <a:off x="4155" y="2172"/>
                <a:ext cx="36" cy="54"/>
              </a:xfrm>
              <a:custGeom>
                <a:avLst/>
                <a:gdLst>
                  <a:gd name="T0" fmla="*/ 0 w 36"/>
                  <a:gd name="T1" fmla="*/ 0 h 54"/>
                  <a:gd name="T2" fmla="*/ 36 w 36"/>
                  <a:gd name="T3" fmla="*/ 54 h 54"/>
                  <a:gd name="T4" fmla="*/ 0 w 36"/>
                  <a:gd name="T5" fmla="*/ 0 h 54"/>
                  <a:gd name="T6" fmla="*/ 0 w 36"/>
                  <a:gd name="T7" fmla="*/ 6 h 54"/>
                  <a:gd name="T8" fmla="*/ 0 60000 65536"/>
                  <a:gd name="T9" fmla="*/ 0 60000 65536"/>
                  <a:gd name="T10" fmla="*/ 0 60000 65536"/>
                  <a:gd name="T11" fmla="*/ 0 60000 65536"/>
                  <a:gd name="T12" fmla="*/ 0 w 36"/>
                  <a:gd name="T13" fmla="*/ 0 h 54"/>
                  <a:gd name="T14" fmla="*/ 36 w 36"/>
                  <a:gd name="T15" fmla="*/ 54 h 54"/>
                </a:gdLst>
                <a:ahLst/>
                <a:cxnLst>
                  <a:cxn ang="T8">
                    <a:pos x="T0" y="T1"/>
                  </a:cxn>
                  <a:cxn ang="T9">
                    <a:pos x="T2" y="T3"/>
                  </a:cxn>
                  <a:cxn ang="T10">
                    <a:pos x="T4" y="T5"/>
                  </a:cxn>
                  <a:cxn ang="T11">
                    <a:pos x="T6" y="T7"/>
                  </a:cxn>
                </a:cxnLst>
                <a:rect l="T12" t="T13" r="T14" b="T15"/>
                <a:pathLst>
                  <a:path w="36" h="54">
                    <a:moveTo>
                      <a:pt x="0" y="0"/>
                    </a:moveTo>
                    <a:lnTo>
                      <a:pt x="36" y="54"/>
                    </a:lnTo>
                    <a:lnTo>
                      <a:pt x="0" y="0"/>
                    </a:lnTo>
                    <a:lnTo>
                      <a:pt x="0"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37" name="Freeform 464"/>
              <p:cNvSpPr>
                <a:spLocks noChangeAspect="1"/>
              </p:cNvSpPr>
              <p:nvPr/>
            </p:nvSpPr>
            <p:spPr bwMode="auto">
              <a:xfrm>
                <a:off x="3651" y="2178"/>
                <a:ext cx="528" cy="234"/>
              </a:xfrm>
              <a:custGeom>
                <a:avLst/>
                <a:gdLst>
                  <a:gd name="T0" fmla="*/ 528 w 528"/>
                  <a:gd name="T1" fmla="*/ 66 h 234"/>
                  <a:gd name="T2" fmla="*/ 510 w 528"/>
                  <a:gd name="T3" fmla="*/ 90 h 234"/>
                  <a:gd name="T4" fmla="*/ 486 w 528"/>
                  <a:gd name="T5" fmla="*/ 96 h 234"/>
                  <a:gd name="T6" fmla="*/ 486 w 528"/>
                  <a:gd name="T7" fmla="*/ 78 h 234"/>
                  <a:gd name="T8" fmla="*/ 474 w 528"/>
                  <a:gd name="T9" fmla="*/ 84 h 234"/>
                  <a:gd name="T10" fmla="*/ 480 w 528"/>
                  <a:gd name="T11" fmla="*/ 96 h 234"/>
                  <a:gd name="T12" fmla="*/ 450 w 528"/>
                  <a:gd name="T13" fmla="*/ 90 h 234"/>
                  <a:gd name="T14" fmla="*/ 486 w 528"/>
                  <a:gd name="T15" fmla="*/ 102 h 234"/>
                  <a:gd name="T16" fmla="*/ 474 w 528"/>
                  <a:gd name="T17" fmla="*/ 126 h 234"/>
                  <a:gd name="T18" fmla="*/ 456 w 528"/>
                  <a:gd name="T19" fmla="*/ 126 h 234"/>
                  <a:gd name="T20" fmla="*/ 474 w 528"/>
                  <a:gd name="T21" fmla="*/ 132 h 234"/>
                  <a:gd name="T22" fmla="*/ 492 w 528"/>
                  <a:gd name="T23" fmla="*/ 120 h 234"/>
                  <a:gd name="T24" fmla="*/ 504 w 528"/>
                  <a:gd name="T25" fmla="*/ 126 h 234"/>
                  <a:gd name="T26" fmla="*/ 492 w 528"/>
                  <a:gd name="T27" fmla="*/ 144 h 234"/>
                  <a:gd name="T28" fmla="*/ 486 w 528"/>
                  <a:gd name="T29" fmla="*/ 138 h 234"/>
                  <a:gd name="T30" fmla="*/ 462 w 528"/>
                  <a:gd name="T31" fmla="*/ 156 h 234"/>
                  <a:gd name="T32" fmla="*/ 456 w 528"/>
                  <a:gd name="T33" fmla="*/ 150 h 234"/>
                  <a:gd name="T34" fmla="*/ 450 w 528"/>
                  <a:gd name="T35" fmla="*/ 168 h 234"/>
                  <a:gd name="T36" fmla="*/ 438 w 528"/>
                  <a:gd name="T37" fmla="*/ 150 h 234"/>
                  <a:gd name="T38" fmla="*/ 444 w 528"/>
                  <a:gd name="T39" fmla="*/ 168 h 234"/>
                  <a:gd name="T40" fmla="*/ 426 w 528"/>
                  <a:gd name="T41" fmla="*/ 192 h 234"/>
                  <a:gd name="T42" fmla="*/ 420 w 528"/>
                  <a:gd name="T43" fmla="*/ 222 h 234"/>
                  <a:gd name="T44" fmla="*/ 414 w 528"/>
                  <a:gd name="T45" fmla="*/ 210 h 234"/>
                  <a:gd name="T46" fmla="*/ 414 w 528"/>
                  <a:gd name="T47" fmla="*/ 228 h 234"/>
                  <a:gd name="T48" fmla="*/ 378 w 528"/>
                  <a:gd name="T49" fmla="*/ 234 h 234"/>
                  <a:gd name="T50" fmla="*/ 372 w 528"/>
                  <a:gd name="T51" fmla="*/ 228 h 234"/>
                  <a:gd name="T52" fmla="*/ 294 w 528"/>
                  <a:gd name="T53" fmla="*/ 174 h 234"/>
                  <a:gd name="T54" fmla="*/ 228 w 528"/>
                  <a:gd name="T55" fmla="*/ 186 h 234"/>
                  <a:gd name="T56" fmla="*/ 210 w 528"/>
                  <a:gd name="T57" fmla="*/ 162 h 234"/>
                  <a:gd name="T58" fmla="*/ 120 w 528"/>
                  <a:gd name="T59" fmla="*/ 168 h 234"/>
                  <a:gd name="T60" fmla="*/ 78 w 528"/>
                  <a:gd name="T61" fmla="*/ 192 h 234"/>
                  <a:gd name="T62" fmla="*/ 0 w 528"/>
                  <a:gd name="T63" fmla="*/ 204 h 234"/>
                  <a:gd name="T64" fmla="*/ 0 w 528"/>
                  <a:gd name="T65" fmla="*/ 186 h 234"/>
                  <a:gd name="T66" fmla="*/ 18 w 528"/>
                  <a:gd name="T67" fmla="*/ 180 h 234"/>
                  <a:gd name="T68" fmla="*/ 30 w 528"/>
                  <a:gd name="T69" fmla="*/ 156 h 234"/>
                  <a:gd name="T70" fmla="*/ 78 w 528"/>
                  <a:gd name="T71" fmla="*/ 132 h 234"/>
                  <a:gd name="T72" fmla="*/ 96 w 528"/>
                  <a:gd name="T73" fmla="*/ 108 h 234"/>
                  <a:gd name="T74" fmla="*/ 102 w 528"/>
                  <a:gd name="T75" fmla="*/ 114 h 234"/>
                  <a:gd name="T76" fmla="*/ 132 w 528"/>
                  <a:gd name="T77" fmla="*/ 96 h 234"/>
                  <a:gd name="T78" fmla="*/ 150 w 528"/>
                  <a:gd name="T79" fmla="*/ 78 h 234"/>
                  <a:gd name="T80" fmla="*/ 150 w 528"/>
                  <a:gd name="T81" fmla="*/ 54 h 234"/>
                  <a:gd name="T82" fmla="*/ 498 w 528"/>
                  <a:gd name="T83" fmla="*/ 0 h 234"/>
                  <a:gd name="T84" fmla="*/ 516 w 528"/>
                  <a:gd name="T85" fmla="*/ 30 h 234"/>
                  <a:gd name="T86" fmla="*/ 504 w 528"/>
                  <a:gd name="T87" fmla="*/ 18 h 234"/>
                  <a:gd name="T88" fmla="*/ 510 w 528"/>
                  <a:gd name="T89" fmla="*/ 24 h 234"/>
                  <a:gd name="T90" fmla="*/ 492 w 528"/>
                  <a:gd name="T91" fmla="*/ 18 h 234"/>
                  <a:gd name="T92" fmla="*/ 498 w 528"/>
                  <a:gd name="T93" fmla="*/ 30 h 234"/>
                  <a:gd name="T94" fmla="*/ 486 w 528"/>
                  <a:gd name="T95" fmla="*/ 30 h 234"/>
                  <a:gd name="T96" fmla="*/ 492 w 528"/>
                  <a:gd name="T97" fmla="*/ 36 h 234"/>
                  <a:gd name="T98" fmla="*/ 480 w 528"/>
                  <a:gd name="T99" fmla="*/ 30 h 234"/>
                  <a:gd name="T100" fmla="*/ 480 w 528"/>
                  <a:gd name="T101" fmla="*/ 42 h 234"/>
                  <a:gd name="T102" fmla="*/ 468 w 528"/>
                  <a:gd name="T103" fmla="*/ 48 h 234"/>
                  <a:gd name="T104" fmla="*/ 456 w 528"/>
                  <a:gd name="T105" fmla="*/ 24 h 234"/>
                  <a:gd name="T106" fmla="*/ 462 w 528"/>
                  <a:gd name="T107" fmla="*/ 54 h 234"/>
                  <a:gd name="T108" fmla="*/ 504 w 528"/>
                  <a:gd name="T109" fmla="*/ 42 h 234"/>
                  <a:gd name="T110" fmla="*/ 504 w 528"/>
                  <a:gd name="T111" fmla="*/ 66 h 234"/>
                  <a:gd name="T112" fmla="*/ 510 w 528"/>
                  <a:gd name="T113" fmla="*/ 66 h 234"/>
                  <a:gd name="T114" fmla="*/ 516 w 528"/>
                  <a:gd name="T115" fmla="*/ 42 h 234"/>
                  <a:gd name="T116" fmla="*/ 528 w 528"/>
                  <a:gd name="T117" fmla="*/ 66 h 23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28"/>
                  <a:gd name="T178" fmla="*/ 0 h 234"/>
                  <a:gd name="T179" fmla="*/ 528 w 528"/>
                  <a:gd name="T180" fmla="*/ 234 h 23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28" h="234">
                    <a:moveTo>
                      <a:pt x="528" y="66"/>
                    </a:moveTo>
                    <a:lnTo>
                      <a:pt x="510" y="90"/>
                    </a:lnTo>
                    <a:lnTo>
                      <a:pt x="486" y="96"/>
                    </a:lnTo>
                    <a:lnTo>
                      <a:pt x="486" y="78"/>
                    </a:lnTo>
                    <a:lnTo>
                      <a:pt x="474" y="84"/>
                    </a:lnTo>
                    <a:lnTo>
                      <a:pt x="480" y="96"/>
                    </a:lnTo>
                    <a:lnTo>
                      <a:pt x="450" y="90"/>
                    </a:lnTo>
                    <a:lnTo>
                      <a:pt x="486" y="102"/>
                    </a:lnTo>
                    <a:lnTo>
                      <a:pt x="474" y="126"/>
                    </a:lnTo>
                    <a:lnTo>
                      <a:pt x="456" y="126"/>
                    </a:lnTo>
                    <a:lnTo>
                      <a:pt x="474" y="132"/>
                    </a:lnTo>
                    <a:lnTo>
                      <a:pt x="492" y="120"/>
                    </a:lnTo>
                    <a:lnTo>
                      <a:pt x="504" y="126"/>
                    </a:lnTo>
                    <a:lnTo>
                      <a:pt x="492" y="144"/>
                    </a:lnTo>
                    <a:lnTo>
                      <a:pt x="486" y="138"/>
                    </a:lnTo>
                    <a:lnTo>
                      <a:pt x="462" y="156"/>
                    </a:lnTo>
                    <a:lnTo>
                      <a:pt x="456" y="150"/>
                    </a:lnTo>
                    <a:lnTo>
                      <a:pt x="450" y="168"/>
                    </a:lnTo>
                    <a:lnTo>
                      <a:pt x="438" y="150"/>
                    </a:lnTo>
                    <a:lnTo>
                      <a:pt x="444" y="168"/>
                    </a:lnTo>
                    <a:lnTo>
                      <a:pt x="426" y="192"/>
                    </a:lnTo>
                    <a:lnTo>
                      <a:pt x="420" y="222"/>
                    </a:lnTo>
                    <a:lnTo>
                      <a:pt x="414" y="210"/>
                    </a:lnTo>
                    <a:lnTo>
                      <a:pt x="414" y="228"/>
                    </a:lnTo>
                    <a:lnTo>
                      <a:pt x="378" y="234"/>
                    </a:lnTo>
                    <a:lnTo>
                      <a:pt x="372" y="228"/>
                    </a:lnTo>
                    <a:lnTo>
                      <a:pt x="294" y="174"/>
                    </a:lnTo>
                    <a:lnTo>
                      <a:pt x="228" y="186"/>
                    </a:lnTo>
                    <a:lnTo>
                      <a:pt x="210" y="162"/>
                    </a:lnTo>
                    <a:lnTo>
                      <a:pt x="120" y="168"/>
                    </a:lnTo>
                    <a:lnTo>
                      <a:pt x="78" y="192"/>
                    </a:lnTo>
                    <a:lnTo>
                      <a:pt x="0" y="204"/>
                    </a:lnTo>
                    <a:lnTo>
                      <a:pt x="0" y="186"/>
                    </a:lnTo>
                    <a:lnTo>
                      <a:pt x="18" y="180"/>
                    </a:lnTo>
                    <a:lnTo>
                      <a:pt x="30" y="156"/>
                    </a:lnTo>
                    <a:lnTo>
                      <a:pt x="78" y="132"/>
                    </a:lnTo>
                    <a:lnTo>
                      <a:pt x="96" y="108"/>
                    </a:lnTo>
                    <a:lnTo>
                      <a:pt x="102" y="114"/>
                    </a:lnTo>
                    <a:lnTo>
                      <a:pt x="132" y="96"/>
                    </a:lnTo>
                    <a:lnTo>
                      <a:pt x="150" y="78"/>
                    </a:lnTo>
                    <a:lnTo>
                      <a:pt x="150" y="54"/>
                    </a:lnTo>
                    <a:lnTo>
                      <a:pt x="498" y="0"/>
                    </a:lnTo>
                    <a:lnTo>
                      <a:pt x="516" y="30"/>
                    </a:lnTo>
                    <a:lnTo>
                      <a:pt x="504" y="18"/>
                    </a:lnTo>
                    <a:lnTo>
                      <a:pt x="510" y="24"/>
                    </a:lnTo>
                    <a:lnTo>
                      <a:pt x="492" y="18"/>
                    </a:lnTo>
                    <a:lnTo>
                      <a:pt x="498" y="30"/>
                    </a:lnTo>
                    <a:lnTo>
                      <a:pt x="486" y="30"/>
                    </a:lnTo>
                    <a:lnTo>
                      <a:pt x="492" y="36"/>
                    </a:lnTo>
                    <a:lnTo>
                      <a:pt x="480" y="30"/>
                    </a:lnTo>
                    <a:lnTo>
                      <a:pt x="480" y="42"/>
                    </a:lnTo>
                    <a:lnTo>
                      <a:pt x="468" y="48"/>
                    </a:lnTo>
                    <a:lnTo>
                      <a:pt x="456" y="24"/>
                    </a:lnTo>
                    <a:lnTo>
                      <a:pt x="462" y="54"/>
                    </a:lnTo>
                    <a:lnTo>
                      <a:pt x="504" y="42"/>
                    </a:lnTo>
                    <a:lnTo>
                      <a:pt x="504" y="66"/>
                    </a:lnTo>
                    <a:lnTo>
                      <a:pt x="510" y="66"/>
                    </a:lnTo>
                    <a:lnTo>
                      <a:pt x="516" y="42"/>
                    </a:lnTo>
                    <a:lnTo>
                      <a:pt x="528" y="66"/>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38" name="Freeform 465"/>
              <p:cNvSpPr>
                <a:spLocks noChangeAspect="1"/>
              </p:cNvSpPr>
              <p:nvPr/>
            </p:nvSpPr>
            <p:spPr bwMode="auto">
              <a:xfrm>
                <a:off x="3651" y="2178"/>
                <a:ext cx="528" cy="234"/>
              </a:xfrm>
              <a:custGeom>
                <a:avLst/>
                <a:gdLst>
                  <a:gd name="T0" fmla="*/ 528 w 528"/>
                  <a:gd name="T1" fmla="*/ 66 h 234"/>
                  <a:gd name="T2" fmla="*/ 510 w 528"/>
                  <a:gd name="T3" fmla="*/ 90 h 234"/>
                  <a:gd name="T4" fmla="*/ 486 w 528"/>
                  <a:gd name="T5" fmla="*/ 96 h 234"/>
                  <a:gd name="T6" fmla="*/ 486 w 528"/>
                  <a:gd name="T7" fmla="*/ 78 h 234"/>
                  <a:gd name="T8" fmla="*/ 474 w 528"/>
                  <a:gd name="T9" fmla="*/ 84 h 234"/>
                  <a:gd name="T10" fmla="*/ 480 w 528"/>
                  <a:gd name="T11" fmla="*/ 96 h 234"/>
                  <a:gd name="T12" fmla="*/ 450 w 528"/>
                  <a:gd name="T13" fmla="*/ 90 h 234"/>
                  <a:gd name="T14" fmla="*/ 486 w 528"/>
                  <a:gd name="T15" fmla="*/ 102 h 234"/>
                  <a:gd name="T16" fmla="*/ 474 w 528"/>
                  <a:gd name="T17" fmla="*/ 126 h 234"/>
                  <a:gd name="T18" fmla="*/ 456 w 528"/>
                  <a:gd name="T19" fmla="*/ 126 h 234"/>
                  <a:gd name="T20" fmla="*/ 474 w 528"/>
                  <a:gd name="T21" fmla="*/ 132 h 234"/>
                  <a:gd name="T22" fmla="*/ 492 w 528"/>
                  <a:gd name="T23" fmla="*/ 120 h 234"/>
                  <a:gd name="T24" fmla="*/ 504 w 528"/>
                  <a:gd name="T25" fmla="*/ 126 h 234"/>
                  <a:gd name="T26" fmla="*/ 492 w 528"/>
                  <a:gd name="T27" fmla="*/ 144 h 234"/>
                  <a:gd name="T28" fmla="*/ 486 w 528"/>
                  <a:gd name="T29" fmla="*/ 138 h 234"/>
                  <a:gd name="T30" fmla="*/ 462 w 528"/>
                  <a:gd name="T31" fmla="*/ 156 h 234"/>
                  <a:gd name="T32" fmla="*/ 456 w 528"/>
                  <a:gd name="T33" fmla="*/ 150 h 234"/>
                  <a:gd name="T34" fmla="*/ 450 w 528"/>
                  <a:gd name="T35" fmla="*/ 168 h 234"/>
                  <a:gd name="T36" fmla="*/ 438 w 528"/>
                  <a:gd name="T37" fmla="*/ 150 h 234"/>
                  <a:gd name="T38" fmla="*/ 444 w 528"/>
                  <a:gd name="T39" fmla="*/ 168 h 234"/>
                  <a:gd name="T40" fmla="*/ 426 w 528"/>
                  <a:gd name="T41" fmla="*/ 192 h 234"/>
                  <a:gd name="T42" fmla="*/ 420 w 528"/>
                  <a:gd name="T43" fmla="*/ 222 h 234"/>
                  <a:gd name="T44" fmla="*/ 414 w 528"/>
                  <a:gd name="T45" fmla="*/ 210 h 234"/>
                  <a:gd name="T46" fmla="*/ 414 w 528"/>
                  <a:gd name="T47" fmla="*/ 228 h 234"/>
                  <a:gd name="T48" fmla="*/ 378 w 528"/>
                  <a:gd name="T49" fmla="*/ 234 h 234"/>
                  <a:gd name="T50" fmla="*/ 372 w 528"/>
                  <a:gd name="T51" fmla="*/ 228 h 234"/>
                  <a:gd name="T52" fmla="*/ 294 w 528"/>
                  <a:gd name="T53" fmla="*/ 174 h 234"/>
                  <a:gd name="T54" fmla="*/ 228 w 528"/>
                  <a:gd name="T55" fmla="*/ 186 h 234"/>
                  <a:gd name="T56" fmla="*/ 210 w 528"/>
                  <a:gd name="T57" fmla="*/ 162 h 234"/>
                  <a:gd name="T58" fmla="*/ 120 w 528"/>
                  <a:gd name="T59" fmla="*/ 168 h 234"/>
                  <a:gd name="T60" fmla="*/ 78 w 528"/>
                  <a:gd name="T61" fmla="*/ 192 h 234"/>
                  <a:gd name="T62" fmla="*/ 0 w 528"/>
                  <a:gd name="T63" fmla="*/ 204 h 234"/>
                  <a:gd name="T64" fmla="*/ 0 w 528"/>
                  <a:gd name="T65" fmla="*/ 186 h 234"/>
                  <a:gd name="T66" fmla="*/ 18 w 528"/>
                  <a:gd name="T67" fmla="*/ 180 h 234"/>
                  <a:gd name="T68" fmla="*/ 30 w 528"/>
                  <a:gd name="T69" fmla="*/ 156 h 234"/>
                  <a:gd name="T70" fmla="*/ 78 w 528"/>
                  <a:gd name="T71" fmla="*/ 132 h 234"/>
                  <a:gd name="T72" fmla="*/ 96 w 528"/>
                  <a:gd name="T73" fmla="*/ 108 h 234"/>
                  <a:gd name="T74" fmla="*/ 102 w 528"/>
                  <a:gd name="T75" fmla="*/ 114 h 234"/>
                  <a:gd name="T76" fmla="*/ 132 w 528"/>
                  <a:gd name="T77" fmla="*/ 96 h 234"/>
                  <a:gd name="T78" fmla="*/ 150 w 528"/>
                  <a:gd name="T79" fmla="*/ 78 h 234"/>
                  <a:gd name="T80" fmla="*/ 150 w 528"/>
                  <a:gd name="T81" fmla="*/ 54 h 234"/>
                  <a:gd name="T82" fmla="*/ 498 w 528"/>
                  <a:gd name="T83" fmla="*/ 0 h 234"/>
                  <a:gd name="T84" fmla="*/ 516 w 528"/>
                  <a:gd name="T85" fmla="*/ 30 h 234"/>
                  <a:gd name="T86" fmla="*/ 504 w 528"/>
                  <a:gd name="T87" fmla="*/ 18 h 234"/>
                  <a:gd name="T88" fmla="*/ 510 w 528"/>
                  <a:gd name="T89" fmla="*/ 24 h 234"/>
                  <a:gd name="T90" fmla="*/ 492 w 528"/>
                  <a:gd name="T91" fmla="*/ 18 h 234"/>
                  <a:gd name="T92" fmla="*/ 498 w 528"/>
                  <a:gd name="T93" fmla="*/ 30 h 234"/>
                  <a:gd name="T94" fmla="*/ 486 w 528"/>
                  <a:gd name="T95" fmla="*/ 30 h 234"/>
                  <a:gd name="T96" fmla="*/ 492 w 528"/>
                  <a:gd name="T97" fmla="*/ 36 h 234"/>
                  <a:gd name="T98" fmla="*/ 480 w 528"/>
                  <a:gd name="T99" fmla="*/ 30 h 234"/>
                  <a:gd name="T100" fmla="*/ 480 w 528"/>
                  <a:gd name="T101" fmla="*/ 42 h 234"/>
                  <a:gd name="T102" fmla="*/ 468 w 528"/>
                  <a:gd name="T103" fmla="*/ 48 h 234"/>
                  <a:gd name="T104" fmla="*/ 456 w 528"/>
                  <a:gd name="T105" fmla="*/ 24 h 234"/>
                  <a:gd name="T106" fmla="*/ 462 w 528"/>
                  <a:gd name="T107" fmla="*/ 54 h 234"/>
                  <a:gd name="T108" fmla="*/ 504 w 528"/>
                  <a:gd name="T109" fmla="*/ 42 h 234"/>
                  <a:gd name="T110" fmla="*/ 504 w 528"/>
                  <a:gd name="T111" fmla="*/ 66 h 234"/>
                  <a:gd name="T112" fmla="*/ 510 w 528"/>
                  <a:gd name="T113" fmla="*/ 66 h 234"/>
                  <a:gd name="T114" fmla="*/ 516 w 528"/>
                  <a:gd name="T115" fmla="*/ 42 h 234"/>
                  <a:gd name="T116" fmla="*/ 528 w 528"/>
                  <a:gd name="T117" fmla="*/ 66 h 234"/>
                  <a:gd name="T118" fmla="*/ 528 w 528"/>
                  <a:gd name="T119" fmla="*/ 72 h 23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28"/>
                  <a:gd name="T181" fmla="*/ 0 h 234"/>
                  <a:gd name="T182" fmla="*/ 528 w 528"/>
                  <a:gd name="T183" fmla="*/ 234 h 23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28" h="234">
                    <a:moveTo>
                      <a:pt x="528" y="66"/>
                    </a:moveTo>
                    <a:lnTo>
                      <a:pt x="510" y="90"/>
                    </a:lnTo>
                    <a:lnTo>
                      <a:pt x="486" y="96"/>
                    </a:lnTo>
                    <a:lnTo>
                      <a:pt x="486" y="78"/>
                    </a:lnTo>
                    <a:lnTo>
                      <a:pt x="474" y="84"/>
                    </a:lnTo>
                    <a:lnTo>
                      <a:pt x="480" y="96"/>
                    </a:lnTo>
                    <a:lnTo>
                      <a:pt x="450" y="90"/>
                    </a:lnTo>
                    <a:lnTo>
                      <a:pt x="486" y="102"/>
                    </a:lnTo>
                    <a:lnTo>
                      <a:pt x="474" y="126"/>
                    </a:lnTo>
                    <a:lnTo>
                      <a:pt x="456" y="126"/>
                    </a:lnTo>
                    <a:lnTo>
                      <a:pt x="474" y="132"/>
                    </a:lnTo>
                    <a:lnTo>
                      <a:pt x="492" y="120"/>
                    </a:lnTo>
                    <a:lnTo>
                      <a:pt x="504" y="126"/>
                    </a:lnTo>
                    <a:lnTo>
                      <a:pt x="492" y="144"/>
                    </a:lnTo>
                    <a:lnTo>
                      <a:pt x="486" y="138"/>
                    </a:lnTo>
                    <a:lnTo>
                      <a:pt x="462" y="156"/>
                    </a:lnTo>
                    <a:lnTo>
                      <a:pt x="456" y="150"/>
                    </a:lnTo>
                    <a:lnTo>
                      <a:pt x="450" y="168"/>
                    </a:lnTo>
                    <a:lnTo>
                      <a:pt x="438" y="150"/>
                    </a:lnTo>
                    <a:lnTo>
                      <a:pt x="444" y="168"/>
                    </a:lnTo>
                    <a:lnTo>
                      <a:pt x="426" y="192"/>
                    </a:lnTo>
                    <a:lnTo>
                      <a:pt x="420" y="222"/>
                    </a:lnTo>
                    <a:lnTo>
                      <a:pt x="414" y="210"/>
                    </a:lnTo>
                    <a:lnTo>
                      <a:pt x="414" y="228"/>
                    </a:lnTo>
                    <a:lnTo>
                      <a:pt x="378" y="234"/>
                    </a:lnTo>
                    <a:lnTo>
                      <a:pt x="372" y="228"/>
                    </a:lnTo>
                    <a:lnTo>
                      <a:pt x="294" y="174"/>
                    </a:lnTo>
                    <a:lnTo>
                      <a:pt x="228" y="186"/>
                    </a:lnTo>
                    <a:lnTo>
                      <a:pt x="210" y="162"/>
                    </a:lnTo>
                    <a:lnTo>
                      <a:pt x="120" y="168"/>
                    </a:lnTo>
                    <a:lnTo>
                      <a:pt x="78" y="192"/>
                    </a:lnTo>
                    <a:lnTo>
                      <a:pt x="0" y="204"/>
                    </a:lnTo>
                    <a:lnTo>
                      <a:pt x="0" y="186"/>
                    </a:lnTo>
                    <a:lnTo>
                      <a:pt x="18" y="180"/>
                    </a:lnTo>
                    <a:lnTo>
                      <a:pt x="30" y="156"/>
                    </a:lnTo>
                    <a:lnTo>
                      <a:pt x="78" y="132"/>
                    </a:lnTo>
                    <a:lnTo>
                      <a:pt x="96" y="108"/>
                    </a:lnTo>
                    <a:lnTo>
                      <a:pt x="102" y="114"/>
                    </a:lnTo>
                    <a:lnTo>
                      <a:pt x="132" y="96"/>
                    </a:lnTo>
                    <a:lnTo>
                      <a:pt x="150" y="78"/>
                    </a:lnTo>
                    <a:lnTo>
                      <a:pt x="150" y="54"/>
                    </a:lnTo>
                    <a:lnTo>
                      <a:pt x="498" y="0"/>
                    </a:lnTo>
                    <a:lnTo>
                      <a:pt x="516" y="30"/>
                    </a:lnTo>
                    <a:lnTo>
                      <a:pt x="504" y="18"/>
                    </a:lnTo>
                    <a:lnTo>
                      <a:pt x="510" y="24"/>
                    </a:lnTo>
                    <a:lnTo>
                      <a:pt x="492" y="18"/>
                    </a:lnTo>
                    <a:lnTo>
                      <a:pt x="498" y="30"/>
                    </a:lnTo>
                    <a:lnTo>
                      <a:pt x="486" y="30"/>
                    </a:lnTo>
                    <a:lnTo>
                      <a:pt x="492" y="36"/>
                    </a:lnTo>
                    <a:lnTo>
                      <a:pt x="480" y="30"/>
                    </a:lnTo>
                    <a:lnTo>
                      <a:pt x="480" y="42"/>
                    </a:lnTo>
                    <a:lnTo>
                      <a:pt x="468" y="48"/>
                    </a:lnTo>
                    <a:lnTo>
                      <a:pt x="456" y="24"/>
                    </a:lnTo>
                    <a:lnTo>
                      <a:pt x="462" y="54"/>
                    </a:lnTo>
                    <a:lnTo>
                      <a:pt x="504" y="42"/>
                    </a:lnTo>
                    <a:lnTo>
                      <a:pt x="504" y="66"/>
                    </a:lnTo>
                    <a:lnTo>
                      <a:pt x="510" y="66"/>
                    </a:lnTo>
                    <a:lnTo>
                      <a:pt x="516" y="42"/>
                    </a:lnTo>
                    <a:lnTo>
                      <a:pt x="528" y="66"/>
                    </a:lnTo>
                    <a:lnTo>
                      <a:pt x="528" y="7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39" name="Freeform 466"/>
              <p:cNvSpPr>
                <a:spLocks noChangeAspect="1"/>
              </p:cNvSpPr>
              <p:nvPr/>
            </p:nvSpPr>
            <p:spPr bwMode="auto">
              <a:xfrm>
                <a:off x="4149" y="2172"/>
                <a:ext cx="6" cy="6"/>
              </a:xfrm>
              <a:custGeom>
                <a:avLst/>
                <a:gdLst>
                  <a:gd name="T0" fmla="*/ 6 w 6"/>
                  <a:gd name="T1" fmla="*/ 0 h 6"/>
                  <a:gd name="T2" fmla="*/ 0 w 6"/>
                  <a:gd name="T3" fmla="*/ 6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6"/>
                    </a:lnTo>
                    <a:lnTo>
                      <a:pt x="6" y="0"/>
                    </a:lnTo>
                    <a:lnTo>
                      <a:pt x="6"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40" name="Freeform 467"/>
              <p:cNvSpPr>
                <a:spLocks noChangeAspect="1"/>
              </p:cNvSpPr>
              <p:nvPr/>
            </p:nvSpPr>
            <p:spPr bwMode="auto">
              <a:xfrm>
                <a:off x="2475" y="1320"/>
                <a:ext cx="408" cy="252"/>
              </a:xfrm>
              <a:custGeom>
                <a:avLst/>
                <a:gdLst>
                  <a:gd name="T0" fmla="*/ 408 w 408"/>
                  <a:gd name="T1" fmla="*/ 252 h 252"/>
                  <a:gd name="T2" fmla="*/ 0 w 408"/>
                  <a:gd name="T3" fmla="*/ 234 h 252"/>
                  <a:gd name="T4" fmla="*/ 6 w 408"/>
                  <a:gd name="T5" fmla="*/ 204 h 252"/>
                  <a:gd name="T6" fmla="*/ 24 w 408"/>
                  <a:gd name="T7" fmla="*/ 0 h 252"/>
                  <a:gd name="T8" fmla="*/ 378 w 408"/>
                  <a:gd name="T9" fmla="*/ 18 h 252"/>
                  <a:gd name="T10" fmla="*/ 408 w 408"/>
                  <a:gd name="T11" fmla="*/ 246 h 252"/>
                  <a:gd name="T12" fmla="*/ 408 w 408"/>
                  <a:gd name="T13" fmla="*/ 252 h 252"/>
                  <a:gd name="T14" fmla="*/ 0 60000 65536"/>
                  <a:gd name="T15" fmla="*/ 0 60000 65536"/>
                  <a:gd name="T16" fmla="*/ 0 60000 65536"/>
                  <a:gd name="T17" fmla="*/ 0 60000 65536"/>
                  <a:gd name="T18" fmla="*/ 0 60000 65536"/>
                  <a:gd name="T19" fmla="*/ 0 60000 65536"/>
                  <a:gd name="T20" fmla="*/ 0 60000 65536"/>
                  <a:gd name="T21" fmla="*/ 0 w 408"/>
                  <a:gd name="T22" fmla="*/ 0 h 252"/>
                  <a:gd name="T23" fmla="*/ 408 w 408"/>
                  <a:gd name="T24" fmla="*/ 252 h 2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8" h="252">
                    <a:moveTo>
                      <a:pt x="408" y="252"/>
                    </a:moveTo>
                    <a:lnTo>
                      <a:pt x="0" y="234"/>
                    </a:lnTo>
                    <a:lnTo>
                      <a:pt x="6" y="204"/>
                    </a:lnTo>
                    <a:lnTo>
                      <a:pt x="24" y="0"/>
                    </a:lnTo>
                    <a:lnTo>
                      <a:pt x="378" y="18"/>
                    </a:lnTo>
                    <a:lnTo>
                      <a:pt x="408" y="246"/>
                    </a:lnTo>
                    <a:lnTo>
                      <a:pt x="408" y="252"/>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841" name="Freeform 468"/>
              <p:cNvSpPr>
                <a:spLocks noChangeAspect="1"/>
              </p:cNvSpPr>
              <p:nvPr/>
            </p:nvSpPr>
            <p:spPr bwMode="auto">
              <a:xfrm>
                <a:off x="2475" y="1320"/>
                <a:ext cx="408" cy="258"/>
              </a:xfrm>
              <a:custGeom>
                <a:avLst/>
                <a:gdLst>
                  <a:gd name="T0" fmla="*/ 408 w 408"/>
                  <a:gd name="T1" fmla="*/ 252 h 258"/>
                  <a:gd name="T2" fmla="*/ 0 w 408"/>
                  <a:gd name="T3" fmla="*/ 234 h 258"/>
                  <a:gd name="T4" fmla="*/ 6 w 408"/>
                  <a:gd name="T5" fmla="*/ 204 h 258"/>
                  <a:gd name="T6" fmla="*/ 24 w 408"/>
                  <a:gd name="T7" fmla="*/ 0 h 258"/>
                  <a:gd name="T8" fmla="*/ 378 w 408"/>
                  <a:gd name="T9" fmla="*/ 18 h 258"/>
                  <a:gd name="T10" fmla="*/ 408 w 408"/>
                  <a:gd name="T11" fmla="*/ 246 h 258"/>
                  <a:gd name="T12" fmla="*/ 408 w 408"/>
                  <a:gd name="T13" fmla="*/ 252 h 258"/>
                  <a:gd name="T14" fmla="*/ 408 w 408"/>
                  <a:gd name="T15" fmla="*/ 258 h 258"/>
                  <a:gd name="T16" fmla="*/ 0 60000 65536"/>
                  <a:gd name="T17" fmla="*/ 0 60000 65536"/>
                  <a:gd name="T18" fmla="*/ 0 60000 65536"/>
                  <a:gd name="T19" fmla="*/ 0 60000 65536"/>
                  <a:gd name="T20" fmla="*/ 0 60000 65536"/>
                  <a:gd name="T21" fmla="*/ 0 60000 65536"/>
                  <a:gd name="T22" fmla="*/ 0 60000 65536"/>
                  <a:gd name="T23" fmla="*/ 0 60000 65536"/>
                  <a:gd name="T24" fmla="*/ 0 w 408"/>
                  <a:gd name="T25" fmla="*/ 0 h 258"/>
                  <a:gd name="T26" fmla="*/ 408 w 408"/>
                  <a:gd name="T27" fmla="*/ 258 h 25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8" h="258">
                    <a:moveTo>
                      <a:pt x="408" y="252"/>
                    </a:moveTo>
                    <a:lnTo>
                      <a:pt x="0" y="234"/>
                    </a:lnTo>
                    <a:lnTo>
                      <a:pt x="6" y="204"/>
                    </a:lnTo>
                    <a:lnTo>
                      <a:pt x="24" y="0"/>
                    </a:lnTo>
                    <a:lnTo>
                      <a:pt x="378" y="18"/>
                    </a:lnTo>
                    <a:lnTo>
                      <a:pt x="408" y="246"/>
                    </a:lnTo>
                    <a:lnTo>
                      <a:pt x="408" y="252"/>
                    </a:lnTo>
                    <a:lnTo>
                      <a:pt x="408" y="25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42" name="Freeform 469"/>
              <p:cNvSpPr>
                <a:spLocks noChangeAspect="1"/>
              </p:cNvSpPr>
              <p:nvPr/>
            </p:nvSpPr>
            <p:spPr bwMode="auto">
              <a:xfrm>
                <a:off x="3561" y="1806"/>
                <a:ext cx="258" cy="294"/>
              </a:xfrm>
              <a:custGeom>
                <a:avLst/>
                <a:gdLst>
                  <a:gd name="T0" fmla="*/ 258 w 258"/>
                  <a:gd name="T1" fmla="*/ 102 h 294"/>
                  <a:gd name="T2" fmla="*/ 252 w 258"/>
                  <a:gd name="T3" fmla="*/ 108 h 294"/>
                  <a:gd name="T4" fmla="*/ 258 w 258"/>
                  <a:gd name="T5" fmla="*/ 132 h 294"/>
                  <a:gd name="T6" fmla="*/ 252 w 258"/>
                  <a:gd name="T7" fmla="*/ 186 h 294"/>
                  <a:gd name="T8" fmla="*/ 210 w 258"/>
                  <a:gd name="T9" fmla="*/ 222 h 294"/>
                  <a:gd name="T10" fmla="*/ 204 w 258"/>
                  <a:gd name="T11" fmla="*/ 246 h 294"/>
                  <a:gd name="T12" fmla="*/ 186 w 258"/>
                  <a:gd name="T13" fmla="*/ 246 h 294"/>
                  <a:gd name="T14" fmla="*/ 186 w 258"/>
                  <a:gd name="T15" fmla="*/ 276 h 294"/>
                  <a:gd name="T16" fmla="*/ 168 w 258"/>
                  <a:gd name="T17" fmla="*/ 294 h 294"/>
                  <a:gd name="T18" fmla="*/ 162 w 258"/>
                  <a:gd name="T19" fmla="*/ 294 h 294"/>
                  <a:gd name="T20" fmla="*/ 144 w 258"/>
                  <a:gd name="T21" fmla="*/ 270 h 294"/>
                  <a:gd name="T22" fmla="*/ 96 w 258"/>
                  <a:gd name="T23" fmla="*/ 288 h 294"/>
                  <a:gd name="T24" fmla="*/ 60 w 258"/>
                  <a:gd name="T25" fmla="*/ 276 h 294"/>
                  <a:gd name="T26" fmla="*/ 48 w 258"/>
                  <a:gd name="T27" fmla="*/ 258 h 294"/>
                  <a:gd name="T28" fmla="*/ 24 w 258"/>
                  <a:gd name="T29" fmla="*/ 258 h 294"/>
                  <a:gd name="T30" fmla="*/ 0 w 258"/>
                  <a:gd name="T31" fmla="*/ 54 h 294"/>
                  <a:gd name="T32" fmla="*/ 24 w 258"/>
                  <a:gd name="T33" fmla="*/ 54 h 294"/>
                  <a:gd name="T34" fmla="*/ 78 w 258"/>
                  <a:gd name="T35" fmla="*/ 42 h 294"/>
                  <a:gd name="T36" fmla="*/ 78 w 258"/>
                  <a:gd name="T37" fmla="*/ 48 h 294"/>
                  <a:gd name="T38" fmla="*/ 120 w 258"/>
                  <a:gd name="T39" fmla="*/ 54 h 294"/>
                  <a:gd name="T40" fmla="*/ 108 w 258"/>
                  <a:gd name="T41" fmla="*/ 66 h 294"/>
                  <a:gd name="T42" fmla="*/ 138 w 258"/>
                  <a:gd name="T43" fmla="*/ 66 h 294"/>
                  <a:gd name="T44" fmla="*/ 186 w 258"/>
                  <a:gd name="T45" fmla="*/ 48 h 294"/>
                  <a:gd name="T46" fmla="*/ 198 w 258"/>
                  <a:gd name="T47" fmla="*/ 24 h 294"/>
                  <a:gd name="T48" fmla="*/ 240 w 258"/>
                  <a:gd name="T49" fmla="*/ 0 h 294"/>
                  <a:gd name="T50" fmla="*/ 258 w 258"/>
                  <a:gd name="T51" fmla="*/ 90 h 294"/>
                  <a:gd name="T52" fmla="*/ 258 w 258"/>
                  <a:gd name="T53" fmla="*/ 102 h 29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94"/>
                  <a:gd name="T83" fmla="*/ 258 w 258"/>
                  <a:gd name="T84" fmla="*/ 294 h 29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94">
                    <a:moveTo>
                      <a:pt x="258" y="102"/>
                    </a:moveTo>
                    <a:lnTo>
                      <a:pt x="252" y="108"/>
                    </a:lnTo>
                    <a:lnTo>
                      <a:pt x="258" y="132"/>
                    </a:lnTo>
                    <a:lnTo>
                      <a:pt x="252" y="186"/>
                    </a:lnTo>
                    <a:lnTo>
                      <a:pt x="210" y="222"/>
                    </a:lnTo>
                    <a:lnTo>
                      <a:pt x="204" y="246"/>
                    </a:lnTo>
                    <a:lnTo>
                      <a:pt x="186" y="246"/>
                    </a:lnTo>
                    <a:lnTo>
                      <a:pt x="186" y="276"/>
                    </a:lnTo>
                    <a:lnTo>
                      <a:pt x="168" y="294"/>
                    </a:lnTo>
                    <a:lnTo>
                      <a:pt x="162" y="294"/>
                    </a:lnTo>
                    <a:lnTo>
                      <a:pt x="144" y="270"/>
                    </a:lnTo>
                    <a:lnTo>
                      <a:pt x="96" y="288"/>
                    </a:lnTo>
                    <a:lnTo>
                      <a:pt x="60" y="276"/>
                    </a:lnTo>
                    <a:lnTo>
                      <a:pt x="48" y="258"/>
                    </a:lnTo>
                    <a:lnTo>
                      <a:pt x="24" y="258"/>
                    </a:lnTo>
                    <a:lnTo>
                      <a:pt x="0" y="54"/>
                    </a:lnTo>
                    <a:lnTo>
                      <a:pt x="24" y="54"/>
                    </a:lnTo>
                    <a:lnTo>
                      <a:pt x="78" y="42"/>
                    </a:lnTo>
                    <a:lnTo>
                      <a:pt x="78" y="48"/>
                    </a:lnTo>
                    <a:lnTo>
                      <a:pt x="120" y="54"/>
                    </a:lnTo>
                    <a:lnTo>
                      <a:pt x="108" y="66"/>
                    </a:lnTo>
                    <a:lnTo>
                      <a:pt x="138" y="66"/>
                    </a:lnTo>
                    <a:lnTo>
                      <a:pt x="186" y="48"/>
                    </a:lnTo>
                    <a:lnTo>
                      <a:pt x="198" y="24"/>
                    </a:lnTo>
                    <a:lnTo>
                      <a:pt x="240" y="0"/>
                    </a:lnTo>
                    <a:lnTo>
                      <a:pt x="258" y="90"/>
                    </a:lnTo>
                    <a:lnTo>
                      <a:pt x="258" y="102"/>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43" name="Freeform 470"/>
              <p:cNvSpPr>
                <a:spLocks noChangeAspect="1"/>
              </p:cNvSpPr>
              <p:nvPr/>
            </p:nvSpPr>
            <p:spPr bwMode="auto">
              <a:xfrm>
                <a:off x="3561" y="1806"/>
                <a:ext cx="258" cy="294"/>
              </a:xfrm>
              <a:custGeom>
                <a:avLst/>
                <a:gdLst>
                  <a:gd name="T0" fmla="*/ 258 w 258"/>
                  <a:gd name="T1" fmla="*/ 102 h 294"/>
                  <a:gd name="T2" fmla="*/ 252 w 258"/>
                  <a:gd name="T3" fmla="*/ 108 h 294"/>
                  <a:gd name="T4" fmla="*/ 258 w 258"/>
                  <a:gd name="T5" fmla="*/ 132 h 294"/>
                  <a:gd name="T6" fmla="*/ 252 w 258"/>
                  <a:gd name="T7" fmla="*/ 186 h 294"/>
                  <a:gd name="T8" fmla="*/ 210 w 258"/>
                  <a:gd name="T9" fmla="*/ 222 h 294"/>
                  <a:gd name="T10" fmla="*/ 204 w 258"/>
                  <a:gd name="T11" fmla="*/ 246 h 294"/>
                  <a:gd name="T12" fmla="*/ 186 w 258"/>
                  <a:gd name="T13" fmla="*/ 246 h 294"/>
                  <a:gd name="T14" fmla="*/ 186 w 258"/>
                  <a:gd name="T15" fmla="*/ 276 h 294"/>
                  <a:gd name="T16" fmla="*/ 168 w 258"/>
                  <a:gd name="T17" fmla="*/ 294 h 294"/>
                  <a:gd name="T18" fmla="*/ 162 w 258"/>
                  <a:gd name="T19" fmla="*/ 294 h 294"/>
                  <a:gd name="T20" fmla="*/ 144 w 258"/>
                  <a:gd name="T21" fmla="*/ 270 h 294"/>
                  <a:gd name="T22" fmla="*/ 96 w 258"/>
                  <a:gd name="T23" fmla="*/ 288 h 294"/>
                  <a:gd name="T24" fmla="*/ 60 w 258"/>
                  <a:gd name="T25" fmla="*/ 276 h 294"/>
                  <a:gd name="T26" fmla="*/ 48 w 258"/>
                  <a:gd name="T27" fmla="*/ 258 h 294"/>
                  <a:gd name="T28" fmla="*/ 24 w 258"/>
                  <a:gd name="T29" fmla="*/ 258 h 294"/>
                  <a:gd name="T30" fmla="*/ 0 w 258"/>
                  <a:gd name="T31" fmla="*/ 54 h 294"/>
                  <a:gd name="T32" fmla="*/ 24 w 258"/>
                  <a:gd name="T33" fmla="*/ 54 h 294"/>
                  <a:gd name="T34" fmla="*/ 78 w 258"/>
                  <a:gd name="T35" fmla="*/ 42 h 294"/>
                  <a:gd name="T36" fmla="*/ 78 w 258"/>
                  <a:gd name="T37" fmla="*/ 48 h 294"/>
                  <a:gd name="T38" fmla="*/ 120 w 258"/>
                  <a:gd name="T39" fmla="*/ 54 h 294"/>
                  <a:gd name="T40" fmla="*/ 108 w 258"/>
                  <a:gd name="T41" fmla="*/ 66 h 294"/>
                  <a:gd name="T42" fmla="*/ 138 w 258"/>
                  <a:gd name="T43" fmla="*/ 66 h 294"/>
                  <a:gd name="T44" fmla="*/ 186 w 258"/>
                  <a:gd name="T45" fmla="*/ 48 h 294"/>
                  <a:gd name="T46" fmla="*/ 198 w 258"/>
                  <a:gd name="T47" fmla="*/ 24 h 294"/>
                  <a:gd name="T48" fmla="*/ 240 w 258"/>
                  <a:gd name="T49" fmla="*/ 0 h 294"/>
                  <a:gd name="T50" fmla="*/ 258 w 258"/>
                  <a:gd name="T51" fmla="*/ 90 h 294"/>
                  <a:gd name="T52" fmla="*/ 258 w 258"/>
                  <a:gd name="T53" fmla="*/ 102 h 294"/>
                  <a:gd name="T54" fmla="*/ 258 w 258"/>
                  <a:gd name="T55" fmla="*/ 108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58"/>
                  <a:gd name="T85" fmla="*/ 0 h 294"/>
                  <a:gd name="T86" fmla="*/ 258 w 258"/>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58" h="294">
                    <a:moveTo>
                      <a:pt x="258" y="102"/>
                    </a:moveTo>
                    <a:lnTo>
                      <a:pt x="252" y="108"/>
                    </a:lnTo>
                    <a:lnTo>
                      <a:pt x="258" y="132"/>
                    </a:lnTo>
                    <a:lnTo>
                      <a:pt x="252" y="186"/>
                    </a:lnTo>
                    <a:lnTo>
                      <a:pt x="210" y="222"/>
                    </a:lnTo>
                    <a:lnTo>
                      <a:pt x="204" y="246"/>
                    </a:lnTo>
                    <a:lnTo>
                      <a:pt x="186" y="246"/>
                    </a:lnTo>
                    <a:lnTo>
                      <a:pt x="186" y="276"/>
                    </a:lnTo>
                    <a:lnTo>
                      <a:pt x="168" y="294"/>
                    </a:lnTo>
                    <a:lnTo>
                      <a:pt x="162" y="294"/>
                    </a:lnTo>
                    <a:lnTo>
                      <a:pt x="144" y="270"/>
                    </a:lnTo>
                    <a:lnTo>
                      <a:pt x="96" y="288"/>
                    </a:lnTo>
                    <a:lnTo>
                      <a:pt x="60" y="276"/>
                    </a:lnTo>
                    <a:lnTo>
                      <a:pt x="48" y="258"/>
                    </a:lnTo>
                    <a:lnTo>
                      <a:pt x="24" y="258"/>
                    </a:lnTo>
                    <a:lnTo>
                      <a:pt x="0" y="54"/>
                    </a:lnTo>
                    <a:lnTo>
                      <a:pt x="24" y="54"/>
                    </a:lnTo>
                    <a:lnTo>
                      <a:pt x="78" y="42"/>
                    </a:lnTo>
                    <a:lnTo>
                      <a:pt x="78" y="48"/>
                    </a:lnTo>
                    <a:lnTo>
                      <a:pt x="120" y="54"/>
                    </a:lnTo>
                    <a:lnTo>
                      <a:pt x="108" y="66"/>
                    </a:lnTo>
                    <a:lnTo>
                      <a:pt x="138" y="66"/>
                    </a:lnTo>
                    <a:lnTo>
                      <a:pt x="186" y="48"/>
                    </a:lnTo>
                    <a:lnTo>
                      <a:pt x="198" y="24"/>
                    </a:lnTo>
                    <a:lnTo>
                      <a:pt x="240" y="0"/>
                    </a:lnTo>
                    <a:lnTo>
                      <a:pt x="258" y="90"/>
                    </a:lnTo>
                    <a:lnTo>
                      <a:pt x="258" y="102"/>
                    </a:lnTo>
                    <a:lnTo>
                      <a:pt x="258" y="10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44" name="Freeform 471"/>
              <p:cNvSpPr>
                <a:spLocks noChangeAspect="1"/>
              </p:cNvSpPr>
              <p:nvPr/>
            </p:nvSpPr>
            <p:spPr bwMode="auto">
              <a:xfrm>
                <a:off x="2475" y="2250"/>
                <a:ext cx="534" cy="282"/>
              </a:xfrm>
              <a:custGeom>
                <a:avLst/>
                <a:gdLst>
                  <a:gd name="T0" fmla="*/ 522 w 534"/>
                  <a:gd name="T1" fmla="*/ 54 h 282"/>
                  <a:gd name="T2" fmla="*/ 534 w 534"/>
                  <a:gd name="T3" fmla="*/ 144 h 282"/>
                  <a:gd name="T4" fmla="*/ 534 w 534"/>
                  <a:gd name="T5" fmla="*/ 282 h 282"/>
                  <a:gd name="T6" fmla="*/ 486 w 534"/>
                  <a:gd name="T7" fmla="*/ 252 h 282"/>
                  <a:gd name="T8" fmla="*/ 414 w 534"/>
                  <a:gd name="T9" fmla="*/ 276 h 282"/>
                  <a:gd name="T10" fmla="*/ 396 w 534"/>
                  <a:gd name="T11" fmla="*/ 258 h 282"/>
                  <a:gd name="T12" fmla="*/ 384 w 534"/>
                  <a:gd name="T13" fmla="*/ 264 h 282"/>
                  <a:gd name="T14" fmla="*/ 378 w 534"/>
                  <a:gd name="T15" fmla="*/ 258 h 282"/>
                  <a:gd name="T16" fmla="*/ 366 w 534"/>
                  <a:gd name="T17" fmla="*/ 276 h 282"/>
                  <a:gd name="T18" fmla="*/ 360 w 534"/>
                  <a:gd name="T19" fmla="*/ 258 h 282"/>
                  <a:gd name="T20" fmla="*/ 348 w 534"/>
                  <a:gd name="T21" fmla="*/ 270 h 282"/>
                  <a:gd name="T22" fmla="*/ 330 w 534"/>
                  <a:gd name="T23" fmla="*/ 252 h 282"/>
                  <a:gd name="T24" fmla="*/ 318 w 534"/>
                  <a:gd name="T25" fmla="*/ 264 h 282"/>
                  <a:gd name="T26" fmla="*/ 300 w 534"/>
                  <a:gd name="T27" fmla="*/ 240 h 282"/>
                  <a:gd name="T28" fmla="*/ 276 w 534"/>
                  <a:gd name="T29" fmla="*/ 246 h 282"/>
                  <a:gd name="T30" fmla="*/ 234 w 534"/>
                  <a:gd name="T31" fmla="*/ 234 h 282"/>
                  <a:gd name="T32" fmla="*/ 222 w 534"/>
                  <a:gd name="T33" fmla="*/ 216 h 282"/>
                  <a:gd name="T34" fmla="*/ 204 w 534"/>
                  <a:gd name="T35" fmla="*/ 216 h 282"/>
                  <a:gd name="T36" fmla="*/ 180 w 534"/>
                  <a:gd name="T37" fmla="*/ 204 h 282"/>
                  <a:gd name="T38" fmla="*/ 192 w 534"/>
                  <a:gd name="T39" fmla="*/ 54 h 282"/>
                  <a:gd name="T40" fmla="*/ 0 w 534"/>
                  <a:gd name="T41" fmla="*/ 42 h 282"/>
                  <a:gd name="T42" fmla="*/ 6 w 534"/>
                  <a:gd name="T43" fmla="*/ 0 h 282"/>
                  <a:gd name="T44" fmla="*/ 66 w 534"/>
                  <a:gd name="T45" fmla="*/ 6 h 282"/>
                  <a:gd name="T46" fmla="*/ 522 w 534"/>
                  <a:gd name="T47" fmla="*/ 18 h 282"/>
                  <a:gd name="T48" fmla="*/ 522 w 534"/>
                  <a:gd name="T49" fmla="*/ 42 h 282"/>
                  <a:gd name="T50" fmla="*/ 522 w 534"/>
                  <a:gd name="T51" fmla="*/ 54 h 28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34"/>
                  <a:gd name="T79" fmla="*/ 0 h 282"/>
                  <a:gd name="T80" fmla="*/ 534 w 534"/>
                  <a:gd name="T81" fmla="*/ 282 h 28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34" h="282">
                    <a:moveTo>
                      <a:pt x="522" y="54"/>
                    </a:moveTo>
                    <a:lnTo>
                      <a:pt x="534" y="144"/>
                    </a:lnTo>
                    <a:lnTo>
                      <a:pt x="534" y="282"/>
                    </a:lnTo>
                    <a:lnTo>
                      <a:pt x="486" y="252"/>
                    </a:lnTo>
                    <a:lnTo>
                      <a:pt x="414" y="276"/>
                    </a:lnTo>
                    <a:lnTo>
                      <a:pt x="396" y="258"/>
                    </a:lnTo>
                    <a:lnTo>
                      <a:pt x="384" y="264"/>
                    </a:lnTo>
                    <a:lnTo>
                      <a:pt x="378" y="258"/>
                    </a:lnTo>
                    <a:lnTo>
                      <a:pt x="366" y="276"/>
                    </a:lnTo>
                    <a:lnTo>
                      <a:pt x="360" y="258"/>
                    </a:lnTo>
                    <a:lnTo>
                      <a:pt x="348" y="270"/>
                    </a:lnTo>
                    <a:lnTo>
                      <a:pt x="330" y="252"/>
                    </a:lnTo>
                    <a:lnTo>
                      <a:pt x="318" y="264"/>
                    </a:lnTo>
                    <a:lnTo>
                      <a:pt x="300" y="240"/>
                    </a:lnTo>
                    <a:lnTo>
                      <a:pt x="276" y="246"/>
                    </a:lnTo>
                    <a:lnTo>
                      <a:pt x="234" y="234"/>
                    </a:lnTo>
                    <a:lnTo>
                      <a:pt x="222" y="216"/>
                    </a:lnTo>
                    <a:lnTo>
                      <a:pt x="204" y="216"/>
                    </a:lnTo>
                    <a:lnTo>
                      <a:pt x="180" y="204"/>
                    </a:lnTo>
                    <a:lnTo>
                      <a:pt x="192" y="54"/>
                    </a:lnTo>
                    <a:lnTo>
                      <a:pt x="0" y="42"/>
                    </a:lnTo>
                    <a:lnTo>
                      <a:pt x="6" y="0"/>
                    </a:lnTo>
                    <a:lnTo>
                      <a:pt x="66" y="6"/>
                    </a:lnTo>
                    <a:lnTo>
                      <a:pt x="522" y="18"/>
                    </a:lnTo>
                    <a:lnTo>
                      <a:pt x="522" y="42"/>
                    </a:lnTo>
                    <a:lnTo>
                      <a:pt x="522" y="54"/>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845" name="Freeform 472"/>
              <p:cNvSpPr>
                <a:spLocks noChangeAspect="1"/>
              </p:cNvSpPr>
              <p:nvPr/>
            </p:nvSpPr>
            <p:spPr bwMode="auto">
              <a:xfrm>
                <a:off x="2475" y="2250"/>
                <a:ext cx="534" cy="282"/>
              </a:xfrm>
              <a:custGeom>
                <a:avLst/>
                <a:gdLst>
                  <a:gd name="T0" fmla="*/ 522 w 534"/>
                  <a:gd name="T1" fmla="*/ 54 h 282"/>
                  <a:gd name="T2" fmla="*/ 534 w 534"/>
                  <a:gd name="T3" fmla="*/ 144 h 282"/>
                  <a:gd name="T4" fmla="*/ 534 w 534"/>
                  <a:gd name="T5" fmla="*/ 282 h 282"/>
                  <a:gd name="T6" fmla="*/ 486 w 534"/>
                  <a:gd name="T7" fmla="*/ 252 h 282"/>
                  <a:gd name="T8" fmla="*/ 414 w 534"/>
                  <a:gd name="T9" fmla="*/ 276 h 282"/>
                  <a:gd name="T10" fmla="*/ 396 w 534"/>
                  <a:gd name="T11" fmla="*/ 258 h 282"/>
                  <a:gd name="T12" fmla="*/ 384 w 534"/>
                  <a:gd name="T13" fmla="*/ 264 h 282"/>
                  <a:gd name="T14" fmla="*/ 378 w 534"/>
                  <a:gd name="T15" fmla="*/ 258 h 282"/>
                  <a:gd name="T16" fmla="*/ 366 w 534"/>
                  <a:gd name="T17" fmla="*/ 276 h 282"/>
                  <a:gd name="T18" fmla="*/ 360 w 534"/>
                  <a:gd name="T19" fmla="*/ 258 h 282"/>
                  <a:gd name="T20" fmla="*/ 348 w 534"/>
                  <a:gd name="T21" fmla="*/ 270 h 282"/>
                  <a:gd name="T22" fmla="*/ 330 w 534"/>
                  <a:gd name="T23" fmla="*/ 252 h 282"/>
                  <a:gd name="T24" fmla="*/ 318 w 534"/>
                  <a:gd name="T25" fmla="*/ 264 h 282"/>
                  <a:gd name="T26" fmla="*/ 300 w 534"/>
                  <a:gd name="T27" fmla="*/ 240 h 282"/>
                  <a:gd name="T28" fmla="*/ 276 w 534"/>
                  <a:gd name="T29" fmla="*/ 246 h 282"/>
                  <a:gd name="T30" fmla="*/ 234 w 534"/>
                  <a:gd name="T31" fmla="*/ 234 h 282"/>
                  <a:gd name="T32" fmla="*/ 222 w 534"/>
                  <a:gd name="T33" fmla="*/ 216 h 282"/>
                  <a:gd name="T34" fmla="*/ 204 w 534"/>
                  <a:gd name="T35" fmla="*/ 216 h 282"/>
                  <a:gd name="T36" fmla="*/ 180 w 534"/>
                  <a:gd name="T37" fmla="*/ 204 h 282"/>
                  <a:gd name="T38" fmla="*/ 192 w 534"/>
                  <a:gd name="T39" fmla="*/ 54 h 282"/>
                  <a:gd name="T40" fmla="*/ 0 w 534"/>
                  <a:gd name="T41" fmla="*/ 42 h 282"/>
                  <a:gd name="T42" fmla="*/ 6 w 534"/>
                  <a:gd name="T43" fmla="*/ 0 h 282"/>
                  <a:gd name="T44" fmla="*/ 66 w 534"/>
                  <a:gd name="T45" fmla="*/ 6 h 282"/>
                  <a:gd name="T46" fmla="*/ 522 w 534"/>
                  <a:gd name="T47" fmla="*/ 18 h 282"/>
                  <a:gd name="T48" fmla="*/ 522 w 534"/>
                  <a:gd name="T49" fmla="*/ 42 h 282"/>
                  <a:gd name="T50" fmla="*/ 522 w 534"/>
                  <a:gd name="T51" fmla="*/ 54 h 282"/>
                  <a:gd name="T52" fmla="*/ 522 w 534"/>
                  <a:gd name="T53" fmla="*/ 60 h 28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34"/>
                  <a:gd name="T82" fmla="*/ 0 h 282"/>
                  <a:gd name="T83" fmla="*/ 534 w 534"/>
                  <a:gd name="T84" fmla="*/ 282 h 28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34" h="282">
                    <a:moveTo>
                      <a:pt x="522" y="54"/>
                    </a:moveTo>
                    <a:lnTo>
                      <a:pt x="534" y="144"/>
                    </a:lnTo>
                    <a:lnTo>
                      <a:pt x="534" y="282"/>
                    </a:lnTo>
                    <a:lnTo>
                      <a:pt x="486" y="252"/>
                    </a:lnTo>
                    <a:lnTo>
                      <a:pt x="414" y="276"/>
                    </a:lnTo>
                    <a:lnTo>
                      <a:pt x="396" y="258"/>
                    </a:lnTo>
                    <a:lnTo>
                      <a:pt x="384" y="264"/>
                    </a:lnTo>
                    <a:lnTo>
                      <a:pt x="378" y="258"/>
                    </a:lnTo>
                    <a:lnTo>
                      <a:pt x="366" y="276"/>
                    </a:lnTo>
                    <a:lnTo>
                      <a:pt x="360" y="258"/>
                    </a:lnTo>
                    <a:lnTo>
                      <a:pt x="348" y="270"/>
                    </a:lnTo>
                    <a:lnTo>
                      <a:pt x="330" y="252"/>
                    </a:lnTo>
                    <a:lnTo>
                      <a:pt x="318" y="264"/>
                    </a:lnTo>
                    <a:lnTo>
                      <a:pt x="300" y="240"/>
                    </a:lnTo>
                    <a:lnTo>
                      <a:pt x="276" y="246"/>
                    </a:lnTo>
                    <a:lnTo>
                      <a:pt x="234" y="234"/>
                    </a:lnTo>
                    <a:lnTo>
                      <a:pt x="222" y="216"/>
                    </a:lnTo>
                    <a:lnTo>
                      <a:pt x="204" y="216"/>
                    </a:lnTo>
                    <a:lnTo>
                      <a:pt x="180" y="204"/>
                    </a:lnTo>
                    <a:lnTo>
                      <a:pt x="192" y="54"/>
                    </a:lnTo>
                    <a:lnTo>
                      <a:pt x="0" y="42"/>
                    </a:lnTo>
                    <a:lnTo>
                      <a:pt x="6" y="0"/>
                    </a:lnTo>
                    <a:lnTo>
                      <a:pt x="66" y="6"/>
                    </a:lnTo>
                    <a:lnTo>
                      <a:pt x="522" y="18"/>
                    </a:lnTo>
                    <a:lnTo>
                      <a:pt x="522" y="42"/>
                    </a:lnTo>
                    <a:lnTo>
                      <a:pt x="522" y="54"/>
                    </a:lnTo>
                    <a:lnTo>
                      <a:pt x="522" y="6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46" name="Freeform 473"/>
              <p:cNvSpPr>
                <a:spLocks noChangeAspect="1"/>
              </p:cNvSpPr>
              <p:nvPr/>
            </p:nvSpPr>
            <p:spPr bwMode="auto">
              <a:xfrm>
                <a:off x="1311" y="1326"/>
                <a:ext cx="492" cy="414"/>
              </a:xfrm>
              <a:custGeom>
                <a:avLst/>
                <a:gdLst>
                  <a:gd name="T0" fmla="*/ 234 w 492"/>
                  <a:gd name="T1" fmla="*/ 372 h 414"/>
                  <a:gd name="T2" fmla="*/ 0 w 492"/>
                  <a:gd name="T3" fmla="*/ 312 h 414"/>
                  <a:gd name="T4" fmla="*/ 0 w 492"/>
                  <a:gd name="T5" fmla="*/ 240 h 414"/>
                  <a:gd name="T6" fmla="*/ 42 w 492"/>
                  <a:gd name="T7" fmla="*/ 186 h 414"/>
                  <a:gd name="T8" fmla="*/ 96 w 492"/>
                  <a:gd name="T9" fmla="*/ 54 h 414"/>
                  <a:gd name="T10" fmla="*/ 108 w 492"/>
                  <a:gd name="T11" fmla="*/ 0 h 414"/>
                  <a:gd name="T12" fmla="*/ 138 w 492"/>
                  <a:gd name="T13" fmla="*/ 6 h 414"/>
                  <a:gd name="T14" fmla="*/ 132 w 492"/>
                  <a:gd name="T15" fmla="*/ 12 h 414"/>
                  <a:gd name="T16" fmla="*/ 162 w 492"/>
                  <a:gd name="T17" fmla="*/ 30 h 414"/>
                  <a:gd name="T18" fmla="*/ 156 w 492"/>
                  <a:gd name="T19" fmla="*/ 66 h 414"/>
                  <a:gd name="T20" fmla="*/ 180 w 492"/>
                  <a:gd name="T21" fmla="*/ 78 h 414"/>
                  <a:gd name="T22" fmla="*/ 210 w 492"/>
                  <a:gd name="T23" fmla="*/ 72 h 414"/>
                  <a:gd name="T24" fmla="*/ 240 w 492"/>
                  <a:gd name="T25" fmla="*/ 90 h 414"/>
                  <a:gd name="T26" fmla="*/ 366 w 492"/>
                  <a:gd name="T27" fmla="*/ 90 h 414"/>
                  <a:gd name="T28" fmla="*/ 474 w 492"/>
                  <a:gd name="T29" fmla="*/ 114 h 414"/>
                  <a:gd name="T30" fmla="*/ 492 w 492"/>
                  <a:gd name="T31" fmla="*/ 150 h 414"/>
                  <a:gd name="T32" fmla="*/ 432 w 492"/>
                  <a:gd name="T33" fmla="*/ 234 h 414"/>
                  <a:gd name="T34" fmla="*/ 444 w 492"/>
                  <a:gd name="T35" fmla="*/ 252 h 414"/>
                  <a:gd name="T36" fmla="*/ 402 w 492"/>
                  <a:gd name="T37" fmla="*/ 414 h 414"/>
                  <a:gd name="T38" fmla="*/ 270 w 492"/>
                  <a:gd name="T39" fmla="*/ 384 h 414"/>
                  <a:gd name="T40" fmla="*/ 234 w 492"/>
                  <a:gd name="T41" fmla="*/ 372 h 4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92"/>
                  <a:gd name="T64" fmla="*/ 0 h 414"/>
                  <a:gd name="T65" fmla="*/ 492 w 492"/>
                  <a:gd name="T66" fmla="*/ 414 h 4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92" h="414">
                    <a:moveTo>
                      <a:pt x="234" y="372"/>
                    </a:moveTo>
                    <a:lnTo>
                      <a:pt x="0" y="312"/>
                    </a:lnTo>
                    <a:lnTo>
                      <a:pt x="0" y="240"/>
                    </a:lnTo>
                    <a:lnTo>
                      <a:pt x="42" y="186"/>
                    </a:lnTo>
                    <a:lnTo>
                      <a:pt x="96" y="54"/>
                    </a:lnTo>
                    <a:lnTo>
                      <a:pt x="108" y="0"/>
                    </a:lnTo>
                    <a:lnTo>
                      <a:pt x="138" y="6"/>
                    </a:lnTo>
                    <a:lnTo>
                      <a:pt x="132" y="12"/>
                    </a:lnTo>
                    <a:lnTo>
                      <a:pt x="162" y="30"/>
                    </a:lnTo>
                    <a:lnTo>
                      <a:pt x="156" y="66"/>
                    </a:lnTo>
                    <a:lnTo>
                      <a:pt x="180" y="78"/>
                    </a:lnTo>
                    <a:lnTo>
                      <a:pt x="210" y="72"/>
                    </a:lnTo>
                    <a:lnTo>
                      <a:pt x="240" y="90"/>
                    </a:lnTo>
                    <a:lnTo>
                      <a:pt x="366" y="90"/>
                    </a:lnTo>
                    <a:lnTo>
                      <a:pt x="474" y="114"/>
                    </a:lnTo>
                    <a:lnTo>
                      <a:pt x="492" y="150"/>
                    </a:lnTo>
                    <a:lnTo>
                      <a:pt x="432" y="234"/>
                    </a:lnTo>
                    <a:lnTo>
                      <a:pt x="444" y="252"/>
                    </a:lnTo>
                    <a:lnTo>
                      <a:pt x="402" y="414"/>
                    </a:lnTo>
                    <a:lnTo>
                      <a:pt x="270" y="384"/>
                    </a:lnTo>
                    <a:lnTo>
                      <a:pt x="234" y="372"/>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847" name="Freeform 474"/>
              <p:cNvSpPr>
                <a:spLocks noChangeAspect="1"/>
              </p:cNvSpPr>
              <p:nvPr/>
            </p:nvSpPr>
            <p:spPr bwMode="auto">
              <a:xfrm>
                <a:off x="1311" y="1326"/>
                <a:ext cx="492" cy="414"/>
              </a:xfrm>
              <a:custGeom>
                <a:avLst/>
                <a:gdLst>
                  <a:gd name="T0" fmla="*/ 234 w 492"/>
                  <a:gd name="T1" fmla="*/ 372 h 414"/>
                  <a:gd name="T2" fmla="*/ 0 w 492"/>
                  <a:gd name="T3" fmla="*/ 312 h 414"/>
                  <a:gd name="T4" fmla="*/ 0 w 492"/>
                  <a:gd name="T5" fmla="*/ 240 h 414"/>
                  <a:gd name="T6" fmla="*/ 42 w 492"/>
                  <a:gd name="T7" fmla="*/ 186 h 414"/>
                  <a:gd name="T8" fmla="*/ 96 w 492"/>
                  <a:gd name="T9" fmla="*/ 54 h 414"/>
                  <a:gd name="T10" fmla="*/ 108 w 492"/>
                  <a:gd name="T11" fmla="*/ 0 h 414"/>
                  <a:gd name="T12" fmla="*/ 138 w 492"/>
                  <a:gd name="T13" fmla="*/ 6 h 414"/>
                  <a:gd name="T14" fmla="*/ 132 w 492"/>
                  <a:gd name="T15" fmla="*/ 12 h 414"/>
                  <a:gd name="T16" fmla="*/ 162 w 492"/>
                  <a:gd name="T17" fmla="*/ 30 h 414"/>
                  <a:gd name="T18" fmla="*/ 156 w 492"/>
                  <a:gd name="T19" fmla="*/ 66 h 414"/>
                  <a:gd name="T20" fmla="*/ 180 w 492"/>
                  <a:gd name="T21" fmla="*/ 78 h 414"/>
                  <a:gd name="T22" fmla="*/ 210 w 492"/>
                  <a:gd name="T23" fmla="*/ 72 h 414"/>
                  <a:gd name="T24" fmla="*/ 240 w 492"/>
                  <a:gd name="T25" fmla="*/ 90 h 414"/>
                  <a:gd name="T26" fmla="*/ 366 w 492"/>
                  <a:gd name="T27" fmla="*/ 90 h 414"/>
                  <a:gd name="T28" fmla="*/ 474 w 492"/>
                  <a:gd name="T29" fmla="*/ 114 h 414"/>
                  <a:gd name="T30" fmla="*/ 492 w 492"/>
                  <a:gd name="T31" fmla="*/ 150 h 414"/>
                  <a:gd name="T32" fmla="*/ 432 w 492"/>
                  <a:gd name="T33" fmla="*/ 234 h 414"/>
                  <a:gd name="T34" fmla="*/ 444 w 492"/>
                  <a:gd name="T35" fmla="*/ 252 h 414"/>
                  <a:gd name="T36" fmla="*/ 402 w 492"/>
                  <a:gd name="T37" fmla="*/ 414 h 414"/>
                  <a:gd name="T38" fmla="*/ 270 w 492"/>
                  <a:gd name="T39" fmla="*/ 384 h 414"/>
                  <a:gd name="T40" fmla="*/ 234 w 492"/>
                  <a:gd name="T41" fmla="*/ 372 h 414"/>
                  <a:gd name="T42" fmla="*/ 234 w 492"/>
                  <a:gd name="T43" fmla="*/ 378 h 4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2"/>
                  <a:gd name="T67" fmla="*/ 0 h 414"/>
                  <a:gd name="T68" fmla="*/ 492 w 492"/>
                  <a:gd name="T69" fmla="*/ 414 h 4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2" h="414">
                    <a:moveTo>
                      <a:pt x="234" y="372"/>
                    </a:moveTo>
                    <a:lnTo>
                      <a:pt x="0" y="312"/>
                    </a:lnTo>
                    <a:lnTo>
                      <a:pt x="0" y="240"/>
                    </a:lnTo>
                    <a:lnTo>
                      <a:pt x="42" y="186"/>
                    </a:lnTo>
                    <a:lnTo>
                      <a:pt x="96" y="54"/>
                    </a:lnTo>
                    <a:lnTo>
                      <a:pt x="108" y="0"/>
                    </a:lnTo>
                    <a:lnTo>
                      <a:pt x="138" y="6"/>
                    </a:lnTo>
                    <a:lnTo>
                      <a:pt x="132" y="12"/>
                    </a:lnTo>
                    <a:lnTo>
                      <a:pt x="162" y="30"/>
                    </a:lnTo>
                    <a:lnTo>
                      <a:pt x="156" y="66"/>
                    </a:lnTo>
                    <a:lnTo>
                      <a:pt x="180" y="78"/>
                    </a:lnTo>
                    <a:lnTo>
                      <a:pt x="210" y="72"/>
                    </a:lnTo>
                    <a:lnTo>
                      <a:pt x="240" y="90"/>
                    </a:lnTo>
                    <a:lnTo>
                      <a:pt x="366" y="90"/>
                    </a:lnTo>
                    <a:lnTo>
                      <a:pt x="474" y="114"/>
                    </a:lnTo>
                    <a:lnTo>
                      <a:pt x="492" y="150"/>
                    </a:lnTo>
                    <a:lnTo>
                      <a:pt x="432" y="234"/>
                    </a:lnTo>
                    <a:lnTo>
                      <a:pt x="444" y="252"/>
                    </a:lnTo>
                    <a:lnTo>
                      <a:pt x="402" y="414"/>
                    </a:lnTo>
                    <a:lnTo>
                      <a:pt x="270" y="384"/>
                    </a:lnTo>
                    <a:lnTo>
                      <a:pt x="234" y="372"/>
                    </a:lnTo>
                    <a:lnTo>
                      <a:pt x="234" y="37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48" name="Freeform 475"/>
              <p:cNvSpPr>
                <a:spLocks noChangeAspect="1"/>
              </p:cNvSpPr>
              <p:nvPr/>
            </p:nvSpPr>
            <p:spPr bwMode="auto">
              <a:xfrm>
                <a:off x="3801" y="1752"/>
                <a:ext cx="360" cy="228"/>
              </a:xfrm>
              <a:custGeom>
                <a:avLst/>
                <a:gdLst>
                  <a:gd name="T0" fmla="*/ 42 w 360"/>
                  <a:gd name="T1" fmla="*/ 30 h 228"/>
                  <a:gd name="T2" fmla="*/ 48 w 360"/>
                  <a:gd name="T3" fmla="*/ 48 h 228"/>
                  <a:gd name="T4" fmla="*/ 294 w 360"/>
                  <a:gd name="T5" fmla="*/ 0 h 228"/>
                  <a:gd name="T6" fmla="*/ 324 w 360"/>
                  <a:gd name="T7" fmla="*/ 30 h 228"/>
                  <a:gd name="T8" fmla="*/ 342 w 360"/>
                  <a:gd name="T9" fmla="*/ 42 h 228"/>
                  <a:gd name="T10" fmla="*/ 324 w 360"/>
                  <a:gd name="T11" fmla="*/ 72 h 228"/>
                  <a:gd name="T12" fmla="*/ 330 w 360"/>
                  <a:gd name="T13" fmla="*/ 102 h 228"/>
                  <a:gd name="T14" fmla="*/ 360 w 360"/>
                  <a:gd name="T15" fmla="*/ 132 h 228"/>
                  <a:gd name="T16" fmla="*/ 330 w 360"/>
                  <a:gd name="T17" fmla="*/ 168 h 228"/>
                  <a:gd name="T18" fmla="*/ 306 w 360"/>
                  <a:gd name="T19" fmla="*/ 180 h 228"/>
                  <a:gd name="T20" fmla="*/ 288 w 360"/>
                  <a:gd name="T21" fmla="*/ 180 h 228"/>
                  <a:gd name="T22" fmla="*/ 90 w 360"/>
                  <a:gd name="T23" fmla="*/ 222 h 228"/>
                  <a:gd name="T24" fmla="*/ 78 w 360"/>
                  <a:gd name="T25" fmla="*/ 222 h 228"/>
                  <a:gd name="T26" fmla="*/ 30 w 360"/>
                  <a:gd name="T27" fmla="*/ 228 h 228"/>
                  <a:gd name="T28" fmla="*/ 18 w 360"/>
                  <a:gd name="T29" fmla="*/ 156 h 228"/>
                  <a:gd name="T30" fmla="*/ 18 w 360"/>
                  <a:gd name="T31" fmla="*/ 144 h 228"/>
                  <a:gd name="T32" fmla="*/ 0 w 360"/>
                  <a:gd name="T33" fmla="*/ 54 h 228"/>
                  <a:gd name="T34" fmla="*/ 42 w 360"/>
                  <a:gd name="T35" fmla="*/ 30 h 2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28"/>
                  <a:gd name="T56" fmla="*/ 360 w 360"/>
                  <a:gd name="T57" fmla="*/ 228 h 2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28">
                    <a:moveTo>
                      <a:pt x="42" y="30"/>
                    </a:moveTo>
                    <a:lnTo>
                      <a:pt x="48" y="48"/>
                    </a:lnTo>
                    <a:lnTo>
                      <a:pt x="294" y="0"/>
                    </a:lnTo>
                    <a:lnTo>
                      <a:pt x="324" y="30"/>
                    </a:lnTo>
                    <a:lnTo>
                      <a:pt x="342" y="42"/>
                    </a:lnTo>
                    <a:lnTo>
                      <a:pt x="324" y="72"/>
                    </a:lnTo>
                    <a:lnTo>
                      <a:pt x="330" y="102"/>
                    </a:lnTo>
                    <a:lnTo>
                      <a:pt x="360" y="132"/>
                    </a:lnTo>
                    <a:lnTo>
                      <a:pt x="330" y="168"/>
                    </a:lnTo>
                    <a:lnTo>
                      <a:pt x="306" y="180"/>
                    </a:lnTo>
                    <a:lnTo>
                      <a:pt x="288" y="180"/>
                    </a:lnTo>
                    <a:lnTo>
                      <a:pt x="90" y="222"/>
                    </a:lnTo>
                    <a:lnTo>
                      <a:pt x="78" y="222"/>
                    </a:lnTo>
                    <a:lnTo>
                      <a:pt x="30" y="228"/>
                    </a:lnTo>
                    <a:lnTo>
                      <a:pt x="18" y="156"/>
                    </a:lnTo>
                    <a:lnTo>
                      <a:pt x="18" y="144"/>
                    </a:lnTo>
                    <a:lnTo>
                      <a:pt x="0" y="54"/>
                    </a:lnTo>
                    <a:lnTo>
                      <a:pt x="42" y="30"/>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49" name="Freeform 476"/>
              <p:cNvSpPr>
                <a:spLocks noChangeAspect="1"/>
              </p:cNvSpPr>
              <p:nvPr/>
            </p:nvSpPr>
            <p:spPr bwMode="auto">
              <a:xfrm>
                <a:off x="3801" y="1752"/>
                <a:ext cx="360" cy="228"/>
              </a:xfrm>
              <a:custGeom>
                <a:avLst/>
                <a:gdLst>
                  <a:gd name="T0" fmla="*/ 42 w 360"/>
                  <a:gd name="T1" fmla="*/ 30 h 228"/>
                  <a:gd name="T2" fmla="*/ 48 w 360"/>
                  <a:gd name="T3" fmla="*/ 48 h 228"/>
                  <a:gd name="T4" fmla="*/ 294 w 360"/>
                  <a:gd name="T5" fmla="*/ 0 h 228"/>
                  <a:gd name="T6" fmla="*/ 324 w 360"/>
                  <a:gd name="T7" fmla="*/ 30 h 228"/>
                  <a:gd name="T8" fmla="*/ 342 w 360"/>
                  <a:gd name="T9" fmla="*/ 42 h 228"/>
                  <a:gd name="T10" fmla="*/ 324 w 360"/>
                  <a:gd name="T11" fmla="*/ 72 h 228"/>
                  <a:gd name="T12" fmla="*/ 330 w 360"/>
                  <a:gd name="T13" fmla="*/ 102 h 228"/>
                  <a:gd name="T14" fmla="*/ 360 w 360"/>
                  <a:gd name="T15" fmla="*/ 132 h 228"/>
                  <a:gd name="T16" fmla="*/ 330 w 360"/>
                  <a:gd name="T17" fmla="*/ 168 h 228"/>
                  <a:gd name="T18" fmla="*/ 306 w 360"/>
                  <a:gd name="T19" fmla="*/ 180 h 228"/>
                  <a:gd name="T20" fmla="*/ 288 w 360"/>
                  <a:gd name="T21" fmla="*/ 180 h 228"/>
                  <a:gd name="T22" fmla="*/ 90 w 360"/>
                  <a:gd name="T23" fmla="*/ 222 h 228"/>
                  <a:gd name="T24" fmla="*/ 78 w 360"/>
                  <a:gd name="T25" fmla="*/ 222 h 228"/>
                  <a:gd name="T26" fmla="*/ 30 w 360"/>
                  <a:gd name="T27" fmla="*/ 228 h 228"/>
                  <a:gd name="T28" fmla="*/ 18 w 360"/>
                  <a:gd name="T29" fmla="*/ 156 h 228"/>
                  <a:gd name="T30" fmla="*/ 18 w 360"/>
                  <a:gd name="T31" fmla="*/ 144 h 228"/>
                  <a:gd name="T32" fmla="*/ 0 w 360"/>
                  <a:gd name="T33" fmla="*/ 54 h 228"/>
                  <a:gd name="T34" fmla="*/ 42 w 360"/>
                  <a:gd name="T35" fmla="*/ 30 h 228"/>
                  <a:gd name="T36" fmla="*/ 42 w 360"/>
                  <a:gd name="T37" fmla="*/ 36 h 2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28"/>
                  <a:gd name="T59" fmla="*/ 360 w 360"/>
                  <a:gd name="T60" fmla="*/ 228 h 2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28">
                    <a:moveTo>
                      <a:pt x="42" y="30"/>
                    </a:moveTo>
                    <a:lnTo>
                      <a:pt x="48" y="48"/>
                    </a:lnTo>
                    <a:lnTo>
                      <a:pt x="294" y="0"/>
                    </a:lnTo>
                    <a:lnTo>
                      <a:pt x="324" y="30"/>
                    </a:lnTo>
                    <a:lnTo>
                      <a:pt x="342" y="42"/>
                    </a:lnTo>
                    <a:lnTo>
                      <a:pt x="324" y="72"/>
                    </a:lnTo>
                    <a:lnTo>
                      <a:pt x="330" y="102"/>
                    </a:lnTo>
                    <a:lnTo>
                      <a:pt x="360" y="132"/>
                    </a:lnTo>
                    <a:lnTo>
                      <a:pt x="330" y="168"/>
                    </a:lnTo>
                    <a:lnTo>
                      <a:pt x="306" y="180"/>
                    </a:lnTo>
                    <a:lnTo>
                      <a:pt x="288" y="180"/>
                    </a:lnTo>
                    <a:lnTo>
                      <a:pt x="90" y="222"/>
                    </a:lnTo>
                    <a:lnTo>
                      <a:pt x="78" y="222"/>
                    </a:lnTo>
                    <a:lnTo>
                      <a:pt x="30" y="228"/>
                    </a:lnTo>
                    <a:lnTo>
                      <a:pt x="18" y="156"/>
                    </a:lnTo>
                    <a:lnTo>
                      <a:pt x="18" y="144"/>
                    </a:lnTo>
                    <a:lnTo>
                      <a:pt x="0" y="54"/>
                    </a:lnTo>
                    <a:lnTo>
                      <a:pt x="42" y="30"/>
                    </a:lnTo>
                    <a:lnTo>
                      <a:pt x="42" y="3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50" name="Freeform 477"/>
              <p:cNvSpPr>
                <a:spLocks noChangeAspect="1"/>
              </p:cNvSpPr>
              <p:nvPr/>
            </p:nvSpPr>
            <p:spPr bwMode="auto">
              <a:xfrm>
                <a:off x="4299" y="1698"/>
                <a:ext cx="48" cy="54"/>
              </a:xfrm>
              <a:custGeom>
                <a:avLst/>
                <a:gdLst>
                  <a:gd name="T0" fmla="*/ 48 w 48"/>
                  <a:gd name="T1" fmla="*/ 30 h 54"/>
                  <a:gd name="T2" fmla="*/ 36 w 48"/>
                  <a:gd name="T3" fmla="*/ 42 h 54"/>
                  <a:gd name="T4" fmla="*/ 30 w 48"/>
                  <a:gd name="T5" fmla="*/ 24 h 54"/>
                  <a:gd name="T6" fmla="*/ 30 w 48"/>
                  <a:gd name="T7" fmla="*/ 48 h 54"/>
                  <a:gd name="T8" fmla="*/ 6 w 48"/>
                  <a:gd name="T9" fmla="*/ 54 h 54"/>
                  <a:gd name="T10" fmla="*/ 0 w 48"/>
                  <a:gd name="T11" fmla="*/ 6 h 54"/>
                  <a:gd name="T12" fmla="*/ 18 w 48"/>
                  <a:gd name="T13" fmla="*/ 0 h 54"/>
                  <a:gd name="T14" fmla="*/ 42 w 48"/>
                  <a:gd name="T15" fmla="*/ 24 h 54"/>
                  <a:gd name="T16" fmla="*/ 48 w 48"/>
                  <a:gd name="T17" fmla="*/ 3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54"/>
                  <a:gd name="T29" fmla="*/ 48 w 48"/>
                  <a:gd name="T30" fmla="*/ 54 h 5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54">
                    <a:moveTo>
                      <a:pt x="48" y="30"/>
                    </a:moveTo>
                    <a:lnTo>
                      <a:pt x="36" y="42"/>
                    </a:lnTo>
                    <a:lnTo>
                      <a:pt x="30" y="24"/>
                    </a:lnTo>
                    <a:lnTo>
                      <a:pt x="30" y="48"/>
                    </a:lnTo>
                    <a:lnTo>
                      <a:pt x="6" y="54"/>
                    </a:lnTo>
                    <a:lnTo>
                      <a:pt x="0" y="6"/>
                    </a:lnTo>
                    <a:lnTo>
                      <a:pt x="18" y="0"/>
                    </a:lnTo>
                    <a:lnTo>
                      <a:pt x="42" y="24"/>
                    </a:lnTo>
                    <a:lnTo>
                      <a:pt x="48" y="30"/>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851" name="Freeform 478"/>
              <p:cNvSpPr>
                <a:spLocks noChangeAspect="1"/>
              </p:cNvSpPr>
              <p:nvPr/>
            </p:nvSpPr>
            <p:spPr bwMode="auto">
              <a:xfrm>
                <a:off x="4299" y="1698"/>
                <a:ext cx="48" cy="54"/>
              </a:xfrm>
              <a:custGeom>
                <a:avLst/>
                <a:gdLst>
                  <a:gd name="T0" fmla="*/ 48 w 48"/>
                  <a:gd name="T1" fmla="*/ 30 h 54"/>
                  <a:gd name="T2" fmla="*/ 36 w 48"/>
                  <a:gd name="T3" fmla="*/ 42 h 54"/>
                  <a:gd name="T4" fmla="*/ 30 w 48"/>
                  <a:gd name="T5" fmla="*/ 24 h 54"/>
                  <a:gd name="T6" fmla="*/ 30 w 48"/>
                  <a:gd name="T7" fmla="*/ 48 h 54"/>
                  <a:gd name="T8" fmla="*/ 6 w 48"/>
                  <a:gd name="T9" fmla="*/ 54 h 54"/>
                  <a:gd name="T10" fmla="*/ 0 w 48"/>
                  <a:gd name="T11" fmla="*/ 6 h 54"/>
                  <a:gd name="T12" fmla="*/ 18 w 48"/>
                  <a:gd name="T13" fmla="*/ 0 h 54"/>
                  <a:gd name="T14" fmla="*/ 42 w 48"/>
                  <a:gd name="T15" fmla="*/ 24 h 54"/>
                  <a:gd name="T16" fmla="*/ 48 w 48"/>
                  <a:gd name="T17" fmla="*/ 30 h 54"/>
                  <a:gd name="T18" fmla="*/ 48 w 48"/>
                  <a:gd name="T19" fmla="*/ 36 h 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54"/>
                  <a:gd name="T32" fmla="*/ 48 w 48"/>
                  <a:gd name="T33" fmla="*/ 54 h 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54">
                    <a:moveTo>
                      <a:pt x="48" y="30"/>
                    </a:moveTo>
                    <a:lnTo>
                      <a:pt x="36" y="42"/>
                    </a:lnTo>
                    <a:lnTo>
                      <a:pt x="30" y="24"/>
                    </a:lnTo>
                    <a:lnTo>
                      <a:pt x="30" y="48"/>
                    </a:lnTo>
                    <a:lnTo>
                      <a:pt x="6" y="54"/>
                    </a:lnTo>
                    <a:lnTo>
                      <a:pt x="0" y="6"/>
                    </a:lnTo>
                    <a:lnTo>
                      <a:pt x="18" y="0"/>
                    </a:lnTo>
                    <a:lnTo>
                      <a:pt x="42" y="24"/>
                    </a:lnTo>
                    <a:lnTo>
                      <a:pt x="48" y="30"/>
                    </a:lnTo>
                    <a:lnTo>
                      <a:pt x="48" y="3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52" name="Freeform 479"/>
              <p:cNvSpPr>
                <a:spLocks noChangeAspect="1"/>
              </p:cNvSpPr>
              <p:nvPr/>
            </p:nvSpPr>
            <p:spPr bwMode="auto">
              <a:xfrm>
                <a:off x="3717" y="2340"/>
                <a:ext cx="312" cy="240"/>
              </a:xfrm>
              <a:custGeom>
                <a:avLst/>
                <a:gdLst>
                  <a:gd name="T0" fmla="*/ 312 w 312"/>
                  <a:gd name="T1" fmla="*/ 72 h 240"/>
                  <a:gd name="T2" fmla="*/ 276 w 312"/>
                  <a:gd name="T3" fmla="*/ 120 h 240"/>
                  <a:gd name="T4" fmla="*/ 282 w 312"/>
                  <a:gd name="T5" fmla="*/ 132 h 240"/>
                  <a:gd name="T6" fmla="*/ 246 w 312"/>
                  <a:gd name="T7" fmla="*/ 174 h 240"/>
                  <a:gd name="T8" fmla="*/ 240 w 312"/>
                  <a:gd name="T9" fmla="*/ 168 h 240"/>
                  <a:gd name="T10" fmla="*/ 240 w 312"/>
                  <a:gd name="T11" fmla="*/ 180 h 240"/>
                  <a:gd name="T12" fmla="*/ 204 w 312"/>
                  <a:gd name="T13" fmla="*/ 198 h 240"/>
                  <a:gd name="T14" fmla="*/ 204 w 312"/>
                  <a:gd name="T15" fmla="*/ 216 h 240"/>
                  <a:gd name="T16" fmla="*/ 186 w 312"/>
                  <a:gd name="T17" fmla="*/ 204 h 240"/>
                  <a:gd name="T18" fmla="*/ 198 w 312"/>
                  <a:gd name="T19" fmla="*/ 222 h 240"/>
                  <a:gd name="T20" fmla="*/ 186 w 312"/>
                  <a:gd name="T21" fmla="*/ 240 h 240"/>
                  <a:gd name="T22" fmla="*/ 168 w 312"/>
                  <a:gd name="T23" fmla="*/ 234 h 240"/>
                  <a:gd name="T24" fmla="*/ 138 w 312"/>
                  <a:gd name="T25" fmla="*/ 168 h 240"/>
                  <a:gd name="T26" fmla="*/ 60 w 312"/>
                  <a:gd name="T27" fmla="*/ 108 h 240"/>
                  <a:gd name="T28" fmla="*/ 30 w 312"/>
                  <a:gd name="T29" fmla="*/ 72 h 240"/>
                  <a:gd name="T30" fmla="*/ 0 w 312"/>
                  <a:gd name="T31" fmla="*/ 54 h 240"/>
                  <a:gd name="T32" fmla="*/ 12 w 312"/>
                  <a:gd name="T33" fmla="*/ 30 h 240"/>
                  <a:gd name="T34" fmla="*/ 54 w 312"/>
                  <a:gd name="T35" fmla="*/ 6 h 240"/>
                  <a:gd name="T36" fmla="*/ 144 w 312"/>
                  <a:gd name="T37" fmla="*/ 0 h 240"/>
                  <a:gd name="T38" fmla="*/ 162 w 312"/>
                  <a:gd name="T39" fmla="*/ 24 h 240"/>
                  <a:gd name="T40" fmla="*/ 228 w 312"/>
                  <a:gd name="T41" fmla="*/ 12 h 240"/>
                  <a:gd name="T42" fmla="*/ 306 w 312"/>
                  <a:gd name="T43" fmla="*/ 66 h 240"/>
                  <a:gd name="T44" fmla="*/ 312 w 312"/>
                  <a:gd name="T45" fmla="*/ 72 h 2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12"/>
                  <a:gd name="T70" fmla="*/ 0 h 240"/>
                  <a:gd name="T71" fmla="*/ 312 w 312"/>
                  <a:gd name="T72" fmla="*/ 240 h 24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12" h="240">
                    <a:moveTo>
                      <a:pt x="312" y="72"/>
                    </a:moveTo>
                    <a:lnTo>
                      <a:pt x="276" y="120"/>
                    </a:lnTo>
                    <a:lnTo>
                      <a:pt x="282" y="132"/>
                    </a:lnTo>
                    <a:lnTo>
                      <a:pt x="246" y="174"/>
                    </a:lnTo>
                    <a:lnTo>
                      <a:pt x="240" y="168"/>
                    </a:lnTo>
                    <a:lnTo>
                      <a:pt x="240" y="180"/>
                    </a:lnTo>
                    <a:lnTo>
                      <a:pt x="204" y="198"/>
                    </a:lnTo>
                    <a:lnTo>
                      <a:pt x="204" y="216"/>
                    </a:lnTo>
                    <a:lnTo>
                      <a:pt x="186" y="204"/>
                    </a:lnTo>
                    <a:lnTo>
                      <a:pt x="198" y="222"/>
                    </a:lnTo>
                    <a:lnTo>
                      <a:pt x="186" y="240"/>
                    </a:lnTo>
                    <a:lnTo>
                      <a:pt x="168" y="234"/>
                    </a:lnTo>
                    <a:lnTo>
                      <a:pt x="138" y="168"/>
                    </a:lnTo>
                    <a:lnTo>
                      <a:pt x="60" y="108"/>
                    </a:lnTo>
                    <a:lnTo>
                      <a:pt x="30" y="72"/>
                    </a:lnTo>
                    <a:lnTo>
                      <a:pt x="0" y="54"/>
                    </a:lnTo>
                    <a:lnTo>
                      <a:pt x="12" y="30"/>
                    </a:lnTo>
                    <a:lnTo>
                      <a:pt x="54" y="6"/>
                    </a:lnTo>
                    <a:lnTo>
                      <a:pt x="144" y="0"/>
                    </a:lnTo>
                    <a:lnTo>
                      <a:pt x="162" y="24"/>
                    </a:lnTo>
                    <a:lnTo>
                      <a:pt x="228" y="12"/>
                    </a:lnTo>
                    <a:lnTo>
                      <a:pt x="306" y="66"/>
                    </a:lnTo>
                    <a:lnTo>
                      <a:pt x="312" y="72"/>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53" name="Freeform 480"/>
              <p:cNvSpPr>
                <a:spLocks noChangeAspect="1"/>
              </p:cNvSpPr>
              <p:nvPr/>
            </p:nvSpPr>
            <p:spPr bwMode="auto">
              <a:xfrm>
                <a:off x="3717" y="2340"/>
                <a:ext cx="312" cy="240"/>
              </a:xfrm>
              <a:custGeom>
                <a:avLst/>
                <a:gdLst>
                  <a:gd name="T0" fmla="*/ 312 w 312"/>
                  <a:gd name="T1" fmla="*/ 72 h 240"/>
                  <a:gd name="T2" fmla="*/ 276 w 312"/>
                  <a:gd name="T3" fmla="*/ 120 h 240"/>
                  <a:gd name="T4" fmla="*/ 282 w 312"/>
                  <a:gd name="T5" fmla="*/ 132 h 240"/>
                  <a:gd name="T6" fmla="*/ 246 w 312"/>
                  <a:gd name="T7" fmla="*/ 174 h 240"/>
                  <a:gd name="T8" fmla="*/ 240 w 312"/>
                  <a:gd name="T9" fmla="*/ 168 h 240"/>
                  <a:gd name="T10" fmla="*/ 240 w 312"/>
                  <a:gd name="T11" fmla="*/ 180 h 240"/>
                  <a:gd name="T12" fmla="*/ 204 w 312"/>
                  <a:gd name="T13" fmla="*/ 198 h 240"/>
                  <a:gd name="T14" fmla="*/ 204 w 312"/>
                  <a:gd name="T15" fmla="*/ 216 h 240"/>
                  <a:gd name="T16" fmla="*/ 186 w 312"/>
                  <a:gd name="T17" fmla="*/ 204 h 240"/>
                  <a:gd name="T18" fmla="*/ 198 w 312"/>
                  <a:gd name="T19" fmla="*/ 222 h 240"/>
                  <a:gd name="T20" fmla="*/ 186 w 312"/>
                  <a:gd name="T21" fmla="*/ 240 h 240"/>
                  <a:gd name="T22" fmla="*/ 168 w 312"/>
                  <a:gd name="T23" fmla="*/ 234 h 240"/>
                  <a:gd name="T24" fmla="*/ 138 w 312"/>
                  <a:gd name="T25" fmla="*/ 168 h 240"/>
                  <a:gd name="T26" fmla="*/ 60 w 312"/>
                  <a:gd name="T27" fmla="*/ 108 h 240"/>
                  <a:gd name="T28" fmla="*/ 30 w 312"/>
                  <a:gd name="T29" fmla="*/ 72 h 240"/>
                  <a:gd name="T30" fmla="*/ 0 w 312"/>
                  <a:gd name="T31" fmla="*/ 54 h 240"/>
                  <a:gd name="T32" fmla="*/ 12 w 312"/>
                  <a:gd name="T33" fmla="*/ 30 h 240"/>
                  <a:gd name="T34" fmla="*/ 54 w 312"/>
                  <a:gd name="T35" fmla="*/ 6 h 240"/>
                  <a:gd name="T36" fmla="*/ 144 w 312"/>
                  <a:gd name="T37" fmla="*/ 0 h 240"/>
                  <a:gd name="T38" fmla="*/ 162 w 312"/>
                  <a:gd name="T39" fmla="*/ 24 h 240"/>
                  <a:gd name="T40" fmla="*/ 228 w 312"/>
                  <a:gd name="T41" fmla="*/ 12 h 240"/>
                  <a:gd name="T42" fmla="*/ 306 w 312"/>
                  <a:gd name="T43" fmla="*/ 66 h 240"/>
                  <a:gd name="T44" fmla="*/ 312 w 312"/>
                  <a:gd name="T45" fmla="*/ 72 h 240"/>
                  <a:gd name="T46" fmla="*/ 312 w 312"/>
                  <a:gd name="T47" fmla="*/ 78 h 2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12"/>
                  <a:gd name="T73" fmla="*/ 0 h 240"/>
                  <a:gd name="T74" fmla="*/ 312 w 312"/>
                  <a:gd name="T75" fmla="*/ 240 h 24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12" h="240">
                    <a:moveTo>
                      <a:pt x="312" y="72"/>
                    </a:moveTo>
                    <a:lnTo>
                      <a:pt x="276" y="120"/>
                    </a:lnTo>
                    <a:lnTo>
                      <a:pt x="282" y="132"/>
                    </a:lnTo>
                    <a:lnTo>
                      <a:pt x="246" y="174"/>
                    </a:lnTo>
                    <a:lnTo>
                      <a:pt x="240" y="168"/>
                    </a:lnTo>
                    <a:lnTo>
                      <a:pt x="240" y="180"/>
                    </a:lnTo>
                    <a:lnTo>
                      <a:pt x="204" y="198"/>
                    </a:lnTo>
                    <a:lnTo>
                      <a:pt x="204" y="216"/>
                    </a:lnTo>
                    <a:lnTo>
                      <a:pt x="186" y="204"/>
                    </a:lnTo>
                    <a:lnTo>
                      <a:pt x="198" y="222"/>
                    </a:lnTo>
                    <a:lnTo>
                      <a:pt x="186" y="240"/>
                    </a:lnTo>
                    <a:lnTo>
                      <a:pt x="168" y="234"/>
                    </a:lnTo>
                    <a:lnTo>
                      <a:pt x="138" y="168"/>
                    </a:lnTo>
                    <a:lnTo>
                      <a:pt x="60" y="108"/>
                    </a:lnTo>
                    <a:lnTo>
                      <a:pt x="30" y="72"/>
                    </a:lnTo>
                    <a:lnTo>
                      <a:pt x="0" y="54"/>
                    </a:lnTo>
                    <a:lnTo>
                      <a:pt x="12" y="30"/>
                    </a:lnTo>
                    <a:lnTo>
                      <a:pt x="54" y="6"/>
                    </a:lnTo>
                    <a:lnTo>
                      <a:pt x="144" y="0"/>
                    </a:lnTo>
                    <a:lnTo>
                      <a:pt x="162" y="24"/>
                    </a:lnTo>
                    <a:lnTo>
                      <a:pt x="228" y="12"/>
                    </a:lnTo>
                    <a:lnTo>
                      <a:pt x="306" y="66"/>
                    </a:lnTo>
                    <a:lnTo>
                      <a:pt x="312" y="72"/>
                    </a:lnTo>
                    <a:lnTo>
                      <a:pt x="312" y="7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54" name="Freeform 481"/>
              <p:cNvSpPr>
                <a:spLocks noChangeAspect="1"/>
              </p:cNvSpPr>
              <p:nvPr/>
            </p:nvSpPr>
            <p:spPr bwMode="auto">
              <a:xfrm>
                <a:off x="2457" y="1554"/>
                <a:ext cx="432" cy="288"/>
              </a:xfrm>
              <a:custGeom>
                <a:avLst/>
                <a:gdLst>
                  <a:gd name="T0" fmla="*/ 432 w 432"/>
                  <a:gd name="T1" fmla="*/ 204 h 288"/>
                  <a:gd name="T2" fmla="*/ 426 w 432"/>
                  <a:gd name="T3" fmla="*/ 210 h 288"/>
                  <a:gd name="T4" fmla="*/ 432 w 432"/>
                  <a:gd name="T5" fmla="*/ 234 h 288"/>
                  <a:gd name="T6" fmla="*/ 420 w 432"/>
                  <a:gd name="T7" fmla="*/ 264 h 288"/>
                  <a:gd name="T8" fmla="*/ 432 w 432"/>
                  <a:gd name="T9" fmla="*/ 288 h 288"/>
                  <a:gd name="T10" fmla="*/ 384 w 432"/>
                  <a:gd name="T11" fmla="*/ 258 h 288"/>
                  <a:gd name="T12" fmla="*/ 342 w 432"/>
                  <a:gd name="T13" fmla="*/ 264 h 288"/>
                  <a:gd name="T14" fmla="*/ 312 w 432"/>
                  <a:gd name="T15" fmla="*/ 246 h 288"/>
                  <a:gd name="T16" fmla="*/ 0 w 432"/>
                  <a:gd name="T17" fmla="*/ 228 h 288"/>
                  <a:gd name="T18" fmla="*/ 0 w 432"/>
                  <a:gd name="T19" fmla="*/ 186 h 288"/>
                  <a:gd name="T20" fmla="*/ 12 w 432"/>
                  <a:gd name="T21" fmla="*/ 72 h 288"/>
                  <a:gd name="T22" fmla="*/ 18 w 432"/>
                  <a:gd name="T23" fmla="*/ 0 h 288"/>
                  <a:gd name="T24" fmla="*/ 426 w 432"/>
                  <a:gd name="T25" fmla="*/ 18 h 288"/>
                  <a:gd name="T26" fmla="*/ 414 w 432"/>
                  <a:gd name="T27" fmla="*/ 42 h 288"/>
                  <a:gd name="T28" fmla="*/ 432 w 432"/>
                  <a:gd name="T29" fmla="*/ 66 h 288"/>
                  <a:gd name="T30" fmla="*/ 432 w 432"/>
                  <a:gd name="T31" fmla="*/ 180 h 288"/>
                  <a:gd name="T32" fmla="*/ 432 w 432"/>
                  <a:gd name="T33" fmla="*/ 204 h 28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32"/>
                  <a:gd name="T52" fmla="*/ 0 h 288"/>
                  <a:gd name="T53" fmla="*/ 432 w 432"/>
                  <a:gd name="T54" fmla="*/ 288 h 28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32" h="288">
                    <a:moveTo>
                      <a:pt x="432" y="204"/>
                    </a:moveTo>
                    <a:lnTo>
                      <a:pt x="426" y="210"/>
                    </a:lnTo>
                    <a:lnTo>
                      <a:pt x="432" y="234"/>
                    </a:lnTo>
                    <a:lnTo>
                      <a:pt x="420" y="264"/>
                    </a:lnTo>
                    <a:lnTo>
                      <a:pt x="432" y="288"/>
                    </a:lnTo>
                    <a:lnTo>
                      <a:pt x="384" y="258"/>
                    </a:lnTo>
                    <a:lnTo>
                      <a:pt x="342" y="264"/>
                    </a:lnTo>
                    <a:lnTo>
                      <a:pt x="312" y="246"/>
                    </a:lnTo>
                    <a:lnTo>
                      <a:pt x="0" y="228"/>
                    </a:lnTo>
                    <a:lnTo>
                      <a:pt x="0" y="186"/>
                    </a:lnTo>
                    <a:lnTo>
                      <a:pt x="12" y="72"/>
                    </a:lnTo>
                    <a:lnTo>
                      <a:pt x="18" y="0"/>
                    </a:lnTo>
                    <a:lnTo>
                      <a:pt x="426" y="18"/>
                    </a:lnTo>
                    <a:lnTo>
                      <a:pt x="414" y="42"/>
                    </a:lnTo>
                    <a:lnTo>
                      <a:pt x="432" y="66"/>
                    </a:lnTo>
                    <a:lnTo>
                      <a:pt x="432" y="180"/>
                    </a:lnTo>
                    <a:lnTo>
                      <a:pt x="432" y="204"/>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855" name="Freeform 482"/>
              <p:cNvSpPr>
                <a:spLocks noChangeAspect="1"/>
              </p:cNvSpPr>
              <p:nvPr/>
            </p:nvSpPr>
            <p:spPr bwMode="auto">
              <a:xfrm>
                <a:off x="2457" y="1554"/>
                <a:ext cx="432" cy="288"/>
              </a:xfrm>
              <a:custGeom>
                <a:avLst/>
                <a:gdLst>
                  <a:gd name="T0" fmla="*/ 432 w 432"/>
                  <a:gd name="T1" fmla="*/ 204 h 288"/>
                  <a:gd name="T2" fmla="*/ 426 w 432"/>
                  <a:gd name="T3" fmla="*/ 210 h 288"/>
                  <a:gd name="T4" fmla="*/ 432 w 432"/>
                  <a:gd name="T5" fmla="*/ 234 h 288"/>
                  <a:gd name="T6" fmla="*/ 420 w 432"/>
                  <a:gd name="T7" fmla="*/ 264 h 288"/>
                  <a:gd name="T8" fmla="*/ 432 w 432"/>
                  <a:gd name="T9" fmla="*/ 288 h 288"/>
                  <a:gd name="T10" fmla="*/ 384 w 432"/>
                  <a:gd name="T11" fmla="*/ 258 h 288"/>
                  <a:gd name="T12" fmla="*/ 342 w 432"/>
                  <a:gd name="T13" fmla="*/ 264 h 288"/>
                  <a:gd name="T14" fmla="*/ 312 w 432"/>
                  <a:gd name="T15" fmla="*/ 246 h 288"/>
                  <a:gd name="T16" fmla="*/ 0 w 432"/>
                  <a:gd name="T17" fmla="*/ 228 h 288"/>
                  <a:gd name="T18" fmla="*/ 0 w 432"/>
                  <a:gd name="T19" fmla="*/ 186 h 288"/>
                  <a:gd name="T20" fmla="*/ 12 w 432"/>
                  <a:gd name="T21" fmla="*/ 72 h 288"/>
                  <a:gd name="T22" fmla="*/ 18 w 432"/>
                  <a:gd name="T23" fmla="*/ 0 h 288"/>
                  <a:gd name="T24" fmla="*/ 426 w 432"/>
                  <a:gd name="T25" fmla="*/ 18 h 288"/>
                  <a:gd name="T26" fmla="*/ 414 w 432"/>
                  <a:gd name="T27" fmla="*/ 42 h 288"/>
                  <a:gd name="T28" fmla="*/ 432 w 432"/>
                  <a:gd name="T29" fmla="*/ 66 h 288"/>
                  <a:gd name="T30" fmla="*/ 432 w 432"/>
                  <a:gd name="T31" fmla="*/ 180 h 288"/>
                  <a:gd name="T32" fmla="*/ 432 w 432"/>
                  <a:gd name="T33" fmla="*/ 204 h 288"/>
                  <a:gd name="T34" fmla="*/ 432 w 432"/>
                  <a:gd name="T35" fmla="*/ 210 h 2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32"/>
                  <a:gd name="T55" fmla="*/ 0 h 288"/>
                  <a:gd name="T56" fmla="*/ 432 w 432"/>
                  <a:gd name="T57" fmla="*/ 288 h 28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32" h="288">
                    <a:moveTo>
                      <a:pt x="432" y="204"/>
                    </a:moveTo>
                    <a:lnTo>
                      <a:pt x="426" y="210"/>
                    </a:lnTo>
                    <a:lnTo>
                      <a:pt x="432" y="234"/>
                    </a:lnTo>
                    <a:lnTo>
                      <a:pt x="420" y="264"/>
                    </a:lnTo>
                    <a:lnTo>
                      <a:pt x="432" y="288"/>
                    </a:lnTo>
                    <a:lnTo>
                      <a:pt x="384" y="258"/>
                    </a:lnTo>
                    <a:lnTo>
                      <a:pt x="342" y="264"/>
                    </a:lnTo>
                    <a:lnTo>
                      <a:pt x="312" y="246"/>
                    </a:lnTo>
                    <a:lnTo>
                      <a:pt x="0" y="228"/>
                    </a:lnTo>
                    <a:lnTo>
                      <a:pt x="0" y="186"/>
                    </a:lnTo>
                    <a:lnTo>
                      <a:pt x="12" y="72"/>
                    </a:lnTo>
                    <a:lnTo>
                      <a:pt x="18" y="0"/>
                    </a:lnTo>
                    <a:lnTo>
                      <a:pt x="426" y="18"/>
                    </a:lnTo>
                    <a:lnTo>
                      <a:pt x="414" y="42"/>
                    </a:lnTo>
                    <a:lnTo>
                      <a:pt x="432" y="66"/>
                    </a:lnTo>
                    <a:lnTo>
                      <a:pt x="432" y="180"/>
                    </a:lnTo>
                    <a:lnTo>
                      <a:pt x="432" y="204"/>
                    </a:lnTo>
                    <a:lnTo>
                      <a:pt x="432" y="21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56" name="Freeform 483"/>
              <p:cNvSpPr>
                <a:spLocks noChangeAspect="1"/>
              </p:cNvSpPr>
              <p:nvPr/>
            </p:nvSpPr>
            <p:spPr bwMode="auto">
              <a:xfrm>
                <a:off x="3279" y="2232"/>
                <a:ext cx="522" cy="180"/>
              </a:xfrm>
              <a:custGeom>
                <a:avLst/>
                <a:gdLst>
                  <a:gd name="T0" fmla="*/ 522 w 522"/>
                  <a:gd name="T1" fmla="*/ 0 h 180"/>
                  <a:gd name="T2" fmla="*/ 522 w 522"/>
                  <a:gd name="T3" fmla="*/ 24 h 180"/>
                  <a:gd name="T4" fmla="*/ 504 w 522"/>
                  <a:gd name="T5" fmla="*/ 42 h 180"/>
                  <a:gd name="T6" fmla="*/ 474 w 522"/>
                  <a:gd name="T7" fmla="*/ 60 h 180"/>
                  <a:gd name="T8" fmla="*/ 468 w 522"/>
                  <a:gd name="T9" fmla="*/ 54 h 180"/>
                  <a:gd name="T10" fmla="*/ 450 w 522"/>
                  <a:gd name="T11" fmla="*/ 78 h 180"/>
                  <a:gd name="T12" fmla="*/ 402 w 522"/>
                  <a:gd name="T13" fmla="*/ 102 h 180"/>
                  <a:gd name="T14" fmla="*/ 390 w 522"/>
                  <a:gd name="T15" fmla="*/ 126 h 180"/>
                  <a:gd name="T16" fmla="*/ 372 w 522"/>
                  <a:gd name="T17" fmla="*/ 132 h 180"/>
                  <a:gd name="T18" fmla="*/ 372 w 522"/>
                  <a:gd name="T19" fmla="*/ 150 h 180"/>
                  <a:gd name="T20" fmla="*/ 294 w 522"/>
                  <a:gd name="T21" fmla="*/ 162 h 180"/>
                  <a:gd name="T22" fmla="*/ 132 w 522"/>
                  <a:gd name="T23" fmla="*/ 174 h 180"/>
                  <a:gd name="T24" fmla="*/ 0 w 522"/>
                  <a:gd name="T25" fmla="*/ 180 h 180"/>
                  <a:gd name="T26" fmla="*/ 12 w 522"/>
                  <a:gd name="T27" fmla="*/ 168 h 180"/>
                  <a:gd name="T28" fmla="*/ 0 w 522"/>
                  <a:gd name="T29" fmla="*/ 150 h 180"/>
                  <a:gd name="T30" fmla="*/ 18 w 522"/>
                  <a:gd name="T31" fmla="*/ 138 h 180"/>
                  <a:gd name="T32" fmla="*/ 18 w 522"/>
                  <a:gd name="T33" fmla="*/ 126 h 180"/>
                  <a:gd name="T34" fmla="*/ 30 w 522"/>
                  <a:gd name="T35" fmla="*/ 108 h 180"/>
                  <a:gd name="T36" fmla="*/ 30 w 522"/>
                  <a:gd name="T37" fmla="*/ 102 h 180"/>
                  <a:gd name="T38" fmla="*/ 36 w 522"/>
                  <a:gd name="T39" fmla="*/ 54 h 180"/>
                  <a:gd name="T40" fmla="*/ 42 w 522"/>
                  <a:gd name="T41" fmla="*/ 60 h 180"/>
                  <a:gd name="T42" fmla="*/ 126 w 522"/>
                  <a:gd name="T43" fmla="*/ 54 h 180"/>
                  <a:gd name="T44" fmla="*/ 126 w 522"/>
                  <a:gd name="T45" fmla="*/ 42 h 180"/>
                  <a:gd name="T46" fmla="*/ 402 w 522"/>
                  <a:gd name="T47" fmla="*/ 18 h 180"/>
                  <a:gd name="T48" fmla="*/ 522 w 522"/>
                  <a:gd name="T49" fmla="*/ 0 h 1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22"/>
                  <a:gd name="T76" fmla="*/ 0 h 180"/>
                  <a:gd name="T77" fmla="*/ 522 w 522"/>
                  <a:gd name="T78" fmla="*/ 180 h 18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22" h="180">
                    <a:moveTo>
                      <a:pt x="522" y="0"/>
                    </a:moveTo>
                    <a:lnTo>
                      <a:pt x="522" y="24"/>
                    </a:lnTo>
                    <a:lnTo>
                      <a:pt x="504" y="42"/>
                    </a:lnTo>
                    <a:lnTo>
                      <a:pt x="474" y="60"/>
                    </a:lnTo>
                    <a:lnTo>
                      <a:pt x="468" y="54"/>
                    </a:lnTo>
                    <a:lnTo>
                      <a:pt x="450" y="78"/>
                    </a:lnTo>
                    <a:lnTo>
                      <a:pt x="402" y="102"/>
                    </a:lnTo>
                    <a:lnTo>
                      <a:pt x="390" y="126"/>
                    </a:lnTo>
                    <a:lnTo>
                      <a:pt x="372" y="132"/>
                    </a:lnTo>
                    <a:lnTo>
                      <a:pt x="372" y="150"/>
                    </a:lnTo>
                    <a:lnTo>
                      <a:pt x="294" y="162"/>
                    </a:lnTo>
                    <a:lnTo>
                      <a:pt x="132" y="174"/>
                    </a:lnTo>
                    <a:lnTo>
                      <a:pt x="0" y="180"/>
                    </a:lnTo>
                    <a:lnTo>
                      <a:pt x="12" y="168"/>
                    </a:lnTo>
                    <a:lnTo>
                      <a:pt x="0" y="150"/>
                    </a:lnTo>
                    <a:lnTo>
                      <a:pt x="18" y="138"/>
                    </a:lnTo>
                    <a:lnTo>
                      <a:pt x="18" y="126"/>
                    </a:lnTo>
                    <a:lnTo>
                      <a:pt x="30" y="108"/>
                    </a:lnTo>
                    <a:lnTo>
                      <a:pt x="30" y="102"/>
                    </a:lnTo>
                    <a:lnTo>
                      <a:pt x="36" y="54"/>
                    </a:lnTo>
                    <a:lnTo>
                      <a:pt x="42" y="60"/>
                    </a:lnTo>
                    <a:lnTo>
                      <a:pt x="126" y="54"/>
                    </a:lnTo>
                    <a:lnTo>
                      <a:pt x="126" y="42"/>
                    </a:lnTo>
                    <a:lnTo>
                      <a:pt x="402" y="18"/>
                    </a:lnTo>
                    <a:lnTo>
                      <a:pt x="522" y="0"/>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57" name="Freeform 484"/>
              <p:cNvSpPr>
                <a:spLocks noChangeAspect="1"/>
              </p:cNvSpPr>
              <p:nvPr/>
            </p:nvSpPr>
            <p:spPr bwMode="auto">
              <a:xfrm>
                <a:off x="3279" y="2232"/>
                <a:ext cx="522" cy="180"/>
              </a:xfrm>
              <a:custGeom>
                <a:avLst/>
                <a:gdLst>
                  <a:gd name="T0" fmla="*/ 522 w 522"/>
                  <a:gd name="T1" fmla="*/ 0 h 180"/>
                  <a:gd name="T2" fmla="*/ 522 w 522"/>
                  <a:gd name="T3" fmla="*/ 24 h 180"/>
                  <a:gd name="T4" fmla="*/ 504 w 522"/>
                  <a:gd name="T5" fmla="*/ 42 h 180"/>
                  <a:gd name="T6" fmla="*/ 474 w 522"/>
                  <a:gd name="T7" fmla="*/ 60 h 180"/>
                  <a:gd name="T8" fmla="*/ 468 w 522"/>
                  <a:gd name="T9" fmla="*/ 54 h 180"/>
                  <a:gd name="T10" fmla="*/ 450 w 522"/>
                  <a:gd name="T11" fmla="*/ 78 h 180"/>
                  <a:gd name="T12" fmla="*/ 402 w 522"/>
                  <a:gd name="T13" fmla="*/ 102 h 180"/>
                  <a:gd name="T14" fmla="*/ 390 w 522"/>
                  <a:gd name="T15" fmla="*/ 126 h 180"/>
                  <a:gd name="T16" fmla="*/ 372 w 522"/>
                  <a:gd name="T17" fmla="*/ 132 h 180"/>
                  <a:gd name="T18" fmla="*/ 372 w 522"/>
                  <a:gd name="T19" fmla="*/ 150 h 180"/>
                  <a:gd name="T20" fmla="*/ 294 w 522"/>
                  <a:gd name="T21" fmla="*/ 162 h 180"/>
                  <a:gd name="T22" fmla="*/ 132 w 522"/>
                  <a:gd name="T23" fmla="*/ 174 h 180"/>
                  <a:gd name="T24" fmla="*/ 0 w 522"/>
                  <a:gd name="T25" fmla="*/ 180 h 180"/>
                  <a:gd name="T26" fmla="*/ 12 w 522"/>
                  <a:gd name="T27" fmla="*/ 168 h 180"/>
                  <a:gd name="T28" fmla="*/ 0 w 522"/>
                  <a:gd name="T29" fmla="*/ 150 h 180"/>
                  <a:gd name="T30" fmla="*/ 18 w 522"/>
                  <a:gd name="T31" fmla="*/ 138 h 180"/>
                  <a:gd name="T32" fmla="*/ 18 w 522"/>
                  <a:gd name="T33" fmla="*/ 126 h 180"/>
                  <a:gd name="T34" fmla="*/ 30 w 522"/>
                  <a:gd name="T35" fmla="*/ 108 h 180"/>
                  <a:gd name="T36" fmla="*/ 30 w 522"/>
                  <a:gd name="T37" fmla="*/ 102 h 180"/>
                  <a:gd name="T38" fmla="*/ 36 w 522"/>
                  <a:gd name="T39" fmla="*/ 54 h 180"/>
                  <a:gd name="T40" fmla="*/ 42 w 522"/>
                  <a:gd name="T41" fmla="*/ 60 h 180"/>
                  <a:gd name="T42" fmla="*/ 126 w 522"/>
                  <a:gd name="T43" fmla="*/ 54 h 180"/>
                  <a:gd name="T44" fmla="*/ 126 w 522"/>
                  <a:gd name="T45" fmla="*/ 42 h 180"/>
                  <a:gd name="T46" fmla="*/ 402 w 522"/>
                  <a:gd name="T47" fmla="*/ 18 h 180"/>
                  <a:gd name="T48" fmla="*/ 522 w 522"/>
                  <a:gd name="T49" fmla="*/ 0 h 180"/>
                  <a:gd name="T50" fmla="*/ 522 w 522"/>
                  <a:gd name="T51" fmla="*/ 6 h 18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22"/>
                  <a:gd name="T79" fmla="*/ 0 h 180"/>
                  <a:gd name="T80" fmla="*/ 522 w 522"/>
                  <a:gd name="T81" fmla="*/ 180 h 18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22" h="180">
                    <a:moveTo>
                      <a:pt x="522" y="0"/>
                    </a:moveTo>
                    <a:lnTo>
                      <a:pt x="522" y="24"/>
                    </a:lnTo>
                    <a:lnTo>
                      <a:pt x="504" y="42"/>
                    </a:lnTo>
                    <a:lnTo>
                      <a:pt x="474" y="60"/>
                    </a:lnTo>
                    <a:lnTo>
                      <a:pt x="468" y="54"/>
                    </a:lnTo>
                    <a:lnTo>
                      <a:pt x="450" y="78"/>
                    </a:lnTo>
                    <a:lnTo>
                      <a:pt x="402" y="102"/>
                    </a:lnTo>
                    <a:lnTo>
                      <a:pt x="390" y="126"/>
                    </a:lnTo>
                    <a:lnTo>
                      <a:pt x="372" y="132"/>
                    </a:lnTo>
                    <a:lnTo>
                      <a:pt x="372" y="150"/>
                    </a:lnTo>
                    <a:lnTo>
                      <a:pt x="294" y="162"/>
                    </a:lnTo>
                    <a:lnTo>
                      <a:pt x="132" y="174"/>
                    </a:lnTo>
                    <a:lnTo>
                      <a:pt x="0" y="180"/>
                    </a:lnTo>
                    <a:lnTo>
                      <a:pt x="12" y="168"/>
                    </a:lnTo>
                    <a:lnTo>
                      <a:pt x="0" y="150"/>
                    </a:lnTo>
                    <a:lnTo>
                      <a:pt x="18" y="138"/>
                    </a:lnTo>
                    <a:lnTo>
                      <a:pt x="18" y="126"/>
                    </a:lnTo>
                    <a:lnTo>
                      <a:pt x="30" y="108"/>
                    </a:lnTo>
                    <a:lnTo>
                      <a:pt x="30" y="102"/>
                    </a:lnTo>
                    <a:lnTo>
                      <a:pt x="36" y="54"/>
                    </a:lnTo>
                    <a:lnTo>
                      <a:pt x="42" y="60"/>
                    </a:lnTo>
                    <a:lnTo>
                      <a:pt x="126" y="54"/>
                    </a:lnTo>
                    <a:lnTo>
                      <a:pt x="126" y="42"/>
                    </a:lnTo>
                    <a:lnTo>
                      <a:pt x="402" y="18"/>
                    </a:lnTo>
                    <a:lnTo>
                      <a:pt x="522" y="0"/>
                    </a:lnTo>
                    <a:lnTo>
                      <a:pt x="522"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58" name="Freeform 485"/>
              <p:cNvSpPr>
                <a:spLocks noChangeAspect="1"/>
              </p:cNvSpPr>
              <p:nvPr/>
            </p:nvSpPr>
            <p:spPr bwMode="auto">
              <a:xfrm>
                <a:off x="2211" y="2292"/>
                <a:ext cx="864" cy="834"/>
              </a:xfrm>
              <a:custGeom>
                <a:avLst/>
                <a:gdLst>
                  <a:gd name="T0" fmla="*/ 828 w 864"/>
                  <a:gd name="T1" fmla="*/ 246 h 834"/>
                  <a:gd name="T2" fmla="*/ 864 w 864"/>
                  <a:gd name="T3" fmla="*/ 438 h 834"/>
                  <a:gd name="T4" fmla="*/ 858 w 864"/>
                  <a:gd name="T5" fmla="*/ 516 h 834"/>
                  <a:gd name="T6" fmla="*/ 846 w 864"/>
                  <a:gd name="T7" fmla="*/ 540 h 834"/>
                  <a:gd name="T8" fmla="*/ 804 w 864"/>
                  <a:gd name="T9" fmla="*/ 558 h 834"/>
                  <a:gd name="T10" fmla="*/ 792 w 864"/>
                  <a:gd name="T11" fmla="*/ 534 h 834"/>
                  <a:gd name="T12" fmla="*/ 768 w 864"/>
                  <a:gd name="T13" fmla="*/ 540 h 834"/>
                  <a:gd name="T14" fmla="*/ 756 w 864"/>
                  <a:gd name="T15" fmla="*/ 582 h 834"/>
                  <a:gd name="T16" fmla="*/ 678 w 864"/>
                  <a:gd name="T17" fmla="*/ 648 h 834"/>
                  <a:gd name="T18" fmla="*/ 684 w 864"/>
                  <a:gd name="T19" fmla="*/ 630 h 834"/>
                  <a:gd name="T20" fmla="*/ 678 w 864"/>
                  <a:gd name="T21" fmla="*/ 630 h 834"/>
                  <a:gd name="T22" fmla="*/ 666 w 864"/>
                  <a:gd name="T23" fmla="*/ 630 h 834"/>
                  <a:gd name="T24" fmla="*/ 660 w 864"/>
                  <a:gd name="T25" fmla="*/ 642 h 834"/>
                  <a:gd name="T26" fmla="*/ 654 w 864"/>
                  <a:gd name="T27" fmla="*/ 654 h 834"/>
                  <a:gd name="T28" fmla="*/ 642 w 864"/>
                  <a:gd name="T29" fmla="*/ 660 h 834"/>
                  <a:gd name="T30" fmla="*/ 636 w 864"/>
                  <a:gd name="T31" fmla="*/ 654 h 834"/>
                  <a:gd name="T32" fmla="*/ 624 w 864"/>
                  <a:gd name="T33" fmla="*/ 684 h 834"/>
                  <a:gd name="T34" fmla="*/ 606 w 864"/>
                  <a:gd name="T35" fmla="*/ 690 h 834"/>
                  <a:gd name="T36" fmla="*/ 612 w 864"/>
                  <a:gd name="T37" fmla="*/ 702 h 834"/>
                  <a:gd name="T38" fmla="*/ 594 w 864"/>
                  <a:gd name="T39" fmla="*/ 732 h 834"/>
                  <a:gd name="T40" fmla="*/ 588 w 864"/>
                  <a:gd name="T41" fmla="*/ 732 h 834"/>
                  <a:gd name="T42" fmla="*/ 576 w 864"/>
                  <a:gd name="T43" fmla="*/ 732 h 834"/>
                  <a:gd name="T44" fmla="*/ 594 w 864"/>
                  <a:gd name="T45" fmla="*/ 768 h 834"/>
                  <a:gd name="T46" fmla="*/ 546 w 864"/>
                  <a:gd name="T47" fmla="*/ 828 h 834"/>
                  <a:gd name="T48" fmla="*/ 462 w 864"/>
                  <a:gd name="T49" fmla="*/ 750 h 834"/>
                  <a:gd name="T50" fmla="*/ 408 w 864"/>
                  <a:gd name="T51" fmla="*/ 654 h 834"/>
                  <a:gd name="T52" fmla="*/ 336 w 864"/>
                  <a:gd name="T53" fmla="*/ 534 h 834"/>
                  <a:gd name="T54" fmla="*/ 252 w 864"/>
                  <a:gd name="T55" fmla="*/ 528 h 834"/>
                  <a:gd name="T56" fmla="*/ 216 w 864"/>
                  <a:gd name="T57" fmla="*/ 582 h 834"/>
                  <a:gd name="T58" fmla="*/ 126 w 864"/>
                  <a:gd name="T59" fmla="*/ 528 h 834"/>
                  <a:gd name="T60" fmla="*/ 6 w 864"/>
                  <a:gd name="T61" fmla="*/ 342 h 834"/>
                  <a:gd name="T62" fmla="*/ 234 w 864"/>
                  <a:gd name="T63" fmla="*/ 348 h 834"/>
                  <a:gd name="T64" fmla="*/ 456 w 864"/>
                  <a:gd name="T65" fmla="*/ 12 h 834"/>
                  <a:gd name="T66" fmla="*/ 468 w 864"/>
                  <a:gd name="T67" fmla="*/ 174 h 834"/>
                  <a:gd name="T68" fmla="*/ 498 w 864"/>
                  <a:gd name="T69" fmla="*/ 192 h 834"/>
                  <a:gd name="T70" fmla="*/ 564 w 864"/>
                  <a:gd name="T71" fmla="*/ 198 h 834"/>
                  <a:gd name="T72" fmla="*/ 594 w 864"/>
                  <a:gd name="T73" fmla="*/ 210 h 834"/>
                  <a:gd name="T74" fmla="*/ 624 w 864"/>
                  <a:gd name="T75" fmla="*/ 216 h 834"/>
                  <a:gd name="T76" fmla="*/ 642 w 864"/>
                  <a:gd name="T77" fmla="*/ 216 h 834"/>
                  <a:gd name="T78" fmla="*/ 660 w 864"/>
                  <a:gd name="T79" fmla="*/ 216 h 834"/>
                  <a:gd name="T80" fmla="*/ 750 w 864"/>
                  <a:gd name="T81" fmla="*/ 210 h 834"/>
                  <a:gd name="T82" fmla="*/ 798 w 864"/>
                  <a:gd name="T83" fmla="*/ 234 h 8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864"/>
                  <a:gd name="T127" fmla="*/ 0 h 834"/>
                  <a:gd name="T128" fmla="*/ 864 w 864"/>
                  <a:gd name="T129" fmla="*/ 834 h 8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864" h="834">
                    <a:moveTo>
                      <a:pt x="798" y="234"/>
                    </a:moveTo>
                    <a:lnTo>
                      <a:pt x="828" y="246"/>
                    </a:lnTo>
                    <a:lnTo>
                      <a:pt x="828" y="366"/>
                    </a:lnTo>
                    <a:lnTo>
                      <a:pt x="864" y="438"/>
                    </a:lnTo>
                    <a:lnTo>
                      <a:pt x="852" y="474"/>
                    </a:lnTo>
                    <a:lnTo>
                      <a:pt x="858" y="516"/>
                    </a:lnTo>
                    <a:lnTo>
                      <a:pt x="840" y="534"/>
                    </a:lnTo>
                    <a:lnTo>
                      <a:pt x="846" y="540"/>
                    </a:lnTo>
                    <a:lnTo>
                      <a:pt x="786" y="570"/>
                    </a:lnTo>
                    <a:lnTo>
                      <a:pt x="804" y="558"/>
                    </a:lnTo>
                    <a:lnTo>
                      <a:pt x="786" y="558"/>
                    </a:lnTo>
                    <a:lnTo>
                      <a:pt x="792" y="534"/>
                    </a:lnTo>
                    <a:lnTo>
                      <a:pt x="774" y="546"/>
                    </a:lnTo>
                    <a:lnTo>
                      <a:pt x="768" y="540"/>
                    </a:lnTo>
                    <a:lnTo>
                      <a:pt x="774" y="576"/>
                    </a:lnTo>
                    <a:lnTo>
                      <a:pt x="756" y="582"/>
                    </a:lnTo>
                    <a:lnTo>
                      <a:pt x="756" y="600"/>
                    </a:lnTo>
                    <a:lnTo>
                      <a:pt x="678" y="648"/>
                    </a:lnTo>
                    <a:lnTo>
                      <a:pt x="720" y="618"/>
                    </a:lnTo>
                    <a:lnTo>
                      <a:pt x="684" y="630"/>
                    </a:lnTo>
                    <a:lnTo>
                      <a:pt x="684" y="618"/>
                    </a:lnTo>
                    <a:lnTo>
                      <a:pt x="678" y="630"/>
                    </a:lnTo>
                    <a:lnTo>
                      <a:pt x="672" y="624"/>
                    </a:lnTo>
                    <a:lnTo>
                      <a:pt x="666" y="630"/>
                    </a:lnTo>
                    <a:lnTo>
                      <a:pt x="654" y="624"/>
                    </a:lnTo>
                    <a:lnTo>
                      <a:pt x="660" y="642"/>
                    </a:lnTo>
                    <a:lnTo>
                      <a:pt x="672" y="642"/>
                    </a:lnTo>
                    <a:lnTo>
                      <a:pt x="654" y="654"/>
                    </a:lnTo>
                    <a:lnTo>
                      <a:pt x="642" y="636"/>
                    </a:lnTo>
                    <a:lnTo>
                      <a:pt x="642" y="660"/>
                    </a:lnTo>
                    <a:lnTo>
                      <a:pt x="636" y="666"/>
                    </a:lnTo>
                    <a:lnTo>
                      <a:pt x="636" y="654"/>
                    </a:lnTo>
                    <a:lnTo>
                      <a:pt x="612" y="672"/>
                    </a:lnTo>
                    <a:lnTo>
                      <a:pt x="624" y="684"/>
                    </a:lnTo>
                    <a:lnTo>
                      <a:pt x="594" y="684"/>
                    </a:lnTo>
                    <a:lnTo>
                      <a:pt x="606" y="690"/>
                    </a:lnTo>
                    <a:lnTo>
                      <a:pt x="606" y="702"/>
                    </a:lnTo>
                    <a:lnTo>
                      <a:pt x="612" y="702"/>
                    </a:lnTo>
                    <a:lnTo>
                      <a:pt x="600" y="732"/>
                    </a:lnTo>
                    <a:lnTo>
                      <a:pt x="594" y="732"/>
                    </a:lnTo>
                    <a:lnTo>
                      <a:pt x="594" y="720"/>
                    </a:lnTo>
                    <a:lnTo>
                      <a:pt x="588" y="732"/>
                    </a:lnTo>
                    <a:lnTo>
                      <a:pt x="576" y="720"/>
                    </a:lnTo>
                    <a:lnTo>
                      <a:pt x="576" y="732"/>
                    </a:lnTo>
                    <a:lnTo>
                      <a:pt x="600" y="732"/>
                    </a:lnTo>
                    <a:lnTo>
                      <a:pt x="594" y="768"/>
                    </a:lnTo>
                    <a:lnTo>
                      <a:pt x="618" y="834"/>
                    </a:lnTo>
                    <a:lnTo>
                      <a:pt x="546" y="828"/>
                    </a:lnTo>
                    <a:lnTo>
                      <a:pt x="480" y="798"/>
                    </a:lnTo>
                    <a:lnTo>
                      <a:pt x="462" y="750"/>
                    </a:lnTo>
                    <a:lnTo>
                      <a:pt x="456" y="702"/>
                    </a:lnTo>
                    <a:lnTo>
                      <a:pt x="408" y="654"/>
                    </a:lnTo>
                    <a:lnTo>
                      <a:pt x="372" y="570"/>
                    </a:lnTo>
                    <a:lnTo>
                      <a:pt x="336" y="534"/>
                    </a:lnTo>
                    <a:lnTo>
                      <a:pt x="276" y="516"/>
                    </a:lnTo>
                    <a:lnTo>
                      <a:pt x="252" y="528"/>
                    </a:lnTo>
                    <a:lnTo>
                      <a:pt x="234" y="564"/>
                    </a:lnTo>
                    <a:lnTo>
                      <a:pt x="216" y="582"/>
                    </a:lnTo>
                    <a:lnTo>
                      <a:pt x="198" y="576"/>
                    </a:lnTo>
                    <a:lnTo>
                      <a:pt x="126" y="528"/>
                    </a:lnTo>
                    <a:lnTo>
                      <a:pt x="108" y="450"/>
                    </a:lnTo>
                    <a:lnTo>
                      <a:pt x="6" y="342"/>
                    </a:lnTo>
                    <a:lnTo>
                      <a:pt x="0" y="330"/>
                    </a:lnTo>
                    <a:lnTo>
                      <a:pt x="234" y="348"/>
                    </a:lnTo>
                    <a:lnTo>
                      <a:pt x="264" y="0"/>
                    </a:lnTo>
                    <a:lnTo>
                      <a:pt x="456" y="12"/>
                    </a:lnTo>
                    <a:lnTo>
                      <a:pt x="444" y="162"/>
                    </a:lnTo>
                    <a:lnTo>
                      <a:pt x="468" y="174"/>
                    </a:lnTo>
                    <a:lnTo>
                      <a:pt x="486" y="174"/>
                    </a:lnTo>
                    <a:lnTo>
                      <a:pt x="498" y="192"/>
                    </a:lnTo>
                    <a:lnTo>
                      <a:pt x="540" y="204"/>
                    </a:lnTo>
                    <a:lnTo>
                      <a:pt x="564" y="198"/>
                    </a:lnTo>
                    <a:lnTo>
                      <a:pt x="582" y="222"/>
                    </a:lnTo>
                    <a:lnTo>
                      <a:pt x="594" y="210"/>
                    </a:lnTo>
                    <a:lnTo>
                      <a:pt x="612" y="228"/>
                    </a:lnTo>
                    <a:lnTo>
                      <a:pt x="624" y="216"/>
                    </a:lnTo>
                    <a:lnTo>
                      <a:pt x="630" y="234"/>
                    </a:lnTo>
                    <a:lnTo>
                      <a:pt x="642" y="216"/>
                    </a:lnTo>
                    <a:lnTo>
                      <a:pt x="648" y="222"/>
                    </a:lnTo>
                    <a:lnTo>
                      <a:pt x="660" y="216"/>
                    </a:lnTo>
                    <a:lnTo>
                      <a:pt x="678" y="234"/>
                    </a:lnTo>
                    <a:lnTo>
                      <a:pt x="750" y="210"/>
                    </a:lnTo>
                    <a:lnTo>
                      <a:pt x="798" y="240"/>
                    </a:lnTo>
                    <a:lnTo>
                      <a:pt x="798" y="234"/>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59" name="Freeform 486"/>
              <p:cNvSpPr>
                <a:spLocks noChangeAspect="1"/>
              </p:cNvSpPr>
              <p:nvPr/>
            </p:nvSpPr>
            <p:spPr bwMode="auto">
              <a:xfrm>
                <a:off x="2211" y="2292"/>
                <a:ext cx="864" cy="834"/>
              </a:xfrm>
              <a:custGeom>
                <a:avLst/>
                <a:gdLst>
                  <a:gd name="T0" fmla="*/ 828 w 864"/>
                  <a:gd name="T1" fmla="*/ 246 h 834"/>
                  <a:gd name="T2" fmla="*/ 864 w 864"/>
                  <a:gd name="T3" fmla="*/ 438 h 834"/>
                  <a:gd name="T4" fmla="*/ 858 w 864"/>
                  <a:gd name="T5" fmla="*/ 516 h 834"/>
                  <a:gd name="T6" fmla="*/ 846 w 864"/>
                  <a:gd name="T7" fmla="*/ 540 h 834"/>
                  <a:gd name="T8" fmla="*/ 804 w 864"/>
                  <a:gd name="T9" fmla="*/ 558 h 834"/>
                  <a:gd name="T10" fmla="*/ 792 w 864"/>
                  <a:gd name="T11" fmla="*/ 534 h 834"/>
                  <a:gd name="T12" fmla="*/ 768 w 864"/>
                  <a:gd name="T13" fmla="*/ 540 h 834"/>
                  <a:gd name="T14" fmla="*/ 756 w 864"/>
                  <a:gd name="T15" fmla="*/ 582 h 834"/>
                  <a:gd name="T16" fmla="*/ 678 w 864"/>
                  <a:gd name="T17" fmla="*/ 648 h 834"/>
                  <a:gd name="T18" fmla="*/ 684 w 864"/>
                  <a:gd name="T19" fmla="*/ 630 h 834"/>
                  <a:gd name="T20" fmla="*/ 678 w 864"/>
                  <a:gd name="T21" fmla="*/ 630 h 834"/>
                  <a:gd name="T22" fmla="*/ 666 w 864"/>
                  <a:gd name="T23" fmla="*/ 630 h 834"/>
                  <a:gd name="T24" fmla="*/ 660 w 864"/>
                  <a:gd name="T25" fmla="*/ 642 h 834"/>
                  <a:gd name="T26" fmla="*/ 654 w 864"/>
                  <a:gd name="T27" fmla="*/ 654 h 834"/>
                  <a:gd name="T28" fmla="*/ 642 w 864"/>
                  <a:gd name="T29" fmla="*/ 660 h 834"/>
                  <a:gd name="T30" fmla="*/ 636 w 864"/>
                  <a:gd name="T31" fmla="*/ 654 h 834"/>
                  <a:gd name="T32" fmla="*/ 624 w 864"/>
                  <a:gd name="T33" fmla="*/ 684 h 834"/>
                  <a:gd name="T34" fmla="*/ 606 w 864"/>
                  <a:gd name="T35" fmla="*/ 690 h 834"/>
                  <a:gd name="T36" fmla="*/ 612 w 864"/>
                  <a:gd name="T37" fmla="*/ 702 h 834"/>
                  <a:gd name="T38" fmla="*/ 594 w 864"/>
                  <a:gd name="T39" fmla="*/ 732 h 834"/>
                  <a:gd name="T40" fmla="*/ 588 w 864"/>
                  <a:gd name="T41" fmla="*/ 732 h 834"/>
                  <a:gd name="T42" fmla="*/ 576 w 864"/>
                  <a:gd name="T43" fmla="*/ 732 h 834"/>
                  <a:gd name="T44" fmla="*/ 594 w 864"/>
                  <a:gd name="T45" fmla="*/ 768 h 834"/>
                  <a:gd name="T46" fmla="*/ 546 w 864"/>
                  <a:gd name="T47" fmla="*/ 828 h 834"/>
                  <a:gd name="T48" fmla="*/ 462 w 864"/>
                  <a:gd name="T49" fmla="*/ 750 h 834"/>
                  <a:gd name="T50" fmla="*/ 408 w 864"/>
                  <a:gd name="T51" fmla="*/ 654 h 834"/>
                  <a:gd name="T52" fmla="*/ 336 w 864"/>
                  <a:gd name="T53" fmla="*/ 534 h 834"/>
                  <a:gd name="T54" fmla="*/ 252 w 864"/>
                  <a:gd name="T55" fmla="*/ 528 h 834"/>
                  <a:gd name="T56" fmla="*/ 216 w 864"/>
                  <a:gd name="T57" fmla="*/ 582 h 834"/>
                  <a:gd name="T58" fmla="*/ 126 w 864"/>
                  <a:gd name="T59" fmla="*/ 528 h 834"/>
                  <a:gd name="T60" fmla="*/ 6 w 864"/>
                  <a:gd name="T61" fmla="*/ 342 h 834"/>
                  <a:gd name="T62" fmla="*/ 234 w 864"/>
                  <a:gd name="T63" fmla="*/ 348 h 834"/>
                  <a:gd name="T64" fmla="*/ 456 w 864"/>
                  <a:gd name="T65" fmla="*/ 12 h 834"/>
                  <a:gd name="T66" fmla="*/ 468 w 864"/>
                  <a:gd name="T67" fmla="*/ 174 h 834"/>
                  <a:gd name="T68" fmla="*/ 498 w 864"/>
                  <a:gd name="T69" fmla="*/ 192 h 834"/>
                  <a:gd name="T70" fmla="*/ 564 w 864"/>
                  <a:gd name="T71" fmla="*/ 198 h 834"/>
                  <a:gd name="T72" fmla="*/ 594 w 864"/>
                  <a:gd name="T73" fmla="*/ 210 h 834"/>
                  <a:gd name="T74" fmla="*/ 624 w 864"/>
                  <a:gd name="T75" fmla="*/ 216 h 834"/>
                  <a:gd name="T76" fmla="*/ 642 w 864"/>
                  <a:gd name="T77" fmla="*/ 216 h 834"/>
                  <a:gd name="T78" fmla="*/ 660 w 864"/>
                  <a:gd name="T79" fmla="*/ 216 h 834"/>
                  <a:gd name="T80" fmla="*/ 750 w 864"/>
                  <a:gd name="T81" fmla="*/ 210 h 834"/>
                  <a:gd name="T82" fmla="*/ 798 w 864"/>
                  <a:gd name="T83" fmla="*/ 234 h 8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864"/>
                  <a:gd name="T127" fmla="*/ 0 h 834"/>
                  <a:gd name="T128" fmla="*/ 864 w 864"/>
                  <a:gd name="T129" fmla="*/ 834 h 8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864" h="834">
                    <a:moveTo>
                      <a:pt x="798" y="234"/>
                    </a:moveTo>
                    <a:lnTo>
                      <a:pt x="828" y="246"/>
                    </a:lnTo>
                    <a:lnTo>
                      <a:pt x="828" y="366"/>
                    </a:lnTo>
                    <a:lnTo>
                      <a:pt x="864" y="438"/>
                    </a:lnTo>
                    <a:lnTo>
                      <a:pt x="852" y="474"/>
                    </a:lnTo>
                    <a:lnTo>
                      <a:pt x="858" y="516"/>
                    </a:lnTo>
                    <a:lnTo>
                      <a:pt x="840" y="534"/>
                    </a:lnTo>
                    <a:lnTo>
                      <a:pt x="846" y="540"/>
                    </a:lnTo>
                    <a:lnTo>
                      <a:pt x="786" y="570"/>
                    </a:lnTo>
                    <a:lnTo>
                      <a:pt x="804" y="558"/>
                    </a:lnTo>
                    <a:lnTo>
                      <a:pt x="786" y="558"/>
                    </a:lnTo>
                    <a:lnTo>
                      <a:pt x="792" y="534"/>
                    </a:lnTo>
                    <a:lnTo>
                      <a:pt x="774" y="546"/>
                    </a:lnTo>
                    <a:lnTo>
                      <a:pt x="768" y="540"/>
                    </a:lnTo>
                    <a:lnTo>
                      <a:pt x="774" y="576"/>
                    </a:lnTo>
                    <a:lnTo>
                      <a:pt x="756" y="582"/>
                    </a:lnTo>
                    <a:lnTo>
                      <a:pt x="756" y="600"/>
                    </a:lnTo>
                    <a:lnTo>
                      <a:pt x="678" y="648"/>
                    </a:lnTo>
                    <a:lnTo>
                      <a:pt x="720" y="618"/>
                    </a:lnTo>
                    <a:lnTo>
                      <a:pt x="684" y="630"/>
                    </a:lnTo>
                    <a:lnTo>
                      <a:pt x="684" y="618"/>
                    </a:lnTo>
                    <a:lnTo>
                      <a:pt x="678" y="630"/>
                    </a:lnTo>
                    <a:lnTo>
                      <a:pt x="672" y="624"/>
                    </a:lnTo>
                    <a:lnTo>
                      <a:pt x="666" y="630"/>
                    </a:lnTo>
                    <a:lnTo>
                      <a:pt x="654" y="624"/>
                    </a:lnTo>
                    <a:lnTo>
                      <a:pt x="660" y="642"/>
                    </a:lnTo>
                    <a:lnTo>
                      <a:pt x="672" y="642"/>
                    </a:lnTo>
                    <a:lnTo>
                      <a:pt x="654" y="654"/>
                    </a:lnTo>
                    <a:lnTo>
                      <a:pt x="642" y="636"/>
                    </a:lnTo>
                    <a:lnTo>
                      <a:pt x="642" y="660"/>
                    </a:lnTo>
                    <a:lnTo>
                      <a:pt x="636" y="666"/>
                    </a:lnTo>
                    <a:lnTo>
                      <a:pt x="636" y="654"/>
                    </a:lnTo>
                    <a:lnTo>
                      <a:pt x="612" y="672"/>
                    </a:lnTo>
                    <a:lnTo>
                      <a:pt x="624" y="684"/>
                    </a:lnTo>
                    <a:lnTo>
                      <a:pt x="594" y="684"/>
                    </a:lnTo>
                    <a:lnTo>
                      <a:pt x="606" y="690"/>
                    </a:lnTo>
                    <a:lnTo>
                      <a:pt x="606" y="702"/>
                    </a:lnTo>
                    <a:lnTo>
                      <a:pt x="612" y="702"/>
                    </a:lnTo>
                    <a:lnTo>
                      <a:pt x="600" y="732"/>
                    </a:lnTo>
                    <a:lnTo>
                      <a:pt x="594" y="732"/>
                    </a:lnTo>
                    <a:lnTo>
                      <a:pt x="594" y="720"/>
                    </a:lnTo>
                    <a:lnTo>
                      <a:pt x="588" y="732"/>
                    </a:lnTo>
                    <a:lnTo>
                      <a:pt x="576" y="720"/>
                    </a:lnTo>
                    <a:lnTo>
                      <a:pt x="576" y="732"/>
                    </a:lnTo>
                    <a:lnTo>
                      <a:pt x="600" y="732"/>
                    </a:lnTo>
                    <a:lnTo>
                      <a:pt x="594" y="768"/>
                    </a:lnTo>
                    <a:lnTo>
                      <a:pt x="618" y="834"/>
                    </a:lnTo>
                    <a:lnTo>
                      <a:pt x="546" y="828"/>
                    </a:lnTo>
                    <a:lnTo>
                      <a:pt x="480" y="798"/>
                    </a:lnTo>
                    <a:lnTo>
                      <a:pt x="462" y="750"/>
                    </a:lnTo>
                    <a:lnTo>
                      <a:pt x="456" y="702"/>
                    </a:lnTo>
                    <a:lnTo>
                      <a:pt x="408" y="654"/>
                    </a:lnTo>
                    <a:lnTo>
                      <a:pt x="372" y="570"/>
                    </a:lnTo>
                    <a:lnTo>
                      <a:pt x="336" y="534"/>
                    </a:lnTo>
                    <a:lnTo>
                      <a:pt x="276" y="516"/>
                    </a:lnTo>
                    <a:lnTo>
                      <a:pt x="252" y="528"/>
                    </a:lnTo>
                    <a:lnTo>
                      <a:pt x="234" y="564"/>
                    </a:lnTo>
                    <a:lnTo>
                      <a:pt x="216" y="582"/>
                    </a:lnTo>
                    <a:lnTo>
                      <a:pt x="198" y="576"/>
                    </a:lnTo>
                    <a:lnTo>
                      <a:pt x="126" y="528"/>
                    </a:lnTo>
                    <a:lnTo>
                      <a:pt x="108" y="450"/>
                    </a:lnTo>
                    <a:lnTo>
                      <a:pt x="6" y="342"/>
                    </a:lnTo>
                    <a:lnTo>
                      <a:pt x="0" y="330"/>
                    </a:lnTo>
                    <a:lnTo>
                      <a:pt x="234" y="348"/>
                    </a:lnTo>
                    <a:lnTo>
                      <a:pt x="264" y="0"/>
                    </a:lnTo>
                    <a:lnTo>
                      <a:pt x="456" y="12"/>
                    </a:lnTo>
                    <a:lnTo>
                      <a:pt x="444" y="162"/>
                    </a:lnTo>
                    <a:lnTo>
                      <a:pt x="468" y="174"/>
                    </a:lnTo>
                    <a:lnTo>
                      <a:pt x="486" y="174"/>
                    </a:lnTo>
                    <a:lnTo>
                      <a:pt x="498" y="192"/>
                    </a:lnTo>
                    <a:lnTo>
                      <a:pt x="540" y="204"/>
                    </a:lnTo>
                    <a:lnTo>
                      <a:pt x="564" y="198"/>
                    </a:lnTo>
                    <a:lnTo>
                      <a:pt x="582" y="222"/>
                    </a:lnTo>
                    <a:lnTo>
                      <a:pt x="594" y="210"/>
                    </a:lnTo>
                    <a:lnTo>
                      <a:pt x="612" y="228"/>
                    </a:lnTo>
                    <a:lnTo>
                      <a:pt x="624" y="216"/>
                    </a:lnTo>
                    <a:lnTo>
                      <a:pt x="630" y="234"/>
                    </a:lnTo>
                    <a:lnTo>
                      <a:pt x="642" y="216"/>
                    </a:lnTo>
                    <a:lnTo>
                      <a:pt x="648" y="222"/>
                    </a:lnTo>
                    <a:lnTo>
                      <a:pt x="660" y="216"/>
                    </a:lnTo>
                    <a:lnTo>
                      <a:pt x="678" y="234"/>
                    </a:lnTo>
                    <a:lnTo>
                      <a:pt x="750" y="210"/>
                    </a:lnTo>
                    <a:lnTo>
                      <a:pt x="798" y="240"/>
                    </a:lnTo>
                    <a:lnTo>
                      <a:pt x="798" y="234"/>
                    </a:lnTo>
                    <a:lnTo>
                      <a:pt x="798" y="240"/>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60" name="Freeform 487"/>
              <p:cNvSpPr>
                <a:spLocks noChangeAspect="1"/>
              </p:cNvSpPr>
              <p:nvPr/>
            </p:nvSpPr>
            <p:spPr bwMode="auto">
              <a:xfrm>
                <a:off x="1803" y="1776"/>
                <a:ext cx="348" cy="438"/>
              </a:xfrm>
              <a:custGeom>
                <a:avLst/>
                <a:gdLst>
                  <a:gd name="T0" fmla="*/ 306 w 348"/>
                  <a:gd name="T1" fmla="*/ 438 h 438"/>
                  <a:gd name="T2" fmla="*/ 0 w 348"/>
                  <a:gd name="T3" fmla="*/ 384 h 438"/>
                  <a:gd name="T4" fmla="*/ 78 w 348"/>
                  <a:gd name="T5" fmla="*/ 0 h 438"/>
                  <a:gd name="T6" fmla="*/ 132 w 348"/>
                  <a:gd name="T7" fmla="*/ 12 h 438"/>
                  <a:gd name="T8" fmla="*/ 246 w 348"/>
                  <a:gd name="T9" fmla="*/ 30 h 438"/>
                  <a:gd name="T10" fmla="*/ 234 w 348"/>
                  <a:gd name="T11" fmla="*/ 108 h 438"/>
                  <a:gd name="T12" fmla="*/ 348 w 348"/>
                  <a:gd name="T13" fmla="*/ 126 h 438"/>
                  <a:gd name="T14" fmla="*/ 312 w 348"/>
                  <a:gd name="T15" fmla="*/ 390 h 438"/>
                  <a:gd name="T16" fmla="*/ 306 w 348"/>
                  <a:gd name="T17" fmla="*/ 438 h 4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8"/>
                  <a:gd name="T28" fmla="*/ 0 h 438"/>
                  <a:gd name="T29" fmla="*/ 348 w 348"/>
                  <a:gd name="T30" fmla="*/ 438 h 4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8" h="438">
                    <a:moveTo>
                      <a:pt x="306" y="438"/>
                    </a:moveTo>
                    <a:lnTo>
                      <a:pt x="0" y="384"/>
                    </a:lnTo>
                    <a:lnTo>
                      <a:pt x="78" y="0"/>
                    </a:lnTo>
                    <a:lnTo>
                      <a:pt x="132" y="12"/>
                    </a:lnTo>
                    <a:lnTo>
                      <a:pt x="246" y="30"/>
                    </a:lnTo>
                    <a:lnTo>
                      <a:pt x="234" y="108"/>
                    </a:lnTo>
                    <a:lnTo>
                      <a:pt x="348" y="126"/>
                    </a:lnTo>
                    <a:lnTo>
                      <a:pt x="312" y="390"/>
                    </a:lnTo>
                    <a:lnTo>
                      <a:pt x="306" y="438"/>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861" name="Freeform 488"/>
              <p:cNvSpPr>
                <a:spLocks noChangeAspect="1"/>
              </p:cNvSpPr>
              <p:nvPr/>
            </p:nvSpPr>
            <p:spPr bwMode="auto">
              <a:xfrm>
                <a:off x="1803" y="1776"/>
                <a:ext cx="348" cy="444"/>
              </a:xfrm>
              <a:custGeom>
                <a:avLst/>
                <a:gdLst>
                  <a:gd name="T0" fmla="*/ 306 w 348"/>
                  <a:gd name="T1" fmla="*/ 438 h 444"/>
                  <a:gd name="T2" fmla="*/ 0 w 348"/>
                  <a:gd name="T3" fmla="*/ 384 h 444"/>
                  <a:gd name="T4" fmla="*/ 78 w 348"/>
                  <a:gd name="T5" fmla="*/ 0 h 444"/>
                  <a:gd name="T6" fmla="*/ 132 w 348"/>
                  <a:gd name="T7" fmla="*/ 12 h 444"/>
                  <a:gd name="T8" fmla="*/ 246 w 348"/>
                  <a:gd name="T9" fmla="*/ 30 h 444"/>
                  <a:gd name="T10" fmla="*/ 234 w 348"/>
                  <a:gd name="T11" fmla="*/ 108 h 444"/>
                  <a:gd name="T12" fmla="*/ 348 w 348"/>
                  <a:gd name="T13" fmla="*/ 126 h 444"/>
                  <a:gd name="T14" fmla="*/ 312 w 348"/>
                  <a:gd name="T15" fmla="*/ 390 h 444"/>
                  <a:gd name="T16" fmla="*/ 306 w 348"/>
                  <a:gd name="T17" fmla="*/ 438 h 444"/>
                  <a:gd name="T18" fmla="*/ 306 w 348"/>
                  <a:gd name="T19" fmla="*/ 444 h 4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48"/>
                  <a:gd name="T31" fmla="*/ 0 h 444"/>
                  <a:gd name="T32" fmla="*/ 348 w 348"/>
                  <a:gd name="T33" fmla="*/ 444 h 44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48" h="444">
                    <a:moveTo>
                      <a:pt x="306" y="438"/>
                    </a:moveTo>
                    <a:lnTo>
                      <a:pt x="0" y="384"/>
                    </a:lnTo>
                    <a:lnTo>
                      <a:pt x="78" y="0"/>
                    </a:lnTo>
                    <a:lnTo>
                      <a:pt x="132" y="12"/>
                    </a:lnTo>
                    <a:lnTo>
                      <a:pt x="246" y="30"/>
                    </a:lnTo>
                    <a:lnTo>
                      <a:pt x="234" y="108"/>
                    </a:lnTo>
                    <a:lnTo>
                      <a:pt x="348" y="126"/>
                    </a:lnTo>
                    <a:lnTo>
                      <a:pt x="312" y="390"/>
                    </a:lnTo>
                    <a:lnTo>
                      <a:pt x="306" y="438"/>
                    </a:lnTo>
                    <a:lnTo>
                      <a:pt x="306" y="444"/>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62" name="Freeform 489"/>
              <p:cNvSpPr>
                <a:spLocks noChangeAspect="1"/>
              </p:cNvSpPr>
              <p:nvPr/>
            </p:nvSpPr>
            <p:spPr bwMode="auto">
              <a:xfrm>
                <a:off x="4155" y="1470"/>
                <a:ext cx="102" cy="198"/>
              </a:xfrm>
              <a:custGeom>
                <a:avLst/>
                <a:gdLst>
                  <a:gd name="T0" fmla="*/ 90 w 102"/>
                  <a:gd name="T1" fmla="*/ 186 h 198"/>
                  <a:gd name="T2" fmla="*/ 66 w 102"/>
                  <a:gd name="T3" fmla="*/ 192 h 198"/>
                  <a:gd name="T4" fmla="*/ 48 w 102"/>
                  <a:gd name="T5" fmla="*/ 198 h 198"/>
                  <a:gd name="T6" fmla="*/ 42 w 102"/>
                  <a:gd name="T7" fmla="*/ 192 h 198"/>
                  <a:gd name="T8" fmla="*/ 30 w 102"/>
                  <a:gd name="T9" fmla="*/ 138 h 198"/>
                  <a:gd name="T10" fmla="*/ 24 w 102"/>
                  <a:gd name="T11" fmla="*/ 138 h 198"/>
                  <a:gd name="T12" fmla="*/ 12 w 102"/>
                  <a:gd name="T13" fmla="*/ 102 h 198"/>
                  <a:gd name="T14" fmla="*/ 0 w 102"/>
                  <a:gd name="T15" fmla="*/ 30 h 198"/>
                  <a:gd name="T16" fmla="*/ 96 w 102"/>
                  <a:gd name="T17" fmla="*/ 0 h 198"/>
                  <a:gd name="T18" fmla="*/ 102 w 102"/>
                  <a:gd name="T19" fmla="*/ 42 h 198"/>
                  <a:gd name="T20" fmla="*/ 84 w 102"/>
                  <a:gd name="T21" fmla="*/ 66 h 198"/>
                  <a:gd name="T22" fmla="*/ 78 w 102"/>
                  <a:gd name="T23" fmla="*/ 120 h 198"/>
                  <a:gd name="T24" fmla="*/ 90 w 102"/>
                  <a:gd name="T25" fmla="*/ 186 h 19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198"/>
                  <a:gd name="T41" fmla="*/ 102 w 102"/>
                  <a:gd name="T42" fmla="*/ 198 h 19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198">
                    <a:moveTo>
                      <a:pt x="90" y="186"/>
                    </a:moveTo>
                    <a:lnTo>
                      <a:pt x="66" y="192"/>
                    </a:lnTo>
                    <a:lnTo>
                      <a:pt x="48" y="198"/>
                    </a:lnTo>
                    <a:lnTo>
                      <a:pt x="42" y="192"/>
                    </a:lnTo>
                    <a:lnTo>
                      <a:pt x="30" y="138"/>
                    </a:lnTo>
                    <a:lnTo>
                      <a:pt x="24" y="138"/>
                    </a:lnTo>
                    <a:lnTo>
                      <a:pt x="12" y="102"/>
                    </a:lnTo>
                    <a:lnTo>
                      <a:pt x="0" y="30"/>
                    </a:lnTo>
                    <a:lnTo>
                      <a:pt x="96" y="0"/>
                    </a:lnTo>
                    <a:lnTo>
                      <a:pt x="102" y="42"/>
                    </a:lnTo>
                    <a:lnTo>
                      <a:pt x="84" y="66"/>
                    </a:lnTo>
                    <a:lnTo>
                      <a:pt x="78" y="120"/>
                    </a:lnTo>
                    <a:lnTo>
                      <a:pt x="90" y="186"/>
                    </a:lnTo>
                    <a:close/>
                  </a:path>
                </a:pathLst>
              </a:custGeom>
              <a:solidFill>
                <a:srgbClr val="E8D898"/>
              </a:solidFill>
              <a:ln w="9525">
                <a:solidFill>
                  <a:srgbClr val="E8D898"/>
                </a:solidFill>
                <a:prstDash val="solid"/>
                <a:round/>
                <a:headEnd/>
                <a:tailEnd/>
              </a:ln>
            </p:spPr>
            <p:txBody>
              <a:bodyPr/>
              <a:lstStyle/>
              <a:p>
                <a:endParaRPr lang="en-US">
                  <a:solidFill>
                    <a:srgbClr val="000000"/>
                  </a:solidFill>
                </a:endParaRPr>
              </a:p>
            </p:txBody>
          </p:sp>
          <p:sp>
            <p:nvSpPr>
              <p:cNvPr id="19863" name="Freeform 490"/>
              <p:cNvSpPr>
                <a:spLocks noChangeAspect="1"/>
              </p:cNvSpPr>
              <p:nvPr/>
            </p:nvSpPr>
            <p:spPr bwMode="auto">
              <a:xfrm>
                <a:off x="4155" y="1470"/>
                <a:ext cx="102" cy="198"/>
              </a:xfrm>
              <a:custGeom>
                <a:avLst/>
                <a:gdLst>
                  <a:gd name="T0" fmla="*/ 90 w 102"/>
                  <a:gd name="T1" fmla="*/ 186 h 198"/>
                  <a:gd name="T2" fmla="*/ 66 w 102"/>
                  <a:gd name="T3" fmla="*/ 192 h 198"/>
                  <a:gd name="T4" fmla="*/ 48 w 102"/>
                  <a:gd name="T5" fmla="*/ 198 h 198"/>
                  <a:gd name="T6" fmla="*/ 42 w 102"/>
                  <a:gd name="T7" fmla="*/ 192 h 198"/>
                  <a:gd name="T8" fmla="*/ 30 w 102"/>
                  <a:gd name="T9" fmla="*/ 138 h 198"/>
                  <a:gd name="T10" fmla="*/ 24 w 102"/>
                  <a:gd name="T11" fmla="*/ 138 h 198"/>
                  <a:gd name="T12" fmla="*/ 12 w 102"/>
                  <a:gd name="T13" fmla="*/ 102 h 198"/>
                  <a:gd name="T14" fmla="*/ 0 w 102"/>
                  <a:gd name="T15" fmla="*/ 30 h 198"/>
                  <a:gd name="T16" fmla="*/ 96 w 102"/>
                  <a:gd name="T17" fmla="*/ 0 h 198"/>
                  <a:gd name="T18" fmla="*/ 102 w 102"/>
                  <a:gd name="T19" fmla="*/ 42 h 198"/>
                  <a:gd name="T20" fmla="*/ 84 w 102"/>
                  <a:gd name="T21" fmla="*/ 66 h 198"/>
                  <a:gd name="T22" fmla="*/ 78 w 102"/>
                  <a:gd name="T23" fmla="*/ 120 h 198"/>
                  <a:gd name="T24" fmla="*/ 90 w 102"/>
                  <a:gd name="T25" fmla="*/ 186 h 198"/>
                  <a:gd name="T26" fmla="*/ 90 w 102"/>
                  <a:gd name="T27" fmla="*/ 192 h 19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2"/>
                  <a:gd name="T43" fmla="*/ 0 h 198"/>
                  <a:gd name="T44" fmla="*/ 102 w 102"/>
                  <a:gd name="T45" fmla="*/ 198 h 19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2" h="198">
                    <a:moveTo>
                      <a:pt x="90" y="186"/>
                    </a:moveTo>
                    <a:lnTo>
                      <a:pt x="66" y="192"/>
                    </a:lnTo>
                    <a:lnTo>
                      <a:pt x="48" y="198"/>
                    </a:lnTo>
                    <a:lnTo>
                      <a:pt x="42" y="192"/>
                    </a:lnTo>
                    <a:lnTo>
                      <a:pt x="30" y="138"/>
                    </a:lnTo>
                    <a:lnTo>
                      <a:pt x="24" y="138"/>
                    </a:lnTo>
                    <a:lnTo>
                      <a:pt x="12" y="102"/>
                    </a:lnTo>
                    <a:lnTo>
                      <a:pt x="0" y="30"/>
                    </a:lnTo>
                    <a:lnTo>
                      <a:pt x="96" y="0"/>
                    </a:lnTo>
                    <a:lnTo>
                      <a:pt x="102" y="42"/>
                    </a:lnTo>
                    <a:lnTo>
                      <a:pt x="84" y="66"/>
                    </a:lnTo>
                    <a:lnTo>
                      <a:pt x="78" y="120"/>
                    </a:lnTo>
                    <a:lnTo>
                      <a:pt x="90" y="186"/>
                    </a:lnTo>
                    <a:lnTo>
                      <a:pt x="90" y="19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64" name="Freeform 491"/>
              <p:cNvSpPr>
                <a:spLocks noChangeAspect="1"/>
              </p:cNvSpPr>
              <p:nvPr/>
            </p:nvSpPr>
            <p:spPr bwMode="auto">
              <a:xfrm>
                <a:off x="4167" y="2052"/>
                <a:ext cx="6" cy="18"/>
              </a:xfrm>
              <a:custGeom>
                <a:avLst/>
                <a:gdLst>
                  <a:gd name="T0" fmla="*/ 6 w 6"/>
                  <a:gd name="T1" fmla="*/ 0 h 18"/>
                  <a:gd name="T2" fmla="*/ 0 w 6"/>
                  <a:gd name="T3" fmla="*/ 18 h 18"/>
                  <a:gd name="T4" fmla="*/ 0 w 6"/>
                  <a:gd name="T5" fmla="*/ 0 h 18"/>
                  <a:gd name="T6" fmla="*/ 6 w 6"/>
                  <a:gd name="T7" fmla="*/ 0 h 18"/>
                  <a:gd name="T8" fmla="*/ 0 60000 65536"/>
                  <a:gd name="T9" fmla="*/ 0 60000 65536"/>
                  <a:gd name="T10" fmla="*/ 0 60000 65536"/>
                  <a:gd name="T11" fmla="*/ 0 60000 65536"/>
                  <a:gd name="T12" fmla="*/ 0 w 6"/>
                  <a:gd name="T13" fmla="*/ 0 h 18"/>
                  <a:gd name="T14" fmla="*/ 6 w 6"/>
                  <a:gd name="T15" fmla="*/ 18 h 18"/>
                </a:gdLst>
                <a:ahLst/>
                <a:cxnLst>
                  <a:cxn ang="T8">
                    <a:pos x="T0" y="T1"/>
                  </a:cxn>
                  <a:cxn ang="T9">
                    <a:pos x="T2" y="T3"/>
                  </a:cxn>
                  <a:cxn ang="T10">
                    <a:pos x="T4" y="T5"/>
                  </a:cxn>
                  <a:cxn ang="T11">
                    <a:pos x="T6" y="T7"/>
                  </a:cxn>
                </a:cxnLst>
                <a:rect l="T12" t="T13" r="T14" b="T15"/>
                <a:pathLst>
                  <a:path w="6" h="18">
                    <a:moveTo>
                      <a:pt x="6" y="0"/>
                    </a:moveTo>
                    <a:lnTo>
                      <a:pt x="0" y="18"/>
                    </a:lnTo>
                    <a:lnTo>
                      <a:pt x="0" y="0"/>
                    </a:lnTo>
                    <a:lnTo>
                      <a:pt x="6" y="0"/>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65" name="Freeform 492"/>
              <p:cNvSpPr>
                <a:spLocks noChangeAspect="1"/>
              </p:cNvSpPr>
              <p:nvPr/>
            </p:nvSpPr>
            <p:spPr bwMode="auto">
              <a:xfrm>
                <a:off x="4167" y="2052"/>
                <a:ext cx="6" cy="18"/>
              </a:xfrm>
              <a:custGeom>
                <a:avLst/>
                <a:gdLst>
                  <a:gd name="T0" fmla="*/ 6 w 6"/>
                  <a:gd name="T1" fmla="*/ 0 h 18"/>
                  <a:gd name="T2" fmla="*/ 0 w 6"/>
                  <a:gd name="T3" fmla="*/ 18 h 18"/>
                  <a:gd name="T4" fmla="*/ 0 w 6"/>
                  <a:gd name="T5" fmla="*/ 0 h 18"/>
                  <a:gd name="T6" fmla="*/ 6 w 6"/>
                  <a:gd name="T7" fmla="*/ 0 h 18"/>
                  <a:gd name="T8" fmla="*/ 6 w 6"/>
                  <a:gd name="T9" fmla="*/ 6 h 18"/>
                  <a:gd name="T10" fmla="*/ 0 60000 65536"/>
                  <a:gd name="T11" fmla="*/ 0 60000 65536"/>
                  <a:gd name="T12" fmla="*/ 0 60000 65536"/>
                  <a:gd name="T13" fmla="*/ 0 60000 65536"/>
                  <a:gd name="T14" fmla="*/ 0 60000 65536"/>
                  <a:gd name="T15" fmla="*/ 0 w 6"/>
                  <a:gd name="T16" fmla="*/ 0 h 18"/>
                  <a:gd name="T17" fmla="*/ 6 w 6"/>
                  <a:gd name="T18" fmla="*/ 18 h 18"/>
                </a:gdLst>
                <a:ahLst/>
                <a:cxnLst>
                  <a:cxn ang="T10">
                    <a:pos x="T0" y="T1"/>
                  </a:cxn>
                  <a:cxn ang="T11">
                    <a:pos x="T2" y="T3"/>
                  </a:cxn>
                  <a:cxn ang="T12">
                    <a:pos x="T4" y="T5"/>
                  </a:cxn>
                  <a:cxn ang="T13">
                    <a:pos x="T6" y="T7"/>
                  </a:cxn>
                  <a:cxn ang="T14">
                    <a:pos x="T8" y="T9"/>
                  </a:cxn>
                </a:cxnLst>
                <a:rect l="T15" t="T16" r="T17" b="T18"/>
                <a:pathLst>
                  <a:path w="6" h="18">
                    <a:moveTo>
                      <a:pt x="6" y="0"/>
                    </a:moveTo>
                    <a:lnTo>
                      <a:pt x="0" y="18"/>
                    </a:lnTo>
                    <a:lnTo>
                      <a:pt x="0" y="0"/>
                    </a:lnTo>
                    <a:lnTo>
                      <a:pt x="6" y="0"/>
                    </a:lnTo>
                    <a:lnTo>
                      <a:pt x="6"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66" name="Freeform 493"/>
              <p:cNvSpPr>
                <a:spLocks noChangeAspect="1"/>
              </p:cNvSpPr>
              <p:nvPr/>
            </p:nvSpPr>
            <p:spPr bwMode="auto">
              <a:xfrm>
                <a:off x="4137" y="2052"/>
                <a:ext cx="24" cy="78"/>
              </a:xfrm>
              <a:custGeom>
                <a:avLst/>
                <a:gdLst>
                  <a:gd name="T0" fmla="*/ 24 w 24"/>
                  <a:gd name="T1" fmla="*/ 0 h 78"/>
                  <a:gd name="T2" fmla="*/ 6 w 24"/>
                  <a:gd name="T3" fmla="*/ 78 h 78"/>
                  <a:gd name="T4" fmla="*/ 0 w 24"/>
                  <a:gd name="T5" fmla="*/ 54 h 78"/>
                  <a:gd name="T6" fmla="*/ 12 w 24"/>
                  <a:gd name="T7" fmla="*/ 12 h 78"/>
                  <a:gd name="T8" fmla="*/ 12 w 24"/>
                  <a:gd name="T9" fmla="*/ 6 h 78"/>
                  <a:gd name="T10" fmla="*/ 24 w 24"/>
                  <a:gd name="T11" fmla="*/ 0 h 78"/>
                  <a:gd name="T12" fmla="*/ 0 60000 65536"/>
                  <a:gd name="T13" fmla="*/ 0 60000 65536"/>
                  <a:gd name="T14" fmla="*/ 0 60000 65536"/>
                  <a:gd name="T15" fmla="*/ 0 60000 65536"/>
                  <a:gd name="T16" fmla="*/ 0 60000 65536"/>
                  <a:gd name="T17" fmla="*/ 0 60000 65536"/>
                  <a:gd name="T18" fmla="*/ 0 w 24"/>
                  <a:gd name="T19" fmla="*/ 0 h 78"/>
                  <a:gd name="T20" fmla="*/ 24 w 24"/>
                  <a:gd name="T21" fmla="*/ 78 h 78"/>
                </a:gdLst>
                <a:ahLst/>
                <a:cxnLst>
                  <a:cxn ang="T12">
                    <a:pos x="T0" y="T1"/>
                  </a:cxn>
                  <a:cxn ang="T13">
                    <a:pos x="T2" y="T3"/>
                  </a:cxn>
                  <a:cxn ang="T14">
                    <a:pos x="T4" y="T5"/>
                  </a:cxn>
                  <a:cxn ang="T15">
                    <a:pos x="T6" y="T7"/>
                  </a:cxn>
                  <a:cxn ang="T16">
                    <a:pos x="T8" y="T9"/>
                  </a:cxn>
                  <a:cxn ang="T17">
                    <a:pos x="T10" y="T11"/>
                  </a:cxn>
                </a:cxnLst>
                <a:rect l="T18" t="T19" r="T20" b="T21"/>
                <a:pathLst>
                  <a:path w="24" h="78">
                    <a:moveTo>
                      <a:pt x="24" y="0"/>
                    </a:moveTo>
                    <a:lnTo>
                      <a:pt x="6" y="78"/>
                    </a:lnTo>
                    <a:lnTo>
                      <a:pt x="0" y="54"/>
                    </a:lnTo>
                    <a:lnTo>
                      <a:pt x="12" y="12"/>
                    </a:lnTo>
                    <a:lnTo>
                      <a:pt x="12" y="6"/>
                    </a:lnTo>
                    <a:lnTo>
                      <a:pt x="24" y="0"/>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67" name="Freeform 494"/>
              <p:cNvSpPr>
                <a:spLocks noChangeAspect="1"/>
              </p:cNvSpPr>
              <p:nvPr/>
            </p:nvSpPr>
            <p:spPr bwMode="auto">
              <a:xfrm>
                <a:off x="4137" y="2052"/>
                <a:ext cx="24" cy="78"/>
              </a:xfrm>
              <a:custGeom>
                <a:avLst/>
                <a:gdLst>
                  <a:gd name="T0" fmla="*/ 24 w 24"/>
                  <a:gd name="T1" fmla="*/ 0 h 78"/>
                  <a:gd name="T2" fmla="*/ 6 w 24"/>
                  <a:gd name="T3" fmla="*/ 78 h 78"/>
                  <a:gd name="T4" fmla="*/ 0 w 24"/>
                  <a:gd name="T5" fmla="*/ 54 h 78"/>
                  <a:gd name="T6" fmla="*/ 12 w 24"/>
                  <a:gd name="T7" fmla="*/ 12 h 78"/>
                  <a:gd name="T8" fmla="*/ 12 w 24"/>
                  <a:gd name="T9" fmla="*/ 6 h 78"/>
                  <a:gd name="T10" fmla="*/ 24 w 24"/>
                  <a:gd name="T11" fmla="*/ 0 h 78"/>
                  <a:gd name="T12" fmla="*/ 24 w 24"/>
                  <a:gd name="T13" fmla="*/ 6 h 78"/>
                  <a:gd name="T14" fmla="*/ 0 60000 65536"/>
                  <a:gd name="T15" fmla="*/ 0 60000 65536"/>
                  <a:gd name="T16" fmla="*/ 0 60000 65536"/>
                  <a:gd name="T17" fmla="*/ 0 60000 65536"/>
                  <a:gd name="T18" fmla="*/ 0 60000 65536"/>
                  <a:gd name="T19" fmla="*/ 0 60000 65536"/>
                  <a:gd name="T20" fmla="*/ 0 60000 65536"/>
                  <a:gd name="T21" fmla="*/ 0 w 24"/>
                  <a:gd name="T22" fmla="*/ 0 h 78"/>
                  <a:gd name="T23" fmla="*/ 24 w 24"/>
                  <a:gd name="T24" fmla="*/ 78 h 7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78">
                    <a:moveTo>
                      <a:pt x="24" y="0"/>
                    </a:moveTo>
                    <a:lnTo>
                      <a:pt x="6" y="78"/>
                    </a:lnTo>
                    <a:lnTo>
                      <a:pt x="0" y="54"/>
                    </a:lnTo>
                    <a:lnTo>
                      <a:pt x="12" y="12"/>
                    </a:lnTo>
                    <a:lnTo>
                      <a:pt x="12" y="6"/>
                    </a:lnTo>
                    <a:lnTo>
                      <a:pt x="24" y="0"/>
                    </a:lnTo>
                    <a:lnTo>
                      <a:pt x="24" y="6"/>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68" name="Freeform 495"/>
              <p:cNvSpPr>
                <a:spLocks noChangeAspect="1"/>
              </p:cNvSpPr>
              <p:nvPr/>
            </p:nvSpPr>
            <p:spPr bwMode="auto">
              <a:xfrm>
                <a:off x="3681" y="1980"/>
                <a:ext cx="474" cy="270"/>
              </a:xfrm>
              <a:custGeom>
                <a:avLst/>
                <a:gdLst>
                  <a:gd name="T0" fmla="*/ 474 w 474"/>
                  <a:gd name="T1" fmla="*/ 192 h 270"/>
                  <a:gd name="T2" fmla="*/ 468 w 474"/>
                  <a:gd name="T3" fmla="*/ 186 h 270"/>
                  <a:gd name="T4" fmla="*/ 474 w 474"/>
                  <a:gd name="T5" fmla="*/ 192 h 270"/>
                  <a:gd name="T6" fmla="*/ 468 w 474"/>
                  <a:gd name="T7" fmla="*/ 198 h 270"/>
                  <a:gd name="T8" fmla="*/ 120 w 474"/>
                  <a:gd name="T9" fmla="*/ 252 h 270"/>
                  <a:gd name="T10" fmla="*/ 0 w 474"/>
                  <a:gd name="T11" fmla="*/ 270 h 270"/>
                  <a:gd name="T12" fmla="*/ 30 w 474"/>
                  <a:gd name="T13" fmla="*/ 258 h 270"/>
                  <a:gd name="T14" fmla="*/ 90 w 474"/>
                  <a:gd name="T15" fmla="*/ 186 h 270"/>
                  <a:gd name="T16" fmla="*/ 96 w 474"/>
                  <a:gd name="T17" fmla="*/ 198 h 270"/>
                  <a:gd name="T18" fmla="*/ 114 w 474"/>
                  <a:gd name="T19" fmla="*/ 210 h 270"/>
                  <a:gd name="T20" fmla="*/ 186 w 474"/>
                  <a:gd name="T21" fmla="*/ 180 h 270"/>
                  <a:gd name="T22" fmla="*/ 198 w 474"/>
                  <a:gd name="T23" fmla="*/ 162 h 270"/>
                  <a:gd name="T24" fmla="*/ 192 w 474"/>
                  <a:gd name="T25" fmla="*/ 156 h 270"/>
                  <a:gd name="T26" fmla="*/ 216 w 474"/>
                  <a:gd name="T27" fmla="*/ 84 h 270"/>
                  <a:gd name="T28" fmla="*/ 240 w 474"/>
                  <a:gd name="T29" fmla="*/ 90 h 270"/>
                  <a:gd name="T30" fmla="*/ 252 w 474"/>
                  <a:gd name="T31" fmla="*/ 60 h 270"/>
                  <a:gd name="T32" fmla="*/ 264 w 474"/>
                  <a:gd name="T33" fmla="*/ 60 h 270"/>
                  <a:gd name="T34" fmla="*/ 282 w 474"/>
                  <a:gd name="T35" fmla="*/ 24 h 270"/>
                  <a:gd name="T36" fmla="*/ 282 w 474"/>
                  <a:gd name="T37" fmla="*/ 0 h 270"/>
                  <a:gd name="T38" fmla="*/ 318 w 474"/>
                  <a:gd name="T39" fmla="*/ 18 h 270"/>
                  <a:gd name="T40" fmla="*/ 324 w 474"/>
                  <a:gd name="T41" fmla="*/ 6 h 270"/>
                  <a:gd name="T42" fmla="*/ 360 w 474"/>
                  <a:gd name="T43" fmla="*/ 24 h 270"/>
                  <a:gd name="T44" fmla="*/ 372 w 474"/>
                  <a:gd name="T45" fmla="*/ 36 h 270"/>
                  <a:gd name="T46" fmla="*/ 360 w 474"/>
                  <a:gd name="T47" fmla="*/ 66 h 270"/>
                  <a:gd name="T48" fmla="*/ 366 w 474"/>
                  <a:gd name="T49" fmla="*/ 78 h 270"/>
                  <a:gd name="T50" fmla="*/ 372 w 474"/>
                  <a:gd name="T51" fmla="*/ 66 h 270"/>
                  <a:gd name="T52" fmla="*/ 384 w 474"/>
                  <a:gd name="T53" fmla="*/ 84 h 270"/>
                  <a:gd name="T54" fmla="*/ 432 w 474"/>
                  <a:gd name="T55" fmla="*/ 96 h 270"/>
                  <a:gd name="T56" fmla="*/ 426 w 474"/>
                  <a:gd name="T57" fmla="*/ 120 h 270"/>
                  <a:gd name="T58" fmla="*/ 390 w 474"/>
                  <a:gd name="T59" fmla="*/ 96 h 270"/>
                  <a:gd name="T60" fmla="*/ 420 w 474"/>
                  <a:gd name="T61" fmla="*/ 120 h 270"/>
                  <a:gd name="T62" fmla="*/ 432 w 474"/>
                  <a:gd name="T63" fmla="*/ 120 h 270"/>
                  <a:gd name="T64" fmla="*/ 426 w 474"/>
                  <a:gd name="T65" fmla="*/ 126 h 270"/>
                  <a:gd name="T66" fmla="*/ 438 w 474"/>
                  <a:gd name="T67" fmla="*/ 132 h 270"/>
                  <a:gd name="T68" fmla="*/ 438 w 474"/>
                  <a:gd name="T69" fmla="*/ 138 h 270"/>
                  <a:gd name="T70" fmla="*/ 426 w 474"/>
                  <a:gd name="T71" fmla="*/ 138 h 270"/>
                  <a:gd name="T72" fmla="*/ 432 w 474"/>
                  <a:gd name="T73" fmla="*/ 150 h 270"/>
                  <a:gd name="T74" fmla="*/ 402 w 474"/>
                  <a:gd name="T75" fmla="*/ 132 h 270"/>
                  <a:gd name="T76" fmla="*/ 444 w 474"/>
                  <a:gd name="T77" fmla="*/ 162 h 270"/>
                  <a:gd name="T78" fmla="*/ 438 w 474"/>
                  <a:gd name="T79" fmla="*/ 168 h 270"/>
                  <a:gd name="T80" fmla="*/ 402 w 474"/>
                  <a:gd name="T81" fmla="*/ 150 h 270"/>
                  <a:gd name="T82" fmla="*/ 396 w 474"/>
                  <a:gd name="T83" fmla="*/ 156 h 270"/>
                  <a:gd name="T84" fmla="*/ 414 w 474"/>
                  <a:gd name="T85" fmla="*/ 156 h 270"/>
                  <a:gd name="T86" fmla="*/ 432 w 474"/>
                  <a:gd name="T87" fmla="*/ 174 h 270"/>
                  <a:gd name="T88" fmla="*/ 462 w 474"/>
                  <a:gd name="T89" fmla="*/ 168 h 270"/>
                  <a:gd name="T90" fmla="*/ 474 w 474"/>
                  <a:gd name="T91" fmla="*/ 192 h 27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74"/>
                  <a:gd name="T139" fmla="*/ 0 h 270"/>
                  <a:gd name="T140" fmla="*/ 474 w 474"/>
                  <a:gd name="T141" fmla="*/ 270 h 27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74" h="270">
                    <a:moveTo>
                      <a:pt x="474" y="192"/>
                    </a:moveTo>
                    <a:lnTo>
                      <a:pt x="468" y="186"/>
                    </a:lnTo>
                    <a:lnTo>
                      <a:pt x="474" y="192"/>
                    </a:lnTo>
                    <a:lnTo>
                      <a:pt x="468" y="198"/>
                    </a:lnTo>
                    <a:lnTo>
                      <a:pt x="120" y="252"/>
                    </a:lnTo>
                    <a:lnTo>
                      <a:pt x="0" y="270"/>
                    </a:lnTo>
                    <a:lnTo>
                      <a:pt x="30" y="258"/>
                    </a:lnTo>
                    <a:lnTo>
                      <a:pt x="90" y="186"/>
                    </a:lnTo>
                    <a:lnTo>
                      <a:pt x="96" y="198"/>
                    </a:lnTo>
                    <a:lnTo>
                      <a:pt x="114" y="210"/>
                    </a:lnTo>
                    <a:lnTo>
                      <a:pt x="186" y="180"/>
                    </a:lnTo>
                    <a:lnTo>
                      <a:pt x="198" y="162"/>
                    </a:lnTo>
                    <a:lnTo>
                      <a:pt x="192" y="156"/>
                    </a:lnTo>
                    <a:lnTo>
                      <a:pt x="216" y="84"/>
                    </a:lnTo>
                    <a:lnTo>
                      <a:pt x="240" y="90"/>
                    </a:lnTo>
                    <a:lnTo>
                      <a:pt x="252" y="60"/>
                    </a:lnTo>
                    <a:lnTo>
                      <a:pt x="264" y="60"/>
                    </a:lnTo>
                    <a:lnTo>
                      <a:pt x="282" y="24"/>
                    </a:lnTo>
                    <a:lnTo>
                      <a:pt x="282" y="0"/>
                    </a:lnTo>
                    <a:lnTo>
                      <a:pt x="318" y="18"/>
                    </a:lnTo>
                    <a:lnTo>
                      <a:pt x="324" y="6"/>
                    </a:lnTo>
                    <a:lnTo>
                      <a:pt x="360" y="24"/>
                    </a:lnTo>
                    <a:lnTo>
                      <a:pt x="372" y="36"/>
                    </a:lnTo>
                    <a:lnTo>
                      <a:pt x="360" y="66"/>
                    </a:lnTo>
                    <a:lnTo>
                      <a:pt x="366" y="78"/>
                    </a:lnTo>
                    <a:lnTo>
                      <a:pt x="372" y="66"/>
                    </a:lnTo>
                    <a:lnTo>
                      <a:pt x="384" y="84"/>
                    </a:lnTo>
                    <a:lnTo>
                      <a:pt x="432" y="96"/>
                    </a:lnTo>
                    <a:lnTo>
                      <a:pt x="426" y="120"/>
                    </a:lnTo>
                    <a:lnTo>
                      <a:pt x="390" y="96"/>
                    </a:lnTo>
                    <a:lnTo>
                      <a:pt x="420" y="120"/>
                    </a:lnTo>
                    <a:lnTo>
                      <a:pt x="432" y="120"/>
                    </a:lnTo>
                    <a:lnTo>
                      <a:pt x="426" y="126"/>
                    </a:lnTo>
                    <a:lnTo>
                      <a:pt x="438" y="132"/>
                    </a:lnTo>
                    <a:lnTo>
                      <a:pt x="438" y="138"/>
                    </a:lnTo>
                    <a:lnTo>
                      <a:pt x="426" y="138"/>
                    </a:lnTo>
                    <a:lnTo>
                      <a:pt x="432" y="150"/>
                    </a:lnTo>
                    <a:lnTo>
                      <a:pt x="402" y="132"/>
                    </a:lnTo>
                    <a:lnTo>
                      <a:pt x="444" y="162"/>
                    </a:lnTo>
                    <a:lnTo>
                      <a:pt x="438" y="168"/>
                    </a:lnTo>
                    <a:lnTo>
                      <a:pt x="402" y="150"/>
                    </a:lnTo>
                    <a:lnTo>
                      <a:pt x="396" y="156"/>
                    </a:lnTo>
                    <a:lnTo>
                      <a:pt x="414" y="156"/>
                    </a:lnTo>
                    <a:lnTo>
                      <a:pt x="432" y="174"/>
                    </a:lnTo>
                    <a:lnTo>
                      <a:pt x="462" y="168"/>
                    </a:lnTo>
                    <a:lnTo>
                      <a:pt x="474" y="192"/>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69" name="Freeform 496"/>
              <p:cNvSpPr>
                <a:spLocks noChangeAspect="1"/>
              </p:cNvSpPr>
              <p:nvPr/>
            </p:nvSpPr>
            <p:spPr bwMode="auto">
              <a:xfrm>
                <a:off x="3681" y="1980"/>
                <a:ext cx="474" cy="270"/>
              </a:xfrm>
              <a:custGeom>
                <a:avLst/>
                <a:gdLst>
                  <a:gd name="T0" fmla="*/ 474 w 474"/>
                  <a:gd name="T1" fmla="*/ 192 h 270"/>
                  <a:gd name="T2" fmla="*/ 468 w 474"/>
                  <a:gd name="T3" fmla="*/ 186 h 270"/>
                  <a:gd name="T4" fmla="*/ 474 w 474"/>
                  <a:gd name="T5" fmla="*/ 192 h 270"/>
                  <a:gd name="T6" fmla="*/ 468 w 474"/>
                  <a:gd name="T7" fmla="*/ 198 h 270"/>
                  <a:gd name="T8" fmla="*/ 120 w 474"/>
                  <a:gd name="T9" fmla="*/ 252 h 270"/>
                  <a:gd name="T10" fmla="*/ 0 w 474"/>
                  <a:gd name="T11" fmla="*/ 270 h 270"/>
                  <a:gd name="T12" fmla="*/ 30 w 474"/>
                  <a:gd name="T13" fmla="*/ 258 h 270"/>
                  <a:gd name="T14" fmla="*/ 90 w 474"/>
                  <a:gd name="T15" fmla="*/ 186 h 270"/>
                  <a:gd name="T16" fmla="*/ 96 w 474"/>
                  <a:gd name="T17" fmla="*/ 198 h 270"/>
                  <a:gd name="T18" fmla="*/ 114 w 474"/>
                  <a:gd name="T19" fmla="*/ 210 h 270"/>
                  <a:gd name="T20" fmla="*/ 186 w 474"/>
                  <a:gd name="T21" fmla="*/ 180 h 270"/>
                  <a:gd name="T22" fmla="*/ 198 w 474"/>
                  <a:gd name="T23" fmla="*/ 162 h 270"/>
                  <a:gd name="T24" fmla="*/ 192 w 474"/>
                  <a:gd name="T25" fmla="*/ 156 h 270"/>
                  <a:gd name="T26" fmla="*/ 216 w 474"/>
                  <a:gd name="T27" fmla="*/ 84 h 270"/>
                  <a:gd name="T28" fmla="*/ 240 w 474"/>
                  <a:gd name="T29" fmla="*/ 90 h 270"/>
                  <a:gd name="T30" fmla="*/ 252 w 474"/>
                  <a:gd name="T31" fmla="*/ 60 h 270"/>
                  <a:gd name="T32" fmla="*/ 264 w 474"/>
                  <a:gd name="T33" fmla="*/ 60 h 270"/>
                  <a:gd name="T34" fmla="*/ 282 w 474"/>
                  <a:gd name="T35" fmla="*/ 24 h 270"/>
                  <a:gd name="T36" fmla="*/ 282 w 474"/>
                  <a:gd name="T37" fmla="*/ 0 h 270"/>
                  <a:gd name="T38" fmla="*/ 318 w 474"/>
                  <a:gd name="T39" fmla="*/ 18 h 270"/>
                  <a:gd name="T40" fmla="*/ 324 w 474"/>
                  <a:gd name="T41" fmla="*/ 6 h 270"/>
                  <a:gd name="T42" fmla="*/ 360 w 474"/>
                  <a:gd name="T43" fmla="*/ 24 h 270"/>
                  <a:gd name="T44" fmla="*/ 372 w 474"/>
                  <a:gd name="T45" fmla="*/ 36 h 270"/>
                  <a:gd name="T46" fmla="*/ 360 w 474"/>
                  <a:gd name="T47" fmla="*/ 66 h 270"/>
                  <a:gd name="T48" fmla="*/ 366 w 474"/>
                  <a:gd name="T49" fmla="*/ 78 h 270"/>
                  <a:gd name="T50" fmla="*/ 372 w 474"/>
                  <a:gd name="T51" fmla="*/ 66 h 270"/>
                  <a:gd name="T52" fmla="*/ 384 w 474"/>
                  <a:gd name="T53" fmla="*/ 84 h 270"/>
                  <a:gd name="T54" fmla="*/ 432 w 474"/>
                  <a:gd name="T55" fmla="*/ 96 h 270"/>
                  <a:gd name="T56" fmla="*/ 426 w 474"/>
                  <a:gd name="T57" fmla="*/ 120 h 270"/>
                  <a:gd name="T58" fmla="*/ 390 w 474"/>
                  <a:gd name="T59" fmla="*/ 96 h 270"/>
                  <a:gd name="T60" fmla="*/ 420 w 474"/>
                  <a:gd name="T61" fmla="*/ 120 h 270"/>
                  <a:gd name="T62" fmla="*/ 432 w 474"/>
                  <a:gd name="T63" fmla="*/ 120 h 270"/>
                  <a:gd name="T64" fmla="*/ 426 w 474"/>
                  <a:gd name="T65" fmla="*/ 126 h 270"/>
                  <a:gd name="T66" fmla="*/ 438 w 474"/>
                  <a:gd name="T67" fmla="*/ 132 h 270"/>
                  <a:gd name="T68" fmla="*/ 438 w 474"/>
                  <a:gd name="T69" fmla="*/ 138 h 270"/>
                  <a:gd name="T70" fmla="*/ 426 w 474"/>
                  <a:gd name="T71" fmla="*/ 138 h 270"/>
                  <a:gd name="T72" fmla="*/ 432 w 474"/>
                  <a:gd name="T73" fmla="*/ 150 h 270"/>
                  <a:gd name="T74" fmla="*/ 402 w 474"/>
                  <a:gd name="T75" fmla="*/ 132 h 270"/>
                  <a:gd name="T76" fmla="*/ 444 w 474"/>
                  <a:gd name="T77" fmla="*/ 162 h 270"/>
                  <a:gd name="T78" fmla="*/ 438 w 474"/>
                  <a:gd name="T79" fmla="*/ 168 h 270"/>
                  <a:gd name="T80" fmla="*/ 402 w 474"/>
                  <a:gd name="T81" fmla="*/ 150 h 270"/>
                  <a:gd name="T82" fmla="*/ 396 w 474"/>
                  <a:gd name="T83" fmla="*/ 156 h 270"/>
                  <a:gd name="T84" fmla="*/ 414 w 474"/>
                  <a:gd name="T85" fmla="*/ 156 h 270"/>
                  <a:gd name="T86" fmla="*/ 432 w 474"/>
                  <a:gd name="T87" fmla="*/ 174 h 270"/>
                  <a:gd name="T88" fmla="*/ 462 w 474"/>
                  <a:gd name="T89" fmla="*/ 168 h 270"/>
                  <a:gd name="T90" fmla="*/ 474 w 474"/>
                  <a:gd name="T91" fmla="*/ 192 h 270"/>
                  <a:gd name="T92" fmla="*/ 474 w 474"/>
                  <a:gd name="T93" fmla="*/ 198 h 2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74"/>
                  <a:gd name="T142" fmla="*/ 0 h 270"/>
                  <a:gd name="T143" fmla="*/ 474 w 474"/>
                  <a:gd name="T144" fmla="*/ 270 h 2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74" h="270">
                    <a:moveTo>
                      <a:pt x="474" y="192"/>
                    </a:moveTo>
                    <a:lnTo>
                      <a:pt x="468" y="186"/>
                    </a:lnTo>
                    <a:lnTo>
                      <a:pt x="474" y="192"/>
                    </a:lnTo>
                    <a:lnTo>
                      <a:pt x="468" y="198"/>
                    </a:lnTo>
                    <a:lnTo>
                      <a:pt x="120" y="252"/>
                    </a:lnTo>
                    <a:lnTo>
                      <a:pt x="0" y="270"/>
                    </a:lnTo>
                    <a:lnTo>
                      <a:pt x="30" y="258"/>
                    </a:lnTo>
                    <a:lnTo>
                      <a:pt x="90" y="186"/>
                    </a:lnTo>
                    <a:lnTo>
                      <a:pt x="96" y="198"/>
                    </a:lnTo>
                    <a:lnTo>
                      <a:pt x="114" y="210"/>
                    </a:lnTo>
                    <a:lnTo>
                      <a:pt x="186" y="180"/>
                    </a:lnTo>
                    <a:lnTo>
                      <a:pt x="198" y="162"/>
                    </a:lnTo>
                    <a:lnTo>
                      <a:pt x="192" y="156"/>
                    </a:lnTo>
                    <a:lnTo>
                      <a:pt x="216" y="84"/>
                    </a:lnTo>
                    <a:lnTo>
                      <a:pt x="240" y="90"/>
                    </a:lnTo>
                    <a:lnTo>
                      <a:pt x="252" y="60"/>
                    </a:lnTo>
                    <a:lnTo>
                      <a:pt x="264" y="60"/>
                    </a:lnTo>
                    <a:lnTo>
                      <a:pt x="282" y="24"/>
                    </a:lnTo>
                    <a:lnTo>
                      <a:pt x="282" y="0"/>
                    </a:lnTo>
                    <a:lnTo>
                      <a:pt x="318" y="18"/>
                    </a:lnTo>
                    <a:lnTo>
                      <a:pt x="324" y="6"/>
                    </a:lnTo>
                    <a:lnTo>
                      <a:pt x="360" y="24"/>
                    </a:lnTo>
                    <a:lnTo>
                      <a:pt x="372" y="36"/>
                    </a:lnTo>
                    <a:lnTo>
                      <a:pt x="360" y="66"/>
                    </a:lnTo>
                    <a:lnTo>
                      <a:pt x="366" y="78"/>
                    </a:lnTo>
                    <a:lnTo>
                      <a:pt x="372" y="66"/>
                    </a:lnTo>
                    <a:lnTo>
                      <a:pt x="384" y="84"/>
                    </a:lnTo>
                    <a:lnTo>
                      <a:pt x="432" y="96"/>
                    </a:lnTo>
                    <a:lnTo>
                      <a:pt x="426" y="120"/>
                    </a:lnTo>
                    <a:lnTo>
                      <a:pt x="390" y="96"/>
                    </a:lnTo>
                    <a:lnTo>
                      <a:pt x="420" y="120"/>
                    </a:lnTo>
                    <a:lnTo>
                      <a:pt x="432" y="120"/>
                    </a:lnTo>
                    <a:lnTo>
                      <a:pt x="426" y="126"/>
                    </a:lnTo>
                    <a:lnTo>
                      <a:pt x="438" y="132"/>
                    </a:lnTo>
                    <a:lnTo>
                      <a:pt x="438" y="138"/>
                    </a:lnTo>
                    <a:lnTo>
                      <a:pt x="426" y="138"/>
                    </a:lnTo>
                    <a:lnTo>
                      <a:pt x="432" y="150"/>
                    </a:lnTo>
                    <a:lnTo>
                      <a:pt x="402" y="132"/>
                    </a:lnTo>
                    <a:lnTo>
                      <a:pt x="444" y="162"/>
                    </a:lnTo>
                    <a:lnTo>
                      <a:pt x="438" y="168"/>
                    </a:lnTo>
                    <a:lnTo>
                      <a:pt x="402" y="150"/>
                    </a:lnTo>
                    <a:lnTo>
                      <a:pt x="396" y="156"/>
                    </a:lnTo>
                    <a:lnTo>
                      <a:pt x="414" y="156"/>
                    </a:lnTo>
                    <a:lnTo>
                      <a:pt x="432" y="174"/>
                    </a:lnTo>
                    <a:lnTo>
                      <a:pt x="462" y="168"/>
                    </a:lnTo>
                    <a:lnTo>
                      <a:pt x="474" y="192"/>
                    </a:lnTo>
                    <a:lnTo>
                      <a:pt x="474" y="19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70" name="Freeform 497"/>
              <p:cNvSpPr>
                <a:spLocks noChangeAspect="1"/>
              </p:cNvSpPr>
              <p:nvPr/>
            </p:nvSpPr>
            <p:spPr bwMode="auto">
              <a:xfrm>
                <a:off x="1419" y="1140"/>
                <a:ext cx="408" cy="300"/>
              </a:xfrm>
              <a:custGeom>
                <a:avLst/>
                <a:gdLst>
                  <a:gd name="T0" fmla="*/ 30 w 408"/>
                  <a:gd name="T1" fmla="*/ 192 h 300"/>
                  <a:gd name="T2" fmla="*/ 0 w 408"/>
                  <a:gd name="T3" fmla="*/ 180 h 300"/>
                  <a:gd name="T4" fmla="*/ 6 w 408"/>
                  <a:gd name="T5" fmla="*/ 156 h 300"/>
                  <a:gd name="T6" fmla="*/ 6 w 408"/>
                  <a:gd name="T7" fmla="*/ 174 h 300"/>
                  <a:gd name="T8" fmla="*/ 18 w 408"/>
                  <a:gd name="T9" fmla="*/ 150 h 300"/>
                  <a:gd name="T10" fmla="*/ 6 w 408"/>
                  <a:gd name="T11" fmla="*/ 150 h 300"/>
                  <a:gd name="T12" fmla="*/ 12 w 408"/>
                  <a:gd name="T13" fmla="*/ 132 h 300"/>
                  <a:gd name="T14" fmla="*/ 24 w 408"/>
                  <a:gd name="T15" fmla="*/ 132 h 300"/>
                  <a:gd name="T16" fmla="*/ 12 w 408"/>
                  <a:gd name="T17" fmla="*/ 126 h 300"/>
                  <a:gd name="T18" fmla="*/ 12 w 408"/>
                  <a:gd name="T19" fmla="*/ 66 h 300"/>
                  <a:gd name="T20" fmla="*/ 6 w 408"/>
                  <a:gd name="T21" fmla="*/ 48 h 300"/>
                  <a:gd name="T22" fmla="*/ 12 w 408"/>
                  <a:gd name="T23" fmla="*/ 18 h 300"/>
                  <a:gd name="T24" fmla="*/ 48 w 408"/>
                  <a:gd name="T25" fmla="*/ 42 h 300"/>
                  <a:gd name="T26" fmla="*/ 84 w 408"/>
                  <a:gd name="T27" fmla="*/ 60 h 300"/>
                  <a:gd name="T28" fmla="*/ 96 w 408"/>
                  <a:gd name="T29" fmla="*/ 72 h 300"/>
                  <a:gd name="T30" fmla="*/ 102 w 408"/>
                  <a:gd name="T31" fmla="*/ 66 h 300"/>
                  <a:gd name="T32" fmla="*/ 108 w 408"/>
                  <a:gd name="T33" fmla="*/ 72 h 300"/>
                  <a:gd name="T34" fmla="*/ 108 w 408"/>
                  <a:gd name="T35" fmla="*/ 84 h 300"/>
                  <a:gd name="T36" fmla="*/ 96 w 408"/>
                  <a:gd name="T37" fmla="*/ 84 h 300"/>
                  <a:gd name="T38" fmla="*/ 66 w 408"/>
                  <a:gd name="T39" fmla="*/ 114 h 300"/>
                  <a:gd name="T40" fmla="*/ 72 w 408"/>
                  <a:gd name="T41" fmla="*/ 114 h 300"/>
                  <a:gd name="T42" fmla="*/ 108 w 408"/>
                  <a:gd name="T43" fmla="*/ 90 h 300"/>
                  <a:gd name="T44" fmla="*/ 108 w 408"/>
                  <a:gd name="T45" fmla="*/ 78 h 300"/>
                  <a:gd name="T46" fmla="*/ 114 w 408"/>
                  <a:gd name="T47" fmla="*/ 84 h 300"/>
                  <a:gd name="T48" fmla="*/ 114 w 408"/>
                  <a:gd name="T49" fmla="*/ 96 h 300"/>
                  <a:gd name="T50" fmla="*/ 96 w 408"/>
                  <a:gd name="T51" fmla="*/ 102 h 300"/>
                  <a:gd name="T52" fmla="*/ 102 w 408"/>
                  <a:gd name="T53" fmla="*/ 114 h 300"/>
                  <a:gd name="T54" fmla="*/ 96 w 408"/>
                  <a:gd name="T55" fmla="*/ 132 h 300"/>
                  <a:gd name="T56" fmla="*/ 96 w 408"/>
                  <a:gd name="T57" fmla="*/ 120 h 300"/>
                  <a:gd name="T58" fmla="*/ 84 w 408"/>
                  <a:gd name="T59" fmla="*/ 132 h 300"/>
                  <a:gd name="T60" fmla="*/ 84 w 408"/>
                  <a:gd name="T61" fmla="*/ 120 h 300"/>
                  <a:gd name="T62" fmla="*/ 66 w 408"/>
                  <a:gd name="T63" fmla="*/ 132 h 300"/>
                  <a:gd name="T64" fmla="*/ 78 w 408"/>
                  <a:gd name="T65" fmla="*/ 144 h 300"/>
                  <a:gd name="T66" fmla="*/ 114 w 408"/>
                  <a:gd name="T67" fmla="*/ 126 h 300"/>
                  <a:gd name="T68" fmla="*/ 114 w 408"/>
                  <a:gd name="T69" fmla="*/ 102 h 300"/>
                  <a:gd name="T70" fmla="*/ 132 w 408"/>
                  <a:gd name="T71" fmla="*/ 78 h 300"/>
                  <a:gd name="T72" fmla="*/ 114 w 408"/>
                  <a:gd name="T73" fmla="*/ 42 h 300"/>
                  <a:gd name="T74" fmla="*/ 132 w 408"/>
                  <a:gd name="T75" fmla="*/ 36 h 300"/>
                  <a:gd name="T76" fmla="*/ 126 w 408"/>
                  <a:gd name="T77" fmla="*/ 0 h 300"/>
                  <a:gd name="T78" fmla="*/ 408 w 408"/>
                  <a:gd name="T79" fmla="*/ 72 h 300"/>
                  <a:gd name="T80" fmla="*/ 366 w 408"/>
                  <a:gd name="T81" fmla="*/ 300 h 300"/>
                  <a:gd name="T82" fmla="*/ 258 w 408"/>
                  <a:gd name="T83" fmla="*/ 276 h 300"/>
                  <a:gd name="T84" fmla="*/ 132 w 408"/>
                  <a:gd name="T85" fmla="*/ 276 h 300"/>
                  <a:gd name="T86" fmla="*/ 102 w 408"/>
                  <a:gd name="T87" fmla="*/ 258 h 300"/>
                  <a:gd name="T88" fmla="*/ 72 w 408"/>
                  <a:gd name="T89" fmla="*/ 264 h 300"/>
                  <a:gd name="T90" fmla="*/ 48 w 408"/>
                  <a:gd name="T91" fmla="*/ 252 h 300"/>
                  <a:gd name="T92" fmla="*/ 54 w 408"/>
                  <a:gd name="T93" fmla="*/ 216 h 300"/>
                  <a:gd name="T94" fmla="*/ 24 w 408"/>
                  <a:gd name="T95" fmla="*/ 198 h 300"/>
                  <a:gd name="T96" fmla="*/ 30 w 408"/>
                  <a:gd name="T97" fmla="*/ 192 h 30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08"/>
                  <a:gd name="T148" fmla="*/ 0 h 300"/>
                  <a:gd name="T149" fmla="*/ 408 w 408"/>
                  <a:gd name="T150" fmla="*/ 300 h 30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08" h="300">
                    <a:moveTo>
                      <a:pt x="30" y="192"/>
                    </a:moveTo>
                    <a:lnTo>
                      <a:pt x="0" y="180"/>
                    </a:lnTo>
                    <a:lnTo>
                      <a:pt x="6" y="156"/>
                    </a:lnTo>
                    <a:lnTo>
                      <a:pt x="6" y="174"/>
                    </a:lnTo>
                    <a:lnTo>
                      <a:pt x="18" y="150"/>
                    </a:lnTo>
                    <a:lnTo>
                      <a:pt x="6" y="150"/>
                    </a:lnTo>
                    <a:lnTo>
                      <a:pt x="12" y="132"/>
                    </a:lnTo>
                    <a:lnTo>
                      <a:pt x="24" y="132"/>
                    </a:lnTo>
                    <a:lnTo>
                      <a:pt x="12" y="126"/>
                    </a:lnTo>
                    <a:lnTo>
                      <a:pt x="12" y="66"/>
                    </a:lnTo>
                    <a:lnTo>
                      <a:pt x="6" y="48"/>
                    </a:lnTo>
                    <a:lnTo>
                      <a:pt x="12" y="18"/>
                    </a:lnTo>
                    <a:lnTo>
                      <a:pt x="48" y="42"/>
                    </a:lnTo>
                    <a:lnTo>
                      <a:pt x="84" y="60"/>
                    </a:lnTo>
                    <a:lnTo>
                      <a:pt x="96" y="72"/>
                    </a:lnTo>
                    <a:lnTo>
                      <a:pt x="102" y="66"/>
                    </a:lnTo>
                    <a:lnTo>
                      <a:pt x="108" y="72"/>
                    </a:lnTo>
                    <a:lnTo>
                      <a:pt x="108" y="84"/>
                    </a:lnTo>
                    <a:lnTo>
                      <a:pt x="96" y="84"/>
                    </a:lnTo>
                    <a:lnTo>
                      <a:pt x="66" y="114"/>
                    </a:lnTo>
                    <a:lnTo>
                      <a:pt x="72" y="114"/>
                    </a:lnTo>
                    <a:lnTo>
                      <a:pt x="108" y="90"/>
                    </a:lnTo>
                    <a:lnTo>
                      <a:pt x="108" y="78"/>
                    </a:lnTo>
                    <a:lnTo>
                      <a:pt x="114" y="84"/>
                    </a:lnTo>
                    <a:lnTo>
                      <a:pt x="114" y="96"/>
                    </a:lnTo>
                    <a:lnTo>
                      <a:pt x="96" y="102"/>
                    </a:lnTo>
                    <a:lnTo>
                      <a:pt x="102" y="114"/>
                    </a:lnTo>
                    <a:lnTo>
                      <a:pt x="96" y="132"/>
                    </a:lnTo>
                    <a:lnTo>
                      <a:pt x="96" y="120"/>
                    </a:lnTo>
                    <a:lnTo>
                      <a:pt x="84" y="132"/>
                    </a:lnTo>
                    <a:lnTo>
                      <a:pt x="84" y="120"/>
                    </a:lnTo>
                    <a:lnTo>
                      <a:pt x="66" y="132"/>
                    </a:lnTo>
                    <a:lnTo>
                      <a:pt x="78" y="144"/>
                    </a:lnTo>
                    <a:lnTo>
                      <a:pt x="114" y="126"/>
                    </a:lnTo>
                    <a:lnTo>
                      <a:pt x="114" y="102"/>
                    </a:lnTo>
                    <a:lnTo>
                      <a:pt x="132" y="78"/>
                    </a:lnTo>
                    <a:lnTo>
                      <a:pt x="114" y="42"/>
                    </a:lnTo>
                    <a:lnTo>
                      <a:pt x="132" y="36"/>
                    </a:lnTo>
                    <a:lnTo>
                      <a:pt x="126" y="0"/>
                    </a:lnTo>
                    <a:lnTo>
                      <a:pt x="408" y="72"/>
                    </a:lnTo>
                    <a:lnTo>
                      <a:pt x="366" y="300"/>
                    </a:lnTo>
                    <a:lnTo>
                      <a:pt x="258" y="276"/>
                    </a:lnTo>
                    <a:lnTo>
                      <a:pt x="132" y="276"/>
                    </a:lnTo>
                    <a:lnTo>
                      <a:pt x="102" y="258"/>
                    </a:lnTo>
                    <a:lnTo>
                      <a:pt x="72" y="264"/>
                    </a:lnTo>
                    <a:lnTo>
                      <a:pt x="48" y="252"/>
                    </a:lnTo>
                    <a:lnTo>
                      <a:pt x="54" y="216"/>
                    </a:lnTo>
                    <a:lnTo>
                      <a:pt x="24" y="198"/>
                    </a:lnTo>
                    <a:lnTo>
                      <a:pt x="30" y="192"/>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871" name="Freeform 498"/>
              <p:cNvSpPr>
                <a:spLocks noChangeAspect="1"/>
              </p:cNvSpPr>
              <p:nvPr/>
            </p:nvSpPr>
            <p:spPr bwMode="auto">
              <a:xfrm>
                <a:off x="1419" y="1140"/>
                <a:ext cx="408" cy="300"/>
              </a:xfrm>
              <a:custGeom>
                <a:avLst/>
                <a:gdLst>
                  <a:gd name="T0" fmla="*/ 30 w 408"/>
                  <a:gd name="T1" fmla="*/ 192 h 300"/>
                  <a:gd name="T2" fmla="*/ 0 w 408"/>
                  <a:gd name="T3" fmla="*/ 180 h 300"/>
                  <a:gd name="T4" fmla="*/ 6 w 408"/>
                  <a:gd name="T5" fmla="*/ 156 h 300"/>
                  <a:gd name="T6" fmla="*/ 6 w 408"/>
                  <a:gd name="T7" fmla="*/ 174 h 300"/>
                  <a:gd name="T8" fmla="*/ 18 w 408"/>
                  <a:gd name="T9" fmla="*/ 150 h 300"/>
                  <a:gd name="T10" fmla="*/ 6 w 408"/>
                  <a:gd name="T11" fmla="*/ 150 h 300"/>
                  <a:gd name="T12" fmla="*/ 12 w 408"/>
                  <a:gd name="T13" fmla="*/ 132 h 300"/>
                  <a:gd name="T14" fmla="*/ 24 w 408"/>
                  <a:gd name="T15" fmla="*/ 132 h 300"/>
                  <a:gd name="T16" fmla="*/ 12 w 408"/>
                  <a:gd name="T17" fmla="*/ 126 h 300"/>
                  <a:gd name="T18" fmla="*/ 12 w 408"/>
                  <a:gd name="T19" fmla="*/ 66 h 300"/>
                  <a:gd name="T20" fmla="*/ 6 w 408"/>
                  <a:gd name="T21" fmla="*/ 48 h 300"/>
                  <a:gd name="T22" fmla="*/ 12 w 408"/>
                  <a:gd name="T23" fmla="*/ 18 h 300"/>
                  <a:gd name="T24" fmla="*/ 48 w 408"/>
                  <a:gd name="T25" fmla="*/ 42 h 300"/>
                  <a:gd name="T26" fmla="*/ 84 w 408"/>
                  <a:gd name="T27" fmla="*/ 60 h 300"/>
                  <a:gd name="T28" fmla="*/ 96 w 408"/>
                  <a:gd name="T29" fmla="*/ 72 h 300"/>
                  <a:gd name="T30" fmla="*/ 102 w 408"/>
                  <a:gd name="T31" fmla="*/ 66 h 300"/>
                  <a:gd name="T32" fmla="*/ 108 w 408"/>
                  <a:gd name="T33" fmla="*/ 72 h 300"/>
                  <a:gd name="T34" fmla="*/ 108 w 408"/>
                  <a:gd name="T35" fmla="*/ 84 h 300"/>
                  <a:gd name="T36" fmla="*/ 96 w 408"/>
                  <a:gd name="T37" fmla="*/ 84 h 300"/>
                  <a:gd name="T38" fmla="*/ 66 w 408"/>
                  <a:gd name="T39" fmla="*/ 114 h 300"/>
                  <a:gd name="T40" fmla="*/ 84 w 408"/>
                  <a:gd name="T41" fmla="*/ 114 h 300"/>
                  <a:gd name="T42" fmla="*/ 72 w 408"/>
                  <a:gd name="T43" fmla="*/ 114 h 300"/>
                  <a:gd name="T44" fmla="*/ 108 w 408"/>
                  <a:gd name="T45" fmla="*/ 90 h 300"/>
                  <a:gd name="T46" fmla="*/ 108 w 408"/>
                  <a:gd name="T47" fmla="*/ 78 h 300"/>
                  <a:gd name="T48" fmla="*/ 114 w 408"/>
                  <a:gd name="T49" fmla="*/ 84 h 300"/>
                  <a:gd name="T50" fmla="*/ 114 w 408"/>
                  <a:gd name="T51" fmla="*/ 96 h 300"/>
                  <a:gd name="T52" fmla="*/ 96 w 408"/>
                  <a:gd name="T53" fmla="*/ 102 h 300"/>
                  <a:gd name="T54" fmla="*/ 102 w 408"/>
                  <a:gd name="T55" fmla="*/ 114 h 300"/>
                  <a:gd name="T56" fmla="*/ 96 w 408"/>
                  <a:gd name="T57" fmla="*/ 132 h 300"/>
                  <a:gd name="T58" fmla="*/ 96 w 408"/>
                  <a:gd name="T59" fmla="*/ 120 h 300"/>
                  <a:gd name="T60" fmla="*/ 84 w 408"/>
                  <a:gd name="T61" fmla="*/ 132 h 300"/>
                  <a:gd name="T62" fmla="*/ 84 w 408"/>
                  <a:gd name="T63" fmla="*/ 120 h 300"/>
                  <a:gd name="T64" fmla="*/ 66 w 408"/>
                  <a:gd name="T65" fmla="*/ 132 h 300"/>
                  <a:gd name="T66" fmla="*/ 78 w 408"/>
                  <a:gd name="T67" fmla="*/ 144 h 300"/>
                  <a:gd name="T68" fmla="*/ 114 w 408"/>
                  <a:gd name="T69" fmla="*/ 126 h 300"/>
                  <a:gd name="T70" fmla="*/ 114 w 408"/>
                  <a:gd name="T71" fmla="*/ 102 h 300"/>
                  <a:gd name="T72" fmla="*/ 132 w 408"/>
                  <a:gd name="T73" fmla="*/ 78 h 300"/>
                  <a:gd name="T74" fmla="*/ 114 w 408"/>
                  <a:gd name="T75" fmla="*/ 42 h 300"/>
                  <a:gd name="T76" fmla="*/ 132 w 408"/>
                  <a:gd name="T77" fmla="*/ 36 h 300"/>
                  <a:gd name="T78" fmla="*/ 126 w 408"/>
                  <a:gd name="T79" fmla="*/ 0 h 300"/>
                  <a:gd name="T80" fmla="*/ 408 w 408"/>
                  <a:gd name="T81" fmla="*/ 72 h 300"/>
                  <a:gd name="T82" fmla="*/ 366 w 408"/>
                  <a:gd name="T83" fmla="*/ 300 h 300"/>
                  <a:gd name="T84" fmla="*/ 258 w 408"/>
                  <a:gd name="T85" fmla="*/ 276 h 300"/>
                  <a:gd name="T86" fmla="*/ 132 w 408"/>
                  <a:gd name="T87" fmla="*/ 276 h 300"/>
                  <a:gd name="T88" fmla="*/ 102 w 408"/>
                  <a:gd name="T89" fmla="*/ 258 h 300"/>
                  <a:gd name="T90" fmla="*/ 72 w 408"/>
                  <a:gd name="T91" fmla="*/ 264 h 300"/>
                  <a:gd name="T92" fmla="*/ 48 w 408"/>
                  <a:gd name="T93" fmla="*/ 252 h 300"/>
                  <a:gd name="T94" fmla="*/ 54 w 408"/>
                  <a:gd name="T95" fmla="*/ 216 h 300"/>
                  <a:gd name="T96" fmla="*/ 24 w 408"/>
                  <a:gd name="T97" fmla="*/ 198 h 300"/>
                  <a:gd name="T98" fmla="*/ 30 w 408"/>
                  <a:gd name="T99" fmla="*/ 192 h 300"/>
                  <a:gd name="T100" fmla="*/ 30 w 408"/>
                  <a:gd name="T101" fmla="*/ 198 h 30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08"/>
                  <a:gd name="T154" fmla="*/ 0 h 300"/>
                  <a:gd name="T155" fmla="*/ 408 w 408"/>
                  <a:gd name="T156" fmla="*/ 300 h 30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08" h="300">
                    <a:moveTo>
                      <a:pt x="30" y="192"/>
                    </a:moveTo>
                    <a:lnTo>
                      <a:pt x="0" y="180"/>
                    </a:lnTo>
                    <a:lnTo>
                      <a:pt x="6" y="156"/>
                    </a:lnTo>
                    <a:lnTo>
                      <a:pt x="6" y="174"/>
                    </a:lnTo>
                    <a:lnTo>
                      <a:pt x="18" y="150"/>
                    </a:lnTo>
                    <a:lnTo>
                      <a:pt x="6" y="150"/>
                    </a:lnTo>
                    <a:lnTo>
                      <a:pt x="12" y="132"/>
                    </a:lnTo>
                    <a:lnTo>
                      <a:pt x="24" y="132"/>
                    </a:lnTo>
                    <a:lnTo>
                      <a:pt x="12" y="126"/>
                    </a:lnTo>
                    <a:lnTo>
                      <a:pt x="12" y="66"/>
                    </a:lnTo>
                    <a:lnTo>
                      <a:pt x="6" y="48"/>
                    </a:lnTo>
                    <a:lnTo>
                      <a:pt x="12" y="18"/>
                    </a:lnTo>
                    <a:lnTo>
                      <a:pt x="48" y="42"/>
                    </a:lnTo>
                    <a:lnTo>
                      <a:pt x="84" y="60"/>
                    </a:lnTo>
                    <a:lnTo>
                      <a:pt x="96" y="72"/>
                    </a:lnTo>
                    <a:lnTo>
                      <a:pt x="102" y="66"/>
                    </a:lnTo>
                    <a:lnTo>
                      <a:pt x="108" y="72"/>
                    </a:lnTo>
                    <a:lnTo>
                      <a:pt x="108" y="84"/>
                    </a:lnTo>
                    <a:lnTo>
                      <a:pt x="96" y="84"/>
                    </a:lnTo>
                    <a:lnTo>
                      <a:pt x="66" y="114"/>
                    </a:lnTo>
                    <a:lnTo>
                      <a:pt x="84" y="114"/>
                    </a:lnTo>
                    <a:lnTo>
                      <a:pt x="72" y="114"/>
                    </a:lnTo>
                    <a:lnTo>
                      <a:pt x="108" y="90"/>
                    </a:lnTo>
                    <a:lnTo>
                      <a:pt x="108" y="78"/>
                    </a:lnTo>
                    <a:lnTo>
                      <a:pt x="114" y="84"/>
                    </a:lnTo>
                    <a:lnTo>
                      <a:pt x="114" y="96"/>
                    </a:lnTo>
                    <a:lnTo>
                      <a:pt x="96" y="102"/>
                    </a:lnTo>
                    <a:lnTo>
                      <a:pt x="102" y="114"/>
                    </a:lnTo>
                    <a:lnTo>
                      <a:pt x="96" y="132"/>
                    </a:lnTo>
                    <a:lnTo>
                      <a:pt x="96" y="120"/>
                    </a:lnTo>
                    <a:lnTo>
                      <a:pt x="84" y="132"/>
                    </a:lnTo>
                    <a:lnTo>
                      <a:pt x="84" y="120"/>
                    </a:lnTo>
                    <a:lnTo>
                      <a:pt x="66" y="132"/>
                    </a:lnTo>
                    <a:lnTo>
                      <a:pt x="78" y="144"/>
                    </a:lnTo>
                    <a:lnTo>
                      <a:pt x="114" y="126"/>
                    </a:lnTo>
                    <a:lnTo>
                      <a:pt x="114" y="102"/>
                    </a:lnTo>
                    <a:lnTo>
                      <a:pt x="132" y="78"/>
                    </a:lnTo>
                    <a:lnTo>
                      <a:pt x="114" y="42"/>
                    </a:lnTo>
                    <a:lnTo>
                      <a:pt x="132" y="36"/>
                    </a:lnTo>
                    <a:lnTo>
                      <a:pt x="126" y="0"/>
                    </a:lnTo>
                    <a:lnTo>
                      <a:pt x="408" y="72"/>
                    </a:lnTo>
                    <a:lnTo>
                      <a:pt x="366" y="300"/>
                    </a:lnTo>
                    <a:lnTo>
                      <a:pt x="258" y="276"/>
                    </a:lnTo>
                    <a:lnTo>
                      <a:pt x="132" y="276"/>
                    </a:lnTo>
                    <a:lnTo>
                      <a:pt x="102" y="258"/>
                    </a:lnTo>
                    <a:lnTo>
                      <a:pt x="72" y="264"/>
                    </a:lnTo>
                    <a:lnTo>
                      <a:pt x="48" y="252"/>
                    </a:lnTo>
                    <a:lnTo>
                      <a:pt x="54" y="216"/>
                    </a:lnTo>
                    <a:lnTo>
                      <a:pt x="24" y="198"/>
                    </a:lnTo>
                    <a:lnTo>
                      <a:pt x="30" y="192"/>
                    </a:lnTo>
                    <a:lnTo>
                      <a:pt x="30" y="19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72" name="Freeform 499"/>
              <p:cNvSpPr>
                <a:spLocks noChangeAspect="1"/>
              </p:cNvSpPr>
              <p:nvPr/>
            </p:nvSpPr>
            <p:spPr bwMode="auto">
              <a:xfrm>
                <a:off x="3723" y="1908"/>
                <a:ext cx="282" cy="282"/>
              </a:xfrm>
              <a:custGeom>
                <a:avLst/>
                <a:gdLst>
                  <a:gd name="T0" fmla="*/ 168 w 282"/>
                  <a:gd name="T1" fmla="*/ 66 h 282"/>
                  <a:gd name="T2" fmla="*/ 180 w 282"/>
                  <a:gd name="T3" fmla="*/ 102 h 282"/>
                  <a:gd name="T4" fmla="*/ 216 w 282"/>
                  <a:gd name="T5" fmla="*/ 66 h 282"/>
                  <a:gd name="T6" fmla="*/ 234 w 282"/>
                  <a:gd name="T7" fmla="*/ 72 h 282"/>
                  <a:gd name="T8" fmla="*/ 246 w 282"/>
                  <a:gd name="T9" fmla="*/ 54 h 282"/>
                  <a:gd name="T10" fmla="*/ 270 w 282"/>
                  <a:gd name="T11" fmla="*/ 54 h 282"/>
                  <a:gd name="T12" fmla="*/ 282 w 282"/>
                  <a:gd name="T13" fmla="*/ 78 h 282"/>
                  <a:gd name="T14" fmla="*/ 276 w 282"/>
                  <a:gd name="T15" fmla="*/ 90 h 282"/>
                  <a:gd name="T16" fmla="*/ 240 w 282"/>
                  <a:gd name="T17" fmla="*/ 72 h 282"/>
                  <a:gd name="T18" fmla="*/ 240 w 282"/>
                  <a:gd name="T19" fmla="*/ 96 h 282"/>
                  <a:gd name="T20" fmla="*/ 222 w 282"/>
                  <a:gd name="T21" fmla="*/ 132 h 282"/>
                  <a:gd name="T22" fmla="*/ 210 w 282"/>
                  <a:gd name="T23" fmla="*/ 132 h 282"/>
                  <a:gd name="T24" fmla="*/ 198 w 282"/>
                  <a:gd name="T25" fmla="*/ 162 h 282"/>
                  <a:gd name="T26" fmla="*/ 174 w 282"/>
                  <a:gd name="T27" fmla="*/ 156 h 282"/>
                  <a:gd name="T28" fmla="*/ 150 w 282"/>
                  <a:gd name="T29" fmla="*/ 228 h 282"/>
                  <a:gd name="T30" fmla="*/ 156 w 282"/>
                  <a:gd name="T31" fmla="*/ 234 h 282"/>
                  <a:gd name="T32" fmla="*/ 144 w 282"/>
                  <a:gd name="T33" fmla="*/ 252 h 282"/>
                  <a:gd name="T34" fmla="*/ 72 w 282"/>
                  <a:gd name="T35" fmla="*/ 282 h 282"/>
                  <a:gd name="T36" fmla="*/ 54 w 282"/>
                  <a:gd name="T37" fmla="*/ 270 h 282"/>
                  <a:gd name="T38" fmla="*/ 48 w 282"/>
                  <a:gd name="T39" fmla="*/ 258 h 282"/>
                  <a:gd name="T40" fmla="*/ 12 w 282"/>
                  <a:gd name="T41" fmla="*/ 228 h 282"/>
                  <a:gd name="T42" fmla="*/ 0 w 282"/>
                  <a:gd name="T43" fmla="*/ 192 h 282"/>
                  <a:gd name="T44" fmla="*/ 6 w 282"/>
                  <a:gd name="T45" fmla="*/ 192 h 282"/>
                  <a:gd name="T46" fmla="*/ 24 w 282"/>
                  <a:gd name="T47" fmla="*/ 174 h 282"/>
                  <a:gd name="T48" fmla="*/ 24 w 282"/>
                  <a:gd name="T49" fmla="*/ 144 h 282"/>
                  <a:gd name="T50" fmla="*/ 42 w 282"/>
                  <a:gd name="T51" fmla="*/ 144 h 282"/>
                  <a:gd name="T52" fmla="*/ 48 w 282"/>
                  <a:gd name="T53" fmla="*/ 120 h 282"/>
                  <a:gd name="T54" fmla="*/ 90 w 282"/>
                  <a:gd name="T55" fmla="*/ 84 h 282"/>
                  <a:gd name="T56" fmla="*/ 96 w 282"/>
                  <a:gd name="T57" fmla="*/ 30 h 282"/>
                  <a:gd name="T58" fmla="*/ 90 w 282"/>
                  <a:gd name="T59" fmla="*/ 6 h 282"/>
                  <a:gd name="T60" fmla="*/ 96 w 282"/>
                  <a:gd name="T61" fmla="*/ 0 h 282"/>
                  <a:gd name="T62" fmla="*/ 108 w 282"/>
                  <a:gd name="T63" fmla="*/ 72 h 282"/>
                  <a:gd name="T64" fmla="*/ 156 w 282"/>
                  <a:gd name="T65" fmla="*/ 66 h 282"/>
                  <a:gd name="T66" fmla="*/ 168 w 282"/>
                  <a:gd name="T67" fmla="*/ 66 h 28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2"/>
                  <a:gd name="T103" fmla="*/ 0 h 282"/>
                  <a:gd name="T104" fmla="*/ 282 w 282"/>
                  <a:gd name="T105" fmla="*/ 282 h 28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2" h="282">
                    <a:moveTo>
                      <a:pt x="168" y="66"/>
                    </a:moveTo>
                    <a:lnTo>
                      <a:pt x="180" y="102"/>
                    </a:lnTo>
                    <a:lnTo>
                      <a:pt x="216" y="66"/>
                    </a:lnTo>
                    <a:lnTo>
                      <a:pt x="234" y="72"/>
                    </a:lnTo>
                    <a:lnTo>
                      <a:pt x="246" y="54"/>
                    </a:lnTo>
                    <a:lnTo>
                      <a:pt x="270" y="54"/>
                    </a:lnTo>
                    <a:lnTo>
                      <a:pt x="282" y="78"/>
                    </a:lnTo>
                    <a:lnTo>
                      <a:pt x="276" y="90"/>
                    </a:lnTo>
                    <a:lnTo>
                      <a:pt x="240" y="72"/>
                    </a:lnTo>
                    <a:lnTo>
                      <a:pt x="240" y="96"/>
                    </a:lnTo>
                    <a:lnTo>
                      <a:pt x="222" y="132"/>
                    </a:lnTo>
                    <a:lnTo>
                      <a:pt x="210" y="132"/>
                    </a:lnTo>
                    <a:lnTo>
                      <a:pt x="198" y="162"/>
                    </a:lnTo>
                    <a:lnTo>
                      <a:pt x="174" y="156"/>
                    </a:lnTo>
                    <a:lnTo>
                      <a:pt x="150" y="228"/>
                    </a:lnTo>
                    <a:lnTo>
                      <a:pt x="156" y="234"/>
                    </a:lnTo>
                    <a:lnTo>
                      <a:pt x="144" y="252"/>
                    </a:lnTo>
                    <a:lnTo>
                      <a:pt x="72" y="282"/>
                    </a:lnTo>
                    <a:lnTo>
                      <a:pt x="54" y="270"/>
                    </a:lnTo>
                    <a:lnTo>
                      <a:pt x="48" y="258"/>
                    </a:lnTo>
                    <a:lnTo>
                      <a:pt x="12" y="228"/>
                    </a:lnTo>
                    <a:lnTo>
                      <a:pt x="0" y="192"/>
                    </a:lnTo>
                    <a:lnTo>
                      <a:pt x="6" y="192"/>
                    </a:lnTo>
                    <a:lnTo>
                      <a:pt x="24" y="174"/>
                    </a:lnTo>
                    <a:lnTo>
                      <a:pt x="24" y="144"/>
                    </a:lnTo>
                    <a:lnTo>
                      <a:pt x="42" y="144"/>
                    </a:lnTo>
                    <a:lnTo>
                      <a:pt x="48" y="120"/>
                    </a:lnTo>
                    <a:lnTo>
                      <a:pt x="90" y="84"/>
                    </a:lnTo>
                    <a:lnTo>
                      <a:pt x="96" y="30"/>
                    </a:lnTo>
                    <a:lnTo>
                      <a:pt x="90" y="6"/>
                    </a:lnTo>
                    <a:lnTo>
                      <a:pt x="96" y="0"/>
                    </a:lnTo>
                    <a:lnTo>
                      <a:pt x="108" y="72"/>
                    </a:lnTo>
                    <a:lnTo>
                      <a:pt x="156" y="66"/>
                    </a:lnTo>
                    <a:lnTo>
                      <a:pt x="168" y="66"/>
                    </a:lnTo>
                    <a:close/>
                  </a:path>
                </a:pathLst>
              </a:custGeom>
              <a:solidFill>
                <a:srgbClr val="FF8C00"/>
              </a:solidFill>
              <a:ln w="9525">
                <a:solidFill>
                  <a:srgbClr val="FF8C00"/>
                </a:solidFill>
                <a:prstDash val="solid"/>
                <a:round/>
                <a:headEnd/>
                <a:tailEnd/>
              </a:ln>
            </p:spPr>
            <p:txBody>
              <a:bodyPr/>
              <a:lstStyle/>
              <a:p>
                <a:endParaRPr lang="en-US">
                  <a:solidFill>
                    <a:srgbClr val="000000"/>
                  </a:solidFill>
                </a:endParaRPr>
              </a:p>
            </p:txBody>
          </p:sp>
          <p:sp>
            <p:nvSpPr>
              <p:cNvPr id="19873" name="Freeform 500"/>
              <p:cNvSpPr>
                <a:spLocks noChangeAspect="1"/>
              </p:cNvSpPr>
              <p:nvPr/>
            </p:nvSpPr>
            <p:spPr bwMode="auto">
              <a:xfrm>
                <a:off x="3723" y="1908"/>
                <a:ext cx="282" cy="282"/>
              </a:xfrm>
              <a:custGeom>
                <a:avLst/>
                <a:gdLst>
                  <a:gd name="T0" fmla="*/ 168 w 282"/>
                  <a:gd name="T1" fmla="*/ 66 h 282"/>
                  <a:gd name="T2" fmla="*/ 180 w 282"/>
                  <a:gd name="T3" fmla="*/ 102 h 282"/>
                  <a:gd name="T4" fmla="*/ 216 w 282"/>
                  <a:gd name="T5" fmla="*/ 66 h 282"/>
                  <a:gd name="T6" fmla="*/ 234 w 282"/>
                  <a:gd name="T7" fmla="*/ 72 h 282"/>
                  <a:gd name="T8" fmla="*/ 246 w 282"/>
                  <a:gd name="T9" fmla="*/ 54 h 282"/>
                  <a:gd name="T10" fmla="*/ 270 w 282"/>
                  <a:gd name="T11" fmla="*/ 54 h 282"/>
                  <a:gd name="T12" fmla="*/ 282 w 282"/>
                  <a:gd name="T13" fmla="*/ 78 h 282"/>
                  <a:gd name="T14" fmla="*/ 276 w 282"/>
                  <a:gd name="T15" fmla="*/ 90 h 282"/>
                  <a:gd name="T16" fmla="*/ 240 w 282"/>
                  <a:gd name="T17" fmla="*/ 72 h 282"/>
                  <a:gd name="T18" fmla="*/ 240 w 282"/>
                  <a:gd name="T19" fmla="*/ 96 h 282"/>
                  <a:gd name="T20" fmla="*/ 222 w 282"/>
                  <a:gd name="T21" fmla="*/ 132 h 282"/>
                  <a:gd name="T22" fmla="*/ 210 w 282"/>
                  <a:gd name="T23" fmla="*/ 132 h 282"/>
                  <a:gd name="T24" fmla="*/ 198 w 282"/>
                  <a:gd name="T25" fmla="*/ 162 h 282"/>
                  <a:gd name="T26" fmla="*/ 174 w 282"/>
                  <a:gd name="T27" fmla="*/ 156 h 282"/>
                  <a:gd name="T28" fmla="*/ 150 w 282"/>
                  <a:gd name="T29" fmla="*/ 228 h 282"/>
                  <a:gd name="T30" fmla="*/ 156 w 282"/>
                  <a:gd name="T31" fmla="*/ 234 h 282"/>
                  <a:gd name="T32" fmla="*/ 144 w 282"/>
                  <a:gd name="T33" fmla="*/ 252 h 282"/>
                  <a:gd name="T34" fmla="*/ 72 w 282"/>
                  <a:gd name="T35" fmla="*/ 282 h 282"/>
                  <a:gd name="T36" fmla="*/ 54 w 282"/>
                  <a:gd name="T37" fmla="*/ 270 h 282"/>
                  <a:gd name="T38" fmla="*/ 48 w 282"/>
                  <a:gd name="T39" fmla="*/ 258 h 282"/>
                  <a:gd name="T40" fmla="*/ 12 w 282"/>
                  <a:gd name="T41" fmla="*/ 228 h 282"/>
                  <a:gd name="T42" fmla="*/ 0 w 282"/>
                  <a:gd name="T43" fmla="*/ 192 h 282"/>
                  <a:gd name="T44" fmla="*/ 6 w 282"/>
                  <a:gd name="T45" fmla="*/ 192 h 282"/>
                  <a:gd name="T46" fmla="*/ 24 w 282"/>
                  <a:gd name="T47" fmla="*/ 174 h 282"/>
                  <a:gd name="T48" fmla="*/ 24 w 282"/>
                  <a:gd name="T49" fmla="*/ 144 h 282"/>
                  <a:gd name="T50" fmla="*/ 42 w 282"/>
                  <a:gd name="T51" fmla="*/ 144 h 282"/>
                  <a:gd name="T52" fmla="*/ 48 w 282"/>
                  <a:gd name="T53" fmla="*/ 120 h 282"/>
                  <a:gd name="T54" fmla="*/ 90 w 282"/>
                  <a:gd name="T55" fmla="*/ 84 h 282"/>
                  <a:gd name="T56" fmla="*/ 96 w 282"/>
                  <a:gd name="T57" fmla="*/ 30 h 282"/>
                  <a:gd name="T58" fmla="*/ 90 w 282"/>
                  <a:gd name="T59" fmla="*/ 6 h 282"/>
                  <a:gd name="T60" fmla="*/ 96 w 282"/>
                  <a:gd name="T61" fmla="*/ 0 h 282"/>
                  <a:gd name="T62" fmla="*/ 108 w 282"/>
                  <a:gd name="T63" fmla="*/ 72 h 282"/>
                  <a:gd name="T64" fmla="*/ 156 w 282"/>
                  <a:gd name="T65" fmla="*/ 66 h 282"/>
                  <a:gd name="T66" fmla="*/ 168 w 282"/>
                  <a:gd name="T67" fmla="*/ 66 h 282"/>
                  <a:gd name="T68" fmla="*/ 168 w 282"/>
                  <a:gd name="T69" fmla="*/ 72 h 28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82"/>
                  <a:gd name="T106" fmla="*/ 0 h 282"/>
                  <a:gd name="T107" fmla="*/ 282 w 282"/>
                  <a:gd name="T108" fmla="*/ 282 h 28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82" h="282">
                    <a:moveTo>
                      <a:pt x="168" y="66"/>
                    </a:moveTo>
                    <a:lnTo>
                      <a:pt x="180" y="102"/>
                    </a:lnTo>
                    <a:lnTo>
                      <a:pt x="216" y="66"/>
                    </a:lnTo>
                    <a:lnTo>
                      <a:pt x="234" y="72"/>
                    </a:lnTo>
                    <a:lnTo>
                      <a:pt x="246" y="54"/>
                    </a:lnTo>
                    <a:lnTo>
                      <a:pt x="270" y="54"/>
                    </a:lnTo>
                    <a:lnTo>
                      <a:pt x="282" y="78"/>
                    </a:lnTo>
                    <a:lnTo>
                      <a:pt x="276" y="90"/>
                    </a:lnTo>
                    <a:lnTo>
                      <a:pt x="240" y="72"/>
                    </a:lnTo>
                    <a:lnTo>
                      <a:pt x="240" y="96"/>
                    </a:lnTo>
                    <a:lnTo>
                      <a:pt x="222" y="132"/>
                    </a:lnTo>
                    <a:lnTo>
                      <a:pt x="210" y="132"/>
                    </a:lnTo>
                    <a:lnTo>
                      <a:pt x="198" y="162"/>
                    </a:lnTo>
                    <a:lnTo>
                      <a:pt x="174" y="156"/>
                    </a:lnTo>
                    <a:lnTo>
                      <a:pt x="150" y="228"/>
                    </a:lnTo>
                    <a:lnTo>
                      <a:pt x="156" y="234"/>
                    </a:lnTo>
                    <a:lnTo>
                      <a:pt x="144" y="252"/>
                    </a:lnTo>
                    <a:lnTo>
                      <a:pt x="72" y="282"/>
                    </a:lnTo>
                    <a:lnTo>
                      <a:pt x="54" y="270"/>
                    </a:lnTo>
                    <a:lnTo>
                      <a:pt x="48" y="258"/>
                    </a:lnTo>
                    <a:lnTo>
                      <a:pt x="12" y="228"/>
                    </a:lnTo>
                    <a:lnTo>
                      <a:pt x="0" y="192"/>
                    </a:lnTo>
                    <a:lnTo>
                      <a:pt x="6" y="192"/>
                    </a:lnTo>
                    <a:lnTo>
                      <a:pt x="24" y="174"/>
                    </a:lnTo>
                    <a:lnTo>
                      <a:pt x="24" y="144"/>
                    </a:lnTo>
                    <a:lnTo>
                      <a:pt x="42" y="144"/>
                    </a:lnTo>
                    <a:lnTo>
                      <a:pt x="48" y="120"/>
                    </a:lnTo>
                    <a:lnTo>
                      <a:pt x="90" y="84"/>
                    </a:lnTo>
                    <a:lnTo>
                      <a:pt x="96" y="30"/>
                    </a:lnTo>
                    <a:lnTo>
                      <a:pt x="90" y="6"/>
                    </a:lnTo>
                    <a:lnTo>
                      <a:pt x="96" y="0"/>
                    </a:lnTo>
                    <a:lnTo>
                      <a:pt x="108" y="72"/>
                    </a:lnTo>
                    <a:lnTo>
                      <a:pt x="156" y="66"/>
                    </a:lnTo>
                    <a:lnTo>
                      <a:pt x="168" y="66"/>
                    </a:lnTo>
                    <a:lnTo>
                      <a:pt x="168" y="72"/>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74" name="Freeform 501"/>
              <p:cNvSpPr>
                <a:spLocks noChangeAspect="1"/>
              </p:cNvSpPr>
              <p:nvPr/>
            </p:nvSpPr>
            <p:spPr bwMode="auto">
              <a:xfrm>
                <a:off x="3081" y="1488"/>
                <a:ext cx="330" cy="342"/>
              </a:xfrm>
              <a:custGeom>
                <a:avLst/>
                <a:gdLst>
                  <a:gd name="T0" fmla="*/ 138 w 330"/>
                  <a:gd name="T1" fmla="*/ 342 h 342"/>
                  <a:gd name="T2" fmla="*/ 114 w 330"/>
                  <a:gd name="T3" fmla="*/ 324 h 342"/>
                  <a:gd name="T4" fmla="*/ 108 w 330"/>
                  <a:gd name="T5" fmla="*/ 300 h 342"/>
                  <a:gd name="T6" fmla="*/ 114 w 330"/>
                  <a:gd name="T7" fmla="*/ 282 h 342"/>
                  <a:gd name="T8" fmla="*/ 102 w 330"/>
                  <a:gd name="T9" fmla="*/ 264 h 342"/>
                  <a:gd name="T10" fmla="*/ 90 w 330"/>
                  <a:gd name="T11" fmla="*/ 228 h 342"/>
                  <a:gd name="T12" fmla="*/ 12 w 330"/>
                  <a:gd name="T13" fmla="*/ 174 h 342"/>
                  <a:gd name="T14" fmla="*/ 18 w 330"/>
                  <a:gd name="T15" fmla="*/ 120 h 342"/>
                  <a:gd name="T16" fmla="*/ 0 w 330"/>
                  <a:gd name="T17" fmla="*/ 108 h 342"/>
                  <a:gd name="T18" fmla="*/ 12 w 330"/>
                  <a:gd name="T19" fmla="*/ 84 h 342"/>
                  <a:gd name="T20" fmla="*/ 36 w 330"/>
                  <a:gd name="T21" fmla="*/ 72 h 342"/>
                  <a:gd name="T22" fmla="*/ 36 w 330"/>
                  <a:gd name="T23" fmla="*/ 24 h 342"/>
                  <a:gd name="T24" fmla="*/ 42 w 330"/>
                  <a:gd name="T25" fmla="*/ 18 h 342"/>
                  <a:gd name="T26" fmla="*/ 60 w 330"/>
                  <a:gd name="T27" fmla="*/ 24 h 342"/>
                  <a:gd name="T28" fmla="*/ 114 w 330"/>
                  <a:gd name="T29" fmla="*/ 0 h 342"/>
                  <a:gd name="T30" fmla="*/ 108 w 330"/>
                  <a:gd name="T31" fmla="*/ 24 h 342"/>
                  <a:gd name="T32" fmla="*/ 138 w 330"/>
                  <a:gd name="T33" fmla="*/ 30 h 342"/>
                  <a:gd name="T34" fmla="*/ 150 w 330"/>
                  <a:gd name="T35" fmla="*/ 42 h 342"/>
                  <a:gd name="T36" fmla="*/ 264 w 330"/>
                  <a:gd name="T37" fmla="*/ 66 h 342"/>
                  <a:gd name="T38" fmla="*/ 282 w 330"/>
                  <a:gd name="T39" fmla="*/ 84 h 342"/>
                  <a:gd name="T40" fmla="*/ 276 w 330"/>
                  <a:gd name="T41" fmla="*/ 108 h 342"/>
                  <a:gd name="T42" fmla="*/ 288 w 330"/>
                  <a:gd name="T43" fmla="*/ 108 h 342"/>
                  <a:gd name="T44" fmla="*/ 288 w 330"/>
                  <a:gd name="T45" fmla="*/ 126 h 342"/>
                  <a:gd name="T46" fmla="*/ 300 w 330"/>
                  <a:gd name="T47" fmla="*/ 126 h 342"/>
                  <a:gd name="T48" fmla="*/ 276 w 330"/>
                  <a:gd name="T49" fmla="*/ 162 h 342"/>
                  <a:gd name="T50" fmla="*/ 282 w 330"/>
                  <a:gd name="T51" fmla="*/ 174 h 342"/>
                  <a:gd name="T52" fmla="*/ 330 w 330"/>
                  <a:gd name="T53" fmla="*/ 114 h 342"/>
                  <a:gd name="T54" fmla="*/ 300 w 330"/>
                  <a:gd name="T55" fmla="*/ 210 h 342"/>
                  <a:gd name="T56" fmla="*/ 294 w 330"/>
                  <a:gd name="T57" fmla="*/ 270 h 342"/>
                  <a:gd name="T58" fmla="*/ 300 w 330"/>
                  <a:gd name="T59" fmla="*/ 330 h 342"/>
                  <a:gd name="T60" fmla="*/ 150 w 330"/>
                  <a:gd name="T61" fmla="*/ 342 h 342"/>
                  <a:gd name="T62" fmla="*/ 138 w 330"/>
                  <a:gd name="T63" fmla="*/ 342 h 34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42"/>
                  <a:gd name="T98" fmla="*/ 330 w 330"/>
                  <a:gd name="T99" fmla="*/ 342 h 34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42">
                    <a:moveTo>
                      <a:pt x="138" y="342"/>
                    </a:moveTo>
                    <a:lnTo>
                      <a:pt x="114" y="324"/>
                    </a:lnTo>
                    <a:lnTo>
                      <a:pt x="108" y="300"/>
                    </a:lnTo>
                    <a:lnTo>
                      <a:pt x="114" y="282"/>
                    </a:lnTo>
                    <a:lnTo>
                      <a:pt x="102" y="264"/>
                    </a:lnTo>
                    <a:lnTo>
                      <a:pt x="90" y="228"/>
                    </a:lnTo>
                    <a:lnTo>
                      <a:pt x="12" y="174"/>
                    </a:lnTo>
                    <a:lnTo>
                      <a:pt x="18" y="120"/>
                    </a:lnTo>
                    <a:lnTo>
                      <a:pt x="0" y="108"/>
                    </a:lnTo>
                    <a:lnTo>
                      <a:pt x="12" y="84"/>
                    </a:lnTo>
                    <a:lnTo>
                      <a:pt x="36" y="72"/>
                    </a:lnTo>
                    <a:lnTo>
                      <a:pt x="36" y="24"/>
                    </a:lnTo>
                    <a:lnTo>
                      <a:pt x="42" y="18"/>
                    </a:lnTo>
                    <a:lnTo>
                      <a:pt x="60" y="24"/>
                    </a:lnTo>
                    <a:lnTo>
                      <a:pt x="114" y="0"/>
                    </a:lnTo>
                    <a:lnTo>
                      <a:pt x="108" y="24"/>
                    </a:lnTo>
                    <a:lnTo>
                      <a:pt x="138" y="30"/>
                    </a:lnTo>
                    <a:lnTo>
                      <a:pt x="150" y="42"/>
                    </a:lnTo>
                    <a:lnTo>
                      <a:pt x="264" y="66"/>
                    </a:lnTo>
                    <a:lnTo>
                      <a:pt x="282" y="84"/>
                    </a:lnTo>
                    <a:lnTo>
                      <a:pt x="276" y="108"/>
                    </a:lnTo>
                    <a:lnTo>
                      <a:pt x="288" y="108"/>
                    </a:lnTo>
                    <a:lnTo>
                      <a:pt x="288" y="126"/>
                    </a:lnTo>
                    <a:lnTo>
                      <a:pt x="300" y="126"/>
                    </a:lnTo>
                    <a:lnTo>
                      <a:pt x="276" y="162"/>
                    </a:lnTo>
                    <a:lnTo>
                      <a:pt x="282" y="174"/>
                    </a:lnTo>
                    <a:lnTo>
                      <a:pt x="330" y="114"/>
                    </a:lnTo>
                    <a:lnTo>
                      <a:pt x="300" y="210"/>
                    </a:lnTo>
                    <a:lnTo>
                      <a:pt x="294" y="270"/>
                    </a:lnTo>
                    <a:lnTo>
                      <a:pt x="300" y="330"/>
                    </a:lnTo>
                    <a:lnTo>
                      <a:pt x="150" y="342"/>
                    </a:lnTo>
                    <a:lnTo>
                      <a:pt x="138" y="342"/>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875" name="Freeform 502"/>
              <p:cNvSpPr>
                <a:spLocks noChangeAspect="1"/>
              </p:cNvSpPr>
              <p:nvPr/>
            </p:nvSpPr>
            <p:spPr bwMode="auto">
              <a:xfrm>
                <a:off x="3081" y="1488"/>
                <a:ext cx="330" cy="348"/>
              </a:xfrm>
              <a:custGeom>
                <a:avLst/>
                <a:gdLst>
                  <a:gd name="T0" fmla="*/ 138 w 330"/>
                  <a:gd name="T1" fmla="*/ 342 h 348"/>
                  <a:gd name="T2" fmla="*/ 114 w 330"/>
                  <a:gd name="T3" fmla="*/ 324 h 348"/>
                  <a:gd name="T4" fmla="*/ 108 w 330"/>
                  <a:gd name="T5" fmla="*/ 300 h 348"/>
                  <a:gd name="T6" fmla="*/ 114 w 330"/>
                  <a:gd name="T7" fmla="*/ 282 h 348"/>
                  <a:gd name="T8" fmla="*/ 102 w 330"/>
                  <a:gd name="T9" fmla="*/ 264 h 348"/>
                  <a:gd name="T10" fmla="*/ 90 w 330"/>
                  <a:gd name="T11" fmla="*/ 228 h 348"/>
                  <a:gd name="T12" fmla="*/ 12 w 330"/>
                  <a:gd name="T13" fmla="*/ 174 h 348"/>
                  <a:gd name="T14" fmla="*/ 18 w 330"/>
                  <a:gd name="T15" fmla="*/ 120 h 348"/>
                  <a:gd name="T16" fmla="*/ 0 w 330"/>
                  <a:gd name="T17" fmla="*/ 108 h 348"/>
                  <a:gd name="T18" fmla="*/ 12 w 330"/>
                  <a:gd name="T19" fmla="*/ 84 h 348"/>
                  <a:gd name="T20" fmla="*/ 36 w 330"/>
                  <a:gd name="T21" fmla="*/ 72 h 348"/>
                  <a:gd name="T22" fmla="*/ 36 w 330"/>
                  <a:gd name="T23" fmla="*/ 24 h 348"/>
                  <a:gd name="T24" fmla="*/ 42 w 330"/>
                  <a:gd name="T25" fmla="*/ 18 h 348"/>
                  <a:gd name="T26" fmla="*/ 60 w 330"/>
                  <a:gd name="T27" fmla="*/ 24 h 348"/>
                  <a:gd name="T28" fmla="*/ 114 w 330"/>
                  <a:gd name="T29" fmla="*/ 0 h 348"/>
                  <a:gd name="T30" fmla="*/ 108 w 330"/>
                  <a:gd name="T31" fmla="*/ 24 h 348"/>
                  <a:gd name="T32" fmla="*/ 138 w 330"/>
                  <a:gd name="T33" fmla="*/ 30 h 348"/>
                  <a:gd name="T34" fmla="*/ 150 w 330"/>
                  <a:gd name="T35" fmla="*/ 42 h 348"/>
                  <a:gd name="T36" fmla="*/ 264 w 330"/>
                  <a:gd name="T37" fmla="*/ 66 h 348"/>
                  <a:gd name="T38" fmla="*/ 282 w 330"/>
                  <a:gd name="T39" fmla="*/ 84 h 348"/>
                  <a:gd name="T40" fmla="*/ 276 w 330"/>
                  <a:gd name="T41" fmla="*/ 108 h 348"/>
                  <a:gd name="T42" fmla="*/ 288 w 330"/>
                  <a:gd name="T43" fmla="*/ 108 h 348"/>
                  <a:gd name="T44" fmla="*/ 288 w 330"/>
                  <a:gd name="T45" fmla="*/ 126 h 348"/>
                  <a:gd name="T46" fmla="*/ 300 w 330"/>
                  <a:gd name="T47" fmla="*/ 126 h 348"/>
                  <a:gd name="T48" fmla="*/ 276 w 330"/>
                  <a:gd name="T49" fmla="*/ 162 h 348"/>
                  <a:gd name="T50" fmla="*/ 282 w 330"/>
                  <a:gd name="T51" fmla="*/ 174 h 348"/>
                  <a:gd name="T52" fmla="*/ 330 w 330"/>
                  <a:gd name="T53" fmla="*/ 114 h 348"/>
                  <a:gd name="T54" fmla="*/ 300 w 330"/>
                  <a:gd name="T55" fmla="*/ 210 h 348"/>
                  <a:gd name="T56" fmla="*/ 294 w 330"/>
                  <a:gd name="T57" fmla="*/ 270 h 348"/>
                  <a:gd name="T58" fmla="*/ 300 w 330"/>
                  <a:gd name="T59" fmla="*/ 330 h 348"/>
                  <a:gd name="T60" fmla="*/ 150 w 330"/>
                  <a:gd name="T61" fmla="*/ 342 h 348"/>
                  <a:gd name="T62" fmla="*/ 138 w 330"/>
                  <a:gd name="T63" fmla="*/ 342 h 348"/>
                  <a:gd name="T64" fmla="*/ 138 w 330"/>
                  <a:gd name="T65" fmla="*/ 348 h 34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48"/>
                  <a:gd name="T101" fmla="*/ 330 w 330"/>
                  <a:gd name="T102" fmla="*/ 348 h 34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48">
                    <a:moveTo>
                      <a:pt x="138" y="342"/>
                    </a:moveTo>
                    <a:lnTo>
                      <a:pt x="114" y="324"/>
                    </a:lnTo>
                    <a:lnTo>
                      <a:pt x="108" y="300"/>
                    </a:lnTo>
                    <a:lnTo>
                      <a:pt x="114" y="282"/>
                    </a:lnTo>
                    <a:lnTo>
                      <a:pt x="102" y="264"/>
                    </a:lnTo>
                    <a:lnTo>
                      <a:pt x="90" y="228"/>
                    </a:lnTo>
                    <a:lnTo>
                      <a:pt x="12" y="174"/>
                    </a:lnTo>
                    <a:lnTo>
                      <a:pt x="18" y="120"/>
                    </a:lnTo>
                    <a:lnTo>
                      <a:pt x="0" y="108"/>
                    </a:lnTo>
                    <a:lnTo>
                      <a:pt x="12" y="84"/>
                    </a:lnTo>
                    <a:lnTo>
                      <a:pt x="36" y="72"/>
                    </a:lnTo>
                    <a:lnTo>
                      <a:pt x="36" y="24"/>
                    </a:lnTo>
                    <a:lnTo>
                      <a:pt x="42" y="18"/>
                    </a:lnTo>
                    <a:lnTo>
                      <a:pt x="60" y="24"/>
                    </a:lnTo>
                    <a:lnTo>
                      <a:pt x="114" y="0"/>
                    </a:lnTo>
                    <a:lnTo>
                      <a:pt x="108" y="24"/>
                    </a:lnTo>
                    <a:lnTo>
                      <a:pt x="138" y="30"/>
                    </a:lnTo>
                    <a:lnTo>
                      <a:pt x="150" y="42"/>
                    </a:lnTo>
                    <a:lnTo>
                      <a:pt x="264" y="66"/>
                    </a:lnTo>
                    <a:lnTo>
                      <a:pt x="282" y="84"/>
                    </a:lnTo>
                    <a:lnTo>
                      <a:pt x="276" y="108"/>
                    </a:lnTo>
                    <a:lnTo>
                      <a:pt x="288" y="108"/>
                    </a:lnTo>
                    <a:lnTo>
                      <a:pt x="288" y="126"/>
                    </a:lnTo>
                    <a:lnTo>
                      <a:pt x="300" y="126"/>
                    </a:lnTo>
                    <a:lnTo>
                      <a:pt x="276" y="162"/>
                    </a:lnTo>
                    <a:lnTo>
                      <a:pt x="282" y="174"/>
                    </a:lnTo>
                    <a:lnTo>
                      <a:pt x="330" y="114"/>
                    </a:lnTo>
                    <a:lnTo>
                      <a:pt x="300" y="210"/>
                    </a:lnTo>
                    <a:lnTo>
                      <a:pt x="294" y="270"/>
                    </a:lnTo>
                    <a:lnTo>
                      <a:pt x="300" y="330"/>
                    </a:lnTo>
                    <a:lnTo>
                      <a:pt x="150" y="342"/>
                    </a:lnTo>
                    <a:lnTo>
                      <a:pt x="138" y="342"/>
                    </a:lnTo>
                    <a:lnTo>
                      <a:pt x="138" y="348"/>
                    </a:lnTo>
                  </a:path>
                </a:pathLst>
              </a:custGeom>
              <a:noFill/>
              <a:ln w="9525">
                <a:solidFill>
                  <a:srgbClr val="000000"/>
                </a:solidFill>
                <a:prstDash val="solid"/>
                <a:round/>
                <a:headEnd/>
                <a:tailEnd/>
              </a:ln>
            </p:spPr>
            <p:txBody>
              <a:bodyPr/>
              <a:lstStyle/>
              <a:p>
                <a:endParaRPr lang="en-US">
                  <a:solidFill>
                    <a:srgbClr val="000000"/>
                  </a:solidFill>
                </a:endParaRPr>
              </a:p>
            </p:txBody>
          </p:sp>
          <p:sp>
            <p:nvSpPr>
              <p:cNvPr id="19876" name="Freeform 503"/>
              <p:cNvSpPr>
                <a:spLocks noChangeAspect="1"/>
              </p:cNvSpPr>
              <p:nvPr/>
            </p:nvSpPr>
            <p:spPr bwMode="auto">
              <a:xfrm>
                <a:off x="2037" y="1578"/>
                <a:ext cx="432" cy="354"/>
              </a:xfrm>
              <a:custGeom>
                <a:avLst/>
                <a:gdLst>
                  <a:gd name="T0" fmla="*/ 420 w 432"/>
                  <a:gd name="T1" fmla="*/ 204 h 354"/>
                  <a:gd name="T2" fmla="*/ 408 w 432"/>
                  <a:gd name="T3" fmla="*/ 354 h 354"/>
                  <a:gd name="T4" fmla="*/ 114 w 432"/>
                  <a:gd name="T5" fmla="*/ 324 h 354"/>
                  <a:gd name="T6" fmla="*/ 0 w 432"/>
                  <a:gd name="T7" fmla="*/ 306 h 354"/>
                  <a:gd name="T8" fmla="*/ 12 w 432"/>
                  <a:gd name="T9" fmla="*/ 228 h 354"/>
                  <a:gd name="T10" fmla="*/ 42 w 432"/>
                  <a:gd name="T11" fmla="*/ 36 h 354"/>
                  <a:gd name="T12" fmla="*/ 48 w 432"/>
                  <a:gd name="T13" fmla="*/ 0 h 354"/>
                  <a:gd name="T14" fmla="*/ 432 w 432"/>
                  <a:gd name="T15" fmla="*/ 48 h 354"/>
                  <a:gd name="T16" fmla="*/ 420 w 432"/>
                  <a:gd name="T17" fmla="*/ 162 h 354"/>
                  <a:gd name="T18" fmla="*/ 420 w 432"/>
                  <a:gd name="T19" fmla="*/ 204 h 3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2"/>
                  <a:gd name="T31" fmla="*/ 0 h 354"/>
                  <a:gd name="T32" fmla="*/ 432 w 432"/>
                  <a:gd name="T33" fmla="*/ 354 h 3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2" h="354">
                    <a:moveTo>
                      <a:pt x="420" y="204"/>
                    </a:moveTo>
                    <a:lnTo>
                      <a:pt x="408" y="354"/>
                    </a:lnTo>
                    <a:lnTo>
                      <a:pt x="114" y="324"/>
                    </a:lnTo>
                    <a:lnTo>
                      <a:pt x="0" y="306"/>
                    </a:lnTo>
                    <a:lnTo>
                      <a:pt x="12" y="228"/>
                    </a:lnTo>
                    <a:lnTo>
                      <a:pt x="42" y="36"/>
                    </a:lnTo>
                    <a:lnTo>
                      <a:pt x="48" y="0"/>
                    </a:lnTo>
                    <a:lnTo>
                      <a:pt x="432" y="48"/>
                    </a:lnTo>
                    <a:lnTo>
                      <a:pt x="420" y="162"/>
                    </a:lnTo>
                    <a:lnTo>
                      <a:pt x="420" y="204"/>
                    </a:lnTo>
                    <a:close/>
                  </a:path>
                </a:pathLst>
              </a:custGeom>
              <a:solidFill>
                <a:srgbClr val="FFAA00"/>
              </a:solidFill>
              <a:ln w="9525">
                <a:solidFill>
                  <a:srgbClr val="FFAA00"/>
                </a:solidFill>
                <a:prstDash val="solid"/>
                <a:round/>
                <a:headEnd/>
                <a:tailEnd/>
              </a:ln>
            </p:spPr>
            <p:txBody>
              <a:bodyPr/>
              <a:lstStyle/>
              <a:p>
                <a:endParaRPr lang="en-US">
                  <a:solidFill>
                    <a:srgbClr val="000000"/>
                  </a:solidFill>
                </a:endParaRPr>
              </a:p>
            </p:txBody>
          </p:sp>
          <p:sp>
            <p:nvSpPr>
              <p:cNvPr id="19877" name="Freeform 504"/>
              <p:cNvSpPr>
                <a:spLocks noChangeAspect="1"/>
              </p:cNvSpPr>
              <p:nvPr/>
            </p:nvSpPr>
            <p:spPr bwMode="auto">
              <a:xfrm>
                <a:off x="2037" y="1578"/>
                <a:ext cx="432" cy="354"/>
              </a:xfrm>
              <a:custGeom>
                <a:avLst/>
                <a:gdLst>
                  <a:gd name="T0" fmla="*/ 420 w 432"/>
                  <a:gd name="T1" fmla="*/ 204 h 354"/>
                  <a:gd name="T2" fmla="*/ 408 w 432"/>
                  <a:gd name="T3" fmla="*/ 354 h 354"/>
                  <a:gd name="T4" fmla="*/ 114 w 432"/>
                  <a:gd name="T5" fmla="*/ 324 h 354"/>
                  <a:gd name="T6" fmla="*/ 0 w 432"/>
                  <a:gd name="T7" fmla="*/ 306 h 354"/>
                  <a:gd name="T8" fmla="*/ 12 w 432"/>
                  <a:gd name="T9" fmla="*/ 228 h 354"/>
                  <a:gd name="T10" fmla="*/ 42 w 432"/>
                  <a:gd name="T11" fmla="*/ 36 h 354"/>
                  <a:gd name="T12" fmla="*/ 48 w 432"/>
                  <a:gd name="T13" fmla="*/ 0 h 354"/>
                  <a:gd name="T14" fmla="*/ 432 w 432"/>
                  <a:gd name="T15" fmla="*/ 48 h 354"/>
                  <a:gd name="T16" fmla="*/ 420 w 432"/>
                  <a:gd name="T17" fmla="*/ 162 h 354"/>
                  <a:gd name="T18" fmla="*/ 420 w 432"/>
                  <a:gd name="T19" fmla="*/ 204 h 354"/>
                  <a:gd name="T20" fmla="*/ 420 w 432"/>
                  <a:gd name="T21" fmla="*/ 210 h 3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32"/>
                  <a:gd name="T34" fmla="*/ 0 h 354"/>
                  <a:gd name="T35" fmla="*/ 432 w 432"/>
                  <a:gd name="T36" fmla="*/ 354 h 3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32" h="354">
                    <a:moveTo>
                      <a:pt x="420" y="204"/>
                    </a:moveTo>
                    <a:lnTo>
                      <a:pt x="408" y="354"/>
                    </a:lnTo>
                    <a:lnTo>
                      <a:pt x="114" y="324"/>
                    </a:lnTo>
                    <a:lnTo>
                      <a:pt x="0" y="306"/>
                    </a:lnTo>
                    <a:lnTo>
                      <a:pt x="12" y="228"/>
                    </a:lnTo>
                    <a:lnTo>
                      <a:pt x="42" y="36"/>
                    </a:lnTo>
                    <a:lnTo>
                      <a:pt x="48" y="0"/>
                    </a:lnTo>
                    <a:lnTo>
                      <a:pt x="432" y="48"/>
                    </a:lnTo>
                    <a:lnTo>
                      <a:pt x="420" y="162"/>
                    </a:lnTo>
                    <a:lnTo>
                      <a:pt x="420" y="204"/>
                    </a:lnTo>
                    <a:lnTo>
                      <a:pt x="420" y="210"/>
                    </a:lnTo>
                  </a:path>
                </a:pathLst>
              </a:custGeom>
              <a:noFill/>
              <a:ln w="9525">
                <a:solidFill>
                  <a:srgbClr val="000000"/>
                </a:solidFill>
                <a:prstDash val="solid"/>
                <a:round/>
                <a:headEnd/>
                <a:tailEnd/>
              </a:ln>
            </p:spPr>
            <p:txBody>
              <a:bodyPr/>
              <a:lstStyle/>
              <a:p>
                <a:endParaRPr lang="en-US">
                  <a:solidFill>
                    <a:srgbClr val="000000"/>
                  </a:solidFill>
                </a:endParaRPr>
              </a:p>
            </p:txBody>
          </p:sp>
        </p:grpSp>
        <p:sp>
          <p:nvSpPr>
            <p:cNvPr id="19754" name="Rectangle 505"/>
            <p:cNvSpPr>
              <a:spLocks noChangeArrowheads="1"/>
            </p:cNvSpPr>
            <p:nvPr/>
          </p:nvSpPr>
          <p:spPr bwMode="auto">
            <a:xfrm>
              <a:off x="2639" y="2592"/>
              <a:ext cx="576" cy="240"/>
            </a:xfrm>
            <a:prstGeom prst="rect">
              <a:avLst/>
            </a:prstGeom>
            <a:noFill/>
            <a:ln w="9525">
              <a:noFill/>
              <a:miter lim="800000"/>
              <a:headEnd/>
              <a:tailEnd/>
            </a:ln>
          </p:spPr>
          <p:txBody>
            <a:bodyPr wrap="none" anchor="ctr"/>
            <a:lstStyle/>
            <a:p>
              <a:pPr algn="ctr"/>
              <a:r>
                <a:rPr lang="en-US" sz="1600" b="1" dirty="0">
                  <a:solidFill>
                    <a:srgbClr val="FFFF00"/>
                  </a:solidFill>
                </a:rPr>
                <a:t>2000</a:t>
              </a:r>
            </a:p>
          </p:txBody>
        </p:sp>
      </p:grpSp>
      <p:grpSp>
        <p:nvGrpSpPr>
          <p:cNvPr id="19465" name="Group 756"/>
          <p:cNvGrpSpPr>
            <a:grpSpLocks/>
          </p:cNvGrpSpPr>
          <p:nvPr/>
        </p:nvGrpSpPr>
        <p:grpSpPr bwMode="auto">
          <a:xfrm>
            <a:off x="1133475" y="3184525"/>
            <a:ext cx="7477125" cy="320675"/>
            <a:chOff x="405" y="3744"/>
            <a:chExt cx="4710" cy="202"/>
          </a:xfrm>
        </p:grpSpPr>
        <p:sp>
          <p:nvSpPr>
            <p:cNvPr id="19745" name="Text Box 757"/>
            <p:cNvSpPr txBox="1">
              <a:spLocks noChangeArrowheads="1"/>
            </p:cNvSpPr>
            <p:nvPr/>
          </p:nvSpPr>
          <p:spPr bwMode="auto">
            <a:xfrm>
              <a:off x="411" y="3744"/>
              <a:ext cx="4245" cy="194"/>
            </a:xfrm>
            <a:prstGeom prst="rect">
              <a:avLst/>
            </a:prstGeom>
            <a:solidFill>
              <a:schemeClr val="bg1"/>
            </a:solidFill>
            <a:ln w="8001">
              <a:noFill/>
              <a:miter lim="800000"/>
              <a:headEnd/>
              <a:tailEnd/>
            </a:ln>
          </p:spPr>
          <p:txBody>
            <a:bodyPr>
              <a:spAutoFit/>
            </a:bodyPr>
            <a:lstStyle/>
            <a:p>
              <a:pPr>
                <a:spcBef>
                  <a:spcPct val="50000"/>
                </a:spcBef>
              </a:pPr>
              <a:r>
                <a:rPr lang="en-US" sz="1400" dirty="0">
                  <a:solidFill>
                    <a:srgbClr val="000000"/>
                  </a:solidFill>
                </a:rPr>
                <a:t>      No Data       &lt;14.0%        14.0%–17.9%        18.0%–21.9%       22.0%–25.9%      </a:t>
              </a:r>
              <a:r>
                <a:rPr lang="en-US" sz="1400" u="sng" dirty="0">
                  <a:solidFill>
                    <a:srgbClr val="000000"/>
                  </a:solidFill>
                </a:rPr>
                <a:t>&gt; </a:t>
              </a:r>
              <a:r>
                <a:rPr lang="en-US" sz="1400" dirty="0">
                  <a:solidFill>
                    <a:srgbClr val="000000"/>
                  </a:solidFill>
                </a:rPr>
                <a:t>26.0%</a:t>
              </a:r>
            </a:p>
          </p:txBody>
        </p:sp>
        <p:sp>
          <p:nvSpPr>
            <p:cNvPr id="19746" name="Rectangle 758"/>
            <p:cNvSpPr>
              <a:spLocks noChangeArrowheads="1"/>
            </p:cNvSpPr>
            <p:nvPr/>
          </p:nvSpPr>
          <p:spPr bwMode="auto">
            <a:xfrm>
              <a:off x="405" y="3754"/>
              <a:ext cx="4710" cy="192"/>
            </a:xfrm>
            <a:prstGeom prst="rect">
              <a:avLst/>
            </a:prstGeom>
            <a:noFill/>
            <a:ln w="9525">
              <a:noFill/>
              <a:miter lim="800000"/>
              <a:headEnd/>
              <a:tailEnd/>
            </a:ln>
          </p:spPr>
          <p:txBody>
            <a:bodyPr wrap="none" anchor="ctr"/>
            <a:lstStyle/>
            <a:p>
              <a:endParaRPr lang="en-US">
                <a:solidFill>
                  <a:srgbClr val="000000"/>
                </a:solidFill>
              </a:endParaRPr>
            </a:p>
          </p:txBody>
        </p:sp>
        <p:sp>
          <p:nvSpPr>
            <p:cNvPr id="19747" name="Rectangle 759"/>
            <p:cNvSpPr>
              <a:spLocks noChangeArrowheads="1"/>
            </p:cNvSpPr>
            <p:nvPr/>
          </p:nvSpPr>
          <p:spPr bwMode="auto">
            <a:xfrm>
              <a:off x="461" y="3802"/>
              <a:ext cx="86" cy="86"/>
            </a:xfrm>
            <a:prstGeom prst="rect">
              <a:avLst/>
            </a:prstGeom>
            <a:solidFill>
              <a:srgbClr val="FFFFFF"/>
            </a:solidFill>
            <a:ln w="9525">
              <a:solidFill>
                <a:schemeClr val="tx1"/>
              </a:solidFill>
              <a:miter lim="800000"/>
              <a:headEnd/>
              <a:tailEnd/>
            </a:ln>
          </p:spPr>
          <p:txBody>
            <a:bodyPr/>
            <a:lstStyle/>
            <a:p>
              <a:endParaRPr lang="en-US">
                <a:solidFill>
                  <a:srgbClr val="000000"/>
                </a:solidFill>
              </a:endParaRPr>
            </a:p>
          </p:txBody>
        </p:sp>
        <p:sp>
          <p:nvSpPr>
            <p:cNvPr id="19748" name="Rectangle 760"/>
            <p:cNvSpPr>
              <a:spLocks noChangeArrowheads="1"/>
            </p:cNvSpPr>
            <p:nvPr/>
          </p:nvSpPr>
          <p:spPr bwMode="auto">
            <a:xfrm>
              <a:off x="1141" y="3802"/>
              <a:ext cx="86" cy="86"/>
            </a:xfrm>
            <a:prstGeom prst="rect">
              <a:avLst/>
            </a:prstGeom>
            <a:solidFill>
              <a:srgbClr val="E8D898"/>
            </a:solidFill>
            <a:ln w="9525">
              <a:solidFill>
                <a:schemeClr val="tx1"/>
              </a:solidFill>
              <a:miter lim="800000"/>
              <a:headEnd/>
              <a:tailEnd/>
            </a:ln>
          </p:spPr>
          <p:txBody>
            <a:bodyPr/>
            <a:lstStyle/>
            <a:p>
              <a:endParaRPr lang="en-US">
                <a:solidFill>
                  <a:srgbClr val="000000"/>
                </a:solidFill>
              </a:endParaRPr>
            </a:p>
          </p:txBody>
        </p:sp>
        <p:sp>
          <p:nvSpPr>
            <p:cNvPr id="19749" name="Rectangle 761"/>
            <p:cNvSpPr>
              <a:spLocks noChangeArrowheads="1"/>
            </p:cNvSpPr>
            <p:nvPr/>
          </p:nvSpPr>
          <p:spPr bwMode="auto">
            <a:xfrm>
              <a:off x="1669" y="3802"/>
              <a:ext cx="86" cy="86"/>
            </a:xfrm>
            <a:prstGeom prst="rect">
              <a:avLst/>
            </a:prstGeom>
            <a:solidFill>
              <a:srgbClr val="FFAA00"/>
            </a:solidFill>
            <a:ln w="9525">
              <a:solidFill>
                <a:schemeClr val="tx1"/>
              </a:solidFill>
              <a:miter lim="800000"/>
              <a:headEnd/>
              <a:tailEnd/>
            </a:ln>
          </p:spPr>
          <p:txBody>
            <a:bodyPr/>
            <a:lstStyle/>
            <a:p>
              <a:endParaRPr lang="en-US">
                <a:solidFill>
                  <a:srgbClr val="000000"/>
                </a:solidFill>
              </a:endParaRPr>
            </a:p>
          </p:txBody>
        </p:sp>
        <p:sp>
          <p:nvSpPr>
            <p:cNvPr id="19750" name="Rectangle 762"/>
            <p:cNvSpPr>
              <a:spLocks noChangeArrowheads="1"/>
            </p:cNvSpPr>
            <p:nvPr/>
          </p:nvSpPr>
          <p:spPr bwMode="auto">
            <a:xfrm>
              <a:off x="2496" y="3802"/>
              <a:ext cx="86" cy="86"/>
            </a:xfrm>
            <a:prstGeom prst="rect">
              <a:avLst/>
            </a:prstGeom>
            <a:solidFill>
              <a:srgbClr val="FF8C00"/>
            </a:solidFill>
            <a:ln w="9525">
              <a:solidFill>
                <a:schemeClr val="tx1"/>
              </a:solidFill>
              <a:miter lim="800000"/>
              <a:headEnd/>
              <a:tailEnd/>
            </a:ln>
          </p:spPr>
          <p:txBody>
            <a:bodyPr/>
            <a:lstStyle/>
            <a:p>
              <a:endParaRPr lang="en-US">
                <a:solidFill>
                  <a:srgbClr val="000000"/>
                </a:solidFill>
              </a:endParaRPr>
            </a:p>
          </p:txBody>
        </p:sp>
        <p:sp>
          <p:nvSpPr>
            <p:cNvPr id="19751" name="Rectangle 763"/>
            <p:cNvSpPr>
              <a:spLocks noChangeArrowheads="1"/>
            </p:cNvSpPr>
            <p:nvPr/>
          </p:nvSpPr>
          <p:spPr bwMode="auto">
            <a:xfrm>
              <a:off x="3301" y="3802"/>
              <a:ext cx="86" cy="86"/>
            </a:xfrm>
            <a:prstGeom prst="rect">
              <a:avLst/>
            </a:prstGeom>
            <a:solidFill>
              <a:srgbClr val="FF4500"/>
            </a:solidFill>
            <a:ln w="9525">
              <a:solidFill>
                <a:schemeClr val="tx1"/>
              </a:solidFill>
              <a:miter lim="800000"/>
              <a:headEnd/>
              <a:tailEnd/>
            </a:ln>
          </p:spPr>
          <p:txBody>
            <a:bodyPr/>
            <a:lstStyle/>
            <a:p>
              <a:endParaRPr lang="en-US">
                <a:solidFill>
                  <a:srgbClr val="000000"/>
                </a:solidFill>
              </a:endParaRPr>
            </a:p>
          </p:txBody>
        </p:sp>
        <p:sp>
          <p:nvSpPr>
            <p:cNvPr id="19752" name="Rectangle 764"/>
            <p:cNvSpPr>
              <a:spLocks noChangeArrowheads="1"/>
            </p:cNvSpPr>
            <p:nvPr/>
          </p:nvSpPr>
          <p:spPr bwMode="auto">
            <a:xfrm>
              <a:off x="4107" y="3802"/>
              <a:ext cx="86" cy="86"/>
            </a:xfrm>
            <a:prstGeom prst="rect">
              <a:avLst/>
            </a:prstGeom>
            <a:solidFill>
              <a:srgbClr val="B22222"/>
            </a:solidFill>
            <a:ln w="9525">
              <a:solidFill>
                <a:schemeClr val="tx1"/>
              </a:solidFill>
              <a:miter lim="800000"/>
              <a:headEnd/>
              <a:tailEnd/>
            </a:ln>
          </p:spPr>
          <p:txBody>
            <a:bodyPr/>
            <a:lstStyle/>
            <a:p>
              <a:r>
                <a:rPr lang="en-US" dirty="0">
                  <a:solidFill>
                    <a:srgbClr val="000000"/>
                  </a:solidFill>
                </a:rPr>
                <a:t> </a:t>
              </a:r>
            </a:p>
          </p:txBody>
        </p:sp>
      </p:grpSp>
      <p:grpSp>
        <p:nvGrpSpPr>
          <p:cNvPr id="19466" name="Group 765"/>
          <p:cNvGrpSpPr>
            <a:grpSpLocks/>
          </p:cNvGrpSpPr>
          <p:nvPr/>
        </p:nvGrpSpPr>
        <p:grpSpPr bwMode="auto">
          <a:xfrm>
            <a:off x="1158875" y="5827713"/>
            <a:ext cx="7451725" cy="344487"/>
            <a:chOff x="405" y="3383"/>
            <a:chExt cx="4694" cy="217"/>
          </a:xfrm>
        </p:grpSpPr>
        <p:sp>
          <p:nvSpPr>
            <p:cNvPr id="19737" name="Text Box 766"/>
            <p:cNvSpPr txBox="1">
              <a:spLocks noChangeArrowheads="1"/>
            </p:cNvSpPr>
            <p:nvPr/>
          </p:nvSpPr>
          <p:spPr bwMode="auto">
            <a:xfrm>
              <a:off x="405" y="3383"/>
              <a:ext cx="4310" cy="194"/>
            </a:xfrm>
            <a:prstGeom prst="rect">
              <a:avLst/>
            </a:prstGeom>
            <a:solidFill>
              <a:schemeClr val="bg1"/>
            </a:solidFill>
            <a:ln w="8001">
              <a:noFill/>
              <a:miter lim="800000"/>
              <a:headEnd/>
              <a:tailEnd/>
            </a:ln>
          </p:spPr>
          <p:txBody>
            <a:bodyPr>
              <a:spAutoFit/>
            </a:bodyPr>
            <a:lstStyle/>
            <a:p>
              <a:pPr>
                <a:spcBef>
                  <a:spcPct val="50000"/>
                </a:spcBef>
              </a:pPr>
              <a:r>
                <a:rPr lang="en-US" sz="1400" dirty="0">
                  <a:solidFill>
                    <a:srgbClr val="000000"/>
                  </a:solidFill>
                </a:rPr>
                <a:t>      No Data         &lt;4.5%         4.5%–5.9%           6.0%–7.4%        7.5%–8.9%            </a:t>
              </a:r>
              <a:r>
                <a:rPr lang="en-US" sz="1400" u="sng" dirty="0">
                  <a:solidFill>
                    <a:srgbClr val="000000"/>
                  </a:solidFill>
                </a:rPr>
                <a:t>&gt;</a:t>
              </a:r>
              <a:r>
                <a:rPr lang="en-US" sz="1400" dirty="0">
                  <a:solidFill>
                    <a:srgbClr val="000000"/>
                  </a:solidFill>
                </a:rPr>
                <a:t>9.0%</a:t>
              </a:r>
            </a:p>
          </p:txBody>
        </p:sp>
        <p:sp>
          <p:nvSpPr>
            <p:cNvPr id="19738" name="Rectangle 767"/>
            <p:cNvSpPr>
              <a:spLocks noChangeArrowheads="1"/>
            </p:cNvSpPr>
            <p:nvPr/>
          </p:nvSpPr>
          <p:spPr bwMode="auto">
            <a:xfrm>
              <a:off x="405" y="3383"/>
              <a:ext cx="4694" cy="217"/>
            </a:xfrm>
            <a:prstGeom prst="rect">
              <a:avLst/>
            </a:prstGeom>
            <a:noFill/>
            <a:ln w="9525">
              <a:noFill/>
              <a:miter lim="800000"/>
              <a:headEnd/>
              <a:tailEnd/>
            </a:ln>
          </p:spPr>
          <p:txBody>
            <a:bodyPr wrap="none" anchor="ctr"/>
            <a:lstStyle/>
            <a:p>
              <a:endParaRPr lang="en-US">
                <a:solidFill>
                  <a:srgbClr val="000000"/>
                </a:solidFill>
              </a:endParaRPr>
            </a:p>
          </p:txBody>
        </p:sp>
        <p:sp>
          <p:nvSpPr>
            <p:cNvPr id="19739" name="Rectangle 768"/>
            <p:cNvSpPr>
              <a:spLocks noChangeArrowheads="1"/>
            </p:cNvSpPr>
            <p:nvPr/>
          </p:nvSpPr>
          <p:spPr bwMode="auto">
            <a:xfrm>
              <a:off x="472" y="3437"/>
              <a:ext cx="86" cy="86"/>
            </a:xfrm>
            <a:prstGeom prst="rect">
              <a:avLst/>
            </a:prstGeom>
            <a:solidFill>
              <a:srgbClr val="FFFFFF"/>
            </a:solidFill>
            <a:ln w="9525">
              <a:solidFill>
                <a:schemeClr val="tx1"/>
              </a:solidFill>
              <a:miter lim="800000"/>
              <a:headEnd/>
              <a:tailEnd/>
            </a:ln>
          </p:spPr>
          <p:txBody>
            <a:bodyPr/>
            <a:lstStyle/>
            <a:p>
              <a:endParaRPr lang="en-US">
                <a:solidFill>
                  <a:srgbClr val="000000"/>
                </a:solidFill>
              </a:endParaRPr>
            </a:p>
          </p:txBody>
        </p:sp>
        <p:sp>
          <p:nvSpPr>
            <p:cNvPr id="19740" name="Rectangle 769"/>
            <p:cNvSpPr>
              <a:spLocks noChangeArrowheads="1"/>
            </p:cNvSpPr>
            <p:nvPr/>
          </p:nvSpPr>
          <p:spPr bwMode="auto">
            <a:xfrm>
              <a:off x="1145" y="3437"/>
              <a:ext cx="86" cy="86"/>
            </a:xfrm>
            <a:prstGeom prst="rect">
              <a:avLst/>
            </a:prstGeom>
            <a:solidFill>
              <a:srgbClr val="E8D898"/>
            </a:solidFill>
            <a:ln w="9525">
              <a:solidFill>
                <a:schemeClr val="tx1"/>
              </a:solidFill>
              <a:miter lim="800000"/>
              <a:headEnd/>
              <a:tailEnd/>
            </a:ln>
          </p:spPr>
          <p:txBody>
            <a:bodyPr/>
            <a:lstStyle/>
            <a:p>
              <a:endParaRPr lang="en-US">
                <a:solidFill>
                  <a:srgbClr val="000000"/>
                </a:solidFill>
              </a:endParaRPr>
            </a:p>
          </p:txBody>
        </p:sp>
        <p:sp>
          <p:nvSpPr>
            <p:cNvPr id="19741" name="Rectangle 770"/>
            <p:cNvSpPr>
              <a:spLocks noChangeArrowheads="1"/>
            </p:cNvSpPr>
            <p:nvPr/>
          </p:nvSpPr>
          <p:spPr bwMode="auto">
            <a:xfrm>
              <a:off x="1691" y="3437"/>
              <a:ext cx="86" cy="86"/>
            </a:xfrm>
            <a:prstGeom prst="rect">
              <a:avLst/>
            </a:prstGeom>
            <a:solidFill>
              <a:srgbClr val="FFAA00"/>
            </a:solidFill>
            <a:ln w="9525">
              <a:solidFill>
                <a:schemeClr val="tx1"/>
              </a:solidFill>
              <a:miter lim="800000"/>
              <a:headEnd/>
              <a:tailEnd/>
            </a:ln>
          </p:spPr>
          <p:txBody>
            <a:bodyPr/>
            <a:lstStyle/>
            <a:p>
              <a:endParaRPr lang="en-US">
                <a:solidFill>
                  <a:srgbClr val="000000"/>
                </a:solidFill>
              </a:endParaRPr>
            </a:p>
          </p:txBody>
        </p:sp>
        <p:sp>
          <p:nvSpPr>
            <p:cNvPr id="19742" name="Rectangle 771"/>
            <p:cNvSpPr>
              <a:spLocks noChangeArrowheads="1"/>
            </p:cNvSpPr>
            <p:nvPr/>
          </p:nvSpPr>
          <p:spPr bwMode="auto">
            <a:xfrm>
              <a:off x="2498" y="3437"/>
              <a:ext cx="86" cy="86"/>
            </a:xfrm>
            <a:prstGeom prst="rect">
              <a:avLst/>
            </a:prstGeom>
            <a:solidFill>
              <a:srgbClr val="FF8C00"/>
            </a:solidFill>
            <a:ln w="9525">
              <a:solidFill>
                <a:schemeClr val="tx1"/>
              </a:solidFill>
              <a:miter lim="800000"/>
              <a:headEnd/>
              <a:tailEnd/>
            </a:ln>
          </p:spPr>
          <p:txBody>
            <a:bodyPr/>
            <a:lstStyle/>
            <a:p>
              <a:endParaRPr lang="en-US">
                <a:solidFill>
                  <a:srgbClr val="000000"/>
                </a:solidFill>
              </a:endParaRPr>
            </a:p>
          </p:txBody>
        </p:sp>
        <p:sp>
          <p:nvSpPr>
            <p:cNvPr id="19743" name="Rectangle 772"/>
            <p:cNvSpPr>
              <a:spLocks noChangeArrowheads="1"/>
            </p:cNvSpPr>
            <p:nvPr/>
          </p:nvSpPr>
          <p:spPr bwMode="auto">
            <a:xfrm>
              <a:off x="3237" y="3437"/>
              <a:ext cx="86" cy="86"/>
            </a:xfrm>
            <a:prstGeom prst="rect">
              <a:avLst/>
            </a:prstGeom>
            <a:solidFill>
              <a:srgbClr val="FF4500"/>
            </a:solidFill>
            <a:ln w="9525">
              <a:solidFill>
                <a:schemeClr val="tx1"/>
              </a:solidFill>
              <a:miter lim="800000"/>
              <a:headEnd/>
              <a:tailEnd/>
            </a:ln>
          </p:spPr>
          <p:txBody>
            <a:bodyPr/>
            <a:lstStyle/>
            <a:p>
              <a:endParaRPr lang="en-US">
                <a:solidFill>
                  <a:srgbClr val="000000"/>
                </a:solidFill>
              </a:endParaRPr>
            </a:p>
          </p:txBody>
        </p:sp>
        <p:sp>
          <p:nvSpPr>
            <p:cNvPr id="19744" name="Rectangle 773"/>
            <p:cNvSpPr>
              <a:spLocks noChangeArrowheads="1"/>
            </p:cNvSpPr>
            <p:nvPr/>
          </p:nvSpPr>
          <p:spPr bwMode="auto">
            <a:xfrm>
              <a:off x="4053" y="3437"/>
              <a:ext cx="86" cy="86"/>
            </a:xfrm>
            <a:prstGeom prst="rect">
              <a:avLst/>
            </a:prstGeom>
            <a:solidFill>
              <a:srgbClr val="B22222"/>
            </a:solidFill>
            <a:ln w="9525">
              <a:solidFill>
                <a:schemeClr val="tx1"/>
              </a:solidFill>
              <a:miter lim="800000"/>
              <a:headEnd/>
              <a:tailEnd/>
            </a:ln>
          </p:spPr>
          <p:txBody>
            <a:bodyPr/>
            <a:lstStyle/>
            <a:p>
              <a:endParaRPr lang="en-US">
                <a:solidFill>
                  <a:srgbClr val="000000"/>
                </a:solidFill>
              </a:endParaRPr>
            </a:p>
          </p:txBody>
        </p:sp>
      </p:grpSp>
      <p:sp>
        <p:nvSpPr>
          <p:cNvPr id="19467" name="Rectangle 774"/>
          <p:cNvSpPr>
            <a:spLocks noChangeArrowheads="1"/>
          </p:cNvSpPr>
          <p:nvPr/>
        </p:nvSpPr>
        <p:spPr bwMode="auto">
          <a:xfrm rot="10800000" flipV="1">
            <a:off x="1143000" y="6248400"/>
            <a:ext cx="6553200" cy="457200"/>
          </a:xfrm>
          <a:prstGeom prst="rect">
            <a:avLst/>
          </a:prstGeom>
          <a:noFill/>
          <a:ln w="9525">
            <a:noFill/>
            <a:miter lim="800000"/>
            <a:headEnd/>
            <a:tailEnd/>
          </a:ln>
        </p:spPr>
        <p:txBody>
          <a:bodyPr>
            <a:spAutoFit/>
          </a:bodyPr>
          <a:lstStyle/>
          <a:p>
            <a:pPr algn="ctr"/>
            <a:r>
              <a:rPr lang="en-US" sz="1200" dirty="0">
                <a:solidFill>
                  <a:srgbClr val="FFFFFF"/>
                </a:solidFill>
              </a:rPr>
              <a:t>CDC’s Division of Diabetes Translation. United States Surveillance System available at http://www.cdc.gov/diabetes/data</a:t>
            </a:r>
          </a:p>
        </p:txBody>
      </p:sp>
      <p:pic>
        <p:nvPicPr>
          <p:cNvPr id="19468" name="Picture 775"/>
          <p:cNvPicPr>
            <a:picLocks noChangeAspect="1" noChangeArrowheads="1"/>
          </p:cNvPicPr>
          <p:nvPr/>
        </p:nvPicPr>
        <p:blipFill>
          <a:blip r:embed="rId3" cstate="print"/>
          <a:srcRect/>
          <a:stretch>
            <a:fillRect/>
          </a:stretch>
        </p:blipFill>
        <p:spPr bwMode="auto">
          <a:xfrm>
            <a:off x="8305800" y="6207125"/>
            <a:ext cx="685800" cy="498475"/>
          </a:xfrm>
          <a:prstGeom prst="rect">
            <a:avLst/>
          </a:prstGeom>
          <a:noFill/>
          <a:ln w="9525">
            <a:noFill/>
            <a:miter lim="800000"/>
            <a:headEnd/>
            <a:tailEnd/>
          </a:ln>
        </p:spPr>
      </p:pic>
      <p:pic>
        <p:nvPicPr>
          <p:cNvPr id="19469" name="Picture 776" descr="hhs logo"/>
          <p:cNvPicPr>
            <a:picLocks noChangeAspect="1" noChangeArrowheads="1"/>
          </p:cNvPicPr>
          <p:nvPr/>
        </p:nvPicPr>
        <p:blipFill>
          <a:blip r:embed="rId4" cstate="print"/>
          <a:srcRect/>
          <a:stretch>
            <a:fillRect/>
          </a:stretch>
        </p:blipFill>
        <p:spPr bwMode="auto">
          <a:xfrm>
            <a:off x="76200" y="6248400"/>
            <a:ext cx="609600" cy="609600"/>
          </a:xfrm>
          <a:prstGeom prst="rect">
            <a:avLst/>
          </a:prstGeom>
          <a:noFill/>
          <a:ln w="9525">
            <a:noFill/>
            <a:miter lim="800000"/>
            <a:headEnd/>
            <a:tailEnd/>
          </a:ln>
        </p:spPr>
      </p:pic>
      <p:sp>
        <p:nvSpPr>
          <p:cNvPr id="926" name="Rectangle 379"/>
          <p:cNvSpPr>
            <a:spLocks noChangeArrowheads="1"/>
          </p:cNvSpPr>
          <p:nvPr/>
        </p:nvSpPr>
        <p:spPr bwMode="auto">
          <a:xfrm>
            <a:off x="6763349" y="1374775"/>
            <a:ext cx="914400" cy="381000"/>
          </a:xfrm>
          <a:prstGeom prst="rect">
            <a:avLst/>
          </a:prstGeom>
          <a:noFill/>
          <a:ln w="9525">
            <a:noFill/>
            <a:miter lim="800000"/>
            <a:headEnd/>
            <a:tailEnd/>
          </a:ln>
        </p:spPr>
        <p:txBody>
          <a:bodyPr wrap="none" anchor="ctr"/>
          <a:lstStyle/>
          <a:p>
            <a:pPr algn="ctr"/>
            <a:r>
              <a:rPr lang="en-US" sz="1600" b="1" dirty="0">
                <a:solidFill>
                  <a:srgbClr val="FFFF00"/>
                </a:solidFill>
              </a:rPr>
              <a:t>2015</a:t>
            </a:r>
          </a:p>
        </p:txBody>
      </p:sp>
      <p:sp>
        <p:nvSpPr>
          <p:cNvPr id="1088" name="Rectangle 505"/>
          <p:cNvSpPr>
            <a:spLocks noChangeArrowheads="1"/>
          </p:cNvSpPr>
          <p:nvPr/>
        </p:nvSpPr>
        <p:spPr bwMode="auto">
          <a:xfrm>
            <a:off x="6934704" y="3962400"/>
            <a:ext cx="914400" cy="381000"/>
          </a:xfrm>
          <a:prstGeom prst="rect">
            <a:avLst/>
          </a:prstGeom>
          <a:noFill/>
          <a:ln w="9525">
            <a:noFill/>
            <a:miter lim="800000"/>
            <a:headEnd/>
            <a:tailEnd/>
          </a:ln>
        </p:spPr>
        <p:txBody>
          <a:bodyPr wrap="none" anchor="ctr"/>
          <a:lstStyle/>
          <a:p>
            <a:pPr algn="ctr"/>
            <a:r>
              <a:rPr lang="en-US" sz="1600" b="1" dirty="0">
                <a:solidFill>
                  <a:srgbClr val="FFFF00"/>
                </a:solidFill>
              </a:rPr>
              <a:t>2015</a:t>
            </a:r>
          </a:p>
        </p:txBody>
      </p:sp>
      <p:grpSp>
        <p:nvGrpSpPr>
          <p:cNvPr id="912" name="Group 137"/>
          <p:cNvGrpSpPr>
            <a:grpSpLocks noChangeAspect="1"/>
          </p:cNvGrpSpPr>
          <p:nvPr/>
        </p:nvGrpSpPr>
        <p:grpSpPr bwMode="auto">
          <a:xfrm>
            <a:off x="6166766" y="1599363"/>
            <a:ext cx="2194560" cy="1671829"/>
            <a:chOff x="1461" y="1079"/>
            <a:chExt cx="2838" cy="2162"/>
          </a:xfrm>
        </p:grpSpPr>
        <p:sp>
          <p:nvSpPr>
            <p:cNvPr id="913" name="AutoShape 136"/>
            <p:cNvSpPr>
              <a:spLocks noChangeAspect="1" noChangeArrowheads="1" noTextEdit="1"/>
            </p:cNvSpPr>
            <p:nvPr/>
          </p:nvSpPr>
          <p:spPr bwMode="auto">
            <a:xfrm>
              <a:off x="1461" y="1079"/>
              <a:ext cx="2838" cy="2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4" name="Rectangle 138"/>
            <p:cNvSpPr>
              <a:spLocks noChangeArrowheads="1"/>
            </p:cNvSpPr>
            <p:nvPr/>
          </p:nvSpPr>
          <p:spPr bwMode="auto">
            <a:xfrm>
              <a:off x="1461" y="1079"/>
              <a:ext cx="2846" cy="2170"/>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5" name="Rectangle 139"/>
            <p:cNvSpPr>
              <a:spLocks noChangeArrowheads="1"/>
            </p:cNvSpPr>
            <p:nvPr/>
          </p:nvSpPr>
          <p:spPr bwMode="auto">
            <a:xfrm>
              <a:off x="1491" y="1140"/>
              <a:ext cx="2785" cy="2048"/>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6" name="Freeform 140"/>
            <p:cNvSpPr>
              <a:spLocks/>
            </p:cNvSpPr>
            <p:nvPr/>
          </p:nvSpPr>
          <p:spPr bwMode="auto">
            <a:xfrm>
              <a:off x="3315" y="2353"/>
              <a:ext cx="189" cy="319"/>
            </a:xfrm>
            <a:custGeom>
              <a:avLst/>
              <a:gdLst>
                <a:gd name="T0" fmla="*/ 182 w 189"/>
                <a:gd name="T1" fmla="*/ 198 h 319"/>
                <a:gd name="T2" fmla="*/ 189 w 189"/>
                <a:gd name="T3" fmla="*/ 251 h 319"/>
                <a:gd name="T4" fmla="*/ 53 w 189"/>
                <a:gd name="T5" fmla="*/ 266 h 319"/>
                <a:gd name="T6" fmla="*/ 61 w 189"/>
                <a:gd name="T7" fmla="*/ 304 h 319"/>
                <a:gd name="T8" fmla="*/ 61 w 189"/>
                <a:gd name="T9" fmla="*/ 311 h 319"/>
                <a:gd name="T10" fmla="*/ 30 w 189"/>
                <a:gd name="T11" fmla="*/ 319 h 319"/>
                <a:gd name="T12" fmla="*/ 46 w 189"/>
                <a:gd name="T13" fmla="*/ 311 h 319"/>
                <a:gd name="T14" fmla="*/ 30 w 189"/>
                <a:gd name="T15" fmla="*/ 289 h 319"/>
                <a:gd name="T16" fmla="*/ 23 w 189"/>
                <a:gd name="T17" fmla="*/ 311 h 319"/>
                <a:gd name="T18" fmla="*/ 8 w 189"/>
                <a:gd name="T19" fmla="*/ 311 h 319"/>
                <a:gd name="T20" fmla="*/ 0 w 189"/>
                <a:gd name="T21" fmla="*/ 213 h 319"/>
                <a:gd name="T22" fmla="*/ 0 w 189"/>
                <a:gd name="T23" fmla="*/ 16 h 319"/>
                <a:gd name="T24" fmla="*/ 129 w 189"/>
                <a:gd name="T25" fmla="*/ 0 h 319"/>
                <a:gd name="T26" fmla="*/ 167 w 189"/>
                <a:gd name="T27" fmla="*/ 137 h 319"/>
                <a:gd name="T28" fmla="*/ 189 w 189"/>
                <a:gd name="T29" fmla="*/ 175 h 319"/>
                <a:gd name="T30" fmla="*/ 182 w 189"/>
                <a:gd name="T31" fmla="*/ 19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9" h="319">
                  <a:moveTo>
                    <a:pt x="182" y="198"/>
                  </a:moveTo>
                  <a:lnTo>
                    <a:pt x="189" y="251"/>
                  </a:lnTo>
                  <a:lnTo>
                    <a:pt x="53" y="266"/>
                  </a:lnTo>
                  <a:lnTo>
                    <a:pt x="61" y="304"/>
                  </a:lnTo>
                  <a:lnTo>
                    <a:pt x="61" y="311"/>
                  </a:lnTo>
                  <a:lnTo>
                    <a:pt x="30" y="319"/>
                  </a:lnTo>
                  <a:lnTo>
                    <a:pt x="46" y="311"/>
                  </a:lnTo>
                  <a:lnTo>
                    <a:pt x="30" y="289"/>
                  </a:lnTo>
                  <a:lnTo>
                    <a:pt x="23" y="311"/>
                  </a:lnTo>
                  <a:lnTo>
                    <a:pt x="8" y="311"/>
                  </a:lnTo>
                  <a:lnTo>
                    <a:pt x="0" y="213"/>
                  </a:lnTo>
                  <a:lnTo>
                    <a:pt x="0" y="16"/>
                  </a:lnTo>
                  <a:lnTo>
                    <a:pt x="129" y="0"/>
                  </a:lnTo>
                  <a:lnTo>
                    <a:pt x="167" y="137"/>
                  </a:lnTo>
                  <a:lnTo>
                    <a:pt x="189" y="175"/>
                  </a:lnTo>
                  <a:lnTo>
                    <a:pt x="182" y="19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7" name="Freeform 141"/>
            <p:cNvSpPr>
              <a:spLocks/>
            </p:cNvSpPr>
            <p:nvPr/>
          </p:nvSpPr>
          <p:spPr bwMode="auto">
            <a:xfrm>
              <a:off x="3315" y="2353"/>
              <a:ext cx="189" cy="319"/>
            </a:xfrm>
            <a:custGeom>
              <a:avLst/>
              <a:gdLst>
                <a:gd name="T0" fmla="*/ 182 w 189"/>
                <a:gd name="T1" fmla="*/ 198 h 319"/>
                <a:gd name="T2" fmla="*/ 189 w 189"/>
                <a:gd name="T3" fmla="*/ 251 h 319"/>
                <a:gd name="T4" fmla="*/ 53 w 189"/>
                <a:gd name="T5" fmla="*/ 266 h 319"/>
                <a:gd name="T6" fmla="*/ 61 w 189"/>
                <a:gd name="T7" fmla="*/ 304 h 319"/>
                <a:gd name="T8" fmla="*/ 61 w 189"/>
                <a:gd name="T9" fmla="*/ 311 h 319"/>
                <a:gd name="T10" fmla="*/ 30 w 189"/>
                <a:gd name="T11" fmla="*/ 319 h 319"/>
                <a:gd name="T12" fmla="*/ 46 w 189"/>
                <a:gd name="T13" fmla="*/ 311 h 319"/>
                <a:gd name="T14" fmla="*/ 30 w 189"/>
                <a:gd name="T15" fmla="*/ 289 h 319"/>
                <a:gd name="T16" fmla="*/ 23 w 189"/>
                <a:gd name="T17" fmla="*/ 311 h 319"/>
                <a:gd name="T18" fmla="*/ 8 w 189"/>
                <a:gd name="T19" fmla="*/ 311 h 319"/>
                <a:gd name="T20" fmla="*/ 0 w 189"/>
                <a:gd name="T21" fmla="*/ 213 h 319"/>
                <a:gd name="T22" fmla="*/ 0 w 189"/>
                <a:gd name="T23" fmla="*/ 16 h 319"/>
                <a:gd name="T24" fmla="*/ 129 w 189"/>
                <a:gd name="T25" fmla="*/ 0 h 319"/>
                <a:gd name="T26" fmla="*/ 167 w 189"/>
                <a:gd name="T27" fmla="*/ 137 h 319"/>
                <a:gd name="T28" fmla="*/ 189 w 189"/>
                <a:gd name="T29" fmla="*/ 175 h 319"/>
                <a:gd name="T30" fmla="*/ 182 w 189"/>
                <a:gd name="T31" fmla="*/ 198 h 319"/>
                <a:gd name="T32" fmla="*/ 182 w 189"/>
                <a:gd name="T33" fmla="*/ 205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9" h="319">
                  <a:moveTo>
                    <a:pt x="182" y="198"/>
                  </a:moveTo>
                  <a:lnTo>
                    <a:pt x="189" y="251"/>
                  </a:lnTo>
                  <a:lnTo>
                    <a:pt x="53" y="266"/>
                  </a:lnTo>
                  <a:lnTo>
                    <a:pt x="61" y="304"/>
                  </a:lnTo>
                  <a:lnTo>
                    <a:pt x="61" y="311"/>
                  </a:lnTo>
                  <a:lnTo>
                    <a:pt x="30" y="319"/>
                  </a:lnTo>
                  <a:lnTo>
                    <a:pt x="46" y="311"/>
                  </a:lnTo>
                  <a:lnTo>
                    <a:pt x="30" y="289"/>
                  </a:lnTo>
                  <a:lnTo>
                    <a:pt x="23" y="311"/>
                  </a:lnTo>
                  <a:lnTo>
                    <a:pt x="8" y="311"/>
                  </a:lnTo>
                  <a:lnTo>
                    <a:pt x="0" y="213"/>
                  </a:lnTo>
                  <a:lnTo>
                    <a:pt x="0" y="16"/>
                  </a:lnTo>
                  <a:lnTo>
                    <a:pt x="129" y="0"/>
                  </a:lnTo>
                  <a:lnTo>
                    <a:pt x="167" y="137"/>
                  </a:lnTo>
                  <a:lnTo>
                    <a:pt x="189" y="175"/>
                  </a:lnTo>
                  <a:lnTo>
                    <a:pt x="182" y="198"/>
                  </a:lnTo>
                  <a:lnTo>
                    <a:pt x="182" y="20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8" name="Freeform 142"/>
            <p:cNvSpPr>
              <a:spLocks/>
            </p:cNvSpPr>
            <p:nvPr/>
          </p:nvSpPr>
          <p:spPr bwMode="auto">
            <a:xfrm>
              <a:off x="1552" y="2520"/>
              <a:ext cx="530" cy="471"/>
            </a:xfrm>
            <a:custGeom>
              <a:avLst/>
              <a:gdLst>
                <a:gd name="T0" fmla="*/ 0 w 530"/>
                <a:gd name="T1" fmla="*/ 266 h 471"/>
                <a:gd name="T2" fmla="*/ 0 w 530"/>
                <a:gd name="T3" fmla="*/ 273 h 471"/>
                <a:gd name="T4" fmla="*/ 30 w 530"/>
                <a:gd name="T5" fmla="*/ 296 h 471"/>
                <a:gd name="T6" fmla="*/ 23 w 530"/>
                <a:gd name="T7" fmla="*/ 327 h 471"/>
                <a:gd name="T8" fmla="*/ 45 w 530"/>
                <a:gd name="T9" fmla="*/ 311 h 471"/>
                <a:gd name="T10" fmla="*/ 45 w 530"/>
                <a:gd name="T11" fmla="*/ 364 h 471"/>
                <a:gd name="T12" fmla="*/ 83 w 530"/>
                <a:gd name="T13" fmla="*/ 372 h 471"/>
                <a:gd name="T14" fmla="*/ 98 w 530"/>
                <a:gd name="T15" fmla="*/ 372 h 471"/>
                <a:gd name="T16" fmla="*/ 98 w 530"/>
                <a:gd name="T17" fmla="*/ 410 h 471"/>
                <a:gd name="T18" fmla="*/ 60 w 530"/>
                <a:gd name="T19" fmla="*/ 448 h 471"/>
                <a:gd name="T20" fmla="*/ 7 w 530"/>
                <a:gd name="T21" fmla="*/ 471 h 471"/>
                <a:gd name="T22" fmla="*/ 68 w 530"/>
                <a:gd name="T23" fmla="*/ 455 h 471"/>
                <a:gd name="T24" fmla="*/ 83 w 530"/>
                <a:gd name="T25" fmla="*/ 433 h 471"/>
                <a:gd name="T26" fmla="*/ 159 w 530"/>
                <a:gd name="T27" fmla="*/ 387 h 471"/>
                <a:gd name="T28" fmla="*/ 159 w 530"/>
                <a:gd name="T29" fmla="*/ 349 h 471"/>
                <a:gd name="T30" fmla="*/ 204 w 530"/>
                <a:gd name="T31" fmla="*/ 266 h 471"/>
                <a:gd name="T32" fmla="*/ 219 w 530"/>
                <a:gd name="T33" fmla="*/ 289 h 471"/>
                <a:gd name="T34" fmla="*/ 227 w 530"/>
                <a:gd name="T35" fmla="*/ 304 h 471"/>
                <a:gd name="T36" fmla="*/ 189 w 530"/>
                <a:gd name="T37" fmla="*/ 357 h 471"/>
                <a:gd name="T38" fmla="*/ 242 w 530"/>
                <a:gd name="T39" fmla="*/ 289 h 471"/>
                <a:gd name="T40" fmla="*/ 265 w 530"/>
                <a:gd name="T41" fmla="*/ 296 h 471"/>
                <a:gd name="T42" fmla="*/ 295 w 530"/>
                <a:gd name="T43" fmla="*/ 319 h 471"/>
                <a:gd name="T44" fmla="*/ 356 w 530"/>
                <a:gd name="T45" fmla="*/ 311 h 471"/>
                <a:gd name="T46" fmla="*/ 356 w 530"/>
                <a:gd name="T47" fmla="*/ 327 h 471"/>
                <a:gd name="T48" fmla="*/ 378 w 530"/>
                <a:gd name="T49" fmla="*/ 319 h 471"/>
                <a:gd name="T50" fmla="*/ 408 w 530"/>
                <a:gd name="T51" fmla="*/ 349 h 471"/>
                <a:gd name="T52" fmla="*/ 401 w 530"/>
                <a:gd name="T53" fmla="*/ 327 h 471"/>
                <a:gd name="T54" fmla="*/ 416 w 530"/>
                <a:gd name="T55" fmla="*/ 311 h 471"/>
                <a:gd name="T56" fmla="*/ 461 w 530"/>
                <a:gd name="T57" fmla="*/ 364 h 471"/>
                <a:gd name="T58" fmla="*/ 492 w 530"/>
                <a:gd name="T59" fmla="*/ 402 h 471"/>
                <a:gd name="T60" fmla="*/ 522 w 530"/>
                <a:gd name="T61" fmla="*/ 418 h 471"/>
                <a:gd name="T62" fmla="*/ 522 w 530"/>
                <a:gd name="T63" fmla="*/ 387 h 471"/>
                <a:gd name="T64" fmla="*/ 416 w 530"/>
                <a:gd name="T65" fmla="*/ 304 h 471"/>
                <a:gd name="T66" fmla="*/ 386 w 530"/>
                <a:gd name="T67" fmla="*/ 311 h 471"/>
                <a:gd name="T68" fmla="*/ 363 w 530"/>
                <a:gd name="T69" fmla="*/ 304 h 471"/>
                <a:gd name="T70" fmla="*/ 287 w 530"/>
                <a:gd name="T71" fmla="*/ 31 h 471"/>
                <a:gd name="T72" fmla="*/ 151 w 530"/>
                <a:gd name="T73" fmla="*/ 0 h 471"/>
                <a:gd name="T74" fmla="*/ 136 w 530"/>
                <a:gd name="T75" fmla="*/ 0 h 471"/>
                <a:gd name="T76" fmla="*/ 106 w 530"/>
                <a:gd name="T77" fmla="*/ 23 h 471"/>
                <a:gd name="T78" fmla="*/ 91 w 530"/>
                <a:gd name="T79" fmla="*/ 23 h 471"/>
                <a:gd name="T80" fmla="*/ 83 w 530"/>
                <a:gd name="T81" fmla="*/ 31 h 471"/>
                <a:gd name="T82" fmla="*/ 38 w 530"/>
                <a:gd name="T83" fmla="*/ 53 h 471"/>
                <a:gd name="T84" fmla="*/ 60 w 530"/>
                <a:gd name="T85" fmla="*/ 114 h 471"/>
                <a:gd name="T86" fmla="*/ 75 w 530"/>
                <a:gd name="T87" fmla="*/ 129 h 471"/>
                <a:gd name="T88" fmla="*/ 75 w 530"/>
                <a:gd name="T89" fmla="*/ 152 h 471"/>
                <a:gd name="T90" fmla="*/ 0 w 530"/>
                <a:gd name="T91" fmla="*/ 144 h 471"/>
                <a:gd name="T92" fmla="*/ 15 w 530"/>
                <a:gd name="T93" fmla="*/ 160 h 471"/>
                <a:gd name="T94" fmla="*/ 53 w 530"/>
                <a:gd name="T95" fmla="*/ 182 h 471"/>
                <a:gd name="T96" fmla="*/ 83 w 530"/>
                <a:gd name="T97" fmla="*/ 182 h 471"/>
                <a:gd name="T98" fmla="*/ 38 w 530"/>
                <a:gd name="T99" fmla="*/ 23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30" h="471">
                  <a:moveTo>
                    <a:pt x="38" y="235"/>
                  </a:moveTo>
                  <a:lnTo>
                    <a:pt x="0" y="266"/>
                  </a:lnTo>
                  <a:lnTo>
                    <a:pt x="15" y="266"/>
                  </a:lnTo>
                  <a:lnTo>
                    <a:pt x="0" y="273"/>
                  </a:lnTo>
                  <a:lnTo>
                    <a:pt x="7" y="289"/>
                  </a:lnTo>
                  <a:lnTo>
                    <a:pt x="30" y="296"/>
                  </a:lnTo>
                  <a:lnTo>
                    <a:pt x="15" y="311"/>
                  </a:lnTo>
                  <a:lnTo>
                    <a:pt x="23" y="327"/>
                  </a:lnTo>
                  <a:lnTo>
                    <a:pt x="30" y="334"/>
                  </a:lnTo>
                  <a:lnTo>
                    <a:pt x="45" y="311"/>
                  </a:lnTo>
                  <a:lnTo>
                    <a:pt x="53" y="349"/>
                  </a:lnTo>
                  <a:lnTo>
                    <a:pt x="45" y="364"/>
                  </a:lnTo>
                  <a:lnTo>
                    <a:pt x="68" y="349"/>
                  </a:lnTo>
                  <a:lnTo>
                    <a:pt x="83" y="372"/>
                  </a:lnTo>
                  <a:lnTo>
                    <a:pt x="91" y="357"/>
                  </a:lnTo>
                  <a:lnTo>
                    <a:pt x="98" y="372"/>
                  </a:lnTo>
                  <a:lnTo>
                    <a:pt x="121" y="357"/>
                  </a:lnTo>
                  <a:lnTo>
                    <a:pt x="98" y="410"/>
                  </a:lnTo>
                  <a:lnTo>
                    <a:pt x="60" y="433"/>
                  </a:lnTo>
                  <a:lnTo>
                    <a:pt x="60" y="448"/>
                  </a:lnTo>
                  <a:lnTo>
                    <a:pt x="38" y="440"/>
                  </a:lnTo>
                  <a:lnTo>
                    <a:pt x="7" y="471"/>
                  </a:lnTo>
                  <a:lnTo>
                    <a:pt x="38" y="448"/>
                  </a:lnTo>
                  <a:lnTo>
                    <a:pt x="68" y="455"/>
                  </a:lnTo>
                  <a:lnTo>
                    <a:pt x="83" y="448"/>
                  </a:lnTo>
                  <a:lnTo>
                    <a:pt x="83" y="433"/>
                  </a:lnTo>
                  <a:lnTo>
                    <a:pt x="98" y="433"/>
                  </a:lnTo>
                  <a:lnTo>
                    <a:pt x="159" y="387"/>
                  </a:lnTo>
                  <a:lnTo>
                    <a:pt x="166" y="364"/>
                  </a:lnTo>
                  <a:lnTo>
                    <a:pt x="159" y="349"/>
                  </a:lnTo>
                  <a:lnTo>
                    <a:pt x="204" y="296"/>
                  </a:lnTo>
                  <a:lnTo>
                    <a:pt x="204" y="266"/>
                  </a:lnTo>
                  <a:lnTo>
                    <a:pt x="204" y="296"/>
                  </a:lnTo>
                  <a:lnTo>
                    <a:pt x="219" y="289"/>
                  </a:lnTo>
                  <a:lnTo>
                    <a:pt x="212" y="296"/>
                  </a:lnTo>
                  <a:lnTo>
                    <a:pt x="227" y="304"/>
                  </a:lnTo>
                  <a:lnTo>
                    <a:pt x="197" y="311"/>
                  </a:lnTo>
                  <a:lnTo>
                    <a:pt x="189" y="357"/>
                  </a:lnTo>
                  <a:lnTo>
                    <a:pt x="234" y="327"/>
                  </a:lnTo>
                  <a:lnTo>
                    <a:pt x="242" y="289"/>
                  </a:lnTo>
                  <a:lnTo>
                    <a:pt x="242" y="304"/>
                  </a:lnTo>
                  <a:lnTo>
                    <a:pt x="265" y="296"/>
                  </a:lnTo>
                  <a:lnTo>
                    <a:pt x="257" y="304"/>
                  </a:lnTo>
                  <a:lnTo>
                    <a:pt x="295" y="319"/>
                  </a:lnTo>
                  <a:lnTo>
                    <a:pt x="348" y="319"/>
                  </a:lnTo>
                  <a:lnTo>
                    <a:pt x="356" y="311"/>
                  </a:lnTo>
                  <a:lnTo>
                    <a:pt x="363" y="311"/>
                  </a:lnTo>
                  <a:lnTo>
                    <a:pt x="356" y="327"/>
                  </a:lnTo>
                  <a:lnTo>
                    <a:pt x="378" y="334"/>
                  </a:lnTo>
                  <a:lnTo>
                    <a:pt x="378" y="319"/>
                  </a:lnTo>
                  <a:lnTo>
                    <a:pt x="378" y="334"/>
                  </a:lnTo>
                  <a:lnTo>
                    <a:pt x="408" y="349"/>
                  </a:lnTo>
                  <a:lnTo>
                    <a:pt x="416" y="342"/>
                  </a:lnTo>
                  <a:lnTo>
                    <a:pt x="401" y="327"/>
                  </a:lnTo>
                  <a:lnTo>
                    <a:pt x="431" y="342"/>
                  </a:lnTo>
                  <a:lnTo>
                    <a:pt x="416" y="311"/>
                  </a:lnTo>
                  <a:lnTo>
                    <a:pt x="431" y="342"/>
                  </a:lnTo>
                  <a:lnTo>
                    <a:pt x="461" y="364"/>
                  </a:lnTo>
                  <a:lnTo>
                    <a:pt x="499" y="387"/>
                  </a:lnTo>
                  <a:lnTo>
                    <a:pt x="492" y="402"/>
                  </a:lnTo>
                  <a:lnTo>
                    <a:pt x="507" y="387"/>
                  </a:lnTo>
                  <a:lnTo>
                    <a:pt x="522" y="418"/>
                  </a:lnTo>
                  <a:lnTo>
                    <a:pt x="530" y="410"/>
                  </a:lnTo>
                  <a:lnTo>
                    <a:pt x="522" y="387"/>
                  </a:lnTo>
                  <a:lnTo>
                    <a:pt x="492" y="380"/>
                  </a:lnTo>
                  <a:lnTo>
                    <a:pt x="416" y="304"/>
                  </a:lnTo>
                  <a:lnTo>
                    <a:pt x="393" y="334"/>
                  </a:lnTo>
                  <a:lnTo>
                    <a:pt x="386" y="311"/>
                  </a:lnTo>
                  <a:lnTo>
                    <a:pt x="371" y="319"/>
                  </a:lnTo>
                  <a:lnTo>
                    <a:pt x="363" y="304"/>
                  </a:lnTo>
                  <a:lnTo>
                    <a:pt x="340" y="304"/>
                  </a:lnTo>
                  <a:lnTo>
                    <a:pt x="287" y="31"/>
                  </a:lnTo>
                  <a:lnTo>
                    <a:pt x="181" y="23"/>
                  </a:lnTo>
                  <a:lnTo>
                    <a:pt x="151" y="0"/>
                  </a:lnTo>
                  <a:lnTo>
                    <a:pt x="151" y="16"/>
                  </a:lnTo>
                  <a:lnTo>
                    <a:pt x="136" y="0"/>
                  </a:lnTo>
                  <a:lnTo>
                    <a:pt x="106" y="8"/>
                  </a:lnTo>
                  <a:lnTo>
                    <a:pt x="106" y="23"/>
                  </a:lnTo>
                  <a:lnTo>
                    <a:pt x="106" y="16"/>
                  </a:lnTo>
                  <a:lnTo>
                    <a:pt x="91" y="23"/>
                  </a:lnTo>
                  <a:lnTo>
                    <a:pt x="91" y="31"/>
                  </a:lnTo>
                  <a:lnTo>
                    <a:pt x="83" y="31"/>
                  </a:lnTo>
                  <a:lnTo>
                    <a:pt x="60" y="53"/>
                  </a:lnTo>
                  <a:lnTo>
                    <a:pt x="38" y="53"/>
                  </a:lnTo>
                  <a:lnTo>
                    <a:pt x="30" y="69"/>
                  </a:lnTo>
                  <a:lnTo>
                    <a:pt x="60" y="114"/>
                  </a:lnTo>
                  <a:lnTo>
                    <a:pt x="98" y="137"/>
                  </a:lnTo>
                  <a:lnTo>
                    <a:pt x="75" y="129"/>
                  </a:lnTo>
                  <a:lnTo>
                    <a:pt x="83" y="144"/>
                  </a:lnTo>
                  <a:lnTo>
                    <a:pt x="75" y="152"/>
                  </a:lnTo>
                  <a:lnTo>
                    <a:pt x="45" y="122"/>
                  </a:lnTo>
                  <a:lnTo>
                    <a:pt x="0" y="144"/>
                  </a:lnTo>
                  <a:lnTo>
                    <a:pt x="23" y="160"/>
                  </a:lnTo>
                  <a:lnTo>
                    <a:pt x="15" y="160"/>
                  </a:lnTo>
                  <a:lnTo>
                    <a:pt x="15" y="182"/>
                  </a:lnTo>
                  <a:lnTo>
                    <a:pt x="53" y="182"/>
                  </a:lnTo>
                  <a:lnTo>
                    <a:pt x="60" y="198"/>
                  </a:lnTo>
                  <a:lnTo>
                    <a:pt x="83" y="182"/>
                  </a:lnTo>
                  <a:lnTo>
                    <a:pt x="75" y="220"/>
                  </a:lnTo>
                  <a:lnTo>
                    <a:pt x="38" y="23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9" name="Freeform 143"/>
            <p:cNvSpPr>
              <a:spLocks/>
            </p:cNvSpPr>
            <p:nvPr/>
          </p:nvSpPr>
          <p:spPr bwMode="auto">
            <a:xfrm>
              <a:off x="1552" y="2520"/>
              <a:ext cx="530" cy="471"/>
            </a:xfrm>
            <a:custGeom>
              <a:avLst/>
              <a:gdLst>
                <a:gd name="T0" fmla="*/ 0 w 530"/>
                <a:gd name="T1" fmla="*/ 266 h 471"/>
                <a:gd name="T2" fmla="*/ 0 w 530"/>
                <a:gd name="T3" fmla="*/ 273 h 471"/>
                <a:gd name="T4" fmla="*/ 30 w 530"/>
                <a:gd name="T5" fmla="*/ 296 h 471"/>
                <a:gd name="T6" fmla="*/ 23 w 530"/>
                <a:gd name="T7" fmla="*/ 327 h 471"/>
                <a:gd name="T8" fmla="*/ 45 w 530"/>
                <a:gd name="T9" fmla="*/ 311 h 471"/>
                <a:gd name="T10" fmla="*/ 45 w 530"/>
                <a:gd name="T11" fmla="*/ 364 h 471"/>
                <a:gd name="T12" fmla="*/ 83 w 530"/>
                <a:gd name="T13" fmla="*/ 372 h 471"/>
                <a:gd name="T14" fmla="*/ 98 w 530"/>
                <a:gd name="T15" fmla="*/ 372 h 471"/>
                <a:gd name="T16" fmla="*/ 98 w 530"/>
                <a:gd name="T17" fmla="*/ 410 h 471"/>
                <a:gd name="T18" fmla="*/ 60 w 530"/>
                <a:gd name="T19" fmla="*/ 448 h 471"/>
                <a:gd name="T20" fmla="*/ 7 w 530"/>
                <a:gd name="T21" fmla="*/ 471 h 471"/>
                <a:gd name="T22" fmla="*/ 68 w 530"/>
                <a:gd name="T23" fmla="*/ 455 h 471"/>
                <a:gd name="T24" fmla="*/ 83 w 530"/>
                <a:gd name="T25" fmla="*/ 433 h 471"/>
                <a:gd name="T26" fmla="*/ 159 w 530"/>
                <a:gd name="T27" fmla="*/ 387 h 471"/>
                <a:gd name="T28" fmla="*/ 159 w 530"/>
                <a:gd name="T29" fmla="*/ 349 h 471"/>
                <a:gd name="T30" fmla="*/ 204 w 530"/>
                <a:gd name="T31" fmla="*/ 266 h 471"/>
                <a:gd name="T32" fmla="*/ 219 w 530"/>
                <a:gd name="T33" fmla="*/ 289 h 471"/>
                <a:gd name="T34" fmla="*/ 227 w 530"/>
                <a:gd name="T35" fmla="*/ 304 h 471"/>
                <a:gd name="T36" fmla="*/ 189 w 530"/>
                <a:gd name="T37" fmla="*/ 357 h 471"/>
                <a:gd name="T38" fmla="*/ 242 w 530"/>
                <a:gd name="T39" fmla="*/ 289 h 471"/>
                <a:gd name="T40" fmla="*/ 265 w 530"/>
                <a:gd name="T41" fmla="*/ 296 h 471"/>
                <a:gd name="T42" fmla="*/ 295 w 530"/>
                <a:gd name="T43" fmla="*/ 319 h 471"/>
                <a:gd name="T44" fmla="*/ 356 w 530"/>
                <a:gd name="T45" fmla="*/ 311 h 471"/>
                <a:gd name="T46" fmla="*/ 356 w 530"/>
                <a:gd name="T47" fmla="*/ 327 h 471"/>
                <a:gd name="T48" fmla="*/ 378 w 530"/>
                <a:gd name="T49" fmla="*/ 319 h 471"/>
                <a:gd name="T50" fmla="*/ 408 w 530"/>
                <a:gd name="T51" fmla="*/ 349 h 471"/>
                <a:gd name="T52" fmla="*/ 401 w 530"/>
                <a:gd name="T53" fmla="*/ 327 h 471"/>
                <a:gd name="T54" fmla="*/ 416 w 530"/>
                <a:gd name="T55" fmla="*/ 311 h 471"/>
                <a:gd name="T56" fmla="*/ 461 w 530"/>
                <a:gd name="T57" fmla="*/ 364 h 471"/>
                <a:gd name="T58" fmla="*/ 492 w 530"/>
                <a:gd name="T59" fmla="*/ 402 h 471"/>
                <a:gd name="T60" fmla="*/ 522 w 530"/>
                <a:gd name="T61" fmla="*/ 418 h 471"/>
                <a:gd name="T62" fmla="*/ 522 w 530"/>
                <a:gd name="T63" fmla="*/ 387 h 471"/>
                <a:gd name="T64" fmla="*/ 416 w 530"/>
                <a:gd name="T65" fmla="*/ 304 h 471"/>
                <a:gd name="T66" fmla="*/ 386 w 530"/>
                <a:gd name="T67" fmla="*/ 311 h 471"/>
                <a:gd name="T68" fmla="*/ 363 w 530"/>
                <a:gd name="T69" fmla="*/ 304 h 471"/>
                <a:gd name="T70" fmla="*/ 287 w 530"/>
                <a:gd name="T71" fmla="*/ 31 h 471"/>
                <a:gd name="T72" fmla="*/ 151 w 530"/>
                <a:gd name="T73" fmla="*/ 0 h 471"/>
                <a:gd name="T74" fmla="*/ 136 w 530"/>
                <a:gd name="T75" fmla="*/ 0 h 471"/>
                <a:gd name="T76" fmla="*/ 106 w 530"/>
                <a:gd name="T77" fmla="*/ 23 h 471"/>
                <a:gd name="T78" fmla="*/ 91 w 530"/>
                <a:gd name="T79" fmla="*/ 23 h 471"/>
                <a:gd name="T80" fmla="*/ 83 w 530"/>
                <a:gd name="T81" fmla="*/ 31 h 471"/>
                <a:gd name="T82" fmla="*/ 38 w 530"/>
                <a:gd name="T83" fmla="*/ 53 h 471"/>
                <a:gd name="T84" fmla="*/ 60 w 530"/>
                <a:gd name="T85" fmla="*/ 114 h 471"/>
                <a:gd name="T86" fmla="*/ 75 w 530"/>
                <a:gd name="T87" fmla="*/ 129 h 471"/>
                <a:gd name="T88" fmla="*/ 75 w 530"/>
                <a:gd name="T89" fmla="*/ 152 h 471"/>
                <a:gd name="T90" fmla="*/ 0 w 530"/>
                <a:gd name="T91" fmla="*/ 144 h 471"/>
                <a:gd name="T92" fmla="*/ 15 w 530"/>
                <a:gd name="T93" fmla="*/ 160 h 471"/>
                <a:gd name="T94" fmla="*/ 53 w 530"/>
                <a:gd name="T95" fmla="*/ 182 h 471"/>
                <a:gd name="T96" fmla="*/ 83 w 530"/>
                <a:gd name="T97" fmla="*/ 182 h 471"/>
                <a:gd name="T98" fmla="*/ 38 w 530"/>
                <a:gd name="T99" fmla="*/ 23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30" h="471">
                  <a:moveTo>
                    <a:pt x="38" y="235"/>
                  </a:moveTo>
                  <a:lnTo>
                    <a:pt x="0" y="266"/>
                  </a:lnTo>
                  <a:lnTo>
                    <a:pt x="15" y="266"/>
                  </a:lnTo>
                  <a:lnTo>
                    <a:pt x="0" y="273"/>
                  </a:lnTo>
                  <a:lnTo>
                    <a:pt x="7" y="289"/>
                  </a:lnTo>
                  <a:lnTo>
                    <a:pt x="30" y="296"/>
                  </a:lnTo>
                  <a:lnTo>
                    <a:pt x="15" y="311"/>
                  </a:lnTo>
                  <a:lnTo>
                    <a:pt x="23" y="327"/>
                  </a:lnTo>
                  <a:lnTo>
                    <a:pt x="30" y="334"/>
                  </a:lnTo>
                  <a:lnTo>
                    <a:pt x="45" y="311"/>
                  </a:lnTo>
                  <a:lnTo>
                    <a:pt x="53" y="349"/>
                  </a:lnTo>
                  <a:lnTo>
                    <a:pt x="45" y="364"/>
                  </a:lnTo>
                  <a:lnTo>
                    <a:pt x="68" y="349"/>
                  </a:lnTo>
                  <a:lnTo>
                    <a:pt x="83" y="372"/>
                  </a:lnTo>
                  <a:lnTo>
                    <a:pt x="91" y="357"/>
                  </a:lnTo>
                  <a:lnTo>
                    <a:pt x="98" y="372"/>
                  </a:lnTo>
                  <a:lnTo>
                    <a:pt x="121" y="357"/>
                  </a:lnTo>
                  <a:lnTo>
                    <a:pt x="98" y="410"/>
                  </a:lnTo>
                  <a:lnTo>
                    <a:pt x="60" y="433"/>
                  </a:lnTo>
                  <a:lnTo>
                    <a:pt x="60" y="448"/>
                  </a:lnTo>
                  <a:lnTo>
                    <a:pt x="38" y="440"/>
                  </a:lnTo>
                  <a:lnTo>
                    <a:pt x="7" y="471"/>
                  </a:lnTo>
                  <a:lnTo>
                    <a:pt x="38" y="448"/>
                  </a:lnTo>
                  <a:lnTo>
                    <a:pt x="68" y="455"/>
                  </a:lnTo>
                  <a:lnTo>
                    <a:pt x="83" y="448"/>
                  </a:lnTo>
                  <a:lnTo>
                    <a:pt x="83" y="433"/>
                  </a:lnTo>
                  <a:lnTo>
                    <a:pt x="98" y="433"/>
                  </a:lnTo>
                  <a:lnTo>
                    <a:pt x="159" y="387"/>
                  </a:lnTo>
                  <a:lnTo>
                    <a:pt x="166" y="364"/>
                  </a:lnTo>
                  <a:lnTo>
                    <a:pt x="159" y="349"/>
                  </a:lnTo>
                  <a:lnTo>
                    <a:pt x="204" y="296"/>
                  </a:lnTo>
                  <a:lnTo>
                    <a:pt x="204" y="266"/>
                  </a:lnTo>
                  <a:lnTo>
                    <a:pt x="204" y="296"/>
                  </a:lnTo>
                  <a:lnTo>
                    <a:pt x="219" y="289"/>
                  </a:lnTo>
                  <a:lnTo>
                    <a:pt x="212" y="296"/>
                  </a:lnTo>
                  <a:lnTo>
                    <a:pt x="227" y="304"/>
                  </a:lnTo>
                  <a:lnTo>
                    <a:pt x="197" y="311"/>
                  </a:lnTo>
                  <a:lnTo>
                    <a:pt x="189" y="357"/>
                  </a:lnTo>
                  <a:lnTo>
                    <a:pt x="234" y="327"/>
                  </a:lnTo>
                  <a:lnTo>
                    <a:pt x="242" y="289"/>
                  </a:lnTo>
                  <a:lnTo>
                    <a:pt x="242" y="304"/>
                  </a:lnTo>
                  <a:lnTo>
                    <a:pt x="265" y="296"/>
                  </a:lnTo>
                  <a:lnTo>
                    <a:pt x="257" y="304"/>
                  </a:lnTo>
                  <a:lnTo>
                    <a:pt x="295" y="319"/>
                  </a:lnTo>
                  <a:lnTo>
                    <a:pt x="348" y="319"/>
                  </a:lnTo>
                  <a:lnTo>
                    <a:pt x="356" y="311"/>
                  </a:lnTo>
                  <a:lnTo>
                    <a:pt x="363" y="311"/>
                  </a:lnTo>
                  <a:lnTo>
                    <a:pt x="356" y="327"/>
                  </a:lnTo>
                  <a:lnTo>
                    <a:pt x="378" y="334"/>
                  </a:lnTo>
                  <a:lnTo>
                    <a:pt x="378" y="319"/>
                  </a:lnTo>
                  <a:lnTo>
                    <a:pt x="378" y="334"/>
                  </a:lnTo>
                  <a:lnTo>
                    <a:pt x="408" y="349"/>
                  </a:lnTo>
                  <a:lnTo>
                    <a:pt x="416" y="342"/>
                  </a:lnTo>
                  <a:lnTo>
                    <a:pt x="401" y="327"/>
                  </a:lnTo>
                  <a:lnTo>
                    <a:pt x="431" y="342"/>
                  </a:lnTo>
                  <a:lnTo>
                    <a:pt x="416" y="311"/>
                  </a:lnTo>
                  <a:lnTo>
                    <a:pt x="431" y="342"/>
                  </a:lnTo>
                  <a:lnTo>
                    <a:pt x="461" y="364"/>
                  </a:lnTo>
                  <a:lnTo>
                    <a:pt x="499" y="387"/>
                  </a:lnTo>
                  <a:lnTo>
                    <a:pt x="492" y="402"/>
                  </a:lnTo>
                  <a:lnTo>
                    <a:pt x="507" y="387"/>
                  </a:lnTo>
                  <a:lnTo>
                    <a:pt x="522" y="418"/>
                  </a:lnTo>
                  <a:lnTo>
                    <a:pt x="530" y="410"/>
                  </a:lnTo>
                  <a:lnTo>
                    <a:pt x="522" y="387"/>
                  </a:lnTo>
                  <a:lnTo>
                    <a:pt x="492" y="380"/>
                  </a:lnTo>
                  <a:lnTo>
                    <a:pt x="416" y="304"/>
                  </a:lnTo>
                  <a:lnTo>
                    <a:pt x="393" y="334"/>
                  </a:lnTo>
                  <a:lnTo>
                    <a:pt x="386" y="311"/>
                  </a:lnTo>
                  <a:lnTo>
                    <a:pt x="371" y="319"/>
                  </a:lnTo>
                  <a:lnTo>
                    <a:pt x="363" y="304"/>
                  </a:lnTo>
                  <a:lnTo>
                    <a:pt x="340" y="304"/>
                  </a:lnTo>
                  <a:lnTo>
                    <a:pt x="287" y="31"/>
                  </a:lnTo>
                  <a:lnTo>
                    <a:pt x="181" y="23"/>
                  </a:lnTo>
                  <a:lnTo>
                    <a:pt x="151" y="0"/>
                  </a:lnTo>
                  <a:lnTo>
                    <a:pt x="151" y="16"/>
                  </a:lnTo>
                  <a:lnTo>
                    <a:pt x="136" y="0"/>
                  </a:lnTo>
                  <a:lnTo>
                    <a:pt x="106" y="8"/>
                  </a:lnTo>
                  <a:lnTo>
                    <a:pt x="106" y="23"/>
                  </a:lnTo>
                  <a:lnTo>
                    <a:pt x="106" y="16"/>
                  </a:lnTo>
                  <a:lnTo>
                    <a:pt x="91" y="23"/>
                  </a:lnTo>
                  <a:lnTo>
                    <a:pt x="91" y="31"/>
                  </a:lnTo>
                  <a:lnTo>
                    <a:pt x="83" y="31"/>
                  </a:lnTo>
                  <a:lnTo>
                    <a:pt x="60" y="53"/>
                  </a:lnTo>
                  <a:lnTo>
                    <a:pt x="38" y="53"/>
                  </a:lnTo>
                  <a:lnTo>
                    <a:pt x="30" y="69"/>
                  </a:lnTo>
                  <a:lnTo>
                    <a:pt x="60" y="114"/>
                  </a:lnTo>
                  <a:lnTo>
                    <a:pt x="98" y="137"/>
                  </a:lnTo>
                  <a:lnTo>
                    <a:pt x="75" y="129"/>
                  </a:lnTo>
                  <a:lnTo>
                    <a:pt x="83" y="144"/>
                  </a:lnTo>
                  <a:lnTo>
                    <a:pt x="75" y="152"/>
                  </a:lnTo>
                  <a:lnTo>
                    <a:pt x="45" y="122"/>
                  </a:lnTo>
                  <a:lnTo>
                    <a:pt x="0" y="144"/>
                  </a:lnTo>
                  <a:lnTo>
                    <a:pt x="23" y="160"/>
                  </a:lnTo>
                  <a:lnTo>
                    <a:pt x="15" y="160"/>
                  </a:lnTo>
                  <a:lnTo>
                    <a:pt x="15" y="182"/>
                  </a:lnTo>
                  <a:lnTo>
                    <a:pt x="53" y="182"/>
                  </a:lnTo>
                  <a:lnTo>
                    <a:pt x="60" y="198"/>
                  </a:lnTo>
                  <a:lnTo>
                    <a:pt x="83" y="182"/>
                  </a:lnTo>
                  <a:lnTo>
                    <a:pt x="75" y="220"/>
                  </a:lnTo>
                  <a:lnTo>
                    <a:pt x="38" y="235"/>
                  </a:lnTo>
                  <a:lnTo>
                    <a:pt x="38" y="24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0" name="Freeform 144"/>
            <p:cNvSpPr>
              <a:spLocks/>
            </p:cNvSpPr>
            <p:nvPr/>
          </p:nvSpPr>
          <p:spPr bwMode="auto">
            <a:xfrm>
              <a:off x="1900" y="2171"/>
              <a:ext cx="348" cy="402"/>
            </a:xfrm>
            <a:custGeom>
              <a:avLst/>
              <a:gdLst>
                <a:gd name="T0" fmla="*/ 348 w 348"/>
                <a:gd name="T1" fmla="*/ 38 h 402"/>
                <a:gd name="T2" fmla="*/ 98 w 348"/>
                <a:gd name="T3" fmla="*/ 0 h 402"/>
                <a:gd name="T4" fmla="*/ 83 w 348"/>
                <a:gd name="T5" fmla="*/ 61 h 402"/>
                <a:gd name="T6" fmla="*/ 68 w 348"/>
                <a:gd name="T7" fmla="*/ 46 h 402"/>
                <a:gd name="T8" fmla="*/ 53 w 348"/>
                <a:gd name="T9" fmla="*/ 46 h 402"/>
                <a:gd name="T10" fmla="*/ 45 w 348"/>
                <a:gd name="T11" fmla="*/ 114 h 402"/>
                <a:gd name="T12" fmla="*/ 60 w 348"/>
                <a:gd name="T13" fmla="*/ 167 h 402"/>
                <a:gd name="T14" fmla="*/ 38 w 348"/>
                <a:gd name="T15" fmla="*/ 182 h 402"/>
                <a:gd name="T16" fmla="*/ 30 w 348"/>
                <a:gd name="T17" fmla="*/ 213 h 402"/>
                <a:gd name="T18" fmla="*/ 15 w 348"/>
                <a:gd name="T19" fmla="*/ 220 h 402"/>
                <a:gd name="T20" fmla="*/ 23 w 348"/>
                <a:gd name="T21" fmla="*/ 258 h 402"/>
                <a:gd name="T22" fmla="*/ 8 w 348"/>
                <a:gd name="T23" fmla="*/ 258 h 402"/>
                <a:gd name="T24" fmla="*/ 0 w 348"/>
                <a:gd name="T25" fmla="*/ 273 h 402"/>
                <a:gd name="T26" fmla="*/ 189 w 348"/>
                <a:gd name="T27" fmla="*/ 380 h 402"/>
                <a:gd name="T28" fmla="*/ 295 w 348"/>
                <a:gd name="T29" fmla="*/ 402 h 402"/>
                <a:gd name="T30" fmla="*/ 348 w 348"/>
                <a:gd name="T31" fmla="*/ 38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8" h="402">
                  <a:moveTo>
                    <a:pt x="348" y="38"/>
                  </a:moveTo>
                  <a:lnTo>
                    <a:pt x="98" y="0"/>
                  </a:lnTo>
                  <a:lnTo>
                    <a:pt x="83" y="61"/>
                  </a:lnTo>
                  <a:lnTo>
                    <a:pt x="68" y="46"/>
                  </a:lnTo>
                  <a:lnTo>
                    <a:pt x="53" y="46"/>
                  </a:lnTo>
                  <a:lnTo>
                    <a:pt x="45" y="114"/>
                  </a:lnTo>
                  <a:lnTo>
                    <a:pt x="60" y="167"/>
                  </a:lnTo>
                  <a:lnTo>
                    <a:pt x="38" y="182"/>
                  </a:lnTo>
                  <a:lnTo>
                    <a:pt x="30" y="213"/>
                  </a:lnTo>
                  <a:lnTo>
                    <a:pt x="15" y="220"/>
                  </a:lnTo>
                  <a:lnTo>
                    <a:pt x="23" y="258"/>
                  </a:lnTo>
                  <a:lnTo>
                    <a:pt x="8" y="258"/>
                  </a:lnTo>
                  <a:lnTo>
                    <a:pt x="0" y="273"/>
                  </a:lnTo>
                  <a:lnTo>
                    <a:pt x="189" y="380"/>
                  </a:lnTo>
                  <a:lnTo>
                    <a:pt x="295" y="402"/>
                  </a:lnTo>
                  <a:lnTo>
                    <a:pt x="348" y="3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1" name="Freeform 145"/>
            <p:cNvSpPr>
              <a:spLocks/>
            </p:cNvSpPr>
            <p:nvPr/>
          </p:nvSpPr>
          <p:spPr bwMode="auto">
            <a:xfrm>
              <a:off x="1900" y="2171"/>
              <a:ext cx="348" cy="402"/>
            </a:xfrm>
            <a:custGeom>
              <a:avLst/>
              <a:gdLst>
                <a:gd name="T0" fmla="*/ 348 w 348"/>
                <a:gd name="T1" fmla="*/ 38 h 402"/>
                <a:gd name="T2" fmla="*/ 98 w 348"/>
                <a:gd name="T3" fmla="*/ 0 h 402"/>
                <a:gd name="T4" fmla="*/ 83 w 348"/>
                <a:gd name="T5" fmla="*/ 61 h 402"/>
                <a:gd name="T6" fmla="*/ 68 w 348"/>
                <a:gd name="T7" fmla="*/ 46 h 402"/>
                <a:gd name="T8" fmla="*/ 53 w 348"/>
                <a:gd name="T9" fmla="*/ 46 h 402"/>
                <a:gd name="T10" fmla="*/ 45 w 348"/>
                <a:gd name="T11" fmla="*/ 114 h 402"/>
                <a:gd name="T12" fmla="*/ 60 w 348"/>
                <a:gd name="T13" fmla="*/ 167 h 402"/>
                <a:gd name="T14" fmla="*/ 38 w 348"/>
                <a:gd name="T15" fmla="*/ 182 h 402"/>
                <a:gd name="T16" fmla="*/ 30 w 348"/>
                <a:gd name="T17" fmla="*/ 213 h 402"/>
                <a:gd name="T18" fmla="*/ 15 w 348"/>
                <a:gd name="T19" fmla="*/ 220 h 402"/>
                <a:gd name="T20" fmla="*/ 23 w 348"/>
                <a:gd name="T21" fmla="*/ 258 h 402"/>
                <a:gd name="T22" fmla="*/ 8 w 348"/>
                <a:gd name="T23" fmla="*/ 258 h 402"/>
                <a:gd name="T24" fmla="*/ 0 w 348"/>
                <a:gd name="T25" fmla="*/ 273 h 402"/>
                <a:gd name="T26" fmla="*/ 189 w 348"/>
                <a:gd name="T27" fmla="*/ 380 h 402"/>
                <a:gd name="T28" fmla="*/ 295 w 348"/>
                <a:gd name="T29" fmla="*/ 402 h 402"/>
                <a:gd name="T30" fmla="*/ 348 w 348"/>
                <a:gd name="T31" fmla="*/ 38 h 402"/>
                <a:gd name="T32" fmla="*/ 348 w 348"/>
                <a:gd name="T33" fmla="*/ 46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8" h="402">
                  <a:moveTo>
                    <a:pt x="348" y="38"/>
                  </a:moveTo>
                  <a:lnTo>
                    <a:pt x="98" y="0"/>
                  </a:lnTo>
                  <a:lnTo>
                    <a:pt x="83" y="61"/>
                  </a:lnTo>
                  <a:lnTo>
                    <a:pt x="68" y="46"/>
                  </a:lnTo>
                  <a:lnTo>
                    <a:pt x="53" y="46"/>
                  </a:lnTo>
                  <a:lnTo>
                    <a:pt x="45" y="114"/>
                  </a:lnTo>
                  <a:lnTo>
                    <a:pt x="60" y="167"/>
                  </a:lnTo>
                  <a:lnTo>
                    <a:pt x="38" y="182"/>
                  </a:lnTo>
                  <a:lnTo>
                    <a:pt x="30" y="213"/>
                  </a:lnTo>
                  <a:lnTo>
                    <a:pt x="15" y="220"/>
                  </a:lnTo>
                  <a:lnTo>
                    <a:pt x="23" y="258"/>
                  </a:lnTo>
                  <a:lnTo>
                    <a:pt x="8" y="258"/>
                  </a:lnTo>
                  <a:lnTo>
                    <a:pt x="0" y="273"/>
                  </a:lnTo>
                  <a:lnTo>
                    <a:pt x="189" y="380"/>
                  </a:lnTo>
                  <a:lnTo>
                    <a:pt x="295" y="402"/>
                  </a:lnTo>
                  <a:lnTo>
                    <a:pt x="348" y="38"/>
                  </a:lnTo>
                  <a:lnTo>
                    <a:pt x="348" y="4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2" name="Freeform 146"/>
            <p:cNvSpPr>
              <a:spLocks/>
            </p:cNvSpPr>
            <p:nvPr/>
          </p:nvSpPr>
          <p:spPr bwMode="auto">
            <a:xfrm>
              <a:off x="2975" y="2278"/>
              <a:ext cx="257" cy="235"/>
            </a:xfrm>
            <a:custGeom>
              <a:avLst/>
              <a:gdLst>
                <a:gd name="T0" fmla="*/ 257 w 257"/>
                <a:gd name="T1" fmla="*/ 30 h 235"/>
                <a:gd name="T2" fmla="*/ 219 w 257"/>
                <a:gd name="T3" fmla="*/ 38 h 235"/>
                <a:gd name="T4" fmla="*/ 234 w 257"/>
                <a:gd name="T5" fmla="*/ 15 h 235"/>
                <a:gd name="T6" fmla="*/ 227 w 257"/>
                <a:gd name="T7" fmla="*/ 0 h 235"/>
                <a:gd name="T8" fmla="*/ 196 w 257"/>
                <a:gd name="T9" fmla="*/ 0 h 235"/>
                <a:gd name="T10" fmla="*/ 0 w 257"/>
                <a:gd name="T11" fmla="*/ 7 h 235"/>
                <a:gd name="T12" fmla="*/ 15 w 257"/>
                <a:gd name="T13" fmla="*/ 83 h 235"/>
                <a:gd name="T14" fmla="*/ 15 w 257"/>
                <a:gd name="T15" fmla="*/ 189 h 235"/>
                <a:gd name="T16" fmla="*/ 37 w 257"/>
                <a:gd name="T17" fmla="*/ 197 h 235"/>
                <a:gd name="T18" fmla="*/ 37 w 257"/>
                <a:gd name="T19" fmla="*/ 235 h 235"/>
                <a:gd name="T20" fmla="*/ 189 w 257"/>
                <a:gd name="T21" fmla="*/ 227 h 235"/>
                <a:gd name="T22" fmla="*/ 196 w 257"/>
                <a:gd name="T23" fmla="*/ 212 h 235"/>
                <a:gd name="T24" fmla="*/ 196 w 257"/>
                <a:gd name="T25" fmla="*/ 197 h 235"/>
                <a:gd name="T26" fmla="*/ 181 w 257"/>
                <a:gd name="T27" fmla="*/ 197 h 235"/>
                <a:gd name="T28" fmla="*/ 181 w 257"/>
                <a:gd name="T29" fmla="*/ 182 h 235"/>
                <a:gd name="T30" fmla="*/ 196 w 257"/>
                <a:gd name="T31" fmla="*/ 182 h 235"/>
                <a:gd name="T32" fmla="*/ 189 w 257"/>
                <a:gd name="T33" fmla="*/ 166 h 235"/>
                <a:gd name="T34" fmla="*/ 204 w 257"/>
                <a:gd name="T35" fmla="*/ 151 h 235"/>
                <a:gd name="T36" fmla="*/ 196 w 257"/>
                <a:gd name="T37" fmla="*/ 151 h 235"/>
                <a:gd name="T38" fmla="*/ 219 w 257"/>
                <a:gd name="T39" fmla="*/ 136 h 235"/>
                <a:gd name="T40" fmla="*/ 219 w 257"/>
                <a:gd name="T41" fmla="*/ 113 h 235"/>
                <a:gd name="T42" fmla="*/ 227 w 257"/>
                <a:gd name="T43" fmla="*/ 106 h 235"/>
                <a:gd name="T44" fmla="*/ 227 w 257"/>
                <a:gd name="T45" fmla="*/ 98 h 235"/>
                <a:gd name="T46" fmla="*/ 242 w 257"/>
                <a:gd name="T47" fmla="*/ 91 h 235"/>
                <a:gd name="T48" fmla="*/ 234 w 257"/>
                <a:gd name="T49" fmla="*/ 68 h 235"/>
                <a:gd name="T50" fmla="*/ 249 w 257"/>
                <a:gd name="T51" fmla="*/ 60 h 235"/>
                <a:gd name="T52" fmla="*/ 242 w 257"/>
                <a:gd name="T53" fmla="*/ 53 h 235"/>
                <a:gd name="T54" fmla="*/ 257 w 257"/>
                <a:gd name="T55" fmla="*/ 38 h 235"/>
                <a:gd name="T56" fmla="*/ 257 w 257"/>
                <a:gd name="T57" fmla="*/ 3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7" h="235">
                  <a:moveTo>
                    <a:pt x="257" y="30"/>
                  </a:moveTo>
                  <a:lnTo>
                    <a:pt x="219" y="38"/>
                  </a:lnTo>
                  <a:lnTo>
                    <a:pt x="234" y="15"/>
                  </a:lnTo>
                  <a:lnTo>
                    <a:pt x="227" y="0"/>
                  </a:lnTo>
                  <a:lnTo>
                    <a:pt x="196" y="0"/>
                  </a:lnTo>
                  <a:lnTo>
                    <a:pt x="0" y="7"/>
                  </a:lnTo>
                  <a:lnTo>
                    <a:pt x="15" y="83"/>
                  </a:lnTo>
                  <a:lnTo>
                    <a:pt x="15" y="189"/>
                  </a:lnTo>
                  <a:lnTo>
                    <a:pt x="37" y="197"/>
                  </a:lnTo>
                  <a:lnTo>
                    <a:pt x="37" y="235"/>
                  </a:lnTo>
                  <a:lnTo>
                    <a:pt x="189" y="227"/>
                  </a:lnTo>
                  <a:lnTo>
                    <a:pt x="196" y="212"/>
                  </a:lnTo>
                  <a:lnTo>
                    <a:pt x="196" y="197"/>
                  </a:lnTo>
                  <a:lnTo>
                    <a:pt x="181" y="197"/>
                  </a:lnTo>
                  <a:lnTo>
                    <a:pt x="181" y="182"/>
                  </a:lnTo>
                  <a:lnTo>
                    <a:pt x="196" y="182"/>
                  </a:lnTo>
                  <a:lnTo>
                    <a:pt x="189" y="166"/>
                  </a:lnTo>
                  <a:lnTo>
                    <a:pt x="204" y="151"/>
                  </a:lnTo>
                  <a:lnTo>
                    <a:pt x="196" y="151"/>
                  </a:lnTo>
                  <a:lnTo>
                    <a:pt x="219" y="136"/>
                  </a:lnTo>
                  <a:lnTo>
                    <a:pt x="219" y="113"/>
                  </a:lnTo>
                  <a:lnTo>
                    <a:pt x="227" y="106"/>
                  </a:lnTo>
                  <a:lnTo>
                    <a:pt x="227" y="98"/>
                  </a:lnTo>
                  <a:lnTo>
                    <a:pt x="242" y="91"/>
                  </a:lnTo>
                  <a:lnTo>
                    <a:pt x="234" y="68"/>
                  </a:lnTo>
                  <a:lnTo>
                    <a:pt x="249" y="60"/>
                  </a:lnTo>
                  <a:lnTo>
                    <a:pt x="242" y="53"/>
                  </a:lnTo>
                  <a:lnTo>
                    <a:pt x="257" y="38"/>
                  </a:lnTo>
                  <a:lnTo>
                    <a:pt x="257" y="3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3" name="Freeform 147"/>
            <p:cNvSpPr>
              <a:spLocks/>
            </p:cNvSpPr>
            <p:nvPr/>
          </p:nvSpPr>
          <p:spPr bwMode="auto">
            <a:xfrm>
              <a:off x="2975" y="2278"/>
              <a:ext cx="257" cy="235"/>
            </a:xfrm>
            <a:custGeom>
              <a:avLst/>
              <a:gdLst>
                <a:gd name="T0" fmla="*/ 257 w 257"/>
                <a:gd name="T1" fmla="*/ 30 h 235"/>
                <a:gd name="T2" fmla="*/ 219 w 257"/>
                <a:gd name="T3" fmla="*/ 38 h 235"/>
                <a:gd name="T4" fmla="*/ 234 w 257"/>
                <a:gd name="T5" fmla="*/ 15 h 235"/>
                <a:gd name="T6" fmla="*/ 227 w 257"/>
                <a:gd name="T7" fmla="*/ 0 h 235"/>
                <a:gd name="T8" fmla="*/ 196 w 257"/>
                <a:gd name="T9" fmla="*/ 0 h 235"/>
                <a:gd name="T10" fmla="*/ 0 w 257"/>
                <a:gd name="T11" fmla="*/ 7 h 235"/>
                <a:gd name="T12" fmla="*/ 15 w 257"/>
                <a:gd name="T13" fmla="*/ 83 h 235"/>
                <a:gd name="T14" fmla="*/ 15 w 257"/>
                <a:gd name="T15" fmla="*/ 189 h 235"/>
                <a:gd name="T16" fmla="*/ 37 w 257"/>
                <a:gd name="T17" fmla="*/ 197 h 235"/>
                <a:gd name="T18" fmla="*/ 37 w 257"/>
                <a:gd name="T19" fmla="*/ 235 h 235"/>
                <a:gd name="T20" fmla="*/ 189 w 257"/>
                <a:gd name="T21" fmla="*/ 227 h 235"/>
                <a:gd name="T22" fmla="*/ 196 w 257"/>
                <a:gd name="T23" fmla="*/ 212 h 235"/>
                <a:gd name="T24" fmla="*/ 196 w 257"/>
                <a:gd name="T25" fmla="*/ 197 h 235"/>
                <a:gd name="T26" fmla="*/ 181 w 257"/>
                <a:gd name="T27" fmla="*/ 197 h 235"/>
                <a:gd name="T28" fmla="*/ 181 w 257"/>
                <a:gd name="T29" fmla="*/ 182 h 235"/>
                <a:gd name="T30" fmla="*/ 196 w 257"/>
                <a:gd name="T31" fmla="*/ 182 h 235"/>
                <a:gd name="T32" fmla="*/ 189 w 257"/>
                <a:gd name="T33" fmla="*/ 166 h 235"/>
                <a:gd name="T34" fmla="*/ 204 w 257"/>
                <a:gd name="T35" fmla="*/ 151 h 235"/>
                <a:gd name="T36" fmla="*/ 196 w 257"/>
                <a:gd name="T37" fmla="*/ 151 h 235"/>
                <a:gd name="T38" fmla="*/ 219 w 257"/>
                <a:gd name="T39" fmla="*/ 136 h 235"/>
                <a:gd name="T40" fmla="*/ 219 w 257"/>
                <a:gd name="T41" fmla="*/ 113 h 235"/>
                <a:gd name="T42" fmla="*/ 227 w 257"/>
                <a:gd name="T43" fmla="*/ 106 h 235"/>
                <a:gd name="T44" fmla="*/ 227 w 257"/>
                <a:gd name="T45" fmla="*/ 98 h 235"/>
                <a:gd name="T46" fmla="*/ 242 w 257"/>
                <a:gd name="T47" fmla="*/ 91 h 235"/>
                <a:gd name="T48" fmla="*/ 234 w 257"/>
                <a:gd name="T49" fmla="*/ 68 h 235"/>
                <a:gd name="T50" fmla="*/ 249 w 257"/>
                <a:gd name="T51" fmla="*/ 60 h 235"/>
                <a:gd name="T52" fmla="*/ 242 w 257"/>
                <a:gd name="T53" fmla="*/ 53 h 235"/>
                <a:gd name="T54" fmla="*/ 257 w 257"/>
                <a:gd name="T55" fmla="*/ 38 h 235"/>
                <a:gd name="T56" fmla="*/ 257 w 257"/>
                <a:gd name="T57" fmla="*/ 30 h 235"/>
                <a:gd name="T58" fmla="*/ 257 w 257"/>
                <a:gd name="T59" fmla="*/ 3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7" h="235">
                  <a:moveTo>
                    <a:pt x="257" y="30"/>
                  </a:moveTo>
                  <a:lnTo>
                    <a:pt x="219" y="38"/>
                  </a:lnTo>
                  <a:lnTo>
                    <a:pt x="234" y="15"/>
                  </a:lnTo>
                  <a:lnTo>
                    <a:pt x="227" y="0"/>
                  </a:lnTo>
                  <a:lnTo>
                    <a:pt x="196" y="0"/>
                  </a:lnTo>
                  <a:lnTo>
                    <a:pt x="0" y="7"/>
                  </a:lnTo>
                  <a:lnTo>
                    <a:pt x="15" y="83"/>
                  </a:lnTo>
                  <a:lnTo>
                    <a:pt x="15" y="189"/>
                  </a:lnTo>
                  <a:lnTo>
                    <a:pt x="37" y="197"/>
                  </a:lnTo>
                  <a:lnTo>
                    <a:pt x="37" y="235"/>
                  </a:lnTo>
                  <a:lnTo>
                    <a:pt x="189" y="227"/>
                  </a:lnTo>
                  <a:lnTo>
                    <a:pt x="196" y="212"/>
                  </a:lnTo>
                  <a:lnTo>
                    <a:pt x="196" y="197"/>
                  </a:lnTo>
                  <a:lnTo>
                    <a:pt x="181" y="197"/>
                  </a:lnTo>
                  <a:lnTo>
                    <a:pt x="181" y="182"/>
                  </a:lnTo>
                  <a:lnTo>
                    <a:pt x="196" y="182"/>
                  </a:lnTo>
                  <a:lnTo>
                    <a:pt x="189" y="166"/>
                  </a:lnTo>
                  <a:lnTo>
                    <a:pt x="204" y="151"/>
                  </a:lnTo>
                  <a:lnTo>
                    <a:pt x="196" y="151"/>
                  </a:lnTo>
                  <a:lnTo>
                    <a:pt x="219" y="136"/>
                  </a:lnTo>
                  <a:lnTo>
                    <a:pt x="219" y="113"/>
                  </a:lnTo>
                  <a:lnTo>
                    <a:pt x="227" y="106"/>
                  </a:lnTo>
                  <a:lnTo>
                    <a:pt x="227" y="98"/>
                  </a:lnTo>
                  <a:lnTo>
                    <a:pt x="242" y="91"/>
                  </a:lnTo>
                  <a:lnTo>
                    <a:pt x="234" y="68"/>
                  </a:lnTo>
                  <a:lnTo>
                    <a:pt x="249" y="60"/>
                  </a:lnTo>
                  <a:lnTo>
                    <a:pt x="242" y="53"/>
                  </a:lnTo>
                  <a:lnTo>
                    <a:pt x="257" y="38"/>
                  </a:lnTo>
                  <a:lnTo>
                    <a:pt x="257" y="30"/>
                  </a:lnTo>
                  <a:lnTo>
                    <a:pt x="257" y="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4" name="Freeform 148"/>
            <p:cNvSpPr>
              <a:spLocks/>
            </p:cNvSpPr>
            <p:nvPr/>
          </p:nvSpPr>
          <p:spPr bwMode="auto">
            <a:xfrm>
              <a:off x="1552" y="1739"/>
              <a:ext cx="408" cy="690"/>
            </a:xfrm>
            <a:custGeom>
              <a:avLst/>
              <a:gdLst>
                <a:gd name="T0" fmla="*/ 393 w 408"/>
                <a:gd name="T1" fmla="*/ 546 h 690"/>
                <a:gd name="T2" fmla="*/ 181 w 408"/>
                <a:gd name="T3" fmla="*/ 235 h 690"/>
                <a:gd name="T4" fmla="*/ 234 w 408"/>
                <a:gd name="T5" fmla="*/ 53 h 690"/>
                <a:gd name="T6" fmla="*/ 38 w 408"/>
                <a:gd name="T7" fmla="*/ 0 h 690"/>
                <a:gd name="T8" fmla="*/ 23 w 408"/>
                <a:gd name="T9" fmla="*/ 61 h 690"/>
                <a:gd name="T10" fmla="*/ 0 w 408"/>
                <a:gd name="T11" fmla="*/ 91 h 690"/>
                <a:gd name="T12" fmla="*/ 15 w 408"/>
                <a:gd name="T13" fmla="*/ 137 h 690"/>
                <a:gd name="T14" fmla="*/ 7 w 408"/>
                <a:gd name="T15" fmla="*/ 197 h 690"/>
                <a:gd name="T16" fmla="*/ 30 w 408"/>
                <a:gd name="T17" fmla="*/ 243 h 690"/>
                <a:gd name="T18" fmla="*/ 23 w 408"/>
                <a:gd name="T19" fmla="*/ 258 h 690"/>
                <a:gd name="T20" fmla="*/ 45 w 408"/>
                <a:gd name="T21" fmla="*/ 281 h 690"/>
                <a:gd name="T22" fmla="*/ 53 w 408"/>
                <a:gd name="T23" fmla="*/ 265 h 690"/>
                <a:gd name="T24" fmla="*/ 60 w 408"/>
                <a:gd name="T25" fmla="*/ 265 h 690"/>
                <a:gd name="T26" fmla="*/ 53 w 408"/>
                <a:gd name="T27" fmla="*/ 273 h 690"/>
                <a:gd name="T28" fmla="*/ 60 w 408"/>
                <a:gd name="T29" fmla="*/ 311 h 690"/>
                <a:gd name="T30" fmla="*/ 45 w 408"/>
                <a:gd name="T31" fmla="*/ 296 h 690"/>
                <a:gd name="T32" fmla="*/ 45 w 408"/>
                <a:gd name="T33" fmla="*/ 281 h 690"/>
                <a:gd name="T34" fmla="*/ 38 w 408"/>
                <a:gd name="T35" fmla="*/ 319 h 690"/>
                <a:gd name="T36" fmla="*/ 60 w 408"/>
                <a:gd name="T37" fmla="*/ 341 h 690"/>
                <a:gd name="T38" fmla="*/ 45 w 408"/>
                <a:gd name="T39" fmla="*/ 379 h 690"/>
                <a:gd name="T40" fmla="*/ 83 w 408"/>
                <a:gd name="T41" fmla="*/ 448 h 690"/>
                <a:gd name="T42" fmla="*/ 75 w 408"/>
                <a:gd name="T43" fmla="*/ 463 h 690"/>
                <a:gd name="T44" fmla="*/ 91 w 408"/>
                <a:gd name="T45" fmla="*/ 470 h 690"/>
                <a:gd name="T46" fmla="*/ 83 w 408"/>
                <a:gd name="T47" fmla="*/ 508 h 690"/>
                <a:gd name="T48" fmla="*/ 91 w 408"/>
                <a:gd name="T49" fmla="*/ 516 h 690"/>
                <a:gd name="T50" fmla="*/ 136 w 408"/>
                <a:gd name="T51" fmla="*/ 531 h 690"/>
                <a:gd name="T52" fmla="*/ 151 w 408"/>
                <a:gd name="T53" fmla="*/ 554 h 690"/>
                <a:gd name="T54" fmla="*/ 181 w 408"/>
                <a:gd name="T55" fmla="*/ 569 h 690"/>
                <a:gd name="T56" fmla="*/ 181 w 408"/>
                <a:gd name="T57" fmla="*/ 584 h 690"/>
                <a:gd name="T58" fmla="*/ 197 w 408"/>
                <a:gd name="T59" fmla="*/ 592 h 690"/>
                <a:gd name="T60" fmla="*/ 219 w 408"/>
                <a:gd name="T61" fmla="*/ 622 h 690"/>
                <a:gd name="T62" fmla="*/ 227 w 408"/>
                <a:gd name="T63" fmla="*/ 675 h 690"/>
                <a:gd name="T64" fmla="*/ 356 w 408"/>
                <a:gd name="T65" fmla="*/ 690 h 690"/>
                <a:gd name="T66" fmla="*/ 371 w 408"/>
                <a:gd name="T67" fmla="*/ 690 h 690"/>
                <a:gd name="T68" fmla="*/ 363 w 408"/>
                <a:gd name="T69" fmla="*/ 652 h 690"/>
                <a:gd name="T70" fmla="*/ 378 w 408"/>
                <a:gd name="T71" fmla="*/ 645 h 690"/>
                <a:gd name="T72" fmla="*/ 386 w 408"/>
                <a:gd name="T73" fmla="*/ 614 h 690"/>
                <a:gd name="T74" fmla="*/ 408 w 408"/>
                <a:gd name="T75" fmla="*/ 599 h 690"/>
                <a:gd name="T76" fmla="*/ 393 w 408"/>
                <a:gd name="T77" fmla="*/ 546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8" h="690">
                  <a:moveTo>
                    <a:pt x="393" y="546"/>
                  </a:moveTo>
                  <a:lnTo>
                    <a:pt x="181" y="235"/>
                  </a:lnTo>
                  <a:lnTo>
                    <a:pt x="234" y="53"/>
                  </a:lnTo>
                  <a:lnTo>
                    <a:pt x="38" y="0"/>
                  </a:lnTo>
                  <a:lnTo>
                    <a:pt x="23" y="61"/>
                  </a:lnTo>
                  <a:lnTo>
                    <a:pt x="0" y="91"/>
                  </a:lnTo>
                  <a:lnTo>
                    <a:pt x="15" y="137"/>
                  </a:lnTo>
                  <a:lnTo>
                    <a:pt x="7" y="197"/>
                  </a:lnTo>
                  <a:lnTo>
                    <a:pt x="30" y="243"/>
                  </a:lnTo>
                  <a:lnTo>
                    <a:pt x="23" y="258"/>
                  </a:lnTo>
                  <a:lnTo>
                    <a:pt x="45" y="281"/>
                  </a:lnTo>
                  <a:lnTo>
                    <a:pt x="53" y="265"/>
                  </a:lnTo>
                  <a:lnTo>
                    <a:pt x="60" y="265"/>
                  </a:lnTo>
                  <a:lnTo>
                    <a:pt x="53" y="273"/>
                  </a:lnTo>
                  <a:lnTo>
                    <a:pt x="60" y="311"/>
                  </a:lnTo>
                  <a:lnTo>
                    <a:pt x="45" y="296"/>
                  </a:lnTo>
                  <a:lnTo>
                    <a:pt x="45" y="281"/>
                  </a:lnTo>
                  <a:lnTo>
                    <a:pt x="38" y="319"/>
                  </a:lnTo>
                  <a:lnTo>
                    <a:pt x="60" y="341"/>
                  </a:lnTo>
                  <a:lnTo>
                    <a:pt x="45" y="379"/>
                  </a:lnTo>
                  <a:lnTo>
                    <a:pt x="83" y="448"/>
                  </a:lnTo>
                  <a:lnTo>
                    <a:pt x="75" y="463"/>
                  </a:lnTo>
                  <a:lnTo>
                    <a:pt x="91" y="470"/>
                  </a:lnTo>
                  <a:lnTo>
                    <a:pt x="83" y="508"/>
                  </a:lnTo>
                  <a:lnTo>
                    <a:pt x="91" y="516"/>
                  </a:lnTo>
                  <a:lnTo>
                    <a:pt x="136" y="531"/>
                  </a:lnTo>
                  <a:lnTo>
                    <a:pt x="151" y="554"/>
                  </a:lnTo>
                  <a:lnTo>
                    <a:pt x="181" y="569"/>
                  </a:lnTo>
                  <a:lnTo>
                    <a:pt x="181" y="584"/>
                  </a:lnTo>
                  <a:lnTo>
                    <a:pt x="197" y="592"/>
                  </a:lnTo>
                  <a:lnTo>
                    <a:pt x="219" y="622"/>
                  </a:lnTo>
                  <a:lnTo>
                    <a:pt x="227" y="675"/>
                  </a:lnTo>
                  <a:lnTo>
                    <a:pt x="356" y="690"/>
                  </a:lnTo>
                  <a:lnTo>
                    <a:pt x="371" y="690"/>
                  </a:lnTo>
                  <a:lnTo>
                    <a:pt x="363" y="652"/>
                  </a:lnTo>
                  <a:lnTo>
                    <a:pt x="378" y="645"/>
                  </a:lnTo>
                  <a:lnTo>
                    <a:pt x="386" y="614"/>
                  </a:lnTo>
                  <a:lnTo>
                    <a:pt x="408" y="599"/>
                  </a:lnTo>
                  <a:lnTo>
                    <a:pt x="393" y="546"/>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5" name="Freeform 149"/>
            <p:cNvSpPr>
              <a:spLocks/>
            </p:cNvSpPr>
            <p:nvPr/>
          </p:nvSpPr>
          <p:spPr bwMode="auto">
            <a:xfrm>
              <a:off x="1552" y="1739"/>
              <a:ext cx="408" cy="690"/>
            </a:xfrm>
            <a:custGeom>
              <a:avLst/>
              <a:gdLst>
                <a:gd name="T0" fmla="*/ 393 w 408"/>
                <a:gd name="T1" fmla="*/ 546 h 690"/>
                <a:gd name="T2" fmla="*/ 181 w 408"/>
                <a:gd name="T3" fmla="*/ 235 h 690"/>
                <a:gd name="T4" fmla="*/ 234 w 408"/>
                <a:gd name="T5" fmla="*/ 53 h 690"/>
                <a:gd name="T6" fmla="*/ 38 w 408"/>
                <a:gd name="T7" fmla="*/ 0 h 690"/>
                <a:gd name="T8" fmla="*/ 23 w 408"/>
                <a:gd name="T9" fmla="*/ 61 h 690"/>
                <a:gd name="T10" fmla="*/ 0 w 408"/>
                <a:gd name="T11" fmla="*/ 91 h 690"/>
                <a:gd name="T12" fmla="*/ 15 w 408"/>
                <a:gd name="T13" fmla="*/ 137 h 690"/>
                <a:gd name="T14" fmla="*/ 7 w 408"/>
                <a:gd name="T15" fmla="*/ 197 h 690"/>
                <a:gd name="T16" fmla="*/ 30 w 408"/>
                <a:gd name="T17" fmla="*/ 243 h 690"/>
                <a:gd name="T18" fmla="*/ 23 w 408"/>
                <a:gd name="T19" fmla="*/ 258 h 690"/>
                <a:gd name="T20" fmla="*/ 45 w 408"/>
                <a:gd name="T21" fmla="*/ 281 h 690"/>
                <a:gd name="T22" fmla="*/ 53 w 408"/>
                <a:gd name="T23" fmla="*/ 265 h 690"/>
                <a:gd name="T24" fmla="*/ 60 w 408"/>
                <a:gd name="T25" fmla="*/ 265 h 690"/>
                <a:gd name="T26" fmla="*/ 53 w 408"/>
                <a:gd name="T27" fmla="*/ 273 h 690"/>
                <a:gd name="T28" fmla="*/ 60 w 408"/>
                <a:gd name="T29" fmla="*/ 311 h 690"/>
                <a:gd name="T30" fmla="*/ 45 w 408"/>
                <a:gd name="T31" fmla="*/ 296 h 690"/>
                <a:gd name="T32" fmla="*/ 45 w 408"/>
                <a:gd name="T33" fmla="*/ 281 h 690"/>
                <a:gd name="T34" fmla="*/ 38 w 408"/>
                <a:gd name="T35" fmla="*/ 319 h 690"/>
                <a:gd name="T36" fmla="*/ 60 w 408"/>
                <a:gd name="T37" fmla="*/ 341 h 690"/>
                <a:gd name="T38" fmla="*/ 45 w 408"/>
                <a:gd name="T39" fmla="*/ 379 h 690"/>
                <a:gd name="T40" fmla="*/ 83 w 408"/>
                <a:gd name="T41" fmla="*/ 448 h 690"/>
                <a:gd name="T42" fmla="*/ 75 w 408"/>
                <a:gd name="T43" fmla="*/ 463 h 690"/>
                <a:gd name="T44" fmla="*/ 91 w 408"/>
                <a:gd name="T45" fmla="*/ 470 h 690"/>
                <a:gd name="T46" fmla="*/ 83 w 408"/>
                <a:gd name="T47" fmla="*/ 508 h 690"/>
                <a:gd name="T48" fmla="*/ 91 w 408"/>
                <a:gd name="T49" fmla="*/ 516 h 690"/>
                <a:gd name="T50" fmla="*/ 136 w 408"/>
                <a:gd name="T51" fmla="*/ 531 h 690"/>
                <a:gd name="T52" fmla="*/ 151 w 408"/>
                <a:gd name="T53" fmla="*/ 554 h 690"/>
                <a:gd name="T54" fmla="*/ 181 w 408"/>
                <a:gd name="T55" fmla="*/ 569 h 690"/>
                <a:gd name="T56" fmla="*/ 181 w 408"/>
                <a:gd name="T57" fmla="*/ 584 h 690"/>
                <a:gd name="T58" fmla="*/ 197 w 408"/>
                <a:gd name="T59" fmla="*/ 592 h 690"/>
                <a:gd name="T60" fmla="*/ 219 w 408"/>
                <a:gd name="T61" fmla="*/ 622 h 690"/>
                <a:gd name="T62" fmla="*/ 227 w 408"/>
                <a:gd name="T63" fmla="*/ 675 h 690"/>
                <a:gd name="T64" fmla="*/ 356 w 408"/>
                <a:gd name="T65" fmla="*/ 690 h 690"/>
                <a:gd name="T66" fmla="*/ 371 w 408"/>
                <a:gd name="T67" fmla="*/ 690 h 690"/>
                <a:gd name="T68" fmla="*/ 363 w 408"/>
                <a:gd name="T69" fmla="*/ 652 h 690"/>
                <a:gd name="T70" fmla="*/ 378 w 408"/>
                <a:gd name="T71" fmla="*/ 645 h 690"/>
                <a:gd name="T72" fmla="*/ 386 w 408"/>
                <a:gd name="T73" fmla="*/ 614 h 690"/>
                <a:gd name="T74" fmla="*/ 408 w 408"/>
                <a:gd name="T75" fmla="*/ 599 h 690"/>
                <a:gd name="T76" fmla="*/ 393 w 408"/>
                <a:gd name="T77" fmla="*/ 546 h 690"/>
                <a:gd name="T78" fmla="*/ 393 w 408"/>
                <a:gd name="T79" fmla="*/ 554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08" h="690">
                  <a:moveTo>
                    <a:pt x="393" y="546"/>
                  </a:moveTo>
                  <a:lnTo>
                    <a:pt x="181" y="235"/>
                  </a:lnTo>
                  <a:lnTo>
                    <a:pt x="234" y="53"/>
                  </a:lnTo>
                  <a:lnTo>
                    <a:pt x="38" y="0"/>
                  </a:lnTo>
                  <a:lnTo>
                    <a:pt x="23" y="61"/>
                  </a:lnTo>
                  <a:lnTo>
                    <a:pt x="0" y="91"/>
                  </a:lnTo>
                  <a:lnTo>
                    <a:pt x="15" y="137"/>
                  </a:lnTo>
                  <a:lnTo>
                    <a:pt x="7" y="197"/>
                  </a:lnTo>
                  <a:lnTo>
                    <a:pt x="30" y="243"/>
                  </a:lnTo>
                  <a:lnTo>
                    <a:pt x="23" y="258"/>
                  </a:lnTo>
                  <a:lnTo>
                    <a:pt x="45" y="281"/>
                  </a:lnTo>
                  <a:lnTo>
                    <a:pt x="53" y="265"/>
                  </a:lnTo>
                  <a:lnTo>
                    <a:pt x="60" y="265"/>
                  </a:lnTo>
                  <a:lnTo>
                    <a:pt x="53" y="273"/>
                  </a:lnTo>
                  <a:lnTo>
                    <a:pt x="60" y="311"/>
                  </a:lnTo>
                  <a:lnTo>
                    <a:pt x="45" y="296"/>
                  </a:lnTo>
                  <a:lnTo>
                    <a:pt x="45" y="281"/>
                  </a:lnTo>
                  <a:lnTo>
                    <a:pt x="38" y="319"/>
                  </a:lnTo>
                  <a:lnTo>
                    <a:pt x="60" y="341"/>
                  </a:lnTo>
                  <a:lnTo>
                    <a:pt x="45" y="379"/>
                  </a:lnTo>
                  <a:lnTo>
                    <a:pt x="83" y="448"/>
                  </a:lnTo>
                  <a:lnTo>
                    <a:pt x="75" y="463"/>
                  </a:lnTo>
                  <a:lnTo>
                    <a:pt x="91" y="470"/>
                  </a:lnTo>
                  <a:lnTo>
                    <a:pt x="83" y="508"/>
                  </a:lnTo>
                  <a:lnTo>
                    <a:pt x="91" y="516"/>
                  </a:lnTo>
                  <a:lnTo>
                    <a:pt x="136" y="531"/>
                  </a:lnTo>
                  <a:lnTo>
                    <a:pt x="151" y="554"/>
                  </a:lnTo>
                  <a:lnTo>
                    <a:pt x="181" y="569"/>
                  </a:lnTo>
                  <a:lnTo>
                    <a:pt x="181" y="584"/>
                  </a:lnTo>
                  <a:lnTo>
                    <a:pt x="197" y="592"/>
                  </a:lnTo>
                  <a:lnTo>
                    <a:pt x="219" y="622"/>
                  </a:lnTo>
                  <a:lnTo>
                    <a:pt x="227" y="675"/>
                  </a:lnTo>
                  <a:lnTo>
                    <a:pt x="356" y="690"/>
                  </a:lnTo>
                  <a:lnTo>
                    <a:pt x="371" y="690"/>
                  </a:lnTo>
                  <a:lnTo>
                    <a:pt x="363" y="652"/>
                  </a:lnTo>
                  <a:lnTo>
                    <a:pt x="378" y="645"/>
                  </a:lnTo>
                  <a:lnTo>
                    <a:pt x="386" y="614"/>
                  </a:lnTo>
                  <a:lnTo>
                    <a:pt x="408" y="599"/>
                  </a:lnTo>
                  <a:lnTo>
                    <a:pt x="393" y="546"/>
                  </a:lnTo>
                  <a:lnTo>
                    <a:pt x="393" y="55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7" name="Freeform 150"/>
            <p:cNvSpPr>
              <a:spLocks/>
            </p:cNvSpPr>
            <p:nvPr/>
          </p:nvSpPr>
          <p:spPr bwMode="auto">
            <a:xfrm>
              <a:off x="2248" y="1959"/>
              <a:ext cx="371" cy="288"/>
            </a:xfrm>
            <a:custGeom>
              <a:avLst/>
              <a:gdLst>
                <a:gd name="T0" fmla="*/ 363 w 371"/>
                <a:gd name="T1" fmla="*/ 91 h 288"/>
                <a:gd name="T2" fmla="*/ 371 w 371"/>
                <a:gd name="T3" fmla="*/ 30 h 288"/>
                <a:gd name="T4" fmla="*/ 272 w 371"/>
                <a:gd name="T5" fmla="*/ 23 h 288"/>
                <a:gd name="T6" fmla="*/ 38 w 371"/>
                <a:gd name="T7" fmla="*/ 0 h 288"/>
                <a:gd name="T8" fmla="*/ 0 w 371"/>
                <a:gd name="T9" fmla="*/ 250 h 288"/>
                <a:gd name="T10" fmla="*/ 303 w 371"/>
                <a:gd name="T11" fmla="*/ 281 h 288"/>
                <a:gd name="T12" fmla="*/ 356 w 371"/>
                <a:gd name="T13" fmla="*/ 288 h 288"/>
                <a:gd name="T14" fmla="*/ 363 w 371"/>
                <a:gd name="T15" fmla="*/ 91 h 2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1" h="288">
                  <a:moveTo>
                    <a:pt x="363" y="91"/>
                  </a:moveTo>
                  <a:lnTo>
                    <a:pt x="371" y="30"/>
                  </a:lnTo>
                  <a:lnTo>
                    <a:pt x="272" y="23"/>
                  </a:lnTo>
                  <a:lnTo>
                    <a:pt x="38" y="0"/>
                  </a:lnTo>
                  <a:lnTo>
                    <a:pt x="0" y="250"/>
                  </a:lnTo>
                  <a:lnTo>
                    <a:pt x="303" y="281"/>
                  </a:lnTo>
                  <a:lnTo>
                    <a:pt x="356" y="288"/>
                  </a:lnTo>
                  <a:lnTo>
                    <a:pt x="363" y="91"/>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56" name="Freeform 151"/>
            <p:cNvSpPr>
              <a:spLocks/>
            </p:cNvSpPr>
            <p:nvPr/>
          </p:nvSpPr>
          <p:spPr bwMode="auto">
            <a:xfrm>
              <a:off x="2248" y="1959"/>
              <a:ext cx="371" cy="288"/>
            </a:xfrm>
            <a:custGeom>
              <a:avLst/>
              <a:gdLst>
                <a:gd name="T0" fmla="*/ 363 w 371"/>
                <a:gd name="T1" fmla="*/ 91 h 288"/>
                <a:gd name="T2" fmla="*/ 371 w 371"/>
                <a:gd name="T3" fmla="*/ 30 h 288"/>
                <a:gd name="T4" fmla="*/ 272 w 371"/>
                <a:gd name="T5" fmla="*/ 23 h 288"/>
                <a:gd name="T6" fmla="*/ 38 w 371"/>
                <a:gd name="T7" fmla="*/ 0 h 288"/>
                <a:gd name="T8" fmla="*/ 0 w 371"/>
                <a:gd name="T9" fmla="*/ 250 h 288"/>
                <a:gd name="T10" fmla="*/ 303 w 371"/>
                <a:gd name="T11" fmla="*/ 281 h 288"/>
                <a:gd name="T12" fmla="*/ 356 w 371"/>
                <a:gd name="T13" fmla="*/ 288 h 288"/>
                <a:gd name="T14" fmla="*/ 363 w 371"/>
                <a:gd name="T15" fmla="*/ 91 h 288"/>
                <a:gd name="T16" fmla="*/ 363 w 371"/>
                <a:gd name="T17" fmla="*/ 99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1" h="288">
                  <a:moveTo>
                    <a:pt x="363" y="91"/>
                  </a:moveTo>
                  <a:lnTo>
                    <a:pt x="371" y="30"/>
                  </a:lnTo>
                  <a:lnTo>
                    <a:pt x="272" y="23"/>
                  </a:lnTo>
                  <a:lnTo>
                    <a:pt x="38" y="0"/>
                  </a:lnTo>
                  <a:lnTo>
                    <a:pt x="0" y="250"/>
                  </a:lnTo>
                  <a:lnTo>
                    <a:pt x="303" y="281"/>
                  </a:lnTo>
                  <a:lnTo>
                    <a:pt x="356" y="288"/>
                  </a:lnTo>
                  <a:lnTo>
                    <a:pt x="363" y="91"/>
                  </a:lnTo>
                  <a:lnTo>
                    <a:pt x="363" y="9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57" name="Freeform 152"/>
            <p:cNvSpPr>
              <a:spLocks/>
            </p:cNvSpPr>
            <p:nvPr/>
          </p:nvSpPr>
          <p:spPr bwMode="auto">
            <a:xfrm>
              <a:off x="3966" y="1792"/>
              <a:ext cx="83" cy="84"/>
            </a:xfrm>
            <a:custGeom>
              <a:avLst/>
              <a:gdLst>
                <a:gd name="T0" fmla="*/ 76 w 83"/>
                <a:gd name="T1" fmla="*/ 0 h 84"/>
                <a:gd name="T2" fmla="*/ 0 w 83"/>
                <a:gd name="T3" fmla="*/ 15 h 84"/>
                <a:gd name="T4" fmla="*/ 8 w 83"/>
                <a:gd name="T5" fmla="*/ 68 h 84"/>
                <a:gd name="T6" fmla="*/ 0 w 83"/>
                <a:gd name="T7" fmla="*/ 76 h 84"/>
                <a:gd name="T8" fmla="*/ 8 w 83"/>
                <a:gd name="T9" fmla="*/ 84 h 84"/>
                <a:gd name="T10" fmla="*/ 38 w 83"/>
                <a:gd name="T11" fmla="*/ 53 h 84"/>
                <a:gd name="T12" fmla="*/ 61 w 83"/>
                <a:gd name="T13" fmla="*/ 53 h 84"/>
                <a:gd name="T14" fmla="*/ 83 w 83"/>
                <a:gd name="T15" fmla="*/ 38 h 84"/>
                <a:gd name="T16" fmla="*/ 76 w 83"/>
                <a:gd name="T17"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84">
                  <a:moveTo>
                    <a:pt x="76" y="0"/>
                  </a:moveTo>
                  <a:lnTo>
                    <a:pt x="0" y="15"/>
                  </a:lnTo>
                  <a:lnTo>
                    <a:pt x="8" y="68"/>
                  </a:lnTo>
                  <a:lnTo>
                    <a:pt x="0" y="76"/>
                  </a:lnTo>
                  <a:lnTo>
                    <a:pt x="8" y="84"/>
                  </a:lnTo>
                  <a:lnTo>
                    <a:pt x="38" y="53"/>
                  </a:lnTo>
                  <a:lnTo>
                    <a:pt x="61" y="53"/>
                  </a:lnTo>
                  <a:lnTo>
                    <a:pt x="83" y="38"/>
                  </a:lnTo>
                  <a:lnTo>
                    <a:pt x="76" y="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61" name="Freeform 153"/>
            <p:cNvSpPr>
              <a:spLocks/>
            </p:cNvSpPr>
            <p:nvPr/>
          </p:nvSpPr>
          <p:spPr bwMode="auto">
            <a:xfrm>
              <a:off x="3966" y="1792"/>
              <a:ext cx="83" cy="84"/>
            </a:xfrm>
            <a:custGeom>
              <a:avLst/>
              <a:gdLst>
                <a:gd name="T0" fmla="*/ 76 w 83"/>
                <a:gd name="T1" fmla="*/ 0 h 84"/>
                <a:gd name="T2" fmla="*/ 0 w 83"/>
                <a:gd name="T3" fmla="*/ 15 h 84"/>
                <a:gd name="T4" fmla="*/ 8 w 83"/>
                <a:gd name="T5" fmla="*/ 68 h 84"/>
                <a:gd name="T6" fmla="*/ 0 w 83"/>
                <a:gd name="T7" fmla="*/ 76 h 84"/>
                <a:gd name="T8" fmla="*/ 8 w 83"/>
                <a:gd name="T9" fmla="*/ 84 h 84"/>
                <a:gd name="T10" fmla="*/ 38 w 83"/>
                <a:gd name="T11" fmla="*/ 53 h 84"/>
                <a:gd name="T12" fmla="*/ 61 w 83"/>
                <a:gd name="T13" fmla="*/ 53 h 84"/>
                <a:gd name="T14" fmla="*/ 83 w 83"/>
                <a:gd name="T15" fmla="*/ 38 h 84"/>
                <a:gd name="T16" fmla="*/ 76 w 83"/>
                <a:gd name="T17" fmla="*/ 0 h 84"/>
                <a:gd name="T18" fmla="*/ 76 w 83"/>
                <a:gd name="T19" fmla="*/ 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4">
                  <a:moveTo>
                    <a:pt x="76" y="0"/>
                  </a:moveTo>
                  <a:lnTo>
                    <a:pt x="0" y="15"/>
                  </a:lnTo>
                  <a:lnTo>
                    <a:pt x="8" y="68"/>
                  </a:lnTo>
                  <a:lnTo>
                    <a:pt x="0" y="76"/>
                  </a:lnTo>
                  <a:lnTo>
                    <a:pt x="8" y="84"/>
                  </a:lnTo>
                  <a:lnTo>
                    <a:pt x="38" y="53"/>
                  </a:lnTo>
                  <a:lnTo>
                    <a:pt x="61" y="53"/>
                  </a:lnTo>
                  <a:lnTo>
                    <a:pt x="83" y="38"/>
                  </a:lnTo>
                  <a:lnTo>
                    <a:pt x="76" y="0"/>
                  </a:lnTo>
                  <a:lnTo>
                    <a:pt x="76"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62" name="Freeform 154"/>
            <p:cNvSpPr>
              <a:spLocks/>
            </p:cNvSpPr>
            <p:nvPr/>
          </p:nvSpPr>
          <p:spPr bwMode="auto">
            <a:xfrm>
              <a:off x="3890" y="1967"/>
              <a:ext cx="53" cy="91"/>
            </a:xfrm>
            <a:custGeom>
              <a:avLst/>
              <a:gdLst>
                <a:gd name="T0" fmla="*/ 46 w 53"/>
                <a:gd name="T1" fmla="*/ 75 h 91"/>
                <a:gd name="T2" fmla="*/ 46 w 53"/>
                <a:gd name="T3" fmla="*/ 60 h 91"/>
                <a:gd name="T4" fmla="*/ 8 w 53"/>
                <a:gd name="T5" fmla="*/ 22 h 91"/>
                <a:gd name="T6" fmla="*/ 15 w 53"/>
                <a:gd name="T7" fmla="*/ 7 h 91"/>
                <a:gd name="T8" fmla="*/ 15 w 53"/>
                <a:gd name="T9" fmla="*/ 0 h 91"/>
                <a:gd name="T10" fmla="*/ 0 w 53"/>
                <a:gd name="T11" fmla="*/ 15 h 91"/>
                <a:gd name="T12" fmla="*/ 15 w 53"/>
                <a:gd name="T13" fmla="*/ 91 h 91"/>
                <a:gd name="T14" fmla="*/ 46 w 53"/>
                <a:gd name="T15" fmla="*/ 83 h 91"/>
                <a:gd name="T16" fmla="*/ 53 w 53"/>
                <a:gd name="T17" fmla="*/ 83 h 91"/>
                <a:gd name="T18" fmla="*/ 46 w 53"/>
                <a:gd name="T19" fmla="*/ 7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91">
                  <a:moveTo>
                    <a:pt x="46" y="75"/>
                  </a:moveTo>
                  <a:lnTo>
                    <a:pt x="46" y="60"/>
                  </a:lnTo>
                  <a:lnTo>
                    <a:pt x="8" y="22"/>
                  </a:lnTo>
                  <a:lnTo>
                    <a:pt x="15" y="7"/>
                  </a:lnTo>
                  <a:lnTo>
                    <a:pt x="15" y="0"/>
                  </a:lnTo>
                  <a:lnTo>
                    <a:pt x="0" y="15"/>
                  </a:lnTo>
                  <a:lnTo>
                    <a:pt x="15" y="91"/>
                  </a:lnTo>
                  <a:lnTo>
                    <a:pt x="46" y="83"/>
                  </a:lnTo>
                  <a:lnTo>
                    <a:pt x="53" y="83"/>
                  </a:lnTo>
                  <a:lnTo>
                    <a:pt x="46" y="7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63" name="Freeform 155"/>
            <p:cNvSpPr>
              <a:spLocks/>
            </p:cNvSpPr>
            <p:nvPr/>
          </p:nvSpPr>
          <p:spPr bwMode="auto">
            <a:xfrm>
              <a:off x="3890" y="1967"/>
              <a:ext cx="53" cy="91"/>
            </a:xfrm>
            <a:custGeom>
              <a:avLst/>
              <a:gdLst>
                <a:gd name="T0" fmla="*/ 46 w 53"/>
                <a:gd name="T1" fmla="*/ 75 h 91"/>
                <a:gd name="T2" fmla="*/ 46 w 53"/>
                <a:gd name="T3" fmla="*/ 60 h 91"/>
                <a:gd name="T4" fmla="*/ 8 w 53"/>
                <a:gd name="T5" fmla="*/ 22 h 91"/>
                <a:gd name="T6" fmla="*/ 15 w 53"/>
                <a:gd name="T7" fmla="*/ 7 h 91"/>
                <a:gd name="T8" fmla="*/ 15 w 53"/>
                <a:gd name="T9" fmla="*/ 0 h 91"/>
                <a:gd name="T10" fmla="*/ 0 w 53"/>
                <a:gd name="T11" fmla="*/ 15 h 91"/>
                <a:gd name="T12" fmla="*/ 15 w 53"/>
                <a:gd name="T13" fmla="*/ 91 h 91"/>
                <a:gd name="T14" fmla="*/ 46 w 53"/>
                <a:gd name="T15" fmla="*/ 83 h 91"/>
                <a:gd name="T16" fmla="*/ 53 w 53"/>
                <a:gd name="T17" fmla="*/ 83 h 91"/>
                <a:gd name="T18" fmla="*/ 46 w 53"/>
                <a:gd name="T19" fmla="*/ 75 h 91"/>
                <a:gd name="T20" fmla="*/ 46 w 53"/>
                <a:gd name="T21" fmla="*/ 8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91">
                  <a:moveTo>
                    <a:pt x="46" y="75"/>
                  </a:moveTo>
                  <a:lnTo>
                    <a:pt x="46" y="60"/>
                  </a:lnTo>
                  <a:lnTo>
                    <a:pt x="8" y="22"/>
                  </a:lnTo>
                  <a:lnTo>
                    <a:pt x="15" y="7"/>
                  </a:lnTo>
                  <a:lnTo>
                    <a:pt x="15" y="0"/>
                  </a:lnTo>
                  <a:lnTo>
                    <a:pt x="0" y="15"/>
                  </a:lnTo>
                  <a:lnTo>
                    <a:pt x="15" y="91"/>
                  </a:lnTo>
                  <a:lnTo>
                    <a:pt x="46" y="83"/>
                  </a:lnTo>
                  <a:lnTo>
                    <a:pt x="53" y="83"/>
                  </a:lnTo>
                  <a:lnTo>
                    <a:pt x="46" y="75"/>
                  </a:lnTo>
                  <a:lnTo>
                    <a:pt x="46" y="8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64" name="Freeform 156"/>
            <p:cNvSpPr>
              <a:spLocks/>
            </p:cNvSpPr>
            <p:nvPr/>
          </p:nvSpPr>
          <p:spPr bwMode="auto">
            <a:xfrm>
              <a:off x="3837" y="2042"/>
              <a:ext cx="8" cy="8"/>
            </a:xfrm>
            <a:custGeom>
              <a:avLst/>
              <a:gdLst>
                <a:gd name="T0" fmla="*/ 0 w 8"/>
                <a:gd name="T1" fmla="*/ 8 h 8"/>
                <a:gd name="T2" fmla="*/ 0 w 8"/>
                <a:gd name="T3" fmla="*/ 0 h 8"/>
                <a:gd name="T4" fmla="*/ 8 w 8"/>
                <a:gd name="T5" fmla="*/ 0 h 8"/>
                <a:gd name="T6" fmla="*/ 0 w 8"/>
                <a:gd name="T7" fmla="*/ 8 h 8"/>
              </a:gdLst>
              <a:ahLst/>
              <a:cxnLst>
                <a:cxn ang="0">
                  <a:pos x="T0" y="T1"/>
                </a:cxn>
                <a:cxn ang="0">
                  <a:pos x="T2" y="T3"/>
                </a:cxn>
                <a:cxn ang="0">
                  <a:pos x="T4" y="T5"/>
                </a:cxn>
                <a:cxn ang="0">
                  <a:pos x="T6" y="T7"/>
                </a:cxn>
              </a:cxnLst>
              <a:rect l="0" t="0" r="r" b="b"/>
              <a:pathLst>
                <a:path w="8" h="8">
                  <a:moveTo>
                    <a:pt x="0" y="8"/>
                  </a:moveTo>
                  <a:lnTo>
                    <a:pt x="0" y="0"/>
                  </a:lnTo>
                  <a:lnTo>
                    <a:pt x="8" y="0"/>
                  </a:lnTo>
                  <a:lnTo>
                    <a:pt x="0" y="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70" name="Freeform 157"/>
            <p:cNvSpPr>
              <a:spLocks/>
            </p:cNvSpPr>
            <p:nvPr/>
          </p:nvSpPr>
          <p:spPr bwMode="auto">
            <a:xfrm>
              <a:off x="3837" y="2042"/>
              <a:ext cx="8" cy="16"/>
            </a:xfrm>
            <a:custGeom>
              <a:avLst/>
              <a:gdLst>
                <a:gd name="T0" fmla="*/ 0 w 8"/>
                <a:gd name="T1" fmla="*/ 8 h 16"/>
                <a:gd name="T2" fmla="*/ 0 w 8"/>
                <a:gd name="T3" fmla="*/ 0 h 16"/>
                <a:gd name="T4" fmla="*/ 8 w 8"/>
                <a:gd name="T5" fmla="*/ 0 h 16"/>
                <a:gd name="T6" fmla="*/ 0 w 8"/>
                <a:gd name="T7" fmla="*/ 8 h 16"/>
                <a:gd name="T8" fmla="*/ 0 w 8"/>
                <a:gd name="T9" fmla="*/ 16 h 16"/>
              </a:gdLst>
              <a:ahLst/>
              <a:cxnLst>
                <a:cxn ang="0">
                  <a:pos x="T0" y="T1"/>
                </a:cxn>
                <a:cxn ang="0">
                  <a:pos x="T2" y="T3"/>
                </a:cxn>
                <a:cxn ang="0">
                  <a:pos x="T4" y="T5"/>
                </a:cxn>
                <a:cxn ang="0">
                  <a:pos x="T6" y="T7"/>
                </a:cxn>
                <a:cxn ang="0">
                  <a:pos x="T8" y="T9"/>
                </a:cxn>
              </a:cxnLst>
              <a:rect l="0" t="0" r="r" b="b"/>
              <a:pathLst>
                <a:path w="8" h="16">
                  <a:moveTo>
                    <a:pt x="0" y="8"/>
                  </a:moveTo>
                  <a:lnTo>
                    <a:pt x="0" y="0"/>
                  </a:lnTo>
                  <a:lnTo>
                    <a:pt x="8" y="0"/>
                  </a:lnTo>
                  <a:lnTo>
                    <a:pt x="0" y="8"/>
                  </a:lnTo>
                  <a:lnTo>
                    <a:pt x="0"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71" name="Freeform 158"/>
            <p:cNvSpPr>
              <a:spLocks/>
            </p:cNvSpPr>
            <p:nvPr/>
          </p:nvSpPr>
          <p:spPr bwMode="auto">
            <a:xfrm>
              <a:off x="3368" y="2596"/>
              <a:ext cx="454" cy="349"/>
            </a:xfrm>
            <a:custGeom>
              <a:avLst/>
              <a:gdLst>
                <a:gd name="T0" fmla="*/ 454 w 454"/>
                <a:gd name="T1" fmla="*/ 235 h 349"/>
                <a:gd name="T2" fmla="*/ 409 w 454"/>
                <a:gd name="T3" fmla="*/ 159 h 349"/>
                <a:gd name="T4" fmla="*/ 401 w 454"/>
                <a:gd name="T5" fmla="*/ 129 h 349"/>
                <a:gd name="T6" fmla="*/ 356 w 454"/>
                <a:gd name="T7" fmla="*/ 68 h 349"/>
                <a:gd name="T8" fmla="*/ 333 w 454"/>
                <a:gd name="T9" fmla="*/ 0 h 349"/>
                <a:gd name="T10" fmla="*/ 303 w 454"/>
                <a:gd name="T11" fmla="*/ 0 h 349"/>
                <a:gd name="T12" fmla="*/ 303 w 454"/>
                <a:gd name="T13" fmla="*/ 31 h 349"/>
                <a:gd name="T14" fmla="*/ 295 w 454"/>
                <a:gd name="T15" fmla="*/ 31 h 349"/>
                <a:gd name="T16" fmla="*/ 295 w 454"/>
                <a:gd name="T17" fmla="*/ 15 h 349"/>
                <a:gd name="T18" fmla="*/ 151 w 454"/>
                <a:gd name="T19" fmla="*/ 31 h 349"/>
                <a:gd name="T20" fmla="*/ 136 w 454"/>
                <a:gd name="T21" fmla="*/ 8 h 349"/>
                <a:gd name="T22" fmla="*/ 0 w 454"/>
                <a:gd name="T23" fmla="*/ 23 h 349"/>
                <a:gd name="T24" fmla="*/ 8 w 454"/>
                <a:gd name="T25" fmla="*/ 61 h 349"/>
                <a:gd name="T26" fmla="*/ 8 w 454"/>
                <a:gd name="T27" fmla="*/ 68 h 349"/>
                <a:gd name="T28" fmla="*/ 15 w 454"/>
                <a:gd name="T29" fmla="*/ 61 h 349"/>
                <a:gd name="T30" fmla="*/ 23 w 454"/>
                <a:gd name="T31" fmla="*/ 53 h 349"/>
                <a:gd name="T32" fmla="*/ 30 w 454"/>
                <a:gd name="T33" fmla="*/ 61 h 349"/>
                <a:gd name="T34" fmla="*/ 30 w 454"/>
                <a:gd name="T35" fmla="*/ 46 h 349"/>
                <a:gd name="T36" fmla="*/ 38 w 454"/>
                <a:gd name="T37" fmla="*/ 53 h 349"/>
                <a:gd name="T38" fmla="*/ 23 w 454"/>
                <a:gd name="T39" fmla="*/ 61 h 349"/>
                <a:gd name="T40" fmla="*/ 76 w 454"/>
                <a:gd name="T41" fmla="*/ 46 h 349"/>
                <a:gd name="T42" fmla="*/ 83 w 454"/>
                <a:gd name="T43" fmla="*/ 53 h 349"/>
                <a:gd name="T44" fmla="*/ 61 w 454"/>
                <a:gd name="T45" fmla="*/ 61 h 349"/>
                <a:gd name="T46" fmla="*/ 106 w 454"/>
                <a:gd name="T47" fmla="*/ 68 h 349"/>
                <a:gd name="T48" fmla="*/ 98 w 454"/>
                <a:gd name="T49" fmla="*/ 61 h 349"/>
                <a:gd name="T50" fmla="*/ 114 w 454"/>
                <a:gd name="T51" fmla="*/ 53 h 349"/>
                <a:gd name="T52" fmla="*/ 106 w 454"/>
                <a:gd name="T53" fmla="*/ 68 h 349"/>
                <a:gd name="T54" fmla="*/ 121 w 454"/>
                <a:gd name="T55" fmla="*/ 76 h 349"/>
                <a:gd name="T56" fmla="*/ 106 w 454"/>
                <a:gd name="T57" fmla="*/ 68 h 349"/>
                <a:gd name="T58" fmla="*/ 129 w 454"/>
                <a:gd name="T59" fmla="*/ 84 h 349"/>
                <a:gd name="T60" fmla="*/ 129 w 454"/>
                <a:gd name="T61" fmla="*/ 99 h 349"/>
                <a:gd name="T62" fmla="*/ 144 w 454"/>
                <a:gd name="T63" fmla="*/ 99 h 349"/>
                <a:gd name="T64" fmla="*/ 182 w 454"/>
                <a:gd name="T65" fmla="*/ 76 h 349"/>
                <a:gd name="T66" fmla="*/ 182 w 454"/>
                <a:gd name="T67" fmla="*/ 68 h 349"/>
                <a:gd name="T68" fmla="*/ 189 w 454"/>
                <a:gd name="T69" fmla="*/ 61 h 349"/>
                <a:gd name="T70" fmla="*/ 220 w 454"/>
                <a:gd name="T71" fmla="*/ 68 h 349"/>
                <a:gd name="T72" fmla="*/ 257 w 454"/>
                <a:gd name="T73" fmla="*/ 114 h 349"/>
                <a:gd name="T74" fmla="*/ 273 w 454"/>
                <a:gd name="T75" fmla="*/ 114 h 349"/>
                <a:gd name="T76" fmla="*/ 288 w 454"/>
                <a:gd name="T77" fmla="*/ 152 h 349"/>
                <a:gd name="T78" fmla="*/ 280 w 454"/>
                <a:gd name="T79" fmla="*/ 197 h 349"/>
                <a:gd name="T80" fmla="*/ 295 w 454"/>
                <a:gd name="T81" fmla="*/ 205 h 349"/>
                <a:gd name="T82" fmla="*/ 295 w 454"/>
                <a:gd name="T83" fmla="*/ 190 h 349"/>
                <a:gd name="T84" fmla="*/ 288 w 454"/>
                <a:gd name="T85" fmla="*/ 182 h 349"/>
                <a:gd name="T86" fmla="*/ 303 w 454"/>
                <a:gd name="T87" fmla="*/ 190 h 349"/>
                <a:gd name="T88" fmla="*/ 310 w 454"/>
                <a:gd name="T89" fmla="*/ 182 h 349"/>
                <a:gd name="T90" fmla="*/ 295 w 454"/>
                <a:gd name="T91" fmla="*/ 213 h 349"/>
                <a:gd name="T92" fmla="*/ 310 w 454"/>
                <a:gd name="T93" fmla="*/ 213 h 349"/>
                <a:gd name="T94" fmla="*/ 295 w 454"/>
                <a:gd name="T95" fmla="*/ 220 h 349"/>
                <a:gd name="T96" fmla="*/ 326 w 454"/>
                <a:gd name="T97" fmla="*/ 251 h 349"/>
                <a:gd name="T98" fmla="*/ 333 w 454"/>
                <a:gd name="T99" fmla="*/ 258 h 349"/>
                <a:gd name="T100" fmla="*/ 326 w 454"/>
                <a:gd name="T101" fmla="*/ 243 h 349"/>
                <a:gd name="T102" fmla="*/ 341 w 454"/>
                <a:gd name="T103" fmla="*/ 243 h 349"/>
                <a:gd name="T104" fmla="*/ 341 w 454"/>
                <a:gd name="T105" fmla="*/ 273 h 349"/>
                <a:gd name="T106" fmla="*/ 356 w 454"/>
                <a:gd name="T107" fmla="*/ 258 h 349"/>
                <a:gd name="T108" fmla="*/ 341 w 454"/>
                <a:gd name="T109" fmla="*/ 273 h 349"/>
                <a:gd name="T110" fmla="*/ 348 w 454"/>
                <a:gd name="T111" fmla="*/ 273 h 349"/>
                <a:gd name="T112" fmla="*/ 363 w 454"/>
                <a:gd name="T113" fmla="*/ 311 h 349"/>
                <a:gd name="T114" fmla="*/ 394 w 454"/>
                <a:gd name="T115" fmla="*/ 319 h 349"/>
                <a:gd name="T116" fmla="*/ 409 w 454"/>
                <a:gd name="T117" fmla="*/ 349 h 349"/>
                <a:gd name="T118" fmla="*/ 447 w 454"/>
                <a:gd name="T119" fmla="*/ 334 h 349"/>
                <a:gd name="T120" fmla="*/ 454 w 454"/>
                <a:gd name="T121" fmla="*/ 296 h 349"/>
                <a:gd name="T122" fmla="*/ 454 w 454"/>
                <a:gd name="T123" fmla="*/ 235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4" h="349">
                  <a:moveTo>
                    <a:pt x="454" y="235"/>
                  </a:moveTo>
                  <a:lnTo>
                    <a:pt x="409" y="159"/>
                  </a:lnTo>
                  <a:lnTo>
                    <a:pt x="401" y="129"/>
                  </a:lnTo>
                  <a:lnTo>
                    <a:pt x="356" y="68"/>
                  </a:lnTo>
                  <a:lnTo>
                    <a:pt x="333" y="0"/>
                  </a:lnTo>
                  <a:lnTo>
                    <a:pt x="303" y="0"/>
                  </a:lnTo>
                  <a:lnTo>
                    <a:pt x="303" y="31"/>
                  </a:lnTo>
                  <a:lnTo>
                    <a:pt x="295" y="31"/>
                  </a:lnTo>
                  <a:lnTo>
                    <a:pt x="295" y="15"/>
                  </a:lnTo>
                  <a:lnTo>
                    <a:pt x="151" y="31"/>
                  </a:lnTo>
                  <a:lnTo>
                    <a:pt x="136" y="8"/>
                  </a:lnTo>
                  <a:lnTo>
                    <a:pt x="0" y="23"/>
                  </a:lnTo>
                  <a:lnTo>
                    <a:pt x="8" y="61"/>
                  </a:lnTo>
                  <a:lnTo>
                    <a:pt x="8" y="68"/>
                  </a:lnTo>
                  <a:lnTo>
                    <a:pt x="15" y="61"/>
                  </a:lnTo>
                  <a:lnTo>
                    <a:pt x="23" y="53"/>
                  </a:lnTo>
                  <a:lnTo>
                    <a:pt x="30" y="61"/>
                  </a:lnTo>
                  <a:lnTo>
                    <a:pt x="30" y="46"/>
                  </a:lnTo>
                  <a:lnTo>
                    <a:pt x="38" y="53"/>
                  </a:lnTo>
                  <a:lnTo>
                    <a:pt x="23" y="61"/>
                  </a:lnTo>
                  <a:lnTo>
                    <a:pt x="76" y="46"/>
                  </a:lnTo>
                  <a:lnTo>
                    <a:pt x="83" y="53"/>
                  </a:lnTo>
                  <a:lnTo>
                    <a:pt x="61" y="61"/>
                  </a:lnTo>
                  <a:lnTo>
                    <a:pt x="106" y="68"/>
                  </a:lnTo>
                  <a:lnTo>
                    <a:pt x="98" y="61"/>
                  </a:lnTo>
                  <a:lnTo>
                    <a:pt x="114" y="53"/>
                  </a:lnTo>
                  <a:lnTo>
                    <a:pt x="106" y="68"/>
                  </a:lnTo>
                  <a:lnTo>
                    <a:pt x="121" y="76"/>
                  </a:lnTo>
                  <a:lnTo>
                    <a:pt x="106" y="68"/>
                  </a:lnTo>
                  <a:lnTo>
                    <a:pt x="129" y="84"/>
                  </a:lnTo>
                  <a:lnTo>
                    <a:pt x="129" y="99"/>
                  </a:lnTo>
                  <a:lnTo>
                    <a:pt x="144" y="99"/>
                  </a:lnTo>
                  <a:lnTo>
                    <a:pt x="182" y="76"/>
                  </a:lnTo>
                  <a:lnTo>
                    <a:pt x="182" y="68"/>
                  </a:lnTo>
                  <a:lnTo>
                    <a:pt x="189" y="61"/>
                  </a:lnTo>
                  <a:lnTo>
                    <a:pt x="220" y="68"/>
                  </a:lnTo>
                  <a:lnTo>
                    <a:pt x="257" y="114"/>
                  </a:lnTo>
                  <a:lnTo>
                    <a:pt x="273" y="114"/>
                  </a:lnTo>
                  <a:lnTo>
                    <a:pt x="288" y="152"/>
                  </a:lnTo>
                  <a:lnTo>
                    <a:pt x="280" y="197"/>
                  </a:lnTo>
                  <a:lnTo>
                    <a:pt x="295" y="205"/>
                  </a:lnTo>
                  <a:lnTo>
                    <a:pt x="295" y="190"/>
                  </a:lnTo>
                  <a:lnTo>
                    <a:pt x="288" y="182"/>
                  </a:lnTo>
                  <a:lnTo>
                    <a:pt x="303" y="190"/>
                  </a:lnTo>
                  <a:lnTo>
                    <a:pt x="310" y="182"/>
                  </a:lnTo>
                  <a:lnTo>
                    <a:pt x="295" y="213"/>
                  </a:lnTo>
                  <a:lnTo>
                    <a:pt x="310" y="213"/>
                  </a:lnTo>
                  <a:lnTo>
                    <a:pt x="295" y="220"/>
                  </a:lnTo>
                  <a:lnTo>
                    <a:pt x="326" y="251"/>
                  </a:lnTo>
                  <a:lnTo>
                    <a:pt x="333" y="258"/>
                  </a:lnTo>
                  <a:lnTo>
                    <a:pt x="326" y="243"/>
                  </a:lnTo>
                  <a:lnTo>
                    <a:pt x="341" y="243"/>
                  </a:lnTo>
                  <a:lnTo>
                    <a:pt x="341" y="273"/>
                  </a:lnTo>
                  <a:lnTo>
                    <a:pt x="356" y="258"/>
                  </a:lnTo>
                  <a:lnTo>
                    <a:pt x="341" y="273"/>
                  </a:lnTo>
                  <a:lnTo>
                    <a:pt x="348" y="273"/>
                  </a:lnTo>
                  <a:lnTo>
                    <a:pt x="363" y="311"/>
                  </a:lnTo>
                  <a:lnTo>
                    <a:pt x="394" y="319"/>
                  </a:lnTo>
                  <a:lnTo>
                    <a:pt x="409" y="349"/>
                  </a:lnTo>
                  <a:lnTo>
                    <a:pt x="447" y="334"/>
                  </a:lnTo>
                  <a:lnTo>
                    <a:pt x="454" y="296"/>
                  </a:lnTo>
                  <a:lnTo>
                    <a:pt x="454" y="23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72" name="Freeform 159"/>
            <p:cNvSpPr>
              <a:spLocks/>
            </p:cNvSpPr>
            <p:nvPr/>
          </p:nvSpPr>
          <p:spPr bwMode="auto">
            <a:xfrm>
              <a:off x="3368" y="2596"/>
              <a:ext cx="454" cy="349"/>
            </a:xfrm>
            <a:custGeom>
              <a:avLst/>
              <a:gdLst>
                <a:gd name="T0" fmla="*/ 454 w 454"/>
                <a:gd name="T1" fmla="*/ 235 h 349"/>
                <a:gd name="T2" fmla="*/ 409 w 454"/>
                <a:gd name="T3" fmla="*/ 159 h 349"/>
                <a:gd name="T4" fmla="*/ 401 w 454"/>
                <a:gd name="T5" fmla="*/ 129 h 349"/>
                <a:gd name="T6" fmla="*/ 356 w 454"/>
                <a:gd name="T7" fmla="*/ 68 h 349"/>
                <a:gd name="T8" fmla="*/ 333 w 454"/>
                <a:gd name="T9" fmla="*/ 0 h 349"/>
                <a:gd name="T10" fmla="*/ 303 w 454"/>
                <a:gd name="T11" fmla="*/ 0 h 349"/>
                <a:gd name="T12" fmla="*/ 303 w 454"/>
                <a:gd name="T13" fmla="*/ 31 h 349"/>
                <a:gd name="T14" fmla="*/ 295 w 454"/>
                <a:gd name="T15" fmla="*/ 31 h 349"/>
                <a:gd name="T16" fmla="*/ 295 w 454"/>
                <a:gd name="T17" fmla="*/ 15 h 349"/>
                <a:gd name="T18" fmla="*/ 151 w 454"/>
                <a:gd name="T19" fmla="*/ 31 h 349"/>
                <a:gd name="T20" fmla="*/ 136 w 454"/>
                <a:gd name="T21" fmla="*/ 8 h 349"/>
                <a:gd name="T22" fmla="*/ 0 w 454"/>
                <a:gd name="T23" fmla="*/ 23 h 349"/>
                <a:gd name="T24" fmla="*/ 8 w 454"/>
                <a:gd name="T25" fmla="*/ 61 h 349"/>
                <a:gd name="T26" fmla="*/ 8 w 454"/>
                <a:gd name="T27" fmla="*/ 68 h 349"/>
                <a:gd name="T28" fmla="*/ 15 w 454"/>
                <a:gd name="T29" fmla="*/ 61 h 349"/>
                <a:gd name="T30" fmla="*/ 23 w 454"/>
                <a:gd name="T31" fmla="*/ 53 h 349"/>
                <a:gd name="T32" fmla="*/ 30 w 454"/>
                <a:gd name="T33" fmla="*/ 61 h 349"/>
                <a:gd name="T34" fmla="*/ 30 w 454"/>
                <a:gd name="T35" fmla="*/ 46 h 349"/>
                <a:gd name="T36" fmla="*/ 38 w 454"/>
                <a:gd name="T37" fmla="*/ 53 h 349"/>
                <a:gd name="T38" fmla="*/ 23 w 454"/>
                <a:gd name="T39" fmla="*/ 61 h 349"/>
                <a:gd name="T40" fmla="*/ 76 w 454"/>
                <a:gd name="T41" fmla="*/ 46 h 349"/>
                <a:gd name="T42" fmla="*/ 83 w 454"/>
                <a:gd name="T43" fmla="*/ 53 h 349"/>
                <a:gd name="T44" fmla="*/ 61 w 454"/>
                <a:gd name="T45" fmla="*/ 61 h 349"/>
                <a:gd name="T46" fmla="*/ 106 w 454"/>
                <a:gd name="T47" fmla="*/ 68 h 349"/>
                <a:gd name="T48" fmla="*/ 98 w 454"/>
                <a:gd name="T49" fmla="*/ 61 h 349"/>
                <a:gd name="T50" fmla="*/ 114 w 454"/>
                <a:gd name="T51" fmla="*/ 53 h 349"/>
                <a:gd name="T52" fmla="*/ 106 w 454"/>
                <a:gd name="T53" fmla="*/ 68 h 349"/>
                <a:gd name="T54" fmla="*/ 121 w 454"/>
                <a:gd name="T55" fmla="*/ 76 h 349"/>
                <a:gd name="T56" fmla="*/ 106 w 454"/>
                <a:gd name="T57" fmla="*/ 68 h 349"/>
                <a:gd name="T58" fmla="*/ 129 w 454"/>
                <a:gd name="T59" fmla="*/ 84 h 349"/>
                <a:gd name="T60" fmla="*/ 129 w 454"/>
                <a:gd name="T61" fmla="*/ 99 h 349"/>
                <a:gd name="T62" fmla="*/ 144 w 454"/>
                <a:gd name="T63" fmla="*/ 99 h 349"/>
                <a:gd name="T64" fmla="*/ 182 w 454"/>
                <a:gd name="T65" fmla="*/ 76 h 349"/>
                <a:gd name="T66" fmla="*/ 182 w 454"/>
                <a:gd name="T67" fmla="*/ 68 h 349"/>
                <a:gd name="T68" fmla="*/ 189 w 454"/>
                <a:gd name="T69" fmla="*/ 61 h 349"/>
                <a:gd name="T70" fmla="*/ 220 w 454"/>
                <a:gd name="T71" fmla="*/ 68 h 349"/>
                <a:gd name="T72" fmla="*/ 257 w 454"/>
                <a:gd name="T73" fmla="*/ 114 h 349"/>
                <a:gd name="T74" fmla="*/ 273 w 454"/>
                <a:gd name="T75" fmla="*/ 114 h 349"/>
                <a:gd name="T76" fmla="*/ 288 w 454"/>
                <a:gd name="T77" fmla="*/ 152 h 349"/>
                <a:gd name="T78" fmla="*/ 280 w 454"/>
                <a:gd name="T79" fmla="*/ 197 h 349"/>
                <a:gd name="T80" fmla="*/ 295 w 454"/>
                <a:gd name="T81" fmla="*/ 205 h 349"/>
                <a:gd name="T82" fmla="*/ 295 w 454"/>
                <a:gd name="T83" fmla="*/ 190 h 349"/>
                <a:gd name="T84" fmla="*/ 288 w 454"/>
                <a:gd name="T85" fmla="*/ 182 h 349"/>
                <a:gd name="T86" fmla="*/ 303 w 454"/>
                <a:gd name="T87" fmla="*/ 190 h 349"/>
                <a:gd name="T88" fmla="*/ 310 w 454"/>
                <a:gd name="T89" fmla="*/ 182 h 349"/>
                <a:gd name="T90" fmla="*/ 295 w 454"/>
                <a:gd name="T91" fmla="*/ 213 h 349"/>
                <a:gd name="T92" fmla="*/ 310 w 454"/>
                <a:gd name="T93" fmla="*/ 213 h 349"/>
                <a:gd name="T94" fmla="*/ 295 w 454"/>
                <a:gd name="T95" fmla="*/ 220 h 349"/>
                <a:gd name="T96" fmla="*/ 326 w 454"/>
                <a:gd name="T97" fmla="*/ 251 h 349"/>
                <a:gd name="T98" fmla="*/ 333 w 454"/>
                <a:gd name="T99" fmla="*/ 258 h 349"/>
                <a:gd name="T100" fmla="*/ 326 w 454"/>
                <a:gd name="T101" fmla="*/ 243 h 349"/>
                <a:gd name="T102" fmla="*/ 341 w 454"/>
                <a:gd name="T103" fmla="*/ 243 h 349"/>
                <a:gd name="T104" fmla="*/ 341 w 454"/>
                <a:gd name="T105" fmla="*/ 273 h 349"/>
                <a:gd name="T106" fmla="*/ 356 w 454"/>
                <a:gd name="T107" fmla="*/ 258 h 349"/>
                <a:gd name="T108" fmla="*/ 341 w 454"/>
                <a:gd name="T109" fmla="*/ 273 h 349"/>
                <a:gd name="T110" fmla="*/ 348 w 454"/>
                <a:gd name="T111" fmla="*/ 273 h 349"/>
                <a:gd name="T112" fmla="*/ 363 w 454"/>
                <a:gd name="T113" fmla="*/ 311 h 349"/>
                <a:gd name="T114" fmla="*/ 394 w 454"/>
                <a:gd name="T115" fmla="*/ 319 h 349"/>
                <a:gd name="T116" fmla="*/ 409 w 454"/>
                <a:gd name="T117" fmla="*/ 349 h 349"/>
                <a:gd name="T118" fmla="*/ 447 w 454"/>
                <a:gd name="T119" fmla="*/ 334 h 349"/>
                <a:gd name="T120" fmla="*/ 454 w 454"/>
                <a:gd name="T121" fmla="*/ 296 h 349"/>
                <a:gd name="T122" fmla="*/ 454 w 454"/>
                <a:gd name="T123" fmla="*/ 235 h 349"/>
                <a:gd name="T124" fmla="*/ 454 w 454"/>
                <a:gd name="T125" fmla="*/ 243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4" h="349">
                  <a:moveTo>
                    <a:pt x="454" y="235"/>
                  </a:moveTo>
                  <a:lnTo>
                    <a:pt x="409" y="159"/>
                  </a:lnTo>
                  <a:lnTo>
                    <a:pt x="401" y="129"/>
                  </a:lnTo>
                  <a:lnTo>
                    <a:pt x="356" y="68"/>
                  </a:lnTo>
                  <a:lnTo>
                    <a:pt x="333" y="0"/>
                  </a:lnTo>
                  <a:lnTo>
                    <a:pt x="303" y="0"/>
                  </a:lnTo>
                  <a:lnTo>
                    <a:pt x="303" y="31"/>
                  </a:lnTo>
                  <a:lnTo>
                    <a:pt x="295" y="31"/>
                  </a:lnTo>
                  <a:lnTo>
                    <a:pt x="295" y="15"/>
                  </a:lnTo>
                  <a:lnTo>
                    <a:pt x="151" y="31"/>
                  </a:lnTo>
                  <a:lnTo>
                    <a:pt x="136" y="8"/>
                  </a:lnTo>
                  <a:lnTo>
                    <a:pt x="0" y="23"/>
                  </a:lnTo>
                  <a:lnTo>
                    <a:pt x="8" y="61"/>
                  </a:lnTo>
                  <a:lnTo>
                    <a:pt x="8" y="68"/>
                  </a:lnTo>
                  <a:lnTo>
                    <a:pt x="15" y="61"/>
                  </a:lnTo>
                  <a:lnTo>
                    <a:pt x="23" y="53"/>
                  </a:lnTo>
                  <a:lnTo>
                    <a:pt x="30" y="61"/>
                  </a:lnTo>
                  <a:lnTo>
                    <a:pt x="30" y="46"/>
                  </a:lnTo>
                  <a:lnTo>
                    <a:pt x="38" y="53"/>
                  </a:lnTo>
                  <a:lnTo>
                    <a:pt x="23" y="61"/>
                  </a:lnTo>
                  <a:lnTo>
                    <a:pt x="76" y="46"/>
                  </a:lnTo>
                  <a:lnTo>
                    <a:pt x="83" y="53"/>
                  </a:lnTo>
                  <a:lnTo>
                    <a:pt x="61" y="61"/>
                  </a:lnTo>
                  <a:lnTo>
                    <a:pt x="106" y="68"/>
                  </a:lnTo>
                  <a:lnTo>
                    <a:pt x="98" y="61"/>
                  </a:lnTo>
                  <a:lnTo>
                    <a:pt x="114" y="53"/>
                  </a:lnTo>
                  <a:lnTo>
                    <a:pt x="106" y="68"/>
                  </a:lnTo>
                  <a:lnTo>
                    <a:pt x="121" y="76"/>
                  </a:lnTo>
                  <a:lnTo>
                    <a:pt x="106" y="68"/>
                  </a:lnTo>
                  <a:lnTo>
                    <a:pt x="129" y="84"/>
                  </a:lnTo>
                  <a:lnTo>
                    <a:pt x="129" y="99"/>
                  </a:lnTo>
                  <a:lnTo>
                    <a:pt x="144" y="99"/>
                  </a:lnTo>
                  <a:lnTo>
                    <a:pt x="182" y="76"/>
                  </a:lnTo>
                  <a:lnTo>
                    <a:pt x="182" y="68"/>
                  </a:lnTo>
                  <a:lnTo>
                    <a:pt x="189" y="61"/>
                  </a:lnTo>
                  <a:lnTo>
                    <a:pt x="220" y="68"/>
                  </a:lnTo>
                  <a:lnTo>
                    <a:pt x="257" y="114"/>
                  </a:lnTo>
                  <a:lnTo>
                    <a:pt x="273" y="114"/>
                  </a:lnTo>
                  <a:lnTo>
                    <a:pt x="288" y="152"/>
                  </a:lnTo>
                  <a:lnTo>
                    <a:pt x="280" y="197"/>
                  </a:lnTo>
                  <a:lnTo>
                    <a:pt x="295" y="205"/>
                  </a:lnTo>
                  <a:lnTo>
                    <a:pt x="295" y="190"/>
                  </a:lnTo>
                  <a:lnTo>
                    <a:pt x="288" y="182"/>
                  </a:lnTo>
                  <a:lnTo>
                    <a:pt x="303" y="190"/>
                  </a:lnTo>
                  <a:lnTo>
                    <a:pt x="310" y="182"/>
                  </a:lnTo>
                  <a:lnTo>
                    <a:pt x="295" y="213"/>
                  </a:lnTo>
                  <a:lnTo>
                    <a:pt x="310" y="213"/>
                  </a:lnTo>
                  <a:lnTo>
                    <a:pt x="295" y="220"/>
                  </a:lnTo>
                  <a:lnTo>
                    <a:pt x="326" y="251"/>
                  </a:lnTo>
                  <a:lnTo>
                    <a:pt x="333" y="258"/>
                  </a:lnTo>
                  <a:lnTo>
                    <a:pt x="326" y="243"/>
                  </a:lnTo>
                  <a:lnTo>
                    <a:pt x="341" y="243"/>
                  </a:lnTo>
                  <a:lnTo>
                    <a:pt x="341" y="273"/>
                  </a:lnTo>
                  <a:lnTo>
                    <a:pt x="356" y="258"/>
                  </a:lnTo>
                  <a:lnTo>
                    <a:pt x="341" y="273"/>
                  </a:lnTo>
                  <a:lnTo>
                    <a:pt x="348" y="273"/>
                  </a:lnTo>
                  <a:lnTo>
                    <a:pt x="363" y="311"/>
                  </a:lnTo>
                  <a:lnTo>
                    <a:pt x="394" y="319"/>
                  </a:lnTo>
                  <a:lnTo>
                    <a:pt x="409" y="349"/>
                  </a:lnTo>
                  <a:lnTo>
                    <a:pt x="447" y="334"/>
                  </a:lnTo>
                  <a:lnTo>
                    <a:pt x="454" y="296"/>
                  </a:lnTo>
                  <a:lnTo>
                    <a:pt x="454" y="235"/>
                  </a:lnTo>
                  <a:lnTo>
                    <a:pt x="454" y="24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73" name="Freeform 160"/>
            <p:cNvSpPr>
              <a:spLocks/>
            </p:cNvSpPr>
            <p:nvPr/>
          </p:nvSpPr>
          <p:spPr bwMode="auto">
            <a:xfrm>
              <a:off x="3444" y="2338"/>
              <a:ext cx="272" cy="289"/>
            </a:xfrm>
            <a:custGeom>
              <a:avLst/>
              <a:gdLst>
                <a:gd name="T0" fmla="*/ 257 w 272"/>
                <a:gd name="T1" fmla="*/ 160 h 289"/>
                <a:gd name="T2" fmla="*/ 234 w 272"/>
                <a:gd name="T3" fmla="*/ 114 h 289"/>
                <a:gd name="T4" fmla="*/ 166 w 272"/>
                <a:gd name="T5" fmla="*/ 69 h 289"/>
                <a:gd name="T6" fmla="*/ 151 w 272"/>
                <a:gd name="T7" fmla="*/ 31 h 289"/>
                <a:gd name="T8" fmla="*/ 121 w 272"/>
                <a:gd name="T9" fmla="*/ 23 h 289"/>
                <a:gd name="T10" fmla="*/ 128 w 272"/>
                <a:gd name="T11" fmla="*/ 0 h 289"/>
                <a:gd name="T12" fmla="*/ 68 w 272"/>
                <a:gd name="T13" fmla="*/ 8 h 289"/>
                <a:gd name="T14" fmla="*/ 0 w 272"/>
                <a:gd name="T15" fmla="*/ 15 h 289"/>
                <a:gd name="T16" fmla="*/ 38 w 272"/>
                <a:gd name="T17" fmla="*/ 152 h 289"/>
                <a:gd name="T18" fmla="*/ 60 w 272"/>
                <a:gd name="T19" fmla="*/ 190 h 289"/>
                <a:gd name="T20" fmla="*/ 53 w 272"/>
                <a:gd name="T21" fmla="*/ 213 h 289"/>
                <a:gd name="T22" fmla="*/ 60 w 272"/>
                <a:gd name="T23" fmla="*/ 266 h 289"/>
                <a:gd name="T24" fmla="*/ 75 w 272"/>
                <a:gd name="T25" fmla="*/ 289 h 289"/>
                <a:gd name="T26" fmla="*/ 219 w 272"/>
                <a:gd name="T27" fmla="*/ 273 h 289"/>
                <a:gd name="T28" fmla="*/ 219 w 272"/>
                <a:gd name="T29" fmla="*/ 289 h 289"/>
                <a:gd name="T30" fmla="*/ 227 w 272"/>
                <a:gd name="T31" fmla="*/ 289 h 289"/>
                <a:gd name="T32" fmla="*/ 227 w 272"/>
                <a:gd name="T33" fmla="*/ 258 h 289"/>
                <a:gd name="T34" fmla="*/ 257 w 272"/>
                <a:gd name="T35" fmla="*/ 258 h 289"/>
                <a:gd name="T36" fmla="*/ 257 w 272"/>
                <a:gd name="T37" fmla="*/ 243 h 289"/>
                <a:gd name="T38" fmla="*/ 250 w 272"/>
                <a:gd name="T39" fmla="*/ 243 h 289"/>
                <a:gd name="T40" fmla="*/ 257 w 272"/>
                <a:gd name="T41" fmla="*/ 243 h 289"/>
                <a:gd name="T42" fmla="*/ 250 w 272"/>
                <a:gd name="T43" fmla="*/ 235 h 289"/>
                <a:gd name="T44" fmla="*/ 265 w 272"/>
                <a:gd name="T45" fmla="*/ 205 h 289"/>
                <a:gd name="T46" fmla="*/ 257 w 272"/>
                <a:gd name="T47" fmla="*/ 182 h 289"/>
                <a:gd name="T48" fmla="*/ 272 w 272"/>
                <a:gd name="T49" fmla="*/ 182 h 289"/>
                <a:gd name="T50" fmla="*/ 257 w 272"/>
                <a:gd name="T51" fmla="*/ 160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2" h="289">
                  <a:moveTo>
                    <a:pt x="257" y="160"/>
                  </a:moveTo>
                  <a:lnTo>
                    <a:pt x="234" y="114"/>
                  </a:lnTo>
                  <a:lnTo>
                    <a:pt x="166" y="69"/>
                  </a:lnTo>
                  <a:lnTo>
                    <a:pt x="151" y="31"/>
                  </a:lnTo>
                  <a:lnTo>
                    <a:pt x="121" y="23"/>
                  </a:lnTo>
                  <a:lnTo>
                    <a:pt x="128" y="0"/>
                  </a:lnTo>
                  <a:lnTo>
                    <a:pt x="68" y="8"/>
                  </a:lnTo>
                  <a:lnTo>
                    <a:pt x="0" y="15"/>
                  </a:lnTo>
                  <a:lnTo>
                    <a:pt x="38" y="152"/>
                  </a:lnTo>
                  <a:lnTo>
                    <a:pt x="60" y="190"/>
                  </a:lnTo>
                  <a:lnTo>
                    <a:pt x="53" y="213"/>
                  </a:lnTo>
                  <a:lnTo>
                    <a:pt x="60" y="266"/>
                  </a:lnTo>
                  <a:lnTo>
                    <a:pt x="75" y="289"/>
                  </a:lnTo>
                  <a:lnTo>
                    <a:pt x="219" y="273"/>
                  </a:lnTo>
                  <a:lnTo>
                    <a:pt x="219" y="289"/>
                  </a:lnTo>
                  <a:lnTo>
                    <a:pt x="227" y="289"/>
                  </a:lnTo>
                  <a:lnTo>
                    <a:pt x="227" y="258"/>
                  </a:lnTo>
                  <a:lnTo>
                    <a:pt x="257" y="258"/>
                  </a:lnTo>
                  <a:lnTo>
                    <a:pt x="257" y="243"/>
                  </a:lnTo>
                  <a:lnTo>
                    <a:pt x="250" y="243"/>
                  </a:lnTo>
                  <a:lnTo>
                    <a:pt x="257" y="243"/>
                  </a:lnTo>
                  <a:lnTo>
                    <a:pt x="250" y="235"/>
                  </a:lnTo>
                  <a:lnTo>
                    <a:pt x="265" y="205"/>
                  </a:lnTo>
                  <a:lnTo>
                    <a:pt x="257" y="182"/>
                  </a:lnTo>
                  <a:lnTo>
                    <a:pt x="272" y="182"/>
                  </a:lnTo>
                  <a:lnTo>
                    <a:pt x="257" y="16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74" name="Freeform 161"/>
            <p:cNvSpPr>
              <a:spLocks/>
            </p:cNvSpPr>
            <p:nvPr/>
          </p:nvSpPr>
          <p:spPr bwMode="auto">
            <a:xfrm>
              <a:off x="3444" y="2338"/>
              <a:ext cx="272" cy="289"/>
            </a:xfrm>
            <a:custGeom>
              <a:avLst/>
              <a:gdLst>
                <a:gd name="T0" fmla="*/ 257 w 272"/>
                <a:gd name="T1" fmla="*/ 160 h 289"/>
                <a:gd name="T2" fmla="*/ 234 w 272"/>
                <a:gd name="T3" fmla="*/ 114 h 289"/>
                <a:gd name="T4" fmla="*/ 166 w 272"/>
                <a:gd name="T5" fmla="*/ 69 h 289"/>
                <a:gd name="T6" fmla="*/ 151 w 272"/>
                <a:gd name="T7" fmla="*/ 31 h 289"/>
                <a:gd name="T8" fmla="*/ 121 w 272"/>
                <a:gd name="T9" fmla="*/ 23 h 289"/>
                <a:gd name="T10" fmla="*/ 128 w 272"/>
                <a:gd name="T11" fmla="*/ 0 h 289"/>
                <a:gd name="T12" fmla="*/ 68 w 272"/>
                <a:gd name="T13" fmla="*/ 8 h 289"/>
                <a:gd name="T14" fmla="*/ 0 w 272"/>
                <a:gd name="T15" fmla="*/ 15 h 289"/>
                <a:gd name="T16" fmla="*/ 38 w 272"/>
                <a:gd name="T17" fmla="*/ 152 h 289"/>
                <a:gd name="T18" fmla="*/ 60 w 272"/>
                <a:gd name="T19" fmla="*/ 190 h 289"/>
                <a:gd name="T20" fmla="*/ 53 w 272"/>
                <a:gd name="T21" fmla="*/ 213 h 289"/>
                <a:gd name="T22" fmla="*/ 60 w 272"/>
                <a:gd name="T23" fmla="*/ 266 h 289"/>
                <a:gd name="T24" fmla="*/ 75 w 272"/>
                <a:gd name="T25" fmla="*/ 289 h 289"/>
                <a:gd name="T26" fmla="*/ 219 w 272"/>
                <a:gd name="T27" fmla="*/ 273 h 289"/>
                <a:gd name="T28" fmla="*/ 219 w 272"/>
                <a:gd name="T29" fmla="*/ 289 h 289"/>
                <a:gd name="T30" fmla="*/ 227 w 272"/>
                <a:gd name="T31" fmla="*/ 289 h 289"/>
                <a:gd name="T32" fmla="*/ 227 w 272"/>
                <a:gd name="T33" fmla="*/ 258 h 289"/>
                <a:gd name="T34" fmla="*/ 257 w 272"/>
                <a:gd name="T35" fmla="*/ 258 h 289"/>
                <a:gd name="T36" fmla="*/ 257 w 272"/>
                <a:gd name="T37" fmla="*/ 243 h 289"/>
                <a:gd name="T38" fmla="*/ 250 w 272"/>
                <a:gd name="T39" fmla="*/ 243 h 289"/>
                <a:gd name="T40" fmla="*/ 257 w 272"/>
                <a:gd name="T41" fmla="*/ 243 h 289"/>
                <a:gd name="T42" fmla="*/ 250 w 272"/>
                <a:gd name="T43" fmla="*/ 235 h 289"/>
                <a:gd name="T44" fmla="*/ 265 w 272"/>
                <a:gd name="T45" fmla="*/ 205 h 289"/>
                <a:gd name="T46" fmla="*/ 257 w 272"/>
                <a:gd name="T47" fmla="*/ 182 h 289"/>
                <a:gd name="T48" fmla="*/ 272 w 272"/>
                <a:gd name="T49" fmla="*/ 182 h 289"/>
                <a:gd name="T50" fmla="*/ 257 w 272"/>
                <a:gd name="T51" fmla="*/ 160 h 289"/>
                <a:gd name="T52" fmla="*/ 257 w 272"/>
                <a:gd name="T53" fmla="*/ 167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2" h="289">
                  <a:moveTo>
                    <a:pt x="257" y="160"/>
                  </a:moveTo>
                  <a:lnTo>
                    <a:pt x="234" y="114"/>
                  </a:lnTo>
                  <a:lnTo>
                    <a:pt x="166" y="69"/>
                  </a:lnTo>
                  <a:lnTo>
                    <a:pt x="151" y="31"/>
                  </a:lnTo>
                  <a:lnTo>
                    <a:pt x="121" y="23"/>
                  </a:lnTo>
                  <a:lnTo>
                    <a:pt x="128" y="0"/>
                  </a:lnTo>
                  <a:lnTo>
                    <a:pt x="68" y="8"/>
                  </a:lnTo>
                  <a:lnTo>
                    <a:pt x="0" y="15"/>
                  </a:lnTo>
                  <a:lnTo>
                    <a:pt x="38" y="152"/>
                  </a:lnTo>
                  <a:lnTo>
                    <a:pt x="60" y="190"/>
                  </a:lnTo>
                  <a:lnTo>
                    <a:pt x="53" y="213"/>
                  </a:lnTo>
                  <a:lnTo>
                    <a:pt x="60" y="266"/>
                  </a:lnTo>
                  <a:lnTo>
                    <a:pt x="75" y="289"/>
                  </a:lnTo>
                  <a:lnTo>
                    <a:pt x="219" y="273"/>
                  </a:lnTo>
                  <a:lnTo>
                    <a:pt x="219" y="289"/>
                  </a:lnTo>
                  <a:lnTo>
                    <a:pt x="227" y="289"/>
                  </a:lnTo>
                  <a:lnTo>
                    <a:pt x="227" y="258"/>
                  </a:lnTo>
                  <a:lnTo>
                    <a:pt x="257" y="258"/>
                  </a:lnTo>
                  <a:lnTo>
                    <a:pt x="257" y="243"/>
                  </a:lnTo>
                  <a:lnTo>
                    <a:pt x="250" y="243"/>
                  </a:lnTo>
                  <a:lnTo>
                    <a:pt x="257" y="243"/>
                  </a:lnTo>
                  <a:lnTo>
                    <a:pt x="250" y="235"/>
                  </a:lnTo>
                  <a:lnTo>
                    <a:pt x="265" y="205"/>
                  </a:lnTo>
                  <a:lnTo>
                    <a:pt x="257" y="182"/>
                  </a:lnTo>
                  <a:lnTo>
                    <a:pt x="272" y="182"/>
                  </a:lnTo>
                  <a:lnTo>
                    <a:pt x="257" y="160"/>
                  </a:lnTo>
                  <a:lnTo>
                    <a:pt x="257" y="16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75" name="Freeform 162"/>
            <p:cNvSpPr>
              <a:spLocks/>
            </p:cNvSpPr>
            <p:nvPr/>
          </p:nvSpPr>
          <p:spPr bwMode="auto">
            <a:xfrm>
              <a:off x="2286" y="2892"/>
              <a:ext cx="60" cy="99"/>
            </a:xfrm>
            <a:custGeom>
              <a:avLst/>
              <a:gdLst>
                <a:gd name="T0" fmla="*/ 60 w 60"/>
                <a:gd name="T1" fmla="*/ 53 h 99"/>
                <a:gd name="T2" fmla="*/ 53 w 60"/>
                <a:gd name="T3" fmla="*/ 68 h 99"/>
                <a:gd name="T4" fmla="*/ 45 w 60"/>
                <a:gd name="T5" fmla="*/ 76 h 99"/>
                <a:gd name="T6" fmla="*/ 38 w 60"/>
                <a:gd name="T7" fmla="*/ 68 h 99"/>
                <a:gd name="T8" fmla="*/ 30 w 60"/>
                <a:gd name="T9" fmla="*/ 83 h 99"/>
                <a:gd name="T10" fmla="*/ 23 w 60"/>
                <a:gd name="T11" fmla="*/ 91 h 99"/>
                <a:gd name="T12" fmla="*/ 23 w 60"/>
                <a:gd name="T13" fmla="*/ 99 h 99"/>
                <a:gd name="T14" fmla="*/ 15 w 60"/>
                <a:gd name="T15" fmla="*/ 91 h 99"/>
                <a:gd name="T16" fmla="*/ 7 w 60"/>
                <a:gd name="T17" fmla="*/ 91 h 99"/>
                <a:gd name="T18" fmla="*/ 7 w 60"/>
                <a:gd name="T19" fmla="*/ 46 h 99"/>
                <a:gd name="T20" fmla="*/ 0 w 60"/>
                <a:gd name="T21" fmla="*/ 38 h 99"/>
                <a:gd name="T22" fmla="*/ 7 w 60"/>
                <a:gd name="T23" fmla="*/ 30 h 99"/>
                <a:gd name="T24" fmla="*/ 15 w 60"/>
                <a:gd name="T25" fmla="*/ 23 h 99"/>
                <a:gd name="T26" fmla="*/ 15 w 60"/>
                <a:gd name="T27" fmla="*/ 15 h 99"/>
                <a:gd name="T28" fmla="*/ 7 w 60"/>
                <a:gd name="T29" fmla="*/ 8 h 99"/>
                <a:gd name="T30" fmla="*/ 7 w 60"/>
                <a:gd name="T31" fmla="*/ 0 h 99"/>
                <a:gd name="T32" fmla="*/ 15 w 60"/>
                <a:gd name="T33" fmla="*/ 0 h 99"/>
                <a:gd name="T34" fmla="*/ 23 w 60"/>
                <a:gd name="T35" fmla="*/ 8 h 99"/>
                <a:gd name="T36" fmla="*/ 30 w 60"/>
                <a:gd name="T37" fmla="*/ 15 h 99"/>
                <a:gd name="T38" fmla="*/ 38 w 60"/>
                <a:gd name="T39" fmla="*/ 23 h 99"/>
                <a:gd name="T40" fmla="*/ 45 w 60"/>
                <a:gd name="T41" fmla="*/ 30 h 99"/>
                <a:gd name="T42" fmla="*/ 45 w 60"/>
                <a:gd name="T43" fmla="*/ 38 h 99"/>
                <a:gd name="T44" fmla="*/ 53 w 60"/>
                <a:gd name="T45" fmla="*/ 38 h 99"/>
                <a:gd name="T46" fmla="*/ 53 w 60"/>
                <a:gd name="T47" fmla="*/ 46 h 99"/>
                <a:gd name="T48" fmla="*/ 60 w 60"/>
                <a:gd name="T49" fmla="*/ 5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 h="99">
                  <a:moveTo>
                    <a:pt x="60" y="53"/>
                  </a:moveTo>
                  <a:lnTo>
                    <a:pt x="53" y="68"/>
                  </a:lnTo>
                  <a:lnTo>
                    <a:pt x="45" y="76"/>
                  </a:lnTo>
                  <a:lnTo>
                    <a:pt x="38" y="68"/>
                  </a:lnTo>
                  <a:lnTo>
                    <a:pt x="30" y="83"/>
                  </a:lnTo>
                  <a:lnTo>
                    <a:pt x="23" y="91"/>
                  </a:lnTo>
                  <a:lnTo>
                    <a:pt x="23" y="99"/>
                  </a:lnTo>
                  <a:lnTo>
                    <a:pt x="15" y="91"/>
                  </a:lnTo>
                  <a:lnTo>
                    <a:pt x="7" y="91"/>
                  </a:lnTo>
                  <a:lnTo>
                    <a:pt x="7" y="46"/>
                  </a:lnTo>
                  <a:lnTo>
                    <a:pt x="0" y="38"/>
                  </a:lnTo>
                  <a:lnTo>
                    <a:pt x="7" y="30"/>
                  </a:lnTo>
                  <a:lnTo>
                    <a:pt x="15" y="23"/>
                  </a:lnTo>
                  <a:lnTo>
                    <a:pt x="15" y="15"/>
                  </a:lnTo>
                  <a:lnTo>
                    <a:pt x="7" y="8"/>
                  </a:lnTo>
                  <a:lnTo>
                    <a:pt x="7" y="0"/>
                  </a:lnTo>
                  <a:lnTo>
                    <a:pt x="15" y="0"/>
                  </a:lnTo>
                  <a:lnTo>
                    <a:pt x="23" y="8"/>
                  </a:lnTo>
                  <a:lnTo>
                    <a:pt x="30" y="15"/>
                  </a:lnTo>
                  <a:lnTo>
                    <a:pt x="38" y="23"/>
                  </a:lnTo>
                  <a:lnTo>
                    <a:pt x="45" y="30"/>
                  </a:lnTo>
                  <a:lnTo>
                    <a:pt x="45" y="38"/>
                  </a:lnTo>
                  <a:lnTo>
                    <a:pt x="53" y="38"/>
                  </a:lnTo>
                  <a:lnTo>
                    <a:pt x="53" y="46"/>
                  </a:lnTo>
                  <a:lnTo>
                    <a:pt x="60" y="5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76" name="Freeform 163"/>
            <p:cNvSpPr>
              <a:spLocks/>
            </p:cNvSpPr>
            <p:nvPr/>
          </p:nvSpPr>
          <p:spPr bwMode="auto">
            <a:xfrm>
              <a:off x="2286" y="2892"/>
              <a:ext cx="60" cy="99"/>
            </a:xfrm>
            <a:custGeom>
              <a:avLst/>
              <a:gdLst>
                <a:gd name="T0" fmla="*/ 60 w 60"/>
                <a:gd name="T1" fmla="*/ 53 h 99"/>
                <a:gd name="T2" fmla="*/ 53 w 60"/>
                <a:gd name="T3" fmla="*/ 68 h 99"/>
                <a:gd name="T4" fmla="*/ 45 w 60"/>
                <a:gd name="T5" fmla="*/ 76 h 99"/>
                <a:gd name="T6" fmla="*/ 38 w 60"/>
                <a:gd name="T7" fmla="*/ 68 h 99"/>
                <a:gd name="T8" fmla="*/ 30 w 60"/>
                <a:gd name="T9" fmla="*/ 83 h 99"/>
                <a:gd name="T10" fmla="*/ 23 w 60"/>
                <a:gd name="T11" fmla="*/ 91 h 99"/>
                <a:gd name="T12" fmla="*/ 23 w 60"/>
                <a:gd name="T13" fmla="*/ 99 h 99"/>
                <a:gd name="T14" fmla="*/ 15 w 60"/>
                <a:gd name="T15" fmla="*/ 91 h 99"/>
                <a:gd name="T16" fmla="*/ 7 w 60"/>
                <a:gd name="T17" fmla="*/ 91 h 99"/>
                <a:gd name="T18" fmla="*/ 7 w 60"/>
                <a:gd name="T19" fmla="*/ 46 h 99"/>
                <a:gd name="T20" fmla="*/ 0 w 60"/>
                <a:gd name="T21" fmla="*/ 38 h 99"/>
                <a:gd name="T22" fmla="*/ 7 w 60"/>
                <a:gd name="T23" fmla="*/ 30 h 99"/>
                <a:gd name="T24" fmla="*/ 15 w 60"/>
                <a:gd name="T25" fmla="*/ 23 h 99"/>
                <a:gd name="T26" fmla="*/ 15 w 60"/>
                <a:gd name="T27" fmla="*/ 15 h 99"/>
                <a:gd name="T28" fmla="*/ 7 w 60"/>
                <a:gd name="T29" fmla="*/ 8 h 99"/>
                <a:gd name="T30" fmla="*/ 7 w 60"/>
                <a:gd name="T31" fmla="*/ 0 h 99"/>
                <a:gd name="T32" fmla="*/ 15 w 60"/>
                <a:gd name="T33" fmla="*/ 0 h 99"/>
                <a:gd name="T34" fmla="*/ 23 w 60"/>
                <a:gd name="T35" fmla="*/ 8 h 99"/>
                <a:gd name="T36" fmla="*/ 30 w 60"/>
                <a:gd name="T37" fmla="*/ 15 h 99"/>
                <a:gd name="T38" fmla="*/ 38 w 60"/>
                <a:gd name="T39" fmla="*/ 23 h 99"/>
                <a:gd name="T40" fmla="*/ 45 w 60"/>
                <a:gd name="T41" fmla="*/ 30 h 99"/>
                <a:gd name="T42" fmla="*/ 45 w 60"/>
                <a:gd name="T43" fmla="*/ 38 h 99"/>
                <a:gd name="T44" fmla="*/ 53 w 60"/>
                <a:gd name="T45" fmla="*/ 38 h 99"/>
                <a:gd name="T46" fmla="*/ 53 w 60"/>
                <a:gd name="T47" fmla="*/ 46 h 99"/>
                <a:gd name="T48" fmla="*/ 60 w 60"/>
                <a:gd name="T49" fmla="*/ 53 h 99"/>
                <a:gd name="T50" fmla="*/ 60 w 60"/>
                <a:gd name="T51" fmla="*/ 6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0" h="99">
                  <a:moveTo>
                    <a:pt x="60" y="53"/>
                  </a:moveTo>
                  <a:lnTo>
                    <a:pt x="53" y="68"/>
                  </a:lnTo>
                  <a:lnTo>
                    <a:pt x="45" y="76"/>
                  </a:lnTo>
                  <a:lnTo>
                    <a:pt x="38" y="68"/>
                  </a:lnTo>
                  <a:lnTo>
                    <a:pt x="30" y="83"/>
                  </a:lnTo>
                  <a:lnTo>
                    <a:pt x="23" y="91"/>
                  </a:lnTo>
                  <a:lnTo>
                    <a:pt x="23" y="99"/>
                  </a:lnTo>
                  <a:lnTo>
                    <a:pt x="15" y="91"/>
                  </a:lnTo>
                  <a:lnTo>
                    <a:pt x="7" y="91"/>
                  </a:lnTo>
                  <a:lnTo>
                    <a:pt x="7" y="46"/>
                  </a:lnTo>
                  <a:lnTo>
                    <a:pt x="0" y="38"/>
                  </a:lnTo>
                  <a:lnTo>
                    <a:pt x="7" y="30"/>
                  </a:lnTo>
                  <a:lnTo>
                    <a:pt x="15" y="23"/>
                  </a:lnTo>
                  <a:lnTo>
                    <a:pt x="15" y="15"/>
                  </a:lnTo>
                  <a:lnTo>
                    <a:pt x="7" y="8"/>
                  </a:lnTo>
                  <a:lnTo>
                    <a:pt x="7" y="0"/>
                  </a:lnTo>
                  <a:lnTo>
                    <a:pt x="15" y="0"/>
                  </a:lnTo>
                  <a:lnTo>
                    <a:pt x="23" y="8"/>
                  </a:lnTo>
                  <a:lnTo>
                    <a:pt x="30" y="15"/>
                  </a:lnTo>
                  <a:lnTo>
                    <a:pt x="38" y="23"/>
                  </a:lnTo>
                  <a:lnTo>
                    <a:pt x="45" y="30"/>
                  </a:lnTo>
                  <a:lnTo>
                    <a:pt x="45" y="38"/>
                  </a:lnTo>
                  <a:lnTo>
                    <a:pt x="53" y="38"/>
                  </a:lnTo>
                  <a:lnTo>
                    <a:pt x="53" y="46"/>
                  </a:lnTo>
                  <a:lnTo>
                    <a:pt x="60" y="53"/>
                  </a:lnTo>
                  <a:lnTo>
                    <a:pt x="60" y="6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77" name="Freeform 164"/>
            <p:cNvSpPr>
              <a:spLocks/>
            </p:cNvSpPr>
            <p:nvPr/>
          </p:nvSpPr>
          <p:spPr bwMode="auto">
            <a:xfrm>
              <a:off x="2256" y="2839"/>
              <a:ext cx="37" cy="30"/>
            </a:xfrm>
            <a:custGeom>
              <a:avLst/>
              <a:gdLst>
                <a:gd name="T0" fmla="*/ 37 w 37"/>
                <a:gd name="T1" fmla="*/ 23 h 30"/>
                <a:gd name="T2" fmla="*/ 30 w 37"/>
                <a:gd name="T3" fmla="*/ 15 h 30"/>
                <a:gd name="T4" fmla="*/ 22 w 37"/>
                <a:gd name="T5" fmla="*/ 8 h 30"/>
                <a:gd name="T6" fmla="*/ 7 w 37"/>
                <a:gd name="T7" fmla="*/ 8 h 30"/>
                <a:gd name="T8" fmla="*/ 7 w 37"/>
                <a:gd name="T9" fmla="*/ 0 h 30"/>
                <a:gd name="T10" fmla="*/ 0 w 37"/>
                <a:gd name="T11" fmla="*/ 0 h 30"/>
                <a:gd name="T12" fmla="*/ 0 w 37"/>
                <a:gd name="T13" fmla="*/ 15 h 30"/>
                <a:gd name="T14" fmla="*/ 7 w 37"/>
                <a:gd name="T15" fmla="*/ 15 h 30"/>
                <a:gd name="T16" fmla="*/ 15 w 37"/>
                <a:gd name="T17" fmla="*/ 30 h 30"/>
                <a:gd name="T18" fmla="*/ 30 w 37"/>
                <a:gd name="T19" fmla="*/ 30 h 30"/>
                <a:gd name="T20" fmla="*/ 30 w 37"/>
                <a:gd name="T21" fmla="*/ 23 h 30"/>
                <a:gd name="T22" fmla="*/ 37 w 37"/>
                <a:gd name="T23" fmla="*/ 2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30">
                  <a:moveTo>
                    <a:pt x="37" y="23"/>
                  </a:moveTo>
                  <a:lnTo>
                    <a:pt x="30" y="15"/>
                  </a:lnTo>
                  <a:lnTo>
                    <a:pt x="22" y="8"/>
                  </a:lnTo>
                  <a:lnTo>
                    <a:pt x="7" y="8"/>
                  </a:lnTo>
                  <a:lnTo>
                    <a:pt x="7" y="0"/>
                  </a:lnTo>
                  <a:lnTo>
                    <a:pt x="0" y="0"/>
                  </a:lnTo>
                  <a:lnTo>
                    <a:pt x="0" y="15"/>
                  </a:lnTo>
                  <a:lnTo>
                    <a:pt x="7" y="15"/>
                  </a:lnTo>
                  <a:lnTo>
                    <a:pt x="15" y="30"/>
                  </a:lnTo>
                  <a:lnTo>
                    <a:pt x="30" y="30"/>
                  </a:lnTo>
                  <a:lnTo>
                    <a:pt x="30" y="23"/>
                  </a:lnTo>
                  <a:lnTo>
                    <a:pt x="37" y="2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78" name="Freeform 165"/>
            <p:cNvSpPr>
              <a:spLocks/>
            </p:cNvSpPr>
            <p:nvPr/>
          </p:nvSpPr>
          <p:spPr bwMode="auto">
            <a:xfrm>
              <a:off x="2256" y="2839"/>
              <a:ext cx="37" cy="30"/>
            </a:xfrm>
            <a:custGeom>
              <a:avLst/>
              <a:gdLst>
                <a:gd name="T0" fmla="*/ 37 w 37"/>
                <a:gd name="T1" fmla="*/ 23 h 30"/>
                <a:gd name="T2" fmla="*/ 30 w 37"/>
                <a:gd name="T3" fmla="*/ 15 h 30"/>
                <a:gd name="T4" fmla="*/ 22 w 37"/>
                <a:gd name="T5" fmla="*/ 8 h 30"/>
                <a:gd name="T6" fmla="*/ 7 w 37"/>
                <a:gd name="T7" fmla="*/ 8 h 30"/>
                <a:gd name="T8" fmla="*/ 7 w 37"/>
                <a:gd name="T9" fmla="*/ 0 h 30"/>
                <a:gd name="T10" fmla="*/ 0 w 37"/>
                <a:gd name="T11" fmla="*/ 0 h 30"/>
                <a:gd name="T12" fmla="*/ 0 w 37"/>
                <a:gd name="T13" fmla="*/ 15 h 30"/>
                <a:gd name="T14" fmla="*/ 7 w 37"/>
                <a:gd name="T15" fmla="*/ 15 h 30"/>
                <a:gd name="T16" fmla="*/ 15 w 37"/>
                <a:gd name="T17" fmla="*/ 30 h 30"/>
                <a:gd name="T18" fmla="*/ 30 w 37"/>
                <a:gd name="T19" fmla="*/ 30 h 30"/>
                <a:gd name="T20" fmla="*/ 30 w 37"/>
                <a:gd name="T21" fmla="*/ 23 h 30"/>
                <a:gd name="T22" fmla="*/ 37 w 37"/>
                <a:gd name="T23" fmla="*/ 23 h 30"/>
                <a:gd name="T24" fmla="*/ 37 w 37"/>
                <a:gd name="T2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0">
                  <a:moveTo>
                    <a:pt x="37" y="23"/>
                  </a:moveTo>
                  <a:lnTo>
                    <a:pt x="30" y="15"/>
                  </a:lnTo>
                  <a:lnTo>
                    <a:pt x="22" y="8"/>
                  </a:lnTo>
                  <a:lnTo>
                    <a:pt x="7" y="8"/>
                  </a:lnTo>
                  <a:lnTo>
                    <a:pt x="7" y="0"/>
                  </a:lnTo>
                  <a:lnTo>
                    <a:pt x="0" y="0"/>
                  </a:lnTo>
                  <a:lnTo>
                    <a:pt x="0" y="15"/>
                  </a:lnTo>
                  <a:lnTo>
                    <a:pt x="7" y="15"/>
                  </a:lnTo>
                  <a:lnTo>
                    <a:pt x="15" y="30"/>
                  </a:lnTo>
                  <a:lnTo>
                    <a:pt x="30" y="30"/>
                  </a:lnTo>
                  <a:lnTo>
                    <a:pt x="30" y="23"/>
                  </a:lnTo>
                  <a:lnTo>
                    <a:pt x="37" y="23"/>
                  </a:lnTo>
                  <a:lnTo>
                    <a:pt x="37" y="3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79" name="Freeform 166"/>
            <p:cNvSpPr>
              <a:spLocks/>
            </p:cNvSpPr>
            <p:nvPr/>
          </p:nvSpPr>
          <p:spPr bwMode="auto">
            <a:xfrm>
              <a:off x="2180" y="2793"/>
              <a:ext cx="30" cy="31"/>
            </a:xfrm>
            <a:custGeom>
              <a:avLst/>
              <a:gdLst>
                <a:gd name="T0" fmla="*/ 30 w 30"/>
                <a:gd name="T1" fmla="*/ 23 h 31"/>
                <a:gd name="T2" fmla="*/ 23 w 30"/>
                <a:gd name="T3" fmla="*/ 16 h 31"/>
                <a:gd name="T4" fmla="*/ 23 w 30"/>
                <a:gd name="T5" fmla="*/ 8 h 31"/>
                <a:gd name="T6" fmla="*/ 15 w 30"/>
                <a:gd name="T7" fmla="*/ 0 h 31"/>
                <a:gd name="T8" fmla="*/ 8 w 30"/>
                <a:gd name="T9" fmla="*/ 0 h 31"/>
                <a:gd name="T10" fmla="*/ 8 w 30"/>
                <a:gd name="T11" fmla="*/ 8 h 31"/>
                <a:gd name="T12" fmla="*/ 0 w 30"/>
                <a:gd name="T13" fmla="*/ 8 h 31"/>
                <a:gd name="T14" fmla="*/ 0 w 30"/>
                <a:gd name="T15" fmla="*/ 16 h 31"/>
                <a:gd name="T16" fmla="*/ 8 w 30"/>
                <a:gd name="T17" fmla="*/ 23 h 31"/>
                <a:gd name="T18" fmla="*/ 15 w 30"/>
                <a:gd name="T19" fmla="*/ 23 h 31"/>
                <a:gd name="T20" fmla="*/ 23 w 30"/>
                <a:gd name="T21" fmla="*/ 31 h 31"/>
                <a:gd name="T22" fmla="*/ 30 w 30"/>
                <a:gd name="T23"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31">
                  <a:moveTo>
                    <a:pt x="30" y="23"/>
                  </a:moveTo>
                  <a:lnTo>
                    <a:pt x="23" y="16"/>
                  </a:lnTo>
                  <a:lnTo>
                    <a:pt x="23" y="8"/>
                  </a:lnTo>
                  <a:lnTo>
                    <a:pt x="15" y="0"/>
                  </a:lnTo>
                  <a:lnTo>
                    <a:pt x="8" y="0"/>
                  </a:lnTo>
                  <a:lnTo>
                    <a:pt x="8" y="8"/>
                  </a:lnTo>
                  <a:lnTo>
                    <a:pt x="0" y="8"/>
                  </a:lnTo>
                  <a:lnTo>
                    <a:pt x="0" y="16"/>
                  </a:lnTo>
                  <a:lnTo>
                    <a:pt x="8" y="23"/>
                  </a:lnTo>
                  <a:lnTo>
                    <a:pt x="15" y="23"/>
                  </a:lnTo>
                  <a:lnTo>
                    <a:pt x="23" y="31"/>
                  </a:lnTo>
                  <a:lnTo>
                    <a:pt x="30" y="2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80" name="Freeform 167"/>
            <p:cNvSpPr>
              <a:spLocks/>
            </p:cNvSpPr>
            <p:nvPr/>
          </p:nvSpPr>
          <p:spPr bwMode="auto">
            <a:xfrm>
              <a:off x="2180" y="2793"/>
              <a:ext cx="30" cy="31"/>
            </a:xfrm>
            <a:custGeom>
              <a:avLst/>
              <a:gdLst>
                <a:gd name="T0" fmla="*/ 30 w 30"/>
                <a:gd name="T1" fmla="*/ 23 h 31"/>
                <a:gd name="T2" fmla="*/ 23 w 30"/>
                <a:gd name="T3" fmla="*/ 16 h 31"/>
                <a:gd name="T4" fmla="*/ 23 w 30"/>
                <a:gd name="T5" fmla="*/ 8 h 31"/>
                <a:gd name="T6" fmla="*/ 15 w 30"/>
                <a:gd name="T7" fmla="*/ 0 h 31"/>
                <a:gd name="T8" fmla="*/ 8 w 30"/>
                <a:gd name="T9" fmla="*/ 0 h 31"/>
                <a:gd name="T10" fmla="*/ 8 w 30"/>
                <a:gd name="T11" fmla="*/ 8 h 31"/>
                <a:gd name="T12" fmla="*/ 0 w 30"/>
                <a:gd name="T13" fmla="*/ 8 h 31"/>
                <a:gd name="T14" fmla="*/ 0 w 30"/>
                <a:gd name="T15" fmla="*/ 16 h 31"/>
                <a:gd name="T16" fmla="*/ 8 w 30"/>
                <a:gd name="T17" fmla="*/ 23 h 31"/>
                <a:gd name="T18" fmla="*/ 15 w 30"/>
                <a:gd name="T19" fmla="*/ 23 h 31"/>
                <a:gd name="T20" fmla="*/ 23 w 30"/>
                <a:gd name="T21" fmla="*/ 31 h 31"/>
                <a:gd name="T22" fmla="*/ 30 w 30"/>
                <a:gd name="T23" fmla="*/ 23 h 31"/>
                <a:gd name="T24" fmla="*/ 30 w 30"/>
                <a:gd name="T25"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1">
                  <a:moveTo>
                    <a:pt x="30" y="23"/>
                  </a:moveTo>
                  <a:lnTo>
                    <a:pt x="23" y="16"/>
                  </a:lnTo>
                  <a:lnTo>
                    <a:pt x="23" y="8"/>
                  </a:lnTo>
                  <a:lnTo>
                    <a:pt x="15" y="0"/>
                  </a:lnTo>
                  <a:lnTo>
                    <a:pt x="8" y="0"/>
                  </a:lnTo>
                  <a:lnTo>
                    <a:pt x="8" y="8"/>
                  </a:lnTo>
                  <a:lnTo>
                    <a:pt x="0" y="8"/>
                  </a:lnTo>
                  <a:lnTo>
                    <a:pt x="0" y="16"/>
                  </a:lnTo>
                  <a:lnTo>
                    <a:pt x="8" y="23"/>
                  </a:lnTo>
                  <a:lnTo>
                    <a:pt x="15" y="23"/>
                  </a:lnTo>
                  <a:lnTo>
                    <a:pt x="23" y="31"/>
                  </a:lnTo>
                  <a:lnTo>
                    <a:pt x="30" y="23"/>
                  </a:lnTo>
                  <a:lnTo>
                    <a:pt x="30" y="3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81" name="Freeform 168"/>
            <p:cNvSpPr>
              <a:spLocks/>
            </p:cNvSpPr>
            <p:nvPr/>
          </p:nvSpPr>
          <p:spPr bwMode="auto">
            <a:xfrm>
              <a:off x="2225" y="2824"/>
              <a:ext cx="31" cy="15"/>
            </a:xfrm>
            <a:custGeom>
              <a:avLst/>
              <a:gdLst>
                <a:gd name="T0" fmla="*/ 31 w 31"/>
                <a:gd name="T1" fmla="*/ 7 h 15"/>
                <a:gd name="T2" fmla="*/ 23 w 31"/>
                <a:gd name="T3" fmla="*/ 15 h 15"/>
                <a:gd name="T4" fmla="*/ 8 w 31"/>
                <a:gd name="T5" fmla="*/ 7 h 15"/>
                <a:gd name="T6" fmla="*/ 0 w 31"/>
                <a:gd name="T7" fmla="*/ 7 h 15"/>
                <a:gd name="T8" fmla="*/ 0 w 31"/>
                <a:gd name="T9" fmla="*/ 0 h 15"/>
                <a:gd name="T10" fmla="*/ 15 w 31"/>
                <a:gd name="T11" fmla="*/ 7 h 15"/>
                <a:gd name="T12" fmla="*/ 15 w 31"/>
                <a:gd name="T13" fmla="*/ 0 h 15"/>
                <a:gd name="T14" fmla="*/ 23 w 31"/>
                <a:gd name="T15" fmla="*/ 7 h 15"/>
                <a:gd name="T16" fmla="*/ 31 w 31"/>
                <a:gd name="T17"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15">
                  <a:moveTo>
                    <a:pt x="31" y="7"/>
                  </a:moveTo>
                  <a:lnTo>
                    <a:pt x="23" y="15"/>
                  </a:lnTo>
                  <a:lnTo>
                    <a:pt x="8" y="7"/>
                  </a:lnTo>
                  <a:lnTo>
                    <a:pt x="0" y="7"/>
                  </a:lnTo>
                  <a:lnTo>
                    <a:pt x="0" y="0"/>
                  </a:lnTo>
                  <a:lnTo>
                    <a:pt x="15" y="7"/>
                  </a:lnTo>
                  <a:lnTo>
                    <a:pt x="15" y="0"/>
                  </a:lnTo>
                  <a:lnTo>
                    <a:pt x="23" y="7"/>
                  </a:lnTo>
                  <a:lnTo>
                    <a:pt x="31" y="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82" name="Freeform 169"/>
            <p:cNvSpPr>
              <a:spLocks/>
            </p:cNvSpPr>
            <p:nvPr/>
          </p:nvSpPr>
          <p:spPr bwMode="auto">
            <a:xfrm>
              <a:off x="2225" y="2824"/>
              <a:ext cx="31" cy="15"/>
            </a:xfrm>
            <a:custGeom>
              <a:avLst/>
              <a:gdLst>
                <a:gd name="T0" fmla="*/ 31 w 31"/>
                <a:gd name="T1" fmla="*/ 7 h 15"/>
                <a:gd name="T2" fmla="*/ 23 w 31"/>
                <a:gd name="T3" fmla="*/ 15 h 15"/>
                <a:gd name="T4" fmla="*/ 8 w 31"/>
                <a:gd name="T5" fmla="*/ 7 h 15"/>
                <a:gd name="T6" fmla="*/ 0 w 31"/>
                <a:gd name="T7" fmla="*/ 7 h 15"/>
                <a:gd name="T8" fmla="*/ 0 w 31"/>
                <a:gd name="T9" fmla="*/ 0 h 15"/>
                <a:gd name="T10" fmla="*/ 15 w 31"/>
                <a:gd name="T11" fmla="*/ 7 h 15"/>
                <a:gd name="T12" fmla="*/ 15 w 31"/>
                <a:gd name="T13" fmla="*/ 0 h 15"/>
                <a:gd name="T14" fmla="*/ 23 w 31"/>
                <a:gd name="T15" fmla="*/ 7 h 15"/>
                <a:gd name="T16" fmla="*/ 31 w 31"/>
                <a:gd name="T17" fmla="*/ 7 h 15"/>
                <a:gd name="T18" fmla="*/ 31 w 31"/>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5">
                  <a:moveTo>
                    <a:pt x="31" y="7"/>
                  </a:moveTo>
                  <a:lnTo>
                    <a:pt x="23" y="15"/>
                  </a:lnTo>
                  <a:lnTo>
                    <a:pt x="8" y="7"/>
                  </a:lnTo>
                  <a:lnTo>
                    <a:pt x="0" y="7"/>
                  </a:lnTo>
                  <a:lnTo>
                    <a:pt x="0" y="0"/>
                  </a:lnTo>
                  <a:lnTo>
                    <a:pt x="15" y="7"/>
                  </a:lnTo>
                  <a:lnTo>
                    <a:pt x="15" y="0"/>
                  </a:lnTo>
                  <a:lnTo>
                    <a:pt x="23" y="7"/>
                  </a:lnTo>
                  <a:lnTo>
                    <a:pt x="31" y="7"/>
                  </a:lnTo>
                  <a:lnTo>
                    <a:pt x="31"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83" name="Freeform 170"/>
            <p:cNvSpPr>
              <a:spLocks/>
            </p:cNvSpPr>
            <p:nvPr/>
          </p:nvSpPr>
          <p:spPr bwMode="auto">
            <a:xfrm>
              <a:off x="2104" y="2755"/>
              <a:ext cx="23" cy="23"/>
            </a:xfrm>
            <a:custGeom>
              <a:avLst/>
              <a:gdLst>
                <a:gd name="T0" fmla="*/ 23 w 23"/>
                <a:gd name="T1" fmla="*/ 8 h 23"/>
                <a:gd name="T2" fmla="*/ 23 w 23"/>
                <a:gd name="T3" fmla="*/ 16 h 23"/>
                <a:gd name="T4" fmla="*/ 15 w 23"/>
                <a:gd name="T5" fmla="*/ 23 h 23"/>
                <a:gd name="T6" fmla="*/ 8 w 23"/>
                <a:gd name="T7" fmla="*/ 23 h 23"/>
                <a:gd name="T8" fmla="*/ 0 w 23"/>
                <a:gd name="T9" fmla="*/ 16 h 23"/>
                <a:gd name="T10" fmla="*/ 0 w 23"/>
                <a:gd name="T11" fmla="*/ 8 h 23"/>
                <a:gd name="T12" fmla="*/ 8 w 23"/>
                <a:gd name="T13" fmla="*/ 0 h 23"/>
                <a:gd name="T14" fmla="*/ 23 w 23"/>
                <a:gd name="T15" fmla="*/ 0 h 23"/>
                <a:gd name="T16" fmla="*/ 23 w 23"/>
                <a:gd name="T17"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3" y="8"/>
                  </a:moveTo>
                  <a:lnTo>
                    <a:pt x="23" y="16"/>
                  </a:lnTo>
                  <a:lnTo>
                    <a:pt x="15" y="23"/>
                  </a:lnTo>
                  <a:lnTo>
                    <a:pt x="8" y="23"/>
                  </a:lnTo>
                  <a:lnTo>
                    <a:pt x="0" y="16"/>
                  </a:lnTo>
                  <a:lnTo>
                    <a:pt x="0" y="8"/>
                  </a:lnTo>
                  <a:lnTo>
                    <a:pt x="8" y="0"/>
                  </a:lnTo>
                  <a:lnTo>
                    <a:pt x="23" y="0"/>
                  </a:lnTo>
                  <a:lnTo>
                    <a:pt x="23" y="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84" name="Freeform 171"/>
            <p:cNvSpPr>
              <a:spLocks/>
            </p:cNvSpPr>
            <p:nvPr/>
          </p:nvSpPr>
          <p:spPr bwMode="auto">
            <a:xfrm>
              <a:off x="2104" y="2755"/>
              <a:ext cx="23" cy="23"/>
            </a:xfrm>
            <a:custGeom>
              <a:avLst/>
              <a:gdLst>
                <a:gd name="T0" fmla="*/ 23 w 23"/>
                <a:gd name="T1" fmla="*/ 8 h 23"/>
                <a:gd name="T2" fmla="*/ 23 w 23"/>
                <a:gd name="T3" fmla="*/ 16 h 23"/>
                <a:gd name="T4" fmla="*/ 15 w 23"/>
                <a:gd name="T5" fmla="*/ 23 h 23"/>
                <a:gd name="T6" fmla="*/ 8 w 23"/>
                <a:gd name="T7" fmla="*/ 23 h 23"/>
                <a:gd name="T8" fmla="*/ 0 w 23"/>
                <a:gd name="T9" fmla="*/ 16 h 23"/>
                <a:gd name="T10" fmla="*/ 0 w 23"/>
                <a:gd name="T11" fmla="*/ 8 h 23"/>
                <a:gd name="T12" fmla="*/ 8 w 23"/>
                <a:gd name="T13" fmla="*/ 0 h 23"/>
                <a:gd name="T14" fmla="*/ 23 w 23"/>
                <a:gd name="T15" fmla="*/ 0 h 23"/>
                <a:gd name="T16" fmla="*/ 23 w 23"/>
                <a:gd name="T17" fmla="*/ 8 h 23"/>
                <a:gd name="T18" fmla="*/ 23 w 23"/>
                <a:gd name="T19"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8"/>
                  </a:moveTo>
                  <a:lnTo>
                    <a:pt x="23" y="16"/>
                  </a:lnTo>
                  <a:lnTo>
                    <a:pt x="15" y="23"/>
                  </a:lnTo>
                  <a:lnTo>
                    <a:pt x="8" y="23"/>
                  </a:lnTo>
                  <a:lnTo>
                    <a:pt x="0" y="16"/>
                  </a:lnTo>
                  <a:lnTo>
                    <a:pt x="0" y="8"/>
                  </a:lnTo>
                  <a:lnTo>
                    <a:pt x="8" y="0"/>
                  </a:lnTo>
                  <a:lnTo>
                    <a:pt x="23" y="0"/>
                  </a:lnTo>
                  <a:lnTo>
                    <a:pt x="23" y="8"/>
                  </a:lnTo>
                  <a:lnTo>
                    <a:pt x="23"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85" name="Freeform 172"/>
            <p:cNvSpPr>
              <a:spLocks/>
            </p:cNvSpPr>
            <p:nvPr/>
          </p:nvSpPr>
          <p:spPr bwMode="auto">
            <a:xfrm>
              <a:off x="2082" y="2763"/>
              <a:ext cx="7" cy="23"/>
            </a:xfrm>
            <a:custGeom>
              <a:avLst/>
              <a:gdLst>
                <a:gd name="T0" fmla="*/ 7 w 7"/>
                <a:gd name="T1" fmla="*/ 8 h 23"/>
                <a:gd name="T2" fmla="*/ 7 w 7"/>
                <a:gd name="T3" fmla="*/ 0 h 23"/>
                <a:gd name="T4" fmla="*/ 7 w 7"/>
                <a:gd name="T5" fmla="*/ 8 h 23"/>
                <a:gd name="T6" fmla="*/ 0 w 7"/>
                <a:gd name="T7" fmla="*/ 15 h 23"/>
                <a:gd name="T8" fmla="*/ 0 w 7"/>
                <a:gd name="T9" fmla="*/ 23 h 23"/>
                <a:gd name="T10" fmla="*/ 7 w 7"/>
                <a:gd name="T11" fmla="*/ 15 h 23"/>
                <a:gd name="T12" fmla="*/ 7 w 7"/>
                <a:gd name="T13" fmla="*/ 8 h 23"/>
              </a:gdLst>
              <a:ahLst/>
              <a:cxnLst>
                <a:cxn ang="0">
                  <a:pos x="T0" y="T1"/>
                </a:cxn>
                <a:cxn ang="0">
                  <a:pos x="T2" y="T3"/>
                </a:cxn>
                <a:cxn ang="0">
                  <a:pos x="T4" y="T5"/>
                </a:cxn>
                <a:cxn ang="0">
                  <a:pos x="T6" y="T7"/>
                </a:cxn>
                <a:cxn ang="0">
                  <a:pos x="T8" y="T9"/>
                </a:cxn>
                <a:cxn ang="0">
                  <a:pos x="T10" y="T11"/>
                </a:cxn>
                <a:cxn ang="0">
                  <a:pos x="T12" y="T13"/>
                </a:cxn>
              </a:cxnLst>
              <a:rect l="0" t="0" r="r" b="b"/>
              <a:pathLst>
                <a:path w="7" h="23">
                  <a:moveTo>
                    <a:pt x="7" y="8"/>
                  </a:moveTo>
                  <a:lnTo>
                    <a:pt x="7" y="0"/>
                  </a:lnTo>
                  <a:lnTo>
                    <a:pt x="7" y="8"/>
                  </a:lnTo>
                  <a:lnTo>
                    <a:pt x="0" y="15"/>
                  </a:lnTo>
                  <a:lnTo>
                    <a:pt x="0" y="23"/>
                  </a:lnTo>
                  <a:lnTo>
                    <a:pt x="7" y="15"/>
                  </a:lnTo>
                  <a:lnTo>
                    <a:pt x="7" y="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86" name="Freeform 173"/>
            <p:cNvSpPr>
              <a:spLocks/>
            </p:cNvSpPr>
            <p:nvPr/>
          </p:nvSpPr>
          <p:spPr bwMode="auto">
            <a:xfrm>
              <a:off x="2082" y="2763"/>
              <a:ext cx="7" cy="23"/>
            </a:xfrm>
            <a:custGeom>
              <a:avLst/>
              <a:gdLst>
                <a:gd name="T0" fmla="*/ 7 w 7"/>
                <a:gd name="T1" fmla="*/ 8 h 23"/>
                <a:gd name="T2" fmla="*/ 7 w 7"/>
                <a:gd name="T3" fmla="*/ 0 h 23"/>
                <a:gd name="T4" fmla="*/ 7 w 7"/>
                <a:gd name="T5" fmla="*/ 8 h 23"/>
                <a:gd name="T6" fmla="*/ 0 w 7"/>
                <a:gd name="T7" fmla="*/ 15 h 23"/>
                <a:gd name="T8" fmla="*/ 0 w 7"/>
                <a:gd name="T9" fmla="*/ 23 h 23"/>
                <a:gd name="T10" fmla="*/ 7 w 7"/>
                <a:gd name="T11" fmla="*/ 15 h 23"/>
                <a:gd name="T12" fmla="*/ 7 w 7"/>
                <a:gd name="T13" fmla="*/ 8 h 23"/>
                <a:gd name="T14" fmla="*/ 7 w 7"/>
                <a:gd name="T15" fmla="*/ 15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3">
                  <a:moveTo>
                    <a:pt x="7" y="8"/>
                  </a:moveTo>
                  <a:lnTo>
                    <a:pt x="7" y="0"/>
                  </a:lnTo>
                  <a:lnTo>
                    <a:pt x="7" y="8"/>
                  </a:lnTo>
                  <a:lnTo>
                    <a:pt x="0" y="15"/>
                  </a:lnTo>
                  <a:lnTo>
                    <a:pt x="0" y="23"/>
                  </a:lnTo>
                  <a:lnTo>
                    <a:pt x="7" y="15"/>
                  </a:lnTo>
                  <a:lnTo>
                    <a:pt x="7" y="8"/>
                  </a:lnTo>
                  <a:lnTo>
                    <a:pt x="7"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87" name="Freeform 174"/>
            <p:cNvSpPr>
              <a:spLocks/>
            </p:cNvSpPr>
            <p:nvPr/>
          </p:nvSpPr>
          <p:spPr bwMode="auto">
            <a:xfrm>
              <a:off x="2256" y="2869"/>
              <a:ext cx="7" cy="8"/>
            </a:xfrm>
            <a:custGeom>
              <a:avLst/>
              <a:gdLst>
                <a:gd name="T0" fmla="*/ 7 w 7"/>
                <a:gd name="T1" fmla="*/ 8 h 8"/>
                <a:gd name="T2" fmla="*/ 0 w 7"/>
                <a:gd name="T3" fmla="*/ 8 h 8"/>
                <a:gd name="T4" fmla="*/ 7 w 7"/>
                <a:gd name="T5" fmla="*/ 0 h 8"/>
                <a:gd name="T6" fmla="*/ 7 w 7"/>
                <a:gd name="T7" fmla="*/ 8 h 8"/>
              </a:gdLst>
              <a:ahLst/>
              <a:cxnLst>
                <a:cxn ang="0">
                  <a:pos x="T0" y="T1"/>
                </a:cxn>
                <a:cxn ang="0">
                  <a:pos x="T2" y="T3"/>
                </a:cxn>
                <a:cxn ang="0">
                  <a:pos x="T4" y="T5"/>
                </a:cxn>
                <a:cxn ang="0">
                  <a:pos x="T6" y="T7"/>
                </a:cxn>
              </a:cxnLst>
              <a:rect l="0" t="0" r="r" b="b"/>
              <a:pathLst>
                <a:path w="7" h="8">
                  <a:moveTo>
                    <a:pt x="7" y="8"/>
                  </a:moveTo>
                  <a:lnTo>
                    <a:pt x="0" y="8"/>
                  </a:lnTo>
                  <a:lnTo>
                    <a:pt x="7" y="0"/>
                  </a:lnTo>
                  <a:lnTo>
                    <a:pt x="7" y="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56" name="Freeform 175"/>
            <p:cNvSpPr>
              <a:spLocks/>
            </p:cNvSpPr>
            <p:nvPr/>
          </p:nvSpPr>
          <p:spPr bwMode="auto">
            <a:xfrm>
              <a:off x="2256" y="2869"/>
              <a:ext cx="7" cy="15"/>
            </a:xfrm>
            <a:custGeom>
              <a:avLst/>
              <a:gdLst>
                <a:gd name="T0" fmla="*/ 7 w 7"/>
                <a:gd name="T1" fmla="*/ 8 h 15"/>
                <a:gd name="T2" fmla="*/ 0 w 7"/>
                <a:gd name="T3" fmla="*/ 8 h 15"/>
                <a:gd name="T4" fmla="*/ 7 w 7"/>
                <a:gd name="T5" fmla="*/ 0 h 15"/>
                <a:gd name="T6" fmla="*/ 7 w 7"/>
                <a:gd name="T7" fmla="*/ 8 h 15"/>
                <a:gd name="T8" fmla="*/ 7 w 7"/>
                <a:gd name="T9" fmla="*/ 15 h 15"/>
              </a:gdLst>
              <a:ahLst/>
              <a:cxnLst>
                <a:cxn ang="0">
                  <a:pos x="T0" y="T1"/>
                </a:cxn>
                <a:cxn ang="0">
                  <a:pos x="T2" y="T3"/>
                </a:cxn>
                <a:cxn ang="0">
                  <a:pos x="T4" y="T5"/>
                </a:cxn>
                <a:cxn ang="0">
                  <a:pos x="T6" y="T7"/>
                </a:cxn>
                <a:cxn ang="0">
                  <a:pos x="T8" y="T9"/>
                </a:cxn>
              </a:cxnLst>
              <a:rect l="0" t="0" r="r" b="b"/>
              <a:pathLst>
                <a:path w="7" h="15">
                  <a:moveTo>
                    <a:pt x="7" y="8"/>
                  </a:moveTo>
                  <a:lnTo>
                    <a:pt x="0" y="8"/>
                  </a:lnTo>
                  <a:lnTo>
                    <a:pt x="7" y="0"/>
                  </a:lnTo>
                  <a:lnTo>
                    <a:pt x="7" y="8"/>
                  </a:lnTo>
                  <a:lnTo>
                    <a:pt x="7"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57" name="Freeform 176"/>
            <p:cNvSpPr>
              <a:spLocks/>
            </p:cNvSpPr>
            <p:nvPr/>
          </p:nvSpPr>
          <p:spPr bwMode="auto">
            <a:xfrm>
              <a:off x="2240" y="2847"/>
              <a:ext cx="8" cy="15"/>
            </a:xfrm>
            <a:custGeom>
              <a:avLst/>
              <a:gdLst>
                <a:gd name="T0" fmla="*/ 8 w 8"/>
                <a:gd name="T1" fmla="*/ 7 h 15"/>
                <a:gd name="T2" fmla="*/ 8 w 8"/>
                <a:gd name="T3" fmla="*/ 15 h 15"/>
                <a:gd name="T4" fmla="*/ 0 w 8"/>
                <a:gd name="T5" fmla="*/ 15 h 15"/>
                <a:gd name="T6" fmla="*/ 0 w 8"/>
                <a:gd name="T7" fmla="*/ 0 h 15"/>
                <a:gd name="T8" fmla="*/ 8 w 8"/>
                <a:gd name="T9" fmla="*/ 0 h 15"/>
                <a:gd name="T10" fmla="*/ 8 w 8"/>
                <a:gd name="T11" fmla="*/ 7 h 15"/>
              </a:gdLst>
              <a:ahLst/>
              <a:cxnLst>
                <a:cxn ang="0">
                  <a:pos x="T0" y="T1"/>
                </a:cxn>
                <a:cxn ang="0">
                  <a:pos x="T2" y="T3"/>
                </a:cxn>
                <a:cxn ang="0">
                  <a:pos x="T4" y="T5"/>
                </a:cxn>
                <a:cxn ang="0">
                  <a:pos x="T6" y="T7"/>
                </a:cxn>
                <a:cxn ang="0">
                  <a:pos x="T8" y="T9"/>
                </a:cxn>
                <a:cxn ang="0">
                  <a:pos x="T10" y="T11"/>
                </a:cxn>
              </a:cxnLst>
              <a:rect l="0" t="0" r="r" b="b"/>
              <a:pathLst>
                <a:path w="8" h="15">
                  <a:moveTo>
                    <a:pt x="8" y="7"/>
                  </a:moveTo>
                  <a:lnTo>
                    <a:pt x="8" y="15"/>
                  </a:lnTo>
                  <a:lnTo>
                    <a:pt x="0" y="15"/>
                  </a:lnTo>
                  <a:lnTo>
                    <a:pt x="0" y="0"/>
                  </a:lnTo>
                  <a:lnTo>
                    <a:pt x="8" y="0"/>
                  </a:lnTo>
                  <a:lnTo>
                    <a:pt x="8" y="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58" name="Freeform 177"/>
            <p:cNvSpPr>
              <a:spLocks/>
            </p:cNvSpPr>
            <p:nvPr/>
          </p:nvSpPr>
          <p:spPr bwMode="auto">
            <a:xfrm>
              <a:off x="2240" y="2847"/>
              <a:ext cx="8" cy="15"/>
            </a:xfrm>
            <a:custGeom>
              <a:avLst/>
              <a:gdLst>
                <a:gd name="T0" fmla="*/ 8 w 8"/>
                <a:gd name="T1" fmla="*/ 7 h 15"/>
                <a:gd name="T2" fmla="*/ 8 w 8"/>
                <a:gd name="T3" fmla="*/ 15 h 15"/>
                <a:gd name="T4" fmla="*/ 0 w 8"/>
                <a:gd name="T5" fmla="*/ 15 h 15"/>
                <a:gd name="T6" fmla="*/ 0 w 8"/>
                <a:gd name="T7" fmla="*/ 0 h 15"/>
                <a:gd name="T8" fmla="*/ 8 w 8"/>
                <a:gd name="T9" fmla="*/ 0 h 15"/>
                <a:gd name="T10" fmla="*/ 8 w 8"/>
                <a:gd name="T11" fmla="*/ 7 h 15"/>
                <a:gd name="T12" fmla="*/ 8 w 8"/>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8" h="15">
                  <a:moveTo>
                    <a:pt x="8" y="7"/>
                  </a:moveTo>
                  <a:lnTo>
                    <a:pt x="8" y="15"/>
                  </a:lnTo>
                  <a:lnTo>
                    <a:pt x="0" y="15"/>
                  </a:lnTo>
                  <a:lnTo>
                    <a:pt x="0" y="0"/>
                  </a:lnTo>
                  <a:lnTo>
                    <a:pt x="8" y="0"/>
                  </a:lnTo>
                  <a:lnTo>
                    <a:pt x="8" y="7"/>
                  </a:lnTo>
                  <a:lnTo>
                    <a:pt x="8"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59" name="Freeform 178"/>
            <p:cNvSpPr>
              <a:spLocks/>
            </p:cNvSpPr>
            <p:nvPr/>
          </p:nvSpPr>
          <p:spPr bwMode="auto">
            <a:xfrm>
              <a:off x="1923" y="1390"/>
              <a:ext cx="302" cy="486"/>
            </a:xfrm>
            <a:custGeom>
              <a:avLst/>
              <a:gdLst>
                <a:gd name="T0" fmla="*/ 302 w 302"/>
                <a:gd name="T1" fmla="*/ 334 h 486"/>
                <a:gd name="T2" fmla="*/ 287 w 302"/>
                <a:gd name="T3" fmla="*/ 311 h 486"/>
                <a:gd name="T4" fmla="*/ 280 w 302"/>
                <a:gd name="T5" fmla="*/ 326 h 486"/>
                <a:gd name="T6" fmla="*/ 242 w 302"/>
                <a:gd name="T7" fmla="*/ 319 h 486"/>
                <a:gd name="T8" fmla="*/ 219 w 302"/>
                <a:gd name="T9" fmla="*/ 326 h 486"/>
                <a:gd name="T10" fmla="*/ 212 w 302"/>
                <a:gd name="T11" fmla="*/ 296 h 486"/>
                <a:gd name="T12" fmla="*/ 196 w 302"/>
                <a:gd name="T13" fmla="*/ 288 h 486"/>
                <a:gd name="T14" fmla="*/ 181 w 302"/>
                <a:gd name="T15" fmla="*/ 235 h 486"/>
                <a:gd name="T16" fmla="*/ 166 w 302"/>
                <a:gd name="T17" fmla="*/ 243 h 486"/>
                <a:gd name="T18" fmla="*/ 159 w 302"/>
                <a:gd name="T19" fmla="*/ 235 h 486"/>
                <a:gd name="T20" fmla="*/ 181 w 302"/>
                <a:gd name="T21" fmla="*/ 167 h 486"/>
                <a:gd name="T22" fmla="*/ 159 w 302"/>
                <a:gd name="T23" fmla="*/ 167 h 486"/>
                <a:gd name="T24" fmla="*/ 143 w 302"/>
                <a:gd name="T25" fmla="*/ 121 h 486"/>
                <a:gd name="T26" fmla="*/ 128 w 302"/>
                <a:gd name="T27" fmla="*/ 106 h 486"/>
                <a:gd name="T28" fmla="*/ 128 w 302"/>
                <a:gd name="T29" fmla="*/ 91 h 486"/>
                <a:gd name="T30" fmla="*/ 121 w 302"/>
                <a:gd name="T31" fmla="*/ 76 h 486"/>
                <a:gd name="T32" fmla="*/ 136 w 302"/>
                <a:gd name="T33" fmla="*/ 8 h 486"/>
                <a:gd name="T34" fmla="*/ 98 w 302"/>
                <a:gd name="T35" fmla="*/ 0 h 486"/>
                <a:gd name="T36" fmla="*/ 60 w 302"/>
                <a:gd name="T37" fmla="*/ 167 h 486"/>
                <a:gd name="T38" fmla="*/ 60 w 302"/>
                <a:gd name="T39" fmla="*/ 190 h 486"/>
                <a:gd name="T40" fmla="*/ 75 w 302"/>
                <a:gd name="T41" fmla="*/ 212 h 486"/>
                <a:gd name="T42" fmla="*/ 22 w 302"/>
                <a:gd name="T43" fmla="*/ 281 h 486"/>
                <a:gd name="T44" fmla="*/ 30 w 302"/>
                <a:gd name="T45" fmla="*/ 303 h 486"/>
                <a:gd name="T46" fmla="*/ 0 w 302"/>
                <a:gd name="T47" fmla="*/ 432 h 486"/>
                <a:gd name="T48" fmla="*/ 136 w 302"/>
                <a:gd name="T49" fmla="*/ 463 h 486"/>
                <a:gd name="T50" fmla="*/ 272 w 302"/>
                <a:gd name="T51" fmla="*/ 486 h 486"/>
                <a:gd name="T52" fmla="*/ 302 w 302"/>
                <a:gd name="T53" fmla="*/ 334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2" h="486">
                  <a:moveTo>
                    <a:pt x="302" y="334"/>
                  </a:moveTo>
                  <a:lnTo>
                    <a:pt x="287" y="311"/>
                  </a:lnTo>
                  <a:lnTo>
                    <a:pt x="280" y="326"/>
                  </a:lnTo>
                  <a:lnTo>
                    <a:pt x="242" y="319"/>
                  </a:lnTo>
                  <a:lnTo>
                    <a:pt x="219" y="326"/>
                  </a:lnTo>
                  <a:lnTo>
                    <a:pt x="212" y="296"/>
                  </a:lnTo>
                  <a:lnTo>
                    <a:pt x="196" y="288"/>
                  </a:lnTo>
                  <a:lnTo>
                    <a:pt x="181" y="235"/>
                  </a:lnTo>
                  <a:lnTo>
                    <a:pt x="166" y="243"/>
                  </a:lnTo>
                  <a:lnTo>
                    <a:pt x="159" y="235"/>
                  </a:lnTo>
                  <a:lnTo>
                    <a:pt x="181" y="167"/>
                  </a:lnTo>
                  <a:lnTo>
                    <a:pt x="159" y="167"/>
                  </a:lnTo>
                  <a:lnTo>
                    <a:pt x="143" y="121"/>
                  </a:lnTo>
                  <a:lnTo>
                    <a:pt x="128" y="106"/>
                  </a:lnTo>
                  <a:lnTo>
                    <a:pt x="128" y="91"/>
                  </a:lnTo>
                  <a:lnTo>
                    <a:pt x="121" y="76"/>
                  </a:lnTo>
                  <a:lnTo>
                    <a:pt x="136" y="8"/>
                  </a:lnTo>
                  <a:lnTo>
                    <a:pt x="98" y="0"/>
                  </a:lnTo>
                  <a:lnTo>
                    <a:pt x="60" y="167"/>
                  </a:lnTo>
                  <a:lnTo>
                    <a:pt x="60" y="190"/>
                  </a:lnTo>
                  <a:lnTo>
                    <a:pt x="75" y="212"/>
                  </a:lnTo>
                  <a:lnTo>
                    <a:pt x="22" y="281"/>
                  </a:lnTo>
                  <a:lnTo>
                    <a:pt x="30" y="303"/>
                  </a:lnTo>
                  <a:lnTo>
                    <a:pt x="0" y="432"/>
                  </a:lnTo>
                  <a:lnTo>
                    <a:pt x="136" y="463"/>
                  </a:lnTo>
                  <a:lnTo>
                    <a:pt x="272" y="486"/>
                  </a:lnTo>
                  <a:lnTo>
                    <a:pt x="302" y="334"/>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60" name="Freeform 179"/>
            <p:cNvSpPr>
              <a:spLocks/>
            </p:cNvSpPr>
            <p:nvPr/>
          </p:nvSpPr>
          <p:spPr bwMode="auto">
            <a:xfrm>
              <a:off x="1923" y="1390"/>
              <a:ext cx="302" cy="486"/>
            </a:xfrm>
            <a:custGeom>
              <a:avLst/>
              <a:gdLst>
                <a:gd name="T0" fmla="*/ 302 w 302"/>
                <a:gd name="T1" fmla="*/ 334 h 486"/>
                <a:gd name="T2" fmla="*/ 287 w 302"/>
                <a:gd name="T3" fmla="*/ 311 h 486"/>
                <a:gd name="T4" fmla="*/ 280 w 302"/>
                <a:gd name="T5" fmla="*/ 326 h 486"/>
                <a:gd name="T6" fmla="*/ 242 w 302"/>
                <a:gd name="T7" fmla="*/ 319 h 486"/>
                <a:gd name="T8" fmla="*/ 219 w 302"/>
                <a:gd name="T9" fmla="*/ 326 h 486"/>
                <a:gd name="T10" fmla="*/ 212 w 302"/>
                <a:gd name="T11" fmla="*/ 296 h 486"/>
                <a:gd name="T12" fmla="*/ 196 w 302"/>
                <a:gd name="T13" fmla="*/ 288 h 486"/>
                <a:gd name="T14" fmla="*/ 181 w 302"/>
                <a:gd name="T15" fmla="*/ 235 h 486"/>
                <a:gd name="T16" fmla="*/ 166 w 302"/>
                <a:gd name="T17" fmla="*/ 243 h 486"/>
                <a:gd name="T18" fmla="*/ 159 w 302"/>
                <a:gd name="T19" fmla="*/ 235 h 486"/>
                <a:gd name="T20" fmla="*/ 181 w 302"/>
                <a:gd name="T21" fmla="*/ 167 h 486"/>
                <a:gd name="T22" fmla="*/ 159 w 302"/>
                <a:gd name="T23" fmla="*/ 167 h 486"/>
                <a:gd name="T24" fmla="*/ 143 w 302"/>
                <a:gd name="T25" fmla="*/ 121 h 486"/>
                <a:gd name="T26" fmla="*/ 128 w 302"/>
                <a:gd name="T27" fmla="*/ 106 h 486"/>
                <a:gd name="T28" fmla="*/ 128 w 302"/>
                <a:gd name="T29" fmla="*/ 91 h 486"/>
                <a:gd name="T30" fmla="*/ 121 w 302"/>
                <a:gd name="T31" fmla="*/ 76 h 486"/>
                <a:gd name="T32" fmla="*/ 136 w 302"/>
                <a:gd name="T33" fmla="*/ 8 h 486"/>
                <a:gd name="T34" fmla="*/ 98 w 302"/>
                <a:gd name="T35" fmla="*/ 0 h 486"/>
                <a:gd name="T36" fmla="*/ 60 w 302"/>
                <a:gd name="T37" fmla="*/ 167 h 486"/>
                <a:gd name="T38" fmla="*/ 60 w 302"/>
                <a:gd name="T39" fmla="*/ 190 h 486"/>
                <a:gd name="T40" fmla="*/ 75 w 302"/>
                <a:gd name="T41" fmla="*/ 212 h 486"/>
                <a:gd name="T42" fmla="*/ 22 w 302"/>
                <a:gd name="T43" fmla="*/ 281 h 486"/>
                <a:gd name="T44" fmla="*/ 30 w 302"/>
                <a:gd name="T45" fmla="*/ 303 h 486"/>
                <a:gd name="T46" fmla="*/ 0 w 302"/>
                <a:gd name="T47" fmla="*/ 432 h 486"/>
                <a:gd name="T48" fmla="*/ 136 w 302"/>
                <a:gd name="T49" fmla="*/ 463 h 486"/>
                <a:gd name="T50" fmla="*/ 272 w 302"/>
                <a:gd name="T51" fmla="*/ 486 h 486"/>
                <a:gd name="T52" fmla="*/ 302 w 302"/>
                <a:gd name="T53" fmla="*/ 334 h 486"/>
                <a:gd name="T54" fmla="*/ 302 w 302"/>
                <a:gd name="T55" fmla="*/ 341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2" h="486">
                  <a:moveTo>
                    <a:pt x="302" y="334"/>
                  </a:moveTo>
                  <a:lnTo>
                    <a:pt x="287" y="311"/>
                  </a:lnTo>
                  <a:lnTo>
                    <a:pt x="280" y="326"/>
                  </a:lnTo>
                  <a:lnTo>
                    <a:pt x="242" y="319"/>
                  </a:lnTo>
                  <a:lnTo>
                    <a:pt x="219" y="326"/>
                  </a:lnTo>
                  <a:lnTo>
                    <a:pt x="212" y="296"/>
                  </a:lnTo>
                  <a:lnTo>
                    <a:pt x="196" y="288"/>
                  </a:lnTo>
                  <a:lnTo>
                    <a:pt x="181" y="235"/>
                  </a:lnTo>
                  <a:lnTo>
                    <a:pt x="166" y="243"/>
                  </a:lnTo>
                  <a:lnTo>
                    <a:pt x="159" y="235"/>
                  </a:lnTo>
                  <a:lnTo>
                    <a:pt x="181" y="167"/>
                  </a:lnTo>
                  <a:lnTo>
                    <a:pt x="159" y="167"/>
                  </a:lnTo>
                  <a:lnTo>
                    <a:pt x="143" y="121"/>
                  </a:lnTo>
                  <a:lnTo>
                    <a:pt x="128" y="106"/>
                  </a:lnTo>
                  <a:lnTo>
                    <a:pt x="128" y="91"/>
                  </a:lnTo>
                  <a:lnTo>
                    <a:pt x="121" y="76"/>
                  </a:lnTo>
                  <a:lnTo>
                    <a:pt x="136" y="8"/>
                  </a:lnTo>
                  <a:lnTo>
                    <a:pt x="98" y="0"/>
                  </a:lnTo>
                  <a:lnTo>
                    <a:pt x="60" y="167"/>
                  </a:lnTo>
                  <a:lnTo>
                    <a:pt x="60" y="190"/>
                  </a:lnTo>
                  <a:lnTo>
                    <a:pt x="75" y="212"/>
                  </a:lnTo>
                  <a:lnTo>
                    <a:pt x="22" y="281"/>
                  </a:lnTo>
                  <a:lnTo>
                    <a:pt x="30" y="303"/>
                  </a:lnTo>
                  <a:lnTo>
                    <a:pt x="0" y="432"/>
                  </a:lnTo>
                  <a:lnTo>
                    <a:pt x="136" y="463"/>
                  </a:lnTo>
                  <a:lnTo>
                    <a:pt x="272" y="486"/>
                  </a:lnTo>
                  <a:lnTo>
                    <a:pt x="302" y="334"/>
                  </a:lnTo>
                  <a:lnTo>
                    <a:pt x="302" y="34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61" name="Freeform 180"/>
            <p:cNvSpPr>
              <a:spLocks/>
            </p:cNvSpPr>
            <p:nvPr/>
          </p:nvSpPr>
          <p:spPr bwMode="auto">
            <a:xfrm>
              <a:off x="3126" y="1891"/>
              <a:ext cx="204" cy="356"/>
            </a:xfrm>
            <a:custGeom>
              <a:avLst/>
              <a:gdLst>
                <a:gd name="T0" fmla="*/ 189 w 204"/>
                <a:gd name="T1" fmla="*/ 212 h 356"/>
                <a:gd name="T2" fmla="*/ 182 w 204"/>
                <a:gd name="T3" fmla="*/ 45 h 356"/>
                <a:gd name="T4" fmla="*/ 166 w 204"/>
                <a:gd name="T5" fmla="*/ 0 h 356"/>
                <a:gd name="T6" fmla="*/ 30 w 204"/>
                <a:gd name="T7" fmla="*/ 7 h 356"/>
                <a:gd name="T8" fmla="*/ 60 w 204"/>
                <a:gd name="T9" fmla="*/ 30 h 356"/>
                <a:gd name="T10" fmla="*/ 60 w 204"/>
                <a:gd name="T11" fmla="*/ 45 h 356"/>
                <a:gd name="T12" fmla="*/ 45 w 204"/>
                <a:gd name="T13" fmla="*/ 68 h 356"/>
                <a:gd name="T14" fmla="*/ 15 w 204"/>
                <a:gd name="T15" fmla="*/ 76 h 356"/>
                <a:gd name="T16" fmla="*/ 23 w 204"/>
                <a:gd name="T17" fmla="*/ 106 h 356"/>
                <a:gd name="T18" fmla="*/ 0 w 204"/>
                <a:gd name="T19" fmla="*/ 144 h 356"/>
                <a:gd name="T20" fmla="*/ 7 w 204"/>
                <a:gd name="T21" fmla="*/ 182 h 356"/>
                <a:gd name="T22" fmla="*/ 38 w 204"/>
                <a:gd name="T23" fmla="*/ 212 h 356"/>
                <a:gd name="T24" fmla="*/ 45 w 204"/>
                <a:gd name="T25" fmla="*/ 235 h 356"/>
                <a:gd name="T26" fmla="*/ 53 w 204"/>
                <a:gd name="T27" fmla="*/ 227 h 356"/>
                <a:gd name="T28" fmla="*/ 76 w 204"/>
                <a:gd name="T29" fmla="*/ 235 h 356"/>
                <a:gd name="T30" fmla="*/ 60 w 204"/>
                <a:gd name="T31" fmla="*/ 280 h 356"/>
                <a:gd name="T32" fmla="*/ 106 w 204"/>
                <a:gd name="T33" fmla="*/ 311 h 356"/>
                <a:gd name="T34" fmla="*/ 106 w 204"/>
                <a:gd name="T35" fmla="*/ 333 h 356"/>
                <a:gd name="T36" fmla="*/ 129 w 204"/>
                <a:gd name="T37" fmla="*/ 356 h 356"/>
                <a:gd name="T38" fmla="*/ 136 w 204"/>
                <a:gd name="T39" fmla="*/ 341 h 356"/>
                <a:gd name="T40" fmla="*/ 159 w 204"/>
                <a:gd name="T41" fmla="*/ 349 h 356"/>
                <a:gd name="T42" fmla="*/ 159 w 204"/>
                <a:gd name="T43" fmla="*/ 326 h 356"/>
                <a:gd name="T44" fmla="*/ 182 w 204"/>
                <a:gd name="T45" fmla="*/ 318 h 356"/>
                <a:gd name="T46" fmla="*/ 182 w 204"/>
                <a:gd name="T47" fmla="*/ 265 h 356"/>
                <a:gd name="T48" fmla="*/ 204 w 204"/>
                <a:gd name="T49" fmla="*/ 235 h 356"/>
                <a:gd name="T50" fmla="*/ 189 w 204"/>
                <a:gd name="T51" fmla="*/ 212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4" h="356">
                  <a:moveTo>
                    <a:pt x="189" y="212"/>
                  </a:moveTo>
                  <a:lnTo>
                    <a:pt x="182" y="45"/>
                  </a:lnTo>
                  <a:lnTo>
                    <a:pt x="166" y="0"/>
                  </a:lnTo>
                  <a:lnTo>
                    <a:pt x="30" y="7"/>
                  </a:lnTo>
                  <a:lnTo>
                    <a:pt x="60" y="30"/>
                  </a:lnTo>
                  <a:lnTo>
                    <a:pt x="60" y="45"/>
                  </a:lnTo>
                  <a:lnTo>
                    <a:pt x="45" y="68"/>
                  </a:lnTo>
                  <a:lnTo>
                    <a:pt x="15" y="76"/>
                  </a:lnTo>
                  <a:lnTo>
                    <a:pt x="23" y="106"/>
                  </a:lnTo>
                  <a:lnTo>
                    <a:pt x="0" y="144"/>
                  </a:lnTo>
                  <a:lnTo>
                    <a:pt x="7" y="182"/>
                  </a:lnTo>
                  <a:lnTo>
                    <a:pt x="38" y="212"/>
                  </a:lnTo>
                  <a:lnTo>
                    <a:pt x="45" y="235"/>
                  </a:lnTo>
                  <a:lnTo>
                    <a:pt x="53" y="227"/>
                  </a:lnTo>
                  <a:lnTo>
                    <a:pt x="76" y="235"/>
                  </a:lnTo>
                  <a:lnTo>
                    <a:pt x="60" y="280"/>
                  </a:lnTo>
                  <a:lnTo>
                    <a:pt x="106" y="311"/>
                  </a:lnTo>
                  <a:lnTo>
                    <a:pt x="106" y="333"/>
                  </a:lnTo>
                  <a:lnTo>
                    <a:pt x="129" y="356"/>
                  </a:lnTo>
                  <a:lnTo>
                    <a:pt x="136" y="341"/>
                  </a:lnTo>
                  <a:lnTo>
                    <a:pt x="159" y="349"/>
                  </a:lnTo>
                  <a:lnTo>
                    <a:pt x="159" y="326"/>
                  </a:lnTo>
                  <a:lnTo>
                    <a:pt x="182" y="318"/>
                  </a:lnTo>
                  <a:lnTo>
                    <a:pt x="182" y="265"/>
                  </a:lnTo>
                  <a:lnTo>
                    <a:pt x="204" y="235"/>
                  </a:lnTo>
                  <a:lnTo>
                    <a:pt x="189" y="212"/>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62" name="Freeform 181"/>
            <p:cNvSpPr>
              <a:spLocks/>
            </p:cNvSpPr>
            <p:nvPr/>
          </p:nvSpPr>
          <p:spPr bwMode="auto">
            <a:xfrm>
              <a:off x="3126" y="1891"/>
              <a:ext cx="204" cy="356"/>
            </a:xfrm>
            <a:custGeom>
              <a:avLst/>
              <a:gdLst>
                <a:gd name="T0" fmla="*/ 189 w 204"/>
                <a:gd name="T1" fmla="*/ 212 h 356"/>
                <a:gd name="T2" fmla="*/ 182 w 204"/>
                <a:gd name="T3" fmla="*/ 45 h 356"/>
                <a:gd name="T4" fmla="*/ 166 w 204"/>
                <a:gd name="T5" fmla="*/ 0 h 356"/>
                <a:gd name="T6" fmla="*/ 30 w 204"/>
                <a:gd name="T7" fmla="*/ 7 h 356"/>
                <a:gd name="T8" fmla="*/ 60 w 204"/>
                <a:gd name="T9" fmla="*/ 30 h 356"/>
                <a:gd name="T10" fmla="*/ 60 w 204"/>
                <a:gd name="T11" fmla="*/ 45 h 356"/>
                <a:gd name="T12" fmla="*/ 45 w 204"/>
                <a:gd name="T13" fmla="*/ 68 h 356"/>
                <a:gd name="T14" fmla="*/ 15 w 204"/>
                <a:gd name="T15" fmla="*/ 76 h 356"/>
                <a:gd name="T16" fmla="*/ 23 w 204"/>
                <a:gd name="T17" fmla="*/ 106 h 356"/>
                <a:gd name="T18" fmla="*/ 0 w 204"/>
                <a:gd name="T19" fmla="*/ 144 h 356"/>
                <a:gd name="T20" fmla="*/ 7 w 204"/>
                <a:gd name="T21" fmla="*/ 182 h 356"/>
                <a:gd name="T22" fmla="*/ 38 w 204"/>
                <a:gd name="T23" fmla="*/ 212 h 356"/>
                <a:gd name="T24" fmla="*/ 45 w 204"/>
                <a:gd name="T25" fmla="*/ 235 h 356"/>
                <a:gd name="T26" fmla="*/ 53 w 204"/>
                <a:gd name="T27" fmla="*/ 227 h 356"/>
                <a:gd name="T28" fmla="*/ 76 w 204"/>
                <a:gd name="T29" fmla="*/ 235 h 356"/>
                <a:gd name="T30" fmla="*/ 60 w 204"/>
                <a:gd name="T31" fmla="*/ 280 h 356"/>
                <a:gd name="T32" fmla="*/ 106 w 204"/>
                <a:gd name="T33" fmla="*/ 311 h 356"/>
                <a:gd name="T34" fmla="*/ 106 w 204"/>
                <a:gd name="T35" fmla="*/ 333 h 356"/>
                <a:gd name="T36" fmla="*/ 129 w 204"/>
                <a:gd name="T37" fmla="*/ 356 h 356"/>
                <a:gd name="T38" fmla="*/ 136 w 204"/>
                <a:gd name="T39" fmla="*/ 341 h 356"/>
                <a:gd name="T40" fmla="*/ 159 w 204"/>
                <a:gd name="T41" fmla="*/ 349 h 356"/>
                <a:gd name="T42" fmla="*/ 159 w 204"/>
                <a:gd name="T43" fmla="*/ 326 h 356"/>
                <a:gd name="T44" fmla="*/ 182 w 204"/>
                <a:gd name="T45" fmla="*/ 318 h 356"/>
                <a:gd name="T46" fmla="*/ 182 w 204"/>
                <a:gd name="T47" fmla="*/ 265 h 356"/>
                <a:gd name="T48" fmla="*/ 204 w 204"/>
                <a:gd name="T49" fmla="*/ 235 h 356"/>
                <a:gd name="T50" fmla="*/ 189 w 204"/>
                <a:gd name="T51" fmla="*/ 212 h 356"/>
                <a:gd name="T52" fmla="*/ 189 w 204"/>
                <a:gd name="T53" fmla="*/ 22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4" h="356">
                  <a:moveTo>
                    <a:pt x="189" y="212"/>
                  </a:moveTo>
                  <a:lnTo>
                    <a:pt x="182" y="45"/>
                  </a:lnTo>
                  <a:lnTo>
                    <a:pt x="166" y="0"/>
                  </a:lnTo>
                  <a:lnTo>
                    <a:pt x="30" y="7"/>
                  </a:lnTo>
                  <a:lnTo>
                    <a:pt x="60" y="30"/>
                  </a:lnTo>
                  <a:lnTo>
                    <a:pt x="60" y="45"/>
                  </a:lnTo>
                  <a:lnTo>
                    <a:pt x="45" y="68"/>
                  </a:lnTo>
                  <a:lnTo>
                    <a:pt x="15" y="76"/>
                  </a:lnTo>
                  <a:lnTo>
                    <a:pt x="23" y="106"/>
                  </a:lnTo>
                  <a:lnTo>
                    <a:pt x="0" y="144"/>
                  </a:lnTo>
                  <a:lnTo>
                    <a:pt x="7" y="182"/>
                  </a:lnTo>
                  <a:lnTo>
                    <a:pt x="38" y="212"/>
                  </a:lnTo>
                  <a:lnTo>
                    <a:pt x="45" y="235"/>
                  </a:lnTo>
                  <a:lnTo>
                    <a:pt x="53" y="227"/>
                  </a:lnTo>
                  <a:lnTo>
                    <a:pt x="76" y="235"/>
                  </a:lnTo>
                  <a:lnTo>
                    <a:pt x="60" y="280"/>
                  </a:lnTo>
                  <a:lnTo>
                    <a:pt x="106" y="311"/>
                  </a:lnTo>
                  <a:lnTo>
                    <a:pt x="106" y="333"/>
                  </a:lnTo>
                  <a:lnTo>
                    <a:pt x="129" y="356"/>
                  </a:lnTo>
                  <a:lnTo>
                    <a:pt x="136" y="341"/>
                  </a:lnTo>
                  <a:lnTo>
                    <a:pt x="159" y="349"/>
                  </a:lnTo>
                  <a:lnTo>
                    <a:pt x="159" y="326"/>
                  </a:lnTo>
                  <a:lnTo>
                    <a:pt x="182" y="318"/>
                  </a:lnTo>
                  <a:lnTo>
                    <a:pt x="182" y="265"/>
                  </a:lnTo>
                  <a:lnTo>
                    <a:pt x="204" y="235"/>
                  </a:lnTo>
                  <a:lnTo>
                    <a:pt x="189" y="212"/>
                  </a:lnTo>
                  <a:lnTo>
                    <a:pt x="189" y="22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63" name="Freeform 182"/>
            <p:cNvSpPr>
              <a:spLocks/>
            </p:cNvSpPr>
            <p:nvPr/>
          </p:nvSpPr>
          <p:spPr bwMode="auto">
            <a:xfrm>
              <a:off x="3308" y="1921"/>
              <a:ext cx="151" cy="266"/>
            </a:xfrm>
            <a:custGeom>
              <a:avLst/>
              <a:gdLst>
                <a:gd name="T0" fmla="*/ 151 w 151"/>
                <a:gd name="T1" fmla="*/ 190 h 266"/>
                <a:gd name="T2" fmla="*/ 121 w 151"/>
                <a:gd name="T3" fmla="*/ 197 h 266"/>
                <a:gd name="T4" fmla="*/ 121 w 151"/>
                <a:gd name="T5" fmla="*/ 205 h 266"/>
                <a:gd name="T6" fmla="*/ 98 w 151"/>
                <a:gd name="T7" fmla="*/ 250 h 266"/>
                <a:gd name="T8" fmla="*/ 75 w 151"/>
                <a:gd name="T9" fmla="*/ 235 h 266"/>
                <a:gd name="T10" fmla="*/ 68 w 151"/>
                <a:gd name="T11" fmla="*/ 258 h 266"/>
                <a:gd name="T12" fmla="*/ 60 w 151"/>
                <a:gd name="T13" fmla="*/ 250 h 266"/>
                <a:gd name="T14" fmla="*/ 45 w 151"/>
                <a:gd name="T15" fmla="*/ 266 h 266"/>
                <a:gd name="T16" fmla="*/ 22 w 151"/>
                <a:gd name="T17" fmla="*/ 250 h 266"/>
                <a:gd name="T18" fmla="*/ 22 w 151"/>
                <a:gd name="T19" fmla="*/ 266 h 266"/>
                <a:gd name="T20" fmla="*/ 7 w 151"/>
                <a:gd name="T21" fmla="*/ 258 h 266"/>
                <a:gd name="T22" fmla="*/ 0 w 151"/>
                <a:gd name="T23" fmla="*/ 266 h 266"/>
                <a:gd name="T24" fmla="*/ 0 w 151"/>
                <a:gd name="T25" fmla="*/ 235 h 266"/>
                <a:gd name="T26" fmla="*/ 22 w 151"/>
                <a:gd name="T27" fmla="*/ 205 h 266"/>
                <a:gd name="T28" fmla="*/ 7 w 151"/>
                <a:gd name="T29" fmla="*/ 182 h 266"/>
                <a:gd name="T30" fmla="*/ 0 w 151"/>
                <a:gd name="T31" fmla="*/ 15 h 266"/>
                <a:gd name="T32" fmla="*/ 15 w 151"/>
                <a:gd name="T33" fmla="*/ 23 h 266"/>
                <a:gd name="T34" fmla="*/ 37 w 151"/>
                <a:gd name="T35" fmla="*/ 8 h 266"/>
                <a:gd name="T36" fmla="*/ 128 w 151"/>
                <a:gd name="T37" fmla="*/ 0 h 266"/>
                <a:gd name="T38" fmla="*/ 151 w 151"/>
                <a:gd name="T39" fmla="*/ 167 h 266"/>
                <a:gd name="T40" fmla="*/ 151 w 151"/>
                <a:gd name="T41" fmla="*/ 19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1" h="266">
                  <a:moveTo>
                    <a:pt x="151" y="190"/>
                  </a:moveTo>
                  <a:lnTo>
                    <a:pt x="121" y="197"/>
                  </a:lnTo>
                  <a:lnTo>
                    <a:pt x="121" y="205"/>
                  </a:lnTo>
                  <a:lnTo>
                    <a:pt x="98" y="250"/>
                  </a:lnTo>
                  <a:lnTo>
                    <a:pt x="75" y="235"/>
                  </a:lnTo>
                  <a:lnTo>
                    <a:pt x="68" y="258"/>
                  </a:lnTo>
                  <a:lnTo>
                    <a:pt x="60" y="250"/>
                  </a:lnTo>
                  <a:lnTo>
                    <a:pt x="45" y="266"/>
                  </a:lnTo>
                  <a:lnTo>
                    <a:pt x="22" y="250"/>
                  </a:lnTo>
                  <a:lnTo>
                    <a:pt x="22" y="266"/>
                  </a:lnTo>
                  <a:lnTo>
                    <a:pt x="7" y="258"/>
                  </a:lnTo>
                  <a:lnTo>
                    <a:pt x="0" y="266"/>
                  </a:lnTo>
                  <a:lnTo>
                    <a:pt x="0" y="235"/>
                  </a:lnTo>
                  <a:lnTo>
                    <a:pt x="22" y="205"/>
                  </a:lnTo>
                  <a:lnTo>
                    <a:pt x="7" y="182"/>
                  </a:lnTo>
                  <a:lnTo>
                    <a:pt x="0" y="15"/>
                  </a:lnTo>
                  <a:lnTo>
                    <a:pt x="15" y="23"/>
                  </a:lnTo>
                  <a:lnTo>
                    <a:pt x="37" y="8"/>
                  </a:lnTo>
                  <a:lnTo>
                    <a:pt x="128" y="0"/>
                  </a:lnTo>
                  <a:lnTo>
                    <a:pt x="151" y="167"/>
                  </a:lnTo>
                  <a:lnTo>
                    <a:pt x="151" y="19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64" name="Freeform 183"/>
            <p:cNvSpPr>
              <a:spLocks/>
            </p:cNvSpPr>
            <p:nvPr/>
          </p:nvSpPr>
          <p:spPr bwMode="auto">
            <a:xfrm>
              <a:off x="3308" y="1921"/>
              <a:ext cx="151" cy="266"/>
            </a:xfrm>
            <a:custGeom>
              <a:avLst/>
              <a:gdLst>
                <a:gd name="T0" fmla="*/ 151 w 151"/>
                <a:gd name="T1" fmla="*/ 190 h 266"/>
                <a:gd name="T2" fmla="*/ 121 w 151"/>
                <a:gd name="T3" fmla="*/ 197 h 266"/>
                <a:gd name="T4" fmla="*/ 121 w 151"/>
                <a:gd name="T5" fmla="*/ 205 h 266"/>
                <a:gd name="T6" fmla="*/ 98 w 151"/>
                <a:gd name="T7" fmla="*/ 250 h 266"/>
                <a:gd name="T8" fmla="*/ 75 w 151"/>
                <a:gd name="T9" fmla="*/ 235 h 266"/>
                <a:gd name="T10" fmla="*/ 68 w 151"/>
                <a:gd name="T11" fmla="*/ 258 h 266"/>
                <a:gd name="T12" fmla="*/ 60 w 151"/>
                <a:gd name="T13" fmla="*/ 250 h 266"/>
                <a:gd name="T14" fmla="*/ 45 w 151"/>
                <a:gd name="T15" fmla="*/ 266 h 266"/>
                <a:gd name="T16" fmla="*/ 22 w 151"/>
                <a:gd name="T17" fmla="*/ 250 h 266"/>
                <a:gd name="T18" fmla="*/ 22 w 151"/>
                <a:gd name="T19" fmla="*/ 266 h 266"/>
                <a:gd name="T20" fmla="*/ 7 w 151"/>
                <a:gd name="T21" fmla="*/ 258 h 266"/>
                <a:gd name="T22" fmla="*/ 0 w 151"/>
                <a:gd name="T23" fmla="*/ 266 h 266"/>
                <a:gd name="T24" fmla="*/ 0 w 151"/>
                <a:gd name="T25" fmla="*/ 235 h 266"/>
                <a:gd name="T26" fmla="*/ 22 w 151"/>
                <a:gd name="T27" fmla="*/ 205 h 266"/>
                <a:gd name="T28" fmla="*/ 7 w 151"/>
                <a:gd name="T29" fmla="*/ 182 h 266"/>
                <a:gd name="T30" fmla="*/ 0 w 151"/>
                <a:gd name="T31" fmla="*/ 15 h 266"/>
                <a:gd name="T32" fmla="*/ 15 w 151"/>
                <a:gd name="T33" fmla="*/ 23 h 266"/>
                <a:gd name="T34" fmla="*/ 37 w 151"/>
                <a:gd name="T35" fmla="*/ 8 h 266"/>
                <a:gd name="T36" fmla="*/ 128 w 151"/>
                <a:gd name="T37" fmla="*/ 0 h 266"/>
                <a:gd name="T38" fmla="*/ 151 w 151"/>
                <a:gd name="T39" fmla="*/ 167 h 266"/>
                <a:gd name="T40" fmla="*/ 151 w 151"/>
                <a:gd name="T41" fmla="*/ 190 h 266"/>
                <a:gd name="T42" fmla="*/ 151 w 151"/>
                <a:gd name="T43" fmla="*/ 197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1" h="266">
                  <a:moveTo>
                    <a:pt x="151" y="190"/>
                  </a:moveTo>
                  <a:lnTo>
                    <a:pt x="121" y="197"/>
                  </a:lnTo>
                  <a:lnTo>
                    <a:pt x="121" y="205"/>
                  </a:lnTo>
                  <a:lnTo>
                    <a:pt x="98" y="250"/>
                  </a:lnTo>
                  <a:lnTo>
                    <a:pt x="75" y="235"/>
                  </a:lnTo>
                  <a:lnTo>
                    <a:pt x="68" y="258"/>
                  </a:lnTo>
                  <a:lnTo>
                    <a:pt x="60" y="250"/>
                  </a:lnTo>
                  <a:lnTo>
                    <a:pt x="45" y="266"/>
                  </a:lnTo>
                  <a:lnTo>
                    <a:pt x="22" y="250"/>
                  </a:lnTo>
                  <a:lnTo>
                    <a:pt x="22" y="266"/>
                  </a:lnTo>
                  <a:lnTo>
                    <a:pt x="7" y="258"/>
                  </a:lnTo>
                  <a:lnTo>
                    <a:pt x="0" y="266"/>
                  </a:lnTo>
                  <a:lnTo>
                    <a:pt x="0" y="235"/>
                  </a:lnTo>
                  <a:lnTo>
                    <a:pt x="22" y="205"/>
                  </a:lnTo>
                  <a:lnTo>
                    <a:pt x="7" y="182"/>
                  </a:lnTo>
                  <a:lnTo>
                    <a:pt x="0" y="15"/>
                  </a:lnTo>
                  <a:lnTo>
                    <a:pt x="15" y="23"/>
                  </a:lnTo>
                  <a:lnTo>
                    <a:pt x="37" y="8"/>
                  </a:lnTo>
                  <a:lnTo>
                    <a:pt x="128" y="0"/>
                  </a:lnTo>
                  <a:lnTo>
                    <a:pt x="151" y="167"/>
                  </a:lnTo>
                  <a:lnTo>
                    <a:pt x="151" y="190"/>
                  </a:lnTo>
                  <a:lnTo>
                    <a:pt x="151" y="19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65" name="Freeform 184"/>
            <p:cNvSpPr>
              <a:spLocks/>
            </p:cNvSpPr>
            <p:nvPr/>
          </p:nvSpPr>
          <p:spPr bwMode="auto">
            <a:xfrm>
              <a:off x="2876" y="1830"/>
              <a:ext cx="310" cy="205"/>
            </a:xfrm>
            <a:custGeom>
              <a:avLst/>
              <a:gdLst>
                <a:gd name="T0" fmla="*/ 310 w 310"/>
                <a:gd name="T1" fmla="*/ 91 h 205"/>
                <a:gd name="T2" fmla="*/ 280 w 310"/>
                <a:gd name="T3" fmla="*/ 68 h 205"/>
                <a:gd name="T4" fmla="*/ 265 w 310"/>
                <a:gd name="T5" fmla="*/ 53 h 205"/>
                <a:gd name="T6" fmla="*/ 250 w 310"/>
                <a:gd name="T7" fmla="*/ 0 h 205"/>
                <a:gd name="T8" fmla="*/ 8 w 310"/>
                <a:gd name="T9" fmla="*/ 8 h 205"/>
                <a:gd name="T10" fmla="*/ 0 w 310"/>
                <a:gd name="T11" fmla="*/ 8 h 205"/>
                <a:gd name="T12" fmla="*/ 8 w 310"/>
                <a:gd name="T13" fmla="*/ 30 h 205"/>
                <a:gd name="T14" fmla="*/ 0 w 310"/>
                <a:gd name="T15" fmla="*/ 61 h 205"/>
                <a:gd name="T16" fmla="*/ 8 w 310"/>
                <a:gd name="T17" fmla="*/ 76 h 205"/>
                <a:gd name="T18" fmla="*/ 30 w 310"/>
                <a:gd name="T19" fmla="*/ 137 h 205"/>
                <a:gd name="T20" fmla="*/ 38 w 310"/>
                <a:gd name="T21" fmla="*/ 137 h 205"/>
                <a:gd name="T22" fmla="*/ 46 w 310"/>
                <a:gd name="T23" fmla="*/ 197 h 205"/>
                <a:gd name="T24" fmla="*/ 235 w 310"/>
                <a:gd name="T25" fmla="*/ 190 h 205"/>
                <a:gd name="T26" fmla="*/ 250 w 310"/>
                <a:gd name="T27" fmla="*/ 205 h 205"/>
                <a:gd name="T28" fmla="*/ 273 w 310"/>
                <a:gd name="T29" fmla="*/ 167 h 205"/>
                <a:gd name="T30" fmla="*/ 265 w 310"/>
                <a:gd name="T31" fmla="*/ 137 h 205"/>
                <a:gd name="T32" fmla="*/ 295 w 310"/>
                <a:gd name="T33" fmla="*/ 129 h 205"/>
                <a:gd name="T34" fmla="*/ 310 w 310"/>
                <a:gd name="T35" fmla="*/ 106 h 205"/>
                <a:gd name="T36" fmla="*/ 310 w 310"/>
                <a:gd name="T37" fmla="*/ 9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0" h="205">
                  <a:moveTo>
                    <a:pt x="310" y="91"/>
                  </a:moveTo>
                  <a:lnTo>
                    <a:pt x="280" y="68"/>
                  </a:lnTo>
                  <a:lnTo>
                    <a:pt x="265" y="53"/>
                  </a:lnTo>
                  <a:lnTo>
                    <a:pt x="250" y="0"/>
                  </a:lnTo>
                  <a:lnTo>
                    <a:pt x="8" y="8"/>
                  </a:lnTo>
                  <a:lnTo>
                    <a:pt x="0" y="8"/>
                  </a:lnTo>
                  <a:lnTo>
                    <a:pt x="8" y="30"/>
                  </a:lnTo>
                  <a:lnTo>
                    <a:pt x="0" y="61"/>
                  </a:lnTo>
                  <a:lnTo>
                    <a:pt x="8" y="76"/>
                  </a:lnTo>
                  <a:lnTo>
                    <a:pt x="30" y="137"/>
                  </a:lnTo>
                  <a:lnTo>
                    <a:pt x="38" y="137"/>
                  </a:lnTo>
                  <a:lnTo>
                    <a:pt x="46" y="197"/>
                  </a:lnTo>
                  <a:lnTo>
                    <a:pt x="235" y="190"/>
                  </a:lnTo>
                  <a:lnTo>
                    <a:pt x="250" y="205"/>
                  </a:lnTo>
                  <a:lnTo>
                    <a:pt x="273" y="167"/>
                  </a:lnTo>
                  <a:lnTo>
                    <a:pt x="265" y="137"/>
                  </a:lnTo>
                  <a:lnTo>
                    <a:pt x="295" y="129"/>
                  </a:lnTo>
                  <a:lnTo>
                    <a:pt x="310" y="106"/>
                  </a:lnTo>
                  <a:lnTo>
                    <a:pt x="310" y="9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66" name="Freeform 185"/>
            <p:cNvSpPr>
              <a:spLocks/>
            </p:cNvSpPr>
            <p:nvPr/>
          </p:nvSpPr>
          <p:spPr bwMode="auto">
            <a:xfrm>
              <a:off x="2876" y="1830"/>
              <a:ext cx="310" cy="205"/>
            </a:xfrm>
            <a:custGeom>
              <a:avLst/>
              <a:gdLst>
                <a:gd name="T0" fmla="*/ 310 w 310"/>
                <a:gd name="T1" fmla="*/ 91 h 205"/>
                <a:gd name="T2" fmla="*/ 280 w 310"/>
                <a:gd name="T3" fmla="*/ 68 h 205"/>
                <a:gd name="T4" fmla="*/ 265 w 310"/>
                <a:gd name="T5" fmla="*/ 53 h 205"/>
                <a:gd name="T6" fmla="*/ 250 w 310"/>
                <a:gd name="T7" fmla="*/ 0 h 205"/>
                <a:gd name="T8" fmla="*/ 8 w 310"/>
                <a:gd name="T9" fmla="*/ 8 h 205"/>
                <a:gd name="T10" fmla="*/ 0 w 310"/>
                <a:gd name="T11" fmla="*/ 8 h 205"/>
                <a:gd name="T12" fmla="*/ 8 w 310"/>
                <a:gd name="T13" fmla="*/ 30 h 205"/>
                <a:gd name="T14" fmla="*/ 0 w 310"/>
                <a:gd name="T15" fmla="*/ 61 h 205"/>
                <a:gd name="T16" fmla="*/ 8 w 310"/>
                <a:gd name="T17" fmla="*/ 76 h 205"/>
                <a:gd name="T18" fmla="*/ 30 w 310"/>
                <a:gd name="T19" fmla="*/ 137 h 205"/>
                <a:gd name="T20" fmla="*/ 38 w 310"/>
                <a:gd name="T21" fmla="*/ 137 h 205"/>
                <a:gd name="T22" fmla="*/ 46 w 310"/>
                <a:gd name="T23" fmla="*/ 197 h 205"/>
                <a:gd name="T24" fmla="*/ 235 w 310"/>
                <a:gd name="T25" fmla="*/ 190 h 205"/>
                <a:gd name="T26" fmla="*/ 250 w 310"/>
                <a:gd name="T27" fmla="*/ 205 h 205"/>
                <a:gd name="T28" fmla="*/ 273 w 310"/>
                <a:gd name="T29" fmla="*/ 167 h 205"/>
                <a:gd name="T30" fmla="*/ 265 w 310"/>
                <a:gd name="T31" fmla="*/ 137 h 205"/>
                <a:gd name="T32" fmla="*/ 295 w 310"/>
                <a:gd name="T33" fmla="*/ 129 h 205"/>
                <a:gd name="T34" fmla="*/ 310 w 310"/>
                <a:gd name="T35" fmla="*/ 106 h 205"/>
                <a:gd name="T36" fmla="*/ 310 w 310"/>
                <a:gd name="T37" fmla="*/ 91 h 205"/>
                <a:gd name="T38" fmla="*/ 310 w 310"/>
                <a:gd name="T39" fmla="*/ 9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0" h="205">
                  <a:moveTo>
                    <a:pt x="310" y="91"/>
                  </a:moveTo>
                  <a:lnTo>
                    <a:pt x="280" y="68"/>
                  </a:lnTo>
                  <a:lnTo>
                    <a:pt x="265" y="53"/>
                  </a:lnTo>
                  <a:lnTo>
                    <a:pt x="250" y="0"/>
                  </a:lnTo>
                  <a:lnTo>
                    <a:pt x="8" y="8"/>
                  </a:lnTo>
                  <a:lnTo>
                    <a:pt x="0" y="8"/>
                  </a:lnTo>
                  <a:lnTo>
                    <a:pt x="8" y="30"/>
                  </a:lnTo>
                  <a:lnTo>
                    <a:pt x="0" y="61"/>
                  </a:lnTo>
                  <a:lnTo>
                    <a:pt x="8" y="76"/>
                  </a:lnTo>
                  <a:lnTo>
                    <a:pt x="30" y="137"/>
                  </a:lnTo>
                  <a:lnTo>
                    <a:pt x="38" y="137"/>
                  </a:lnTo>
                  <a:lnTo>
                    <a:pt x="46" y="197"/>
                  </a:lnTo>
                  <a:lnTo>
                    <a:pt x="235" y="190"/>
                  </a:lnTo>
                  <a:lnTo>
                    <a:pt x="250" y="205"/>
                  </a:lnTo>
                  <a:lnTo>
                    <a:pt x="273" y="167"/>
                  </a:lnTo>
                  <a:lnTo>
                    <a:pt x="265" y="137"/>
                  </a:lnTo>
                  <a:lnTo>
                    <a:pt x="295" y="129"/>
                  </a:lnTo>
                  <a:lnTo>
                    <a:pt x="310" y="106"/>
                  </a:lnTo>
                  <a:lnTo>
                    <a:pt x="310" y="91"/>
                  </a:lnTo>
                  <a:lnTo>
                    <a:pt x="310" y="9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67" name="Freeform 186"/>
            <p:cNvSpPr>
              <a:spLocks/>
            </p:cNvSpPr>
            <p:nvPr/>
          </p:nvSpPr>
          <p:spPr bwMode="auto">
            <a:xfrm>
              <a:off x="2604" y="2050"/>
              <a:ext cx="371" cy="205"/>
            </a:xfrm>
            <a:custGeom>
              <a:avLst/>
              <a:gdLst>
                <a:gd name="T0" fmla="*/ 371 w 371"/>
                <a:gd name="T1" fmla="*/ 205 h 205"/>
                <a:gd name="T2" fmla="*/ 0 w 371"/>
                <a:gd name="T3" fmla="*/ 197 h 205"/>
                <a:gd name="T4" fmla="*/ 7 w 371"/>
                <a:gd name="T5" fmla="*/ 0 h 205"/>
                <a:gd name="T6" fmla="*/ 340 w 371"/>
                <a:gd name="T7" fmla="*/ 15 h 205"/>
                <a:gd name="T8" fmla="*/ 355 w 371"/>
                <a:gd name="T9" fmla="*/ 23 h 205"/>
                <a:gd name="T10" fmla="*/ 355 w 371"/>
                <a:gd name="T11" fmla="*/ 30 h 205"/>
                <a:gd name="T12" fmla="*/ 348 w 371"/>
                <a:gd name="T13" fmla="*/ 46 h 205"/>
                <a:gd name="T14" fmla="*/ 371 w 371"/>
                <a:gd name="T15" fmla="*/ 68 h 205"/>
                <a:gd name="T16" fmla="*/ 371 w 371"/>
                <a:gd name="T17"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1" h="205">
                  <a:moveTo>
                    <a:pt x="371" y="205"/>
                  </a:moveTo>
                  <a:lnTo>
                    <a:pt x="0" y="197"/>
                  </a:lnTo>
                  <a:lnTo>
                    <a:pt x="7" y="0"/>
                  </a:lnTo>
                  <a:lnTo>
                    <a:pt x="340" y="15"/>
                  </a:lnTo>
                  <a:lnTo>
                    <a:pt x="355" y="23"/>
                  </a:lnTo>
                  <a:lnTo>
                    <a:pt x="355" y="30"/>
                  </a:lnTo>
                  <a:lnTo>
                    <a:pt x="348" y="46"/>
                  </a:lnTo>
                  <a:lnTo>
                    <a:pt x="371" y="68"/>
                  </a:lnTo>
                  <a:lnTo>
                    <a:pt x="371" y="20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68" name="Freeform 187"/>
            <p:cNvSpPr>
              <a:spLocks/>
            </p:cNvSpPr>
            <p:nvPr/>
          </p:nvSpPr>
          <p:spPr bwMode="auto">
            <a:xfrm>
              <a:off x="2604" y="2050"/>
              <a:ext cx="371" cy="212"/>
            </a:xfrm>
            <a:custGeom>
              <a:avLst/>
              <a:gdLst>
                <a:gd name="T0" fmla="*/ 371 w 371"/>
                <a:gd name="T1" fmla="*/ 205 h 212"/>
                <a:gd name="T2" fmla="*/ 0 w 371"/>
                <a:gd name="T3" fmla="*/ 197 h 212"/>
                <a:gd name="T4" fmla="*/ 7 w 371"/>
                <a:gd name="T5" fmla="*/ 0 h 212"/>
                <a:gd name="T6" fmla="*/ 340 w 371"/>
                <a:gd name="T7" fmla="*/ 15 h 212"/>
                <a:gd name="T8" fmla="*/ 355 w 371"/>
                <a:gd name="T9" fmla="*/ 23 h 212"/>
                <a:gd name="T10" fmla="*/ 355 w 371"/>
                <a:gd name="T11" fmla="*/ 30 h 212"/>
                <a:gd name="T12" fmla="*/ 348 w 371"/>
                <a:gd name="T13" fmla="*/ 46 h 212"/>
                <a:gd name="T14" fmla="*/ 371 w 371"/>
                <a:gd name="T15" fmla="*/ 68 h 212"/>
                <a:gd name="T16" fmla="*/ 371 w 371"/>
                <a:gd name="T17" fmla="*/ 205 h 212"/>
                <a:gd name="T18" fmla="*/ 371 w 371"/>
                <a:gd name="T19" fmla="*/ 21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1" h="212">
                  <a:moveTo>
                    <a:pt x="371" y="205"/>
                  </a:moveTo>
                  <a:lnTo>
                    <a:pt x="0" y="197"/>
                  </a:lnTo>
                  <a:lnTo>
                    <a:pt x="7" y="0"/>
                  </a:lnTo>
                  <a:lnTo>
                    <a:pt x="340" y="15"/>
                  </a:lnTo>
                  <a:lnTo>
                    <a:pt x="355" y="23"/>
                  </a:lnTo>
                  <a:lnTo>
                    <a:pt x="355" y="30"/>
                  </a:lnTo>
                  <a:lnTo>
                    <a:pt x="348" y="46"/>
                  </a:lnTo>
                  <a:lnTo>
                    <a:pt x="371" y="68"/>
                  </a:lnTo>
                  <a:lnTo>
                    <a:pt x="371" y="205"/>
                  </a:lnTo>
                  <a:lnTo>
                    <a:pt x="371" y="21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69" name="Freeform 188"/>
            <p:cNvSpPr>
              <a:spLocks/>
            </p:cNvSpPr>
            <p:nvPr/>
          </p:nvSpPr>
          <p:spPr bwMode="auto">
            <a:xfrm>
              <a:off x="3239" y="2088"/>
              <a:ext cx="371" cy="190"/>
            </a:xfrm>
            <a:custGeom>
              <a:avLst/>
              <a:gdLst>
                <a:gd name="T0" fmla="*/ 341 w 371"/>
                <a:gd name="T1" fmla="*/ 61 h 190"/>
                <a:gd name="T2" fmla="*/ 333 w 371"/>
                <a:gd name="T3" fmla="*/ 30 h 190"/>
                <a:gd name="T4" fmla="*/ 318 w 371"/>
                <a:gd name="T5" fmla="*/ 15 h 190"/>
                <a:gd name="T6" fmla="*/ 296 w 371"/>
                <a:gd name="T7" fmla="*/ 23 h 190"/>
                <a:gd name="T8" fmla="*/ 280 w 371"/>
                <a:gd name="T9" fmla="*/ 23 h 190"/>
                <a:gd name="T10" fmla="*/ 250 w 371"/>
                <a:gd name="T11" fmla="*/ 15 h 190"/>
                <a:gd name="T12" fmla="*/ 235 w 371"/>
                <a:gd name="T13" fmla="*/ 0 h 190"/>
                <a:gd name="T14" fmla="*/ 220 w 371"/>
                <a:gd name="T15" fmla="*/ 0 h 190"/>
                <a:gd name="T16" fmla="*/ 220 w 371"/>
                <a:gd name="T17" fmla="*/ 23 h 190"/>
                <a:gd name="T18" fmla="*/ 190 w 371"/>
                <a:gd name="T19" fmla="*/ 30 h 190"/>
                <a:gd name="T20" fmla="*/ 190 w 371"/>
                <a:gd name="T21" fmla="*/ 38 h 190"/>
                <a:gd name="T22" fmla="*/ 167 w 371"/>
                <a:gd name="T23" fmla="*/ 83 h 190"/>
                <a:gd name="T24" fmla="*/ 144 w 371"/>
                <a:gd name="T25" fmla="*/ 68 h 190"/>
                <a:gd name="T26" fmla="*/ 137 w 371"/>
                <a:gd name="T27" fmla="*/ 91 h 190"/>
                <a:gd name="T28" fmla="*/ 129 w 371"/>
                <a:gd name="T29" fmla="*/ 83 h 190"/>
                <a:gd name="T30" fmla="*/ 114 w 371"/>
                <a:gd name="T31" fmla="*/ 99 h 190"/>
                <a:gd name="T32" fmla="*/ 91 w 371"/>
                <a:gd name="T33" fmla="*/ 83 h 190"/>
                <a:gd name="T34" fmla="*/ 91 w 371"/>
                <a:gd name="T35" fmla="*/ 99 h 190"/>
                <a:gd name="T36" fmla="*/ 76 w 371"/>
                <a:gd name="T37" fmla="*/ 91 h 190"/>
                <a:gd name="T38" fmla="*/ 69 w 371"/>
                <a:gd name="T39" fmla="*/ 99 h 190"/>
                <a:gd name="T40" fmla="*/ 69 w 371"/>
                <a:gd name="T41" fmla="*/ 121 h 190"/>
                <a:gd name="T42" fmla="*/ 46 w 371"/>
                <a:gd name="T43" fmla="*/ 129 h 190"/>
                <a:gd name="T44" fmla="*/ 46 w 371"/>
                <a:gd name="T45" fmla="*/ 152 h 190"/>
                <a:gd name="T46" fmla="*/ 23 w 371"/>
                <a:gd name="T47" fmla="*/ 144 h 190"/>
                <a:gd name="T48" fmla="*/ 16 w 371"/>
                <a:gd name="T49" fmla="*/ 159 h 190"/>
                <a:gd name="T50" fmla="*/ 16 w 371"/>
                <a:gd name="T51" fmla="*/ 174 h 190"/>
                <a:gd name="T52" fmla="*/ 0 w 371"/>
                <a:gd name="T53" fmla="*/ 190 h 190"/>
                <a:gd name="T54" fmla="*/ 76 w 371"/>
                <a:gd name="T55" fmla="*/ 182 h 190"/>
                <a:gd name="T56" fmla="*/ 69 w 371"/>
                <a:gd name="T57" fmla="*/ 174 h 190"/>
                <a:gd name="T58" fmla="*/ 296 w 371"/>
                <a:gd name="T59" fmla="*/ 152 h 190"/>
                <a:gd name="T60" fmla="*/ 318 w 371"/>
                <a:gd name="T61" fmla="*/ 144 h 190"/>
                <a:gd name="T62" fmla="*/ 371 w 371"/>
                <a:gd name="T63" fmla="*/ 83 h 190"/>
                <a:gd name="T64" fmla="*/ 341 w 371"/>
                <a:gd name="T65" fmla="*/ 6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1" h="190">
                  <a:moveTo>
                    <a:pt x="341" y="61"/>
                  </a:moveTo>
                  <a:lnTo>
                    <a:pt x="333" y="30"/>
                  </a:lnTo>
                  <a:lnTo>
                    <a:pt x="318" y="15"/>
                  </a:lnTo>
                  <a:lnTo>
                    <a:pt x="296" y="23"/>
                  </a:lnTo>
                  <a:lnTo>
                    <a:pt x="280" y="23"/>
                  </a:lnTo>
                  <a:lnTo>
                    <a:pt x="250" y="15"/>
                  </a:lnTo>
                  <a:lnTo>
                    <a:pt x="235" y="0"/>
                  </a:lnTo>
                  <a:lnTo>
                    <a:pt x="220" y="0"/>
                  </a:lnTo>
                  <a:lnTo>
                    <a:pt x="220" y="23"/>
                  </a:lnTo>
                  <a:lnTo>
                    <a:pt x="190" y="30"/>
                  </a:lnTo>
                  <a:lnTo>
                    <a:pt x="190" y="38"/>
                  </a:lnTo>
                  <a:lnTo>
                    <a:pt x="167" y="83"/>
                  </a:lnTo>
                  <a:lnTo>
                    <a:pt x="144" y="68"/>
                  </a:lnTo>
                  <a:lnTo>
                    <a:pt x="137" y="91"/>
                  </a:lnTo>
                  <a:lnTo>
                    <a:pt x="129" y="83"/>
                  </a:lnTo>
                  <a:lnTo>
                    <a:pt x="114" y="99"/>
                  </a:lnTo>
                  <a:lnTo>
                    <a:pt x="91" y="83"/>
                  </a:lnTo>
                  <a:lnTo>
                    <a:pt x="91" y="99"/>
                  </a:lnTo>
                  <a:lnTo>
                    <a:pt x="76" y="91"/>
                  </a:lnTo>
                  <a:lnTo>
                    <a:pt x="69" y="99"/>
                  </a:lnTo>
                  <a:lnTo>
                    <a:pt x="69" y="121"/>
                  </a:lnTo>
                  <a:lnTo>
                    <a:pt x="46" y="129"/>
                  </a:lnTo>
                  <a:lnTo>
                    <a:pt x="46" y="152"/>
                  </a:lnTo>
                  <a:lnTo>
                    <a:pt x="23" y="144"/>
                  </a:lnTo>
                  <a:lnTo>
                    <a:pt x="16" y="159"/>
                  </a:lnTo>
                  <a:lnTo>
                    <a:pt x="16" y="174"/>
                  </a:lnTo>
                  <a:lnTo>
                    <a:pt x="0" y="190"/>
                  </a:lnTo>
                  <a:lnTo>
                    <a:pt x="76" y="182"/>
                  </a:lnTo>
                  <a:lnTo>
                    <a:pt x="69" y="174"/>
                  </a:lnTo>
                  <a:lnTo>
                    <a:pt x="296" y="152"/>
                  </a:lnTo>
                  <a:lnTo>
                    <a:pt x="318" y="144"/>
                  </a:lnTo>
                  <a:lnTo>
                    <a:pt x="371" y="83"/>
                  </a:lnTo>
                  <a:lnTo>
                    <a:pt x="341" y="6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70" name="Freeform 189"/>
            <p:cNvSpPr>
              <a:spLocks/>
            </p:cNvSpPr>
            <p:nvPr/>
          </p:nvSpPr>
          <p:spPr bwMode="auto">
            <a:xfrm>
              <a:off x="3239" y="2088"/>
              <a:ext cx="371" cy="190"/>
            </a:xfrm>
            <a:custGeom>
              <a:avLst/>
              <a:gdLst>
                <a:gd name="T0" fmla="*/ 341 w 371"/>
                <a:gd name="T1" fmla="*/ 61 h 190"/>
                <a:gd name="T2" fmla="*/ 333 w 371"/>
                <a:gd name="T3" fmla="*/ 30 h 190"/>
                <a:gd name="T4" fmla="*/ 318 w 371"/>
                <a:gd name="T5" fmla="*/ 15 h 190"/>
                <a:gd name="T6" fmla="*/ 296 w 371"/>
                <a:gd name="T7" fmla="*/ 23 h 190"/>
                <a:gd name="T8" fmla="*/ 280 w 371"/>
                <a:gd name="T9" fmla="*/ 23 h 190"/>
                <a:gd name="T10" fmla="*/ 250 w 371"/>
                <a:gd name="T11" fmla="*/ 15 h 190"/>
                <a:gd name="T12" fmla="*/ 235 w 371"/>
                <a:gd name="T13" fmla="*/ 0 h 190"/>
                <a:gd name="T14" fmla="*/ 220 w 371"/>
                <a:gd name="T15" fmla="*/ 0 h 190"/>
                <a:gd name="T16" fmla="*/ 220 w 371"/>
                <a:gd name="T17" fmla="*/ 23 h 190"/>
                <a:gd name="T18" fmla="*/ 190 w 371"/>
                <a:gd name="T19" fmla="*/ 30 h 190"/>
                <a:gd name="T20" fmla="*/ 190 w 371"/>
                <a:gd name="T21" fmla="*/ 38 h 190"/>
                <a:gd name="T22" fmla="*/ 167 w 371"/>
                <a:gd name="T23" fmla="*/ 83 h 190"/>
                <a:gd name="T24" fmla="*/ 144 w 371"/>
                <a:gd name="T25" fmla="*/ 68 h 190"/>
                <a:gd name="T26" fmla="*/ 137 w 371"/>
                <a:gd name="T27" fmla="*/ 91 h 190"/>
                <a:gd name="T28" fmla="*/ 129 w 371"/>
                <a:gd name="T29" fmla="*/ 83 h 190"/>
                <a:gd name="T30" fmla="*/ 114 w 371"/>
                <a:gd name="T31" fmla="*/ 99 h 190"/>
                <a:gd name="T32" fmla="*/ 91 w 371"/>
                <a:gd name="T33" fmla="*/ 83 h 190"/>
                <a:gd name="T34" fmla="*/ 91 w 371"/>
                <a:gd name="T35" fmla="*/ 99 h 190"/>
                <a:gd name="T36" fmla="*/ 76 w 371"/>
                <a:gd name="T37" fmla="*/ 91 h 190"/>
                <a:gd name="T38" fmla="*/ 69 w 371"/>
                <a:gd name="T39" fmla="*/ 99 h 190"/>
                <a:gd name="T40" fmla="*/ 69 w 371"/>
                <a:gd name="T41" fmla="*/ 121 h 190"/>
                <a:gd name="T42" fmla="*/ 46 w 371"/>
                <a:gd name="T43" fmla="*/ 129 h 190"/>
                <a:gd name="T44" fmla="*/ 46 w 371"/>
                <a:gd name="T45" fmla="*/ 152 h 190"/>
                <a:gd name="T46" fmla="*/ 23 w 371"/>
                <a:gd name="T47" fmla="*/ 144 h 190"/>
                <a:gd name="T48" fmla="*/ 16 w 371"/>
                <a:gd name="T49" fmla="*/ 159 h 190"/>
                <a:gd name="T50" fmla="*/ 16 w 371"/>
                <a:gd name="T51" fmla="*/ 174 h 190"/>
                <a:gd name="T52" fmla="*/ 0 w 371"/>
                <a:gd name="T53" fmla="*/ 190 h 190"/>
                <a:gd name="T54" fmla="*/ 76 w 371"/>
                <a:gd name="T55" fmla="*/ 182 h 190"/>
                <a:gd name="T56" fmla="*/ 69 w 371"/>
                <a:gd name="T57" fmla="*/ 174 h 190"/>
                <a:gd name="T58" fmla="*/ 296 w 371"/>
                <a:gd name="T59" fmla="*/ 152 h 190"/>
                <a:gd name="T60" fmla="*/ 318 w 371"/>
                <a:gd name="T61" fmla="*/ 144 h 190"/>
                <a:gd name="T62" fmla="*/ 371 w 371"/>
                <a:gd name="T63" fmla="*/ 83 h 190"/>
                <a:gd name="T64" fmla="*/ 341 w 371"/>
                <a:gd name="T65" fmla="*/ 61 h 190"/>
                <a:gd name="T66" fmla="*/ 341 w 371"/>
                <a:gd name="T67" fmla="*/ 68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1" h="190">
                  <a:moveTo>
                    <a:pt x="341" y="61"/>
                  </a:moveTo>
                  <a:lnTo>
                    <a:pt x="333" y="30"/>
                  </a:lnTo>
                  <a:lnTo>
                    <a:pt x="318" y="15"/>
                  </a:lnTo>
                  <a:lnTo>
                    <a:pt x="296" y="23"/>
                  </a:lnTo>
                  <a:lnTo>
                    <a:pt x="280" y="23"/>
                  </a:lnTo>
                  <a:lnTo>
                    <a:pt x="250" y="15"/>
                  </a:lnTo>
                  <a:lnTo>
                    <a:pt x="235" y="0"/>
                  </a:lnTo>
                  <a:lnTo>
                    <a:pt x="220" y="0"/>
                  </a:lnTo>
                  <a:lnTo>
                    <a:pt x="220" y="23"/>
                  </a:lnTo>
                  <a:lnTo>
                    <a:pt x="190" y="30"/>
                  </a:lnTo>
                  <a:lnTo>
                    <a:pt x="190" y="38"/>
                  </a:lnTo>
                  <a:lnTo>
                    <a:pt x="167" y="83"/>
                  </a:lnTo>
                  <a:lnTo>
                    <a:pt x="144" y="68"/>
                  </a:lnTo>
                  <a:lnTo>
                    <a:pt x="137" y="91"/>
                  </a:lnTo>
                  <a:lnTo>
                    <a:pt x="129" y="83"/>
                  </a:lnTo>
                  <a:lnTo>
                    <a:pt x="114" y="99"/>
                  </a:lnTo>
                  <a:lnTo>
                    <a:pt x="91" y="83"/>
                  </a:lnTo>
                  <a:lnTo>
                    <a:pt x="91" y="99"/>
                  </a:lnTo>
                  <a:lnTo>
                    <a:pt x="76" y="91"/>
                  </a:lnTo>
                  <a:lnTo>
                    <a:pt x="69" y="99"/>
                  </a:lnTo>
                  <a:lnTo>
                    <a:pt x="69" y="121"/>
                  </a:lnTo>
                  <a:lnTo>
                    <a:pt x="46" y="129"/>
                  </a:lnTo>
                  <a:lnTo>
                    <a:pt x="46" y="152"/>
                  </a:lnTo>
                  <a:lnTo>
                    <a:pt x="23" y="144"/>
                  </a:lnTo>
                  <a:lnTo>
                    <a:pt x="16" y="159"/>
                  </a:lnTo>
                  <a:lnTo>
                    <a:pt x="16" y="174"/>
                  </a:lnTo>
                  <a:lnTo>
                    <a:pt x="0" y="190"/>
                  </a:lnTo>
                  <a:lnTo>
                    <a:pt x="76" y="182"/>
                  </a:lnTo>
                  <a:lnTo>
                    <a:pt x="69" y="174"/>
                  </a:lnTo>
                  <a:lnTo>
                    <a:pt x="296" y="152"/>
                  </a:lnTo>
                  <a:lnTo>
                    <a:pt x="318" y="144"/>
                  </a:lnTo>
                  <a:lnTo>
                    <a:pt x="371" y="83"/>
                  </a:lnTo>
                  <a:lnTo>
                    <a:pt x="341" y="61"/>
                  </a:lnTo>
                  <a:lnTo>
                    <a:pt x="341" y="6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71" name="Freeform 190"/>
            <p:cNvSpPr>
              <a:spLocks/>
            </p:cNvSpPr>
            <p:nvPr/>
          </p:nvSpPr>
          <p:spPr bwMode="auto">
            <a:xfrm>
              <a:off x="3012" y="2505"/>
              <a:ext cx="280" cy="250"/>
            </a:xfrm>
            <a:custGeom>
              <a:avLst/>
              <a:gdLst>
                <a:gd name="T0" fmla="*/ 250 w 280"/>
                <a:gd name="T1" fmla="*/ 228 h 250"/>
                <a:gd name="T2" fmla="*/ 258 w 280"/>
                <a:gd name="T3" fmla="*/ 213 h 250"/>
                <a:gd name="T4" fmla="*/ 273 w 280"/>
                <a:gd name="T5" fmla="*/ 175 h 250"/>
                <a:gd name="T6" fmla="*/ 235 w 280"/>
                <a:gd name="T7" fmla="*/ 190 h 250"/>
                <a:gd name="T8" fmla="*/ 243 w 280"/>
                <a:gd name="T9" fmla="*/ 175 h 250"/>
                <a:gd name="T10" fmla="*/ 205 w 280"/>
                <a:gd name="T11" fmla="*/ 182 h 250"/>
                <a:gd name="T12" fmla="*/ 250 w 280"/>
                <a:gd name="T13" fmla="*/ 175 h 250"/>
                <a:gd name="T14" fmla="*/ 235 w 280"/>
                <a:gd name="T15" fmla="*/ 122 h 250"/>
                <a:gd name="T16" fmla="*/ 129 w 280"/>
                <a:gd name="T17" fmla="*/ 114 h 250"/>
                <a:gd name="T18" fmla="*/ 137 w 280"/>
                <a:gd name="T19" fmla="*/ 91 h 250"/>
                <a:gd name="T20" fmla="*/ 144 w 280"/>
                <a:gd name="T21" fmla="*/ 76 h 250"/>
                <a:gd name="T22" fmla="*/ 152 w 280"/>
                <a:gd name="T23" fmla="*/ 53 h 250"/>
                <a:gd name="T24" fmla="*/ 159 w 280"/>
                <a:gd name="T25" fmla="*/ 31 h 250"/>
                <a:gd name="T26" fmla="*/ 159 w 280"/>
                <a:gd name="T27" fmla="*/ 23 h 250"/>
                <a:gd name="T28" fmla="*/ 152 w 280"/>
                <a:gd name="T29" fmla="*/ 0 h 250"/>
                <a:gd name="T30" fmla="*/ 0 w 280"/>
                <a:gd name="T31" fmla="*/ 68 h 250"/>
                <a:gd name="T32" fmla="*/ 16 w 280"/>
                <a:gd name="T33" fmla="*/ 197 h 250"/>
                <a:gd name="T34" fmla="*/ 53 w 280"/>
                <a:gd name="T35" fmla="*/ 213 h 250"/>
                <a:gd name="T36" fmla="*/ 137 w 280"/>
                <a:gd name="T37" fmla="*/ 220 h 250"/>
                <a:gd name="T38" fmla="*/ 121 w 280"/>
                <a:gd name="T39" fmla="*/ 205 h 250"/>
                <a:gd name="T40" fmla="*/ 137 w 280"/>
                <a:gd name="T41" fmla="*/ 213 h 250"/>
                <a:gd name="T42" fmla="*/ 159 w 280"/>
                <a:gd name="T43" fmla="*/ 228 h 250"/>
                <a:gd name="T44" fmla="*/ 159 w 280"/>
                <a:gd name="T45" fmla="*/ 235 h 250"/>
                <a:gd name="T46" fmla="*/ 159 w 280"/>
                <a:gd name="T47" fmla="*/ 243 h 250"/>
                <a:gd name="T48" fmla="*/ 205 w 280"/>
                <a:gd name="T49" fmla="*/ 235 h 250"/>
                <a:gd name="T50" fmla="*/ 227 w 280"/>
                <a:gd name="T51" fmla="*/ 243 h 250"/>
                <a:gd name="T52" fmla="*/ 212 w 280"/>
                <a:gd name="T53" fmla="*/ 220 h 250"/>
                <a:gd name="T54" fmla="*/ 212 w 280"/>
                <a:gd name="T55" fmla="*/ 197 h 250"/>
                <a:gd name="T56" fmla="*/ 227 w 280"/>
                <a:gd name="T57" fmla="*/ 220 h 250"/>
                <a:gd name="T58" fmla="*/ 243 w 280"/>
                <a:gd name="T59" fmla="*/ 235 h 250"/>
                <a:gd name="T60" fmla="*/ 265 w 280"/>
                <a:gd name="T61" fmla="*/ 243 h 250"/>
                <a:gd name="T62" fmla="*/ 280 w 280"/>
                <a:gd name="T63"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0" h="250">
                  <a:moveTo>
                    <a:pt x="280" y="235"/>
                  </a:moveTo>
                  <a:lnTo>
                    <a:pt x="250" y="228"/>
                  </a:lnTo>
                  <a:lnTo>
                    <a:pt x="243" y="205"/>
                  </a:lnTo>
                  <a:lnTo>
                    <a:pt x="258" y="213"/>
                  </a:lnTo>
                  <a:lnTo>
                    <a:pt x="265" y="205"/>
                  </a:lnTo>
                  <a:lnTo>
                    <a:pt x="273" y="175"/>
                  </a:lnTo>
                  <a:lnTo>
                    <a:pt x="243" y="197"/>
                  </a:lnTo>
                  <a:lnTo>
                    <a:pt x="235" y="190"/>
                  </a:lnTo>
                  <a:lnTo>
                    <a:pt x="243" y="182"/>
                  </a:lnTo>
                  <a:lnTo>
                    <a:pt x="243" y="175"/>
                  </a:lnTo>
                  <a:lnTo>
                    <a:pt x="220" y="190"/>
                  </a:lnTo>
                  <a:lnTo>
                    <a:pt x="205" y="182"/>
                  </a:lnTo>
                  <a:lnTo>
                    <a:pt x="212" y="167"/>
                  </a:lnTo>
                  <a:lnTo>
                    <a:pt x="250" y="175"/>
                  </a:lnTo>
                  <a:lnTo>
                    <a:pt x="235" y="144"/>
                  </a:lnTo>
                  <a:lnTo>
                    <a:pt x="235" y="122"/>
                  </a:lnTo>
                  <a:lnTo>
                    <a:pt x="137" y="129"/>
                  </a:lnTo>
                  <a:lnTo>
                    <a:pt x="129" y="114"/>
                  </a:lnTo>
                  <a:lnTo>
                    <a:pt x="144" y="91"/>
                  </a:lnTo>
                  <a:lnTo>
                    <a:pt x="137" y="91"/>
                  </a:lnTo>
                  <a:lnTo>
                    <a:pt x="152" y="84"/>
                  </a:lnTo>
                  <a:lnTo>
                    <a:pt x="144" y="76"/>
                  </a:lnTo>
                  <a:lnTo>
                    <a:pt x="167" y="53"/>
                  </a:lnTo>
                  <a:lnTo>
                    <a:pt x="152" y="53"/>
                  </a:lnTo>
                  <a:lnTo>
                    <a:pt x="167" y="38"/>
                  </a:lnTo>
                  <a:lnTo>
                    <a:pt x="159" y="31"/>
                  </a:lnTo>
                  <a:lnTo>
                    <a:pt x="167" y="31"/>
                  </a:lnTo>
                  <a:lnTo>
                    <a:pt x="159" y="23"/>
                  </a:lnTo>
                  <a:lnTo>
                    <a:pt x="152" y="23"/>
                  </a:lnTo>
                  <a:lnTo>
                    <a:pt x="152" y="0"/>
                  </a:lnTo>
                  <a:lnTo>
                    <a:pt x="0" y="8"/>
                  </a:lnTo>
                  <a:lnTo>
                    <a:pt x="0" y="68"/>
                  </a:lnTo>
                  <a:lnTo>
                    <a:pt x="31" y="129"/>
                  </a:lnTo>
                  <a:lnTo>
                    <a:pt x="16" y="197"/>
                  </a:lnTo>
                  <a:lnTo>
                    <a:pt x="16" y="220"/>
                  </a:lnTo>
                  <a:lnTo>
                    <a:pt x="53" y="213"/>
                  </a:lnTo>
                  <a:lnTo>
                    <a:pt x="129" y="228"/>
                  </a:lnTo>
                  <a:lnTo>
                    <a:pt x="137" y="220"/>
                  </a:lnTo>
                  <a:lnTo>
                    <a:pt x="106" y="213"/>
                  </a:lnTo>
                  <a:lnTo>
                    <a:pt x="121" y="205"/>
                  </a:lnTo>
                  <a:lnTo>
                    <a:pt x="121" y="213"/>
                  </a:lnTo>
                  <a:lnTo>
                    <a:pt x="137" y="213"/>
                  </a:lnTo>
                  <a:lnTo>
                    <a:pt x="144" y="228"/>
                  </a:lnTo>
                  <a:lnTo>
                    <a:pt x="159" y="228"/>
                  </a:lnTo>
                  <a:lnTo>
                    <a:pt x="167" y="243"/>
                  </a:lnTo>
                  <a:lnTo>
                    <a:pt x="159" y="235"/>
                  </a:lnTo>
                  <a:lnTo>
                    <a:pt x="152" y="235"/>
                  </a:lnTo>
                  <a:lnTo>
                    <a:pt x="159" y="243"/>
                  </a:lnTo>
                  <a:lnTo>
                    <a:pt x="182" y="250"/>
                  </a:lnTo>
                  <a:lnTo>
                    <a:pt x="205" y="235"/>
                  </a:lnTo>
                  <a:lnTo>
                    <a:pt x="220" y="250"/>
                  </a:lnTo>
                  <a:lnTo>
                    <a:pt x="227" y="243"/>
                  </a:lnTo>
                  <a:lnTo>
                    <a:pt x="227" y="228"/>
                  </a:lnTo>
                  <a:lnTo>
                    <a:pt x="212" y="220"/>
                  </a:lnTo>
                  <a:lnTo>
                    <a:pt x="205" y="213"/>
                  </a:lnTo>
                  <a:lnTo>
                    <a:pt x="212" y="197"/>
                  </a:lnTo>
                  <a:lnTo>
                    <a:pt x="220" y="220"/>
                  </a:lnTo>
                  <a:lnTo>
                    <a:pt x="227" y="220"/>
                  </a:lnTo>
                  <a:lnTo>
                    <a:pt x="227" y="213"/>
                  </a:lnTo>
                  <a:lnTo>
                    <a:pt x="243" y="235"/>
                  </a:lnTo>
                  <a:lnTo>
                    <a:pt x="250" y="228"/>
                  </a:lnTo>
                  <a:lnTo>
                    <a:pt x="265" y="243"/>
                  </a:lnTo>
                  <a:lnTo>
                    <a:pt x="273" y="243"/>
                  </a:lnTo>
                  <a:lnTo>
                    <a:pt x="280" y="250"/>
                  </a:lnTo>
                  <a:lnTo>
                    <a:pt x="280" y="23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72" name="Freeform 191"/>
            <p:cNvSpPr>
              <a:spLocks/>
            </p:cNvSpPr>
            <p:nvPr/>
          </p:nvSpPr>
          <p:spPr bwMode="auto">
            <a:xfrm>
              <a:off x="3012" y="2505"/>
              <a:ext cx="280" cy="250"/>
            </a:xfrm>
            <a:custGeom>
              <a:avLst/>
              <a:gdLst>
                <a:gd name="T0" fmla="*/ 250 w 280"/>
                <a:gd name="T1" fmla="*/ 228 h 250"/>
                <a:gd name="T2" fmla="*/ 258 w 280"/>
                <a:gd name="T3" fmla="*/ 213 h 250"/>
                <a:gd name="T4" fmla="*/ 273 w 280"/>
                <a:gd name="T5" fmla="*/ 175 h 250"/>
                <a:gd name="T6" fmla="*/ 235 w 280"/>
                <a:gd name="T7" fmla="*/ 190 h 250"/>
                <a:gd name="T8" fmla="*/ 243 w 280"/>
                <a:gd name="T9" fmla="*/ 175 h 250"/>
                <a:gd name="T10" fmla="*/ 205 w 280"/>
                <a:gd name="T11" fmla="*/ 182 h 250"/>
                <a:gd name="T12" fmla="*/ 250 w 280"/>
                <a:gd name="T13" fmla="*/ 175 h 250"/>
                <a:gd name="T14" fmla="*/ 235 w 280"/>
                <a:gd name="T15" fmla="*/ 122 h 250"/>
                <a:gd name="T16" fmla="*/ 129 w 280"/>
                <a:gd name="T17" fmla="*/ 114 h 250"/>
                <a:gd name="T18" fmla="*/ 137 w 280"/>
                <a:gd name="T19" fmla="*/ 91 h 250"/>
                <a:gd name="T20" fmla="*/ 144 w 280"/>
                <a:gd name="T21" fmla="*/ 76 h 250"/>
                <a:gd name="T22" fmla="*/ 152 w 280"/>
                <a:gd name="T23" fmla="*/ 53 h 250"/>
                <a:gd name="T24" fmla="*/ 159 w 280"/>
                <a:gd name="T25" fmla="*/ 31 h 250"/>
                <a:gd name="T26" fmla="*/ 159 w 280"/>
                <a:gd name="T27" fmla="*/ 23 h 250"/>
                <a:gd name="T28" fmla="*/ 152 w 280"/>
                <a:gd name="T29" fmla="*/ 0 h 250"/>
                <a:gd name="T30" fmla="*/ 0 w 280"/>
                <a:gd name="T31" fmla="*/ 68 h 250"/>
                <a:gd name="T32" fmla="*/ 16 w 280"/>
                <a:gd name="T33" fmla="*/ 197 h 250"/>
                <a:gd name="T34" fmla="*/ 53 w 280"/>
                <a:gd name="T35" fmla="*/ 213 h 250"/>
                <a:gd name="T36" fmla="*/ 137 w 280"/>
                <a:gd name="T37" fmla="*/ 220 h 250"/>
                <a:gd name="T38" fmla="*/ 121 w 280"/>
                <a:gd name="T39" fmla="*/ 205 h 250"/>
                <a:gd name="T40" fmla="*/ 137 w 280"/>
                <a:gd name="T41" fmla="*/ 213 h 250"/>
                <a:gd name="T42" fmla="*/ 159 w 280"/>
                <a:gd name="T43" fmla="*/ 228 h 250"/>
                <a:gd name="T44" fmla="*/ 159 w 280"/>
                <a:gd name="T45" fmla="*/ 235 h 250"/>
                <a:gd name="T46" fmla="*/ 159 w 280"/>
                <a:gd name="T47" fmla="*/ 243 h 250"/>
                <a:gd name="T48" fmla="*/ 205 w 280"/>
                <a:gd name="T49" fmla="*/ 235 h 250"/>
                <a:gd name="T50" fmla="*/ 227 w 280"/>
                <a:gd name="T51" fmla="*/ 243 h 250"/>
                <a:gd name="T52" fmla="*/ 212 w 280"/>
                <a:gd name="T53" fmla="*/ 220 h 250"/>
                <a:gd name="T54" fmla="*/ 212 w 280"/>
                <a:gd name="T55" fmla="*/ 197 h 250"/>
                <a:gd name="T56" fmla="*/ 227 w 280"/>
                <a:gd name="T57" fmla="*/ 220 h 250"/>
                <a:gd name="T58" fmla="*/ 243 w 280"/>
                <a:gd name="T59" fmla="*/ 235 h 250"/>
                <a:gd name="T60" fmla="*/ 265 w 280"/>
                <a:gd name="T61" fmla="*/ 243 h 250"/>
                <a:gd name="T62" fmla="*/ 280 w 280"/>
                <a:gd name="T63" fmla="*/ 250 h 250"/>
                <a:gd name="T64" fmla="*/ 280 w 280"/>
                <a:gd name="T65" fmla="*/ 243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0" h="250">
                  <a:moveTo>
                    <a:pt x="280" y="235"/>
                  </a:moveTo>
                  <a:lnTo>
                    <a:pt x="250" y="228"/>
                  </a:lnTo>
                  <a:lnTo>
                    <a:pt x="243" y="205"/>
                  </a:lnTo>
                  <a:lnTo>
                    <a:pt x="258" y="213"/>
                  </a:lnTo>
                  <a:lnTo>
                    <a:pt x="265" y="205"/>
                  </a:lnTo>
                  <a:lnTo>
                    <a:pt x="273" y="175"/>
                  </a:lnTo>
                  <a:lnTo>
                    <a:pt x="243" y="197"/>
                  </a:lnTo>
                  <a:lnTo>
                    <a:pt x="235" y="190"/>
                  </a:lnTo>
                  <a:lnTo>
                    <a:pt x="243" y="182"/>
                  </a:lnTo>
                  <a:lnTo>
                    <a:pt x="243" y="175"/>
                  </a:lnTo>
                  <a:lnTo>
                    <a:pt x="220" y="190"/>
                  </a:lnTo>
                  <a:lnTo>
                    <a:pt x="205" y="182"/>
                  </a:lnTo>
                  <a:lnTo>
                    <a:pt x="212" y="167"/>
                  </a:lnTo>
                  <a:lnTo>
                    <a:pt x="250" y="175"/>
                  </a:lnTo>
                  <a:lnTo>
                    <a:pt x="235" y="144"/>
                  </a:lnTo>
                  <a:lnTo>
                    <a:pt x="235" y="122"/>
                  </a:lnTo>
                  <a:lnTo>
                    <a:pt x="137" y="129"/>
                  </a:lnTo>
                  <a:lnTo>
                    <a:pt x="129" y="114"/>
                  </a:lnTo>
                  <a:lnTo>
                    <a:pt x="144" y="91"/>
                  </a:lnTo>
                  <a:lnTo>
                    <a:pt x="137" y="91"/>
                  </a:lnTo>
                  <a:lnTo>
                    <a:pt x="152" y="84"/>
                  </a:lnTo>
                  <a:lnTo>
                    <a:pt x="144" y="76"/>
                  </a:lnTo>
                  <a:lnTo>
                    <a:pt x="167" y="53"/>
                  </a:lnTo>
                  <a:lnTo>
                    <a:pt x="152" y="53"/>
                  </a:lnTo>
                  <a:lnTo>
                    <a:pt x="167" y="38"/>
                  </a:lnTo>
                  <a:lnTo>
                    <a:pt x="159" y="31"/>
                  </a:lnTo>
                  <a:lnTo>
                    <a:pt x="167" y="31"/>
                  </a:lnTo>
                  <a:lnTo>
                    <a:pt x="159" y="23"/>
                  </a:lnTo>
                  <a:lnTo>
                    <a:pt x="152" y="23"/>
                  </a:lnTo>
                  <a:lnTo>
                    <a:pt x="152" y="0"/>
                  </a:lnTo>
                  <a:lnTo>
                    <a:pt x="0" y="8"/>
                  </a:lnTo>
                  <a:lnTo>
                    <a:pt x="0" y="68"/>
                  </a:lnTo>
                  <a:lnTo>
                    <a:pt x="31" y="129"/>
                  </a:lnTo>
                  <a:lnTo>
                    <a:pt x="16" y="197"/>
                  </a:lnTo>
                  <a:lnTo>
                    <a:pt x="16" y="220"/>
                  </a:lnTo>
                  <a:lnTo>
                    <a:pt x="53" y="213"/>
                  </a:lnTo>
                  <a:lnTo>
                    <a:pt x="129" y="228"/>
                  </a:lnTo>
                  <a:lnTo>
                    <a:pt x="137" y="220"/>
                  </a:lnTo>
                  <a:lnTo>
                    <a:pt x="106" y="213"/>
                  </a:lnTo>
                  <a:lnTo>
                    <a:pt x="121" y="205"/>
                  </a:lnTo>
                  <a:lnTo>
                    <a:pt x="121" y="213"/>
                  </a:lnTo>
                  <a:lnTo>
                    <a:pt x="137" y="213"/>
                  </a:lnTo>
                  <a:lnTo>
                    <a:pt x="144" y="228"/>
                  </a:lnTo>
                  <a:lnTo>
                    <a:pt x="159" y="228"/>
                  </a:lnTo>
                  <a:lnTo>
                    <a:pt x="167" y="243"/>
                  </a:lnTo>
                  <a:lnTo>
                    <a:pt x="159" y="235"/>
                  </a:lnTo>
                  <a:lnTo>
                    <a:pt x="152" y="235"/>
                  </a:lnTo>
                  <a:lnTo>
                    <a:pt x="159" y="243"/>
                  </a:lnTo>
                  <a:lnTo>
                    <a:pt x="182" y="250"/>
                  </a:lnTo>
                  <a:lnTo>
                    <a:pt x="205" y="235"/>
                  </a:lnTo>
                  <a:lnTo>
                    <a:pt x="220" y="250"/>
                  </a:lnTo>
                  <a:lnTo>
                    <a:pt x="227" y="243"/>
                  </a:lnTo>
                  <a:lnTo>
                    <a:pt x="227" y="228"/>
                  </a:lnTo>
                  <a:lnTo>
                    <a:pt x="212" y="220"/>
                  </a:lnTo>
                  <a:lnTo>
                    <a:pt x="205" y="213"/>
                  </a:lnTo>
                  <a:lnTo>
                    <a:pt x="212" y="197"/>
                  </a:lnTo>
                  <a:lnTo>
                    <a:pt x="220" y="220"/>
                  </a:lnTo>
                  <a:lnTo>
                    <a:pt x="227" y="220"/>
                  </a:lnTo>
                  <a:lnTo>
                    <a:pt x="227" y="213"/>
                  </a:lnTo>
                  <a:lnTo>
                    <a:pt x="243" y="235"/>
                  </a:lnTo>
                  <a:lnTo>
                    <a:pt x="250" y="228"/>
                  </a:lnTo>
                  <a:lnTo>
                    <a:pt x="265" y="243"/>
                  </a:lnTo>
                  <a:lnTo>
                    <a:pt x="273" y="243"/>
                  </a:lnTo>
                  <a:lnTo>
                    <a:pt x="280" y="250"/>
                  </a:lnTo>
                  <a:lnTo>
                    <a:pt x="280" y="235"/>
                  </a:lnTo>
                  <a:lnTo>
                    <a:pt x="280" y="24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73" name="Freeform 192"/>
            <p:cNvSpPr>
              <a:spLocks/>
            </p:cNvSpPr>
            <p:nvPr/>
          </p:nvSpPr>
          <p:spPr bwMode="auto">
            <a:xfrm>
              <a:off x="4019" y="1420"/>
              <a:ext cx="189" cy="296"/>
            </a:xfrm>
            <a:custGeom>
              <a:avLst/>
              <a:gdLst>
                <a:gd name="T0" fmla="*/ 182 w 189"/>
                <a:gd name="T1" fmla="*/ 145 h 296"/>
                <a:gd name="T2" fmla="*/ 174 w 189"/>
                <a:gd name="T3" fmla="*/ 137 h 296"/>
                <a:gd name="T4" fmla="*/ 189 w 189"/>
                <a:gd name="T5" fmla="*/ 129 h 296"/>
                <a:gd name="T6" fmla="*/ 174 w 189"/>
                <a:gd name="T7" fmla="*/ 122 h 296"/>
                <a:gd name="T8" fmla="*/ 159 w 189"/>
                <a:gd name="T9" fmla="*/ 122 h 296"/>
                <a:gd name="T10" fmla="*/ 151 w 189"/>
                <a:gd name="T11" fmla="*/ 99 h 296"/>
                <a:gd name="T12" fmla="*/ 136 w 189"/>
                <a:gd name="T13" fmla="*/ 99 h 296"/>
                <a:gd name="T14" fmla="*/ 113 w 189"/>
                <a:gd name="T15" fmla="*/ 16 h 296"/>
                <a:gd name="T16" fmla="*/ 91 w 189"/>
                <a:gd name="T17" fmla="*/ 0 h 296"/>
                <a:gd name="T18" fmla="*/ 60 w 189"/>
                <a:gd name="T19" fmla="*/ 23 h 296"/>
                <a:gd name="T20" fmla="*/ 45 w 189"/>
                <a:gd name="T21" fmla="*/ 8 h 296"/>
                <a:gd name="T22" fmla="*/ 23 w 189"/>
                <a:gd name="T23" fmla="*/ 61 h 296"/>
                <a:gd name="T24" fmla="*/ 30 w 189"/>
                <a:gd name="T25" fmla="*/ 114 h 296"/>
                <a:gd name="T26" fmla="*/ 15 w 189"/>
                <a:gd name="T27" fmla="*/ 145 h 296"/>
                <a:gd name="T28" fmla="*/ 23 w 189"/>
                <a:gd name="T29" fmla="*/ 152 h 296"/>
                <a:gd name="T30" fmla="*/ 15 w 189"/>
                <a:gd name="T31" fmla="*/ 152 h 296"/>
                <a:gd name="T32" fmla="*/ 15 w 189"/>
                <a:gd name="T33" fmla="*/ 160 h 296"/>
                <a:gd name="T34" fmla="*/ 0 w 189"/>
                <a:gd name="T35" fmla="*/ 160 h 296"/>
                <a:gd name="T36" fmla="*/ 38 w 189"/>
                <a:gd name="T37" fmla="*/ 273 h 296"/>
                <a:gd name="T38" fmla="*/ 53 w 189"/>
                <a:gd name="T39" fmla="*/ 296 h 296"/>
                <a:gd name="T40" fmla="*/ 68 w 189"/>
                <a:gd name="T41" fmla="*/ 243 h 296"/>
                <a:gd name="T42" fmla="*/ 76 w 189"/>
                <a:gd name="T43" fmla="*/ 236 h 296"/>
                <a:gd name="T44" fmla="*/ 76 w 189"/>
                <a:gd name="T45" fmla="*/ 228 h 296"/>
                <a:gd name="T46" fmla="*/ 91 w 189"/>
                <a:gd name="T47" fmla="*/ 236 h 296"/>
                <a:gd name="T48" fmla="*/ 98 w 189"/>
                <a:gd name="T49" fmla="*/ 213 h 296"/>
                <a:gd name="T50" fmla="*/ 106 w 189"/>
                <a:gd name="T51" fmla="*/ 220 h 296"/>
                <a:gd name="T52" fmla="*/ 106 w 189"/>
                <a:gd name="T53" fmla="*/ 190 h 296"/>
                <a:gd name="T54" fmla="*/ 113 w 189"/>
                <a:gd name="T55" fmla="*/ 182 h 296"/>
                <a:gd name="T56" fmla="*/ 113 w 189"/>
                <a:gd name="T57" fmla="*/ 190 h 296"/>
                <a:gd name="T58" fmla="*/ 129 w 189"/>
                <a:gd name="T59" fmla="*/ 198 h 296"/>
                <a:gd name="T60" fmla="*/ 129 w 189"/>
                <a:gd name="T61" fmla="*/ 175 h 296"/>
                <a:gd name="T62" fmla="*/ 136 w 189"/>
                <a:gd name="T63" fmla="*/ 182 h 296"/>
                <a:gd name="T64" fmla="*/ 136 w 189"/>
                <a:gd name="T65" fmla="*/ 167 h 296"/>
                <a:gd name="T66" fmla="*/ 151 w 189"/>
                <a:gd name="T67" fmla="*/ 182 h 296"/>
                <a:gd name="T68" fmla="*/ 159 w 189"/>
                <a:gd name="T69" fmla="*/ 160 h 296"/>
                <a:gd name="T70" fmla="*/ 166 w 189"/>
                <a:gd name="T71" fmla="*/ 167 h 296"/>
                <a:gd name="T72" fmla="*/ 166 w 189"/>
                <a:gd name="T73" fmla="*/ 160 h 296"/>
                <a:gd name="T74" fmla="*/ 182 w 189"/>
                <a:gd name="T75" fmla="*/ 152 h 296"/>
                <a:gd name="T76" fmla="*/ 189 w 189"/>
                <a:gd name="T77" fmla="*/ 137 h 296"/>
                <a:gd name="T78" fmla="*/ 182 w 189"/>
                <a:gd name="T79" fmla="*/ 145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 h="296">
                  <a:moveTo>
                    <a:pt x="182" y="145"/>
                  </a:moveTo>
                  <a:lnTo>
                    <a:pt x="174" y="137"/>
                  </a:lnTo>
                  <a:lnTo>
                    <a:pt x="189" y="129"/>
                  </a:lnTo>
                  <a:lnTo>
                    <a:pt x="174" y="122"/>
                  </a:lnTo>
                  <a:lnTo>
                    <a:pt x="159" y="122"/>
                  </a:lnTo>
                  <a:lnTo>
                    <a:pt x="151" y="99"/>
                  </a:lnTo>
                  <a:lnTo>
                    <a:pt x="136" y="99"/>
                  </a:lnTo>
                  <a:lnTo>
                    <a:pt x="113" y="16"/>
                  </a:lnTo>
                  <a:lnTo>
                    <a:pt x="91" y="0"/>
                  </a:lnTo>
                  <a:lnTo>
                    <a:pt x="60" y="23"/>
                  </a:lnTo>
                  <a:lnTo>
                    <a:pt x="45" y="8"/>
                  </a:lnTo>
                  <a:lnTo>
                    <a:pt x="23" y="61"/>
                  </a:lnTo>
                  <a:lnTo>
                    <a:pt x="30" y="114"/>
                  </a:lnTo>
                  <a:lnTo>
                    <a:pt x="15" y="145"/>
                  </a:lnTo>
                  <a:lnTo>
                    <a:pt x="23" y="152"/>
                  </a:lnTo>
                  <a:lnTo>
                    <a:pt x="15" y="152"/>
                  </a:lnTo>
                  <a:lnTo>
                    <a:pt x="15" y="160"/>
                  </a:lnTo>
                  <a:lnTo>
                    <a:pt x="0" y="160"/>
                  </a:lnTo>
                  <a:lnTo>
                    <a:pt x="38" y="273"/>
                  </a:lnTo>
                  <a:lnTo>
                    <a:pt x="53" y="296"/>
                  </a:lnTo>
                  <a:lnTo>
                    <a:pt x="68" y="243"/>
                  </a:lnTo>
                  <a:lnTo>
                    <a:pt x="76" y="236"/>
                  </a:lnTo>
                  <a:lnTo>
                    <a:pt x="76" y="228"/>
                  </a:lnTo>
                  <a:lnTo>
                    <a:pt x="91" y="236"/>
                  </a:lnTo>
                  <a:lnTo>
                    <a:pt x="98" y="213"/>
                  </a:lnTo>
                  <a:lnTo>
                    <a:pt x="106" y="220"/>
                  </a:lnTo>
                  <a:lnTo>
                    <a:pt x="106" y="190"/>
                  </a:lnTo>
                  <a:lnTo>
                    <a:pt x="113" y="182"/>
                  </a:lnTo>
                  <a:lnTo>
                    <a:pt x="113" y="190"/>
                  </a:lnTo>
                  <a:lnTo>
                    <a:pt x="129" y="198"/>
                  </a:lnTo>
                  <a:lnTo>
                    <a:pt x="129" y="175"/>
                  </a:lnTo>
                  <a:lnTo>
                    <a:pt x="136" y="182"/>
                  </a:lnTo>
                  <a:lnTo>
                    <a:pt x="136" y="167"/>
                  </a:lnTo>
                  <a:lnTo>
                    <a:pt x="151" y="182"/>
                  </a:lnTo>
                  <a:lnTo>
                    <a:pt x="159" y="160"/>
                  </a:lnTo>
                  <a:lnTo>
                    <a:pt x="166" y="167"/>
                  </a:lnTo>
                  <a:lnTo>
                    <a:pt x="166" y="160"/>
                  </a:lnTo>
                  <a:lnTo>
                    <a:pt x="182" y="152"/>
                  </a:lnTo>
                  <a:lnTo>
                    <a:pt x="189" y="137"/>
                  </a:lnTo>
                  <a:lnTo>
                    <a:pt x="182" y="14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74" name="Freeform 193"/>
            <p:cNvSpPr>
              <a:spLocks/>
            </p:cNvSpPr>
            <p:nvPr/>
          </p:nvSpPr>
          <p:spPr bwMode="auto">
            <a:xfrm>
              <a:off x="4019" y="1420"/>
              <a:ext cx="189" cy="296"/>
            </a:xfrm>
            <a:custGeom>
              <a:avLst/>
              <a:gdLst>
                <a:gd name="T0" fmla="*/ 182 w 189"/>
                <a:gd name="T1" fmla="*/ 145 h 296"/>
                <a:gd name="T2" fmla="*/ 174 w 189"/>
                <a:gd name="T3" fmla="*/ 137 h 296"/>
                <a:gd name="T4" fmla="*/ 189 w 189"/>
                <a:gd name="T5" fmla="*/ 129 h 296"/>
                <a:gd name="T6" fmla="*/ 174 w 189"/>
                <a:gd name="T7" fmla="*/ 122 h 296"/>
                <a:gd name="T8" fmla="*/ 159 w 189"/>
                <a:gd name="T9" fmla="*/ 122 h 296"/>
                <a:gd name="T10" fmla="*/ 151 w 189"/>
                <a:gd name="T11" fmla="*/ 99 h 296"/>
                <a:gd name="T12" fmla="*/ 136 w 189"/>
                <a:gd name="T13" fmla="*/ 99 h 296"/>
                <a:gd name="T14" fmla="*/ 113 w 189"/>
                <a:gd name="T15" fmla="*/ 16 h 296"/>
                <a:gd name="T16" fmla="*/ 91 w 189"/>
                <a:gd name="T17" fmla="*/ 0 h 296"/>
                <a:gd name="T18" fmla="*/ 60 w 189"/>
                <a:gd name="T19" fmla="*/ 23 h 296"/>
                <a:gd name="T20" fmla="*/ 45 w 189"/>
                <a:gd name="T21" fmla="*/ 8 h 296"/>
                <a:gd name="T22" fmla="*/ 23 w 189"/>
                <a:gd name="T23" fmla="*/ 61 h 296"/>
                <a:gd name="T24" fmla="*/ 30 w 189"/>
                <a:gd name="T25" fmla="*/ 114 h 296"/>
                <a:gd name="T26" fmla="*/ 15 w 189"/>
                <a:gd name="T27" fmla="*/ 145 h 296"/>
                <a:gd name="T28" fmla="*/ 23 w 189"/>
                <a:gd name="T29" fmla="*/ 152 h 296"/>
                <a:gd name="T30" fmla="*/ 15 w 189"/>
                <a:gd name="T31" fmla="*/ 152 h 296"/>
                <a:gd name="T32" fmla="*/ 15 w 189"/>
                <a:gd name="T33" fmla="*/ 160 h 296"/>
                <a:gd name="T34" fmla="*/ 0 w 189"/>
                <a:gd name="T35" fmla="*/ 160 h 296"/>
                <a:gd name="T36" fmla="*/ 38 w 189"/>
                <a:gd name="T37" fmla="*/ 273 h 296"/>
                <a:gd name="T38" fmla="*/ 53 w 189"/>
                <a:gd name="T39" fmla="*/ 296 h 296"/>
                <a:gd name="T40" fmla="*/ 68 w 189"/>
                <a:gd name="T41" fmla="*/ 243 h 296"/>
                <a:gd name="T42" fmla="*/ 76 w 189"/>
                <a:gd name="T43" fmla="*/ 236 h 296"/>
                <a:gd name="T44" fmla="*/ 76 w 189"/>
                <a:gd name="T45" fmla="*/ 228 h 296"/>
                <a:gd name="T46" fmla="*/ 91 w 189"/>
                <a:gd name="T47" fmla="*/ 236 h 296"/>
                <a:gd name="T48" fmla="*/ 98 w 189"/>
                <a:gd name="T49" fmla="*/ 213 h 296"/>
                <a:gd name="T50" fmla="*/ 106 w 189"/>
                <a:gd name="T51" fmla="*/ 220 h 296"/>
                <a:gd name="T52" fmla="*/ 106 w 189"/>
                <a:gd name="T53" fmla="*/ 190 h 296"/>
                <a:gd name="T54" fmla="*/ 113 w 189"/>
                <a:gd name="T55" fmla="*/ 182 h 296"/>
                <a:gd name="T56" fmla="*/ 113 w 189"/>
                <a:gd name="T57" fmla="*/ 190 h 296"/>
                <a:gd name="T58" fmla="*/ 129 w 189"/>
                <a:gd name="T59" fmla="*/ 198 h 296"/>
                <a:gd name="T60" fmla="*/ 129 w 189"/>
                <a:gd name="T61" fmla="*/ 175 h 296"/>
                <a:gd name="T62" fmla="*/ 136 w 189"/>
                <a:gd name="T63" fmla="*/ 182 h 296"/>
                <a:gd name="T64" fmla="*/ 136 w 189"/>
                <a:gd name="T65" fmla="*/ 167 h 296"/>
                <a:gd name="T66" fmla="*/ 151 w 189"/>
                <a:gd name="T67" fmla="*/ 182 h 296"/>
                <a:gd name="T68" fmla="*/ 159 w 189"/>
                <a:gd name="T69" fmla="*/ 160 h 296"/>
                <a:gd name="T70" fmla="*/ 166 w 189"/>
                <a:gd name="T71" fmla="*/ 167 h 296"/>
                <a:gd name="T72" fmla="*/ 166 w 189"/>
                <a:gd name="T73" fmla="*/ 160 h 296"/>
                <a:gd name="T74" fmla="*/ 182 w 189"/>
                <a:gd name="T75" fmla="*/ 152 h 296"/>
                <a:gd name="T76" fmla="*/ 189 w 189"/>
                <a:gd name="T77" fmla="*/ 137 h 296"/>
                <a:gd name="T78" fmla="*/ 182 w 189"/>
                <a:gd name="T79" fmla="*/ 145 h 296"/>
                <a:gd name="T80" fmla="*/ 182 w 189"/>
                <a:gd name="T81" fmla="*/ 152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9" h="296">
                  <a:moveTo>
                    <a:pt x="182" y="145"/>
                  </a:moveTo>
                  <a:lnTo>
                    <a:pt x="174" y="137"/>
                  </a:lnTo>
                  <a:lnTo>
                    <a:pt x="189" y="129"/>
                  </a:lnTo>
                  <a:lnTo>
                    <a:pt x="174" y="122"/>
                  </a:lnTo>
                  <a:lnTo>
                    <a:pt x="159" y="122"/>
                  </a:lnTo>
                  <a:lnTo>
                    <a:pt x="151" y="99"/>
                  </a:lnTo>
                  <a:lnTo>
                    <a:pt x="136" y="99"/>
                  </a:lnTo>
                  <a:lnTo>
                    <a:pt x="113" y="16"/>
                  </a:lnTo>
                  <a:lnTo>
                    <a:pt x="91" y="0"/>
                  </a:lnTo>
                  <a:lnTo>
                    <a:pt x="60" y="23"/>
                  </a:lnTo>
                  <a:lnTo>
                    <a:pt x="45" y="8"/>
                  </a:lnTo>
                  <a:lnTo>
                    <a:pt x="23" y="61"/>
                  </a:lnTo>
                  <a:lnTo>
                    <a:pt x="30" y="114"/>
                  </a:lnTo>
                  <a:lnTo>
                    <a:pt x="15" y="145"/>
                  </a:lnTo>
                  <a:lnTo>
                    <a:pt x="23" y="152"/>
                  </a:lnTo>
                  <a:lnTo>
                    <a:pt x="15" y="152"/>
                  </a:lnTo>
                  <a:lnTo>
                    <a:pt x="15" y="160"/>
                  </a:lnTo>
                  <a:lnTo>
                    <a:pt x="0" y="160"/>
                  </a:lnTo>
                  <a:lnTo>
                    <a:pt x="38" y="273"/>
                  </a:lnTo>
                  <a:lnTo>
                    <a:pt x="53" y="296"/>
                  </a:lnTo>
                  <a:lnTo>
                    <a:pt x="68" y="243"/>
                  </a:lnTo>
                  <a:lnTo>
                    <a:pt x="76" y="236"/>
                  </a:lnTo>
                  <a:lnTo>
                    <a:pt x="76" y="228"/>
                  </a:lnTo>
                  <a:lnTo>
                    <a:pt x="91" y="236"/>
                  </a:lnTo>
                  <a:lnTo>
                    <a:pt x="98" y="213"/>
                  </a:lnTo>
                  <a:lnTo>
                    <a:pt x="106" y="220"/>
                  </a:lnTo>
                  <a:lnTo>
                    <a:pt x="106" y="190"/>
                  </a:lnTo>
                  <a:lnTo>
                    <a:pt x="113" y="182"/>
                  </a:lnTo>
                  <a:lnTo>
                    <a:pt x="113" y="190"/>
                  </a:lnTo>
                  <a:lnTo>
                    <a:pt x="129" y="198"/>
                  </a:lnTo>
                  <a:lnTo>
                    <a:pt x="129" y="175"/>
                  </a:lnTo>
                  <a:lnTo>
                    <a:pt x="136" y="182"/>
                  </a:lnTo>
                  <a:lnTo>
                    <a:pt x="136" y="167"/>
                  </a:lnTo>
                  <a:lnTo>
                    <a:pt x="151" y="182"/>
                  </a:lnTo>
                  <a:lnTo>
                    <a:pt x="159" y="160"/>
                  </a:lnTo>
                  <a:lnTo>
                    <a:pt x="166" y="167"/>
                  </a:lnTo>
                  <a:lnTo>
                    <a:pt x="166" y="160"/>
                  </a:lnTo>
                  <a:lnTo>
                    <a:pt x="182" y="152"/>
                  </a:lnTo>
                  <a:lnTo>
                    <a:pt x="189" y="137"/>
                  </a:lnTo>
                  <a:lnTo>
                    <a:pt x="182" y="145"/>
                  </a:lnTo>
                  <a:lnTo>
                    <a:pt x="182" y="15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75" name="Freeform 194"/>
            <p:cNvSpPr>
              <a:spLocks/>
            </p:cNvSpPr>
            <p:nvPr/>
          </p:nvSpPr>
          <p:spPr bwMode="auto">
            <a:xfrm>
              <a:off x="4155" y="1602"/>
              <a:ext cx="8" cy="8"/>
            </a:xfrm>
            <a:custGeom>
              <a:avLst/>
              <a:gdLst>
                <a:gd name="T0" fmla="*/ 8 w 8"/>
                <a:gd name="T1" fmla="*/ 0 h 8"/>
                <a:gd name="T2" fmla="*/ 0 w 8"/>
                <a:gd name="T3" fmla="*/ 0 h 8"/>
                <a:gd name="T4" fmla="*/ 0 w 8"/>
                <a:gd name="T5" fmla="*/ 8 h 8"/>
                <a:gd name="T6" fmla="*/ 0 w 8"/>
                <a:gd name="T7" fmla="*/ 0 h 8"/>
                <a:gd name="T8" fmla="*/ 8 w 8"/>
                <a:gd name="T9" fmla="*/ 0 h 8"/>
              </a:gdLst>
              <a:ahLst/>
              <a:cxnLst>
                <a:cxn ang="0">
                  <a:pos x="T0" y="T1"/>
                </a:cxn>
                <a:cxn ang="0">
                  <a:pos x="T2" y="T3"/>
                </a:cxn>
                <a:cxn ang="0">
                  <a:pos x="T4" y="T5"/>
                </a:cxn>
                <a:cxn ang="0">
                  <a:pos x="T6" y="T7"/>
                </a:cxn>
                <a:cxn ang="0">
                  <a:pos x="T8" y="T9"/>
                </a:cxn>
              </a:cxnLst>
              <a:rect l="0" t="0" r="r" b="b"/>
              <a:pathLst>
                <a:path w="8" h="8">
                  <a:moveTo>
                    <a:pt x="8" y="0"/>
                  </a:moveTo>
                  <a:lnTo>
                    <a:pt x="0" y="0"/>
                  </a:lnTo>
                  <a:lnTo>
                    <a:pt x="0" y="8"/>
                  </a:lnTo>
                  <a:lnTo>
                    <a:pt x="0" y="0"/>
                  </a:lnTo>
                  <a:lnTo>
                    <a:pt x="8"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76" name="Freeform 195"/>
            <p:cNvSpPr>
              <a:spLocks/>
            </p:cNvSpPr>
            <p:nvPr/>
          </p:nvSpPr>
          <p:spPr bwMode="auto">
            <a:xfrm>
              <a:off x="4155" y="1602"/>
              <a:ext cx="8" cy="8"/>
            </a:xfrm>
            <a:custGeom>
              <a:avLst/>
              <a:gdLst>
                <a:gd name="T0" fmla="*/ 8 w 8"/>
                <a:gd name="T1" fmla="*/ 0 h 8"/>
                <a:gd name="T2" fmla="*/ 0 w 8"/>
                <a:gd name="T3" fmla="*/ 0 h 8"/>
                <a:gd name="T4" fmla="*/ 0 w 8"/>
                <a:gd name="T5" fmla="*/ 8 h 8"/>
                <a:gd name="T6" fmla="*/ 0 w 8"/>
                <a:gd name="T7" fmla="*/ 0 h 8"/>
                <a:gd name="T8" fmla="*/ 8 w 8"/>
                <a:gd name="T9" fmla="*/ 0 h 8"/>
                <a:gd name="T10" fmla="*/ 8 w 8"/>
                <a:gd name="T11" fmla="*/ 8 h 8"/>
              </a:gdLst>
              <a:ahLst/>
              <a:cxnLst>
                <a:cxn ang="0">
                  <a:pos x="T0" y="T1"/>
                </a:cxn>
                <a:cxn ang="0">
                  <a:pos x="T2" y="T3"/>
                </a:cxn>
                <a:cxn ang="0">
                  <a:pos x="T4" y="T5"/>
                </a:cxn>
                <a:cxn ang="0">
                  <a:pos x="T6" y="T7"/>
                </a:cxn>
                <a:cxn ang="0">
                  <a:pos x="T8" y="T9"/>
                </a:cxn>
                <a:cxn ang="0">
                  <a:pos x="T10" y="T11"/>
                </a:cxn>
              </a:cxnLst>
              <a:rect l="0" t="0" r="r" b="b"/>
              <a:pathLst>
                <a:path w="8" h="8">
                  <a:moveTo>
                    <a:pt x="8" y="0"/>
                  </a:moveTo>
                  <a:lnTo>
                    <a:pt x="0" y="0"/>
                  </a:lnTo>
                  <a:lnTo>
                    <a:pt x="0" y="8"/>
                  </a:lnTo>
                  <a:lnTo>
                    <a:pt x="0" y="0"/>
                  </a:lnTo>
                  <a:lnTo>
                    <a:pt x="8" y="0"/>
                  </a:lnTo>
                  <a:lnTo>
                    <a:pt x="8"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77" name="Freeform 196"/>
            <p:cNvSpPr>
              <a:spLocks/>
            </p:cNvSpPr>
            <p:nvPr/>
          </p:nvSpPr>
          <p:spPr bwMode="auto">
            <a:xfrm>
              <a:off x="3709" y="1982"/>
              <a:ext cx="227" cy="106"/>
            </a:xfrm>
            <a:custGeom>
              <a:avLst/>
              <a:gdLst>
                <a:gd name="T0" fmla="*/ 227 w 227"/>
                <a:gd name="T1" fmla="*/ 68 h 106"/>
                <a:gd name="T2" fmla="*/ 196 w 227"/>
                <a:gd name="T3" fmla="*/ 76 h 106"/>
                <a:gd name="T4" fmla="*/ 181 w 227"/>
                <a:gd name="T5" fmla="*/ 0 h 106"/>
                <a:gd name="T6" fmla="*/ 0 w 227"/>
                <a:gd name="T7" fmla="*/ 30 h 106"/>
                <a:gd name="T8" fmla="*/ 7 w 227"/>
                <a:gd name="T9" fmla="*/ 60 h 106"/>
                <a:gd name="T10" fmla="*/ 37 w 227"/>
                <a:gd name="T11" fmla="*/ 30 h 106"/>
                <a:gd name="T12" fmla="*/ 53 w 227"/>
                <a:gd name="T13" fmla="*/ 38 h 106"/>
                <a:gd name="T14" fmla="*/ 68 w 227"/>
                <a:gd name="T15" fmla="*/ 22 h 106"/>
                <a:gd name="T16" fmla="*/ 83 w 227"/>
                <a:gd name="T17" fmla="*/ 22 h 106"/>
                <a:gd name="T18" fmla="*/ 90 w 227"/>
                <a:gd name="T19" fmla="*/ 38 h 106"/>
                <a:gd name="T20" fmla="*/ 128 w 227"/>
                <a:gd name="T21" fmla="*/ 60 h 106"/>
                <a:gd name="T22" fmla="*/ 136 w 227"/>
                <a:gd name="T23" fmla="*/ 60 h 106"/>
                <a:gd name="T24" fmla="*/ 128 w 227"/>
                <a:gd name="T25" fmla="*/ 68 h 106"/>
                <a:gd name="T26" fmla="*/ 128 w 227"/>
                <a:gd name="T27" fmla="*/ 98 h 106"/>
                <a:gd name="T28" fmla="*/ 143 w 227"/>
                <a:gd name="T29" fmla="*/ 98 h 106"/>
                <a:gd name="T30" fmla="*/ 143 w 227"/>
                <a:gd name="T31" fmla="*/ 91 h 106"/>
                <a:gd name="T32" fmla="*/ 174 w 227"/>
                <a:gd name="T33" fmla="*/ 106 h 106"/>
                <a:gd name="T34" fmla="*/ 166 w 227"/>
                <a:gd name="T35" fmla="*/ 91 h 106"/>
                <a:gd name="T36" fmla="*/ 151 w 227"/>
                <a:gd name="T37" fmla="*/ 83 h 106"/>
                <a:gd name="T38" fmla="*/ 151 w 227"/>
                <a:gd name="T39" fmla="*/ 76 h 106"/>
                <a:gd name="T40" fmla="*/ 166 w 227"/>
                <a:gd name="T41" fmla="*/ 83 h 106"/>
                <a:gd name="T42" fmla="*/ 151 w 227"/>
                <a:gd name="T43" fmla="*/ 53 h 106"/>
                <a:gd name="T44" fmla="*/ 159 w 227"/>
                <a:gd name="T45" fmla="*/ 53 h 106"/>
                <a:gd name="T46" fmla="*/ 159 w 227"/>
                <a:gd name="T47" fmla="*/ 45 h 106"/>
                <a:gd name="T48" fmla="*/ 143 w 227"/>
                <a:gd name="T49" fmla="*/ 30 h 106"/>
                <a:gd name="T50" fmla="*/ 151 w 227"/>
                <a:gd name="T51" fmla="*/ 38 h 106"/>
                <a:gd name="T52" fmla="*/ 159 w 227"/>
                <a:gd name="T53" fmla="*/ 15 h 106"/>
                <a:gd name="T54" fmla="*/ 166 w 227"/>
                <a:gd name="T55" fmla="*/ 22 h 106"/>
                <a:gd name="T56" fmla="*/ 166 w 227"/>
                <a:gd name="T57" fmla="*/ 7 h 106"/>
                <a:gd name="T58" fmla="*/ 174 w 227"/>
                <a:gd name="T59" fmla="*/ 7 h 106"/>
                <a:gd name="T60" fmla="*/ 174 w 227"/>
                <a:gd name="T61" fmla="*/ 22 h 106"/>
                <a:gd name="T62" fmla="*/ 166 w 227"/>
                <a:gd name="T63" fmla="*/ 22 h 106"/>
                <a:gd name="T64" fmla="*/ 166 w 227"/>
                <a:gd name="T65" fmla="*/ 38 h 106"/>
                <a:gd name="T66" fmla="*/ 174 w 227"/>
                <a:gd name="T67" fmla="*/ 38 h 106"/>
                <a:gd name="T68" fmla="*/ 166 w 227"/>
                <a:gd name="T69" fmla="*/ 45 h 106"/>
                <a:gd name="T70" fmla="*/ 174 w 227"/>
                <a:gd name="T71" fmla="*/ 60 h 106"/>
                <a:gd name="T72" fmla="*/ 166 w 227"/>
                <a:gd name="T73" fmla="*/ 53 h 106"/>
                <a:gd name="T74" fmla="*/ 166 w 227"/>
                <a:gd name="T75" fmla="*/ 60 h 106"/>
                <a:gd name="T76" fmla="*/ 174 w 227"/>
                <a:gd name="T77" fmla="*/ 68 h 106"/>
                <a:gd name="T78" fmla="*/ 174 w 227"/>
                <a:gd name="T79" fmla="*/ 60 h 106"/>
                <a:gd name="T80" fmla="*/ 181 w 227"/>
                <a:gd name="T81" fmla="*/ 68 h 106"/>
                <a:gd name="T82" fmla="*/ 166 w 227"/>
                <a:gd name="T83" fmla="*/ 68 h 106"/>
                <a:gd name="T84" fmla="*/ 174 w 227"/>
                <a:gd name="T85" fmla="*/ 76 h 106"/>
                <a:gd name="T86" fmla="*/ 166 w 227"/>
                <a:gd name="T87" fmla="*/ 76 h 106"/>
                <a:gd name="T88" fmla="*/ 174 w 227"/>
                <a:gd name="T89" fmla="*/ 83 h 106"/>
                <a:gd name="T90" fmla="*/ 196 w 227"/>
                <a:gd name="T91" fmla="*/ 83 h 106"/>
                <a:gd name="T92" fmla="*/ 204 w 227"/>
                <a:gd name="T93" fmla="*/ 91 h 106"/>
                <a:gd name="T94" fmla="*/ 196 w 227"/>
                <a:gd name="T95" fmla="*/ 106 h 106"/>
                <a:gd name="T96" fmla="*/ 212 w 227"/>
                <a:gd name="T97" fmla="*/ 106 h 106"/>
                <a:gd name="T98" fmla="*/ 219 w 227"/>
                <a:gd name="T99" fmla="*/ 98 h 106"/>
                <a:gd name="T100" fmla="*/ 227 w 227"/>
                <a:gd name="T101" fmla="*/ 6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7" h="106">
                  <a:moveTo>
                    <a:pt x="227" y="68"/>
                  </a:moveTo>
                  <a:lnTo>
                    <a:pt x="196" y="76"/>
                  </a:lnTo>
                  <a:lnTo>
                    <a:pt x="181" y="0"/>
                  </a:lnTo>
                  <a:lnTo>
                    <a:pt x="0" y="30"/>
                  </a:lnTo>
                  <a:lnTo>
                    <a:pt x="7" y="60"/>
                  </a:lnTo>
                  <a:lnTo>
                    <a:pt x="37" y="30"/>
                  </a:lnTo>
                  <a:lnTo>
                    <a:pt x="53" y="38"/>
                  </a:lnTo>
                  <a:lnTo>
                    <a:pt x="68" y="22"/>
                  </a:lnTo>
                  <a:lnTo>
                    <a:pt x="83" y="22"/>
                  </a:lnTo>
                  <a:lnTo>
                    <a:pt x="90" y="38"/>
                  </a:lnTo>
                  <a:lnTo>
                    <a:pt x="128" y="60"/>
                  </a:lnTo>
                  <a:lnTo>
                    <a:pt x="136" y="60"/>
                  </a:lnTo>
                  <a:lnTo>
                    <a:pt x="128" y="68"/>
                  </a:lnTo>
                  <a:lnTo>
                    <a:pt x="128" y="98"/>
                  </a:lnTo>
                  <a:lnTo>
                    <a:pt x="143" y="98"/>
                  </a:lnTo>
                  <a:lnTo>
                    <a:pt x="143" y="91"/>
                  </a:lnTo>
                  <a:lnTo>
                    <a:pt x="174" y="106"/>
                  </a:lnTo>
                  <a:lnTo>
                    <a:pt x="166" y="91"/>
                  </a:lnTo>
                  <a:lnTo>
                    <a:pt x="151" y="83"/>
                  </a:lnTo>
                  <a:lnTo>
                    <a:pt x="151" y="76"/>
                  </a:lnTo>
                  <a:lnTo>
                    <a:pt x="166" y="83"/>
                  </a:lnTo>
                  <a:lnTo>
                    <a:pt x="151" y="53"/>
                  </a:lnTo>
                  <a:lnTo>
                    <a:pt x="159" y="53"/>
                  </a:lnTo>
                  <a:lnTo>
                    <a:pt x="159" y="45"/>
                  </a:lnTo>
                  <a:lnTo>
                    <a:pt x="143" y="30"/>
                  </a:lnTo>
                  <a:lnTo>
                    <a:pt x="151" y="38"/>
                  </a:lnTo>
                  <a:lnTo>
                    <a:pt x="159" y="15"/>
                  </a:lnTo>
                  <a:lnTo>
                    <a:pt x="166" y="22"/>
                  </a:lnTo>
                  <a:lnTo>
                    <a:pt x="166" y="7"/>
                  </a:lnTo>
                  <a:lnTo>
                    <a:pt x="174" y="7"/>
                  </a:lnTo>
                  <a:lnTo>
                    <a:pt x="174" y="22"/>
                  </a:lnTo>
                  <a:lnTo>
                    <a:pt x="166" y="22"/>
                  </a:lnTo>
                  <a:lnTo>
                    <a:pt x="166" y="38"/>
                  </a:lnTo>
                  <a:lnTo>
                    <a:pt x="174" y="38"/>
                  </a:lnTo>
                  <a:lnTo>
                    <a:pt x="166" y="45"/>
                  </a:lnTo>
                  <a:lnTo>
                    <a:pt x="174" y="60"/>
                  </a:lnTo>
                  <a:lnTo>
                    <a:pt x="166" y="53"/>
                  </a:lnTo>
                  <a:lnTo>
                    <a:pt x="166" y="60"/>
                  </a:lnTo>
                  <a:lnTo>
                    <a:pt x="174" y="68"/>
                  </a:lnTo>
                  <a:lnTo>
                    <a:pt x="174" y="60"/>
                  </a:lnTo>
                  <a:lnTo>
                    <a:pt x="181" y="68"/>
                  </a:lnTo>
                  <a:lnTo>
                    <a:pt x="166" y="68"/>
                  </a:lnTo>
                  <a:lnTo>
                    <a:pt x="174" y="76"/>
                  </a:lnTo>
                  <a:lnTo>
                    <a:pt x="166" y="76"/>
                  </a:lnTo>
                  <a:lnTo>
                    <a:pt x="174" y="83"/>
                  </a:lnTo>
                  <a:lnTo>
                    <a:pt x="196" y="83"/>
                  </a:lnTo>
                  <a:lnTo>
                    <a:pt x="204" y="91"/>
                  </a:lnTo>
                  <a:lnTo>
                    <a:pt x="196" y="106"/>
                  </a:lnTo>
                  <a:lnTo>
                    <a:pt x="212" y="106"/>
                  </a:lnTo>
                  <a:lnTo>
                    <a:pt x="219" y="98"/>
                  </a:lnTo>
                  <a:lnTo>
                    <a:pt x="227" y="6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78" name="Freeform 197"/>
            <p:cNvSpPr>
              <a:spLocks/>
            </p:cNvSpPr>
            <p:nvPr/>
          </p:nvSpPr>
          <p:spPr bwMode="auto">
            <a:xfrm>
              <a:off x="3709" y="1982"/>
              <a:ext cx="227" cy="106"/>
            </a:xfrm>
            <a:custGeom>
              <a:avLst/>
              <a:gdLst>
                <a:gd name="T0" fmla="*/ 227 w 227"/>
                <a:gd name="T1" fmla="*/ 68 h 106"/>
                <a:gd name="T2" fmla="*/ 196 w 227"/>
                <a:gd name="T3" fmla="*/ 76 h 106"/>
                <a:gd name="T4" fmla="*/ 181 w 227"/>
                <a:gd name="T5" fmla="*/ 0 h 106"/>
                <a:gd name="T6" fmla="*/ 0 w 227"/>
                <a:gd name="T7" fmla="*/ 30 h 106"/>
                <a:gd name="T8" fmla="*/ 7 w 227"/>
                <a:gd name="T9" fmla="*/ 60 h 106"/>
                <a:gd name="T10" fmla="*/ 37 w 227"/>
                <a:gd name="T11" fmla="*/ 30 h 106"/>
                <a:gd name="T12" fmla="*/ 53 w 227"/>
                <a:gd name="T13" fmla="*/ 38 h 106"/>
                <a:gd name="T14" fmla="*/ 68 w 227"/>
                <a:gd name="T15" fmla="*/ 22 h 106"/>
                <a:gd name="T16" fmla="*/ 83 w 227"/>
                <a:gd name="T17" fmla="*/ 22 h 106"/>
                <a:gd name="T18" fmla="*/ 90 w 227"/>
                <a:gd name="T19" fmla="*/ 38 h 106"/>
                <a:gd name="T20" fmla="*/ 128 w 227"/>
                <a:gd name="T21" fmla="*/ 60 h 106"/>
                <a:gd name="T22" fmla="*/ 136 w 227"/>
                <a:gd name="T23" fmla="*/ 60 h 106"/>
                <a:gd name="T24" fmla="*/ 128 w 227"/>
                <a:gd name="T25" fmla="*/ 68 h 106"/>
                <a:gd name="T26" fmla="*/ 128 w 227"/>
                <a:gd name="T27" fmla="*/ 98 h 106"/>
                <a:gd name="T28" fmla="*/ 143 w 227"/>
                <a:gd name="T29" fmla="*/ 98 h 106"/>
                <a:gd name="T30" fmla="*/ 143 w 227"/>
                <a:gd name="T31" fmla="*/ 91 h 106"/>
                <a:gd name="T32" fmla="*/ 174 w 227"/>
                <a:gd name="T33" fmla="*/ 106 h 106"/>
                <a:gd name="T34" fmla="*/ 166 w 227"/>
                <a:gd name="T35" fmla="*/ 91 h 106"/>
                <a:gd name="T36" fmla="*/ 151 w 227"/>
                <a:gd name="T37" fmla="*/ 83 h 106"/>
                <a:gd name="T38" fmla="*/ 151 w 227"/>
                <a:gd name="T39" fmla="*/ 76 h 106"/>
                <a:gd name="T40" fmla="*/ 166 w 227"/>
                <a:gd name="T41" fmla="*/ 83 h 106"/>
                <a:gd name="T42" fmla="*/ 151 w 227"/>
                <a:gd name="T43" fmla="*/ 53 h 106"/>
                <a:gd name="T44" fmla="*/ 159 w 227"/>
                <a:gd name="T45" fmla="*/ 53 h 106"/>
                <a:gd name="T46" fmla="*/ 159 w 227"/>
                <a:gd name="T47" fmla="*/ 45 h 106"/>
                <a:gd name="T48" fmla="*/ 143 w 227"/>
                <a:gd name="T49" fmla="*/ 30 h 106"/>
                <a:gd name="T50" fmla="*/ 151 w 227"/>
                <a:gd name="T51" fmla="*/ 38 h 106"/>
                <a:gd name="T52" fmla="*/ 159 w 227"/>
                <a:gd name="T53" fmla="*/ 15 h 106"/>
                <a:gd name="T54" fmla="*/ 166 w 227"/>
                <a:gd name="T55" fmla="*/ 22 h 106"/>
                <a:gd name="T56" fmla="*/ 166 w 227"/>
                <a:gd name="T57" fmla="*/ 7 h 106"/>
                <a:gd name="T58" fmla="*/ 174 w 227"/>
                <a:gd name="T59" fmla="*/ 7 h 106"/>
                <a:gd name="T60" fmla="*/ 174 w 227"/>
                <a:gd name="T61" fmla="*/ 22 h 106"/>
                <a:gd name="T62" fmla="*/ 166 w 227"/>
                <a:gd name="T63" fmla="*/ 22 h 106"/>
                <a:gd name="T64" fmla="*/ 166 w 227"/>
                <a:gd name="T65" fmla="*/ 38 h 106"/>
                <a:gd name="T66" fmla="*/ 174 w 227"/>
                <a:gd name="T67" fmla="*/ 38 h 106"/>
                <a:gd name="T68" fmla="*/ 166 w 227"/>
                <a:gd name="T69" fmla="*/ 45 h 106"/>
                <a:gd name="T70" fmla="*/ 174 w 227"/>
                <a:gd name="T71" fmla="*/ 60 h 106"/>
                <a:gd name="T72" fmla="*/ 166 w 227"/>
                <a:gd name="T73" fmla="*/ 53 h 106"/>
                <a:gd name="T74" fmla="*/ 166 w 227"/>
                <a:gd name="T75" fmla="*/ 60 h 106"/>
                <a:gd name="T76" fmla="*/ 174 w 227"/>
                <a:gd name="T77" fmla="*/ 68 h 106"/>
                <a:gd name="T78" fmla="*/ 174 w 227"/>
                <a:gd name="T79" fmla="*/ 60 h 106"/>
                <a:gd name="T80" fmla="*/ 181 w 227"/>
                <a:gd name="T81" fmla="*/ 68 h 106"/>
                <a:gd name="T82" fmla="*/ 166 w 227"/>
                <a:gd name="T83" fmla="*/ 68 h 106"/>
                <a:gd name="T84" fmla="*/ 174 w 227"/>
                <a:gd name="T85" fmla="*/ 76 h 106"/>
                <a:gd name="T86" fmla="*/ 166 w 227"/>
                <a:gd name="T87" fmla="*/ 76 h 106"/>
                <a:gd name="T88" fmla="*/ 174 w 227"/>
                <a:gd name="T89" fmla="*/ 83 h 106"/>
                <a:gd name="T90" fmla="*/ 196 w 227"/>
                <a:gd name="T91" fmla="*/ 83 h 106"/>
                <a:gd name="T92" fmla="*/ 204 w 227"/>
                <a:gd name="T93" fmla="*/ 91 h 106"/>
                <a:gd name="T94" fmla="*/ 196 w 227"/>
                <a:gd name="T95" fmla="*/ 106 h 106"/>
                <a:gd name="T96" fmla="*/ 212 w 227"/>
                <a:gd name="T97" fmla="*/ 106 h 106"/>
                <a:gd name="T98" fmla="*/ 219 w 227"/>
                <a:gd name="T99" fmla="*/ 98 h 106"/>
                <a:gd name="T100" fmla="*/ 227 w 227"/>
                <a:gd name="T101" fmla="*/ 68 h 106"/>
                <a:gd name="T102" fmla="*/ 227 w 227"/>
                <a:gd name="T103" fmla="*/ 7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7" h="106">
                  <a:moveTo>
                    <a:pt x="227" y="68"/>
                  </a:moveTo>
                  <a:lnTo>
                    <a:pt x="196" y="76"/>
                  </a:lnTo>
                  <a:lnTo>
                    <a:pt x="181" y="0"/>
                  </a:lnTo>
                  <a:lnTo>
                    <a:pt x="0" y="30"/>
                  </a:lnTo>
                  <a:lnTo>
                    <a:pt x="7" y="60"/>
                  </a:lnTo>
                  <a:lnTo>
                    <a:pt x="37" y="30"/>
                  </a:lnTo>
                  <a:lnTo>
                    <a:pt x="53" y="38"/>
                  </a:lnTo>
                  <a:lnTo>
                    <a:pt x="68" y="22"/>
                  </a:lnTo>
                  <a:lnTo>
                    <a:pt x="83" y="22"/>
                  </a:lnTo>
                  <a:lnTo>
                    <a:pt x="90" y="38"/>
                  </a:lnTo>
                  <a:lnTo>
                    <a:pt x="128" y="60"/>
                  </a:lnTo>
                  <a:lnTo>
                    <a:pt x="136" y="60"/>
                  </a:lnTo>
                  <a:lnTo>
                    <a:pt x="128" y="68"/>
                  </a:lnTo>
                  <a:lnTo>
                    <a:pt x="128" y="98"/>
                  </a:lnTo>
                  <a:lnTo>
                    <a:pt x="143" y="98"/>
                  </a:lnTo>
                  <a:lnTo>
                    <a:pt x="143" y="91"/>
                  </a:lnTo>
                  <a:lnTo>
                    <a:pt x="174" y="106"/>
                  </a:lnTo>
                  <a:lnTo>
                    <a:pt x="166" y="91"/>
                  </a:lnTo>
                  <a:lnTo>
                    <a:pt x="151" y="83"/>
                  </a:lnTo>
                  <a:lnTo>
                    <a:pt x="151" y="76"/>
                  </a:lnTo>
                  <a:lnTo>
                    <a:pt x="166" y="83"/>
                  </a:lnTo>
                  <a:lnTo>
                    <a:pt x="151" y="53"/>
                  </a:lnTo>
                  <a:lnTo>
                    <a:pt x="159" y="53"/>
                  </a:lnTo>
                  <a:lnTo>
                    <a:pt x="159" y="45"/>
                  </a:lnTo>
                  <a:lnTo>
                    <a:pt x="143" y="30"/>
                  </a:lnTo>
                  <a:lnTo>
                    <a:pt x="151" y="38"/>
                  </a:lnTo>
                  <a:lnTo>
                    <a:pt x="159" y="15"/>
                  </a:lnTo>
                  <a:lnTo>
                    <a:pt x="166" y="22"/>
                  </a:lnTo>
                  <a:lnTo>
                    <a:pt x="166" y="7"/>
                  </a:lnTo>
                  <a:lnTo>
                    <a:pt x="174" y="7"/>
                  </a:lnTo>
                  <a:lnTo>
                    <a:pt x="174" y="22"/>
                  </a:lnTo>
                  <a:lnTo>
                    <a:pt x="166" y="22"/>
                  </a:lnTo>
                  <a:lnTo>
                    <a:pt x="166" y="38"/>
                  </a:lnTo>
                  <a:lnTo>
                    <a:pt x="174" y="38"/>
                  </a:lnTo>
                  <a:lnTo>
                    <a:pt x="166" y="45"/>
                  </a:lnTo>
                  <a:lnTo>
                    <a:pt x="174" y="60"/>
                  </a:lnTo>
                  <a:lnTo>
                    <a:pt x="166" y="53"/>
                  </a:lnTo>
                  <a:lnTo>
                    <a:pt x="166" y="60"/>
                  </a:lnTo>
                  <a:lnTo>
                    <a:pt x="174" y="68"/>
                  </a:lnTo>
                  <a:lnTo>
                    <a:pt x="174" y="60"/>
                  </a:lnTo>
                  <a:lnTo>
                    <a:pt x="181" y="68"/>
                  </a:lnTo>
                  <a:lnTo>
                    <a:pt x="166" y="68"/>
                  </a:lnTo>
                  <a:lnTo>
                    <a:pt x="174" y="76"/>
                  </a:lnTo>
                  <a:lnTo>
                    <a:pt x="166" y="76"/>
                  </a:lnTo>
                  <a:lnTo>
                    <a:pt x="174" y="83"/>
                  </a:lnTo>
                  <a:lnTo>
                    <a:pt x="196" y="83"/>
                  </a:lnTo>
                  <a:lnTo>
                    <a:pt x="204" y="91"/>
                  </a:lnTo>
                  <a:lnTo>
                    <a:pt x="196" y="106"/>
                  </a:lnTo>
                  <a:lnTo>
                    <a:pt x="212" y="106"/>
                  </a:lnTo>
                  <a:lnTo>
                    <a:pt x="219" y="98"/>
                  </a:lnTo>
                  <a:lnTo>
                    <a:pt x="227" y="68"/>
                  </a:lnTo>
                  <a:lnTo>
                    <a:pt x="227" y="7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79" name="Freeform 198"/>
            <p:cNvSpPr>
              <a:spLocks/>
            </p:cNvSpPr>
            <p:nvPr/>
          </p:nvSpPr>
          <p:spPr bwMode="auto">
            <a:xfrm>
              <a:off x="3966" y="1724"/>
              <a:ext cx="166" cy="91"/>
            </a:xfrm>
            <a:custGeom>
              <a:avLst/>
              <a:gdLst>
                <a:gd name="T0" fmla="*/ 151 w 166"/>
                <a:gd name="T1" fmla="*/ 45 h 91"/>
                <a:gd name="T2" fmla="*/ 144 w 166"/>
                <a:gd name="T3" fmla="*/ 45 h 91"/>
                <a:gd name="T4" fmla="*/ 159 w 166"/>
                <a:gd name="T5" fmla="*/ 60 h 91"/>
                <a:gd name="T6" fmla="*/ 144 w 166"/>
                <a:gd name="T7" fmla="*/ 68 h 91"/>
                <a:gd name="T8" fmla="*/ 121 w 166"/>
                <a:gd name="T9" fmla="*/ 53 h 91"/>
                <a:gd name="T10" fmla="*/ 121 w 166"/>
                <a:gd name="T11" fmla="*/ 38 h 91"/>
                <a:gd name="T12" fmla="*/ 106 w 166"/>
                <a:gd name="T13" fmla="*/ 45 h 91"/>
                <a:gd name="T14" fmla="*/ 121 w 166"/>
                <a:gd name="T15" fmla="*/ 15 h 91"/>
                <a:gd name="T16" fmla="*/ 106 w 166"/>
                <a:gd name="T17" fmla="*/ 15 h 91"/>
                <a:gd name="T18" fmla="*/ 106 w 166"/>
                <a:gd name="T19" fmla="*/ 0 h 91"/>
                <a:gd name="T20" fmla="*/ 83 w 166"/>
                <a:gd name="T21" fmla="*/ 23 h 91"/>
                <a:gd name="T22" fmla="*/ 30 w 166"/>
                <a:gd name="T23" fmla="*/ 30 h 91"/>
                <a:gd name="T24" fmla="*/ 0 w 166"/>
                <a:gd name="T25" fmla="*/ 38 h 91"/>
                <a:gd name="T26" fmla="*/ 0 w 166"/>
                <a:gd name="T27" fmla="*/ 83 h 91"/>
                <a:gd name="T28" fmla="*/ 76 w 166"/>
                <a:gd name="T29" fmla="*/ 68 h 91"/>
                <a:gd name="T30" fmla="*/ 91 w 166"/>
                <a:gd name="T31" fmla="*/ 60 h 91"/>
                <a:gd name="T32" fmla="*/ 98 w 166"/>
                <a:gd name="T33" fmla="*/ 76 h 91"/>
                <a:gd name="T34" fmla="*/ 106 w 166"/>
                <a:gd name="T35" fmla="*/ 76 h 91"/>
                <a:gd name="T36" fmla="*/ 106 w 166"/>
                <a:gd name="T37" fmla="*/ 83 h 91"/>
                <a:gd name="T38" fmla="*/ 113 w 166"/>
                <a:gd name="T39" fmla="*/ 83 h 91"/>
                <a:gd name="T40" fmla="*/ 113 w 166"/>
                <a:gd name="T41" fmla="*/ 91 h 91"/>
                <a:gd name="T42" fmla="*/ 136 w 166"/>
                <a:gd name="T43" fmla="*/ 68 h 91"/>
                <a:gd name="T44" fmla="*/ 136 w 166"/>
                <a:gd name="T45" fmla="*/ 83 h 91"/>
                <a:gd name="T46" fmla="*/ 166 w 166"/>
                <a:gd name="T47" fmla="*/ 68 h 91"/>
                <a:gd name="T48" fmla="*/ 159 w 166"/>
                <a:gd name="T49" fmla="*/ 60 h 91"/>
                <a:gd name="T50" fmla="*/ 151 w 166"/>
                <a:gd name="T51" fmla="*/ 4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6" h="91">
                  <a:moveTo>
                    <a:pt x="151" y="45"/>
                  </a:moveTo>
                  <a:lnTo>
                    <a:pt x="144" y="45"/>
                  </a:lnTo>
                  <a:lnTo>
                    <a:pt x="159" y="60"/>
                  </a:lnTo>
                  <a:lnTo>
                    <a:pt x="144" y="68"/>
                  </a:lnTo>
                  <a:lnTo>
                    <a:pt x="121" y="53"/>
                  </a:lnTo>
                  <a:lnTo>
                    <a:pt x="121" y="38"/>
                  </a:lnTo>
                  <a:lnTo>
                    <a:pt x="106" y="45"/>
                  </a:lnTo>
                  <a:lnTo>
                    <a:pt x="121" y="15"/>
                  </a:lnTo>
                  <a:lnTo>
                    <a:pt x="106" y="15"/>
                  </a:lnTo>
                  <a:lnTo>
                    <a:pt x="106" y="0"/>
                  </a:lnTo>
                  <a:lnTo>
                    <a:pt x="83" y="23"/>
                  </a:lnTo>
                  <a:lnTo>
                    <a:pt x="30" y="30"/>
                  </a:lnTo>
                  <a:lnTo>
                    <a:pt x="0" y="38"/>
                  </a:lnTo>
                  <a:lnTo>
                    <a:pt x="0" y="83"/>
                  </a:lnTo>
                  <a:lnTo>
                    <a:pt x="76" y="68"/>
                  </a:lnTo>
                  <a:lnTo>
                    <a:pt x="91" y="60"/>
                  </a:lnTo>
                  <a:lnTo>
                    <a:pt x="98" y="76"/>
                  </a:lnTo>
                  <a:lnTo>
                    <a:pt x="106" y="76"/>
                  </a:lnTo>
                  <a:lnTo>
                    <a:pt x="106" y="83"/>
                  </a:lnTo>
                  <a:lnTo>
                    <a:pt x="113" y="83"/>
                  </a:lnTo>
                  <a:lnTo>
                    <a:pt x="113" y="91"/>
                  </a:lnTo>
                  <a:lnTo>
                    <a:pt x="136" y="68"/>
                  </a:lnTo>
                  <a:lnTo>
                    <a:pt x="136" y="83"/>
                  </a:lnTo>
                  <a:lnTo>
                    <a:pt x="166" y="68"/>
                  </a:lnTo>
                  <a:lnTo>
                    <a:pt x="159" y="60"/>
                  </a:lnTo>
                  <a:lnTo>
                    <a:pt x="151" y="45"/>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80" name="Freeform 199"/>
            <p:cNvSpPr>
              <a:spLocks/>
            </p:cNvSpPr>
            <p:nvPr/>
          </p:nvSpPr>
          <p:spPr bwMode="auto">
            <a:xfrm>
              <a:off x="3966" y="1724"/>
              <a:ext cx="166" cy="91"/>
            </a:xfrm>
            <a:custGeom>
              <a:avLst/>
              <a:gdLst>
                <a:gd name="T0" fmla="*/ 151 w 166"/>
                <a:gd name="T1" fmla="*/ 45 h 91"/>
                <a:gd name="T2" fmla="*/ 144 w 166"/>
                <a:gd name="T3" fmla="*/ 45 h 91"/>
                <a:gd name="T4" fmla="*/ 159 w 166"/>
                <a:gd name="T5" fmla="*/ 60 h 91"/>
                <a:gd name="T6" fmla="*/ 144 w 166"/>
                <a:gd name="T7" fmla="*/ 68 h 91"/>
                <a:gd name="T8" fmla="*/ 121 w 166"/>
                <a:gd name="T9" fmla="*/ 53 h 91"/>
                <a:gd name="T10" fmla="*/ 121 w 166"/>
                <a:gd name="T11" fmla="*/ 38 h 91"/>
                <a:gd name="T12" fmla="*/ 106 w 166"/>
                <a:gd name="T13" fmla="*/ 45 h 91"/>
                <a:gd name="T14" fmla="*/ 121 w 166"/>
                <a:gd name="T15" fmla="*/ 15 h 91"/>
                <a:gd name="T16" fmla="*/ 106 w 166"/>
                <a:gd name="T17" fmla="*/ 15 h 91"/>
                <a:gd name="T18" fmla="*/ 106 w 166"/>
                <a:gd name="T19" fmla="*/ 0 h 91"/>
                <a:gd name="T20" fmla="*/ 83 w 166"/>
                <a:gd name="T21" fmla="*/ 23 h 91"/>
                <a:gd name="T22" fmla="*/ 30 w 166"/>
                <a:gd name="T23" fmla="*/ 30 h 91"/>
                <a:gd name="T24" fmla="*/ 0 w 166"/>
                <a:gd name="T25" fmla="*/ 38 h 91"/>
                <a:gd name="T26" fmla="*/ 0 w 166"/>
                <a:gd name="T27" fmla="*/ 83 h 91"/>
                <a:gd name="T28" fmla="*/ 76 w 166"/>
                <a:gd name="T29" fmla="*/ 68 h 91"/>
                <a:gd name="T30" fmla="*/ 91 w 166"/>
                <a:gd name="T31" fmla="*/ 60 h 91"/>
                <a:gd name="T32" fmla="*/ 98 w 166"/>
                <a:gd name="T33" fmla="*/ 76 h 91"/>
                <a:gd name="T34" fmla="*/ 106 w 166"/>
                <a:gd name="T35" fmla="*/ 76 h 91"/>
                <a:gd name="T36" fmla="*/ 106 w 166"/>
                <a:gd name="T37" fmla="*/ 83 h 91"/>
                <a:gd name="T38" fmla="*/ 113 w 166"/>
                <a:gd name="T39" fmla="*/ 83 h 91"/>
                <a:gd name="T40" fmla="*/ 113 w 166"/>
                <a:gd name="T41" fmla="*/ 91 h 91"/>
                <a:gd name="T42" fmla="*/ 136 w 166"/>
                <a:gd name="T43" fmla="*/ 68 h 91"/>
                <a:gd name="T44" fmla="*/ 136 w 166"/>
                <a:gd name="T45" fmla="*/ 83 h 91"/>
                <a:gd name="T46" fmla="*/ 166 w 166"/>
                <a:gd name="T47" fmla="*/ 68 h 91"/>
                <a:gd name="T48" fmla="*/ 159 w 166"/>
                <a:gd name="T49" fmla="*/ 60 h 91"/>
                <a:gd name="T50" fmla="*/ 151 w 166"/>
                <a:gd name="T51" fmla="*/ 45 h 91"/>
                <a:gd name="T52" fmla="*/ 151 w 166"/>
                <a:gd name="T53" fmla="*/ 5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6" h="91">
                  <a:moveTo>
                    <a:pt x="151" y="45"/>
                  </a:moveTo>
                  <a:lnTo>
                    <a:pt x="144" y="45"/>
                  </a:lnTo>
                  <a:lnTo>
                    <a:pt x="159" y="60"/>
                  </a:lnTo>
                  <a:lnTo>
                    <a:pt x="144" y="68"/>
                  </a:lnTo>
                  <a:lnTo>
                    <a:pt x="121" y="53"/>
                  </a:lnTo>
                  <a:lnTo>
                    <a:pt x="121" y="38"/>
                  </a:lnTo>
                  <a:lnTo>
                    <a:pt x="106" y="45"/>
                  </a:lnTo>
                  <a:lnTo>
                    <a:pt x="121" y="15"/>
                  </a:lnTo>
                  <a:lnTo>
                    <a:pt x="106" y="15"/>
                  </a:lnTo>
                  <a:lnTo>
                    <a:pt x="106" y="0"/>
                  </a:lnTo>
                  <a:lnTo>
                    <a:pt x="83" y="23"/>
                  </a:lnTo>
                  <a:lnTo>
                    <a:pt x="30" y="30"/>
                  </a:lnTo>
                  <a:lnTo>
                    <a:pt x="0" y="38"/>
                  </a:lnTo>
                  <a:lnTo>
                    <a:pt x="0" y="83"/>
                  </a:lnTo>
                  <a:lnTo>
                    <a:pt x="76" y="68"/>
                  </a:lnTo>
                  <a:lnTo>
                    <a:pt x="91" y="60"/>
                  </a:lnTo>
                  <a:lnTo>
                    <a:pt x="98" y="76"/>
                  </a:lnTo>
                  <a:lnTo>
                    <a:pt x="106" y="76"/>
                  </a:lnTo>
                  <a:lnTo>
                    <a:pt x="106" y="83"/>
                  </a:lnTo>
                  <a:lnTo>
                    <a:pt x="113" y="83"/>
                  </a:lnTo>
                  <a:lnTo>
                    <a:pt x="113" y="91"/>
                  </a:lnTo>
                  <a:lnTo>
                    <a:pt x="136" y="68"/>
                  </a:lnTo>
                  <a:lnTo>
                    <a:pt x="136" y="83"/>
                  </a:lnTo>
                  <a:lnTo>
                    <a:pt x="166" y="68"/>
                  </a:lnTo>
                  <a:lnTo>
                    <a:pt x="159" y="60"/>
                  </a:lnTo>
                  <a:lnTo>
                    <a:pt x="151" y="45"/>
                  </a:lnTo>
                  <a:lnTo>
                    <a:pt x="151" y="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81" name="Freeform 200"/>
            <p:cNvSpPr>
              <a:spLocks/>
            </p:cNvSpPr>
            <p:nvPr/>
          </p:nvSpPr>
          <p:spPr bwMode="auto">
            <a:xfrm>
              <a:off x="3156" y="1572"/>
              <a:ext cx="288" cy="152"/>
            </a:xfrm>
            <a:custGeom>
              <a:avLst/>
              <a:gdLst>
                <a:gd name="T0" fmla="*/ 273 w 288"/>
                <a:gd name="T1" fmla="*/ 68 h 152"/>
                <a:gd name="T2" fmla="*/ 273 w 288"/>
                <a:gd name="T3" fmla="*/ 46 h 152"/>
                <a:gd name="T4" fmla="*/ 235 w 288"/>
                <a:gd name="T5" fmla="*/ 53 h 152"/>
                <a:gd name="T6" fmla="*/ 242 w 288"/>
                <a:gd name="T7" fmla="*/ 30 h 152"/>
                <a:gd name="T8" fmla="*/ 189 w 288"/>
                <a:gd name="T9" fmla="*/ 46 h 152"/>
                <a:gd name="T10" fmla="*/ 167 w 288"/>
                <a:gd name="T11" fmla="*/ 61 h 152"/>
                <a:gd name="T12" fmla="*/ 136 w 288"/>
                <a:gd name="T13" fmla="*/ 61 h 152"/>
                <a:gd name="T14" fmla="*/ 114 w 288"/>
                <a:gd name="T15" fmla="*/ 38 h 152"/>
                <a:gd name="T16" fmla="*/ 99 w 288"/>
                <a:gd name="T17" fmla="*/ 30 h 152"/>
                <a:gd name="T18" fmla="*/ 83 w 288"/>
                <a:gd name="T19" fmla="*/ 46 h 152"/>
                <a:gd name="T20" fmla="*/ 91 w 288"/>
                <a:gd name="T21" fmla="*/ 15 h 152"/>
                <a:gd name="T22" fmla="*/ 114 w 288"/>
                <a:gd name="T23" fmla="*/ 8 h 152"/>
                <a:gd name="T24" fmla="*/ 99 w 288"/>
                <a:gd name="T25" fmla="*/ 0 h 152"/>
                <a:gd name="T26" fmla="*/ 61 w 288"/>
                <a:gd name="T27" fmla="*/ 30 h 152"/>
                <a:gd name="T28" fmla="*/ 0 w 288"/>
                <a:gd name="T29" fmla="*/ 68 h 152"/>
                <a:gd name="T30" fmla="*/ 15 w 288"/>
                <a:gd name="T31" fmla="*/ 76 h 152"/>
                <a:gd name="T32" fmla="*/ 106 w 288"/>
                <a:gd name="T33" fmla="*/ 99 h 152"/>
                <a:gd name="T34" fmla="*/ 106 w 288"/>
                <a:gd name="T35" fmla="*/ 106 h 152"/>
                <a:gd name="T36" fmla="*/ 121 w 288"/>
                <a:gd name="T37" fmla="*/ 114 h 152"/>
                <a:gd name="T38" fmla="*/ 114 w 288"/>
                <a:gd name="T39" fmla="*/ 137 h 152"/>
                <a:gd name="T40" fmla="*/ 129 w 288"/>
                <a:gd name="T41" fmla="*/ 129 h 152"/>
                <a:gd name="T42" fmla="*/ 129 w 288"/>
                <a:gd name="T43" fmla="*/ 152 h 152"/>
                <a:gd name="T44" fmla="*/ 159 w 288"/>
                <a:gd name="T45" fmla="*/ 91 h 152"/>
                <a:gd name="T46" fmla="*/ 159 w 288"/>
                <a:gd name="T47" fmla="*/ 114 h 152"/>
                <a:gd name="T48" fmla="*/ 174 w 288"/>
                <a:gd name="T49" fmla="*/ 91 h 152"/>
                <a:gd name="T50" fmla="*/ 174 w 288"/>
                <a:gd name="T51" fmla="*/ 114 h 152"/>
                <a:gd name="T52" fmla="*/ 189 w 288"/>
                <a:gd name="T53" fmla="*/ 91 h 152"/>
                <a:gd name="T54" fmla="*/ 212 w 288"/>
                <a:gd name="T55" fmla="*/ 84 h 152"/>
                <a:gd name="T56" fmla="*/ 220 w 288"/>
                <a:gd name="T57" fmla="*/ 76 h 152"/>
                <a:gd name="T58" fmla="*/ 258 w 288"/>
                <a:gd name="T59" fmla="*/ 91 h 152"/>
                <a:gd name="T60" fmla="*/ 258 w 288"/>
                <a:gd name="T61" fmla="*/ 76 h 152"/>
                <a:gd name="T62" fmla="*/ 288 w 288"/>
                <a:gd name="T63" fmla="*/ 76 h 152"/>
                <a:gd name="T64" fmla="*/ 273 w 288"/>
                <a:gd name="T65" fmla="*/ 6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8" h="152">
                  <a:moveTo>
                    <a:pt x="273" y="68"/>
                  </a:moveTo>
                  <a:lnTo>
                    <a:pt x="273" y="46"/>
                  </a:lnTo>
                  <a:lnTo>
                    <a:pt x="235" y="53"/>
                  </a:lnTo>
                  <a:lnTo>
                    <a:pt x="242" y="30"/>
                  </a:lnTo>
                  <a:lnTo>
                    <a:pt x="189" y="46"/>
                  </a:lnTo>
                  <a:lnTo>
                    <a:pt x="167" y="61"/>
                  </a:lnTo>
                  <a:lnTo>
                    <a:pt x="136" y="61"/>
                  </a:lnTo>
                  <a:lnTo>
                    <a:pt x="114" y="38"/>
                  </a:lnTo>
                  <a:lnTo>
                    <a:pt x="99" y="30"/>
                  </a:lnTo>
                  <a:lnTo>
                    <a:pt x="83" y="46"/>
                  </a:lnTo>
                  <a:lnTo>
                    <a:pt x="91" y="15"/>
                  </a:lnTo>
                  <a:lnTo>
                    <a:pt x="114" y="8"/>
                  </a:lnTo>
                  <a:lnTo>
                    <a:pt x="99" y="0"/>
                  </a:lnTo>
                  <a:lnTo>
                    <a:pt x="61" y="30"/>
                  </a:lnTo>
                  <a:lnTo>
                    <a:pt x="0" y="68"/>
                  </a:lnTo>
                  <a:lnTo>
                    <a:pt x="15" y="76"/>
                  </a:lnTo>
                  <a:lnTo>
                    <a:pt x="106" y="99"/>
                  </a:lnTo>
                  <a:lnTo>
                    <a:pt x="106" y="106"/>
                  </a:lnTo>
                  <a:lnTo>
                    <a:pt x="121" y="114"/>
                  </a:lnTo>
                  <a:lnTo>
                    <a:pt x="114" y="137"/>
                  </a:lnTo>
                  <a:lnTo>
                    <a:pt x="129" y="129"/>
                  </a:lnTo>
                  <a:lnTo>
                    <a:pt x="129" y="152"/>
                  </a:lnTo>
                  <a:lnTo>
                    <a:pt x="159" y="91"/>
                  </a:lnTo>
                  <a:lnTo>
                    <a:pt x="159" y="114"/>
                  </a:lnTo>
                  <a:lnTo>
                    <a:pt x="174" y="91"/>
                  </a:lnTo>
                  <a:lnTo>
                    <a:pt x="174" y="114"/>
                  </a:lnTo>
                  <a:lnTo>
                    <a:pt x="189" y="91"/>
                  </a:lnTo>
                  <a:lnTo>
                    <a:pt x="212" y="84"/>
                  </a:lnTo>
                  <a:lnTo>
                    <a:pt x="220" y="76"/>
                  </a:lnTo>
                  <a:lnTo>
                    <a:pt x="258" y="91"/>
                  </a:lnTo>
                  <a:lnTo>
                    <a:pt x="258" y="76"/>
                  </a:lnTo>
                  <a:lnTo>
                    <a:pt x="288" y="76"/>
                  </a:lnTo>
                  <a:lnTo>
                    <a:pt x="273" y="6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82" name="Freeform 201"/>
            <p:cNvSpPr>
              <a:spLocks/>
            </p:cNvSpPr>
            <p:nvPr/>
          </p:nvSpPr>
          <p:spPr bwMode="auto">
            <a:xfrm>
              <a:off x="3156" y="1572"/>
              <a:ext cx="288" cy="152"/>
            </a:xfrm>
            <a:custGeom>
              <a:avLst/>
              <a:gdLst>
                <a:gd name="T0" fmla="*/ 273 w 288"/>
                <a:gd name="T1" fmla="*/ 68 h 152"/>
                <a:gd name="T2" fmla="*/ 273 w 288"/>
                <a:gd name="T3" fmla="*/ 46 h 152"/>
                <a:gd name="T4" fmla="*/ 235 w 288"/>
                <a:gd name="T5" fmla="*/ 53 h 152"/>
                <a:gd name="T6" fmla="*/ 242 w 288"/>
                <a:gd name="T7" fmla="*/ 30 h 152"/>
                <a:gd name="T8" fmla="*/ 189 w 288"/>
                <a:gd name="T9" fmla="*/ 46 h 152"/>
                <a:gd name="T10" fmla="*/ 167 w 288"/>
                <a:gd name="T11" fmla="*/ 61 h 152"/>
                <a:gd name="T12" fmla="*/ 136 w 288"/>
                <a:gd name="T13" fmla="*/ 61 h 152"/>
                <a:gd name="T14" fmla="*/ 114 w 288"/>
                <a:gd name="T15" fmla="*/ 38 h 152"/>
                <a:gd name="T16" fmla="*/ 99 w 288"/>
                <a:gd name="T17" fmla="*/ 30 h 152"/>
                <a:gd name="T18" fmla="*/ 83 w 288"/>
                <a:gd name="T19" fmla="*/ 46 h 152"/>
                <a:gd name="T20" fmla="*/ 91 w 288"/>
                <a:gd name="T21" fmla="*/ 15 h 152"/>
                <a:gd name="T22" fmla="*/ 114 w 288"/>
                <a:gd name="T23" fmla="*/ 8 h 152"/>
                <a:gd name="T24" fmla="*/ 99 w 288"/>
                <a:gd name="T25" fmla="*/ 0 h 152"/>
                <a:gd name="T26" fmla="*/ 61 w 288"/>
                <a:gd name="T27" fmla="*/ 30 h 152"/>
                <a:gd name="T28" fmla="*/ 0 w 288"/>
                <a:gd name="T29" fmla="*/ 68 h 152"/>
                <a:gd name="T30" fmla="*/ 15 w 288"/>
                <a:gd name="T31" fmla="*/ 76 h 152"/>
                <a:gd name="T32" fmla="*/ 106 w 288"/>
                <a:gd name="T33" fmla="*/ 99 h 152"/>
                <a:gd name="T34" fmla="*/ 106 w 288"/>
                <a:gd name="T35" fmla="*/ 106 h 152"/>
                <a:gd name="T36" fmla="*/ 121 w 288"/>
                <a:gd name="T37" fmla="*/ 114 h 152"/>
                <a:gd name="T38" fmla="*/ 114 w 288"/>
                <a:gd name="T39" fmla="*/ 137 h 152"/>
                <a:gd name="T40" fmla="*/ 129 w 288"/>
                <a:gd name="T41" fmla="*/ 129 h 152"/>
                <a:gd name="T42" fmla="*/ 129 w 288"/>
                <a:gd name="T43" fmla="*/ 152 h 152"/>
                <a:gd name="T44" fmla="*/ 159 w 288"/>
                <a:gd name="T45" fmla="*/ 91 h 152"/>
                <a:gd name="T46" fmla="*/ 159 w 288"/>
                <a:gd name="T47" fmla="*/ 114 h 152"/>
                <a:gd name="T48" fmla="*/ 174 w 288"/>
                <a:gd name="T49" fmla="*/ 91 h 152"/>
                <a:gd name="T50" fmla="*/ 174 w 288"/>
                <a:gd name="T51" fmla="*/ 114 h 152"/>
                <a:gd name="T52" fmla="*/ 189 w 288"/>
                <a:gd name="T53" fmla="*/ 91 h 152"/>
                <a:gd name="T54" fmla="*/ 212 w 288"/>
                <a:gd name="T55" fmla="*/ 84 h 152"/>
                <a:gd name="T56" fmla="*/ 220 w 288"/>
                <a:gd name="T57" fmla="*/ 76 h 152"/>
                <a:gd name="T58" fmla="*/ 258 w 288"/>
                <a:gd name="T59" fmla="*/ 91 h 152"/>
                <a:gd name="T60" fmla="*/ 258 w 288"/>
                <a:gd name="T61" fmla="*/ 76 h 152"/>
                <a:gd name="T62" fmla="*/ 288 w 288"/>
                <a:gd name="T63" fmla="*/ 76 h 152"/>
                <a:gd name="T64" fmla="*/ 273 w 288"/>
                <a:gd name="T65" fmla="*/ 68 h 152"/>
                <a:gd name="T66" fmla="*/ 273 w 288"/>
                <a:gd name="T67" fmla="*/ 7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8" h="152">
                  <a:moveTo>
                    <a:pt x="273" y="68"/>
                  </a:moveTo>
                  <a:lnTo>
                    <a:pt x="273" y="46"/>
                  </a:lnTo>
                  <a:lnTo>
                    <a:pt x="235" y="53"/>
                  </a:lnTo>
                  <a:lnTo>
                    <a:pt x="242" y="30"/>
                  </a:lnTo>
                  <a:lnTo>
                    <a:pt x="189" y="46"/>
                  </a:lnTo>
                  <a:lnTo>
                    <a:pt x="167" y="61"/>
                  </a:lnTo>
                  <a:lnTo>
                    <a:pt x="136" y="61"/>
                  </a:lnTo>
                  <a:lnTo>
                    <a:pt x="114" y="38"/>
                  </a:lnTo>
                  <a:lnTo>
                    <a:pt x="99" y="30"/>
                  </a:lnTo>
                  <a:lnTo>
                    <a:pt x="83" y="46"/>
                  </a:lnTo>
                  <a:lnTo>
                    <a:pt x="91" y="15"/>
                  </a:lnTo>
                  <a:lnTo>
                    <a:pt x="114" y="8"/>
                  </a:lnTo>
                  <a:lnTo>
                    <a:pt x="99" y="0"/>
                  </a:lnTo>
                  <a:lnTo>
                    <a:pt x="61" y="30"/>
                  </a:lnTo>
                  <a:lnTo>
                    <a:pt x="0" y="68"/>
                  </a:lnTo>
                  <a:lnTo>
                    <a:pt x="15" y="76"/>
                  </a:lnTo>
                  <a:lnTo>
                    <a:pt x="106" y="99"/>
                  </a:lnTo>
                  <a:lnTo>
                    <a:pt x="106" y="106"/>
                  </a:lnTo>
                  <a:lnTo>
                    <a:pt x="121" y="114"/>
                  </a:lnTo>
                  <a:lnTo>
                    <a:pt x="114" y="137"/>
                  </a:lnTo>
                  <a:lnTo>
                    <a:pt x="129" y="129"/>
                  </a:lnTo>
                  <a:lnTo>
                    <a:pt x="129" y="152"/>
                  </a:lnTo>
                  <a:lnTo>
                    <a:pt x="159" y="91"/>
                  </a:lnTo>
                  <a:lnTo>
                    <a:pt x="159" y="114"/>
                  </a:lnTo>
                  <a:lnTo>
                    <a:pt x="174" y="91"/>
                  </a:lnTo>
                  <a:lnTo>
                    <a:pt x="174" y="114"/>
                  </a:lnTo>
                  <a:lnTo>
                    <a:pt x="189" y="91"/>
                  </a:lnTo>
                  <a:lnTo>
                    <a:pt x="212" y="84"/>
                  </a:lnTo>
                  <a:lnTo>
                    <a:pt x="220" y="76"/>
                  </a:lnTo>
                  <a:lnTo>
                    <a:pt x="258" y="91"/>
                  </a:lnTo>
                  <a:lnTo>
                    <a:pt x="258" y="76"/>
                  </a:lnTo>
                  <a:lnTo>
                    <a:pt x="288" y="76"/>
                  </a:lnTo>
                  <a:lnTo>
                    <a:pt x="273" y="68"/>
                  </a:lnTo>
                  <a:lnTo>
                    <a:pt x="273" y="7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83" name="Freeform 202"/>
            <p:cNvSpPr>
              <a:spLocks/>
            </p:cNvSpPr>
            <p:nvPr/>
          </p:nvSpPr>
          <p:spPr bwMode="auto">
            <a:xfrm>
              <a:off x="3345" y="1663"/>
              <a:ext cx="197" cy="266"/>
            </a:xfrm>
            <a:custGeom>
              <a:avLst/>
              <a:gdLst>
                <a:gd name="T0" fmla="*/ 190 w 197"/>
                <a:gd name="T1" fmla="*/ 190 h 266"/>
                <a:gd name="T2" fmla="*/ 190 w 197"/>
                <a:gd name="T3" fmla="*/ 197 h 266"/>
                <a:gd name="T4" fmla="*/ 190 w 197"/>
                <a:gd name="T5" fmla="*/ 190 h 266"/>
                <a:gd name="T6" fmla="*/ 182 w 197"/>
                <a:gd name="T7" fmla="*/ 190 h 266"/>
                <a:gd name="T8" fmla="*/ 159 w 197"/>
                <a:gd name="T9" fmla="*/ 250 h 266"/>
                <a:gd name="T10" fmla="*/ 91 w 197"/>
                <a:gd name="T11" fmla="*/ 258 h 266"/>
                <a:gd name="T12" fmla="*/ 0 w 197"/>
                <a:gd name="T13" fmla="*/ 266 h 266"/>
                <a:gd name="T14" fmla="*/ 23 w 197"/>
                <a:gd name="T15" fmla="*/ 213 h 266"/>
                <a:gd name="T16" fmla="*/ 0 w 197"/>
                <a:gd name="T17" fmla="*/ 144 h 266"/>
                <a:gd name="T18" fmla="*/ 8 w 197"/>
                <a:gd name="T19" fmla="*/ 76 h 266"/>
                <a:gd name="T20" fmla="*/ 31 w 197"/>
                <a:gd name="T21" fmla="*/ 46 h 266"/>
                <a:gd name="T22" fmla="*/ 38 w 197"/>
                <a:gd name="T23" fmla="*/ 68 h 266"/>
                <a:gd name="T24" fmla="*/ 46 w 197"/>
                <a:gd name="T25" fmla="*/ 38 h 266"/>
                <a:gd name="T26" fmla="*/ 61 w 197"/>
                <a:gd name="T27" fmla="*/ 30 h 266"/>
                <a:gd name="T28" fmla="*/ 53 w 197"/>
                <a:gd name="T29" fmla="*/ 23 h 266"/>
                <a:gd name="T30" fmla="*/ 61 w 197"/>
                <a:gd name="T31" fmla="*/ 8 h 266"/>
                <a:gd name="T32" fmla="*/ 69 w 197"/>
                <a:gd name="T33" fmla="*/ 0 h 266"/>
                <a:gd name="T34" fmla="*/ 129 w 197"/>
                <a:gd name="T35" fmla="*/ 23 h 266"/>
                <a:gd name="T36" fmla="*/ 137 w 197"/>
                <a:gd name="T37" fmla="*/ 38 h 266"/>
                <a:gd name="T38" fmla="*/ 129 w 197"/>
                <a:gd name="T39" fmla="*/ 46 h 266"/>
                <a:gd name="T40" fmla="*/ 144 w 197"/>
                <a:gd name="T41" fmla="*/ 61 h 266"/>
                <a:gd name="T42" fmla="*/ 144 w 197"/>
                <a:gd name="T43" fmla="*/ 84 h 266"/>
                <a:gd name="T44" fmla="*/ 121 w 197"/>
                <a:gd name="T45" fmla="*/ 114 h 266"/>
                <a:gd name="T46" fmla="*/ 121 w 197"/>
                <a:gd name="T47" fmla="*/ 129 h 266"/>
                <a:gd name="T48" fmla="*/ 129 w 197"/>
                <a:gd name="T49" fmla="*/ 137 h 266"/>
                <a:gd name="T50" fmla="*/ 144 w 197"/>
                <a:gd name="T51" fmla="*/ 114 h 266"/>
                <a:gd name="T52" fmla="*/ 159 w 197"/>
                <a:gd name="T53" fmla="*/ 99 h 266"/>
                <a:gd name="T54" fmla="*/ 174 w 197"/>
                <a:gd name="T55" fmla="*/ 114 h 266"/>
                <a:gd name="T56" fmla="*/ 197 w 197"/>
                <a:gd name="T57" fmla="*/ 167 h 266"/>
                <a:gd name="T58" fmla="*/ 190 w 197"/>
                <a:gd name="T59" fmla="*/ 19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7" h="266">
                  <a:moveTo>
                    <a:pt x="190" y="190"/>
                  </a:moveTo>
                  <a:lnTo>
                    <a:pt x="190" y="197"/>
                  </a:lnTo>
                  <a:lnTo>
                    <a:pt x="190" y="190"/>
                  </a:lnTo>
                  <a:lnTo>
                    <a:pt x="182" y="190"/>
                  </a:lnTo>
                  <a:lnTo>
                    <a:pt x="159" y="250"/>
                  </a:lnTo>
                  <a:lnTo>
                    <a:pt x="91" y="258"/>
                  </a:lnTo>
                  <a:lnTo>
                    <a:pt x="0" y="266"/>
                  </a:lnTo>
                  <a:lnTo>
                    <a:pt x="23" y="213"/>
                  </a:lnTo>
                  <a:lnTo>
                    <a:pt x="0" y="144"/>
                  </a:lnTo>
                  <a:lnTo>
                    <a:pt x="8" y="76"/>
                  </a:lnTo>
                  <a:lnTo>
                    <a:pt x="31" y="46"/>
                  </a:lnTo>
                  <a:lnTo>
                    <a:pt x="38" y="68"/>
                  </a:lnTo>
                  <a:lnTo>
                    <a:pt x="46" y="38"/>
                  </a:lnTo>
                  <a:lnTo>
                    <a:pt x="61" y="30"/>
                  </a:lnTo>
                  <a:lnTo>
                    <a:pt x="53" y="23"/>
                  </a:lnTo>
                  <a:lnTo>
                    <a:pt x="61" y="8"/>
                  </a:lnTo>
                  <a:lnTo>
                    <a:pt x="69" y="0"/>
                  </a:lnTo>
                  <a:lnTo>
                    <a:pt x="129" y="23"/>
                  </a:lnTo>
                  <a:lnTo>
                    <a:pt x="137" y="38"/>
                  </a:lnTo>
                  <a:lnTo>
                    <a:pt x="129" y="46"/>
                  </a:lnTo>
                  <a:lnTo>
                    <a:pt x="144" y="61"/>
                  </a:lnTo>
                  <a:lnTo>
                    <a:pt x="144" y="84"/>
                  </a:lnTo>
                  <a:lnTo>
                    <a:pt x="121" y="114"/>
                  </a:lnTo>
                  <a:lnTo>
                    <a:pt x="121" y="129"/>
                  </a:lnTo>
                  <a:lnTo>
                    <a:pt x="129" y="137"/>
                  </a:lnTo>
                  <a:lnTo>
                    <a:pt x="144" y="114"/>
                  </a:lnTo>
                  <a:lnTo>
                    <a:pt x="159" y="99"/>
                  </a:lnTo>
                  <a:lnTo>
                    <a:pt x="174" y="114"/>
                  </a:lnTo>
                  <a:lnTo>
                    <a:pt x="197" y="167"/>
                  </a:lnTo>
                  <a:lnTo>
                    <a:pt x="190" y="19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84" name="Freeform 203"/>
            <p:cNvSpPr>
              <a:spLocks/>
            </p:cNvSpPr>
            <p:nvPr/>
          </p:nvSpPr>
          <p:spPr bwMode="auto">
            <a:xfrm>
              <a:off x="3345" y="1663"/>
              <a:ext cx="197" cy="266"/>
            </a:xfrm>
            <a:custGeom>
              <a:avLst/>
              <a:gdLst>
                <a:gd name="T0" fmla="*/ 190 w 197"/>
                <a:gd name="T1" fmla="*/ 190 h 266"/>
                <a:gd name="T2" fmla="*/ 190 w 197"/>
                <a:gd name="T3" fmla="*/ 197 h 266"/>
                <a:gd name="T4" fmla="*/ 190 w 197"/>
                <a:gd name="T5" fmla="*/ 190 h 266"/>
                <a:gd name="T6" fmla="*/ 182 w 197"/>
                <a:gd name="T7" fmla="*/ 190 h 266"/>
                <a:gd name="T8" fmla="*/ 159 w 197"/>
                <a:gd name="T9" fmla="*/ 250 h 266"/>
                <a:gd name="T10" fmla="*/ 91 w 197"/>
                <a:gd name="T11" fmla="*/ 258 h 266"/>
                <a:gd name="T12" fmla="*/ 0 w 197"/>
                <a:gd name="T13" fmla="*/ 266 h 266"/>
                <a:gd name="T14" fmla="*/ 23 w 197"/>
                <a:gd name="T15" fmla="*/ 213 h 266"/>
                <a:gd name="T16" fmla="*/ 0 w 197"/>
                <a:gd name="T17" fmla="*/ 144 h 266"/>
                <a:gd name="T18" fmla="*/ 8 w 197"/>
                <a:gd name="T19" fmla="*/ 76 h 266"/>
                <a:gd name="T20" fmla="*/ 31 w 197"/>
                <a:gd name="T21" fmla="*/ 46 h 266"/>
                <a:gd name="T22" fmla="*/ 38 w 197"/>
                <a:gd name="T23" fmla="*/ 68 h 266"/>
                <a:gd name="T24" fmla="*/ 46 w 197"/>
                <a:gd name="T25" fmla="*/ 38 h 266"/>
                <a:gd name="T26" fmla="*/ 61 w 197"/>
                <a:gd name="T27" fmla="*/ 30 h 266"/>
                <a:gd name="T28" fmla="*/ 53 w 197"/>
                <a:gd name="T29" fmla="*/ 23 h 266"/>
                <a:gd name="T30" fmla="*/ 61 w 197"/>
                <a:gd name="T31" fmla="*/ 8 h 266"/>
                <a:gd name="T32" fmla="*/ 69 w 197"/>
                <a:gd name="T33" fmla="*/ 0 h 266"/>
                <a:gd name="T34" fmla="*/ 129 w 197"/>
                <a:gd name="T35" fmla="*/ 23 h 266"/>
                <a:gd name="T36" fmla="*/ 137 w 197"/>
                <a:gd name="T37" fmla="*/ 38 h 266"/>
                <a:gd name="T38" fmla="*/ 129 w 197"/>
                <a:gd name="T39" fmla="*/ 46 h 266"/>
                <a:gd name="T40" fmla="*/ 144 w 197"/>
                <a:gd name="T41" fmla="*/ 61 h 266"/>
                <a:gd name="T42" fmla="*/ 144 w 197"/>
                <a:gd name="T43" fmla="*/ 84 h 266"/>
                <a:gd name="T44" fmla="*/ 121 w 197"/>
                <a:gd name="T45" fmla="*/ 114 h 266"/>
                <a:gd name="T46" fmla="*/ 121 w 197"/>
                <a:gd name="T47" fmla="*/ 129 h 266"/>
                <a:gd name="T48" fmla="*/ 129 w 197"/>
                <a:gd name="T49" fmla="*/ 137 h 266"/>
                <a:gd name="T50" fmla="*/ 144 w 197"/>
                <a:gd name="T51" fmla="*/ 114 h 266"/>
                <a:gd name="T52" fmla="*/ 159 w 197"/>
                <a:gd name="T53" fmla="*/ 99 h 266"/>
                <a:gd name="T54" fmla="*/ 174 w 197"/>
                <a:gd name="T55" fmla="*/ 114 h 266"/>
                <a:gd name="T56" fmla="*/ 197 w 197"/>
                <a:gd name="T57" fmla="*/ 167 h 266"/>
                <a:gd name="T58" fmla="*/ 190 w 197"/>
                <a:gd name="T59" fmla="*/ 190 h 266"/>
                <a:gd name="T60" fmla="*/ 190 w 197"/>
                <a:gd name="T61" fmla="*/ 197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7" h="266">
                  <a:moveTo>
                    <a:pt x="190" y="190"/>
                  </a:moveTo>
                  <a:lnTo>
                    <a:pt x="190" y="197"/>
                  </a:lnTo>
                  <a:lnTo>
                    <a:pt x="190" y="190"/>
                  </a:lnTo>
                  <a:lnTo>
                    <a:pt x="182" y="190"/>
                  </a:lnTo>
                  <a:lnTo>
                    <a:pt x="159" y="250"/>
                  </a:lnTo>
                  <a:lnTo>
                    <a:pt x="91" y="258"/>
                  </a:lnTo>
                  <a:lnTo>
                    <a:pt x="0" y="266"/>
                  </a:lnTo>
                  <a:lnTo>
                    <a:pt x="23" y="213"/>
                  </a:lnTo>
                  <a:lnTo>
                    <a:pt x="0" y="144"/>
                  </a:lnTo>
                  <a:lnTo>
                    <a:pt x="8" y="76"/>
                  </a:lnTo>
                  <a:lnTo>
                    <a:pt x="31" y="46"/>
                  </a:lnTo>
                  <a:lnTo>
                    <a:pt x="38" y="68"/>
                  </a:lnTo>
                  <a:lnTo>
                    <a:pt x="46" y="38"/>
                  </a:lnTo>
                  <a:lnTo>
                    <a:pt x="61" y="30"/>
                  </a:lnTo>
                  <a:lnTo>
                    <a:pt x="53" y="23"/>
                  </a:lnTo>
                  <a:lnTo>
                    <a:pt x="61" y="8"/>
                  </a:lnTo>
                  <a:lnTo>
                    <a:pt x="69" y="0"/>
                  </a:lnTo>
                  <a:lnTo>
                    <a:pt x="129" y="23"/>
                  </a:lnTo>
                  <a:lnTo>
                    <a:pt x="137" y="38"/>
                  </a:lnTo>
                  <a:lnTo>
                    <a:pt x="129" y="46"/>
                  </a:lnTo>
                  <a:lnTo>
                    <a:pt x="144" y="61"/>
                  </a:lnTo>
                  <a:lnTo>
                    <a:pt x="144" y="84"/>
                  </a:lnTo>
                  <a:lnTo>
                    <a:pt x="121" y="114"/>
                  </a:lnTo>
                  <a:lnTo>
                    <a:pt x="121" y="129"/>
                  </a:lnTo>
                  <a:lnTo>
                    <a:pt x="129" y="137"/>
                  </a:lnTo>
                  <a:lnTo>
                    <a:pt x="144" y="114"/>
                  </a:lnTo>
                  <a:lnTo>
                    <a:pt x="159" y="99"/>
                  </a:lnTo>
                  <a:lnTo>
                    <a:pt x="174" y="114"/>
                  </a:lnTo>
                  <a:lnTo>
                    <a:pt x="197" y="167"/>
                  </a:lnTo>
                  <a:lnTo>
                    <a:pt x="190" y="190"/>
                  </a:lnTo>
                  <a:lnTo>
                    <a:pt x="190" y="19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85" name="Freeform 204"/>
            <p:cNvSpPr>
              <a:spLocks/>
            </p:cNvSpPr>
            <p:nvPr/>
          </p:nvSpPr>
          <p:spPr bwMode="auto">
            <a:xfrm>
              <a:off x="2853" y="1466"/>
              <a:ext cx="333" cy="372"/>
            </a:xfrm>
            <a:custGeom>
              <a:avLst/>
              <a:gdLst>
                <a:gd name="T0" fmla="*/ 280 w 333"/>
                <a:gd name="T1" fmla="*/ 106 h 372"/>
                <a:gd name="T2" fmla="*/ 228 w 333"/>
                <a:gd name="T3" fmla="*/ 159 h 372"/>
                <a:gd name="T4" fmla="*/ 235 w 333"/>
                <a:gd name="T5" fmla="*/ 167 h 372"/>
                <a:gd name="T6" fmla="*/ 220 w 333"/>
                <a:gd name="T7" fmla="*/ 167 h 372"/>
                <a:gd name="T8" fmla="*/ 220 w 333"/>
                <a:gd name="T9" fmla="*/ 205 h 372"/>
                <a:gd name="T10" fmla="*/ 197 w 333"/>
                <a:gd name="T11" fmla="*/ 227 h 372"/>
                <a:gd name="T12" fmla="*/ 205 w 333"/>
                <a:gd name="T13" fmla="*/ 250 h 372"/>
                <a:gd name="T14" fmla="*/ 205 w 333"/>
                <a:gd name="T15" fmla="*/ 258 h 372"/>
                <a:gd name="T16" fmla="*/ 197 w 333"/>
                <a:gd name="T17" fmla="*/ 288 h 372"/>
                <a:gd name="T18" fmla="*/ 265 w 333"/>
                <a:gd name="T19" fmla="*/ 334 h 372"/>
                <a:gd name="T20" fmla="*/ 273 w 333"/>
                <a:gd name="T21" fmla="*/ 364 h 372"/>
                <a:gd name="T22" fmla="*/ 31 w 333"/>
                <a:gd name="T23" fmla="*/ 372 h 372"/>
                <a:gd name="T24" fmla="*/ 31 w 333"/>
                <a:gd name="T25" fmla="*/ 258 h 372"/>
                <a:gd name="T26" fmla="*/ 16 w 333"/>
                <a:gd name="T27" fmla="*/ 235 h 372"/>
                <a:gd name="T28" fmla="*/ 31 w 333"/>
                <a:gd name="T29" fmla="*/ 220 h 372"/>
                <a:gd name="T30" fmla="*/ 0 w 333"/>
                <a:gd name="T31" fmla="*/ 23 h 372"/>
                <a:gd name="T32" fmla="*/ 91 w 333"/>
                <a:gd name="T33" fmla="*/ 23 h 372"/>
                <a:gd name="T34" fmla="*/ 91 w 333"/>
                <a:gd name="T35" fmla="*/ 0 h 372"/>
                <a:gd name="T36" fmla="*/ 99 w 333"/>
                <a:gd name="T37" fmla="*/ 0 h 372"/>
                <a:gd name="T38" fmla="*/ 114 w 333"/>
                <a:gd name="T39" fmla="*/ 38 h 372"/>
                <a:gd name="T40" fmla="*/ 144 w 333"/>
                <a:gd name="T41" fmla="*/ 45 h 372"/>
                <a:gd name="T42" fmla="*/ 152 w 333"/>
                <a:gd name="T43" fmla="*/ 53 h 372"/>
                <a:gd name="T44" fmla="*/ 182 w 333"/>
                <a:gd name="T45" fmla="*/ 45 h 372"/>
                <a:gd name="T46" fmla="*/ 197 w 333"/>
                <a:gd name="T47" fmla="*/ 53 h 372"/>
                <a:gd name="T48" fmla="*/ 212 w 333"/>
                <a:gd name="T49" fmla="*/ 68 h 372"/>
                <a:gd name="T50" fmla="*/ 228 w 333"/>
                <a:gd name="T51" fmla="*/ 61 h 372"/>
                <a:gd name="T52" fmla="*/ 250 w 333"/>
                <a:gd name="T53" fmla="*/ 83 h 372"/>
                <a:gd name="T54" fmla="*/ 280 w 333"/>
                <a:gd name="T55" fmla="*/ 68 h 372"/>
                <a:gd name="T56" fmla="*/ 280 w 333"/>
                <a:gd name="T57" fmla="*/ 76 h 372"/>
                <a:gd name="T58" fmla="*/ 333 w 333"/>
                <a:gd name="T59" fmla="*/ 76 h 372"/>
                <a:gd name="T60" fmla="*/ 280 w 333"/>
                <a:gd name="T61" fmla="*/ 10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3" h="372">
                  <a:moveTo>
                    <a:pt x="280" y="106"/>
                  </a:moveTo>
                  <a:lnTo>
                    <a:pt x="228" y="159"/>
                  </a:lnTo>
                  <a:lnTo>
                    <a:pt x="235" y="167"/>
                  </a:lnTo>
                  <a:lnTo>
                    <a:pt x="220" y="167"/>
                  </a:lnTo>
                  <a:lnTo>
                    <a:pt x="220" y="205"/>
                  </a:lnTo>
                  <a:lnTo>
                    <a:pt x="197" y="227"/>
                  </a:lnTo>
                  <a:lnTo>
                    <a:pt x="205" y="250"/>
                  </a:lnTo>
                  <a:lnTo>
                    <a:pt x="205" y="258"/>
                  </a:lnTo>
                  <a:lnTo>
                    <a:pt x="197" y="288"/>
                  </a:lnTo>
                  <a:lnTo>
                    <a:pt x="265" y="334"/>
                  </a:lnTo>
                  <a:lnTo>
                    <a:pt x="273" y="364"/>
                  </a:lnTo>
                  <a:lnTo>
                    <a:pt x="31" y="372"/>
                  </a:lnTo>
                  <a:lnTo>
                    <a:pt x="31" y="258"/>
                  </a:lnTo>
                  <a:lnTo>
                    <a:pt x="16" y="235"/>
                  </a:lnTo>
                  <a:lnTo>
                    <a:pt x="31" y="220"/>
                  </a:lnTo>
                  <a:lnTo>
                    <a:pt x="0" y="23"/>
                  </a:lnTo>
                  <a:lnTo>
                    <a:pt x="91" y="23"/>
                  </a:lnTo>
                  <a:lnTo>
                    <a:pt x="91" y="0"/>
                  </a:lnTo>
                  <a:lnTo>
                    <a:pt x="99" y="0"/>
                  </a:lnTo>
                  <a:lnTo>
                    <a:pt x="114" y="38"/>
                  </a:lnTo>
                  <a:lnTo>
                    <a:pt x="144" y="45"/>
                  </a:lnTo>
                  <a:lnTo>
                    <a:pt x="152" y="53"/>
                  </a:lnTo>
                  <a:lnTo>
                    <a:pt x="182" y="45"/>
                  </a:lnTo>
                  <a:lnTo>
                    <a:pt x="197" y="53"/>
                  </a:lnTo>
                  <a:lnTo>
                    <a:pt x="212" y="68"/>
                  </a:lnTo>
                  <a:lnTo>
                    <a:pt x="228" y="61"/>
                  </a:lnTo>
                  <a:lnTo>
                    <a:pt x="250" y="83"/>
                  </a:lnTo>
                  <a:lnTo>
                    <a:pt x="280" y="68"/>
                  </a:lnTo>
                  <a:lnTo>
                    <a:pt x="280" y="76"/>
                  </a:lnTo>
                  <a:lnTo>
                    <a:pt x="333" y="76"/>
                  </a:lnTo>
                  <a:lnTo>
                    <a:pt x="280" y="106"/>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86" name="Freeform 205"/>
            <p:cNvSpPr>
              <a:spLocks/>
            </p:cNvSpPr>
            <p:nvPr/>
          </p:nvSpPr>
          <p:spPr bwMode="auto">
            <a:xfrm>
              <a:off x="2853" y="1466"/>
              <a:ext cx="333" cy="372"/>
            </a:xfrm>
            <a:custGeom>
              <a:avLst/>
              <a:gdLst>
                <a:gd name="T0" fmla="*/ 280 w 333"/>
                <a:gd name="T1" fmla="*/ 106 h 372"/>
                <a:gd name="T2" fmla="*/ 228 w 333"/>
                <a:gd name="T3" fmla="*/ 159 h 372"/>
                <a:gd name="T4" fmla="*/ 235 w 333"/>
                <a:gd name="T5" fmla="*/ 167 h 372"/>
                <a:gd name="T6" fmla="*/ 220 w 333"/>
                <a:gd name="T7" fmla="*/ 167 h 372"/>
                <a:gd name="T8" fmla="*/ 220 w 333"/>
                <a:gd name="T9" fmla="*/ 205 h 372"/>
                <a:gd name="T10" fmla="*/ 197 w 333"/>
                <a:gd name="T11" fmla="*/ 227 h 372"/>
                <a:gd name="T12" fmla="*/ 205 w 333"/>
                <a:gd name="T13" fmla="*/ 250 h 372"/>
                <a:gd name="T14" fmla="*/ 205 w 333"/>
                <a:gd name="T15" fmla="*/ 258 h 372"/>
                <a:gd name="T16" fmla="*/ 197 w 333"/>
                <a:gd name="T17" fmla="*/ 288 h 372"/>
                <a:gd name="T18" fmla="*/ 265 w 333"/>
                <a:gd name="T19" fmla="*/ 334 h 372"/>
                <a:gd name="T20" fmla="*/ 273 w 333"/>
                <a:gd name="T21" fmla="*/ 364 h 372"/>
                <a:gd name="T22" fmla="*/ 31 w 333"/>
                <a:gd name="T23" fmla="*/ 372 h 372"/>
                <a:gd name="T24" fmla="*/ 31 w 333"/>
                <a:gd name="T25" fmla="*/ 258 h 372"/>
                <a:gd name="T26" fmla="*/ 16 w 333"/>
                <a:gd name="T27" fmla="*/ 235 h 372"/>
                <a:gd name="T28" fmla="*/ 31 w 333"/>
                <a:gd name="T29" fmla="*/ 220 h 372"/>
                <a:gd name="T30" fmla="*/ 0 w 333"/>
                <a:gd name="T31" fmla="*/ 23 h 372"/>
                <a:gd name="T32" fmla="*/ 91 w 333"/>
                <a:gd name="T33" fmla="*/ 23 h 372"/>
                <a:gd name="T34" fmla="*/ 91 w 333"/>
                <a:gd name="T35" fmla="*/ 0 h 372"/>
                <a:gd name="T36" fmla="*/ 99 w 333"/>
                <a:gd name="T37" fmla="*/ 0 h 372"/>
                <a:gd name="T38" fmla="*/ 114 w 333"/>
                <a:gd name="T39" fmla="*/ 38 h 372"/>
                <a:gd name="T40" fmla="*/ 144 w 333"/>
                <a:gd name="T41" fmla="*/ 45 h 372"/>
                <a:gd name="T42" fmla="*/ 152 w 333"/>
                <a:gd name="T43" fmla="*/ 53 h 372"/>
                <a:gd name="T44" fmla="*/ 182 w 333"/>
                <a:gd name="T45" fmla="*/ 45 h 372"/>
                <a:gd name="T46" fmla="*/ 197 w 333"/>
                <a:gd name="T47" fmla="*/ 53 h 372"/>
                <a:gd name="T48" fmla="*/ 212 w 333"/>
                <a:gd name="T49" fmla="*/ 68 h 372"/>
                <a:gd name="T50" fmla="*/ 228 w 333"/>
                <a:gd name="T51" fmla="*/ 61 h 372"/>
                <a:gd name="T52" fmla="*/ 250 w 333"/>
                <a:gd name="T53" fmla="*/ 83 h 372"/>
                <a:gd name="T54" fmla="*/ 280 w 333"/>
                <a:gd name="T55" fmla="*/ 68 h 372"/>
                <a:gd name="T56" fmla="*/ 280 w 333"/>
                <a:gd name="T57" fmla="*/ 76 h 372"/>
                <a:gd name="T58" fmla="*/ 333 w 333"/>
                <a:gd name="T59" fmla="*/ 76 h 372"/>
                <a:gd name="T60" fmla="*/ 280 w 333"/>
                <a:gd name="T61" fmla="*/ 106 h 372"/>
                <a:gd name="T62" fmla="*/ 280 w 333"/>
                <a:gd name="T63" fmla="*/ 114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3" h="372">
                  <a:moveTo>
                    <a:pt x="280" y="106"/>
                  </a:moveTo>
                  <a:lnTo>
                    <a:pt x="228" y="159"/>
                  </a:lnTo>
                  <a:lnTo>
                    <a:pt x="235" y="167"/>
                  </a:lnTo>
                  <a:lnTo>
                    <a:pt x="220" y="167"/>
                  </a:lnTo>
                  <a:lnTo>
                    <a:pt x="220" y="205"/>
                  </a:lnTo>
                  <a:lnTo>
                    <a:pt x="197" y="227"/>
                  </a:lnTo>
                  <a:lnTo>
                    <a:pt x="205" y="250"/>
                  </a:lnTo>
                  <a:lnTo>
                    <a:pt x="205" y="258"/>
                  </a:lnTo>
                  <a:lnTo>
                    <a:pt x="197" y="288"/>
                  </a:lnTo>
                  <a:lnTo>
                    <a:pt x="265" y="334"/>
                  </a:lnTo>
                  <a:lnTo>
                    <a:pt x="273" y="364"/>
                  </a:lnTo>
                  <a:lnTo>
                    <a:pt x="31" y="372"/>
                  </a:lnTo>
                  <a:lnTo>
                    <a:pt x="31" y="258"/>
                  </a:lnTo>
                  <a:lnTo>
                    <a:pt x="16" y="235"/>
                  </a:lnTo>
                  <a:lnTo>
                    <a:pt x="31" y="220"/>
                  </a:lnTo>
                  <a:lnTo>
                    <a:pt x="0" y="23"/>
                  </a:lnTo>
                  <a:lnTo>
                    <a:pt x="91" y="23"/>
                  </a:lnTo>
                  <a:lnTo>
                    <a:pt x="91" y="0"/>
                  </a:lnTo>
                  <a:lnTo>
                    <a:pt x="99" y="0"/>
                  </a:lnTo>
                  <a:lnTo>
                    <a:pt x="114" y="38"/>
                  </a:lnTo>
                  <a:lnTo>
                    <a:pt x="144" y="45"/>
                  </a:lnTo>
                  <a:lnTo>
                    <a:pt x="152" y="53"/>
                  </a:lnTo>
                  <a:lnTo>
                    <a:pt x="182" y="45"/>
                  </a:lnTo>
                  <a:lnTo>
                    <a:pt x="197" y="53"/>
                  </a:lnTo>
                  <a:lnTo>
                    <a:pt x="212" y="68"/>
                  </a:lnTo>
                  <a:lnTo>
                    <a:pt x="228" y="61"/>
                  </a:lnTo>
                  <a:lnTo>
                    <a:pt x="250" y="83"/>
                  </a:lnTo>
                  <a:lnTo>
                    <a:pt x="280" y="68"/>
                  </a:lnTo>
                  <a:lnTo>
                    <a:pt x="280" y="76"/>
                  </a:lnTo>
                  <a:lnTo>
                    <a:pt x="333" y="76"/>
                  </a:lnTo>
                  <a:lnTo>
                    <a:pt x="280" y="106"/>
                  </a:lnTo>
                  <a:lnTo>
                    <a:pt x="280" y="11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87" name="Freeform 206"/>
            <p:cNvSpPr>
              <a:spLocks/>
            </p:cNvSpPr>
            <p:nvPr/>
          </p:nvSpPr>
          <p:spPr bwMode="auto">
            <a:xfrm>
              <a:off x="3141" y="2369"/>
              <a:ext cx="182" cy="311"/>
            </a:xfrm>
            <a:custGeom>
              <a:avLst/>
              <a:gdLst>
                <a:gd name="T0" fmla="*/ 174 w 182"/>
                <a:gd name="T1" fmla="*/ 197 h 311"/>
                <a:gd name="T2" fmla="*/ 182 w 182"/>
                <a:gd name="T3" fmla="*/ 295 h 311"/>
                <a:gd name="T4" fmla="*/ 129 w 182"/>
                <a:gd name="T5" fmla="*/ 295 h 311"/>
                <a:gd name="T6" fmla="*/ 129 w 182"/>
                <a:gd name="T7" fmla="*/ 311 h 311"/>
                <a:gd name="T8" fmla="*/ 121 w 182"/>
                <a:gd name="T9" fmla="*/ 311 h 311"/>
                <a:gd name="T10" fmla="*/ 106 w 182"/>
                <a:gd name="T11" fmla="*/ 280 h 311"/>
                <a:gd name="T12" fmla="*/ 106 w 182"/>
                <a:gd name="T13" fmla="*/ 258 h 311"/>
                <a:gd name="T14" fmla="*/ 8 w 182"/>
                <a:gd name="T15" fmla="*/ 265 h 311"/>
                <a:gd name="T16" fmla="*/ 0 w 182"/>
                <a:gd name="T17" fmla="*/ 250 h 311"/>
                <a:gd name="T18" fmla="*/ 15 w 182"/>
                <a:gd name="T19" fmla="*/ 227 h 311"/>
                <a:gd name="T20" fmla="*/ 8 w 182"/>
                <a:gd name="T21" fmla="*/ 227 h 311"/>
                <a:gd name="T22" fmla="*/ 23 w 182"/>
                <a:gd name="T23" fmla="*/ 220 h 311"/>
                <a:gd name="T24" fmla="*/ 15 w 182"/>
                <a:gd name="T25" fmla="*/ 212 h 311"/>
                <a:gd name="T26" fmla="*/ 38 w 182"/>
                <a:gd name="T27" fmla="*/ 189 h 311"/>
                <a:gd name="T28" fmla="*/ 23 w 182"/>
                <a:gd name="T29" fmla="*/ 189 h 311"/>
                <a:gd name="T30" fmla="*/ 38 w 182"/>
                <a:gd name="T31" fmla="*/ 174 h 311"/>
                <a:gd name="T32" fmla="*/ 30 w 182"/>
                <a:gd name="T33" fmla="*/ 167 h 311"/>
                <a:gd name="T34" fmla="*/ 38 w 182"/>
                <a:gd name="T35" fmla="*/ 167 h 311"/>
                <a:gd name="T36" fmla="*/ 30 w 182"/>
                <a:gd name="T37" fmla="*/ 159 h 311"/>
                <a:gd name="T38" fmla="*/ 23 w 182"/>
                <a:gd name="T39" fmla="*/ 159 h 311"/>
                <a:gd name="T40" fmla="*/ 23 w 182"/>
                <a:gd name="T41" fmla="*/ 136 h 311"/>
                <a:gd name="T42" fmla="*/ 30 w 182"/>
                <a:gd name="T43" fmla="*/ 121 h 311"/>
                <a:gd name="T44" fmla="*/ 30 w 182"/>
                <a:gd name="T45" fmla="*/ 106 h 311"/>
                <a:gd name="T46" fmla="*/ 15 w 182"/>
                <a:gd name="T47" fmla="*/ 106 h 311"/>
                <a:gd name="T48" fmla="*/ 15 w 182"/>
                <a:gd name="T49" fmla="*/ 91 h 311"/>
                <a:gd name="T50" fmla="*/ 30 w 182"/>
                <a:gd name="T51" fmla="*/ 91 h 311"/>
                <a:gd name="T52" fmla="*/ 23 w 182"/>
                <a:gd name="T53" fmla="*/ 75 h 311"/>
                <a:gd name="T54" fmla="*/ 38 w 182"/>
                <a:gd name="T55" fmla="*/ 60 h 311"/>
                <a:gd name="T56" fmla="*/ 30 w 182"/>
                <a:gd name="T57" fmla="*/ 60 h 311"/>
                <a:gd name="T58" fmla="*/ 53 w 182"/>
                <a:gd name="T59" fmla="*/ 45 h 311"/>
                <a:gd name="T60" fmla="*/ 53 w 182"/>
                <a:gd name="T61" fmla="*/ 22 h 311"/>
                <a:gd name="T62" fmla="*/ 61 w 182"/>
                <a:gd name="T63" fmla="*/ 15 h 311"/>
                <a:gd name="T64" fmla="*/ 61 w 182"/>
                <a:gd name="T65" fmla="*/ 7 h 311"/>
                <a:gd name="T66" fmla="*/ 174 w 182"/>
                <a:gd name="T67" fmla="*/ 0 h 311"/>
                <a:gd name="T68" fmla="*/ 174 w 182"/>
                <a:gd name="T69" fmla="*/ 7 h 311"/>
                <a:gd name="T70" fmla="*/ 174 w 182"/>
                <a:gd name="T71" fmla="*/ 197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2" h="311">
                  <a:moveTo>
                    <a:pt x="174" y="197"/>
                  </a:moveTo>
                  <a:lnTo>
                    <a:pt x="182" y="295"/>
                  </a:lnTo>
                  <a:lnTo>
                    <a:pt x="129" y="295"/>
                  </a:lnTo>
                  <a:lnTo>
                    <a:pt x="129" y="311"/>
                  </a:lnTo>
                  <a:lnTo>
                    <a:pt x="121" y="311"/>
                  </a:lnTo>
                  <a:lnTo>
                    <a:pt x="106" y="280"/>
                  </a:lnTo>
                  <a:lnTo>
                    <a:pt x="106" y="258"/>
                  </a:lnTo>
                  <a:lnTo>
                    <a:pt x="8" y="265"/>
                  </a:lnTo>
                  <a:lnTo>
                    <a:pt x="0" y="250"/>
                  </a:lnTo>
                  <a:lnTo>
                    <a:pt x="15" y="227"/>
                  </a:lnTo>
                  <a:lnTo>
                    <a:pt x="8" y="227"/>
                  </a:lnTo>
                  <a:lnTo>
                    <a:pt x="23" y="220"/>
                  </a:lnTo>
                  <a:lnTo>
                    <a:pt x="15" y="212"/>
                  </a:lnTo>
                  <a:lnTo>
                    <a:pt x="38" y="189"/>
                  </a:lnTo>
                  <a:lnTo>
                    <a:pt x="23" y="189"/>
                  </a:lnTo>
                  <a:lnTo>
                    <a:pt x="38" y="174"/>
                  </a:lnTo>
                  <a:lnTo>
                    <a:pt x="30" y="167"/>
                  </a:lnTo>
                  <a:lnTo>
                    <a:pt x="38" y="167"/>
                  </a:lnTo>
                  <a:lnTo>
                    <a:pt x="30" y="159"/>
                  </a:lnTo>
                  <a:lnTo>
                    <a:pt x="23" y="159"/>
                  </a:lnTo>
                  <a:lnTo>
                    <a:pt x="23" y="136"/>
                  </a:lnTo>
                  <a:lnTo>
                    <a:pt x="30" y="121"/>
                  </a:lnTo>
                  <a:lnTo>
                    <a:pt x="30" y="106"/>
                  </a:lnTo>
                  <a:lnTo>
                    <a:pt x="15" y="106"/>
                  </a:lnTo>
                  <a:lnTo>
                    <a:pt x="15" y="91"/>
                  </a:lnTo>
                  <a:lnTo>
                    <a:pt x="30" y="91"/>
                  </a:lnTo>
                  <a:lnTo>
                    <a:pt x="23" y="75"/>
                  </a:lnTo>
                  <a:lnTo>
                    <a:pt x="38" y="60"/>
                  </a:lnTo>
                  <a:lnTo>
                    <a:pt x="30" y="60"/>
                  </a:lnTo>
                  <a:lnTo>
                    <a:pt x="53" y="45"/>
                  </a:lnTo>
                  <a:lnTo>
                    <a:pt x="53" y="22"/>
                  </a:lnTo>
                  <a:lnTo>
                    <a:pt x="61" y="15"/>
                  </a:lnTo>
                  <a:lnTo>
                    <a:pt x="61" y="7"/>
                  </a:lnTo>
                  <a:lnTo>
                    <a:pt x="174" y="0"/>
                  </a:lnTo>
                  <a:lnTo>
                    <a:pt x="174" y="7"/>
                  </a:lnTo>
                  <a:lnTo>
                    <a:pt x="174" y="19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88" name="Freeform 207"/>
            <p:cNvSpPr>
              <a:spLocks/>
            </p:cNvSpPr>
            <p:nvPr/>
          </p:nvSpPr>
          <p:spPr bwMode="auto">
            <a:xfrm>
              <a:off x="3141" y="2369"/>
              <a:ext cx="182" cy="311"/>
            </a:xfrm>
            <a:custGeom>
              <a:avLst/>
              <a:gdLst>
                <a:gd name="T0" fmla="*/ 174 w 182"/>
                <a:gd name="T1" fmla="*/ 197 h 311"/>
                <a:gd name="T2" fmla="*/ 182 w 182"/>
                <a:gd name="T3" fmla="*/ 295 h 311"/>
                <a:gd name="T4" fmla="*/ 129 w 182"/>
                <a:gd name="T5" fmla="*/ 295 h 311"/>
                <a:gd name="T6" fmla="*/ 129 w 182"/>
                <a:gd name="T7" fmla="*/ 311 h 311"/>
                <a:gd name="T8" fmla="*/ 121 w 182"/>
                <a:gd name="T9" fmla="*/ 311 h 311"/>
                <a:gd name="T10" fmla="*/ 106 w 182"/>
                <a:gd name="T11" fmla="*/ 280 h 311"/>
                <a:gd name="T12" fmla="*/ 106 w 182"/>
                <a:gd name="T13" fmla="*/ 258 h 311"/>
                <a:gd name="T14" fmla="*/ 8 w 182"/>
                <a:gd name="T15" fmla="*/ 265 h 311"/>
                <a:gd name="T16" fmla="*/ 0 w 182"/>
                <a:gd name="T17" fmla="*/ 250 h 311"/>
                <a:gd name="T18" fmla="*/ 15 w 182"/>
                <a:gd name="T19" fmla="*/ 227 h 311"/>
                <a:gd name="T20" fmla="*/ 8 w 182"/>
                <a:gd name="T21" fmla="*/ 227 h 311"/>
                <a:gd name="T22" fmla="*/ 23 w 182"/>
                <a:gd name="T23" fmla="*/ 220 h 311"/>
                <a:gd name="T24" fmla="*/ 15 w 182"/>
                <a:gd name="T25" fmla="*/ 212 h 311"/>
                <a:gd name="T26" fmla="*/ 38 w 182"/>
                <a:gd name="T27" fmla="*/ 189 h 311"/>
                <a:gd name="T28" fmla="*/ 23 w 182"/>
                <a:gd name="T29" fmla="*/ 189 h 311"/>
                <a:gd name="T30" fmla="*/ 38 w 182"/>
                <a:gd name="T31" fmla="*/ 174 h 311"/>
                <a:gd name="T32" fmla="*/ 30 w 182"/>
                <a:gd name="T33" fmla="*/ 167 h 311"/>
                <a:gd name="T34" fmla="*/ 38 w 182"/>
                <a:gd name="T35" fmla="*/ 167 h 311"/>
                <a:gd name="T36" fmla="*/ 30 w 182"/>
                <a:gd name="T37" fmla="*/ 159 h 311"/>
                <a:gd name="T38" fmla="*/ 23 w 182"/>
                <a:gd name="T39" fmla="*/ 159 h 311"/>
                <a:gd name="T40" fmla="*/ 23 w 182"/>
                <a:gd name="T41" fmla="*/ 136 h 311"/>
                <a:gd name="T42" fmla="*/ 30 w 182"/>
                <a:gd name="T43" fmla="*/ 121 h 311"/>
                <a:gd name="T44" fmla="*/ 30 w 182"/>
                <a:gd name="T45" fmla="*/ 106 h 311"/>
                <a:gd name="T46" fmla="*/ 15 w 182"/>
                <a:gd name="T47" fmla="*/ 106 h 311"/>
                <a:gd name="T48" fmla="*/ 15 w 182"/>
                <a:gd name="T49" fmla="*/ 91 h 311"/>
                <a:gd name="T50" fmla="*/ 30 w 182"/>
                <a:gd name="T51" fmla="*/ 91 h 311"/>
                <a:gd name="T52" fmla="*/ 23 w 182"/>
                <a:gd name="T53" fmla="*/ 75 h 311"/>
                <a:gd name="T54" fmla="*/ 38 w 182"/>
                <a:gd name="T55" fmla="*/ 60 h 311"/>
                <a:gd name="T56" fmla="*/ 30 w 182"/>
                <a:gd name="T57" fmla="*/ 60 h 311"/>
                <a:gd name="T58" fmla="*/ 53 w 182"/>
                <a:gd name="T59" fmla="*/ 45 h 311"/>
                <a:gd name="T60" fmla="*/ 53 w 182"/>
                <a:gd name="T61" fmla="*/ 22 h 311"/>
                <a:gd name="T62" fmla="*/ 61 w 182"/>
                <a:gd name="T63" fmla="*/ 15 h 311"/>
                <a:gd name="T64" fmla="*/ 61 w 182"/>
                <a:gd name="T65" fmla="*/ 7 h 311"/>
                <a:gd name="T66" fmla="*/ 174 w 182"/>
                <a:gd name="T67" fmla="*/ 0 h 311"/>
                <a:gd name="T68" fmla="*/ 174 w 182"/>
                <a:gd name="T69" fmla="*/ 7 h 311"/>
                <a:gd name="T70" fmla="*/ 174 w 182"/>
                <a:gd name="T71" fmla="*/ 197 h 311"/>
                <a:gd name="T72" fmla="*/ 174 w 182"/>
                <a:gd name="T73" fmla="*/ 204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2" h="311">
                  <a:moveTo>
                    <a:pt x="174" y="197"/>
                  </a:moveTo>
                  <a:lnTo>
                    <a:pt x="182" y="295"/>
                  </a:lnTo>
                  <a:lnTo>
                    <a:pt x="129" y="295"/>
                  </a:lnTo>
                  <a:lnTo>
                    <a:pt x="129" y="311"/>
                  </a:lnTo>
                  <a:lnTo>
                    <a:pt x="121" y="311"/>
                  </a:lnTo>
                  <a:lnTo>
                    <a:pt x="106" y="280"/>
                  </a:lnTo>
                  <a:lnTo>
                    <a:pt x="106" y="258"/>
                  </a:lnTo>
                  <a:lnTo>
                    <a:pt x="8" y="265"/>
                  </a:lnTo>
                  <a:lnTo>
                    <a:pt x="0" y="250"/>
                  </a:lnTo>
                  <a:lnTo>
                    <a:pt x="15" y="227"/>
                  </a:lnTo>
                  <a:lnTo>
                    <a:pt x="8" y="227"/>
                  </a:lnTo>
                  <a:lnTo>
                    <a:pt x="23" y="220"/>
                  </a:lnTo>
                  <a:lnTo>
                    <a:pt x="15" y="212"/>
                  </a:lnTo>
                  <a:lnTo>
                    <a:pt x="38" y="189"/>
                  </a:lnTo>
                  <a:lnTo>
                    <a:pt x="23" y="189"/>
                  </a:lnTo>
                  <a:lnTo>
                    <a:pt x="38" y="174"/>
                  </a:lnTo>
                  <a:lnTo>
                    <a:pt x="30" y="167"/>
                  </a:lnTo>
                  <a:lnTo>
                    <a:pt x="38" y="167"/>
                  </a:lnTo>
                  <a:lnTo>
                    <a:pt x="30" y="159"/>
                  </a:lnTo>
                  <a:lnTo>
                    <a:pt x="23" y="159"/>
                  </a:lnTo>
                  <a:lnTo>
                    <a:pt x="23" y="136"/>
                  </a:lnTo>
                  <a:lnTo>
                    <a:pt x="30" y="121"/>
                  </a:lnTo>
                  <a:lnTo>
                    <a:pt x="30" y="106"/>
                  </a:lnTo>
                  <a:lnTo>
                    <a:pt x="15" y="106"/>
                  </a:lnTo>
                  <a:lnTo>
                    <a:pt x="15" y="91"/>
                  </a:lnTo>
                  <a:lnTo>
                    <a:pt x="30" y="91"/>
                  </a:lnTo>
                  <a:lnTo>
                    <a:pt x="23" y="75"/>
                  </a:lnTo>
                  <a:lnTo>
                    <a:pt x="38" y="60"/>
                  </a:lnTo>
                  <a:lnTo>
                    <a:pt x="30" y="60"/>
                  </a:lnTo>
                  <a:lnTo>
                    <a:pt x="53" y="45"/>
                  </a:lnTo>
                  <a:lnTo>
                    <a:pt x="53" y="22"/>
                  </a:lnTo>
                  <a:lnTo>
                    <a:pt x="61" y="15"/>
                  </a:lnTo>
                  <a:lnTo>
                    <a:pt x="61" y="7"/>
                  </a:lnTo>
                  <a:lnTo>
                    <a:pt x="174" y="0"/>
                  </a:lnTo>
                  <a:lnTo>
                    <a:pt x="174" y="7"/>
                  </a:lnTo>
                  <a:lnTo>
                    <a:pt x="174" y="197"/>
                  </a:lnTo>
                  <a:lnTo>
                    <a:pt x="174" y="20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89" name="Freeform 208"/>
            <p:cNvSpPr>
              <a:spLocks/>
            </p:cNvSpPr>
            <p:nvPr/>
          </p:nvSpPr>
          <p:spPr bwMode="auto">
            <a:xfrm>
              <a:off x="2922" y="2020"/>
              <a:ext cx="333" cy="296"/>
            </a:xfrm>
            <a:custGeom>
              <a:avLst/>
              <a:gdLst>
                <a:gd name="T0" fmla="*/ 333 w 333"/>
                <a:gd name="T1" fmla="*/ 227 h 296"/>
                <a:gd name="T2" fmla="*/ 310 w 333"/>
                <a:gd name="T3" fmla="*/ 204 h 296"/>
                <a:gd name="T4" fmla="*/ 310 w 333"/>
                <a:gd name="T5" fmla="*/ 182 h 296"/>
                <a:gd name="T6" fmla="*/ 264 w 333"/>
                <a:gd name="T7" fmla="*/ 151 h 296"/>
                <a:gd name="T8" fmla="*/ 280 w 333"/>
                <a:gd name="T9" fmla="*/ 106 h 296"/>
                <a:gd name="T10" fmla="*/ 257 w 333"/>
                <a:gd name="T11" fmla="*/ 98 h 296"/>
                <a:gd name="T12" fmla="*/ 249 w 333"/>
                <a:gd name="T13" fmla="*/ 106 h 296"/>
                <a:gd name="T14" fmla="*/ 242 w 333"/>
                <a:gd name="T15" fmla="*/ 83 h 296"/>
                <a:gd name="T16" fmla="*/ 211 w 333"/>
                <a:gd name="T17" fmla="*/ 53 h 296"/>
                <a:gd name="T18" fmla="*/ 204 w 333"/>
                <a:gd name="T19" fmla="*/ 15 h 296"/>
                <a:gd name="T20" fmla="*/ 189 w 333"/>
                <a:gd name="T21" fmla="*/ 0 h 296"/>
                <a:gd name="T22" fmla="*/ 0 w 333"/>
                <a:gd name="T23" fmla="*/ 7 h 296"/>
                <a:gd name="T24" fmla="*/ 22 w 333"/>
                <a:gd name="T25" fmla="*/ 45 h 296"/>
                <a:gd name="T26" fmla="*/ 37 w 333"/>
                <a:gd name="T27" fmla="*/ 53 h 296"/>
                <a:gd name="T28" fmla="*/ 37 w 333"/>
                <a:gd name="T29" fmla="*/ 60 h 296"/>
                <a:gd name="T30" fmla="*/ 30 w 333"/>
                <a:gd name="T31" fmla="*/ 76 h 296"/>
                <a:gd name="T32" fmla="*/ 53 w 333"/>
                <a:gd name="T33" fmla="*/ 98 h 296"/>
                <a:gd name="T34" fmla="*/ 53 w 333"/>
                <a:gd name="T35" fmla="*/ 265 h 296"/>
                <a:gd name="T36" fmla="*/ 249 w 333"/>
                <a:gd name="T37" fmla="*/ 258 h 296"/>
                <a:gd name="T38" fmla="*/ 280 w 333"/>
                <a:gd name="T39" fmla="*/ 258 h 296"/>
                <a:gd name="T40" fmla="*/ 287 w 333"/>
                <a:gd name="T41" fmla="*/ 273 h 296"/>
                <a:gd name="T42" fmla="*/ 272 w 333"/>
                <a:gd name="T43" fmla="*/ 296 h 296"/>
                <a:gd name="T44" fmla="*/ 310 w 333"/>
                <a:gd name="T45" fmla="*/ 288 h 296"/>
                <a:gd name="T46" fmla="*/ 317 w 333"/>
                <a:gd name="T47" fmla="*/ 258 h 296"/>
                <a:gd name="T48" fmla="*/ 310 w 333"/>
                <a:gd name="T49" fmla="*/ 258 h 296"/>
                <a:gd name="T50" fmla="*/ 317 w 333"/>
                <a:gd name="T51" fmla="*/ 250 h 296"/>
                <a:gd name="T52" fmla="*/ 317 w 333"/>
                <a:gd name="T53" fmla="*/ 258 h 296"/>
                <a:gd name="T54" fmla="*/ 333 w 333"/>
                <a:gd name="T55" fmla="*/ 242 h 296"/>
                <a:gd name="T56" fmla="*/ 333 w 333"/>
                <a:gd name="T57" fmla="*/ 227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3" h="296">
                  <a:moveTo>
                    <a:pt x="333" y="227"/>
                  </a:moveTo>
                  <a:lnTo>
                    <a:pt x="310" y="204"/>
                  </a:lnTo>
                  <a:lnTo>
                    <a:pt x="310" y="182"/>
                  </a:lnTo>
                  <a:lnTo>
                    <a:pt x="264" y="151"/>
                  </a:lnTo>
                  <a:lnTo>
                    <a:pt x="280" y="106"/>
                  </a:lnTo>
                  <a:lnTo>
                    <a:pt x="257" y="98"/>
                  </a:lnTo>
                  <a:lnTo>
                    <a:pt x="249" y="106"/>
                  </a:lnTo>
                  <a:lnTo>
                    <a:pt x="242" y="83"/>
                  </a:lnTo>
                  <a:lnTo>
                    <a:pt x="211" y="53"/>
                  </a:lnTo>
                  <a:lnTo>
                    <a:pt x="204" y="15"/>
                  </a:lnTo>
                  <a:lnTo>
                    <a:pt x="189" y="0"/>
                  </a:lnTo>
                  <a:lnTo>
                    <a:pt x="0" y="7"/>
                  </a:lnTo>
                  <a:lnTo>
                    <a:pt x="22" y="45"/>
                  </a:lnTo>
                  <a:lnTo>
                    <a:pt x="37" y="53"/>
                  </a:lnTo>
                  <a:lnTo>
                    <a:pt x="37" y="60"/>
                  </a:lnTo>
                  <a:lnTo>
                    <a:pt x="30" y="76"/>
                  </a:lnTo>
                  <a:lnTo>
                    <a:pt x="53" y="98"/>
                  </a:lnTo>
                  <a:lnTo>
                    <a:pt x="53" y="265"/>
                  </a:lnTo>
                  <a:lnTo>
                    <a:pt x="249" y="258"/>
                  </a:lnTo>
                  <a:lnTo>
                    <a:pt x="280" y="258"/>
                  </a:lnTo>
                  <a:lnTo>
                    <a:pt x="287" y="273"/>
                  </a:lnTo>
                  <a:lnTo>
                    <a:pt x="272" y="296"/>
                  </a:lnTo>
                  <a:lnTo>
                    <a:pt x="310" y="288"/>
                  </a:lnTo>
                  <a:lnTo>
                    <a:pt x="317" y="258"/>
                  </a:lnTo>
                  <a:lnTo>
                    <a:pt x="310" y="258"/>
                  </a:lnTo>
                  <a:lnTo>
                    <a:pt x="317" y="250"/>
                  </a:lnTo>
                  <a:lnTo>
                    <a:pt x="317" y="258"/>
                  </a:lnTo>
                  <a:lnTo>
                    <a:pt x="333" y="242"/>
                  </a:lnTo>
                  <a:lnTo>
                    <a:pt x="333" y="22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90" name="Freeform 209"/>
            <p:cNvSpPr>
              <a:spLocks/>
            </p:cNvSpPr>
            <p:nvPr/>
          </p:nvSpPr>
          <p:spPr bwMode="auto">
            <a:xfrm>
              <a:off x="2922" y="2020"/>
              <a:ext cx="333" cy="296"/>
            </a:xfrm>
            <a:custGeom>
              <a:avLst/>
              <a:gdLst>
                <a:gd name="T0" fmla="*/ 333 w 333"/>
                <a:gd name="T1" fmla="*/ 227 h 296"/>
                <a:gd name="T2" fmla="*/ 310 w 333"/>
                <a:gd name="T3" fmla="*/ 204 h 296"/>
                <a:gd name="T4" fmla="*/ 310 w 333"/>
                <a:gd name="T5" fmla="*/ 182 h 296"/>
                <a:gd name="T6" fmla="*/ 264 w 333"/>
                <a:gd name="T7" fmla="*/ 151 h 296"/>
                <a:gd name="T8" fmla="*/ 280 w 333"/>
                <a:gd name="T9" fmla="*/ 106 h 296"/>
                <a:gd name="T10" fmla="*/ 257 w 333"/>
                <a:gd name="T11" fmla="*/ 98 h 296"/>
                <a:gd name="T12" fmla="*/ 249 w 333"/>
                <a:gd name="T13" fmla="*/ 106 h 296"/>
                <a:gd name="T14" fmla="*/ 242 w 333"/>
                <a:gd name="T15" fmla="*/ 83 h 296"/>
                <a:gd name="T16" fmla="*/ 211 w 333"/>
                <a:gd name="T17" fmla="*/ 53 h 296"/>
                <a:gd name="T18" fmla="*/ 204 w 333"/>
                <a:gd name="T19" fmla="*/ 15 h 296"/>
                <a:gd name="T20" fmla="*/ 189 w 333"/>
                <a:gd name="T21" fmla="*/ 0 h 296"/>
                <a:gd name="T22" fmla="*/ 0 w 333"/>
                <a:gd name="T23" fmla="*/ 7 h 296"/>
                <a:gd name="T24" fmla="*/ 22 w 333"/>
                <a:gd name="T25" fmla="*/ 45 h 296"/>
                <a:gd name="T26" fmla="*/ 37 w 333"/>
                <a:gd name="T27" fmla="*/ 53 h 296"/>
                <a:gd name="T28" fmla="*/ 37 w 333"/>
                <a:gd name="T29" fmla="*/ 60 h 296"/>
                <a:gd name="T30" fmla="*/ 30 w 333"/>
                <a:gd name="T31" fmla="*/ 76 h 296"/>
                <a:gd name="T32" fmla="*/ 53 w 333"/>
                <a:gd name="T33" fmla="*/ 98 h 296"/>
                <a:gd name="T34" fmla="*/ 53 w 333"/>
                <a:gd name="T35" fmla="*/ 265 h 296"/>
                <a:gd name="T36" fmla="*/ 249 w 333"/>
                <a:gd name="T37" fmla="*/ 258 h 296"/>
                <a:gd name="T38" fmla="*/ 280 w 333"/>
                <a:gd name="T39" fmla="*/ 258 h 296"/>
                <a:gd name="T40" fmla="*/ 287 w 333"/>
                <a:gd name="T41" fmla="*/ 273 h 296"/>
                <a:gd name="T42" fmla="*/ 272 w 333"/>
                <a:gd name="T43" fmla="*/ 296 h 296"/>
                <a:gd name="T44" fmla="*/ 310 w 333"/>
                <a:gd name="T45" fmla="*/ 288 h 296"/>
                <a:gd name="T46" fmla="*/ 317 w 333"/>
                <a:gd name="T47" fmla="*/ 258 h 296"/>
                <a:gd name="T48" fmla="*/ 310 w 333"/>
                <a:gd name="T49" fmla="*/ 258 h 296"/>
                <a:gd name="T50" fmla="*/ 317 w 333"/>
                <a:gd name="T51" fmla="*/ 250 h 296"/>
                <a:gd name="T52" fmla="*/ 317 w 333"/>
                <a:gd name="T53" fmla="*/ 258 h 296"/>
                <a:gd name="T54" fmla="*/ 333 w 333"/>
                <a:gd name="T55" fmla="*/ 242 h 296"/>
                <a:gd name="T56" fmla="*/ 333 w 333"/>
                <a:gd name="T57" fmla="*/ 227 h 296"/>
                <a:gd name="T58" fmla="*/ 333 w 333"/>
                <a:gd name="T59" fmla="*/ 235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3" h="296">
                  <a:moveTo>
                    <a:pt x="333" y="227"/>
                  </a:moveTo>
                  <a:lnTo>
                    <a:pt x="310" y="204"/>
                  </a:lnTo>
                  <a:lnTo>
                    <a:pt x="310" y="182"/>
                  </a:lnTo>
                  <a:lnTo>
                    <a:pt x="264" y="151"/>
                  </a:lnTo>
                  <a:lnTo>
                    <a:pt x="280" y="106"/>
                  </a:lnTo>
                  <a:lnTo>
                    <a:pt x="257" y="98"/>
                  </a:lnTo>
                  <a:lnTo>
                    <a:pt x="249" y="106"/>
                  </a:lnTo>
                  <a:lnTo>
                    <a:pt x="242" y="83"/>
                  </a:lnTo>
                  <a:lnTo>
                    <a:pt x="211" y="53"/>
                  </a:lnTo>
                  <a:lnTo>
                    <a:pt x="204" y="15"/>
                  </a:lnTo>
                  <a:lnTo>
                    <a:pt x="189" y="0"/>
                  </a:lnTo>
                  <a:lnTo>
                    <a:pt x="0" y="7"/>
                  </a:lnTo>
                  <a:lnTo>
                    <a:pt x="22" y="45"/>
                  </a:lnTo>
                  <a:lnTo>
                    <a:pt x="37" y="53"/>
                  </a:lnTo>
                  <a:lnTo>
                    <a:pt x="37" y="60"/>
                  </a:lnTo>
                  <a:lnTo>
                    <a:pt x="30" y="76"/>
                  </a:lnTo>
                  <a:lnTo>
                    <a:pt x="53" y="98"/>
                  </a:lnTo>
                  <a:lnTo>
                    <a:pt x="53" y="265"/>
                  </a:lnTo>
                  <a:lnTo>
                    <a:pt x="249" y="258"/>
                  </a:lnTo>
                  <a:lnTo>
                    <a:pt x="280" y="258"/>
                  </a:lnTo>
                  <a:lnTo>
                    <a:pt x="287" y="273"/>
                  </a:lnTo>
                  <a:lnTo>
                    <a:pt x="272" y="296"/>
                  </a:lnTo>
                  <a:lnTo>
                    <a:pt x="310" y="288"/>
                  </a:lnTo>
                  <a:lnTo>
                    <a:pt x="317" y="258"/>
                  </a:lnTo>
                  <a:lnTo>
                    <a:pt x="310" y="258"/>
                  </a:lnTo>
                  <a:lnTo>
                    <a:pt x="317" y="250"/>
                  </a:lnTo>
                  <a:lnTo>
                    <a:pt x="317" y="258"/>
                  </a:lnTo>
                  <a:lnTo>
                    <a:pt x="333" y="242"/>
                  </a:lnTo>
                  <a:lnTo>
                    <a:pt x="333" y="227"/>
                  </a:lnTo>
                  <a:lnTo>
                    <a:pt x="333" y="23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91" name="Freeform 210"/>
            <p:cNvSpPr>
              <a:spLocks/>
            </p:cNvSpPr>
            <p:nvPr/>
          </p:nvSpPr>
          <p:spPr bwMode="auto">
            <a:xfrm>
              <a:off x="2044" y="1398"/>
              <a:ext cx="522" cy="326"/>
            </a:xfrm>
            <a:custGeom>
              <a:avLst/>
              <a:gdLst>
                <a:gd name="T0" fmla="*/ 507 w 522"/>
                <a:gd name="T1" fmla="*/ 273 h 326"/>
                <a:gd name="T2" fmla="*/ 522 w 522"/>
                <a:gd name="T3" fmla="*/ 75 h 326"/>
                <a:gd name="T4" fmla="*/ 212 w 522"/>
                <a:gd name="T5" fmla="*/ 38 h 326"/>
                <a:gd name="T6" fmla="*/ 15 w 522"/>
                <a:gd name="T7" fmla="*/ 0 h 326"/>
                <a:gd name="T8" fmla="*/ 0 w 522"/>
                <a:gd name="T9" fmla="*/ 68 h 326"/>
                <a:gd name="T10" fmla="*/ 7 w 522"/>
                <a:gd name="T11" fmla="*/ 83 h 326"/>
                <a:gd name="T12" fmla="*/ 7 w 522"/>
                <a:gd name="T13" fmla="*/ 98 h 326"/>
                <a:gd name="T14" fmla="*/ 22 w 522"/>
                <a:gd name="T15" fmla="*/ 113 h 326"/>
                <a:gd name="T16" fmla="*/ 38 w 522"/>
                <a:gd name="T17" fmla="*/ 159 h 326"/>
                <a:gd name="T18" fmla="*/ 60 w 522"/>
                <a:gd name="T19" fmla="*/ 159 h 326"/>
                <a:gd name="T20" fmla="*/ 38 w 522"/>
                <a:gd name="T21" fmla="*/ 227 h 326"/>
                <a:gd name="T22" fmla="*/ 45 w 522"/>
                <a:gd name="T23" fmla="*/ 235 h 326"/>
                <a:gd name="T24" fmla="*/ 60 w 522"/>
                <a:gd name="T25" fmla="*/ 227 h 326"/>
                <a:gd name="T26" fmla="*/ 75 w 522"/>
                <a:gd name="T27" fmla="*/ 280 h 326"/>
                <a:gd name="T28" fmla="*/ 91 w 522"/>
                <a:gd name="T29" fmla="*/ 288 h 326"/>
                <a:gd name="T30" fmla="*/ 98 w 522"/>
                <a:gd name="T31" fmla="*/ 318 h 326"/>
                <a:gd name="T32" fmla="*/ 121 w 522"/>
                <a:gd name="T33" fmla="*/ 311 h 326"/>
                <a:gd name="T34" fmla="*/ 159 w 522"/>
                <a:gd name="T35" fmla="*/ 318 h 326"/>
                <a:gd name="T36" fmla="*/ 166 w 522"/>
                <a:gd name="T37" fmla="*/ 303 h 326"/>
                <a:gd name="T38" fmla="*/ 181 w 522"/>
                <a:gd name="T39" fmla="*/ 326 h 326"/>
                <a:gd name="T40" fmla="*/ 181 w 522"/>
                <a:gd name="T41" fmla="*/ 288 h 326"/>
                <a:gd name="T42" fmla="*/ 499 w 522"/>
                <a:gd name="T43" fmla="*/ 326 h 326"/>
                <a:gd name="T44" fmla="*/ 507 w 522"/>
                <a:gd name="T45" fmla="*/ 273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2" h="326">
                  <a:moveTo>
                    <a:pt x="507" y="273"/>
                  </a:moveTo>
                  <a:lnTo>
                    <a:pt x="522" y="75"/>
                  </a:lnTo>
                  <a:lnTo>
                    <a:pt x="212" y="38"/>
                  </a:lnTo>
                  <a:lnTo>
                    <a:pt x="15" y="0"/>
                  </a:lnTo>
                  <a:lnTo>
                    <a:pt x="0" y="68"/>
                  </a:lnTo>
                  <a:lnTo>
                    <a:pt x="7" y="83"/>
                  </a:lnTo>
                  <a:lnTo>
                    <a:pt x="7" y="98"/>
                  </a:lnTo>
                  <a:lnTo>
                    <a:pt x="22" y="113"/>
                  </a:lnTo>
                  <a:lnTo>
                    <a:pt x="38" y="159"/>
                  </a:lnTo>
                  <a:lnTo>
                    <a:pt x="60" y="159"/>
                  </a:lnTo>
                  <a:lnTo>
                    <a:pt x="38" y="227"/>
                  </a:lnTo>
                  <a:lnTo>
                    <a:pt x="45" y="235"/>
                  </a:lnTo>
                  <a:lnTo>
                    <a:pt x="60" y="227"/>
                  </a:lnTo>
                  <a:lnTo>
                    <a:pt x="75" y="280"/>
                  </a:lnTo>
                  <a:lnTo>
                    <a:pt x="91" y="288"/>
                  </a:lnTo>
                  <a:lnTo>
                    <a:pt x="98" y="318"/>
                  </a:lnTo>
                  <a:lnTo>
                    <a:pt x="121" y="311"/>
                  </a:lnTo>
                  <a:lnTo>
                    <a:pt x="159" y="318"/>
                  </a:lnTo>
                  <a:lnTo>
                    <a:pt x="166" y="303"/>
                  </a:lnTo>
                  <a:lnTo>
                    <a:pt x="181" y="326"/>
                  </a:lnTo>
                  <a:lnTo>
                    <a:pt x="181" y="288"/>
                  </a:lnTo>
                  <a:lnTo>
                    <a:pt x="499" y="326"/>
                  </a:lnTo>
                  <a:lnTo>
                    <a:pt x="507" y="27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92" name="Freeform 211"/>
            <p:cNvSpPr>
              <a:spLocks/>
            </p:cNvSpPr>
            <p:nvPr/>
          </p:nvSpPr>
          <p:spPr bwMode="auto">
            <a:xfrm>
              <a:off x="2044" y="1398"/>
              <a:ext cx="522" cy="326"/>
            </a:xfrm>
            <a:custGeom>
              <a:avLst/>
              <a:gdLst>
                <a:gd name="T0" fmla="*/ 507 w 522"/>
                <a:gd name="T1" fmla="*/ 273 h 326"/>
                <a:gd name="T2" fmla="*/ 522 w 522"/>
                <a:gd name="T3" fmla="*/ 75 h 326"/>
                <a:gd name="T4" fmla="*/ 212 w 522"/>
                <a:gd name="T5" fmla="*/ 38 h 326"/>
                <a:gd name="T6" fmla="*/ 15 w 522"/>
                <a:gd name="T7" fmla="*/ 0 h 326"/>
                <a:gd name="T8" fmla="*/ 0 w 522"/>
                <a:gd name="T9" fmla="*/ 68 h 326"/>
                <a:gd name="T10" fmla="*/ 7 w 522"/>
                <a:gd name="T11" fmla="*/ 83 h 326"/>
                <a:gd name="T12" fmla="*/ 7 w 522"/>
                <a:gd name="T13" fmla="*/ 98 h 326"/>
                <a:gd name="T14" fmla="*/ 22 w 522"/>
                <a:gd name="T15" fmla="*/ 113 h 326"/>
                <a:gd name="T16" fmla="*/ 38 w 522"/>
                <a:gd name="T17" fmla="*/ 159 h 326"/>
                <a:gd name="T18" fmla="*/ 60 w 522"/>
                <a:gd name="T19" fmla="*/ 159 h 326"/>
                <a:gd name="T20" fmla="*/ 38 w 522"/>
                <a:gd name="T21" fmla="*/ 227 h 326"/>
                <a:gd name="T22" fmla="*/ 45 w 522"/>
                <a:gd name="T23" fmla="*/ 235 h 326"/>
                <a:gd name="T24" fmla="*/ 60 w 522"/>
                <a:gd name="T25" fmla="*/ 227 h 326"/>
                <a:gd name="T26" fmla="*/ 75 w 522"/>
                <a:gd name="T27" fmla="*/ 280 h 326"/>
                <a:gd name="T28" fmla="*/ 91 w 522"/>
                <a:gd name="T29" fmla="*/ 288 h 326"/>
                <a:gd name="T30" fmla="*/ 98 w 522"/>
                <a:gd name="T31" fmla="*/ 318 h 326"/>
                <a:gd name="T32" fmla="*/ 121 w 522"/>
                <a:gd name="T33" fmla="*/ 311 h 326"/>
                <a:gd name="T34" fmla="*/ 159 w 522"/>
                <a:gd name="T35" fmla="*/ 318 h 326"/>
                <a:gd name="T36" fmla="*/ 166 w 522"/>
                <a:gd name="T37" fmla="*/ 303 h 326"/>
                <a:gd name="T38" fmla="*/ 181 w 522"/>
                <a:gd name="T39" fmla="*/ 326 h 326"/>
                <a:gd name="T40" fmla="*/ 181 w 522"/>
                <a:gd name="T41" fmla="*/ 288 h 326"/>
                <a:gd name="T42" fmla="*/ 499 w 522"/>
                <a:gd name="T43" fmla="*/ 326 h 326"/>
                <a:gd name="T44" fmla="*/ 507 w 522"/>
                <a:gd name="T45" fmla="*/ 273 h 326"/>
                <a:gd name="T46" fmla="*/ 507 w 522"/>
                <a:gd name="T47" fmla="*/ 28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2" h="326">
                  <a:moveTo>
                    <a:pt x="507" y="273"/>
                  </a:moveTo>
                  <a:lnTo>
                    <a:pt x="522" y="75"/>
                  </a:lnTo>
                  <a:lnTo>
                    <a:pt x="212" y="38"/>
                  </a:lnTo>
                  <a:lnTo>
                    <a:pt x="15" y="0"/>
                  </a:lnTo>
                  <a:lnTo>
                    <a:pt x="0" y="68"/>
                  </a:lnTo>
                  <a:lnTo>
                    <a:pt x="7" y="83"/>
                  </a:lnTo>
                  <a:lnTo>
                    <a:pt x="7" y="98"/>
                  </a:lnTo>
                  <a:lnTo>
                    <a:pt x="22" y="113"/>
                  </a:lnTo>
                  <a:lnTo>
                    <a:pt x="38" y="159"/>
                  </a:lnTo>
                  <a:lnTo>
                    <a:pt x="60" y="159"/>
                  </a:lnTo>
                  <a:lnTo>
                    <a:pt x="38" y="227"/>
                  </a:lnTo>
                  <a:lnTo>
                    <a:pt x="45" y="235"/>
                  </a:lnTo>
                  <a:lnTo>
                    <a:pt x="60" y="227"/>
                  </a:lnTo>
                  <a:lnTo>
                    <a:pt x="75" y="280"/>
                  </a:lnTo>
                  <a:lnTo>
                    <a:pt x="91" y="288"/>
                  </a:lnTo>
                  <a:lnTo>
                    <a:pt x="98" y="318"/>
                  </a:lnTo>
                  <a:lnTo>
                    <a:pt x="121" y="311"/>
                  </a:lnTo>
                  <a:lnTo>
                    <a:pt x="159" y="318"/>
                  </a:lnTo>
                  <a:lnTo>
                    <a:pt x="166" y="303"/>
                  </a:lnTo>
                  <a:lnTo>
                    <a:pt x="181" y="326"/>
                  </a:lnTo>
                  <a:lnTo>
                    <a:pt x="181" y="288"/>
                  </a:lnTo>
                  <a:lnTo>
                    <a:pt x="499" y="326"/>
                  </a:lnTo>
                  <a:lnTo>
                    <a:pt x="507" y="273"/>
                  </a:lnTo>
                  <a:lnTo>
                    <a:pt x="507" y="28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93" name="Freeform 212"/>
            <p:cNvSpPr>
              <a:spLocks/>
            </p:cNvSpPr>
            <p:nvPr/>
          </p:nvSpPr>
          <p:spPr bwMode="auto">
            <a:xfrm>
              <a:off x="2520" y="1853"/>
              <a:ext cx="424" cy="212"/>
            </a:xfrm>
            <a:custGeom>
              <a:avLst/>
              <a:gdLst>
                <a:gd name="T0" fmla="*/ 424 w 424"/>
                <a:gd name="T1" fmla="*/ 212 h 212"/>
                <a:gd name="T2" fmla="*/ 91 w 424"/>
                <a:gd name="T3" fmla="*/ 197 h 212"/>
                <a:gd name="T4" fmla="*/ 99 w 424"/>
                <a:gd name="T5" fmla="*/ 136 h 212"/>
                <a:gd name="T6" fmla="*/ 0 w 424"/>
                <a:gd name="T7" fmla="*/ 129 h 212"/>
                <a:gd name="T8" fmla="*/ 16 w 424"/>
                <a:gd name="T9" fmla="*/ 0 h 212"/>
                <a:gd name="T10" fmla="*/ 273 w 424"/>
                <a:gd name="T11" fmla="*/ 15 h 212"/>
                <a:gd name="T12" fmla="*/ 296 w 424"/>
                <a:gd name="T13" fmla="*/ 30 h 212"/>
                <a:gd name="T14" fmla="*/ 333 w 424"/>
                <a:gd name="T15" fmla="*/ 30 h 212"/>
                <a:gd name="T16" fmla="*/ 364 w 424"/>
                <a:gd name="T17" fmla="*/ 53 h 212"/>
                <a:gd name="T18" fmla="*/ 386 w 424"/>
                <a:gd name="T19" fmla="*/ 114 h 212"/>
                <a:gd name="T20" fmla="*/ 394 w 424"/>
                <a:gd name="T21" fmla="*/ 114 h 212"/>
                <a:gd name="T22" fmla="*/ 402 w 424"/>
                <a:gd name="T23" fmla="*/ 174 h 212"/>
                <a:gd name="T24" fmla="*/ 424 w 424"/>
                <a:gd name="T25" fmla="*/ 21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4" h="212">
                  <a:moveTo>
                    <a:pt x="424" y="212"/>
                  </a:moveTo>
                  <a:lnTo>
                    <a:pt x="91" y="197"/>
                  </a:lnTo>
                  <a:lnTo>
                    <a:pt x="99" y="136"/>
                  </a:lnTo>
                  <a:lnTo>
                    <a:pt x="0" y="129"/>
                  </a:lnTo>
                  <a:lnTo>
                    <a:pt x="16" y="0"/>
                  </a:lnTo>
                  <a:lnTo>
                    <a:pt x="273" y="15"/>
                  </a:lnTo>
                  <a:lnTo>
                    <a:pt x="296" y="30"/>
                  </a:lnTo>
                  <a:lnTo>
                    <a:pt x="333" y="30"/>
                  </a:lnTo>
                  <a:lnTo>
                    <a:pt x="364" y="53"/>
                  </a:lnTo>
                  <a:lnTo>
                    <a:pt x="386" y="114"/>
                  </a:lnTo>
                  <a:lnTo>
                    <a:pt x="394" y="114"/>
                  </a:lnTo>
                  <a:lnTo>
                    <a:pt x="402" y="174"/>
                  </a:lnTo>
                  <a:lnTo>
                    <a:pt x="424" y="212"/>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94" name="Freeform 213"/>
            <p:cNvSpPr>
              <a:spLocks/>
            </p:cNvSpPr>
            <p:nvPr/>
          </p:nvSpPr>
          <p:spPr bwMode="auto">
            <a:xfrm>
              <a:off x="2520" y="1853"/>
              <a:ext cx="424" cy="220"/>
            </a:xfrm>
            <a:custGeom>
              <a:avLst/>
              <a:gdLst>
                <a:gd name="T0" fmla="*/ 424 w 424"/>
                <a:gd name="T1" fmla="*/ 212 h 220"/>
                <a:gd name="T2" fmla="*/ 91 w 424"/>
                <a:gd name="T3" fmla="*/ 197 h 220"/>
                <a:gd name="T4" fmla="*/ 99 w 424"/>
                <a:gd name="T5" fmla="*/ 136 h 220"/>
                <a:gd name="T6" fmla="*/ 0 w 424"/>
                <a:gd name="T7" fmla="*/ 129 h 220"/>
                <a:gd name="T8" fmla="*/ 16 w 424"/>
                <a:gd name="T9" fmla="*/ 0 h 220"/>
                <a:gd name="T10" fmla="*/ 273 w 424"/>
                <a:gd name="T11" fmla="*/ 15 h 220"/>
                <a:gd name="T12" fmla="*/ 296 w 424"/>
                <a:gd name="T13" fmla="*/ 30 h 220"/>
                <a:gd name="T14" fmla="*/ 333 w 424"/>
                <a:gd name="T15" fmla="*/ 30 h 220"/>
                <a:gd name="T16" fmla="*/ 364 w 424"/>
                <a:gd name="T17" fmla="*/ 53 h 220"/>
                <a:gd name="T18" fmla="*/ 386 w 424"/>
                <a:gd name="T19" fmla="*/ 114 h 220"/>
                <a:gd name="T20" fmla="*/ 394 w 424"/>
                <a:gd name="T21" fmla="*/ 114 h 220"/>
                <a:gd name="T22" fmla="*/ 402 w 424"/>
                <a:gd name="T23" fmla="*/ 174 h 220"/>
                <a:gd name="T24" fmla="*/ 424 w 424"/>
                <a:gd name="T25" fmla="*/ 212 h 220"/>
                <a:gd name="T26" fmla="*/ 424 w 424"/>
                <a:gd name="T27"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4" h="220">
                  <a:moveTo>
                    <a:pt x="424" y="212"/>
                  </a:moveTo>
                  <a:lnTo>
                    <a:pt x="91" y="197"/>
                  </a:lnTo>
                  <a:lnTo>
                    <a:pt x="99" y="136"/>
                  </a:lnTo>
                  <a:lnTo>
                    <a:pt x="0" y="129"/>
                  </a:lnTo>
                  <a:lnTo>
                    <a:pt x="16" y="0"/>
                  </a:lnTo>
                  <a:lnTo>
                    <a:pt x="273" y="15"/>
                  </a:lnTo>
                  <a:lnTo>
                    <a:pt x="296" y="30"/>
                  </a:lnTo>
                  <a:lnTo>
                    <a:pt x="333" y="30"/>
                  </a:lnTo>
                  <a:lnTo>
                    <a:pt x="364" y="53"/>
                  </a:lnTo>
                  <a:lnTo>
                    <a:pt x="386" y="114"/>
                  </a:lnTo>
                  <a:lnTo>
                    <a:pt x="394" y="114"/>
                  </a:lnTo>
                  <a:lnTo>
                    <a:pt x="402" y="174"/>
                  </a:lnTo>
                  <a:lnTo>
                    <a:pt x="424" y="212"/>
                  </a:lnTo>
                  <a:lnTo>
                    <a:pt x="424" y="22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95" name="Freeform 214"/>
            <p:cNvSpPr>
              <a:spLocks/>
            </p:cNvSpPr>
            <p:nvPr/>
          </p:nvSpPr>
          <p:spPr bwMode="auto">
            <a:xfrm>
              <a:off x="1733" y="1792"/>
              <a:ext cx="326" cy="493"/>
            </a:xfrm>
            <a:custGeom>
              <a:avLst/>
              <a:gdLst>
                <a:gd name="T0" fmla="*/ 265 w 326"/>
                <a:gd name="T1" fmla="*/ 379 h 493"/>
                <a:gd name="T2" fmla="*/ 250 w 326"/>
                <a:gd name="T3" fmla="*/ 440 h 493"/>
                <a:gd name="T4" fmla="*/ 235 w 326"/>
                <a:gd name="T5" fmla="*/ 425 h 493"/>
                <a:gd name="T6" fmla="*/ 220 w 326"/>
                <a:gd name="T7" fmla="*/ 425 h 493"/>
                <a:gd name="T8" fmla="*/ 212 w 326"/>
                <a:gd name="T9" fmla="*/ 493 h 493"/>
                <a:gd name="T10" fmla="*/ 0 w 326"/>
                <a:gd name="T11" fmla="*/ 182 h 493"/>
                <a:gd name="T12" fmla="*/ 53 w 326"/>
                <a:gd name="T13" fmla="*/ 0 h 493"/>
                <a:gd name="T14" fmla="*/ 190 w 326"/>
                <a:gd name="T15" fmla="*/ 30 h 493"/>
                <a:gd name="T16" fmla="*/ 326 w 326"/>
                <a:gd name="T17" fmla="*/ 61 h 493"/>
                <a:gd name="T18" fmla="*/ 265 w 326"/>
                <a:gd name="T19" fmla="*/ 379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6" h="493">
                  <a:moveTo>
                    <a:pt x="265" y="379"/>
                  </a:moveTo>
                  <a:lnTo>
                    <a:pt x="250" y="440"/>
                  </a:lnTo>
                  <a:lnTo>
                    <a:pt x="235" y="425"/>
                  </a:lnTo>
                  <a:lnTo>
                    <a:pt x="220" y="425"/>
                  </a:lnTo>
                  <a:lnTo>
                    <a:pt x="212" y="493"/>
                  </a:lnTo>
                  <a:lnTo>
                    <a:pt x="0" y="182"/>
                  </a:lnTo>
                  <a:lnTo>
                    <a:pt x="53" y="0"/>
                  </a:lnTo>
                  <a:lnTo>
                    <a:pt x="190" y="30"/>
                  </a:lnTo>
                  <a:lnTo>
                    <a:pt x="326" y="61"/>
                  </a:lnTo>
                  <a:lnTo>
                    <a:pt x="265" y="379"/>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96" name="Freeform 215"/>
            <p:cNvSpPr>
              <a:spLocks/>
            </p:cNvSpPr>
            <p:nvPr/>
          </p:nvSpPr>
          <p:spPr bwMode="auto">
            <a:xfrm>
              <a:off x="1733" y="1792"/>
              <a:ext cx="326" cy="493"/>
            </a:xfrm>
            <a:custGeom>
              <a:avLst/>
              <a:gdLst>
                <a:gd name="T0" fmla="*/ 265 w 326"/>
                <a:gd name="T1" fmla="*/ 379 h 493"/>
                <a:gd name="T2" fmla="*/ 250 w 326"/>
                <a:gd name="T3" fmla="*/ 440 h 493"/>
                <a:gd name="T4" fmla="*/ 235 w 326"/>
                <a:gd name="T5" fmla="*/ 425 h 493"/>
                <a:gd name="T6" fmla="*/ 220 w 326"/>
                <a:gd name="T7" fmla="*/ 425 h 493"/>
                <a:gd name="T8" fmla="*/ 212 w 326"/>
                <a:gd name="T9" fmla="*/ 493 h 493"/>
                <a:gd name="T10" fmla="*/ 0 w 326"/>
                <a:gd name="T11" fmla="*/ 182 h 493"/>
                <a:gd name="T12" fmla="*/ 53 w 326"/>
                <a:gd name="T13" fmla="*/ 0 h 493"/>
                <a:gd name="T14" fmla="*/ 190 w 326"/>
                <a:gd name="T15" fmla="*/ 30 h 493"/>
                <a:gd name="T16" fmla="*/ 326 w 326"/>
                <a:gd name="T17" fmla="*/ 61 h 493"/>
                <a:gd name="T18" fmla="*/ 265 w 326"/>
                <a:gd name="T19" fmla="*/ 379 h 493"/>
                <a:gd name="T20" fmla="*/ 265 w 326"/>
                <a:gd name="T21" fmla="*/ 387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6" h="493">
                  <a:moveTo>
                    <a:pt x="265" y="379"/>
                  </a:moveTo>
                  <a:lnTo>
                    <a:pt x="250" y="440"/>
                  </a:lnTo>
                  <a:lnTo>
                    <a:pt x="235" y="425"/>
                  </a:lnTo>
                  <a:lnTo>
                    <a:pt x="220" y="425"/>
                  </a:lnTo>
                  <a:lnTo>
                    <a:pt x="212" y="493"/>
                  </a:lnTo>
                  <a:lnTo>
                    <a:pt x="0" y="182"/>
                  </a:lnTo>
                  <a:lnTo>
                    <a:pt x="53" y="0"/>
                  </a:lnTo>
                  <a:lnTo>
                    <a:pt x="190" y="30"/>
                  </a:lnTo>
                  <a:lnTo>
                    <a:pt x="326" y="61"/>
                  </a:lnTo>
                  <a:lnTo>
                    <a:pt x="265" y="379"/>
                  </a:lnTo>
                  <a:lnTo>
                    <a:pt x="265" y="38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97" name="Freeform 216"/>
            <p:cNvSpPr>
              <a:spLocks/>
            </p:cNvSpPr>
            <p:nvPr/>
          </p:nvSpPr>
          <p:spPr bwMode="auto">
            <a:xfrm>
              <a:off x="3989" y="1580"/>
              <a:ext cx="83" cy="174"/>
            </a:xfrm>
            <a:custGeom>
              <a:avLst/>
              <a:gdLst>
                <a:gd name="T0" fmla="*/ 68 w 83"/>
                <a:gd name="T1" fmla="*/ 113 h 174"/>
                <a:gd name="T2" fmla="*/ 30 w 83"/>
                <a:gd name="T3" fmla="*/ 0 h 174"/>
                <a:gd name="T4" fmla="*/ 15 w 83"/>
                <a:gd name="T5" fmla="*/ 7 h 174"/>
                <a:gd name="T6" fmla="*/ 15 w 83"/>
                <a:gd name="T7" fmla="*/ 22 h 174"/>
                <a:gd name="T8" fmla="*/ 22 w 83"/>
                <a:gd name="T9" fmla="*/ 53 h 174"/>
                <a:gd name="T10" fmla="*/ 7 w 83"/>
                <a:gd name="T11" fmla="*/ 68 h 174"/>
                <a:gd name="T12" fmla="*/ 0 w 83"/>
                <a:gd name="T13" fmla="*/ 121 h 174"/>
                <a:gd name="T14" fmla="*/ 7 w 83"/>
                <a:gd name="T15" fmla="*/ 174 h 174"/>
                <a:gd name="T16" fmla="*/ 60 w 83"/>
                <a:gd name="T17" fmla="*/ 167 h 174"/>
                <a:gd name="T18" fmla="*/ 83 w 83"/>
                <a:gd name="T19" fmla="*/ 144 h 174"/>
                <a:gd name="T20" fmla="*/ 83 w 83"/>
                <a:gd name="T21" fmla="*/ 136 h 174"/>
                <a:gd name="T22" fmla="*/ 68 w 83"/>
                <a:gd name="T23" fmla="*/ 113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 h="174">
                  <a:moveTo>
                    <a:pt x="68" y="113"/>
                  </a:moveTo>
                  <a:lnTo>
                    <a:pt x="30" y="0"/>
                  </a:lnTo>
                  <a:lnTo>
                    <a:pt x="15" y="7"/>
                  </a:lnTo>
                  <a:lnTo>
                    <a:pt x="15" y="22"/>
                  </a:lnTo>
                  <a:lnTo>
                    <a:pt x="22" y="53"/>
                  </a:lnTo>
                  <a:lnTo>
                    <a:pt x="7" y="68"/>
                  </a:lnTo>
                  <a:lnTo>
                    <a:pt x="0" y="121"/>
                  </a:lnTo>
                  <a:lnTo>
                    <a:pt x="7" y="174"/>
                  </a:lnTo>
                  <a:lnTo>
                    <a:pt x="60" y="167"/>
                  </a:lnTo>
                  <a:lnTo>
                    <a:pt x="83" y="144"/>
                  </a:lnTo>
                  <a:lnTo>
                    <a:pt x="83" y="136"/>
                  </a:lnTo>
                  <a:lnTo>
                    <a:pt x="68" y="11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98" name="Freeform 217"/>
            <p:cNvSpPr>
              <a:spLocks/>
            </p:cNvSpPr>
            <p:nvPr/>
          </p:nvSpPr>
          <p:spPr bwMode="auto">
            <a:xfrm>
              <a:off x="3989" y="1580"/>
              <a:ext cx="83" cy="174"/>
            </a:xfrm>
            <a:custGeom>
              <a:avLst/>
              <a:gdLst>
                <a:gd name="T0" fmla="*/ 68 w 83"/>
                <a:gd name="T1" fmla="*/ 113 h 174"/>
                <a:gd name="T2" fmla="*/ 30 w 83"/>
                <a:gd name="T3" fmla="*/ 0 h 174"/>
                <a:gd name="T4" fmla="*/ 15 w 83"/>
                <a:gd name="T5" fmla="*/ 7 h 174"/>
                <a:gd name="T6" fmla="*/ 15 w 83"/>
                <a:gd name="T7" fmla="*/ 22 h 174"/>
                <a:gd name="T8" fmla="*/ 22 w 83"/>
                <a:gd name="T9" fmla="*/ 53 h 174"/>
                <a:gd name="T10" fmla="*/ 7 w 83"/>
                <a:gd name="T11" fmla="*/ 68 h 174"/>
                <a:gd name="T12" fmla="*/ 0 w 83"/>
                <a:gd name="T13" fmla="*/ 121 h 174"/>
                <a:gd name="T14" fmla="*/ 7 w 83"/>
                <a:gd name="T15" fmla="*/ 174 h 174"/>
                <a:gd name="T16" fmla="*/ 60 w 83"/>
                <a:gd name="T17" fmla="*/ 167 h 174"/>
                <a:gd name="T18" fmla="*/ 83 w 83"/>
                <a:gd name="T19" fmla="*/ 144 h 174"/>
                <a:gd name="T20" fmla="*/ 83 w 83"/>
                <a:gd name="T21" fmla="*/ 136 h 174"/>
                <a:gd name="T22" fmla="*/ 68 w 83"/>
                <a:gd name="T23" fmla="*/ 113 h 174"/>
                <a:gd name="T24" fmla="*/ 68 w 83"/>
                <a:gd name="T25" fmla="*/ 1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74">
                  <a:moveTo>
                    <a:pt x="68" y="113"/>
                  </a:moveTo>
                  <a:lnTo>
                    <a:pt x="30" y="0"/>
                  </a:lnTo>
                  <a:lnTo>
                    <a:pt x="15" y="7"/>
                  </a:lnTo>
                  <a:lnTo>
                    <a:pt x="15" y="22"/>
                  </a:lnTo>
                  <a:lnTo>
                    <a:pt x="22" y="53"/>
                  </a:lnTo>
                  <a:lnTo>
                    <a:pt x="7" y="68"/>
                  </a:lnTo>
                  <a:lnTo>
                    <a:pt x="0" y="121"/>
                  </a:lnTo>
                  <a:lnTo>
                    <a:pt x="7" y="174"/>
                  </a:lnTo>
                  <a:lnTo>
                    <a:pt x="60" y="167"/>
                  </a:lnTo>
                  <a:lnTo>
                    <a:pt x="83" y="144"/>
                  </a:lnTo>
                  <a:lnTo>
                    <a:pt x="83" y="136"/>
                  </a:lnTo>
                  <a:lnTo>
                    <a:pt x="68" y="113"/>
                  </a:lnTo>
                  <a:lnTo>
                    <a:pt x="68" y="12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99" name="Freeform 218"/>
            <p:cNvSpPr>
              <a:spLocks/>
            </p:cNvSpPr>
            <p:nvPr/>
          </p:nvSpPr>
          <p:spPr bwMode="auto">
            <a:xfrm>
              <a:off x="3898" y="1868"/>
              <a:ext cx="68" cy="152"/>
            </a:xfrm>
            <a:custGeom>
              <a:avLst/>
              <a:gdLst>
                <a:gd name="T0" fmla="*/ 60 w 68"/>
                <a:gd name="T1" fmla="*/ 15 h 152"/>
                <a:gd name="T2" fmla="*/ 53 w 68"/>
                <a:gd name="T3" fmla="*/ 45 h 152"/>
                <a:gd name="T4" fmla="*/ 68 w 68"/>
                <a:gd name="T5" fmla="*/ 45 h 152"/>
                <a:gd name="T6" fmla="*/ 68 w 68"/>
                <a:gd name="T7" fmla="*/ 91 h 152"/>
                <a:gd name="T8" fmla="*/ 68 w 68"/>
                <a:gd name="T9" fmla="*/ 68 h 152"/>
                <a:gd name="T10" fmla="*/ 68 w 68"/>
                <a:gd name="T11" fmla="*/ 91 h 152"/>
                <a:gd name="T12" fmla="*/ 45 w 68"/>
                <a:gd name="T13" fmla="*/ 144 h 152"/>
                <a:gd name="T14" fmla="*/ 38 w 68"/>
                <a:gd name="T15" fmla="*/ 152 h 152"/>
                <a:gd name="T16" fmla="*/ 38 w 68"/>
                <a:gd name="T17" fmla="*/ 136 h 152"/>
                <a:gd name="T18" fmla="*/ 7 w 68"/>
                <a:gd name="T19" fmla="*/ 121 h 152"/>
                <a:gd name="T20" fmla="*/ 7 w 68"/>
                <a:gd name="T21" fmla="*/ 99 h 152"/>
                <a:gd name="T22" fmla="*/ 38 w 68"/>
                <a:gd name="T23" fmla="*/ 76 h 152"/>
                <a:gd name="T24" fmla="*/ 7 w 68"/>
                <a:gd name="T25" fmla="*/ 45 h 152"/>
                <a:gd name="T26" fmla="*/ 0 w 68"/>
                <a:gd name="T27" fmla="*/ 23 h 152"/>
                <a:gd name="T28" fmla="*/ 15 w 68"/>
                <a:gd name="T29" fmla="*/ 0 h 152"/>
                <a:gd name="T30" fmla="*/ 60 w 68"/>
                <a:gd name="T31" fmla="*/ 8 h 152"/>
                <a:gd name="T32" fmla="*/ 60 w 68"/>
                <a:gd name="T33" fmla="*/ 1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8" h="152">
                  <a:moveTo>
                    <a:pt x="60" y="15"/>
                  </a:moveTo>
                  <a:lnTo>
                    <a:pt x="53" y="45"/>
                  </a:lnTo>
                  <a:lnTo>
                    <a:pt x="68" y="45"/>
                  </a:lnTo>
                  <a:lnTo>
                    <a:pt x="68" y="91"/>
                  </a:lnTo>
                  <a:lnTo>
                    <a:pt x="68" y="68"/>
                  </a:lnTo>
                  <a:lnTo>
                    <a:pt x="68" y="91"/>
                  </a:lnTo>
                  <a:lnTo>
                    <a:pt x="45" y="144"/>
                  </a:lnTo>
                  <a:lnTo>
                    <a:pt x="38" y="152"/>
                  </a:lnTo>
                  <a:lnTo>
                    <a:pt x="38" y="136"/>
                  </a:lnTo>
                  <a:lnTo>
                    <a:pt x="7" y="121"/>
                  </a:lnTo>
                  <a:lnTo>
                    <a:pt x="7" y="99"/>
                  </a:lnTo>
                  <a:lnTo>
                    <a:pt x="38" y="76"/>
                  </a:lnTo>
                  <a:lnTo>
                    <a:pt x="7" y="45"/>
                  </a:lnTo>
                  <a:lnTo>
                    <a:pt x="0" y="23"/>
                  </a:lnTo>
                  <a:lnTo>
                    <a:pt x="15" y="0"/>
                  </a:lnTo>
                  <a:lnTo>
                    <a:pt x="60" y="8"/>
                  </a:lnTo>
                  <a:lnTo>
                    <a:pt x="60" y="15"/>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00" name="Freeform 219"/>
            <p:cNvSpPr>
              <a:spLocks/>
            </p:cNvSpPr>
            <p:nvPr/>
          </p:nvSpPr>
          <p:spPr bwMode="auto">
            <a:xfrm>
              <a:off x="3898" y="1868"/>
              <a:ext cx="68" cy="152"/>
            </a:xfrm>
            <a:custGeom>
              <a:avLst/>
              <a:gdLst>
                <a:gd name="T0" fmla="*/ 60 w 68"/>
                <a:gd name="T1" fmla="*/ 15 h 152"/>
                <a:gd name="T2" fmla="*/ 53 w 68"/>
                <a:gd name="T3" fmla="*/ 45 h 152"/>
                <a:gd name="T4" fmla="*/ 68 w 68"/>
                <a:gd name="T5" fmla="*/ 45 h 152"/>
                <a:gd name="T6" fmla="*/ 68 w 68"/>
                <a:gd name="T7" fmla="*/ 91 h 152"/>
                <a:gd name="T8" fmla="*/ 68 w 68"/>
                <a:gd name="T9" fmla="*/ 68 h 152"/>
                <a:gd name="T10" fmla="*/ 68 w 68"/>
                <a:gd name="T11" fmla="*/ 91 h 152"/>
                <a:gd name="T12" fmla="*/ 45 w 68"/>
                <a:gd name="T13" fmla="*/ 144 h 152"/>
                <a:gd name="T14" fmla="*/ 38 w 68"/>
                <a:gd name="T15" fmla="*/ 152 h 152"/>
                <a:gd name="T16" fmla="*/ 38 w 68"/>
                <a:gd name="T17" fmla="*/ 136 h 152"/>
                <a:gd name="T18" fmla="*/ 7 w 68"/>
                <a:gd name="T19" fmla="*/ 121 h 152"/>
                <a:gd name="T20" fmla="*/ 7 w 68"/>
                <a:gd name="T21" fmla="*/ 99 h 152"/>
                <a:gd name="T22" fmla="*/ 38 w 68"/>
                <a:gd name="T23" fmla="*/ 76 h 152"/>
                <a:gd name="T24" fmla="*/ 7 w 68"/>
                <a:gd name="T25" fmla="*/ 45 h 152"/>
                <a:gd name="T26" fmla="*/ 0 w 68"/>
                <a:gd name="T27" fmla="*/ 23 h 152"/>
                <a:gd name="T28" fmla="*/ 15 w 68"/>
                <a:gd name="T29" fmla="*/ 0 h 152"/>
                <a:gd name="T30" fmla="*/ 60 w 68"/>
                <a:gd name="T31" fmla="*/ 8 h 152"/>
                <a:gd name="T32" fmla="*/ 60 w 68"/>
                <a:gd name="T33" fmla="*/ 15 h 152"/>
                <a:gd name="T34" fmla="*/ 60 w 68"/>
                <a:gd name="T35" fmla="*/ 2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152">
                  <a:moveTo>
                    <a:pt x="60" y="15"/>
                  </a:moveTo>
                  <a:lnTo>
                    <a:pt x="53" y="45"/>
                  </a:lnTo>
                  <a:lnTo>
                    <a:pt x="68" y="45"/>
                  </a:lnTo>
                  <a:lnTo>
                    <a:pt x="68" y="91"/>
                  </a:lnTo>
                  <a:lnTo>
                    <a:pt x="68" y="68"/>
                  </a:lnTo>
                  <a:lnTo>
                    <a:pt x="68" y="91"/>
                  </a:lnTo>
                  <a:lnTo>
                    <a:pt x="45" y="144"/>
                  </a:lnTo>
                  <a:lnTo>
                    <a:pt x="38" y="152"/>
                  </a:lnTo>
                  <a:lnTo>
                    <a:pt x="38" y="136"/>
                  </a:lnTo>
                  <a:lnTo>
                    <a:pt x="7" y="121"/>
                  </a:lnTo>
                  <a:lnTo>
                    <a:pt x="7" y="99"/>
                  </a:lnTo>
                  <a:lnTo>
                    <a:pt x="38" y="76"/>
                  </a:lnTo>
                  <a:lnTo>
                    <a:pt x="7" y="45"/>
                  </a:lnTo>
                  <a:lnTo>
                    <a:pt x="0" y="23"/>
                  </a:lnTo>
                  <a:lnTo>
                    <a:pt x="15" y="0"/>
                  </a:lnTo>
                  <a:lnTo>
                    <a:pt x="60" y="8"/>
                  </a:lnTo>
                  <a:lnTo>
                    <a:pt x="60" y="15"/>
                  </a:lnTo>
                  <a:lnTo>
                    <a:pt x="60" y="2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01" name="Freeform 220"/>
            <p:cNvSpPr>
              <a:spLocks/>
            </p:cNvSpPr>
            <p:nvPr/>
          </p:nvSpPr>
          <p:spPr bwMode="auto">
            <a:xfrm>
              <a:off x="2195" y="2209"/>
              <a:ext cx="356" cy="364"/>
            </a:xfrm>
            <a:custGeom>
              <a:avLst/>
              <a:gdLst>
                <a:gd name="T0" fmla="*/ 356 w 356"/>
                <a:gd name="T1" fmla="*/ 31 h 364"/>
                <a:gd name="T2" fmla="*/ 53 w 356"/>
                <a:gd name="T3" fmla="*/ 0 h 364"/>
                <a:gd name="T4" fmla="*/ 0 w 356"/>
                <a:gd name="T5" fmla="*/ 364 h 364"/>
                <a:gd name="T6" fmla="*/ 45 w 356"/>
                <a:gd name="T7" fmla="*/ 364 h 364"/>
                <a:gd name="T8" fmla="*/ 53 w 356"/>
                <a:gd name="T9" fmla="*/ 342 h 364"/>
                <a:gd name="T10" fmla="*/ 144 w 356"/>
                <a:gd name="T11" fmla="*/ 349 h 364"/>
                <a:gd name="T12" fmla="*/ 136 w 356"/>
                <a:gd name="T13" fmla="*/ 334 h 364"/>
                <a:gd name="T14" fmla="*/ 333 w 356"/>
                <a:gd name="T15" fmla="*/ 349 h 364"/>
                <a:gd name="T16" fmla="*/ 356 w 356"/>
                <a:gd name="T17" fmla="*/ 69 h 364"/>
                <a:gd name="T18" fmla="*/ 356 w 356"/>
                <a:gd name="T19" fmla="*/ 31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364">
                  <a:moveTo>
                    <a:pt x="356" y="31"/>
                  </a:moveTo>
                  <a:lnTo>
                    <a:pt x="53" y="0"/>
                  </a:lnTo>
                  <a:lnTo>
                    <a:pt x="0" y="364"/>
                  </a:lnTo>
                  <a:lnTo>
                    <a:pt x="45" y="364"/>
                  </a:lnTo>
                  <a:lnTo>
                    <a:pt x="53" y="342"/>
                  </a:lnTo>
                  <a:lnTo>
                    <a:pt x="144" y="349"/>
                  </a:lnTo>
                  <a:lnTo>
                    <a:pt x="136" y="334"/>
                  </a:lnTo>
                  <a:lnTo>
                    <a:pt x="333" y="349"/>
                  </a:lnTo>
                  <a:lnTo>
                    <a:pt x="356" y="69"/>
                  </a:lnTo>
                  <a:lnTo>
                    <a:pt x="356" y="3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02" name="Freeform 221"/>
            <p:cNvSpPr>
              <a:spLocks/>
            </p:cNvSpPr>
            <p:nvPr/>
          </p:nvSpPr>
          <p:spPr bwMode="auto">
            <a:xfrm>
              <a:off x="2195" y="2209"/>
              <a:ext cx="356" cy="364"/>
            </a:xfrm>
            <a:custGeom>
              <a:avLst/>
              <a:gdLst>
                <a:gd name="T0" fmla="*/ 356 w 356"/>
                <a:gd name="T1" fmla="*/ 31 h 364"/>
                <a:gd name="T2" fmla="*/ 53 w 356"/>
                <a:gd name="T3" fmla="*/ 0 h 364"/>
                <a:gd name="T4" fmla="*/ 0 w 356"/>
                <a:gd name="T5" fmla="*/ 364 h 364"/>
                <a:gd name="T6" fmla="*/ 45 w 356"/>
                <a:gd name="T7" fmla="*/ 364 h 364"/>
                <a:gd name="T8" fmla="*/ 53 w 356"/>
                <a:gd name="T9" fmla="*/ 342 h 364"/>
                <a:gd name="T10" fmla="*/ 144 w 356"/>
                <a:gd name="T11" fmla="*/ 349 h 364"/>
                <a:gd name="T12" fmla="*/ 136 w 356"/>
                <a:gd name="T13" fmla="*/ 334 h 364"/>
                <a:gd name="T14" fmla="*/ 333 w 356"/>
                <a:gd name="T15" fmla="*/ 349 h 364"/>
                <a:gd name="T16" fmla="*/ 356 w 356"/>
                <a:gd name="T17" fmla="*/ 69 h 364"/>
                <a:gd name="T18" fmla="*/ 356 w 356"/>
                <a:gd name="T19" fmla="*/ 31 h 364"/>
                <a:gd name="T20" fmla="*/ 356 w 356"/>
                <a:gd name="T21" fmla="*/ 38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6" h="364">
                  <a:moveTo>
                    <a:pt x="356" y="31"/>
                  </a:moveTo>
                  <a:lnTo>
                    <a:pt x="53" y="0"/>
                  </a:lnTo>
                  <a:lnTo>
                    <a:pt x="0" y="364"/>
                  </a:lnTo>
                  <a:lnTo>
                    <a:pt x="45" y="364"/>
                  </a:lnTo>
                  <a:lnTo>
                    <a:pt x="53" y="342"/>
                  </a:lnTo>
                  <a:lnTo>
                    <a:pt x="144" y="349"/>
                  </a:lnTo>
                  <a:lnTo>
                    <a:pt x="136" y="334"/>
                  </a:lnTo>
                  <a:lnTo>
                    <a:pt x="333" y="349"/>
                  </a:lnTo>
                  <a:lnTo>
                    <a:pt x="356" y="69"/>
                  </a:lnTo>
                  <a:lnTo>
                    <a:pt x="356" y="31"/>
                  </a:lnTo>
                  <a:lnTo>
                    <a:pt x="356" y="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03" name="Freeform 222"/>
            <p:cNvSpPr>
              <a:spLocks/>
            </p:cNvSpPr>
            <p:nvPr/>
          </p:nvSpPr>
          <p:spPr bwMode="auto">
            <a:xfrm>
              <a:off x="3671" y="1625"/>
              <a:ext cx="303" cy="273"/>
            </a:xfrm>
            <a:custGeom>
              <a:avLst/>
              <a:gdLst>
                <a:gd name="T0" fmla="*/ 295 w 303"/>
                <a:gd name="T1" fmla="*/ 137 h 273"/>
                <a:gd name="T2" fmla="*/ 295 w 303"/>
                <a:gd name="T3" fmla="*/ 182 h 273"/>
                <a:gd name="T4" fmla="*/ 303 w 303"/>
                <a:gd name="T5" fmla="*/ 235 h 273"/>
                <a:gd name="T6" fmla="*/ 295 w 303"/>
                <a:gd name="T7" fmla="*/ 243 h 273"/>
                <a:gd name="T8" fmla="*/ 303 w 303"/>
                <a:gd name="T9" fmla="*/ 251 h 273"/>
                <a:gd name="T10" fmla="*/ 287 w 303"/>
                <a:gd name="T11" fmla="*/ 273 h 273"/>
                <a:gd name="T12" fmla="*/ 287 w 303"/>
                <a:gd name="T13" fmla="*/ 251 h 273"/>
                <a:gd name="T14" fmla="*/ 242 w 303"/>
                <a:gd name="T15" fmla="*/ 243 h 273"/>
                <a:gd name="T16" fmla="*/ 227 w 303"/>
                <a:gd name="T17" fmla="*/ 235 h 273"/>
                <a:gd name="T18" fmla="*/ 219 w 303"/>
                <a:gd name="T19" fmla="*/ 213 h 273"/>
                <a:gd name="T20" fmla="*/ 204 w 303"/>
                <a:gd name="T21" fmla="*/ 205 h 273"/>
                <a:gd name="T22" fmla="*/ 0 w 303"/>
                <a:gd name="T23" fmla="*/ 243 h 273"/>
                <a:gd name="T24" fmla="*/ 0 w 303"/>
                <a:gd name="T25" fmla="*/ 228 h 273"/>
                <a:gd name="T26" fmla="*/ 38 w 303"/>
                <a:gd name="T27" fmla="*/ 190 h 273"/>
                <a:gd name="T28" fmla="*/ 23 w 303"/>
                <a:gd name="T29" fmla="*/ 159 h 273"/>
                <a:gd name="T30" fmla="*/ 45 w 303"/>
                <a:gd name="T31" fmla="*/ 152 h 273"/>
                <a:gd name="T32" fmla="*/ 113 w 303"/>
                <a:gd name="T33" fmla="*/ 144 h 273"/>
                <a:gd name="T34" fmla="*/ 144 w 303"/>
                <a:gd name="T35" fmla="*/ 122 h 273"/>
                <a:gd name="T36" fmla="*/ 136 w 303"/>
                <a:gd name="T37" fmla="*/ 99 h 273"/>
                <a:gd name="T38" fmla="*/ 151 w 303"/>
                <a:gd name="T39" fmla="*/ 91 h 273"/>
                <a:gd name="T40" fmla="*/ 144 w 303"/>
                <a:gd name="T41" fmla="*/ 84 h 273"/>
                <a:gd name="T42" fmla="*/ 136 w 303"/>
                <a:gd name="T43" fmla="*/ 91 h 273"/>
                <a:gd name="T44" fmla="*/ 136 w 303"/>
                <a:gd name="T45" fmla="*/ 84 h 273"/>
                <a:gd name="T46" fmla="*/ 181 w 303"/>
                <a:gd name="T47" fmla="*/ 15 h 273"/>
                <a:gd name="T48" fmla="*/ 257 w 303"/>
                <a:gd name="T49" fmla="*/ 0 h 273"/>
                <a:gd name="T50" fmla="*/ 272 w 303"/>
                <a:gd name="T51" fmla="*/ 76 h 273"/>
                <a:gd name="T52" fmla="*/ 295 w 303"/>
                <a:gd name="T53" fmla="*/ 137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3" h="273">
                  <a:moveTo>
                    <a:pt x="295" y="137"/>
                  </a:moveTo>
                  <a:lnTo>
                    <a:pt x="295" y="182"/>
                  </a:lnTo>
                  <a:lnTo>
                    <a:pt x="303" y="235"/>
                  </a:lnTo>
                  <a:lnTo>
                    <a:pt x="295" y="243"/>
                  </a:lnTo>
                  <a:lnTo>
                    <a:pt x="303" y="251"/>
                  </a:lnTo>
                  <a:lnTo>
                    <a:pt x="287" y="273"/>
                  </a:lnTo>
                  <a:lnTo>
                    <a:pt x="287" y="251"/>
                  </a:lnTo>
                  <a:lnTo>
                    <a:pt x="242" y="243"/>
                  </a:lnTo>
                  <a:lnTo>
                    <a:pt x="227" y="235"/>
                  </a:lnTo>
                  <a:lnTo>
                    <a:pt x="219" y="213"/>
                  </a:lnTo>
                  <a:lnTo>
                    <a:pt x="204" y="205"/>
                  </a:lnTo>
                  <a:lnTo>
                    <a:pt x="0" y="243"/>
                  </a:lnTo>
                  <a:lnTo>
                    <a:pt x="0" y="228"/>
                  </a:lnTo>
                  <a:lnTo>
                    <a:pt x="38" y="190"/>
                  </a:lnTo>
                  <a:lnTo>
                    <a:pt x="23" y="159"/>
                  </a:lnTo>
                  <a:lnTo>
                    <a:pt x="45" y="152"/>
                  </a:lnTo>
                  <a:lnTo>
                    <a:pt x="113" y="144"/>
                  </a:lnTo>
                  <a:lnTo>
                    <a:pt x="144" y="122"/>
                  </a:lnTo>
                  <a:lnTo>
                    <a:pt x="136" y="99"/>
                  </a:lnTo>
                  <a:lnTo>
                    <a:pt x="151" y="91"/>
                  </a:lnTo>
                  <a:lnTo>
                    <a:pt x="144" y="84"/>
                  </a:lnTo>
                  <a:lnTo>
                    <a:pt x="136" y="91"/>
                  </a:lnTo>
                  <a:lnTo>
                    <a:pt x="136" y="84"/>
                  </a:lnTo>
                  <a:lnTo>
                    <a:pt x="181" y="15"/>
                  </a:lnTo>
                  <a:lnTo>
                    <a:pt x="257" y="0"/>
                  </a:lnTo>
                  <a:lnTo>
                    <a:pt x="272" y="76"/>
                  </a:lnTo>
                  <a:lnTo>
                    <a:pt x="295" y="13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04" name="Freeform 223"/>
            <p:cNvSpPr>
              <a:spLocks/>
            </p:cNvSpPr>
            <p:nvPr/>
          </p:nvSpPr>
          <p:spPr bwMode="auto">
            <a:xfrm>
              <a:off x="3671" y="1625"/>
              <a:ext cx="303" cy="273"/>
            </a:xfrm>
            <a:custGeom>
              <a:avLst/>
              <a:gdLst>
                <a:gd name="T0" fmla="*/ 295 w 303"/>
                <a:gd name="T1" fmla="*/ 137 h 273"/>
                <a:gd name="T2" fmla="*/ 295 w 303"/>
                <a:gd name="T3" fmla="*/ 182 h 273"/>
                <a:gd name="T4" fmla="*/ 303 w 303"/>
                <a:gd name="T5" fmla="*/ 235 h 273"/>
                <a:gd name="T6" fmla="*/ 295 w 303"/>
                <a:gd name="T7" fmla="*/ 243 h 273"/>
                <a:gd name="T8" fmla="*/ 303 w 303"/>
                <a:gd name="T9" fmla="*/ 251 h 273"/>
                <a:gd name="T10" fmla="*/ 287 w 303"/>
                <a:gd name="T11" fmla="*/ 273 h 273"/>
                <a:gd name="T12" fmla="*/ 287 w 303"/>
                <a:gd name="T13" fmla="*/ 251 h 273"/>
                <a:gd name="T14" fmla="*/ 242 w 303"/>
                <a:gd name="T15" fmla="*/ 243 h 273"/>
                <a:gd name="T16" fmla="*/ 227 w 303"/>
                <a:gd name="T17" fmla="*/ 235 h 273"/>
                <a:gd name="T18" fmla="*/ 219 w 303"/>
                <a:gd name="T19" fmla="*/ 213 h 273"/>
                <a:gd name="T20" fmla="*/ 204 w 303"/>
                <a:gd name="T21" fmla="*/ 205 h 273"/>
                <a:gd name="T22" fmla="*/ 0 w 303"/>
                <a:gd name="T23" fmla="*/ 243 h 273"/>
                <a:gd name="T24" fmla="*/ 0 w 303"/>
                <a:gd name="T25" fmla="*/ 228 h 273"/>
                <a:gd name="T26" fmla="*/ 38 w 303"/>
                <a:gd name="T27" fmla="*/ 190 h 273"/>
                <a:gd name="T28" fmla="*/ 23 w 303"/>
                <a:gd name="T29" fmla="*/ 159 h 273"/>
                <a:gd name="T30" fmla="*/ 45 w 303"/>
                <a:gd name="T31" fmla="*/ 152 h 273"/>
                <a:gd name="T32" fmla="*/ 113 w 303"/>
                <a:gd name="T33" fmla="*/ 144 h 273"/>
                <a:gd name="T34" fmla="*/ 144 w 303"/>
                <a:gd name="T35" fmla="*/ 122 h 273"/>
                <a:gd name="T36" fmla="*/ 136 w 303"/>
                <a:gd name="T37" fmla="*/ 99 h 273"/>
                <a:gd name="T38" fmla="*/ 151 w 303"/>
                <a:gd name="T39" fmla="*/ 91 h 273"/>
                <a:gd name="T40" fmla="*/ 144 w 303"/>
                <a:gd name="T41" fmla="*/ 84 h 273"/>
                <a:gd name="T42" fmla="*/ 136 w 303"/>
                <a:gd name="T43" fmla="*/ 91 h 273"/>
                <a:gd name="T44" fmla="*/ 136 w 303"/>
                <a:gd name="T45" fmla="*/ 84 h 273"/>
                <a:gd name="T46" fmla="*/ 181 w 303"/>
                <a:gd name="T47" fmla="*/ 15 h 273"/>
                <a:gd name="T48" fmla="*/ 257 w 303"/>
                <a:gd name="T49" fmla="*/ 0 h 273"/>
                <a:gd name="T50" fmla="*/ 272 w 303"/>
                <a:gd name="T51" fmla="*/ 76 h 273"/>
                <a:gd name="T52" fmla="*/ 295 w 303"/>
                <a:gd name="T53" fmla="*/ 137 h 273"/>
                <a:gd name="T54" fmla="*/ 295 w 303"/>
                <a:gd name="T55" fmla="*/ 144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3" h="273">
                  <a:moveTo>
                    <a:pt x="295" y="137"/>
                  </a:moveTo>
                  <a:lnTo>
                    <a:pt x="295" y="182"/>
                  </a:lnTo>
                  <a:lnTo>
                    <a:pt x="303" y="235"/>
                  </a:lnTo>
                  <a:lnTo>
                    <a:pt x="295" y="243"/>
                  </a:lnTo>
                  <a:lnTo>
                    <a:pt x="303" y="251"/>
                  </a:lnTo>
                  <a:lnTo>
                    <a:pt x="287" y="273"/>
                  </a:lnTo>
                  <a:lnTo>
                    <a:pt x="287" y="251"/>
                  </a:lnTo>
                  <a:lnTo>
                    <a:pt x="242" y="243"/>
                  </a:lnTo>
                  <a:lnTo>
                    <a:pt x="227" y="235"/>
                  </a:lnTo>
                  <a:lnTo>
                    <a:pt x="219" y="213"/>
                  </a:lnTo>
                  <a:lnTo>
                    <a:pt x="204" y="205"/>
                  </a:lnTo>
                  <a:lnTo>
                    <a:pt x="0" y="243"/>
                  </a:lnTo>
                  <a:lnTo>
                    <a:pt x="0" y="228"/>
                  </a:lnTo>
                  <a:lnTo>
                    <a:pt x="38" y="190"/>
                  </a:lnTo>
                  <a:lnTo>
                    <a:pt x="23" y="159"/>
                  </a:lnTo>
                  <a:lnTo>
                    <a:pt x="45" y="152"/>
                  </a:lnTo>
                  <a:lnTo>
                    <a:pt x="113" y="144"/>
                  </a:lnTo>
                  <a:lnTo>
                    <a:pt x="144" y="122"/>
                  </a:lnTo>
                  <a:lnTo>
                    <a:pt x="136" y="99"/>
                  </a:lnTo>
                  <a:lnTo>
                    <a:pt x="151" y="91"/>
                  </a:lnTo>
                  <a:lnTo>
                    <a:pt x="144" y="84"/>
                  </a:lnTo>
                  <a:lnTo>
                    <a:pt x="136" y="91"/>
                  </a:lnTo>
                  <a:lnTo>
                    <a:pt x="136" y="84"/>
                  </a:lnTo>
                  <a:lnTo>
                    <a:pt x="181" y="15"/>
                  </a:lnTo>
                  <a:lnTo>
                    <a:pt x="257" y="0"/>
                  </a:lnTo>
                  <a:lnTo>
                    <a:pt x="272" y="76"/>
                  </a:lnTo>
                  <a:lnTo>
                    <a:pt x="295" y="137"/>
                  </a:lnTo>
                  <a:lnTo>
                    <a:pt x="295" y="14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05" name="Freeform 224"/>
            <p:cNvSpPr>
              <a:spLocks/>
            </p:cNvSpPr>
            <p:nvPr/>
          </p:nvSpPr>
          <p:spPr bwMode="auto">
            <a:xfrm>
              <a:off x="3512" y="2179"/>
              <a:ext cx="431" cy="197"/>
            </a:xfrm>
            <a:custGeom>
              <a:avLst/>
              <a:gdLst>
                <a:gd name="T0" fmla="*/ 416 w 431"/>
                <a:gd name="T1" fmla="*/ 61 h 197"/>
                <a:gd name="T2" fmla="*/ 378 w 431"/>
                <a:gd name="T3" fmla="*/ 53 h 197"/>
                <a:gd name="T4" fmla="*/ 386 w 431"/>
                <a:gd name="T5" fmla="*/ 38 h 197"/>
                <a:gd name="T6" fmla="*/ 386 w 431"/>
                <a:gd name="T7" fmla="*/ 30 h 197"/>
                <a:gd name="T8" fmla="*/ 401 w 431"/>
                <a:gd name="T9" fmla="*/ 23 h 197"/>
                <a:gd name="T10" fmla="*/ 409 w 431"/>
                <a:gd name="T11" fmla="*/ 15 h 197"/>
                <a:gd name="T12" fmla="*/ 409 w 431"/>
                <a:gd name="T13" fmla="*/ 0 h 197"/>
                <a:gd name="T14" fmla="*/ 121 w 431"/>
                <a:gd name="T15" fmla="*/ 53 h 197"/>
                <a:gd name="T16" fmla="*/ 106 w 431"/>
                <a:gd name="T17" fmla="*/ 83 h 197"/>
                <a:gd name="T18" fmla="*/ 76 w 431"/>
                <a:gd name="T19" fmla="*/ 91 h 197"/>
                <a:gd name="T20" fmla="*/ 23 w 431"/>
                <a:gd name="T21" fmla="*/ 137 h 197"/>
                <a:gd name="T22" fmla="*/ 0 w 431"/>
                <a:gd name="T23" fmla="*/ 152 h 197"/>
                <a:gd name="T24" fmla="*/ 60 w 431"/>
                <a:gd name="T25" fmla="*/ 159 h 197"/>
                <a:gd name="T26" fmla="*/ 166 w 431"/>
                <a:gd name="T27" fmla="*/ 137 h 197"/>
                <a:gd name="T28" fmla="*/ 242 w 431"/>
                <a:gd name="T29" fmla="*/ 144 h 197"/>
                <a:gd name="T30" fmla="*/ 340 w 431"/>
                <a:gd name="T31" fmla="*/ 190 h 197"/>
                <a:gd name="T32" fmla="*/ 340 w 431"/>
                <a:gd name="T33" fmla="*/ 182 h 197"/>
                <a:gd name="T34" fmla="*/ 363 w 431"/>
                <a:gd name="T35" fmla="*/ 144 h 197"/>
                <a:gd name="T36" fmla="*/ 363 w 431"/>
                <a:gd name="T37" fmla="*/ 144 h 197"/>
                <a:gd name="T38" fmla="*/ 393 w 431"/>
                <a:gd name="T39" fmla="*/ 121 h 197"/>
                <a:gd name="T40" fmla="*/ 401 w 431"/>
                <a:gd name="T41" fmla="*/ 121 h 197"/>
                <a:gd name="T42" fmla="*/ 409 w 431"/>
                <a:gd name="T43" fmla="*/ 121 h 197"/>
                <a:gd name="T44" fmla="*/ 416 w 431"/>
                <a:gd name="T45" fmla="*/ 99 h 197"/>
                <a:gd name="T46" fmla="*/ 401 w 431"/>
                <a:gd name="T47" fmla="*/ 99 h 197"/>
                <a:gd name="T48" fmla="*/ 393 w 431"/>
                <a:gd name="T49" fmla="*/ 106 h 197"/>
                <a:gd name="T50" fmla="*/ 371 w 431"/>
                <a:gd name="T51" fmla="*/ 99 h 197"/>
                <a:gd name="T52" fmla="*/ 401 w 431"/>
                <a:gd name="T53" fmla="*/ 83 h 197"/>
                <a:gd name="T54" fmla="*/ 386 w 431"/>
                <a:gd name="T55" fmla="*/ 83 h 197"/>
                <a:gd name="T56" fmla="*/ 363 w 431"/>
                <a:gd name="T57" fmla="*/ 76 h 197"/>
                <a:gd name="T58" fmla="*/ 386 w 431"/>
                <a:gd name="T59" fmla="*/ 76 h 197"/>
                <a:gd name="T60" fmla="*/ 393 w 431"/>
                <a:gd name="T61" fmla="*/ 76 h 197"/>
                <a:gd name="T62" fmla="*/ 431 w 431"/>
                <a:gd name="T63" fmla="*/ 6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1" h="197">
                  <a:moveTo>
                    <a:pt x="424" y="38"/>
                  </a:moveTo>
                  <a:lnTo>
                    <a:pt x="416" y="61"/>
                  </a:lnTo>
                  <a:lnTo>
                    <a:pt x="416" y="38"/>
                  </a:lnTo>
                  <a:lnTo>
                    <a:pt x="378" y="53"/>
                  </a:lnTo>
                  <a:lnTo>
                    <a:pt x="378" y="23"/>
                  </a:lnTo>
                  <a:lnTo>
                    <a:pt x="386" y="38"/>
                  </a:lnTo>
                  <a:lnTo>
                    <a:pt x="401" y="30"/>
                  </a:lnTo>
                  <a:lnTo>
                    <a:pt x="386" y="30"/>
                  </a:lnTo>
                  <a:lnTo>
                    <a:pt x="409" y="30"/>
                  </a:lnTo>
                  <a:lnTo>
                    <a:pt x="401" y="23"/>
                  </a:lnTo>
                  <a:lnTo>
                    <a:pt x="416" y="23"/>
                  </a:lnTo>
                  <a:lnTo>
                    <a:pt x="409" y="15"/>
                  </a:lnTo>
                  <a:lnTo>
                    <a:pt x="424" y="30"/>
                  </a:lnTo>
                  <a:lnTo>
                    <a:pt x="409" y="0"/>
                  </a:lnTo>
                  <a:lnTo>
                    <a:pt x="401" y="0"/>
                  </a:lnTo>
                  <a:lnTo>
                    <a:pt x="121" y="53"/>
                  </a:lnTo>
                  <a:lnTo>
                    <a:pt x="121" y="68"/>
                  </a:lnTo>
                  <a:lnTo>
                    <a:pt x="106" y="83"/>
                  </a:lnTo>
                  <a:lnTo>
                    <a:pt x="83" y="99"/>
                  </a:lnTo>
                  <a:lnTo>
                    <a:pt x="76" y="91"/>
                  </a:lnTo>
                  <a:lnTo>
                    <a:pt x="60" y="114"/>
                  </a:lnTo>
                  <a:lnTo>
                    <a:pt x="23" y="137"/>
                  </a:lnTo>
                  <a:lnTo>
                    <a:pt x="15" y="152"/>
                  </a:lnTo>
                  <a:lnTo>
                    <a:pt x="0" y="152"/>
                  </a:lnTo>
                  <a:lnTo>
                    <a:pt x="0" y="167"/>
                  </a:lnTo>
                  <a:lnTo>
                    <a:pt x="60" y="159"/>
                  </a:lnTo>
                  <a:lnTo>
                    <a:pt x="98" y="144"/>
                  </a:lnTo>
                  <a:lnTo>
                    <a:pt x="166" y="137"/>
                  </a:lnTo>
                  <a:lnTo>
                    <a:pt x="182" y="152"/>
                  </a:lnTo>
                  <a:lnTo>
                    <a:pt x="242" y="144"/>
                  </a:lnTo>
                  <a:lnTo>
                    <a:pt x="310" y="197"/>
                  </a:lnTo>
                  <a:lnTo>
                    <a:pt x="340" y="190"/>
                  </a:lnTo>
                  <a:lnTo>
                    <a:pt x="340" y="167"/>
                  </a:lnTo>
                  <a:lnTo>
                    <a:pt x="340" y="182"/>
                  </a:lnTo>
                  <a:lnTo>
                    <a:pt x="348" y="152"/>
                  </a:lnTo>
                  <a:lnTo>
                    <a:pt x="363" y="144"/>
                  </a:lnTo>
                  <a:lnTo>
                    <a:pt x="356" y="129"/>
                  </a:lnTo>
                  <a:lnTo>
                    <a:pt x="363" y="144"/>
                  </a:lnTo>
                  <a:lnTo>
                    <a:pt x="371" y="129"/>
                  </a:lnTo>
                  <a:lnTo>
                    <a:pt x="393" y="121"/>
                  </a:lnTo>
                  <a:lnTo>
                    <a:pt x="393" y="114"/>
                  </a:lnTo>
                  <a:lnTo>
                    <a:pt x="401" y="121"/>
                  </a:lnTo>
                  <a:lnTo>
                    <a:pt x="401" y="114"/>
                  </a:lnTo>
                  <a:lnTo>
                    <a:pt x="409" y="121"/>
                  </a:lnTo>
                  <a:lnTo>
                    <a:pt x="416" y="106"/>
                  </a:lnTo>
                  <a:lnTo>
                    <a:pt x="416" y="99"/>
                  </a:lnTo>
                  <a:lnTo>
                    <a:pt x="409" y="106"/>
                  </a:lnTo>
                  <a:lnTo>
                    <a:pt x="401" y="99"/>
                  </a:lnTo>
                  <a:lnTo>
                    <a:pt x="401" y="114"/>
                  </a:lnTo>
                  <a:lnTo>
                    <a:pt x="393" y="106"/>
                  </a:lnTo>
                  <a:lnTo>
                    <a:pt x="378" y="114"/>
                  </a:lnTo>
                  <a:lnTo>
                    <a:pt x="371" y="99"/>
                  </a:lnTo>
                  <a:lnTo>
                    <a:pt x="386" y="106"/>
                  </a:lnTo>
                  <a:lnTo>
                    <a:pt x="401" y="83"/>
                  </a:lnTo>
                  <a:lnTo>
                    <a:pt x="386" y="91"/>
                  </a:lnTo>
                  <a:lnTo>
                    <a:pt x="386" y="83"/>
                  </a:lnTo>
                  <a:lnTo>
                    <a:pt x="371" y="83"/>
                  </a:lnTo>
                  <a:lnTo>
                    <a:pt x="363" y="76"/>
                  </a:lnTo>
                  <a:lnTo>
                    <a:pt x="393" y="83"/>
                  </a:lnTo>
                  <a:lnTo>
                    <a:pt x="386" y="76"/>
                  </a:lnTo>
                  <a:lnTo>
                    <a:pt x="393" y="68"/>
                  </a:lnTo>
                  <a:lnTo>
                    <a:pt x="393" y="76"/>
                  </a:lnTo>
                  <a:lnTo>
                    <a:pt x="416" y="83"/>
                  </a:lnTo>
                  <a:lnTo>
                    <a:pt x="431" y="61"/>
                  </a:lnTo>
                  <a:lnTo>
                    <a:pt x="424" y="3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06" name="Freeform 225"/>
            <p:cNvSpPr>
              <a:spLocks/>
            </p:cNvSpPr>
            <p:nvPr/>
          </p:nvSpPr>
          <p:spPr bwMode="auto">
            <a:xfrm>
              <a:off x="3512" y="2179"/>
              <a:ext cx="431" cy="197"/>
            </a:xfrm>
            <a:custGeom>
              <a:avLst/>
              <a:gdLst>
                <a:gd name="T0" fmla="*/ 416 w 431"/>
                <a:gd name="T1" fmla="*/ 61 h 197"/>
                <a:gd name="T2" fmla="*/ 378 w 431"/>
                <a:gd name="T3" fmla="*/ 53 h 197"/>
                <a:gd name="T4" fmla="*/ 386 w 431"/>
                <a:gd name="T5" fmla="*/ 38 h 197"/>
                <a:gd name="T6" fmla="*/ 386 w 431"/>
                <a:gd name="T7" fmla="*/ 30 h 197"/>
                <a:gd name="T8" fmla="*/ 401 w 431"/>
                <a:gd name="T9" fmla="*/ 23 h 197"/>
                <a:gd name="T10" fmla="*/ 409 w 431"/>
                <a:gd name="T11" fmla="*/ 15 h 197"/>
                <a:gd name="T12" fmla="*/ 409 w 431"/>
                <a:gd name="T13" fmla="*/ 0 h 197"/>
                <a:gd name="T14" fmla="*/ 121 w 431"/>
                <a:gd name="T15" fmla="*/ 53 h 197"/>
                <a:gd name="T16" fmla="*/ 106 w 431"/>
                <a:gd name="T17" fmla="*/ 83 h 197"/>
                <a:gd name="T18" fmla="*/ 76 w 431"/>
                <a:gd name="T19" fmla="*/ 91 h 197"/>
                <a:gd name="T20" fmla="*/ 23 w 431"/>
                <a:gd name="T21" fmla="*/ 137 h 197"/>
                <a:gd name="T22" fmla="*/ 0 w 431"/>
                <a:gd name="T23" fmla="*/ 152 h 197"/>
                <a:gd name="T24" fmla="*/ 60 w 431"/>
                <a:gd name="T25" fmla="*/ 159 h 197"/>
                <a:gd name="T26" fmla="*/ 166 w 431"/>
                <a:gd name="T27" fmla="*/ 137 h 197"/>
                <a:gd name="T28" fmla="*/ 242 w 431"/>
                <a:gd name="T29" fmla="*/ 144 h 197"/>
                <a:gd name="T30" fmla="*/ 340 w 431"/>
                <a:gd name="T31" fmla="*/ 190 h 197"/>
                <a:gd name="T32" fmla="*/ 340 w 431"/>
                <a:gd name="T33" fmla="*/ 182 h 197"/>
                <a:gd name="T34" fmla="*/ 363 w 431"/>
                <a:gd name="T35" fmla="*/ 144 h 197"/>
                <a:gd name="T36" fmla="*/ 363 w 431"/>
                <a:gd name="T37" fmla="*/ 144 h 197"/>
                <a:gd name="T38" fmla="*/ 393 w 431"/>
                <a:gd name="T39" fmla="*/ 121 h 197"/>
                <a:gd name="T40" fmla="*/ 401 w 431"/>
                <a:gd name="T41" fmla="*/ 121 h 197"/>
                <a:gd name="T42" fmla="*/ 409 w 431"/>
                <a:gd name="T43" fmla="*/ 121 h 197"/>
                <a:gd name="T44" fmla="*/ 416 w 431"/>
                <a:gd name="T45" fmla="*/ 99 h 197"/>
                <a:gd name="T46" fmla="*/ 401 w 431"/>
                <a:gd name="T47" fmla="*/ 99 h 197"/>
                <a:gd name="T48" fmla="*/ 393 w 431"/>
                <a:gd name="T49" fmla="*/ 106 h 197"/>
                <a:gd name="T50" fmla="*/ 371 w 431"/>
                <a:gd name="T51" fmla="*/ 99 h 197"/>
                <a:gd name="T52" fmla="*/ 401 w 431"/>
                <a:gd name="T53" fmla="*/ 83 h 197"/>
                <a:gd name="T54" fmla="*/ 386 w 431"/>
                <a:gd name="T55" fmla="*/ 83 h 197"/>
                <a:gd name="T56" fmla="*/ 363 w 431"/>
                <a:gd name="T57" fmla="*/ 76 h 197"/>
                <a:gd name="T58" fmla="*/ 386 w 431"/>
                <a:gd name="T59" fmla="*/ 76 h 197"/>
                <a:gd name="T60" fmla="*/ 393 w 431"/>
                <a:gd name="T61" fmla="*/ 76 h 197"/>
                <a:gd name="T62" fmla="*/ 431 w 431"/>
                <a:gd name="T63" fmla="*/ 61 h 197"/>
                <a:gd name="T64" fmla="*/ 424 w 431"/>
                <a:gd name="T65" fmla="*/ 4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1" h="197">
                  <a:moveTo>
                    <a:pt x="424" y="38"/>
                  </a:moveTo>
                  <a:lnTo>
                    <a:pt x="416" y="61"/>
                  </a:lnTo>
                  <a:lnTo>
                    <a:pt x="416" y="38"/>
                  </a:lnTo>
                  <a:lnTo>
                    <a:pt x="378" y="53"/>
                  </a:lnTo>
                  <a:lnTo>
                    <a:pt x="378" y="23"/>
                  </a:lnTo>
                  <a:lnTo>
                    <a:pt x="386" y="38"/>
                  </a:lnTo>
                  <a:lnTo>
                    <a:pt x="401" y="30"/>
                  </a:lnTo>
                  <a:lnTo>
                    <a:pt x="386" y="30"/>
                  </a:lnTo>
                  <a:lnTo>
                    <a:pt x="409" y="30"/>
                  </a:lnTo>
                  <a:lnTo>
                    <a:pt x="401" y="23"/>
                  </a:lnTo>
                  <a:lnTo>
                    <a:pt x="416" y="23"/>
                  </a:lnTo>
                  <a:lnTo>
                    <a:pt x="409" y="15"/>
                  </a:lnTo>
                  <a:lnTo>
                    <a:pt x="424" y="30"/>
                  </a:lnTo>
                  <a:lnTo>
                    <a:pt x="409" y="0"/>
                  </a:lnTo>
                  <a:lnTo>
                    <a:pt x="401" y="0"/>
                  </a:lnTo>
                  <a:lnTo>
                    <a:pt x="121" y="53"/>
                  </a:lnTo>
                  <a:lnTo>
                    <a:pt x="121" y="68"/>
                  </a:lnTo>
                  <a:lnTo>
                    <a:pt x="106" y="83"/>
                  </a:lnTo>
                  <a:lnTo>
                    <a:pt x="83" y="99"/>
                  </a:lnTo>
                  <a:lnTo>
                    <a:pt x="76" y="91"/>
                  </a:lnTo>
                  <a:lnTo>
                    <a:pt x="60" y="114"/>
                  </a:lnTo>
                  <a:lnTo>
                    <a:pt x="23" y="137"/>
                  </a:lnTo>
                  <a:lnTo>
                    <a:pt x="15" y="152"/>
                  </a:lnTo>
                  <a:lnTo>
                    <a:pt x="0" y="152"/>
                  </a:lnTo>
                  <a:lnTo>
                    <a:pt x="0" y="167"/>
                  </a:lnTo>
                  <a:lnTo>
                    <a:pt x="60" y="159"/>
                  </a:lnTo>
                  <a:lnTo>
                    <a:pt x="98" y="144"/>
                  </a:lnTo>
                  <a:lnTo>
                    <a:pt x="166" y="137"/>
                  </a:lnTo>
                  <a:lnTo>
                    <a:pt x="182" y="152"/>
                  </a:lnTo>
                  <a:lnTo>
                    <a:pt x="242" y="144"/>
                  </a:lnTo>
                  <a:lnTo>
                    <a:pt x="310" y="197"/>
                  </a:lnTo>
                  <a:lnTo>
                    <a:pt x="340" y="190"/>
                  </a:lnTo>
                  <a:lnTo>
                    <a:pt x="340" y="167"/>
                  </a:lnTo>
                  <a:lnTo>
                    <a:pt x="340" y="182"/>
                  </a:lnTo>
                  <a:lnTo>
                    <a:pt x="348" y="152"/>
                  </a:lnTo>
                  <a:lnTo>
                    <a:pt x="363" y="144"/>
                  </a:lnTo>
                  <a:lnTo>
                    <a:pt x="356" y="129"/>
                  </a:lnTo>
                  <a:lnTo>
                    <a:pt x="363" y="144"/>
                  </a:lnTo>
                  <a:lnTo>
                    <a:pt x="371" y="129"/>
                  </a:lnTo>
                  <a:lnTo>
                    <a:pt x="393" y="121"/>
                  </a:lnTo>
                  <a:lnTo>
                    <a:pt x="393" y="114"/>
                  </a:lnTo>
                  <a:lnTo>
                    <a:pt x="401" y="121"/>
                  </a:lnTo>
                  <a:lnTo>
                    <a:pt x="401" y="114"/>
                  </a:lnTo>
                  <a:lnTo>
                    <a:pt x="409" y="121"/>
                  </a:lnTo>
                  <a:lnTo>
                    <a:pt x="416" y="106"/>
                  </a:lnTo>
                  <a:lnTo>
                    <a:pt x="416" y="99"/>
                  </a:lnTo>
                  <a:lnTo>
                    <a:pt x="409" y="106"/>
                  </a:lnTo>
                  <a:lnTo>
                    <a:pt x="401" y="99"/>
                  </a:lnTo>
                  <a:lnTo>
                    <a:pt x="401" y="114"/>
                  </a:lnTo>
                  <a:lnTo>
                    <a:pt x="393" y="106"/>
                  </a:lnTo>
                  <a:lnTo>
                    <a:pt x="378" y="114"/>
                  </a:lnTo>
                  <a:lnTo>
                    <a:pt x="371" y="99"/>
                  </a:lnTo>
                  <a:lnTo>
                    <a:pt x="386" y="106"/>
                  </a:lnTo>
                  <a:lnTo>
                    <a:pt x="401" y="83"/>
                  </a:lnTo>
                  <a:lnTo>
                    <a:pt x="386" y="91"/>
                  </a:lnTo>
                  <a:lnTo>
                    <a:pt x="386" y="83"/>
                  </a:lnTo>
                  <a:lnTo>
                    <a:pt x="371" y="83"/>
                  </a:lnTo>
                  <a:lnTo>
                    <a:pt x="363" y="76"/>
                  </a:lnTo>
                  <a:lnTo>
                    <a:pt x="393" y="83"/>
                  </a:lnTo>
                  <a:lnTo>
                    <a:pt x="386" y="76"/>
                  </a:lnTo>
                  <a:lnTo>
                    <a:pt x="393" y="68"/>
                  </a:lnTo>
                  <a:lnTo>
                    <a:pt x="393" y="76"/>
                  </a:lnTo>
                  <a:lnTo>
                    <a:pt x="416" y="83"/>
                  </a:lnTo>
                  <a:lnTo>
                    <a:pt x="431" y="61"/>
                  </a:lnTo>
                  <a:lnTo>
                    <a:pt x="424" y="38"/>
                  </a:lnTo>
                  <a:lnTo>
                    <a:pt x="424" y="4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07" name="Line 226"/>
            <p:cNvSpPr>
              <a:spLocks noChangeShapeType="1"/>
            </p:cNvSpPr>
            <p:nvPr/>
          </p:nvSpPr>
          <p:spPr bwMode="auto">
            <a:xfrm>
              <a:off x="3928" y="2179"/>
              <a:ext cx="8" cy="15"/>
            </a:xfrm>
            <a:prstGeom prst="line">
              <a:avLst/>
            </a:prstGeom>
            <a:noFill/>
            <a:ln w="1270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08" name="Freeform 227"/>
            <p:cNvSpPr>
              <a:spLocks/>
            </p:cNvSpPr>
            <p:nvPr/>
          </p:nvSpPr>
          <p:spPr bwMode="auto">
            <a:xfrm>
              <a:off x="2551" y="1473"/>
              <a:ext cx="333" cy="213"/>
            </a:xfrm>
            <a:custGeom>
              <a:avLst/>
              <a:gdLst>
                <a:gd name="T0" fmla="*/ 333 w 333"/>
                <a:gd name="T1" fmla="*/ 213 h 213"/>
                <a:gd name="T2" fmla="*/ 0 w 333"/>
                <a:gd name="T3" fmla="*/ 198 h 213"/>
                <a:gd name="T4" fmla="*/ 15 w 333"/>
                <a:gd name="T5" fmla="*/ 0 h 213"/>
                <a:gd name="T6" fmla="*/ 302 w 333"/>
                <a:gd name="T7" fmla="*/ 16 h 213"/>
                <a:gd name="T8" fmla="*/ 333 w 333"/>
                <a:gd name="T9" fmla="*/ 213 h 213"/>
              </a:gdLst>
              <a:ahLst/>
              <a:cxnLst>
                <a:cxn ang="0">
                  <a:pos x="T0" y="T1"/>
                </a:cxn>
                <a:cxn ang="0">
                  <a:pos x="T2" y="T3"/>
                </a:cxn>
                <a:cxn ang="0">
                  <a:pos x="T4" y="T5"/>
                </a:cxn>
                <a:cxn ang="0">
                  <a:pos x="T6" y="T7"/>
                </a:cxn>
                <a:cxn ang="0">
                  <a:pos x="T8" y="T9"/>
                </a:cxn>
              </a:cxnLst>
              <a:rect l="0" t="0" r="r" b="b"/>
              <a:pathLst>
                <a:path w="333" h="213">
                  <a:moveTo>
                    <a:pt x="333" y="213"/>
                  </a:moveTo>
                  <a:lnTo>
                    <a:pt x="0" y="198"/>
                  </a:lnTo>
                  <a:lnTo>
                    <a:pt x="15" y="0"/>
                  </a:lnTo>
                  <a:lnTo>
                    <a:pt x="302" y="16"/>
                  </a:lnTo>
                  <a:lnTo>
                    <a:pt x="333" y="213"/>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09" name="Freeform 228"/>
            <p:cNvSpPr>
              <a:spLocks/>
            </p:cNvSpPr>
            <p:nvPr/>
          </p:nvSpPr>
          <p:spPr bwMode="auto">
            <a:xfrm>
              <a:off x="2551" y="1473"/>
              <a:ext cx="333" cy="220"/>
            </a:xfrm>
            <a:custGeom>
              <a:avLst/>
              <a:gdLst>
                <a:gd name="T0" fmla="*/ 333 w 333"/>
                <a:gd name="T1" fmla="*/ 213 h 220"/>
                <a:gd name="T2" fmla="*/ 0 w 333"/>
                <a:gd name="T3" fmla="*/ 198 h 220"/>
                <a:gd name="T4" fmla="*/ 15 w 333"/>
                <a:gd name="T5" fmla="*/ 0 h 220"/>
                <a:gd name="T6" fmla="*/ 302 w 333"/>
                <a:gd name="T7" fmla="*/ 16 h 220"/>
                <a:gd name="T8" fmla="*/ 333 w 333"/>
                <a:gd name="T9" fmla="*/ 213 h 220"/>
                <a:gd name="T10" fmla="*/ 333 w 333"/>
                <a:gd name="T11" fmla="*/ 220 h 220"/>
              </a:gdLst>
              <a:ahLst/>
              <a:cxnLst>
                <a:cxn ang="0">
                  <a:pos x="T0" y="T1"/>
                </a:cxn>
                <a:cxn ang="0">
                  <a:pos x="T2" y="T3"/>
                </a:cxn>
                <a:cxn ang="0">
                  <a:pos x="T4" y="T5"/>
                </a:cxn>
                <a:cxn ang="0">
                  <a:pos x="T6" y="T7"/>
                </a:cxn>
                <a:cxn ang="0">
                  <a:pos x="T8" y="T9"/>
                </a:cxn>
                <a:cxn ang="0">
                  <a:pos x="T10" y="T11"/>
                </a:cxn>
              </a:cxnLst>
              <a:rect l="0" t="0" r="r" b="b"/>
              <a:pathLst>
                <a:path w="333" h="220">
                  <a:moveTo>
                    <a:pt x="333" y="213"/>
                  </a:moveTo>
                  <a:lnTo>
                    <a:pt x="0" y="198"/>
                  </a:lnTo>
                  <a:lnTo>
                    <a:pt x="15" y="0"/>
                  </a:lnTo>
                  <a:lnTo>
                    <a:pt x="302" y="16"/>
                  </a:lnTo>
                  <a:lnTo>
                    <a:pt x="333" y="213"/>
                  </a:lnTo>
                  <a:lnTo>
                    <a:pt x="333" y="22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10" name="Freeform 229"/>
            <p:cNvSpPr>
              <a:spLocks/>
            </p:cNvSpPr>
            <p:nvPr/>
          </p:nvSpPr>
          <p:spPr bwMode="auto">
            <a:xfrm>
              <a:off x="3436" y="1876"/>
              <a:ext cx="212" cy="242"/>
            </a:xfrm>
            <a:custGeom>
              <a:avLst/>
              <a:gdLst>
                <a:gd name="T0" fmla="*/ 205 w 212"/>
                <a:gd name="T1" fmla="*/ 0 h 242"/>
                <a:gd name="T2" fmla="*/ 152 w 212"/>
                <a:gd name="T3" fmla="*/ 45 h 242"/>
                <a:gd name="T4" fmla="*/ 114 w 212"/>
                <a:gd name="T5" fmla="*/ 53 h 242"/>
                <a:gd name="T6" fmla="*/ 91 w 212"/>
                <a:gd name="T7" fmla="*/ 53 h 242"/>
                <a:gd name="T8" fmla="*/ 106 w 212"/>
                <a:gd name="T9" fmla="*/ 45 h 242"/>
                <a:gd name="T10" fmla="*/ 91 w 212"/>
                <a:gd name="T11" fmla="*/ 45 h 242"/>
                <a:gd name="T12" fmla="*/ 68 w 212"/>
                <a:gd name="T13" fmla="*/ 37 h 242"/>
                <a:gd name="T14" fmla="*/ 0 w 212"/>
                <a:gd name="T15" fmla="*/ 45 h 242"/>
                <a:gd name="T16" fmla="*/ 23 w 212"/>
                <a:gd name="T17" fmla="*/ 212 h 242"/>
                <a:gd name="T18" fmla="*/ 38 w 212"/>
                <a:gd name="T19" fmla="*/ 212 h 242"/>
                <a:gd name="T20" fmla="*/ 53 w 212"/>
                <a:gd name="T21" fmla="*/ 227 h 242"/>
                <a:gd name="T22" fmla="*/ 83 w 212"/>
                <a:gd name="T23" fmla="*/ 235 h 242"/>
                <a:gd name="T24" fmla="*/ 99 w 212"/>
                <a:gd name="T25" fmla="*/ 235 h 242"/>
                <a:gd name="T26" fmla="*/ 121 w 212"/>
                <a:gd name="T27" fmla="*/ 227 h 242"/>
                <a:gd name="T28" fmla="*/ 136 w 212"/>
                <a:gd name="T29" fmla="*/ 242 h 242"/>
                <a:gd name="T30" fmla="*/ 152 w 212"/>
                <a:gd name="T31" fmla="*/ 227 h 242"/>
                <a:gd name="T32" fmla="*/ 159 w 212"/>
                <a:gd name="T33" fmla="*/ 197 h 242"/>
                <a:gd name="T34" fmla="*/ 174 w 212"/>
                <a:gd name="T35" fmla="*/ 204 h 242"/>
                <a:gd name="T36" fmla="*/ 174 w 212"/>
                <a:gd name="T37" fmla="*/ 182 h 242"/>
                <a:gd name="T38" fmla="*/ 205 w 212"/>
                <a:gd name="T39" fmla="*/ 151 h 242"/>
                <a:gd name="T40" fmla="*/ 212 w 212"/>
                <a:gd name="T41" fmla="*/ 106 h 242"/>
                <a:gd name="T42" fmla="*/ 212 w 212"/>
                <a:gd name="T43" fmla="*/ 91 h 242"/>
                <a:gd name="T44" fmla="*/ 205 w 212"/>
                <a:gd name="T45"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2" h="242">
                  <a:moveTo>
                    <a:pt x="205" y="0"/>
                  </a:moveTo>
                  <a:lnTo>
                    <a:pt x="152" y="45"/>
                  </a:lnTo>
                  <a:lnTo>
                    <a:pt x="114" y="53"/>
                  </a:lnTo>
                  <a:lnTo>
                    <a:pt x="91" y="53"/>
                  </a:lnTo>
                  <a:lnTo>
                    <a:pt x="106" y="45"/>
                  </a:lnTo>
                  <a:lnTo>
                    <a:pt x="91" y="45"/>
                  </a:lnTo>
                  <a:lnTo>
                    <a:pt x="68" y="37"/>
                  </a:lnTo>
                  <a:lnTo>
                    <a:pt x="0" y="45"/>
                  </a:lnTo>
                  <a:lnTo>
                    <a:pt x="23" y="212"/>
                  </a:lnTo>
                  <a:lnTo>
                    <a:pt x="38" y="212"/>
                  </a:lnTo>
                  <a:lnTo>
                    <a:pt x="53" y="227"/>
                  </a:lnTo>
                  <a:lnTo>
                    <a:pt x="83" y="235"/>
                  </a:lnTo>
                  <a:lnTo>
                    <a:pt x="99" y="235"/>
                  </a:lnTo>
                  <a:lnTo>
                    <a:pt x="121" y="227"/>
                  </a:lnTo>
                  <a:lnTo>
                    <a:pt x="136" y="242"/>
                  </a:lnTo>
                  <a:lnTo>
                    <a:pt x="152" y="227"/>
                  </a:lnTo>
                  <a:lnTo>
                    <a:pt x="159" y="197"/>
                  </a:lnTo>
                  <a:lnTo>
                    <a:pt x="174" y="204"/>
                  </a:lnTo>
                  <a:lnTo>
                    <a:pt x="174" y="182"/>
                  </a:lnTo>
                  <a:lnTo>
                    <a:pt x="205" y="151"/>
                  </a:lnTo>
                  <a:lnTo>
                    <a:pt x="212" y="106"/>
                  </a:lnTo>
                  <a:lnTo>
                    <a:pt x="212" y="91"/>
                  </a:lnTo>
                  <a:lnTo>
                    <a:pt x="205"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11" name="Freeform 230"/>
            <p:cNvSpPr>
              <a:spLocks/>
            </p:cNvSpPr>
            <p:nvPr/>
          </p:nvSpPr>
          <p:spPr bwMode="auto">
            <a:xfrm>
              <a:off x="3436" y="1876"/>
              <a:ext cx="212" cy="242"/>
            </a:xfrm>
            <a:custGeom>
              <a:avLst/>
              <a:gdLst>
                <a:gd name="T0" fmla="*/ 205 w 212"/>
                <a:gd name="T1" fmla="*/ 0 h 242"/>
                <a:gd name="T2" fmla="*/ 152 w 212"/>
                <a:gd name="T3" fmla="*/ 45 h 242"/>
                <a:gd name="T4" fmla="*/ 114 w 212"/>
                <a:gd name="T5" fmla="*/ 53 h 242"/>
                <a:gd name="T6" fmla="*/ 91 w 212"/>
                <a:gd name="T7" fmla="*/ 53 h 242"/>
                <a:gd name="T8" fmla="*/ 106 w 212"/>
                <a:gd name="T9" fmla="*/ 45 h 242"/>
                <a:gd name="T10" fmla="*/ 91 w 212"/>
                <a:gd name="T11" fmla="*/ 45 h 242"/>
                <a:gd name="T12" fmla="*/ 68 w 212"/>
                <a:gd name="T13" fmla="*/ 37 h 242"/>
                <a:gd name="T14" fmla="*/ 0 w 212"/>
                <a:gd name="T15" fmla="*/ 45 h 242"/>
                <a:gd name="T16" fmla="*/ 23 w 212"/>
                <a:gd name="T17" fmla="*/ 212 h 242"/>
                <a:gd name="T18" fmla="*/ 38 w 212"/>
                <a:gd name="T19" fmla="*/ 212 h 242"/>
                <a:gd name="T20" fmla="*/ 53 w 212"/>
                <a:gd name="T21" fmla="*/ 227 h 242"/>
                <a:gd name="T22" fmla="*/ 83 w 212"/>
                <a:gd name="T23" fmla="*/ 235 h 242"/>
                <a:gd name="T24" fmla="*/ 99 w 212"/>
                <a:gd name="T25" fmla="*/ 235 h 242"/>
                <a:gd name="T26" fmla="*/ 121 w 212"/>
                <a:gd name="T27" fmla="*/ 227 h 242"/>
                <a:gd name="T28" fmla="*/ 136 w 212"/>
                <a:gd name="T29" fmla="*/ 242 h 242"/>
                <a:gd name="T30" fmla="*/ 152 w 212"/>
                <a:gd name="T31" fmla="*/ 227 h 242"/>
                <a:gd name="T32" fmla="*/ 159 w 212"/>
                <a:gd name="T33" fmla="*/ 197 h 242"/>
                <a:gd name="T34" fmla="*/ 174 w 212"/>
                <a:gd name="T35" fmla="*/ 204 h 242"/>
                <a:gd name="T36" fmla="*/ 174 w 212"/>
                <a:gd name="T37" fmla="*/ 182 h 242"/>
                <a:gd name="T38" fmla="*/ 205 w 212"/>
                <a:gd name="T39" fmla="*/ 151 h 242"/>
                <a:gd name="T40" fmla="*/ 212 w 212"/>
                <a:gd name="T41" fmla="*/ 106 h 242"/>
                <a:gd name="T42" fmla="*/ 212 w 212"/>
                <a:gd name="T43" fmla="*/ 91 h 242"/>
                <a:gd name="T44" fmla="*/ 205 w 212"/>
                <a:gd name="T45" fmla="*/ 0 h 242"/>
                <a:gd name="T46" fmla="*/ 205 w 212"/>
                <a:gd name="T47" fmla="*/ 7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2" h="242">
                  <a:moveTo>
                    <a:pt x="205" y="0"/>
                  </a:moveTo>
                  <a:lnTo>
                    <a:pt x="152" y="45"/>
                  </a:lnTo>
                  <a:lnTo>
                    <a:pt x="114" y="53"/>
                  </a:lnTo>
                  <a:lnTo>
                    <a:pt x="91" y="53"/>
                  </a:lnTo>
                  <a:lnTo>
                    <a:pt x="106" y="45"/>
                  </a:lnTo>
                  <a:lnTo>
                    <a:pt x="91" y="45"/>
                  </a:lnTo>
                  <a:lnTo>
                    <a:pt x="68" y="37"/>
                  </a:lnTo>
                  <a:lnTo>
                    <a:pt x="0" y="45"/>
                  </a:lnTo>
                  <a:lnTo>
                    <a:pt x="23" y="212"/>
                  </a:lnTo>
                  <a:lnTo>
                    <a:pt x="38" y="212"/>
                  </a:lnTo>
                  <a:lnTo>
                    <a:pt x="53" y="227"/>
                  </a:lnTo>
                  <a:lnTo>
                    <a:pt x="83" y="235"/>
                  </a:lnTo>
                  <a:lnTo>
                    <a:pt x="99" y="235"/>
                  </a:lnTo>
                  <a:lnTo>
                    <a:pt x="121" y="227"/>
                  </a:lnTo>
                  <a:lnTo>
                    <a:pt x="136" y="242"/>
                  </a:lnTo>
                  <a:lnTo>
                    <a:pt x="152" y="227"/>
                  </a:lnTo>
                  <a:lnTo>
                    <a:pt x="159" y="197"/>
                  </a:lnTo>
                  <a:lnTo>
                    <a:pt x="174" y="204"/>
                  </a:lnTo>
                  <a:lnTo>
                    <a:pt x="174" y="182"/>
                  </a:lnTo>
                  <a:lnTo>
                    <a:pt x="205" y="151"/>
                  </a:lnTo>
                  <a:lnTo>
                    <a:pt x="212" y="106"/>
                  </a:lnTo>
                  <a:lnTo>
                    <a:pt x="212" y="91"/>
                  </a:lnTo>
                  <a:lnTo>
                    <a:pt x="205" y="0"/>
                  </a:lnTo>
                  <a:lnTo>
                    <a:pt x="205" y="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12" name="Freeform 231"/>
            <p:cNvSpPr>
              <a:spLocks/>
            </p:cNvSpPr>
            <p:nvPr/>
          </p:nvSpPr>
          <p:spPr bwMode="auto">
            <a:xfrm>
              <a:off x="2551" y="2240"/>
              <a:ext cx="439" cy="227"/>
            </a:xfrm>
            <a:custGeom>
              <a:avLst/>
              <a:gdLst>
                <a:gd name="T0" fmla="*/ 439 w 439"/>
                <a:gd name="T1" fmla="*/ 227 h 227"/>
                <a:gd name="T2" fmla="*/ 393 w 439"/>
                <a:gd name="T3" fmla="*/ 212 h 227"/>
                <a:gd name="T4" fmla="*/ 348 w 439"/>
                <a:gd name="T5" fmla="*/ 220 h 227"/>
                <a:gd name="T6" fmla="*/ 340 w 439"/>
                <a:gd name="T7" fmla="*/ 227 h 227"/>
                <a:gd name="T8" fmla="*/ 325 w 439"/>
                <a:gd name="T9" fmla="*/ 212 h 227"/>
                <a:gd name="T10" fmla="*/ 318 w 439"/>
                <a:gd name="T11" fmla="*/ 220 h 227"/>
                <a:gd name="T12" fmla="*/ 302 w 439"/>
                <a:gd name="T13" fmla="*/ 212 h 227"/>
                <a:gd name="T14" fmla="*/ 295 w 439"/>
                <a:gd name="T15" fmla="*/ 227 h 227"/>
                <a:gd name="T16" fmla="*/ 295 w 439"/>
                <a:gd name="T17" fmla="*/ 212 h 227"/>
                <a:gd name="T18" fmla="*/ 280 w 439"/>
                <a:gd name="T19" fmla="*/ 220 h 227"/>
                <a:gd name="T20" fmla="*/ 265 w 439"/>
                <a:gd name="T21" fmla="*/ 204 h 227"/>
                <a:gd name="T22" fmla="*/ 250 w 439"/>
                <a:gd name="T23" fmla="*/ 212 h 227"/>
                <a:gd name="T24" fmla="*/ 242 w 439"/>
                <a:gd name="T25" fmla="*/ 197 h 227"/>
                <a:gd name="T26" fmla="*/ 227 w 439"/>
                <a:gd name="T27" fmla="*/ 204 h 227"/>
                <a:gd name="T28" fmla="*/ 189 w 439"/>
                <a:gd name="T29" fmla="*/ 189 h 227"/>
                <a:gd name="T30" fmla="*/ 181 w 439"/>
                <a:gd name="T31" fmla="*/ 174 h 227"/>
                <a:gd name="T32" fmla="*/ 159 w 439"/>
                <a:gd name="T33" fmla="*/ 182 h 227"/>
                <a:gd name="T34" fmla="*/ 144 w 439"/>
                <a:gd name="T35" fmla="*/ 167 h 227"/>
                <a:gd name="T36" fmla="*/ 151 w 439"/>
                <a:gd name="T37" fmla="*/ 45 h 227"/>
                <a:gd name="T38" fmla="*/ 0 w 439"/>
                <a:gd name="T39" fmla="*/ 38 h 227"/>
                <a:gd name="T40" fmla="*/ 0 w 439"/>
                <a:gd name="T41" fmla="*/ 0 h 227"/>
                <a:gd name="T42" fmla="*/ 53 w 439"/>
                <a:gd name="T43" fmla="*/ 7 h 227"/>
                <a:gd name="T44" fmla="*/ 424 w 439"/>
                <a:gd name="T45" fmla="*/ 15 h 227"/>
                <a:gd name="T46" fmla="*/ 424 w 439"/>
                <a:gd name="T47" fmla="*/ 45 h 227"/>
                <a:gd name="T48" fmla="*/ 439 w 439"/>
                <a:gd name="T49" fmla="*/ 121 h 227"/>
                <a:gd name="T50" fmla="*/ 439 w 439"/>
                <a:gd name="T51" fmla="*/ 22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9" h="227">
                  <a:moveTo>
                    <a:pt x="439" y="227"/>
                  </a:moveTo>
                  <a:lnTo>
                    <a:pt x="393" y="212"/>
                  </a:lnTo>
                  <a:lnTo>
                    <a:pt x="348" y="220"/>
                  </a:lnTo>
                  <a:lnTo>
                    <a:pt x="340" y="227"/>
                  </a:lnTo>
                  <a:lnTo>
                    <a:pt x="325" y="212"/>
                  </a:lnTo>
                  <a:lnTo>
                    <a:pt x="318" y="220"/>
                  </a:lnTo>
                  <a:lnTo>
                    <a:pt x="302" y="212"/>
                  </a:lnTo>
                  <a:lnTo>
                    <a:pt x="295" y="227"/>
                  </a:lnTo>
                  <a:lnTo>
                    <a:pt x="295" y="212"/>
                  </a:lnTo>
                  <a:lnTo>
                    <a:pt x="280" y="220"/>
                  </a:lnTo>
                  <a:lnTo>
                    <a:pt x="265" y="204"/>
                  </a:lnTo>
                  <a:lnTo>
                    <a:pt x="250" y="212"/>
                  </a:lnTo>
                  <a:lnTo>
                    <a:pt x="242" y="197"/>
                  </a:lnTo>
                  <a:lnTo>
                    <a:pt x="227" y="204"/>
                  </a:lnTo>
                  <a:lnTo>
                    <a:pt x="189" y="189"/>
                  </a:lnTo>
                  <a:lnTo>
                    <a:pt x="181" y="174"/>
                  </a:lnTo>
                  <a:lnTo>
                    <a:pt x="159" y="182"/>
                  </a:lnTo>
                  <a:lnTo>
                    <a:pt x="144" y="167"/>
                  </a:lnTo>
                  <a:lnTo>
                    <a:pt x="151" y="45"/>
                  </a:lnTo>
                  <a:lnTo>
                    <a:pt x="0" y="38"/>
                  </a:lnTo>
                  <a:lnTo>
                    <a:pt x="0" y="0"/>
                  </a:lnTo>
                  <a:lnTo>
                    <a:pt x="53" y="7"/>
                  </a:lnTo>
                  <a:lnTo>
                    <a:pt x="424" y="15"/>
                  </a:lnTo>
                  <a:lnTo>
                    <a:pt x="424" y="45"/>
                  </a:lnTo>
                  <a:lnTo>
                    <a:pt x="439" y="121"/>
                  </a:lnTo>
                  <a:lnTo>
                    <a:pt x="439" y="22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13" name="Freeform 232"/>
            <p:cNvSpPr>
              <a:spLocks/>
            </p:cNvSpPr>
            <p:nvPr/>
          </p:nvSpPr>
          <p:spPr bwMode="auto">
            <a:xfrm>
              <a:off x="2551" y="2240"/>
              <a:ext cx="439" cy="235"/>
            </a:xfrm>
            <a:custGeom>
              <a:avLst/>
              <a:gdLst>
                <a:gd name="T0" fmla="*/ 439 w 439"/>
                <a:gd name="T1" fmla="*/ 227 h 235"/>
                <a:gd name="T2" fmla="*/ 393 w 439"/>
                <a:gd name="T3" fmla="*/ 212 h 235"/>
                <a:gd name="T4" fmla="*/ 348 w 439"/>
                <a:gd name="T5" fmla="*/ 220 h 235"/>
                <a:gd name="T6" fmla="*/ 340 w 439"/>
                <a:gd name="T7" fmla="*/ 227 h 235"/>
                <a:gd name="T8" fmla="*/ 325 w 439"/>
                <a:gd name="T9" fmla="*/ 212 h 235"/>
                <a:gd name="T10" fmla="*/ 318 w 439"/>
                <a:gd name="T11" fmla="*/ 220 h 235"/>
                <a:gd name="T12" fmla="*/ 302 w 439"/>
                <a:gd name="T13" fmla="*/ 212 h 235"/>
                <a:gd name="T14" fmla="*/ 295 w 439"/>
                <a:gd name="T15" fmla="*/ 227 h 235"/>
                <a:gd name="T16" fmla="*/ 295 w 439"/>
                <a:gd name="T17" fmla="*/ 212 h 235"/>
                <a:gd name="T18" fmla="*/ 280 w 439"/>
                <a:gd name="T19" fmla="*/ 220 h 235"/>
                <a:gd name="T20" fmla="*/ 265 w 439"/>
                <a:gd name="T21" fmla="*/ 204 h 235"/>
                <a:gd name="T22" fmla="*/ 250 w 439"/>
                <a:gd name="T23" fmla="*/ 212 h 235"/>
                <a:gd name="T24" fmla="*/ 242 w 439"/>
                <a:gd name="T25" fmla="*/ 197 h 235"/>
                <a:gd name="T26" fmla="*/ 227 w 439"/>
                <a:gd name="T27" fmla="*/ 204 h 235"/>
                <a:gd name="T28" fmla="*/ 189 w 439"/>
                <a:gd name="T29" fmla="*/ 189 h 235"/>
                <a:gd name="T30" fmla="*/ 181 w 439"/>
                <a:gd name="T31" fmla="*/ 174 h 235"/>
                <a:gd name="T32" fmla="*/ 159 w 439"/>
                <a:gd name="T33" fmla="*/ 182 h 235"/>
                <a:gd name="T34" fmla="*/ 144 w 439"/>
                <a:gd name="T35" fmla="*/ 167 h 235"/>
                <a:gd name="T36" fmla="*/ 151 w 439"/>
                <a:gd name="T37" fmla="*/ 45 h 235"/>
                <a:gd name="T38" fmla="*/ 0 w 439"/>
                <a:gd name="T39" fmla="*/ 38 h 235"/>
                <a:gd name="T40" fmla="*/ 0 w 439"/>
                <a:gd name="T41" fmla="*/ 0 h 235"/>
                <a:gd name="T42" fmla="*/ 53 w 439"/>
                <a:gd name="T43" fmla="*/ 7 h 235"/>
                <a:gd name="T44" fmla="*/ 424 w 439"/>
                <a:gd name="T45" fmla="*/ 15 h 235"/>
                <a:gd name="T46" fmla="*/ 424 w 439"/>
                <a:gd name="T47" fmla="*/ 45 h 235"/>
                <a:gd name="T48" fmla="*/ 439 w 439"/>
                <a:gd name="T49" fmla="*/ 121 h 235"/>
                <a:gd name="T50" fmla="*/ 439 w 439"/>
                <a:gd name="T51" fmla="*/ 227 h 235"/>
                <a:gd name="T52" fmla="*/ 439 w 439"/>
                <a:gd name="T53" fmla="*/ 2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9" h="235">
                  <a:moveTo>
                    <a:pt x="439" y="227"/>
                  </a:moveTo>
                  <a:lnTo>
                    <a:pt x="393" y="212"/>
                  </a:lnTo>
                  <a:lnTo>
                    <a:pt x="348" y="220"/>
                  </a:lnTo>
                  <a:lnTo>
                    <a:pt x="340" y="227"/>
                  </a:lnTo>
                  <a:lnTo>
                    <a:pt x="325" y="212"/>
                  </a:lnTo>
                  <a:lnTo>
                    <a:pt x="318" y="220"/>
                  </a:lnTo>
                  <a:lnTo>
                    <a:pt x="302" y="212"/>
                  </a:lnTo>
                  <a:lnTo>
                    <a:pt x="295" y="227"/>
                  </a:lnTo>
                  <a:lnTo>
                    <a:pt x="295" y="212"/>
                  </a:lnTo>
                  <a:lnTo>
                    <a:pt x="280" y="220"/>
                  </a:lnTo>
                  <a:lnTo>
                    <a:pt x="265" y="204"/>
                  </a:lnTo>
                  <a:lnTo>
                    <a:pt x="250" y="212"/>
                  </a:lnTo>
                  <a:lnTo>
                    <a:pt x="242" y="197"/>
                  </a:lnTo>
                  <a:lnTo>
                    <a:pt x="227" y="204"/>
                  </a:lnTo>
                  <a:lnTo>
                    <a:pt x="189" y="189"/>
                  </a:lnTo>
                  <a:lnTo>
                    <a:pt x="181" y="174"/>
                  </a:lnTo>
                  <a:lnTo>
                    <a:pt x="159" y="182"/>
                  </a:lnTo>
                  <a:lnTo>
                    <a:pt x="144" y="167"/>
                  </a:lnTo>
                  <a:lnTo>
                    <a:pt x="151" y="45"/>
                  </a:lnTo>
                  <a:lnTo>
                    <a:pt x="0" y="38"/>
                  </a:lnTo>
                  <a:lnTo>
                    <a:pt x="0" y="0"/>
                  </a:lnTo>
                  <a:lnTo>
                    <a:pt x="53" y="7"/>
                  </a:lnTo>
                  <a:lnTo>
                    <a:pt x="424" y="15"/>
                  </a:lnTo>
                  <a:lnTo>
                    <a:pt x="424" y="45"/>
                  </a:lnTo>
                  <a:lnTo>
                    <a:pt x="439" y="121"/>
                  </a:lnTo>
                  <a:lnTo>
                    <a:pt x="439" y="227"/>
                  </a:lnTo>
                  <a:lnTo>
                    <a:pt x="439" y="23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14" name="Freeform 233"/>
            <p:cNvSpPr>
              <a:spLocks/>
            </p:cNvSpPr>
            <p:nvPr/>
          </p:nvSpPr>
          <p:spPr bwMode="auto">
            <a:xfrm>
              <a:off x="1590" y="1481"/>
              <a:ext cx="408" cy="341"/>
            </a:xfrm>
            <a:custGeom>
              <a:avLst/>
              <a:gdLst>
                <a:gd name="T0" fmla="*/ 393 w 408"/>
                <a:gd name="T1" fmla="*/ 99 h 341"/>
                <a:gd name="T2" fmla="*/ 302 w 408"/>
                <a:gd name="T3" fmla="*/ 76 h 341"/>
                <a:gd name="T4" fmla="*/ 196 w 408"/>
                <a:gd name="T5" fmla="*/ 76 h 341"/>
                <a:gd name="T6" fmla="*/ 174 w 408"/>
                <a:gd name="T7" fmla="*/ 61 h 341"/>
                <a:gd name="T8" fmla="*/ 151 w 408"/>
                <a:gd name="T9" fmla="*/ 68 h 341"/>
                <a:gd name="T10" fmla="*/ 128 w 408"/>
                <a:gd name="T11" fmla="*/ 53 h 341"/>
                <a:gd name="T12" fmla="*/ 136 w 408"/>
                <a:gd name="T13" fmla="*/ 23 h 341"/>
                <a:gd name="T14" fmla="*/ 121 w 408"/>
                <a:gd name="T15" fmla="*/ 15 h 341"/>
                <a:gd name="T16" fmla="*/ 113 w 408"/>
                <a:gd name="T17" fmla="*/ 8 h 341"/>
                <a:gd name="T18" fmla="*/ 106 w 408"/>
                <a:gd name="T19" fmla="*/ 8 h 341"/>
                <a:gd name="T20" fmla="*/ 90 w 408"/>
                <a:gd name="T21" fmla="*/ 0 h 341"/>
                <a:gd name="T22" fmla="*/ 37 w 408"/>
                <a:gd name="T23" fmla="*/ 144 h 341"/>
                <a:gd name="T24" fmla="*/ 0 w 408"/>
                <a:gd name="T25" fmla="*/ 197 h 341"/>
                <a:gd name="T26" fmla="*/ 0 w 408"/>
                <a:gd name="T27" fmla="*/ 258 h 341"/>
                <a:gd name="T28" fmla="*/ 196 w 408"/>
                <a:gd name="T29" fmla="*/ 311 h 341"/>
                <a:gd name="T30" fmla="*/ 333 w 408"/>
                <a:gd name="T31" fmla="*/ 341 h 341"/>
                <a:gd name="T32" fmla="*/ 363 w 408"/>
                <a:gd name="T33" fmla="*/ 212 h 341"/>
                <a:gd name="T34" fmla="*/ 355 w 408"/>
                <a:gd name="T35" fmla="*/ 190 h 341"/>
                <a:gd name="T36" fmla="*/ 408 w 408"/>
                <a:gd name="T37" fmla="*/ 121 h 341"/>
                <a:gd name="T38" fmla="*/ 393 w 408"/>
                <a:gd name="T39" fmla="*/ 9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8" h="341">
                  <a:moveTo>
                    <a:pt x="393" y="99"/>
                  </a:moveTo>
                  <a:lnTo>
                    <a:pt x="302" y="76"/>
                  </a:lnTo>
                  <a:lnTo>
                    <a:pt x="196" y="76"/>
                  </a:lnTo>
                  <a:lnTo>
                    <a:pt x="174" y="61"/>
                  </a:lnTo>
                  <a:lnTo>
                    <a:pt x="151" y="68"/>
                  </a:lnTo>
                  <a:lnTo>
                    <a:pt x="128" y="53"/>
                  </a:lnTo>
                  <a:lnTo>
                    <a:pt x="136" y="23"/>
                  </a:lnTo>
                  <a:lnTo>
                    <a:pt x="121" y="15"/>
                  </a:lnTo>
                  <a:lnTo>
                    <a:pt x="113" y="8"/>
                  </a:lnTo>
                  <a:lnTo>
                    <a:pt x="106" y="8"/>
                  </a:lnTo>
                  <a:lnTo>
                    <a:pt x="90" y="0"/>
                  </a:lnTo>
                  <a:lnTo>
                    <a:pt x="37" y="144"/>
                  </a:lnTo>
                  <a:lnTo>
                    <a:pt x="0" y="197"/>
                  </a:lnTo>
                  <a:lnTo>
                    <a:pt x="0" y="258"/>
                  </a:lnTo>
                  <a:lnTo>
                    <a:pt x="196" y="311"/>
                  </a:lnTo>
                  <a:lnTo>
                    <a:pt x="333" y="341"/>
                  </a:lnTo>
                  <a:lnTo>
                    <a:pt x="363" y="212"/>
                  </a:lnTo>
                  <a:lnTo>
                    <a:pt x="355" y="190"/>
                  </a:lnTo>
                  <a:lnTo>
                    <a:pt x="408" y="121"/>
                  </a:lnTo>
                  <a:lnTo>
                    <a:pt x="393" y="99"/>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15" name="Freeform 234"/>
            <p:cNvSpPr>
              <a:spLocks/>
            </p:cNvSpPr>
            <p:nvPr/>
          </p:nvSpPr>
          <p:spPr bwMode="auto">
            <a:xfrm>
              <a:off x="1590" y="1481"/>
              <a:ext cx="408" cy="341"/>
            </a:xfrm>
            <a:custGeom>
              <a:avLst/>
              <a:gdLst>
                <a:gd name="T0" fmla="*/ 393 w 408"/>
                <a:gd name="T1" fmla="*/ 99 h 341"/>
                <a:gd name="T2" fmla="*/ 302 w 408"/>
                <a:gd name="T3" fmla="*/ 76 h 341"/>
                <a:gd name="T4" fmla="*/ 196 w 408"/>
                <a:gd name="T5" fmla="*/ 76 h 341"/>
                <a:gd name="T6" fmla="*/ 174 w 408"/>
                <a:gd name="T7" fmla="*/ 61 h 341"/>
                <a:gd name="T8" fmla="*/ 151 w 408"/>
                <a:gd name="T9" fmla="*/ 68 h 341"/>
                <a:gd name="T10" fmla="*/ 128 w 408"/>
                <a:gd name="T11" fmla="*/ 53 h 341"/>
                <a:gd name="T12" fmla="*/ 136 w 408"/>
                <a:gd name="T13" fmla="*/ 23 h 341"/>
                <a:gd name="T14" fmla="*/ 121 w 408"/>
                <a:gd name="T15" fmla="*/ 15 h 341"/>
                <a:gd name="T16" fmla="*/ 113 w 408"/>
                <a:gd name="T17" fmla="*/ 8 h 341"/>
                <a:gd name="T18" fmla="*/ 106 w 408"/>
                <a:gd name="T19" fmla="*/ 8 h 341"/>
                <a:gd name="T20" fmla="*/ 90 w 408"/>
                <a:gd name="T21" fmla="*/ 0 h 341"/>
                <a:gd name="T22" fmla="*/ 37 w 408"/>
                <a:gd name="T23" fmla="*/ 144 h 341"/>
                <a:gd name="T24" fmla="*/ 0 w 408"/>
                <a:gd name="T25" fmla="*/ 197 h 341"/>
                <a:gd name="T26" fmla="*/ 0 w 408"/>
                <a:gd name="T27" fmla="*/ 258 h 341"/>
                <a:gd name="T28" fmla="*/ 196 w 408"/>
                <a:gd name="T29" fmla="*/ 311 h 341"/>
                <a:gd name="T30" fmla="*/ 333 w 408"/>
                <a:gd name="T31" fmla="*/ 341 h 341"/>
                <a:gd name="T32" fmla="*/ 363 w 408"/>
                <a:gd name="T33" fmla="*/ 212 h 341"/>
                <a:gd name="T34" fmla="*/ 355 w 408"/>
                <a:gd name="T35" fmla="*/ 190 h 341"/>
                <a:gd name="T36" fmla="*/ 408 w 408"/>
                <a:gd name="T37" fmla="*/ 121 h 341"/>
                <a:gd name="T38" fmla="*/ 393 w 408"/>
                <a:gd name="T39" fmla="*/ 99 h 341"/>
                <a:gd name="T40" fmla="*/ 393 w 408"/>
                <a:gd name="T41" fmla="*/ 106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8" h="341">
                  <a:moveTo>
                    <a:pt x="393" y="99"/>
                  </a:moveTo>
                  <a:lnTo>
                    <a:pt x="302" y="76"/>
                  </a:lnTo>
                  <a:lnTo>
                    <a:pt x="196" y="76"/>
                  </a:lnTo>
                  <a:lnTo>
                    <a:pt x="174" y="61"/>
                  </a:lnTo>
                  <a:lnTo>
                    <a:pt x="151" y="68"/>
                  </a:lnTo>
                  <a:lnTo>
                    <a:pt x="128" y="53"/>
                  </a:lnTo>
                  <a:lnTo>
                    <a:pt x="136" y="23"/>
                  </a:lnTo>
                  <a:lnTo>
                    <a:pt x="121" y="15"/>
                  </a:lnTo>
                  <a:lnTo>
                    <a:pt x="113" y="8"/>
                  </a:lnTo>
                  <a:lnTo>
                    <a:pt x="106" y="8"/>
                  </a:lnTo>
                  <a:lnTo>
                    <a:pt x="90" y="0"/>
                  </a:lnTo>
                  <a:lnTo>
                    <a:pt x="37" y="144"/>
                  </a:lnTo>
                  <a:lnTo>
                    <a:pt x="0" y="197"/>
                  </a:lnTo>
                  <a:lnTo>
                    <a:pt x="0" y="258"/>
                  </a:lnTo>
                  <a:lnTo>
                    <a:pt x="196" y="311"/>
                  </a:lnTo>
                  <a:lnTo>
                    <a:pt x="333" y="341"/>
                  </a:lnTo>
                  <a:lnTo>
                    <a:pt x="363" y="212"/>
                  </a:lnTo>
                  <a:lnTo>
                    <a:pt x="355" y="190"/>
                  </a:lnTo>
                  <a:lnTo>
                    <a:pt x="408" y="121"/>
                  </a:lnTo>
                  <a:lnTo>
                    <a:pt x="393" y="99"/>
                  </a:lnTo>
                  <a:lnTo>
                    <a:pt x="393" y="10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16" name="Freeform 235"/>
            <p:cNvSpPr>
              <a:spLocks/>
            </p:cNvSpPr>
            <p:nvPr/>
          </p:nvSpPr>
          <p:spPr bwMode="auto">
            <a:xfrm>
              <a:off x="3641" y="1830"/>
              <a:ext cx="295" cy="190"/>
            </a:xfrm>
            <a:custGeom>
              <a:avLst/>
              <a:gdLst>
                <a:gd name="T0" fmla="*/ 257 w 295"/>
                <a:gd name="T1" fmla="*/ 30 h 190"/>
                <a:gd name="T2" fmla="*/ 249 w 295"/>
                <a:gd name="T3" fmla="*/ 8 h 190"/>
                <a:gd name="T4" fmla="*/ 234 w 295"/>
                <a:gd name="T5" fmla="*/ 0 h 190"/>
                <a:gd name="T6" fmla="*/ 30 w 295"/>
                <a:gd name="T7" fmla="*/ 38 h 190"/>
                <a:gd name="T8" fmla="*/ 30 w 295"/>
                <a:gd name="T9" fmla="*/ 23 h 190"/>
                <a:gd name="T10" fmla="*/ 0 w 295"/>
                <a:gd name="T11" fmla="*/ 46 h 190"/>
                <a:gd name="T12" fmla="*/ 7 w 295"/>
                <a:gd name="T13" fmla="*/ 137 h 190"/>
                <a:gd name="T14" fmla="*/ 22 w 295"/>
                <a:gd name="T15" fmla="*/ 190 h 190"/>
                <a:gd name="T16" fmla="*/ 68 w 295"/>
                <a:gd name="T17" fmla="*/ 182 h 190"/>
                <a:gd name="T18" fmla="*/ 249 w 295"/>
                <a:gd name="T19" fmla="*/ 152 h 190"/>
                <a:gd name="T20" fmla="*/ 264 w 295"/>
                <a:gd name="T21" fmla="*/ 137 h 190"/>
                <a:gd name="T22" fmla="*/ 295 w 295"/>
                <a:gd name="T23" fmla="*/ 114 h 190"/>
                <a:gd name="T24" fmla="*/ 264 w 295"/>
                <a:gd name="T25" fmla="*/ 83 h 190"/>
                <a:gd name="T26" fmla="*/ 257 w 295"/>
                <a:gd name="T27" fmla="*/ 61 h 190"/>
                <a:gd name="T28" fmla="*/ 272 w 295"/>
                <a:gd name="T29" fmla="*/ 38 h 190"/>
                <a:gd name="T30" fmla="*/ 257 w 295"/>
                <a:gd name="T31" fmla="*/ 3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5" h="190">
                  <a:moveTo>
                    <a:pt x="257" y="30"/>
                  </a:moveTo>
                  <a:lnTo>
                    <a:pt x="249" y="8"/>
                  </a:lnTo>
                  <a:lnTo>
                    <a:pt x="234" y="0"/>
                  </a:lnTo>
                  <a:lnTo>
                    <a:pt x="30" y="38"/>
                  </a:lnTo>
                  <a:lnTo>
                    <a:pt x="30" y="23"/>
                  </a:lnTo>
                  <a:lnTo>
                    <a:pt x="0" y="46"/>
                  </a:lnTo>
                  <a:lnTo>
                    <a:pt x="7" y="137"/>
                  </a:lnTo>
                  <a:lnTo>
                    <a:pt x="22" y="190"/>
                  </a:lnTo>
                  <a:lnTo>
                    <a:pt x="68" y="182"/>
                  </a:lnTo>
                  <a:lnTo>
                    <a:pt x="249" y="152"/>
                  </a:lnTo>
                  <a:lnTo>
                    <a:pt x="264" y="137"/>
                  </a:lnTo>
                  <a:lnTo>
                    <a:pt x="295" y="114"/>
                  </a:lnTo>
                  <a:lnTo>
                    <a:pt x="264" y="83"/>
                  </a:lnTo>
                  <a:lnTo>
                    <a:pt x="257" y="61"/>
                  </a:lnTo>
                  <a:lnTo>
                    <a:pt x="272" y="38"/>
                  </a:lnTo>
                  <a:lnTo>
                    <a:pt x="257" y="3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17" name="Freeform 236"/>
            <p:cNvSpPr>
              <a:spLocks/>
            </p:cNvSpPr>
            <p:nvPr/>
          </p:nvSpPr>
          <p:spPr bwMode="auto">
            <a:xfrm>
              <a:off x="3641" y="1830"/>
              <a:ext cx="295" cy="190"/>
            </a:xfrm>
            <a:custGeom>
              <a:avLst/>
              <a:gdLst>
                <a:gd name="T0" fmla="*/ 257 w 295"/>
                <a:gd name="T1" fmla="*/ 30 h 190"/>
                <a:gd name="T2" fmla="*/ 249 w 295"/>
                <a:gd name="T3" fmla="*/ 8 h 190"/>
                <a:gd name="T4" fmla="*/ 234 w 295"/>
                <a:gd name="T5" fmla="*/ 0 h 190"/>
                <a:gd name="T6" fmla="*/ 30 w 295"/>
                <a:gd name="T7" fmla="*/ 38 h 190"/>
                <a:gd name="T8" fmla="*/ 30 w 295"/>
                <a:gd name="T9" fmla="*/ 23 h 190"/>
                <a:gd name="T10" fmla="*/ 0 w 295"/>
                <a:gd name="T11" fmla="*/ 46 h 190"/>
                <a:gd name="T12" fmla="*/ 7 w 295"/>
                <a:gd name="T13" fmla="*/ 137 h 190"/>
                <a:gd name="T14" fmla="*/ 22 w 295"/>
                <a:gd name="T15" fmla="*/ 190 h 190"/>
                <a:gd name="T16" fmla="*/ 68 w 295"/>
                <a:gd name="T17" fmla="*/ 182 h 190"/>
                <a:gd name="T18" fmla="*/ 249 w 295"/>
                <a:gd name="T19" fmla="*/ 152 h 190"/>
                <a:gd name="T20" fmla="*/ 264 w 295"/>
                <a:gd name="T21" fmla="*/ 137 h 190"/>
                <a:gd name="T22" fmla="*/ 295 w 295"/>
                <a:gd name="T23" fmla="*/ 114 h 190"/>
                <a:gd name="T24" fmla="*/ 264 w 295"/>
                <a:gd name="T25" fmla="*/ 83 h 190"/>
                <a:gd name="T26" fmla="*/ 257 w 295"/>
                <a:gd name="T27" fmla="*/ 61 h 190"/>
                <a:gd name="T28" fmla="*/ 272 w 295"/>
                <a:gd name="T29" fmla="*/ 38 h 190"/>
                <a:gd name="T30" fmla="*/ 257 w 295"/>
                <a:gd name="T31" fmla="*/ 30 h 190"/>
                <a:gd name="T32" fmla="*/ 257 w 295"/>
                <a:gd name="T33" fmla="*/ 38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5" h="190">
                  <a:moveTo>
                    <a:pt x="257" y="30"/>
                  </a:moveTo>
                  <a:lnTo>
                    <a:pt x="249" y="8"/>
                  </a:lnTo>
                  <a:lnTo>
                    <a:pt x="234" y="0"/>
                  </a:lnTo>
                  <a:lnTo>
                    <a:pt x="30" y="38"/>
                  </a:lnTo>
                  <a:lnTo>
                    <a:pt x="30" y="23"/>
                  </a:lnTo>
                  <a:lnTo>
                    <a:pt x="0" y="46"/>
                  </a:lnTo>
                  <a:lnTo>
                    <a:pt x="7" y="137"/>
                  </a:lnTo>
                  <a:lnTo>
                    <a:pt x="22" y="190"/>
                  </a:lnTo>
                  <a:lnTo>
                    <a:pt x="68" y="182"/>
                  </a:lnTo>
                  <a:lnTo>
                    <a:pt x="249" y="152"/>
                  </a:lnTo>
                  <a:lnTo>
                    <a:pt x="264" y="137"/>
                  </a:lnTo>
                  <a:lnTo>
                    <a:pt x="295" y="114"/>
                  </a:lnTo>
                  <a:lnTo>
                    <a:pt x="264" y="83"/>
                  </a:lnTo>
                  <a:lnTo>
                    <a:pt x="257" y="61"/>
                  </a:lnTo>
                  <a:lnTo>
                    <a:pt x="272" y="38"/>
                  </a:lnTo>
                  <a:lnTo>
                    <a:pt x="257" y="30"/>
                  </a:lnTo>
                  <a:lnTo>
                    <a:pt x="257" y="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18" name="Freeform 237"/>
            <p:cNvSpPr>
              <a:spLocks/>
            </p:cNvSpPr>
            <p:nvPr/>
          </p:nvSpPr>
          <p:spPr bwMode="auto">
            <a:xfrm>
              <a:off x="4042" y="1784"/>
              <a:ext cx="22" cy="54"/>
            </a:xfrm>
            <a:custGeom>
              <a:avLst/>
              <a:gdLst>
                <a:gd name="T0" fmla="*/ 22 w 22"/>
                <a:gd name="T1" fmla="*/ 16 h 54"/>
                <a:gd name="T2" fmla="*/ 15 w 22"/>
                <a:gd name="T3" fmla="*/ 0 h 54"/>
                <a:gd name="T4" fmla="*/ 0 w 22"/>
                <a:gd name="T5" fmla="*/ 8 h 54"/>
                <a:gd name="T6" fmla="*/ 7 w 22"/>
                <a:gd name="T7" fmla="*/ 46 h 54"/>
                <a:gd name="T8" fmla="*/ 7 w 22"/>
                <a:gd name="T9" fmla="*/ 54 h 54"/>
                <a:gd name="T10" fmla="*/ 22 w 22"/>
                <a:gd name="T11" fmla="*/ 46 h 54"/>
                <a:gd name="T12" fmla="*/ 22 w 22"/>
                <a:gd name="T13" fmla="*/ 16 h 54"/>
              </a:gdLst>
              <a:ahLst/>
              <a:cxnLst>
                <a:cxn ang="0">
                  <a:pos x="T0" y="T1"/>
                </a:cxn>
                <a:cxn ang="0">
                  <a:pos x="T2" y="T3"/>
                </a:cxn>
                <a:cxn ang="0">
                  <a:pos x="T4" y="T5"/>
                </a:cxn>
                <a:cxn ang="0">
                  <a:pos x="T6" y="T7"/>
                </a:cxn>
                <a:cxn ang="0">
                  <a:pos x="T8" y="T9"/>
                </a:cxn>
                <a:cxn ang="0">
                  <a:pos x="T10" y="T11"/>
                </a:cxn>
                <a:cxn ang="0">
                  <a:pos x="T12" y="T13"/>
                </a:cxn>
              </a:cxnLst>
              <a:rect l="0" t="0" r="r" b="b"/>
              <a:pathLst>
                <a:path w="22" h="54">
                  <a:moveTo>
                    <a:pt x="22" y="16"/>
                  </a:moveTo>
                  <a:lnTo>
                    <a:pt x="15" y="0"/>
                  </a:lnTo>
                  <a:lnTo>
                    <a:pt x="0" y="8"/>
                  </a:lnTo>
                  <a:lnTo>
                    <a:pt x="7" y="46"/>
                  </a:lnTo>
                  <a:lnTo>
                    <a:pt x="7" y="54"/>
                  </a:lnTo>
                  <a:lnTo>
                    <a:pt x="22" y="46"/>
                  </a:lnTo>
                  <a:lnTo>
                    <a:pt x="22" y="16"/>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19" name="Freeform 238"/>
            <p:cNvSpPr>
              <a:spLocks/>
            </p:cNvSpPr>
            <p:nvPr/>
          </p:nvSpPr>
          <p:spPr bwMode="auto">
            <a:xfrm>
              <a:off x="4042" y="1784"/>
              <a:ext cx="22" cy="54"/>
            </a:xfrm>
            <a:custGeom>
              <a:avLst/>
              <a:gdLst>
                <a:gd name="T0" fmla="*/ 22 w 22"/>
                <a:gd name="T1" fmla="*/ 16 h 54"/>
                <a:gd name="T2" fmla="*/ 15 w 22"/>
                <a:gd name="T3" fmla="*/ 0 h 54"/>
                <a:gd name="T4" fmla="*/ 0 w 22"/>
                <a:gd name="T5" fmla="*/ 8 h 54"/>
                <a:gd name="T6" fmla="*/ 7 w 22"/>
                <a:gd name="T7" fmla="*/ 46 h 54"/>
                <a:gd name="T8" fmla="*/ 7 w 22"/>
                <a:gd name="T9" fmla="*/ 54 h 54"/>
                <a:gd name="T10" fmla="*/ 22 w 22"/>
                <a:gd name="T11" fmla="*/ 46 h 54"/>
                <a:gd name="T12" fmla="*/ 22 w 22"/>
                <a:gd name="T13" fmla="*/ 16 h 54"/>
                <a:gd name="T14" fmla="*/ 22 w 22"/>
                <a:gd name="T15" fmla="*/ 23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54">
                  <a:moveTo>
                    <a:pt x="22" y="16"/>
                  </a:moveTo>
                  <a:lnTo>
                    <a:pt x="15" y="0"/>
                  </a:lnTo>
                  <a:lnTo>
                    <a:pt x="0" y="8"/>
                  </a:lnTo>
                  <a:lnTo>
                    <a:pt x="7" y="46"/>
                  </a:lnTo>
                  <a:lnTo>
                    <a:pt x="7" y="54"/>
                  </a:lnTo>
                  <a:lnTo>
                    <a:pt x="22" y="46"/>
                  </a:lnTo>
                  <a:lnTo>
                    <a:pt x="22" y="16"/>
                  </a:lnTo>
                  <a:lnTo>
                    <a:pt x="22" y="2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20" name="Freeform 239"/>
            <p:cNvSpPr>
              <a:spLocks/>
            </p:cNvSpPr>
            <p:nvPr/>
          </p:nvSpPr>
          <p:spPr bwMode="auto">
            <a:xfrm>
              <a:off x="4072" y="1807"/>
              <a:ext cx="7" cy="8"/>
            </a:xfrm>
            <a:custGeom>
              <a:avLst/>
              <a:gdLst>
                <a:gd name="T0" fmla="*/ 0 w 7"/>
                <a:gd name="T1" fmla="*/ 0 h 8"/>
                <a:gd name="T2" fmla="*/ 7 w 7"/>
                <a:gd name="T3" fmla="*/ 0 h 8"/>
                <a:gd name="T4" fmla="*/ 7 w 7"/>
                <a:gd name="T5" fmla="*/ 8 h 8"/>
                <a:gd name="T6" fmla="*/ 0 w 7"/>
                <a:gd name="T7" fmla="*/ 0 h 8"/>
              </a:gdLst>
              <a:ahLst/>
              <a:cxnLst>
                <a:cxn ang="0">
                  <a:pos x="T0" y="T1"/>
                </a:cxn>
                <a:cxn ang="0">
                  <a:pos x="T2" y="T3"/>
                </a:cxn>
                <a:cxn ang="0">
                  <a:pos x="T4" y="T5"/>
                </a:cxn>
                <a:cxn ang="0">
                  <a:pos x="T6" y="T7"/>
                </a:cxn>
              </a:cxnLst>
              <a:rect l="0" t="0" r="r" b="b"/>
              <a:pathLst>
                <a:path w="7" h="8">
                  <a:moveTo>
                    <a:pt x="0" y="0"/>
                  </a:moveTo>
                  <a:lnTo>
                    <a:pt x="7" y="0"/>
                  </a:lnTo>
                  <a:lnTo>
                    <a:pt x="7" y="8"/>
                  </a:lnTo>
                  <a:lnTo>
                    <a:pt x="0" y="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21" name="Freeform 240"/>
            <p:cNvSpPr>
              <a:spLocks/>
            </p:cNvSpPr>
            <p:nvPr/>
          </p:nvSpPr>
          <p:spPr bwMode="auto">
            <a:xfrm>
              <a:off x="4072" y="1807"/>
              <a:ext cx="7" cy="8"/>
            </a:xfrm>
            <a:custGeom>
              <a:avLst/>
              <a:gdLst>
                <a:gd name="T0" fmla="*/ 0 w 7"/>
                <a:gd name="T1" fmla="*/ 0 h 8"/>
                <a:gd name="T2" fmla="*/ 7 w 7"/>
                <a:gd name="T3" fmla="*/ 0 h 8"/>
                <a:gd name="T4" fmla="*/ 7 w 7"/>
                <a:gd name="T5" fmla="*/ 8 h 8"/>
                <a:gd name="T6" fmla="*/ 0 w 7"/>
                <a:gd name="T7" fmla="*/ 0 h 8"/>
                <a:gd name="T8" fmla="*/ 0 w 7"/>
                <a:gd name="T9" fmla="*/ 8 h 8"/>
              </a:gdLst>
              <a:ahLst/>
              <a:cxnLst>
                <a:cxn ang="0">
                  <a:pos x="T0" y="T1"/>
                </a:cxn>
                <a:cxn ang="0">
                  <a:pos x="T2" y="T3"/>
                </a:cxn>
                <a:cxn ang="0">
                  <a:pos x="T4" y="T5"/>
                </a:cxn>
                <a:cxn ang="0">
                  <a:pos x="T6" y="T7"/>
                </a:cxn>
                <a:cxn ang="0">
                  <a:pos x="T8" y="T9"/>
                </a:cxn>
              </a:cxnLst>
              <a:rect l="0" t="0" r="r" b="b"/>
              <a:pathLst>
                <a:path w="7" h="8">
                  <a:moveTo>
                    <a:pt x="0" y="0"/>
                  </a:moveTo>
                  <a:lnTo>
                    <a:pt x="7" y="0"/>
                  </a:lnTo>
                  <a:lnTo>
                    <a:pt x="7" y="8"/>
                  </a:lnTo>
                  <a:lnTo>
                    <a:pt x="0" y="0"/>
                  </a:lnTo>
                  <a:lnTo>
                    <a:pt x="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22" name="Freeform 241"/>
            <p:cNvSpPr>
              <a:spLocks/>
            </p:cNvSpPr>
            <p:nvPr/>
          </p:nvSpPr>
          <p:spPr bwMode="auto">
            <a:xfrm>
              <a:off x="3565" y="2316"/>
              <a:ext cx="257" cy="197"/>
            </a:xfrm>
            <a:custGeom>
              <a:avLst/>
              <a:gdLst>
                <a:gd name="T0" fmla="*/ 257 w 257"/>
                <a:gd name="T1" fmla="*/ 60 h 197"/>
                <a:gd name="T2" fmla="*/ 189 w 257"/>
                <a:gd name="T3" fmla="*/ 7 h 197"/>
                <a:gd name="T4" fmla="*/ 129 w 257"/>
                <a:gd name="T5" fmla="*/ 15 h 197"/>
                <a:gd name="T6" fmla="*/ 113 w 257"/>
                <a:gd name="T7" fmla="*/ 0 h 197"/>
                <a:gd name="T8" fmla="*/ 45 w 257"/>
                <a:gd name="T9" fmla="*/ 7 h 197"/>
                <a:gd name="T10" fmla="*/ 7 w 257"/>
                <a:gd name="T11" fmla="*/ 22 h 197"/>
                <a:gd name="T12" fmla="*/ 0 w 257"/>
                <a:gd name="T13" fmla="*/ 45 h 197"/>
                <a:gd name="T14" fmla="*/ 30 w 257"/>
                <a:gd name="T15" fmla="*/ 53 h 197"/>
                <a:gd name="T16" fmla="*/ 45 w 257"/>
                <a:gd name="T17" fmla="*/ 91 h 197"/>
                <a:gd name="T18" fmla="*/ 113 w 257"/>
                <a:gd name="T19" fmla="*/ 136 h 197"/>
                <a:gd name="T20" fmla="*/ 136 w 257"/>
                <a:gd name="T21" fmla="*/ 182 h 197"/>
                <a:gd name="T22" fmla="*/ 151 w 257"/>
                <a:gd name="T23" fmla="*/ 197 h 197"/>
                <a:gd name="T24" fmla="*/ 159 w 257"/>
                <a:gd name="T25" fmla="*/ 159 h 197"/>
                <a:gd name="T26" fmla="*/ 181 w 257"/>
                <a:gd name="T27" fmla="*/ 159 h 197"/>
                <a:gd name="T28" fmla="*/ 181 w 257"/>
                <a:gd name="T29" fmla="*/ 144 h 197"/>
                <a:gd name="T30" fmla="*/ 189 w 257"/>
                <a:gd name="T31" fmla="*/ 159 h 197"/>
                <a:gd name="T32" fmla="*/ 197 w 257"/>
                <a:gd name="T33" fmla="*/ 151 h 197"/>
                <a:gd name="T34" fmla="*/ 189 w 257"/>
                <a:gd name="T35" fmla="*/ 151 h 197"/>
                <a:gd name="T36" fmla="*/ 197 w 257"/>
                <a:gd name="T37" fmla="*/ 144 h 197"/>
                <a:gd name="T38" fmla="*/ 197 w 257"/>
                <a:gd name="T39" fmla="*/ 136 h 197"/>
                <a:gd name="T40" fmla="*/ 204 w 257"/>
                <a:gd name="T41" fmla="*/ 136 h 197"/>
                <a:gd name="T42" fmla="*/ 227 w 257"/>
                <a:gd name="T43" fmla="*/ 113 h 197"/>
                <a:gd name="T44" fmla="*/ 227 w 257"/>
                <a:gd name="T45" fmla="*/ 91 h 197"/>
                <a:gd name="T46" fmla="*/ 234 w 257"/>
                <a:gd name="T47" fmla="*/ 83 h 197"/>
                <a:gd name="T48" fmla="*/ 234 w 257"/>
                <a:gd name="T49" fmla="*/ 98 h 197"/>
                <a:gd name="T50" fmla="*/ 257 w 257"/>
                <a:gd name="T51" fmla="*/ 6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7" h="197">
                  <a:moveTo>
                    <a:pt x="257" y="60"/>
                  </a:moveTo>
                  <a:lnTo>
                    <a:pt x="189" y="7"/>
                  </a:lnTo>
                  <a:lnTo>
                    <a:pt x="129" y="15"/>
                  </a:lnTo>
                  <a:lnTo>
                    <a:pt x="113" y="0"/>
                  </a:lnTo>
                  <a:lnTo>
                    <a:pt x="45" y="7"/>
                  </a:lnTo>
                  <a:lnTo>
                    <a:pt x="7" y="22"/>
                  </a:lnTo>
                  <a:lnTo>
                    <a:pt x="0" y="45"/>
                  </a:lnTo>
                  <a:lnTo>
                    <a:pt x="30" y="53"/>
                  </a:lnTo>
                  <a:lnTo>
                    <a:pt x="45" y="91"/>
                  </a:lnTo>
                  <a:lnTo>
                    <a:pt x="113" y="136"/>
                  </a:lnTo>
                  <a:lnTo>
                    <a:pt x="136" y="182"/>
                  </a:lnTo>
                  <a:lnTo>
                    <a:pt x="151" y="197"/>
                  </a:lnTo>
                  <a:lnTo>
                    <a:pt x="159" y="159"/>
                  </a:lnTo>
                  <a:lnTo>
                    <a:pt x="181" y="159"/>
                  </a:lnTo>
                  <a:lnTo>
                    <a:pt x="181" y="144"/>
                  </a:lnTo>
                  <a:lnTo>
                    <a:pt x="189" y="159"/>
                  </a:lnTo>
                  <a:lnTo>
                    <a:pt x="197" y="151"/>
                  </a:lnTo>
                  <a:lnTo>
                    <a:pt x="189" y="151"/>
                  </a:lnTo>
                  <a:lnTo>
                    <a:pt x="197" y="144"/>
                  </a:lnTo>
                  <a:lnTo>
                    <a:pt x="197" y="136"/>
                  </a:lnTo>
                  <a:lnTo>
                    <a:pt x="204" y="136"/>
                  </a:lnTo>
                  <a:lnTo>
                    <a:pt x="227" y="113"/>
                  </a:lnTo>
                  <a:lnTo>
                    <a:pt x="227" y="91"/>
                  </a:lnTo>
                  <a:lnTo>
                    <a:pt x="234" y="83"/>
                  </a:lnTo>
                  <a:lnTo>
                    <a:pt x="234" y="98"/>
                  </a:lnTo>
                  <a:lnTo>
                    <a:pt x="257" y="6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23" name="Freeform 242"/>
            <p:cNvSpPr>
              <a:spLocks/>
            </p:cNvSpPr>
            <p:nvPr/>
          </p:nvSpPr>
          <p:spPr bwMode="auto">
            <a:xfrm>
              <a:off x="3565" y="2316"/>
              <a:ext cx="257" cy="197"/>
            </a:xfrm>
            <a:custGeom>
              <a:avLst/>
              <a:gdLst>
                <a:gd name="T0" fmla="*/ 257 w 257"/>
                <a:gd name="T1" fmla="*/ 60 h 197"/>
                <a:gd name="T2" fmla="*/ 189 w 257"/>
                <a:gd name="T3" fmla="*/ 7 h 197"/>
                <a:gd name="T4" fmla="*/ 129 w 257"/>
                <a:gd name="T5" fmla="*/ 15 h 197"/>
                <a:gd name="T6" fmla="*/ 113 w 257"/>
                <a:gd name="T7" fmla="*/ 0 h 197"/>
                <a:gd name="T8" fmla="*/ 45 w 257"/>
                <a:gd name="T9" fmla="*/ 7 h 197"/>
                <a:gd name="T10" fmla="*/ 7 w 257"/>
                <a:gd name="T11" fmla="*/ 22 h 197"/>
                <a:gd name="T12" fmla="*/ 0 w 257"/>
                <a:gd name="T13" fmla="*/ 45 h 197"/>
                <a:gd name="T14" fmla="*/ 30 w 257"/>
                <a:gd name="T15" fmla="*/ 53 h 197"/>
                <a:gd name="T16" fmla="*/ 45 w 257"/>
                <a:gd name="T17" fmla="*/ 91 h 197"/>
                <a:gd name="T18" fmla="*/ 113 w 257"/>
                <a:gd name="T19" fmla="*/ 136 h 197"/>
                <a:gd name="T20" fmla="*/ 136 w 257"/>
                <a:gd name="T21" fmla="*/ 182 h 197"/>
                <a:gd name="T22" fmla="*/ 151 w 257"/>
                <a:gd name="T23" fmla="*/ 197 h 197"/>
                <a:gd name="T24" fmla="*/ 159 w 257"/>
                <a:gd name="T25" fmla="*/ 159 h 197"/>
                <a:gd name="T26" fmla="*/ 181 w 257"/>
                <a:gd name="T27" fmla="*/ 159 h 197"/>
                <a:gd name="T28" fmla="*/ 181 w 257"/>
                <a:gd name="T29" fmla="*/ 144 h 197"/>
                <a:gd name="T30" fmla="*/ 189 w 257"/>
                <a:gd name="T31" fmla="*/ 159 h 197"/>
                <a:gd name="T32" fmla="*/ 197 w 257"/>
                <a:gd name="T33" fmla="*/ 151 h 197"/>
                <a:gd name="T34" fmla="*/ 189 w 257"/>
                <a:gd name="T35" fmla="*/ 151 h 197"/>
                <a:gd name="T36" fmla="*/ 197 w 257"/>
                <a:gd name="T37" fmla="*/ 144 h 197"/>
                <a:gd name="T38" fmla="*/ 197 w 257"/>
                <a:gd name="T39" fmla="*/ 136 h 197"/>
                <a:gd name="T40" fmla="*/ 204 w 257"/>
                <a:gd name="T41" fmla="*/ 136 h 197"/>
                <a:gd name="T42" fmla="*/ 227 w 257"/>
                <a:gd name="T43" fmla="*/ 113 h 197"/>
                <a:gd name="T44" fmla="*/ 227 w 257"/>
                <a:gd name="T45" fmla="*/ 91 h 197"/>
                <a:gd name="T46" fmla="*/ 234 w 257"/>
                <a:gd name="T47" fmla="*/ 83 h 197"/>
                <a:gd name="T48" fmla="*/ 234 w 257"/>
                <a:gd name="T49" fmla="*/ 98 h 197"/>
                <a:gd name="T50" fmla="*/ 257 w 257"/>
                <a:gd name="T51" fmla="*/ 60 h 197"/>
                <a:gd name="T52" fmla="*/ 257 w 257"/>
                <a:gd name="T53" fmla="*/ 68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7" h="197">
                  <a:moveTo>
                    <a:pt x="257" y="60"/>
                  </a:moveTo>
                  <a:lnTo>
                    <a:pt x="189" y="7"/>
                  </a:lnTo>
                  <a:lnTo>
                    <a:pt x="129" y="15"/>
                  </a:lnTo>
                  <a:lnTo>
                    <a:pt x="113" y="0"/>
                  </a:lnTo>
                  <a:lnTo>
                    <a:pt x="45" y="7"/>
                  </a:lnTo>
                  <a:lnTo>
                    <a:pt x="7" y="22"/>
                  </a:lnTo>
                  <a:lnTo>
                    <a:pt x="0" y="45"/>
                  </a:lnTo>
                  <a:lnTo>
                    <a:pt x="30" y="53"/>
                  </a:lnTo>
                  <a:lnTo>
                    <a:pt x="45" y="91"/>
                  </a:lnTo>
                  <a:lnTo>
                    <a:pt x="113" y="136"/>
                  </a:lnTo>
                  <a:lnTo>
                    <a:pt x="136" y="182"/>
                  </a:lnTo>
                  <a:lnTo>
                    <a:pt x="151" y="197"/>
                  </a:lnTo>
                  <a:lnTo>
                    <a:pt x="159" y="159"/>
                  </a:lnTo>
                  <a:lnTo>
                    <a:pt x="181" y="159"/>
                  </a:lnTo>
                  <a:lnTo>
                    <a:pt x="181" y="144"/>
                  </a:lnTo>
                  <a:lnTo>
                    <a:pt x="189" y="159"/>
                  </a:lnTo>
                  <a:lnTo>
                    <a:pt x="197" y="151"/>
                  </a:lnTo>
                  <a:lnTo>
                    <a:pt x="189" y="151"/>
                  </a:lnTo>
                  <a:lnTo>
                    <a:pt x="197" y="144"/>
                  </a:lnTo>
                  <a:lnTo>
                    <a:pt x="197" y="136"/>
                  </a:lnTo>
                  <a:lnTo>
                    <a:pt x="204" y="136"/>
                  </a:lnTo>
                  <a:lnTo>
                    <a:pt x="227" y="113"/>
                  </a:lnTo>
                  <a:lnTo>
                    <a:pt x="227" y="91"/>
                  </a:lnTo>
                  <a:lnTo>
                    <a:pt x="234" y="83"/>
                  </a:lnTo>
                  <a:lnTo>
                    <a:pt x="234" y="98"/>
                  </a:lnTo>
                  <a:lnTo>
                    <a:pt x="257" y="60"/>
                  </a:lnTo>
                  <a:lnTo>
                    <a:pt x="257" y="6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24" name="Freeform 243"/>
            <p:cNvSpPr>
              <a:spLocks/>
            </p:cNvSpPr>
            <p:nvPr/>
          </p:nvSpPr>
          <p:spPr bwMode="auto">
            <a:xfrm>
              <a:off x="2536" y="1671"/>
              <a:ext cx="348" cy="235"/>
            </a:xfrm>
            <a:custGeom>
              <a:avLst/>
              <a:gdLst>
                <a:gd name="T0" fmla="*/ 340 w 348"/>
                <a:gd name="T1" fmla="*/ 220 h 235"/>
                <a:gd name="T2" fmla="*/ 348 w 348"/>
                <a:gd name="T3" fmla="*/ 235 h 235"/>
                <a:gd name="T4" fmla="*/ 317 w 348"/>
                <a:gd name="T5" fmla="*/ 212 h 235"/>
                <a:gd name="T6" fmla="*/ 280 w 348"/>
                <a:gd name="T7" fmla="*/ 212 h 235"/>
                <a:gd name="T8" fmla="*/ 257 w 348"/>
                <a:gd name="T9" fmla="*/ 197 h 235"/>
                <a:gd name="T10" fmla="*/ 0 w 348"/>
                <a:gd name="T11" fmla="*/ 182 h 235"/>
                <a:gd name="T12" fmla="*/ 7 w 348"/>
                <a:gd name="T13" fmla="*/ 53 h 235"/>
                <a:gd name="T14" fmla="*/ 15 w 348"/>
                <a:gd name="T15" fmla="*/ 0 h 235"/>
                <a:gd name="T16" fmla="*/ 348 w 348"/>
                <a:gd name="T17" fmla="*/ 15 h 235"/>
                <a:gd name="T18" fmla="*/ 333 w 348"/>
                <a:gd name="T19" fmla="*/ 30 h 235"/>
                <a:gd name="T20" fmla="*/ 348 w 348"/>
                <a:gd name="T21" fmla="*/ 53 h 235"/>
                <a:gd name="T22" fmla="*/ 348 w 348"/>
                <a:gd name="T23" fmla="*/ 167 h 235"/>
                <a:gd name="T24" fmla="*/ 340 w 348"/>
                <a:gd name="T25" fmla="*/ 167 h 235"/>
                <a:gd name="T26" fmla="*/ 348 w 348"/>
                <a:gd name="T27" fmla="*/ 189 h 235"/>
                <a:gd name="T28" fmla="*/ 340 w 348"/>
                <a:gd name="T29" fmla="*/ 22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8" h="235">
                  <a:moveTo>
                    <a:pt x="340" y="220"/>
                  </a:moveTo>
                  <a:lnTo>
                    <a:pt x="348" y="235"/>
                  </a:lnTo>
                  <a:lnTo>
                    <a:pt x="317" y="212"/>
                  </a:lnTo>
                  <a:lnTo>
                    <a:pt x="280" y="212"/>
                  </a:lnTo>
                  <a:lnTo>
                    <a:pt x="257" y="197"/>
                  </a:lnTo>
                  <a:lnTo>
                    <a:pt x="0" y="182"/>
                  </a:lnTo>
                  <a:lnTo>
                    <a:pt x="7" y="53"/>
                  </a:lnTo>
                  <a:lnTo>
                    <a:pt x="15" y="0"/>
                  </a:lnTo>
                  <a:lnTo>
                    <a:pt x="348" y="15"/>
                  </a:lnTo>
                  <a:lnTo>
                    <a:pt x="333" y="30"/>
                  </a:lnTo>
                  <a:lnTo>
                    <a:pt x="348" y="53"/>
                  </a:lnTo>
                  <a:lnTo>
                    <a:pt x="348" y="167"/>
                  </a:lnTo>
                  <a:lnTo>
                    <a:pt x="340" y="167"/>
                  </a:lnTo>
                  <a:lnTo>
                    <a:pt x="348" y="189"/>
                  </a:lnTo>
                  <a:lnTo>
                    <a:pt x="340" y="22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25" name="Freeform 244"/>
            <p:cNvSpPr>
              <a:spLocks/>
            </p:cNvSpPr>
            <p:nvPr/>
          </p:nvSpPr>
          <p:spPr bwMode="auto">
            <a:xfrm>
              <a:off x="2536" y="1671"/>
              <a:ext cx="348" cy="235"/>
            </a:xfrm>
            <a:custGeom>
              <a:avLst/>
              <a:gdLst>
                <a:gd name="T0" fmla="*/ 340 w 348"/>
                <a:gd name="T1" fmla="*/ 220 h 235"/>
                <a:gd name="T2" fmla="*/ 348 w 348"/>
                <a:gd name="T3" fmla="*/ 235 h 235"/>
                <a:gd name="T4" fmla="*/ 317 w 348"/>
                <a:gd name="T5" fmla="*/ 212 h 235"/>
                <a:gd name="T6" fmla="*/ 280 w 348"/>
                <a:gd name="T7" fmla="*/ 212 h 235"/>
                <a:gd name="T8" fmla="*/ 257 w 348"/>
                <a:gd name="T9" fmla="*/ 197 h 235"/>
                <a:gd name="T10" fmla="*/ 0 w 348"/>
                <a:gd name="T11" fmla="*/ 182 h 235"/>
                <a:gd name="T12" fmla="*/ 7 w 348"/>
                <a:gd name="T13" fmla="*/ 53 h 235"/>
                <a:gd name="T14" fmla="*/ 15 w 348"/>
                <a:gd name="T15" fmla="*/ 0 h 235"/>
                <a:gd name="T16" fmla="*/ 348 w 348"/>
                <a:gd name="T17" fmla="*/ 15 h 235"/>
                <a:gd name="T18" fmla="*/ 333 w 348"/>
                <a:gd name="T19" fmla="*/ 30 h 235"/>
                <a:gd name="T20" fmla="*/ 348 w 348"/>
                <a:gd name="T21" fmla="*/ 53 h 235"/>
                <a:gd name="T22" fmla="*/ 348 w 348"/>
                <a:gd name="T23" fmla="*/ 167 h 235"/>
                <a:gd name="T24" fmla="*/ 340 w 348"/>
                <a:gd name="T25" fmla="*/ 167 h 235"/>
                <a:gd name="T26" fmla="*/ 348 w 348"/>
                <a:gd name="T27" fmla="*/ 189 h 235"/>
                <a:gd name="T28" fmla="*/ 340 w 348"/>
                <a:gd name="T29" fmla="*/ 220 h 235"/>
                <a:gd name="T30" fmla="*/ 340 w 348"/>
                <a:gd name="T31" fmla="*/ 227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8" h="235">
                  <a:moveTo>
                    <a:pt x="340" y="220"/>
                  </a:moveTo>
                  <a:lnTo>
                    <a:pt x="348" y="235"/>
                  </a:lnTo>
                  <a:lnTo>
                    <a:pt x="317" y="212"/>
                  </a:lnTo>
                  <a:lnTo>
                    <a:pt x="280" y="212"/>
                  </a:lnTo>
                  <a:lnTo>
                    <a:pt x="257" y="197"/>
                  </a:lnTo>
                  <a:lnTo>
                    <a:pt x="0" y="182"/>
                  </a:lnTo>
                  <a:lnTo>
                    <a:pt x="7" y="53"/>
                  </a:lnTo>
                  <a:lnTo>
                    <a:pt x="15" y="0"/>
                  </a:lnTo>
                  <a:lnTo>
                    <a:pt x="348" y="15"/>
                  </a:lnTo>
                  <a:lnTo>
                    <a:pt x="333" y="30"/>
                  </a:lnTo>
                  <a:lnTo>
                    <a:pt x="348" y="53"/>
                  </a:lnTo>
                  <a:lnTo>
                    <a:pt x="348" y="167"/>
                  </a:lnTo>
                  <a:lnTo>
                    <a:pt x="340" y="167"/>
                  </a:lnTo>
                  <a:lnTo>
                    <a:pt x="348" y="189"/>
                  </a:lnTo>
                  <a:lnTo>
                    <a:pt x="340" y="220"/>
                  </a:lnTo>
                  <a:lnTo>
                    <a:pt x="340" y="22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26" name="Freeform 245"/>
            <p:cNvSpPr>
              <a:spLocks/>
            </p:cNvSpPr>
            <p:nvPr/>
          </p:nvSpPr>
          <p:spPr bwMode="auto">
            <a:xfrm>
              <a:off x="3202" y="2232"/>
              <a:ext cx="431" cy="144"/>
            </a:xfrm>
            <a:custGeom>
              <a:avLst/>
              <a:gdLst>
                <a:gd name="T0" fmla="*/ 431 w 431"/>
                <a:gd name="T1" fmla="*/ 0 h 144"/>
                <a:gd name="T2" fmla="*/ 431 w 431"/>
                <a:gd name="T3" fmla="*/ 15 h 144"/>
                <a:gd name="T4" fmla="*/ 416 w 431"/>
                <a:gd name="T5" fmla="*/ 30 h 144"/>
                <a:gd name="T6" fmla="*/ 393 w 431"/>
                <a:gd name="T7" fmla="*/ 46 h 144"/>
                <a:gd name="T8" fmla="*/ 386 w 431"/>
                <a:gd name="T9" fmla="*/ 38 h 144"/>
                <a:gd name="T10" fmla="*/ 370 w 431"/>
                <a:gd name="T11" fmla="*/ 61 h 144"/>
                <a:gd name="T12" fmla="*/ 333 w 431"/>
                <a:gd name="T13" fmla="*/ 84 h 144"/>
                <a:gd name="T14" fmla="*/ 325 w 431"/>
                <a:gd name="T15" fmla="*/ 99 h 144"/>
                <a:gd name="T16" fmla="*/ 310 w 431"/>
                <a:gd name="T17" fmla="*/ 99 h 144"/>
                <a:gd name="T18" fmla="*/ 310 w 431"/>
                <a:gd name="T19" fmla="*/ 114 h 144"/>
                <a:gd name="T20" fmla="*/ 242 w 431"/>
                <a:gd name="T21" fmla="*/ 121 h 144"/>
                <a:gd name="T22" fmla="*/ 113 w 431"/>
                <a:gd name="T23" fmla="*/ 137 h 144"/>
                <a:gd name="T24" fmla="*/ 0 w 431"/>
                <a:gd name="T25" fmla="*/ 144 h 144"/>
                <a:gd name="T26" fmla="*/ 15 w 431"/>
                <a:gd name="T27" fmla="*/ 137 h 144"/>
                <a:gd name="T28" fmla="*/ 7 w 431"/>
                <a:gd name="T29" fmla="*/ 114 h 144"/>
                <a:gd name="T30" fmla="*/ 22 w 431"/>
                <a:gd name="T31" fmla="*/ 106 h 144"/>
                <a:gd name="T32" fmla="*/ 15 w 431"/>
                <a:gd name="T33" fmla="*/ 99 h 144"/>
                <a:gd name="T34" fmla="*/ 30 w 431"/>
                <a:gd name="T35" fmla="*/ 84 h 144"/>
                <a:gd name="T36" fmla="*/ 30 w 431"/>
                <a:gd name="T37" fmla="*/ 76 h 144"/>
                <a:gd name="T38" fmla="*/ 37 w 431"/>
                <a:gd name="T39" fmla="*/ 46 h 144"/>
                <a:gd name="T40" fmla="*/ 113 w 431"/>
                <a:gd name="T41" fmla="*/ 38 h 144"/>
                <a:gd name="T42" fmla="*/ 106 w 431"/>
                <a:gd name="T43" fmla="*/ 30 h 144"/>
                <a:gd name="T44" fmla="*/ 333 w 431"/>
                <a:gd name="T45" fmla="*/ 8 h 144"/>
                <a:gd name="T46" fmla="*/ 431 w 431"/>
                <a:gd name="T4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1" h="144">
                  <a:moveTo>
                    <a:pt x="431" y="0"/>
                  </a:moveTo>
                  <a:lnTo>
                    <a:pt x="431" y="15"/>
                  </a:lnTo>
                  <a:lnTo>
                    <a:pt x="416" y="30"/>
                  </a:lnTo>
                  <a:lnTo>
                    <a:pt x="393" y="46"/>
                  </a:lnTo>
                  <a:lnTo>
                    <a:pt x="386" y="38"/>
                  </a:lnTo>
                  <a:lnTo>
                    <a:pt x="370" y="61"/>
                  </a:lnTo>
                  <a:lnTo>
                    <a:pt x="333" y="84"/>
                  </a:lnTo>
                  <a:lnTo>
                    <a:pt x="325" y="99"/>
                  </a:lnTo>
                  <a:lnTo>
                    <a:pt x="310" y="99"/>
                  </a:lnTo>
                  <a:lnTo>
                    <a:pt x="310" y="114"/>
                  </a:lnTo>
                  <a:lnTo>
                    <a:pt x="242" y="121"/>
                  </a:lnTo>
                  <a:lnTo>
                    <a:pt x="113" y="137"/>
                  </a:lnTo>
                  <a:lnTo>
                    <a:pt x="0" y="144"/>
                  </a:lnTo>
                  <a:lnTo>
                    <a:pt x="15" y="137"/>
                  </a:lnTo>
                  <a:lnTo>
                    <a:pt x="7" y="114"/>
                  </a:lnTo>
                  <a:lnTo>
                    <a:pt x="22" y="106"/>
                  </a:lnTo>
                  <a:lnTo>
                    <a:pt x="15" y="99"/>
                  </a:lnTo>
                  <a:lnTo>
                    <a:pt x="30" y="84"/>
                  </a:lnTo>
                  <a:lnTo>
                    <a:pt x="30" y="76"/>
                  </a:lnTo>
                  <a:lnTo>
                    <a:pt x="37" y="46"/>
                  </a:lnTo>
                  <a:lnTo>
                    <a:pt x="113" y="38"/>
                  </a:lnTo>
                  <a:lnTo>
                    <a:pt x="106" y="30"/>
                  </a:lnTo>
                  <a:lnTo>
                    <a:pt x="333" y="8"/>
                  </a:lnTo>
                  <a:lnTo>
                    <a:pt x="431"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27" name="Freeform 246"/>
            <p:cNvSpPr>
              <a:spLocks/>
            </p:cNvSpPr>
            <p:nvPr/>
          </p:nvSpPr>
          <p:spPr bwMode="auto">
            <a:xfrm>
              <a:off x="3202" y="2232"/>
              <a:ext cx="431" cy="144"/>
            </a:xfrm>
            <a:custGeom>
              <a:avLst/>
              <a:gdLst>
                <a:gd name="T0" fmla="*/ 431 w 431"/>
                <a:gd name="T1" fmla="*/ 0 h 144"/>
                <a:gd name="T2" fmla="*/ 431 w 431"/>
                <a:gd name="T3" fmla="*/ 15 h 144"/>
                <a:gd name="T4" fmla="*/ 416 w 431"/>
                <a:gd name="T5" fmla="*/ 30 h 144"/>
                <a:gd name="T6" fmla="*/ 393 w 431"/>
                <a:gd name="T7" fmla="*/ 46 h 144"/>
                <a:gd name="T8" fmla="*/ 386 w 431"/>
                <a:gd name="T9" fmla="*/ 38 h 144"/>
                <a:gd name="T10" fmla="*/ 370 w 431"/>
                <a:gd name="T11" fmla="*/ 61 h 144"/>
                <a:gd name="T12" fmla="*/ 333 w 431"/>
                <a:gd name="T13" fmla="*/ 84 h 144"/>
                <a:gd name="T14" fmla="*/ 325 w 431"/>
                <a:gd name="T15" fmla="*/ 99 h 144"/>
                <a:gd name="T16" fmla="*/ 310 w 431"/>
                <a:gd name="T17" fmla="*/ 99 h 144"/>
                <a:gd name="T18" fmla="*/ 310 w 431"/>
                <a:gd name="T19" fmla="*/ 114 h 144"/>
                <a:gd name="T20" fmla="*/ 242 w 431"/>
                <a:gd name="T21" fmla="*/ 121 h 144"/>
                <a:gd name="T22" fmla="*/ 113 w 431"/>
                <a:gd name="T23" fmla="*/ 137 h 144"/>
                <a:gd name="T24" fmla="*/ 0 w 431"/>
                <a:gd name="T25" fmla="*/ 144 h 144"/>
                <a:gd name="T26" fmla="*/ 15 w 431"/>
                <a:gd name="T27" fmla="*/ 137 h 144"/>
                <a:gd name="T28" fmla="*/ 7 w 431"/>
                <a:gd name="T29" fmla="*/ 114 h 144"/>
                <a:gd name="T30" fmla="*/ 22 w 431"/>
                <a:gd name="T31" fmla="*/ 106 h 144"/>
                <a:gd name="T32" fmla="*/ 15 w 431"/>
                <a:gd name="T33" fmla="*/ 99 h 144"/>
                <a:gd name="T34" fmla="*/ 30 w 431"/>
                <a:gd name="T35" fmla="*/ 84 h 144"/>
                <a:gd name="T36" fmla="*/ 30 w 431"/>
                <a:gd name="T37" fmla="*/ 76 h 144"/>
                <a:gd name="T38" fmla="*/ 37 w 431"/>
                <a:gd name="T39" fmla="*/ 46 h 144"/>
                <a:gd name="T40" fmla="*/ 113 w 431"/>
                <a:gd name="T41" fmla="*/ 38 h 144"/>
                <a:gd name="T42" fmla="*/ 106 w 431"/>
                <a:gd name="T43" fmla="*/ 30 h 144"/>
                <a:gd name="T44" fmla="*/ 333 w 431"/>
                <a:gd name="T45" fmla="*/ 8 h 144"/>
                <a:gd name="T46" fmla="*/ 431 w 431"/>
                <a:gd name="T47" fmla="*/ 0 h 144"/>
                <a:gd name="T48" fmla="*/ 431 w 431"/>
                <a:gd name="T49" fmla="*/ 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1" h="144">
                  <a:moveTo>
                    <a:pt x="431" y="0"/>
                  </a:moveTo>
                  <a:lnTo>
                    <a:pt x="431" y="15"/>
                  </a:lnTo>
                  <a:lnTo>
                    <a:pt x="416" y="30"/>
                  </a:lnTo>
                  <a:lnTo>
                    <a:pt x="393" y="46"/>
                  </a:lnTo>
                  <a:lnTo>
                    <a:pt x="386" y="38"/>
                  </a:lnTo>
                  <a:lnTo>
                    <a:pt x="370" y="61"/>
                  </a:lnTo>
                  <a:lnTo>
                    <a:pt x="333" y="84"/>
                  </a:lnTo>
                  <a:lnTo>
                    <a:pt x="325" y="99"/>
                  </a:lnTo>
                  <a:lnTo>
                    <a:pt x="310" y="99"/>
                  </a:lnTo>
                  <a:lnTo>
                    <a:pt x="310" y="114"/>
                  </a:lnTo>
                  <a:lnTo>
                    <a:pt x="242" y="121"/>
                  </a:lnTo>
                  <a:lnTo>
                    <a:pt x="113" y="137"/>
                  </a:lnTo>
                  <a:lnTo>
                    <a:pt x="0" y="144"/>
                  </a:lnTo>
                  <a:lnTo>
                    <a:pt x="15" y="137"/>
                  </a:lnTo>
                  <a:lnTo>
                    <a:pt x="7" y="114"/>
                  </a:lnTo>
                  <a:lnTo>
                    <a:pt x="22" y="106"/>
                  </a:lnTo>
                  <a:lnTo>
                    <a:pt x="15" y="99"/>
                  </a:lnTo>
                  <a:lnTo>
                    <a:pt x="30" y="84"/>
                  </a:lnTo>
                  <a:lnTo>
                    <a:pt x="30" y="76"/>
                  </a:lnTo>
                  <a:lnTo>
                    <a:pt x="37" y="46"/>
                  </a:lnTo>
                  <a:lnTo>
                    <a:pt x="113" y="38"/>
                  </a:lnTo>
                  <a:lnTo>
                    <a:pt x="106" y="30"/>
                  </a:lnTo>
                  <a:lnTo>
                    <a:pt x="333" y="8"/>
                  </a:lnTo>
                  <a:lnTo>
                    <a:pt x="431" y="0"/>
                  </a:lnTo>
                  <a:lnTo>
                    <a:pt x="431"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28" name="Freeform 247"/>
            <p:cNvSpPr>
              <a:spLocks/>
            </p:cNvSpPr>
            <p:nvPr/>
          </p:nvSpPr>
          <p:spPr bwMode="auto">
            <a:xfrm>
              <a:off x="2331" y="2278"/>
              <a:ext cx="712" cy="690"/>
            </a:xfrm>
            <a:custGeom>
              <a:avLst/>
              <a:gdLst>
                <a:gd name="T0" fmla="*/ 681 w 712"/>
                <a:gd name="T1" fmla="*/ 197 h 690"/>
                <a:gd name="T2" fmla="*/ 613 w 712"/>
                <a:gd name="T3" fmla="*/ 174 h 690"/>
                <a:gd name="T4" fmla="*/ 560 w 712"/>
                <a:gd name="T5" fmla="*/ 189 h 690"/>
                <a:gd name="T6" fmla="*/ 538 w 712"/>
                <a:gd name="T7" fmla="*/ 182 h 690"/>
                <a:gd name="T8" fmla="*/ 515 w 712"/>
                <a:gd name="T9" fmla="*/ 189 h 690"/>
                <a:gd name="T10" fmla="*/ 500 w 712"/>
                <a:gd name="T11" fmla="*/ 182 h 690"/>
                <a:gd name="T12" fmla="*/ 470 w 712"/>
                <a:gd name="T13" fmla="*/ 174 h 690"/>
                <a:gd name="T14" fmla="*/ 447 w 712"/>
                <a:gd name="T15" fmla="*/ 166 h 690"/>
                <a:gd name="T16" fmla="*/ 401 w 712"/>
                <a:gd name="T17" fmla="*/ 136 h 690"/>
                <a:gd name="T18" fmla="*/ 364 w 712"/>
                <a:gd name="T19" fmla="*/ 129 h 690"/>
                <a:gd name="T20" fmla="*/ 220 w 712"/>
                <a:gd name="T21" fmla="*/ 0 h 690"/>
                <a:gd name="T22" fmla="*/ 0 w 712"/>
                <a:gd name="T23" fmla="*/ 265 h 690"/>
                <a:gd name="T24" fmla="*/ 84 w 712"/>
                <a:gd name="T25" fmla="*/ 364 h 690"/>
                <a:gd name="T26" fmla="*/ 167 w 712"/>
                <a:gd name="T27" fmla="*/ 477 h 690"/>
                <a:gd name="T28" fmla="*/ 205 w 712"/>
                <a:gd name="T29" fmla="*/ 432 h 690"/>
                <a:gd name="T30" fmla="*/ 273 w 712"/>
                <a:gd name="T31" fmla="*/ 432 h 690"/>
                <a:gd name="T32" fmla="*/ 333 w 712"/>
                <a:gd name="T33" fmla="*/ 531 h 690"/>
                <a:gd name="T34" fmla="*/ 379 w 712"/>
                <a:gd name="T35" fmla="*/ 614 h 690"/>
                <a:gd name="T36" fmla="*/ 447 w 712"/>
                <a:gd name="T37" fmla="*/ 675 h 690"/>
                <a:gd name="T38" fmla="*/ 492 w 712"/>
                <a:gd name="T39" fmla="*/ 690 h 690"/>
                <a:gd name="T40" fmla="*/ 485 w 712"/>
                <a:gd name="T41" fmla="*/ 629 h 690"/>
                <a:gd name="T42" fmla="*/ 477 w 712"/>
                <a:gd name="T43" fmla="*/ 599 h 690"/>
                <a:gd name="T44" fmla="*/ 485 w 712"/>
                <a:gd name="T45" fmla="*/ 599 h 690"/>
                <a:gd name="T46" fmla="*/ 485 w 712"/>
                <a:gd name="T47" fmla="*/ 599 h 690"/>
                <a:gd name="T48" fmla="*/ 507 w 712"/>
                <a:gd name="T49" fmla="*/ 569 h 690"/>
                <a:gd name="T50" fmla="*/ 492 w 712"/>
                <a:gd name="T51" fmla="*/ 561 h 690"/>
                <a:gd name="T52" fmla="*/ 515 w 712"/>
                <a:gd name="T53" fmla="*/ 546 h 690"/>
                <a:gd name="T54" fmla="*/ 507 w 712"/>
                <a:gd name="T55" fmla="*/ 546 h 690"/>
                <a:gd name="T56" fmla="*/ 530 w 712"/>
                <a:gd name="T57" fmla="*/ 523 h 690"/>
                <a:gd name="T58" fmla="*/ 553 w 712"/>
                <a:gd name="T59" fmla="*/ 523 h 690"/>
                <a:gd name="T60" fmla="*/ 553 w 712"/>
                <a:gd name="T61" fmla="*/ 508 h 690"/>
                <a:gd name="T62" fmla="*/ 568 w 712"/>
                <a:gd name="T63" fmla="*/ 508 h 690"/>
                <a:gd name="T64" fmla="*/ 575 w 712"/>
                <a:gd name="T65" fmla="*/ 515 h 690"/>
                <a:gd name="T66" fmla="*/ 621 w 712"/>
                <a:gd name="T67" fmla="*/ 485 h 690"/>
                <a:gd name="T68" fmla="*/ 621 w 712"/>
                <a:gd name="T69" fmla="*/ 477 h 690"/>
                <a:gd name="T70" fmla="*/ 628 w 712"/>
                <a:gd name="T71" fmla="*/ 447 h 690"/>
                <a:gd name="T72" fmla="*/ 644 w 712"/>
                <a:gd name="T73" fmla="*/ 455 h 690"/>
                <a:gd name="T74" fmla="*/ 644 w 712"/>
                <a:gd name="T75" fmla="*/ 462 h 690"/>
                <a:gd name="T76" fmla="*/ 689 w 712"/>
                <a:gd name="T77" fmla="*/ 440 h 690"/>
                <a:gd name="T78" fmla="*/ 712 w 712"/>
                <a:gd name="T79" fmla="*/ 356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12" h="690">
                  <a:moveTo>
                    <a:pt x="681" y="295"/>
                  </a:moveTo>
                  <a:lnTo>
                    <a:pt x="681" y="197"/>
                  </a:lnTo>
                  <a:lnTo>
                    <a:pt x="659" y="189"/>
                  </a:lnTo>
                  <a:lnTo>
                    <a:pt x="613" y="174"/>
                  </a:lnTo>
                  <a:lnTo>
                    <a:pt x="568" y="182"/>
                  </a:lnTo>
                  <a:lnTo>
                    <a:pt x="560" y="189"/>
                  </a:lnTo>
                  <a:lnTo>
                    <a:pt x="545" y="174"/>
                  </a:lnTo>
                  <a:lnTo>
                    <a:pt x="538" y="182"/>
                  </a:lnTo>
                  <a:lnTo>
                    <a:pt x="522" y="174"/>
                  </a:lnTo>
                  <a:lnTo>
                    <a:pt x="515" y="189"/>
                  </a:lnTo>
                  <a:lnTo>
                    <a:pt x="515" y="174"/>
                  </a:lnTo>
                  <a:lnTo>
                    <a:pt x="500" y="182"/>
                  </a:lnTo>
                  <a:lnTo>
                    <a:pt x="485" y="166"/>
                  </a:lnTo>
                  <a:lnTo>
                    <a:pt x="470" y="174"/>
                  </a:lnTo>
                  <a:lnTo>
                    <a:pt x="462" y="159"/>
                  </a:lnTo>
                  <a:lnTo>
                    <a:pt x="447" y="166"/>
                  </a:lnTo>
                  <a:lnTo>
                    <a:pt x="409" y="151"/>
                  </a:lnTo>
                  <a:lnTo>
                    <a:pt x="401" y="136"/>
                  </a:lnTo>
                  <a:lnTo>
                    <a:pt x="379" y="144"/>
                  </a:lnTo>
                  <a:lnTo>
                    <a:pt x="364" y="129"/>
                  </a:lnTo>
                  <a:lnTo>
                    <a:pt x="371" y="7"/>
                  </a:lnTo>
                  <a:lnTo>
                    <a:pt x="220" y="0"/>
                  </a:lnTo>
                  <a:lnTo>
                    <a:pt x="197" y="280"/>
                  </a:lnTo>
                  <a:lnTo>
                    <a:pt x="0" y="265"/>
                  </a:lnTo>
                  <a:lnTo>
                    <a:pt x="8" y="280"/>
                  </a:lnTo>
                  <a:lnTo>
                    <a:pt x="84" y="364"/>
                  </a:lnTo>
                  <a:lnTo>
                    <a:pt x="106" y="432"/>
                  </a:lnTo>
                  <a:lnTo>
                    <a:pt x="167" y="477"/>
                  </a:lnTo>
                  <a:lnTo>
                    <a:pt x="189" y="462"/>
                  </a:lnTo>
                  <a:lnTo>
                    <a:pt x="205" y="432"/>
                  </a:lnTo>
                  <a:lnTo>
                    <a:pt x="227" y="424"/>
                  </a:lnTo>
                  <a:lnTo>
                    <a:pt x="273" y="432"/>
                  </a:lnTo>
                  <a:lnTo>
                    <a:pt x="311" y="477"/>
                  </a:lnTo>
                  <a:lnTo>
                    <a:pt x="333" y="531"/>
                  </a:lnTo>
                  <a:lnTo>
                    <a:pt x="379" y="576"/>
                  </a:lnTo>
                  <a:lnTo>
                    <a:pt x="379" y="614"/>
                  </a:lnTo>
                  <a:lnTo>
                    <a:pt x="394" y="652"/>
                  </a:lnTo>
                  <a:lnTo>
                    <a:pt x="447" y="675"/>
                  </a:lnTo>
                  <a:lnTo>
                    <a:pt x="477" y="675"/>
                  </a:lnTo>
                  <a:lnTo>
                    <a:pt x="492" y="690"/>
                  </a:lnTo>
                  <a:lnTo>
                    <a:pt x="507" y="682"/>
                  </a:lnTo>
                  <a:lnTo>
                    <a:pt x="485" y="629"/>
                  </a:lnTo>
                  <a:lnTo>
                    <a:pt x="492" y="599"/>
                  </a:lnTo>
                  <a:lnTo>
                    <a:pt x="477" y="599"/>
                  </a:lnTo>
                  <a:lnTo>
                    <a:pt x="477" y="584"/>
                  </a:lnTo>
                  <a:lnTo>
                    <a:pt x="485" y="599"/>
                  </a:lnTo>
                  <a:lnTo>
                    <a:pt x="485" y="584"/>
                  </a:lnTo>
                  <a:lnTo>
                    <a:pt x="485" y="599"/>
                  </a:lnTo>
                  <a:lnTo>
                    <a:pt x="492" y="599"/>
                  </a:lnTo>
                  <a:lnTo>
                    <a:pt x="507" y="569"/>
                  </a:lnTo>
                  <a:lnTo>
                    <a:pt x="500" y="576"/>
                  </a:lnTo>
                  <a:lnTo>
                    <a:pt x="492" y="561"/>
                  </a:lnTo>
                  <a:lnTo>
                    <a:pt x="507" y="561"/>
                  </a:lnTo>
                  <a:lnTo>
                    <a:pt x="515" y="546"/>
                  </a:lnTo>
                  <a:lnTo>
                    <a:pt x="507" y="553"/>
                  </a:lnTo>
                  <a:lnTo>
                    <a:pt x="507" y="546"/>
                  </a:lnTo>
                  <a:lnTo>
                    <a:pt x="530" y="538"/>
                  </a:lnTo>
                  <a:lnTo>
                    <a:pt x="530" y="523"/>
                  </a:lnTo>
                  <a:lnTo>
                    <a:pt x="538" y="531"/>
                  </a:lnTo>
                  <a:lnTo>
                    <a:pt x="553" y="523"/>
                  </a:lnTo>
                  <a:lnTo>
                    <a:pt x="538" y="508"/>
                  </a:lnTo>
                  <a:lnTo>
                    <a:pt x="553" y="508"/>
                  </a:lnTo>
                  <a:lnTo>
                    <a:pt x="545" y="515"/>
                  </a:lnTo>
                  <a:lnTo>
                    <a:pt x="568" y="508"/>
                  </a:lnTo>
                  <a:lnTo>
                    <a:pt x="560" y="515"/>
                  </a:lnTo>
                  <a:lnTo>
                    <a:pt x="575" y="515"/>
                  </a:lnTo>
                  <a:lnTo>
                    <a:pt x="553" y="531"/>
                  </a:lnTo>
                  <a:lnTo>
                    <a:pt x="621" y="485"/>
                  </a:lnTo>
                  <a:lnTo>
                    <a:pt x="613" y="493"/>
                  </a:lnTo>
                  <a:lnTo>
                    <a:pt x="621" y="477"/>
                  </a:lnTo>
                  <a:lnTo>
                    <a:pt x="636" y="470"/>
                  </a:lnTo>
                  <a:lnTo>
                    <a:pt x="628" y="447"/>
                  </a:lnTo>
                  <a:lnTo>
                    <a:pt x="644" y="440"/>
                  </a:lnTo>
                  <a:lnTo>
                    <a:pt x="644" y="455"/>
                  </a:lnTo>
                  <a:lnTo>
                    <a:pt x="659" y="455"/>
                  </a:lnTo>
                  <a:lnTo>
                    <a:pt x="644" y="462"/>
                  </a:lnTo>
                  <a:lnTo>
                    <a:pt x="697" y="447"/>
                  </a:lnTo>
                  <a:lnTo>
                    <a:pt x="689" y="440"/>
                  </a:lnTo>
                  <a:lnTo>
                    <a:pt x="697" y="424"/>
                  </a:lnTo>
                  <a:lnTo>
                    <a:pt x="712" y="356"/>
                  </a:lnTo>
                  <a:lnTo>
                    <a:pt x="681" y="29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29" name="Freeform 248"/>
            <p:cNvSpPr>
              <a:spLocks/>
            </p:cNvSpPr>
            <p:nvPr/>
          </p:nvSpPr>
          <p:spPr bwMode="auto">
            <a:xfrm>
              <a:off x="2331" y="2278"/>
              <a:ext cx="712" cy="690"/>
            </a:xfrm>
            <a:custGeom>
              <a:avLst/>
              <a:gdLst>
                <a:gd name="T0" fmla="*/ 681 w 712"/>
                <a:gd name="T1" fmla="*/ 197 h 690"/>
                <a:gd name="T2" fmla="*/ 613 w 712"/>
                <a:gd name="T3" fmla="*/ 174 h 690"/>
                <a:gd name="T4" fmla="*/ 560 w 712"/>
                <a:gd name="T5" fmla="*/ 189 h 690"/>
                <a:gd name="T6" fmla="*/ 538 w 712"/>
                <a:gd name="T7" fmla="*/ 182 h 690"/>
                <a:gd name="T8" fmla="*/ 515 w 712"/>
                <a:gd name="T9" fmla="*/ 189 h 690"/>
                <a:gd name="T10" fmla="*/ 500 w 712"/>
                <a:gd name="T11" fmla="*/ 182 h 690"/>
                <a:gd name="T12" fmla="*/ 470 w 712"/>
                <a:gd name="T13" fmla="*/ 174 h 690"/>
                <a:gd name="T14" fmla="*/ 447 w 712"/>
                <a:gd name="T15" fmla="*/ 166 h 690"/>
                <a:gd name="T16" fmla="*/ 401 w 712"/>
                <a:gd name="T17" fmla="*/ 136 h 690"/>
                <a:gd name="T18" fmla="*/ 364 w 712"/>
                <a:gd name="T19" fmla="*/ 129 h 690"/>
                <a:gd name="T20" fmla="*/ 220 w 712"/>
                <a:gd name="T21" fmla="*/ 0 h 690"/>
                <a:gd name="T22" fmla="*/ 0 w 712"/>
                <a:gd name="T23" fmla="*/ 265 h 690"/>
                <a:gd name="T24" fmla="*/ 84 w 712"/>
                <a:gd name="T25" fmla="*/ 364 h 690"/>
                <a:gd name="T26" fmla="*/ 167 w 712"/>
                <a:gd name="T27" fmla="*/ 477 h 690"/>
                <a:gd name="T28" fmla="*/ 205 w 712"/>
                <a:gd name="T29" fmla="*/ 432 h 690"/>
                <a:gd name="T30" fmla="*/ 273 w 712"/>
                <a:gd name="T31" fmla="*/ 432 h 690"/>
                <a:gd name="T32" fmla="*/ 333 w 712"/>
                <a:gd name="T33" fmla="*/ 531 h 690"/>
                <a:gd name="T34" fmla="*/ 379 w 712"/>
                <a:gd name="T35" fmla="*/ 614 h 690"/>
                <a:gd name="T36" fmla="*/ 447 w 712"/>
                <a:gd name="T37" fmla="*/ 675 h 690"/>
                <a:gd name="T38" fmla="*/ 492 w 712"/>
                <a:gd name="T39" fmla="*/ 690 h 690"/>
                <a:gd name="T40" fmla="*/ 485 w 712"/>
                <a:gd name="T41" fmla="*/ 629 h 690"/>
                <a:gd name="T42" fmla="*/ 477 w 712"/>
                <a:gd name="T43" fmla="*/ 599 h 690"/>
                <a:gd name="T44" fmla="*/ 485 w 712"/>
                <a:gd name="T45" fmla="*/ 599 h 690"/>
                <a:gd name="T46" fmla="*/ 485 w 712"/>
                <a:gd name="T47" fmla="*/ 599 h 690"/>
                <a:gd name="T48" fmla="*/ 507 w 712"/>
                <a:gd name="T49" fmla="*/ 569 h 690"/>
                <a:gd name="T50" fmla="*/ 492 w 712"/>
                <a:gd name="T51" fmla="*/ 561 h 690"/>
                <a:gd name="T52" fmla="*/ 515 w 712"/>
                <a:gd name="T53" fmla="*/ 546 h 690"/>
                <a:gd name="T54" fmla="*/ 507 w 712"/>
                <a:gd name="T55" fmla="*/ 546 h 690"/>
                <a:gd name="T56" fmla="*/ 530 w 712"/>
                <a:gd name="T57" fmla="*/ 523 h 690"/>
                <a:gd name="T58" fmla="*/ 553 w 712"/>
                <a:gd name="T59" fmla="*/ 523 h 690"/>
                <a:gd name="T60" fmla="*/ 553 w 712"/>
                <a:gd name="T61" fmla="*/ 508 h 690"/>
                <a:gd name="T62" fmla="*/ 568 w 712"/>
                <a:gd name="T63" fmla="*/ 508 h 690"/>
                <a:gd name="T64" fmla="*/ 575 w 712"/>
                <a:gd name="T65" fmla="*/ 515 h 690"/>
                <a:gd name="T66" fmla="*/ 621 w 712"/>
                <a:gd name="T67" fmla="*/ 485 h 690"/>
                <a:gd name="T68" fmla="*/ 621 w 712"/>
                <a:gd name="T69" fmla="*/ 477 h 690"/>
                <a:gd name="T70" fmla="*/ 628 w 712"/>
                <a:gd name="T71" fmla="*/ 447 h 690"/>
                <a:gd name="T72" fmla="*/ 644 w 712"/>
                <a:gd name="T73" fmla="*/ 455 h 690"/>
                <a:gd name="T74" fmla="*/ 644 w 712"/>
                <a:gd name="T75" fmla="*/ 462 h 690"/>
                <a:gd name="T76" fmla="*/ 689 w 712"/>
                <a:gd name="T77" fmla="*/ 440 h 690"/>
                <a:gd name="T78" fmla="*/ 712 w 712"/>
                <a:gd name="T79" fmla="*/ 356 h 690"/>
                <a:gd name="T80" fmla="*/ 681 w 712"/>
                <a:gd name="T81" fmla="*/ 3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12" h="690">
                  <a:moveTo>
                    <a:pt x="681" y="295"/>
                  </a:moveTo>
                  <a:lnTo>
                    <a:pt x="681" y="197"/>
                  </a:lnTo>
                  <a:lnTo>
                    <a:pt x="659" y="189"/>
                  </a:lnTo>
                  <a:lnTo>
                    <a:pt x="613" y="174"/>
                  </a:lnTo>
                  <a:lnTo>
                    <a:pt x="568" y="182"/>
                  </a:lnTo>
                  <a:lnTo>
                    <a:pt x="560" y="189"/>
                  </a:lnTo>
                  <a:lnTo>
                    <a:pt x="545" y="174"/>
                  </a:lnTo>
                  <a:lnTo>
                    <a:pt x="538" y="182"/>
                  </a:lnTo>
                  <a:lnTo>
                    <a:pt x="522" y="174"/>
                  </a:lnTo>
                  <a:lnTo>
                    <a:pt x="515" y="189"/>
                  </a:lnTo>
                  <a:lnTo>
                    <a:pt x="515" y="174"/>
                  </a:lnTo>
                  <a:lnTo>
                    <a:pt x="500" y="182"/>
                  </a:lnTo>
                  <a:lnTo>
                    <a:pt x="485" y="166"/>
                  </a:lnTo>
                  <a:lnTo>
                    <a:pt x="470" y="174"/>
                  </a:lnTo>
                  <a:lnTo>
                    <a:pt x="462" y="159"/>
                  </a:lnTo>
                  <a:lnTo>
                    <a:pt x="447" y="166"/>
                  </a:lnTo>
                  <a:lnTo>
                    <a:pt x="409" y="151"/>
                  </a:lnTo>
                  <a:lnTo>
                    <a:pt x="401" y="136"/>
                  </a:lnTo>
                  <a:lnTo>
                    <a:pt x="379" y="144"/>
                  </a:lnTo>
                  <a:lnTo>
                    <a:pt x="364" y="129"/>
                  </a:lnTo>
                  <a:lnTo>
                    <a:pt x="371" y="7"/>
                  </a:lnTo>
                  <a:lnTo>
                    <a:pt x="220" y="0"/>
                  </a:lnTo>
                  <a:lnTo>
                    <a:pt x="197" y="280"/>
                  </a:lnTo>
                  <a:lnTo>
                    <a:pt x="0" y="265"/>
                  </a:lnTo>
                  <a:lnTo>
                    <a:pt x="8" y="280"/>
                  </a:lnTo>
                  <a:lnTo>
                    <a:pt x="84" y="364"/>
                  </a:lnTo>
                  <a:lnTo>
                    <a:pt x="106" y="432"/>
                  </a:lnTo>
                  <a:lnTo>
                    <a:pt x="167" y="477"/>
                  </a:lnTo>
                  <a:lnTo>
                    <a:pt x="189" y="462"/>
                  </a:lnTo>
                  <a:lnTo>
                    <a:pt x="205" y="432"/>
                  </a:lnTo>
                  <a:lnTo>
                    <a:pt x="227" y="424"/>
                  </a:lnTo>
                  <a:lnTo>
                    <a:pt x="273" y="432"/>
                  </a:lnTo>
                  <a:lnTo>
                    <a:pt x="311" y="477"/>
                  </a:lnTo>
                  <a:lnTo>
                    <a:pt x="333" y="531"/>
                  </a:lnTo>
                  <a:lnTo>
                    <a:pt x="379" y="576"/>
                  </a:lnTo>
                  <a:lnTo>
                    <a:pt x="379" y="614"/>
                  </a:lnTo>
                  <a:lnTo>
                    <a:pt x="394" y="652"/>
                  </a:lnTo>
                  <a:lnTo>
                    <a:pt x="447" y="675"/>
                  </a:lnTo>
                  <a:lnTo>
                    <a:pt x="477" y="675"/>
                  </a:lnTo>
                  <a:lnTo>
                    <a:pt x="492" y="690"/>
                  </a:lnTo>
                  <a:lnTo>
                    <a:pt x="507" y="682"/>
                  </a:lnTo>
                  <a:lnTo>
                    <a:pt x="485" y="629"/>
                  </a:lnTo>
                  <a:lnTo>
                    <a:pt x="492" y="599"/>
                  </a:lnTo>
                  <a:lnTo>
                    <a:pt x="477" y="599"/>
                  </a:lnTo>
                  <a:lnTo>
                    <a:pt x="477" y="584"/>
                  </a:lnTo>
                  <a:lnTo>
                    <a:pt x="485" y="599"/>
                  </a:lnTo>
                  <a:lnTo>
                    <a:pt x="485" y="584"/>
                  </a:lnTo>
                  <a:lnTo>
                    <a:pt x="485" y="599"/>
                  </a:lnTo>
                  <a:lnTo>
                    <a:pt x="492" y="599"/>
                  </a:lnTo>
                  <a:lnTo>
                    <a:pt x="507" y="569"/>
                  </a:lnTo>
                  <a:lnTo>
                    <a:pt x="500" y="576"/>
                  </a:lnTo>
                  <a:lnTo>
                    <a:pt x="492" y="561"/>
                  </a:lnTo>
                  <a:lnTo>
                    <a:pt x="507" y="561"/>
                  </a:lnTo>
                  <a:lnTo>
                    <a:pt x="515" y="546"/>
                  </a:lnTo>
                  <a:lnTo>
                    <a:pt x="507" y="553"/>
                  </a:lnTo>
                  <a:lnTo>
                    <a:pt x="507" y="546"/>
                  </a:lnTo>
                  <a:lnTo>
                    <a:pt x="530" y="538"/>
                  </a:lnTo>
                  <a:lnTo>
                    <a:pt x="530" y="523"/>
                  </a:lnTo>
                  <a:lnTo>
                    <a:pt x="538" y="531"/>
                  </a:lnTo>
                  <a:lnTo>
                    <a:pt x="553" y="523"/>
                  </a:lnTo>
                  <a:lnTo>
                    <a:pt x="538" y="508"/>
                  </a:lnTo>
                  <a:lnTo>
                    <a:pt x="553" y="508"/>
                  </a:lnTo>
                  <a:lnTo>
                    <a:pt x="545" y="515"/>
                  </a:lnTo>
                  <a:lnTo>
                    <a:pt x="568" y="508"/>
                  </a:lnTo>
                  <a:lnTo>
                    <a:pt x="560" y="515"/>
                  </a:lnTo>
                  <a:lnTo>
                    <a:pt x="575" y="515"/>
                  </a:lnTo>
                  <a:lnTo>
                    <a:pt x="553" y="531"/>
                  </a:lnTo>
                  <a:lnTo>
                    <a:pt x="621" y="485"/>
                  </a:lnTo>
                  <a:lnTo>
                    <a:pt x="613" y="493"/>
                  </a:lnTo>
                  <a:lnTo>
                    <a:pt x="621" y="477"/>
                  </a:lnTo>
                  <a:lnTo>
                    <a:pt x="636" y="470"/>
                  </a:lnTo>
                  <a:lnTo>
                    <a:pt x="628" y="447"/>
                  </a:lnTo>
                  <a:lnTo>
                    <a:pt x="644" y="440"/>
                  </a:lnTo>
                  <a:lnTo>
                    <a:pt x="644" y="455"/>
                  </a:lnTo>
                  <a:lnTo>
                    <a:pt x="659" y="455"/>
                  </a:lnTo>
                  <a:lnTo>
                    <a:pt x="644" y="462"/>
                  </a:lnTo>
                  <a:lnTo>
                    <a:pt x="697" y="447"/>
                  </a:lnTo>
                  <a:lnTo>
                    <a:pt x="689" y="440"/>
                  </a:lnTo>
                  <a:lnTo>
                    <a:pt x="697" y="424"/>
                  </a:lnTo>
                  <a:lnTo>
                    <a:pt x="712" y="356"/>
                  </a:lnTo>
                  <a:lnTo>
                    <a:pt x="681" y="295"/>
                  </a:lnTo>
                  <a:lnTo>
                    <a:pt x="681" y="30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30" name="Freeform 249"/>
            <p:cNvSpPr>
              <a:spLocks/>
            </p:cNvSpPr>
            <p:nvPr/>
          </p:nvSpPr>
          <p:spPr bwMode="auto">
            <a:xfrm>
              <a:off x="2831" y="2824"/>
              <a:ext cx="30" cy="60"/>
            </a:xfrm>
            <a:custGeom>
              <a:avLst/>
              <a:gdLst>
                <a:gd name="T0" fmla="*/ 30 w 30"/>
                <a:gd name="T1" fmla="*/ 0 h 60"/>
                <a:gd name="T2" fmla="*/ 0 w 30"/>
                <a:gd name="T3" fmla="*/ 60 h 60"/>
                <a:gd name="T4" fmla="*/ 7 w 30"/>
                <a:gd name="T5" fmla="*/ 30 h 60"/>
                <a:gd name="T6" fmla="*/ 30 w 30"/>
                <a:gd name="T7" fmla="*/ 0 h 60"/>
              </a:gdLst>
              <a:ahLst/>
              <a:cxnLst>
                <a:cxn ang="0">
                  <a:pos x="T0" y="T1"/>
                </a:cxn>
                <a:cxn ang="0">
                  <a:pos x="T2" y="T3"/>
                </a:cxn>
                <a:cxn ang="0">
                  <a:pos x="T4" y="T5"/>
                </a:cxn>
                <a:cxn ang="0">
                  <a:pos x="T6" y="T7"/>
                </a:cxn>
              </a:cxnLst>
              <a:rect l="0" t="0" r="r" b="b"/>
              <a:pathLst>
                <a:path w="30" h="60">
                  <a:moveTo>
                    <a:pt x="30" y="0"/>
                  </a:moveTo>
                  <a:lnTo>
                    <a:pt x="0" y="60"/>
                  </a:lnTo>
                  <a:lnTo>
                    <a:pt x="7" y="30"/>
                  </a:lnTo>
                  <a:lnTo>
                    <a:pt x="30"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31" name="Freeform 250"/>
            <p:cNvSpPr>
              <a:spLocks/>
            </p:cNvSpPr>
            <p:nvPr/>
          </p:nvSpPr>
          <p:spPr bwMode="auto">
            <a:xfrm>
              <a:off x="2831" y="2824"/>
              <a:ext cx="30" cy="60"/>
            </a:xfrm>
            <a:custGeom>
              <a:avLst/>
              <a:gdLst>
                <a:gd name="T0" fmla="*/ 30 w 30"/>
                <a:gd name="T1" fmla="*/ 0 h 60"/>
                <a:gd name="T2" fmla="*/ 0 w 30"/>
                <a:gd name="T3" fmla="*/ 60 h 60"/>
                <a:gd name="T4" fmla="*/ 7 w 30"/>
                <a:gd name="T5" fmla="*/ 30 h 60"/>
                <a:gd name="T6" fmla="*/ 30 w 30"/>
                <a:gd name="T7" fmla="*/ 0 h 60"/>
                <a:gd name="T8" fmla="*/ 30 w 30"/>
                <a:gd name="T9" fmla="*/ 7 h 60"/>
              </a:gdLst>
              <a:ahLst/>
              <a:cxnLst>
                <a:cxn ang="0">
                  <a:pos x="T0" y="T1"/>
                </a:cxn>
                <a:cxn ang="0">
                  <a:pos x="T2" y="T3"/>
                </a:cxn>
                <a:cxn ang="0">
                  <a:pos x="T4" y="T5"/>
                </a:cxn>
                <a:cxn ang="0">
                  <a:pos x="T6" y="T7"/>
                </a:cxn>
                <a:cxn ang="0">
                  <a:pos x="T8" y="T9"/>
                </a:cxn>
              </a:cxnLst>
              <a:rect l="0" t="0" r="r" b="b"/>
              <a:pathLst>
                <a:path w="30" h="60">
                  <a:moveTo>
                    <a:pt x="30" y="0"/>
                  </a:moveTo>
                  <a:lnTo>
                    <a:pt x="0" y="60"/>
                  </a:lnTo>
                  <a:lnTo>
                    <a:pt x="7" y="30"/>
                  </a:lnTo>
                  <a:lnTo>
                    <a:pt x="30" y="0"/>
                  </a:lnTo>
                  <a:lnTo>
                    <a:pt x="30" y="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32" name="Freeform 251"/>
            <p:cNvSpPr>
              <a:spLocks/>
            </p:cNvSpPr>
            <p:nvPr/>
          </p:nvSpPr>
          <p:spPr bwMode="auto">
            <a:xfrm>
              <a:off x="1998" y="1853"/>
              <a:ext cx="288" cy="356"/>
            </a:xfrm>
            <a:custGeom>
              <a:avLst/>
              <a:gdLst>
                <a:gd name="T0" fmla="*/ 288 w 288"/>
                <a:gd name="T1" fmla="*/ 106 h 356"/>
                <a:gd name="T2" fmla="*/ 190 w 288"/>
                <a:gd name="T3" fmla="*/ 91 h 356"/>
                <a:gd name="T4" fmla="*/ 197 w 288"/>
                <a:gd name="T5" fmla="*/ 23 h 356"/>
                <a:gd name="T6" fmla="*/ 61 w 288"/>
                <a:gd name="T7" fmla="*/ 0 h 356"/>
                <a:gd name="T8" fmla="*/ 0 w 288"/>
                <a:gd name="T9" fmla="*/ 318 h 356"/>
                <a:gd name="T10" fmla="*/ 250 w 288"/>
                <a:gd name="T11" fmla="*/ 356 h 356"/>
                <a:gd name="T12" fmla="*/ 288 w 288"/>
                <a:gd name="T13" fmla="*/ 106 h 356"/>
              </a:gdLst>
              <a:ahLst/>
              <a:cxnLst>
                <a:cxn ang="0">
                  <a:pos x="T0" y="T1"/>
                </a:cxn>
                <a:cxn ang="0">
                  <a:pos x="T2" y="T3"/>
                </a:cxn>
                <a:cxn ang="0">
                  <a:pos x="T4" y="T5"/>
                </a:cxn>
                <a:cxn ang="0">
                  <a:pos x="T6" y="T7"/>
                </a:cxn>
                <a:cxn ang="0">
                  <a:pos x="T8" y="T9"/>
                </a:cxn>
                <a:cxn ang="0">
                  <a:pos x="T10" y="T11"/>
                </a:cxn>
                <a:cxn ang="0">
                  <a:pos x="T12" y="T13"/>
                </a:cxn>
              </a:cxnLst>
              <a:rect l="0" t="0" r="r" b="b"/>
              <a:pathLst>
                <a:path w="288" h="356">
                  <a:moveTo>
                    <a:pt x="288" y="106"/>
                  </a:moveTo>
                  <a:lnTo>
                    <a:pt x="190" y="91"/>
                  </a:lnTo>
                  <a:lnTo>
                    <a:pt x="197" y="23"/>
                  </a:lnTo>
                  <a:lnTo>
                    <a:pt x="61" y="0"/>
                  </a:lnTo>
                  <a:lnTo>
                    <a:pt x="0" y="318"/>
                  </a:lnTo>
                  <a:lnTo>
                    <a:pt x="250" y="356"/>
                  </a:lnTo>
                  <a:lnTo>
                    <a:pt x="288" y="106"/>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33" name="Freeform 252"/>
            <p:cNvSpPr>
              <a:spLocks/>
            </p:cNvSpPr>
            <p:nvPr/>
          </p:nvSpPr>
          <p:spPr bwMode="auto">
            <a:xfrm>
              <a:off x="1998" y="1853"/>
              <a:ext cx="288" cy="356"/>
            </a:xfrm>
            <a:custGeom>
              <a:avLst/>
              <a:gdLst>
                <a:gd name="T0" fmla="*/ 288 w 288"/>
                <a:gd name="T1" fmla="*/ 106 h 356"/>
                <a:gd name="T2" fmla="*/ 190 w 288"/>
                <a:gd name="T3" fmla="*/ 91 h 356"/>
                <a:gd name="T4" fmla="*/ 197 w 288"/>
                <a:gd name="T5" fmla="*/ 23 h 356"/>
                <a:gd name="T6" fmla="*/ 61 w 288"/>
                <a:gd name="T7" fmla="*/ 0 h 356"/>
                <a:gd name="T8" fmla="*/ 0 w 288"/>
                <a:gd name="T9" fmla="*/ 318 h 356"/>
                <a:gd name="T10" fmla="*/ 250 w 288"/>
                <a:gd name="T11" fmla="*/ 356 h 356"/>
                <a:gd name="T12" fmla="*/ 288 w 288"/>
                <a:gd name="T13" fmla="*/ 106 h 356"/>
                <a:gd name="T14" fmla="*/ 288 w 288"/>
                <a:gd name="T15" fmla="*/ 114 h 3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 h="356">
                  <a:moveTo>
                    <a:pt x="288" y="106"/>
                  </a:moveTo>
                  <a:lnTo>
                    <a:pt x="190" y="91"/>
                  </a:lnTo>
                  <a:lnTo>
                    <a:pt x="197" y="23"/>
                  </a:lnTo>
                  <a:lnTo>
                    <a:pt x="61" y="0"/>
                  </a:lnTo>
                  <a:lnTo>
                    <a:pt x="0" y="318"/>
                  </a:lnTo>
                  <a:lnTo>
                    <a:pt x="250" y="356"/>
                  </a:lnTo>
                  <a:lnTo>
                    <a:pt x="288" y="106"/>
                  </a:lnTo>
                  <a:lnTo>
                    <a:pt x="288" y="11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34" name="Freeform 253"/>
            <p:cNvSpPr>
              <a:spLocks/>
            </p:cNvSpPr>
            <p:nvPr/>
          </p:nvSpPr>
          <p:spPr bwMode="auto">
            <a:xfrm>
              <a:off x="3936" y="1602"/>
              <a:ext cx="75" cy="160"/>
            </a:xfrm>
            <a:custGeom>
              <a:avLst/>
              <a:gdLst>
                <a:gd name="T0" fmla="*/ 75 w 75"/>
                <a:gd name="T1" fmla="*/ 31 h 160"/>
                <a:gd name="T2" fmla="*/ 60 w 75"/>
                <a:gd name="T3" fmla="*/ 46 h 160"/>
                <a:gd name="T4" fmla="*/ 53 w 75"/>
                <a:gd name="T5" fmla="*/ 99 h 160"/>
                <a:gd name="T6" fmla="*/ 60 w 75"/>
                <a:gd name="T7" fmla="*/ 152 h 160"/>
                <a:gd name="T8" fmla="*/ 30 w 75"/>
                <a:gd name="T9" fmla="*/ 160 h 160"/>
                <a:gd name="T10" fmla="*/ 7 w 75"/>
                <a:gd name="T11" fmla="*/ 99 h 160"/>
                <a:gd name="T12" fmla="*/ 0 w 75"/>
                <a:gd name="T13" fmla="*/ 46 h 160"/>
                <a:gd name="T14" fmla="*/ 0 w 75"/>
                <a:gd name="T15" fmla="*/ 16 h 160"/>
                <a:gd name="T16" fmla="*/ 68 w 75"/>
                <a:gd name="T17" fmla="*/ 0 h 160"/>
                <a:gd name="T18" fmla="*/ 75 w 75"/>
                <a:gd name="T19" fmla="*/ 3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160">
                  <a:moveTo>
                    <a:pt x="75" y="31"/>
                  </a:moveTo>
                  <a:lnTo>
                    <a:pt x="60" y="46"/>
                  </a:lnTo>
                  <a:lnTo>
                    <a:pt x="53" y="99"/>
                  </a:lnTo>
                  <a:lnTo>
                    <a:pt x="60" y="152"/>
                  </a:lnTo>
                  <a:lnTo>
                    <a:pt x="30" y="160"/>
                  </a:lnTo>
                  <a:lnTo>
                    <a:pt x="7" y="99"/>
                  </a:lnTo>
                  <a:lnTo>
                    <a:pt x="0" y="46"/>
                  </a:lnTo>
                  <a:lnTo>
                    <a:pt x="0" y="16"/>
                  </a:lnTo>
                  <a:lnTo>
                    <a:pt x="68" y="0"/>
                  </a:lnTo>
                  <a:lnTo>
                    <a:pt x="75" y="31"/>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35" name="Freeform 254"/>
            <p:cNvSpPr>
              <a:spLocks/>
            </p:cNvSpPr>
            <p:nvPr/>
          </p:nvSpPr>
          <p:spPr bwMode="auto">
            <a:xfrm>
              <a:off x="3936" y="1602"/>
              <a:ext cx="75" cy="160"/>
            </a:xfrm>
            <a:custGeom>
              <a:avLst/>
              <a:gdLst>
                <a:gd name="T0" fmla="*/ 75 w 75"/>
                <a:gd name="T1" fmla="*/ 31 h 160"/>
                <a:gd name="T2" fmla="*/ 60 w 75"/>
                <a:gd name="T3" fmla="*/ 46 h 160"/>
                <a:gd name="T4" fmla="*/ 53 w 75"/>
                <a:gd name="T5" fmla="*/ 99 h 160"/>
                <a:gd name="T6" fmla="*/ 60 w 75"/>
                <a:gd name="T7" fmla="*/ 152 h 160"/>
                <a:gd name="T8" fmla="*/ 30 w 75"/>
                <a:gd name="T9" fmla="*/ 160 h 160"/>
                <a:gd name="T10" fmla="*/ 7 w 75"/>
                <a:gd name="T11" fmla="*/ 99 h 160"/>
                <a:gd name="T12" fmla="*/ 0 w 75"/>
                <a:gd name="T13" fmla="*/ 46 h 160"/>
                <a:gd name="T14" fmla="*/ 0 w 75"/>
                <a:gd name="T15" fmla="*/ 16 h 160"/>
                <a:gd name="T16" fmla="*/ 68 w 75"/>
                <a:gd name="T17" fmla="*/ 0 h 160"/>
                <a:gd name="T18" fmla="*/ 75 w 75"/>
                <a:gd name="T19" fmla="*/ 31 h 160"/>
                <a:gd name="T20" fmla="*/ 75 w 75"/>
                <a:gd name="T21"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160">
                  <a:moveTo>
                    <a:pt x="75" y="31"/>
                  </a:moveTo>
                  <a:lnTo>
                    <a:pt x="60" y="46"/>
                  </a:lnTo>
                  <a:lnTo>
                    <a:pt x="53" y="99"/>
                  </a:lnTo>
                  <a:lnTo>
                    <a:pt x="60" y="152"/>
                  </a:lnTo>
                  <a:lnTo>
                    <a:pt x="30" y="160"/>
                  </a:lnTo>
                  <a:lnTo>
                    <a:pt x="7" y="99"/>
                  </a:lnTo>
                  <a:lnTo>
                    <a:pt x="0" y="46"/>
                  </a:lnTo>
                  <a:lnTo>
                    <a:pt x="0" y="16"/>
                  </a:lnTo>
                  <a:lnTo>
                    <a:pt x="68" y="0"/>
                  </a:lnTo>
                  <a:lnTo>
                    <a:pt x="75" y="31"/>
                  </a:lnTo>
                  <a:lnTo>
                    <a:pt x="75" y="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36" name="Freeform 255"/>
            <p:cNvSpPr>
              <a:spLocks/>
            </p:cNvSpPr>
            <p:nvPr/>
          </p:nvSpPr>
          <p:spPr bwMode="auto">
            <a:xfrm>
              <a:off x="3535" y="2020"/>
              <a:ext cx="393" cy="220"/>
            </a:xfrm>
            <a:custGeom>
              <a:avLst/>
              <a:gdLst>
                <a:gd name="T0" fmla="*/ 378 w 393"/>
                <a:gd name="T1" fmla="*/ 136 h 220"/>
                <a:gd name="T2" fmla="*/ 363 w 393"/>
                <a:gd name="T3" fmla="*/ 136 h 220"/>
                <a:gd name="T4" fmla="*/ 363 w 393"/>
                <a:gd name="T5" fmla="*/ 144 h 220"/>
                <a:gd name="T6" fmla="*/ 355 w 393"/>
                <a:gd name="T7" fmla="*/ 151 h 220"/>
                <a:gd name="T8" fmla="*/ 355 w 393"/>
                <a:gd name="T9" fmla="*/ 136 h 220"/>
                <a:gd name="T10" fmla="*/ 333 w 393"/>
                <a:gd name="T11" fmla="*/ 129 h 220"/>
                <a:gd name="T12" fmla="*/ 333 w 393"/>
                <a:gd name="T13" fmla="*/ 121 h 220"/>
                <a:gd name="T14" fmla="*/ 355 w 393"/>
                <a:gd name="T15" fmla="*/ 144 h 220"/>
                <a:gd name="T16" fmla="*/ 363 w 393"/>
                <a:gd name="T17" fmla="*/ 129 h 220"/>
                <a:gd name="T18" fmla="*/ 348 w 393"/>
                <a:gd name="T19" fmla="*/ 121 h 220"/>
                <a:gd name="T20" fmla="*/ 355 w 393"/>
                <a:gd name="T21" fmla="*/ 121 h 220"/>
                <a:gd name="T22" fmla="*/ 348 w 393"/>
                <a:gd name="T23" fmla="*/ 106 h 220"/>
                <a:gd name="T24" fmla="*/ 363 w 393"/>
                <a:gd name="T25" fmla="*/ 113 h 220"/>
                <a:gd name="T26" fmla="*/ 363 w 393"/>
                <a:gd name="T27" fmla="*/ 106 h 220"/>
                <a:gd name="T28" fmla="*/ 348 w 393"/>
                <a:gd name="T29" fmla="*/ 106 h 220"/>
                <a:gd name="T30" fmla="*/ 355 w 393"/>
                <a:gd name="T31" fmla="*/ 98 h 220"/>
                <a:gd name="T32" fmla="*/ 340 w 393"/>
                <a:gd name="T33" fmla="*/ 98 h 220"/>
                <a:gd name="T34" fmla="*/ 317 w 393"/>
                <a:gd name="T35" fmla="*/ 76 h 220"/>
                <a:gd name="T36" fmla="*/ 355 w 393"/>
                <a:gd name="T37" fmla="*/ 98 h 220"/>
                <a:gd name="T38" fmla="*/ 355 w 393"/>
                <a:gd name="T39" fmla="*/ 76 h 220"/>
                <a:gd name="T40" fmla="*/ 340 w 393"/>
                <a:gd name="T41" fmla="*/ 76 h 220"/>
                <a:gd name="T42" fmla="*/ 333 w 393"/>
                <a:gd name="T43" fmla="*/ 68 h 220"/>
                <a:gd name="T44" fmla="*/ 317 w 393"/>
                <a:gd name="T45" fmla="*/ 68 h 220"/>
                <a:gd name="T46" fmla="*/ 295 w 393"/>
                <a:gd name="T47" fmla="*/ 60 h 220"/>
                <a:gd name="T48" fmla="*/ 295 w 393"/>
                <a:gd name="T49" fmla="*/ 38 h 220"/>
                <a:gd name="T50" fmla="*/ 302 w 393"/>
                <a:gd name="T51" fmla="*/ 22 h 220"/>
                <a:gd name="T52" fmla="*/ 264 w 393"/>
                <a:gd name="T53" fmla="*/ 0 h 220"/>
                <a:gd name="T54" fmla="*/ 264 w 393"/>
                <a:gd name="T55" fmla="*/ 15 h 220"/>
                <a:gd name="T56" fmla="*/ 234 w 393"/>
                <a:gd name="T57" fmla="*/ 0 h 220"/>
                <a:gd name="T58" fmla="*/ 234 w 393"/>
                <a:gd name="T59" fmla="*/ 15 h 220"/>
                <a:gd name="T60" fmla="*/ 219 w 393"/>
                <a:gd name="T61" fmla="*/ 45 h 220"/>
                <a:gd name="T62" fmla="*/ 211 w 393"/>
                <a:gd name="T63" fmla="*/ 45 h 220"/>
                <a:gd name="T64" fmla="*/ 196 w 393"/>
                <a:gd name="T65" fmla="*/ 76 h 220"/>
                <a:gd name="T66" fmla="*/ 181 w 393"/>
                <a:gd name="T67" fmla="*/ 68 h 220"/>
                <a:gd name="T68" fmla="*/ 151 w 393"/>
                <a:gd name="T69" fmla="*/ 144 h 220"/>
                <a:gd name="T70" fmla="*/ 90 w 393"/>
                <a:gd name="T71" fmla="*/ 167 h 220"/>
                <a:gd name="T72" fmla="*/ 75 w 393"/>
                <a:gd name="T73" fmla="*/ 151 h 220"/>
                <a:gd name="T74" fmla="*/ 22 w 393"/>
                <a:gd name="T75" fmla="*/ 212 h 220"/>
                <a:gd name="T76" fmla="*/ 0 w 393"/>
                <a:gd name="T77" fmla="*/ 220 h 220"/>
                <a:gd name="T78" fmla="*/ 98 w 393"/>
                <a:gd name="T79" fmla="*/ 212 h 220"/>
                <a:gd name="T80" fmla="*/ 378 w 393"/>
                <a:gd name="T81" fmla="*/ 159 h 220"/>
                <a:gd name="T82" fmla="*/ 386 w 393"/>
                <a:gd name="T83" fmla="*/ 159 h 220"/>
                <a:gd name="T84" fmla="*/ 378 w 393"/>
                <a:gd name="T85" fmla="*/ 151 h 220"/>
                <a:gd name="T86" fmla="*/ 386 w 393"/>
                <a:gd name="T87" fmla="*/ 159 h 220"/>
                <a:gd name="T88" fmla="*/ 386 w 393"/>
                <a:gd name="T89" fmla="*/ 151 h 220"/>
                <a:gd name="T90" fmla="*/ 393 w 393"/>
                <a:gd name="T91" fmla="*/ 159 h 220"/>
                <a:gd name="T92" fmla="*/ 378 w 393"/>
                <a:gd name="T93" fmla="*/ 136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93" h="220">
                  <a:moveTo>
                    <a:pt x="378" y="136"/>
                  </a:moveTo>
                  <a:lnTo>
                    <a:pt x="363" y="136"/>
                  </a:lnTo>
                  <a:lnTo>
                    <a:pt x="363" y="144"/>
                  </a:lnTo>
                  <a:lnTo>
                    <a:pt x="355" y="151"/>
                  </a:lnTo>
                  <a:lnTo>
                    <a:pt x="355" y="136"/>
                  </a:lnTo>
                  <a:lnTo>
                    <a:pt x="333" y="129"/>
                  </a:lnTo>
                  <a:lnTo>
                    <a:pt x="333" y="121"/>
                  </a:lnTo>
                  <a:lnTo>
                    <a:pt x="355" y="144"/>
                  </a:lnTo>
                  <a:lnTo>
                    <a:pt x="363" y="129"/>
                  </a:lnTo>
                  <a:lnTo>
                    <a:pt x="348" y="121"/>
                  </a:lnTo>
                  <a:lnTo>
                    <a:pt x="355" y="121"/>
                  </a:lnTo>
                  <a:lnTo>
                    <a:pt x="348" y="106"/>
                  </a:lnTo>
                  <a:lnTo>
                    <a:pt x="363" y="113"/>
                  </a:lnTo>
                  <a:lnTo>
                    <a:pt x="363" y="106"/>
                  </a:lnTo>
                  <a:lnTo>
                    <a:pt x="348" y="106"/>
                  </a:lnTo>
                  <a:lnTo>
                    <a:pt x="355" y="98"/>
                  </a:lnTo>
                  <a:lnTo>
                    <a:pt x="340" y="98"/>
                  </a:lnTo>
                  <a:lnTo>
                    <a:pt x="317" y="76"/>
                  </a:lnTo>
                  <a:lnTo>
                    <a:pt x="355" y="98"/>
                  </a:lnTo>
                  <a:lnTo>
                    <a:pt x="355" y="76"/>
                  </a:lnTo>
                  <a:lnTo>
                    <a:pt x="340" y="76"/>
                  </a:lnTo>
                  <a:lnTo>
                    <a:pt x="333" y="68"/>
                  </a:lnTo>
                  <a:lnTo>
                    <a:pt x="317" y="68"/>
                  </a:lnTo>
                  <a:lnTo>
                    <a:pt x="295" y="60"/>
                  </a:lnTo>
                  <a:lnTo>
                    <a:pt x="295" y="38"/>
                  </a:lnTo>
                  <a:lnTo>
                    <a:pt x="302" y="22"/>
                  </a:lnTo>
                  <a:lnTo>
                    <a:pt x="264" y="0"/>
                  </a:lnTo>
                  <a:lnTo>
                    <a:pt x="264" y="15"/>
                  </a:lnTo>
                  <a:lnTo>
                    <a:pt x="234" y="0"/>
                  </a:lnTo>
                  <a:lnTo>
                    <a:pt x="234" y="15"/>
                  </a:lnTo>
                  <a:lnTo>
                    <a:pt x="219" y="45"/>
                  </a:lnTo>
                  <a:lnTo>
                    <a:pt x="211" y="45"/>
                  </a:lnTo>
                  <a:lnTo>
                    <a:pt x="196" y="76"/>
                  </a:lnTo>
                  <a:lnTo>
                    <a:pt x="181" y="68"/>
                  </a:lnTo>
                  <a:lnTo>
                    <a:pt x="151" y="144"/>
                  </a:lnTo>
                  <a:lnTo>
                    <a:pt x="90" y="167"/>
                  </a:lnTo>
                  <a:lnTo>
                    <a:pt x="75" y="151"/>
                  </a:lnTo>
                  <a:lnTo>
                    <a:pt x="22" y="212"/>
                  </a:lnTo>
                  <a:lnTo>
                    <a:pt x="0" y="220"/>
                  </a:lnTo>
                  <a:lnTo>
                    <a:pt x="98" y="212"/>
                  </a:lnTo>
                  <a:lnTo>
                    <a:pt x="378" y="159"/>
                  </a:lnTo>
                  <a:lnTo>
                    <a:pt x="386" y="159"/>
                  </a:lnTo>
                  <a:lnTo>
                    <a:pt x="378" y="151"/>
                  </a:lnTo>
                  <a:lnTo>
                    <a:pt x="386" y="159"/>
                  </a:lnTo>
                  <a:lnTo>
                    <a:pt x="386" y="151"/>
                  </a:lnTo>
                  <a:lnTo>
                    <a:pt x="393" y="159"/>
                  </a:lnTo>
                  <a:lnTo>
                    <a:pt x="378" y="136"/>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37" name="Freeform 256"/>
            <p:cNvSpPr>
              <a:spLocks/>
            </p:cNvSpPr>
            <p:nvPr/>
          </p:nvSpPr>
          <p:spPr bwMode="auto">
            <a:xfrm>
              <a:off x="3535" y="2020"/>
              <a:ext cx="393" cy="220"/>
            </a:xfrm>
            <a:custGeom>
              <a:avLst/>
              <a:gdLst>
                <a:gd name="T0" fmla="*/ 378 w 393"/>
                <a:gd name="T1" fmla="*/ 136 h 220"/>
                <a:gd name="T2" fmla="*/ 363 w 393"/>
                <a:gd name="T3" fmla="*/ 136 h 220"/>
                <a:gd name="T4" fmla="*/ 363 w 393"/>
                <a:gd name="T5" fmla="*/ 144 h 220"/>
                <a:gd name="T6" fmla="*/ 355 w 393"/>
                <a:gd name="T7" fmla="*/ 151 h 220"/>
                <a:gd name="T8" fmla="*/ 355 w 393"/>
                <a:gd name="T9" fmla="*/ 136 h 220"/>
                <a:gd name="T10" fmla="*/ 333 w 393"/>
                <a:gd name="T11" fmla="*/ 129 h 220"/>
                <a:gd name="T12" fmla="*/ 333 w 393"/>
                <a:gd name="T13" fmla="*/ 121 h 220"/>
                <a:gd name="T14" fmla="*/ 355 w 393"/>
                <a:gd name="T15" fmla="*/ 144 h 220"/>
                <a:gd name="T16" fmla="*/ 363 w 393"/>
                <a:gd name="T17" fmla="*/ 129 h 220"/>
                <a:gd name="T18" fmla="*/ 348 w 393"/>
                <a:gd name="T19" fmla="*/ 121 h 220"/>
                <a:gd name="T20" fmla="*/ 355 w 393"/>
                <a:gd name="T21" fmla="*/ 121 h 220"/>
                <a:gd name="T22" fmla="*/ 348 w 393"/>
                <a:gd name="T23" fmla="*/ 106 h 220"/>
                <a:gd name="T24" fmla="*/ 363 w 393"/>
                <a:gd name="T25" fmla="*/ 113 h 220"/>
                <a:gd name="T26" fmla="*/ 363 w 393"/>
                <a:gd name="T27" fmla="*/ 106 h 220"/>
                <a:gd name="T28" fmla="*/ 348 w 393"/>
                <a:gd name="T29" fmla="*/ 106 h 220"/>
                <a:gd name="T30" fmla="*/ 355 w 393"/>
                <a:gd name="T31" fmla="*/ 98 h 220"/>
                <a:gd name="T32" fmla="*/ 340 w 393"/>
                <a:gd name="T33" fmla="*/ 98 h 220"/>
                <a:gd name="T34" fmla="*/ 317 w 393"/>
                <a:gd name="T35" fmla="*/ 76 h 220"/>
                <a:gd name="T36" fmla="*/ 355 w 393"/>
                <a:gd name="T37" fmla="*/ 98 h 220"/>
                <a:gd name="T38" fmla="*/ 355 w 393"/>
                <a:gd name="T39" fmla="*/ 76 h 220"/>
                <a:gd name="T40" fmla="*/ 340 w 393"/>
                <a:gd name="T41" fmla="*/ 76 h 220"/>
                <a:gd name="T42" fmla="*/ 333 w 393"/>
                <a:gd name="T43" fmla="*/ 68 h 220"/>
                <a:gd name="T44" fmla="*/ 317 w 393"/>
                <a:gd name="T45" fmla="*/ 68 h 220"/>
                <a:gd name="T46" fmla="*/ 295 w 393"/>
                <a:gd name="T47" fmla="*/ 60 h 220"/>
                <a:gd name="T48" fmla="*/ 295 w 393"/>
                <a:gd name="T49" fmla="*/ 38 h 220"/>
                <a:gd name="T50" fmla="*/ 302 w 393"/>
                <a:gd name="T51" fmla="*/ 22 h 220"/>
                <a:gd name="T52" fmla="*/ 264 w 393"/>
                <a:gd name="T53" fmla="*/ 0 h 220"/>
                <a:gd name="T54" fmla="*/ 264 w 393"/>
                <a:gd name="T55" fmla="*/ 15 h 220"/>
                <a:gd name="T56" fmla="*/ 234 w 393"/>
                <a:gd name="T57" fmla="*/ 0 h 220"/>
                <a:gd name="T58" fmla="*/ 234 w 393"/>
                <a:gd name="T59" fmla="*/ 15 h 220"/>
                <a:gd name="T60" fmla="*/ 219 w 393"/>
                <a:gd name="T61" fmla="*/ 45 h 220"/>
                <a:gd name="T62" fmla="*/ 211 w 393"/>
                <a:gd name="T63" fmla="*/ 45 h 220"/>
                <a:gd name="T64" fmla="*/ 196 w 393"/>
                <a:gd name="T65" fmla="*/ 76 h 220"/>
                <a:gd name="T66" fmla="*/ 181 w 393"/>
                <a:gd name="T67" fmla="*/ 68 h 220"/>
                <a:gd name="T68" fmla="*/ 151 w 393"/>
                <a:gd name="T69" fmla="*/ 144 h 220"/>
                <a:gd name="T70" fmla="*/ 90 w 393"/>
                <a:gd name="T71" fmla="*/ 167 h 220"/>
                <a:gd name="T72" fmla="*/ 75 w 393"/>
                <a:gd name="T73" fmla="*/ 151 h 220"/>
                <a:gd name="T74" fmla="*/ 22 w 393"/>
                <a:gd name="T75" fmla="*/ 212 h 220"/>
                <a:gd name="T76" fmla="*/ 0 w 393"/>
                <a:gd name="T77" fmla="*/ 220 h 220"/>
                <a:gd name="T78" fmla="*/ 98 w 393"/>
                <a:gd name="T79" fmla="*/ 212 h 220"/>
                <a:gd name="T80" fmla="*/ 378 w 393"/>
                <a:gd name="T81" fmla="*/ 159 h 220"/>
                <a:gd name="T82" fmla="*/ 386 w 393"/>
                <a:gd name="T83" fmla="*/ 159 h 220"/>
                <a:gd name="T84" fmla="*/ 378 w 393"/>
                <a:gd name="T85" fmla="*/ 151 h 220"/>
                <a:gd name="T86" fmla="*/ 386 w 393"/>
                <a:gd name="T87" fmla="*/ 159 h 220"/>
                <a:gd name="T88" fmla="*/ 386 w 393"/>
                <a:gd name="T89" fmla="*/ 151 h 220"/>
                <a:gd name="T90" fmla="*/ 393 w 393"/>
                <a:gd name="T91" fmla="*/ 159 h 220"/>
                <a:gd name="T92" fmla="*/ 378 w 393"/>
                <a:gd name="T93" fmla="*/ 136 h 220"/>
                <a:gd name="T94" fmla="*/ 378 w 393"/>
                <a:gd name="T95" fmla="*/ 144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3" h="220">
                  <a:moveTo>
                    <a:pt x="378" y="136"/>
                  </a:moveTo>
                  <a:lnTo>
                    <a:pt x="363" y="136"/>
                  </a:lnTo>
                  <a:lnTo>
                    <a:pt x="363" y="144"/>
                  </a:lnTo>
                  <a:lnTo>
                    <a:pt x="355" y="151"/>
                  </a:lnTo>
                  <a:lnTo>
                    <a:pt x="355" y="136"/>
                  </a:lnTo>
                  <a:lnTo>
                    <a:pt x="333" y="129"/>
                  </a:lnTo>
                  <a:lnTo>
                    <a:pt x="333" y="121"/>
                  </a:lnTo>
                  <a:lnTo>
                    <a:pt x="355" y="144"/>
                  </a:lnTo>
                  <a:lnTo>
                    <a:pt x="363" y="129"/>
                  </a:lnTo>
                  <a:lnTo>
                    <a:pt x="348" y="121"/>
                  </a:lnTo>
                  <a:lnTo>
                    <a:pt x="355" y="121"/>
                  </a:lnTo>
                  <a:lnTo>
                    <a:pt x="348" y="106"/>
                  </a:lnTo>
                  <a:lnTo>
                    <a:pt x="363" y="113"/>
                  </a:lnTo>
                  <a:lnTo>
                    <a:pt x="363" y="106"/>
                  </a:lnTo>
                  <a:lnTo>
                    <a:pt x="348" y="106"/>
                  </a:lnTo>
                  <a:lnTo>
                    <a:pt x="355" y="98"/>
                  </a:lnTo>
                  <a:lnTo>
                    <a:pt x="340" y="98"/>
                  </a:lnTo>
                  <a:lnTo>
                    <a:pt x="317" y="76"/>
                  </a:lnTo>
                  <a:lnTo>
                    <a:pt x="355" y="98"/>
                  </a:lnTo>
                  <a:lnTo>
                    <a:pt x="355" y="76"/>
                  </a:lnTo>
                  <a:lnTo>
                    <a:pt x="340" y="76"/>
                  </a:lnTo>
                  <a:lnTo>
                    <a:pt x="333" y="68"/>
                  </a:lnTo>
                  <a:lnTo>
                    <a:pt x="317" y="68"/>
                  </a:lnTo>
                  <a:lnTo>
                    <a:pt x="295" y="60"/>
                  </a:lnTo>
                  <a:lnTo>
                    <a:pt x="295" y="38"/>
                  </a:lnTo>
                  <a:lnTo>
                    <a:pt x="302" y="22"/>
                  </a:lnTo>
                  <a:lnTo>
                    <a:pt x="264" y="0"/>
                  </a:lnTo>
                  <a:lnTo>
                    <a:pt x="264" y="15"/>
                  </a:lnTo>
                  <a:lnTo>
                    <a:pt x="234" y="0"/>
                  </a:lnTo>
                  <a:lnTo>
                    <a:pt x="234" y="15"/>
                  </a:lnTo>
                  <a:lnTo>
                    <a:pt x="219" y="45"/>
                  </a:lnTo>
                  <a:lnTo>
                    <a:pt x="211" y="45"/>
                  </a:lnTo>
                  <a:lnTo>
                    <a:pt x="196" y="76"/>
                  </a:lnTo>
                  <a:lnTo>
                    <a:pt x="181" y="68"/>
                  </a:lnTo>
                  <a:lnTo>
                    <a:pt x="151" y="144"/>
                  </a:lnTo>
                  <a:lnTo>
                    <a:pt x="90" y="167"/>
                  </a:lnTo>
                  <a:lnTo>
                    <a:pt x="75" y="151"/>
                  </a:lnTo>
                  <a:lnTo>
                    <a:pt x="22" y="212"/>
                  </a:lnTo>
                  <a:lnTo>
                    <a:pt x="0" y="220"/>
                  </a:lnTo>
                  <a:lnTo>
                    <a:pt x="98" y="212"/>
                  </a:lnTo>
                  <a:lnTo>
                    <a:pt x="378" y="159"/>
                  </a:lnTo>
                  <a:lnTo>
                    <a:pt x="386" y="159"/>
                  </a:lnTo>
                  <a:lnTo>
                    <a:pt x="378" y="151"/>
                  </a:lnTo>
                  <a:lnTo>
                    <a:pt x="386" y="159"/>
                  </a:lnTo>
                  <a:lnTo>
                    <a:pt x="386" y="151"/>
                  </a:lnTo>
                  <a:lnTo>
                    <a:pt x="393" y="159"/>
                  </a:lnTo>
                  <a:lnTo>
                    <a:pt x="378" y="136"/>
                  </a:lnTo>
                  <a:lnTo>
                    <a:pt x="378" y="14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38" name="Freeform 257"/>
            <p:cNvSpPr>
              <a:spLocks/>
            </p:cNvSpPr>
            <p:nvPr/>
          </p:nvSpPr>
          <p:spPr bwMode="auto">
            <a:xfrm>
              <a:off x="3913" y="2080"/>
              <a:ext cx="15" cy="61"/>
            </a:xfrm>
            <a:custGeom>
              <a:avLst/>
              <a:gdLst>
                <a:gd name="T0" fmla="*/ 15 w 15"/>
                <a:gd name="T1" fmla="*/ 0 h 61"/>
                <a:gd name="T2" fmla="*/ 8 w 15"/>
                <a:gd name="T3" fmla="*/ 8 h 61"/>
                <a:gd name="T4" fmla="*/ 0 w 15"/>
                <a:gd name="T5" fmla="*/ 38 h 61"/>
                <a:gd name="T6" fmla="*/ 0 w 15"/>
                <a:gd name="T7" fmla="*/ 61 h 61"/>
                <a:gd name="T8" fmla="*/ 15 w 15"/>
                <a:gd name="T9" fmla="*/ 0 h 61"/>
              </a:gdLst>
              <a:ahLst/>
              <a:cxnLst>
                <a:cxn ang="0">
                  <a:pos x="T0" y="T1"/>
                </a:cxn>
                <a:cxn ang="0">
                  <a:pos x="T2" y="T3"/>
                </a:cxn>
                <a:cxn ang="0">
                  <a:pos x="T4" y="T5"/>
                </a:cxn>
                <a:cxn ang="0">
                  <a:pos x="T6" y="T7"/>
                </a:cxn>
                <a:cxn ang="0">
                  <a:pos x="T8" y="T9"/>
                </a:cxn>
              </a:cxnLst>
              <a:rect l="0" t="0" r="r" b="b"/>
              <a:pathLst>
                <a:path w="15" h="61">
                  <a:moveTo>
                    <a:pt x="15" y="0"/>
                  </a:moveTo>
                  <a:lnTo>
                    <a:pt x="8" y="8"/>
                  </a:lnTo>
                  <a:lnTo>
                    <a:pt x="0" y="38"/>
                  </a:lnTo>
                  <a:lnTo>
                    <a:pt x="0" y="61"/>
                  </a:lnTo>
                  <a:lnTo>
                    <a:pt x="15"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39" name="Freeform 258"/>
            <p:cNvSpPr>
              <a:spLocks/>
            </p:cNvSpPr>
            <p:nvPr/>
          </p:nvSpPr>
          <p:spPr bwMode="auto">
            <a:xfrm>
              <a:off x="3913" y="2080"/>
              <a:ext cx="15" cy="61"/>
            </a:xfrm>
            <a:custGeom>
              <a:avLst/>
              <a:gdLst>
                <a:gd name="T0" fmla="*/ 15 w 15"/>
                <a:gd name="T1" fmla="*/ 0 h 61"/>
                <a:gd name="T2" fmla="*/ 8 w 15"/>
                <a:gd name="T3" fmla="*/ 8 h 61"/>
                <a:gd name="T4" fmla="*/ 0 w 15"/>
                <a:gd name="T5" fmla="*/ 38 h 61"/>
                <a:gd name="T6" fmla="*/ 0 w 15"/>
                <a:gd name="T7" fmla="*/ 61 h 61"/>
                <a:gd name="T8" fmla="*/ 15 w 15"/>
                <a:gd name="T9" fmla="*/ 0 h 61"/>
                <a:gd name="T10" fmla="*/ 15 w 15"/>
                <a:gd name="T11" fmla="*/ 8 h 61"/>
              </a:gdLst>
              <a:ahLst/>
              <a:cxnLst>
                <a:cxn ang="0">
                  <a:pos x="T0" y="T1"/>
                </a:cxn>
                <a:cxn ang="0">
                  <a:pos x="T2" y="T3"/>
                </a:cxn>
                <a:cxn ang="0">
                  <a:pos x="T4" y="T5"/>
                </a:cxn>
                <a:cxn ang="0">
                  <a:pos x="T6" y="T7"/>
                </a:cxn>
                <a:cxn ang="0">
                  <a:pos x="T8" y="T9"/>
                </a:cxn>
                <a:cxn ang="0">
                  <a:pos x="T10" y="T11"/>
                </a:cxn>
              </a:cxnLst>
              <a:rect l="0" t="0" r="r" b="b"/>
              <a:pathLst>
                <a:path w="15" h="61">
                  <a:moveTo>
                    <a:pt x="15" y="0"/>
                  </a:moveTo>
                  <a:lnTo>
                    <a:pt x="8" y="8"/>
                  </a:lnTo>
                  <a:lnTo>
                    <a:pt x="0" y="38"/>
                  </a:lnTo>
                  <a:lnTo>
                    <a:pt x="0" y="61"/>
                  </a:lnTo>
                  <a:lnTo>
                    <a:pt x="15" y="0"/>
                  </a:lnTo>
                  <a:lnTo>
                    <a:pt x="15"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40" name="Freeform 259"/>
            <p:cNvSpPr>
              <a:spLocks/>
            </p:cNvSpPr>
            <p:nvPr/>
          </p:nvSpPr>
          <p:spPr bwMode="auto">
            <a:xfrm>
              <a:off x="1680" y="1329"/>
              <a:ext cx="341" cy="251"/>
            </a:xfrm>
            <a:custGeom>
              <a:avLst/>
              <a:gdLst>
                <a:gd name="T0" fmla="*/ 303 w 341"/>
                <a:gd name="T1" fmla="*/ 228 h 251"/>
                <a:gd name="T2" fmla="*/ 341 w 341"/>
                <a:gd name="T3" fmla="*/ 61 h 251"/>
                <a:gd name="T4" fmla="*/ 99 w 341"/>
                <a:gd name="T5" fmla="*/ 0 h 251"/>
                <a:gd name="T6" fmla="*/ 106 w 341"/>
                <a:gd name="T7" fmla="*/ 31 h 251"/>
                <a:gd name="T8" fmla="*/ 91 w 341"/>
                <a:gd name="T9" fmla="*/ 38 h 251"/>
                <a:gd name="T10" fmla="*/ 106 w 341"/>
                <a:gd name="T11" fmla="*/ 46 h 251"/>
                <a:gd name="T12" fmla="*/ 99 w 341"/>
                <a:gd name="T13" fmla="*/ 53 h 251"/>
                <a:gd name="T14" fmla="*/ 99 w 341"/>
                <a:gd name="T15" fmla="*/ 61 h 251"/>
                <a:gd name="T16" fmla="*/ 106 w 341"/>
                <a:gd name="T17" fmla="*/ 69 h 251"/>
                <a:gd name="T18" fmla="*/ 91 w 341"/>
                <a:gd name="T19" fmla="*/ 84 h 251"/>
                <a:gd name="T20" fmla="*/ 91 w 341"/>
                <a:gd name="T21" fmla="*/ 107 h 251"/>
                <a:gd name="T22" fmla="*/ 61 w 341"/>
                <a:gd name="T23" fmla="*/ 114 h 251"/>
                <a:gd name="T24" fmla="*/ 53 w 341"/>
                <a:gd name="T25" fmla="*/ 114 h 251"/>
                <a:gd name="T26" fmla="*/ 69 w 341"/>
                <a:gd name="T27" fmla="*/ 99 h 251"/>
                <a:gd name="T28" fmla="*/ 69 w 341"/>
                <a:gd name="T29" fmla="*/ 114 h 251"/>
                <a:gd name="T30" fmla="*/ 76 w 341"/>
                <a:gd name="T31" fmla="*/ 99 h 251"/>
                <a:gd name="T32" fmla="*/ 84 w 341"/>
                <a:gd name="T33" fmla="*/ 91 h 251"/>
                <a:gd name="T34" fmla="*/ 76 w 341"/>
                <a:gd name="T35" fmla="*/ 91 h 251"/>
                <a:gd name="T36" fmla="*/ 84 w 341"/>
                <a:gd name="T37" fmla="*/ 76 h 251"/>
                <a:gd name="T38" fmla="*/ 91 w 341"/>
                <a:gd name="T39" fmla="*/ 84 h 251"/>
                <a:gd name="T40" fmla="*/ 91 w 341"/>
                <a:gd name="T41" fmla="*/ 69 h 251"/>
                <a:gd name="T42" fmla="*/ 61 w 341"/>
                <a:gd name="T43" fmla="*/ 91 h 251"/>
                <a:gd name="T44" fmla="*/ 69 w 341"/>
                <a:gd name="T45" fmla="*/ 99 h 251"/>
                <a:gd name="T46" fmla="*/ 53 w 341"/>
                <a:gd name="T47" fmla="*/ 99 h 251"/>
                <a:gd name="T48" fmla="*/ 76 w 341"/>
                <a:gd name="T49" fmla="*/ 69 h 251"/>
                <a:gd name="T50" fmla="*/ 84 w 341"/>
                <a:gd name="T51" fmla="*/ 53 h 251"/>
                <a:gd name="T52" fmla="*/ 76 w 341"/>
                <a:gd name="T53" fmla="*/ 61 h 251"/>
                <a:gd name="T54" fmla="*/ 69 w 341"/>
                <a:gd name="T55" fmla="*/ 46 h 251"/>
                <a:gd name="T56" fmla="*/ 38 w 341"/>
                <a:gd name="T57" fmla="*/ 38 h 251"/>
                <a:gd name="T58" fmla="*/ 8 w 341"/>
                <a:gd name="T59" fmla="*/ 16 h 251"/>
                <a:gd name="T60" fmla="*/ 8 w 341"/>
                <a:gd name="T61" fmla="*/ 107 h 251"/>
                <a:gd name="T62" fmla="*/ 16 w 341"/>
                <a:gd name="T63" fmla="*/ 114 h 251"/>
                <a:gd name="T64" fmla="*/ 8 w 341"/>
                <a:gd name="T65" fmla="*/ 114 h 251"/>
                <a:gd name="T66" fmla="*/ 8 w 341"/>
                <a:gd name="T67" fmla="*/ 122 h 251"/>
                <a:gd name="T68" fmla="*/ 16 w 341"/>
                <a:gd name="T69" fmla="*/ 129 h 251"/>
                <a:gd name="T70" fmla="*/ 0 w 341"/>
                <a:gd name="T71" fmla="*/ 144 h 251"/>
                <a:gd name="T72" fmla="*/ 0 w 341"/>
                <a:gd name="T73" fmla="*/ 129 h 251"/>
                <a:gd name="T74" fmla="*/ 0 w 341"/>
                <a:gd name="T75" fmla="*/ 152 h 251"/>
                <a:gd name="T76" fmla="*/ 16 w 341"/>
                <a:gd name="T77" fmla="*/ 160 h 251"/>
                <a:gd name="T78" fmla="*/ 23 w 341"/>
                <a:gd name="T79" fmla="*/ 160 h 251"/>
                <a:gd name="T80" fmla="*/ 31 w 341"/>
                <a:gd name="T81" fmla="*/ 167 h 251"/>
                <a:gd name="T82" fmla="*/ 46 w 341"/>
                <a:gd name="T83" fmla="*/ 175 h 251"/>
                <a:gd name="T84" fmla="*/ 38 w 341"/>
                <a:gd name="T85" fmla="*/ 205 h 251"/>
                <a:gd name="T86" fmla="*/ 61 w 341"/>
                <a:gd name="T87" fmla="*/ 220 h 251"/>
                <a:gd name="T88" fmla="*/ 84 w 341"/>
                <a:gd name="T89" fmla="*/ 213 h 251"/>
                <a:gd name="T90" fmla="*/ 106 w 341"/>
                <a:gd name="T91" fmla="*/ 228 h 251"/>
                <a:gd name="T92" fmla="*/ 212 w 341"/>
                <a:gd name="T93" fmla="*/ 228 h 251"/>
                <a:gd name="T94" fmla="*/ 303 w 341"/>
                <a:gd name="T95" fmla="*/ 251 h 251"/>
                <a:gd name="T96" fmla="*/ 303 w 341"/>
                <a:gd name="T97" fmla="*/ 228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1" h="251">
                  <a:moveTo>
                    <a:pt x="303" y="228"/>
                  </a:moveTo>
                  <a:lnTo>
                    <a:pt x="341" y="61"/>
                  </a:lnTo>
                  <a:lnTo>
                    <a:pt x="99" y="0"/>
                  </a:lnTo>
                  <a:lnTo>
                    <a:pt x="106" y="31"/>
                  </a:lnTo>
                  <a:lnTo>
                    <a:pt x="91" y="38"/>
                  </a:lnTo>
                  <a:lnTo>
                    <a:pt x="106" y="46"/>
                  </a:lnTo>
                  <a:lnTo>
                    <a:pt x="99" y="53"/>
                  </a:lnTo>
                  <a:lnTo>
                    <a:pt x="99" y="61"/>
                  </a:lnTo>
                  <a:lnTo>
                    <a:pt x="106" y="69"/>
                  </a:lnTo>
                  <a:lnTo>
                    <a:pt x="91" y="84"/>
                  </a:lnTo>
                  <a:lnTo>
                    <a:pt x="91" y="107"/>
                  </a:lnTo>
                  <a:lnTo>
                    <a:pt x="61" y="114"/>
                  </a:lnTo>
                  <a:lnTo>
                    <a:pt x="53" y="114"/>
                  </a:lnTo>
                  <a:lnTo>
                    <a:pt x="69" y="99"/>
                  </a:lnTo>
                  <a:lnTo>
                    <a:pt x="69" y="114"/>
                  </a:lnTo>
                  <a:lnTo>
                    <a:pt x="76" y="99"/>
                  </a:lnTo>
                  <a:lnTo>
                    <a:pt x="84" y="91"/>
                  </a:lnTo>
                  <a:lnTo>
                    <a:pt x="76" y="91"/>
                  </a:lnTo>
                  <a:lnTo>
                    <a:pt x="84" y="76"/>
                  </a:lnTo>
                  <a:lnTo>
                    <a:pt x="91" y="84"/>
                  </a:lnTo>
                  <a:lnTo>
                    <a:pt x="91" y="69"/>
                  </a:lnTo>
                  <a:lnTo>
                    <a:pt x="61" y="91"/>
                  </a:lnTo>
                  <a:lnTo>
                    <a:pt x="69" y="99"/>
                  </a:lnTo>
                  <a:lnTo>
                    <a:pt x="53" y="99"/>
                  </a:lnTo>
                  <a:lnTo>
                    <a:pt x="76" y="69"/>
                  </a:lnTo>
                  <a:lnTo>
                    <a:pt x="84" y="53"/>
                  </a:lnTo>
                  <a:lnTo>
                    <a:pt x="76" y="61"/>
                  </a:lnTo>
                  <a:lnTo>
                    <a:pt x="69" y="46"/>
                  </a:lnTo>
                  <a:lnTo>
                    <a:pt x="38" y="38"/>
                  </a:lnTo>
                  <a:lnTo>
                    <a:pt x="8" y="16"/>
                  </a:lnTo>
                  <a:lnTo>
                    <a:pt x="8" y="107"/>
                  </a:lnTo>
                  <a:lnTo>
                    <a:pt x="16" y="114"/>
                  </a:lnTo>
                  <a:lnTo>
                    <a:pt x="8" y="114"/>
                  </a:lnTo>
                  <a:lnTo>
                    <a:pt x="8" y="122"/>
                  </a:lnTo>
                  <a:lnTo>
                    <a:pt x="16" y="129"/>
                  </a:lnTo>
                  <a:lnTo>
                    <a:pt x="0" y="144"/>
                  </a:lnTo>
                  <a:lnTo>
                    <a:pt x="0" y="129"/>
                  </a:lnTo>
                  <a:lnTo>
                    <a:pt x="0" y="152"/>
                  </a:lnTo>
                  <a:lnTo>
                    <a:pt x="16" y="160"/>
                  </a:lnTo>
                  <a:lnTo>
                    <a:pt x="23" y="160"/>
                  </a:lnTo>
                  <a:lnTo>
                    <a:pt x="31" y="167"/>
                  </a:lnTo>
                  <a:lnTo>
                    <a:pt x="46" y="175"/>
                  </a:lnTo>
                  <a:lnTo>
                    <a:pt x="38" y="205"/>
                  </a:lnTo>
                  <a:lnTo>
                    <a:pt x="61" y="220"/>
                  </a:lnTo>
                  <a:lnTo>
                    <a:pt x="84" y="213"/>
                  </a:lnTo>
                  <a:lnTo>
                    <a:pt x="106" y="228"/>
                  </a:lnTo>
                  <a:lnTo>
                    <a:pt x="212" y="228"/>
                  </a:lnTo>
                  <a:lnTo>
                    <a:pt x="303" y="251"/>
                  </a:lnTo>
                  <a:lnTo>
                    <a:pt x="303" y="22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41" name="Freeform 260"/>
            <p:cNvSpPr>
              <a:spLocks/>
            </p:cNvSpPr>
            <p:nvPr/>
          </p:nvSpPr>
          <p:spPr bwMode="auto">
            <a:xfrm>
              <a:off x="1680" y="1329"/>
              <a:ext cx="341" cy="251"/>
            </a:xfrm>
            <a:custGeom>
              <a:avLst/>
              <a:gdLst>
                <a:gd name="T0" fmla="*/ 303 w 341"/>
                <a:gd name="T1" fmla="*/ 228 h 251"/>
                <a:gd name="T2" fmla="*/ 341 w 341"/>
                <a:gd name="T3" fmla="*/ 61 h 251"/>
                <a:gd name="T4" fmla="*/ 99 w 341"/>
                <a:gd name="T5" fmla="*/ 0 h 251"/>
                <a:gd name="T6" fmla="*/ 106 w 341"/>
                <a:gd name="T7" fmla="*/ 31 h 251"/>
                <a:gd name="T8" fmla="*/ 91 w 341"/>
                <a:gd name="T9" fmla="*/ 38 h 251"/>
                <a:gd name="T10" fmla="*/ 106 w 341"/>
                <a:gd name="T11" fmla="*/ 46 h 251"/>
                <a:gd name="T12" fmla="*/ 99 w 341"/>
                <a:gd name="T13" fmla="*/ 53 h 251"/>
                <a:gd name="T14" fmla="*/ 99 w 341"/>
                <a:gd name="T15" fmla="*/ 61 h 251"/>
                <a:gd name="T16" fmla="*/ 106 w 341"/>
                <a:gd name="T17" fmla="*/ 69 h 251"/>
                <a:gd name="T18" fmla="*/ 91 w 341"/>
                <a:gd name="T19" fmla="*/ 84 h 251"/>
                <a:gd name="T20" fmla="*/ 91 w 341"/>
                <a:gd name="T21" fmla="*/ 107 h 251"/>
                <a:gd name="T22" fmla="*/ 61 w 341"/>
                <a:gd name="T23" fmla="*/ 114 h 251"/>
                <a:gd name="T24" fmla="*/ 53 w 341"/>
                <a:gd name="T25" fmla="*/ 114 h 251"/>
                <a:gd name="T26" fmla="*/ 69 w 341"/>
                <a:gd name="T27" fmla="*/ 99 h 251"/>
                <a:gd name="T28" fmla="*/ 69 w 341"/>
                <a:gd name="T29" fmla="*/ 114 h 251"/>
                <a:gd name="T30" fmla="*/ 76 w 341"/>
                <a:gd name="T31" fmla="*/ 99 h 251"/>
                <a:gd name="T32" fmla="*/ 84 w 341"/>
                <a:gd name="T33" fmla="*/ 91 h 251"/>
                <a:gd name="T34" fmla="*/ 76 w 341"/>
                <a:gd name="T35" fmla="*/ 91 h 251"/>
                <a:gd name="T36" fmla="*/ 84 w 341"/>
                <a:gd name="T37" fmla="*/ 76 h 251"/>
                <a:gd name="T38" fmla="*/ 91 w 341"/>
                <a:gd name="T39" fmla="*/ 84 h 251"/>
                <a:gd name="T40" fmla="*/ 91 w 341"/>
                <a:gd name="T41" fmla="*/ 69 h 251"/>
                <a:gd name="T42" fmla="*/ 61 w 341"/>
                <a:gd name="T43" fmla="*/ 91 h 251"/>
                <a:gd name="T44" fmla="*/ 69 w 341"/>
                <a:gd name="T45" fmla="*/ 99 h 251"/>
                <a:gd name="T46" fmla="*/ 53 w 341"/>
                <a:gd name="T47" fmla="*/ 99 h 251"/>
                <a:gd name="T48" fmla="*/ 76 w 341"/>
                <a:gd name="T49" fmla="*/ 69 h 251"/>
                <a:gd name="T50" fmla="*/ 84 w 341"/>
                <a:gd name="T51" fmla="*/ 53 h 251"/>
                <a:gd name="T52" fmla="*/ 76 w 341"/>
                <a:gd name="T53" fmla="*/ 61 h 251"/>
                <a:gd name="T54" fmla="*/ 69 w 341"/>
                <a:gd name="T55" fmla="*/ 46 h 251"/>
                <a:gd name="T56" fmla="*/ 38 w 341"/>
                <a:gd name="T57" fmla="*/ 38 h 251"/>
                <a:gd name="T58" fmla="*/ 8 w 341"/>
                <a:gd name="T59" fmla="*/ 16 h 251"/>
                <a:gd name="T60" fmla="*/ 8 w 341"/>
                <a:gd name="T61" fmla="*/ 107 h 251"/>
                <a:gd name="T62" fmla="*/ 16 w 341"/>
                <a:gd name="T63" fmla="*/ 114 h 251"/>
                <a:gd name="T64" fmla="*/ 8 w 341"/>
                <a:gd name="T65" fmla="*/ 114 h 251"/>
                <a:gd name="T66" fmla="*/ 8 w 341"/>
                <a:gd name="T67" fmla="*/ 122 h 251"/>
                <a:gd name="T68" fmla="*/ 16 w 341"/>
                <a:gd name="T69" fmla="*/ 129 h 251"/>
                <a:gd name="T70" fmla="*/ 0 w 341"/>
                <a:gd name="T71" fmla="*/ 144 h 251"/>
                <a:gd name="T72" fmla="*/ 0 w 341"/>
                <a:gd name="T73" fmla="*/ 129 h 251"/>
                <a:gd name="T74" fmla="*/ 0 w 341"/>
                <a:gd name="T75" fmla="*/ 152 h 251"/>
                <a:gd name="T76" fmla="*/ 16 w 341"/>
                <a:gd name="T77" fmla="*/ 160 h 251"/>
                <a:gd name="T78" fmla="*/ 23 w 341"/>
                <a:gd name="T79" fmla="*/ 160 h 251"/>
                <a:gd name="T80" fmla="*/ 31 w 341"/>
                <a:gd name="T81" fmla="*/ 167 h 251"/>
                <a:gd name="T82" fmla="*/ 46 w 341"/>
                <a:gd name="T83" fmla="*/ 175 h 251"/>
                <a:gd name="T84" fmla="*/ 38 w 341"/>
                <a:gd name="T85" fmla="*/ 205 h 251"/>
                <a:gd name="T86" fmla="*/ 61 w 341"/>
                <a:gd name="T87" fmla="*/ 220 h 251"/>
                <a:gd name="T88" fmla="*/ 84 w 341"/>
                <a:gd name="T89" fmla="*/ 213 h 251"/>
                <a:gd name="T90" fmla="*/ 106 w 341"/>
                <a:gd name="T91" fmla="*/ 228 h 251"/>
                <a:gd name="T92" fmla="*/ 212 w 341"/>
                <a:gd name="T93" fmla="*/ 228 h 251"/>
                <a:gd name="T94" fmla="*/ 303 w 341"/>
                <a:gd name="T95" fmla="*/ 251 h 251"/>
                <a:gd name="T96" fmla="*/ 303 w 341"/>
                <a:gd name="T97" fmla="*/ 228 h 251"/>
                <a:gd name="T98" fmla="*/ 303 w 341"/>
                <a:gd name="T99" fmla="*/ 236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1" h="251">
                  <a:moveTo>
                    <a:pt x="303" y="228"/>
                  </a:moveTo>
                  <a:lnTo>
                    <a:pt x="341" y="61"/>
                  </a:lnTo>
                  <a:lnTo>
                    <a:pt x="99" y="0"/>
                  </a:lnTo>
                  <a:lnTo>
                    <a:pt x="106" y="31"/>
                  </a:lnTo>
                  <a:lnTo>
                    <a:pt x="91" y="38"/>
                  </a:lnTo>
                  <a:lnTo>
                    <a:pt x="106" y="46"/>
                  </a:lnTo>
                  <a:lnTo>
                    <a:pt x="99" y="53"/>
                  </a:lnTo>
                  <a:lnTo>
                    <a:pt x="99" y="61"/>
                  </a:lnTo>
                  <a:lnTo>
                    <a:pt x="106" y="69"/>
                  </a:lnTo>
                  <a:lnTo>
                    <a:pt x="91" y="84"/>
                  </a:lnTo>
                  <a:lnTo>
                    <a:pt x="91" y="107"/>
                  </a:lnTo>
                  <a:lnTo>
                    <a:pt x="61" y="114"/>
                  </a:lnTo>
                  <a:lnTo>
                    <a:pt x="53" y="114"/>
                  </a:lnTo>
                  <a:lnTo>
                    <a:pt x="69" y="99"/>
                  </a:lnTo>
                  <a:lnTo>
                    <a:pt x="69" y="114"/>
                  </a:lnTo>
                  <a:lnTo>
                    <a:pt x="76" y="99"/>
                  </a:lnTo>
                  <a:lnTo>
                    <a:pt x="84" y="91"/>
                  </a:lnTo>
                  <a:lnTo>
                    <a:pt x="76" y="91"/>
                  </a:lnTo>
                  <a:lnTo>
                    <a:pt x="84" y="76"/>
                  </a:lnTo>
                  <a:lnTo>
                    <a:pt x="91" y="84"/>
                  </a:lnTo>
                  <a:lnTo>
                    <a:pt x="91" y="69"/>
                  </a:lnTo>
                  <a:lnTo>
                    <a:pt x="61" y="91"/>
                  </a:lnTo>
                  <a:lnTo>
                    <a:pt x="69" y="99"/>
                  </a:lnTo>
                  <a:lnTo>
                    <a:pt x="53" y="99"/>
                  </a:lnTo>
                  <a:lnTo>
                    <a:pt x="76" y="69"/>
                  </a:lnTo>
                  <a:lnTo>
                    <a:pt x="84" y="53"/>
                  </a:lnTo>
                  <a:lnTo>
                    <a:pt x="76" y="61"/>
                  </a:lnTo>
                  <a:lnTo>
                    <a:pt x="69" y="46"/>
                  </a:lnTo>
                  <a:lnTo>
                    <a:pt x="38" y="38"/>
                  </a:lnTo>
                  <a:lnTo>
                    <a:pt x="8" y="16"/>
                  </a:lnTo>
                  <a:lnTo>
                    <a:pt x="8" y="107"/>
                  </a:lnTo>
                  <a:lnTo>
                    <a:pt x="16" y="114"/>
                  </a:lnTo>
                  <a:lnTo>
                    <a:pt x="8" y="114"/>
                  </a:lnTo>
                  <a:lnTo>
                    <a:pt x="8" y="122"/>
                  </a:lnTo>
                  <a:lnTo>
                    <a:pt x="16" y="129"/>
                  </a:lnTo>
                  <a:lnTo>
                    <a:pt x="0" y="144"/>
                  </a:lnTo>
                  <a:lnTo>
                    <a:pt x="0" y="129"/>
                  </a:lnTo>
                  <a:lnTo>
                    <a:pt x="0" y="152"/>
                  </a:lnTo>
                  <a:lnTo>
                    <a:pt x="16" y="160"/>
                  </a:lnTo>
                  <a:lnTo>
                    <a:pt x="23" y="160"/>
                  </a:lnTo>
                  <a:lnTo>
                    <a:pt x="31" y="167"/>
                  </a:lnTo>
                  <a:lnTo>
                    <a:pt x="46" y="175"/>
                  </a:lnTo>
                  <a:lnTo>
                    <a:pt x="38" y="205"/>
                  </a:lnTo>
                  <a:lnTo>
                    <a:pt x="61" y="220"/>
                  </a:lnTo>
                  <a:lnTo>
                    <a:pt x="84" y="213"/>
                  </a:lnTo>
                  <a:lnTo>
                    <a:pt x="106" y="228"/>
                  </a:lnTo>
                  <a:lnTo>
                    <a:pt x="212" y="228"/>
                  </a:lnTo>
                  <a:lnTo>
                    <a:pt x="303" y="251"/>
                  </a:lnTo>
                  <a:lnTo>
                    <a:pt x="303" y="228"/>
                  </a:lnTo>
                  <a:lnTo>
                    <a:pt x="303" y="23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42" name="Freeform 261"/>
            <p:cNvSpPr>
              <a:spLocks/>
            </p:cNvSpPr>
            <p:nvPr/>
          </p:nvSpPr>
          <p:spPr bwMode="auto">
            <a:xfrm>
              <a:off x="3572" y="1967"/>
              <a:ext cx="227" cy="220"/>
            </a:xfrm>
            <a:custGeom>
              <a:avLst/>
              <a:gdLst>
                <a:gd name="T0" fmla="*/ 227 w 227"/>
                <a:gd name="T1" fmla="*/ 68 h 220"/>
                <a:gd name="T2" fmla="*/ 197 w 227"/>
                <a:gd name="T3" fmla="*/ 53 h 220"/>
                <a:gd name="T4" fmla="*/ 197 w 227"/>
                <a:gd name="T5" fmla="*/ 68 h 220"/>
                <a:gd name="T6" fmla="*/ 182 w 227"/>
                <a:gd name="T7" fmla="*/ 98 h 220"/>
                <a:gd name="T8" fmla="*/ 174 w 227"/>
                <a:gd name="T9" fmla="*/ 98 h 220"/>
                <a:gd name="T10" fmla="*/ 159 w 227"/>
                <a:gd name="T11" fmla="*/ 129 h 220"/>
                <a:gd name="T12" fmla="*/ 144 w 227"/>
                <a:gd name="T13" fmla="*/ 121 h 220"/>
                <a:gd name="T14" fmla="*/ 114 w 227"/>
                <a:gd name="T15" fmla="*/ 197 h 220"/>
                <a:gd name="T16" fmla="*/ 53 w 227"/>
                <a:gd name="T17" fmla="*/ 220 h 220"/>
                <a:gd name="T18" fmla="*/ 38 w 227"/>
                <a:gd name="T19" fmla="*/ 204 h 220"/>
                <a:gd name="T20" fmla="*/ 8 w 227"/>
                <a:gd name="T21" fmla="*/ 182 h 220"/>
                <a:gd name="T22" fmla="*/ 0 w 227"/>
                <a:gd name="T23" fmla="*/ 151 h 220"/>
                <a:gd name="T24" fmla="*/ 16 w 227"/>
                <a:gd name="T25" fmla="*/ 136 h 220"/>
                <a:gd name="T26" fmla="*/ 23 w 227"/>
                <a:gd name="T27" fmla="*/ 106 h 220"/>
                <a:gd name="T28" fmla="*/ 38 w 227"/>
                <a:gd name="T29" fmla="*/ 113 h 220"/>
                <a:gd name="T30" fmla="*/ 38 w 227"/>
                <a:gd name="T31" fmla="*/ 91 h 220"/>
                <a:gd name="T32" fmla="*/ 69 w 227"/>
                <a:gd name="T33" fmla="*/ 60 h 220"/>
                <a:gd name="T34" fmla="*/ 76 w 227"/>
                <a:gd name="T35" fmla="*/ 15 h 220"/>
                <a:gd name="T36" fmla="*/ 76 w 227"/>
                <a:gd name="T37" fmla="*/ 0 h 220"/>
                <a:gd name="T38" fmla="*/ 91 w 227"/>
                <a:gd name="T39" fmla="*/ 53 h 220"/>
                <a:gd name="T40" fmla="*/ 137 w 227"/>
                <a:gd name="T41" fmla="*/ 45 h 220"/>
                <a:gd name="T42" fmla="*/ 144 w 227"/>
                <a:gd name="T43" fmla="*/ 75 h 220"/>
                <a:gd name="T44" fmla="*/ 174 w 227"/>
                <a:gd name="T45" fmla="*/ 45 h 220"/>
                <a:gd name="T46" fmla="*/ 190 w 227"/>
                <a:gd name="T47" fmla="*/ 53 h 220"/>
                <a:gd name="T48" fmla="*/ 205 w 227"/>
                <a:gd name="T49" fmla="*/ 37 h 220"/>
                <a:gd name="T50" fmla="*/ 220 w 227"/>
                <a:gd name="T51" fmla="*/ 37 h 220"/>
                <a:gd name="T52" fmla="*/ 227 w 227"/>
                <a:gd name="T53" fmla="*/ 53 h 220"/>
                <a:gd name="T54" fmla="*/ 227 w 227"/>
                <a:gd name="T55" fmla="*/ 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7" h="220">
                  <a:moveTo>
                    <a:pt x="227" y="68"/>
                  </a:moveTo>
                  <a:lnTo>
                    <a:pt x="197" y="53"/>
                  </a:lnTo>
                  <a:lnTo>
                    <a:pt x="197" y="68"/>
                  </a:lnTo>
                  <a:lnTo>
                    <a:pt x="182" y="98"/>
                  </a:lnTo>
                  <a:lnTo>
                    <a:pt x="174" y="98"/>
                  </a:lnTo>
                  <a:lnTo>
                    <a:pt x="159" y="129"/>
                  </a:lnTo>
                  <a:lnTo>
                    <a:pt x="144" y="121"/>
                  </a:lnTo>
                  <a:lnTo>
                    <a:pt x="114" y="197"/>
                  </a:lnTo>
                  <a:lnTo>
                    <a:pt x="53" y="220"/>
                  </a:lnTo>
                  <a:lnTo>
                    <a:pt x="38" y="204"/>
                  </a:lnTo>
                  <a:lnTo>
                    <a:pt x="8" y="182"/>
                  </a:lnTo>
                  <a:lnTo>
                    <a:pt x="0" y="151"/>
                  </a:lnTo>
                  <a:lnTo>
                    <a:pt x="16" y="136"/>
                  </a:lnTo>
                  <a:lnTo>
                    <a:pt x="23" y="106"/>
                  </a:lnTo>
                  <a:lnTo>
                    <a:pt x="38" y="113"/>
                  </a:lnTo>
                  <a:lnTo>
                    <a:pt x="38" y="91"/>
                  </a:lnTo>
                  <a:lnTo>
                    <a:pt x="69" y="60"/>
                  </a:lnTo>
                  <a:lnTo>
                    <a:pt x="76" y="15"/>
                  </a:lnTo>
                  <a:lnTo>
                    <a:pt x="76" y="0"/>
                  </a:lnTo>
                  <a:lnTo>
                    <a:pt x="91" y="53"/>
                  </a:lnTo>
                  <a:lnTo>
                    <a:pt x="137" y="45"/>
                  </a:lnTo>
                  <a:lnTo>
                    <a:pt x="144" y="75"/>
                  </a:lnTo>
                  <a:lnTo>
                    <a:pt x="174" y="45"/>
                  </a:lnTo>
                  <a:lnTo>
                    <a:pt x="190" y="53"/>
                  </a:lnTo>
                  <a:lnTo>
                    <a:pt x="205" y="37"/>
                  </a:lnTo>
                  <a:lnTo>
                    <a:pt x="220" y="37"/>
                  </a:lnTo>
                  <a:lnTo>
                    <a:pt x="227" y="53"/>
                  </a:lnTo>
                  <a:lnTo>
                    <a:pt x="227" y="6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43" name="Freeform 262"/>
            <p:cNvSpPr>
              <a:spLocks/>
            </p:cNvSpPr>
            <p:nvPr/>
          </p:nvSpPr>
          <p:spPr bwMode="auto">
            <a:xfrm>
              <a:off x="3572" y="1967"/>
              <a:ext cx="227" cy="220"/>
            </a:xfrm>
            <a:custGeom>
              <a:avLst/>
              <a:gdLst>
                <a:gd name="T0" fmla="*/ 227 w 227"/>
                <a:gd name="T1" fmla="*/ 68 h 220"/>
                <a:gd name="T2" fmla="*/ 197 w 227"/>
                <a:gd name="T3" fmla="*/ 53 h 220"/>
                <a:gd name="T4" fmla="*/ 197 w 227"/>
                <a:gd name="T5" fmla="*/ 68 h 220"/>
                <a:gd name="T6" fmla="*/ 182 w 227"/>
                <a:gd name="T7" fmla="*/ 98 h 220"/>
                <a:gd name="T8" fmla="*/ 174 w 227"/>
                <a:gd name="T9" fmla="*/ 98 h 220"/>
                <a:gd name="T10" fmla="*/ 159 w 227"/>
                <a:gd name="T11" fmla="*/ 129 h 220"/>
                <a:gd name="T12" fmla="*/ 144 w 227"/>
                <a:gd name="T13" fmla="*/ 121 h 220"/>
                <a:gd name="T14" fmla="*/ 114 w 227"/>
                <a:gd name="T15" fmla="*/ 197 h 220"/>
                <a:gd name="T16" fmla="*/ 53 w 227"/>
                <a:gd name="T17" fmla="*/ 220 h 220"/>
                <a:gd name="T18" fmla="*/ 38 w 227"/>
                <a:gd name="T19" fmla="*/ 204 h 220"/>
                <a:gd name="T20" fmla="*/ 8 w 227"/>
                <a:gd name="T21" fmla="*/ 182 h 220"/>
                <a:gd name="T22" fmla="*/ 0 w 227"/>
                <a:gd name="T23" fmla="*/ 151 h 220"/>
                <a:gd name="T24" fmla="*/ 16 w 227"/>
                <a:gd name="T25" fmla="*/ 136 h 220"/>
                <a:gd name="T26" fmla="*/ 23 w 227"/>
                <a:gd name="T27" fmla="*/ 106 h 220"/>
                <a:gd name="T28" fmla="*/ 38 w 227"/>
                <a:gd name="T29" fmla="*/ 113 h 220"/>
                <a:gd name="T30" fmla="*/ 38 w 227"/>
                <a:gd name="T31" fmla="*/ 91 h 220"/>
                <a:gd name="T32" fmla="*/ 69 w 227"/>
                <a:gd name="T33" fmla="*/ 60 h 220"/>
                <a:gd name="T34" fmla="*/ 76 w 227"/>
                <a:gd name="T35" fmla="*/ 15 h 220"/>
                <a:gd name="T36" fmla="*/ 76 w 227"/>
                <a:gd name="T37" fmla="*/ 0 h 220"/>
                <a:gd name="T38" fmla="*/ 91 w 227"/>
                <a:gd name="T39" fmla="*/ 53 h 220"/>
                <a:gd name="T40" fmla="*/ 137 w 227"/>
                <a:gd name="T41" fmla="*/ 45 h 220"/>
                <a:gd name="T42" fmla="*/ 144 w 227"/>
                <a:gd name="T43" fmla="*/ 75 h 220"/>
                <a:gd name="T44" fmla="*/ 174 w 227"/>
                <a:gd name="T45" fmla="*/ 45 h 220"/>
                <a:gd name="T46" fmla="*/ 190 w 227"/>
                <a:gd name="T47" fmla="*/ 53 h 220"/>
                <a:gd name="T48" fmla="*/ 205 w 227"/>
                <a:gd name="T49" fmla="*/ 37 h 220"/>
                <a:gd name="T50" fmla="*/ 220 w 227"/>
                <a:gd name="T51" fmla="*/ 37 h 220"/>
                <a:gd name="T52" fmla="*/ 227 w 227"/>
                <a:gd name="T53" fmla="*/ 53 h 220"/>
                <a:gd name="T54" fmla="*/ 227 w 227"/>
                <a:gd name="T55" fmla="*/ 68 h 220"/>
                <a:gd name="T56" fmla="*/ 227 w 227"/>
                <a:gd name="T57" fmla="*/ 7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7" h="220">
                  <a:moveTo>
                    <a:pt x="227" y="68"/>
                  </a:moveTo>
                  <a:lnTo>
                    <a:pt x="197" y="53"/>
                  </a:lnTo>
                  <a:lnTo>
                    <a:pt x="197" y="68"/>
                  </a:lnTo>
                  <a:lnTo>
                    <a:pt x="182" y="98"/>
                  </a:lnTo>
                  <a:lnTo>
                    <a:pt x="174" y="98"/>
                  </a:lnTo>
                  <a:lnTo>
                    <a:pt x="159" y="129"/>
                  </a:lnTo>
                  <a:lnTo>
                    <a:pt x="144" y="121"/>
                  </a:lnTo>
                  <a:lnTo>
                    <a:pt x="114" y="197"/>
                  </a:lnTo>
                  <a:lnTo>
                    <a:pt x="53" y="220"/>
                  </a:lnTo>
                  <a:lnTo>
                    <a:pt x="38" y="204"/>
                  </a:lnTo>
                  <a:lnTo>
                    <a:pt x="8" y="182"/>
                  </a:lnTo>
                  <a:lnTo>
                    <a:pt x="0" y="151"/>
                  </a:lnTo>
                  <a:lnTo>
                    <a:pt x="16" y="136"/>
                  </a:lnTo>
                  <a:lnTo>
                    <a:pt x="23" y="106"/>
                  </a:lnTo>
                  <a:lnTo>
                    <a:pt x="38" y="113"/>
                  </a:lnTo>
                  <a:lnTo>
                    <a:pt x="38" y="91"/>
                  </a:lnTo>
                  <a:lnTo>
                    <a:pt x="69" y="60"/>
                  </a:lnTo>
                  <a:lnTo>
                    <a:pt x="76" y="15"/>
                  </a:lnTo>
                  <a:lnTo>
                    <a:pt x="76" y="0"/>
                  </a:lnTo>
                  <a:lnTo>
                    <a:pt x="91" y="53"/>
                  </a:lnTo>
                  <a:lnTo>
                    <a:pt x="137" y="45"/>
                  </a:lnTo>
                  <a:lnTo>
                    <a:pt x="144" y="75"/>
                  </a:lnTo>
                  <a:lnTo>
                    <a:pt x="174" y="45"/>
                  </a:lnTo>
                  <a:lnTo>
                    <a:pt x="190" y="53"/>
                  </a:lnTo>
                  <a:lnTo>
                    <a:pt x="205" y="37"/>
                  </a:lnTo>
                  <a:lnTo>
                    <a:pt x="220" y="37"/>
                  </a:lnTo>
                  <a:lnTo>
                    <a:pt x="227" y="53"/>
                  </a:lnTo>
                  <a:lnTo>
                    <a:pt x="227" y="68"/>
                  </a:lnTo>
                  <a:lnTo>
                    <a:pt x="227" y="7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44" name="Freeform 263"/>
            <p:cNvSpPr>
              <a:spLocks/>
            </p:cNvSpPr>
            <p:nvPr/>
          </p:nvSpPr>
          <p:spPr bwMode="auto">
            <a:xfrm>
              <a:off x="3050" y="1610"/>
              <a:ext cx="250" cy="288"/>
            </a:xfrm>
            <a:custGeom>
              <a:avLst/>
              <a:gdLst>
                <a:gd name="T0" fmla="*/ 235 w 250"/>
                <a:gd name="T1" fmla="*/ 228 h 288"/>
                <a:gd name="T2" fmla="*/ 242 w 250"/>
                <a:gd name="T3" fmla="*/ 281 h 288"/>
                <a:gd name="T4" fmla="*/ 106 w 250"/>
                <a:gd name="T5" fmla="*/ 288 h 288"/>
                <a:gd name="T6" fmla="*/ 91 w 250"/>
                <a:gd name="T7" fmla="*/ 273 h 288"/>
                <a:gd name="T8" fmla="*/ 76 w 250"/>
                <a:gd name="T9" fmla="*/ 220 h 288"/>
                <a:gd name="T10" fmla="*/ 68 w 250"/>
                <a:gd name="T11" fmla="*/ 190 h 288"/>
                <a:gd name="T12" fmla="*/ 0 w 250"/>
                <a:gd name="T13" fmla="*/ 144 h 288"/>
                <a:gd name="T14" fmla="*/ 8 w 250"/>
                <a:gd name="T15" fmla="*/ 114 h 288"/>
                <a:gd name="T16" fmla="*/ 8 w 250"/>
                <a:gd name="T17" fmla="*/ 106 h 288"/>
                <a:gd name="T18" fmla="*/ 0 w 250"/>
                <a:gd name="T19" fmla="*/ 83 h 288"/>
                <a:gd name="T20" fmla="*/ 23 w 250"/>
                <a:gd name="T21" fmla="*/ 61 h 288"/>
                <a:gd name="T22" fmla="*/ 23 w 250"/>
                <a:gd name="T23" fmla="*/ 23 h 288"/>
                <a:gd name="T24" fmla="*/ 38 w 250"/>
                <a:gd name="T25" fmla="*/ 23 h 288"/>
                <a:gd name="T26" fmla="*/ 83 w 250"/>
                <a:gd name="T27" fmla="*/ 0 h 288"/>
                <a:gd name="T28" fmla="*/ 83 w 250"/>
                <a:gd name="T29" fmla="*/ 30 h 288"/>
                <a:gd name="T30" fmla="*/ 91 w 250"/>
                <a:gd name="T31" fmla="*/ 15 h 288"/>
                <a:gd name="T32" fmla="*/ 106 w 250"/>
                <a:gd name="T33" fmla="*/ 30 h 288"/>
                <a:gd name="T34" fmla="*/ 121 w 250"/>
                <a:gd name="T35" fmla="*/ 38 h 288"/>
                <a:gd name="T36" fmla="*/ 212 w 250"/>
                <a:gd name="T37" fmla="*/ 61 h 288"/>
                <a:gd name="T38" fmla="*/ 212 w 250"/>
                <a:gd name="T39" fmla="*/ 68 h 288"/>
                <a:gd name="T40" fmla="*/ 227 w 250"/>
                <a:gd name="T41" fmla="*/ 76 h 288"/>
                <a:gd name="T42" fmla="*/ 220 w 250"/>
                <a:gd name="T43" fmla="*/ 99 h 288"/>
                <a:gd name="T44" fmla="*/ 235 w 250"/>
                <a:gd name="T45" fmla="*/ 91 h 288"/>
                <a:gd name="T46" fmla="*/ 235 w 250"/>
                <a:gd name="T47" fmla="*/ 114 h 288"/>
                <a:gd name="T48" fmla="*/ 220 w 250"/>
                <a:gd name="T49" fmla="*/ 144 h 288"/>
                <a:gd name="T50" fmla="*/ 227 w 250"/>
                <a:gd name="T51" fmla="*/ 152 h 288"/>
                <a:gd name="T52" fmla="*/ 242 w 250"/>
                <a:gd name="T53" fmla="*/ 121 h 288"/>
                <a:gd name="T54" fmla="*/ 250 w 250"/>
                <a:gd name="T55" fmla="*/ 129 h 288"/>
                <a:gd name="T56" fmla="*/ 235 w 250"/>
                <a:gd name="T57" fmla="*/ 22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0" h="288">
                  <a:moveTo>
                    <a:pt x="235" y="228"/>
                  </a:moveTo>
                  <a:lnTo>
                    <a:pt x="242" y="281"/>
                  </a:lnTo>
                  <a:lnTo>
                    <a:pt x="106" y="288"/>
                  </a:lnTo>
                  <a:lnTo>
                    <a:pt x="91" y="273"/>
                  </a:lnTo>
                  <a:lnTo>
                    <a:pt x="76" y="220"/>
                  </a:lnTo>
                  <a:lnTo>
                    <a:pt x="68" y="190"/>
                  </a:lnTo>
                  <a:lnTo>
                    <a:pt x="0" y="144"/>
                  </a:lnTo>
                  <a:lnTo>
                    <a:pt x="8" y="114"/>
                  </a:lnTo>
                  <a:lnTo>
                    <a:pt x="8" y="106"/>
                  </a:lnTo>
                  <a:lnTo>
                    <a:pt x="0" y="83"/>
                  </a:lnTo>
                  <a:lnTo>
                    <a:pt x="23" y="61"/>
                  </a:lnTo>
                  <a:lnTo>
                    <a:pt x="23" y="23"/>
                  </a:lnTo>
                  <a:lnTo>
                    <a:pt x="38" y="23"/>
                  </a:lnTo>
                  <a:lnTo>
                    <a:pt x="83" y="0"/>
                  </a:lnTo>
                  <a:lnTo>
                    <a:pt x="83" y="30"/>
                  </a:lnTo>
                  <a:lnTo>
                    <a:pt x="91" y="15"/>
                  </a:lnTo>
                  <a:lnTo>
                    <a:pt x="106" y="30"/>
                  </a:lnTo>
                  <a:lnTo>
                    <a:pt x="121" y="38"/>
                  </a:lnTo>
                  <a:lnTo>
                    <a:pt x="212" y="61"/>
                  </a:lnTo>
                  <a:lnTo>
                    <a:pt x="212" y="68"/>
                  </a:lnTo>
                  <a:lnTo>
                    <a:pt x="227" y="76"/>
                  </a:lnTo>
                  <a:lnTo>
                    <a:pt x="220" y="99"/>
                  </a:lnTo>
                  <a:lnTo>
                    <a:pt x="235" y="91"/>
                  </a:lnTo>
                  <a:lnTo>
                    <a:pt x="235" y="114"/>
                  </a:lnTo>
                  <a:lnTo>
                    <a:pt x="220" y="144"/>
                  </a:lnTo>
                  <a:lnTo>
                    <a:pt x="227" y="152"/>
                  </a:lnTo>
                  <a:lnTo>
                    <a:pt x="242" y="121"/>
                  </a:lnTo>
                  <a:lnTo>
                    <a:pt x="250" y="129"/>
                  </a:lnTo>
                  <a:lnTo>
                    <a:pt x="235" y="22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45" name="Freeform 264"/>
            <p:cNvSpPr>
              <a:spLocks/>
            </p:cNvSpPr>
            <p:nvPr/>
          </p:nvSpPr>
          <p:spPr bwMode="auto">
            <a:xfrm>
              <a:off x="3050" y="1610"/>
              <a:ext cx="250" cy="288"/>
            </a:xfrm>
            <a:custGeom>
              <a:avLst/>
              <a:gdLst>
                <a:gd name="T0" fmla="*/ 235 w 250"/>
                <a:gd name="T1" fmla="*/ 228 h 288"/>
                <a:gd name="T2" fmla="*/ 242 w 250"/>
                <a:gd name="T3" fmla="*/ 281 h 288"/>
                <a:gd name="T4" fmla="*/ 106 w 250"/>
                <a:gd name="T5" fmla="*/ 288 h 288"/>
                <a:gd name="T6" fmla="*/ 91 w 250"/>
                <a:gd name="T7" fmla="*/ 273 h 288"/>
                <a:gd name="T8" fmla="*/ 76 w 250"/>
                <a:gd name="T9" fmla="*/ 220 h 288"/>
                <a:gd name="T10" fmla="*/ 68 w 250"/>
                <a:gd name="T11" fmla="*/ 190 h 288"/>
                <a:gd name="T12" fmla="*/ 0 w 250"/>
                <a:gd name="T13" fmla="*/ 144 h 288"/>
                <a:gd name="T14" fmla="*/ 8 w 250"/>
                <a:gd name="T15" fmla="*/ 114 h 288"/>
                <a:gd name="T16" fmla="*/ 8 w 250"/>
                <a:gd name="T17" fmla="*/ 106 h 288"/>
                <a:gd name="T18" fmla="*/ 0 w 250"/>
                <a:gd name="T19" fmla="*/ 83 h 288"/>
                <a:gd name="T20" fmla="*/ 23 w 250"/>
                <a:gd name="T21" fmla="*/ 61 h 288"/>
                <a:gd name="T22" fmla="*/ 23 w 250"/>
                <a:gd name="T23" fmla="*/ 23 h 288"/>
                <a:gd name="T24" fmla="*/ 38 w 250"/>
                <a:gd name="T25" fmla="*/ 23 h 288"/>
                <a:gd name="T26" fmla="*/ 83 w 250"/>
                <a:gd name="T27" fmla="*/ 0 h 288"/>
                <a:gd name="T28" fmla="*/ 83 w 250"/>
                <a:gd name="T29" fmla="*/ 30 h 288"/>
                <a:gd name="T30" fmla="*/ 91 w 250"/>
                <a:gd name="T31" fmla="*/ 15 h 288"/>
                <a:gd name="T32" fmla="*/ 106 w 250"/>
                <a:gd name="T33" fmla="*/ 30 h 288"/>
                <a:gd name="T34" fmla="*/ 121 w 250"/>
                <a:gd name="T35" fmla="*/ 38 h 288"/>
                <a:gd name="T36" fmla="*/ 212 w 250"/>
                <a:gd name="T37" fmla="*/ 61 h 288"/>
                <a:gd name="T38" fmla="*/ 212 w 250"/>
                <a:gd name="T39" fmla="*/ 68 h 288"/>
                <a:gd name="T40" fmla="*/ 227 w 250"/>
                <a:gd name="T41" fmla="*/ 76 h 288"/>
                <a:gd name="T42" fmla="*/ 220 w 250"/>
                <a:gd name="T43" fmla="*/ 99 h 288"/>
                <a:gd name="T44" fmla="*/ 235 w 250"/>
                <a:gd name="T45" fmla="*/ 91 h 288"/>
                <a:gd name="T46" fmla="*/ 235 w 250"/>
                <a:gd name="T47" fmla="*/ 114 h 288"/>
                <a:gd name="T48" fmla="*/ 220 w 250"/>
                <a:gd name="T49" fmla="*/ 144 h 288"/>
                <a:gd name="T50" fmla="*/ 227 w 250"/>
                <a:gd name="T51" fmla="*/ 152 h 288"/>
                <a:gd name="T52" fmla="*/ 242 w 250"/>
                <a:gd name="T53" fmla="*/ 121 h 288"/>
                <a:gd name="T54" fmla="*/ 250 w 250"/>
                <a:gd name="T55" fmla="*/ 129 h 288"/>
                <a:gd name="T56" fmla="*/ 235 w 250"/>
                <a:gd name="T57" fmla="*/ 228 h 288"/>
                <a:gd name="T58" fmla="*/ 235 w 250"/>
                <a:gd name="T59" fmla="*/ 235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288">
                  <a:moveTo>
                    <a:pt x="235" y="228"/>
                  </a:moveTo>
                  <a:lnTo>
                    <a:pt x="242" y="281"/>
                  </a:lnTo>
                  <a:lnTo>
                    <a:pt x="106" y="288"/>
                  </a:lnTo>
                  <a:lnTo>
                    <a:pt x="91" y="273"/>
                  </a:lnTo>
                  <a:lnTo>
                    <a:pt x="76" y="220"/>
                  </a:lnTo>
                  <a:lnTo>
                    <a:pt x="68" y="190"/>
                  </a:lnTo>
                  <a:lnTo>
                    <a:pt x="0" y="144"/>
                  </a:lnTo>
                  <a:lnTo>
                    <a:pt x="8" y="114"/>
                  </a:lnTo>
                  <a:lnTo>
                    <a:pt x="8" y="106"/>
                  </a:lnTo>
                  <a:lnTo>
                    <a:pt x="0" y="83"/>
                  </a:lnTo>
                  <a:lnTo>
                    <a:pt x="23" y="61"/>
                  </a:lnTo>
                  <a:lnTo>
                    <a:pt x="23" y="23"/>
                  </a:lnTo>
                  <a:lnTo>
                    <a:pt x="38" y="23"/>
                  </a:lnTo>
                  <a:lnTo>
                    <a:pt x="83" y="0"/>
                  </a:lnTo>
                  <a:lnTo>
                    <a:pt x="83" y="30"/>
                  </a:lnTo>
                  <a:lnTo>
                    <a:pt x="91" y="15"/>
                  </a:lnTo>
                  <a:lnTo>
                    <a:pt x="106" y="30"/>
                  </a:lnTo>
                  <a:lnTo>
                    <a:pt x="121" y="38"/>
                  </a:lnTo>
                  <a:lnTo>
                    <a:pt x="212" y="61"/>
                  </a:lnTo>
                  <a:lnTo>
                    <a:pt x="212" y="68"/>
                  </a:lnTo>
                  <a:lnTo>
                    <a:pt x="227" y="76"/>
                  </a:lnTo>
                  <a:lnTo>
                    <a:pt x="220" y="99"/>
                  </a:lnTo>
                  <a:lnTo>
                    <a:pt x="235" y="91"/>
                  </a:lnTo>
                  <a:lnTo>
                    <a:pt x="235" y="114"/>
                  </a:lnTo>
                  <a:lnTo>
                    <a:pt x="220" y="144"/>
                  </a:lnTo>
                  <a:lnTo>
                    <a:pt x="227" y="152"/>
                  </a:lnTo>
                  <a:lnTo>
                    <a:pt x="242" y="121"/>
                  </a:lnTo>
                  <a:lnTo>
                    <a:pt x="250" y="129"/>
                  </a:lnTo>
                  <a:lnTo>
                    <a:pt x="235" y="228"/>
                  </a:lnTo>
                  <a:lnTo>
                    <a:pt x="235" y="23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46" name="Freeform 265"/>
            <p:cNvSpPr>
              <a:spLocks/>
            </p:cNvSpPr>
            <p:nvPr/>
          </p:nvSpPr>
          <p:spPr bwMode="auto">
            <a:xfrm>
              <a:off x="3300" y="1709"/>
              <a:ext cx="15" cy="15"/>
            </a:xfrm>
            <a:custGeom>
              <a:avLst/>
              <a:gdLst>
                <a:gd name="T0" fmla="*/ 15 w 15"/>
                <a:gd name="T1" fmla="*/ 0 h 15"/>
                <a:gd name="T2" fmla="*/ 0 w 15"/>
                <a:gd name="T3" fmla="*/ 15 h 15"/>
                <a:gd name="T4" fmla="*/ 15 w 15"/>
                <a:gd name="T5" fmla="*/ 0 h 15"/>
                <a:gd name="T6" fmla="*/ 15 w 15"/>
                <a:gd name="T7" fmla="*/ 7 h 15"/>
              </a:gdLst>
              <a:ahLst/>
              <a:cxnLst>
                <a:cxn ang="0">
                  <a:pos x="T0" y="T1"/>
                </a:cxn>
                <a:cxn ang="0">
                  <a:pos x="T2" y="T3"/>
                </a:cxn>
                <a:cxn ang="0">
                  <a:pos x="T4" y="T5"/>
                </a:cxn>
                <a:cxn ang="0">
                  <a:pos x="T6" y="T7"/>
                </a:cxn>
              </a:cxnLst>
              <a:rect l="0" t="0" r="r" b="b"/>
              <a:pathLst>
                <a:path w="15" h="15">
                  <a:moveTo>
                    <a:pt x="15" y="0"/>
                  </a:moveTo>
                  <a:lnTo>
                    <a:pt x="0" y="15"/>
                  </a:lnTo>
                  <a:lnTo>
                    <a:pt x="15" y="0"/>
                  </a:lnTo>
                  <a:lnTo>
                    <a:pt x="15" y="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47" name="Freeform 266"/>
            <p:cNvSpPr>
              <a:spLocks/>
            </p:cNvSpPr>
            <p:nvPr/>
          </p:nvSpPr>
          <p:spPr bwMode="auto">
            <a:xfrm>
              <a:off x="2188" y="1686"/>
              <a:ext cx="355" cy="296"/>
            </a:xfrm>
            <a:custGeom>
              <a:avLst/>
              <a:gdLst>
                <a:gd name="T0" fmla="*/ 348 w 355"/>
                <a:gd name="T1" fmla="*/ 167 h 296"/>
                <a:gd name="T2" fmla="*/ 355 w 355"/>
                <a:gd name="T3" fmla="*/ 38 h 296"/>
                <a:gd name="T4" fmla="*/ 37 w 355"/>
                <a:gd name="T5" fmla="*/ 0 h 296"/>
                <a:gd name="T6" fmla="*/ 37 w 355"/>
                <a:gd name="T7" fmla="*/ 38 h 296"/>
                <a:gd name="T8" fmla="*/ 7 w 355"/>
                <a:gd name="T9" fmla="*/ 190 h 296"/>
                <a:gd name="T10" fmla="*/ 0 w 355"/>
                <a:gd name="T11" fmla="*/ 258 h 296"/>
                <a:gd name="T12" fmla="*/ 98 w 355"/>
                <a:gd name="T13" fmla="*/ 273 h 296"/>
                <a:gd name="T14" fmla="*/ 332 w 355"/>
                <a:gd name="T15" fmla="*/ 296 h 296"/>
                <a:gd name="T16" fmla="*/ 348 w 355"/>
                <a:gd name="T17" fmla="*/ 167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5" h="296">
                  <a:moveTo>
                    <a:pt x="348" y="167"/>
                  </a:moveTo>
                  <a:lnTo>
                    <a:pt x="355" y="38"/>
                  </a:lnTo>
                  <a:lnTo>
                    <a:pt x="37" y="0"/>
                  </a:lnTo>
                  <a:lnTo>
                    <a:pt x="37" y="38"/>
                  </a:lnTo>
                  <a:lnTo>
                    <a:pt x="7" y="190"/>
                  </a:lnTo>
                  <a:lnTo>
                    <a:pt x="0" y="258"/>
                  </a:lnTo>
                  <a:lnTo>
                    <a:pt x="98" y="273"/>
                  </a:lnTo>
                  <a:lnTo>
                    <a:pt x="332" y="296"/>
                  </a:lnTo>
                  <a:lnTo>
                    <a:pt x="348" y="16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48" name="Freeform 267"/>
            <p:cNvSpPr>
              <a:spLocks/>
            </p:cNvSpPr>
            <p:nvPr/>
          </p:nvSpPr>
          <p:spPr bwMode="auto">
            <a:xfrm>
              <a:off x="2188" y="1686"/>
              <a:ext cx="355" cy="296"/>
            </a:xfrm>
            <a:custGeom>
              <a:avLst/>
              <a:gdLst>
                <a:gd name="T0" fmla="*/ 348 w 355"/>
                <a:gd name="T1" fmla="*/ 167 h 296"/>
                <a:gd name="T2" fmla="*/ 355 w 355"/>
                <a:gd name="T3" fmla="*/ 38 h 296"/>
                <a:gd name="T4" fmla="*/ 37 w 355"/>
                <a:gd name="T5" fmla="*/ 0 h 296"/>
                <a:gd name="T6" fmla="*/ 37 w 355"/>
                <a:gd name="T7" fmla="*/ 38 h 296"/>
                <a:gd name="T8" fmla="*/ 7 w 355"/>
                <a:gd name="T9" fmla="*/ 190 h 296"/>
                <a:gd name="T10" fmla="*/ 0 w 355"/>
                <a:gd name="T11" fmla="*/ 258 h 296"/>
                <a:gd name="T12" fmla="*/ 98 w 355"/>
                <a:gd name="T13" fmla="*/ 273 h 296"/>
                <a:gd name="T14" fmla="*/ 332 w 355"/>
                <a:gd name="T15" fmla="*/ 296 h 296"/>
                <a:gd name="T16" fmla="*/ 348 w 355"/>
                <a:gd name="T17" fmla="*/ 167 h 296"/>
                <a:gd name="T18" fmla="*/ 348 w 355"/>
                <a:gd name="T19" fmla="*/ 174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5" h="296">
                  <a:moveTo>
                    <a:pt x="348" y="167"/>
                  </a:moveTo>
                  <a:lnTo>
                    <a:pt x="355" y="38"/>
                  </a:lnTo>
                  <a:lnTo>
                    <a:pt x="37" y="0"/>
                  </a:lnTo>
                  <a:lnTo>
                    <a:pt x="37" y="38"/>
                  </a:lnTo>
                  <a:lnTo>
                    <a:pt x="7" y="190"/>
                  </a:lnTo>
                  <a:lnTo>
                    <a:pt x="0" y="258"/>
                  </a:lnTo>
                  <a:lnTo>
                    <a:pt x="98" y="273"/>
                  </a:lnTo>
                  <a:lnTo>
                    <a:pt x="332" y="296"/>
                  </a:lnTo>
                  <a:lnTo>
                    <a:pt x="348" y="167"/>
                  </a:lnTo>
                  <a:lnTo>
                    <a:pt x="348" y="17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20616" name="Group 536"/>
          <p:cNvGrpSpPr>
            <a:grpSpLocks noChangeAspect="1"/>
          </p:cNvGrpSpPr>
          <p:nvPr/>
        </p:nvGrpSpPr>
        <p:grpSpPr bwMode="auto">
          <a:xfrm>
            <a:off x="6169764" y="4129249"/>
            <a:ext cx="2196565" cy="1673352"/>
            <a:chOff x="1461" y="1079"/>
            <a:chExt cx="2838" cy="2162"/>
          </a:xfrm>
        </p:grpSpPr>
        <p:sp>
          <p:nvSpPr>
            <p:cNvPr id="20617" name="AutoShape 535"/>
            <p:cNvSpPr>
              <a:spLocks noChangeAspect="1" noChangeArrowheads="1" noTextEdit="1"/>
            </p:cNvSpPr>
            <p:nvPr/>
          </p:nvSpPr>
          <p:spPr bwMode="auto">
            <a:xfrm>
              <a:off x="1461" y="1079"/>
              <a:ext cx="2838" cy="2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18" name="Rectangle 537"/>
            <p:cNvSpPr>
              <a:spLocks noChangeArrowheads="1"/>
            </p:cNvSpPr>
            <p:nvPr/>
          </p:nvSpPr>
          <p:spPr bwMode="auto">
            <a:xfrm>
              <a:off x="1461" y="1079"/>
              <a:ext cx="2846" cy="2170"/>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19" name="Rectangle 538"/>
            <p:cNvSpPr>
              <a:spLocks noChangeArrowheads="1"/>
            </p:cNvSpPr>
            <p:nvPr/>
          </p:nvSpPr>
          <p:spPr bwMode="auto">
            <a:xfrm>
              <a:off x="1491" y="1140"/>
              <a:ext cx="2785" cy="2048"/>
            </a:xfrm>
            <a:prstGeom prst="rect">
              <a:avLst/>
            </a:prstGeom>
            <a:solidFill>
              <a:srgbClr val="FFFFFF">
                <a:alpha val="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20" name="Freeform 539"/>
            <p:cNvSpPr>
              <a:spLocks/>
            </p:cNvSpPr>
            <p:nvPr/>
          </p:nvSpPr>
          <p:spPr bwMode="auto">
            <a:xfrm>
              <a:off x="3315" y="2353"/>
              <a:ext cx="189" cy="319"/>
            </a:xfrm>
            <a:custGeom>
              <a:avLst/>
              <a:gdLst>
                <a:gd name="T0" fmla="*/ 182 w 189"/>
                <a:gd name="T1" fmla="*/ 198 h 319"/>
                <a:gd name="T2" fmla="*/ 189 w 189"/>
                <a:gd name="T3" fmla="*/ 251 h 319"/>
                <a:gd name="T4" fmla="*/ 53 w 189"/>
                <a:gd name="T5" fmla="*/ 266 h 319"/>
                <a:gd name="T6" fmla="*/ 61 w 189"/>
                <a:gd name="T7" fmla="*/ 304 h 319"/>
                <a:gd name="T8" fmla="*/ 61 w 189"/>
                <a:gd name="T9" fmla="*/ 311 h 319"/>
                <a:gd name="T10" fmla="*/ 30 w 189"/>
                <a:gd name="T11" fmla="*/ 319 h 319"/>
                <a:gd name="T12" fmla="*/ 46 w 189"/>
                <a:gd name="T13" fmla="*/ 311 h 319"/>
                <a:gd name="T14" fmla="*/ 30 w 189"/>
                <a:gd name="T15" fmla="*/ 289 h 319"/>
                <a:gd name="T16" fmla="*/ 23 w 189"/>
                <a:gd name="T17" fmla="*/ 311 h 319"/>
                <a:gd name="T18" fmla="*/ 8 w 189"/>
                <a:gd name="T19" fmla="*/ 311 h 319"/>
                <a:gd name="T20" fmla="*/ 0 w 189"/>
                <a:gd name="T21" fmla="*/ 213 h 319"/>
                <a:gd name="T22" fmla="*/ 0 w 189"/>
                <a:gd name="T23" fmla="*/ 16 h 319"/>
                <a:gd name="T24" fmla="*/ 129 w 189"/>
                <a:gd name="T25" fmla="*/ 0 h 319"/>
                <a:gd name="T26" fmla="*/ 167 w 189"/>
                <a:gd name="T27" fmla="*/ 137 h 319"/>
                <a:gd name="T28" fmla="*/ 189 w 189"/>
                <a:gd name="T29" fmla="*/ 175 h 319"/>
                <a:gd name="T30" fmla="*/ 182 w 189"/>
                <a:gd name="T31" fmla="*/ 19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9" h="319">
                  <a:moveTo>
                    <a:pt x="182" y="198"/>
                  </a:moveTo>
                  <a:lnTo>
                    <a:pt x="189" y="251"/>
                  </a:lnTo>
                  <a:lnTo>
                    <a:pt x="53" y="266"/>
                  </a:lnTo>
                  <a:lnTo>
                    <a:pt x="61" y="304"/>
                  </a:lnTo>
                  <a:lnTo>
                    <a:pt x="61" y="311"/>
                  </a:lnTo>
                  <a:lnTo>
                    <a:pt x="30" y="319"/>
                  </a:lnTo>
                  <a:lnTo>
                    <a:pt x="46" y="311"/>
                  </a:lnTo>
                  <a:lnTo>
                    <a:pt x="30" y="289"/>
                  </a:lnTo>
                  <a:lnTo>
                    <a:pt x="23" y="311"/>
                  </a:lnTo>
                  <a:lnTo>
                    <a:pt x="8" y="311"/>
                  </a:lnTo>
                  <a:lnTo>
                    <a:pt x="0" y="213"/>
                  </a:lnTo>
                  <a:lnTo>
                    <a:pt x="0" y="16"/>
                  </a:lnTo>
                  <a:lnTo>
                    <a:pt x="129" y="0"/>
                  </a:lnTo>
                  <a:lnTo>
                    <a:pt x="167" y="137"/>
                  </a:lnTo>
                  <a:lnTo>
                    <a:pt x="189" y="175"/>
                  </a:lnTo>
                  <a:lnTo>
                    <a:pt x="182" y="19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21" name="Freeform 540"/>
            <p:cNvSpPr>
              <a:spLocks/>
            </p:cNvSpPr>
            <p:nvPr/>
          </p:nvSpPr>
          <p:spPr bwMode="auto">
            <a:xfrm>
              <a:off x="3315" y="2353"/>
              <a:ext cx="189" cy="319"/>
            </a:xfrm>
            <a:custGeom>
              <a:avLst/>
              <a:gdLst>
                <a:gd name="T0" fmla="*/ 182 w 189"/>
                <a:gd name="T1" fmla="*/ 198 h 319"/>
                <a:gd name="T2" fmla="*/ 189 w 189"/>
                <a:gd name="T3" fmla="*/ 251 h 319"/>
                <a:gd name="T4" fmla="*/ 53 w 189"/>
                <a:gd name="T5" fmla="*/ 266 h 319"/>
                <a:gd name="T6" fmla="*/ 61 w 189"/>
                <a:gd name="T7" fmla="*/ 304 h 319"/>
                <a:gd name="T8" fmla="*/ 61 w 189"/>
                <a:gd name="T9" fmla="*/ 311 h 319"/>
                <a:gd name="T10" fmla="*/ 30 w 189"/>
                <a:gd name="T11" fmla="*/ 319 h 319"/>
                <a:gd name="T12" fmla="*/ 46 w 189"/>
                <a:gd name="T13" fmla="*/ 311 h 319"/>
                <a:gd name="T14" fmla="*/ 30 w 189"/>
                <a:gd name="T15" fmla="*/ 289 h 319"/>
                <a:gd name="T16" fmla="*/ 23 w 189"/>
                <a:gd name="T17" fmla="*/ 311 h 319"/>
                <a:gd name="T18" fmla="*/ 8 w 189"/>
                <a:gd name="T19" fmla="*/ 311 h 319"/>
                <a:gd name="T20" fmla="*/ 0 w 189"/>
                <a:gd name="T21" fmla="*/ 213 h 319"/>
                <a:gd name="T22" fmla="*/ 0 w 189"/>
                <a:gd name="T23" fmla="*/ 16 h 319"/>
                <a:gd name="T24" fmla="*/ 129 w 189"/>
                <a:gd name="T25" fmla="*/ 0 h 319"/>
                <a:gd name="T26" fmla="*/ 167 w 189"/>
                <a:gd name="T27" fmla="*/ 137 h 319"/>
                <a:gd name="T28" fmla="*/ 189 w 189"/>
                <a:gd name="T29" fmla="*/ 175 h 319"/>
                <a:gd name="T30" fmla="*/ 182 w 189"/>
                <a:gd name="T31" fmla="*/ 198 h 319"/>
                <a:gd name="T32" fmla="*/ 182 w 189"/>
                <a:gd name="T33" fmla="*/ 205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9" h="319">
                  <a:moveTo>
                    <a:pt x="182" y="198"/>
                  </a:moveTo>
                  <a:lnTo>
                    <a:pt x="189" y="251"/>
                  </a:lnTo>
                  <a:lnTo>
                    <a:pt x="53" y="266"/>
                  </a:lnTo>
                  <a:lnTo>
                    <a:pt x="61" y="304"/>
                  </a:lnTo>
                  <a:lnTo>
                    <a:pt x="61" y="311"/>
                  </a:lnTo>
                  <a:lnTo>
                    <a:pt x="30" y="319"/>
                  </a:lnTo>
                  <a:lnTo>
                    <a:pt x="46" y="311"/>
                  </a:lnTo>
                  <a:lnTo>
                    <a:pt x="30" y="289"/>
                  </a:lnTo>
                  <a:lnTo>
                    <a:pt x="23" y="311"/>
                  </a:lnTo>
                  <a:lnTo>
                    <a:pt x="8" y="311"/>
                  </a:lnTo>
                  <a:lnTo>
                    <a:pt x="0" y="213"/>
                  </a:lnTo>
                  <a:lnTo>
                    <a:pt x="0" y="16"/>
                  </a:lnTo>
                  <a:lnTo>
                    <a:pt x="129" y="0"/>
                  </a:lnTo>
                  <a:lnTo>
                    <a:pt x="167" y="137"/>
                  </a:lnTo>
                  <a:lnTo>
                    <a:pt x="189" y="175"/>
                  </a:lnTo>
                  <a:lnTo>
                    <a:pt x="182" y="198"/>
                  </a:lnTo>
                  <a:lnTo>
                    <a:pt x="182" y="20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22" name="Freeform 541"/>
            <p:cNvSpPr>
              <a:spLocks/>
            </p:cNvSpPr>
            <p:nvPr/>
          </p:nvSpPr>
          <p:spPr bwMode="auto">
            <a:xfrm>
              <a:off x="1552" y="2520"/>
              <a:ext cx="530" cy="471"/>
            </a:xfrm>
            <a:custGeom>
              <a:avLst/>
              <a:gdLst>
                <a:gd name="T0" fmla="*/ 0 w 530"/>
                <a:gd name="T1" fmla="*/ 266 h 471"/>
                <a:gd name="T2" fmla="*/ 0 w 530"/>
                <a:gd name="T3" fmla="*/ 273 h 471"/>
                <a:gd name="T4" fmla="*/ 30 w 530"/>
                <a:gd name="T5" fmla="*/ 296 h 471"/>
                <a:gd name="T6" fmla="*/ 23 w 530"/>
                <a:gd name="T7" fmla="*/ 327 h 471"/>
                <a:gd name="T8" fmla="*/ 45 w 530"/>
                <a:gd name="T9" fmla="*/ 311 h 471"/>
                <a:gd name="T10" fmla="*/ 45 w 530"/>
                <a:gd name="T11" fmla="*/ 364 h 471"/>
                <a:gd name="T12" fmla="*/ 83 w 530"/>
                <a:gd name="T13" fmla="*/ 372 h 471"/>
                <a:gd name="T14" fmla="*/ 98 w 530"/>
                <a:gd name="T15" fmla="*/ 372 h 471"/>
                <a:gd name="T16" fmla="*/ 98 w 530"/>
                <a:gd name="T17" fmla="*/ 410 h 471"/>
                <a:gd name="T18" fmla="*/ 60 w 530"/>
                <a:gd name="T19" fmla="*/ 448 h 471"/>
                <a:gd name="T20" fmla="*/ 7 w 530"/>
                <a:gd name="T21" fmla="*/ 471 h 471"/>
                <a:gd name="T22" fmla="*/ 68 w 530"/>
                <a:gd name="T23" fmla="*/ 455 h 471"/>
                <a:gd name="T24" fmla="*/ 83 w 530"/>
                <a:gd name="T25" fmla="*/ 433 h 471"/>
                <a:gd name="T26" fmla="*/ 159 w 530"/>
                <a:gd name="T27" fmla="*/ 387 h 471"/>
                <a:gd name="T28" fmla="*/ 159 w 530"/>
                <a:gd name="T29" fmla="*/ 349 h 471"/>
                <a:gd name="T30" fmla="*/ 204 w 530"/>
                <a:gd name="T31" fmla="*/ 266 h 471"/>
                <a:gd name="T32" fmla="*/ 219 w 530"/>
                <a:gd name="T33" fmla="*/ 289 h 471"/>
                <a:gd name="T34" fmla="*/ 227 w 530"/>
                <a:gd name="T35" fmla="*/ 304 h 471"/>
                <a:gd name="T36" fmla="*/ 189 w 530"/>
                <a:gd name="T37" fmla="*/ 357 h 471"/>
                <a:gd name="T38" fmla="*/ 242 w 530"/>
                <a:gd name="T39" fmla="*/ 289 h 471"/>
                <a:gd name="T40" fmla="*/ 265 w 530"/>
                <a:gd name="T41" fmla="*/ 296 h 471"/>
                <a:gd name="T42" fmla="*/ 295 w 530"/>
                <a:gd name="T43" fmla="*/ 319 h 471"/>
                <a:gd name="T44" fmla="*/ 356 w 530"/>
                <a:gd name="T45" fmla="*/ 311 h 471"/>
                <a:gd name="T46" fmla="*/ 356 w 530"/>
                <a:gd name="T47" fmla="*/ 327 h 471"/>
                <a:gd name="T48" fmla="*/ 378 w 530"/>
                <a:gd name="T49" fmla="*/ 319 h 471"/>
                <a:gd name="T50" fmla="*/ 408 w 530"/>
                <a:gd name="T51" fmla="*/ 349 h 471"/>
                <a:gd name="T52" fmla="*/ 401 w 530"/>
                <a:gd name="T53" fmla="*/ 327 h 471"/>
                <a:gd name="T54" fmla="*/ 416 w 530"/>
                <a:gd name="T55" fmla="*/ 311 h 471"/>
                <a:gd name="T56" fmla="*/ 461 w 530"/>
                <a:gd name="T57" fmla="*/ 364 h 471"/>
                <a:gd name="T58" fmla="*/ 492 w 530"/>
                <a:gd name="T59" fmla="*/ 402 h 471"/>
                <a:gd name="T60" fmla="*/ 522 w 530"/>
                <a:gd name="T61" fmla="*/ 418 h 471"/>
                <a:gd name="T62" fmla="*/ 522 w 530"/>
                <a:gd name="T63" fmla="*/ 387 h 471"/>
                <a:gd name="T64" fmla="*/ 416 w 530"/>
                <a:gd name="T65" fmla="*/ 304 h 471"/>
                <a:gd name="T66" fmla="*/ 386 w 530"/>
                <a:gd name="T67" fmla="*/ 311 h 471"/>
                <a:gd name="T68" fmla="*/ 363 w 530"/>
                <a:gd name="T69" fmla="*/ 304 h 471"/>
                <a:gd name="T70" fmla="*/ 287 w 530"/>
                <a:gd name="T71" fmla="*/ 31 h 471"/>
                <a:gd name="T72" fmla="*/ 151 w 530"/>
                <a:gd name="T73" fmla="*/ 0 h 471"/>
                <a:gd name="T74" fmla="*/ 136 w 530"/>
                <a:gd name="T75" fmla="*/ 0 h 471"/>
                <a:gd name="T76" fmla="*/ 106 w 530"/>
                <a:gd name="T77" fmla="*/ 23 h 471"/>
                <a:gd name="T78" fmla="*/ 91 w 530"/>
                <a:gd name="T79" fmla="*/ 23 h 471"/>
                <a:gd name="T80" fmla="*/ 83 w 530"/>
                <a:gd name="T81" fmla="*/ 31 h 471"/>
                <a:gd name="T82" fmla="*/ 38 w 530"/>
                <a:gd name="T83" fmla="*/ 53 h 471"/>
                <a:gd name="T84" fmla="*/ 60 w 530"/>
                <a:gd name="T85" fmla="*/ 114 h 471"/>
                <a:gd name="T86" fmla="*/ 75 w 530"/>
                <a:gd name="T87" fmla="*/ 129 h 471"/>
                <a:gd name="T88" fmla="*/ 75 w 530"/>
                <a:gd name="T89" fmla="*/ 152 h 471"/>
                <a:gd name="T90" fmla="*/ 0 w 530"/>
                <a:gd name="T91" fmla="*/ 144 h 471"/>
                <a:gd name="T92" fmla="*/ 15 w 530"/>
                <a:gd name="T93" fmla="*/ 160 h 471"/>
                <a:gd name="T94" fmla="*/ 53 w 530"/>
                <a:gd name="T95" fmla="*/ 182 h 471"/>
                <a:gd name="T96" fmla="*/ 83 w 530"/>
                <a:gd name="T97" fmla="*/ 182 h 471"/>
                <a:gd name="T98" fmla="*/ 38 w 530"/>
                <a:gd name="T99" fmla="*/ 23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30" h="471">
                  <a:moveTo>
                    <a:pt x="38" y="235"/>
                  </a:moveTo>
                  <a:lnTo>
                    <a:pt x="0" y="266"/>
                  </a:lnTo>
                  <a:lnTo>
                    <a:pt x="15" y="266"/>
                  </a:lnTo>
                  <a:lnTo>
                    <a:pt x="0" y="273"/>
                  </a:lnTo>
                  <a:lnTo>
                    <a:pt x="7" y="289"/>
                  </a:lnTo>
                  <a:lnTo>
                    <a:pt x="30" y="296"/>
                  </a:lnTo>
                  <a:lnTo>
                    <a:pt x="15" y="311"/>
                  </a:lnTo>
                  <a:lnTo>
                    <a:pt x="23" y="327"/>
                  </a:lnTo>
                  <a:lnTo>
                    <a:pt x="30" y="334"/>
                  </a:lnTo>
                  <a:lnTo>
                    <a:pt x="45" y="311"/>
                  </a:lnTo>
                  <a:lnTo>
                    <a:pt x="53" y="349"/>
                  </a:lnTo>
                  <a:lnTo>
                    <a:pt x="45" y="364"/>
                  </a:lnTo>
                  <a:lnTo>
                    <a:pt x="68" y="349"/>
                  </a:lnTo>
                  <a:lnTo>
                    <a:pt x="83" y="372"/>
                  </a:lnTo>
                  <a:lnTo>
                    <a:pt x="91" y="357"/>
                  </a:lnTo>
                  <a:lnTo>
                    <a:pt x="98" y="372"/>
                  </a:lnTo>
                  <a:lnTo>
                    <a:pt x="121" y="357"/>
                  </a:lnTo>
                  <a:lnTo>
                    <a:pt x="98" y="410"/>
                  </a:lnTo>
                  <a:lnTo>
                    <a:pt x="60" y="433"/>
                  </a:lnTo>
                  <a:lnTo>
                    <a:pt x="60" y="448"/>
                  </a:lnTo>
                  <a:lnTo>
                    <a:pt x="38" y="440"/>
                  </a:lnTo>
                  <a:lnTo>
                    <a:pt x="7" y="471"/>
                  </a:lnTo>
                  <a:lnTo>
                    <a:pt x="38" y="448"/>
                  </a:lnTo>
                  <a:lnTo>
                    <a:pt x="68" y="455"/>
                  </a:lnTo>
                  <a:lnTo>
                    <a:pt x="83" y="448"/>
                  </a:lnTo>
                  <a:lnTo>
                    <a:pt x="83" y="433"/>
                  </a:lnTo>
                  <a:lnTo>
                    <a:pt x="98" y="433"/>
                  </a:lnTo>
                  <a:lnTo>
                    <a:pt x="159" y="387"/>
                  </a:lnTo>
                  <a:lnTo>
                    <a:pt x="166" y="364"/>
                  </a:lnTo>
                  <a:lnTo>
                    <a:pt x="159" y="349"/>
                  </a:lnTo>
                  <a:lnTo>
                    <a:pt x="204" y="296"/>
                  </a:lnTo>
                  <a:lnTo>
                    <a:pt x="204" y="266"/>
                  </a:lnTo>
                  <a:lnTo>
                    <a:pt x="204" y="296"/>
                  </a:lnTo>
                  <a:lnTo>
                    <a:pt x="219" y="289"/>
                  </a:lnTo>
                  <a:lnTo>
                    <a:pt x="212" y="296"/>
                  </a:lnTo>
                  <a:lnTo>
                    <a:pt x="227" y="304"/>
                  </a:lnTo>
                  <a:lnTo>
                    <a:pt x="197" y="311"/>
                  </a:lnTo>
                  <a:lnTo>
                    <a:pt x="189" y="357"/>
                  </a:lnTo>
                  <a:lnTo>
                    <a:pt x="234" y="327"/>
                  </a:lnTo>
                  <a:lnTo>
                    <a:pt x="242" y="289"/>
                  </a:lnTo>
                  <a:lnTo>
                    <a:pt x="242" y="304"/>
                  </a:lnTo>
                  <a:lnTo>
                    <a:pt x="265" y="296"/>
                  </a:lnTo>
                  <a:lnTo>
                    <a:pt x="257" y="304"/>
                  </a:lnTo>
                  <a:lnTo>
                    <a:pt x="295" y="319"/>
                  </a:lnTo>
                  <a:lnTo>
                    <a:pt x="348" y="319"/>
                  </a:lnTo>
                  <a:lnTo>
                    <a:pt x="356" y="311"/>
                  </a:lnTo>
                  <a:lnTo>
                    <a:pt x="363" y="311"/>
                  </a:lnTo>
                  <a:lnTo>
                    <a:pt x="356" y="327"/>
                  </a:lnTo>
                  <a:lnTo>
                    <a:pt x="378" y="334"/>
                  </a:lnTo>
                  <a:lnTo>
                    <a:pt x="378" y="319"/>
                  </a:lnTo>
                  <a:lnTo>
                    <a:pt x="378" y="334"/>
                  </a:lnTo>
                  <a:lnTo>
                    <a:pt x="408" y="349"/>
                  </a:lnTo>
                  <a:lnTo>
                    <a:pt x="416" y="342"/>
                  </a:lnTo>
                  <a:lnTo>
                    <a:pt x="401" y="327"/>
                  </a:lnTo>
                  <a:lnTo>
                    <a:pt x="431" y="342"/>
                  </a:lnTo>
                  <a:lnTo>
                    <a:pt x="416" y="311"/>
                  </a:lnTo>
                  <a:lnTo>
                    <a:pt x="431" y="342"/>
                  </a:lnTo>
                  <a:lnTo>
                    <a:pt x="461" y="364"/>
                  </a:lnTo>
                  <a:lnTo>
                    <a:pt x="499" y="387"/>
                  </a:lnTo>
                  <a:lnTo>
                    <a:pt x="492" y="402"/>
                  </a:lnTo>
                  <a:lnTo>
                    <a:pt x="507" y="387"/>
                  </a:lnTo>
                  <a:lnTo>
                    <a:pt x="522" y="418"/>
                  </a:lnTo>
                  <a:lnTo>
                    <a:pt x="530" y="410"/>
                  </a:lnTo>
                  <a:lnTo>
                    <a:pt x="522" y="387"/>
                  </a:lnTo>
                  <a:lnTo>
                    <a:pt x="492" y="380"/>
                  </a:lnTo>
                  <a:lnTo>
                    <a:pt x="416" y="304"/>
                  </a:lnTo>
                  <a:lnTo>
                    <a:pt x="393" y="334"/>
                  </a:lnTo>
                  <a:lnTo>
                    <a:pt x="386" y="311"/>
                  </a:lnTo>
                  <a:lnTo>
                    <a:pt x="371" y="319"/>
                  </a:lnTo>
                  <a:lnTo>
                    <a:pt x="363" y="304"/>
                  </a:lnTo>
                  <a:lnTo>
                    <a:pt x="340" y="304"/>
                  </a:lnTo>
                  <a:lnTo>
                    <a:pt x="287" y="31"/>
                  </a:lnTo>
                  <a:lnTo>
                    <a:pt x="181" y="23"/>
                  </a:lnTo>
                  <a:lnTo>
                    <a:pt x="151" y="0"/>
                  </a:lnTo>
                  <a:lnTo>
                    <a:pt x="151" y="16"/>
                  </a:lnTo>
                  <a:lnTo>
                    <a:pt x="136" y="0"/>
                  </a:lnTo>
                  <a:lnTo>
                    <a:pt x="106" y="8"/>
                  </a:lnTo>
                  <a:lnTo>
                    <a:pt x="106" y="23"/>
                  </a:lnTo>
                  <a:lnTo>
                    <a:pt x="106" y="16"/>
                  </a:lnTo>
                  <a:lnTo>
                    <a:pt x="91" y="23"/>
                  </a:lnTo>
                  <a:lnTo>
                    <a:pt x="91" y="31"/>
                  </a:lnTo>
                  <a:lnTo>
                    <a:pt x="83" y="31"/>
                  </a:lnTo>
                  <a:lnTo>
                    <a:pt x="60" y="53"/>
                  </a:lnTo>
                  <a:lnTo>
                    <a:pt x="38" y="53"/>
                  </a:lnTo>
                  <a:lnTo>
                    <a:pt x="30" y="69"/>
                  </a:lnTo>
                  <a:lnTo>
                    <a:pt x="60" y="114"/>
                  </a:lnTo>
                  <a:lnTo>
                    <a:pt x="98" y="137"/>
                  </a:lnTo>
                  <a:lnTo>
                    <a:pt x="75" y="129"/>
                  </a:lnTo>
                  <a:lnTo>
                    <a:pt x="83" y="144"/>
                  </a:lnTo>
                  <a:lnTo>
                    <a:pt x="75" y="152"/>
                  </a:lnTo>
                  <a:lnTo>
                    <a:pt x="45" y="122"/>
                  </a:lnTo>
                  <a:lnTo>
                    <a:pt x="0" y="144"/>
                  </a:lnTo>
                  <a:lnTo>
                    <a:pt x="23" y="160"/>
                  </a:lnTo>
                  <a:lnTo>
                    <a:pt x="15" y="160"/>
                  </a:lnTo>
                  <a:lnTo>
                    <a:pt x="15" y="182"/>
                  </a:lnTo>
                  <a:lnTo>
                    <a:pt x="53" y="182"/>
                  </a:lnTo>
                  <a:lnTo>
                    <a:pt x="60" y="198"/>
                  </a:lnTo>
                  <a:lnTo>
                    <a:pt x="83" y="182"/>
                  </a:lnTo>
                  <a:lnTo>
                    <a:pt x="75" y="220"/>
                  </a:lnTo>
                  <a:lnTo>
                    <a:pt x="38" y="235"/>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23" name="Freeform 542"/>
            <p:cNvSpPr>
              <a:spLocks/>
            </p:cNvSpPr>
            <p:nvPr/>
          </p:nvSpPr>
          <p:spPr bwMode="auto">
            <a:xfrm>
              <a:off x="1552" y="2520"/>
              <a:ext cx="530" cy="471"/>
            </a:xfrm>
            <a:custGeom>
              <a:avLst/>
              <a:gdLst>
                <a:gd name="T0" fmla="*/ 0 w 530"/>
                <a:gd name="T1" fmla="*/ 266 h 471"/>
                <a:gd name="T2" fmla="*/ 0 w 530"/>
                <a:gd name="T3" fmla="*/ 273 h 471"/>
                <a:gd name="T4" fmla="*/ 30 w 530"/>
                <a:gd name="T5" fmla="*/ 296 h 471"/>
                <a:gd name="T6" fmla="*/ 23 w 530"/>
                <a:gd name="T7" fmla="*/ 327 h 471"/>
                <a:gd name="T8" fmla="*/ 45 w 530"/>
                <a:gd name="T9" fmla="*/ 311 h 471"/>
                <a:gd name="T10" fmla="*/ 45 w 530"/>
                <a:gd name="T11" fmla="*/ 364 h 471"/>
                <a:gd name="T12" fmla="*/ 83 w 530"/>
                <a:gd name="T13" fmla="*/ 372 h 471"/>
                <a:gd name="T14" fmla="*/ 98 w 530"/>
                <a:gd name="T15" fmla="*/ 372 h 471"/>
                <a:gd name="T16" fmla="*/ 98 w 530"/>
                <a:gd name="T17" fmla="*/ 410 h 471"/>
                <a:gd name="T18" fmla="*/ 60 w 530"/>
                <a:gd name="T19" fmla="*/ 448 h 471"/>
                <a:gd name="T20" fmla="*/ 7 w 530"/>
                <a:gd name="T21" fmla="*/ 471 h 471"/>
                <a:gd name="T22" fmla="*/ 68 w 530"/>
                <a:gd name="T23" fmla="*/ 455 h 471"/>
                <a:gd name="T24" fmla="*/ 83 w 530"/>
                <a:gd name="T25" fmla="*/ 433 h 471"/>
                <a:gd name="T26" fmla="*/ 159 w 530"/>
                <a:gd name="T27" fmla="*/ 387 h 471"/>
                <a:gd name="T28" fmla="*/ 159 w 530"/>
                <a:gd name="T29" fmla="*/ 349 h 471"/>
                <a:gd name="T30" fmla="*/ 204 w 530"/>
                <a:gd name="T31" fmla="*/ 266 h 471"/>
                <a:gd name="T32" fmla="*/ 219 w 530"/>
                <a:gd name="T33" fmla="*/ 289 h 471"/>
                <a:gd name="T34" fmla="*/ 227 w 530"/>
                <a:gd name="T35" fmla="*/ 304 h 471"/>
                <a:gd name="T36" fmla="*/ 189 w 530"/>
                <a:gd name="T37" fmla="*/ 357 h 471"/>
                <a:gd name="T38" fmla="*/ 242 w 530"/>
                <a:gd name="T39" fmla="*/ 289 h 471"/>
                <a:gd name="T40" fmla="*/ 265 w 530"/>
                <a:gd name="T41" fmla="*/ 296 h 471"/>
                <a:gd name="T42" fmla="*/ 295 w 530"/>
                <a:gd name="T43" fmla="*/ 319 h 471"/>
                <a:gd name="T44" fmla="*/ 356 w 530"/>
                <a:gd name="T45" fmla="*/ 311 h 471"/>
                <a:gd name="T46" fmla="*/ 356 w 530"/>
                <a:gd name="T47" fmla="*/ 327 h 471"/>
                <a:gd name="T48" fmla="*/ 378 w 530"/>
                <a:gd name="T49" fmla="*/ 319 h 471"/>
                <a:gd name="T50" fmla="*/ 408 w 530"/>
                <a:gd name="T51" fmla="*/ 349 h 471"/>
                <a:gd name="T52" fmla="*/ 401 w 530"/>
                <a:gd name="T53" fmla="*/ 327 h 471"/>
                <a:gd name="T54" fmla="*/ 416 w 530"/>
                <a:gd name="T55" fmla="*/ 311 h 471"/>
                <a:gd name="T56" fmla="*/ 461 w 530"/>
                <a:gd name="T57" fmla="*/ 364 h 471"/>
                <a:gd name="T58" fmla="*/ 492 w 530"/>
                <a:gd name="T59" fmla="*/ 402 h 471"/>
                <a:gd name="T60" fmla="*/ 522 w 530"/>
                <a:gd name="T61" fmla="*/ 418 h 471"/>
                <a:gd name="T62" fmla="*/ 522 w 530"/>
                <a:gd name="T63" fmla="*/ 387 h 471"/>
                <a:gd name="T64" fmla="*/ 416 w 530"/>
                <a:gd name="T65" fmla="*/ 304 h 471"/>
                <a:gd name="T66" fmla="*/ 386 w 530"/>
                <a:gd name="T67" fmla="*/ 311 h 471"/>
                <a:gd name="T68" fmla="*/ 363 w 530"/>
                <a:gd name="T69" fmla="*/ 304 h 471"/>
                <a:gd name="T70" fmla="*/ 287 w 530"/>
                <a:gd name="T71" fmla="*/ 31 h 471"/>
                <a:gd name="T72" fmla="*/ 151 w 530"/>
                <a:gd name="T73" fmla="*/ 0 h 471"/>
                <a:gd name="T74" fmla="*/ 136 w 530"/>
                <a:gd name="T75" fmla="*/ 0 h 471"/>
                <a:gd name="T76" fmla="*/ 106 w 530"/>
                <a:gd name="T77" fmla="*/ 23 h 471"/>
                <a:gd name="T78" fmla="*/ 91 w 530"/>
                <a:gd name="T79" fmla="*/ 23 h 471"/>
                <a:gd name="T80" fmla="*/ 83 w 530"/>
                <a:gd name="T81" fmla="*/ 31 h 471"/>
                <a:gd name="T82" fmla="*/ 38 w 530"/>
                <a:gd name="T83" fmla="*/ 53 h 471"/>
                <a:gd name="T84" fmla="*/ 60 w 530"/>
                <a:gd name="T85" fmla="*/ 114 h 471"/>
                <a:gd name="T86" fmla="*/ 75 w 530"/>
                <a:gd name="T87" fmla="*/ 129 h 471"/>
                <a:gd name="T88" fmla="*/ 75 w 530"/>
                <a:gd name="T89" fmla="*/ 152 h 471"/>
                <a:gd name="T90" fmla="*/ 0 w 530"/>
                <a:gd name="T91" fmla="*/ 144 h 471"/>
                <a:gd name="T92" fmla="*/ 15 w 530"/>
                <a:gd name="T93" fmla="*/ 160 h 471"/>
                <a:gd name="T94" fmla="*/ 53 w 530"/>
                <a:gd name="T95" fmla="*/ 182 h 471"/>
                <a:gd name="T96" fmla="*/ 83 w 530"/>
                <a:gd name="T97" fmla="*/ 182 h 471"/>
                <a:gd name="T98" fmla="*/ 38 w 530"/>
                <a:gd name="T99" fmla="*/ 23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30" h="471">
                  <a:moveTo>
                    <a:pt x="38" y="235"/>
                  </a:moveTo>
                  <a:lnTo>
                    <a:pt x="0" y="266"/>
                  </a:lnTo>
                  <a:lnTo>
                    <a:pt x="15" y="266"/>
                  </a:lnTo>
                  <a:lnTo>
                    <a:pt x="0" y="273"/>
                  </a:lnTo>
                  <a:lnTo>
                    <a:pt x="7" y="289"/>
                  </a:lnTo>
                  <a:lnTo>
                    <a:pt x="30" y="296"/>
                  </a:lnTo>
                  <a:lnTo>
                    <a:pt x="15" y="311"/>
                  </a:lnTo>
                  <a:lnTo>
                    <a:pt x="23" y="327"/>
                  </a:lnTo>
                  <a:lnTo>
                    <a:pt x="30" y="334"/>
                  </a:lnTo>
                  <a:lnTo>
                    <a:pt x="45" y="311"/>
                  </a:lnTo>
                  <a:lnTo>
                    <a:pt x="53" y="349"/>
                  </a:lnTo>
                  <a:lnTo>
                    <a:pt x="45" y="364"/>
                  </a:lnTo>
                  <a:lnTo>
                    <a:pt x="68" y="349"/>
                  </a:lnTo>
                  <a:lnTo>
                    <a:pt x="83" y="372"/>
                  </a:lnTo>
                  <a:lnTo>
                    <a:pt x="91" y="357"/>
                  </a:lnTo>
                  <a:lnTo>
                    <a:pt x="98" y="372"/>
                  </a:lnTo>
                  <a:lnTo>
                    <a:pt x="121" y="357"/>
                  </a:lnTo>
                  <a:lnTo>
                    <a:pt x="98" y="410"/>
                  </a:lnTo>
                  <a:lnTo>
                    <a:pt x="60" y="433"/>
                  </a:lnTo>
                  <a:lnTo>
                    <a:pt x="60" y="448"/>
                  </a:lnTo>
                  <a:lnTo>
                    <a:pt x="38" y="440"/>
                  </a:lnTo>
                  <a:lnTo>
                    <a:pt x="7" y="471"/>
                  </a:lnTo>
                  <a:lnTo>
                    <a:pt x="38" y="448"/>
                  </a:lnTo>
                  <a:lnTo>
                    <a:pt x="68" y="455"/>
                  </a:lnTo>
                  <a:lnTo>
                    <a:pt x="83" y="448"/>
                  </a:lnTo>
                  <a:lnTo>
                    <a:pt x="83" y="433"/>
                  </a:lnTo>
                  <a:lnTo>
                    <a:pt x="98" y="433"/>
                  </a:lnTo>
                  <a:lnTo>
                    <a:pt x="159" y="387"/>
                  </a:lnTo>
                  <a:lnTo>
                    <a:pt x="166" y="364"/>
                  </a:lnTo>
                  <a:lnTo>
                    <a:pt x="159" y="349"/>
                  </a:lnTo>
                  <a:lnTo>
                    <a:pt x="204" y="296"/>
                  </a:lnTo>
                  <a:lnTo>
                    <a:pt x="204" y="266"/>
                  </a:lnTo>
                  <a:lnTo>
                    <a:pt x="204" y="296"/>
                  </a:lnTo>
                  <a:lnTo>
                    <a:pt x="219" y="289"/>
                  </a:lnTo>
                  <a:lnTo>
                    <a:pt x="212" y="296"/>
                  </a:lnTo>
                  <a:lnTo>
                    <a:pt x="227" y="304"/>
                  </a:lnTo>
                  <a:lnTo>
                    <a:pt x="197" y="311"/>
                  </a:lnTo>
                  <a:lnTo>
                    <a:pt x="189" y="357"/>
                  </a:lnTo>
                  <a:lnTo>
                    <a:pt x="234" y="327"/>
                  </a:lnTo>
                  <a:lnTo>
                    <a:pt x="242" y="289"/>
                  </a:lnTo>
                  <a:lnTo>
                    <a:pt x="242" y="304"/>
                  </a:lnTo>
                  <a:lnTo>
                    <a:pt x="265" y="296"/>
                  </a:lnTo>
                  <a:lnTo>
                    <a:pt x="257" y="304"/>
                  </a:lnTo>
                  <a:lnTo>
                    <a:pt x="295" y="319"/>
                  </a:lnTo>
                  <a:lnTo>
                    <a:pt x="348" y="319"/>
                  </a:lnTo>
                  <a:lnTo>
                    <a:pt x="356" y="311"/>
                  </a:lnTo>
                  <a:lnTo>
                    <a:pt x="363" y="311"/>
                  </a:lnTo>
                  <a:lnTo>
                    <a:pt x="356" y="327"/>
                  </a:lnTo>
                  <a:lnTo>
                    <a:pt x="378" y="334"/>
                  </a:lnTo>
                  <a:lnTo>
                    <a:pt x="378" y="319"/>
                  </a:lnTo>
                  <a:lnTo>
                    <a:pt x="378" y="334"/>
                  </a:lnTo>
                  <a:lnTo>
                    <a:pt x="408" y="349"/>
                  </a:lnTo>
                  <a:lnTo>
                    <a:pt x="416" y="342"/>
                  </a:lnTo>
                  <a:lnTo>
                    <a:pt x="401" y="327"/>
                  </a:lnTo>
                  <a:lnTo>
                    <a:pt x="431" y="342"/>
                  </a:lnTo>
                  <a:lnTo>
                    <a:pt x="416" y="311"/>
                  </a:lnTo>
                  <a:lnTo>
                    <a:pt x="431" y="342"/>
                  </a:lnTo>
                  <a:lnTo>
                    <a:pt x="461" y="364"/>
                  </a:lnTo>
                  <a:lnTo>
                    <a:pt x="499" y="387"/>
                  </a:lnTo>
                  <a:lnTo>
                    <a:pt x="492" y="402"/>
                  </a:lnTo>
                  <a:lnTo>
                    <a:pt x="507" y="387"/>
                  </a:lnTo>
                  <a:lnTo>
                    <a:pt x="522" y="418"/>
                  </a:lnTo>
                  <a:lnTo>
                    <a:pt x="530" y="410"/>
                  </a:lnTo>
                  <a:lnTo>
                    <a:pt x="522" y="387"/>
                  </a:lnTo>
                  <a:lnTo>
                    <a:pt x="492" y="380"/>
                  </a:lnTo>
                  <a:lnTo>
                    <a:pt x="416" y="304"/>
                  </a:lnTo>
                  <a:lnTo>
                    <a:pt x="393" y="334"/>
                  </a:lnTo>
                  <a:lnTo>
                    <a:pt x="386" y="311"/>
                  </a:lnTo>
                  <a:lnTo>
                    <a:pt x="371" y="319"/>
                  </a:lnTo>
                  <a:lnTo>
                    <a:pt x="363" y="304"/>
                  </a:lnTo>
                  <a:lnTo>
                    <a:pt x="340" y="304"/>
                  </a:lnTo>
                  <a:lnTo>
                    <a:pt x="287" y="31"/>
                  </a:lnTo>
                  <a:lnTo>
                    <a:pt x="181" y="23"/>
                  </a:lnTo>
                  <a:lnTo>
                    <a:pt x="151" y="0"/>
                  </a:lnTo>
                  <a:lnTo>
                    <a:pt x="151" y="16"/>
                  </a:lnTo>
                  <a:lnTo>
                    <a:pt x="136" y="0"/>
                  </a:lnTo>
                  <a:lnTo>
                    <a:pt x="106" y="8"/>
                  </a:lnTo>
                  <a:lnTo>
                    <a:pt x="106" y="23"/>
                  </a:lnTo>
                  <a:lnTo>
                    <a:pt x="106" y="16"/>
                  </a:lnTo>
                  <a:lnTo>
                    <a:pt x="91" y="23"/>
                  </a:lnTo>
                  <a:lnTo>
                    <a:pt x="91" y="31"/>
                  </a:lnTo>
                  <a:lnTo>
                    <a:pt x="83" y="31"/>
                  </a:lnTo>
                  <a:lnTo>
                    <a:pt x="60" y="53"/>
                  </a:lnTo>
                  <a:lnTo>
                    <a:pt x="38" y="53"/>
                  </a:lnTo>
                  <a:lnTo>
                    <a:pt x="30" y="69"/>
                  </a:lnTo>
                  <a:lnTo>
                    <a:pt x="60" y="114"/>
                  </a:lnTo>
                  <a:lnTo>
                    <a:pt x="98" y="137"/>
                  </a:lnTo>
                  <a:lnTo>
                    <a:pt x="75" y="129"/>
                  </a:lnTo>
                  <a:lnTo>
                    <a:pt x="83" y="144"/>
                  </a:lnTo>
                  <a:lnTo>
                    <a:pt x="75" y="152"/>
                  </a:lnTo>
                  <a:lnTo>
                    <a:pt x="45" y="122"/>
                  </a:lnTo>
                  <a:lnTo>
                    <a:pt x="0" y="144"/>
                  </a:lnTo>
                  <a:lnTo>
                    <a:pt x="23" y="160"/>
                  </a:lnTo>
                  <a:lnTo>
                    <a:pt x="15" y="160"/>
                  </a:lnTo>
                  <a:lnTo>
                    <a:pt x="15" y="182"/>
                  </a:lnTo>
                  <a:lnTo>
                    <a:pt x="53" y="182"/>
                  </a:lnTo>
                  <a:lnTo>
                    <a:pt x="60" y="198"/>
                  </a:lnTo>
                  <a:lnTo>
                    <a:pt x="83" y="182"/>
                  </a:lnTo>
                  <a:lnTo>
                    <a:pt x="75" y="220"/>
                  </a:lnTo>
                  <a:lnTo>
                    <a:pt x="38" y="235"/>
                  </a:lnTo>
                  <a:lnTo>
                    <a:pt x="38" y="24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24" name="Freeform 543"/>
            <p:cNvSpPr>
              <a:spLocks/>
            </p:cNvSpPr>
            <p:nvPr/>
          </p:nvSpPr>
          <p:spPr bwMode="auto">
            <a:xfrm>
              <a:off x="1900" y="2171"/>
              <a:ext cx="348" cy="402"/>
            </a:xfrm>
            <a:custGeom>
              <a:avLst/>
              <a:gdLst>
                <a:gd name="T0" fmla="*/ 348 w 348"/>
                <a:gd name="T1" fmla="*/ 38 h 402"/>
                <a:gd name="T2" fmla="*/ 98 w 348"/>
                <a:gd name="T3" fmla="*/ 0 h 402"/>
                <a:gd name="T4" fmla="*/ 83 w 348"/>
                <a:gd name="T5" fmla="*/ 61 h 402"/>
                <a:gd name="T6" fmla="*/ 68 w 348"/>
                <a:gd name="T7" fmla="*/ 46 h 402"/>
                <a:gd name="T8" fmla="*/ 53 w 348"/>
                <a:gd name="T9" fmla="*/ 46 h 402"/>
                <a:gd name="T10" fmla="*/ 45 w 348"/>
                <a:gd name="T11" fmla="*/ 114 h 402"/>
                <a:gd name="T12" fmla="*/ 60 w 348"/>
                <a:gd name="T13" fmla="*/ 167 h 402"/>
                <a:gd name="T14" fmla="*/ 38 w 348"/>
                <a:gd name="T15" fmla="*/ 182 h 402"/>
                <a:gd name="T16" fmla="*/ 30 w 348"/>
                <a:gd name="T17" fmla="*/ 213 h 402"/>
                <a:gd name="T18" fmla="*/ 15 w 348"/>
                <a:gd name="T19" fmla="*/ 220 h 402"/>
                <a:gd name="T20" fmla="*/ 23 w 348"/>
                <a:gd name="T21" fmla="*/ 258 h 402"/>
                <a:gd name="T22" fmla="*/ 8 w 348"/>
                <a:gd name="T23" fmla="*/ 258 h 402"/>
                <a:gd name="T24" fmla="*/ 0 w 348"/>
                <a:gd name="T25" fmla="*/ 273 h 402"/>
                <a:gd name="T26" fmla="*/ 189 w 348"/>
                <a:gd name="T27" fmla="*/ 380 h 402"/>
                <a:gd name="T28" fmla="*/ 295 w 348"/>
                <a:gd name="T29" fmla="*/ 402 h 402"/>
                <a:gd name="T30" fmla="*/ 348 w 348"/>
                <a:gd name="T31" fmla="*/ 38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8" h="402">
                  <a:moveTo>
                    <a:pt x="348" y="38"/>
                  </a:moveTo>
                  <a:lnTo>
                    <a:pt x="98" y="0"/>
                  </a:lnTo>
                  <a:lnTo>
                    <a:pt x="83" y="61"/>
                  </a:lnTo>
                  <a:lnTo>
                    <a:pt x="68" y="46"/>
                  </a:lnTo>
                  <a:lnTo>
                    <a:pt x="53" y="46"/>
                  </a:lnTo>
                  <a:lnTo>
                    <a:pt x="45" y="114"/>
                  </a:lnTo>
                  <a:lnTo>
                    <a:pt x="60" y="167"/>
                  </a:lnTo>
                  <a:lnTo>
                    <a:pt x="38" y="182"/>
                  </a:lnTo>
                  <a:lnTo>
                    <a:pt x="30" y="213"/>
                  </a:lnTo>
                  <a:lnTo>
                    <a:pt x="15" y="220"/>
                  </a:lnTo>
                  <a:lnTo>
                    <a:pt x="23" y="258"/>
                  </a:lnTo>
                  <a:lnTo>
                    <a:pt x="8" y="258"/>
                  </a:lnTo>
                  <a:lnTo>
                    <a:pt x="0" y="273"/>
                  </a:lnTo>
                  <a:lnTo>
                    <a:pt x="189" y="380"/>
                  </a:lnTo>
                  <a:lnTo>
                    <a:pt x="295" y="402"/>
                  </a:lnTo>
                  <a:lnTo>
                    <a:pt x="348" y="3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25" name="Freeform 544"/>
            <p:cNvSpPr>
              <a:spLocks/>
            </p:cNvSpPr>
            <p:nvPr/>
          </p:nvSpPr>
          <p:spPr bwMode="auto">
            <a:xfrm>
              <a:off x="1900" y="2171"/>
              <a:ext cx="348" cy="402"/>
            </a:xfrm>
            <a:custGeom>
              <a:avLst/>
              <a:gdLst>
                <a:gd name="T0" fmla="*/ 348 w 348"/>
                <a:gd name="T1" fmla="*/ 38 h 402"/>
                <a:gd name="T2" fmla="*/ 98 w 348"/>
                <a:gd name="T3" fmla="*/ 0 h 402"/>
                <a:gd name="T4" fmla="*/ 83 w 348"/>
                <a:gd name="T5" fmla="*/ 61 h 402"/>
                <a:gd name="T6" fmla="*/ 68 w 348"/>
                <a:gd name="T7" fmla="*/ 46 h 402"/>
                <a:gd name="T8" fmla="*/ 53 w 348"/>
                <a:gd name="T9" fmla="*/ 46 h 402"/>
                <a:gd name="T10" fmla="*/ 45 w 348"/>
                <a:gd name="T11" fmla="*/ 114 h 402"/>
                <a:gd name="T12" fmla="*/ 60 w 348"/>
                <a:gd name="T13" fmla="*/ 167 h 402"/>
                <a:gd name="T14" fmla="*/ 38 w 348"/>
                <a:gd name="T15" fmla="*/ 182 h 402"/>
                <a:gd name="T16" fmla="*/ 30 w 348"/>
                <a:gd name="T17" fmla="*/ 213 h 402"/>
                <a:gd name="T18" fmla="*/ 15 w 348"/>
                <a:gd name="T19" fmla="*/ 220 h 402"/>
                <a:gd name="T20" fmla="*/ 23 w 348"/>
                <a:gd name="T21" fmla="*/ 258 h 402"/>
                <a:gd name="T22" fmla="*/ 8 w 348"/>
                <a:gd name="T23" fmla="*/ 258 h 402"/>
                <a:gd name="T24" fmla="*/ 0 w 348"/>
                <a:gd name="T25" fmla="*/ 273 h 402"/>
                <a:gd name="T26" fmla="*/ 189 w 348"/>
                <a:gd name="T27" fmla="*/ 380 h 402"/>
                <a:gd name="T28" fmla="*/ 295 w 348"/>
                <a:gd name="T29" fmla="*/ 402 h 402"/>
                <a:gd name="T30" fmla="*/ 348 w 348"/>
                <a:gd name="T31" fmla="*/ 38 h 402"/>
                <a:gd name="T32" fmla="*/ 348 w 348"/>
                <a:gd name="T33" fmla="*/ 46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8" h="402">
                  <a:moveTo>
                    <a:pt x="348" y="38"/>
                  </a:moveTo>
                  <a:lnTo>
                    <a:pt x="98" y="0"/>
                  </a:lnTo>
                  <a:lnTo>
                    <a:pt x="83" y="61"/>
                  </a:lnTo>
                  <a:lnTo>
                    <a:pt x="68" y="46"/>
                  </a:lnTo>
                  <a:lnTo>
                    <a:pt x="53" y="46"/>
                  </a:lnTo>
                  <a:lnTo>
                    <a:pt x="45" y="114"/>
                  </a:lnTo>
                  <a:lnTo>
                    <a:pt x="60" y="167"/>
                  </a:lnTo>
                  <a:lnTo>
                    <a:pt x="38" y="182"/>
                  </a:lnTo>
                  <a:lnTo>
                    <a:pt x="30" y="213"/>
                  </a:lnTo>
                  <a:lnTo>
                    <a:pt x="15" y="220"/>
                  </a:lnTo>
                  <a:lnTo>
                    <a:pt x="23" y="258"/>
                  </a:lnTo>
                  <a:lnTo>
                    <a:pt x="8" y="258"/>
                  </a:lnTo>
                  <a:lnTo>
                    <a:pt x="0" y="273"/>
                  </a:lnTo>
                  <a:lnTo>
                    <a:pt x="189" y="380"/>
                  </a:lnTo>
                  <a:lnTo>
                    <a:pt x="295" y="402"/>
                  </a:lnTo>
                  <a:lnTo>
                    <a:pt x="348" y="38"/>
                  </a:lnTo>
                  <a:lnTo>
                    <a:pt x="348" y="4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26" name="Freeform 545"/>
            <p:cNvSpPr>
              <a:spLocks/>
            </p:cNvSpPr>
            <p:nvPr/>
          </p:nvSpPr>
          <p:spPr bwMode="auto">
            <a:xfrm>
              <a:off x="2975" y="2278"/>
              <a:ext cx="257" cy="235"/>
            </a:xfrm>
            <a:custGeom>
              <a:avLst/>
              <a:gdLst>
                <a:gd name="T0" fmla="*/ 257 w 257"/>
                <a:gd name="T1" fmla="*/ 30 h 235"/>
                <a:gd name="T2" fmla="*/ 219 w 257"/>
                <a:gd name="T3" fmla="*/ 38 h 235"/>
                <a:gd name="T4" fmla="*/ 234 w 257"/>
                <a:gd name="T5" fmla="*/ 15 h 235"/>
                <a:gd name="T6" fmla="*/ 227 w 257"/>
                <a:gd name="T7" fmla="*/ 0 h 235"/>
                <a:gd name="T8" fmla="*/ 196 w 257"/>
                <a:gd name="T9" fmla="*/ 0 h 235"/>
                <a:gd name="T10" fmla="*/ 0 w 257"/>
                <a:gd name="T11" fmla="*/ 7 h 235"/>
                <a:gd name="T12" fmla="*/ 15 w 257"/>
                <a:gd name="T13" fmla="*/ 83 h 235"/>
                <a:gd name="T14" fmla="*/ 15 w 257"/>
                <a:gd name="T15" fmla="*/ 189 h 235"/>
                <a:gd name="T16" fmla="*/ 37 w 257"/>
                <a:gd name="T17" fmla="*/ 197 h 235"/>
                <a:gd name="T18" fmla="*/ 37 w 257"/>
                <a:gd name="T19" fmla="*/ 235 h 235"/>
                <a:gd name="T20" fmla="*/ 189 w 257"/>
                <a:gd name="T21" fmla="*/ 227 h 235"/>
                <a:gd name="T22" fmla="*/ 196 w 257"/>
                <a:gd name="T23" fmla="*/ 212 h 235"/>
                <a:gd name="T24" fmla="*/ 196 w 257"/>
                <a:gd name="T25" fmla="*/ 197 h 235"/>
                <a:gd name="T26" fmla="*/ 181 w 257"/>
                <a:gd name="T27" fmla="*/ 197 h 235"/>
                <a:gd name="T28" fmla="*/ 181 w 257"/>
                <a:gd name="T29" fmla="*/ 182 h 235"/>
                <a:gd name="T30" fmla="*/ 196 w 257"/>
                <a:gd name="T31" fmla="*/ 182 h 235"/>
                <a:gd name="T32" fmla="*/ 189 w 257"/>
                <a:gd name="T33" fmla="*/ 166 h 235"/>
                <a:gd name="T34" fmla="*/ 204 w 257"/>
                <a:gd name="T35" fmla="*/ 151 h 235"/>
                <a:gd name="T36" fmla="*/ 196 w 257"/>
                <a:gd name="T37" fmla="*/ 151 h 235"/>
                <a:gd name="T38" fmla="*/ 219 w 257"/>
                <a:gd name="T39" fmla="*/ 136 h 235"/>
                <a:gd name="T40" fmla="*/ 219 w 257"/>
                <a:gd name="T41" fmla="*/ 113 h 235"/>
                <a:gd name="T42" fmla="*/ 227 w 257"/>
                <a:gd name="T43" fmla="*/ 106 h 235"/>
                <a:gd name="T44" fmla="*/ 227 w 257"/>
                <a:gd name="T45" fmla="*/ 98 h 235"/>
                <a:gd name="T46" fmla="*/ 242 w 257"/>
                <a:gd name="T47" fmla="*/ 91 h 235"/>
                <a:gd name="T48" fmla="*/ 234 w 257"/>
                <a:gd name="T49" fmla="*/ 68 h 235"/>
                <a:gd name="T50" fmla="*/ 249 w 257"/>
                <a:gd name="T51" fmla="*/ 60 h 235"/>
                <a:gd name="T52" fmla="*/ 242 w 257"/>
                <a:gd name="T53" fmla="*/ 53 h 235"/>
                <a:gd name="T54" fmla="*/ 257 w 257"/>
                <a:gd name="T55" fmla="*/ 38 h 235"/>
                <a:gd name="T56" fmla="*/ 257 w 257"/>
                <a:gd name="T57" fmla="*/ 3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7" h="235">
                  <a:moveTo>
                    <a:pt x="257" y="30"/>
                  </a:moveTo>
                  <a:lnTo>
                    <a:pt x="219" y="38"/>
                  </a:lnTo>
                  <a:lnTo>
                    <a:pt x="234" y="15"/>
                  </a:lnTo>
                  <a:lnTo>
                    <a:pt x="227" y="0"/>
                  </a:lnTo>
                  <a:lnTo>
                    <a:pt x="196" y="0"/>
                  </a:lnTo>
                  <a:lnTo>
                    <a:pt x="0" y="7"/>
                  </a:lnTo>
                  <a:lnTo>
                    <a:pt x="15" y="83"/>
                  </a:lnTo>
                  <a:lnTo>
                    <a:pt x="15" y="189"/>
                  </a:lnTo>
                  <a:lnTo>
                    <a:pt x="37" y="197"/>
                  </a:lnTo>
                  <a:lnTo>
                    <a:pt x="37" y="235"/>
                  </a:lnTo>
                  <a:lnTo>
                    <a:pt x="189" y="227"/>
                  </a:lnTo>
                  <a:lnTo>
                    <a:pt x="196" y="212"/>
                  </a:lnTo>
                  <a:lnTo>
                    <a:pt x="196" y="197"/>
                  </a:lnTo>
                  <a:lnTo>
                    <a:pt x="181" y="197"/>
                  </a:lnTo>
                  <a:lnTo>
                    <a:pt x="181" y="182"/>
                  </a:lnTo>
                  <a:lnTo>
                    <a:pt x="196" y="182"/>
                  </a:lnTo>
                  <a:lnTo>
                    <a:pt x="189" y="166"/>
                  </a:lnTo>
                  <a:lnTo>
                    <a:pt x="204" y="151"/>
                  </a:lnTo>
                  <a:lnTo>
                    <a:pt x="196" y="151"/>
                  </a:lnTo>
                  <a:lnTo>
                    <a:pt x="219" y="136"/>
                  </a:lnTo>
                  <a:lnTo>
                    <a:pt x="219" y="113"/>
                  </a:lnTo>
                  <a:lnTo>
                    <a:pt x="227" y="106"/>
                  </a:lnTo>
                  <a:lnTo>
                    <a:pt x="227" y="98"/>
                  </a:lnTo>
                  <a:lnTo>
                    <a:pt x="242" y="91"/>
                  </a:lnTo>
                  <a:lnTo>
                    <a:pt x="234" y="68"/>
                  </a:lnTo>
                  <a:lnTo>
                    <a:pt x="249" y="60"/>
                  </a:lnTo>
                  <a:lnTo>
                    <a:pt x="242" y="53"/>
                  </a:lnTo>
                  <a:lnTo>
                    <a:pt x="257" y="38"/>
                  </a:lnTo>
                  <a:lnTo>
                    <a:pt x="257" y="3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27" name="Freeform 546"/>
            <p:cNvSpPr>
              <a:spLocks/>
            </p:cNvSpPr>
            <p:nvPr/>
          </p:nvSpPr>
          <p:spPr bwMode="auto">
            <a:xfrm>
              <a:off x="2975" y="2278"/>
              <a:ext cx="257" cy="235"/>
            </a:xfrm>
            <a:custGeom>
              <a:avLst/>
              <a:gdLst>
                <a:gd name="T0" fmla="*/ 257 w 257"/>
                <a:gd name="T1" fmla="*/ 30 h 235"/>
                <a:gd name="T2" fmla="*/ 219 w 257"/>
                <a:gd name="T3" fmla="*/ 38 h 235"/>
                <a:gd name="T4" fmla="*/ 234 w 257"/>
                <a:gd name="T5" fmla="*/ 15 h 235"/>
                <a:gd name="T6" fmla="*/ 227 w 257"/>
                <a:gd name="T7" fmla="*/ 0 h 235"/>
                <a:gd name="T8" fmla="*/ 196 w 257"/>
                <a:gd name="T9" fmla="*/ 0 h 235"/>
                <a:gd name="T10" fmla="*/ 0 w 257"/>
                <a:gd name="T11" fmla="*/ 7 h 235"/>
                <a:gd name="T12" fmla="*/ 15 w 257"/>
                <a:gd name="T13" fmla="*/ 83 h 235"/>
                <a:gd name="T14" fmla="*/ 15 w 257"/>
                <a:gd name="T15" fmla="*/ 189 h 235"/>
                <a:gd name="T16" fmla="*/ 37 w 257"/>
                <a:gd name="T17" fmla="*/ 197 h 235"/>
                <a:gd name="T18" fmla="*/ 37 w 257"/>
                <a:gd name="T19" fmla="*/ 235 h 235"/>
                <a:gd name="T20" fmla="*/ 189 w 257"/>
                <a:gd name="T21" fmla="*/ 227 h 235"/>
                <a:gd name="T22" fmla="*/ 196 w 257"/>
                <a:gd name="T23" fmla="*/ 212 h 235"/>
                <a:gd name="T24" fmla="*/ 196 w 257"/>
                <a:gd name="T25" fmla="*/ 197 h 235"/>
                <a:gd name="T26" fmla="*/ 181 w 257"/>
                <a:gd name="T27" fmla="*/ 197 h 235"/>
                <a:gd name="T28" fmla="*/ 181 w 257"/>
                <a:gd name="T29" fmla="*/ 182 h 235"/>
                <a:gd name="T30" fmla="*/ 196 w 257"/>
                <a:gd name="T31" fmla="*/ 182 h 235"/>
                <a:gd name="T32" fmla="*/ 189 w 257"/>
                <a:gd name="T33" fmla="*/ 166 h 235"/>
                <a:gd name="T34" fmla="*/ 204 w 257"/>
                <a:gd name="T35" fmla="*/ 151 h 235"/>
                <a:gd name="T36" fmla="*/ 196 w 257"/>
                <a:gd name="T37" fmla="*/ 151 h 235"/>
                <a:gd name="T38" fmla="*/ 219 w 257"/>
                <a:gd name="T39" fmla="*/ 136 h 235"/>
                <a:gd name="T40" fmla="*/ 219 w 257"/>
                <a:gd name="T41" fmla="*/ 113 h 235"/>
                <a:gd name="T42" fmla="*/ 227 w 257"/>
                <a:gd name="T43" fmla="*/ 106 h 235"/>
                <a:gd name="T44" fmla="*/ 227 w 257"/>
                <a:gd name="T45" fmla="*/ 98 h 235"/>
                <a:gd name="T46" fmla="*/ 242 w 257"/>
                <a:gd name="T47" fmla="*/ 91 h 235"/>
                <a:gd name="T48" fmla="*/ 234 w 257"/>
                <a:gd name="T49" fmla="*/ 68 h 235"/>
                <a:gd name="T50" fmla="*/ 249 w 257"/>
                <a:gd name="T51" fmla="*/ 60 h 235"/>
                <a:gd name="T52" fmla="*/ 242 w 257"/>
                <a:gd name="T53" fmla="*/ 53 h 235"/>
                <a:gd name="T54" fmla="*/ 257 w 257"/>
                <a:gd name="T55" fmla="*/ 38 h 235"/>
                <a:gd name="T56" fmla="*/ 257 w 257"/>
                <a:gd name="T57" fmla="*/ 30 h 235"/>
                <a:gd name="T58" fmla="*/ 257 w 257"/>
                <a:gd name="T59" fmla="*/ 3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7" h="235">
                  <a:moveTo>
                    <a:pt x="257" y="30"/>
                  </a:moveTo>
                  <a:lnTo>
                    <a:pt x="219" y="38"/>
                  </a:lnTo>
                  <a:lnTo>
                    <a:pt x="234" y="15"/>
                  </a:lnTo>
                  <a:lnTo>
                    <a:pt x="227" y="0"/>
                  </a:lnTo>
                  <a:lnTo>
                    <a:pt x="196" y="0"/>
                  </a:lnTo>
                  <a:lnTo>
                    <a:pt x="0" y="7"/>
                  </a:lnTo>
                  <a:lnTo>
                    <a:pt x="15" y="83"/>
                  </a:lnTo>
                  <a:lnTo>
                    <a:pt x="15" y="189"/>
                  </a:lnTo>
                  <a:lnTo>
                    <a:pt x="37" y="197"/>
                  </a:lnTo>
                  <a:lnTo>
                    <a:pt x="37" y="235"/>
                  </a:lnTo>
                  <a:lnTo>
                    <a:pt x="189" y="227"/>
                  </a:lnTo>
                  <a:lnTo>
                    <a:pt x="196" y="212"/>
                  </a:lnTo>
                  <a:lnTo>
                    <a:pt x="196" y="197"/>
                  </a:lnTo>
                  <a:lnTo>
                    <a:pt x="181" y="197"/>
                  </a:lnTo>
                  <a:lnTo>
                    <a:pt x="181" y="182"/>
                  </a:lnTo>
                  <a:lnTo>
                    <a:pt x="196" y="182"/>
                  </a:lnTo>
                  <a:lnTo>
                    <a:pt x="189" y="166"/>
                  </a:lnTo>
                  <a:lnTo>
                    <a:pt x="204" y="151"/>
                  </a:lnTo>
                  <a:lnTo>
                    <a:pt x="196" y="151"/>
                  </a:lnTo>
                  <a:lnTo>
                    <a:pt x="219" y="136"/>
                  </a:lnTo>
                  <a:lnTo>
                    <a:pt x="219" y="113"/>
                  </a:lnTo>
                  <a:lnTo>
                    <a:pt x="227" y="106"/>
                  </a:lnTo>
                  <a:lnTo>
                    <a:pt x="227" y="98"/>
                  </a:lnTo>
                  <a:lnTo>
                    <a:pt x="242" y="91"/>
                  </a:lnTo>
                  <a:lnTo>
                    <a:pt x="234" y="68"/>
                  </a:lnTo>
                  <a:lnTo>
                    <a:pt x="249" y="60"/>
                  </a:lnTo>
                  <a:lnTo>
                    <a:pt x="242" y="53"/>
                  </a:lnTo>
                  <a:lnTo>
                    <a:pt x="257" y="38"/>
                  </a:lnTo>
                  <a:lnTo>
                    <a:pt x="257" y="30"/>
                  </a:lnTo>
                  <a:lnTo>
                    <a:pt x="257" y="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28" name="Freeform 547"/>
            <p:cNvSpPr>
              <a:spLocks/>
            </p:cNvSpPr>
            <p:nvPr/>
          </p:nvSpPr>
          <p:spPr bwMode="auto">
            <a:xfrm>
              <a:off x="1552" y="1739"/>
              <a:ext cx="408" cy="690"/>
            </a:xfrm>
            <a:custGeom>
              <a:avLst/>
              <a:gdLst>
                <a:gd name="T0" fmla="*/ 393 w 408"/>
                <a:gd name="T1" fmla="*/ 546 h 690"/>
                <a:gd name="T2" fmla="*/ 181 w 408"/>
                <a:gd name="T3" fmla="*/ 235 h 690"/>
                <a:gd name="T4" fmla="*/ 234 w 408"/>
                <a:gd name="T5" fmla="*/ 53 h 690"/>
                <a:gd name="T6" fmla="*/ 38 w 408"/>
                <a:gd name="T7" fmla="*/ 0 h 690"/>
                <a:gd name="T8" fmla="*/ 23 w 408"/>
                <a:gd name="T9" fmla="*/ 61 h 690"/>
                <a:gd name="T10" fmla="*/ 0 w 408"/>
                <a:gd name="T11" fmla="*/ 91 h 690"/>
                <a:gd name="T12" fmla="*/ 15 w 408"/>
                <a:gd name="T13" fmla="*/ 137 h 690"/>
                <a:gd name="T14" fmla="*/ 7 w 408"/>
                <a:gd name="T15" fmla="*/ 197 h 690"/>
                <a:gd name="T16" fmla="*/ 30 w 408"/>
                <a:gd name="T17" fmla="*/ 243 h 690"/>
                <a:gd name="T18" fmla="*/ 23 w 408"/>
                <a:gd name="T19" fmla="*/ 258 h 690"/>
                <a:gd name="T20" fmla="*/ 45 w 408"/>
                <a:gd name="T21" fmla="*/ 281 h 690"/>
                <a:gd name="T22" fmla="*/ 53 w 408"/>
                <a:gd name="T23" fmla="*/ 265 h 690"/>
                <a:gd name="T24" fmla="*/ 60 w 408"/>
                <a:gd name="T25" fmla="*/ 265 h 690"/>
                <a:gd name="T26" fmla="*/ 53 w 408"/>
                <a:gd name="T27" fmla="*/ 273 h 690"/>
                <a:gd name="T28" fmla="*/ 60 w 408"/>
                <a:gd name="T29" fmla="*/ 311 h 690"/>
                <a:gd name="T30" fmla="*/ 45 w 408"/>
                <a:gd name="T31" fmla="*/ 296 h 690"/>
                <a:gd name="T32" fmla="*/ 45 w 408"/>
                <a:gd name="T33" fmla="*/ 281 h 690"/>
                <a:gd name="T34" fmla="*/ 38 w 408"/>
                <a:gd name="T35" fmla="*/ 319 h 690"/>
                <a:gd name="T36" fmla="*/ 60 w 408"/>
                <a:gd name="T37" fmla="*/ 341 h 690"/>
                <a:gd name="T38" fmla="*/ 45 w 408"/>
                <a:gd name="T39" fmla="*/ 379 h 690"/>
                <a:gd name="T40" fmla="*/ 83 w 408"/>
                <a:gd name="T41" fmla="*/ 448 h 690"/>
                <a:gd name="T42" fmla="*/ 75 w 408"/>
                <a:gd name="T43" fmla="*/ 463 h 690"/>
                <a:gd name="T44" fmla="*/ 91 w 408"/>
                <a:gd name="T45" fmla="*/ 470 h 690"/>
                <a:gd name="T46" fmla="*/ 83 w 408"/>
                <a:gd name="T47" fmla="*/ 508 h 690"/>
                <a:gd name="T48" fmla="*/ 91 w 408"/>
                <a:gd name="T49" fmla="*/ 516 h 690"/>
                <a:gd name="T50" fmla="*/ 136 w 408"/>
                <a:gd name="T51" fmla="*/ 531 h 690"/>
                <a:gd name="T52" fmla="*/ 151 w 408"/>
                <a:gd name="T53" fmla="*/ 554 h 690"/>
                <a:gd name="T54" fmla="*/ 181 w 408"/>
                <a:gd name="T55" fmla="*/ 569 h 690"/>
                <a:gd name="T56" fmla="*/ 181 w 408"/>
                <a:gd name="T57" fmla="*/ 584 h 690"/>
                <a:gd name="T58" fmla="*/ 197 w 408"/>
                <a:gd name="T59" fmla="*/ 592 h 690"/>
                <a:gd name="T60" fmla="*/ 219 w 408"/>
                <a:gd name="T61" fmla="*/ 622 h 690"/>
                <a:gd name="T62" fmla="*/ 227 w 408"/>
                <a:gd name="T63" fmla="*/ 675 h 690"/>
                <a:gd name="T64" fmla="*/ 356 w 408"/>
                <a:gd name="T65" fmla="*/ 690 h 690"/>
                <a:gd name="T66" fmla="*/ 371 w 408"/>
                <a:gd name="T67" fmla="*/ 690 h 690"/>
                <a:gd name="T68" fmla="*/ 363 w 408"/>
                <a:gd name="T69" fmla="*/ 652 h 690"/>
                <a:gd name="T70" fmla="*/ 378 w 408"/>
                <a:gd name="T71" fmla="*/ 645 h 690"/>
                <a:gd name="T72" fmla="*/ 386 w 408"/>
                <a:gd name="T73" fmla="*/ 614 h 690"/>
                <a:gd name="T74" fmla="*/ 408 w 408"/>
                <a:gd name="T75" fmla="*/ 599 h 690"/>
                <a:gd name="T76" fmla="*/ 393 w 408"/>
                <a:gd name="T77" fmla="*/ 546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8" h="690">
                  <a:moveTo>
                    <a:pt x="393" y="546"/>
                  </a:moveTo>
                  <a:lnTo>
                    <a:pt x="181" y="235"/>
                  </a:lnTo>
                  <a:lnTo>
                    <a:pt x="234" y="53"/>
                  </a:lnTo>
                  <a:lnTo>
                    <a:pt x="38" y="0"/>
                  </a:lnTo>
                  <a:lnTo>
                    <a:pt x="23" y="61"/>
                  </a:lnTo>
                  <a:lnTo>
                    <a:pt x="0" y="91"/>
                  </a:lnTo>
                  <a:lnTo>
                    <a:pt x="15" y="137"/>
                  </a:lnTo>
                  <a:lnTo>
                    <a:pt x="7" y="197"/>
                  </a:lnTo>
                  <a:lnTo>
                    <a:pt x="30" y="243"/>
                  </a:lnTo>
                  <a:lnTo>
                    <a:pt x="23" y="258"/>
                  </a:lnTo>
                  <a:lnTo>
                    <a:pt x="45" y="281"/>
                  </a:lnTo>
                  <a:lnTo>
                    <a:pt x="53" y="265"/>
                  </a:lnTo>
                  <a:lnTo>
                    <a:pt x="60" y="265"/>
                  </a:lnTo>
                  <a:lnTo>
                    <a:pt x="53" y="273"/>
                  </a:lnTo>
                  <a:lnTo>
                    <a:pt x="60" y="311"/>
                  </a:lnTo>
                  <a:lnTo>
                    <a:pt x="45" y="296"/>
                  </a:lnTo>
                  <a:lnTo>
                    <a:pt x="45" y="281"/>
                  </a:lnTo>
                  <a:lnTo>
                    <a:pt x="38" y="319"/>
                  </a:lnTo>
                  <a:lnTo>
                    <a:pt x="60" y="341"/>
                  </a:lnTo>
                  <a:lnTo>
                    <a:pt x="45" y="379"/>
                  </a:lnTo>
                  <a:lnTo>
                    <a:pt x="83" y="448"/>
                  </a:lnTo>
                  <a:lnTo>
                    <a:pt x="75" y="463"/>
                  </a:lnTo>
                  <a:lnTo>
                    <a:pt x="91" y="470"/>
                  </a:lnTo>
                  <a:lnTo>
                    <a:pt x="83" y="508"/>
                  </a:lnTo>
                  <a:lnTo>
                    <a:pt x="91" y="516"/>
                  </a:lnTo>
                  <a:lnTo>
                    <a:pt x="136" y="531"/>
                  </a:lnTo>
                  <a:lnTo>
                    <a:pt x="151" y="554"/>
                  </a:lnTo>
                  <a:lnTo>
                    <a:pt x="181" y="569"/>
                  </a:lnTo>
                  <a:lnTo>
                    <a:pt x="181" y="584"/>
                  </a:lnTo>
                  <a:lnTo>
                    <a:pt x="197" y="592"/>
                  </a:lnTo>
                  <a:lnTo>
                    <a:pt x="219" y="622"/>
                  </a:lnTo>
                  <a:lnTo>
                    <a:pt x="227" y="675"/>
                  </a:lnTo>
                  <a:lnTo>
                    <a:pt x="356" y="690"/>
                  </a:lnTo>
                  <a:lnTo>
                    <a:pt x="371" y="690"/>
                  </a:lnTo>
                  <a:lnTo>
                    <a:pt x="363" y="652"/>
                  </a:lnTo>
                  <a:lnTo>
                    <a:pt x="378" y="645"/>
                  </a:lnTo>
                  <a:lnTo>
                    <a:pt x="386" y="614"/>
                  </a:lnTo>
                  <a:lnTo>
                    <a:pt x="408" y="599"/>
                  </a:lnTo>
                  <a:lnTo>
                    <a:pt x="393" y="546"/>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29" name="Freeform 548"/>
            <p:cNvSpPr>
              <a:spLocks/>
            </p:cNvSpPr>
            <p:nvPr/>
          </p:nvSpPr>
          <p:spPr bwMode="auto">
            <a:xfrm>
              <a:off x="1552" y="1739"/>
              <a:ext cx="408" cy="690"/>
            </a:xfrm>
            <a:custGeom>
              <a:avLst/>
              <a:gdLst>
                <a:gd name="T0" fmla="*/ 393 w 408"/>
                <a:gd name="T1" fmla="*/ 546 h 690"/>
                <a:gd name="T2" fmla="*/ 181 w 408"/>
                <a:gd name="T3" fmla="*/ 235 h 690"/>
                <a:gd name="T4" fmla="*/ 234 w 408"/>
                <a:gd name="T5" fmla="*/ 53 h 690"/>
                <a:gd name="T6" fmla="*/ 38 w 408"/>
                <a:gd name="T7" fmla="*/ 0 h 690"/>
                <a:gd name="T8" fmla="*/ 23 w 408"/>
                <a:gd name="T9" fmla="*/ 61 h 690"/>
                <a:gd name="T10" fmla="*/ 0 w 408"/>
                <a:gd name="T11" fmla="*/ 91 h 690"/>
                <a:gd name="T12" fmla="*/ 15 w 408"/>
                <a:gd name="T13" fmla="*/ 137 h 690"/>
                <a:gd name="T14" fmla="*/ 7 w 408"/>
                <a:gd name="T15" fmla="*/ 197 h 690"/>
                <a:gd name="T16" fmla="*/ 30 w 408"/>
                <a:gd name="T17" fmla="*/ 243 h 690"/>
                <a:gd name="T18" fmla="*/ 23 w 408"/>
                <a:gd name="T19" fmla="*/ 258 h 690"/>
                <a:gd name="T20" fmla="*/ 45 w 408"/>
                <a:gd name="T21" fmla="*/ 281 h 690"/>
                <a:gd name="T22" fmla="*/ 53 w 408"/>
                <a:gd name="T23" fmla="*/ 265 h 690"/>
                <a:gd name="T24" fmla="*/ 60 w 408"/>
                <a:gd name="T25" fmla="*/ 265 h 690"/>
                <a:gd name="T26" fmla="*/ 53 w 408"/>
                <a:gd name="T27" fmla="*/ 273 h 690"/>
                <a:gd name="T28" fmla="*/ 60 w 408"/>
                <a:gd name="T29" fmla="*/ 311 h 690"/>
                <a:gd name="T30" fmla="*/ 45 w 408"/>
                <a:gd name="T31" fmla="*/ 296 h 690"/>
                <a:gd name="T32" fmla="*/ 45 w 408"/>
                <a:gd name="T33" fmla="*/ 281 h 690"/>
                <a:gd name="T34" fmla="*/ 38 w 408"/>
                <a:gd name="T35" fmla="*/ 319 h 690"/>
                <a:gd name="T36" fmla="*/ 60 w 408"/>
                <a:gd name="T37" fmla="*/ 341 h 690"/>
                <a:gd name="T38" fmla="*/ 45 w 408"/>
                <a:gd name="T39" fmla="*/ 379 h 690"/>
                <a:gd name="T40" fmla="*/ 83 w 408"/>
                <a:gd name="T41" fmla="*/ 448 h 690"/>
                <a:gd name="T42" fmla="*/ 75 w 408"/>
                <a:gd name="T43" fmla="*/ 463 h 690"/>
                <a:gd name="T44" fmla="*/ 91 w 408"/>
                <a:gd name="T45" fmla="*/ 470 h 690"/>
                <a:gd name="T46" fmla="*/ 83 w 408"/>
                <a:gd name="T47" fmla="*/ 508 h 690"/>
                <a:gd name="T48" fmla="*/ 91 w 408"/>
                <a:gd name="T49" fmla="*/ 516 h 690"/>
                <a:gd name="T50" fmla="*/ 136 w 408"/>
                <a:gd name="T51" fmla="*/ 531 h 690"/>
                <a:gd name="T52" fmla="*/ 151 w 408"/>
                <a:gd name="T53" fmla="*/ 554 h 690"/>
                <a:gd name="T54" fmla="*/ 181 w 408"/>
                <a:gd name="T55" fmla="*/ 569 h 690"/>
                <a:gd name="T56" fmla="*/ 181 w 408"/>
                <a:gd name="T57" fmla="*/ 584 h 690"/>
                <a:gd name="T58" fmla="*/ 197 w 408"/>
                <a:gd name="T59" fmla="*/ 592 h 690"/>
                <a:gd name="T60" fmla="*/ 219 w 408"/>
                <a:gd name="T61" fmla="*/ 622 h 690"/>
                <a:gd name="T62" fmla="*/ 227 w 408"/>
                <a:gd name="T63" fmla="*/ 675 h 690"/>
                <a:gd name="T64" fmla="*/ 356 w 408"/>
                <a:gd name="T65" fmla="*/ 690 h 690"/>
                <a:gd name="T66" fmla="*/ 371 w 408"/>
                <a:gd name="T67" fmla="*/ 690 h 690"/>
                <a:gd name="T68" fmla="*/ 363 w 408"/>
                <a:gd name="T69" fmla="*/ 652 h 690"/>
                <a:gd name="T70" fmla="*/ 378 w 408"/>
                <a:gd name="T71" fmla="*/ 645 h 690"/>
                <a:gd name="T72" fmla="*/ 386 w 408"/>
                <a:gd name="T73" fmla="*/ 614 h 690"/>
                <a:gd name="T74" fmla="*/ 408 w 408"/>
                <a:gd name="T75" fmla="*/ 599 h 690"/>
                <a:gd name="T76" fmla="*/ 393 w 408"/>
                <a:gd name="T77" fmla="*/ 546 h 690"/>
                <a:gd name="T78" fmla="*/ 393 w 408"/>
                <a:gd name="T79" fmla="*/ 554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08" h="690">
                  <a:moveTo>
                    <a:pt x="393" y="546"/>
                  </a:moveTo>
                  <a:lnTo>
                    <a:pt x="181" y="235"/>
                  </a:lnTo>
                  <a:lnTo>
                    <a:pt x="234" y="53"/>
                  </a:lnTo>
                  <a:lnTo>
                    <a:pt x="38" y="0"/>
                  </a:lnTo>
                  <a:lnTo>
                    <a:pt x="23" y="61"/>
                  </a:lnTo>
                  <a:lnTo>
                    <a:pt x="0" y="91"/>
                  </a:lnTo>
                  <a:lnTo>
                    <a:pt x="15" y="137"/>
                  </a:lnTo>
                  <a:lnTo>
                    <a:pt x="7" y="197"/>
                  </a:lnTo>
                  <a:lnTo>
                    <a:pt x="30" y="243"/>
                  </a:lnTo>
                  <a:lnTo>
                    <a:pt x="23" y="258"/>
                  </a:lnTo>
                  <a:lnTo>
                    <a:pt x="45" y="281"/>
                  </a:lnTo>
                  <a:lnTo>
                    <a:pt x="53" y="265"/>
                  </a:lnTo>
                  <a:lnTo>
                    <a:pt x="60" y="265"/>
                  </a:lnTo>
                  <a:lnTo>
                    <a:pt x="53" y="273"/>
                  </a:lnTo>
                  <a:lnTo>
                    <a:pt x="60" y="311"/>
                  </a:lnTo>
                  <a:lnTo>
                    <a:pt x="45" y="296"/>
                  </a:lnTo>
                  <a:lnTo>
                    <a:pt x="45" y="281"/>
                  </a:lnTo>
                  <a:lnTo>
                    <a:pt x="38" y="319"/>
                  </a:lnTo>
                  <a:lnTo>
                    <a:pt x="60" y="341"/>
                  </a:lnTo>
                  <a:lnTo>
                    <a:pt x="45" y="379"/>
                  </a:lnTo>
                  <a:lnTo>
                    <a:pt x="83" y="448"/>
                  </a:lnTo>
                  <a:lnTo>
                    <a:pt x="75" y="463"/>
                  </a:lnTo>
                  <a:lnTo>
                    <a:pt x="91" y="470"/>
                  </a:lnTo>
                  <a:lnTo>
                    <a:pt x="83" y="508"/>
                  </a:lnTo>
                  <a:lnTo>
                    <a:pt x="91" y="516"/>
                  </a:lnTo>
                  <a:lnTo>
                    <a:pt x="136" y="531"/>
                  </a:lnTo>
                  <a:lnTo>
                    <a:pt x="151" y="554"/>
                  </a:lnTo>
                  <a:lnTo>
                    <a:pt x="181" y="569"/>
                  </a:lnTo>
                  <a:lnTo>
                    <a:pt x="181" y="584"/>
                  </a:lnTo>
                  <a:lnTo>
                    <a:pt x="197" y="592"/>
                  </a:lnTo>
                  <a:lnTo>
                    <a:pt x="219" y="622"/>
                  </a:lnTo>
                  <a:lnTo>
                    <a:pt x="227" y="675"/>
                  </a:lnTo>
                  <a:lnTo>
                    <a:pt x="356" y="690"/>
                  </a:lnTo>
                  <a:lnTo>
                    <a:pt x="371" y="690"/>
                  </a:lnTo>
                  <a:lnTo>
                    <a:pt x="363" y="652"/>
                  </a:lnTo>
                  <a:lnTo>
                    <a:pt x="378" y="645"/>
                  </a:lnTo>
                  <a:lnTo>
                    <a:pt x="386" y="614"/>
                  </a:lnTo>
                  <a:lnTo>
                    <a:pt x="408" y="599"/>
                  </a:lnTo>
                  <a:lnTo>
                    <a:pt x="393" y="546"/>
                  </a:lnTo>
                  <a:lnTo>
                    <a:pt x="393" y="55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30" name="Freeform 549"/>
            <p:cNvSpPr>
              <a:spLocks/>
            </p:cNvSpPr>
            <p:nvPr/>
          </p:nvSpPr>
          <p:spPr bwMode="auto">
            <a:xfrm>
              <a:off x="2248" y="1959"/>
              <a:ext cx="371" cy="288"/>
            </a:xfrm>
            <a:custGeom>
              <a:avLst/>
              <a:gdLst>
                <a:gd name="T0" fmla="*/ 363 w 371"/>
                <a:gd name="T1" fmla="*/ 91 h 288"/>
                <a:gd name="T2" fmla="*/ 371 w 371"/>
                <a:gd name="T3" fmla="*/ 30 h 288"/>
                <a:gd name="T4" fmla="*/ 272 w 371"/>
                <a:gd name="T5" fmla="*/ 23 h 288"/>
                <a:gd name="T6" fmla="*/ 38 w 371"/>
                <a:gd name="T7" fmla="*/ 0 h 288"/>
                <a:gd name="T8" fmla="*/ 0 w 371"/>
                <a:gd name="T9" fmla="*/ 250 h 288"/>
                <a:gd name="T10" fmla="*/ 303 w 371"/>
                <a:gd name="T11" fmla="*/ 281 h 288"/>
                <a:gd name="T12" fmla="*/ 356 w 371"/>
                <a:gd name="T13" fmla="*/ 288 h 288"/>
                <a:gd name="T14" fmla="*/ 363 w 371"/>
                <a:gd name="T15" fmla="*/ 91 h 2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1" h="288">
                  <a:moveTo>
                    <a:pt x="363" y="91"/>
                  </a:moveTo>
                  <a:lnTo>
                    <a:pt x="371" y="30"/>
                  </a:lnTo>
                  <a:lnTo>
                    <a:pt x="272" y="23"/>
                  </a:lnTo>
                  <a:lnTo>
                    <a:pt x="38" y="0"/>
                  </a:lnTo>
                  <a:lnTo>
                    <a:pt x="0" y="250"/>
                  </a:lnTo>
                  <a:lnTo>
                    <a:pt x="303" y="281"/>
                  </a:lnTo>
                  <a:lnTo>
                    <a:pt x="356" y="288"/>
                  </a:lnTo>
                  <a:lnTo>
                    <a:pt x="363" y="91"/>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31" name="Freeform 550"/>
            <p:cNvSpPr>
              <a:spLocks/>
            </p:cNvSpPr>
            <p:nvPr/>
          </p:nvSpPr>
          <p:spPr bwMode="auto">
            <a:xfrm>
              <a:off x="2248" y="1959"/>
              <a:ext cx="371" cy="288"/>
            </a:xfrm>
            <a:custGeom>
              <a:avLst/>
              <a:gdLst>
                <a:gd name="T0" fmla="*/ 363 w 371"/>
                <a:gd name="T1" fmla="*/ 91 h 288"/>
                <a:gd name="T2" fmla="*/ 371 w 371"/>
                <a:gd name="T3" fmla="*/ 30 h 288"/>
                <a:gd name="T4" fmla="*/ 272 w 371"/>
                <a:gd name="T5" fmla="*/ 23 h 288"/>
                <a:gd name="T6" fmla="*/ 38 w 371"/>
                <a:gd name="T7" fmla="*/ 0 h 288"/>
                <a:gd name="T8" fmla="*/ 0 w 371"/>
                <a:gd name="T9" fmla="*/ 250 h 288"/>
                <a:gd name="T10" fmla="*/ 303 w 371"/>
                <a:gd name="T11" fmla="*/ 281 h 288"/>
                <a:gd name="T12" fmla="*/ 356 w 371"/>
                <a:gd name="T13" fmla="*/ 288 h 288"/>
                <a:gd name="T14" fmla="*/ 363 w 371"/>
                <a:gd name="T15" fmla="*/ 91 h 288"/>
                <a:gd name="T16" fmla="*/ 363 w 371"/>
                <a:gd name="T17" fmla="*/ 99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1" h="288">
                  <a:moveTo>
                    <a:pt x="363" y="91"/>
                  </a:moveTo>
                  <a:lnTo>
                    <a:pt x="371" y="30"/>
                  </a:lnTo>
                  <a:lnTo>
                    <a:pt x="272" y="23"/>
                  </a:lnTo>
                  <a:lnTo>
                    <a:pt x="38" y="0"/>
                  </a:lnTo>
                  <a:lnTo>
                    <a:pt x="0" y="250"/>
                  </a:lnTo>
                  <a:lnTo>
                    <a:pt x="303" y="281"/>
                  </a:lnTo>
                  <a:lnTo>
                    <a:pt x="356" y="288"/>
                  </a:lnTo>
                  <a:lnTo>
                    <a:pt x="363" y="91"/>
                  </a:lnTo>
                  <a:lnTo>
                    <a:pt x="363" y="9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32" name="Freeform 551"/>
            <p:cNvSpPr>
              <a:spLocks/>
            </p:cNvSpPr>
            <p:nvPr/>
          </p:nvSpPr>
          <p:spPr bwMode="auto">
            <a:xfrm>
              <a:off x="3966" y="1792"/>
              <a:ext cx="83" cy="84"/>
            </a:xfrm>
            <a:custGeom>
              <a:avLst/>
              <a:gdLst>
                <a:gd name="T0" fmla="*/ 76 w 83"/>
                <a:gd name="T1" fmla="*/ 0 h 84"/>
                <a:gd name="T2" fmla="*/ 0 w 83"/>
                <a:gd name="T3" fmla="*/ 15 h 84"/>
                <a:gd name="T4" fmla="*/ 8 w 83"/>
                <a:gd name="T5" fmla="*/ 68 h 84"/>
                <a:gd name="T6" fmla="*/ 0 w 83"/>
                <a:gd name="T7" fmla="*/ 76 h 84"/>
                <a:gd name="T8" fmla="*/ 8 w 83"/>
                <a:gd name="T9" fmla="*/ 84 h 84"/>
                <a:gd name="T10" fmla="*/ 38 w 83"/>
                <a:gd name="T11" fmla="*/ 53 h 84"/>
                <a:gd name="T12" fmla="*/ 61 w 83"/>
                <a:gd name="T13" fmla="*/ 53 h 84"/>
                <a:gd name="T14" fmla="*/ 83 w 83"/>
                <a:gd name="T15" fmla="*/ 38 h 84"/>
                <a:gd name="T16" fmla="*/ 76 w 83"/>
                <a:gd name="T17"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84">
                  <a:moveTo>
                    <a:pt x="76" y="0"/>
                  </a:moveTo>
                  <a:lnTo>
                    <a:pt x="0" y="15"/>
                  </a:lnTo>
                  <a:lnTo>
                    <a:pt x="8" y="68"/>
                  </a:lnTo>
                  <a:lnTo>
                    <a:pt x="0" y="76"/>
                  </a:lnTo>
                  <a:lnTo>
                    <a:pt x="8" y="84"/>
                  </a:lnTo>
                  <a:lnTo>
                    <a:pt x="38" y="53"/>
                  </a:lnTo>
                  <a:lnTo>
                    <a:pt x="61" y="53"/>
                  </a:lnTo>
                  <a:lnTo>
                    <a:pt x="83" y="38"/>
                  </a:lnTo>
                  <a:lnTo>
                    <a:pt x="76" y="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33" name="Freeform 552"/>
            <p:cNvSpPr>
              <a:spLocks/>
            </p:cNvSpPr>
            <p:nvPr/>
          </p:nvSpPr>
          <p:spPr bwMode="auto">
            <a:xfrm>
              <a:off x="3966" y="1792"/>
              <a:ext cx="83" cy="84"/>
            </a:xfrm>
            <a:custGeom>
              <a:avLst/>
              <a:gdLst>
                <a:gd name="T0" fmla="*/ 76 w 83"/>
                <a:gd name="T1" fmla="*/ 0 h 84"/>
                <a:gd name="T2" fmla="*/ 0 w 83"/>
                <a:gd name="T3" fmla="*/ 15 h 84"/>
                <a:gd name="T4" fmla="*/ 8 w 83"/>
                <a:gd name="T5" fmla="*/ 68 h 84"/>
                <a:gd name="T6" fmla="*/ 0 w 83"/>
                <a:gd name="T7" fmla="*/ 76 h 84"/>
                <a:gd name="T8" fmla="*/ 8 w 83"/>
                <a:gd name="T9" fmla="*/ 84 h 84"/>
                <a:gd name="T10" fmla="*/ 38 w 83"/>
                <a:gd name="T11" fmla="*/ 53 h 84"/>
                <a:gd name="T12" fmla="*/ 61 w 83"/>
                <a:gd name="T13" fmla="*/ 53 h 84"/>
                <a:gd name="T14" fmla="*/ 83 w 83"/>
                <a:gd name="T15" fmla="*/ 38 h 84"/>
                <a:gd name="T16" fmla="*/ 76 w 83"/>
                <a:gd name="T17" fmla="*/ 0 h 84"/>
                <a:gd name="T18" fmla="*/ 76 w 83"/>
                <a:gd name="T19" fmla="*/ 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4">
                  <a:moveTo>
                    <a:pt x="76" y="0"/>
                  </a:moveTo>
                  <a:lnTo>
                    <a:pt x="0" y="15"/>
                  </a:lnTo>
                  <a:lnTo>
                    <a:pt x="8" y="68"/>
                  </a:lnTo>
                  <a:lnTo>
                    <a:pt x="0" y="76"/>
                  </a:lnTo>
                  <a:lnTo>
                    <a:pt x="8" y="84"/>
                  </a:lnTo>
                  <a:lnTo>
                    <a:pt x="38" y="53"/>
                  </a:lnTo>
                  <a:lnTo>
                    <a:pt x="61" y="53"/>
                  </a:lnTo>
                  <a:lnTo>
                    <a:pt x="83" y="38"/>
                  </a:lnTo>
                  <a:lnTo>
                    <a:pt x="76" y="0"/>
                  </a:lnTo>
                  <a:lnTo>
                    <a:pt x="76"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34" name="Freeform 553"/>
            <p:cNvSpPr>
              <a:spLocks/>
            </p:cNvSpPr>
            <p:nvPr/>
          </p:nvSpPr>
          <p:spPr bwMode="auto">
            <a:xfrm>
              <a:off x="3890" y="1967"/>
              <a:ext cx="53" cy="91"/>
            </a:xfrm>
            <a:custGeom>
              <a:avLst/>
              <a:gdLst>
                <a:gd name="T0" fmla="*/ 46 w 53"/>
                <a:gd name="T1" fmla="*/ 75 h 91"/>
                <a:gd name="T2" fmla="*/ 46 w 53"/>
                <a:gd name="T3" fmla="*/ 60 h 91"/>
                <a:gd name="T4" fmla="*/ 8 w 53"/>
                <a:gd name="T5" fmla="*/ 22 h 91"/>
                <a:gd name="T6" fmla="*/ 15 w 53"/>
                <a:gd name="T7" fmla="*/ 7 h 91"/>
                <a:gd name="T8" fmla="*/ 15 w 53"/>
                <a:gd name="T9" fmla="*/ 0 h 91"/>
                <a:gd name="T10" fmla="*/ 0 w 53"/>
                <a:gd name="T11" fmla="*/ 15 h 91"/>
                <a:gd name="T12" fmla="*/ 15 w 53"/>
                <a:gd name="T13" fmla="*/ 91 h 91"/>
                <a:gd name="T14" fmla="*/ 46 w 53"/>
                <a:gd name="T15" fmla="*/ 83 h 91"/>
                <a:gd name="T16" fmla="*/ 53 w 53"/>
                <a:gd name="T17" fmla="*/ 83 h 91"/>
                <a:gd name="T18" fmla="*/ 46 w 53"/>
                <a:gd name="T19" fmla="*/ 7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91">
                  <a:moveTo>
                    <a:pt x="46" y="75"/>
                  </a:moveTo>
                  <a:lnTo>
                    <a:pt x="46" y="60"/>
                  </a:lnTo>
                  <a:lnTo>
                    <a:pt x="8" y="22"/>
                  </a:lnTo>
                  <a:lnTo>
                    <a:pt x="15" y="7"/>
                  </a:lnTo>
                  <a:lnTo>
                    <a:pt x="15" y="0"/>
                  </a:lnTo>
                  <a:lnTo>
                    <a:pt x="0" y="15"/>
                  </a:lnTo>
                  <a:lnTo>
                    <a:pt x="15" y="91"/>
                  </a:lnTo>
                  <a:lnTo>
                    <a:pt x="46" y="83"/>
                  </a:lnTo>
                  <a:lnTo>
                    <a:pt x="53" y="83"/>
                  </a:lnTo>
                  <a:lnTo>
                    <a:pt x="46" y="7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35" name="Freeform 554"/>
            <p:cNvSpPr>
              <a:spLocks/>
            </p:cNvSpPr>
            <p:nvPr/>
          </p:nvSpPr>
          <p:spPr bwMode="auto">
            <a:xfrm>
              <a:off x="3890" y="1967"/>
              <a:ext cx="53" cy="91"/>
            </a:xfrm>
            <a:custGeom>
              <a:avLst/>
              <a:gdLst>
                <a:gd name="T0" fmla="*/ 46 w 53"/>
                <a:gd name="T1" fmla="*/ 75 h 91"/>
                <a:gd name="T2" fmla="*/ 46 w 53"/>
                <a:gd name="T3" fmla="*/ 60 h 91"/>
                <a:gd name="T4" fmla="*/ 8 w 53"/>
                <a:gd name="T5" fmla="*/ 22 h 91"/>
                <a:gd name="T6" fmla="*/ 15 w 53"/>
                <a:gd name="T7" fmla="*/ 7 h 91"/>
                <a:gd name="T8" fmla="*/ 15 w 53"/>
                <a:gd name="T9" fmla="*/ 0 h 91"/>
                <a:gd name="T10" fmla="*/ 0 w 53"/>
                <a:gd name="T11" fmla="*/ 15 h 91"/>
                <a:gd name="T12" fmla="*/ 15 w 53"/>
                <a:gd name="T13" fmla="*/ 91 h 91"/>
                <a:gd name="T14" fmla="*/ 46 w 53"/>
                <a:gd name="T15" fmla="*/ 83 h 91"/>
                <a:gd name="T16" fmla="*/ 53 w 53"/>
                <a:gd name="T17" fmla="*/ 83 h 91"/>
                <a:gd name="T18" fmla="*/ 46 w 53"/>
                <a:gd name="T19" fmla="*/ 75 h 91"/>
                <a:gd name="T20" fmla="*/ 46 w 53"/>
                <a:gd name="T21" fmla="*/ 8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91">
                  <a:moveTo>
                    <a:pt x="46" y="75"/>
                  </a:moveTo>
                  <a:lnTo>
                    <a:pt x="46" y="60"/>
                  </a:lnTo>
                  <a:lnTo>
                    <a:pt x="8" y="22"/>
                  </a:lnTo>
                  <a:lnTo>
                    <a:pt x="15" y="7"/>
                  </a:lnTo>
                  <a:lnTo>
                    <a:pt x="15" y="0"/>
                  </a:lnTo>
                  <a:lnTo>
                    <a:pt x="0" y="15"/>
                  </a:lnTo>
                  <a:lnTo>
                    <a:pt x="15" y="91"/>
                  </a:lnTo>
                  <a:lnTo>
                    <a:pt x="46" y="83"/>
                  </a:lnTo>
                  <a:lnTo>
                    <a:pt x="53" y="83"/>
                  </a:lnTo>
                  <a:lnTo>
                    <a:pt x="46" y="75"/>
                  </a:lnTo>
                  <a:lnTo>
                    <a:pt x="46" y="8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36" name="Freeform 555"/>
            <p:cNvSpPr>
              <a:spLocks/>
            </p:cNvSpPr>
            <p:nvPr/>
          </p:nvSpPr>
          <p:spPr bwMode="auto">
            <a:xfrm>
              <a:off x="3837" y="2042"/>
              <a:ext cx="8" cy="8"/>
            </a:xfrm>
            <a:custGeom>
              <a:avLst/>
              <a:gdLst>
                <a:gd name="T0" fmla="*/ 0 w 8"/>
                <a:gd name="T1" fmla="*/ 8 h 8"/>
                <a:gd name="T2" fmla="*/ 0 w 8"/>
                <a:gd name="T3" fmla="*/ 0 h 8"/>
                <a:gd name="T4" fmla="*/ 8 w 8"/>
                <a:gd name="T5" fmla="*/ 0 h 8"/>
                <a:gd name="T6" fmla="*/ 0 w 8"/>
                <a:gd name="T7" fmla="*/ 8 h 8"/>
              </a:gdLst>
              <a:ahLst/>
              <a:cxnLst>
                <a:cxn ang="0">
                  <a:pos x="T0" y="T1"/>
                </a:cxn>
                <a:cxn ang="0">
                  <a:pos x="T2" y="T3"/>
                </a:cxn>
                <a:cxn ang="0">
                  <a:pos x="T4" y="T5"/>
                </a:cxn>
                <a:cxn ang="0">
                  <a:pos x="T6" y="T7"/>
                </a:cxn>
              </a:cxnLst>
              <a:rect l="0" t="0" r="r" b="b"/>
              <a:pathLst>
                <a:path w="8" h="8">
                  <a:moveTo>
                    <a:pt x="0" y="8"/>
                  </a:moveTo>
                  <a:lnTo>
                    <a:pt x="0" y="0"/>
                  </a:lnTo>
                  <a:lnTo>
                    <a:pt x="8" y="0"/>
                  </a:lnTo>
                  <a:lnTo>
                    <a:pt x="0" y="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37" name="Freeform 556"/>
            <p:cNvSpPr>
              <a:spLocks/>
            </p:cNvSpPr>
            <p:nvPr/>
          </p:nvSpPr>
          <p:spPr bwMode="auto">
            <a:xfrm>
              <a:off x="3837" y="2042"/>
              <a:ext cx="8" cy="16"/>
            </a:xfrm>
            <a:custGeom>
              <a:avLst/>
              <a:gdLst>
                <a:gd name="T0" fmla="*/ 0 w 8"/>
                <a:gd name="T1" fmla="*/ 8 h 16"/>
                <a:gd name="T2" fmla="*/ 0 w 8"/>
                <a:gd name="T3" fmla="*/ 0 h 16"/>
                <a:gd name="T4" fmla="*/ 8 w 8"/>
                <a:gd name="T5" fmla="*/ 0 h 16"/>
                <a:gd name="T6" fmla="*/ 0 w 8"/>
                <a:gd name="T7" fmla="*/ 8 h 16"/>
                <a:gd name="T8" fmla="*/ 0 w 8"/>
                <a:gd name="T9" fmla="*/ 16 h 16"/>
              </a:gdLst>
              <a:ahLst/>
              <a:cxnLst>
                <a:cxn ang="0">
                  <a:pos x="T0" y="T1"/>
                </a:cxn>
                <a:cxn ang="0">
                  <a:pos x="T2" y="T3"/>
                </a:cxn>
                <a:cxn ang="0">
                  <a:pos x="T4" y="T5"/>
                </a:cxn>
                <a:cxn ang="0">
                  <a:pos x="T6" y="T7"/>
                </a:cxn>
                <a:cxn ang="0">
                  <a:pos x="T8" y="T9"/>
                </a:cxn>
              </a:cxnLst>
              <a:rect l="0" t="0" r="r" b="b"/>
              <a:pathLst>
                <a:path w="8" h="16">
                  <a:moveTo>
                    <a:pt x="0" y="8"/>
                  </a:moveTo>
                  <a:lnTo>
                    <a:pt x="0" y="0"/>
                  </a:lnTo>
                  <a:lnTo>
                    <a:pt x="8" y="0"/>
                  </a:lnTo>
                  <a:lnTo>
                    <a:pt x="0" y="8"/>
                  </a:lnTo>
                  <a:lnTo>
                    <a:pt x="0"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38" name="Freeform 557"/>
            <p:cNvSpPr>
              <a:spLocks/>
            </p:cNvSpPr>
            <p:nvPr/>
          </p:nvSpPr>
          <p:spPr bwMode="auto">
            <a:xfrm>
              <a:off x="3368" y="2596"/>
              <a:ext cx="454" cy="349"/>
            </a:xfrm>
            <a:custGeom>
              <a:avLst/>
              <a:gdLst>
                <a:gd name="T0" fmla="*/ 454 w 454"/>
                <a:gd name="T1" fmla="*/ 235 h 349"/>
                <a:gd name="T2" fmla="*/ 409 w 454"/>
                <a:gd name="T3" fmla="*/ 159 h 349"/>
                <a:gd name="T4" fmla="*/ 401 w 454"/>
                <a:gd name="T5" fmla="*/ 129 h 349"/>
                <a:gd name="T6" fmla="*/ 356 w 454"/>
                <a:gd name="T7" fmla="*/ 68 h 349"/>
                <a:gd name="T8" fmla="*/ 333 w 454"/>
                <a:gd name="T9" fmla="*/ 0 h 349"/>
                <a:gd name="T10" fmla="*/ 303 w 454"/>
                <a:gd name="T11" fmla="*/ 0 h 349"/>
                <a:gd name="T12" fmla="*/ 303 w 454"/>
                <a:gd name="T13" fmla="*/ 31 h 349"/>
                <a:gd name="T14" fmla="*/ 295 w 454"/>
                <a:gd name="T15" fmla="*/ 31 h 349"/>
                <a:gd name="T16" fmla="*/ 295 w 454"/>
                <a:gd name="T17" fmla="*/ 15 h 349"/>
                <a:gd name="T18" fmla="*/ 151 w 454"/>
                <a:gd name="T19" fmla="*/ 31 h 349"/>
                <a:gd name="T20" fmla="*/ 136 w 454"/>
                <a:gd name="T21" fmla="*/ 8 h 349"/>
                <a:gd name="T22" fmla="*/ 0 w 454"/>
                <a:gd name="T23" fmla="*/ 23 h 349"/>
                <a:gd name="T24" fmla="*/ 8 w 454"/>
                <a:gd name="T25" fmla="*/ 61 h 349"/>
                <a:gd name="T26" fmla="*/ 8 w 454"/>
                <a:gd name="T27" fmla="*/ 68 h 349"/>
                <a:gd name="T28" fmla="*/ 15 w 454"/>
                <a:gd name="T29" fmla="*/ 61 h 349"/>
                <a:gd name="T30" fmla="*/ 23 w 454"/>
                <a:gd name="T31" fmla="*/ 53 h 349"/>
                <a:gd name="T32" fmla="*/ 30 w 454"/>
                <a:gd name="T33" fmla="*/ 61 h 349"/>
                <a:gd name="T34" fmla="*/ 30 w 454"/>
                <a:gd name="T35" fmla="*/ 46 h 349"/>
                <a:gd name="T36" fmla="*/ 38 w 454"/>
                <a:gd name="T37" fmla="*/ 53 h 349"/>
                <a:gd name="T38" fmla="*/ 23 w 454"/>
                <a:gd name="T39" fmla="*/ 61 h 349"/>
                <a:gd name="T40" fmla="*/ 76 w 454"/>
                <a:gd name="T41" fmla="*/ 46 h 349"/>
                <a:gd name="T42" fmla="*/ 83 w 454"/>
                <a:gd name="T43" fmla="*/ 53 h 349"/>
                <a:gd name="T44" fmla="*/ 61 w 454"/>
                <a:gd name="T45" fmla="*/ 61 h 349"/>
                <a:gd name="T46" fmla="*/ 106 w 454"/>
                <a:gd name="T47" fmla="*/ 68 h 349"/>
                <a:gd name="T48" fmla="*/ 98 w 454"/>
                <a:gd name="T49" fmla="*/ 61 h 349"/>
                <a:gd name="T50" fmla="*/ 114 w 454"/>
                <a:gd name="T51" fmla="*/ 53 h 349"/>
                <a:gd name="T52" fmla="*/ 106 w 454"/>
                <a:gd name="T53" fmla="*/ 68 h 349"/>
                <a:gd name="T54" fmla="*/ 121 w 454"/>
                <a:gd name="T55" fmla="*/ 76 h 349"/>
                <a:gd name="T56" fmla="*/ 106 w 454"/>
                <a:gd name="T57" fmla="*/ 68 h 349"/>
                <a:gd name="T58" fmla="*/ 129 w 454"/>
                <a:gd name="T59" fmla="*/ 84 h 349"/>
                <a:gd name="T60" fmla="*/ 129 w 454"/>
                <a:gd name="T61" fmla="*/ 99 h 349"/>
                <a:gd name="T62" fmla="*/ 144 w 454"/>
                <a:gd name="T63" fmla="*/ 99 h 349"/>
                <a:gd name="T64" fmla="*/ 182 w 454"/>
                <a:gd name="T65" fmla="*/ 76 h 349"/>
                <a:gd name="T66" fmla="*/ 182 w 454"/>
                <a:gd name="T67" fmla="*/ 68 h 349"/>
                <a:gd name="T68" fmla="*/ 189 w 454"/>
                <a:gd name="T69" fmla="*/ 61 h 349"/>
                <a:gd name="T70" fmla="*/ 220 w 454"/>
                <a:gd name="T71" fmla="*/ 68 h 349"/>
                <a:gd name="T72" fmla="*/ 257 w 454"/>
                <a:gd name="T73" fmla="*/ 114 h 349"/>
                <a:gd name="T74" fmla="*/ 273 w 454"/>
                <a:gd name="T75" fmla="*/ 114 h 349"/>
                <a:gd name="T76" fmla="*/ 288 w 454"/>
                <a:gd name="T77" fmla="*/ 152 h 349"/>
                <a:gd name="T78" fmla="*/ 280 w 454"/>
                <a:gd name="T79" fmla="*/ 197 h 349"/>
                <a:gd name="T80" fmla="*/ 295 w 454"/>
                <a:gd name="T81" fmla="*/ 205 h 349"/>
                <a:gd name="T82" fmla="*/ 295 w 454"/>
                <a:gd name="T83" fmla="*/ 190 h 349"/>
                <a:gd name="T84" fmla="*/ 288 w 454"/>
                <a:gd name="T85" fmla="*/ 182 h 349"/>
                <a:gd name="T86" fmla="*/ 303 w 454"/>
                <a:gd name="T87" fmla="*/ 190 h 349"/>
                <a:gd name="T88" fmla="*/ 310 w 454"/>
                <a:gd name="T89" fmla="*/ 182 h 349"/>
                <a:gd name="T90" fmla="*/ 295 w 454"/>
                <a:gd name="T91" fmla="*/ 213 h 349"/>
                <a:gd name="T92" fmla="*/ 310 w 454"/>
                <a:gd name="T93" fmla="*/ 213 h 349"/>
                <a:gd name="T94" fmla="*/ 295 w 454"/>
                <a:gd name="T95" fmla="*/ 220 h 349"/>
                <a:gd name="T96" fmla="*/ 326 w 454"/>
                <a:gd name="T97" fmla="*/ 251 h 349"/>
                <a:gd name="T98" fmla="*/ 333 w 454"/>
                <a:gd name="T99" fmla="*/ 258 h 349"/>
                <a:gd name="T100" fmla="*/ 326 w 454"/>
                <a:gd name="T101" fmla="*/ 243 h 349"/>
                <a:gd name="T102" fmla="*/ 341 w 454"/>
                <a:gd name="T103" fmla="*/ 243 h 349"/>
                <a:gd name="T104" fmla="*/ 341 w 454"/>
                <a:gd name="T105" fmla="*/ 273 h 349"/>
                <a:gd name="T106" fmla="*/ 356 w 454"/>
                <a:gd name="T107" fmla="*/ 258 h 349"/>
                <a:gd name="T108" fmla="*/ 341 w 454"/>
                <a:gd name="T109" fmla="*/ 273 h 349"/>
                <a:gd name="T110" fmla="*/ 348 w 454"/>
                <a:gd name="T111" fmla="*/ 273 h 349"/>
                <a:gd name="T112" fmla="*/ 363 w 454"/>
                <a:gd name="T113" fmla="*/ 311 h 349"/>
                <a:gd name="T114" fmla="*/ 394 w 454"/>
                <a:gd name="T115" fmla="*/ 319 h 349"/>
                <a:gd name="T116" fmla="*/ 409 w 454"/>
                <a:gd name="T117" fmla="*/ 349 h 349"/>
                <a:gd name="T118" fmla="*/ 447 w 454"/>
                <a:gd name="T119" fmla="*/ 334 h 349"/>
                <a:gd name="T120" fmla="*/ 454 w 454"/>
                <a:gd name="T121" fmla="*/ 296 h 349"/>
                <a:gd name="T122" fmla="*/ 454 w 454"/>
                <a:gd name="T123" fmla="*/ 235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4" h="349">
                  <a:moveTo>
                    <a:pt x="454" y="235"/>
                  </a:moveTo>
                  <a:lnTo>
                    <a:pt x="409" y="159"/>
                  </a:lnTo>
                  <a:lnTo>
                    <a:pt x="401" y="129"/>
                  </a:lnTo>
                  <a:lnTo>
                    <a:pt x="356" y="68"/>
                  </a:lnTo>
                  <a:lnTo>
                    <a:pt x="333" y="0"/>
                  </a:lnTo>
                  <a:lnTo>
                    <a:pt x="303" y="0"/>
                  </a:lnTo>
                  <a:lnTo>
                    <a:pt x="303" y="31"/>
                  </a:lnTo>
                  <a:lnTo>
                    <a:pt x="295" y="31"/>
                  </a:lnTo>
                  <a:lnTo>
                    <a:pt x="295" y="15"/>
                  </a:lnTo>
                  <a:lnTo>
                    <a:pt x="151" y="31"/>
                  </a:lnTo>
                  <a:lnTo>
                    <a:pt x="136" y="8"/>
                  </a:lnTo>
                  <a:lnTo>
                    <a:pt x="0" y="23"/>
                  </a:lnTo>
                  <a:lnTo>
                    <a:pt x="8" y="61"/>
                  </a:lnTo>
                  <a:lnTo>
                    <a:pt x="8" y="68"/>
                  </a:lnTo>
                  <a:lnTo>
                    <a:pt x="15" y="61"/>
                  </a:lnTo>
                  <a:lnTo>
                    <a:pt x="23" y="53"/>
                  </a:lnTo>
                  <a:lnTo>
                    <a:pt x="30" y="61"/>
                  </a:lnTo>
                  <a:lnTo>
                    <a:pt x="30" y="46"/>
                  </a:lnTo>
                  <a:lnTo>
                    <a:pt x="38" y="53"/>
                  </a:lnTo>
                  <a:lnTo>
                    <a:pt x="23" y="61"/>
                  </a:lnTo>
                  <a:lnTo>
                    <a:pt x="76" y="46"/>
                  </a:lnTo>
                  <a:lnTo>
                    <a:pt x="83" y="53"/>
                  </a:lnTo>
                  <a:lnTo>
                    <a:pt x="61" y="61"/>
                  </a:lnTo>
                  <a:lnTo>
                    <a:pt x="106" y="68"/>
                  </a:lnTo>
                  <a:lnTo>
                    <a:pt x="98" y="61"/>
                  </a:lnTo>
                  <a:lnTo>
                    <a:pt x="114" y="53"/>
                  </a:lnTo>
                  <a:lnTo>
                    <a:pt x="106" y="68"/>
                  </a:lnTo>
                  <a:lnTo>
                    <a:pt x="121" y="76"/>
                  </a:lnTo>
                  <a:lnTo>
                    <a:pt x="106" y="68"/>
                  </a:lnTo>
                  <a:lnTo>
                    <a:pt x="129" y="84"/>
                  </a:lnTo>
                  <a:lnTo>
                    <a:pt x="129" y="99"/>
                  </a:lnTo>
                  <a:lnTo>
                    <a:pt x="144" y="99"/>
                  </a:lnTo>
                  <a:lnTo>
                    <a:pt x="182" y="76"/>
                  </a:lnTo>
                  <a:lnTo>
                    <a:pt x="182" y="68"/>
                  </a:lnTo>
                  <a:lnTo>
                    <a:pt x="189" y="61"/>
                  </a:lnTo>
                  <a:lnTo>
                    <a:pt x="220" y="68"/>
                  </a:lnTo>
                  <a:lnTo>
                    <a:pt x="257" y="114"/>
                  </a:lnTo>
                  <a:lnTo>
                    <a:pt x="273" y="114"/>
                  </a:lnTo>
                  <a:lnTo>
                    <a:pt x="288" y="152"/>
                  </a:lnTo>
                  <a:lnTo>
                    <a:pt x="280" y="197"/>
                  </a:lnTo>
                  <a:lnTo>
                    <a:pt x="295" y="205"/>
                  </a:lnTo>
                  <a:lnTo>
                    <a:pt x="295" y="190"/>
                  </a:lnTo>
                  <a:lnTo>
                    <a:pt x="288" y="182"/>
                  </a:lnTo>
                  <a:lnTo>
                    <a:pt x="303" y="190"/>
                  </a:lnTo>
                  <a:lnTo>
                    <a:pt x="310" y="182"/>
                  </a:lnTo>
                  <a:lnTo>
                    <a:pt x="295" y="213"/>
                  </a:lnTo>
                  <a:lnTo>
                    <a:pt x="310" y="213"/>
                  </a:lnTo>
                  <a:lnTo>
                    <a:pt x="295" y="220"/>
                  </a:lnTo>
                  <a:lnTo>
                    <a:pt x="326" y="251"/>
                  </a:lnTo>
                  <a:lnTo>
                    <a:pt x="333" y="258"/>
                  </a:lnTo>
                  <a:lnTo>
                    <a:pt x="326" y="243"/>
                  </a:lnTo>
                  <a:lnTo>
                    <a:pt x="341" y="243"/>
                  </a:lnTo>
                  <a:lnTo>
                    <a:pt x="341" y="273"/>
                  </a:lnTo>
                  <a:lnTo>
                    <a:pt x="356" y="258"/>
                  </a:lnTo>
                  <a:lnTo>
                    <a:pt x="341" y="273"/>
                  </a:lnTo>
                  <a:lnTo>
                    <a:pt x="348" y="273"/>
                  </a:lnTo>
                  <a:lnTo>
                    <a:pt x="363" y="311"/>
                  </a:lnTo>
                  <a:lnTo>
                    <a:pt x="394" y="319"/>
                  </a:lnTo>
                  <a:lnTo>
                    <a:pt x="409" y="349"/>
                  </a:lnTo>
                  <a:lnTo>
                    <a:pt x="447" y="334"/>
                  </a:lnTo>
                  <a:lnTo>
                    <a:pt x="454" y="296"/>
                  </a:lnTo>
                  <a:lnTo>
                    <a:pt x="454" y="23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39" name="Freeform 558"/>
            <p:cNvSpPr>
              <a:spLocks/>
            </p:cNvSpPr>
            <p:nvPr/>
          </p:nvSpPr>
          <p:spPr bwMode="auto">
            <a:xfrm>
              <a:off x="3368" y="2596"/>
              <a:ext cx="454" cy="349"/>
            </a:xfrm>
            <a:custGeom>
              <a:avLst/>
              <a:gdLst>
                <a:gd name="T0" fmla="*/ 454 w 454"/>
                <a:gd name="T1" fmla="*/ 235 h 349"/>
                <a:gd name="T2" fmla="*/ 409 w 454"/>
                <a:gd name="T3" fmla="*/ 159 h 349"/>
                <a:gd name="T4" fmla="*/ 401 w 454"/>
                <a:gd name="T5" fmla="*/ 129 h 349"/>
                <a:gd name="T6" fmla="*/ 356 w 454"/>
                <a:gd name="T7" fmla="*/ 68 h 349"/>
                <a:gd name="T8" fmla="*/ 333 w 454"/>
                <a:gd name="T9" fmla="*/ 0 h 349"/>
                <a:gd name="T10" fmla="*/ 303 w 454"/>
                <a:gd name="T11" fmla="*/ 0 h 349"/>
                <a:gd name="T12" fmla="*/ 303 w 454"/>
                <a:gd name="T13" fmla="*/ 31 h 349"/>
                <a:gd name="T14" fmla="*/ 295 w 454"/>
                <a:gd name="T15" fmla="*/ 31 h 349"/>
                <a:gd name="T16" fmla="*/ 295 w 454"/>
                <a:gd name="T17" fmla="*/ 15 h 349"/>
                <a:gd name="T18" fmla="*/ 151 w 454"/>
                <a:gd name="T19" fmla="*/ 31 h 349"/>
                <a:gd name="T20" fmla="*/ 136 w 454"/>
                <a:gd name="T21" fmla="*/ 8 h 349"/>
                <a:gd name="T22" fmla="*/ 0 w 454"/>
                <a:gd name="T23" fmla="*/ 23 h 349"/>
                <a:gd name="T24" fmla="*/ 8 w 454"/>
                <a:gd name="T25" fmla="*/ 61 h 349"/>
                <a:gd name="T26" fmla="*/ 8 w 454"/>
                <a:gd name="T27" fmla="*/ 68 h 349"/>
                <a:gd name="T28" fmla="*/ 15 w 454"/>
                <a:gd name="T29" fmla="*/ 61 h 349"/>
                <a:gd name="T30" fmla="*/ 23 w 454"/>
                <a:gd name="T31" fmla="*/ 53 h 349"/>
                <a:gd name="T32" fmla="*/ 30 w 454"/>
                <a:gd name="T33" fmla="*/ 61 h 349"/>
                <a:gd name="T34" fmla="*/ 30 w 454"/>
                <a:gd name="T35" fmla="*/ 46 h 349"/>
                <a:gd name="T36" fmla="*/ 38 w 454"/>
                <a:gd name="T37" fmla="*/ 53 h 349"/>
                <a:gd name="T38" fmla="*/ 23 w 454"/>
                <a:gd name="T39" fmla="*/ 61 h 349"/>
                <a:gd name="T40" fmla="*/ 76 w 454"/>
                <a:gd name="T41" fmla="*/ 46 h 349"/>
                <a:gd name="T42" fmla="*/ 83 w 454"/>
                <a:gd name="T43" fmla="*/ 53 h 349"/>
                <a:gd name="T44" fmla="*/ 61 w 454"/>
                <a:gd name="T45" fmla="*/ 61 h 349"/>
                <a:gd name="T46" fmla="*/ 106 w 454"/>
                <a:gd name="T47" fmla="*/ 68 h 349"/>
                <a:gd name="T48" fmla="*/ 98 w 454"/>
                <a:gd name="T49" fmla="*/ 61 h 349"/>
                <a:gd name="T50" fmla="*/ 114 w 454"/>
                <a:gd name="T51" fmla="*/ 53 h 349"/>
                <a:gd name="T52" fmla="*/ 106 w 454"/>
                <a:gd name="T53" fmla="*/ 68 h 349"/>
                <a:gd name="T54" fmla="*/ 121 w 454"/>
                <a:gd name="T55" fmla="*/ 76 h 349"/>
                <a:gd name="T56" fmla="*/ 106 w 454"/>
                <a:gd name="T57" fmla="*/ 68 h 349"/>
                <a:gd name="T58" fmla="*/ 129 w 454"/>
                <a:gd name="T59" fmla="*/ 84 h 349"/>
                <a:gd name="T60" fmla="*/ 129 w 454"/>
                <a:gd name="T61" fmla="*/ 99 h 349"/>
                <a:gd name="T62" fmla="*/ 144 w 454"/>
                <a:gd name="T63" fmla="*/ 99 h 349"/>
                <a:gd name="T64" fmla="*/ 182 w 454"/>
                <a:gd name="T65" fmla="*/ 76 h 349"/>
                <a:gd name="T66" fmla="*/ 182 w 454"/>
                <a:gd name="T67" fmla="*/ 68 h 349"/>
                <a:gd name="T68" fmla="*/ 189 w 454"/>
                <a:gd name="T69" fmla="*/ 61 h 349"/>
                <a:gd name="T70" fmla="*/ 220 w 454"/>
                <a:gd name="T71" fmla="*/ 68 h 349"/>
                <a:gd name="T72" fmla="*/ 257 w 454"/>
                <a:gd name="T73" fmla="*/ 114 h 349"/>
                <a:gd name="T74" fmla="*/ 273 w 454"/>
                <a:gd name="T75" fmla="*/ 114 h 349"/>
                <a:gd name="T76" fmla="*/ 288 w 454"/>
                <a:gd name="T77" fmla="*/ 152 h 349"/>
                <a:gd name="T78" fmla="*/ 280 w 454"/>
                <a:gd name="T79" fmla="*/ 197 h 349"/>
                <a:gd name="T80" fmla="*/ 295 w 454"/>
                <a:gd name="T81" fmla="*/ 205 h 349"/>
                <a:gd name="T82" fmla="*/ 295 w 454"/>
                <a:gd name="T83" fmla="*/ 190 h 349"/>
                <a:gd name="T84" fmla="*/ 288 w 454"/>
                <a:gd name="T85" fmla="*/ 182 h 349"/>
                <a:gd name="T86" fmla="*/ 303 w 454"/>
                <a:gd name="T87" fmla="*/ 190 h 349"/>
                <a:gd name="T88" fmla="*/ 310 w 454"/>
                <a:gd name="T89" fmla="*/ 182 h 349"/>
                <a:gd name="T90" fmla="*/ 295 w 454"/>
                <a:gd name="T91" fmla="*/ 213 h 349"/>
                <a:gd name="T92" fmla="*/ 310 w 454"/>
                <a:gd name="T93" fmla="*/ 213 h 349"/>
                <a:gd name="T94" fmla="*/ 295 w 454"/>
                <a:gd name="T95" fmla="*/ 220 h 349"/>
                <a:gd name="T96" fmla="*/ 326 w 454"/>
                <a:gd name="T97" fmla="*/ 251 h 349"/>
                <a:gd name="T98" fmla="*/ 333 w 454"/>
                <a:gd name="T99" fmla="*/ 258 h 349"/>
                <a:gd name="T100" fmla="*/ 326 w 454"/>
                <a:gd name="T101" fmla="*/ 243 h 349"/>
                <a:gd name="T102" fmla="*/ 341 w 454"/>
                <a:gd name="T103" fmla="*/ 243 h 349"/>
                <a:gd name="T104" fmla="*/ 341 w 454"/>
                <a:gd name="T105" fmla="*/ 273 h 349"/>
                <a:gd name="T106" fmla="*/ 356 w 454"/>
                <a:gd name="T107" fmla="*/ 258 h 349"/>
                <a:gd name="T108" fmla="*/ 341 w 454"/>
                <a:gd name="T109" fmla="*/ 273 h 349"/>
                <a:gd name="T110" fmla="*/ 348 w 454"/>
                <a:gd name="T111" fmla="*/ 273 h 349"/>
                <a:gd name="T112" fmla="*/ 363 w 454"/>
                <a:gd name="T113" fmla="*/ 311 h 349"/>
                <a:gd name="T114" fmla="*/ 394 w 454"/>
                <a:gd name="T115" fmla="*/ 319 h 349"/>
                <a:gd name="T116" fmla="*/ 409 w 454"/>
                <a:gd name="T117" fmla="*/ 349 h 349"/>
                <a:gd name="T118" fmla="*/ 447 w 454"/>
                <a:gd name="T119" fmla="*/ 334 h 349"/>
                <a:gd name="T120" fmla="*/ 454 w 454"/>
                <a:gd name="T121" fmla="*/ 296 h 349"/>
                <a:gd name="T122" fmla="*/ 454 w 454"/>
                <a:gd name="T123" fmla="*/ 235 h 349"/>
                <a:gd name="T124" fmla="*/ 454 w 454"/>
                <a:gd name="T125" fmla="*/ 243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4" h="349">
                  <a:moveTo>
                    <a:pt x="454" y="235"/>
                  </a:moveTo>
                  <a:lnTo>
                    <a:pt x="409" y="159"/>
                  </a:lnTo>
                  <a:lnTo>
                    <a:pt x="401" y="129"/>
                  </a:lnTo>
                  <a:lnTo>
                    <a:pt x="356" y="68"/>
                  </a:lnTo>
                  <a:lnTo>
                    <a:pt x="333" y="0"/>
                  </a:lnTo>
                  <a:lnTo>
                    <a:pt x="303" y="0"/>
                  </a:lnTo>
                  <a:lnTo>
                    <a:pt x="303" y="31"/>
                  </a:lnTo>
                  <a:lnTo>
                    <a:pt x="295" y="31"/>
                  </a:lnTo>
                  <a:lnTo>
                    <a:pt x="295" y="15"/>
                  </a:lnTo>
                  <a:lnTo>
                    <a:pt x="151" y="31"/>
                  </a:lnTo>
                  <a:lnTo>
                    <a:pt x="136" y="8"/>
                  </a:lnTo>
                  <a:lnTo>
                    <a:pt x="0" y="23"/>
                  </a:lnTo>
                  <a:lnTo>
                    <a:pt x="8" y="61"/>
                  </a:lnTo>
                  <a:lnTo>
                    <a:pt x="8" y="68"/>
                  </a:lnTo>
                  <a:lnTo>
                    <a:pt x="15" y="61"/>
                  </a:lnTo>
                  <a:lnTo>
                    <a:pt x="23" y="53"/>
                  </a:lnTo>
                  <a:lnTo>
                    <a:pt x="30" y="61"/>
                  </a:lnTo>
                  <a:lnTo>
                    <a:pt x="30" y="46"/>
                  </a:lnTo>
                  <a:lnTo>
                    <a:pt x="38" y="53"/>
                  </a:lnTo>
                  <a:lnTo>
                    <a:pt x="23" y="61"/>
                  </a:lnTo>
                  <a:lnTo>
                    <a:pt x="76" y="46"/>
                  </a:lnTo>
                  <a:lnTo>
                    <a:pt x="83" y="53"/>
                  </a:lnTo>
                  <a:lnTo>
                    <a:pt x="61" y="61"/>
                  </a:lnTo>
                  <a:lnTo>
                    <a:pt x="106" y="68"/>
                  </a:lnTo>
                  <a:lnTo>
                    <a:pt x="98" y="61"/>
                  </a:lnTo>
                  <a:lnTo>
                    <a:pt x="114" y="53"/>
                  </a:lnTo>
                  <a:lnTo>
                    <a:pt x="106" y="68"/>
                  </a:lnTo>
                  <a:lnTo>
                    <a:pt x="121" y="76"/>
                  </a:lnTo>
                  <a:lnTo>
                    <a:pt x="106" y="68"/>
                  </a:lnTo>
                  <a:lnTo>
                    <a:pt x="129" y="84"/>
                  </a:lnTo>
                  <a:lnTo>
                    <a:pt x="129" y="99"/>
                  </a:lnTo>
                  <a:lnTo>
                    <a:pt x="144" y="99"/>
                  </a:lnTo>
                  <a:lnTo>
                    <a:pt x="182" y="76"/>
                  </a:lnTo>
                  <a:lnTo>
                    <a:pt x="182" y="68"/>
                  </a:lnTo>
                  <a:lnTo>
                    <a:pt x="189" y="61"/>
                  </a:lnTo>
                  <a:lnTo>
                    <a:pt x="220" y="68"/>
                  </a:lnTo>
                  <a:lnTo>
                    <a:pt x="257" y="114"/>
                  </a:lnTo>
                  <a:lnTo>
                    <a:pt x="273" y="114"/>
                  </a:lnTo>
                  <a:lnTo>
                    <a:pt x="288" y="152"/>
                  </a:lnTo>
                  <a:lnTo>
                    <a:pt x="280" y="197"/>
                  </a:lnTo>
                  <a:lnTo>
                    <a:pt x="295" y="205"/>
                  </a:lnTo>
                  <a:lnTo>
                    <a:pt x="295" y="190"/>
                  </a:lnTo>
                  <a:lnTo>
                    <a:pt x="288" y="182"/>
                  </a:lnTo>
                  <a:lnTo>
                    <a:pt x="303" y="190"/>
                  </a:lnTo>
                  <a:lnTo>
                    <a:pt x="310" y="182"/>
                  </a:lnTo>
                  <a:lnTo>
                    <a:pt x="295" y="213"/>
                  </a:lnTo>
                  <a:lnTo>
                    <a:pt x="310" y="213"/>
                  </a:lnTo>
                  <a:lnTo>
                    <a:pt x="295" y="220"/>
                  </a:lnTo>
                  <a:lnTo>
                    <a:pt x="326" y="251"/>
                  </a:lnTo>
                  <a:lnTo>
                    <a:pt x="333" y="258"/>
                  </a:lnTo>
                  <a:lnTo>
                    <a:pt x="326" y="243"/>
                  </a:lnTo>
                  <a:lnTo>
                    <a:pt x="341" y="243"/>
                  </a:lnTo>
                  <a:lnTo>
                    <a:pt x="341" y="273"/>
                  </a:lnTo>
                  <a:lnTo>
                    <a:pt x="356" y="258"/>
                  </a:lnTo>
                  <a:lnTo>
                    <a:pt x="341" y="273"/>
                  </a:lnTo>
                  <a:lnTo>
                    <a:pt x="348" y="273"/>
                  </a:lnTo>
                  <a:lnTo>
                    <a:pt x="363" y="311"/>
                  </a:lnTo>
                  <a:lnTo>
                    <a:pt x="394" y="319"/>
                  </a:lnTo>
                  <a:lnTo>
                    <a:pt x="409" y="349"/>
                  </a:lnTo>
                  <a:lnTo>
                    <a:pt x="447" y="334"/>
                  </a:lnTo>
                  <a:lnTo>
                    <a:pt x="454" y="296"/>
                  </a:lnTo>
                  <a:lnTo>
                    <a:pt x="454" y="235"/>
                  </a:lnTo>
                  <a:lnTo>
                    <a:pt x="454" y="24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40" name="Freeform 559"/>
            <p:cNvSpPr>
              <a:spLocks/>
            </p:cNvSpPr>
            <p:nvPr/>
          </p:nvSpPr>
          <p:spPr bwMode="auto">
            <a:xfrm>
              <a:off x="3444" y="2338"/>
              <a:ext cx="272" cy="289"/>
            </a:xfrm>
            <a:custGeom>
              <a:avLst/>
              <a:gdLst>
                <a:gd name="T0" fmla="*/ 257 w 272"/>
                <a:gd name="T1" fmla="*/ 160 h 289"/>
                <a:gd name="T2" fmla="*/ 234 w 272"/>
                <a:gd name="T3" fmla="*/ 114 h 289"/>
                <a:gd name="T4" fmla="*/ 166 w 272"/>
                <a:gd name="T5" fmla="*/ 69 h 289"/>
                <a:gd name="T6" fmla="*/ 151 w 272"/>
                <a:gd name="T7" fmla="*/ 31 h 289"/>
                <a:gd name="T8" fmla="*/ 121 w 272"/>
                <a:gd name="T9" fmla="*/ 23 h 289"/>
                <a:gd name="T10" fmla="*/ 128 w 272"/>
                <a:gd name="T11" fmla="*/ 0 h 289"/>
                <a:gd name="T12" fmla="*/ 68 w 272"/>
                <a:gd name="T13" fmla="*/ 8 h 289"/>
                <a:gd name="T14" fmla="*/ 0 w 272"/>
                <a:gd name="T15" fmla="*/ 15 h 289"/>
                <a:gd name="T16" fmla="*/ 38 w 272"/>
                <a:gd name="T17" fmla="*/ 152 h 289"/>
                <a:gd name="T18" fmla="*/ 60 w 272"/>
                <a:gd name="T19" fmla="*/ 190 h 289"/>
                <a:gd name="T20" fmla="*/ 53 w 272"/>
                <a:gd name="T21" fmla="*/ 213 h 289"/>
                <a:gd name="T22" fmla="*/ 60 w 272"/>
                <a:gd name="T23" fmla="*/ 266 h 289"/>
                <a:gd name="T24" fmla="*/ 75 w 272"/>
                <a:gd name="T25" fmla="*/ 289 h 289"/>
                <a:gd name="T26" fmla="*/ 219 w 272"/>
                <a:gd name="T27" fmla="*/ 273 h 289"/>
                <a:gd name="T28" fmla="*/ 219 w 272"/>
                <a:gd name="T29" fmla="*/ 289 h 289"/>
                <a:gd name="T30" fmla="*/ 227 w 272"/>
                <a:gd name="T31" fmla="*/ 289 h 289"/>
                <a:gd name="T32" fmla="*/ 227 w 272"/>
                <a:gd name="T33" fmla="*/ 258 h 289"/>
                <a:gd name="T34" fmla="*/ 257 w 272"/>
                <a:gd name="T35" fmla="*/ 258 h 289"/>
                <a:gd name="T36" fmla="*/ 257 w 272"/>
                <a:gd name="T37" fmla="*/ 243 h 289"/>
                <a:gd name="T38" fmla="*/ 250 w 272"/>
                <a:gd name="T39" fmla="*/ 243 h 289"/>
                <a:gd name="T40" fmla="*/ 257 w 272"/>
                <a:gd name="T41" fmla="*/ 243 h 289"/>
                <a:gd name="T42" fmla="*/ 250 w 272"/>
                <a:gd name="T43" fmla="*/ 235 h 289"/>
                <a:gd name="T44" fmla="*/ 265 w 272"/>
                <a:gd name="T45" fmla="*/ 205 h 289"/>
                <a:gd name="T46" fmla="*/ 257 w 272"/>
                <a:gd name="T47" fmla="*/ 182 h 289"/>
                <a:gd name="T48" fmla="*/ 272 w 272"/>
                <a:gd name="T49" fmla="*/ 182 h 289"/>
                <a:gd name="T50" fmla="*/ 257 w 272"/>
                <a:gd name="T51" fmla="*/ 160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2" h="289">
                  <a:moveTo>
                    <a:pt x="257" y="160"/>
                  </a:moveTo>
                  <a:lnTo>
                    <a:pt x="234" y="114"/>
                  </a:lnTo>
                  <a:lnTo>
                    <a:pt x="166" y="69"/>
                  </a:lnTo>
                  <a:lnTo>
                    <a:pt x="151" y="31"/>
                  </a:lnTo>
                  <a:lnTo>
                    <a:pt x="121" y="23"/>
                  </a:lnTo>
                  <a:lnTo>
                    <a:pt x="128" y="0"/>
                  </a:lnTo>
                  <a:lnTo>
                    <a:pt x="68" y="8"/>
                  </a:lnTo>
                  <a:lnTo>
                    <a:pt x="0" y="15"/>
                  </a:lnTo>
                  <a:lnTo>
                    <a:pt x="38" y="152"/>
                  </a:lnTo>
                  <a:lnTo>
                    <a:pt x="60" y="190"/>
                  </a:lnTo>
                  <a:lnTo>
                    <a:pt x="53" y="213"/>
                  </a:lnTo>
                  <a:lnTo>
                    <a:pt x="60" y="266"/>
                  </a:lnTo>
                  <a:lnTo>
                    <a:pt x="75" y="289"/>
                  </a:lnTo>
                  <a:lnTo>
                    <a:pt x="219" y="273"/>
                  </a:lnTo>
                  <a:lnTo>
                    <a:pt x="219" y="289"/>
                  </a:lnTo>
                  <a:lnTo>
                    <a:pt x="227" y="289"/>
                  </a:lnTo>
                  <a:lnTo>
                    <a:pt x="227" y="258"/>
                  </a:lnTo>
                  <a:lnTo>
                    <a:pt x="257" y="258"/>
                  </a:lnTo>
                  <a:lnTo>
                    <a:pt x="257" y="243"/>
                  </a:lnTo>
                  <a:lnTo>
                    <a:pt x="250" y="243"/>
                  </a:lnTo>
                  <a:lnTo>
                    <a:pt x="257" y="243"/>
                  </a:lnTo>
                  <a:lnTo>
                    <a:pt x="250" y="235"/>
                  </a:lnTo>
                  <a:lnTo>
                    <a:pt x="265" y="205"/>
                  </a:lnTo>
                  <a:lnTo>
                    <a:pt x="257" y="182"/>
                  </a:lnTo>
                  <a:lnTo>
                    <a:pt x="272" y="182"/>
                  </a:lnTo>
                  <a:lnTo>
                    <a:pt x="257" y="16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41" name="Freeform 560"/>
            <p:cNvSpPr>
              <a:spLocks/>
            </p:cNvSpPr>
            <p:nvPr/>
          </p:nvSpPr>
          <p:spPr bwMode="auto">
            <a:xfrm>
              <a:off x="3444" y="2338"/>
              <a:ext cx="272" cy="289"/>
            </a:xfrm>
            <a:custGeom>
              <a:avLst/>
              <a:gdLst>
                <a:gd name="T0" fmla="*/ 257 w 272"/>
                <a:gd name="T1" fmla="*/ 160 h 289"/>
                <a:gd name="T2" fmla="*/ 234 w 272"/>
                <a:gd name="T3" fmla="*/ 114 h 289"/>
                <a:gd name="T4" fmla="*/ 166 w 272"/>
                <a:gd name="T5" fmla="*/ 69 h 289"/>
                <a:gd name="T6" fmla="*/ 151 w 272"/>
                <a:gd name="T7" fmla="*/ 31 h 289"/>
                <a:gd name="T8" fmla="*/ 121 w 272"/>
                <a:gd name="T9" fmla="*/ 23 h 289"/>
                <a:gd name="T10" fmla="*/ 128 w 272"/>
                <a:gd name="T11" fmla="*/ 0 h 289"/>
                <a:gd name="T12" fmla="*/ 68 w 272"/>
                <a:gd name="T13" fmla="*/ 8 h 289"/>
                <a:gd name="T14" fmla="*/ 0 w 272"/>
                <a:gd name="T15" fmla="*/ 15 h 289"/>
                <a:gd name="T16" fmla="*/ 38 w 272"/>
                <a:gd name="T17" fmla="*/ 152 h 289"/>
                <a:gd name="T18" fmla="*/ 60 w 272"/>
                <a:gd name="T19" fmla="*/ 190 h 289"/>
                <a:gd name="T20" fmla="*/ 53 w 272"/>
                <a:gd name="T21" fmla="*/ 213 h 289"/>
                <a:gd name="T22" fmla="*/ 60 w 272"/>
                <a:gd name="T23" fmla="*/ 266 h 289"/>
                <a:gd name="T24" fmla="*/ 75 w 272"/>
                <a:gd name="T25" fmla="*/ 289 h 289"/>
                <a:gd name="T26" fmla="*/ 219 w 272"/>
                <a:gd name="T27" fmla="*/ 273 h 289"/>
                <a:gd name="T28" fmla="*/ 219 w 272"/>
                <a:gd name="T29" fmla="*/ 289 h 289"/>
                <a:gd name="T30" fmla="*/ 227 w 272"/>
                <a:gd name="T31" fmla="*/ 289 h 289"/>
                <a:gd name="T32" fmla="*/ 227 w 272"/>
                <a:gd name="T33" fmla="*/ 258 h 289"/>
                <a:gd name="T34" fmla="*/ 257 w 272"/>
                <a:gd name="T35" fmla="*/ 258 h 289"/>
                <a:gd name="T36" fmla="*/ 257 w 272"/>
                <a:gd name="T37" fmla="*/ 243 h 289"/>
                <a:gd name="T38" fmla="*/ 250 w 272"/>
                <a:gd name="T39" fmla="*/ 243 h 289"/>
                <a:gd name="T40" fmla="*/ 257 w 272"/>
                <a:gd name="T41" fmla="*/ 243 h 289"/>
                <a:gd name="T42" fmla="*/ 250 w 272"/>
                <a:gd name="T43" fmla="*/ 235 h 289"/>
                <a:gd name="T44" fmla="*/ 265 w 272"/>
                <a:gd name="T45" fmla="*/ 205 h 289"/>
                <a:gd name="T46" fmla="*/ 257 w 272"/>
                <a:gd name="T47" fmla="*/ 182 h 289"/>
                <a:gd name="T48" fmla="*/ 272 w 272"/>
                <a:gd name="T49" fmla="*/ 182 h 289"/>
                <a:gd name="T50" fmla="*/ 257 w 272"/>
                <a:gd name="T51" fmla="*/ 160 h 289"/>
                <a:gd name="T52" fmla="*/ 257 w 272"/>
                <a:gd name="T53" fmla="*/ 167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2" h="289">
                  <a:moveTo>
                    <a:pt x="257" y="160"/>
                  </a:moveTo>
                  <a:lnTo>
                    <a:pt x="234" y="114"/>
                  </a:lnTo>
                  <a:lnTo>
                    <a:pt x="166" y="69"/>
                  </a:lnTo>
                  <a:lnTo>
                    <a:pt x="151" y="31"/>
                  </a:lnTo>
                  <a:lnTo>
                    <a:pt x="121" y="23"/>
                  </a:lnTo>
                  <a:lnTo>
                    <a:pt x="128" y="0"/>
                  </a:lnTo>
                  <a:lnTo>
                    <a:pt x="68" y="8"/>
                  </a:lnTo>
                  <a:lnTo>
                    <a:pt x="0" y="15"/>
                  </a:lnTo>
                  <a:lnTo>
                    <a:pt x="38" y="152"/>
                  </a:lnTo>
                  <a:lnTo>
                    <a:pt x="60" y="190"/>
                  </a:lnTo>
                  <a:lnTo>
                    <a:pt x="53" y="213"/>
                  </a:lnTo>
                  <a:lnTo>
                    <a:pt x="60" y="266"/>
                  </a:lnTo>
                  <a:lnTo>
                    <a:pt x="75" y="289"/>
                  </a:lnTo>
                  <a:lnTo>
                    <a:pt x="219" y="273"/>
                  </a:lnTo>
                  <a:lnTo>
                    <a:pt x="219" y="289"/>
                  </a:lnTo>
                  <a:lnTo>
                    <a:pt x="227" y="289"/>
                  </a:lnTo>
                  <a:lnTo>
                    <a:pt x="227" y="258"/>
                  </a:lnTo>
                  <a:lnTo>
                    <a:pt x="257" y="258"/>
                  </a:lnTo>
                  <a:lnTo>
                    <a:pt x="257" y="243"/>
                  </a:lnTo>
                  <a:lnTo>
                    <a:pt x="250" y="243"/>
                  </a:lnTo>
                  <a:lnTo>
                    <a:pt x="257" y="243"/>
                  </a:lnTo>
                  <a:lnTo>
                    <a:pt x="250" y="235"/>
                  </a:lnTo>
                  <a:lnTo>
                    <a:pt x="265" y="205"/>
                  </a:lnTo>
                  <a:lnTo>
                    <a:pt x="257" y="182"/>
                  </a:lnTo>
                  <a:lnTo>
                    <a:pt x="272" y="182"/>
                  </a:lnTo>
                  <a:lnTo>
                    <a:pt x="257" y="160"/>
                  </a:lnTo>
                  <a:lnTo>
                    <a:pt x="257" y="16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42" name="Freeform 561"/>
            <p:cNvSpPr>
              <a:spLocks/>
            </p:cNvSpPr>
            <p:nvPr/>
          </p:nvSpPr>
          <p:spPr bwMode="auto">
            <a:xfrm>
              <a:off x="2286" y="2892"/>
              <a:ext cx="60" cy="99"/>
            </a:xfrm>
            <a:custGeom>
              <a:avLst/>
              <a:gdLst>
                <a:gd name="T0" fmla="*/ 60 w 60"/>
                <a:gd name="T1" fmla="*/ 53 h 99"/>
                <a:gd name="T2" fmla="*/ 53 w 60"/>
                <a:gd name="T3" fmla="*/ 68 h 99"/>
                <a:gd name="T4" fmla="*/ 45 w 60"/>
                <a:gd name="T5" fmla="*/ 76 h 99"/>
                <a:gd name="T6" fmla="*/ 38 w 60"/>
                <a:gd name="T7" fmla="*/ 68 h 99"/>
                <a:gd name="T8" fmla="*/ 30 w 60"/>
                <a:gd name="T9" fmla="*/ 83 h 99"/>
                <a:gd name="T10" fmla="*/ 23 w 60"/>
                <a:gd name="T11" fmla="*/ 91 h 99"/>
                <a:gd name="T12" fmla="*/ 23 w 60"/>
                <a:gd name="T13" fmla="*/ 99 h 99"/>
                <a:gd name="T14" fmla="*/ 15 w 60"/>
                <a:gd name="T15" fmla="*/ 91 h 99"/>
                <a:gd name="T16" fmla="*/ 7 w 60"/>
                <a:gd name="T17" fmla="*/ 91 h 99"/>
                <a:gd name="T18" fmla="*/ 7 w 60"/>
                <a:gd name="T19" fmla="*/ 46 h 99"/>
                <a:gd name="T20" fmla="*/ 0 w 60"/>
                <a:gd name="T21" fmla="*/ 38 h 99"/>
                <a:gd name="T22" fmla="*/ 7 w 60"/>
                <a:gd name="T23" fmla="*/ 30 h 99"/>
                <a:gd name="T24" fmla="*/ 15 w 60"/>
                <a:gd name="T25" fmla="*/ 23 h 99"/>
                <a:gd name="T26" fmla="*/ 15 w 60"/>
                <a:gd name="T27" fmla="*/ 15 h 99"/>
                <a:gd name="T28" fmla="*/ 7 w 60"/>
                <a:gd name="T29" fmla="*/ 8 h 99"/>
                <a:gd name="T30" fmla="*/ 7 w 60"/>
                <a:gd name="T31" fmla="*/ 0 h 99"/>
                <a:gd name="T32" fmla="*/ 15 w 60"/>
                <a:gd name="T33" fmla="*/ 0 h 99"/>
                <a:gd name="T34" fmla="*/ 23 w 60"/>
                <a:gd name="T35" fmla="*/ 8 h 99"/>
                <a:gd name="T36" fmla="*/ 30 w 60"/>
                <a:gd name="T37" fmla="*/ 15 h 99"/>
                <a:gd name="T38" fmla="*/ 38 w 60"/>
                <a:gd name="T39" fmla="*/ 23 h 99"/>
                <a:gd name="T40" fmla="*/ 45 w 60"/>
                <a:gd name="T41" fmla="*/ 30 h 99"/>
                <a:gd name="T42" fmla="*/ 45 w 60"/>
                <a:gd name="T43" fmla="*/ 38 h 99"/>
                <a:gd name="T44" fmla="*/ 53 w 60"/>
                <a:gd name="T45" fmla="*/ 38 h 99"/>
                <a:gd name="T46" fmla="*/ 53 w 60"/>
                <a:gd name="T47" fmla="*/ 46 h 99"/>
                <a:gd name="T48" fmla="*/ 60 w 60"/>
                <a:gd name="T49" fmla="*/ 5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 h="99">
                  <a:moveTo>
                    <a:pt x="60" y="53"/>
                  </a:moveTo>
                  <a:lnTo>
                    <a:pt x="53" y="68"/>
                  </a:lnTo>
                  <a:lnTo>
                    <a:pt x="45" y="76"/>
                  </a:lnTo>
                  <a:lnTo>
                    <a:pt x="38" y="68"/>
                  </a:lnTo>
                  <a:lnTo>
                    <a:pt x="30" y="83"/>
                  </a:lnTo>
                  <a:lnTo>
                    <a:pt x="23" y="91"/>
                  </a:lnTo>
                  <a:lnTo>
                    <a:pt x="23" y="99"/>
                  </a:lnTo>
                  <a:lnTo>
                    <a:pt x="15" y="91"/>
                  </a:lnTo>
                  <a:lnTo>
                    <a:pt x="7" y="91"/>
                  </a:lnTo>
                  <a:lnTo>
                    <a:pt x="7" y="46"/>
                  </a:lnTo>
                  <a:lnTo>
                    <a:pt x="0" y="38"/>
                  </a:lnTo>
                  <a:lnTo>
                    <a:pt x="7" y="30"/>
                  </a:lnTo>
                  <a:lnTo>
                    <a:pt x="15" y="23"/>
                  </a:lnTo>
                  <a:lnTo>
                    <a:pt x="15" y="15"/>
                  </a:lnTo>
                  <a:lnTo>
                    <a:pt x="7" y="8"/>
                  </a:lnTo>
                  <a:lnTo>
                    <a:pt x="7" y="0"/>
                  </a:lnTo>
                  <a:lnTo>
                    <a:pt x="15" y="0"/>
                  </a:lnTo>
                  <a:lnTo>
                    <a:pt x="23" y="8"/>
                  </a:lnTo>
                  <a:lnTo>
                    <a:pt x="30" y="15"/>
                  </a:lnTo>
                  <a:lnTo>
                    <a:pt x="38" y="23"/>
                  </a:lnTo>
                  <a:lnTo>
                    <a:pt x="45" y="30"/>
                  </a:lnTo>
                  <a:lnTo>
                    <a:pt x="45" y="38"/>
                  </a:lnTo>
                  <a:lnTo>
                    <a:pt x="53" y="38"/>
                  </a:lnTo>
                  <a:lnTo>
                    <a:pt x="53" y="46"/>
                  </a:lnTo>
                  <a:lnTo>
                    <a:pt x="60" y="5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43" name="Freeform 562"/>
            <p:cNvSpPr>
              <a:spLocks/>
            </p:cNvSpPr>
            <p:nvPr/>
          </p:nvSpPr>
          <p:spPr bwMode="auto">
            <a:xfrm>
              <a:off x="2286" y="2892"/>
              <a:ext cx="60" cy="99"/>
            </a:xfrm>
            <a:custGeom>
              <a:avLst/>
              <a:gdLst>
                <a:gd name="T0" fmla="*/ 60 w 60"/>
                <a:gd name="T1" fmla="*/ 53 h 99"/>
                <a:gd name="T2" fmla="*/ 53 w 60"/>
                <a:gd name="T3" fmla="*/ 68 h 99"/>
                <a:gd name="T4" fmla="*/ 45 w 60"/>
                <a:gd name="T5" fmla="*/ 76 h 99"/>
                <a:gd name="T6" fmla="*/ 38 w 60"/>
                <a:gd name="T7" fmla="*/ 68 h 99"/>
                <a:gd name="T8" fmla="*/ 30 w 60"/>
                <a:gd name="T9" fmla="*/ 83 h 99"/>
                <a:gd name="T10" fmla="*/ 23 w 60"/>
                <a:gd name="T11" fmla="*/ 91 h 99"/>
                <a:gd name="T12" fmla="*/ 23 w 60"/>
                <a:gd name="T13" fmla="*/ 99 h 99"/>
                <a:gd name="T14" fmla="*/ 15 w 60"/>
                <a:gd name="T15" fmla="*/ 91 h 99"/>
                <a:gd name="T16" fmla="*/ 7 w 60"/>
                <a:gd name="T17" fmla="*/ 91 h 99"/>
                <a:gd name="T18" fmla="*/ 7 w 60"/>
                <a:gd name="T19" fmla="*/ 46 h 99"/>
                <a:gd name="T20" fmla="*/ 0 w 60"/>
                <a:gd name="T21" fmla="*/ 38 h 99"/>
                <a:gd name="T22" fmla="*/ 7 w 60"/>
                <a:gd name="T23" fmla="*/ 30 h 99"/>
                <a:gd name="T24" fmla="*/ 15 w 60"/>
                <a:gd name="T25" fmla="*/ 23 h 99"/>
                <a:gd name="T26" fmla="*/ 15 w 60"/>
                <a:gd name="T27" fmla="*/ 15 h 99"/>
                <a:gd name="T28" fmla="*/ 7 w 60"/>
                <a:gd name="T29" fmla="*/ 8 h 99"/>
                <a:gd name="T30" fmla="*/ 7 w 60"/>
                <a:gd name="T31" fmla="*/ 0 h 99"/>
                <a:gd name="T32" fmla="*/ 15 w 60"/>
                <a:gd name="T33" fmla="*/ 0 h 99"/>
                <a:gd name="T34" fmla="*/ 23 w 60"/>
                <a:gd name="T35" fmla="*/ 8 h 99"/>
                <a:gd name="T36" fmla="*/ 30 w 60"/>
                <a:gd name="T37" fmla="*/ 15 h 99"/>
                <a:gd name="T38" fmla="*/ 38 w 60"/>
                <a:gd name="T39" fmla="*/ 23 h 99"/>
                <a:gd name="T40" fmla="*/ 45 w 60"/>
                <a:gd name="T41" fmla="*/ 30 h 99"/>
                <a:gd name="T42" fmla="*/ 45 w 60"/>
                <a:gd name="T43" fmla="*/ 38 h 99"/>
                <a:gd name="T44" fmla="*/ 53 w 60"/>
                <a:gd name="T45" fmla="*/ 38 h 99"/>
                <a:gd name="T46" fmla="*/ 53 w 60"/>
                <a:gd name="T47" fmla="*/ 46 h 99"/>
                <a:gd name="T48" fmla="*/ 60 w 60"/>
                <a:gd name="T49" fmla="*/ 53 h 99"/>
                <a:gd name="T50" fmla="*/ 60 w 60"/>
                <a:gd name="T51" fmla="*/ 6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0" h="99">
                  <a:moveTo>
                    <a:pt x="60" y="53"/>
                  </a:moveTo>
                  <a:lnTo>
                    <a:pt x="53" y="68"/>
                  </a:lnTo>
                  <a:lnTo>
                    <a:pt x="45" y="76"/>
                  </a:lnTo>
                  <a:lnTo>
                    <a:pt x="38" y="68"/>
                  </a:lnTo>
                  <a:lnTo>
                    <a:pt x="30" y="83"/>
                  </a:lnTo>
                  <a:lnTo>
                    <a:pt x="23" y="91"/>
                  </a:lnTo>
                  <a:lnTo>
                    <a:pt x="23" y="99"/>
                  </a:lnTo>
                  <a:lnTo>
                    <a:pt x="15" y="91"/>
                  </a:lnTo>
                  <a:lnTo>
                    <a:pt x="7" y="91"/>
                  </a:lnTo>
                  <a:lnTo>
                    <a:pt x="7" y="46"/>
                  </a:lnTo>
                  <a:lnTo>
                    <a:pt x="0" y="38"/>
                  </a:lnTo>
                  <a:lnTo>
                    <a:pt x="7" y="30"/>
                  </a:lnTo>
                  <a:lnTo>
                    <a:pt x="15" y="23"/>
                  </a:lnTo>
                  <a:lnTo>
                    <a:pt x="15" y="15"/>
                  </a:lnTo>
                  <a:lnTo>
                    <a:pt x="7" y="8"/>
                  </a:lnTo>
                  <a:lnTo>
                    <a:pt x="7" y="0"/>
                  </a:lnTo>
                  <a:lnTo>
                    <a:pt x="15" y="0"/>
                  </a:lnTo>
                  <a:lnTo>
                    <a:pt x="23" y="8"/>
                  </a:lnTo>
                  <a:lnTo>
                    <a:pt x="30" y="15"/>
                  </a:lnTo>
                  <a:lnTo>
                    <a:pt x="38" y="23"/>
                  </a:lnTo>
                  <a:lnTo>
                    <a:pt x="45" y="30"/>
                  </a:lnTo>
                  <a:lnTo>
                    <a:pt x="45" y="38"/>
                  </a:lnTo>
                  <a:lnTo>
                    <a:pt x="53" y="38"/>
                  </a:lnTo>
                  <a:lnTo>
                    <a:pt x="53" y="46"/>
                  </a:lnTo>
                  <a:lnTo>
                    <a:pt x="60" y="53"/>
                  </a:lnTo>
                  <a:lnTo>
                    <a:pt x="60" y="6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44" name="Freeform 563"/>
            <p:cNvSpPr>
              <a:spLocks/>
            </p:cNvSpPr>
            <p:nvPr/>
          </p:nvSpPr>
          <p:spPr bwMode="auto">
            <a:xfrm>
              <a:off x="2256" y="2839"/>
              <a:ext cx="37" cy="30"/>
            </a:xfrm>
            <a:custGeom>
              <a:avLst/>
              <a:gdLst>
                <a:gd name="T0" fmla="*/ 37 w 37"/>
                <a:gd name="T1" fmla="*/ 23 h 30"/>
                <a:gd name="T2" fmla="*/ 30 w 37"/>
                <a:gd name="T3" fmla="*/ 15 h 30"/>
                <a:gd name="T4" fmla="*/ 22 w 37"/>
                <a:gd name="T5" fmla="*/ 8 h 30"/>
                <a:gd name="T6" fmla="*/ 7 w 37"/>
                <a:gd name="T7" fmla="*/ 8 h 30"/>
                <a:gd name="T8" fmla="*/ 7 w 37"/>
                <a:gd name="T9" fmla="*/ 0 h 30"/>
                <a:gd name="T10" fmla="*/ 0 w 37"/>
                <a:gd name="T11" fmla="*/ 0 h 30"/>
                <a:gd name="T12" fmla="*/ 0 w 37"/>
                <a:gd name="T13" fmla="*/ 15 h 30"/>
                <a:gd name="T14" fmla="*/ 7 w 37"/>
                <a:gd name="T15" fmla="*/ 15 h 30"/>
                <a:gd name="T16" fmla="*/ 15 w 37"/>
                <a:gd name="T17" fmla="*/ 30 h 30"/>
                <a:gd name="T18" fmla="*/ 30 w 37"/>
                <a:gd name="T19" fmla="*/ 30 h 30"/>
                <a:gd name="T20" fmla="*/ 30 w 37"/>
                <a:gd name="T21" fmla="*/ 23 h 30"/>
                <a:gd name="T22" fmla="*/ 37 w 37"/>
                <a:gd name="T23" fmla="*/ 2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30">
                  <a:moveTo>
                    <a:pt x="37" y="23"/>
                  </a:moveTo>
                  <a:lnTo>
                    <a:pt x="30" y="15"/>
                  </a:lnTo>
                  <a:lnTo>
                    <a:pt x="22" y="8"/>
                  </a:lnTo>
                  <a:lnTo>
                    <a:pt x="7" y="8"/>
                  </a:lnTo>
                  <a:lnTo>
                    <a:pt x="7" y="0"/>
                  </a:lnTo>
                  <a:lnTo>
                    <a:pt x="0" y="0"/>
                  </a:lnTo>
                  <a:lnTo>
                    <a:pt x="0" y="15"/>
                  </a:lnTo>
                  <a:lnTo>
                    <a:pt x="7" y="15"/>
                  </a:lnTo>
                  <a:lnTo>
                    <a:pt x="15" y="30"/>
                  </a:lnTo>
                  <a:lnTo>
                    <a:pt x="30" y="30"/>
                  </a:lnTo>
                  <a:lnTo>
                    <a:pt x="30" y="23"/>
                  </a:lnTo>
                  <a:lnTo>
                    <a:pt x="37" y="2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45" name="Freeform 564"/>
            <p:cNvSpPr>
              <a:spLocks/>
            </p:cNvSpPr>
            <p:nvPr/>
          </p:nvSpPr>
          <p:spPr bwMode="auto">
            <a:xfrm>
              <a:off x="2256" y="2839"/>
              <a:ext cx="37" cy="30"/>
            </a:xfrm>
            <a:custGeom>
              <a:avLst/>
              <a:gdLst>
                <a:gd name="T0" fmla="*/ 37 w 37"/>
                <a:gd name="T1" fmla="*/ 23 h 30"/>
                <a:gd name="T2" fmla="*/ 30 w 37"/>
                <a:gd name="T3" fmla="*/ 15 h 30"/>
                <a:gd name="T4" fmla="*/ 22 w 37"/>
                <a:gd name="T5" fmla="*/ 8 h 30"/>
                <a:gd name="T6" fmla="*/ 7 w 37"/>
                <a:gd name="T7" fmla="*/ 8 h 30"/>
                <a:gd name="T8" fmla="*/ 7 w 37"/>
                <a:gd name="T9" fmla="*/ 0 h 30"/>
                <a:gd name="T10" fmla="*/ 0 w 37"/>
                <a:gd name="T11" fmla="*/ 0 h 30"/>
                <a:gd name="T12" fmla="*/ 0 w 37"/>
                <a:gd name="T13" fmla="*/ 15 h 30"/>
                <a:gd name="T14" fmla="*/ 7 w 37"/>
                <a:gd name="T15" fmla="*/ 15 h 30"/>
                <a:gd name="T16" fmla="*/ 15 w 37"/>
                <a:gd name="T17" fmla="*/ 30 h 30"/>
                <a:gd name="T18" fmla="*/ 30 w 37"/>
                <a:gd name="T19" fmla="*/ 30 h 30"/>
                <a:gd name="T20" fmla="*/ 30 w 37"/>
                <a:gd name="T21" fmla="*/ 23 h 30"/>
                <a:gd name="T22" fmla="*/ 37 w 37"/>
                <a:gd name="T23" fmla="*/ 23 h 30"/>
                <a:gd name="T24" fmla="*/ 37 w 37"/>
                <a:gd name="T2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0">
                  <a:moveTo>
                    <a:pt x="37" y="23"/>
                  </a:moveTo>
                  <a:lnTo>
                    <a:pt x="30" y="15"/>
                  </a:lnTo>
                  <a:lnTo>
                    <a:pt x="22" y="8"/>
                  </a:lnTo>
                  <a:lnTo>
                    <a:pt x="7" y="8"/>
                  </a:lnTo>
                  <a:lnTo>
                    <a:pt x="7" y="0"/>
                  </a:lnTo>
                  <a:lnTo>
                    <a:pt x="0" y="0"/>
                  </a:lnTo>
                  <a:lnTo>
                    <a:pt x="0" y="15"/>
                  </a:lnTo>
                  <a:lnTo>
                    <a:pt x="7" y="15"/>
                  </a:lnTo>
                  <a:lnTo>
                    <a:pt x="15" y="30"/>
                  </a:lnTo>
                  <a:lnTo>
                    <a:pt x="30" y="30"/>
                  </a:lnTo>
                  <a:lnTo>
                    <a:pt x="30" y="23"/>
                  </a:lnTo>
                  <a:lnTo>
                    <a:pt x="37" y="23"/>
                  </a:lnTo>
                  <a:lnTo>
                    <a:pt x="37" y="3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46" name="Freeform 565"/>
            <p:cNvSpPr>
              <a:spLocks/>
            </p:cNvSpPr>
            <p:nvPr/>
          </p:nvSpPr>
          <p:spPr bwMode="auto">
            <a:xfrm>
              <a:off x="2180" y="2793"/>
              <a:ext cx="30" cy="31"/>
            </a:xfrm>
            <a:custGeom>
              <a:avLst/>
              <a:gdLst>
                <a:gd name="T0" fmla="*/ 30 w 30"/>
                <a:gd name="T1" fmla="*/ 23 h 31"/>
                <a:gd name="T2" fmla="*/ 23 w 30"/>
                <a:gd name="T3" fmla="*/ 16 h 31"/>
                <a:gd name="T4" fmla="*/ 23 w 30"/>
                <a:gd name="T5" fmla="*/ 8 h 31"/>
                <a:gd name="T6" fmla="*/ 15 w 30"/>
                <a:gd name="T7" fmla="*/ 0 h 31"/>
                <a:gd name="T8" fmla="*/ 8 w 30"/>
                <a:gd name="T9" fmla="*/ 0 h 31"/>
                <a:gd name="T10" fmla="*/ 8 w 30"/>
                <a:gd name="T11" fmla="*/ 8 h 31"/>
                <a:gd name="T12" fmla="*/ 0 w 30"/>
                <a:gd name="T13" fmla="*/ 8 h 31"/>
                <a:gd name="T14" fmla="*/ 0 w 30"/>
                <a:gd name="T15" fmla="*/ 16 h 31"/>
                <a:gd name="T16" fmla="*/ 8 w 30"/>
                <a:gd name="T17" fmla="*/ 23 h 31"/>
                <a:gd name="T18" fmla="*/ 15 w 30"/>
                <a:gd name="T19" fmla="*/ 23 h 31"/>
                <a:gd name="T20" fmla="*/ 23 w 30"/>
                <a:gd name="T21" fmla="*/ 31 h 31"/>
                <a:gd name="T22" fmla="*/ 30 w 30"/>
                <a:gd name="T23"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31">
                  <a:moveTo>
                    <a:pt x="30" y="23"/>
                  </a:moveTo>
                  <a:lnTo>
                    <a:pt x="23" y="16"/>
                  </a:lnTo>
                  <a:lnTo>
                    <a:pt x="23" y="8"/>
                  </a:lnTo>
                  <a:lnTo>
                    <a:pt x="15" y="0"/>
                  </a:lnTo>
                  <a:lnTo>
                    <a:pt x="8" y="0"/>
                  </a:lnTo>
                  <a:lnTo>
                    <a:pt x="8" y="8"/>
                  </a:lnTo>
                  <a:lnTo>
                    <a:pt x="0" y="8"/>
                  </a:lnTo>
                  <a:lnTo>
                    <a:pt x="0" y="16"/>
                  </a:lnTo>
                  <a:lnTo>
                    <a:pt x="8" y="23"/>
                  </a:lnTo>
                  <a:lnTo>
                    <a:pt x="15" y="23"/>
                  </a:lnTo>
                  <a:lnTo>
                    <a:pt x="23" y="31"/>
                  </a:lnTo>
                  <a:lnTo>
                    <a:pt x="30" y="2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47" name="Freeform 566"/>
            <p:cNvSpPr>
              <a:spLocks/>
            </p:cNvSpPr>
            <p:nvPr/>
          </p:nvSpPr>
          <p:spPr bwMode="auto">
            <a:xfrm>
              <a:off x="2180" y="2793"/>
              <a:ext cx="30" cy="31"/>
            </a:xfrm>
            <a:custGeom>
              <a:avLst/>
              <a:gdLst>
                <a:gd name="T0" fmla="*/ 30 w 30"/>
                <a:gd name="T1" fmla="*/ 23 h 31"/>
                <a:gd name="T2" fmla="*/ 23 w 30"/>
                <a:gd name="T3" fmla="*/ 16 h 31"/>
                <a:gd name="T4" fmla="*/ 23 w 30"/>
                <a:gd name="T5" fmla="*/ 8 h 31"/>
                <a:gd name="T6" fmla="*/ 15 w 30"/>
                <a:gd name="T7" fmla="*/ 0 h 31"/>
                <a:gd name="T8" fmla="*/ 8 w 30"/>
                <a:gd name="T9" fmla="*/ 0 h 31"/>
                <a:gd name="T10" fmla="*/ 8 w 30"/>
                <a:gd name="T11" fmla="*/ 8 h 31"/>
                <a:gd name="T12" fmla="*/ 0 w 30"/>
                <a:gd name="T13" fmla="*/ 8 h 31"/>
                <a:gd name="T14" fmla="*/ 0 w 30"/>
                <a:gd name="T15" fmla="*/ 16 h 31"/>
                <a:gd name="T16" fmla="*/ 8 w 30"/>
                <a:gd name="T17" fmla="*/ 23 h 31"/>
                <a:gd name="T18" fmla="*/ 15 w 30"/>
                <a:gd name="T19" fmla="*/ 23 h 31"/>
                <a:gd name="T20" fmla="*/ 23 w 30"/>
                <a:gd name="T21" fmla="*/ 31 h 31"/>
                <a:gd name="T22" fmla="*/ 30 w 30"/>
                <a:gd name="T23" fmla="*/ 23 h 31"/>
                <a:gd name="T24" fmla="*/ 30 w 30"/>
                <a:gd name="T25"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1">
                  <a:moveTo>
                    <a:pt x="30" y="23"/>
                  </a:moveTo>
                  <a:lnTo>
                    <a:pt x="23" y="16"/>
                  </a:lnTo>
                  <a:lnTo>
                    <a:pt x="23" y="8"/>
                  </a:lnTo>
                  <a:lnTo>
                    <a:pt x="15" y="0"/>
                  </a:lnTo>
                  <a:lnTo>
                    <a:pt x="8" y="0"/>
                  </a:lnTo>
                  <a:lnTo>
                    <a:pt x="8" y="8"/>
                  </a:lnTo>
                  <a:lnTo>
                    <a:pt x="0" y="8"/>
                  </a:lnTo>
                  <a:lnTo>
                    <a:pt x="0" y="16"/>
                  </a:lnTo>
                  <a:lnTo>
                    <a:pt x="8" y="23"/>
                  </a:lnTo>
                  <a:lnTo>
                    <a:pt x="15" y="23"/>
                  </a:lnTo>
                  <a:lnTo>
                    <a:pt x="23" y="31"/>
                  </a:lnTo>
                  <a:lnTo>
                    <a:pt x="30" y="23"/>
                  </a:lnTo>
                  <a:lnTo>
                    <a:pt x="30" y="3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48" name="Freeform 567"/>
            <p:cNvSpPr>
              <a:spLocks/>
            </p:cNvSpPr>
            <p:nvPr/>
          </p:nvSpPr>
          <p:spPr bwMode="auto">
            <a:xfrm>
              <a:off x="2225" y="2824"/>
              <a:ext cx="31" cy="15"/>
            </a:xfrm>
            <a:custGeom>
              <a:avLst/>
              <a:gdLst>
                <a:gd name="T0" fmla="*/ 31 w 31"/>
                <a:gd name="T1" fmla="*/ 7 h 15"/>
                <a:gd name="T2" fmla="*/ 23 w 31"/>
                <a:gd name="T3" fmla="*/ 15 h 15"/>
                <a:gd name="T4" fmla="*/ 8 w 31"/>
                <a:gd name="T5" fmla="*/ 7 h 15"/>
                <a:gd name="T6" fmla="*/ 0 w 31"/>
                <a:gd name="T7" fmla="*/ 7 h 15"/>
                <a:gd name="T8" fmla="*/ 0 w 31"/>
                <a:gd name="T9" fmla="*/ 0 h 15"/>
                <a:gd name="T10" fmla="*/ 15 w 31"/>
                <a:gd name="T11" fmla="*/ 7 h 15"/>
                <a:gd name="T12" fmla="*/ 15 w 31"/>
                <a:gd name="T13" fmla="*/ 0 h 15"/>
                <a:gd name="T14" fmla="*/ 23 w 31"/>
                <a:gd name="T15" fmla="*/ 7 h 15"/>
                <a:gd name="T16" fmla="*/ 31 w 31"/>
                <a:gd name="T17"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15">
                  <a:moveTo>
                    <a:pt x="31" y="7"/>
                  </a:moveTo>
                  <a:lnTo>
                    <a:pt x="23" y="15"/>
                  </a:lnTo>
                  <a:lnTo>
                    <a:pt x="8" y="7"/>
                  </a:lnTo>
                  <a:lnTo>
                    <a:pt x="0" y="7"/>
                  </a:lnTo>
                  <a:lnTo>
                    <a:pt x="0" y="0"/>
                  </a:lnTo>
                  <a:lnTo>
                    <a:pt x="15" y="7"/>
                  </a:lnTo>
                  <a:lnTo>
                    <a:pt x="15" y="0"/>
                  </a:lnTo>
                  <a:lnTo>
                    <a:pt x="23" y="7"/>
                  </a:lnTo>
                  <a:lnTo>
                    <a:pt x="31" y="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49" name="Freeform 568"/>
            <p:cNvSpPr>
              <a:spLocks/>
            </p:cNvSpPr>
            <p:nvPr/>
          </p:nvSpPr>
          <p:spPr bwMode="auto">
            <a:xfrm>
              <a:off x="2225" y="2824"/>
              <a:ext cx="31" cy="15"/>
            </a:xfrm>
            <a:custGeom>
              <a:avLst/>
              <a:gdLst>
                <a:gd name="T0" fmla="*/ 31 w 31"/>
                <a:gd name="T1" fmla="*/ 7 h 15"/>
                <a:gd name="T2" fmla="*/ 23 w 31"/>
                <a:gd name="T3" fmla="*/ 15 h 15"/>
                <a:gd name="T4" fmla="*/ 8 w 31"/>
                <a:gd name="T5" fmla="*/ 7 h 15"/>
                <a:gd name="T6" fmla="*/ 0 w 31"/>
                <a:gd name="T7" fmla="*/ 7 h 15"/>
                <a:gd name="T8" fmla="*/ 0 w 31"/>
                <a:gd name="T9" fmla="*/ 0 h 15"/>
                <a:gd name="T10" fmla="*/ 15 w 31"/>
                <a:gd name="T11" fmla="*/ 7 h 15"/>
                <a:gd name="T12" fmla="*/ 15 w 31"/>
                <a:gd name="T13" fmla="*/ 0 h 15"/>
                <a:gd name="T14" fmla="*/ 23 w 31"/>
                <a:gd name="T15" fmla="*/ 7 h 15"/>
                <a:gd name="T16" fmla="*/ 31 w 31"/>
                <a:gd name="T17" fmla="*/ 7 h 15"/>
                <a:gd name="T18" fmla="*/ 31 w 31"/>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5">
                  <a:moveTo>
                    <a:pt x="31" y="7"/>
                  </a:moveTo>
                  <a:lnTo>
                    <a:pt x="23" y="15"/>
                  </a:lnTo>
                  <a:lnTo>
                    <a:pt x="8" y="7"/>
                  </a:lnTo>
                  <a:lnTo>
                    <a:pt x="0" y="7"/>
                  </a:lnTo>
                  <a:lnTo>
                    <a:pt x="0" y="0"/>
                  </a:lnTo>
                  <a:lnTo>
                    <a:pt x="15" y="7"/>
                  </a:lnTo>
                  <a:lnTo>
                    <a:pt x="15" y="0"/>
                  </a:lnTo>
                  <a:lnTo>
                    <a:pt x="23" y="7"/>
                  </a:lnTo>
                  <a:lnTo>
                    <a:pt x="31" y="7"/>
                  </a:lnTo>
                  <a:lnTo>
                    <a:pt x="31"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50" name="Freeform 569"/>
            <p:cNvSpPr>
              <a:spLocks/>
            </p:cNvSpPr>
            <p:nvPr/>
          </p:nvSpPr>
          <p:spPr bwMode="auto">
            <a:xfrm>
              <a:off x="2104" y="2755"/>
              <a:ext cx="23" cy="23"/>
            </a:xfrm>
            <a:custGeom>
              <a:avLst/>
              <a:gdLst>
                <a:gd name="T0" fmla="*/ 23 w 23"/>
                <a:gd name="T1" fmla="*/ 8 h 23"/>
                <a:gd name="T2" fmla="*/ 23 w 23"/>
                <a:gd name="T3" fmla="*/ 16 h 23"/>
                <a:gd name="T4" fmla="*/ 15 w 23"/>
                <a:gd name="T5" fmla="*/ 23 h 23"/>
                <a:gd name="T6" fmla="*/ 8 w 23"/>
                <a:gd name="T7" fmla="*/ 23 h 23"/>
                <a:gd name="T8" fmla="*/ 0 w 23"/>
                <a:gd name="T9" fmla="*/ 16 h 23"/>
                <a:gd name="T10" fmla="*/ 0 w 23"/>
                <a:gd name="T11" fmla="*/ 8 h 23"/>
                <a:gd name="T12" fmla="*/ 8 w 23"/>
                <a:gd name="T13" fmla="*/ 0 h 23"/>
                <a:gd name="T14" fmla="*/ 23 w 23"/>
                <a:gd name="T15" fmla="*/ 0 h 23"/>
                <a:gd name="T16" fmla="*/ 23 w 23"/>
                <a:gd name="T17"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3" y="8"/>
                  </a:moveTo>
                  <a:lnTo>
                    <a:pt x="23" y="16"/>
                  </a:lnTo>
                  <a:lnTo>
                    <a:pt x="15" y="23"/>
                  </a:lnTo>
                  <a:lnTo>
                    <a:pt x="8" y="23"/>
                  </a:lnTo>
                  <a:lnTo>
                    <a:pt x="0" y="16"/>
                  </a:lnTo>
                  <a:lnTo>
                    <a:pt x="0" y="8"/>
                  </a:lnTo>
                  <a:lnTo>
                    <a:pt x="8" y="0"/>
                  </a:lnTo>
                  <a:lnTo>
                    <a:pt x="23" y="0"/>
                  </a:lnTo>
                  <a:lnTo>
                    <a:pt x="23" y="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51" name="Freeform 570"/>
            <p:cNvSpPr>
              <a:spLocks/>
            </p:cNvSpPr>
            <p:nvPr/>
          </p:nvSpPr>
          <p:spPr bwMode="auto">
            <a:xfrm>
              <a:off x="2104" y="2755"/>
              <a:ext cx="23" cy="23"/>
            </a:xfrm>
            <a:custGeom>
              <a:avLst/>
              <a:gdLst>
                <a:gd name="T0" fmla="*/ 23 w 23"/>
                <a:gd name="T1" fmla="*/ 8 h 23"/>
                <a:gd name="T2" fmla="*/ 23 w 23"/>
                <a:gd name="T3" fmla="*/ 16 h 23"/>
                <a:gd name="T4" fmla="*/ 15 w 23"/>
                <a:gd name="T5" fmla="*/ 23 h 23"/>
                <a:gd name="T6" fmla="*/ 8 w 23"/>
                <a:gd name="T7" fmla="*/ 23 h 23"/>
                <a:gd name="T8" fmla="*/ 0 w 23"/>
                <a:gd name="T9" fmla="*/ 16 h 23"/>
                <a:gd name="T10" fmla="*/ 0 w 23"/>
                <a:gd name="T11" fmla="*/ 8 h 23"/>
                <a:gd name="T12" fmla="*/ 8 w 23"/>
                <a:gd name="T13" fmla="*/ 0 h 23"/>
                <a:gd name="T14" fmla="*/ 23 w 23"/>
                <a:gd name="T15" fmla="*/ 0 h 23"/>
                <a:gd name="T16" fmla="*/ 23 w 23"/>
                <a:gd name="T17" fmla="*/ 8 h 23"/>
                <a:gd name="T18" fmla="*/ 23 w 23"/>
                <a:gd name="T19"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8"/>
                  </a:moveTo>
                  <a:lnTo>
                    <a:pt x="23" y="16"/>
                  </a:lnTo>
                  <a:lnTo>
                    <a:pt x="15" y="23"/>
                  </a:lnTo>
                  <a:lnTo>
                    <a:pt x="8" y="23"/>
                  </a:lnTo>
                  <a:lnTo>
                    <a:pt x="0" y="16"/>
                  </a:lnTo>
                  <a:lnTo>
                    <a:pt x="0" y="8"/>
                  </a:lnTo>
                  <a:lnTo>
                    <a:pt x="8" y="0"/>
                  </a:lnTo>
                  <a:lnTo>
                    <a:pt x="23" y="0"/>
                  </a:lnTo>
                  <a:lnTo>
                    <a:pt x="23" y="8"/>
                  </a:lnTo>
                  <a:lnTo>
                    <a:pt x="23"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52" name="Freeform 571"/>
            <p:cNvSpPr>
              <a:spLocks/>
            </p:cNvSpPr>
            <p:nvPr/>
          </p:nvSpPr>
          <p:spPr bwMode="auto">
            <a:xfrm>
              <a:off x="2082" y="2763"/>
              <a:ext cx="7" cy="23"/>
            </a:xfrm>
            <a:custGeom>
              <a:avLst/>
              <a:gdLst>
                <a:gd name="T0" fmla="*/ 7 w 7"/>
                <a:gd name="T1" fmla="*/ 8 h 23"/>
                <a:gd name="T2" fmla="*/ 7 w 7"/>
                <a:gd name="T3" fmla="*/ 0 h 23"/>
                <a:gd name="T4" fmla="*/ 7 w 7"/>
                <a:gd name="T5" fmla="*/ 8 h 23"/>
                <a:gd name="T6" fmla="*/ 0 w 7"/>
                <a:gd name="T7" fmla="*/ 15 h 23"/>
                <a:gd name="T8" fmla="*/ 0 w 7"/>
                <a:gd name="T9" fmla="*/ 23 h 23"/>
                <a:gd name="T10" fmla="*/ 7 w 7"/>
                <a:gd name="T11" fmla="*/ 15 h 23"/>
                <a:gd name="T12" fmla="*/ 7 w 7"/>
                <a:gd name="T13" fmla="*/ 8 h 23"/>
              </a:gdLst>
              <a:ahLst/>
              <a:cxnLst>
                <a:cxn ang="0">
                  <a:pos x="T0" y="T1"/>
                </a:cxn>
                <a:cxn ang="0">
                  <a:pos x="T2" y="T3"/>
                </a:cxn>
                <a:cxn ang="0">
                  <a:pos x="T4" y="T5"/>
                </a:cxn>
                <a:cxn ang="0">
                  <a:pos x="T6" y="T7"/>
                </a:cxn>
                <a:cxn ang="0">
                  <a:pos x="T8" y="T9"/>
                </a:cxn>
                <a:cxn ang="0">
                  <a:pos x="T10" y="T11"/>
                </a:cxn>
                <a:cxn ang="0">
                  <a:pos x="T12" y="T13"/>
                </a:cxn>
              </a:cxnLst>
              <a:rect l="0" t="0" r="r" b="b"/>
              <a:pathLst>
                <a:path w="7" h="23">
                  <a:moveTo>
                    <a:pt x="7" y="8"/>
                  </a:moveTo>
                  <a:lnTo>
                    <a:pt x="7" y="0"/>
                  </a:lnTo>
                  <a:lnTo>
                    <a:pt x="7" y="8"/>
                  </a:lnTo>
                  <a:lnTo>
                    <a:pt x="0" y="15"/>
                  </a:lnTo>
                  <a:lnTo>
                    <a:pt x="0" y="23"/>
                  </a:lnTo>
                  <a:lnTo>
                    <a:pt x="7" y="15"/>
                  </a:lnTo>
                  <a:lnTo>
                    <a:pt x="7" y="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53" name="Freeform 572"/>
            <p:cNvSpPr>
              <a:spLocks/>
            </p:cNvSpPr>
            <p:nvPr/>
          </p:nvSpPr>
          <p:spPr bwMode="auto">
            <a:xfrm>
              <a:off x="2082" y="2763"/>
              <a:ext cx="7" cy="23"/>
            </a:xfrm>
            <a:custGeom>
              <a:avLst/>
              <a:gdLst>
                <a:gd name="T0" fmla="*/ 7 w 7"/>
                <a:gd name="T1" fmla="*/ 8 h 23"/>
                <a:gd name="T2" fmla="*/ 7 w 7"/>
                <a:gd name="T3" fmla="*/ 0 h 23"/>
                <a:gd name="T4" fmla="*/ 7 w 7"/>
                <a:gd name="T5" fmla="*/ 8 h 23"/>
                <a:gd name="T6" fmla="*/ 0 w 7"/>
                <a:gd name="T7" fmla="*/ 15 h 23"/>
                <a:gd name="T8" fmla="*/ 0 w 7"/>
                <a:gd name="T9" fmla="*/ 23 h 23"/>
                <a:gd name="T10" fmla="*/ 7 w 7"/>
                <a:gd name="T11" fmla="*/ 15 h 23"/>
                <a:gd name="T12" fmla="*/ 7 w 7"/>
                <a:gd name="T13" fmla="*/ 8 h 23"/>
                <a:gd name="T14" fmla="*/ 7 w 7"/>
                <a:gd name="T15" fmla="*/ 15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3">
                  <a:moveTo>
                    <a:pt x="7" y="8"/>
                  </a:moveTo>
                  <a:lnTo>
                    <a:pt x="7" y="0"/>
                  </a:lnTo>
                  <a:lnTo>
                    <a:pt x="7" y="8"/>
                  </a:lnTo>
                  <a:lnTo>
                    <a:pt x="0" y="15"/>
                  </a:lnTo>
                  <a:lnTo>
                    <a:pt x="0" y="23"/>
                  </a:lnTo>
                  <a:lnTo>
                    <a:pt x="7" y="15"/>
                  </a:lnTo>
                  <a:lnTo>
                    <a:pt x="7" y="8"/>
                  </a:lnTo>
                  <a:lnTo>
                    <a:pt x="7"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54" name="Freeform 573"/>
            <p:cNvSpPr>
              <a:spLocks/>
            </p:cNvSpPr>
            <p:nvPr/>
          </p:nvSpPr>
          <p:spPr bwMode="auto">
            <a:xfrm>
              <a:off x="2256" y="2869"/>
              <a:ext cx="7" cy="8"/>
            </a:xfrm>
            <a:custGeom>
              <a:avLst/>
              <a:gdLst>
                <a:gd name="T0" fmla="*/ 7 w 7"/>
                <a:gd name="T1" fmla="*/ 8 h 8"/>
                <a:gd name="T2" fmla="*/ 0 w 7"/>
                <a:gd name="T3" fmla="*/ 8 h 8"/>
                <a:gd name="T4" fmla="*/ 7 w 7"/>
                <a:gd name="T5" fmla="*/ 0 h 8"/>
                <a:gd name="T6" fmla="*/ 7 w 7"/>
                <a:gd name="T7" fmla="*/ 8 h 8"/>
              </a:gdLst>
              <a:ahLst/>
              <a:cxnLst>
                <a:cxn ang="0">
                  <a:pos x="T0" y="T1"/>
                </a:cxn>
                <a:cxn ang="0">
                  <a:pos x="T2" y="T3"/>
                </a:cxn>
                <a:cxn ang="0">
                  <a:pos x="T4" y="T5"/>
                </a:cxn>
                <a:cxn ang="0">
                  <a:pos x="T6" y="T7"/>
                </a:cxn>
              </a:cxnLst>
              <a:rect l="0" t="0" r="r" b="b"/>
              <a:pathLst>
                <a:path w="7" h="8">
                  <a:moveTo>
                    <a:pt x="7" y="8"/>
                  </a:moveTo>
                  <a:lnTo>
                    <a:pt x="0" y="8"/>
                  </a:lnTo>
                  <a:lnTo>
                    <a:pt x="7" y="0"/>
                  </a:lnTo>
                  <a:lnTo>
                    <a:pt x="7" y="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55" name="Freeform 574"/>
            <p:cNvSpPr>
              <a:spLocks/>
            </p:cNvSpPr>
            <p:nvPr/>
          </p:nvSpPr>
          <p:spPr bwMode="auto">
            <a:xfrm>
              <a:off x="2256" y="2869"/>
              <a:ext cx="7" cy="15"/>
            </a:xfrm>
            <a:custGeom>
              <a:avLst/>
              <a:gdLst>
                <a:gd name="T0" fmla="*/ 7 w 7"/>
                <a:gd name="T1" fmla="*/ 8 h 15"/>
                <a:gd name="T2" fmla="*/ 0 w 7"/>
                <a:gd name="T3" fmla="*/ 8 h 15"/>
                <a:gd name="T4" fmla="*/ 7 w 7"/>
                <a:gd name="T5" fmla="*/ 0 h 15"/>
                <a:gd name="T6" fmla="*/ 7 w 7"/>
                <a:gd name="T7" fmla="*/ 8 h 15"/>
                <a:gd name="T8" fmla="*/ 7 w 7"/>
                <a:gd name="T9" fmla="*/ 15 h 15"/>
              </a:gdLst>
              <a:ahLst/>
              <a:cxnLst>
                <a:cxn ang="0">
                  <a:pos x="T0" y="T1"/>
                </a:cxn>
                <a:cxn ang="0">
                  <a:pos x="T2" y="T3"/>
                </a:cxn>
                <a:cxn ang="0">
                  <a:pos x="T4" y="T5"/>
                </a:cxn>
                <a:cxn ang="0">
                  <a:pos x="T6" y="T7"/>
                </a:cxn>
                <a:cxn ang="0">
                  <a:pos x="T8" y="T9"/>
                </a:cxn>
              </a:cxnLst>
              <a:rect l="0" t="0" r="r" b="b"/>
              <a:pathLst>
                <a:path w="7" h="15">
                  <a:moveTo>
                    <a:pt x="7" y="8"/>
                  </a:moveTo>
                  <a:lnTo>
                    <a:pt x="0" y="8"/>
                  </a:lnTo>
                  <a:lnTo>
                    <a:pt x="7" y="0"/>
                  </a:lnTo>
                  <a:lnTo>
                    <a:pt x="7" y="8"/>
                  </a:lnTo>
                  <a:lnTo>
                    <a:pt x="7"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56" name="Freeform 575"/>
            <p:cNvSpPr>
              <a:spLocks/>
            </p:cNvSpPr>
            <p:nvPr/>
          </p:nvSpPr>
          <p:spPr bwMode="auto">
            <a:xfrm>
              <a:off x="2240" y="2847"/>
              <a:ext cx="8" cy="15"/>
            </a:xfrm>
            <a:custGeom>
              <a:avLst/>
              <a:gdLst>
                <a:gd name="T0" fmla="*/ 8 w 8"/>
                <a:gd name="T1" fmla="*/ 7 h 15"/>
                <a:gd name="T2" fmla="*/ 8 w 8"/>
                <a:gd name="T3" fmla="*/ 15 h 15"/>
                <a:gd name="T4" fmla="*/ 0 w 8"/>
                <a:gd name="T5" fmla="*/ 15 h 15"/>
                <a:gd name="T6" fmla="*/ 0 w 8"/>
                <a:gd name="T7" fmla="*/ 0 h 15"/>
                <a:gd name="T8" fmla="*/ 8 w 8"/>
                <a:gd name="T9" fmla="*/ 0 h 15"/>
                <a:gd name="T10" fmla="*/ 8 w 8"/>
                <a:gd name="T11" fmla="*/ 7 h 15"/>
              </a:gdLst>
              <a:ahLst/>
              <a:cxnLst>
                <a:cxn ang="0">
                  <a:pos x="T0" y="T1"/>
                </a:cxn>
                <a:cxn ang="0">
                  <a:pos x="T2" y="T3"/>
                </a:cxn>
                <a:cxn ang="0">
                  <a:pos x="T4" y="T5"/>
                </a:cxn>
                <a:cxn ang="0">
                  <a:pos x="T6" y="T7"/>
                </a:cxn>
                <a:cxn ang="0">
                  <a:pos x="T8" y="T9"/>
                </a:cxn>
                <a:cxn ang="0">
                  <a:pos x="T10" y="T11"/>
                </a:cxn>
              </a:cxnLst>
              <a:rect l="0" t="0" r="r" b="b"/>
              <a:pathLst>
                <a:path w="8" h="15">
                  <a:moveTo>
                    <a:pt x="8" y="7"/>
                  </a:moveTo>
                  <a:lnTo>
                    <a:pt x="8" y="15"/>
                  </a:lnTo>
                  <a:lnTo>
                    <a:pt x="0" y="15"/>
                  </a:lnTo>
                  <a:lnTo>
                    <a:pt x="0" y="0"/>
                  </a:lnTo>
                  <a:lnTo>
                    <a:pt x="8" y="0"/>
                  </a:lnTo>
                  <a:lnTo>
                    <a:pt x="8" y="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57" name="Freeform 576"/>
            <p:cNvSpPr>
              <a:spLocks/>
            </p:cNvSpPr>
            <p:nvPr/>
          </p:nvSpPr>
          <p:spPr bwMode="auto">
            <a:xfrm>
              <a:off x="2240" y="2847"/>
              <a:ext cx="8" cy="15"/>
            </a:xfrm>
            <a:custGeom>
              <a:avLst/>
              <a:gdLst>
                <a:gd name="T0" fmla="*/ 8 w 8"/>
                <a:gd name="T1" fmla="*/ 7 h 15"/>
                <a:gd name="T2" fmla="*/ 8 w 8"/>
                <a:gd name="T3" fmla="*/ 15 h 15"/>
                <a:gd name="T4" fmla="*/ 0 w 8"/>
                <a:gd name="T5" fmla="*/ 15 h 15"/>
                <a:gd name="T6" fmla="*/ 0 w 8"/>
                <a:gd name="T7" fmla="*/ 0 h 15"/>
                <a:gd name="T8" fmla="*/ 8 w 8"/>
                <a:gd name="T9" fmla="*/ 0 h 15"/>
                <a:gd name="T10" fmla="*/ 8 w 8"/>
                <a:gd name="T11" fmla="*/ 7 h 15"/>
                <a:gd name="T12" fmla="*/ 8 w 8"/>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8" h="15">
                  <a:moveTo>
                    <a:pt x="8" y="7"/>
                  </a:moveTo>
                  <a:lnTo>
                    <a:pt x="8" y="15"/>
                  </a:lnTo>
                  <a:lnTo>
                    <a:pt x="0" y="15"/>
                  </a:lnTo>
                  <a:lnTo>
                    <a:pt x="0" y="0"/>
                  </a:lnTo>
                  <a:lnTo>
                    <a:pt x="8" y="0"/>
                  </a:lnTo>
                  <a:lnTo>
                    <a:pt x="8" y="7"/>
                  </a:lnTo>
                  <a:lnTo>
                    <a:pt x="8"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58" name="Freeform 577"/>
            <p:cNvSpPr>
              <a:spLocks/>
            </p:cNvSpPr>
            <p:nvPr/>
          </p:nvSpPr>
          <p:spPr bwMode="auto">
            <a:xfrm>
              <a:off x="1923" y="1390"/>
              <a:ext cx="302" cy="486"/>
            </a:xfrm>
            <a:custGeom>
              <a:avLst/>
              <a:gdLst>
                <a:gd name="T0" fmla="*/ 302 w 302"/>
                <a:gd name="T1" fmla="*/ 334 h 486"/>
                <a:gd name="T2" fmla="*/ 287 w 302"/>
                <a:gd name="T3" fmla="*/ 311 h 486"/>
                <a:gd name="T4" fmla="*/ 280 w 302"/>
                <a:gd name="T5" fmla="*/ 326 h 486"/>
                <a:gd name="T6" fmla="*/ 242 w 302"/>
                <a:gd name="T7" fmla="*/ 319 h 486"/>
                <a:gd name="T8" fmla="*/ 219 w 302"/>
                <a:gd name="T9" fmla="*/ 326 h 486"/>
                <a:gd name="T10" fmla="*/ 212 w 302"/>
                <a:gd name="T11" fmla="*/ 296 h 486"/>
                <a:gd name="T12" fmla="*/ 196 w 302"/>
                <a:gd name="T13" fmla="*/ 288 h 486"/>
                <a:gd name="T14" fmla="*/ 181 w 302"/>
                <a:gd name="T15" fmla="*/ 235 h 486"/>
                <a:gd name="T16" fmla="*/ 166 w 302"/>
                <a:gd name="T17" fmla="*/ 243 h 486"/>
                <a:gd name="T18" fmla="*/ 159 w 302"/>
                <a:gd name="T19" fmla="*/ 235 h 486"/>
                <a:gd name="T20" fmla="*/ 181 w 302"/>
                <a:gd name="T21" fmla="*/ 167 h 486"/>
                <a:gd name="T22" fmla="*/ 159 w 302"/>
                <a:gd name="T23" fmla="*/ 167 h 486"/>
                <a:gd name="T24" fmla="*/ 143 w 302"/>
                <a:gd name="T25" fmla="*/ 121 h 486"/>
                <a:gd name="T26" fmla="*/ 128 w 302"/>
                <a:gd name="T27" fmla="*/ 106 h 486"/>
                <a:gd name="T28" fmla="*/ 128 w 302"/>
                <a:gd name="T29" fmla="*/ 91 h 486"/>
                <a:gd name="T30" fmla="*/ 121 w 302"/>
                <a:gd name="T31" fmla="*/ 76 h 486"/>
                <a:gd name="T32" fmla="*/ 136 w 302"/>
                <a:gd name="T33" fmla="*/ 8 h 486"/>
                <a:gd name="T34" fmla="*/ 98 w 302"/>
                <a:gd name="T35" fmla="*/ 0 h 486"/>
                <a:gd name="T36" fmla="*/ 60 w 302"/>
                <a:gd name="T37" fmla="*/ 167 h 486"/>
                <a:gd name="T38" fmla="*/ 60 w 302"/>
                <a:gd name="T39" fmla="*/ 190 h 486"/>
                <a:gd name="T40" fmla="*/ 75 w 302"/>
                <a:gd name="T41" fmla="*/ 212 h 486"/>
                <a:gd name="T42" fmla="*/ 22 w 302"/>
                <a:gd name="T43" fmla="*/ 281 h 486"/>
                <a:gd name="T44" fmla="*/ 30 w 302"/>
                <a:gd name="T45" fmla="*/ 303 h 486"/>
                <a:gd name="T46" fmla="*/ 0 w 302"/>
                <a:gd name="T47" fmla="*/ 432 h 486"/>
                <a:gd name="T48" fmla="*/ 136 w 302"/>
                <a:gd name="T49" fmla="*/ 463 h 486"/>
                <a:gd name="T50" fmla="*/ 272 w 302"/>
                <a:gd name="T51" fmla="*/ 486 h 486"/>
                <a:gd name="T52" fmla="*/ 302 w 302"/>
                <a:gd name="T53" fmla="*/ 334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2" h="486">
                  <a:moveTo>
                    <a:pt x="302" y="334"/>
                  </a:moveTo>
                  <a:lnTo>
                    <a:pt x="287" y="311"/>
                  </a:lnTo>
                  <a:lnTo>
                    <a:pt x="280" y="326"/>
                  </a:lnTo>
                  <a:lnTo>
                    <a:pt x="242" y="319"/>
                  </a:lnTo>
                  <a:lnTo>
                    <a:pt x="219" y="326"/>
                  </a:lnTo>
                  <a:lnTo>
                    <a:pt x="212" y="296"/>
                  </a:lnTo>
                  <a:lnTo>
                    <a:pt x="196" y="288"/>
                  </a:lnTo>
                  <a:lnTo>
                    <a:pt x="181" y="235"/>
                  </a:lnTo>
                  <a:lnTo>
                    <a:pt x="166" y="243"/>
                  </a:lnTo>
                  <a:lnTo>
                    <a:pt x="159" y="235"/>
                  </a:lnTo>
                  <a:lnTo>
                    <a:pt x="181" y="167"/>
                  </a:lnTo>
                  <a:lnTo>
                    <a:pt x="159" y="167"/>
                  </a:lnTo>
                  <a:lnTo>
                    <a:pt x="143" y="121"/>
                  </a:lnTo>
                  <a:lnTo>
                    <a:pt x="128" y="106"/>
                  </a:lnTo>
                  <a:lnTo>
                    <a:pt x="128" y="91"/>
                  </a:lnTo>
                  <a:lnTo>
                    <a:pt x="121" y="76"/>
                  </a:lnTo>
                  <a:lnTo>
                    <a:pt x="136" y="8"/>
                  </a:lnTo>
                  <a:lnTo>
                    <a:pt x="98" y="0"/>
                  </a:lnTo>
                  <a:lnTo>
                    <a:pt x="60" y="167"/>
                  </a:lnTo>
                  <a:lnTo>
                    <a:pt x="60" y="190"/>
                  </a:lnTo>
                  <a:lnTo>
                    <a:pt x="75" y="212"/>
                  </a:lnTo>
                  <a:lnTo>
                    <a:pt x="22" y="281"/>
                  </a:lnTo>
                  <a:lnTo>
                    <a:pt x="30" y="303"/>
                  </a:lnTo>
                  <a:lnTo>
                    <a:pt x="0" y="432"/>
                  </a:lnTo>
                  <a:lnTo>
                    <a:pt x="136" y="463"/>
                  </a:lnTo>
                  <a:lnTo>
                    <a:pt x="272" y="486"/>
                  </a:lnTo>
                  <a:lnTo>
                    <a:pt x="302" y="334"/>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59" name="Freeform 578"/>
            <p:cNvSpPr>
              <a:spLocks/>
            </p:cNvSpPr>
            <p:nvPr/>
          </p:nvSpPr>
          <p:spPr bwMode="auto">
            <a:xfrm>
              <a:off x="1923" y="1390"/>
              <a:ext cx="302" cy="486"/>
            </a:xfrm>
            <a:custGeom>
              <a:avLst/>
              <a:gdLst>
                <a:gd name="T0" fmla="*/ 302 w 302"/>
                <a:gd name="T1" fmla="*/ 334 h 486"/>
                <a:gd name="T2" fmla="*/ 287 w 302"/>
                <a:gd name="T3" fmla="*/ 311 h 486"/>
                <a:gd name="T4" fmla="*/ 280 w 302"/>
                <a:gd name="T5" fmla="*/ 326 h 486"/>
                <a:gd name="T6" fmla="*/ 242 w 302"/>
                <a:gd name="T7" fmla="*/ 319 h 486"/>
                <a:gd name="T8" fmla="*/ 219 w 302"/>
                <a:gd name="T9" fmla="*/ 326 h 486"/>
                <a:gd name="T10" fmla="*/ 212 w 302"/>
                <a:gd name="T11" fmla="*/ 296 h 486"/>
                <a:gd name="T12" fmla="*/ 196 w 302"/>
                <a:gd name="T13" fmla="*/ 288 h 486"/>
                <a:gd name="T14" fmla="*/ 181 w 302"/>
                <a:gd name="T15" fmla="*/ 235 h 486"/>
                <a:gd name="T16" fmla="*/ 166 w 302"/>
                <a:gd name="T17" fmla="*/ 243 h 486"/>
                <a:gd name="T18" fmla="*/ 159 w 302"/>
                <a:gd name="T19" fmla="*/ 235 h 486"/>
                <a:gd name="T20" fmla="*/ 181 w 302"/>
                <a:gd name="T21" fmla="*/ 167 h 486"/>
                <a:gd name="T22" fmla="*/ 159 w 302"/>
                <a:gd name="T23" fmla="*/ 167 h 486"/>
                <a:gd name="T24" fmla="*/ 143 w 302"/>
                <a:gd name="T25" fmla="*/ 121 h 486"/>
                <a:gd name="T26" fmla="*/ 128 w 302"/>
                <a:gd name="T27" fmla="*/ 106 h 486"/>
                <a:gd name="T28" fmla="*/ 128 w 302"/>
                <a:gd name="T29" fmla="*/ 91 h 486"/>
                <a:gd name="T30" fmla="*/ 121 w 302"/>
                <a:gd name="T31" fmla="*/ 76 h 486"/>
                <a:gd name="T32" fmla="*/ 136 w 302"/>
                <a:gd name="T33" fmla="*/ 8 h 486"/>
                <a:gd name="T34" fmla="*/ 98 w 302"/>
                <a:gd name="T35" fmla="*/ 0 h 486"/>
                <a:gd name="T36" fmla="*/ 60 w 302"/>
                <a:gd name="T37" fmla="*/ 167 h 486"/>
                <a:gd name="T38" fmla="*/ 60 w 302"/>
                <a:gd name="T39" fmla="*/ 190 h 486"/>
                <a:gd name="T40" fmla="*/ 75 w 302"/>
                <a:gd name="T41" fmla="*/ 212 h 486"/>
                <a:gd name="T42" fmla="*/ 22 w 302"/>
                <a:gd name="T43" fmla="*/ 281 h 486"/>
                <a:gd name="T44" fmla="*/ 30 w 302"/>
                <a:gd name="T45" fmla="*/ 303 h 486"/>
                <a:gd name="T46" fmla="*/ 0 w 302"/>
                <a:gd name="T47" fmla="*/ 432 h 486"/>
                <a:gd name="T48" fmla="*/ 136 w 302"/>
                <a:gd name="T49" fmla="*/ 463 h 486"/>
                <a:gd name="T50" fmla="*/ 272 w 302"/>
                <a:gd name="T51" fmla="*/ 486 h 486"/>
                <a:gd name="T52" fmla="*/ 302 w 302"/>
                <a:gd name="T53" fmla="*/ 334 h 486"/>
                <a:gd name="T54" fmla="*/ 302 w 302"/>
                <a:gd name="T55" fmla="*/ 341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2" h="486">
                  <a:moveTo>
                    <a:pt x="302" y="334"/>
                  </a:moveTo>
                  <a:lnTo>
                    <a:pt x="287" y="311"/>
                  </a:lnTo>
                  <a:lnTo>
                    <a:pt x="280" y="326"/>
                  </a:lnTo>
                  <a:lnTo>
                    <a:pt x="242" y="319"/>
                  </a:lnTo>
                  <a:lnTo>
                    <a:pt x="219" y="326"/>
                  </a:lnTo>
                  <a:lnTo>
                    <a:pt x="212" y="296"/>
                  </a:lnTo>
                  <a:lnTo>
                    <a:pt x="196" y="288"/>
                  </a:lnTo>
                  <a:lnTo>
                    <a:pt x="181" y="235"/>
                  </a:lnTo>
                  <a:lnTo>
                    <a:pt x="166" y="243"/>
                  </a:lnTo>
                  <a:lnTo>
                    <a:pt x="159" y="235"/>
                  </a:lnTo>
                  <a:lnTo>
                    <a:pt x="181" y="167"/>
                  </a:lnTo>
                  <a:lnTo>
                    <a:pt x="159" y="167"/>
                  </a:lnTo>
                  <a:lnTo>
                    <a:pt x="143" y="121"/>
                  </a:lnTo>
                  <a:lnTo>
                    <a:pt x="128" y="106"/>
                  </a:lnTo>
                  <a:lnTo>
                    <a:pt x="128" y="91"/>
                  </a:lnTo>
                  <a:lnTo>
                    <a:pt x="121" y="76"/>
                  </a:lnTo>
                  <a:lnTo>
                    <a:pt x="136" y="8"/>
                  </a:lnTo>
                  <a:lnTo>
                    <a:pt x="98" y="0"/>
                  </a:lnTo>
                  <a:lnTo>
                    <a:pt x="60" y="167"/>
                  </a:lnTo>
                  <a:lnTo>
                    <a:pt x="60" y="190"/>
                  </a:lnTo>
                  <a:lnTo>
                    <a:pt x="75" y="212"/>
                  </a:lnTo>
                  <a:lnTo>
                    <a:pt x="22" y="281"/>
                  </a:lnTo>
                  <a:lnTo>
                    <a:pt x="30" y="303"/>
                  </a:lnTo>
                  <a:lnTo>
                    <a:pt x="0" y="432"/>
                  </a:lnTo>
                  <a:lnTo>
                    <a:pt x="136" y="463"/>
                  </a:lnTo>
                  <a:lnTo>
                    <a:pt x="272" y="486"/>
                  </a:lnTo>
                  <a:lnTo>
                    <a:pt x="302" y="334"/>
                  </a:lnTo>
                  <a:lnTo>
                    <a:pt x="302" y="34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60" name="Freeform 579"/>
            <p:cNvSpPr>
              <a:spLocks/>
            </p:cNvSpPr>
            <p:nvPr/>
          </p:nvSpPr>
          <p:spPr bwMode="auto">
            <a:xfrm>
              <a:off x="3126" y="1891"/>
              <a:ext cx="204" cy="356"/>
            </a:xfrm>
            <a:custGeom>
              <a:avLst/>
              <a:gdLst>
                <a:gd name="T0" fmla="*/ 189 w 204"/>
                <a:gd name="T1" fmla="*/ 212 h 356"/>
                <a:gd name="T2" fmla="*/ 182 w 204"/>
                <a:gd name="T3" fmla="*/ 45 h 356"/>
                <a:gd name="T4" fmla="*/ 166 w 204"/>
                <a:gd name="T5" fmla="*/ 0 h 356"/>
                <a:gd name="T6" fmla="*/ 30 w 204"/>
                <a:gd name="T7" fmla="*/ 7 h 356"/>
                <a:gd name="T8" fmla="*/ 60 w 204"/>
                <a:gd name="T9" fmla="*/ 30 h 356"/>
                <a:gd name="T10" fmla="*/ 60 w 204"/>
                <a:gd name="T11" fmla="*/ 45 h 356"/>
                <a:gd name="T12" fmla="*/ 45 w 204"/>
                <a:gd name="T13" fmla="*/ 68 h 356"/>
                <a:gd name="T14" fmla="*/ 15 w 204"/>
                <a:gd name="T15" fmla="*/ 76 h 356"/>
                <a:gd name="T16" fmla="*/ 23 w 204"/>
                <a:gd name="T17" fmla="*/ 106 h 356"/>
                <a:gd name="T18" fmla="*/ 0 w 204"/>
                <a:gd name="T19" fmla="*/ 144 h 356"/>
                <a:gd name="T20" fmla="*/ 7 w 204"/>
                <a:gd name="T21" fmla="*/ 182 h 356"/>
                <a:gd name="T22" fmla="*/ 38 w 204"/>
                <a:gd name="T23" fmla="*/ 212 h 356"/>
                <a:gd name="T24" fmla="*/ 45 w 204"/>
                <a:gd name="T25" fmla="*/ 235 h 356"/>
                <a:gd name="T26" fmla="*/ 53 w 204"/>
                <a:gd name="T27" fmla="*/ 227 h 356"/>
                <a:gd name="T28" fmla="*/ 76 w 204"/>
                <a:gd name="T29" fmla="*/ 235 h 356"/>
                <a:gd name="T30" fmla="*/ 60 w 204"/>
                <a:gd name="T31" fmla="*/ 280 h 356"/>
                <a:gd name="T32" fmla="*/ 106 w 204"/>
                <a:gd name="T33" fmla="*/ 311 h 356"/>
                <a:gd name="T34" fmla="*/ 106 w 204"/>
                <a:gd name="T35" fmla="*/ 333 h 356"/>
                <a:gd name="T36" fmla="*/ 129 w 204"/>
                <a:gd name="T37" fmla="*/ 356 h 356"/>
                <a:gd name="T38" fmla="*/ 136 w 204"/>
                <a:gd name="T39" fmla="*/ 341 h 356"/>
                <a:gd name="T40" fmla="*/ 159 w 204"/>
                <a:gd name="T41" fmla="*/ 349 h 356"/>
                <a:gd name="T42" fmla="*/ 159 w 204"/>
                <a:gd name="T43" fmla="*/ 326 h 356"/>
                <a:gd name="T44" fmla="*/ 182 w 204"/>
                <a:gd name="T45" fmla="*/ 318 h 356"/>
                <a:gd name="T46" fmla="*/ 182 w 204"/>
                <a:gd name="T47" fmla="*/ 265 h 356"/>
                <a:gd name="T48" fmla="*/ 204 w 204"/>
                <a:gd name="T49" fmla="*/ 235 h 356"/>
                <a:gd name="T50" fmla="*/ 189 w 204"/>
                <a:gd name="T51" fmla="*/ 212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4" h="356">
                  <a:moveTo>
                    <a:pt x="189" y="212"/>
                  </a:moveTo>
                  <a:lnTo>
                    <a:pt x="182" y="45"/>
                  </a:lnTo>
                  <a:lnTo>
                    <a:pt x="166" y="0"/>
                  </a:lnTo>
                  <a:lnTo>
                    <a:pt x="30" y="7"/>
                  </a:lnTo>
                  <a:lnTo>
                    <a:pt x="60" y="30"/>
                  </a:lnTo>
                  <a:lnTo>
                    <a:pt x="60" y="45"/>
                  </a:lnTo>
                  <a:lnTo>
                    <a:pt x="45" y="68"/>
                  </a:lnTo>
                  <a:lnTo>
                    <a:pt x="15" y="76"/>
                  </a:lnTo>
                  <a:lnTo>
                    <a:pt x="23" y="106"/>
                  </a:lnTo>
                  <a:lnTo>
                    <a:pt x="0" y="144"/>
                  </a:lnTo>
                  <a:lnTo>
                    <a:pt x="7" y="182"/>
                  </a:lnTo>
                  <a:lnTo>
                    <a:pt x="38" y="212"/>
                  </a:lnTo>
                  <a:lnTo>
                    <a:pt x="45" y="235"/>
                  </a:lnTo>
                  <a:lnTo>
                    <a:pt x="53" y="227"/>
                  </a:lnTo>
                  <a:lnTo>
                    <a:pt x="76" y="235"/>
                  </a:lnTo>
                  <a:lnTo>
                    <a:pt x="60" y="280"/>
                  </a:lnTo>
                  <a:lnTo>
                    <a:pt x="106" y="311"/>
                  </a:lnTo>
                  <a:lnTo>
                    <a:pt x="106" y="333"/>
                  </a:lnTo>
                  <a:lnTo>
                    <a:pt x="129" y="356"/>
                  </a:lnTo>
                  <a:lnTo>
                    <a:pt x="136" y="341"/>
                  </a:lnTo>
                  <a:lnTo>
                    <a:pt x="159" y="349"/>
                  </a:lnTo>
                  <a:lnTo>
                    <a:pt x="159" y="326"/>
                  </a:lnTo>
                  <a:lnTo>
                    <a:pt x="182" y="318"/>
                  </a:lnTo>
                  <a:lnTo>
                    <a:pt x="182" y="265"/>
                  </a:lnTo>
                  <a:lnTo>
                    <a:pt x="204" y="235"/>
                  </a:lnTo>
                  <a:lnTo>
                    <a:pt x="189" y="212"/>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61" name="Freeform 580"/>
            <p:cNvSpPr>
              <a:spLocks/>
            </p:cNvSpPr>
            <p:nvPr/>
          </p:nvSpPr>
          <p:spPr bwMode="auto">
            <a:xfrm>
              <a:off x="3126" y="1891"/>
              <a:ext cx="204" cy="356"/>
            </a:xfrm>
            <a:custGeom>
              <a:avLst/>
              <a:gdLst>
                <a:gd name="T0" fmla="*/ 189 w 204"/>
                <a:gd name="T1" fmla="*/ 212 h 356"/>
                <a:gd name="T2" fmla="*/ 182 w 204"/>
                <a:gd name="T3" fmla="*/ 45 h 356"/>
                <a:gd name="T4" fmla="*/ 166 w 204"/>
                <a:gd name="T5" fmla="*/ 0 h 356"/>
                <a:gd name="T6" fmla="*/ 30 w 204"/>
                <a:gd name="T7" fmla="*/ 7 h 356"/>
                <a:gd name="T8" fmla="*/ 60 w 204"/>
                <a:gd name="T9" fmla="*/ 30 h 356"/>
                <a:gd name="T10" fmla="*/ 60 w 204"/>
                <a:gd name="T11" fmla="*/ 45 h 356"/>
                <a:gd name="T12" fmla="*/ 45 w 204"/>
                <a:gd name="T13" fmla="*/ 68 h 356"/>
                <a:gd name="T14" fmla="*/ 15 w 204"/>
                <a:gd name="T15" fmla="*/ 76 h 356"/>
                <a:gd name="T16" fmla="*/ 23 w 204"/>
                <a:gd name="T17" fmla="*/ 106 h 356"/>
                <a:gd name="T18" fmla="*/ 0 w 204"/>
                <a:gd name="T19" fmla="*/ 144 h 356"/>
                <a:gd name="T20" fmla="*/ 7 w 204"/>
                <a:gd name="T21" fmla="*/ 182 h 356"/>
                <a:gd name="T22" fmla="*/ 38 w 204"/>
                <a:gd name="T23" fmla="*/ 212 h 356"/>
                <a:gd name="T24" fmla="*/ 45 w 204"/>
                <a:gd name="T25" fmla="*/ 235 h 356"/>
                <a:gd name="T26" fmla="*/ 53 w 204"/>
                <a:gd name="T27" fmla="*/ 227 h 356"/>
                <a:gd name="T28" fmla="*/ 76 w 204"/>
                <a:gd name="T29" fmla="*/ 235 h 356"/>
                <a:gd name="T30" fmla="*/ 60 w 204"/>
                <a:gd name="T31" fmla="*/ 280 h 356"/>
                <a:gd name="T32" fmla="*/ 106 w 204"/>
                <a:gd name="T33" fmla="*/ 311 h 356"/>
                <a:gd name="T34" fmla="*/ 106 w 204"/>
                <a:gd name="T35" fmla="*/ 333 h 356"/>
                <a:gd name="T36" fmla="*/ 129 w 204"/>
                <a:gd name="T37" fmla="*/ 356 h 356"/>
                <a:gd name="T38" fmla="*/ 136 w 204"/>
                <a:gd name="T39" fmla="*/ 341 h 356"/>
                <a:gd name="T40" fmla="*/ 159 w 204"/>
                <a:gd name="T41" fmla="*/ 349 h 356"/>
                <a:gd name="T42" fmla="*/ 159 w 204"/>
                <a:gd name="T43" fmla="*/ 326 h 356"/>
                <a:gd name="T44" fmla="*/ 182 w 204"/>
                <a:gd name="T45" fmla="*/ 318 h 356"/>
                <a:gd name="T46" fmla="*/ 182 w 204"/>
                <a:gd name="T47" fmla="*/ 265 h 356"/>
                <a:gd name="T48" fmla="*/ 204 w 204"/>
                <a:gd name="T49" fmla="*/ 235 h 356"/>
                <a:gd name="T50" fmla="*/ 189 w 204"/>
                <a:gd name="T51" fmla="*/ 212 h 356"/>
                <a:gd name="T52" fmla="*/ 189 w 204"/>
                <a:gd name="T53" fmla="*/ 22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4" h="356">
                  <a:moveTo>
                    <a:pt x="189" y="212"/>
                  </a:moveTo>
                  <a:lnTo>
                    <a:pt x="182" y="45"/>
                  </a:lnTo>
                  <a:lnTo>
                    <a:pt x="166" y="0"/>
                  </a:lnTo>
                  <a:lnTo>
                    <a:pt x="30" y="7"/>
                  </a:lnTo>
                  <a:lnTo>
                    <a:pt x="60" y="30"/>
                  </a:lnTo>
                  <a:lnTo>
                    <a:pt x="60" y="45"/>
                  </a:lnTo>
                  <a:lnTo>
                    <a:pt x="45" y="68"/>
                  </a:lnTo>
                  <a:lnTo>
                    <a:pt x="15" y="76"/>
                  </a:lnTo>
                  <a:lnTo>
                    <a:pt x="23" y="106"/>
                  </a:lnTo>
                  <a:lnTo>
                    <a:pt x="0" y="144"/>
                  </a:lnTo>
                  <a:lnTo>
                    <a:pt x="7" y="182"/>
                  </a:lnTo>
                  <a:lnTo>
                    <a:pt x="38" y="212"/>
                  </a:lnTo>
                  <a:lnTo>
                    <a:pt x="45" y="235"/>
                  </a:lnTo>
                  <a:lnTo>
                    <a:pt x="53" y="227"/>
                  </a:lnTo>
                  <a:lnTo>
                    <a:pt x="76" y="235"/>
                  </a:lnTo>
                  <a:lnTo>
                    <a:pt x="60" y="280"/>
                  </a:lnTo>
                  <a:lnTo>
                    <a:pt x="106" y="311"/>
                  </a:lnTo>
                  <a:lnTo>
                    <a:pt x="106" y="333"/>
                  </a:lnTo>
                  <a:lnTo>
                    <a:pt x="129" y="356"/>
                  </a:lnTo>
                  <a:lnTo>
                    <a:pt x="136" y="341"/>
                  </a:lnTo>
                  <a:lnTo>
                    <a:pt x="159" y="349"/>
                  </a:lnTo>
                  <a:lnTo>
                    <a:pt x="159" y="326"/>
                  </a:lnTo>
                  <a:lnTo>
                    <a:pt x="182" y="318"/>
                  </a:lnTo>
                  <a:lnTo>
                    <a:pt x="182" y="265"/>
                  </a:lnTo>
                  <a:lnTo>
                    <a:pt x="204" y="235"/>
                  </a:lnTo>
                  <a:lnTo>
                    <a:pt x="189" y="212"/>
                  </a:lnTo>
                  <a:lnTo>
                    <a:pt x="189" y="22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62" name="Freeform 581"/>
            <p:cNvSpPr>
              <a:spLocks/>
            </p:cNvSpPr>
            <p:nvPr/>
          </p:nvSpPr>
          <p:spPr bwMode="auto">
            <a:xfrm>
              <a:off x="3308" y="1921"/>
              <a:ext cx="151" cy="266"/>
            </a:xfrm>
            <a:custGeom>
              <a:avLst/>
              <a:gdLst>
                <a:gd name="T0" fmla="*/ 151 w 151"/>
                <a:gd name="T1" fmla="*/ 190 h 266"/>
                <a:gd name="T2" fmla="*/ 121 w 151"/>
                <a:gd name="T3" fmla="*/ 197 h 266"/>
                <a:gd name="T4" fmla="*/ 121 w 151"/>
                <a:gd name="T5" fmla="*/ 205 h 266"/>
                <a:gd name="T6" fmla="*/ 98 w 151"/>
                <a:gd name="T7" fmla="*/ 250 h 266"/>
                <a:gd name="T8" fmla="*/ 75 w 151"/>
                <a:gd name="T9" fmla="*/ 235 h 266"/>
                <a:gd name="T10" fmla="*/ 68 w 151"/>
                <a:gd name="T11" fmla="*/ 258 h 266"/>
                <a:gd name="T12" fmla="*/ 60 w 151"/>
                <a:gd name="T13" fmla="*/ 250 h 266"/>
                <a:gd name="T14" fmla="*/ 45 w 151"/>
                <a:gd name="T15" fmla="*/ 266 h 266"/>
                <a:gd name="T16" fmla="*/ 22 w 151"/>
                <a:gd name="T17" fmla="*/ 250 h 266"/>
                <a:gd name="T18" fmla="*/ 22 w 151"/>
                <a:gd name="T19" fmla="*/ 266 h 266"/>
                <a:gd name="T20" fmla="*/ 7 w 151"/>
                <a:gd name="T21" fmla="*/ 258 h 266"/>
                <a:gd name="T22" fmla="*/ 0 w 151"/>
                <a:gd name="T23" fmla="*/ 266 h 266"/>
                <a:gd name="T24" fmla="*/ 0 w 151"/>
                <a:gd name="T25" fmla="*/ 235 h 266"/>
                <a:gd name="T26" fmla="*/ 22 w 151"/>
                <a:gd name="T27" fmla="*/ 205 h 266"/>
                <a:gd name="T28" fmla="*/ 7 w 151"/>
                <a:gd name="T29" fmla="*/ 182 h 266"/>
                <a:gd name="T30" fmla="*/ 0 w 151"/>
                <a:gd name="T31" fmla="*/ 15 h 266"/>
                <a:gd name="T32" fmla="*/ 15 w 151"/>
                <a:gd name="T33" fmla="*/ 23 h 266"/>
                <a:gd name="T34" fmla="*/ 37 w 151"/>
                <a:gd name="T35" fmla="*/ 8 h 266"/>
                <a:gd name="T36" fmla="*/ 128 w 151"/>
                <a:gd name="T37" fmla="*/ 0 h 266"/>
                <a:gd name="T38" fmla="*/ 151 w 151"/>
                <a:gd name="T39" fmla="*/ 167 h 266"/>
                <a:gd name="T40" fmla="*/ 151 w 151"/>
                <a:gd name="T41" fmla="*/ 19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1" h="266">
                  <a:moveTo>
                    <a:pt x="151" y="190"/>
                  </a:moveTo>
                  <a:lnTo>
                    <a:pt x="121" y="197"/>
                  </a:lnTo>
                  <a:lnTo>
                    <a:pt x="121" y="205"/>
                  </a:lnTo>
                  <a:lnTo>
                    <a:pt x="98" y="250"/>
                  </a:lnTo>
                  <a:lnTo>
                    <a:pt x="75" y="235"/>
                  </a:lnTo>
                  <a:lnTo>
                    <a:pt x="68" y="258"/>
                  </a:lnTo>
                  <a:lnTo>
                    <a:pt x="60" y="250"/>
                  </a:lnTo>
                  <a:lnTo>
                    <a:pt x="45" y="266"/>
                  </a:lnTo>
                  <a:lnTo>
                    <a:pt x="22" y="250"/>
                  </a:lnTo>
                  <a:lnTo>
                    <a:pt x="22" y="266"/>
                  </a:lnTo>
                  <a:lnTo>
                    <a:pt x="7" y="258"/>
                  </a:lnTo>
                  <a:lnTo>
                    <a:pt x="0" y="266"/>
                  </a:lnTo>
                  <a:lnTo>
                    <a:pt x="0" y="235"/>
                  </a:lnTo>
                  <a:lnTo>
                    <a:pt x="22" y="205"/>
                  </a:lnTo>
                  <a:lnTo>
                    <a:pt x="7" y="182"/>
                  </a:lnTo>
                  <a:lnTo>
                    <a:pt x="0" y="15"/>
                  </a:lnTo>
                  <a:lnTo>
                    <a:pt x="15" y="23"/>
                  </a:lnTo>
                  <a:lnTo>
                    <a:pt x="37" y="8"/>
                  </a:lnTo>
                  <a:lnTo>
                    <a:pt x="128" y="0"/>
                  </a:lnTo>
                  <a:lnTo>
                    <a:pt x="151" y="167"/>
                  </a:lnTo>
                  <a:lnTo>
                    <a:pt x="151" y="19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63" name="Freeform 582"/>
            <p:cNvSpPr>
              <a:spLocks/>
            </p:cNvSpPr>
            <p:nvPr/>
          </p:nvSpPr>
          <p:spPr bwMode="auto">
            <a:xfrm>
              <a:off x="3308" y="1921"/>
              <a:ext cx="151" cy="266"/>
            </a:xfrm>
            <a:custGeom>
              <a:avLst/>
              <a:gdLst>
                <a:gd name="T0" fmla="*/ 151 w 151"/>
                <a:gd name="T1" fmla="*/ 190 h 266"/>
                <a:gd name="T2" fmla="*/ 121 w 151"/>
                <a:gd name="T3" fmla="*/ 197 h 266"/>
                <a:gd name="T4" fmla="*/ 121 w 151"/>
                <a:gd name="T5" fmla="*/ 205 h 266"/>
                <a:gd name="T6" fmla="*/ 98 w 151"/>
                <a:gd name="T7" fmla="*/ 250 h 266"/>
                <a:gd name="T8" fmla="*/ 75 w 151"/>
                <a:gd name="T9" fmla="*/ 235 h 266"/>
                <a:gd name="T10" fmla="*/ 68 w 151"/>
                <a:gd name="T11" fmla="*/ 258 h 266"/>
                <a:gd name="T12" fmla="*/ 60 w 151"/>
                <a:gd name="T13" fmla="*/ 250 h 266"/>
                <a:gd name="T14" fmla="*/ 45 w 151"/>
                <a:gd name="T15" fmla="*/ 266 h 266"/>
                <a:gd name="T16" fmla="*/ 22 w 151"/>
                <a:gd name="T17" fmla="*/ 250 h 266"/>
                <a:gd name="T18" fmla="*/ 22 w 151"/>
                <a:gd name="T19" fmla="*/ 266 h 266"/>
                <a:gd name="T20" fmla="*/ 7 w 151"/>
                <a:gd name="T21" fmla="*/ 258 h 266"/>
                <a:gd name="T22" fmla="*/ 0 w 151"/>
                <a:gd name="T23" fmla="*/ 266 h 266"/>
                <a:gd name="T24" fmla="*/ 0 w 151"/>
                <a:gd name="T25" fmla="*/ 235 h 266"/>
                <a:gd name="T26" fmla="*/ 22 w 151"/>
                <a:gd name="T27" fmla="*/ 205 h 266"/>
                <a:gd name="T28" fmla="*/ 7 w 151"/>
                <a:gd name="T29" fmla="*/ 182 h 266"/>
                <a:gd name="T30" fmla="*/ 0 w 151"/>
                <a:gd name="T31" fmla="*/ 15 h 266"/>
                <a:gd name="T32" fmla="*/ 15 w 151"/>
                <a:gd name="T33" fmla="*/ 23 h 266"/>
                <a:gd name="T34" fmla="*/ 37 w 151"/>
                <a:gd name="T35" fmla="*/ 8 h 266"/>
                <a:gd name="T36" fmla="*/ 128 w 151"/>
                <a:gd name="T37" fmla="*/ 0 h 266"/>
                <a:gd name="T38" fmla="*/ 151 w 151"/>
                <a:gd name="T39" fmla="*/ 167 h 266"/>
                <a:gd name="T40" fmla="*/ 151 w 151"/>
                <a:gd name="T41" fmla="*/ 190 h 266"/>
                <a:gd name="T42" fmla="*/ 151 w 151"/>
                <a:gd name="T43" fmla="*/ 197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1" h="266">
                  <a:moveTo>
                    <a:pt x="151" y="190"/>
                  </a:moveTo>
                  <a:lnTo>
                    <a:pt x="121" y="197"/>
                  </a:lnTo>
                  <a:lnTo>
                    <a:pt x="121" y="205"/>
                  </a:lnTo>
                  <a:lnTo>
                    <a:pt x="98" y="250"/>
                  </a:lnTo>
                  <a:lnTo>
                    <a:pt x="75" y="235"/>
                  </a:lnTo>
                  <a:lnTo>
                    <a:pt x="68" y="258"/>
                  </a:lnTo>
                  <a:lnTo>
                    <a:pt x="60" y="250"/>
                  </a:lnTo>
                  <a:lnTo>
                    <a:pt x="45" y="266"/>
                  </a:lnTo>
                  <a:lnTo>
                    <a:pt x="22" y="250"/>
                  </a:lnTo>
                  <a:lnTo>
                    <a:pt x="22" y="266"/>
                  </a:lnTo>
                  <a:lnTo>
                    <a:pt x="7" y="258"/>
                  </a:lnTo>
                  <a:lnTo>
                    <a:pt x="0" y="266"/>
                  </a:lnTo>
                  <a:lnTo>
                    <a:pt x="0" y="235"/>
                  </a:lnTo>
                  <a:lnTo>
                    <a:pt x="22" y="205"/>
                  </a:lnTo>
                  <a:lnTo>
                    <a:pt x="7" y="182"/>
                  </a:lnTo>
                  <a:lnTo>
                    <a:pt x="0" y="15"/>
                  </a:lnTo>
                  <a:lnTo>
                    <a:pt x="15" y="23"/>
                  </a:lnTo>
                  <a:lnTo>
                    <a:pt x="37" y="8"/>
                  </a:lnTo>
                  <a:lnTo>
                    <a:pt x="128" y="0"/>
                  </a:lnTo>
                  <a:lnTo>
                    <a:pt x="151" y="167"/>
                  </a:lnTo>
                  <a:lnTo>
                    <a:pt x="151" y="190"/>
                  </a:lnTo>
                  <a:lnTo>
                    <a:pt x="151" y="19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64" name="Freeform 583"/>
            <p:cNvSpPr>
              <a:spLocks/>
            </p:cNvSpPr>
            <p:nvPr/>
          </p:nvSpPr>
          <p:spPr bwMode="auto">
            <a:xfrm>
              <a:off x="2876" y="1830"/>
              <a:ext cx="310" cy="205"/>
            </a:xfrm>
            <a:custGeom>
              <a:avLst/>
              <a:gdLst>
                <a:gd name="T0" fmla="*/ 310 w 310"/>
                <a:gd name="T1" fmla="*/ 91 h 205"/>
                <a:gd name="T2" fmla="*/ 280 w 310"/>
                <a:gd name="T3" fmla="*/ 68 h 205"/>
                <a:gd name="T4" fmla="*/ 265 w 310"/>
                <a:gd name="T5" fmla="*/ 53 h 205"/>
                <a:gd name="T6" fmla="*/ 250 w 310"/>
                <a:gd name="T7" fmla="*/ 0 h 205"/>
                <a:gd name="T8" fmla="*/ 8 w 310"/>
                <a:gd name="T9" fmla="*/ 8 h 205"/>
                <a:gd name="T10" fmla="*/ 0 w 310"/>
                <a:gd name="T11" fmla="*/ 8 h 205"/>
                <a:gd name="T12" fmla="*/ 8 w 310"/>
                <a:gd name="T13" fmla="*/ 30 h 205"/>
                <a:gd name="T14" fmla="*/ 0 w 310"/>
                <a:gd name="T15" fmla="*/ 61 h 205"/>
                <a:gd name="T16" fmla="*/ 8 w 310"/>
                <a:gd name="T17" fmla="*/ 76 h 205"/>
                <a:gd name="T18" fmla="*/ 30 w 310"/>
                <a:gd name="T19" fmla="*/ 137 h 205"/>
                <a:gd name="T20" fmla="*/ 38 w 310"/>
                <a:gd name="T21" fmla="*/ 137 h 205"/>
                <a:gd name="T22" fmla="*/ 46 w 310"/>
                <a:gd name="T23" fmla="*/ 197 h 205"/>
                <a:gd name="T24" fmla="*/ 235 w 310"/>
                <a:gd name="T25" fmla="*/ 190 h 205"/>
                <a:gd name="T26" fmla="*/ 250 w 310"/>
                <a:gd name="T27" fmla="*/ 205 h 205"/>
                <a:gd name="T28" fmla="*/ 273 w 310"/>
                <a:gd name="T29" fmla="*/ 167 h 205"/>
                <a:gd name="T30" fmla="*/ 265 w 310"/>
                <a:gd name="T31" fmla="*/ 137 h 205"/>
                <a:gd name="T32" fmla="*/ 295 w 310"/>
                <a:gd name="T33" fmla="*/ 129 h 205"/>
                <a:gd name="T34" fmla="*/ 310 w 310"/>
                <a:gd name="T35" fmla="*/ 106 h 205"/>
                <a:gd name="T36" fmla="*/ 310 w 310"/>
                <a:gd name="T37" fmla="*/ 9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0" h="205">
                  <a:moveTo>
                    <a:pt x="310" y="91"/>
                  </a:moveTo>
                  <a:lnTo>
                    <a:pt x="280" y="68"/>
                  </a:lnTo>
                  <a:lnTo>
                    <a:pt x="265" y="53"/>
                  </a:lnTo>
                  <a:lnTo>
                    <a:pt x="250" y="0"/>
                  </a:lnTo>
                  <a:lnTo>
                    <a:pt x="8" y="8"/>
                  </a:lnTo>
                  <a:lnTo>
                    <a:pt x="0" y="8"/>
                  </a:lnTo>
                  <a:lnTo>
                    <a:pt x="8" y="30"/>
                  </a:lnTo>
                  <a:lnTo>
                    <a:pt x="0" y="61"/>
                  </a:lnTo>
                  <a:lnTo>
                    <a:pt x="8" y="76"/>
                  </a:lnTo>
                  <a:lnTo>
                    <a:pt x="30" y="137"/>
                  </a:lnTo>
                  <a:lnTo>
                    <a:pt x="38" y="137"/>
                  </a:lnTo>
                  <a:lnTo>
                    <a:pt x="46" y="197"/>
                  </a:lnTo>
                  <a:lnTo>
                    <a:pt x="235" y="190"/>
                  </a:lnTo>
                  <a:lnTo>
                    <a:pt x="250" y="205"/>
                  </a:lnTo>
                  <a:lnTo>
                    <a:pt x="273" y="167"/>
                  </a:lnTo>
                  <a:lnTo>
                    <a:pt x="265" y="137"/>
                  </a:lnTo>
                  <a:lnTo>
                    <a:pt x="295" y="129"/>
                  </a:lnTo>
                  <a:lnTo>
                    <a:pt x="310" y="106"/>
                  </a:lnTo>
                  <a:lnTo>
                    <a:pt x="310" y="91"/>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65" name="Freeform 584"/>
            <p:cNvSpPr>
              <a:spLocks/>
            </p:cNvSpPr>
            <p:nvPr/>
          </p:nvSpPr>
          <p:spPr bwMode="auto">
            <a:xfrm>
              <a:off x="2876" y="1830"/>
              <a:ext cx="310" cy="205"/>
            </a:xfrm>
            <a:custGeom>
              <a:avLst/>
              <a:gdLst>
                <a:gd name="T0" fmla="*/ 310 w 310"/>
                <a:gd name="T1" fmla="*/ 91 h 205"/>
                <a:gd name="T2" fmla="*/ 280 w 310"/>
                <a:gd name="T3" fmla="*/ 68 h 205"/>
                <a:gd name="T4" fmla="*/ 265 w 310"/>
                <a:gd name="T5" fmla="*/ 53 h 205"/>
                <a:gd name="T6" fmla="*/ 250 w 310"/>
                <a:gd name="T7" fmla="*/ 0 h 205"/>
                <a:gd name="T8" fmla="*/ 8 w 310"/>
                <a:gd name="T9" fmla="*/ 8 h 205"/>
                <a:gd name="T10" fmla="*/ 0 w 310"/>
                <a:gd name="T11" fmla="*/ 8 h 205"/>
                <a:gd name="T12" fmla="*/ 8 w 310"/>
                <a:gd name="T13" fmla="*/ 30 h 205"/>
                <a:gd name="T14" fmla="*/ 0 w 310"/>
                <a:gd name="T15" fmla="*/ 61 h 205"/>
                <a:gd name="T16" fmla="*/ 8 w 310"/>
                <a:gd name="T17" fmla="*/ 76 h 205"/>
                <a:gd name="T18" fmla="*/ 30 w 310"/>
                <a:gd name="T19" fmla="*/ 137 h 205"/>
                <a:gd name="T20" fmla="*/ 38 w 310"/>
                <a:gd name="T21" fmla="*/ 137 h 205"/>
                <a:gd name="T22" fmla="*/ 46 w 310"/>
                <a:gd name="T23" fmla="*/ 197 h 205"/>
                <a:gd name="T24" fmla="*/ 235 w 310"/>
                <a:gd name="T25" fmla="*/ 190 h 205"/>
                <a:gd name="T26" fmla="*/ 250 w 310"/>
                <a:gd name="T27" fmla="*/ 205 h 205"/>
                <a:gd name="T28" fmla="*/ 273 w 310"/>
                <a:gd name="T29" fmla="*/ 167 h 205"/>
                <a:gd name="T30" fmla="*/ 265 w 310"/>
                <a:gd name="T31" fmla="*/ 137 h 205"/>
                <a:gd name="T32" fmla="*/ 295 w 310"/>
                <a:gd name="T33" fmla="*/ 129 h 205"/>
                <a:gd name="T34" fmla="*/ 310 w 310"/>
                <a:gd name="T35" fmla="*/ 106 h 205"/>
                <a:gd name="T36" fmla="*/ 310 w 310"/>
                <a:gd name="T37" fmla="*/ 91 h 205"/>
                <a:gd name="T38" fmla="*/ 310 w 310"/>
                <a:gd name="T39" fmla="*/ 9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0" h="205">
                  <a:moveTo>
                    <a:pt x="310" y="91"/>
                  </a:moveTo>
                  <a:lnTo>
                    <a:pt x="280" y="68"/>
                  </a:lnTo>
                  <a:lnTo>
                    <a:pt x="265" y="53"/>
                  </a:lnTo>
                  <a:lnTo>
                    <a:pt x="250" y="0"/>
                  </a:lnTo>
                  <a:lnTo>
                    <a:pt x="8" y="8"/>
                  </a:lnTo>
                  <a:lnTo>
                    <a:pt x="0" y="8"/>
                  </a:lnTo>
                  <a:lnTo>
                    <a:pt x="8" y="30"/>
                  </a:lnTo>
                  <a:lnTo>
                    <a:pt x="0" y="61"/>
                  </a:lnTo>
                  <a:lnTo>
                    <a:pt x="8" y="76"/>
                  </a:lnTo>
                  <a:lnTo>
                    <a:pt x="30" y="137"/>
                  </a:lnTo>
                  <a:lnTo>
                    <a:pt x="38" y="137"/>
                  </a:lnTo>
                  <a:lnTo>
                    <a:pt x="46" y="197"/>
                  </a:lnTo>
                  <a:lnTo>
                    <a:pt x="235" y="190"/>
                  </a:lnTo>
                  <a:lnTo>
                    <a:pt x="250" y="205"/>
                  </a:lnTo>
                  <a:lnTo>
                    <a:pt x="273" y="167"/>
                  </a:lnTo>
                  <a:lnTo>
                    <a:pt x="265" y="137"/>
                  </a:lnTo>
                  <a:lnTo>
                    <a:pt x="295" y="129"/>
                  </a:lnTo>
                  <a:lnTo>
                    <a:pt x="310" y="106"/>
                  </a:lnTo>
                  <a:lnTo>
                    <a:pt x="310" y="91"/>
                  </a:lnTo>
                  <a:lnTo>
                    <a:pt x="310" y="9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66" name="Freeform 585"/>
            <p:cNvSpPr>
              <a:spLocks/>
            </p:cNvSpPr>
            <p:nvPr/>
          </p:nvSpPr>
          <p:spPr bwMode="auto">
            <a:xfrm>
              <a:off x="2604" y="2050"/>
              <a:ext cx="371" cy="205"/>
            </a:xfrm>
            <a:custGeom>
              <a:avLst/>
              <a:gdLst>
                <a:gd name="T0" fmla="*/ 371 w 371"/>
                <a:gd name="T1" fmla="*/ 205 h 205"/>
                <a:gd name="T2" fmla="*/ 0 w 371"/>
                <a:gd name="T3" fmla="*/ 197 h 205"/>
                <a:gd name="T4" fmla="*/ 7 w 371"/>
                <a:gd name="T5" fmla="*/ 0 h 205"/>
                <a:gd name="T6" fmla="*/ 340 w 371"/>
                <a:gd name="T7" fmla="*/ 15 h 205"/>
                <a:gd name="T8" fmla="*/ 355 w 371"/>
                <a:gd name="T9" fmla="*/ 23 h 205"/>
                <a:gd name="T10" fmla="*/ 355 w 371"/>
                <a:gd name="T11" fmla="*/ 30 h 205"/>
                <a:gd name="T12" fmla="*/ 348 w 371"/>
                <a:gd name="T13" fmla="*/ 46 h 205"/>
                <a:gd name="T14" fmla="*/ 371 w 371"/>
                <a:gd name="T15" fmla="*/ 68 h 205"/>
                <a:gd name="T16" fmla="*/ 371 w 371"/>
                <a:gd name="T17"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1" h="205">
                  <a:moveTo>
                    <a:pt x="371" y="205"/>
                  </a:moveTo>
                  <a:lnTo>
                    <a:pt x="0" y="197"/>
                  </a:lnTo>
                  <a:lnTo>
                    <a:pt x="7" y="0"/>
                  </a:lnTo>
                  <a:lnTo>
                    <a:pt x="340" y="15"/>
                  </a:lnTo>
                  <a:lnTo>
                    <a:pt x="355" y="23"/>
                  </a:lnTo>
                  <a:lnTo>
                    <a:pt x="355" y="30"/>
                  </a:lnTo>
                  <a:lnTo>
                    <a:pt x="348" y="46"/>
                  </a:lnTo>
                  <a:lnTo>
                    <a:pt x="371" y="68"/>
                  </a:lnTo>
                  <a:lnTo>
                    <a:pt x="371" y="205"/>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67" name="Freeform 586"/>
            <p:cNvSpPr>
              <a:spLocks/>
            </p:cNvSpPr>
            <p:nvPr/>
          </p:nvSpPr>
          <p:spPr bwMode="auto">
            <a:xfrm>
              <a:off x="2604" y="2050"/>
              <a:ext cx="371" cy="212"/>
            </a:xfrm>
            <a:custGeom>
              <a:avLst/>
              <a:gdLst>
                <a:gd name="T0" fmla="*/ 371 w 371"/>
                <a:gd name="T1" fmla="*/ 205 h 212"/>
                <a:gd name="T2" fmla="*/ 0 w 371"/>
                <a:gd name="T3" fmla="*/ 197 h 212"/>
                <a:gd name="T4" fmla="*/ 7 w 371"/>
                <a:gd name="T5" fmla="*/ 0 h 212"/>
                <a:gd name="T6" fmla="*/ 340 w 371"/>
                <a:gd name="T7" fmla="*/ 15 h 212"/>
                <a:gd name="T8" fmla="*/ 355 w 371"/>
                <a:gd name="T9" fmla="*/ 23 h 212"/>
                <a:gd name="T10" fmla="*/ 355 w 371"/>
                <a:gd name="T11" fmla="*/ 30 h 212"/>
                <a:gd name="T12" fmla="*/ 348 w 371"/>
                <a:gd name="T13" fmla="*/ 46 h 212"/>
                <a:gd name="T14" fmla="*/ 371 w 371"/>
                <a:gd name="T15" fmla="*/ 68 h 212"/>
                <a:gd name="T16" fmla="*/ 371 w 371"/>
                <a:gd name="T17" fmla="*/ 205 h 212"/>
                <a:gd name="T18" fmla="*/ 371 w 371"/>
                <a:gd name="T19" fmla="*/ 21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1" h="212">
                  <a:moveTo>
                    <a:pt x="371" y="205"/>
                  </a:moveTo>
                  <a:lnTo>
                    <a:pt x="0" y="197"/>
                  </a:lnTo>
                  <a:lnTo>
                    <a:pt x="7" y="0"/>
                  </a:lnTo>
                  <a:lnTo>
                    <a:pt x="340" y="15"/>
                  </a:lnTo>
                  <a:lnTo>
                    <a:pt x="355" y="23"/>
                  </a:lnTo>
                  <a:lnTo>
                    <a:pt x="355" y="30"/>
                  </a:lnTo>
                  <a:lnTo>
                    <a:pt x="348" y="46"/>
                  </a:lnTo>
                  <a:lnTo>
                    <a:pt x="371" y="68"/>
                  </a:lnTo>
                  <a:lnTo>
                    <a:pt x="371" y="205"/>
                  </a:lnTo>
                  <a:lnTo>
                    <a:pt x="371" y="21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68" name="Freeform 587"/>
            <p:cNvSpPr>
              <a:spLocks/>
            </p:cNvSpPr>
            <p:nvPr/>
          </p:nvSpPr>
          <p:spPr bwMode="auto">
            <a:xfrm>
              <a:off x="3239" y="2088"/>
              <a:ext cx="371" cy="190"/>
            </a:xfrm>
            <a:custGeom>
              <a:avLst/>
              <a:gdLst>
                <a:gd name="T0" fmla="*/ 341 w 371"/>
                <a:gd name="T1" fmla="*/ 61 h 190"/>
                <a:gd name="T2" fmla="*/ 333 w 371"/>
                <a:gd name="T3" fmla="*/ 30 h 190"/>
                <a:gd name="T4" fmla="*/ 318 w 371"/>
                <a:gd name="T5" fmla="*/ 15 h 190"/>
                <a:gd name="T6" fmla="*/ 296 w 371"/>
                <a:gd name="T7" fmla="*/ 23 h 190"/>
                <a:gd name="T8" fmla="*/ 280 w 371"/>
                <a:gd name="T9" fmla="*/ 23 h 190"/>
                <a:gd name="T10" fmla="*/ 250 w 371"/>
                <a:gd name="T11" fmla="*/ 15 h 190"/>
                <a:gd name="T12" fmla="*/ 235 w 371"/>
                <a:gd name="T13" fmla="*/ 0 h 190"/>
                <a:gd name="T14" fmla="*/ 220 w 371"/>
                <a:gd name="T15" fmla="*/ 0 h 190"/>
                <a:gd name="T16" fmla="*/ 220 w 371"/>
                <a:gd name="T17" fmla="*/ 23 h 190"/>
                <a:gd name="T18" fmla="*/ 190 w 371"/>
                <a:gd name="T19" fmla="*/ 30 h 190"/>
                <a:gd name="T20" fmla="*/ 190 w 371"/>
                <a:gd name="T21" fmla="*/ 38 h 190"/>
                <a:gd name="T22" fmla="*/ 167 w 371"/>
                <a:gd name="T23" fmla="*/ 83 h 190"/>
                <a:gd name="T24" fmla="*/ 144 w 371"/>
                <a:gd name="T25" fmla="*/ 68 h 190"/>
                <a:gd name="T26" fmla="*/ 137 w 371"/>
                <a:gd name="T27" fmla="*/ 91 h 190"/>
                <a:gd name="T28" fmla="*/ 129 w 371"/>
                <a:gd name="T29" fmla="*/ 83 h 190"/>
                <a:gd name="T30" fmla="*/ 114 w 371"/>
                <a:gd name="T31" fmla="*/ 99 h 190"/>
                <a:gd name="T32" fmla="*/ 91 w 371"/>
                <a:gd name="T33" fmla="*/ 83 h 190"/>
                <a:gd name="T34" fmla="*/ 91 w 371"/>
                <a:gd name="T35" fmla="*/ 99 h 190"/>
                <a:gd name="T36" fmla="*/ 76 w 371"/>
                <a:gd name="T37" fmla="*/ 91 h 190"/>
                <a:gd name="T38" fmla="*/ 69 w 371"/>
                <a:gd name="T39" fmla="*/ 99 h 190"/>
                <a:gd name="T40" fmla="*/ 69 w 371"/>
                <a:gd name="T41" fmla="*/ 121 h 190"/>
                <a:gd name="T42" fmla="*/ 46 w 371"/>
                <a:gd name="T43" fmla="*/ 129 h 190"/>
                <a:gd name="T44" fmla="*/ 46 w 371"/>
                <a:gd name="T45" fmla="*/ 152 h 190"/>
                <a:gd name="T46" fmla="*/ 23 w 371"/>
                <a:gd name="T47" fmla="*/ 144 h 190"/>
                <a:gd name="T48" fmla="*/ 16 w 371"/>
                <a:gd name="T49" fmla="*/ 159 h 190"/>
                <a:gd name="T50" fmla="*/ 16 w 371"/>
                <a:gd name="T51" fmla="*/ 174 h 190"/>
                <a:gd name="T52" fmla="*/ 0 w 371"/>
                <a:gd name="T53" fmla="*/ 190 h 190"/>
                <a:gd name="T54" fmla="*/ 76 w 371"/>
                <a:gd name="T55" fmla="*/ 182 h 190"/>
                <a:gd name="T56" fmla="*/ 69 w 371"/>
                <a:gd name="T57" fmla="*/ 174 h 190"/>
                <a:gd name="T58" fmla="*/ 296 w 371"/>
                <a:gd name="T59" fmla="*/ 152 h 190"/>
                <a:gd name="T60" fmla="*/ 318 w 371"/>
                <a:gd name="T61" fmla="*/ 144 h 190"/>
                <a:gd name="T62" fmla="*/ 371 w 371"/>
                <a:gd name="T63" fmla="*/ 83 h 190"/>
                <a:gd name="T64" fmla="*/ 341 w 371"/>
                <a:gd name="T65" fmla="*/ 6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1" h="190">
                  <a:moveTo>
                    <a:pt x="341" y="61"/>
                  </a:moveTo>
                  <a:lnTo>
                    <a:pt x="333" y="30"/>
                  </a:lnTo>
                  <a:lnTo>
                    <a:pt x="318" y="15"/>
                  </a:lnTo>
                  <a:lnTo>
                    <a:pt x="296" y="23"/>
                  </a:lnTo>
                  <a:lnTo>
                    <a:pt x="280" y="23"/>
                  </a:lnTo>
                  <a:lnTo>
                    <a:pt x="250" y="15"/>
                  </a:lnTo>
                  <a:lnTo>
                    <a:pt x="235" y="0"/>
                  </a:lnTo>
                  <a:lnTo>
                    <a:pt x="220" y="0"/>
                  </a:lnTo>
                  <a:lnTo>
                    <a:pt x="220" y="23"/>
                  </a:lnTo>
                  <a:lnTo>
                    <a:pt x="190" y="30"/>
                  </a:lnTo>
                  <a:lnTo>
                    <a:pt x="190" y="38"/>
                  </a:lnTo>
                  <a:lnTo>
                    <a:pt x="167" y="83"/>
                  </a:lnTo>
                  <a:lnTo>
                    <a:pt x="144" y="68"/>
                  </a:lnTo>
                  <a:lnTo>
                    <a:pt x="137" y="91"/>
                  </a:lnTo>
                  <a:lnTo>
                    <a:pt x="129" y="83"/>
                  </a:lnTo>
                  <a:lnTo>
                    <a:pt x="114" y="99"/>
                  </a:lnTo>
                  <a:lnTo>
                    <a:pt x="91" y="83"/>
                  </a:lnTo>
                  <a:lnTo>
                    <a:pt x="91" y="99"/>
                  </a:lnTo>
                  <a:lnTo>
                    <a:pt x="76" y="91"/>
                  </a:lnTo>
                  <a:lnTo>
                    <a:pt x="69" y="99"/>
                  </a:lnTo>
                  <a:lnTo>
                    <a:pt x="69" y="121"/>
                  </a:lnTo>
                  <a:lnTo>
                    <a:pt x="46" y="129"/>
                  </a:lnTo>
                  <a:lnTo>
                    <a:pt x="46" y="152"/>
                  </a:lnTo>
                  <a:lnTo>
                    <a:pt x="23" y="144"/>
                  </a:lnTo>
                  <a:lnTo>
                    <a:pt x="16" y="159"/>
                  </a:lnTo>
                  <a:lnTo>
                    <a:pt x="16" y="174"/>
                  </a:lnTo>
                  <a:lnTo>
                    <a:pt x="0" y="190"/>
                  </a:lnTo>
                  <a:lnTo>
                    <a:pt x="76" y="182"/>
                  </a:lnTo>
                  <a:lnTo>
                    <a:pt x="69" y="174"/>
                  </a:lnTo>
                  <a:lnTo>
                    <a:pt x="296" y="152"/>
                  </a:lnTo>
                  <a:lnTo>
                    <a:pt x="318" y="144"/>
                  </a:lnTo>
                  <a:lnTo>
                    <a:pt x="371" y="83"/>
                  </a:lnTo>
                  <a:lnTo>
                    <a:pt x="341" y="6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69" name="Freeform 588"/>
            <p:cNvSpPr>
              <a:spLocks/>
            </p:cNvSpPr>
            <p:nvPr/>
          </p:nvSpPr>
          <p:spPr bwMode="auto">
            <a:xfrm>
              <a:off x="3239" y="2088"/>
              <a:ext cx="371" cy="190"/>
            </a:xfrm>
            <a:custGeom>
              <a:avLst/>
              <a:gdLst>
                <a:gd name="T0" fmla="*/ 341 w 371"/>
                <a:gd name="T1" fmla="*/ 61 h 190"/>
                <a:gd name="T2" fmla="*/ 333 w 371"/>
                <a:gd name="T3" fmla="*/ 30 h 190"/>
                <a:gd name="T4" fmla="*/ 318 w 371"/>
                <a:gd name="T5" fmla="*/ 15 h 190"/>
                <a:gd name="T6" fmla="*/ 296 w 371"/>
                <a:gd name="T7" fmla="*/ 23 h 190"/>
                <a:gd name="T8" fmla="*/ 280 w 371"/>
                <a:gd name="T9" fmla="*/ 23 h 190"/>
                <a:gd name="T10" fmla="*/ 250 w 371"/>
                <a:gd name="T11" fmla="*/ 15 h 190"/>
                <a:gd name="T12" fmla="*/ 235 w 371"/>
                <a:gd name="T13" fmla="*/ 0 h 190"/>
                <a:gd name="T14" fmla="*/ 220 w 371"/>
                <a:gd name="T15" fmla="*/ 0 h 190"/>
                <a:gd name="T16" fmla="*/ 220 w 371"/>
                <a:gd name="T17" fmla="*/ 23 h 190"/>
                <a:gd name="T18" fmla="*/ 190 w 371"/>
                <a:gd name="T19" fmla="*/ 30 h 190"/>
                <a:gd name="T20" fmla="*/ 190 w 371"/>
                <a:gd name="T21" fmla="*/ 38 h 190"/>
                <a:gd name="T22" fmla="*/ 167 w 371"/>
                <a:gd name="T23" fmla="*/ 83 h 190"/>
                <a:gd name="T24" fmla="*/ 144 w 371"/>
                <a:gd name="T25" fmla="*/ 68 h 190"/>
                <a:gd name="T26" fmla="*/ 137 w 371"/>
                <a:gd name="T27" fmla="*/ 91 h 190"/>
                <a:gd name="T28" fmla="*/ 129 w 371"/>
                <a:gd name="T29" fmla="*/ 83 h 190"/>
                <a:gd name="T30" fmla="*/ 114 w 371"/>
                <a:gd name="T31" fmla="*/ 99 h 190"/>
                <a:gd name="T32" fmla="*/ 91 w 371"/>
                <a:gd name="T33" fmla="*/ 83 h 190"/>
                <a:gd name="T34" fmla="*/ 91 w 371"/>
                <a:gd name="T35" fmla="*/ 99 h 190"/>
                <a:gd name="T36" fmla="*/ 76 w 371"/>
                <a:gd name="T37" fmla="*/ 91 h 190"/>
                <a:gd name="T38" fmla="*/ 69 w 371"/>
                <a:gd name="T39" fmla="*/ 99 h 190"/>
                <a:gd name="T40" fmla="*/ 69 w 371"/>
                <a:gd name="T41" fmla="*/ 121 h 190"/>
                <a:gd name="T42" fmla="*/ 46 w 371"/>
                <a:gd name="T43" fmla="*/ 129 h 190"/>
                <a:gd name="T44" fmla="*/ 46 w 371"/>
                <a:gd name="T45" fmla="*/ 152 h 190"/>
                <a:gd name="T46" fmla="*/ 23 w 371"/>
                <a:gd name="T47" fmla="*/ 144 h 190"/>
                <a:gd name="T48" fmla="*/ 16 w 371"/>
                <a:gd name="T49" fmla="*/ 159 h 190"/>
                <a:gd name="T50" fmla="*/ 16 w 371"/>
                <a:gd name="T51" fmla="*/ 174 h 190"/>
                <a:gd name="T52" fmla="*/ 0 w 371"/>
                <a:gd name="T53" fmla="*/ 190 h 190"/>
                <a:gd name="T54" fmla="*/ 76 w 371"/>
                <a:gd name="T55" fmla="*/ 182 h 190"/>
                <a:gd name="T56" fmla="*/ 69 w 371"/>
                <a:gd name="T57" fmla="*/ 174 h 190"/>
                <a:gd name="T58" fmla="*/ 296 w 371"/>
                <a:gd name="T59" fmla="*/ 152 h 190"/>
                <a:gd name="T60" fmla="*/ 318 w 371"/>
                <a:gd name="T61" fmla="*/ 144 h 190"/>
                <a:gd name="T62" fmla="*/ 371 w 371"/>
                <a:gd name="T63" fmla="*/ 83 h 190"/>
                <a:gd name="T64" fmla="*/ 341 w 371"/>
                <a:gd name="T65" fmla="*/ 61 h 190"/>
                <a:gd name="T66" fmla="*/ 341 w 371"/>
                <a:gd name="T67" fmla="*/ 68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1" h="190">
                  <a:moveTo>
                    <a:pt x="341" y="61"/>
                  </a:moveTo>
                  <a:lnTo>
                    <a:pt x="333" y="30"/>
                  </a:lnTo>
                  <a:lnTo>
                    <a:pt x="318" y="15"/>
                  </a:lnTo>
                  <a:lnTo>
                    <a:pt x="296" y="23"/>
                  </a:lnTo>
                  <a:lnTo>
                    <a:pt x="280" y="23"/>
                  </a:lnTo>
                  <a:lnTo>
                    <a:pt x="250" y="15"/>
                  </a:lnTo>
                  <a:lnTo>
                    <a:pt x="235" y="0"/>
                  </a:lnTo>
                  <a:lnTo>
                    <a:pt x="220" y="0"/>
                  </a:lnTo>
                  <a:lnTo>
                    <a:pt x="220" y="23"/>
                  </a:lnTo>
                  <a:lnTo>
                    <a:pt x="190" y="30"/>
                  </a:lnTo>
                  <a:lnTo>
                    <a:pt x="190" y="38"/>
                  </a:lnTo>
                  <a:lnTo>
                    <a:pt x="167" y="83"/>
                  </a:lnTo>
                  <a:lnTo>
                    <a:pt x="144" y="68"/>
                  </a:lnTo>
                  <a:lnTo>
                    <a:pt x="137" y="91"/>
                  </a:lnTo>
                  <a:lnTo>
                    <a:pt x="129" y="83"/>
                  </a:lnTo>
                  <a:lnTo>
                    <a:pt x="114" y="99"/>
                  </a:lnTo>
                  <a:lnTo>
                    <a:pt x="91" y="83"/>
                  </a:lnTo>
                  <a:lnTo>
                    <a:pt x="91" y="99"/>
                  </a:lnTo>
                  <a:lnTo>
                    <a:pt x="76" y="91"/>
                  </a:lnTo>
                  <a:lnTo>
                    <a:pt x="69" y="99"/>
                  </a:lnTo>
                  <a:lnTo>
                    <a:pt x="69" y="121"/>
                  </a:lnTo>
                  <a:lnTo>
                    <a:pt x="46" y="129"/>
                  </a:lnTo>
                  <a:lnTo>
                    <a:pt x="46" y="152"/>
                  </a:lnTo>
                  <a:lnTo>
                    <a:pt x="23" y="144"/>
                  </a:lnTo>
                  <a:lnTo>
                    <a:pt x="16" y="159"/>
                  </a:lnTo>
                  <a:lnTo>
                    <a:pt x="16" y="174"/>
                  </a:lnTo>
                  <a:lnTo>
                    <a:pt x="0" y="190"/>
                  </a:lnTo>
                  <a:lnTo>
                    <a:pt x="76" y="182"/>
                  </a:lnTo>
                  <a:lnTo>
                    <a:pt x="69" y="174"/>
                  </a:lnTo>
                  <a:lnTo>
                    <a:pt x="296" y="152"/>
                  </a:lnTo>
                  <a:lnTo>
                    <a:pt x="318" y="144"/>
                  </a:lnTo>
                  <a:lnTo>
                    <a:pt x="371" y="83"/>
                  </a:lnTo>
                  <a:lnTo>
                    <a:pt x="341" y="61"/>
                  </a:lnTo>
                  <a:lnTo>
                    <a:pt x="341" y="6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70" name="Freeform 589"/>
            <p:cNvSpPr>
              <a:spLocks/>
            </p:cNvSpPr>
            <p:nvPr/>
          </p:nvSpPr>
          <p:spPr bwMode="auto">
            <a:xfrm>
              <a:off x="3012" y="2505"/>
              <a:ext cx="280" cy="250"/>
            </a:xfrm>
            <a:custGeom>
              <a:avLst/>
              <a:gdLst>
                <a:gd name="T0" fmla="*/ 250 w 280"/>
                <a:gd name="T1" fmla="*/ 228 h 250"/>
                <a:gd name="T2" fmla="*/ 258 w 280"/>
                <a:gd name="T3" fmla="*/ 213 h 250"/>
                <a:gd name="T4" fmla="*/ 273 w 280"/>
                <a:gd name="T5" fmla="*/ 175 h 250"/>
                <a:gd name="T6" fmla="*/ 235 w 280"/>
                <a:gd name="T7" fmla="*/ 190 h 250"/>
                <a:gd name="T8" fmla="*/ 243 w 280"/>
                <a:gd name="T9" fmla="*/ 175 h 250"/>
                <a:gd name="T10" fmla="*/ 205 w 280"/>
                <a:gd name="T11" fmla="*/ 182 h 250"/>
                <a:gd name="T12" fmla="*/ 250 w 280"/>
                <a:gd name="T13" fmla="*/ 175 h 250"/>
                <a:gd name="T14" fmla="*/ 235 w 280"/>
                <a:gd name="T15" fmla="*/ 122 h 250"/>
                <a:gd name="T16" fmla="*/ 129 w 280"/>
                <a:gd name="T17" fmla="*/ 114 h 250"/>
                <a:gd name="T18" fmla="*/ 137 w 280"/>
                <a:gd name="T19" fmla="*/ 91 h 250"/>
                <a:gd name="T20" fmla="*/ 144 w 280"/>
                <a:gd name="T21" fmla="*/ 76 h 250"/>
                <a:gd name="T22" fmla="*/ 152 w 280"/>
                <a:gd name="T23" fmla="*/ 53 h 250"/>
                <a:gd name="T24" fmla="*/ 159 w 280"/>
                <a:gd name="T25" fmla="*/ 31 h 250"/>
                <a:gd name="T26" fmla="*/ 159 w 280"/>
                <a:gd name="T27" fmla="*/ 23 h 250"/>
                <a:gd name="T28" fmla="*/ 152 w 280"/>
                <a:gd name="T29" fmla="*/ 0 h 250"/>
                <a:gd name="T30" fmla="*/ 0 w 280"/>
                <a:gd name="T31" fmla="*/ 68 h 250"/>
                <a:gd name="T32" fmla="*/ 16 w 280"/>
                <a:gd name="T33" fmla="*/ 197 h 250"/>
                <a:gd name="T34" fmla="*/ 53 w 280"/>
                <a:gd name="T35" fmla="*/ 213 h 250"/>
                <a:gd name="T36" fmla="*/ 137 w 280"/>
                <a:gd name="T37" fmla="*/ 220 h 250"/>
                <a:gd name="T38" fmla="*/ 121 w 280"/>
                <a:gd name="T39" fmla="*/ 205 h 250"/>
                <a:gd name="T40" fmla="*/ 137 w 280"/>
                <a:gd name="T41" fmla="*/ 213 h 250"/>
                <a:gd name="T42" fmla="*/ 159 w 280"/>
                <a:gd name="T43" fmla="*/ 228 h 250"/>
                <a:gd name="T44" fmla="*/ 159 w 280"/>
                <a:gd name="T45" fmla="*/ 235 h 250"/>
                <a:gd name="T46" fmla="*/ 159 w 280"/>
                <a:gd name="T47" fmla="*/ 243 h 250"/>
                <a:gd name="T48" fmla="*/ 205 w 280"/>
                <a:gd name="T49" fmla="*/ 235 h 250"/>
                <a:gd name="T50" fmla="*/ 227 w 280"/>
                <a:gd name="T51" fmla="*/ 243 h 250"/>
                <a:gd name="T52" fmla="*/ 212 w 280"/>
                <a:gd name="T53" fmla="*/ 220 h 250"/>
                <a:gd name="T54" fmla="*/ 212 w 280"/>
                <a:gd name="T55" fmla="*/ 197 h 250"/>
                <a:gd name="T56" fmla="*/ 227 w 280"/>
                <a:gd name="T57" fmla="*/ 220 h 250"/>
                <a:gd name="T58" fmla="*/ 243 w 280"/>
                <a:gd name="T59" fmla="*/ 235 h 250"/>
                <a:gd name="T60" fmla="*/ 265 w 280"/>
                <a:gd name="T61" fmla="*/ 243 h 250"/>
                <a:gd name="T62" fmla="*/ 280 w 280"/>
                <a:gd name="T63"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0" h="250">
                  <a:moveTo>
                    <a:pt x="280" y="235"/>
                  </a:moveTo>
                  <a:lnTo>
                    <a:pt x="250" y="228"/>
                  </a:lnTo>
                  <a:lnTo>
                    <a:pt x="243" y="205"/>
                  </a:lnTo>
                  <a:lnTo>
                    <a:pt x="258" y="213"/>
                  </a:lnTo>
                  <a:lnTo>
                    <a:pt x="265" y="205"/>
                  </a:lnTo>
                  <a:lnTo>
                    <a:pt x="273" y="175"/>
                  </a:lnTo>
                  <a:lnTo>
                    <a:pt x="243" y="197"/>
                  </a:lnTo>
                  <a:lnTo>
                    <a:pt x="235" y="190"/>
                  </a:lnTo>
                  <a:lnTo>
                    <a:pt x="243" y="182"/>
                  </a:lnTo>
                  <a:lnTo>
                    <a:pt x="243" y="175"/>
                  </a:lnTo>
                  <a:lnTo>
                    <a:pt x="220" y="190"/>
                  </a:lnTo>
                  <a:lnTo>
                    <a:pt x="205" y="182"/>
                  </a:lnTo>
                  <a:lnTo>
                    <a:pt x="212" y="167"/>
                  </a:lnTo>
                  <a:lnTo>
                    <a:pt x="250" y="175"/>
                  </a:lnTo>
                  <a:lnTo>
                    <a:pt x="235" y="144"/>
                  </a:lnTo>
                  <a:lnTo>
                    <a:pt x="235" y="122"/>
                  </a:lnTo>
                  <a:lnTo>
                    <a:pt x="137" y="129"/>
                  </a:lnTo>
                  <a:lnTo>
                    <a:pt x="129" y="114"/>
                  </a:lnTo>
                  <a:lnTo>
                    <a:pt x="144" y="91"/>
                  </a:lnTo>
                  <a:lnTo>
                    <a:pt x="137" y="91"/>
                  </a:lnTo>
                  <a:lnTo>
                    <a:pt x="152" y="84"/>
                  </a:lnTo>
                  <a:lnTo>
                    <a:pt x="144" y="76"/>
                  </a:lnTo>
                  <a:lnTo>
                    <a:pt x="167" y="53"/>
                  </a:lnTo>
                  <a:lnTo>
                    <a:pt x="152" y="53"/>
                  </a:lnTo>
                  <a:lnTo>
                    <a:pt x="167" y="38"/>
                  </a:lnTo>
                  <a:lnTo>
                    <a:pt x="159" y="31"/>
                  </a:lnTo>
                  <a:lnTo>
                    <a:pt x="167" y="31"/>
                  </a:lnTo>
                  <a:lnTo>
                    <a:pt x="159" y="23"/>
                  </a:lnTo>
                  <a:lnTo>
                    <a:pt x="152" y="23"/>
                  </a:lnTo>
                  <a:lnTo>
                    <a:pt x="152" y="0"/>
                  </a:lnTo>
                  <a:lnTo>
                    <a:pt x="0" y="8"/>
                  </a:lnTo>
                  <a:lnTo>
                    <a:pt x="0" y="68"/>
                  </a:lnTo>
                  <a:lnTo>
                    <a:pt x="31" y="129"/>
                  </a:lnTo>
                  <a:lnTo>
                    <a:pt x="16" y="197"/>
                  </a:lnTo>
                  <a:lnTo>
                    <a:pt x="16" y="220"/>
                  </a:lnTo>
                  <a:lnTo>
                    <a:pt x="53" y="213"/>
                  </a:lnTo>
                  <a:lnTo>
                    <a:pt x="129" y="228"/>
                  </a:lnTo>
                  <a:lnTo>
                    <a:pt x="137" y="220"/>
                  </a:lnTo>
                  <a:lnTo>
                    <a:pt x="106" y="213"/>
                  </a:lnTo>
                  <a:lnTo>
                    <a:pt x="121" y="205"/>
                  </a:lnTo>
                  <a:lnTo>
                    <a:pt x="121" y="213"/>
                  </a:lnTo>
                  <a:lnTo>
                    <a:pt x="137" y="213"/>
                  </a:lnTo>
                  <a:lnTo>
                    <a:pt x="144" y="228"/>
                  </a:lnTo>
                  <a:lnTo>
                    <a:pt x="159" y="228"/>
                  </a:lnTo>
                  <a:lnTo>
                    <a:pt x="167" y="243"/>
                  </a:lnTo>
                  <a:lnTo>
                    <a:pt x="159" y="235"/>
                  </a:lnTo>
                  <a:lnTo>
                    <a:pt x="152" y="235"/>
                  </a:lnTo>
                  <a:lnTo>
                    <a:pt x="159" y="243"/>
                  </a:lnTo>
                  <a:lnTo>
                    <a:pt x="182" y="250"/>
                  </a:lnTo>
                  <a:lnTo>
                    <a:pt x="205" y="235"/>
                  </a:lnTo>
                  <a:lnTo>
                    <a:pt x="220" y="250"/>
                  </a:lnTo>
                  <a:lnTo>
                    <a:pt x="227" y="243"/>
                  </a:lnTo>
                  <a:lnTo>
                    <a:pt x="227" y="228"/>
                  </a:lnTo>
                  <a:lnTo>
                    <a:pt x="212" y="220"/>
                  </a:lnTo>
                  <a:lnTo>
                    <a:pt x="205" y="213"/>
                  </a:lnTo>
                  <a:lnTo>
                    <a:pt x="212" y="197"/>
                  </a:lnTo>
                  <a:lnTo>
                    <a:pt x="220" y="220"/>
                  </a:lnTo>
                  <a:lnTo>
                    <a:pt x="227" y="220"/>
                  </a:lnTo>
                  <a:lnTo>
                    <a:pt x="227" y="213"/>
                  </a:lnTo>
                  <a:lnTo>
                    <a:pt x="243" y="235"/>
                  </a:lnTo>
                  <a:lnTo>
                    <a:pt x="250" y="228"/>
                  </a:lnTo>
                  <a:lnTo>
                    <a:pt x="265" y="243"/>
                  </a:lnTo>
                  <a:lnTo>
                    <a:pt x="273" y="243"/>
                  </a:lnTo>
                  <a:lnTo>
                    <a:pt x="280" y="250"/>
                  </a:lnTo>
                  <a:lnTo>
                    <a:pt x="280" y="23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71" name="Freeform 590"/>
            <p:cNvSpPr>
              <a:spLocks/>
            </p:cNvSpPr>
            <p:nvPr/>
          </p:nvSpPr>
          <p:spPr bwMode="auto">
            <a:xfrm>
              <a:off x="3012" y="2505"/>
              <a:ext cx="280" cy="250"/>
            </a:xfrm>
            <a:custGeom>
              <a:avLst/>
              <a:gdLst>
                <a:gd name="T0" fmla="*/ 250 w 280"/>
                <a:gd name="T1" fmla="*/ 228 h 250"/>
                <a:gd name="T2" fmla="*/ 258 w 280"/>
                <a:gd name="T3" fmla="*/ 213 h 250"/>
                <a:gd name="T4" fmla="*/ 273 w 280"/>
                <a:gd name="T5" fmla="*/ 175 h 250"/>
                <a:gd name="T6" fmla="*/ 235 w 280"/>
                <a:gd name="T7" fmla="*/ 190 h 250"/>
                <a:gd name="T8" fmla="*/ 243 w 280"/>
                <a:gd name="T9" fmla="*/ 175 h 250"/>
                <a:gd name="T10" fmla="*/ 205 w 280"/>
                <a:gd name="T11" fmla="*/ 182 h 250"/>
                <a:gd name="T12" fmla="*/ 250 w 280"/>
                <a:gd name="T13" fmla="*/ 175 h 250"/>
                <a:gd name="T14" fmla="*/ 235 w 280"/>
                <a:gd name="T15" fmla="*/ 122 h 250"/>
                <a:gd name="T16" fmla="*/ 129 w 280"/>
                <a:gd name="T17" fmla="*/ 114 h 250"/>
                <a:gd name="T18" fmla="*/ 137 w 280"/>
                <a:gd name="T19" fmla="*/ 91 h 250"/>
                <a:gd name="T20" fmla="*/ 144 w 280"/>
                <a:gd name="T21" fmla="*/ 76 h 250"/>
                <a:gd name="T22" fmla="*/ 152 w 280"/>
                <a:gd name="T23" fmla="*/ 53 h 250"/>
                <a:gd name="T24" fmla="*/ 159 w 280"/>
                <a:gd name="T25" fmla="*/ 31 h 250"/>
                <a:gd name="T26" fmla="*/ 159 w 280"/>
                <a:gd name="T27" fmla="*/ 23 h 250"/>
                <a:gd name="T28" fmla="*/ 152 w 280"/>
                <a:gd name="T29" fmla="*/ 0 h 250"/>
                <a:gd name="T30" fmla="*/ 0 w 280"/>
                <a:gd name="T31" fmla="*/ 68 h 250"/>
                <a:gd name="T32" fmla="*/ 16 w 280"/>
                <a:gd name="T33" fmla="*/ 197 h 250"/>
                <a:gd name="T34" fmla="*/ 53 w 280"/>
                <a:gd name="T35" fmla="*/ 213 h 250"/>
                <a:gd name="T36" fmla="*/ 137 w 280"/>
                <a:gd name="T37" fmla="*/ 220 h 250"/>
                <a:gd name="T38" fmla="*/ 121 w 280"/>
                <a:gd name="T39" fmla="*/ 205 h 250"/>
                <a:gd name="T40" fmla="*/ 137 w 280"/>
                <a:gd name="T41" fmla="*/ 213 h 250"/>
                <a:gd name="T42" fmla="*/ 159 w 280"/>
                <a:gd name="T43" fmla="*/ 228 h 250"/>
                <a:gd name="T44" fmla="*/ 159 w 280"/>
                <a:gd name="T45" fmla="*/ 235 h 250"/>
                <a:gd name="T46" fmla="*/ 159 w 280"/>
                <a:gd name="T47" fmla="*/ 243 h 250"/>
                <a:gd name="T48" fmla="*/ 205 w 280"/>
                <a:gd name="T49" fmla="*/ 235 h 250"/>
                <a:gd name="T50" fmla="*/ 227 w 280"/>
                <a:gd name="T51" fmla="*/ 243 h 250"/>
                <a:gd name="T52" fmla="*/ 212 w 280"/>
                <a:gd name="T53" fmla="*/ 220 h 250"/>
                <a:gd name="T54" fmla="*/ 212 w 280"/>
                <a:gd name="T55" fmla="*/ 197 h 250"/>
                <a:gd name="T56" fmla="*/ 227 w 280"/>
                <a:gd name="T57" fmla="*/ 220 h 250"/>
                <a:gd name="T58" fmla="*/ 243 w 280"/>
                <a:gd name="T59" fmla="*/ 235 h 250"/>
                <a:gd name="T60" fmla="*/ 265 w 280"/>
                <a:gd name="T61" fmla="*/ 243 h 250"/>
                <a:gd name="T62" fmla="*/ 280 w 280"/>
                <a:gd name="T63" fmla="*/ 250 h 250"/>
                <a:gd name="T64" fmla="*/ 280 w 280"/>
                <a:gd name="T65" fmla="*/ 243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0" h="250">
                  <a:moveTo>
                    <a:pt x="280" y="235"/>
                  </a:moveTo>
                  <a:lnTo>
                    <a:pt x="250" y="228"/>
                  </a:lnTo>
                  <a:lnTo>
                    <a:pt x="243" y="205"/>
                  </a:lnTo>
                  <a:lnTo>
                    <a:pt x="258" y="213"/>
                  </a:lnTo>
                  <a:lnTo>
                    <a:pt x="265" y="205"/>
                  </a:lnTo>
                  <a:lnTo>
                    <a:pt x="273" y="175"/>
                  </a:lnTo>
                  <a:lnTo>
                    <a:pt x="243" y="197"/>
                  </a:lnTo>
                  <a:lnTo>
                    <a:pt x="235" y="190"/>
                  </a:lnTo>
                  <a:lnTo>
                    <a:pt x="243" y="182"/>
                  </a:lnTo>
                  <a:lnTo>
                    <a:pt x="243" y="175"/>
                  </a:lnTo>
                  <a:lnTo>
                    <a:pt x="220" y="190"/>
                  </a:lnTo>
                  <a:lnTo>
                    <a:pt x="205" y="182"/>
                  </a:lnTo>
                  <a:lnTo>
                    <a:pt x="212" y="167"/>
                  </a:lnTo>
                  <a:lnTo>
                    <a:pt x="250" y="175"/>
                  </a:lnTo>
                  <a:lnTo>
                    <a:pt x="235" y="144"/>
                  </a:lnTo>
                  <a:lnTo>
                    <a:pt x="235" y="122"/>
                  </a:lnTo>
                  <a:lnTo>
                    <a:pt x="137" y="129"/>
                  </a:lnTo>
                  <a:lnTo>
                    <a:pt x="129" y="114"/>
                  </a:lnTo>
                  <a:lnTo>
                    <a:pt x="144" y="91"/>
                  </a:lnTo>
                  <a:lnTo>
                    <a:pt x="137" y="91"/>
                  </a:lnTo>
                  <a:lnTo>
                    <a:pt x="152" y="84"/>
                  </a:lnTo>
                  <a:lnTo>
                    <a:pt x="144" y="76"/>
                  </a:lnTo>
                  <a:lnTo>
                    <a:pt x="167" y="53"/>
                  </a:lnTo>
                  <a:lnTo>
                    <a:pt x="152" y="53"/>
                  </a:lnTo>
                  <a:lnTo>
                    <a:pt x="167" y="38"/>
                  </a:lnTo>
                  <a:lnTo>
                    <a:pt x="159" y="31"/>
                  </a:lnTo>
                  <a:lnTo>
                    <a:pt x="167" y="31"/>
                  </a:lnTo>
                  <a:lnTo>
                    <a:pt x="159" y="23"/>
                  </a:lnTo>
                  <a:lnTo>
                    <a:pt x="152" y="23"/>
                  </a:lnTo>
                  <a:lnTo>
                    <a:pt x="152" y="0"/>
                  </a:lnTo>
                  <a:lnTo>
                    <a:pt x="0" y="8"/>
                  </a:lnTo>
                  <a:lnTo>
                    <a:pt x="0" y="68"/>
                  </a:lnTo>
                  <a:lnTo>
                    <a:pt x="31" y="129"/>
                  </a:lnTo>
                  <a:lnTo>
                    <a:pt x="16" y="197"/>
                  </a:lnTo>
                  <a:lnTo>
                    <a:pt x="16" y="220"/>
                  </a:lnTo>
                  <a:lnTo>
                    <a:pt x="53" y="213"/>
                  </a:lnTo>
                  <a:lnTo>
                    <a:pt x="129" y="228"/>
                  </a:lnTo>
                  <a:lnTo>
                    <a:pt x="137" y="220"/>
                  </a:lnTo>
                  <a:lnTo>
                    <a:pt x="106" y="213"/>
                  </a:lnTo>
                  <a:lnTo>
                    <a:pt x="121" y="205"/>
                  </a:lnTo>
                  <a:lnTo>
                    <a:pt x="121" y="213"/>
                  </a:lnTo>
                  <a:lnTo>
                    <a:pt x="137" y="213"/>
                  </a:lnTo>
                  <a:lnTo>
                    <a:pt x="144" y="228"/>
                  </a:lnTo>
                  <a:lnTo>
                    <a:pt x="159" y="228"/>
                  </a:lnTo>
                  <a:lnTo>
                    <a:pt x="167" y="243"/>
                  </a:lnTo>
                  <a:lnTo>
                    <a:pt x="159" y="235"/>
                  </a:lnTo>
                  <a:lnTo>
                    <a:pt x="152" y="235"/>
                  </a:lnTo>
                  <a:lnTo>
                    <a:pt x="159" y="243"/>
                  </a:lnTo>
                  <a:lnTo>
                    <a:pt x="182" y="250"/>
                  </a:lnTo>
                  <a:lnTo>
                    <a:pt x="205" y="235"/>
                  </a:lnTo>
                  <a:lnTo>
                    <a:pt x="220" y="250"/>
                  </a:lnTo>
                  <a:lnTo>
                    <a:pt x="227" y="243"/>
                  </a:lnTo>
                  <a:lnTo>
                    <a:pt x="227" y="228"/>
                  </a:lnTo>
                  <a:lnTo>
                    <a:pt x="212" y="220"/>
                  </a:lnTo>
                  <a:lnTo>
                    <a:pt x="205" y="213"/>
                  </a:lnTo>
                  <a:lnTo>
                    <a:pt x="212" y="197"/>
                  </a:lnTo>
                  <a:lnTo>
                    <a:pt x="220" y="220"/>
                  </a:lnTo>
                  <a:lnTo>
                    <a:pt x="227" y="220"/>
                  </a:lnTo>
                  <a:lnTo>
                    <a:pt x="227" y="213"/>
                  </a:lnTo>
                  <a:lnTo>
                    <a:pt x="243" y="235"/>
                  </a:lnTo>
                  <a:lnTo>
                    <a:pt x="250" y="228"/>
                  </a:lnTo>
                  <a:lnTo>
                    <a:pt x="265" y="243"/>
                  </a:lnTo>
                  <a:lnTo>
                    <a:pt x="273" y="243"/>
                  </a:lnTo>
                  <a:lnTo>
                    <a:pt x="280" y="250"/>
                  </a:lnTo>
                  <a:lnTo>
                    <a:pt x="280" y="235"/>
                  </a:lnTo>
                  <a:lnTo>
                    <a:pt x="280" y="24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72" name="Freeform 591"/>
            <p:cNvSpPr>
              <a:spLocks/>
            </p:cNvSpPr>
            <p:nvPr/>
          </p:nvSpPr>
          <p:spPr bwMode="auto">
            <a:xfrm>
              <a:off x="4019" y="1420"/>
              <a:ext cx="189" cy="296"/>
            </a:xfrm>
            <a:custGeom>
              <a:avLst/>
              <a:gdLst>
                <a:gd name="T0" fmla="*/ 182 w 189"/>
                <a:gd name="T1" fmla="*/ 145 h 296"/>
                <a:gd name="T2" fmla="*/ 174 w 189"/>
                <a:gd name="T3" fmla="*/ 137 h 296"/>
                <a:gd name="T4" fmla="*/ 189 w 189"/>
                <a:gd name="T5" fmla="*/ 129 h 296"/>
                <a:gd name="T6" fmla="*/ 174 w 189"/>
                <a:gd name="T7" fmla="*/ 122 h 296"/>
                <a:gd name="T8" fmla="*/ 159 w 189"/>
                <a:gd name="T9" fmla="*/ 122 h 296"/>
                <a:gd name="T10" fmla="*/ 151 w 189"/>
                <a:gd name="T11" fmla="*/ 99 h 296"/>
                <a:gd name="T12" fmla="*/ 136 w 189"/>
                <a:gd name="T13" fmla="*/ 99 h 296"/>
                <a:gd name="T14" fmla="*/ 113 w 189"/>
                <a:gd name="T15" fmla="*/ 16 h 296"/>
                <a:gd name="T16" fmla="*/ 91 w 189"/>
                <a:gd name="T17" fmla="*/ 0 h 296"/>
                <a:gd name="T18" fmla="*/ 60 w 189"/>
                <a:gd name="T19" fmla="*/ 23 h 296"/>
                <a:gd name="T20" fmla="*/ 45 w 189"/>
                <a:gd name="T21" fmla="*/ 8 h 296"/>
                <a:gd name="T22" fmla="*/ 23 w 189"/>
                <a:gd name="T23" fmla="*/ 61 h 296"/>
                <a:gd name="T24" fmla="*/ 30 w 189"/>
                <a:gd name="T25" fmla="*/ 114 h 296"/>
                <a:gd name="T26" fmla="*/ 15 w 189"/>
                <a:gd name="T27" fmla="*/ 145 h 296"/>
                <a:gd name="T28" fmla="*/ 23 w 189"/>
                <a:gd name="T29" fmla="*/ 152 h 296"/>
                <a:gd name="T30" fmla="*/ 15 w 189"/>
                <a:gd name="T31" fmla="*/ 152 h 296"/>
                <a:gd name="T32" fmla="*/ 15 w 189"/>
                <a:gd name="T33" fmla="*/ 160 h 296"/>
                <a:gd name="T34" fmla="*/ 0 w 189"/>
                <a:gd name="T35" fmla="*/ 160 h 296"/>
                <a:gd name="T36" fmla="*/ 38 w 189"/>
                <a:gd name="T37" fmla="*/ 273 h 296"/>
                <a:gd name="T38" fmla="*/ 53 w 189"/>
                <a:gd name="T39" fmla="*/ 296 h 296"/>
                <a:gd name="T40" fmla="*/ 68 w 189"/>
                <a:gd name="T41" fmla="*/ 243 h 296"/>
                <a:gd name="T42" fmla="*/ 76 w 189"/>
                <a:gd name="T43" fmla="*/ 236 h 296"/>
                <a:gd name="T44" fmla="*/ 76 w 189"/>
                <a:gd name="T45" fmla="*/ 228 h 296"/>
                <a:gd name="T46" fmla="*/ 91 w 189"/>
                <a:gd name="T47" fmla="*/ 236 h 296"/>
                <a:gd name="T48" fmla="*/ 98 w 189"/>
                <a:gd name="T49" fmla="*/ 213 h 296"/>
                <a:gd name="T50" fmla="*/ 106 w 189"/>
                <a:gd name="T51" fmla="*/ 220 h 296"/>
                <a:gd name="T52" fmla="*/ 106 w 189"/>
                <a:gd name="T53" fmla="*/ 190 h 296"/>
                <a:gd name="T54" fmla="*/ 113 w 189"/>
                <a:gd name="T55" fmla="*/ 182 h 296"/>
                <a:gd name="T56" fmla="*/ 113 w 189"/>
                <a:gd name="T57" fmla="*/ 190 h 296"/>
                <a:gd name="T58" fmla="*/ 129 w 189"/>
                <a:gd name="T59" fmla="*/ 198 h 296"/>
                <a:gd name="T60" fmla="*/ 129 w 189"/>
                <a:gd name="T61" fmla="*/ 175 h 296"/>
                <a:gd name="T62" fmla="*/ 136 w 189"/>
                <a:gd name="T63" fmla="*/ 182 h 296"/>
                <a:gd name="T64" fmla="*/ 136 w 189"/>
                <a:gd name="T65" fmla="*/ 167 h 296"/>
                <a:gd name="T66" fmla="*/ 151 w 189"/>
                <a:gd name="T67" fmla="*/ 182 h 296"/>
                <a:gd name="T68" fmla="*/ 159 w 189"/>
                <a:gd name="T69" fmla="*/ 160 h 296"/>
                <a:gd name="T70" fmla="*/ 166 w 189"/>
                <a:gd name="T71" fmla="*/ 167 h 296"/>
                <a:gd name="T72" fmla="*/ 166 w 189"/>
                <a:gd name="T73" fmla="*/ 160 h 296"/>
                <a:gd name="T74" fmla="*/ 182 w 189"/>
                <a:gd name="T75" fmla="*/ 152 h 296"/>
                <a:gd name="T76" fmla="*/ 189 w 189"/>
                <a:gd name="T77" fmla="*/ 137 h 296"/>
                <a:gd name="T78" fmla="*/ 182 w 189"/>
                <a:gd name="T79" fmla="*/ 145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 h="296">
                  <a:moveTo>
                    <a:pt x="182" y="145"/>
                  </a:moveTo>
                  <a:lnTo>
                    <a:pt x="174" y="137"/>
                  </a:lnTo>
                  <a:lnTo>
                    <a:pt x="189" y="129"/>
                  </a:lnTo>
                  <a:lnTo>
                    <a:pt x="174" y="122"/>
                  </a:lnTo>
                  <a:lnTo>
                    <a:pt x="159" y="122"/>
                  </a:lnTo>
                  <a:lnTo>
                    <a:pt x="151" y="99"/>
                  </a:lnTo>
                  <a:lnTo>
                    <a:pt x="136" y="99"/>
                  </a:lnTo>
                  <a:lnTo>
                    <a:pt x="113" y="16"/>
                  </a:lnTo>
                  <a:lnTo>
                    <a:pt x="91" y="0"/>
                  </a:lnTo>
                  <a:lnTo>
                    <a:pt x="60" y="23"/>
                  </a:lnTo>
                  <a:lnTo>
                    <a:pt x="45" y="8"/>
                  </a:lnTo>
                  <a:lnTo>
                    <a:pt x="23" y="61"/>
                  </a:lnTo>
                  <a:lnTo>
                    <a:pt x="30" y="114"/>
                  </a:lnTo>
                  <a:lnTo>
                    <a:pt x="15" y="145"/>
                  </a:lnTo>
                  <a:lnTo>
                    <a:pt x="23" y="152"/>
                  </a:lnTo>
                  <a:lnTo>
                    <a:pt x="15" y="152"/>
                  </a:lnTo>
                  <a:lnTo>
                    <a:pt x="15" y="160"/>
                  </a:lnTo>
                  <a:lnTo>
                    <a:pt x="0" y="160"/>
                  </a:lnTo>
                  <a:lnTo>
                    <a:pt x="38" y="273"/>
                  </a:lnTo>
                  <a:lnTo>
                    <a:pt x="53" y="296"/>
                  </a:lnTo>
                  <a:lnTo>
                    <a:pt x="68" y="243"/>
                  </a:lnTo>
                  <a:lnTo>
                    <a:pt x="76" y="236"/>
                  </a:lnTo>
                  <a:lnTo>
                    <a:pt x="76" y="228"/>
                  </a:lnTo>
                  <a:lnTo>
                    <a:pt x="91" y="236"/>
                  </a:lnTo>
                  <a:lnTo>
                    <a:pt x="98" y="213"/>
                  </a:lnTo>
                  <a:lnTo>
                    <a:pt x="106" y="220"/>
                  </a:lnTo>
                  <a:lnTo>
                    <a:pt x="106" y="190"/>
                  </a:lnTo>
                  <a:lnTo>
                    <a:pt x="113" y="182"/>
                  </a:lnTo>
                  <a:lnTo>
                    <a:pt x="113" y="190"/>
                  </a:lnTo>
                  <a:lnTo>
                    <a:pt x="129" y="198"/>
                  </a:lnTo>
                  <a:lnTo>
                    <a:pt x="129" y="175"/>
                  </a:lnTo>
                  <a:lnTo>
                    <a:pt x="136" y="182"/>
                  </a:lnTo>
                  <a:lnTo>
                    <a:pt x="136" y="167"/>
                  </a:lnTo>
                  <a:lnTo>
                    <a:pt x="151" y="182"/>
                  </a:lnTo>
                  <a:lnTo>
                    <a:pt x="159" y="160"/>
                  </a:lnTo>
                  <a:lnTo>
                    <a:pt x="166" y="167"/>
                  </a:lnTo>
                  <a:lnTo>
                    <a:pt x="166" y="160"/>
                  </a:lnTo>
                  <a:lnTo>
                    <a:pt x="182" y="152"/>
                  </a:lnTo>
                  <a:lnTo>
                    <a:pt x="189" y="137"/>
                  </a:lnTo>
                  <a:lnTo>
                    <a:pt x="182" y="145"/>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73" name="Freeform 592"/>
            <p:cNvSpPr>
              <a:spLocks/>
            </p:cNvSpPr>
            <p:nvPr/>
          </p:nvSpPr>
          <p:spPr bwMode="auto">
            <a:xfrm>
              <a:off x="4019" y="1420"/>
              <a:ext cx="189" cy="296"/>
            </a:xfrm>
            <a:custGeom>
              <a:avLst/>
              <a:gdLst>
                <a:gd name="T0" fmla="*/ 182 w 189"/>
                <a:gd name="T1" fmla="*/ 145 h 296"/>
                <a:gd name="T2" fmla="*/ 174 w 189"/>
                <a:gd name="T3" fmla="*/ 137 h 296"/>
                <a:gd name="T4" fmla="*/ 189 w 189"/>
                <a:gd name="T5" fmla="*/ 129 h 296"/>
                <a:gd name="T6" fmla="*/ 174 w 189"/>
                <a:gd name="T7" fmla="*/ 122 h 296"/>
                <a:gd name="T8" fmla="*/ 159 w 189"/>
                <a:gd name="T9" fmla="*/ 122 h 296"/>
                <a:gd name="T10" fmla="*/ 151 w 189"/>
                <a:gd name="T11" fmla="*/ 99 h 296"/>
                <a:gd name="T12" fmla="*/ 136 w 189"/>
                <a:gd name="T13" fmla="*/ 99 h 296"/>
                <a:gd name="T14" fmla="*/ 113 w 189"/>
                <a:gd name="T15" fmla="*/ 16 h 296"/>
                <a:gd name="T16" fmla="*/ 91 w 189"/>
                <a:gd name="T17" fmla="*/ 0 h 296"/>
                <a:gd name="T18" fmla="*/ 60 w 189"/>
                <a:gd name="T19" fmla="*/ 23 h 296"/>
                <a:gd name="T20" fmla="*/ 45 w 189"/>
                <a:gd name="T21" fmla="*/ 8 h 296"/>
                <a:gd name="T22" fmla="*/ 23 w 189"/>
                <a:gd name="T23" fmla="*/ 61 h 296"/>
                <a:gd name="T24" fmla="*/ 30 w 189"/>
                <a:gd name="T25" fmla="*/ 114 h 296"/>
                <a:gd name="T26" fmla="*/ 15 w 189"/>
                <a:gd name="T27" fmla="*/ 145 h 296"/>
                <a:gd name="T28" fmla="*/ 23 w 189"/>
                <a:gd name="T29" fmla="*/ 152 h 296"/>
                <a:gd name="T30" fmla="*/ 15 w 189"/>
                <a:gd name="T31" fmla="*/ 152 h 296"/>
                <a:gd name="T32" fmla="*/ 15 w 189"/>
                <a:gd name="T33" fmla="*/ 160 h 296"/>
                <a:gd name="T34" fmla="*/ 0 w 189"/>
                <a:gd name="T35" fmla="*/ 160 h 296"/>
                <a:gd name="T36" fmla="*/ 38 w 189"/>
                <a:gd name="T37" fmla="*/ 273 h 296"/>
                <a:gd name="T38" fmla="*/ 53 w 189"/>
                <a:gd name="T39" fmla="*/ 296 h 296"/>
                <a:gd name="T40" fmla="*/ 68 w 189"/>
                <a:gd name="T41" fmla="*/ 243 h 296"/>
                <a:gd name="T42" fmla="*/ 76 w 189"/>
                <a:gd name="T43" fmla="*/ 236 h 296"/>
                <a:gd name="T44" fmla="*/ 76 w 189"/>
                <a:gd name="T45" fmla="*/ 228 h 296"/>
                <a:gd name="T46" fmla="*/ 91 w 189"/>
                <a:gd name="T47" fmla="*/ 236 h 296"/>
                <a:gd name="T48" fmla="*/ 98 w 189"/>
                <a:gd name="T49" fmla="*/ 213 h 296"/>
                <a:gd name="T50" fmla="*/ 106 w 189"/>
                <a:gd name="T51" fmla="*/ 220 h 296"/>
                <a:gd name="T52" fmla="*/ 106 w 189"/>
                <a:gd name="T53" fmla="*/ 190 h 296"/>
                <a:gd name="T54" fmla="*/ 113 w 189"/>
                <a:gd name="T55" fmla="*/ 182 h 296"/>
                <a:gd name="T56" fmla="*/ 113 w 189"/>
                <a:gd name="T57" fmla="*/ 190 h 296"/>
                <a:gd name="T58" fmla="*/ 129 w 189"/>
                <a:gd name="T59" fmla="*/ 198 h 296"/>
                <a:gd name="T60" fmla="*/ 129 w 189"/>
                <a:gd name="T61" fmla="*/ 175 h 296"/>
                <a:gd name="T62" fmla="*/ 136 w 189"/>
                <a:gd name="T63" fmla="*/ 182 h 296"/>
                <a:gd name="T64" fmla="*/ 136 w 189"/>
                <a:gd name="T65" fmla="*/ 167 h 296"/>
                <a:gd name="T66" fmla="*/ 151 w 189"/>
                <a:gd name="T67" fmla="*/ 182 h 296"/>
                <a:gd name="T68" fmla="*/ 159 w 189"/>
                <a:gd name="T69" fmla="*/ 160 h 296"/>
                <a:gd name="T70" fmla="*/ 166 w 189"/>
                <a:gd name="T71" fmla="*/ 167 h 296"/>
                <a:gd name="T72" fmla="*/ 166 w 189"/>
                <a:gd name="T73" fmla="*/ 160 h 296"/>
                <a:gd name="T74" fmla="*/ 182 w 189"/>
                <a:gd name="T75" fmla="*/ 152 h 296"/>
                <a:gd name="T76" fmla="*/ 189 w 189"/>
                <a:gd name="T77" fmla="*/ 137 h 296"/>
                <a:gd name="T78" fmla="*/ 182 w 189"/>
                <a:gd name="T79" fmla="*/ 145 h 296"/>
                <a:gd name="T80" fmla="*/ 182 w 189"/>
                <a:gd name="T81" fmla="*/ 152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9" h="296">
                  <a:moveTo>
                    <a:pt x="182" y="145"/>
                  </a:moveTo>
                  <a:lnTo>
                    <a:pt x="174" y="137"/>
                  </a:lnTo>
                  <a:lnTo>
                    <a:pt x="189" y="129"/>
                  </a:lnTo>
                  <a:lnTo>
                    <a:pt x="174" y="122"/>
                  </a:lnTo>
                  <a:lnTo>
                    <a:pt x="159" y="122"/>
                  </a:lnTo>
                  <a:lnTo>
                    <a:pt x="151" y="99"/>
                  </a:lnTo>
                  <a:lnTo>
                    <a:pt x="136" y="99"/>
                  </a:lnTo>
                  <a:lnTo>
                    <a:pt x="113" y="16"/>
                  </a:lnTo>
                  <a:lnTo>
                    <a:pt x="91" y="0"/>
                  </a:lnTo>
                  <a:lnTo>
                    <a:pt x="60" y="23"/>
                  </a:lnTo>
                  <a:lnTo>
                    <a:pt x="45" y="8"/>
                  </a:lnTo>
                  <a:lnTo>
                    <a:pt x="23" y="61"/>
                  </a:lnTo>
                  <a:lnTo>
                    <a:pt x="30" y="114"/>
                  </a:lnTo>
                  <a:lnTo>
                    <a:pt x="15" y="145"/>
                  </a:lnTo>
                  <a:lnTo>
                    <a:pt x="23" y="152"/>
                  </a:lnTo>
                  <a:lnTo>
                    <a:pt x="15" y="152"/>
                  </a:lnTo>
                  <a:lnTo>
                    <a:pt x="15" y="160"/>
                  </a:lnTo>
                  <a:lnTo>
                    <a:pt x="0" y="160"/>
                  </a:lnTo>
                  <a:lnTo>
                    <a:pt x="38" y="273"/>
                  </a:lnTo>
                  <a:lnTo>
                    <a:pt x="53" y="296"/>
                  </a:lnTo>
                  <a:lnTo>
                    <a:pt x="68" y="243"/>
                  </a:lnTo>
                  <a:lnTo>
                    <a:pt x="76" y="236"/>
                  </a:lnTo>
                  <a:lnTo>
                    <a:pt x="76" y="228"/>
                  </a:lnTo>
                  <a:lnTo>
                    <a:pt x="91" y="236"/>
                  </a:lnTo>
                  <a:lnTo>
                    <a:pt x="98" y="213"/>
                  </a:lnTo>
                  <a:lnTo>
                    <a:pt x="106" y="220"/>
                  </a:lnTo>
                  <a:lnTo>
                    <a:pt x="106" y="190"/>
                  </a:lnTo>
                  <a:lnTo>
                    <a:pt x="113" y="182"/>
                  </a:lnTo>
                  <a:lnTo>
                    <a:pt x="113" y="190"/>
                  </a:lnTo>
                  <a:lnTo>
                    <a:pt x="129" y="198"/>
                  </a:lnTo>
                  <a:lnTo>
                    <a:pt x="129" y="175"/>
                  </a:lnTo>
                  <a:lnTo>
                    <a:pt x="136" y="182"/>
                  </a:lnTo>
                  <a:lnTo>
                    <a:pt x="136" y="167"/>
                  </a:lnTo>
                  <a:lnTo>
                    <a:pt x="151" y="182"/>
                  </a:lnTo>
                  <a:lnTo>
                    <a:pt x="159" y="160"/>
                  </a:lnTo>
                  <a:lnTo>
                    <a:pt x="166" y="167"/>
                  </a:lnTo>
                  <a:lnTo>
                    <a:pt x="166" y="160"/>
                  </a:lnTo>
                  <a:lnTo>
                    <a:pt x="182" y="152"/>
                  </a:lnTo>
                  <a:lnTo>
                    <a:pt x="189" y="137"/>
                  </a:lnTo>
                  <a:lnTo>
                    <a:pt x="182" y="145"/>
                  </a:lnTo>
                  <a:lnTo>
                    <a:pt x="182" y="15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74" name="Freeform 593"/>
            <p:cNvSpPr>
              <a:spLocks/>
            </p:cNvSpPr>
            <p:nvPr/>
          </p:nvSpPr>
          <p:spPr bwMode="auto">
            <a:xfrm>
              <a:off x="4155" y="1602"/>
              <a:ext cx="8" cy="8"/>
            </a:xfrm>
            <a:custGeom>
              <a:avLst/>
              <a:gdLst>
                <a:gd name="T0" fmla="*/ 8 w 8"/>
                <a:gd name="T1" fmla="*/ 0 h 8"/>
                <a:gd name="T2" fmla="*/ 0 w 8"/>
                <a:gd name="T3" fmla="*/ 0 h 8"/>
                <a:gd name="T4" fmla="*/ 0 w 8"/>
                <a:gd name="T5" fmla="*/ 8 h 8"/>
                <a:gd name="T6" fmla="*/ 0 w 8"/>
                <a:gd name="T7" fmla="*/ 0 h 8"/>
                <a:gd name="T8" fmla="*/ 8 w 8"/>
                <a:gd name="T9" fmla="*/ 0 h 8"/>
              </a:gdLst>
              <a:ahLst/>
              <a:cxnLst>
                <a:cxn ang="0">
                  <a:pos x="T0" y="T1"/>
                </a:cxn>
                <a:cxn ang="0">
                  <a:pos x="T2" y="T3"/>
                </a:cxn>
                <a:cxn ang="0">
                  <a:pos x="T4" y="T5"/>
                </a:cxn>
                <a:cxn ang="0">
                  <a:pos x="T6" y="T7"/>
                </a:cxn>
                <a:cxn ang="0">
                  <a:pos x="T8" y="T9"/>
                </a:cxn>
              </a:cxnLst>
              <a:rect l="0" t="0" r="r" b="b"/>
              <a:pathLst>
                <a:path w="8" h="8">
                  <a:moveTo>
                    <a:pt x="8" y="0"/>
                  </a:moveTo>
                  <a:lnTo>
                    <a:pt x="0" y="0"/>
                  </a:lnTo>
                  <a:lnTo>
                    <a:pt x="0" y="8"/>
                  </a:lnTo>
                  <a:lnTo>
                    <a:pt x="0" y="0"/>
                  </a:lnTo>
                  <a:lnTo>
                    <a:pt x="8" y="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75" name="Freeform 594"/>
            <p:cNvSpPr>
              <a:spLocks/>
            </p:cNvSpPr>
            <p:nvPr/>
          </p:nvSpPr>
          <p:spPr bwMode="auto">
            <a:xfrm>
              <a:off x="4155" y="1602"/>
              <a:ext cx="8" cy="8"/>
            </a:xfrm>
            <a:custGeom>
              <a:avLst/>
              <a:gdLst>
                <a:gd name="T0" fmla="*/ 8 w 8"/>
                <a:gd name="T1" fmla="*/ 0 h 8"/>
                <a:gd name="T2" fmla="*/ 0 w 8"/>
                <a:gd name="T3" fmla="*/ 0 h 8"/>
                <a:gd name="T4" fmla="*/ 0 w 8"/>
                <a:gd name="T5" fmla="*/ 8 h 8"/>
                <a:gd name="T6" fmla="*/ 0 w 8"/>
                <a:gd name="T7" fmla="*/ 0 h 8"/>
                <a:gd name="T8" fmla="*/ 8 w 8"/>
                <a:gd name="T9" fmla="*/ 0 h 8"/>
                <a:gd name="T10" fmla="*/ 8 w 8"/>
                <a:gd name="T11" fmla="*/ 8 h 8"/>
              </a:gdLst>
              <a:ahLst/>
              <a:cxnLst>
                <a:cxn ang="0">
                  <a:pos x="T0" y="T1"/>
                </a:cxn>
                <a:cxn ang="0">
                  <a:pos x="T2" y="T3"/>
                </a:cxn>
                <a:cxn ang="0">
                  <a:pos x="T4" y="T5"/>
                </a:cxn>
                <a:cxn ang="0">
                  <a:pos x="T6" y="T7"/>
                </a:cxn>
                <a:cxn ang="0">
                  <a:pos x="T8" y="T9"/>
                </a:cxn>
                <a:cxn ang="0">
                  <a:pos x="T10" y="T11"/>
                </a:cxn>
              </a:cxnLst>
              <a:rect l="0" t="0" r="r" b="b"/>
              <a:pathLst>
                <a:path w="8" h="8">
                  <a:moveTo>
                    <a:pt x="8" y="0"/>
                  </a:moveTo>
                  <a:lnTo>
                    <a:pt x="0" y="0"/>
                  </a:lnTo>
                  <a:lnTo>
                    <a:pt x="0" y="8"/>
                  </a:lnTo>
                  <a:lnTo>
                    <a:pt x="0" y="0"/>
                  </a:lnTo>
                  <a:lnTo>
                    <a:pt x="8" y="0"/>
                  </a:lnTo>
                  <a:lnTo>
                    <a:pt x="8"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76" name="Freeform 595"/>
            <p:cNvSpPr>
              <a:spLocks/>
            </p:cNvSpPr>
            <p:nvPr/>
          </p:nvSpPr>
          <p:spPr bwMode="auto">
            <a:xfrm>
              <a:off x="3709" y="1982"/>
              <a:ext cx="227" cy="106"/>
            </a:xfrm>
            <a:custGeom>
              <a:avLst/>
              <a:gdLst>
                <a:gd name="T0" fmla="*/ 227 w 227"/>
                <a:gd name="T1" fmla="*/ 68 h 106"/>
                <a:gd name="T2" fmla="*/ 196 w 227"/>
                <a:gd name="T3" fmla="*/ 76 h 106"/>
                <a:gd name="T4" fmla="*/ 181 w 227"/>
                <a:gd name="T5" fmla="*/ 0 h 106"/>
                <a:gd name="T6" fmla="*/ 0 w 227"/>
                <a:gd name="T7" fmla="*/ 30 h 106"/>
                <a:gd name="T8" fmla="*/ 7 w 227"/>
                <a:gd name="T9" fmla="*/ 60 h 106"/>
                <a:gd name="T10" fmla="*/ 37 w 227"/>
                <a:gd name="T11" fmla="*/ 30 h 106"/>
                <a:gd name="T12" fmla="*/ 53 w 227"/>
                <a:gd name="T13" fmla="*/ 38 h 106"/>
                <a:gd name="T14" fmla="*/ 68 w 227"/>
                <a:gd name="T15" fmla="*/ 22 h 106"/>
                <a:gd name="T16" fmla="*/ 83 w 227"/>
                <a:gd name="T17" fmla="*/ 22 h 106"/>
                <a:gd name="T18" fmla="*/ 90 w 227"/>
                <a:gd name="T19" fmla="*/ 38 h 106"/>
                <a:gd name="T20" fmla="*/ 128 w 227"/>
                <a:gd name="T21" fmla="*/ 60 h 106"/>
                <a:gd name="T22" fmla="*/ 136 w 227"/>
                <a:gd name="T23" fmla="*/ 60 h 106"/>
                <a:gd name="T24" fmla="*/ 128 w 227"/>
                <a:gd name="T25" fmla="*/ 68 h 106"/>
                <a:gd name="T26" fmla="*/ 128 w 227"/>
                <a:gd name="T27" fmla="*/ 98 h 106"/>
                <a:gd name="T28" fmla="*/ 143 w 227"/>
                <a:gd name="T29" fmla="*/ 98 h 106"/>
                <a:gd name="T30" fmla="*/ 143 w 227"/>
                <a:gd name="T31" fmla="*/ 91 h 106"/>
                <a:gd name="T32" fmla="*/ 174 w 227"/>
                <a:gd name="T33" fmla="*/ 106 h 106"/>
                <a:gd name="T34" fmla="*/ 166 w 227"/>
                <a:gd name="T35" fmla="*/ 91 h 106"/>
                <a:gd name="T36" fmla="*/ 151 w 227"/>
                <a:gd name="T37" fmla="*/ 83 h 106"/>
                <a:gd name="T38" fmla="*/ 151 w 227"/>
                <a:gd name="T39" fmla="*/ 76 h 106"/>
                <a:gd name="T40" fmla="*/ 166 w 227"/>
                <a:gd name="T41" fmla="*/ 83 h 106"/>
                <a:gd name="T42" fmla="*/ 151 w 227"/>
                <a:gd name="T43" fmla="*/ 53 h 106"/>
                <a:gd name="T44" fmla="*/ 159 w 227"/>
                <a:gd name="T45" fmla="*/ 53 h 106"/>
                <a:gd name="T46" fmla="*/ 159 w 227"/>
                <a:gd name="T47" fmla="*/ 45 h 106"/>
                <a:gd name="T48" fmla="*/ 143 w 227"/>
                <a:gd name="T49" fmla="*/ 30 h 106"/>
                <a:gd name="T50" fmla="*/ 151 w 227"/>
                <a:gd name="T51" fmla="*/ 38 h 106"/>
                <a:gd name="T52" fmla="*/ 159 w 227"/>
                <a:gd name="T53" fmla="*/ 15 h 106"/>
                <a:gd name="T54" fmla="*/ 166 w 227"/>
                <a:gd name="T55" fmla="*/ 22 h 106"/>
                <a:gd name="T56" fmla="*/ 166 w 227"/>
                <a:gd name="T57" fmla="*/ 7 h 106"/>
                <a:gd name="T58" fmla="*/ 174 w 227"/>
                <a:gd name="T59" fmla="*/ 7 h 106"/>
                <a:gd name="T60" fmla="*/ 174 w 227"/>
                <a:gd name="T61" fmla="*/ 22 h 106"/>
                <a:gd name="T62" fmla="*/ 166 w 227"/>
                <a:gd name="T63" fmla="*/ 22 h 106"/>
                <a:gd name="T64" fmla="*/ 166 w 227"/>
                <a:gd name="T65" fmla="*/ 38 h 106"/>
                <a:gd name="T66" fmla="*/ 174 w 227"/>
                <a:gd name="T67" fmla="*/ 38 h 106"/>
                <a:gd name="T68" fmla="*/ 166 w 227"/>
                <a:gd name="T69" fmla="*/ 45 h 106"/>
                <a:gd name="T70" fmla="*/ 174 w 227"/>
                <a:gd name="T71" fmla="*/ 60 h 106"/>
                <a:gd name="T72" fmla="*/ 166 w 227"/>
                <a:gd name="T73" fmla="*/ 53 h 106"/>
                <a:gd name="T74" fmla="*/ 166 w 227"/>
                <a:gd name="T75" fmla="*/ 60 h 106"/>
                <a:gd name="T76" fmla="*/ 174 w 227"/>
                <a:gd name="T77" fmla="*/ 68 h 106"/>
                <a:gd name="T78" fmla="*/ 174 w 227"/>
                <a:gd name="T79" fmla="*/ 60 h 106"/>
                <a:gd name="T80" fmla="*/ 181 w 227"/>
                <a:gd name="T81" fmla="*/ 68 h 106"/>
                <a:gd name="T82" fmla="*/ 166 w 227"/>
                <a:gd name="T83" fmla="*/ 68 h 106"/>
                <a:gd name="T84" fmla="*/ 174 w 227"/>
                <a:gd name="T85" fmla="*/ 76 h 106"/>
                <a:gd name="T86" fmla="*/ 166 w 227"/>
                <a:gd name="T87" fmla="*/ 76 h 106"/>
                <a:gd name="T88" fmla="*/ 174 w 227"/>
                <a:gd name="T89" fmla="*/ 83 h 106"/>
                <a:gd name="T90" fmla="*/ 196 w 227"/>
                <a:gd name="T91" fmla="*/ 83 h 106"/>
                <a:gd name="T92" fmla="*/ 204 w 227"/>
                <a:gd name="T93" fmla="*/ 91 h 106"/>
                <a:gd name="T94" fmla="*/ 196 w 227"/>
                <a:gd name="T95" fmla="*/ 106 h 106"/>
                <a:gd name="T96" fmla="*/ 212 w 227"/>
                <a:gd name="T97" fmla="*/ 106 h 106"/>
                <a:gd name="T98" fmla="*/ 219 w 227"/>
                <a:gd name="T99" fmla="*/ 98 h 106"/>
                <a:gd name="T100" fmla="*/ 227 w 227"/>
                <a:gd name="T101" fmla="*/ 6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7" h="106">
                  <a:moveTo>
                    <a:pt x="227" y="68"/>
                  </a:moveTo>
                  <a:lnTo>
                    <a:pt x="196" y="76"/>
                  </a:lnTo>
                  <a:lnTo>
                    <a:pt x="181" y="0"/>
                  </a:lnTo>
                  <a:lnTo>
                    <a:pt x="0" y="30"/>
                  </a:lnTo>
                  <a:lnTo>
                    <a:pt x="7" y="60"/>
                  </a:lnTo>
                  <a:lnTo>
                    <a:pt x="37" y="30"/>
                  </a:lnTo>
                  <a:lnTo>
                    <a:pt x="53" y="38"/>
                  </a:lnTo>
                  <a:lnTo>
                    <a:pt x="68" y="22"/>
                  </a:lnTo>
                  <a:lnTo>
                    <a:pt x="83" y="22"/>
                  </a:lnTo>
                  <a:lnTo>
                    <a:pt x="90" y="38"/>
                  </a:lnTo>
                  <a:lnTo>
                    <a:pt x="128" y="60"/>
                  </a:lnTo>
                  <a:lnTo>
                    <a:pt x="136" y="60"/>
                  </a:lnTo>
                  <a:lnTo>
                    <a:pt x="128" y="68"/>
                  </a:lnTo>
                  <a:lnTo>
                    <a:pt x="128" y="98"/>
                  </a:lnTo>
                  <a:lnTo>
                    <a:pt x="143" y="98"/>
                  </a:lnTo>
                  <a:lnTo>
                    <a:pt x="143" y="91"/>
                  </a:lnTo>
                  <a:lnTo>
                    <a:pt x="174" y="106"/>
                  </a:lnTo>
                  <a:lnTo>
                    <a:pt x="166" y="91"/>
                  </a:lnTo>
                  <a:lnTo>
                    <a:pt x="151" y="83"/>
                  </a:lnTo>
                  <a:lnTo>
                    <a:pt x="151" y="76"/>
                  </a:lnTo>
                  <a:lnTo>
                    <a:pt x="166" y="83"/>
                  </a:lnTo>
                  <a:lnTo>
                    <a:pt x="151" y="53"/>
                  </a:lnTo>
                  <a:lnTo>
                    <a:pt x="159" y="53"/>
                  </a:lnTo>
                  <a:lnTo>
                    <a:pt x="159" y="45"/>
                  </a:lnTo>
                  <a:lnTo>
                    <a:pt x="143" y="30"/>
                  </a:lnTo>
                  <a:lnTo>
                    <a:pt x="151" y="38"/>
                  </a:lnTo>
                  <a:lnTo>
                    <a:pt x="159" y="15"/>
                  </a:lnTo>
                  <a:lnTo>
                    <a:pt x="166" y="22"/>
                  </a:lnTo>
                  <a:lnTo>
                    <a:pt x="166" y="7"/>
                  </a:lnTo>
                  <a:lnTo>
                    <a:pt x="174" y="7"/>
                  </a:lnTo>
                  <a:lnTo>
                    <a:pt x="174" y="22"/>
                  </a:lnTo>
                  <a:lnTo>
                    <a:pt x="166" y="22"/>
                  </a:lnTo>
                  <a:lnTo>
                    <a:pt x="166" y="38"/>
                  </a:lnTo>
                  <a:lnTo>
                    <a:pt x="174" y="38"/>
                  </a:lnTo>
                  <a:lnTo>
                    <a:pt x="166" y="45"/>
                  </a:lnTo>
                  <a:lnTo>
                    <a:pt x="174" y="60"/>
                  </a:lnTo>
                  <a:lnTo>
                    <a:pt x="166" y="53"/>
                  </a:lnTo>
                  <a:lnTo>
                    <a:pt x="166" y="60"/>
                  </a:lnTo>
                  <a:lnTo>
                    <a:pt x="174" y="68"/>
                  </a:lnTo>
                  <a:lnTo>
                    <a:pt x="174" y="60"/>
                  </a:lnTo>
                  <a:lnTo>
                    <a:pt x="181" y="68"/>
                  </a:lnTo>
                  <a:lnTo>
                    <a:pt x="166" y="68"/>
                  </a:lnTo>
                  <a:lnTo>
                    <a:pt x="174" y="76"/>
                  </a:lnTo>
                  <a:lnTo>
                    <a:pt x="166" y="76"/>
                  </a:lnTo>
                  <a:lnTo>
                    <a:pt x="174" y="83"/>
                  </a:lnTo>
                  <a:lnTo>
                    <a:pt x="196" y="83"/>
                  </a:lnTo>
                  <a:lnTo>
                    <a:pt x="204" y="91"/>
                  </a:lnTo>
                  <a:lnTo>
                    <a:pt x="196" y="106"/>
                  </a:lnTo>
                  <a:lnTo>
                    <a:pt x="212" y="106"/>
                  </a:lnTo>
                  <a:lnTo>
                    <a:pt x="219" y="98"/>
                  </a:lnTo>
                  <a:lnTo>
                    <a:pt x="227" y="6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77" name="Freeform 596"/>
            <p:cNvSpPr>
              <a:spLocks/>
            </p:cNvSpPr>
            <p:nvPr/>
          </p:nvSpPr>
          <p:spPr bwMode="auto">
            <a:xfrm>
              <a:off x="3709" y="1982"/>
              <a:ext cx="227" cy="106"/>
            </a:xfrm>
            <a:custGeom>
              <a:avLst/>
              <a:gdLst>
                <a:gd name="T0" fmla="*/ 227 w 227"/>
                <a:gd name="T1" fmla="*/ 68 h 106"/>
                <a:gd name="T2" fmla="*/ 196 w 227"/>
                <a:gd name="T3" fmla="*/ 76 h 106"/>
                <a:gd name="T4" fmla="*/ 181 w 227"/>
                <a:gd name="T5" fmla="*/ 0 h 106"/>
                <a:gd name="T6" fmla="*/ 0 w 227"/>
                <a:gd name="T7" fmla="*/ 30 h 106"/>
                <a:gd name="T8" fmla="*/ 7 w 227"/>
                <a:gd name="T9" fmla="*/ 60 h 106"/>
                <a:gd name="T10" fmla="*/ 37 w 227"/>
                <a:gd name="T11" fmla="*/ 30 h 106"/>
                <a:gd name="T12" fmla="*/ 53 w 227"/>
                <a:gd name="T13" fmla="*/ 38 h 106"/>
                <a:gd name="T14" fmla="*/ 68 w 227"/>
                <a:gd name="T15" fmla="*/ 22 h 106"/>
                <a:gd name="T16" fmla="*/ 83 w 227"/>
                <a:gd name="T17" fmla="*/ 22 h 106"/>
                <a:gd name="T18" fmla="*/ 90 w 227"/>
                <a:gd name="T19" fmla="*/ 38 h 106"/>
                <a:gd name="T20" fmla="*/ 128 w 227"/>
                <a:gd name="T21" fmla="*/ 60 h 106"/>
                <a:gd name="T22" fmla="*/ 136 w 227"/>
                <a:gd name="T23" fmla="*/ 60 h 106"/>
                <a:gd name="T24" fmla="*/ 128 w 227"/>
                <a:gd name="T25" fmla="*/ 68 h 106"/>
                <a:gd name="T26" fmla="*/ 128 w 227"/>
                <a:gd name="T27" fmla="*/ 98 h 106"/>
                <a:gd name="T28" fmla="*/ 143 w 227"/>
                <a:gd name="T29" fmla="*/ 98 h 106"/>
                <a:gd name="T30" fmla="*/ 143 w 227"/>
                <a:gd name="T31" fmla="*/ 91 h 106"/>
                <a:gd name="T32" fmla="*/ 174 w 227"/>
                <a:gd name="T33" fmla="*/ 106 h 106"/>
                <a:gd name="T34" fmla="*/ 166 w 227"/>
                <a:gd name="T35" fmla="*/ 91 h 106"/>
                <a:gd name="T36" fmla="*/ 151 w 227"/>
                <a:gd name="T37" fmla="*/ 83 h 106"/>
                <a:gd name="T38" fmla="*/ 151 w 227"/>
                <a:gd name="T39" fmla="*/ 76 h 106"/>
                <a:gd name="T40" fmla="*/ 166 w 227"/>
                <a:gd name="T41" fmla="*/ 83 h 106"/>
                <a:gd name="T42" fmla="*/ 151 w 227"/>
                <a:gd name="T43" fmla="*/ 53 h 106"/>
                <a:gd name="T44" fmla="*/ 159 w 227"/>
                <a:gd name="T45" fmla="*/ 53 h 106"/>
                <a:gd name="T46" fmla="*/ 159 w 227"/>
                <a:gd name="T47" fmla="*/ 45 h 106"/>
                <a:gd name="T48" fmla="*/ 143 w 227"/>
                <a:gd name="T49" fmla="*/ 30 h 106"/>
                <a:gd name="T50" fmla="*/ 151 w 227"/>
                <a:gd name="T51" fmla="*/ 38 h 106"/>
                <a:gd name="T52" fmla="*/ 159 w 227"/>
                <a:gd name="T53" fmla="*/ 15 h 106"/>
                <a:gd name="T54" fmla="*/ 166 w 227"/>
                <a:gd name="T55" fmla="*/ 22 h 106"/>
                <a:gd name="T56" fmla="*/ 166 w 227"/>
                <a:gd name="T57" fmla="*/ 7 h 106"/>
                <a:gd name="T58" fmla="*/ 174 w 227"/>
                <a:gd name="T59" fmla="*/ 7 h 106"/>
                <a:gd name="T60" fmla="*/ 174 w 227"/>
                <a:gd name="T61" fmla="*/ 22 h 106"/>
                <a:gd name="T62" fmla="*/ 166 w 227"/>
                <a:gd name="T63" fmla="*/ 22 h 106"/>
                <a:gd name="T64" fmla="*/ 166 w 227"/>
                <a:gd name="T65" fmla="*/ 38 h 106"/>
                <a:gd name="T66" fmla="*/ 174 w 227"/>
                <a:gd name="T67" fmla="*/ 38 h 106"/>
                <a:gd name="T68" fmla="*/ 166 w 227"/>
                <a:gd name="T69" fmla="*/ 45 h 106"/>
                <a:gd name="T70" fmla="*/ 174 w 227"/>
                <a:gd name="T71" fmla="*/ 60 h 106"/>
                <a:gd name="T72" fmla="*/ 166 w 227"/>
                <a:gd name="T73" fmla="*/ 53 h 106"/>
                <a:gd name="T74" fmla="*/ 166 w 227"/>
                <a:gd name="T75" fmla="*/ 60 h 106"/>
                <a:gd name="T76" fmla="*/ 174 w 227"/>
                <a:gd name="T77" fmla="*/ 68 h 106"/>
                <a:gd name="T78" fmla="*/ 174 w 227"/>
                <a:gd name="T79" fmla="*/ 60 h 106"/>
                <a:gd name="T80" fmla="*/ 181 w 227"/>
                <a:gd name="T81" fmla="*/ 68 h 106"/>
                <a:gd name="T82" fmla="*/ 166 w 227"/>
                <a:gd name="T83" fmla="*/ 68 h 106"/>
                <a:gd name="T84" fmla="*/ 174 w 227"/>
                <a:gd name="T85" fmla="*/ 76 h 106"/>
                <a:gd name="T86" fmla="*/ 166 w 227"/>
                <a:gd name="T87" fmla="*/ 76 h 106"/>
                <a:gd name="T88" fmla="*/ 174 w 227"/>
                <a:gd name="T89" fmla="*/ 83 h 106"/>
                <a:gd name="T90" fmla="*/ 196 w 227"/>
                <a:gd name="T91" fmla="*/ 83 h 106"/>
                <a:gd name="T92" fmla="*/ 204 w 227"/>
                <a:gd name="T93" fmla="*/ 91 h 106"/>
                <a:gd name="T94" fmla="*/ 196 w 227"/>
                <a:gd name="T95" fmla="*/ 106 h 106"/>
                <a:gd name="T96" fmla="*/ 212 w 227"/>
                <a:gd name="T97" fmla="*/ 106 h 106"/>
                <a:gd name="T98" fmla="*/ 219 w 227"/>
                <a:gd name="T99" fmla="*/ 98 h 106"/>
                <a:gd name="T100" fmla="*/ 227 w 227"/>
                <a:gd name="T101" fmla="*/ 68 h 106"/>
                <a:gd name="T102" fmla="*/ 227 w 227"/>
                <a:gd name="T103" fmla="*/ 7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7" h="106">
                  <a:moveTo>
                    <a:pt x="227" y="68"/>
                  </a:moveTo>
                  <a:lnTo>
                    <a:pt x="196" y="76"/>
                  </a:lnTo>
                  <a:lnTo>
                    <a:pt x="181" y="0"/>
                  </a:lnTo>
                  <a:lnTo>
                    <a:pt x="0" y="30"/>
                  </a:lnTo>
                  <a:lnTo>
                    <a:pt x="7" y="60"/>
                  </a:lnTo>
                  <a:lnTo>
                    <a:pt x="37" y="30"/>
                  </a:lnTo>
                  <a:lnTo>
                    <a:pt x="53" y="38"/>
                  </a:lnTo>
                  <a:lnTo>
                    <a:pt x="68" y="22"/>
                  </a:lnTo>
                  <a:lnTo>
                    <a:pt x="83" y="22"/>
                  </a:lnTo>
                  <a:lnTo>
                    <a:pt x="90" y="38"/>
                  </a:lnTo>
                  <a:lnTo>
                    <a:pt x="128" y="60"/>
                  </a:lnTo>
                  <a:lnTo>
                    <a:pt x="136" y="60"/>
                  </a:lnTo>
                  <a:lnTo>
                    <a:pt x="128" y="68"/>
                  </a:lnTo>
                  <a:lnTo>
                    <a:pt x="128" y="98"/>
                  </a:lnTo>
                  <a:lnTo>
                    <a:pt x="143" y="98"/>
                  </a:lnTo>
                  <a:lnTo>
                    <a:pt x="143" y="91"/>
                  </a:lnTo>
                  <a:lnTo>
                    <a:pt x="174" y="106"/>
                  </a:lnTo>
                  <a:lnTo>
                    <a:pt x="166" y="91"/>
                  </a:lnTo>
                  <a:lnTo>
                    <a:pt x="151" y="83"/>
                  </a:lnTo>
                  <a:lnTo>
                    <a:pt x="151" y="76"/>
                  </a:lnTo>
                  <a:lnTo>
                    <a:pt x="166" y="83"/>
                  </a:lnTo>
                  <a:lnTo>
                    <a:pt x="151" y="53"/>
                  </a:lnTo>
                  <a:lnTo>
                    <a:pt x="159" y="53"/>
                  </a:lnTo>
                  <a:lnTo>
                    <a:pt x="159" y="45"/>
                  </a:lnTo>
                  <a:lnTo>
                    <a:pt x="143" y="30"/>
                  </a:lnTo>
                  <a:lnTo>
                    <a:pt x="151" y="38"/>
                  </a:lnTo>
                  <a:lnTo>
                    <a:pt x="159" y="15"/>
                  </a:lnTo>
                  <a:lnTo>
                    <a:pt x="166" y="22"/>
                  </a:lnTo>
                  <a:lnTo>
                    <a:pt x="166" y="7"/>
                  </a:lnTo>
                  <a:lnTo>
                    <a:pt x="174" y="7"/>
                  </a:lnTo>
                  <a:lnTo>
                    <a:pt x="174" y="22"/>
                  </a:lnTo>
                  <a:lnTo>
                    <a:pt x="166" y="22"/>
                  </a:lnTo>
                  <a:lnTo>
                    <a:pt x="166" y="38"/>
                  </a:lnTo>
                  <a:lnTo>
                    <a:pt x="174" y="38"/>
                  </a:lnTo>
                  <a:lnTo>
                    <a:pt x="166" y="45"/>
                  </a:lnTo>
                  <a:lnTo>
                    <a:pt x="174" y="60"/>
                  </a:lnTo>
                  <a:lnTo>
                    <a:pt x="166" y="53"/>
                  </a:lnTo>
                  <a:lnTo>
                    <a:pt x="166" y="60"/>
                  </a:lnTo>
                  <a:lnTo>
                    <a:pt x="174" y="68"/>
                  </a:lnTo>
                  <a:lnTo>
                    <a:pt x="174" y="60"/>
                  </a:lnTo>
                  <a:lnTo>
                    <a:pt x="181" y="68"/>
                  </a:lnTo>
                  <a:lnTo>
                    <a:pt x="166" y="68"/>
                  </a:lnTo>
                  <a:lnTo>
                    <a:pt x="174" y="76"/>
                  </a:lnTo>
                  <a:lnTo>
                    <a:pt x="166" y="76"/>
                  </a:lnTo>
                  <a:lnTo>
                    <a:pt x="174" y="83"/>
                  </a:lnTo>
                  <a:lnTo>
                    <a:pt x="196" y="83"/>
                  </a:lnTo>
                  <a:lnTo>
                    <a:pt x="204" y="91"/>
                  </a:lnTo>
                  <a:lnTo>
                    <a:pt x="196" y="106"/>
                  </a:lnTo>
                  <a:lnTo>
                    <a:pt x="212" y="106"/>
                  </a:lnTo>
                  <a:lnTo>
                    <a:pt x="219" y="98"/>
                  </a:lnTo>
                  <a:lnTo>
                    <a:pt x="227" y="68"/>
                  </a:lnTo>
                  <a:lnTo>
                    <a:pt x="227" y="7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78" name="Freeform 597"/>
            <p:cNvSpPr>
              <a:spLocks/>
            </p:cNvSpPr>
            <p:nvPr/>
          </p:nvSpPr>
          <p:spPr bwMode="auto">
            <a:xfrm>
              <a:off x="3966" y="1724"/>
              <a:ext cx="166" cy="91"/>
            </a:xfrm>
            <a:custGeom>
              <a:avLst/>
              <a:gdLst>
                <a:gd name="T0" fmla="*/ 151 w 166"/>
                <a:gd name="T1" fmla="*/ 45 h 91"/>
                <a:gd name="T2" fmla="*/ 144 w 166"/>
                <a:gd name="T3" fmla="*/ 45 h 91"/>
                <a:gd name="T4" fmla="*/ 159 w 166"/>
                <a:gd name="T5" fmla="*/ 60 h 91"/>
                <a:gd name="T6" fmla="*/ 144 w 166"/>
                <a:gd name="T7" fmla="*/ 68 h 91"/>
                <a:gd name="T8" fmla="*/ 121 w 166"/>
                <a:gd name="T9" fmla="*/ 53 h 91"/>
                <a:gd name="T10" fmla="*/ 121 w 166"/>
                <a:gd name="T11" fmla="*/ 38 h 91"/>
                <a:gd name="T12" fmla="*/ 106 w 166"/>
                <a:gd name="T13" fmla="*/ 45 h 91"/>
                <a:gd name="T14" fmla="*/ 121 w 166"/>
                <a:gd name="T15" fmla="*/ 15 h 91"/>
                <a:gd name="T16" fmla="*/ 106 w 166"/>
                <a:gd name="T17" fmla="*/ 15 h 91"/>
                <a:gd name="T18" fmla="*/ 106 w 166"/>
                <a:gd name="T19" fmla="*/ 0 h 91"/>
                <a:gd name="T20" fmla="*/ 83 w 166"/>
                <a:gd name="T21" fmla="*/ 23 h 91"/>
                <a:gd name="T22" fmla="*/ 30 w 166"/>
                <a:gd name="T23" fmla="*/ 30 h 91"/>
                <a:gd name="T24" fmla="*/ 0 w 166"/>
                <a:gd name="T25" fmla="*/ 38 h 91"/>
                <a:gd name="T26" fmla="*/ 0 w 166"/>
                <a:gd name="T27" fmla="*/ 83 h 91"/>
                <a:gd name="T28" fmla="*/ 76 w 166"/>
                <a:gd name="T29" fmla="*/ 68 h 91"/>
                <a:gd name="T30" fmla="*/ 91 w 166"/>
                <a:gd name="T31" fmla="*/ 60 h 91"/>
                <a:gd name="T32" fmla="*/ 98 w 166"/>
                <a:gd name="T33" fmla="*/ 76 h 91"/>
                <a:gd name="T34" fmla="*/ 106 w 166"/>
                <a:gd name="T35" fmla="*/ 76 h 91"/>
                <a:gd name="T36" fmla="*/ 106 w 166"/>
                <a:gd name="T37" fmla="*/ 83 h 91"/>
                <a:gd name="T38" fmla="*/ 113 w 166"/>
                <a:gd name="T39" fmla="*/ 83 h 91"/>
                <a:gd name="T40" fmla="*/ 113 w 166"/>
                <a:gd name="T41" fmla="*/ 91 h 91"/>
                <a:gd name="T42" fmla="*/ 136 w 166"/>
                <a:gd name="T43" fmla="*/ 68 h 91"/>
                <a:gd name="T44" fmla="*/ 136 w 166"/>
                <a:gd name="T45" fmla="*/ 83 h 91"/>
                <a:gd name="T46" fmla="*/ 166 w 166"/>
                <a:gd name="T47" fmla="*/ 68 h 91"/>
                <a:gd name="T48" fmla="*/ 159 w 166"/>
                <a:gd name="T49" fmla="*/ 60 h 91"/>
                <a:gd name="T50" fmla="*/ 151 w 166"/>
                <a:gd name="T51" fmla="*/ 4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6" h="91">
                  <a:moveTo>
                    <a:pt x="151" y="45"/>
                  </a:moveTo>
                  <a:lnTo>
                    <a:pt x="144" y="45"/>
                  </a:lnTo>
                  <a:lnTo>
                    <a:pt x="159" y="60"/>
                  </a:lnTo>
                  <a:lnTo>
                    <a:pt x="144" y="68"/>
                  </a:lnTo>
                  <a:lnTo>
                    <a:pt x="121" y="53"/>
                  </a:lnTo>
                  <a:lnTo>
                    <a:pt x="121" y="38"/>
                  </a:lnTo>
                  <a:lnTo>
                    <a:pt x="106" y="45"/>
                  </a:lnTo>
                  <a:lnTo>
                    <a:pt x="121" y="15"/>
                  </a:lnTo>
                  <a:lnTo>
                    <a:pt x="106" y="15"/>
                  </a:lnTo>
                  <a:lnTo>
                    <a:pt x="106" y="0"/>
                  </a:lnTo>
                  <a:lnTo>
                    <a:pt x="83" y="23"/>
                  </a:lnTo>
                  <a:lnTo>
                    <a:pt x="30" y="30"/>
                  </a:lnTo>
                  <a:lnTo>
                    <a:pt x="0" y="38"/>
                  </a:lnTo>
                  <a:lnTo>
                    <a:pt x="0" y="83"/>
                  </a:lnTo>
                  <a:lnTo>
                    <a:pt x="76" y="68"/>
                  </a:lnTo>
                  <a:lnTo>
                    <a:pt x="91" y="60"/>
                  </a:lnTo>
                  <a:lnTo>
                    <a:pt x="98" y="76"/>
                  </a:lnTo>
                  <a:lnTo>
                    <a:pt x="106" y="76"/>
                  </a:lnTo>
                  <a:lnTo>
                    <a:pt x="106" y="83"/>
                  </a:lnTo>
                  <a:lnTo>
                    <a:pt x="113" y="83"/>
                  </a:lnTo>
                  <a:lnTo>
                    <a:pt x="113" y="91"/>
                  </a:lnTo>
                  <a:lnTo>
                    <a:pt x="136" y="68"/>
                  </a:lnTo>
                  <a:lnTo>
                    <a:pt x="136" y="83"/>
                  </a:lnTo>
                  <a:lnTo>
                    <a:pt x="166" y="68"/>
                  </a:lnTo>
                  <a:lnTo>
                    <a:pt x="159" y="60"/>
                  </a:lnTo>
                  <a:lnTo>
                    <a:pt x="151" y="45"/>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79" name="Freeform 598"/>
            <p:cNvSpPr>
              <a:spLocks/>
            </p:cNvSpPr>
            <p:nvPr/>
          </p:nvSpPr>
          <p:spPr bwMode="auto">
            <a:xfrm>
              <a:off x="3966" y="1724"/>
              <a:ext cx="166" cy="91"/>
            </a:xfrm>
            <a:custGeom>
              <a:avLst/>
              <a:gdLst>
                <a:gd name="T0" fmla="*/ 151 w 166"/>
                <a:gd name="T1" fmla="*/ 45 h 91"/>
                <a:gd name="T2" fmla="*/ 144 w 166"/>
                <a:gd name="T3" fmla="*/ 45 h 91"/>
                <a:gd name="T4" fmla="*/ 159 w 166"/>
                <a:gd name="T5" fmla="*/ 60 h 91"/>
                <a:gd name="T6" fmla="*/ 144 w 166"/>
                <a:gd name="T7" fmla="*/ 68 h 91"/>
                <a:gd name="T8" fmla="*/ 121 w 166"/>
                <a:gd name="T9" fmla="*/ 53 h 91"/>
                <a:gd name="T10" fmla="*/ 121 w 166"/>
                <a:gd name="T11" fmla="*/ 38 h 91"/>
                <a:gd name="T12" fmla="*/ 106 w 166"/>
                <a:gd name="T13" fmla="*/ 45 h 91"/>
                <a:gd name="T14" fmla="*/ 121 w 166"/>
                <a:gd name="T15" fmla="*/ 15 h 91"/>
                <a:gd name="T16" fmla="*/ 106 w 166"/>
                <a:gd name="T17" fmla="*/ 15 h 91"/>
                <a:gd name="T18" fmla="*/ 106 w 166"/>
                <a:gd name="T19" fmla="*/ 0 h 91"/>
                <a:gd name="T20" fmla="*/ 83 w 166"/>
                <a:gd name="T21" fmla="*/ 23 h 91"/>
                <a:gd name="T22" fmla="*/ 30 w 166"/>
                <a:gd name="T23" fmla="*/ 30 h 91"/>
                <a:gd name="T24" fmla="*/ 0 w 166"/>
                <a:gd name="T25" fmla="*/ 38 h 91"/>
                <a:gd name="T26" fmla="*/ 0 w 166"/>
                <a:gd name="T27" fmla="*/ 83 h 91"/>
                <a:gd name="T28" fmla="*/ 76 w 166"/>
                <a:gd name="T29" fmla="*/ 68 h 91"/>
                <a:gd name="T30" fmla="*/ 91 w 166"/>
                <a:gd name="T31" fmla="*/ 60 h 91"/>
                <a:gd name="T32" fmla="*/ 98 w 166"/>
                <a:gd name="T33" fmla="*/ 76 h 91"/>
                <a:gd name="T34" fmla="*/ 106 w 166"/>
                <a:gd name="T35" fmla="*/ 76 h 91"/>
                <a:gd name="T36" fmla="*/ 106 w 166"/>
                <a:gd name="T37" fmla="*/ 83 h 91"/>
                <a:gd name="T38" fmla="*/ 113 w 166"/>
                <a:gd name="T39" fmla="*/ 83 h 91"/>
                <a:gd name="T40" fmla="*/ 113 w 166"/>
                <a:gd name="T41" fmla="*/ 91 h 91"/>
                <a:gd name="T42" fmla="*/ 136 w 166"/>
                <a:gd name="T43" fmla="*/ 68 h 91"/>
                <a:gd name="T44" fmla="*/ 136 w 166"/>
                <a:gd name="T45" fmla="*/ 83 h 91"/>
                <a:gd name="T46" fmla="*/ 166 w 166"/>
                <a:gd name="T47" fmla="*/ 68 h 91"/>
                <a:gd name="T48" fmla="*/ 159 w 166"/>
                <a:gd name="T49" fmla="*/ 60 h 91"/>
                <a:gd name="T50" fmla="*/ 151 w 166"/>
                <a:gd name="T51" fmla="*/ 45 h 91"/>
                <a:gd name="T52" fmla="*/ 151 w 166"/>
                <a:gd name="T53" fmla="*/ 5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6" h="91">
                  <a:moveTo>
                    <a:pt x="151" y="45"/>
                  </a:moveTo>
                  <a:lnTo>
                    <a:pt x="144" y="45"/>
                  </a:lnTo>
                  <a:lnTo>
                    <a:pt x="159" y="60"/>
                  </a:lnTo>
                  <a:lnTo>
                    <a:pt x="144" y="68"/>
                  </a:lnTo>
                  <a:lnTo>
                    <a:pt x="121" y="53"/>
                  </a:lnTo>
                  <a:lnTo>
                    <a:pt x="121" y="38"/>
                  </a:lnTo>
                  <a:lnTo>
                    <a:pt x="106" y="45"/>
                  </a:lnTo>
                  <a:lnTo>
                    <a:pt x="121" y="15"/>
                  </a:lnTo>
                  <a:lnTo>
                    <a:pt x="106" y="15"/>
                  </a:lnTo>
                  <a:lnTo>
                    <a:pt x="106" y="0"/>
                  </a:lnTo>
                  <a:lnTo>
                    <a:pt x="83" y="23"/>
                  </a:lnTo>
                  <a:lnTo>
                    <a:pt x="30" y="30"/>
                  </a:lnTo>
                  <a:lnTo>
                    <a:pt x="0" y="38"/>
                  </a:lnTo>
                  <a:lnTo>
                    <a:pt x="0" y="83"/>
                  </a:lnTo>
                  <a:lnTo>
                    <a:pt x="76" y="68"/>
                  </a:lnTo>
                  <a:lnTo>
                    <a:pt x="91" y="60"/>
                  </a:lnTo>
                  <a:lnTo>
                    <a:pt x="98" y="76"/>
                  </a:lnTo>
                  <a:lnTo>
                    <a:pt x="106" y="76"/>
                  </a:lnTo>
                  <a:lnTo>
                    <a:pt x="106" y="83"/>
                  </a:lnTo>
                  <a:lnTo>
                    <a:pt x="113" y="83"/>
                  </a:lnTo>
                  <a:lnTo>
                    <a:pt x="113" y="91"/>
                  </a:lnTo>
                  <a:lnTo>
                    <a:pt x="136" y="68"/>
                  </a:lnTo>
                  <a:lnTo>
                    <a:pt x="136" y="83"/>
                  </a:lnTo>
                  <a:lnTo>
                    <a:pt x="166" y="68"/>
                  </a:lnTo>
                  <a:lnTo>
                    <a:pt x="159" y="60"/>
                  </a:lnTo>
                  <a:lnTo>
                    <a:pt x="151" y="45"/>
                  </a:lnTo>
                  <a:lnTo>
                    <a:pt x="151" y="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80" name="Freeform 599"/>
            <p:cNvSpPr>
              <a:spLocks/>
            </p:cNvSpPr>
            <p:nvPr/>
          </p:nvSpPr>
          <p:spPr bwMode="auto">
            <a:xfrm>
              <a:off x="3156" y="1572"/>
              <a:ext cx="288" cy="152"/>
            </a:xfrm>
            <a:custGeom>
              <a:avLst/>
              <a:gdLst>
                <a:gd name="T0" fmla="*/ 273 w 288"/>
                <a:gd name="T1" fmla="*/ 68 h 152"/>
                <a:gd name="T2" fmla="*/ 273 w 288"/>
                <a:gd name="T3" fmla="*/ 46 h 152"/>
                <a:gd name="T4" fmla="*/ 235 w 288"/>
                <a:gd name="T5" fmla="*/ 53 h 152"/>
                <a:gd name="T6" fmla="*/ 242 w 288"/>
                <a:gd name="T7" fmla="*/ 30 h 152"/>
                <a:gd name="T8" fmla="*/ 189 w 288"/>
                <a:gd name="T9" fmla="*/ 46 h 152"/>
                <a:gd name="T10" fmla="*/ 167 w 288"/>
                <a:gd name="T11" fmla="*/ 61 h 152"/>
                <a:gd name="T12" fmla="*/ 136 w 288"/>
                <a:gd name="T13" fmla="*/ 61 h 152"/>
                <a:gd name="T14" fmla="*/ 114 w 288"/>
                <a:gd name="T15" fmla="*/ 38 h 152"/>
                <a:gd name="T16" fmla="*/ 99 w 288"/>
                <a:gd name="T17" fmla="*/ 30 h 152"/>
                <a:gd name="T18" fmla="*/ 83 w 288"/>
                <a:gd name="T19" fmla="*/ 46 h 152"/>
                <a:gd name="T20" fmla="*/ 91 w 288"/>
                <a:gd name="T21" fmla="*/ 15 h 152"/>
                <a:gd name="T22" fmla="*/ 114 w 288"/>
                <a:gd name="T23" fmla="*/ 8 h 152"/>
                <a:gd name="T24" fmla="*/ 99 w 288"/>
                <a:gd name="T25" fmla="*/ 0 h 152"/>
                <a:gd name="T26" fmla="*/ 61 w 288"/>
                <a:gd name="T27" fmla="*/ 30 h 152"/>
                <a:gd name="T28" fmla="*/ 0 w 288"/>
                <a:gd name="T29" fmla="*/ 68 h 152"/>
                <a:gd name="T30" fmla="*/ 15 w 288"/>
                <a:gd name="T31" fmla="*/ 76 h 152"/>
                <a:gd name="T32" fmla="*/ 106 w 288"/>
                <a:gd name="T33" fmla="*/ 99 h 152"/>
                <a:gd name="T34" fmla="*/ 106 w 288"/>
                <a:gd name="T35" fmla="*/ 106 h 152"/>
                <a:gd name="T36" fmla="*/ 121 w 288"/>
                <a:gd name="T37" fmla="*/ 114 h 152"/>
                <a:gd name="T38" fmla="*/ 114 w 288"/>
                <a:gd name="T39" fmla="*/ 137 h 152"/>
                <a:gd name="T40" fmla="*/ 129 w 288"/>
                <a:gd name="T41" fmla="*/ 129 h 152"/>
                <a:gd name="T42" fmla="*/ 129 w 288"/>
                <a:gd name="T43" fmla="*/ 152 h 152"/>
                <a:gd name="T44" fmla="*/ 159 w 288"/>
                <a:gd name="T45" fmla="*/ 91 h 152"/>
                <a:gd name="T46" fmla="*/ 159 w 288"/>
                <a:gd name="T47" fmla="*/ 114 h 152"/>
                <a:gd name="T48" fmla="*/ 174 w 288"/>
                <a:gd name="T49" fmla="*/ 91 h 152"/>
                <a:gd name="T50" fmla="*/ 174 w 288"/>
                <a:gd name="T51" fmla="*/ 114 h 152"/>
                <a:gd name="T52" fmla="*/ 189 w 288"/>
                <a:gd name="T53" fmla="*/ 91 h 152"/>
                <a:gd name="T54" fmla="*/ 212 w 288"/>
                <a:gd name="T55" fmla="*/ 84 h 152"/>
                <a:gd name="T56" fmla="*/ 220 w 288"/>
                <a:gd name="T57" fmla="*/ 76 h 152"/>
                <a:gd name="T58" fmla="*/ 258 w 288"/>
                <a:gd name="T59" fmla="*/ 91 h 152"/>
                <a:gd name="T60" fmla="*/ 258 w 288"/>
                <a:gd name="T61" fmla="*/ 76 h 152"/>
                <a:gd name="T62" fmla="*/ 288 w 288"/>
                <a:gd name="T63" fmla="*/ 76 h 152"/>
                <a:gd name="T64" fmla="*/ 273 w 288"/>
                <a:gd name="T65" fmla="*/ 6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8" h="152">
                  <a:moveTo>
                    <a:pt x="273" y="68"/>
                  </a:moveTo>
                  <a:lnTo>
                    <a:pt x="273" y="46"/>
                  </a:lnTo>
                  <a:lnTo>
                    <a:pt x="235" y="53"/>
                  </a:lnTo>
                  <a:lnTo>
                    <a:pt x="242" y="30"/>
                  </a:lnTo>
                  <a:lnTo>
                    <a:pt x="189" y="46"/>
                  </a:lnTo>
                  <a:lnTo>
                    <a:pt x="167" y="61"/>
                  </a:lnTo>
                  <a:lnTo>
                    <a:pt x="136" y="61"/>
                  </a:lnTo>
                  <a:lnTo>
                    <a:pt x="114" y="38"/>
                  </a:lnTo>
                  <a:lnTo>
                    <a:pt x="99" y="30"/>
                  </a:lnTo>
                  <a:lnTo>
                    <a:pt x="83" y="46"/>
                  </a:lnTo>
                  <a:lnTo>
                    <a:pt x="91" y="15"/>
                  </a:lnTo>
                  <a:lnTo>
                    <a:pt x="114" y="8"/>
                  </a:lnTo>
                  <a:lnTo>
                    <a:pt x="99" y="0"/>
                  </a:lnTo>
                  <a:lnTo>
                    <a:pt x="61" y="30"/>
                  </a:lnTo>
                  <a:lnTo>
                    <a:pt x="0" y="68"/>
                  </a:lnTo>
                  <a:lnTo>
                    <a:pt x="15" y="76"/>
                  </a:lnTo>
                  <a:lnTo>
                    <a:pt x="106" y="99"/>
                  </a:lnTo>
                  <a:lnTo>
                    <a:pt x="106" y="106"/>
                  </a:lnTo>
                  <a:lnTo>
                    <a:pt x="121" y="114"/>
                  </a:lnTo>
                  <a:lnTo>
                    <a:pt x="114" y="137"/>
                  </a:lnTo>
                  <a:lnTo>
                    <a:pt x="129" y="129"/>
                  </a:lnTo>
                  <a:lnTo>
                    <a:pt x="129" y="152"/>
                  </a:lnTo>
                  <a:lnTo>
                    <a:pt x="159" y="91"/>
                  </a:lnTo>
                  <a:lnTo>
                    <a:pt x="159" y="114"/>
                  </a:lnTo>
                  <a:lnTo>
                    <a:pt x="174" y="91"/>
                  </a:lnTo>
                  <a:lnTo>
                    <a:pt x="174" y="114"/>
                  </a:lnTo>
                  <a:lnTo>
                    <a:pt x="189" y="91"/>
                  </a:lnTo>
                  <a:lnTo>
                    <a:pt x="212" y="84"/>
                  </a:lnTo>
                  <a:lnTo>
                    <a:pt x="220" y="76"/>
                  </a:lnTo>
                  <a:lnTo>
                    <a:pt x="258" y="91"/>
                  </a:lnTo>
                  <a:lnTo>
                    <a:pt x="258" y="76"/>
                  </a:lnTo>
                  <a:lnTo>
                    <a:pt x="288" y="76"/>
                  </a:lnTo>
                  <a:lnTo>
                    <a:pt x="273" y="6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81" name="Freeform 600"/>
            <p:cNvSpPr>
              <a:spLocks/>
            </p:cNvSpPr>
            <p:nvPr/>
          </p:nvSpPr>
          <p:spPr bwMode="auto">
            <a:xfrm>
              <a:off x="3156" y="1572"/>
              <a:ext cx="288" cy="152"/>
            </a:xfrm>
            <a:custGeom>
              <a:avLst/>
              <a:gdLst>
                <a:gd name="T0" fmla="*/ 273 w 288"/>
                <a:gd name="T1" fmla="*/ 68 h 152"/>
                <a:gd name="T2" fmla="*/ 273 w 288"/>
                <a:gd name="T3" fmla="*/ 46 h 152"/>
                <a:gd name="T4" fmla="*/ 235 w 288"/>
                <a:gd name="T5" fmla="*/ 53 h 152"/>
                <a:gd name="T6" fmla="*/ 242 w 288"/>
                <a:gd name="T7" fmla="*/ 30 h 152"/>
                <a:gd name="T8" fmla="*/ 189 w 288"/>
                <a:gd name="T9" fmla="*/ 46 h 152"/>
                <a:gd name="T10" fmla="*/ 167 w 288"/>
                <a:gd name="T11" fmla="*/ 61 h 152"/>
                <a:gd name="T12" fmla="*/ 136 w 288"/>
                <a:gd name="T13" fmla="*/ 61 h 152"/>
                <a:gd name="T14" fmla="*/ 114 w 288"/>
                <a:gd name="T15" fmla="*/ 38 h 152"/>
                <a:gd name="T16" fmla="*/ 99 w 288"/>
                <a:gd name="T17" fmla="*/ 30 h 152"/>
                <a:gd name="T18" fmla="*/ 83 w 288"/>
                <a:gd name="T19" fmla="*/ 46 h 152"/>
                <a:gd name="T20" fmla="*/ 91 w 288"/>
                <a:gd name="T21" fmla="*/ 15 h 152"/>
                <a:gd name="T22" fmla="*/ 114 w 288"/>
                <a:gd name="T23" fmla="*/ 8 h 152"/>
                <a:gd name="T24" fmla="*/ 99 w 288"/>
                <a:gd name="T25" fmla="*/ 0 h 152"/>
                <a:gd name="T26" fmla="*/ 61 w 288"/>
                <a:gd name="T27" fmla="*/ 30 h 152"/>
                <a:gd name="T28" fmla="*/ 0 w 288"/>
                <a:gd name="T29" fmla="*/ 68 h 152"/>
                <a:gd name="T30" fmla="*/ 15 w 288"/>
                <a:gd name="T31" fmla="*/ 76 h 152"/>
                <a:gd name="T32" fmla="*/ 106 w 288"/>
                <a:gd name="T33" fmla="*/ 99 h 152"/>
                <a:gd name="T34" fmla="*/ 106 w 288"/>
                <a:gd name="T35" fmla="*/ 106 h 152"/>
                <a:gd name="T36" fmla="*/ 121 w 288"/>
                <a:gd name="T37" fmla="*/ 114 h 152"/>
                <a:gd name="T38" fmla="*/ 114 w 288"/>
                <a:gd name="T39" fmla="*/ 137 h 152"/>
                <a:gd name="T40" fmla="*/ 129 w 288"/>
                <a:gd name="T41" fmla="*/ 129 h 152"/>
                <a:gd name="T42" fmla="*/ 129 w 288"/>
                <a:gd name="T43" fmla="*/ 152 h 152"/>
                <a:gd name="T44" fmla="*/ 159 w 288"/>
                <a:gd name="T45" fmla="*/ 91 h 152"/>
                <a:gd name="T46" fmla="*/ 159 w 288"/>
                <a:gd name="T47" fmla="*/ 114 h 152"/>
                <a:gd name="T48" fmla="*/ 174 w 288"/>
                <a:gd name="T49" fmla="*/ 91 h 152"/>
                <a:gd name="T50" fmla="*/ 174 w 288"/>
                <a:gd name="T51" fmla="*/ 114 h 152"/>
                <a:gd name="T52" fmla="*/ 189 w 288"/>
                <a:gd name="T53" fmla="*/ 91 h 152"/>
                <a:gd name="T54" fmla="*/ 212 w 288"/>
                <a:gd name="T55" fmla="*/ 84 h 152"/>
                <a:gd name="T56" fmla="*/ 220 w 288"/>
                <a:gd name="T57" fmla="*/ 76 h 152"/>
                <a:gd name="T58" fmla="*/ 258 w 288"/>
                <a:gd name="T59" fmla="*/ 91 h 152"/>
                <a:gd name="T60" fmla="*/ 258 w 288"/>
                <a:gd name="T61" fmla="*/ 76 h 152"/>
                <a:gd name="T62" fmla="*/ 288 w 288"/>
                <a:gd name="T63" fmla="*/ 76 h 152"/>
                <a:gd name="T64" fmla="*/ 273 w 288"/>
                <a:gd name="T65" fmla="*/ 68 h 152"/>
                <a:gd name="T66" fmla="*/ 273 w 288"/>
                <a:gd name="T67" fmla="*/ 7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8" h="152">
                  <a:moveTo>
                    <a:pt x="273" y="68"/>
                  </a:moveTo>
                  <a:lnTo>
                    <a:pt x="273" y="46"/>
                  </a:lnTo>
                  <a:lnTo>
                    <a:pt x="235" y="53"/>
                  </a:lnTo>
                  <a:lnTo>
                    <a:pt x="242" y="30"/>
                  </a:lnTo>
                  <a:lnTo>
                    <a:pt x="189" y="46"/>
                  </a:lnTo>
                  <a:lnTo>
                    <a:pt x="167" y="61"/>
                  </a:lnTo>
                  <a:lnTo>
                    <a:pt x="136" y="61"/>
                  </a:lnTo>
                  <a:lnTo>
                    <a:pt x="114" y="38"/>
                  </a:lnTo>
                  <a:lnTo>
                    <a:pt x="99" y="30"/>
                  </a:lnTo>
                  <a:lnTo>
                    <a:pt x="83" y="46"/>
                  </a:lnTo>
                  <a:lnTo>
                    <a:pt x="91" y="15"/>
                  </a:lnTo>
                  <a:lnTo>
                    <a:pt x="114" y="8"/>
                  </a:lnTo>
                  <a:lnTo>
                    <a:pt x="99" y="0"/>
                  </a:lnTo>
                  <a:lnTo>
                    <a:pt x="61" y="30"/>
                  </a:lnTo>
                  <a:lnTo>
                    <a:pt x="0" y="68"/>
                  </a:lnTo>
                  <a:lnTo>
                    <a:pt x="15" y="76"/>
                  </a:lnTo>
                  <a:lnTo>
                    <a:pt x="106" y="99"/>
                  </a:lnTo>
                  <a:lnTo>
                    <a:pt x="106" y="106"/>
                  </a:lnTo>
                  <a:lnTo>
                    <a:pt x="121" y="114"/>
                  </a:lnTo>
                  <a:lnTo>
                    <a:pt x="114" y="137"/>
                  </a:lnTo>
                  <a:lnTo>
                    <a:pt x="129" y="129"/>
                  </a:lnTo>
                  <a:lnTo>
                    <a:pt x="129" y="152"/>
                  </a:lnTo>
                  <a:lnTo>
                    <a:pt x="159" y="91"/>
                  </a:lnTo>
                  <a:lnTo>
                    <a:pt x="159" y="114"/>
                  </a:lnTo>
                  <a:lnTo>
                    <a:pt x="174" y="91"/>
                  </a:lnTo>
                  <a:lnTo>
                    <a:pt x="174" y="114"/>
                  </a:lnTo>
                  <a:lnTo>
                    <a:pt x="189" y="91"/>
                  </a:lnTo>
                  <a:lnTo>
                    <a:pt x="212" y="84"/>
                  </a:lnTo>
                  <a:lnTo>
                    <a:pt x="220" y="76"/>
                  </a:lnTo>
                  <a:lnTo>
                    <a:pt x="258" y="91"/>
                  </a:lnTo>
                  <a:lnTo>
                    <a:pt x="258" y="76"/>
                  </a:lnTo>
                  <a:lnTo>
                    <a:pt x="288" y="76"/>
                  </a:lnTo>
                  <a:lnTo>
                    <a:pt x="273" y="68"/>
                  </a:lnTo>
                  <a:lnTo>
                    <a:pt x="273" y="7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82" name="Freeform 601"/>
            <p:cNvSpPr>
              <a:spLocks/>
            </p:cNvSpPr>
            <p:nvPr/>
          </p:nvSpPr>
          <p:spPr bwMode="auto">
            <a:xfrm>
              <a:off x="3345" y="1663"/>
              <a:ext cx="197" cy="266"/>
            </a:xfrm>
            <a:custGeom>
              <a:avLst/>
              <a:gdLst>
                <a:gd name="T0" fmla="*/ 190 w 197"/>
                <a:gd name="T1" fmla="*/ 190 h 266"/>
                <a:gd name="T2" fmla="*/ 190 w 197"/>
                <a:gd name="T3" fmla="*/ 197 h 266"/>
                <a:gd name="T4" fmla="*/ 190 w 197"/>
                <a:gd name="T5" fmla="*/ 190 h 266"/>
                <a:gd name="T6" fmla="*/ 182 w 197"/>
                <a:gd name="T7" fmla="*/ 190 h 266"/>
                <a:gd name="T8" fmla="*/ 159 w 197"/>
                <a:gd name="T9" fmla="*/ 250 h 266"/>
                <a:gd name="T10" fmla="*/ 91 w 197"/>
                <a:gd name="T11" fmla="*/ 258 h 266"/>
                <a:gd name="T12" fmla="*/ 0 w 197"/>
                <a:gd name="T13" fmla="*/ 266 h 266"/>
                <a:gd name="T14" fmla="*/ 23 w 197"/>
                <a:gd name="T15" fmla="*/ 213 h 266"/>
                <a:gd name="T16" fmla="*/ 0 w 197"/>
                <a:gd name="T17" fmla="*/ 144 h 266"/>
                <a:gd name="T18" fmla="*/ 8 w 197"/>
                <a:gd name="T19" fmla="*/ 76 h 266"/>
                <a:gd name="T20" fmla="*/ 31 w 197"/>
                <a:gd name="T21" fmla="*/ 46 h 266"/>
                <a:gd name="T22" fmla="*/ 38 w 197"/>
                <a:gd name="T23" fmla="*/ 68 h 266"/>
                <a:gd name="T24" fmla="*/ 46 w 197"/>
                <a:gd name="T25" fmla="*/ 38 h 266"/>
                <a:gd name="T26" fmla="*/ 61 w 197"/>
                <a:gd name="T27" fmla="*/ 30 h 266"/>
                <a:gd name="T28" fmla="*/ 53 w 197"/>
                <a:gd name="T29" fmla="*/ 23 h 266"/>
                <a:gd name="T30" fmla="*/ 61 w 197"/>
                <a:gd name="T31" fmla="*/ 8 h 266"/>
                <a:gd name="T32" fmla="*/ 69 w 197"/>
                <a:gd name="T33" fmla="*/ 0 h 266"/>
                <a:gd name="T34" fmla="*/ 129 w 197"/>
                <a:gd name="T35" fmla="*/ 23 h 266"/>
                <a:gd name="T36" fmla="*/ 137 w 197"/>
                <a:gd name="T37" fmla="*/ 38 h 266"/>
                <a:gd name="T38" fmla="*/ 129 w 197"/>
                <a:gd name="T39" fmla="*/ 46 h 266"/>
                <a:gd name="T40" fmla="*/ 144 w 197"/>
                <a:gd name="T41" fmla="*/ 61 h 266"/>
                <a:gd name="T42" fmla="*/ 144 w 197"/>
                <a:gd name="T43" fmla="*/ 84 h 266"/>
                <a:gd name="T44" fmla="*/ 121 w 197"/>
                <a:gd name="T45" fmla="*/ 114 h 266"/>
                <a:gd name="T46" fmla="*/ 121 w 197"/>
                <a:gd name="T47" fmla="*/ 129 h 266"/>
                <a:gd name="T48" fmla="*/ 129 w 197"/>
                <a:gd name="T49" fmla="*/ 137 h 266"/>
                <a:gd name="T50" fmla="*/ 144 w 197"/>
                <a:gd name="T51" fmla="*/ 114 h 266"/>
                <a:gd name="T52" fmla="*/ 159 w 197"/>
                <a:gd name="T53" fmla="*/ 99 h 266"/>
                <a:gd name="T54" fmla="*/ 174 w 197"/>
                <a:gd name="T55" fmla="*/ 114 h 266"/>
                <a:gd name="T56" fmla="*/ 197 w 197"/>
                <a:gd name="T57" fmla="*/ 167 h 266"/>
                <a:gd name="T58" fmla="*/ 190 w 197"/>
                <a:gd name="T59" fmla="*/ 19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7" h="266">
                  <a:moveTo>
                    <a:pt x="190" y="190"/>
                  </a:moveTo>
                  <a:lnTo>
                    <a:pt x="190" y="197"/>
                  </a:lnTo>
                  <a:lnTo>
                    <a:pt x="190" y="190"/>
                  </a:lnTo>
                  <a:lnTo>
                    <a:pt x="182" y="190"/>
                  </a:lnTo>
                  <a:lnTo>
                    <a:pt x="159" y="250"/>
                  </a:lnTo>
                  <a:lnTo>
                    <a:pt x="91" y="258"/>
                  </a:lnTo>
                  <a:lnTo>
                    <a:pt x="0" y="266"/>
                  </a:lnTo>
                  <a:lnTo>
                    <a:pt x="23" y="213"/>
                  </a:lnTo>
                  <a:lnTo>
                    <a:pt x="0" y="144"/>
                  </a:lnTo>
                  <a:lnTo>
                    <a:pt x="8" y="76"/>
                  </a:lnTo>
                  <a:lnTo>
                    <a:pt x="31" y="46"/>
                  </a:lnTo>
                  <a:lnTo>
                    <a:pt x="38" y="68"/>
                  </a:lnTo>
                  <a:lnTo>
                    <a:pt x="46" y="38"/>
                  </a:lnTo>
                  <a:lnTo>
                    <a:pt x="61" y="30"/>
                  </a:lnTo>
                  <a:lnTo>
                    <a:pt x="53" y="23"/>
                  </a:lnTo>
                  <a:lnTo>
                    <a:pt x="61" y="8"/>
                  </a:lnTo>
                  <a:lnTo>
                    <a:pt x="69" y="0"/>
                  </a:lnTo>
                  <a:lnTo>
                    <a:pt x="129" y="23"/>
                  </a:lnTo>
                  <a:lnTo>
                    <a:pt x="137" y="38"/>
                  </a:lnTo>
                  <a:lnTo>
                    <a:pt x="129" y="46"/>
                  </a:lnTo>
                  <a:lnTo>
                    <a:pt x="144" y="61"/>
                  </a:lnTo>
                  <a:lnTo>
                    <a:pt x="144" y="84"/>
                  </a:lnTo>
                  <a:lnTo>
                    <a:pt x="121" y="114"/>
                  </a:lnTo>
                  <a:lnTo>
                    <a:pt x="121" y="129"/>
                  </a:lnTo>
                  <a:lnTo>
                    <a:pt x="129" y="137"/>
                  </a:lnTo>
                  <a:lnTo>
                    <a:pt x="144" y="114"/>
                  </a:lnTo>
                  <a:lnTo>
                    <a:pt x="159" y="99"/>
                  </a:lnTo>
                  <a:lnTo>
                    <a:pt x="174" y="114"/>
                  </a:lnTo>
                  <a:lnTo>
                    <a:pt x="197" y="167"/>
                  </a:lnTo>
                  <a:lnTo>
                    <a:pt x="190" y="19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83" name="Freeform 602"/>
            <p:cNvSpPr>
              <a:spLocks/>
            </p:cNvSpPr>
            <p:nvPr/>
          </p:nvSpPr>
          <p:spPr bwMode="auto">
            <a:xfrm>
              <a:off x="3345" y="1663"/>
              <a:ext cx="197" cy="266"/>
            </a:xfrm>
            <a:custGeom>
              <a:avLst/>
              <a:gdLst>
                <a:gd name="T0" fmla="*/ 190 w 197"/>
                <a:gd name="T1" fmla="*/ 190 h 266"/>
                <a:gd name="T2" fmla="*/ 190 w 197"/>
                <a:gd name="T3" fmla="*/ 197 h 266"/>
                <a:gd name="T4" fmla="*/ 190 w 197"/>
                <a:gd name="T5" fmla="*/ 190 h 266"/>
                <a:gd name="T6" fmla="*/ 182 w 197"/>
                <a:gd name="T7" fmla="*/ 190 h 266"/>
                <a:gd name="T8" fmla="*/ 159 w 197"/>
                <a:gd name="T9" fmla="*/ 250 h 266"/>
                <a:gd name="T10" fmla="*/ 91 w 197"/>
                <a:gd name="T11" fmla="*/ 258 h 266"/>
                <a:gd name="T12" fmla="*/ 0 w 197"/>
                <a:gd name="T13" fmla="*/ 266 h 266"/>
                <a:gd name="T14" fmla="*/ 23 w 197"/>
                <a:gd name="T15" fmla="*/ 213 h 266"/>
                <a:gd name="T16" fmla="*/ 0 w 197"/>
                <a:gd name="T17" fmla="*/ 144 h 266"/>
                <a:gd name="T18" fmla="*/ 8 w 197"/>
                <a:gd name="T19" fmla="*/ 76 h 266"/>
                <a:gd name="T20" fmla="*/ 31 w 197"/>
                <a:gd name="T21" fmla="*/ 46 h 266"/>
                <a:gd name="T22" fmla="*/ 38 w 197"/>
                <a:gd name="T23" fmla="*/ 68 h 266"/>
                <a:gd name="T24" fmla="*/ 46 w 197"/>
                <a:gd name="T25" fmla="*/ 38 h 266"/>
                <a:gd name="T26" fmla="*/ 61 w 197"/>
                <a:gd name="T27" fmla="*/ 30 h 266"/>
                <a:gd name="T28" fmla="*/ 53 w 197"/>
                <a:gd name="T29" fmla="*/ 23 h 266"/>
                <a:gd name="T30" fmla="*/ 61 w 197"/>
                <a:gd name="T31" fmla="*/ 8 h 266"/>
                <a:gd name="T32" fmla="*/ 69 w 197"/>
                <a:gd name="T33" fmla="*/ 0 h 266"/>
                <a:gd name="T34" fmla="*/ 129 w 197"/>
                <a:gd name="T35" fmla="*/ 23 h 266"/>
                <a:gd name="T36" fmla="*/ 137 w 197"/>
                <a:gd name="T37" fmla="*/ 38 h 266"/>
                <a:gd name="T38" fmla="*/ 129 w 197"/>
                <a:gd name="T39" fmla="*/ 46 h 266"/>
                <a:gd name="T40" fmla="*/ 144 w 197"/>
                <a:gd name="T41" fmla="*/ 61 h 266"/>
                <a:gd name="T42" fmla="*/ 144 w 197"/>
                <a:gd name="T43" fmla="*/ 84 h 266"/>
                <a:gd name="T44" fmla="*/ 121 w 197"/>
                <a:gd name="T45" fmla="*/ 114 h 266"/>
                <a:gd name="T46" fmla="*/ 121 w 197"/>
                <a:gd name="T47" fmla="*/ 129 h 266"/>
                <a:gd name="T48" fmla="*/ 129 w 197"/>
                <a:gd name="T49" fmla="*/ 137 h 266"/>
                <a:gd name="T50" fmla="*/ 144 w 197"/>
                <a:gd name="T51" fmla="*/ 114 h 266"/>
                <a:gd name="T52" fmla="*/ 159 w 197"/>
                <a:gd name="T53" fmla="*/ 99 h 266"/>
                <a:gd name="T54" fmla="*/ 174 w 197"/>
                <a:gd name="T55" fmla="*/ 114 h 266"/>
                <a:gd name="T56" fmla="*/ 197 w 197"/>
                <a:gd name="T57" fmla="*/ 167 h 266"/>
                <a:gd name="T58" fmla="*/ 190 w 197"/>
                <a:gd name="T59" fmla="*/ 190 h 266"/>
                <a:gd name="T60" fmla="*/ 190 w 197"/>
                <a:gd name="T61" fmla="*/ 197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7" h="266">
                  <a:moveTo>
                    <a:pt x="190" y="190"/>
                  </a:moveTo>
                  <a:lnTo>
                    <a:pt x="190" y="197"/>
                  </a:lnTo>
                  <a:lnTo>
                    <a:pt x="190" y="190"/>
                  </a:lnTo>
                  <a:lnTo>
                    <a:pt x="182" y="190"/>
                  </a:lnTo>
                  <a:lnTo>
                    <a:pt x="159" y="250"/>
                  </a:lnTo>
                  <a:lnTo>
                    <a:pt x="91" y="258"/>
                  </a:lnTo>
                  <a:lnTo>
                    <a:pt x="0" y="266"/>
                  </a:lnTo>
                  <a:lnTo>
                    <a:pt x="23" y="213"/>
                  </a:lnTo>
                  <a:lnTo>
                    <a:pt x="0" y="144"/>
                  </a:lnTo>
                  <a:lnTo>
                    <a:pt x="8" y="76"/>
                  </a:lnTo>
                  <a:lnTo>
                    <a:pt x="31" y="46"/>
                  </a:lnTo>
                  <a:lnTo>
                    <a:pt x="38" y="68"/>
                  </a:lnTo>
                  <a:lnTo>
                    <a:pt x="46" y="38"/>
                  </a:lnTo>
                  <a:lnTo>
                    <a:pt x="61" y="30"/>
                  </a:lnTo>
                  <a:lnTo>
                    <a:pt x="53" y="23"/>
                  </a:lnTo>
                  <a:lnTo>
                    <a:pt x="61" y="8"/>
                  </a:lnTo>
                  <a:lnTo>
                    <a:pt x="69" y="0"/>
                  </a:lnTo>
                  <a:lnTo>
                    <a:pt x="129" y="23"/>
                  </a:lnTo>
                  <a:lnTo>
                    <a:pt x="137" y="38"/>
                  </a:lnTo>
                  <a:lnTo>
                    <a:pt x="129" y="46"/>
                  </a:lnTo>
                  <a:lnTo>
                    <a:pt x="144" y="61"/>
                  </a:lnTo>
                  <a:lnTo>
                    <a:pt x="144" y="84"/>
                  </a:lnTo>
                  <a:lnTo>
                    <a:pt x="121" y="114"/>
                  </a:lnTo>
                  <a:lnTo>
                    <a:pt x="121" y="129"/>
                  </a:lnTo>
                  <a:lnTo>
                    <a:pt x="129" y="137"/>
                  </a:lnTo>
                  <a:lnTo>
                    <a:pt x="144" y="114"/>
                  </a:lnTo>
                  <a:lnTo>
                    <a:pt x="159" y="99"/>
                  </a:lnTo>
                  <a:lnTo>
                    <a:pt x="174" y="114"/>
                  </a:lnTo>
                  <a:lnTo>
                    <a:pt x="197" y="167"/>
                  </a:lnTo>
                  <a:lnTo>
                    <a:pt x="190" y="190"/>
                  </a:lnTo>
                  <a:lnTo>
                    <a:pt x="190" y="19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84" name="Freeform 603"/>
            <p:cNvSpPr>
              <a:spLocks/>
            </p:cNvSpPr>
            <p:nvPr/>
          </p:nvSpPr>
          <p:spPr bwMode="auto">
            <a:xfrm>
              <a:off x="2853" y="1466"/>
              <a:ext cx="333" cy="372"/>
            </a:xfrm>
            <a:custGeom>
              <a:avLst/>
              <a:gdLst>
                <a:gd name="T0" fmla="*/ 280 w 333"/>
                <a:gd name="T1" fmla="*/ 106 h 372"/>
                <a:gd name="T2" fmla="*/ 228 w 333"/>
                <a:gd name="T3" fmla="*/ 159 h 372"/>
                <a:gd name="T4" fmla="*/ 235 w 333"/>
                <a:gd name="T5" fmla="*/ 167 h 372"/>
                <a:gd name="T6" fmla="*/ 220 w 333"/>
                <a:gd name="T7" fmla="*/ 167 h 372"/>
                <a:gd name="T8" fmla="*/ 220 w 333"/>
                <a:gd name="T9" fmla="*/ 205 h 372"/>
                <a:gd name="T10" fmla="*/ 197 w 333"/>
                <a:gd name="T11" fmla="*/ 227 h 372"/>
                <a:gd name="T12" fmla="*/ 205 w 333"/>
                <a:gd name="T13" fmla="*/ 250 h 372"/>
                <a:gd name="T14" fmla="*/ 205 w 333"/>
                <a:gd name="T15" fmla="*/ 258 h 372"/>
                <a:gd name="T16" fmla="*/ 197 w 333"/>
                <a:gd name="T17" fmla="*/ 288 h 372"/>
                <a:gd name="T18" fmla="*/ 265 w 333"/>
                <a:gd name="T19" fmla="*/ 334 h 372"/>
                <a:gd name="T20" fmla="*/ 273 w 333"/>
                <a:gd name="T21" fmla="*/ 364 h 372"/>
                <a:gd name="T22" fmla="*/ 31 w 333"/>
                <a:gd name="T23" fmla="*/ 372 h 372"/>
                <a:gd name="T24" fmla="*/ 31 w 333"/>
                <a:gd name="T25" fmla="*/ 258 h 372"/>
                <a:gd name="T26" fmla="*/ 16 w 333"/>
                <a:gd name="T27" fmla="*/ 235 h 372"/>
                <a:gd name="T28" fmla="*/ 31 w 333"/>
                <a:gd name="T29" fmla="*/ 220 h 372"/>
                <a:gd name="T30" fmla="*/ 0 w 333"/>
                <a:gd name="T31" fmla="*/ 23 h 372"/>
                <a:gd name="T32" fmla="*/ 91 w 333"/>
                <a:gd name="T33" fmla="*/ 23 h 372"/>
                <a:gd name="T34" fmla="*/ 91 w 333"/>
                <a:gd name="T35" fmla="*/ 0 h 372"/>
                <a:gd name="T36" fmla="*/ 99 w 333"/>
                <a:gd name="T37" fmla="*/ 0 h 372"/>
                <a:gd name="T38" fmla="*/ 114 w 333"/>
                <a:gd name="T39" fmla="*/ 38 h 372"/>
                <a:gd name="T40" fmla="*/ 144 w 333"/>
                <a:gd name="T41" fmla="*/ 45 h 372"/>
                <a:gd name="T42" fmla="*/ 152 w 333"/>
                <a:gd name="T43" fmla="*/ 53 h 372"/>
                <a:gd name="T44" fmla="*/ 182 w 333"/>
                <a:gd name="T45" fmla="*/ 45 h 372"/>
                <a:gd name="T46" fmla="*/ 197 w 333"/>
                <a:gd name="T47" fmla="*/ 53 h 372"/>
                <a:gd name="T48" fmla="*/ 212 w 333"/>
                <a:gd name="T49" fmla="*/ 68 h 372"/>
                <a:gd name="T50" fmla="*/ 228 w 333"/>
                <a:gd name="T51" fmla="*/ 61 h 372"/>
                <a:gd name="T52" fmla="*/ 250 w 333"/>
                <a:gd name="T53" fmla="*/ 83 h 372"/>
                <a:gd name="T54" fmla="*/ 280 w 333"/>
                <a:gd name="T55" fmla="*/ 68 h 372"/>
                <a:gd name="T56" fmla="*/ 280 w 333"/>
                <a:gd name="T57" fmla="*/ 76 h 372"/>
                <a:gd name="T58" fmla="*/ 333 w 333"/>
                <a:gd name="T59" fmla="*/ 76 h 372"/>
                <a:gd name="T60" fmla="*/ 280 w 333"/>
                <a:gd name="T61" fmla="*/ 10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3" h="372">
                  <a:moveTo>
                    <a:pt x="280" y="106"/>
                  </a:moveTo>
                  <a:lnTo>
                    <a:pt x="228" y="159"/>
                  </a:lnTo>
                  <a:lnTo>
                    <a:pt x="235" y="167"/>
                  </a:lnTo>
                  <a:lnTo>
                    <a:pt x="220" y="167"/>
                  </a:lnTo>
                  <a:lnTo>
                    <a:pt x="220" y="205"/>
                  </a:lnTo>
                  <a:lnTo>
                    <a:pt x="197" y="227"/>
                  </a:lnTo>
                  <a:lnTo>
                    <a:pt x="205" y="250"/>
                  </a:lnTo>
                  <a:lnTo>
                    <a:pt x="205" y="258"/>
                  </a:lnTo>
                  <a:lnTo>
                    <a:pt x="197" y="288"/>
                  </a:lnTo>
                  <a:lnTo>
                    <a:pt x="265" y="334"/>
                  </a:lnTo>
                  <a:lnTo>
                    <a:pt x="273" y="364"/>
                  </a:lnTo>
                  <a:lnTo>
                    <a:pt x="31" y="372"/>
                  </a:lnTo>
                  <a:lnTo>
                    <a:pt x="31" y="258"/>
                  </a:lnTo>
                  <a:lnTo>
                    <a:pt x="16" y="235"/>
                  </a:lnTo>
                  <a:lnTo>
                    <a:pt x="31" y="220"/>
                  </a:lnTo>
                  <a:lnTo>
                    <a:pt x="0" y="23"/>
                  </a:lnTo>
                  <a:lnTo>
                    <a:pt x="91" y="23"/>
                  </a:lnTo>
                  <a:lnTo>
                    <a:pt x="91" y="0"/>
                  </a:lnTo>
                  <a:lnTo>
                    <a:pt x="99" y="0"/>
                  </a:lnTo>
                  <a:lnTo>
                    <a:pt x="114" y="38"/>
                  </a:lnTo>
                  <a:lnTo>
                    <a:pt x="144" y="45"/>
                  </a:lnTo>
                  <a:lnTo>
                    <a:pt x="152" y="53"/>
                  </a:lnTo>
                  <a:lnTo>
                    <a:pt x="182" y="45"/>
                  </a:lnTo>
                  <a:lnTo>
                    <a:pt x="197" y="53"/>
                  </a:lnTo>
                  <a:lnTo>
                    <a:pt x="212" y="68"/>
                  </a:lnTo>
                  <a:lnTo>
                    <a:pt x="228" y="61"/>
                  </a:lnTo>
                  <a:lnTo>
                    <a:pt x="250" y="83"/>
                  </a:lnTo>
                  <a:lnTo>
                    <a:pt x="280" y="68"/>
                  </a:lnTo>
                  <a:lnTo>
                    <a:pt x="280" y="76"/>
                  </a:lnTo>
                  <a:lnTo>
                    <a:pt x="333" y="76"/>
                  </a:lnTo>
                  <a:lnTo>
                    <a:pt x="280" y="106"/>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85" name="Freeform 604"/>
            <p:cNvSpPr>
              <a:spLocks/>
            </p:cNvSpPr>
            <p:nvPr/>
          </p:nvSpPr>
          <p:spPr bwMode="auto">
            <a:xfrm>
              <a:off x="2853" y="1466"/>
              <a:ext cx="333" cy="372"/>
            </a:xfrm>
            <a:custGeom>
              <a:avLst/>
              <a:gdLst>
                <a:gd name="T0" fmla="*/ 280 w 333"/>
                <a:gd name="T1" fmla="*/ 106 h 372"/>
                <a:gd name="T2" fmla="*/ 228 w 333"/>
                <a:gd name="T3" fmla="*/ 159 h 372"/>
                <a:gd name="T4" fmla="*/ 235 w 333"/>
                <a:gd name="T5" fmla="*/ 167 h 372"/>
                <a:gd name="T6" fmla="*/ 220 w 333"/>
                <a:gd name="T7" fmla="*/ 167 h 372"/>
                <a:gd name="T8" fmla="*/ 220 w 333"/>
                <a:gd name="T9" fmla="*/ 205 h 372"/>
                <a:gd name="T10" fmla="*/ 197 w 333"/>
                <a:gd name="T11" fmla="*/ 227 h 372"/>
                <a:gd name="T12" fmla="*/ 205 w 333"/>
                <a:gd name="T13" fmla="*/ 250 h 372"/>
                <a:gd name="T14" fmla="*/ 205 w 333"/>
                <a:gd name="T15" fmla="*/ 258 h 372"/>
                <a:gd name="T16" fmla="*/ 197 w 333"/>
                <a:gd name="T17" fmla="*/ 288 h 372"/>
                <a:gd name="T18" fmla="*/ 265 w 333"/>
                <a:gd name="T19" fmla="*/ 334 h 372"/>
                <a:gd name="T20" fmla="*/ 273 w 333"/>
                <a:gd name="T21" fmla="*/ 364 h 372"/>
                <a:gd name="T22" fmla="*/ 31 w 333"/>
                <a:gd name="T23" fmla="*/ 372 h 372"/>
                <a:gd name="T24" fmla="*/ 31 w 333"/>
                <a:gd name="T25" fmla="*/ 258 h 372"/>
                <a:gd name="T26" fmla="*/ 16 w 333"/>
                <a:gd name="T27" fmla="*/ 235 h 372"/>
                <a:gd name="T28" fmla="*/ 31 w 333"/>
                <a:gd name="T29" fmla="*/ 220 h 372"/>
                <a:gd name="T30" fmla="*/ 0 w 333"/>
                <a:gd name="T31" fmla="*/ 23 h 372"/>
                <a:gd name="T32" fmla="*/ 91 w 333"/>
                <a:gd name="T33" fmla="*/ 23 h 372"/>
                <a:gd name="T34" fmla="*/ 91 w 333"/>
                <a:gd name="T35" fmla="*/ 0 h 372"/>
                <a:gd name="T36" fmla="*/ 99 w 333"/>
                <a:gd name="T37" fmla="*/ 0 h 372"/>
                <a:gd name="T38" fmla="*/ 114 w 333"/>
                <a:gd name="T39" fmla="*/ 38 h 372"/>
                <a:gd name="T40" fmla="*/ 144 w 333"/>
                <a:gd name="T41" fmla="*/ 45 h 372"/>
                <a:gd name="T42" fmla="*/ 152 w 333"/>
                <a:gd name="T43" fmla="*/ 53 h 372"/>
                <a:gd name="T44" fmla="*/ 182 w 333"/>
                <a:gd name="T45" fmla="*/ 45 h 372"/>
                <a:gd name="T46" fmla="*/ 197 w 333"/>
                <a:gd name="T47" fmla="*/ 53 h 372"/>
                <a:gd name="T48" fmla="*/ 212 w 333"/>
                <a:gd name="T49" fmla="*/ 68 h 372"/>
                <a:gd name="T50" fmla="*/ 228 w 333"/>
                <a:gd name="T51" fmla="*/ 61 h 372"/>
                <a:gd name="T52" fmla="*/ 250 w 333"/>
                <a:gd name="T53" fmla="*/ 83 h 372"/>
                <a:gd name="T54" fmla="*/ 280 w 333"/>
                <a:gd name="T55" fmla="*/ 68 h 372"/>
                <a:gd name="T56" fmla="*/ 280 w 333"/>
                <a:gd name="T57" fmla="*/ 76 h 372"/>
                <a:gd name="T58" fmla="*/ 333 w 333"/>
                <a:gd name="T59" fmla="*/ 76 h 372"/>
                <a:gd name="T60" fmla="*/ 280 w 333"/>
                <a:gd name="T61" fmla="*/ 106 h 372"/>
                <a:gd name="T62" fmla="*/ 280 w 333"/>
                <a:gd name="T63" fmla="*/ 114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3" h="372">
                  <a:moveTo>
                    <a:pt x="280" y="106"/>
                  </a:moveTo>
                  <a:lnTo>
                    <a:pt x="228" y="159"/>
                  </a:lnTo>
                  <a:lnTo>
                    <a:pt x="235" y="167"/>
                  </a:lnTo>
                  <a:lnTo>
                    <a:pt x="220" y="167"/>
                  </a:lnTo>
                  <a:lnTo>
                    <a:pt x="220" y="205"/>
                  </a:lnTo>
                  <a:lnTo>
                    <a:pt x="197" y="227"/>
                  </a:lnTo>
                  <a:lnTo>
                    <a:pt x="205" y="250"/>
                  </a:lnTo>
                  <a:lnTo>
                    <a:pt x="205" y="258"/>
                  </a:lnTo>
                  <a:lnTo>
                    <a:pt x="197" y="288"/>
                  </a:lnTo>
                  <a:lnTo>
                    <a:pt x="265" y="334"/>
                  </a:lnTo>
                  <a:lnTo>
                    <a:pt x="273" y="364"/>
                  </a:lnTo>
                  <a:lnTo>
                    <a:pt x="31" y="372"/>
                  </a:lnTo>
                  <a:lnTo>
                    <a:pt x="31" y="258"/>
                  </a:lnTo>
                  <a:lnTo>
                    <a:pt x="16" y="235"/>
                  </a:lnTo>
                  <a:lnTo>
                    <a:pt x="31" y="220"/>
                  </a:lnTo>
                  <a:lnTo>
                    <a:pt x="0" y="23"/>
                  </a:lnTo>
                  <a:lnTo>
                    <a:pt x="91" y="23"/>
                  </a:lnTo>
                  <a:lnTo>
                    <a:pt x="91" y="0"/>
                  </a:lnTo>
                  <a:lnTo>
                    <a:pt x="99" y="0"/>
                  </a:lnTo>
                  <a:lnTo>
                    <a:pt x="114" y="38"/>
                  </a:lnTo>
                  <a:lnTo>
                    <a:pt x="144" y="45"/>
                  </a:lnTo>
                  <a:lnTo>
                    <a:pt x="152" y="53"/>
                  </a:lnTo>
                  <a:lnTo>
                    <a:pt x="182" y="45"/>
                  </a:lnTo>
                  <a:lnTo>
                    <a:pt x="197" y="53"/>
                  </a:lnTo>
                  <a:lnTo>
                    <a:pt x="212" y="68"/>
                  </a:lnTo>
                  <a:lnTo>
                    <a:pt x="228" y="61"/>
                  </a:lnTo>
                  <a:lnTo>
                    <a:pt x="250" y="83"/>
                  </a:lnTo>
                  <a:lnTo>
                    <a:pt x="280" y="68"/>
                  </a:lnTo>
                  <a:lnTo>
                    <a:pt x="280" y="76"/>
                  </a:lnTo>
                  <a:lnTo>
                    <a:pt x="333" y="76"/>
                  </a:lnTo>
                  <a:lnTo>
                    <a:pt x="280" y="106"/>
                  </a:lnTo>
                  <a:lnTo>
                    <a:pt x="280" y="11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86" name="Freeform 605"/>
            <p:cNvSpPr>
              <a:spLocks/>
            </p:cNvSpPr>
            <p:nvPr/>
          </p:nvSpPr>
          <p:spPr bwMode="auto">
            <a:xfrm>
              <a:off x="3141" y="2369"/>
              <a:ext cx="182" cy="311"/>
            </a:xfrm>
            <a:custGeom>
              <a:avLst/>
              <a:gdLst>
                <a:gd name="T0" fmla="*/ 174 w 182"/>
                <a:gd name="T1" fmla="*/ 197 h 311"/>
                <a:gd name="T2" fmla="*/ 182 w 182"/>
                <a:gd name="T3" fmla="*/ 295 h 311"/>
                <a:gd name="T4" fmla="*/ 129 w 182"/>
                <a:gd name="T5" fmla="*/ 295 h 311"/>
                <a:gd name="T6" fmla="*/ 129 w 182"/>
                <a:gd name="T7" fmla="*/ 311 h 311"/>
                <a:gd name="T8" fmla="*/ 121 w 182"/>
                <a:gd name="T9" fmla="*/ 311 h 311"/>
                <a:gd name="T10" fmla="*/ 106 w 182"/>
                <a:gd name="T11" fmla="*/ 280 h 311"/>
                <a:gd name="T12" fmla="*/ 106 w 182"/>
                <a:gd name="T13" fmla="*/ 258 h 311"/>
                <a:gd name="T14" fmla="*/ 8 w 182"/>
                <a:gd name="T15" fmla="*/ 265 h 311"/>
                <a:gd name="T16" fmla="*/ 0 w 182"/>
                <a:gd name="T17" fmla="*/ 250 h 311"/>
                <a:gd name="T18" fmla="*/ 15 w 182"/>
                <a:gd name="T19" fmla="*/ 227 h 311"/>
                <a:gd name="T20" fmla="*/ 8 w 182"/>
                <a:gd name="T21" fmla="*/ 227 h 311"/>
                <a:gd name="T22" fmla="*/ 23 w 182"/>
                <a:gd name="T23" fmla="*/ 220 h 311"/>
                <a:gd name="T24" fmla="*/ 15 w 182"/>
                <a:gd name="T25" fmla="*/ 212 h 311"/>
                <a:gd name="T26" fmla="*/ 38 w 182"/>
                <a:gd name="T27" fmla="*/ 189 h 311"/>
                <a:gd name="T28" fmla="*/ 23 w 182"/>
                <a:gd name="T29" fmla="*/ 189 h 311"/>
                <a:gd name="T30" fmla="*/ 38 w 182"/>
                <a:gd name="T31" fmla="*/ 174 h 311"/>
                <a:gd name="T32" fmla="*/ 30 w 182"/>
                <a:gd name="T33" fmla="*/ 167 h 311"/>
                <a:gd name="T34" fmla="*/ 38 w 182"/>
                <a:gd name="T35" fmla="*/ 167 h 311"/>
                <a:gd name="T36" fmla="*/ 30 w 182"/>
                <a:gd name="T37" fmla="*/ 159 h 311"/>
                <a:gd name="T38" fmla="*/ 23 w 182"/>
                <a:gd name="T39" fmla="*/ 159 h 311"/>
                <a:gd name="T40" fmla="*/ 23 w 182"/>
                <a:gd name="T41" fmla="*/ 136 h 311"/>
                <a:gd name="T42" fmla="*/ 30 w 182"/>
                <a:gd name="T43" fmla="*/ 121 h 311"/>
                <a:gd name="T44" fmla="*/ 30 w 182"/>
                <a:gd name="T45" fmla="*/ 106 h 311"/>
                <a:gd name="T46" fmla="*/ 15 w 182"/>
                <a:gd name="T47" fmla="*/ 106 h 311"/>
                <a:gd name="T48" fmla="*/ 15 w 182"/>
                <a:gd name="T49" fmla="*/ 91 h 311"/>
                <a:gd name="T50" fmla="*/ 30 w 182"/>
                <a:gd name="T51" fmla="*/ 91 h 311"/>
                <a:gd name="T52" fmla="*/ 23 w 182"/>
                <a:gd name="T53" fmla="*/ 75 h 311"/>
                <a:gd name="T54" fmla="*/ 38 w 182"/>
                <a:gd name="T55" fmla="*/ 60 h 311"/>
                <a:gd name="T56" fmla="*/ 30 w 182"/>
                <a:gd name="T57" fmla="*/ 60 h 311"/>
                <a:gd name="T58" fmla="*/ 53 w 182"/>
                <a:gd name="T59" fmla="*/ 45 h 311"/>
                <a:gd name="T60" fmla="*/ 53 w 182"/>
                <a:gd name="T61" fmla="*/ 22 h 311"/>
                <a:gd name="T62" fmla="*/ 61 w 182"/>
                <a:gd name="T63" fmla="*/ 15 h 311"/>
                <a:gd name="T64" fmla="*/ 61 w 182"/>
                <a:gd name="T65" fmla="*/ 7 h 311"/>
                <a:gd name="T66" fmla="*/ 174 w 182"/>
                <a:gd name="T67" fmla="*/ 0 h 311"/>
                <a:gd name="T68" fmla="*/ 174 w 182"/>
                <a:gd name="T69" fmla="*/ 7 h 311"/>
                <a:gd name="T70" fmla="*/ 174 w 182"/>
                <a:gd name="T71" fmla="*/ 197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2" h="311">
                  <a:moveTo>
                    <a:pt x="174" y="197"/>
                  </a:moveTo>
                  <a:lnTo>
                    <a:pt x="182" y="295"/>
                  </a:lnTo>
                  <a:lnTo>
                    <a:pt x="129" y="295"/>
                  </a:lnTo>
                  <a:lnTo>
                    <a:pt x="129" y="311"/>
                  </a:lnTo>
                  <a:lnTo>
                    <a:pt x="121" y="311"/>
                  </a:lnTo>
                  <a:lnTo>
                    <a:pt x="106" y="280"/>
                  </a:lnTo>
                  <a:lnTo>
                    <a:pt x="106" y="258"/>
                  </a:lnTo>
                  <a:lnTo>
                    <a:pt x="8" y="265"/>
                  </a:lnTo>
                  <a:lnTo>
                    <a:pt x="0" y="250"/>
                  </a:lnTo>
                  <a:lnTo>
                    <a:pt x="15" y="227"/>
                  </a:lnTo>
                  <a:lnTo>
                    <a:pt x="8" y="227"/>
                  </a:lnTo>
                  <a:lnTo>
                    <a:pt x="23" y="220"/>
                  </a:lnTo>
                  <a:lnTo>
                    <a:pt x="15" y="212"/>
                  </a:lnTo>
                  <a:lnTo>
                    <a:pt x="38" y="189"/>
                  </a:lnTo>
                  <a:lnTo>
                    <a:pt x="23" y="189"/>
                  </a:lnTo>
                  <a:lnTo>
                    <a:pt x="38" y="174"/>
                  </a:lnTo>
                  <a:lnTo>
                    <a:pt x="30" y="167"/>
                  </a:lnTo>
                  <a:lnTo>
                    <a:pt x="38" y="167"/>
                  </a:lnTo>
                  <a:lnTo>
                    <a:pt x="30" y="159"/>
                  </a:lnTo>
                  <a:lnTo>
                    <a:pt x="23" y="159"/>
                  </a:lnTo>
                  <a:lnTo>
                    <a:pt x="23" y="136"/>
                  </a:lnTo>
                  <a:lnTo>
                    <a:pt x="30" y="121"/>
                  </a:lnTo>
                  <a:lnTo>
                    <a:pt x="30" y="106"/>
                  </a:lnTo>
                  <a:lnTo>
                    <a:pt x="15" y="106"/>
                  </a:lnTo>
                  <a:lnTo>
                    <a:pt x="15" y="91"/>
                  </a:lnTo>
                  <a:lnTo>
                    <a:pt x="30" y="91"/>
                  </a:lnTo>
                  <a:lnTo>
                    <a:pt x="23" y="75"/>
                  </a:lnTo>
                  <a:lnTo>
                    <a:pt x="38" y="60"/>
                  </a:lnTo>
                  <a:lnTo>
                    <a:pt x="30" y="60"/>
                  </a:lnTo>
                  <a:lnTo>
                    <a:pt x="53" y="45"/>
                  </a:lnTo>
                  <a:lnTo>
                    <a:pt x="53" y="22"/>
                  </a:lnTo>
                  <a:lnTo>
                    <a:pt x="61" y="15"/>
                  </a:lnTo>
                  <a:lnTo>
                    <a:pt x="61" y="7"/>
                  </a:lnTo>
                  <a:lnTo>
                    <a:pt x="174" y="0"/>
                  </a:lnTo>
                  <a:lnTo>
                    <a:pt x="174" y="7"/>
                  </a:lnTo>
                  <a:lnTo>
                    <a:pt x="174" y="19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87" name="Freeform 606"/>
            <p:cNvSpPr>
              <a:spLocks/>
            </p:cNvSpPr>
            <p:nvPr/>
          </p:nvSpPr>
          <p:spPr bwMode="auto">
            <a:xfrm>
              <a:off x="3141" y="2369"/>
              <a:ext cx="182" cy="311"/>
            </a:xfrm>
            <a:custGeom>
              <a:avLst/>
              <a:gdLst>
                <a:gd name="T0" fmla="*/ 174 w 182"/>
                <a:gd name="T1" fmla="*/ 197 h 311"/>
                <a:gd name="T2" fmla="*/ 182 w 182"/>
                <a:gd name="T3" fmla="*/ 295 h 311"/>
                <a:gd name="T4" fmla="*/ 129 w 182"/>
                <a:gd name="T5" fmla="*/ 295 h 311"/>
                <a:gd name="T6" fmla="*/ 129 w 182"/>
                <a:gd name="T7" fmla="*/ 311 h 311"/>
                <a:gd name="T8" fmla="*/ 121 w 182"/>
                <a:gd name="T9" fmla="*/ 311 h 311"/>
                <a:gd name="T10" fmla="*/ 106 w 182"/>
                <a:gd name="T11" fmla="*/ 280 h 311"/>
                <a:gd name="T12" fmla="*/ 106 w 182"/>
                <a:gd name="T13" fmla="*/ 258 h 311"/>
                <a:gd name="T14" fmla="*/ 8 w 182"/>
                <a:gd name="T15" fmla="*/ 265 h 311"/>
                <a:gd name="T16" fmla="*/ 0 w 182"/>
                <a:gd name="T17" fmla="*/ 250 h 311"/>
                <a:gd name="T18" fmla="*/ 15 w 182"/>
                <a:gd name="T19" fmla="*/ 227 h 311"/>
                <a:gd name="T20" fmla="*/ 8 w 182"/>
                <a:gd name="T21" fmla="*/ 227 h 311"/>
                <a:gd name="T22" fmla="*/ 23 w 182"/>
                <a:gd name="T23" fmla="*/ 220 h 311"/>
                <a:gd name="T24" fmla="*/ 15 w 182"/>
                <a:gd name="T25" fmla="*/ 212 h 311"/>
                <a:gd name="T26" fmla="*/ 38 w 182"/>
                <a:gd name="T27" fmla="*/ 189 h 311"/>
                <a:gd name="T28" fmla="*/ 23 w 182"/>
                <a:gd name="T29" fmla="*/ 189 h 311"/>
                <a:gd name="T30" fmla="*/ 38 w 182"/>
                <a:gd name="T31" fmla="*/ 174 h 311"/>
                <a:gd name="T32" fmla="*/ 30 w 182"/>
                <a:gd name="T33" fmla="*/ 167 h 311"/>
                <a:gd name="T34" fmla="*/ 38 w 182"/>
                <a:gd name="T35" fmla="*/ 167 h 311"/>
                <a:gd name="T36" fmla="*/ 30 w 182"/>
                <a:gd name="T37" fmla="*/ 159 h 311"/>
                <a:gd name="T38" fmla="*/ 23 w 182"/>
                <a:gd name="T39" fmla="*/ 159 h 311"/>
                <a:gd name="T40" fmla="*/ 23 w 182"/>
                <a:gd name="T41" fmla="*/ 136 h 311"/>
                <a:gd name="T42" fmla="*/ 30 w 182"/>
                <a:gd name="T43" fmla="*/ 121 h 311"/>
                <a:gd name="T44" fmla="*/ 30 w 182"/>
                <a:gd name="T45" fmla="*/ 106 h 311"/>
                <a:gd name="T46" fmla="*/ 15 w 182"/>
                <a:gd name="T47" fmla="*/ 106 h 311"/>
                <a:gd name="T48" fmla="*/ 15 w 182"/>
                <a:gd name="T49" fmla="*/ 91 h 311"/>
                <a:gd name="T50" fmla="*/ 30 w 182"/>
                <a:gd name="T51" fmla="*/ 91 h 311"/>
                <a:gd name="T52" fmla="*/ 23 w 182"/>
                <a:gd name="T53" fmla="*/ 75 h 311"/>
                <a:gd name="T54" fmla="*/ 38 w 182"/>
                <a:gd name="T55" fmla="*/ 60 h 311"/>
                <a:gd name="T56" fmla="*/ 30 w 182"/>
                <a:gd name="T57" fmla="*/ 60 h 311"/>
                <a:gd name="T58" fmla="*/ 53 w 182"/>
                <a:gd name="T59" fmla="*/ 45 h 311"/>
                <a:gd name="T60" fmla="*/ 53 w 182"/>
                <a:gd name="T61" fmla="*/ 22 h 311"/>
                <a:gd name="T62" fmla="*/ 61 w 182"/>
                <a:gd name="T63" fmla="*/ 15 h 311"/>
                <a:gd name="T64" fmla="*/ 61 w 182"/>
                <a:gd name="T65" fmla="*/ 7 h 311"/>
                <a:gd name="T66" fmla="*/ 174 w 182"/>
                <a:gd name="T67" fmla="*/ 0 h 311"/>
                <a:gd name="T68" fmla="*/ 174 w 182"/>
                <a:gd name="T69" fmla="*/ 7 h 311"/>
                <a:gd name="T70" fmla="*/ 174 w 182"/>
                <a:gd name="T71" fmla="*/ 197 h 311"/>
                <a:gd name="T72" fmla="*/ 174 w 182"/>
                <a:gd name="T73" fmla="*/ 204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2" h="311">
                  <a:moveTo>
                    <a:pt x="174" y="197"/>
                  </a:moveTo>
                  <a:lnTo>
                    <a:pt x="182" y="295"/>
                  </a:lnTo>
                  <a:lnTo>
                    <a:pt x="129" y="295"/>
                  </a:lnTo>
                  <a:lnTo>
                    <a:pt x="129" y="311"/>
                  </a:lnTo>
                  <a:lnTo>
                    <a:pt x="121" y="311"/>
                  </a:lnTo>
                  <a:lnTo>
                    <a:pt x="106" y="280"/>
                  </a:lnTo>
                  <a:lnTo>
                    <a:pt x="106" y="258"/>
                  </a:lnTo>
                  <a:lnTo>
                    <a:pt x="8" y="265"/>
                  </a:lnTo>
                  <a:lnTo>
                    <a:pt x="0" y="250"/>
                  </a:lnTo>
                  <a:lnTo>
                    <a:pt x="15" y="227"/>
                  </a:lnTo>
                  <a:lnTo>
                    <a:pt x="8" y="227"/>
                  </a:lnTo>
                  <a:lnTo>
                    <a:pt x="23" y="220"/>
                  </a:lnTo>
                  <a:lnTo>
                    <a:pt x="15" y="212"/>
                  </a:lnTo>
                  <a:lnTo>
                    <a:pt x="38" y="189"/>
                  </a:lnTo>
                  <a:lnTo>
                    <a:pt x="23" y="189"/>
                  </a:lnTo>
                  <a:lnTo>
                    <a:pt x="38" y="174"/>
                  </a:lnTo>
                  <a:lnTo>
                    <a:pt x="30" y="167"/>
                  </a:lnTo>
                  <a:lnTo>
                    <a:pt x="38" y="167"/>
                  </a:lnTo>
                  <a:lnTo>
                    <a:pt x="30" y="159"/>
                  </a:lnTo>
                  <a:lnTo>
                    <a:pt x="23" y="159"/>
                  </a:lnTo>
                  <a:lnTo>
                    <a:pt x="23" y="136"/>
                  </a:lnTo>
                  <a:lnTo>
                    <a:pt x="30" y="121"/>
                  </a:lnTo>
                  <a:lnTo>
                    <a:pt x="30" y="106"/>
                  </a:lnTo>
                  <a:lnTo>
                    <a:pt x="15" y="106"/>
                  </a:lnTo>
                  <a:lnTo>
                    <a:pt x="15" y="91"/>
                  </a:lnTo>
                  <a:lnTo>
                    <a:pt x="30" y="91"/>
                  </a:lnTo>
                  <a:lnTo>
                    <a:pt x="23" y="75"/>
                  </a:lnTo>
                  <a:lnTo>
                    <a:pt x="38" y="60"/>
                  </a:lnTo>
                  <a:lnTo>
                    <a:pt x="30" y="60"/>
                  </a:lnTo>
                  <a:lnTo>
                    <a:pt x="53" y="45"/>
                  </a:lnTo>
                  <a:lnTo>
                    <a:pt x="53" y="22"/>
                  </a:lnTo>
                  <a:lnTo>
                    <a:pt x="61" y="15"/>
                  </a:lnTo>
                  <a:lnTo>
                    <a:pt x="61" y="7"/>
                  </a:lnTo>
                  <a:lnTo>
                    <a:pt x="174" y="0"/>
                  </a:lnTo>
                  <a:lnTo>
                    <a:pt x="174" y="7"/>
                  </a:lnTo>
                  <a:lnTo>
                    <a:pt x="174" y="197"/>
                  </a:lnTo>
                  <a:lnTo>
                    <a:pt x="174" y="20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88" name="Freeform 607"/>
            <p:cNvSpPr>
              <a:spLocks/>
            </p:cNvSpPr>
            <p:nvPr/>
          </p:nvSpPr>
          <p:spPr bwMode="auto">
            <a:xfrm>
              <a:off x="2922" y="2020"/>
              <a:ext cx="333" cy="296"/>
            </a:xfrm>
            <a:custGeom>
              <a:avLst/>
              <a:gdLst>
                <a:gd name="T0" fmla="*/ 333 w 333"/>
                <a:gd name="T1" fmla="*/ 227 h 296"/>
                <a:gd name="T2" fmla="*/ 310 w 333"/>
                <a:gd name="T3" fmla="*/ 204 h 296"/>
                <a:gd name="T4" fmla="*/ 310 w 333"/>
                <a:gd name="T5" fmla="*/ 182 h 296"/>
                <a:gd name="T6" fmla="*/ 264 w 333"/>
                <a:gd name="T7" fmla="*/ 151 h 296"/>
                <a:gd name="T8" fmla="*/ 280 w 333"/>
                <a:gd name="T9" fmla="*/ 106 h 296"/>
                <a:gd name="T10" fmla="*/ 257 w 333"/>
                <a:gd name="T11" fmla="*/ 98 h 296"/>
                <a:gd name="T12" fmla="*/ 249 w 333"/>
                <a:gd name="T13" fmla="*/ 106 h 296"/>
                <a:gd name="T14" fmla="*/ 242 w 333"/>
                <a:gd name="T15" fmla="*/ 83 h 296"/>
                <a:gd name="T16" fmla="*/ 211 w 333"/>
                <a:gd name="T17" fmla="*/ 53 h 296"/>
                <a:gd name="T18" fmla="*/ 204 w 333"/>
                <a:gd name="T19" fmla="*/ 15 h 296"/>
                <a:gd name="T20" fmla="*/ 189 w 333"/>
                <a:gd name="T21" fmla="*/ 0 h 296"/>
                <a:gd name="T22" fmla="*/ 0 w 333"/>
                <a:gd name="T23" fmla="*/ 7 h 296"/>
                <a:gd name="T24" fmla="*/ 22 w 333"/>
                <a:gd name="T25" fmla="*/ 45 h 296"/>
                <a:gd name="T26" fmla="*/ 37 w 333"/>
                <a:gd name="T27" fmla="*/ 53 h 296"/>
                <a:gd name="T28" fmla="*/ 37 w 333"/>
                <a:gd name="T29" fmla="*/ 60 h 296"/>
                <a:gd name="T30" fmla="*/ 30 w 333"/>
                <a:gd name="T31" fmla="*/ 76 h 296"/>
                <a:gd name="T32" fmla="*/ 53 w 333"/>
                <a:gd name="T33" fmla="*/ 98 h 296"/>
                <a:gd name="T34" fmla="*/ 53 w 333"/>
                <a:gd name="T35" fmla="*/ 265 h 296"/>
                <a:gd name="T36" fmla="*/ 249 w 333"/>
                <a:gd name="T37" fmla="*/ 258 h 296"/>
                <a:gd name="T38" fmla="*/ 280 w 333"/>
                <a:gd name="T39" fmla="*/ 258 h 296"/>
                <a:gd name="T40" fmla="*/ 287 w 333"/>
                <a:gd name="T41" fmla="*/ 273 h 296"/>
                <a:gd name="T42" fmla="*/ 272 w 333"/>
                <a:gd name="T43" fmla="*/ 296 h 296"/>
                <a:gd name="T44" fmla="*/ 310 w 333"/>
                <a:gd name="T45" fmla="*/ 288 h 296"/>
                <a:gd name="T46" fmla="*/ 317 w 333"/>
                <a:gd name="T47" fmla="*/ 258 h 296"/>
                <a:gd name="T48" fmla="*/ 310 w 333"/>
                <a:gd name="T49" fmla="*/ 258 h 296"/>
                <a:gd name="T50" fmla="*/ 317 w 333"/>
                <a:gd name="T51" fmla="*/ 250 h 296"/>
                <a:gd name="T52" fmla="*/ 317 w 333"/>
                <a:gd name="T53" fmla="*/ 258 h 296"/>
                <a:gd name="T54" fmla="*/ 333 w 333"/>
                <a:gd name="T55" fmla="*/ 242 h 296"/>
                <a:gd name="T56" fmla="*/ 333 w 333"/>
                <a:gd name="T57" fmla="*/ 227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3" h="296">
                  <a:moveTo>
                    <a:pt x="333" y="227"/>
                  </a:moveTo>
                  <a:lnTo>
                    <a:pt x="310" y="204"/>
                  </a:lnTo>
                  <a:lnTo>
                    <a:pt x="310" y="182"/>
                  </a:lnTo>
                  <a:lnTo>
                    <a:pt x="264" y="151"/>
                  </a:lnTo>
                  <a:lnTo>
                    <a:pt x="280" y="106"/>
                  </a:lnTo>
                  <a:lnTo>
                    <a:pt x="257" y="98"/>
                  </a:lnTo>
                  <a:lnTo>
                    <a:pt x="249" y="106"/>
                  </a:lnTo>
                  <a:lnTo>
                    <a:pt x="242" y="83"/>
                  </a:lnTo>
                  <a:lnTo>
                    <a:pt x="211" y="53"/>
                  </a:lnTo>
                  <a:lnTo>
                    <a:pt x="204" y="15"/>
                  </a:lnTo>
                  <a:lnTo>
                    <a:pt x="189" y="0"/>
                  </a:lnTo>
                  <a:lnTo>
                    <a:pt x="0" y="7"/>
                  </a:lnTo>
                  <a:lnTo>
                    <a:pt x="22" y="45"/>
                  </a:lnTo>
                  <a:lnTo>
                    <a:pt x="37" y="53"/>
                  </a:lnTo>
                  <a:lnTo>
                    <a:pt x="37" y="60"/>
                  </a:lnTo>
                  <a:lnTo>
                    <a:pt x="30" y="76"/>
                  </a:lnTo>
                  <a:lnTo>
                    <a:pt x="53" y="98"/>
                  </a:lnTo>
                  <a:lnTo>
                    <a:pt x="53" y="265"/>
                  </a:lnTo>
                  <a:lnTo>
                    <a:pt x="249" y="258"/>
                  </a:lnTo>
                  <a:lnTo>
                    <a:pt x="280" y="258"/>
                  </a:lnTo>
                  <a:lnTo>
                    <a:pt x="287" y="273"/>
                  </a:lnTo>
                  <a:lnTo>
                    <a:pt x="272" y="296"/>
                  </a:lnTo>
                  <a:lnTo>
                    <a:pt x="310" y="288"/>
                  </a:lnTo>
                  <a:lnTo>
                    <a:pt x="317" y="258"/>
                  </a:lnTo>
                  <a:lnTo>
                    <a:pt x="310" y="258"/>
                  </a:lnTo>
                  <a:lnTo>
                    <a:pt x="317" y="250"/>
                  </a:lnTo>
                  <a:lnTo>
                    <a:pt x="317" y="258"/>
                  </a:lnTo>
                  <a:lnTo>
                    <a:pt x="333" y="242"/>
                  </a:lnTo>
                  <a:lnTo>
                    <a:pt x="333" y="22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89" name="Freeform 608"/>
            <p:cNvSpPr>
              <a:spLocks/>
            </p:cNvSpPr>
            <p:nvPr/>
          </p:nvSpPr>
          <p:spPr bwMode="auto">
            <a:xfrm>
              <a:off x="2922" y="2020"/>
              <a:ext cx="333" cy="296"/>
            </a:xfrm>
            <a:custGeom>
              <a:avLst/>
              <a:gdLst>
                <a:gd name="T0" fmla="*/ 333 w 333"/>
                <a:gd name="T1" fmla="*/ 227 h 296"/>
                <a:gd name="T2" fmla="*/ 310 w 333"/>
                <a:gd name="T3" fmla="*/ 204 h 296"/>
                <a:gd name="T4" fmla="*/ 310 w 333"/>
                <a:gd name="T5" fmla="*/ 182 h 296"/>
                <a:gd name="T6" fmla="*/ 264 w 333"/>
                <a:gd name="T7" fmla="*/ 151 h 296"/>
                <a:gd name="T8" fmla="*/ 280 w 333"/>
                <a:gd name="T9" fmla="*/ 106 h 296"/>
                <a:gd name="T10" fmla="*/ 257 w 333"/>
                <a:gd name="T11" fmla="*/ 98 h 296"/>
                <a:gd name="T12" fmla="*/ 249 w 333"/>
                <a:gd name="T13" fmla="*/ 106 h 296"/>
                <a:gd name="T14" fmla="*/ 242 w 333"/>
                <a:gd name="T15" fmla="*/ 83 h 296"/>
                <a:gd name="T16" fmla="*/ 211 w 333"/>
                <a:gd name="T17" fmla="*/ 53 h 296"/>
                <a:gd name="T18" fmla="*/ 204 w 333"/>
                <a:gd name="T19" fmla="*/ 15 h 296"/>
                <a:gd name="T20" fmla="*/ 189 w 333"/>
                <a:gd name="T21" fmla="*/ 0 h 296"/>
                <a:gd name="T22" fmla="*/ 0 w 333"/>
                <a:gd name="T23" fmla="*/ 7 h 296"/>
                <a:gd name="T24" fmla="*/ 22 w 333"/>
                <a:gd name="T25" fmla="*/ 45 h 296"/>
                <a:gd name="T26" fmla="*/ 37 w 333"/>
                <a:gd name="T27" fmla="*/ 53 h 296"/>
                <a:gd name="T28" fmla="*/ 37 w 333"/>
                <a:gd name="T29" fmla="*/ 60 h 296"/>
                <a:gd name="T30" fmla="*/ 30 w 333"/>
                <a:gd name="T31" fmla="*/ 76 h 296"/>
                <a:gd name="T32" fmla="*/ 53 w 333"/>
                <a:gd name="T33" fmla="*/ 98 h 296"/>
                <a:gd name="T34" fmla="*/ 53 w 333"/>
                <a:gd name="T35" fmla="*/ 265 h 296"/>
                <a:gd name="T36" fmla="*/ 249 w 333"/>
                <a:gd name="T37" fmla="*/ 258 h 296"/>
                <a:gd name="T38" fmla="*/ 280 w 333"/>
                <a:gd name="T39" fmla="*/ 258 h 296"/>
                <a:gd name="T40" fmla="*/ 287 w 333"/>
                <a:gd name="T41" fmla="*/ 273 h 296"/>
                <a:gd name="T42" fmla="*/ 272 w 333"/>
                <a:gd name="T43" fmla="*/ 296 h 296"/>
                <a:gd name="T44" fmla="*/ 310 w 333"/>
                <a:gd name="T45" fmla="*/ 288 h 296"/>
                <a:gd name="T46" fmla="*/ 317 w 333"/>
                <a:gd name="T47" fmla="*/ 258 h 296"/>
                <a:gd name="T48" fmla="*/ 310 w 333"/>
                <a:gd name="T49" fmla="*/ 258 h 296"/>
                <a:gd name="T50" fmla="*/ 317 w 333"/>
                <a:gd name="T51" fmla="*/ 250 h 296"/>
                <a:gd name="T52" fmla="*/ 317 w 333"/>
                <a:gd name="T53" fmla="*/ 258 h 296"/>
                <a:gd name="T54" fmla="*/ 333 w 333"/>
                <a:gd name="T55" fmla="*/ 242 h 296"/>
                <a:gd name="T56" fmla="*/ 333 w 333"/>
                <a:gd name="T57" fmla="*/ 227 h 296"/>
                <a:gd name="T58" fmla="*/ 333 w 333"/>
                <a:gd name="T59" fmla="*/ 235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3" h="296">
                  <a:moveTo>
                    <a:pt x="333" y="227"/>
                  </a:moveTo>
                  <a:lnTo>
                    <a:pt x="310" y="204"/>
                  </a:lnTo>
                  <a:lnTo>
                    <a:pt x="310" y="182"/>
                  </a:lnTo>
                  <a:lnTo>
                    <a:pt x="264" y="151"/>
                  </a:lnTo>
                  <a:lnTo>
                    <a:pt x="280" y="106"/>
                  </a:lnTo>
                  <a:lnTo>
                    <a:pt x="257" y="98"/>
                  </a:lnTo>
                  <a:lnTo>
                    <a:pt x="249" y="106"/>
                  </a:lnTo>
                  <a:lnTo>
                    <a:pt x="242" y="83"/>
                  </a:lnTo>
                  <a:lnTo>
                    <a:pt x="211" y="53"/>
                  </a:lnTo>
                  <a:lnTo>
                    <a:pt x="204" y="15"/>
                  </a:lnTo>
                  <a:lnTo>
                    <a:pt x="189" y="0"/>
                  </a:lnTo>
                  <a:lnTo>
                    <a:pt x="0" y="7"/>
                  </a:lnTo>
                  <a:lnTo>
                    <a:pt x="22" y="45"/>
                  </a:lnTo>
                  <a:lnTo>
                    <a:pt x="37" y="53"/>
                  </a:lnTo>
                  <a:lnTo>
                    <a:pt x="37" y="60"/>
                  </a:lnTo>
                  <a:lnTo>
                    <a:pt x="30" y="76"/>
                  </a:lnTo>
                  <a:lnTo>
                    <a:pt x="53" y="98"/>
                  </a:lnTo>
                  <a:lnTo>
                    <a:pt x="53" y="265"/>
                  </a:lnTo>
                  <a:lnTo>
                    <a:pt x="249" y="258"/>
                  </a:lnTo>
                  <a:lnTo>
                    <a:pt x="280" y="258"/>
                  </a:lnTo>
                  <a:lnTo>
                    <a:pt x="287" y="273"/>
                  </a:lnTo>
                  <a:lnTo>
                    <a:pt x="272" y="296"/>
                  </a:lnTo>
                  <a:lnTo>
                    <a:pt x="310" y="288"/>
                  </a:lnTo>
                  <a:lnTo>
                    <a:pt x="317" y="258"/>
                  </a:lnTo>
                  <a:lnTo>
                    <a:pt x="310" y="258"/>
                  </a:lnTo>
                  <a:lnTo>
                    <a:pt x="317" y="250"/>
                  </a:lnTo>
                  <a:lnTo>
                    <a:pt x="317" y="258"/>
                  </a:lnTo>
                  <a:lnTo>
                    <a:pt x="333" y="242"/>
                  </a:lnTo>
                  <a:lnTo>
                    <a:pt x="333" y="227"/>
                  </a:lnTo>
                  <a:lnTo>
                    <a:pt x="333" y="23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90" name="Freeform 609"/>
            <p:cNvSpPr>
              <a:spLocks/>
            </p:cNvSpPr>
            <p:nvPr/>
          </p:nvSpPr>
          <p:spPr bwMode="auto">
            <a:xfrm>
              <a:off x="2044" y="1398"/>
              <a:ext cx="522" cy="326"/>
            </a:xfrm>
            <a:custGeom>
              <a:avLst/>
              <a:gdLst>
                <a:gd name="T0" fmla="*/ 507 w 522"/>
                <a:gd name="T1" fmla="*/ 273 h 326"/>
                <a:gd name="T2" fmla="*/ 522 w 522"/>
                <a:gd name="T3" fmla="*/ 75 h 326"/>
                <a:gd name="T4" fmla="*/ 212 w 522"/>
                <a:gd name="T5" fmla="*/ 38 h 326"/>
                <a:gd name="T6" fmla="*/ 15 w 522"/>
                <a:gd name="T7" fmla="*/ 0 h 326"/>
                <a:gd name="T8" fmla="*/ 0 w 522"/>
                <a:gd name="T9" fmla="*/ 68 h 326"/>
                <a:gd name="T10" fmla="*/ 7 w 522"/>
                <a:gd name="T11" fmla="*/ 83 h 326"/>
                <a:gd name="T12" fmla="*/ 7 w 522"/>
                <a:gd name="T13" fmla="*/ 98 h 326"/>
                <a:gd name="T14" fmla="*/ 22 w 522"/>
                <a:gd name="T15" fmla="*/ 113 h 326"/>
                <a:gd name="T16" fmla="*/ 38 w 522"/>
                <a:gd name="T17" fmla="*/ 159 h 326"/>
                <a:gd name="T18" fmla="*/ 60 w 522"/>
                <a:gd name="T19" fmla="*/ 159 h 326"/>
                <a:gd name="T20" fmla="*/ 38 w 522"/>
                <a:gd name="T21" fmla="*/ 227 h 326"/>
                <a:gd name="T22" fmla="*/ 45 w 522"/>
                <a:gd name="T23" fmla="*/ 235 h 326"/>
                <a:gd name="T24" fmla="*/ 60 w 522"/>
                <a:gd name="T25" fmla="*/ 227 h 326"/>
                <a:gd name="T26" fmla="*/ 75 w 522"/>
                <a:gd name="T27" fmla="*/ 280 h 326"/>
                <a:gd name="T28" fmla="*/ 91 w 522"/>
                <a:gd name="T29" fmla="*/ 288 h 326"/>
                <a:gd name="T30" fmla="*/ 98 w 522"/>
                <a:gd name="T31" fmla="*/ 318 h 326"/>
                <a:gd name="T32" fmla="*/ 121 w 522"/>
                <a:gd name="T33" fmla="*/ 311 h 326"/>
                <a:gd name="T34" fmla="*/ 159 w 522"/>
                <a:gd name="T35" fmla="*/ 318 h 326"/>
                <a:gd name="T36" fmla="*/ 166 w 522"/>
                <a:gd name="T37" fmla="*/ 303 h 326"/>
                <a:gd name="T38" fmla="*/ 181 w 522"/>
                <a:gd name="T39" fmla="*/ 326 h 326"/>
                <a:gd name="T40" fmla="*/ 181 w 522"/>
                <a:gd name="T41" fmla="*/ 288 h 326"/>
                <a:gd name="T42" fmla="*/ 499 w 522"/>
                <a:gd name="T43" fmla="*/ 326 h 326"/>
                <a:gd name="T44" fmla="*/ 507 w 522"/>
                <a:gd name="T45" fmla="*/ 273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2" h="326">
                  <a:moveTo>
                    <a:pt x="507" y="273"/>
                  </a:moveTo>
                  <a:lnTo>
                    <a:pt x="522" y="75"/>
                  </a:lnTo>
                  <a:lnTo>
                    <a:pt x="212" y="38"/>
                  </a:lnTo>
                  <a:lnTo>
                    <a:pt x="15" y="0"/>
                  </a:lnTo>
                  <a:lnTo>
                    <a:pt x="0" y="68"/>
                  </a:lnTo>
                  <a:lnTo>
                    <a:pt x="7" y="83"/>
                  </a:lnTo>
                  <a:lnTo>
                    <a:pt x="7" y="98"/>
                  </a:lnTo>
                  <a:lnTo>
                    <a:pt x="22" y="113"/>
                  </a:lnTo>
                  <a:lnTo>
                    <a:pt x="38" y="159"/>
                  </a:lnTo>
                  <a:lnTo>
                    <a:pt x="60" y="159"/>
                  </a:lnTo>
                  <a:lnTo>
                    <a:pt x="38" y="227"/>
                  </a:lnTo>
                  <a:lnTo>
                    <a:pt x="45" y="235"/>
                  </a:lnTo>
                  <a:lnTo>
                    <a:pt x="60" y="227"/>
                  </a:lnTo>
                  <a:lnTo>
                    <a:pt x="75" y="280"/>
                  </a:lnTo>
                  <a:lnTo>
                    <a:pt x="91" y="288"/>
                  </a:lnTo>
                  <a:lnTo>
                    <a:pt x="98" y="318"/>
                  </a:lnTo>
                  <a:lnTo>
                    <a:pt x="121" y="311"/>
                  </a:lnTo>
                  <a:lnTo>
                    <a:pt x="159" y="318"/>
                  </a:lnTo>
                  <a:lnTo>
                    <a:pt x="166" y="303"/>
                  </a:lnTo>
                  <a:lnTo>
                    <a:pt x="181" y="326"/>
                  </a:lnTo>
                  <a:lnTo>
                    <a:pt x="181" y="288"/>
                  </a:lnTo>
                  <a:lnTo>
                    <a:pt x="499" y="326"/>
                  </a:lnTo>
                  <a:lnTo>
                    <a:pt x="507" y="273"/>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91" name="Freeform 610"/>
            <p:cNvSpPr>
              <a:spLocks/>
            </p:cNvSpPr>
            <p:nvPr/>
          </p:nvSpPr>
          <p:spPr bwMode="auto">
            <a:xfrm>
              <a:off x="2044" y="1398"/>
              <a:ext cx="522" cy="326"/>
            </a:xfrm>
            <a:custGeom>
              <a:avLst/>
              <a:gdLst>
                <a:gd name="T0" fmla="*/ 507 w 522"/>
                <a:gd name="T1" fmla="*/ 273 h 326"/>
                <a:gd name="T2" fmla="*/ 522 w 522"/>
                <a:gd name="T3" fmla="*/ 75 h 326"/>
                <a:gd name="T4" fmla="*/ 212 w 522"/>
                <a:gd name="T5" fmla="*/ 38 h 326"/>
                <a:gd name="T6" fmla="*/ 15 w 522"/>
                <a:gd name="T7" fmla="*/ 0 h 326"/>
                <a:gd name="T8" fmla="*/ 0 w 522"/>
                <a:gd name="T9" fmla="*/ 68 h 326"/>
                <a:gd name="T10" fmla="*/ 7 w 522"/>
                <a:gd name="T11" fmla="*/ 83 h 326"/>
                <a:gd name="T12" fmla="*/ 7 w 522"/>
                <a:gd name="T13" fmla="*/ 98 h 326"/>
                <a:gd name="T14" fmla="*/ 22 w 522"/>
                <a:gd name="T15" fmla="*/ 113 h 326"/>
                <a:gd name="T16" fmla="*/ 38 w 522"/>
                <a:gd name="T17" fmla="*/ 159 h 326"/>
                <a:gd name="T18" fmla="*/ 60 w 522"/>
                <a:gd name="T19" fmla="*/ 159 h 326"/>
                <a:gd name="T20" fmla="*/ 38 w 522"/>
                <a:gd name="T21" fmla="*/ 227 h 326"/>
                <a:gd name="T22" fmla="*/ 45 w 522"/>
                <a:gd name="T23" fmla="*/ 235 h 326"/>
                <a:gd name="T24" fmla="*/ 60 w 522"/>
                <a:gd name="T25" fmla="*/ 227 h 326"/>
                <a:gd name="T26" fmla="*/ 75 w 522"/>
                <a:gd name="T27" fmla="*/ 280 h 326"/>
                <a:gd name="T28" fmla="*/ 91 w 522"/>
                <a:gd name="T29" fmla="*/ 288 h 326"/>
                <a:gd name="T30" fmla="*/ 98 w 522"/>
                <a:gd name="T31" fmla="*/ 318 h 326"/>
                <a:gd name="T32" fmla="*/ 121 w 522"/>
                <a:gd name="T33" fmla="*/ 311 h 326"/>
                <a:gd name="T34" fmla="*/ 159 w 522"/>
                <a:gd name="T35" fmla="*/ 318 h 326"/>
                <a:gd name="T36" fmla="*/ 166 w 522"/>
                <a:gd name="T37" fmla="*/ 303 h 326"/>
                <a:gd name="T38" fmla="*/ 181 w 522"/>
                <a:gd name="T39" fmla="*/ 326 h 326"/>
                <a:gd name="T40" fmla="*/ 181 w 522"/>
                <a:gd name="T41" fmla="*/ 288 h 326"/>
                <a:gd name="T42" fmla="*/ 499 w 522"/>
                <a:gd name="T43" fmla="*/ 326 h 326"/>
                <a:gd name="T44" fmla="*/ 507 w 522"/>
                <a:gd name="T45" fmla="*/ 273 h 326"/>
                <a:gd name="T46" fmla="*/ 507 w 522"/>
                <a:gd name="T47" fmla="*/ 28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2" h="326">
                  <a:moveTo>
                    <a:pt x="507" y="273"/>
                  </a:moveTo>
                  <a:lnTo>
                    <a:pt x="522" y="75"/>
                  </a:lnTo>
                  <a:lnTo>
                    <a:pt x="212" y="38"/>
                  </a:lnTo>
                  <a:lnTo>
                    <a:pt x="15" y="0"/>
                  </a:lnTo>
                  <a:lnTo>
                    <a:pt x="0" y="68"/>
                  </a:lnTo>
                  <a:lnTo>
                    <a:pt x="7" y="83"/>
                  </a:lnTo>
                  <a:lnTo>
                    <a:pt x="7" y="98"/>
                  </a:lnTo>
                  <a:lnTo>
                    <a:pt x="22" y="113"/>
                  </a:lnTo>
                  <a:lnTo>
                    <a:pt x="38" y="159"/>
                  </a:lnTo>
                  <a:lnTo>
                    <a:pt x="60" y="159"/>
                  </a:lnTo>
                  <a:lnTo>
                    <a:pt x="38" y="227"/>
                  </a:lnTo>
                  <a:lnTo>
                    <a:pt x="45" y="235"/>
                  </a:lnTo>
                  <a:lnTo>
                    <a:pt x="60" y="227"/>
                  </a:lnTo>
                  <a:lnTo>
                    <a:pt x="75" y="280"/>
                  </a:lnTo>
                  <a:lnTo>
                    <a:pt x="91" y="288"/>
                  </a:lnTo>
                  <a:lnTo>
                    <a:pt x="98" y="318"/>
                  </a:lnTo>
                  <a:lnTo>
                    <a:pt x="121" y="311"/>
                  </a:lnTo>
                  <a:lnTo>
                    <a:pt x="159" y="318"/>
                  </a:lnTo>
                  <a:lnTo>
                    <a:pt x="166" y="303"/>
                  </a:lnTo>
                  <a:lnTo>
                    <a:pt x="181" y="326"/>
                  </a:lnTo>
                  <a:lnTo>
                    <a:pt x="181" y="288"/>
                  </a:lnTo>
                  <a:lnTo>
                    <a:pt x="499" y="326"/>
                  </a:lnTo>
                  <a:lnTo>
                    <a:pt x="507" y="273"/>
                  </a:lnTo>
                  <a:lnTo>
                    <a:pt x="507" y="28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92" name="Freeform 611"/>
            <p:cNvSpPr>
              <a:spLocks/>
            </p:cNvSpPr>
            <p:nvPr/>
          </p:nvSpPr>
          <p:spPr bwMode="auto">
            <a:xfrm>
              <a:off x="2520" y="1853"/>
              <a:ext cx="424" cy="212"/>
            </a:xfrm>
            <a:custGeom>
              <a:avLst/>
              <a:gdLst>
                <a:gd name="T0" fmla="*/ 424 w 424"/>
                <a:gd name="T1" fmla="*/ 212 h 212"/>
                <a:gd name="T2" fmla="*/ 91 w 424"/>
                <a:gd name="T3" fmla="*/ 197 h 212"/>
                <a:gd name="T4" fmla="*/ 99 w 424"/>
                <a:gd name="T5" fmla="*/ 136 h 212"/>
                <a:gd name="T6" fmla="*/ 0 w 424"/>
                <a:gd name="T7" fmla="*/ 129 h 212"/>
                <a:gd name="T8" fmla="*/ 16 w 424"/>
                <a:gd name="T9" fmla="*/ 0 h 212"/>
                <a:gd name="T10" fmla="*/ 273 w 424"/>
                <a:gd name="T11" fmla="*/ 15 h 212"/>
                <a:gd name="T12" fmla="*/ 296 w 424"/>
                <a:gd name="T13" fmla="*/ 30 h 212"/>
                <a:gd name="T14" fmla="*/ 333 w 424"/>
                <a:gd name="T15" fmla="*/ 30 h 212"/>
                <a:gd name="T16" fmla="*/ 364 w 424"/>
                <a:gd name="T17" fmla="*/ 53 h 212"/>
                <a:gd name="T18" fmla="*/ 386 w 424"/>
                <a:gd name="T19" fmla="*/ 114 h 212"/>
                <a:gd name="T20" fmla="*/ 394 w 424"/>
                <a:gd name="T21" fmla="*/ 114 h 212"/>
                <a:gd name="T22" fmla="*/ 402 w 424"/>
                <a:gd name="T23" fmla="*/ 174 h 212"/>
                <a:gd name="T24" fmla="*/ 424 w 424"/>
                <a:gd name="T25" fmla="*/ 21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4" h="212">
                  <a:moveTo>
                    <a:pt x="424" y="212"/>
                  </a:moveTo>
                  <a:lnTo>
                    <a:pt x="91" y="197"/>
                  </a:lnTo>
                  <a:lnTo>
                    <a:pt x="99" y="136"/>
                  </a:lnTo>
                  <a:lnTo>
                    <a:pt x="0" y="129"/>
                  </a:lnTo>
                  <a:lnTo>
                    <a:pt x="16" y="0"/>
                  </a:lnTo>
                  <a:lnTo>
                    <a:pt x="273" y="15"/>
                  </a:lnTo>
                  <a:lnTo>
                    <a:pt x="296" y="30"/>
                  </a:lnTo>
                  <a:lnTo>
                    <a:pt x="333" y="30"/>
                  </a:lnTo>
                  <a:lnTo>
                    <a:pt x="364" y="53"/>
                  </a:lnTo>
                  <a:lnTo>
                    <a:pt x="386" y="114"/>
                  </a:lnTo>
                  <a:lnTo>
                    <a:pt x="394" y="114"/>
                  </a:lnTo>
                  <a:lnTo>
                    <a:pt x="402" y="174"/>
                  </a:lnTo>
                  <a:lnTo>
                    <a:pt x="424" y="212"/>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93" name="Freeform 612"/>
            <p:cNvSpPr>
              <a:spLocks/>
            </p:cNvSpPr>
            <p:nvPr/>
          </p:nvSpPr>
          <p:spPr bwMode="auto">
            <a:xfrm>
              <a:off x="2520" y="1853"/>
              <a:ext cx="424" cy="220"/>
            </a:xfrm>
            <a:custGeom>
              <a:avLst/>
              <a:gdLst>
                <a:gd name="T0" fmla="*/ 424 w 424"/>
                <a:gd name="T1" fmla="*/ 212 h 220"/>
                <a:gd name="T2" fmla="*/ 91 w 424"/>
                <a:gd name="T3" fmla="*/ 197 h 220"/>
                <a:gd name="T4" fmla="*/ 99 w 424"/>
                <a:gd name="T5" fmla="*/ 136 h 220"/>
                <a:gd name="T6" fmla="*/ 0 w 424"/>
                <a:gd name="T7" fmla="*/ 129 h 220"/>
                <a:gd name="T8" fmla="*/ 16 w 424"/>
                <a:gd name="T9" fmla="*/ 0 h 220"/>
                <a:gd name="T10" fmla="*/ 273 w 424"/>
                <a:gd name="T11" fmla="*/ 15 h 220"/>
                <a:gd name="T12" fmla="*/ 296 w 424"/>
                <a:gd name="T13" fmla="*/ 30 h 220"/>
                <a:gd name="T14" fmla="*/ 333 w 424"/>
                <a:gd name="T15" fmla="*/ 30 h 220"/>
                <a:gd name="T16" fmla="*/ 364 w 424"/>
                <a:gd name="T17" fmla="*/ 53 h 220"/>
                <a:gd name="T18" fmla="*/ 386 w 424"/>
                <a:gd name="T19" fmla="*/ 114 h 220"/>
                <a:gd name="T20" fmla="*/ 394 w 424"/>
                <a:gd name="T21" fmla="*/ 114 h 220"/>
                <a:gd name="T22" fmla="*/ 402 w 424"/>
                <a:gd name="T23" fmla="*/ 174 h 220"/>
                <a:gd name="T24" fmla="*/ 424 w 424"/>
                <a:gd name="T25" fmla="*/ 212 h 220"/>
                <a:gd name="T26" fmla="*/ 424 w 424"/>
                <a:gd name="T27"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4" h="220">
                  <a:moveTo>
                    <a:pt x="424" y="212"/>
                  </a:moveTo>
                  <a:lnTo>
                    <a:pt x="91" y="197"/>
                  </a:lnTo>
                  <a:lnTo>
                    <a:pt x="99" y="136"/>
                  </a:lnTo>
                  <a:lnTo>
                    <a:pt x="0" y="129"/>
                  </a:lnTo>
                  <a:lnTo>
                    <a:pt x="16" y="0"/>
                  </a:lnTo>
                  <a:lnTo>
                    <a:pt x="273" y="15"/>
                  </a:lnTo>
                  <a:lnTo>
                    <a:pt x="296" y="30"/>
                  </a:lnTo>
                  <a:lnTo>
                    <a:pt x="333" y="30"/>
                  </a:lnTo>
                  <a:lnTo>
                    <a:pt x="364" y="53"/>
                  </a:lnTo>
                  <a:lnTo>
                    <a:pt x="386" y="114"/>
                  </a:lnTo>
                  <a:lnTo>
                    <a:pt x="394" y="114"/>
                  </a:lnTo>
                  <a:lnTo>
                    <a:pt x="402" y="174"/>
                  </a:lnTo>
                  <a:lnTo>
                    <a:pt x="424" y="212"/>
                  </a:lnTo>
                  <a:lnTo>
                    <a:pt x="424" y="22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94" name="Freeform 613"/>
            <p:cNvSpPr>
              <a:spLocks/>
            </p:cNvSpPr>
            <p:nvPr/>
          </p:nvSpPr>
          <p:spPr bwMode="auto">
            <a:xfrm>
              <a:off x="1733" y="1792"/>
              <a:ext cx="326" cy="493"/>
            </a:xfrm>
            <a:custGeom>
              <a:avLst/>
              <a:gdLst>
                <a:gd name="T0" fmla="*/ 265 w 326"/>
                <a:gd name="T1" fmla="*/ 379 h 493"/>
                <a:gd name="T2" fmla="*/ 250 w 326"/>
                <a:gd name="T3" fmla="*/ 440 h 493"/>
                <a:gd name="T4" fmla="*/ 235 w 326"/>
                <a:gd name="T5" fmla="*/ 425 h 493"/>
                <a:gd name="T6" fmla="*/ 220 w 326"/>
                <a:gd name="T7" fmla="*/ 425 h 493"/>
                <a:gd name="T8" fmla="*/ 212 w 326"/>
                <a:gd name="T9" fmla="*/ 493 h 493"/>
                <a:gd name="T10" fmla="*/ 0 w 326"/>
                <a:gd name="T11" fmla="*/ 182 h 493"/>
                <a:gd name="T12" fmla="*/ 53 w 326"/>
                <a:gd name="T13" fmla="*/ 0 h 493"/>
                <a:gd name="T14" fmla="*/ 190 w 326"/>
                <a:gd name="T15" fmla="*/ 30 h 493"/>
                <a:gd name="T16" fmla="*/ 326 w 326"/>
                <a:gd name="T17" fmla="*/ 61 h 493"/>
                <a:gd name="T18" fmla="*/ 265 w 326"/>
                <a:gd name="T19" fmla="*/ 379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6" h="493">
                  <a:moveTo>
                    <a:pt x="265" y="379"/>
                  </a:moveTo>
                  <a:lnTo>
                    <a:pt x="250" y="440"/>
                  </a:lnTo>
                  <a:lnTo>
                    <a:pt x="235" y="425"/>
                  </a:lnTo>
                  <a:lnTo>
                    <a:pt x="220" y="425"/>
                  </a:lnTo>
                  <a:lnTo>
                    <a:pt x="212" y="493"/>
                  </a:lnTo>
                  <a:lnTo>
                    <a:pt x="0" y="182"/>
                  </a:lnTo>
                  <a:lnTo>
                    <a:pt x="53" y="0"/>
                  </a:lnTo>
                  <a:lnTo>
                    <a:pt x="190" y="30"/>
                  </a:lnTo>
                  <a:lnTo>
                    <a:pt x="326" y="61"/>
                  </a:lnTo>
                  <a:lnTo>
                    <a:pt x="265" y="379"/>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95" name="Freeform 614"/>
            <p:cNvSpPr>
              <a:spLocks/>
            </p:cNvSpPr>
            <p:nvPr/>
          </p:nvSpPr>
          <p:spPr bwMode="auto">
            <a:xfrm>
              <a:off x="1733" y="1792"/>
              <a:ext cx="326" cy="493"/>
            </a:xfrm>
            <a:custGeom>
              <a:avLst/>
              <a:gdLst>
                <a:gd name="T0" fmla="*/ 265 w 326"/>
                <a:gd name="T1" fmla="*/ 379 h 493"/>
                <a:gd name="T2" fmla="*/ 250 w 326"/>
                <a:gd name="T3" fmla="*/ 440 h 493"/>
                <a:gd name="T4" fmla="*/ 235 w 326"/>
                <a:gd name="T5" fmla="*/ 425 h 493"/>
                <a:gd name="T6" fmla="*/ 220 w 326"/>
                <a:gd name="T7" fmla="*/ 425 h 493"/>
                <a:gd name="T8" fmla="*/ 212 w 326"/>
                <a:gd name="T9" fmla="*/ 493 h 493"/>
                <a:gd name="T10" fmla="*/ 0 w 326"/>
                <a:gd name="T11" fmla="*/ 182 h 493"/>
                <a:gd name="T12" fmla="*/ 53 w 326"/>
                <a:gd name="T13" fmla="*/ 0 h 493"/>
                <a:gd name="T14" fmla="*/ 190 w 326"/>
                <a:gd name="T15" fmla="*/ 30 h 493"/>
                <a:gd name="T16" fmla="*/ 326 w 326"/>
                <a:gd name="T17" fmla="*/ 61 h 493"/>
                <a:gd name="T18" fmla="*/ 265 w 326"/>
                <a:gd name="T19" fmla="*/ 379 h 493"/>
                <a:gd name="T20" fmla="*/ 265 w 326"/>
                <a:gd name="T21" fmla="*/ 387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6" h="493">
                  <a:moveTo>
                    <a:pt x="265" y="379"/>
                  </a:moveTo>
                  <a:lnTo>
                    <a:pt x="250" y="440"/>
                  </a:lnTo>
                  <a:lnTo>
                    <a:pt x="235" y="425"/>
                  </a:lnTo>
                  <a:lnTo>
                    <a:pt x="220" y="425"/>
                  </a:lnTo>
                  <a:lnTo>
                    <a:pt x="212" y="493"/>
                  </a:lnTo>
                  <a:lnTo>
                    <a:pt x="0" y="182"/>
                  </a:lnTo>
                  <a:lnTo>
                    <a:pt x="53" y="0"/>
                  </a:lnTo>
                  <a:lnTo>
                    <a:pt x="190" y="30"/>
                  </a:lnTo>
                  <a:lnTo>
                    <a:pt x="326" y="61"/>
                  </a:lnTo>
                  <a:lnTo>
                    <a:pt x="265" y="379"/>
                  </a:lnTo>
                  <a:lnTo>
                    <a:pt x="265" y="38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96" name="Freeform 615"/>
            <p:cNvSpPr>
              <a:spLocks/>
            </p:cNvSpPr>
            <p:nvPr/>
          </p:nvSpPr>
          <p:spPr bwMode="auto">
            <a:xfrm>
              <a:off x="3989" y="1580"/>
              <a:ext cx="83" cy="174"/>
            </a:xfrm>
            <a:custGeom>
              <a:avLst/>
              <a:gdLst>
                <a:gd name="T0" fmla="*/ 68 w 83"/>
                <a:gd name="T1" fmla="*/ 113 h 174"/>
                <a:gd name="T2" fmla="*/ 30 w 83"/>
                <a:gd name="T3" fmla="*/ 0 h 174"/>
                <a:gd name="T4" fmla="*/ 15 w 83"/>
                <a:gd name="T5" fmla="*/ 7 h 174"/>
                <a:gd name="T6" fmla="*/ 15 w 83"/>
                <a:gd name="T7" fmla="*/ 22 h 174"/>
                <a:gd name="T8" fmla="*/ 22 w 83"/>
                <a:gd name="T9" fmla="*/ 53 h 174"/>
                <a:gd name="T10" fmla="*/ 7 w 83"/>
                <a:gd name="T11" fmla="*/ 68 h 174"/>
                <a:gd name="T12" fmla="*/ 0 w 83"/>
                <a:gd name="T13" fmla="*/ 121 h 174"/>
                <a:gd name="T14" fmla="*/ 7 w 83"/>
                <a:gd name="T15" fmla="*/ 174 h 174"/>
                <a:gd name="T16" fmla="*/ 60 w 83"/>
                <a:gd name="T17" fmla="*/ 167 h 174"/>
                <a:gd name="T18" fmla="*/ 83 w 83"/>
                <a:gd name="T19" fmla="*/ 144 h 174"/>
                <a:gd name="T20" fmla="*/ 83 w 83"/>
                <a:gd name="T21" fmla="*/ 136 h 174"/>
                <a:gd name="T22" fmla="*/ 68 w 83"/>
                <a:gd name="T23" fmla="*/ 113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 h="174">
                  <a:moveTo>
                    <a:pt x="68" y="113"/>
                  </a:moveTo>
                  <a:lnTo>
                    <a:pt x="30" y="0"/>
                  </a:lnTo>
                  <a:lnTo>
                    <a:pt x="15" y="7"/>
                  </a:lnTo>
                  <a:lnTo>
                    <a:pt x="15" y="22"/>
                  </a:lnTo>
                  <a:lnTo>
                    <a:pt x="22" y="53"/>
                  </a:lnTo>
                  <a:lnTo>
                    <a:pt x="7" y="68"/>
                  </a:lnTo>
                  <a:lnTo>
                    <a:pt x="0" y="121"/>
                  </a:lnTo>
                  <a:lnTo>
                    <a:pt x="7" y="174"/>
                  </a:lnTo>
                  <a:lnTo>
                    <a:pt x="60" y="167"/>
                  </a:lnTo>
                  <a:lnTo>
                    <a:pt x="83" y="144"/>
                  </a:lnTo>
                  <a:lnTo>
                    <a:pt x="83" y="136"/>
                  </a:lnTo>
                  <a:lnTo>
                    <a:pt x="68" y="113"/>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97" name="Freeform 616"/>
            <p:cNvSpPr>
              <a:spLocks/>
            </p:cNvSpPr>
            <p:nvPr/>
          </p:nvSpPr>
          <p:spPr bwMode="auto">
            <a:xfrm>
              <a:off x="3989" y="1580"/>
              <a:ext cx="83" cy="174"/>
            </a:xfrm>
            <a:custGeom>
              <a:avLst/>
              <a:gdLst>
                <a:gd name="T0" fmla="*/ 68 w 83"/>
                <a:gd name="T1" fmla="*/ 113 h 174"/>
                <a:gd name="T2" fmla="*/ 30 w 83"/>
                <a:gd name="T3" fmla="*/ 0 h 174"/>
                <a:gd name="T4" fmla="*/ 15 w 83"/>
                <a:gd name="T5" fmla="*/ 7 h 174"/>
                <a:gd name="T6" fmla="*/ 15 w 83"/>
                <a:gd name="T7" fmla="*/ 22 h 174"/>
                <a:gd name="T8" fmla="*/ 22 w 83"/>
                <a:gd name="T9" fmla="*/ 53 h 174"/>
                <a:gd name="T10" fmla="*/ 7 w 83"/>
                <a:gd name="T11" fmla="*/ 68 h 174"/>
                <a:gd name="T12" fmla="*/ 0 w 83"/>
                <a:gd name="T13" fmla="*/ 121 h 174"/>
                <a:gd name="T14" fmla="*/ 7 w 83"/>
                <a:gd name="T15" fmla="*/ 174 h 174"/>
                <a:gd name="T16" fmla="*/ 60 w 83"/>
                <a:gd name="T17" fmla="*/ 167 h 174"/>
                <a:gd name="T18" fmla="*/ 83 w 83"/>
                <a:gd name="T19" fmla="*/ 144 h 174"/>
                <a:gd name="T20" fmla="*/ 83 w 83"/>
                <a:gd name="T21" fmla="*/ 136 h 174"/>
                <a:gd name="T22" fmla="*/ 68 w 83"/>
                <a:gd name="T23" fmla="*/ 113 h 174"/>
                <a:gd name="T24" fmla="*/ 68 w 83"/>
                <a:gd name="T25" fmla="*/ 1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74">
                  <a:moveTo>
                    <a:pt x="68" y="113"/>
                  </a:moveTo>
                  <a:lnTo>
                    <a:pt x="30" y="0"/>
                  </a:lnTo>
                  <a:lnTo>
                    <a:pt x="15" y="7"/>
                  </a:lnTo>
                  <a:lnTo>
                    <a:pt x="15" y="22"/>
                  </a:lnTo>
                  <a:lnTo>
                    <a:pt x="22" y="53"/>
                  </a:lnTo>
                  <a:lnTo>
                    <a:pt x="7" y="68"/>
                  </a:lnTo>
                  <a:lnTo>
                    <a:pt x="0" y="121"/>
                  </a:lnTo>
                  <a:lnTo>
                    <a:pt x="7" y="174"/>
                  </a:lnTo>
                  <a:lnTo>
                    <a:pt x="60" y="167"/>
                  </a:lnTo>
                  <a:lnTo>
                    <a:pt x="83" y="144"/>
                  </a:lnTo>
                  <a:lnTo>
                    <a:pt x="83" y="136"/>
                  </a:lnTo>
                  <a:lnTo>
                    <a:pt x="68" y="113"/>
                  </a:lnTo>
                  <a:lnTo>
                    <a:pt x="68" y="12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98" name="Freeform 617"/>
            <p:cNvSpPr>
              <a:spLocks/>
            </p:cNvSpPr>
            <p:nvPr/>
          </p:nvSpPr>
          <p:spPr bwMode="auto">
            <a:xfrm>
              <a:off x="3898" y="1868"/>
              <a:ext cx="68" cy="152"/>
            </a:xfrm>
            <a:custGeom>
              <a:avLst/>
              <a:gdLst>
                <a:gd name="T0" fmla="*/ 60 w 68"/>
                <a:gd name="T1" fmla="*/ 15 h 152"/>
                <a:gd name="T2" fmla="*/ 53 w 68"/>
                <a:gd name="T3" fmla="*/ 45 h 152"/>
                <a:gd name="T4" fmla="*/ 68 w 68"/>
                <a:gd name="T5" fmla="*/ 45 h 152"/>
                <a:gd name="T6" fmla="*/ 68 w 68"/>
                <a:gd name="T7" fmla="*/ 91 h 152"/>
                <a:gd name="T8" fmla="*/ 68 w 68"/>
                <a:gd name="T9" fmla="*/ 68 h 152"/>
                <a:gd name="T10" fmla="*/ 68 w 68"/>
                <a:gd name="T11" fmla="*/ 91 h 152"/>
                <a:gd name="T12" fmla="*/ 45 w 68"/>
                <a:gd name="T13" fmla="*/ 144 h 152"/>
                <a:gd name="T14" fmla="*/ 38 w 68"/>
                <a:gd name="T15" fmla="*/ 152 h 152"/>
                <a:gd name="T16" fmla="*/ 38 w 68"/>
                <a:gd name="T17" fmla="*/ 136 h 152"/>
                <a:gd name="T18" fmla="*/ 7 w 68"/>
                <a:gd name="T19" fmla="*/ 121 h 152"/>
                <a:gd name="T20" fmla="*/ 7 w 68"/>
                <a:gd name="T21" fmla="*/ 99 h 152"/>
                <a:gd name="T22" fmla="*/ 38 w 68"/>
                <a:gd name="T23" fmla="*/ 76 h 152"/>
                <a:gd name="T24" fmla="*/ 7 w 68"/>
                <a:gd name="T25" fmla="*/ 45 h 152"/>
                <a:gd name="T26" fmla="*/ 0 w 68"/>
                <a:gd name="T27" fmla="*/ 23 h 152"/>
                <a:gd name="T28" fmla="*/ 15 w 68"/>
                <a:gd name="T29" fmla="*/ 0 h 152"/>
                <a:gd name="T30" fmla="*/ 60 w 68"/>
                <a:gd name="T31" fmla="*/ 8 h 152"/>
                <a:gd name="T32" fmla="*/ 60 w 68"/>
                <a:gd name="T33" fmla="*/ 1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8" h="152">
                  <a:moveTo>
                    <a:pt x="60" y="15"/>
                  </a:moveTo>
                  <a:lnTo>
                    <a:pt x="53" y="45"/>
                  </a:lnTo>
                  <a:lnTo>
                    <a:pt x="68" y="45"/>
                  </a:lnTo>
                  <a:lnTo>
                    <a:pt x="68" y="91"/>
                  </a:lnTo>
                  <a:lnTo>
                    <a:pt x="68" y="68"/>
                  </a:lnTo>
                  <a:lnTo>
                    <a:pt x="68" y="91"/>
                  </a:lnTo>
                  <a:lnTo>
                    <a:pt x="45" y="144"/>
                  </a:lnTo>
                  <a:lnTo>
                    <a:pt x="38" y="152"/>
                  </a:lnTo>
                  <a:lnTo>
                    <a:pt x="38" y="136"/>
                  </a:lnTo>
                  <a:lnTo>
                    <a:pt x="7" y="121"/>
                  </a:lnTo>
                  <a:lnTo>
                    <a:pt x="7" y="99"/>
                  </a:lnTo>
                  <a:lnTo>
                    <a:pt x="38" y="76"/>
                  </a:lnTo>
                  <a:lnTo>
                    <a:pt x="7" y="45"/>
                  </a:lnTo>
                  <a:lnTo>
                    <a:pt x="0" y="23"/>
                  </a:lnTo>
                  <a:lnTo>
                    <a:pt x="15" y="0"/>
                  </a:lnTo>
                  <a:lnTo>
                    <a:pt x="60" y="8"/>
                  </a:lnTo>
                  <a:lnTo>
                    <a:pt x="60" y="15"/>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99" name="Freeform 618"/>
            <p:cNvSpPr>
              <a:spLocks/>
            </p:cNvSpPr>
            <p:nvPr/>
          </p:nvSpPr>
          <p:spPr bwMode="auto">
            <a:xfrm>
              <a:off x="3898" y="1868"/>
              <a:ext cx="68" cy="152"/>
            </a:xfrm>
            <a:custGeom>
              <a:avLst/>
              <a:gdLst>
                <a:gd name="T0" fmla="*/ 60 w 68"/>
                <a:gd name="T1" fmla="*/ 15 h 152"/>
                <a:gd name="T2" fmla="*/ 53 w 68"/>
                <a:gd name="T3" fmla="*/ 45 h 152"/>
                <a:gd name="T4" fmla="*/ 68 w 68"/>
                <a:gd name="T5" fmla="*/ 45 h 152"/>
                <a:gd name="T6" fmla="*/ 68 w 68"/>
                <a:gd name="T7" fmla="*/ 91 h 152"/>
                <a:gd name="T8" fmla="*/ 68 w 68"/>
                <a:gd name="T9" fmla="*/ 68 h 152"/>
                <a:gd name="T10" fmla="*/ 68 w 68"/>
                <a:gd name="T11" fmla="*/ 91 h 152"/>
                <a:gd name="T12" fmla="*/ 45 w 68"/>
                <a:gd name="T13" fmla="*/ 144 h 152"/>
                <a:gd name="T14" fmla="*/ 38 w 68"/>
                <a:gd name="T15" fmla="*/ 152 h 152"/>
                <a:gd name="T16" fmla="*/ 38 w 68"/>
                <a:gd name="T17" fmla="*/ 136 h 152"/>
                <a:gd name="T18" fmla="*/ 7 w 68"/>
                <a:gd name="T19" fmla="*/ 121 h 152"/>
                <a:gd name="T20" fmla="*/ 7 w 68"/>
                <a:gd name="T21" fmla="*/ 99 h 152"/>
                <a:gd name="T22" fmla="*/ 38 w 68"/>
                <a:gd name="T23" fmla="*/ 76 h 152"/>
                <a:gd name="T24" fmla="*/ 7 w 68"/>
                <a:gd name="T25" fmla="*/ 45 h 152"/>
                <a:gd name="T26" fmla="*/ 0 w 68"/>
                <a:gd name="T27" fmla="*/ 23 h 152"/>
                <a:gd name="T28" fmla="*/ 15 w 68"/>
                <a:gd name="T29" fmla="*/ 0 h 152"/>
                <a:gd name="T30" fmla="*/ 60 w 68"/>
                <a:gd name="T31" fmla="*/ 8 h 152"/>
                <a:gd name="T32" fmla="*/ 60 w 68"/>
                <a:gd name="T33" fmla="*/ 15 h 152"/>
                <a:gd name="T34" fmla="*/ 60 w 68"/>
                <a:gd name="T35" fmla="*/ 2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152">
                  <a:moveTo>
                    <a:pt x="60" y="15"/>
                  </a:moveTo>
                  <a:lnTo>
                    <a:pt x="53" y="45"/>
                  </a:lnTo>
                  <a:lnTo>
                    <a:pt x="68" y="45"/>
                  </a:lnTo>
                  <a:lnTo>
                    <a:pt x="68" y="91"/>
                  </a:lnTo>
                  <a:lnTo>
                    <a:pt x="68" y="68"/>
                  </a:lnTo>
                  <a:lnTo>
                    <a:pt x="68" y="91"/>
                  </a:lnTo>
                  <a:lnTo>
                    <a:pt x="45" y="144"/>
                  </a:lnTo>
                  <a:lnTo>
                    <a:pt x="38" y="152"/>
                  </a:lnTo>
                  <a:lnTo>
                    <a:pt x="38" y="136"/>
                  </a:lnTo>
                  <a:lnTo>
                    <a:pt x="7" y="121"/>
                  </a:lnTo>
                  <a:lnTo>
                    <a:pt x="7" y="99"/>
                  </a:lnTo>
                  <a:lnTo>
                    <a:pt x="38" y="76"/>
                  </a:lnTo>
                  <a:lnTo>
                    <a:pt x="7" y="45"/>
                  </a:lnTo>
                  <a:lnTo>
                    <a:pt x="0" y="23"/>
                  </a:lnTo>
                  <a:lnTo>
                    <a:pt x="15" y="0"/>
                  </a:lnTo>
                  <a:lnTo>
                    <a:pt x="60" y="8"/>
                  </a:lnTo>
                  <a:lnTo>
                    <a:pt x="60" y="15"/>
                  </a:lnTo>
                  <a:lnTo>
                    <a:pt x="60" y="2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00" name="Freeform 619"/>
            <p:cNvSpPr>
              <a:spLocks/>
            </p:cNvSpPr>
            <p:nvPr/>
          </p:nvSpPr>
          <p:spPr bwMode="auto">
            <a:xfrm>
              <a:off x="2195" y="2209"/>
              <a:ext cx="356" cy="364"/>
            </a:xfrm>
            <a:custGeom>
              <a:avLst/>
              <a:gdLst>
                <a:gd name="T0" fmla="*/ 356 w 356"/>
                <a:gd name="T1" fmla="*/ 31 h 364"/>
                <a:gd name="T2" fmla="*/ 53 w 356"/>
                <a:gd name="T3" fmla="*/ 0 h 364"/>
                <a:gd name="T4" fmla="*/ 0 w 356"/>
                <a:gd name="T5" fmla="*/ 364 h 364"/>
                <a:gd name="T6" fmla="*/ 45 w 356"/>
                <a:gd name="T7" fmla="*/ 364 h 364"/>
                <a:gd name="T8" fmla="*/ 53 w 356"/>
                <a:gd name="T9" fmla="*/ 342 h 364"/>
                <a:gd name="T10" fmla="*/ 144 w 356"/>
                <a:gd name="T11" fmla="*/ 349 h 364"/>
                <a:gd name="T12" fmla="*/ 136 w 356"/>
                <a:gd name="T13" fmla="*/ 334 h 364"/>
                <a:gd name="T14" fmla="*/ 333 w 356"/>
                <a:gd name="T15" fmla="*/ 349 h 364"/>
                <a:gd name="T16" fmla="*/ 356 w 356"/>
                <a:gd name="T17" fmla="*/ 69 h 364"/>
                <a:gd name="T18" fmla="*/ 356 w 356"/>
                <a:gd name="T19" fmla="*/ 31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364">
                  <a:moveTo>
                    <a:pt x="356" y="31"/>
                  </a:moveTo>
                  <a:lnTo>
                    <a:pt x="53" y="0"/>
                  </a:lnTo>
                  <a:lnTo>
                    <a:pt x="0" y="364"/>
                  </a:lnTo>
                  <a:lnTo>
                    <a:pt x="45" y="364"/>
                  </a:lnTo>
                  <a:lnTo>
                    <a:pt x="53" y="342"/>
                  </a:lnTo>
                  <a:lnTo>
                    <a:pt x="144" y="349"/>
                  </a:lnTo>
                  <a:lnTo>
                    <a:pt x="136" y="334"/>
                  </a:lnTo>
                  <a:lnTo>
                    <a:pt x="333" y="349"/>
                  </a:lnTo>
                  <a:lnTo>
                    <a:pt x="356" y="69"/>
                  </a:lnTo>
                  <a:lnTo>
                    <a:pt x="356" y="31"/>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01" name="Freeform 620"/>
            <p:cNvSpPr>
              <a:spLocks/>
            </p:cNvSpPr>
            <p:nvPr/>
          </p:nvSpPr>
          <p:spPr bwMode="auto">
            <a:xfrm>
              <a:off x="2195" y="2209"/>
              <a:ext cx="356" cy="364"/>
            </a:xfrm>
            <a:custGeom>
              <a:avLst/>
              <a:gdLst>
                <a:gd name="T0" fmla="*/ 356 w 356"/>
                <a:gd name="T1" fmla="*/ 31 h 364"/>
                <a:gd name="T2" fmla="*/ 53 w 356"/>
                <a:gd name="T3" fmla="*/ 0 h 364"/>
                <a:gd name="T4" fmla="*/ 0 w 356"/>
                <a:gd name="T5" fmla="*/ 364 h 364"/>
                <a:gd name="T6" fmla="*/ 45 w 356"/>
                <a:gd name="T7" fmla="*/ 364 h 364"/>
                <a:gd name="T8" fmla="*/ 53 w 356"/>
                <a:gd name="T9" fmla="*/ 342 h 364"/>
                <a:gd name="T10" fmla="*/ 144 w 356"/>
                <a:gd name="T11" fmla="*/ 349 h 364"/>
                <a:gd name="T12" fmla="*/ 136 w 356"/>
                <a:gd name="T13" fmla="*/ 334 h 364"/>
                <a:gd name="T14" fmla="*/ 333 w 356"/>
                <a:gd name="T15" fmla="*/ 349 h 364"/>
                <a:gd name="T16" fmla="*/ 356 w 356"/>
                <a:gd name="T17" fmla="*/ 69 h 364"/>
                <a:gd name="T18" fmla="*/ 356 w 356"/>
                <a:gd name="T19" fmla="*/ 31 h 364"/>
                <a:gd name="T20" fmla="*/ 356 w 356"/>
                <a:gd name="T21" fmla="*/ 38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6" h="364">
                  <a:moveTo>
                    <a:pt x="356" y="31"/>
                  </a:moveTo>
                  <a:lnTo>
                    <a:pt x="53" y="0"/>
                  </a:lnTo>
                  <a:lnTo>
                    <a:pt x="0" y="364"/>
                  </a:lnTo>
                  <a:lnTo>
                    <a:pt x="45" y="364"/>
                  </a:lnTo>
                  <a:lnTo>
                    <a:pt x="53" y="342"/>
                  </a:lnTo>
                  <a:lnTo>
                    <a:pt x="144" y="349"/>
                  </a:lnTo>
                  <a:lnTo>
                    <a:pt x="136" y="334"/>
                  </a:lnTo>
                  <a:lnTo>
                    <a:pt x="333" y="349"/>
                  </a:lnTo>
                  <a:lnTo>
                    <a:pt x="356" y="69"/>
                  </a:lnTo>
                  <a:lnTo>
                    <a:pt x="356" y="31"/>
                  </a:lnTo>
                  <a:lnTo>
                    <a:pt x="356" y="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02" name="Freeform 621"/>
            <p:cNvSpPr>
              <a:spLocks/>
            </p:cNvSpPr>
            <p:nvPr/>
          </p:nvSpPr>
          <p:spPr bwMode="auto">
            <a:xfrm>
              <a:off x="3671" y="1625"/>
              <a:ext cx="303" cy="273"/>
            </a:xfrm>
            <a:custGeom>
              <a:avLst/>
              <a:gdLst>
                <a:gd name="T0" fmla="*/ 295 w 303"/>
                <a:gd name="T1" fmla="*/ 137 h 273"/>
                <a:gd name="T2" fmla="*/ 295 w 303"/>
                <a:gd name="T3" fmla="*/ 182 h 273"/>
                <a:gd name="T4" fmla="*/ 303 w 303"/>
                <a:gd name="T5" fmla="*/ 235 h 273"/>
                <a:gd name="T6" fmla="*/ 295 w 303"/>
                <a:gd name="T7" fmla="*/ 243 h 273"/>
                <a:gd name="T8" fmla="*/ 303 w 303"/>
                <a:gd name="T9" fmla="*/ 251 h 273"/>
                <a:gd name="T10" fmla="*/ 287 w 303"/>
                <a:gd name="T11" fmla="*/ 273 h 273"/>
                <a:gd name="T12" fmla="*/ 287 w 303"/>
                <a:gd name="T13" fmla="*/ 251 h 273"/>
                <a:gd name="T14" fmla="*/ 242 w 303"/>
                <a:gd name="T15" fmla="*/ 243 h 273"/>
                <a:gd name="T16" fmla="*/ 227 w 303"/>
                <a:gd name="T17" fmla="*/ 235 h 273"/>
                <a:gd name="T18" fmla="*/ 219 w 303"/>
                <a:gd name="T19" fmla="*/ 213 h 273"/>
                <a:gd name="T20" fmla="*/ 204 w 303"/>
                <a:gd name="T21" fmla="*/ 205 h 273"/>
                <a:gd name="T22" fmla="*/ 0 w 303"/>
                <a:gd name="T23" fmla="*/ 243 h 273"/>
                <a:gd name="T24" fmla="*/ 0 w 303"/>
                <a:gd name="T25" fmla="*/ 228 h 273"/>
                <a:gd name="T26" fmla="*/ 38 w 303"/>
                <a:gd name="T27" fmla="*/ 190 h 273"/>
                <a:gd name="T28" fmla="*/ 23 w 303"/>
                <a:gd name="T29" fmla="*/ 159 h 273"/>
                <a:gd name="T30" fmla="*/ 45 w 303"/>
                <a:gd name="T31" fmla="*/ 152 h 273"/>
                <a:gd name="T32" fmla="*/ 113 w 303"/>
                <a:gd name="T33" fmla="*/ 144 h 273"/>
                <a:gd name="T34" fmla="*/ 144 w 303"/>
                <a:gd name="T35" fmla="*/ 122 h 273"/>
                <a:gd name="T36" fmla="*/ 136 w 303"/>
                <a:gd name="T37" fmla="*/ 99 h 273"/>
                <a:gd name="T38" fmla="*/ 151 w 303"/>
                <a:gd name="T39" fmla="*/ 91 h 273"/>
                <a:gd name="T40" fmla="*/ 144 w 303"/>
                <a:gd name="T41" fmla="*/ 84 h 273"/>
                <a:gd name="T42" fmla="*/ 136 w 303"/>
                <a:gd name="T43" fmla="*/ 91 h 273"/>
                <a:gd name="T44" fmla="*/ 136 w 303"/>
                <a:gd name="T45" fmla="*/ 84 h 273"/>
                <a:gd name="T46" fmla="*/ 181 w 303"/>
                <a:gd name="T47" fmla="*/ 15 h 273"/>
                <a:gd name="T48" fmla="*/ 257 w 303"/>
                <a:gd name="T49" fmla="*/ 0 h 273"/>
                <a:gd name="T50" fmla="*/ 272 w 303"/>
                <a:gd name="T51" fmla="*/ 76 h 273"/>
                <a:gd name="T52" fmla="*/ 295 w 303"/>
                <a:gd name="T53" fmla="*/ 137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3" h="273">
                  <a:moveTo>
                    <a:pt x="295" y="137"/>
                  </a:moveTo>
                  <a:lnTo>
                    <a:pt x="295" y="182"/>
                  </a:lnTo>
                  <a:lnTo>
                    <a:pt x="303" y="235"/>
                  </a:lnTo>
                  <a:lnTo>
                    <a:pt x="295" y="243"/>
                  </a:lnTo>
                  <a:lnTo>
                    <a:pt x="303" y="251"/>
                  </a:lnTo>
                  <a:lnTo>
                    <a:pt x="287" y="273"/>
                  </a:lnTo>
                  <a:lnTo>
                    <a:pt x="287" y="251"/>
                  </a:lnTo>
                  <a:lnTo>
                    <a:pt x="242" y="243"/>
                  </a:lnTo>
                  <a:lnTo>
                    <a:pt x="227" y="235"/>
                  </a:lnTo>
                  <a:lnTo>
                    <a:pt x="219" y="213"/>
                  </a:lnTo>
                  <a:lnTo>
                    <a:pt x="204" y="205"/>
                  </a:lnTo>
                  <a:lnTo>
                    <a:pt x="0" y="243"/>
                  </a:lnTo>
                  <a:lnTo>
                    <a:pt x="0" y="228"/>
                  </a:lnTo>
                  <a:lnTo>
                    <a:pt x="38" y="190"/>
                  </a:lnTo>
                  <a:lnTo>
                    <a:pt x="23" y="159"/>
                  </a:lnTo>
                  <a:lnTo>
                    <a:pt x="45" y="152"/>
                  </a:lnTo>
                  <a:lnTo>
                    <a:pt x="113" y="144"/>
                  </a:lnTo>
                  <a:lnTo>
                    <a:pt x="144" y="122"/>
                  </a:lnTo>
                  <a:lnTo>
                    <a:pt x="136" y="99"/>
                  </a:lnTo>
                  <a:lnTo>
                    <a:pt x="151" y="91"/>
                  </a:lnTo>
                  <a:lnTo>
                    <a:pt x="144" y="84"/>
                  </a:lnTo>
                  <a:lnTo>
                    <a:pt x="136" y="91"/>
                  </a:lnTo>
                  <a:lnTo>
                    <a:pt x="136" y="84"/>
                  </a:lnTo>
                  <a:lnTo>
                    <a:pt x="181" y="15"/>
                  </a:lnTo>
                  <a:lnTo>
                    <a:pt x="257" y="0"/>
                  </a:lnTo>
                  <a:lnTo>
                    <a:pt x="272" y="76"/>
                  </a:lnTo>
                  <a:lnTo>
                    <a:pt x="295" y="13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03" name="Freeform 622"/>
            <p:cNvSpPr>
              <a:spLocks/>
            </p:cNvSpPr>
            <p:nvPr/>
          </p:nvSpPr>
          <p:spPr bwMode="auto">
            <a:xfrm>
              <a:off x="3671" y="1625"/>
              <a:ext cx="303" cy="273"/>
            </a:xfrm>
            <a:custGeom>
              <a:avLst/>
              <a:gdLst>
                <a:gd name="T0" fmla="*/ 295 w 303"/>
                <a:gd name="T1" fmla="*/ 137 h 273"/>
                <a:gd name="T2" fmla="*/ 295 w 303"/>
                <a:gd name="T3" fmla="*/ 182 h 273"/>
                <a:gd name="T4" fmla="*/ 303 w 303"/>
                <a:gd name="T5" fmla="*/ 235 h 273"/>
                <a:gd name="T6" fmla="*/ 295 w 303"/>
                <a:gd name="T7" fmla="*/ 243 h 273"/>
                <a:gd name="T8" fmla="*/ 303 w 303"/>
                <a:gd name="T9" fmla="*/ 251 h 273"/>
                <a:gd name="T10" fmla="*/ 287 w 303"/>
                <a:gd name="T11" fmla="*/ 273 h 273"/>
                <a:gd name="T12" fmla="*/ 287 w 303"/>
                <a:gd name="T13" fmla="*/ 251 h 273"/>
                <a:gd name="T14" fmla="*/ 242 w 303"/>
                <a:gd name="T15" fmla="*/ 243 h 273"/>
                <a:gd name="T16" fmla="*/ 227 w 303"/>
                <a:gd name="T17" fmla="*/ 235 h 273"/>
                <a:gd name="T18" fmla="*/ 219 w 303"/>
                <a:gd name="T19" fmla="*/ 213 h 273"/>
                <a:gd name="T20" fmla="*/ 204 w 303"/>
                <a:gd name="T21" fmla="*/ 205 h 273"/>
                <a:gd name="T22" fmla="*/ 0 w 303"/>
                <a:gd name="T23" fmla="*/ 243 h 273"/>
                <a:gd name="T24" fmla="*/ 0 w 303"/>
                <a:gd name="T25" fmla="*/ 228 h 273"/>
                <a:gd name="T26" fmla="*/ 38 w 303"/>
                <a:gd name="T27" fmla="*/ 190 h 273"/>
                <a:gd name="T28" fmla="*/ 23 w 303"/>
                <a:gd name="T29" fmla="*/ 159 h 273"/>
                <a:gd name="T30" fmla="*/ 45 w 303"/>
                <a:gd name="T31" fmla="*/ 152 h 273"/>
                <a:gd name="T32" fmla="*/ 113 w 303"/>
                <a:gd name="T33" fmla="*/ 144 h 273"/>
                <a:gd name="T34" fmla="*/ 144 w 303"/>
                <a:gd name="T35" fmla="*/ 122 h 273"/>
                <a:gd name="T36" fmla="*/ 136 w 303"/>
                <a:gd name="T37" fmla="*/ 99 h 273"/>
                <a:gd name="T38" fmla="*/ 151 w 303"/>
                <a:gd name="T39" fmla="*/ 91 h 273"/>
                <a:gd name="T40" fmla="*/ 144 w 303"/>
                <a:gd name="T41" fmla="*/ 84 h 273"/>
                <a:gd name="T42" fmla="*/ 136 w 303"/>
                <a:gd name="T43" fmla="*/ 91 h 273"/>
                <a:gd name="T44" fmla="*/ 136 w 303"/>
                <a:gd name="T45" fmla="*/ 84 h 273"/>
                <a:gd name="T46" fmla="*/ 181 w 303"/>
                <a:gd name="T47" fmla="*/ 15 h 273"/>
                <a:gd name="T48" fmla="*/ 257 w 303"/>
                <a:gd name="T49" fmla="*/ 0 h 273"/>
                <a:gd name="T50" fmla="*/ 272 w 303"/>
                <a:gd name="T51" fmla="*/ 76 h 273"/>
                <a:gd name="T52" fmla="*/ 295 w 303"/>
                <a:gd name="T53" fmla="*/ 137 h 273"/>
                <a:gd name="T54" fmla="*/ 295 w 303"/>
                <a:gd name="T55" fmla="*/ 144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3" h="273">
                  <a:moveTo>
                    <a:pt x="295" y="137"/>
                  </a:moveTo>
                  <a:lnTo>
                    <a:pt x="295" y="182"/>
                  </a:lnTo>
                  <a:lnTo>
                    <a:pt x="303" y="235"/>
                  </a:lnTo>
                  <a:lnTo>
                    <a:pt x="295" y="243"/>
                  </a:lnTo>
                  <a:lnTo>
                    <a:pt x="303" y="251"/>
                  </a:lnTo>
                  <a:lnTo>
                    <a:pt x="287" y="273"/>
                  </a:lnTo>
                  <a:lnTo>
                    <a:pt x="287" y="251"/>
                  </a:lnTo>
                  <a:lnTo>
                    <a:pt x="242" y="243"/>
                  </a:lnTo>
                  <a:lnTo>
                    <a:pt x="227" y="235"/>
                  </a:lnTo>
                  <a:lnTo>
                    <a:pt x="219" y="213"/>
                  </a:lnTo>
                  <a:lnTo>
                    <a:pt x="204" y="205"/>
                  </a:lnTo>
                  <a:lnTo>
                    <a:pt x="0" y="243"/>
                  </a:lnTo>
                  <a:lnTo>
                    <a:pt x="0" y="228"/>
                  </a:lnTo>
                  <a:lnTo>
                    <a:pt x="38" y="190"/>
                  </a:lnTo>
                  <a:lnTo>
                    <a:pt x="23" y="159"/>
                  </a:lnTo>
                  <a:lnTo>
                    <a:pt x="45" y="152"/>
                  </a:lnTo>
                  <a:lnTo>
                    <a:pt x="113" y="144"/>
                  </a:lnTo>
                  <a:lnTo>
                    <a:pt x="144" y="122"/>
                  </a:lnTo>
                  <a:lnTo>
                    <a:pt x="136" y="99"/>
                  </a:lnTo>
                  <a:lnTo>
                    <a:pt x="151" y="91"/>
                  </a:lnTo>
                  <a:lnTo>
                    <a:pt x="144" y="84"/>
                  </a:lnTo>
                  <a:lnTo>
                    <a:pt x="136" y="91"/>
                  </a:lnTo>
                  <a:lnTo>
                    <a:pt x="136" y="84"/>
                  </a:lnTo>
                  <a:lnTo>
                    <a:pt x="181" y="15"/>
                  </a:lnTo>
                  <a:lnTo>
                    <a:pt x="257" y="0"/>
                  </a:lnTo>
                  <a:lnTo>
                    <a:pt x="272" y="76"/>
                  </a:lnTo>
                  <a:lnTo>
                    <a:pt x="295" y="137"/>
                  </a:lnTo>
                  <a:lnTo>
                    <a:pt x="295" y="14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04" name="Freeform 623"/>
            <p:cNvSpPr>
              <a:spLocks/>
            </p:cNvSpPr>
            <p:nvPr/>
          </p:nvSpPr>
          <p:spPr bwMode="auto">
            <a:xfrm>
              <a:off x="3512" y="2179"/>
              <a:ext cx="431" cy="197"/>
            </a:xfrm>
            <a:custGeom>
              <a:avLst/>
              <a:gdLst>
                <a:gd name="T0" fmla="*/ 416 w 431"/>
                <a:gd name="T1" fmla="*/ 61 h 197"/>
                <a:gd name="T2" fmla="*/ 378 w 431"/>
                <a:gd name="T3" fmla="*/ 53 h 197"/>
                <a:gd name="T4" fmla="*/ 386 w 431"/>
                <a:gd name="T5" fmla="*/ 38 h 197"/>
                <a:gd name="T6" fmla="*/ 386 w 431"/>
                <a:gd name="T7" fmla="*/ 30 h 197"/>
                <a:gd name="T8" fmla="*/ 401 w 431"/>
                <a:gd name="T9" fmla="*/ 23 h 197"/>
                <a:gd name="T10" fmla="*/ 409 w 431"/>
                <a:gd name="T11" fmla="*/ 15 h 197"/>
                <a:gd name="T12" fmla="*/ 409 w 431"/>
                <a:gd name="T13" fmla="*/ 0 h 197"/>
                <a:gd name="T14" fmla="*/ 121 w 431"/>
                <a:gd name="T15" fmla="*/ 53 h 197"/>
                <a:gd name="T16" fmla="*/ 106 w 431"/>
                <a:gd name="T17" fmla="*/ 83 h 197"/>
                <a:gd name="T18" fmla="*/ 76 w 431"/>
                <a:gd name="T19" fmla="*/ 91 h 197"/>
                <a:gd name="T20" fmla="*/ 23 w 431"/>
                <a:gd name="T21" fmla="*/ 137 h 197"/>
                <a:gd name="T22" fmla="*/ 0 w 431"/>
                <a:gd name="T23" fmla="*/ 152 h 197"/>
                <a:gd name="T24" fmla="*/ 60 w 431"/>
                <a:gd name="T25" fmla="*/ 159 h 197"/>
                <a:gd name="T26" fmla="*/ 166 w 431"/>
                <a:gd name="T27" fmla="*/ 137 h 197"/>
                <a:gd name="T28" fmla="*/ 242 w 431"/>
                <a:gd name="T29" fmla="*/ 144 h 197"/>
                <a:gd name="T30" fmla="*/ 340 w 431"/>
                <a:gd name="T31" fmla="*/ 190 h 197"/>
                <a:gd name="T32" fmla="*/ 340 w 431"/>
                <a:gd name="T33" fmla="*/ 182 h 197"/>
                <a:gd name="T34" fmla="*/ 363 w 431"/>
                <a:gd name="T35" fmla="*/ 144 h 197"/>
                <a:gd name="T36" fmla="*/ 363 w 431"/>
                <a:gd name="T37" fmla="*/ 144 h 197"/>
                <a:gd name="T38" fmla="*/ 393 w 431"/>
                <a:gd name="T39" fmla="*/ 121 h 197"/>
                <a:gd name="T40" fmla="*/ 401 w 431"/>
                <a:gd name="T41" fmla="*/ 121 h 197"/>
                <a:gd name="T42" fmla="*/ 409 w 431"/>
                <a:gd name="T43" fmla="*/ 121 h 197"/>
                <a:gd name="T44" fmla="*/ 416 w 431"/>
                <a:gd name="T45" fmla="*/ 99 h 197"/>
                <a:gd name="T46" fmla="*/ 401 w 431"/>
                <a:gd name="T47" fmla="*/ 99 h 197"/>
                <a:gd name="T48" fmla="*/ 393 w 431"/>
                <a:gd name="T49" fmla="*/ 106 h 197"/>
                <a:gd name="T50" fmla="*/ 371 w 431"/>
                <a:gd name="T51" fmla="*/ 99 h 197"/>
                <a:gd name="T52" fmla="*/ 401 w 431"/>
                <a:gd name="T53" fmla="*/ 83 h 197"/>
                <a:gd name="T54" fmla="*/ 386 w 431"/>
                <a:gd name="T55" fmla="*/ 83 h 197"/>
                <a:gd name="T56" fmla="*/ 363 w 431"/>
                <a:gd name="T57" fmla="*/ 76 h 197"/>
                <a:gd name="T58" fmla="*/ 386 w 431"/>
                <a:gd name="T59" fmla="*/ 76 h 197"/>
                <a:gd name="T60" fmla="*/ 393 w 431"/>
                <a:gd name="T61" fmla="*/ 76 h 197"/>
                <a:gd name="T62" fmla="*/ 431 w 431"/>
                <a:gd name="T63" fmla="*/ 6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1" h="197">
                  <a:moveTo>
                    <a:pt x="424" y="38"/>
                  </a:moveTo>
                  <a:lnTo>
                    <a:pt x="416" y="61"/>
                  </a:lnTo>
                  <a:lnTo>
                    <a:pt x="416" y="38"/>
                  </a:lnTo>
                  <a:lnTo>
                    <a:pt x="378" y="53"/>
                  </a:lnTo>
                  <a:lnTo>
                    <a:pt x="378" y="23"/>
                  </a:lnTo>
                  <a:lnTo>
                    <a:pt x="386" y="38"/>
                  </a:lnTo>
                  <a:lnTo>
                    <a:pt x="401" y="30"/>
                  </a:lnTo>
                  <a:lnTo>
                    <a:pt x="386" y="30"/>
                  </a:lnTo>
                  <a:lnTo>
                    <a:pt x="409" y="30"/>
                  </a:lnTo>
                  <a:lnTo>
                    <a:pt x="401" y="23"/>
                  </a:lnTo>
                  <a:lnTo>
                    <a:pt x="416" y="23"/>
                  </a:lnTo>
                  <a:lnTo>
                    <a:pt x="409" y="15"/>
                  </a:lnTo>
                  <a:lnTo>
                    <a:pt x="424" y="30"/>
                  </a:lnTo>
                  <a:lnTo>
                    <a:pt x="409" y="0"/>
                  </a:lnTo>
                  <a:lnTo>
                    <a:pt x="401" y="0"/>
                  </a:lnTo>
                  <a:lnTo>
                    <a:pt x="121" y="53"/>
                  </a:lnTo>
                  <a:lnTo>
                    <a:pt x="121" y="68"/>
                  </a:lnTo>
                  <a:lnTo>
                    <a:pt x="106" y="83"/>
                  </a:lnTo>
                  <a:lnTo>
                    <a:pt x="83" y="99"/>
                  </a:lnTo>
                  <a:lnTo>
                    <a:pt x="76" y="91"/>
                  </a:lnTo>
                  <a:lnTo>
                    <a:pt x="60" y="114"/>
                  </a:lnTo>
                  <a:lnTo>
                    <a:pt x="23" y="137"/>
                  </a:lnTo>
                  <a:lnTo>
                    <a:pt x="15" y="152"/>
                  </a:lnTo>
                  <a:lnTo>
                    <a:pt x="0" y="152"/>
                  </a:lnTo>
                  <a:lnTo>
                    <a:pt x="0" y="167"/>
                  </a:lnTo>
                  <a:lnTo>
                    <a:pt x="60" y="159"/>
                  </a:lnTo>
                  <a:lnTo>
                    <a:pt x="98" y="144"/>
                  </a:lnTo>
                  <a:lnTo>
                    <a:pt x="166" y="137"/>
                  </a:lnTo>
                  <a:lnTo>
                    <a:pt x="182" y="152"/>
                  </a:lnTo>
                  <a:lnTo>
                    <a:pt x="242" y="144"/>
                  </a:lnTo>
                  <a:lnTo>
                    <a:pt x="310" y="197"/>
                  </a:lnTo>
                  <a:lnTo>
                    <a:pt x="340" y="190"/>
                  </a:lnTo>
                  <a:lnTo>
                    <a:pt x="340" y="167"/>
                  </a:lnTo>
                  <a:lnTo>
                    <a:pt x="340" y="182"/>
                  </a:lnTo>
                  <a:lnTo>
                    <a:pt x="348" y="152"/>
                  </a:lnTo>
                  <a:lnTo>
                    <a:pt x="363" y="144"/>
                  </a:lnTo>
                  <a:lnTo>
                    <a:pt x="356" y="129"/>
                  </a:lnTo>
                  <a:lnTo>
                    <a:pt x="363" y="144"/>
                  </a:lnTo>
                  <a:lnTo>
                    <a:pt x="371" y="129"/>
                  </a:lnTo>
                  <a:lnTo>
                    <a:pt x="393" y="121"/>
                  </a:lnTo>
                  <a:lnTo>
                    <a:pt x="393" y="114"/>
                  </a:lnTo>
                  <a:lnTo>
                    <a:pt x="401" y="121"/>
                  </a:lnTo>
                  <a:lnTo>
                    <a:pt x="401" y="114"/>
                  </a:lnTo>
                  <a:lnTo>
                    <a:pt x="409" y="121"/>
                  </a:lnTo>
                  <a:lnTo>
                    <a:pt x="416" y="106"/>
                  </a:lnTo>
                  <a:lnTo>
                    <a:pt x="416" y="99"/>
                  </a:lnTo>
                  <a:lnTo>
                    <a:pt x="409" y="106"/>
                  </a:lnTo>
                  <a:lnTo>
                    <a:pt x="401" y="99"/>
                  </a:lnTo>
                  <a:lnTo>
                    <a:pt x="401" y="114"/>
                  </a:lnTo>
                  <a:lnTo>
                    <a:pt x="393" y="106"/>
                  </a:lnTo>
                  <a:lnTo>
                    <a:pt x="378" y="114"/>
                  </a:lnTo>
                  <a:lnTo>
                    <a:pt x="371" y="99"/>
                  </a:lnTo>
                  <a:lnTo>
                    <a:pt x="386" y="106"/>
                  </a:lnTo>
                  <a:lnTo>
                    <a:pt x="401" y="83"/>
                  </a:lnTo>
                  <a:lnTo>
                    <a:pt x="386" y="91"/>
                  </a:lnTo>
                  <a:lnTo>
                    <a:pt x="386" y="83"/>
                  </a:lnTo>
                  <a:lnTo>
                    <a:pt x="371" y="83"/>
                  </a:lnTo>
                  <a:lnTo>
                    <a:pt x="363" y="76"/>
                  </a:lnTo>
                  <a:lnTo>
                    <a:pt x="393" y="83"/>
                  </a:lnTo>
                  <a:lnTo>
                    <a:pt x="386" y="76"/>
                  </a:lnTo>
                  <a:lnTo>
                    <a:pt x="393" y="68"/>
                  </a:lnTo>
                  <a:lnTo>
                    <a:pt x="393" y="76"/>
                  </a:lnTo>
                  <a:lnTo>
                    <a:pt x="416" y="83"/>
                  </a:lnTo>
                  <a:lnTo>
                    <a:pt x="431" y="61"/>
                  </a:lnTo>
                  <a:lnTo>
                    <a:pt x="424" y="3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05" name="Freeform 624"/>
            <p:cNvSpPr>
              <a:spLocks/>
            </p:cNvSpPr>
            <p:nvPr/>
          </p:nvSpPr>
          <p:spPr bwMode="auto">
            <a:xfrm>
              <a:off x="3512" y="2179"/>
              <a:ext cx="431" cy="197"/>
            </a:xfrm>
            <a:custGeom>
              <a:avLst/>
              <a:gdLst>
                <a:gd name="T0" fmla="*/ 416 w 431"/>
                <a:gd name="T1" fmla="*/ 61 h 197"/>
                <a:gd name="T2" fmla="*/ 378 w 431"/>
                <a:gd name="T3" fmla="*/ 53 h 197"/>
                <a:gd name="T4" fmla="*/ 386 w 431"/>
                <a:gd name="T5" fmla="*/ 38 h 197"/>
                <a:gd name="T6" fmla="*/ 386 w 431"/>
                <a:gd name="T7" fmla="*/ 30 h 197"/>
                <a:gd name="T8" fmla="*/ 401 w 431"/>
                <a:gd name="T9" fmla="*/ 23 h 197"/>
                <a:gd name="T10" fmla="*/ 409 w 431"/>
                <a:gd name="T11" fmla="*/ 15 h 197"/>
                <a:gd name="T12" fmla="*/ 409 w 431"/>
                <a:gd name="T13" fmla="*/ 0 h 197"/>
                <a:gd name="T14" fmla="*/ 121 w 431"/>
                <a:gd name="T15" fmla="*/ 53 h 197"/>
                <a:gd name="T16" fmla="*/ 106 w 431"/>
                <a:gd name="T17" fmla="*/ 83 h 197"/>
                <a:gd name="T18" fmla="*/ 76 w 431"/>
                <a:gd name="T19" fmla="*/ 91 h 197"/>
                <a:gd name="T20" fmla="*/ 23 w 431"/>
                <a:gd name="T21" fmla="*/ 137 h 197"/>
                <a:gd name="T22" fmla="*/ 0 w 431"/>
                <a:gd name="T23" fmla="*/ 152 h 197"/>
                <a:gd name="T24" fmla="*/ 60 w 431"/>
                <a:gd name="T25" fmla="*/ 159 h 197"/>
                <a:gd name="T26" fmla="*/ 166 w 431"/>
                <a:gd name="T27" fmla="*/ 137 h 197"/>
                <a:gd name="T28" fmla="*/ 242 w 431"/>
                <a:gd name="T29" fmla="*/ 144 h 197"/>
                <a:gd name="T30" fmla="*/ 340 w 431"/>
                <a:gd name="T31" fmla="*/ 190 h 197"/>
                <a:gd name="T32" fmla="*/ 340 w 431"/>
                <a:gd name="T33" fmla="*/ 182 h 197"/>
                <a:gd name="T34" fmla="*/ 363 w 431"/>
                <a:gd name="T35" fmla="*/ 144 h 197"/>
                <a:gd name="T36" fmla="*/ 363 w 431"/>
                <a:gd name="T37" fmla="*/ 144 h 197"/>
                <a:gd name="T38" fmla="*/ 393 w 431"/>
                <a:gd name="T39" fmla="*/ 121 h 197"/>
                <a:gd name="T40" fmla="*/ 401 w 431"/>
                <a:gd name="T41" fmla="*/ 121 h 197"/>
                <a:gd name="T42" fmla="*/ 409 w 431"/>
                <a:gd name="T43" fmla="*/ 121 h 197"/>
                <a:gd name="T44" fmla="*/ 416 w 431"/>
                <a:gd name="T45" fmla="*/ 99 h 197"/>
                <a:gd name="T46" fmla="*/ 401 w 431"/>
                <a:gd name="T47" fmla="*/ 99 h 197"/>
                <a:gd name="T48" fmla="*/ 393 w 431"/>
                <a:gd name="T49" fmla="*/ 106 h 197"/>
                <a:gd name="T50" fmla="*/ 371 w 431"/>
                <a:gd name="T51" fmla="*/ 99 h 197"/>
                <a:gd name="T52" fmla="*/ 401 w 431"/>
                <a:gd name="T53" fmla="*/ 83 h 197"/>
                <a:gd name="T54" fmla="*/ 386 w 431"/>
                <a:gd name="T55" fmla="*/ 83 h 197"/>
                <a:gd name="T56" fmla="*/ 363 w 431"/>
                <a:gd name="T57" fmla="*/ 76 h 197"/>
                <a:gd name="T58" fmla="*/ 386 w 431"/>
                <a:gd name="T59" fmla="*/ 76 h 197"/>
                <a:gd name="T60" fmla="*/ 393 w 431"/>
                <a:gd name="T61" fmla="*/ 76 h 197"/>
                <a:gd name="T62" fmla="*/ 431 w 431"/>
                <a:gd name="T63" fmla="*/ 61 h 197"/>
                <a:gd name="T64" fmla="*/ 424 w 431"/>
                <a:gd name="T65" fmla="*/ 4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1" h="197">
                  <a:moveTo>
                    <a:pt x="424" y="38"/>
                  </a:moveTo>
                  <a:lnTo>
                    <a:pt x="416" y="61"/>
                  </a:lnTo>
                  <a:lnTo>
                    <a:pt x="416" y="38"/>
                  </a:lnTo>
                  <a:lnTo>
                    <a:pt x="378" y="53"/>
                  </a:lnTo>
                  <a:lnTo>
                    <a:pt x="378" y="23"/>
                  </a:lnTo>
                  <a:lnTo>
                    <a:pt x="386" y="38"/>
                  </a:lnTo>
                  <a:lnTo>
                    <a:pt x="401" y="30"/>
                  </a:lnTo>
                  <a:lnTo>
                    <a:pt x="386" y="30"/>
                  </a:lnTo>
                  <a:lnTo>
                    <a:pt x="409" y="30"/>
                  </a:lnTo>
                  <a:lnTo>
                    <a:pt x="401" y="23"/>
                  </a:lnTo>
                  <a:lnTo>
                    <a:pt x="416" y="23"/>
                  </a:lnTo>
                  <a:lnTo>
                    <a:pt x="409" y="15"/>
                  </a:lnTo>
                  <a:lnTo>
                    <a:pt x="424" y="30"/>
                  </a:lnTo>
                  <a:lnTo>
                    <a:pt x="409" y="0"/>
                  </a:lnTo>
                  <a:lnTo>
                    <a:pt x="401" y="0"/>
                  </a:lnTo>
                  <a:lnTo>
                    <a:pt x="121" y="53"/>
                  </a:lnTo>
                  <a:lnTo>
                    <a:pt x="121" y="68"/>
                  </a:lnTo>
                  <a:lnTo>
                    <a:pt x="106" y="83"/>
                  </a:lnTo>
                  <a:lnTo>
                    <a:pt x="83" y="99"/>
                  </a:lnTo>
                  <a:lnTo>
                    <a:pt x="76" y="91"/>
                  </a:lnTo>
                  <a:lnTo>
                    <a:pt x="60" y="114"/>
                  </a:lnTo>
                  <a:lnTo>
                    <a:pt x="23" y="137"/>
                  </a:lnTo>
                  <a:lnTo>
                    <a:pt x="15" y="152"/>
                  </a:lnTo>
                  <a:lnTo>
                    <a:pt x="0" y="152"/>
                  </a:lnTo>
                  <a:lnTo>
                    <a:pt x="0" y="167"/>
                  </a:lnTo>
                  <a:lnTo>
                    <a:pt x="60" y="159"/>
                  </a:lnTo>
                  <a:lnTo>
                    <a:pt x="98" y="144"/>
                  </a:lnTo>
                  <a:lnTo>
                    <a:pt x="166" y="137"/>
                  </a:lnTo>
                  <a:lnTo>
                    <a:pt x="182" y="152"/>
                  </a:lnTo>
                  <a:lnTo>
                    <a:pt x="242" y="144"/>
                  </a:lnTo>
                  <a:lnTo>
                    <a:pt x="310" y="197"/>
                  </a:lnTo>
                  <a:lnTo>
                    <a:pt x="340" y="190"/>
                  </a:lnTo>
                  <a:lnTo>
                    <a:pt x="340" y="167"/>
                  </a:lnTo>
                  <a:lnTo>
                    <a:pt x="340" y="182"/>
                  </a:lnTo>
                  <a:lnTo>
                    <a:pt x="348" y="152"/>
                  </a:lnTo>
                  <a:lnTo>
                    <a:pt x="363" y="144"/>
                  </a:lnTo>
                  <a:lnTo>
                    <a:pt x="356" y="129"/>
                  </a:lnTo>
                  <a:lnTo>
                    <a:pt x="363" y="144"/>
                  </a:lnTo>
                  <a:lnTo>
                    <a:pt x="371" y="129"/>
                  </a:lnTo>
                  <a:lnTo>
                    <a:pt x="393" y="121"/>
                  </a:lnTo>
                  <a:lnTo>
                    <a:pt x="393" y="114"/>
                  </a:lnTo>
                  <a:lnTo>
                    <a:pt x="401" y="121"/>
                  </a:lnTo>
                  <a:lnTo>
                    <a:pt x="401" y="114"/>
                  </a:lnTo>
                  <a:lnTo>
                    <a:pt x="409" y="121"/>
                  </a:lnTo>
                  <a:lnTo>
                    <a:pt x="416" y="106"/>
                  </a:lnTo>
                  <a:lnTo>
                    <a:pt x="416" y="99"/>
                  </a:lnTo>
                  <a:lnTo>
                    <a:pt x="409" y="106"/>
                  </a:lnTo>
                  <a:lnTo>
                    <a:pt x="401" y="99"/>
                  </a:lnTo>
                  <a:lnTo>
                    <a:pt x="401" y="114"/>
                  </a:lnTo>
                  <a:lnTo>
                    <a:pt x="393" y="106"/>
                  </a:lnTo>
                  <a:lnTo>
                    <a:pt x="378" y="114"/>
                  </a:lnTo>
                  <a:lnTo>
                    <a:pt x="371" y="99"/>
                  </a:lnTo>
                  <a:lnTo>
                    <a:pt x="386" y="106"/>
                  </a:lnTo>
                  <a:lnTo>
                    <a:pt x="401" y="83"/>
                  </a:lnTo>
                  <a:lnTo>
                    <a:pt x="386" y="91"/>
                  </a:lnTo>
                  <a:lnTo>
                    <a:pt x="386" y="83"/>
                  </a:lnTo>
                  <a:lnTo>
                    <a:pt x="371" y="83"/>
                  </a:lnTo>
                  <a:lnTo>
                    <a:pt x="363" y="76"/>
                  </a:lnTo>
                  <a:lnTo>
                    <a:pt x="393" y="83"/>
                  </a:lnTo>
                  <a:lnTo>
                    <a:pt x="386" y="76"/>
                  </a:lnTo>
                  <a:lnTo>
                    <a:pt x="393" y="68"/>
                  </a:lnTo>
                  <a:lnTo>
                    <a:pt x="393" y="76"/>
                  </a:lnTo>
                  <a:lnTo>
                    <a:pt x="416" y="83"/>
                  </a:lnTo>
                  <a:lnTo>
                    <a:pt x="431" y="61"/>
                  </a:lnTo>
                  <a:lnTo>
                    <a:pt x="424" y="38"/>
                  </a:lnTo>
                  <a:lnTo>
                    <a:pt x="424" y="4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06" name="Line 625"/>
            <p:cNvSpPr>
              <a:spLocks noChangeShapeType="1"/>
            </p:cNvSpPr>
            <p:nvPr/>
          </p:nvSpPr>
          <p:spPr bwMode="auto">
            <a:xfrm>
              <a:off x="3928" y="2179"/>
              <a:ext cx="8" cy="15"/>
            </a:xfrm>
            <a:prstGeom prst="line">
              <a:avLst/>
            </a:prstGeom>
            <a:noFill/>
            <a:ln w="1270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07" name="Freeform 626"/>
            <p:cNvSpPr>
              <a:spLocks/>
            </p:cNvSpPr>
            <p:nvPr/>
          </p:nvSpPr>
          <p:spPr bwMode="auto">
            <a:xfrm>
              <a:off x="2551" y="1473"/>
              <a:ext cx="333" cy="213"/>
            </a:xfrm>
            <a:custGeom>
              <a:avLst/>
              <a:gdLst>
                <a:gd name="T0" fmla="*/ 333 w 333"/>
                <a:gd name="T1" fmla="*/ 213 h 213"/>
                <a:gd name="T2" fmla="*/ 0 w 333"/>
                <a:gd name="T3" fmla="*/ 198 h 213"/>
                <a:gd name="T4" fmla="*/ 15 w 333"/>
                <a:gd name="T5" fmla="*/ 0 h 213"/>
                <a:gd name="T6" fmla="*/ 302 w 333"/>
                <a:gd name="T7" fmla="*/ 16 h 213"/>
                <a:gd name="T8" fmla="*/ 333 w 333"/>
                <a:gd name="T9" fmla="*/ 213 h 213"/>
              </a:gdLst>
              <a:ahLst/>
              <a:cxnLst>
                <a:cxn ang="0">
                  <a:pos x="T0" y="T1"/>
                </a:cxn>
                <a:cxn ang="0">
                  <a:pos x="T2" y="T3"/>
                </a:cxn>
                <a:cxn ang="0">
                  <a:pos x="T4" y="T5"/>
                </a:cxn>
                <a:cxn ang="0">
                  <a:pos x="T6" y="T7"/>
                </a:cxn>
                <a:cxn ang="0">
                  <a:pos x="T8" y="T9"/>
                </a:cxn>
              </a:cxnLst>
              <a:rect l="0" t="0" r="r" b="b"/>
              <a:pathLst>
                <a:path w="333" h="213">
                  <a:moveTo>
                    <a:pt x="333" y="213"/>
                  </a:moveTo>
                  <a:lnTo>
                    <a:pt x="0" y="198"/>
                  </a:lnTo>
                  <a:lnTo>
                    <a:pt x="15" y="0"/>
                  </a:lnTo>
                  <a:lnTo>
                    <a:pt x="302" y="16"/>
                  </a:lnTo>
                  <a:lnTo>
                    <a:pt x="333" y="213"/>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08" name="Freeform 627"/>
            <p:cNvSpPr>
              <a:spLocks/>
            </p:cNvSpPr>
            <p:nvPr/>
          </p:nvSpPr>
          <p:spPr bwMode="auto">
            <a:xfrm>
              <a:off x="2551" y="1473"/>
              <a:ext cx="333" cy="220"/>
            </a:xfrm>
            <a:custGeom>
              <a:avLst/>
              <a:gdLst>
                <a:gd name="T0" fmla="*/ 333 w 333"/>
                <a:gd name="T1" fmla="*/ 213 h 220"/>
                <a:gd name="T2" fmla="*/ 0 w 333"/>
                <a:gd name="T3" fmla="*/ 198 h 220"/>
                <a:gd name="T4" fmla="*/ 15 w 333"/>
                <a:gd name="T5" fmla="*/ 0 h 220"/>
                <a:gd name="T6" fmla="*/ 302 w 333"/>
                <a:gd name="T7" fmla="*/ 16 h 220"/>
                <a:gd name="T8" fmla="*/ 333 w 333"/>
                <a:gd name="T9" fmla="*/ 213 h 220"/>
                <a:gd name="T10" fmla="*/ 333 w 333"/>
                <a:gd name="T11" fmla="*/ 220 h 220"/>
              </a:gdLst>
              <a:ahLst/>
              <a:cxnLst>
                <a:cxn ang="0">
                  <a:pos x="T0" y="T1"/>
                </a:cxn>
                <a:cxn ang="0">
                  <a:pos x="T2" y="T3"/>
                </a:cxn>
                <a:cxn ang="0">
                  <a:pos x="T4" y="T5"/>
                </a:cxn>
                <a:cxn ang="0">
                  <a:pos x="T6" y="T7"/>
                </a:cxn>
                <a:cxn ang="0">
                  <a:pos x="T8" y="T9"/>
                </a:cxn>
                <a:cxn ang="0">
                  <a:pos x="T10" y="T11"/>
                </a:cxn>
              </a:cxnLst>
              <a:rect l="0" t="0" r="r" b="b"/>
              <a:pathLst>
                <a:path w="333" h="220">
                  <a:moveTo>
                    <a:pt x="333" y="213"/>
                  </a:moveTo>
                  <a:lnTo>
                    <a:pt x="0" y="198"/>
                  </a:lnTo>
                  <a:lnTo>
                    <a:pt x="15" y="0"/>
                  </a:lnTo>
                  <a:lnTo>
                    <a:pt x="302" y="16"/>
                  </a:lnTo>
                  <a:lnTo>
                    <a:pt x="333" y="213"/>
                  </a:lnTo>
                  <a:lnTo>
                    <a:pt x="333" y="22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09" name="Freeform 628"/>
            <p:cNvSpPr>
              <a:spLocks/>
            </p:cNvSpPr>
            <p:nvPr/>
          </p:nvSpPr>
          <p:spPr bwMode="auto">
            <a:xfrm>
              <a:off x="3436" y="1876"/>
              <a:ext cx="212" cy="242"/>
            </a:xfrm>
            <a:custGeom>
              <a:avLst/>
              <a:gdLst>
                <a:gd name="T0" fmla="*/ 205 w 212"/>
                <a:gd name="T1" fmla="*/ 0 h 242"/>
                <a:gd name="T2" fmla="*/ 152 w 212"/>
                <a:gd name="T3" fmla="*/ 45 h 242"/>
                <a:gd name="T4" fmla="*/ 114 w 212"/>
                <a:gd name="T5" fmla="*/ 53 h 242"/>
                <a:gd name="T6" fmla="*/ 91 w 212"/>
                <a:gd name="T7" fmla="*/ 53 h 242"/>
                <a:gd name="T8" fmla="*/ 106 w 212"/>
                <a:gd name="T9" fmla="*/ 45 h 242"/>
                <a:gd name="T10" fmla="*/ 91 w 212"/>
                <a:gd name="T11" fmla="*/ 45 h 242"/>
                <a:gd name="T12" fmla="*/ 68 w 212"/>
                <a:gd name="T13" fmla="*/ 37 h 242"/>
                <a:gd name="T14" fmla="*/ 0 w 212"/>
                <a:gd name="T15" fmla="*/ 45 h 242"/>
                <a:gd name="T16" fmla="*/ 23 w 212"/>
                <a:gd name="T17" fmla="*/ 212 h 242"/>
                <a:gd name="T18" fmla="*/ 38 w 212"/>
                <a:gd name="T19" fmla="*/ 212 h 242"/>
                <a:gd name="T20" fmla="*/ 53 w 212"/>
                <a:gd name="T21" fmla="*/ 227 h 242"/>
                <a:gd name="T22" fmla="*/ 83 w 212"/>
                <a:gd name="T23" fmla="*/ 235 h 242"/>
                <a:gd name="T24" fmla="*/ 99 w 212"/>
                <a:gd name="T25" fmla="*/ 235 h 242"/>
                <a:gd name="T26" fmla="*/ 121 w 212"/>
                <a:gd name="T27" fmla="*/ 227 h 242"/>
                <a:gd name="T28" fmla="*/ 136 w 212"/>
                <a:gd name="T29" fmla="*/ 242 h 242"/>
                <a:gd name="T30" fmla="*/ 152 w 212"/>
                <a:gd name="T31" fmla="*/ 227 h 242"/>
                <a:gd name="T32" fmla="*/ 159 w 212"/>
                <a:gd name="T33" fmla="*/ 197 h 242"/>
                <a:gd name="T34" fmla="*/ 174 w 212"/>
                <a:gd name="T35" fmla="*/ 204 h 242"/>
                <a:gd name="T36" fmla="*/ 174 w 212"/>
                <a:gd name="T37" fmla="*/ 182 h 242"/>
                <a:gd name="T38" fmla="*/ 205 w 212"/>
                <a:gd name="T39" fmla="*/ 151 h 242"/>
                <a:gd name="T40" fmla="*/ 212 w 212"/>
                <a:gd name="T41" fmla="*/ 106 h 242"/>
                <a:gd name="T42" fmla="*/ 212 w 212"/>
                <a:gd name="T43" fmla="*/ 91 h 242"/>
                <a:gd name="T44" fmla="*/ 205 w 212"/>
                <a:gd name="T45"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2" h="242">
                  <a:moveTo>
                    <a:pt x="205" y="0"/>
                  </a:moveTo>
                  <a:lnTo>
                    <a:pt x="152" y="45"/>
                  </a:lnTo>
                  <a:lnTo>
                    <a:pt x="114" y="53"/>
                  </a:lnTo>
                  <a:lnTo>
                    <a:pt x="91" y="53"/>
                  </a:lnTo>
                  <a:lnTo>
                    <a:pt x="106" y="45"/>
                  </a:lnTo>
                  <a:lnTo>
                    <a:pt x="91" y="45"/>
                  </a:lnTo>
                  <a:lnTo>
                    <a:pt x="68" y="37"/>
                  </a:lnTo>
                  <a:lnTo>
                    <a:pt x="0" y="45"/>
                  </a:lnTo>
                  <a:lnTo>
                    <a:pt x="23" y="212"/>
                  </a:lnTo>
                  <a:lnTo>
                    <a:pt x="38" y="212"/>
                  </a:lnTo>
                  <a:lnTo>
                    <a:pt x="53" y="227"/>
                  </a:lnTo>
                  <a:lnTo>
                    <a:pt x="83" y="235"/>
                  </a:lnTo>
                  <a:lnTo>
                    <a:pt x="99" y="235"/>
                  </a:lnTo>
                  <a:lnTo>
                    <a:pt x="121" y="227"/>
                  </a:lnTo>
                  <a:lnTo>
                    <a:pt x="136" y="242"/>
                  </a:lnTo>
                  <a:lnTo>
                    <a:pt x="152" y="227"/>
                  </a:lnTo>
                  <a:lnTo>
                    <a:pt x="159" y="197"/>
                  </a:lnTo>
                  <a:lnTo>
                    <a:pt x="174" y="204"/>
                  </a:lnTo>
                  <a:lnTo>
                    <a:pt x="174" y="182"/>
                  </a:lnTo>
                  <a:lnTo>
                    <a:pt x="205" y="151"/>
                  </a:lnTo>
                  <a:lnTo>
                    <a:pt x="212" y="106"/>
                  </a:lnTo>
                  <a:lnTo>
                    <a:pt x="212" y="91"/>
                  </a:lnTo>
                  <a:lnTo>
                    <a:pt x="205"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10" name="Freeform 629"/>
            <p:cNvSpPr>
              <a:spLocks/>
            </p:cNvSpPr>
            <p:nvPr/>
          </p:nvSpPr>
          <p:spPr bwMode="auto">
            <a:xfrm>
              <a:off x="3436" y="1876"/>
              <a:ext cx="212" cy="242"/>
            </a:xfrm>
            <a:custGeom>
              <a:avLst/>
              <a:gdLst>
                <a:gd name="T0" fmla="*/ 205 w 212"/>
                <a:gd name="T1" fmla="*/ 0 h 242"/>
                <a:gd name="T2" fmla="*/ 152 w 212"/>
                <a:gd name="T3" fmla="*/ 45 h 242"/>
                <a:gd name="T4" fmla="*/ 114 w 212"/>
                <a:gd name="T5" fmla="*/ 53 h 242"/>
                <a:gd name="T6" fmla="*/ 91 w 212"/>
                <a:gd name="T7" fmla="*/ 53 h 242"/>
                <a:gd name="T8" fmla="*/ 106 w 212"/>
                <a:gd name="T9" fmla="*/ 45 h 242"/>
                <a:gd name="T10" fmla="*/ 91 w 212"/>
                <a:gd name="T11" fmla="*/ 45 h 242"/>
                <a:gd name="T12" fmla="*/ 68 w 212"/>
                <a:gd name="T13" fmla="*/ 37 h 242"/>
                <a:gd name="T14" fmla="*/ 0 w 212"/>
                <a:gd name="T15" fmla="*/ 45 h 242"/>
                <a:gd name="T16" fmla="*/ 23 w 212"/>
                <a:gd name="T17" fmla="*/ 212 h 242"/>
                <a:gd name="T18" fmla="*/ 38 w 212"/>
                <a:gd name="T19" fmla="*/ 212 h 242"/>
                <a:gd name="T20" fmla="*/ 53 w 212"/>
                <a:gd name="T21" fmla="*/ 227 h 242"/>
                <a:gd name="T22" fmla="*/ 83 w 212"/>
                <a:gd name="T23" fmla="*/ 235 h 242"/>
                <a:gd name="T24" fmla="*/ 99 w 212"/>
                <a:gd name="T25" fmla="*/ 235 h 242"/>
                <a:gd name="T26" fmla="*/ 121 w 212"/>
                <a:gd name="T27" fmla="*/ 227 h 242"/>
                <a:gd name="T28" fmla="*/ 136 w 212"/>
                <a:gd name="T29" fmla="*/ 242 h 242"/>
                <a:gd name="T30" fmla="*/ 152 w 212"/>
                <a:gd name="T31" fmla="*/ 227 h 242"/>
                <a:gd name="T32" fmla="*/ 159 w 212"/>
                <a:gd name="T33" fmla="*/ 197 h 242"/>
                <a:gd name="T34" fmla="*/ 174 w 212"/>
                <a:gd name="T35" fmla="*/ 204 h 242"/>
                <a:gd name="T36" fmla="*/ 174 w 212"/>
                <a:gd name="T37" fmla="*/ 182 h 242"/>
                <a:gd name="T38" fmla="*/ 205 w 212"/>
                <a:gd name="T39" fmla="*/ 151 h 242"/>
                <a:gd name="T40" fmla="*/ 212 w 212"/>
                <a:gd name="T41" fmla="*/ 106 h 242"/>
                <a:gd name="T42" fmla="*/ 212 w 212"/>
                <a:gd name="T43" fmla="*/ 91 h 242"/>
                <a:gd name="T44" fmla="*/ 205 w 212"/>
                <a:gd name="T45" fmla="*/ 0 h 242"/>
                <a:gd name="T46" fmla="*/ 205 w 212"/>
                <a:gd name="T47" fmla="*/ 7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2" h="242">
                  <a:moveTo>
                    <a:pt x="205" y="0"/>
                  </a:moveTo>
                  <a:lnTo>
                    <a:pt x="152" y="45"/>
                  </a:lnTo>
                  <a:lnTo>
                    <a:pt x="114" y="53"/>
                  </a:lnTo>
                  <a:lnTo>
                    <a:pt x="91" y="53"/>
                  </a:lnTo>
                  <a:lnTo>
                    <a:pt x="106" y="45"/>
                  </a:lnTo>
                  <a:lnTo>
                    <a:pt x="91" y="45"/>
                  </a:lnTo>
                  <a:lnTo>
                    <a:pt x="68" y="37"/>
                  </a:lnTo>
                  <a:lnTo>
                    <a:pt x="0" y="45"/>
                  </a:lnTo>
                  <a:lnTo>
                    <a:pt x="23" y="212"/>
                  </a:lnTo>
                  <a:lnTo>
                    <a:pt x="38" y="212"/>
                  </a:lnTo>
                  <a:lnTo>
                    <a:pt x="53" y="227"/>
                  </a:lnTo>
                  <a:lnTo>
                    <a:pt x="83" y="235"/>
                  </a:lnTo>
                  <a:lnTo>
                    <a:pt x="99" y="235"/>
                  </a:lnTo>
                  <a:lnTo>
                    <a:pt x="121" y="227"/>
                  </a:lnTo>
                  <a:lnTo>
                    <a:pt x="136" y="242"/>
                  </a:lnTo>
                  <a:lnTo>
                    <a:pt x="152" y="227"/>
                  </a:lnTo>
                  <a:lnTo>
                    <a:pt x="159" y="197"/>
                  </a:lnTo>
                  <a:lnTo>
                    <a:pt x="174" y="204"/>
                  </a:lnTo>
                  <a:lnTo>
                    <a:pt x="174" y="182"/>
                  </a:lnTo>
                  <a:lnTo>
                    <a:pt x="205" y="151"/>
                  </a:lnTo>
                  <a:lnTo>
                    <a:pt x="212" y="106"/>
                  </a:lnTo>
                  <a:lnTo>
                    <a:pt x="212" y="91"/>
                  </a:lnTo>
                  <a:lnTo>
                    <a:pt x="205" y="0"/>
                  </a:lnTo>
                  <a:lnTo>
                    <a:pt x="205" y="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11" name="Freeform 630"/>
            <p:cNvSpPr>
              <a:spLocks/>
            </p:cNvSpPr>
            <p:nvPr/>
          </p:nvSpPr>
          <p:spPr bwMode="auto">
            <a:xfrm>
              <a:off x="2551" y="2240"/>
              <a:ext cx="439" cy="227"/>
            </a:xfrm>
            <a:custGeom>
              <a:avLst/>
              <a:gdLst>
                <a:gd name="T0" fmla="*/ 439 w 439"/>
                <a:gd name="T1" fmla="*/ 227 h 227"/>
                <a:gd name="T2" fmla="*/ 393 w 439"/>
                <a:gd name="T3" fmla="*/ 212 h 227"/>
                <a:gd name="T4" fmla="*/ 348 w 439"/>
                <a:gd name="T5" fmla="*/ 220 h 227"/>
                <a:gd name="T6" fmla="*/ 340 w 439"/>
                <a:gd name="T7" fmla="*/ 227 h 227"/>
                <a:gd name="T8" fmla="*/ 325 w 439"/>
                <a:gd name="T9" fmla="*/ 212 h 227"/>
                <a:gd name="T10" fmla="*/ 318 w 439"/>
                <a:gd name="T11" fmla="*/ 220 h 227"/>
                <a:gd name="T12" fmla="*/ 302 w 439"/>
                <a:gd name="T13" fmla="*/ 212 h 227"/>
                <a:gd name="T14" fmla="*/ 295 w 439"/>
                <a:gd name="T15" fmla="*/ 227 h 227"/>
                <a:gd name="T16" fmla="*/ 295 w 439"/>
                <a:gd name="T17" fmla="*/ 212 h 227"/>
                <a:gd name="T18" fmla="*/ 280 w 439"/>
                <a:gd name="T19" fmla="*/ 220 h 227"/>
                <a:gd name="T20" fmla="*/ 265 w 439"/>
                <a:gd name="T21" fmla="*/ 204 h 227"/>
                <a:gd name="T22" fmla="*/ 250 w 439"/>
                <a:gd name="T23" fmla="*/ 212 h 227"/>
                <a:gd name="T24" fmla="*/ 242 w 439"/>
                <a:gd name="T25" fmla="*/ 197 h 227"/>
                <a:gd name="T26" fmla="*/ 227 w 439"/>
                <a:gd name="T27" fmla="*/ 204 h 227"/>
                <a:gd name="T28" fmla="*/ 189 w 439"/>
                <a:gd name="T29" fmla="*/ 189 h 227"/>
                <a:gd name="T30" fmla="*/ 181 w 439"/>
                <a:gd name="T31" fmla="*/ 174 h 227"/>
                <a:gd name="T32" fmla="*/ 159 w 439"/>
                <a:gd name="T33" fmla="*/ 182 h 227"/>
                <a:gd name="T34" fmla="*/ 144 w 439"/>
                <a:gd name="T35" fmla="*/ 167 h 227"/>
                <a:gd name="T36" fmla="*/ 151 w 439"/>
                <a:gd name="T37" fmla="*/ 45 h 227"/>
                <a:gd name="T38" fmla="*/ 0 w 439"/>
                <a:gd name="T39" fmla="*/ 38 h 227"/>
                <a:gd name="T40" fmla="*/ 0 w 439"/>
                <a:gd name="T41" fmla="*/ 0 h 227"/>
                <a:gd name="T42" fmla="*/ 53 w 439"/>
                <a:gd name="T43" fmla="*/ 7 h 227"/>
                <a:gd name="T44" fmla="*/ 424 w 439"/>
                <a:gd name="T45" fmla="*/ 15 h 227"/>
                <a:gd name="T46" fmla="*/ 424 w 439"/>
                <a:gd name="T47" fmla="*/ 45 h 227"/>
                <a:gd name="T48" fmla="*/ 439 w 439"/>
                <a:gd name="T49" fmla="*/ 121 h 227"/>
                <a:gd name="T50" fmla="*/ 439 w 439"/>
                <a:gd name="T51" fmla="*/ 22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9" h="227">
                  <a:moveTo>
                    <a:pt x="439" y="227"/>
                  </a:moveTo>
                  <a:lnTo>
                    <a:pt x="393" y="212"/>
                  </a:lnTo>
                  <a:lnTo>
                    <a:pt x="348" y="220"/>
                  </a:lnTo>
                  <a:lnTo>
                    <a:pt x="340" y="227"/>
                  </a:lnTo>
                  <a:lnTo>
                    <a:pt x="325" y="212"/>
                  </a:lnTo>
                  <a:lnTo>
                    <a:pt x="318" y="220"/>
                  </a:lnTo>
                  <a:lnTo>
                    <a:pt x="302" y="212"/>
                  </a:lnTo>
                  <a:lnTo>
                    <a:pt x="295" y="227"/>
                  </a:lnTo>
                  <a:lnTo>
                    <a:pt x="295" y="212"/>
                  </a:lnTo>
                  <a:lnTo>
                    <a:pt x="280" y="220"/>
                  </a:lnTo>
                  <a:lnTo>
                    <a:pt x="265" y="204"/>
                  </a:lnTo>
                  <a:lnTo>
                    <a:pt x="250" y="212"/>
                  </a:lnTo>
                  <a:lnTo>
                    <a:pt x="242" y="197"/>
                  </a:lnTo>
                  <a:lnTo>
                    <a:pt x="227" y="204"/>
                  </a:lnTo>
                  <a:lnTo>
                    <a:pt x="189" y="189"/>
                  </a:lnTo>
                  <a:lnTo>
                    <a:pt x="181" y="174"/>
                  </a:lnTo>
                  <a:lnTo>
                    <a:pt x="159" y="182"/>
                  </a:lnTo>
                  <a:lnTo>
                    <a:pt x="144" y="167"/>
                  </a:lnTo>
                  <a:lnTo>
                    <a:pt x="151" y="45"/>
                  </a:lnTo>
                  <a:lnTo>
                    <a:pt x="0" y="38"/>
                  </a:lnTo>
                  <a:lnTo>
                    <a:pt x="0" y="0"/>
                  </a:lnTo>
                  <a:lnTo>
                    <a:pt x="53" y="7"/>
                  </a:lnTo>
                  <a:lnTo>
                    <a:pt x="424" y="15"/>
                  </a:lnTo>
                  <a:lnTo>
                    <a:pt x="424" y="45"/>
                  </a:lnTo>
                  <a:lnTo>
                    <a:pt x="439" y="121"/>
                  </a:lnTo>
                  <a:lnTo>
                    <a:pt x="439" y="227"/>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12" name="Freeform 631"/>
            <p:cNvSpPr>
              <a:spLocks/>
            </p:cNvSpPr>
            <p:nvPr/>
          </p:nvSpPr>
          <p:spPr bwMode="auto">
            <a:xfrm>
              <a:off x="2551" y="2240"/>
              <a:ext cx="439" cy="235"/>
            </a:xfrm>
            <a:custGeom>
              <a:avLst/>
              <a:gdLst>
                <a:gd name="T0" fmla="*/ 439 w 439"/>
                <a:gd name="T1" fmla="*/ 227 h 235"/>
                <a:gd name="T2" fmla="*/ 393 w 439"/>
                <a:gd name="T3" fmla="*/ 212 h 235"/>
                <a:gd name="T4" fmla="*/ 348 w 439"/>
                <a:gd name="T5" fmla="*/ 220 h 235"/>
                <a:gd name="T6" fmla="*/ 340 w 439"/>
                <a:gd name="T7" fmla="*/ 227 h 235"/>
                <a:gd name="T8" fmla="*/ 325 w 439"/>
                <a:gd name="T9" fmla="*/ 212 h 235"/>
                <a:gd name="T10" fmla="*/ 318 w 439"/>
                <a:gd name="T11" fmla="*/ 220 h 235"/>
                <a:gd name="T12" fmla="*/ 302 w 439"/>
                <a:gd name="T13" fmla="*/ 212 h 235"/>
                <a:gd name="T14" fmla="*/ 295 w 439"/>
                <a:gd name="T15" fmla="*/ 227 h 235"/>
                <a:gd name="T16" fmla="*/ 295 w 439"/>
                <a:gd name="T17" fmla="*/ 212 h 235"/>
                <a:gd name="T18" fmla="*/ 280 w 439"/>
                <a:gd name="T19" fmla="*/ 220 h 235"/>
                <a:gd name="T20" fmla="*/ 265 w 439"/>
                <a:gd name="T21" fmla="*/ 204 h 235"/>
                <a:gd name="T22" fmla="*/ 250 w 439"/>
                <a:gd name="T23" fmla="*/ 212 h 235"/>
                <a:gd name="T24" fmla="*/ 242 w 439"/>
                <a:gd name="T25" fmla="*/ 197 h 235"/>
                <a:gd name="T26" fmla="*/ 227 w 439"/>
                <a:gd name="T27" fmla="*/ 204 h 235"/>
                <a:gd name="T28" fmla="*/ 189 w 439"/>
                <a:gd name="T29" fmla="*/ 189 h 235"/>
                <a:gd name="T30" fmla="*/ 181 w 439"/>
                <a:gd name="T31" fmla="*/ 174 h 235"/>
                <a:gd name="T32" fmla="*/ 159 w 439"/>
                <a:gd name="T33" fmla="*/ 182 h 235"/>
                <a:gd name="T34" fmla="*/ 144 w 439"/>
                <a:gd name="T35" fmla="*/ 167 h 235"/>
                <a:gd name="T36" fmla="*/ 151 w 439"/>
                <a:gd name="T37" fmla="*/ 45 h 235"/>
                <a:gd name="T38" fmla="*/ 0 w 439"/>
                <a:gd name="T39" fmla="*/ 38 h 235"/>
                <a:gd name="T40" fmla="*/ 0 w 439"/>
                <a:gd name="T41" fmla="*/ 0 h 235"/>
                <a:gd name="T42" fmla="*/ 53 w 439"/>
                <a:gd name="T43" fmla="*/ 7 h 235"/>
                <a:gd name="T44" fmla="*/ 424 w 439"/>
                <a:gd name="T45" fmla="*/ 15 h 235"/>
                <a:gd name="T46" fmla="*/ 424 w 439"/>
                <a:gd name="T47" fmla="*/ 45 h 235"/>
                <a:gd name="T48" fmla="*/ 439 w 439"/>
                <a:gd name="T49" fmla="*/ 121 h 235"/>
                <a:gd name="T50" fmla="*/ 439 w 439"/>
                <a:gd name="T51" fmla="*/ 227 h 235"/>
                <a:gd name="T52" fmla="*/ 439 w 439"/>
                <a:gd name="T53" fmla="*/ 2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9" h="235">
                  <a:moveTo>
                    <a:pt x="439" y="227"/>
                  </a:moveTo>
                  <a:lnTo>
                    <a:pt x="393" y="212"/>
                  </a:lnTo>
                  <a:lnTo>
                    <a:pt x="348" y="220"/>
                  </a:lnTo>
                  <a:lnTo>
                    <a:pt x="340" y="227"/>
                  </a:lnTo>
                  <a:lnTo>
                    <a:pt x="325" y="212"/>
                  </a:lnTo>
                  <a:lnTo>
                    <a:pt x="318" y="220"/>
                  </a:lnTo>
                  <a:lnTo>
                    <a:pt x="302" y="212"/>
                  </a:lnTo>
                  <a:lnTo>
                    <a:pt x="295" y="227"/>
                  </a:lnTo>
                  <a:lnTo>
                    <a:pt x="295" y="212"/>
                  </a:lnTo>
                  <a:lnTo>
                    <a:pt x="280" y="220"/>
                  </a:lnTo>
                  <a:lnTo>
                    <a:pt x="265" y="204"/>
                  </a:lnTo>
                  <a:lnTo>
                    <a:pt x="250" y="212"/>
                  </a:lnTo>
                  <a:lnTo>
                    <a:pt x="242" y="197"/>
                  </a:lnTo>
                  <a:lnTo>
                    <a:pt x="227" y="204"/>
                  </a:lnTo>
                  <a:lnTo>
                    <a:pt x="189" y="189"/>
                  </a:lnTo>
                  <a:lnTo>
                    <a:pt x="181" y="174"/>
                  </a:lnTo>
                  <a:lnTo>
                    <a:pt x="159" y="182"/>
                  </a:lnTo>
                  <a:lnTo>
                    <a:pt x="144" y="167"/>
                  </a:lnTo>
                  <a:lnTo>
                    <a:pt x="151" y="45"/>
                  </a:lnTo>
                  <a:lnTo>
                    <a:pt x="0" y="38"/>
                  </a:lnTo>
                  <a:lnTo>
                    <a:pt x="0" y="0"/>
                  </a:lnTo>
                  <a:lnTo>
                    <a:pt x="53" y="7"/>
                  </a:lnTo>
                  <a:lnTo>
                    <a:pt x="424" y="15"/>
                  </a:lnTo>
                  <a:lnTo>
                    <a:pt x="424" y="45"/>
                  </a:lnTo>
                  <a:lnTo>
                    <a:pt x="439" y="121"/>
                  </a:lnTo>
                  <a:lnTo>
                    <a:pt x="439" y="227"/>
                  </a:lnTo>
                  <a:lnTo>
                    <a:pt x="439" y="23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13" name="Freeform 632"/>
            <p:cNvSpPr>
              <a:spLocks/>
            </p:cNvSpPr>
            <p:nvPr/>
          </p:nvSpPr>
          <p:spPr bwMode="auto">
            <a:xfrm>
              <a:off x="1590" y="1481"/>
              <a:ext cx="408" cy="341"/>
            </a:xfrm>
            <a:custGeom>
              <a:avLst/>
              <a:gdLst>
                <a:gd name="T0" fmla="*/ 393 w 408"/>
                <a:gd name="T1" fmla="*/ 99 h 341"/>
                <a:gd name="T2" fmla="*/ 302 w 408"/>
                <a:gd name="T3" fmla="*/ 76 h 341"/>
                <a:gd name="T4" fmla="*/ 196 w 408"/>
                <a:gd name="T5" fmla="*/ 76 h 341"/>
                <a:gd name="T6" fmla="*/ 174 w 408"/>
                <a:gd name="T7" fmla="*/ 61 h 341"/>
                <a:gd name="T8" fmla="*/ 151 w 408"/>
                <a:gd name="T9" fmla="*/ 68 h 341"/>
                <a:gd name="T10" fmla="*/ 128 w 408"/>
                <a:gd name="T11" fmla="*/ 53 h 341"/>
                <a:gd name="T12" fmla="*/ 136 w 408"/>
                <a:gd name="T13" fmla="*/ 23 h 341"/>
                <a:gd name="T14" fmla="*/ 121 w 408"/>
                <a:gd name="T15" fmla="*/ 15 h 341"/>
                <a:gd name="T16" fmla="*/ 113 w 408"/>
                <a:gd name="T17" fmla="*/ 8 h 341"/>
                <a:gd name="T18" fmla="*/ 106 w 408"/>
                <a:gd name="T19" fmla="*/ 8 h 341"/>
                <a:gd name="T20" fmla="*/ 90 w 408"/>
                <a:gd name="T21" fmla="*/ 0 h 341"/>
                <a:gd name="T22" fmla="*/ 37 w 408"/>
                <a:gd name="T23" fmla="*/ 144 h 341"/>
                <a:gd name="T24" fmla="*/ 0 w 408"/>
                <a:gd name="T25" fmla="*/ 197 h 341"/>
                <a:gd name="T26" fmla="*/ 0 w 408"/>
                <a:gd name="T27" fmla="*/ 258 h 341"/>
                <a:gd name="T28" fmla="*/ 196 w 408"/>
                <a:gd name="T29" fmla="*/ 311 h 341"/>
                <a:gd name="T30" fmla="*/ 333 w 408"/>
                <a:gd name="T31" fmla="*/ 341 h 341"/>
                <a:gd name="T32" fmla="*/ 363 w 408"/>
                <a:gd name="T33" fmla="*/ 212 h 341"/>
                <a:gd name="T34" fmla="*/ 355 w 408"/>
                <a:gd name="T35" fmla="*/ 190 h 341"/>
                <a:gd name="T36" fmla="*/ 408 w 408"/>
                <a:gd name="T37" fmla="*/ 121 h 341"/>
                <a:gd name="T38" fmla="*/ 393 w 408"/>
                <a:gd name="T39" fmla="*/ 9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8" h="341">
                  <a:moveTo>
                    <a:pt x="393" y="99"/>
                  </a:moveTo>
                  <a:lnTo>
                    <a:pt x="302" y="76"/>
                  </a:lnTo>
                  <a:lnTo>
                    <a:pt x="196" y="76"/>
                  </a:lnTo>
                  <a:lnTo>
                    <a:pt x="174" y="61"/>
                  </a:lnTo>
                  <a:lnTo>
                    <a:pt x="151" y="68"/>
                  </a:lnTo>
                  <a:lnTo>
                    <a:pt x="128" y="53"/>
                  </a:lnTo>
                  <a:lnTo>
                    <a:pt x="136" y="23"/>
                  </a:lnTo>
                  <a:lnTo>
                    <a:pt x="121" y="15"/>
                  </a:lnTo>
                  <a:lnTo>
                    <a:pt x="113" y="8"/>
                  </a:lnTo>
                  <a:lnTo>
                    <a:pt x="106" y="8"/>
                  </a:lnTo>
                  <a:lnTo>
                    <a:pt x="90" y="0"/>
                  </a:lnTo>
                  <a:lnTo>
                    <a:pt x="37" y="144"/>
                  </a:lnTo>
                  <a:lnTo>
                    <a:pt x="0" y="197"/>
                  </a:lnTo>
                  <a:lnTo>
                    <a:pt x="0" y="258"/>
                  </a:lnTo>
                  <a:lnTo>
                    <a:pt x="196" y="311"/>
                  </a:lnTo>
                  <a:lnTo>
                    <a:pt x="333" y="341"/>
                  </a:lnTo>
                  <a:lnTo>
                    <a:pt x="363" y="212"/>
                  </a:lnTo>
                  <a:lnTo>
                    <a:pt x="355" y="190"/>
                  </a:lnTo>
                  <a:lnTo>
                    <a:pt x="408" y="121"/>
                  </a:lnTo>
                  <a:lnTo>
                    <a:pt x="393" y="99"/>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14" name="Freeform 633"/>
            <p:cNvSpPr>
              <a:spLocks/>
            </p:cNvSpPr>
            <p:nvPr/>
          </p:nvSpPr>
          <p:spPr bwMode="auto">
            <a:xfrm>
              <a:off x="1590" y="1481"/>
              <a:ext cx="408" cy="341"/>
            </a:xfrm>
            <a:custGeom>
              <a:avLst/>
              <a:gdLst>
                <a:gd name="T0" fmla="*/ 393 w 408"/>
                <a:gd name="T1" fmla="*/ 99 h 341"/>
                <a:gd name="T2" fmla="*/ 302 w 408"/>
                <a:gd name="T3" fmla="*/ 76 h 341"/>
                <a:gd name="T4" fmla="*/ 196 w 408"/>
                <a:gd name="T5" fmla="*/ 76 h 341"/>
                <a:gd name="T6" fmla="*/ 174 w 408"/>
                <a:gd name="T7" fmla="*/ 61 h 341"/>
                <a:gd name="T8" fmla="*/ 151 w 408"/>
                <a:gd name="T9" fmla="*/ 68 h 341"/>
                <a:gd name="T10" fmla="*/ 128 w 408"/>
                <a:gd name="T11" fmla="*/ 53 h 341"/>
                <a:gd name="T12" fmla="*/ 136 w 408"/>
                <a:gd name="T13" fmla="*/ 23 h 341"/>
                <a:gd name="T14" fmla="*/ 121 w 408"/>
                <a:gd name="T15" fmla="*/ 15 h 341"/>
                <a:gd name="T16" fmla="*/ 113 w 408"/>
                <a:gd name="T17" fmla="*/ 8 h 341"/>
                <a:gd name="T18" fmla="*/ 106 w 408"/>
                <a:gd name="T19" fmla="*/ 8 h 341"/>
                <a:gd name="T20" fmla="*/ 90 w 408"/>
                <a:gd name="T21" fmla="*/ 0 h 341"/>
                <a:gd name="T22" fmla="*/ 37 w 408"/>
                <a:gd name="T23" fmla="*/ 144 h 341"/>
                <a:gd name="T24" fmla="*/ 0 w 408"/>
                <a:gd name="T25" fmla="*/ 197 h 341"/>
                <a:gd name="T26" fmla="*/ 0 w 408"/>
                <a:gd name="T27" fmla="*/ 258 h 341"/>
                <a:gd name="T28" fmla="*/ 196 w 408"/>
                <a:gd name="T29" fmla="*/ 311 h 341"/>
                <a:gd name="T30" fmla="*/ 333 w 408"/>
                <a:gd name="T31" fmla="*/ 341 h 341"/>
                <a:gd name="T32" fmla="*/ 363 w 408"/>
                <a:gd name="T33" fmla="*/ 212 h 341"/>
                <a:gd name="T34" fmla="*/ 355 w 408"/>
                <a:gd name="T35" fmla="*/ 190 h 341"/>
                <a:gd name="T36" fmla="*/ 408 w 408"/>
                <a:gd name="T37" fmla="*/ 121 h 341"/>
                <a:gd name="T38" fmla="*/ 393 w 408"/>
                <a:gd name="T39" fmla="*/ 99 h 341"/>
                <a:gd name="T40" fmla="*/ 393 w 408"/>
                <a:gd name="T41" fmla="*/ 106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8" h="341">
                  <a:moveTo>
                    <a:pt x="393" y="99"/>
                  </a:moveTo>
                  <a:lnTo>
                    <a:pt x="302" y="76"/>
                  </a:lnTo>
                  <a:lnTo>
                    <a:pt x="196" y="76"/>
                  </a:lnTo>
                  <a:lnTo>
                    <a:pt x="174" y="61"/>
                  </a:lnTo>
                  <a:lnTo>
                    <a:pt x="151" y="68"/>
                  </a:lnTo>
                  <a:lnTo>
                    <a:pt x="128" y="53"/>
                  </a:lnTo>
                  <a:lnTo>
                    <a:pt x="136" y="23"/>
                  </a:lnTo>
                  <a:lnTo>
                    <a:pt x="121" y="15"/>
                  </a:lnTo>
                  <a:lnTo>
                    <a:pt x="113" y="8"/>
                  </a:lnTo>
                  <a:lnTo>
                    <a:pt x="106" y="8"/>
                  </a:lnTo>
                  <a:lnTo>
                    <a:pt x="90" y="0"/>
                  </a:lnTo>
                  <a:lnTo>
                    <a:pt x="37" y="144"/>
                  </a:lnTo>
                  <a:lnTo>
                    <a:pt x="0" y="197"/>
                  </a:lnTo>
                  <a:lnTo>
                    <a:pt x="0" y="258"/>
                  </a:lnTo>
                  <a:lnTo>
                    <a:pt x="196" y="311"/>
                  </a:lnTo>
                  <a:lnTo>
                    <a:pt x="333" y="341"/>
                  </a:lnTo>
                  <a:lnTo>
                    <a:pt x="363" y="212"/>
                  </a:lnTo>
                  <a:lnTo>
                    <a:pt x="355" y="190"/>
                  </a:lnTo>
                  <a:lnTo>
                    <a:pt x="408" y="121"/>
                  </a:lnTo>
                  <a:lnTo>
                    <a:pt x="393" y="99"/>
                  </a:lnTo>
                  <a:lnTo>
                    <a:pt x="393" y="10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15" name="Freeform 634"/>
            <p:cNvSpPr>
              <a:spLocks/>
            </p:cNvSpPr>
            <p:nvPr/>
          </p:nvSpPr>
          <p:spPr bwMode="auto">
            <a:xfrm>
              <a:off x="3641" y="1830"/>
              <a:ext cx="295" cy="190"/>
            </a:xfrm>
            <a:custGeom>
              <a:avLst/>
              <a:gdLst>
                <a:gd name="T0" fmla="*/ 257 w 295"/>
                <a:gd name="T1" fmla="*/ 30 h 190"/>
                <a:gd name="T2" fmla="*/ 249 w 295"/>
                <a:gd name="T3" fmla="*/ 8 h 190"/>
                <a:gd name="T4" fmla="*/ 234 w 295"/>
                <a:gd name="T5" fmla="*/ 0 h 190"/>
                <a:gd name="T6" fmla="*/ 30 w 295"/>
                <a:gd name="T7" fmla="*/ 38 h 190"/>
                <a:gd name="T8" fmla="*/ 30 w 295"/>
                <a:gd name="T9" fmla="*/ 23 h 190"/>
                <a:gd name="T10" fmla="*/ 0 w 295"/>
                <a:gd name="T11" fmla="*/ 46 h 190"/>
                <a:gd name="T12" fmla="*/ 7 w 295"/>
                <a:gd name="T13" fmla="*/ 137 h 190"/>
                <a:gd name="T14" fmla="*/ 22 w 295"/>
                <a:gd name="T15" fmla="*/ 190 h 190"/>
                <a:gd name="T16" fmla="*/ 68 w 295"/>
                <a:gd name="T17" fmla="*/ 182 h 190"/>
                <a:gd name="T18" fmla="*/ 249 w 295"/>
                <a:gd name="T19" fmla="*/ 152 h 190"/>
                <a:gd name="T20" fmla="*/ 264 w 295"/>
                <a:gd name="T21" fmla="*/ 137 h 190"/>
                <a:gd name="T22" fmla="*/ 295 w 295"/>
                <a:gd name="T23" fmla="*/ 114 h 190"/>
                <a:gd name="T24" fmla="*/ 264 w 295"/>
                <a:gd name="T25" fmla="*/ 83 h 190"/>
                <a:gd name="T26" fmla="*/ 257 w 295"/>
                <a:gd name="T27" fmla="*/ 61 h 190"/>
                <a:gd name="T28" fmla="*/ 272 w 295"/>
                <a:gd name="T29" fmla="*/ 38 h 190"/>
                <a:gd name="T30" fmla="*/ 257 w 295"/>
                <a:gd name="T31" fmla="*/ 3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5" h="190">
                  <a:moveTo>
                    <a:pt x="257" y="30"/>
                  </a:moveTo>
                  <a:lnTo>
                    <a:pt x="249" y="8"/>
                  </a:lnTo>
                  <a:lnTo>
                    <a:pt x="234" y="0"/>
                  </a:lnTo>
                  <a:lnTo>
                    <a:pt x="30" y="38"/>
                  </a:lnTo>
                  <a:lnTo>
                    <a:pt x="30" y="23"/>
                  </a:lnTo>
                  <a:lnTo>
                    <a:pt x="0" y="46"/>
                  </a:lnTo>
                  <a:lnTo>
                    <a:pt x="7" y="137"/>
                  </a:lnTo>
                  <a:lnTo>
                    <a:pt x="22" y="190"/>
                  </a:lnTo>
                  <a:lnTo>
                    <a:pt x="68" y="182"/>
                  </a:lnTo>
                  <a:lnTo>
                    <a:pt x="249" y="152"/>
                  </a:lnTo>
                  <a:lnTo>
                    <a:pt x="264" y="137"/>
                  </a:lnTo>
                  <a:lnTo>
                    <a:pt x="295" y="114"/>
                  </a:lnTo>
                  <a:lnTo>
                    <a:pt x="264" y="83"/>
                  </a:lnTo>
                  <a:lnTo>
                    <a:pt x="257" y="61"/>
                  </a:lnTo>
                  <a:lnTo>
                    <a:pt x="272" y="38"/>
                  </a:lnTo>
                  <a:lnTo>
                    <a:pt x="257" y="3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16" name="Freeform 635"/>
            <p:cNvSpPr>
              <a:spLocks/>
            </p:cNvSpPr>
            <p:nvPr/>
          </p:nvSpPr>
          <p:spPr bwMode="auto">
            <a:xfrm>
              <a:off x="3641" y="1830"/>
              <a:ext cx="295" cy="190"/>
            </a:xfrm>
            <a:custGeom>
              <a:avLst/>
              <a:gdLst>
                <a:gd name="T0" fmla="*/ 257 w 295"/>
                <a:gd name="T1" fmla="*/ 30 h 190"/>
                <a:gd name="T2" fmla="*/ 249 w 295"/>
                <a:gd name="T3" fmla="*/ 8 h 190"/>
                <a:gd name="T4" fmla="*/ 234 w 295"/>
                <a:gd name="T5" fmla="*/ 0 h 190"/>
                <a:gd name="T6" fmla="*/ 30 w 295"/>
                <a:gd name="T7" fmla="*/ 38 h 190"/>
                <a:gd name="T8" fmla="*/ 30 w 295"/>
                <a:gd name="T9" fmla="*/ 23 h 190"/>
                <a:gd name="T10" fmla="*/ 0 w 295"/>
                <a:gd name="T11" fmla="*/ 46 h 190"/>
                <a:gd name="T12" fmla="*/ 7 w 295"/>
                <a:gd name="T13" fmla="*/ 137 h 190"/>
                <a:gd name="T14" fmla="*/ 22 w 295"/>
                <a:gd name="T15" fmla="*/ 190 h 190"/>
                <a:gd name="T16" fmla="*/ 68 w 295"/>
                <a:gd name="T17" fmla="*/ 182 h 190"/>
                <a:gd name="T18" fmla="*/ 249 w 295"/>
                <a:gd name="T19" fmla="*/ 152 h 190"/>
                <a:gd name="T20" fmla="*/ 264 w 295"/>
                <a:gd name="T21" fmla="*/ 137 h 190"/>
                <a:gd name="T22" fmla="*/ 295 w 295"/>
                <a:gd name="T23" fmla="*/ 114 h 190"/>
                <a:gd name="T24" fmla="*/ 264 w 295"/>
                <a:gd name="T25" fmla="*/ 83 h 190"/>
                <a:gd name="T26" fmla="*/ 257 w 295"/>
                <a:gd name="T27" fmla="*/ 61 h 190"/>
                <a:gd name="T28" fmla="*/ 272 w 295"/>
                <a:gd name="T29" fmla="*/ 38 h 190"/>
                <a:gd name="T30" fmla="*/ 257 w 295"/>
                <a:gd name="T31" fmla="*/ 30 h 190"/>
                <a:gd name="T32" fmla="*/ 257 w 295"/>
                <a:gd name="T33" fmla="*/ 38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5" h="190">
                  <a:moveTo>
                    <a:pt x="257" y="30"/>
                  </a:moveTo>
                  <a:lnTo>
                    <a:pt x="249" y="8"/>
                  </a:lnTo>
                  <a:lnTo>
                    <a:pt x="234" y="0"/>
                  </a:lnTo>
                  <a:lnTo>
                    <a:pt x="30" y="38"/>
                  </a:lnTo>
                  <a:lnTo>
                    <a:pt x="30" y="23"/>
                  </a:lnTo>
                  <a:lnTo>
                    <a:pt x="0" y="46"/>
                  </a:lnTo>
                  <a:lnTo>
                    <a:pt x="7" y="137"/>
                  </a:lnTo>
                  <a:lnTo>
                    <a:pt x="22" y="190"/>
                  </a:lnTo>
                  <a:lnTo>
                    <a:pt x="68" y="182"/>
                  </a:lnTo>
                  <a:lnTo>
                    <a:pt x="249" y="152"/>
                  </a:lnTo>
                  <a:lnTo>
                    <a:pt x="264" y="137"/>
                  </a:lnTo>
                  <a:lnTo>
                    <a:pt x="295" y="114"/>
                  </a:lnTo>
                  <a:lnTo>
                    <a:pt x="264" y="83"/>
                  </a:lnTo>
                  <a:lnTo>
                    <a:pt x="257" y="61"/>
                  </a:lnTo>
                  <a:lnTo>
                    <a:pt x="272" y="38"/>
                  </a:lnTo>
                  <a:lnTo>
                    <a:pt x="257" y="30"/>
                  </a:lnTo>
                  <a:lnTo>
                    <a:pt x="257" y="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17" name="Freeform 636"/>
            <p:cNvSpPr>
              <a:spLocks/>
            </p:cNvSpPr>
            <p:nvPr/>
          </p:nvSpPr>
          <p:spPr bwMode="auto">
            <a:xfrm>
              <a:off x="4042" y="1784"/>
              <a:ext cx="22" cy="54"/>
            </a:xfrm>
            <a:custGeom>
              <a:avLst/>
              <a:gdLst>
                <a:gd name="T0" fmla="*/ 22 w 22"/>
                <a:gd name="T1" fmla="*/ 16 h 54"/>
                <a:gd name="T2" fmla="*/ 15 w 22"/>
                <a:gd name="T3" fmla="*/ 0 h 54"/>
                <a:gd name="T4" fmla="*/ 0 w 22"/>
                <a:gd name="T5" fmla="*/ 8 h 54"/>
                <a:gd name="T6" fmla="*/ 7 w 22"/>
                <a:gd name="T7" fmla="*/ 46 h 54"/>
                <a:gd name="T8" fmla="*/ 7 w 22"/>
                <a:gd name="T9" fmla="*/ 54 h 54"/>
                <a:gd name="T10" fmla="*/ 22 w 22"/>
                <a:gd name="T11" fmla="*/ 46 h 54"/>
                <a:gd name="T12" fmla="*/ 22 w 22"/>
                <a:gd name="T13" fmla="*/ 16 h 54"/>
              </a:gdLst>
              <a:ahLst/>
              <a:cxnLst>
                <a:cxn ang="0">
                  <a:pos x="T0" y="T1"/>
                </a:cxn>
                <a:cxn ang="0">
                  <a:pos x="T2" y="T3"/>
                </a:cxn>
                <a:cxn ang="0">
                  <a:pos x="T4" y="T5"/>
                </a:cxn>
                <a:cxn ang="0">
                  <a:pos x="T6" y="T7"/>
                </a:cxn>
                <a:cxn ang="0">
                  <a:pos x="T8" y="T9"/>
                </a:cxn>
                <a:cxn ang="0">
                  <a:pos x="T10" y="T11"/>
                </a:cxn>
                <a:cxn ang="0">
                  <a:pos x="T12" y="T13"/>
                </a:cxn>
              </a:cxnLst>
              <a:rect l="0" t="0" r="r" b="b"/>
              <a:pathLst>
                <a:path w="22" h="54">
                  <a:moveTo>
                    <a:pt x="22" y="16"/>
                  </a:moveTo>
                  <a:lnTo>
                    <a:pt x="15" y="0"/>
                  </a:lnTo>
                  <a:lnTo>
                    <a:pt x="0" y="8"/>
                  </a:lnTo>
                  <a:lnTo>
                    <a:pt x="7" y="46"/>
                  </a:lnTo>
                  <a:lnTo>
                    <a:pt x="7" y="54"/>
                  </a:lnTo>
                  <a:lnTo>
                    <a:pt x="22" y="46"/>
                  </a:lnTo>
                  <a:lnTo>
                    <a:pt x="22" y="16"/>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18" name="Freeform 637"/>
            <p:cNvSpPr>
              <a:spLocks/>
            </p:cNvSpPr>
            <p:nvPr/>
          </p:nvSpPr>
          <p:spPr bwMode="auto">
            <a:xfrm>
              <a:off x="4042" y="1784"/>
              <a:ext cx="22" cy="54"/>
            </a:xfrm>
            <a:custGeom>
              <a:avLst/>
              <a:gdLst>
                <a:gd name="T0" fmla="*/ 22 w 22"/>
                <a:gd name="T1" fmla="*/ 16 h 54"/>
                <a:gd name="T2" fmla="*/ 15 w 22"/>
                <a:gd name="T3" fmla="*/ 0 h 54"/>
                <a:gd name="T4" fmla="*/ 0 w 22"/>
                <a:gd name="T5" fmla="*/ 8 h 54"/>
                <a:gd name="T6" fmla="*/ 7 w 22"/>
                <a:gd name="T7" fmla="*/ 46 h 54"/>
                <a:gd name="T8" fmla="*/ 7 w 22"/>
                <a:gd name="T9" fmla="*/ 54 h 54"/>
                <a:gd name="T10" fmla="*/ 22 w 22"/>
                <a:gd name="T11" fmla="*/ 46 h 54"/>
                <a:gd name="T12" fmla="*/ 22 w 22"/>
                <a:gd name="T13" fmla="*/ 16 h 54"/>
                <a:gd name="T14" fmla="*/ 22 w 22"/>
                <a:gd name="T15" fmla="*/ 23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54">
                  <a:moveTo>
                    <a:pt x="22" y="16"/>
                  </a:moveTo>
                  <a:lnTo>
                    <a:pt x="15" y="0"/>
                  </a:lnTo>
                  <a:lnTo>
                    <a:pt x="0" y="8"/>
                  </a:lnTo>
                  <a:lnTo>
                    <a:pt x="7" y="46"/>
                  </a:lnTo>
                  <a:lnTo>
                    <a:pt x="7" y="54"/>
                  </a:lnTo>
                  <a:lnTo>
                    <a:pt x="22" y="46"/>
                  </a:lnTo>
                  <a:lnTo>
                    <a:pt x="22" y="16"/>
                  </a:lnTo>
                  <a:lnTo>
                    <a:pt x="22" y="2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19" name="Freeform 638"/>
            <p:cNvSpPr>
              <a:spLocks/>
            </p:cNvSpPr>
            <p:nvPr/>
          </p:nvSpPr>
          <p:spPr bwMode="auto">
            <a:xfrm>
              <a:off x="4072" y="1807"/>
              <a:ext cx="7" cy="8"/>
            </a:xfrm>
            <a:custGeom>
              <a:avLst/>
              <a:gdLst>
                <a:gd name="T0" fmla="*/ 0 w 7"/>
                <a:gd name="T1" fmla="*/ 0 h 8"/>
                <a:gd name="T2" fmla="*/ 7 w 7"/>
                <a:gd name="T3" fmla="*/ 0 h 8"/>
                <a:gd name="T4" fmla="*/ 7 w 7"/>
                <a:gd name="T5" fmla="*/ 8 h 8"/>
                <a:gd name="T6" fmla="*/ 0 w 7"/>
                <a:gd name="T7" fmla="*/ 0 h 8"/>
              </a:gdLst>
              <a:ahLst/>
              <a:cxnLst>
                <a:cxn ang="0">
                  <a:pos x="T0" y="T1"/>
                </a:cxn>
                <a:cxn ang="0">
                  <a:pos x="T2" y="T3"/>
                </a:cxn>
                <a:cxn ang="0">
                  <a:pos x="T4" y="T5"/>
                </a:cxn>
                <a:cxn ang="0">
                  <a:pos x="T6" y="T7"/>
                </a:cxn>
              </a:cxnLst>
              <a:rect l="0" t="0" r="r" b="b"/>
              <a:pathLst>
                <a:path w="7" h="8">
                  <a:moveTo>
                    <a:pt x="0" y="0"/>
                  </a:moveTo>
                  <a:lnTo>
                    <a:pt x="7" y="0"/>
                  </a:lnTo>
                  <a:lnTo>
                    <a:pt x="7" y="8"/>
                  </a:lnTo>
                  <a:lnTo>
                    <a:pt x="0" y="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20" name="Freeform 639"/>
            <p:cNvSpPr>
              <a:spLocks/>
            </p:cNvSpPr>
            <p:nvPr/>
          </p:nvSpPr>
          <p:spPr bwMode="auto">
            <a:xfrm>
              <a:off x="4072" y="1807"/>
              <a:ext cx="7" cy="8"/>
            </a:xfrm>
            <a:custGeom>
              <a:avLst/>
              <a:gdLst>
                <a:gd name="T0" fmla="*/ 0 w 7"/>
                <a:gd name="T1" fmla="*/ 0 h 8"/>
                <a:gd name="T2" fmla="*/ 7 w 7"/>
                <a:gd name="T3" fmla="*/ 0 h 8"/>
                <a:gd name="T4" fmla="*/ 7 w 7"/>
                <a:gd name="T5" fmla="*/ 8 h 8"/>
                <a:gd name="T6" fmla="*/ 0 w 7"/>
                <a:gd name="T7" fmla="*/ 0 h 8"/>
                <a:gd name="T8" fmla="*/ 0 w 7"/>
                <a:gd name="T9" fmla="*/ 8 h 8"/>
              </a:gdLst>
              <a:ahLst/>
              <a:cxnLst>
                <a:cxn ang="0">
                  <a:pos x="T0" y="T1"/>
                </a:cxn>
                <a:cxn ang="0">
                  <a:pos x="T2" y="T3"/>
                </a:cxn>
                <a:cxn ang="0">
                  <a:pos x="T4" y="T5"/>
                </a:cxn>
                <a:cxn ang="0">
                  <a:pos x="T6" y="T7"/>
                </a:cxn>
                <a:cxn ang="0">
                  <a:pos x="T8" y="T9"/>
                </a:cxn>
              </a:cxnLst>
              <a:rect l="0" t="0" r="r" b="b"/>
              <a:pathLst>
                <a:path w="7" h="8">
                  <a:moveTo>
                    <a:pt x="0" y="0"/>
                  </a:moveTo>
                  <a:lnTo>
                    <a:pt x="7" y="0"/>
                  </a:lnTo>
                  <a:lnTo>
                    <a:pt x="7" y="8"/>
                  </a:lnTo>
                  <a:lnTo>
                    <a:pt x="0" y="0"/>
                  </a:lnTo>
                  <a:lnTo>
                    <a:pt x="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21" name="Freeform 640"/>
            <p:cNvSpPr>
              <a:spLocks/>
            </p:cNvSpPr>
            <p:nvPr/>
          </p:nvSpPr>
          <p:spPr bwMode="auto">
            <a:xfrm>
              <a:off x="3565" y="2316"/>
              <a:ext cx="257" cy="197"/>
            </a:xfrm>
            <a:custGeom>
              <a:avLst/>
              <a:gdLst>
                <a:gd name="T0" fmla="*/ 257 w 257"/>
                <a:gd name="T1" fmla="*/ 60 h 197"/>
                <a:gd name="T2" fmla="*/ 189 w 257"/>
                <a:gd name="T3" fmla="*/ 7 h 197"/>
                <a:gd name="T4" fmla="*/ 129 w 257"/>
                <a:gd name="T5" fmla="*/ 15 h 197"/>
                <a:gd name="T6" fmla="*/ 113 w 257"/>
                <a:gd name="T7" fmla="*/ 0 h 197"/>
                <a:gd name="T8" fmla="*/ 45 w 257"/>
                <a:gd name="T9" fmla="*/ 7 h 197"/>
                <a:gd name="T10" fmla="*/ 7 w 257"/>
                <a:gd name="T11" fmla="*/ 22 h 197"/>
                <a:gd name="T12" fmla="*/ 0 w 257"/>
                <a:gd name="T13" fmla="*/ 45 h 197"/>
                <a:gd name="T14" fmla="*/ 30 w 257"/>
                <a:gd name="T15" fmla="*/ 53 h 197"/>
                <a:gd name="T16" fmla="*/ 45 w 257"/>
                <a:gd name="T17" fmla="*/ 91 h 197"/>
                <a:gd name="T18" fmla="*/ 113 w 257"/>
                <a:gd name="T19" fmla="*/ 136 h 197"/>
                <a:gd name="T20" fmla="*/ 136 w 257"/>
                <a:gd name="T21" fmla="*/ 182 h 197"/>
                <a:gd name="T22" fmla="*/ 151 w 257"/>
                <a:gd name="T23" fmla="*/ 197 h 197"/>
                <a:gd name="T24" fmla="*/ 159 w 257"/>
                <a:gd name="T25" fmla="*/ 159 h 197"/>
                <a:gd name="T26" fmla="*/ 181 w 257"/>
                <a:gd name="T27" fmla="*/ 159 h 197"/>
                <a:gd name="T28" fmla="*/ 181 w 257"/>
                <a:gd name="T29" fmla="*/ 144 h 197"/>
                <a:gd name="T30" fmla="*/ 189 w 257"/>
                <a:gd name="T31" fmla="*/ 159 h 197"/>
                <a:gd name="T32" fmla="*/ 197 w 257"/>
                <a:gd name="T33" fmla="*/ 151 h 197"/>
                <a:gd name="T34" fmla="*/ 189 w 257"/>
                <a:gd name="T35" fmla="*/ 151 h 197"/>
                <a:gd name="T36" fmla="*/ 197 w 257"/>
                <a:gd name="T37" fmla="*/ 144 h 197"/>
                <a:gd name="T38" fmla="*/ 197 w 257"/>
                <a:gd name="T39" fmla="*/ 136 h 197"/>
                <a:gd name="T40" fmla="*/ 204 w 257"/>
                <a:gd name="T41" fmla="*/ 136 h 197"/>
                <a:gd name="T42" fmla="*/ 227 w 257"/>
                <a:gd name="T43" fmla="*/ 113 h 197"/>
                <a:gd name="T44" fmla="*/ 227 w 257"/>
                <a:gd name="T45" fmla="*/ 91 h 197"/>
                <a:gd name="T46" fmla="*/ 234 w 257"/>
                <a:gd name="T47" fmla="*/ 83 h 197"/>
                <a:gd name="T48" fmla="*/ 234 w 257"/>
                <a:gd name="T49" fmla="*/ 98 h 197"/>
                <a:gd name="T50" fmla="*/ 257 w 257"/>
                <a:gd name="T51" fmla="*/ 6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7" h="197">
                  <a:moveTo>
                    <a:pt x="257" y="60"/>
                  </a:moveTo>
                  <a:lnTo>
                    <a:pt x="189" y="7"/>
                  </a:lnTo>
                  <a:lnTo>
                    <a:pt x="129" y="15"/>
                  </a:lnTo>
                  <a:lnTo>
                    <a:pt x="113" y="0"/>
                  </a:lnTo>
                  <a:lnTo>
                    <a:pt x="45" y="7"/>
                  </a:lnTo>
                  <a:lnTo>
                    <a:pt x="7" y="22"/>
                  </a:lnTo>
                  <a:lnTo>
                    <a:pt x="0" y="45"/>
                  </a:lnTo>
                  <a:lnTo>
                    <a:pt x="30" y="53"/>
                  </a:lnTo>
                  <a:lnTo>
                    <a:pt x="45" y="91"/>
                  </a:lnTo>
                  <a:lnTo>
                    <a:pt x="113" y="136"/>
                  </a:lnTo>
                  <a:lnTo>
                    <a:pt x="136" y="182"/>
                  </a:lnTo>
                  <a:lnTo>
                    <a:pt x="151" y="197"/>
                  </a:lnTo>
                  <a:lnTo>
                    <a:pt x="159" y="159"/>
                  </a:lnTo>
                  <a:lnTo>
                    <a:pt x="181" y="159"/>
                  </a:lnTo>
                  <a:lnTo>
                    <a:pt x="181" y="144"/>
                  </a:lnTo>
                  <a:lnTo>
                    <a:pt x="189" y="159"/>
                  </a:lnTo>
                  <a:lnTo>
                    <a:pt x="197" y="151"/>
                  </a:lnTo>
                  <a:lnTo>
                    <a:pt x="189" y="151"/>
                  </a:lnTo>
                  <a:lnTo>
                    <a:pt x="197" y="144"/>
                  </a:lnTo>
                  <a:lnTo>
                    <a:pt x="197" y="136"/>
                  </a:lnTo>
                  <a:lnTo>
                    <a:pt x="204" y="136"/>
                  </a:lnTo>
                  <a:lnTo>
                    <a:pt x="227" y="113"/>
                  </a:lnTo>
                  <a:lnTo>
                    <a:pt x="227" y="91"/>
                  </a:lnTo>
                  <a:lnTo>
                    <a:pt x="234" y="83"/>
                  </a:lnTo>
                  <a:lnTo>
                    <a:pt x="234" y="98"/>
                  </a:lnTo>
                  <a:lnTo>
                    <a:pt x="257" y="6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22" name="Freeform 641"/>
            <p:cNvSpPr>
              <a:spLocks/>
            </p:cNvSpPr>
            <p:nvPr/>
          </p:nvSpPr>
          <p:spPr bwMode="auto">
            <a:xfrm>
              <a:off x="3565" y="2316"/>
              <a:ext cx="257" cy="197"/>
            </a:xfrm>
            <a:custGeom>
              <a:avLst/>
              <a:gdLst>
                <a:gd name="T0" fmla="*/ 257 w 257"/>
                <a:gd name="T1" fmla="*/ 60 h 197"/>
                <a:gd name="T2" fmla="*/ 189 w 257"/>
                <a:gd name="T3" fmla="*/ 7 h 197"/>
                <a:gd name="T4" fmla="*/ 129 w 257"/>
                <a:gd name="T5" fmla="*/ 15 h 197"/>
                <a:gd name="T6" fmla="*/ 113 w 257"/>
                <a:gd name="T7" fmla="*/ 0 h 197"/>
                <a:gd name="T8" fmla="*/ 45 w 257"/>
                <a:gd name="T9" fmla="*/ 7 h 197"/>
                <a:gd name="T10" fmla="*/ 7 w 257"/>
                <a:gd name="T11" fmla="*/ 22 h 197"/>
                <a:gd name="T12" fmla="*/ 0 w 257"/>
                <a:gd name="T13" fmla="*/ 45 h 197"/>
                <a:gd name="T14" fmla="*/ 30 w 257"/>
                <a:gd name="T15" fmla="*/ 53 h 197"/>
                <a:gd name="T16" fmla="*/ 45 w 257"/>
                <a:gd name="T17" fmla="*/ 91 h 197"/>
                <a:gd name="T18" fmla="*/ 113 w 257"/>
                <a:gd name="T19" fmla="*/ 136 h 197"/>
                <a:gd name="T20" fmla="*/ 136 w 257"/>
                <a:gd name="T21" fmla="*/ 182 h 197"/>
                <a:gd name="T22" fmla="*/ 151 w 257"/>
                <a:gd name="T23" fmla="*/ 197 h 197"/>
                <a:gd name="T24" fmla="*/ 159 w 257"/>
                <a:gd name="T25" fmla="*/ 159 h 197"/>
                <a:gd name="T26" fmla="*/ 181 w 257"/>
                <a:gd name="T27" fmla="*/ 159 h 197"/>
                <a:gd name="T28" fmla="*/ 181 w 257"/>
                <a:gd name="T29" fmla="*/ 144 h 197"/>
                <a:gd name="T30" fmla="*/ 189 w 257"/>
                <a:gd name="T31" fmla="*/ 159 h 197"/>
                <a:gd name="T32" fmla="*/ 197 w 257"/>
                <a:gd name="T33" fmla="*/ 151 h 197"/>
                <a:gd name="T34" fmla="*/ 189 w 257"/>
                <a:gd name="T35" fmla="*/ 151 h 197"/>
                <a:gd name="T36" fmla="*/ 197 w 257"/>
                <a:gd name="T37" fmla="*/ 144 h 197"/>
                <a:gd name="T38" fmla="*/ 197 w 257"/>
                <a:gd name="T39" fmla="*/ 136 h 197"/>
                <a:gd name="T40" fmla="*/ 204 w 257"/>
                <a:gd name="T41" fmla="*/ 136 h 197"/>
                <a:gd name="T42" fmla="*/ 227 w 257"/>
                <a:gd name="T43" fmla="*/ 113 h 197"/>
                <a:gd name="T44" fmla="*/ 227 w 257"/>
                <a:gd name="T45" fmla="*/ 91 h 197"/>
                <a:gd name="T46" fmla="*/ 234 w 257"/>
                <a:gd name="T47" fmla="*/ 83 h 197"/>
                <a:gd name="T48" fmla="*/ 234 w 257"/>
                <a:gd name="T49" fmla="*/ 98 h 197"/>
                <a:gd name="T50" fmla="*/ 257 w 257"/>
                <a:gd name="T51" fmla="*/ 60 h 197"/>
                <a:gd name="T52" fmla="*/ 257 w 257"/>
                <a:gd name="T53" fmla="*/ 68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7" h="197">
                  <a:moveTo>
                    <a:pt x="257" y="60"/>
                  </a:moveTo>
                  <a:lnTo>
                    <a:pt x="189" y="7"/>
                  </a:lnTo>
                  <a:lnTo>
                    <a:pt x="129" y="15"/>
                  </a:lnTo>
                  <a:lnTo>
                    <a:pt x="113" y="0"/>
                  </a:lnTo>
                  <a:lnTo>
                    <a:pt x="45" y="7"/>
                  </a:lnTo>
                  <a:lnTo>
                    <a:pt x="7" y="22"/>
                  </a:lnTo>
                  <a:lnTo>
                    <a:pt x="0" y="45"/>
                  </a:lnTo>
                  <a:lnTo>
                    <a:pt x="30" y="53"/>
                  </a:lnTo>
                  <a:lnTo>
                    <a:pt x="45" y="91"/>
                  </a:lnTo>
                  <a:lnTo>
                    <a:pt x="113" y="136"/>
                  </a:lnTo>
                  <a:lnTo>
                    <a:pt x="136" y="182"/>
                  </a:lnTo>
                  <a:lnTo>
                    <a:pt x="151" y="197"/>
                  </a:lnTo>
                  <a:lnTo>
                    <a:pt x="159" y="159"/>
                  </a:lnTo>
                  <a:lnTo>
                    <a:pt x="181" y="159"/>
                  </a:lnTo>
                  <a:lnTo>
                    <a:pt x="181" y="144"/>
                  </a:lnTo>
                  <a:lnTo>
                    <a:pt x="189" y="159"/>
                  </a:lnTo>
                  <a:lnTo>
                    <a:pt x="197" y="151"/>
                  </a:lnTo>
                  <a:lnTo>
                    <a:pt x="189" y="151"/>
                  </a:lnTo>
                  <a:lnTo>
                    <a:pt x="197" y="144"/>
                  </a:lnTo>
                  <a:lnTo>
                    <a:pt x="197" y="136"/>
                  </a:lnTo>
                  <a:lnTo>
                    <a:pt x="204" y="136"/>
                  </a:lnTo>
                  <a:lnTo>
                    <a:pt x="227" y="113"/>
                  </a:lnTo>
                  <a:lnTo>
                    <a:pt x="227" y="91"/>
                  </a:lnTo>
                  <a:lnTo>
                    <a:pt x="234" y="83"/>
                  </a:lnTo>
                  <a:lnTo>
                    <a:pt x="234" y="98"/>
                  </a:lnTo>
                  <a:lnTo>
                    <a:pt x="257" y="60"/>
                  </a:lnTo>
                  <a:lnTo>
                    <a:pt x="257" y="6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23" name="Freeform 642"/>
            <p:cNvSpPr>
              <a:spLocks/>
            </p:cNvSpPr>
            <p:nvPr/>
          </p:nvSpPr>
          <p:spPr bwMode="auto">
            <a:xfrm>
              <a:off x="2536" y="1671"/>
              <a:ext cx="348" cy="235"/>
            </a:xfrm>
            <a:custGeom>
              <a:avLst/>
              <a:gdLst>
                <a:gd name="T0" fmla="*/ 340 w 348"/>
                <a:gd name="T1" fmla="*/ 220 h 235"/>
                <a:gd name="T2" fmla="*/ 348 w 348"/>
                <a:gd name="T3" fmla="*/ 235 h 235"/>
                <a:gd name="T4" fmla="*/ 317 w 348"/>
                <a:gd name="T5" fmla="*/ 212 h 235"/>
                <a:gd name="T6" fmla="*/ 280 w 348"/>
                <a:gd name="T7" fmla="*/ 212 h 235"/>
                <a:gd name="T8" fmla="*/ 257 w 348"/>
                <a:gd name="T9" fmla="*/ 197 h 235"/>
                <a:gd name="T10" fmla="*/ 0 w 348"/>
                <a:gd name="T11" fmla="*/ 182 h 235"/>
                <a:gd name="T12" fmla="*/ 7 w 348"/>
                <a:gd name="T13" fmla="*/ 53 h 235"/>
                <a:gd name="T14" fmla="*/ 15 w 348"/>
                <a:gd name="T15" fmla="*/ 0 h 235"/>
                <a:gd name="T16" fmla="*/ 348 w 348"/>
                <a:gd name="T17" fmla="*/ 15 h 235"/>
                <a:gd name="T18" fmla="*/ 333 w 348"/>
                <a:gd name="T19" fmla="*/ 30 h 235"/>
                <a:gd name="T20" fmla="*/ 348 w 348"/>
                <a:gd name="T21" fmla="*/ 53 h 235"/>
                <a:gd name="T22" fmla="*/ 348 w 348"/>
                <a:gd name="T23" fmla="*/ 167 h 235"/>
                <a:gd name="T24" fmla="*/ 340 w 348"/>
                <a:gd name="T25" fmla="*/ 167 h 235"/>
                <a:gd name="T26" fmla="*/ 348 w 348"/>
                <a:gd name="T27" fmla="*/ 189 h 235"/>
                <a:gd name="T28" fmla="*/ 340 w 348"/>
                <a:gd name="T29" fmla="*/ 22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8" h="235">
                  <a:moveTo>
                    <a:pt x="340" y="220"/>
                  </a:moveTo>
                  <a:lnTo>
                    <a:pt x="348" y="235"/>
                  </a:lnTo>
                  <a:lnTo>
                    <a:pt x="317" y="212"/>
                  </a:lnTo>
                  <a:lnTo>
                    <a:pt x="280" y="212"/>
                  </a:lnTo>
                  <a:lnTo>
                    <a:pt x="257" y="197"/>
                  </a:lnTo>
                  <a:lnTo>
                    <a:pt x="0" y="182"/>
                  </a:lnTo>
                  <a:lnTo>
                    <a:pt x="7" y="53"/>
                  </a:lnTo>
                  <a:lnTo>
                    <a:pt x="15" y="0"/>
                  </a:lnTo>
                  <a:lnTo>
                    <a:pt x="348" y="15"/>
                  </a:lnTo>
                  <a:lnTo>
                    <a:pt x="333" y="30"/>
                  </a:lnTo>
                  <a:lnTo>
                    <a:pt x="348" y="53"/>
                  </a:lnTo>
                  <a:lnTo>
                    <a:pt x="348" y="167"/>
                  </a:lnTo>
                  <a:lnTo>
                    <a:pt x="340" y="167"/>
                  </a:lnTo>
                  <a:lnTo>
                    <a:pt x="348" y="189"/>
                  </a:lnTo>
                  <a:lnTo>
                    <a:pt x="340" y="220"/>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24" name="Freeform 643"/>
            <p:cNvSpPr>
              <a:spLocks/>
            </p:cNvSpPr>
            <p:nvPr/>
          </p:nvSpPr>
          <p:spPr bwMode="auto">
            <a:xfrm>
              <a:off x="2536" y="1671"/>
              <a:ext cx="348" cy="235"/>
            </a:xfrm>
            <a:custGeom>
              <a:avLst/>
              <a:gdLst>
                <a:gd name="T0" fmla="*/ 340 w 348"/>
                <a:gd name="T1" fmla="*/ 220 h 235"/>
                <a:gd name="T2" fmla="*/ 348 w 348"/>
                <a:gd name="T3" fmla="*/ 235 h 235"/>
                <a:gd name="T4" fmla="*/ 317 w 348"/>
                <a:gd name="T5" fmla="*/ 212 h 235"/>
                <a:gd name="T6" fmla="*/ 280 w 348"/>
                <a:gd name="T7" fmla="*/ 212 h 235"/>
                <a:gd name="T8" fmla="*/ 257 w 348"/>
                <a:gd name="T9" fmla="*/ 197 h 235"/>
                <a:gd name="T10" fmla="*/ 0 w 348"/>
                <a:gd name="T11" fmla="*/ 182 h 235"/>
                <a:gd name="T12" fmla="*/ 7 w 348"/>
                <a:gd name="T13" fmla="*/ 53 h 235"/>
                <a:gd name="T14" fmla="*/ 15 w 348"/>
                <a:gd name="T15" fmla="*/ 0 h 235"/>
                <a:gd name="T16" fmla="*/ 348 w 348"/>
                <a:gd name="T17" fmla="*/ 15 h 235"/>
                <a:gd name="T18" fmla="*/ 333 w 348"/>
                <a:gd name="T19" fmla="*/ 30 h 235"/>
                <a:gd name="T20" fmla="*/ 348 w 348"/>
                <a:gd name="T21" fmla="*/ 53 h 235"/>
                <a:gd name="T22" fmla="*/ 348 w 348"/>
                <a:gd name="T23" fmla="*/ 167 h 235"/>
                <a:gd name="T24" fmla="*/ 340 w 348"/>
                <a:gd name="T25" fmla="*/ 167 h 235"/>
                <a:gd name="T26" fmla="*/ 348 w 348"/>
                <a:gd name="T27" fmla="*/ 189 h 235"/>
                <a:gd name="T28" fmla="*/ 340 w 348"/>
                <a:gd name="T29" fmla="*/ 220 h 235"/>
                <a:gd name="T30" fmla="*/ 340 w 348"/>
                <a:gd name="T31" fmla="*/ 227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8" h="235">
                  <a:moveTo>
                    <a:pt x="340" y="220"/>
                  </a:moveTo>
                  <a:lnTo>
                    <a:pt x="348" y="235"/>
                  </a:lnTo>
                  <a:lnTo>
                    <a:pt x="317" y="212"/>
                  </a:lnTo>
                  <a:lnTo>
                    <a:pt x="280" y="212"/>
                  </a:lnTo>
                  <a:lnTo>
                    <a:pt x="257" y="197"/>
                  </a:lnTo>
                  <a:lnTo>
                    <a:pt x="0" y="182"/>
                  </a:lnTo>
                  <a:lnTo>
                    <a:pt x="7" y="53"/>
                  </a:lnTo>
                  <a:lnTo>
                    <a:pt x="15" y="0"/>
                  </a:lnTo>
                  <a:lnTo>
                    <a:pt x="348" y="15"/>
                  </a:lnTo>
                  <a:lnTo>
                    <a:pt x="333" y="30"/>
                  </a:lnTo>
                  <a:lnTo>
                    <a:pt x="348" y="53"/>
                  </a:lnTo>
                  <a:lnTo>
                    <a:pt x="348" y="167"/>
                  </a:lnTo>
                  <a:lnTo>
                    <a:pt x="340" y="167"/>
                  </a:lnTo>
                  <a:lnTo>
                    <a:pt x="348" y="189"/>
                  </a:lnTo>
                  <a:lnTo>
                    <a:pt x="340" y="220"/>
                  </a:lnTo>
                  <a:lnTo>
                    <a:pt x="340" y="22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25" name="Freeform 644"/>
            <p:cNvSpPr>
              <a:spLocks/>
            </p:cNvSpPr>
            <p:nvPr/>
          </p:nvSpPr>
          <p:spPr bwMode="auto">
            <a:xfrm>
              <a:off x="3202" y="2232"/>
              <a:ext cx="431" cy="144"/>
            </a:xfrm>
            <a:custGeom>
              <a:avLst/>
              <a:gdLst>
                <a:gd name="T0" fmla="*/ 431 w 431"/>
                <a:gd name="T1" fmla="*/ 0 h 144"/>
                <a:gd name="T2" fmla="*/ 431 w 431"/>
                <a:gd name="T3" fmla="*/ 15 h 144"/>
                <a:gd name="T4" fmla="*/ 416 w 431"/>
                <a:gd name="T5" fmla="*/ 30 h 144"/>
                <a:gd name="T6" fmla="*/ 393 w 431"/>
                <a:gd name="T7" fmla="*/ 46 h 144"/>
                <a:gd name="T8" fmla="*/ 386 w 431"/>
                <a:gd name="T9" fmla="*/ 38 h 144"/>
                <a:gd name="T10" fmla="*/ 370 w 431"/>
                <a:gd name="T11" fmla="*/ 61 h 144"/>
                <a:gd name="T12" fmla="*/ 333 w 431"/>
                <a:gd name="T13" fmla="*/ 84 h 144"/>
                <a:gd name="T14" fmla="*/ 325 w 431"/>
                <a:gd name="T15" fmla="*/ 99 h 144"/>
                <a:gd name="T16" fmla="*/ 310 w 431"/>
                <a:gd name="T17" fmla="*/ 99 h 144"/>
                <a:gd name="T18" fmla="*/ 310 w 431"/>
                <a:gd name="T19" fmla="*/ 114 h 144"/>
                <a:gd name="T20" fmla="*/ 242 w 431"/>
                <a:gd name="T21" fmla="*/ 121 h 144"/>
                <a:gd name="T22" fmla="*/ 113 w 431"/>
                <a:gd name="T23" fmla="*/ 137 h 144"/>
                <a:gd name="T24" fmla="*/ 0 w 431"/>
                <a:gd name="T25" fmla="*/ 144 h 144"/>
                <a:gd name="T26" fmla="*/ 15 w 431"/>
                <a:gd name="T27" fmla="*/ 137 h 144"/>
                <a:gd name="T28" fmla="*/ 7 w 431"/>
                <a:gd name="T29" fmla="*/ 114 h 144"/>
                <a:gd name="T30" fmla="*/ 22 w 431"/>
                <a:gd name="T31" fmla="*/ 106 h 144"/>
                <a:gd name="T32" fmla="*/ 15 w 431"/>
                <a:gd name="T33" fmla="*/ 99 h 144"/>
                <a:gd name="T34" fmla="*/ 30 w 431"/>
                <a:gd name="T35" fmla="*/ 84 h 144"/>
                <a:gd name="T36" fmla="*/ 30 w 431"/>
                <a:gd name="T37" fmla="*/ 76 h 144"/>
                <a:gd name="T38" fmla="*/ 37 w 431"/>
                <a:gd name="T39" fmla="*/ 46 h 144"/>
                <a:gd name="T40" fmla="*/ 113 w 431"/>
                <a:gd name="T41" fmla="*/ 38 h 144"/>
                <a:gd name="T42" fmla="*/ 106 w 431"/>
                <a:gd name="T43" fmla="*/ 30 h 144"/>
                <a:gd name="T44" fmla="*/ 333 w 431"/>
                <a:gd name="T45" fmla="*/ 8 h 144"/>
                <a:gd name="T46" fmla="*/ 431 w 431"/>
                <a:gd name="T4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1" h="144">
                  <a:moveTo>
                    <a:pt x="431" y="0"/>
                  </a:moveTo>
                  <a:lnTo>
                    <a:pt x="431" y="15"/>
                  </a:lnTo>
                  <a:lnTo>
                    <a:pt x="416" y="30"/>
                  </a:lnTo>
                  <a:lnTo>
                    <a:pt x="393" y="46"/>
                  </a:lnTo>
                  <a:lnTo>
                    <a:pt x="386" y="38"/>
                  </a:lnTo>
                  <a:lnTo>
                    <a:pt x="370" y="61"/>
                  </a:lnTo>
                  <a:lnTo>
                    <a:pt x="333" y="84"/>
                  </a:lnTo>
                  <a:lnTo>
                    <a:pt x="325" y="99"/>
                  </a:lnTo>
                  <a:lnTo>
                    <a:pt x="310" y="99"/>
                  </a:lnTo>
                  <a:lnTo>
                    <a:pt x="310" y="114"/>
                  </a:lnTo>
                  <a:lnTo>
                    <a:pt x="242" y="121"/>
                  </a:lnTo>
                  <a:lnTo>
                    <a:pt x="113" y="137"/>
                  </a:lnTo>
                  <a:lnTo>
                    <a:pt x="0" y="144"/>
                  </a:lnTo>
                  <a:lnTo>
                    <a:pt x="15" y="137"/>
                  </a:lnTo>
                  <a:lnTo>
                    <a:pt x="7" y="114"/>
                  </a:lnTo>
                  <a:lnTo>
                    <a:pt x="22" y="106"/>
                  </a:lnTo>
                  <a:lnTo>
                    <a:pt x="15" y="99"/>
                  </a:lnTo>
                  <a:lnTo>
                    <a:pt x="30" y="84"/>
                  </a:lnTo>
                  <a:lnTo>
                    <a:pt x="30" y="76"/>
                  </a:lnTo>
                  <a:lnTo>
                    <a:pt x="37" y="46"/>
                  </a:lnTo>
                  <a:lnTo>
                    <a:pt x="113" y="38"/>
                  </a:lnTo>
                  <a:lnTo>
                    <a:pt x="106" y="30"/>
                  </a:lnTo>
                  <a:lnTo>
                    <a:pt x="333" y="8"/>
                  </a:lnTo>
                  <a:lnTo>
                    <a:pt x="431"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26" name="Freeform 645"/>
            <p:cNvSpPr>
              <a:spLocks/>
            </p:cNvSpPr>
            <p:nvPr/>
          </p:nvSpPr>
          <p:spPr bwMode="auto">
            <a:xfrm>
              <a:off x="3202" y="2232"/>
              <a:ext cx="431" cy="144"/>
            </a:xfrm>
            <a:custGeom>
              <a:avLst/>
              <a:gdLst>
                <a:gd name="T0" fmla="*/ 431 w 431"/>
                <a:gd name="T1" fmla="*/ 0 h 144"/>
                <a:gd name="T2" fmla="*/ 431 w 431"/>
                <a:gd name="T3" fmla="*/ 15 h 144"/>
                <a:gd name="T4" fmla="*/ 416 w 431"/>
                <a:gd name="T5" fmla="*/ 30 h 144"/>
                <a:gd name="T6" fmla="*/ 393 w 431"/>
                <a:gd name="T7" fmla="*/ 46 h 144"/>
                <a:gd name="T8" fmla="*/ 386 w 431"/>
                <a:gd name="T9" fmla="*/ 38 h 144"/>
                <a:gd name="T10" fmla="*/ 370 w 431"/>
                <a:gd name="T11" fmla="*/ 61 h 144"/>
                <a:gd name="T12" fmla="*/ 333 w 431"/>
                <a:gd name="T13" fmla="*/ 84 h 144"/>
                <a:gd name="T14" fmla="*/ 325 w 431"/>
                <a:gd name="T15" fmla="*/ 99 h 144"/>
                <a:gd name="T16" fmla="*/ 310 w 431"/>
                <a:gd name="T17" fmla="*/ 99 h 144"/>
                <a:gd name="T18" fmla="*/ 310 w 431"/>
                <a:gd name="T19" fmla="*/ 114 h 144"/>
                <a:gd name="T20" fmla="*/ 242 w 431"/>
                <a:gd name="T21" fmla="*/ 121 h 144"/>
                <a:gd name="T22" fmla="*/ 113 w 431"/>
                <a:gd name="T23" fmla="*/ 137 h 144"/>
                <a:gd name="T24" fmla="*/ 0 w 431"/>
                <a:gd name="T25" fmla="*/ 144 h 144"/>
                <a:gd name="T26" fmla="*/ 15 w 431"/>
                <a:gd name="T27" fmla="*/ 137 h 144"/>
                <a:gd name="T28" fmla="*/ 7 w 431"/>
                <a:gd name="T29" fmla="*/ 114 h 144"/>
                <a:gd name="T30" fmla="*/ 22 w 431"/>
                <a:gd name="T31" fmla="*/ 106 h 144"/>
                <a:gd name="T32" fmla="*/ 15 w 431"/>
                <a:gd name="T33" fmla="*/ 99 h 144"/>
                <a:gd name="T34" fmla="*/ 30 w 431"/>
                <a:gd name="T35" fmla="*/ 84 h 144"/>
                <a:gd name="T36" fmla="*/ 30 w 431"/>
                <a:gd name="T37" fmla="*/ 76 h 144"/>
                <a:gd name="T38" fmla="*/ 37 w 431"/>
                <a:gd name="T39" fmla="*/ 46 h 144"/>
                <a:gd name="T40" fmla="*/ 113 w 431"/>
                <a:gd name="T41" fmla="*/ 38 h 144"/>
                <a:gd name="T42" fmla="*/ 106 w 431"/>
                <a:gd name="T43" fmla="*/ 30 h 144"/>
                <a:gd name="T44" fmla="*/ 333 w 431"/>
                <a:gd name="T45" fmla="*/ 8 h 144"/>
                <a:gd name="T46" fmla="*/ 431 w 431"/>
                <a:gd name="T47" fmla="*/ 0 h 144"/>
                <a:gd name="T48" fmla="*/ 431 w 431"/>
                <a:gd name="T49" fmla="*/ 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1" h="144">
                  <a:moveTo>
                    <a:pt x="431" y="0"/>
                  </a:moveTo>
                  <a:lnTo>
                    <a:pt x="431" y="15"/>
                  </a:lnTo>
                  <a:lnTo>
                    <a:pt x="416" y="30"/>
                  </a:lnTo>
                  <a:lnTo>
                    <a:pt x="393" y="46"/>
                  </a:lnTo>
                  <a:lnTo>
                    <a:pt x="386" y="38"/>
                  </a:lnTo>
                  <a:lnTo>
                    <a:pt x="370" y="61"/>
                  </a:lnTo>
                  <a:lnTo>
                    <a:pt x="333" y="84"/>
                  </a:lnTo>
                  <a:lnTo>
                    <a:pt x="325" y="99"/>
                  </a:lnTo>
                  <a:lnTo>
                    <a:pt x="310" y="99"/>
                  </a:lnTo>
                  <a:lnTo>
                    <a:pt x="310" y="114"/>
                  </a:lnTo>
                  <a:lnTo>
                    <a:pt x="242" y="121"/>
                  </a:lnTo>
                  <a:lnTo>
                    <a:pt x="113" y="137"/>
                  </a:lnTo>
                  <a:lnTo>
                    <a:pt x="0" y="144"/>
                  </a:lnTo>
                  <a:lnTo>
                    <a:pt x="15" y="137"/>
                  </a:lnTo>
                  <a:lnTo>
                    <a:pt x="7" y="114"/>
                  </a:lnTo>
                  <a:lnTo>
                    <a:pt x="22" y="106"/>
                  </a:lnTo>
                  <a:lnTo>
                    <a:pt x="15" y="99"/>
                  </a:lnTo>
                  <a:lnTo>
                    <a:pt x="30" y="84"/>
                  </a:lnTo>
                  <a:lnTo>
                    <a:pt x="30" y="76"/>
                  </a:lnTo>
                  <a:lnTo>
                    <a:pt x="37" y="46"/>
                  </a:lnTo>
                  <a:lnTo>
                    <a:pt x="113" y="38"/>
                  </a:lnTo>
                  <a:lnTo>
                    <a:pt x="106" y="30"/>
                  </a:lnTo>
                  <a:lnTo>
                    <a:pt x="333" y="8"/>
                  </a:lnTo>
                  <a:lnTo>
                    <a:pt x="431" y="0"/>
                  </a:lnTo>
                  <a:lnTo>
                    <a:pt x="431"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27" name="Freeform 646"/>
            <p:cNvSpPr>
              <a:spLocks/>
            </p:cNvSpPr>
            <p:nvPr/>
          </p:nvSpPr>
          <p:spPr bwMode="auto">
            <a:xfrm>
              <a:off x="2331" y="2278"/>
              <a:ext cx="712" cy="690"/>
            </a:xfrm>
            <a:custGeom>
              <a:avLst/>
              <a:gdLst>
                <a:gd name="T0" fmla="*/ 681 w 712"/>
                <a:gd name="T1" fmla="*/ 197 h 690"/>
                <a:gd name="T2" fmla="*/ 613 w 712"/>
                <a:gd name="T3" fmla="*/ 174 h 690"/>
                <a:gd name="T4" fmla="*/ 560 w 712"/>
                <a:gd name="T5" fmla="*/ 189 h 690"/>
                <a:gd name="T6" fmla="*/ 538 w 712"/>
                <a:gd name="T7" fmla="*/ 182 h 690"/>
                <a:gd name="T8" fmla="*/ 515 w 712"/>
                <a:gd name="T9" fmla="*/ 189 h 690"/>
                <a:gd name="T10" fmla="*/ 500 w 712"/>
                <a:gd name="T11" fmla="*/ 182 h 690"/>
                <a:gd name="T12" fmla="*/ 470 w 712"/>
                <a:gd name="T13" fmla="*/ 174 h 690"/>
                <a:gd name="T14" fmla="*/ 447 w 712"/>
                <a:gd name="T15" fmla="*/ 166 h 690"/>
                <a:gd name="T16" fmla="*/ 401 w 712"/>
                <a:gd name="T17" fmla="*/ 136 h 690"/>
                <a:gd name="T18" fmla="*/ 364 w 712"/>
                <a:gd name="T19" fmla="*/ 129 h 690"/>
                <a:gd name="T20" fmla="*/ 220 w 712"/>
                <a:gd name="T21" fmla="*/ 0 h 690"/>
                <a:gd name="T22" fmla="*/ 0 w 712"/>
                <a:gd name="T23" fmla="*/ 265 h 690"/>
                <a:gd name="T24" fmla="*/ 84 w 712"/>
                <a:gd name="T25" fmla="*/ 364 h 690"/>
                <a:gd name="T26" fmla="*/ 167 w 712"/>
                <a:gd name="T27" fmla="*/ 477 h 690"/>
                <a:gd name="T28" fmla="*/ 205 w 712"/>
                <a:gd name="T29" fmla="*/ 432 h 690"/>
                <a:gd name="T30" fmla="*/ 273 w 712"/>
                <a:gd name="T31" fmla="*/ 432 h 690"/>
                <a:gd name="T32" fmla="*/ 333 w 712"/>
                <a:gd name="T33" fmla="*/ 531 h 690"/>
                <a:gd name="T34" fmla="*/ 379 w 712"/>
                <a:gd name="T35" fmla="*/ 614 h 690"/>
                <a:gd name="T36" fmla="*/ 447 w 712"/>
                <a:gd name="T37" fmla="*/ 675 h 690"/>
                <a:gd name="T38" fmla="*/ 492 w 712"/>
                <a:gd name="T39" fmla="*/ 690 h 690"/>
                <a:gd name="T40" fmla="*/ 485 w 712"/>
                <a:gd name="T41" fmla="*/ 629 h 690"/>
                <a:gd name="T42" fmla="*/ 477 w 712"/>
                <a:gd name="T43" fmla="*/ 599 h 690"/>
                <a:gd name="T44" fmla="*/ 485 w 712"/>
                <a:gd name="T45" fmla="*/ 599 h 690"/>
                <a:gd name="T46" fmla="*/ 485 w 712"/>
                <a:gd name="T47" fmla="*/ 599 h 690"/>
                <a:gd name="T48" fmla="*/ 507 w 712"/>
                <a:gd name="T49" fmla="*/ 569 h 690"/>
                <a:gd name="T50" fmla="*/ 492 w 712"/>
                <a:gd name="T51" fmla="*/ 561 h 690"/>
                <a:gd name="T52" fmla="*/ 515 w 712"/>
                <a:gd name="T53" fmla="*/ 546 h 690"/>
                <a:gd name="T54" fmla="*/ 507 w 712"/>
                <a:gd name="T55" fmla="*/ 546 h 690"/>
                <a:gd name="T56" fmla="*/ 530 w 712"/>
                <a:gd name="T57" fmla="*/ 523 h 690"/>
                <a:gd name="T58" fmla="*/ 553 w 712"/>
                <a:gd name="T59" fmla="*/ 523 h 690"/>
                <a:gd name="T60" fmla="*/ 553 w 712"/>
                <a:gd name="T61" fmla="*/ 508 h 690"/>
                <a:gd name="T62" fmla="*/ 568 w 712"/>
                <a:gd name="T63" fmla="*/ 508 h 690"/>
                <a:gd name="T64" fmla="*/ 575 w 712"/>
                <a:gd name="T65" fmla="*/ 515 h 690"/>
                <a:gd name="T66" fmla="*/ 621 w 712"/>
                <a:gd name="T67" fmla="*/ 485 h 690"/>
                <a:gd name="T68" fmla="*/ 621 w 712"/>
                <a:gd name="T69" fmla="*/ 477 h 690"/>
                <a:gd name="T70" fmla="*/ 628 w 712"/>
                <a:gd name="T71" fmla="*/ 447 h 690"/>
                <a:gd name="T72" fmla="*/ 644 w 712"/>
                <a:gd name="T73" fmla="*/ 455 h 690"/>
                <a:gd name="T74" fmla="*/ 644 w 712"/>
                <a:gd name="T75" fmla="*/ 462 h 690"/>
                <a:gd name="T76" fmla="*/ 689 w 712"/>
                <a:gd name="T77" fmla="*/ 440 h 690"/>
                <a:gd name="T78" fmla="*/ 712 w 712"/>
                <a:gd name="T79" fmla="*/ 356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12" h="690">
                  <a:moveTo>
                    <a:pt x="681" y="295"/>
                  </a:moveTo>
                  <a:lnTo>
                    <a:pt x="681" y="197"/>
                  </a:lnTo>
                  <a:lnTo>
                    <a:pt x="659" y="189"/>
                  </a:lnTo>
                  <a:lnTo>
                    <a:pt x="613" y="174"/>
                  </a:lnTo>
                  <a:lnTo>
                    <a:pt x="568" y="182"/>
                  </a:lnTo>
                  <a:lnTo>
                    <a:pt x="560" y="189"/>
                  </a:lnTo>
                  <a:lnTo>
                    <a:pt x="545" y="174"/>
                  </a:lnTo>
                  <a:lnTo>
                    <a:pt x="538" y="182"/>
                  </a:lnTo>
                  <a:lnTo>
                    <a:pt x="522" y="174"/>
                  </a:lnTo>
                  <a:lnTo>
                    <a:pt x="515" y="189"/>
                  </a:lnTo>
                  <a:lnTo>
                    <a:pt x="515" y="174"/>
                  </a:lnTo>
                  <a:lnTo>
                    <a:pt x="500" y="182"/>
                  </a:lnTo>
                  <a:lnTo>
                    <a:pt x="485" y="166"/>
                  </a:lnTo>
                  <a:lnTo>
                    <a:pt x="470" y="174"/>
                  </a:lnTo>
                  <a:lnTo>
                    <a:pt x="462" y="159"/>
                  </a:lnTo>
                  <a:lnTo>
                    <a:pt x="447" y="166"/>
                  </a:lnTo>
                  <a:lnTo>
                    <a:pt x="409" y="151"/>
                  </a:lnTo>
                  <a:lnTo>
                    <a:pt x="401" y="136"/>
                  </a:lnTo>
                  <a:lnTo>
                    <a:pt x="379" y="144"/>
                  </a:lnTo>
                  <a:lnTo>
                    <a:pt x="364" y="129"/>
                  </a:lnTo>
                  <a:lnTo>
                    <a:pt x="371" y="7"/>
                  </a:lnTo>
                  <a:lnTo>
                    <a:pt x="220" y="0"/>
                  </a:lnTo>
                  <a:lnTo>
                    <a:pt x="197" y="280"/>
                  </a:lnTo>
                  <a:lnTo>
                    <a:pt x="0" y="265"/>
                  </a:lnTo>
                  <a:lnTo>
                    <a:pt x="8" y="280"/>
                  </a:lnTo>
                  <a:lnTo>
                    <a:pt x="84" y="364"/>
                  </a:lnTo>
                  <a:lnTo>
                    <a:pt x="106" y="432"/>
                  </a:lnTo>
                  <a:lnTo>
                    <a:pt x="167" y="477"/>
                  </a:lnTo>
                  <a:lnTo>
                    <a:pt x="189" y="462"/>
                  </a:lnTo>
                  <a:lnTo>
                    <a:pt x="205" y="432"/>
                  </a:lnTo>
                  <a:lnTo>
                    <a:pt x="227" y="424"/>
                  </a:lnTo>
                  <a:lnTo>
                    <a:pt x="273" y="432"/>
                  </a:lnTo>
                  <a:lnTo>
                    <a:pt x="311" y="477"/>
                  </a:lnTo>
                  <a:lnTo>
                    <a:pt x="333" y="531"/>
                  </a:lnTo>
                  <a:lnTo>
                    <a:pt x="379" y="576"/>
                  </a:lnTo>
                  <a:lnTo>
                    <a:pt x="379" y="614"/>
                  </a:lnTo>
                  <a:lnTo>
                    <a:pt x="394" y="652"/>
                  </a:lnTo>
                  <a:lnTo>
                    <a:pt x="447" y="675"/>
                  </a:lnTo>
                  <a:lnTo>
                    <a:pt x="477" y="675"/>
                  </a:lnTo>
                  <a:lnTo>
                    <a:pt x="492" y="690"/>
                  </a:lnTo>
                  <a:lnTo>
                    <a:pt x="507" y="682"/>
                  </a:lnTo>
                  <a:lnTo>
                    <a:pt x="485" y="629"/>
                  </a:lnTo>
                  <a:lnTo>
                    <a:pt x="492" y="599"/>
                  </a:lnTo>
                  <a:lnTo>
                    <a:pt x="477" y="599"/>
                  </a:lnTo>
                  <a:lnTo>
                    <a:pt x="477" y="584"/>
                  </a:lnTo>
                  <a:lnTo>
                    <a:pt x="485" y="599"/>
                  </a:lnTo>
                  <a:lnTo>
                    <a:pt x="485" y="584"/>
                  </a:lnTo>
                  <a:lnTo>
                    <a:pt x="485" y="599"/>
                  </a:lnTo>
                  <a:lnTo>
                    <a:pt x="492" y="599"/>
                  </a:lnTo>
                  <a:lnTo>
                    <a:pt x="507" y="569"/>
                  </a:lnTo>
                  <a:lnTo>
                    <a:pt x="500" y="576"/>
                  </a:lnTo>
                  <a:lnTo>
                    <a:pt x="492" y="561"/>
                  </a:lnTo>
                  <a:lnTo>
                    <a:pt x="507" y="561"/>
                  </a:lnTo>
                  <a:lnTo>
                    <a:pt x="515" y="546"/>
                  </a:lnTo>
                  <a:lnTo>
                    <a:pt x="507" y="553"/>
                  </a:lnTo>
                  <a:lnTo>
                    <a:pt x="507" y="546"/>
                  </a:lnTo>
                  <a:lnTo>
                    <a:pt x="530" y="538"/>
                  </a:lnTo>
                  <a:lnTo>
                    <a:pt x="530" y="523"/>
                  </a:lnTo>
                  <a:lnTo>
                    <a:pt x="538" y="531"/>
                  </a:lnTo>
                  <a:lnTo>
                    <a:pt x="553" y="523"/>
                  </a:lnTo>
                  <a:lnTo>
                    <a:pt x="538" y="508"/>
                  </a:lnTo>
                  <a:lnTo>
                    <a:pt x="553" y="508"/>
                  </a:lnTo>
                  <a:lnTo>
                    <a:pt x="545" y="515"/>
                  </a:lnTo>
                  <a:lnTo>
                    <a:pt x="568" y="508"/>
                  </a:lnTo>
                  <a:lnTo>
                    <a:pt x="560" y="515"/>
                  </a:lnTo>
                  <a:lnTo>
                    <a:pt x="575" y="515"/>
                  </a:lnTo>
                  <a:lnTo>
                    <a:pt x="553" y="531"/>
                  </a:lnTo>
                  <a:lnTo>
                    <a:pt x="621" y="485"/>
                  </a:lnTo>
                  <a:lnTo>
                    <a:pt x="613" y="493"/>
                  </a:lnTo>
                  <a:lnTo>
                    <a:pt x="621" y="477"/>
                  </a:lnTo>
                  <a:lnTo>
                    <a:pt x="636" y="470"/>
                  </a:lnTo>
                  <a:lnTo>
                    <a:pt x="628" y="447"/>
                  </a:lnTo>
                  <a:lnTo>
                    <a:pt x="644" y="440"/>
                  </a:lnTo>
                  <a:lnTo>
                    <a:pt x="644" y="455"/>
                  </a:lnTo>
                  <a:lnTo>
                    <a:pt x="659" y="455"/>
                  </a:lnTo>
                  <a:lnTo>
                    <a:pt x="644" y="462"/>
                  </a:lnTo>
                  <a:lnTo>
                    <a:pt x="697" y="447"/>
                  </a:lnTo>
                  <a:lnTo>
                    <a:pt x="689" y="440"/>
                  </a:lnTo>
                  <a:lnTo>
                    <a:pt x="697" y="424"/>
                  </a:lnTo>
                  <a:lnTo>
                    <a:pt x="712" y="356"/>
                  </a:lnTo>
                  <a:lnTo>
                    <a:pt x="681" y="295"/>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28" name="Freeform 647"/>
            <p:cNvSpPr>
              <a:spLocks/>
            </p:cNvSpPr>
            <p:nvPr/>
          </p:nvSpPr>
          <p:spPr bwMode="auto">
            <a:xfrm>
              <a:off x="2331" y="2278"/>
              <a:ext cx="712" cy="690"/>
            </a:xfrm>
            <a:custGeom>
              <a:avLst/>
              <a:gdLst>
                <a:gd name="T0" fmla="*/ 681 w 712"/>
                <a:gd name="T1" fmla="*/ 197 h 690"/>
                <a:gd name="T2" fmla="*/ 613 w 712"/>
                <a:gd name="T3" fmla="*/ 174 h 690"/>
                <a:gd name="T4" fmla="*/ 560 w 712"/>
                <a:gd name="T5" fmla="*/ 189 h 690"/>
                <a:gd name="T6" fmla="*/ 538 w 712"/>
                <a:gd name="T7" fmla="*/ 182 h 690"/>
                <a:gd name="T8" fmla="*/ 515 w 712"/>
                <a:gd name="T9" fmla="*/ 189 h 690"/>
                <a:gd name="T10" fmla="*/ 500 w 712"/>
                <a:gd name="T11" fmla="*/ 182 h 690"/>
                <a:gd name="T12" fmla="*/ 470 w 712"/>
                <a:gd name="T13" fmla="*/ 174 h 690"/>
                <a:gd name="T14" fmla="*/ 447 w 712"/>
                <a:gd name="T15" fmla="*/ 166 h 690"/>
                <a:gd name="T16" fmla="*/ 401 w 712"/>
                <a:gd name="T17" fmla="*/ 136 h 690"/>
                <a:gd name="T18" fmla="*/ 364 w 712"/>
                <a:gd name="T19" fmla="*/ 129 h 690"/>
                <a:gd name="T20" fmla="*/ 220 w 712"/>
                <a:gd name="T21" fmla="*/ 0 h 690"/>
                <a:gd name="T22" fmla="*/ 0 w 712"/>
                <a:gd name="T23" fmla="*/ 265 h 690"/>
                <a:gd name="T24" fmla="*/ 84 w 712"/>
                <a:gd name="T25" fmla="*/ 364 h 690"/>
                <a:gd name="T26" fmla="*/ 167 w 712"/>
                <a:gd name="T27" fmla="*/ 477 h 690"/>
                <a:gd name="T28" fmla="*/ 205 w 712"/>
                <a:gd name="T29" fmla="*/ 432 h 690"/>
                <a:gd name="T30" fmla="*/ 273 w 712"/>
                <a:gd name="T31" fmla="*/ 432 h 690"/>
                <a:gd name="T32" fmla="*/ 333 w 712"/>
                <a:gd name="T33" fmla="*/ 531 h 690"/>
                <a:gd name="T34" fmla="*/ 379 w 712"/>
                <a:gd name="T35" fmla="*/ 614 h 690"/>
                <a:gd name="T36" fmla="*/ 447 w 712"/>
                <a:gd name="T37" fmla="*/ 675 h 690"/>
                <a:gd name="T38" fmla="*/ 492 w 712"/>
                <a:gd name="T39" fmla="*/ 690 h 690"/>
                <a:gd name="T40" fmla="*/ 485 w 712"/>
                <a:gd name="T41" fmla="*/ 629 h 690"/>
                <a:gd name="T42" fmla="*/ 477 w 712"/>
                <a:gd name="T43" fmla="*/ 599 h 690"/>
                <a:gd name="T44" fmla="*/ 485 w 712"/>
                <a:gd name="T45" fmla="*/ 599 h 690"/>
                <a:gd name="T46" fmla="*/ 485 w 712"/>
                <a:gd name="T47" fmla="*/ 599 h 690"/>
                <a:gd name="T48" fmla="*/ 507 w 712"/>
                <a:gd name="T49" fmla="*/ 569 h 690"/>
                <a:gd name="T50" fmla="*/ 492 w 712"/>
                <a:gd name="T51" fmla="*/ 561 h 690"/>
                <a:gd name="T52" fmla="*/ 515 w 712"/>
                <a:gd name="T53" fmla="*/ 546 h 690"/>
                <a:gd name="T54" fmla="*/ 507 w 712"/>
                <a:gd name="T55" fmla="*/ 546 h 690"/>
                <a:gd name="T56" fmla="*/ 530 w 712"/>
                <a:gd name="T57" fmla="*/ 523 h 690"/>
                <a:gd name="T58" fmla="*/ 553 w 712"/>
                <a:gd name="T59" fmla="*/ 523 h 690"/>
                <a:gd name="T60" fmla="*/ 553 w 712"/>
                <a:gd name="T61" fmla="*/ 508 h 690"/>
                <a:gd name="T62" fmla="*/ 568 w 712"/>
                <a:gd name="T63" fmla="*/ 508 h 690"/>
                <a:gd name="T64" fmla="*/ 575 w 712"/>
                <a:gd name="T65" fmla="*/ 515 h 690"/>
                <a:gd name="T66" fmla="*/ 621 w 712"/>
                <a:gd name="T67" fmla="*/ 485 h 690"/>
                <a:gd name="T68" fmla="*/ 621 w 712"/>
                <a:gd name="T69" fmla="*/ 477 h 690"/>
                <a:gd name="T70" fmla="*/ 628 w 712"/>
                <a:gd name="T71" fmla="*/ 447 h 690"/>
                <a:gd name="T72" fmla="*/ 644 w 712"/>
                <a:gd name="T73" fmla="*/ 455 h 690"/>
                <a:gd name="T74" fmla="*/ 644 w 712"/>
                <a:gd name="T75" fmla="*/ 462 h 690"/>
                <a:gd name="T76" fmla="*/ 689 w 712"/>
                <a:gd name="T77" fmla="*/ 440 h 690"/>
                <a:gd name="T78" fmla="*/ 712 w 712"/>
                <a:gd name="T79" fmla="*/ 356 h 690"/>
                <a:gd name="T80" fmla="*/ 681 w 712"/>
                <a:gd name="T81" fmla="*/ 3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12" h="690">
                  <a:moveTo>
                    <a:pt x="681" y="295"/>
                  </a:moveTo>
                  <a:lnTo>
                    <a:pt x="681" y="197"/>
                  </a:lnTo>
                  <a:lnTo>
                    <a:pt x="659" y="189"/>
                  </a:lnTo>
                  <a:lnTo>
                    <a:pt x="613" y="174"/>
                  </a:lnTo>
                  <a:lnTo>
                    <a:pt x="568" y="182"/>
                  </a:lnTo>
                  <a:lnTo>
                    <a:pt x="560" y="189"/>
                  </a:lnTo>
                  <a:lnTo>
                    <a:pt x="545" y="174"/>
                  </a:lnTo>
                  <a:lnTo>
                    <a:pt x="538" y="182"/>
                  </a:lnTo>
                  <a:lnTo>
                    <a:pt x="522" y="174"/>
                  </a:lnTo>
                  <a:lnTo>
                    <a:pt x="515" y="189"/>
                  </a:lnTo>
                  <a:lnTo>
                    <a:pt x="515" y="174"/>
                  </a:lnTo>
                  <a:lnTo>
                    <a:pt x="500" y="182"/>
                  </a:lnTo>
                  <a:lnTo>
                    <a:pt x="485" y="166"/>
                  </a:lnTo>
                  <a:lnTo>
                    <a:pt x="470" y="174"/>
                  </a:lnTo>
                  <a:lnTo>
                    <a:pt x="462" y="159"/>
                  </a:lnTo>
                  <a:lnTo>
                    <a:pt x="447" y="166"/>
                  </a:lnTo>
                  <a:lnTo>
                    <a:pt x="409" y="151"/>
                  </a:lnTo>
                  <a:lnTo>
                    <a:pt x="401" y="136"/>
                  </a:lnTo>
                  <a:lnTo>
                    <a:pt x="379" y="144"/>
                  </a:lnTo>
                  <a:lnTo>
                    <a:pt x="364" y="129"/>
                  </a:lnTo>
                  <a:lnTo>
                    <a:pt x="371" y="7"/>
                  </a:lnTo>
                  <a:lnTo>
                    <a:pt x="220" y="0"/>
                  </a:lnTo>
                  <a:lnTo>
                    <a:pt x="197" y="280"/>
                  </a:lnTo>
                  <a:lnTo>
                    <a:pt x="0" y="265"/>
                  </a:lnTo>
                  <a:lnTo>
                    <a:pt x="8" y="280"/>
                  </a:lnTo>
                  <a:lnTo>
                    <a:pt x="84" y="364"/>
                  </a:lnTo>
                  <a:lnTo>
                    <a:pt x="106" y="432"/>
                  </a:lnTo>
                  <a:lnTo>
                    <a:pt x="167" y="477"/>
                  </a:lnTo>
                  <a:lnTo>
                    <a:pt x="189" y="462"/>
                  </a:lnTo>
                  <a:lnTo>
                    <a:pt x="205" y="432"/>
                  </a:lnTo>
                  <a:lnTo>
                    <a:pt x="227" y="424"/>
                  </a:lnTo>
                  <a:lnTo>
                    <a:pt x="273" y="432"/>
                  </a:lnTo>
                  <a:lnTo>
                    <a:pt x="311" y="477"/>
                  </a:lnTo>
                  <a:lnTo>
                    <a:pt x="333" y="531"/>
                  </a:lnTo>
                  <a:lnTo>
                    <a:pt x="379" y="576"/>
                  </a:lnTo>
                  <a:lnTo>
                    <a:pt x="379" y="614"/>
                  </a:lnTo>
                  <a:lnTo>
                    <a:pt x="394" y="652"/>
                  </a:lnTo>
                  <a:lnTo>
                    <a:pt x="447" y="675"/>
                  </a:lnTo>
                  <a:lnTo>
                    <a:pt x="477" y="675"/>
                  </a:lnTo>
                  <a:lnTo>
                    <a:pt x="492" y="690"/>
                  </a:lnTo>
                  <a:lnTo>
                    <a:pt x="507" y="682"/>
                  </a:lnTo>
                  <a:lnTo>
                    <a:pt x="485" y="629"/>
                  </a:lnTo>
                  <a:lnTo>
                    <a:pt x="492" y="599"/>
                  </a:lnTo>
                  <a:lnTo>
                    <a:pt x="477" y="599"/>
                  </a:lnTo>
                  <a:lnTo>
                    <a:pt x="477" y="584"/>
                  </a:lnTo>
                  <a:lnTo>
                    <a:pt x="485" y="599"/>
                  </a:lnTo>
                  <a:lnTo>
                    <a:pt x="485" y="584"/>
                  </a:lnTo>
                  <a:lnTo>
                    <a:pt x="485" y="599"/>
                  </a:lnTo>
                  <a:lnTo>
                    <a:pt x="492" y="599"/>
                  </a:lnTo>
                  <a:lnTo>
                    <a:pt x="507" y="569"/>
                  </a:lnTo>
                  <a:lnTo>
                    <a:pt x="500" y="576"/>
                  </a:lnTo>
                  <a:lnTo>
                    <a:pt x="492" y="561"/>
                  </a:lnTo>
                  <a:lnTo>
                    <a:pt x="507" y="561"/>
                  </a:lnTo>
                  <a:lnTo>
                    <a:pt x="515" y="546"/>
                  </a:lnTo>
                  <a:lnTo>
                    <a:pt x="507" y="553"/>
                  </a:lnTo>
                  <a:lnTo>
                    <a:pt x="507" y="546"/>
                  </a:lnTo>
                  <a:lnTo>
                    <a:pt x="530" y="538"/>
                  </a:lnTo>
                  <a:lnTo>
                    <a:pt x="530" y="523"/>
                  </a:lnTo>
                  <a:lnTo>
                    <a:pt x="538" y="531"/>
                  </a:lnTo>
                  <a:lnTo>
                    <a:pt x="553" y="523"/>
                  </a:lnTo>
                  <a:lnTo>
                    <a:pt x="538" y="508"/>
                  </a:lnTo>
                  <a:lnTo>
                    <a:pt x="553" y="508"/>
                  </a:lnTo>
                  <a:lnTo>
                    <a:pt x="545" y="515"/>
                  </a:lnTo>
                  <a:lnTo>
                    <a:pt x="568" y="508"/>
                  </a:lnTo>
                  <a:lnTo>
                    <a:pt x="560" y="515"/>
                  </a:lnTo>
                  <a:lnTo>
                    <a:pt x="575" y="515"/>
                  </a:lnTo>
                  <a:lnTo>
                    <a:pt x="553" y="531"/>
                  </a:lnTo>
                  <a:lnTo>
                    <a:pt x="621" y="485"/>
                  </a:lnTo>
                  <a:lnTo>
                    <a:pt x="613" y="493"/>
                  </a:lnTo>
                  <a:lnTo>
                    <a:pt x="621" y="477"/>
                  </a:lnTo>
                  <a:lnTo>
                    <a:pt x="636" y="470"/>
                  </a:lnTo>
                  <a:lnTo>
                    <a:pt x="628" y="447"/>
                  </a:lnTo>
                  <a:lnTo>
                    <a:pt x="644" y="440"/>
                  </a:lnTo>
                  <a:lnTo>
                    <a:pt x="644" y="455"/>
                  </a:lnTo>
                  <a:lnTo>
                    <a:pt x="659" y="455"/>
                  </a:lnTo>
                  <a:lnTo>
                    <a:pt x="644" y="462"/>
                  </a:lnTo>
                  <a:lnTo>
                    <a:pt x="697" y="447"/>
                  </a:lnTo>
                  <a:lnTo>
                    <a:pt x="689" y="440"/>
                  </a:lnTo>
                  <a:lnTo>
                    <a:pt x="697" y="424"/>
                  </a:lnTo>
                  <a:lnTo>
                    <a:pt x="712" y="356"/>
                  </a:lnTo>
                  <a:lnTo>
                    <a:pt x="681" y="295"/>
                  </a:lnTo>
                  <a:lnTo>
                    <a:pt x="681" y="30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29" name="Freeform 648"/>
            <p:cNvSpPr>
              <a:spLocks/>
            </p:cNvSpPr>
            <p:nvPr/>
          </p:nvSpPr>
          <p:spPr bwMode="auto">
            <a:xfrm>
              <a:off x="2831" y="2824"/>
              <a:ext cx="30" cy="60"/>
            </a:xfrm>
            <a:custGeom>
              <a:avLst/>
              <a:gdLst>
                <a:gd name="T0" fmla="*/ 30 w 30"/>
                <a:gd name="T1" fmla="*/ 0 h 60"/>
                <a:gd name="T2" fmla="*/ 0 w 30"/>
                <a:gd name="T3" fmla="*/ 60 h 60"/>
                <a:gd name="T4" fmla="*/ 7 w 30"/>
                <a:gd name="T5" fmla="*/ 30 h 60"/>
                <a:gd name="T6" fmla="*/ 30 w 30"/>
                <a:gd name="T7" fmla="*/ 0 h 60"/>
              </a:gdLst>
              <a:ahLst/>
              <a:cxnLst>
                <a:cxn ang="0">
                  <a:pos x="T0" y="T1"/>
                </a:cxn>
                <a:cxn ang="0">
                  <a:pos x="T2" y="T3"/>
                </a:cxn>
                <a:cxn ang="0">
                  <a:pos x="T4" y="T5"/>
                </a:cxn>
                <a:cxn ang="0">
                  <a:pos x="T6" y="T7"/>
                </a:cxn>
              </a:cxnLst>
              <a:rect l="0" t="0" r="r" b="b"/>
              <a:pathLst>
                <a:path w="30" h="60">
                  <a:moveTo>
                    <a:pt x="30" y="0"/>
                  </a:moveTo>
                  <a:lnTo>
                    <a:pt x="0" y="60"/>
                  </a:lnTo>
                  <a:lnTo>
                    <a:pt x="7" y="30"/>
                  </a:lnTo>
                  <a:lnTo>
                    <a:pt x="30"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30" name="Freeform 649"/>
            <p:cNvSpPr>
              <a:spLocks/>
            </p:cNvSpPr>
            <p:nvPr/>
          </p:nvSpPr>
          <p:spPr bwMode="auto">
            <a:xfrm>
              <a:off x="2831" y="2824"/>
              <a:ext cx="30" cy="60"/>
            </a:xfrm>
            <a:custGeom>
              <a:avLst/>
              <a:gdLst>
                <a:gd name="T0" fmla="*/ 30 w 30"/>
                <a:gd name="T1" fmla="*/ 0 h 60"/>
                <a:gd name="T2" fmla="*/ 0 w 30"/>
                <a:gd name="T3" fmla="*/ 60 h 60"/>
                <a:gd name="T4" fmla="*/ 7 w 30"/>
                <a:gd name="T5" fmla="*/ 30 h 60"/>
                <a:gd name="T6" fmla="*/ 30 w 30"/>
                <a:gd name="T7" fmla="*/ 0 h 60"/>
                <a:gd name="T8" fmla="*/ 30 w 30"/>
                <a:gd name="T9" fmla="*/ 7 h 60"/>
              </a:gdLst>
              <a:ahLst/>
              <a:cxnLst>
                <a:cxn ang="0">
                  <a:pos x="T0" y="T1"/>
                </a:cxn>
                <a:cxn ang="0">
                  <a:pos x="T2" y="T3"/>
                </a:cxn>
                <a:cxn ang="0">
                  <a:pos x="T4" y="T5"/>
                </a:cxn>
                <a:cxn ang="0">
                  <a:pos x="T6" y="T7"/>
                </a:cxn>
                <a:cxn ang="0">
                  <a:pos x="T8" y="T9"/>
                </a:cxn>
              </a:cxnLst>
              <a:rect l="0" t="0" r="r" b="b"/>
              <a:pathLst>
                <a:path w="30" h="60">
                  <a:moveTo>
                    <a:pt x="30" y="0"/>
                  </a:moveTo>
                  <a:lnTo>
                    <a:pt x="0" y="60"/>
                  </a:lnTo>
                  <a:lnTo>
                    <a:pt x="7" y="30"/>
                  </a:lnTo>
                  <a:lnTo>
                    <a:pt x="30" y="0"/>
                  </a:lnTo>
                  <a:lnTo>
                    <a:pt x="30" y="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31" name="Freeform 650"/>
            <p:cNvSpPr>
              <a:spLocks/>
            </p:cNvSpPr>
            <p:nvPr/>
          </p:nvSpPr>
          <p:spPr bwMode="auto">
            <a:xfrm>
              <a:off x="1998" y="1853"/>
              <a:ext cx="288" cy="356"/>
            </a:xfrm>
            <a:custGeom>
              <a:avLst/>
              <a:gdLst>
                <a:gd name="T0" fmla="*/ 288 w 288"/>
                <a:gd name="T1" fmla="*/ 106 h 356"/>
                <a:gd name="T2" fmla="*/ 190 w 288"/>
                <a:gd name="T3" fmla="*/ 91 h 356"/>
                <a:gd name="T4" fmla="*/ 197 w 288"/>
                <a:gd name="T5" fmla="*/ 23 h 356"/>
                <a:gd name="T6" fmla="*/ 61 w 288"/>
                <a:gd name="T7" fmla="*/ 0 h 356"/>
                <a:gd name="T8" fmla="*/ 0 w 288"/>
                <a:gd name="T9" fmla="*/ 318 h 356"/>
                <a:gd name="T10" fmla="*/ 250 w 288"/>
                <a:gd name="T11" fmla="*/ 356 h 356"/>
                <a:gd name="T12" fmla="*/ 288 w 288"/>
                <a:gd name="T13" fmla="*/ 106 h 356"/>
              </a:gdLst>
              <a:ahLst/>
              <a:cxnLst>
                <a:cxn ang="0">
                  <a:pos x="T0" y="T1"/>
                </a:cxn>
                <a:cxn ang="0">
                  <a:pos x="T2" y="T3"/>
                </a:cxn>
                <a:cxn ang="0">
                  <a:pos x="T4" y="T5"/>
                </a:cxn>
                <a:cxn ang="0">
                  <a:pos x="T6" y="T7"/>
                </a:cxn>
                <a:cxn ang="0">
                  <a:pos x="T8" y="T9"/>
                </a:cxn>
                <a:cxn ang="0">
                  <a:pos x="T10" y="T11"/>
                </a:cxn>
                <a:cxn ang="0">
                  <a:pos x="T12" y="T13"/>
                </a:cxn>
              </a:cxnLst>
              <a:rect l="0" t="0" r="r" b="b"/>
              <a:pathLst>
                <a:path w="288" h="356">
                  <a:moveTo>
                    <a:pt x="288" y="106"/>
                  </a:moveTo>
                  <a:lnTo>
                    <a:pt x="190" y="91"/>
                  </a:lnTo>
                  <a:lnTo>
                    <a:pt x="197" y="23"/>
                  </a:lnTo>
                  <a:lnTo>
                    <a:pt x="61" y="0"/>
                  </a:lnTo>
                  <a:lnTo>
                    <a:pt x="0" y="318"/>
                  </a:lnTo>
                  <a:lnTo>
                    <a:pt x="250" y="356"/>
                  </a:lnTo>
                  <a:lnTo>
                    <a:pt x="288" y="106"/>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32" name="Freeform 651"/>
            <p:cNvSpPr>
              <a:spLocks/>
            </p:cNvSpPr>
            <p:nvPr/>
          </p:nvSpPr>
          <p:spPr bwMode="auto">
            <a:xfrm>
              <a:off x="1998" y="1853"/>
              <a:ext cx="288" cy="356"/>
            </a:xfrm>
            <a:custGeom>
              <a:avLst/>
              <a:gdLst>
                <a:gd name="T0" fmla="*/ 288 w 288"/>
                <a:gd name="T1" fmla="*/ 106 h 356"/>
                <a:gd name="T2" fmla="*/ 190 w 288"/>
                <a:gd name="T3" fmla="*/ 91 h 356"/>
                <a:gd name="T4" fmla="*/ 197 w 288"/>
                <a:gd name="T5" fmla="*/ 23 h 356"/>
                <a:gd name="T6" fmla="*/ 61 w 288"/>
                <a:gd name="T7" fmla="*/ 0 h 356"/>
                <a:gd name="T8" fmla="*/ 0 w 288"/>
                <a:gd name="T9" fmla="*/ 318 h 356"/>
                <a:gd name="T10" fmla="*/ 250 w 288"/>
                <a:gd name="T11" fmla="*/ 356 h 356"/>
                <a:gd name="T12" fmla="*/ 288 w 288"/>
                <a:gd name="T13" fmla="*/ 106 h 356"/>
                <a:gd name="T14" fmla="*/ 288 w 288"/>
                <a:gd name="T15" fmla="*/ 114 h 3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 h="356">
                  <a:moveTo>
                    <a:pt x="288" y="106"/>
                  </a:moveTo>
                  <a:lnTo>
                    <a:pt x="190" y="91"/>
                  </a:lnTo>
                  <a:lnTo>
                    <a:pt x="197" y="23"/>
                  </a:lnTo>
                  <a:lnTo>
                    <a:pt x="61" y="0"/>
                  </a:lnTo>
                  <a:lnTo>
                    <a:pt x="0" y="318"/>
                  </a:lnTo>
                  <a:lnTo>
                    <a:pt x="250" y="356"/>
                  </a:lnTo>
                  <a:lnTo>
                    <a:pt x="288" y="106"/>
                  </a:lnTo>
                  <a:lnTo>
                    <a:pt x="288" y="11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33" name="Freeform 652"/>
            <p:cNvSpPr>
              <a:spLocks/>
            </p:cNvSpPr>
            <p:nvPr/>
          </p:nvSpPr>
          <p:spPr bwMode="auto">
            <a:xfrm>
              <a:off x="3936" y="1602"/>
              <a:ext cx="75" cy="160"/>
            </a:xfrm>
            <a:custGeom>
              <a:avLst/>
              <a:gdLst>
                <a:gd name="T0" fmla="*/ 75 w 75"/>
                <a:gd name="T1" fmla="*/ 31 h 160"/>
                <a:gd name="T2" fmla="*/ 60 w 75"/>
                <a:gd name="T3" fmla="*/ 46 h 160"/>
                <a:gd name="T4" fmla="*/ 53 w 75"/>
                <a:gd name="T5" fmla="*/ 99 h 160"/>
                <a:gd name="T6" fmla="*/ 60 w 75"/>
                <a:gd name="T7" fmla="*/ 152 h 160"/>
                <a:gd name="T8" fmla="*/ 30 w 75"/>
                <a:gd name="T9" fmla="*/ 160 h 160"/>
                <a:gd name="T10" fmla="*/ 7 w 75"/>
                <a:gd name="T11" fmla="*/ 99 h 160"/>
                <a:gd name="T12" fmla="*/ 0 w 75"/>
                <a:gd name="T13" fmla="*/ 46 h 160"/>
                <a:gd name="T14" fmla="*/ 0 w 75"/>
                <a:gd name="T15" fmla="*/ 16 h 160"/>
                <a:gd name="T16" fmla="*/ 68 w 75"/>
                <a:gd name="T17" fmla="*/ 0 h 160"/>
                <a:gd name="T18" fmla="*/ 75 w 75"/>
                <a:gd name="T19" fmla="*/ 3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160">
                  <a:moveTo>
                    <a:pt x="75" y="31"/>
                  </a:moveTo>
                  <a:lnTo>
                    <a:pt x="60" y="46"/>
                  </a:lnTo>
                  <a:lnTo>
                    <a:pt x="53" y="99"/>
                  </a:lnTo>
                  <a:lnTo>
                    <a:pt x="60" y="152"/>
                  </a:lnTo>
                  <a:lnTo>
                    <a:pt x="30" y="160"/>
                  </a:lnTo>
                  <a:lnTo>
                    <a:pt x="7" y="99"/>
                  </a:lnTo>
                  <a:lnTo>
                    <a:pt x="0" y="46"/>
                  </a:lnTo>
                  <a:lnTo>
                    <a:pt x="0" y="16"/>
                  </a:lnTo>
                  <a:lnTo>
                    <a:pt x="68" y="0"/>
                  </a:lnTo>
                  <a:lnTo>
                    <a:pt x="75" y="31"/>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34" name="Freeform 653"/>
            <p:cNvSpPr>
              <a:spLocks/>
            </p:cNvSpPr>
            <p:nvPr/>
          </p:nvSpPr>
          <p:spPr bwMode="auto">
            <a:xfrm>
              <a:off x="3936" y="1602"/>
              <a:ext cx="75" cy="160"/>
            </a:xfrm>
            <a:custGeom>
              <a:avLst/>
              <a:gdLst>
                <a:gd name="T0" fmla="*/ 75 w 75"/>
                <a:gd name="T1" fmla="*/ 31 h 160"/>
                <a:gd name="T2" fmla="*/ 60 w 75"/>
                <a:gd name="T3" fmla="*/ 46 h 160"/>
                <a:gd name="T4" fmla="*/ 53 w 75"/>
                <a:gd name="T5" fmla="*/ 99 h 160"/>
                <a:gd name="T6" fmla="*/ 60 w 75"/>
                <a:gd name="T7" fmla="*/ 152 h 160"/>
                <a:gd name="T8" fmla="*/ 30 w 75"/>
                <a:gd name="T9" fmla="*/ 160 h 160"/>
                <a:gd name="T10" fmla="*/ 7 w 75"/>
                <a:gd name="T11" fmla="*/ 99 h 160"/>
                <a:gd name="T12" fmla="*/ 0 w 75"/>
                <a:gd name="T13" fmla="*/ 46 h 160"/>
                <a:gd name="T14" fmla="*/ 0 w 75"/>
                <a:gd name="T15" fmla="*/ 16 h 160"/>
                <a:gd name="T16" fmla="*/ 68 w 75"/>
                <a:gd name="T17" fmla="*/ 0 h 160"/>
                <a:gd name="T18" fmla="*/ 75 w 75"/>
                <a:gd name="T19" fmla="*/ 31 h 160"/>
                <a:gd name="T20" fmla="*/ 75 w 75"/>
                <a:gd name="T21"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160">
                  <a:moveTo>
                    <a:pt x="75" y="31"/>
                  </a:moveTo>
                  <a:lnTo>
                    <a:pt x="60" y="46"/>
                  </a:lnTo>
                  <a:lnTo>
                    <a:pt x="53" y="99"/>
                  </a:lnTo>
                  <a:lnTo>
                    <a:pt x="60" y="152"/>
                  </a:lnTo>
                  <a:lnTo>
                    <a:pt x="30" y="160"/>
                  </a:lnTo>
                  <a:lnTo>
                    <a:pt x="7" y="99"/>
                  </a:lnTo>
                  <a:lnTo>
                    <a:pt x="0" y="46"/>
                  </a:lnTo>
                  <a:lnTo>
                    <a:pt x="0" y="16"/>
                  </a:lnTo>
                  <a:lnTo>
                    <a:pt x="68" y="0"/>
                  </a:lnTo>
                  <a:lnTo>
                    <a:pt x="75" y="31"/>
                  </a:lnTo>
                  <a:lnTo>
                    <a:pt x="75" y="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35" name="Freeform 654"/>
            <p:cNvSpPr>
              <a:spLocks/>
            </p:cNvSpPr>
            <p:nvPr/>
          </p:nvSpPr>
          <p:spPr bwMode="auto">
            <a:xfrm>
              <a:off x="3535" y="2020"/>
              <a:ext cx="393" cy="220"/>
            </a:xfrm>
            <a:custGeom>
              <a:avLst/>
              <a:gdLst>
                <a:gd name="T0" fmla="*/ 378 w 393"/>
                <a:gd name="T1" fmla="*/ 136 h 220"/>
                <a:gd name="T2" fmla="*/ 363 w 393"/>
                <a:gd name="T3" fmla="*/ 136 h 220"/>
                <a:gd name="T4" fmla="*/ 363 w 393"/>
                <a:gd name="T5" fmla="*/ 144 h 220"/>
                <a:gd name="T6" fmla="*/ 355 w 393"/>
                <a:gd name="T7" fmla="*/ 151 h 220"/>
                <a:gd name="T8" fmla="*/ 355 w 393"/>
                <a:gd name="T9" fmla="*/ 136 h 220"/>
                <a:gd name="T10" fmla="*/ 333 w 393"/>
                <a:gd name="T11" fmla="*/ 129 h 220"/>
                <a:gd name="T12" fmla="*/ 333 w 393"/>
                <a:gd name="T13" fmla="*/ 121 h 220"/>
                <a:gd name="T14" fmla="*/ 355 w 393"/>
                <a:gd name="T15" fmla="*/ 144 h 220"/>
                <a:gd name="T16" fmla="*/ 363 w 393"/>
                <a:gd name="T17" fmla="*/ 129 h 220"/>
                <a:gd name="T18" fmla="*/ 348 w 393"/>
                <a:gd name="T19" fmla="*/ 121 h 220"/>
                <a:gd name="T20" fmla="*/ 355 w 393"/>
                <a:gd name="T21" fmla="*/ 121 h 220"/>
                <a:gd name="T22" fmla="*/ 348 w 393"/>
                <a:gd name="T23" fmla="*/ 106 h 220"/>
                <a:gd name="T24" fmla="*/ 363 w 393"/>
                <a:gd name="T25" fmla="*/ 113 h 220"/>
                <a:gd name="T26" fmla="*/ 363 w 393"/>
                <a:gd name="T27" fmla="*/ 106 h 220"/>
                <a:gd name="T28" fmla="*/ 348 w 393"/>
                <a:gd name="T29" fmla="*/ 106 h 220"/>
                <a:gd name="T30" fmla="*/ 355 w 393"/>
                <a:gd name="T31" fmla="*/ 98 h 220"/>
                <a:gd name="T32" fmla="*/ 340 w 393"/>
                <a:gd name="T33" fmla="*/ 98 h 220"/>
                <a:gd name="T34" fmla="*/ 317 w 393"/>
                <a:gd name="T35" fmla="*/ 76 h 220"/>
                <a:gd name="T36" fmla="*/ 355 w 393"/>
                <a:gd name="T37" fmla="*/ 98 h 220"/>
                <a:gd name="T38" fmla="*/ 355 w 393"/>
                <a:gd name="T39" fmla="*/ 76 h 220"/>
                <a:gd name="T40" fmla="*/ 340 w 393"/>
                <a:gd name="T41" fmla="*/ 76 h 220"/>
                <a:gd name="T42" fmla="*/ 333 w 393"/>
                <a:gd name="T43" fmla="*/ 68 h 220"/>
                <a:gd name="T44" fmla="*/ 317 w 393"/>
                <a:gd name="T45" fmla="*/ 68 h 220"/>
                <a:gd name="T46" fmla="*/ 295 w 393"/>
                <a:gd name="T47" fmla="*/ 60 h 220"/>
                <a:gd name="T48" fmla="*/ 295 w 393"/>
                <a:gd name="T49" fmla="*/ 38 h 220"/>
                <a:gd name="T50" fmla="*/ 302 w 393"/>
                <a:gd name="T51" fmla="*/ 22 h 220"/>
                <a:gd name="T52" fmla="*/ 264 w 393"/>
                <a:gd name="T53" fmla="*/ 0 h 220"/>
                <a:gd name="T54" fmla="*/ 264 w 393"/>
                <a:gd name="T55" fmla="*/ 15 h 220"/>
                <a:gd name="T56" fmla="*/ 234 w 393"/>
                <a:gd name="T57" fmla="*/ 0 h 220"/>
                <a:gd name="T58" fmla="*/ 234 w 393"/>
                <a:gd name="T59" fmla="*/ 15 h 220"/>
                <a:gd name="T60" fmla="*/ 219 w 393"/>
                <a:gd name="T61" fmla="*/ 45 h 220"/>
                <a:gd name="T62" fmla="*/ 211 w 393"/>
                <a:gd name="T63" fmla="*/ 45 h 220"/>
                <a:gd name="T64" fmla="*/ 196 w 393"/>
                <a:gd name="T65" fmla="*/ 76 h 220"/>
                <a:gd name="T66" fmla="*/ 181 w 393"/>
                <a:gd name="T67" fmla="*/ 68 h 220"/>
                <a:gd name="T68" fmla="*/ 151 w 393"/>
                <a:gd name="T69" fmla="*/ 144 h 220"/>
                <a:gd name="T70" fmla="*/ 90 w 393"/>
                <a:gd name="T71" fmla="*/ 167 h 220"/>
                <a:gd name="T72" fmla="*/ 75 w 393"/>
                <a:gd name="T73" fmla="*/ 151 h 220"/>
                <a:gd name="T74" fmla="*/ 22 w 393"/>
                <a:gd name="T75" fmla="*/ 212 h 220"/>
                <a:gd name="T76" fmla="*/ 0 w 393"/>
                <a:gd name="T77" fmla="*/ 220 h 220"/>
                <a:gd name="T78" fmla="*/ 98 w 393"/>
                <a:gd name="T79" fmla="*/ 212 h 220"/>
                <a:gd name="T80" fmla="*/ 378 w 393"/>
                <a:gd name="T81" fmla="*/ 159 h 220"/>
                <a:gd name="T82" fmla="*/ 386 w 393"/>
                <a:gd name="T83" fmla="*/ 159 h 220"/>
                <a:gd name="T84" fmla="*/ 378 w 393"/>
                <a:gd name="T85" fmla="*/ 151 h 220"/>
                <a:gd name="T86" fmla="*/ 386 w 393"/>
                <a:gd name="T87" fmla="*/ 159 h 220"/>
                <a:gd name="T88" fmla="*/ 386 w 393"/>
                <a:gd name="T89" fmla="*/ 151 h 220"/>
                <a:gd name="T90" fmla="*/ 393 w 393"/>
                <a:gd name="T91" fmla="*/ 159 h 220"/>
                <a:gd name="T92" fmla="*/ 378 w 393"/>
                <a:gd name="T93" fmla="*/ 136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93" h="220">
                  <a:moveTo>
                    <a:pt x="378" y="136"/>
                  </a:moveTo>
                  <a:lnTo>
                    <a:pt x="363" y="136"/>
                  </a:lnTo>
                  <a:lnTo>
                    <a:pt x="363" y="144"/>
                  </a:lnTo>
                  <a:lnTo>
                    <a:pt x="355" y="151"/>
                  </a:lnTo>
                  <a:lnTo>
                    <a:pt x="355" y="136"/>
                  </a:lnTo>
                  <a:lnTo>
                    <a:pt x="333" y="129"/>
                  </a:lnTo>
                  <a:lnTo>
                    <a:pt x="333" y="121"/>
                  </a:lnTo>
                  <a:lnTo>
                    <a:pt x="355" y="144"/>
                  </a:lnTo>
                  <a:lnTo>
                    <a:pt x="363" y="129"/>
                  </a:lnTo>
                  <a:lnTo>
                    <a:pt x="348" y="121"/>
                  </a:lnTo>
                  <a:lnTo>
                    <a:pt x="355" y="121"/>
                  </a:lnTo>
                  <a:lnTo>
                    <a:pt x="348" y="106"/>
                  </a:lnTo>
                  <a:lnTo>
                    <a:pt x="363" y="113"/>
                  </a:lnTo>
                  <a:lnTo>
                    <a:pt x="363" y="106"/>
                  </a:lnTo>
                  <a:lnTo>
                    <a:pt x="348" y="106"/>
                  </a:lnTo>
                  <a:lnTo>
                    <a:pt x="355" y="98"/>
                  </a:lnTo>
                  <a:lnTo>
                    <a:pt x="340" y="98"/>
                  </a:lnTo>
                  <a:lnTo>
                    <a:pt x="317" y="76"/>
                  </a:lnTo>
                  <a:lnTo>
                    <a:pt x="355" y="98"/>
                  </a:lnTo>
                  <a:lnTo>
                    <a:pt x="355" y="76"/>
                  </a:lnTo>
                  <a:lnTo>
                    <a:pt x="340" y="76"/>
                  </a:lnTo>
                  <a:lnTo>
                    <a:pt x="333" y="68"/>
                  </a:lnTo>
                  <a:lnTo>
                    <a:pt x="317" y="68"/>
                  </a:lnTo>
                  <a:lnTo>
                    <a:pt x="295" y="60"/>
                  </a:lnTo>
                  <a:lnTo>
                    <a:pt x="295" y="38"/>
                  </a:lnTo>
                  <a:lnTo>
                    <a:pt x="302" y="22"/>
                  </a:lnTo>
                  <a:lnTo>
                    <a:pt x="264" y="0"/>
                  </a:lnTo>
                  <a:lnTo>
                    <a:pt x="264" y="15"/>
                  </a:lnTo>
                  <a:lnTo>
                    <a:pt x="234" y="0"/>
                  </a:lnTo>
                  <a:lnTo>
                    <a:pt x="234" y="15"/>
                  </a:lnTo>
                  <a:lnTo>
                    <a:pt x="219" y="45"/>
                  </a:lnTo>
                  <a:lnTo>
                    <a:pt x="211" y="45"/>
                  </a:lnTo>
                  <a:lnTo>
                    <a:pt x="196" y="76"/>
                  </a:lnTo>
                  <a:lnTo>
                    <a:pt x="181" y="68"/>
                  </a:lnTo>
                  <a:lnTo>
                    <a:pt x="151" y="144"/>
                  </a:lnTo>
                  <a:lnTo>
                    <a:pt x="90" y="167"/>
                  </a:lnTo>
                  <a:lnTo>
                    <a:pt x="75" y="151"/>
                  </a:lnTo>
                  <a:lnTo>
                    <a:pt x="22" y="212"/>
                  </a:lnTo>
                  <a:lnTo>
                    <a:pt x="0" y="220"/>
                  </a:lnTo>
                  <a:lnTo>
                    <a:pt x="98" y="212"/>
                  </a:lnTo>
                  <a:lnTo>
                    <a:pt x="378" y="159"/>
                  </a:lnTo>
                  <a:lnTo>
                    <a:pt x="386" y="159"/>
                  </a:lnTo>
                  <a:lnTo>
                    <a:pt x="378" y="151"/>
                  </a:lnTo>
                  <a:lnTo>
                    <a:pt x="386" y="159"/>
                  </a:lnTo>
                  <a:lnTo>
                    <a:pt x="386" y="151"/>
                  </a:lnTo>
                  <a:lnTo>
                    <a:pt x="393" y="159"/>
                  </a:lnTo>
                  <a:lnTo>
                    <a:pt x="378" y="136"/>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36" name="Freeform 655"/>
            <p:cNvSpPr>
              <a:spLocks/>
            </p:cNvSpPr>
            <p:nvPr/>
          </p:nvSpPr>
          <p:spPr bwMode="auto">
            <a:xfrm>
              <a:off x="3535" y="2020"/>
              <a:ext cx="393" cy="220"/>
            </a:xfrm>
            <a:custGeom>
              <a:avLst/>
              <a:gdLst>
                <a:gd name="T0" fmla="*/ 378 w 393"/>
                <a:gd name="T1" fmla="*/ 136 h 220"/>
                <a:gd name="T2" fmla="*/ 363 w 393"/>
                <a:gd name="T3" fmla="*/ 136 h 220"/>
                <a:gd name="T4" fmla="*/ 363 w 393"/>
                <a:gd name="T5" fmla="*/ 144 h 220"/>
                <a:gd name="T6" fmla="*/ 355 w 393"/>
                <a:gd name="T7" fmla="*/ 151 h 220"/>
                <a:gd name="T8" fmla="*/ 355 w 393"/>
                <a:gd name="T9" fmla="*/ 136 h 220"/>
                <a:gd name="T10" fmla="*/ 333 w 393"/>
                <a:gd name="T11" fmla="*/ 129 h 220"/>
                <a:gd name="T12" fmla="*/ 333 w 393"/>
                <a:gd name="T13" fmla="*/ 121 h 220"/>
                <a:gd name="T14" fmla="*/ 355 w 393"/>
                <a:gd name="T15" fmla="*/ 144 h 220"/>
                <a:gd name="T16" fmla="*/ 363 w 393"/>
                <a:gd name="T17" fmla="*/ 129 h 220"/>
                <a:gd name="T18" fmla="*/ 348 w 393"/>
                <a:gd name="T19" fmla="*/ 121 h 220"/>
                <a:gd name="T20" fmla="*/ 355 w 393"/>
                <a:gd name="T21" fmla="*/ 121 h 220"/>
                <a:gd name="T22" fmla="*/ 348 w 393"/>
                <a:gd name="T23" fmla="*/ 106 h 220"/>
                <a:gd name="T24" fmla="*/ 363 w 393"/>
                <a:gd name="T25" fmla="*/ 113 h 220"/>
                <a:gd name="T26" fmla="*/ 363 w 393"/>
                <a:gd name="T27" fmla="*/ 106 h 220"/>
                <a:gd name="T28" fmla="*/ 348 w 393"/>
                <a:gd name="T29" fmla="*/ 106 h 220"/>
                <a:gd name="T30" fmla="*/ 355 w 393"/>
                <a:gd name="T31" fmla="*/ 98 h 220"/>
                <a:gd name="T32" fmla="*/ 340 w 393"/>
                <a:gd name="T33" fmla="*/ 98 h 220"/>
                <a:gd name="T34" fmla="*/ 317 w 393"/>
                <a:gd name="T35" fmla="*/ 76 h 220"/>
                <a:gd name="T36" fmla="*/ 355 w 393"/>
                <a:gd name="T37" fmla="*/ 98 h 220"/>
                <a:gd name="T38" fmla="*/ 355 w 393"/>
                <a:gd name="T39" fmla="*/ 76 h 220"/>
                <a:gd name="T40" fmla="*/ 340 w 393"/>
                <a:gd name="T41" fmla="*/ 76 h 220"/>
                <a:gd name="T42" fmla="*/ 333 w 393"/>
                <a:gd name="T43" fmla="*/ 68 h 220"/>
                <a:gd name="T44" fmla="*/ 317 w 393"/>
                <a:gd name="T45" fmla="*/ 68 h 220"/>
                <a:gd name="T46" fmla="*/ 295 w 393"/>
                <a:gd name="T47" fmla="*/ 60 h 220"/>
                <a:gd name="T48" fmla="*/ 295 w 393"/>
                <a:gd name="T49" fmla="*/ 38 h 220"/>
                <a:gd name="T50" fmla="*/ 302 w 393"/>
                <a:gd name="T51" fmla="*/ 22 h 220"/>
                <a:gd name="T52" fmla="*/ 264 w 393"/>
                <a:gd name="T53" fmla="*/ 0 h 220"/>
                <a:gd name="T54" fmla="*/ 264 w 393"/>
                <a:gd name="T55" fmla="*/ 15 h 220"/>
                <a:gd name="T56" fmla="*/ 234 w 393"/>
                <a:gd name="T57" fmla="*/ 0 h 220"/>
                <a:gd name="T58" fmla="*/ 234 w 393"/>
                <a:gd name="T59" fmla="*/ 15 h 220"/>
                <a:gd name="T60" fmla="*/ 219 w 393"/>
                <a:gd name="T61" fmla="*/ 45 h 220"/>
                <a:gd name="T62" fmla="*/ 211 w 393"/>
                <a:gd name="T63" fmla="*/ 45 h 220"/>
                <a:gd name="T64" fmla="*/ 196 w 393"/>
                <a:gd name="T65" fmla="*/ 76 h 220"/>
                <a:gd name="T66" fmla="*/ 181 w 393"/>
                <a:gd name="T67" fmla="*/ 68 h 220"/>
                <a:gd name="T68" fmla="*/ 151 w 393"/>
                <a:gd name="T69" fmla="*/ 144 h 220"/>
                <a:gd name="T70" fmla="*/ 90 w 393"/>
                <a:gd name="T71" fmla="*/ 167 h 220"/>
                <a:gd name="T72" fmla="*/ 75 w 393"/>
                <a:gd name="T73" fmla="*/ 151 h 220"/>
                <a:gd name="T74" fmla="*/ 22 w 393"/>
                <a:gd name="T75" fmla="*/ 212 h 220"/>
                <a:gd name="T76" fmla="*/ 0 w 393"/>
                <a:gd name="T77" fmla="*/ 220 h 220"/>
                <a:gd name="T78" fmla="*/ 98 w 393"/>
                <a:gd name="T79" fmla="*/ 212 h 220"/>
                <a:gd name="T80" fmla="*/ 378 w 393"/>
                <a:gd name="T81" fmla="*/ 159 h 220"/>
                <a:gd name="T82" fmla="*/ 386 w 393"/>
                <a:gd name="T83" fmla="*/ 159 h 220"/>
                <a:gd name="T84" fmla="*/ 378 w 393"/>
                <a:gd name="T85" fmla="*/ 151 h 220"/>
                <a:gd name="T86" fmla="*/ 386 w 393"/>
                <a:gd name="T87" fmla="*/ 159 h 220"/>
                <a:gd name="T88" fmla="*/ 386 w 393"/>
                <a:gd name="T89" fmla="*/ 151 h 220"/>
                <a:gd name="T90" fmla="*/ 393 w 393"/>
                <a:gd name="T91" fmla="*/ 159 h 220"/>
                <a:gd name="T92" fmla="*/ 378 w 393"/>
                <a:gd name="T93" fmla="*/ 136 h 220"/>
                <a:gd name="T94" fmla="*/ 378 w 393"/>
                <a:gd name="T95" fmla="*/ 144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3" h="220">
                  <a:moveTo>
                    <a:pt x="378" y="136"/>
                  </a:moveTo>
                  <a:lnTo>
                    <a:pt x="363" y="136"/>
                  </a:lnTo>
                  <a:lnTo>
                    <a:pt x="363" y="144"/>
                  </a:lnTo>
                  <a:lnTo>
                    <a:pt x="355" y="151"/>
                  </a:lnTo>
                  <a:lnTo>
                    <a:pt x="355" y="136"/>
                  </a:lnTo>
                  <a:lnTo>
                    <a:pt x="333" y="129"/>
                  </a:lnTo>
                  <a:lnTo>
                    <a:pt x="333" y="121"/>
                  </a:lnTo>
                  <a:lnTo>
                    <a:pt x="355" y="144"/>
                  </a:lnTo>
                  <a:lnTo>
                    <a:pt x="363" y="129"/>
                  </a:lnTo>
                  <a:lnTo>
                    <a:pt x="348" y="121"/>
                  </a:lnTo>
                  <a:lnTo>
                    <a:pt x="355" y="121"/>
                  </a:lnTo>
                  <a:lnTo>
                    <a:pt x="348" y="106"/>
                  </a:lnTo>
                  <a:lnTo>
                    <a:pt x="363" y="113"/>
                  </a:lnTo>
                  <a:lnTo>
                    <a:pt x="363" y="106"/>
                  </a:lnTo>
                  <a:lnTo>
                    <a:pt x="348" y="106"/>
                  </a:lnTo>
                  <a:lnTo>
                    <a:pt x="355" y="98"/>
                  </a:lnTo>
                  <a:lnTo>
                    <a:pt x="340" y="98"/>
                  </a:lnTo>
                  <a:lnTo>
                    <a:pt x="317" y="76"/>
                  </a:lnTo>
                  <a:lnTo>
                    <a:pt x="355" y="98"/>
                  </a:lnTo>
                  <a:lnTo>
                    <a:pt x="355" y="76"/>
                  </a:lnTo>
                  <a:lnTo>
                    <a:pt x="340" y="76"/>
                  </a:lnTo>
                  <a:lnTo>
                    <a:pt x="333" y="68"/>
                  </a:lnTo>
                  <a:lnTo>
                    <a:pt x="317" y="68"/>
                  </a:lnTo>
                  <a:lnTo>
                    <a:pt x="295" y="60"/>
                  </a:lnTo>
                  <a:lnTo>
                    <a:pt x="295" y="38"/>
                  </a:lnTo>
                  <a:lnTo>
                    <a:pt x="302" y="22"/>
                  </a:lnTo>
                  <a:lnTo>
                    <a:pt x="264" y="0"/>
                  </a:lnTo>
                  <a:lnTo>
                    <a:pt x="264" y="15"/>
                  </a:lnTo>
                  <a:lnTo>
                    <a:pt x="234" y="0"/>
                  </a:lnTo>
                  <a:lnTo>
                    <a:pt x="234" y="15"/>
                  </a:lnTo>
                  <a:lnTo>
                    <a:pt x="219" y="45"/>
                  </a:lnTo>
                  <a:lnTo>
                    <a:pt x="211" y="45"/>
                  </a:lnTo>
                  <a:lnTo>
                    <a:pt x="196" y="76"/>
                  </a:lnTo>
                  <a:lnTo>
                    <a:pt x="181" y="68"/>
                  </a:lnTo>
                  <a:lnTo>
                    <a:pt x="151" y="144"/>
                  </a:lnTo>
                  <a:lnTo>
                    <a:pt x="90" y="167"/>
                  </a:lnTo>
                  <a:lnTo>
                    <a:pt x="75" y="151"/>
                  </a:lnTo>
                  <a:lnTo>
                    <a:pt x="22" y="212"/>
                  </a:lnTo>
                  <a:lnTo>
                    <a:pt x="0" y="220"/>
                  </a:lnTo>
                  <a:lnTo>
                    <a:pt x="98" y="212"/>
                  </a:lnTo>
                  <a:lnTo>
                    <a:pt x="378" y="159"/>
                  </a:lnTo>
                  <a:lnTo>
                    <a:pt x="386" y="159"/>
                  </a:lnTo>
                  <a:lnTo>
                    <a:pt x="378" y="151"/>
                  </a:lnTo>
                  <a:lnTo>
                    <a:pt x="386" y="159"/>
                  </a:lnTo>
                  <a:lnTo>
                    <a:pt x="386" y="151"/>
                  </a:lnTo>
                  <a:lnTo>
                    <a:pt x="393" y="159"/>
                  </a:lnTo>
                  <a:lnTo>
                    <a:pt x="378" y="136"/>
                  </a:lnTo>
                  <a:lnTo>
                    <a:pt x="378" y="14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37" name="Freeform 656"/>
            <p:cNvSpPr>
              <a:spLocks/>
            </p:cNvSpPr>
            <p:nvPr/>
          </p:nvSpPr>
          <p:spPr bwMode="auto">
            <a:xfrm>
              <a:off x="3913" y="2080"/>
              <a:ext cx="15" cy="61"/>
            </a:xfrm>
            <a:custGeom>
              <a:avLst/>
              <a:gdLst>
                <a:gd name="T0" fmla="*/ 15 w 15"/>
                <a:gd name="T1" fmla="*/ 0 h 61"/>
                <a:gd name="T2" fmla="*/ 8 w 15"/>
                <a:gd name="T3" fmla="*/ 8 h 61"/>
                <a:gd name="T4" fmla="*/ 0 w 15"/>
                <a:gd name="T5" fmla="*/ 38 h 61"/>
                <a:gd name="T6" fmla="*/ 0 w 15"/>
                <a:gd name="T7" fmla="*/ 61 h 61"/>
                <a:gd name="T8" fmla="*/ 15 w 15"/>
                <a:gd name="T9" fmla="*/ 0 h 61"/>
              </a:gdLst>
              <a:ahLst/>
              <a:cxnLst>
                <a:cxn ang="0">
                  <a:pos x="T0" y="T1"/>
                </a:cxn>
                <a:cxn ang="0">
                  <a:pos x="T2" y="T3"/>
                </a:cxn>
                <a:cxn ang="0">
                  <a:pos x="T4" y="T5"/>
                </a:cxn>
                <a:cxn ang="0">
                  <a:pos x="T6" y="T7"/>
                </a:cxn>
                <a:cxn ang="0">
                  <a:pos x="T8" y="T9"/>
                </a:cxn>
              </a:cxnLst>
              <a:rect l="0" t="0" r="r" b="b"/>
              <a:pathLst>
                <a:path w="15" h="61">
                  <a:moveTo>
                    <a:pt x="15" y="0"/>
                  </a:moveTo>
                  <a:lnTo>
                    <a:pt x="8" y="8"/>
                  </a:lnTo>
                  <a:lnTo>
                    <a:pt x="0" y="38"/>
                  </a:lnTo>
                  <a:lnTo>
                    <a:pt x="0" y="61"/>
                  </a:lnTo>
                  <a:lnTo>
                    <a:pt x="15" y="0"/>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38" name="Freeform 657"/>
            <p:cNvSpPr>
              <a:spLocks/>
            </p:cNvSpPr>
            <p:nvPr/>
          </p:nvSpPr>
          <p:spPr bwMode="auto">
            <a:xfrm>
              <a:off x="3913" y="2080"/>
              <a:ext cx="15" cy="61"/>
            </a:xfrm>
            <a:custGeom>
              <a:avLst/>
              <a:gdLst>
                <a:gd name="T0" fmla="*/ 15 w 15"/>
                <a:gd name="T1" fmla="*/ 0 h 61"/>
                <a:gd name="T2" fmla="*/ 8 w 15"/>
                <a:gd name="T3" fmla="*/ 8 h 61"/>
                <a:gd name="T4" fmla="*/ 0 w 15"/>
                <a:gd name="T5" fmla="*/ 38 h 61"/>
                <a:gd name="T6" fmla="*/ 0 w 15"/>
                <a:gd name="T7" fmla="*/ 61 h 61"/>
                <a:gd name="T8" fmla="*/ 15 w 15"/>
                <a:gd name="T9" fmla="*/ 0 h 61"/>
                <a:gd name="T10" fmla="*/ 15 w 15"/>
                <a:gd name="T11" fmla="*/ 8 h 61"/>
              </a:gdLst>
              <a:ahLst/>
              <a:cxnLst>
                <a:cxn ang="0">
                  <a:pos x="T0" y="T1"/>
                </a:cxn>
                <a:cxn ang="0">
                  <a:pos x="T2" y="T3"/>
                </a:cxn>
                <a:cxn ang="0">
                  <a:pos x="T4" y="T5"/>
                </a:cxn>
                <a:cxn ang="0">
                  <a:pos x="T6" y="T7"/>
                </a:cxn>
                <a:cxn ang="0">
                  <a:pos x="T8" y="T9"/>
                </a:cxn>
                <a:cxn ang="0">
                  <a:pos x="T10" y="T11"/>
                </a:cxn>
              </a:cxnLst>
              <a:rect l="0" t="0" r="r" b="b"/>
              <a:pathLst>
                <a:path w="15" h="61">
                  <a:moveTo>
                    <a:pt x="15" y="0"/>
                  </a:moveTo>
                  <a:lnTo>
                    <a:pt x="8" y="8"/>
                  </a:lnTo>
                  <a:lnTo>
                    <a:pt x="0" y="38"/>
                  </a:lnTo>
                  <a:lnTo>
                    <a:pt x="0" y="61"/>
                  </a:lnTo>
                  <a:lnTo>
                    <a:pt x="15" y="0"/>
                  </a:lnTo>
                  <a:lnTo>
                    <a:pt x="15"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39" name="Freeform 658"/>
            <p:cNvSpPr>
              <a:spLocks/>
            </p:cNvSpPr>
            <p:nvPr/>
          </p:nvSpPr>
          <p:spPr bwMode="auto">
            <a:xfrm>
              <a:off x="1680" y="1329"/>
              <a:ext cx="341" cy="251"/>
            </a:xfrm>
            <a:custGeom>
              <a:avLst/>
              <a:gdLst>
                <a:gd name="T0" fmla="*/ 303 w 341"/>
                <a:gd name="T1" fmla="*/ 228 h 251"/>
                <a:gd name="T2" fmla="*/ 341 w 341"/>
                <a:gd name="T3" fmla="*/ 61 h 251"/>
                <a:gd name="T4" fmla="*/ 99 w 341"/>
                <a:gd name="T5" fmla="*/ 0 h 251"/>
                <a:gd name="T6" fmla="*/ 106 w 341"/>
                <a:gd name="T7" fmla="*/ 31 h 251"/>
                <a:gd name="T8" fmla="*/ 91 w 341"/>
                <a:gd name="T9" fmla="*/ 38 h 251"/>
                <a:gd name="T10" fmla="*/ 106 w 341"/>
                <a:gd name="T11" fmla="*/ 46 h 251"/>
                <a:gd name="T12" fmla="*/ 99 w 341"/>
                <a:gd name="T13" fmla="*/ 53 h 251"/>
                <a:gd name="T14" fmla="*/ 99 w 341"/>
                <a:gd name="T15" fmla="*/ 61 h 251"/>
                <a:gd name="T16" fmla="*/ 106 w 341"/>
                <a:gd name="T17" fmla="*/ 69 h 251"/>
                <a:gd name="T18" fmla="*/ 91 w 341"/>
                <a:gd name="T19" fmla="*/ 84 h 251"/>
                <a:gd name="T20" fmla="*/ 91 w 341"/>
                <a:gd name="T21" fmla="*/ 107 h 251"/>
                <a:gd name="T22" fmla="*/ 61 w 341"/>
                <a:gd name="T23" fmla="*/ 114 h 251"/>
                <a:gd name="T24" fmla="*/ 53 w 341"/>
                <a:gd name="T25" fmla="*/ 114 h 251"/>
                <a:gd name="T26" fmla="*/ 69 w 341"/>
                <a:gd name="T27" fmla="*/ 99 h 251"/>
                <a:gd name="T28" fmla="*/ 69 w 341"/>
                <a:gd name="T29" fmla="*/ 114 h 251"/>
                <a:gd name="T30" fmla="*/ 76 w 341"/>
                <a:gd name="T31" fmla="*/ 99 h 251"/>
                <a:gd name="T32" fmla="*/ 84 w 341"/>
                <a:gd name="T33" fmla="*/ 91 h 251"/>
                <a:gd name="T34" fmla="*/ 76 w 341"/>
                <a:gd name="T35" fmla="*/ 91 h 251"/>
                <a:gd name="T36" fmla="*/ 84 w 341"/>
                <a:gd name="T37" fmla="*/ 76 h 251"/>
                <a:gd name="T38" fmla="*/ 91 w 341"/>
                <a:gd name="T39" fmla="*/ 84 h 251"/>
                <a:gd name="T40" fmla="*/ 91 w 341"/>
                <a:gd name="T41" fmla="*/ 69 h 251"/>
                <a:gd name="T42" fmla="*/ 61 w 341"/>
                <a:gd name="T43" fmla="*/ 91 h 251"/>
                <a:gd name="T44" fmla="*/ 69 w 341"/>
                <a:gd name="T45" fmla="*/ 99 h 251"/>
                <a:gd name="T46" fmla="*/ 53 w 341"/>
                <a:gd name="T47" fmla="*/ 99 h 251"/>
                <a:gd name="T48" fmla="*/ 76 w 341"/>
                <a:gd name="T49" fmla="*/ 69 h 251"/>
                <a:gd name="T50" fmla="*/ 84 w 341"/>
                <a:gd name="T51" fmla="*/ 53 h 251"/>
                <a:gd name="T52" fmla="*/ 76 w 341"/>
                <a:gd name="T53" fmla="*/ 61 h 251"/>
                <a:gd name="T54" fmla="*/ 69 w 341"/>
                <a:gd name="T55" fmla="*/ 46 h 251"/>
                <a:gd name="T56" fmla="*/ 38 w 341"/>
                <a:gd name="T57" fmla="*/ 38 h 251"/>
                <a:gd name="T58" fmla="*/ 8 w 341"/>
                <a:gd name="T59" fmla="*/ 16 h 251"/>
                <a:gd name="T60" fmla="*/ 8 w 341"/>
                <a:gd name="T61" fmla="*/ 107 h 251"/>
                <a:gd name="T62" fmla="*/ 16 w 341"/>
                <a:gd name="T63" fmla="*/ 114 h 251"/>
                <a:gd name="T64" fmla="*/ 8 w 341"/>
                <a:gd name="T65" fmla="*/ 114 h 251"/>
                <a:gd name="T66" fmla="*/ 8 w 341"/>
                <a:gd name="T67" fmla="*/ 122 h 251"/>
                <a:gd name="T68" fmla="*/ 16 w 341"/>
                <a:gd name="T69" fmla="*/ 129 h 251"/>
                <a:gd name="T70" fmla="*/ 0 w 341"/>
                <a:gd name="T71" fmla="*/ 144 h 251"/>
                <a:gd name="T72" fmla="*/ 0 w 341"/>
                <a:gd name="T73" fmla="*/ 129 h 251"/>
                <a:gd name="T74" fmla="*/ 0 w 341"/>
                <a:gd name="T75" fmla="*/ 152 h 251"/>
                <a:gd name="T76" fmla="*/ 16 w 341"/>
                <a:gd name="T77" fmla="*/ 160 h 251"/>
                <a:gd name="T78" fmla="*/ 23 w 341"/>
                <a:gd name="T79" fmla="*/ 160 h 251"/>
                <a:gd name="T80" fmla="*/ 31 w 341"/>
                <a:gd name="T81" fmla="*/ 167 h 251"/>
                <a:gd name="T82" fmla="*/ 46 w 341"/>
                <a:gd name="T83" fmla="*/ 175 h 251"/>
                <a:gd name="T84" fmla="*/ 38 w 341"/>
                <a:gd name="T85" fmla="*/ 205 h 251"/>
                <a:gd name="T86" fmla="*/ 61 w 341"/>
                <a:gd name="T87" fmla="*/ 220 h 251"/>
                <a:gd name="T88" fmla="*/ 84 w 341"/>
                <a:gd name="T89" fmla="*/ 213 h 251"/>
                <a:gd name="T90" fmla="*/ 106 w 341"/>
                <a:gd name="T91" fmla="*/ 228 h 251"/>
                <a:gd name="T92" fmla="*/ 212 w 341"/>
                <a:gd name="T93" fmla="*/ 228 h 251"/>
                <a:gd name="T94" fmla="*/ 303 w 341"/>
                <a:gd name="T95" fmla="*/ 251 h 251"/>
                <a:gd name="T96" fmla="*/ 303 w 341"/>
                <a:gd name="T97" fmla="*/ 228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1" h="251">
                  <a:moveTo>
                    <a:pt x="303" y="228"/>
                  </a:moveTo>
                  <a:lnTo>
                    <a:pt x="341" y="61"/>
                  </a:lnTo>
                  <a:lnTo>
                    <a:pt x="99" y="0"/>
                  </a:lnTo>
                  <a:lnTo>
                    <a:pt x="106" y="31"/>
                  </a:lnTo>
                  <a:lnTo>
                    <a:pt x="91" y="38"/>
                  </a:lnTo>
                  <a:lnTo>
                    <a:pt x="106" y="46"/>
                  </a:lnTo>
                  <a:lnTo>
                    <a:pt x="99" y="53"/>
                  </a:lnTo>
                  <a:lnTo>
                    <a:pt x="99" y="61"/>
                  </a:lnTo>
                  <a:lnTo>
                    <a:pt x="106" y="69"/>
                  </a:lnTo>
                  <a:lnTo>
                    <a:pt x="91" y="84"/>
                  </a:lnTo>
                  <a:lnTo>
                    <a:pt x="91" y="107"/>
                  </a:lnTo>
                  <a:lnTo>
                    <a:pt x="61" y="114"/>
                  </a:lnTo>
                  <a:lnTo>
                    <a:pt x="53" y="114"/>
                  </a:lnTo>
                  <a:lnTo>
                    <a:pt x="69" y="99"/>
                  </a:lnTo>
                  <a:lnTo>
                    <a:pt x="69" y="114"/>
                  </a:lnTo>
                  <a:lnTo>
                    <a:pt x="76" y="99"/>
                  </a:lnTo>
                  <a:lnTo>
                    <a:pt x="84" y="91"/>
                  </a:lnTo>
                  <a:lnTo>
                    <a:pt x="76" y="91"/>
                  </a:lnTo>
                  <a:lnTo>
                    <a:pt x="84" y="76"/>
                  </a:lnTo>
                  <a:lnTo>
                    <a:pt x="91" y="84"/>
                  </a:lnTo>
                  <a:lnTo>
                    <a:pt x="91" y="69"/>
                  </a:lnTo>
                  <a:lnTo>
                    <a:pt x="61" y="91"/>
                  </a:lnTo>
                  <a:lnTo>
                    <a:pt x="69" y="99"/>
                  </a:lnTo>
                  <a:lnTo>
                    <a:pt x="53" y="99"/>
                  </a:lnTo>
                  <a:lnTo>
                    <a:pt x="76" y="69"/>
                  </a:lnTo>
                  <a:lnTo>
                    <a:pt x="84" y="53"/>
                  </a:lnTo>
                  <a:lnTo>
                    <a:pt x="76" y="61"/>
                  </a:lnTo>
                  <a:lnTo>
                    <a:pt x="69" y="46"/>
                  </a:lnTo>
                  <a:lnTo>
                    <a:pt x="38" y="38"/>
                  </a:lnTo>
                  <a:lnTo>
                    <a:pt x="8" y="16"/>
                  </a:lnTo>
                  <a:lnTo>
                    <a:pt x="8" y="107"/>
                  </a:lnTo>
                  <a:lnTo>
                    <a:pt x="16" y="114"/>
                  </a:lnTo>
                  <a:lnTo>
                    <a:pt x="8" y="114"/>
                  </a:lnTo>
                  <a:lnTo>
                    <a:pt x="8" y="122"/>
                  </a:lnTo>
                  <a:lnTo>
                    <a:pt x="16" y="129"/>
                  </a:lnTo>
                  <a:lnTo>
                    <a:pt x="0" y="144"/>
                  </a:lnTo>
                  <a:lnTo>
                    <a:pt x="0" y="129"/>
                  </a:lnTo>
                  <a:lnTo>
                    <a:pt x="0" y="152"/>
                  </a:lnTo>
                  <a:lnTo>
                    <a:pt x="16" y="160"/>
                  </a:lnTo>
                  <a:lnTo>
                    <a:pt x="23" y="160"/>
                  </a:lnTo>
                  <a:lnTo>
                    <a:pt x="31" y="167"/>
                  </a:lnTo>
                  <a:lnTo>
                    <a:pt x="46" y="175"/>
                  </a:lnTo>
                  <a:lnTo>
                    <a:pt x="38" y="205"/>
                  </a:lnTo>
                  <a:lnTo>
                    <a:pt x="61" y="220"/>
                  </a:lnTo>
                  <a:lnTo>
                    <a:pt x="84" y="213"/>
                  </a:lnTo>
                  <a:lnTo>
                    <a:pt x="106" y="228"/>
                  </a:lnTo>
                  <a:lnTo>
                    <a:pt x="212" y="228"/>
                  </a:lnTo>
                  <a:lnTo>
                    <a:pt x="303" y="251"/>
                  </a:lnTo>
                  <a:lnTo>
                    <a:pt x="303" y="228"/>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40" name="Freeform 659"/>
            <p:cNvSpPr>
              <a:spLocks/>
            </p:cNvSpPr>
            <p:nvPr/>
          </p:nvSpPr>
          <p:spPr bwMode="auto">
            <a:xfrm>
              <a:off x="1680" y="1329"/>
              <a:ext cx="341" cy="251"/>
            </a:xfrm>
            <a:custGeom>
              <a:avLst/>
              <a:gdLst>
                <a:gd name="T0" fmla="*/ 303 w 341"/>
                <a:gd name="T1" fmla="*/ 228 h 251"/>
                <a:gd name="T2" fmla="*/ 341 w 341"/>
                <a:gd name="T3" fmla="*/ 61 h 251"/>
                <a:gd name="T4" fmla="*/ 99 w 341"/>
                <a:gd name="T5" fmla="*/ 0 h 251"/>
                <a:gd name="T6" fmla="*/ 106 w 341"/>
                <a:gd name="T7" fmla="*/ 31 h 251"/>
                <a:gd name="T8" fmla="*/ 91 w 341"/>
                <a:gd name="T9" fmla="*/ 38 h 251"/>
                <a:gd name="T10" fmla="*/ 106 w 341"/>
                <a:gd name="T11" fmla="*/ 46 h 251"/>
                <a:gd name="T12" fmla="*/ 99 w 341"/>
                <a:gd name="T13" fmla="*/ 53 h 251"/>
                <a:gd name="T14" fmla="*/ 99 w 341"/>
                <a:gd name="T15" fmla="*/ 61 h 251"/>
                <a:gd name="T16" fmla="*/ 106 w 341"/>
                <a:gd name="T17" fmla="*/ 69 h 251"/>
                <a:gd name="T18" fmla="*/ 91 w 341"/>
                <a:gd name="T19" fmla="*/ 84 h 251"/>
                <a:gd name="T20" fmla="*/ 91 w 341"/>
                <a:gd name="T21" fmla="*/ 107 h 251"/>
                <a:gd name="T22" fmla="*/ 61 w 341"/>
                <a:gd name="T23" fmla="*/ 114 h 251"/>
                <a:gd name="T24" fmla="*/ 53 w 341"/>
                <a:gd name="T25" fmla="*/ 114 h 251"/>
                <a:gd name="T26" fmla="*/ 69 w 341"/>
                <a:gd name="T27" fmla="*/ 99 h 251"/>
                <a:gd name="T28" fmla="*/ 69 w 341"/>
                <a:gd name="T29" fmla="*/ 114 h 251"/>
                <a:gd name="T30" fmla="*/ 76 w 341"/>
                <a:gd name="T31" fmla="*/ 99 h 251"/>
                <a:gd name="T32" fmla="*/ 84 w 341"/>
                <a:gd name="T33" fmla="*/ 91 h 251"/>
                <a:gd name="T34" fmla="*/ 76 w 341"/>
                <a:gd name="T35" fmla="*/ 91 h 251"/>
                <a:gd name="T36" fmla="*/ 84 w 341"/>
                <a:gd name="T37" fmla="*/ 76 h 251"/>
                <a:gd name="T38" fmla="*/ 91 w 341"/>
                <a:gd name="T39" fmla="*/ 84 h 251"/>
                <a:gd name="T40" fmla="*/ 91 w 341"/>
                <a:gd name="T41" fmla="*/ 69 h 251"/>
                <a:gd name="T42" fmla="*/ 61 w 341"/>
                <a:gd name="T43" fmla="*/ 91 h 251"/>
                <a:gd name="T44" fmla="*/ 69 w 341"/>
                <a:gd name="T45" fmla="*/ 99 h 251"/>
                <a:gd name="T46" fmla="*/ 53 w 341"/>
                <a:gd name="T47" fmla="*/ 99 h 251"/>
                <a:gd name="T48" fmla="*/ 76 w 341"/>
                <a:gd name="T49" fmla="*/ 69 h 251"/>
                <a:gd name="T50" fmla="*/ 84 w 341"/>
                <a:gd name="T51" fmla="*/ 53 h 251"/>
                <a:gd name="T52" fmla="*/ 76 w 341"/>
                <a:gd name="T53" fmla="*/ 61 h 251"/>
                <a:gd name="T54" fmla="*/ 69 w 341"/>
                <a:gd name="T55" fmla="*/ 46 h 251"/>
                <a:gd name="T56" fmla="*/ 38 w 341"/>
                <a:gd name="T57" fmla="*/ 38 h 251"/>
                <a:gd name="T58" fmla="*/ 8 w 341"/>
                <a:gd name="T59" fmla="*/ 16 h 251"/>
                <a:gd name="T60" fmla="*/ 8 w 341"/>
                <a:gd name="T61" fmla="*/ 107 h 251"/>
                <a:gd name="T62" fmla="*/ 16 w 341"/>
                <a:gd name="T63" fmla="*/ 114 h 251"/>
                <a:gd name="T64" fmla="*/ 8 w 341"/>
                <a:gd name="T65" fmla="*/ 114 h 251"/>
                <a:gd name="T66" fmla="*/ 8 w 341"/>
                <a:gd name="T67" fmla="*/ 122 h 251"/>
                <a:gd name="T68" fmla="*/ 16 w 341"/>
                <a:gd name="T69" fmla="*/ 129 h 251"/>
                <a:gd name="T70" fmla="*/ 0 w 341"/>
                <a:gd name="T71" fmla="*/ 144 h 251"/>
                <a:gd name="T72" fmla="*/ 0 w 341"/>
                <a:gd name="T73" fmla="*/ 129 h 251"/>
                <a:gd name="T74" fmla="*/ 0 w 341"/>
                <a:gd name="T75" fmla="*/ 152 h 251"/>
                <a:gd name="T76" fmla="*/ 16 w 341"/>
                <a:gd name="T77" fmla="*/ 160 h 251"/>
                <a:gd name="T78" fmla="*/ 23 w 341"/>
                <a:gd name="T79" fmla="*/ 160 h 251"/>
                <a:gd name="T80" fmla="*/ 31 w 341"/>
                <a:gd name="T81" fmla="*/ 167 h 251"/>
                <a:gd name="T82" fmla="*/ 46 w 341"/>
                <a:gd name="T83" fmla="*/ 175 h 251"/>
                <a:gd name="T84" fmla="*/ 38 w 341"/>
                <a:gd name="T85" fmla="*/ 205 h 251"/>
                <a:gd name="T86" fmla="*/ 61 w 341"/>
                <a:gd name="T87" fmla="*/ 220 h 251"/>
                <a:gd name="T88" fmla="*/ 84 w 341"/>
                <a:gd name="T89" fmla="*/ 213 h 251"/>
                <a:gd name="T90" fmla="*/ 106 w 341"/>
                <a:gd name="T91" fmla="*/ 228 h 251"/>
                <a:gd name="T92" fmla="*/ 212 w 341"/>
                <a:gd name="T93" fmla="*/ 228 h 251"/>
                <a:gd name="T94" fmla="*/ 303 w 341"/>
                <a:gd name="T95" fmla="*/ 251 h 251"/>
                <a:gd name="T96" fmla="*/ 303 w 341"/>
                <a:gd name="T97" fmla="*/ 228 h 251"/>
                <a:gd name="T98" fmla="*/ 303 w 341"/>
                <a:gd name="T99" fmla="*/ 236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1" h="251">
                  <a:moveTo>
                    <a:pt x="303" y="228"/>
                  </a:moveTo>
                  <a:lnTo>
                    <a:pt x="341" y="61"/>
                  </a:lnTo>
                  <a:lnTo>
                    <a:pt x="99" y="0"/>
                  </a:lnTo>
                  <a:lnTo>
                    <a:pt x="106" y="31"/>
                  </a:lnTo>
                  <a:lnTo>
                    <a:pt x="91" y="38"/>
                  </a:lnTo>
                  <a:lnTo>
                    <a:pt x="106" y="46"/>
                  </a:lnTo>
                  <a:lnTo>
                    <a:pt x="99" y="53"/>
                  </a:lnTo>
                  <a:lnTo>
                    <a:pt x="99" y="61"/>
                  </a:lnTo>
                  <a:lnTo>
                    <a:pt x="106" y="69"/>
                  </a:lnTo>
                  <a:lnTo>
                    <a:pt x="91" y="84"/>
                  </a:lnTo>
                  <a:lnTo>
                    <a:pt x="91" y="107"/>
                  </a:lnTo>
                  <a:lnTo>
                    <a:pt x="61" y="114"/>
                  </a:lnTo>
                  <a:lnTo>
                    <a:pt x="53" y="114"/>
                  </a:lnTo>
                  <a:lnTo>
                    <a:pt x="69" y="99"/>
                  </a:lnTo>
                  <a:lnTo>
                    <a:pt x="69" y="114"/>
                  </a:lnTo>
                  <a:lnTo>
                    <a:pt x="76" y="99"/>
                  </a:lnTo>
                  <a:lnTo>
                    <a:pt x="84" y="91"/>
                  </a:lnTo>
                  <a:lnTo>
                    <a:pt x="76" y="91"/>
                  </a:lnTo>
                  <a:lnTo>
                    <a:pt x="84" y="76"/>
                  </a:lnTo>
                  <a:lnTo>
                    <a:pt x="91" y="84"/>
                  </a:lnTo>
                  <a:lnTo>
                    <a:pt x="91" y="69"/>
                  </a:lnTo>
                  <a:lnTo>
                    <a:pt x="61" y="91"/>
                  </a:lnTo>
                  <a:lnTo>
                    <a:pt x="69" y="99"/>
                  </a:lnTo>
                  <a:lnTo>
                    <a:pt x="53" y="99"/>
                  </a:lnTo>
                  <a:lnTo>
                    <a:pt x="76" y="69"/>
                  </a:lnTo>
                  <a:lnTo>
                    <a:pt x="84" y="53"/>
                  </a:lnTo>
                  <a:lnTo>
                    <a:pt x="76" y="61"/>
                  </a:lnTo>
                  <a:lnTo>
                    <a:pt x="69" y="46"/>
                  </a:lnTo>
                  <a:lnTo>
                    <a:pt x="38" y="38"/>
                  </a:lnTo>
                  <a:lnTo>
                    <a:pt x="8" y="16"/>
                  </a:lnTo>
                  <a:lnTo>
                    <a:pt x="8" y="107"/>
                  </a:lnTo>
                  <a:lnTo>
                    <a:pt x="16" y="114"/>
                  </a:lnTo>
                  <a:lnTo>
                    <a:pt x="8" y="114"/>
                  </a:lnTo>
                  <a:lnTo>
                    <a:pt x="8" y="122"/>
                  </a:lnTo>
                  <a:lnTo>
                    <a:pt x="16" y="129"/>
                  </a:lnTo>
                  <a:lnTo>
                    <a:pt x="0" y="144"/>
                  </a:lnTo>
                  <a:lnTo>
                    <a:pt x="0" y="129"/>
                  </a:lnTo>
                  <a:lnTo>
                    <a:pt x="0" y="152"/>
                  </a:lnTo>
                  <a:lnTo>
                    <a:pt x="16" y="160"/>
                  </a:lnTo>
                  <a:lnTo>
                    <a:pt x="23" y="160"/>
                  </a:lnTo>
                  <a:lnTo>
                    <a:pt x="31" y="167"/>
                  </a:lnTo>
                  <a:lnTo>
                    <a:pt x="46" y="175"/>
                  </a:lnTo>
                  <a:lnTo>
                    <a:pt x="38" y="205"/>
                  </a:lnTo>
                  <a:lnTo>
                    <a:pt x="61" y="220"/>
                  </a:lnTo>
                  <a:lnTo>
                    <a:pt x="84" y="213"/>
                  </a:lnTo>
                  <a:lnTo>
                    <a:pt x="106" y="228"/>
                  </a:lnTo>
                  <a:lnTo>
                    <a:pt x="212" y="228"/>
                  </a:lnTo>
                  <a:lnTo>
                    <a:pt x="303" y="251"/>
                  </a:lnTo>
                  <a:lnTo>
                    <a:pt x="303" y="228"/>
                  </a:lnTo>
                  <a:lnTo>
                    <a:pt x="303" y="23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41" name="Freeform 660"/>
            <p:cNvSpPr>
              <a:spLocks/>
            </p:cNvSpPr>
            <p:nvPr/>
          </p:nvSpPr>
          <p:spPr bwMode="auto">
            <a:xfrm>
              <a:off x="3572" y="1967"/>
              <a:ext cx="227" cy="220"/>
            </a:xfrm>
            <a:custGeom>
              <a:avLst/>
              <a:gdLst>
                <a:gd name="T0" fmla="*/ 227 w 227"/>
                <a:gd name="T1" fmla="*/ 68 h 220"/>
                <a:gd name="T2" fmla="*/ 197 w 227"/>
                <a:gd name="T3" fmla="*/ 53 h 220"/>
                <a:gd name="T4" fmla="*/ 197 w 227"/>
                <a:gd name="T5" fmla="*/ 68 h 220"/>
                <a:gd name="T6" fmla="*/ 182 w 227"/>
                <a:gd name="T7" fmla="*/ 98 h 220"/>
                <a:gd name="T8" fmla="*/ 174 w 227"/>
                <a:gd name="T9" fmla="*/ 98 h 220"/>
                <a:gd name="T10" fmla="*/ 159 w 227"/>
                <a:gd name="T11" fmla="*/ 129 h 220"/>
                <a:gd name="T12" fmla="*/ 144 w 227"/>
                <a:gd name="T13" fmla="*/ 121 h 220"/>
                <a:gd name="T14" fmla="*/ 114 w 227"/>
                <a:gd name="T15" fmla="*/ 197 h 220"/>
                <a:gd name="T16" fmla="*/ 53 w 227"/>
                <a:gd name="T17" fmla="*/ 220 h 220"/>
                <a:gd name="T18" fmla="*/ 38 w 227"/>
                <a:gd name="T19" fmla="*/ 204 h 220"/>
                <a:gd name="T20" fmla="*/ 8 w 227"/>
                <a:gd name="T21" fmla="*/ 182 h 220"/>
                <a:gd name="T22" fmla="*/ 0 w 227"/>
                <a:gd name="T23" fmla="*/ 151 h 220"/>
                <a:gd name="T24" fmla="*/ 16 w 227"/>
                <a:gd name="T25" fmla="*/ 136 h 220"/>
                <a:gd name="T26" fmla="*/ 23 w 227"/>
                <a:gd name="T27" fmla="*/ 106 h 220"/>
                <a:gd name="T28" fmla="*/ 38 w 227"/>
                <a:gd name="T29" fmla="*/ 113 h 220"/>
                <a:gd name="T30" fmla="*/ 38 w 227"/>
                <a:gd name="T31" fmla="*/ 91 h 220"/>
                <a:gd name="T32" fmla="*/ 69 w 227"/>
                <a:gd name="T33" fmla="*/ 60 h 220"/>
                <a:gd name="T34" fmla="*/ 76 w 227"/>
                <a:gd name="T35" fmla="*/ 15 h 220"/>
                <a:gd name="T36" fmla="*/ 76 w 227"/>
                <a:gd name="T37" fmla="*/ 0 h 220"/>
                <a:gd name="T38" fmla="*/ 91 w 227"/>
                <a:gd name="T39" fmla="*/ 53 h 220"/>
                <a:gd name="T40" fmla="*/ 137 w 227"/>
                <a:gd name="T41" fmla="*/ 45 h 220"/>
                <a:gd name="T42" fmla="*/ 144 w 227"/>
                <a:gd name="T43" fmla="*/ 75 h 220"/>
                <a:gd name="T44" fmla="*/ 174 w 227"/>
                <a:gd name="T45" fmla="*/ 45 h 220"/>
                <a:gd name="T46" fmla="*/ 190 w 227"/>
                <a:gd name="T47" fmla="*/ 53 h 220"/>
                <a:gd name="T48" fmla="*/ 205 w 227"/>
                <a:gd name="T49" fmla="*/ 37 h 220"/>
                <a:gd name="T50" fmla="*/ 220 w 227"/>
                <a:gd name="T51" fmla="*/ 37 h 220"/>
                <a:gd name="T52" fmla="*/ 227 w 227"/>
                <a:gd name="T53" fmla="*/ 53 h 220"/>
                <a:gd name="T54" fmla="*/ 227 w 227"/>
                <a:gd name="T55" fmla="*/ 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7" h="220">
                  <a:moveTo>
                    <a:pt x="227" y="68"/>
                  </a:moveTo>
                  <a:lnTo>
                    <a:pt x="197" y="53"/>
                  </a:lnTo>
                  <a:lnTo>
                    <a:pt x="197" y="68"/>
                  </a:lnTo>
                  <a:lnTo>
                    <a:pt x="182" y="98"/>
                  </a:lnTo>
                  <a:lnTo>
                    <a:pt x="174" y="98"/>
                  </a:lnTo>
                  <a:lnTo>
                    <a:pt x="159" y="129"/>
                  </a:lnTo>
                  <a:lnTo>
                    <a:pt x="144" y="121"/>
                  </a:lnTo>
                  <a:lnTo>
                    <a:pt x="114" y="197"/>
                  </a:lnTo>
                  <a:lnTo>
                    <a:pt x="53" y="220"/>
                  </a:lnTo>
                  <a:lnTo>
                    <a:pt x="38" y="204"/>
                  </a:lnTo>
                  <a:lnTo>
                    <a:pt x="8" y="182"/>
                  </a:lnTo>
                  <a:lnTo>
                    <a:pt x="0" y="151"/>
                  </a:lnTo>
                  <a:lnTo>
                    <a:pt x="16" y="136"/>
                  </a:lnTo>
                  <a:lnTo>
                    <a:pt x="23" y="106"/>
                  </a:lnTo>
                  <a:lnTo>
                    <a:pt x="38" y="113"/>
                  </a:lnTo>
                  <a:lnTo>
                    <a:pt x="38" y="91"/>
                  </a:lnTo>
                  <a:lnTo>
                    <a:pt x="69" y="60"/>
                  </a:lnTo>
                  <a:lnTo>
                    <a:pt x="76" y="15"/>
                  </a:lnTo>
                  <a:lnTo>
                    <a:pt x="76" y="0"/>
                  </a:lnTo>
                  <a:lnTo>
                    <a:pt x="91" y="53"/>
                  </a:lnTo>
                  <a:lnTo>
                    <a:pt x="137" y="45"/>
                  </a:lnTo>
                  <a:lnTo>
                    <a:pt x="144" y="75"/>
                  </a:lnTo>
                  <a:lnTo>
                    <a:pt x="174" y="45"/>
                  </a:lnTo>
                  <a:lnTo>
                    <a:pt x="190" y="53"/>
                  </a:lnTo>
                  <a:lnTo>
                    <a:pt x="205" y="37"/>
                  </a:lnTo>
                  <a:lnTo>
                    <a:pt x="220" y="37"/>
                  </a:lnTo>
                  <a:lnTo>
                    <a:pt x="227" y="53"/>
                  </a:lnTo>
                  <a:lnTo>
                    <a:pt x="227" y="68"/>
                  </a:lnTo>
                  <a:close/>
                </a:path>
              </a:pathLst>
            </a:custGeom>
            <a:solidFill>
              <a:srgbClr val="B22222"/>
            </a:solidFill>
            <a:ln w="12700">
              <a:solidFill>
                <a:srgbClr val="B2222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42" name="Freeform 661"/>
            <p:cNvSpPr>
              <a:spLocks/>
            </p:cNvSpPr>
            <p:nvPr/>
          </p:nvSpPr>
          <p:spPr bwMode="auto">
            <a:xfrm>
              <a:off x="3572" y="1967"/>
              <a:ext cx="227" cy="220"/>
            </a:xfrm>
            <a:custGeom>
              <a:avLst/>
              <a:gdLst>
                <a:gd name="T0" fmla="*/ 227 w 227"/>
                <a:gd name="T1" fmla="*/ 68 h 220"/>
                <a:gd name="T2" fmla="*/ 197 w 227"/>
                <a:gd name="T3" fmla="*/ 53 h 220"/>
                <a:gd name="T4" fmla="*/ 197 w 227"/>
                <a:gd name="T5" fmla="*/ 68 h 220"/>
                <a:gd name="T6" fmla="*/ 182 w 227"/>
                <a:gd name="T7" fmla="*/ 98 h 220"/>
                <a:gd name="T8" fmla="*/ 174 w 227"/>
                <a:gd name="T9" fmla="*/ 98 h 220"/>
                <a:gd name="T10" fmla="*/ 159 w 227"/>
                <a:gd name="T11" fmla="*/ 129 h 220"/>
                <a:gd name="T12" fmla="*/ 144 w 227"/>
                <a:gd name="T13" fmla="*/ 121 h 220"/>
                <a:gd name="T14" fmla="*/ 114 w 227"/>
                <a:gd name="T15" fmla="*/ 197 h 220"/>
                <a:gd name="T16" fmla="*/ 53 w 227"/>
                <a:gd name="T17" fmla="*/ 220 h 220"/>
                <a:gd name="T18" fmla="*/ 38 w 227"/>
                <a:gd name="T19" fmla="*/ 204 h 220"/>
                <a:gd name="T20" fmla="*/ 8 w 227"/>
                <a:gd name="T21" fmla="*/ 182 h 220"/>
                <a:gd name="T22" fmla="*/ 0 w 227"/>
                <a:gd name="T23" fmla="*/ 151 h 220"/>
                <a:gd name="T24" fmla="*/ 16 w 227"/>
                <a:gd name="T25" fmla="*/ 136 h 220"/>
                <a:gd name="T26" fmla="*/ 23 w 227"/>
                <a:gd name="T27" fmla="*/ 106 h 220"/>
                <a:gd name="T28" fmla="*/ 38 w 227"/>
                <a:gd name="T29" fmla="*/ 113 h 220"/>
                <a:gd name="T30" fmla="*/ 38 w 227"/>
                <a:gd name="T31" fmla="*/ 91 h 220"/>
                <a:gd name="T32" fmla="*/ 69 w 227"/>
                <a:gd name="T33" fmla="*/ 60 h 220"/>
                <a:gd name="T34" fmla="*/ 76 w 227"/>
                <a:gd name="T35" fmla="*/ 15 h 220"/>
                <a:gd name="T36" fmla="*/ 76 w 227"/>
                <a:gd name="T37" fmla="*/ 0 h 220"/>
                <a:gd name="T38" fmla="*/ 91 w 227"/>
                <a:gd name="T39" fmla="*/ 53 h 220"/>
                <a:gd name="T40" fmla="*/ 137 w 227"/>
                <a:gd name="T41" fmla="*/ 45 h 220"/>
                <a:gd name="T42" fmla="*/ 144 w 227"/>
                <a:gd name="T43" fmla="*/ 75 h 220"/>
                <a:gd name="T44" fmla="*/ 174 w 227"/>
                <a:gd name="T45" fmla="*/ 45 h 220"/>
                <a:gd name="T46" fmla="*/ 190 w 227"/>
                <a:gd name="T47" fmla="*/ 53 h 220"/>
                <a:gd name="T48" fmla="*/ 205 w 227"/>
                <a:gd name="T49" fmla="*/ 37 h 220"/>
                <a:gd name="T50" fmla="*/ 220 w 227"/>
                <a:gd name="T51" fmla="*/ 37 h 220"/>
                <a:gd name="T52" fmla="*/ 227 w 227"/>
                <a:gd name="T53" fmla="*/ 53 h 220"/>
                <a:gd name="T54" fmla="*/ 227 w 227"/>
                <a:gd name="T55" fmla="*/ 68 h 220"/>
                <a:gd name="T56" fmla="*/ 227 w 227"/>
                <a:gd name="T57" fmla="*/ 7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7" h="220">
                  <a:moveTo>
                    <a:pt x="227" y="68"/>
                  </a:moveTo>
                  <a:lnTo>
                    <a:pt x="197" y="53"/>
                  </a:lnTo>
                  <a:lnTo>
                    <a:pt x="197" y="68"/>
                  </a:lnTo>
                  <a:lnTo>
                    <a:pt x="182" y="98"/>
                  </a:lnTo>
                  <a:lnTo>
                    <a:pt x="174" y="98"/>
                  </a:lnTo>
                  <a:lnTo>
                    <a:pt x="159" y="129"/>
                  </a:lnTo>
                  <a:lnTo>
                    <a:pt x="144" y="121"/>
                  </a:lnTo>
                  <a:lnTo>
                    <a:pt x="114" y="197"/>
                  </a:lnTo>
                  <a:lnTo>
                    <a:pt x="53" y="220"/>
                  </a:lnTo>
                  <a:lnTo>
                    <a:pt x="38" y="204"/>
                  </a:lnTo>
                  <a:lnTo>
                    <a:pt x="8" y="182"/>
                  </a:lnTo>
                  <a:lnTo>
                    <a:pt x="0" y="151"/>
                  </a:lnTo>
                  <a:lnTo>
                    <a:pt x="16" y="136"/>
                  </a:lnTo>
                  <a:lnTo>
                    <a:pt x="23" y="106"/>
                  </a:lnTo>
                  <a:lnTo>
                    <a:pt x="38" y="113"/>
                  </a:lnTo>
                  <a:lnTo>
                    <a:pt x="38" y="91"/>
                  </a:lnTo>
                  <a:lnTo>
                    <a:pt x="69" y="60"/>
                  </a:lnTo>
                  <a:lnTo>
                    <a:pt x="76" y="15"/>
                  </a:lnTo>
                  <a:lnTo>
                    <a:pt x="76" y="0"/>
                  </a:lnTo>
                  <a:lnTo>
                    <a:pt x="91" y="53"/>
                  </a:lnTo>
                  <a:lnTo>
                    <a:pt x="137" y="45"/>
                  </a:lnTo>
                  <a:lnTo>
                    <a:pt x="144" y="75"/>
                  </a:lnTo>
                  <a:lnTo>
                    <a:pt x="174" y="45"/>
                  </a:lnTo>
                  <a:lnTo>
                    <a:pt x="190" y="53"/>
                  </a:lnTo>
                  <a:lnTo>
                    <a:pt x="205" y="37"/>
                  </a:lnTo>
                  <a:lnTo>
                    <a:pt x="220" y="37"/>
                  </a:lnTo>
                  <a:lnTo>
                    <a:pt x="227" y="53"/>
                  </a:lnTo>
                  <a:lnTo>
                    <a:pt x="227" y="68"/>
                  </a:lnTo>
                  <a:lnTo>
                    <a:pt x="227" y="7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43" name="Freeform 662"/>
            <p:cNvSpPr>
              <a:spLocks/>
            </p:cNvSpPr>
            <p:nvPr/>
          </p:nvSpPr>
          <p:spPr bwMode="auto">
            <a:xfrm>
              <a:off x="3050" y="1610"/>
              <a:ext cx="250" cy="288"/>
            </a:xfrm>
            <a:custGeom>
              <a:avLst/>
              <a:gdLst>
                <a:gd name="T0" fmla="*/ 235 w 250"/>
                <a:gd name="T1" fmla="*/ 228 h 288"/>
                <a:gd name="T2" fmla="*/ 242 w 250"/>
                <a:gd name="T3" fmla="*/ 281 h 288"/>
                <a:gd name="T4" fmla="*/ 106 w 250"/>
                <a:gd name="T5" fmla="*/ 288 h 288"/>
                <a:gd name="T6" fmla="*/ 91 w 250"/>
                <a:gd name="T7" fmla="*/ 273 h 288"/>
                <a:gd name="T8" fmla="*/ 76 w 250"/>
                <a:gd name="T9" fmla="*/ 220 h 288"/>
                <a:gd name="T10" fmla="*/ 68 w 250"/>
                <a:gd name="T11" fmla="*/ 190 h 288"/>
                <a:gd name="T12" fmla="*/ 0 w 250"/>
                <a:gd name="T13" fmla="*/ 144 h 288"/>
                <a:gd name="T14" fmla="*/ 8 w 250"/>
                <a:gd name="T15" fmla="*/ 114 h 288"/>
                <a:gd name="T16" fmla="*/ 8 w 250"/>
                <a:gd name="T17" fmla="*/ 106 h 288"/>
                <a:gd name="T18" fmla="*/ 0 w 250"/>
                <a:gd name="T19" fmla="*/ 83 h 288"/>
                <a:gd name="T20" fmla="*/ 23 w 250"/>
                <a:gd name="T21" fmla="*/ 61 h 288"/>
                <a:gd name="T22" fmla="*/ 23 w 250"/>
                <a:gd name="T23" fmla="*/ 23 h 288"/>
                <a:gd name="T24" fmla="*/ 38 w 250"/>
                <a:gd name="T25" fmla="*/ 23 h 288"/>
                <a:gd name="T26" fmla="*/ 83 w 250"/>
                <a:gd name="T27" fmla="*/ 0 h 288"/>
                <a:gd name="T28" fmla="*/ 83 w 250"/>
                <a:gd name="T29" fmla="*/ 30 h 288"/>
                <a:gd name="T30" fmla="*/ 91 w 250"/>
                <a:gd name="T31" fmla="*/ 15 h 288"/>
                <a:gd name="T32" fmla="*/ 106 w 250"/>
                <a:gd name="T33" fmla="*/ 30 h 288"/>
                <a:gd name="T34" fmla="*/ 121 w 250"/>
                <a:gd name="T35" fmla="*/ 38 h 288"/>
                <a:gd name="T36" fmla="*/ 212 w 250"/>
                <a:gd name="T37" fmla="*/ 61 h 288"/>
                <a:gd name="T38" fmla="*/ 212 w 250"/>
                <a:gd name="T39" fmla="*/ 68 h 288"/>
                <a:gd name="T40" fmla="*/ 227 w 250"/>
                <a:gd name="T41" fmla="*/ 76 h 288"/>
                <a:gd name="T42" fmla="*/ 220 w 250"/>
                <a:gd name="T43" fmla="*/ 99 h 288"/>
                <a:gd name="T44" fmla="*/ 235 w 250"/>
                <a:gd name="T45" fmla="*/ 91 h 288"/>
                <a:gd name="T46" fmla="*/ 235 w 250"/>
                <a:gd name="T47" fmla="*/ 114 h 288"/>
                <a:gd name="T48" fmla="*/ 220 w 250"/>
                <a:gd name="T49" fmla="*/ 144 h 288"/>
                <a:gd name="T50" fmla="*/ 227 w 250"/>
                <a:gd name="T51" fmla="*/ 152 h 288"/>
                <a:gd name="T52" fmla="*/ 242 w 250"/>
                <a:gd name="T53" fmla="*/ 121 h 288"/>
                <a:gd name="T54" fmla="*/ 250 w 250"/>
                <a:gd name="T55" fmla="*/ 129 h 288"/>
                <a:gd name="T56" fmla="*/ 235 w 250"/>
                <a:gd name="T57" fmla="*/ 22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0" h="288">
                  <a:moveTo>
                    <a:pt x="235" y="228"/>
                  </a:moveTo>
                  <a:lnTo>
                    <a:pt x="242" y="281"/>
                  </a:lnTo>
                  <a:lnTo>
                    <a:pt x="106" y="288"/>
                  </a:lnTo>
                  <a:lnTo>
                    <a:pt x="91" y="273"/>
                  </a:lnTo>
                  <a:lnTo>
                    <a:pt x="76" y="220"/>
                  </a:lnTo>
                  <a:lnTo>
                    <a:pt x="68" y="190"/>
                  </a:lnTo>
                  <a:lnTo>
                    <a:pt x="0" y="144"/>
                  </a:lnTo>
                  <a:lnTo>
                    <a:pt x="8" y="114"/>
                  </a:lnTo>
                  <a:lnTo>
                    <a:pt x="8" y="106"/>
                  </a:lnTo>
                  <a:lnTo>
                    <a:pt x="0" y="83"/>
                  </a:lnTo>
                  <a:lnTo>
                    <a:pt x="23" y="61"/>
                  </a:lnTo>
                  <a:lnTo>
                    <a:pt x="23" y="23"/>
                  </a:lnTo>
                  <a:lnTo>
                    <a:pt x="38" y="23"/>
                  </a:lnTo>
                  <a:lnTo>
                    <a:pt x="83" y="0"/>
                  </a:lnTo>
                  <a:lnTo>
                    <a:pt x="83" y="30"/>
                  </a:lnTo>
                  <a:lnTo>
                    <a:pt x="91" y="15"/>
                  </a:lnTo>
                  <a:lnTo>
                    <a:pt x="106" y="30"/>
                  </a:lnTo>
                  <a:lnTo>
                    <a:pt x="121" y="38"/>
                  </a:lnTo>
                  <a:lnTo>
                    <a:pt x="212" y="61"/>
                  </a:lnTo>
                  <a:lnTo>
                    <a:pt x="212" y="68"/>
                  </a:lnTo>
                  <a:lnTo>
                    <a:pt x="227" y="76"/>
                  </a:lnTo>
                  <a:lnTo>
                    <a:pt x="220" y="99"/>
                  </a:lnTo>
                  <a:lnTo>
                    <a:pt x="235" y="91"/>
                  </a:lnTo>
                  <a:lnTo>
                    <a:pt x="235" y="114"/>
                  </a:lnTo>
                  <a:lnTo>
                    <a:pt x="220" y="144"/>
                  </a:lnTo>
                  <a:lnTo>
                    <a:pt x="227" y="152"/>
                  </a:lnTo>
                  <a:lnTo>
                    <a:pt x="242" y="121"/>
                  </a:lnTo>
                  <a:lnTo>
                    <a:pt x="250" y="129"/>
                  </a:lnTo>
                  <a:lnTo>
                    <a:pt x="235" y="228"/>
                  </a:lnTo>
                  <a:close/>
                </a:path>
              </a:pathLst>
            </a:custGeom>
            <a:solidFill>
              <a:srgbClr val="FF8C00"/>
            </a:solidFill>
            <a:ln w="12700">
              <a:solidFill>
                <a:srgbClr val="FF8C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44" name="Freeform 663"/>
            <p:cNvSpPr>
              <a:spLocks/>
            </p:cNvSpPr>
            <p:nvPr/>
          </p:nvSpPr>
          <p:spPr bwMode="auto">
            <a:xfrm>
              <a:off x="3050" y="1610"/>
              <a:ext cx="250" cy="288"/>
            </a:xfrm>
            <a:custGeom>
              <a:avLst/>
              <a:gdLst>
                <a:gd name="T0" fmla="*/ 235 w 250"/>
                <a:gd name="T1" fmla="*/ 228 h 288"/>
                <a:gd name="T2" fmla="*/ 242 w 250"/>
                <a:gd name="T3" fmla="*/ 281 h 288"/>
                <a:gd name="T4" fmla="*/ 106 w 250"/>
                <a:gd name="T5" fmla="*/ 288 h 288"/>
                <a:gd name="T6" fmla="*/ 91 w 250"/>
                <a:gd name="T7" fmla="*/ 273 h 288"/>
                <a:gd name="T8" fmla="*/ 76 w 250"/>
                <a:gd name="T9" fmla="*/ 220 h 288"/>
                <a:gd name="T10" fmla="*/ 68 w 250"/>
                <a:gd name="T11" fmla="*/ 190 h 288"/>
                <a:gd name="T12" fmla="*/ 0 w 250"/>
                <a:gd name="T13" fmla="*/ 144 h 288"/>
                <a:gd name="T14" fmla="*/ 8 w 250"/>
                <a:gd name="T15" fmla="*/ 114 h 288"/>
                <a:gd name="T16" fmla="*/ 8 w 250"/>
                <a:gd name="T17" fmla="*/ 106 h 288"/>
                <a:gd name="T18" fmla="*/ 0 w 250"/>
                <a:gd name="T19" fmla="*/ 83 h 288"/>
                <a:gd name="T20" fmla="*/ 23 w 250"/>
                <a:gd name="T21" fmla="*/ 61 h 288"/>
                <a:gd name="T22" fmla="*/ 23 w 250"/>
                <a:gd name="T23" fmla="*/ 23 h 288"/>
                <a:gd name="T24" fmla="*/ 38 w 250"/>
                <a:gd name="T25" fmla="*/ 23 h 288"/>
                <a:gd name="T26" fmla="*/ 83 w 250"/>
                <a:gd name="T27" fmla="*/ 0 h 288"/>
                <a:gd name="T28" fmla="*/ 83 w 250"/>
                <a:gd name="T29" fmla="*/ 30 h 288"/>
                <a:gd name="T30" fmla="*/ 91 w 250"/>
                <a:gd name="T31" fmla="*/ 15 h 288"/>
                <a:gd name="T32" fmla="*/ 106 w 250"/>
                <a:gd name="T33" fmla="*/ 30 h 288"/>
                <a:gd name="T34" fmla="*/ 121 w 250"/>
                <a:gd name="T35" fmla="*/ 38 h 288"/>
                <a:gd name="T36" fmla="*/ 212 w 250"/>
                <a:gd name="T37" fmla="*/ 61 h 288"/>
                <a:gd name="T38" fmla="*/ 212 w 250"/>
                <a:gd name="T39" fmla="*/ 68 h 288"/>
                <a:gd name="T40" fmla="*/ 227 w 250"/>
                <a:gd name="T41" fmla="*/ 76 h 288"/>
                <a:gd name="T42" fmla="*/ 220 w 250"/>
                <a:gd name="T43" fmla="*/ 99 h 288"/>
                <a:gd name="T44" fmla="*/ 235 w 250"/>
                <a:gd name="T45" fmla="*/ 91 h 288"/>
                <a:gd name="T46" fmla="*/ 235 w 250"/>
                <a:gd name="T47" fmla="*/ 114 h 288"/>
                <a:gd name="T48" fmla="*/ 220 w 250"/>
                <a:gd name="T49" fmla="*/ 144 h 288"/>
                <a:gd name="T50" fmla="*/ 227 w 250"/>
                <a:gd name="T51" fmla="*/ 152 h 288"/>
                <a:gd name="T52" fmla="*/ 242 w 250"/>
                <a:gd name="T53" fmla="*/ 121 h 288"/>
                <a:gd name="T54" fmla="*/ 250 w 250"/>
                <a:gd name="T55" fmla="*/ 129 h 288"/>
                <a:gd name="T56" fmla="*/ 235 w 250"/>
                <a:gd name="T57" fmla="*/ 228 h 288"/>
                <a:gd name="T58" fmla="*/ 235 w 250"/>
                <a:gd name="T59" fmla="*/ 235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0" h="288">
                  <a:moveTo>
                    <a:pt x="235" y="228"/>
                  </a:moveTo>
                  <a:lnTo>
                    <a:pt x="242" y="281"/>
                  </a:lnTo>
                  <a:lnTo>
                    <a:pt x="106" y="288"/>
                  </a:lnTo>
                  <a:lnTo>
                    <a:pt x="91" y="273"/>
                  </a:lnTo>
                  <a:lnTo>
                    <a:pt x="76" y="220"/>
                  </a:lnTo>
                  <a:lnTo>
                    <a:pt x="68" y="190"/>
                  </a:lnTo>
                  <a:lnTo>
                    <a:pt x="0" y="144"/>
                  </a:lnTo>
                  <a:lnTo>
                    <a:pt x="8" y="114"/>
                  </a:lnTo>
                  <a:lnTo>
                    <a:pt x="8" y="106"/>
                  </a:lnTo>
                  <a:lnTo>
                    <a:pt x="0" y="83"/>
                  </a:lnTo>
                  <a:lnTo>
                    <a:pt x="23" y="61"/>
                  </a:lnTo>
                  <a:lnTo>
                    <a:pt x="23" y="23"/>
                  </a:lnTo>
                  <a:lnTo>
                    <a:pt x="38" y="23"/>
                  </a:lnTo>
                  <a:lnTo>
                    <a:pt x="83" y="0"/>
                  </a:lnTo>
                  <a:lnTo>
                    <a:pt x="83" y="30"/>
                  </a:lnTo>
                  <a:lnTo>
                    <a:pt x="91" y="15"/>
                  </a:lnTo>
                  <a:lnTo>
                    <a:pt x="106" y="30"/>
                  </a:lnTo>
                  <a:lnTo>
                    <a:pt x="121" y="38"/>
                  </a:lnTo>
                  <a:lnTo>
                    <a:pt x="212" y="61"/>
                  </a:lnTo>
                  <a:lnTo>
                    <a:pt x="212" y="68"/>
                  </a:lnTo>
                  <a:lnTo>
                    <a:pt x="227" y="76"/>
                  </a:lnTo>
                  <a:lnTo>
                    <a:pt x="220" y="99"/>
                  </a:lnTo>
                  <a:lnTo>
                    <a:pt x="235" y="91"/>
                  </a:lnTo>
                  <a:lnTo>
                    <a:pt x="235" y="114"/>
                  </a:lnTo>
                  <a:lnTo>
                    <a:pt x="220" y="144"/>
                  </a:lnTo>
                  <a:lnTo>
                    <a:pt x="227" y="152"/>
                  </a:lnTo>
                  <a:lnTo>
                    <a:pt x="242" y="121"/>
                  </a:lnTo>
                  <a:lnTo>
                    <a:pt x="250" y="129"/>
                  </a:lnTo>
                  <a:lnTo>
                    <a:pt x="235" y="228"/>
                  </a:lnTo>
                  <a:lnTo>
                    <a:pt x="235" y="23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45" name="Freeform 664"/>
            <p:cNvSpPr>
              <a:spLocks/>
            </p:cNvSpPr>
            <p:nvPr/>
          </p:nvSpPr>
          <p:spPr bwMode="auto">
            <a:xfrm>
              <a:off x="3300" y="1709"/>
              <a:ext cx="15" cy="15"/>
            </a:xfrm>
            <a:custGeom>
              <a:avLst/>
              <a:gdLst>
                <a:gd name="T0" fmla="*/ 15 w 15"/>
                <a:gd name="T1" fmla="*/ 0 h 15"/>
                <a:gd name="T2" fmla="*/ 0 w 15"/>
                <a:gd name="T3" fmla="*/ 15 h 15"/>
                <a:gd name="T4" fmla="*/ 15 w 15"/>
                <a:gd name="T5" fmla="*/ 0 h 15"/>
                <a:gd name="T6" fmla="*/ 15 w 15"/>
                <a:gd name="T7" fmla="*/ 7 h 15"/>
              </a:gdLst>
              <a:ahLst/>
              <a:cxnLst>
                <a:cxn ang="0">
                  <a:pos x="T0" y="T1"/>
                </a:cxn>
                <a:cxn ang="0">
                  <a:pos x="T2" y="T3"/>
                </a:cxn>
                <a:cxn ang="0">
                  <a:pos x="T4" y="T5"/>
                </a:cxn>
                <a:cxn ang="0">
                  <a:pos x="T6" y="T7"/>
                </a:cxn>
              </a:cxnLst>
              <a:rect l="0" t="0" r="r" b="b"/>
              <a:pathLst>
                <a:path w="15" h="15">
                  <a:moveTo>
                    <a:pt x="15" y="0"/>
                  </a:moveTo>
                  <a:lnTo>
                    <a:pt x="0" y="15"/>
                  </a:lnTo>
                  <a:lnTo>
                    <a:pt x="15" y="0"/>
                  </a:lnTo>
                  <a:lnTo>
                    <a:pt x="15" y="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46" name="Freeform 665"/>
            <p:cNvSpPr>
              <a:spLocks/>
            </p:cNvSpPr>
            <p:nvPr/>
          </p:nvSpPr>
          <p:spPr bwMode="auto">
            <a:xfrm>
              <a:off x="2188" y="1686"/>
              <a:ext cx="355" cy="296"/>
            </a:xfrm>
            <a:custGeom>
              <a:avLst/>
              <a:gdLst>
                <a:gd name="T0" fmla="*/ 348 w 355"/>
                <a:gd name="T1" fmla="*/ 167 h 296"/>
                <a:gd name="T2" fmla="*/ 355 w 355"/>
                <a:gd name="T3" fmla="*/ 38 h 296"/>
                <a:gd name="T4" fmla="*/ 37 w 355"/>
                <a:gd name="T5" fmla="*/ 0 h 296"/>
                <a:gd name="T6" fmla="*/ 37 w 355"/>
                <a:gd name="T7" fmla="*/ 38 h 296"/>
                <a:gd name="T8" fmla="*/ 7 w 355"/>
                <a:gd name="T9" fmla="*/ 190 h 296"/>
                <a:gd name="T10" fmla="*/ 0 w 355"/>
                <a:gd name="T11" fmla="*/ 258 h 296"/>
                <a:gd name="T12" fmla="*/ 98 w 355"/>
                <a:gd name="T13" fmla="*/ 273 h 296"/>
                <a:gd name="T14" fmla="*/ 332 w 355"/>
                <a:gd name="T15" fmla="*/ 296 h 296"/>
                <a:gd name="T16" fmla="*/ 348 w 355"/>
                <a:gd name="T17" fmla="*/ 167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5" h="296">
                  <a:moveTo>
                    <a:pt x="348" y="167"/>
                  </a:moveTo>
                  <a:lnTo>
                    <a:pt x="355" y="38"/>
                  </a:lnTo>
                  <a:lnTo>
                    <a:pt x="37" y="0"/>
                  </a:lnTo>
                  <a:lnTo>
                    <a:pt x="37" y="38"/>
                  </a:lnTo>
                  <a:lnTo>
                    <a:pt x="7" y="190"/>
                  </a:lnTo>
                  <a:lnTo>
                    <a:pt x="0" y="258"/>
                  </a:lnTo>
                  <a:lnTo>
                    <a:pt x="98" y="273"/>
                  </a:lnTo>
                  <a:lnTo>
                    <a:pt x="332" y="296"/>
                  </a:lnTo>
                  <a:lnTo>
                    <a:pt x="348" y="167"/>
                  </a:lnTo>
                  <a:close/>
                </a:path>
              </a:pathLst>
            </a:custGeom>
            <a:solidFill>
              <a:srgbClr val="FF4500"/>
            </a:solidFill>
            <a:ln w="12700">
              <a:solidFill>
                <a:srgbClr val="FF45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47" name="Freeform 666"/>
            <p:cNvSpPr>
              <a:spLocks/>
            </p:cNvSpPr>
            <p:nvPr/>
          </p:nvSpPr>
          <p:spPr bwMode="auto">
            <a:xfrm>
              <a:off x="2188" y="1686"/>
              <a:ext cx="355" cy="296"/>
            </a:xfrm>
            <a:custGeom>
              <a:avLst/>
              <a:gdLst>
                <a:gd name="T0" fmla="*/ 348 w 355"/>
                <a:gd name="T1" fmla="*/ 167 h 296"/>
                <a:gd name="T2" fmla="*/ 355 w 355"/>
                <a:gd name="T3" fmla="*/ 38 h 296"/>
                <a:gd name="T4" fmla="*/ 37 w 355"/>
                <a:gd name="T5" fmla="*/ 0 h 296"/>
                <a:gd name="T6" fmla="*/ 37 w 355"/>
                <a:gd name="T7" fmla="*/ 38 h 296"/>
                <a:gd name="T8" fmla="*/ 7 w 355"/>
                <a:gd name="T9" fmla="*/ 190 h 296"/>
                <a:gd name="T10" fmla="*/ 0 w 355"/>
                <a:gd name="T11" fmla="*/ 258 h 296"/>
                <a:gd name="T12" fmla="*/ 98 w 355"/>
                <a:gd name="T13" fmla="*/ 273 h 296"/>
                <a:gd name="T14" fmla="*/ 332 w 355"/>
                <a:gd name="T15" fmla="*/ 296 h 296"/>
                <a:gd name="T16" fmla="*/ 348 w 355"/>
                <a:gd name="T17" fmla="*/ 167 h 296"/>
                <a:gd name="T18" fmla="*/ 348 w 355"/>
                <a:gd name="T19" fmla="*/ 174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5" h="296">
                  <a:moveTo>
                    <a:pt x="348" y="167"/>
                  </a:moveTo>
                  <a:lnTo>
                    <a:pt x="355" y="38"/>
                  </a:lnTo>
                  <a:lnTo>
                    <a:pt x="37" y="0"/>
                  </a:lnTo>
                  <a:lnTo>
                    <a:pt x="37" y="38"/>
                  </a:lnTo>
                  <a:lnTo>
                    <a:pt x="7" y="190"/>
                  </a:lnTo>
                  <a:lnTo>
                    <a:pt x="0" y="258"/>
                  </a:lnTo>
                  <a:lnTo>
                    <a:pt x="98" y="273"/>
                  </a:lnTo>
                  <a:lnTo>
                    <a:pt x="332" y="296"/>
                  </a:lnTo>
                  <a:lnTo>
                    <a:pt x="348" y="167"/>
                  </a:lnTo>
                  <a:lnTo>
                    <a:pt x="348" y="17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581412432"/>
      </p:ext>
    </p:extLst>
  </p:cSld>
  <p:clrMapOvr>
    <a:masterClrMapping/>
  </p:clrMapOvr>
  <mc:AlternateContent xmlns:mc="http://schemas.openxmlformats.org/markup-compatibility/2006" xmlns:p14="http://schemas.microsoft.com/office/powerpoint/2010/main">
    <mc:Choice Requires="p14">
      <p:transition spd="slow" p14:dur="1250">
        <p:zoom/>
      </p:transition>
    </mc:Choice>
    <mc:Fallback xmlns="">
      <p:transition spd="slow">
        <p:zo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5" fill="hold" nodeType="afterEffect">
                                  <p:stCondLst>
                                    <p:cond delay="1000"/>
                                  </p:stCondLst>
                                  <p:childTnLst>
                                    <p:set>
                                      <p:cBhvr>
                                        <p:cTn id="6" dur="1" fill="hold">
                                          <p:stCondLst>
                                            <p:cond delay="0"/>
                                          </p:stCondLst>
                                        </p:cTn>
                                        <p:tgtEl>
                                          <p:spTgt spid="2"/>
                                        </p:tgtEl>
                                        <p:attrNameLst>
                                          <p:attrName>style.visibility</p:attrName>
                                        </p:attrNameLst>
                                      </p:cBhvr>
                                      <p:to>
                                        <p:strVal val="visible"/>
                                      </p:to>
                                    </p:set>
                                    <p:animEffect transition="in" filter="blinds(vertical)">
                                      <p:cBhvr>
                                        <p:cTn id="7" dur="1000"/>
                                        <p:tgtEl>
                                          <p:spTgt spid="2"/>
                                        </p:tgtEl>
                                      </p:cBhvr>
                                    </p:animEffect>
                                  </p:childTnLst>
                                </p:cTn>
                              </p:par>
                            </p:childTnLst>
                          </p:cTn>
                        </p:par>
                        <p:par>
                          <p:cTn id="8" fill="hold">
                            <p:stCondLst>
                              <p:cond delay="2000"/>
                            </p:stCondLst>
                            <p:childTnLst>
                              <p:par>
                                <p:cTn id="9" presetID="3" presetClass="entr" presetSubtype="5" fill="hold" nodeType="afterEffect">
                                  <p:stCondLst>
                                    <p:cond delay="500"/>
                                  </p:stCondLst>
                                  <p:childTnLst>
                                    <p:set>
                                      <p:cBhvr>
                                        <p:cTn id="10" dur="1" fill="hold">
                                          <p:stCondLst>
                                            <p:cond delay="0"/>
                                          </p:stCondLst>
                                        </p:cTn>
                                        <p:tgtEl>
                                          <p:spTgt spid="6"/>
                                        </p:tgtEl>
                                        <p:attrNameLst>
                                          <p:attrName>style.visibility</p:attrName>
                                        </p:attrNameLst>
                                      </p:cBhvr>
                                      <p:to>
                                        <p:strVal val="visible"/>
                                      </p:to>
                                    </p:set>
                                    <p:animEffect transition="in" filter="blinds(vertical)">
                                      <p:cBhvr>
                                        <p:cTn id="11" dur="1000"/>
                                        <p:tgtEl>
                                          <p:spTgt spid="6"/>
                                        </p:tgtEl>
                                      </p:cBhvr>
                                    </p:animEffect>
                                  </p:childTnLst>
                                </p:cTn>
                              </p:par>
                            </p:childTnLst>
                          </p:cTn>
                        </p:par>
                        <p:par>
                          <p:cTn id="12" fill="hold">
                            <p:stCondLst>
                              <p:cond delay="3500"/>
                            </p:stCondLst>
                            <p:childTnLst>
                              <p:par>
                                <p:cTn id="13" presetID="3" presetClass="entr" presetSubtype="5" fill="hold" nodeType="afterEffect">
                                  <p:stCondLst>
                                    <p:cond delay="1000"/>
                                  </p:stCondLst>
                                  <p:childTnLst>
                                    <p:set>
                                      <p:cBhvr>
                                        <p:cTn id="14" dur="1" fill="hold">
                                          <p:stCondLst>
                                            <p:cond delay="0"/>
                                          </p:stCondLst>
                                        </p:cTn>
                                        <p:tgtEl>
                                          <p:spTgt spid="4"/>
                                        </p:tgtEl>
                                        <p:attrNameLst>
                                          <p:attrName>style.visibility</p:attrName>
                                        </p:attrNameLst>
                                      </p:cBhvr>
                                      <p:to>
                                        <p:strVal val="visible"/>
                                      </p:to>
                                    </p:set>
                                    <p:animEffect transition="in" filter="blinds(vertical)">
                                      <p:cBhvr>
                                        <p:cTn id="15" dur="1000"/>
                                        <p:tgtEl>
                                          <p:spTgt spid="4"/>
                                        </p:tgtEl>
                                      </p:cBhvr>
                                    </p:animEffect>
                                  </p:childTnLst>
                                </p:cTn>
                              </p:par>
                            </p:childTnLst>
                          </p:cTn>
                        </p:par>
                        <p:par>
                          <p:cTn id="16" fill="hold">
                            <p:stCondLst>
                              <p:cond delay="5500"/>
                            </p:stCondLst>
                            <p:childTnLst>
                              <p:par>
                                <p:cTn id="17" presetID="3" presetClass="entr" presetSubtype="5" fill="hold" nodeType="afterEffect">
                                  <p:stCondLst>
                                    <p:cond delay="500"/>
                                  </p:stCondLst>
                                  <p:childTnLst>
                                    <p:set>
                                      <p:cBhvr>
                                        <p:cTn id="18" dur="1" fill="hold">
                                          <p:stCondLst>
                                            <p:cond delay="0"/>
                                          </p:stCondLst>
                                        </p:cTn>
                                        <p:tgtEl>
                                          <p:spTgt spid="8"/>
                                        </p:tgtEl>
                                        <p:attrNameLst>
                                          <p:attrName>style.visibility</p:attrName>
                                        </p:attrNameLst>
                                      </p:cBhvr>
                                      <p:to>
                                        <p:strVal val="visible"/>
                                      </p:to>
                                    </p:set>
                                    <p:animEffect transition="in" filter="blinds(vertical)">
                                      <p:cBhvr>
                                        <p:cTn id="19"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2895600" y="140741"/>
            <a:ext cx="6248400" cy="400110"/>
          </a:xfrm>
          <a:prstGeom prst="rect">
            <a:avLst/>
          </a:prstGeom>
          <a:noFill/>
        </p:spPr>
        <p:txBody>
          <a:bodyPr wrap="square" rtlCol="0">
            <a:spAutoFit/>
          </a:bodyPr>
          <a:lstStyle/>
          <a:p>
            <a:pPr lvl="0" defTabSz="976305" eaLnBrk="1" fontAlgn="auto" hangingPunct="1">
              <a:spcBef>
                <a:spcPts val="0"/>
              </a:spcBef>
              <a:spcAft>
                <a:spcPts val="0"/>
              </a:spcAft>
              <a:defRPr/>
            </a:pPr>
            <a:r>
              <a:rPr lang="en-US" sz="2000" dirty="0">
                <a:solidFill>
                  <a:prstClr val="black"/>
                </a:solidFill>
                <a:latin typeface="Verdana" panose="020B0604030504040204" pitchFamily="34" charset="0"/>
                <a:ea typeface="Verdana" panose="020B0604030504040204" pitchFamily="34" charset="0"/>
                <a:cs typeface="Verdana" panose="020B0604030504040204" pitchFamily="34" charset="0"/>
              </a:rPr>
              <a:t>https://www.cdc.gov/diabetes/data/index.html</a:t>
            </a:r>
            <a:endParaRPr kumimoji="0" lang="en-US" sz="2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pic>
        <p:nvPicPr>
          <p:cNvPr id="2" name="Picture 1"/>
          <p:cNvPicPr>
            <a:picLocks noChangeAspect="1"/>
          </p:cNvPicPr>
          <p:nvPr/>
        </p:nvPicPr>
        <p:blipFill>
          <a:blip r:embed="rId2"/>
          <a:stretch>
            <a:fillRect/>
          </a:stretch>
        </p:blipFill>
        <p:spPr>
          <a:xfrm>
            <a:off x="26545" y="778164"/>
            <a:ext cx="9117455" cy="5755204"/>
          </a:xfrm>
          <a:prstGeom prst="rect">
            <a:avLst/>
          </a:prstGeom>
        </p:spPr>
      </p:pic>
      <p:sp>
        <p:nvSpPr>
          <p:cNvPr id="4" name="Oval 3"/>
          <p:cNvSpPr/>
          <p:nvPr/>
        </p:nvSpPr>
        <p:spPr>
          <a:xfrm>
            <a:off x="1943100" y="5145604"/>
            <a:ext cx="2171700" cy="1371600"/>
          </a:xfrm>
          <a:prstGeom prst="ellipse">
            <a:avLst/>
          </a:prstGeom>
          <a:no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accent5">
                    <a:lumMod val="75000"/>
                  </a:schemeClr>
                </a:solidFill>
              </a:rPr>
              <a:t>Part A</a:t>
            </a:r>
          </a:p>
          <a:p>
            <a:pPr algn="ctr"/>
            <a:endParaRPr lang="en-US" dirty="0"/>
          </a:p>
          <a:p>
            <a:pPr algn="ctr"/>
            <a:endParaRPr lang="en-US" dirty="0"/>
          </a:p>
          <a:p>
            <a:pPr algn="ctr"/>
            <a:endParaRPr lang="en-US" dirty="0"/>
          </a:p>
        </p:txBody>
      </p:sp>
      <p:sp>
        <p:nvSpPr>
          <p:cNvPr id="14" name="Oval 13"/>
          <p:cNvSpPr/>
          <p:nvPr/>
        </p:nvSpPr>
        <p:spPr>
          <a:xfrm>
            <a:off x="4191000" y="5145604"/>
            <a:ext cx="2171700" cy="1371600"/>
          </a:xfrm>
          <a:prstGeom prst="ellipse">
            <a:avLst/>
          </a:prstGeom>
          <a:no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accent2">
                    <a:lumMod val="50000"/>
                  </a:schemeClr>
                </a:solidFill>
              </a:rPr>
              <a:t>Part B</a:t>
            </a:r>
          </a:p>
          <a:p>
            <a:pPr algn="ctr"/>
            <a:endParaRPr lang="en-US" dirty="0">
              <a:solidFill>
                <a:schemeClr val="accent2">
                  <a:lumMod val="50000"/>
                </a:schemeClr>
              </a:solidFill>
            </a:endParaRPr>
          </a:p>
          <a:p>
            <a:pPr algn="ctr"/>
            <a:endParaRPr lang="en-US" dirty="0">
              <a:solidFill>
                <a:schemeClr val="accent2">
                  <a:lumMod val="50000"/>
                </a:schemeClr>
              </a:solidFill>
            </a:endParaRPr>
          </a:p>
          <a:p>
            <a:pPr algn="ctr"/>
            <a:endParaRPr lang="en-US" dirty="0"/>
          </a:p>
        </p:txBody>
      </p:sp>
      <p:sp>
        <p:nvSpPr>
          <p:cNvPr id="5" name="Left Arrow 4"/>
          <p:cNvSpPr/>
          <p:nvPr/>
        </p:nvSpPr>
        <p:spPr>
          <a:xfrm rot="21141805">
            <a:off x="703422" y="2631550"/>
            <a:ext cx="879155" cy="323901"/>
          </a:xfrm>
          <a:prstGeom prst="leftArrow">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Part C</a:t>
            </a:r>
          </a:p>
        </p:txBody>
      </p:sp>
    </p:spTree>
    <p:extLst>
      <p:ext uri="{BB962C8B-B14F-4D97-AF65-F5344CB8AC3E}">
        <p14:creationId xmlns:p14="http://schemas.microsoft.com/office/powerpoint/2010/main" val="6722474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4"/>
                                        </p:tgtEl>
                                        <p:attrNameLst>
                                          <p:attrName>style.visibility</p:attrName>
                                        </p:attrNameLst>
                                      </p:cBhvr>
                                      <p:to>
                                        <p:strVal val="visible"/>
                                      </p:to>
                                    </p:set>
                                    <p:anim calcmode="lin" valueType="num">
                                      <p:cBhvr additive="base">
                                        <p:cTn id="13" dur="500" fill="hold"/>
                                        <p:tgtEl>
                                          <p:spTgt spid="14"/>
                                        </p:tgtEl>
                                        <p:attrNameLst>
                                          <p:attrName>ppt_x</p:attrName>
                                        </p:attrNameLst>
                                      </p:cBhvr>
                                      <p:tavLst>
                                        <p:tav tm="0">
                                          <p:val>
                                            <p:strVal val="#ppt_x"/>
                                          </p:val>
                                        </p:tav>
                                        <p:tav tm="100000">
                                          <p:val>
                                            <p:strVal val="#ppt_x"/>
                                          </p:val>
                                        </p:tav>
                                      </p:tavLst>
                                    </p:anim>
                                    <p:anim calcmode="lin" valueType="num">
                                      <p:cBhvr additive="base">
                                        <p:cTn id="1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ppt_x"/>
                                          </p:val>
                                        </p:tav>
                                        <p:tav tm="100000">
                                          <p:val>
                                            <p:strVal val="#ppt_x"/>
                                          </p:val>
                                        </p:tav>
                                      </p:tavLst>
                                    </p:anim>
                                    <p:anim calcmode="lin" valueType="num">
                                      <p:cBhvr additive="base">
                                        <p:cTn id="20"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4" grpId="0" animBg="1"/>
      <p:bldP spid="5"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7835" y="6629400"/>
            <a:ext cx="10082172" cy="159336"/>
          </a:xfrm>
          <a:prstGeom prst="rect">
            <a:avLst/>
          </a:prstGeom>
        </p:spPr>
      </p:pic>
      <p:sp>
        <p:nvSpPr>
          <p:cNvPr id="8" name="TextBox 7"/>
          <p:cNvSpPr txBox="1"/>
          <p:nvPr/>
        </p:nvSpPr>
        <p:spPr>
          <a:xfrm>
            <a:off x="4258237" y="453769"/>
            <a:ext cx="5225437" cy="467915"/>
          </a:xfrm>
          <a:prstGeom prst="rect">
            <a:avLst/>
          </a:prstGeom>
          <a:noFill/>
        </p:spPr>
        <p:txBody>
          <a:bodyPr wrap="square" lIns="97630" tIns="48815" rIns="97630" bIns="48815"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Diabetes: A Growing Concern</a:t>
            </a:r>
          </a:p>
        </p:txBody>
      </p:sp>
      <p:cxnSp>
        <p:nvCxnSpPr>
          <p:cNvPr id="10" name="Straight Connector 9"/>
          <p:cNvCxnSpPr/>
          <p:nvPr/>
        </p:nvCxnSpPr>
        <p:spPr>
          <a:xfrm>
            <a:off x="3581241" y="125258"/>
            <a:ext cx="0" cy="881772"/>
          </a:xfrm>
          <a:prstGeom prst="line">
            <a:avLst/>
          </a:prstGeom>
          <a:ln w="28575">
            <a:solidFill>
              <a:srgbClr val="2B656C"/>
            </a:solidFill>
          </a:ln>
        </p:spPr>
        <p:style>
          <a:lnRef idx="1">
            <a:schemeClr val="accent2"/>
          </a:lnRef>
          <a:fillRef idx="0">
            <a:schemeClr val="accent2"/>
          </a:fillRef>
          <a:effectRef idx="0">
            <a:schemeClr val="accent2"/>
          </a:effectRef>
          <a:fontRef idx="minor">
            <a:schemeClr val="tx1"/>
          </a:fontRef>
        </p:style>
      </p:cxnSp>
      <p:pic>
        <p:nvPicPr>
          <p:cNvPr id="3074" name="Picture 2" descr="C:\Users\jcgriz\AppData\Local\Microsoft\Windows\Temporary Internet Files\Content.Outlook\ND2AF8RG\GSEO logo.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05068" y="258921"/>
            <a:ext cx="2911798" cy="703622"/>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2" name="Table 1"/>
          <p:cNvGraphicFramePr>
            <a:graphicFrameLocks noGrp="1"/>
          </p:cNvGraphicFramePr>
          <p:nvPr>
            <p:extLst>
              <p:ext uri="{D42A27DB-BD31-4B8C-83A1-F6EECF244321}">
                <p14:modId xmlns:p14="http://schemas.microsoft.com/office/powerpoint/2010/main" val="1772544074"/>
              </p:ext>
            </p:extLst>
          </p:nvPr>
        </p:nvGraphicFramePr>
        <p:xfrm>
          <a:off x="4381341" y="1635680"/>
          <a:ext cx="4373880" cy="4050315"/>
        </p:xfrm>
        <a:graphic>
          <a:graphicData uri="http://schemas.openxmlformats.org/drawingml/2006/table">
            <a:tbl>
              <a:tblPr>
                <a:tableStyleId>{5C22544A-7EE6-4342-B048-85BDC9FD1C3A}</a:tableStyleId>
              </a:tblPr>
              <a:tblGrid>
                <a:gridCol w="1751006">
                  <a:extLst>
                    <a:ext uri="{9D8B030D-6E8A-4147-A177-3AD203B41FA5}">
                      <a16:colId xmlns:a16="http://schemas.microsoft.com/office/drawing/2014/main" val="20000"/>
                    </a:ext>
                  </a:extLst>
                </a:gridCol>
                <a:gridCol w="2622874">
                  <a:extLst>
                    <a:ext uri="{9D8B030D-6E8A-4147-A177-3AD203B41FA5}">
                      <a16:colId xmlns:a16="http://schemas.microsoft.com/office/drawing/2014/main" val="20001"/>
                    </a:ext>
                  </a:extLst>
                </a:gridCol>
              </a:tblGrid>
              <a:tr h="557307">
                <a:tc>
                  <a:txBody>
                    <a:bodyPr/>
                    <a:lstStyle/>
                    <a:p>
                      <a:pPr marL="0" marR="0" algn="ctr">
                        <a:lnSpc>
                          <a:spcPct val="100000"/>
                        </a:lnSpc>
                        <a:spcBef>
                          <a:spcPts val="0"/>
                        </a:spcBef>
                        <a:spcAft>
                          <a:spcPts val="0"/>
                        </a:spcAft>
                      </a:pPr>
                      <a:r>
                        <a:rPr lang="en-US" sz="2800" b="1" dirty="0">
                          <a:effectLst/>
                          <a:latin typeface="Verdana" panose="020B0604030504040204" pitchFamily="34" charset="0"/>
                          <a:ea typeface="Verdana" panose="020B0604030504040204" pitchFamily="34" charset="0"/>
                          <a:cs typeface="Verdana" panose="020B0604030504040204" pitchFamily="34" charset="0"/>
                        </a:rPr>
                        <a:t>Color</a:t>
                      </a:r>
                    </a:p>
                  </a:txBody>
                  <a:tcPr/>
                </a:tc>
                <a:tc>
                  <a:txBody>
                    <a:bodyPr/>
                    <a:lstStyle/>
                    <a:p>
                      <a:pPr marL="0" marR="0" algn="ctr">
                        <a:lnSpc>
                          <a:spcPct val="100000"/>
                        </a:lnSpc>
                        <a:spcBef>
                          <a:spcPts val="0"/>
                        </a:spcBef>
                        <a:spcAft>
                          <a:spcPts val="0"/>
                        </a:spcAft>
                      </a:pPr>
                      <a:r>
                        <a:rPr lang="en-US" sz="2800" b="1" dirty="0">
                          <a:effectLst/>
                          <a:latin typeface="Verdana" panose="020B0604030504040204" pitchFamily="34" charset="0"/>
                          <a:ea typeface="Verdana" panose="020B0604030504040204" pitchFamily="34" charset="0"/>
                          <a:cs typeface="Verdana" panose="020B0604030504040204" pitchFamily="34" charset="0"/>
                        </a:rPr>
                        <a:t>Percentage</a:t>
                      </a:r>
                    </a:p>
                  </a:txBody>
                  <a:tcPr/>
                </a:tc>
                <a:extLst>
                  <a:ext uri="{0D108BD9-81ED-4DB2-BD59-A6C34878D82A}">
                    <a16:rowId xmlns:a16="http://schemas.microsoft.com/office/drawing/2014/main" val="10000"/>
                  </a:ext>
                </a:extLst>
              </a:tr>
              <a:tr h="303355">
                <a:tc>
                  <a:txBody>
                    <a:bodyPr/>
                    <a:lstStyle/>
                    <a:p>
                      <a:pPr marL="0" marR="0" algn="ctr">
                        <a:lnSpc>
                          <a:spcPct val="115000"/>
                        </a:lnSpc>
                        <a:spcBef>
                          <a:spcPts val="0"/>
                        </a:spcBef>
                        <a:spcAft>
                          <a:spcPts val="0"/>
                        </a:spcAft>
                      </a:pPr>
                      <a:r>
                        <a:rPr lang="en-US" sz="2800" dirty="0">
                          <a:effectLst/>
                          <a:latin typeface="Verdana" panose="020B0604030504040204" pitchFamily="34" charset="0"/>
                          <a:ea typeface="Verdana" panose="020B0604030504040204" pitchFamily="34" charset="0"/>
                          <a:cs typeface="Verdana" panose="020B0604030504040204" pitchFamily="34" charset="0"/>
                        </a:rPr>
                        <a:t>white</a:t>
                      </a:r>
                    </a:p>
                  </a:txBody>
                  <a:tcPr>
                    <a:solidFill>
                      <a:schemeClr val="bg1"/>
                    </a:solidFill>
                  </a:tcPr>
                </a:tc>
                <a:tc>
                  <a:txBody>
                    <a:bodyPr/>
                    <a:lstStyle/>
                    <a:p>
                      <a:pPr marL="0" marR="0" algn="ctr">
                        <a:lnSpc>
                          <a:spcPct val="115000"/>
                        </a:lnSpc>
                        <a:spcBef>
                          <a:spcPts val="0"/>
                        </a:spcBef>
                        <a:spcAft>
                          <a:spcPts val="0"/>
                        </a:spcAft>
                      </a:pPr>
                      <a:r>
                        <a:rPr lang="en-US" sz="2800" dirty="0">
                          <a:effectLst/>
                          <a:latin typeface="Verdana" panose="020B0604030504040204" pitchFamily="34" charset="0"/>
                          <a:ea typeface="Verdana" panose="020B0604030504040204" pitchFamily="34" charset="0"/>
                          <a:cs typeface="Verdana" panose="020B0604030504040204" pitchFamily="34" charset="0"/>
                        </a:rPr>
                        <a:t>No data</a:t>
                      </a:r>
                    </a:p>
                  </a:txBody>
                  <a:tcPr>
                    <a:solidFill>
                      <a:schemeClr val="bg1"/>
                    </a:solidFill>
                  </a:tcPr>
                </a:tc>
                <a:extLst>
                  <a:ext uri="{0D108BD9-81ED-4DB2-BD59-A6C34878D82A}">
                    <a16:rowId xmlns:a16="http://schemas.microsoft.com/office/drawing/2014/main" val="10001"/>
                  </a:ext>
                </a:extLst>
              </a:tr>
              <a:tr h="303355">
                <a:tc>
                  <a:txBody>
                    <a:bodyPr/>
                    <a:lstStyle/>
                    <a:p>
                      <a:pPr marL="0" marR="0" algn="ctr">
                        <a:lnSpc>
                          <a:spcPct val="115000"/>
                        </a:lnSpc>
                        <a:spcBef>
                          <a:spcPts val="0"/>
                        </a:spcBef>
                        <a:spcAft>
                          <a:spcPts val="0"/>
                        </a:spcAft>
                      </a:pPr>
                      <a:r>
                        <a:rPr lang="en-US" sz="2800" dirty="0">
                          <a:effectLst/>
                          <a:latin typeface="Verdana" panose="020B0604030504040204" pitchFamily="34" charset="0"/>
                          <a:ea typeface="Verdana" panose="020B0604030504040204" pitchFamily="34" charset="0"/>
                          <a:cs typeface="Verdana" panose="020B0604030504040204" pitchFamily="34" charset="0"/>
                        </a:rPr>
                        <a:t>cream</a:t>
                      </a:r>
                    </a:p>
                  </a:txBody>
                  <a:tcPr>
                    <a:solidFill>
                      <a:srgbClr val="F0E5CA"/>
                    </a:solidFill>
                  </a:tcPr>
                </a:tc>
                <a:tc>
                  <a:txBody>
                    <a:bodyPr/>
                    <a:lstStyle/>
                    <a:p>
                      <a:pPr marL="0" marR="0" algn="ctr">
                        <a:lnSpc>
                          <a:spcPct val="115000"/>
                        </a:lnSpc>
                        <a:spcBef>
                          <a:spcPts val="0"/>
                        </a:spcBef>
                        <a:spcAft>
                          <a:spcPts val="0"/>
                        </a:spcAft>
                      </a:pPr>
                      <a:r>
                        <a:rPr lang="en-US" sz="2800" dirty="0">
                          <a:effectLst/>
                          <a:latin typeface="Verdana" panose="020B0604030504040204" pitchFamily="34" charset="0"/>
                          <a:ea typeface="Verdana" panose="020B0604030504040204" pitchFamily="34" charset="0"/>
                          <a:cs typeface="Verdana" panose="020B0604030504040204" pitchFamily="34" charset="0"/>
                        </a:rPr>
                        <a:t>&lt;4.5</a:t>
                      </a:r>
                    </a:p>
                  </a:txBody>
                  <a:tcPr anchor="ctr">
                    <a:solidFill>
                      <a:srgbClr val="F0E5CA"/>
                    </a:solidFill>
                  </a:tcPr>
                </a:tc>
                <a:extLst>
                  <a:ext uri="{0D108BD9-81ED-4DB2-BD59-A6C34878D82A}">
                    <a16:rowId xmlns:a16="http://schemas.microsoft.com/office/drawing/2014/main" val="10002"/>
                  </a:ext>
                </a:extLst>
              </a:tr>
              <a:tr h="303355">
                <a:tc>
                  <a:txBody>
                    <a:bodyPr/>
                    <a:lstStyle/>
                    <a:p>
                      <a:pPr marL="0" marR="0" algn="ctr">
                        <a:lnSpc>
                          <a:spcPct val="115000"/>
                        </a:lnSpc>
                        <a:spcBef>
                          <a:spcPts val="0"/>
                        </a:spcBef>
                        <a:spcAft>
                          <a:spcPts val="0"/>
                        </a:spcAft>
                      </a:pPr>
                      <a:r>
                        <a:rPr lang="en-US" sz="2800" dirty="0">
                          <a:effectLst/>
                          <a:latin typeface="Verdana" panose="020B0604030504040204" pitchFamily="34" charset="0"/>
                          <a:ea typeface="Verdana" panose="020B0604030504040204" pitchFamily="34" charset="0"/>
                          <a:cs typeface="Verdana" panose="020B0604030504040204" pitchFamily="34" charset="0"/>
                        </a:rPr>
                        <a:t>yellow</a:t>
                      </a:r>
                    </a:p>
                  </a:txBody>
                  <a:tcPr>
                    <a:solidFill>
                      <a:srgbClr val="FBBF29"/>
                    </a:solidFill>
                  </a:tcPr>
                </a:tc>
                <a:tc>
                  <a:txBody>
                    <a:bodyPr/>
                    <a:lstStyle/>
                    <a:p>
                      <a:pPr marL="0" marR="0" algn="ctr">
                        <a:lnSpc>
                          <a:spcPct val="115000"/>
                        </a:lnSpc>
                        <a:spcBef>
                          <a:spcPts val="0"/>
                        </a:spcBef>
                        <a:spcAft>
                          <a:spcPts val="0"/>
                        </a:spcAft>
                      </a:pPr>
                      <a:r>
                        <a:rPr lang="en-US" sz="2800" dirty="0">
                          <a:effectLst/>
                          <a:latin typeface="Verdana" panose="020B0604030504040204" pitchFamily="34" charset="0"/>
                          <a:ea typeface="Verdana" panose="020B0604030504040204" pitchFamily="34" charset="0"/>
                          <a:cs typeface="Verdana" panose="020B0604030504040204" pitchFamily="34" charset="0"/>
                        </a:rPr>
                        <a:t>4.5-5.9</a:t>
                      </a:r>
                    </a:p>
                  </a:txBody>
                  <a:tcPr anchor="ctr">
                    <a:solidFill>
                      <a:srgbClr val="FBBF29"/>
                    </a:solidFill>
                  </a:tcPr>
                </a:tc>
                <a:extLst>
                  <a:ext uri="{0D108BD9-81ED-4DB2-BD59-A6C34878D82A}">
                    <a16:rowId xmlns:a16="http://schemas.microsoft.com/office/drawing/2014/main" val="10003"/>
                  </a:ext>
                </a:extLst>
              </a:tr>
              <a:tr h="303355">
                <a:tc>
                  <a:txBody>
                    <a:bodyPr/>
                    <a:lstStyle/>
                    <a:p>
                      <a:pPr marL="0" marR="0" algn="ctr">
                        <a:lnSpc>
                          <a:spcPct val="115000"/>
                        </a:lnSpc>
                        <a:spcBef>
                          <a:spcPts val="0"/>
                        </a:spcBef>
                        <a:spcAft>
                          <a:spcPts val="0"/>
                        </a:spcAft>
                      </a:pPr>
                      <a:r>
                        <a:rPr lang="en-US" sz="2800" dirty="0">
                          <a:effectLst/>
                          <a:latin typeface="Verdana" panose="020B0604030504040204" pitchFamily="34" charset="0"/>
                          <a:ea typeface="Verdana" panose="020B0604030504040204" pitchFamily="34" charset="0"/>
                          <a:cs typeface="Verdana" panose="020B0604030504040204" pitchFamily="34" charset="0"/>
                        </a:rPr>
                        <a:t>gold</a:t>
                      </a:r>
                    </a:p>
                  </a:txBody>
                  <a:tcPr>
                    <a:solidFill>
                      <a:srgbClr val="F6960A"/>
                    </a:solidFill>
                  </a:tcPr>
                </a:tc>
                <a:tc>
                  <a:txBody>
                    <a:bodyPr/>
                    <a:lstStyle/>
                    <a:p>
                      <a:pPr marL="0" marR="0" algn="ctr">
                        <a:lnSpc>
                          <a:spcPct val="115000"/>
                        </a:lnSpc>
                        <a:spcBef>
                          <a:spcPts val="0"/>
                        </a:spcBef>
                        <a:spcAft>
                          <a:spcPts val="0"/>
                        </a:spcAft>
                      </a:pPr>
                      <a:r>
                        <a:rPr lang="en-US" sz="2800" dirty="0">
                          <a:effectLst/>
                          <a:latin typeface="Verdana" panose="020B0604030504040204" pitchFamily="34" charset="0"/>
                          <a:ea typeface="Verdana" panose="020B0604030504040204" pitchFamily="34" charset="0"/>
                          <a:cs typeface="Verdana" panose="020B0604030504040204" pitchFamily="34" charset="0"/>
                        </a:rPr>
                        <a:t>6.0-7.4</a:t>
                      </a:r>
                    </a:p>
                  </a:txBody>
                  <a:tcPr anchor="ctr">
                    <a:solidFill>
                      <a:srgbClr val="F6960A"/>
                    </a:solidFill>
                  </a:tcPr>
                </a:tc>
                <a:extLst>
                  <a:ext uri="{0D108BD9-81ED-4DB2-BD59-A6C34878D82A}">
                    <a16:rowId xmlns:a16="http://schemas.microsoft.com/office/drawing/2014/main" val="10004"/>
                  </a:ext>
                </a:extLst>
              </a:tr>
              <a:tr h="303355">
                <a:tc>
                  <a:txBody>
                    <a:bodyPr/>
                    <a:lstStyle/>
                    <a:p>
                      <a:pPr marL="0" marR="0" algn="ctr">
                        <a:lnSpc>
                          <a:spcPct val="115000"/>
                        </a:lnSpc>
                        <a:spcBef>
                          <a:spcPts val="0"/>
                        </a:spcBef>
                        <a:spcAft>
                          <a:spcPts val="0"/>
                        </a:spcAft>
                      </a:pPr>
                      <a:r>
                        <a:rPr lang="en-US" sz="2800" dirty="0">
                          <a:effectLst/>
                          <a:latin typeface="Verdana" panose="020B0604030504040204" pitchFamily="34" charset="0"/>
                          <a:ea typeface="Verdana" panose="020B0604030504040204" pitchFamily="34" charset="0"/>
                          <a:cs typeface="Verdana" panose="020B0604030504040204" pitchFamily="34" charset="0"/>
                        </a:rPr>
                        <a:t>orange</a:t>
                      </a:r>
                    </a:p>
                  </a:txBody>
                  <a:tcPr>
                    <a:solidFill>
                      <a:srgbClr val="DB400F"/>
                    </a:solidFill>
                  </a:tcPr>
                </a:tc>
                <a:tc>
                  <a:txBody>
                    <a:bodyPr/>
                    <a:lstStyle/>
                    <a:p>
                      <a:pPr marL="0" marR="0" algn="ctr">
                        <a:lnSpc>
                          <a:spcPct val="115000"/>
                        </a:lnSpc>
                        <a:spcBef>
                          <a:spcPts val="0"/>
                        </a:spcBef>
                        <a:spcAft>
                          <a:spcPts val="0"/>
                        </a:spcAft>
                      </a:pPr>
                      <a:r>
                        <a:rPr lang="en-US" sz="2800" dirty="0">
                          <a:effectLst/>
                          <a:latin typeface="Verdana" panose="020B0604030504040204" pitchFamily="34" charset="0"/>
                          <a:ea typeface="Verdana" panose="020B0604030504040204" pitchFamily="34" charset="0"/>
                          <a:cs typeface="Verdana" panose="020B0604030504040204" pitchFamily="34" charset="0"/>
                        </a:rPr>
                        <a:t>7.5-8.9</a:t>
                      </a:r>
                    </a:p>
                  </a:txBody>
                  <a:tcPr anchor="ctr">
                    <a:solidFill>
                      <a:srgbClr val="DB400F"/>
                    </a:solidFill>
                  </a:tcPr>
                </a:tc>
                <a:extLst>
                  <a:ext uri="{0D108BD9-81ED-4DB2-BD59-A6C34878D82A}">
                    <a16:rowId xmlns:a16="http://schemas.microsoft.com/office/drawing/2014/main" val="10005"/>
                  </a:ext>
                </a:extLst>
              </a:tr>
              <a:tr h="303355">
                <a:tc>
                  <a:txBody>
                    <a:bodyPr/>
                    <a:lstStyle/>
                    <a:p>
                      <a:pPr marL="0" marR="0" algn="ctr">
                        <a:lnSpc>
                          <a:spcPct val="115000"/>
                        </a:lnSpc>
                        <a:spcBef>
                          <a:spcPts val="0"/>
                        </a:spcBef>
                        <a:spcAft>
                          <a:spcPts val="0"/>
                        </a:spcAft>
                      </a:pPr>
                      <a:r>
                        <a:rPr lang="en-US" sz="2800" dirty="0">
                          <a:effectLst/>
                          <a:latin typeface="Verdana" panose="020B0604030504040204" pitchFamily="34" charset="0"/>
                          <a:ea typeface="Verdana" panose="020B0604030504040204" pitchFamily="34" charset="0"/>
                          <a:cs typeface="Verdana" panose="020B0604030504040204" pitchFamily="34" charset="0"/>
                        </a:rPr>
                        <a:t>red</a:t>
                      </a:r>
                    </a:p>
                  </a:txBody>
                  <a:tcPr>
                    <a:solidFill>
                      <a:srgbClr val="AC0000"/>
                    </a:solidFill>
                  </a:tcPr>
                </a:tc>
                <a:tc>
                  <a:txBody>
                    <a:bodyPr/>
                    <a:lstStyle/>
                    <a:p>
                      <a:pPr marL="0" marR="0" algn="ctr">
                        <a:lnSpc>
                          <a:spcPct val="115000"/>
                        </a:lnSpc>
                        <a:spcBef>
                          <a:spcPts val="0"/>
                        </a:spcBef>
                        <a:spcAft>
                          <a:spcPts val="0"/>
                        </a:spcAft>
                      </a:pPr>
                      <a:r>
                        <a:rPr lang="en-US" sz="2800" u="sng" dirty="0">
                          <a:effectLst/>
                          <a:latin typeface="Verdana" panose="020B0604030504040204" pitchFamily="34" charset="0"/>
                          <a:ea typeface="Verdana" panose="020B0604030504040204" pitchFamily="34" charset="0"/>
                          <a:cs typeface="Verdana" panose="020B0604030504040204" pitchFamily="34" charset="0"/>
                        </a:rPr>
                        <a:t>&gt;</a:t>
                      </a:r>
                      <a:r>
                        <a:rPr lang="en-US" sz="2800" dirty="0">
                          <a:effectLst/>
                          <a:latin typeface="Verdana" panose="020B0604030504040204" pitchFamily="34" charset="0"/>
                          <a:ea typeface="Verdana" panose="020B0604030504040204" pitchFamily="34" charset="0"/>
                          <a:cs typeface="Verdana" panose="020B0604030504040204" pitchFamily="34" charset="0"/>
                        </a:rPr>
                        <a:t>  9.0</a:t>
                      </a:r>
                    </a:p>
                  </a:txBody>
                  <a:tcPr anchor="ctr">
                    <a:solidFill>
                      <a:srgbClr val="AC0000"/>
                    </a:solidFill>
                  </a:tcPr>
                </a:tc>
                <a:extLst>
                  <a:ext uri="{0D108BD9-81ED-4DB2-BD59-A6C34878D82A}">
                    <a16:rowId xmlns:a16="http://schemas.microsoft.com/office/drawing/2014/main" val="10006"/>
                  </a:ext>
                </a:extLst>
              </a:tr>
            </a:tbl>
          </a:graphicData>
        </a:graphic>
      </p:graphicFrame>
      <p:sp>
        <p:nvSpPr>
          <p:cNvPr id="3" name="Rectangle 2"/>
          <p:cNvSpPr/>
          <p:nvPr/>
        </p:nvSpPr>
        <p:spPr>
          <a:xfrm>
            <a:off x="291116" y="1809673"/>
            <a:ext cx="3943510" cy="2800767"/>
          </a:xfrm>
          <a:prstGeom prst="rect">
            <a:avLst/>
          </a:prstGeom>
        </p:spPr>
        <p:txBody>
          <a:bodyPr wrap="square">
            <a:spAutoFit/>
          </a:bodyPr>
          <a:lstStyle/>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r>
              <a:rPr kumimoji="0" lang="en-US" sz="2200" b="0" i="0" u="none" strike="noStrike" kern="120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The following slides show the percentage of adults who have been diagnosed with diabetes in the US between 1994 and 2015. This table shows the color key for percentages in the next sides.</a:t>
            </a:r>
            <a:endParaRPr kumimoji="0" lang="en-US" sz="22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9" name="TextBox 8">
            <a:extLst>
              <a:ext uri="{FF2B5EF4-FFF2-40B4-BE49-F238E27FC236}">
                <a16:creationId xmlns:a16="http://schemas.microsoft.com/office/drawing/2014/main" id="{794D4211-3F4A-4CF6-BACB-5660140A615A}"/>
              </a:ext>
            </a:extLst>
          </p:cNvPr>
          <p:cNvSpPr txBox="1"/>
          <p:nvPr/>
        </p:nvSpPr>
        <p:spPr>
          <a:xfrm>
            <a:off x="4381340" y="108964"/>
            <a:ext cx="4637137" cy="344805"/>
          </a:xfrm>
          <a:prstGeom prst="rect">
            <a:avLst/>
          </a:prstGeom>
          <a:noFill/>
        </p:spPr>
        <p:txBody>
          <a:bodyPr wrap="square" lIns="97630" tIns="48815" rIns="97630" bIns="48815"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Biology, Homeostasis, </a:t>
            </a:r>
            <a:r>
              <a:rPr lang="en-US" sz="1600" dirty="0">
                <a:solidFill>
                  <a:prstClr val="black"/>
                </a:solidFill>
                <a:latin typeface="Verdana" panose="020B0604030504040204" pitchFamily="34" charset="0"/>
                <a:ea typeface="Verdana" panose="020B0604030504040204" pitchFamily="34" charset="0"/>
                <a:cs typeface="Verdana" panose="020B0604030504040204" pitchFamily="34" charset="0"/>
              </a:rPr>
              <a:t>and Type 2 Diabetes</a:t>
            </a:r>
            <a:endParaRPr kumimoji="0" lang="en-US" sz="16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93743548"/>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6477003" y="470063"/>
            <a:ext cx="2362197" cy="498693"/>
          </a:xfrm>
          <a:prstGeom prst="rect">
            <a:avLst/>
          </a:prstGeom>
          <a:noFill/>
        </p:spPr>
        <p:txBody>
          <a:bodyPr wrap="square" lIns="97630" tIns="48815" rIns="97630" bIns="48815"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26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Lesson One</a:t>
            </a:r>
          </a:p>
        </p:txBody>
      </p:sp>
      <p:cxnSp>
        <p:nvCxnSpPr>
          <p:cNvPr id="10" name="Straight Connector 9"/>
          <p:cNvCxnSpPr/>
          <p:nvPr/>
        </p:nvCxnSpPr>
        <p:spPr>
          <a:xfrm>
            <a:off x="3581241" y="125258"/>
            <a:ext cx="0" cy="881772"/>
          </a:xfrm>
          <a:prstGeom prst="line">
            <a:avLst/>
          </a:prstGeom>
          <a:ln w="28575">
            <a:solidFill>
              <a:srgbClr val="2B656C"/>
            </a:solidFill>
          </a:ln>
        </p:spPr>
        <p:style>
          <a:lnRef idx="1">
            <a:schemeClr val="accent2"/>
          </a:lnRef>
          <a:fillRef idx="0">
            <a:schemeClr val="accent2"/>
          </a:fillRef>
          <a:effectRef idx="0">
            <a:schemeClr val="accent2"/>
          </a:effectRef>
          <a:fontRef idx="minor">
            <a:schemeClr val="tx1"/>
          </a:fontRef>
        </p:style>
      </p:cxnSp>
      <p:pic>
        <p:nvPicPr>
          <p:cNvPr id="3074" name="Picture 2" descr="C:\Users\jcgriz\AppData\Local\Microsoft\Windows\Temporary Internet Files\Content.Outlook\ND2AF8RG\GSEO logo.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05068" y="258921"/>
            <a:ext cx="2911798" cy="703622"/>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p:cNvSpPr/>
          <p:nvPr/>
        </p:nvSpPr>
        <p:spPr>
          <a:xfrm>
            <a:off x="381000" y="1600986"/>
            <a:ext cx="8458200" cy="461665"/>
          </a:xfrm>
          <a:prstGeom prst="rect">
            <a:avLst/>
          </a:prstGeom>
        </p:spPr>
        <p:txBody>
          <a:bodyPr wrap="square">
            <a:spAutoFit/>
          </a:bodyPr>
          <a:lstStyle/>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r>
              <a:rPr kumimoji="0" lang="en-US" sz="2400" b="0" i="0" u="none" strike="noStrike" kern="120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What are the characteristics of type 2 diabetes?</a:t>
            </a:r>
            <a:endParaRPr kumimoji="0" lang="en-US" sz="24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pic>
        <p:nvPicPr>
          <p:cNvPr id="6" name="Picture 5">
            <a:extLst>
              <a:ext uri="{FF2B5EF4-FFF2-40B4-BE49-F238E27FC236}">
                <a16:creationId xmlns:a16="http://schemas.microsoft.com/office/drawing/2014/main" id="{30F56C0A-EEC8-4CE3-A94A-F3351B39AD12}"/>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7835" y="6629400"/>
            <a:ext cx="10082172" cy="159336"/>
          </a:xfrm>
          <a:prstGeom prst="rect">
            <a:avLst/>
          </a:prstGeom>
        </p:spPr>
      </p:pic>
      <p:sp>
        <p:nvSpPr>
          <p:cNvPr id="7" name="TextBox 6">
            <a:extLst>
              <a:ext uri="{FF2B5EF4-FFF2-40B4-BE49-F238E27FC236}">
                <a16:creationId xmlns:a16="http://schemas.microsoft.com/office/drawing/2014/main" id="{FA55083A-C759-4A25-A2B0-6AF930B5A1CD}"/>
              </a:ext>
            </a:extLst>
          </p:cNvPr>
          <p:cNvSpPr txBox="1"/>
          <p:nvPr/>
        </p:nvSpPr>
        <p:spPr>
          <a:xfrm>
            <a:off x="4114803" y="125258"/>
            <a:ext cx="4607945" cy="344805"/>
          </a:xfrm>
          <a:prstGeom prst="rect">
            <a:avLst/>
          </a:prstGeom>
          <a:noFill/>
        </p:spPr>
        <p:txBody>
          <a:bodyPr wrap="square" lIns="97630" tIns="48815" rIns="97630" bIns="48815"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Biology, Homeostasis, </a:t>
            </a:r>
            <a:r>
              <a:rPr lang="en-US" sz="1600" dirty="0">
                <a:solidFill>
                  <a:prstClr val="black"/>
                </a:solidFill>
                <a:latin typeface="Verdana" panose="020B0604030504040204" pitchFamily="34" charset="0"/>
                <a:ea typeface="Verdana" panose="020B0604030504040204" pitchFamily="34" charset="0"/>
                <a:cs typeface="Verdana" panose="020B0604030504040204" pitchFamily="34" charset="0"/>
              </a:rPr>
              <a:t>and Type 2 Diabetes</a:t>
            </a:r>
            <a:endParaRPr kumimoji="0" lang="en-US" sz="16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2" name="Rectangle 1"/>
          <p:cNvSpPr/>
          <p:nvPr/>
        </p:nvSpPr>
        <p:spPr>
          <a:xfrm>
            <a:off x="499056" y="2317248"/>
            <a:ext cx="8305800" cy="2534027"/>
          </a:xfrm>
          <a:prstGeom prst="rect">
            <a:avLst/>
          </a:prstGeom>
        </p:spPr>
        <p:txBody>
          <a:bodyPr wrap="square">
            <a:spAutoFit/>
          </a:bodyPr>
          <a:lstStyle/>
          <a:p>
            <a:pPr marL="342900" marR="0" lvl="0" indent="-342900">
              <a:spcBef>
                <a:spcPts val="0"/>
              </a:spcBef>
              <a:spcAft>
                <a:spcPts val="800"/>
              </a:spcAft>
              <a:buSzPts val="1000"/>
              <a:buFont typeface="Symbol" panose="05050102010706020507" pitchFamily="18" charset="2"/>
              <a:buChar char=""/>
              <a:tabLst>
                <a:tab pos="457200" algn="l"/>
              </a:tabLst>
            </a:pPr>
            <a:r>
              <a:rPr lang="en-US" sz="2200" dirty="0">
                <a:latin typeface="Verdana" panose="020B0604030504040204" pitchFamily="34" charset="0"/>
                <a:ea typeface="Verdana" panose="020B0604030504040204" pitchFamily="34" charset="0"/>
                <a:cs typeface="Verdana" panose="020B0604030504040204" pitchFamily="34" charset="0"/>
              </a:rPr>
              <a:t>result of chronic (long-term) high blood glucose levels</a:t>
            </a:r>
          </a:p>
          <a:p>
            <a:pPr marL="342900" marR="0" lvl="0" indent="-342900">
              <a:spcBef>
                <a:spcPts val="0"/>
              </a:spcBef>
              <a:spcAft>
                <a:spcPts val="800"/>
              </a:spcAft>
              <a:buSzPts val="1000"/>
              <a:buFont typeface="Symbol" panose="05050102010706020507" pitchFamily="18" charset="2"/>
              <a:buChar char=""/>
              <a:tabLst>
                <a:tab pos="457200" algn="l"/>
              </a:tabLst>
            </a:pPr>
            <a:r>
              <a:rPr lang="en-US" sz="2200" dirty="0">
                <a:latin typeface="Verdana" panose="020B0604030504040204" pitchFamily="34" charset="0"/>
                <a:ea typeface="Verdana" panose="020B0604030504040204" pitchFamily="34" charset="0"/>
                <a:cs typeface="Verdana" panose="020B0604030504040204" pitchFamily="34" charset="0"/>
              </a:rPr>
              <a:t>can develop over time</a:t>
            </a:r>
          </a:p>
          <a:p>
            <a:pPr marL="342900" marR="0" lvl="0" indent="-342900">
              <a:spcBef>
                <a:spcPts val="0"/>
              </a:spcBef>
              <a:spcAft>
                <a:spcPts val="800"/>
              </a:spcAft>
              <a:buSzPts val="1000"/>
              <a:buFont typeface="Symbol" panose="05050102010706020507" pitchFamily="18" charset="2"/>
              <a:buChar char=""/>
              <a:tabLst>
                <a:tab pos="457200" algn="l"/>
              </a:tabLst>
            </a:pPr>
            <a:r>
              <a:rPr lang="en-US" sz="2200" dirty="0">
                <a:latin typeface="Verdana" panose="020B0604030504040204" pitchFamily="34" charset="0"/>
                <a:ea typeface="Verdana" panose="020B0604030504040204" pitchFamily="34" charset="0"/>
                <a:cs typeface="Verdana" panose="020B0604030504040204" pitchFamily="34" charset="0"/>
              </a:rPr>
              <a:t>body is unable to maintain healthy ranges of glucose</a:t>
            </a:r>
          </a:p>
          <a:p>
            <a:pPr marL="342900" marR="0" lvl="0" indent="-342900">
              <a:spcBef>
                <a:spcPts val="0"/>
              </a:spcBef>
              <a:spcAft>
                <a:spcPts val="800"/>
              </a:spcAft>
              <a:buSzPts val="1000"/>
              <a:buFont typeface="Symbol" panose="05050102010706020507" pitchFamily="18" charset="2"/>
              <a:buChar char=""/>
              <a:tabLst>
                <a:tab pos="457200" algn="l"/>
              </a:tabLst>
            </a:pPr>
            <a:r>
              <a:rPr lang="en-US" sz="2200" dirty="0">
                <a:latin typeface="Verdana" panose="020B0604030504040204" pitchFamily="34" charset="0"/>
                <a:ea typeface="Verdana" panose="020B0604030504040204" pitchFamily="34" charset="0"/>
                <a:cs typeface="Verdana" panose="020B0604030504040204" pitchFamily="34" charset="0"/>
              </a:rPr>
              <a:t>high glucose levels can damage nerves, heart, blood vessels, hands, feet, kidneys</a:t>
            </a:r>
          </a:p>
          <a:p>
            <a:pPr marL="342900" marR="0" lvl="0" indent="-342900">
              <a:spcBef>
                <a:spcPts val="0"/>
              </a:spcBef>
              <a:spcAft>
                <a:spcPts val="800"/>
              </a:spcAft>
              <a:buSzPts val="1000"/>
              <a:buFont typeface="Symbol" panose="05050102010706020507" pitchFamily="18" charset="2"/>
              <a:buChar char=""/>
              <a:tabLst>
                <a:tab pos="457200" algn="l"/>
              </a:tabLst>
            </a:pPr>
            <a:r>
              <a:rPr lang="en-US" sz="2200" dirty="0">
                <a:latin typeface="Verdana" panose="020B0604030504040204" pitchFamily="34" charset="0"/>
                <a:ea typeface="Verdana" panose="020B0604030504040204" pitchFamily="34" charset="0"/>
                <a:cs typeface="Verdana" panose="020B0604030504040204" pitchFamily="34" charset="0"/>
              </a:rPr>
              <a:t>complications can even lead to death</a:t>
            </a:r>
            <a:endParaRPr lang="en-US" sz="2200" dirty="0">
              <a:effectLst/>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3276440895"/>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6595011" y="256306"/>
            <a:ext cx="2448390" cy="498693"/>
          </a:xfrm>
          <a:prstGeom prst="rect">
            <a:avLst/>
          </a:prstGeom>
          <a:noFill/>
        </p:spPr>
        <p:txBody>
          <a:bodyPr wrap="square" lIns="97630" tIns="48815" rIns="97630" bIns="48815"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26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Lesson One</a:t>
            </a:r>
          </a:p>
        </p:txBody>
      </p:sp>
      <p:pic>
        <p:nvPicPr>
          <p:cNvPr id="6" name="Picture 5">
            <a:extLst>
              <a:ext uri="{FF2B5EF4-FFF2-40B4-BE49-F238E27FC236}">
                <a16:creationId xmlns:a16="http://schemas.microsoft.com/office/drawing/2014/main" id="{30F56C0A-EEC8-4CE3-A94A-F3351B39AD12}"/>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7835" y="6629400"/>
            <a:ext cx="10082172" cy="159336"/>
          </a:xfrm>
          <a:prstGeom prst="rect">
            <a:avLst/>
          </a:prstGeom>
        </p:spPr>
      </p:pic>
      <p:sp>
        <p:nvSpPr>
          <p:cNvPr id="9" name="Oval 8">
            <a:extLst>
              <a:ext uri="{FF2B5EF4-FFF2-40B4-BE49-F238E27FC236}">
                <a16:creationId xmlns:a16="http://schemas.microsoft.com/office/drawing/2014/main" id="{66128C19-41CF-4692-9C9D-B5D602E69824}"/>
              </a:ext>
            </a:extLst>
          </p:cNvPr>
          <p:cNvSpPr/>
          <p:nvPr/>
        </p:nvSpPr>
        <p:spPr>
          <a:xfrm>
            <a:off x="3394092" y="2408158"/>
            <a:ext cx="2601030" cy="1574322"/>
          </a:xfrm>
          <a:prstGeom prst="ellipse">
            <a:avLst/>
          </a:prstGeom>
          <a:solidFill>
            <a:schemeClr val="accent5">
              <a:lumMod val="75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latin typeface="Verdana" panose="020B0604030504040204" pitchFamily="34" charset="0"/>
                <a:ea typeface="Verdana" panose="020B0604030504040204" pitchFamily="34" charset="0"/>
                <a:cs typeface="Verdana" panose="020B0604030504040204" pitchFamily="34" charset="0"/>
              </a:rPr>
              <a:t>Type 2 Diabetes: </a:t>
            </a:r>
          </a:p>
          <a:p>
            <a:pPr algn="ctr"/>
            <a:r>
              <a:rPr lang="en-US" sz="1600" dirty="0">
                <a:latin typeface="Verdana" panose="020B0604030504040204" pitchFamily="34" charset="0"/>
                <a:ea typeface="Verdana" panose="020B0604030504040204" pitchFamily="34" charset="0"/>
                <a:cs typeface="Verdana" panose="020B0604030504040204" pitchFamily="34" charset="0"/>
              </a:rPr>
              <a:t>A Complex Disease</a:t>
            </a:r>
          </a:p>
        </p:txBody>
      </p:sp>
      <p:sp>
        <p:nvSpPr>
          <p:cNvPr id="4" name="Oval 3">
            <a:extLst>
              <a:ext uri="{FF2B5EF4-FFF2-40B4-BE49-F238E27FC236}">
                <a16:creationId xmlns:a16="http://schemas.microsoft.com/office/drawing/2014/main" id="{1B1742EC-9B90-42AB-AF26-A5B091FDD839}"/>
              </a:ext>
            </a:extLst>
          </p:cNvPr>
          <p:cNvSpPr/>
          <p:nvPr/>
        </p:nvSpPr>
        <p:spPr>
          <a:xfrm>
            <a:off x="5401073" y="1328207"/>
            <a:ext cx="1645920" cy="1005840"/>
          </a:xfrm>
          <a:prstGeom prst="ellipse">
            <a:avLst/>
          </a:prstGeom>
          <a:no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solidFill>
                <a:latin typeface="Verdana" panose="020B0604030504040204" pitchFamily="34" charset="0"/>
                <a:ea typeface="Verdana" panose="020B0604030504040204" pitchFamily="34" charset="0"/>
                <a:cs typeface="Verdana" panose="020B0604030504040204" pitchFamily="34" charset="0"/>
              </a:rPr>
              <a:t>Biological Concepts</a:t>
            </a:r>
          </a:p>
        </p:txBody>
      </p:sp>
      <p:sp>
        <p:nvSpPr>
          <p:cNvPr id="12" name="Oval 11">
            <a:extLst>
              <a:ext uri="{FF2B5EF4-FFF2-40B4-BE49-F238E27FC236}">
                <a16:creationId xmlns:a16="http://schemas.microsoft.com/office/drawing/2014/main" id="{8807CA91-AB31-4DC4-A095-393C8E674DCE}"/>
              </a:ext>
            </a:extLst>
          </p:cNvPr>
          <p:cNvSpPr/>
          <p:nvPr/>
        </p:nvSpPr>
        <p:spPr>
          <a:xfrm>
            <a:off x="1525454" y="1603323"/>
            <a:ext cx="1743790" cy="1005840"/>
          </a:xfrm>
          <a:prstGeom prst="ellipse">
            <a:avLst/>
          </a:prstGeom>
          <a:noFill/>
          <a:ln w="28575">
            <a:solidFill>
              <a:srgbClr val="0000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solidFill>
                <a:latin typeface="Verdana" panose="020B0604030504040204" pitchFamily="34" charset="0"/>
                <a:ea typeface="Verdana" panose="020B0604030504040204" pitchFamily="34" charset="0"/>
                <a:cs typeface="Verdana" panose="020B0604030504040204" pitchFamily="34" charset="0"/>
              </a:rPr>
              <a:t>Individual Choices</a:t>
            </a:r>
          </a:p>
        </p:txBody>
      </p:sp>
      <p:sp>
        <p:nvSpPr>
          <p:cNvPr id="13" name="Oval 12">
            <a:extLst>
              <a:ext uri="{FF2B5EF4-FFF2-40B4-BE49-F238E27FC236}">
                <a16:creationId xmlns:a16="http://schemas.microsoft.com/office/drawing/2014/main" id="{B2989803-1AA0-41D3-9089-829EE1291B9D}"/>
              </a:ext>
            </a:extLst>
          </p:cNvPr>
          <p:cNvSpPr/>
          <p:nvPr/>
        </p:nvSpPr>
        <p:spPr>
          <a:xfrm>
            <a:off x="1448074" y="3554024"/>
            <a:ext cx="1645920" cy="1005840"/>
          </a:xfrm>
          <a:prstGeom prst="ellipse">
            <a:avLst/>
          </a:prstGeom>
          <a:noFill/>
          <a:ln w="28575">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solidFill>
                <a:latin typeface="Verdana" panose="020B0604030504040204" pitchFamily="34" charset="0"/>
                <a:ea typeface="Verdana" panose="020B0604030504040204" pitchFamily="34" charset="0"/>
                <a:cs typeface="Verdana" panose="020B0604030504040204" pitchFamily="34" charset="0"/>
              </a:rPr>
              <a:t>Social</a:t>
            </a:r>
          </a:p>
          <a:p>
            <a:pPr algn="ctr"/>
            <a:r>
              <a:rPr lang="en-US" sz="1600" dirty="0">
                <a:solidFill>
                  <a:schemeClr val="tx1"/>
                </a:solidFill>
                <a:latin typeface="Verdana" panose="020B0604030504040204" pitchFamily="34" charset="0"/>
                <a:ea typeface="Verdana" panose="020B0604030504040204" pitchFamily="34" charset="0"/>
                <a:cs typeface="Verdana" panose="020B0604030504040204" pitchFamily="34" charset="0"/>
              </a:rPr>
              <a:t>Factors </a:t>
            </a:r>
          </a:p>
        </p:txBody>
      </p:sp>
      <p:sp>
        <p:nvSpPr>
          <p:cNvPr id="14" name="Oval 13">
            <a:extLst>
              <a:ext uri="{FF2B5EF4-FFF2-40B4-BE49-F238E27FC236}">
                <a16:creationId xmlns:a16="http://schemas.microsoft.com/office/drawing/2014/main" id="{3B6B46FE-8FEE-4D1C-BFB2-D64205012E97}"/>
              </a:ext>
            </a:extLst>
          </p:cNvPr>
          <p:cNvSpPr/>
          <p:nvPr/>
        </p:nvSpPr>
        <p:spPr>
          <a:xfrm>
            <a:off x="5830490" y="3982480"/>
            <a:ext cx="2018109" cy="1005840"/>
          </a:xfrm>
          <a:prstGeom prst="ellipse">
            <a:avLst/>
          </a:prstGeom>
          <a:noFill/>
          <a:ln w="2857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solidFill>
                <a:latin typeface="Verdana" panose="020B0604030504040204" pitchFamily="34" charset="0"/>
                <a:ea typeface="Verdana" panose="020B0604030504040204" pitchFamily="34" charset="0"/>
                <a:cs typeface="Verdana" panose="020B0604030504040204" pitchFamily="34" charset="0"/>
              </a:rPr>
              <a:t>Treatments and Solutions</a:t>
            </a:r>
          </a:p>
        </p:txBody>
      </p:sp>
      <p:sp>
        <p:nvSpPr>
          <p:cNvPr id="15" name="TextBox 14">
            <a:extLst>
              <a:ext uri="{FF2B5EF4-FFF2-40B4-BE49-F238E27FC236}">
                <a16:creationId xmlns:a16="http://schemas.microsoft.com/office/drawing/2014/main" id="{123B2D91-02E6-438C-ADB7-9E30E7ACA663}"/>
              </a:ext>
            </a:extLst>
          </p:cNvPr>
          <p:cNvSpPr txBox="1"/>
          <p:nvPr/>
        </p:nvSpPr>
        <p:spPr>
          <a:xfrm>
            <a:off x="6549012" y="1011187"/>
            <a:ext cx="1999174" cy="338554"/>
          </a:xfrm>
          <a:prstGeom prst="rect">
            <a:avLst/>
          </a:prstGeom>
          <a:noFill/>
        </p:spPr>
        <p:txBody>
          <a:bodyPr wrap="square" rtlCol="0">
            <a:spAutoFit/>
          </a:bodyPr>
          <a:lstStyle/>
          <a:p>
            <a:r>
              <a:rPr lang="en-US" sz="1600" dirty="0">
                <a:latin typeface="Verdana" panose="020B0604030504040204" pitchFamily="34" charset="0"/>
                <a:ea typeface="Verdana" panose="020B0604030504040204" pitchFamily="34" charset="0"/>
                <a:cs typeface="Verdana" panose="020B0604030504040204" pitchFamily="34" charset="0"/>
              </a:rPr>
              <a:t>What is glucose?</a:t>
            </a:r>
          </a:p>
        </p:txBody>
      </p:sp>
      <p:sp>
        <p:nvSpPr>
          <p:cNvPr id="17" name="TextBox 16">
            <a:extLst>
              <a:ext uri="{FF2B5EF4-FFF2-40B4-BE49-F238E27FC236}">
                <a16:creationId xmlns:a16="http://schemas.microsoft.com/office/drawing/2014/main" id="{D7F64E3A-698B-403C-A3C8-1AA086FF59ED}"/>
              </a:ext>
            </a:extLst>
          </p:cNvPr>
          <p:cNvSpPr txBox="1"/>
          <p:nvPr/>
        </p:nvSpPr>
        <p:spPr>
          <a:xfrm>
            <a:off x="6804170" y="1867927"/>
            <a:ext cx="2448390" cy="584775"/>
          </a:xfrm>
          <a:prstGeom prst="rect">
            <a:avLst/>
          </a:prstGeom>
          <a:noFill/>
        </p:spPr>
        <p:txBody>
          <a:bodyPr wrap="square" rtlCol="0">
            <a:spAutoFit/>
          </a:bodyPr>
          <a:lstStyle/>
          <a:p>
            <a:r>
              <a:rPr lang="en-US" sz="1600" dirty="0">
                <a:latin typeface="Verdana" panose="020B0604030504040204" pitchFamily="34" charset="0"/>
                <a:ea typeface="Verdana" panose="020B0604030504040204" pitchFamily="34" charset="0"/>
                <a:cs typeface="Verdana" panose="020B0604030504040204" pitchFamily="34" charset="0"/>
              </a:rPr>
              <a:t>   How does the body balance glucose?</a:t>
            </a:r>
          </a:p>
        </p:txBody>
      </p:sp>
      <p:sp>
        <p:nvSpPr>
          <p:cNvPr id="18" name="Oval 17">
            <a:extLst>
              <a:ext uri="{FF2B5EF4-FFF2-40B4-BE49-F238E27FC236}">
                <a16:creationId xmlns:a16="http://schemas.microsoft.com/office/drawing/2014/main" id="{6E1081D8-CC8D-46D3-858E-FDF572EF5D94}"/>
              </a:ext>
            </a:extLst>
          </p:cNvPr>
          <p:cNvSpPr/>
          <p:nvPr/>
        </p:nvSpPr>
        <p:spPr>
          <a:xfrm>
            <a:off x="3477093" y="4572266"/>
            <a:ext cx="1645920" cy="1005840"/>
          </a:xfrm>
          <a:prstGeom prst="ellipse">
            <a:avLst/>
          </a:prstGeom>
          <a:no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chemeClr val="tx1"/>
                </a:solidFill>
                <a:latin typeface="Verdana" panose="020B0604030504040204" pitchFamily="34" charset="0"/>
                <a:ea typeface="Verdana" panose="020B0604030504040204" pitchFamily="34" charset="0"/>
                <a:cs typeface="Verdana" panose="020B0604030504040204" pitchFamily="34" charset="0"/>
              </a:rPr>
              <a:t>Nature vs. Nurture</a:t>
            </a:r>
          </a:p>
        </p:txBody>
      </p:sp>
      <p:sp>
        <p:nvSpPr>
          <p:cNvPr id="19" name="TextBox 18">
            <a:extLst>
              <a:ext uri="{FF2B5EF4-FFF2-40B4-BE49-F238E27FC236}">
                <a16:creationId xmlns:a16="http://schemas.microsoft.com/office/drawing/2014/main" id="{BE87901D-2022-4E8E-8293-1A6F67A083AB}"/>
              </a:ext>
            </a:extLst>
          </p:cNvPr>
          <p:cNvSpPr txBox="1"/>
          <p:nvPr/>
        </p:nvSpPr>
        <p:spPr>
          <a:xfrm>
            <a:off x="6974085" y="3592041"/>
            <a:ext cx="2282272" cy="584775"/>
          </a:xfrm>
          <a:prstGeom prst="rect">
            <a:avLst/>
          </a:prstGeom>
          <a:noFill/>
        </p:spPr>
        <p:txBody>
          <a:bodyPr wrap="square" rtlCol="0">
            <a:spAutoFit/>
          </a:bodyPr>
          <a:lstStyle/>
          <a:p>
            <a:r>
              <a:rPr lang="en-US" sz="1600" dirty="0">
                <a:latin typeface="Verdana" panose="020B0604030504040204" pitchFamily="34" charset="0"/>
                <a:ea typeface="Verdana" panose="020B0604030504040204" pitchFamily="34" charset="0"/>
                <a:cs typeface="Verdana" panose="020B0604030504040204" pitchFamily="34" charset="0"/>
              </a:rPr>
              <a:t>How can we stop </a:t>
            </a:r>
          </a:p>
          <a:p>
            <a:r>
              <a:rPr lang="en-US" sz="1600" dirty="0">
                <a:latin typeface="Verdana" panose="020B0604030504040204" pitchFamily="34" charset="0"/>
                <a:ea typeface="Verdana" panose="020B0604030504040204" pitchFamily="34" charset="0"/>
                <a:cs typeface="Verdana" panose="020B0604030504040204" pitchFamily="34" charset="0"/>
              </a:rPr>
              <a:t>        the growth?   </a:t>
            </a:r>
          </a:p>
        </p:txBody>
      </p:sp>
      <p:sp>
        <p:nvSpPr>
          <p:cNvPr id="20" name="TextBox 19">
            <a:extLst>
              <a:ext uri="{FF2B5EF4-FFF2-40B4-BE49-F238E27FC236}">
                <a16:creationId xmlns:a16="http://schemas.microsoft.com/office/drawing/2014/main" id="{8ACDF79E-6F04-43B3-8A23-DBA0415A59B4}"/>
              </a:ext>
            </a:extLst>
          </p:cNvPr>
          <p:cNvSpPr txBox="1"/>
          <p:nvPr/>
        </p:nvSpPr>
        <p:spPr>
          <a:xfrm>
            <a:off x="6804170" y="4931697"/>
            <a:ext cx="2893427" cy="584775"/>
          </a:xfrm>
          <a:prstGeom prst="rect">
            <a:avLst/>
          </a:prstGeom>
          <a:noFill/>
        </p:spPr>
        <p:txBody>
          <a:bodyPr wrap="square" rtlCol="0">
            <a:spAutoFit/>
          </a:bodyPr>
          <a:lstStyle/>
          <a:p>
            <a:r>
              <a:rPr lang="en-US" sz="1600" dirty="0">
                <a:latin typeface="Verdana" panose="020B0604030504040204" pitchFamily="34" charset="0"/>
                <a:ea typeface="Verdana" panose="020B0604030504040204" pitchFamily="34" charset="0"/>
                <a:cs typeface="Verdana" panose="020B0604030504040204" pitchFamily="34" charset="0"/>
              </a:rPr>
              <a:t>        What should </a:t>
            </a:r>
          </a:p>
          <a:p>
            <a:r>
              <a:rPr lang="en-US" sz="1600" dirty="0">
                <a:latin typeface="Verdana" panose="020B0604030504040204" pitchFamily="34" charset="0"/>
                <a:ea typeface="Verdana" panose="020B0604030504040204" pitchFamily="34" charset="0"/>
                <a:cs typeface="Verdana" panose="020B0604030504040204" pitchFamily="34" charset="0"/>
              </a:rPr>
              <a:t>our priorities be?</a:t>
            </a:r>
          </a:p>
        </p:txBody>
      </p:sp>
      <p:sp>
        <p:nvSpPr>
          <p:cNvPr id="21" name="TextBox 20">
            <a:extLst>
              <a:ext uri="{FF2B5EF4-FFF2-40B4-BE49-F238E27FC236}">
                <a16:creationId xmlns:a16="http://schemas.microsoft.com/office/drawing/2014/main" id="{55432010-5DE7-41E9-BB6B-1A1D3707C81E}"/>
              </a:ext>
            </a:extLst>
          </p:cNvPr>
          <p:cNvSpPr txBox="1"/>
          <p:nvPr/>
        </p:nvSpPr>
        <p:spPr>
          <a:xfrm>
            <a:off x="882370" y="1194952"/>
            <a:ext cx="3073536" cy="338554"/>
          </a:xfrm>
          <a:prstGeom prst="rect">
            <a:avLst/>
          </a:prstGeom>
          <a:noFill/>
        </p:spPr>
        <p:txBody>
          <a:bodyPr wrap="square" rtlCol="0">
            <a:spAutoFit/>
          </a:bodyPr>
          <a:lstStyle/>
          <a:p>
            <a:r>
              <a:rPr lang="en-US" sz="1600" dirty="0">
                <a:latin typeface="Verdana" panose="020B0604030504040204" pitchFamily="34" charset="0"/>
                <a:ea typeface="Verdana" panose="020B0604030504040204" pitchFamily="34" charset="0"/>
                <a:cs typeface="Verdana" panose="020B0604030504040204" pitchFamily="34" charset="0"/>
              </a:rPr>
              <a:t>How does my diet matter?</a:t>
            </a:r>
          </a:p>
        </p:txBody>
      </p:sp>
      <p:sp>
        <p:nvSpPr>
          <p:cNvPr id="22" name="TextBox 21">
            <a:extLst>
              <a:ext uri="{FF2B5EF4-FFF2-40B4-BE49-F238E27FC236}">
                <a16:creationId xmlns:a16="http://schemas.microsoft.com/office/drawing/2014/main" id="{2FD078BD-C67C-408E-9CCB-0A2727AC762F}"/>
              </a:ext>
            </a:extLst>
          </p:cNvPr>
          <p:cNvSpPr txBox="1"/>
          <p:nvPr/>
        </p:nvSpPr>
        <p:spPr>
          <a:xfrm>
            <a:off x="165907" y="1788615"/>
            <a:ext cx="1743790" cy="830997"/>
          </a:xfrm>
          <a:prstGeom prst="rect">
            <a:avLst/>
          </a:prstGeom>
          <a:noFill/>
        </p:spPr>
        <p:txBody>
          <a:bodyPr wrap="square" rtlCol="0">
            <a:spAutoFit/>
          </a:bodyPr>
          <a:lstStyle/>
          <a:p>
            <a:r>
              <a:rPr lang="en-US" sz="1600" dirty="0">
                <a:latin typeface="Verdana" panose="020B0604030504040204" pitchFamily="34" charset="0"/>
                <a:ea typeface="Verdana" panose="020B0604030504040204" pitchFamily="34" charset="0"/>
                <a:cs typeface="Verdana" panose="020B0604030504040204" pitchFamily="34" charset="0"/>
              </a:rPr>
              <a:t>       Does           </a:t>
            </a:r>
          </a:p>
          <a:p>
            <a:r>
              <a:rPr lang="en-US" sz="1600" dirty="0">
                <a:latin typeface="Verdana" panose="020B0604030504040204" pitchFamily="34" charset="0"/>
                <a:ea typeface="Verdana" panose="020B0604030504040204" pitchFamily="34" charset="0"/>
                <a:cs typeface="Verdana" panose="020B0604030504040204" pitchFamily="34" charset="0"/>
              </a:rPr>
              <a:t>  exercise </a:t>
            </a:r>
          </a:p>
          <a:p>
            <a:r>
              <a:rPr lang="en-US" sz="1600" dirty="0">
                <a:latin typeface="Verdana" panose="020B0604030504040204" pitchFamily="34" charset="0"/>
                <a:ea typeface="Verdana" panose="020B0604030504040204" pitchFamily="34" charset="0"/>
                <a:cs typeface="Verdana" panose="020B0604030504040204" pitchFamily="34" charset="0"/>
              </a:rPr>
              <a:t>       matter?</a:t>
            </a:r>
          </a:p>
        </p:txBody>
      </p:sp>
      <p:sp>
        <p:nvSpPr>
          <p:cNvPr id="23" name="TextBox 22">
            <a:extLst>
              <a:ext uri="{FF2B5EF4-FFF2-40B4-BE49-F238E27FC236}">
                <a16:creationId xmlns:a16="http://schemas.microsoft.com/office/drawing/2014/main" id="{82088A96-89A8-47F6-AA30-3160F943F755}"/>
              </a:ext>
            </a:extLst>
          </p:cNvPr>
          <p:cNvSpPr txBox="1"/>
          <p:nvPr/>
        </p:nvSpPr>
        <p:spPr>
          <a:xfrm>
            <a:off x="2745962" y="5663048"/>
            <a:ext cx="3167426" cy="584775"/>
          </a:xfrm>
          <a:prstGeom prst="rect">
            <a:avLst/>
          </a:prstGeom>
          <a:noFill/>
        </p:spPr>
        <p:txBody>
          <a:bodyPr wrap="square" rtlCol="0">
            <a:spAutoFit/>
          </a:bodyPr>
          <a:lstStyle/>
          <a:p>
            <a:pPr algn="ctr"/>
            <a:r>
              <a:rPr lang="en-US" sz="1600" dirty="0">
                <a:latin typeface="Verdana" panose="020B0604030504040204" pitchFamily="34" charset="0"/>
                <a:ea typeface="Verdana" panose="020B0604030504040204" pitchFamily="34" charset="0"/>
                <a:cs typeface="Verdana" panose="020B0604030504040204" pitchFamily="34" charset="0"/>
              </a:rPr>
              <a:t>Is it determined by genes, </a:t>
            </a:r>
          </a:p>
          <a:p>
            <a:pPr algn="ctr"/>
            <a:r>
              <a:rPr lang="en-US" sz="1600" dirty="0">
                <a:latin typeface="Verdana" panose="020B0604030504040204" pitchFamily="34" charset="0"/>
                <a:ea typeface="Verdana" panose="020B0604030504040204" pitchFamily="34" charset="0"/>
                <a:cs typeface="Verdana" panose="020B0604030504040204" pitchFamily="34" charset="0"/>
              </a:rPr>
              <a:t>the environment, or both?</a:t>
            </a:r>
          </a:p>
        </p:txBody>
      </p:sp>
      <p:sp>
        <p:nvSpPr>
          <p:cNvPr id="24" name="TextBox 23">
            <a:extLst>
              <a:ext uri="{FF2B5EF4-FFF2-40B4-BE49-F238E27FC236}">
                <a16:creationId xmlns:a16="http://schemas.microsoft.com/office/drawing/2014/main" id="{36A6236C-ED8C-418B-B575-9BF238EDC9E2}"/>
              </a:ext>
            </a:extLst>
          </p:cNvPr>
          <p:cNvSpPr txBox="1"/>
          <p:nvPr/>
        </p:nvSpPr>
        <p:spPr>
          <a:xfrm>
            <a:off x="404956" y="4336676"/>
            <a:ext cx="2581961" cy="584775"/>
          </a:xfrm>
          <a:prstGeom prst="rect">
            <a:avLst/>
          </a:prstGeom>
          <a:noFill/>
          <a:ln>
            <a:noFill/>
          </a:ln>
        </p:spPr>
        <p:txBody>
          <a:bodyPr wrap="square" rtlCol="0">
            <a:spAutoFit/>
          </a:bodyPr>
          <a:lstStyle/>
          <a:p>
            <a:r>
              <a:rPr lang="en-US" sz="1600" dirty="0">
                <a:latin typeface="Verdana" panose="020B0604030504040204" pitchFamily="34" charset="0"/>
                <a:ea typeface="Verdana" panose="020B0604030504040204" pitchFamily="34" charset="0"/>
                <a:cs typeface="Verdana" panose="020B0604030504040204" pitchFamily="34" charset="0"/>
              </a:rPr>
              <a:t>How are </a:t>
            </a:r>
          </a:p>
          <a:p>
            <a:r>
              <a:rPr lang="en-US" sz="1600" dirty="0">
                <a:latin typeface="Verdana" panose="020B0604030504040204" pitchFamily="34" charset="0"/>
                <a:ea typeface="Verdana" panose="020B0604030504040204" pitchFamily="34" charset="0"/>
                <a:cs typeface="Verdana" panose="020B0604030504040204" pitchFamily="34" charset="0"/>
              </a:rPr>
              <a:t> resources distributed?</a:t>
            </a:r>
          </a:p>
        </p:txBody>
      </p:sp>
      <p:sp>
        <p:nvSpPr>
          <p:cNvPr id="25" name="TextBox 24">
            <a:extLst>
              <a:ext uri="{FF2B5EF4-FFF2-40B4-BE49-F238E27FC236}">
                <a16:creationId xmlns:a16="http://schemas.microsoft.com/office/drawing/2014/main" id="{8862125C-2A1A-44E7-A767-17926CB3BC13}"/>
              </a:ext>
            </a:extLst>
          </p:cNvPr>
          <p:cNvSpPr txBox="1"/>
          <p:nvPr/>
        </p:nvSpPr>
        <p:spPr>
          <a:xfrm>
            <a:off x="171811" y="3192046"/>
            <a:ext cx="2733506" cy="584775"/>
          </a:xfrm>
          <a:prstGeom prst="rect">
            <a:avLst/>
          </a:prstGeom>
          <a:noFill/>
        </p:spPr>
        <p:txBody>
          <a:bodyPr wrap="square" rtlCol="0">
            <a:spAutoFit/>
          </a:bodyPr>
          <a:lstStyle/>
          <a:p>
            <a:r>
              <a:rPr lang="en-US" sz="1600" dirty="0">
                <a:latin typeface="Verdana" panose="020B0604030504040204" pitchFamily="34" charset="0"/>
                <a:ea typeface="Verdana" panose="020B0604030504040204" pitchFamily="34" charset="0"/>
                <a:cs typeface="Verdana" panose="020B0604030504040204" pitchFamily="34" charset="0"/>
              </a:rPr>
              <a:t>How do we market foods and drinks?</a:t>
            </a:r>
          </a:p>
        </p:txBody>
      </p:sp>
      <p:pic>
        <p:nvPicPr>
          <p:cNvPr id="28" name="Graphic 27" descr="Line Arrow: Clockwise curve">
            <a:extLst>
              <a:ext uri="{FF2B5EF4-FFF2-40B4-BE49-F238E27FC236}">
                <a16:creationId xmlns:a16="http://schemas.microsoft.com/office/drawing/2014/main" id="{6655F672-2A9C-4E2B-8B2A-B6881420C274}"/>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xmlns="" r:embed="rId5"/>
              </a:ext>
            </a:extLst>
          </a:blip>
          <a:stretch>
            <a:fillRect/>
          </a:stretch>
        </p:blipFill>
        <p:spPr>
          <a:xfrm rot="4602117">
            <a:off x="4874565" y="1878956"/>
            <a:ext cx="596511" cy="596511"/>
          </a:xfrm>
          <a:prstGeom prst="rect">
            <a:avLst/>
          </a:prstGeom>
        </p:spPr>
      </p:pic>
      <p:pic>
        <p:nvPicPr>
          <p:cNvPr id="30" name="Graphic 29" descr="Line Arrow: Clockwise curve">
            <a:extLst>
              <a:ext uri="{FF2B5EF4-FFF2-40B4-BE49-F238E27FC236}">
                <a16:creationId xmlns:a16="http://schemas.microsoft.com/office/drawing/2014/main" id="{5C4B4FD2-AD0B-4031-90F2-1C74916DF1DC}"/>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xmlns="" r:embed="rId5"/>
              </a:ext>
            </a:extLst>
          </a:blip>
          <a:stretch>
            <a:fillRect/>
          </a:stretch>
        </p:blipFill>
        <p:spPr>
          <a:xfrm rot="9604743">
            <a:off x="5914723" y="3253917"/>
            <a:ext cx="596511" cy="596511"/>
          </a:xfrm>
          <a:prstGeom prst="rect">
            <a:avLst/>
          </a:prstGeom>
        </p:spPr>
      </p:pic>
      <p:pic>
        <p:nvPicPr>
          <p:cNvPr id="3072" name="Graphic 3071" descr="Line Arrow: Slight curve">
            <a:extLst>
              <a:ext uri="{FF2B5EF4-FFF2-40B4-BE49-F238E27FC236}">
                <a16:creationId xmlns:a16="http://schemas.microsoft.com/office/drawing/2014/main" id="{99E6E74E-11C2-4DF0-9ECD-E4253BCCD8B4}"/>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xmlns="" r:embed="rId7"/>
              </a:ext>
            </a:extLst>
          </a:blip>
          <a:stretch>
            <a:fillRect/>
          </a:stretch>
        </p:blipFill>
        <p:spPr>
          <a:xfrm rot="12024539">
            <a:off x="3267291" y="2058662"/>
            <a:ext cx="688403" cy="688403"/>
          </a:xfrm>
          <a:prstGeom prst="rect">
            <a:avLst/>
          </a:prstGeom>
        </p:spPr>
      </p:pic>
      <p:pic>
        <p:nvPicPr>
          <p:cNvPr id="3075" name="Graphic 3074" descr="Line Arrow: Clockwise curve">
            <a:extLst>
              <a:ext uri="{FF2B5EF4-FFF2-40B4-BE49-F238E27FC236}">
                <a16:creationId xmlns:a16="http://schemas.microsoft.com/office/drawing/2014/main" id="{8A43B69D-6B5D-4B73-8987-442984E95D64}"/>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xmlns="" r:embed="rId9"/>
              </a:ext>
            </a:extLst>
          </a:blip>
          <a:stretch>
            <a:fillRect/>
          </a:stretch>
        </p:blipFill>
        <p:spPr>
          <a:xfrm rot="16743938">
            <a:off x="3120724" y="3581181"/>
            <a:ext cx="612608" cy="612608"/>
          </a:xfrm>
          <a:prstGeom prst="rect">
            <a:avLst/>
          </a:prstGeom>
        </p:spPr>
      </p:pic>
      <p:pic>
        <p:nvPicPr>
          <p:cNvPr id="3077" name="Graphic 3076" descr="Line Arrow: Straight">
            <a:extLst>
              <a:ext uri="{FF2B5EF4-FFF2-40B4-BE49-F238E27FC236}">
                <a16:creationId xmlns:a16="http://schemas.microsoft.com/office/drawing/2014/main" id="{DC6FDBF8-B32C-4BFA-A6D3-FA2851AF93B9}"/>
              </a:ext>
            </a:extLst>
          </p:cNvPr>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xmlns="" r:embed="rId11"/>
              </a:ext>
            </a:extLst>
          </a:blip>
          <a:stretch>
            <a:fillRect/>
          </a:stretch>
        </p:blipFill>
        <p:spPr>
          <a:xfrm rot="16732189">
            <a:off x="4225113" y="3949682"/>
            <a:ext cx="500150" cy="500150"/>
          </a:xfrm>
          <a:prstGeom prst="rect">
            <a:avLst/>
          </a:prstGeom>
        </p:spPr>
      </p:pic>
      <p:sp>
        <p:nvSpPr>
          <p:cNvPr id="26" name="TextBox 25">
            <a:extLst>
              <a:ext uri="{FF2B5EF4-FFF2-40B4-BE49-F238E27FC236}">
                <a16:creationId xmlns:a16="http://schemas.microsoft.com/office/drawing/2014/main" id="{C35B5E2E-4C03-4930-B0E5-F65D0DEE9539}"/>
              </a:ext>
            </a:extLst>
          </p:cNvPr>
          <p:cNvSpPr txBox="1"/>
          <p:nvPr/>
        </p:nvSpPr>
        <p:spPr>
          <a:xfrm>
            <a:off x="365875" y="256124"/>
            <a:ext cx="3111218" cy="498693"/>
          </a:xfrm>
          <a:prstGeom prst="rect">
            <a:avLst/>
          </a:prstGeom>
          <a:noFill/>
        </p:spPr>
        <p:txBody>
          <a:bodyPr wrap="square" lIns="97630" tIns="48815" rIns="97630" bIns="48815"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26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Asking Questions</a:t>
            </a:r>
          </a:p>
        </p:txBody>
      </p:sp>
    </p:spTree>
    <p:extLst>
      <p:ext uri="{BB962C8B-B14F-4D97-AF65-F5344CB8AC3E}">
        <p14:creationId xmlns:p14="http://schemas.microsoft.com/office/powerpoint/2010/main" val="17591735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00"/>
                                        <p:tgtEl>
                                          <p:spTgt spid="15"/>
                                        </p:tgtEl>
                                      </p:cBhvr>
                                    </p:animEffect>
                                    <p:anim calcmode="lin" valueType="num">
                                      <p:cBhvr>
                                        <p:cTn id="8" dur="1000" fill="hold"/>
                                        <p:tgtEl>
                                          <p:spTgt spid="15"/>
                                        </p:tgtEl>
                                        <p:attrNameLst>
                                          <p:attrName>ppt_x</p:attrName>
                                        </p:attrNameLst>
                                      </p:cBhvr>
                                      <p:tavLst>
                                        <p:tav tm="0">
                                          <p:val>
                                            <p:strVal val="#ppt_x"/>
                                          </p:val>
                                        </p:tav>
                                        <p:tav tm="100000">
                                          <p:val>
                                            <p:strVal val="#ppt_x"/>
                                          </p:val>
                                        </p:tav>
                                      </p:tavLst>
                                    </p:anim>
                                    <p:anim calcmode="lin" valueType="num">
                                      <p:cBhvr>
                                        <p:cTn id="9" dur="1000" fill="hold"/>
                                        <p:tgtEl>
                                          <p:spTgt spid="15"/>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fade">
                                      <p:cBhvr>
                                        <p:cTn id="12" dur="1000"/>
                                        <p:tgtEl>
                                          <p:spTgt spid="17"/>
                                        </p:tgtEl>
                                      </p:cBhvr>
                                    </p:animEffect>
                                    <p:anim calcmode="lin" valueType="num">
                                      <p:cBhvr>
                                        <p:cTn id="13" dur="1000" fill="hold"/>
                                        <p:tgtEl>
                                          <p:spTgt spid="17"/>
                                        </p:tgtEl>
                                        <p:attrNameLst>
                                          <p:attrName>ppt_x</p:attrName>
                                        </p:attrNameLst>
                                      </p:cBhvr>
                                      <p:tavLst>
                                        <p:tav tm="0">
                                          <p:val>
                                            <p:strVal val="#ppt_x"/>
                                          </p:val>
                                        </p:tav>
                                        <p:tav tm="100000">
                                          <p:val>
                                            <p:strVal val="#ppt_x"/>
                                          </p:val>
                                        </p:tav>
                                      </p:tavLst>
                                    </p:anim>
                                    <p:anim calcmode="lin" valueType="num">
                                      <p:cBhvr>
                                        <p:cTn id="14" dur="1000" fill="hold"/>
                                        <p:tgtEl>
                                          <p:spTgt spid="17"/>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fade">
                                      <p:cBhvr>
                                        <p:cTn id="17" dur="1000"/>
                                        <p:tgtEl>
                                          <p:spTgt spid="19"/>
                                        </p:tgtEl>
                                      </p:cBhvr>
                                    </p:animEffect>
                                    <p:anim calcmode="lin" valueType="num">
                                      <p:cBhvr>
                                        <p:cTn id="18" dur="1000" fill="hold"/>
                                        <p:tgtEl>
                                          <p:spTgt spid="19"/>
                                        </p:tgtEl>
                                        <p:attrNameLst>
                                          <p:attrName>ppt_x</p:attrName>
                                        </p:attrNameLst>
                                      </p:cBhvr>
                                      <p:tavLst>
                                        <p:tav tm="0">
                                          <p:val>
                                            <p:strVal val="#ppt_x"/>
                                          </p:val>
                                        </p:tav>
                                        <p:tav tm="100000">
                                          <p:val>
                                            <p:strVal val="#ppt_x"/>
                                          </p:val>
                                        </p:tav>
                                      </p:tavLst>
                                    </p:anim>
                                    <p:anim calcmode="lin" valueType="num">
                                      <p:cBhvr>
                                        <p:cTn id="19" dur="1000" fill="hold"/>
                                        <p:tgtEl>
                                          <p:spTgt spid="19"/>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20"/>
                                        </p:tgtEl>
                                        <p:attrNameLst>
                                          <p:attrName>style.visibility</p:attrName>
                                        </p:attrNameLst>
                                      </p:cBhvr>
                                      <p:to>
                                        <p:strVal val="visible"/>
                                      </p:to>
                                    </p:set>
                                    <p:animEffect transition="in" filter="fade">
                                      <p:cBhvr>
                                        <p:cTn id="22" dur="1000"/>
                                        <p:tgtEl>
                                          <p:spTgt spid="20"/>
                                        </p:tgtEl>
                                      </p:cBhvr>
                                    </p:animEffect>
                                    <p:anim calcmode="lin" valueType="num">
                                      <p:cBhvr>
                                        <p:cTn id="23" dur="1000" fill="hold"/>
                                        <p:tgtEl>
                                          <p:spTgt spid="20"/>
                                        </p:tgtEl>
                                        <p:attrNameLst>
                                          <p:attrName>ppt_x</p:attrName>
                                        </p:attrNameLst>
                                      </p:cBhvr>
                                      <p:tavLst>
                                        <p:tav tm="0">
                                          <p:val>
                                            <p:strVal val="#ppt_x"/>
                                          </p:val>
                                        </p:tav>
                                        <p:tav tm="100000">
                                          <p:val>
                                            <p:strVal val="#ppt_x"/>
                                          </p:val>
                                        </p:tav>
                                      </p:tavLst>
                                    </p:anim>
                                    <p:anim calcmode="lin" valueType="num">
                                      <p:cBhvr>
                                        <p:cTn id="24" dur="1000" fill="hold"/>
                                        <p:tgtEl>
                                          <p:spTgt spid="20"/>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1000"/>
                                        <p:tgtEl>
                                          <p:spTgt spid="23"/>
                                        </p:tgtEl>
                                      </p:cBhvr>
                                    </p:animEffect>
                                    <p:anim calcmode="lin" valueType="num">
                                      <p:cBhvr>
                                        <p:cTn id="28" dur="1000" fill="hold"/>
                                        <p:tgtEl>
                                          <p:spTgt spid="23"/>
                                        </p:tgtEl>
                                        <p:attrNameLst>
                                          <p:attrName>ppt_x</p:attrName>
                                        </p:attrNameLst>
                                      </p:cBhvr>
                                      <p:tavLst>
                                        <p:tav tm="0">
                                          <p:val>
                                            <p:strVal val="#ppt_x"/>
                                          </p:val>
                                        </p:tav>
                                        <p:tav tm="100000">
                                          <p:val>
                                            <p:strVal val="#ppt_x"/>
                                          </p:val>
                                        </p:tav>
                                      </p:tavLst>
                                    </p:anim>
                                    <p:anim calcmode="lin" valueType="num">
                                      <p:cBhvr>
                                        <p:cTn id="29" dur="1000" fill="hold"/>
                                        <p:tgtEl>
                                          <p:spTgt spid="23"/>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4"/>
                                        </p:tgtEl>
                                        <p:attrNameLst>
                                          <p:attrName>style.visibility</p:attrName>
                                        </p:attrNameLst>
                                      </p:cBhvr>
                                      <p:to>
                                        <p:strVal val="visible"/>
                                      </p:to>
                                    </p:set>
                                    <p:animEffect transition="in" filter="fade">
                                      <p:cBhvr>
                                        <p:cTn id="32" dur="1000"/>
                                        <p:tgtEl>
                                          <p:spTgt spid="24"/>
                                        </p:tgtEl>
                                      </p:cBhvr>
                                    </p:animEffect>
                                    <p:anim calcmode="lin" valueType="num">
                                      <p:cBhvr>
                                        <p:cTn id="33" dur="1000" fill="hold"/>
                                        <p:tgtEl>
                                          <p:spTgt spid="24"/>
                                        </p:tgtEl>
                                        <p:attrNameLst>
                                          <p:attrName>ppt_x</p:attrName>
                                        </p:attrNameLst>
                                      </p:cBhvr>
                                      <p:tavLst>
                                        <p:tav tm="0">
                                          <p:val>
                                            <p:strVal val="#ppt_x"/>
                                          </p:val>
                                        </p:tav>
                                        <p:tav tm="100000">
                                          <p:val>
                                            <p:strVal val="#ppt_x"/>
                                          </p:val>
                                        </p:tav>
                                      </p:tavLst>
                                    </p:anim>
                                    <p:anim calcmode="lin" valueType="num">
                                      <p:cBhvr>
                                        <p:cTn id="34" dur="1000" fill="hold"/>
                                        <p:tgtEl>
                                          <p:spTgt spid="24"/>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5"/>
                                        </p:tgtEl>
                                        <p:attrNameLst>
                                          <p:attrName>style.visibility</p:attrName>
                                        </p:attrNameLst>
                                      </p:cBhvr>
                                      <p:to>
                                        <p:strVal val="visible"/>
                                      </p:to>
                                    </p:set>
                                    <p:animEffect transition="in" filter="fade">
                                      <p:cBhvr>
                                        <p:cTn id="37" dur="1000"/>
                                        <p:tgtEl>
                                          <p:spTgt spid="25"/>
                                        </p:tgtEl>
                                      </p:cBhvr>
                                    </p:animEffect>
                                    <p:anim calcmode="lin" valueType="num">
                                      <p:cBhvr>
                                        <p:cTn id="38" dur="1000" fill="hold"/>
                                        <p:tgtEl>
                                          <p:spTgt spid="25"/>
                                        </p:tgtEl>
                                        <p:attrNameLst>
                                          <p:attrName>ppt_x</p:attrName>
                                        </p:attrNameLst>
                                      </p:cBhvr>
                                      <p:tavLst>
                                        <p:tav tm="0">
                                          <p:val>
                                            <p:strVal val="#ppt_x"/>
                                          </p:val>
                                        </p:tav>
                                        <p:tav tm="100000">
                                          <p:val>
                                            <p:strVal val="#ppt_x"/>
                                          </p:val>
                                        </p:tav>
                                      </p:tavLst>
                                    </p:anim>
                                    <p:anim calcmode="lin" valueType="num">
                                      <p:cBhvr>
                                        <p:cTn id="39" dur="1000" fill="hold"/>
                                        <p:tgtEl>
                                          <p:spTgt spid="25"/>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1000"/>
                                        <p:tgtEl>
                                          <p:spTgt spid="22"/>
                                        </p:tgtEl>
                                      </p:cBhvr>
                                    </p:animEffect>
                                    <p:anim calcmode="lin" valueType="num">
                                      <p:cBhvr>
                                        <p:cTn id="43" dur="1000" fill="hold"/>
                                        <p:tgtEl>
                                          <p:spTgt spid="22"/>
                                        </p:tgtEl>
                                        <p:attrNameLst>
                                          <p:attrName>ppt_x</p:attrName>
                                        </p:attrNameLst>
                                      </p:cBhvr>
                                      <p:tavLst>
                                        <p:tav tm="0">
                                          <p:val>
                                            <p:strVal val="#ppt_x"/>
                                          </p:val>
                                        </p:tav>
                                        <p:tav tm="100000">
                                          <p:val>
                                            <p:strVal val="#ppt_x"/>
                                          </p:val>
                                        </p:tav>
                                      </p:tavLst>
                                    </p:anim>
                                    <p:anim calcmode="lin" valueType="num">
                                      <p:cBhvr>
                                        <p:cTn id="44" dur="1000" fill="hold"/>
                                        <p:tgtEl>
                                          <p:spTgt spid="22"/>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fade">
                                      <p:cBhvr>
                                        <p:cTn id="47" dur="1000"/>
                                        <p:tgtEl>
                                          <p:spTgt spid="21"/>
                                        </p:tgtEl>
                                      </p:cBhvr>
                                    </p:animEffect>
                                    <p:anim calcmode="lin" valueType="num">
                                      <p:cBhvr>
                                        <p:cTn id="48" dur="1000" fill="hold"/>
                                        <p:tgtEl>
                                          <p:spTgt spid="21"/>
                                        </p:tgtEl>
                                        <p:attrNameLst>
                                          <p:attrName>ppt_x</p:attrName>
                                        </p:attrNameLst>
                                      </p:cBhvr>
                                      <p:tavLst>
                                        <p:tav tm="0">
                                          <p:val>
                                            <p:strVal val="#ppt_x"/>
                                          </p:val>
                                        </p:tav>
                                        <p:tav tm="100000">
                                          <p:val>
                                            <p:strVal val="#ppt_x"/>
                                          </p:val>
                                        </p:tav>
                                      </p:tavLst>
                                    </p:anim>
                                    <p:anim calcmode="lin" valueType="num">
                                      <p:cBhvr>
                                        <p:cTn id="49"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7" grpId="0"/>
      <p:bldP spid="19" grpId="0"/>
      <p:bldP spid="20" grpId="0"/>
      <p:bldP spid="21" grpId="0"/>
      <p:bldP spid="22" grpId="0"/>
      <p:bldP spid="23" grpId="0"/>
      <p:bldP spid="24" grpId="0"/>
      <p:bldP spid="25"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6781800" y="453197"/>
            <a:ext cx="2438400" cy="498693"/>
          </a:xfrm>
          <a:prstGeom prst="rect">
            <a:avLst/>
          </a:prstGeom>
          <a:noFill/>
        </p:spPr>
        <p:txBody>
          <a:bodyPr wrap="square" lIns="97630" tIns="48815" rIns="97630" bIns="48815"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26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Lesson Two</a:t>
            </a:r>
          </a:p>
        </p:txBody>
      </p:sp>
      <p:cxnSp>
        <p:nvCxnSpPr>
          <p:cNvPr id="10" name="Straight Connector 9"/>
          <p:cNvCxnSpPr/>
          <p:nvPr/>
        </p:nvCxnSpPr>
        <p:spPr>
          <a:xfrm>
            <a:off x="3581241" y="125258"/>
            <a:ext cx="0" cy="881772"/>
          </a:xfrm>
          <a:prstGeom prst="line">
            <a:avLst/>
          </a:prstGeom>
          <a:ln w="28575">
            <a:solidFill>
              <a:srgbClr val="2B656C"/>
            </a:solidFill>
          </a:ln>
        </p:spPr>
        <p:style>
          <a:lnRef idx="1">
            <a:schemeClr val="accent2"/>
          </a:lnRef>
          <a:fillRef idx="0">
            <a:schemeClr val="accent2"/>
          </a:fillRef>
          <a:effectRef idx="0">
            <a:schemeClr val="accent2"/>
          </a:effectRef>
          <a:fontRef idx="minor">
            <a:schemeClr val="tx1"/>
          </a:fontRef>
        </p:style>
      </p:cxnSp>
      <p:pic>
        <p:nvPicPr>
          <p:cNvPr id="3074" name="Picture 2" descr="C:\Users\jcgriz\AppData\Local\Microsoft\Windows\Temporary Internet Files\Content.Outlook\ND2AF8RG\GSEO logo.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05068" y="258921"/>
            <a:ext cx="2911798" cy="703622"/>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p:cNvSpPr/>
          <p:nvPr/>
        </p:nvSpPr>
        <p:spPr>
          <a:xfrm>
            <a:off x="196408" y="1575463"/>
            <a:ext cx="8915395" cy="4985980"/>
          </a:xfrm>
          <a:prstGeom prst="rect">
            <a:avLst/>
          </a:prstGeom>
        </p:spPr>
        <p:txBody>
          <a:bodyPr wrap="square">
            <a:spAutoFit/>
          </a:bodyPr>
          <a:lstStyle/>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r>
              <a:rPr kumimoji="0" lang="en-US" sz="2200" b="0" i="0" u="none" strike="noStrike" kern="120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Entrance Activity:</a:t>
            </a:r>
          </a:p>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endParaRPr lang="en-US" sz="2200" dirty="0">
              <a:solidFill>
                <a:srgbClr val="000000"/>
              </a:solidFill>
              <a:latin typeface="Verdana" panose="020B0604030504040204" pitchFamily="34" charset="0"/>
              <a:ea typeface="Verdana" panose="020B0604030504040204" pitchFamily="34" charset="0"/>
              <a:cs typeface="Verdana" panose="020B0604030504040204" pitchFamily="34" charset="0"/>
            </a:endParaRPr>
          </a:p>
          <a:p>
            <a:pPr defTabSz="976305" eaLnBrk="1" fontAlgn="auto" hangingPunct="1">
              <a:spcBef>
                <a:spcPts val="0"/>
              </a:spcBef>
              <a:spcAft>
                <a:spcPts val="0"/>
              </a:spcAft>
              <a:buClr>
                <a:srgbClr val="000000"/>
              </a:buClr>
              <a:buSzPts val="1200"/>
              <a:tabLst>
                <a:tab pos="228600" algn="l"/>
                <a:tab pos="457200" algn="l"/>
              </a:tabLst>
              <a:defRPr/>
            </a:pPr>
            <a:r>
              <a:rPr kumimoji="0" lang="en-US" sz="2200" b="0" i="0" u="none" strike="noStrike" kern="120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What is </a:t>
            </a:r>
            <a:r>
              <a:rPr lang="en-US" sz="2200" dirty="0">
                <a:solidFill>
                  <a:srgbClr val="000000"/>
                </a:solidFill>
                <a:latin typeface="Verdana" panose="020B0604030504040204" pitchFamily="34" charset="0"/>
                <a:ea typeface="Verdana" panose="020B0604030504040204" pitchFamily="34" charset="0"/>
                <a:cs typeface="Verdana" panose="020B0604030504040204" pitchFamily="34" charset="0"/>
              </a:rPr>
              <a:t>glucose? Where does glucose come from in our diets?	</a:t>
            </a:r>
          </a:p>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r>
              <a:rPr kumimoji="0" lang="en-US" sz="2200" b="0" i="0" u="none" strike="noStrike" kern="120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			Think about….</a:t>
            </a:r>
          </a:p>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endParaRPr kumimoji="0" lang="en-US" sz="800" b="0" i="0" u="none" strike="noStrike" kern="120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endParaRPr>
          </a:p>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r>
              <a:rPr lang="en-US" sz="2200" dirty="0">
                <a:solidFill>
                  <a:srgbClr val="000000"/>
                </a:solidFill>
                <a:latin typeface="Verdana" panose="020B0604030504040204" pitchFamily="34" charset="0"/>
                <a:ea typeface="Verdana" panose="020B0604030504040204" pitchFamily="34" charset="0"/>
                <a:cs typeface="Verdana" panose="020B0604030504040204" pitchFamily="34" charset="0"/>
              </a:rPr>
              <a:t>			What foods/drinks contain glucose?</a:t>
            </a:r>
          </a:p>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endParaRPr lang="en-US" sz="800" dirty="0">
              <a:solidFill>
                <a:srgbClr val="000000"/>
              </a:solidFill>
              <a:latin typeface="Verdana" panose="020B0604030504040204" pitchFamily="34" charset="0"/>
              <a:ea typeface="Verdana" panose="020B0604030504040204" pitchFamily="34" charset="0"/>
              <a:cs typeface="Verdana" panose="020B0604030504040204" pitchFamily="34" charset="0"/>
            </a:endParaRPr>
          </a:p>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r>
              <a:rPr kumimoji="0" lang="en-US" sz="2200" b="0" i="0" u="none" strike="noStrike" kern="120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			Where do other sugars come from?</a:t>
            </a:r>
          </a:p>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endParaRPr kumimoji="0" lang="en-US" sz="800" b="0" i="0" u="none" strike="noStrike" kern="120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endParaRPr>
          </a:p>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r>
              <a:rPr lang="en-US" sz="2200" dirty="0">
                <a:solidFill>
                  <a:srgbClr val="000000"/>
                </a:solidFill>
                <a:latin typeface="Verdana" panose="020B0604030504040204" pitchFamily="34" charset="0"/>
                <a:ea typeface="Verdana" panose="020B0604030504040204" pitchFamily="34" charset="0"/>
                <a:cs typeface="Verdana" panose="020B0604030504040204" pitchFamily="34" charset="0"/>
              </a:rPr>
              <a:t>			What is glucose used for in the body?</a:t>
            </a:r>
          </a:p>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endParaRPr lang="en-US" sz="800" dirty="0">
              <a:solidFill>
                <a:srgbClr val="000000"/>
              </a:solidFill>
              <a:latin typeface="Verdana" panose="020B0604030504040204" pitchFamily="34" charset="0"/>
              <a:ea typeface="Verdana" panose="020B0604030504040204" pitchFamily="34" charset="0"/>
              <a:cs typeface="Verdana" panose="020B0604030504040204" pitchFamily="34" charset="0"/>
            </a:endParaRPr>
          </a:p>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r>
              <a:rPr kumimoji="0" lang="en-US" sz="2200" b="0" i="0" u="none" strike="noStrike" kern="120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			Glucose can be described as both a</a:t>
            </a:r>
            <a:r>
              <a:rPr lang="en-US" sz="2200" dirty="0">
                <a:solidFill>
                  <a:srgbClr val="000000"/>
                </a:solidFill>
                <a:latin typeface="Verdana" panose="020B0604030504040204" pitchFamily="34" charset="0"/>
                <a:ea typeface="Verdana" panose="020B0604030504040204" pitchFamily="34" charset="0"/>
                <a:cs typeface="Verdana" panose="020B0604030504040204" pitchFamily="34" charset="0"/>
              </a:rPr>
              <a:t> </a:t>
            </a:r>
            <a:r>
              <a:rPr kumimoji="0" lang="en-US" sz="2200" b="0" i="1" u="none" strike="noStrike" kern="120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fuel</a:t>
            </a:r>
            <a:r>
              <a:rPr kumimoji="0" lang="en-US" sz="2200" b="0" i="0" u="none" strike="noStrike" kern="120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 and a </a:t>
            </a:r>
            <a:r>
              <a:rPr kumimoji="0" lang="en-US" sz="2200" b="0" i="1" u="none" strike="noStrike" kern="120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toxin</a:t>
            </a:r>
            <a:r>
              <a:rPr lang="en-US" sz="2200" dirty="0">
                <a:solidFill>
                  <a:srgbClr val="000000"/>
                </a:solidFill>
                <a:latin typeface="Verdana" panose="020B0604030504040204" pitchFamily="34" charset="0"/>
                <a:ea typeface="Verdana" panose="020B0604030504040204" pitchFamily="34" charset="0"/>
                <a:cs typeface="Verdana" panose="020B0604030504040204" pitchFamily="34" charset="0"/>
              </a:rPr>
              <a:t>. 			How can something so good also be so bad?</a:t>
            </a:r>
            <a:endParaRPr kumimoji="0" lang="en-US" sz="2200" b="0" i="0" u="none" strike="noStrike" kern="120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endParaRPr>
          </a:p>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endParaRPr lang="en-US" sz="2200" dirty="0">
              <a:solidFill>
                <a:srgbClr val="000000"/>
              </a:solidFill>
              <a:latin typeface="Verdana" panose="020B0604030504040204" pitchFamily="34" charset="0"/>
              <a:ea typeface="Verdana" panose="020B0604030504040204" pitchFamily="34" charset="0"/>
              <a:cs typeface="Verdana" panose="020B0604030504040204" pitchFamily="34" charset="0"/>
            </a:endParaRPr>
          </a:p>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r>
              <a:rPr lang="en-US" sz="2200" dirty="0">
                <a:solidFill>
                  <a:srgbClr val="000000"/>
                </a:solidFill>
                <a:latin typeface="Verdana" panose="020B0604030504040204" pitchFamily="34" charset="0"/>
                <a:ea typeface="Verdana" panose="020B0604030504040204" pitchFamily="34" charset="0"/>
                <a:cs typeface="Verdana" panose="020B0604030504040204" pitchFamily="34" charset="0"/>
              </a:rPr>
              <a:t>				</a:t>
            </a:r>
            <a:endParaRPr lang="en-US" sz="1400" dirty="0">
              <a:latin typeface="Verdana" panose="020B0604030504040204" pitchFamily="34" charset="0"/>
              <a:ea typeface="Verdana" panose="020B0604030504040204" pitchFamily="34" charset="0"/>
              <a:cs typeface="Verdana" panose="020B0604030504040204" pitchFamily="34" charset="0"/>
            </a:endParaRPr>
          </a:p>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endParaRPr kumimoji="0" lang="en-US" sz="22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pic>
        <p:nvPicPr>
          <p:cNvPr id="6" name="Picture 5">
            <a:extLst>
              <a:ext uri="{FF2B5EF4-FFF2-40B4-BE49-F238E27FC236}">
                <a16:creationId xmlns:a16="http://schemas.microsoft.com/office/drawing/2014/main" id="{30F56C0A-EEC8-4CE3-A94A-F3351B39AD12}"/>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7835" y="6629400"/>
            <a:ext cx="10082172" cy="159336"/>
          </a:xfrm>
          <a:prstGeom prst="rect">
            <a:avLst/>
          </a:prstGeom>
        </p:spPr>
      </p:pic>
      <p:sp>
        <p:nvSpPr>
          <p:cNvPr id="7" name="TextBox 6">
            <a:extLst>
              <a:ext uri="{FF2B5EF4-FFF2-40B4-BE49-F238E27FC236}">
                <a16:creationId xmlns:a16="http://schemas.microsoft.com/office/drawing/2014/main" id="{FA55083A-C759-4A25-A2B0-6AF930B5A1CD}"/>
              </a:ext>
            </a:extLst>
          </p:cNvPr>
          <p:cNvSpPr txBox="1"/>
          <p:nvPr/>
        </p:nvSpPr>
        <p:spPr>
          <a:xfrm>
            <a:off x="4230986" y="140615"/>
            <a:ext cx="4607946" cy="344805"/>
          </a:xfrm>
          <a:prstGeom prst="rect">
            <a:avLst/>
          </a:prstGeom>
          <a:noFill/>
        </p:spPr>
        <p:txBody>
          <a:bodyPr wrap="square" lIns="97630" tIns="48815" rIns="97630" bIns="48815"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Biology, Homeostasis, </a:t>
            </a:r>
            <a:r>
              <a:rPr lang="en-US" sz="1600" dirty="0">
                <a:solidFill>
                  <a:prstClr val="black"/>
                </a:solidFill>
                <a:latin typeface="Verdana" panose="020B0604030504040204" pitchFamily="34" charset="0"/>
                <a:ea typeface="Verdana" panose="020B0604030504040204" pitchFamily="34" charset="0"/>
                <a:cs typeface="Verdana" panose="020B0604030504040204" pitchFamily="34" charset="0"/>
              </a:rPr>
              <a:t>and Type 2 Diabetes</a:t>
            </a:r>
            <a:endParaRPr kumimoji="0" lang="en-US" sz="16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4010401726"/>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3794609" y="258921"/>
            <a:ext cx="5166519" cy="591010"/>
          </a:xfrm>
          <a:prstGeom prst="rect">
            <a:avLst/>
          </a:prstGeom>
          <a:noFill/>
        </p:spPr>
        <p:txBody>
          <a:bodyPr wrap="square" lIns="97621" tIns="48807" rIns="97621" bIns="48807" rtlCol="0">
            <a:spAutoFit/>
          </a:bodyPr>
          <a:lstStyle/>
          <a:p>
            <a:pPr algn="r"/>
            <a:r>
              <a:rPr lang="en-US" sz="3200" dirty="0">
                <a:solidFill>
                  <a:prstClr val="black"/>
                </a:solidFill>
                <a:latin typeface="Verdana" panose="020B0604030504040204" pitchFamily="34" charset="0"/>
                <a:ea typeface="Verdana" panose="020B0604030504040204" pitchFamily="34" charset="0"/>
                <a:cs typeface="Verdana" panose="020B0604030504040204" pitchFamily="34" charset="0"/>
              </a:rPr>
              <a:t>Lesson Two</a:t>
            </a:r>
          </a:p>
        </p:txBody>
      </p:sp>
      <p:sp>
        <p:nvSpPr>
          <p:cNvPr id="9" name="TextBox 8"/>
          <p:cNvSpPr txBox="1"/>
          <p:nvPr/>
        </p:nvSpPr>
        <p:spPr>
          <a:xfrm>
            <a:off x="311908" y="1221676"/>
            <a:ext cx="8786214" cy="2930112"/>
          </a:xfrm>
          <a:prstGeom prst="rect">
            <a:avLst/>
          </a:prstGeom>
          <a:noFill/>
        </p:spPr>
        <p:txBody>
          <a:bodyPr wrap="square" lIns="97621" tIns="48807" rIns="97621" bIns="48807" rtlCol="0">
            <a:spAutoFit/>
          </a:bodyPr>
          <a:lstStyle/>
          <a:p>
            <a:r>
              <a:rPr lang="en-US" sz="2400" dirty="0">
                <a:solidFill>
                  <a:prstClr val="black"/>
                </a:solidFill>
                <a:latin typeface="Verdana" panose="020B0604030504040204" pitchFamily="34" charset="0"/>
                <a:ea typeface="Verdana" panose="020B0604030504040204" pitchFamily="34" charset="0"/>
                <a:cs typeface="Verdana" panose="020B0604030504040204" pitchFamily="34" charset="0"/>
              </a:rPr>
              <a:t>Where is glucose in food?          </a:t>
            </a:r>
            <a:r>
              <a:rPr lang="en-US" sz="2400" i="1" dirty="0">
                <a:solidFill>
                  <a:prstClr val="black"/>
                </a:solidFill>
                <a:latin typeface="Verdana" panose="020B0604030504040204" pitchFamily="34" charset="0"/>
                <a:ea typeface="Verdana" panose="020B0604030504040204" pitchFamily="34" charset="0"/>
                <a:cs typeface="Verdana" panose="020B0604030504040204" pitchFamily="34" charset="0"/>
              </a:rPr>
              <a:t>Part I</a:t>
            </a:r>
          </a:p>
          <a:p>
            <a:endParaRPr lang="en-US" sz="1200" dirty="0">
              <a:solidFill>
                <a:prstClr val="black"/>
              </a:solidFill>
              <a:latin typeface="Verdana" panose="020B0604030504040204" pitchFamily="34" charset="0"/>
              <a:ea typeface="Verdana" panose="020B0604030504040204" pitchFamily="34" charset="0"/>
              <a:cs typeface="Verdana" panose="020B0604030504040204" pitchFamily="34" charset="0"/>
            </a:endParaRPr>
          </a:p>
          <a:p>
            <a:endParaRPr lang="en-US" sz="1200" dirty="0">
              <a:solidFill>
                <a:prstClr val="black"/>
              </a:solidFill>
              <a:latin typeface="Verdana" panose="020B0604030504040204" pitchFamily="34" charset="0"/>
              <a:ea typeface="Verdana" panose="020B0604030504040204" pitchFamily="34" charset="0"/>
              <a:cs typeface="Verdana" panose="020B0604030504040204" pitchFamily="34" charset="0"/>
            </a:endParaRPr>
          </a:p>
          <a:p>
            <a:endParaRPr lang="en-US" sz="1200" dirty="0">
              <a:solidFill>
                <a:prstClr val="black"/>
              </a:solidFill>
              <a:latin typeface="Verdana" panose="020B0604030504040204" pitchFamily="34" charset="0"/>
              <a:ea typeface="Verdana" panose="020B0604030504040204" pitchFamily="34" charset="0"/>
              <a:cs typeface="Verdana" panose="020B0604030504040204" pitchFamily="34" charset="0"/>
            </a:endParaRPr>
          </a:p>
          <a:p>
            <a:endParaRPr lang="en-US" sz="1200" dirty="0">
              <a:solidFill>
                <a:prstClr val="black"/>
              </a:solidFill>
              <a:latin typeface="Verdana" panose="020B0604030504040204" pitchFamily="34" charset="0"/>
              <a:ea typeface="Verdana" panose="020B0604030504040204" pitchFamily="34" charset="0"/>
              <a:cs typeface="Verdana" panose="020B0604030504040204" pitchFamily="34" charset="0"/>
            </a:endParaRPr>
          </a:p>
          <a:p>
            <a:endParaRPr lang="en-US" sz="1200" dirty="0">
              <a:solidFill>
                <a:prstClr val="black"/>
              </a:solidFill>
              <a:latin typeface="Verdana" panose="020B0604030504040204" pitchFamily="34" charset="0"/>
              <a:ea typeface="Verdana" panose="020B0604030504040204" pitchFamily="34" charset="0"/>
              <a:cs typeface="Verdana" panose="020B0604030504040204" pitchFamily="34" charset="0"/>
            </a:endParaRPr>
          </a:p>
          <a:p>
            <a:endParaRPr lang="en-US" sz="1200" dirty="0">
              <a:solidFill>
                <a:prstClr val="black"/>
              </a:solidFill>
              <a:latin typeface="Verdana" panose="020B0604030504040204" pitchFamily="34" charset="0"/>
              <a:ea typeface="Verdana" panose="020B0604030504040204" pitchFamily="34" charset="0"/>
              <a:cs typeface="Verdana" panose="020B0604030504040204" pitchFamily="34" charset="0"/>
            </a:endParaRPr>
          </a:p>
          <a:p>
            <a:endParaRPr lang="en-US" sz="1200" dirty="0">
              <a:solidFill>
                <a:prstClr val="black"/>
              </a:solidFill>
              <a:latin typeface="Verdana" panose="020B0604030504040204" pitchFamily="34" charset="0"/>
              <a:ea typeface="Verdana" panose="020B0604030504040204" pitchFamily="34" charset="0"/>
              <a:cs typeface="Verdana" panose="020B0604030504040204" pitchFamily="34" charset="0"/>
            </a:endParaRPr>
          </a:p>
          <a:p>
            <a:endParaRPr lang="en-US" sz="1200" dirty="0">
              <a:solidFill>
                <a:prstClr val="black"/>
              </a:solidFill>
              <a:latin typeface="Verdana" panose="020B0604030504040204" pitchFamily="34" charset="0"/>
              <a:ea typeface="Verdana" panose="020B0604030504040204" pitchFamily="34" charset="0"/>
              <a:cs typeface="Verdana" panose="020B0604030504040204" pitchFamily="34" charset="0"/>
            </a:endParaRPr>
          </a:p>
          <a:p>
            <a:endParaRPr lang="en-US" sz="1200" dirty="0">
              <a:solidFill>
                <a:prstClr val="black"/>
              </a:solidFill>
              <a:latin typeface="Verdana" panose="020B0604030504040204" pitchFamily="34" charset="0"/>
              <a:ea typeface="Verdana" panose="020B0604030504040204" pitchFamily="34" charset="0"/>
              <a:cs typeface="Verdana" panose="020B0604030504040204" pitchFamily="34" charset="0"/>
            </a:endParaRPr>
          </a:p>
          <a:p>
            <a:endParaRPr lang="en-US" sz="1200" dirty="0">
              <a:solidFill>
                <a:prstClr val="black"/>
              </a:solidFill>
              <a:latin typeface="Verdana" panose="020B0604030504040204" pitchFamily="34" charset="0"/>
              <a:ea typeface="Verdana" panose="020B0604030504040204" pitchFamily="34" charset="0"/>
              <a:cs typeface="Verdana" panose="020B0604030504040204" pitchFamily="34" charset="0"/>
            </a:endParaRPr>
          </a:p>
          <a:p>
            <a:endParaRPr lang="en-US" sz="1200" dirty="0">
              <a:solidFill>
                <a:prstClr val="black"/>
              </a:solidFill>
              <a:latin typeface="Verdana" panose="020B0604030504040204" pitchFamily="34" charset="0"/>
              <a:ea typeface="Verdana" panose="020B0604030504040204" pitchFamily="34" charset="0"/>
              <a:cs typeface="Verdana" panose="020B0604030504040204" pitchFamily="34" charset="0"/>
            </a:endParaRPr>
          </a:p>
          <a:p>
            <a:endParaRPr lang="en-US" sz="1100" dirty="0">
              <a:solidFill>
                <a:prstClr val="black"/>
              </a:solidFill>
              <a:latin typeface="Verdana" panose="020B0604030504040204" pitchFamily="34" charset="0"/>
              <a:ea typeface="Verdana" panose="020B0604030504040204" pitchFamily="34" charset="0"/>
              <a:cs typeface="Verdana" panose="020B0604030504040204" pitchFamily="34" charset="0"/>
            </a:endParaRPr>
          </a:p>
          <a:p>
            <a:endParaRPr lang="en-US" sz="1100" dirty="0">
              <a:solidFill>
                <a:prstClr val="black"/>
              </a:solidFill>
              <a:latin typeface="Verdana" panose="020B0604030504040204" pitchFamily="34" charset="0"/>
              <a:ea typeface="Verdana" panose="020B0604030504040204" pitchFamily="34" charset="0"/>
              <a:cs typeface="Verdana" panose="020B0604030504040204" pitchFamily="34" charset="0"/>
            </a:endParaRPr>
          </a:p>
        </p:txBody>
      </p:sp>
      <p:pic>
        <p:nvPicPr>
          <p:cNvPr id="11" name="Picture 1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7835" y="6629400"/>
            <a:ext cx="10082172" cy="159336"/>
          </a:xfrm>
          <a:prstGeom prst="rect">
            <a:avLst/>
          </a:prstGeom>
        </p:spPr>
      </p:pic>
      <p:pic>
        <p:nvPicPr>
          <p:cNvPr id="2051"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4172" y="1767840"/>
            <a:ext cx="8697052" cy="263869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052" name="Picture 4"/>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674248" y="4814048"/>
            <a:ext cx="6086982" cy="134000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cxnSp>
        <p:nvCxnSpPr>
          <p:cNvPr id="3" name="Straight Arrow Connector 2"/>
          <p:cNvCxnSpPr/>
          <p:nvPr/>
        </p:nvCxnSpPr>
        <p:spPr>
          <a:xfrm>
            <a:off x="1911983" y="5484050"/>
            <a:ext cx="632319" cy="0"/>
          </a:xfrm>
          <a:prstGeom prst="straightConnector1">
            <a:avLst/>
          </a:prstGeom>
          <a:ln w="28575">
            <a:tailEnd type="arrow"/>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3951188626"/>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3794609" y="258921"/>
            <a:ext cx="5166519" cy="591010"/>
          </a:xfrm>
          <a:prstGeom prst="rect">
            <a:avLst/>
          </a:prstGeom>
          <a:noFill/>
        </p:spPr>
        <p:txBody>
          <a:bodyPr wrap="square" lIns="97621" tIns="48807" rIns="97621" bIns="48807" rtlCol="0">
            <a:spAutoFit/>
          </a:bodyPr>
          <a:lstStyle/>
          <a:p>
            <a:pPr algn="r"/>
            <a:r>
              <a:rPr lang="en-US" sz="3200" dirty="0">
                <a:solidFill>
                  <a:prstClr val="black"/>
                </a:solidFill>
                <a:latin typeface="Verdana" panose="020B0604030504040204" pitchFamily="34" charset="0"/>
                <a:ea typeface="Verdana" panose="020B0604030504040204" pitchFamily="34" charset="0"/>
                <a:cs typeface="Verdana" panose="020B0604030504040204" pitchFamily="34" charset="0"/>
              </a:rPr>
              <a:t>Lesson Two</a:t>
            </a:r>
          </a:p>
        </p:txBody>
      </p:sp>
      <p:pic>
        <p:nvPicPr>
          <p:cNvPr id="11" name="Picture 1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7835" y="6629400"/>
            <a:ext cx="10082172" cy="159336"/>
          </a:xfrm>
          <a:prstGeom prst="rect">
            <a:avLst/>
          </a:prstGeom>
        </p:spPr>
      </p:pic>
      <p:grpSp>
        <p:nvGrpSpPr>
          <p:cNvPr id="2062" name="Group 2061"/>
          <p:cNvGrpSpPr/>
          <p:nvPr/>
        </p:nvGrpSpPr>
        <p:grpSpPr>
          <a:xfrm>
            <a:off x="205909" y="1287188"/>
            <a:ext cx="9059557" cy="2818764"/>
            <a:chOff x="311908" y="3918618"/>
            <a:chExt cx="8856402" cy="2355599"/>
          </a:xfrm>
        </p:grpSpPr>
        <p:grpSp>
          <p:nvGrpSpPr>
            <p:cNvPr id="2061" name="Group 2060"/>
            <p:cNvGrpSpPr/>
            <p:nvPr/>
          </p:nvGrpSpPr>
          <p:grpSpPr>
            <a:xfrm>
              <a:off x="6993794" y="4456727"/>
              <a:ext cx="1072206" cy="1009601"/>
              <a:chOff x="7353190" y="4311819"/>
              <a:chExt cx="1072206" cy="1009601"/>
            </a:xfrm>
          </p:grpSpPr>
          <p:grpSp>
            <p:nvGrpSpPr>
              <p:cNvPr id="17" name="Group 16"/>
              <p:cNvGrpSpPr/>
              <p:nvPr/>
            </p:nvGrpSpPr>
            <p:grpSpPr>
              <a:xfrm>
                <a:off x="7353190" y="4311819"/>
                <a:ext cx="1072206" cy="1009601"/>
                <a:chOff x="1408014" y="3892269"/>
                <a:chExt cx="1294726" cy="1146372"/>
              </a:xfrm>
            </p:grpSpPr>
            <p:cxnSp>
              <p:nvCxnSpPr>
                <p:cNvPr id="18" name="Straight Connector 17"/>
                <p:cNvCxnSpPr/>
                <p:nvPr/>
              </p:nvCxnSpPr>
              <p:spPr>
                <a:xfrm flipH="1">
                  <a:off x="1408014" y="3892269"/>
                  <a:ext cx="605086" cy="420786"/>
                </a:xfrm>
                <a:prstGeom prst="line">
                  <a:avLst/>
                </a:prstGeom>
                <a:ln w="19050"/>
              </p:spPr>
              <p:style>
                <a:lnRef idx="1">
                  <a:schemeClr val="dk1"/>
                </a:lnRef>
                <a:fillRef idx="0">
                  <a:schemeClr val="dk1"/>
                </a:fillRef>
                <a:effectRef idx="0">
                  <a:schemeClr val="dk1"/>
                </a:effectRef>
                <a:fontRef idx="minor">
                  <a:schemeClr val="tx1"/>
                </a:fontRef>
              </p:style>
            </p:cxnSp>
            <p:cxnSp>
              <p:nvCxnSpPr>
                <p:cNvPr id="19" name="Straight Connector 18"/>
                <p:cNvCxnSpPr/>
                <p:nvPr/>
              </p:nvCxnSpPr>
              <p:spPr>
                <a:xfrm>
                  <a:off x="1408014" y="4313055"/>
                  <a:ext cx="0" cy="314016"/>
                </a:xfrm>
                <a:prstGeom prst="line">
                  <a:avLst/>
                </a:prstGeom>
                <a:ln w="19050"/>
              </p:spPr>
              <p:style>
                <a:lnRef idx="1">
                  <a:schemeClr val="dk1"/>
                </a:lnRef>
                <a:fillRef idx="0">
                  <a:schemeClr val="dk1"/>
                </a:fillRef>
                <a:effectRef idx="0">
                  <a:schemeClr val="dk1"/>
                </a:effectRef>
                <a:fontRef idx="minor">
                  <a:schemeClr val="tx1"/>
                </a:fontRef>
              </p:style>
            </p:cxnSp>
            <p:cxnSp>
              <p:nvCxnSpPr>
                <p:cNvPr id="20" name="Straight Connector 19"/>
                <p:cNvCxnSpPr/>
                <p:nvPr/>
              </p:nvCxnSpPr>
              <p:spPr>
                <a:xfrm flipV="1">
                  <a:off x="2097654" y="4629994"/>
                  <a:ext cx="605086" cy="408647"/>
                </a:xfrm>
                <a:prstGeom prst="line">
                  <a:avLst/>
                </a:prstGeom>
                <a:ln w="19050"/>
              </p:spPr>
              <p:style>
                <a:lnRef idx="1">
                  <a:schemeClr val="dk1"/>
                </a:lnRef>
                <a:fillRef idx="0">
                  <a:schemeClr val="dk1"/>
                </a:fillRef>
                <a:effectRef idx="0">
                  <a:schemeClr val="dk1"/>
                </a:effectRef>
                <a:fontRef idx="minor">
                  <a:schemeClr val="tx1"/>
                </a:fontRef>
              </p:style>
            </p:cxnSp>
            <p:cxnSp>
              <p:nvCxnSpPr>
                <p:cNvPr id="21" name="Straight Connector 20"/>
                <p:cNvCxnSpPr/>
                <p:nvPr/>
              </p:nvCxnSpPr>
              <p:spPr>
                <a:xfrm>
                  <a:off x="1408014" y="4617855"/>
                  <a:ext cx="689640" cy="420786"/>
                </a:xfrm>
                <a:prstGeom prst="line">
                  <a:avLst/>
                </a:prstGeom>
                <a:ln w="19050"/>
              </p:spPr>
              <p:style>
                <a:lnRef idx="1">
                  <a:schemeClr val="dk1"/>
                </a:lnRef>
                <a:fillRef idx="0">
                  <a:schemeClr val="dk1"/>
                </a:fillRef>
                <a:effectRef idx="0">
                  <a:schemeClr val="dk1"/>
                </a:effectRef>
                <a:fontRef idx="minor">
                  <a:schemeClr val="tx1"/>
                </a:fontRef>
              </p:style>
            </p:cxnSp>
          </p:grpSp>
          <p:cxnSp>
            <p:nvCxnSpPr>
              <p:cNvPr id="22" name="Straight Connector 21"/>
              <p:cNvCxnSpPr/>
              <p:nvPr/>
            </p:nvCxnSpPr>
            <p:spPr>
              <a:xfrm flipH="1" flipV="1">
                <a:off x="7854282" y="4311819"/>
                <a:ext cx="569608" cy="366525"/>
              </a:xfrm>
              <a:prstGeom prst="line">
                <a:avLst/>
              </a:prstGeom>
              <a:ln w="19050"/>
            </p:spPr>
            <p:style>
              <a:lnRef idx="1">
                <a:schemeClr val="dk1"/>
              </a:lnRef>
              <a:fillRef idx="0">
                <a:schemeClr val="dk1"/>
              </a:fillRef>
              <a:effectRef idx="0">
                <a:schemeClr val="dk1"/>
              </a:effectRef>
              <a:fontRef idx="minor">
                <a:schemeClr val="tx1"/>
              </a:fontRef>
            </p:style>
          </p:cxnSp>
          <p:cxnSp>
            <p:nvCxnSpPr>
              <p:cNvPr id="24" name="Straight Connector 23"/>
              <p:cNvCxnSpPr>
                <a:cxnSpLocks/>
              </p:cNvCxnSpPr>
              <p:nvPr/>
            </p:nvCxnSpPr>
            <p:spPr>
              <a:xfrm>
                <a:off x="8423890" y="4678344"/>
                <a:ext cx="0" cy="286872"/>
              </a:xfrm>
              <a:prstGeom prst="line">
                <a:avLst/>
              </a:prstGeom>
              <a:ln w="19050"/>
            </p:spPr>
            <p:style>
              <a:lnRef idx="1">
                <a:schemeClr val="dk1"/>
              </a:lnRef>
              <a:fillRef idx="0">
                <a:schemeClr val="dk1"/>
              </a:fillRef>
              <a:effectRef idx="0">
                <a:schemeClr val="dk1"/>
              </a:effectRef>
              <a:fontRef idx="minor">
                <a:schemeClr val="tx1"/>
              </a:fontRef>
            </p:style>
          </p:cxnSp>
        </p:grpSp>
        <p:pic>
          <p:nvPicPr>
            <p:cNvPr id="2053" name="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1908" y="3918618"/>
              <a:ext cx="2451100" cy="2017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059" name="TextBox 2058"/>
            <p:cNvSpPr txBox="1"/>
            <p:nvPr/>
          </p:nvSpPr>
          <p:spPr>
            <a:xfrm>
              <a:off x="8099891" y="4792526"/>
              <a:ext cx="1068419" cy="282925"/>
            </a:xfrm>
            <a:prstGeom prst="rect">
              <a:avLst/>
            </a:prstGeom>
            <a:noFill/>
          </p:spPr>
          <p:txBody>
            <a:bodyPr wrap="square" rtlCol="0">
              <a:spAutoFit/>
            </a:bodyPr>
            <a:lstStyle/>
            <a:p>
              <a:r>
                <a:rPr lang="en-US" sz="1600" dirty="0">
                  <a:latin typeface="Verdana" panose="020B0604030504040204" pitchFamily="34" charset="0"/>
                  <a:ea typeface="Verdana" panose="020B0604030504040204" pitchFamily="34" charset="0"/>
                  <a:cs typeface="Verdana" panose="020B0604030504040204" pitchFamily="34" charset="0"/>
                </a:rPr>
                <a:t>Glucose</a:t>
              </a:r>
            </a:p>
          </p:txBody>
        </p:sp>
        <p:sp>
          <p:nvSpPr>
            <p:cNvPr id="63" name="TextBox 62"/>
            <p:cNvSpPr txBox="1"/>
            <p:nvPr/>
          </p:nvSpPr>
          <p:spPr>
            <a:xfrm>
              <a:off x="6750252" y="5969809"/>
              <a:ext cx="1805165" cy="282924"/>
            </a:xfrm>
            <a:prstGeom prst="rect">
              <a:avLst/>
            </a:prstGeom>
            <a:noFill/>
          </p:spPr>
          <p:txBody>
            <a:bodyPr wrap="square" rtlCol="0">
              <a:spAutoFit/>
            </a:bodyPr>
            <a:lstStyle/>
            <a:p>
              <a:r>
                <a:rPr lang="en-US" sz="1600" dirty="0">
                  <a:latin typeface="Verdana" panose="020B0604030504040204" pitchFamily="34" charset="0"/>
                  <a:ea typeface="Verdana" panose="020B0604030504040204" pitchFamily="34" charset="0"/>
                  <a:cs typeface="Verdana" panose="020B0604030504040204" pitchFamily="34" charset="0"/>
                </a:rPr>
                <a:t>Monosaccharide</a:t>
              </a:r>
            </a:p>
          </p:txBody>
        </p:sp>
        <p:sp>
          <p:nvSpPr>
            <p:cNvPr id="64" name="TextBox 63"/>
            <p:cNvSpPr txBox="1"/>
            <p:nvPr/>
          </p:nvSpPr>
          <p:spPr>
            <a:xfrm>
              <a:off x="3733954" y="5970769"/>
              <a:ext cx="1580005" cy="282925"/>
            </a:xfrm>
            <a:prstGeom prst="rect">
              <a:avLst/>
            </a:prstGeom>
            <a:noFill/>
          </p:spPr>
          <p:txBody>
            <a:bodyPr wrap="square" rtlCol="0">
              <a:spAutoFit/>
            </a:bodyPr>
            <a:lstStyle/>
            <a:p>
              <a:r>
                <a:rPr lang="en-US" sz="1600" dirty="0">
                  <a:latin typeface="Verdana" panose="020B0604030504040204" pitchFamily="34" charset="0"/>
                  <a:ea typeface="Verdana" panose="020B0604030504040204" pitchFamily="34" charset="0"/>
                  <a:cs typeface="Verdana" panose="020B0604030504040204" pitchFamily="34" charset="0"/>
                </a:rPr>
                <a:t>Disaccharides</a:t>
              </a:r>
            </a:p>
          </p:txBody>
        </p:sp>
        <p:sp>
          <p:nvSpPr>
            <p:cNvPr id="65" name="TextBox 64"/>
            <p:cNvSpPr txBox="1"/>
            <p:nvPr/>
          </p:nvSpPr>
          <p:spPr>
            <a:xfrm>
              <a:off x="331977" y="5991292"/>
              <a:ext cx="1789903" cy="282925"/>
            </a:xfrm>
            <a:prstGeom prst="rect">
              <a:avLst/>
            </a:prstGeom>
            <a:noFill/>
          </p:spPr>
          <p:txBody>
            <a:bodyPr wrap="square" rtlCol="0">
              <a:spAutoFit/>
            </a:bodyPr>
            <a:lstStyle/>
            <a:p>
              <a:r>
                <a:rPr lang="en-US" sz="1600" dirty="0">
                  <a:latin typeface="Verdana" panose="020B0604030504040204" pitchFamily="34" charset="0"/>
                  <a:ea typeface="Verdana" panose="020B0604030504040204" pitchFamily="34" charset="0"/>
                  <a:cs typeface="Verdana" panose="020B0604030504040204" pitchFamily="34" charset="0"/>
                </a:rPr>
                <a:t>Polysaccharides</a:t>
              </a:r>
            </a:p>
          </p:txBody>
        </p:sp>
        <p:pic>
          <p:nvPicPr>
            <p:cNvPr id="2065" name="Picture 1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794609" y="3992311"/>
              <a:ext cx="2128564" cy="182305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4" name="TextBox 3"/>
          <p:cNvSpPr txBox="1"/>
          <p:nvPr/>
        </p:nvSpPr>
        <p:spPr>
          <a:xfrm>
            <a:off x="6640408" y="4154478"/>
            <a:ext cx="2409168" cy="738664"/>
          </a:xfrm>
          <a:prstGeom prst="rect">
            <a:avLst/>
          </a:prstGeom>
          <a:noFill/>
        </p:spPr>
        <p:txBody>
          <a:bodyPr wrap="square" rtlCol="0">
            <a:spAutoFit/>
          </a:bodyPr>
          <a:lstStyle/>
          <a:p>
            <a:r>
              <a:rPr lang="en-US" sz="1400" dirty="0">
                <a:latin typeface="Verdana" panose="020B0604030504040204" pitchFamily="34" charset="0"/>
                <a:ea typeface="Verdana" panose="020B0604030504040204" pitchFamily="34" charset="0"/>
                <a:cs typeface="Verdana" panose="020B0604030504040204" pitchFamily="34" charset="0"/>
              </a:rPr>
              <a:t>Including glucose, which is the primary energy molecule for the body.</a:t>
            </a:r>
          </a:p>
        </p:txBody>
      </p:sp>
      <p:sp>
        <p:nvSpPr>
          <p:cNvPr id="27" name="TextBox 26"/>
          <p:cNvSpPr txBox="1"/>
          <p:nvPr/>
        </p:nvSpPr>
        <p:spPr>
          <a:xfrm>
            <a:off x="226439" y="4169692"/>
            <a:ext cx="2151016" cy="1600438"/>
          </a:xfrm>
          <a:prstGeom prst="rect">
            <a:avLst/>
          </a:prstGeom>
          <a:noFill/>
        </p:spPr>
        <p:txBody>
          <a:bodyPr wrap="square" rtlCol="0">
            <a:spAutoFit/>
          </a:bodyPr>
          <a:lstStyle/>
          <a:p>
            <a:r>
              <a:rPr lang="en-US" sz="1400" dirty="0">
                <a:latin typeface="Verdana" panose="020B0604030504040204" pitchFamily="34" charset="0"/>
                <a:ea typeface="Verdana" panose="020B0604030504040204" pitchFamily="34" charset="0"/>
                <a:cs typeface="Verdana" panose="020B0604030504040204" pitchFamily="34" charset="0"/>
              </a:rPr>
              <a:t>Starch such as potatoes, wheat, corn, rice, cassava, sorghum</a:t>
            </a:r>
          </a:p>
          <a:p>
            <a:endParaRPr lang="en-US" sz="1400" dirty="0">
              <a:latin typeface="Verdana" panose="020B0604030504040204" pitchFamily="34" charset="0"/>
              <a:ea typeface="Verdana" panose="020B0604030504040204" pitchFamily="34" charset="0"/>
              <a:cs typeface="Verdana" panose="020B0604030504040204" pitchFamily="34" charset="0"/>
            </a:endParaRPr>
          </a:p>
          <a:p>
            <a:r>
              <a:rPr lang="en-US" sz="1400" dirty="0">
                <a:latin typeface="Verdana" panose="020B0604030504040204" pitchFamily="34" charset="0"/>
                <a:ea typeface="Verdana" panose="020B0604030504040204" pitchFamily="34" charset="0"/>
                <a:cs typeface="Verdana" panose="020B0604030504040204" pitchFamily="34" charset="0"/>
              </a:rPr>
              <a:t>Fiber, such as indigestible cellulose</a:t>
            </a:r>
          </a:p>
        </p:txBody>
      </p:sp>
      <p:sp>
        <p:nvSpPr>
          <p:cNvPr id="28" name="TextBox 27"/>
          <p:cNvSpPr txBox="1"/>
          <p:nvPr/>
        </p:nvSpPr>
        <p:spPr>
          <a:xfrm>
            <a:off x="3706452" y="4169692"/>
            <a:ext cx="2151016" cy="1169551"/>
          </a:xfrm>
          <a:prstGeom prst="rect">
            <a:avLst/>
          </a:prstGeom>
          <a:noFill/>
        </p:spPr>
        <p:txBody>
          <a:bodyPr wrap="square" rtlCol="0">
            <a:spAutoFit/>
          </a:bodyPr>
          <a:lstStyle/>
          <a:p>
            <a:r>
              <a:rPr lang="en-US" sz="1400" dirty="0">
                <a:latin typeface="Verdana" panose="020B0604030504040204" pitchFamily="34" charset="0"/>
                <a:ea typeface="Verdana" panose="020B0604030504040204" pitchFamily="34" charset="0"/>
                <a:cs typeface="Verdana" panose="020B0604030504040204" pitchFamily="34" charset="0"/>
              </a:rPr>
              <a:t>Table sugar, milk sugar</a:t>
            </a:r>
          </a:p>
          <a:p>
            <a:endParaRPr lang="en-US" sz="1400" dirty="0">
              <a:latin typeface="Verdana" panose="020B0604030504040204" pitchFamily="34" charset="0"/>
              <a:ea typeface="Verdana" panose="020B0604030504040204" pitchFamily="34" charset="0"/>
              <a:cs typeface="Verdana" panose="020B0604030504040204" pitchFamily="34" charset="0"/>
            </a:endParaRPr>
          </a:p>
          <a:p>
            <a:endParaRPr lang="en-US" sz="1400" dirty="0">
              <a:latin typeface="Verdana" panose="020B0604030504040204" pitchFamily="34" charset="0"/>
              <a:ea typeface="Verdana" panose="020B0604030504040204" pitchFamily="34" charset="0"/>
              <a:cs typeface="Verdana" panose="020B0604030504040204" pitchFamily="34" charset="0"/>
            </a:endParaRPr>
          </a:p>
          <a:p>
            <a:endParaRPr lang="en-US" sz="1400" dirty="0">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2715189920"/>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7835" y="6629400"/>
            <a:ext cx="10082172" cy="159336"/>
          </a:xfrm>
          <a:prstGeom prst="rect">
            <a:avLst/>
          </a:prstGeom>
        </p:spPr>
      </p:pic>
      <p:pic>
        <p:nvPicPr>
          <p:cNvPr id="2" name="Picture 1">
            <a:extLst>
              <a:ext uri="{FF2B5EF4-FFF2-40B4-BE49-F238E27FC236}">
                <a16:creationId xmlns:a16="http://schemas.microsoft.com/office/drawing/2014/main" id="{4BB35439-A3B7-413E-8879-FC2E71198168}"/>
              </a:ext>
            </a:extLst>
          </p:cNvPr>
          <p:cNvPicPr>
            <a:picLocks noChangeAspect="1"/>
          </p:cNvPicPr>
          <p:nvPr/>
        </p:nvPicPr>
        <p:blipFill>
          <a:blip r:embed="rId4"/>
          <a:stretch>
            <a:fillRect/>
          </a:stretch>
        </p:blipFill>
        <p:spPr>
          <a:xfrm>
            <a:off x="1851950" y="3222033"/>
            <a:ext cx="1932561" cy="2665064"/>
          </a:xfrm>
          <a:prstGeom prst="rect">
            <a:avLst/>
          </a:prstGeom>
        </p:spPr>
      </p:pic>
      <p:sp>
        <p:nvSpPr>
          <p:cNvPr id="3" name="TextBox 2">
            <a:extLst>
              <a:ext uri="{FF2B5EF4-FFF2-40B4-BE49-F238E27FC236}">
                <a16:creationId xmlns:a16="http://schemas.microsoft.com/office/drawing/2014/main" id="{8A7FA9C8-FB2E-4183-AA54-C7A8D0177E84}"/>
              </a:ext>
            </a:extLst>
          </p:cNvPr>
          <p:cNvSpPr txBox="1"/>
          <p:nvPr/>
        </p:nvSpPr>
        <p:spPr>
          <a:xfrm>
            <a:off x="1506958" y="5424298"/>
            <a:ext cx="2911797" cy="369332"/>
          </a:xfrm>
          <a:prstGeom prst="rect">
            <a:avLst/>
          </a:prstGeom>
          <a:solidFill>
            <a:schemeClr val="bg1"/>
          </a:solidFill>
        </p:spPr>
        <p:txBody>
          <a:bodyPr wrap="square" rtlCol="0">
            <a:spAutoFit/>
          </a:bodyPr>
          <a:lstStyle/>
          <a:p>
            <a:r>
              <a:rPr lang="en-US" dirty="0">
                <a:latin typeface="Verdana" panose="020B0604030504040204" pitchFamily="34" charset="0"/>
                <a:ea typeface="Verdana" panose="020B0604030504040204" pitchFamily="34" charset="0"/>
                <a:cs typeface="Verdana" panose="020B0604030504040204" pitchFamily="34" charset="0"/>
              </a:rPr>
              <a:t>Paper model of Glucose</a:t>
            </a:r>
          </a:p>
        </p:txBody>
      </p:sp>
      <p:sp>
        <p:nvSpPr>
          <p:cNvPr id="17" name="TextBox 16">
            <a:extLst>
              <a:ext uri="{FF2B5EF4-FFF2-40B4-BE49-F238E27FC236}">
                <a16:creationId xmlns:a16="http://schemas.microsoft.com/office/drawing/2014/main" id="{6A55BBD2-29C1-48A3-A815-4BAFE7AC8D5A}"/>
              </a:ext>
            </a:extLst>
          </p:cNvPr>
          <p:cNvSpPr txBox="1"/>
          <p:nvPr/>
        </p:nvSpPr>
        <p:spPr>
          <a:xfrm>
            <a:off x="5039634" y="5405155"/>
            <a:ext cx="2911797" cy="369332"/>
          </a:xfrm>
          <a:prstGeom prst="rect">
            <a:avLst/>
          </a:prstGeom>
          <a:solidFill>
            <a:schemeClr val="bg1"/>
          </a:solidFill>
        </p:spPr>
        <p:txBody>
          <a:bodyPr wrap="square" rtlCol="0">
            <a:spAutoFit/>
          </a:bodyPr>
          <a:lstStyle/>
          <a:p>
            <a:r>
              <a:rPr lang="en-US" dirty="0">
                <a:latin typeface="Verdana" panose="020B0604030504040204" pitchFamily="34" charset="0"/>
                <a:ea typeface="Verdana" panose="020B0604030504040204" pitchFamily="34" charset="0"/>
                <a:cs typeface="Verdana" panose="020B0604030504040204" pitchFamily="34" charset="0"/>
              </a:rPr>
              <a:t>Pasta model of Glucose</a:t>
            </a:r>
          </a:p>
        </p:txBody>
      </p:sp>
      <p:sp>
        <p:nvSpPr>
          <p:cNvPr id="18" name="TextBox 17">
            <a:extLst>
              <a:ext uri="{FF2B5EF4-FFF2-40B4-BE49-F238E27FC236}">
                <a16:creationId xmlns:a16="http://schemas.microsoft.com/office/drawing/2014/main" id="{5CA65999-5DDA-437E-AC48-0399CD2F0C3B}"/>
              </a:ext>
            </a:extLst>
          </p:cNvPr>
          <p:cNvSpPr txBox="1"/>
          <p:nvPr/>
        </p:nvSpPr>
        <p:spPr>
          <a:xfrm>
            <a:off x="4195631" y="3668005"/>
            <a:ext cx="1066593" cy="1200329"/>
          </a:xfrm>
          <a:prstGeom prst="rect">
            <a:avLst/>
          </a:prstGeom>
          <a:solidFill>
            <a:schemeClr val="bg1"/>
          </a:solidFill>
        </p:spPr>
        <p:txBody>
          <a:bodyPr wrap="square" rtlCol="0">
            <a:spAutoFit/>
          </a:bodyPr>
          <a:lstStyle/>
          <a:p>
            <a:r>
              <a:rPr lang="en-US" sz="7200" dirty="0">
                <a:latin typeface="Verdana" panose="020B0604030504040204" pitchFamily="34" charset="0"/>
                <a:ea typeface="Verdana" panose="020B0604030504040204" pitchFamily="34" charset="0"/>
                <a:cs typeface="Verdana" panose="020B0604030504040204" pitchFamily="34" charset="0"/>
              </a:rPr>
              <a:t>=</a:t>
            </a:r>
          </a:p>
        </p:txBody>
      </p:sp>
      <p:grpSp>
        <p:nvGrpSpPr>
          <p:cNvPr id="5" name="Group 4">
            <a:extLst>
              <a:ext uri="{FF2B5EF4-FFF2-40B4-BE49-F238E27FC236}">
                <a16:creationId xmlns:a16="http://schemas.microsoft.com/office/drawing/2014/main" id="{01FBD1B5-F02F-43B7-9C8B-A5601FB80ECE}"/>
              </a:ext>
            </a:extLst>
          </p:cNvPr>
          <p:cNvGrpSpPr/>
          <p:nvPr/>
        </p:nvGrpSpPr>
        <p:grpSpPr>
          <a:xfrm>
            <a:off x="1591869" y="3397247"/>
            <a:ext cx="2475655" cy="1862066"/>
            <a:chOff x="1535532" y="2201134"/>
            <a:chExt cx="2475655" cy="1862066"/>
          </a:xfrm>
        </p:grpSpPr>
        <p:sp>
          <p:nvSpPr>
            <p:cNvPr id="4" name="TextBox 3">
              <a:extLst>
                <a:ext uri="{FF2B5EF4-FFF2-40B4-BE49-F238E27FC236}">
                  <a16:creationId xmlns:a16="http://schemas.microsoft.com/office/drawing/2014/main" id="{8095A909-2364-4585-AACC-DEABD0CF4AF1}"/>
                </a:ext>
              </a:extLst>
            </p:cNvPr>
            <p:cNvSpPr txBox="1"/>
            <p:nvPr/>
          </p:nvSpPr>
          <p:spPr>
            <a:xfrm>
              <a:off x="2011982" y="2220115"/>
              <a:ext cx="374017" cy="369332"/>
            </a:xfrm>
            <a:prstGeom prst="rect">
              <a:avLst/>
            </a:prstGeom>
            <a:noFill/>
          </p:spPr>
          <p:txBody>
            <a:bodyPr wrap="square" rtlCol="0">
              <a:spAutoFit/>
            </a:bodyPr>
            <a:lstStyle/>
            <a:p>
              <a:r>
                <a:rPr lang="en-US" dirty="0">
                  <a:latin typeface="Verdana" panose="020B0604030504040204" pitchFamily="34" charset="0"/>
                  <a:ea typeface="Verdana" panose="020B0604030504040204" pitchFamily="34" charset="0"/>
                  <a:cs typeface="Verdana" panose="020B0604030504040204" pitchFamily="34" charset="0"/>
                </a:rPr>
                <a:t>1</a:t>
              </a:r>
            </a:p>
          </p:txBody>
        </p:sp>
        <p:sp>
          <p:nvSpPr>
            <p:cNvPr id="20" name="TextBox 19">
              <a:extLst>
                <a:ext uri="{FF2B5EF4-FFF2-40B4-BE49-F238E27FC236}">
                  <a16:creationId xmlns:a16="http://schemas.microsoft.com/office/drawing/2014/main" id="{5D1DC679-15C7-492E-ADFF-54A1014A1926}"/>
                </a:ext>
              </a:extLst>
            </p:cNvPr>
            <p:cNvSpPr txBox="1"/>
            <p:nvPr/>
          </p:nvSpPr>
          <p:spPr>
            <a:xfrm>
              <a:off x="3097298" y="2201134"/>
              <a:ext cx="374102" cy="370685"/>
            </a:xfrm>
            <a:prstGeom prst="rect">
              <a:avLst/>
            </a:prstGeom>
            <a:noFill/>
          </p:spPr>
          <p:txBody>
            <a:bodyPr wrap="square" rtlCol="0">
              <a:spAutoFit/>
            </a:bodyPr>
            <a:lstStyle/>
            <a:p>
              <a:r>
                <a:rPr lang="en-US" dirty="0">
                  <a:latin typeface="Verdana" panose="020B0604030504040204" pitchFamily="34" charset="0"/>
                  <a:ea typeface="Verdana" panose="020B0604030504040204" pitchFamily="34" charset="0"/>
                  <a:cs typeface="Verdana" panose="020B0604030504040204" pitchFamily="34" charset="0"/>
                </a:rPr>
                <a:t>2</a:t>
              </a:r>
            </a:p>
          </p:txBody>
        </p:sp>
        <p:sp>
          <p:nvSpPr>
            <p:cNvPr id="22" name="TextBox 21">
              <a:extLst>
                <a:ext uri="{FF2B5EF4-FFF2-40B4-BE49-F238E27FC236}">
                  <a16:creationId xmlns:a16="http://schemas.microsoft.com/office/drawing/2014/main" id="{3F181B13-94A4-487A-B6EE-0ADDF6E6A81C}"/>
                </a:ext>
              </a:extLst>
            </p:cNvPr>
            <p:cNvSpPr txBox="1"/>
            <p:nvPr/>
          </p:nvSpPr>
          <p:spPr>
            <a:xfrm>
              <a:off x="3637085" y="2905408"/>
              <a:ext cx="374102" cy="370685"/>
            </a:xfrm>
            <a:prstGeom prst="rect">
              <a:avLst/>
            </a:prstGeom>
            <a:noFill/>
          </p:spPr>
          <p:txBody>
            <a:bodyPr wrap="square" rtlCol="0">
              <a:spAutoFit/>
            </a:bodyPr>
            <a:lstStyle/>
            <a:p>
              <a:r>
                <a:rPr lang="en-US" dirty="0">
                  <a:latin typeface="Verdana" panose="020B0604030504040204" pitchFamily="34" charset="0"/>
                  <a:ea typeface="Verdana" panose="020B0604030504040204" pitchFamily="34" charset="0"/>
                  <a:cs typeface="Verdana" panose="020B0604030504040204" pitchFamily="34" charset="0"/>
                </a:rPr>
                <a:t>3</a:t>
              </a:r>
            </a:p>
          </p:txBody>
        </p:sp>
        <p:sp>
          <p:nvSpPr>
            <p:cNvPr id="24" name="TextBox 23">
              <a:extLst>
                <a:ext uri="{FF2B5EF4-FFF2-40B4-BE49-F238E27FC236}">
                  <a16:creationId xmlns:a16="http://schemas.microsoft.com/office/drawing/2014/main" id="{BC587A47-E627-4F12-B06D-1CF85356DDAC}"/>
                </a:ext>
              </a:extLst>
            </p:cNvPr>
            <p:cNvSpPr txBox="1"/>
            <p:nvPr/>
          </p:nvSpPr>
          <p:spPr>
            <a:xfrm>
              <a:off x="1535532" y="2943437"/>
              <a:ext cx="374102" cy="370685"/>
            </a:xfrm>
            <a:prstGeom prst="rect">
              <a:avLst/>
            </a:prstGeom>
            <a:noFill/>
          </p:spPr>
          <p:txBody>
            <a:bodyPr wrap="square" rtlCol="0">
              <a:spAutoFit/>
            </a:bodyPr>
            <a:lstStyle/>
            <a:p>
              <a:r>
                <a:rPr lang="en-US" dirty="0">
                  <a:latin typeface="Verdana" panose="020B0604030504040204" pitchFamily="34" charset="0"/>
                  <a:ea typeface="Verdana" panose="020B0604030504040204" pitchFamily="34" charset="0"/>
                  <a:cs typeface="Verdana" panose="020B0604030504040204" pitchFamily="34" charset="0"/>
                </a:rPr>
                <a:t>6</a:t>
              </a:r>
            </a:p>
          </p:txBody>
        </p:sp>
        <p:sp>
          <p:nvSpPr>
            <p:cNvPr id="26" name="TextBox 25">
              <a:extLst>
                <a:ext uri="{FF2B5EF4-FFF2-40B4-BE49-F238E27FC236}">
                  <a16:creationId xmlns:a16="http://schemas.microsoft.com/office/drawing/2014/main" id="{CC35FAE8-339B-4269-B440-0223E28481A0}"/>
                </a:ext>
              </a:extLst>
            </p:cNvPr>
            <p:cNvSpPr txBox="1"/>
            <p:nvPr/>
          </p:nvSpPr>
          <p:spPr>
            <a:xfrm>
              <a:off x="2011982" y="3631316"/>
              <a:ext cx="431907" cy="369332"/>
            </a:xfrm>
            <a:prstGeom prst="rect">
              <a:avLst/>
            </a:prstGeom>
            <a:noFill/>
          </p:spPr>
          <p:txBody>
            <a:bodyPr wrap="square" rtlCol="0">
              <a:spAutoFit/>
            </a:bodyPr>
            <a:lstStyle/>
            <a:p>
              <a:r>
                <a:rPr lang="en-US" dirty="0">
                  <a:latin typeface="Verdana" panose="020B0604030504040204" pitchFamily="34" charset="0"/>
                  <a:ea typeface="Verdana" panose="020B0604030504040204" pitchFamily="34" charset="0"/>
                  <a:cs typeface="Verdana" panose="020B0604030504040204" pitchFamily="34" charset="0"/>
                </a:rPr>
                <a:t>5</a:t>
              </a:r>
            </a:p>
          </p:txBody>
        </p:sp>
        <p:sp>
          <p:nvSpPr>
            <p:cNvPr id="27" name="TextBox 26">
              <a:extLst>
                <a:ext uri="{FF2B5EF4-FFF2-40B4-BE49-F238E27FC236}">
                  <a16:creationId xmlns:a16="http://schemas.microsoft.com/office/drawing/2014/main" id="{546443CD-41F4-4E03-B2A3-ED9C41CF0277}"/>
                </a:ext>
              </a:extLst>
            </p:cNvPr>
            <p:cNvSpPr txBox="1"/>
            <p:nvPr/>
          </p:nvSpPr>
          <p:spPr>
            <a:xfrm>
              <a:off x="3146369" y="3692515"/>
              <a:ext cx="374102" cy="370685"/>
            </a:xfrm>
            <a:prstGeom prst="rect">
              <a:avLst/>
            </a:prstGeom>
            <a:noFill/>
          </p:spPr>
          <p:txBody>
            <a:bodyPr wrap="square" rtlCol="0">
              <a:spAutoFit/>
            </a:bodyPr>
            <a:lstStyle/>
            <a:p>
              <a:r>
                <a:rPr lang="en-US" dirty="0">
                  <a:latin typeface="Verdana" panose="020B0604030504040204" pitchFamily="34" charset="0"/>
                  <a:ea typeface="Verdana" panose="020B0604030504040204" pitchFamily="34" charset="0"/>
                  <a:cs typeface="Verdana" panose="020B0604030504040204" pitchFamily="34" charset="0"/>
                </a:rPr>
                <a:t>4</a:t>
              </a:r>
            </a:p>
          </p:txBody>
        </p:sp>
      </p:grpSp>
      <p:grpSp>
        <p:nvGrpSpPr>
          <p:cNvPr id="9" name="Group 8">
            <a:extLst>
              <a:ext uri="{FF2B5EF4-FFF2-40B4-BE49-F238E27FC236}">
                <a16:creationId xmlns:a16="http://schemas.microsoft.com/office/drawing/2014/main" id="{3F11530B-1D47-45B3-BAD3-D3D36E1486A7}"/>
              </a:ext>
            </a:extLst>
          </p:cNvPr>
          <p:cNvGrpSpPr/>
          <p:nvPr/>
        </p:nvGrpSpPr>
        <p:grpSpPr>
          <a:xfrm>
            <a:off x="5361562" y="3438230"/>
            <a:ext cx="1808851" cy="1833864"/>
            <a:chOff x="2730843" y="3534032"/>
            <a:chExt cx="1005840" cy="1005840"/>
          </a:xfrm>
        </p:grpSpPr>
        <p:cxnSp>
          <p:nvCxnSpPr>
            <p:cNvPr id="12" name="Straight Connector 11">
              <a:extLst>
                <a:ext uri="{FF2B5EF4-FFF2-40B4-BE49-F238E27FC236}">
                  <a16:creationId xmlns:a16="http://schemas.microsoft.com/office/drawing/2014/main" id="{51592C1F-8429-4E80-8F88-93E8D0DEC912}"/>
                </a:ext>
              </a:extLst>
            </p:cNvPr>
            <p:cNvCxnSpPr/>
            <p:nvPr/>
          </p:nvCxnSpPr>
          <p:spPr>
            <a:xfrm flipH="1">
              <a:off x="2804494" y="3779811"/>
              <a:ext cx="858539" cy="51427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13" name="Straight Connector 12">
              <a:extLst>
                <a:ext uri="{FF2B5EF4-FFF2-40B4-BE49-F238E27FC236}">
                  <a16:creationId xmlns:a16="http://schemas.microsoft.com/office/drawing/2014/main" id="{071FBC81-3478-43D5-923F-0AF3A6978129}"/>
                </a:ext>
              </a:extLst>
            </p:cNvPr>
            <p:cNvCxnSpPr>
              <a:stCxn id="15" idx="0"/>
              <a:endCxn id="15" idx="4"/>
            </p:cNvCxnSpPr>
            <p:nvPr/>
          </p:nvCxnSpPr>
          <p:spPr>
            <a:xfrm>
              <a:off x="3233763" y="3534032"/>
              <a:ext cx="0" cy="1005840"/>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15FE4CC0-1029-4614-A6C8-6C5DAF8E0088}"/>
                </a:ext>
              </a:extLst>
            </p:cNvPr>
            <p:cNvCxnSpPr/>
            <p:nvPr/>
          </p:nvCxnSpPr>
          <p:spPr>
            <a:xfrm>
              <a:off x="2804494" y="3779811"/>
              <a:ext cx="858538" cy="51427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15" name="Oval 14">
              <a:extLst>
                <a:ext uri="{FF2B5EF4-FFF2-40B4-BE49-F238E27FC236}">
                  <a16:creationId xmlns:a16="http://schemas.microsoft.com/office/drawing/2014/main" id="{B86F93A1-CA01-454D-9F16-69BC464B91F6}"/>
                </a:ext>
              </a:extLst>
            </p:cNvPr>
            <p:cNvSpPr/>
            <p:nvPr/>
          </p:nvSpPr>
          <p:spPr>
            <a:xfrm>
              <a:off x="2730843" y="3534032"/>
              <a:ext cx="1005840" cy="1005840"/>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algn="ctr"/>
              <a:endParaRPr lang="en-US" dirty="0">
                <a:ln w="76200">
                  <a:solidFill>
                    <a:schemeClr val="tx1"/>
                  </a:solidFill>
                </a:ln>
                <a:latin typeface="Verdana" panose="020B0604030504040204" pitchFamily="34" charset="0"/>
                <a:ea typeface="Verdana" panose="020B0604030504040204" pitchFamily="34" charset="0"/>
                <a:cs typeface="Verdana" panose="020B0604030504040204" pitchFamily="34" charset="0"/>
              </a:endParaRPr>
            </a:p>
          </p:txBody>
        </p:sp>
        <p:sp>
          <p:nvSpPr>
            <p:cNvPr id="16" name="Oval 15">
              <a:extLst>
                <a:ext uri="{FF2B5EF4-FFF2-40B4-BE49-F238E27FC236}">
                  <a16:creationId xmlns:a16="http://schemas.microsoft.com/office/drawing/2014/main" id="{7A660336-D610-4083-A721-D384AC052B1E}"/>
                </a:ext>
              </a:extLst>
            </p:cNvPr>
            <p:cNvSpPr/>
            <p:nvPr/>
          </p:nvSpPr>
          <p:spPr>
            <a:xfrm>
              <a:off x="3116376" y="3922651"/>
              <a:ext cx="228600" cy="228600"/>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algn="ctr"/>
              <a:endParaRPr lang="en-US">
                <a:latin typeface="Verdana" panose="020B0604030504040204" pitchFamily="34" charset="0"/>
                <a:ea typeface="Verdana" panose="020B0604030504040204" pitchFamily="34" charset="0"/>
                <a:cs typeface="Verdana" panose="020B0604030504040204" pitchFamily="34" charset="0"/>
              </a:endParaRPr>
            </a:p>
          </p:txBody>
        </p:sp>
      </p:grpSp>
      <p:grpSp>
        <p:nvGrpSpPr>
          <p:cNvPr id="30" name="Group 29">
            <a:extLst>
              <a:ext uri="{FF2B5EF4-FFF2-40B4-BE49-F238E27FC236}">
                <a16:creationId xmlns:a16="http://schemas.microsoft.com/office/drawing/2014/main" id="{B141765C-DFC7-41E0-958B-0C29512A1899}"/>
              </a:ext>
            </a:extLst>
          </p:cNvPr>
          <p:cNvGrpSpPr/>
          <p:nvPr/>
        </p:nvGrpSpPr>
        <p:grpSpPr>
          <a:xfrm>
            <a:off x="5576662" y="3662483"/>
            <a:ext cx="1588978" cy="1411487"/>
            <a:chOff x="5722373" y="2220115"/>
            <a:chExt cx="1588978" cy="1411487"/>
          </a:xfrm>
        </p:grpSpPr>
        <p:sp>
          <p:nvSpPr>
            <p:cNvPr id="19" name="TextBox 18">
              <a:extLst>
                <a:ext uri="{FF2B5EF4-FFF2-40B4-BE49-F238E27FC236}">
                  <a16:creationId xmlns:a16="http://schemas.microsoft.com/office/drawing/2014/main" id="{29AB34AC-C651-4A5E-8A5E-A55F9447EE25}"/>
                </a:ext>
              </a:extLst>
            </p:cNvPr>
            <p:cNvSpPr txBox="1"/>
            <p:nvPr/>
          </p:nvSpPr>
          <p:spPr>
            <a:xfrm>
              <a:off x="6042221" y="2220115"/>
              <a:ext cx="374017" cy="369332"/>
            </a:xfrm>
            <a:prstGeom prst="rect">
              <a:avLst/>
            </a:prstGeom>
            <a:noFill/>
          </p:spPr>
          <p:txBody>
            <a:bodyPr wrap="square" rtlCol="0">
              <a:spAutoFit/>
            </a:bodyPr>
            <a:lstStyle/>
            <a:p>
              <a:r>
                <a:rPr lang="en-US" dirty="0">
                  <a:latin typeface="Verdana" panose="020B0604030504040204" pitchFamily="34" charset="0"/>
                  <a:ea typeface="Verdana" panose="020B0604030504040204" pitchFamily="34" charset="0"/>
                  <a:cs typeface="Verdana" panose="020B0604030504040204" pitchFamily="34" charset="0"/>
                </a:rPr>
                <a:t>1</a:t>
              </a:r>
            </a:p>
          </p:txBody>
        </p:sp>
        <p:sp>
          <p:nvSpPr>
            <p:cNvPr id="21" name="TextBox 20">
              <a:extLst>
                <a:ext uri="{FF2B5EF4-FFF2-40B4-BE49-F238E27FC236}">
                  <a16:creationId xmlns:a16="http://schemas.microsoft.com/office/drawing/2014/main" id="{154B3301-F774-4798-9118-BD79B770B07D}"/>
                </a:ext>
              </a:extLst>
            </p:cNvPr>
            <p:cNvSpPr txBox="1"/>
            <p:nvPr/>
          </p:nvSpPr>
          <p:spPr>
            <a:xfrm>
              <a:off x="6614914" y="2247414"/>
              <a:ext cx="374017" cy="369332"/>
            </a:xfrm>
            <a:prstGeom prst="rect">
              <a:avLst/>
            </a:prstGeom>
            <a:noFill/>
          </p:spPr>
          <p:txBody>
            <a:bodyPr wrap="square" rtlCol="0">
              <a:spAutoFit/>
            </a:bodyPr>
            <a:lstStyle/>
            <a:p>
              <a:r>
                <a:rPr lang="en-US" dirty="0">
                  <a:latin typeface="Verdana" panose="020B0604030504040204" pitchFamily="34" charset="0"/>
                  <a:ea typeface="Verdana" panose="020B0604030504040204" pitchFamily="34" charset="0"/>
                  <a:cs typeface="Verdana" panose="020B0604030504040204" pitchFamily="34" charset="0"/>
                </a:rPr>
                <a:t>2</a:t>
              </a:r>
            </a:p>
          </p:txBody>
        </p:sp>
        <p:sp>
          <p:nvSpPr>
            <p:cNvPr id="23" name="TextBox 22">
              <a:extLst>
                <a:ext uri="{FF2B5EF4-FFF2-40B4-BE49-F238E27FC236}">
                  <a16:creationId xmlns:a16="http://schemas.microsoft.com/office/drawing/2014/main" id="{2744F5A8-7150-4129-A7A4-CB4C7A5D76EC}"/>
                </a:ext>
              </a:extLst>
            </p:cNvPr>
            <p:cNvSpPr txBox="1"/>
            <p:nvPr/>
          </p:nvSpPr>
          <p:spPr>
            <a:xfrm>
              <a:off x="6937249" y="2707929"/>
              <a:ext cx="374102" cy="370685"/>
            </a:xfrm>
            <a:prstGeom prst="rect">
              <a:avLst/>
            </a:prstGeom>
            <a:noFill/>
          </p:spPr>
          <p:txBody>
            <a:bodyPr wrap="square" rtlCol="0">
              <a:spAutoFit/>
            </a:bodyPr>
            <a:lstStyle/>
            <a:p>
              <a:r>
                <a:rPr lang="en-US" dirty="0">
                  <a:latin typeface="Verdana" panose="020B0604030504040204" pitchFamily="34" charset="0"/>
                  <a:ea typeface="Verdana" panose="020B0604030504040204" pitchFamily="34" charset="0"/>
                  <a:cs typeface="Verdana" panose="020B0604030504040204" pitchFamily="34" charset="0"/>
                </a:rPr>
                <a:t>3</a:t>
              </a:r>
            </a:p>
          </p:txBody>
        </p:sp>
        <p:sp>
          <p:nvSpPr>
            <p:cNvPr id="25" name="TextBox 24">
              <a:extLst>
                <a:ext uri="{FF2B5EF4-FFF2-40B4-BE49-F238E27FC236}">
                  <a16:creationId xmlns:a16="http://schemas.microsoft.com/office/drawing/2014/main" id="{6EF31A13-446A-44C2-8DFD-FA1AE3D8DE4E}"/>
                </a:ext>
              </a:extLst>
            </p:cNvPr>
            <p:cNvSpPr txBox="1"/>
            <p:nvPr/>
          </p:nvSpPr>
          <p:spPr>
            <a:xfrm>
              <a:off x="6563147" y="3244817"/>
              <a:ext cx="374102" cy="370685"/>
            </a:xfrm>
            <a:prstGeom prst="rect">
              <a:avLst/>
            </a:prstGeom>
            <a:noFill/>
          </p:spPr>
          <p:txBody>
            <a:bodyPr wrap="square" rtlCol="0">
              <a:spAutoFit/>
            </a:bodyPr>
            <a:lstStyle/>
            <a:p>
              <a:r>
                <a:rPr lang="en-US" dirty="0">
                  <a:latin typeface="Verdana" panose="020B0604030504040204" pitchFamily="34" charset="0"/>
                  <a:ea typeface="Verdana" panose="020B0604030504040204" pitchFamily="34" charset="0"/>
                  <a:cs typeface="Verdana" panose="020B0604030504040204" pitchFamily="34" charset="0"/>
                </a:rPr>
                <a:t>4</a:t>
              </a:r>
            </a:p>
          </p:txBody>
        </p:sp>
        <p:sp>
          <p:nvSpPr>
            <p:cNvPr id="28" name="TextBox 27">
              <a:extLst>
                <a:ext uri="{FF2B5EF4-FFF2-40B4-BE49-F238E27FC236}">
                  <a16:creationId xmlns:a16="http://schemas.microsoft.com/office/drawing/2014/main" id="{DA688B49-EE9C-451B-9165-1051E746ED38}"/>
                </a:ext>
              </a:extLst>
            </p:cNvPr>
            <p:cNvSpPr txBox="1"/>
            <p:nvPr/>
          </p:nvSpPr>
          <p:spPr>
            <a:xfrm>
              <a:off x="5722373" y="2735076"/>
              <a:ext cx="374102" cy="370685"/>
            </a:xfrm>
            <a:prstGeom prst="rect">
              <a:avLst/>
            </a:prstGeom>
            <a:noFill/>
          </p:spPr>
          <p:txBody>
            <a:bodyPr wrap="square" rtlCol="0">
              <a:spAutoFit/>
            </a:bodyPr>
            <a:lstStyle/>
            <a:p>
              <a:r>
                <a:rPr lang="en-US" dirty="0">
                  <a:latin typeface="Verdana" panose="020B0604030504040204" pitchFamily="34" charset="0"/>
                  <a:ea typeface="Verdana" panose="020B0604030504040204" pitchFamily="34" charset="0"/>
                  <a:cs typeface="Verdana" panose="020B0604030504040204" pitchFamily="34" charset="0"/>
                </a:rPr>
                <a:t>6</a:t>
              </a:r>
            </a:p>
          </p:txBody>
        </p:sp>
        <p:sp>
          <p:nvSpPr>
            <p:cNvPr id="29" name="TextBox 28">
              <a:extLst>
                <a:ext uri="{FF2B5EF4-FFF2-40B4-BE49-F238E27FC236}">
                  <a16:creationId xmlns:a16="http://schemas.microsoft.com/office/drawing/2014/main" id="{02933605-1EFA-4133-B60A-E2BCB80FD971}"/>
                </a:ext>
              </a:extLst>
            </p:cNvPr>
            <p:cNvSpPr txBox="1"/>
            <p:nvPr/>
          </p:nvSpPr>
          <p:spPr>
            <a:xfrm>
              <a:off x="6047206" y="3258847"/>
              <a:ext cx="367870" cy="372755"/>
            </a:xfrm>
            <a:prstGeom prst="rect">
              <a:avLst/>
            </a:prstGeom>
            <a:noFill/>
          </p:spPr>
          <p:txBody>
            <a:bodyPr wrap="square" rtlCol="0">
              <a:spAutoFit/>
            </a:bodyPr>
            <a:lstStyle/>
            <a:p>
              <a:r>
                <a:rPr lang="en-US" dirty="0">
                  <a:latin typeface="Verdana" panose="020B0604030504040204" pitchFamily="34" charset="0"/>
                  <a:ea typeface="Verdana" panose="020B0604030504040204" pitchFamily="34" charset="0"/>
                  <a:cs typeface="Verdana" panose="020B0604030504040204" pitchFamily="34" charset="0"/>
                </a:rPr>
                <a:t>5</a:t>
              </a:r>
            </a:p>
          </p:txBody>
        </p:sp>
      </p:grpSp>
      <p:sp>
        <p:nvSpPr>
          <p:cNvPr id="31" name="TextBox 30">
            <a:extLst>
              <a:ext uri="{FF2B5EF4-FFF2-40B4-BE49-F238E27FC236}">
                <a16:creationId xmlns:a16="http://schemas.microsoft.com/office/drawing/2014/main" id="{8CCE1343-BBFD-4DCC-AC1C-4AF03A294B12}"/>
              </a:ext>
            </a:extLst>
          </p:cNvPr>
          <p:cNvSpPr txBox="1"/>
          <p:nvPr/>
        </p:nvSpPr>
        <p:spPr>
          <a:xfrm>
            <a:off x="3807199" y="5778774"/>
            <a:ext cx="2089311" cy="584775"/>
          </a:xfrm>
          <a:prstGeom prst="rect">
            <a:avLst/>
          </a:prstGeom>
          <a:solidFill>
            <a:schemeClr val="bg1"/>
          </a:solidFill>
        </p:spPr>
        <p:txBody>
          <a:bodyPr wrap="square" rtlCol="0">
            <a:spAutoFit/>
          </a:bodyPr>
          <a:lstStyle/>
          <a:p>
            <a:r>
              <a:rPr lang="en-US" sz="3200" dirty="0">
                <a:latin typeface="Verdana" panose="020B0604030504040204" pitchFamily="34" charset="0"/>
                <a:ea typeface="Verdana" panose="020B0604030504040204" pitchFamily="34" charset="0"/>
                <a:cs typeface="Verdana" panose="020B0604030504040204" pitchFamily="34" charset="0"/>
              </a:rPr>
              <a:t>C</a:t>
            </a:r>
            <a:r>
              <a:rPr lang="en-US" sz="3200" baseline="-25000" dirty="0">
                <a:latin typeface="Verdana" panose="020B0604030504040204" pitchFamily="34" charset="0"/>
                <a:ea typeface="Verdana" panose="020B0604030504040204" pitchFamily="34" charset="0"/>
                <a:cs typeface="Verdana" panose="020B0604030504040204" pitchFamily="34" charset="0"/>
              </a:rPr>
              <a:t>6</a:t>
            </a:r>
            <a:r>
              <a:rPr lang="en-US" sz="3200" dirty="0">
                <a:latin typeface="Verdana" panose="020B0604030504040204" pitchFamily="34" charset="0"/>
                <a:ea typeface="Verdana" panose="020B0604030504040204" pitchFamily="34" charset="0"/>
                <a:cs typeface="Verdana" panose="020B0604030504040204" pitchFamily="34" charset="0"/>
              </a:rPr>
              <a:t>H</a:t>
            </a:r>
            <a:r>
              <a:rPr lang="en-US" sz="3200" baseline="-25000" dirty="0">
                <a:latin typeface="Verdana" panose="020B0604030504040204" pitchFamily="34" charset="0"/>
                <a:ea typeface="Verdana" panose="020B0604030504040204" pitchFamily="34" charset="0"/>
                <a:cs typeface="Verdana" panose="020B0604030504040204" pitchFamily="34" charset="0"/>
              </a:rPr>
              <a:t>12</a:t>
            </a:r>
            <a:r>
              <a:rPr lang="en-US" sz="3200" dirty="0">
                <a:latin typeface="Verdana" panose="020B0604030504040204" pitchFamily="34" charset="0"/>
                <a:ea typeface="Verdana" panose="020B0604030504040204" pitchFamily="34" charset="0"/>
                <a:cs typeface="Verdana" panose="020B0604030504040204" pitchFamily="34" charset="0"/>
              </a:rPr>
              <a:t>O</a:t>
            </a:r>
            <a:r>
              <a:rPr lang="en-US" sz="3200" baseline="-25000" dirty="0">
                <a:latin typeface="Verdana" panose="020B0604030504040204" pitchFamily="34" charset="0"/>
                <a:ea typeface="Verdana" panose="020B0604030504040204" pitchFamily="34" charset="0"/>
                <a:cs typeface="Verdana" panose="020B0604030504040204" pitchFamily="34" charset="0"/>
              </a:rPr>
              <a:t>6</a:t>
            </a:r>
          </a:p>
        </p:txBody>
      </p:sp>
      <p:sp>
        <p:nvSpPr>
          <p:cNvPr id="32" name="Rectangle 31">
            <a:extLst>
              <a:ext uri="{FF2B5EF4-FFF2-40B4-BE49-F238E27FC236}">
                <a16:creationId xmlns:a16="http://schemas.microsoft.com/office/drawing/2014/main" id="{69E663F9-5643-47D0-8DF8-208F4E4581C9}"/>
              </a:ext>
            </a:extLst>
          </p:cNvPr>
          <p:cNvSpPr/>
          <p:nvPr/>
        </p:nvSpPr>
        <p:spPr>
          <a:xfrm>
            <a:off x="1066800" y="2583265"/>
            <a:ext cx="6644768" cy="646331"/>
          </a:xfrm>
          <a:prstGeom prst="rect">
            <a:avLst/>
          </a:prstGeom>
        </p:spPr>
        <p:txBody>
          <a:bodyPr wrap="square">
            <a:spAutoFit/>
          </a:bodyPr>
          <a:lstStyle/>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r>
              <a:rPr kumimoji="0" lang="en-US" b="0" i="0" u="none" strike="noStrike" kern="120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For the model we will be using next, glucose is represented by a pasta wheel</a:t>
            </a:r>
            <a:r>
              <a:rPr lang="en-US" dirty="0">
                <a:solidFill>
                  <a:srgbClr val="000000"/>
                </a:solidFill>
                <a:latin typeface="Verdana" panose="020B0604030504040204" pitchFamily="34" charset="0"/>
                <a:ea typeface="Verdana" panose="020B0604030504040204" pitchFamily="34" charset="0"/>
                <a:cs typeface="Verdana" panose="020B0604030504040204" pitchFamily="34" charset="0"/>
              </a:rPr>
              <a:t>.</a:t>
            </a:r>
            <a:endParaRPr kumimoji="0" lang="en-US"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3" name="Rectangle 32">
            <a:extLst>
              <a:ext uri="{FF2B5EF4-FFF2-40B4-BE49-F238E27FC236}">
                <a16:creationId xmlns:a16="http://schemas.microsoft.com/office/drawing/2014/main" id="{973018A2-7500-4DDD-BCDA-1B43FC315B94}"/>
              </a:ext>
            </a:extLst>
          </p:cNvPr>
          <p:cNvSpPr/>
          <p:nvPr/>
        </p:nvSpPr>
        <p:spPr>
          <a:xfrm>
            <a:off x="660826" y="1026902"/>
            <a:ext cx="7974747" cy="1200329"/>
          </a:xfrm>
          <a:prstGeom prst="rect">
            <a:avLst/>
          </a:prstGeom>
        </p:spPr>
        <p:txBody>
          <a:bodyPr wrap="square">
            <a:spAutoFit/>
          </a:bodyPr>
          <a:lstStyle/>
          <a:p>
            <a:pPr>
              <a:spcBef>
                <a:spcPts val="0"/>
              </a:spcBef>
              <a:spcAft>
                <a:spcPts val="800"/>
              </a:spcAft>
              <a:buSzPts val="1000"/>
              <a:tabLst>
                <a:tab pos="457200" algn="l"/>
              </a:tabLst>
            </a:pPr>
            <a:r>
              <a:rPr lang="en-US" sz="2400" dirty="0">
                <a:latin typeface="Verdana" panose="020B0604030504040204" pitchFamily="34" charset="0"/>
                <a:ea typeface="Verdana" panose="020B0604030504040204" pitchFamily="34" charset="0"/>
                <a:cs typeface="Verdana" panose="020B0604030504040204" pitchFamily="34" charset="0"/>
              </a:rPr>
              <a:t>Type 2 diabetes develops when blood glucose levels are too high for too long. The body is not maintaining blood glucose within a healthy range.</a:t>
            </a:r>
          </a:p>
        </p:txBody>
      </p:sp>
      <p:sp>
        <p:nvSpPr>
          <p:cNvPr id="34" name="Rectangle 33">
            <a:extLst>
              <a:ext uri="{FF2B5EF4-FFF2-40B4-BE49-F238E27FC236}">
                <a16:creationId xmlns:a16="http://schemas.microsoft.com/office/drawing/2014/main" id="{D16C17D8-E038-4420-B758-D25D480B9A95}"/>
              </a:ext>
            </a:extLst>
          </p:cNvPr>
          <p:cNvSpPr/>
          <p:nvPr/>
        </p:nvSpPr>
        <p:spPr>
          <a:xfrm>
            <a:off x="152400" y="287407"/>
            <a:ext cx="8991600" cy="492443"/>
          </a:xfrm>
          <a:prstGeom prst="rect">
            <a:avLst/>
          </a:prstGeom>
        </p:spPr>
        <p:txBody>
          <a:bodyPr wrap="square">
            <a:spAutoFit/>
          </a:bodyPr>
          <a:lstStyle/>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r>
              <a:rPr kumimoji="0" lang="en-US" sz="2600" b="0" i="0" u="none" strike="noStrike" kern="120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What does glucose have to do with type 2 diabetes?</a:t>
            </a:r>
            <a:endParaRPr kumimoji="0" lang="en-US" sz="26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5714209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2"/>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2"/>
                                        </p:tgtEl>
                                        <p:attrNameLst>
                                          <p:attrName>style.visibility</p:attrName>
                                        </p:attrNameLst>
                                      </p:cBhvr>
                                      <p:to>
                                        <p:strVal val="visible"/>
                                      </p:to>
                                    </p:set>
                                  </p:childTnLst>
                                </p:cTn>
                              </p:par>
                            </p:childTnLst>
                          </p:cTn>
                        </p:par>
                        <p:par>
                          <p:cTn id="10" fill="hold">
                            <p:stCondLst>
                              <p:cond delay="0"/>
                            </p:stCondLst>
                            <p:childTnLst>
                              <p:par>
                                <p:cTn id="11" presetID="1" presetClass="entr" presetSubtype="0" fill="hold" nodeType="afterEffect">
                                  <p:stCondLst>
                                    <p:cond delay="0"/>
                                  </p:stCondLst>
                                  <p:childTnLst>
                                    <p:set>
                                      <p:cBhvr>
                                        <p:cTn id="12" dur="1" fill="hold">
                                          <p:stCondLst>
                                            <p:cond delay="0"/>
                                          </p:stCondLst>
                                        </p:cTn>
                                        <p:tgtEl>
                                          <p:spTgt spid="9"/>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7"/>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0"/>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7" grpId="0" animBg="1"/>
      <p:bldP spid="18" grpId="0" animBg="1"/>
      <p:bldP spid="31" grpId="0" animBg="1"/>
      <p:bldP spid="32"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7835" y="6629400"/>
            <a:ext cx="10082172" cy="159336"/>
          </a:xfrm>
          <a:prstGeom prst="rect">
            <a:avLst/>
          </a:prstGeom>
        </p:spPr>
      </p:pic>
      <p:grpSp>
        <p:nvGrpSpPr>
          <p:cNvPr id="39" name="Group 38"/>
          <p:cNvGrpSpPr/>
          <p:nvPr/>
        </p:nvGrpSpPr>
        <p:grpSpPr>
          <a:xfrm rot="395210">
            <a:off x="1156057" y="2356058"/>
            <a:ext cx="7216514" cy="2532231"/>
            <a:chOff x="1019439" y="2292873"/>
            <a:chExt cx="7216514" cy="2532228"/>
          </a:xfrm>
        </p:grpSpPr>
        <p:grpSp>
          <p:nvGrpSpPr>
            <p:cNvPr id="40" name="Group 39"/>
            <p:cNvGrpSpPr/>
            <p:nvPr/>
          </p:nvGrpSpPr>
          <p:grpSpPr>
            <a:xfrm>
              <a:off x="1106900" y="2292873"/>
              <a:ext cx="7129053" cy="2532228"/>
              <a:chOff x="1251284" y="2378476"/>
              <a:chExt cx="7129053" cy="2456926"/>
            </a:xfrm>
          </p:grpSpPr>
          <p:grpSp>
            <p:nvGrpSpPr>
              <p:cNvPr id="59" name="Group 58"/>
              <p:cNvGrpSpPr/>
              <p:nvPr/>
            </p:nvGrpSpPr>
            <p:grpSpPr>
              <a:xfrm>
                <a:off x="1251284" y="3561347"/>
                <a:ext cx="6472989" cy="1274055"/>
                <a:chOff x="1275347" y="3056021"/>
                <a:chExt cx="6472989" cy="1274055"/>
              </a:xfrm>
            </p:grpSpPr>
            <p:sp>
              <p:nvSpPr>
                <p:cNvPr id="61" name="Rectangle 60"/>
                <p:cNvSpPr/>
                <p:nvPr/>
              </p:nvSpPr>
              <p:spPr>
                <a:xfrm>
                  <a:off x="1275347" y="3056021"/>
                  <a:ext cx="6472989" cy="397042"/>
                </a:xfrm>
                <a:prstGeom prst="rect">
                  <a:avLst/>
                </a:prstGeom>
                <a:solidFill>
                  <a:srgbClr val="2B65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62" name="Isosceles Triangle 61"/>
                <p:cNvSpPr/>
                <p:nvPr/>
              </p:nvSpPr>
              <p:spPr>
                <a:xfrm rot="21204790">
                  <a:off x="3963048" y="3463802"/>
                  <a:ext cx="1106906" cy="866274"/>
                </a:xfrm>
                <a:prstGeom prst="triangle">
                  <a:avLst/>
                </a:prstGeom>
                <a:solidFill>
                  <a:srgbClr val="2B65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sp>
            <p:nvSpPr>
              <p:cNvPr id="60" name="Pentagon 59"/>
              <p:cNvSpPr/>
              <p:nvPr/>
            </p:nvSpPr>
            <p:spPr>
              <a:xfrm>
                <a:off x="6376742" y="2378476"/>
                <a:ext cx="2003595" cy="1186824"/>
              </a:xfrm>
              <a:prstGeom prst="homePlate">
                <a:avLst>
                  <a:gd name="adj" fmla="val 65879"/>
                </a:avLst>
              </a:prstGeom>
              <a:solidFill>
                <a:schemeClr val="bg2">
                  <a:lumMod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LOW Blood Glucose</a:t>
                </a:r>
              </a:p>
            </p:txBody>
          </p:sp>
        </p:grpSp>
        <p:grpSp>
          <p:nvGrpSpPr>
            <p:cNvPr id="42" name="Group 41"/>
            <p:cNvGrpSpPr/>
            <p:nvPr/>
          </p:nvGrpSpPr>
          <p:grpSpPr>
            <a:xfrm>
              <a:off x="1674621" y="2838614"/>
              <a:ext cx="640080" cy="640080"/>
              <a:chOff x="2730843" y="3534032"/>
              <a:chExt cx="1005840" cy="1005840"/>
            </a:xfrm>
          </p:grpSpPr>
          <p:cxnSp>
            <p:nvCxnSpPr>
              <p:cNvPr id="49" name="Straight Connector 48"/>
              <p:cNvCxnSpPr/>
              <p:nvPr/>
            </p:nvCxnSpPr>
            <p:spPr>
              <a:xfrm flipH="1">
                <a:off x="2804494" y="3779811"/>
                <a:ext cx="858539" cy="51427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50" name="Straight Connector 49"/>
              <p:cNvCxnSpPr>
                <a:stCxn id="52" idx="0"/>
                <a:endCxn id="52" idx="4"/>
              </p:cNvCxnSpPr>
              <p:nvPr/>
            </p:nvCxnSpPr>
            <p:spPr>
              <a:xfrm>
                <a:off x="3233763" y="3534032"/>
                <a:ext cx="0" cy="1005840"/>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51" name="Straight Connector 50"/>
              <p:cNvCxnSpPr/>
              <p:nvPr/>
            </p:nvCxnSpPr>
            <p:spPr>
              <a:xfrm>
                <a:off x="2804494" y="3779811"/>
                <a:ext cx="858538" cy="51427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52" name="Oval 51"/>
              <p:cNvSpPr/>
              <p:nvPr/>
            </p:nvSpPr>
            <p:spPr>
              <a:xfrm>
                <a:off x="2730843" y="3534032"/>
                <a:ext cx="1005840" cy="1005840"/>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53" name="Oval 52"/>
              <p:cNvSpPr/>
              <p:nvPr/>
            </p:nvSpPr>
            <p:spPr>
              <a:xfrm>
                <a:off x="3116376" y="3935145"/>
                <a:ext cx="228600" cy="228600"/>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43" name="Group 42"/>
            <p:cNvGrpSpPr/>
            <p:nvPr/>
          </p:nvGrpSpPr>
          <p:grpSpPr>
            <a:xfrm>
              <a:off x="1019439" y="2846564"/>
              <a:ext cx="640080" cy="640080"/>
              <a:chOff x="2730843" y="3534032"/>
              <a:chExt cx="1005840" cy="1005840"/>
            </a:xfrm>
          </p:grpSpPr>
          <p:cxnSp>
            <p:nvCxnSpPr>
              <p:cNvPr id="44" name="Straight Connector 43"/>
              <p:cNvCxnSpPr/>
              <p:nvPr/>
            </p:nvCxnSpPr>
            <p:spPr>
              <a:xfrm flipH="1">
                <a:off x="2804494" y="3779811"/>
                <a:ext cx="858539" cy="51427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45" name="Straight Connector 44"/>
              <p:cNvCxnSpPr>
                <a:stCxn id="47" idx="0"/>
                <a:endCxn id="47" idx="4"/>
              </p:cNvCxnSpPr>
              <p:nvPr/>
            </p:nvCxnSpPr>
            <p:spPr>
              <a:xfrm>
                <a:off x="3233763" y="3534032"/>
                <a:ext cx="0" cy="1005840"/>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46" name="Straight Connector 45"/>
              <p:cNvCxnSpPr/>
              <p:nvPr/>
            </p:nvCxnSpPr>
            <p:spPr>
              <a:xfrm>
                <a:off x="2804494" y="3779811"/>
                <a:ext cx="858538" cy="51427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47" name="Oval 46"/>
              <p:cNvSpPr/>
              <p:nvPr/>
            </p:nvSpPr>
            <p:spPr>
              <a:xfrm>
                <a:off x="2730843" y="3534032"/>
                <a:ext cx="1005840" cy="1005840"/>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8" name="Oval 47"/>
              <p:cNvSpPr/>
              <p:nvPr/>
            </p:nvSpPr>
            <p:spPr>
              <a:xfrm>
                <a:off x="3116376" y="3935145"/>
                <a:ext cx="228600" cy="228600"/>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grpSp>
        <p:nvGrpSpPr>
          <p:cNvPr id="63" name="Group 62"/>
          <p:cNvGrpSpPr/>
          <p:nvPr/>
        </p:nvGrpSpPr>
        <p:grpSpPr>
          <a:xfrm>
            <a:off x="1091863" y="2259965"/>
            <a:ext cx="7216514" cy="2578861"/>
            <a:chOff x="1019439" y="2246240"/>
            <a:chExt cx="7216514" cy="2578861"/>
          </a:xfrm>
        </p:grpSpPr>
        <p:grpSp>
          <p:nvGrpSpPr>
            <p:cNvPr id="64" name="Group 63"/>
            <p:cNvGrpSpPr/>
            <p:nvPr/>
          </p:nvGrpSpPr>
          <p:grpSpPr>
            <a:xfrm>
              <a:off x="1106900" y="2292873"/>
              <a:ext cx="7129053" cy="2532228"/>
              <a:chOff x="1251284" y="2378476"/>
              <a:chExt cx="7129053" cy="2456926"/>
            </a:xfrm>
          </p:grpSpPr>
          <p:grpSp>
            <p:nvGrpSpPr>
              <p:cNvPr id="83" name="Group 82"/>
              <p:cNvGrpSpPr/>
              <p:nvPr/>
            </p:nvGrpSpPr>
            <p:grpSpPr>
              <a:xfrm>
                <a:off x="1251284" y="3561347"/>
                <a:ext cx="6472989" cy="1274055"/>
                <a:chOff x="1275347" y="3056021"/>
                <a:chExt cx="6472989" cy="1274055"/>
              </a:xfrm>
            </p:grpSpPr>
            <p:sp>
              <p:nvSpPr>
                <p:cNvPr id="85" name="Rectangle 84"/>
                <p:cNvSpPr/>
                <p:nvPr/>
              </p:nvSpPr>
              <p:spPr>
                <a:xfrm>
                  <a:off x="1275347" y="3056021"/>
                  <a:ext cx="6472989" cy="397042"/>
                </a:xfrm>
                <a:prstGeom prst="rect">
                  <a:avLst/>
                </a:prstGeom>
                <a:solidFill>
                  <a:srgbClr val="2B65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86" name="Isosceles Triangle 85"/>
                <p:cNvSpPr/>
                <p:nvPr/>
              </p:nvSpPr>
              <p:spPr>
                <a:xfrm>
                  <a:off x="3963048" y="3463802"/>
                  <a:ext cx="1106906" cy="866274"/>
                </a:xfrm>
                <a:prstGeom prst="triangle">
                  <a:avLst/>
                </a:prstGeom>
                <a:solidFill>
                  <a:srgbClr val="2B65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sp>
            <p:nvSpPr>
              <p:cNvPr id="84" name="Pentagon 83"/>
              <p:cNvSpPr/>
              <p:nvPr/>
            </p:nvSpPr>
            <p:spPr>
              <a:xfrm>
                <a:off x="6376742" y="2378476"/>
                <a:ext cx="2003595" cy="1186824"/>
              </a:xfrm>
              <a:prstGeom prst="homePlate">
                <a:avLst>
                  <a:gd name="adj" fmla="val 65879"/>
                </a:avLst>
              </a:prstGeom>
              <a:solidFill>
                <a:schemeClr val="bg2">
                  <a:lumMod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Balanced Blood Glucose</a:t>
                </a:r>
              </a:p>
            </p:txBody>
          </p:sp>
        </p:grpSp>
        <p:grpSp>
          <p:nvGrpSpPr>
            <p:cNvPr id="65" name="Group 64"/>
            <p:cNvGrpSpPr/>
            <p:nvPr/>
          </p:nvGrpSpPr>
          <p:grpSpPr>
            <a:xfrm>
              <a:off x="1334125" y="2246240"/>
              <a:ext cx="640080" cy="640080"/>
              <a:chOff x="2730843" y="3534032"/>
              <a:chExt cx="1005840" cy="1005840"/>
            </a:xfrm>
          </p:grpSpPr>
          <p:cxnSp>
            <p:nvCxnSpPr>
              <p:cNvPr id="78" name="Straight Connector 77"/>
              <p:cNvCxnSpPr/>
              <p:nvPr/>
            </p:nvCxnSpPr>
            <p:spPr>
              <a:xfrm flipH="1">
                <a:off x="2804494" y="3779811"/>
                <a:ext cx="858539" cy="51427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79" name="Straight Connector 78"/>
              <p:cNvCxnSpPr>
                <a:stCxn id="81" idx="0"/>
                <a:endCxn id="81" idx="4"/>
              </p:cNvCxnSpPr>
              <p:nvPr/>
            </p:nvCxnSpPr>
            <p:spPr>
              <a:xfrm>
                <a:off x="3233763" y="3534032"/>
                <a:ext cx="0" cy="1005840"/>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80" name="Straight Connector 79"/>
              <p:cNvCxnSpPr/>
              <p:nvPr/>
            </p:nvCxnSpPr>
            <p:spPr>
              <a:xfrm>
                <a:off x="2804494" y="3779811"/>
                <a:ext cx="858538" cy="51427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81" name="Oval 80"/>
              <p:cNvSpPr/>
              <p:nvPr/>
            </p:nvSpPr>
            <p:spPr>
              <a:xfrm>
                <a:off x="2730843" y="3534032"/>
                <a:ext cx="1005840" cy="1005840"/>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82" name="Oval 81"/>
              <p:cNvSpPr/>
              <p:nvPr/>
            </p:nvSpPr>
            <p:spPr>
              <a:xfrm>
                <a:off x="3116376" y="3935145"/>
                <a:ext cx="228600" cy="228600"/>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66" name="Group 65"/>
            <p:cNvGrpSpPr/>
            <p:nvPr/>
          </p:nvGrpSpPr>
          <p:grpSpPr>
            <a:xfrm>
              <a:off x="1674621" y="2838614"/>
              <a:ext cx="640080" cy="640080"/>
              <a:chOff x="2730843" y="3534032"/>
              <a:chExt cx="1005840" cy="1005840"/>
            </a:xfrm>
          </p:grpSpPr>
          <p:cxnSp>
            <p:nvCxnSpPr>
              <p:cNvPr id="73" name="Straight Connector 72"/>
              <p:cNvCxnSpPr/>
              <p:nvPr/>
            </p:nvCxnSpPr>
            <p:spPr>
              <a:xfrm flipH="1">
                <a:off x="2804494" y="3779811"/>
                <a:ext cx="858539" cy="51427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74" name="Straight Connector 73"/>
              <p:cNvCxnSpPr>
                <a:stCxn id="76" idx="0"/>
                <a:endCxn id="76" idx="4"/>
              </p:cNvCxnSpPr>
              <p:nvPr/>
            </p:nvCxnSpPr>
            <p:spPr>
              <a:xfrm>
                <a:off x="3233763" y="3534032"/>
                <a:ext cx="0" cy="1005840"/>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75" name="Straight Connector 74"/>
              <p:cNvCxnSpPr/>
              <p:nvPr/>
            </p:nvCxnSpPr>
            <p:spPr>
              <a:xfrm>
                <a:off x="2804494" y="3779811"/>
                <a:ext cx="858538" cy="51427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76" name="Oval 75"/>
              <p:cNvSpPr/>
              <p:nvPr/>
            </p:nvSpPr>
            <p:spPr>
              <a:xfrm>
                <a:off x="2730843" y="3534032"/>
                <a:ext cx="1005840" cy="1005840"/>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77" name="Oval 76"/>
              <p:cNvSpPr/>
              <p:nvPr/>
            </p:nvSpPr>
            <p:spPr>
              <a:xfrm>
                <a:off x="3116376" y="3935145"/>
                <a:ext cx="228600" cy="228600"/>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67" name="Group 66"/>
            <p:cNvGrpSpPr/>
            <p:nvPr/>
          </p:nvGrpSpPr>
          <p:grpSpPr>
            <a:xfrm>
              <a:off x="1019439" y="2846564"/>
              <a:ext cx="640080" cy="640080"/>
              <a:chOff x="2730843" y="3534032"/>
              <a:chExt cx="1005840" cy="1005840"/>
            </a:xfrm>
          </p:grpSpPr>
          <p:cxnSp>
            <p:nvCxnSpPr>
              <p:cNvPr id="68" name="Straight Connector 67"/>
              <p:cNvCxnSpPr/>
              <p:nvPr/>
            </p:nvCxnSpPr>
            <p:spPr>
              <a:xfrm flipH="1">
                <a:off x="2804494" y="3779811"/>
                <a:ext cx="858539" cy="51427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69" name="Straight Connector 68"/>
              <p:cNvCxnSpPr>
                <a:stCxn id="71" idx="0"/>
                <a:endCxn id="71" idx="4"/>
              </p:cNvCxnSpPr>
              <p:nvPr/>
            </p:nvCxnSpPr>
            <p:spPr>
              <a:xfrm>
                <a:off x="3233763" y="3534032"/>
                <a:ext cx="0" cy="1005840"/>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70" name="Straight Connector 69"/>
              <p:cNvCxnSpPr/>
              <p:nvPr/>
            </p:nvCxnSpPr>
            <p:spPr>
              <a:xfrm>
                <a:off x="2804494" y="3779811"/>
                <a:ext cx="858538" cy="51427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71" name="Oval 70"/>
              <p:cNvSpPr/>
              <p:nvPr/>
            </p:nvSpPr>
            <p:spPr>
              <a:xfrm>
                <a:off x="2730843" y="3534032"/>
                <a:ext cx="1005840" cy="1005840"/>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72" name="Oval 71"/>
              <p:cNvSpPr/>
              <p:nvPr/>
            </p:nvSpPr>
            <p:spPr>
              <a:xfrm>
                <a:off x="3116376" y="3935145"/>
                <a:ext cx="228600" cy="228600"/>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grpSp>
        <p:nvGrpSpPr>
          <p:cNvPr id="4" name="Group 3"/>
          <p:cNvGrpSpPr/>
          <p:nvPr/>
        </p:nvGrpSpPr>
        <p:grpSpPr>
          <a:xfrm>
            <a:off x="977275" y="2240367"/>
            <a:ext cx="7216514" cy="2578860"/>
            <a:chOff x="964016" y="3649223"/>
            <a:chExt cx="7216514" cy="2578860"/>
          </a:xfrm>
        </p:grpSpPr>
        <p:grpSp>
          <p:nvGrpSpPr>
            <p:cNvPr id="2" name="Group 1"/>
            <p:cNvGrpSpPr/>
            <p:nvPr/>
          </p:nvGrpSpPr>
          <p:grpSpPr>
            <a:xfrm rot="21288229">
              <a:off x="964016" y="3649223"/>
              <a:ext cx="7216514" cy="2578860"/>
              <a:chOff x="1019439" y="2246243"/>
              <a:chExt cx="7216514" cy="2578857"/>
            </a:xfrm>
          </p:grpSpPr>
          <p:grpSp>
            <p:nvGrpSpPr>
              <p:cNvPr id="7" name="Group 6"/>
              <p:cNvGrpSpPr/>
              <p:nvPr/>
            </p:nvGrpSpPr>
            <p:grpSpPr>
              <a:xfrm>
                <a:off x="1106900" y="2292873"/>
                <a:ext cx="7129053" cy="2532227"/>
                <a:chOff x="1251284" y="2378476"/>
                <a:chExt cx="7129053" cy="2456925"/>
              </a:xfrm>
            </p:grpSpPr>
            <p:grpSp>
              <p:nvGrpSpPr>
                <p:cNvPr id="12" name="Group 11"/>
                <p:cNvGrpSpPr/>
                <p:nvPr/>
              </p:nvGrpSpPr>
              <p:grpSpPr>
                <a:xfrm>
                  <a:off x="1251284" y="3561347"/>
                  <a:ext cx="6472989" cy="1274054"/>
                  <a:chOff x="1275347" y="3056021"/>
                  <a:chExt cx="6472989" cy="1274054"/>
                </a:xfrm>
              </p:grpSpPr>
              <p:sp>
                <p:nvSpPr>
                  <p:cNvPr id="13" name="Rectangle 12"/>
                  <p:cNvSpPr/>
                  <p:nvPr/>
                </p:nvSpPr>
                <p:spPr>
                  <a:xfrm>
                    <a:off x="1275347" y="3056021"/>
                    <a:ext cx="6472989" cy="397042"/>
                  </a:xfrm>
                  <a:prstGeom prst="rect">
                    <a:avLst/>
                  </a:prstGeom>
                  <a:solidFill>
                    <a:srgbClr val="2B65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4" name="Isosceles Triangle 13"/>
                  <p:cNvSpPr/>
                  <p:nvPr/>
                </p:nvSpPr>
                <p:spPr>
                  <a:xfrm rot="311771">
                    <a:off x="3963048" y="3463801"/>
                    <a:ext cx="1106906" cy="866274"/>
                  </a:xfrm>
                  <a:prstGeom prst="triangle">
                    <a:avLst/>
                  </a:prstGeom>
                  <a:solidFill>
                    <a:srgbClr val="2B65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sp>
              <p:nvSpPr>
                <p:cNvPr id="5" name="Pentagon 4"/>
                <p:cNvSpPr/>
                <p:nvPr/>
              </p:nvSpPr>
              <p:spPr>
                <a:xfrm>
                  <a:off x="6376742" y="2378476"/>
                  <a:ext cx="2003595" cy="1186824"/>
                </a:xfrm>
                <a:prstGeom prst="homePlate">
                  <a:avLst>
                    <a:gd name="adj" fmla="val 65879"/>
                  </a:avLst>
                </a:prstGeom>
                <a:solidFill>
                  <a:schemeClr val="bg2">
                    <a:lumMod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HIGH Blood Glucose</a:t>
                  </a:r>
                </a:p>
              </p:txBody>
            </p:sp>
          </p:grpSp>
          <p:grpSp>
            <p:nvGrpSpPr>
              <p:cNvPr id="17" name="Group 16"/>
              <p:cNvGrpSpPr/>
              <p:nvPr/>
            </p:nvGrpSpPr>
            <p:grpSpPr>
              <a:xfrm>
                <a:off x="1334128" y="2246243"/>
                <a:ext cx="640081" cy="640081"/>
                <a:chOff x="2730843" y="3534032"/>
                <a:chExt cx="1005840" cy="1005840"/>
              </a:xfrm>
            </p:grpSpPr>
            <p:cxnSp>
              <p:nvCxnSpPr>
                <p:cNvPr id="18" name="Straight Connector 17"/>
                <p:cNvCxnSpPr/>
                <p:nvPr/>
              </p:nvCxnSpPr>
              <p:spPr>
                <a:xfrm flipH="1">
                  <a:off x="2804494" y="3779811"/>
                  <a:ext cx="858539" cy="51427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19" name="Straight Connector 18"/>
                <p:cNvCxnSpPr>
                  <a:stCxn id="25" idx="0"/>
                  <a:endCxn id="25" idx="4"/>
                </p:cNvCxnSpPr>
                <p:nvPr/>
              </p:nvCxnSpPr>
              <p:spPr>
                <a:xfrm>
                  <a:off x="3233763" y="3534032"/>
                  <a:ext cx="0" cy="1005840"/>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24" name="Straight Connector 23"/>
                <p:cNvCxnSpPr/>
                <p:nvPr/>
              </p:nvCxnSpPr>
              <p:spPr>
                <a:xfrm>
                  <a:off x="2804494" y="3779811"/>
                  <a:ext cx="858538" cy="51427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25" name="Oval 24"/>
                <p:cNvSpPr/>
                <p:nvPr/>
              </p:nvSpPr>
              <p:spPr>
                <a:xfrm>
                  <a:off x="2730843" y="3534032"/>
                  <a:ext cx="1005840" cy="1005840"/>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26" name="Oval 25"/>
                <p:cNvSpPr/>
                <p:nvPr/>
              </p:nvSpPr>
              <p:spPr>
                <a:xfrm>
                  <a:off x="3116376" y="3935145"/>
                  <a:ext cx="228600" cy="228600"/>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27" name="Group 26"/>
              <p:cNvGrpSpPr/>
              <p:nvPr/>
            </p:nvGrpSpPr>
            <p:grpSpPr>
              <a:xfrm>
                <a:off x="1674621" y="2838614"/>
                <a:ext cx="640080" cy="640080"/>
                <a:chOff x="2730843" y="3534032"/>
                <a:chExt cx="1005840" cy="1005840"/>
              </a:xfrm>
            </p:grpSpPr>
            <p:cxnSp>
              <p:nvCxnSpPr>
                <p:cNvPr id="28" name="Straight Connector 27"/>
                <p:cNvCxnSpPr/>
                <p:nvPr/>
              </p:nvCxnSpPr>
              <p:spPr>
                <a:xfrm flipH="1">
                  <a:off x="2804494" y="3779811"/>
                  <a:ext cx="858539" cy="51427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29" name="Straight Connector 28"/>
                <p:cNvCxnSpPr>
                  <a:stCxn id="31" idx="0"/>
                  <a:endCxn id="31" idx="4"/>
                </p:cNvCxnSpPr>
                <p:nvPr/>
              </p:nvCxnSpPr>
              <p:spPr>
                <a:xfrm>
                  <a:off x="3233763" y="3534032"/>
                  <a:ext cx="0" cy="1005840"/>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30" name="Straight Connector 29"/>
                <p:cNvCxnSpPr/>
                <p:nvPr/>
              </p:nvCxnSpPr>
              <p:spPr>
                <a:xfrm>
                  <a:off x="2804494" y="3779811"/>
                  <a:ext cx="858538" cy="51427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31" name="Oval 30"/>
                <p:cNvSpPr/>
                <p:nvPr/>
              </p:nvSpPr>
              <p:spPr>
                <a:xfrm>
                  <a:off x="2730843" y="3534032"/>
                  <a:ext cx="1005840" cy="1005840"/>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2" name="Oval 31"/>
                <p:cNvSpPr/>
                <p:nvPr/>
              </p:nvSpPr>
              <p:spPr>
                <a:xfrm>
                  <a:off x="3116376" y="3935145"/>
                  <a:ext cx="228600" cy="228600"/>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33" name="Group 32"/>
              <p:cNvGrpSpPr/>
              <p:nvPr/>
            </p:nvGrpSpPr>
            <p:grpSpPr>
              <a:xfrm>
                <a:off x="1019439" y="2846564"/>
                <a:ext cx="640080" cy="640080"/>
                <a:chOff x="2730843" y="3534032"/>
                <a:chExt cx="1005840" cy="1005840"/>
              </a:xfrm>
            </p:grpSpPr>
            <p:cxnSp>
              <p:nvCxnSpPr>
                <p:cNvPr id="34" name="Straight Connector 33"/>
                <p:cNvCxnSpPr/>
                <p:nvPr/>
              </p:nvCxnSpPr>
              <p:spPr>
                <a:xfrm flipH="1">
                  <a:off x="2804494" y="3779811"/>
                  <a:ext cx="858539" cy="51427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35" name="Straight Connector 34"/>
                <p:cNvCxnSpPr>
                  <a:stCxn id="37" idx="0"/>
                  <a:endCxn id="37" idx="4"/>
                </p:cNvCxnSpPr>
                <p:nvPr/>
              </p:nvCxnSpPr>
              <p:spPr>
                <a:xfrm>
                  <a:off x="3233763" y="3534032"/>
                  <a:ext cx="0" cy="1005840"/>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36" name="Straight Connector 35"/>
                <p:cNvCxnSpPr/>
                <p:nvPr/>
              </p:nvCxnSpPr>
              <p:spPr>
                <a:xfrm>
                  <a:off x="2804494" y="3779811"/>
                  <a:ext cx="858538" cy="51427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37" name="Oval 36"/>
                <p:cNvSpPr/>
                <p:nvPr/>
              </p:nvSpPr>
              <p:spPr>
                <a:xfrm>
                  <a:off x="2730843" y="3534032"/>
                  <a:ext cx="1005840" cy="1005840"/>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8" name="Oval 37"/>
                <p:cNvSpPr/>
                <p:nvPr/>
              </p:nvSpPr>
              <p:spPr>
                <a:xfrm>
                  <a:off x="3116376" y="3935145"/>
                  <a:ext cx="228600" cy="228600"/>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cxnSp>
          <p:nvCxnSpPr>
            <p:cNvPr id="100" name="Straight Connector 99"/>
            <p:cNvCxnSpPr/>
            <p:nvPr/>
          </p:nvCxnSpPr>
          <p:spPr>
            <a:xfrm rot="21288229" flipH="1">
              <a:off x="2341257" y="4579023"/>
              <a:ext cx="546344" cy="32726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101" name="Straight Connector 100"/>
            <p:cNvCxnSpPr>
              <a:stCxn id="103" idx="0"/>
              <a:endCxn id="103" idx="4"/>
            </p:cNvCxnSpPr>
            <p:nvPr/>
          </p:nvCxnSpPr>
          <p:spPr>
            <a:xfrm rot="21288229">
              <a:off x="2614429" y="4422618"/>
              <a:ext cx="0" cy="640082"/>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102" name="Straight Connector 101"/>
            <p:cNvCxnSpPr/>
            <p:nvPr/>
          </p:nvCxnSpPr>
          <p:spPr>
            <a:xfrm rot="21288229">
              <a:off x="2341257" y="4579023"/>
              <a:ext cx="546343" cy="32726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103" name="Oval 102"/>
            <p:cNvSpPr/>
            <p:nvPr/>
          </p:nvSpPr>
          <p:spPr>
            <a:xfrm rot="21288229">
              <a:off x="2294388" y="4422618"/>
              <a:ext cx="640081" cy="640082"/>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04" name="Oval 103"/>
            <p:cNvSpPr/>
            <p:nvPr/>
          </p:nvSpPr>
          <p:spPr>
            <a:xfrm rot="21288229">
              <a:off x="2540456" y="4678018"/>
              <a:ext cx="145473" cy="145473"/>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sp>
        <p:nvSpPr>
          <p:cNvPr id="88" name="TextBox 87">
            <a:extLst>
              <a:ext uri="{FF2B5EF4-FFF2-40B4-BE49-F238E27FC236}">
                <a16:creationId xmlns:a16="http://schemas.microsoft.com/office/drawing/2014/main" id="{4CE6ECF0-2A0D-4CF7-AEDD-19502B83CD52}"/>
              </a:ext>
            </a:extLst>
          </p:cNvPr>
          <p:cNvSpPr txBox="1"/>
          <p:nvPr/>
        </p:nvSpPr>
        <p:spPr>
          <a:xfrm>
            <a:off x="-199126" y="78242"/>
            <a:ext cx="9035822" cy="960358"/>
          </a:xfrm>
          <a:prstGeom prst="rect">
            <a:avLst/>
          </a:prstGeom>
          <a:noFill/>
        </p:spPr>
        <p:txBody>
          <a:bodyPr wrap="square" lIns="97630" tIns="48815" rIns="97630" bIns="48815" rtlCol="0">
            <a:spAutoFit/>
          </a:bodyPr>
          <a:lstStyle/>
          <a:p>
            <a:pPr marL="0" marR="0" lvl="0" indent="0" algn="r" defTabSz="976305"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Homeostasis</a:t>
            </a:r>
            <a:r>
              <a:rPr kumimoji="0" lang="en-US" sz="2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a:t>
            </a:r>
            <a:r>
              <a:rPr kumimoji="0" lang="en-US" sz="32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p>
          <a:p>
            <a:pPr lvl="0" algn="r" defTabSz="976305" eaLnBrk="1" fontAlgn="auto" hangingPunct="1">
              <a:spcBef>
                <a:spcPts val="0"/>
              </a:spcBef>
              <a:spcAft>
                <a:spcPts val="0"/>
              </a:spcAft>
              <a:defRPr/>
            </a:pPr>
            <a:r>
              <a:rPr lang="en-US" sz="2400" dirty="0">
                <a:solidFill>
                  <a:prstClr val="black"/>
                </a:solidFill>
                <a:latin typeface="Verdana" panose="020B0604030504040204" pitchFamily="34" charset="0"/>
                <a:ea typeface="Verdana" panose="020B0604030504040204" pitchFamily="34" charset="0"/>
                <a:cs typeface="Verdana" panose="020B0604030504040204" pitchFamily="34" charset="0"/>
              </a:rPr>
              <a:t>Maintaining balance by regulating </a:t>
            </a:r>
            <a:r>
              <a:rPr kumimoji="0" lang="en-US" sz="24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internal conditions </a:t>
            </a:r>
          </a:p>
        </p:txBody>
      </p:sp>
      <p:sp>
        <p:nvSpPr>
          <p:cNvPr id="87" name="TextBox 86">
            <a:extLst>
              <a:ext uri="{FF2B5EF4-FFF2-40B4-BE49-F238E27FC236}">
                <a16:creationId xmlns:a16="http://schemas.microsoft.com/office/drawing/2014/main" id="{0BC87004-69DA-4C82-B5CF-D9983863D86E}"/>
              </a:ext>
            </a:extLst>
          </p:cNvPr>
          <p:cNvSpPr txBox="1"/>
          <p:nvPr/>
        </p:nvSpPr>
        <p:spPr>
          <a:xfrm>
            <a:off x="1051487" y="5150809"/>
            <a:ext cx="7256890" cy="1261884"/>
          </a:xfrm>
          <a:prstGeom prst="rect">
            <a:avLst/>
          </a:prstGeom>
          <a:noFill/>
        </p:spPr>
        <p:txBody>
          <a:bodyPr wrap="square"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A balancing act happens many times a day—every time you have a meal or consume a drink with sugar. The ability of the body to maintain balance and regulate internal conditions is called </a:t>
            </a:r>
            <a:r>
              <a:rPr kumimoji="0" lang="en-US" sz="1900" b="1" i="1"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homeostasis</a:t>
            </a:r>
            <a:r>
              <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a:t>
            </a:r>
          </a:p>
        </p:txBody>
      </p:sp>
    </p:spTree>
    <p:extLst>
      <p:ext uri="{BB962C8B-B14F-4D97-AF65-F5344CB8AC3E}">
        <p14:creationId xmlns:p14="http://schemas.microsoft.com/office/powerpoint/2010/main" val="14453393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subTnLst>
                                    <p:set>
                                      <p:cBhvr override="childStyle">
                                        <p:cTn dur="1" fill="hold" display="0" masterRel="nextClick" afterEffect="1"/>
                                        <p:tgtEl>
                                          <p:spTgt spid="4"/>
                                        </p:tgtEl>
                                        <p:attrNameLst>
                                          <p:attrName>style.visibility</p:attrName>
                                        </p:attrNameLst>
                                      </p:cBhvr>
                                      <p:to>
                                        <p:strVal val="hidden"/>
                                      </p:to>
                                    </p:set>
                                  </p:sub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9"/>
                                        </p:tgtEl>
                                        <p:attrNameLst>
                                          <p:attrName>style.visibility</p:attrName>
                                        </p:attrNameLst>
                                      </p:cBhvr>
                                      <p:to>
                                        <p:strVal val="visible"/>
                                      </p:to>
                                    </p:set>
                                    <p:animEffect transition="in" filter="fade">
                                      <p:cBhvr>
                                        <p:cTn id="12" dur="2000"/>
                                        <p:tgtEl>
                                          <p:spTgt spid="39"/>
                                        </p:tgtEl>
                                      </p:cBhvr>
                                    </p:animEffect>
                                  </p:childTnLst>
                                  <p:subTnLst>
                                    <p:set>
                                      <p:cBhvr override="childStyle">
                                        <p:cTn dur="1" fill="hold" display="0" masterRel="nextClick" afterEffect="1"/>
                                        <p:tgtEl>
                                          <p:spTgt spid="39"/>
                                        </p:tgtEl>
                                        <p:attrNameLst>
                                          <p:attrName>style.visibility</p:attrName>
                                        </p:attrNameLst>
                                      </p:cBhvr>
                                      <p:to>
                                        <p:strVal val="hidden"/>
                                      </p:to>
                                    </p:set>
                                  </p:sub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63"/>
                                        </p:tgtEl>
                                        <p:attrNameLst>
                                          <p:attrName>style.visibility</p:attrName>
                                        </p:attrNameLst>
                                      </p:cBhvr>
                                      <p:to>
                                        <p:strVal val="visible"/>
                                      </p:to>
                                    </p:set>
                                    <p:animEffect transition="in" filter="fade">
                                      <p:cBhvr>
                                        <p:cTn id="17"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7835" y="6629400"/>
            <a:ext cx="10082172" cy="159336"/>
          </a:xfrm>
          <a:prstGeom prst="rect">
            <a:avLst/>
          </a:prstGeom>
        </p:spPr>
      </p:pic>
      <p:sp>
        <p:nvSpPr>
          <p:cNvPr id="32" name="Rectangle 31">
            <a:extLst>
              <a:ext uri="{FF2B5EF4-FFF2-40B4-BE49-F238E27FC236}">
                <a16:creationId xmlns:a16="http://schemas.microsoft.com/office/drawing/2014/main" id="{69E663F9-5643-47D0-8DF8-208F4E4581C9}"/>
              </a:ext>
            </a:extLst>
          </p:cNvPr>
          <p:cNvSpPr/>
          <p:nvPr/>
        </p:nvSpPr>
        <p:spPr>
          <a:xfrm>
            <a:off x="812102" y="762000"/>
            <a:ext cx="7519795" cy="4431983"/>
          </a:xfrm>
          <a:prstGeom prst="rect">
            <a:avLst/>
          </a:prstGeom>
        </p:spPr>
        <p:txBody>
          <a:bodyPr wrap="square">
            <a:spAutoFit/>
          </a:bodyPr>
          <a:lstStyle/>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r>
              <a:rPr kumimoji="0" lang="en-US" sz="2400" b="1" i="0" u="none" strike="noStrike" kern="120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Homeostasis</a:t>
            </a:r>
            <a:r>
              <a:rPr kumimoji="0" lang="en-US" sz="2400" b="0" i="0" u="none" strike="noStrike" kern="120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 allows organisms to maintain balance (stability) even as the external environment changes</a:t>
            </a:r>
            <a:r>
              <a:rPr lang="en-US" sz="2400" dirty="0">
                <a:solidFill>
                  <a:srgbClr val="000000"/>
                </a:solidFill>
                <a:latin typeface="Verdana" panose="020B0604030504040204" pitchFamily="34" charset="0"/>
                <a:ea typeface="Verdana" panose="020B0604030504040204" pitchFamily="34" charset="0"/>
                <a:cs typeface="Verdana" panose="020B0604030504040204" pitchFamily="34" charset="0"/>
              </a:rPr>
              <a:t>.</a:t>
            </a:r>
          </a:p>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endParaRPr lang="en-US" sz="2400" dirty="0">
              <a:solidFill>
                <a:srgbClr val="000000"/>
              </a:solidFill>
              <a:latin typeface="Verdana" panose="020B0604030504040204" pitchFamily="34" charset="0"/>
              <a:ea typeface="Verdana" panose="020B0604030504040204" pitchFamily="34" charset="0"/>
              <a:cs typeface="Verdana" panose="020B0604030504040204" pitchFamily="34" charset="0"/>
            </a:endParaRPr>
          </a:p>
          <a:p>
            <a:pPr lvl="0" defTabSz="976305" eaLnBrk="1" fontAlgn="auto" hangingPunct="1">
              <a:spcBef>
                <a:spcPts val="0"/>
              </a:spcBef>
              <a:spcAft>
                <a:spcPts val="0"/>
              </a:spcAft>
              <a:buClr>
                <a:srgbClr val="000000"/>
              </a:buClr>
              <a:buSzPts val="1200"/>
              <a:tabLst>
                <a:tab pos="228600" algn="l"/>
                <a:tab pos="457200" algn="l"/>
              </a:tabLst>
              <a:defRPr/>
            </a:pPr>
            <a:r>
              <a:rPr lang="en-US" dirty="0">
                <a:latin typeface="Verdana" panose="020B0604030504040204" pitchFamily="34" charset="0"/>
                <a:ea typeface="Verdana" panose="020B0604030504040204" pitchFamily="34" charset="0"/>
                <a:cs typeface="Verdana" panose="020B0604030504040204" pitchFamily="34" charset="0"/>
              </a:rPr>
              <a:t>You may have high blood glucose levels after eating a large meal, or low blood glucose levels between meals. Your body responds to how often you eat and what you eat in order to keep blood glucose levels within a healthy range. </a:t>
            </a:r>
            <a:endParaRPr lang="en-US" dirty="0">
              <a:solidFill>
                <a:srgbClr val="000000"/>
              </a:solidFill>
              <a:latin typeface="Verdana" panose="020B0604030504040204" pitchFamily="34" charset="0"/>
              <a:ea typeface="Verdana" panose="020B0604030504040204" pitchFamily="34" charset="0"/>
              <a:cs typeface="Verdana" panose="020B0604030504040204" pitchFamily="34" charset="0"/>
            </a:endParaRPr>
          </a:p>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endParaRPr lang="en-US" sz="2400" dirty="0">
              <a:solidFill>
                <a:srgbClr val="000000"/>
              </a:solidFill>
              <a:latin typeface="Verdana" panose="020B0604030504040204" pitchFamily="34" charset="0"/>
              <a:ea typeface="Verdana" panose="020B0604030504040204" pitchFamily="34" charset="0"/>
              <a:cs typeface="Verdana" panose="020B0604030504040204" pitchFamily="34" charset="0"/>
            </a:endParaRPr>
          </a:p>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r>
              <a:rPr lang="en-US" sz="2400" b="1" dirty="0">
                <a:solidFill>
                  <a:srgbClr val="000000"/>
                </a:solidFill>
                <a:latin typeface="Verdana" panose="020B0604030504040204" pitchFamily="34" charset="0"/>
                <a:ea typeface="Verdana" panose="020B0604030504040204" pitchFamily="34" charset="0"/>
                <a:cs typeface="Verdana" panose="020B0604030504040204" pitchFamily="34" charset="0"/>
              </a:rPr>
              <a:t>Feedback mechanisms </a:t>
            </a:r>
            <a:r>
              <a:rPr lang="en-US" sz="2400" dirty="0">
                <a:solidFill>
                  <a:srgbClr val="000000"/>
                </a:solidFill>
                <a:latin typeface="Verdana" panose="020B0604030504040204" pitchFamily="34" charset="0"/>
                <a:ea typeface="Verdana" panose="020B0604030504040204" pitchFamily="34" charset="0"/>
                <a:cs typeface="Verdana" panose="020B0604030504040204" pitchFamily="34" charset="0"/>
              </a:rPr>
              <a:t>maintain homeostasis </a:t>
            </a:r>
          </a:p>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endParaRPr kumimoji="0" lang="en-US" sz="2400" b="0" i="0" u="none" strike="noStrike" kern="120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endParaRPr>
          </a:p>
          <a:p>
            <a:pPr lvl="0" defTabSz="976305" eaLnBrk="1" fontAlgn="auto" hangingPunct="1">
              <a:spcBef>
                <a:spcPts val="0"/>
              </a:spcBef>
              <a:spcAft>
                <a:spcPts val="0"/>
              </a:spcAft>
              <a:buClr>
                <a:srgbClr val="000000"/>
              </a:buClr>
              <a:buSzPts val="1200"/>
              <a:tabLst>
                <a:tab pos="228600" algn="l"/>
                <a:tab pos="457200" algn="l"/>
              </a:tabLst>
              <a:defRPr/>
            </a:pPr>
            <a:r>
              <a:rPr lang="en-US" dirty="0">
                <a:latin typeface="Verdana" panose="020B0604030504040204" pitchFamily="34" charset="0"/>
                <a:ea typeface="Verdana" panose="020B0604030504040204" pitchFamily="34" charset="0"/>
                <a:cs typeface="Verdana" panose="020B0604030504040204" pitchFamily="34" charset="0"/>
              </a:rPr>
              <a:t>Balance is maintained when different components of a system regulate each other. </a:t>
            </a:r>
            <a:endParaRPr kumimoji="0" lang="en-US" sz="24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nvGrpSpPr>
          <p:cNvPr id="36" name="Group 35">
            <a:extLst>
              <a:ext uri="{FF2B5EF4-FFF2-40B4-BE49-F238E27FC236}">
                <a16:creationId xmlns:a16="http://schemas.microsoft.com/office/drawing/2014/main" id="{5CF677BA-26CC-42C3-BD8B-54CD967C6CE1}"/>
              </a:ext>
            </a:extLst>
          </p:cNvPr>
          <p:cNvGrpSpPr/>
          <p:nvPr/>
        </p:nvGrpSpPr>
        <p:grpSpPr>
          <a:xfrm>
            <a:off x="3581400" y="4971994"/>
            <a:ext cx="1484630" cy="939697"/>
            <a:chOff x="5562600" y="4873942"/>
            <a:chExt cx="1484630" cy="939697"/>
          </a:xfrm>
        </p:grpSpPr>
        <p:sp>
          <p:nvSpPr>
            <p:cNvPr id="8" name="Oval 7">
              <a:extLst>
                <a:ext uri="{FF2B5EF4-FFF2-40B4-BE49-F238E27FC236}">
                  <a16:creationId xmlns:a16="http://schemas.microsoft.com/office/drawing/2014/main" id="{E53C5B87-ED1B-4786-8989-D0907BBC5557}"/>
                </a:ext>
              </a:extLst>
            </p:cNvPr>
            <p:cNvSpPr/>
            <p:nvPr/>
          </p:nvSpPr>
          <p:spPr>
            <a:xfrm>
              <a:off x="5562600" y="5029200"/>
              <a:ext cx="640080" cy="6400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latin typeface="Verdana" panose="020B0604030504040204" pitchFamily="34" charset="0"/>
                  <a:ea typeface="Verdana" panose="020B0604030504040204" pitchFamily="34" charset="0"/>
                  <a:cs typeface="Verdana" panose="020B0604030504040204" pitchFamily="34" charset="0"/>
                </a:rPr>
                <a:t>A</a:t>
              </a:r>
            </a:p>
          </p:txBody>
        </p:sp>
        <p:sp>
          <p:nvSpPr>
            <p:cNvPr id="33" name="Oval 32">
              <a:extLst>
                <a:ext uri="{FF2B5EF4-FFF2-40B4-BE49-F238E27FC236}">
                  <a16:creationId xmlns:a16="http://schemas.microsoft.com/office/drawing/2014/main" id="{0613362D-F8FE-44D0-A400-C8E01FE53A0A}"/>
                </a:ext>
              </a:extLst>
            </p:cNvPr>
            <p:cNvSpPr/>
            <p:nvPr/>
          </p:nvSpPr>
          <p:spPr>
            <a:xfrm>
              <a:off x="6407150" y="5029200"/>
              <a:ext cx="640080" cy="640080"/>
            </a:xfrm>
            <a:prstGeom prst="ellipse">
              <a:avLst/>
            </a:prstGeom>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r>
                <a:rPr lang="en-US" sz="3200" dirty="0">
                  <a:solidFill>
                    <a:schemeClr val="bg1"/>
                  </a:solidFill>
                  <a:latin typeface="Verdana" panose="020B0604030504040204" pitchFamily="34" charset="0"/>
                  <a:ea typeface="Verdana" panose="020B0604030504040204" pitchFamily="34" charset="0"/>
                  <a:cs typeface="Verdana" panose="020B0604030504040204" pitchFamily="34" charset="0"/>
                </a:rPr>
                <a:t>B</a:t>
              </a:r>
            </a:p>
          </p:txBody>
        </p:sp>
        <p:sp>
          <p:nvSpPr>
            <p:cNvPr id="10" name="Arc 9">
              <a:extLst>
                <a:ext uri="{FF2B5EF4-FFF2-40B4-BE49-F238E27FC236}">
                  <a16:creationId xmlns:a16="http://schemas.microsoft.com/office/drawing/2014/main" id="{D094BE52-9CB4-4373-90B8-96E726611DDA}"/>
                </a:ext>
              </a:extLst>
            </p:cNvPr>
            <p:cNvSpPr/>
            <p:nvPr/>
          </p:nvSpPr>
          <p:spPr>
            <a:xfrm rot="18133409">
              <a:off x="6030659" y="4842426"/>
              <a:ext cx="640080" cy="703111"/>
            </a:xfrm>
            <a:prstGeom prst="arc">
              <a:avLst>
                <a:gd name="adj1" fmla="val 15572559"/>
                <a:gd name="adj2" fmla="val 1870099"/>
              </a:avLst>
            </a:prstGeom>
            <a:ln w="38100">
              <a:solidFill>
                <a:schemeClr val="accent1">
                  <a:lumMod val="75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ln w="57150">
                  <a:solidFill>
                    <a:schemeClr val="tx1"/>
                  </a:solidFill>
                </a:ln>
                <a:latin typeface="Verdana" panose="020B0604030504040204" pitchFamily="34" charset="0"/>
                <a:ea typeface="Verdana" panose="020B0604030504040204" pitchFamily="34" charset="0"/>
                <a:cs typeface="Verdana" panose="020B0604030504040204" pitchFamily="34" charset="0"/>
              </a:endParaRPr>
            </a:p>
          </p:txBody>
        </p:sp>
        <p:sp>
          <p:nvSpPr>
            <p:cNvPr id="34" name="Arc 33">
              <a:extLst>
                <a:ext uri="{FF2B5EF4-FFF2-40B4-BE49-F238E27FC236}">
                  <a16:creationId xmlns:a16="http://schemas.microsoft.com/office/drawing/2014/main" id="{563FBA07-C668-4A61-A75D-85B887D30CC4}"/>
                </a:ext>
              </a:extLst>
            </p:cNvPr>
            <p:cNvSpPr/>
            <p:nvPr/>
          </p:nvSpPr>
          <p:spPr>
            <a:xfrm rot="7519755">
              <a:off x="6029539" y="5142043"/>
              <a:ext cx="640080" cy="703111"/>
            </a:xfrm>
            <a:prstGeom prst="arc">
              <a:avLst>
                <a:gd name="adj1" fmla="val 15572559"/>
                <a:gd name="adj2" fmla="val 1870099"/>
              </a:avLst>
            </a:prstGeom>
            <a:ln w="38100">
              <a:headEnd type="none" w="med" len="med"/>
              <a:tailEnd type="triangle" w="med" len="med"/>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en-US">
                <a:latin typeface="Verdana" panose="020B0604030504040204" pitchFamily="34" charset="0"/>
                <a:ea typeface="Verdana" panose="020B0604030504040204" pitchFamily="34" charset="0"/>
                <a:cs typeface="Verdana" panose="020B0604030504040204" pitchFamily="34" charset="0"/>
              </a:endParaRPr>
            </a:p>
          </p:txBody>
        </p:sp>
      </p:grpSp>
    </p:spTree>
    <p:extLst>
      <p:ext uri="{BB962C8B-B14F-4D97-AF65-F5344CB8AC3E}">
        <p14:creationId xmlns:p14="http://schemas.microsoft.com/office/powerpoint/2010/main" val="3977845771"/>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52400" y="685800"/>
            <a:ext cx="8839199" cy="492443"/>
          </a:xfrm>
          <a:prstGeom prst="rect">
            <a:avLst/>
          </a:prstGeom>
        </p:spPr>
        <p:txBody>
          <a:bodyPr wrap="square">
            <a:spAutoFit/>
          </a:bodyPr>
          <a:lstStyle/>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r>
              <a:rPr kumimoji="0" lang="en-US" sz="2600" b="0" i="0" u="none" strike="noStrike" kern="120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How does the body balance blood glucose levels?</a:t>
            </a:r>
            <a:endParaRPr kumimoji="0" lang="en-US" sz="26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pic>
        <p:nvPicPr>
          <p:cNvPr id="6" name="Picture 5">
            <a:extLst>
              <a:ext uri="{FF2B5EF4-FFF2-40B4-BE49-F238E27FC236}">
                <a16:creationId xmlns:a16="http://schemas.microsoft.com/office/drawing/2014/main" id="{30F56C0A-EEC8-4CE3-A94A-F3351B39AD12}"/>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7835" y="6629400"/>
            <a:ext cx="10082172" cy="159336"/>
          </a:xfrm>
          <a:prstGeom prst="rect">
            <a:avLst/>
          </a:prstGeom>
        </p:spPr>
      </p:pic>
      <p:sp>
        <p:nvSpPr>
          <p:cNvPr id="2" name="Rectangle 1"/>
          <p:cNvSpPr/>
          <p:nvPr/>
        </p:nvSpPr>
        <p:spPr>
          <a:xfrm>
            <a:off x="160986" y="1371600"/>
            <a:ext cx="9135415" cy="5021888"/>
          </a:xfrm>
          <a:prstGeom prst="rect">
            <a:avLst/>
          </a:prstGeom>
        </p:spPr>
        <p:txBody>
          <a:bodyPr wrap="square">
            <a:spAutoFit/>
          </a:bodyPr>
          <a:lstStyle/>
          <a:p>
            <a:pPr>
              <a:spcBef>
                <a:spcPts val="0"/>
              </a:spcBef>
              <a:spcAft>
                <a:spcPts val="1800"/>
              </a:spcAft>
              <a:buSzPts val="1000"/>
              <a:tabLst>
                <a:tab pos="457200" algn="l"/>
              </a:tabLst>
            </a:pPr>
            <a:r>
              <a:rPr lang="en-US" sz="2400" dirty="0">
                <a:latin typeface="Verdana" panose="020B0604030504040204" pitchFamily="34" charset="0"/>
                <a:ea typeface="Verdana" panose="020B0604030504040204" pitchFamily="34" charset="0"/>
                <a:cs typeface="Verdana" panose="020B0604030504040204" pitchFamily="34" charset="0"/>
              </a:rPr>
              <a:t>A </a:t>
            </a:r>
            <a:r>
              <a:rPr lang="en-US" sz="2400" b="1" dirty="0">
                <a:latin typeface="Verdana" panose="020B0604030504040204" pitchFamily="34" charset="0"/>
                <a:ea typeface="Verdana" panose="020B0604030504040204" pitchFamily="34" charset="0"/>
                <a:cs typeface="Verdana" panose="020B0604030504040204" pitchFamily="34" charset="0"/>
              </a:rPr>
              <a:t>feedback mechanism </a:t>
            </a:r>
            <a:r>
              <a:rPr lang="en-US" sz="2400" dirty="0">
                <a:latin typeface="Verdana" panose="020B0604030504040204" pitchFamily="34" charset="0"/>
                <a:ea typeface="Verdana" panose="020B0604030504040204" pitchFamily="34" charset="0"/>
                <a:cs typeface="Verdana" panose="020B0604030504040204" pitchFamily="34" charset="0"/>
              </a:rPr>
              <a:t>relying on two hormones:</a:t>
            </a:r>
            <a:endParaRPr lang="en-US" sz="1000" dirty="0">
              <a:latin typeface="Verdana" panose="020B0604030504040204" pitchFamily="34" charset="0"/>
              <a:ea typeface="Verdana" panose="020B0604030504040204" pitchFamily="34" charset="0"/>
              <a:cs typeface="Verdana" panose="020B0604030504040204" pitchFamily="34" charset="0"/>
            </a:endParaRPr>
          </a:p>
          <a:p>
            <a:pPr>
              <a:spcBef>
                <a:spcPts val="0"/>
              </a:spcBef>
              <a:spcAft>
                <a:spcPts val="800"/>
              </a:spcAft>
              <a:buSzPts val="1000"/>
              <a:tabLst>
                <a:tab pos="457200" algn="l"/>
              </a:tabLst>
            </a:pPr>
            <a:r>
              <a:rPr lang="en-US" sz="2800" b="1" dirty="0">
                <a:solidFill>
                  <a:srgbClr val="F6960A"/>
                </a:solidFill>
                <a:latin typeface="Verdana" panose="020B0604030504040204" pitchFamily="34" charset="0"/>
                <a:ea typeface="Verdana" panose="020B0604030504040204" pitchFamily="34" charset="0"/>
                <a:cs typeface="Verdana" panose="020B0604030504040204" pitchFamily="34" charset="0"/>
              </a:rPr>
              <a:t>	Insulin</a:t>
            </a:r>
          </a:p>
          <a:p>
            <a:pPr marL="515938" indent="-52388">
              <a:spcBef>
                <a:spcPts val="0"/>
              </a:spcBef>
              <a:spcAft>
                <a:spcPts val="800"/>
              </a:spcAft>
              <a:buSzPts val="1000"/>
              <a:tabLst>
                <a:tab pos="457200" algn="l"/>
              </a:tabLst>
            </a:pPr>
            <a:r>
              <a:rPr lang="en-US" sz="2400" dirty="0">
                <a:latin typeface="Verdana" panose="020B0604030504040204" pitchFamily="34" charset="0"/>
                <a:ea typeface="Verdana" panose="020B0604030504040204" pitchFamily="34" charset="0"/>
                <a:cs typeface="Verdana" panose="020B0604030504040204" pitchFamily="34" charset="0"/>
              </a:rPr>
              <a:t>	Allows glucose to leave the blood and enter some cells. Insulin is like a key that unlocks the cell membrane so that glucose can enter the cell. </a:t>
            </a:r>
            <a:br>
              <a:rPr lang="en-US" sz="2400" dirty="0">
                <a:latin typeface="Verdana" panose="020B0604030504040204" pitchFamily="34" charset="0"/>
                <a:ea typeface="Verdana" panose="020B0604030504040204" pitchFamily="34" charset="0"/>
                <a:cs typeface="Verdana" panose="020B0604030504040204" pitchFamily="34" charset="0"/>
              </a:rPr>
            </a:br>
            <a:r>
              <a:rPr lang="en-US" sz="2400" dirty="0">
                <a:latin typeface="Verdana" panose="020B0604030504040204" pitchFamily="34" charset="0"/>
                <a:ea typeface="Verdana" panose="020B0604030504040204" pitchFamily="34" charset="0"/>
                <a:cs typeface="Verdana" panose="020B0604030504040204" pitchFamily="34" charset="0"/>
              </a:rPr>
              <a:t>Without insulin, most glucose stays in the blood.</a:t>
            </a:r>
          </a:p>
          <a:p>
            <a:pPr>
              <a:spcBef>
                <a:spcPts val="0"/>
              </a:spcBef>
              <a:spcAft>
                <a:spcPts val="800"/>
              </a:spcAft>
              <a:buSzPts val="1000"/>
              <a:tabLst>
                <a:tab pos="457200" algn="l"/>
              </a:tabLst>
            </a:pPr>
            <a:endParaRPr lang="en-US" sz="2400" dirty="0">
              <a:latin typeface="Verdana" panose="020B0604030504040204" pitchFamily="34" charset="0"/>
              <a:ea typeface="Verdana" panose="020B0604030504040204" pitchFamily="34" charset="0"/>
              <a:cs typeface="Verdana" panose="020B0604030504040204" pitchFamily="34" charset="0"/>
            </a:endParaRPr>
          </a:p>
          <a:p>
            <a:pPr>
              <a:spcBef>
                <a:spcPts val="0"/>
              </a:spcBef>
              <a:spcAft>
                <a:spcPts val="800"/>
              </a:spcAft>
              <a:buSzPts val="1000"/>
              <a:tabLst>
                <a:tab pos="457200" algn="l"/>
              </a:tabLst>
            </a:pPr>
            <a:r>
              <a:rPr lang="en-US" sz="2800" b="1" dirty="0">
                <a:solidFill>
                  <a:srgbClr val="F6960A"/>
                </a:solidFill>
                <a:latin typeface="Verdana" panose="020B0604030504040204" pitchFamily="34" charset="0"/>
                <a:ea typeface="Verdana" panose="020B0604030504040204" pitchFamily="34" charset="0"/>
                <a:cs typeface="Verdana" panose="020B0604030504040204" pitchFamily="34" charset="0"/>
              </a:rPr>
              <a:t>	Glucagon </a:t>
            </a:r>
            <a:r>
              <a:rPr lang="en-US" sz="2400" dirty="0">
                <a:latin typeface="Verdana" panose="020B0604030504040204" pitchFamily="34" charset="0"/>
                <a:ea typeface="Verdana" panose="020B0604030504040204" pitchFamily="34" charset="0"/>
                <a:cs typeface="Verdana" panose="020B0604030504040204" pitchFamily="34" charset="0"/>
              </a:rPr>
              <a:t> </a:t>
            </a:r>
          </a:p>
          <a:p>
            <a:pPr>
              <a:spcBef>
                <a:spcPts val="0"/>
              </a:spcBef>
              <a:spcAft>
                <a:spcPts val="800"/>
              </a:spcAft>
              <a:buSzPts val="1000"/>
              <a:tabLst>
                <a:tab pos="457200" algn="l"/>
              </a:tabLst>
            </a:pPr>
            <a:r>
              <a:rPr lang="en-US" sz="2400" dirty="0">
                <a:latin typeface="Verdana" panose="020B0604030504040204" pitchFamily="34" charset="0"/>
                <a:ea typeface="Verdana" panose="020B0604030504040204" pitchFamily="34" charset="0"/>
                <a:cs typeface="Verdana" panose="020B0604030504040204" pitchFamily="34" charset="0"/>
              </a:rPr>
              <a:t>	Allows glucose to leave some cells and enter </a:t>
            </a:r>
            <a:br>
              <a:rPr lang="en-US" sz="2400" dirty="0">
                <a:latin typeface="Verdana" panose="020B0604030504040204" pitchFamily="34" charset="0"/>
                <a:ea typeface="Verdana" panose="020B0604030504040204" pitchFamily="34" charset="0"/>
                <a:cs typeface="Verdana" panose="020B0604030504040204" pitchFamily="34" charset="0"/>
              </a:rPr>
            </a:br>
            <a:r>
              <a:rPr lang="en-US" sz="2400" dirty="0">
                <a:latin typeface="Verdana" panose="020B0604030504040204" pitchFamily="34" charset="0"/>
                <a:ea typeface="Verdana" panose="020B0604030504040204" pitchFamily="34" charset="0"/>
                <a:cs typeface="Verdana" panose="020B0604030504040204" pitchFamily="34" charset="0"/>
              </a:rPr>
              <a:t>    the blood</a:t>
            </a:r>
          </a:p>
          <a:p>
            <a:pPr marL="342900" indent="-342900">
              <a:spcBef>
                <a:spcPts val="0"/>
              </a:spcBef>
              <a:spcAft>
                <a:spcPts val="800"/>
              </a:spcAft>
              <a:buSzPts val="1000"/>
              <a:buFont typeface="Symbol" panose="05050102010706020507" pitchFamily="18" charset="2"/>
              <a:buChar char=""/>
              <a:tabLst>
                <a:tab pos="457200" algn="l"/>
              </a:tabLst>
            </a:pPr>
            <a:endParaRPr lang="en-US" sz="2400" dirty="0">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09802084"/>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7835" y="6629400"/>
            <a:ext cx="10082172" cy="159336"/>
          </a:xfrm>
          <a:prstGeom prst="rect">
            <a:avLst/>
          </a:prstGeom>
        </p:spPr>
      </p:pic>
      <p:grpSp>
        <p:nvGrpSpPr>
          <p:cNvPr id="6" name="Group 5"/>
          <p:cNvGrpSpPr/>
          <p:nvPr/>
        </p:nvGrpSpPr>
        <p:grpSpPr>
          <a:xfrm>
            <a:off x="1161452" y="2101192"/>
            <a:ext cx="1285163" cy="1237230"/>
            <a:chOff x="1121352" y="2345684"/>
            <a:chExt cx="1285163" cy="1237230"/>
          </a:xfrm>
        </p:grpSpPr>
        <p:cxnSp>
          <p:nvCxnSpPr>
            <p:cNvPr id="31" name="Straight Connector 30"/>
            <p:cNvCxnSpPr/>
            <p:nvPr/>
          </p:nvCxnSpPr>
          <p:spPr>
            <a:xfrm rot="21288229" flipH="1">
              <a:off x="1168221" y="3099237"/>
              <a:ext cx="546344" cy="32726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32" name="Straight Connector 31"/>
            <p:cNvCxnSpPr>
              <a:stCxn id="34" idx="0"/>
              <a:endCxn id="34" idx="4"/>
            </p:cNvCxnSpPr>
            <p:nvPr/>
          </p:nvCxnSpPr>
          <p:spPr>
            <a:xfrm rot="21288229">
              <a:off x="1441393" y="2942832"/>
              <a:ext cx="0" cy="640082"/>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33" name="Straight Connector 32"/>
            <p:cNvCxnSpPr/>
            <p:nvPr/>
          </p:nvCxnSpPr>
          <p:spPr>
            <a:xfrm rot="21288229">
              <a:off x="1168221" y="3099237"/>
              <a:ext cx="546343" cy="32726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35" name="Oval 34"/>
            <p:cNvSpPr/>
            <p:nvPr/>
          </p:nvSpPr>
          <p:spPr>
            <a:xfrm rot="21288229">
              <a:off x="1367420" y="3198232"/>
              <a:ext cx="145473" cy="145473"/>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cxnSp>
          <p:nvCxnSpPr>
            <p:cNvPr id="37" name="Straight Connector 36"/>
            <p:cNvCxnSpPr>
              <a:stCxn id="39" idx="0"/>
              <a:endCxn id="39" idx="4"/>
            </p:cNvCxnSpPr>
            <p:nvPr/>
          </p:nvCxnSpPr>
          <p:spPr>
            <a:xfrm rot="21288229">
              <a:off x="2086475" y="2920157"/>
              <a:ext cx="0" cy="640082"/>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41" name="Straight Connector 40"/>
            <p:cNvCxnSpPr/>
            <p:nvPr/>
          </p:nvCxnSpPr>
          <p:spPr>
            <a:xfrm rot="21288229" flipH="1">
              <a:off x="1468423" y="2502089"/>
              <a:ext cx="546344" cy="32726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42" name="Straight Connector 41"/>
            <p:cNvCxnSpPr>
              <a:stCxn id="44" idx="0"/>
              <a:endCxn id="44" idx="4"/>
            </p:cNvCxnSpPr>
            <p:nvPr/>
          </p:nvCxnSpPr>
          <p:spPr>
            <a:xfrm rot="21288229">
              <a:off x="1741595" y="2345684"/>
              <a:ext cx="0" cy="640082"/>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43" name="Straight Connector 42"/>
            <p:cNvCxnSpPr/>
            <p:nvPr/>
          </p:nvCxnSpPr>
          <p:spPr>
            <a:xfrm rot="21288229">
              <a:off x="1468423" y="2502089"/>
              <a:ext cx="546343" cy="327269"/>
            </a:xfrm>
            <a:prstGeom prst="line">
              <a:avLst/>
            </a:prstGeom>
            <a:ln w="57150"/>
          </p:spPr>
          <p:style>
            <a:lnRef idx="1">
              <a:schemeClr val="accent4"/>
            </a:lnRef>
            <a:fillRef idx="0">
              <a:schemeClr val="accent4"/>
            </a:fillRef>
            <a:effectRef idx="0">
              <a:schemeClr val="accent4"/>
            </a:effectRef>
            <a:fontRef idx="minor">
              <a:schemeClr val="tx1"/>
            </a:fontRef>
          </p:style>
        </p:cxnSp>
        <p:grpSp>
          <p:nvGrpSpPr>
            <p:cNvPr id="4" name="Group 3"/>
            <p:cNvGrpSpPr/>
            <p:nvPr/>
          </p:nvGrpSpPr>
          <p:grpSpPr>
            <a:xfrm>
              <a:off x="1121352" y="2345684"/>
              <a:ext cx="1285163" cy="1237230"/>
              <a:chOff x="1121352" y="2345684"/>
              <a:chExt cx="1285163" cy="1237230"/>
            </a:xfrm>
          </p:grpSpPr>
          <p:sp>
            <p:nvSpPr>
              <p:cNvPr id="34" name="Oval 33"/>
              <p:cNvSpPr/>
              <p:nvPr/>
            </p:nvSpPr>
            <p:spPr>
              <a:xfrm rot="21288229">
                <a:off x="1121352" y="2942832"/>
                <a:ext cx="640081" cy="640082"/>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cxnSp>
            <p:nvCxnSpPr>
              <p:cNvPr id="38" name="Straight Connector 37"/>
              <p:cNvCxnSpPr/>
              <p:nvPr/>
            </p:nvCxnSpPr>
            <p:spPr>
              <a:xfrm rot="21288229">
                <a:off x="1842110" y="3076563"/>
                <a:ext cx="546343" cy="32726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39" name="Oval 38"/>
              <p:cNvSpPr/>
              <p:nvPr/>
            </p:nvSpPr>
            <p:spPr>
              <a:xfrm rot="21288229">
                <a:off x="1766434" y="2920157"/>
                <a:ext cx="640081" cy="640082"/>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4" name="Oval 43"/>
              <p:cNvSpPr/>
              <p:nvPr/>
            </p:nvSpPr>
            <p:spPr>
              <a:xfrm rot="21288229">
                <a:off x="1421554" y="2345684"/>
                <a:ext cx="640081" cy="640082"/>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sp>
          <p:nvSpPr>
            <p:cNvPr id="45" name="Oval 44"/>
            <p:cNvSpPr/>
            <p:nvPr/>
          </p:nvSpPr>
          <p:spPr>
            <a:xfrm rot="21288229">
              <a:off x="1667622" y="2601084"/>
              <a:ext cx="145473" cy="145473"/>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17" name="Group 16">
            <a:extLst>
              <a:ext uri="{FF2B5EF4-FFF2-40B4-BE49-F238E27FC236}">
                <a16:creationId xmlns:a16="http://schemas.microsoft.com/office/drawing/2014/main" id="{D30E6AEA-EC77-44EB-8D5F-0560CC92DD17}"/>
              </a:ext>
            </a:extLst>
          </p:cNvPr>
          <p:cNvGrpSpPr/>
          <p:nvPr/>
        </p:nvGrpSpPr>
        <p:grpSpPr>
          <a:xfrm>
            <a:off x="1073985" y="2156646"/>
            <a:ext cx="7129054" cy="2457585"/>
            <a:chOff x="1073985" y="2156646"/>
            <a:chExt cx="7129054" cy="2457585"/>
          </a:xfrm>
        </p:grpSpPr>
        <p:cxnSp>
          <p:nvCxnSpPr>
            <p:cNvPr id="36" name="Straight Connector 35"/>
            <p:cNvCxnSpPr/>
            <p:nvPr/>
          </p:nvCxnSpPr>
          <p:spPr>
            <a:xfrm rot="21288229" flipH="1">
              <a:off x="1835161" y="2854745"/>
              <a:ext cx="546344" cy="327269"/>
            </a:xfrm>
            <a:prstGeom prst="line">
              <a:avLst/>
            </a:prstGeom>
            <a:ln w="57150"/>
          </p:spPr>
          <p:style>
            <a:lnRef idx="1">
              <a:schemeClr val="accent4"/>
            </a:lnRef>
            <a:fillRef idx="0">
              <a:schemeClr val="accent4"/>
            </a:fillRef>
            <a:effectRef idx="0">
              <a:schemeClr val="accent4"/>
            </a:effectRef>
            <a:fontRef idx="minor">
              <a:schemeClr val="tx1"/>
            </a:fontRef>
          </p:style>
        </p:cxnSp>
        <p:grpSp>
          <p:nvGrpSpPr>
            <p:cNvPr id="11" name="Group 10">
              <a:extLst>
                <a:ext uri="{FF2B5EF4-FFF2-40B4-BE49-F238E27FC236}">
                  <a16:creationId xmlns:a16="http://schemas.microsoft.com/office/drawing/2014/main" id="{480A8EF1-3EB7-427D-80D2-A4D8497502C3}"/>
                </a:ext>
              </a:extLst>
            </p:cNvPr>
            <p:cNvGrpSpPr/>
            <p:nvPr/>
          </p:nvGrpSpPr>
          <p:grpSpPr>
            <a:xfrm>
              <a:off x="1073985" y="2156646"/>
              <a:ext cx="7129054" cy="2457585"/>
              <a:chOff x="1120216" y="1004676"/>
              <a:chExt cx="7129054" cy="2457585"/>
            </a:xfrm>
          </p:grpSpPr>
          <p:grpSp>
            <p:nvGrpSpPr>
              <p:cNvPr id="7" name="Group 6"/>
              <p:cNvGrpSpPr/>
              <p:nvPr/>
            </p:nvGrpSpPr>
            <p:grpSpPr>
              <a:xfrm>
                <a:off x="1120216" y="1004676"/>
                <a:ext cx="7129054" cy="2457585"/>
                <a:chOff x="1251283" y="2367078"/>
                <a:chExt cx="7129054" cy="2457585"/>
              </a:xfrm>
            </p:grpSpPr>
            <p:grpSp>
              <p:nvGrpSpPr>
                <p:cNvPr id="12" name="Group 11"/>
                <p:cNvGrpSpPr/>
                <p:nvPr/>
              </p:nvGrpSpPr>
              <p:grpSpPr>
                <a:xfrm>
                  <a:off x="1251283" y="3550332"/>
                  <a:ext cx="6472989" cy="1274331"/>
                  <a:chOff x="1275346" y="3045006"/>
                  <a:chExt cx="6472989" cy="1274331"/>
                </a:xfrm>
              </p:grpSpPr>
              <p:sp>
                <p:nvSpPr>
                  <p:cNvPr id="13" name="Rectangle 12"/>
                  <p:cNvSpPr/>
                  <p:nvPr/>
                </p:nvSpPr>
                <p:spPr>
                  <a:xfrm>
                    <a:off x="1275346" y="3045006"/>
                    <a:ext cx="6472989" cy="397042"/>
                  </a:xfrm>
                  <a:prstGeom prst="rect">
                    <a:avLst/>
                  </a:prstGeom>
                  <a:solidFill>
                    <a:srgbClr val="2B65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4" name="Isosceles Triangle 13"/>
                  <p:cNvSpPr/>
                  <p:nvPr/>
                </p:nvSpPr>
                <p:spPr>
                  <a:xfrm>
                    <a:off x="3958388" y="3453063"/>
                    <a:ext cx="1106906" cy="866274"/>
                  </a:xfrm>
                  <a:prstGeom prst="triangle">
                    <a:avLst/>
                  </a:prstGeom>
                  <a:solidFill>
                    <a:srgbClr val="2B65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sp>
              <p:nvSpPr>
                <p:cNvPr id="5" name="Pentagon 4"/>
                <p:cNvSpPr/>
                <p:nvPr/>
              </p:nvSpPr>
              <p:spPr>
                <a:xfrm>
                  <a:off x="6376742" y="2367078"/>
                  <a:ext cx="2003595" cy="1186824"/>
                </a:xfrm>
                <a:prstGeom prst="homePlate">
                  <a:avLst>
                    <a:gd name="adj" fmla="val 65879"/>
                  </a:avLst>
                </a:prstGeom>
                <a:solidFill>
                  <a:schemeClr val="bg2">
                    <a:lumMod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Balanced Blood Glucose</a:t>
                  </a:r>
                </a:p>
              </p:txBody>
            </p:sp>
          </p:grpSp>
          <p:sp>
            <p:nvSpPr>
              <p:cNvPr id="40" name="Oval 39"/>
              <p:cNvSpPr/>
              <p:nvPr/>
            </p:nvSpPr>
            <p:spPr>
              <a:xfrm rot="21288229">
                <a:off x="2109250" y="1762224"/>
                <a:ext cx="110354" cy="129074"/>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sp>
        <p:nvSpPr>
          <p:cNvPr id="47" name="TextBox 46">
            <a:extLst>
              <a:ext uri="{FF2B5EF4-FFF2-40B4-BE49-F238E27FC236}">
                <a16:creationId xmlns:a16="http://schemas.microsoft.com/office/drawing/2014/main" id="{D86152E3-BA41-482C-9A0F-9267B1B921B4}"/>
              </a:ext>
            </a:extLst>
          </p:cNvPr>
          <p:cNvSpPr txBox="1"/>
          <p:nvPr/>
        </p:nvSpPr>
        <p:spPr>
          <a:xfrm>
            <a:off x="538579" y="257284"/>
            <a:ext cx="7543800" cy="960358"/>
          </a:xfrm>
          <a:prstGeom prst="rect">
            <a:avLst/>
          </a:prstGeom>
          <a:noFill/>
        </p:spPr>
        <p:txBody>
          <a:bodyPr wrap="square" lIns="97630" tIns="48815" rIns="97630" bIns="48815" rtlCol="0">
            <a:spAutoFit/>
          </a:bodyPr>
          <a:lstStyle/>
          <a:p>
            <a:pPr marL="0" marR="0" lvl="0" indent="0" algn="ctr" defTabSz="976305"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3 pasta wheels represent a balanced amount of blood glucose</a:t>
            </a:r>
          </a:p>
        </p:txBody>
      </p:sp>
    </p:spTree>
    <p:extLst>
      <p:ext uri="{BB962C8B-B14F-4D97-AF65-F5344CB8AC3E}">
        <p14:creationId xmlns:p14="http://schemas.microsoft.com/office/powerpoint/2010/main" val="80778317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pSp>
        <p:nvGrpSpPr>
          <p:cNvPr id="2050" name="Group 626"/>
          <p:cNvGrpSpPr>
            <a:grpSpLocks/>
          </p:cNvGrpSpPr>
          <p:nvPr/>
        </p:nvGrpSpPr>
        <p:grpSpPr bwMode="auto">
          <a:xfrm>
            <a:off x="1871663" y="1228725"/>
            <a:ext cx="5410200" cy="4333875"/>
            <a:chOff x="1179" y="798"/>
            <a:chExt cx="3408" cy="2730"/>
          </a:xfrm>
        </p:grpSpPr>
        <p:sp>
          <p:nvSpPr>
            <p:cNvPr id="2052" name="AutoShape 502"/>
            <p:cNvSpPr>
              <a:spLocks noChangeAspect="1" noChangeArrowheads="1" noTextEdit="1"/>
            </p:cNvSpPr>
            <p:nvPr/>
          </p:nvSpPr>
          <p:spPr bwMode="auto">
            <a:xfrm>
              <a:off x="1179" y="798"/>
              <a:ext cx="3402" cy="2724"/>
            </a:xfrm>
            <a:prstGeom prst="rect">
              <a:avLst/>
            </a:prstGeom>
            <a:noFill/>
            <a:ln w="9525">
              <a:noFill/>
              <a:miter lim="800000"/>
              <a:headEnd/>
              <a:tailEnd/>
            </a:ln>
          </p:spPr>
          <p:txBody>
            <a:bodyPr/>
            <a:lstStyle/>
            <a:p>
              <a:endParaRPr lang="en-US"/>
            </a:p>
          </p:txBody>
        </p:sp>
        <p:sp>
          <p:nvSpPr>
            <p:cNvPr id="2053" name="Rectangle 504"/>
            <p:cNvSpPr>
              <a:spLocks noChangeArrowheads="1"/>
            </p:cNvSpPr>
            <p:nvPr/>
          </p:nvSpPr>
          <p:spPr bwMode="auto">
            <a:xfrm>
              <a:off x="1179" y="798"/>
              <a:ext cx="3408" cy="2730"/>
            </a:xfrm>
            <a:prstGeom prst="rect">
              <a:avLst/>
            </a:prstGeom>
            <a:solidFill>
              <a:srgbClr val="FFFFFF">
                <a:alpha val="0"/>
              </a:srgbClr>
            </a:solidFill>
            <a:ln w="9525">
              <a:noFill/>
              <a:miter lim="800000"/>
              <a:headEnd/>
              <a:tailEnd/>
            </a:ln>
          </p:spPr>
          <p:txBody>
            <a:bodyPr/>
            <a:lstStyle/>
            <a:p>
              <a:endParaRPr lang="en-US"/>
            </a:p>
          </p:txBody>
        </p:sp>
        <p:sp>
          <p:nvSpPr>
            <p:cNvPr id="2054" name="Rectangle 505"/>
            <p:cNvSpPr>
              <a:spLocks noChangeArrowheads="1"/>
            </p:cNvSpPr>
            <p:nvPr/>
          </p:nvSpPr>
          <p:spPr bwMode="auto">
            <a:xfrm>
              <a:off x="1215" y="840"/>
              <a:ext cx="3336" cy="2646"/>
            </a:xfrm>
            <a:prstGeom prst="rect">
              <a:avLst/>
            </a:prstGeom>
            <a:solidFill>
              <a:srgbClr val="FFFFFF">
                <a:alpha val="0"/>
              </a:srgbClr>
            </a:solidFill>
            <a:ln w="9525">
              <a:noFill/>
              <a:miter lim="800000"/>
              <a:headEnd/>
              <a:tailEnd/>
            </a:ln>
          </p:spPr>
          <p:txBody>
            <a:bodyPr/>
            <a:lstStyle/>
            <a:p>
              <a:endParaRPr lang="en-US"/>
            </a:p>
          </p:txBody>
        </p:sp>
        <p:sp>
          <p:nvSpPr>
            <p:cNvPr id="2055" name="Freeform 506"/>
            <p:cNvSpPr>
              <a:spLocks/>
            </p:cNvSpPr>
            <p:nvPr/>
          </p:nvSpPr>
          <p:spPr bwMode="auto">
            <a:xfrm>
              <a:off x="3411" y="2418"/>
              <a:ext cx="234" cy="378"/>
            </a:xfrm>
            <a:custGeom>
              <a:avLst/>
              <a:gdLst>
                <a:gd name="T0" fmla="*/ 234 w 234"/>
                <a:gd name="T1" fmla="*/ 300 h 378"/>
                <a:gd name="T2" fmla="*/ 60 w 234"/>
                <a:gd name="T3" fmla="*/ 318 h 378"/>
                <a:gd name="T4" fmla="*/ 60 w 234"/>
                <a:gd name="T5" fmla="*/ 330 h 378"/>
                <a:gd name="T6" fmla="*/ 78 w 234"/>
                <a:gd name="T7" fmla="*/ 348 h 378"/>
                <a:gd name="T8" fmla="*/ 78 w 234"/>
                <a:gd name="T9" fmla="*/ 366 h 378"/>
                <a:gd name="T10" fmla="*/ 42 w 234"/>
                <a:gd name="T11" fmla="*/ 378 h 378"/>
                <a:gd name="T12" fmla="*/ 54 w 234"/>
                <a:gd name="T13" fmla="*/ 372 h 378"/>
                <a:gd name="T14" fmla="*/ 36 w 234"/>
                <a:gd name="T15" fmla="*/ 336 h 378"/>
                <a:gd name="T16" fmla="*/ 30 w 234"/>
                <a:gd name="T17" fmla="*/ 372 h 378"/>
                <a:gd name="T18" fmla="*/ 12 w 234"/>
                <a:gd name="T19" fmla="*/ 372 h 378"/>
                <a:gd name="T20" fmla="*/ 12 w 234"/>
                <a:gd name="T21" fmla="*/ 342 h 378"/>
                <a:gd name="T22" fmla="*/ 0 w 234"/>
                <a:gd name="T23" fmla="*/ 258 h 378"/>
                <a:gd name="T24" fmla="*/ 0 w 234"/>
                <a:gd name="T25" fmla="*/ 12 h 378"/>
                <a:gd name="T26" fmla="*/ 162 w 234"/>
                <a:gd name="T27" fmla="*/ 0 h 378"/>
                <a:gd name="T28" fmla="*/ 204 w 234"/>
                <a:gd name="T29" fmla="*/ 162 h 378"/>
                <a:gd name="T30" fmla="*/ 228 w 234"/>
                <a:gd name="T31" fmla="*/ 204 h 378"/>
                <a:gd name="T32" fmla="*/ 216 w 234"/>
                <a:gd name="T33" fmla="*/ 234 h 378"/>
                <a:gd name="T34" fmla="*/ 234 w 234"/>
                <a:gd name="T35" fmla="*/ 300 h 37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4"/>
                <a:gd name="T55" fmla="*/ 0 h 378"/>
                <a:gd name="T56" fmla="*/ 234 w 234"/>
                <a:gd name="T57" fmla="*/ 378 h 37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4" h="378">
                  <a:moveTo>
                    <a:pt x="234" y="300"/>
                  </a:moveTo>
                  <a:lnTo>
                    <a:pt x="60" y="318"/>
                  </a:lnTo>
                  <a:lnTo>
                    <a:pt x="60" y="330"/>
                  </a:lnTo>
                  <a:lnTo>
                    <a:pt x="78" y="348"/>
                  </a:lnTo>
                  <a:lnTo>
                    <a:pt x="78" y="366"/>
                  </a:lnTo>
                  <a:lnTo>
                    <a:pt x="42" y="378"/>
                  </a:lnTo>
                  <a:lnTo>
                    <a:pt x="54" y="372"/>
                  </a:lnTo>
                  <a:lnTo>
                    <a:pt x="36" y="336"/>
                  </a:lnTo>
                  <a:lnTo>
                    <a:pt x="30" y="372"/>
                  </a:lnTo>
                  <a:lnTo>
                    <a:pt x="12" y="372"/>
                  </a:lnTo>
                  <a:lnTo>
                    <a:pt x="12" y="342"/>
                  </a:lnTo>
                  <a:lnTo>
                    <a:pt x="0" y="258"/>
                  </a:lnTo>
                  <a:lnTo>
                    <a:pt x="0" y="12"/>
                  </a:lnTo>
                  <a:lnTo>
                    <a:pt x="162" y="0"/>
                  </a:lnTo>
                  <a:lnTo>
                    <a:pt x="204" y="162"/>
                  </a:lnTo>
                  <a:lnTo>
                    <a:pt x="228" y="204"/>
                  </a:lnTo>
                  <a:lnTo>
                    <a:pt x="216" y="234"/>
                  </a:lnTo>
                  <a:lnTo>
                    <a:pt x="234" y="300"/>
                  </a:lnTo>
                  <a:close/>
                </a:path>
              </a:pathLst>
            </a:custGeom>
            <a:solidFill>
              <a:srgbClr val="E8D898"/>
            </a:solidFill>
            <a:ln w="9525">
              <a:solidFill>
                <a:srgbClr val="E8D898"/>
              </a:solidFill>
              <a:prstDash val="solid"/>
              <a:round/>
              <a:headEnd/>
              <a:tailEnd/>
            </a:ln>
          </p:spPr>
          <p:txBody>
            <a:bodyPr/>
            <a:lstStyle/>
            <a:p>
              <a:endParaRPr lang="en-US"/>
            </a:p>
          </p:txBody>
        </p:sp>
        <p:sp>
          <p:nvSpPr>
            <p:cNvPr id="2056" name="Freeform 507"/>
            <p:cNvSpPr>
              <a:spLocks/>
            </p:cNvSpPr>
            <p:nvPr/>
          </p:nvSpPr>
          <p:spPr bwMode="auto">
            <a:xfrm>
              <a:off x="3411" y="2418"/>
              <a:ext cx="234" cy="378"/>
            </a:xfrm>
            <a:custGeom>
              <a:avLst/>
              <a:gdLst>
                <a:gd name="T0" fmla="*/ 234 w 234"/>
                <a:gd name="T1" fmla="*/ 300 h 378"/>
                <a:gd name="T2" fmla="*/ 60 w 234"/>
                <a:gd name="T3" fmla="*/ 318 h 378"/>
                <a:gd name="T4" fmla="*/ 60 w 234"/>
                <a:gd name="T5" fmla="*/ 330 h 378"/>
                <a:gd name="T6" fmla="*/ 78 w 234"/>
                <a:gd name="T7" fmla="*/ 348 h 378"/>
                <a:gd name="T8" fmla="*/ 78 w 234"/>
                <a:gd name="T9" fmla="*/ 366 h 378"/>
                <a:gd name="T10" fmla="*/ 42 w 234"/>
                <a:gd name="T11" fmla="*/ 378 h 378"/>
                <a:gd name="T12" fmla="*/ 54 w 234"/>
                <a:gd name="T13" fmla="*/ 372 h 378"/>
                <a:gd name="T14" fmla="*/ 36 w 234"/>
                <a:gd name="T15" fmla="*/ 336 h 378"/>
                <a:gd name="T16" fmla="*/ 30 w 234"/>
                <a:gd name="T17" fmla="*/ 372 h 378"/>
                <a:gd name="T18" fmla="*/ 12 w 234"/>
                <a:gd name="T19" fmla="*/ 372 h 378"/>
                <a:gd name="T20" fmla="*/ 12 w 234"/>
                <a:gd name="T21" fmla="*/ 342 h 378"/>
                <a:gd name="T22" fmla="*/ 0 w 234"/>
                <a:gd name="T23" fmla="*/ 258 h 378"/>
                <a:gd name="T24" fmla="*/ 0 w 234"/>
                <a:gd name="T25" fmla="*/ 12 h 378"/>
                <a:gd name="T26" fmla="*/ 162 w 234"/>
                <a:gd name="T27" fmla="*/ 0 h 378"/>
                <a:gd name="T28" fmla="*/ 204 w 234"/>
                <a:gd name="T29" fmla="*/ 162 h 378"/>
                <a:gd name="T30" fmla="*/ 228 w 234"/>
                <a:gd name="T31" fmla="*/ 204 h 378"/>
                <a:gd name="T32" fmla="*/ 216 w 234"/>
                <a:gd name="T33" fmla="*/ 234 h 378"/>
                <a:gd name="T34" fmla="*/ 234 w 234"/>
                <a:gd name="T35" fmla="*/ 300 h 378"/>
                <a:gd name="T36" fmla="*/ 234 w 234"/>
                <a:gd name="T37" fmla="*/ 306 h 37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4"/>
                <a:gd name="T58" fmla="*/ 0 h 378"/>
                <a:gd name="T59" fmla="*/ 234 w 234"/>
                <a:gd name="T60" fmla="*/ 378 h 37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4" h="378">
                  <a:moveTo>
                    <a:pt x="234" y="300"/>
                  </a:moveTo>
                  <a:lnTo>
                    <a:pt x="60" y="318"/>
                  </a:lnTo>
                  <a:lnTo>
                    <a:pt x="60" y="330"/>
                  </a:lnTo>
                  <a:lnTo>
                    <a:pt x="78" y="348"/>
                  </a:lnTo>
                  <a:lnTo>
                    <a:pt x="78" y="366"/>
                  </a:lnTo>
                  <a:lnTo>
                    <a:pt x="42" y="378"/>
                  </a:lnTo>
                  <a:lnTo>
                    <a:pt x="54" y="372"/>
                  </a:lnTo>
                  <a:lnTo>
                    <a:pt x="36" y="336"/>
                  </a:lnTo>
                  <a:lnTo>
                    <a:pt x="30" y="372"/>
                  </a:lnTo>
                  <a:lnTo>
                    <a:pt x="12" y="372"/>
                  </a:lnTo>
                  <a:lnTo>
                    <a:pt x="12" y="342"/>
                  </a:lnTo>
                  <a:lnTo>
                    <a:pt x="0" y="258"/>
                  </a:lnTo>
                  <a:lnTo>
                    <a:pt x="0" y="12"/>
                  </a:lnTo>
                  <a:lnTo>
                    <a:pt x="162" y="0"/>
                  </a:lnTo>
                  <a:lnTo>
                    <a:pt x="204" y="162"/>
                  </a:lnTo>
                  <a:lnTo>
                    <a:pt x="228" y="204"/>
                  </a:lnTo>
                  <a:lnTo>
                    <a:pt x="216" y="234"/>
                  </a:lnTo>
                  <a:lnTo>
                    <a:pt x="234" y="300"/>
                  </a:lnTo>
                  <a:lnTo>
                    <a:pt x="234" y="306"/>
                  </a:lnTo>
                </a:path>
              </a:pathLst>
            </a:custGeom>
            <a:noFill/>
            <a:ln w="9525">
              <a:solidFill>
                <a:srgbClr val="000000"/>
              </a:solidFill>
              <a:prstDash val="solid"/>
              <a:round/>
              <a:headEnd/>
              <a:tailEnd/>
            </a:ln>
          </p:spPr>
          <p:txBody>
            <a:bodyPr/>
            <a:lstStyle/>
            <a:p>
              <a:endParaRPr lang="en-US"/>
            </a:p>
          </p:txBody>
        </p:sp>
        <p:sp>
          <p:nvSpPr>
            <p:cNvPr id="2057" name="Freeform 508"/>
            <p:cNvSpPr>
              <a:spLocks/>
            </p:cNvSpPr>
            <p:nvPr/>
          </p:nvSpPr>
          <p:spPr bwMode="auto">
            <a:xfrm>
              <a:off x="1263" y="2586"/>
              <a:ext cx="648" cy="570"/>
            </a:xfrm>
            <a:custGeom>
              <a:avLst/>
              <a:gdLst>
                <a:gd name="T0" fmla="*/ 6 w 648"/>
                <a:gd name="T1" fmla="*/ 324 h 570"/>
                <a:gd name="T2" fmla="*/ 6 w 648"/>
                <a:gd name="T3" fmla="*/ 330 h 570"/>
                <a:gd name="T4" fmla="*/ 42 w 648"/>
                <a:gd name="T5" fmla="*/ 360 h 570"/>
                <a:gd name="T6" fmla="*/ 30 w 648"/>
                <a:gd name="T7" fmla="*/ 396 h 570"/>
                <a:gd name="T8" fmla="*/ 72 w 648"/>
                <a:gd name="T9" fmla="*/ 366 h 570"/>
                <a:gd name="T10" fmla="*/ 48 w 648"/>
                <a:gd name="T11" fmla="*/ 444 h 570"/>
                <a:gd name="T12" fmla="*/ 102 w 648"/>
                <a:gd name="T13" fmla="*/ 462 h 570"/>
                <a:gd name="T14" fmla="*/ 120 w 648"/>
                <a:gd name="T15" fmla="*/ 456 h 570"/>
                <a:gd name="T16" fmla="*/ 114 w 648"/>
                <a:gd name="T17" fmla="*/ 504 h 570"/>
                <a:gd name="T18" fmla="*/ 66 w 648"/>
                <a:gd name="T19" fmla="*/ 546 h 570"/>
                <a:gd name="T20" fmla="*/ 0 w 648"/>
                <a:gd name="T21" fmla="*/ 570 h 570"/>
                <a:gd name="T22" fmla="*/ 78 w 648"/>
                <a:gd name="T23" fmla="*/ 546 h 570"/>
                <a:gd name="T24" fmla="*/ 96 w 648"/>
                <a:gd name="T25" fmla="*/ 546 h 570"/>
                <a:gd name="T26" fmla="*/ 114 w 648"/>
                <a:gd name="T27" fmla="*/ 534 h 570"/>
                <a:gd name="T28" fmla="*/ 204 w 648"/>
                <a:gd name="T29" fmla="*/ 456 h 570"/>
                <a:gd name="T30" fmla="*/ 252 w 648"/>
                <a:gd name="T31" fmla="*/ 372 h 570"/>
                <a:gd name="T32" fmla="*/ 252 w 648"/>
                <a:gd name="T33" fmla="*/ 372 h 570"/>
                <a:gd name="T34" fmla="*/ 264 w 648"/>
                <a:gd name="T35" fmla="*/ 378 h 570"/>
                <a:gd name="T36" fmla="*/ 240 w 648"/>
                <a:gd name="T37" fmla="*/ 390 h 570"/>
                <a:gd name="T38" fmla="*/ 246 w 648"/>
                <a:gd name="T39" fmla="*/ 426 h 570"/>
                <a:gd name="T40" fmla="*/ 258 w 648"/>
                <a:gd name="T41" fmla="*/ 438 h 570"/>
                <a:gd name="T42" fmla="*/ 288 w 648"/>
                <a:gd name="T43" fmla="*/ 420 h 570"/>
                <a:gd name="T44" fmla="*/ 300 w 648"/>
                <a:gd name="T45" fmla="*/ 384 h 570"/>
                <a:gd name="T46" fmla="*/ 318 w 648"/>
                <a:gd name="T47" fmla="*/ 390 h 570"/>
                <a:gd name="T48" fmla="*/ 426 w 648"/>
                <a:gd name="T49" fmla="*/ 414 h 570"/>
                <a:gd name="T50" fmla="*/ 450 w 648"/>
                <a:gd name="T51" fmla="*/ 408 h 570"/>
                <a:gd name="T52" fmla="*/ 462 w 648"/>
                <a:gd name="T53" fmla="*/ 432 h 570"/>
                <a:gd name="T54" fmla="*/ 468 w 648"/>
                <a:gd name="T55" fmla="*/ 438 h 570"/>
                <a:gd name="T56" fmla="*/ 510 w 648"/>
                <a:gd name="T57" fmla="*/ 450 h 570"/>
                <a:gd name="T58" fmla="*/ 528 w 648"/>
                <a:gd name="T59" fmla="*/ 450 h 570"/>
                <a:gd name="T60" fmla="*/ 534 w 648"/>
                <a:gd name="T61" fmla="*/ 444 h 570"/>
                <a:gd name="T62" fmla="*/ 606 w 648"/>
                <a:gd name="T63" fmla="*/ 504 h 570"/>
                <a:gd name="T64" fmla="*/ 618 w 648"/>
                <a:gd name="T65" fmla="*/ 510 h 570"/>
                <a:gd name="T66" fmla="*/ 648 w 648"/>
                <a:gd name="T67" fmla="*/ 540 h 570"/>
                <a:gd name="T68" fmla="*/ 600 w 648"/>
                <a:gd name="T69" fmla="*/ 498 h 570"/>
                <a:gd name="T70" fmla="*/ 480 w 648"/>
                <a:gd name="T71" fmla="*/ 438 h 570"/>
                <a:gd name="T72" fmla="*/ 456 w 648"/>
                <a:gd name="T73" fmla="*/ 414 h 570"/>
                <a:gd name="T74" fmla="*/ 414 w 648"/>
                <a:gd name="T75" fmla="*/ 396 h 570"/>
                <a:gd name="T76" fmla="*/ 252 w 648"/>
                <a:gd name="T77" fmla="*/ 36 h 570"/>
                <a:gd name="T78" fmla="*/ 210 w 648"/>
                <a:gd name="T79" fmla="*/ 24 h 570"/>
                <a:gd name="T80" fmla="*/ 60 w 648"/>
                <a:gd name="T81" fmla="*/ 84 h 570"/>
                <a:gd name="T82" fmla="*/ 114 w 648"/>
                <a:gd name="T83" fmla="*/ 144 h 570"/>
                <a:gd name="T84" fmla="*/ 108 w 648"/>
                <a:gd name="T85" fmla="*/ 156 h 570"/>
                <a:gd name="T86" fmla="*/ 102 w 648"/>
                <a:gd name="T87" fmla="*/ 180 h 570"/>
                <a:gd name="T88" fmla="*/ 84 w 648"/>
                <a:gd name="T89" fmla="*/ 156 h 570"/>
                <a:gd name="T90" fmla="*/ 18 w 648"/>
                <a:gd name="T91" fmla="*/ 168 h 570"/>
                <a:gd name="T92" fmla="*/ 30 w 648"/>
                <a:gd name="T93" fmla="*/ 192 h 570"/>
                <a:gd name="T94" fmla="*/ 78 w 648"/>
                <a:gd name="T95" fmla="*/ 228 h 570"/>
                <a:gd name="T96" fmla="*/ 114 w 648"/>
                <a:gd name="T97" fmla="*/ 228 h 570"/>
                <a:gd name="T98" fmla="*/ 102 w 648"/>
                <a:gd name="T99" fmla="*/ 270 h 57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48"/>
                <a:gd name="T151" fmla="*/ 0 h 570"/>
                <a:gd name="T152" fmla="*/ 648 w 648"/>
                <a:gd name="T153" fmla="*/ 570 h 57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48" h="570">
                  <a:moveTo>
                    <a:pt x="54" y="282"/>
                  </a:moveTo>
                  <a:lnTo>
                    <a:pt x="6" y="324"/>
                  </a:lnTo>
                  <a:lnTo>
                    <a:pt x="24" y="324"/>
                  </a:lnTo>
                  <a:lnTo>
                    <a:pt x="6" y="330"/>
                  </a:lnTo>
                  <a:lnTo>
                    <a:pt x="18" y="348"/>
                  </a:lnTo>
                  <a:lnTo>
                    <a:pt x="42" y="360"/>
                  </a:lnTo>
                  <a:lnTo>
                    <a:pt x="24" y="372"/>
                  </a:lnTo>
                  <a:lnTo>
                    <a:pt x="30" y="396"/>
                  </a:lnTo>
                  <a:lnTo>
                    <a:pt x="42" y="402"/>
                  </a:lnTo>
                  <a:lnTo>
                    <a:pt x="72" y="366"/>
                  </a:lnTo>
                  <a:lnTo>
                    <a:pt x="60" y="426"/>
                  </a:lnTo>
                  <a:lnTo>
                    <a:pt x="48" y="444"/>
                  </a:lnTo>
                  <a:lnTo>
                    <a:pt x="84" y="426"/>
                  </a:lnTo>
                  <a:lnTo>
                    <a:pt x="102" y="462"/>
                  </a:lnTo>
                  <a:lnTo>
                    <a:pt x="114" y="438"/>
                  </a:lnTo>
                  <a:lnTo>
                    <a:pt x="120" y="456"/>
                  </a:lnTo>
                  <a:lnTo>
                    <a:pt x="144" y="444"/>
                  </a:lnTo>
                  <a:lnTo>
                    <a:pt x="114" y="504"/>
                  </a:lnTo>
                  <a:lnTo>
                    <a:pt x="72" y="528"/>
                  </a:lnTo>
                  <a:lnTo>
                    <a:pt x="66" y="546"/>
                  </a:lnTo>
                  <a:lnTo>
                    <a:pt x="36" y="540"/>
                  </a:lnTo>
                  <a:lnTo>
                    <a:pt x="0" y="570"/>
                  </a:lnTo>
                  <a:lnTo>
                    <a:pt x="42" y="552"/>
                  </a:lnTo>
                  <a:lnTo>
                    <a:pt x="78" y="546"/>
                  </a:lnTo>
                  <a:lnTo>
                    <a:pt x="72" y="558"/>
                  </a:lnTo>
                  <a:lnTo>
                    <a:pt x="96" y="546"/>
                  </a:lnTo>
                  <a:lnTo>
                    <a:pt x="90" y="528"/>
                  </a:lnTo>
                  <a:lnTo>
                    <a:pt x="114" y="534"/>
                  </a:lnTo>
                  <a:lnTo>
                    <a:pt x="186" y="480"/>
                  </a:lnTo>
                  <a:lnTo>
                    <a:pt x="204" y="456"/>
                  </a:lnTo>
                  <a:lnTo>
                    <a:pt x="192" y="438"/>
                  </a:lnTo>
                  <a:lnTo>
                    <a:pt x="252" y="372"/>
                  </a:lnTo>
                  <a:lnTo>
                    <a:pt x="258" y="336"/>
                  </a:lnTo>
                  <a:lnTo>
                    <a:pt x="252" y="372"/>
                  </a:lnTo>
                  <a:lnTo>
                    <a:pt x="276" y="360"/>
                  </a:lnTo>
                  <a:lnTo>
                    <a:pt x="264" y="378"/>
                  </a:lnTo>
                  <a:lnTo>
                    <a:pt x="282" y="384"/>
                  </a:lnTo>
                  <a:lnTo>
                    <a:pt x="240" y="390"/>
                  </a:lnTo>
                  <a:lnTo>
                    <a:pt x="234" y="426"/>
                  </a:lnTo>
                  <a:lnTo>
                    <a:pt x="246" y="426"/>
                  </a:lnTo>
                  <a:lnTo>
                    <a:pt x="234" y="444"/>
                  </a:lnTo>
                  <a:lnTo>
                    <a:pt x="258" y="438"/>
                  </a:lnTo>
                  <a:lnTo>
                    <a:pt x="270" y="414"/>
                  </a:lnTo>
                  <a:lnTo>
                    <a:pt x="288" y="420"/>
                  </a:lnTo>
                  <a:lnTo>
                    <a:pt x="300" y="372"/>
                  </a:lnTo>
                  <a:lnTo>
                    <a:pt x="300" y="384"/>
                  </a:lnTo>
                  <a:lnTo>
                    <a:pt x="324" y="378"/>
                  </a:lnTo>
                  <a:lnTo>
                    <a:pt x="318" y="390"/>
                  </a:lnTo>
                  <a:lnTo>
                    <a:pt x="366" y="414"/>
                  </a:lnTo>
                  <a:lnTo>
                    <a:pt x="426" y="414"/>
                  </a:lnTo>
                  <a:lnTo>
                    <a:pt x="438" y="402"/>
                  </a:lnTo>
                  <a:lnTo>
                    <a:pt x="450" y="408"/>
                  </a:lnTo>
                  <a:lnTo>
                    <a:pt x="438" y="426"/>
                  </a:lnTo>
                  <a:lnTo>
                    <a:pt x="462" y="432"/>
                  </a:lnTo>
                  <a:lnTo>
                    <a:pt x="468" y="414"/>
                  </a:lnTo>
                  <a:lnTo>
                    <a:pt x="468" y="438"/>
                  </a:lnTo>
                  <a:lnTo>
                    <a:pt x="498" y="456"/>
                  </a:lnTo>
                  <a:lnTo>
                    <a:pt x="510" y="450"/>
                  </a:lnTo>
                  <a:lnTo>
                    <a:pt x="492" y="432"/>
                  </a:lnTo>
                  <a:lnTo>
                    <a:pt x="528" y="450"/>
                  </a:lnTo>
                  <a:lnTo>
                    <a:pt x="510" y="414"/>
                  </a:lnTo>
                  <a:lnTo>
                    <a:pt x="534" y="444"/>
                  </a:lnTo>
                  <a:lnTo>
                    <a:pt x="564" y="480"/>
                  </a:lnTo>
                  <a:lnTo>
                    <a:pt x="606" y="504"/>
                  </a:lnTo>
                  <a:lnTo>
                    <a:pt x="606" y="534"/>
                  </a:lnTo>
                  <a:lnTo>
                    <a:pt x="618" y="510"/>
                  </a:lnTo>
                  <a:lnTo>
                    <a:pt x="636" y="552"/>
                  </a:lnTo>
                  <a:lnTo>
                    <a:pt x="648" y="540"/>
                  </a:lnTo>
                  <a:lnTo>
                    <a:pt x="642" y="510"/>
                  </a:lnTo>
                  <a:lnTo>
                    <a:pt x="600" y="498"/>
                  </a:lnTo>
                  <a:lnTo>
                    <a:pt x="510" y="402"/>
                  </a:lnTo>
                  <a:lnTo>
                    <a:pt x="480" y="438"/>
                  </a:lnTo>
                  <a:lnTo>
                    <a:pt x="474" y="408"/>
                  </a:lnTo>
                  <a:lnTo>
                    <a:pt x="456" y="414"/>
                  </a:lnTo>
                  <a:lnTo>
                    <a:pt x="444" y="390"/>
                  </a:lnTo>
                  <a:lnTo>
                    <a:pt x="414" y="396"/>
                  </a:lnTo>
                  <a:lnTo>
                    <a:pt x="378" y="60"/>
                  </a:lnTo>
                  <a:lnTo>
                    <a:pt x="252" y="36"/>
                  </a:lnTo>
                  <a:lnTo>
                    <a:pt x="216" y="12"/>
                  </a:lnTo>
                  <a:lnTo>
                    <a:pt x="210" y="24"/>
                  </a:lnTo>
                  <a:lnTo>
                    <a:pt x="198" y="0"/>
                  </a:lnTo>
                  <a:lnTo>
                    <a:pt x="60" y="84"/>
                  </a:lnTo>
                  <a:lnTo>
                    <a:pt x="90" y="138"/>
                  </a:lnTo>
                  <a:lnTo>
                    <a:pt x="114" y="144"/>
                  </a:lnTo>
                  <a:lnTo>
                    <a:pt x="138" y="168"/>
                  </a:lnTo>
                  <a:lnTo>
                    <a:pt x="108" y="156"/>
                  </a:lnTo>
                  <a:lnTo>
                    <a:pt x="120" y="174"/>
                  </a:lnTo>
                  <a:lnTo>
                    <a:pt x="102" y="180"/>
                  </a:lnTo>
                  <a:lnTo>
                    <a:pt x="78" y="174"/>
                  </a:lnTo>
                  <a:lnTo>
                    <a:pt x="84" y="156"/>
                  </a:lnTo>
                  <a:lnTo>
                    <a:pt x="72" y="150"/>
                  </a:lnTo>
                  <a:lnTo>
                    <a:pt x="18" y="168"/>
                  </a:lnTo>
                  <a:lnTo>
                    <a:pt x="42" y="192"/>
                  </a:lnTo>
                  <a:lnTo>
                    <a:pt x="30" y="192"/>
                  </a:lnTo>
                  <a:lnTo>
                    <a:pt x="36" y="216"/>
                  </a:lnTo>
                  <a:lnTo>
                    <a:pt x="78" y="228"/>
                  </a:lnTo>
                  <a:lnTo>
                    <a:pt x="78" y="240"/>
                  </a:lnTo>
                  <a:lnTo>
                    <a:pt x="114" y="228"/>
                  </a:lnTo>
                  <a:lnTo>
                    <a:pt x="102" y="234"/>
                  </a:lnTo>
                  <a:lnTo>
                    <a:pt x="102" y="270"/>
                  </a:lnTo>
                  <a:lnTo>
                    <a:pt x="54" y="282"/>
                  </a:lnTo>
                  <a:close/>
                </a:path>
              </a:pathLst>
            </a:custGeom>
            <a:solidFill>
              <a:srgbClr val="E8D898"/>
            </a:solidFill>
            <a:ln w="9525">
              <a:solidFill>
                <a:srgbClr val="E8D898"/>
              </a:solidFill>
              <a:prstDash val="solid"/>
              <a:round/>
              <a:headEnd/>
              <a:tailEnd/>
            </a:ln>
          </p:spPr>
          <p:txBody>
            <a:bodyPr/>
            <a:lstStyle/>
            <a:p>
              <a:endParaRPr lang="en-US"/>
            </a:p>
          </p:txBody>
        </p:sp>
        <p:sp>
          <p:nvSpPr>
            <p:cNvPr id="2058" name="Freeform 509"/>
            <p:cNvSpPr>
              <a:spLocks/>
            </p:cNvSpPr>
            <p:nvPr/>
          </p:nvSpPr>
          <p:spPr bwMode="auto">
            <a:xfrm>
              <a:off x="1263" y="2586"/>
              <a:ext cx="648" cy="570"/>
            </a:xfrm>
            <a:custGeom>
              <a:avLst/>
              <a:gdLst>
                <a:gd name="T0" fmla="*/ 6 w 648"/>
                <a:gd name="T1" fmla="*/ 324 h 570"/>
                <a:gd name="T2" fmla="*/ 6 w 648"/>
                <a:gd name="T3" fmla="*/ 330 h 570"/>
                <a:gd name="T4" fmla="*/ 42 w 648"/>
                <a:gd name="T5" fmla="*/ 360 h 570"/>
                <a:gd name="T6" fmla="*/ 30 w 648"/>
                <a:gd name="T7" fmla="*/ 396 h 570"/>
                <a:gd name="T8" fmla="*/ 72 w 648"/>
                <a:gd name="T9" fmla="*/ 366 h 570"/>
                <a:gd name="T10" fmla="*/ 48 w 648"/>
                <a:gd name="T11" fmla="*/ 444 h 570"/>
                <a:gd name="T12" fmla="*/ 102 w 648"/>
                <a:gd name="T13" fmla="*/ 462 h 570"/>
                <a:gd name="T14" fmla="*/ 120 w 648"/>
                <a:gd name="T15" fmla="*/ 456 h 570"/>
                <a:gd name="T16" fmla="*/ 114 w 648"/>
                <a:gd name="T17" fmla="*/ 504 h 570"/>
                <a:gd name="T18" fmla="*/ 66 w 648"/>
                <a:gd name="T19" fmla="*/ 546 h 570"/>
                <a:gd name="T20" fmla="*/ 0 w 648"/>
                <a:gd name="T21" fmla="*/ 570 h 570"/>
                <a:gd name="T22" fmla="*/ 78 w 648"/>
                <a:gd name="T23" fmla="*/ 546 h 570"/>
                <a:gd name="T24" fmla="*/ 96 w 648"/>
                <a:gd name="T25" fmla="*/ 546 h 570"/>
                <a:gd name="T26" fmla="*/ 114 w 648"/>
                <a:gd name="T27" fmla="*/ 534 h 570"/>
                <a:gd name="T28" fmla="*/ 204 w 648"/>
                <a:gd name="T29" fmla="*/ 456 h 570"/>
                <a:gd name="T30" fmla="*/ 252 w 648"/>
                <a:gd name="T31" fmla="*/ 372 h 570"/>
                <a:gd name="T32" fmla="*/ 252 w 648"/>
                <a:gd name="T33" fmla="*/ 372 h 570"/>
                <a:gd name="T34" fmla="*/ 264 w 648"/>
                <a:gd name="T35" fmla="*/ 378 h 570"/>
                <a:gd name="T36" fmla="*/ 240 w 648"/>
                <a:gd name="T37" fmla="*/ 390 h 570"/>
                <a:gd name="T38" fmla="*/ 246 w 648"/>
                <a:gd name="T39" fmla="*/ 426 h 570"/>
                <a:gd name="T40" fmla="*/ 258 w 648"/>
                <a:gd name="T41" fmla="*/ 438 h 570"/>
                <a:gd name="T42" fmla="*/ 288 w 648"/>
                <a:gd name="T43" fmla="*/ 420 h 570"/>
                <a:gd name="T44" fmla="*/ 300 w 648"/>
                <a:gd name="T45" fmla="*/ 384 h 570"/>
                <a:gd name="T46" fmla="*/ 318 w 648"/>
                <a:gd name="T47" fmla="*/ 390 h 570"/>
                <a:gd name="T48" fmla="*/ 426 w 648"/>
                <a:gd name="T49" fmla="*/ 414 h 570"/>
                <a:gd name="T50" fmla="*/ 450 w 648"/>
                <a:gd name="T51" fmla="*/ 408 h 570"/>
                <a:gd name="T52" fmla="*/ 462 w 648"/>
                <a:gd name="T53" fmla="*/ 432 h 570"/>
                <a:gd name="T54" fmla="*/ 468 w 648"/>
                <a:gd name="T55" fmla="*/ 438 h 570"/>
                <a:gd name="T56" fmla="*/ 510 w 648"/>
                <a:gd name="T57" fmla="*/ 450 h 570"/>
                <a:gd name="T58" fmla="*/ 528 w 648"/>
                <a:gd name="T59" fmla="*/ 450 h 570"/>
                <a:gd name="T60" fmla="*/ 534 w 648"/>
                <a:gd name="T61" fmla="*/ 444 h 570"/>
                <a:gd name="T62" fmla="*/ 606 w 648"/>
                <a:gd name="T63" fmla="*/ 504 h 570"/>
                <a:gd name="T64" fmla="*/ 618 w 648"/>
                <a:gd name="T65" fmla="*/ 510 h 570"/>
                <a:gd name="T66" fmla="*/ 648 w 648"/>
                <a:gd name="T67" fmla="*/ 540 h 570"/>
                <a:gd name="T68" fmla="*/ 600 w 648"/>
                <a:gd name="T69" fmla="*/ 498 h 570"/>
                <a:gd name="T70" fmla="*/ 480 w 648"/>
                <a:gd name="T71" fmla="*/ 438 h 570"/>
                <a:gd name="T72" fmla="*/ 456 w 648"/>
                <a:gd name="T73" fmla="*/ 414 h 570"/>
                <a:gd name="T74" fmla="*/ 414 w 648"/>
                <a:gd name="T75" fmla="*/ 396 h 570"/>
                <a:gd name="T76" fmla="*/ 252 w 648"/>
                <a:gd name="T77" fmla="*/ 36 h 570"/>
                <a:gd name="T78" fmla="*/ 210 w 648"/>
                <a:gd name="T79" fmla="*/ 24 h 570"/>
                <a:gd name="T80" fmla="*/ 60 w 648"/>
                <a:gd name="T81" fmla="*/ 84 h 570"/>
                <a:gd name="T82" fmla="*/ 114 w 648"/>
                <a:gd name="T83" fmla="*/ 144 h 570"/>
                <a:gd name="T84" fmla="*/ 108 w 648"/>
                <a:gd name="T85" fmla="*/ 156 h 570"/>
                <a:gd name="T86" fmla="*/ 102 w 648"/>
                <a:gd name="T87" fmla="*/ 180 h 570"/>
                <a:gd name="T88" fmla="*/ 84 w 648"/>
                <a:gd name="T89" fmla="*/ 156 h 570"/>
                <a:gd name="T90" fmla="*/ 18 w 648"/>
                <a:gd name="T91" fmla="*/ 168 h 570"/>
                <a:gd name="T92" fmla="*/ 30 w 648"/>
                <a:gd name="T93" fmla="*/ 192 h 570"/>
                <a:gd name="T94" fmla="*/ 78 w 648"/>
                <a:gd name="T95" fmla="*/ 228 h 570"/>
                <a:gd name="T96" fmla="*/ 114 w 648"/>
                <a:gd name="T97" fmla="*/ 228 h 570"/>
                <a:gd name="T98" fmla="*/ 102 w 648"/>
                <a:gd name="T99" fmla="*/ 270 h 570"/>
                <a:gd name="T100" fmla="*/ 54 w 648"/>
                <a:gd name="T101" fmla="*/ 288 h 57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48"/>
                <a:gd name="T154" fmla="*/ 0 h 570"/>
                <a:gd name="T155" fmla="*/ 648 w 648"/>
                <a:gd name="T156" fmla="*/ 570 h 57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48" h="570">
                  <a:moveTo>
                    <a:pt x="54" y="282"/>
                  </a:moveTo>
                  <a:lnTo>
                    <a:pt x="6" y="324"/>
                  </a:lnTo>
                  <a:lnTo>
                    <a:pt x="24" y="324"/>
                  </a:lnTo>
                  <a:lnTo>
                    <a:pt x="6" y="330"/>
                  </a:lnTo>
                  <a:lnTo>
                    <a:pt x="18" y="348"/>
                  </a:lnTo>
                  <a:lnTo>
                    <a:pt x="42" y="360"/>
                  </a:lnTo>
                  <a:lnTo>
                    <a:pt x="24" y="372"/>
                  </a:lnTo>
                  <a:lnTo>
                    <a:pt x="30" y="396"/>
                  </a:lnTo>
                  <a:lnTo>
                    <a:pt x="42" y="402"/>
                  </a:lnTo>
                  <a:lnTo>
                    <a:pt x="72" y="366"/>
                  </a:lnTo>
                  <a:lnTo>
                    <a:pt x="60" y="426"/>
                  </a:lnTo>
                  <a:lnTo>
                    <a:pt x="48" y="444"/>
                  </a:lnTo>
                  <a:lnTo>
                    <a:pt x="84" y="426"/>
                  </a:lnTo>
                  <a:lnTo>
                    <a:pt x="102" y="462"/>
                  </a:lnTo>
                  <a:lnTo>
                    <a:pt x="114" y="438"/>
                  </a:lnTo>
                  <a:lnTo>
                    <a:pt x="120" y="456"/>
                  </a:lnTo>
                  <a:lnTo>
                    <a:pt x="144" y="444"/>
                  </a:lnTo>
                  <a:lnTo>
                    <a:pt x="114" y="504"/>
                  </a:lnTo>
                  <a:lnTo>
                    <a:pt x="72" y="528"/>
                  </a:lnTo>
                  <a:lnTo>
                    <a:pt x="66" y="546"/>
                  </a:lnTo>
                  <a:lnTo>
                    <a:pt x="36" y="540"/>
                  </a:lnTo>
                  <a:lnTo>
                    <a:pt x="0" y="570"/>
                  </a:lnTo>
                  <a:lnTo>
                    <a:pt x="42" y="552"/>
                  </a:lnTo>
                  <a:lnTo>
                    <a:pt x="78" y="546"/>
                  </a:lnTo>
                  <a:lnTo>
                    <a:pt x="72" y="558"/>
                  </a:lnTo>
                  <a:lnTo>
                    <a:pt x="96" y="546"/>
                  </a:lnTo>
                  <a:lnTo>
                    <a:pt x="90" y="528"/>
                  </a:lnTo>
                  <a:lnTo>
                    <a:pt x="114" y="534"/>
                  </a:lnTo>
                  <a:lnTo>
                    <a:pt x="186" y="480"/>
                  </a:lnTo>
                  <a:lnTo>
                    <a:pt x="204" y="456"/>
                  </a:lnTo>
                  <a:lnTo>
                    <a:pt x="192" y="438"/>
                  </a:lnTo>
                  <a:lnTo>
                    <a:pt x="252" y="372"/>
                  </a:lnTo>
                  <a:lnTo>
                    <a:pt x="258" y="336"/>
                  </a:lnTo>
                  <a:lnTo>
                    <a:pt x="252" y="372"/>
                  </a:lnTo>
                  <a:lnTo>
                    <a:pt x="276" y="360"/>
                  </a:lnTo>
                  <a:lnTo>
                    <a:pt x="264" y="378"/>
                  </a:lnTo>
                  <a:lnTo>
                    <a:pt x="282" y="384"/>
                  </a:lnTo>
                  <a:lnTo>
                    <a:pt x="240" y="390"/>
                  </a:lnTo>
                  <a:lnTo>
                    <a:pt x="234" y="426"/>
                  </a:lnTo>
                  <a:lnTo>
                    <a:pt x="246" y="426"/>
                  </a:lnTo>
                  <a:lnTo>
                    <a:pt x="234" y="444"/>
                  </a:lnTo>
                  <a:lnTo>
                    <a:pt x="258" y="438"/>
                  </a:lnTo>
                  <a:lnTo>
                    <a:pt x="270" y="414"/>
                  </a:lnTo>
                  <a:lnTo>
                    <a:pt x="288" y="420"/>
                  </a:lnTo>
                  <a:lnTo>
                    <a:pt x="300" y="372"/>
                  </a:lnTo>
                  <a:lnTo>
                    <a:pt x="300" y="384"/>
                  </a:lnTo>
                  <a:lnTo>
                    <a:pt x="324" y="378"/>
                  </a:lnTo>
                  <a:lnTo>
                    <a:pt x="318" y="390"/>
                  </a:lnTo>
                  <a:lnTo>
                    <a:pt x="366" y="414"/>
                  </a:lnTo>
                  <a:lnTo>
                    <a:pt x="426" y="414"/>
                  </a:lnTo>
                  <a:lnTo>
                    <a:pt x="438" y="402"/>
                  </a:lnTo>
                  <a:lnTo>
                    <a:pt x="450" y="408"/>
                  </a:lnTo>
                  <a:lnTo>
                    <a:pt x="438" y="426"/>
                  </a:lnTo>
                  <a:lnTo>
                    <a:pt x="462" y="432"/>
                  </a:lnTo>
                  <a:lnTo>
                    <a:pt x="468" y="414"/>
                  </a:lnTo>
                  <a:lnTo>
                    <a:pt x="468" y="438"/>
                  </a:lnTo>
                  <a:lnTo>
                    <a:pt x="498" y="456"/>
                  </a:lnTo>
                  <a:lnTo>
                    <a:pt x="510" y="450"/>
                  </a:lnTo>
                  <a:lnTo>
                    <a:pt x="492" y="432"/>
                  </a:lnTo>
                  <a:lnTo>
                    <a:pt x="528" y="450"/>
                  </a:lnTo>
                  <a:lnTo>
                    <a:pt x="510" y="414"/>
                  </a:lnTo>
                  <a:lnTo>
                    <a:pt x="534" y="444"/>
                  </a:lnTo>
                  <a:lnTo>
                    <a:pt x="564" y="480"/>
                  </a:lnTo>
                  <a:lnTo>
                    <a:pt x="606" y="504"/>
                  </a:lnTo>
                  <a:lnTo>
                    <a:pt x="606" y="534"/>
                  </a:lnTo>
                  <a:lnTo>
                    <a:pt x="618" y="510"/>
                  </a:lnTo>
                  <a:lnTo>
                    <a:pt x="636" y="552"/>
                  </a:lnTo>
                  <a:lnTo>
                    <a:pt x="648" y="540"/>
                  </a:lnTo>
                  <a:lnTo>
                    <a:pt x="642" y="510"/>
                  </a:lnTo>
                  <a:lnTo>
                    <a:pt x="600" y="498"/>
                  </a:lnTo>
                  <a:lnTo>
                    <a:pt x="510" y="402"/>
                  </a:lnTo>
                  <a:lnTo>
                    <a:pt x="480" y="438"/>
                  </a:lnTo>
                  <a:lnTo>
                    <a:pt x="474" y="408"/>
                  </a:lnTo>
                  <a:lnTo>
                    <a:pt x="456" y="414"/>
                  </a:lnTo>
                  <a:lnTo>
                    <a:pt x="444" y="390"/>
                  </a:lnTo>
                  <a:lnTo>
                    <a:pt x="414" y="396"/>
                  </a:lnTo>
                  <a:lnTo>
                    <a:pt x="378" y="60"/>
                  </a:lnTo>
                  <a:lnTo>
                    <a:pt x="252" y="36"/>
                  </a:lnTo>
                  <a:lnTo>
                    <a:pt x="216" y="12"/>
                  </a:lnTo>
                  <a:lnTo>
                    <a:pt x="210" y="24"/>
                  </a:lnTo>
                  <a:lnTo>
                    <a:pt x="198" y="0"/>
                  </a:lnTo>
                  <a:lnTo>
                    <a:pt x="60" y="84"/>
                  </a:lnTo>
                  <a:lnTo>
                    <a:pt x="90" y="138"/>
                  </a:lnTo>
                  <a:lnTo>
                    <a:pt x="114" y="144"/>
                  </a:lnTo>
                  <a:lnTo>
                    <a:pt x="138" y="168"/>
                  </a:lnTo>
                  <a:lnTo>
                    <a:pt x="108" y="156"/>
                  </a:lnTo>
                  <a:lnTo>
                    <a:pt x="120" y="174"/>
                  </a:lnTo>
                  <a:lnTo>
                    <a:pt x="102" y="180"/>
                  </a:lnTo>
                  <a:lnTo>
                    <a:pt x="78" y="174"/>
                  </a:lnTo>
                  <a:lnTo>
                    <a:pt x="84" y="156"/>
                  </a:lnTo>
                  <a:lnTo>
                    <a:pt x="72" y="150"/>
                  </a:lnTo>
                  <a:lnTo>
                    <a:pt x="18" y="168"/>
                  </a:lnTo>
                  <a:lnTo>
                    <a:pt x="42" y="192"/>
                  </a:lnTo>
                  <a:lnTo>
                    <a:pt x="30" y="192"/>
                  </a:lnTo>
                  <a:lnTo>
                    <a:pt x="36" y="216"/>
                  </a:lnTo>
                  <a:lnTo>
                    <a:pt x="78" y="228"/>
                  </a:lnTo>
                  <a:lnTo>
                    <a:pt x="78" y="240"/>
                  </a:lnTo>
                  <a:lnTo>
                    <a:pt x="114" y="228"/>
                  </a:lnTo>
                  <a:lnTo>
                    <a:pt x="102" y="234"/>
                  </a:lnTo>
                  <a:lnTo>
                    <a:pt x="102" y="270"/>
                  </a:lnTo>
                  <a:lnTo>
                    <a:pt x="54" y="282"/>
                  </a:lnTo>
                  <a:lnTo>
                    <a:pt x="54" y="288"/>
                  </a:lnTo>
                </a:path>
              </a:pathLst>
            </a:custGeom>
            <a:noFill/>
            <a:ln w="9525">
              <a:solidFill>
                <a:srgbClr val="000000"/>
              </a:solidFill>
              <a:prstDash val="solid"/>
              <a:round/>
              <a:headEnd/>
              <a:tailEnd/>
            </a:ln>
          </p:spPr>
          <p:txBody>
            <a:bodyPr/>
            <a:lstStyle/>
            <a:p>
              <a:endParaRPr lang="en-US"/>
            </a:p>
          </p:txBody>
        </p:sp>
        <p:sp>
          <p:nvSpPr>
            <p:cNvPr id="2059" name="Freeform 510"/>
            <p:cNvSpPr>
              <a:spLocks/>
            </p:cNvSpPr>
            <p:nvPr/>
          </p:nvSpPr>
          <p:spPr bwMode="auto">
            <a:xfrm>
              <a:off x="1689" y="2184"/>
              <a:ext cx="420" cy="492"/>
            </a:xfrm>
            <a:custGeom>
              <a:avLst/>
              <a:gdLst>
                <a:gd name="T0" fmla="*/ 360 w 420"/>
                <a:gd name="T1" fmla="*/ 492 h 492"/>
                <a:gd name="T2" fmla="*/ 222 w 420"/>
                <a:gd name="T3" fmla="*/ 468 h 492"/>
                <a:gd name="T4" fmla="*/ 0 w 420"/>
                <a:gd name="T5" fmla="*/ 336 h 492"/>
                <a:gd name="T6" fmla="*/ 6 w 420"/>
                <a:gd name="T7" fmla="*/ 318 h 492"/>
                <a:gd name="T8" fmla="*/ 12 w 420"/>
                <a:gd name="T9" fmla="*/ 318 h 492"/>
                <a:gd name="T10" fmla="*/ 24 w 420"/>
                <a:gd name="T11" fmla="*/ 312 h 492"/>
                <a:gd name="T12" fmla="*/ 18 w 420"/>
                <a:gd name="T13" fmla="*/ 276 h 492"/>
                <a:gd name="T14" fmla="*/ 36 w 420"/>
                <a:gd name="T15" fmla="*/ 252 h 492"/>
                <a:gd name="T16" fmla="*/ 36 w 420"/>
                <a:gd name="T17" fmla="*/ 234 h 492"/>
                <a:gd name="T18" fmla="*/ 72 w 420"/>
                <a:gd name="T19" fmla="*/ 210 h 492"/>
                <a:gd name="T20" fmla="*/ 48 w 420"/>
                <a:gd name="T21" fmla="*/ 144 h 492"/>
                <a:gd name="T22" fmla="*/ 48 w 420"/>
                <a:gd name="T23" fmla="*/ 138 h 492"/>
                <a:gd name="T24" fmla="*/ 60 w 420"/>
                <a:gd name="T25" fmla="*/ 66 h 492"/>
                <a:gd name="T26" fmla="*/ 72 w 420"/>
                <a:gd name="T27" fmla="*/ 60 h 492"/>
                <a:gd name="T28" fmla="*/ 96 w 420"/>
                <a:gd name="T29" fmla="*/ 72 h 492"/>
                <a:gd name="T30" fmla="*/ 114 w 420"/>
                <a:gd name="T31" fmla="*/ 0 h 492"/>
                <a:gd name="T32" fmla="*/ 420 w 420"/>
                <a:gd name="T33" fmla="*/ 54 h 492"/>
                <a:gd name="T34" fmla="*/ 372 w 420"/>
                <a:gd name="T35" fmla="*/ 408 h 492"/>
                <a:gd name="T36" fmla="*/ 360 w 420"/>
                <a:gd name="T37" fmla="*/ 492 h 49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0"/>
                <a:gd name="T58" fmla="*/ 0 h 492"/>
                <a:gd name="T59" fmla="*/ 420 w 420"/>
                <a:gd name="T60" fmla="*/ 492 h 49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0" h="492">
                  <a:moveTo>
                    <a:pt x="360" y="492"/>
                  </a:moveTo>
                  <a:lnTo>
                    <a:pt x="222" y="468"/>
                  </a:lnTo>
                  <a:lnTo>
                    <a:pt x="0" y="336"/>
                  </a:lnTo>
                  <a:lnTo>
                    <a:pt x="6" y="318"/>
                  </a:lnTo>
                  <a:lnTo>
                    <a:pt x="12" y="318"/>
                  </a:lnTo>
                  <a:lnTo>
                    <a:pt x="24" y="312"/>
                  </a:lnTo>
                  <a:lnTo>
                    <a:pt x="18" y="276"/>
                  </a:lnTo>
                  <a:lnTo>
                    <a:pt x="36" y="252"/>
                  </a:lnTo>
                  <a:lnTo>
                    <a:pt x="36" y="234"/>
                  </a:lnTo>
                  <a:lnTo>
                    <a:pt x="72" y="210"/>
                  </a:lnTo>
                  <a:lnTo>
                    <a:pt x="48" y="144"/>
                  </a:lnTo>
                  <a:lnTo>
                    <a:pt x="48" y="138"/>
                  </a:lnTo>
                  <a:lnTo>
                    <a:pt x="60" y="66"/>
                  </a:lnTo>
                  <a:lnTo>
                    <a:pt x="72" y="60"/>
                  </a:lnTo>
                  <a:lnTo>
                    <a:pt x="96" y="72"/>
                  </a:lnTo>
                  <a:lnTo>
                    <a:pt x="114" y="0"/>
                  </a:lnTo>
                  <a:lnTo>
                    <a:pt x="420" y="54"/>
                  </a:lnTo>
                  <a:lnTo>
                    <a:pt x="372" y="408"/>
                  </a:lnTo>
                  <a:lnTo>
                    <a:pt x="360" y="492"/>
                  </a:lnTo>
                  <a:close/>
                </a:path>
              </a:pathLst>
            </a:custGeom>
            <a:solidFill>
              <a:srgbClr val="E8D898"/>
            </a:solidFill>
            <a:ln w="9525">
              <a:solidFill>
                <a:srgbClr val="E8D898"/>
              </a:solidFill>
              <a:prstDash val="solid"/>
              <a:round/>
              <a:headEnd/>
              <a:tailEnd/>
            </a:ln>
          </p:spPr>
          <p:txBody>
            <a:bodyPr/>
            <a:lstStyle/>
            <a:p>
              <a:endParaRPr lang="en-US"/>
            </a:p>
          </p:txBody>
        </p:sp>
        <p:sp>
          <p:nvSpPr>
            <p:cNvPr id="2060" name="Freeform 511"/>
            <p:cNvSpPr>
              <a:spLocks/>
            </p:cNvSpPr>
            <p:nvPr/>
          </p:nvSpPr>
          <p:spPr bwMode="auto">
            <a:xfrm>
              <a:off x="1689" y="2184"/>
              <a:ext cx="420" cy="498"/>
            </a:xfrm>
            <a:custGeom>
              <a:avLst/>
              <a:gdLst>
                <a:gd name="T0" fmla="*/ 360 w 420"/>
                <a:gd name="T1" fmla="*/ 492 h 498"/>
                <a:gd name="T2" fmla="*/ 222 w 420"/>
                <a:gd name="T3" fmla="*/ 468 h 498"/>
                <a:gd name="T4" fmla="*/ 0 w 420"/>
                <a:gd name="T5" fmla="*/ 336 h 498"/>
                <a:gd name="T6" fmla="*/ 6 w 420"/>
                <a:gd name="T7" fmla="*/ 318 h 498"/>
                <a:gd name="T8" fmla="*/ 12 w 420"/>
                <a:gd name="T9" fmla="*/ 318 h 498"/>
                <a:gd name="T10" fmla="*/ 24 w 420"/>
                <a:gd name="T11" fmla="*/ 312 h 498"/>
                <a:gd name="T12" fmla="*/ 18 w 420"/>
                <a:gd name="T13" fmla="*/ 276 h 498"/>
                <a:gd name="T14" fmla="*/ 36 w 420"/>
                <a:gd name="T15" fmla="*/ 252 h 498"/>
                <a:gd name="T16" fmla="*/ 36 w 420"/>
                <a:gd name="T17" fmla="*/ 234 h 498"/>
                <a:gd name="T18" fmla="*/ 72 w 420"/>
                <a:gd name="T19" fmla="*/ 210 h 498"/>
                <a:gd name="T20" fmla="*/ 48 w 420"/>
                <a:gd name="T21" fmla="*/ 144 h 498"/>
                <a:gd name="T22" fmla="*/ 48 w 420"/>
                <a:gd name="T23" fmla="*/ 138 h 498"/>
                <a:gd name="T24" fmla="*/ 60 w 420"/>
                <a:gd name="T25" fmla="*/ 66 h 498"/>
                <a:gd name="T26" fmla="*/ 72 w 420"/>
                <a:gd name="T27" fmla="*/ 60 h 498"/>
                <a:gd name="T28" fmla="*/ 96 w 420"/>
                <a:gd name="T29" fmla="*/ 72 h 498"/>
                <a:gd name="T30" fmla="*/ 114 w 420"/>
                <a:gd name="T31" fmla="*/ 0 h 498"/>
                <a:gd name="T32" fmla="*/ 420 w 420"/>
                <a:gd name="T33" fmla="*/ 54 h 498"/>
                <a:gd name="T34" fmla="*/ 372 w 420"/>
                <a:gd name="T35" fmla="*/ 408 h 498"/>
                <a:gd name="T36" fmla="*/ 360 w 420"/>
                <a:gd name="T37" fmla="*/ 492 h 498"/>
                <a:gd name="T38" fmla="*/ 360 w 420"/>
                <a:gd name="T39" fmla="*/ 498 h 49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0"/>
                <a:gd name="T61" fmla="*/ 0 h 498"/>
                <a:gd name="T62" fmla="*/ 420 w 420"/>
                <a:gd name="T63" fmla="*/ 498 h 49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0" h="498">
                  <a:moveTo>
                    <a:pt x="360" y="492"/>
                  </a:moveTo>
                  <a:lnTo>
                    <a:pt x="222" y="468"/>
                  </a:lnTo>
                  <a:lnTo>
                    <a:pt x="0" y="336"/>
                  </a:lnTo>
                  <a:lnTo>
                    <a:pt x="6" y="318"/>
                  </a:lnTo>
                  <a:lnTo>
                    <a:pt x="12" y="318"/>
                  </a:lnTo>
                  <a:lnTo>
                    <a:pt x="24" y="312"/>
                  </a:lnTo>
                  <a:lnTo>
                    <a:pt x="18" y="276"/>
                  </a:lnTo>
                  <a:lnTo>
                    <a:pt x="36" y="252"/>
                  </a:lnTo>
                  <a:lnTo>
                    <a:pt x="36" y="234"/>
                  </a:lnTo>
                  <a:lnTo>
                    <a:pt x="72" y="210"/>
                  </a:lnTo>
                  <a:lnTo>
                    <a:pt x="48" y="144"/>
                  </a:lnTo>
                  <a:lnTo>
                    <a:pt x="48" y="138"/>
                  </a:lnTo>
                  <a:lnTo>
                    <a:pt x="60" y="66"/>
                  </a:lnTo>
                  <a:lnTo>
                    <a:pt x="72" y="60"/>
                  </a:lnTo>
                  <a:lnTo>
                    <a:pt x="96" y="72"/>
                  </a:lnTo>
                  <a:lnTo>
                    <a:pt x="114" y="0"/>
                  </a:lnTo>
                  <a:lnTo>
                    <a:pt x="420" y="54"/>
                  </a:lnTo>
                  <a:lnTo>
                    <a:pt x="372" y="408"/>
                  </a:lnTo>
                  <a:lnTo>
                    <a:pt x="360" y="492"/>
                  </a:lnTo>
                  <a:lnTo>
                    <a:pt x="360" y="498"/>
                  </a:lnTo>
                </a:path>
              </a:pathLst>
            </a:custGeom>
            <a:noFill/>
            <a:ln w="9525">
              <a:solidFill>
                <a:srgbClr val="000000"/>
              </a:solidFill>
              <a:prstDash val="solid"/>
              <a:round/>
              <a:headEnd/>
              <a:tailEnd/>
            </a:ln>
          </p:spPr>
          <p:txBody>
            <a:bodyPr/>
            <a:lstStyle/>
            <a:p>
              <a:endParaRPr lang="en-US"/>
            </a:p>
          </p:txBody>
        </p:sp>
        <p:sp>
          <p:nvSpPr>
            <p:cNvPr id="2061" name="Freeform 512"/>
            <p:cNvSpPr>
              <a:spLocks/>
            </p:cNvSpPr>
            <p:nvPr/>
          </p:nvSpPr>
          <p:spPr bwMode="auto">
            <a:xfrm>
              <a:off x="2997" y="2322"/>
              <a:ext cx="312" cy="282"/>
            </a:xfrm>
            <a:custGeom>
              <a:avLst/>
              <a:gdLst>
                <a:gd name="T0" fmla="*/ 228 w 312"/>
                <a:gd name="T1" fmla="*/ 276 h 282"/>
                <a:gd name="T2" fmla="*/ 42 w 312"/>
                <a:gd name="T3" fmla="*/ 282 h 282"/>
                <a:gd name="T4" fmla="*/ 42 w 312"/>
                <a:gd name="T5" fmla="*/ 240 h 282"/>
                <a:gd name="T6" fmla="*/ 12 w 312"/>
                <a:gd name="T7" fmla="*/ 228 h 282"/>
                <a:gd name="T8" fmla="*/ 12 w 312"/>
                <a:gd name="T9" fmla="*/ 96 h 282"/>
                <a:gd name="T10" fmla="*/ 0 w 312"/>
                <a:gd name="T11" fmla="*/ 6 h 282"/>
                <a:gd name="T12" fmla="*/ 282 w 312"/>
                <a:gd name="T13" fmla="*/ 0 h 282"/>
                <a:gd name="T14" fmla="*/ 288 w 312"/>
                <a:gd name="T15" fmla="*/ 18 h 282"/>
                <a:gd name="T16" fmla="*/ 270 w 312"/>
                <a:gd name="T17" fmla="*/ 36 h 282"/>
                <a:gd name="T18" fmla="*/ 312 w 312"/>
                <a:gd name="T19" fmla="*/ 36 h 282"/>
                <a:gd name="T20" fmla="*/ 312 w 312"/>
                <a:gd name="T21" fmla="*/ 42 h 282"/>
                <a:gd name="T22" fmla="*/ 300 w 312"/>
                <a:gd name="T23" fmla="*/ 60 h 282"/>
                <a:gd name="T24" fmla="*/ 300 w 312"/>
                <a:gd name="T25" fmla="*/ 72 h 282"/>
                <a:gd name="T26" fmla="*/ 282 w 312"/>
                <a:gd name="T27" fmla="*/ 84 h 282"/>
                <a:gd name="T28" fmla="*/ 294 w 312"/>
                <a:gd name="T29" fmla="*/ 102 h 282"/>
                <a:gd name="T30" fmla="*/ 282 w 312"/>
                <a:gd name="T31" fmla="*/ 114 h 282"/>
                <a:gd name="T32" fmla="*/ 264 w 312"/>
                <a:gd name="T33" fmla="*/ 138 h 282"/>
                <a:gd name="T34" fmla="*/ 264 w 312"/>
                <a:gd name="T35" fmla="*/ 162 h 282"/>
                <a:gd name="T36" fmla="*/ 234 w 312"/>
                <a:gd name="T37" fmla="*/ 198 h 282"/>
                <a:gd name="T38" fmla="*/ 234 w 312"/>
                <a:gd name="T39" fmla="*/ 222 h 282"/>
                <a:gd name="T40" fmla="*/ 222 w 312"/>
                <a:gd name="T41" fmla="*/ 222 h 282"/>
                <a:gd name="T42" fmla="*/ 228 w 312"/>
                <a:gd name="T43" fmla="*/ 240 h 282"/>
                <a:gd name="T44" fmla="*/ 234 w 312"/>
                <a:gd name="T45" fmla="*/ 240 h 282"/>
                <a:gd name="T46" fmla="*/ 228 w 312"/>
                <a:gd name="T47" fmla="*/ 252 h 282"/>
                <a:gd name="T48" fmla="*/ 240 w 312"/>
                <a:gd name="T49" fmla="*/ 258 h 282"/>
                <a:gd name="T50" fmla="*/ 228 w 312"/>
                <a:gd name="T51" fmla="*/ 276 h 28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12"/>
                <a:gd name="T79" fmla="*/ 0 h 282"/>
                <a:gd name="T80" fmla="*/ 312 w 312"/>
                <a:gd name="T81" fmla="*/ 282 h 28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12" h="282">
                  <a:moveTo>
                    <a:pt x="228" y="276"/>
                  </a:moveTo>
                  <a:lnTo>
                    <a:pt x="42" y="282"/>
                  </a:lnTo>
                  <a:lnTo>
                    <a:pt x="42" y="240"/>
                  </a:lnTo>
                  <a:lnTo>
                    <a:pt x="12" y="228"/>
                  </a:lnTo>
                  <a:lnTo>
                    <a:pt x="12" y="96"/>
                  </a:lnTo>
                  <a:lnTo>
                    <a:pt x="0" y="6"/>
                  </a:lnTo>
                  <a:lnTo>
                    <a:pt x="282" y="0"/>
                  </a:lnTo>
                  <a:lnTo>
                    <a:pt x="288" y="18"/>
                  </a:lnTo>
                  <a:lnTo>
                    <a:pt x="270" y="36"/>
                  </a:lnTo>
                  <a:lnTo>
                    <a:pt x="312" y="36"/>
                  </a:lnTo>
                  <a:lnTo>
                    <a:pt x="312" y="42"/>
                  </a:lnTo>
                  <a:lnTo>
                    <a:pt x="300" y="60"/>
                  </a:lnTo>
                  <a:lnTo>
                    <a:pt x="300" y="72"/>
                  </a:lnTo>
                  <a:lnTo>
                    <a:pt x="282" y="84"/>
                  </a:lnTo>
                  <a:lnTo>
                    <a:pt x="294" y="102"/>
                  </a:lnTo>
                  <a:lnTo>
                    <a:pt x="282" y="114"/>
                  </a:lnTo>
                  <a:lnTo>
                    <a:pt x="264" y="138"/>
                  </a:lnTo>
                  <a:lnTo>
                    <a:pt x="264" y="162"/>
                  </a:lnTo>
                  <a:lnTo>
                    <a:pt x="234" y="198"/>
                  </a:lnTo>
                  <a:lnTo>
                    <a:pt x="234" y="222"/>
                  </a:lnTo>
                  <a:lnTo>
                    <a:pt x="222" y="222"/>
                  </a:lnTo>
                  <a:lnTo>
                    <a:pt x="228" y="240"/>
                  </a:lnTo>
                  <a:lnTo>
                    <a:pt x="234" y="240"/>
                  </a:lnTo>
                  <a:lnTo>
                    <a:pt x="228" y="252"/>
                  </a:lnTo>
                  <a:lnTo>
                    <a:pt x="240" y="258"/>
                  </a:lnTo>
                  <a:lnTo>
                    <a:pt x="228" y="276"/>
                  </a:lnTo>
                  <a:close/>
                </a:path>
              </a:pathLst>
            </a:custGeom>
            <a:solidFill>
              <a:srgbClr val="FFAA00"/>
            </a:solidFill>
            <a:ln w="9525">
              <a:solidFill>
                <a:srgbClr val="FFAA00"/>
              </a:solidFill>
              <a:prstDash val="solid"/>
              <a:round/>
              <a:headEnd/>
              <a:tailEnd/>
            </a:ln>
          </p:spPr>
          <p:txBody>
            <a:bodyPr/>
            <a:lstStyle/>
            <a:p>
              <a:endParaRPr lang="en-US"/>
            </a:p>
          </p:txBody>
        </p:sp>
        <p:sp>
          <p:nvSpPr>
            <p:cNvPr id="2062" name="Freeform 513"/>
            <p:cNvSpPr>
              <a:spLocks/>
            </p:cNvSpPr>
            <p:nvPr/>
          </p:nvSpPr>
          <p:spPr bwMode="auto">
            <a:xfrm>
              <a:off x="2997" y="2322"/>
              <a:ext cx="312" cy="282"/>
            </a:xfrm>
            <a:custGeom>
              <a:avLst/>
              <a:gdLst>
                <a:gd name="T0" fmla="*/ 228 w 312"/>
                <a:gd name="T1" fmla="*/ 276 h 282"/>
                <a:gd name="T2" fmla="*/ 42 w 312"/>
                <a:gd name="T3" fmla="*/ 282 h 282"/>
                <a:gd name="T4" fmla="*/ 42 w 312"/>
                <a:gd name="T5" fmla="*/ 240 h 282"/>
                <a:gd name="T6" fmla="*/ 12 w 312"/>
                <a:gd name="T7" fmla="*/ 228 h 282"/>
                <a:gd name="T8" fmla="*/ 12 w 312"/>
                <a:gd name="T9" fmla="*/ 96 h 282"/>
                <a:gd name="T10" fmla="*/ 0 w 312"/>
                <a:gd name="T11" fmla="*/ 6 h 282"/>
                <a:gd name="T12" fmla="*/ 282 w 312"/>
                <a:gd name="T13" fmla="*/ 0 h 282"/>
                <a:gd name="T14" fmla="*/ 288 w 312"/>
                <a:gd name="T15" fmla="*/ 18 h 282"/>
                <a:gd name="T16" fmla="*/ 270 w 312"/>
                <a:gd name="T17" fmla="*/ 36 h 282"/>
                <a:gd name="T18" fmla="*/ 312 w 312"/>
                <a:gd name="T19" fmla="*/ 36 h 282"/>
                <a:gd name="T20" fmla="*/ 312 w 312"/>
                <a:gd name="T21" fmla="*/ 42 h 282"/>
                <a:gd name="T22" fmla="*/ 300 w 312"/>
                <a:gd name="T23" fmla="*/ 60 h 282"/>
                <a:gd name="T24" fmla="*/ 300 w 312"/>
                <a:gd name="T25" fmla="*/ 72 h 282"/>
                <a:gd name="T26" fmla="*/ 282 w 312"/>
                <a:gd name="T27" fmla="*/ 84 h 282"/>
                <a:gd name="T28" fmla="*/ 294 w 312"/>
                <a:gd name="T29" fmla="*/ 102 h 282"/>
                <a:gd name="T30" fmla="*/ 282 w 312"/>
                <a:gd name="T31" fmla="*/ 114 h 282"/>
                <a:gd name="T32" fmla="*/ 264 w 312"/>
                <a:gd name="T33" fmla="*/ 138 h 282"/>
                <a:gd name="T34" fmla="*/ 264 w 312"/>
                <a:gd name="T35" fmla="*/ 162 h 282"/>
                <a:gd name="T36" fmla="*/ 234 w 312"/>
                <a:gd name="T37" fmla="*/ 198 h 282"/>
                <a:gd name="T38" fmla="*/ 234 w 312"/>
                <a:gd name="T39" fmla="*/ 222 h 282"/>
                <a:gd name="T40" fmla="*/ 222 w 312"/>
                <a:gd name="T41" fmla="*/ 222 h 282"/>
                <a:gd name="T42" fmla="*/ 228 w 312"/>
                <a:gd name="T43" fmla="*/ 240 h 282"/>
                <a:gd name="T44" fmla="*/ 234 w 312"/>
                <a:gd name="T45" fmla="*/ 240 h 282"/>
                <a:gd name="T46" fmla="*/ 228 w 312"/>
                <a:gd name="T47" fmla="*/ 252 h 282"/>
                <a:gd name="T48" fmla="*/ 240 w 312"/>
                <a:gd name="T49" fmla="*/ 258 h 282"/>
                <a:gd name="T50" fmla="*/ 228 w 312"/>
                <a:gd name="T51" fmla="*/ 276 h 282"/>
                <a:gd name="T52" fmla="*/ 228 w 312"/>
                <a:gd name="T53" fmla="*/ 282 h 28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12"/>
                <a:gd name="T82" fmla="*/ 0 h 282"/>
                <a:gd name="T83" fmla="*/ 312 w 312"/>
                <a:gd name="T84" fmla="*/ 282 h 28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12" h="282">
                  <a:moveTo>
                    <a:pt x="228" y="276"/>
                  </a:moveTo>
                  <a:lnTo>
                    <a:pt x="42" y="282"/>
                  </a:lnTo>
                  <a:lnTo>
                    <a:pt x="42" y="240"/>
                  </a:lnTo>
                  <a:lnTo>
                    <a:pt x="12" y="228"/>
                  </a:lnTo>
                  <a:lnTo>
                    <a:pt x="12" y="96"/>
                  </a:lnTo>
                  <a:lnTo>
                    <a:pt x="0" y="6"/>
                  </a:lnTo>
                  <a:lnTo>
                    <a:pt x="282" y="0"/>
                  </a:lnTo>
                  <a:lnTo>
                    <a:pt x="288" y="18"/>
                  </a:lnTo>
                  <a:lnTo>
                    <a:pt x="270" y="36"/>
                  </a:lnTo>
                  <a:lnTo>
                    <a:pt x="312" y="36"/>
                  </a:lnTo>
                  <a:lnTo>
                    <a:pt x="312" y="42"/>
                  </a:lnTo>
                  <a:lnTo>
                    <a:pt x="300" y="60"/>
                  </a:lnTo>
                  <a:lnTo>
                    <a:pt x="300" y="72"/>
                  </a:lnTo>
                  <a:lnTo>
                    <a:pt x="282" y="84"/>
                  </a:lnTo>
                  <a:lnTo>
                    <a:pt x="294" y="102"/>
                  </a:lnTo>
                  <a:lnTo>
                    <a:pt x="282" y="114"/>
                  </a:lnTo>
                  <a:lnTo>
                    <a:pt x="264" y="138"/>
                  </a:lnTo>
                  <a:lnTo>
                    <a:pt x="264" y="162"/>
                  </a:lnTo>
                  <a:lnTo>
                    <a:pt x="234" y="198"/>
                  </a:lnTo>
                  <a:lnTo>
                    <a:pt x="234" y="222"/>
                  </a:lnTo>
                  <a:lnTo>
                    <a:pt x="222" y="222"/>
                  </a:lnTo>
                  <a:lnTo>
                    <a:pt x="228" y="240"/>
                  </a:lnTo>
                  <a:lnTo>
                    <a:pt x="234" y="240"/>
                  </a:lnTo>
                  <a:lnTo>
                    <a:pt x="228" y="252"/>
                  </a:lnTo>
                  <a:lnTo>
                    <a:pt x="240" y="258"/>
                  </a:lnTo>
                  <a:lnTo>
                    <a:pt x="228" y="276"/>
                  </a:lnTo>
                  <a:lnTo>
                    <a:pt x="228" y="282"/>
                  </a:lnTo>
                </a:path>
              </a:pathLst>
            </a:custGeom>
            <a:noFill/>
            <a:ln w="9525">
              <a:solidFill>
                <a:srgbClr val="000000"/>
              </a:solidFill>
              <a:prstDash val="solid"/>
              <a:round/>
              <a:headEnd/>
              <a:tailEnd/>
            </a:ln>
          </p:spPr>
          <p:txBody>
            <a:bodyPr/>
            <a:lstStyle/>
            <a:p>
              <a:endParaRPr lang="en-US"/>
            </a:p>
          </p:txBody>
        </p:sp>
        <p:sp>
          <p:nvSpPr>
            <p:cNvPr id="2063" name="Freeform 514"/>
            <p:cNvSpPr>
              <a:spLocks/>
            </p:cNvSpPr>
            <p:nvPr/>
          </p:nvSpPr>
          <p:spPr bwMode="auto">
            <a:xfrm>
              <a:off x="1263" y="1662"/>
              <a:ext cx="498" cy="840"/>
            </a:xfrm>
            <a:custGeom>
              <a:avLst/>
              <a:gdLst>
                <a:gd name="T0" fmla="*/ 432 w 498"/>
                <a:gd name="T1" fmla="*/ 840 h 840"/>
                <a:gd name="T2" fmla="*/ 276 w 498"/>
                <a:gd name="T3" fmla="*/ 822 h 840"/>
                <a:gd name="T4" fmla="*/ 270 w 498"/>
                <a:gd name="T5" fmla="*/ 762 h 840"/>
                <a:gd name="T6" fmla="*/ 240 w 498"/>
                <a:gd name="T7" fmla="*/ 714 h 840"/>
                <a:gd name="T8" fmla="*/ 222 w 498"/>
                <a:gd name="T9" fmla="*/ 708 h 840"/>
                <a:gd name="T10" fmla="*/ 222 w 498"/>
                <a:gd name="T11" fmla="*/ 690 h 840"/>
                <a:gd name="T12" fmla="*/ 180 w 498"/>
                <a:gd name="T13" fmla="*/ 672 h 840"/>
                <a:gd name="T14" fmla="*/ 162 w 498"/>
                <a:gd name="T15" fmla="*/ 642 h 840"/>
                <a:gd name="T16" fmla="*/ 108 w 498"/>
                <a:gd name="T17" fmla="*/ 630 h 840"/>
                <a:gd name="T18" fmla="*/ 96 w 498"/>
                <a:gd name="T19" fmla="*/ 618 h 840"/>
                <a:gd name="T20" fmla="*/ 108 w 498"/>
                <a:gd name="T21" fmla="*/ 570 h 840"/>
                <a:gd name="T22" fmla="*/ 96 w 498"/>
                <a:gd name="T23" fmla="*/ 564 h 840"/>
                <a:gd name="T24" fmla="*/ 102 w 498"/>
                <a:gd name="T25" fmla="*/ 546 h 840"/>
                <a:gd name="T26" fmla="*/ 54 w 498"/>
                <a:gd name="T27" fmla="*/ 462 h 840"/>
                <a:gd name="T28" fmla="*/ 60 w 498"/>
                <a:gd name="T29" fmla="*/ 444 h 840"/>
                <a:gd name="T30" fmla="*/ 72 w 498"/>
                <a:gd name="T31" fmla="*/ 420 h 840"/>
                <a:gd name="T32" fmla="*/ 48 w 498"/>
                <a:gd name="T33" fmla="*/ 384 h 840"/>
                <a:gd name="T34" fmla="*/ 48 w 498"/>
                <a:gd name="T35" fmla="*/ 342 h 840"/>
                <a:gd name="T36" fmla="*/ 78 w 498"/>
                <a:gd name="T37" fmla="*/ 372 h 840"/>
                <a:gd name="T38" fmla="*/ 60 w 498"/>
                <a:gd name="T39" fmla="*/ 330 h 840"/>
                <a:gd name="T40" fmla="*/ 78 w 498"/>
                <a:gd name="T41" fmla="*/ 330 h 840"/>
                <a:gd name="T42" fmla="*/ 60 w 498"/>
                <a:gd name="T43" fmla="*/ 312 h 840"/>
                <a:gd name="T44" fmla="*/ 54 w 498"/>
                <a:gd name="T45" fmla="*/ 342 h 840"/>
                <a:gd name="T46" fmla="*/ 36 w 498"/>
                <a:gd name="T47" fmla="*/ 312 h 840"/>
                <a:gd name="T48" fmla="*/ 30 w 498"/>
                <a:gd name="T49" fmla="*/ 318 h 840"/>
                <a:gd name="T50" fmla="*/ 36 w 498"/>
                <a:gd name="T51" fmla="*/ 300 h 840"/>
                <a:gd name="T52" fmla="*/ 6 w 498"/>
                <a:gd name="T53" fmla="*/ 234 h 840"/>
                <a:gd name="T54" fmla="*/ 18 w 498"/>
                <a:gd name="T55" fmla="*/ 168 h 840"/>
                <a:gd name="T56" fmla="*/ 0 w 498"/>
                <a:gd name="T57" fmla="*/ 108 h 840"/>
                <a:gd name="T58" fmla="*/ 30 w 498"/>
                <a:gd name="T59" fmla="*/ 72 h 840"/>
                <a:gd name="T60" fmla="*/ 48 w 498"/>
                <a:gd name="T61" fmla="*/ 0 h 840"/>
                <a:gd name="T62" fmla="*/ 282 w 498"/>
                <a:gd name="T63" fmla="*/ 60 h 840"/>
                <a:gd name="T64" fmla="*/ 222 w 498"/>
                <a:gd name="T65" fmla="*/ 294 h 840"/>
                <a:gd name="T66" fmla="*/ 474 w 498"/>
                <a:gd name="T67" fmla="*/ 666 h 840"/>
                <a:gd name="T68" fmla="*/ 498 w 498"/>
                <a:gd name="T69" fmla="*/ 732 h 840"/>
                <a:gd name="T70" fmla="*/ 462 w 498"/>
                <a:gd name="T71" fmla="*/ 756 h 840"/>
                <a:gd name="T72" fmla="*/ 462 w 498"/>
                <a:gd name="T73" fmla="*/ 774 h 840"/>
                <a:gd name="T74" fmla="*/ 444 w 498"/>
                <a:gd name="T75" fmla="*/ 798 h 840"/>
                <a:gd name="T76" fmla="*/ 450 w 498"/>
                <a:gd name="T77" fmla="*/ 834 h 840"/>
                <a:gd name="T78" fmla="*/ 438 w 498"/>
                <a:gd name="T79" fmla="*/ 840 h 840"/>
                <a:gd name="T80" fmla="*/ 432 w 498"/>
                <a:gd name="T81" fmla="*/ 840 h 84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98"/>
                <a:gd name="T124" fmla="*/ 0 h 840"/>
                <a:gd name="T125" fmla="*/ 498 w 498"/>
                <a:gd name="T126" fmla="*/ 840 h 84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98" h="840">
                  <a:moveTo>
                    <a:pt x="432" y="840"/>
                  </a:moveTo>
                  <a:lnTo>
                    <a:pt x="276" y="822"/>
                  </a:lnTo>
                  <a:lnTo>
                    <a:pt x="270" y="762"/>
                  </a:lnTo>
                  <a:lnTo>
                    <a:pt x="240" y="714"/>
                  </a:lnTo>
                  <a:lnTo>
                    <a:pt x="222" y="708"/>
                  </a:lnTo>
                  <a:lnTo>
                    <a:pt x="222" y="690"/>
                  </a:lnTo>
                  <a:lnTo>
                    <a:pt x="180" y="672"/>
                  </a:lnTo>
                  <a:lnTo>
                    <a:pt x="162" y="642"/>
                  </a:lnTo>
                  <a:lnTo>
                    <a:pt x="108" y="630"/>
                  </a:lnTo>
                  <a:lnTo>
                    <a:pt x="96" y="618"/>
                  </a:lnTo>
                  <a:lnTo>
                    <a:pt x="108" y="570"/>
                  </a:lnTo>
                  <a:lnTo>
                    <a:pt x="96" y="564"/>
                  </a:lnTo>
                  <a:lnTo>
                    <a:pt x="102" y="546"/>
                  </a:lnTo>
                  <a:lnTo>
                    <a:pt x="54" y="462"/>
                  </a:lnTo>
                  <a:lnTo>
                    <a:pt x="60" y="444"/>
                  </a:lnTo>
                  <a:lnTo>
                    <a:pt x="72" y="420"/>
                  </a:lnTo>
                  <a:lnTo>
                    <a:pt x="48" y="384"/>
                  </a:lnTo>
                  <a:lnTo>
                    <a:pt x="48" y="342"/>
                  </a:lnTo>
                  <a:lnTo>
                    <a:pt x="78" y="372"/>
                  </a:lnTo>
                  <a:lnTo>
                    <a:pt x="60" y="330"/>
                  </a:lnTo>
                  <a:lnTo>
                    <a:pt x="78" y="330"/>
                  </a:lnTo>
                  <a:lnTo>
                    <a:pt x="60" y="312"/>
                  </a:lnTo>
                  <a:lnTo>
                    <a:pt x="54" y="342"/>
                  </a:lnTo>
                  <a:lnTo>
                    <a:pt x="36" y="312"/>
                  </a:lnTo>
                  <a:lnTo>
                    <a:pt x="30" y="318"/>
                  </a:lnTo>
                  <a:lnTo>
                    <a:pt x="36" y="300"/>
                  </a:lnTo>
                  <a:lnTo>
                    <a:pt x="6" y="234"/>
                  </a:lnTo>
                  <a:lnTo>
                    <a:pt x="18" y="168"/>
                  </a:lnTo>
                  <a:lnTo>
                    <a:pt x="0" y="108"/>
                  </a:lnTo>
                  <a:lnTo>
                    <a:pt x="30" y="72"/>
                  </a:lnTo>
                  <a:lnTo>
                    <a:pt x="48" y="0"/>
                  </a:lnTo>
                  <a:lnTo>
                    <a:pt x="282" y="60"/>
                  </a:lnTo>
                  <a:lnTo>
                    <a:pt x="222" y="294"/>
                  </a:lnTo>
                  <a:lnTo>
                    <a:pt x="474" y="666"/>
                  </a:lnTo>
                  <a:lnTo>
                    <a:pt x="498" y="732"/>
                  </a:lnTo>
                  <a:lnTo>
                    <a:pt x="462" y="756"/>
                  </a:lnTo>
                  <a:lnTo>
                    <a:pt x="462" y="774"/>
                  </a:lnTo>
                  <a:lnTo>
                    <a:pt x="444" y="798"/>
                  </a:lnTo>
                  <a:lnTo>
                    <a:pt x="450" y="834"/>
                  </a:lnTo>
                  <a:lnTo>
                    <a:pt x="438" y="840"/>
                  </a:lnTo>
                  <a:lnTo>
                    <a:pt x="432" y="840"/>
                  </a:lnTo>
                  <a:close/>
                </a:path>
              </a:pathLst>
            </a:custGeom>
            <a:solidFill>
              <a:srgbClr val="E8D898"/>
            </a:solidFill>
            <a:ln w="9525">
              <a:solidFill>
                <a:srgbClr val="E8D898"/>
              </a:solidFill>
              <a:prstDash val="solid"/>
              <a:round/>
              <a:headEnd/>
              <a:tailEnd/>
            </a:ln>
          </p:spPr>
          <p:txBody>
            <a:bodyPr/>
            <a:lstStyle/>
            <a:p>
              <a:endParaRPr lang="en-US"/>
            </a:p>
          </p:txBody>
        </p:sp>
        <p:sp>
          <p:nvSpPr>
            <p:cNvPr id="2064" name="Freeform 515"/>
            <p:cNvSpPr>
              <a:spLocks/>
            </p:cNvSpPr>
            <p:nvPr/>
          </p:nvSpPr>
          <p:spPr bwMode="auto">
            <a:xfrm>
              <a:off x="1263" y="1662"/>
              <a:ext cx="498" cy="846"/>
            </a:xfrm>
            <a:custGeom>
              <a:avLst/>
              <a:gdLst>
                <a:gd name="T0" fmla="*/ 432 w 498"/>
                <a:gd name="T1" fmla="*/ 840 h 846"/>
                <a:gd name="T2" fmla="*/ 276 w 498"/>
                <a:gd name="T3" fmla="*/ 822 h 846"/>
                <a:gd name="T4" fmla="*/ 270 w 498"/>
                <a:gd name="T5" fmla="*/ 762 h 846"/>
                <a:gd name="T6" fmla="*/ 240 w 498"/>
                <a:gd name="T7" fmla="*/ 714 h 846"/>
                <a:gd name="T8" fmla="*/ 222 w 498"/>
                <a:gd name="T9" fmla="*/ 708 h 846"/>
                <a:gd name="T10" fmla="*/ 222 w 498"/>
                <a:gd name="T11" fmla="*/ 690 h 846"/>
                <a:gd name="T12" fmla="*/ 180 w 498"/>
                <a:gd name="T13" fmla="*/ 672 h 846"/>
                <a:gd name="T14" fmla="*/ 162 w 498"/>
                <a:gd name="T15" fmla="*/ 642 h 846"/>
                <a:gd name="T16" fmla="*/ 108 w 498"/>
                <a:gd name="T17" fmla="*/ 630 h 846"/>
                <a:gd name="T18" fmla="*/ 96 w 498"/>
                <a:gd name="T19" fmla="*/ 618 h 846"/>
                <a:gd name="T20" fmla="*/ 108 w 498"/>
                <a:gd name="T21" fmla="*/ 570 h 846"/>
                <a:gd name="T22" fmla="*/ 96 w 498"/>
                <a:gd name="T23" fmla="*/ 564 h 846"/>
                <a:gd name="T24" fmla="*/ 102 w 498"/>
                <a:gd name="T25" fmla="*/ 546 h 846"/>
                <a:gd name="T26" fmla="*/ 54 w 498"/>
                <a:gd name="T27" fmla="*/ 462 h 846"/>
                <a:gd name="T28" fmla="*/ 60 w 498"/>
                <a:gd name="T29" fmla="*/ 444 h 846"/>
                <a:gd name="T30" fmla="*/ 72 w 498"/>
                <a:gd name="T31" fmla="*/ 420 h 846"/>
                <a:gd name="T32" fmla="*/ 48 w 498"/>
                <a:gd name="T33" fmla="*/ 384 h 846"/>
                <a:gd name="T34" fmla="*/ 48 w 498"/>
                <a:gd name="T35" fmla="*/ 342 h 846"/>
                <a:gd name="T36" fmla="*/ 78 w 498"/>
                <a:gd name="T37" fmla="*/ 372 h 846"/>
                <a:gd name="T38" fmla="*/ 60 w 498"/>
                <a:gd name="T39" fmla="*/ 330 h 846"/>
                <a:gd name="T40" fmla="*/ 78 w 498"/>
                <a:gd name="T41" fmla="*/ 330 h 846"/>
                <a:gd name="T42" fmla="*/ 60 w 498"/>
                <a:gd name="T43" fmla="*/ 312 h 846"/>
                <a:gd name="T44" fmla="*/ 54 w 498"/>
                <a:gd name="T45" fmla="*/ 342 h 846"/>
                <a:gd name="T46" fmla="*/ 36 w 498"/>
                <a:gd name="T47" fmla="*/ 312 h 846"/>
                <a:gd name="T48" fmla="*/ 30 w 498"/>
                <a:gd name="T49" fmla="*/ 318 h 846"/>
                <a:gd name="T50" fmla="*/ 36 w 498"/>
                <a:gd name="T51" fmla="*/ 300 h 846"/>
                <a:gd name="T52" fmla="*/ 6 w 498"/>
                <a:gd name="T53" fmla="*/ 234 h 846"/>
                <a:gd name="T54" fmla="*/ 18 w 498"/>
                <a:gd name="T55" fmla="*/ 168 h 846"/>
                <a:gd name="T56" fmla="*/ 0 w 498"/>
                <a:gd name="T57" fmla="*/ 108 h 846"/>
                <a:gd name="T58" fmla="*/ 30 w 498"/>
                <a:gd name="T59" fmla="*/ 72 h 846"/>
                <a:gd name="T60" fmla="*/ 48 w 498"/>
                <a:gd name="T61" fmla="*/ 0 h 846"/>
                <a:gd name="T62" fmla="*/ 282 w 498"/>
                <a:gd name="T63" fmla="*/ 60 h 846"/>
                <a:gd name="T64" fmla="*/ 222 w 498"/>
                <a:gd name="T65" fmla="*/ 294 h 846"/>
                <a:gd name="T66" fmla="*/ 474 w 498"/>
                <a:gd name="T67" fmla="*/ 666 h 846"/>
                <a:gd name="T68" fmla="*/ 498 w 498"/>
                <a:gd name="T69" fmla="*/ 732 h 846"/>
                <a:gd name="T70" fmla="*/ 462 w 498"/>
                <a:gd name="T71" fmla="*/ 756 h 846"/>
                <a:gd name="T72" fmla="*/ 462 w 498"/>
                <a:gd name="T73" fmla="*/ 774 h 846"/>
                <a:gd name="T74" fmla="*/ 444 w 498"/>
                <a:gd name="T75" fmla="*/ 798 h 846"/>
                <a:gd name="T76" fmla="*/ 450 w 498"/>
                <a:gd name="T77" fmla="*/ 834 h 846"/>
                <a:gd name="T78" fmla="*/ 438 w 498"/>
                <a:gd name="T79" fmla="*/ 840 h 846"/>
                <a:gd name="T80" fmla="*/ 432 w 498"/>
                <a:gd name="T81" fmla="*/ 840 h 846"/>
                <a:gd name="T82" fmla="*/ 432 w 498"/>
                <a:gd name="T83" fmla="*/ 846 h 84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8"/>
                <a:gd name="T127" fmla="*/ 0 h 846"/>
                <a:gd name="T128" fmla="*/ 498 w 498"/>
                <a:gd name="T129" fmla="*/ 846 h 84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8" h="846">
                  <a:moveTo>
                    <a:pt x="432" y="840"/>
                  </a:moveTo>
                  <a:lnTo>
                    <a:pt x="276" y="822"/>
                  </a:lnTo>
                  <a:lnTo>
                    <a:pt x="270" y="762"/>
                  </a:lnTo>
                  <a:lnTo>
                    <a:pt x="240" y="714"/>
                  </a:lnTo>
                  <a:lnTo>
                    <a:pt x="222" y="708"/>
                  </a:lnTo>
                  <a:lnTo>
                    <a:pt x="222" y="690"/>
                  </a:lnTo>
                  <a:lnTo>
                    <a:pt x="180" y="672"/>
                  </a:lnTo>
                  <a:lnTo>
                    <a:pt x="162" y="642"/>
                  </a:lnTo>
                  <a:lnTo>
                    <a:pt x="108" y="630"/>
                  </a:lnTo>
                  <a:lnTo>
                    <a:pt x="96" y="618"/>
                  </a:lnTo>
                  <a:lnTo>
                    <a:pt x="108" y="570"/>
                  </a:lnTo>
                  <a:lnTo>
                    <a:pt x="96" y="564"/>
                  </a:lnTo>
                  <a:lnTo>
                    <a:pt x="102" y="546"/>
                  </a:lnTo>
                  <a:lnTo>
                    <a:pt x="54" y="462"/>
                  </a:lnTo>
                  <a:lnTo>
                    <a:pt x="60" y="444"/>
                  </a:lnTo>
                  <a:lnTo>
                    <a:pt x="72" y="420"/>
                  </a:lnTo>
                  <a:lnTo>
                    <a:pt x="48" y="384"/>
                  </a:lnTo>
                  <a:lnTo>
                    <a:pt x="48" y="342"/>
                  </a:lnTo>
                  <a:lnTo>
                    <a:pt x="78" y="372"/>
                  </a:lnTo>
                  <a:lnTo>
                    <a:pt x="60" y="330"/>
                  </a:lnTo>
                  <a:lnTo>
                    <a:pt x="78" y="330"/>
                  </a:lnTo>
                  <a:lnTo>
                    <a:pt x="60" y="312"/>
                  </a:lnTo>
                  <a:lnTo>
                    <a:pt x="54" y="342"/>
                  </a:lnTo>
                  <a:lnTo>
                    <a:pt x="36" y="312"/>
                  </a:lnTo>
                  <a:lnTo>
                    <a:pt x="30" y="318"/>
                  </a:lnTo>
                  <a:lnTo>
                    <a:pt x="36" y="300"/>
                  </a:lnTo>
                  <a:lnTo>
                    <a:pt x="6" y="234"/>
                  </a:lnTo>
                  <a:lnTo>
                    <a:pt x="18" y="168"/>
                  </a:lnTo>
                  <a:lnTo>
                    <a:pt x="0" y="108"/>
                  </a:lnTo>
                  <a:lnTo>
                    <a:pt x="30" y="72"/>
                  </a:lnTo>
                  <a:lnTo>
                    <a:pt x="48" y="0"/>
                  </a:lnTo>
                  <a:lnTo>
                    <a:pt x="282" y="60"/>
                  </a:lnTo>
                  <a:lnTo>
                    <a:pt x="222" y="294"/>
                  </a:lnTo>
                  <a:lnTo>
                    <a:pt x="474" y="666"/>
                  </a:lnTo>
                  <a:lnTo>
                    <a:pt x="498" y="732"/>
                  </a:lnTo>
                  <a:lnTo>
                    <a:pt x="462" y="756"/>
                  </a:lnTo>
                  <a:lnTo>
                    <a:pt x="462" y="774"/>
                  </a:lnTo>
                  <a:lnTo>
                    <a:pt x="444" y="798"/>
                  </a:lnTo>
                  <a:lnTo>
                    <a:pt x="450" y="834"/>
                  </a:lnTo>
                  <a:lnTo>
                    <a:pt x="438" y="840"/>
                  </a:lnTo>
                  <a:lnTo>
                    <a:pt x="432" y="840"/>
                  </a:lnTo>
                  <a:lnTo>
                    <a:pt x="432" y="846"/>
                  </a:lnTo>
                </a:path>
              </a:pathLst>
            </a:custGeom>
            <a:noFill/>
            <a:ln w="9525">
              <a:solidFill>
                <a:srgbClr val="000000"/>
              </a:solidFill>
              <a:prstDash val="solid"/>
              <a:round/>
              <a:headEnd/>
              <a:tailEnd/>
            </a:ln>
          </p:spPr>
          <p:txBody>
            <a:bodyPr/>
            <a:lstStyle/>
            <a:p>
              <a:endParaRPr lang="en-US"/>
            </a:p>
          </p:txBody>
        </p:sp>
        <p:sp>
          <p:nvSpPr>
            <p:cNvPr id="2065" name="Freeform 516"/>
            <p:cNvSpPr>
              <a:spLocks/>
            </p:cNvSpPr>
            <p:nvPr/>
          </p:nvSpPr>
          <p:spPr bwMode="auto">
            <a:xfrm>
              <a:off x="2109" y="1926"/>
              <a:ext cx="450" cy="354"/>
            </a:xfrm>
            <a:custGeom>
              <a:avLst/>
              <a:gdLst>
                <a:gd name="T0" fmla="*/ 444 w 450"/>
                <a:gd name="T1" fmla="*/ 120 h 354"/>
                <a:gd name="T2" fmla="*/ 432 w 450"/>
                <a:gd name="T3" fmla="*/ 354 h 354"/>
                <a:gd name="T4" fmla="*/ 372 w 450"/>
                <a:gd name="T5" fmla="*/ 348 h 354"/>
                <a:gd name="T6" fmla="*/ 0 w 450"/>
                <a:gd name="T7" fmla="*/ 312 h 354"/>
                <a:gd name="T8" fmla="*/ 6 w 450"/>
                <a:gd name="T9" fmla="*/ 264 h 354"/>
                <a:gd name="T10" fmla="*/ 42 w 450"/>
                <a:gd name="T11" fmla="*/ 0 h 354"/>
                <a:gd name="T12" fmla="*/ 336 w 450"/>
                <a:gd name="T13" fmla="*/ 30 h 354"/>
                <a:gd name="T14" fmla="*/ 450 w 450"/>
                <a:gd name="T15" fmla="*/ 42 h 354"/>
                <a:gd name="T16" fmla="*/ 444 w 450"/>
                <a:gd name="T17" fmla="*/ 90 h 354"/>
                <a:gd name="T18" fmla="*/ 444 w 450"/>
                <a:gd name="T19" fmla="*/ 120 h 3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50"/>
                <a:gd name="T31" fmla="*/ 0 h 354"/>
                <a:gd name="T32" fmla="*/ 450 w 450"/>
                <a:gd name="T33" fmla="*/ 354 h 3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50" h="354">
                  <a:moveTo>
                    <a:pt x="444" y="120"/>
                  </a:moveTo>
                  <a:lnTo>
                    <a:pt x="432" y="354"/>
                  </a:lnTo>
                  <a:lnTo>
                    <a:pt x="372" y="348"/>
                  </a:lnTo>
                  <a:lnTo>
                    <a:pt x="0" y="312"/>
                  </a:lnTo>
                  <a:lnTo>
                    <a:pt x="6" y="264"/>
                  </a:lnTo>
                  <a:lnTo>
                    <a:pt x="42" y="0"/>
                  </a:lnTo>
                  <a:lnTo>
                    <a:pt x="336" y="30"/>
                  </a:lnTo>
                  <a:lnTo>
                    <a:pt x="450" y="42"/>
                  </a:lnTo>
                  <a:lnTo>
                    <a:pt x="444" y="90"/>
                  </a:lnTo>
                  <a:lnTo>
                    <a:pt x="444" y="120"/>
                  </a:lnTo>
                  <a:close/>
                </a:path>
              </a:pathLst>
            </a:custGeom>
            <a:solidFill>
              <a:srgbClr val="E8D898"/>
            </a:solidFill>
            <a:ln w="9525">
              <a:solidFill>
                <a:srgbClr val="E8D898"/>
              </a:solidFill>
              <a:prstDash val="solid"/>
              <a:round/>
              <a:headEnd/>
              <a:tailEnd/>
            </a:ln>
          </p:spPr>
          <p:txBody>
            <a:bodyPr/>
            <a:lstStyle/>
            <a:p>
              <a:endParaRPr lang="en-US"/>
            </a:p>
          </p:txBody>
        </p:sp>
        <p:sp>
          <p:nvSpPr>
            <p:cNvPr id="2066" name="Freeform 517"/>
            <p:cNvSpPr>
              <a:spLocks/>
            </p:cNvSpPr>
            <p:nvPr/>
          </p:nvSpPr>
          <p:spPr bwMode="auto">
            <a:xfrm>
              <a:off x="2109" y="1926"/>
              <a:ext cx="450" cy="354"/>
            </a:xfrm>
            <a:custGeom>
              <a:avLst/>
              <a:gdLst>
                <a:gd name="T0" fmla="*/ 444 w 450"/>
                <a:gd name="T1" fmla="*/ 120 h 354"/>
                <a:gd name="T2" fmla="*/ 432 w 450"/>
                <a:gd name="T3" fmla="*/ 354 h 354"/>
                <a:gd name="T4" fmla="*/ 372 w 450"/>
                <a:gd name="T5" fmla="*/ 348 h 354"/>
                <a:gd name="T6" fmla="*/ 0 w 450"/>
                <a:gd name="T7" fmla="*/ 312 h 354"/>
                <a:gd name="T8" fmla="*/ 6 w 450"/>
                <a:gd name="T9" fmla="*/ 264 h 354"/>
                <a:gd name="T10" fmla="*/ 42 w 450"/>
                <a:gd name="T11" fmla="*/ 0 h 354"/>
                <a:gd name="T12" fmla="*/ 336 w 450"/>
                <a:gd name="T13" fmla="*/ 30 h 354"/>
                <a:gd name="T14" fmla="*/ 450 w 450"/>
                <a:gd name="T15" fmla="*/ 42 h 354"/>
                <a:gd name="T16" fmla="*/ 444 w 450"/>
                <a:gd name="T17" fmla="*/ 90 h 354"/>
                <a:gd name="T18" fmla="*/ 444 w 450"/>
                <a:gd name="T19" fmla="*/ 120 h 354"/>
                <a:gd name="T20" fmla="*/ 444 w 450"/>
                <a:gd name="T21" fmla="*/ 126 h 3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50"/>
                <a:gd name="T34" fmla="*/ 0 h 354"/>
                <a:gd name="T35" fmla="*/ 450 w 450"/>
                <a:gd name="T36" fmla="*/ 354 h 3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50" h="354">
                  <a:moveTo>
                    <a:pt x="444" y="120"/>
                  </a:moveTo>
                  <a:lnTo>
                    <a:pt x="432" y="354"/>
                  </a:lnTo>
                  <a:lnTo>
                    <a:pt x="372" y="348"/>
                  </a:lnTo>
                  <a:lnTo>
                    <a:pt x="0" y="312"/>
                  </a:lnTo>
                  <a:lnTo>
                    <a:pt x="6" y="264"/>
                  </a:lnTo>
                  <a:lnTo>
                    <a:pt x="42" y="0"/>
                  </a:lnTo>
                  <a:lnTo>
                    <a:pt x="336" y="30"/>
                  </a:lnTo>
                  <a:lnTo>
                    <a:pt x="450" y="42"/>
                  </a:lnTo>
                  <a:lnTo>
                    <a:pt x="444" y="90"/>
                  </a:lnTo>
                  <a:lnTo>
                    <a:pt x="444" y="120"/>
                  </a:lnTo>
                  <a:lnTo>
                    <a:pt x="444" y="126"/>
                  </a:lnTo>
                </a:path>
              </a:pathLst>
            </a:custGeom>
            <a:noFill/>
            <a:ln w="9525">
              <a:solidFill>
                <a:srgbClr val="000000"/>
              </a:solidFill>
              <a:prstDash val="solid"/>
              <a:round/>
              <a:headEnd/>
              <a:tailEnd/>
            </a:ln>
          </p:spPr>
          <p:txBody>
            <a:bodyPr/>
            <a:lstStyle/>
            <a:p>
              <a:endParaRPr lang="en-US"/>
            </a:p>
          </p:txBody>
        </p:sp>
        <p:sp>
          <p:nvSpPr>
            <p:cNvPr id="2067" name="Freeform 518"/>
            <p:cNvSpPr>
              <a:spLocks/>
            </p:cNvSpPr>
            <p:nvPr/>
          </p:nvSpPr>
          <p:spPr bwMode="auto">
            <a:xfrm>
              <a:off x="4203" y="1722"/>
              <a:ext cx="102" cy="108"/>
            </a:xfrm>
            <a:custGeom>
              <a:avLst/>
              <a:gdLst>
                <a:gd name="T0" fmla="*/ 96 w 102"/>
                <a:gd name="T1" fmla="*/ 6 h 108"/>
                <a:gd name="T2" fmla="*/ 102 w 102"/>
                <a:gd name="T3" fmla="*/ 54 h 108"/>
                <a:gd name="T4" fmla="*/ 42 w 102"/>
                <a:gd name="T5" fmla="*/ 72 h 108"/>
                <a:gd name="T6" fmla="*/ 6 w 102"/>
                <a:gd name="T7" fmla="*/ 108 h 108"/>
                <a:gd name="T8" fmla="*/ 12 w 102"/>
                <a:gd name="T9" fmla="*/ 90 h 108"/>
                <a:gd name="T10" fmla="*/ 0 w 102"/>
                <a:gd name="T11" fmla="*/ 24 h 108"/>
                <a:gd name="T12" fmla="*/ 90 w 102"/>
                <a:gd name="T13" fmla="*/ 0 h 108"/>
                <a:gd name="T14" fmla="*/ 96 w 102"/>
                <a:gd name="T15" fmla="*/ 6 h 108"/>
                <a:gd name="T16" fmla="*/ 0 60000 65536"/>
                <a:gd name="T17" fmla="*/ 0 60000 65536"/>
                <a:gd name="T18" fmla="*/ 0 60000 65536"/>
                <a:gd name="T19" fmla="*/ 0 60000 65536"/>
                <a:gd name="T20" fmla="*/ 0 60000 65536"/>
                <a:gd name="T21" fmla="*/ 0 60000 65536"/>
                <a:gd name="T22" fmla="*/ 0 60000 65536"/>
                <a:gd name="T23" fmla="*/ 0 60000 65536"/>
                <a:gd name="T24" fmla="*/ 0 w 102"/>
                <a:gd name="T25" fmla="*/ 0 h 108"/>
                <a:gd name="T26" fmla="*/ 102 w 102"/>
                <a:gd name="T27" fmla="*/ 108 h 10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2" h="108">
                  <a:moveTo>
                    <a:pt x="96" y="6"/>
                  </a:moveTo>
                  <a:lnTo>
                    <a:pt x="102" y="54"/>
                  </a:lnTo>
                  <a:lnTo>
                    <a:pt x="42" y="72"/>
                  </a:lnTo>
                  <a:lnTo>
                    <a:pt x="6" y="108"/>
                  </a:lnTo>
                  <a:lnTo>
                    <a:pt x="12" y="90"/>
                  </a:lnTo>
                  <a:lnTo>
                    <a:pt x="0" y="24"/>
                  </a:lnTo>
                  <a:lnTo>
                    <a:pt x="90" y="0"/>
                  </a:lnTo>
                  <a:lnTo>
                    <a:pt x="96" y="6"/>
                  </a:lnTo>
                  <a:close/>
                </a:path>
              </a:pathLst>
            </a:custGeom>
            <a:solidFill>
              <a:srgbClr val="FFAA00"/>
            </a:solidFill>
            <a:ln w="9525">
              <a:solidFill>
                <a:srgbClr val="FFAA00"/>
              </a:solidFill>
              <a:prstDash val="solid"/>
              <a:round/>
              <a:headEnd/>
              <a:tailEnd/>
            </a:ln>
          </p:spPr>
          <p:txBody>
            <a:bodyPr/>
            <a:lstStyle/>
            <a:p>
              <a:endParaRPr lang="en-US"/>
            </a:p>
          </p:txBody>
        </p:sp>
        <p:sp>
          <p:nvSpPr>
            <p:cNvPr id="2068" name="Freeform 519"/>
            <p:cNvSpPr>
              <a:spLocks/>
            </p:cNvSpPr>
            <p:nvPr/>
          </p:nvSpPr>
          <p:spPr bwMode="auto">
            <a:xfrm>
              <a:off x="4203" y="1722"/>
              <a:ext cx="102" cy="108"/>
            </a:xfrm>
            <a:custGeom>
              <a:avLst/>
              <a:gdLst>
                <a:gd name="T0" fmla="*/ 96 w 102"/>
                <a:gd name="T1" fmla="*/ 6 h 108"/>
                <a:gd name="T2" fmla="*/ 102 w 102"/>
                <a:gd name="T3" fmla="*/ 54 h 108"/>
                <a:gd name="T4" fmla="*/ 42 w 102"/>
                <a:gd name="T5" fmla="*/ 72 h 108"/>
                <a:gd name="T6" fmla="*/ 6 w 102"/>
                <a:gd name="T7" fmla="*/ 108 h 108"/>
                <a:gd name="T8" fmla="*/ 12 w 102"/>
                <a:gd name="T9" fmla="*/ 90 h 108"/>
                <a:gd name="T10" fmla="*/ 0 w 102"/>
                <a:gd name="T11" fmla="*/ 24 h 108"/>
                <a:gd name="T12" fmla="*/ 90 w 102"/>
                <a:gd name="T13" fmla="*/ 0 h 108"/>
                <a:gd name="T14" fmla="*/ 96 w 102"/>
                <a:gd name="T15" fmla="*/ 6 h 108"/>
                <a:gd name="T16" fmla="*/ 96 w 102"/>
                <a:gd name="T17" fmla="*/ 12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2"/>
                <a:gd name="T28" fmla="*/ 0 h 108"/>
                <a:gd name="T29" fmla="*/ 102 w 102"/>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2" h="108">
                  <a:moveTo>
                    <a:pt x="96" y="6"/>
                  </a:moveTo>
                  <a:lnTo>
                    <a:pt x="102" y="54"/>
                  </a:lnTo>
                  <a:lnTo>
                    <a:pt x="42" y="72"/>
                  </a:lnTo>
                  <a:lnTo>
                    <a:pt x="6" y="108"/>
                  </a:lnTo>
                  <a:lnTo>
                    <a:pt x="12" y="90"/>
                  </a:lnTo>
                  <a:lnTo>
                    <a:pt x="0" y="24"/>
                  </a:lnTo>
                  <a:lnTo>
                    <a:pt x="90" y="0"/>
                  </a:lnTo>
                  <a:lnTo>
                    <a:pt x="96" y="6"/>
                  </a:lnTo>
                  <a:lnTo>
                    <a:pt x="96" y="12"/>
                  </a:lnTo>
                </a:path>
              </a:pathLst>
            </a:custGeom>
            <a:noFill/>
            <a:ln w="9525">
              <a:solidFill>
                <a:srgbClr val="000000"/>
              </a:solidFill>
              <a:prstDash val="solid"/>
              <a:round/>
              <a:headEnd/>
              <a:tailEnd/>
            </a:ln>
          </p:spPr>
          <p:txBody>
            <a:bodyPr/>
            <a:lstStyle/>
            <a:p>
              <a:endParaRPr lang="en-US"/>
            </a:p>
          </p:txBody>
        </p:sp>
        <p:sp>
          <p:nvSpPr>
            <p:cNvPr id="2069" name="Freeform 520"/>
            <p:cNvSpPr>
              <a:spLocks/>
            </p:cNvSpPr>
            <p:nvPr/>
          </p:nvSpPr>
          <p:spPr bwMode="auto">
            <a:xfrm>
              <a:off x="4107" y="1944"/>
              <a:ext cx="66" cy="108"/>
            </a:xfrm>
            <a:custGeom>
              <a:avLst/>
              <a:gdLst>
                <a:gd name="T0" fmla="*/ 24 w 66"/>
                <a:gd name="T1" fmla="*/ 0 h 108"/>
                <a:gd name="T2" fmla="*/ 18 w 66"/>
                <a:gd name="T3" fmla="*/ 12 h 108"/>
                <a:gd name="T4" fmla="*/ 18 w 66"/>
                <a:gd name="T5" fmla="*/ 30 h 108"/>
                <a:gd name="T6" fmla="*/ 48 w 66"/>
                <a:gd name="T7" fmla="*/ 66 h 108"/>
                <a:gd name="T8" fmla="*/ 60 w 66"/>
                <a:gd name="T9" fmla="*/ 72 h 108"/>
                <a:gd name="T10" fmla="*/ 54 w 66"/>
                <a:gd name="T11" fmla="*/ 90 h 108"/>
                <a:gd name="T12" fmla="*/ 66 w 66"/>
                <a:gd name="T13" fmla="*/ 96 h 108"/>
                <a:gd name="T14" fmla="*/ 30 w 66"/>
                <a:gd name="T15" fmla="*/ 108 h 108"/>
                <a:gd name="T16" fmla="*/ 0 w 66"/>
                <a:gd name="T17" fmla="*/ 12 h 108"/>
                <a:gd name="T18" fmla="*/ 24 w 66"/>
                <a:gd name="T19" fmla="*/ 0 h 1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6"/>
                <a:gd name="T31" fmla="*/ 0 h 108"/>
                <a:gd name="T32" fmla="*/ 66 w 66"/>
                <a:gd name="T33" fmla="*/ 108 h 10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6" h="108">
                  <a:moveTo>
                    <a:pt x="24" y="0"/>
                  </a:moveTo>
                  <a:lnTo>
                    <a:pt x="18" y="12"/>
                  </a:lnTo>
                  <a:lnTo>
                    <a:pt x="18" y="30"/>
                  </a:lnTo>
                  <a:lnTo>
                    <a:pt x="48" y="66"/>
                  </a:lnTo>
                  <a:lnTo>
                    <a:pt x="60" y="72"/>
                  </a:lnTo>
                  <a:lnTo>
                    <a:pt x="54" y="90"/>
                  </a:lnTo>
                  <a:lnTo>
                    <a:pt x="66" y="96"/>
                  </a:lnTo>
                  <a:lnTo>
                    <a:pt x="30" y="108"/>
                  </a:lnTo>
                  <a:lnTo>
                    <a:pt x="0" y="12"/>
                  </a:lnTo>
                  <a:lnTo>
                    <a:pt x="24" y="0"/>
                  </a:lnTo>
                  <a:close/>
                </a:path>
              </a:pathLst>
            </a:custGeom>
            <a:solidFill>
              <a:srgbClr val="FFAA00"/>
            </a:solidFill>
            <a:ln w="9525">
              <a:solidFill>
                <a:srgbClr val="FFAA00"/>
              </a:solidFill>
              <a:prstDash val="solid"/>
              <a:round/>
              <a:headEnd/>
              <a:tailEnd/>
            </a:ln>
          </p:spPr>
          <p:txBody>
            <a:bodyPr/>
            <a:lstStyle/>
            <a:p>
              <a:endParaRPr lang="en-US"/>
            </a:p>
          </p:txBody>
        </p:sp>
        <p:sp>
          <p:nvSpPr>
            <p:cNvPr id="2070" name="Freeform 521"/>
            <p:cNvSpPr>
              <a:spLocks/>
            </p:cNvSpPr>
            <p:nvPr/>
          </p:nvSpPr>
          <p:spPr bwMode="auto">
            <a:xfrm>
              <a:off x="4107" y="1944"/>
              <a:ext cx="66" cy="108"/>
            </a:xfrm>
            <a:custGeom>
              <a:avLst/>
              <a:gdLst>
                <a:gd name="T0" fmla="*/ 24 w 66"/>
                <a:gd name="T1" fmla="*/ 0 h 108"/>
                <a:gd name="T2" fmla="*/ 18 w 66"/>
                <a:gd name="T3" fmla="*/ 12 h 108"/>
                <a:gd name="T4" fmla="*/ 18 w 66"/>
                <a:gd name="T5" fmla="*/ 30 h 108"/>
                <a:gd name="T6" fmla="*/ 48 w 66"/>
                <a:gd name="T7" fmla="*/ 66 h 108"/>
                <a:gd name="T8" fmla="*/ 60 w 66"/>
                <a:gd name="T9" fmla="*/ 72 h 108"/>
                <a:gd name="T10" fmla="*/ 54 w 66"/>
                <a:gd name="T11" fmla="*/ 90 h 108"/>
                <a:gd name="T12" fmla="*/ 66 w 66"/>
                <a:gd name="T13" fmla="*/ 96 h 108"/>
                <a:gd name="T14" fmla="*/ 30 w 66"/>
                <a:gd name="T15" fmla="*/ 108 h 108"/>
                <a:gd name="T16" fmla="*/ 0 w 66"/>
                <a:gd name="T17" fmla="*/ 12 h 108"/>
                <a:gd name="T18" fmla="*/ 24 w 66"/>
                <a:gd name="T19" fmla="*/ 0 h 108"/>
                <a:gd name="T20" fmla="*/ 24 w 66"/>
                <a:gd name="T21" fmla="*/ 6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6"/>
                <a:gd name="T34" fmla="*/ 0 h 108"/>
                <a:gd name="T35" fmla="*/ 66 w 66"/>
                <a:gd name="T36" fmla="*/ 108 h 10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6" h="108">
                  <a:moveTo>
                    <a:pt x="24" y="0"/>
                  </a:moveTo>
                  <a:lnTo>
                    <a:pt x="18" y="12"/>
                  </a:lnTo>
                  <a:lnTo>
                    <a:pt x="18" y="30"/>
                  </a:lnTo>
                  <a:lnTo>
                    <a:pt x="48" y="66"/>
                  </a:lnTo>
                  <a:lnTo>
                    <a:pt x="60" y="72"/>
                  </a:lnTo>
                  <a:lnTo>
                    <a:pt x="54" y="90"/>
                  </a:lnTo>
                  <a:lnTo>
                    <a:pt x="66" y="96"/>
                  </a:lnTo>
                  <a:lnTo>
                    <a:pt x="30" y="108"/>
                  </a:lnTo>
                  <a:lnTo>
                    <a:pt x="0" y="12"/>
                  </a:lnTo>
                  <a:lnTo>
                    <a:pt x="24" y="0"/>
                  </a:lnTo>
                  <a:lnTo>
                    <a:pt x="24" y="6"/>
                  </a:lnTo>
                </a:path>
              </a:pathLst>
            </a:custGeom>
            <a:noFill/>
            <a:ln w="9525">
              <a:solidFill>
                <a:srgbClr val="000000"/>
              </a:solidFill>
              <a:prstDash val="solid"/>
              <a:round/>
              <a:headEnd/>
              <a:tailEnd/>
            </a:ln>
          </p:spPr>
          <p:txBody>
            <a:bodyPr/>
            <a:lstStyle/>
            <a:p>
              <a:endParaRPr lang="en-US"/>
            </a:p>
          </p:txBody>
        </p:sp>
        <p:sp>
          <p:nvSpPr>
            <p:cNvPr id="2071" name="Freeform 522"/>
            <p:cNvSpPr>
              <a:spLocks/>
            </p:cNvSpPr>
            <p:nvPr/>
          </p:nvSpPr>
          <p:spPr bwMode="auto">
            <a:xfrm>
              <a:off x="4041" y="2028"/>
              <a:ext cx="12" cy="12"/>
            </a:xfrm>
            <a:custGeom>
              <a:avLst/>
              <a:gdLst>
                <a:gd name="T0" fmla="*/ 12 w 12"/>
                <a:gd name="T1" fmla="*/ 12 h 12"/>
                <a:gd name="T2" fmla="*/ 0 w 12"/>
                <a:gd name="T3" fmla="*/ 0 h 12"/>
                <a:gd name="T4" fmla="*/ 12 w 12"/>
                <a:gd name="T5" fmla="*/ 6 h 12"/>
                <a:gd name="T6" fmla="*/ 12 w 12"/>
                <a:gd name="T7" fmla="*/ 12 h 12"/>
                <a:gd name="T8" fmla="*/ 0 60000 65536"/>
                <a:gd name="T9" fmla="*/ 0 60000 65536"/>
                <a:gd name="T10" fmla="*/ 0 60000 65536"/>
                <a:gd name="T11" fmla="*/ 0 60000 65536"/>
                <a:gd name="T12" fmla="*/ 0 w 12"/>
                <a:gd name="T13" fmla="*/ 0 h 12"/>
                <a:gd name="T14" fmla="*/ 12 w 12"/>
                <a:gd name="T15" fmla="*/ 12 h 12"/>
              </a:gdLst>
              <a:ahLst/>
              <a:cxnLst>
                <a:cxn ang="T8">
                  <a:pos x="T0" y="T1"/>
                </a:cxn>
                <a:cxn ang="T9">
                  <a:pos x="T2" y="T3"/>
                </a:cxn>
                <a:cxn ang="T10">
                  <a:pos x="T4" y="T5"/>
                </a:cxn>
                <a:cxn ang="T11">
                  <a:pos x="T6" y="T7"/>
                </a:cxn>
              </a:cxnLst>
              <a:rect l="T12" t="T13" r="T14" b="T15"/>
              <a:pathLst>
                <a:path w="12" h="12">
                  <a:moveTo>
                    <a:pt x="12" y="12"/>
                  </a:moveTo>
                  <a:lnTo>
                    <a:pt x="0" y="0"/>
                  </a:lnTo>
                  <a:lnTo>
                    <a:pt x="12" y="6"/>
                  </a:lnTo>
                  <a:lnTo>
                    <a:pt x="12" y="12"/>
                  </a:lnTo>
                  <a:close/>
                </a:path>
              </a:pathLst>
            </a:custGeom>
            <a:solidFill>
              <a:srgbClr val="FFAA00"/>
            </a:solidFill>
            <a:ln w="9525">
              <a:solidFill>
                <a:srgbClr val="FFAA00"/>
              </a:solidFill>
              <a:prstDash val="solid"/>
              <a:round/>
              <a:headEnd/>
              <a:tailEnd/>
            </a:ln>
          </p:spPr>
          <p:txBody>
            <a:bodyPr/>
            <a:lstStyle/>
            <a:p>
              <a:endParaRPr lang="en-US"/>
            </a:p>
          </p:txBody>
        </p:sp>
        <p:sp>
          <p:nvSpPr>
            <p:cNvPr id="2072" name="Freeform 523"/>
            <p:cNvSpPr>
              <a:spLocks/>
            </p:cNvSpPr>
            <p:nvPr/>
          </p:nvSpPr>
          <p:spPr bwMode="auto">
            <a:xfrm>
              <a:off x="4041" y="2028"/>
              <a:ext cx="12" cy="18"/>
            </a:xfrm>
            <a:custGeom>
              <a:avLst/>
              <a:gdLst>
                <a:gd name="T0" fmla="*/ 12 w 12"/>
                <a:gd name="T1" fmla="*/ 12 h 18"/>
                <a:gd name="T2" fmla="*/ 0 w 12"/>
                <a:gd name="T3" fmla="*/ 0 h 18"/>
                <a:gd name="T4" fmla="*/ 12 w 12"/>
                <a:gd name="T5" fmla="*/ 6 h 18"/>
                <a:gd name="T6" fmla="*/ 12 w 12"/>
                <a:gd name="T7" fmla="*/ 12 h 18"/>
                <a:gd name="T8" fmla="*/ 12 w 12"/>
                <a:gd name="T9" fmla="*/ 18 h 18"/>
                <a:gd name="T10" fmla="*/ 0 60000 65536"/>
                <a:gd name="T11" fmla="*/ 0 60000 65536"/>
                <a:gd name="T12" fmla="*/ 0 60000 65536"/>
                <a:gd name="T13" fmla="*/ 0 60000 65536"/>
                <a:gd name="T14" fmla="*/ 0 60000 65536"/>
                <a:gd name="T15" fmla="*/ 0 w 12"/>
                <a:gd name="T16" fmla="*/ 0 h 18"/>
                <a:gd name="T17" fmla="*/ 12 w 12"/>
                <a:gd name="T18" fmla="*/ 18 h 18"/>
              </a:gdLst>
              <a:ahLst/>
              <a:cxnLst>
                <a:cxn ang="T10">
                  <a:pos x="T0" y="T1"/>
                </a:cxn>
                <a:cxn ang="T11">
                  <a:pos x="T2" y="T3"/>
                </a:cxn>
                <a:cxn ang="T12">
                  <a:pos x="T4" y="T5"/>
                </a:cxn>
                <a:cxn ang="T13">
                  <a:pos x="T6" y="T7"/>
                </a:cxn>
                <a:cxn ang="T14">
                  <a:pos x="T8" y="T9"/>
                </a:cxn>
              </a:cxnLst>
              <a:rect l="T15" t="T16" r="T17" b="T18"/>
              <a:pathLst>
                <a:path w="12" h="18">
                  <a:moveTo>
                    <a:pt x="12" y="12"/>
                  </a:moveTo>
                  <a:lnTo>
                    <a:pt x="0" y="0"/>
                  </a:lnTo>
                  <a:lnTo>
                    <a:pt x="12" y="6"/>
                  </a:lnTo>
                  <a:lnTo>
                    <a:pt x="12" y="12"/>
                  </a:lnTo>
                  <a:lnTo>
                    <a:pt x="12" y="18"/>
                  </a:lnTo>
                </a:path>
              </a:pathLst>
            </a:custGeom>
            <a:noFill/>
            <a:ln w="9525">
              <a:solidFill>
                <a:srgbClr val="000000"/>
              </a:solidFill>
              <a:prstDash val="solid"/>
              <a:round/>
              <a:headEnd/>
              <a:tailEnd/>
            </a:ln>
          </p:spPr>
          <p:txBody>
            <a:bodyPr/>
            <a:lstStyle/>
            <a:p>
              <a:endParaRPr lang="en-US"/>
            </a:p>
          </p:txBody>
        </p:sp>
        <p:sp>
          <p:nvSpPr>
            <p:cNvPr id="2073" name="Freeform 524"/>
            <p:cNvSpPr>
              <a:spLocks/>
            </p:cNvSpPr>
            <p:nvPr/>
          </p:nvSpPr>
          <p:spPr bwMode="auto">
            <a:xfrm>
              <a:off x="3471" y="2712"/>
              <a:ext cx="564" cy="420"/>
            </a:xfrm>
            <a:custGeom>
              <a:avLst/>
              <a:gdLst>
                <a:gd name="T0" fmla="*/ 408 w 564"/>
                <a:gd name="T1" fmla="*/ 0 h 420"/>
                <a:gd name="T2" fmla="*/ 558 w 564"/>
                <a:gd name="T3" fmla="*/ 288 h 420"/>
                <a:gd name="T4" fmla="*/ 564 w 564"/>
                <a:gd name="T5" fmla="*/ 360 h 420"/>
                <a:gd name="T6" fmla="*/ 552 w 564"/>
                <a:gd name="T7" fmla="*/ 378 h 420"/>
                <a:gd name="T8" fmla="*/ 552 w 564"/>
                <a:gd name="T9" fmla="*/ 396 h 420"/>
                <a:gd name="T10" fmla="*/ 546 w 564"/>
                <a:gd name="T11" fmla="*/ 408 h 420"/>
                <a:gd name="T12" fmla="*/ 504 w 564"/>
                <a:gd name="T13" fmla="*/ 420 h 420"/>
                <a:gd name="T14" fmla="*/ 498 w 564"/>
                <a:gd name="T15" fmla="*/ 408 h 420"/>
                <a:gd name="T16" fmla="*/ 510 w 564"/>
                <a:gd name="T17" fmla="*/ 414 h 420"/>
                <a:gd name="T18" fmla="*/ 516 w 564"/>
                <a:gd name="T19" fmla="*/ 402 h 420"/>
                <a:gd name="T20" fmla="*/ 498 w 564"/>
                <a:gd name="T21" fmla="*/ 402 h 420"/>
                <a:gd name="T22" fmla="*/ 474 w 564"/>
                <a:gd name="T23" fmla="*/ 372 h 420"/>
                <a:gd name="T24" fmla="*/ 450 w 564"/>
                <a:gd name="T25" fmla="*/ 366 h 420"/>
                <a:gd name="T26" fmla="*/ 432 w 564"/>
                <a:gd name="T27" fmla="*/ 330 h 420"/>
                <a:gd name="T28" fmla="*/ 414 w 564"/>
                <a:gd name="T29" fmla="*/ 318 h 420"/>
                <a:gd name="T30" fmla="*/ 414 w 564"/>
                <a:gd name="T31" fmla="*/ 294 h 420"/>
                <a:gd name="T32" fmla="*/ 402 w 564"/>
                <a:gd name="T33" fmla="*/ 294 h 420"/>
                <a:gd name="T34" fmla="*/ 408 w 564"/>
                <a:gd name="T35" fmla="*/ 306 h 420"/>
                <a:gd name="T36" fmla="*/ 402 w 564"/>
                <a:gd name="T37" fmla="*/ 306 h 420"/>
                <a:gd name="T38" fmla="*/ 366 w 564"/>
                <a:gd name="T39" fmla="*/ 258 h 420"/>
                <a:gd name="T40" fmla="*/ 384 w 564"/>
                <a:gd name="T41" fmla="*/ 228 h 420"/>
                <a:gd name="T42" fmla="*/ 360 w 564"/>
                <a:gd name="T43" fmla="*/ 216 h 420"/>
                <a:gd name="T44" fmla="*/ 366 w 564"/>
                <a:gd name="T45" fmla="*/ 240 h 420"/>
                <a:gd name="T46" fmla="*/ 348 w 564"/>
                <a:gd name="T47" fmla="*/ 228 h 420"/>
                <a:gd name="T48" fmla="*/ 354 w 564"/>
                <a:gd name="T49" fmla="*/ 150 h 420"/>
                <a:gd name="T50" fmla="*/ 270 w 564"/>
                <a:gd name="T51" fmla="*/ 78 h 420"/>
                <a:gd name="T52" fmla="*/ 234 w 564"/>
                <a:gd name="T53" fmla="*/ 72 h 420"/>
                <a:gd name="T54" fmla="*/ 228 w 564"/>
                <a:gd name="T55" fmla="*/ 90 h 420"/>
                <a:gd name="T56" fmla="*/ 162 w 564"/>
                <a:gd name="T57" fmla="*/ 114 h 420"/>
                <a:gd name="T58" fmla="*/ 156 w 564"/>
                <a:gd name="T59" fmla="*/ 102 h 420"/>
                <a:gd name="T60" fmla="*/ 162 w 564"/>
                <a:gd name="T61" fmla="*/ 108 h 420"/>
                <a:gd name="T62" fmla="*/ 162 w 564"/>
                <a:gd name="T63" fmla="*/ 102 h 420"/>
                <a:gd name="T64" fmla="*/ 132 w 564"/>
                <a:gd name="T65" fmla="*/ 66 h 420"/>
                <a:gd name="T66" fmla="*/ 120 w 564"/>
                <a:gd name="T67" fmla="*/ 72 h 420"/>
                <a:gd name="T68" fmla="*/ 132 w 564"/>
                <a:gd name="T69" fmla="*/ 78 h 420"/>
                <a:gd name="T70" fmla="*/ 78 w 564"/>
                <a:gd name="T71" fmla="*/ 66 h 420"/>
                <a:gd name="T72" fmla="*/ 102 w 564"/>
                <a:gd name="T73" fmla="*/ 60 h 420"/>
                <a:gd name="T74" fmla="*/ 96 w 564"/>
                <a:gd name="T75" fmla="*/ 54 h 420"/>
                <a:gd name="T76" fmla="*/ 36 w 564"/>
                <a:gd name="T77" fmla="*/ 72 h 420"/>
                <a:gd name="T78" fmla="*/ 48 w 564"/>
                <a:gd name="T79" fmla="*/ 60 h 420"/>
                <a:gd name="T80" fmla="*/ 30 w 564"/>
                <a:gd name="T81" fmla="*/ 54 h 420"/>
                <a:gd name="T82" fmla="*/ 30 w 564"/>
                <a:gd name="T83" fmla="*/ 66 h 420"/>
                <a:gd name="T84" fmla="*/ 18 w 564"/>
                <a:gd name="T85" fmla="*/ 72 h 420"/>
                <a:gd name="T86" fmla="*/ 18 w 564"/>
                <a:gd name="T87" fmla="*/ 54 h 420"/>
                <a:gd name="T88" fmla="*/ 0 w 564"/>
                <a:gd name="T89" fmla="*/ 36 h 420"/>
                <a:gd name="T90" fmla="*/ 0 w 564"/>
                <a:gd name="T91" fmla="*/ 24 h 420"/>
                <a:gd name="T92" fmla="*/ 174 w 564"/>
                <a:gd name="T93" fmla="*/ 6 h 420"/>
                <a:gd name="T94" fmla="*/ 186 w 564"/>
                <a:gd name="T95" fmla="*/ 30 h 420"/>
                <a:gd name="T96" fmla="*/ 366 w 564"/>
                <a:gd name="T97" fmla="*/ 18 h 420"/>
                <a:gd name="T98" fmla="*/ 372 w 564"/>
                <a:gd name="T99" fmla="*/ 36 h 420"/>
                <a:gd name="T100" fmla="*/ 378 w 564"/>
                <a:gd name="T101" fmla="*/ 30 h 420"/>
                <a:gd name="T102" fmla="*/ 372 w 564"/>
                <a:gd name="T103" fmla="*/ 0 h 420"/>
                <a:gd name="T104" fmla="*/ 402 w 564"/>
                <a:gd name="T105" fmla="*/ 0 h 420"/>
                <a:gd name="T106" fmla="*/ 408 w 564"/>
                <a:gd name="T107" fmla="*/ 0 h 42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64"/>
                <a:gd name="T163" fmla="*/ 0 h 420"/>
                <a:gd name="T164" fmla="*/ 564 w 564"/>
                <a:gd name="T165" fmla="*/ 420 h 42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64" h="420">
                  <a:moveTo>
                    <a:pt x="408" y="0"/>
                  </a:moveTo>
                  <a:lnTo>
                    <a:pt x="558" y="288"/>
                  </a:lnTo>
                  <a:lnTo>
                    <a:pt x="564" y="360"/>
                  </a:lnTo>
                  <a:lnTo>
                    <a:pt x="552" y="378"/>
                  </a:lnTo>
                  <a:lnTo>
                    <a:pt x="552" y="396"/>
                  </a:lnTo>
                  <a:lnTo>
                    <a:pt x="546" y="408"/>
                  </a:lnTo>
                  <a:lnTo>
                    <a:pt x="504" y="420"/>
                  </a:lnTo>
                  <a:lnTo>
                    <a:pt x="498" y="408"/>
                  </a:lnTo>
                  <a:lnTo>
                    <a:pt x="510" y="414"/>
                  </a:lnTo>
                  <a:lnTo>
                    <a:pt x="516" y="402"/>
                  </a:lnTo>
                  <a:lnTo>
                    <a:pt x="498" y="402"/>
                  </a:lnTo>
                  <a:lnTo>
                    <a:pt x="474" y="372"/>
                  </a:lnTo>
                  <a:lnTo>
                    <a:pt x="450" y="366"/>
                  </a:lnTo>
                  <a:lnTo>
                    <a:pt x="432" y="330"/>
                  </a:lnTo>
                  <a:lnTo>
                    <a:pt x="414" y="318"/>
                  </a:lnTo>
                  <a:lnTo>
                    <a:pt x="414" y="294"/>
                  </a:lnTo>
                  <a:lnTo>
                    <a:pt x="402" y="294"/>
                  </a:lnTo>
                  <a:lnTo>
                    <a:pt x="408" y="306"/>
                  </a:lnTo>
                  <a:lnTo>
                    <a:pt x="402" y="306"/>
                  </a:lnTo>
                  <a:lnTo>
                    <a:pt x="366" y="258"/>
                  </a:lnTo>
                  <a:lnTo>
                    <a:pt x="384" y="228"/>
                  </a:lnTo>
                  <a:lnTo>
                    <a:pt x="360" y="216"/>
                  </a:lnTo>
                  <a:lnTo>
                    <a:pt x="366" y="240"/>
                  </a:lnTo>
                  <a:lnTo>
                    <a:pt x="348" y="228"/>
                  </a:lnTo>
                  <a:lnTo>
                    <a:pt x="354" y="150"/>
                  </a:lnTo>
                  <a:lnTo>
                    <a:pt x="270" y="78"/>
                  </a:lnTo>
                  <a:lnTo>
                    <a:pt x="234" y="72"/>
                  </a:lnTo>
                  <a:lnTo>
                    <a:pt x="228" y="90"/>
                  </a:lnTo>
                  <a:lnTo>
                    <a:pt x="162" y="114"/>
                  </a:lnTo>
                  <a:lnTo>
                    <a:pt x="156" y="102"/>
                  </a:lnTo>
                  <a:lnTo>
                    <a:pt x="162" y="108"/>
                  </a:lnTo>
                  <a:lnTo>
                    <a:pt x="162" y="102"/>
                  </a:lnTo>
                  <a:lnTo>
                    <a:pt x="132" y="66"/>
                  </a:lnTo>
                  <a:lnTo>
                    <a:pt x="120" y="72"/>
                  </a:lnTo>
                  <a:lnTo>
                    <a:pt x="132" y="78"/>
                  </a:lnTo>
                  <a:lnTo>
                    <a:pt x="78" y="66"/>
                  </a:lnTo>
                  <a:lnTo>
                    <a:pt x="102" y="60"/>
                  </a:lnTo>
                  <a:lnTo>
                    <a:pt x="96" y="54"/>
                  </a:lnTo>
                  <a:lnTo>
                    <a:pt x="36" y="72"/>
                  </a:lnTo>
                  <a:lnTo>
                    <a:pt x="48" y="60"/>
                  </a:lnTo>
                  <a:lnTo>
                    <a:pt x="30" y="54"/>
                  </a:lnTo>
                  <a:lnTo>
                    <a:pt x="30" y="66"/>
                  </a:lnTo>
                  <a:lnTo>
                    <a:pt x="18" y="72"/>
                  </a:lnTo>
                  <a:lnTo>
                    <a:pt x="18" y="54"/>
                  </a:lnTo>
                  <a:lnTo>
                    <a:pt x="0" y="36"/>
                  </a:lnTo>
                  <a:lnTo>
                    <a:pt x="0" y="24"/>
                  </a:lnTo>
                  <a:lnTo>
                    <a:pt x="174" y="6"/>
                  </a:lnTo>
                  <a:lnTo>
                    <a:pt x="186" y="30"/>
                  </a:lnTo>
                  <a:lnTo>
                    <a:pt x="366" y="18"/>
                  </a:lnTo>
                  <a:lnTo>
                    <a:pt x="372" y="36"/>
                  </a:lnTo>
                  <a:lnTo>
                    <a:pt x="378" y="30"/>
                  </a:lnTo>
                  <a:lnTo>
                    <a:pt x="372" y="0"/>
                  </a:lnTo>
                  <a:lnTo>
                    <a:pt x="402" y="0"/>
                  </a:lnTo>
                  <a:lnTo>
                    <a:pt x="408" y="0"/>
                  </a:lnTo>
                  <a:close/>
                </a:path>
              </a:pathLst>
            </a:custGeom>
            <a:solidFill>
              <a:srgbClr val="FFAA00"/>
            </a:solidFill>
            <a:ln w="9525">
              <a:solidFill>
                <a:srgbClr val="FFAA00"/>
              </a:solidFill>
              <a:prstDash val="solid"/>
              <a:round/>
              <a:headEnd/>
              <a:tailEnd/>
            </a:ln>
          </p:spPr>
          <p:txBody>
            <a:bodyPr/>
            <a:lstStyle/>
            <a:p>
              <a:endParaRPr lang="en-US"/>
            </a:p>
          </p:txBody>
        </p:sp>
        <p:sp>
          <p:nvSpPr>
            <p:cNvPr id="2074" name="Freeform 525"/>
            <p:cNvSpPr>
              <a:spLocks/>
            </p:cNvSpPr>
            <p:nvPr/>
          </p:nvSpPr>
          <p:spPr bwMode="auto">
            <a:xfrm>
              <a:off x="3471" y="2712"/>
              <a:ext cx="564" cy="420"/>
            </a:xfrm>
            <a:custGeom>
              <a:avLst/>
              <a:gdLst>
                <a:gd name="T0" fmla="*/ 408 w 564"/>
                <a:gd name="T1" fmla="*/ 0 h 420"/>
                <a:gd name="T2" fmla="*/ 558 w 564"/>
                <a:gd name="T3" fmla="*/ 288 h 420"/>
                <a:gd name="T4" fmla="*/ 564 w 564"/>
                <a:gd name="T5" fmla="*/ 360 h 420"/>
                <a:gd name="T6" fmla="*/ 552 w 564"/>
                <a:gd name="T7" fmla="*/ 378 h 420"/>
                <a:gd name="T8" fmla="*/ 552 w 564"/>
                <a:gd name="T9" fmla="*/ 396 h 420"/>
                <a:gd name="T10" fmla="*/ 546 w 564"/>
                <a:gd name="T11" fmla="*/ 408 h 420"/>
                <a:gd name="T12" fmla="*/ 504 w 564"/>
                <a:gd name="T13" fmla="*/ 420 h 420"/>
                <a:gd name="T14" fmla="*/ 498 w 564"/>
                <a:gd name="T15" fmla="*/ 408 h 420"/>
                <a:gd name="T16" fmla="*/ 510 w 564"/>
                <a:gd name="T17" fmla="*/ 414 h 420"/>
                <a:gd name="T18" fmla="*/ 516 w 564"/>
                <a:gd name="T19" fmla="*/ 402 h 420"/>
                <a:gd name="T20" fmla="*/ 498 w 564"/>
                <a:gd name="T21" fmla="*/ 402 h 420"/>
                <a:gd name="T22" fmla="*/ 474 w 564"/>
                <a:gd name="T23" fmla="*/ 372 h 420"/>
                <a:gd name="T24" fmla="*/ 450 w 564"/>
                <a:gd name="T25" fmla="*/ 366 h 420"/>
                <a:gd name="T26" fmla="*/ 432 w 564"/>
                <a:gd name="T27" fmla="*/ 330 h 420"/>
                <a:gd name="T28" fmla="*/ 414 w 564"/>
                <a:gd name="T29" fmla="*/ 318 h 420"/>
                <a:gd name="T30" fmla="*/ 414 w 564"/>
                <a:gd name="T31" fmla="*/ 294 h 420"/>
                <a:gd name="T32" fmla="*/ 402 w 564"/>
                <a:gd name="T33" fmla="*/ 294 h 420"/>
                <a:gd name="T34" fmla="*/ 408 w 564"/>
                <a:gd name="T35" fmla="*/ 306 h 420"/>
                <a:gd name="T36" fmla="*/ 402 w 564"/>
                <a:gd name="T37" fmla="*/ 306 h 420"/>
                <a:gd name="T38" fmla="*/ 366 w 564"/>
                <a:gd name="T39" fmla="*/ 258 h 420"/>
                <a:gd name="T40" fmla="*/ 384 w 564"/>
                <a:gd name="T41" fmla="*/ 228 h 420"/>
                <a:gd name="T42" fmla="*/ 360 w 564"/>
                <a:gd name="T43" fmla="*/ 216 h 420"/>
                <a:gd name="T44" fmla="*/ 366 w 564"/>
                <a:gd name="T45" fmla="*/ 240 h 420"/>
                <a:gd name="T46" fmla="*/ 348 w 564"/>
                <a:gd name="T47" fmla="*/ 228 h 420"/>
                <a:gd name="T48" fmla="*/ 354 w 564"/>
                <a:gd name="T49" fmla="*/ 150 h 420"/>
                <a:gd name="T50" fmla="*/ 270 w 564"/>
                <a:gd name="T51" fmla="*/ 78 h 420"/>
                <a:gd name="T52" fmla="*/ 234 w 564"/>
                <a:gd name="T53" fmla="*/ 72 h 420"/>
                <a:gd name="T54" fmla="*/ 228 w 564"/>
                <a:gd name="T55" fmla="*/ 90 h 420"/>
                <a:gd name="T56" fmla="*/ 162 w 564"/>
                <a:gd name="T57" fmla="*/ 114 h 420"/>
                <a:gd name="T58" fmla="*/ 156 w 564"/>
                <a:gd name="T59" fmla="*/ 102 h 420"/>
                <a:gd name="T60" fmla="*/ 162 w 564"/>
                <a:gd name="T61" fmla="*/ 108 h 420"/>
                <a:gd name="T62" fmla="*/ 162 w 564"/>
                <a:gd name="T63" fmla="*/ 102 h 420"/>
                <a:gd name="T64" fmla="*/ 132 w 564"/>
                <a:gd name="T65" fmla="*/ 66 h 420"/>
                <a:gd name="T66" fmla="*/ 120 w 564"/>
                <a:gd name="T67" fmla="*/ 72 h 420"/>
                <a:gd name="T68" fmla="*/ 132 w 564"/>
                <a:gd name="T69" fmla="*/ 78 h 420"/>
                <a:gd name="T70" fmla="*/ 78 w 564"/>
                <a:gd name="T71" fmla="*/ 66 h 420"/>
                <a:gd name="T72" fmla="*/ 102 w 564"/>
                <a:gd name="T73" fmla="*/ 60 h 420"/>
                <a:gd name="T74" fmla="*/ 96 w 564"/>
                <a:gd name="T75" fmla="*/ 54 h 420"/>
                <a:gd name="T76" fmla="*/ 36 w 564"/>
                <a:gd name="T77" fmla="*/ 72 h 420"/>
                <a:gd name="T78" fmla="*/ 48 w 564"/>
                <a:gd name="T79" fmla="*/ 60 h 420"/>
                <a:gd name="T80" fmla="*/ 30 w 564"/>
                <a:gd name="T81" fmla="*/ 54 h 420"/>
                <a:gd name="T82" fmla="*/ 30 w 564"/>
                <a:gd name="T83" fmla="*/ 66 h 420"/>
                <a:gd name="T84" fmla="*/ 18 w 564"/>
                <a:gd name="T85" fmla="*/ 72 h 420"/>
                <a:gd name="T86" fmla="*/ 18 w 564"/>
                <a:gd name="T87" fmla="*/ 54 h 420"/>
                <a:gd name="T88" fmla="*/ 0 w 564"/>
                <a:gd name="T89" fmla="*/ 36 h 420"/>
                <a:gd name="T90" fmla="*/ 0 w 564"/>
                <a:gd name="T91" fmla="*/ 24 h 420"/>
                <a:gd name="T92" fmla="*/ 174 w 564"/>
                <a:gd name="T93" fmla="*/ 6 h 420"/>
                <a:gd name="T94" fmla="*/ 186 w 564"/>
                <a:gd name="T95" fmla="*/ 30 h 420"/>
                <a:gd name="T96" fmla="*/ 366 w 564"/>
                <a:gd name="T97" fmla="*/ 18 h 420"/>
                <a:gd name="T98" fmla="*/ 372 w 564"/>
                <a:gd name="T99" fmla="*/ 36 h 420"/>
                <a:gd name="T100" fmla="*/ 378 w 564"/>
                <a:gd name="T101" fmla="*/ 30 h 420"/>
                <a:gd name="T102" fmla="*/ 372 w 564"/>
                <a:gd name="T103" fmla="*/ 0 h 420"/>
                <a:gd name="T104" fmla="*/ 402 w 564"/>
                <a:gd name="T105" fmla="*/ 0 h 420"/>
                <a:gd name="T106" fmla="*/ 408 w 564"/>
                <a:gd name="T107" fmla="*/ 0 h 420"/>
                <a:gd name="T108" fmla="*/ 408 w 564"/>
                <a:gd name="T109" fmla="*/ 6 h 42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64"/>
                <a:gd name="T166" fmla="*/ 0 h 420"/>
                <a:gd name="T167" fmla="*/ 564 w 564"/>
                <a:gd name="T168" fmla="*/ 420 h 42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64" h="420">
                  <a:moveTo>
                    <a:pt x="408" y="0"/>
                  </a:moveTo>
                  <a:lnTo>
                    <a:pt x="558" y="288"/>
                  </a:lnTo>
                  <a:lnTo>
                    <a:pt x="564" y="360"/>
                  </a:lnTo>
                  <a:lnTo>
                    <a:pt x="552" y="378"/>
                  </a:lnTo>
                  <a:lnTo>
                    <a:pt x="552" y="396"/>
                  </a:lnTo>
                  <a:lnTo>
                    <a:pt x="546" y="408"/>
                  </a:lnTo>
                  <a:lnTo>
                    <a:pt x="504" y="420"/>
                  </a:lnTo>
                  <a:lnTo>
                    <a:pt x="498" y="408"/>
                  </a:lnTo>
                  <a:lnTo>
                    <a:pt x="510" y="414"/>
                  </a:lnTo>
                  <a:lnTo>
                    <a:pt x="516" y="402"/>
                  </a:lnTo>
                  <a:lnTo>
                    <a:pt x="498" y="402"/>
                  </a:lnTo>
                  <a:lnTo>
                    <a:pt x="474" y="372"/>
                  </a:lnTo>
                  <a:lnTo>
                    <a:pt x="450" y="366"/>
                  </a:lnTo>
                  <a:lnTo>
                    <a:pt x="432" y="330"/>
                  </a:lnTo>
                  <a:lnTo>
                    <a:pt x="414" y="318"/>
                  </a:lnTo>
                  <a:lnTo>
                    <a:pt x="414" y="294"/>
                  </a:lnTo>
                  <a:lnTo>
                    <a:pt x="402" y="294"/>
                  </a:lnTo>
                  <a:lnTo>
                    <a:pt x="408" y="306"/>
                  </a:lnTo>
                  <a:lnTo>
                    <a:pt x="402" y="306"/>
                  </a:lnTo>
                  <a:lnTo>
                    <a:pt x="366" y="258"/>
                  </a:lnTo>
                  <a:lnTo>
                    <a:pt x="384" y="228"/>
                  </a:lnTo>
                  <a:lnTo>
                    <a:pt x="360" y="216"/>
                  </a:lnTo>
                  <a:lnTo>
                    <a:pt x="366" y="240"/>
                  </a:lnTo>
                  <a:lnTo>
                    <a:pt x="348" y="228"/>
                  </a:lnTo>
                  <a:lnTo>
                    <a:pt x="354" y="150"/>
                  </a:lnTo>
                  <a:lnTo>
                    <a:pt x="270" y="78"/>
                  </a:lnTo>
                  <a:lnTo>
                    <a:pt x="234" y="72"/>
                  </a:lnTo>
                  <a:lnTo>
                    <a:pt x="228" y="90"/>
                  </a:lnTo>
                  <a:lnTo>
                    <a:pt x="162" y="114"/>
                  </a:lnTo>
                  <a:lnTo>
                    <a:pt x="156" y="102"/>
                  </a:lnTo>
                  <a:lnTo>
                    <a:pt x="162" y="108"/>
                  </a:lnTo>
                  <a:lnTo>
                    <a:pt x="162" y="102"/>
                  </a:lnTo>
                  <a:lnTo>
                    <a:pt x="132" y="66"/>
                  </a:lnTo>
                  <a:lnTo>
                    <a:pt x="120" y="72"/>
                  </a:lnTo>
                  <a:lnTo>
                    <a:pt x="132" y="78"/>
                  </a:lnTo>
                  <a:lnTo>
                    <a:pt x="78" y="66"/>
                  </a:lnTo>
                  <a:lnTo>
                    <a:pt x="102" y="60"/>
                  </a:lnTo>
                  <a:lnTo>
                    <a:pt x="96" y="54"/>
                  </a:lnTo>
                  <a:lnTo>
                    <a:pt x="36" y="72"/>
                  </a:lnTo>
                  <a:lnTo>
                    <a:pt x="48" y="60"/>
                  </a:lnTo>
                  <a:lnTo>
                    <a:pt x="30" y="54"/>
                  </a:lnTo>
                  <a:lnTo>
                    <a:pt x="30" y="66"/>
                  </a:lnTo>
                  <a:lnTo>
                    <a:pt x="18" y="72"/>
                  </a:lnTo>
                  <a:lnTo>
                    <a:pt x="18" y="54"/>
                  </a:lnTo>
                  <a:lnTo>
                    <a:pt x="0" y="36"/>
                  </a:lnTo>
                  <a:lnTo>
                    <a:pt x="0" y="24"/>
                  </a:lnTo>
                  <a:lnTo>
                    <a:pt x="174" y="6"/>
                  </a:lnTo>
                  <a:lnTo>
                    <a:pt x="186" y="30"/>
                  </a:lnTo>
                  <a:lnTo>
                    <a:pt x="366" y="18"/>
                  </a:lnTo>
                  <a:lnTo>
                    <a:pt x="372" y="36"/>
                  </a:lnTo>
                  <a:lnTo>
                    <a:pt x="378" y="30"/>
                  </a:lnTo>
                  <a:lnTo>
                    <a:pt x="372" y="0"/>
                  </a:lnTo>
                  <a:lnTo>
                    <a:pt x="402" y="0"/>
                  </a:lnTo>
                  <a:lnTo>
                    <a:pt x="408" y="0"/>
                  </a:lnTo>
                  <a:lnTo>
                    <a:pt x="408" y="6"/>
                  </a:lnTo>
                </a:path>
              </a:pathLst>
            </a:custGeom>
            <a:noFill/>
            <a:ln w="9525">
              <a:solidFill>
                <a:srgbClr val="000000"/>
              </a:solidFill>
              <a:prstDash val="solid"/>
              <a:round/>
              <a:headEnd/>
              <a:tailEnd/>
            </a:ln>
          </p:spPr>
          <p:txBody>
            <a:bodyPr/>
            <a:lstStyle/>
            <a:p>
              <a:endParaRPr lang="en-US"/>
            </a:p>
          </p:txBody>
        </p:sp>
        <p:sp>
          <p:nvSpPr>
            <p:cNvPr id="2075" name="Freeform 526"/>
            <p:cNvSpPr>
              <a:spLocks/>
            </p:cNvSpPr>
            <p:nvPr/>
          </p:nvSpPr>
          <p:spPr bwMode="auto">
            <a:xfrm>
              <a:off x="3573" y="2394"/>
              <a:ext cx="330" cy="354"/>
            </a:xfrm>
            <a:custGeom>
              <a:avLst/>
              <a:gdLst>
                <a:gd name="T0" fmla="*/ 78 w 330"/>
                <a:gd name="T1" fmla="*/ 12 h 354"/>
                <a:gd name="T2" fmla="*/ 156 w 330"/>
                <a:gd name="T3" fmla="*/ 0 h 354"/>
                <a:gd name="T4" fmla="*/ 144 w 330"/>
                <a:gd name="T5" fmla="*/ 24 h 354"/>
                <a:gd name="T6" fmla="*/ 174 w 330"/>
                <a:gd name="T7" fmla="*/ 42 h 354"/>
                <a:gd name="T8" fmla="*/ 204 w 330"/>
                <a:gd name="T9" fmla="*/ 78 h 354"/>
                <a:gd name="T10" fmla="*/ 282 w 330"/>
                <a:gd name="T11" fmla="*/ 138 h 354"/>
                <a:gd name="T12" fmla="*/ 312 w 330"/>
                <a:gd name="T13" fmla="*/ 204 h 354"/>
                <a:gd name="T14" fmla="*/ 330 w 330"/>
                <a:gd name="T15" fmla="*/ 210 h 354"/>
                <a:gd name="T16" fmla="*/ 318 w 330"/>
                <a:gd name="T17" fmla="*/ 234 h 354"/>
                <a:gd name="T18" fmla="*/ 318 w 330"/>
                <a:gd name="T19" fmla="*/ 246 h 354"/>
                <a:gd name="T20" fmla="*/ 306 w 330"/>
                <a:gd name="T21" fmla="*/ 270 h 354"/>
                <a:gd name="T22" fmla="*/ 306 w 330"/>
                <a:gd name="T23" fmla="*/ 282 h 354"/>
                <a:gd name="T24" fmla="*/ 300 w 330"/>
                <a:gd name="T25" fmla="*/ 282 h 354"/>
                <a:gd name="T26" fmla="*/ 312 w 330"/>
                <a:gd name="T27" fmla="*/ 288 h 354"/>
                <a:gd name="T28" fmla="*/ 306 w 330"/>
                <a:gd name="T29" fmla="*/ 318 h 354"/>
                <a:gd name="T30" fmla="*/ 270 w 330"/>
                <a:gd name="T31" fmla="*/ 318 h 354"/>
                <a:gd name="T32" fmla="*/ 276 w 330"/>
                <a:gd name="T33" fmla="*/ 348 h 354"/>
                <a:gd name="T34" fmla="*/ 270 w 330"/>
                <a:gd name="T35" fmla="*/ 354 h 354"/>
                <a:gd name="T36" fmla="*/ 264 w 330"/>
                <a:gd name="T37" fmla="*/ 336 h 354"/>
                <a:gd name="T38" fmla="*/ 84 w 330"/>
                <a:gd name="T39" fmla="*/ 348 h 354"/>
                <a:gd name="T40" fmla="*/ 72 w 330"/>
                <a:gd name="T41" fmla="*/ 324 h 354"/>
                <a:gd name="T42" fmla="*/ 54 w 330"/>
                <a:gd name="T43" fmla="*/ 258 h 354"/>
                <a:gd name="T44" fmla="*/ 66 w 330"/>
                <a:gd name="T45" fmla="*/ 228 h 354"/>
                <a:gd name="T46" fmla="*/ 42 w 330"/>
                <a:gd name="T47" fmla="*/ 186 h 354"/>
                <a:gd name="T48" fmla="*/ 0 w 330"/>
                <a:gd name="T49" fmla="*/ 24 h 354"/>
                <a:gd name="T50" fmla="*/ 78 w 330"/>
                <a:gd name="T51" fmla="*/ 12 h 35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0"/>
                <a:gd name="T79" fmla="*/ 0 h 354"/>
                <a:gd name="T80" fmla="*/ 330 w 330"/>
                <a:gd name="T81" fmla="*/ 354 h 35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0" h="354">
                  <a:moveTo>
                    <a:pt x="78" y="12"/>
                  </a:moveTo>
                  <a:lnTo>
                    <a:pt x="156" y="0"/>
                  </a:lnTo>
                  <a:lnTo>
                    <a:pt x="144" y="24"/>
                  </a:lnTo>
                  <a:lnTo>
                    <a:pt x="174" y="42"/>
                  </a:lnTo>
                  <a:lnTo>
                    <a:pt x="204" y="78"/>
                  </a:lnTo>
                  <a:lnTo>
                    <a:pt x="282" y="138"/>
                  </a:lnTo>
                  <a:lnTo>
                    <a:pt x="312" y="204"/>
                  </a:lnTo>
                  <a:lnTo>
                    <a:pt x="330" y="210"/>
                  </a:lnTo>
                  <a:lnTo>
                    <a:pt x="318" y="234"/>
                  </a:lnTo>
                  <a:lnTo>
                    <a:pt x="318" y="246"/>
                  </a:lnTo>
                  <a:lnTo>
                    <a:pt x="306" y="270"/>
                  </a:lnTo>
                  <a:lnTo>
                    <a:pt x="306" y="282"/>
                  </a:lnTo>
                  <a:lnTo>
                    <a:pt x="300" y="282"/>
                  </a:lnTo>
                  <a:lnTo>
                    <a:pt x="312" y="288"/>
                  </a:lnTo>
                  <a:lnTo>
                    <a:pt x="306" y="318"/>
                  </a:lnTo>
                  <a:lnTo>
                    <a:pt x="270" y="318"/>
                  </a:lnTo>
                  <a:lnTo>
                    <a:pt x="276" y="348"/>
                  </a:lnTo>
                  <a:lnTo>
                    <a:pt x="270" y="354"/>
                  </a:lnTo>
                  <a:lnTo>
                    <a:pt x="264" y="336"/>
                  </a:lnTo>
                  <a:lnTo>
                    <a:pt x="84" y="348"/>
                  </a:lnTo>
                  <a:lnTo>
                    <a:pt x="72" y="324"/>
                  </a:lnTo>
                  <a:lnTo>
                    <a:pt x="54" y="258"/>
                  </a:lnTo>
                  <a:lnTo>
                    <a:pt x="66" y="228"/>
                  </a:lnTo>
                  <a:lnTo>
                    <a:pt x="42" y="186"/>
                  </a:lnTo>
                  <a:lnTo>
                    <a:pt x="0" y="24"/>
                  </a:lnTo>
                  <a:lnTo>
                    <a:pt x="78" y="12"/>
                  </a:lnTo>
                  <a:close/>
                </a:path>
              </a:pathLst>
            </a:custGeom>
            <a:solidFill>
              <a:srgbClr val="FFAA00"/>
            </a:solidFill>
            <a:ln w="9525">
              <a:solidFill>
                <a:srgbClr val="FFAA00"/>
              </a:solidFill>
              <a:prstDash val="solid"/>
              <a:round/>
              <a:headEnd/>
              <a:tailEnd/>
            </a:ln>
          </p:spPr>
          <p:txBody>
            <a:bodyPr/>
            <a:lstStyle/>
            <a:p>
              <a:endParaRPr lang="en-US"/>
            </a:p>
          </p:txBody>
        </p:sp>
        <p:sp>
          <p:nvSpPr>
            <p:cNvPr id="2076" name="Freeform 527"/>
            <p:cNvSpPr>
              <a:spLocks/>
            </p:cNvSpPr>
            <p:nvPr/>
          </p:nvSpPr>
          <p:spPr bwMode="auto">
            <a:xfrm>
              <a:off x="3573" y="2394"/>
              <a:ext cx="330" cy="354"/>
            </a:xfrm>
            <a:custGeom>
              <a:avLst/>
              <a:gdLst>
                <a:gd name="T0" fmla="*/ 78 w 330"/>
                <a:gd name="T1" fmla="*/ 12 h 354"/>
                <a:gd name="T2" fmla="*/ 156 w 330"/>
                <a:gd name="T3" fmla="*/ 0 h 354"/>
                <a:gd name="T4" fmla="*/ 144 w 330"/>
                <a:gd name="T5" fmla="*/ 24 h 354"/>
                <a:gd name="T6" fmla="*/ 174 w 330"/>
                <a:gd name="T7" fmla="*/ 42 h 354"/>
                <a:gd name="T8" fmla="*/ 204 w 330"/>
                <a:gd name="T9" fmla="*/ 78 h 354"/>
                <a:gd name="T10" fmla="*/ 282 w 330"/>
                <a:gd name="T11" fmla="*/ 138 h 354"/>
                <a:gd name="T12" fmla="*/ 312 w 330"/>
                <a:gd name="T13" fmla="*/ 204 h 354"/>
                <a:gd name="T14" fmla="*/ 330 w 330"/>
                <a:gd name="T15" fmla="*/ 210 h 354"/>
                <a:gd name="T16" fmla="*/ 318 w 330"/>
                <a:gd name="T17" fmla="*/ 234 h 354"/>
                <a:gd name="T18" fmla="*/ 318 w 330"/>
                <a:gd name="T19" fmla="*/ 246 h 354"/>
                <a:gd name="T20" fmla="*/ 306 w 330"/>
                <a:gd name="T21" fmla="*/ 270 h 354"/>
                <a:gd name="T22" fmla="*/ 306 w 330"/>
                <a:gd name="T23" fmla="*/ 282 h 354"/>
                <a:gd name="T24" fmla="*/ 300 w 330"/>
                <a:gd name="T25" fmla="*/ 282 h 354"/>
                <a:gd name="T26" fmla="*/ 312 w 330"/>
                <a:gd name="T27" fmla="*/ 288 h 354"/>
                <a:gd name="T28" fmla="*/ 306 w 330"/>
                <a:gd name="T29" fmla="*/ 318 h 354"/>
                <a:gd name="T30" fmla="*/ 270 w 330"/>
                <a:gd name="T31" fmla="*/ 318 h 354"/>
                <a:gd name="T32" fmla="*/ 276 w 330"/>
                <a:gd name="T33" fmla="*/ 348 h 354"/>
                <a:gd name="T34" fmla="*/ 270 w 330"/>
                <a:gd name="T35" fmla="*/ 354 h 354"/>
                <a:gd name="T36" fmla="*/ 264 w 330"/>
                <a:gd name="T37" fmla="*/ 336 h 354"/>
                <a:gd name="T38" fmla="*/ 84 w 330"/>
                <a:gd name="T39" fmla="*/ 348 h 354"/>
                <a:gd name="T40" fmla="*/ 72 w 330"/>
                <a:gd name="T41" fmla="*/ 324 h 354"/>
                <a:gd name="T42" fmla="*/ 54 w 330"/>
                <a:gd name="T43" fmla="*/ 258 h 354"/>
                <a:gd name="T44" fmla="*/ 66 w 330"/>
                <a:gd name="T45" fmla="*/ 228 h 354"/>
                <a:gd name="T46" fmla="*/ 42 w 330"/>
                <a:gd name="T47" fmla="*/ 186 h 354"/>
                <a:gd name="T48" fmla="*/ 0 w 330"/>
                <a:gd name="T49" fmla="*/ 24 h 354"/>
                <a:gd name="T50" fmla="*/ 78 w 330"/>
                <a:gd name="T51" fmla="*/ 12 h 354"/>
                <a:gd name="T52" fmla="*/ 78 w 330"/>
                <a:gd name="T53" fmla="*/ 18 h 35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30"/>
                <a:gd name="T82" fmla="*/ 0 h 354"/>
                <a:gd name="T83" fmla="*/ 330 w 330"/>
                <a:gd name="T84" fmla="*/ 354 h 35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30" h="354">
                  <a:moveTo>
                    <a:pt x="78" y="12"/>
                  </a:moveTo>
                  <a:lnTo>
                    <a:pt x="156" y="0"/>
                  </a:lnTo>
                  <a:lnTo>
                    <a:pt x="144" y="24"/>
                  </a:lnTo>
                  <a:lnTo>
                    <a:pt x="174" y="42"/>
                  </a:lnTo>
                  <a:lnTo>
                    <a:pt x="204" y="78"/>
                  </a:lnTo>
                  <a:lnTo>
                    <a:pt x="282" y="138"/>
                  </a:lnTo>
                  <a:lnTo>
                    <a:pt x="312" y="204"/>
                  </a:lnTo>
                  <a:lnTo>
                    <a:pt x="330" y="210"/>
                  </a:lnTo>
                  <a:lnTo>
                    <a:pt x="318" y="234"/>
                  </a:lnTo>
                  <a:lnTo>
                    <a:pt x="318" y="246"/>
                  </a:lnTo>
                  <a:lnTo>
                    <a:pt x="306" y="270"/>
                  </a:lnTo>
                  <a:lnTo>
                    <a:pt x="306" y="282"/>
                  </a:lnTo>
                  <a:lnTo>
                    <a:pt x="300" y="282"/>
                  </a:lnTo>
                  <a:lnTo>
                    <a:pt x="312" y="288"/>
                  </a:lnTo>
                  <a:lnTo>
                    <a:pt x="306" y="318"/>
                  </a:lnTo>
                  <a:lnTo>
                    <a:pt x="270" y="318"/>
                  </a:lnTo>
                  <a:lnTo>
                    <a:pt x="276" y="348"/>
                  </a:lnTo>
                  <a:lnTo>
                    <a:pt x="270" y="354"/>
                  </a:lnTo>
                  <a:lnTo>
                    <a:pt x="264" y="336"/>
                  </a:lnTo>
                  <a:lnTo>
                    <a:pt x="84" y="348"/>
                  </a:lnTo>
                  <a:lnTo>
                    <a:pt x="72" y="324"/>
                  </a:lnTo>
                  <a:lnTo>
                    <a:pt x="54" y="258"/>
                  </a:lnTo>
                  <a:lnTo>
                    <a:pt x="66" y="228"/>
                  </a:lnTo>
                  <a:lnTo>
                    <a:pt x="42" y="186"/>
                  </a:lnTo>
                  <a:lnTo>
                    <a:pt x="0" y="24"/>
                  </a:lnTo>
                  <a:lnTo>
                    <a:pt x="78" y="12"/>
                  </a:lnTo>
                  <a:lnTo>
                    <a:pt x="78" y="18"/>
                  </a:lnTo>
                </a:path>
              </a:pathLst>
            </a:custGeom>
            <a:noFill/>
            <a:ln w="9525">
              <a:solidFill>
                <a:srgbClr val="000000"/>
              </a:solidFill>
              <a:prstDash val="solid"/>
              <a:round/>
              <a:headEnd/>
              <a:tailEnd/>
            </a:ln>
          </p:spPr>
          <p:txBody>
            <a:bodyPr/>
            <a:lstStyle/>
            <a:p>
              <a:endParaRPr lang="en-US"/>
            </a:p>
          </p:txBody>
        </p:sp>
        <p:sp>
          <p:nvSpPr>
            <p:cNvPr id="2077" name="Freeform 528"/>
            <p:cNvSpPr>
              <a:spLocks/>
            </p:cNvSpPr>
            <p:nvPr/>
          </p:nvSpPr>
          <p:spPr bwMode="auto">
            <a:xfrm>
              <a:off x="1911" y="2868"/>
              <a:ext cx="30" cy="36"/>
            </a:xfrm>
            <a:custGeom>
              <a:avLst/>
              <a:gdLst>
                <a:gd name="T0" fmla="*/ 6 w 30"/>
                <a:gd name="T1" fmla="*/ 0 h 36"/>
                <a:gd name="T2" fmla="*/ 6 w 30"/>
                <a:gd name="T3" fmla="*/ 6 h 36"/>
                <a:gd name="T4" fmla="*/ 18 w 30"/>
                <a:gd name="T5" fmla="*/ 6 h 36"/>
                <a:gd name="T6" fmla="*/ 18 w 30"/>
                <a:gd name="T7" fmla="*/ 0 h 36"/>
                <a:gd name="T8" fmla="*/ 24 w 30"/>
                <a:gd name="T9" fmla="*/ 0 h 36"/>
                <a:gd name="T10" fmla="*/ 30 w 30"/>
                <a:gd name="T11" fmla="*/ 12 h 36"/>
                <a:gd name="T12" fmla="*/ 30 w 30"/>
                <a:gd name="T13" fmla="*/ 18 h 36"/>
                <a:gd name="T14" fmla="*/ 24 w 30"/>
                <a:gd name="T15" fmla="*/ 30 h 36"/>
                <a:gd name="T16" fmla="*/ 12 w 30"/>
                <a:gd name="T17" fmla="*/ 36 h 36"/>
                <a:gd name="T18" fmla="*/ 6 w 30"/>
                <a:gd name="T19" fmla="*/ 30 h 36"/>
                <a:gd name="T20" fmla="*/ 0 w 30"/>
                <a:gd name="T21" fmla="*/ 24 h 36"/>
                <a:gd name="T22" fmla="*/ 0 w 30"/>
                <a:gd name="T23" fmla="*/ 12 h 36"/>
                <a:gd name="T24" fmla="*/ 6 w 30"/>
                <a:gd name="T25" fmla="*/ 0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36"/>
                <a:gd name="T41" fmla="*/ 30 w 30"/>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36">
                  <a:moveTo>
                    <a:pt x="6" y="0"/>
                  </a:moveTo>
                  <a:lnTo>
                    <a:pt x="6" y="6"/>
                  </a:lnTo>
                  <a:lnTo>
                    <a:pt x="18" y="6"/>
                  </a:lnTo>
                  <a:lnTo>
                    <a:pt x="18" y="0"/>
                  </a:lnTo>
                  <a:lnTo>
                    <a:pt x="24" y="0"/>
                  </a:lnTo>
                  <a:lnTo>
                    <a:pt x="30" y="12"/>
                  </a:lnTo>
                  <a:lnTo>
                    <a:pt x="30" y="18"/>
                  </a:lnTo>
                  <a:lnTo>
                    <a:pt x="24" y="30"/>
                  </a:lnTo>
                  <a:lnTo>
                    <a:pt x="12" y="36"/>
                  </a:lnTo>
                  <a:lnTo>
                    <a:pt x="6" y="30"/>
                  </a:lnTo>
                  <a:lnTo>
                    <a:pt x="0" y="24"/>
                  </a:lnTo>
                  <a:lnTo>
                    <a:pt x="0" y="12"/>
                  </a:lnTo>
                  <a:lnTo>
                    <a:pt x="6" y="0"/>
                  </a:lnTo>
                  <a:close/>
                </a:path>
              </a:pathLst>
            </a:custGeom>
            <a:solidFill>
              <a:srgbClr val="E8D898"/>
            </a:solidFill>
            <a:ln w="9525">
              <a:solidFill>
                <a:srgbClr val="E8D898"/>
              </a:solidFill>
              <a:prstDash val="solid"/>
              <a:round/>
              <a:headEnd/>
              <a:tailEnd/>
            </a:ln>
          </p:spPr>
          <p:txBody>
            <a:bodyPr/>
            <a:lstStyle/>
            <a:p>
              <a:endParaRPr lang="en-US"/>
            </a:p>
          </p:txBody>
        </p:sp>
        <p:sp>
          <p:nvSpPr>
            <p:cNvPr id="2078" name="Freeform 529"/>
            <p:cNvSpPr>
              <a:spLocks/>
            </p:cNvSpPr>
            <p:nvPr/>
          </p:nvSpPr>
          <p:spPr bwMode="auto">
            <a:xfrm>
              <a:off x="1911" y="2868"/>
              <a:ext cx="30" cy="36"/>
            </a:xfrm>
            <a:custGeom>
              <a:avLst/>
              <a:gdLst>
                <a:gd name="T0" fmla="*/ 6 w 30"/>
                <a:gd name="T1" fmla="*/ 0 h 36"/>
                <a:gd name="T2" fmla="*/ 6 w 30"/>
                <a:gd name="T3" fmla="*/ 6 h 36"/>
                <a:gd name="T4" fmla="*/ 18 w 30"/>
                <a:gd name="T5" fmla="*/ 6 h 36"/>
                <a:gd name="T6" fmla="*/ 18 w 30"/>
                <a:gd name="T7" fmla="*/ 0 h 36"/>
                <a:gd name="T8" fmla="*/ 24 w 30"/>
                <a:gd name="T9" fmla="*/ 0 h 36"/>
                <a:gd name="T10" fmla="*/ 30 w 30"/>
                <a:gd name="T11" fmla="*/ 12 h 36"/>
                <a:gd name="T12" fmla="*/ 30 w 30"/>
                <a:gd name="T13" fmla="*/ 18 h 36"/>
                <a:gd name="T14" fmla="*/ 24 w 30"/>
                <a:gd name="T15" fmla="*/ 30 h 36"/>
                <a:gd name="T16" fmla="*/ 12 w 30"/>
                <a:gd name="T17" fmla="*/ 36 h 36"/>
                <a:gd name="T18" fmla="*/ 6 w 30"/>
                <a:gd name="T19" fmla="*/ 30 h 36"/>
                <a:gd name="T20" fmla="*/ 0 w 30"/>
                <a:gd name="T21" fmla="*/ 24 h 36"/>
                <a:gd name="T22" fmla="*/ 0 w 30"/>
                <a:gd name="T23" fmla="*/ 12 h 36"/>
                <a:gd name="T24" fmla="*/ 6 w 30"/>
                <a:gd name="T25" fmla="*/ 0 h 36"/>
                <a:gd name="T26" fmla="*/ 6 w 30"/>
                <a:gd name="T27" fmla="*/ 6 h 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36"/>
                <a:gd name="T44" fmla="*/ 30 w 30"/>
                <a:gd name="T45" fmla="*/ 36 h 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36">
                  <a:moveTo>
                    <a:pt x="6" y="0"/>
                  </a:moveTo>
                  <a:lnTo>
                    <a:pt x="6" y="6"/>
                  </a:lnTo>
                  <a:lnTo>
                    <a:pt x="18" y="6"/>
                  </a:lnTo>
                  <a:lnTo>
                    <a:pt x="18" y="0"/>
                  </a:lnTo>
                  <a:lnTo>
                    <a:pt x="24" y="0"/>
                  </a:lnTo>
                  <a:lnTo>
                    <a:pt x="30" y="12"/>
                  </a:lnTo>
                  <a:lnTo>
                    <a:pt x="30" y="18"/>
                  </a:lnTo>
                  <a:lnTo>
                    <a:pt x="24" y="30"/>
                  </a:lnTo>
                  <a:lnTo>
                    <a:pt x="12" y="36"/>
                  </a:lnTo>
                  <a:lnTo>
                    <a:pt x="6" y="30"/>
                  </a:lnTo>
                  <a:lnTo>
                    <a:pt x="0" y="24"/>
                  </a:lnTo>
                  <a:lnTo>
                    <a:pt x="0" y="12"/>
                  </a:lnTo>
                  <a:lnTo>
                    <a:pt x="6" y="0"/>
                  </a:lnTo>
                  <a:lnTo>
                    <a:pt x="6" y="6"/>
                  </a:lnTo>
                </a:path>
              </a:pathLst>
            </a:custGeom>
            <a:noFill/>
            <a:ln w="9525">
              <a:solidFill>
                <a:srgbClr val="000000"/>
              </a:solidFill>
              <a:prstDash val="solid"/>
              <a:round/>
              <a:headEnd/>
              <a:tailEnd/>
            </a:ln>
          </p:spPr>
          <p:txBody>
            <a:bodyPr/>
            <a:lstStyle/>
            <a:p>
              <a:endParaRPr lang="en-US"/>
            </a:p>
          </p:txBody>
        </p:sp>
        <p:sp>
          <p:nvSpPr>
            <p:cNvPr id="2079" name="Freeform 530"/>
            <p:cNvSpPr>
              <a:spLocks/>
            </p:cNvSpPr>
            <p:nvPr/>
          </p:nvSpPr>
          <p:spPr bwMode="auto">
            <a:xfrm>
              <a:off x="2013" y="2922"/>
              <a:ext cx="30" cy="30"/>
            </a:xfrm>
            <a:custGeom>
              <a:avLst/>
              <a:gdLst>
                <a:gd name="T0" fmla="*/ 0 w 30"/>
                <a:gd name="T1" fmla="*/ 12 h 30"/>
                <a:gd name="T2" fmla="*/ 0 w 30"/>
                <a:gd name="T3" fmla="*/ 6 h 30"/>
                <a:gd name="T4" fmla="*/ 6 w 30"/>
                <a:gd name="T5" fmla="*/ 0 h 30"/>
                <a:gd name="T6" fmla="*/ 12 w 30"/>
                <a:gd name="T7" fmla="*/ 6 h 30"/>
                <a:gd name="T8" fmla="*/ 24 w 30"/>
                <a:gd name="T9" fmla="*/ 18 h 30"/>
                <a:gd name="T10" fmla="*/ 30 w 30"/>
                <a:gd name="T11" fmla="*/ 24 h 30"/>
                <a:gd name="T12" fmla="*/ 18 w 30"/>
                <a:gd name="T13" fmla="*/ 24 h 30"/>
                <a:gd name="T14" fmla="*/ 12 w 30"/>
                <a:gd name="T15" fmla="*/ 30 h 30"/>
                <a:gd name="T16" fmla="*/ 6 w 30"/>
                <a:gd name="T17" fmla="*/ 24 h 30"/>
                <a:gd name="T18" fmla="*/ 0 w 30"/>
                <a:gd name="T19" fmla="*/ 12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30"/>
                <a:gd name="T32" fmla="*/ 30 w 30"/>
                <a:gd name="T33" fmla="*/ 30 h 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30">
                  <a:moveTo>
                    <a:pt x="0" y="12"/>
                  </a:moveTo>
                  <a:lnTo>
                    <a:pt x="0" y="6"/>
                  </a:lnTo>
                  <a:lnTo>
                    <a:pt x="6" y="0"/>
                  </a:lnTo>
                  <a:lnTo>
                    <a:pt x="12" y="6"/>
                  </a:lnTo>
                  <a:lnTo>
                    <a:pt x="24" y="18"/>
                  </a:lnTo>
                  <a:lnTo>
                    <a:pt x="30" y="24"/>
                  </a:lnTo>
                  <a:lnTo>
                    <a:pt x="18" y="24"/>
                  </a:lnTo>
                  <a:lnTo>
                    <a:pt x="12" y="30"/>
                  </a:lnTo>
                  <a:lnTo>
                    <a:pt x="6" y="24"/>
                  </a:lnTo>
                  <a:lnTo>
                    <a:pt x="0" y="12"/>
                  </a:lnTo>
                  <a:close/>
                </a:path>
              </a:pathLst>
            </a:custGeom>
            <a:solidFill>
              <a:srgbClr val="E8D898"/>
            </a:solidFill>
            <a:ln w="9525">
              <a:solidFill>
                <a:srgbClr val="E8D898"/>
              </a:solidFill>
              <a:prstDash val="solid"/>
              <a:round/>
              <a:headEnd/>
              <a:tailEnd/>
            </a:ln>
          </p:spPr>
          <p:txBody>
            <a:bodyPr/>
            <a:lstStyle/>
            <a:p>
              <a:endParaRPr lang="en-US"/>
            </a:p>
          </p:txBody>
        </p:sp>
        <p:sp>
          <p:nvSpPr>
            <p:cNvPr id="2080" name="Freeform 531"/>
            <p:cNvSpPr>
              <a:spLocks/>
            </p:cNvSpPr>
            <p:nvPr/>
          </p:nvSpPr>
          <p:spPr bwMode="auto">
            <a:xfrm>
              <a:off x="2013" y="2922"/>
              <a:ext cx="30" cy="30"/>
            </a:xfrm>
            <a:custGeom>
              <a:avLst/>
              <a:gdLst>
                <a:gd name="T0" fmla="*/ 0 w 30"/>
                <a:gd name="T1" fmla="*/ 12 h 30"/>
                <a:gd name="T2" fmla="*/ 0 w 30"/>
                <a:gd name="T3" fmla="*/ 6 h 30"/>
                <a:gd name="T4" fmla="*/ 6 w 30"/>
                <a:gd name="T5" fmla="*/ 0 h 30"/>
                <a:gd name="T6" fmla="*/ 12 w 30"/>
                <a:gd name="T7" fmla="*/ 6 h 30"/>
                <a:gd name="T8" fmla="*/ 24 w 30"/>
                <a:gd name="T9" fmla="*/ 18 h 30"/>
                <a:gd name="T10" fmla="*/ 30 w 30"/>
                <a:gd name="T11" fmla="*/ 24 h 30"/>
                <a:gd name="T12" fmla="*/ 18 w 30"/>
                <a:gd name="T13" fmla="*/ 24 h 30"/>
                <a:gd name="T14" fmla="*/ 12 w 30"/>
                <a:gd name="T15" fmla="*/ 30 h 30"/>
                <a:gd name="T16" fmla="*/ 6 w 30"/>
                <a:gd name="T17" fmla="*/ 24 h 30"/>
                <a:gd name="T18" fmla="*/ 0 w 30"/>
                <a:gd name="T19" fmla="*/ 12 h 30"/>
                <a:gd name="T20" fmla="*/ 0 w 30"/>
                <a:gd name="T21" fmla="*/ 18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30"/>
                <a:gd name="T35" fmla="*/ 30 w 30"/>
                <a:gd name="T36" fmla="*/ 30 h 3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30">
                  <a:moveTo>
                    <a:pt x="0" y="12"/>
                  </a:moveTo>
                  <a:lnTo>
                    <a:pt x="0" y="6"/>
                  </a:lnTo>
                  <a:lnTo>
                    <a:pt x="6" y="0"/>
                  </a:lnTo>
                  <a:lnTo>
                    <a:pt x="12" y="6"/>
                  </a:lnTo>
                  <a:lnTo>
                    <a:pt x="24" y="18"/>
                  </a:lnTo>
                  <a:lnTo>
                    <a:pt x="30" y="24"/>
                  </a:lnTo>
                  <a:lnTo>
                    <a:pt x="18" y="24"/>
                  </a:lnTo>
                  <a:lnTo>
                    <a:pt x="12" y="30"/>
                  </a:lnTo>
                  <a:lnTo>
                    <a:pt x="6" y="24"/>
                  </a:lnTo>
                  <a:lnTo>
                    <a:pt x="0" y="12"/>
                  </a:lnTo>
                  <a:lnTo>
                    <a:pt x="0" y="18"/>
                  </a:lnTo>
                </a:path>
              </a:pathLst>
            </a:custGeom>
            <a:noFill/>
            <a:ln w="9525">
              <a:solidFill>
                <a:srgbClr val="000000"/>
              </a:solidFill>
              <a:prstDash val="solid"/>
              <a:round/>
              <a:headEnd/>
              <a:tailEnd/>
            </a:ln>
          </p:spPr>
          <p:txBody>
            <a:bodyPr/>
            <a:lstStyle/>
            <a:p>
              <a:endParaRPr lang="en-US"/>
            </a:p>
          </p:txBody>
        </p:sp>
        <p:sp>
          <p:nvSpPr>
            <p:cNvPr id="2081" name="Freeform 532"/>
            <p:cNvSpPr>
              <a:spLocks/>
            </p:cNvSpPr>
            <p:nvPr/>
          </p:nvSpPr>
          <p:spPr bwMode="auto">
            <a:xfrm>
              <a:off x="2067" y="2958"/>
              <a:ext cx="36" cy="12"/>
            </a:xfrm>
            <a:custGeom>
              <a:avLst/>
              <a:gdLst>
                <a:gd name="T0" fmla="*/ 0 w 36"/>
                <a:gd name="T1" fmla="*/ 6 h 12"/>
                <a:gd name="T2" fmla="*/ 24 w 36"/>
                <a:gd name="T3" fmla="*/ 6 h 12"/>
                <a:gd name="T4" fmla="*/ 30 w 36"/>
                <a:gd name="T5" fmla="*/ 0 h 12"/>
                <a:gd name="T6" fmla="*/ 36 w 36"/>
                <a:gd name="T7" fmla="*/ 0 h 12"/>
                <a:gd name="T8" fmla="*/ 36 w 36"/>
                <a:gd name="T9" fmla="*/ 12 h 12"/>
                <a:gd name="T10" fmla="*/ 6 w 36"/>
                <a:gd name="T11" fmla="*/ 12 h 12"/>
                <a:gd name="T12" fmla="*/ 0 w 36"/>
                <a:gd name="T13" fmla="*/ 6 h 12"/>
                <a:gd name="T14" fmla="*/ 0 60000 65536"/>
                <a:gd name="T15" fmla="*/ 0 60000 65536"/>
                <a:gd name="T16" fmla="*/ 0 60000 65536"/>
                <a:gd name="T17" fmla="*/ 0 60000 65536"/>
                <a:gd name="T18" fmla="*/ 0 60000 65536"/>
                <a:gd name="T19" fmla="*/ 0 60000 65536"/>
                <a:gd name="T20" fmla="*/ 0 60000 65536"/>
                <a:gd name="T21" fmla="*/ 0 w 36"/>
                <a:gd name="T22" fmla="*/ 0 h 12"/>
                <a:gd name="T23" fmla="*/ 36 w 36"/>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 h="12">
                  <a:moveTo>
                    <a:pt x="0" y="6"/>
                  </a:moveTo>
                  <a:lnTo>
                    <a:pt x="24" y="6"/>
                  </a:lnTo>
                  <a:lnTo>
                    <a:pt x="30" y="0"/>
                  </a:lnTo>
                  <a:lnTo>
                    <a:pt x="36" y="0"/>
                  </a:lnTo>
                  <a:lnTo>
                    <a:pt x="36" y="12"/>
                  </a:lnTo>
                  <a:lnTo>
                    <a:pt x="6" y="12"/>
                  </a:lnTo>
                  <a:lnTo>
                    <a:pt x="0" y="6"/>
                  </a:lnTo>
                  <a:close/>
                </a:path>
              </a:pathLst>
            </a:custGeom>
            <a:solidFill>
              <a:srgbClr val="E8D898"/>
            </a:solidFill>
            <a:ln w="9525">
              <a:solidFill>
                <a:srgbClr val="E8D898"/>
              </a:solidFill>
              <a:prstDash val="solid"/>
              <a:round/>
              <a:headEnd/>
              <a:tailEnd/>
            </a:ln>
          </p:spPr>
          <p:txBody>
            <a:bodyPr/>
            <a:lstStyle/>
            <a:p>
              <a:endParaRPr lang="en-US"/>
            </a:p>
          </p:txBody>
        </p:sp>
        <p:sp>
          <p:nvSpPr>
            <p:cNvPr id="2082" name="Freeform 533"/>
            <p:cNvSpPr>
              <a:spLocks/>
            </p:cNvSpPr>
            <p:nvPr/>
          </p:nvSpPr>
          <p:spPr bwMode="auto">
            <a:xfrm>
              <a:off x="2067" y="2958"/>
              <a:ext cx="36" cy="12"/>
            </a:xfrm>
            <a:custGeom>
              <a:avLst/>
              <a:gdLst>
                <a:gd name="T0" fmla="*/ 0 w 36"/>
                <a:gd name="T1" fmla="*/ 6 h 12"/>
                <a:gd name="T2" fmla="*/ 24 w 36"/>
                <a:gd name="T3" fmla="*/ 6 h 12"/>
                <a:gd name="T4" fmla="*/ 30 w 36"/>
                <a:gd name="T5" fmla="*/ 0 h 12"/>
                <a:gd name="T6" fmla="*/ 36 w 36"/>
                <a:gd name="T7" fmla="*/ 0 h 12"/>
                <a:gd name="T8" fmla="*/ 36 w 36"/>
                <a:gd name="T9" fmla="*/ 12 h 12"/>
                <a:gd name="T10" fmla="*/ 6 w 36"/>
                <a:gd name="T11" fmla="*/ 12 h 12"/>
                <a:gd name="T12" fmla="*/ 0 w 36"/>
                <a:gd name="T13" fmla="*/ 6 h 12"/>
                <a:gd name="T14" fmla="*/ 0 w 36"/>
                <a:gd name="T15" fmla="*/ 12 h 12"/>
                <a:gd name="T16" fmla="*/ 0 60000 65536"/>
                <a:gd name="T17" fmla="*/ 0 60000 65536"/>
                <a:gd name="T18" fmla="*/ 0 60000 65536"/>
                <a:gd name="T19" fmla="*/ 0 60000 65536"/>
                <a:gd name="T20" fmla="*/ 0 60000 65536"/>
                <a:gd name="T21" fmla="*/ 0 60000 65536"/>
                <a:gd name="T22" fmla="*/ 0 60000 65536"/>
                <a:gd name="T23" fmla="*/ 0 60000 65536"/>
                <a:gd name="T24" fmla="*/ 0 w 36"/>
                <a:gd name="T25" fmla="*/ 0 h 12"/>
                <a:gd name="T26" fmla="*/ 36 w 36"/>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6" h="12">
                  <a:moveTo>
                    <a:pt x="0" y="6"/>
                  </a:moveTo>
                  <a:lnTo>
                    <a:pt x="24" y="6"/>
                  </a:lnTo>
                  <a:lnTo>
                    <a:pt x="30" y="0"/>
                  </a:lnTo>
                  <a:lnTo>
                    <a:pt x="36" y="0"/>
                  </a:lnTo>
                  <a:lnTo>
                    <a:pt x="36" y="12"/>
                  </a:lnTo>
                  <a:lnTo>
                    <a:pt x="6"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2083" name="Freeform 534"/>
            <p:cNvSpPr>
              <a:spLocks/>
            </p:cNvSpPr>
            <p:nvPr/>
          </p:nvSpPr>
          <p:spPr bwMode="auto">
            <a:xfrm>
              <a:off x="2109" y="2976"/>
              <a:ext cx="42" cy="36"/>
            </a:xfrm>
            <a:custGeom>
              <a:avLst/>
              <a:gdLst>
                <a:gd name="T0" fmla="*/ 18 w 42"/>
                <a:gd name="T1" fmla="*/ 6 h 36"/>
                <a:gd name="T2" fmla="*/ 24 w 42"/>
                <a:gd name="T3" fmla="*/ 6 h 36"/>
                <a:gd name="T4" fmla="*/ 30 w 42"/>
                <a:gd name="T5" fmla="*/ 12 h 36"/>
                <a:gd name="T6" fmla="*/ 42 w 42"/>
                <a:gd name="T7" fmla="*/ 18 h 36"/>
                <a:gd name="T8" fmla="*/ 42 w 42"/>
                <a:gd name="T9" fmla="*/ 30 h 36"/>
                <a:gd name="T10" fmla="*/ 30 w 42"/>
                <a:gd name="T11" fmla="*/ 36 h 36"/>
                <a:gd name="T12" fmla="*/ 18 w 42"/>
                <a:gd name="T13" fmla="*/ 36 h 36"/>
                <a:gd name="T14" fmla="*/ 18 w 42"/>
                <a:gd name="T15" fmla="*/ 24 h 36"/>
                <a:gd name="T16" fmla="*/ 12 w 42"/>
                <a:gd name="T17" fmla="*/ 18 h 36"/>
                <a:gd name="T18" fmla="*/ 6 w 42"/>
                <a:gd name="T19" fmla="*/ 12 h 36"/>
                <a:gd name="T20" fmla="*/ 0 w 42"/>
                <a:gd name="T21" fmla="*/ 6 h 36"/>
                <a:gd name="T22" fmla="*/ 0 w 42"/>
                <a:gd name="T23" fmla="*/ 0 h 36"/>
                <a:gd name="T24" fmla="*/ 6 w 42"/>
                <a:gd name="T25" fmla="*/ 0 h 36"/>
                <a:gd name="T26" fmla="*/ 18 w 42"/>
                <a:gd name="T27" fmla="*/ 6 h 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2"/>
                <a:gd name="T43" fmla="*/ 0 h 36"/>
                <a:gd name="T44" fmla="*/ 42 w 42"/>
                <a:gd name="T45" fmla="*/ 36 h 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2" h="36">
                  <a:moveTo>
                    <a:pt x="18" y="6"/>
                  </a:moveTo>
                  <a:lnTo>
                    <a:pt x="24" y="6"/>
                  </a:lnTo>
                  <a:lnTo>
                    <a:pt x="30" y="12"/>
                  </a:lnTo>
                  <a:lnTo>
                    <a:pt x="42" y="18"/>
                  </a:lnTo>
                  <a:lnTo>
                    <a:pt x="42" y="30"/>
                  </a:lnTo>
                  <a:lnTo>
                    <a:pt x="30" y="36"/>
                  </a:lnTo>
                  <a:lnTo>
                    <a:pt x="18" y="36"/>
                  </a:lnTo>
                  <a:lnTo>
                    <a:pt x="18" y="24"/>
                  </a:lnTo>
                  <a:lnTo>
                    <a:pt x="12" y="18"/>
                  </a:lnTo>
                  <a:lnTo>
                    <a:pt x="6" y="12"/>
                  </a:lnTo>
                  <a:lnTo>
                    <a:pt x="0" y="6"/>
                  </a:lnTo>
                  <a:lnTo>
                    <a:pt x="0" y="0"/>
                  </a:lnTo>
                  <a:lnTo>
                    <a:pt x="6" y="0"/>
                  </a:lnTo>
                  <a:lnTo>
                    <a:pt x="18" y="6"/>
                  </a:lnTo>
                  <a:close/>
                </a:path>
              </a:pathLst>
            </a:custGeom>
            <a:solidFill>
              <a:srgbClr val="E8D898"/>
            </a:solidFill>
            <a:ln w="9525">
              <a:solidFill>
                <a:srgbClr val="E8D898"/>
              </a:solidFill>
              <a:prstDash val="solid"/>
              <a:round/>
              <a:headEnd/>
              <a:tailEnd/>
            </a:ln>
          </p:spPr>
          <p:txBody>
            <a:bodyPr/>
            <a:lstStyle/>
            <a:p>
              <a:endParaRPr lang="en-US"/>
            </a:p>
          </p:txBody>
        </p:sp>
        <p:sp>
          <p:nvSpPr>
            <p:cNvPr id="2084" name="Freeform 535"/>
            <p:cNvSpPr>
              <a:spLocks/>
            </p:cNvSpPr>
            <p:nvPr/>
          </p:nvSpPr>
          <p:spPr bwMode="auto">
            <a:xfrm>
              <a:off x="2109" y="2976"/>
              <a:ext cx="42" cy="36"/>
            </a:xfrm>
            <a:custGeom>
              <a:avLst/>
              <a:gdLst>
                <a:gd name="T0" fmla="*/ 18 w 42"/>
                <a:gd name="T1" fmla="*/ 6 h 36"/>
                <a:gd name="T2" fmla="*/ 24 w 42"/>
                <a:gd name="T3" fmla="*/ 6 h 36"/>
                <a:gd name="T4" fmla="*/ 30 w 42"/>
                <a:gd name="T5" fmla="*/ 12 h 36"/>
                <a:gd name="T6" fmla="*/ 42 w 42"/>
                <a:gd name="T7" fmla="*/ 18 h 36"/>
                <a:gd name="T8" fmla="*/ 42 w 42"/>
                <a:gd name="T9" fmla="*/ 30 h 36"/>
                <a:gd name="T10" fmla="*/ 30 w 42"/>
                <a:gd name="T11" fmla="*/ 36 h 36"/>
                <a:gd name="T12" fmla="*/ 18 w 42"/>
                <a:gd name="T13" fmla="*/ 36 h 36"/>
                <a:gd name="T14" fmla="*/ 18 w 42"/>
                <a:gd name="T15" fmla="*/ 24 h 36"/>
                <a:gd name="T16" fmla="*/ 12 w 42"/>
                <a:gd name="T17" fmla="*/ 18 h 36"/>
                <a:gd name="T18" fmla="*/ 6 w 42"/>
                <a:gd name="T19" fmla="*/ 12 h 36"/>
                <a:gd name="T20" fmla="*/ 0 w 42"/>
                <a:gd name="T21" fmla="*/ 6 h 36"/>
                <a:gd name="T22" fmla="*/ 0 w 42"/>
                <a:gd name="T23" fmla="*/ 0 h 36"/>
                <a:gd name="T24" fmla="*/ 6 w 42"/>
                <a:gd name="T25" fmla="*/ 0 h 36"/>
                <a:gd name="T26" fmla="*/ 18 w 42"/>
                <a:gd name="T27" fmla="*/ 6 h 36"/>
                <a:gd name="T28" fmla="*/ 18 w 42"/>
                <a:gd name="T29" fmla="*/ 12 h 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
                <a:gd name="T46" fmla="*/ 0 h 36"/>
                <a:gd name="T47" fmla="*/ 42 w 42"/>
                <a:gd name="T48" fmla="*/ 36 h 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 h="36">
                  <a:moveTo>
                    <a:pt x="18" y="6"/>
                  </a:moveTo>
                  <a:lnTo>
                    <a:pt x="24" y="6"/>
                  </a:lnTo>
                  <a:lnTo>
                    <a:pt x="30" y="12"/>
                  </a:lnTo>
                  <a:lnTo>
                    <a:pt x="42" y="18"/>
                  </a:lnTo>
                  <a:lnTo>
                    <a:pt x="42" y="30"/>
                  </a:lnTo>
                  <a:lnTo>
                    <a:pt x="30" y="36"/>
                  </a:lnTo>
                  <a:lnTo>
                    <a:pt x="18" y="36"/>
                  </a:lnTo>
                  <a:lnTo>
                    <a:pt x="18" y="24"/>
                  </a:lnTo>
                  <a:lnTo>
                    <a:pt x="12" y="18"/>
                  </a:lnTo>
                  <a:lnTo>
                    <a:pt x="6" y="12"/>
                  </a:lnTo>
                  <a:lnTo>
                    <a:pt x="0" y="6"/>
                  </a:lnTo>
                  <a:lnTo>
                    <a:pt x="0" y="0"/>
                  </a:lnTo>
                  <a:lnTo>
                    <a:pt x="6" y="0"/>
                  </a:lnTo>
                  <a:lnTo>
                    <a:pt x="18" y="6"/>
                  </a:lnTo>
                  <a:lnTo>
                    <a:pt x="18" y="12"/>
                  </a:lnTo>
                </a:path>
              </a:pathLst>
            </a:custGeom>
            <a:noFill/>
            <a:ln w="9525">
              <a:solidFill>
                <a:srgbClr val="000000"/>
              </a:solidFill>
              <a:prstDash val="solid"/>
              <a:round/>
              <a:headEnd/>
              <a:tailEnd/>
            </a:ln>
          </p:spPr>
          <p:txBody>
            <a:bodyPr/>
            <a:lstStyle/>
            <a:p>
              <a:endParaRPr lang="en-US"/>
            </a:p>
          </p:txBody>
        </p:sp>
        <p:sp>
          <p:nvSpPr>
            <p:cNvPr id="2085" name="Freeform 536"/>
            <p:cNvSpPr>
              <a:spLocks/>
            </p:cNvSpPr>
            <p:nvPr/>
          </p:nvSpPr>
          <p:spPr bwMode="auto">
            <a:xfrm>
              <a:off x="2157" y="3048"/>
              <a:ext cx="78" cy="108"/>
            </a:xfrm>
            <a:custGeom>
              <a:avLst/>
              <a:gdLst>
                <a:gd name="T0" fmla="*/ 6 w 78"/>
                <a:gd name="T1" fmla="*/ 0 h 108"/>
                <a:gd name="T2" fmla="*/ 12 w 78"/>
                <a:gd name="T3" fmla="*/ 0 h 108"/>
                <a:gd name="T4" fmla="*/ 18 w 78"/>
                <a:gd name="T5" fmla="*/ 6 h 108"/>
                <a:gd name="T6" fmla="*/ 30 w 78"/>
                <a:gd name="T7" fmla="*/ 6 h 108"/>
                <a:gd name="T8" fmla="*/ 36 w 78"/>
                <a:gd name="T9" fmla="*/ 12 h 108"/>
                <a:gd name="T10" fmla="*/ 48 w 78"/>
                <a:gd name="T11" fmla="*/ 12 h 108"/>
                <a:gd name="T12" fmla="*/ 48 w 78"/>
                <a:gd name="T13" fmla="*/ 18 h 108"/>
                <a:gd name="T14" fmla="*/ 54 w 78"/>
                <a:gd name="T15" fmla="*/ 24 h 108"/>
                <a:gd name="T16" fmla="*/ 54 w 78"/>
                <a:gd name="T17" fmla="*/ 30 h 108"/>
                <a:gd name="T18" fmla="*/ 60 w 78"/>
                <a:gd name="T19" fmla="*/ 36 h 108"/>
                <a:gd name="T20" fmla="*/ 66 w 78"/>
                <a:gd name="T21" fmla="*/ 42 h 108"/>
                <a:gd name="T22" fmla="*/ 72 w 78"/>
                <a:gd name="T23" fmla="*/ 48 h 108"/>
                <a:gd name="T24" fmla="*/ 78 w 78"/>
                <a:gd name="T25" fmla="*/ 60 h 108"/>
                <a:gd name="T26" fmla="*/ 72 w 78"/>
                <a:gd name="T27" fmla="*/ 72 h 108"/>
                <a:gd name="T28" fmla="*/ 54 w 78"/>
                <a:gd name="T29" fmla="*/ 72 h 108"/>
                <a:gd name="T30" fmla="*/ 42 w 78"/>
                <a:gd name="T31" fmla="*/ 78 h 108"/>
                <a:gd name="T32" fmla="*/ 36 w 78"/>
                <a:gd name="T33" fmla="*/ 84 h 108"/>
                <a:gd name="T34" fmla="*/ 30 w 78"/>
                <a:gd name="T35" fmla="*/ 96 h 108"/>
                <a:gd name="T36" fmla="*/ 30 w 78"/>
                <a:gd name="T37" fmla="*/ 102 h 108"/>
                <a:gd name="T38" fmla="*/ 24 w 78"/>
                <a:gd name="T39" fmla="*/ 108 h 108"/>
                <a:gd name="T40" fmla="*/ 12 w 78"/>
                <a:gd name="T41" fmla="*/ 102 h 108"/>
                <a:gd name="T42" fmla="*/ 6 w 78"/>
                <a:gd name="T43" fmla="*/ 90 h 108"/>
                <a:gd name="T44" fmla="*/ 6 w 78"/>
                <a:gd name="T45" fmla="*/ 60 h 108"/>
                <a:gd name="T46" fmla="*/ 0 w 78"/>
                <a:gd name="T47" fmla="*/ 48 h 108"/>
                <a:gd name="T48" fmla="*/ 0 w 78"/>
                <a:gd name="T49" fmla="*/ 36 h 108"/>
                <a:gd name="T50" fmla="*/ 6 w 78"/>
                <a:gd name="T51" fmla="*/ 18 h 108"/>
                <a:gd name="T52" fmla="*/ 6 w 78"/>
                <a:gd name="T53" fmla="*/ 0 h 10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78"/>
                <a:gd name="T82" fmla="*/ 0 h 108"/>
                <a:gd name="T83" fmla="*/ 78 w 78"/>
                <a:gd name="T84" fmla="*/ 108 h 10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78" h="108">
                  <a:moveTo>
                    <a:pt x="6" y="0"/>
                  </a:moveTo>
                  <a:lnTo>
                    <a:pt x="12" y="0"/>
                  </a:lnTo>
                  <a:lnTo>
                    <a:pt x="18" y="6"/>
                  </a:lnTo>
                  <a:lnTo>
                    <a:pt x="30" y="6"/>
                  </a:lnTo>
                  <a:lnTo>
                    <a:pt x="36" y="12"/>
                  </a:lnTo>
                  <a:lnTo>
                    <a:pt x="48" y="12"/>
                  </a:lnTo>
                  <a:lnTo>
                    <a:pt x="48" y="18"/>
                  </a:lnTo>
                  <a:lnTo>
                    <a:pt x="54" y="24"/>
                  </a:lnTo>
                  <a:lnTo>
                    <a:pt x="54" y="30"/>
                  </a:lnTo>
                  <a:lnTo>
                    <a:pt x="60" y="36"/>
                  </a:lnTo>
                  <a:lnTo>
                    <a:pt x="66" y="42"/>
                  </a:lnTo>
                  <a:lnTo>
                    <a:pt x="72" y="48"/>
                  </a:lnTo>
                  <a:lnTo>
                    <a:pt x="78" y="60"/>
                  </a:lnTo>
                  <a:lnTo>
                    <a:pt x="72" y="72"/>
                  </a:lnTo>
                  <a:lnTo>
                    <a:pt x="54" y="72"/>
                  </a:lnTo>
                  <a:lnTo>
                    <a:pt x="42" y="78"/>
                  </a:lnTo>
                  <a:lnTo>
                    <a:pt x="36" y="84"/>
                  </a:lnTo>
                  <a:lnTo>
                    <a:pt x="30" y="96"/>
                  </a:lnTo>
                  <a:lnTo>
                    <a:pt x="30" y="102"/>
                  </a:lnTo>
                  <a:lnTo>
                    <a:pt x="24" y="108"/>
                  </a:lnTo>
                  <a:lnTo>
                    <a:pt x="12" y="102"/>
                  </a:lnTo>
                  <a:lnTo>
                    <a:pt x="6" y="90"/>
                  </a:lnTo>
                  <a:lnTo>
                    <a:pt x="6" y="60"/>
                  </a:lnTo>
                  <a:lnTo>
                    <a:pt x="0" y="48"/>
                  </a:lnTo>
                  <a:lnTo>
                    <a:pt x="0" y="36"/>
                  </a:lnTo>
                  <a:lnTo>
                    <a:pt x="6" y="18"/>
                  </a:lnTo>
                  <a:lnTo>
                    <a:pt x="6" y="0"/>
                  </a:lnTo>
                  <a:close/>
                </a:path>
              </a:pathLst>
            </a:custGeom>
            <a:solidFill>
              <a:srgbClr val="E8D898"/>
            </a:solidFill>
            <a:ln w="9525">
              <a:solidFill>
                <a:srgbClr val="E8D898"/>
              </a:solidFill>
              <a:prstDash val="solid"/>
              <a:round/>
              <a:headEnd/>
              <a:tailEnd/>
            </a:ln>
          </p:spPr>
          <p:txBody>
            <a:bodyPr/>
            <a:lstStyle/>
            <a:p>
              <a:endParaRPr lang="en-US"/>
            </a:p>
          </p:txBody>
        </p:sp>
        <p:sp>
          <p:nvSpPr>
            <p:cNvPr id="2086" name="Freeform 537"/>
            <p:cNvSpPr>
              <a:spLocks/>
            </p:cNvSpPr>
            <p:nvPr/>
          </p:nvSpPr>
          <p:spPr bwMode="auto">
            <a:xfrm>
              <a:off x="2157" y="3048"/>
              <a:ext cx="78" cy="108"/>
            </a:xfrm>
            <a:custGeom>
              <a:avLst/>
              <a:gdLst>
                <a:gd name="T0" fmla="*/ 6 w 78"/>
                <a:gd name="T1" fmla="*/ 0 h 108"/>
                <a:gd name="T2" fmla="*/ 12 w 78"/>
                <a:gd name="T3" fmla="*/ 0 h 108"/>
                <a:gd name="T4" fmla="*/ 18 w 78"/>
                <a:gd name="T5" fmla="*/ 6 h 108"/>
                <a:gd name="T6" fmla="*/ 30 w 78"/>
                <a:gd name="T7" fmla="*/ 6 h 108"/>
                <a:gd name="T8" fmla="*/ 36 w 78"/>
                <a:gd name="T9" fmla="*/ 12 h 108"/>
                <a:gd name="T10" fmla="*/ 48 w 78"/>
                <a:gd name="T11" fmla="*/ 12 h 108"/>
                <a:gd name="T12" fmla="*/ 48 w 78"/>
                <a:gd name="T13" fmla="*/ 18 h 108"/>
                <a:gd name="T14" fmla="*/ 54 w 78"/>
                <a:gd name="T15" fmla="*/ 24 h 108"/>
                <a:gd name="T16" fmla="*/ 54 w 78"/>
                <a:gd name="T17" fmla="*/ 30 h 108"/>
                <a:gd name="T18" fmla="*/ 60 w 78"/>
                <a:gd name="T19" fmla="*/ 36 h 108"/>
                <a:gd name="T20" fmla="*/ 66 w 78"/>
                <a:gd name="T21" fmla="*/ 42 h 108"/>
                <a:gd name="T22" fmla="*/ 72 w 78"/>
                <a:gd name="T23" fmla="*/ 48 h 108"/>
                <a:gd name="T24" fmla="*/ 78 w 78"/>
                <a:gd name="T25" fmla="*/ 60 h 108"/>
                <a:gd name="T26" fmla="*/ 72 w 78"/>
                <a:gd name="T27" fmla="*/ 72 h 108"/>
                <a:gd name="T28" fmla="*/ 54 w 78"/>
                <a:gd name="T29" fmla="*/ 72 h 108"/>
                <a:gd name="T30" fmla="*/ 42 w 78"/>
                <a:gd name="T31" fmla="*/ 78 h 108"/>
                <a:gd name="T32" fmla="*/ 36 w 78"/>
                <a:gd name="T33" fmla="*/ 84 h 108"/>
                <a:gd name="T34" fmla="*/ 30 w 78"/>
                <a:gd name="T35" fmla="*/ 96 h 108"/>
                <a:gd name="T36" fmla="*/ 30 w 78"/>
                <a:gd name="T37" fmla="*/ 102 h 108"/>
                <a:gd name="T38" fmla="*/ 24 w 78"/>
                <a:gd name="T39" fmla="*/ 108 h 108"/>
                <a:gd name="T40" fmla="*/ 12 w 78"/>
                <a:gd name="T41" fmla="*/ 102 h 108"/>
                <a:gd name="T42" fmla="*/ 6 w 78"/>
                <a:gd name="T43" fmla="*/ 90 h 108"/>
                <a:gd name="T44" fmla="*/ 6 w 78"/>
                <a:gd name="T45" fmla="*/ 60 h 108"/>
                <a:gd name="T46" fmla="*/ 0 w 78"/>
                <a:gd name="T47" fmla="*/ 48 h 108"/>
                <a:gd name="T48" fmla="*/ 0 w 78"/>
                <a:gd name="T49" fmla="*/ 36 h 108"/>
                <a:gd name="T50" fmla="*/ 6 w 78"/>
                <a:gd name="T51" fmla="*/ 18 h 108"/>
                <a:gd name="T52" fmla="*/ 6 w 78"/>
                <a:gd name="T53" fmla="*/ 0 h 108"/>
                <a:gd name="T54" fmla="*/ 6 w 78"/>
                <a:gd name="T55" fmla="*/ 6 h 10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8"/>
                <a:gd name="T85" fmla="*/ 0 h 108"/>
                <a:gd name="T86" fmla="*/ 78 w 78"/>
                <a:gd name="T87" fmla="*/ 108 h 10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8" h="108">
                  <a:moveTo>
                    <a:pt x="6" y="0"/>
                  </a:moveTo>
                  <a:lnTo>
                    <a:pt x="12" y="0"/>
                  </a:lnTo>
                  <a:lnTo>
                    <a:pt x="18" y="6"/>
                  </a:lnTo>
                  <a:lnTo>
                    <a:pt x="30" y="6"/>
                  </a:lnTo>
                  <a:lnTo>
                    <a:pt x="36" y="12"/>
                  </a:lnTo>
                  <a:lnTo>
                    <a:pt x="48" y="12"/>
                  </a:lnTo>
                  <a:lnTo>
                    <a:pt x="48" y="18"/>
                  </a:lnTo>
                  <a:lnTo>
                    <a:pt x="54" y="24"/>
                  </a:lnTo>
                  <a:lnTo>
                    <a:pt x="54" y="30"/>
                  </a:lnTo>
                  <a:lnTo>
                    <a:pt x="60" y="36"/>
                  </a:lnTo>
                  <a:lnTo>
                    <a:pt x="66" y="42"/>
                  </a:lnTo>
                  <a:lnTo>
                    <a:pt x="72" y="48"/>
                  </a:lnTo>
                  <a:lnTo>
                    <a:pt x="78" y="60"/>
                  </a:lnTo>
                  <a:lnTo>
                    <a:pt x="72" y="72"/>
                  </a:lnTo>
                  <a:lnTo>
                    <a:pt x="54" y="72"/>
                  </a:lnTo>
                  <a:lnTo>
                    <a:pt x="42" y="78"/>
                  </a:lnTo>
                  <a:lnTo>
                    <a:pt x="36" y="84"/>
                  </a:lnTo>
                  <a:lnTo>
                    <a:pt x="30" y="96"/>
                  </a:lnTo>
                  <a:lnTo>
                    <a:pt x="30" y="102"/>
                  </a:lnTo>
                  <a:lnTo>
                    <a:pt x="24" y="108"/>
                  </a:lnTo>
                  <a:lnTo>
                    <a:pt x="12" y="102"/>
                  </a:lnTo>
                  <a:lnTo>
                    <a:pt x="6" y="90"/>
                  </a:lnTo>
                  <a:lnTo>
                    <a:pt x="6" y="60"/>
                  </a:lnTo>
                  <a:lnTo>
                    <a:pt x="0" y="48"/>
                  </a:lnTo>
                  <a:lnTo>
                    <a:pt x="0" y="36"/>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2087" name="Freeform 538"/>
            <p:cNvSpPr>
              <a:spLocks/>
            </p:cNvSpPr>
            <p:nvPr/>
          </p:nvSpPr>
          <p:spPr bwMode="auto">
            <a:xfrm>
              <a:off x="2085" y="2982"/>
              <a:ext cx="12" cy="18"/>
            </a:xfrm>
            <a:custGeom>
              <a:avLst/>
              <a:gdLst>
                <a:gd name="T0" fmla="*/ 0 w 12"/>
                <a:gd name="T1" fmla="*/ 6 h 18"/>
                <a:gd name="T2" fmla="*/ 0 w 12"/>
                <a:gd name="T3" fmla="*/ 0 h 18"/>
                <a:gd name="T4" fmla="*/ 6 w 12"/>
                <a:gd name="T5" fmla="*/ 0 h 18"/>
                <a:gd name="T6" fmla="*/ 12 w 12"/>
                <a:gd name="T7" fmla="*/ 6 h 18"/>
                <a:gd name="T8" fmla="*/ 12 w 12"/>
                <a:gd name="T9" fmla="*/ 18 h 18"/>
                <a:gd name="T10" fmla="*/ 6 w 12"/>
                <a:gd name="T11" fmla="*/ 18 h 18"/>
                <a:gd name="T12" fmla="*/ 6 w 12"/>
                <a:gd name="T13" fmla="*/ 12 h 18"/>
                <a:gd name="T14" fmla="*/ 0 w 12"/>
                <a:gd name="T15" fmla="*/ 6 h 18"/>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8"/>
                <a:gd name="T26" fmla="*/ 12 w 12"/>
                <a:gd name="T27" fmla="*/ 18 h 1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8">
                  <a:moveTo>
                    <a:pt x="0" y="6"/>
                  </a:moveTo>
                  <a:lnTo>
                    <a:pt x="0" y="0"/>
                  </a:lnTo>
                  <a:lnTo>
                    <a:pt x="6" y="0"/>
                  </a:lnTo>
                  <a:lnTo>
                    <a:pt x="12" y="6"/>
                  </a:lnTo>
                  <a:lnTo>
                    <a:pt x="12" y="18"/>
                  </a:lnTo>
                  <a:lnTo>
                    <a:pt x="6" y="18"/>
                  </a:lnTo>
                  <a:lnTo>
                    <a:pt x="6" y="12"/>
                  </a:lnTo>
                  <a:lnTo>
                    <a:pt x="0" y="6"/>
                  </a:lnTo>
                  <a:close/>
                </a:path>
              </a:pathLst>
            </a:custGeom>
            <a:solidFill>
              <a:srgbClr val="E8D898"/>
            </a:solidFill>
            <a:ln w="9525">
              <a:solidFill>
                <a:srgbClr val="E8D898"/>
              </a:solidFill>
              <a:prstDash val="solid"/>
              <a:round/>
              <a:headEnd/>
              <a:tailEnd/>
            </a:ln>
          </p:spPr>
          <p:txBody>
            <a:bodyPr/>
            <a:lstStyle/>
            <a:p>
              <a:endParaRPr lang="en-US"/>
            </a:p>
          </p:txBody>
        </p:sp>
        <p:sp>
          <p:nvSpPr>
            <p:cNvPr id="2088" name="Freeform 539"/>
            <p:cNvSpPr>
              <a:spLocks/>
            </p:cNvSpPr>
            <p:nvPr/>
          </p:nvSpPr>
          <p:spPr bwMode="auto">
            <a:xfrm>
              <a:off x="2085" y="2982"/>
              <a:ext cx="12" cy="18"/>
            </a:xfrm>
            <a:custGeom>
              <a:avLst/>
              <a:gdLst>
                <a:gd name="T0" fmla="*/ 0 w 12"/>
                <a:gd name="T1" fmla="*/ 6 h 18"/>
                <a:gd name="T2" fmla="*/ 0 w 12"/>
                <a:gd name="T3" fmla="*/ 0 h 18"/>
                <a:gd name="T4" fmla="*/ 6 w 12"/>
                <a:gd name="T5" fmla="*/ 0 h 18"/>
                <a:gd name="T6" fmla="*/ 12 w 12"/>
                <a:gd name="T7" fmla="*/ 6 h 18"/>
                <a:gd name="T8" fmla="*/ 12 w 12"/>
                <a:gd name="T9" fmla="*/ 18 h 18"/>
                <a:gd name="T10" fmla="*/ 6 w 12"/>
                <a:gd name="T11" fmla="*/ 18 h 18"/>
                <a:gd name="T12" fmla="*/ 6 w 12"/>
                <a:gd name="T13" fmla="*/ 12 h 18"/>
                <a:gd name="T14" fmla="*/ 0 w 12"/>
                <a:gd name="T15" fmla="*/ 6 h 18"/>
                <a:gd name="T16" fmla="*/ 0 w 12"/>
                <a:gd name="T17" fmla="*/ 12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8"/>
                <a:gd name="T29" fmla="*/ 12 w 12"/>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8">
                  <a:moveTo>
                    <a:pt x="0" y="6"/>
                  </a:moveTo>
                  <a:lnTo>
                    <a:pt x="0" y="0"/>
                  </a:lnTo>
                  <a:lnTo>
                    <a:pt x="6" y="0"/>
                  </a:lnTo>
                  <a:lnTo>
                    <a:pt x="12" y="6"/>
                  </a:lnTo>
                  <a:lnTo>
                    <a:pt x="12" y="18"/>
                  </a:lnTo>
                  <a:lnTo>
                    <a:pt x="6" y="18"/>
                  </a:lnTo>
                  <a:lnTo>
                    <a:pt x="6"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2089" name="Freeform 540"/>
            <p:cNvSpPr>
              <a:spLocks/>
            </p:cNvSpPr>
            <p:nvPr/>
          </p:nvSpPr>
          <p:spPr bwMode="auto">
            <a:xfrm>
              <a:off x="1713" y="1236"/>
              <a:ext cx="366" cy="594"/>
            </a:xfrm>
            <a:custGeom>
              <a:avLst/>
              <a:gdLst>
                <a:gd name="T0" fmla="*/ 168 w 366"/>
                <a:gd name="T1" fmla="*/ 564 h 594"/>
                <a:gd name="T2" fmla="*/ 0 w 366"/>
                <a:gd name="T3" fmla="*/ 528 h 594"/>
                <a:gd name="T4" fmla="*/ 42 w 366"/>
                <a:gd name="T5" fmla="*/ 366 h 594"/>
                <a:gd name="T6" fmla="*/ 30 w 366"/>
                <a:gd name="T7" fmla="*/ 348 h 594"/>
                <a:gd name="T8" fmla="*/ 90 w 366"/>
                <a:gd name="T9" fmla="*/ 264 h 594"/>
                <a:gd name="T10" fmla="*/ 72 w 366"/>
                <a:gd name="T11" fmla="*/ 228 h 594"/>
                <a:gd name="T12" fmla="*/ 114 w 366"/>
                <a:gd name="T13" fmla="*/ 0 h 594"/>
                <a:gd name="T14" fmla="*/ 168 w 366"/>
                <a:gd name="T15" fmla="*/ 12 h 594"/>
                <a:gd name="T16" fmla="*/ 150 w 366"/>
                <a:gd name="T17" fmla="*/ 90 h 594"/>
                <a:gd name="T18" fmla="*/ 162 w 366"/>
                <a:gd name="T19" fmla="*/ 120 h 594"/>
                <a:gd name="T20" fmla="*/ 156 w 366"/>
                <a:gd name="T21" fmla="*/ 132 h 594"/>
                <a:gd name="T22" fmla="*/ 174 w 366"/>
                <a:gd name="T23" fmla="*/ 150 h 594"/>
                <a:gd name="T24" fmla="*/ 198 w 366"/>
                <a:gd name="T25" fmla="*/ 198 h 594"/>
                <a:gd name="T26" fmla="*/ 222 w 366"/>
                <a:gd name="T27" fmla="*/ 210 h 594"/>
                <a:gd name="T28" fmla="*/ 192 w 366"/>
                <a:gd name="T29" fmla="*/ 288 h 594"/>
                <a:gd name="T30" fmla="*/ 204 w 366"/>
                <a:gd name="T31" fmla="*/ 300 h 594"/>
                <a:gd name="T32" fmla="*/ 222 w 366"/>
                <a:gd name="T33" fmla="*/ 282 h 594"/>
                <a:gd name="T34" fmla="*/ 234 w 366"/>
                <a:gd name="T35" fmla="*/ 294 h 594"/>
                <a:gd name="T36" fmla="*/ 240 w 366"/>
                <a:gd name="T37" fmla="*/ 354 h 594"/>
                <a:gd name="T38" fmla="*/ 258 w 366"/>
                <a:gd name="T39" fmla="*/ 366 h 594"/>
                <a:gd name="T40" fmla="*/ 264 w 366"/>
                <a:gd name="T41" fmla="*/ 396 h 594"/>
                <a:gd name="T42" fmla="*/ 276 w 366"/>
                <a:gd name="T43" fmla="*/ 390 h 594"/>
                <a:gd name="T44" fmla="*/ 294 w 366"/>
                <a:gd name="T45" fmla="*/ 396 h 594"/>
                <a:gd name="T46" fmla="*/ 300 w 366"/>
                <a:gd name="T47" fmla="*/ 384 h 594"/>
                <a:gd name="T48" fmla="*/ 342 w 366"/>
                <a:gd name="T49" fmla="*/ 396 h 594"/>
                <a:gd name="T50" fmla="*/ 354 w 366"/>
                <a:gd name="T51" fmla="*/ 378 h 594"/>
                <a:gd name="T52" fmla="*/ 366 w 366"/>
                <a:gd name="T53" fmla="*/ 402 h 594"/>
                <a:gd name="T54" fmla="*/ 336 w 366"/>
                <a:gd name="T55" fmla="*/ 594 h 594"/>
                <a:gd name="T56" fmla="*/ 222 w 366"/>
                <a:gd name="T57" fmla="*/ 576 h 594"/>
                <a:gd name="T58" fmla="*/ 168 w 366"/>
                <a:gd name="T59" fmla="*/ 564 h 59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66"/>
                <a:gd name="T91" fmla="*/ 0 h 594"/>
                <a:gd name="T92" fmla="*/ 366 w 366"/>
                <a:gd name="T93" fmla="*/ 594 h 59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66" h="594">
                  <a:moveTo>
                    <a:pt x="168" y="564"/>
                  </a:moveTo>
                  <a:lnTo>
                    <a:pt x="0" y="528"/>
                  </a:lnTo>
                  <a:lnTo>
                    <a:pt x="42" y="366"/>
                  </a:lnTo>
                  <a:lnTo>
                    <a:pt x="30" y="348"/>
                  </a:lnTo>
                  <a:lnTo>
                    <a:pt x="90" y="264"/>
                  </a:lnTo>
                  <a:lnTo>
                    <a:pt x="72" y="228"/>
                  </a:lnTo>
                  <a:lnTo>
                    <a:pt x="114" y="0"/>
                  </a:lnTo>
                  <a:lnTo>
                    <a:pt x="168" y="12"/>
                  </a:lnTo>
                  <a:lnTo>
                    <a:pt x="150" y="90"/>
                  </a:lnTo>
                  <a:lnTo>
                    <a:pt x="162" y="120"/>
                  </a:lnTo>
                  <a:lnTo>
                    <a:pt x="156" y="132"/>
                  </a:lnTo>
                  <a:lnTo>
                    <a:pt x="174" y="150"/>
                  </a:lnTo>
                  <a:lnTo>
                    <a:pt x="198" y="198"/>
                  </a:lnTo>
                  <a:lnTo>
                    <a:pt x="222" y="210"/>
                  </a:lnTo>
                  <a:lnTo>
                    <a:pt x="192" y="288"/>
                  </a:lnTo>
                  <a:lnTo>
                    <a:pt x="204" y="300"/>
                  </a:lnTo>
                  <a:lnTo>
                    <a:pt x="222" y="282"/>
                  </a:lnTo>
                  <a:lnTo>
                    <a:pt x="234" y="294"/>
                  </a:lnTo>
                  <a:lnTo>
                    <a:pt x="240" y="354"/>
                  </a:lnTo>
                  <a:lnTo>
                    <a:pt x="258" y="366"/>
                  </a:lnTo>
                  <a:lnTo>
                    <a:pt x="264" y="396"/>
                  </a:lnTo>
                  <a:lnTo>
                    <a:pt x="276" y="390"/>
                  </a:lnTo>
                  <a:lnTo>
                    <a:pt x="294" y="396"/>
                  </a:lnTo>
                  <a:lnTo>
                    <a:pt x="300" y="384"/>
                  </a:lnTo>
                  <a:lnTo>
                    <a:pt x="342" y="396"/>
                  </a:lnTo>
                  <a:lnTo>
                    <a:pt x="354" y="378"/>
                  </a:lnTo>
                  <a:lnTo>
                    <a:pt x="366" y="402"/>
                  </a:lnTo>
                  <a:lnTo>
                    <a:pt x="336" y="594"/>
                  </a:lnTo>
                  <a:lnTo>
                    <a:pt x="222" y="576"/>
                  </a:lnTo>
                  <a:lnTo>
                    <a:pt x="168" y="564"/>
                  </a:lnTo>
                  <a:close/>
                </a:path>
              </a:pathLst>
            </a:custGeom>
            <a:solidFill>
              <a:srgbClr val="E8D898"/>
            </a:solidFill>
            <a:ln w="9525">
              <a:solidFill>
                <a:srgbClr val="E8D898"/>
              </a:solidFill>
              <a:prstDash val="solid"/>
              <a:round/>
              <a:headEnd/>
              <a:tailEnd/>
            </a:ln>
          </p:spPr>
          <p:txBody>
            <a:bodyPr/>
            <a:lstStyle/>
            <a:p>
              <a:endParaRPr lang="en-US"/>
            </a:p>
          </p:txBody>
        </p:sp>
        <p:sp>
          <p:nvSpPr>
            <p:cNvPr id="2090" name="Freeform 541"/>
            <p:cNvSpPr>
              <a:spLocks/>
            </p:cNvSpPr>
            <p:nvPr/>
          </p:nvSpPr>
          <p:spPr bwMode="auto">
            <a:xfrm>
              <a:off x="1713" y="1236"/>
              <a:ext cx="366" cy="594"/>
            </a:xfrm>
            <a:custGeom>
              <a:avLst/>
              <a:gdLst>
                <a:gd name="T0" fmla="*/ 168 w 366"/>
                <a:gd name="T1" fmla="*/ 564 h 594"/>
                <a:gd name="T2" fmla="*/ 0 w 366"/>
                <a:gd name="T3" fmla="*/ 528 h 594"/>
                <a:gd name="T4" fmla="*/ 42 w 366"/>
                <a:gd name="T5" fmla="*/ 366 h 594"/>
                <a:gd name="T6" fmla="*/ 30 w 366"/>
                <a:gd name="T7" fmla="*/ 348 h 594"/>
                <a:gd name="T8" fmla="*/ 90 w 366"/>
                <a:gd name="T9" fmla="*/ 264 h 594"/>
                <a:gd name="T10" fmla="*/ 72 w 366"/>
                <a:gd name="T11" fmla="*/ 228 h 594"/>
                <a:gd name="T12" fmla="*/ 114 w 366"/>
                <a:gd name="T13" fmla="*/ 0 h 594"/>
                <a:gd name="T14" fmla="*/ 168 w 366"/>
                <a:gd name="T15" fmla="*/ 12 h 594"/>
                <a:gd name="T16" fmla="*/ 150 w 366"/>
                <a:gd name="T17" fmla="*/ 90 h 594"/>
                <a:gd name="T18" fmla="*/ 162 w 366"/>
                <a:gd name="T19" fmla="*/ 120 h 594"/>
                <a:gd name="T20" fmla="*/ 156 w 366"/>
                <a:gd name="T21" fmla="*/ 132 h 594"/>
                <a:gd name="T22" fmla="*/ 174 w 366"/>
                <a:gd name="T23" fmla="*/ 150 h 594"/>
                <a:gd name="T24" fmla="*/ 198 w 366"/>
                <a:gd name="T25" fmla="*/ 198 h 594"/>
                <a:gd name="T26" fmla="*/ 222 w 366"/>
                <a:gd name="T27" fmla="*/ 210 h 594"/>
                <a:gd name="T28" fmla="*/ 192 w 366"/>
                <a:gd name="T29" fmla="*/ 288 h 594"/>
                <a:gd name="T30" fmla="*/ 204 w 366"/>
                <a:gd name="T31" fmla="*/ 300 h 594"/>
                <a:gd name="T32" fmla="*/ 222 w 366"/>
                <a:gd name="T33" fmla="*/ 282 h 594"/>
                <a:gd name="T34" fmla="*/ 234 w 366"/>
                <a:gd name="T35" fmla="*/ 294 h 594"/>
                <a:gd name="T36" fmla="*/ 240 w 366"/>
                <a:gd name="T37" fmla="*/ 354 h 594"/>
                <a:gd name="T38" fmla="*/ 258 w 366"/>
                <a:gd name="T39" fmla="*/ 366 h 594"/>
                <a:gd name="T40" fmla="*/ 264 w 366"/>
                <a:gd name="T41" fmla="*/ 396 h 594"/>
                <a:gd name="T42" fmla="*/ 276 w 366"/>
                <a:gd name="T43" fmla="*/ 390 h 594"/>
                <a:gd name="T44" fmla="*/ 294 w 366"/>
                <a:gd name="T45" fmla="*/ 396 h 594"/>
                <a:gd name="T46" fmla="*/ 300 w 366"/>
                <a:gd name="T47" fmla="*/ 384 h 594"/>
                <a:gd name="T48" fmla="*/ 342 w 366"/>
                <a:gd name="T49" fmla="*/ 396 h 594"/>
                <a:gd name="T50" fmla="*/ 354 w 366"/>
                <a:gd name="T51" fmla="*/ 378 h 594"/>
                <a:gd name="T52" fmla="*/ 366 w 366"/>
                <a:gd name="T53" fmla="*/ 402 h 594"/>
                <a:gd name="T54" fmla="*/ 336 w 366"/>
                <a:gd name="T55" fmla="*/ 594 h 594"/>
                <a:gd name="T56" fmla="*/ 222 w 366"/>
                <a:gd name="T57" fmla="*/ 576 h 594"/>
                <a:gd name="T58" fmla="*/ 168 w 366"/>
                <a:gd name="T59" fmla="*/ 564 h 594"/>
                <a:gd name="T60" fmla="*/ 168 w 366"/>
                <a:gd name="T61" fmla="*/ 570 h 59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66"/>
                <a:gd name="T94" fmla="*/ 0 h 594"/>
                <a:gd name="T95" fmla="*/ 366 w 366"/>
                <a:gd name="T96" fmla="*/ 594 h 59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66" h="594">
                  <a:moveTo>
                    <a:pt x="168" y="564"/>
                  </a:moveTo>
                  <a:lnTo>
                    <a:pt x="0" y="528"/>
                  </a:lnTo>
                  <a:lnTo>
                    <a:pt x="42" y="366"/>
                  </a:lnTo>
                  <a:lnTo>
                    <a:pt x="30" y="348"/>
                  </a:lnTo>
                  <a:lnTo>
                    <a:pt x="90" y="264"/>
                  </a:lnTo>
                  <a:lnTo>
                    <a:pt x="72" y="228"/>
                  </a:lnTo>
                  <a:lnTo>
                    <a:pt x="114" y="0"/>
                  </a:lnTo>
                  <a:lnTo>
                    <a:pt x="168" y="12"/>
                  </a:lnTo>
                  <a:lnTo>
                    <a:pt x="150" y="90"/>
                  </a:lnTo>
                  <a:lnTo>
                    <a:pt x="162" y="120"/>
                  </a:lnTo>
                  <a:lnTo>
                    <a:pt x="156" y="132"/>
                  </a:lnTo>
                  <a:lnTo>
                    <a:pt x="174" y="150"/>
                  </a:lnTo>
                  <a:lnTo>
                    <a:pt x="198" y="198"/>
                  </a:lnTo>
                  <a:lnTo>
                    <a:pt x="222" y="210"/>
                  </a:lnTo>
                  <a:lnTo>
                    <a:pt x="192" y="288"/>
                  </a:lnTo>
                  <a:lnTo>
                    <a:pt x="204" y="300"/>
                  </a:lnTo>
                  <a:lnTo>
                    <a:pt x="222" y="282"/>
                  </a:lnTo>
                  <a:lnTo>
                    <a:pt x="234" y="294"/>
                  </a:lnTo>
                  <a:lnTo>
                    <a:pt x="240" y="354"/>
                  </a:lnTo>
                  <a:lnTo>
                    <a:pt x="258" y="366"/>
                  </a:lnTo>
                  <a:lnTo>
                    <a:pt x="264" y="396"/>
                  </a:lnTo>
                  <a:lnTo>
                    <a:pt x="276" y="390"/>
                  </a:lnTo>
                  <a:lnTo>
                    <a:pt x="294" y="396"/>
                  </a:lnTo>
                  <a:lnTo>
                    <a:pt x="300" y="384"/>
                  </a:lnTo>
                  <a:lnTo>
                    <a:pt x="342" y="396"/>
                  </a:lnTo>
                  <a:lnTo>
                    <a:pt x="354" y="378"/>
                  </a:lnTo>
                  <a:lnTo>
                    <a:pt x="366" y="402"/>
                  </a:lnTo>
                  <a:lnTo>
                    <a:pt x="336" y="594"/>
                  </a:lnTo>
                  <a:lnTo>
                    <a:pt x="222" y="576"/>
                  </a:lnTo>
                  <a:lnTo>
                    <a:pt x="168" y="564"/>
                  </a:lnTo>
                  <a:lnTo>
                    <a:pt x="168" y="570"/>
                  </a:lnTo>
                </a:path>
              </a:pathLst>
            </a:custGeom>
            <a:noFill/>
            <a:ln w="9525">
              <a:solidFill>
                <a:srgbClr val="000000"/>
              </a:solidFill>
              <a:prstDash val="solid"/>
              <a:round/>
              <a:headEnd/>
              <a:tailEnd/>
            </a:ln>
          </p:spPr>
          <p:txBody>
            <a:bodyPr/>
            <a:lstStyle/>
            <a:p>
              <a:endParaRPr lang="en-US"/>
            </a:p>
          </p:txBody>
        </p:sp>
        <p:sp>
          <p:nvSpPr>
            <p:cNvPr id="2091" name="Freeform 542"/>
            <p:cNvSpPr>
              <a:spLocks/>
            </p:cNvSpPr>
            <p:nvPr/>
          </p:nvSpPr>
          <p:spPr bwMode="auto">
            <a:xfrm>
              <a:off x="3183" y="1842"/>
              <a:ext cx="246" cy="438"/>
            </a:xfrm>
            <a:custGeom>
              <a:avLst/>
              <a:gdLst>
                <a:gd name="T0" fmla="*/ 150 w 246"/>
                <a:gd name="T1" fmla="*/ 438 h 438"/>
                <a:gd name="T2" fmla="*/ 132 w 246"/>
                <a:gd name="T3" fmla="*/ 414 h 438"/>
                <a:gd name="T4" fmla="*/ 126 w 246"/>
                <a:gd name="T5" fmla="*/ 384 h 438"/>
                <a:gd name="T6" fmla="*/ 72 w 246"/>
                <a:gd name="T7" fmla="*/ 348 h 438"/>
                <a:gd name="T8" fmla="*/ 84 w 246"/>
                <a:gd name="T9" fmla="*/ 294 h 438"/>
                <a:gd name="T10" fmla="*/ 66 w 246"/>
                <a:gd name="T11" fmla="*/ 288 h 438"/>
                <a:gd name="T12" fmla="*/ 54 w 246"/>
                <a:gd name="T13" fmla="*/ 294 h 438"/>
                <a:gd name="T14" fmla="*/ 42 w 246"/>
                <a:gd name="T15" fmla="*/ 264 h 438"/>
                <a:gd name="T16" fmla="*/ 18 w 246"/>
                <a:gd name="T17" fmla="*/ 240 h 438"/>
                <a:gd name="T18" fmla="*/ 0 w 246"/>
                <a:gd name="T19" fmla="*/ 222 h 438"/>
                <a:gd name="T20" fmla="*/ 0 w 246"/>
                <a:gd name="T21" fmla="*/ 168 h 438"/>
                <a:gd name="T22" fmla="*/ 18 w 246"/>
                <a:gd name="T23" fmla="*/ 156 h 438"/>
                <a:gd name="T24" fmla="*/ 24 w 246"/>
                <a:gd name="T25" fmla="*/ 132 h 438"/>
                <a:gd name="T26" fmla="*/ 18 w 246"/>
                <a:gd name="T27" fmla="*/ 96 h 438"/>
                <a:gd name="T28" fmla="*/ 54 w 246"/>
                <a:gd name="T29" fmla="*/ 84 h 438"/>
                <a:gd name="T30" fmla="*/ 66 w 246"/>
                <a:gd name="T31" fmla="*/ 60 h 438"/>
                <a:gd name="T32" fmla="*/ 66 w 246"/>
                <a:gd name="T33" fmla="*/ 42 h 438"/>
                <a:gd name="T34" fmla="*/ 36 w 246"/>
                <a:gd name="T35" fmla="*/ 12 h 438"/>
                <a:gd name="T36" fmla="*/ 48 w 246"/>
                <a:gd name="T37" fmla="*/ 12 h 438"/>
                <a:gd name="T38" fmla="*/ 198 w 246"/>
                <a:gd name="T39" fmla="*/ 0 h 438"/>
                <a:gd name="T40" fmla="*/ 222 w 246"/>
                <a:gd name="T41" fmla="*/ 60 h 438"/>
                <a:gd name="T42" fmla="*/ 240 w 246"/>
                <a:gd name="T43" fmla="*/ 246 h 438"/>
                <a:gd name="T44" fmla="*/ 228 w 246"/>
                <a:gd name="T45" fmla="*/ 264 h 438"/>
                <a:gd name="T46" fmla="*/ 246 w 246"/>
                <a:gd name="T47" fmla="*/ 294 h 438"/>
                <a:gd name="T48" fmla="*/ 216 w 246"/>
                <a:gd name="T49" fmla="*/ 336 h 438"/>
                <a:gd name="T50" fmla="*/ 216 w 246"/>
                <a:gd name="T51" fmla="*/ 366 h 438"/>
                <a:gd name="T52" fmla="*/ 210 w 246"/>
                <a:gd name="T53" fmla="*/ 378 h 438"/>
                <a:gd name="T54" fmla="*/ 216 w 246"/>
                <a:gd name="T55" fmla="*/ 390 h 438"/>
                <a:gd name="T56" fmla="*/ 192 w 246"/>
                <a:gd name="T57" fmla="*/ 402 h 438"/>
                <a:gd name="T58" fmla="*/ 198 w 246"/>
                <a:gd name="T59" fmla="*/ 426 h 438"/>
                <a:gd name="T60" fmla="*/ 162 w 246"/>
                <a:gd name="T61" fmla="*/ 414 h 438"/>
                <a:gd name="T62" fmla="*/ 150 w 246"/>
                <a:gd name="T63" fmla="*/ 432 h 438"/>
                <a:gd name="T64" fmla="*/ 150 w 246"/>
                <a:gd name="T65" fmla="*/ 438 h 4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438"/>
                <a:gd name="T101" fmla="*/ 246 w 246"/>
                <a:gd name="T102" fmla="*/ 438 h 4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438">
                  <a:moveTo>
                    <a:pt x="150" y="438"/>
                  </a:moveTo>
                  <a:lnTo>
                    <a:pt x="132" y="414"/>
                  </a:lnTo>
                  <a:lnTo>
                    <a:pt x="126" y="384"/>
                  </a:lnTo>
                  <a:lnTo>
                    <a:pt x="72" y="348"/>
                  </a:lnTo>
                  <a:lnTo>
                    <a:pt x="84" y="294"/>
                  </a:lnTo>
                  <a:lnTo>
                    <a:pt x="66" y="288"/>
                  </a:lnTo>
                  <a:lnTo>
                    <a:pt x="54" y="294"/>
                  </a:lnTo>
                  <a:lnTo>
                    <a:pt x="42" y="264"/>
                  </a:lnTo>
                  <a:lnTo>
                    <a:pt x="18" y="240"/>
                  </a:lnTo>
                  <a:lnTo>
                    <a:pt x="0" y="222"/>
                  </a:lnTo>
                  <a:lnTo>
                    <a:pt x="0" y="168"/>
                  </a:lnTo>
                  <a:lnTo>
                    <a:pt x="18" y="156"/>
                  </a:lnTo>
                  <a:lnTo>
                    <a:pt x="24" y="132"/>
                  </a:lnTo>
                  <a:lnTo>
                    <a:pt x="18" y="96"/>
                  </a:lnTo>
                  <a:lnTo>
                    <a:pt x="54" y="84"/>
                  </a:lnTo>
                  <a:lnTo>
                    <a:pt x="66" y="60"/>
                  </a:lnTo>
                  <a:lnTo>
                    <a:pt x="66" y="42"/>
                  </a:lnTo>
                  <a:lnTo>
                    <a:pt x="36" y="12"/>
                  </a:lnTo>
                  <a:lnTo>
                    <a:pt x="48" y="12"/>
                  </a:lnTo>
                  <a:lnTo>
                    <a:pt x="198" y="0"/>
                  </a:lnTo>
                  <a:lnTo>
                    <a:pt x="222" y="60"/>
                  </a:lnTo>
                  <a:lnTo>
                    <a:pt x="240" y="246"/>
                  </a:lnTo>
                  <a:lnTo>
                    <a:pt x="228" y="264"/>
                  </a:lnTo>
                  <a:lnTo>
                    <a:pt x="246" y="294"/>
                  </a:lnTo>
                  <a:lnTo>
                    <a:pt x="216" y="336"/>
                  </a:lnTo>
                  <a:lnTo>
                    <a:pt x="216" y="366"/>
                  </a:lnTo>
                  <a:lnTo>
                    <a:pt x="210" y="378"/>
                  </a:lnTo>
                  <a:lnTo>
                    <a:pt x="216" y="390"/>
                  </a:lnTo>
                  <a:lnTo>
                    <a:pt x="192" y="402"/>
                  </a:lnTo>
                  <a:lnTo>
                    <a:pt x="198" y="426"/>
                  </a:lnTo>
                  <a:lnTo>
                    <a:pt x="162" y="414"/>
                  </a:lnTo>
                  <a:lnTo>
                    <a:pt x="150" y="432"/>
                  </a:lnTo>
                  <a:lnTo>
                    <a:pt x="150" y="438"/>
                  </a:lnTo>
                  <a:close/>
                </a:path>
              </a:pathLst>
            </a:custGeom>
            <a:solidFill>
              <a:srgbClr val="FFAA00"/>
            </a:solidFill>
            <a:ln w="9525">
              <a:solidFill>
                <a:srgbClr val="FFAA00"/>
              </a:solidFill>
              <a:prstDash val="solid"/>
              <a:round/>
              <a:headEnd/>
              <a:tailEnd/>
            </a:ln>
          </p:spPr>
          <p:txBody>
            <a:bodyPr/>
            <a:lstStyle/>
            <a:p>
              <a:endParaRPr lang="en-US"/>
            </a:p>
          </p:txBody>
        </p:sp>
        <p:sp>
          <p:nvSpPr>
            <p:cNvPr id="2092" name="Freeform 543"/>
            <p:cNvSpPr>
              <a:spLocks/>
            </p:cNvSpPr>
            <p:nvPr/>
          </p:nvSpPr>
          <p:spPr bwMode="auto">
            <a:xfrm>
              <a:off x="3183" y="1842"/>
              <a:ext cx="246" cy="444"/>
            </a:xfrm>
            <a:custGeom>
              <a:avLst/>
              <a:gdLst>
                <a:gd name="T0" fmla="*/ 150 w 246"/>
                <a:gd name="T1" fmla="*/ 438 h 444"/>
                <a:gd name="T2" fmla="*/ 132 w 246"/>
                <a:gd name="T3" fmla="*/ 414 h 444"/>
                <a:gd name="T4" fmla="*/ 126 w 246"/>
                <a:gd name="T5" fmla="*/ 384 h 444"/>
                <a:gd name="T6" fmla="*/ 72 w 246"/>
                <a:gd name="T7" fmla="*/ 348 h 444"/>
                <a:gd name="T8" fmla="*/ 84 w 246"/>
                <a:gd name="T9" fmla="*/ 294 h 444"/>
                <a:gd name="T10" fmla="*/ 66 w 246"/>
                <a:gd name="T11" fmla="*/ 288 h 444"/>
                <a:gd name="T12" fmla="*/ 54 w 246"/>
                <a:gd name="T13" fmla="*/ 294 h 444"/>
                <a:gd name="T14" fmla="*/ 42 w 246"/>
                <a:gd name="T15" fmla="*/ 264 h 444"/>
                <a:gd name="T16" fmla="*/ 18 w 246"/>
                <a:gd name="T17" fmla="*/ 240 h 444"/>
                <a:gd name="T18" fmla="*/ 0 w 246"/>
                <a:gd name="T19" fmla="*/ 222 h 444"/>
                <a:gd name="T20" fmla="*/ 0 w 246"/>
                <a:gd name="T21" fmla="*/ 168 h 444"/>
                <a:gd name="T22" fmla="*/ 18 w 246"/>
                <a:gd name="T23" fmla="*/ 156 h 444"/>
                <a:gd name="T24" fmla="*/ 24 w 246"/>
                <a:gd name="T25" fmla="*/ 132 h 444"/>
                <a:gd name="T26" fmla="*/ 18 w 246"/>
                <a:gd name="T27" fmla="*/ 96 h 444"/>
                <a:gd name="T28" fmla="*/ 54 w 246"/>
                <a:gd name="T29" fmla="*/ 84 h 444"/>
                <a:gd name="T30" fmla="*/ 66 w 246"/>
                <a:gd name="T31" fmla="*/ 60 h 444"/>
                <a:gd name="T32" fmla="*/ 66 w 246"/>
                <a:gd name="T33" fmla="*/ 42 h 444"/>
                <a:gd name="T34" fmla="*/ 36 w 246"/>
                <a:gd name="T35" fmla="*/ 12 h 444"/>
                <a:gd name="T36" fmla="*/ 48 w 246"/>
                <a:gd name="T37" fmla="*/ 12 h 444"/>
                <a:gd name="T38" fmla="*/ 198 w 246"/>
                <a:gd name="T39" fmla="*/ 0 h 444"/>
                <a:gd name="T40" fmla="*/ 222 w 246"/>
                <a:gd name="T41" fmla="*/ 60 h 444"/>
                <a:gd name="T42" fmla="*/ 240 w 246"/>
                <a:gd name="T43" fmla="*/ 246 h 444"/>
                <a:gd name="T44" fmla="*/ 228 w 246"/>
                <a:gd name="T45" fmla="*/ 264 h 444"/>
                <a:gd name="T46" fmla="*/ 246 w 246"/>
                <a:gd name="T47" fmla="*/ 294 h 444"/>
                <a:gd name="T48" fmla="*/ 216 w 246"/>
                <a:gd name="T49" fmla="*/ 336 h 444"/>
                <a:gd name="T50" fmla="*/ 216 w 246"/>
                <a:gd name="T51" fmla="*/ 366 h 444"/>
                <a:gd name="T52" fmla="*/ 210 w 246"/>
                <a:gd name="T53" fmla="*/ 378 h 444"/>
                <a:gd name="T54" fmla="*/ 216 w 246"/>
                <a:gd name="T55" fmla="*/ 390 h 444"/>
                <a:gd name="T56" fmla="*/ 192 w 246"/>
                <a:gd name="T57" fmla="*/ 402 h 444"/>
                <a:gd name="T58" fmla="*/ 198 w 246"/>
                <a:gd name="T59" fmla="*/ 426 h 444"/>
                <a:gd name="T60" fmla="*/ 162 w 246"/>
                <a:gd name="T61" fmla="*/ 414 h 444"/>
                <a:gd name="T62" fmla="*/ 150 w 246"/>
                <a:gd name="T63" fmla="*/ 432 h 444"/>
                <a:gd name="T64" fmla="*/ 150 w 246"/>
                <a:gd name="T65" fmla="*/ 438 h 444"/>
                <a:gd name="T66" fmla="*/ 150 w 246"/>
                <a:gd name="T67" fmla="*/ 444 h 44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6"/>
                <a:gd name="T103" fmla="*/ 0 h 444"/>
                <a:gd name="T104" fmla="*/ 246 w 246"/>
                <a:gd name="T105" fmla="*/ 444 h 44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6" h="444">
                  <a:moveTo>
                    <a:pt x="150" y="438"/>
                  </a:moveTo>
                  <a:lnTo>
                    <a:pt x="132" y="414"/>
                  </a:lnTo>
                  <a:lnTo>
                    <a:pt x="126" y="384"/>
                  </a:lnTo>
                  <a:lnTo>
                    <a:pt x="72" y="348"/>
                  </a:lnTo>
                  <a:lnTo>
                    <a:pt x="84" y="294"/>
                  </a:lnTo>
                  <a:lnTo>
                    <a:pt x="66" y="288"/>
                  </a:lnTo>
                  <a:lnTo>
                    <a:pt x="54" y="294"/>
                  </a:lnTo>
                  <a:lnTo>
                    <a:pt x="42" y="264"/>
                  </a:lnTo>
                  <a:lnTo>
                    <a:pt x="18" y="240"/>
                  </a:lnTo>
                  <a:lnTo>
                    <a:pt x="0" y="222"/>
                  </a:lnTo>
                  <a:lnTo>
                    <a:pt x="0" y="168"/>
                  </a:lnTo>
                  <a:lnTo>
                    <a:pt x="18" y="156"/>
                  </a:lnTo>
                  <a:lnTo>
                    <a:pt x="24" y="132"/>
                  </a:lnTo>
                  <a:lnTo>
                    <a:pt x="18" y="96"/>
                  </a:lnTo>
                  <a:lnTo>
                    <a:pt x="54" y="84"/>
                  </a:lnTo>
                  <a:lnTo>
                    <a:pt x="66" y="60"/>
                  </a:lnTo>
                  <a:lnTo>
                    <a:pt x="66" y="42"/>
                  </a:lnTo>
                  <a:lnTo>
                    <a:pt x="36" y="12"/>
                  </a:lnTo>
                  <a:lnTo>
                    <a:pt x="48" y="12"/>
                  </a:lnTo>
                  <a:lnTo>
                    <a:pt x="198" y="0"/>
                  </a:lnTo>
                  <a:lnTo>
                    <a:pt x="222" y="60"/>
                  </a:lnTo>
                  <a:lnTo>
                    <a:pt x="240" y="246"/>
                  </a:lnTo>
                  <a:lnTo>
                    <a:pt x="228" y="264"/>
                  </a:lnTo>
                  <a:lnTo>
                    <a:pt x="246" y="294"/>
                  </a:lnTo>
                  <a:lnTo>
                    <a:pt x="216" y="336"/>
                  </a:lnTo>
                  <a:lnTo>
                    <a:pt x="216" y="366"/>
                  </a:lnTo>
                  <a:lnTo>
                    <a:pt x="210" y="378"/>
                  </a:lnTo>
                  <a:lnTo>
                    <a:pt x="216" y="390"/>
                  </a:lnTo>
                  <a:lnTo>
                    <a:pt x="192" y="402"/>
                  </a:lnTo>
                  <a:lnTo>
                    <a:pt x="198" y="426"/>
                  </a:lnTo>
                  <a:lnTo>
                    <a:pt x="162" y="414"/>
                  </a:lnTo>
                  <a:lnTo>
                    <a:pt x="150" y="432"/>
                  </a:lnTo>
                  <a:lnTo>
                    <a:pt x="150" y="438"/>
                  </a:lnTo>
                  <a:lnTo>
                    <a:pt x="150" y="444"/>
                  </a:lnTo>
                </a:path>
              </a:pathLst>
            </a:custGeom>
            <a:noFill/>
            <a:ln w="9525">
              <a:solidFill>
                <a:srgbClr val="000000"/>
              </a:solidFill>
              <a:prstDash val="solid"/>
              <a:round/>
              <a:headEnd/>
              <a:tailEnd/>
            </a:ln>
          </p:spPr>
          <p:txBody>
            <a:bodyPr/>
            <a:lstStyle/>
            <a:p>
              <a:endParaRPr lang="en-US"/>
            </a:p>
          </p:txBody>
        </p:sp>
        <p:sp>
          <p:nvSpPr>
            <p:cNvPr id="2093" name="Freeform 544"/>
            <p:cNvSpPr>
              <a:spLocks/>
            </p:cNvSpPr>
            <p:nvPr/>
          </p:nvSpPr>
          <p:spPr bwMode="auto">
            <a:xfrm>
              <a:off x="3399" y="1884"/>
              <a:ext cx="186" cy="324"/>
            </a:xfrm>
            <a:custGeom>
              <a:avLst/>
              <a:gdLst>
                <a:gd name="T0" fmla="*/ 0 w 186"/>
                <a:gd name="T1" fmla="*/ 324 h 324"/>
                <a:gd name="T2" fmla="*/ 0 w 186"/>
                <a:gd name="T3" fmla="*/ 294 h 324"/>
                <a:gd name="T4" fmla="*/ 30 w 186"/>
                <a:gd name="T5" fmla="*/ 252 h 324"/>
                <a:gd name="T6" fmla="*/ 12 w 186"/>
                <a:gd name="T7" fmla="*/ 222 h 324"/>
                <a:gd name="T8" fmla="*/ 24 w 186"/>
                <a:gd name="T9" fmla="*/ 204 h 324"/>
                <a:gd name="T10" fmla="*/ 6 w 186"/>
                <a:gd name="T11" fmla="*/ 18 h 324"/>
                <a:gd name="T12" fmla="*/ 24 w 186"/>
                <a:gd name="T13" fmla="*/ 24 h 324"/>
                <a:gd name="T14" fmla="*/ 48 w 186"/>
                <a:gd name="T15" fmla="*/ 12 h 324"/>
                <a:gd name="T16" fmla="*/ 162 w 186"/>
                <a:gd name="T17" fmla="*/ 0 h 324"/>
                <a:gd name="T18" fmla="*/ 186 w 186"/>
                <a:gd name="T19" fmla="*/ 204 h 324"/>
                <a:gd name="T20" fmla="*/ 186 w 186"/>
                <a:gd name="T21" fmla="*/ 228 h 324"/>
                <a:gd name="T22" fmla="*/ 150 w 186"/>
                <a:gd name="T23" fmla="*/ 240 h 324"/>
                <a:gd name="T24" fmla="*/ 156 w 186"/>
                <a:gd name="T25" fmla="*/ 252 h 324"/>
                <a:gd name="T26" fmla="*/ 126 w 186"/>
                <a:gd name="T27" fmla="*/ 300 h 324"/>
                <a:gd name="T28" fmla="*/ 108 w 186"/>
                <a:gd name="T29" fmla="*/ 300 h 324"/>
                <a:gd name="T30" fmla="*/ 102 w 186"/>
                <a:gd name="T31" fmla="*/ 288 h 324"/>
                <a:gd name="T32" fmla="*/ 84 w 186"/>
                <a:gd name="T33" fmla="*/ 312 h 324"/>
                <a:gd name="T34" fmla="*/ 72 w 186"/>
                <a:gd name="T35" fmla="*/ 306 h 324"/>
                <a:gd name="T36" fmla="*/ 60 w 186"/>
                <a:gd name="T37" fmla="*/ 324 h 324"/>
                <a:gd name="T38" fmla="*/ 24 w 186"/>
                <a:gd name="T39" fmla="*/ 312 h 324"/>
                <a:gd name="T40" fmla="*/ 24 w 186"/>
                <a:gd name="T41" fmla="*/ 324 h 324"/>
                <a:gd name="T42" fmla="*/ 12 w 186"/>
                <a:gd name="T43" fmla="*/ 318 h 324"/>
                <a:gd name="T44" fmla="*/ 6 w 186"/>
                <a:gd name="T45" fmla="*/ 324 h 324"/>
                <a:gd name="T46" fmla="*/ 0 w 186"/>
                <a:gd name="T47" fmla="*/ 324 h 3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86"/>
                <a:gd name="T73" fmla="*/ 0 h 324"/>
                <a:gd name="T74" fmla="*/ 186 w 186"/>
                <a:gd name="T75" fmla="*/ 324 h 3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86" h="324">
                  <a:moveTo>
                    <a:pt x="0" y="324"/>
                  </a:moveTo>
                  <a:lnTo>
                    <a:pt x="0" y="294"/>
                  </a:lnTo>
                  <a:lnTo>
                    <a:pt x="30" y="252"/>
                  </a:lnTo>
                  <a:lnTo>
                    <a:pt x="12" y="222"/>
                  </a:lnTo>
                  <a:lnTo>
                    <a:pt x="24" y="204"/>
                  </a:lnTo>
                  <a:lnTo>
                    <a:pt x="6" y="18"/>
                  </a:lnTo>
                  <a:lnTo>
                    <a:pt x="24" y="24"/>
                  </a:lnTo>
                  <a:lnTo>
                    <a:pt x="48" y="12"/>
                  </a:lnTo>
                  <a:lnTo>
                    <a:pt x="162" y="0"/>
                  </a:lnTo>
                  <a:lnTo>
                    <a:pt x="186" y="204"/>
                  </a:lnTo>
                  <a:lnTo>
                    <a:pt x="186" y="228"/>
                  </a:lnTo>
                  <a:lnTo>
                    <a:pt x="150" y="240"/>
                  </a:lnTo>
                  <a:lnTo>
                    <a:pt x="156" y="252"/>
                  </a:lnTo>
                  <a:lnTo>
                    <a:pt x="126" y="300"/>
                  </a:lnTo>
                  <a:lnTo>
                    <a:pt x="108" y="300"/>
                  </a:lnTo>
                  <a:lnTo>
                    <a:pt x="102" y="288"/>
                  </a:lnTo>
                  <a:lnTo>
                    <a:pt x="84" y="312"/>
                  </a:lnTo>
                  <a:lnTo>
                    <a:pt x="72" y="306"/>
                  </a:lnTo>
                  <a:lnTo>
                    <a:pt x="60" y="324"/>
                  </a:lnTo>
                  <a:lnTo>
                    <a:pt x="24" y="312"/>
                  </a:lnTo>
                  <a:lnTo>
                    <a:pt x="24" y="324"/>
                  </a:lnTo>
                  <a:lnTo>
                    <a:pt x="12" y="318"/>
                  </a:lnTo>
                  <a:lnTo>
                    <a:pt x="6" y="324"/>
                  </a:lnTo>
                  <a:lnTo>
                    <a:pt x="0" y="324"/>
                  </a:lnTo>
                  <a:close/>
                </a:path>
              </a:pathLst>
            </a:custGeom>
            <a:solidFill>
              <a:srgbClr val="FFAA00"/>
            </a:solidFill>
            <a:ln w="9525">
              <a:solidFill>
                <a:srgbClr val="FFAA00"/>
              </a:solidFill>
              <a:prstDash val="solid"/>
              <a:round/>
              <a:headEnd/>
              <a:tailEnd/>
            </a:ln>
          </p:spPr>
          <p:txBody>
            <a:bodyPr/>
            <a:lstStyle/>
            <a:p>
              <a:endParaRPr lang="en-US"/>
            </a:p>
          </p:txBody>
        </p:sp>
        <p:sp>
          <p:nvSpPr>
            <p:cNvPr id="2094" name="Freeform 545"/>
            <p:cNvSpPr>
              <a:spLocks/>
            </p:cNvSpPr>
            <p:nvPr/>
          </p:nvSpPr>
          <p:spPr bwMode="auto">
            <a:xfrm>
              <a:off x="3399" y="1884"/>
              <a:ext cx="186" cy="330"/>
            </a:xfrm>
            <a:custGeom>
              <a:avLst/>
              <a:gdLst>
                <a:gd name="T0" fmla="*/ 0 w 186"/>
                <a:gd name="T1" fmla="*/ 324 h 330"/>
                <a:gd name="T2" fmla="*/ 0 w 186"/>
                <a:gd name="T3" fmla="*/ 294 h 330"/>
                <a:gd name="T4" fmla="*/ 30 w 186"/>
                <a:gd name="T5" fmla="*/ 252 h 330"/>
                <a:gd name="T6" fmla="*/ 12 w 186"/>
                <a:gd name="T7" fmla="*/ 222 h 330"/>
                <a:gd name="T8" fmla="*/ 24 w 186"/>
                <a:gd name="T9" fmla="*/ 204 h 330"/>
                <a:gd name="T10" fmla="*/ 6 w 186"/>
                <a:gd name="T11" fmla="*/ 18 h 330"/>
                <a:gd name="T12" fmla="*/ 24 w 186"/>
                <a:gd name="T13" fmla="*/ 24 h 330"/>
                <a:gd name="T14" fmla="*/ 48 w 186"/>
                <a:gd name="T15" fmla="*/ 12 h 330"/>
                <a:gd name="T16" fmla="*/ 162 w 186"/>
                <a:gd name="T17" fmla="*/ 0 h 330"/>
                <a:gd name="T18" fmla="*/ 186 w 186"/>
                <a:gd name="T19" fmla="*/ 204 h 330"/>
                <a:gd name="T20" fmla="*/ 186 w 186"/>
                <a:gd name="T21" fmla="*/ 228 h 330"/>
                <a:gd name="T22" fmla="*/ 150 w 186"/>
                <a:gd name="T23" fmla="*/ 240 h 330"/>
                <a:gd name="T24" fmla="*/ 156 w 186"/>
                <a:gd name="T25" fmla="*/ 252 h 330"/>
                <a:gd name="T26" fmla="*/ 126 w 186"/>
                <a:gd name="T27" fmla="*/ 300 h 330"/>
                <a:gd name="T28" fmla="*/ 108 w 186"/>
                <a:gd name="T29" fmla="*/ 300 h 330"/>
                <a:gd name="T30" fmla="*/ 102 w 186"/>
                <a:gd name="T31" fmla="*/ 288 h 330"/>
                <a:gd name="T32" fmla="*/ 84 w 186"/>
                <a:gd name="T33" fmla="*/ 312 h 330"/>
                <a:gd name="T34" fmla="*/ 72 w 186"/>
                <a:gd name="T35" fmla="*/ 306 h 330"/>
                <a:gd name="T36" fmla="*/ 60 w 186"/>
                <a:gd name="T37" fmla="*/ 324 h 330"/>
                <a:gd name="T38" fmla="*/ 24 w 186"/>
                <a:gd name="T39" fmla="*/ 312 h 330"/>
                <a:gd name="T40" fmla="*/ 24 w 186"/>
                <a:gd name="T41" fmla="*/ 324 h 330"/>
                <a:gd name="T42" fmla="*/ 12 w 186"/>
                <a:gd name="T43" fmla="*/ 318 h 330"/>
                <a:gd name="T44" fmla="*/ 6 w 186"/>
                <a:gd name="T45" fmla="*/ 324 h 330"/>
                <a:gd name="T46" fmla="*/ 0 w 186"/>
                <a:gd name="T47" fmla="*/ 324 h 330"/>
                <a:gd name="T48" fmla="*/ 0 w 186"/>
                <a:gd name="T49" fmla="*/ 330 h 33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6"/>
                <a:gd name="T76" fmla="*/ 0 h 330"/>
                <a:gd name="T77" fmla="*/ 186 w 186"/>
                <a:gd name="T78" fmla="*/ 330 h 33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6" h="330">
                  <a:moveTo>
                    <a:pt x="0" y="324"/>
                  </a:moveTo>
                  <a:lnTo>
                    <a:pt x="0" y="294"/>
                  </a:lnTo>
                  <a:lnTo>
                    <a:pt x="30" y="252"/>
                  </a:lnTo>
                  <a:lnTo>
                    <a:pt x="12" y="222"/>
                  </a:lnTo>
                  <a:lnTo>
                    <a:pt x="24" y="204"/>
                  </a:lnTo>
                  <a:lnTo>
                    <a:pt x="6" y="18"/>
                  </a:lnTo>
                  <a:lnTo>
                    <a:pt x="24" y="24"/>
                  </a:lnTo>
                  <a:lnTo>
                    <a:pt x="48" y="12"/>
                  </a:lnTo>
                  <a:lnTo>
                    <a:pt x="162" y="0"/>
                  </a:lnTo>
                  <a:lnTo>
                    <a:pt x="186" y="204"/>
                  </a:lnTo>
                  <a:lnTo>
                    <a:pt x="186" y="228"/>
                  </a:lnTo>
                  <a:lnTo>
                    <a:pt x="150" y="240"/>
                  </a:lnTo>
                  <a:lnTo>
                    <a:pt x="156" y="252"/>
                  </a:lnTo>
                  <a:lnTo>
                    <a:pt x="126" y="300"/>
                  </a:lnTo>
                  <a:lnTo>
                    <a:pt x="108" y="300"/>
                  </a:lnTo>
                  <a:lnTo>
                    <a:pt x="102" y="288"/>
                  </a:lnTo>
                  <a:lnTo>
                    <a:pt x="84" y="312"/>
                  </a:lnTo>
                  <a:lnTo>
                    <a:pt x="72" y="306"/>
                  </a:lnTo>
                  <a:lnTo>
                    <a:pt x="60" y="324"/>
                  </a:lnTo>
                  <a:lnTo>
                    <a:pt x="24" y="312"/>
                  </a:lnTo>
                  <a:lnTo>
                    <a:pt x="24" y="324"/>
                  </a:lnTo>
                  <a:lnTo>
                    <a:pt x="12" y="318"/>
                  </a:lnTo>
                  <a:lnTo>
                    <a:pt x="6" y="324"/>
                  </a:lnTo>
                  <a:lnTo>
                    <a:pt x="0" y="324"/>
                  </a:lnTo>
                  <a:lnTo>
                    <a:pt x="0" y="330"/>
                  </a:lnTo>
                </a:path>
              </a:pathLst>
            </a:custGeom>
            <a:noFill/>
            <a:ln w="9525">
              <a:solidFill>
                <a:srgbClr val="000000"/>
              </a:solidFill>
              <a:prstDash val="solid"/>
              <a:round/>
              <a:headEnd/>
              <a:tailEnd/>
            </a:ln>
          </p:spPr>
          <p:txBody>
            <a:bodyPr/>
            <a:lstStyle/>
            <a:p>
              <a:endParaRPr lang="en-US"/>
            </a:p>
          </p:txBody>
        </p:sp>
        <p:sp>
          <p:nvSpPr>
            <p:cNvPr id="2095" name="Freeform 546"/>
            <p:cNvSpPr>
              <a:spLocks/>
            </p:cNvSpPr>
            <p:nvPr/>
          </p:nvSpPr>
          <p:spPr bwMode="auto">
            <a:xfrm>
              <a:off x="2877" y="1776"/>
              <a:ext cx="372" cy="246"/>
            </a:xfrm>
            <a:custGeom>
              <a:avLst/>
              <a:gdLst>
                <a:gd name="T0" fmla="*/ 306 w 372"/>
                <a:gd name="T1" fmla="*/ 246 h 246"/>
                <a:gd name="T2" fmla="*/ 288 w 372"/>
                <a:gd name="T3" fmla="*/ 228 h 246"/>
                <a:gd name="T4" fmla="*/ 54 w 372"/>
                <a:gd name="T5" fmla="*/ 234 h 246"/>
                <a:gd name="T6" fmla="*/ 42 w 372"/>
                <a:gd name="T7" fmla="*/ 180 h 246"/>
                <a:gd name="T8" fmla="*/ 12 w 372"/>
                <a:gd name="T9" fmla="*/ 90 h 246"/>
                <a:gd name="T10" fmla="*/ 0 w 372"/>
                <a:gd name="T11" fmla="*/ 66 h 246"/>
                <a:gd name="T12" fmla="*/ 12 w 372"/>
                <a:gd name="T13" fmla="*/ 36 h 246"/>
                <a:gd name="T14" fmla="*/ 6 w 372"/>
                <a:gd name="T15" fmla="*/ 12 h 246"/>
                <a:gd name="T16" fmla="*/ 12 w 372"/>
                <a:gd name="T17" fmla="*/ 6 h 246"/>
                <a:gd name="T18" fmla="*/ 306 w 372"/>
                <a:gd name="T19" fmla="*/ 0 h 246"/>
                <a:gd name="T20" fmla="*/ 318 w 372"/>
                <a:gd name="T21" fmla="*/ 18 h 246"/>
                <a:gd name="T22" fmla="*/ 312 w 372"/>
                <a:gd name="T23" fmla="*/ 36 h 246"/>
                <a:gd name="T24" fmla="*/ 318 w 372"/>
                <a:gd name="T25" fmla="*/ 60 h 246"/>
                <a:gd name="T26" fmla="*/ 342 w 372"/>
                <a:gd name="T27" fmla="*/ 78 h 246"/>
                <a:gd name="T28" fmla="*/ 372 w 372"/>
                <a:gd name="T29" fmla="*/ 108 h 246"/>
                <a:gd name="T30" fmla="*/ 372 w 372"/>
                <a:gd name="T31" fmla="*/ 126 h 246"/>
                <a:gd name="T32" fmla="*/ 360 w 372"/>
                <a:gd name="T33" fmla="*/ 150 h 246"/>
                <a:gd name="T34" fmla="*/ 324 w 372"/>
                <a:gd name="T35" fmla="*/ 162 h 246"/>
                <a:gd name="T36" fmla="*/ 330 w 372"/>
                <a:gd name="T37" fmla="*/ 198 h 246"/>
                <a:gd name="T38" fmla="*/ 324 w 372"/>
                <a:gd name="T39" fmla="*/ 222 h 246"/>
                <a:gd name="T40" fmla="*/ 306 w 372"/>
                <a:gd name="T41" fmla="*/ 234 h 246"/>
                <a:gd name="T42" fmla="*/ 306 w 372"/>
                <a:gd name="T43" fmla="*/ 246 h 2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72"/>
                <a:gd name="T67" fmla="*/ 0 h 246"/>
                <a:gd name="T68" fmla="*/ 372 w 372"/>
                <a:gd name="T69" fmla="*/ 246 h 24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72" h="246">
                  <a:moveTo>
                    <a:pt x="306" y="246"/>
                  </a:moveTo>
                  <a:lnTo>
                    <a:pt x="288" y="228"/>
                  </a:lnTo>
                  <a:lnTo>
                    <a:pt x="54" y="234"/>
                  </a:lnTo>
                  <a:lnTo>
                    <a:pt x="42" y="180"/>
                  </a:lnTo>
                  <a:lnTo>
                    <a:pt x="12" y="90"/>
                  </a:lnTo>
                  <a:lnTo>
                    <a:pt x="0" y="66"/>
                  </a:lnTo>
                  <a:lnTo>
                    <a:pt x="12" y="36"/>
                  </a:lnTo>
                  <a:lnTo>
                    <a:pt x="6" y="12"/>
                  </a:lnTo>
                  <a:lnTo>
                    <a:pt x="12" y="6"/>
                  </a:lnTo>
                  <a:lnTo>
                    <a:pt x="306" y="0"/>
                  </a:lnTo>
                  <a:lnTo>
                    <a:pt x="318" y="18"/>
                  </a:lnTo>
                  <a:lnTo>
                    <a:pt x="312" y="36"/>
                  </a:lnTo>
                  <a:lnTo>
                    <a:pt x="318" y="60"/>
                  </a:lnTo>
                  <a:lnTo>
                    <a:pt x="342" y="78"/>
                  </a:lnTo>
                  <a:lnTo>
                    <a:pt x="372" y="108"/>
                  </a:lnTo>
                  <a:lnTo>
                    <a:pt x="372" y="126"/>
                  </a:lnTo>
                  <a:lnTo>
                    <a:pt x="360" y="150"/>
                  </a:lnTo>
                  <a:lnTo>
                    <a:pt x="324" y="162"/>
                  </a:lnTo>
                  <a:lnTo>
                    <a:pt x="330" y="198"/>
                  </a:lnTo>
                  <a:lnTo>
                    <a:pt x="324" y="222"/>
                  </a:lnTo>
                  <a:lnTo>
                    <a:pt x="306" y="234"/>
                  </a:lnTo>
                  <a:lnTo>
                    <a:pt x="306" y="246"/>
                  </a:lnTo>
                  <a:close/>
                </a:path>
              </a:pathLst>
            </a:custGeom>
            <a:solidFill>
              <a:srgbClr val="E8D898"/>
            </a:solidFill>
            <a:ln w="9525">
              <a:solidFill>
                <a:srgbClr val="E8D898"/>
              </a:solidFill>
              <a:prstDash val="solid"/>
              <a:round/>
              <a:headEnd/>
              <a:tailEnd/>
            </a:ln>
          </p:spPr>
          <p:txBody>
            <a:bodyPr/>
            <a:lstStyle/>
            <a:p>
              <a:endParaRPr lang="en-US"/>
            </a:p>
          </p:txBody>
        </p:sp>
        <p:sp>
          <p:nvSpPr>
            <p:cNvPr id="2096" name="Freeform 547"/>
            <p:cNvSpPr>
              <a:spLocks/>
            </p:cNvSpPr>
            <p:nvPr/>
          </p:nvSpPr>
          <p:spPr bwMode="auto">
            <a:xfrm>
              <a:off x="2877" y="1776"/>
              <a:ext cx="372" cy="252"/>
            </a:xfrm>
            <a:custGeom>
              <a:avLst/>
              <a:gdLst>
                <a:gd name="T0" fmla="*/ 306 w 372"/>
                <a:gd name="T1" fmla="*/ 246 h 252"/>
                <a:gd name="T2" fmla="*/ 288 w 372"/>
                <a:gd name="T3" fmla="*/ 228 h 252"/>
                <a:gd name="T4" fmla="*/ 54 w 372"/>
                <a:gd name="T5" fmla="*/ 234 h 252"/>
                <a:gd name="T6" fmla="*/ 42 w 372"/>
                <a:gd name="T7" fmla="*/ 180 h 252"/>
                <a:gd name="T8" fmla="*/ 12 w 372"/>
                <a:gd name="T9" fmla="*/ 90 h 252"/>
                <a:gd name="T10" fmla="*/ 0 w 372"/>
                <a:gd name="T11" fmla="*/ 66 h 252"/>
                <a:gd name="T12" fmla="*/ 12 w 372"/>
                <a:gd name="T13" fmla="*/ 36 h 252"/>
                <a:gd name="T14" fmla="*/ 6 w 372"/>
                <a:gd name="T15" fmla="*/ 12 h 252"/>
                <a:gd name="T16" fmla="*/ 12 w 372"/>
                <a:gd name="T17" fmla="*/ 6 h 252"/>
                <a:gd name="T18" fmla="*/ 306 w 372"/>
                <a:gd name="T19" fmla="*/ 0 h 252"/>
                <a:gd name="T20" fmla="*/ 318 w 372"/>
                <a:gd name="T21" fmla="*/ 18 h 252"/>
                <a:gd name="T22" fmla="*/ 312 w 372"/>
                <a:gd name="T23" fmla="*/ 36 h 252"/>
                <a:gd name="T24" fmla="*/ 318 w 372"/>
                <a:gd name="T25" fmla="*/ 60 h 252"/>
                <a:gd name="T26" fmla="*/ 342 w 372"/>
                <a:gd name="T27" fmla="*/ 78 h 252"/>
                <a:gd name="T28" fmla="*/ 372 w 372"/>
                <a:gd name="T29" fmla="*/ 108 h 252"/>
                <a:gd name="T30" fmla="*/ 372 w 372"/>
                <a:gd name="T31" fmla="*/ 126 h 252"/>
                <a:gd name="T32" fmla="*/ 360 w 372"/>
                <a:gd name="T33" fmla="*/ 150 h 252"/>
                <a:gd name="T34" fmla="*/ 324 w 372"/>
                <a:gd name="T35" fmla="*/ 162 h 252"/>
                <a:gd name="T36" fmla="*/ 330 w 372"/>
                <a:gd name="T37" fmla="*/ 198 h 252"/>
                <a:gd name="T38" fmla="*/ 324 w 372"/>
                <a:gd name="T39" fmla="*/ 222 h 252"/>
                <a:gd name="T40" fmla="*/ 306 w 372"/>
                <a:gd name="T41" fmla="*/ 234 h 252"/>
                <a:gd name="T42" fmla="*/ 306 w 372"/>
                <a:gd name="T43" fmla="*/ 246 h 252"/>
                <a:gd name="T44" fmla="*/ 306 w 372"/>
                <a:gd name="T45" fmla="*/ 252 h 25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72"/>
                <a:gd name="T70" fmla="*/ 0 h 252"/>
                <a:gd name="T71" fmla="*/ 372 w 372"/>
                <a:gd name="T72" fmla="*/ 252 h 25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72" h="252">
                  <a:moveTo>
                    <a:pt x="306" y="246"/>
                  </a:moveTo>
                  <a:lnTo>
                    <a:pt x="288" y="228"/>
                  </a:lnTo>
                  <a:lnTo>
                    <a:pt x="54" y="234"/>
                  </a:lnTo>
                  <a:lnTo>
                    <a:pt x="42" y="180"/>
                  </a:lnTo>
                  <a:lnTo>
                    <a:pt x="12" y="90"/>
                  </a:lnTo>
                  <a:lnTo>
                    <a:pt x="0" y="66"/>
                  </a:lnTo>
                  <a:lnTo>
                    <a:pt x="12" y="36"/>
                  </a:lnTo>
                  <a:lnTo>
                    <a:pt x="6" y="12"/>
                  </a:lnTo>
                  <a:lnTo>
                    <a:pt x="12" y="6"/>
                  </a:lnTo>
                  <a:lnTo>
                    <a:pt x="306" y="0"/>
                  </a:lnTo>
                  <a:lnTo>
                    <a:pt x="318" y="18"/>
                  </a:lnTo>
                  <a:lnTo>
                    <a:pt x="312" y="36"/>
                  </a:lnTo>
                  <a:lnTo>
                    <a:pt x="318" y="60"/>
                  </a:lnTo>
                  <a:lnTo>
                    <a:pt x="342" y="78"/>
                  </a:lnTo>
                  <a:lnTo>
                    <a:pt x="372" y="108"/>
                  </a:lnTo>
                  <a:lnTo>
                    <a:pt x="372" y="126"/>
                  </a:lnTo>
                  <a:lnTo>
                    <a:pt x="360" y="150"/>
                  </a:lnTo>
                  <a:lnTo>
                    <a:pt x="324" y="162"/>
                  </a:lnTo>
                  <a:lnTo>
                    <a:pt x="330" y="198"/>
                  </a:lnTo>
                  <a:lnTo>
                    <a:pt x="324" y="222"/>
                  </a:lnTo>
                  <a:lnTo>
                    <a:pt x="306" y="234"/>
                  </a:lnTo>
                  <a:lnTo>
                    <a:pt x="306" y="246"/>
                  </a:lnTo>
                  <a:lnTo>
                    <a:pt x="306" y="252"/>
                  </a:lnTo>
                </a:path>
              </a:pathLst>
            </a:custGeom>
            <a:noFill/>
            <a:ln w="9525">
              <a:solidFill>
                <a:srgbClr val="000000"/>
              </a:solidFill>
              <a:prstDash val="solid"/>
              <a:round/>
              <a:headEnd/>
              <a:tailEnd/>
            </a:ln>
          </p:spPr>
          <p:txBody>
            <a:bodyPr/>
            <a:lstStyle/>
            <a:p>
              <a:endParaRPr lang="en-US"/>
            </a:p>
          </p:txBody>
        </p:sp>
        <p:sp>
          <p:nvSpPr>
            <p:cNvPr id="2097" name="Freeform 548"/>
            <p:cNvSpPr>
              <a:spLocks/>
            </p:cNvSpPr>
            <p:nvPr/>
          </p:nvSpPr>
          <p:spPr bwMode="auto">
            <a:xfrm>
              <a:off x="2541" y="2046"/>
              <a:ext cx="456" cy="246"/>
            </a:xfrm>
            <a:custGeom>
              <a:avLst/>
              <a:gdLst>
                <a:gd name="T0" fmla="*/ 414 w 456"/>
                <a:gd name="T1" fmla="*/ 12 h 246"/>
                <a:gd name="T2" fmla="*/ 438 w 456"/>
                <a:gd name="T3" fmla="*/ 24 h 246"/>
                <a:gd name="T4" fmla="*/ 426 w 456"/>
                <a:gd name="T5" fmla="*/ 48 h 246"/>
                <a:gd name="T6" fmla="*/ 456 w 456"/>
                <a:gd name="T7" fmla="*/ 78 h 246"/>
                <a:gd name="T8" fmla="*/ 456 w 456"/>
                <a:gd name="T9" fmla="*/ 246 h 246"/>
                <a:gd name="T10" fmla="*/ 0 w 456"/>
                <a:gd name="T11" fmla="*/ 234 h 246"/>
                <a:gd name="T12" fmla="*/ 12 w 456"/>
                <a:gd name="T13" fmla="*/ 0 h 246"/>
                <a:gd name="T14" fmla="*/ 414 w 456"/>
                <a:gd name="T15" fmla="*/ 12 h 246"/>
                <a:gd name="T16" fmla="*/ 0 60000 65536"/>
                <a:gd name="T17" fmla="*/ 0 60000 65536"/>
                <a:gd name="T18" fmla="*/ 0 60000 65536"/>
                <a:gd name="T19" fmla="*/ 0 60000 65536"/>
                <a:gd name="T20" fmla="*/ 0 60000 65536"/>
                <a:gd name="T21" fmla="*/ 0 60000 65536"/>
                <a:gd name="T22" fmla="*/ 0 60000 65536"/>
                <a:gd name="T23" fmla="*/ 0 60000 65536"/>
                <a:gd name="T24" fmla="*/ 0 w 456"/>
                <a:gd name="T25" fmla="*/ 0 h 246"/>
                <a:gd name="T26" fmla="*/ 456 w 456"/>
                <a:gd name="T27" fmla="*/ 246 h 24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56" h="246">
                  <a:moveTo>
                    <a:pt x="414" y="12"/>
                  </a:moveTo>
                  <a:lnTo>
                    <a:pt x="438" y="24"/>
                  </a:lnTo>
                  <a:lnTo>
                    <a:pt x="426" y="48"/>
                  </a:lnTo>
                  <a:lnTo>
                    <a:pt x="456" y="78"/>
                  </a:lnTo>
                  <a:lnTo>
                    <a:pt x="456" y="246"/>
                  </a:lnTo>
                  <a:lnTo>
                    <a:pt x="0" y="234"/>
                  </a:lnTo>
                  <a:lnTo>
                    <a:pt x="12" y="0"/>
                  </a:lnTo>
                  <a:lnTo>
                    <a:pt x="414" y="12"/>
                  </a:lnTo>
                  <a:close/>
                </a:path>
              </a:pathLst>
            </a:custGeom>
            <a:solidFill>
              <a:srgbClr val="E8D898"/>
            </a:solidFill>
            <a:ln w="9525">
              <a:solidFill>
                <a:srgbClr val="E8D898"/>
              </a:solidFill>
              <a:prstDash val="solid"/>
              <a:round/>
              <a:headEnd/>
              <a:tailEnd/>
            </a:ln>
          </p:spPr>
          <p:txBody>
            <a:bodyPr/>
            <a:lstStyle/>
            <a:p>
              <a:endParaRPr lang="en-US"/>
            </a:p>
          </p:txBody>
        </p:sp>
        <p:sp>
          <p:nvSpPr>
            <p:cNvPr id="2098" name="Freeform 549"/>
            <p:cNvSpPr>
              <a:spLocks/>
            </p:cNvSpPr>
            <p:nvPr/>
          </p:nvSpPr>
          <p:spPr bwMode="auto">
            <a:xfrm>
              <a:off x="2541" y="2046"/>
              <a:ext cx="456" cy="246"/>
            </a:xfrm>
            <a:custGeom>
              <a:avLst/>
              <a:gdLst>
                <a:gd name="T0" fmla="*/ 414 w 456"/>
                <a:gd name="T1" fmla="*/ 12 h 246"/>
                <a:gd name="T2" fmla="*/ 438 w 456"/>
                <a:gd name="T3" fmla="*/ 24 h 246"/>
                <a:gd name="T4" fmla="*/ 426 w 456"/>
                <a:gd name="T5" fmla="*/ 48 h 246"/>
                <a:gd name="T6" fmla="*/ 456 w 456"/>
                <a:gd name="T7" fmla="*/ 78 h 246"/>
                <a:gd name="T8" fmla="*/ 456 w 456"/>
                <a:gd name="T9" fmla="*/ 246 h 246"/>
                <a:gd name="T10" fmla="*/ 0 w 456"/>
                <a:gd name="T11" fmla="*/ 234 h 246"/>
                <a:gd name="T12" fmla="*/ 12 w 456"/>
                <a:gd name="T13" fmla="*/ 0 h 246"/>
                <a:gd name="T14" fmla="*/ 414 w 456"/>
                <a:gd name="T15" fmla="*/ 12 h 246"/>
                <a:gd name="T16" fmla="*/ 414 w 456"/>
                <a:gd name="T17" fmla="*/ 18 h 2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56"/>
                <a:gd name="T28" fmla="*/ 0 h 246"/>
                <a:gd name="T29" fmla="*/ 456 w 456"/>
                <a:gd name="T30" fmla="*/ 246 h 2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56" h="246">
                  <a:moveTo>
                    <a:pt x="414" y="12"/>
                  </a:moveTo>
                  <a:lnTo>
                    <a:pt x="438" y="24"/>
                  </a:lnTo>
                  <a:lnTo>
                    <a:pt x="426" y="48"/>
                  </a:lnTo>
                  <a:lnTo>
                    <a:pt x="456" y="78"/>
                  </a:lnTo>
                  <a:lnTo>
                    <a:pt x="456" y="246"/>
                  </a:lnTo>
                  <a:lnTo>
                    <a:pt x="0" y="234"/>
                  </a:lnTo>
                  <a:lnTo>
                    <a:pt x="12" y="0"/>
                  </a:lnTo>
                  <a:lnTo>
                    <a:pt x="414" y="12"/>
                  </a:lnTo>
                  <a:lnTo>
                    <a:pt x="414" y="18"/>
                  </a:lnTo>
                </a:path>
              </a:pathLst>
            </a:custGeom>
            <a:noFill/>
            <a:ln w="9525">
              <a:solidFill>
                <a:srgbClr val="000000"/>
              </a:solidFill>
              <a:prstDash val="solid"/>
              <a:round/>
              <a:headEnd/>
              <a:tailEnd/>
            </a:ln>
          </p:spPr>
          <p:txBody>
            <a:bodyPr/>
            <a:lstStyle/>
            <a:p>
              <a:endParaRPr lang="en-US"/>
            </a:p>
          </p:txBody>
        </p:sp>
        <p:sp>
          <p:nvSpPr>
            <p:cNvPr id="2099" name="Freeform 550"/>
            <p:cNvSpPr>
              <a:spLocks/>
            </p:cNvSpPr>
            <p:nvPr/>
          </p:nvSpPr>
          <p:spPr bwMode="auto">
            <a:xfrm>
              <a:off x="3321" y="2088"/>
              <a:ext cx="450" cy="228"/>
            </a:xfrm>
            <a:custGeom>
              <a:avLst/>
              <a:gdLst>
                <a:gd name="T0" fmla="*/ 360 w 450"/>
                <a:gd name="T1" fmla="*/ 186 h 228"/>
                <a:gd name="T2" fmla="*/ 84 w 450"/>
                <a:gd name="T3" fmla="*/ 210 h 228"/>
                <a:gd name="T4" fmla="*/ 84 w 450"/>
                <a:gd name="T5" fmla="*/ 222 h 228"/>
                <a:gd name="T6" fmla="*/ 0 w 450"/>
                <a:gd name="T7" fmla="*/ 228 h 228"/>
                <a:gd name="T8" fmla="*/ 6 w 450"/>
                <a:gd name="T9" fmla="*/ 222 h 228"/>
                <a:gd name="T10" fmla="*/ 18 w 450"/>
                <a:gd name="T11" fmla="*/ 222 h 228"/>
                <a:gd name="T12" fmla="*/ 12 w 450"/>
                <a:gd name="T13" fmla="*/ 192 h 228"/>
                <a:gd name="T14" fmla="*/ 12 w 450"/>
                <a:gd name="T15" fmla="*/ 186 h 228"/>
                <a:gd name="T16" fmla="*/ 24 w 450"/>
                <a:gd name="T17" fmla="*/ 168 h 228"/>
                <a:gd name="T18" fmla="*/ 60 w 450"/>
                <a:gd name="T19" fmla="*/ 180 h 228"/>
                <a:gd name="T20" fmla="*/ 54 w 450"/>
                <a:gd name="T21" fmla="*/ 156 h 228"/>
                <a:gd name="T22" fmla="*/ 78 w 450"/>
                <a:gd name="T23" fmla="*/ 144 h 228"/>
                <a:gd name="T24" fmla="*/ 72 w 450"/>
                <a:gd name="T25" fmla="*/ 132 h 228"/>
                <a:gd name="T26" fmla="*/ 78 w 450"/>
                <a:gd name="T27" fmla="*/ 120 h 228"/>
                <a:gd name="T28" fmla="*/ 84 w 450"/>
                <a:gd name="T29" fmla="*/ 120 h 228"/>
                <a:gd name="T30" fmla="*/ 90 w 450"/>
                <a:gd name="T31" fmla="*/ 114 h 228"/>
                <a:gd name="T32" fmla="*/ 102 w 450"/>
                <a:gd name="T33" fmla="*/ 120 h 228"/>
                <a:gd name="T34" fmla="*/ 102 w 450"/>
                <a:gd name="T35" fmla="*/ 108 h 228"/>
                <a:gd name="T36" fmla="*/ 138 w 450"/>
                <a:gd name="T37" fmla="*/ 120 h 228"/>
                <a:gd name="T38" fmla="*/ 150 w 450"/>
                <a:gd name="T39" fmla="*/ 102 h 228"/>
                <a:gd name="T40" fmla="*/ 162 w 450"/>
                <a:gd name="T41" fmla="*/ 108 h 228"/>
                <a:gd name="T42" fmla="*/ 180 w 450"/>
                <a:gd name="T43" fmla="*/ 84 h 228"/>
                <a:gd name="T44" fmla="*/ 186 w 450"/>
                <a:gd name="T45" fmla="*/ 96 h 228"/>
                <a:gd name="T46" fmla="*/ 204 w 450"/>
                <a:gd name="T47" fmla="*/ 96 h 228"/>
                <a:gd name="T48" fmla="*/ 234 w 450"/>
                <a:gd name="T49" fmla="*/ 48 h 228"/>
                <a:gd name="T50" fmla="*/ 228 w 450"/>
                <a:gd name="T51" fmla="*/ 36 h 228"/>
                <a:gd name="T52" fmla="*/ 264 w 450"/>
                <a:gd name="T53" fmla="*/ 24 h 228"/>
                <a:gd name="T54" fmla="*/ 264 w 450"/>
                <a:gd name="T55" fmla="*/ 0 h 228"/>
                <a:gd name="T56" fmla="*/ 288 w 450"/>
                <a:gd name="T57" fmla="*/ 0 h 228"/>
                <a:gd name="T58" fmla="*/ 300 w 450"/>
                <a:gd name="T59" fmla="*/ 18 h 228"/>
                <a:gd name="T60" fmla="*/ 336 w 450"/>
                <a:gd name="T61" fmla="*/ 30 h 228"/>
                <a:gd name="T62" fmla="*/ 384 w 450"/>
                <a:gd name="T63" fmla="*/ 12 h 228"/>
                <a:gd name="T64" fmla="*/ 402 w 450"/>
                <a:gd name="T65" fmla="*/ 36 h 228"/>
                <a:gd name="T66" fmla="*/ 402 w 450"/>
                <a:gd name="T67" fmla="*/ 36 h 228"/>
                <a:gd name="T68" fmla="*/ 414 w 450"/>
                <a:gd name="T69" fmla="*/ 72 h 228"/>
                <a:gd name="T70" fmla="*/ 450 w 450"/>
                <a:gd name="T71" fmla="*/ 102 h 228"/>
                <a:gd name="T72" fmla="*/ 390 w 450"/>
                <a:gd name="T73" fmla="*/ 174 h 228"/>
                <a:gd name="T74" fmla="*/ 360 w 450"/>
                <a:gd name="T75" fmla="*/ 186 h 22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50"/>
                <a:gd name="T115" fmla="*/ 0 h 228"/>
                <a:gd name="T116" fmla="*/ 450 w 450"/>
                <a:gd name="T117" fmla="*/ 228 h 22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50" h="228">
                  <a:moveTo>
                    <a:pt x="360" y="186"/>
                  </a:moveTo>
                  <a:lnTo>
                    <a:pt x="84" y="210"/>
                  </a:lnTo>
                  <a:lnTo>
                    <a:pt x="84" y="222"/>
                  </a:lnTo>
                  <a:lnTo>
                    <a:pt x="0" y="228"/>
                  </a:lnTo>
                  <a:lnTo>
                    <a:pt x="6" y="222"/>
                  </a:lnTo>
                  <a:lnTo>
                    <a:pt x="18" y="222"/>
                  </a:lnTo>
                  <a:lnTo>
                    <a:pt x="12" y="192"/>
                  </a:lnTo>
                  <a:lnTo>
                    <a:pt x="12" y="186"/>
                  </a:lnTo>
                  <a:lnTo>
                    <a:pt x="24" y="168"/>
                  </a:lnTo>
                  <a:lnTo>
                    <a:pt x="60" y="180"/>
                  </a:lnTo>
                  <a:lnTo>
                    <a:pt x="54" y="156"/>
                  </a:lnTo>
                  <a:lnTo>
                    <a:pt x="78" y="144"/>
                  </a:lnTo>
                  <a:lnTo>
                    <a:pt x="72" y="132"/>
                  </a:lnTo>
                  <a:lnTo>
                    <a:pt x="78" y="120"/>
                  </a:lnTo>
                  <a:lnTo>
                    <a:pt x="84" y="120"/>
                  </a:lnTo>
                  <a:lnTo>
                    <a:pt x="90" y="114"/>
                  </a:lnTo>
                  <a:lnTo>
                    <a:pt x="102" y="120"/>
                  </a:lnTo>
                  <a:lnTo>
                    <a:pt x="102" y="108"/>
                  </a:lnTo>
                  <a:lnTo>
                    <a:pt x="138" y="120"/>
                  </a:lnTo>
                  <a:lnTo>
                    <a:pt x="150" y="102"/>
                  </a:lnTo>
                  <a:lnTo>
                    <a:pt x="162" y="108"/>
                  </a:lnTo>
                  <a:lnTo>
                    <a:pt x="180" y="84"/>
                  </a:lnTo>
                  <a:lnTo>
                    <a:pt x="186" y="96"/>
                  </a:lnTo>
                  <a:lnTo>
                    <a:pt x="204" y="96"/>
                  </a:lnTo>
                  <a:lnTo>
                    <a:pt x="234" y="48"/>
                  </a:lnTo>
                  <a:lnTo>
                    <a:pt x="228" y="36"/>
                  </a:lnTo>
                  <a:lnTo>
                    <a:pt x="264" y="24"/>
                  </a:lnTo>
                  <a:lnTo>
                    <a:pt x="264" y="0"/>
                  </a:lnTo>
                  <a:lnTo>
                    <a:pt x="288" y="0"/>
                  </a:lnTo>
                  <a:lnTo>
                    <a:pt x="300" y="18"/>
                  </a:lnTo>
                  <a:lnTo>
                    <a:pt x="336" y="30"/>
                  </a:lnTo>
                  <a:lnTo>
                    <a:pt x="384" y="12"/>
                  </a:lnTo>
                  <a:lnTo>
                    <a:pt x="402" y="36"/>
                  </a:lnTo>
                  <a:lnTo>
                    <a:pt x="414" y="72"/>
                  </a:lnTo>
                  <a:lnTo>
                    <a:pt x="450" y="102"/>
                  </a:lnTo>
                  <a:lnTo>
                    <a:pt x="390" y="174"/>
                  </a:lnTo>
                  <a:lnTo>
                    <a:pt x="360" y="186"/>
                  </a:lnTo>
                  <a:close/>
                </a:path>
              </a:pathLst>
            </a:custGeom>
            <a:solidFill>
              <a:srgbClr val="E8D898"/>
            </a:solidFill>
            <a:ln w="9525">
              <a:solidFill>
                <a:srgbClr val="E8D898"/>
              </a:solidFill>
              <a:prstDash val="solid"/>
              <a:round/>
              <a:headEnd/>
              <a:tailEnd/>
            </a:ln>
          </p:spPr>
          <p:txBody>
            <a:bodyPr/>
            <a:lstStyle/>
            <a:p>
              <a:endParaRPr lang="en-US"/>
            </a:p>
          </p:txBody>
        </p:sp>
        <p:sp>
          <p:nvSpPr>
            <p:cNvPr id="2100" name="Freeform 551"/>
            <p:cNvSpPr>
              <a:spLocks/>
            </p:cNvSpPr>
            <p:nvPr/>
          </p:nvSpPr>
          <p:spPr bwMode="auto">
            <a:xfrm>
              <a:off x="3321" y="2088"/>
              <a:ext cx="450" cy="228"/>
            </a:xfrm>
            <a:custGeom>
              <a:avLst/>
              <a:gdLst>
                <a:gd name="T0" fmla="*/ 360 w 450"/>
                <a:gd name="T1" fmla="*/ 186 h 228"/>
                <a:gd name="T2" fmla="*/ 84 w 450"/>
                <a:gd name="T3" fmla="*/ 210 h 228"/>
                <a:gd name="T4" fmla="*/ 84 w 450"/>
                <a:gd name="T5" fmla="*/ 222 h 228"/>
                <a:gd name="T6" fmla="*/ 0 w 450"/>
                <a:gd name="T7" fmla="*/ 228 h 228"/>
                <a:gd name="T8" fmla="*/ 6 w 450"/>
                <a:gd name="T9" fmla="*/ 222 h 228"/>
                <a:gd name="T10" fmla="*/ 18 w 450"/>
                <a:gd name="T11" fmla="*/ 222 h 228"/>
                <a:gd name="T12" fmla="*/ 12 w 450"/>
                <a:gd name="T13" fmla="*/ 192 h 228"/>
                <a:gd name="T14" fmla="*/ 12 w 450"/>
                <a:gd name="T15" fmla="*/ 186 h 228"/>
                <a:gd name="T16" fmla="*/ 24 w 450"/>
                <a:gd name="T17" fmla="*/ 168 h 228"/>
                <a:gd name="T18" fmla="*/ 60 w 450"/>
                <a:gd name="T19" fmla="*/ 180 h 228"/>
                <a:gd name="T20" fmla="*/ 54 w 450"/>
                <a:gd name="T21" fmla="*/ 156 h 228"/>
                <a:gd name="T22" fmla="*/ 78 w 450"/>
                <a:gd name="T23" fmla="*/ 144 h 228"/>
                <a:gd name="T24" fmla="*/ 72 w 450"/>
                <a:gd name="T25" fmla="*/ 132 h 228"/>
                <a:gd name="T26" fmla="*/ 78 w 450"/>
                <a:gd name="T27" fmla="*/ 120 h 228"/>
                <a:gd name="T28" fmla="*/ 84 w 450"/>
                <a:gd name="T29" fmla="*/ 120 h 228"/>
                <a:gd name="T30" fmla="*/ 90 w 450"/>
                <a:gd name="T31" fmla="*/ 114 h 228"/>
                <a:gd name="T32" fmla="*/ 102 w 450"/>
                <a:gd name="T33" fmla="*/ 120 h 228"/>
                <a:gd name="T34" fmla="*/ 102 w 450"/>
                <a:gd name="T35" fmla="*/ 108 h 228"/>
                <a:gd name="T36" fmla="*/ 138 w 450"/>
                <a:gd name="T37" fmla="*/ 120 h 228"/>
                <a:gd name="T38" fmla="*/ 150 w 450"/>
                <a:gd name="T39" fmla="*/ 102 h 228"/>
                <a:gd name="T40" fmla="*/ 162 w 450"/>
                <a:gd name="T41" fmla="*/ 108 h 228"/>
                <a:gd name="T42" fmla="*/ 180 w 450"/>
                <a:gd name="T43" fmla="*/ 84 h 228"/>
                <a:gd name="T44" fmla="*/ 186 w 450"/>
                <a:gd name="T45" fmla="*/ 96 h 228"/>
                <a:gd name="T46" fmla="*/ 204 w 450"/>
                <a:gd name="T47" fmla="*/ 96 h 228"/>
                <a:gd name="T48" fmla="*/ 234 w 450"/>
                <a:gd name="T49" fmla="*/ 48 h 228"/>
                <a:gd name="T50" fmla="*/ 228 w 450"/>
                <a:gd name="T51" fmla="*/ 36 h 228"/>
                <a:gd name="T52" fmla="*/ 264 w 450"/>
                <a:gd name="T53" fmla="*/ 24 h 228"/>
                <a:gd name="T54" fmla="*/ 264 w 450"/>
                <a:gd name="T55" fmla="*/ 0 h 228"/>
                <a:gd name="T56" fmla="*/ 288 w 450"/>
                <a:gd name="T57" fmla="*/ 0 h 228"/>
                <a:gd name="T58" fmla="*/ 300 w 450"/>
                <a:gd name="T59" fmla="*/ 18 h 228"/>
                <a:gd name="T60" fmla="*/ 336 w 450"/>
                <a:gd name="T61" fmla="*/ 30 h 228"/>
                <a:gd name="T62" fmla="*/ 384 w 450"/>
                <a:gd name="T63" fmla="*/ 12 h 228"/>
                <a:gd name="T64" fmla="*/ 402 w 450"/>
                <a:gd name="T65" fmla="*/ 36 h 228"/>
                <a:gd name="T66" fmla="*/ 408 w 450"/>
                <a:gd name="T67" fmla="*/ 36 h 228"/>
                <a:gd name="T68" fmla="*/ 402 w 450"/>
                <a:gd name="T69" fmla="*/ 36 h 228"/>
                <a:gd name="T70" fmla="*/ 414 w 450"/>
                <a:gd name="T71" fmla="*/ 72 h 228"/>
                <a:gd name="T72" fmla="*/ 450 w 450"/>
                <a:gd name="T73" fmla="*/ 102 h 228"/>
                <a:gd name="T74" fmla="*/ 390 w 450"/>
                <a:gd name="T75" fmla="*/ 174 h 228"/>
                <a:gd name="T76" fmla="*/ 360 w 450"/>
                <a:gd name="T77" fmla="*/ 186 h 228"/>
                <a:gd name="T78" fmla="*/ 360 w 450"/>
                <a:gd name="T79" fmla="*/ 192 h 2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50"/>
                <a:gd name="T121" fmla="*/ 0 h 228"/>
                <a:gd name="T122" fmla="*/ 450 w 450"/>
                <a:gd name="T123" fmla="*/ 228 h 2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50" h="228">
                  <a:moveTo>
                    <a:pt x="360" y="186"/>
                  </a:moveTo>
                  <a:lnTo>
                    <a:pt x="84" y="210"/>
                  </a:lnTo>
                  <a:lnTo>
                    <a:pt x="84" y="222"/>
                  </a:lnTo>
                  <a:lnTo>
                    <a:pt x="0" y="228"/>
                  </a:lnTo>
                  <a:lnTo>
                    <a:pt x="6" y="222"/>
                  </a:lnTo>
                  <a:lnTo>
                    <a:pt x="18" y="222"/>
                  </a:lnTo>
                  <a:lnTo>
                    <a:pt x="12" y="192"/>
                  </a:lnTo>
                  <a:lnTo>
                    <a:pt x="12" y="186"/>
                  </a:lnTo>
                  <a:lnTo>
                    <a:pt x="24" y="168"/>
                  </a:lnTo>
                  <a:lnTo>
                    <a:pt x="60" y="180"/>
                  </a:lnTo>
                  <a:lnTo>
                    <a:pt x="54" y="156"/>
                  </a:lnTo>
                  <a:lnTo>
                    <a:pt x="78" y="144"/>
                  </a:lnTo>
                  <a:lnTo>
                    <a:pt x="72" y="132"/>
                  </a:lnTo>
                  <a:lnTo>
                    <a:pt x="78" y="120"/>
                  </a:lnTo>
                  <a:lnTo>
                    <a:pt x="84" y="120"/>
                  </a:lnTo>
                  <a:lnTo>
                    <a:pt x="90" y="114"/>
                  </a:lnTo>
                  <a:lnTo>
                    <a:pt x="102" y="120"/>
                  </a:lnTo>
                  <a:lnTo>
                    <a:pt x="102" y="108"/>
                  </a:lnTo>
                  <a:lnTo>
                    <a:pt x="138" y="120"/>
                  </a:lnTo>
                  <a:lnTo>
                    <a:pt x="150" y="102"/>
                  </a:lnTo>
                  <a:lnTo>
                    <a:pt x="162" y="108"/>
                  </a:lnTo>
                  <a:lnTo>
                    <a:pt x="180" y="84"/>
                  </a:lnTo>
                  <a:lnTo>
                    <a:pt x="186" y="96"/>
                  </a:lnTo>
                  <a:lnTo>
                    <a:pt x="204" y="96"/>
                  </a:lnTo>
                  <a:lnTo>
                    <a:pt x="234" y="48"/>
                  </a:lnTo>
                  <a:lnTo>
                    <a:pt x="228" y="36"/>
                  </a:lnTo>
                  <a:lnTo>
                    <a:pt x="264" y="24"/>
                  </a:lnTo>
                  <a:lnTo>
                    <a:pt x="264" y="0"/>
                  </a:lnTo>
                  <a:lnTo>
                    <a:pt x="288" y="0"/>
                  </a:lnTo>
                  <a:lnTo>
                    <a:pt x="300" y="18"/>
                  </a:lnTo>
                  <a:lnTo>
                    <a:pt x="336" y="30"/>
                  </a:lnTo>
                  <a:lnTo>
                    <a:pt x="384" y="12"/>
                  </a:lnTo>
                  <a:lnTo>
                    <a:pt x="402" y="36"/>
                  </a:lnTo>
                  <a:lnTo>
                    <a:pt x="408" y="36"/>
                  </a:lnTo>
                  <a:lnTo>
                    <a:pt x="402" y="36"/>
                  </a:lnTo>
                  <a:lnTo>
                    <a:pt x="414" y="72"/>
                  </a:lnTo>
                  <a:lnTo>
                    <a:pt x="450" y="102"/>
                  </a:lnTo>
                  <a:lnTo>
                    <a:pt x="390" y="174"/>
                  </a:lnTo>
                  <a:lnTo>
                    <a:pt x="360" y="186"/>
                  </a:lnTo>
                  <a:lnTo>
                    <a:pt x="360" y="192"/>
                  </a:lnTo>
                </a:path>
              </a:pathLst>
            </a:custGeom>
            <a:noFill/>
            <a:ln w="9525">
              <a:solidFill>
                <a:srgbClr val="000000"/>
              </a:solidFill>
              <a:prstDash val="solid"/>
              <a:round/>
              <a:headEnd/>
              <a:tailEnd/>
            </a:ln>
          </p:spPr>
          <p:txBody>
            <a:bodyPr/>
            <a:lstStyle/>
            <a:p>
              <a:endParaRPr lang="en-US"/>
            </a:p>
          </p:txBody>
        </p:sp>
        <p:sp>
          <p:nvSpPr>
            <p:cNvPr id="2101" name="Freeform 552"/>
            <p:cNvSpPr>
              <a:spLocks/>
            </p:cNvSpPr>
            <p:nvPr/>
          </p:nvSpPr>
          <p:spPr bwMode="auto">
            <a:xfrm>
              <a:off x="3039" y="2598"/>
              <a:ext cx="348" cy="306"/>
            </a:xfrm>
            <a:custGeom>
              <a:avLst/>
              <a:gdLst>
                <a:gd name="T0" fmla="*/ 306 w 348"/>
                <a:gd name="T1" fmla="*/ 210 h 306"/>
                <a:gd name="T2" fmla="*/ 264 w 348"/>
                <a:gd name="T3" fmla="*/ 198 h 306"/>
                <a:gd name="T4" fmla="*/ 246 w 348"/>
                <a:gd name="T5" fmla="*/ 216 h 306"/>
                <a:gd name="T6" fmla="*/ 270 w 348"/>
                <a:gd name="T7" fmla="*/ 228 h 306"/>
                <a:gd name="T8" fmla="*/ 300 w 348"/>
                <a:gd name="T9" fmla="*/ 216 h 306"/>
                <a:gd name="T10" fmla="*/ 288 w 348"/>
                <a:gd name="T11" fmla="*/ 228 h 306"/>
                <a:gd name="T12" fmla="*/ 306 w 348"/>
                <a:gd name="T13" fmla="*/ 234 h 306"/>
                <a:gd name="T14" fmla="*/ 312 w 348"/>
                <a:gd name="T15" fmla="*/ 222 h 306"/>
                <a:gd name="T16" fmla="*/ 330 w 348"/>
                <a:gd name="T17" fmla="*/ 210 h 306"/>
                <a:gd name="T18" fmla="*/ 336 w 348"/>
                <a:gd name="T19" fmla="*/ 234 h 306"/>
                <a:gd name="T20" fmla="*/ 306 w 348"/>
                <a:gd name="T21" fmla="*/ 258 h 306"/>
                <a:gd name="T22" fmla="*/ 312 w 348"/>
                <a:gd name="T23" fmla="*/ 270 h 306"/>
                <a:gd name="T24" fmla="*/ 348 w 348"/>
                <a:gd name="T25" fmla="*/ 288 h 306"/>
                <a:gd name="T26" fmla="*/ 342 w 348"/>
                <a:gd name="T27" fmla="*/ 300 h 306"/>
                <a:gd name="T28" fmla="*/ 336 w 348"/>
                <a:gd name="T29" fmla="*/ 294 h 306"/>
                <a:gd name="T30" fmla="*/ 324 w 348"/>
                <a:gd name="T31" fmla="*/ 306 h 306"/>
                <a:gd name="T32" fmla="*/ 318 w 348"/>
                <a:gd name="T33" fmla="*/ 282 h 306"/>
                <a:gd name="T34" fmla="*/ 276 w 348"/>
                <a:gd name="T35" fmla="*/ 270 h 306"/>
                <a:gd name="T36" fmla="*/ 282 w 348"/>
                <a:gd name="T37" fmla="*/ 288 h 306"/>
                <a:gd name="T38" fmla="*/ 270 w 348"/>
                <a:gd name="T39" fmla="*/ 300 h 306"/>
                <a:gd name="T40" fmla="*/ 258 w 348"/>
                <a:gd name="T41" fmla="*/ 282 h 306"/>
                <a:gd name="T42" fmla="*/ 252 w 348"/>
                <a:gd name="T43" fmla="*/ 294 h 306"/>
                <a:gd name="T44" fmla="*/ 240 w 348"/>
                <a:gd name="T45" fmla="*/ 282 h 306"/>
                <a:gd name="T46" fmla="*/ 234 w 348"/>
                <a:gd name="T47" fmla="*/ 300 h 306"/>
                <a:gd name="T48" fmla="*/ 222 w 348"/>
                <a:gd name="T49" fmla="*/ 300 h 306"/>
                <a:gd name="T50" fmla="*/ 204 w 348"/>
                <a:gd name="T51" fmla="*/ 294 h 306"/>
                <a:gd name="T52" fmla="*/ 192 w 348"/>
                <a:gd name="T53" fmla="*/ 270 h 306"/>
                <a:gd name="T54" fmla="*/ 174 w 348"/>
                <a:gd name="T55" fmla="*/ 270 h 306"/>
                <a:gd name="T56" fmla="*/ 174 w 348"/>
                <a:gd name="T57" fmla="*/ 252 h 306"/>
                <a:gd name="T58" fmla="*/ 156 w 348"/>
                <a:gd name="T59" fmla="*/ 258 h 306"/>
                <a:gd name="T60" fmla="*/ 156 w 348"/>
                <a:gd name="T61" fmla="*/ 246 h 306"/>
                <a:gd name="T62" fmla="*/ 132 w 348"/>
                <a:gd name="T63" fmla="*/ 252 h 306"/>
                <a:gd name="T64" fmla="*/ 144 w 348"/>
                <a:gd name="T65" fmla="*/ 264 h 306"/>
                <a:gd name="T66" fmla="*/ 126 w 348"/>
                <a:gd name="T67" fmla="*/ 270 h 306"/>
                <a:gd name="T68" fmla="*/ 66 w 348"/>
                <a:gd name="T69" fmla="*/ 252 h 306"/>
                <a:gd name="T70" fmla="*/ 18 w 348"/>
                <a:gd name="T71" fmla="*/ 258 h 306"/>
                <a:gd name="T72" fmla="*/ 12 w 348"/>
                <a:gd name="T73" fmla="*/ 252 h 306"/>
                <a:gd name="T74" fmla="*/ 30 w 348"/>
                <a:gd name="T75" fmla="*/ 234 h 306"/>
                <a:gd name="T76" fmla="*/ 24 w 348"/>
                <a:gd name="T77" fmla="*/ 192 h 306"/>
                <a:gd name="T78" fmla="*/ 36 w 348"/>
                <a:gd name="T79" fmla="*/ 156 h 306"/>
                <a:gd name="T80" fmla="*/ 0 w 348"/>
                <a:gd name="T81" fmla="*/ 84 h 306"/>
                <a:gd name="T82" fmla="*/ 0 w 348"/>
                <a:gd name="T83" fmla="*/ 6 h 306"/>
                <a:gd name="T84" fmla="*/ 186 w 348"/>
                <a:gd name="T85" fmla="*/ 0 h 306"/>
                <a:gd name="T86" fmla="*/ 192 w 348"/>
                <a:gd name="T87" fmla="*/ 6 h 306"/>
                <a:gd name="T88" fmla="*/ 192 w 348"/>
                <a:gd name="T89" fmla="*/ 30 h 306"/>
                <a:gd name="T90" fmla="*/ 198 w 348"/>
                <a:gd name="T91" fmla="*/ 30 h 306"/>
                <a:gd name="T92" fmla="*/ 192 w 348"/>
                <a:gd name="T93" fmla="*/ 36 h 306"/>
                <a:gd name="T94" fmla="*/ 210 w 348"/>
                <a:gd name="T95" fmla="*/ 54 h 306"/>
                <a:gd name="T96" fmla="*/ 192 w 348"/>
                <a:gd name="T97" fmla="*/ 60 h 306"/>
                <a:gd name="T98" fmla="*/ 204 w 348"/>
                <a:gd name="T99" fmla="*/ 66 h 306"/>
                <a:gd name="T100" fmla="*/ 174 w 348"/>
                <a:gd name="T101" fmla="*/ 108 h 306"/>
                <a:gd name="T102" fmla="*/ 168 w 348"/>
                <a:gd name="T103" fmla="*/ 156 h 306"/>
                <a:gd name="T104" fmla="*/ 288 w 348"/>
                <a:gd name="T105" fmla="*/ 150 h 306"/>
                <a:gd name="T106" fmla="*/ 288 w 348"/>
                <a:gd name="T107" fmla="*/ 174 h 306"/>
                <a:gd name="T108" fmla="*/ 306 w 348"/>
                <a:gd name="T109" fmla="*/ 210 h 3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8"/>
                <a:gd name="T166" fmla="*/ 0 h 306"/>
                <a:gd name="T167" fmla="*/ 348 w 348"/>
                <a:gd name="T168" fmla="*/ 306 h 3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8" h="306">
                  <a:moveTo>
                    <a:pt x="306" y="210"/>
                  </a:moveTo>
                  <a:lnTo>
                    <a:pt x="264" y="198"/>
                  </a:lnTo>
                  <a:lnTo>
                    <a:pt x="246" y="216"/>
                  </a:lnTo>
                  <a:lnTo>
                    <a:pt x="270" y="228"/>
                  </a:lnTo>
                  <a:lnTo>
                    <a:pt x="300" y="216"/>
                  </a:lnTo>
                  <a:lnTo>
                    <a:pt x="288" y="228"/>
                  </a:lnTo>
                  <a:lnTo>
                    <a:pt x="306" y="234"/>
                  </a:lnTo>
                  <a:lnTo>
                    <a:pt x="312" y="222"/>
                  </a:lnTo>
                  <a:lnTo>
                    <a:pt x="330" y="210"/>
                  </a:lnTo>
                  <a:lnTo>
                    <a:pt x="336" y="234"/>
                  </a:lnTo>
                  <a:lnTo>
                    <a:pt x="306" y="258"/>
                  </a:lnTo>
                  <a:lnTo>
                    <a:pt x="312" y="270"/>
                  </a:lnTo>
                  <a:lnTo>
                    <a:pt x="348" y="288"/>
                  </a:lnTo>
                  <a:lnTo>
                    <a:pt x="342" y="300"/>
                  </a:lnTo>
                  <a:lnTo>
                    <a:pt x="336" y="294"/>
                  </a:lnTo>
                  <a:lnTo>
                    <a:pt x="324" y="306"/>
                  </a:lnTo>
                  <a:lnTo>
                    <a:pt x="318" y="282"/>
                  </a:lnTo>
                  <a:lnTo>
                    <a:pt x="276" y="270"/>
                  </a:lnTo>
                  <a:lnTo>
                    <a:pt x="282" y="288"/>
                  </a:lnTo>
                  <a:lnTo>
                    <a:pt x="270" y="300"/>
                  </a:lnTo>
                  <a:lnTo>
                    <a:pt x="258" y="282"/>
                  </a:lnTo>
                  <a:lnTo>
                    <a:pt x="252" y="294"/>
                  </a:lnTo>
                  <a:lnTo>
                    <a:pt x="240" y="282"/>
                  </a:lnTo>
                  <a:lnTo>
                    <a:pt x="234" y="300"/>
                  </a:lnTo>
                  <a:lnTo>
                    <a:pt x="222" y="300"/>
                  </a:lnTo>
                  <a:lnTo>
                    <a:pt x="204" y="294"/>
                  </a:lnTo>
                  <a:lnTo>
                    <a:pt x="192" y="270"/>
                  </a:lnTo>
                  <a:lnTo>
                    <a:pt x="174" y="270"/>
                  </a:lnTo>
                  <a:lnTo>
                    <a:pt x="174" y="252"/>
                  </a:lnTo>
                  <a:lnTo>
                    <a:pt x="156" y="258"/>
                  </a:lnTo>
                  <a:lnTo>
                    <a:pt x="156" y="246"/>
                  </a:lnTo>
                  <a:lnTo>
                    <a:pt x="132" y="252"/>
                  </a:lnTo>
                  <a:lnTo>
                    <a:pt x="144" y="264"/>
                  </a:lnTo>
                  <a:lnTo>
                    <a:pt x="126" y="270"/>
                  </a:lnTo>
                  <a:lnTo>
                    <a:pt x="66" y="252"/>
                  </a:lnTo>
                  <a:lnTo>
                    <a:pt x="18" y="258"/>
                  </a:lnTo>
                  <a:lnTo>
                    <a:pt x="12" y="252"/>
                  </a:lnTo>
                  <a:lnTo>
                    <a:pt x="30" y="234"/>
                  </a:lnTo>
                  <a:lnTo>
                    <a:pt x="24" y="192"/>
                  </a:lnTo>
                  <a:lnTo>
                    <a:pt x="36" y="156"/>
                  </a:lnTo>
                  <a:lnTo>
                    <a:pt x="0" y="84"/>
                  </a:lnTo>
                  <a:lnTo>
                    <a:pt x="0" y="6"/>
                  </a:lnTo>
                  <a:lnTo>
                    <a:pt x="186" y="0"/>
                  </a:lnTo>
                  <a:lnTo>
                    <a:pt x="192" y="6"/>
                  </a:lnTo>
                  <a:lnTo>
                    <a:pt x="192" y="30"/>
                  </a:lnTo>
                  <a:lnTo>
                    <a:pt x="198" y="30"/>
                  </a:lnTo>
                  <a:lnTo>
                    <a:pt x="192" y="36"/>
                  </a:lnTo>
                  <a:lnTo>
                    <a:pt x="210" y="54"/>
                  </a:lnTo>
                  <a:lnTo>
                    <a:pt x="192" y="60"/>
                  </a:lnTo>
                  <a:lnTo>
                    <a:pt x="204" y="66"/>
                  </a:lnTo>
                  <a:lnTo>
                    <a:pt x="174" y="108"/>
                  </a:lnTo>
                  <a:lnTo>
                    <a:pt x="168" y="156"/>
                  </a:lnTo>
                  <a:lnTo>
                    <a:pt x="288" y="150"/>
                  </a:lnTo>
                  <a:lnTo>
                    <a:pt x="288" y="174"/>
                  </a:lnTo>
                  <a:lnTo>
                    <a:pt x="306" y="210"/>
                  </a:lnTo>
                  <a:close/>
                </a:path>
              </a:pathLst>
            </a:custGeom>
            <a:solidFill>
              <a:srgbClr val="FFAA00"/>
            </a:solidFill>
            <a:ln w="9525">
              <a:solidFill>
                <a:srgbClr val="FFAA00"/>
              </a:solidFill>
              <a:prstDash val="solid"/>
              <a:round/>
              <a:headEnd/>
              <a:tailEnd/>
            </a:ln>
          </p:spPr>
          <p:txBody>
            <a:bodyPr/>
            <a:lstStyle/>
            <a:p>
              <a:endParaRPr lang="en-US"/>
            </a:p>
          </p:txBody>
        </p:sp>
        <p:sp>
          <p:nvSpPr>
            <p:cNvPr id="2102" name="Freeform 553"/>
            <p:cNvSpPr>
              <a:spLocks/>
            </p:cNvSpPr>
            <p:nvPr/>
          </p:nvSpPr>
          <p:spPr bwMode="auto">
            <a:xfrm>
              <a:off x="3039" y="2598"/>
              <a:ext cx="348" cy="306"/>
            </a:xfrm>
            <a:custGeom>
              <a:avLst/>
              <a:gdLst>
                <a:gd name="T0" fmla="*/ 306 w 348"/>
                <a:gd name="T1" fmla="*/ 210 h 306"/>
                <a:gd name="T2" fmla="*/ 264 w 348"/>
                <a:gd name="T3" fmla="*/ 198 h 306"/>
                <a:gd name="T4" fmla="*/ 246 w 348"/>
                <a:gd name="T5" fmla="*/ 216 h 306"/>
                <a:gd name="T6" fmla="*/ 270 w 348"/>
                <a:gd name="T7" fmla="*/ 228 h 306"/>
                <a:gd name="T8" fmla="*/ 300 w 348"/>
                <a:gd name="T9" fmla="*/ 216 h 306"/>
                <a:gd name="T10" fmla="*/ 288 w 348"/>
                <a:gd name="T11" fmla="*/ 228 h 306"/>
                <a:gd name="T12" fmla="*/ 306 w 348"/>
                <a:gd name="T13" fmla="*/ 234 h 306"/>
                <a:gd name="T14" fmla="*/ 312 w 348"/>
                <a:gd name="T15" fmla="*/ 222 h 306"/>
                <a:gd name="T16" fmla="*/ 330 w 348"/>
                <a:gd name="T17" fmla="*/ 210 h 306"/>
                <a:gd name="T18" fmla="*/ 336 w 348"/>
                <a:gd name="T19" fmla="*/ 234 h 306"/>
                <a:gd name="T20" fmla="*/ 306 w 348"/>
                <a:gd name="T21" fmla="*/ 258 h 306"/>
                <a:gd name="T22" fmla="*/ 312 w 348"/>
                <a:gd name="T23" fmla="*/ 270 h 306"/>
                <a:gd name="T24" fmla="*/ 348 w 348"/>
                <a:gd name="T25" fmla="*/ 288 h 306"/>
                <a:gd name="T26" fmla="*/ 342 w 348"/>
                <a:gd name="T27" fmla="*/ 300 h 306"/>
                <a:gd name="T28" fmla="*/ 336 w 348"/>
                <a:gd name="T29" fmla="*/ 294 h 306"/>
                <a:gd name="T30" fmla="*/ 324 w 348"/>
                <a:gd name="T31" fmla="*/ 306 h 306"/>
                <a:gd name="T32" fmla="*/ 318 w 348"/>
                <a:gd name="T33" fmla="*/ 282 h 306"/>
                <a:gd name="T34" fmla="*/ 276 w 348"/>
                <a:gd name="T35" fmla="*/ 270 h 306"/>
                <a:gd name="T36" fmla="*/ 282 w 348"/>
                <a:gd name="T37" fmla="*/ 288 h 306"/>
                <a:gd name="T38" fmla="*/ 270 w 348"/>
                <a:gd name="T39" fmla="*/ 300 h 306"/>
                <a:gd name="T40" fmla="*/ 258 w 348"/>
                <a:gd name="T41" fmla="*/ 282 h 306"/>
                <a:gd name="T42" fmla="*/ 252 w 348"/>
                <a:gd name="T43" fmla="*/ 294 h 306"/>
                <a:gd name="T44" fmla="*/ 240 w 348"/>
                <a:gd name="T45" fmla="*/ 282 h 306"/>
                <a:gd name="T46" fmla="*/ 234 w 348"/>
                <a:gd name="T47" fmla="*/ 300 h 306"/>
                <a:gd name="T48" fmla="*/ 222 w 348"/>
                <a:gd name="T49" fmla="*/ 300 h 306"/>
                <a:gd name="T50" fmla="*/ 204 w 348"/>
                <a:gd name="T51" fmla="*/ 294 h 306"/>
                <a:gd name="T52" fmla="*/ 192 w 348"/>
                <a:gd name="T53" fmla="*/ 270 h 306"/>
                <a:gd name="T54" fmla="*/ 174 w 348"/>
                <a:gd name="T55" fmla="*/ 270 h 306"/>
                <a:gd name="T56" fmla="*/ 174 w 348"/>
                <a:gd name="T57" fmla="*/ 252 h 306"/>
                <a:gd name="T58" fmla="*/ 156 w 348"/>
                <a:gd name="T59" fmla="*/ 258 h 306"/>
                <a:gd name="T60" fmla="*/ 156 w 348"/>
                <a:gd name="T61" fmla="*/ 246 h 306"/>
                <a:gd name="T62" fmla="*/ 132 w 348"/>
                <a:gd name="T63" fmla="*/ 252 h 306"/>
                <a:gd name="T64" fmla="*/ 144 w 348"/>
                <a:gd name="T65" fmla="*/ 264 h 306"/>
                <a:gd name="T66" fmla="*/ 126 w 348"/>
                <a:gd name="T67" fmla="*/ 270 h 306"/>
                <a:gd name="T68" fmla="*/ 66 w 348"/>
                <a:gd name="T69" fmla="*/ 252 h 306"/>
                <a:gd name="T70" fmla="*/ 18 w 348"/>
                <a:gd name="T71" fmla="*/ 258 h 306"/>
                <a:gd name="T72" fmla="*/ 12 w 348"/>
                <a:gd name="T73" fmla="*/ 252 h 306"/>
                <a:gd name="T74" fmla="*/ 30 w 348"/>
                <a:gd name="T75" fmla="*/ 234 h 306"/>
                <a:gd name="T76" fmla="*/ 24 w 348"/>
                <a:gd name="T77" fmla="*/ 192 h 306"/>
                <a:gd name="T78" fmla="*/ 36 w 348"/>
                <a:gd name="T79" fmla="*/ 156 h 306"/>
                <a:gd name="T80" fmla="*/ 0 w 348"/>
                <a:gd name="T81" fmla="*/ 84 h 306"/>
                <a:gd name="T82" fmla="*/ 0 w 348"/>
                <a:gd name="T83" fmla="*/ 6 h 306"/>
                <a:gd name="T84" fmla="*/ 186 w 348"/>
                <a:gd name="T85" fmla="*/ 0 h 306"/>
                <a:gd name="T86" fmla="*/ 192 w 348"/>
                <a:gd name="T87" fmla="*/ 6 h 306"/>
                <a:gd name="T88" fmla="*/ 192 w 348"/>
                <a:gd name="T89" fmla="*/ 30 h 306"/>
                <a:gd name="T90" fmla="*/ 198 w 348"/>
                <a:gd name="T91" fmla="*/ 30 h 306"/>
                <a:gd name="T92" fmla="*/ 192 w 348"/>
                <a:gd name="T93" fmla="*/ 36 h 306"/>
                <a:gd name="T94" fmla="*/ 210 w 348"/>
                <a:gd name="T95" fmla="*/ 54 h 306"/>
                <a:gd name="T96" fmla="*/ 192 w 348"/>
                <a:gd name="T97" fmla="*/ 60 h 306"/>
                <a:gd name="T98" fmla="*/ 204 w 348"/>
                <a:gd name="T99" fmla="*/ 66 h 306"/>
                <a:gd name="T100" fmla="*/ 174 w 348"/>
                <a:gd name="T101" fmla="*/ 108 h 306"/>
                <a:gd name="T102" fmla="*/ 168 w 348"/>
                <a:gd name="T103" fmla="*/ 156 h 306"/>
                <a:gd name="T104" fmla="*/ 288 w 348"/>
                <a:gd name="T105" fmla="*/ 150 h 306"/>
                <a:gd name="T106" fmla="*/ 288 w 348"/>
                <a:gd name="T107" fmla="*/ 174 h 306"/>
                <a:gd name="T108" fmla="*/ 306 w 348"/>
                <a:gd name="T109" fmla="*/ 210 h 306"/>
                <a:gd name="T110" fmla="*/ 306 w 348"/>
                <a:gd name="T111" fmla="*/ 216 h 3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8"/>
                <a:gd name="T169" fmla="*/ 0 h 306"/>
                <a:gd name="T170" fmla="*/ 348 w 348"/>
                <a:gd name="T171" fmla="*/ 306 h 3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8" h="306">
                  <a:moveTo>
                    <a:pt x="306" y="210"/>
                  </a:moveTo>
                  <a:lnTo>
                    <a:pt x="264" y="198"/>
                  </a:lnTo>
                  <a:lnTo>
                    <a:pt x="246" y="216"/>
                  </a:lnTo>
                  <a:lnTo>
                    <a:pt x="270" y="228"/>
                  </a:lnTo>
                  <a:lnTo>
                    <a:pt x="300" y="216"/>
                  </a:lnTo>
                  <a:lnTo>
                    <a:pt x="288" y="228"/>
                  </a:lnTo>
                  <a:lnTo>
                    <a:pt x="306" y="234"/>
                  </a:lnTo>
                  <a:lnTo>
                    <a:pt x="312" y="222"/>
                  </a:lnTo>
                  <a:lnTo>
                    <a:pt x="330" y="210"/>
                  </a:lnTo>
                  <a:lnTo>
                    <a:pt x="336" y="234"/>
                  </a:lnTo>
                  <a:lnTo>
                    <a:pt x="306" y="258"/>
                  </a:lnTo>
                  <a:lnTo>
                    <a:pt x="312" y="270"/>
                  </a:lnTo>
                  <a:lnTo>
                    <a:pt x="348" y="288"/>
                  </a:lnTo>
                  <a:lnTo>
                    <a:pt x="342" y="300"/>
                  </a:lnTo>
                  <a:lnTo>
                    <a:pt x="336" y="294"/>
                  </a:lnTo>
                  <a:lnTo>
                    <a:pt x="324" y="306"/>
                  </a:lnTo>
                  <a:lnTo>
                    <a:pt x="318" y="282"/>
                  </a:lnTo>
                  <a:lnTo>
                    <a:pt x="276" y="270"/>
                  </a:lnTo>
                  <a:lnTo>
                    <a:pt x="282" y="288"/>
                  </a:lnTo>
                  <a:lnTo>
                    <a:pt x="270" y="300"/>
                  </a:lnTo>
                  <a:lnTo>
                    <a:pt x="258" y="282"/>
                  </a:lnTo>
                  <a:lnTo>
                    <a:pt x="252" y="294"/>
                  </a:lnTo>
                  <a:lnTo>
                    <a:pt x="240" y="282"/>
                  </a:lnTo>
                  <a:lnTo>
                    <a:pt x="234" y="300"/>
                  </a:lnTo>
                  <a:lnTo>
                    <a:pt x="222" y="300"/>
                  </a:lnTo>
                  <a:lnTo>
                    <a:pt x="204" y="294"/>
                  </a:lnTo>
                  <a:lnTo>
                    <a:pt x="192" y="270"/>
                  </a:lnTo>
                  <a:lnTo>
                    <a:pt x="174" y="270"/>
                  </a:lnTo>
                  <a:lnTo>
                    <a:pt x="174" y="252"/>
                  </a:lnTo>
                  <a:lnTo>
                    <a:pt x="156" y="258"/>
                  </a:lnTo>
                  <a:lnTo>
                    <a:pt x="156" y="246"/>
                  </a:lnTo>
                  <a:lnTo>
                    <a:pt x="132" y="252"/>
                  </a:lnTo>
                  <a:lnTo>
                    <a:pt x="144" y="264"/>
                  </a:lnTo>
                  <a:lnTo>
                    <a:pt x="126" y="270"/>
                  </a:lnTo>
                  <a:lnTo>
                    <a:pt x="66" y="252"/>
                  </a:lnTo>
                  <a:lnTo>
                    <a:pt x="18" y="258"/>
                  </a:lnTo>
                  <a:lnTo>
                    <a:pt x="12" y="252"/>
                  </a:lnTo>
                  <a:lnTo>
                    <a:pt x="30" y="234"/>
                  </a:lnTo>
                  <a:lnTo>
                    <a:pt x="24" y="192"/>
                  </a:lnTo>
                  <a:lnTo>
                    <a:pt x="36" y="156"/>
                  </a:lnTo>
                  <a:lnTo>
                    <a:pt x="0" y="84"/>
                  </a:lnTo>
                  <a:lnTo>
                    <a:pt x="0" y="6"/>
                  </a:lnTo>
                  <a:lnTo>
                    <a:pt x="186" y="0"/>
                  </a:lnTo>
                  <a:lnTo>
                    <a:pt x="192" y="6"/>
                  </a:lnTo>
                  <a:lnTo>
                    <a:pt x="192" y="30"/>
                  </a:lnTo>
                  <a:lnTo>
                    <a:pt x="198" y="30"/>
                  </a:lnTo>
                  <a:lnTo>
                    <a:pt x="192" y="36"/>
                  </a:lnTo>
                  <a:lnTo>
                    <a:pt x="210" y="54"/>
                  </a:lnTo>
                  <a:lnTo>
                    <a:pt x="192" y="60"/>
                  </a:lnTo>
                  <a:lnTo>
                    <a:pt x="204" y="66"/>
                  </a:lnTo>
                  <a:lnTo>
                    <a:pt x="174" y="108"/>
                  </a:lnTo>
                  <a:lnTo>
                    <a:pt x="168" y="156"/>
                  </a:lnTo>
                  <a:lnTo>
                    <a:pt x="288" y="150"/>
                  </a:lnTo>
                  <a:lnTo>
                    <a:pt x="288" y="174"/>
                  </a:lnTo>
                  <a:lnTo>
                    <a:pt x="306" y="210"/>
                  </a:lnTo>
                  <a:lnTo>
                    <a:pt x="306" y="216"/>
                  </a:lnTo>
                </a:path>
              </a:pathLst>
            </a:custGeom>
            <a:noFill/>
            <a:ln w="9525">
              <a:solidFill>
                <a:srgbClr val="000000"/>
              </a:solidFill>
              <a:prstDash val="solid"/>
              <a:round/>
              <a:headEnd/>
              <a:tailEnd/>
            </a:ln>
          </p:spPr>
          <p:txBody>
            <a:bodyPr/>
            <a:lstStyle/>
            <a:p>
              <a:endParaRPr lang="en-US"/>
            </a:p>
          </p:txBody>
        </p:sp>
        <p:sp>
          <p:nvSpPr>
            <p:cNvPr id="2103" name="Freeform 554"/>
            <p:cNvSpPr>
              <a:spLocks/>
            </p:cNvSpPr>
            <p:nvPr/>
          </p:nvSpPr>
          <p:spPr bwMode="auto">
            <a:xfrm>
              <a:off x="4269" y="1272"/>
              <a:ext cx="228" cy="360"/>
            </a:xfrm>
            <a:custGeom>
              <a:avLst/>
              <a:gdLst>
                <a:gd name="T0" fmla="*/ 66 w 228"/>
                <a:gd name="T1" fmla="*/ 360 h 360"/>
                <a:gd name="T2" fmla="*/ 60 w 228"/>
                <a:gd name="T3" fmla="*/ 360 h 360"/>
                <a:gd name="T4" fmla="*/ 42 w 228"/>
                <a:gd name="T5" fmla="*/ 336 h 360"/>
                <a:gd name="T6" fmla="*/ 0 w 228"/>
                <a:gd name="T7" fmla="*/ 198 h 360"/>
                <a:gd name="T8" fmla="*/ 18 w 228"/>
                <a:gd name="T9" fmla="*/ 198 h 360"/>
                <a:gd name="T10" fmla="*/ 12 w 228"/>
                <a:gd name="T11" fmla="*/ 180 h 360"/>
                <a:gd name="T12" fmla="*/ 24 w 228"/>
                <a:gd name="T13" fmla="*/ 180 h 360"/>
                <a:gd name="T14" fmla="*/ 18 w 228"/>
                <a:gd name="T15" fmla="*/ 174 h 360"/>
                <a:gd name="T16" fmla="*/ 30 w 228"/>
                <a:gd name="T17" fmla="*/ 138 h 360"/>
                <a:gd name="T18" fmla="*/ 30 w 228"/>
                <a:gd name="T19" fmla="*/ 78 h 360"/>
                <a:gd name="T20" fmla="*/ 54 w 228"/>
                <a:gd name="T21" fmla="*/ 12 h 360"/>
                <a:gd name="T22" fmla="*/ 66 w 228"/>
                <a:gd name="T23" fmla="*/ 6 h 360"/>
                <a:gd name="T24" fmla="*/ 78 w 228"/>
                <a:gd name="T25" fmla="*/ 24 h 360"/>
                <a:gd name="T26" fmla="*/ 108 w 228"/>
                <a:gd name="T27" fmla="*/ 0 h 360"/>
                <a:gd name="T28" fmla="*/ 138 w 228"/>
                <a:gd name="T29" fmla="*/ 18 h 360"/>
                <a:gd name="T30" fmla="*/ 168 w 228"/>
                <a:gd name="T31" fmla="*/ 120 h 360"/>
                <a:gd name="T32" fmla="*/ 186 w 228"/>
                <a:gd name="T33" fmla="*/ 120 h 360"/>
                <a:gd name="T34" fmla="*/ 192 w 228"/>
                <a:gd name="T35" fmla="*/ 144 h 360"/>
                <a:gd name="T36" fmla="*/ 216 w 228"/>
                <a:gd name="T37" fmla="*/ 150 h 360"/>
                <a:gd name="T38" fmla="*/ 216 w 228"/>
                <a:gd name="T39" fmla="*/ 168 h 360"/>
                <a:gd name="T40" fmla="*/ 228 w 228"/>
                <a:gd name="T41" fmla="*/ 168 h 360"/>
                <a:gd name="T42" fmla="*/ 222 w 228"/>
                <a:gd name="T43" fmla="*/ 186 h 360"/>
                <a:gd name="T44" fmla="*/ 192 w 228"/>
                <a:gd name="T45" fmla="*/ 204 h 360"/>
                <a:gd name="T46" fmla="*/ 180 w 228"/>
                <a:gd name="T47" fmla="*/ 222 h 360"/>
                <a:gd name="T48" fmla="*/ 174 w 228"/>
                <a:gd name="T49" fmla="*/ 210 h 360"/>
                <a:gd name="T50" fmla="*/ 162 w 228"/>
                <a:gd name="T51" fmla="*/ 222 h 360"/>
                <a:gd name="T52" fmla="*/ 156 w 228"/>
                <a:gd name="T53" fmla="*/ 216 h 360"/>
                <a:gd name="T54" fmla="*/ 156 w 228"/>
                <a:gd name="T55" fmla="*/ 234 h 360"/>
                <a:gd name="T56" fmla="*/ 144 w 228"/>
                <a:gd name="T57" fmla="*/ 234 h 360"/>
                <a:gd name="T58" fmla="*/ 150 w 228"/>
                <a:gd name="T59" fmla="*/ 228 h 360"/>
                <a:gd name="T60" fmla="*/ 138 w 228"/>
                <a:gd name="T61" fmla="*/ 216 h 360"/>
                <a:gd name="T62" fmla="*/ 126 w 228"/>
                <a:gd name="T63" fmla="*/ 270 h 360"/>
                <a:gd name="T64" fmla="*/ 120 w 228"/>
                <a:gd name="T65" fmla="*/ 264 h 360"/>
                <a:gd name="T66" fmla="*/ 114 w 228"/>
                <a:gd name="T67" fmla="*/ 282 h 360"/>
                <a:gd name="T68" fmla="*/ 102 w 228"/>
                <a:gd name="T69" fmla="*/ 282 h 360"/>
                <a:gd name="T70" fmla="*/ 102 w 228"/>
                <a:gd name="T71" fmla="*/ 300 h 360"/>
                <a:gd name="T72" fmla="*/ 96 w 228"/>
                <a:gd name="T73" fmla="*/ 288 h 360"/>
                <a:gd name="T74" fmla="*/ 84 w 228"/>
                <a:gd name="T75" fmla="*/ 294 h 360"/>
                <a:gd name="T76" fmla="*/ 66 w 228"/>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28"/>
                <a:gd name="T118" fmla="*/ 0 h 360"/>
                <a:gd name="T119" fmla="*/ 228 w 228"/>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28" h="360">
                  <a:moveTo>
                    <a:pt x="66" y="360"/>
                  </a:moveTo>
                  <a:lnTo>
                    <a:pt x="60" y="360"/>
                  </a:lnTo>
                  <a:lnTo>
                    <a:pt x="42" y="336"/>
                  </a:lnTo>
                  <a:lnTo>
                    <a:pt x="0" y="198"/>
                  </a:lnTo>
                  <a:lnTo>
                    <a:pt x="18" y="198"/>
                  </a:lnTo>
                  <a:lnTo>
                    <a:pt x="12" y="180"/>
                  </a:lnTo>
                  <a:lnTo>
                    <a:pt x="24" y="180"/>
                  </a:lnTo>
                  <a:lnTo>
                    <a:pt x="18" y="174"/>
                  </a:lnTo>
                  <a:lnTo>
                    <a:pt x="30" y="138"/>
                  </a:lnTo>
                  <a:lnTo>
                    <a:pt x="30" y="78"/>
                  </a:lnTo>
                  <a:lnTo>
                    <a:pt x="54" y="12"/>
                  </a:lnTo>
                  <a:lnTo>
                    <a:pt x="66" y="6"/>
                  </a:lnTo>
                  <a:lnTo>
                    <a:pt x="78" y="24"/>
                  </a:lnTo>
                  <a:lnTo>
                    <a:pt x="108" y="0"/>
                  </a:lnTo>
                  <a:lnTo>
                    <a:pt x="138" y="18"/>
                  </a:lnTo>
                  <a:lnTo>
                    <a:pt x="168" y="120"/>
                  </a:lnTo>
                  <a:lnTo>
                    <a:pt x="186" y="120"/>
                  </a:lnTo>
                  <a:lnTo>
                    <a:pt x="192" y="144"/>
                  </a:lnTo>
                  <a:lnTo>
                    <a:pt x="216" y="150"/>
                  </a:lnTo>
                  <a:lnTo>
                    <a:pt x="216" y="168"/>
                  </a:lnTo>
                  <a:lnTo>
                    <a:pt x="228" y="168"/>
                  </a:lnTo>
                  <a:lnTo>
                    <a:pt x="222" y="186"/>
                  </a:lnTo>
                  <a:lnTo>
                    <a:pt x="192" y="204"/>
                  </a:lnTo>
                  <a:lnTo>
                    <a:pt x="180" y="222"/>
                  </a:lnTo>
                  <a:lnTo>
                    <a:pt x="174" y="210"/>
                  </a:lnTo>
                  <a:lnTo>
                    <a:pt x="162" y="222"/>
                  </a:lnTo>
                  <a:lnTo>
                    <a:pt x="156" y="216"/>
                  </a:lnTo>
                  <a:lnTo>
                    <a:pt x="156" y="234"/>
                  </a:lnTo>
                  <a:lnTo>
                    <a:pt x="144" y="234"/>
                  </a:lnTo>
                  <a:lnTo>
                    <a:pt x="150" y="228"/>
                  </a:lnTo>
                  <a:lnTo>
                    <a:pt x="138" y="216"/>
                  </a:lnTo>
                  <a:lnTo>
                    <a:pt x="126" y="270"/>
                  </a:lnTo>
                  <a:lnTo>
                    <a:pt x="120" y="264"/>
                  </a:lnTo>
                  <a:lnTo>
                    <a:pt x="114" y="282"/>
                  </a:lnTo>
                  <a:lnTo>
                    <a:pt x="102" y="282"/>
                  </a:lnTo>
                  <a:lnTo>
                    <a:pt x="102" y="300"/>
                  </a:lnTo>
                  <a:lnTo>
                    <a:pt x="96" y="288"/>
                  </a:lnTo>
                  <a:lnTo>
                    <a:pt x="84" y="294"/>
                  </a:lnTo>
                  <a:lnTo>
                    <a:pt x="66" y="360"/>
                  </a:lnTo>
                  <a:close/>
                </a:path>
              </a:pathLst>
            </a:custGeom>
            <a:solidFill>
              <a:srgbClr val="E8D898"/>
            </a:solidFill>
            <a:ln w="9525">
              <a:solidFill>
                <a:srgbClr val="E8D898"/>
              </a:solidFill>
              <a:prstDash val="solid"/>
              <a:round/>
              <a:headEnd/>
              <a:tailEnd/>
            </a:ln>
          </p:spPr>
          <p:txBody>
            <a:bodyPr/>
            <a:lstStyle/>
            <a:p>
              <a:endParaRPr lang="en-US"/>
            </a:p>
          </p:txBody>
        </p:sp>
        <p:sp>
          <p:nvSpPr>
            <p:cNvPr id="2104" name="Freeform 555"/>
            <p:cNvSpPr>
              <a:spLocks/>
            </p:cNvSpPr>
            <p:nvPr/>
          </p:nvSpPr>
          <p:spPr bwMode="auto">
            <a:xfrm>
              <a:off x="4269" y="1272"/>
              <a:ext cx="228" cy="366"/>
            </a:xfrm>
            <a:custGeom>
              <a:avLst/>
              <a:gdLst>
                <a:gd name="T0" fmla="*/ 66 w 228"/>
                <a:gd name="T1" fmla="*/ 360 h 366"/>
                <a:gd name="T2" fmla="*/ 60 w 228"/>
                <a:gd name="T3" fmla="*/ 360 h 366"/>
                <a:gd name="T4" fmla="*/ 42 w 228"/>
                <a:gd name="T5" fmla="*/ 336 h 366"/>
                <a:gd name="T6" fmla="*/ 0 w 228"/>
                <a:gd name="T7" fmla="*/ 198 h 366"/>
                <a:gd name="T8" fmla="*/ 18 w 228"/>
                <a:gd name="T9" fmla="*/ 198 h 366"/>
                <a:gd name="T10" fmla="*/ 12 w 228"/>
                <a:gd name="T11" fmla="*/ 180 h 366"/>
                <a:gd name="T12" fmla="*/ 24 w 228"/>
                <a:gd name="T13" fmla="*/ 180 h 366"/>
                <a:gd name="T14" fmla="*/ 18 w 228"/>
                <a:gd name="T15" fmla="*/ 174 h 366"/>
                <a:gd name="T16" fmla="*/ 30 w 228"/>
                <a:gd name="T17" fmla="*/ 138 h 366"/>
                <a:gd name="T18" fmla="*/ 30 w 228"/>
                <a:gd name="T19" fmla="*/ 78 h 366"/>
                <a:gd name="T20" fmla="*/ 54 w 228"/>
                <a:gd name="T21" fmla="*/ 12 h 366"/>
                <a:gd name="T22" fmla="*/ 66 w 228"/>
                <a:gd name="T23" fmla="*/ 6 h 366"/>
                <a:gd name="T24" fmla="*/ 78 w 228"/>
                <a:gd name="T25" fmla="*/ 24 h 366"/>
                <a:gd name="T26" fmla="*/ 108 w 228"/>
                <a:gd name="T27" fmla="*/ 0 h 366"/>
                <a:gd name="T28" fmla="*/ 138 w 228"/>
                <a:gd name="T29" fmla="*/ 18 h 366"/>
                <a:gd name="T30" fmla="*/ 168 w 228"/>
                <a:gd name="T31" fmla="*/ 120 h 366"/>
                <a:gd name="T32" fmla="*/ 186 w 228"/>
                <a:gd name="T33" fmla="*/ 120 h 366"/>
                <a:gd name="T34" fmla="*/ 192 w 228"/>
                <a:gd name="T35" fmla="*/ 144 h 366"/>
                <a:gd name="T36" fmla="*/ 216 w 228"/>
                <a:gd name="T37" fmla="*/ 150 h 366"/>
                <a:gd name="T38" fmla="*/ 216 w 228"/>
                <a:gd name="T39" fmla="*/ 168 h 366"/>
                <a:gd name="T40" fmla="*/ 228 w 228"/>
                <a:gd name="T41" fmla="*/ 168 h 366"/>
                <a:gd name="T42" fmla="*/ 222 w 228"/>
                <a:gd name="T43" fmla="*/ 186 h 366"/>
                <a:gd name="T44" fmla="*/ 192 w 228"/>
                <a:gd name="T45" fmla="*/ 204 h 366"/>
                <a:gd name="T46" fmla="*/ 180 w 228"/>
                <a:gd name="T47" fmla="*/ 222 h 366"/>
                <a:gd name="T48" fmla="*/ 174 w 228"/>
                <a:gd name="T49" fmla="*/ 210 h 366"/>
                <a:gd name="T50" fmla="*/ 162 w 228"/>
                <a:gd name="T51" fmla="*/ 222 h 366"/>
                <a:gd name="T52" fmla="*/ 156 w 228"/>
                <a:gd name="T53" fmla="*/ 216 h 366"/>
                <a:gd name="T54" fmla="*/ 156 w 228"/>
                <a:gd name="T55" fmla="*/ 234 h 366"/>
                <a:gd name="T56" fmla="*/ 144 w 228"/>
                <a:gd name="T57" fmla="*/ 234 h 366"/>
                <a:gd name="T58" fmla="*/ 150 w 228"/>
                <a:gd name="T59" fmla="*/ 228 h 366"/>
                <a:gd name="T60" fmla="*/ 138 w 228"/>
                <a:gd name="T61" fmla="*/ 216 h 366"/>
                <a:gd name="T62" fmla="*/ 126 w 228"/>
                <a:gd name="T63" fmla="*/ 270 h 366"/>
                <a:gd name="T64" fmla="*/ 120 w 228"/>
                <a:gd name="T65" fmla="*/ 264 h 366"/>
                <a:gd name="T66" fmla="*/ 114 w 228"/>
                <a:gd name="T67" fmla="*/ 282 h 366"/>
                <a:gd name="T68" fmla="*/ 102 w 228"/>
                <a:gd name="T69" fmla="*/ 282 h 366"/>
                <a:gd name="T70" fmla="*/ 102 w 228"/>
                <a:gd name="T71" fmla="*/ 300 h 366"/>
                <a:gd name="T72" fmla="*/ 96 w 228"/>
                <a:gd name="T73" fmla="*/ 288 h 366"/>
                <a:gd name="T74" fmla="*/ 84 w 228"/>
                <a:gd name="T75" fmla="*/ 294 h 366"/>
                <a:gd name="T76" fmla="*/ 66 w 228"/>
                <a:gd name="T77" fmla="*/ 360 h 366"/>
                <a:gd name="T78" fmla="*/ 66 w 228"/>
                <a:gd name="T79" fmla="*/ 366 h 36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8"/>
                <a:gd name="T121" fmla="*/ 0 h 366"/>
                <a:gd name="T122" fmla="*/ 228 w 228"/>
                <a:gd name="T123" fmla="*/ 366 h 36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8" h="366">
                  <a:moveTo>
                    <a:pt x="66" y="360"/>
                  </a:moveTo>
                  <a:lnTo>
                    <a:pt x="60" y="360"/>
                  </a:lnTo>
                  <a:lnTo>
                    <a:pt x="42" y="336"/>
                  </a:lnTo>
                  <a:lnTo>
                    <a:pt x="0" y="198"/>
                  </a:lnTo>
                  <a:lnTo>
                    <a:pt x="18" y="198"/>
                  </a:lnTo>
                  <a:lnTo>
                    <a:pt x="12" y="180"/>
                  </a:lnTo>
                  <a:lnTo>
                    <a:pt x="24" y="180"/>
                  </a:lnTo>
                  <a:lnTo>
                    <a:pt x="18" y="174"/>
                  </a:lnTo>
                  <a:lnTo>
                    <a:pt x="30" y="138"/>
                  </a:lnTo>
                  <a:lnTo>
                    <a:pt x="30" y="78"/>
                  </a:lnTo>
                  <a:lnTo>
                    <a:pt x="54" y="12"/>
                  </a:lnTo>
                  <a:lnTo>
                    <a:pt x="66" y="6"/>
                  </a:lnTo>
                  <a:lnTo>
                    <a:pt x="78" y="24"/>
                  </a:lnTo>
                  <a:lnTo>
                    <a:pt x="108" y="0"/>
                  </a:lnTo>
                  <a:lnTo>
                    <a:pt x="138" y="18"/>
                  </a:lnTo>
                  <a:lnTo>
                    <a:pt x="168" y="120"/>
                  </a:lnTo>
                  <a:lnTo>
                    <a:pt x="186" y="120"/>
                  </a:lnTo>
                  <a:lnTo>
                    <a:pt x="192" y="144"/>
                  </a:lnTo>
                  <a:lnTo>
                    <a:pt x="216" y="150"/>
                  </a:lnTo>
                  <a:lnTo>
                    <a:pt x="216" y="168"/>
                  </a:lnTo>
                  <a:lnTo>
                    <a:pt x="228" y="168"/>
                  </a:lnTo>
                  <a:lnTo>
                    <a:pt x="222" y="186"/>
                  </a:lnTo>
                  <a:lnTo>
                    <a:pt x="192" y="204"/>
                  </a:lnTo>
                  <a:lnTo>
                    <a:pt x="180" y="222"/>
                  </a:lnTo>
                  <a:lnTo>
                    <a:pt x="174" y="210"/>
                  </a:lnTo>
                  <a:lnTo>
                    <a:pt x="162" y="222"/>
                  </a:lnTo>
                  <a:lnTo>
                    <a:pt x="156" y="216"/>
                  </a:lnTo>
                  <a:lnTo>
                    <a:pt x="156" y="234"/>
                  </a:lnTo>
                  <a:lnTo>
                    <a:pt x="144" y="234"/>
                  </a:lnTo>
                  <a:lnTo>
                    <a:pt x="150" y="228"/>
                  </a:lnTo>
                  <a:lnTo>
                    <a:pt x="138" y="216"/>
                  </a:lnTo>
                  <a:lnTo>
                    <a:pt x="126" y="270"/>
                  </a:lnTo>
                  <a:lnTo>
                    <a:pt x="120" y="264"/>
                  </a:lnTo>
                  <a:lnTo>
                    <a:pt x="114" y="282"/>
                  </a:lnTo>
                  <a:lnTo>
                    <a:pt x="102" y="282"/>
                  </a:lnTo>
                  <a:lnTo>
                    <a:pt x="102" y="300"/>
                  </a:lnTo>
                  <a:lnTo>
                    <a:pt x="96" y="288"/>
                  </a:lnTo>
                  <a:lnTo>
                    <a:pt x="84" y="294"/>
                  </a:lnTo>
                  <a:lnTo>
                    <a:pt x="66" y="360"/>
                  </a:lnTo>
                  <a:lnTo>
                    <a:pt x="66" y="366"/>
                  </a:lnTo>
                </a:path>
              </a:pathLst>
            </a:custGeom>
            <a:noFill/>
            <a:ln w="9525">
              <a:solidFill>
                <a:srgbClr val="000000"/>
              </a:solidFill>
              <a:prstDash val="solid"/>
              <a:round/>
              <a:headEnd/>
              <a:tailEnd/>
            </a:ln>
          </p:spPr>
          <p:txBody>
            <a:bodyPr/>
            <a:lstStyle/>
            <a:p>
              <a:endParaRPr lang="en-US"/>
            </a:p>
          </p:txBody>
        </p:sp>
        <p:sp>
          <p:nvSpPr>
            <p:cNvPr id="2105" name="Freeform 556"/>
            <p:cNvSpPr>
              <a:spLocks/>
            </p:cNvSpPr>
            <p:nvPr/>
          </p:nvSpPr>
          <p:spPr bwMode="auto">
            <a:xfrm>
              <a:off x="3891" y="1956"/>
              <a:ext cx="282" cy="138"/>
            </a:xfrm>
            <a:custGeom>
              <a:avLst/>
              <a:gdLst>
                <a:gd name="T0" fmla="*/ 216 w 282"/>
                <a:gd name="T1" fmla="*/ 0 h 138"/>
                <a:gd name="T2" fmla="*/ 246 w 282"/>
                <a:gd name="T3" fmla="*/ 96 h 138"/>
                <a:gd name="T4" fmla="*/ 282 w 282"/>
                <a:gd name="T5" fmla="*/ 84 h 138"/>
                <a:gd name="T6" fmla="*/ 282 w 282"/>
                <a:gd name="T7" fmla="*/ 120 h 138"/>
                <a:gd name="T8" fmla="*/ 276 w 282"/>
                <a:gd name="T9" fmla="*/ 120 h 138"/>
                <a:gd name="T10" fmla="*/ 276 w 282"/>
                <a:gd name="T11" fmla="*/ 102 h 138"/>
                <a:gd name="T12" fmla="*/ 270 w 282"/>
                <a:gd name="T13" fmla="*/ 120 h 138"/>
                <a:gd name="T14" fmla="*/ 258 w 282"/>
                <a:gd name="T15" fmla="*/ 126 h 138"/>
                <a:gd name="T16" fmla="*/ 258 w 282"/>
                <a:gd name="T17" fmla="*/ 132 h 138"/>
                <a:gd name="T18" fmla="*/ 246 w 282"/>
                <a:gd name="T19" fmla="*/ 138 h 138"/>
                <a:gd name="T20" fmla="*/ 234 w 282"/>
                <a:gd name="T21" fmla="*/ 108 h 138"/>
                <a:gd name="T22" fmla="*/ 228 w 282"/>
                <a:gd name="T23" fmla="*/ 114 h 138"/>
                <a:gd name="T24" fmla="*/ 210 w 282"/>
                <a:gd name="T25" fmla="*/ 102 h 138"/>
                <a:gd name="T26" fmla="*/ 216 w 282"/>
                <a:gd name="T27" fmla="*/ 96 h 138"/>
                <a:gd name="T28" fmla="*/ 210 w 282"/>
                <a:gd name="T29" fmla="*/ 90 h 138"/>
                <a:gd name="T30" fmla="*/ 222 w 282"/>
                <a:gd name="T31" fmla="*/ 90 h 138"/>
                <a:gd name="T32" fmla="*/ 216 w 282"/>
                <a:gd name="T33" fmla="*/ 78 h 138"/>
                <a:gd name="T34" fmla="*/ 204 w 282"/>
                <a:gd name="T35" fmla="*/ 78 h 138"/>
                <a:gd name="T36" fmla="*/ 210 w 282"/>
                <a:gd name="T37" fmla="*/ 72 h 138"/>
                <a:gd name="T38" fmla="*/ 210 w 282"/>
                <a:gd name="T39" fmla="*/ 48 h 138"/>
                <a:gd name="T40" fmla="*/ 198 w 282"/>
                <a:gd name="T41" fmla="*/ 48 h 138"/>
                <a:gd name="T42" fmla="*/ 216 w 282"/>
                <a:gd name="T43" fmla="*/ 18 h 138"/>
                <a:gd name="T44" fmla="*/ 210 w 282"/>
                <a:gd name="T45" fmla="*/ 12 h 138"/>
                <a:gd name="T46" fmla="*/ 186 w 282"/>
                <a:gd name="T47" fmla="*/ 48 h 138"/>
                <a:gd name="T48" fmla="*/ 180 w 282"/>
                <a:gd name="T49" fmla="*/ 42 h 138"/>
                <a:gd name="T50" fmla="*/ 192 w 282"/>
                <a:gd name="T51" fmla="*/ 54 h 138"/>
                <a:gd name="T52" fmla="*/ 186 w 282"/>
                <a:gd name="T53" fmla="*/ 84 h 138"/>
                <a:gd name="T54" fmla="*/ 204 w 282"/>
                <a:gd name="T55" fmla="*/ 108 h 138"/>
                <a:gd name="T56" fmla="*/ 186 w 282"/>
                <a:gd name="T57" fmla="*/ 108 h 138"/>
                <a:gd name="T58" fmla="*/ 204 w 282"/>
                <a:gd name="T59" fmla="*/ 114 h 138"/>
                <a:gd name="T60" fmla="*/ 216 w 282"/>
                <a:gd name="T61" fmla="*/ 132 h 138"/>
                <a:gd name="T62" fmla="*/ 162 w 282"/>
                <a:gd name="T63" fmla="*/ 114 h 138"/>
                <a:gd name="T64" fmla="*/ 156 w 282"/>
                <a:gd name="T65" fmla="*/ 126 h 138"/>
                <a:gd name="T66" fmla="*/ 150 w 282"/>
                <a:gd name="T67" fmla="*/ 114 h 138"/>
                <a:gd name="T68" fmla="*/ 162 w 282"/>
                <a:gd name="T69" fmla="*/ 84 h 138"/>
                <a:gd name="T70" fmla="*/ 162 w 282"/>
                <a:gd name="T71" fmla="*/ 78 h 138"/>
                <a:gd name="T72" fmla="*/ 150 w 282"/>
                <a:gd name="T73" fmla="*/ 72 h 138"/>
                <a:gd name="T74" fmla="*/ 114 w 282"/>
                <a:gd name="T75" fmla="*/ 54 h 138"/>
                <a:gd name="T76" fmla="*/ 102 w 282"/>
                <a:gd name="T77" fmla="*/ 30 h 138"/>
                <a:gd name="T78" fmla="*/ 78 w 282"/>
                <a:gd name="T79" fmla="*/ 30 h 138"/>
                <a:gd name="T80" fmla="*/ 66 w 282"/>
                <a:gd name="T81" fmla="*/ 48 h 138"/>
                <a:gd name="T82" fmla="*/ 48 w 282"/>
                <a:gd name="T83" fmla="*/ 42 h 138"/>
                <a:gd name="T84" fmla="*/ 12 w 282"/>
                <a:gd name="T85" fmla="*/ 78 h 138"/>
                <a:gd name="T86" fmla="*/ 0 w 282"/>
                <a:gd name="T87" fmla="*/ 42 h 138"/>
                <a:gd name="T88" fmla="*/ 198 w 282"/>
                <a:gd name="T89" fmla="*/ 0 h 138"/>
                <a:gd name="T90" fmla="*/ 216 w 282"/>
                <a:gd name="T91" fmla="*/ 0 h 1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82"/>
                <a:gd name="T139" fmla="*/ 0 h 138"/>
                <a:gd name="T140" fmla="*/ 282 w 282"/>
                <a:gd name="T141" fmla="*/ 138 h 1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82" h="138">
                  <a:moveTo>
                    <a:pt x="216" y="0"/>
                  </a:moveTo>
                  <a:lnTo>
                    <a:pt x="246" y="96"/>
                  </a:lnTo>
                  <a:lnTo>
                    <a:pt x="282" y="84"/>
                  </a:lnTo>
                  <a:lnTo>
                    <a:pt x="282" y="120"/>
                  </a:lnTo>
                  <a:lnTo>
                    <a:pt x="276" y="120"/>
                  </a:lnTo>
                  <a:lnTo>
                    <a:pt x="276" y="102"/>
                  </a:lnTo>
                  <a:lnTo>
                    <a:pt x="270" y="120"/>
                  </a:lnTo>
                  <a:lnTo>
                    <a:pt x="258" y="126"/>
                  </a:lnTo>
                  <a:lnTo>
                    <a:pt x="258" y="132"/>
                  </a:lnTo>
                  <a:lnTo>
                    <a:pt x="246" y="138"/>
                  </a:lnTo>
                  <a:lnTo>
                    <a:pt x="234" y="108"/>
                  </a:lnTo>
                  <a:lnTo>
                    <a:pt x="228" y="114"/>
                  </a:lnTo>
                  <a:lnTo>
                    <a:pt x="210" y="102"/>
                  </a:lnTo>
                  <a:lnTo>
                    <a:pt x="216" y="96"/>
                  </a:lnTo>
                  <a:lnTo>
                    <a:pt x="210" y="90"/>
                  </a:lnTo>
                  <a:lnTo>
                    <a:pt x="222" y="90"/>
                  </a:lnTo>
                  <a:lnTo>
                    <a:pt x="216" y="78"/>
                  </a:lnTo>
                  <a:lnTo>
                    <a:pt x="204" y="78"/>
                  </a:lnTo>
                  <a:lnTo>
                    <a:pt x="210" y="72"/>
                  </a:lnTo>
                  <a:lnTo>
                    <a:pt x="210" y="48"/>
                  </a:lnTo>
                  <a:lnTo>
                    <a:pt x="198" y="48"/>
                  </a:lnTo>
                  <a:lnTo>
                    <a:pt x="216" y="18"/>
                  </a:lnTo>
                  <a:lnTo>
                    <a:pt x="210" y="12"/>
                  </a:lnTo>
                  <a:lnTo>
                    <a:pt x="186" y="48"/>
                  </a:lnTo>
                  <a:lnTo>
                    <a:pt x="180" y="42"/>
                  </a:lnTo>
                  <a:lnTo>
                    <a:pt x="192" y="54"/>
                  </a:lnTo>
                  <a:lnTo>
                    <a:pt x="186" y="84"/>
                  </a:lnTo>
                  <a:lnTo>
                    <a:pt x="204" y="108"/>
                  </a:lnTo>
                  <a:lnTo>
                    <a:pt x="186" y="108"/>
                  </a:lnTo>
                  <a:lnTo>
                    <a:pt x="204" y="114"/>
                  </a:lnTo>
                  <a:lnTo>
                    <a:pt x="216" y="132"/>
                  </a:lnTo>
                  <a:lnTo>
                    <a:pt x="162" y="114"/>
                  </a:lnTo>
                  <a:lnTo>
                    <a:pt x="156" y="126"/>
                  </a:lnTo>
                  <a:lnTo>
                    <a:pt x="150" y="114"/>
                  </a:lnTo>
                  <a:lnTo>
                    <a:pt x="162" y="84"/>
                  </a:lnTo>
                  <a:lnTo>
                    <a:pt x="162" y="78"/>
                  </a:lnTo>
                  <a:lnTo>
                    <a:pt x="150" y="72"/>
                  </a:lnTo>
                  <a:lnTo>
                    <a:pt x="114" y="54"/>
                  </a:lnTo>
                  <a:lnTo>
                    <a:pt x="102" y="30"/>
                  </a:lnTo>
                  <a:lnTo>
                    <a:pt x="78" y="30"/>
                  </a:lnTo>
                  <a:lnTo>
                    <a:pt x="66" y="48"/>
                  </a:lnTo>
                  <a:lnTo>
                    <a:pt x="48" y="42"/>
                  </a:lnTo>
                  <a:lnTo>
                    <a:pt x="12" y="78"/>
                  </a:lnTo>
                  <a:lnTo>
                    <a:pt x="0" y="42"/>
                  </a:lnTo>
                  <a:lnTo>
                    <a:pt x="198" y="0"/>
                  </a:lnTo>
                  <a:lnTo>
                    <a:pt x="216" y="0"/>
                  </a:lnTo>
                  <a:close/>
                </a:path>
              </a:pathLst>
            </a:custGeom>
            <a:solidFill>
              <a:srgbClr val="FFAA00"/>
            </a:solidFill>
            <a:ln w="9525">
              <a:solidFill>
                <a:srgbClr val="FFAA00"/>
              </a:solidFill>
              <a:prstDash val="solid"/>
              <a:round/>
              <a:headEnd/>
              <a:tailEnd/>
            </a:ln>
          </p:spPr>
          <p:txBody>
            <a:bodyPr/>
            <a:lstStyle/>
            <a:p>
              <a:endParaRPr lang="en-US"/>
            </a:p>
          </p:txBody>
        </p:sp>
        <p:sp>
          <p:nvSpPr>
            <p:cNvPr id="2106" name="Freeform 557"/>
            <p:cNvSpPr>
              <a:spLocks/>
            </p:cNvSpPr>
            <p:nvPr/>
          </p:nvSpPr>
          <p:spPr bwMode="auto">
            <a:xfrm>
              <a:off x="3891" y="1956"/>
              <a:ext cx="282" cy="138"/>
            </a:xfrm>
            <a:custGeom>
              <a:avLst/>
              <a:gdLst>
                <a:gd name="T0" fmla="*/ 216 w 282"/>
                <a:gd name="T1" fmla="*/ 0 h 138"/>
                <a:gd name="T2" fmla="*/ 246 w 282"/>
                <a:gd name="T3" fmla="*/ 96 h 138"/>
                <a:gd name="T4" fmla="*/ 282 w 282"/>
                <a:gd name="T5" fmla="*/ 84 h 138"/>
                <a:gd name="T6" fmla="*/ 282 w 282"/>
                <a:gd name="T7" fmla="*/ 120 h 138"/>
                <a:gd name="T8" fmla="*/ 276 w 282"/>
                <a:gd name="T9" fmla="*/ 120 h 138"/>
                <a:gd name="T10" fmla="*/ 276 w 282"/>
                <a:gd name="T11" fmla="*/ 102 h 138"/>
                <a:gd name="T12" fmla="*/ 270 w 282"/>
                <a:gd name="T13" fmla="*/ 120 h 138"/>
                <a:gd name="T14" fmla="*/ 258 w 282"/>
                <a:gd name="T15" fmla="*/ 126 h 138"/>
                <a:gd name="T16" fmla="*/ 258 w 282"/>
                <a:gd name="T17" fmla="*/ 132 h 138"/>
                <a:gd name="T18" fmla="*/ 246 w 282"/>
                <a:gd name="T19" fmla="*/ 138 h 138"/>
                <a:gd name="T20" fmla="*/ 234 w 282"/>
                <a:gd name="T21" fmla="*/ 108 h 138"/>
                <a:gd name="T22" fmla="*/ 228 w 282"/>
                <a:gd name="T23" fmla="*/ 114 h 138"/>
                <a:gd name="T24" fmla="*/ 210 w 282"/>
                <a:gd name="T25" fmla="*/ 102 h 138"/>
                <a:gd name="T26" fmla="*/ 216 w 282"/>
                <a:gd name="T27" fmla="*/ 96 h 138"/>
                <a:gd name="T28" fmla="*/ 210 w 282"/>
                <a:gd name="T29" fmla="*/ 90 h 138"/>
                <a:gd name="T30" fmla="*/ 222 w 282"/>
                <a:gd name="T31" fmla="*/ 90 h 138"/>
                <a:gd name="T32" fmla="*/ 216 w 282"/>
                <a:gd name="T33" fmla="*/ 78 h 138"/>
                <a:gd name="T34" fmla="*/ 204 w 282"/>
                <a:gd name="T35" fmla="*/ 78 h 138"/>
                <a:gd name="T36" fmla="*/ 210 w 282"/>
                <a:gd name="T37" fmla="*/ 72 h 138"/>
                <a:gd name="T38" fmla="*/ 210 w 282"/>
                <a:gd name="T39" fmla="*/ 48 h 138"/>
                <a:gd name="T40" fmla="*/ 198 w 282"/>
                <a:gd name="T41" fmla="*/ 48 h 138"/>
                <a:gd name="T42" fmla="*/ 216 w 282"/>
                <a:gd name="T43" fmla="*/ 18 h 138"/>
                <a:gd name="T44" fmla="*/ 210 w 282"/>
                <a:gd name="T45" fmla="*/ 12 h 138"/>
                <a:gd name="T46" fmla="*/ 186 w 282"/>
                <a:gd name="T47" fmla="*/ 48 h 138"/>
                <a:gd name="T48" fmla="*/ 180 w 282"/>
                <a:gd name="T49" fmla="*/ 42 h 138"/>
                <a:gd name="T50" fmla="*/ 192 w 282"/>
                <a:gd name="T51" fmla="*/ 54 h 138"/>
                <a:gd name="T52" fmla="*/ 186 w 282"/>
                <a:gd name="T53" fmla="*/ 84 h 138"/>
                <a:gd name="T54" fmla="*/ 204 w 282"/>
                <a:gd name="T55" fmla="*/ 108 h 138"/>
                <a:gd name="T56" fmla="*/ 186 w 282"/>
                <a:gd name="T57" fmla="*/ 108 h 138"/>
                <a:gd name="T58" fmla="*/ 204 w 282"/>
                <a:gd name="T59" fmla="*/ 114 h 138"/>
                <a:gd name="T60" fmla="*/ 216 w 282"/>
                <a:gd name="T61" fmla="*/ 132 h 138"/>
                <a:gd name="T62" fmla="*/ 162 w 282"/>
                <a:gd name="T63" fmla="*/ 114 h 138"/>
                <a:gd name="T64" fmla="*/ 156 w 282"/>
                <a:gd name="T65" fmla="*/ 126 h 138"/>
                <a:gd name="T66" fmla="*/ 150 w 282"/>
                <a:gd name="T67" fmla="*/ 114 h 138"/>
                <a:gd name="T68" fmla="*/ 162 w 282"/>
                <a:gd name="T69" fmla="*/ 84 h 138"/>
                <a:gd name="T70" fmla="*/ 162 w 282"/>
                <a:gd name="T71" fmla="*/ 78 h 138"/>
                <a:gd name="T72" fmla="*/ 150 w 282"/>
                <a:gd name="T73" fmla="*/ 72 h 138"/>
                <a:gd name="T74" fmla="*/ 114 w 282"/>
                <a:gd name="T75" fmla="*/ 54 h 138"/>
                <a:gd name="T76" fmla="*/ 102 w 282"/>
                <a:gd name="T77" fmla="*/ 30 h 138"/>
                <a:gd name="T78" fmla="*/ 78 w 282"/>
                <a:gd name="T79" fmla="*/ 30 h 138"/>
                <a:gd name="T80" fmla="*/ 66 w 282"/>
                <a:gd name="T81" fmla="*/ 48 h 138"/>
                <a:gd name="T82" fmla="*/ 48 w 282"/>
                <a:gd name="T83" fmla="*/ 42 h 138"/>
                <a:gd name="T84" fmla="*/ 12 w 282"/>
                <a:gd name="T85" fmla="*/ 78 h 138"/>
                <a:gd name="T86" fmla="*/ 0 w 282"/>
                <a:gd name="T87" fmla="*/ 42 h 138"/>
                <a:gd name="T88" fmla="*/ 198 w 282"/>
                <a:gd name="T89" fmla="*/ 0 h 138"/>
                <a:gd name="T90" fmla="*/ 216 w 282"/>
                <a:gd name="T91" fmla="*/ 0 h 138"/>
                <a:gd name="T92" fmla="*/ 216 w 282"/>
                <a:gd name="T93" fmla="*/ 6 h 13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82"/>
                <a:gd name="T142" fmla="*/ 0 h 138"/>
                <a:gd name="T143" fmla="*/ 282 w 282"/>
                <a:gd name="T144" fmla="*/ 138 h 13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82" h="138">
                  <a:moveTo>
                    <a:pt x="216" y="0"/>
                  </a:moveTo>
                  <a:lnTo>
                    <a:pt x="246" y="96"/>
                  </a:lnTo>
                  <a:lnTo>
                    <a:pt x="282" y="84"/>
                  </a:lnTo>
                  <a:lnTo>
                    <a:pt x="282" y="120"/>
                  </a:lnTo>
                  <a:lnTo>
                    <a:pt x="276" y="120"/>
                  </a:lnTo>
                  <a:lnTo>
                    <a:pt x="276" y="102"/>
                  </a:lnTo>
                  <a:lnTo>
                    <a:pt x="270" y="120"/>
                  </a:lnTo>
                  <a:lnTo>
                    <a:pt x="258" y="126"/>
                  </a:lnTo>
                  <a:lnTo>
                    <a:pt x="258" y="132"/>
                  </a:lnTo>
                  <a:lnTo>
                    <a:pt x="246" y="138"/>
                  </a:lnTo>
                  <a:lnTo>
                    <a:pt x="234" y="108"/>
                  </a:lnTo>
                  <a:lnTo>
                    <a:pt x="228" y="114"/>
                  </a:lnTo>
                  <a:lnTo>
                    <a:pt x="210" y="102"/>
                  </a:lnTo>
                  <a:lnTo>
                    <a:pt x="216" y="96"/>
                  </a:lnTo>
                  <a:lnTo>
                    <a:pt x="210" y="90"/>
                  </a:lnTo>
                  <a:lnTo>
                    <a:pt x="222" y="90"/>
                  </a:lnTo>
                  <a:lnTo>
                    <a:pt x="216" y="78"/>
                  </a:lnTo>
                  <a:lnTo>
                    <a:pt x="204" y="78"/>
                  </a:lnTo>
                  <a:lnTo>
                    <a:pt x="210" y="72"/>
                  </a:lnTo>
                  <a:lnTo>
                    <a:pt x="210" y="48"/>
                  </a:lnTo>
                  <a:lnTo>
                    <a:pt x="198" y="48"/>
                  </a:lnTo>
                  <a:lnTo>
                    <a:pt x="216" y="18"/>
                  </a:lnTo>
                  <a:lnTo>
                    <a:pt x="210" y="12"/>
                  </a:lnTo>
                  <a:lnTo>
                    <a:pt x="186" y="48"/>
                  </a:lnTo>
                  <a:lnTo>
                    <a:pt x="180" y="42"/>
                  </a:lnTo>
                  <a:lnTo>
                    <a:pt x="192" y="54"/>
                  </a:lnTo>
                  <a:lnTo>
                    <a:pt x="186" y="84"/>
                  </a:lnTo>
                  <a:lnTo>
                    <a:pt x="204" y="108"/>
                  </a:lnTo>
                  <a:lnTo>
                    <a:pt x="186" y="108"/>
                  </a:lnTo>
                  <a:lnTo>
                    <a:pt x="204" y="114"/>
                  </a:lnTo>
                  <a:lnTo>
                    <a:pt x="216" y="132"/>
                  </a:lnTo>
                  <a:lnTo>
                    <a:pt x="162" y="114"/>
                  </a:lnTo>
                  <a:lnTo>
                    <a:pt x="156" y="126"/>
                  </a:lnTo>
                  <a:lnTo>
                    <a:pt x="150" y="114"/>
                  </a:lnTo>
                  <a:lnTo>
                    <a:pt x="162" y="84"/>
                  </a:lnTo>
                  <a:lnTo>
                    <a:pt x="162" y="78"/>
                  </a:lnTo>
                  <a:lnTo>
                    <a:pt x="150" y="72"/>
                  </a:lnTo>
                  <a:lnTo>
                    <a:pt x="114" y="54"/>
                  </a:lnTo>
                  <a:lnTo>
                    <a:pt x="102" y="30"/>
                  </a:lnTo>
                  <a:lnTo>
                    <a:pt x="78" y="30"/>
                  </a:lnTo>
                  <a:lnTo>
                    <a:pt x="66" y="48"/>
                  </a:lnTo>
                  <a:lnTo>
                    <a:pt x="48" y="42"/>
                  </a:lnTo>
                  <a:lnTo>
                    <a:pt x="12" y="78"/>
                  </a:lnTo>
                  <a:lnTo>
                    <a:pt x="0" y="42"/>
                  </a:lnTo>
                  <a:lnTo>
                    <a:pt x="198" y="0"/>
                  </a:lnTo>
                  <a:lnTo>
                    <a:pt x="216" y="0"/>
                  </a:lnTo>
                  <a:lnTo>
                    <a:pt x="216" y="6"/>
                  </a:lnTo>
                </a:path>
              </a:pathLst>
            </a:custGeom>
            <a:noFill/>
            <a:ln w="9525">
              <a:solidFill>
                <a:srgbClr val="000000"/>
              </a:solidFill>
              <a:prstDash val="solid"/>
              <a:round/>
              <a:headEnd/>
              <a:tailEnd/>
            </a:ln>
          </p:spPr>
          <p:txBody>
            <a:bodyPr/>
            <a:lstStyle/>
            <a:p>
              <a:endParaRPr lang="en-US"/>
            </a:p>
          </p:txBody>
        </p:sp>
        <p:sp>
          <p:nvSpPr>
            <p:cNvPr id="2107" name="Freeform 558"/>
            <p:cNvSpPr>
              <a:spLocks/>
            </p:cNvSpPr>
            <p:nvPr/>
          </p:nvSpPr>
          <p:spPr bwMode="auto">
            <a:xfrm>
              <a:off x="4203" y="1650"/>
              <a:ext cx="204" cy="102"/>
            </a:xfrm>
            <a:custGeom>
              <a:avLst/>
              <a:gdLst>
                <a:gd name="T0" fmla="*/ 42 w 204"/>
                <a:gd name="T1" fmla="*/ 30 h 102"/>
                <a:gd name="T2" fmla="*/ 108 w 204"/>
                <a:gd name="T3" fmla="*/ 18 h 102"/>
                <a:gd name="T4" fmla="*/ 132 w 204"/>
                <a:gd name="T5" fmla="*/ 0 h 102"/>
                <a:gd name="T6" fmla="*/ 144 w 204"/>
                <a:gd name="T7" fmla="*/ 18 h 102"/>
                <a:gd name="T8" fmla="*/ 132 w 204"/>
                <a:gd name="T9" fmla="*/ 42 h 102"/>
                <a:gd name="T10" fmla="*/ 150 w 204"/>
                <a:gd name="T11" fmla="*/ 48 h 102"/>
                <a:gd name="T12" fmla="*/ 174 w 204"/>
                <a:gd name="T13" fmla="*/ 78 h 102"/>
                <a:gd name="T14" fmla="*/ 198 w 204"/>
                <a:gd name="T15" fmla="*/ 66 h 102"/>
                <a:gd name="T16" fmla="*/ 180 w 204"/>
                <a:gd name="T17" fmla="*/ 48 h 102"/>
                <a:gd name="T18" fmla="*/ 186 w 204"/>
                <a:gd name="T19" fmla="*/ 48 h 102"/>
                <a:gd name="T20" fmla="*/ 204 w 204"/>
                <a:gd name="T21" fmla="*/ 78 h 102"/>
                <a:gd name="T22" fmla="*/ 168 w 204"/>
                <a:gd name="T23" fmla="*/ 96 h 102"/>
                <a:gd name="T24" fmla="*/ 162 w 204"/>
                <a:gd name="T25" fmla="*/ 78 h 102"/>
                <a:gd name="T26" fmla="*/ 144 w 204"/>
                <a:gd name="T27" fmla="*/ 102 h 102"/>
                <a:gd name="T28" fmla="*/ 138 w 204"/>
                <a:gd name="T29" fmla="*/ 96 h 102"/>
                <a:gd name="T30" fmla="*/ 114 w 204"/>
                <a:gd name="T31" fmla="*/ 72 h 102"/>
                <a:gd name="T32" fmla="*/ 96 w 204"/>
                <a:gd name="T33" fmla="*/ 78 h 102"/>
                <a:gd name="T34" fmla="*/ 90 w 204"/>
                <a:gd name="T35" fmla="*/ 72 h 102"/>
                <a:gd name="T36" fmla="*/ 0 w 204"/>
                <a:gd name="T37" fmla="*/ 96 h 102"/>
                <a:gd name="T38" fmla="*/ 0 w 204"/>
                <a:gd name="T39" fmla="*/ 42 h 102"/>
                <a:gd name="T40" fmla="*/ 18 w 204"/>
                <a:gd name="T41" fmla="*/ 36 h 102"/>
                <a:gd name="T42" fmla="*/ 42 w 204"/>
                <a:gd name="T43" fmla="*/ 3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04"/>
                <a:gd name="T67" fmla="*/ 0 h 102"/>
                <a:gd name="T68" fmla="*/ 204 w 204"/>
                <a:gd name="T69" fmla="*/ 102 h 10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04" h="102">
                  <a:moveTo>
                    <a:pt x="42" y="30"/>
                  </a:moveTo>
                  <a:lnTo>
                    <a:pt x="108" y="18"/>
                  </a:lnTo>
                  <a:lnTo>
                    <a:pt x="132" y="0"/>
                  </a:lnTo>
                  <a:lnTo>
                    <a:pt x="144" y="18"/>
                  </a:lnTo>
                  <a:lnTo>
                    <a:pt x="132" y="42"/>
                  </a:lnTo>
                  <a:lnTo>
                    <a:pt x="150" y="48"/>
                  </a:lnTo>
                  <a:lnTo>
                    <a:pt x="174" y="78"/>
                  </a:lnTo>
                  <a:lnTo>
                    <a:pt x="198" y="66"/>
                  </a:lnTo>
                  <a:lnTo>
                    <a:pt x="180" y="48"/>
                  </a:lnTo>
                  <a:lnTo>
                    <a:pt x="186" y="48"/>
                  </a:lnTo>
                  <a:lnTo>
                    <a:pt x="204" y="78"/>
                  </a:lnTo>
                  <a:lnTo>
                    <a:pt x="168" y="96"/>
                  </a:lnTo>
                  <a:lnTo>
                    <a:pt x="162" y="78"/>
                  </a:lnTo>
                  <a:lnTo>
                    <a:pt x="144" y="102"/>
                  </a:lnTo>
                  <a:lnTo>
                    <a:pt x="138" y="96"/>
                  </a:lnTo>
                  <a:lnTo>
                    <a:pt x="114" y="72"/>
                  </a:lnTo>
                  <a:lnTo>
                    <a:pt x="96" y="78"/>
                  </a:lnTo>
                  <a:lnTo>
                    <a:pt x="90" y="72"/>
                  </a:lnTo>
                  <a:lnTo>
                    <a:pt x="0" y="96"/>
                  </a:lnTo>
                  <a:lnTo>
                    <a:pt x="0" y="42"/>
                  </a:lnTo>
                  <a:lnTo>
                    <a:pt x="18" y="36"/>
                  </a:lnTo>
                  <a:lnTo>
                    <a:pt x="42" y="30"/>
                  </a:lnTo>
                  <a:close/>
                </a:path>
              </a:pathLst>
            </a:custGeom>
            <a:solidFill>
              <a:srgbClr val="E8D898"/>
            </a:solidFill>
            <a:ln w="9525">
              <a:solidFill>
                <a:srgbClr val="E8D898"/>
              </a:solidFill>
              <a:prstDash val="solid"/>
              <a:round/>
              <a:headEnd/>
              <a:tailEnd/>
            </a:ln>
          </p:spPr>
          <p:txBody>
            <a:bodyPr/>
            <a:lstStyle/>
            <a:p>
              <a:endParaRPr lang="en-US"/>
            </a:p>
          </p:txBody>
        </p:sp>
        <p:sp>
          <p:nvSpPr>
            <p:cNvPr id="2108" name="Freeform 559"/>
            <p:cNvSpPr>
              <a:spLocks/>
            </p:cNvSpPr>
            <p:nvPr/>
          </p:nvSpPr>
          <p:spPr bwMode="auto">
            <a:xfrm>
              <a:off x="4203" y="1650"/>
              <a:ext cx="204" cy="102"/>
            </a:xfrm>
            <a:custGeom>
              <a:avLst/>
              <a:gdLst>
                <a:gd name="T0" fmla="*/ 42 w 204"/>
                <a:gd name="T1" fmla="*/ 30 h 102"/>
                <a:gd name="T2" fmla="*/ 108 w 204"/>
                <a:gd name="T3" fmla="*/ 18 h 102"/>
                <a:gd name="T4" fmla="*/ 132 w 204"/>
                <a:gd name="T5" fmla="*/ 0 h 102"/>
                <a:gd name="T6" fmla="*/ 144 w 204"/>
                <a:gd name="T7" fmla="*/ 18 h 102"/>
                <a:gd name="T8" fmla="*/ 132 w 204"/>
                <a:gd name="T9" fmla="*/ 42 h 102"/>
                <a:gd name="T10" fmla="*/ 150 w 204"/>
                <a:gd name="T11" fmla="*/ 48 h 102"/>
                <a:gd name="T12" fmla="*/ 174 w 204"/>
                <a:gd name="T13" fmla="*/ 78 h 102"/>
                <a:gd name="T14" fmla="*/ 198 w 204"/>
                <a:gd name="T15" fmla="*/ 66 h 102"/>
                <a:gd name="T16" fmla="*/ 180 w 204"/>
                <a:gd name="T17" fmla="*/ 48 h 102"/>
                <a:gd name="T18" fmla="*/ 186 w 204"/>
                <a:gd name="T19" fmla="*/ 48 h 102"/>
                <a:gd name="T20" fmla="*/ 204 w 204"/>
                <a:gd name="T21" fmla="*/ 78 h 102"/>
                <a:gd name="T22" fmla="*/ 168 w 204"/>
                <a:gd name="T23" fmla="*/ 96 h 102"/>
                <a:gd name="T24" fmla="*/ 162 w 204"/>
                <a:gd name="T25" fmla="*/ 78 h 102"/>
                <a:gd name="T26" fmla="*/ 144 w 204"/>
                <a:gd name="T27" fmla="*/ 102 h 102"/>
                <a:gd name="T28" fmla="*/ 138 w 204"/>
                <a:gd name="T29" fmla="*/ 96 h 102"/>
                <a:gd name="T30" fmla="*/ 114 w 204"/>
                <a:gd name="T31" fmla="*/ 72 h 102"/>
                <a:gd name="T32" fmla="*/ 96 w 204"/>
                <a:gd name="T33" fmla="*/ 78 h 102"/>
                <a:gd name="T34" fmla="*/ 90 w 204"/>
                <a:gd name="T35" fmla="*/ 72 h 102"/>
                <a:gd name="T36" fmla="*/ 0 w 204"/>
                <a:gd name="T37" fmla="*/ 96 h 102"/>
                <a:gd name="T38" fmla="*/ 0 w 204"/>
                <a:gd name="T39" fmla="*/ 42 h 102"/>
                <a:gd name="T40" fmla="*/ 18 w 204"/>
                <a:gd name="T41" fmla="*/ 36 h 102"/>
                <a:gd name="T42" fmla="*/ 42 w 204"/>
                <a:gd name="T43" fmla="*/ 30 h 102"/>
                <a:gd name="T44" fmla="*/ 42 w 204"/>
                <a:gd name="T45" fmla="*/ 36 h 10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4"/>
                <a:gd name="T70" fmla="*/ 0 h 102"/>
                <a:gd name="T71" fmla="*/ 204 w 204"/>
                <a:gd name="T72" fmla="*/ 102 h 10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4" h="102">
                  <a:moveTo>
                    <a:pt x="42" y="30"/>
                  </a:moveTo>
                  <a:lnTo>
                    <a:pt x="108" y="18"/>
                  </a:lnTo>
                  <a:lnTo>
                    <a:pt x="132" y="0"/>
                  </a:lnTo>
                  <a:lnTo>
                    <a:pt x="144" y="18"/>
                  </a:lnTo>
                  <a:lnTo>
                    <a:pt x="132" y="42"/>
                  </a:lnTo>
                  <a:lnTo>
                    <a:pt x="150" y="48"/>
                  </a:lnTo>
                  <a:lnTo>
                    <a:pt x="174" y="78"/>
                  </a:lnTo>
                  <a:lnTo>
                    <a:pt x="198" y="66"/>
                  </a:lnTo>
                  <a:lnTo>
                    <a:pt x="180" y="48"/>
                  </a:lnTo>
                  <a:lnTo>
                    <a:pt x="186" y="48"/>
                  </a:lnTo>
                  <a:lnTo>
                    <a:pt x="204" y="78"/>
                  </a:lnTo>
                  <a:lnTo>
                    <a:pt x="168" y="96"/>
                  </a:lnTo>
                  <a:lnTo>
                    <a:pt x="162" y="78"/>
                  </a:lnTo>
                  <a:lnTo>
                    <a:pt x="144" y="102"/>
                  </a:lnTo>
                  <a:lnTo>
                    <a:pt x="138" y="96"/>
                  </a:lnTo>
                  <a:lnTo>
                    <a:pt x="114" y="72"/>
                  </a:lnTo>
                  <a:lnTo>
                    <a:pt x="96" y="78"/>
                  </a:lnTo>
                  <a:lnTo>
                    <a:pt x="90" y="72"/>
                  </a:lnTo>
                  <a:lnTo>
                    <a:pt x="0" y="96"/>
                  </a:lnTo>
                  <a:lnTo>
                    <a:pt x="0" y="42"/>
                  </a:lnTo>
                  <a:lnTo>
                    <a:pt x="18" y="36"/>
                  </a:lnTo>
                  <a:lnTo>
                    <a:pt x="42" y="30"/>
                  </a:lnTo>
                  <a:lnTo>
                    <a:pt x="42" y="36"/>
                  </a:lnTo>
                </a:path>
              </a:pathLst>
            </a:custGeom>
            <a:noFill/>
            <a:ln w="9525">
              <a:solidFill>
                <a:srgbClr val="000000"/>
              </a:solidFill>
              <a:prstDash val="solid"/>
              <a:round/>
              <a:headEnd/>
              <a:tailEnd/>
            </a:ln>
          </p:spPr>
          <p:txBody>
            <a:bodyPr/>
            <a:lstStyle/>
            <a:p>
              <a:endParaRPr lang="en-US"/>
            </a:p>
          </p:txBody>
        </p:sp>
        <p:sp>
          <p:nvSpPr>
            <p:cNvPr id="2109" name="Freeform 560"/>
            <p:cNvSpPr>
              <a:spLocks/>
            </p:cNvSpPr>
            <p:nvPr/>
          </p:nvSpPr>
          <p:spPr bwMode="auto">
            <a:xfrm>
              <a:off x="3447" y="1572"/>
              <a:ext cx="234" cy="324"/>
            </a:xfrm>
            <a:custGeom>
              <a:avLst/>
              <a:gdLst>
                <a:gd name="T0" fmla="*/ 114 w 234"/>
                <a:gd name="T1" fmla="*/ 312 h 324"/>
                <a:gd name="T2" fmla="*/ 0 w 234"/>
                <a:gd name="T3" fmla="*/ 324 h 324"/>
                <a:gd name="T4" fmla="*/ 30 w 234"/>
                <a:gd name="T5" fmla="*/ 252 h 324"/>
                <a:gd name="T6" fmla="*/ 0 w 234"/>
                <a:gd name="T7" fmla="*/ 174 h 324"/>
                <a:gd name="T8" fmla="*/ 6 w 234"/>
                <a:gd name="T9" fmla="*/ 96 h 324"/>
                <a:gd name="T10" fmla="*/ 42 w 234"/>
                <a:gd name="T11" fmla="*/ 48 h 324"/>
                <a:gd name="T12" fmla="*/ 42 w 234"/>
                <a:gd name="T13" fmla="*/ 78 h 324"/>
                <a:gd name="T14" fmla="*/ 48 w 234"/>
                <a:gd name="T15" fmla="*/ 66 h 324"/>
                <a:gd name="T16" fmla="*/ 48 w 234"/>
                <a:gd name="T17" fmla="*/ 84 h 324"/>
                <a:gd name="T18" fmla="*/ 54 w 234"/>
                <a:gd name="T19" fmla="*/ 42 h 324"/>
                <a:gd name="T20" fmla="*/ 72 w 234"/>
                <a:gd name="T21" fmla="*/ 30 h 324"/>
                <a:gd name="T22" fmla="*/ 66 w 234"/>
                <a:gd name="T23" fmla="*/ 18 h 324"/>
                <a:gd name="T24" fmla="*/ 84 w 234"/>
                <a:gd name="T25" fmla="*/ 0 h 324"/>
                <a:gd name="T26" fmla="*/ 156 w 234"/>
                <a:gd name="T27" fmla="*/ 24 h 324"/>
                <a:gd name="T28" fmla="*/ 168 w 234"/>
                <a:gd name="T29" fmla="*/ 48 h 324"/>
                <a:gd name="T30" fmla="*/ 156 w 234"/>
                <a:gd name="T31" fmla="*/ 48 h 324"/>
                <a:gd name="T32" fmla="*/ 174 w 234"/>
                <a:gd name="T33" fmla="*/ 72 h 324"/>
                <a:gd name="T34" fmla="*/ 174 w 234"/>
                <a:gd name="T35" fmla="*/ 102 h 324"/>
                <a:gd name="T36" fmla="*/ 144 w 234"/>
                <a:gd name="T37" fmla="*/ 132 h 324"/>
                <a:gd name="T38" fmla="*/ 144 w 234"/>
                <a:gd name="T39" fmla="*/ 156 h 324"/>
                <a:gd name="T40" fmla="*/ 162 w 234"/>
                <a:gd name="T41" fmla="*/ 162 h 324"/>
                <a:gd name="T42" fmla="*/ 192 w 234"/>
                <a:gd name="T43" fmla="*/ 120 h 324"/>
                <a:gd name="T44" fmla="*/ 216 w 234"/>
                <a:gd name="T45" fmla="*/ 138 h 324"/>
                <a:gd name="T46" fmla="*/ 234 w 234"/>
                <a:gd name="T47" fmla="*/ 198 h 324"/>
                <a:gd name="T48" fmla="*/ 234 w 234"/>
                <a:gd name="T49" fmla="*/ 222 h 324"/>
                <a:gd name="T50" fmla="*/ 228 w 234"/>
                <a:gd name="T51" fmla="*/ 234 h 324"/>
                <a:gd name="T52" fmla="*/ 228 w 234"/>
                <a:gd name="T53" fmla="*/ 222 h 324"/>
                <a:gd name="T54" fmla="*/ 222 w 234"/>
                <a:gd name="T55" fmla="*/ 228 h 324"/>
                <a:gd name="T56" fmla="*/ 192 w 234"/>
                <a:gd name="T57" fmla="*/ 300 h 324"/>
                <a:gd name="T58" fmla="*/ 138 w 234"/>
                <a:gd name="T59" fmla="*/ 312 h 324"/>
                <a:gd name="T60" fmla="*/ 114 w 234"/>
                <a:gd name="T61" fmla="*/ 312 h 32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34"/>
                <a:gd name="T94" fmla="*/ 0 h 324"/>
                <a:gd name="T95" fmla="*/ 234 w 234"/>
                <a:gd name="T96" fmla="*/ 324 h 32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34" h="324">
                  <a:moveTo>
                    <a:pt x="114" y="312"/>
                  </a:moveTo>
                  <a:lnTo>
                    <a:pt x="0" y="324"/>
                  </a:lnTo>
                  <a:lnTo>
                    <a:pt x="30" y="252"/>
                  </a:lnTo>
                  <a:lnTo>
                    <a:pt x="0" y="174"/>
                  </a:lnTo>
                  <a:lnTo>
                    <a:pt x="6" y="96"/>
                  </a:lnTo>
                  <a:lnTo>
                    <a:pt x="42" y="48"/>
                  </a:lnTo>
                  <a:lnTo>
                    <a:pt x="42" y="78"/>
                  </a:lnTo>
                  <a:lnTo>
                    <a:pt x="48" y="66"/>
                  </a:lnTo>
                  <a:lnTo>
                    <a:pt x="48" y="84"/>
                  </a:lnTo>
                  <a:lnTo>
                    <a:pt x="54" y="42"/>
                  </a:lnTo>
                  <a:lnTo>
                    <a:pt x="72" y="30"/>
                  </a:lnTo>
                  <a:lnTo>
                    <a:pt x="66" y="18"/>
                  </a:lnTo>
                  <a:lnTo>
                    <a:pt x="84" y="0"/>
                  </a:lnTo>
                  <a:lnTo>
                    <a:pt x="156" y="24"/>
                  </a:lnTo>
                  <a:lnTo>
                    <a:pt x="168" y="48"/>
                  </a:lnTo>
                  <a:lnTo>
                    <a:pt x="156" y="48"/>
                  </a:lnTo>
                  <a:lnTo>
                    <a:pt x="174" y="72"/>
                  </a:lnTo>
                  <a:lnTo>
                    <a:pt x="174" y="102"/>
                  </a:lnTo>
                  <a:lnTo>
                    <a:pt x="144" y="132"/>
                  </a:lnTo>
                  <a:lnTo>
                    <a:pt x="144" y="156"/>
                  </a:lnTo>
                  <a:lnTo>
                    <a:pt x="162" y="162"/>
                  </a:lnTo>
                  <a:lnTo>
                    <a:pt x="192" y="120"/>
                  </a:lnTo>
                  <a:lnTo>
                    <a:pt x="216" y="138"/>
                  </a:lnTo>
                  <a:lnTo>
                    <a:pt x="234" y="198"/>
                  </a:lnTo>
                  <a:lnTo>
                    <a:pt x="234" y="222"/>
                  </a:lnTo>
                  <a:lnTo>
                    <a:pt x="228" y="234"/>
                  </a:lnTo>
                  <a:lnTo>
                    <a:pt x="228" y="222"/>
                  </a:lnTo>
                  <a:lnTo>
                    <a:pt x="222" y="228"/>
                  </a:lnTo>
                  <a:lnTo>
                    <a:pt x="192" y="300"/>
                  </a:lnTo>
                  <a:lnTo>
                    <a:pt x="138" y="312"/>
                  </a:lnTo>
                  <a:lnTo>
                    <a:pt x="114" y="312"/>
                  </a:lnTo>
                  <a:close/>
                </a:path>
              </a:pathLst>
            </a:custGeom>
            <a:solidFill>
              <a:srgbClr val="FFAA00"/>
            </a:solidFill>
            <a:ln w="9525">
              <a:solidFill>
                <a:srgbClr val="FFAA00"/>
              </a:solidFill>
              <a:prstDash val="solid"/>
              <a:round/>
              <a:headEnd/>
              <a:tailEnd/>
            </a:ln>
          </p:spPr>
          <p:txBody>
            <a:bodyPr/>
            <a:lstStyle/>
            <a:p>
              <a:endParaRPr lang="en-US"/>
            </a:p>
          </p:txBody>
        </p:sp>
        <p:sp>
          <p:nvSpPr>
            <p:cNvPr id="2110" name="Freeform 561"/>
            <p:cNvSpPr>
              <a:spLocks/>
            </p:cNvSpPr>
            <p:nvPr/>
          </p:nvSpPr>
          <p:spPr bwMode="auto">
            <a:xfrm>
              <a:off x="3447" y="1572"/>
              <a:ext cx="234" cy="324"/>
            </a:xfrm>
            <a:custGeom>
              <a:avLst/>
              <a:gdLst>
                <a:gd name="T0" fmla="*/ 114 w 234"/>
                <a:gd name="T1" fmla="*/ 312 h 324"/>
                <a:gd name="T2" fmla="*/ 0 w 234"/>
                <a:gd name="T3" fmla="*/ 324 h 324"/>
                <a:gd name="T4" fmla="*/ 30 w 234"/>
                <a:gd name="T5" fmla="*/ 252 h 324"/>
                <a:gd name="T6" fmla="*/ 0 w 234"/>
                <a:gd name="T7" fmla="*/ 174 h 324"/>
                <a:gd name="T8" fmla="*/ 6 w 234"/>
                <a:gd name="T9" fmla="*/ 96 h 324"/>
                <a:gd name="T10" fmla="*/ 42 w 234"/>
                <a:gd name="T11" fmla="*/ 48 h 324"/>
                <a:gd name="T12" fmla="*/ 42 w 234"/>
                <a:gd name="T13" fmla="*/ 78 h 324"/>
                <a:gd name="T14" fmla="*/ 48 w 234"/>
                <a:gd name="T15" fmla="*/ 66 h 324"/>
                <a:gd name="T16" fmla="*/ 48 w 234"/>
                <a:gd name="T17" fmla="*/ 84 h 324"/>
                <a:gd name="T18" fmla="*/ 54 w 234"/>
                <a:gd name="T19" fmla="*/ 42 h 324"/>
                <a:gd name="T20" fmla="*/ 72 w 234"/>
                <a:gd name="T21" fmla="*/ 30 h 324"/>
                <a:gd name="T22" fmla="*/ 66 w 234"/>
                <a:gd name="T23" fmla="*/ 18 h 324"/>
                <a:gd name="T24" fmla="*/ 84 w 234"/>
                <a:gd name="T25" fmla="*/ 0 h 324"/>
                <a:gd name="T26" fmla="*/ 156 w 234"/>
                <a:gd name="T27" fmla="*/ 24 h 324"/>
                <a:gd name="T28" fmla="*/ 168 w 234"/>
                <a:gd name="T29" fmla="*/ 48 h 324"/>
                <a:gd name="T30" fmla="*/ 156 w 234"/>
                <a:gd name="T31" fmla="*/ 48 h 324"/>
                <a:gd name="T32" fmla="*/ 174 w 234"/>
                <a:gd name="T33" fmla="*/ 72 h 324"/>
                <a:gd name="T34" fmla="*/ 174 w 234"/>
                <a:gd name="T35" fmla="*/ 102 h 324"/>
                <a:gd name="T36" fmla="*/ 144 w 234"/>
                <a:gd name="T37" fmla="*/ 132 h 324"/>
                <a:gd name="T38" fmla="*/ 144 w 234"/>
                <a:gd name="T39" fmla="*/ 156 h 324"/>
                <a:gd name="T40" fmla="*/ 162 w 234"/>
                <a:gd name="T41" fmla="*/ 162 h 324"/>
                <a:gd name="T42" fmla="*/ 192 w 234"/>
                <a:gd name="T43" fmla="*/ 120 h 324"/>
                <a:gd name="T44" fmla="*/ 216 w 234"/>
                <a:gd name="T45" fmla="*/ 138 h 324"/>
                <a:gd name="T46" fmla="*/ 234 w 234"/>
                <a:gd name="T47" fmla="*/ 198 h 324"/>
                <a:gd name="T48" fmla="*/ 234 w 234"/>
                <a:gd name="T49" fmla="*/ 222 h 324"/>
                <a:gd name="T50" fmla="*/ 228 w 234"/>
                <a:gd name="T51" fmla="*/ 234 h 324"/>
                <a:gd name="T52" fmla="*/ 228 w 234"/>
                <a:gd name="T53" fmla="*/ 222 h 324"/>
                <a:gd name="T54" fmla="*/ 222 w 234"/>
                <a:gd name="T55" fmla="*/ 228 h 324"/>
                <a:gd name="T56" fmla="*/ 192 w 234"/>
                <a:gd name="T57" fmla="*/ 300 h 324"/>
                <a:gd name="T58" fmla="*/ 138 w 234"/>
                <a:gd name="T59" fmla="*/ 312 h 324"/>
                <a:gd name="T60" fmla="*/ 114 w 234"/>
                <a:gd name="T61" fmla="*/ 312 h 324"/>
                <a:gd name="T62" fmla="*/ 114 w 234"/>
                <a:gd name="T63" fmla="*/ 318 h 3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4"/>
                <a:gd name="T97" fmla="*/ 0 h 324"/>
                <a:gd name="T98" fmla="*/ 234 w 234"/>
                <a:gd name="T99" fmla="*/ 324 h 32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4" h="324">
                  <a:moveTo>
                    <a:pt x="114" y="312"/>
                  </a:moveTo>
                  <a:lnTo>
                    <a:pt x="0" y="324"/>
                  </a:lnTo>
                  <a:lnTo>
                    <a:pt x="30" y="252"/>
                  </a:lnTo>
                  <a:lnTo>
                    <a:pt x="0" y="174"/>
                  </a:lnTo>
                  <a:lnTo>
                    <a:pt x="6" y="96"/>
                  </a:lnTo>
                  <a:lnTo>
                    <a:pt x="42" y="48"/>
                  </a:lnTo>
                  <a:lnTo>
                    <a:pt x="42" y="78"/>
                  </a:lnTo>
                  <a:lnTo>
                    <a:pt x="48" y="66"/>
                  </a:lnTo>
                  <a:lnTo>
                    <a:pt x="48" y="84"/>
                  </a:lnTo>
                  <a:lnTo>
                    <a:pt x="54" y="42"/>
                  </a:lnTo>
                  <a:lnTo>
                    <a:pt x="72" y="30"/>
                  </a:lnTo>
                  <a:lnTo>
                    <a:pt x="66" y="18"/>
                  </a:lnTo>
                  <a:lnTo>
                    <a:pt x="84" y="0"/>
                  </a:lnTo>
                  <a:lnTo>
                    <a:pt x="156" y="24"/>
                  </a:lnTo>
                  <a:lnTo>
                    <a:pt x="168" y="48"/>
                  </a:lnTo>
                  <a:lnTo>
                    <a:pt x="156" y="48"/>
                  </a:lnTo>
                  <a:lnTo>
                    <a:pt x="174" y="72"/>
                  </a:lnTo>
                  <a:lnTo>
                    <a:pt x="174" y="102"/>
                  </a:lnTo>
                  <a:lnTo>
                    <a:pt x="144" y="132"/>
                  </a:lnTo>
                  <a:lnTo>
                    <a:pt x="144" y="156"/>
                  </a:lnTo>
                  <a:lnTo>
                    <a:pt x="162" y="162"/>
                  </a:lnTo>
                  <a:lnTo>
                    <a:pt x="192" y="120"/>
                  </a:lnTo>
                  <a:lnTo>
                    <a:pt x="216" y="138"/>
                  </a:lnTo>
                  <a:lnTo>
                    <a:pt x="234" y="198"/>
                  </a:lnTo>
                  <a:lnTo>
                    <a:pt x="234" y="222"/>
                  </a:lnTo>
                  <a:lnTo>
                    <a:pt x="228" y="234"/>
                  </a:lnTo>
                  <a:lnTo>
                    <a:pt x="228" y="222"/>
                  </a:lnTo>
                  <a:lnTo>
                    <a:pt x="222" y="228"/>
                  </a:lnTo>
                  <a:lnTo>
                    <a:pt x="192" y="300"/>
                  </a:lnTo>
                  <a:lnTo>
                    <a:pt x="138" y="312"/>
                  </a:lnTo>
                  <a:lnTo>
                    <a:pt x="114" y="312"/>
                  </a:lnTo>
                  <a:lnTo>
                    <a:pt x="114" y="318"/>
                  </a:lnTo>
                </a:path>
              </a:pathLst>
            </a:custGeom>
            <a:noFill/>
            <a:ln w="9525">
              <a:solidFill>
                <a:srgbClr val="000000"/>
              </a:solidFill>
              <a:prstDash val="solid"/>
              <a:round/>
              <a:headEnd/>
              <a:tailEnd/>
            </a:ln>
          </p:spPr>
          <p:txBody>
            <a:bodyPr/>
            <a:lstStyle/>
            <a:p>
              <a:endParaRPr lang="en-US"/>
            </a:p>
          </p:txBody>
        </p:sp>
        <p:sp>
          <p:nvSpPr>
            <p:cNvPr id="2111" name="Freeform 562"/>
            <p:cNvSpPr>
              <a:spLocks/>
            </p:cNvSpPr>
            <p:nvPr/>
          </p:nvSpPr>
          <p:spPr bwMode="auto">
            <a:xfrm>
              <a:off x="3219" y="1458"/>
              <a:ext cx="354" cy="180"/>
            </a:xfrm>
            <a:custGeom>
              <a:avLst/>
              <a:gdLst>
                <a:gd name="T0" fmla="*/ 354 w 354"/>
                <a:gd name="T1" fmla="*/ 96 h 180"/>
                <a:gd name="T2" fmla="*/ 312 w 354"/>
                <a:gd name="T3" fmla="*/ 96 h 180"/>
                <a:gd name="T4" fmla="*/ 306 w 354"/>
                <a:gd name="T5" fmla="*/ 108 h 180"/>
                <a:gd name="T6" fmla="*/ 264 w 354"/>
                <a:gd name="T7" fmla="*/ 96 h 180"/>
                <a:gd name="T8" fmla="*/ 228 w 354"/>
                <a:gd name="T9" fmla="*/ 108 h 180"/>
                <a:gd name="T10" fmla="*/ 210 w 354"/>
                <a:gd name="T11" fmla="*/ 138 h 180"/>
                <a:gd name="T12" fmla="*/ 210 w 354"/>
                <a:gd name="T13" fmla="*/ 114 h 180"/>
                <a:gd name="T14" fmla="*/ 186 w 354"/>
                <a:gd name="T15" fmla="*/ 132 h 180"/>
                <a:gd name="T16" fmla="*/ 186 w 354"/>
                <a:gd name="T17" fmla="*/ 114 h 180"/>
                <a:gd name="T18" fmla="*/ 162 w 354"/>
                <a:gd name="T19" fmla="*/ 180 h 180"/>
                <a:gd name="T20" fmla="*/ 150 w 354"/>
                <a:gd name="T21" fmla="*/ 180 h 180"/>
                <a:gd name="T22" fmla="*/ 150 w 354"/>
                <a:gd name="T23" fmla="*/ 162 h 180"/>
                <a:gd name="T24" fmla="*/ 138 w 354"/>
                <a:gd name="T25" fmla="*/ 162 h 180"/>
                <a:gd name="T26" fmla="*/ 144 w 354"/>
                <a:gd name="T27" fmla="*/ 138 h 180"/>
                <a:gd name="T28" fmla="*/ 126 w 354"/>
                <a:gd name="T29" fmla="*/ 120 h 180"/>
                <a:gd name="T30" fmla="*/ 12 w 354"/>
                <a:gd name="T31" fmla="*/ 96 h 180"/>
                <a:gd name="T32" fmla="*/ 0 w 354"/>
                <a:gd name="T33" fmla="*/ 84 h 180"/>
                <a:gd name="T34" fmla="*/ 132 w 354"/>
                <a:gd name="T35" fmla="*/ 0 h 180"/>
                <a:gd name="T36" fmla="*/ 138 w 354"/>
                <a:gd name="T37" fmla="*/ 6 h 180"/>
                <a:gd name="T38" fmla="*/ 102 w 354"/>
                <a:gd name="T39" fmla="*/ 42 h 180"/>
                <a:gd name="T40" fmla="*/ 102 w 354"/>
                <a:gd name="T41" fmla="*/ 60 h 180"/>
                <a:gd name="T42" fmla="*/ 120 w 354"/>
                <a:gd name="T43" fmla="*/ 42 h 180"/>
                <a:gd name="T44" fmla="*/ 114 w 354"/>
                <a:gd name="T45" fmla="*/ 54 h 180"/>
                <a:gd name="T46" fmla="*/ 138 w 354"/>
                <a:gd name="T47" fmla="*/ 48 h 180"/>
                <a:gd name="T48" fmla="*/ 162 w 354"/>
                <a:gd name="T49" fmla="*/ 72 h 180"/>
                <a:gd name="T50" fmla="*/ 198 w 354"/>
                <a:gd name="T51" fmla="*/ 78 h 180"/>
                <a:gd name="T52" fmla="*/ 228 w 354"/>
                <a:gd name="T53" fmla="*/ 54 h 180"/>
                <a:gd name="T54" fmla="*/ 288 w 354"/>
                <a:gd name="T55" fmla="*/ 42 h 180"/>
                <a:gd name="T56" fmla="*/ 288 w 354"/>
                <a:gd name="T57" fmla="*/ 66 h 180"/>
                <a:gd name="T58" fmla="*/ 330 w 354"/>
                <a:gd name="T59" fmla="*/ 60 h 180"/>
                <a:gd name="T60" fmla="*/ 330 w 354"/>
                <a:gd name="T61" fmla="*/ 78 h 180"/>
                <a:gd name="T62" fmla="*/ 354 w 354"/>
                <a:gd name="T63" fmla="*/ 96 h 18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54"/>
                <a:gd name="T97" fmla="*/ 0 h 180"/>
                <a:gd name="T98" fmla="*/ 354 w 354"/>
                <a:gd name="T99" fmla="*/ 180 h 18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54" h="180">
                  <a:moveTo>
                    <a:pt x="354" y="96"/>
                  </a:moveTo>
                  <a:lnTo>
                    <a:pt x="312" y="96"/>
                  </a:lnTo>
                  <a:lnTo>
                    <a:pt x="306" y="108"/>
                  </a:lnTo>
                  <a:lnTo>
                    <a:pt x="264" y="96"/>
                  </a:lnTo>
                  <a:lnTo>
                    <a:pt x="228" y="108"/>
                  </a:lnTo>
                  <a:lnTo>
                    <a:pt x="210" y="138"/>
                  </a:lnTo>
                  <a:lnTo>
                    <a:pt x="210" y="114"/>
                  </a:lnTo>
                  <a:lnTo>
                    <a:pt x="186" y="132"/>
                  </a:lnTo>
                  <a:lnTo>
                    <a:pt x="186" y="114"/>
                  </a:lnTo>
                  <a:lnTo>
                    <a:pt x="162" y="180"/>
                  </a:lnTo>
                  <a:lnTo>
                    <a:pt x="150" y="180"/>
                  </a:lnTo>
                  <a:lnTo>
                    <a:pt x="150" y="162"/>
                  </a:lnTo>
                  <a:lnTo>
                    <a:pt x="138" y="162"/>
                  </a:lnTo>
                  <a:lnTo>
                    <a:pt x="144" y="138"/>
                  </a:lnTo>
                  <a:lnTo>
                    <a:pt x="126" y="120"/>
                  </a:lnTo>
                  <a:lnTo>
                    <a:pt x="12" y="96"/>
                  </a:lnTo>
                  <a:lnTo>
                    <a:pt x="0" y="84"/>
                  </a:lnTo>
                  <a:lnTo>
                    <a:pt x="132" y="0"/>
                  </a:lnTo>
                  <a:lnTo>
                    <a:pt x="138" y="6"/>
                  </a:lnTo>
                  <a:lnTo>
                    <a:pt x="102" y="42"/>
                  </a:lnTo>
                  <a:lnTo>
                    <a:pt x="102" y="60"/>
                  </a:lnTo>
                  <a:lnTo>
                    <a:pt x="120" y="42"/>
                  </a:lnTo>
                  <a:lnTo>
                    <a:pt x="114" y="54"/>
                  </a:lnTo>
                  <a:lnTo>
                    <a:pt x="138" y="48"/>
                  </a:lnTo>
                  <a:lnTo>
                    <a:pt x="162" y="72"/>
                  </a:lnTo>
                  <a:lnTo>
                    <a:pt x="198" y="78"/>
                  </a:lnTo>
                  <a:lnTo>
                    <a:pt x="228" y="54"/>
                  </a:lnTo>
                  <a:lnTo>
                    <a:pt x="288" y="42"/>
                  </a:lnTo>
                  <a:lnTo>
                    <a:pt x="288" y="66"/>
                  </a:lnTo>
                  <a:lnTo>
                    <a:pt x="330" y="60"/>
                  </a:lnTo>
                  <a:lnTo>
                    <a:pt x="330" y="78"/>
                  </a:lnTo>
                  <a:lnTo>
                    <a:pt x="354" y="96"/>
                  </a:lnTo>
                  <a:close/>
                </a:path>
              </a:pathLst>
            </a:custGeom>
            <a:solidFill>
              <a:srgbClr val="FFAA00"/>
            </a:solidFill>
            <a:ln w="9525">
              <a:solidFill>
                <a:srgbClr val="FFAA00"/>
              </a:solidFill>
              <a:prstDash val="solid"/>
              <a:round/>
              <a:headEnd/>
              <a:tailEnd/>
            </a:ln>
          </p:spPr>
          <p:txBody>
            <a:bodyPr/>
            <a:lstStyle/>
            <a:p>
              <a:endParaRPr lang="en-US"/>
            </a:p>
          </p:txBody>
        </p:sp>
        <p:sp>
          <p:nvSpPr>
            <p:cNvPr id="2112" name="Freeform 563"/>
            <p:cNvSpPr>
              <a:spLocks/>
            </p:cNvSpPr>
            <p:nvPr/>
          </p:nvSpPr>
          <p:spPr bwMode="auto">
            <a:xfrm>
              <a:off x="3219" y="1458"/>
              <a:ext cx="354" cy="180"/>
            </a:xfrm>
            <a:custGeom>
              <a:avLst/>
              <a:gdLst>
                <a:gd name="T0" fmla="*/ 354 w 354"/>
                <a:gd name="T1" fmla="*/ 96 h 180"/>
                <a:gd name="T2" fmla="*/ 312 w 354"/>
                <a:gd name="T3" fmla="*/ 96 h 180"/>
                <a:gd name="T4" fmla="*/ 306 w 354"/>
                <a:gd name="T5" fmla="*/ 108 h 180"/>
                <a:gd name="T6" fmla="*/ 264 w 354"/>
                <a:gd name="T7" fmla="*/ 96 h 180"/>
                <a:gd name="T8" fmla="*/ 228 w 354"/>
                <a:gd name="T9" fmla="*/ 108 h 180"/>
                <a:gd name="T10" fmla="*/ 210 w 354"/>
                <a:gd name="T11" fmla="*/ 138 h 180"/>
                <a:gd name="T12" fmla="*/ 210 w 354"/>
                <a:gd name="T13" fmla="*/ 114 h 180"/>
                <a:gd name="T14" fmla="*/ 186 w 354"/>
                <a:gd name="T15" fmla="*/ 132 h 180"/>
                <a:gd name="T16" fmla="*/ 186 w 354"/>
                <a:gd name="T17" fmla="*/ 114 h 180"/>
                <a:gd name="T18" fmla="*/ 162 w 354"/>
                <a:gd name="T19" fmla="*/ 180 h 180"/>
                <a:gd name="T20" fmla="*/ 150 w 354"/>
                <a:gd name="T21" fmla="*/ 180 h 180"/>
                <a:gd name="T22" fmla="*/ 150 w 354"/>
                <a:gd name="T23" fmla="*/ 162 h 180"/>
                <a:gd name="T24" fmla="*/ 138 w 354"/>
                <a:gd name="T25" fmla="*/ 162 h 180"/>
                <a:gd name="T26" fmla="*/ 144 w 354"/>
                <a:gd name="T27" fmla="*/ 138 h 180"/>
                <a:gd name="T28" fmla="*/ 126 w 354"/>
                <a:gd name="T29" fmla="*/ 120 h 180"/>
                <a:gd name="T30" fmla="*/ 12 w 354"/>
                <a:gd name="T31" fmla="*/ 96 h 180"/>
                <a:gd name="T32" fmla="*/ 0 w 354"/>
                <a:gd name="T33" fmla="*/ 84 h 180"/>
                <a:gd name="T34" fmla="*/ 132 w 354"/>
                <a:gd name="T35" fmla="*/ 0 h 180"/>
                <a:gd name="T36" fmla="*/ 138 w 354"/>
                <a:gd name="T37" fmla="*/ 6 h 180"/>
                <a:gd name="T38" fmla="*/ 102 w 354"/>
                <a:gd name="T39" fmla="*/ 42 h 180"/>
                <a:gd name="T40" fmla="*/ 102 w 354"/>
                <a:gd name="T41" fmla="*/ 60 h 180"/>
                <a:gd name="T42" fmla="*/ 120 w 354"/>
                <a:gd name="T43" fmla="*/ 42 h 180"/>
                <a:gd name="T44" fmla="*/ 114 w 354"/>
                <a:gd name="T45" fmla="*/ 54 h 180"/>
                <a:gd name="T46" fmla="*/ 138 w 354"/>
                <a:gd name="T47" fmla="*/ 48 h 180"/>
                <a:gd name="T48" fmla="*/ 162 w 354"/>
                <a:gd name="T49" fmla="*/ 72 h 180"/>
                <a:gd name="T50" fmla="*/ 198 w 354"/>
                <a:gd name="T51" fmla="*/ 78 h 180"/>
                <a:gd name="T52" fmla="*/ 228 w 354"/>
                <a:gd name="T53" fmla="*/ 54 h 180"/>
                <a:gd name="T54" fmla="*/ 288 w 354"/>
                <a:gd name="T55" fmla="*/ 42 h 180"/>
                <a:gd name="T56" fmla="*/ 288 w 354"/>
                <a:gd name="T57" fmla="*/ 66 h 180"/>
                <a:gd name="T58" fmla="*/ 330 w 354"/>
                <a:gd name="T59" fmla="*/ 60 h 180"/>
                <a:gd name="T60" fmla="*/ 330 w 354"/>
                <a:gd name="T61" fmla="*/ 78 h 180"/>
                <a:gd name="T62" fmla="*/ 354 w 354"/>
                <a:gd name="T63" fmla="*/ 96 h 180"/>
                <a:gd name="T64" fmla="*/ 354 w 354"/>
                <a:gd name="T65" fmla="*/ 102 h 1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54"/>
                <a:gd name="T100" fmla="*/ 0 h 180"/>
                <a:gd name="T101" fmla="*/ 354 w 354"/>
                <a:gd name="T102" fmla="*/ 180 h 1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54" h="180">
                  <a:moveTo>
                    <a:pt x="354" y="96"/>
                  </a:moveTo>
                  <a:lnTo>
                    <a:pt x="312" y="96"/>
                  </a:lnTo>
                  <a:lnTo>
                    <a:pt x="306" y="108"/>
                  </a:lnTo>
                  <a:lnTo>
                    <a:pt x="264" y="96"/>
                  </a:lnTo>
                  <a:lnTo>
                    <a:pt x="228" y="108"/>
                  </a:lnTo>
                  <a:lnTo>
                    <a:pt x="210" y="138"/>
                  </a:lnTo>
                  <a:lnTo>
                    <a:pt x="210" y="114"/>
                  </a:lnTo>
                  <a:lnTo>
                    <a:pt x="186" y="132"/>
                  </a:lnTo>
                  <a:lnTo>
                    <a:pt x="186" y="114"/>
                  </a:lnTo>
                  <a:lnTo>
                    <a:pt x="162" y="180"/>
                  </a:lnTo>
                  <a:lnTo>
                    <a:pt x="150" y="180"/>
                  </a:lnTo>
                  <a:lnTo>
                    <a:pt x="150" y="162"/>
                  </a:lnTo>
                  <a:lnTo>
                    <a:pt x="138" y="162"/>
                  </a:lnTo>
                  <a:lnTo>
                    <a:pt x="144" y="138"/>
                  </a:lnTo>
                  <a:lnTo>
                    <a:pt x="126" y="120"/>
                  </a:lnTo>
                  <a:lnTo>
                    <a:pt x="12" y="96"/>
                  </a:lnTo>
                  <a:lnTo>
                    <a:pt x="0" y="84"/>
                  </a:lnTo>
                  <a:lnTo>
                    <a:pt x="132" y="0"/>
                  </a:lnTo>
                  <a:lnTo>
                    <a:pt x="138" y="6"/>
                  </a:lnTo>
                  <a:lnTo>
                    <a:pt x="102" y="42"/>
                  </a:lnTo>
                  <a:lnTo>
                    <a:pt x="102" y="60"/>
                  </a:lnTo>
                  <a:lnTo>
                    <a:pt x="120" y="42"/>
                  </a:lnTo>
                  <a:lnTo>
                    <a:pt x="114" y="54"/>
                  </a:lnTo>
                  <a:lnTo>
                    <a:pt x="138" y="48"/>
                  </a:lnTo>
                  <a:lnTo>
                    <a:pt x="162" y="72"/>
                  </a:lnTo>
                  <a:lnTo>
                    <a:pt x="198" y="78"/>
                  </a:lnTo>
                  <a:lnTo>
                    <a:pt x="228" y="54"/>
                  </a:lnTo>
                  <a:lnTo>
                    <a:pt x="288" y="42"/>
                  </a:lnTo>
                  <a:lnTo>
                    <a:pt x="288" y="66"/>
                  </a:lnTo>
                  <a:lnTo>
                    <a:pt x="330" y="60"/>
                  </a:lnTo>
                  <a:lnTo>
                    <a:pt x="330" y="78"/>
                  </a:lnTo>
                  <a:lnTo>
                    <a:pt x="354" y="96"/>
                  </a:lnTo>
                  <a:lnTo>
                    <a:pt x="354" y="102"/>
                  </a:lnTo>
                </a:path>
              </a:pathLst>
            </a:custGeom>
            <a:noFill/>
            <a:ln w="9525">
              <a:solidFill>
                <a:srgbClr val="000000"/>
              </a:solidFill>
              <a:prstDash val="solid"/>
              <a:round/>
              <a:headEnd/>
              <a:tailEnd/>
            </a:ln>
          </p:spPr>
          <p:txBody>
            <a:bodyPr/>
            <a:lstStyle/>
            <a:p>
              <a:endParaRPr lang="en-US"/>
            </a:p>
          </p:txBody>
        </p:sp>
        <p:sp>
          <p:nvSpPr>
            <p:cNvPr id="2113" name="Freeform 564"/>
            <p:cNvSpPr>
              <a:spLocks/>
            </p:cNvSpPr>
            <p:nvPr/>
          </p:nvSpPr>
          <p:spPr bwMode="auto">
            <a:xfrm>
              <a:off x="2853" y="1332"/>
              <a:ext cx="408" cy="450"/>
            </a:xfrm>
            <a:custGeom>
              <a:avLst/>
              <a:gdLst>
                <a:gd name="T0" fmla="*/ 330 w 408"/>
                <a:gd name="T1" fmla="*/ 444 h 450"/>
                <a:gd name="T2" fmla="*/ 36 w 408"/>
                <a:gd name="T3" fmla="*/ 450 h 450"/>
                <a:gd name="T4" fmla="*/ 36 w 408"/>
                <a:gd name="T5" fmla="*/ 312 h 450"/>
                <a:gd name="T6" fmla="*/ 18 w 408"/>
                <a:gd name="T7" fmla="*/ 288 h 450"/>
                <a:gd name="T8" fmla="*/ 30 w 408"/>
                <a:gd name="T9" fmla="*/ 264 h 450"/>
                <a:gd name="T10" fmla="*/ 30 w 408"/>
                <a:gd name="T11" fmla="*/ 258 h 450"/>
                <a:gd name="T12" fmla="*/ 0 w 408"/>
                <a:gd name="T13" fmla="*/ 30 h 450"/>
                <a:gd name="T14" fmla="*/ 108 w 408"/>
                <a:gd name="T15" fmla="*/ 30 h 450"/>
                <a:gd name="T16" fmla="*/ 108 w 408"/>
                <a:gd name="T17" fmla="*/ 0 h 450"/>
                <a:gd name="T18" fmla="*/ 120 w 408"/>
                <a:gd name="T19" fmla="*/ 0 h 450"/>
                <a:gd name="T20" fmla="*/ 132 w 408"/>
                <a:gd name="T21" fmla="*/ 48 h 450"/>
                <a:gd name="T22" fmla="*/ 174 w 408"/>
                <a:gd name="T23" fmla="*/ 54 h 450"/>
                <a:gd name="T24" fmla="*/ 180 w 408"/>
                <a:gd name="T25" fmla="*/ 66 h 450"/>
                <a:gd name="T26" fmla="*/ 222 w 408"/>
                <a:gd name="T27" fmla="*/ 54 h 450"/>
                <a:gd name="T28" fmla="*/ 240 w 408"/>
                <a:gd name="T29" fmla="*/ 60 h 450"/>
                <a:gd name="T30" fmla="*/ 234 w 408"/>
                <a:gd name="T31" fmla="*/ 66 h 450"/>
                <a:gd name="T32" fmla="*/ 246 w 408"/>
                <a:gd name="T33" fmla="*/ 66 h 450"/>
                <a:gd name="T34" fmla="*/ 252 w 408"/>
                <a:gd name="T35" fmla="*/ 84 h 450"/>
                <a:gd name="T36" fmla="*/ 270 w 408"/>
                <a:gd name="T37" fmla="*/ 72 h 450"/>
                <a:gd name="T38" fmla="*/ 294 w 408"/>
                <a:gd name="T39" fmla="*/ 96 h 450"/>
                <a:gd name="T40" fmla="*/ 330 w 408"/>
                <a:gd name="T41" fmla="*/ 78 h 450"/>
                <a:gd name="T42" fmla="*/ 342 w 408"/>
                <a:gd name="T43" fmla="*/ 90 h 450"/>
                <a:gd name="T44" fmla="*/ 408 w 408"/>
                <a:gd name="T45" fmla="*/ 90 h 450"/>
                <a:gd name="T46" fmla="*/ 342 w 408"/>
                <a:gd name="T47" fmla="*/ 132 h 450"/>
                <a:gd name="T48" fmla="*/ 270 w 408"/>
                <a:gd name="T49" fmla="*/ 198 h 450"/>
                <a:gd name="T50" fmla="*/ 264 w 408"/>
                <a:gd name="T51" fmla="*/ 204 h 450"/>
                <a:gd name="T52" fmla="*/ 264 w 408"/>
                <a:gd name="T53" fmla="*/ 252 h 450"/>
                <a:gd name="T54" fmla="*/ 240 w 408"/>
                <a:gd name="T55" fmla="*/ 264 h 450"/>
                <a:gd name="T56" fmla="*/ 228 w 408"/>
                <a:gd name="T57" fmla="*/ 288 h 450"/>
                <a:gd name="T58" fmla="*/ 246 w 408"/>
                <a:gd name="T59" fmla="*/ 300 h 450"/>
                <a:gd name="T60" fmla="*/ 240 w 408"/>
                <a:gd name="T61" fmla="*/ 354 h 450"/>
                <a:gd name="T62" fmla="*/ 318 w 408"/>
                <a:gd name="T63" fmla="*/ 408 h 450"/>
                <a:gd name="T64" fmla="*/ 330 w 408"/>
                <a:gd name="T65" fmla="*/ 444 h 4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8"/>
                <a:gd name="T100" fmla="*/ 0 h 450"/>
                <a:gd name="T101" fmla="*/ 408 w 408"/>
                <a:gd name="T102" fmla="*/ 450 h 45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8" h="450">
                  <a:moveTo>
                    <a:pt x="330" y="444"/>
                  </a:moveTo>
                  <a:lnTo>
                    <a:pt x="36" y="450"/>
                  </a:lnTo>
                  <a:lnTo>
                    <a:pt x="36" y="312"/>
                  </a:lnTo>
                  <a:lnTo>
                    <a:pt x="18" y="288"/>
                  </a:lnTo>
                  <a:lnTo>
                    <a:pt x="30" y="264"/>
                  </a:lnTo>
                  <a:lnTo>
                    <a:pt x="30" y="258"/>
                  </a:lnTo>
                  <a:lnTo>
                    <a:pt x="0" y="30"/>
                  </a:lnTo>
                  <a:lnTo>
                    <a:pt x="108" y="30"/>
                  </a:lnTo>
                  <a:lnTo>
                    <a:pt x="108" y="0"/>
                  </a:lnTo>
                  <a:lnTo>
                    <a:pt x="120" y="0"/>
                  </a:lnTo>
                  <a:lnTo>
                    <a:pt x="132" y="48"/>
                  </a:lnTo>
                  <a:lnTo>
                    <a:pt x="174" y="54"/>
                  </a:lnTo>
                  <a:lnTo>
                    <a:pt x="180" y="66"/>
                  </a:lnTo>
                  <a:lnTo>
                    <a:pt x="222" y="54"/>
                  </a:lnTo>
                  <a:lnTo>
                    <a:pt x="240" y="60"/>
                  </a:lnTo>
                  <a:lnTo>
                    <a:pt x="234" y="66"/>
                  </a:lnTo>
                  <a:lnTo>
                    <a:pt x="246" y="66"/>
                  </a:lnTo>
                  <a:lnTo>
                    <a:pt x="252" y="84"/>
                  </a:lnTo>
                  <a:lnTo>
                    <a:pt x="270" y="72"/>
                  </a:lnTo>
                  <a:lnTo>
                    <a:pt x="294" y="96"/>
                  </a:lnTo>
                  <a:lnTo>
                    <a:pt x="330" y="78"/>
                  </a:lnTo>
                  <a:lnTo>
                    <a:pt x="342" y="90"/>
                  </a:lnTo>
                  <a:lnTo>
                    <a:pt x="408" y="90"/>
                  </a:lnTo>
                  <a:lnTo>
                    <a:pt x="342" y="132"/>
                  </a:lnTo>
                  <a:lnTo>
                    <a:pt x="270" y="198"/>
                  </a:lnTo>
                  <a:lnTo>
                    <a:pt x="264" y="204"/>
                  </a:lnTo>
                  <a:lnTo>
                    <a:pt x="264" y="252"/>
                  </a:lnTo>
                  <a:lnTo>
                    <a:pt x="240" y="264"/>
                  </a:lnTo>
                  <a:lnTo>
                    <a:pt x="228" y="288"/>
                  </a:lnTo>
                  <a:lnTo>
                    <a:pt x="246" y="300"/>
                  </a:lnTo>
                  <a:lnTo>
                    <a:pt x="240" y="354"/>
                  </a:lnTo>
                  <a:lnTo>
                    <a:pt x="318" y="408"/>
                  </a:lnTo>
                  <a:lnTo>
                    <a:pt x="330" y="444"/>
                  </a:lnTo>
                  <a:close/>
                </a:path>
              </a:pathLst>
            </a:custGeom>
            <a:solidFill>
              <a:srgbClr val="E8D898"/>
            </a:solidFill>
            <a:ln w="9525">
              <a:solidFill>
                <a:srgbClr val="E8D898"/>
              </a:solidFill>
              <a:prstDash val="solid"/>
              <a:round/>
              <a:headEnd/>
              <a:tailEnd/>
            </a:ln>
          </p:spPr>
          <p:txBody>
            <a:bodyPr/>
            <a:lstStyle/>
            <a:p>
              <a:endParaRPr lang="en-US"/>
            </a:p>
          </p:txBody>
        </p:sp>
        <p:sp>
          <p:nvSpPr>
            <p:cNvPr id="2114" name="Freeform 565"/>
            <p:cNvSpPr>
              <a:spLocks/>
            </p:cNvSpPr>
            <p:nvPr/>
          </p:nvSpPr>
          <p:spPr bwMode="auto">
            <a:xfrm>
              <a:off x="2853" y="1332"/>
              <a:ext cx="408" cy="450"/>
            </a:xfrm>
            <a:custGeom>
              <a:avLst/>
              <a:gdLst>
                <a:gd name="T0" fmla="*/ 330 w 408"/>
                <a:gd name="T1" fmla="*/ 444 h 450"/>
                <a:gd name="T2" fmla="*/ 36 w 408"/>
                <a:gd name="T3" fmla="*/ 450 h 450"/>
                <a:gd name="T4" fmla="*/ 36 w 408"/>
                <a:gd name="T5" fmla="*/ 312 h 450"/>
                <a:gd name="T6" fmla="*/ 18 w 408"/>
                <a:gd name="T7" fmla="*/ 288 h 450"/>
                <a:gd name="T8" fmla="*/ 30 w 408"/>
                <a:gd name="T9" fmla="*/ 264 h 450"/>
                <a:gd name="T10" fmla="*/ 30 w 408"/>
                <a:gd name="T11" fmla="*/ 258 h 450"/>
                <a:gd name="T12" fmla="*/ 0 w 408"/>
                <a:gd name="T13" fmla="*/ 30 h 450"/>
                <a:gd name="T14" fmla="*/ 108 w 408"/>
                <a:gd name="T15" fmla="*/ 30 h 450"/>
                <a:gd name="T16" fmla="*/ 108 w 408"/>
                <a:gd name="T17" fmla="*/ 0 h 450"/>
                <a:gd name="T18" fmla="*/ 120 w 408"/>
                <a:gd name="T19" fmla="*/ 0 h 450"/>
                <a:gd name="T20" fmla="*/ 132 w 408"/>
                <a:gd name="T21" fmla="*/ 48 h 450"/>
                <a:gd name="T22" fmla="*/ 174 w 408"/>
                <a:gd name="T23" fmla="*/ 54 h 450"/>
                <a:gd name="T24" fmla="*/ 180 w 408"/>
                <a:gd name="T25" fmla="*/ 66 h 450"/>
                <a:gd name="T26" fmla="*/ 222 w 408"/>
                <a:gd name="T27" fmla="*/ 54 h 450"/>
                <a:gd name="T28" fmla="*/ 240 w 408"/>
                <a:gd name="T29" fmla="*/ 60 h 450"/>
                <a:gd name="T30" fmla="*/ 234 w 408"/>
                <a:gd name="T31" fmla="*/ 66 h 450"/>
                <a:gd name="T32" fmla="*/ 246 w 408"/>
                <a:gd name="T33" fmla="*/ 66 h 450"/>
                <a:gd name="T34" fmla="*/ 252 w 408"/>
                <a:gd name="T35" fmla="*/ 84 h 450"/>
                <a:gd name="T36" fmla="*/ 270 w 408"/>
                <a:gd name="T37" fmla="*/ 72 h 450"/>
                <a:gd name="T38" fmla="*/ 294 w 408"/>
                <a:gd name="T39" fmla="*/ 96 h 450"/>
                <a:gd name="T40" fmla="*/ 330 w 408"/>
                <a:gd name="T41" fmla="*/ 78 h 450"/>
                <a:gd name="T42" fmla="*/ 342 w 408"/>
                <a:gd name="T43" fmla="*/ 90 h 450"/>
                <a:gd name="T44" fmla="*/ 408 w 408"/>
                <a:gd name="T45" fmla="*/ 90 h 450"/>
                <a:gd name="T46" fmla="*/ 342 w 408"/>
                <a:gd name="T47" fmla="*/ 132 h 450"/>
                <a:gd name="T48" fmla="*/ 270 w 408"/>
                <a:gd name="T49" fmla="*/ 198 h 450"/>
                <a:gd name="T50" fmla="*/ 264 w 408"/>
                <a:gd name="T51" fmla="*/ 204 h 450"/>
                <a:gd name="T52" fmla="*/ 264 w 408"/>
                <a:gd name="T53" fmla="*/ 252 h 450"/>
                <a:gd name="T54" fmla="*/ 240 w 408"/>
                <a:gd name="T55" fmla="*/ 264 h 450"/>
                <a:gd name="T56" fmla="*/ 228 w 408"/>
                <a:gd name="T57" fmla="*/ 288 h 450"/>
                <a:gd name="T58" fmla="*/ 246 w 408"/>
                <a:gd name="T59" fmla="*/ 300 h 450"/>
                <a:gd name="T60" fmla="*/ 240 w 408"/>
                <a:gd name="T61" fmla="*/ 354 h 450"/>
                <a:gd name="T62" fmla="*/ 318 w 408"/>
                <a:gd name="T63" fmla="*/ 408 h 450"/>
                <a:gd name="T64" fmla="*/ 330 w 408"/>
                <a:gd name="T65" fmla="*/ 444 h 450"/>
                <a:gd name="T66" fmla="*/ 330 w 408"/>
                <a:gd name="T67" fmla="*/ 450 h 45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08"/>
                <a:gd name="T103" fmla="*/ 0 h 450"/>
                <a:gd name="T104" fmla="*/ 408 w 408"/>
                <a:gd name="T105" fmla="*/ 450 h 45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08" h="450">
                  <a:moveTo>
                    <a:pt x="330" y="444"/>
                  </a:moveTo>
                  <a:lnTo>
                    <a:pt x="36" y="450"/>
                  </a:lnTo>
                  <a:lnTo>
                    <a:pt x="36" y="312"/>
                  </a:lnTo>
                  <a:lnTo>
                    <a:pt x="18" y="288"/>
                  </a:lnTo>
                  <a:lnTo>
                    <a:pt x="30" y="264"/>
                  </a:lnTo>
                  <a:lnTo>
                    <a:pt x="30" y="258"/>
                  </a:lnTo>
                  <a:lnTo>
                    <a:pt x="0" y="30"/>
                  </a:lnTo>
                  <a:lnTo>
                    <a:pt x="108" y="30"/>
                  </a:lnTo>
                  <a:lnTo>
                    <a:pt x="108" y="0"/>
                  </a:lnTo>
                  <a:lnTo>
                    <a:pt x="120" y="0"/>
                  </a:lnTo>
                  <a:lnTo>
                    <a:pt x="132" y="48"/>
                  </a:lnTo>
                  <a:lnTo>
                    <a:pt x="174" y="54"/>
                  </a:lnTo>
                  <a:lnTo>
                    <a:pt x="180" y="66"/>
                  </a:lnTo>
                  <a:lnTo>
                    <a:pt x="222" y="54"/>
                  </a:lnTo>
                  <a:lnTo>
                    <a:pt x="240" y="60"/>
                  </a:lnTo>
                  <a:lnTo>
                    <a:pt x="234" y="66"/>
                  </a:lnTo>
                  <a:lnTo>
                    <a:pt x="246" y="66"/>
                  </a:lnTo>
                  <a:lnTo>
                    <a:pt x="252" y="84"/>
                  </a:lnTo>
                  <a:lnTo>
                    <a:pt x="270" y="72"/>
                  </a:lnTo>
                  <a:lnTo>
                    <a:pt x="294" y="96"/>
                  </a:lnTo>
                  <a:lnTo>
                    <a:pt x="330" y="78"/>
                  </a:lnTo>
                  <a:lnTo>
                    <a:pt x="342" y="90"/>
                  </a:lnTo>
                  <a:lnTo>
                    <a:pt x="408" y="90"/>
                  </a:lnTo>
                  <a:lnTo>
                    <a:pt x="342" y="132"/>
                  </a:lnTo>
                  <a:lnTo>
                    <a:pt x="270" y="198"/>
                  </a:lnTo>
                  <a:lnTo>
                    <a:pt x="264" y="204"/>
                  </a:lnTo>
                  <a:lnTo>
                    <a:pt x="264" y="252"/>
                  </a:lnTo>
                  <a:lnTo>
                    <a:pt x="240" y="264"/>
                  </a:lnTo>
                  <a:lnTo>
                    <a:pt x="228" y="288"/>
                  </a:lnTo>
                  <a:lnTo>
                    <a:pt x="246" y="300"/>
                  </a:lnTo>
                  <a:lnTo>
                    <a:pt x="240" y="354"/>
                  </a:lnTo>
                  <a:lnTo>
                    <a:pt x="318" y="408"/>
                  </a:lnTo>
                  <a:lnTo>
                    <a:pt x="330" y="444"/>
                  </a:lnTo>
                  <a:lnTo>
                    <a:pt x="330" y="450"/>
                  </a:lnTo>
                </a:path>
              </a:pathLst>
            </a:custGeom>
            <a:noFill/>
            <a:ln w="9525">
              <a:solidFill>
                <a:srgbClr val="000000"/>
              </a:solidFill>
              <a:prstDash val="solid"/>
              <a:round/>
              <a:headEnd/>
              <a:tailEnd/>
            </a:ln>
          </p:spPr>
          <p:txBody>
            <a:bodyPr/>
            <a:lstStyle/>
            <a:p>
              <a:endParaRPr lang="en-US"/>
            </a:p>
          </p:txBody>
        </p:sp>
        <p:sp>
          <p:nvSpPr>
            <p:cNvPr id="2115" name="Freeform 566"/>
            <p:cNvSpPr>
              <a:spLocks/>
            </p:cNvSpPr>
            <p:nvPr/>
          </p:nvSpPr>
          <p:spPr bwMode="auto">
            <a:xfrm>
              <a:off x="3207" y="2430"/>
              <a:ext cx="216" cy="378"/>
            </a:xfrm>
            <a:custGeom>
              <a:avLst/>
              <a:gdLst>
                <a:gd name="T0" fmla="*/ 216 w 216"/>
                <a:gd name="T1" fmla="*/ 360 h 378"/>
                <a:gd name="T2" fmla="*/ 156 w 216"/>
                <a:gd name="T3" fmla="*/ 366 h 378"/>
                <a:gd name="T4" fmla="*/ 138 w 216"/>
                <a:gd name="T5" fmla="*/ 378 h 378"/>
                <a:gd name="T6" fmla="*/ 120 w 216"/>
                <a:gd name="T7" fmla="*/ 342 h 378"/>
                <a:gd name="T8" fmla="*/ 120 w 216"/>
                <a:gd name="T9" fmla="*/ 318 h 378"/>
                <a:gd name="T10" fmla="*/ 0 w 216"/>
                <a:gd name="T11" fmla="*/ 324 h 378"/>
                <a:gd name="T12" fmla="*/ 6 w 216"/>
                <a:gd name="T13" fmla="*/ 276 h 378"/>
                <a:gd name="T14" fmla="*/ 36 w 216"/>
                <a:gd name="T15" fmla="*/ 234 h 378"/>
                <a:gd name="T16" fmla="*/ 24 w 216"/>
                <a:gd name="T17" fmla="*/ 228 h 378"/>
                <a:gd name="T18" fmla="*/ 42 w 216"/>
                <a:gd name="T19" fmla="*/ 222 h 378"/>
                <a:gd name="T20" fmla="*/ 24 w 216"/>
                <a:gd name="T21" fmla="*/ 204 h 378"/>
                <a:gd name="T22" fmla="*/ 30 w 216"/>
                <a:gd name="T23" fmla="*/ 198 h 378"/>
                <a:gd name="T24" fmla="*/ 24 w 216"/>
                <a:gd name="T25" fmla="*/ 198 h 378"/>
                <a:gd name="T26" fmla="*/ 24 w 216"/>
                <a:gd name="T27" fmla="*/ 174 h 378"/>
                <a:gd name="T28" fmla="*/ 18 w 216"/>
                <a:gd name="T29" fmla="*/ 168 h 378"/>
                <a:gd name="T30" fmla="*/ 30 w 216"/>
                <a:gd name="T31" fmla="*/ 150 h 378"/>
                <a:gd name="T32" fmla="*/ 18 w 216"/>
                <a:gd name="T33" fmla="*/ 144 h 378"/>
                <a:gd name="T34" fmla="*/ 24 w 216"/>
                <a:gd name="T35" fmla="*/ 132 h 378"/>
                <a:gd name="T36" fmla="*/ 18 w 216"/>
                <a:gd name="T37" fmla="*/ 132 h 378"/>
                <a:gd name="T38" fmla="*/ 12 w 216"/>
                <a:gd name="T39" fmla="*/ 114 h 378"/>
                <a:gd name="T40" fmla="*/ 24 w 216"/>
                <a:gd name="T41" fmla="*/ 114 h 378"/>
                <a:gd name="T42" fmla="*/ 24 w 216"/>
                <a:gd name="T43" fmla="*/ 90 h 378"/>
                <a:gd name="T44" fmla="*/ 54 w 216"/>
                <a:gd name="T45" fmla="*/ 54 h 378"/>
                <a:gd name="T46" fmla="*/ 54 w 216"/>
                <a:gd name="T47" fmla="*/ 30 h 378"/>
                <a:gd name="T48" fmla="*/ 72 w 216"/>
                <a:gd name="T49" fmla="*/ 6 h 378"/>
                <a:gd name="T50" fmla="*/ 204 w 216"/>
                <a:gd name="T51" fmla="*/ 0 h 378"/>
                <a:gd name="T52" fmla="*/ 204 w 216"/>
                <a:gd name="T53" fmla="*/ 246 h 378"/>
                <a:gd name="T54" fmla="*/ 216 w 216"/>
                <a:gd name="T55" fmla="*/ 330 h 378"/>
                <a:gd name="T56" fmla="*/ 216 w 216"/>
                <a:gd name="T57" fmla="*/ 360 h 37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16"/>
                <a:gd name="T88" fmla="*/ 0 h 378"/>
                <a:gd name="T89" fmla="*/ 216 w 216"/>
                <a:gd name="T90" fmla="*/ 378 h 37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16" h="378">
                  <a:moveTo>
                    <a:pt x="216" y="360"/>
                  </a:moveTo>
                  <a:lnTo>
                    <a:pt x="156" y="366"/>
                  </a:lnTo>
                  <a:lnTo>
                    <a:pt x="138" y="378"/>
                  </a:lnTo>
                  <a:lnTo>
                    <a:pt x="120" y="342"/>
                  </a:lnTo>
                  <a:lnTo>
                    <a:pt x="120" y="318"/>
                  </a:lnTo>
                  <a:lnTo>
                    <a:pt x="0" y="324"/>
                  </a:lnTo>
                  <a:lnTo>
                    <a:pt x="6" y="276"/>
                  </a:lnTo>
                  <a:lnTo>
                    <a:pt x="36" y="234"/>
                  </a:lnTo>
                  <a:lnTo>
                    <a:pt x="24" y="228"/>
                  </a:lnTo>
                  <a:lnTo>
                    <a:pt x="42" y="222"/>
                  </a:lnTo>
                  <a:lnTo>
                    <a:pt x="24" y="204"/>
                  </a:lnTo>
                  <a:lnTo>
                    <a:pt x="30" y="198"/>
                  </a:lnTo>
                  <a:lnTo>
                    <a:pt x="24" y="198"/>
                  </a:lnTo>
                  <a:lnTo>
                    <a:pt x="24" y="174"/>
                  </a:lnTo>
                  <a:lnTo>
                    <a:pt x="18" y="168"/>
                  </a:lnTo>
                  <a:lnTo>
                    <a:pt x="30" y="150"/>
                  </a:lnTo>
                  <a:lnTo>
                    <a:pt x="18" y="144"/>
                  </a:lnTo>
                  <a:lnTo>
                    <a:pt x="24" y="132"/>
                  </a:lnTo>
                  <a:lnTo>
                    <a:pt x="18" y="132"/>
                  </a:lnTo>
                  <a:lnTo>
                    <a:pt x="12" y="114"/>
                  </a:lnTo>
                  <a:lnTo>
                    <a:pt x="24" y="114"/>
                  </a:lnTo>
                  <a:lnTo>
                    <a:pt x="24" y="90"/>
                  </a:lnTo>
                  <a:lnTo>
                    <a:pt x="54" y="54"/>
                  </a:lnTo>
                  <a:lnTo>
                    <a:pt x="54" y="30"/>
                  </a:lnTo>
                  <a:lnTo>
                    <a:pt x="72" y="6"/>
                  </a:lnTo>
                  <a:lnTo>
                    <a:pt x="204" y="0"/>
                  </a:lnTo>
                  <a:lnTo>
                    <a:pt x="204" y="246"/>
                  </a:lnTo>
                  <a:lnTo>
                    <a:pt x="216" y="330"/>
                  </a:lnTo>
                  <a:lnTo>
                    <a:pt x="216" y="360"/>
                  </a:lnTo>
                  <a:close/>
                </a:path>
              </a:pathLst>
            </a:custGeom>
            <a:solidFill>
              <a:srgbClr val="FFAA00"/>
            </a:solidFill>
            <a:ln w="9525">
              <a:solidFill>
                <a:srgbClr val="FFAA00"/>
              </a:solidFill>
              <a:prstDash val="solid"/>
              <a:round/>
              <a:headEnd/>
              <a:tailEnd/>
            </a:ln>
          </p:spPr>
          <p:txBody>
            <a:bodyPr/>
            <a:lstStyle/>
            <a:p>
              <a:endParaRPr lang="en-US"/>
            </a:p>
          </p:txBody>
        </p:sp>
        <p:sp>
          <p:nvSpPr>
            <p:cNvPr id="2116" name="Freeform 567"/>
            <p:cNvSpPr>
              <a:spLocks/>
            </p:cNvSpPr>
            <p:nvPr/>
          </p:nvSpPr>
          <p:spPr bwMode="auto">
            <a:xfrm>
              <a:off x="3207" y="2430"/>
              <a:ext cx="216" cy="378"/>
            </a:xfrm>
            <a:custGeom>
              <a:avLst/>
              <a:gdLst>
                <a:gd name="T0" fmla="*/ 216 w 216"/>
                <a:gd name="T1" fmla="*/ 360 h 378"/>
                <a:gd name="T2" fmla="*/ 156 w 216"/>
                <a:gd name="T3" fmla="*/ 366 h 378"/>
                <a:gd name="T4" fmla="*/ 138 w 216"/>
                <a:gd name="T5" fmla="*/ 378 h 378"/>
                <a:gd name="T6" fmla="*/ 120 w 216"/>
                <a:gd name="T7" fmla="*/ 342 h 378"/>
                <a:gd name="T8" fmla="*/ 120 w 216"/>
                <a:gd name="T9" fmla="*/ 318 h 378"/>
                <a:gd name="T10" fmla="*/ 0 w 216"/>
                <a:gd name="T11" fmla="*/ 324 h 378"/>
                <a:gd name="T12" fmla="*/ 6 w 216"/>
                <a:gd name="T13" fmla="*/ 276 h 378"/>
                <a:gd name="T14" fmla="*/ 36 w 216"/>
                <a:gd name="T15" fmla="*/ 234 h 378"/>
                <a:gd name="T16" fmla="*/ 24 w 216"/>
                <a:gd name="T17" fmla="*/ 228 h 378"/>
                <a:gd name="T18" fmla="*/ 42 w 216"/>
                <a:gd name="T19" fmla="*/ 222 h 378"/>
                <a:gd name="T20" fmla="*/ 24 w 216"/>
                <a:gd name="T21" fmla="*/ 204 h 378"/>
                <a:gd name="T22" fmla="*/ 30 w 216"/>
                <a:gd name="T23" fmla="*/ 198 h 378"/>
                <a:gd name="T24" fmla="*/ 24 w 216"/>
                <a:gd name="T25" fmla="*/ 198 h 378"/>
                <a:gd name="T26" fmla="*/ 24 w 216"/>
                <a:gd name="T27" fmla="*/ 174 h 378"/>
                <a:gd name="T28" fmla="*/ 18 w 216"/>
                <a:gd name="T29" fmla="*/ 168 h 378"/>
                <a:gd name="T30" fmla="*/ 30 w 216"/>
                <a:gd name="T31" fmla="*/ 150 h 378"/>
                <a:gd name="T32" fmla="*/ 18 w 216"/>
                <a:gd name="T33" fmla="*/ 144 h 378"/>
                <a:gd name="T34" fmla="*/ 24 w 216"/>
                <a:gd name="T35" fmla="*/ 132 h 378"/>
                <a:gd name="T36" fmla="*/ 18 w 216"/>
                <a:gd name="T37" fmla="*/ 132 h 378"/>
                <a:gd name="T38" fmla="*/ 12 w 216"/>
                <a:gd name="T39" fmla="*/ 114 h 378"/>
                <a:gd name="T40" fmla="*/ 24 w 216"/>
                <a:gd name="T41" fmla="*/ 114 h 378"/>
                <a:gd name="T42" fmla="*/ 24 w 216"/>
                <a:gd name="T43" fmla="*/ 90 h 378"/>
                <a:gd name="T44" fmla="*/ 54 w 216"/>
                <a:gd name="T45" fmla="*/ 54 h 378"/>
                <a:gd name="T46" fmla="*/ 54 w 216"/>
                <a:gd name="T47" fmla="*/ 30 h 378"/>
                <a:gd name="T48" fmla="*/ 72 w 216"/>
                <a:gd name="T49" fmla="*/ 6 h 378"/>
                <a:gd name="T50" fmla="*/ 204 w 216"/>
                <a:gd name="T51" fmla="*/ 0 h 378"/>
                <a:gd name="T52" fmla="*/ 204 w 216"/>
                <a:gd name="T53" fmla="*/ 246 h 378"/>
                <a:gd name="T54" fmla="*/ 216 w 216"/>
                <a:gd name="T55" fmla="*/ 330 h 378"/>
                <a:gd name="T56" fmla="*/ 216 w 216"/>
                <a:gd name="T57" fmla="*/ 360 h 378"/>
                <a:gd name="T58" fmla="*/ 216 w 216"/>
                <a:gd name="T59" fmla="*/ 366 h 37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6"/>
                <a:gd name="T91" fmla="*/ 0 h 378"/>
                <a:gd name="T92" fmla="*/ 216 w 216"/>
                <a:gd name="T93" fmla="*/ 378 h 37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6" h="378">
                  <a:moveTo>
                    <a:pt x="216" y="360"/>
                  </a:moveTo>
                  <a:lnTo>
                    <a:pt x="156" y="366"/>
                  </a:lnTo>
                  <a:lnTo>
                    <a:pt x="138" y="378"/>
                  </a:lnTo>
                  <a:lnTo>
                    <a:pt x="120" y="342"/>
                  </a:lnTo>
                  <a:lnTo>
                    <a:pt x="120" y="318"/>
                  </a:lnTo>
                  <a:lnTo>
                    <a:pt x="0" y="324"/>
                  </a:lnTo>
                  <a:lnTo>
                    <a:pt x="6" y="276"/>
                  </a:lnTo>
                  <a:lnTo>
                    <a:pt x="36" y="234"/>
                  </a:lnTo>
                  <a:lnTo>
                    <a:pt x="24" y="228"/>
                  </a:lnTo>
                  <a:lnTo>
                    <a:pt x="42" y="222"/>
                  </a:lnTo>
                  <a:lnTo>
                    <a:pt x="24" y="204"/>
                  </a:lnTo>
                  <a:lnTo>
                    <a:pt x="30" y="198"/>
                  </a:lnTo>
                  <a:lnTo>
                    <a:pt x="24" y="198"/>
                  </a:lnTo>
                  <a:lnTo>
                    <a:pt x="24" y="174"/>
                  </a:lnTo>
                  <a:lnTo>
                    <a:pt x="18" y="168"/>
                  </a:lnTo>
                  <a:lnTo>
                    <a:pt x="30" y="150"/>
                  </a:lnTo>
                  <a:lnTo>
                    <a:pt x="18" y="144"/>
                  </a:lnTo>
                  <a:lnTo>
                    <a:pt x="24" y="132"/>
                  </a:lnTo>
                  <a:lnTo>
                    <a:pt x="18" y="132"/>
                  </a:lnTo>
                  <a:lnTo>
                    <a:pt x="12" y="114"/>
                  </a:lnTo>
                  <a:lnTo>
                    <a:pt x="24" y="114"/>
                  </a:lnTo>
                  <a:lnTo>
                    <a:pt x="24" y="90"/>
                  </a:lnTo>
                  <a:lnTo>
                    <a:pt x="54" y="54"/>
                  </a:lnTo>
                  <a:lnTo>
                    <a:pt x="54" y="30"/>
                  </a:lnTo>
                  <a:lnTo>
                    <a:pt x="72" y="6"/>
                  </a:lnTo>
                  <a:lnTo>
                    <a:pt x="204" y="0"/>
                  </a:lnTo>
                  <a:lnTo>
                    <a:pt x="204" y="246"/>
                  </a:lnTo>
                  <a:lnTo>
                    <a:pt x="216" y="330"/>
                  </a:lnTo>
                  <a:lnTo>
                    <a:pt x="216" y="360"/>
                  </a:lnTo>
                  <a:lnTo>
                    <a:pt x="216" y="366"/>
                  </a:lnTo>
                </a:path>
              </a:pathLst>
            </a:custGeom>
            <a:noFill/>
            <a:ln w="9525">
              <a:solidFill>
                <a:srgbClr val="000000"/>
              </a:solidFill>
              <a:prstDash val="solid"/>
              <a:round/>
              <a:headEnd/>
              <a:tailEnd/>
            </a:ln>
          </p:spPr>
          <p:txBody>
            <a:bodyPr/>
            <a:lstStyle/>
            <a:p>
              <a:endParaRPr lang="en-US"/>
            </a:p>
          </p:txBody>
        </p:sp>
        <p:sp>
          <p:nvSpPr>
            <p:cNvPr id="2117" name="Freeform 568"/>
            <p:cNvSpPr>
              <a:spLocks/>
            </p:cNvSpPr>
            <p:nvPr/>
          </p:nvSpPr>
          <p:spPr bwMode="auto">
            <a:xfrm>
              <a:off x="2931" y="2004"/>
              <a:ext cx="408" cy="354"/>
            </a:xfrm>
            <a:custGeom>
              <a:avLst/>
              <a:gdLst>
                <a:gd name="T0" fmla="*/ 378 w 408"/>
                <a:gd name="T1" fmla="*/ 354 h 354"/>
                <a:gd name="T2" fmla="*/ 336 w 408"/>
                <a:gd name="T3" fmla="*/ 354 h 354"/>
                <a:gd name="T4" fmla="*/ 354 w 408"/>
                <a:gd name="T5" fmla="*/ 336 h 354"/>
                <a:gd name="T6" fmla="*/ 348 w 408"/>
                <a:gd name="T7" fmla="*/ 318 h 354"/>
                <a:gd name="T8" fmla="*/ 66 w 408"/>
                <a:gd name="T9" fmla="*/ 324 h 354"/>
                <a:gd name="T10" fmla="*/ 66 w 408"/>
                <a:gd name="T11" fmla="*/ 120 h 354"/>
                <a:gd name="T12" fmla="*/ 36 w 408"/>
                <a:gd name="T13" fmla="*/ 90 h 354"/>
                <a:gd name="T14" fmla="*/ 48 w 408"/>
                <a:gd name="T15" fmla="*/ 66 h 354"/>
                <a:gd name="T16" fmla="*/ 24 w 408"/>
                <a:gd name="T17" fmla="*/ 54 h 354"/>
                <a:gd name="T18" fmla="*/ 0 w 408"/>
                <a:gd name="T19" fmla="*/ 6 h 354"/>
                <a:gd name="T20" fmla="*/ 234 w 408"/>
                <a:gd name="T21" fmla="*/ 0 h 354"/>
                <a:gd name="T22" fmla="*/ 252 w 408"/>
                <a:gd name="T23" fmla="*/ 18 h 354"/>
                <a:gd name="T24" fmla="*/ 252 w 408"/>
                <a:gd name="T25" fmla="*/ 60 h 354"/>
                <a:gd name="T26" fmla="*/ 270 w 408"/>
                <a:gd name="T27" fmla="*/ 78 h 354"/>
                <a:gd name="T28" fmla="*/ 294 w 408"/>
                <a:gd name="T29" fmla="*/ 102 h 354"/>
                <a:gd name="T30" fmla="*/ 306 w 408"/>
                <a:gd name="T31" fmla="*/ 132 h 354"/>
                <a:gd name="T32" fmla="*/ 318 w 408"/>
                <a:gd name="T33" fmla="*/ 126 h 354"/>
                <a:gd name="T34" fmla="*/ 336 w 408"/>
                <a:gd name="T35" fmla="*/ 132 h 354"/>
                <a:gd name="T36" fmla="*/ 324 w 408"/>
                <a:gd name="T37" fmla="*/ 186 h 354"/>
                <a:gd name="T38" fmla="*/ 378 w 408"/>
                <a:gd name="T39" fmla="*/ 222 h 354"/>
                <a:gd name="T40" fmla="*/ 384 w 408"/>
                <a:gd name="T41" fmla="*/ 252 h 354"/>
                <a:gd name="T42" fmla="*/ 402 w 408"/>
                <a:gd name="T43" fmla="*/ 276 h 354"/>
                <a:gd name="T44" fmla="*/ 408 w 408"/>
                <a:gd name="T45" fmla="*/ 306 h 354"/>
                <a:gd name="T46" fmla="*/ 396 w 408"/>
                <a:gd name="T47" fmla="*/ 306 h 354"/>
                <a:gd name="T48" fmla="*/ 390 w 408"/>
                <a:gd name="T49" fmla="*/ 312 h 354"/>
                <a:gd name="T50" fmla="*/ 384 w 408"/>
                <a:gd name="T51" fmla="*/ 306 h 354"/>
                <a:gd name="T52" fmla="*/ 378 w 408"/>
                <a:gd name="T53" fmla="*/ 354 h 35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08"/>
                <a:gd name="T82" fmla="*/ 0 h 354"/>
                <a:gd name="T83" fmla="*/ 408 w 408"/>
                <a:gd name="T84" fmla="*/ 354 h 35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08" h="354">
                  <a:moveTo>
                    <a:pt x="378" y="354"/>
                  </a:moveTo>
                  <a:lnTo>
                    <a:pt x="336" y="354"/>
                  </a:lnTo>
                  <a:lnTo>
                    <a:pt x="354" y="336"/>
                  </a:lnTo>
                  <a:lnTo>
                    <a:pt x="348" y="318"/>
                  </a:lnTo>
                  <a:lnTo>
                    <a:pt x="66" y="324"/>
                  </a:lnTo>
                  <a:lnTo>
                    <a:pt x="66" y="120"/>
                  </a:lnTo>
                  <a:lnTo>
                    <a:pt x="36" y="90"/>
                  </a:lnTo>
                  <a:lnTo>
                    <a:pt x="48" y="66"/>
                  </a:lnTo>
                  <a:lnTo>
                    <a:pt x="24" y="54"/>
                  </a:lnTo>
                  <a:lnTo>
                    <a:pt x="0" y="6"/>
                  </a:lnTo>
                  <a:lnTo>
                    <a:pt x="234" y="0"/>
                  </a:lnTo>
                  <a:lnTo>
                    <a:pt x="252" y="18"/>
                  </a:lnTo>
                  <a:lnTo>
                    <a:pt x="252" y="60"/>
                  </a:lnTo>
                  <a:lnTo>
                    <a:pt x="270" y="78"/>
                  </a:lnTo>
                  <a:lnTo>
                    <a:pt x="294" y="102"/>
                  </a:lnTo>
                  <a:lnTo>
                    <a:pt x="306" y="132"/>
                  </a:lnTo>
                  <a:lnTo>
                    <a:pt x="318" y="126"/>
                  </a:lnTo>
                  <a:lnTo>
                    <a:pt x="336" y="132"/>
                  </a:lnTo>
                  <a:lnTo>
                    <a:pt x="324" y="186"/>
                  </a:lnTo>
                  <a:lnTo>
                    <a:pt x="378" y="222"/>
                  </a:lnTo>
                  <a:lnTo>
                    <a:pt x="384" y="252"/>
                  </a:lnTo>
                  <a:lnTo>
                    <a:pt x="402" y="276"/>
                  </a:lnTo>
                  <a:lnTo>
                    <a:pt x="408" y="306"/>
                  </a:lnTo>
                  <a:lnTo>
                    <a:pt x="396" y="306"/>
                  </a:lnTo>
                  <a:lnTo>
                    <a:pt x="390" y="312"/>
                  </a:lnTo>
                  <a:lnTo>
                    <a:pt x="384" y="306"/>
                  </a:lnTo>
                  <a:lnTo>
                    <a:pt x="378" y="354"/>
                  </a:lnTo>
                  <a:close/>
                </a:path>
              </a:pathLst>
            </a:custGeom>
            <a:solidFill>
              <a:srgbClr val="FFAA00"/>
            </a:solidFill>
            <a:ln w="9525">
              <a:solidFill>
                <a:srgbClr val="FFAA00"/>
              </a:solidFill>
              <a:prstDash val="solid"/>
              <a:round/>
              <a:headEnd/>
              <a:tailEnd/>
            </a:ln>
          </p:spPr>
          <p:txBody>
            <a:bodyPr/>
            <a:lstStyle/>
            <a:p>
              <a:endParaRPr lang="en-US"/>
            </a:p>
          </p:txBody>
        </p:sp>
        <p:sp>
          <p:nvSpPr>
            <p:cNvPr id="2118" name="Freeform 569"/>
            <p:cNvSpPr>
              <a:spLocks/>
            </p:cNvSpPr>
            <p:nvPr/>
          </p:nvSpPr>
          <p:spPr bwMode="auto">
            <a:xfrm>
              <a:off x="2931" y="2004"/>
              <a:ext cx="408" cy="360"/>
            </a:xfrm>
            <a:custGeom>
              <a:avLst/>
              <a:gdLst>
                <a:gd name="T0" fmla="*/ 378 w 408"/>
                <a:gd name="T1" fmla="*/ 354 h 360"/>
                <a:gd name="T2" fmla="*/ 336 w 408"/>
                <a:gd name="T3" fmla="*/ 354 h 360"/>
                <a:gd name="T4" fmla="*/ 354 w 408"/>
                <a:gd name="T5" fmla="*/ 336 h 360"/>
                <a:gd name="T6" fmla="*/ 348 w 408"/>
                <a:gd name="T7" fmla="*/ 318 h 360"/>
                <a:gd name="T8" fmla="*/ 66 w 408"/>
                <a:gd name="T9" fmla="*/ 324 h 360"/>
                <a:gd name="T10" fmla="*/ 66 w 408"/>
                <a:gd name="T11" fmla="*/ 120 h 360"/>
                <a:gd name="T12" fmla="*/ 36 w 408"/>
                <a:gd name="T13" fmla="*/ 90 h 360"/>
                <a:gd name="T14" fmla="*/ 48 w 408"/>
                <a:gd name="T15" fmla="*/ 66 h 360"/>
                <a:gd name="T16" fmla="*/ 24 w 408"/>
                <a:gd name="T17" fmla="*/ 54 h 360"/>
                <a:gd name="T18" fmla="*/ 0 w 408"/>
                <a:gd name="T19" fmla="*/ 6 h 360"/>
                <a:gd name="T20" fmla="*/ 234 w 408"/>
                <a:gd name="T21" fmla="*/ 0 h 360"/>
                <a:gd name="T22" fmla="*/ 252 w 408"/>
                <a:gd name="T23" fmla="*/ 18 h 360"/>
                <a:gd name="T24" fmla="*/ 252 w 408"/>
                <a:gd name="T25" fmla="*/ 60 h 360"/>
                <a:gd name="T26" fmla="*/ 270 w 408"/>
                <a:gd name="T27" fmla="*/ 78 h 360"/>
                <a:gd name="T28" fmla="*/ 294 w 408"/>
                <a:gd name="T29" fmla="*/ 102 h 360"/>
                <a:gd name="T30" fmla="*/ 306 w 408"/>
                <a:gd name="T31" fmla="*/ 132 h 360"/>
                <a:gd name="T32" fmla="*/ 318 w 408"/>
                <a:gd name="T33" fmla="*/ 126 h 360"/>
                <a:gd name="T34" fmla="*/ 336 w 408"/>
                <a:gd name="T35" fmla="*/ 132 h 360"/>
                <a:gd name="T36" fmla="*/ 324 w 408"/>
                <a:gd name="T37" fmla="*/ 186 h 360"/>
                <a:gd name="T38" fmla="*/ 378 w 408"/>
                <a:gd name="T39" fmla="*/ 222 h 360"/>
                <a:gd name="T40" fmla="*/ 384 w 408"/>
                <a:gd name="T41" fmla="*/ 252 h 360"/>
                <a:gd name="T42" fmla="*/ 402 w 408"/>
                <a:gd name="T43" fmla="*/ 276 h 360"/>
                <a:gd name="T44" fmla="*/ 408 w 408"/>
                <a:gd name="T45" fmla="*/ 306 h 360"/>
                <a:gd name="T46" fmla="*/ 396 w 408"/>
                <a:gd name="T47" fmla="*/ 306 h 360"/>
                <a:gd name="T48" fmla="*/ 390 w 408"/>
                <a:gd name="T49" fmla="*/ 312 h 360"/>
                <a:gd name="T50" fmla="*/ 384 w 408"/>
                <a:gd name="T51" fmla="*/ 306 h 360"/>
                <a:gd name="T52" fmla="*/ 378 w 408"/>
                <a:gd name="T53" fmla="*/ 354 h 360"/>
                <a:gd name="T54" fmla="*/ 378 w 408"/>
                <a:gd name="T55" fmla="*/ 360 h 3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08"/>
                <a:gd name="T85" fmla="*/ 0 h 360"/>
                <a:gd name="T86" fmla="*/ 408 w 408"/>
                <a:gd name="T87" fmla="*/ 360 h 3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08" h="360">
                  <a:moveTo>
                    <a:pt x="378" y="354"/>
                  </a:moveTo>
                  <a:lnTo>
                    <a:pt x="336" y="354"/>
                  </a:lnTo>
                  <a:lnTo>
                    <a:pt x="354" y="336"/>
                  </a:lnTo>
                  <a:lnTo>
                    <a:pt x="348" y="318"/>
                  </a:lnTo>
                  <a:lnTo>
                    <a:pt x="66" y="324"/>
                  </a:lnTo>
                  <a:lnTo>
                    <a:pt x="66" y="120"/>
                  </a:lnTo>
                  <a:lnTo>
                    <a:pt x="36" y="90"/>
                  </a:lnTo>
                  <a:lnTo>
                    <a:pt x="48" y="66"/>
                  </a:lnTo>
                  <a:lnTo>
                    <a:pt x="24" y="54"/>
                  </a:lnTo>
                  <a:lnTo>
                    <a:pt x="0" y="6"/>
                  </a:lnTo>
                  <a:lnTo>
                    <a:pt x="234" y="0"/>
                  </a:lnTo>
                  <a:lnTo>
                    <a:pt x="252" y="18"/>
                  </a:lnTo>
                  <a:lnTo>
                    <a:pt x="252" y="60"/>
                  </a:lnTo>
                  <a:lnTo>
                    <a:pt x="270" y="78"/>
                  </a:lnTo>
                  <a:lnTo>
                    <a:pt x="294" y="102"/>
                  </a:lnTo>
                  <a:lnTo>
                    <a:pt x="306" y="132"/>
                  </a:lnTo>
                  <a:lnTo>
                    <a:pt x="318" y="126"/>
                  </a:lnTo>
                  <a:lnTo>
                    <a:pt x="336" y="132"/>
                  </a:lnTo>
                  <a:lnTo>
                    <a:pt x="324" y="186"/>
                  </a:lnTo>
                  <a:lnTo>
                    <a:pt x="378" y="222"/>
                  </a:lnTo>
                  <a:lnTo>
                    <a:pt x="384" y="252"/>
                  </a:lnTo>
                  <a:lnTo>
                    <a:pt x="402" y="276"/>
                  </a:lnTo>
                  <a:lnTo>
                    <a:pt x="408" y="306"/>
                  </a:lnTo>
                  <a:lnTo>
                    <a:pt x="396" y="306"/>
                  </a:lnTo>
                  <a:lnTo>
                    <a:pt x="390" y="312"/>
                  </a:lnTo>
                  <a:lnTo>
                    <a:pt x="384" y="306"/>
                  </a:lnTo>
                  <a:lnTo>
                    <a:pt x="378" y="354"/>
                  </a:lnTo>
                  <a:lnTo>
                    <a:pt x="378" y="360"/>
                  </a:lnTo>
                </a:path>
              </a:pathLst>
            </a:custGeom>
            <a:noFill/>
            <a:ln w="9525">
              <a:solidFill>
                <a:srgbClr val="000000"/>
              </a:solidFill>
              <a:prstDash val="solid"/>
              <a:round/>
              <a:headEnd/>
              <a:tailEnd/>
            </a:ln>
          </p:spPr>
          <p:txBody>
            <a:bodyPr/>
            <a:lstStyle/>
            <a:p>
              <a:endParaRPr lang="en-US"/>
            </a:p>
          </p:txBody>
        </p:sp>
        <p:sp>
          <p:nvSpPr>
            <p:cNvPr id="2119" name="Freeform 570"/>
            <p:cNvSpPr>
              <a:spLocks/>
            </p:cNvSpPr>
            <p:nvPr/>
          </p:nvSpPr>
          <p:spPr bwMode="auto">
            <a:xfrm>
              <a:off x="1863" y="1248"/>
              <a:ext cx="636" cy="402"/>
            </a:xfrm>
            <a:custGeom>
              <a:avLst/>
              <a:gdLst>
                <a:gd name="T0" fmla="*/ 612 w 636"/>
                <a:gd name="T1" fmla="*/ 330 h 402"/>
                <a:gd name="T2" fmla="*/ 606 w 636"/>
                <a:gd name="T3" fmla="*/ 402 h 402"/>
                <a:gd name="T4" fmla="*/ 222 w 636"/>
                <a:gd name="T5" fmla="*/ 354 h 402"/>
                <a:gd name="T6" fmla="*/ 216 w 636"/>
                <a:gd name="T7" fmla="*/ 390 h 402"/>
                <a:gd name="T8" fmla="*/ 204 w 636"/>
                <a:gd name="T9" fmla="*/ 366 h 402"/>
                <a:gd name="T10" fmla="*/ 192 w 636"/>
                <a:gd name="T11" fmla="*/ 384 h 402"/>
                <a:gd name="T12" fmla="*/ 150 w 636"/>
                <a:gd name="T13" fmla="*/ 372 h 402"/>
                <a:gd name="T14" fmla="*/ 144 w 636"/>
                <a:gd name="T15" fmla="*/ 384 h 402"/>
                <a:gd name="T16" fmla="*/ 126 w 636"/>
                <a:gd name="T17" fmla="*/ 378 h 402"/>
                <a:gd name="T18" fmla="*/ 114 w 636"/>
                <a:gd name="T19" fmla="*/ 384 h 402"/>
                <a:gd name="T20" fmla="*/ 108 w 636"/>
                <a:gd name="T21" fmla="*/ 354 h 402"/>
                <a:gd name="T22" fmla="*/ 90 w 636"/>
                <a:gd name="T23" fmla="*/ 342 h 402"/>
                <a:gd name="T24" fmla="*/ 84 w 636"/>
                <a:gd name="T25" fmla="*/ 282 h 402"/>
                <a:gd name="T26" fmla="*/ 72 w 636"/>
                <a:gd name="T27" fmla="*/ 270 h 402"/>
                <a:gd name="T28" fmla="*/ 54 w 636"/>
                <a:gd name="T29" fmla="*/ 288 h 402"/>
                <a:gd name="T30" fmla="*/ 42 w 636"/>
                <a:gd name="T31" fmla="*/ 276 h 402"/>
                <a:gd name="T32" fmla="*/ 72 w 636"/>
                <a:gd name="T33" fmla="*/ 198 h 402"/>
                <a:gd name="T34" fmla="*/ 48 w 636"/>
                <a:gd name="T35" fmla="*/ 186 h 402"/>
                <a:gd name="T36" fmla="*/ 24 w 636"/>
                <a:gd name="T37" fmla="*/ 138 h 402"/>
                <a:gd name="T38" fmla="*/ 6 w 636"/>
                <a:gd name="T39" fmla="*/ 120 h 402"/>
                <a:gd name="T40" fmla="*/ 12 w 636"/>
                <a:gd name="T41" fmla="*/ 108 h 402"/>
                <a:gd name="T42" fmla="*/ 0 w 636"/>
                <a:gd name="T43" fmla="*/ 78 h 402"/>
                <a:gd name="T44" fmla="*/ 18 w 636"/>
                <a:gd name="T45" fmla="*/ 0 h 402"/>
                <a:gd name="T46" fmla="*/ 342 w 636"/>
                <a:gd name="T47" fmla="*/ 60 h 402"/>
                <a:gd name="T48" fmla="*/ 636 w 636"/>
                <a:gd name="T49" fmla="*/ 96 h 402"/>
                <a:gd name="T50" fmla="*/ 618 w 636"/>
                <a:gd name="T51" fmla="*/ 300 h 402"/>
                <a:gd name="T52" fmla="*/ 612 w 636"/>
                <a:gd name="T53" fmla="*/ 330 h 40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36"/>
                <a:gd name="T82" fmla="*/ 0 h 402"/>
                <a:gd name="T83" fmla="*/ 636 w 636"/>
                <a:gd name="T84" fmla="*/ 402 h 40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36" h="402">
                  <a:moveTo>
                    <a:pt x="612" y="330"/>
                  </a:moveTo>
                  <a:lnTo>
                    <a:pt x="606" y="402"/>
                  </a:lnTo>
                  <a:lnTo>
                    <a:pt x="222" y="354"/>
                  </a:lnTo>
                  <a:lnTo>
                    <a:pt x="216" y="390"/>
                  </a:lnTo>
                  <a:lnTo>
                    <a:pt x="204" y="366"/>
                  </a:lnTo>
                  <a:lnTo>
                    <a:pt x="192" y="384"/>
                  </a:lnTo>
                  <a:lnTo>
                    <a:pt x="150" y="372"/>
                  </a:lnTo>
                  <a:lnTo>
                    <a:pt x="144" y="384"/>
                  </a:lnTo>
                  <a:lnTo>
                    <a:pt x="126" y="378"/>
                  </a:lnTo>
                  <a:lnTo>
                    <a:pt x="114" y="384"/>
                  </a:lnTo>
                  <a:lnTo>
                    <a:pt x="108" y="354"/>
                  </a:lnTo>
                  <a:lnTo>
                    <a:pt x="90" y="342"/>
                  </a:lnTo>
                  <a:lnTo>
                    <a:pt x="84" y="282"/>
                  </a:lnTo>
                  <a:lnTo>
                    <a:pt x="72" y="270"/>
                  </a:lnTo>
                  <a:lnTo>
                    <a:pt x="54" y="288"/>
                  </a:lnTo>
                  <a:lnTo>
                    <a:pt x="42" y="276"/>
                  </a:lnTo>
                  <a:lnTo>
                    <a:pt x="72" y="198"/>
                  </a:lnTo>
                  <a:lnTo>
                    <a:pt x="48" y="186"/>
                  </a:lnTo>
                  <a:lnTo>
                    <a:pt x="24" y="138"/>
                  </a:lnTo>
                  <a:lnTo>
                    <a:pt x="6" y="120"/>
                  </a:lnTo>
                  <a:lnTo>
                    <a:pt x="12" y="108"/>
                  </a:lnTo>
                  <a:lnTo>
                    <a:pt x="0" y="78"/>
                  </a:lnTo>
                  <a:lnTo>
                    <a:pt x="18" y="0"/>
                  </a:lnTo>
                  <a:lnTo>
                    <a:pt x="342" y="60"/>
                  </a:lnTo>
                  <a:lnTo>
                    <a:pt x="636" y="96"/>
                  </a:lnTo>
                  <a:lnTo>
                    <a:pt x="618" y="300"/>
                  </a:lnTo>
                  <a:lnTo>
                    <a:pt x="612" y="330"/>
                  </a:lnTo>
                  <a:close/>
                </a:path>
              </a:pathLst>
            </a:custGeom>
            <a:solidFill>
              <a:srgbClr val="E8D898"/>
            </a:solidFill>
            <a:ln w="9525">
              <a:solidFill>
                <a:srgbClr val="E8D898"/>
              </a:solidFill>
              <a:prstDash val="solid"/>
              <a:round/>
              <a:headEnd/>
              <a:tailEnd/>
            </a:ln>
          </p:spPr>
          <p:txBody>
            <a:bodyPr/>
            <a:lstStyle/>
            <a:p>
              <a:endParaRPr lang="en-US"/>
            </a:p>
          </p:txBody>
        </p:sp>
        <p:sp>
          <p:nvSpPr>
            <p:cNvPr id="2120" name="Freeform 571"/>
            <p:cNvSpPr>
              <a:spLocks/>
            </p:cNvSpPr>
            <p:nvPr/>
          </p:nvSpPr>
          <p:spPr bwMode="auto">
            <a:xfrm>
              <a:off x="1863" y="1248"/>
              <a:ext cx="636" cy="402"/>
            </a:xfrm>
            <a:custGeom>
              <a:avLst/>
              <a:gdLst>
                <a:gd name="T0" fmla="*/ 612 w 636"/>
                <a:gd name="T1" fmla="*/ 330 h 402"/>
                <a:gd name="T2" fmla="*/ 606 w 636"/>
                <a:gd name="T3" fmla="*/ 402 h 402"/>
                <a:gd name="T4" fmla="*/ 222 w 636"/>
                <a:gd name="T5" fmla="*/ 354 h 402"/>
                <a:gd name="T6" fmla="*/ 216 w 636"/>
                <a:gd name="T7" fmla="*/ 390 h 402"/>
                <a:gd name="T8" fmla="*/ 204 w 636"/>
                <a:gd name="T9" fmla="*/ 366 h 402"/>
                <a:gd name="T10" fmla="*/ 192 w 636"/>
                <a:gd name="T11" fmla="*/ 384 h 402"/>
                <a:gd name="T12" fmla="*/ 150 w 636"/>
                <a:gd name="T13" fmla="*/ 372 h 402"/>
                <a:gd name="T14" fmla="*/ 144 w 636"/>
                <a:gd name="T15" fmla="*/ 384 h 402"/>
                <a:gd name="T16" fmla="*/ 126 w 636"/>
                <a:gd name="T17" fmla="*/ 378 h 402"/>
                <a:gd name="T18" fmla="*/ 114 w 636"/>
                <a:gd name="T19" fmla="*/ 384 h 402"/>
                <a:gd name="T20" fmla="*/ 108 w 636"/>
                <a:gd name="T21" fmla="*/ 354 h 402"/>
                <a:gd name="T22" fmla="*/ 90 w 636"/>
                <a:gd name="T23" fmla="*/ 342 h 402"/>
                <a:gd name="T24" fmla="*/ 84 w 636"/>
                <a:gd name="T25" fmla="*/ 282 h 402"/>
                <a:gd name="T26" fmla="*/ 72 w 636"/>
                <a:gd name="T27" fmla="*/ 270 h 402"/>
                <a:gd name="T28" fmla="*/ 54 w 636"/>
                <a:gd name="T29" fmla="*/ 288 h 402"/>
                <a:gd name="T30" fmla="*/ 42 w 636"/>
                <a:gd name="T31" fmla="*/ 276 h 402"/>
                <a:gd name="T32" fmla="*/ 72 w 636"/>
                <a:gd name="T33" fmla="*/ 198 h 402"/>
                <a:gd name="T34" fmla="*/ 48 w 636"/>
                <a:gd name="T35" fmla="*/ 186 h 402"/>
                <a:gd name="T36" fmla="*/ 24 w 636"/>
                <a:gd name="T37" fmla="*/ 138 h 402"/>
                <a:gd name="T38" fmla="*/ 6 w 636"/>
                <a:gd name="T39" fmla="*/ 120 h 402"/>
                <a:gd name="T40" fmla="*/ 12 w 636"/>
                <a:gd name="T41" fmla="*/ 108 h 402"/>
                <a:gd name="T42" fmla="*/ 0 w 636"/>
                <a:gd name="T43" fmla="*/ 78 h 402"/>
                <a:gd name="T44" fmla="*/ 18 w 636"/>
                <a:gd name="T45" fmla="*/ 0 h 402"/>
                <a:gd name="T46" fmla="*/ 342 w 636"/>
                <a:gd name="T47" fmla="*/ 60 h 402"/>
                <a:gd name="T48" fmla="*/ 636 w 636"/>
                <a:gd name="T49" fmla="*/ 96 h 402"/>
                <a:gd name="T50" fmla="*/ 618 w 636"/>
                <a:gd name="T51" fmla="*/ 300 h 402"/>
                <a:gd name="T52" fmla="*/ 612 w 636"/>
                <a:gd name="T53" fmla="*/ 330 h 402"/>
                <a:gd name="T54" fmla="*/ 612 w 636"/>
                <a:gd name="T55" fmla="*/ 336 h 40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636"/>
                <a:gd name="T85" fmla="*/ 0 h 402"/>
                <a:gd name="T86" fmla="*/ 636 w 636"/>
                <a:gd name="T87" fmla="*/ 402 h 40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636" h="402">
                  <a:moveTo>
                    <a:pt x="612" y="330"/>
                  </a:moveTo>
                  <a:lnTo>
                    <a:pt x="606" y="402"/>
                  </a:lnTo>
                  <a:lnTo>
                    <a:pt x="222" y="354"/>
                  </a:lnTo>
                  <a:lnTo>
                    <a:pt x="216" y="390"/>
                  </a:lnTo>
                  <a:lnTo>
                    <a:pt x="204" y="366"/>
                  </a:lnTo>
                  <a:lnTo>
                    <a:pt x="192" y="384"/>
                  </a:lnTo>
                  <a:lnTo>
                    <a:pt x="150" y="372"/>
                  </a:lnTo>
                  <a:lnTo>
                    <a:pt x="144" y="384"/>
                  </a:lnTo>
                  <a:lnTo>
                    <a:pt x="126" y="378"/>
                  </a:lnTo>
                  <a:lnTo>
                    <a:pt x="114" y="384"/>
                  </a:lnTo>
                  <a:lnTo>
                    <a:pt x="108" y="354"/>
                  </a:lnTo>
                  <a:lnTo>
                    <a:pt x="90" y="342"/>
                  </a:lnTo>
                  <a:lnTo>
                    <a:pt x="84" y="282"/>
                  </a:lnTo>
                  <a:lnTo>
                    <a:pt x="72" y="270"/>
                  </a:lnTo>
                  <a:lnTo>
                    <a:pt x="54" y="288"/>
                  </a:lnTo>
                  <a:lnTo>
                    <a:pt x="42" y="276"/>
                  </a:lnTo>
                  <a:lnTo>
                    <a:pt x="72" y="198"/>
                  </a:lnTo>
                  <a:lnTo>
                    <a:pt x="48" y="186"/>
                  </a:lnTo>
                  <a:lnTo>
                    <a:pt x="24" y="138"/>
                  </a:lnTo>
                  <a:lnTo>
                    <a:pt x="6" y="120"/>
                  </a:lnTo>
                  <a:lnTo>
                    <a:pt x="12" y="108"/>
                  </a:lnTo>
                  <a:lnTo>
                    <a:pt x="0" y="78"/>
                  </a:lnTo>
                  <a:lnTo>
                    <a:pt x="18" y="0"/>
                  </a:lnTo>
                  <a:lnTo>
                    <a:pt x="342" y="60"/>
                  </a:lnTo>
                  <a:lnTo>
                    <a:pt x="636" y="96"/>
                  </a:lnTo>
                  <a:lnTo>
                    <a:pt x="618" y="300"/>
                  </a:lnTo>
                  <a:lnTo>
                    <a:pt x="612" y="330"/>
                  </a:lnTo>
                  <a:lnTo>
                    <a:pt x="612" y="336"/>
                  </a:lnTo>
                </a:path>
              </a:pathLst>
            </a:custGeom>
            <a:noFill/>
            <a:ln w="9525">
              <a:solidFill>
                <a:srgbClr val="000000"/>
              </a:solidFill>
              <a:prstDash val="solid"/>
              <a:round/>
              <a:headEnd/>
              <a:tailEnd/>
            </a:ln>
          </p:spPr>
          <p:txBody>
            <a:bodyPr/>
            <a:lstStyle/>
            <a:p>
              <a:endParaRPr lang="en-US"/>
            </a:p>
          </p:txBody>
        </p:sp>
        <p:sp>
          <p:nvSpPr>
            <p:cNvPr id="2121" name="Freeform 572"/>
            <p:cNvSpPr>
              <a:spLocks/>
            </p:cNvSpPr>
            <p:nvPr/>
          </p:nvSpPr>
          <p:spPr bwMode="auto">
            <a:xfrm>
              <a:off x="2445" y="1806"/>
              <a:ext cx="510" cy="252"/>
            </a:xfrm>
            <a:custGeom>
              <a:avLst/>
              <a:gdLst>
                <a:gd name="T0" fmla="*/ 444 w 510"/>
                <a:gd name="T1" fmla="*/ 60 h 252"/>
                <a:gd name="T2" fmla="*/ 474 w 510"/>
                <a:gd name="T3" fmla="*/ 150 h 252"/>
                <a:gd name="T4" fmla="*/ 486 w 510"/>
                <a:gd name="T5" fmla="*/ 204 h 252"/>
                <a:gd name="T6" fmla="*/ 510 w 510"/>
                <a:gd name="T7" fmla="*/ 252 h 252"/>
                <a:gd name="T8" fmla="*/ 108 w 510"/>
                <a:gd name="T9" fmla="*/ 240 h 252"/>
                <a:gd name="T10" fmla="*/ 108 w 510"/>
                <a:gd name="T11" fmla="*/ 210 h 252"/>
                <a:gd name="T12" fmla="*/ 114 w 510"/>
                <a:gd name="T13" fmla="*/ 162 h 252"/>
                <a:gd name="T14" fmla="*/ 0 w 510"/>
                <a:gd name="T15" fmla="*/ 150 h 252"/>
                <a:gd name="T16" fmla="*/ 12 w 510"/>
                <a:gd name="T17" fmla="*/ 0 h 252"/>
                <a:gd name="T18" fmla="*/ 324 w 510"/>
                <a:gd name="T19" fmla="*/ 18 h 252"/>
                <a:gd name="T20" fmla="*/ 354 w 510"/>
                <a:gd name="T21" fmla="*/ 36 h 252"/>
                <a:gd name="T22" fmla="*/ 396 w 510"/>
                <a:gd name="T23" fmla="*/ 30 h 252"/>
                <a:gd name="T24" fmla="*/ 444 w 510"/>
                <a:gd name="T25" fmla="*/ 60 h 2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10"/>
                <a:gd name="T40" fmla="*/ 0 h 252"/>
                <a:gd name="T41" fmla="*/ 510 w 510"/>
                <a:gd name="T42" fmla="*/ 252 h 25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10" h="252">
                  <a:moveTo>
                    <a:pt x="444" y="60"/>
                  </a:moveTo>
                  <a:lnTo>
                    <a:pt x="474" y="150"/>
                  </a:lnTo>
                  <a:lnTo>
                    <a:pt x="486" y="204"/>
                  </a:lnTo>
                  <a:lnTo>
                    <a:pt x="510" y="252"/>
                  </a:lnTo>
                  <a:lnTo>
                    <a:pt x="108" y="240"/>
                  </a:lnTo>
                  <a:lnTo>
                    <a:pt x="108" y="210"/>
                  </a:lnTo>
                  <a:lnTo>
                    <a:pt x="114" y="162"/>
                  </a:lnTo>
                  <a:lnTo>
                    <a:pt x="0" y="150"/>
                  </a:lnTo>
                  <a:lnTo>
                    <a:pt x="12" y="0"/>
                  </a:lnTo>
                  <a:lnTo>
                    <a:pt x="324" y="18"/>
                  </a:lnTo>
                  <a:lnTo>
                    <a:pt x="354" y="36"/>
                  </a:lnTo>
                  <a:lnTo>
                    <a:pt x="396" y="30"/>
                  </a:lnTo>
                  <a:lnTo>
                    <a:pt x="444" y="60"/>
                  </a:lnTo>
                  <a:close/>
                </a:path>
              </a:pathLst>
            </a:custGeom>
            <a:solidFill>
              <a:srgbClr val="FFAA00"/>
            </a:solidFill>
            <a:ln w="9525">
              <a:solidFill>
                <a:srgbClr val="FFAA00"/>
              </a:solidFill>
              <a:prstDash val="solid"/>
              <a:round/>
              <a:headEnd/>
              <a:tailEnd/>
            </a:ln>
          </p:spPr>
          <p:txBody>
            <a:bodyPr/>
            <a:lstStyle/>
            <a:p>
              <a:endParaRPr lang="en-US"/>
            </a:p>
          </p:txBody>
        </p:sp>
        <p:sp>
          <p:nvSpPr>
            <p:cNvPr id="2122" name="Freeform 573"/>
            <p:cNvSpPr>
              <a:spLocks/>
            </p:cNvSpPr>
            <p:nvPr/>
          </p:nvSpPr>
          <p:spPr bwMode="auto">
            <a:xfrm>
              <a:off x="2445" y="1806"/>
              <a:ext cx="510" cy="252"/>
            </a:xfrm>
            <a:custGeom>
              <a:avLst/>
              <a:gdLst>
                <a:gd name="T0" fmla="*/ 444 w 510"/>
                <a:gd name="T1" fmla="*/ 60 h 252"/>
                <a:gd name="T2" fmla="*/ 474 w 510"/>
                <a:gd name="T3" fmla="*/ 150 h 252"/>
                <a:gd name="T4" fmla="*/ 486 w 510"/>
                <a:gd name="T5" fmla="*/ 204 h 252"/>
                <a:gd name="T6" fmla="*/ 510 w 510"/>
                <a:gd name="T7" fmla="*/ 252 h 252"/>
                <a:gd name="T8" fmla="*/ 108 w 510"/>
                <a:gd name="T9" fmla="*/ 240 h 252"/>
                <a:gd name="T10" fmla="*/ 108 w 510"/>
                <a:gd name="T11" fmla="*/ 210 h 252"/>
                <a:gd name="T12" fmla="*/ 114 w 510"/>
                <a:gd name="T13" fmla="*/ 162 h 252"/>
                <a:gd name="T14" fmla="*/ 0 w 510"/>
                <a:gd name="T15" fmla="*/ 150 h 252"/>
                <a:gd name="T16" fmla="*/ 12 w 510"/>
                <a:gd name="T17" fmla="*/ 0 h 252"/>
                <a:gd name="T18" fmla="*/ 324 w 510"/>
                <a:gd name="T19" fmla="*/ 18 h 252"/>
                <a:gd name="T20" fmla="*/ 354 w 510"/>
                <a:gd name="T21" fmla="*/ 36 h 252"/>
                <a:gd name="T22" fmla="*/ 396 w 510"/>
                <a:gd name="T23" fmla="*/ 30 h 252"/>
                <a:gd name="T24" fmla="*/ 444 w 510"/>
                <a:gd name="T25" fmla="*/ 60 h 252"/>
                <a:gd name="T26" fmla="*/ 444 w 510"/>
                <a:gd name="T27" fmla="*/ 66 h 25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10"/>
                <a:gd name="T43" fmla="*/ 0 h 252"/>
                <a:gd name="T44" fmla="*/ 510 w 510"/>
                <a:gd name="T45" fmla="*/ 252 h 25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10" h="252">
                  <a:moveTo>
                    <a:pt x="444" y="60"/>
                  </a:moveTo>
                  <a:lnTo>
                    <a:pt x="474" y="150"/>
                  </a:lnTo>
                  <a:lnTo>
                    <a:pt x="486" y="204"/>
                  </a:lnTo>
                  <a:lnTo>
                    <a:pt x="510" y="252"/>
                  </a:lnTo>
                  <a:lnTo>
                    <a:pt x="108" y="240"/>
                  </a:lnTo>
                  <a:lnTo>
                    <a:pt x="108" y="210"/>
                  </a:lnTo>
                  <a:lnTo>
                    <a:pt x="114" y="162"/>
                  </a:lnTo>
                  <a:lnTo>
                    <a:pt x="0" y="150"/>
                  </a:lnTo>
                  <a:lnTo>
                    <a:pt x="12" y="0"/>
                  </a:lnTo>
                  <a:lnTo>
                    <a:pt x="324" y="18"/>
                  </a:lnTo>
                  <a:lnTo>
                    <a:pt x="354" y="36"/>
                  </a:lnTo>
                  <a:lnTo>
                    <a:pt x="396" y="30"/>
                  </a:lnTo>
                  <a:lnTo>
                    <a:pt x="444" y="60"/>
                  </a:lnTo>
                  <a:lnTo>
                    <a:pt x="444" y="66"/>
                  </a:lnTo>
                </a:path>
              </a:pathLst>
            </a:custGeom>
            <a:noFill/>
            <a:ln w="9525">
              <a:solidFill>
                <a:srgbClr val="000000"/>
              </a:solidFill>
              <a:prstDash val="solid"/>
              <a:round/>
              <a:headEnd/>
              <a:tailEnd/>
            </a:ln>
          </p:spPr>
          <p:txBody>
            <a:bodyPr/>
            <a:lstStyle/>
            <a:p>
              <a:endParaRPr lang="en-US"/>
            </a:p>
          </p:txBody>
        </p:sp>
        <p:sp>
          <p:nvSpPr>
            <p:cNvPr id="2123" name="Freeform 574"/>
            <p:cNvSpPr>
              <a:spLocks/>
            </p:cNvSpPr>
            <p:nvPr/>
          </p:nvSpPr>
          <p:spPr bwMode="auto">
            <a:xfrm>
              <a:off x="1485" y="1722"/>
              <a:ext cx="396" cy="606"/>
            </a:xfrm>
            <a:custGeom>
              <a:avLst/>
              <a:gdLst>
                <a:gd name="T0" fmla="*/ 252 w 396"/>
                <a:gd name="T1" fmla="*/ 606 h 606"/>
                <a:gd name="T2" fmla="*/ 0 w 396"/>
                <a:gd name="T3" fmla="*/ 234 h 606"/>
                <a:gd name="T4" fmla="*/ 60 w 396"/>
                <a:gd name="T5" fmla="*/ 0 h 606"/>
                <a:gd name="T6" fmla="*/ 96 w 396"/>
                <a:gd name="T7" fmla="*/ 12 h 606"/>
                <a:gd name="T8" fmla="*/ 228 w 396"/>
                <a:gd name="T9" fmla="*/ 42 h 606"/>
                <a:gd name="T10" fmla="*/ 396 w 396"/>
                <a:gd name="T11" fmla="*/ 78 h 606"/>
                <a:gd name="T12" fmla="*/ 318 w 396"/>
                <a:gd name="T13" fmla="*/ 462 h 606"/>
                <a:gd name="T14" fmla="*/ 300 w 396"/>
                <a:gd name="T15" fmla="*/ 534 h 606"/>
                <a:gd name="T16" fmla="*/ 276 w 396"/>
                <a:gd name="T17" fmla="*/ 522 h 606"/>
                <a:gd name="T18" fmla="*/ 264 w 396"/>
                <a:gd name="T19" fmla="*/ 528 h 606"/>
                <a:gd name="T20" fmla="*/ 252 w 396"/>
                <a:gd name="T21" fmla="*/ 600 h 606"/>
                <a:gd name="T22" fmla="*/ 252 w 396"/>
                <a:gd name="T23" fmla="*/ 606 h 60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96"/>
                <a:gd name="T37" fmla="*/ 0 h 606"/>
                <a:gd name="T38" fmla="*/ 396 w 396"/>
                <a:gd name="T39" fmla="*/ 606 h 60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96" h="606">
                  <a:moveTo>
                    <a:pt x="252" y="606"/>
                  </a:moveTo>
                  <a:lnTo>
                    <a:pt x="0" y="234"/>
                  </a:lnTo>
                  <a:lnTo>
                    <a:pt x="60" y="0"/>
                  </a:lnTo>
                  <a:lnTo>
                    <a:pt x="96" y="12"/>
                  </a:lnTo>
                  <a:lnTo>
                    <a:pt x="228" y="42"/>
                  </a:lnTo>
                  <a:lnTo>
                    <a:pt x="396" y="78"/>
                  </a:lnTo>
                  <a:lnTo>
                    <a:pt x="318" y="462"/>
                  </a:lnTo>
                  <a:lnTo>
                    <a:pt x="300" y="534"/>
                  </a:lnTo>
                  <a:lnTo>
                    <a:pt x="276" y="522"/>
                  </a:lnTo>
                  <a:lnTo>
                    <a:pt x="264" y="528"/>
                  </a:lnTo>
                  <a:lnTo>
                    <a:pt x="252" y="600"/>
                  </a:lnTo>
                  <a:lnTo>
                    <a:pt x="252" y="606"/>
                  </a:lnTo>
                  <a:close/>
                </a:path>
              </a:pathLst>
            </a:custGeom>
            <a:solidFill>
              <a:srgbClr val="E8D898"/>
            </a:solidFill>
            <a:ln w="9525">
              <a:solidFill>
                <a:srgbClr val="E8D898"/>
              </a:solidFill>
              <a:prstDash val="solid"/>
              <a:round/>
              <a:headEnd/>
              <a:tailEnd/>
            </a:ln>
          </p:spPr>
          <p:txBody>
            <a:bodyPr/>
            <a:lstStyle/>
            <a:p>
              <a:endParaRPr lang="en-US"/>
            </a:p>
          </p:txBody>
        </p:sp>
        <p:sp>
          <p:nvSpPr>
            <p:cNvPr id="2124" name="Freeform 575"/>
            <p:cNvSpPr>
              <a:spLocks/>
            </p:cNvSpPr>
            <p:nvPr/>
          </p:nvSpPr>
          <p:spPr bwMode="auto">
            <a:xfrm>
              <a:off x="1485" y="1722"/>
              <a:ext cx="396" cy="612"/>
            </a:xfrm>
            <a:custGeom>
              <a:avLst/>
              <a:gdLst>
                <a:gd name="T0" fmla="*/ 252 w 396"/>
                <a:gd name="T1" fmla="*/ 606 h 612"/>
                <a:gd name="T2" fmla="*/ 0 w 396"/>
                <a:gd name="T3" fmla="*/ 234 h 612"/>
                <a:gd name="T4" fmla="*/ 60 w 396"/>
                <a:gd name="T5" fmla="*/ 0 h 612"/>
                <a:gd name="T6" fmla="*/ 96 w 396"/>
                <a:gd name="T7" fmla="*/ 12 h 612"/>
                <a:gd name="T8" fmla="*/ 228 w 396"/>
                <a:gd name="T9" fmla="*/ 42 h 612"/>
                <a:gd name="T10" fmla="*/ 396 w 396"/>
                <a:gd name="T11" fmla="*/ 78 h 612"/>
                <a:gd name="T12" fmla="*/ 318 w 396"/>
                <a:gd name="T13" fmla="*/ 462 h 612"/>
                <a:gd name="T14" fmla="*/ 300 w 396"/>
                <a:gd name="T15" fmla="*/ 534 h 612"/>
                <a:gd name="T16" fmla="*/ 276 w 396"/>
                <a:gd name="T17" fmla="*/ 522 h 612"/>
                <a:gd name="T18" fmla="*/ 264 w 396"/>
                <a:gd name="T19" fmla="*/ 528 h 612"/>
                <a:gd name="T20" fmla="*/ 252 w 396"/>
                <a:gd name="T21" fmla="*/ 600 h 612"/>
                <a:gd name="T22" fmla="*/ 252 w 396"/>
                <a:gd name="T23" fmla="*/ 606 h 612"/>
                <a:gd name="T24" fmla="*/ 252 w 396"/>
                <a:gd name="T25" fmla="*/ 612 h 6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6"/>
                <a:gd name="T40" fmla="*/ 0 h 612"/>
                <a:gd name="T41" fmla="*/ 396 w 396"/>
                <a:gd name="T42" fmla="*/ 612 h 6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6" h="612">
                  <a:moveTo>
                    <a:pt x="252" y="606"/>
                  </a:moveTo>
                  <a:lnTo>
                    <a:pt x="0" y="234"/>
                  </a:lnTo>
                  <a:lnTo>
                    <a:pt x="60" y="0"/>
                  </a:lnTo>
                  <a:lnTo>
                    <a:pt x="96" y="12"/>
                  </a:lnTo>
                  <a:lnTo>
                    <a:pt x="228" y="42"/>
                  </a:lnTo>
                  <a:lnTo>
                    <a:pt x="396" y="78"/>
                  </a:lnTo>
                  <a:lnTo>
                    <a:pt x="318" y="462"/>
                  </a:lnTo>
                  <a:lnTo>
                    <a:pt x="300" y="534"/>
                  </a:lnTo>
                  <a:lnTo>
                    <a:pt x="276" y="522"/>
                  </a:lnTo>
                  <a:lnTo>
                    <a:pt x="264" y="528"/>
                  </a:lnTo>
                  <a:lnTo>
                    <a:pt x="252" y="600"/>
                  </a:lnTo>
                  <a:lnTo>
                    <a:pt x="252" y="606"/>
                  </a:lnTo>
                  <a:lnTo>
                    <a:pt x="252" y="612"/>
                  </a:lnTo>
                </a:path>
              </a:pathLst>
            </a:custGeom>
            <a:noFill/>
            <a:ln w="9525">
              <a:solidFill>
                <a:srgbClr val="000000"/>
              </a:solidFill>
              <a:prstDash val="solid"/>
              <a:round/>
              <a:headEnd/>
              <a:tailEnd/>
            </a:ln>
          </p:spPr>
          <p:txBody>
            <a:bodyPr/>
            <a:lstStyle/>
            <a:p>
              <a:endParaRPr lang="en-US"/>
            </a:p>
          </p:txBody>
        </p:sp>
        <p:sp>
          <p:nvSpPr>
            <p:cNvPr id="2125" name="Freeform 576"/>
            <p:cNvSpPr>
              <a:spLocks/>
            </p:cNvSpPr>
            <p:nvPr/>
          </p:nvSpPr>
          <p:spPr bwMode="auto">
            <a:xfrm>
              <a:off x="4233" y="1470"/>
              <a:ext cx="102" cy="210"/>
            </a:xfrm>
            <a:custGeom>
              <a:avLst/>
              <a:gdLst>
                <a:gd name="T0" fmla="*/ 102 w 102"/>
                <a:gd name="T1" fmla="*/ 162 h 210"/>
                <a:gd name="T2" fmla="*/ 102 w 102"/>
                <a:gd name="T3" fmla="*/ 180 h 210"/>
                <a:gd name="T4" fmla="*/ 78 w 102"/>
                <a:gd name="T5" fmla="*/ 198 h 210"/>
                <a:gd name="T6" fmla="*/ 12 w 102"/>
                <a:gd name="T7" fmla="*/ 210 h 210"/>
                <a:gd name="T8" fmla="*/ 0 w 102"/>
                <a:gd name="T9" fmla="*/ 144 h 210"/>
                <a:gd name="T10" fmla="*/ 6 w 102"/>
                <a:gd name="T11" fmla="*/ 90 h 210"/>
                <a:gd name="T12" fmla="*/ 24 w 102"/>
                <a:gd name="T13" fmla="*/ 66 h 210"/>
                <a:gd name="T14" fmla="*/ 18 w 102"/>
                <a:gd name="T15" fmla="*/ 24 h 210"/>
                <a:gd name="T16" fmla="*/ 18 w 102"/>
                <a:gd name="T17" fmla="*/ 6 h 210"/>
                <a:gd name="T18" fmla="*/ 36 w 102"/>
                <a:gd name="T19" fmla="*/ 0 h 210"/>
                <a:gd name="T20" fmla="*/ 78 w 102"/>
                <a:gd name="T21" fmla="*/ 138 h 210"/>
                <a:gd name="T22" fmla="*/ 96 w 102"/>
                <a:gd name="T23" fmla="*/ 162 h 210"/>
                <a:gd name="T24" fmla="*/ 102 w 102"/>
                <a:gd name="T25" fmla="*/ 162 h 2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210"/>
                <a:gd name="T41" fmla="*/ 102 w 102"/>
                <a:gd name="T42" fmla="*/ 210 h 2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210">
                  <a:moveTo>
                    <a:pt x="102" y="162"/>
                  </a:moveTo>
                  <a:lnTo>
                    <a:pt x="102" y="180"/>
                  </a:lnTo>
                  <a:lnTo>
                    <a:pt x="78" y="198"/>
                  </a:lnTo>
                  <a:lnTo>
                    <a:pt x="12" y="210"/>
                  </a:lnTo>
                  <a:lnTo>
                    <a:pt x="0" y="144"/>
                  </a:lnTo>
                  <a:lnTo>
                    <a:pt x="6" y="90"/>
                  </a:lnTo>
                  <a:lnTo>
                    <a:pt x="24" y="66"/>
                  </a:lnTo>
                  <a:lnTo>
                    <a:pt x="18" y="24"/>
                  </a:lnTo>
                  <a:lnTo>
                    <a:pt x="18" y="6"/>
                  </a:lnTo>
                  <a:lnTo>
                    <a:pt x="36" y="0"/>
                  </a:lnTo>
                  <a:lnTo>
                    <a:pt x="78" y="138"/>
                  </a:lnTo>
                  <a:lnTo>
                    <a:pt x="96" y="162"/>
                  </a:lnTo>
                  <a:lnTo>
                    <a:pt x="102" y="162"/>
                  </a:lnTo>
                  <a:close/>
                </a:path>
              </a:pathLst>
            </a:custGeom>
            <a:solidFill>
              <a:srgbClr val="FFAA00"/>
            </a:solidFill>
            <a:ln w="9525">
              <a:solidFill>
                <a:srgbClr val="FFAA00"/>
              </a:solidFill>
              <a:prstDash val="solid"/>
              <a:round/>
              <a:headEnd/>
              <a:tailEnd/>
            </a:ln>
          </p:spPr>
          <p:txBody>
            <a:bodyPr/>
            <a:lstStyle/>
            <a:p>
              <a:endParaRPr lang="en-US"/>
            </a:p>
          </p:txBody>
        </p:sp>
        <p:sp>
          <p:nvSpPr>
            <p:cNvPr id="2126" name="Freeform 577"/>
            <p:cNvSpPr>
              <a:spLocks/>
            </p:cNvSpPr>
            <p:nvPr/>
          </p:nvSpPr>
          <p:spPr bwMode="auto">
            <a:xfrm>
              <a:off x="4233" y="1470"/>
              <a:ext cx="102" cy="210"/>
            </a:xfrm>
            <a:custGeom>
              <a:avLst/>
              <a:gdLst>
                <a:gd name="T0" fmla="*/ 102 w 102"/>
                <a:gd name="T1" fmla="*/ 162 h 210"/>
                <a:gd name="T2" fmla="*/ 102 w 102"/>
                <a:gd name="T3" fmla="*/ 180 h 210"/>
                <a:gd name="T4" fmla="*/ 78 w 102"/>
                <a:gd name="T5" fmla="*/ 198 h 210"/>
                <a:gd name="T6" fmla="*/ 12 w 102"/>
                <a:gd name="T7" fmla="*/ 210 h 210"/>
                <a:gd name="T8" fmla="*/ 0 w 102"/>
                <a:gd name="T9" fmla="*/ 144 h 210"/>
                <a:gd name="T10" fmla="*/ 6 w 102"/>
                <a:gd name="T11" fmla="*/ 90 h 210"/>
                <a:gd name="T12" fmla="*/ 24 w 102"/>
                <a:gd name="T13" fmla="*/ 66 h 210"/>
                <a:gd name="T14" fmla="*/ 18 w 102"/>
                <a:gd name="T15" fmla="*/ 24 h 210"/>
                <a:gd name="T16" fmla="*/ 18 w 102"/>
                <a:gd name="T17" fmla="*/ 6 h 210"/>
                <a:gd name="T18" fmla="*/ 36 w 102"/>
                <a:gd name="T19" fmla="*/ 0 h 210"/>
                <a:gd name="T20" fmla="*/ 78 w 102"/>
                <a:gd name="T21" fmla="*/ 138 h 210"/>
                <a:gd name="T22" fmla="*/ 96 w 102"/>
                <a:gd name="T23" fmla="*/ 162 h 210"/>
                <a:gd name="T24" fmla="*/ 102 w 102"/>
                <a:gd name="T25" fmla="*/ 162 h 210"/>
                <a:gd name="T26" fmla="*/ 102 w 102"/>
                <a:gd name="T27" fmla="*/ 168 h 2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2"/>
                <a:gd name="T43" fmla="*/ 0 h 210"/>
                <a:gd name="T44" fmla="*/ 102 w 102"/>
                <a:gd name="T45" fmla="*/ 210 h 2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2" h="210">
                  <a:moveTo>
                    <a:pt x="102" y="162"/>
                  </a:moveTo>
                  <a:lnTo>
                    <a:pt x="102" y="180"/>
                  </a:lnTo>
                  <a:lnTo>
                    <a:pt x="78" y="198"/>
                  </a:lnTo>
                  <a:lnTo>
                    <a:pt x="12" y="210"/>
                  </a:lnTo>
                  <a:lnTo>
                    <a:pt x="0" y="144"/>
                  </a:lnTo>
                  <a:lnTo>
                    <a:pt x="6" y="90"/>
                  </a:lnTo>
                  <a:lnTo>
                    <a:pt x="24" y="66"/>
                  </a:lnTo>
                  <a:lnTo>
                    <a:pt x="18" y="24"/>
                  </a:lnTo>
                  <a:lnTo>
                    <a:pt x="18" y="6"/>
                  </a:lnTo>
                  <a:lnTo>
                    <a:pt x="36" y="0"/>
                  </a:lnTo>
                  <a:lnTo>
                    <a:pt x="78" y="138"/>
                  </a:lnTo>
                  <a:lnTo>
                    <a:pt x="96" y="162"/>
                  </a:lnTo>
                  <a:lnTo>
                    <a:pt x="102" y="162"/>
                  </a:lnTo>
                  <a:lnTo>
                    <a:pt x="102" y="168"/>
                  </a:lnTo>
                </a:path>
              </a:pathLst>
            </a:custGeom>
            <a:noFill/>
            <a:ln w="9525">
              <a:solidFill>
                <a:srgbClr val="000000"/>
              </a:solidFill>
              <a:prstDash val="solid"/>
              <a:round/>
              <a:headEnd/>
              <a:tailEnd/>
            </a:ln>
          </p:spPr>
          <p:txBody>
            <a:bodyPr/>
            <a:lstStyle/>
            <a:p>
              <a:endParaRPr lang="en-US"/>
            </a:p>
          </p:txBody>
        </p:sp>
        <p:sp>
          <p:nvSpPr>
            <p:cNvPr id="2127" name="Freeform 578"/>
            <p:cNvSpPr>
              <a:spLocks/>
            </p:cNvSpPr>
            <p:nvPr/>
          </p:nvSpPr>
          <p:spPr bwMode="auto">
            <a:xfrm>
              <a:off x="4125" y="1818"/>
              <a:ext cx="84" cy="186"/>
            </a:xfrm>
            <a:custGeom>
              <a:avLst/>
              <a:gdLst>
                <a:gd name="T0" fmla="*/ 72 w 84"/>
                <a:gd name="T1" fmla="*/ 24 h 186"/>
                <a:gd name="T2" fmla="*/ 60 w 84"/>
                <a:gd name="T3" fmla="*/ 54 h 186"/>
                <a:gd name="T4" fmla="*/ 78 w 84"/>
                <a:gd name="T5" fmla="*/ 60 h 186"/>
                <a:gd name="T6" fmla="*/ 84 w 84"/>
                <a:gd name="T7" fmla="*/ 108 h 186"/>
                <a:gd name="T8" fmla="*/ 78 w 84"/>
                <a:gd name="T9" fmla="*/ 90 h 186"/>
                <a:gd name="T10" fmla="*/ 78 w 84"/>
                <a:gd name="T11" fmla="*/ 114 h 186"/>
                <a:gd name="T12" fmla="*/ 54 w 84"/>
                <a:gd name="T13" fmla="*/ 180 h 186"/>
                <a:gd name="T14" fmla="*/ 48 w 84"/>
                <a:gd name="T15" fmla="*/ 186 h 186"/>
                <a:gd name="T16" fmla="*/ 48 w 84"/>
                <a:gd name="T17" fmla="*/ 168 h 186"/>
                <a:gd name="T18" fmla="*/ 6 w 84"/>
                <a:gd name="T19" fmla="*/ 156 h 186"/>
                <a:gd name="T20" fmla="*/ 0 w 84"/>
                <a:gd name="T21" fmla="*/ 138 h 186"/>
                <a:gd name="T22" fmla="*/ 6 w 84"/>
                <a:gd name="T23" fmla="*/ 126 h 186"/>
                <a:gd name="T24" fmla="*/ 36 w 84"/>
                <a:gd name="T25" fmla="*/ 90 h 186"/>
                <a:gd name="T26" fmla="*/ 6 w 84"/>
                <a:gd name="T27" fmla="*/ 60 h 186"/>
                <a:gd name="T28" fmla="*/ 0 w 84"/>
                <a:gd name="T29" fmla="*/ 30 h 186"/>
                <a:gd name="T30" fmla="*/ 18 w 84"/>
                <a:gd name="T31" fmla="*/ 0 h 186"/>
                <a:gd name="T32" fmla="*/ 72 w 84"/>
                <a:gd name="T33" fmla="*/ 24 h 1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186"/>
                <a:gd name="T53" fmla="*/ 84 w 84"/>
                <a:gd name="T54" fmla="*/ 186 h 18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186">
                  <a:moveTo>
                    <a:pt x="72" y="24"/>
                  </a:moveTo>
                  <a:lnTo>
                    <a:pt x="60" y="54"/>
                  </a:lnTo>
                  <a:lnTo>
                    <a:pt x="78" y="60"/>
                  </a:lnTo>
                  <a:lnTo>
                    <a:pt x="84" y="108"/>
                  </a:lnTo>
                  <a:lnTo>
                    <a:pt x="78" y="90"/>
                  </a:lnTo>
                  <a:lnTo>
                    <a:pt x="78" y="114"/>
                  </a:lnTo>
                  <a:lnTo>
                    <a:pt x="54" y="180"/>
                  </a:lnTo>
                  <a:lnTo>
                    <a:pt x="48" y="186"/>
                  </a:lnTo>
                  <a:lnTo>
                    <a:pt x="48" y="168"/>
                  </a:lnTo>
                  <a:lnTo>
                    <a:pt x="6" y="156"/>
                  </a:lnTo>
                  <a:lnTo>
                    <a:pt x="0" y="138"/>
                  </a:lnTo>
                  <a:lnTo>
                    <a:pt x="6" y="126"/>
                  </a:lnTo>
                  <a:lnTo>
                    <a:pt x="36" y="90"/>
                  </a:lnTo>
                  <a:lnTo>
                    <a:pt x="6" y="60"/>
                  </a:lnTo>
                  <a:lnTo>
                    <a:pt x="0" y="30"/>
                  </a:lnTo>
                  <a:lnTo>
                    <a:pt x="18" y="0"/>
                  </a:lnTo>
                  <a:lnTo>
                    <a:pt x="72" y="24"/>
                  </a:lnTo>
                  <a:close/>
                </a:path>
              </a:pathLst>
            </a:custGeom>
            <a:solidFill>
              <a:srgbClr val="E8D898"/>
            </a:solidFill>
            <a:ln w="9525">
              <a:solidFill>
                <a:srgbClr val="E8D898"/>
              </a:solidFill>
              <a:prstDash val="solid"/>
              <a:round/>
              <a:headEnd/>
              <a:tailEnd/>
            </a:ln>
          </p:spPr>
          <p:txBody>
            <a:bodyPr/>
            <a:lstStyle/>
            <a:p>
              <a:endParaRPr lang="en-US"/>
            </a:p>
          </p:txBody>
        </p:sp>
        <p:sp>
          <p:nvSpPr>
            <p:cNvPr id="2128" name="Freeform 579"/>
            <p:cNvSpPr>
              <a:spLocks/>
            </p:cNvSpPr>
            <p:nvPr/>
          </p:nvSpPr>
          <p:spPr bwMode="auto">
            <a:xfrm>
              <a:off x="4125" y="1818"/>
              <a:ext cx="84" cy="186"/>
            </a:xfrm>
            <a:custGeom>
              <a:avLst/>
              <a:gdLst>
                <a:gd name="T0" fmla="*/ 72 w 84"/>
                <a:gd name="T1" fmla="*/ 24 h 186"/>
                <a:gd name="T2" fmla="*/ 60 w 84"/>
                <a:gd name="T3" fmla="*/ 54 h 186"/>
                <a:gd name="T4" fmla="*/ 78 w 84"/>
                <a:gd name="T5" fmla="*/ 60 h 186"/>
                <a:gd name="T6" fmla="*/ 84 w 84"/>
                <a:gd name="T7" fmla="*/ 108 h 186"/>
                <a:gd name="T8" fmla="*/ 78 w 84"/>
                <a:gd name="T9" fmla="*/ 90 h 186"/>
                <a:gd name="T10" fmla="*/ 78 w 84"/>
                <a:gd name="T11" fmla="*/ 114 h 186"/>
                <a:gd name="T12" fmla="*/ 54 w 84"/>
                <a:gd name="T13" fmla="*/ 180 h 186"/>
                <a:gd name="T14" fmla="*/ 48 w 84"/>
                <a:gd name="T15" fmla="*/ 186 h 186"/>
                <a:gd name="T16" fmla="*/ 48 w 84"/>
                <a:gd name="T17" fmla="*/ 168 h 186"/>
                <a:gd name="T18" fmla="*/ 6 w 84"/>
                <a:gd name="T19" fmla="*/ 156 h 186"/>
                <a:gd name="T20" fmla="*/ 0 w 84"/>
                <a:gd name="T21" fmla="*/ 138 h 186"/>
                <a:gd name="T22" fmla="*/ 6 w 84"/>
                <a:gd name="T23" fmla="*/ 126 h 186"/>
                <a:gd name="T24" fmla="*/ 36 w 84"/>
                <a:gd name="T25" fmla="*/ 90 h 186"/>
                <a:gd name="T26" fmla="*/ 6 w 84"/>
                <a:gd name="T27" fmla="*/ 60 h 186"/>
                <a:gd name="T28" fmla="*/ 0 w 84"/>
                <a:gd name="T29" fmla="*/ 30 h 186"/>
                <a:gd name="T30" fmla="*/ 18 w 84"/>
                <a:gd name="T31" fmla="*/ 0 h 186"/>
                <a:gd name="T32" fmla="*/ 72 w 84"/>
                <a:gd name="T33" fmla="*/ 24 h 186"/>
                <a:gd name="T34" fmla="*/ 72 w 84"/>
                <a:gd name="T35" fmla="*/ 30 h 18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4"/>
                <a:gd name="T55" fmla="*/ 0 h 186"/>
                <a:gd name="T56" fmla="*/ 84 w 84"/>
                <a:gd name="T57" fmla="*/ 186 h 18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4" h="186">
                  <a:moveTo>
                    <a:pt x="72" y="24"/>
                  </a:moveTo>
                  <a:lnTo>
                    <a:pt x="60" y="54"/>
                  </a:lnTo>
                  <a:lnTo>
                    <a:pt x="78" y="60"/>
                  </a:lnTo>
                  <a:lnTo>
                    <a:pt x="84" y="108"/>
                  </a:lnTo>
                  <a:lnTo>
                    <a:pt x="78" y="90"/>
                  </a:lnTo>
                  <a:lnTo>
                    <a:pt x="78" y="114"/>
                  </a:lnTo>
                  <a:lnTo>
                    <a:pt x="54" y="180"/>
                  </a:lnTo>
                  <a:lnTo>
                    <a:pt x="48" y="186"/>
                  </a:lnTo>
                  <a:lnTo>
                    <a:pt x="48" y="168"/>
                  </a:lnTo>
                  <a:lnTo>
                    <a:pt x="6" y="156"/>
                  </a:lnTo>
                  <a:lnTo>
                    <a:pt x="0" y="138"/>
                  </a:lnTo>
                  <a:lnTo>
                    <a:pt x="6" y="126"/>
                  </a:lnTo>
                  <a:lnTo>
                    <a:pt x="36" y="90"/>
                  </a:lnTo>
                  <a:lnTo>
                    <a:pt x="6" y="60"/>
                  </a:lnTo>
                  <a:lnTo>
                    <a:pt x="0" y="30"/>
                  </a:lnTo>
                  <a:lnTo>
                    <a:pt x="18" y="0"/>
                  </a:lnTo>
                  <a:lnTo>
                    <a:pt x="72" y="24"/>
                  </a:lnTo>
                  <a:lnTo>
                    <a:pt x="72" y="30"/>
                  </a:lnTo>
                </a:path>
              </a:pathLst>
            </a:custGeom>
            <a:noFill/>
            <a:ln w="9525">
              <a:solidFill>
                <a:srgbClr val="000000"/>
              </a:solidFill>
              <a:prstDash val="solid"/>
              <a:round/>
              <a:headEnd/>
              <a:tailEnd/>
            </a:ln>
          </p:spPr>
          <p:txBody>
            <a:bodyPr/>
            <a:lstStyle/>
            <a:p>
              <a:endParaRPr lang="en-US"/>
            </a:p>
          </p:txBody>
        </p:sp>
        <p:sp>
          <p:nvSpPr>
            <p:cNvPr id="2129" name="Freeform 580"/>
            <p:cNvSpPr>
              <a:spLocks/>
            </p:cNvSpPr>
            <p:nvPr/>
          </p:nvSpPr>
          <p:spPr bwMode="auto">
            <a:xfrm>
              <a:off x="2049" y="2238"/>
              <a:ext cx="432" cy="444"/>
            </a:xfrm>
            <a:custGeom>
              <a:avLst/>
              <a:gdLst>
                <a:gd name="T0" fmla="*/ 426 w 432"/>
                <a:gd name="T1" fmla="*/ 78 h 444"/>
                <a:gd name="T2" fmla="*/ 396 w 432"/>
                <a:gd name="T3" fmla="*/ 426 h 444"/>
                <a:gd name="T4" fmla="*/ 162 w 432"/>
                <a:gd name="T5" fmla="*/ 408 h 444"/>
                <a:gd name="T6" fmla="*/ 168 w 432"/>
                <a:gd name="T7" fmla="*/ 420 h 444"/>
                <a:gd name="T8" fmla="*/ 60 w 432"/>
                <a:gd name="T9" fmla="*/ 408 h 444"/>
                <a:gd name="T10" fmla="*/ 54 w 432"/>
                <a:gd name="T11" fmla="*/ 444 h 444"/>
                <a:gd name="T12" fmla="*/ 0 w 432"/>
                <a:gd name="T13" fmla="*/ 438 h 444"/>
                <a:gd name="T14" fmla="*/ 12 w 432"/>
                <a:gd name="T15" fmla="*/ 354 h 444"/>
                <a:gd name="T16" fmla="*/ 60 w 432"/>
                <a:gd name="T17" fmla="*/ 0 h 444"/>
                <a:gd name="T18" fmla="*/ 432 w 432"/>
                <a:gd name="T19" fmla="*/ 36 h 444"/>
                <a:gd name="T20" fmla="*/ 426 w 432"/>
                <a:gd name="T21" fmla="*/ 78 h 4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32"/>
                <a:gd name="T34" fmla="*/ 0 h 444"/>
                <a:gd name="T35" fmla="*/ 432 w 432"/>
                <a:gd name="T36" fmla="*/ 444 h 44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32" h="444">
                  <a:moveTo>
                    <a:pt x="426" y="78"/>
                  </a:moveTo>
                  <a:lnTo>
                    <a:pt x="396" y="426"/>
                  </a:lnTo>
                  <a:lnTo>
                    <a:pt x="162" y="408"/>
                  </a:lnTo>
                  <a:lnTo>
                    <a:pt x="168" y="420"/>
                  </a:lnTo>
                  <a:lnTo>
                    <a:pt x="60" y="408"/>
                  </a:lnTo>
                  <a:lnTo>
                    <a:pt x="54" y="444"/>
                  </a:lnTo>
                  <a:lnTo>
                    <a:pt x="0" y="438"/>
                  </a:lnTo>
                  <a:lnTo>
                    <a:pt x="12" y="354"/>
                  </a:lnTo>
                  <a:lnTo>
                    <a:pt x="60" y="0"/>
                  </a:lnTo>
                  <a:lnTo>
                    <a:pt x="432" y="36"/>
                  </a:lnTo>
                  <a:lnTo>
                    <a:pt x="426" y="78"/>
                  </a:lnTo>
                  <a:close/>
                </a:path>
              </a:pathLst>
            </a:custGeom>
            <a:solidFill>
              <a:srgbClr val="FFAA00"/>
            </a:solidFill>
            <a:ln w="9525">
              <a:solidFill>
                <a:srgbClr val="FFAA00"/>
              </a:solidFill>
              <a:prstDash val="solid"/>
              <a:round/>
              <a:headEnd/>
              <a:tailEnd/>
            </a:ln>
          </p:spPr>
          <p:txBody>
            <a:bodyPr/>
            <a:lstStyle/>
            <a:p>
              <a:endParaRPr lang="en-US"/>
            </a:p>
          </p:txBody>
        </p:sp>
        <p:sp>
          <p:nvSpPr>
            <p:cNvPr id="2130" name="Freeform 581"/>
            <p:cNvSpPr>
              <a:spLocks/>
            </p:cNvSpPr>
            <p:nvPr/>
          </p:nvSpPr>
          <p:spPr bwMode="auto">
            <a:xfrm>
              <a:off x="2049" y="2238"/>
              <a:ext cx="432" cy="444"/>
            </a:xfrm>
            <a:custGeom>
              <a:avLst/>
              <a:gdLst>
                <a:gd name="T0" fmla="*/ 426 w 432"/>
                <a:gd name="T1" fmla="*/ 78 h 444"/>
                <a:gd name="T2" fmla="*/ 396 w 432"/>
                <a:gd name="T3" fmla="*/ 426 h 444"/>
                <a:gd name="T4" fmla="*/ 162 w 432"/>
                <a:gd name="T5" fmla="*/ 408 h 444"/>
                <a:gd name="T6" fmla="*/ 168 w 432"/>
                <a:gd name="T7" fmla="*/ 420 h 444"/>
                <a:gd name="T8" fmla="*/ 60 w 432"/>
                <a:gd name="T9" fmla="*/ 408 h 444"/>
                <a:gd name="T10" fmla="*/ 54 w 432"/>
                <a:gd name="T11" fmla="*/ 444 h 444"/>
                <a:gd name="T12" fmla="*/ 0 w 432"/>
                <a:gd name="T13" fmla="*/ 438 h 444"/>
                <a:gd name="T14" fmla="*/ 12 w 432"/>
                <a:gd name="T15" fmla="*/ 354 h 444"/>
                <a:gd name="T16" fmla="*/ 60 w 432"/>
                <a:gd name="T17" fmla="*/ 0 h 444"/>
                <a:gd name="T18" fmla="*/ 432 w 432"/>
                <a:gd name="T19" fmla="*/ 36 h 444"/>
                <a:gd name="T20" fmla="*/ 426 w 432"/>
                <a:gd name="T21" fmla="*/ 78 h 444"/>
                <a:gd name="T22" fmla="*/ 426 w 432"/>
                <a:gd name="T23" fmla="*/ 84 h 4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32"/>
                <a:gd name="T37" fmla="*/ 0 h 444"/>
                <a:gd name="T38" fmla="*/ 432 w 432"/>
                <a:gd name="T39" fmla="*/ 444 h 4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32" h="444">
                  <a:moveTo>
                    <a:pt x="426" y="78"/>
                  </a:moveTo>
                  <a:lnTo>
                    <a:pt x="396" y="426"/>
                  </a:lnTo>
                  <a:lnTo>
                    <a:pt x="162" y="408"/>
                  </a:lnTo>
                  <a:lnTo>
                    <a:pt x="168" y="420"/>
                  </a:lnTo>
                  <a:lnTo>
                    <a:pt x="60" y="408"/>
                  </a:lnTo>
                  <a:lnTo>
                    <a:pt x="54" y="444"/>
                  </a:lnTo>
                  <a:lnTo>
                    <a:pt x="0" y="438"/>
                  </a:lnTo>
                  <a:lnTo>
                    <a:pt x="12" y="354"/>
                  </a:lnTo>
                  <a:lnTo>
                    <a:pt x="60" y="0"/>
                  </a:lnTo>
                  <a:lnTo>
                    <a:pt x="432" y="36"/>
                  </a:lnTo>
                  <a:lnTo>
                    <a:pt x="426" y="78"/>
                  </a:lnTo>
                  <a:lnTo>
                    <a:pt x="426" y="84"/>
                  </a:lnTo>
                </a:path>
              </a:pathLst>
            </a:custGeom>
            <a:noFill/>
            <a:ln w="9525">
              <a:solidFill>
                <a:srgbClr val="000000"/>
              </a:solidFill>
              <a:prstDash val="solid"/>
              <a:round/>
              <a:headEnd/>
              <a:tailEnd/>
            </a:ln>
          </p:spPr>
          <p:txBody>
            <a:bodyPr/>
            <a:lstStyle/>
            <a:p>
              <a:endParaRPr lang="en-US"/>
            </a:p>
          </p:txBody>
        </p:sp>
        <p:sp>
          <p:nvSpPr>
            <p:cNvPr id="2131" name="Freeform 582"/>
            <p:cNvSpPr>
              <a:spLocks/>
            </p:cNvSpPr>
            <p:nvPr/>
          </p:nvSpPr>
          <p:spPr bwMode="auto">
            <a:xfrm>
              <a:off x="3843" y="1524"/>
              <a:ext cx="372" cy="324"/>
            </a:xfrm>
            <a:custGeom>
              <a:avLst/>
              <a:gdLst>
                <a:gd name="T0" fmla="*/ 360 w 372"/>
                <a:gd name="T1" fmla="*/ 168 h 324"/>
                <a:gd name="T2" fmla="*/ 360 w 372"/>
                <a:gd name="T3" fmla="*/ 222 h 324"/>
                <a:gd name="T4" fmla="*/ 372 w 372"/>
                <a:gd name="T5" fmla="*/ 288 h 324"/>
                <a:gd name="T6" fmla="*/ 366 w 372"/>
                <a:gd name="T7" fmla="*/ 306 h 324"/>
                <a:gd name="T8" fmla="*/ 360 w 372"/>
                <a:gd name="T9" fmla="*/ 324 h 324"/>
                <a:gd name="T10" fmla="*/ 354 w 372"/>
                <a:gd name="T11" fmla="*/ 318 h 324"/>
                <a:gd name="T12" fmla="*/ 300 w 372"/>
                <a:gd name="T13" fmla="*/ 294 h 324"/>
                <a:gd name="T14" fmla="*/ 282 w 372"/>
                <a:gd name="T15" fmla="*/ 282 h 324"/>
                <a:gd name="T16" fmla="*/ 252 w 372"/>
                <a:gd name="T17" fmla="*/ 252 h 324"/>
                <a:gd name="T18" fmla="*/ 6 w 372"/>
                <a:gd name="T19" fmla="*/ 300 h 324"/>
                <a:gd name="T20" fmla="*/ 0 w 372"/>
                <a:gd name="T21" fmla="*/ 282 h 324"/>
                <a:gd name="T22" fmla="*/ 42 w 372"/>
                <a:gd name="T23" fmla="*/ 234 h 324"/>
                <a:gd name="T24" fmla="*/ 30 w 372"/>
                <a:gd name="T25" fmla="*/ 192 h 324"/>
                <a:gd name="T26" fmla="*/ 78 w 372"/>
                <a:gd name="T27" fmla="*/ 180 h 324"/>
                <a:gd name="T28" fmla="*/ 114 w 372"/>
                <a:gd name="T29" fmla="*/ 180 h 324"/>
                <a:gd name="T30" fmla="*/ 156 w 372"/>
                <a:gd name="T31" fmla="*/ 168 h 324"/>
                <a:gd name="T32" fmla="*/ 180 w 372"/>
                <a:gd name="T33" fmla="*/ 144 h 324"/>
                <a:gd name="T34" fmla="*/ 174 w 372"/>
                <a:gd name="T35" fmla="*/ 120 h 324"/>
                <a:gd name="T36" fmla="*/ 174 w 372"/>
                <a:gd name="T37" fmla="*/ 108 h 324"/>
                <a:gd name="T38" fmla="*/ 168 w 372"/>
                <a:gd name="T39" fmla="*/ 114 h 324"/>
                <a:gd name="T40" fmla="*/ 162 w 372"/>
                <a:gd name="T41" fmla="*/ 102 h 324"/>
                <a:gd name="T42" fmla="*/ 210 w 372"/>
                <a:gd name="T43" fmla="*/ 36 h 324"/>
                <a:gd name="T44" fmla="*/ 234 w 372"/>
                <a:gd name="T45" fmla="*/ 12 h 324"/>
                <a:gd name="T46" fmla="*/ 312 w 372"/>
                <a:gd name="T47" fmla="*/ 0 h 324"/>
                <a:gd name="T48" fmla="*/ 324 w 372"/>
                <a:gd name="T49" fmla="*/ 72 h 324"/>
                <a:gd name="T50" fmla="*/ 336 w 372"/>
                <a:gd name="T51" fmla="*/ 108 h 324"/>
                <a:gd name="T52" fmla="*/ 342 w 372"/>
                <a:gd name="T53" fmla="*/ 108 h 324"/>
                <a:gd name="T54" fmla="*/ 354 w 372"/>
                <a:gd name="T55" fmla="*/ 162 h 324"/>
                <a:gd name="T56" fmla="*/ 360 w 372"/>
                <a:gd name="T57" fmla="*/ 168 h 32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2"/>
                <a:gd name="T88" fmla="*/ 0 h 324"/>
                <a:gd name="T89" fmla="*/ 372 w 372"/>
                <a:gd name="T90" fmla="*/ 324 h 32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2" h="324">
                  <a:moveTo>
                    <a:pt x="360" y="168"/>
                  </a:moveTo>
                  <a:lnTo>
                    <a:pt x="360" y="222"/>
                  </a:lnTo>
                  <a:lnTo>
                    <a:pt x="372" y="288"/>
                  </a:lnTo>
                  <a:lnTo>
                    <a:pt x="366" y="306"/>
                  </a:lnTo>
                  <a:lnTo>
                    <a:pt x="360" y="324"/>
                  </a:lnTo>
                  <a:lnTo>
                    <a:pt x="354" y="318"/>
                  </a:lnTo>
                  <a:lnTo>
                    <a:pt x="300" y="294"/>
                  </a:lnTo>
                  <a:lnTo>
                    <a:pt x="282" y="282"/>
                  </a:lnTo>
                  <a:lnTo>
                    <a:pt x="252" y="252"/>
                  </a:lnTo>
                  <a:lnTo>
                    <a:pt x="6" y="300"/>
                  </a:lnTo>
                  <a:lnTo>
                    <a:pt x="0" y="282"/>
                  </a:lnTo>
                  <a:lnTo>
                    <a:pt x="42" y="234"/>
                  </a:lnTo>
                  <a:lnTo>
                    <a:pt x="30" y="192"/>
                  </a:lnTo>
                  <a:lnTo>
                    <a:pt x="78" y="180"/>
                  </a:lnTo>
                  <a:lnTo>
                    <a:pt x="114" y="180"/>
                  </a:lnTo>
                  <a:lnTo>
                    <a:pt x="156" y="168"/>
                  </a:lnTo>
                  <a:lnTo>
                    <a:pt x="180" y="144"/>
                  </a:lnTo>
                  <a:lnTo>
                    <a:pt x="174" y="120"/>
                  </a:lnTo>
                  <a:lnTo>
                    <a:pt x="174" y="108"/>
                  </a:lnTo>
                  <a:lnTo>
                    <a:pt x="168" y="114"/>
                  </a:lnTo>
                  <a:lnTo>
                    <a:pt x="162" y="102"/>
                  </a:lnTo>
                  <a:lnTo>
                    <a:pt x="210" y="36"/>
                  </a:lnTo>
                  <a:lnTo>
                    <a:pt x="234" y="12"/>
                  </a:lnTo>
                  <a:lnTo>
                    <a:pt x="312" y="0"/>
                  </a:lnTo>
                  <a:lnTo>
                    <a:pt x="324" y="72"/>
                  </a:lnTo>
                  <a:lnTo>
                    <a:pt x="336" y="108"/>
                  </a:lnTo>
                  <a:lnTo>
                    <a:pt x="342" y="108"/>
                  </a:lnTo>
                  <a:lnTo>
                    <a:pt x="354" y="162"/>
                  </a:lnTo>
                  <a:lnTo>
                    <a:pt x="360" y="168"/>
                  </a:lnTo>
                  <a:close/>
                </a:path>
              </a:pathLst>
            </a:custGeom>
            <a:solidFill>
              <a:srgbClr val="E8D898"/>
            </a:solidFill>
            <a:ln w="9525">
              <a:solidFill>
                <a:srgbClr val="E8D898"/>
              </a:solidFill>
              <a:prstDash val="solid"/>
              <a:round/>
              <a:headEnd/>
              <a:tailEnd/>
            </a:ln>
          </p:spPr>
          <p:txBody>
            <a:bodyPr/>
            <a:lstStyle/>
            <a:p>
              <a:endParaRPr lang="en-US"/>
            </a:p>
          </p:txBody>
        </p:sp>
        <p:sp>
          <p:nvSpPr>
            <p:cNvPr id="2132" name="Freeform 583"/>
            <p:cNvSpPr>
              <a:spLocks/>
            </p:cNvSpPr>
            <p:nvPr/>
          </p:nvSpPr>
          <p:spPr bwMode="auto">
            <a:xfrm>
              <a:off x="3843" y="1524"/>
              <a:ext cx="372" cy="324"/>
            </a:xfrm>
            <a:custGeom>
              <a:avLst/>
              <a:gdLst>
                <a:gd name="T0" fmla="*/ 360 w 372"/>
                <a:gd name="T1" fmla="*/ 168 h 324"/>
                <a:gd name="T2" fmla="*/ 360 w 372"/>
                <a:gd name="T3" fmla="*/ 222 h 324"/>
                <a:gd name="T4" fmla="*/ 372 w 372"/>
                <a:gd name="T5" fmla="*/ 288 h 324"/>
                <a:gd name="T6" fmla="*/ 366 w 372"/>
                <a:gd name="T7" fmla="*/ 306 h 324"/>
                <a:gd name="T8" fmla="*/ 360 w 372"/>
                <a:gd name="T9" fmla="*/ 324 h 324"/>
                <a:gd name="T10" fmla="*/ 354 w 372"/>
                <a:gd name="T11" fmla="*/ 318 h 324"/>
                <a:gd name="T12" fmla="*/ 300 w 372"/>
                <a:gd name="T13" fmla="*/ 294 h 324"/>
                <a:gd name="T14" fmla="*/ 282 w 372"/>
                <a:gd name="T15" fmla="*/ 282 h 324"/>
                <a:gd name="T16" fmla="*/ 252 w 372"/>
                <a:gd name="T17" fmla="*/ 252 h 324"/>
                <a:gd name="T18" fmla="*/ 6 w 372"/>
                <a:gd name="T19" fmla="*/ 300 h 324"/>
                <a:gd name="T20" fmla="*/ 0 w 372"/>
                <a:gd name="T21" fmla="*/ 282 h 324"/>
                <a:gd name="T22" fmla="*/ 42 w 372"/>
                <a:gd name="T23" fmla="*/ 234 h 324"/>
                <a:gd name="T24" fmla="*/ 30 w 372"/>
                <a:gd name="T25" fmla="*/ 192 h 324"/>
                <a:gd name="T26" fmla="*/ 78 w 372"/>
                <a:gd name="T27" fmla="*/ 180 h 324"/>
                <a:gd name="T28" fmla="*/ 114 w 372"/>
                <a:gd name="T29" fmla="*/ 180 h 324"/>
                <a:gd name="T30" fmla="*/ 156 w 372"/>
                <a:gd name="T31" fmla="*/ 168 h 324"/>
                <a:gd name="T32" fmla="*/ 180 w 372"/>
                <a:gd name="T33" fmla="*/ 144 h 324"/>
                <a:gd name="T34" fmla="*/ 174 w 372"/>
                <a:gd name="T35" fmla="*/ 120 h 324"/>
                <a:gd name="T36" fmla="*/ 174 w 372"/>
                <a:gd name="T37" fmla="*/ 108 h 324"/>
                <a:gd name="T38" fmla="*/ 168 w 372"/>
                <a:gd name="T39" fmla="*/ 114 h 324"/>
                <a:gd name="T40" fmla="*/ 162 w 372"/>
                <a:gd name="T41" fmla="*/ 102 h 324"/>
                <a:gd name="T42" fmla="*/ 210 w 372"/>
                <a:gd name="T43" fmla="*/ 36 h 324"/>
                <a:gd name="T44" fmla="*/ 234 w 372"/>
                <a:gd name="T45" fmla="*/ 12 h 324"/>
                <a:gd name="T46" fmla="*/ 312 w 372"/>
                <a:gd name="T47" fmla="*/ 0 h 324"/>
                <a:gd name="T48" fmla="*/ 324 w 372"/>
                <a:gd name="T49" fmla="*/ 72 h 324"/>
                <a:gd name="T50" fmla="*/ 336 w 372"/>
                <a:gd name="T51" fmla="*/ 108 h 324"/>
                <a:gd name="T52" fmla="*/ 342 w 372"/>
                <a:gd name="T53" fmla="*/ 108 h 324"/>
                <a:gd name="T54" fmla="*/ 354 w 372"/>
                <a:gd name="T55" fmla="*/ 162 h 324"/>
                <a:gd name="T56" fmla="*/ 360 w 372"/>
                <a:gd name="T57" fmla="*/ 168 h 324"/>
                <a:gd name="T58" fmla="*/ 360 w 372"/>
                <a:gd name="T59" fmla="*/ 174 h 32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2"/>
                <a:gd name="T91" fmla="*/ 0 h 324"/>
                <a:gd name="T92" fmla="*/ 372 w 372"/>
                <a:gd name="T93" fmla="*/ 324 h 32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2" h="324">
                  <a:moveTo>
                    <a:pt x="360" y="168"/>
                  </a:moveTo>
                  <a:lnTo>
                    <a:pt x="360" y="222"/>
                  </a:lnTo>
                  <a:lnTo>
                    <a:pt x="372" y="288"/>
                  </a:lnTo>
                  <a:lnTo>
                    <a:pt x="366" y="306"/>
                  </a:lnTo>
                  <a:lnTo>
                    <a:pt x="360" y="324"/>
                  </a:lnTo>
                  <a:lnTo>
                    <a:pt x="354" y="318"/>
                  </a:lnTo>
                  <a:lnTo>
                    <a:pt x="300" y="294"/>
                  </a:lnTo>
                  <a:lnTo>
                    <a:pt x="282" y="282"/>
                  </a:lnTo>
                  <a:lnTo>
                    <a:pt x="252" y="252"/>
                  </a:lnTo>
                  <a:lnTo>
                    <a:pt x="6" y="300"/>
                  </a:lnTo>
                  <a:lnTo>
                    <a:pt x="0" y="282"/>
                  </a:lnTo>
                  <a:lnTo>
                    <a:pt x="42" y="234"/>
                  </a:lnTo>
                  <a:lnTo>
                    <a:pt x="30" y="192"/>
                  </a:lnTo>
                  <a:lnTo>
                    <a:pt x="78" y="180"/>
                  </a:lnTo>
                  <a:lnTo>
                    <a:pt x="114" y="180"/>
                  </a:lnTo>
                  <a:lnTo>
                    <a:pt x="156" y="168"/>
                  </a:lnTo>
                  <a:lnTo>
                    <a:pt x="180" y="144"/>
                  </a:lnTo>
                  <a:lnTo>
                    <a:pt x="174" y="120"/>
                  </a:lnTo>
                  <a:lnTo>
                    <a:pt x="174" y="108"/>
                  </a:lnTo>
                  <a:lnTo>
                    <a:pt x="168" y="114"/>
                  </a:lnTo>
                  <a:lnTo>
                    <a:pt x="162" y="102"/>
                  </a:lnTo>
                  <a:lnTo>
                    <a:pt x="210" y="36"/>
                  </a:lnTo>
                  <a:lnTo>
                    <a:pt x="234" y="12"/>
                  </a:lnTo>
                  <a:lnTo>
                    <a:pt x="312" y="0"/>
                  </a:lnTo>
                  <a:lnTo>
                    <a:pt x="324" y="72"/>
                  </a:lnTo>
                  <a:lnTo>
                    <a:pt x="336" y="108"/>
                  </a:lnTo>
                  <a:lnTo>
                    <a:pt x="342" y="108"/>
                  </a:lnTo>
                  <a:lnTo>
                    <a:pt x="354" y="162"/>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2133" name="Freeform 584"/>
            <p:cNvSpPr>
              <a:spLocks/>
            </p:cNvSpPr>
            <p:nvPr/>
          </p:nvSpPr>
          <p:spPr bwMode="auto">
            <a:xfrm>
              <a:off x="4155" y="2196"/>
              <a:ext cx="36" cy="54"/>
            </a:xfrm>
            <a:custGeom>
              <a:avLst/>
              <a:gdLst>
                <a:gd name="T0" fmla="*/ 0 w 36"/>
                <a:gd name="T1" fmla="*/ 0 h 54"/>
                <a:gd name="T2" fmla="*/ 36 w 36"/>
                <a:gd name="T3" fmla="*/ 54 h 54"/>
                <a:gd name="T4" fmla="*/ 0 w 36"/>
                <a:gd name="T5" fmla="*/ 0 h 54"/>
                <a:gd name="T6" fmla="*/ 0 w 36"/>
                <a:gd name="T7" fmla="*/ 6 h 54"/>
                <a:gd name="T8" fmla="*/ 0 60000 65536"/>
                <a:gd name="T9" fmla="*/ 0 60000 65536"/>
                <a:gd name="T10" fmla="*/ 0 60000 65536"/>
                <a:gd name="T11" fmla="*/ 0 60000 65536"/>
                <a:gd name="T12" fmla="*/ 0 w 36"/>
                <a:gd name="T13" fmla="*/ 0 h 54"/>
                <a:gd name="T14" fmla="*/ 36 w 36"/>
                <a:gd name="T15" fmla="*/ 54 h 54"/>
              </a:gdLst>
              <a:ahLst/>
              <a:cxnLst>
                <a:cxn ang="T8">
                  <a:pos x="T0" y="T1"/>
                </a:cxn>
                <a:cxn ang="T9">
                  <a:pos x="T2" y="T3"/>
                </a:cxn>
                <a:cxn ang="T10">
                  <a:pos x="T4" y="T5"/>
                </a:cxn>
                <a:cxn ang="T11">
                  <a:pos x="T6" y="T7"/>
                </a:cxn>
              </a:cxnLst>
              <a:rect l="T12" t="T13" r="T14" b="T15"/>
              <a:pathLst>
                <a:path w="36" h="54">
                  <a:moveTo>
                    <a:pt x="0" y="0"/>
                  </a:moveTo>
                  <a:lnTo>
                    <a:pt x="36" y="54"/>
                  </a:lnTo>
                  <a:lnTo>
                    <a:pt x="0" y="0"/>
                  </a:lnTo>
                  <a:lnTo>
                    <a:pt x="0" y="6"/>
                  </a:lnTo>
                </a:path>
              </a:pathLst>
            </a:custGeom>
            <a:noFill/>
            <a:ln w="9525">
              <a:solidFill>
                <a:srgbClr val="000000"/>
              </a:solidFill>
              <a:prstDash val="solid"/>
              <a:round/>
              <a:headEnd/>
              <a:tailEnd/>
            </a:ln>
          </p:spPr>
          <p:txBody>
            <a:bodyPr/>
            <a:lstStyle/>
            <a:p>
              <a:endParaRPr lang="en-US"/>
            </a:p>
          </p:txBody>
        </p:sp>
        <p:sp>
          <p:nvSpPr>
            <p:cNvPr id="2134" name="Freeform 585"/>
            <p:cNvSpPr>
              <a:spLocks/>
            </p:cNvSpPr>
            <p:nvPr/>
          </p:nvSpPr>
          <p:spPr bwMode="auto">
            <a:xfrm>
              <a:off x="3651" y="2202"/>
              <a:ext cx="528" cy="234"/>
            </a:xfrm>
            <a:custGeom>
              <a:avLst/>
              <a:gdLst>
                <a:gd name="T0" fmla="*/ 528 w 528"/>
                <a:gd name="T1" fmla="*/ 66 h 234"/>
                <a:gd name="T2" fmla="*/ 510 w 528"/>
                <a:gd name="T3" fmla="*/ 90 h 234"/>
                <a:gd name="T4" fmla="*/ 486 w 528"/>
                <a:gd name="T5" fmla="*/ 96 h 234"/>
                <a:gd name="T6" fmla="*/ 486 w 528"/>
                <a:gd name="T7" fmla="*/ 78 h 234"/>
                <a:gd name="T8" fmla="*/ 474 w 528"/>
                <a:gd name="T9" fmla="*/ 84 h 234"/>
                <a:gd name="T10" fmla="*/ 480 w 528"/>
                <a:gd name="T11" fmla="*/ 96 h 234"/>
                <a:gd name="T12" fmla="*/ 450 w 528"/>
                <a:gd name="T13" fmla="*/ 90 h 234"/>
                <a:gd name="T14" fmla="*/ 486 w 528"/>
                <a:gd name="T15" fmla="*/ 102 h 234"/>
                <a:gd name="T16" fmla="*/ 474 w 528"/>
                <a:gd name="T17" fmla="*/ 126 h 234"/>
                <a:gd name="T18" fmla="*/ 456 w 528"/>
                <a:gd name="T19" fmla="*/ 126 h 234"/>
                <a:gd name="T20" fmla="*/ 474 w 528"/>
                <a:gd name="T21" fmla="*/ 132 h 234"/>
                <a:gd name="T22" fmla="*/ 492 w 528"/>
                <a:gd name="T23" fmla="*/ 120 h 234"/>
                <a:gd name="T24" fmla="*/ 504 w 528"/>
                <a:gd name="T25" fmla="*/ 126 h 234"/>
                <a:gd name="T26" fmla="*/ 492 w 528"/>
                <a:gd name="T27" fmla="*/ 144 h 234"/>
                <a:gd name="T28" fmla="*/ 486 w 528"/>
                <a:gd name="T29" fmla="*/ 138 h 234"/>
                <a:gd name="T30" fmla="*/ 462 w 528"/>
                <a:gd name="T31" fmla="*/ 156 h 234"/>
                <a:gd name="T32" fmla="*/ 456 w 528"/>
                <a:gd name="T33" fmla="*/ 150 h 234"/>
                <a:gd name="T34" fmla="*/ 450 w 528"/>
                <a:gd name="T35" fmla="*/ 168 h 234"/>
                <a:gd name="T36" fmla="*/ 438 w 528"/>
                <a:gd name="T37" fmla="*/ 150 h 234"/>
                <a:gd name="T38" fmla="*/ 444 w 528"/>
                <a:gd name="T39" fmla="*/ 168 h 234"/>
                <a:gd name="T40" fmla="*/ 426 w 528"/>
                <a:gd name="T41" fmla="*/ 192 h 234"/>
                <a:gd name="T42" fmla="*/ 420 w 528"/>
                <a:gd name="T43" fmla="*/ 222 h 234"/>
                <a:gd name="T44" fmla="*/ 414 w 528"/>
                <a:gd name="T45" fmla="*/ 210 h 234"/>
                <a:gd name="T46" fmla="*/ 414 w 528"/>
                <a:gd name="T47" fmla="*/ 228 h 234"/>
                <a:gd name="T48" fmla="*/ 378 w 528"/>
                <a:gd name="T49" fmla="*/ 234 h 234"/>
                <a:gd name="T50" fmla="*/ 372 w 528"/>
                <a:gd name="T51" fmla="*/ 228 h 234"/>
                <a:gd name="T52" fmla="*/ 294 w 528"/>
                <a:gd name="T53" fmla="*/ 174 h 234"/>
                <a:gd name="T54" fmla="*/ 228 w 528"/>
                <a:gd name="T55" fmla="*/ 186 h 234"/>
                <a:gd name="T56" fmla="*/ 210 w 528"/>
                <a:gd name="T57" fmla="*/ 162 h 234"/>
                <a:gd name="T58" fmla="*/ 120 w 528"/>
                <a:gd name="T59" fmla="*/ 168 h 234"/>
                <a:gd name="T60" fmla="*/ 78 w 528"/>
                <a:gd name="T61" fmla="*/ 192 h 234"/>
                <a:gd name="T62" fmla="*/ 0 w 528"/>
                <a:gd name="T63" fmla="*/ 204 h 234"/>
                <a:gd name="T64" fmla="*/ 0 w 528"/>
                <a:gd name="T65" fmla="*/ 186 h 234"/>
                <a:gd name="T66" fmla="*/ 18 w 528"/>
                <a:gd name="T67" fmla="*/ 180 h 234"/>
                <a:gd name="T68" fmla="*/ 30 w 528"/>
                <a:gd name="T69" fmla="*/ 156 h 234"/>
                <a:gd name="T70" fmla="*/ 78 w 528"/>
                <a:gd name="T71" fmla="*/ 132 h 234"/>
                <a:gd name="T72" fmla="*/ 96 w 528"/>
                <a:gd name="T73" fmla="*/ 108 h 234"/>
                <a:gd name="T74" fmla="*/ 102 w 528"/>
                <a:gd name="T75" fmla="*/ 114 h 234"/>
                <a:gd name="T76" fmla="*/ 132 w 528"/>
                <a:gd name="T77" fmla="*/ 96 h 234"/>
                <a:gd name="T78" fmla="*/ 150 w 528"/>
                <a:gd name="T79" fmla="*/ 78 h 234"/>
                <a:gd name="T80" fmla="*/ 150 w 528"/>
                <a:gd name="T81" fmla="*/ 54 h 234"/>
                <a:gd name="T82" fmla="*/ 498 w 528"/>
                <a:gd name="T83" fmla="*/ 0 h 234"/>
                <a:gd name="T84" fmla="*/ 516 w 528"/>
                <a:gd name="T85" fmla="*/ 30 h 234"/>
                <a:gd name="T86" fmla="*/ 504 w 528"/>
                <a:gd name="T87" fmla="*/ 18 h 234"/>
                <a:gd name="T88" fmla="*/ 510 w 528"/>
                <a:gd name="T89" fmla="*/ 24 h 234"/>
                <a:gd name="T90" fmla="*/ 492 w 528"/>
                <a:gd name="T91" fmla="*/ 18 h 234"/>
                <a:gd name="T92" fmla="*/ 498 w 528"/>
                <a:gd name="T93" fmla="*/ 30 h 234"/>
                <a:gd name="T94" fmla="*/ 486 w 528"/>
                <a:gd name="T95" fmla="*/ 30 h 234"/>
                <a:gd name="T96" fmla="*/ 492 w 528"/>
                <a:gd name="T97" fmla="*/ 36 h 234"/>
                <a:gd name="T98" fmla="*/ 480 w 528"/>
                <a:gd name="T99" fmla="*/ 30 h 234"/>
                <a:gd name="T100" fmla="*/ 480 w 528"/>
                <a:gd name="T101" fmla="*/ 42 h 234"/>
                <a:gd name="T102" fmla="*/ 468 w 528"/>
                <a:gd name="T103" fmla="*/ 48 h 234"/>
                <a:gd name="T104" fmla="*/ 456 w 528"/>
                <a:gd name="T105" fmla="*/ 24 h 234"/>
                <a:gd name="T106" fmla="*/ 462 w 528"/>
                <a:gd name="T107" fmla="*/ 54 h 234"/>
                <a:gd name="T108" fmla="*/ 504 w 528"/>
                <a:gd name="T109" fmla="*/ 42 h 234"/>
                <a:gd name="T110" fmla="*/ 504 w 528"/>
                <a:gd name="T111" fmla="*/ 66 h 234"/>
                <a:gd name="T112" fmla="*/ 510 w 528"/>
                <a:gd name="T113" fmla="*/ 66 h 234"/>
                <a:gd name="T114" fmla="*/ 516 w 528"/>
                <a:gd name="T115" fmla="*/ 42 h 234"/>
                <a:gd name="T116" fmla="*/ 528 w 528"/>
                <a:gd name="T117" fmla="*/ 66 h 23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28"/>
                <a:gd name="T178" fmla="*/ 0 h 234"/>
                <a:gd name="T179" fmla="*/ 528 w 528"/>
                <a:gd name="T180" fmla="*/ 234 h 23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28" h="234">
                  <a:moveTo>
                    <a:pt x="528" y="66"/>
                  </a:moveTo>
                  <a:lnTo>
                    <a:pt x="510" y="90"/>
                  </a:lnTo>
                  <a:lnTo>
                    <a:pt x="486" y="96"/>
                  </a:lnTo>
                  <a:lnTo>
                    <a:pt x="486" y="78"/>
                  </a:lnTo>
                  <a:lnTo>
                    <a:pt x="474" y="84"/>
                  </a:lnTo>
                  <a:lnTo>
                    <a:pt x="480" y="96"/>
                  </a:lnTo>
                  <a:lnTo>
                    <a:pt x="450" y="90"/>
                  </a:lnTo>
                  <a:lnTo>
                    <a:pt x="486" y="102"/>
                  </a:lnTo>
                  <a:lnTo>
                    <a:pt x="474" y="126"/>
                  </a:lnTo>
                  <a:lnTo>
                    <a:pt x="456" y="126"/>
                  </a:lnTo>
                  <a:lnTo>
                    <a:pt x="474" y="132"/>
                  </a:lnTo>
                  <a:lnTo>
                    <a:pt x="492" y="120"/>
                  </a:lnTo>
                  <a:lnTo>
                    <a:pt x="504" y="126"/>
                  </a:lnTo>
                  <a:lnTo>
                    <a:pt x="492" y="144"/>
                  </a:lnTo>
                  <a:lnTo>
                    <a:pt x="486" y="138"/>
                  </a:lnTo>
                  <a:lnTo>
                    <a:pt x="462" y="156"/>
                  </a:lnTo>
                  <a:lnTo>
                    <a:pt x="456" y="150"/>
                  </a:lnTo>
                  <a:lnTo>
                    <a:pt x="450" y="168"/>
                  </a:lnTo>
                  <a:lnTo>
                    <a:pt x="438" y="150"/>
                  </a:lnTo>
                  <a:lnTo>
                    <a:pt x="444" y="168"/>
                  </a:lnTo>
                  <a:lnTo>
                    <a:pt x="426" y="192"/>
                  </a:lnTo>
                  <a:lnTo>
                    <a:pt x="420" y="222"/>
                  </a:lnTo>
                  <a:lnTo>
                    <a:pt x="414" y="210"/>
                  </a:lnTo>
                  <a:lnTo>
                    <a:pt x="414" y="228"/>
                  </a:lnTo>
                  <a:lnTo>
                    <a:pt x="378" y="234"/>
                  </a:lnTo>
                  <a:lnTo>
                    <a:pt x="372" y="228"/>
                  </a:lnTo>
                  <a:lnTo>
                    <a:pt x="294" y="174"/>
                  </a:lnTo>
                  <a:lnTo>
                    <a:pt x="228" y="186"/>
                  </a:lnTo>
                  <a:lnTo>
                    <a:pt x="210" y="162"/>
                  </a:lnTo>
                  <a:lnTo>
                    <a:pt x="120" y="168"/>
                  </a:lnTo>
                  <a:lnTo>
                    <a:pt x="78" y="192"/>
                  </a:lnTo>
                  <a:lnTo>
                    <a:pt x="0" y="204"/>
                  </a:lnTo>
                  <a:lnTo>
                    <a:pt x="0" y="186"/>
                  </a:lnTo>
                  <a:lnTo>
                    <a:pt x="18" y="180"/>
                  </a:lnTo>
                  <a:lnTo>
                    <a:pt x="30" y="156"/>
                  </a:lnTo>
                  <a:lnTo>
                    <a:pt x="78" y="132"/>
                  </a:lnTo>
                  <a:lnTo>
                    <a:pt x="96" y="108"/>
                  </a:lnTo>
                  <a:lnTo>
                    <a:pt x="102" y="114"/>
                  </a:lnTo>
                  <a:lnTo>
                    <a:pt x="132" y="96"/>
                  </a:lnTo>
                  <a:lnTo>
                    <a:pt x="150" y="78"/>
                  </a:lnTo>
                  <a:lnTo>
                    <a:pt x="150" y="54"/>
                  </a:lnTo>
                  <a:lnTo>
                    <a:pt x="498" y="0"/>
                  </a:lnTo>
                  <a:lnTo>
                    <a:pt x="516" y="30"/>
                  </a:lnTo>
                  <a:lnTo>
                    <a:pt x="504" y="18"/>
                  </a:lnTo>
                  <a:lnTo>
                    <a:pt x="510" y="24"/>
                  </a:lnTo>
                  <a:lnTo>
                    <a:pt x="492" y="18"/>
                  </a:lnTo>
                  <a:lnTo>
                    <a:pt x="498" y="30"/>
                  </a:lnTo>
                  <a:lnTo>
                    <a:pt x="486" y="30"/>
                  </a:lnTo>
                  <a:lnTo>
                    <a:pt x="492" y="36"/>
                  </a:lnTo>
                  <a:lnTo>
                    <a:pt x="480" y="30"/>
                  </a:lnTo>
                  <a:lnTo>
                    <a:pt x="480" y="42"/>
                  </a:lnTo>
                  <a:lnTo>
                    <a:pt x="468" y="48"/>
                  </a:lnTo>
                  <a:lnTo>
                    <a:pt x="456" y="24"/>
                  </a:lnTo>
                  <a:lnTo>
                    <a:pt x="462" y="54"/>
                  </a:lnTo>
                  <a:lnTo>
                    <a:pt x="504" y="42"/>
                  </a:lnTo>
                  <a:lnTo>
                    <a:pt x="504" y="66"/>
                  </a:lnTo>
                  <a:lnTo>
                    <a:pt x="510" y="66"/>
                  </a:lnTo>
                  <a:lnTo>
                    <a:pt x="516" y="42"/>
                  </a:lnTo>
                  <a:lnTo>
                    <a:pt x="528" y="66"/>
                  </a:lnTo>
                  <a:close/>
                </a:path>
              </a:pathLst>
            </a:custGeom>
            <a:solidFill>
              <a:srgbClr val="FFAA00"/>
            </a:solidFill>
            <a:ln w="9525">
              <a:solidFill>
                <a:srgbClr val="FFAA00"/>
              </a:solidFill>
              <a:prstDash val="solid"/>
              <a:round/>
              <a:headEnd/>
              <a:tailEnd/>
            </a:ln>
          </p:spPr>
          <p:txBody>
            <a:bodyPr/>
            <a:lstStyle/>
            <a:p>
              <a:endParaRPr lang="en-US"/>
            </a:p>
          </p:txBody>
        </p:sp>
        <p:sp>
          <p:nvSpPr>
            <p:cNvPr id="2135" name="Freeform 586"/>
            <p:cNvSpPr>
              <a:spLocks/>
            </p:cNvSpPr>
            <p:nvPr/>
          </p:nvSpPr>
          <p:spPr bwMode="auto">
            <a:xfrm>
              <a:off x="3651" y="2202"/>
              <a:ext cx="528" cy="234"/>
            </a:xfrm>
            <a:custGeom>
              <a:avLst/>
              <a:gdLst>
                <a:gd name="T0" fmla="*/ 528 w 528"/>
                <a:gd name="T1" fmla="*/ 66 h 234"/>
                <a:gd name="T2" fmla="*/ 510 w 528"/>
                <a:gd name="T3" fmla="*/ 90 h 234"/>
                <a:gd name="T4" fmla="*/ 486 w 528"/>
                <a:gd name="T5" fmla="*/ 96 h 234"/>
                <a:gd name="T6" fmla="*/ 486 w 528"/>
                <a:gd name="T7" fmla="*/ 78 h 234"/>
                <a:gd name="T8" fmla="*/ 474 w 528"/>
                <a:gd name="T9" fmla="*/ 84 h 234"/>
                <a:gd name="T10" fmla="*/ 480 w 528"/>
                <a:gd name="T11" fmla="*/ 96 h 234"/>
                <a:gd name="T12" fmla="*/ 450 w 528"/>
                <a:gd name="T13" fmla="*/ 90 h 234"/>
                <a:gd name="T14" fmla="*/ 486 w 528"/>
                <a:gd name="T15" fmla="*/ 102 h 234"/>
                <a:gd name="T16" fmla="*/ 474 w 528"/>
                <a:gd name="T17" fmla="*/ 126 h 234"/>
                <a:gd name="T18" fmla="*/ 456 w 528"/>
                <a:gd name="T19" fmla="*/ 126 h 234"/>
                <a:gd name="T20" fmla="*/ 474 w 528"/>
                <a:gd name="T21" fmla="*/ 132 h 234"/>
                <a:gd name="T22" fmla="*/ 492 w 528"/>
                <a:gd name="T23" fmla="*/ 120 h 234"/>
                <a:gd name="T24" fmla="*/ 504 w 528"/>
                <a:gd name="T25" fmla="*/ 126 h 234"/>
                <a:gd name="T26" fmla="*/ 492 w 528"/>
                <a:gd name="T27" fmla="*/ 144 h 234"/>
                <a:gd name="T28" fmla="*/ 486 w 528"/>
                <a:gd name="T29" fmla="*/ 138 h 234"/>
                <a:gd name="T30" fmla="*/ 462 w 528"/>
                <a:gd name="T31" fmla="*/ 156 h 234"/>
                <a:gd name="T32" fmla="*/ 456 w 528"/>
                <a:gd name="T33" fmla="*/ 150 h 234"/>
                <a:gd name="T34" fmla="*/ 450 w 528"/>
                <a:gd name="T35" fmla="*/ 168 h 234"/>
                <a:gd name="T36" fmla="*/ 438 w 528"/>
                <a:gd name="T37" fmla="*/ 150 h 234"/>
                <a:gd name="T38" fmla="*/ 444 w 528"/>
                <a:gd name="T39" fmla="*/ 168 h 234"/>
                <a:gd name="T40" fmla="*/ 426 w 528"/>
                <a:gd name="T41" fmla="*/ 192 h 234"/>
                <a:gd name="T42" fmla="*/ 420 w 528"/>
                <a:gd name="T43" fmla="*/ 222 h 234"/>
                <a:gd name="T44" fmla="*/ 414 w 528"/>
                <a:gd name="T45" fmla="*/ 210 h 234"/>
                <a:gd name="T46" fmla="*/ 414 w 528"/>
                <a:gd name="T47" fmla="*/ 228 h 234"/>
                <a:gd name="T48" fmla="*/ 378 w 528"/>
                <a:gd name="T49" fmla="*/ 234 h 234"/>
                <a:gd name="T50" fmla="*/ 372 w 528"/>
                <a:gd name="T51" fmla="*/ 228 h 234"/>
                <a:gd name="T52" fmla="*/ 294 w 528"/>
                <a:gd name="T53" fmla="*/ 174 h 234"/>
                <a:gd name="T54" fmla="*/ 228 w 528"/>
                <a:gd name="T55" fmla="*/ 186 h 234"/>
                <a:gd name="T56" fmla="*/ 210 w 528"/>
                <a:gd name="T57" fmla="*/ 162 h 234"/>
                <a:gd name="T58" fmla="*/ 120 w 528"/>
                <a:gd name="T59" fmla="*/ 168 h 234"/>
                <a:gd name="T60" fmla="*/ 78 w 528"/>
                <a:gd name="T61" fmla="*/ 192 h 234"/>
                <a:gd name="T62" fmla="*/ 0 w 528"/>
                <a:gd name="T63" fmla="*/ 204 h 234"/>
                <a:gd name="T64" fmla="*/ 0 w 528"/>
                <a:gd name="T65" fmla="*/ 186 h 234"/>
                <a:gd name="T66" fmla="*/ 18 w 528"/>
                <a:gd name="T67" fmla="*/ 180 h 234"/>
                <a:gd name="T68" fmla="*/ 30 w 528"/>
                <a:gd name="T69" fmla="*/ 156 h 234"/>
                <a:gd name="T70" fmla="*/ 78 w 528"/>
                <a:gd name="T71" fmla="*/ 132 h 234"/>
                <a:gd name="T72" fmla="*/ 96 w 528"/>
                <a:gd name="T73" fmla="*/ 108 h 234"/>
                <a:gd name="T74" fmla="*/ 102 w 528"/>
                <a:gd name="T75" fmla="*/ 114 h 234"/>
                <a:gd name="T76" fmla="*/ 132 w 528"/>
                <a:gd name="T77" fmla="*/ 96 h 234"/>
                <a:gd name="T78" fmla="*/ 150 w 528"/>
                <a:gd name="T79" fmla="*/ 78 h 234"/>
                <a:gd name="T80" fmla="*/ 150 w 528"/>
                <a:gd name="T81" fmla="*/ 54 h 234"/>
                <a:gd name="T82" fmla="*/ 498 w 528"/>
                <a:gd name="T83" fmla="*/ 0 h 234"/>
                <a:gd name="T84" fmla="*/ 516 w 528"/>
                <a:gd name="T85" fmla="*/ 30 h 234"/>
                <a:gd name="T86" fmla="*/ 504 w 528"/>
                <a:gd name="T87" fmla="*/ 18 h 234"/>
                <a:gd name="T88" fmla="*/ 510 w 528"/>
                <a:gd name="T89" fmla="*/ 24 h 234"/>
                <a:gd name="T90" fmla="*/ 492 w 528"/>
                <a:gd name="T91" fmla="*/ 18 h 234"/>
                <a:gd name="T92" fmla="*/ 498 w 528"/>
                <a:gd name="T93" fmla="*/ 30 h 234"/>
                <a:gd name="T94" fmla="*/ 486 w 528"/>
                <a:gd name="T95" fmla="*/ 30 h 234"/>
                <a:gd name="T96" fmla="*/ 492 w 528"/>
                <a:gd name="T97" fmla="*/ 36 h 234"/>
                <a:gd name="T98" fmla="*/ 480 w 528"/>
                <a:gd name="T99" fmla="*/ 30 h 234"/>
                <a:gd name="T100" fmla="*/ 480 w 528"/>
                <a:gd name="T101" fmla="*/ 42 h 234"/>
                <a:gd name="T102" fmla="*/ 468 w 528"/>
                <a:gd name="T103" fmla="*/ 48 h 234"/>
                <a:gd name="T104" fmla="*/ 456 w 528"/>
                <a:gd name="T105" fmla="*/ 24 h 234"/>
                <a:gd name="T106" fmla="*/ 462 w 528"/>
                <a:gd name="T107" fmla="*/ 54 h 234"/>
                <a:gd name="T108" fmla="*/ 504 w 528"/>
                <a:gd name="T109" fmla="*/ 42 h 234"/>
                <a:gd name="T110" fmla="*/ 504 w 528"/>
                <a:gd name="T111" fmla="*/ 66 h 234"/>
                <a:gd name="T112" fmla="*/ 510 w 528"/>
                <a:gd name="T113" fmla="*/ 66 h 234"/>
                <a:gd name="T114" fmla="*/ 516 w 528"/>
                <a:gd name="T115" fmla="*/ 42 h 234"/>
                <a:gd name="T116" fmla="*/ 528 w 528"/>
                <a:gd name="T117" fmla="*/ 66 h 234"/>
                <a:gd name="T118" fmla="*/ 528 w 528"/>
                <a:gd name="T119" fmla="*/ 72 h 23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28"/>
                <a:gd name="T181" fmla="*/ 0 h 234"/>
                <a:gd name="T182" fmla="*/ 528 w 528"/>
                <a:gd name="T183" fmla="*/ 234 h 23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28" h="234">
                  <a:moveTo>
                    <a:pt x="528" y="66"/>
                  </a:moveTo>
                  <a:lnTo>
                    <a:pt x="510" y="90"/>
                  </a:lnTo>
                  <a:lnTo>
                    <a:pt x="486" y="96"/>
                  </a:lnTo>
                  <a:lnTo>
                    <a:pt x="486" y="78"/>
                  </a:lnTo>
                  <a:lnTo>
                    <a:pt x="474" y="84"/>
                  </a:lnTo>
                  <a:lnTo>
                    <a:pt x="480" y="96"/>
                  </a:lnTo>
                  <a:lnTo>
                    <a:pt x="450" y="90"/>
                  </a:lnTo>
                  <a:lnTo>
                    <a:pt x="486" y="102"/>
                  </a:lnTo>
                  <a:lnTo>
                    <a:pt x="474" y="126"/>
                  </a:lnTo>
                  <a:lnTo>
                    <a:pt x="456" y="126"/>
                  </a:lnTo>
                  <a:lnTo>
                    <a:pt x="474" y="132"/>
                  </a:lnTo>
                  <a:lnTo>
                    <a:pt x="492" y="120"/>
                  </a:lnTo>
                  <a:lnTo>
                    <a:pt x="504" y="126"/>
                  </a:lnTo>
                  <a:lnTo>
                    <a:pt x="492" y="144"/>
                  </a:lnTo>
                  <a:lnTo>
                    <a:pt x="486" y="138"/>
                  </a:lnTo>
                  <a:lnTo>
                    <a:pt x="462" y="156"/>
                  </a:lnTo>
                  <a:lnTo>
                    <a:pt x="456" y="150"/>
                  </a:lnTo>
                  <a:lnTo>
                    <a:pt x="450" y="168"/>
                  </a:lnTo>
                  <a:lnTo>
                    <a:pt x="438" y="150"/>
                  </a:lnTo>
                  <a:lnTo>
                    <a:pt x="444" y="168"/>
                  </a:lnTo>
                  <a:lnTo>
                    <a:pt x="426" y="192"/>
                  </a:lnTo>
                  <a:lnTo>
                    <a:pt x="420" y="222"/>
                  </a:lnTo>
                  <a:lnTo>
                    <a:pt x="414" y="210"/>
                  </a:lnTo>
                  <a:lnTo>
                    <a:pt x="414" y="228"/>
                  </a:lnTo>
                  <a:lnTo>
                    <a:pt x="378" y="234"/>
                  </a:lnTo>
                  <a:lnTo>
                    <a:pt x="372" y="228"/>
                  </a:lnTo>
                  <a:lnTo>
                    <a:pt x="294" y="174"/>
                  </a:lnTo>
                  <a:lnTo>
                    <a:pt x="228" y="186"/>
                  </a:lnTo>
                  <a:lnTo>
                    <a:pt x="210" y="162"/>
                  </a:lnTo>
                  <a:lnTo>
                    <a:pt x="120" y="168"/>
                  </a:lnTo>
                  <a:lnTo>
                    <a:pt x="78" y="192"/>
                  </a:lnTo>
                  <a:lnTo>
                    <a:pt x="0" y="204"/>
                  </a:lnTo>
                  <a:lnTo>
                    <a:pt x="0" y="186"/>
                  </a:lnTo>
                  <a:lnTo>
                    <a:pt x="18" y="180"/>
                  </a:lnTo>
                  <a:lnTo>
                    <a:pt x="30" y="156"/>
                  </a:lnTo>
                  <a:lnTo>
                    <a:pt x="78" y="132"/>
                  </a:lnTo>
                  <a:lnTo>
                    <a:pt x="96" y="108"/>
                  </a:lnTo>
                  <a:lnTo>
                    <a:pt x="102" y="114"/>
                  </a:lnTo>
                  <a:lnTo>
                    <a:pt x="132" y="96"/>
                  </a:lnTo>
                  <a:lnTo>
                    <a:pt x="150" y="78"/>
                  </a:lnTo>
                  <a:lnTo>
                    <a:pt x="150" y="54"/>
                  </a:lnTo>
                  <a:lnTo>
                    <a:pt x="498" y="0"/>
                  </a:lnTo>
                  <a:lnTo>
                    <a:pt x="516" y="30"/>
                  </a:lnTo>
                  <a:lnTo>
                    <a:pt x="504" y="18"/>
                  </a:lnTo>
                  <a:lnTo>
                    <a:pt x="510" y="24"/>
                  </a:lnTo>
                  <a:lnTo>
                    <a:pt x="492" y="18"/>
                  </a:lnTo>
                  <a:lnTo>
                    <a:pt x="498" y="30"/>
                  </a:lnTo>
                  <a:lnTo>
                    <a:pt x="486" y="30"/>
                  </a:lnTo>
                  <a:lnTo>
                    <a:pt x="492" y="36"/>
                  </a:lnTo>
                  <a:lnTo>
                    <a:pt x="480" y="30"/>
                  </a:lnTo>
                  <a:lnTo>
                    <a:pt x="480" y="42"/>
                  </a:lnTo>
                  <a:lnTo>
                    <a:pt x="468" y="48"/>
                  </a:lnTo>
                  <a:lnTo>
                    <a:pt x="456" y="24"/>
                  </a:lnTo>
                  <a:lnTo>
                    <a:pt x="462" y="54"/>
                  </a:lnTo>
                  <a:lnTo>
                    <a:pt x="504" y="42"/>
                  </a:lnTo>
                  <a:lnTo>
                    <a:pt x="504" y="66"/>
                  </a:lnTo>
                  <a:lnTo>
                    <a:pt x="510" y="66"/>
                  </a:lnTo>
                  <a:lnTo>
                    <a:pt x="516" y="42"/>
                  </a:lnTo>
                  <a:lnTo>
                    <a:pt x="528" y="66"/>
                  </a:lnTo>
                  <a:lnTo>
                    <a:pt x="528" y="72"/>
                  </a:lnTo>
                </a:path>
              </a:pathLst>
            </a:custGeom>
            <a:noFill/>
            <a:ln w="9525">
              <a:solidFill>
                <a:srgbClr val="000000"/>
              </a:solidFill>
              <a:prstDash val="solid"/>
              <a:round/>
              <a:headEnd/>
              <a:tailEnd/>
            </a:ln>
          </p:spPr>
          <p:txBody>
            <a:bodyPr/>
            <a:lstStyle/>
            <a:p>
              <a:endParaRPr lang="en-US"/>
            </a:p>
          </p:txBody>
        </p:sp>
        <p:sp>
          <p:nvSpPr>
            <p:cNvPr id="2136" name="Freeform 587"/>
            <p:cNvSpPr>
              <a:spLocks/>
            </p:cNvSpPr>
            <p:nvPr/>
          </p:nvSpPr>
          <p:spPr bwMode="auto">
            <a:xfrm>
              <a:off x="4149" y="2196"/>
              <a:ext cx="6" cy="6"/>
            </a:xfrm>
            <a:custGeom>
              <a:avLst/>
              <a:gdLst>
                <a:gd name="T0" fmla="*/ 6 w 6"/>
                <a:gd name="T1" fmla="*/ 0 h 6"/>
                <a:gd name="T2" fmla="*/ 0 w 6"/>
                <a:gd name="T3" fmla="*/ 6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2137" name="Freeform 588"/>
            <p:cNvSpPr>
              <a:spLocks/>
            </p:cNvSpPr>
            <p:nvPr/>
          </p:nvSpPr>
          <p:spPr bwMode="auto">
            <a:xfrm>
              <a:off x="2475" y="1344"/>
              <a:ext cx="408" cy="252"/>
            </a:xfrm>
            <a:custGeom>
              <a:avLst/>
              <a:gdLst>
                <a:gd name="T0" fmla="*/ 408 w 408"/>
                <a:gd name="T1" fmla="*/ 252 h 252"/>
                <a:gd name="T2" fmla="*/ 0 w 408"/>
                <a:gd name="T3" fmla="*/ 234 h 252"/>
                <a:gd name="T4" fmla="*/ 6 w 408"/>
                <a:gd name="T5" fmla="*/ 204 h 252"/>
                <a:gd name="T6" fmla="*/ 24 w 408"/>
                <a:gd name="T7" fmla="*/ 0 h 252"/>
                <a:gd name="T8" fmla="*/ 378 w 408"/>
                <a:gd name="T9" fmla="*/ 18 h 252"/>
                <a:gd name="T10" fmla="*/ 408 w 408"/>
                <a:gd name="T11" fmla="*/ 246 h 252"/>
                <a:gd name="T12" fmla="*/ 408 w 408"/>
                <a:gd name="T13" fmla="*/ 252 h 252"/>
                <a:gd name="T14" fmla="*/ 0 60000 65536"/>
                <a:gd name="T15" fmla="*/ 0 60000 65536"/>
                <a:gd name="T16" fmla="*/ 0 60000 65536"/>
                <a:gd name="T17" fmla="*/ 0 60000 65536"/>
                <a:gd name="T18" fmla="*/ 0 60000 65536"/>
                <a:gd name="T19" fmla="*/ 0 60000 65536"/>
                <a:gd name="T20" fmla="*/ 0 60000 65536"/>
                <a:gd name="T21" fmla="*/ 0 w 408"/>
                <a:gd name="T22" fmla="*/ 0 h 252"/>
                <a:gd name="T23" fmla="*/ 408 w 408"/>
                <a:gd name="T24" fmla="*/ 252 h 2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8" h="252">
                  <a:moveTo>
                    <a:pt x="408" y="252"/>
                  </a:moveTo>
                  <a:lnTo>
                    <a:pt x="0" y="234"/>
                  </a:lnTo>
                  <a:lnTo>
                    <a:pt x="6" y="204"/>
                  </a:lnTo>
                  <a:lnTo>
                    <a:pt x="24" y="0"/>
                  </a:lnTo>
                  <a:lnTo>
                    <a:pt x="378" y="18"/>
                  </a:lnTo>
                  <a:lnTo>
                    <a:pt x="408" y="246"/>
                  </a:lnTo>
                  <a:lnTo>
                    <a:pt x="408" y="252"/>
                  </a:lnTo>
                  <a:close/>
                </a:path>
              </a:pathLst>
            </a:custGeom>
            <a:solidFill>
              <a:srgbClr val="E8D898"/>
            </a:solidFill>
            <a:ln w="9525">
              <a:solidFill>
                <a:srgbClr val="E8D898"/>
              </a:solidFill>
              <a:prstDash val="solid"/>
              <a:round/>
              <a:headEnd/>
              <a:tailEnd/>
            </a:ln>
          </p:spPr>
          <p:txBody>
            <a:bodyPr/>
            <a:lstStyle/>
            <a:p>
              <a:endParaRPr lang="en-US"/>
            </a:p>
          </p:txBody>
        </p:sp>
        <p:sp>
          <p:nvSpPr>
            <p:cNvPr id="2138" name="Freeform 589"/>
            <p:cNvSpPr>
              <a:spLocks/>
            </p:cNvSpPr>
            <p:nvPr/>
          </p:nvSpPr>
          <p:spPr bwMode="auto">
            <a:xfrm>
              <a:off x="2475" y="1344"/>
              <a:ext cx="408" cy="258"/>
            </a:xfrm>
            <a:custGeom>
              <a:avLst/>
              <a:gdLst>
                <a:gd name="T0" fmla="*/ 408 w 408"/>
                <a:gd name="T1" fmla="*/ 252 h 258"/>
                <a:gd name="T2" fmla="*/ 0 w 408"/>
                <a:gd name="T3" fmla="*/ 234 h 258"/>
                <a:gd name="T4" fmla="*/ 6 w 408"/>
                <a:gd name="T5" fmla="*/ 204 h 258"/>
                <a:gd name="T6" fmla="*/ 24 w 408"/>
                <a:gd name="T7" fmla="*/ 0 h 258"/>
                <a:gd name="T8" fmla="*/ 378 w 408"/>
                <a:gd name="T9" fmla="*/ 18 h 258"/>
                <a:gd name="T10" fmla="*/ 408 w 408"/>
                <a:gd name="T11" fmla="*/ 246 h 258"/>
                <a:gd name="T12" fmla="*/ 408 w 408"/>
                <a:gd name="T13" fmla="*/ 252 h 258"/>
                <a:gd name="T14" fmla="*/ 408 w 408"/>
                <a:gd name="T15" fmla="*/ 258 h 258"/>
                <a:gd name="T16" fmla="*/ 0 60000 65536"/>
                <a:gd name="T17" fmla="*/ 0 60000 65536"/>
                <a:gd name="T18" fmla="*/ 0 60000 65536"/>
                <a:gd name="T19" fmla="*/ 0 60000 65536"/>
                <a:gd name="T20" fmla="*/ 0 60000 65536"/>
                <a:gd name="T21" fmla="*/ 0 60000 65536"/>
                <a:gd name="T22" fmla="*/ 0 60000 65536"/>
                <a:gd name="T23" fmla="*/ 0 60000 65536"/>
                <a:gd name="T24" fmla="*/ 0 w 408"/>
                <a:gd name="T25" fmla="*/ 0 h 258"/>
                <a:gd name="T26" fmla="*/ 408 w 408"/>
                <a:gd name="T27" fmla="*/ 258 h 25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8" h="258">
                  <a:moveTo>
                    <a:pt x="408" y="252"/>
                  </a:moveTo>
                  <a:lnTo>
                    <a:pt x="0" y="234"/>
                  </a:lnTo>
                  <a:lnTo>
                    <a:pt x="6" y="204"/>
                  </a:lnTo>
                  <a:lnTo>
                    <a:pt x="24" y="0"/>
                  </a:lnTo>
                  <a:lnTo>
                    <a:pt x="378" y="18"/>
                  </a:lnTo>
                  <a:lnTo>
                    <a:pt x="408" y="246"/>
                  </a:lnTo>
                  <a:lnTo>
                    <a:pt x="408" y="252"/>
                  </a:lnTo>
                  <a:lnTo>
                    <a:pt x="408" y="258"/>
                  </a:lnTo>
                </a:path>
              </a:pathLst>
            </a:custGeom>
            <a:noFill/>
            <a:ln w="9525">
              <a:solidFill>
                <a:srgbClr val="000000"/>
              </a:solidFill>
              <a:prstDash val="solid"/>
              <a:round/>
              <a:headEnd/>
              <a:tailEnd/>
            </a:ln>
          </p:spPr>
          <p:txBody>
            <a:bodyPr/>
            <a:lstStyle/>
            <a:p>
              <a:endParaRPr lang="en-US"/>
            </a:p>
          </p:txBody>
        </p:sp>
        <p:sp>
          <p:nvSpPr>
            <p:cNvPr id="2139" name="Freeform 590"/>
            <p:cNvSpPr>
              <a:spLocks/>
            </p:cNvSpPr>
            <p:nvPr/>
          </p:nvSpPr>
          <p:spPr bwMode="auto">
            <a:xfrm>
              <a:off x="3561" y="1830"/>
              <a:ext cx="258" cy="294"/>
            </a:xfrm>
            <a:custGeom>
              <a:avLst/>
              <a:gdLst>
                <a:gd name="T0" fmla="*/ 258 w 258"/>
                <a:gd name="T1" fmla="*/ 102 h 294"/>
                <a:gd name="T2" fmla="*/ 252 w 258"/>
                <a:gd name="T3" fmla="*/ 108 h 294"/>
                <a:gd name="T4" fmla="*/ 258 w 258"/>
                <a:gd name="T5" fmla="*/ 132 h 294"/>
                <a:gd name="T6" fmla="*/ 252 w 258"/>
                <a:gd name="T7" fmla="*/ 186 h 294"/>
                <a:gd name="T8" fmla="*/ 210 w 258"/>
                <a:gd name="T9" fmla="*/ 222 h 294"/>
                <a:gd name="T10" fmla="*/ 204 w 258"/>
                <a:gd name="T11" fmla="*/ 246 h 294"/>
                <a:gd name="T12" fmla="*/ 186 w 258"/>
                <a:gd name="T13" fmla="*/ 246 h 294"/>
                <a:gd name="T14" fmla="*/ 186 w 258"/>
                <a:gd name="T15" fmla="*/ 276 h 294"/>
                <a:gd name="T16" fmla="*/ 168 w 258"/>
                <a:gd name="T17" fmla="*/ 294 h 294"/>
                <a:gd name="T18" fmla="*/ 162 w 258"/>
                <a:gd name="T19" fmla="*/ 294 h 294"/>
                <a:gd name="T20" fmla="*/ 144 w 258"/>
                <a:gd name="T21" fmla="*/ 270 h 294"/>
                <a:gd name="T22" fmla="*/ 96 w 258"/>
                <a:gd name="T23" fmla="*/ 288 h 294"/>
                <a:gd name="T24" fmla="*/ 60 w 258"/>
                <a:gd name="T25" fmla="*/ 276 h 294"/>
                <a:gd name="T26" fmla="*/ 48 w 258"/>
                <a:gd name="T27" fmla="*/ 258 h 294"/>
                <a:gd name="T28" fmla="*/ 24 w 258"/>
                <a:gd name="T29" fmla="*/ 258 h 294"/>
                <a:gd name="T30" fmla="*/ 0 w 258"/>
                <a:gd name="T31" fmla="*/ 54 h 294"/>
                <a:gd name="T32" fmla="*/ 24 w 258"/>
                <a:gd name="T33" fmla="*/ 54 h 294"/>
                <a:gd name="T34" fmla="*/ 78 w 258"/>
                <a:gd name="T35" fmla="*/ 42 h 294"/>
                <a:gd name="T36" fmla="*/ 78 w 258"/>
                <a:gd name="T37" fmla="*/ 48 h 294"/>
                <a:gd name="T38" fmla="*/ 120 w 258"/>
                <a:gd name="T39" fmla="*/ 54 h 294"/>
                <a:gd name="T40" fmla="*/ 108 w 258"/>
                <a:gd name="T41" fmla="*/ 66 h 294"/>
                <a:gd name="T42" fmla="*/ 138 w 258"/>
                <a:gd name="T43" fmla="*/ 66 h 294"/>
                <a:gd name="T44" fmla="*/ 186 w 258"/>
                <a:gd name="T45" fmla="*/ 48 h 294"/>
                <a:gd name="T46" fmla="*/ 198 w 258"/>
                <a:gd name="T47" fmla="*/ 24 h 294"/>
                <a:gd name="T48" fmla="*/ 240 w 258"/>
                <a:gd name="T49" fmla="*/ 0 h 294"/>
                <a:gd name="T50" fmla="*/ 258 w 258"/>
                <a:gd name="T51" fmla="*/ 90 h 294"/>
                <a:gd name="T52" fmla="*/ 258 w 258"/>
                <a:gd name="T53" fmla="*/ 102 h 29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94"/>
                <a:gd name="T83" fmla="*/ 258 w 258"/>
                <a:gd name="T84" fmla="*/ 294 h 29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94">
                  <a:moveTo>
                    <a:pt x="258" y="102"/>
                  </a:moveTo>
                  <a:lnTo>
                    <a:pt x="252" y="108"/>
                  </a:lnTo>
                  <a:lnTo>
                    <a:pt x="258" y="132"/>
                  </a:lnTo>
                  <a:lnTo>
                    <a:pt x="252" y="186"/>
                  </a:lnTo>
                  <a:lnTo>
                    <a:pt x="210" y="222"/>
                  </a:lnTo>
                  <a:lnTo>
                    <a:pt x="204" y="246"/>
                  </a:lnTo>
                  <a:lnTo>
                    <a:pt x="186" y="246"/>
                  </a:lnTo>
                  <a:lnTo>
                    <a:pt x="186" y="276"/>
                  </a:lnTo>
                  <a:lnTo>
                    <a:pt x="168" y="294"/>
                  </a:lnTo>
                  <a:lnTo>
                    <a:pt x="162" y="294"/>
                  </a:lnTo>
                  <a:lnTo>
                    <a:pt x="144" y="270"/>
                  </a:lnTo>
                  <a:lnTo>
                    <a:pt x="96" y="288"/>
                  </a:lnTo>
                  <a:lnTo>
                    <a:pt x="60" y="276"/>
                  </a:lnTo>
                  <a:lnTo>
                    <a:pt x="48" y="258"/>
                  </a:lnTo>
                  <a:lnTo>
                    <a:pt x="24" y="258"/>
                  </a:lnTo>
                  <a:lnTo>
                    <a:pt x="0" y="54"/>
                  </a:lnTo>
                  <a:lnTo>
                    <a:pt x="24" y="54"/>
                  </a:lnTo>
                  <a:lnTo>
                    <a:pt x="78" y="42"/>
                  </a:lnTo>
                  <a:lnTo>
                    <a:pt x="78" y="48"/>
                  </a:lnTo>
                  <a:lnTo>
                    <a:pt x="120" y="54"/>
                  </a:lnTo>
                  <a:lnTo>
                    <a:pt x="108" y="66"/>
                  </a:lnTo>
                  <a:lnTo>
                    <a:pt x="138" y="66"/>
                  </a:lnTo>
                  <a:lnTo>
                    <a:pt x="186" y="48"/>
                  </a:lnTo>
                  <a:lnTo>
                    <a:pt x="198" y="24"/>
                  </a:lnTo>
                  <a:lnTo>
                    <a:pt x="240" y="0"/>
                  </a:lnTo>
                  <a:lnTo>
                    <a:pt x="258" y="90"/>
                  </a:lnTo>
                  <a:lnTo>
                    <a:pt x="258" y="102"/>
                  </a:lnTo>
                  <a:close/>
                </a:path>
              </a:pathLst>
            </a:custGeom>
            <a:solidFill>
              <a:srgbClr val="FFAA00"/>
            </a:solidFill>
            <a:ln w="9525">
              <a:solidFill>
                <a:srgbClr val="FFAA00"/>
              </a:solidFill>
              <a:prstDash val="solid"/>
              <a:round/>
              <a:headEnd/>
              <a:tailEnd/>
            </a:ln>
          </p:spPr>
          <p:txBody>
            <a:bodyPr/>
            <a:lstStyle/>
            <a:p>
              <a:endParaRPr lang="en-US"/>
            </a:p>
          </p:txBody>
        </p:sp>
        <p:sp>
          <p:nvSpPr>
            <p:cNvPr id="2140" name="Freeform 591"/>
            <p:cNvSpPr>
              <a:spLocks/>
            </p:cNvSpPr>
            <p:nvPr/>
          </p:nvSpPr>
          <p:spPr bwMode="auto">
            <a:xfrm>
              <a:off x="3561" y="1830"/>
              <a:ext cx="258" cy="294"/>
            </a:xfrm>
            <a:custGeom>
              <a:avLst/>
              <a:gdLst>
                <a:gd name="T0" fmla="*/ 258 w 258"/>
                <a:gd name="T1" fmla="*/ 102 h 294"/>
                <a:gd name="T2" fmla="*/ 252 w 258"/>
                <a:gd name="T3" fmla="*/ 108 h 294"/>
                <a:gd name="T4" fmla="*/ 258 w 258"/>
                <a:gd name="T5" fmla="*/ 132 h 294"/>
                <a:gd name="T6" fmla="*/ 252 w 258"/>
                <a:gd name="T7" fmla="*/ 186 h 294"/>
                <a:gd name="T8" fmla="*/ 210 w 258"/>
                <a:gd name="T9" fmla="*/ 222 h 294"/>
                <a:gd name="T10" fmla="*/ 204 w 258"/>
                <a:gd name="T11" fmla="*/ 246 h 294"/>
                <a:gd name="T12" fmla="*/ 186 w 258"/>
                <a:gd name="T13" fmla="*/ 246 h 294"/>
                <a:gd name="T14" fmla="*/ 186 w 258"/>
                <a:gd name="T15" fmla="*/ 276 h 294"/>
                <a:gd name="T16" fmla="*/ 168 w 258"/>
                <a:gd name="T17" fmla="*/ 294 h 294"/>
                <a:gd name="T18" fmla="*/ 162 w 258"/>
                <a:gd name="T19" fmla="*/ 294 h 294"/>
                <a:gd name="T20" fmla="*/ 144 w 258"/>
                <a:gd name="T21" fmla="*/ 270 h 294"/>
                <a:gd name="T22" fmla="*/ 96 w 258"/>
                <a:gd name="T23" fmla="*/ 288 h 294"/>
                <a:gd name="T24" fmla="*/ 60 w 258"/>
                <a:gd name="T25" fmla="*/ 276 h 294"/>
                <a:gd name="T26" fmla="*/ 48 w 258"/>
                <a:gd name="T27" fmla="*/ 258 h 294"/>
                <a:gd name="T28" fmla="*/ 24 w 258"/>
                <a:gd name="T29" fmla="*/ 258 h 294"/>
                <a:gd name="T30" fmla="*/ 0 w 258"/>
                <a:gd name="T31" fmla="*/ 54 h 294"/>
                <a:gd name="T32" fmla="*/ 24 w 258"/>
                <a:gd name="T33" fmla="*/ 54 h 294"/>
                <a:gd name="T34" fmla="*/ 78 w 258"/>
                <a:gd name="T35" fmla="*/ 42 h 294"/>
                <a:gd name="T36" fmla="*/ 78 w 258"/>
                <a:gd name="T37" fmla="*/ 48 h 294"/>
                <a:gd name="T38" fmla="*/ 120 w 258"/>
                <a:gd name="T39" fmla="*/ 54 h 294"/>
                <a:gd name="T40" fmla="*/ 108 w 258"/>
                <a:gd name="T41" fmla="*/ 66 h 294"/>
                <a:gd name="T42" fmla="*/ 138 w 258"/>
                <a:gd name="T43" fmla="*/ 66 h 294"/>
                <a:gd name="T44" fmla="*/ 186 w 258"/>
                <a:gd name="T45" fmla="*/ 48 h 294"/>
                <a:gd name="T46" fmla="*/ 198 w 258"/>
                <a:gd name="T47" fmla="*/ 24 h 294"/>
                <a:gd name="T48" fmla="*/ 240 w 258"/>
                <a:gd name="T49" fmla="*/ 0 h 294"/>
                <a:gd name="T50" fmla="*/ 258 w 258"/>
                <a:gd name="T51" fmla="*/ 90 h 294"/>
                <a:gd name="T52" fmla="*/ 258 w 258"/>
                <a:gd name="T53" fmla="*/ 102 h 294"/>
                <a:gd name="T54" fmla="*/ 258 w 258"/>
                <a:gd name="T55" fmla="*/ 108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58"/>
                <a:gd name="T85" fmla="*/ 0 h 294"/>
                <a:gd name="T86" fmla="*/ 258 w 258"/>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58" h="294">
                  <a:moveTo>
                    <a:pt x="258" y="102"/>
                  </a:moveTo>
                  <a:lnTo>
                    <a:pt x="252" y="108"/>
                  </a:lnTo>
                  <a:lnTo>
                    <a:pt x="258" y="132"/>
                  </a:lnTo>
                  <a:lnTo>
                    <a:pt x="252" y="186"/>
                  </a:lnTo>
                  <a:lnTo>
                    <a:pt x="210" y="222"/>
                  </a:lnTo>
                  <a:lnTo>
                    <a:pt x="204" y="246"/>
                  </a:lnTo>
                  <a:lnTo>
                    <a:pt x="186" y="246"/>
                  </a:lnTo>
                  <a:lnTo>
                    <a:pt x="186" y="276"/>
                  </a:lnTo>
                  <a:lnTo>
                    <a:pt x="168" y="294"/>
                  </a:lnTo>
                  <a:lnTo>
                    <a:pt x="162" y="294"/>
                  </a:lnTo>
                  <a:lnTo>
                    <a:pt x="144" y="270"/>
                  </a:lnTo>
                  <a:lnTo>
                    <a:pt x="96" y="288"/>
                  </a:lnTo>
                  <a:lnTo>
                    <a:pt x="60" y="276"/>
                  </a:lnTo>
                  <a:lnTo>
                    <a:pt x="48" y="258"/>
                  </a:lnTo>
                  <a:lnTo>
                    <a:pt x="24" y="258"/>
                  </a:lnTo>
                  <a:lnTo>
                    <a:pt x="0" y="54"/>
                  </a:lnTo>
                  <a:lnTo>
                    <a:pt x="24" y="54"/>
                  </a:lnTo>
                  <a:lnTo>
                    <a:pt x="78" y="42"/>
                  </a:lnTo>
                  <a:lnTo>
                    <a:pt x="78" y="48"/>
                  </a:lnTo>
                  <a:lnTo>
                    <a:pt x="120" y="54"/>
                  </a:lnTo>
                  <a:lnTo>
                    <a:pt x="108" y="66"/>
                  </a:lnTo>
                  <a:lnTo>
                    <a:pt x="138" y="66"/>
                  </a:lnTo>
                  <a:lnTo>
                    <a:pt x="186" y="48"/>
                  </a:lnTo>
                  <a:lnTo>
                    <a:pt x="198" y="24"/>
                  </a:lnTo>
                  <a:lnTo>
                    <a:pt x="240" y="0"/>
                  </a:lnTo>
                  <a:lnTo>
                    <a:pt x="258" y="90"/>
                  </a:lnTo>
                  <a:lnTo>
                    <a:pt x="258" y="102"/>
                  </a:lnTo>
                  <a:lnTo>
                    <a:pt x="258" y="108"/>
                  </a:lnTo>
                </a:path>
              </a:pathLst>
            </a:custGeom>
            <a:noFill/>
            <a:ln w="9525">
              <a:solidFill>
                <a:srgbClr val="000000"/>
              </a:solidFill>
              <a:prstDash val="solid"/>
              <a:round/>
              <a:headEnd/>
              <a:tailEnd/>
            </a:ln>
          </p:spPr>
          <p:txBody>
            <a:bodyPr/>
            <a:lstStyle/>
            <a:p>
              <a:endParaRPr lang="en-US"/>
            </a:p>
          </p:txBody>
        </p:sp>
        <p:sp>
          <p:nvSpPr>
            <p:cNvPr id="2141" name="Freeform 592"/>
            <p:cNvSpPr>
              <a:spLocks/>
            </p:cNvSpPr>
            <p:nvPr/>
          </p:nvSpPr>
          <p:spPr bwMode="auto">
            <a:xfrm>
              <a:off x="2475" y="2274"/>
              <a:ext cx="534" cy="282"/>
            </a:xfrm>
            <a:custGeom>
              <a:avLst/>
              <a:gdLst>
                <a:gd name="T0" fmla="*/ 522 w 534"/>
                <a:gd name="T1" fmla="*/ 54 h 282"/>
                <a:gd name="T2" fmla="*/ 534 w 534"/>
                <a:gd name="T3" fmla="*/ 144 h 282"/>
                <a:gd name="T4" fmla="*/ 534 w 534"/>
                <a:gd name="T5" fmla="*/ 282 h 282"/>
                <a:gd name="T6" fmla="*/ 486 w 534"/>
                <a:gd name="T7" fmla="*/ 252 h 282"/>
                <a:gd name="T8" fmla="*/ 414 w 534"/>
                <a:gd name="T9" fmla="*/ 276 h 282"/>
                <a:gd name="T10" fmla="*/ 396 w 534"/>
                <a:gd name="T11" fmla="*/ 258 h 282"/>
                <a:gd name="T12" fmla="*/ 384 w 534"/>
                <a:gd name="T13" fmla="*/ 264 h 282"/>
                <a:gd name="T14" fmla="*/ 378 w 534"/>
                <a:gd name="T15" fmla="*/ 258 h 282"/>
                <a:gd name="T16" fmla="*/ 366 w 534"/>
                <a:gd name="T17" fmla="*/ 276 h 282"/>
                <a:gd name="T18" fmla="*/ 360 w 534"/>
                <a:gd name="T19" fmla="*/ 258 h 282"/>
                <a:gd name="T20" fmla="*/ 348 w 534"/>
                <a:gd name="T21" fmla="*/ 270 h 282"/>
                <a:gd name="T22" fmla="*/ 330 w 534"/>
                <a:gd name="T23" fmla="*/ 252 h 282"/>
                <a:gd name="T24" fmla="*/ 318 w 534"/>
                <a:gd name="T25" fmla="*/ 264 h 282"/>
                <a:gd name="T26" fmla="*/ 300 w 534"/>
                <a:gd name="T27" fmla="*/ 240 h 282"/>
                <a:gd name="T28" fmla="*/ 276 w 534"/>
                <a:gd name="T29" fmla="*/ 246 h 282"/>
                <a:gd name="T30" fmla="*/ 234 w 534"/>
                <a:gd name="T31" fmla="*/ 234 h 282"/>
                <a:gd name="T32" fmla="*/ 222 w 534"/>
                <a:gd name="T33" fmla="*/ 216 h 282"/>
                <a:gd name="T34" fmla="*/ 204 w 534"/>
                <a:gd name="T35" fmla="*/ 216 h 282"/>
                <a:gd name="T36" fmla="*/ 180 w 534"/>
                <a:gd name="T37" fmla="*/ 204 h 282"/>
                <a:gd name="T38" fmla="*/ 192 w 534"/>
                <a:gd name="T39" fmla="*/ 54 h 282"/>
                <a:gd name="T40" fmla="*/ 0 w 534"/>
                <a:gd name="T41" fmla="*/ 42 h 282"/>
                <a:gd name="T42" fmla="*/ 6 w 534"/>
                <a:gd name="T43" fmla="*/ 0 h 282"/>
                <a:gd name="T44" fmla="*/ 66 w 534"/>
                <a:gd name="T45" fmla="*/ 6 h 282"/>
                <a:gd name="T46" fmla="*/ 522 w 534"/>
                <a:gd name="T47" fmla="*/ 18 h 282"/>
                <a:gd name="T48" fmla="*/ 522 w 534"/>
                <a:gd name="T49" fmla="*/ 42 h 282"/>
                <a:gd name="T50" fmla="*/ 522 w 534"/>
                <a:gd name="T51" fmla="*/ 54 h 28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34"/>
                <a:gd name="T79" fmla="*/ 0 h 282"/>
                <a:gd name="T80" fmla="*/ 534 w 534"/>
                <a:gd name="T81" fmla="*/ 282 h 28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34" h="282">
                  <a:moveTo>
                    <a:pt x="522" y="54"/>
                  </a:moveTo>
                  <a:lnTo>
                    <a:pt x="534" y="144"/>
                  </a:lnTo>
                  <a:lnTo>
                    <a:pt x="534" y="282"/>
                  </a:lnTo>
                  <a:lnTo>
                    <a:pt x="486" y="252"/>
                  </a:lnTo>
                  <a:lnTo>
                    <a:pt x="414" y="276"/>
                  </a:lnTo>
                  <a:lnTo>
                    <a:pt x="396" y="258"/>
                  </a:lnTo>
                  <a:lnTo>
                    <a:pt x="384" y="264"/>
                  </a:lnTo>
                  <a:lnTo>
                    <a:pt x="378" y="258"/>
                  </a:lnTo>
                  <a:lnTo>
                    <a:pt x="366" y="276"/>
                  </a:lnTo>
                  <a:lnTo>
                    <a:pt x="360" y="258"/>
                  </a:lnTo>
                  <a:lnTo>
                    <a:pt x="348" y="270"/>
                  </a:lnTo>
                  <a:lnTo>
                    <a:pt x="330" y="252"/>
                  </a:lnTo>
                  <a:lnTo>
                    <a:pt x="318" y="264"/>
                  </a:lnTo>
                  <a:lnTo>
                    <a:pt x="300" y="240"/>
                  </a:lnTo>
                  <a:lnTo>
                    <a:pt x="276" y="246"/>
                  </a:lnTo>
                  <a:lnTo>
                    <a:pt x="234" y="234"/>
                  </a:lnTo>
                  <a:lnTo>
                    <a:pt x="222" y="216"/>
                  </a:lnTo>
                  <a:lnTo>
                    <a:pt x="204" y="216"/>
                  </a:lnTo>
                  <a:lnTo>
                    <a:pt x="180" y="204"/>
                  </a:lnTo>
                  <a:lnTo>
                    <a:pt x="192" y="54"/>
                  </a:lnTo>
                  <a:lnTo>
                    <a:pt x="0" y="42"/>
                  </a:lnTo>
                  <a:lnTo>
                    <a:pt x="6" y="0"/>
                  </a:lnTo>
                  <a:lnTo>
                    <a:pt x="66" y="6"/>
                  </a:lnTo>
                  <a:lnTo>
                    <a:pt x="522" y="18"/>
                  </a:lnTo>
                  <a:lnTo>
                    <a:pt x="522" y="42"/>
                  </a:lnTo>
                  <a:lnTo>
                    <a:pt x="522" y="54"/>
                  </a:lnTo>
                  <a:close/>
                </a:path>
              </a:pathLst>
            </a:custGeom>
            <a:solidFill>
              <a:srgbClr val="E8D898"/>
            </a:solidFill>
            <a:ln w="9525">
              <a:solidFill>
                <a:srgbClr val="E8D898"/>
              </a:solidFill>
              <a:prstDash val="solid"/>
              <a:round/>
              <a:headEnd/>
              <a:tailEnd/>
            </a:ln>
          </p:spPr>
          <p:txBody>
            <a:bodyPr/>
            <a:lstStyle/>
            <a:p>
              <a:endParaRPr lang="en-US"/>
            </a:p>
          </p:txBody>
        </p:sp>
        <p:sp>
          <p:nvSpPr>
            <p:cNvPr id="2142" name="Freeform 593"/>
            <p:cNvSpPr>
              <a:spLocks/>
            </p:cNvSpPr>
            <p:nvPr/>
          </p:nvSpPr>
          <p:spPr bwMode="auto">
            <a:xfrm>
              <a:off x="2475" y="2274"/>
              <a:ext cx="534" cy="282"/>
            </a:xfrm>
            <a:custGeom>
              <a:avLst/>
              <a:gdLst>
                <a:gd name="T0" fmla="*/ 522 w 534"/>
                <a:gd name="T1" fmla="*/ 54 h 282"/>
                <a:gd name="T2" fmla="*/ 534 w 534"/>
                <a:gd name="T3" fmla="*/ 144 h 282"/>
                <a:gd name="T4" fmla="*/ 534 w 534"/>
                <a:gd name="T5" fmla="*/ 282 h 282"/>
                <a:gd name="T6" fmla="*/ 486 w 534"/>
                <a:gd name="T7" fmla="*/ 252 h 282"/>
                <a:gd name="T8" fmla="*/ 414 w 534"/>
                <a:gd name="T9" fmla="*/ 276 h 282"/>
                <a:gd name="T10" fmla="*/ 396 w 534"/>
                <a:gd name="T11" fmla="*/ 258 h 282"/>
                <a:gd name="T12" fmla="*/ 384 w 534"/>
                <a:gd name="T13" fmla="*/ 264 h 282"/>
                <a:gd name="T14" fmla="*/ 378 w 534"/>
                <a:gd name="T15" fmla="*/ 258 h 282"/>
                <a:gd name="T16" fmla="*/ 366 w 534"/>
                <a:gd name="T17" fmla="*/ 276 h 282"/>
                <a:gd name="T18" fmla="*/ 360 w 534"/>
                <a:gd name="T19" fmla="*/ 258 h 282"/>
                <a:gd name="T20" fmla="*/ 348 w 534"/>
                <a:gd name="T21" fmla="*/ 270 h 282"/>
                <a:gd name="T22" fmla="*/ 330 w 534"/>
                <a:gd name="T23" fmla="*/ 252 h 282"/>
                <a:gd name="T24" fmla="*/ 318 w 534"/>
                <a:gd name="T25" fmla="*/ 264 h 282"/>
                <a:gd name="T26" fmla="*/ 300 w 534"/>
                <a:gd name="T27" fmla="*/ 240 h 282"/>
                <a:gd name="T28" fmla="*/ 276 w 534"/>
                <a:gd name="T29" fmla="*/ 246 h 282"/>
                <a:gd name="T30" fmla="*/ 234 w 534"/>
                <a:gd name="T31" fmla="*/ 234 h 282"/>
                <a:gd name="T32" fmla="*/ 222 w 534"/>
                <a:gd name="T33" fmla="*/ 216 h 282"/>
                <a:gd name="T34" fmla="*/ 204 w 534"/>
                <a:gd name="T35" fmla="*/ 216 h 282"/>
                <a:gd name="T36" fmla="*/ 180 w 534"/>
                <a:gd name="T37" fmla="*/ 204 h 282"/>
                <a:gd name="T38" fmla="*/ 192 w 534"/>
                <a:gd name="T39" fmla="*/ 54 h 282"/>
                <a:gd name="T40" fmla="*/ 0 w 534"/>
                <a:gd name="T41" fmla="*/ 42 h 282"/>
                <a:gd name="T42" fmla="*/ 6 w 534"/>
                <a:gd name="T43" fmla="*/ 0 h 282"/>
                <a:gd name="T44" fmla="*/ 66 w 534"/>
                <a:gd name="T45" fmla="*/ 6 h 282"/>
                <a:gd name="T46" fmla="*/ 522 w 534"/>
                <a:gd name="T47" fmla="*/ 18 h 282"/>
                <a:gd name="T48" fmla="*/ 522 w 534"/>
                <a:gd name="T49" fmla="*/ 42 h 282"/>
                <a:gd name="T50" fmla="*/ 522 w 534"/>
                <a:gd name="T51" fmla="*/ 54 h 282"/>
                <a:gd name="T52" fmla="*/ 522 w 534"/>
                <a:gd name="T53" fmla="*/ 60 h 28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34"/>
                <a:gd name="T82" fmla="*/ 0 h 282"/>
                <a:gd name="T83" fmla="*/ 534 w 534"/>
                <a:gd name="T84" fmla="*/ 282 h 28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34" h="282">
                  <a:moveTo>
                    <a:pt x="522" y="54"/>
                  </a:moveTo>
                  <a:lnTo>
                    <a:pt x="534" y="144"/>
                  </a:lnTo>
                  <a:lnTo>
                    <a:pt x="534" y="282"/>
                  </a:lnTo>
                  <a:lnTo>
                    <a:pt x="486" y="252"/>
                  </a:lnTo>
                  <a:lnTo>
                    <a:pt x="414" y="276"/>
                  </a:lnTo>
                  <a:lnTo>
                    <a:pt x="396" y="258"/>
                  </a:lnTo>
                  <a:lnTo>
                    <a:pt x="384" y="264"/>
                  </a:lnTo>
                  <a:lnTo>
                    <a:pt x="378" y="258"/>
                  </a:lnTo>
                  <a:lnTo>
                    <a:pt x="366" y="276"/>
                  </a:lnTo>
                  <a:lnTo>
                    <a:pt x="360" y="258"/>
                  </a:lnTo>
                  <a:lnTo>
                    <a:pt x="348" y="270"/>
                  </a:lnTo>
                  <a:lnTo>
                    <a:pt x="330" y="252"/>
                  </a:lnTo>
                  <a:lnTo>
                    <a:pt x="318" y="264"/>
                  </a:lnTo>
                  <a:lnTo>
                    <a:pt x="300" y="240"/>
                  </a:lnTo>
                  <a:lnTo>
                    <a:pt x="276" y="246"/>
                  </a:lnTo>
                  <a:lnTo>
                    <a:pt x="234" y="234"/>
                  </a:lnTo>
                  <a:lnTo>
                    <a:pt x="222" y="216"/>
                  </a:lnTo>
                  <a:lnTo>
                    <a:pt x="204" y="216"/>
                  </a:lnTo>
                  <a:lnTo>
                    <a:pt x="180" y="204"/>
                  </a:lnTo>
                  <a:lnTo>
                    <a:pt x="192" y="54"/>
                  </a:lnTo>
                  <a:lnTo>
                    <a:pt x="0" y="42"/>
                  </a:lnTo>
                  <a:lnTo>
                    <a:pt x="6" y="0"/>
                  </a:lnTo>
                  <a:lnTo>
                    <a:pt x="66" y="6"/>
                  </a:lnTo>
                  <a:lnTo>
                    <a:pt x="522" y="18"/>
                  </a:lnTo>
                  <a:lnTo>
                    <a:pt x="522" y="42"/>
                  </a:lnTo>
                  <a:lnTo>
                    <a:pt x="522" y="54"/>
                  </a:lnTo>
                  <a:lnTo>
                    <a:pt x="522" y="60"/>
                  </a:lnTo>
                </a:path>
              </a:pathLst>
            </a:custGeom>
            <a:noFill/>
            <a:ln w="9525">
              <a:solidFill>
                <a:srgbClr val="000000"/>
              </a:solidFill>
              <a:prstDash val="solid"/>
              <a:round/>
              <a:headEnd/>
              <a:tailEnd/>
            </a:ln>
          </p:spPr>
          <p:txBody>
            <a:bodyPr/>
            <a:lstStyle/>
            <a:p>
              <a:endParaRPr lang="en-US"/>
            </a:p>
          </p:txBody>
        </p:sp>
        <p:sp>
          <p:nvSpPr>
            <p:cNvPr id="2143" name="Freeform 594"/>
            <p:cNvSpPr>
              <a:spLocks/>
            </p:cNvSpPr>
            <p:nvPr/>
          </p:nvSpPr>
          <p:spPr bwMode="auto">
            <a:xfrm>
              <a:off x="1311" y="1350"/>
              <a:ext cx="492" cy="414"/>
            </a:xfrm>
            <a:custGeom>
              <a:avLst/>
              <a:gdLst>
                <a:gd name="T0" fmla="*/ 234 w 492"/>
                <a:gd name="T1" fmla="*/ 372 h 414"/>
                <a:gd name="T2" fmla="*/ 0 w 492"/>
                <a:gd name="T3" fmla="*/ 312 h 414"/>
                <a:gd name="T4" fmla="*/ 0 w 492"/>
                <a:gd name="T5" fmla="*/ 240 h 414"/>
                <a:gd name="T6" fmla="*/ 42 w 492"/>
                <a:gd name="T7" fmla="*/ 186 h 414"/>
                <a:gd name="T8" fmla="*/ 96 w 492"/>
                <a:gd name="T9" fmla="*/ 54 h 414"/>
                <a:gd name="T10" fmla="*/ 108 w 492"/>
                <a:gd name="T11" fmla="*/ 0 h 414"/>
                <a:gd name="T12" fmla="*/ 138 w 492"/>
                <a:gd name="T13" fmla="*/ 6 h 414"/>
                <a:gd name="T14" fmla="*/ 132 w 492"/>
                <a:gd name="T15" fmla="*/ 12 h 414"/>
                <a:gd name="T16" fmla="*/ 162 w 492"/>
                <a:gd name="T17" fmla="*/ 30 h 414"/>
                <a:gd name="T18" fmla="*/ 156 w 492"/>
                <a:gd name="T19" fmla="*/ 66 h 414"/>
                <a:gd name="T20" fmla="*/ 180 w 492"/>
                <a:gd name="T21" fmla="*/ 78 h 414"/>
                <a:gd name="T22" fmla="*/ 210 w 492"/>
                <a:gd name="T23" fmla="*/ 72 h 414"/>
                <a:gd name="T24" fmla="*/ 240 w 492"/>
                <a:gd name="T25" fmla="*/ 90 h 414"/>
                <a:gd name="T26" fmla="*/ 366 w 492"/>
                <a:gd name="T27" fmla="*/ 90 h 414"/>
                <a:gd name="T28" fmla="*/ 474 w 492"/>
                <a:gd name="T29" fmla="*/ 114 h 414"/>
                <a:gd name="T30" fmla="*/ 492 w 492"/>
                <a:gd name="T31" fmla="*/ 150 h 414"/>
                <a:gd name="T32" fmla="*/ 432 w 492"/>
                <a:gd name="T33" fmla="*/ 234 h 414"/>
                <a:gd name="T34" fmla="*/ 444 w 492"/>
                <a:gd name="T35" fmla="*/ 252 h 414"/>
                <a:gd name="T36" fmla="*/ 402 w 492"/>
                <a:gd name="T37" fmla="*/ 414 h 414"/>
                <a:gd name="T38" fmla="*/ 270 w 492"/>
                <a:gd name="T39" fmla="*/ 384 h 414"/>
                <a:gd name="T40" fmla="*/ 234 w 492"/>
                <a:gd name="T41" fmla="*/ 372 h 4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92"/>
                <a:gd name="T64" fmla="*/ 0 h 414"/>
                <a:gd name="T65" fmla="*/ 492 w 492"/>
                <a:gd name="T66" fmla="*/ 414 h 4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92" h="414">
                  <a:moveTo>
                    <a:pt x="234" y="372"/>
                  </a:moveTo>
                  <a:lnTo>
                    <a:pt x="0" y="312"/>
                  </a:lnTo>
                  <a:lnTo>
                    <a:pt x="0" y="240"/>
                  </a:lnTo>
                  <a:lnTo>
                    <a:pt x="42" y="186"/>
                  </a:lnTo>
                  <a:lnTo>
                    <a:pt x="96" y="54"/>
                  </a:lnTo>
                  <a:lnTo>
                    <a:pt x="108" y="0"/>
                  </a:lnTo>
                  <a:lnTo>
                    <a:pt x="138" y="6"/>
                  </a:lnTo>
                  <a:lnTo>
                    <a:pt x="132" y="12"/>
                  </a:lnTo>
                  <a:lnTo>
                    <a:pt x="162" y="30"/>
                  </a:lnTo>
                  <a:lnTo>
                    <a:pt x="156" y="66"/>
                  </a:lnTo>
                  <a:lnTo>
                    <a:pt x="180" y="78"/>
                  </a:lnTo>
                  <a:lnTo>
                    <a:pt x="210" y="72"/>
                  </a:lnTo>
                  <a:lnTo>
                    <a:pt x="240" y="90"/>
                  </a:lnTo>
                  <a:lnTo>
                    <a:pt x="366" y="90"/>
                  </a:lnTo>
                  <a:lnTo>
                    <a:pt x="474" y="114"/>
                  </a:lnTo>
                  <a:lnTo>
                    <a:pt x="492" y="150"/>
                  </a:lnTo>
                  <a:lnTo>
                    <a:pt x="432" y="234"/>
                  </a:lnTo>
                  <a:lnTo>
                    <a:pt x="444" y="252"/>
                  </a:lnTo>
                  <a:lnTo>
                    <a:pt x="402" y="414"/>
                  </a:lnTo>
                  <a:lnTo>
                    <a:pt x="270" y="384"/>
                  </a:lnTo>
                  <a:lnTo>
                    <a:pt x="234" y="372"/>
                  </a:lnTo>
                  <a:close/>
                </a:path>
              </a:pathLst>
            </a:custGeom>
            <a:solidFill>
              <a:srgbClr val="E8D898"/>
            </a:solidFill>
            <a:ln w="9525">
              <a:solidFill>
                <a:srgbClr val="E8D898"/>
              </a:solidFill>
              <a:prstDash val="solid"/>
              <a:round/>
              <a:headEnd/>
              <a:tailEnd/>
            </a:ln>
          </p:spPr>
          <p:txBody>
            <a:bodyPr/>
            <a:lstStyle/>
            <a:p>
              <a:endParaRPr lang="en-US"/>
            </a:p>
          </p:txBody>
        </p:sp>
        <p:sp>
          <p:nvSpPr>
            <p:cNvPr id="2144" name="Freeform 595"/>
            <p:cNvSpPr>
              <a:spLocks/>
            </p:cNvSpPr>
            <p:nvPr/>
          </p:nvSpPr>
          <p:spPr bwMode="auto">
            <a:xfrm>
              <a:off x="1311" y="1350"/>
              <a:ext cx="492" cy="414"/>
            </a:xfrm>
            <a:custGeom>
              <a:avLst/>
              <a:gdLst>
                <a:gd name="T0" fmla="*/ 234 w 492"/>
                <a:gd name="T1" fmla="*/ 372 h 414"/>
                <a:gd name="T2" fmla="*/ 0 w 492"/>
                <a:gd name="T3" fmla="*/ 312 h 414"/>
                <a:gd name="T4" fmla="*/ 0 w 492"/>
                <a:gd name="T5" fmla="*/ 240 h 414"/>
                <a:gd name="T6" fmla="*/ 42 w 492"/>
                <a:gd name="T7" fmla="*/ 186 h 414"/>
                <a:gd name="T8" fmla="*/ 96 w 492"/>
                <a:gd name="T9" fmla="*/ 54 h 414"/>
                <a:gd name="T10" fmla="*/ 108 w 492"/>
                <a:gd name="T11" fmla="*/ 0 h 414"/>
                <a:gd name="T12" fmla="*/ 138 w 492"/>
                <a:gd name="T13" fmla="*/ 6 h 414"/>
                <a:gd name="T14" fmla="*/ 132 w 492"/>
                <a:gd name="T15" fmla="*/ 12 h 414"/>
                <a:gd name="T16" fmla="*/ 162 w 492"/>
                <a:gd name="T17" fmla="*/ 30 h 414"/>
                <a:gd name="T18" fmla="*/ 156 w 492"/>
                <a:gd name="T19" fmla="*/ 66 h 414"/>
                <a:gd name="T20" fmla="*/ 180 w 492"/>
                <a:gd name="T21" fmla="*/ 78 h 414"/>
                <a:gd name="T22" fmla="*/ 210 w 492"/>
                <a:gd name="T23" fmla="*/ 72 h 414"/>
                <a:gd name="T24" fmla="*/ 240 w 492"/>
                <a:gd name="T25" fmla="*/ 90 h 414"/>
                <a:gd name="T26" fmla="*/ 366 w 492"/>
                <a:gd name="T27" fmla="*/ 90 h 414"/>
                <a:gd name="T28" fmla="*/ 474 w 492"/>
                <a:gd name="T29" fmla="*/ 114 h 414"/>
                <a:gd name="T30" fmla="*/ 492 w 492"/>
                <a:gd name="T31" fmla="*/ 150 h 414"/>
                <a:gd name="T32" fmla="*/ 432 w 492"/>
                <a:gd name="T33" fmla="*/ 234 h 414"/>
                <a:gd name="T34" fmla="*/ 444 w 492"/>
                <a:gd name="T35" fmla="*/ 252 h 414"/>
                <a:gd name="T36" fmla="*/ 402 w 492"/>
                <a:gd name="T37" fmla="*/ 414 h 414"/>
                <a:gd name="T38" fmla="*/ 270 w 492"/>
                <a:gd name="T39" fmla="*/ 384 h 414"/>
                <a:gd name="T40" fmla="*/ 234 w 492"/>
                <a:gd name="T41" fmla="*/ 372 h 414"/>
                <a:gd name="T42" fmla="*/ 234 w 492"/>
                <a:gd name="T43" fmla="*/ 378 h 4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2"/>
                <a:gd name="T67" fmla="*/ 0 h 414"/>
                <a:gd name="T68" fmla="*/ 492 w 492"/>
                <a:gd name="T69" fmla="*/ 414 h 4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2" h="414">
                  <a:moveTo>
                    <a:pt x="234" y="372"/>
                  </a:moveTo>
                  <a:lnTo>
                    <a:pt x="0" y="312"/>
                  </a:lnTo>
                  <a:lnTo>
                    <a:pt x="0" y="240"/>
                  </a:lnTo>
                  <a:lnTo>
                    <a:pt x="42" y="186"/>
                  </a:lnTo>
                  <a:lnTo>
                    <a:pt x="96" y="54"/>
                  </a:lnTo>
                  <a:lnTo>
                    <a:pt x="108" y="0"/>
                  </a:lnTo>
                  <a:lnTo>
                    <a:pt x="138" y="6"/>
                  </a:lnTo>
                  <a:lnTo>
                    <a:pt x="132" y="12"/>
                  </a:lnTo>
                  <a:lnTo>
                    <a:pt x="162" y="30"/>
                  </a:lnTo>
                  <a:lnTo>
                    <a:pt x="156" y="66"/>
                  </a:lnTo>
                  <a:lnTo>
                    <a:pt x="180" y="78"/>
                  </a:lnTo>
                  <a:lnTo>
                    <a:pt x="210" y="72"/>
                  </a:lnTo>
                  <a:lnTo>
                    <a:pt x="240" y="90"/>
                  </a:lnTo>
                  <a:lnTo>
                    <a:pt x="366" y="90"/>
                  </a:lnTo>
                  <a:lnTo>
                    <a:pt x="474" y="114"/>
                  </a:lnTo>
                  <a:lnTo>
                    <a:pt x="492" y="150"/>
                  </a:lnTo>
                  <a:lnTo>
                    <a:pt x="432" y="234"/>
                  </a:lnTo>
                  <a:lnTo>
                    <a:pt x="444" y="252"/>
                  </a:lnTo>
                  <a:lnTo>
                    <a:pt x="402" y="414"/>
                  </a:lnTo>
                  <a:lnTo>
                    <a:pt x="270" y="384"/>
                  </a:lnTo>
                  <a:lnTo>
                    <a:pt x="234" y="372"/>
                  </a:lnTo>
                  <a:lnTo>
                    <a:pt x="234" y="378"/>
                  </a:lnTo>
                </a:path>
              </a:pathLst>
            </a:custGeom>
            <a:noFill/>
            <a:ln w="9525">
              <a:solidFill>
                <a:srgbClr val="000000"/>
              </a:solidFill>
              <a:prstDash val="solid"/>
              <a:round/>
              <a:headEnd/>
              <a:tailEnd/>
            </a:ln>
          </p:spPr>
          <p:txBody>
            <a:bodyPr/>
            <a:lstStyle/>
            <a:p>
              <a:endParaRPr lang="en-US"/>
            </a:p>
          </p:txBody>
        </p:sp>
        <p:sp>
          <p:nvSpPr>
            <p:cNvPr id="2145" name="Freeform 596"/>
            <p:cNvSpPr>
              <a:spLocks/>
            </p:cNvSpPr>
            <p:nvPr/>
          </p:nvSpPr>
          <p:spPr bwMode="auto">
            <a:xfrm>
              <a:off x="3801" y="1776"/>
              <a:ext cx="360" cy="228"/>
            </a:xfrm>
            <a:custGeom>
              <a:avLst/>
              <a:gdLst>
                <a:gd name="T0" fmla="*/ 42 w 360"/>
                <a:gd name="T1" fmla="*/ 30 h 228"/>
                <a:gd name="T2" fmla="*/ 48 w 360"/>
                <a:gd name="T3" fmla="*/ 48 h 228"/>
                <a:gd name="T4" fmla="*/ 294 w 360"/>
                <a:gd name="T5" fmla="*/ 0 h 228"/>
                <a:gd name="T6" fmla="*/ 324 w 360"/>
                <a:gd name="T7" fmla="*/ 30 h 228"/>
                <a:gd name="T8" fmla="*/ 342 w 360"/>
                <a:gd name="T9" fmla="*/ 42 h 228"/>
                <a:gd name="T10" fmla="*/ 324 w 360"/>
                <a:gd name="T11" fmla="*/ 72 h 228"/>
                <a:gd name="T12" fmla="*/ 330 w 360"/>
                <a:gd name="T13" fmla="*/ 102 h 228"/>
                <a:gd name="T14" fmla="*/ 360 w 360"/>
                <a:gd name="T15" fmla="*/ 132 h 228"/>
                <a:gd name="T16" fmla="*/ 330 w 360"/>
                <a:gd name="T17" fmla="*/ 168 h 228"/>
                <a:gd name="T18" fmla="*/ 306 w 360"/>
                <a:gd name="T19" fmla="*/ 180 h 228"/>
                <a:gd name="T20" fmla="*/ 288 w 360"/>
                <a:gd name="T21" fmla="*/ 180 h 228"/>
                <a:gd name="T22" fmla="*/ 90 w 360"/>
                <a:gd name="T23" fmla="*/ 222 h 228"/>
                <a:gd name="T24" fmla="*/ 78 w 360"/>
                <a:gd name="T25" fmla="*/ 222 h 228"/>
                <a:gd name="T26" fmla="*/ 30 w 360"/>
                <a:gd name="T27" fmla="*/ 228 h 228"/>
                <a:gd name="T28" fmla="*/ 18 w 360"/>
                <a:gd name="T29" fmla="*/ 156 h 228"/>
                <a:gd name="T30" fmla="*/ 18 w 360"/>
                <a:gd name="T31" fmla="*/ 144 h 228"/>
                <a:gd name="T32" fmla="*/ 0 w 360"/>
                <a:gd name="T33" fmla="*/ 54 h 228"/>
                <a:gd name="T34" fmla="*/ 42 w 360"/>
                <a:gd name="T35" fmla="*/ 30 h 2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28"/>
                <a:gd name="T56" fmla="*/ 360 w 360"/>
                <a:gd name="T57" fmla="*/ 228 h 2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28">
                  <a:moveTo>
                    <a:pt x="42" y="30"/>
                  </a:moveTo>
                  <a:lnTo>
                    <a:pt x="48" y="48"/>
                  </a:lnTo>
                  <a:lnTo>
                    <a:pt x="294" y="0"/>
                  </a:lnTo>
                  <a:lnTo>
                    <a:pt x="324" y="30"/>
                  </a:lnTo>
                  <a:lnTo>
                    <a:pt x="342" y="42"/>
                  </a:lnTo>
                  <a:lnTo>
                    <a:pt x="324" y="72"/>
                  </a:lnTo>
                  <a:lnTo>
                    <a:pt x="330" y="102"/>
                  </a:lnTo>
                  <a:lnTo>
                    <a:pt x="360" y="132"/>
                  </a:lnTo>
                  <a:lnTo>
                    <a:pt x="330" y="168"/>
                  </a:lnTo>
                  <a:lnTo>
                    <a:pt x="306" y="180"/>
                  </a:lnTo>
                  <a:lnTo>
                    <a:pt x="288" y="180"/>
                  </a:lnTo>
                  <a:lnTo>
                    <a:pt x="90" y="222"/>
                  </a:lnTo>
                  <a:lnTo>
                    <a:pt x="78" y="222"/>
                  </a:lnTo>
                  <a:lnTo>
                    <a:pt x="30" y="228"/>
                  </a:lnTo>
                  <a:lnTo>
                    <a:pt x="18" y="156"/>
                  </a:lnTo>
                  <a:lnTo>
                    <a:pt x="18" y="144"/>
                  </a:lnTo>
                  <a:lnTo>
                    <a:pt x="0" y="54"/>
                  </a:lnTo>
                  <a:lnTo>
                    <a:pt x="42" y="30"/>
                  </a:lnTo>
                  <a:close/>
                </a:path>
              </a:pathLst>
            </a:custGeom>
            <a:solidFill>
              <a:srgbClr val="FFAA00"/>
            </a:solidFill>
            <a:ln w="9525">
              <a:solidFill>
                <a:srgbClr val="FFAA00"/>
              </a:solidFill>
              <a:prstDash val="solid"/>
              <a:round/>
              <a:headEnd/>
              <a:tailEnd/>
            </a:ln>
          </p:spPr>
          <p:txBody>
            <a:bodyPr/>
            <a:lstStyle/>
            <a:p>
              <a:endParaRPr lang="en-US"/>
            </a:p>
          </p:txBody>
        </p:sp>
        <p:sp>
          <p:nvSpPr>
            <p:cNvPr id="2146" name="Freeform 597"/>
            <p:cNvSpPr>
              <a:spLocks/>
            </p:cNvSpPr>
            <p:nvPr/>
          </p:nvSpPr>
          <p:spPr bwMode="auto">
            <a:xfrm>
              <a:off x="3801" y="1776"/>
              <a:ext cx="360" cy="228"/>
            </a:xfrm>
            <a:custGeom>
              <a:avLst/>
              <a:gdLst>
                <a:gd name="T0" fmla="*/ 42 w 360"/>
                <a:gd name="T1" fmla="*/ 30 h 228"/>
                <a:gd name="T2" fmla="*/ 48 w 360"/>
                <a:gd name="T3" fmla="*/ 48 h 228"/>
                <a:gd name="T4" fmla="*/ 294 w 360"/>
                <a:gd name="T5" fmla="*/ 0 h 228"/>
                <a:gd name="T6" fmla="*/ 324 w 360"/>
                <a:gd name="T7" fmla="*/ 30 h 228"/>
                <a:gd name="T8" fmla="*/ 342 w 360"/>
                <a:gd name="T9" fmla="*/ 42 h 228"/>
                <a:gd name="T10" fmla="*/ 324 w 360"/>
                <a:gd name="T11" fmla="*/ 72 h 228"/>
                <a:gd name="T12" fmla="*/ 330 w 360"/>
                <a:gd name="T13" fmla="*/ 102 h 228"/>
                <a:gd name="T14" fmla="*/ 360 w 360"/>
                <a:gd name="T15" fmla="*/ 132 h 228"/>
                <a:gd name="T16" fmla="*/ 330 w 360"/>
                <a:gd name="T17" fmla="*/ 168 h 228"/>
                <a:gd name="T18" fmla="*/ 306 w 360"/>
                <a:gd name="T19" fmla="*/ 180 h 228"/>
                <a:gd name="T20" fmla="*/ 288 w 360"/>
                <a:gd name="T21" fmla="*/ 180 h 228"/>
                <a:gd name="T22" fmla="*/ 90 w 360"/>
                <a:gd name="T23" fmla="*/ 222 h 228"/>
                <a:gd name="T24" fmla="*/ 78 w 360"/>
                <a:gd name="T25" fmla="*/ 222 h 228"/>
                <a:gd name="T26" fmla="*/ 30 w 360"/>
                <a:gd name="T27" fmla="*/ 228 h 228"/>
                <a:gd name="T28" fmla="*/ 18 w 360"/>
                <a:gd name="T29" fmla="*/ 156 h 228"/>
                <a:gd name="T30" fmla="*/ 18 w 360"/>
                <a:gd name="T31" fmla="*/ 144 h 228"/>
                <a:gd name="T32" fmla="*/ 0 w 360"/>
                <a:gd name="T33" fmla="*/ 54 h 228"/>
                <a:gd name="T34" fmla="*/ 42 w 360"/>
                <a:gd name="T35" fmla="*/ 30 h 228"/>
                <a:gd name="T36" fmla="*/ 42 w 360"/>
                <a:gd name="T37" fmla="*/ 36 h 2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28"/>
                <a:gd name="T59" fmla="*/ 360 w 360"/>
                <a:gd name="T60" fmla="*/ 228 h 2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28">
                  <a:moveTo>
                    <a:pt x="42" y="30"/>
                  </a:moveTo>
                  <a:lnTo>
                    <a:pt x="48" y="48"/>
                  </a:lnTo>
                  <a:lnTo>
                    <a:pt x="294" y="0"/>
                  </a:lnTo>
                  <a:lnTo>
                    <a:pt x="324" y="30"/>
                  </a:lnTo>
                  <a:lnTo>
                    <a:pt x="342" y="42"/>
                  </a:lnTo>
                  <a:lnTo>
                    <a:pt x="324" y="72"/>
                  </a:lnTo>
                  <a:lnTo>
                    <a:pt x="330" y="102"/>
                  </a:lnTo>
                  <a:lnTo>
                    <a:pt x="360" y="132"/>
                  </a:lnTo>
                  <a:lnTo>
                    <a:pt x="330" y="168"/>
                  </a:lnTo>
                  <a:lnTo>
                    <a:pt x="306" y="180"/>
                  </a:lnTo>
                  <a:lnTo>
                    <a:pt x="288" y="180"/>
                  </a:lnTo>
                  <a:lnTo>
                    <a:pt x="90" y="222"/>
                  </a:lnTo>
                  <a:lnTo>
                    <a:pt x="78" y="222"/>
                  </a:lnTo>
                  <a:lnTo>
                    <a:pt x="30" y="228"/>
                  </a:lnTo>
                  <a:lnTo>
                    <a:pt x="18" y="156"/>
                  </a:lnTo>
                  <a:lnTo>
                    <a:pt x="18" y="144"/>
                  </a:lnTo>
                  <a:lnTo>
                    <a:pt x="0" y="54"/>
                  </a:lnTo>
                  <a:lnTo>
                    <a:pt x="42" y="30"/>
                  </a:lnTo>
                  <a:lnTo>
                    <a:pt x="42" y="36"/>
                  </a:lnTo>
                </a:path>
              </a:pathLst>
            </a:custGeom>
            <a:noFill/>
            <a:ln w="9525">
              <a:solidFill>
                <a:srgbClr val="000000"/>
              </a:solidFill>
              <a:prstDash val="solid"/>
              <a:round/>
              <a:headEnd/>
              <a:tailEnd/>
            </a:ln>
          </p:spPr>
          <p:txBody>
            <a:bodyPr/>
            <a:lstStyle/>
            <a:p>
              <a:endParaRPr lang="en-US"/>
            </a:p>
          </p:txBody>
        </p:sp>
        <p:sp>
          <p:nvSpPr>
            <p:cNvPr id="2147" name="Freeform 598"/>
            <p:cNvSpPr>
              <a:spLocks/>
            </p:cNvSpPr>
            <p:nvPr/>
          </p:nvSpPr>
          <p:spPr bwMode="auto">
            <a:xfrm>
              <a:off x="4299" y="1722"/>
              <a:ext cx="48" cy="54"/>
            </a:xfrm>
            <a:custGeom>
              <a:avLst/>
              <a:gdLst>
                <a:gd name="T0" fmla="*/ 48 w 48"/>
                <a:gd name="T1" fmla="*/ 30 h 54"/>
                <a:gd name="T2" fmla="*/ 36 w 48"/>
                <a:gd name="T3" fmla="*/ 42 h 54"/>
                <a:gd name="T4" fmla="*/ 30 w 48"/>
                <a:gd name="T5" fmla="*/ 24 h 54"/>
                <a:gd name="T6" fmla="*/ 30 w 48"/>
                <a:gd name="T7" fmla="*/ 48 h 54"/>
                <a:gd name="T8" fmla="*/ 6 w 48"/>
                <a:gd name="T9" fmla="*/ 54 h 54"/>
                <a:gd name="T10" fmla="*/ 0 w 48"/>
                <a:gd name="T11" fmla="*/ 6 h 54"/>
                <a:gd name="T12" fmla="*/ 18 w 48"/>
                <a:gd name="T13" fmla="*/ 0 h 54"/>
                <a:gd name="T14" fmla="*/ 42 w 48"/>
                <a:gd name="T15" fmla="*/ 24 h 54"/>
                <a:gd name="T16" fmla="*/ 48 w 48"/>
                <a:gd name="T17" fmla="*/ 3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54"/>
                <a:gd name="T29" fmla="*/ 48 w 48"/>
                <a:gd name="T30" fmla="*/ 54 h 5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54">
                  <a:moveTo>
                    <a:pt x="48" y="30"/>
                  </a:moveTo>
                  <a:lnTo>
                    <a:pt x="36" y="42"/>
                  </a:lnTo>
                  <a:lnTo>
                    <a:pt x="30" y="24"/>
                  </a:lnTo>
                  <a:lnTo>
                    <a:pt x="30" y="48"/>
                  </a:lnTo>
                  <a:lnTo>
                    <a:pt x="6" y="54"/>
                  </a:lnTo>
                  <a:lnTo>
                    <a:pt x="0" y="6"/>
                  </a:lnTo>
                  <a:lnTo>
                    <a:pt x="18" y="0"/>
                  </a:lnTo>
                  <a:lnTo>
                    <a:pt x="42" y="24"/>
                  </a:lnTo>
                  <a:lnTo>
                    <a:pt x="48" y="30"/>
                  </a:lnTo>
                  <a:close/>
                </a:path>
              </a:pathLst>
            </a:custGeom>
            <a:solidFill>
              <a:srgbClr val="FFFFFF"/>
            </a:solidFill>
            <a:ln w="9525">
              <a:solidFill>
                <a:srgbClr val="FFFFFF"/>
              </a:solidFill>
              <a:prstDash val="solid"/>
              <a:round/>
              <a:headEnd/>
              <a:tailEnd/>
            </a:ln>
          </p:spPr>
          <p:txBody>
            <a:bodyPr/>
            <a:lstStyle/>
            <a:p>
              <a:endParaRPr lang="en-US"/>
            </a:p>
          </p:txBody>
        </p:sp>
        <p:sp>
          <p:nvSpPr>
            <p:cNvPr id="2148" name="Freeform 599"/>
            <p:cNvSpPr>
              <a:spLocks/>
            </p:cNvSpPr>
            <p:nvPr/>
          </p:nvSpPr>
          <p:spPr bwMode="auto">
            <a:xfrm>
              <a:off x="4299" y="1722"/>
              <a:ext cx="48" cy="54"/>
            </a:xfrm>
            <a:custGeom>
              <a:avLst/>
              <a:gdLst>
                <a:gd name="T0" fmla="*/ 48 w 48"/>
                <a:gd name="T1" fmla="*/ 30 h 54"/>
                <a:gd name="T2" fmla="*/ 36 w 48"/>
                <a:gd name="T3" fmla="*/ 42 h 54"/>
                <a:gd name="T4" fmla="*/ 30 w 48"/>
                <a:gd name="T5" fmla="*/ 24 h 54"/>
                <a:gd name="T6" fmla="*/ 30 w 48"/>
                <a:gd name="T7" fmla="*/ 48 h 54"/>
                <a:gd name="T8" fmla="*/ 6 w 48"/>
                <a:gd name="T9" fmla="*/ 54 h 54"/>
                <a:gd name="T10" fmla="*/ 0 w 48"/>
                <a:gd name="T11" fmla="*/ 6 h 54"/>
                <a:gd name="T12" fmla="*/ 18 w 48"/>
                <a:gd name="T13" fmla="*/ 0 h 54"/>
                <a:gd name="T14" fmla="*/ 42 w 48"/>
                <a:gd name="T15" fmla="*/ 24 h 54"/>
                <a:gd name="T16" fmla="*/ 48 w 48"/>
                <a:gd name="T17" fmla="*/ 30 h 54"/>
                <a:gd name="T18" fmla="*/ 48 w 48"/>
                <a:gd name="T19" fmla="*/ 36 h 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54"/>
                <a:gd name="T32" fmla="*/ 48 w 48"/>
                <a:gd name="T33" fmla="*/ 54 h 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54">
                  <a:moveTo>
                    <a:pt x="48" y="30"/>
                  </a:moveTo>
                  <a:lnTo>
                    <a:pt x="36" y="42"/>
                  </a:lnTo>
                  <a:lnTo>
                    <a:pt x="30" y="24"/>
                  </a:lnTo>
                  <a:lnTo>
                    <a:pt x="30" y="48"/>
                  </a:lnTo>
                  <a:lnTo>
                    <a:pt x="6" y="54"/>
                  </a:lnTo>
                  <a:lnTo>
                    <a:pt x="0" y="6"/>
                  </a:lnTo>
                  <a:lnTo>
                    <a:pt x="18" y="0"/>
                  </a:lnTo>
                  <a:lnTo>
                    <a:pt x="42" y="24"/>
                  </a:lnTo>
                  <a:lnTo>
                    <a:pt x="48" y="30"/>
                  </a:lnTo>
                  <a:lnTo>
                    <a:pt x="48" y="36"/>
                  </a:lnTo>
                </a:path>
              </a:pathLst>
            </a:custGeom>
            <a:noFill/>
            <a:ln w="9525">
              <a:solidFill>
                <a:srgbClr val="000000"/>
              </a:solidFill>
              <a:prstDash val="solid"/>
              <a:round/>
              <a:headEnd/>
              <a:tailEnd/>
            </a:ln>
          </p:spPr>
          <p:txBody>
            <a:bodyPr/>
            <a:lstStyle/>
            <a:p>
              <a:endParaRPr lang="en-US"/>
            </a:p>
          </p:txBody>
        </p:sp>
        <p:sp>
          <p:nvSpPr>
            <p:cNvPr id="2149" name="Freeform 600"/>
            <p:cNvSpPr>
              <a:spLocks/>
            </p:cNvSpPr>
            <p:nvPr/>
          </p:nvSpPr>
          <p:spPr bwMode="auto">
            <a:xfrm>
              <a:off x="3717" y="2364"/>
              <a:ext cx="312" cy="240"/>
            </a:xfrm>
            <a:custGeom>
              <a:avLst/>
              <a:gdLst>
                <a:gd name="T0" fmla="*/ 312 w 312"/>
                <a:gd name="T1" fmla="*/ 72 h 240"/>
                <a:gd name="T2" fmla="*/ 276 w 312"/>
                <a:gd name="T3" fmla="*/ 120 h 240"/>
                <a:gd name="T4" fmla="*/ 282 w 312"/>
                <a:gd name="T5" fmla="*/ 132 h 240"/>
                <a:gd name="T6" fmla="*/ 246 w 312"/>
                <a:gd name="T7" fmla="*/ 174 h 240"/>
                <a:gd name="T8" fmla="*/ 240 w 312"/>
                <a:gd name="T9" fmla="*/ 168 h 240"/>
                <a:gd name="T10" fmla="*/ 240 w 312"/>
                <a:gd name="T11" fmla="*/ 180 h 240"/>
                <a:gd name="T12" fmla="*/ 204 w 312"/>
                <a:gd name="T13" fmla="*/ 198 h 240"/>
                <a:gd name="T14" fmla="*/ 204 w 312"/>
                <a:gd name="T15" fmla="*/ 216 h 240"/>
                <a:gd name="T16" fmla="*/ 186 w 312"/>
                <a:gd name="T17" fmla="*/ 204 h 240"/>
                <a:gd name="T18" fmla="*/ 198 w 312"/>
                <a:gd name="T19" fmla="*/ 222 h 240"/>
                <a:gd name="T20" fmla="*/ 186 w 312"/>
                <a:gd name="T21" fmla="*/ 240 h 240"/>
                <a:gd name="T22" fmla="*/ 168 w 312"/>
                <a:gd name="T23" fmla="*/ 234 h 240"/>
                <a:gd name="T24" fmla="*/ 138 w 312"/>
                <a:gd name="T25" fmla="*/ 168 h 240"/>
                <a:gd name="T26" fmla="*/ 60 w 312"/>
                <a:gd name="T27" fmla="*/ 108 h 240"/>
                <a:gd name="T28" fmla="*/ 30 w 312"/>
                <a:gd name="T29" fmla="*/ 72 h 240"/>
                <a:gd name="T30" fmla="*/ 0 w 312"/>
                <a:gd name="T31" fmla="*/ 54 h 240"/>
                <a:gd name="T32" fmla="*/ 12 w 312"/>
                <a:gd name="T33" fmla="*/ 30 h 240"/>
                <a:gd name="T34" fmla="*/ 54 w 312"/>
                <a:gd name="T35" fmla="*/ 6 h 240"/>
                <a:gd name="T36" fmla="*/ 144 w 312"/>
                <a:gd name="T37" fmla="*/ 0 h 240"/>
                <a:gd name="T38" fmla="*/ 162 w 312"/>
                <a:gd name="T39" fmla="*/ 24 h 240"/>
                <a:gd name="T40" fmla="*/ 228 w 312"/>
                <a:gd name="T41" fmla="*/ 12 h 240"/>
                <a:gd name="T42" fmla="*/ 306 w 312"/>
                <a:gd name="T43" fmla="*/ 66 h 240"/>
                <a:gd name="T44" fmla="*/ 312 w 312"/>
                <a:gd name="T45" fmla="*/ 72 h 2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12"/>
                <a:gd name="T70" fmla="*/ 0 h 240"/>
                <a:gd name="T71" fmla="*/ 312 w 312"/>
                <a:gd name="T72" fmla="*/ 240 h 24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12" h="240">
                  <a:moveTo>
                    <a:pt x="312" y="72"/>
                  </a:moveTo>
                  <a:lnTo>
                    <a:pt x="276" y="120"/>
                  </a:lnTo>
                  <a:lnTo>
                    <a:pt x="282" y="132"/>
                  </a:lnTo>
                  <a:lnTo>
                    <a:pt x="246" y="174"/>
                  </a:lnTo>
                  <a:lnTo>
                    <a:pt x="240" y="168"/>
                  </a:lnTo>
                  <a:lnTo>
                    <a:pt x="240" y="180"/>
                  </a:lnTo>
                  <a:lnTo>
                    <a:pt x="204" y="198"/>
                  </a:lnTo>
                  <a:lnTo>
                    <a:pt x="204" y="216"/>
                  </a:lnTo>
                  <a:lnTo>
                    <a:pt x="186" y="204"/>
                  </a:lnTo>
                  <a:lnTo>
                    <a:pt x="198" y="222"/>
                  </a:lnTo>
                  <a:lnTo>
                    <a:pt x="186" y="240"/>
                  </a:lnTo>
                  <a:lnTo>
                    <a:pt x="168" y="234"/>
                  </a:lnTo>
                  <a:lnTo>
                    <a:pt x="138" y="168"/>
                  </a:lnTo>
                  <a:lnTo>
                    <a:pt x="60" y="108"/>
                  </a:lnTo>
                  <a:lnTo>
                    <a:pt x="30" y="72"/>
                  </a:lnTo>
                  <a:lnTo>
                    <a:pt x="0" y="54"/>
                  </a:lnTo>
                  <a:lnTo>
                    <a:pt x="12" y="30"/>
                  </a:lnTo>
                  <a:lnTo>
                    <a:pt x="54" y="6"/>
                  </a:lnTo>
                  <a:lnTo>
                    <a:pt x="144" y="0"/>
                  </a:lnTo>
                  <a:lnTo>
                    <a:pt x="162" y="24"/>
                  </a:lnTo>
                  <a:lnTo>
                    <a:pt x="228" y="12"/>
                  </a:lnTo>
                  <a:lnTo>
                    <a:pt x="306" y="66"/>
                  </a:lnTo>
                  <a:lnTo>
                    <a:pt x="312" y="72"/>
                  </a:lnTo>
                  <a:close/>
                </a:path>
              </a:pathLst>
            </a:custGeom>
            <a:solidFill>
              <a:srgbClr val="FF8C00"/>
            </a:solidFill>
            <a:ln w="9525">
              <a:solidFill>
                <a:srgbClr val="FF8C00"/>
              </a:solidFill>
              <a:prstDash val="solid"/>
              <a:round/>
              <a:headEnd/>
              <a:tailEnd/>
            </a:ln>
          </p:spPr>
          <p:txBody>
            <a:bodyPr/>
            <a:lstStyle/>
            <a:p>
              <a:endParaRPr lang="en-US"/>
            </a:p>
          </p:txBody>
        </p:sp>
        <p:sp>
          <p:nvSpPr>
            <p:cNvPr id="2150" name="Freeform 601"/>
            <p:cNvSpPr>
              <a:spLocks/>
            </p:cNvSpPr>
            <p:nvPr/>
          </p:nvSpPr>
          <p:spPr bwMode="auto">
            <a:xfrm>
              <a:off x="3717" y="2364"/>
              <a:ext cx="312" cy="240"/>
            </a:xfrm>
            <a:custGeom>
              <a:avLst/>
              <a:gdLst>
                <a:gd name="T0" fmla="*/ 312 w 312"/>
                <a:gd name="T1" fmla="*/ 72 h 240"/>
                <a:gd name="T2" fmla="*/ 276 w 312"/>
                <a:gd name="T3" fmla="*/ 120 h 240"/>
                <a:gd name="T4" fmla="*/ 282 w 312"/>
                <a:gd name="T5" fmla="*/ 132 h 240"/>
                <a:gd name="T6" fmla="*/ 246 w 312"/>
                <a:gd name="T7" fmla="*/ 174 h 240"/>
                <a:gd name="T8" fmla="*/ 240 w 312"/>
                <a:gd name="T9" fmla="*/ 168 h 240"/>
                <a:gd name="T10" fmla="*/ 240 w 312"/>
                <a:gd name="T11" fmla="*/ 180 h 240"/>
                <a:gd name="T12" fmla="*/ 204 w 312"/>
                <a:gd name="T13" fmla="*/ 198 h 240"/>
                <a:gd name="T14" fmla="*/ 204 w 312"/>
                <a:gd name="T15" fmla="*/ 216 h 240"/>
                <a:gd name="T16" fmla="*/ 186 w 312"/>
                <a:gd name="T17" fmla="*/ 204 h 240"/>
                <a:gd name="T18" fmla="*/ 198 w 312"/>
                <a:gd name="T19" fmla="*/ 222 h 240"/>
                <a:gd name="T20" fmla="*/ 186 w 312"/>
                <a:gd name="T21" fmla="*/ 240 h 240"/>
                <a:gd name="T22" fmla="*/ 168 w 312"/>
                <a:gd name="T23" fmla="*/ 234 h 240"/>
                <a:gd name="T24" fmla="*/ 138 w 312"/>
                <a:gd name="T25" fmla="*/ 168 h 240"/>
                <a:gd name="T26" fmla="*/ 60 w 312"/>
                <a:gd name="T27" fmla="*/ 108 h 240"/>
                <a:gd name="T28" fmla="*/ 30 w 312"/>
                <a:gd name="T29" fmla="*/ 72 h 240"/>
                <a:gd name="T30" fmla="*/ 0 w 312"/>
                <a:gd name="T31" fmla="*/ 54 h 240"/>
                <a:gd name="T32" fmla="*/ 12 w 312"/>
                <a:gd name="T33" fmla="*/ 30 h 240"/>
                <a:gd name="T34" fmla="*/ 54 w 312"/>
                <a:gd name="T35" fmla="*/ 6 h 240"/>
                <a:gd name="T36" fmla="*/ 144 w 312"/>
                <a:gd name="T37" fmla="*/ 0 h 240"/>
                <a:gd name="T38" fmla="*/ 162 w 312"/>
                <a:gd name="T39" fmla="*/ 24 h 240"/>
                <a:gd name="T40" fmla="*/ 228 w 312"/>
                <a:gd name="T41" fmla="*/ 12 h 240"/>
                <a:gd name="T42" fmla="*/ 306 w 312"/>
                <a:gd name="T43" fmla="*/ 66 h 240"/>
                <a:gd name="T44" fmla="*/ 312 w 312"/>
                <a:gd name="T45" fmla="*/ 72 h 240"/>
                <a:gd name="T46" fmla="*/ 312 w 312"/>
                <a:gd name="T47" fmla="*/ 78 h 2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12"/>
                <a:gd name="T73" fmla="*/ 0 h 240"/>
                <a:gd name="T74" fmla="*/ 312 w 312"/>
                <a:gd name="T75" fmla="*/ 240 h 24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12" h="240">
                  <a:moveTo>
                    <a:pt x="312" y="72"/>
                  </a:moveTo>
                  <a:lnTo>
                    <a:pt x="276" y="120"/>
                  </a:lnTo>
                  <a:lnTo>
                    <a:pt x="282" y="132"/>
                  </a:lnTo>
                  <a:lnTo>
                    <a:pt x="246" y="174"/>
                  </a:lnTo>
                  <a:lnTo>
                    <a:pt x="240" y="168"/>
                  </a:lnTo>
                  <a:lnTo>
                    <a:pt x="240" y="180"/>
                  </a:lnTo>
                  <a:lnTo>
                    <a:pt x="204" y="198"/>
                  </a:lnTo>
                  <a:lnTo>
                    <a:pt x="204" y="216"/>
                  </a:lnTo>
                  <a:lnTo>
                    <a:pt x="186" y="204"/>
                  </a:lnTo>
                  <a:lnTo>
                    <a:pt x="198" y="222"/>
                  </a:lnTo>
                  <a:lnTo>
                    <a:pt x="186" y="240"/>
                  </a:lnTo>
                  <a:lnTo>
                    <a:pt x="168" y="234"/>
                  </a:lnTo>
                  <a:lnTo>
                    <a:pt x="138" y="168"/>
                  </a:lnTo>
                  <a:lnTo>
                    <a:pt x="60" y="108"/>
                  </a:lnTo>
                  <a:lnTo>
                    <a:pt x="30" y="72"/>
                  </a:lnTo>
                  <a:lnTo>
                    <a:pt x="0" y="54"/>
                  </a:lnTo>
                  <a:lnTo>
                    <a:pt x="12" y="30"/>
                  </a:lnTo>
                  <a:lnTo>
                    <a:pt x="54" y="6"/>
                  </a:lnTo>
                  <a:lnTo>
                    <a:pt x="144" y="0"/>
                  </a:lnTo>
                  <a:lnTo>
                    <a:pt x="162" y="24"/>
                  </a:lnTo>
                  <a:lnTo>
                    <a:pt x="228" y="12"/>
                  </a:lnTo>
                  <a:lnTo>
                    <a:pt x="306" y="66"/>
                  </a:lnTo>
                  <a:lnTo>
                    <a:pt x="312" y="72"/>
                  </a:lnTo>
                  <a:lnTo>
                    <a:pt x="312" y="78"/>
                  </a:lnTo>
                </a:path>
              </a:pathLst>
            </a:custGeom>
            <a:noFill/>
            <a:ln w="9525">
              <a:solidFill>
                <a:srgbClr val="000000"/>
              </a:solidFill>
              <a:prstDash val="solid"/>
              <a:round/>
              <a:headEnd/>
              <a:tailEnd/>
            </a:ln>
          </p:spPr>
          <p:txBody>
            <a:bodyPr/>
            <a:lstStyle/>
            <a:p>
              <a:endParaRPr lang="en-US"/>
            </a:p>
          </p:txBody>
        </p:sp>
        <p:sp>
          <p:nvSpPr>
            <p:cNvPr id="2151" name="Freeform 602"/>
            <p:cNvSpPr>
              <a:spLocks/>
            </p:cNvSpPr>
            <p:nvPr/>
          </p:nvSpPr>
          <p:spPr bwMode="auto">
            <a:xfrm>
              <a:off x="2457" y="1578"/>
              <a:ext cx="432" cy="288"/>
            </a:xfrm>
            <a:custGeom>
              <a:avLst/>
              <a:gdLst>
                <a:gd name="T0" fmla="*/ 432 w 432"/>
                <a:gd name="T1" fmla="*/ 204 h 288"/>
                <a:gd name="T2" fmla="*/ 426 w 432"/>
                <a:gd name="T3" fmla="*/ 210 h 288"/>
                <a:gd name="T4" fmla="*/ 432 w 432"/>
                <a:gd name="T5" fmla="*/ 234 h 288"/>
                <a:gd name="T6" fmla="*/ 420 w 432"/>
                <a:gd name="T7" fmla="*/ 264 h 288"/>
                <a:gd name="T8" fmla="*/ 432 w 432"/>
                <a:gd name="T9" fmla="*/ 288 h 288"/>
                <a:gd name="T10" fmla="*/ 384 w 432"/>
                <a:gd name="T11" fmla="*/ 258 h 288"/>
                <a:gd name="T12" fmla="*/ 342 w 432"/>
                <a:gd name="T13" fmla="*/ 264 h 288"/>
                <a:gd name="T14" fmla="*/ 312 w 432"/>
                <a:gd name="T15" fmla="*/ 246 h 288"/>
                <a:gd name="T16" fmla="*/ 0 w 432"/>
                <a:gd name="T17" fmla="*/ 228 h 288"/>
                <a:gd name="T18" fmla="*/ 0 w 432"/>
                <a:gd name="T19" fmla="*/ 186 h 288"/>
                <a:gd name="T20" fmla="*/ 12 w 432"/>
                <a:gd name="T21" fmla="*/ 72 h 288"/>
                <a:gd name="T22" fmla="*/ 18 w 432"/>
                <a:gd name="T23" fmla="*/ 0 h 288"/>
                <a:gd name="T24" fmla="*/ 426 w 432"/>
                <a:gd name="T25" fmla="*/ 18 h 288"/>
                <a:gd name="T26" fmla="*/ 414 w 432"/>
                <a:gd name="T27" fmla="*/ 42 h 288"/>
                <a:gd name="T28" fmla="*/ 432 w 432"/>
                <a:gd name="T29" fmla="*/ 66 h 288"/>
                <a:gd name="T30" fmla="*/ 432 w 432"/>
                <a:gd name="T31" fmla="*/ 180 h 288"/>
                <a:gd name="T32" fmla="*/ 432 w 432"/>
                <a:gd name="T33" fmla="*/ 204 h 28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32"/>
                <a:gd name="T52" fmla="*/ 0 h 288"/>
                <a:gd name="T53" fmla="*/ 432 w 432"/>
                <a:gd name="T54" fmla="*/ 288 h 28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32" h="288">
                  <a:moveTo>
                    <a:pt x="432" y="204"/>
                  </a:moveTo>
                  <a:lnTo>
                    <a:pt x="426" y="210"/>
                  </a:lnTo>
                  <a:lnTo>
                    <a:pt x="432" y="234"/>
                  </a:lnTo>
                  <a:lnTo>
                    <a:pt x="420" y="264"/>
                  </a:lnTo>
                  <a:lnTo>
                    <a:pt x="432" y="288"/>
                  </a:lnTo>
                  <a:lnTo>
                    <a:pt x="384" y="258"/>
                  </a:lnTo>
                  <a:lnTo>
                    <a:pt x="342" y="264"/>
                  </a:lnTo>
                  <a:lnTo>
                    <a:pt x="312" y="246"/>
                  </a:lnTo>
                  <a:lnTo>
                    <a:pt x="0" y="228"/>
                  </a:lnTo>
                  <a:lnTo>
                    <a:pt x="0" y="186"/>
                  </a:lnTo>
                  <a:lnTo>
                    <a:pt x="12" y="72"/>
                  </a:lnTo>
                  <a:lnTo>
                    <a:pt x="18" y="0"/>
                  </a:lnTo>
                  <a:lnTo>
                    <a:pt x="426" y="18"/>
                  </a:lnTo>
                  <a:lnTo>
                    <a:pt x="414" y="42"/>
                  </a:lnTo>
                  <a:lnTo>
                    <a:pt x="432" y="66"/>
                  </a:lnTo>
                  <a:lnTo>
                    <a:pt x="432" y="180"/>
                  </a:lnTo>
                  <a:lnTo>
                    <a:pt x="432" y="204"/>
                  </a:lnTo>
                  <a:close/>
                </a:path>
              </a:pathLst>
            </a:custGeom>
            <a:solidFill>
              <a:srgbClr val="E8D898"/>
            </a:solidFill>
            <a:ln w="9525">
              <a:solidFill>
                <a:srgbClr val="E8D898"/>
              </a:solidFill>
              <a:prstDash val="solid"/>
              <a:round/>
              <a:headEnd/>
              <a:tailEnd/>
            </a:ln>
          </p:spPr>
          <p:txBody>
            <a:bodyPr/>
            <a:lstStyle/>
            <a:p>
              <a:endParaRPr lang="en-US"/>
            </a:p>
          </p:txBody>
        </p:sp>
        <p:sp>
          <p:nvSpPr>
            <p:cNvPr id="2152" name="Freeform 603"/>
            <p:cNvSpPr>
              <a:spLocks/>
            </p:cNvSpPr>
            <p:nvPr/>
          </p:nvSpPr>
          <p:spPr bwMode="auto">
            <a:xfrm>
              <a:off x="2457" y="1578"/>
              <a:ext cx="432" cy="288"/>
            </a:xfrm>
            <a:custGeom>
              <a:avLst/>
              <a:gdLst>
                <a:gd name="T0" fmla="*/ 432 w 432"/>
                <a:gd name="T1" fmla="*/ 204 h 288"/>
                <a:gd name="T2" fmla="*/ 426 w 432"/>
                <a:gd name="T3" fmla="*/ 210 h 288"/>
                <a:gd name="T4" fmla="*/ 432 w 432"/>
                <a:gd name="T5" fmla="*/ 234 h 288"/>
                <a:gd name="T6" fmla="*/ 420 w 432"/>
                <a:gd name="T7" fmla="*/ 264 h 288"/>
                <a:gd name="T8" fmla="*/ 432 w 432"/>
                <a:gd name="T9" fmla="*/ 288 h 288"/>
                <a:gd name="T10" fmla="*/ 384 w 432"/>
                <a:gd name="T11" fmla="*/ 258 h 288"/>
                <a:gd name="T12" fmla="*/ 342 w 432"/>
                <a:gd name="T13" fmla="*/ 264 h 288"/>
                <a:gd name="T14" fmla="*/ 312 w 432"/>
                <a:gd name="T15" fmla="*/ 246 h 288"/>
                <a:gd name="T16" fmla="*/ 0 w 432"/>
                <a:gd name="T17" fmla="*/ 228 h 288"/>
                <a:gd name="T18" fmla="*/ 0 w 432"/>
                <a:gd name="T19" fmla="*/ 186 h 288"/>
                <a:gd name="T20" fmla="*/ 12 w 432"/>
                <a:gd name="T21" fmla="*/ 72 h 288"/>
                <a:gd name="T22" fmla="*/ 18 w 432"/>
                <a:gd name="T23" fmla="*/ 0 h 288"/>
                <a:gd name="T24" fmla="*/ 426 w 432"/>
                <a:gd name="T25" fmla="*/ 18 h 288"/>
                <a:gd name="T26" fmla="*/ 414 w 432"/>
                <a:gd name="T27" fmla="*/ 42 h 288"/>
                <a:gd name="T28" fmla="*/ 432 w 432"/>
                <a:gd name="T29" fmla="*/ 66 h 288"/>
                <a:gd name="T30" fmla="*/ 432 w 432"/>
                <a:gd name="T31" fmla="*/ 180 h 288"/>
                <a:gd name="T32" fmla="*/ 432 w 432"/>
                <a:gd name="T33" fmla="*/ 204 h 288"/>
                <a:gd name="T34" fmla="*/ 432 w 432"/>
                <a:gd name="T35" fmla="*/ 210 h 2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32"/>
                <a:gd name="T55" fmla="*/ 0 h 288"/>
                <a:gd name="T56" fmla="*/ 432 w 432"/>
                <a:gd name="T57" fmla="*/ 288 h 28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32" h="288">
                  <a:moveTo>
                    <a:pt x="432" y="204"/>
                  </a:moveTo>
                  <a:lnTo>
                    <a:pt x="426" y="210"/>
                  </a:lnTo>
                  <a:lnTo>
                    <a:pt x="432" y="234"/>
                  </a:lnTo>
                  <a:lnTo>
                    <a:pt x="420" y="264"/>
                  </a:lnTo>
                  <a:lnTo>
                    <a:pt x="432" y="288"/>
                  </a:lnTo>
                  <a:lnTo>
                    <a:pt x="384" y="258"/>
                  </a:lnTo>
                  <a:lnTo>
                    <a:pt x="342" y="264"/>
                  </a:lnTo>
                  <a:lnTo>
                    <a:pt x="312" y="246"/>
                  </a:lnTo>
                  <a:lnTo>
                    <a:pt x="0" y="228"/>
                  </a:lnTo>
                  <a:lnTo>
                    <a:pt x="0" y="186"/>
                  </a:lnTo>
                  <a:lnTo>
                    <a:pt x="12" y="72"/>
                  </a:lnTo>
                  <a:lnTo>
                    <a:pt x="18" y="0"/>
                  </a:lnTo>
                  <a:lnTo>
                    <a:pt x="426" y="18"/>
                  </a:lnTo>
                  <a:lnTo>
                    <a:pt x="414" y="42"/>
                  </a:lnTo>
                  <a:lnTo>
                    <a:pt x="432" y="66"/>
                  </a:lnTo>
                  <a:lnTo>
                    <a:pt x="432" y="180"/>
                  </a:lnTo>
                  <a:lnTo>
                    <a:pt x="432" y="204"/>
                  </a:lnTo>
                  <a:lnTo>
                    <a:pt x="432" y="210"/>
                  </a:lnTo>
                </a:path>
              </a:pathLst>
            </a:custGeom>
            <a:noFill/>
            <a:ln w="9525">
              <a:solidFill>
                <a:srgbClr val="000000"/>
              </a:solidFill>
              <a:prstDash val="solid"/>
              <a:round/>
              <a:headEnd/>
              <a:tailEnd/>
            </a:ln>
          </p:spPr>
          <p:txBody>
            <a:bodyPr/>
            <a:lstStyle/>
            <a:p>
              <a:endParaRPr lang="en-US"/>
            </a:p>
          </p:txBody>
        </p:sp>
        <p:sp>
          <p:nvSpPr>
            <p:cNvPr id="2153" name="Freeform 604"/>
            <p:cNvSpPr>
              <a:spLocks/>
            </p:cNvSpPr>
            <p:nvPr/>
          </p:nvSpPr>
          <p:spPr bwMode="auto">
            <a:xfrm>
              <a:off x="3279" y="2256"/>
              <a:ext cx="522" cy="180"/>
            </a:xfrm>
            <a:custGeom>
              <a:avLst/>
              <a:gdLst>
                <a:gd name="T0" fmla="*/ 522 w 522"/>
                <a:gd name="T1" fmla="*/ 0 h 180"/>
                <a:gd name="T2" fmla="*/ 522 w 522"/>
                <a:gd name="T3" fmla="*/ 24 h 180"/>
                <a:gd name="T4" fmla="*/ 504 w 522"/>
                <a:gd name="T5" fmla="*/ 42 h 180"/>
                <a:gd name="T6" fmla="*/ 474 w 522"/>
                <a:gd name="T7" fmla="*/ 60 h 180"/>
                <a:gd name="T8" fmla="*/ 468 w 522"/>
                <a:gd name="T9" fmla="*/ 54 h 180"/>
                <a:gd name="T10" fmla="*/ 450 w 522"/>
                <a:gd name="T11" fmla="*/ 78 h 180"/>
                <a:gd name="T12" fmla="*/ 402 w 522"/>
                <a:gd name="T13" fmla="*/ 102 h 180"/>
                <a:gd name="T14" fmla="*/ 390 w 522"/>
                <a:gd name="T15" fmla="*/ 126 h 180"/>
                <a:gd name="T16" fmla="*/ 372 w 522"/>
                <a:gd name="T17" fmla="*/ 132 h 180"/>
                <a:gd name="T18" fmla="*/ 372 w 522"/>
                <a:gd name="T19" fmla="*/ 150 h 180"/>
                <a:gd name="T20" fmla="*/ 294 w 522"/>
                <a:gd name="T21" fmla="*/ 162 h 180"/>
                <a:gd name="T22" fmla="*/ 132 w 522"/>
                <a:gd name="T23" fmla="*/ 174 h 180"/>
                <a:gd name="T24" fmla="*/ 0 w 522"/>
                <a:gd name="T25" fmla="*/ 180 h 180"/>
                <a:gd name="T26" fmla="*/ 12 w 522"/>
                <a:gd name="T27" fmla="*/ 168 h 180"/>
                <a:gd name="T28" fmla="*/ 0 w 522"/>
                <a:gd name="T29" fmla="*/ 150 h 180"/>
                <a:gd name="T30" fmla="*/ 18 w 522"/>
                <a:gd name="T31" fmla="*/ 138 h 180"/>
                <a:gd name="T32" fmla="*/ 18 w 522"/>
                <a:gd name="T33" fmla="*/ 126 h 180"/>
                <a:gd name="T34" fmla="*/ 30 w 522"/>
                <a:gd name="T35" fmla="*/ 108 h 180"/>
                <a:gd name="T36" fmla="*/ 30 w 522"/>
                <a:gd name="T37" fmla="*/ 102 h 180"/>
                <a:gd name="T38" fmla="*/ 36 w 522"/>
                <a:gd name="T39" fmla="*/ 54 h 180"/>
                <a:gd name="T40" fmla="*/ 42 w 522"/>
                <a:gd name="T41" fmla="*/ 60 h 180"/>
                <a:gd name="T42" fmla="*/ 126 w 522"/>
                <a:gd name="T43" fmla="*/ 54 h 180"/>
                <a:gd name="T44" fmla="*/ 126 w 522"/>
                <a:gd name="T45" fmla="*/ 42 h 180"/>
                <a:gd name="T46" fmla="*/ 402 w 522"/>
                <a:gd name="T47" fmla="*/ 18 h 180"/>
                <a:gd name="T48" fmla="*/ 522 w 522"/>
                <a:gd name="T49" fmla="*/ 0 h 1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22"/>
                <a:gd name="T76" fmla="*/ 0 h 180"/>
                <a:gd name="T77" fmla="*/ 522 w 522"/>
                <a:gd name="T78" fmla="*/ 180 h 18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22" h="180">
                  <a:moveTo>
                    <a:pt x="522" y="0"/>
                  </a:moveTo>
                  <a:lnTo>
                    <a:pt x="522" y="24"/>
                  </a:lnTo>
                  <a:lnTo>
                    <a:pt x="504" y="42"/>
                  </a:lnTo>
                  <a:lnTo>
                    <a:pt x="474" y="60"/>
                  </a:lnTo>
                  <a:lnTo>
                    <a:pt x="468" y="54"/>
                  </a:lnTo>
                  <a:lnTo>
                    <a:pt x="450" y="78"/>
                  </a:lnTo>
                  <a:lnTo>
                    <a:pt x="402" y="102"/>
                  </a:lnTo>
                  <a:lnTo>
                    <a:pt x="390" y="126"/>
                  </a:lnTo>
                  <a:lnTo>
                    <a:pt x="372" y="132"/>
                  </a:lnTo>
                  <a:lnTo>
                    <a:pt x="372" y="150"/>
                  </a:lnTo>
                  <a:lnTo>
                    <a:pt x="294" y="162"/>
                  </a:lnTo>
                  <a:lnTo>
                    <a:pt x="132" y="174"/>
                  </a:lnTo>
                  <a:lnTo>
                    <a:pt x="0" y="180"/>
                  </a:lnTo>
                  <a:lnTo>
                    <a:pt x="12" y="168"/>
                  </a:lnTo>
                  <a:lnTo>
                    <a:pt x="0" y="150"/>
                  </a:lnTo>
                  <a:lnTo>
                    <a:pt x="18" y="138"/>
                  </a:lnTo>
                  <a:lnTo>
                    <a:pt x="18" y="126"/>
                  </a:lnTo>
                  <a:lnTo>
                    <a:pt x="30" y="108"/>
                  </a:lnTo>
                  <a:lnTo>
                    <a:pt x="30" y="102"/>
                  </a:lnTo>
                  <a:lnTo>
                    <a:pt x="36" y="54"/>
                  </a:lnTo>
                  <a:lnTo>
                    <a:pt x="42" y="60"/>
                  </a:lnTo>
                  <a:lnTo>
                    <a:pt x="126" y="54"/>
                  </a:lnTo>
                  <a:lnTo>
                    <a:pt x="126" y="42"/>
                  </a:lnTo>
                  <a:lnTo>
                    <a:pt x="402" y="18"/>
                  </a:lnTo>
                  <a:lnTo>
                    <a:pt x="522" y="0"/>
                  </a:lnTo>
                  <a:close/>
                </a:path>
              </a:pathLst>
            </a:custGeom>
            <a:solidFill>
              <a:srgbClr val="FFAA00"/>
            </a:solidFill>
            <a:ln w="9525">
              <a:solidFill>
                <a:srgbClr val="FFAA00"/>
              </a:solidFill>
              <a:prstDash val="solid"/>
              <a:round/>
              <a:headEnd/>
              <a:tailEnd/>
            </a:ln>
          </p:spPr>
          <p:txBody>
            <a:bodyPr/>
            <a:lstStyle/>
            <a:p>
              <a:endParaRPr lang="en-US"/>
            </a:p>
          </p:txBody>
        </p:sp>
        <p:sp>
          <p:nvSpPr>
            <p:cNvPr id="2154" name="Freeform 605"/>
            <p:cNvSpPr>
              <a:spLocks/>
            </p:cNvSpPr>
            <p:nvPr/>
          </p:nvSpPr>
          <p:spPr bwMode="auto">
            <a:xfrm>
              <a:off x="3279" y="2256"/>
              <a:ext cx="522" cy="180"/>
            </a:xfrm>
            <a:custGeom>
              <a:avLst/>
              <a:gdLst>
                <a:gd name="T0" fmla="*/ 522 w 522"/>
                <a:gd name="T1" fmla="*/ 0 h 180"/>
                <a:gd name="T2" fmla="*/ 522 w 522"/>
                <a:gd name="T3" fmla="*/ 24 h 180"/>
                <a:gd name="T4" fmla="*/ 504 w 522"/>
                <a:gd name="T5" fmla="*/ 42 h 180"/>
                <a:gd name="T6" fmla="*/ 474 w 522"/>
                <a:gd name="T7" fmla="*/ 60 h 180"/>
                <a:gd name="T8" fmla="*/ 468 w 522"/>
                <a:gd name="T9" fmla="*/ 54 h 180"/>
                <a:gd name="T10" fmla="*/ 450 w 522"/>
                <a:gd name="T11" fmla="*/ 78 h 180"/>
                <a:gd name="T12" fmla="*/ 402 w 522"/>
                <a:gd name="T13" fmla="*/ 102 h 180"/>
                <a:gd name="T14" fmla="*/ 390 w 522"/>
                <a:gd name="T15" fmla="*/ 126 h 180"/>
                <a:gd name="T16" fmla="*/ 372 w 522"/>
                <a:gd name="T17" fmla="*/ 132 h 180"/>
                <a:gd name="T18" fmla="*/ 372 w 522"/>
                <a:gd name="T19" fmla="*/ 150 h 180"/>
                <a:gd name="T20" fmla="*/ 294 w 522"/>
                <a:gd name="T21" fmla="*/ 162 h 180"/>
                <a:gd name="T22" fmla="*/ 132 w 522"/>
                <a:gd name="T23" fmla="*/ 174 h 180"/>
                <a:gd name="T24" fmla="*/ 0 w 522"/>
                <a:gd name="T25" fmla="*/ 180 h 180"/>
                <a:gd name="T26" fmla="*/ 12 w 522"/>
                <a:gd name="T27" fmla="*/ 168 h 180"/>
                <a:gd name="T28" fmla="*/ 0 w 522"/>
                <a:gd name="T29" fmla="*/ 150 h 180"/>
                <a:gd name="T30" fmla="*/ 18 w 522"/>
                <a:gd name="T31" fmla="*/ 138 h 180"/>
                <a:gd name="T32" fmla="*/ 18 w 522"/>
                <a:gd name="T33" fmla="*/ 126 h 180"/>
                <a:gd name="T34" fmla="*/ 30 w 522"/>
                <a:gd name="T35" fmla="*/ 108 h 180"/>
                <a:gd name="T36" fmla="*/ 30 w 522"/>
                <a:gd name="T37" fmla="*/ 102 h 180"/>
                <a:gd name="T38" fmla="*/ 36 w 522"/>
                <a:gd name="T39" fmla="*/ 54 h 180"/>
                <a:gd name="T40" fmla="*/ 42 w 522"/>
                <a:gd name="T41" fmla="*/ 60 h 180"/>
                <a:gd name="T42" fmla="*/ 126 w 522"/>
                <a:gd name="T43" fmla="*/ 54 h 180"/>
                <a:gd name="T44" fmla="*/ 126 w 522"/>
                <a:gd name="T45" fmla="*/ 42 h 180"/>
                <a:gd name="T46" fmla="*/ 402 w 522"/>
                <a:gd name="T47" fmla="*/ 18 h 180"/>
                <a:gd name="T48" fmla="*/ 522 w 522"/>
                <a:gd name="T49" fmla="*/ 0 h 180"/>
                <a:gd name="T50" fmla="*/ 522 w 522"/>
                <a:gd name="T51" fmla="*/ 6 h 18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22"/>
                <a:gd name="T79" fmla="*/ 0 h 180"/>
                <a:gd name="T80" fmla="*/ 522 w 522"/>
                <a:gd name="T81" fmla="*/ 180 h 18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22" h="180">
                  <a:moveTo>
                    <a:pt x="522" y="0"/>
                  </a:moveTo>
                  <a:lnTo>
                    <a:pt x="522" y="24"/>
                  </a:lnTo>
                  <a:lnTo>
                    <a:pt x="504" y="42"/>
                  </a:lnTo>
                  <a:lnTo>
                    <a:pt x="474" y="60"/>
                  </a:lnTo>
                  <a:lnTo>
                    <a:pt x="468" y="54"/>
                  </a:lnTo>
                  <a:lnTo>
                    <a:pt x="450" y="78"/>
                  </a:lnTo>
                  <a:lnTo>
                    <a:pt x="402" y="102"/>
                  </a:lnTo>
                  <a:lnTo>
                    <a:pt x="390" y="126"/>
                  </a:lnTo>
                  <a:lnTo>
                    <a:pt x="372" y="132"/>
                  </a:lnTo>
                  <a:lnTo>
                    <a:pt x="372" y="150"/>
                  </a:lnTo>
                  <a:lnTo>
                    <a:pt x="294" y="162"/>
                  </a:lnTo>
                  <a:lnTo>
                    <a:pt x="132" y="174"/>
                  </a:lnTo>
                  <a:lnTo>
                    <a:pt x="0" y="180"/>
                  </a:lnTo>
                  <a:lnTo>
                    <a:pt x="12" y="168"/>
                  </a:lnTo>
                  <a:lnTo>
                    <a:pt x="0" y="150"/>
                  </a:lnTo>
                  <a:lnTo>
                    <a:pt x="18" y="138"/>
                  </a:lnTo>
                  <a:lnTo>
                    <a:pt x="18" y="126"/>
                  </a:lnTo>
                  <a:lnTo>
                    <a:pt x="30" y="108"/>
                  </a:lnTo>
                  <a:lnTo>
                    <a:pt x="30" y="102"/>
                  </a:lnTo>
                  <a:lnTo>
                    <a:pt x="36" y="54"/>
                  </a:lnTo>
                  <a:lnTo>
                    <a:pt x="42" y="60"/>
                  </a:lnTo>
                  <a:lnTo>
                    <a:pt x="126" y="54"/>
                  </a:lnTo>
                  <a:lnTo>
                    <a:pt x="126" y="42"/>
                  </a:lnTo>
                  <a:lnTo>
                    <a:pt x="402" y="18"/>
                  </a:lnTo>
                  <a:lnTo>
                    <a:pt x="522" y="0"/>
                  </a:lnTo>
                  <a:lnTo>
                    <a:pt x="522" y="6"/>
                  </a:lnTo>
                </a:path>
              </a:pathLst>
            </a:custGeom>
            <a:noFill/>
            <a:ln w="9525">
              <a:solidFill>
                <a:srgbClr val="000000"/>
              </a:solidFill>
              <a:prstDash val="solid"/>
              <a:round/>
              <a:headEnd/>
              <a:tailEnd/>
            </a:ln>
          </p:spPr>
          <p:txBody>
            <a:bodyPr/>
            <a:lstStyle/>
            <a:p>
              <a:endParaRPr lang="en-US"/>
            </a:p>
          </p:txBody>
        </p:sp>
        <p:sp>
          <p:nvSpPr>
            <p:cNvPr id="2155" name="Freeform 606"/>
            <p:cNvSpPr>
              <a:spLocks/>
            </p:cNvSpPr>
            <p:nvPr/>
          </p:nvSpPr>
          <p:spPr bwMode="auto">
            <a:xfrm>
              <a:off x="2211" y="2316"/>
              <a:ext cx="864" cy="834"/>
            </a:xfrm>
            <a:custGeom>
              <a:avLst/>
              <a:gdLst>
                <a:gd name="T0" fmla="*/ 828 w 864"/>
                <a:gd name="T1" fmla="*/ 246 h 834"/>
                <a:gd name="T2" fmla="*/ 864 w 864"/>
                <a:gd name="T3" fmla="*/ 438 h 834"/>
                <a:gd name="T4" fmla="*/ 858 w 864"/>
                <a:gd name="T5" fmla="*/ 516 h 834"/>
                <a:gd name="T6" fmla="*/ 846 w 864"/>
                <a:gd name="T7" fmla="*/ 540 h 834"/>
                <a:gd name="T8" fmla="*/ 804 w 864"/>
                <a:gd name="T9" fmla="*/ 558 h 834"/>
                <a:gd name="T10" fmla="*/ 792 w 864"/>
                <a:gd name="T11" fmla="*/ 534 h 834"/>
                <a:gd name="T12" fmla="*/ 768 w 864"/>
                <a:gd name="T13" fmla="*/ 540 h 834"/>
                <a:gd name="T14" fmla="*/ 756 w 864"/>
                <a:gd name="T15" fmla="*/ 582 h 834"/>
                <a:gd name="T16" fmla="*/ 678 w 864"/>
                <a:gd name="T17" fmla="*/ 648 h 834"/>
                <a:gd name="T18" fmla="*/ 684 w 864"/>
                <a:gd name="T19" fmla="*/ 630 h 834"/>
                <a:gd name="T20" fmla="*/ 678 w 864"/>
                <a:gd name="T21" fmla="*/ 630 h 834"/>
                <a:gd name="T22" fmla="*/ 666 w 864"/>
                <a:gd name="T23" fmla="*/ 630 h 834"/>
                <a:gd name="T24" fmla="*/ 660 w 864"/>
                <a:gd name="T25" fmla="*/ 642 h 834"/>
                <a:gd name="T26" fmla="*/ 654 w 864"/>
                <a:gd name="T27" fmla="*/ 654 h 834"/>
                <a:gd name="T28" fmla="*/ 642 w 864"/>
                <a:gd name="T29" fmla="*/ 660 h 834"/>
                <a:gd name="T30" fmla="*/ 636 w 864"/>
                <a:gd name="T31" fmla="*/ 654 h 834"/>
                <a:gd name="T32" fmla="*/ 624 w 864"/>
                <a:gd name="T33" fmla="*/ 684 h 834"/>
                <a:gd name="T34" fmla="*/ 606 w 864"/>
                <a:gd name="T35" fmla="*/ 690 h 834"/>
                <a:gd name="T36" fmla="*/ 612 w 864"/>
                <a:gd name="T37" fmla="*/ 702 h 834"/>
                <a:gd name="T38" fmla="*/ 594 w 864"/>
                <a:gd name="T39" fmla="*/ 732 h 834"/>
                <a:gd name="T40" fmla="*/ 588 w 864"/>
                <a:gd name="T41" fmla="*/ 732 h 834"/>
                <a:gd name="T42" fmla="*/ 576 w 864"/>
                <a:gd name="T43" fmla="*/ 732 h 834"/>
                <a:gd name="T44" fmla="*/ 594 w 864"/>
                <a:gd name="T45" fmla="*/ 768 h 834"/>
                <a:gd name="T46" fmla="*/ 546 w 864"/>
                <a:gd name="T47" fmla="*/ 828 h 834"/>
                <a:gd name="T48" fmla="*/ 462 w 864"/>
                <a:gd name="T49" fmla="*/ 750 h 834"/>
                <a:gd name="T50" fmla="*/ 408 w 864"/>
                <a:gd name="T51" fmla="*/ 654 h 834"/>
                <a:gd name="T52" fmla="*/ 336 w 864"/>
                <a:gd name="T53" fmla="*/ 534 h 834"/>
                <a:gd name="T54" fmla="*/ 252 w 864"/>
                <a:gd name="T55" fmla="*/ 528 h 834"/>
                <a:gd name="T56" fmla="*/ 216 w 864"/>
                <a:gd name="T57" fmla="*/ 582 h 834"/>
                <a:gd name="T58" fmla="*/ 126 w 864"/>
                <a:gd name="T59" fmla="*/ 528 h 834"/>
                <a:gd name="T60" fmla="*/ 6 w 864"/>
                <a:gd name="T61" fmla="*/ 342 h 834"/>
                <a:gd name="T62" fmla="*/ 234 w 864"/>
                <a:gd name="T63" fmla="*/ 348 h 834"/>
                <a:gd name="T64" fmla="*/ 456 w 864"/>
                <a:gd name="T65" fmla="*/ 12 h 834"/>
                <a:gd name="T66" fmla="*/ 468 w 864"/>
                <a:gd name="T67" fmla="*/ 174 h 834"/>
                <a:gd name="T68" fmla="*/ 498 w 864"/>
                <a:gd name="T69" fmla="*/ 192 h 834"/>
                <a:gd name="T70" fmla="*/ 564 w 864"/>
                <a:gd name="T71" fmla="*/ 198 h 834"/>
                <a:gd name="T72" fmla="*/ 594 w 864"/>
                <a:gd name="T73" fmla="*/ 210 h 834"/>
                <a:gd name="T74" fmla="*/ 624 w 864"/>
                <a:gd name="T75" fmla="*/ 216 h 834"/>
                <a:gd name="T76" fmla="*/ 642 w 864"/>
                <a:gd name="T77" fmla="*/ 216 h 834"/>
                <a:gd name="T78" fmla="*/ 660 w 864"/>
                <a:gd name="T79" fmla="*/ 216 h 834"/>
                <a:gd name="T80" fmla="*/ 750 w 864"/>
                <a:gd name="T81" fmla="*/ 210 h 834"/>
                <a:gd name="T82" fmla="*/ 798 w 864"/>
                <a:gd name="T83" fmla="*/ 234 h 8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864"/>
                <a:gd name="T127" fmla="*/ 0 h 834"/>
                <a:gd name="T128" fmla="*/ 864 w 864"/>
                <a:gd name="T129" fmla="*/ 834 h 8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864" h="834">
                  <a:moveTo>
                    <a:pt x="798" y="234"/>
                  </a:moveTo>
                  <a:lnTo>
                    <a:pt x="828" y="246"/>
                  </a:lnTo>
                  <a:lnTo>
                    <a:pt x="828" y="366"/>
                  </a:lnTo>
                  <a:lnTo>
                    <a:pt x="864" y="438"/>
                  </a:lnTo>
                  <a:lnTo>
                    <a:pt x="852" y="474"/>
                  </a:lnTo>
                  <a:lnTo>
                    <a:pt x="858" y="516"/>
                  </a:lnTo>
                  <a:lnTo>
                    <a:pt x="840" y="534"/>
                  </a:lnTo>
                  <a:lnTo>
                    <a:pt x="846" y="540"/>
                  </a:lnTo>
                  <a:lnTo>
                    <a:pt x="786" y="570"/>
                  </a:lnTo>
                  <a:lnTo>
                    <a:pt x="804" y="558"/>
                  </a:lnTo>
                  <a:lnTo>
                    <a:pt x="786" y="558"/>
                  </a:lnTo>
                  <a:lnTo>
                    <a:pt x="792" y="534"/>
                  </a:lnTo>
                  <a:lnTo>
                    <a:pt x="774" y="546"/>
                  </a:lnTo>
                  <a:lnTo>
                    <a:pt x="768" y="540"/>
                  </a:lnTo>
                  <a:lnTo>
                    <a:pt x="774" y="576"/>
                  </a:lnTo>
                  <a:lnTo>
                    <a:pt x="756" y="582"/>
                  </a:lnTo>
                  <a:lnTo>
                    <a:pt x="756" y="600"/>
                  </a:lnTo>
                  <a:lnTo>
                    <a:pt x="678" y="648"/>
                  </a:lnTo>
                  <a:lnTo>
                    <a:pt x="720" y="618"/>
                  </a:lnTo>
                  <a:lnTo>
                    <a:pt x="684" y="630"/>
                  </a:lnTo>
                  <a:lnTo>
                    <a:pt x="684" y="618"/>
                  </a:lnTo>
                  <a:lnTo>
                    <a:pt x="678" y="630"/>
                  </a:lnTo>
                  <a:lnTo>
                    <a:pt x="672" y="624"/>
                  </a:lnTo>
                  <a:lnTo>
                    <a:pt x="666" y="630"/>
                  </a:lnTo>
                  <a:lnTo>
                    <a:pt x="654" y="624"/>
                  </a:lnTo>
                  <a:lnTo>
                    <a:pt x="660" y="642"/>
                  </a:lnTo>
                  <a:lnTo>
                    <a:pt x="672" y="642"/>
                  </a:lnTo>
                  <a:lnTo>
                    <a:pt x="654" y="654"/>
                  </a:lnTo>
                  <a:lnTo>
                    <a:pt x="642" y="636"/>
                  </a:lnTo>
                  <a:lnTo>
                    <a:pt x="642" y="660"/>
                  </a:lnTo>
                  <a:lnTo>
                    <a:pt x="636" y="666"/>
                  </a:lnTo>
                  <a:lnTo>
                    <a:pt x="636" y="654"/>
                  </a:lnTo>
                  <a:lnTo>
                    <a:pt x="612" y="672"/>
                  </a:lnTo>
                  <a:lnTo>
                    <a:pt x="624" y="684"/>
                  </a:lnTo>
                  <a:lnTo>
                    <a:pt x="594" y="684"/>
                  </a:lnTo>
                  <a:lnTo>
                    <a:pt x="606" y="690"/>
                  </a:lnTo>
                  <a:lnTo>
                    <a:pt x="606" y="702"/>
                  </a:lnTo>
                  <a:lnTo>
                    <a:pt x="612" y="702"/>
                  </a:lnTo>
                  <a:lnTo>
                    <a:pt x="600" y="732"/>
                  </a:lnTo>
                  <a:lnTo>
                    <a:pt x="594" y="732"/>
                  </a:lnTo>
                  <a:lnTo>
                    <a:pt x="594" y="720"/>
                  </a:lnTo>
                  <a:lnTo>
                    <a:pt x="588" y="732"/>
                  </a:lnTo>
                  <a:lnTo>
                    <a:pt x="576" y="720"/>
                  </a:lnTo>
                  <a:lnTo>
                    <a:pt x="576" y="732"/>
                  </a:lnTo>
                  <a:lnTo>
                    <a:pt x="600" y="732"/>
                  </a:lnTo>
                  <a:lnTo>
                    <a:pt x="594" y="768"/>
                  </a:lnTo>
                  <a:lnTo>
                    <a:pt x="618" y="834"/>
                  </a:lnTo>
                  <a:lnTo>
                    <a:pt x="546" y="828"/>
                  </a:lnTo>
                  <a:lnTo>
                    <a:pt x="480" y="798"/>
                  </a:lnTo>
                  <a:lnTo>
                    <a:pt x="462" y="750"/>
                  </a:lnTo>
                  <a:lnTo>
                    <a:pt x="456" y="702"/>
                  </a:lnTo>
                  <a:lnTo>
                    <a:pt x="408" y="654"/>
                  </a:lnTo>
                  <a:lnTo>
                    <a:pt x="372" y="570"/>
                  </a:lnTo>
                  <a:lnTo>
                    <a:pt x="336" y="534"/>
                  </a:lnTo>
                  <a:lnTo>
                    <a:pt x="276" y="516"/>
                  </a:lnTo>
                  <a:lnTo>
                    <a:pt x="252" y="528"/>
                  </a:lnTo>
                  <a:lnTo>
                    <a:pt x="234" y="564"/>
                  </a:lnTo>
                  <a:lnTo>
                    <a:pt x="216" y="582"/>
                  </a:lnTo>
                  <a:lnTo>
                    <a:pt x="198" y="576"/>
                  </a:lnTo>
                  <a:lnTo>
                    <a:pt x="126" y="528"/>
                  </a:lnTo>
                  <a:lnTo>
                    <a:pt x="108" y="450"/>
                  </a:lnTo>
                  <a:lnTo>
                    <a:pt x="6" y="342"/>
                  </a:lnTo>
                  <a:lnTo>
                    <a:pt x="0" y="330"/>
                  </a:lnTo>
                  <a:lnTo>
                    <a:pt x="234" y="348"/>
                  </a:lnTo>
                  <a:lnTo>
                    <a:pt x="264" y="0"/>
                  </a:lnTo>
                  <a:lnTo>
                    <a:pt x="456" y="12"/>
                  </a:lnTo>
                  <a:lnTo>
                    <a:pt x="444" y="162"/>
                  </a:lnTo>
                  <a:lnTo>
                    <a:pt x="468" y="174"/>
                  </a:lnTo>
                  <a:lnTo>
                    <a:pt x="486" y="174"/>
                  </a:lnTo>
                  <a:lnTo>
                    <a:pt x="498" y="192"/>
                  </a:lnTo>
                  <a:lnTo>
                    <a:pt x="540" y="204"/>
                  </a:lnTo>
                  <a:lnTo>
                    <a:pt x="564" y="198"/>
                  </a:lnTo>
                  <a:lnTo>
                    <a:pt x="582" y="222"/>
                  </a:lnTo>
                  <a:lnTo>
                    <a:pt x="594" y="210"/>
                  </a:lnTo>
                  <a:lnTo>
                    <a:pt x="612" y="228"/>
                  </a:lnTo>
                  <a:lnTo>
                    <a:pt x="624" y="216"/>
                  </a:lnTo>
                  <a:lnTo>
                    <a:pt x="630" y="234"/>
                  </a:lnTo>
                  <a:lnTo>
                    <a:pt x="642" y="216"/>
                  </a:lnTo>
                  <a:lnTo>
                    <a:pt x="648" y="222"/>
                  </a:lnTo>
                  <a:lnTo>
                    <a:pt x="660" y="216"/>
                  </a:lnTo>
                  <a:lnTo>
                    <a:pt x="678" y="234"/>
                  </a:lnTo>
                  <a:lnTo>
                    <a:pt x="750" y="210"/>
                  </a:lnTo>
                  <a:lnTo>
                    <a:pt x="798" y="240"/>
                  </a:lnTo>
                  <a:lnTo>
                    <a:pt x="798" y="234"/>
                  </a:lnTo>
                  <a:close/>
                </a:path>
              </a:pathLst>
            </a:custGeom>
            <a:solidFill>
              <a:srgbClr val="FFAA00"/>
            </a:solidFill>
            <a:ln w="9525">
              <a:solidFill>
                <a:srgbClr val="FFAA00"/>
              </a:solidFill>
              <a:prstDash val="solid"/>
              <a:round/>
              <a:headEnd/>
              <a:tailEnd/>
            </a:ln>
          </p:spPr>
          <p:txBody>
            <a:bodyPr/>
            <a:lstStyle/>
            <a:p>
              <a:endParaRPr lang="en-US"/>
            </a:p>
          </p:txBody>
        </p:sp>
        <p:sp>
          <p:nvSpPr>
            <p:cNvPr id="2156" name="Freeform 607"/>
            <p:cNvSpPr>
              <a:spLocks/>
            </p:cNvSpPr>
            <p:nvPr/>
          </p:nvSpPr>
          <p:spPr bwMode="auto">
            <a:xfrm>
              <a:off x="2211" y="2316"/>
              <a:ext cx="864" cy="834"/>
            </a:xfrm>
            <a:custGeom>
              <a:avLst/>
              <a:gdLst>
                <a:gd name="T0" fmla="*/ 828 w 864"/>
                <a:gd name="T1" fmla="*/ 246 h 834"/>
                <a:gd name="T2" fmla="*/ 864 w 864"/>
                <a:gd name="T3" fmla="*/ 438 h 834"/>
                <a:gd name="T4" fmla="*/ 858 w 864"/>
                <a:gd name="T5" fmla="*/ 516 h 834"/>
                <a:gd name="T6" fmla="*/ 846 w 864"/>
                <a:gd name="T7" fmla="*/ 540 h 834"/>
                <a:gd name="T8" fmla="*/ 804 w 864"/>
                <a:gd name="T9" fmla="*/ 558 h 834"/>
                <a:gd name="T10" fmla="*/ 792 w 864"/>
                <a:gd name="T11" fmla="*/ 534 h 834"/>
                <a:gd name="T12" fmla="*/ 768 w 864"/>
                <a:gd name="T13" fmla="*/ 540 h 834"/>
                <a:gd name="T14" fmla="*/ 756 w 864"/>
                <a:gd name="T15" fmla="*/ 582 h 834"/>
                <a:gd name="T16" fmla="*/ 678 w 864"/>
                <a:gd name="T17" fmla="*/ 648 h 834"/>
                <a:gd name="T18" fmla="*/ 684 w 864"/>
                <a:gd name="T19" fmla="*/ 630 h 834"/>
                <a:gd name="T20" fmla="*/ 678 w 864"/>
                <a:gd name="T21" fmla="*/ 630 h 834"/>
                <a:gd name="T22" fmla="*/ 666 w 864"/>
                <a:gd name="T23" fmla="*/ 630 h 834"/>
                <a:gd name="T24" fmla="*/ 660 w 864"/>
                <a:gd name="T25" fmla="*/ 642 h 834"/>
                <a:gd name="T26" fmla="*/ 654 w 864"/>
                <a:gd name="T27" fmla="*/ 654 h 834"/>
                <a:gd name="T28" fmla="*/ 642 w 864"/>
                <a:gd name="T29" fmla="*/ 660 h 834"/>
                <a:gd name="T30" fmla="*/ 636 w 864"/>
                <a:gd name="T31" fmla="*/ 654 h 834"/>
                <a:gd name="T32" fmla="*/ 624 w 864"/>
                <a:gd name="T33" fmla="*/ 684 h 834"/>
                <a:gd name="T34" fmla="*/ 606 w 864"/>
                <a:gd name="T35" fmla="*/ 690 h 834"/>
                <a:gd name="T36" fmla="*/ 612 w 864"/>
                <a:gd name="T37" fmla="*/ 702 h 834"/>
                <a:gd name="T38" fmla="*/ 594 w 864"/>
                <a:gd name="T39" fmla="*/ 732 h 834"/>
                <a:gd name="T40" fmla="*/ 588 w 864"/>
                <a:gd name="T41" fmla="*/ 732 h 834"/>
                <a:gd name="T42" fmla="*/ 576 w 864"/>
                <a:gd name="T43" fmla="*/ 732 h 834"/>
                <a:gd name="T44" fmla="*/ 594 w 864"/>
                <a:gd name="T45" fmla="*/ 768 h 834"/>
                <a:gd name="T46" fmla="*/ 546 w 864"/>
                <a:gd name="T47" fmla="*/ 828 h 834"/>
                <a:gd name="T48" fmla="*/ 462 w 864"/>
                <a:gd name="T49" fmla="*/ 750 h 834"/>
                <a:gd name="T50" fmla="*/ 408 w 864"/>
                <a:gd name="T51" fmla="*/ 654 h 834"/>
                <a:gd name="T52" fmla="*/ 336 w 864"/>
                <a:gd name="T53" fmla="*/ 534 h 834"/>
                <a:gd name="T54" fmla="*/ 252 w 864"/>
                <a:gd name="T55" fmla="*/ 528 h 834"/>
                <a:gd name="T56" fmla="*/ 216 w 864"/>
                <a:gd name="T57" fmla="*/ 582 h 834"/>
                <a:gd name="T58" fmla="*/ 126 w 864"/>
                <a:gd name="T59" fmla="*/ 528 h 834"/>
                <a:gd name="T60" fmla="*/ 6 w 864"/>
                <a:gd name="T61" fmla="*/ 342 h 834"/>
                <a:gd name="T62" fmla="*/ 234 w 864"/>
                <a:gd name="T63" fmla="*/ 348 h 834"/>
                <a:gd name="T64" fmla="*/ 456 w 864"/>
                <a:gd name="T65" fmla="*/ 12 h 834"/>
                <a:gd name="T66" fmla="*/ 468 w 864"/>
                <a:gd name="T67" fmla="*/ 174 h 834"/>
                <a:gd name="T68" fmla="*/ 498 w 864"/>
                <a:gd name="T69" fmla="*/ 192 h 834"/>
                <a:gd name="T70" fmla="*/ 564 w 864"/>
                <a:gd name="T71" fmla="*/ 198 h 834"/>
                <a:gd name="T72" fmla="*/ 594 w 864"/>
                <a:gd name="T73" fmla="*/ 210 h 834"/>
                <a:gd name="T74" fmla="*/ 624 w 864"/>
                <a:gd name="T75" fmla="*/ 216 h 834"/>
                <a:gd name="T76" fmla="*/ 642 w 864"/>
                <a:gd name="T77" fmla="*/ 216 h 834"/>
                <a:gd name="T78" fmla="*/ 660 w 864"/>
                <a:gd name="T79" fmla="*/ 216 h 834"/>
                <a:gd name="T80" fmla="*/ 750 w 864"/>
                <a:gd name="T81" fmla="*/ 210 h 834"/>
                <a:gd name="T82" fmla="*/ 798 w 864"/>
                <a:gd name="T83" fmla="*/ 234 h 8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864"/>
                <a:gd name="T127" fmla="*/ 0 h 834"/>
                <a:gd name="T128" fmla="*/ 864 w 864"/>
                <a:gd name="T129" fmla="*/ 834 h 8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864" h="834">
                  <a:moveTo>
                    <a:pt x="798" y="234"/>
                  </a:moveTo>
                  <a:lnTo>
                    <a:pt x="828" y="246"/>
                  </a:lnTo>
                  <a:lnTo>
                    <a:pt x="828" y="366"/>
                  </a:lnTo>
                  <a:lnTo>
                    <a:pt x="864" y="438"/>
                  </a:lnTo>
                  <a:lnTo>
                    <a:pt x="852" y="474"/>
                  </a:lnTo>
                  <a:lnTo>
                    <a:pt x="858" y="516"/>
                  </a:lnTo>
                  <a:lnTo>
                    <a:pt x="840" y="534"/>
                  </a:lnTo>
                  <a:lnTo>
                    <a:pt x="846" y="540"/>
                  </a:lnTo>
                  <a:lnTo>
                    <a:pt x="786" y="570"/>
                  </a:lnTo>
                  <a:lnTo>
                    <a:pt x="804" y="558"/>
                  </a:lnTo>
                  <a:lnTo>
                    <a:pt x="786" y="558"/>
                  </a:lnTo>
                  <a:lnTo>
                    <a:pt x="792" y="534"/>
                  </a:lnTo>
                  <a:lnTo>
                    <a:pt x="774" y="546"/>
                  </a:lnTo>
                  <a:lnTo>
                    <a:pt x="768" y="540"/>
                  </a:lnTo>
                  <a:lnTo>
                    <a:pt x="774" y="576"/>
                  </a:lnTo>
                  <a:lnTo>
                    <a:pt x="756" y="582"/>
                  </a:lnTo>
                  <a:lnTo>
                    <a:pt x="756" y="600"/>
                  </a:lnTo>
                  <a:lnTo>
                    <a:pt x="678" y="648"/>
                  </a:lnTo>
                  <a:lnTo>
                    <a:pt x="720" y="618"/>
                  </a:lnTo>
                  <a:lnTo>
                    <a:pt x="684" y="630"/>
                  </a:lnTo>
                  <a:lnTo>
                    <a:pt x="684" y="618"/>
                  </a:lnTo>
                  <a:lnTo>
                    <a:pt x="678" y="630"/>
                  </a:lnTo>
                  <a:lnTo>
                    <a:pt x="672" y="624"/>
                  </a:lnTo>
                  <a:lnTo>
                    <a:pt x="666" y="630"/>
                  </a:lnTo>
                  <a:lnTo>
                    <a:pt x="654" y="624"/>
                  </a:lnTo>
                  <a:lnTo>
                    <a:pt x="660" y="642"/>
                  </a:lnTo>
                  <a:lnTo>
                    <a:pt x="672" y="642"/>
                  </a:lnTo>
                  <a:lnTo>
                    <a:pt x="654" y="654"/>
                  </a:lnTo>
                  <a:lnTo>
                    <a:pt x="642" y="636"/>
                  </a:lnTo>
                  <a:lnTo>
                    <a:pt x="642" y="660"/>
                  </a:lnTo>
                  <a:lnTo>
                    <a:pt x="636" y="666"/>
                  </a:lnTo>
                  <a:lnTo>
                    <a:pt x="636" y="654"/>
                  </a:lnTo>
                  <a:lnTo>
                    <a:pt x="612" y="672"/>
                  </a:lnTo>
                  <a:lnTo>
                    <a:pt x="624" y="684"/>
                  </a:lnTo>
                  <a:lnTo>
                    <a:pt x="594" y="684"/>
                  </a:lnTo>
                  <a:lnTo>
                    <a:pt x="606" y="690"/>
                  </a:lnTo>
                  <a:lnTo>
                    <a:pt x="606" y="702"/>
                  </a:lnTo>
                  <a:lnTo>
                    <a:pt x="612" y="702"/>
                  </a:lnTo>
                  <a:lnTo>
                    <a:pt x="600" y="732"/>
                  </a:lnTo>
                  <a:lnTo>
                    <a:pt x="594" y="732"/>
                  </a:lnTo>
                  <a:lnTo>
                    <a:pt x="594" y="720"/>
                  </a:lnTo>
                  <a:lnTo>
                    <a:pt x="588" y="732"/>
                  </a:lnTo>
                  <a:lnTo>
                    <a:pt x="576" y="720"/>
                  </a:lnTo>
                  <a:lnTo>
                    <a:pt x="576" y="732"/>
                  </a:lnTo>
                  <a:lnTo>
                    <a:pt x="600" y="732"/>
                  </a:lnTo>
                  <a:lnTo>
                    <a:pt x="594" y="768"/>
                  </a:lnTo>
                  <a:lnTo>
                    <a:pt x="618" y="834"/>
                  </a:lnTo>
                  <a:lnTo>
                    <a:pt x="546" y="828"/>
                  </a:lnTo>
                  <a:lnTo>
                    <a:pt x="480" y="798"/>
                  </a:lnTo>
                  <a:lnTo>
                    <a:pt x="462" y="750"/>
                  </a:lnTo>
                  <a:lnTo>
                    <a:pt x="456" y="702"/>
                  </a:lnTo>
                  <a:lnTo>
                    <a:pt x="408" y="654"/>
                  </a:lnTo>
                  <a:lnTo>
                    <a:pt x="372" y="570"/>
                  </a:lnTo>
                  <a:lnTo>
                    <a:pt x="336" y="534"/>
                  </a:lnTo>
                  <a:lnTo>
                    <a:pt x="276" y="516"/>
                  </a:lnTo>
                  <a:lnTo>
                    <a:pt x="252" y="528"/>
                  </a:lnTo>
                  <a:lnTo>
                    <a:pt x="234" y="564"/>
                  </a:lnTo>
                  <a:lnTo>
                    <a:pt x="216" y="582"/>
                  </a:lnTo>
                  <a:lnTo>
                    <a:pt x="198" y="576"/>
                  </a:lnTo>
                  <a:lnTo>
                    <a:pt x="126" y="528"/>
                  </a:lnTo>
                  <a:lnTo>
                    <a:pt x="108" y="450"/>
                  </a:lnTo>
                  <a:lnTo>
                    <a:pt x="6" y="342"/>
                  </a:lnTo>
                  <a:lnTo>
                    <a:pt x="0" y="330"/>
                  </a:lnTo>
                  <a:lnTo>
                    <a:pt x="234" y="348"/>
                  </a:lnTo>
                  <a:lnTo>
                    <a:pt x="264" y="0"/>
                  </a:lnTo>
                  <a:lnTo>
                    <a:pt x="456" y="12"/>
                  </a:lnTo>
                  <a:lnTo>
                    <a:pt x="444" y="162"/>
                  </a:lnTo>
                  <a:lnTo>
                    <a:pt x="468" y="174"/>
                  </a:lnTo>
                  <a:lnTo>
                    <a:pt x="486" y="174"/>
                  </a:lnTo>
                  <a:lnTo>
                    <a:pt x="498" y="192"/>
                  </a:lnTo>
                  <a:lnTo>
                    <a:pt x="540" y="204"/>
                  </a:lnTo>
                  <a:lnTo>
                    <a:pt x="564" y="198"/>
                  </a:lnTo>
                  <a:lnTo>
                    <a:pt x="582" y="222"/>
                  </a:lnTo>
                  <a:lnTo>
                    <a:pt x="594" y="210"/>
                  </a:lnTo>
                  <a:lnTo>
                    <a:pt x="612" y="228"/>
                  </a:lnTo>
                  <a:lnTo>
                    <a:pt x="624" y="216"/>
                  </a:lnTo>
                  <a:lnTo>
                    <a:pt x="630" y="234"/>
                  </a:lnTo>
                  <a:lnTo>
                    <a:pt x="642" y="216"/>
                  </a:lnTo>
                  <a:lnTo>
                    <a:pt x="648" y="222"/>
                  </a:lnTo>
                  <a:lnTo>
                    <a:pt x="660" y="216"/>
                  </a:lnTo>
                  <a:lnTo>
                    <a:pt x="678" y="234"/>
                  </a:lnTo>
                  <a:lnTo>
                    <a:pt x="750" y="210"/>
                  </a:lnTo>
                  <a:lnTo>
                    <a:pt x="798" y="240"/>
                  </a:lnTo>
                  <a:lnTo>
                    <a:pt x="798" y="234"/>
                  </a:lnTo>
                  <a:lnTo>
                    <a:pt x="798" y="240"/>
                  </a:lnTo>
                </a:path>
              </a:pathLst>
            </a:custGeom>
            <a:noFill/>
            <a:ln w="9525">
              <a:solidFill>
                <a:srgbClr val="000000"/>
              </a:solidFill>
              <a:prstDash val="solid"/>
              <a:round/>
              <a:headEnd/>
              <a:tailEnd/>
            </a:ln>
          </p:spPr>
          <p:txBody>
            <a:bodyPr/>
            <a:lstStyle/>
            <a:p>
              <a:endParaRPr lang="en-US"/>
            </a:p>
          </p:txBody>
        </p:sp>
        <p:sp>
          <p:nvSpPr>
            <p:cNvPr id="2157" name="Freeform 608"/>
            <p:cNvSpPr>
              <a:spLocks/>
            </p:cNvSpPr>
            <p:nvPr/>
          </p:nvSpPr>
          <p:spPr bwMode="auto">
            <a:xfrm>
              <a:off x="1803" y="1800"/>
              <a:ext cx="348" cy="438"/>
            </a:xfrm>
            <a:custGeom>
              <a:avLst/>
              <a:gdLst>
                <a:gd name="T0" fmla="*/ 306 w 348"/>
                <a:gd name="T1" fmla="*/ 438 h 438"/>
                <a:gd name="T2" fmla="*/ 0 w 348"/>
                <a:gd name="T3" fmla="*/ 384 h 438"/>
                <a:gd name="T4" fmla="*/ 78 w 348"/>
                <a:gd name="T5" fmla="*/ 0 h 438"/>
                <a:gd name="T6" fmla="*/ 132 w 348"/>
                <a:gd name="T7" fmla="*/ 12 h 438"/>
                <a:gd name="T8" fmla="*/ 246 w 348"/>
                <a:gd name="T9" fmla="*/ 30 h 438"/>
                <a:gd name="T10" fmla="*/ 234 w 348"/>
                <a:gd name="T11" fmla="*/ 108 h 438"/>
                <a:gd name="T12" fmla="*/ 348 w 348"/>
                <a:gd name="T13" fmla="*/ 126 h 438"/>
                <a:gd name="T14" fmla="*/ 312 w 348"/>
                <a:gd name="T15" fmla="*/ 390 h 438"/>
                <a:gd name="T16" fmla="*/ 306 w 348"/>
                <a:gd name="T17" fmla="*/ 438 h 4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8"/>
                <a:gd name="T28" fmla="*/ 0 h 438"/>
                <a:gd name="T29" fmla="*/ 348 w 348"/>
                <a:gd name="T30" fmla="*/ 438 h 4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8" h="438">
                  <a:moveTo>
                    <a:pt x="306" y="438"/>
                  </a:moveTo>
                  <a:lnTo>
                    <a:pt x="0" y="384"/>
                  </a:lnTo>
                  <a:lnTo>
                    <a:pt x="78" y="0"/>
                  </a:lnTo>
                  <a:lnTo>
                    <a:pt x="132" y="12"/>
                  </a:lnTo>
                  <a:lnTo>
                    <a:pt x="246" y="30"/>
                  </a:lnTo>
                  <a:lnTo>
                    <a:pt x="234" y="108"/>
                  </a:lnTo>
                  <a:lnTo>
                    <a:pt x="348" y="126"/>
                  </a:lnTo>
                  <a:lnTo>
                    <a:pt x="312" y="390"/>
                  </a:lnTo>
                  <a:lnTo>
                    <a:pt x="306" y="438"/>
                  </a:lnTo>
                  <a:close/>
                </a:path>
              </a:pathLst>
            </a:custGeom>
            <a:solidFill>
              <a:srgbClr val="FFAA00"/>
            </a:solidFill>
            <a:ln w="9525">
              <a:solidFill>
                <a:srgbClr val="FFAA00"/>
              </a:solidFill>
              <a:prstDash val="solid"/>
              <a:round/>
              <a:headEnd/>
              <a:tailEnd/>
            </a:ln>
          </p:spPr>
          <p:txBody>
            <a:bodyPr/>
            <a:lstStyle/>
            <a:p>
              <a:endParaRPr lang="en-US"/>
            </a:p>
          </p:txBody>
        </p:sp>
        <p:sp>
          <p:nvSpPr>
            <p:cNvPr id="2158" name="Freeform 609"/>
            <p:cNvSpPr>
              <a:spLocks/>
            </p:cNvSpPr>
            <p:nvPr/>
          </p:nvSpPr>
          <p:spPr bwMode="auto">
            <a:xfrm>
              <a:off x="1803" y="1800"/>
              <a:ext cx="348" cy="444"/>
            </a:xfrm>
            <a:custGeom>
              <a:avLst/>
              <a:gdLst>
                <a:gd name="T0" fmla="*/ 306 w 348"/>
                <a:gd name="T1" fmla="*/ 438 h 444"/>
                <a:gd name="T2" fmla="*/ 0 w 348"/>
                <a:gd name="T3" fmla="*/ 384 h 444"/>
                <a:gd name="T4" fmla="*/ 78 w 348"/>
                <a:gd name="T5" fmla="*/ 0 h 444"/>
                <a:gd name="T6" fmla="*/ 132 w 348"/>
                <a:gd name="T7" fmla="*/ 12 h 444"/>
                <a:gd name="T8" fmla="*/ 246 w 348"/>
                <a:gd name="T9" fmla="*/ 30 h 444"/>
                <a:gd name="T10" fmla="*/ 234 w 348"/>
                <a:gd name="T11" fmla="*/ 108 h 444"/>
                <a:gd name="T12" fmla="*/ 348 w 348"/>
                <a:gd name="T13" fmla="*/ 126 h 444"/>
                <a:gd name="T14" fmla="*/ 312 w 348"/>
                <a:gd name="T15" fmla="*/ 390 h 444"/>
                <a:gd name="T16" fmla="*/ 306 w 348"/>
                <a:gd name="T17" fmla="*/ 438 h 444"/>
                <a:gd name="T18" fmla="*/ 306 w 348"/>
                <a:gd name="T19" fmla="*/ 444 h 4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48"/>
                <a:gd name="T31" fmla="*/ 0 h 444"/>
                <a:gd name="T32" fmla="*/ 348 w 348"/>
                <a:gd name="T33" fmla="*/ 444 h 44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48" h="444">
                  <a:moveTo>
                    <a:pt x="306" y="438"/>
                  </a:moveTo>
                  <a:lnTo>
                    <a:pt x="0" y="384"/>
                  </a:lnTo>
                  <a:lnTo>
                    <a:pt x="78" y="0"/>
                  </a:lnTo>
                  <a:lnTo>
                    <a:pt x="132" y="12"/>
                  </a:lnTo>
                  <a:lnTo>
                    <a:pt x="246" y="30"/>
                  </a:lnTo>
                  <a:lnTo>
                    <a:pt x="234" y="108"/>
                  </a:lnTo>
                  <a:lnTo>
                    <a:pt x="348" y="126"/>
                  </a:lnTo>
                  <a:lnTo>
                    <a:pt x="312" y="390"/>
                  </a:lnTo>
                  <a:lnTo>
                    <a:pt x="306" y="438"/>
                  </a:lnTo>
                  <a:lnTo>
                    <a:pt x="306" y="444"/>
                  </a:lnTo>
                </a:path>
              </a:pathLst>
            </a:custGeom>
            <a:noFill/>
            <a:ln w="9525">
              <a:solidFill>
                <a:srgbClr val="000000"/>
              </a:solidFill>
              <a:prstDash val="solid"/>
              <a:round/>
              <a:headEnd/>
              <a:tailEnd/>
            </a:ln>
          </p:spPr>
          <p:txBody>
            <a:bodyPr/>
            <a:lstStyle/>
            <a:p>
              <a:endParaRPr lang="en-US"/>
            </a:p>
          </p:txBody>
        </p:sp>
        <p:sp>
          <p:nvSpPr>
            <p:cNvPr id="2159" name="Freeform 610"/>
            <p:cNvSpPr>
              <a:spLocks/>
            </p:cNvSpPr>
            <p:nvPr/>
          </p:nvSpPr>
          <p:spPr bwMode="auto">
            <a:xfrm>
              <a:off x="4155" y="1494"/>
              <a:ext cx="102" cy="198"/>
            </a:xfrm>
            <a:custGeom>
              <a:avLst/>
              <a:gdLst>
                <a:gd name="T0" fmla="*/ 90 w 102"/>
                <a:gd name="T1" fmla="*/ 186 h 198"/>
                <a:gd name="T2" fmla="*/ 66 w 102"/>
                <a:gd name="T3" fmla="*/ 192 h 198"/>
                <a:gd name="T4" fmla="*/ 48 w 102"/>
                <a:gd name="T5" fmla="*/ 198 h 198"/>
                <a:gd name="T6" fmla="*/ 42 w 102"/>
                <a:gd name="T7" fmla="*/ 192 h 198"/>
                <a:gd name="T8" fmla="*/ 30 w 102"/>
                <a:gd name="T9" fmla="*/ 138 h 198"/>
                <a:gd name="T10" fmla="*/ 24 w 102"/>
                <a:gd name="T11" fmla="*/ 138 h 198"/>
                <a:gd name="T12" fmla="*/ 12 w 102"/>
                <a:gd name="T13" fmla="*/ 102 h 198"/>
                <a:gd name="T14" fmla="*/ 0 w 102"/>
                <a:gd name="T15" fmla="*/ 30 h 198"/>
                <a:gd name="T16" fmla="*/ 96 w 102"/>
                <a:gd name="T17" fmla="*/ 0 h 198"/>
                <a:gd name="T18" fmla="*/ 102 w 102"/>
                <a:gd name="T19" fmla="*/ 42 h 198"/>
                <a:gd name="T20" fmla="*/ 84 w 102"/>
                <a:gd name="T21" fmla="*/ 66 h 198"/>
                <a:gd name="T22" fmla="*/ 78 w 102"/>
                <a:gd name="T23" fmla="*/ 120 h 198"/>
                <a:gd name="T24" fmla="*/ 90 w 102"/>
                <a:gd name="T25" fmla="*/ 186 h 19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198"/>
                <a:gd name="T41" fmla="*/ 102 w 102"/>
                <a:gd name="T42" fmla="*/ 198 h 19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198">
                  <a:moveTo>
                    <a:pt x="90" y="186"/>
                  </a:moveTo>
                  <a:lnTo>
                    <a:pt x="66" y="192"/>
                  </a:lnTo>
                  <a:lnTo>
                    <a:pt x="48" y="198"/>
                  </a:lnTo>
                  <a:lnTo>
                    <a:pt x="42" y="192"/>
                  </a:lnTo>
                  <a:lnTo>
                    <a:pt x="30" y="138"/>
                  </a:lnTo>
                  <a:lnTo>
                    <a:pt x="24" y="138"/>
                  </a:lnTo>
                  <a:lnTo>
                    <a:pt x="12" y="102"/>
                  </a:lnTo>
                  <a:lnTo>
                    <a:pt x="0" y="30"/>
                  </a:lnTo>
                  <a:lnTo>
                    <a:pt x="96" y="0"/>
                  </a:lnTo>
                  <a:lnTo>
                    <a:pt x="102" y="42"/>
                  </a:lnTo>
                  <a:lnTo>
                    <a:pt x="84" y="66"/>
                  </a:lnTo>
                  <a:lnTo>
                    <a:pt x="78" y="120"/>
                  </a:lnTo>
                  <a:lnTo>
                    <a:pt x="90" y="186"/>
                  </a:lnTo>
                  <a:close/>
                </a:path>
              </a:pathLst>
            </a:custGeom>
            <a:solidFill>
              <a:srgbClr val="E8D898"/>
            </a:solidFill>
            <a:ln w="9525">
              <a:solidFill>
                <a:srgbClr val="E8D898"/>
              </a:solidFill>
              <a:prstDash val="solid"/>
              <a:round/>
              <a:headEnd/>
              <a:tailEnd/>
            </a:ln>
          </p:spPr>
          <p:txBody>
            <a:bodyPr/>
            <a:lstStyle/>
            <a:p>
              <a:endParaRPr lang="en-US"/>
            </a:p>
          </p:txBody>
        </p:sp>
        <p:sp>
          <p:nvSpPr>
            <p:cNvPr id="2160" name="Freeform 611"/>
            <p:cNvSpPr>
              <a:spLocks/>
            </p:cNvSpPr>
            <p:nvPr/>
          </p:nvSpPr>
          <p:spPr bwMode="auto">
            <a:xfrm>
              <a:off x="4155" y="1494"/>
              <a:ext cx="102" cy="198"/>
            </a:xfrm>
            <a:custGeom>
              <a:avLst/>
              <a:gdLst>
                <a:gd name="T0" fmla="*/ 90 w 102"/>
                <a:gd name="T1" fmla="*/ 186 h 198"/>
                <a:gd name="T2" fmla="*/ 66 w 102"/>
                <a:gd name="T3" fmla="*/ 192 h 198"/>
                <a:gd name="T4" fmla="*/ 48 w 102"/>
                <a:gd name="T5" fmla="*/ 198 h 198"/>
                <a:gd name="T6" fmla="*/ 42 w 102"/>
                <a:gd name="T7" fmla="*/ 192 h 198"/>
                <a:gd name="T8" fmla="*/ 30 w 102"/>
                <a:gd name="T9" fmla="*/ 138 h 198"/>
                <a:gd name="T10" fmla="*/ 24 w 102"/>
                <a:gd name="T11" fmla="*/ 138 h 198"/>
                <a:gd name="T12" fmla="*/ 12 w 102"/>
                <a:gd name="T13" fmla="*/ 102 h 198"/>
                <a:gd name="T14" fmla="*/ 0 w 102"/>
                <a:gd name="T15" fmla="*/ 30 h 198"/>
                <a:gd name="T16" fmla="*/ 96 w 102"/>
                <a:gd name="T17" fmla="*/ 0 h 198"/>
                <a:gd name="T18" fmla="*/ 102 w 102"/>
                <a:gd name="T19" fmla="*/ 42 h 198"/>
                <a:gd name="T20" fmla="*/ 84 w 102"/>
                <a:gd name="T21" fmla="*/ 66 h 198"/>
                <a:gd name="T22" fmla="*/ 78 w 102"/>
                <a:gd name="T23" fmla="*/ 120 h 198"/>
                <a:gd name="T24" fmla="*/ 90 w 102"/>
                <a:gd name="T25" fmla="*/ 186 h 198"/>
                <a:gd name="T26" fmla="*/ 90 w 102"/>
                <a:gd name="T27" fmla="*/ 192 h 19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2"/>
                <a:gd name="T43" fmla="*/ 0 h 198"/>
                <a:gd name="T44" fmla="*/ 102 w 102"/>
                <a:gd name="T45" fmla="*/ 198 h 19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2" h="198">
                  <a:moveTo>
                    <a:pt x="90" y="186"/>
                  </a:moveTo>
                  <a:lnTo>
                    <a:pt x="66" y="192"/>
                  </a:lnTo>
                  <a:lnTo>
                    <a:pt x="48" y="198"/>
                  </a:lnTo>
                  <a:lnTo>
                    <a:pt x="42" y="192"/>
                  </a:lnTo>
                  <a:lnTo>
                    <a:pt x="30" y="138"/>
                  </a:lnTo>
                  <a:lnTo>
                    <a:pt x="24" y="138"/>
                  </a:lnTo>
                  <a:lnTo>
                    <a:pt x="12" y="102"/>
                  </a:lnTo>
                  <a:lnTo>
                    <a:pt x="0" y="30"/>
                  </a:lnTo>
                  <a:lnTo>
                    <a:pt x="96" y="0"/>
                  </a:lnTo>
                  <a:lnTo>
                    <a:pt x="102" y="42"/>
                  </a:lnTo>
                  <a:lnTo>
                    <a:pt x="84" y="66"/>
                  </a:lnTo>
                  <a:lnTo>
                    <a:pt x="78" y="120"/>
                  </a:lnTo>
                  <a:lnTo>
                    <a:pt x="90" y="186"/>
                  </a:lnTo>
                  <a:lnTo>
                    <a:pt x="90" y="192"/>
                  </a:lnTo>
                </a:path>
              </a:pathLst>
            </a:custGeom>
            <a:noFill/>
            <a:ln w="9525">
              <a:solidFill>
                <a:srgbClr val="000000"/>
              </a:solidFill>
              <a:prstDash val="solid"/>
              <a:round/>
              <a:headEnd/>
              <a:tailEnd/>
            </a:ln>
          </p:spPr>
          <p:txBody>
            <a:bodyPr/>
            <a:lstStyle/>
            <a:p>
              <a:endParaRPr lang="en-US"/>
            </a:p>
          </p:txBody>
        </p:sp>
        <p:sp>
          <p:nvSpPr>
            <p:cNvPr id="2161" name="Freeform 612"/>
            <p:cNvSpPr>
              <a:spLocks/>
            </p:cNvSpPr>
            <p:nvPr/>
          </p:nvSpPr>
          <p:spPr bwMode="auto">
            <a:xfrm>
              <a:off x="4167" y="2076"/>
              <a:ext cx="6" cy="18"/>
            </a:xfrm>
            <a:custGeom>
              <a:avLst/>
              <a:gdLst>
                <a:gd name="T0" fmla="*/ 6 w 6"/>
                <a:gd name="T1" fmla="*/ 0 h 18"/>
                <a:gd name="T2" fmla="*/ 0 w 6"/>
                <a:gd name="T3" fmla="*/ 18 h 18"/>
                <a:gd name="T4" fmla="*/ 0 w 6"/>
                <a:gd name="T5" fmla="*/ 0 h 18"/>
                <a:gd name="T6" fmla="*/ 6 w 6"/>
                <a:gd name="T7" fmla="*/ 0 h 18"/>
                <a:gd name="T8" fmla="*/ 0 60000 65536"/>
                <a:gd name="T9" fmla="*/ 0 60000 65536"/>
                <a:gd name="T10" fmla="*/ 0 60000 65536"/>
                <a:gd name="T11" fmla="*/ 0 60000 65536"/>
                <a:gd name="T12" fmla="*/ 0 w 6"/>
                <a:gd name="T13" fmla="*/ 0 h 18"/>
                <a:gd name="T14" fmla="*/ 6 w 6"/>
                <a:gd name="T15" fmla="*/ 18 h 18"/>
              </a:gdLst>
              <a:ahLst/>
              <a:cxnLst>
                <a:cxn ang="T8">
                  <a:pos x="T0" y="T1"/>
                </a:cxn>
                <a:cxn ang="T9">
                  <a:pos x="T2" y="T3"/>
                </a:cxn>
                <a:cxn ang="T10">
                  <a:pos x="T4" y="T5"/>
                </a:cxn>
                <a:cxn ang="T11">
                  <a:pos x="T6" y="T7"/>
                </a:cxn>
              </a:cxnLst>
              <a:rect l="T12" t="T13" r="T14" b="T15"/>
              <a:pathLst>
                <a:path w="6" h="18">
                  <a:moveTo>
                    <a:pt x="6" y="0"/>
                  </a:moveTo>
                  <a:lnTo>
                    <a:pt x="0" y="18"/>
                  </a:lnTo>
                  <a:lnTo>
                    <a:pt x="0" y="0"/>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2162" name="Freeform 613"/>
            <p:cNvSpPr>
              <a:spLocks/>
            </p:cNvSpPr>
            <p:nvPr/>
          </p:nvSpPr>
          <p:spPr bwMode="auto">
            <a:xfrm>
              <a:off x="4167" y="2076"/>
              <a:ext cx="6" cy="18"/>
            </a:xfrm>
            <a:custGeom>
              <a:avLst/>
              <a:gdLst>
                <a:gd name="T0" fmla="*/ 6 w 6"/>
                <a:gd name="T1" fmla="*/ 0 h 18"/>
                <a:gd name="T2" fmla="*/ 0 w 6"/>
                <a:gd name="T3" fmla="*/ 18 h 18"/>
                <a:gd name="T4" fmla="*/ 0 w 6"/>
                <a:gd name="T5" fmla="*/ 0 h 18"/>
                <a:gd name="T6" fmla="*/ 6 w 6"/>
                <a:gd name="T7" fmla="*/ 0 h 18"/>
                <a:gd name="T8" fmla="*/ 6 w 6"/>
                <a:gd name="T9" fmla="*/ 6 h 18"/>
                <a:gd name="T10" fmla="*/ 0 60000 65536"/>
                <a:gd name="T11" fmla="*/ 0 60000 65536"/>
                <a:gd name="T12" fmla="*/ 0 60000 65536"/>
                <a:gd name="T13" fmla="*/ 0 60000 65536"/>
                <a:gd name="T14" fmla="*/ 0 60000 65536"/>
                <a:gd name="T15" fmla="*/ 0 w 6"/>
                <a:gd name="T16" fmla="*/ 0 h 18"/>
                <a:gd name="T17" fmla="*/ 6 w 6"/>
                <a:gd name="T18" fmla="*/ 18 h 18"/>
              </a:gdLst>
              <a:ahLst/>
              <a:cxnLst>
                <a:cxn ang="T10">
                  <a:pos x="T0" y="T1"/>
                </a:cxn>
                <a:cxn ang="T11">
                  <a:pos x="T2" y="T3"/>
                </a:cxn>
                <a:cxn ang="T12">
                  <a:pos x="T4" y="T5"/>
                </a:cxn>
                <a:cxn ang="T13">
                  <a:pos x="T6" y="T7"/>
                </a:cxn>
                <a:cxn ang="T14">
                  <a:pos x="T8" y="T9"/>
                </a:cxn>
              </a:cxnLst>
              <a:rect l="T15" t="T16" r="T17" b="T18"/>
              <a:pathLst>
                <a:path w="6" h="18">
                  <a:moveTo>
                    <a:pt x="6" y="0"/>
                  </a:moveTo>
                  <a:lnTo>
                    <a:pt x="0" y="18"/>
                  </a:ln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2163" name="Freeform 614"/>
            <p:cNvSpPr>
              <a:spLocks/>
            </p:cNvSpPr>
            <p:nvPr/>
          </p:nvSpPr>
          <p:spPr bwMode="auto">
            <a:xfrm>
              <a:off x="4137" y="2076"/>
              <a:ext cx="24" cy="78"/>
            </a:xfrm>
            <a:custGeom>
              <a:avLst/>
              <a:gdLst>
                <a:gd name="T0" fmla="*/ 24 w 24"/>
                <a:gd name="T1" fmla="*/ 0 h 78"/>
                <a:gd name="T2" fmla="*/ 6 w 24"/>
                <a:gd name="T3" fmla="*/ 78 h 78"/>
                <a:gd name="T4" fmla="*/ 0 w 24"/>
                <a:gd name="T5" fmla="*/ 54 h 78"/>
                <a:gd name="T6" fmla="*/ 12 w 24"/>
                <a:gd name="T7" fmla="*/ 12 h 78"/>
                <a:gd name="T8" fmla="*/ 12 w 24"/>
                <a:gd name="T9" fmla="*/ 6 h 78"/>
                <a:gd name="T10" fmla="*/ 24 w 24"/>
                <a:gd name="T11" fmla="*/ 0 h 78"/>
                <a:gd name="T12" fmla="*/ 0 60000 65536"/>
                <a:gd name="T13" fmla="*/ 0 60000 65536"/>
                <a:gd name="T14" fmla="*/ 0 60000 65536"/>
                <a:gd name="T15" fmla="*/ 0 60000 65536"/>
                <a:gd name="T16" fmla="*/ 0 60000 65536"/>
                <a:gd name="T17" fmla="*/ 0 60000 65536"/>
                <a:gd name="T18" fmla="*/ 0 w 24"/>
                <a:gd name="T19" fmla="*/ 0 h 78"/>
                <a:gd name="T20" fmla="*/ 24 w 24"/>
                <a:gd name="T21" fmla="*/ 78 h 78"/>
              </a:gdLst>
              <a:ahLst/>
              <a:cxnLst>
                <a:cxn ang="T12">
                  <a:pos x="T0" y="T1"/>
                </a:cxn>
                <a:cxn ang="T13">
                  <a:pos x="T2" y="T3"/>
                </a:cxn>
                <a:cxn ang="T14">
                  <a:pos x="T4" y="T5"/>
                </a:cxn>
                <a:cxn ang="T15">
                  <a:pos x="T6" y="T7"/>
                </a:cxn>
                <a:cxn ang="T16">
                  <a:pos x="T8" y="T9"/>
                </a:cxn>
                <a:cxn ang="T17">
                  <a:pos x="T10" y="T11"/>
                </a:cxn>
              </a:cxnLst>
              <a:rect l="T18" t="T19" r="T20" b="T21"/>
              <a:pathLst>
                <a:path w="24" h="78">
                  <a:moveTo>
                    <a:pt x="24" y="0"/>
                  </a:moveTo>
                  <a:lnTo>
                    <a:pt x="6" y="78"/>
                  </a:lnTo>
                  <a:lnTo>
                    <a:pt x="0" y="54"/>
                  </a:lnTo>
                  <a:lnTo>
                    <a:pt x="12" y="12"/>
                  </a:lnTo>
                  <a:lnTo>
                    <a:pt x="12" y="6"/>
                  </a:lnTo>
                  <a:lnTo>
                    <a:pt x="24" y="0"/>
                  </a:lnTo>
                  <a:close/>
                </a:path>
              </a:pathLst>
            </a:custGeom>
            <a:solidFill>
              <a:srgbClr val="FFAA00"/>
            </a:solidFill>
            <a:ln w="9525">
              <a:solidFill>
                <a:srgbClr val="FFAA00"/>
              </a:solidFill>
              <a:prstDash val="solid"/>
              <a:round/>
              <a:headEnd/>
              <a:tailEnd/>
            </a:ln>
          </p:spPr>
          <p:txBody>
            <a:bodyPr/>
            <a:lstStyle/>
            <a:p>
              <a:endParaRPr lang="en-US"/>
            </a:p>
          </p:txBody>
        </p:sp>
        <p:sp>
          <p:nvSpPr>
            <p:cNvPr id="2164" name="Freeform 615"/>
            <p:cNvSpPr>
              <a:spLocks/>
            </p:cNvSpPr>
            <p:nvPr/>
          </p:nvSpPr>
          <p:spPr bwMode="auto">
            <a:xfrm>
              <a:off x="4137" y="2076"/>
              <a:ext cx="24" cy="78"/>
            </a:xfrm>
            <a:custGeom>
              <a:avLst/>
              <a:gdLst>
                <a:gd name="T0" fmla="*/ 24 w 24"/>
                <a:gd name="T1" fmla="*/ 0 h 78"/>
                <a:gd name="T2" fmla="*/ 6 w 24"/>
                <a:gd name="T3" fmla="*/ 78 h 78"/>
                <a:gd name="T4" fmla="*/ 0 w 24"/>
                <a:gd name="T5" fmla="*/ 54 h 78"/>
                <a:gd name="T6" fmla="*/ 12 w 24"/>
                <a:gd name="T7" fmla="*/ 12 h 78"/>
                <a:gd name="T8" fmla="*/ 12 w 24"/>
                <a:gd name="T9" fmla="*/ 6 h 78"/>
                <a:gd name="T10" fmla="*/ 24 w 24"/>
                <a:gd name="T11" fmla="*/ 0 h 78"/>
                <a:gd name="T12" fmla="*/ 24 w 24"/>
                <a:gd name="T13" fmla="*/ 6 h 78"/>
                <a:gd name="T14" fmla="*/ 0 60000 65536"/>
                <a:gd name="T15" fmla="*/ 0 60000 65536"/>
                <a:gd name="T16" fmla="*/ 0 60000 65536"/>
                <a:gd name="T17" fmla="*/ 0 60000 65536"/>
                <a:gd name="T18" fmla="*/ 0 60000 65536"/>
                <a:gd name="T19" fmla="*/ 0 60000 65536"/>
                <a:gd name="T20" fmla="*/ 0 60000 65536"/>
                <a:gd name="T21" fmla="*/ 0 w 24"/>
                <a:gd name="T22" fmla="*/ 0 h 78"/>
                <a:gd name="T23" fmla="*/ 24 w 24"/>
                <a:gd name="T24" fmla="*/ 78 h 7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78">
                  <a:moveTo>
                    <a:pt x="24" y="0"/>
                  </a:moveTo>
                  <a:lnTo>
                    <a:pt x="6" y="78"/>
                  </a:lnTo>
                  <a:lnTo>
                    <a:pt x="0" y="54"/>
                  </a:lnTo>
                  <a:lnTo>
                    <a:pt x="12" y="12"/>
                  </a:lnTo>
                  <a:lnTo>
                    <a:pt x="12" y="6"/>
                  </a:lnTo>
                  <a:lnTo>
                    <a:pt x="24" y="0"/>
                  </a:lnTo>
                  <a:lnTo>
                    <a:pt x="24" y="6"/>
                  </a:lnTo>
                </a:path>
              </a:pathLst>
            </a:custGeom>
            <a:noFill/>
            <a:ln w="9525">
              <a:solidFill>
                <a:srgbClr val="000000"/>
              </a:solidFill>
              <a:prstDash val="solid"/>
              <a:round/>
              <a:headEnd/>
              <a:tailEnd/>
            </a:ln>
          </p:spPr>
          <p:txBody>
            <a:bodyPr/>
            <a:lstStyle/>
            <a:p>
              <a:endParaRPr lang="en-US"/>
            </a:p>
          </p:txBody>
        </p:sp>
        <p:sp>
          <p:nvSpPr>
            <p:cNvPr id="2165" name="Freeform 616"/>
            <p:cNvSpPr>
              <a:spLocks/>
            </p:cNvSpPr>
            <p:nvPr/>
          </p:nvSpPr>
          <p:spPr bwMode="auto">
            <a:xfrm>
              <a:off x="3681" y="2004"/>
              <a:ext cx="474" cy="270"/>
            </a:xfrm>
            <a:custGeom>
              <a:avLst/>
              <a:gdLst>
                <a:gd name="T0" fmla="*/ 474 w 474"/>
                <a:gd name="T1" fmla="*/ 192 h 270"/>
                <a:gd name="T2" fmla="*/ 468 w 474"/>
                <a:gd name="T3" fmla="*/ 186 h 270"/>
                <a:gd name="T4" fmla="*/ 474 w 474"/>
                <a:gd name="T5" fmla="*/ 192 h 270"/>
                <a:gd name="T6" fmla="*/ 468 w 474"/>
                <a:gd name="T7" fmla="*/ 198 h 270"/>
                <a:gd name="T8" fmla="*/ 120 w 474"/>
                <a:gd name="T9" fmla="*/ 252 h 270"/>
                <a:gd name="T10" fmla="*/ 0 w 474"/>
                <a:gd name="T11" fmla="*/ 270 h 270"/>
                <a:gd name="T12" fmla="*/ 30 w 474"/>
                <a:gd name="T13" fmla="*/ 258 h 270"/>
                <a:gd name="T14" fmla="*/ 90 w 474"/>
                <a:gd name="T15" fmla="*/ 186 h 270"/>
                <a:gd name="T16" fmla="*/ 96 w 474"/>
                <a:gd name="T17" fmla="*/ 198 h 270"/>
                <a:gd name="T18" fmla="*/ 114 w 474"/>
                <a:gd name="T19" fmla="*/ 210 h 270"/>
                <a:gd name="T20" fmla="*/ 186 w 474"/>
                <a:gd name="T21" fmla="*/ 180 h 270"/>
                <a:gd name="T22" fmla="*/ 198 w 474"/>
                <a:gd name="T23" fmla="*/ 162 h 270"/>
                <a:gd name="T24" fmla="*/ 192 w 474"/>
                <a:gd name="T25" fmla="*/ 156 h 270"/>
                <a:gd name="T26" fmla="*/ 216 w 474"/>
                <a:gd name="T27" fmla="*/ 84 h 270"/>
                <a:gd name="T28" fmla="*/ 240 w 474"/>
                <a:gd name="T29" fmla="*/ 90 h 270"/>
                <a:gd name="T30" fmla="*/ 252 w 474"/>
                <a:gd name="T31" fmla="*/ 60 h 270"/>
                <a:gd name="T32" fmla="*/ 264 w 474"/>
                <a:gd name="T33" fmla="*/ 60 h 270"/>
                <a:gd name="T34" fmla="*/ 282 w 474"/>
                <a:gd name="T35" fmla="*/ 24 h 270"/>
                <a:gd name="T36" fmla="*/ 282 w 474"/>
                <a:gd name="T37" fmla="*/ 0 h 270"/>
                <a:gd name="T38" fmla="*/ 318 w 474"/>
                <a:gd name="T39" fmla="*/ 18 h 270"/>
                <a:gd name="T40" fmla="*/ 324 w 474"/>
                <a:gd name="T41" fmla="*/ 6 h 270"/>
                <a:gd name="T42" fmla="*/ 360 w 474"/>
                <a:gd name="T43" fmla="*/ 24 h 270"/>
                <a:gd name="T44" fmla="*/ 372 w 474"/>
                <a:gd name="T45" fmla="*/ 36 h 270"/>
                <a:gd name="T46" fmla="*/ 360 w 474"/>
                <a:gd name="T47" fmla="*/ 66 h 270"/>
                <a:gd name="T48" fmla="*/ 366 w 474"/>
                <a:gd name="T49" fmla="*/ 78 h 270"/>
                <a:gd name="T50" fmla="*/ 372 w 474"/>
                <a:gd name="T51" fmla="*/ 66 h 270"/>
                <a:gd name="T52" fmla="*/ 384 w 474"/>
                <a:gd name="T53" fmla="*/ 84 h 270"/>
                <a:gd name="T54" fmla="*/ 432 w 474"/>
                <a:gd name="T55" fmla="*/ 96 h 270"/>
                <a:gd name="T56" fmla="*/ 426 w 474"/>
                <a:gd name="T57" fmla="*/ 120 h 270"/>
                <a:gd name="T58" fmla="*/ 390 w 474"/>
                <a:gd name="T59" fmla="*/ 96 h 270"/>
                <a:gd name="T60" fmla="*/ 420 w 474"/>
                <a:gd name="T61" fmla="*/ 120 h 270"/>
                <a:gd name="T62" fmla="*/ 432 w 474"/>
                <a:gd name="T63" fmla="*/ 120 h 270"/>
                <a:gd name="T64" fmla="*/ 426 w 474"/>
                <a:gd name="T65" fmla="*/ 126 h 270"/>
                <a:gd name="T66" fmla="*/ 438 w 474"/>
                <a:gd name="T67" fmla="*/ 132 h 270"/>
                <a:gd name="T68" fmla="*/ 438 w 474"/>
                <a:gd name="T69" fmla="*/ 138 h 270"/>
                <a:gd name="T70" fmla="*/ 426 w 474"/>
                <a:gd name="T71" fmla="*/ 138 h 270"/>
                <a:gd name="T72" fmla="*/ 432 w 474"/>
                <a:gd name="T73" fmla="*/ 150 h 270"/>
                <a:gd name="T74" fmla="*/ 402 w 474"/>
                <a:gd name="T75" fmla="*/ 132 h 270"/>
                <a:gd name="T76" fmla="*/ 444 w 474"/>
                <a:gd name="T77" fmla="*/ 162 h 270"/>
                <a:gd name="T78" fmla="*/ 438 w 474"/>
                <a:gd name="T79" fmla="*/ 168 h 270"/>
                <a:gd name="T80" fmla="*/ 402 w 474"/>
                <a:gd name="T81" fmla="*/ 150 h 270"/>
                <a:gd name="T82" fmla="*/ 396 w 474"/>
                <a:gd name="T83" fmla="*/ 156 h 270"/>
                <a:gd name="T84" fmla="*/ 414 w 474"/>
                <a:gd name="T85" fmla="*/ 156 h 270"/>
                <a:gd name="T86" fmla="*/ 432 w 474"/>
                <a:gd name="T87" fmla="*/ 174 h 270"/>
                <a:gd name="T88" fmla="*/ 462 w 474"/>
                <a:gd name="T89" fmla="*/ 168 h 270"/>
                <a:gd name="T90" fmla="*/ 474 w 474"/>
                <a:gd name="T91" fmla="*/ 192 h 27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74"/>
                <a:gd name="T139" fmla="*/ 0 h 270"/>
                <a:gd name="T140" fmla="*/ 474 w 474"/>
                <a:gd name="T141" fmla="*/ 270 h 27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74" h="270">
                  <a:moveTo>
                    <a:pt x="474" y="192"/>
                  </a:moveTo>
                  <a:lnTo>
                    <a:pt x="468" y="186"/>
                  </a:lnTo>
                  <a:lnTo>
                    <a:pt x="474" y="192"/>
                  </a:lnTo>
                  <a:lnTo>
                    <a:pt x="468" y="198"/>
                  </a:lnTo>
                  <a:lnTo>
                    <a:pt x="120" y="252"/>
                  </a:lnTo>
                  <a:lnTo>
                    <a:pt x="0" y="270"/>
                  </a:lnTo>
                  <a:lnTo>
                    <a:pt x="30" y="258"/>
                  </a:lnTo>
                  <a:lnTo>
                    <a:pt x="90" y="186"/>
                  </a:lnTo>
                  <a:lnTo>
                    <a:pt x="96" y="198"/>
                  </a:lnTo>
                  <a:lnTo>
                    <a:pt x="114" y="210"/>
                  </a:lnTo>
                  <a:lnTo>
                    <a:pt x="186" y="180"/>
                  </a:lnTo>
                  <a:lnTo>
                    <a:pt x="198" y="162"/>
                  </a:lnTo>
                  <a:lnTo>
                    <a:pt x="192" y="156"/>
                  </a:lnTo>
                  <a:lnTo>
                    <a:pt x="216" y="84"/>
                  </a:lnTo>
                  <a:lnTo>
                    <a:pt x="240" y="90"/>
                  </a:lnTo>
                  <a:lnTo>
                    <a:pt x="252" y="60"/>
                  </a:lnTo>
                  <a:lnTo>
                    <a:pt x="264" y="60"/>
                  </a:lnTo>
                  <a:lnTo>
                    <a:pt x="282" y="24"/>
                  </a:lnTo>
                  <a:lnTo>
                    <a:pt x="282" y="0"/>
                  </a:lnTo>
                  <a:lnTo>
                    <a:pt x="318" y="18"/>
                  </a:lnTo>
                  <a:lnTo>
                    <a:pt x="324" y="6"/>
                  </a:lnTo>
                  <a:lnTo>
                    <a:pt x="360" y="24"/>
                  </a:lnTo>
                  <a:lnTo>
                    <a:pt x="372" y="36"/>
                  </a:lnTo>
                  <a:lnTo>
                    <a:pt x="360" y="66"/>
                  </a:lnTo>
                  <a:lnTo>
                    <a:pt x="366" y="78"/>
                  </a:lnTo>
                  <a:lnTo>
                    <a:pt x="372" y="66"/>
                  </a:lnTo>
                  <a:lnTo>
                    <a:pt x="384" y="84"/>
                  </a:lnTo>
                  <a:lnTo>
                    <a:pt x="432" y="96"/>
                  </a:lnTo>
                  <a:lnTo>
                    <a:pt x="426" y="120"/>
                  </a:lnTo>
                  <a:lnTo>
                    <a:pt x="390" y="96"/>
                  </a:lnTo>
                  <a:lnTo>
                    <a:pt x="420" y="120"/>
                  </a:lnTo>
                  <a:lnTo>
                    <a:pt x="432" y="120"/>
                  </a:lnTo>
                  <a:lnTo>
                    <a:pt x="426" y="126"/>
                  </a:lnTo>
                  <a:lnTo>
                    <a:pt x="438" y="132"/>
                  </a:lnTo>
                  <a:lnTo>
                    <a:pt x="438" y="138"/>
                  </a:lnTo>
                  <a:lnTo>
                    <a:pt x="426" y="138"/>
                  </a:lnTo>
                  <a:lnTo>
                    <a:pt x="432" y="150"/>
                  </a:lnTo>
                  <a:lnTo>
                    <a:pt x="402" y="132"/>
                  </a:lnTo>
                  <a:lnTo>
                    <a:pt x="444" y="162"/>
                  </a:lnTo>
                  <a:lnTo>
                    <a:pt x="438" y="168"/>
                  </a:lnTo>
                  <a:lnTo>
                    <a:pt x="402" y="150"/>
                  </a:lnTo>
                  <a:lnTo>
                    <a:pt x="396" y="156"/>
                  </a:lnTo>
                  <a:lnTo>
                    <a:pt x="414" y="156"/>
                  </a:lnTo>
                  <a:lnTo>
                    <a:pt x="432" y="174"/>
                  </a:lnTo>
                  <a:lnTo>
                    <a:pt x="462" y="168"/>
                  </a:lnTo>
                  <a:lnTo>
                    <a:pt x="474" y="192"/>
                  </a:lnTo>
                  <a:close/>
                </a:path>
              </a:pathLst>
            </a:custGeom>
            <a:solidFill>
              <a:srgbClr val="FFAA00"/>
            </a:solidFill>
            <a:ln w="9525">
              <a:solidFill>
                <a:srgbClr val="FFAA00"/>
              </a:solidFill>
              <a:prstDash val="solid"/>
              <a:round/>
              <a:headEnd/>
              <a:tailEnd/>
            </a:ln>
          </p:spPr>
          <p:txBody>
            <a:bodyPr/>
            <a:lstStyle/>
            <a:p>
              <a:endParaRPr lang="en-US"/>
            </a:p>
          </p:txBody>
        </p:sp>
        <p:sp>
          <p:nvSpPr>
            <p:cNvPr id="2166" name="Freeform 617"/>
            <p:cNvSpPr>
              <a:spLocks/>
            </p:cNvSpPr>
            <p:nvPr/>
          </p:nvSpPr>
          <p:spPr bwMode="auto">
            <a:xfrm>
              <a:off x="3681" y="2004"/>
              <a:ext cx="474" cy="270"/>
            </a:xfrm>
            <a:custGeom>
              <a:avLst/>
              <a:gdLst>
                <a:gd name="T0" fmla="*/ 474 w 474"/>
                <a:gd name="T1" fmla="*/ 192 h 270"/>
                <a:gd name="T2" fmla="*/ 468 w 474"/>
                <a:gd name="T3" fmla="*/ 186 h 270"/>
                <a:gd name="T4" fmla="*/ 474 w 474"/>
                <a:gd name="T5" fmla="*/ 192 h 270"/>
                <a:gd name="T6" fmla="*/ 468 w 474"/>
                <a:gd name="T7" fmla="*/ 198 h 270"/>
                <a:gd name="T8" fmla="*/ 120 w 474"/>
                <a:gd name="T9" fmla="*/ 252 h 270"/>
                <a:gd name="T10" fmla="*/ 0 w 474"/>
                <a:gd name="T11" fmla="*/ 270 h 270"/>
                <a:gd name="T12" fmla="*/ 30 w 474"/>
                <a:gd name="T13" fmla="*/ 258 h 270"/>
                <a:gd name="T14" fmla="*/ 90 w 474"/>
                <a:gd name="T15" fmla="*/ 186 h 270"/>
                <a:gd name="T16" fmla="*/ 96 w 474"/>
                <a:gd name="T17" fmla="*/ 198 h 270"/>
                <a:gd name="T18" fmla="*/ 114 w 474"/>
                <a:gd name="T19" fmla="*/ 210 h 270"/>
                <a:gd name="T20" fmla="*/ 186 w 474"/>
                <a:gd name="T21" fmla="*/ 180 h 270"/>
                <a:gd name="T22" fmla="*/ 198 w 474"/>
                <a:gd name="T23" fmla="*/ 162 h 270"/>
                <a:gd name="T24" fmla="*/ 192 w 474"/>
                <a:gd name="T25" fmla="*/ 156 h 270"/>
                <a:gd name="T26" fmla="*/ 216 w 474"/>
                <a:gd name="T27" fmla="*/ 84 h 270"/>
                <a:gd name="T28" fmla="*/ 240 w 474"/>
                <a:gd name="T29" fmla="*/ 90 h 270"/>
                <a:gd name="T30" fmla="*/ 252 w 474"/>
                <a:gd name="T31" fmla="*/ 60 h 270"/>
                <a:gd name="T32" fmla="*/ 264 w 474"/>
                <a:gd name="T33" fmla="*/ 60 h 270"/>
                <a:gd name="T34" fmla="*/ 282 w 474"/>
                <a:gd name="T35" fmla="*/ 24 h 270"/>
                <a:gd name="T36" fmla="*/ 282 w 474"/>
                <a:gd name="T37" fmla="*/ 0 h 270"/>
                <a:gd name="T38" fmla="*/ 318 w 474"/>
                <a:gd name="T39" fmla="*/ 18 h 270"/>
                <a:gd name="T40" fmla="*/ 324 w 474"/>
                <a:gd name="T41" fmla="*/ 6 h 270"/>
                <a:gd name="T42" fmla="*/ 360 w 474"/>
                <a:gd name="T43" fmla="*/ 24 h 270"/>
                <a:gd name="T44" fmla="*/ 372 w 474"/>
                <a:gd name="T45" fmla="*/ 36 h 270"/>
                <a:gd name="T46" fmla="*/ 360 w 474"/>
                <a:gd name="T47" fmla="*/ 66 h 270"/>
                <a:gd name="T48" fmla="*/ 366 w 474"/>
                <a:gd name="T49" fmla="*/ 78 h 270"/>
                <a:gd name="T50" fmla="*/ 372 w 474"/>
                <a:gd name="T51" fmla="*/ 66 h 270"/>
                <a:gd name="T52" fmla="*/ 384 w 474"/>
                <a:gd name="T53" fmla="*/ 84 h 270"/>
                <a:gd name="T54" fmla="*/ 432 w 474"/>
                <a:gd name="T55" fmla="*/ 96 h 270"/>
                <a:gd name="T56" fmla="*/ 426 w 474"/>
                <a:gd name="T57" fmla="*/ 120 h 270"/>
                <a:gd name="T58" fmla="*/ 390 w 474"/>
                <a:gd name="T59" fmla="*/ 96 h 270"/>
                <a:gd name="T60" fmla="*/ 420 w 474"/>
                <a:gd name="T61" fmla="*/ 120 h 270"/>
                <a:gd name="T62" fmla="*/ 432 w 474"/>
                <a:gd name="T63" fmla="*/ 120 h 270"/>
                <a:gd name="T64" fmla="*/ 426 w 474"/>
                <a:gd name="T65" fmla="*/ 126 h 270"/>
                <a:gd name="T66" fmla="*/ 438 w 474"/>
                <a:gd name="T67" fmla="*/ 132 h 270"/>
                <a:gd name="T68" fmla="*/ 438 w 474"/>
                <a:gd name="T69" fmla="*/ 138 h 270"/>
                <a:gd name="T70" fmla="*/ 426 w 474"/>
                <a:gd name="T71" fmla="*/ 138 h 270"/>
                <a:gd name="T72" fmla="*/ 432 w 474"/>
                <a:gd name="T73" fmla="*/ 150 h 270"/>
                <a:gd name="T74" fmla="*/ 402 w 474"/>
                <a:gd name="T75" fmla="*/ 132 h 270"/>
                <a:gd name="T76" fmla="*/ 444 w 474"/>
                <a:gd name="T77" fmla="*/ 162 h 270"/>
                <a:gd name="T78" fmla="*/ 438 w 474"/>
                <a:gd name="T79" fmla="*/ 168 h 270"/>
                <a:gd name="T80" fmla="*/ 402 w 474"/>
                <a:gd name="T81" fmla="*/ 150 h 270"/>
                <a:gd name="T82" fmla="*/ 396 w 474"/>
                <a:gd name="T83" fmla="*/ 156 h 270"/>
                <a:gd name="T84" fmla="*/ 414 w 474"/>
                <a:gd name="T85" fmla="*/ 156 h 270"/>
                <a:gd name="T86" fmla="*/ 432 w 474"/>
                <a:gd name="T87" fmla="*/ 174 h 270"/>
                <a:gd name="T88" fmla="*/ 462 w 474"/>
                <a:gd name="T89" fmla="*/ 168 h 270"/>
                <a:gd name="T90" fmla="*/ 474 w 474"/>
                <a:gd name="T91" fmla="*/ 192 h 270"/>
                <a:gd name="T92" fmla="*/ 474 w 474"/>
                <a:gd name="T93" fmla="*/ 198 h 2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74"/>
                <a:gd name="T142" fmla="*/ 0 h 270"/>
                <a:gd name="T143" fmla="*/ 474 w 474"/>
                <a:gd name="T144" fmla="*/ 270 h 2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74" h="270">
                  <a:moveTo>
                    <a:pt x="474" y="192"/>
                  </a:moveTo>
                  <a:lnTo>
                    <a:pt x="468" y="186"/>
                  </a:lnTo>
                  <a:lnTo>
                    <a:pt x="474" y="192"/>
                  </a:lnTo>
                  <a:lnTo>
                    <a:pt x="468" y="198"/>
                  </a:lnTo>
                  <a:lnTo>
                    <a:pt x="120" y="252"/>
                  </a:lnTo>
                  <a:lnTo>
                    <a:pt x="0" y="270"/>
                  </a:lnTo>
                  <a:lnTo>
                    <a:pt x="30" y="258"/>
                  </a:lnTo>
                  <a:lnTo>
                    <a:pt x="90" y="186"/>
                  </a:lnTo>
                  <a:lnTo>
                    <a:pt x="96" y="198"/>
                  </a:lnTo>
                  <a:lnTo>
                    <a:pt x="114" y="210"/>
                  </a:lnTo>
                  <a:lnTo>
                    <a:pt x="186" y="180"/>
                  </a:lnTo>
                  <a:lnTo>
                    <a:pt x="198" y="162"/>
                  </a:lnTo>
                  <a:lnTo>
                    <a:pt x="192" y="156"/>
                  </a:lnTo>
                  <a:lnTo>
                    <a:pt x="216" y="84"/>
                  </a:lnTo>
                  <a:lnTo>
                    <a:pt x="240" y="90"/>
                  </a:lnTo>
                  <a:lnTo>
                    <a:pt x="252" y="60"/>
                  </a:lnTo>
                  <a:lnTo>
                    <a:pt x="264" y="60"/>
                  </a:lnTo>
                  <a:lnTo>
                    <a:pt x="282" y="24"/>
                  </a:lnTo>
                  <a:lnTo>
                    <a:pt x="282" y="0"/>
                  </a:lnTo>
                  <a:lnTo>
                    <a:pt x="318" y="18"/>
                  </a:lnTo>
                  <a:lnTo>
                    <a:pt x="324" y="6"/>
                  </a:lnTo>
                  <a:lnTo>
                    <a:pt x="360" y="24"/>
                  </a:lnTo>
                  <a:lnTo>
                    <a:pt x="372" y="36"/>
                  </a:lnTo>
                  <a:lnTo>
                    <a:pt x="360" y="66"/>
                  </a:lnTo>
                  <a:lnTo>
                    <a:pt x="366" y="78"/>
                  </a:lnTo>
                  <a:lnTo>
                    <a:pt x="372" y="66"/>
                  </a:lnTo>
                  <a:lnTo>
                    <a:pt x="384" y="84"/>
                  </a:lnTo>
                  <a:lnTo>
                    <a:pt x="432" y="96"/>
                  </a:lnTo>
                  <a:lnTo>
                    <a:pt x="426" y="120"/>
                  </a:lnTo>
                  <a:lnTo>
                    <a:pt x="390" y="96"/>
                  </a:lnTo>
                  <a:lnTo>
                    <a:pt x="420" y="120"/>
                  </a:lnTo>
                  <a:lnTo>
                    <a:pt x="432" y="120"/>
                  </a:lnTo>
                  <a:lnTo>
                    <a:pt x="426" y="126"/>
                  </a:lnTo>
                  <a:lnTo>
                    <a:pt x="438" y="132"/>
                  </a:lnTo>
                  <a:lnTo>
                    <a:pt x="438" y="138"/>
                  </a:lnTo>
                  <a:lnTo>
                    <a:pt x="426" y="138"/>
                  </a:lnTo>
                  <a:lnTo>
                    <a:pt x="432" y="150"/>
                  </a:lnTo>
                  <a:lnTo>
                    <a:pt x="402" y="132"/>
                  </a:lnTo>
                  <a:lnTo>
                    <a:pt x="444" y="162"/>
                  </a:lnTo>
                  <a:lnTo>
                    <a:pt x="438" y="168"/>
                  </a:lnTo>
                  <a:lnTo>
                    <a:pt x="402" y="150"/>
                  </a:lnTo>
                  <a:lnTo>
                    <a:pt x="396" y="156"/>
                  </a:lnTo>
                  <a:lnTo>
                    <a:pt x="414" y="156"/>
                  </a:lnTo>
                  <a:lnTo>
                    <a:pt x="432" y="174"/>
                  </a:lnTo>
                  <a:lnTo>
                    <a:pt x="462" y="168"/>
                  </a:lnTo>
                  <a:lnTo>
                    <a:pt x="474" y="192"/>
                  </a:lnTo>
                  <a:lnTo>
                    <a:pt x="474" y="198"/>
                  </a:lnTo>
                </a:path>
              </a:pathLst>
            </a:custGeom>
            <a:noFill/>
            <a:ln w="9525">
              <a:solidFill>
                <a:srgbClr val="000000"/>
              </a:solidFill>
              <a:prstDash val="solid"/>
              <a:round/>
              <a:headEnd/>
              <a:tailEnd/>
            </a:ln>
          </p:spPr>
          <p:txBody>
            <a:bodyPr/>
            <a:lstStyle/>
            <a:p>
              <a:endParaRPr lang="en-US"/>
            </a:p>
          </p:txBody>
        </p:sp>
        <p:sp>
          <p:nvSpPr>
            <p:cNvPr id="2167" name="Freeform 618"/>
            <p:cNvSpPr>
              <a:spLocks/>
            </p:cNvSpPr>
            <p:nvPr/>
          </p:nvSpPr>
          <p:spPr bwMode="auto">
            <a:xfrm>
              <a:off x="1419" y="1164"/>
              <a:ext cx="408" cy="300"/>
            </a:xfrm>
            <a:custGeom>
              <a:avLst/>
              <a:gdLst>
                <a:gd name="T0" fmla="*/ 30 w 408"/>
                <a:gd name="T1" fmla="*/ 192 h 300"/>
                <a:gd name="T2" fmla="*/ 0 w 408"/>
                <a:gd name="T3" fmla="*/ 180 h 300"/>
                <a:gd name="T4" fmla="*/ 6 w 408"/>
                <a:gd name="T5" fmla="*/ 156 h 300"/>
                <a:gd name="T6" fmla="*/ 6 w 408"/>
                <a:gd name="T7" fmla="*/ 174 h 300"/>
                <a:gd name="T8" fmla="*/ 18 w 408"/>
                <a:gd name="T9" fmla="*/ 150 h 300"/>
                <a:gd name="T10" fmla="*/ 6 w 408"/>
                <a:gd name="T11" fmla="*/ 150 h 300"/>
                <a:gd name="T12" fmla="*/ 12 w 408"/>
                <a:gd name="T13" fmla="*/ 132 h 300"/>
                <a:gd name="T14" fmla="*/ 24 w 408"/>
                <a:gd name="T15" fmla="*/ 132 h 300"/>
                <a:gd name="T16" fmla="*/ 12 w 408"/>
                <a:gd name="T17" fmla="*/ 126 h 300"/>
                <a:gd name="T18" fmla="*/ 12 w 408"/>
                <a:gd name="T19" fmla="*/ 66 h 300"/>
                <a:gd name="T20" fmla="*/ 6 w 408"/>
                <a:gd name="T21" fmla="*/ 48 h 300"/>
                <a:gd name="T22" fmla="*/ 12 w 408"/>
                <a:gd name="T23" fmla="*/ 18 h 300"/>
                <a:gd name="T24" fmla="*/ 48 w 408"/>
                <a:gd name="T25" fmla="*/ 42 h 300"/>
                <a:gd name="T26" fmla="*/ 84 w 408"/>
                <a:gd name="T27" fmla="*/ 60 h 300"/>
                <a:gd name="T28" fmla="*/ 96 w 408"/>
                <a:gd name="T29" fmla="*/ 72 h 300"/>
                <a:gd name="T30" fmla="*/ 102 w 408"/>
                <a:gd name="T31" fmla="*/ 66 h 300"/>
                <a:gd name="T32" fmla="*/ 108 w 408"/>
                <a:gd name="T33" fmla="*/ 72 h 300"/>
                <a:gd name="T34" fmla="*/ 108 w 408"/>
                <a:gd name="T35" fmla="*/ 84 h 300"/>
                <a:gd name="T36" fmla="*/ 96 w 408"/>
                <a:gd name="T37" fmla="*/ 84 h 300"/>
                <a:gd name="T38" fmla="*/ 66 w 408"/>
                <a:gd name="T39" fmla="*/ 114 h 300"/>
                <a:gd name="T40" fmla="*/ 72 w 408"/>
                <a:gd name="T41" fmla="*/ 114 h 300"/>
                <a:gd name="T42" fmla="*/ 108 w 408"/>
                <a:gd name="T43" fmla="*/ 90 h 300"/>
                <a:gd name="T44" fmla="*/ 108 w 408"/>
                <a:gd name="T45" fmla="*/ 78 h 300"/>
                <a:gd name="T46" fmla="*/ 114 w 408"/>
                <a:gd name="T47" fmla="*/ 84 h 300"/>
                <a:gd name="T48" fmla="*/ 114 w 408"/>
                <a:gd name="T49" fmla="*/ 96 h 300"/>
                <a:gd name="T50" fmla="*/ 96 w 408"/>
                <a:gd name="T51" fmla="*/ 102 h 300"/>
                <a:gd name="T52" fmla="*/ 102 w 408"/>
                <a:gd name="T53" fmla="*/ 114 h 300"/>
                <a:gd name="T54" fmla="*/ 96 w 408"/>
                <a:gd name="T55" fmla="*/ 132 h 300"/>
                <a:gd name="T56" fmla="*/ 96 w 408"/>
                <a:gd name="T57" fmla="*/ 120 h 300"/>
                <a:gd name="T58" fmla="*/ 84 w 408"/>
                <a:gd name="T59" fmla="*/ 132 h 300"/>
                <a:gd name="T60" fmla="*/ 84 w 408"/>
                <a:gd name="T61" fmla="*/ 120 h 300"/>
                <a:gd name="T62" fmla="*/ 66 w 408"/>
                <a:gd name="T63" fmla="*/ 132 h 300"/>
                <a:gd name="T64" fmla="*/ 78 w 408"/>
                <a:gd name="T65" fmla="*/ 144 h 300"/>
                <a:gd name="T66" fmla="*/ 114 w 408"/>
                <a:gd name="T67" fmla="*/ 126 h 300"/>
                <a:gd name="T68" fmla="*/ 114 w 408"/>
                <a:gd name="T69" fmla="*/ 102 h 300"/>
                <a:gd name="T70" fmla="*/ 132 w 408"/>
                <a:gd name="T71" fmla="*/ 78 h 300"/>
                <a:gd name="T72" fmla="*/ 114 w 408"/>
                <a:gd name="T73" fmla="*/ 42 h 300"/>
                <a:gd name="T74" fmla="*/ 132 w 408"/>
                <a:gd name="T75" fmla="*/ 36 h 300"/>
                <a:gd name="T76" fmla="*/ 126 w 408"/>
                <a:gd name="T77" fmla="*/ 0 h 300"/>
                <a:gd name="T78" fmla="*/ 408 w 408"/>
                <a:gd name="T79" fmla="*/ 72 h 300"/>
                <a:gd name="T80" fmla="*/ 366 w 408"/>
                <a:gd name="T81" fmla="*/ 300 h 300"/>
                <a:gd name="T82" fmla="*/ 258 w 408"/>
                <a:gd name="T83" fmla="*/ 276 h 300"/>
                <a:gd name="T84" fmla="*/ 132 w 408"/>
                <a:gd name="T85" fmla="*/ 276 h 300"/>
                <a:gd name="T86" fmla="*/ 102 w 408"/>
                <a:gd name="T87" fmla="*/ 258 h 300"/>
                <a:gd name="T88" fmla="*/ 72 w 408"/>
                <a:gd name="T89" fmla="*/ 264 h 300"/>
                <a:gd name="T90" fmla="*/ 48 w 408"/>
                <a:gd name="T91" fmla="*/ 252 h 300"/>
                <a:gd name="T92" fmla="*/ 54 w 408"/>
                <a:gd name="T93" fmla="*/ 216 h 300"/>
                <a:gd name="T94" fmla="*/ 24 w 408"/>
                <a:gd name="T95" fmla="*/ 198 h 300"/>
                <a:gd name="T96" fmla="*/ 30 w 408"/>
                <a:gd name="T97" fmla="*/ 192 h 30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08"/>
                <a:gd name="T148" fmla="*/ 0 h 300"/>
                <a:gd name="T149" fmla="*/ 408 w 408"/>
                <a:gd name="T150" fmla="*/ 300 h 30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08" h="300">
                  <a:moveTo>
                    <a:pt x="30" y="192"/>
                  </a:moveTo>
                  <a:lnTo>
                    <a:pt x="0" y="180"/>
                  </a:lnTo>
                  <a:lnTo>
                    <a:pt x="6" y="156"/>
                  </a:lnTo>
                  <a:lnTo>
                    <a:pt x="6" y="174"/>
                  </a:lnTo>
                  <a:lnTo>
                    <a:pt x="18" y="150"/>
                  </a:lnTo>
                  <a:lnTo>
                    <a:pt x="6" y="150"/>
                  </a:lnTo>
                  <a:lnTo>
                    <a:pt x="12" y="132"/>
                  </a:lnTo>
                  <a:lnTo>
                    <a:pt x="24" y="132"/>
                  </a:lnTo>
                  <a:lnTo>
                    <a:pt x="12" y="126"/>
                  </a:lnTo>
                  <a:lnTo>
                    <a:pt x="12" y="66"/>
                  </a:lnTo>
                  <a:lnTo>
                    <a:pt x="6" y="48"/>
                  </a:lnTo>
                  <a:lnTo>
                    <a:pt x="12" y="18"/>
                  </a:lnTo>
                  <a:lnTo>
                    <a:pt x="48" y="42"/>
                  </a:lnTo>
                  <a:lnTo>
                    <a:pt x="84" y="60"/>
                  </a:lnTo>
                  <a:lnTo>
                    <a:pt x="96" y="72"/>
                  </a:lnTo>
                  <a:lnTo>
                    <a:pt x="102" y="66"/>
                  </a:lnTo>
                  <a:lnTo>
                    <a:pt x="108" y="72"/>
                  </a:lnTo>
                  <a:lnTo>
                    <a:pt x="108" y="84"/>
                  </a:lnTo>
                  <a:lnTo>
                    <a:pt x="96" y="84"/>
                  </a:lnTo>
                  <a:lnTo>
                    <a:pt x="66" y="114"/>
                  </a:lnTo>
                  <a:lnTo>
                    <a:pt x="72" y="114"/>
                  </a:lnTo>
                  <a:lnTo>
                    <a:pt x="108" y="90"/>
                  </a:lnTo>
                  <a:lnTo>
                    <a:pt x="108" y="78"/>
                  </a:lnTo>
                  <a:lnTo>
                    <a:pt x="114" y="84"/>
                  </a:lnTo>
                  <a:lnTo>
                    <a:pt x="114" y="96"/>
                  </a:lnTo>
                  <a:lnTo>
                    <a:pt x="96" y="102"/>
                  </a:lnTo>
                  <a:lnTo>
                    <a:pt x="102" y="114"/>
                  </a:lnTo>
                  <a:lnTo>
                    <a:pt x="96" y="132"/>
                  </a:lnTo>
                  <a:lnTo>
                    <a:pt x="96" y="120"/>
                  </a:lnTo>
                  <a:lnTo>
                    <a:pt x="84" y="132"/>
                  </a:lnTo>
                  <a:lnTo>
                    <a:pt x="84" y="120"/>
                  </a:lnTo>
                  <a:lnTo>
                    <a:pt x="66" y="132"/>
                  </a:lnTo>
                  <a:lnTo>
                    <a:pt x="78" y="144"/>
                  </a:lnTo>
                  <a:lnTo>
                    <a:pt x="114" y="126"/>
                  </a:lnTo>
                  <a:lnTo>
                    <a:pt x="114" y="102"/>
                  </a:lnTo>
                  <a:lnTo>
                    <a:pt x="132" y="78"/>
                  </a:lnTo>
                  <a:lnTo>
                    <a:pt x="114" y="42"/>
                  </a:lnTo>
                  <a:lnTo>
                    <a:pt x="132" y="36"/>
                  </a:lnTo>
                  <a:lnTo>
                    <a:pt x="126" y="0"/>
                  </a:lnTo>
                  <a:lnTo>
                    <a:pt x="408" y="72"/>
                  </a:lnTo>
                  <a:lnTo>
                    <a:pt x="366" y="300"/>
                  </a:lnTo>
                  <a:lnTo>
                    <a:pt x="258" y="276"/>
                  </a:lnTo>
                  <a:lnTo>
                    <a:pt x="132" y="276"/>
                  </a:lnTo>
                  <a:lnTo>
                    <a:pt x="102" y="258"/>
                  </a:lnTo>
                  <a:lnTo>
                    <a:pt x="72" y="264"/>
                  </a:lnTo>
                  <a:lnTo>
                    <a:pt x="48" y="252"/>
                  </a:lnTo>
                  <a:lnTo>
                    <a:pt x="54" y="216"/>
                  </a:lnTo>
                  <a:lnTo>
                    <a:pt x="24" y="198"/>
                  </a:lnTo>
                  <a:lnTo>
                    <a:pt x="30" y="192"/>
                  </a:lnTo>
                  <a:close/>
                </a:path>
              </a:pathLst>
            </a:custGeom>
            <a:solidFill>
              <a:srgbClr val="E8D898"/>
            </a:solidFill>
            <a:ln w="9525">
              <a:solidFill>
                <a:srgbClr val="E8D898"/>
              </a:solidFill>
              <a:prstDash val="solid"/>
              <a:round/>
              <a:headEnd/>
              <a:tailEnd/>
            </a:ln>
          </p:spPr>
          <p:txBody>
            <a:bodyPr/>
            <a:lstStyle/>
            <a:p>
              <a:endParaRPr lang="en-US"/>
            </a:p>
          </p:txBody>
        </p:sp>
        <p:sp>
          <p:nvSpPr>
            <p:cNvPr id="2168" name="Freeform 619"/>
            <p:cNvSpPr>
              <a:spLocks/>
            </p:cNvSpPr>
            <p:nvPr/>
          </p:nvSpPr>
          <p:spPr bwMode="auto">
            <a:xfrm>
              <a:off x="1419" y="1164"/>
              <a:ext cx="408" cy="300"/>
            </a:xfrm>
            <a:custGeom>
              <a:avLst/>
              <a:gdLst>
                <a:gd name="T0" fmla="*/ 30 w 408"/>
                <a:gd name="T1" fmla="*/ 192 h 300"/>
                <a:gd name="T2" fmla="*/ 0 w 408"/>
                <a:gd name="T3" fmla="*/ 180 h 300"/>
                <a:gd name="T4" fmla="*/ 6 w 408"/>
                <a:gd name="T5" fmla="*/ 156 h 300"/>
                <a:gd name="T6" fmla="*/ 6 w 408"/>
                <a:gd name="T7" fmla="*/ 174 h 300"/>
                <a:gd name="T8" fmla="*/ 18 w 408"/>
                <a:gd name="T9" fmla="*/ 150 h 300"/>
                <a:gd name="T10" fmla="*/ 6 w 408"/>
                <a:gd name="T11" fmla="*/ 150 h 300"/>
                <a:gd name="T12" fmla="*/ 12 w 408"/>
                <a:gd name="T13" fmla="*/ 132 h 300"/>
                <a:gd name="T14" fmla="*/ 24 w 408"/>
                <a:gd name="T15" fmla="*/ 132 h 300"/>
                <a:gd name="T16" fmla="*/ 12 w 408"/>
                <a:gd name="T17" fmla="*/ 126 h 300"/>
                <a:gd name="T18" fmla="*/ 12 w 408"/>
                <a:gd name="T19" fmla="*/ 66 h 300"/>
                <a:gd name="T20" fmla="*/ 6 w 408"/>
                <a:gd name="T21" fmla="*/ 48 h 300"/>
                <a:gd name="T22" fmla="*/ 12 w 408"/>
                <a:gd name="T23" fmla="*/ 18 h 300"/>
                <a:gd name="T24" fmla="*/ 48 w 408"/>
                <a:gd name="T25" fmla="*/ 42 h 300"/>
                <a:gd name="T26" fmla="*/ 84 w 408"/>
                <a:gd name="T27" fmla="*/ 60 h 300"/>
                <a:gd name="T28" fmla="*/ 96 w 408"/>
                <a:gd name="T29" fmla="*/ 72 h 300"/>
                <a:gd name="T30" fmla="*/ 102 w 408"/>
                <a:gd name="T31" fmla="*/ 66 h 300"/>
                <a:gd name="T32" fmla="*/ 108 w 408"/>
                <a:gd name="T33" fmla="*/ 72 h 300"/>
                <a:gd name="T34" fmla="*/ 108 w 408"/>
                <a:gd name="T35" fmla="*/ 84 h 300"/>
                <a:gd name="T36" fmla="*/ 96 w 408"/>
                <a:gd name="T37" fmla="*/ 84 h 300"/>
                <a:gd name="T38" fmla="*/ 66 w 408"/>
                <a:gd name="T39" fmla="*/ 114 h 300"/>
                <a:gd name="T40" fmla="*/ 84 w 408"/>
                <a:gd name="T41" fmla="*/ 114 h 300"/>
                <a:gd name="T42" fmla="*/ 72 w 408"/>
                <a:gd name="T43" fmla="*/ 114 h 300"/>
                <a:gd name="T44" fmla="*/ 108 w 408"/>
                <a:gd name="T45" fmla="*/ 90 h 300"/>
                <a:gd name="T46" fmla="*/ 108 w 408"/>
                <a:gd name="T47" fmla="*/ 78 h 300"/>
                <a:gd name="T48" fmla="*/ 114 w 408"/>
                <a:gd name="T49" fmla="*/ 84 h 300"/>
                <a:gd name="T50" fmla="*/ 114 w 408"/>
                <a:gd name="T51" fmla="*/ 96 h 300"/>
                <a:gd name="T52" fmla="*/ 96 w 408"/>
                <a:gd name="T53" fmla="*/ 102 h 300"/>
                <a:gd name="T54" fmla="*/ 102 w 408"/>
                <a:gd name="T55" fmla="*/ 114 h 300"/>
                <a:gd name="T56" fmla="*/ 96 w 408"/>
                <a:gd name="T57" fmla="*/ 132 h 300"/>
                <a:gd name="T58" fmla="*/ 96 w 408"/>
                <a:gd name="T59" fmla="*/ 120 h 300"/>
                <a:gd name="T60" fmla="*/ 84 w 408"/>
                <a:gd name="T61" fmla="*/ 132 h 300"/>
                <a:gd name="T62" fmla="*/ 84 w 408"/>
                <a:gd name="T63" fmla="*/ 120 h 300"/>
                <a:gd name="T64" fmla="*/ 66 w 408"/>
                <a:gd name="T65" fmla="*/ 132 h 300"/>
                <a:gd name="T66" fmla="*/ 78 w 408"/>
                <a:gd name="T67" fmla="*/ 144 h 300"/>
                <a:gd name="T68" fmla="*/ 114 w 408"/>
                <a:gd name="T69" fmla="*/ 126 h 300"/>
                <a:gd name="T70" fmla="*/ 114 w 408"/>
                <a:gd name="T71" fmla="*/ 102 h 300"/>
                <a:gd name="T72" fmla="*/ 132 w 408"/>
                <a:gd name="T73" fmla="*/ 78 h 300"/>
                <a:gd name="T74" fmla="*/ 114 w 408"/>
                <a:gd name="T75" fmla="*/ 42 h 300"/>
                <a:gd name="T76" fmla="*/ 132 w 408"/>
                <a:gd name="T77" fmla="*/ 36 h 300"/>
                <a:gd name="T78" fmla="*/ 126 w 408"/>
                <a:gd name="T79" fmla="*/ 0 h 300"/>
                <a:gd name="T80" fmla="*/ 408 w 408"/>
                <a:gd name="T81" fmla="*/ 72 h 300"/>
                <a:gd name="T82" fmla="*/ 366 w 408"/>
                <a:gd name="T83" fmla="*/ 300 h 300"/>
                <a:gd name="T84" fmla="*/ 258 w 408"/>
                <a:gd name="T85" fmla="*/ 276 h 300"/>
                <a:gd name="T86" fmla="*/ 132 w 408"/>
                <a:gd name="T87" fmla="*/ 276 h 300"/>
                <a:gd name="T88" fmla="*/ 102 w 408"/>
                <a:gd name="T89" fmla="*/ 258 h 300"/>
                <a:gd name="T90" fmla="*/ 72 w 408"/>
                <a:gd name="T91" fmla="*/ 264 h 300"/>
                <a:gd name="T92" fmla="*/ 48 w 408"/>
                <a:gd name="T93" fmla="*/ 252 h 300"/>
                <a:gd name="T94" fmla="*/ 54 w 408"/>
                <a:gd name="T95" fmla="*/ 216 h 300"/>
                <a:gd name="T96" fmla="*/ 24 w 408"/>
                <a:gd name="T97" fmla="*/ 198 h 300"/>
                <a:gd name="T98" fmla="*/ 30 w 408"/>
                <a:gd name="T99" fmla="*/ 192 h 300"/>
                <a:gd name="T100" fmla="*/ 30 w 408"/>
                <a:gd name="T101" fmla="*/ 198 h 30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08"/>
                <a:gd name="T154" fmla="*/ 0 h 300"/>
                <a:gd name="T155" fmla="*/ 408 w 408"/>
                <a:gd name="T156" fmla="*/ 300 h 30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08" h="300">
                  <a:moveTo>
                    <a:pt x="30" y="192"/>
                  </a:moveTo>
                  <a:lnTo>
                    <a:pt x="0" y="180"/>
                  </a:lnTo>
                  <a:lnTo>
                    <a:pt x="6" y="156"/>
                  </a:lnTo>
                  <a:lnTo>
                    <a:pt x="6" y="174"/>
                  </a:lnTo>
                  <a:lnTo>
                    <a:pt x="18" y="150"/>
                  </a:lnTo>
                  <a:lnTo>
                    <a:pt x="6" y="150"/>
                  </a:lnTo>
                  <a:lnTo>
                    <a:pt x="12" y="132"/>
                  </a:lnTo>
                  <a:lnTo>
                    <a:pt x="24" y="132"/>
                  </a:lnTo>
                  <a:lnTo>
                    <a:pt x="12" y="126"/>
                  </a:lnTo>
                  <a:lnTo>
                    <a:pt x="12" y="66"/>
                  </a:lnTo>
                  <a:lnTo>
                    <a:pt x="6" y="48"/>
                  </a:lnTo>
                  <a:lnTo>
                    <a:pt x="12" y="18"/>
                  </a:lnTo>
                  <a:lnTo>
                    <a:pt x="48" y="42"/>
                  </a:lnTo>
                  <a:lnTo>
                    <a:pt x="84" y="60"/>
                  </a:lnTo>
                  <a:lnTo>
                    <a:pt x="96" y="72"/>
                  </a:lnTo>
                  <a:lnTo>
                    <a:pt x="102" y="66"/>
                  </a:lnTo>
                  <a:lnTo>
                    <a:pt x="108" y="72"/>
                  </a:lnTo>
                  <a:lnTo>
                    <a:pt x="108" y="84"/>
                  </a:lnTo>
                  <a:lnTo>
                    <a:pt x="96" y="84"/>
                  </a:lnTo>
                  <a:lnTo>
                    <a:pt x="66" y="114"/>
                  </a:lnTo>
                  <a:lnTo>
                    <a:pt x="84" y="114"/>
                  </a:lnTo>
                  <a:lnTo>
                    <a:pt x="72" y="114"/>
                  </a:lnTo>
                  <a:lnTo>
                    <a:pt x="108" y="90"/>
                  </a:lnTo>
                  <a:lnTo>
                    <a:pt x="108" y="78"/>
                  </a:lnTo>
                  <a:lnTo>
                    <a:pt x="114" y="84"/>
                  </a:lnTo>
                  <a:lnTo>
                    <a:pt x="114" y="96"/>
                  </a:lnTo>
                  <a:lnTo>
                    <a:pt x="96" y="102"/>
                  </a:lnTo>
                  <a:lnTo>
                    <a:pt x="102" y="114"/>
                  </a:lnTo>
                  <a:lnTo>
                    <a:pt x="96" y="132"/>
                  </a:lnTo>
                  <a:lnTo>
                    <a:pt x="96" y="120"/>
                  </a:lnTo>
                  <a:lnTo>
                    <a:pt x="84" y="132"/>
                  </a:lnTo>
                  <a:lnTo>
                    <a:pt x="84" y="120"/>
                  </a:lnTo>
                  <a:lnTo>
                    <a:pt x="66" y="132"/>
                  </a:lnTo>
                  <a:lnTo>
                    <a:pt x="78" y="144"/>
                  </a:lnTo>
                  <a:lnTo>
                    <a:pt x="114" y="126"/>
                  </a:lnTo>
                  <a:lnTo>
                    <a:pt x="114" y="102"/>
                  </a:lnTo>
                  <a:lnTo>
                    <a:pt x="132" y="78"/>
                  </a:lnTo>
                  <a:lnTo>
                    <a:pt x="114" y="42"/>
                  </a:lnTo>
                  <a:lnTo>
                    <a:pt x="132" y="36"/>
                  </a:lnTo>
                  <a:lnTo>
                    <a:pt x="126" y="0"/>
                  </a:lnTo>
                  <a:lnTo>
                    <a:pt x="408" y="72"/>
                  </a:lnTo>
                  <a:lnTo>
                    <a:pt x="366" y="300"/>
                  </a:lnTo>
                  <a:lnTo>
                    <a:pt x="258" y="276"/>
                  </a:lnTo>
                  <a:lnTo>
                    <a:pt x="132" y="276"/>
                  </a:lnTo>
                  <a:lnTo>
                    <a:pt x="102" y="258"/>
                  </a:lnTo>
                  <a:lnTo>
                    <a:pt x="72" y="264"/>
                  </a:lnTo>
                  <a:lnTo>
                    <a:pt x="48" y="252"/>
                  </a:lnTo>
                  <a:lnTo>
                    <a:pt x="54" y="216"/>
                  </a:lnTo>
                  <a:lnTo>
                    <a:pt x="24" y="198"/>
                  </a:lnTo>
                  <a:lnTo>
                    <a:pt x="30" y="192"/>
                  </a:lnTo>
                  <a:lnTo>
                    <a:pt x="30" y="198"/>
                  </a:lnTo>
                </a:path>
              </a:pathLst>
            </a:custGeom>
            <a:noFill/>
            <a:ln w="9525">
              <a:solidFill>
                <a:srgbClr val="000000"/>
              </a:solidFill>
              <a:prstDash val="solid"/>
              <a:round/>
              <a:headEnd/>
              <a:tailEnd/>
            </a:ln>
          </p:spPr>
          <p:txBody>
            <a:bodyPr/>
            <a:lstStyle/>
            <a:p>
              <a:endParaRPr lang="en-US"/>
            </a:p>
          </p:txBody>
        </p:sp>
        <p:sp>
          <p:nvSpPr>
            <p:cNvPr id="2169" name="Freeform 620"/>
            <p:cNvSpPr>
              <a:spLocks/>
            </p:cNvSpPr>
            <p:nvPr/>
          </p:nvSpPr>
          <p:spPr bwMode="auto">
            <a:xfrm>
              <a:off x="3723" y="1932"/>
              <a:ext cx="282" cy="282"/>
            </a:xfrm>
            <a:custGeom>
              <a:avLst/>
              <a:gdLst>
                <a:gd name="T0" fmla="*/ 168 w 282"/>
                <a:gd name="T1" fmla="*/ 66 h 282"/>
                <a:gd name="T2" fmla="*/ 180 w 282"/>
                <a:gd name="T3" fmla="*/ 102 h 282"/>
                <a:gd name="T4" fmla="*/ 216 w 282"/>
                <a:gd name="T5" fmla="*/ 66 h 282"/>
                <a:gd name="T6" fmla="*/ 234 w 282"/>
                <a:gd name="T7" fmla="*/ 72 h 282"/>
                <a:gd name="T8" fmla="*/ 246 w 282"/>
                <a:gd name="T9" fmla="*/ 54 h 282"/>
                <a:gd name="T10" fmla="*/ 270 w 282"/>
                <a:gd name="T11" fmla="*/ 54 h 282"/>
                <a:gd name="T12" fmla="*/ 282 w 282"/>
                <a:gd name="T13" fmla="*/ 78 h 282"/>
                <a:gd name="T14" fmla="*/ 276 w 282"/>
                <a:gd name="T15" fmla="*/ 90 h 282"/>
                <a:gd name="T16" fmla="*/ 240 w 282"/>
                <a:gd name="T17" fmla="*/ 72 h 282"/>
                <a:gd name="T18" fmla="*/ 240 w 282"/>
                <a:gd name="T19" fmla="*/ 96 h 282"/>
                <a:gd name="T20" fmla="*/ 222 w 282"/>
                <a:gd name="T21" fmla="*/ 132 h 282"/>
                <a:gd name="T22" fmla="*/ 210 w 282"/>
                <a:gd name="T23" fmla="*/ 132 h 282"/>
                <a:gd name="T24" fmla="*/ 198 w 282"/>
                <a:gd name="T25" fmla="*/ 162 h 282"/>
                <a:gd name="T26" fmla="*/ 174 w 282"/>
                <a:gd name="T27" fmla="*/ 156 h 282"/>
                <a:gd name="T28" fmla="*/ 150 w 282"/>
                <a:gd name="T29" fmla="*/ 228 h 282"/>
                <a:gd name="T30" fmla="*/ 156 w 282"/>
                <a:gd name="T31" fmla="*/ 234 h 282"/>
                <a:gd name="T32" fmla="*/ 144 w 282"/>
                <a:gd name="T33" fmla="*/ 252 h 282"/>
                <a:gd name="T34" fmla="*/ 72 w 282"/>
                <a:gd name="T35" fmla="*/ 282 h 282"/>
                <a:gd name="T36" fmla="*/ 54 w 282"/>
                <a:gd name="T37" fmla="*/ 270 h 282"/>
                <a:gd name="T38" fmla="*/ 48 w 282"/>
                <a:gd name="T39" fmla="*/ 258 h 282"/>
                <a:gd name="T40" fmla="*/ 12 w 282"/>
                <a:gd name="T41" fmla="*/ 228 h 282"/>
                <a:gd name="T42" fmla="*/ 0 w 282"/>
                <a:gd name="T43" fmla="*/ 192 h 282"/>
                <a:gd name="T44" fmla="*/ 6 w 282"/>
                <a:gd name="T45" fmla="*/ 192 h 282"/>
                <a:gd name="T46" fmla="*/ 24 w 282"/>
                <a:gd name="T47" fmla="*/ 174 h 282"/>
                <a:gd name="T48" fmla="*/ 24 w 282"/>
                <a:gd name="T49" fmla="*/ 144 h 282"/>
                <a:gd name="T50" fmla="*/ 42 w 282"/>
                <a:gd name="T51" fmla="*/ 144 h 282"/>
                <a:gd name="T52" fmla="*/ 48 w 282"/>
                <a:gd name="T53" fmla="*/ 120 h 282"/>
                <a:gd name="T54" fmla="*/ 90 w 282"/>
                <a:gd name="T55" fmla="*/ 84 h 282"/>
                <a:gd name="T56" fmla="*/ 96 w 282"/>
                <a:gd name="T57" fmla="*/ 30 h 282"/>
                <a:gd name="T58" fmla="*/ 90 w 282"/>
                <a:gd name="T59" fmla="*/ 6 h 282"/>
                <a:gd name="T60" fmla="*/ 96 w 282"/>
                <a:gd name="T61" fmla="*/ 0 h 282"/>
                <a:gd name="T62" fmla="*/ 108 w 282"/>
                <a:gd name="T63" fmla="*/ 72 h 282"/>
                <a:gd name="T64" fmla="*/ 156 w 282"/>
                <a:gd name="T65" fmla="*/ 66 h 282"/>
                <a:gd name="T66" fmla="*/ 168 w 282"/>
                <a:gd name="T67" fmla="*/ 66 h 28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2"/>
                <a:gd name="T103" fmla="*/ 0 h 282"/>
                <a:gd name="T104" fmla="*/ 282 w 282"/>
                <a:gd name="T105" fmla="*/ 282 h 28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2" h="282">
                  <a:moveTo>
                    <a:pt x="168" y="66"/>
                  </a:moveTo>
                  <a:lnTo>
                    <a:pt x="180" y="102"/>
                  </a:lnTo>
                  <a:lnTo>
                    <a:pt x="216" y="66"/>
                  </a:lnTo>
                  <a:lnTo>
                    <a:pt x="234" y="72"/>
                  </a:lnTo>
                  <a:lnTo>
                    <a:pt x="246" y="54"/>
                  </a:lnTo>
                  <a:lnTo>
                    <a:pt x="270" y="54"/>
                  </a:lnTo>
                  <a:lnTo>
                    <a:pt x="282" y="78"/>
                  </a:lnTo>
                  <a:lnTo>
                    <a:pt x="276" y="90"/>
                  </a:lnTo>
                  <a:lnTo>
                    <a:pt x="240" y="72"/>
                  </a:lnTo>
                  <a:lnTo>
                    <a:pt x="240" y="96"/>
                  </a:lnTo>
                  <a:lnTo>
                    <a:pt x="222" y="132"/>
                  </a:lnTo>
                  <a:lnTo>
                    <a:pt x="210" y="132"/>
                  </a:lnTo>
                  <a:lnTo>
                    <a:pt x="198" y="162"/>
                  </a:lnTo>
                  <a:lnTo>
                    <a:pt x="174" y="156"/>
                  </a:lnTo>
                  <a:lnTo>
                    <a:pt x="150" y="228"/>
                  </a:lnTo>
                  <a:lnTo>
                    <a:pt x="156" y="234"/>
                  </a:lnTo>
                  <a:lnTo>
                    <a:pt x="144" y="252"/>
                  </a:lnTo>
                  <a:lnTo>
                    <a:pt x="72" y="282"/>
                  </a:lnTo>
                  <a:lnTo>
                    <a:pt x="54" y="270"/>
                  </a:lnTo>
                  <a:lnTo>
                    <a:pt x="48" y="258"/>
                  </a:lnTo>
                  <a:lnTo>
                    <a:pt x="12" y="228"/>
                  </a:lnTo>
                  <a:lnTo>
                    <a:pt x="0" y="192"/>
                  </a:lnTo>
                  <a:lnTo>
                    <a:pt x="6" y="192"/>
                  </a:lnTo>
                  <a:lnTo>
                    <a:pt x="24" y="174"/>
                  </a:lnTo>
                  <a:lnTo>
                    <a:pt x="24" y="144"/>
                  </a:lnTo>
                  <a:lnTo>
                    <a:pt x="42" y="144"/>
                  </a:lnTo>
                  <a:lnTo>
                    <a:pt x="48" y="120"/>
                  </a:lnTo>
                  <a:lnTo>
                    <a:pt x="90" y="84"/>
                  </a:lnTo>
                  <a:lnTo>
                    <a:pt x="96" y="30"/>
                  </a:lnTo>
                  <a:lnTo>
                    <a:pt x="90" y="6"/>
                  </a:lnTo>
                  <a:lnTo>
                    <a:pt x="96" y="0"/>
                  </a:lnTo>
                  <a:lnTo>
                    <a:pt x="108" y="72"/>
                  </a:lnTo>
                  <a:lnTo>
                    <a:pt x="156" y="66"/>
                  </a:lnTo>
                  <a:lnTo>
                    <a:pt x="168" y="66"/>
                  </a:lnTo>
                  <a:close/>
                </a:path>
              </a:pathLst>
            </a:custGeom>
            <a:solidFill>
              <a:srgbClr val="FFAA00"/>
            </a:solidFill>
            <a:ln w="9525">
              <a:solidFill>
                <a:srgbClr val="FFAA00"/>
              </a:solidFill>
              <a:prstDash val="solid"/>
              <a:round/>
              <a:headEnd/>
              <a:tailEnd/>
            </a:ln>
          </p:spPr>
          <p:txBody>
            <a:bodyPr/>
            <a:lstStyle/>
            <a:p>
              <a:endParaRPr lang="en-US"/>
            </a:p>
          </p:txBody>
        </p:sp>
        <p:sp>
          <p:nvSpPr>
            <p:cNvPr id="2170" name="Freeform 621"/>
            <p:cNvSpPr>
              <a:spLocks/>
            </p:cNvSpPr>
            <p:nvPr/>
          </p:nvSpPr>
          <p:spPr bwMode="auto">
            <a:xfrm>
              <a:off x="3723" y="1932"/>
              <a:ext cx="282" cy="282"/>
            </a:xfrm>
            <a:custGeom>
              <a:avLst/>
              <a:gdLst>
                <a:gd name="T0" fmla="*/ 168 w 282"/>
                <a:gd name="T1" fmla="*/ 66 h 282"/>
                <a:gd name="T2" fmla="*/ 180 w 282"/>
                <a:gd name="T3" fmla="*/ 102 h 282"/>
                <a:gd name="T4" fmla="*/ 216 w 282"/>
                <a:gd name="T5" fmla="*/ 66 h 282"/>
                <a:gd name="T6" fmla="*/ 234 w 282"/>
                <a:gd name="T7" fmla="*/ 72 h 282"/>
                <a:gd name="T8" fmla="*/ 246 w 282"/>
                <a:gd name="T9" fmla="*/ 54 h 282"/>
                <a:gd name="T10" fmla="*/ 270 w 282"/>
                <a:gd name="T11" fmla="*/ 54 h 282"/>
                <a:gd name="T12" fmla="*/ 282 w 282"/>
                <a:gd name="T13" fmla="*/ 78 h 282"/>
                <a:gd name="T14" fmla="*/ 276 w 282"/>
                <a:gd name="T15" fmla="*/ 90 h 282"/>
                <a:gd name="T16" fmla="*/ 240 w 282"/>
                <a:gd name="T17" fmla="*/ 72 h 282"/>
                <a:gd name="T18" fmla="*/ 240 w 282"/>
                <a:gd name="T19" fmla="*/ 96 h 282"/>
                <a:gd name="T20" fmla="*/ 222 w 282"/>
                <a:gd name="T21" fmla="*/ 132 h 282"/>
                <a:gd name="T22" fmla="*/ 210 w 282"/>
                <a:gd name="T23" fmla="*/ 132 h 282"/>
                <a:gd name="T24" fmla="*/ 198 w 282"/>
                <a:gd name="T25" fmla="*/ 162 h 282"/>
                <a:gd name="T26" fmla="*/ 174 w 282"/>
                <a:gd name="T27" fmla="*/ 156 h 282"/>
                <a:gd name="T28" fmla="*/ 150 w 282"/>
                <a:gd name="T29" fmla="*/ 228 h 282"/>
                <a:gd name="T30" fmla="*/ 156 w 282"/>
                <a:gd name="T31" fmla="*/ 234 h 282"/>
                <a:gd name="T32" fmla="*/ 144 w 282"/>
                <a:gd name="T33" fmla="*/ 252 h 282"/>
                <a:gd name="T34" fmla="*/ 72 w 282"/>
                <a:gd name="T35" fmla="*/ 282 h 282"/>
                <a:gd name="T36" fmla="*/ 54 w 282"/>
                <a:gd name="T37" fmla="*/ 270 h 282"/>
                <a:gd name="T38" fmla="*/ 48 w 282"/>
                <a:gd name="T39" fmla="*/ 258 h 282"/>
                <a:gd name="T40" fmla="*/ 12 w 282"/>
                <a:gd name="T41" fmla="*/ 228 h 282"/>
                <a:gd name="T42" fmla="*/ 0 w 282"/>
                <a:gd name="T43" fmla="*/ 192 h 282"/>
                <a:gd name="T44" fmla="*/ 6 w 282"/>
                <a:gd name="T45" fmla="*/ 192 h 282"/>
                <a:gd name="T46" fmla="*/ 24 w 282"/>
                <a:gd name="T47" fmla="*/ 174 h 282"/>
                <a:gd name="T48" fmla="*/ 24 w 282"/>
                <a:gd name="T49" fmla="*/ 144 h 282"/>
                <a:gd name="T50" fmla="*/ 42 w 282"/>
                <a:gd name="T51" fmla="*/ 144 h 282"/>
                <a:gd name="T52" fmla="*/ 48 w 282"/>
                <a:gd name="T53" fmla="*/ 120 h 282"/>
                <a:gd name="T54" fmla="*/ 90 w 282"/>
                <a:gd name="T55" fmla="*/ 84 h 282"/>
                <a:gd name="T56" fmla="*/ 96 w 282"/>
                <a:gd name="T57" fmla="*/ 30 h 282"/>
                <a:gd name="T58" fmla="*/ 90 w 282"/>
                <a:gd name="T59" fmla="*/ 6 h 282"/>
                <a:gd name="T60" fmla="*/ 96 w 282"/>
                <a:gd name="T61" fmla="*/ 0 h 282"/>
                <a:gd name="T62" fmla="*/ 108 w 282"/>
                <a:gd name="T63" fmla="*/ 72 h 282"/>
                <a:gd name="T64" fmla="*/ 156 w 282"/>
                <a:gd name="T65" fmla="*/ 66 h 282"/>
                <a:gd name="T66" fmla="*/ 168 w 282"/>
                <a:gd name="T67" fmla="*/ 66 h 282"/>
                <a:gd name="T68" fmla="*/ 168 w 282"/>
                <a:gd name="T69" fmla="*/ 72 h 28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82"/>
                <a:gd name="T106" fmla="*/ 0 h 282"/>
                <a:gd name="T107" fmla="*/ 282 w 282"/>
                <a:gd name="T108" fmla="*/ 282 h 28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82" h="282">
                  <a:moveTo>
                    <a:pt x="168" y="66"/>
                  </a:moveTo>
                  <a:lnTo>
                    <a:pt x="180" y="102"/>
                  </a:lnTo>
                  <a:lnTo>
                    <a:pt x="216" y="66"/>
                  </a:lnTo>
                  <a:lnTo>
                    <a:pt x="234" y="72"/>
                  </a:lnTo>
                  <a:lnTo>
                    <a:pt x="246" y="54"/>
                  </a:lnTo>
                  <a:lnTo>
                    <a:pt x="270" y="54"/>
                  </a:lnTo>
                  <a:lnTo>
                    <a:pt x="282" y="78"/>
                  </a:lnTo>
                  <a:lnTo>
                    <a:pt x="276" y="90"/>
                  </a:lnTo>
                  <a:lnTo>
                    <a:pt x="240" y="72"/>
                  </a:lnTo>
                  <a:lnTo>
                    <a:pt x="240" y="96"/>
                  </a:lnTo>
                  <a:lnTo>
                    <a:pt x="222" y="132"/>
                  </a:lnTo>
                  <a:lnTo>
                    <a:pt x="210" y="132"/>
                  </a:lnTo>
                  <a:lnTo>
                    <a:pt x="198" y="162"/>
                  </a:lnTo>
                  <a:lnTo>
                    <a:pt x="174" y="156"/>
                  </a:lnTo>
                  <a:lnTo>
                    <a:pt x="150" y="228"/>
                  </a:lnTo>
                  <a:lnTo>
                    <a:pt x="156" y="234"/>
                  </a:lnTo>
                  <a:lnTo>
                    <a:pt x="144" y="252"/>
                  </a:lnTo>
                  <a:lnTo>
                    <a:pt x="72" y="282"/>
                  </a:lnTo>
                  <a:lnTo>
                    <a:pt x="54" y="270"/>
                  </a:lnTo>
                  <a:lnTo>
                    <a:pt x="48" y="258"/>
                  </a:lnTo>
                  <a:lnTo>
                    <a:pt x="12" y="228"/>
                  </a:lnTo>
                  <a:lnTo>
                    <a:pt x="0" y="192"/>
                  </a:lnTo>
                  <a:lnTo>
                    <a:pt x="6" y="192"/>
                  </a:lnTo>
                  <a:lnTo>
                    <a:pt x="24" y="174"/>
                  </a:lnTo>
                  <a:lnTo>
                    <a:pt x="24" y="144"/>
                  </a:lnTo>
                  <a:lnTo>
                    <a:pt x="42" y="144"/>
                  </a:lnTo>
                  <a:lnTo>
                    <a:pt x="48" y="120"/>
                  </a:lnTo>
                  <a:lnTo>
                    <a:pt x="90" y="84"/>
                  </a:lnTo>
                  <a:lnTo>
                    <a:pt x="96" y="30"/>
                  </a:lnTo>
                  <a:lnTo>
                    <a:pt x="90" y="6"/>
                  </a:lnTo>
                  <a:lnTo>
                    <a:pt x="96" y="0"/>
                  </a:lnTo>
                  <a:lnTo>
                    <a:pt x="108" y="72"/>
                  </a:lnTo>
                  <a:lnTo>
                    <a:pt x="156" y="66"/>
                  </a:lnTo>
                  <a:lnTo>
                    <a:pt x="168" y="66"/>
                  </a:lnTo>
                  <a:lnTo>
                    <a:pt x="168" y="72"/>
                  </a:lnTo>
                </a:path>
              </a:pathLst>
            </a:custGeom>
            <a:noFill/>
            <a:ln w="9525">
              <a:solidFill>
                <a:srgbClr val="000000"/>
              </a:solidFill>
              <a:prstDash val="solid"/>
              <a:round/>
              <a:headEnd/>
              <a:tailEnd/>
            </a:ln>
          </p:spPr>
          <p:txBody>
            <a:bodyPr/>
            <a:lstStyle/>
            <a:p>
              <a:endParaRPr lang="en-US"/>
            </a:p>
          </p:txBody>
        </p:sp>
        <p:sp>
          <p:nvSpPr>
            <p:cNvPr id="2171" name="Freeform 622"/>
            <p:cNvSpPr>
              <a:spLocks/>
            </p:cNvSpPr>
            <p:nvPr/>
          </p:nvSpPr>
          <p:spPr bwMode="auto">
            <a:xfrm>
              <a:off x="3081" y="1512"/>
              <a:ext cx="330" cy="342"/>
            </a:xfrm>
            <a:custGeom>
              <a:avLst/>
              <a:gdLst>
                <a:gd name="T0" fmla="*/ 138 w 330"/>
                <a:gd name="T1" fmla="*/ 342 h 342"/>
                <a:gd name="T2" fmla="*/ 114 w 330"/>
                <a:gd name="T3" fmla="*/ 324 h 342"/>
                <a:gd name="T4" fmla="*/ 108 w 330"/>
                <a:gd name="T5" fmla="*/ 300 h 342"/>
                <a:gd name="T6" fmla="*/ 114 w 330"/>
                <a:gd name="T7" fmla="*/ 282 h 342"/>
                <a:gd name="T8" fmla="*/ 102 w 330"/>
                <a:gd name="T9" fmla="*/ 264 h 342"/>
                <a:gd name="T10" fmla="*/ 90 w 330"/>
                <a:gd name="T11" fmla="*/ 228 h 342"/>
                <a:gd name="T12" fmla="*/ 12 w 330"/>
                <a:gd name="T13" fmla="*/ 174 h 342"/>
                <a:gd name="T14" fmla="*/ 18 w 330"/>
                <a:gd name="T15" fmla="*/ 120 h 342"/>
                <a:gd name="T16" fmla="*/ 0 w 330"/>
                <a:gd name="T17" fmla="*/ 108 h 342"/>
                <a:gd name="T18" fmla="*/ 12 w 330"/>
                <a:gd name="T19" fmla="*/ 84 h 342"/>
                <a:gd name="T20" fmla="*/ 36 w 330"/>
                <a:gd name="T21" fmla="*/ 72 h 342"/>
                <a:gd name="T22" fmla="*/ 36 w 330"/>
                <a:gd name="T23" fmla="*/ 24 h 342"/>
                <a:gd name="T24" fmla="*/ 42 w 330"/>
                <a:gd name="T25" fmla="*/ 18 h 342"/>
                <a:gd name="T26" fmla="*/ 60 w 330"/>
                <a:gd name="T27" fmla="*/ 24 h 342"/>
                <a:gd name="T28" fmla="*/ 114 w 330"/>
                <a:gd name="T29" fmla="*/ 0 h 342"/>
                <a:gd name="T30" fmla="*/ 108 w 330"/>
                <a:gd name="T31" fmla="*/ 24 h 342"/>
                <a:gd name="T32" fmla="*/ 138 w 330"/>
                <a:gd name="T33" fmla="*/ 30 h 342"/>
                <a:gd name="T34" fmla="*/ 150 w 330"/>
                <a:gd name="T35" fmla="*/ 42 h 342"/>
                <a:gd name="T36" fmla="*/ 264 w 330"/>
                <a:gd name="T37" fmla="*/ 66 h 342"/>
                <a:gd name="T38" fmla="*/ 282 w 330"/>
                <a:gd name="T39" fmla="*/ 84 h 342"/>
                <a:gd name="T40" fmla="*/ 276 w 330"/>
                <a:gd name="T41" fmla="*/ 108 h 342"/>
                <a:gd name="T42" fmla="*/ 288 w 330"/>
                <a:gd name="T43" fmla="*/ 108 h 342"/>
                <a:gd name="T44" fmla="*/ 288 w 330"/>
                <a:gd name="T45" fmla="*/ 126 h 342"/>
                <a:gd name="T46" fmla="*/ 300 w 330"/>
                <a:gd name="T47" fmla="*/ 126 h 342"/>
                <a:gd name="T48" fmla="*/ 276 w 330"/>
                <a:gd name="T49" fmla="*/ 162 h 342"/>
                <a:gd name="T50" fmla="*/ 282 w 330"/>
                <a:gd name="T51" fmla="*/ 174 h 342"/>
                <a:gd name="T52" fmla="*/ 330 w 330"/>
                <a:gd name="T53" fmla="*/ 114 h 342"/>
                <a:gd name="T54" fmla="*/ 300 w 330"/>
                <a:gd name="T55" fmla="*/ 210 h 342"/>
                <a:gd name="T56" fmla="*/ 294 w 330"/>
                <a:gd name="T57" fmla="*/ 270 h 342"/>
                <a:gd name="T58" fmla="*/ 300 w 330"/>
                <a:gd name="T59" fmla="*/ 330 h 342"/>
                <a:gd name="T60" fmla="*/ 150 w 330"/>
                <a:gd name="T61" fmla="*/ 342 h 342"/>
                <a:gd name="T62" fmla="*/ 138 w 330"/>
                <a:gd name="T63" fmla="*/ 342 h 34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42"/>
                <a:gd name="T98" fmla="*/ 330 w 330"/>
                <a:gd name="T99" fmla="*/ 342 h 34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42">
                  <a:moveTo>
                    <a:pt x="138" y="342"/>
                  </a:moveTo>
                  <a:lnTo>
                    <a:pt x="114" y="324"/>
                  </a:lnTo>
                  <a:lnTo>
                    <a:pt x="108" y="300"/>
                  </a:lnTo>
                  <a:lnTo>
                    <a:pt x="114" y="282"/>
                  </a:lnTo>
                  <a:lnTo>
                    <a:pt x="102" y="264"/>
                  </a:lnTo>
                  <a:lnTo>
                    <a:pt x="90" y="228"/>
                  </a:lnTo>
                  <a:lnTo>
                    <a:pt x="12" y="174"/>
                  </a:lnTo>
                  <a:lnTo>
                    <a:pt x="18" y="120"/>
                  </a:lnTo>
                  <a:lnTo>
                    <a:pt x="0" y="108"/>
                  </a:lnTo>
                  <a:lnTo>
                    <a:pt x="12" y="84"/>
                  </a:lnTo>
                  <a:lnTo>
                    <a:pt x="36" y="72"/>
                  </a:lnTo>
                  <a:lnTo>
                    <a:pt x="36" y="24"/>
                  </a:lnTo>
                  <a:lnTo>
                    <a:pt x="42" y="18"/>
                  </a:lnTo>
                  <a:lnTo>
                    <a:pt x="60" y="24"/>
                  </a:lnTo>
                  <a:lnTo>
                    <a:pt x="114" y="0"/>
                  </a:lnTo>
                  <a:lnTo>
                    <a:pt x="108" y="24"/>
                  </a:lnTo>
                  <a:lnTo>
                    <a:pt x="138" y="30"/>
                  </a:lnTo>
                  <a:lnTo>
                    <a:pt x="150" y="42"/>
                  </a:lnTo>
                  <a:lnTo>
                    <a:pt x="264" y="66"/>
                  </a:lnTo>
                  <a:lnTo>
                    <a:pt x="282" y="84"/>
                  </a:lnTo>
                  <a:lnTo>
                    <a:pt x="276" y="108"/>
                  </a:lnTo>
                  <a:lnTo>
                    <a:pt x="288" y="108"/>
                  </a:lnTo>
                  <a:lnTo>
                    <a:pt x="288" y="126"/>
                  </a:lnTo>
                  <a:lnTo>
                    <a:pt x="300" y="126"/>
                  </a:lnTo>
                  <a:lnTo>
                    <a:pt x="276" y="162"/>
                  </a:lnTo>
                  <a:lnTo>
                    <a:pt x="282" y="174"/>
                  </a:lnTo>
                  <a:lnTo>
                    <a:pt x="330" y="114"/>
                  </a:lnTo>
                  <a:lnTo>
                    <a:pt x="300" y="210"/>
                  </a:lnTo>
                  <a:lnTo>
                    <a:pt x="294" y="270"/>
                  </a:lnTo>
                  <a:lnTo>
                    <a:pt x="300" y="330"/>
                  </a:lnTo>
                  <a:lnTo>
                    <a:pt x="150" y="342"/>
                  </a:lnTo>
                  <a:lnTo>
                    <a:pt x="138" y="342"/>
                  </a:lnTo>
                  <a:close/>
                </a:path>
              </a:pathLst>
            </a:custGeom>
            <a:solidFill>
              <a:srgbClr val="E8D898"/>
            </a:solidFill>
            <a:ln w="9525">
              <a:solidFill>
                <a:srgbClr val="E8D898"/>
              </a:solidFill>
              <a:prstDash val="solid"/>
              <a:round/>
              <a:headEnd/>
              <a:tailEnd/>
            </a:ln>
          </p:spPr>
          <p:txBody>
            <a:bodyPr/>
            <a:lstStyle/>
            <a:p>
              <a:endParaRPr lang="en-US"/>
            </a:p>
          </p:txBody>
        </p:sp>
        <p:sp>
          <p:nvSpPr>
            <p:cNvPr id="2172" name="Freeform 623"/>
            <p:cNvSpPr>
              <a:spLocks/>
            </p:cNvSpPr>
            <p:nvPr/>
          </p:nvSpPr>
          <p:spPr bwMode="auto">
            <a:xfrm>
              <a:off x="3081" y="1512"/>
              <a:ext cx="330" cy="348"/>
            </a:xfrm>
            <a:custGeom>
              <a:avLst/>
              <a:gdLst>
                <a:gd name="T0" fmla="*/ 138 w 330"/>
                <a:gd name="T1" fmla="*/ 342 h 348"/>
                <a:gd name="T2" fmla="*/ 114 w 330"/>
                <a:gd name="T3" fmla="*/ 324 h 348"/>
                <a:gd name="T4" fmla="*/ 108 w 330"/>
                <a:gd name="T5" fmla="*/ 300 h 348"/>
                <a:gd name="T6" fmla="*/ 114 w 330"/>
                <a:gd name="T7" fmla="*/ 282 h 348"/>
                <a:gd name="T8" fmla="*/ 102 w 330"/>
                <a:gd name="T9" fmla="*/ 264 h 348"/>
                <a:gd name="T10" fmla="*/ 90 w 330"/>
                <a:gd name="T11" fmla="*/ 228 h 348"/>
                <a:gd name="T12" fmla="*/ 12 w 330"/>
                <a:gd name="T13" fmla="*/ 174 h 348"/>
                <a:gd name="T14" fmla="*/ 18 w 330"/>
                <a:gd name="T15" fmla="*/ 120 h 348"/>
                <a:gd name="T16" fmla="*/ 0 w 330"/>
                <a:gd name="T17" fmla="*/ 108 h 348"/>
                <a:gd name="T18" fmla="*/ 12 w 330"/>
                <a:gd name="T19" fmla="*/ 84 h 348"/>
                <a:gd name="T20" fmla="*/ 36 w 330"/>
                <a:gd name="T21" fmla="*/ 72 h 348"/>
                <a:gd name="T22" fmla="*/ 36 w 330"/>
                <a:gd name="T23" fmla="*/ 24 h 348"/>
                <a:gd name="T24" fmla="*/ 42 w 330"/>
                <a:gd name="T25" fmla="*/ 18 h 348"/>
                <a:gd name="T26" fmla="*/ 60 w 330"/>
                <a:gd name="T27" fmla="*/ 24 h 348"/>
                <a:gd name="T28" fmla="*/ 114 w 330"/>
                <a:gd name="T29" fmla="*/ 0 h 348"/>
                <a:gd name="T30" fmla="*/ 108 w 330"/>
                <a:gd name="T31" fmla="*/ 24 h 348"/>
                <a:gd name="T32" fmla="*/ 138 w 330"/>
                <a:gd name="T33" fmla="*/ 30 h 348"/>
                <a:gd name="T34" fmla="*/ 150 w 330"/>
                <a:gd name="T35" fmla="*/ 42 h 348"/>
                <a:gd name="T36" fmla="*/ 264 w 330"/>
                <a:gd name="T37" fmla="*/ 66 h 348"/>
                <a:gd name="T38" fmla="*/ 282 w 330"/>
                <a:gd name="T39" fmla="*/ 84 h 348"/>
                <a:gd name="T40" fmla="*/ 276 w 330"/>
                <a:gd name="T41" fmla="*/ 108 h 348"/>
                <a:gd name="T42" fmla="*/ 288 w 330"/>
                <a:gd name="T43" fmla="*/ 108 h 348"/>
                <a:gd name="T44" fmla="*/ 288 w 330"/>
                <a:gd name="T45" fmla="*/ 126 h 348"/>
                <a:gd name="T46" fmla="*/ 300 w 330"/>
                <a:gd name="T47" fmla="*/ 126 h 348"/>
                <a:gd name="T48" fmla="*/ 276 w 330"/>
                <a:gd name="T49" fmla="*/ 162 h 348"/>
                <a:gd name="T50" fmla="*/ 282 w 330"/>
                <a:gd name="T51" fmla="*/ 174 h 348"/>
                <a:gd name="T52" fmla="*/ 330 w 330"/>
                <a:gd name="T53" fmla="*/ 114 h 348"/>
                <a:gd name="T54" fmla="*/ 300 w 330"/>
                <a:gd name="T55" fmla="*/ 210 h 348"/>
                <a:gd name="T56" fmla="*/ 294 w 330"/>
                <a:gd name="T57" fmla="*/ 270 h 348"/>
                <a:gd name="T58" fmla="*/ 300 w 330"/>
                <a:gd name="T59" fmla="*/ 330 h 348"/>
                <a:gd name="T60" fmla="*/ 150 w 330"/>
                <a:gd name="T61" fmla="*/ 342 h 348"/>
                <a:gd name="T62" fmla="*/ 138 w 330"/>
                <a:gd name="T63" fmla="*/ 342 h 348"/>
                <a:gd name="T64" fmla="*/ 138 w 330"/>
                <a:gd name="T65" fmla="*/ 348 h 34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48"/>
                <a:gd name="T101" fmla="*/ 330 w 330"/>
                <a:gd name="T102" fmla="*/ 348 h 34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48">
                  <a:moveTo>
                    <a:pt x="138" y="342"/>
                  </a:moveTo>
                  <a:lnTo>
                    <a:pt x="114" y="324"/>
                  </a:lnTo>
                  <a:lnTo>
                    <a:pt x="108" y="300"/>
                  </a:lnTo>
                  <a:lnTo>
                    <a:pt x="114" y="282"/>
                  </a:lnTo>
                  <a:lnTo>
                    <a:pt x="102" y="264"/>
                  </a:lnTo>
                  <a:lnTo>
                    <a:pt x="90" y="228"/>
                  </a:lnTo>
                  <a:lnTo>
                    <a:pt x="12" y="174"/>
                  </a:lnTo>
                  <a:lnTo>
                    <a:pt x="18" y="120"/>
                  </a:lnTo>
                  <a:lnTo>
                    <a:pt x="0" y="108"/>
                  </a:lnTo>
                  <a:lnTo>
                    <a:pt x="12" y="84"/>
                  </a:lnTo>
                  <a:lnTo>
                    <a:pt x="36" y="72"/>
                  </a:lnTo>
                  <a:lnTo>
                    <a:pt x="36" y="24"/>
                  </a:lnTo>
                  <a:lnTo>
                    <a:pt x="42" y="18"/>
                  </a:lnTo>
                  <a:lnTo>
                    <a:pt x="60" y="24"/>
                  </a:lnTo>
                  <a:lnTo>
                    <a:pt x="114" y="0"/>
                  </a:lnTo>
                  <a:lnTo>
                    <a:pt x="108" y="24"/>
                  </a:lnTo>
                  <a:lnTo>
                    <a:pt x="138" y="30"/>
                  </a:lnTo>
                  <a:lnTo>
                    <a:pt x="150" y="42"/>
                  </a:lnTo>
                  <a:lnTo>
                    <a:pt x="264" y="66"/>
                  </a:lnTo>
                  <a:lnTo>
                    <a:pt x="282" y="84"/>
                  </a:lnTo>
                  <a:lnTo>
                    <a:pt x="276" y="108"/>
                  </a:lnTo>
                  <a:lnTo>
                    <a:pt x="288" y="108"/>
                  </a:lnTo>
                  <a:lnTo>
                    <a:pt x="288" y="126"/>
                  </a:lnTo>
                  <a:lnTo>
                    <a:pt x="300" y="126"/>
                  </a:lnTo>
                  <a:lnTo>
                    <a:pt x="276" y="162"/>
                  </a:lnTo>
                  <a:lnTo>
                    <a:pt x="282" y="174"/>
                  </a:lnTo>
                  <a:lnTo>
                    <a:pt x="330" y="114"/>
                  </a:lnTo>
                  <a:lnTo>
                    <a:pt x="300" y="210"/>
                  </a:lnTo>
                  <a:lnTo>
                    <a:pt x="294" y="270"/>
                  </a:lnTo>
                  <a:lnTo>
                    <a:pt x="300" y="330"/>
                  </a:lnTo>
                  <a:lnTo>
                    <a:pt x="150" y="342"/>
                  </a:lnTo>
                  <a:lnTo>
                    <a:pt x="138" y="342"/>
                  </a:lnTo>
                  <a:lnTo>
                    <a:pt x="138" y="348"/>
                  </a:lnTo>
                </a:path>
              </a:pathLst>
            </a:custGeom>
            <a:noFill/>
            <a:ln w="9525">
              <a:solidFill>
                <a:srgbClr val="000000"/>
              </a:solidFill>
              <a:prstDash val="solid"/>
              <a:round/>
              <a:headEnd/>
              <a:tailEnd/>
            </a:ln>
          </p:spPr>
          <p:txBody>
            <a:bodyPr/>
            <a:lstStyle/>
            <a:p>
              <a:endParaRPr lang="en-US"/>
            </a:p>
          </p:txBody>
        </p:sp>
        <p:sp>
          <p:nvSpPr>
            <p:cNvPr id="2173" name="Freeform 624"/>
            <p:cNvSpPr>
              <a:spLocks/>
            </p:cNvSpPr>
            <p:nvPr/>
          </p:nvSpPr>
          <p:spPr bwMode="auto">
            <a:xfrm>
              <a:off x="2037" y="1602"/>
              <a:ext cx="432" cy="354"/>
            </a:xfrm>
            <a:custGeom>
              <a:avLst/>
              <a:gdLst>
                <a:gd name="T0" fmla="*/ 420 w 432"/>
                <a:gd name="T1" fmla="*/ 204 h 354"/>
                <a:gd name="T2" fmla="*/ 408 w 432"/>
                <a:gd name="T3" fmla="*/ 354 h 354"/>
                <a:gd name="T4" fmla="*/ 114 w 432"/>
                <a:gd name="T5" fmla="*/ 324 h 354"/>
                <a:gd name="T6" fmla="*/ 0 w 432"/>
                <a:gd name="T7" fmla="*/ 306 h 354"/>
                <a:gd name="T8" fmla="*/ 12 w 432"/>
                <a:gd name="T9" fmla="*/ 228 h 354"/>
                <a:gd name="T10" fmla="*/ 42 w 432"/>
                <a:gd name="T11" fmla="*/ 36 h 354"/>
                <a:gd name="T12" fmla="*/ 48 w 432"/>
                <a:gd name="T13" fmla="*/ 0 h 354"/>
                <a:gd name="T14" fmla="*/ 432 w 432"/>
                <a:gd name="T15" fmla="*/ 48 h 354"/>
                <a:gd name="T16" fmla="*/ 420 w 432"/>
                <a:gd name="T17" fmla="*/ 162 h 354"/>
                <a:gd name="T18" fmla="*/ 420 w 432"/>
                <a:gd name="T19" fmla="*/ 204 h 3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2"/>
                <a:gd name="T31" fmla="*/ 0 h 354"/>
                <a:gd name="T32" fmla="*/ 432 w 432"/>
                <a:gd name="T33" fmla="*/ 354 h 3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2" h="354">
                  <a:moveTo>
                    <a:pt x="420" y="204"/>
                  </a:moveTo>
                  <a:lnTo>
                    <a:pt x="408" y="354"/>
                  </a:lnTo>
                  <a:lnTo>
                    <a:pt x="114" y="324"/>
                  </a:lnTo>
                  <a:lnTo>
                    <a:pt x="0" y="306"/>
                  </a:lnTo>
                  <a:lnTo>
                    <a:pt x="12" y="228"/>
                  </a:lnTo>
                  <a:lnTo>
                    <a:pt x="42" y="36"/>
                  </a:lnTo>
                  <a:lnTo>
                    <a:pt x="48" y="0"/>
                  </a:lnTo>
                  <a:lnTo>
                    <a:pt x="432" y="48"/>
                  </a:lnTo>
                  <a:lnTo>
                    <a:pt x="420" y="162"/>
                  </a:lnTo>
                  <a:lnTo>
                    <a:pt x="420" y="204"/>
                  </a:lnTo>
                  <a:close/>
                </a:path>
              </a:pathLst>
            </a:custGeom>
            <a:solidFill>
              <a:srgbClr val="E8D898"/>
            </a:solidFill>
            <a:ln w="9525">
              <a:solidFill>
                <a:srgbClr val="E8D898"/>
              </a:solidFill>
              <a:prstDash val="solid"/>
              <a:round/>
              <a:headEnd/>
              <a:tailEnd/>
            </a:ln>
          </p:spPr>
          <p:txBody>
            <a:bodyPr/>
            <a:lstStyle/>
            <a:p>
              <a:endParaRPr lang="en-US"/>
            </a:p>
          </p:txBody>
        </p:sp>
        <p:sp>
          <p:nvSpPr>
            <p:cNvPr id="2174" name="Freeform 625"/>
            <p:cNvSpPr>
              <a:spLocks/>
            </p:cNvSpPr>
            <p:nvPr/>
          </p:nvSpPr>
          <p:spPr bwMode="auto">
            <a:xfrm>
              <a:off x="2037" y="1602"/>
              <a:ext cx="432" cy="354"/>
            </a:xfrm>
            <a:custGeom>
              <a:avLst/>
              <a:gdLst>
                <a:gd name="T0" fmla="*/ 420 w 432"/>
                <a:gd name="T1" fmla="*/ 204 h 354"/>
                <a:gd name="T2" fmla="*/ 408 w 432"/>
                <a:gd name="T3" fmla="*/ 354 h 354"/>
                <a:gd name="T4" fmla="*/ 114 w 432"/>
                <a:gd name="T5" fmla="*/ 324 h 354"/>
                <a:gd name="T6" fmla="*/ 0 w 432"/>
                <a:gd name="T7" fmla="*/ 306 h 354"/>
                <a:gd name="T8" fmla="*/ 12 w 432"/>
                <a:gd name="T9" fmla="*/ 228 h 354"/>
                <a:gd name="T10" fmla="*/ 42 w 432"/>
                <a:gd name="T11" fmla="*/ 36 h 354"/>
                <a:gd name="T12" fmla="*/ 48 w 432"/>
                <a:gd name="T13" fmla="*/ 0 h 354"/>
                <a:gd name="T14" fmla="*/ 432 w 432"/>
                <a:gd name="T15" fmla="*/ 48 h 354"/>
                <a:gd name="T16" fmla="*/ 420 w 432"/>
                <a:gd name="T17" fmla="*/ 162 h 354"/>
                <a:gd name="T18" fmla="*/ 420 w 432"/>
                <a:gd name="T19" fmla="*/ 204 h 354"/>
                <a:gd name="T20" fmla="*/ 420 w 432"/>
                <a:gd name="T21" fmla="*/ 210 h 3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32"/>
                <a:gd name="T34" fmla="*/ 0 h 354"/>
                <a:gd name="T35" fmla="*/ 432 w 432"/>
                <a:gd name="T36" fmla="*/ 354 h 3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32" h="354">
                  <a:moveTo>
                    <a:pt x="420" y="204"/>
                  </a:moveTo>
                  <a:lnTo>
                    <a:pt x="408" y="354"/>
                  </a:lnTo>
                  <a:lnTo>
                    <a:pt x="114" y="324"/>
                  </a:lnTo>
                  <a:lnTo>
                    <a:pt x="0" y="306"/>
                  </a:lnTo>
                  <a:lnTo>
                    <a:pt x="12" y="228"/>
                  </a:lnTo>
                  <a:lnTo>
                    <a:pt x="42" y="36"/>
                  </a:lnTo>
                  <a:lnTo>
                    <a:pt x="48" y="0"/>
                  </a:lnTo>
                  <a:lnTo>
                    <a:pt x="432" y="48"/>
                  </a:lnTo>
                  <a:lnTo>
                    <a:pt x="420" y="162"/>
                  </a:lnTo>
                  <a:lnTo>
                    <a:pt x="420" y="204"/>
                  </a:lnTo>
                  <a:lnTo>
                    <a:pt x="420" y="210"/>
                  </a:lnTo>
                </a:path>
              </a:pathLst>
            </a:custGeom>
            <a:noFill/>
            <a:ln w="9525">
              <a:solidFill>
                <a:srgbClr val="000000"/>
              </a:solidFill>
              <a:prstDash val="solid"/>
              <a:round/>
              <a:headEnd/>
              <a:tailEnd/>
            </a:ln>
          </p:spPr>
          <p:txBody>
            <a:bodyPr/>
            <a:lstStyle/>
            <a:p>
              <a:endParaRPr lang="en-US"/>
            </a:p>
          </p:txBody>
        </p:sp>
      </p:grpSp>
      <p:sp>
        <p:nvSpPr>
          <p:cNvPr id="2051" name="Text Box 248"/>
          <p:cNvSpPr txBox="1">
            <a:spLocks noChangeArrowheads="1"/>
          </p:cNvSpPr>
          <p:nvPr/>
        </p:nvSpPr>
        <p:spPr bwMode="auto">
          <a:xfrm>
            <a:off x="4038600" y="1219200"/>
            <a:ext cx="1054100" cy="457200"/>
          </a:xfrm>
          <a:prstGeom prst="rect">
            <a:avLst/>
          </a:prstGeom>
          <a:noFill/>
          <a:ln w="9525" algn="ctr">
            <a:noFill/>
            <a:miter lim="800000"/>
            <a:headEnd/>
            <a:tailEnd/>
          </a:ln>
        </p:spPr>
        <p:txBody>
          <a:bodyPr wrap="none">
            <a:spAutoFit/>
          </a:bodyPr>
          <a:lstStyle/>
          <a:p>
            <a:r>
              <a:rPr lang="en-US" sz="2400" b="1">
                <a:solidFill>
                  <a:srgbClr val="FF9900"/>
                </a:solidFill>
                <a:latin typeface="Verdana" pitchFamily="34" charset="0"/>
              </a:rPr>
              <a:t>1994</a:t>
            </a:r>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7835" y="6629400"/>
            <a:ext cx="10082172" cy="159336"/>
          </a:xfrm>
          <a:prstGeom prst="rect">
            <a:avLst/>
          </a:prstGeom>
        </p:spPr>
      </p:pic>
      <p:grpSp>
        <p:nvGrpSpPr>
          <p:cNvPr id="2" name="Group 1"/>
          <p:cNvGrpSpPr/>
          <p:nvPr/>
        </p:nvGrpSpPr>
        <p:grpSpPr>
          <a:xfrm rot="21288229">
            <a:off x="963742" y="2139570"/>
            <a:ext cx="7216514" cy="2578860"/>
            <a:chOff x="1019439" y="2246243"/>
            <a:chExt cx="7216514" cy="2578857"/>
          </a:xfrm>
        </p:grpSpPr>
        <p:grpSp>
          <p:nvGrpSpPr>
            <p:cNvPr id="7" name="Group 6"/>
            <p:cNvGrpSpPr/>
            <p:nvPr/>
          </p:nvGrpSpPr>
          <p:grpSpPr>
            <a:xfrm>
              <a:off x="1106900" y="2292873"/>
              <a:ext cx="7129053" cy="2532227"/>
              <a:chOff x="1251284" y="2378476"/>
              <a:chExt cx="7129053" cy="2456925"/>
            </a:xfrm>
          </p:grpSpPr>
          <p:grpSp>
            <p:nvGrpSpPr>
              <p:cNvPr id="12" name="Group 11"/>
              <p:cNvGrpSpPr/>
              <p:nvPr/>
            </p:nvGrpSpPr>
            <p:grpSpPr>
              <a:xfrm>
                <a:off x="1251284" y="3561347"/>
                <a:ext cx="6472989" cy="1274054"/>
                <a:chOff x="1275347" y="3056021"/>
                <a:chExt cx="6472989" cy="1274054"/>
              </a:xfrm>
            </p:grpSpPr>
            <p:sp>
              <p:nvSpPr>
                <p:cNvPr id="13" name="Rectangle 12"/>
                <p:cNvSpPr/>
                <p:nvPr/>
              </p:nvSpPr>
              <p:spPr>
                <a:xfrm>
                  <a:off x="1275347" y="3056021"/>
                  <a:ext cx="6472989" cy="397042"/>
                </a:xfrm>
                <a:prstGeom prst="rect">
                  <a:avLst/>
                </a:prstGeom>
                <a:solidFill>
                  <a:srgbClr val="2B65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4" name="Isosceles Triangle 13"/>
                <p:cNvSpPr/>
                <p:nvPr/>
              </p:nvSpPr>
              <p:spPr>
                <a:xfrm rot="311771">
                  <a:off x="3963048" y="3463801"/>
                  <a:ext cx="1106906" cy="866274"/>
                </a:xfrm>
                <a:prstGeom prst="triangle">
                  <a:avLst/>
                </a:prstGeom>
                <a:solidFill>
                  <a:srgbClr val="2B65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sp>
            <p:nvSpPr>
              <p:cNvPr id="5" name="Pentagon 4"/>
              <p:cNvSpPr/>
              <p:nvPr/>
            </p:nvSpPr>
            <p:spPr>
              <a:xfrm>
                <a:off x="6376742" y="2378476"/>
                <a:ext cx="2003595" cy="1186824"/>
              </a:xfrm>
              <a:prstGeom prst="homePlate">
                <a:avLst>
                  <a:gd name="adj" fmla="val 65879"/>
                </a:avLst>
              </a:prstGeom>
              <a:solidFill>
                <a:schemeClr val="bg2">
                  <a:lumMod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r>
                  <a:rPr kumimoji="0" lang="en-US" sz="1900" b="0" i="0" u="non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HIGH Blood Glucose</a:t>
                </a:r>
              </a:p>
            </p:txBody>
          </p:sp>
        </p:grpSp>
        <p:grpSp>
          <p:nvGrpSpPr>
            <p:cNvPr id="17" name="Group 16"/>
            <p:cNvGrpSpPr/>
            <p:nvPr/>
          </p:nvGrpSpPr>
          <p:grpSpPr>
            <a:xfrm>
              <a:off x="1334128" y="2246243"/>
              <a:ext cx="640081" cy="640081"/>
              <a:chOff x="2730843" y="3534032"/>
              <a:chExt cx="1005840" cy="1005840"/>
            </a:xfrm>
          </p:grpSpPr>
          <p:cxnSp>
            <p:nvCxnSpPr>
              <p:cNvPr id="18" name="Straight Connector 17"/>
              <p:cNvCxnSpPr/>
              <p:nvPr/>
            </p:nvCxnSpPr>
            <p:spPr>
              <a:xfrm flipH="1">
                <a:off x="2804494" y="3779811"/>
                <a:ext cx="858539" cy="51427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19" name="Straight Connector 18"/>
              <p:cNvCxnSpPr>
                <a:stCxn id="25" idx="0"/>
                <a:endCxn id="25" idx="4"/>
              </p:cNvCxnSpPr>
              <p:nvPr/>
            </p:nvCxnSpPr>
            <p:spPr>
              <a:xfrm>
                <a:off x="3233763" y="3534032"/>
                <a:ext cx="0" cy="1005840"/>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24" name="Straight Connector 23"/>
              <p:cNvCxnSpPr/>
              <p:nvPr/>
            </p:nvCxnSpPr>
            <p:spPr>
              <a:xfrm>
                <a:off x="2804494" y="3779811"/>
                <a:ext cx="858538" cy="51427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25" name="Oval 24"/>
              <p:cNvSpPr/>
              <p:nvPr/>
            </p:nvSpPr>
            <p:spPr>
              <a:xfrm>
                <a:off x="2730843" y="3534032"/>
                <a:ext cx="1005840" cy="1005840"/>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26" name="Oval 25"/>
              <p:cNvSpPr/>
              <p:nvPr/>
            </p:nvSpPr>
            <p:spPr>
              <a:xfrm>
                <a:off x="3116376" y="3935145"/>
                <a:ext cx="228600" cy="228600"/>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27" name="Group 26"/>
            <p:cNvGrpSpPr/>
            <p:nvPr/>
          </p:nvGrpSpPr>
          <p:grpSpPr>
            <a:xfrm>
              <a:off x="1674621" y="2838614"/>
              <a:ext cx="640080" cy="640080"/>
              <a:chOff x="2730843" y="3534032"/>
              <a:chExt cx="1005840" cy="1005840"/>
            </a:xfrm>
          </p:grpSpPr>
          <p:cxnSp>
            <p:nvCxnSpPr>
              <p:cNvPr id="28" name="Straight Connector 27"/>
              <p:cNvCxnSpPr/>
              <p:nvPr/>
            </p:nvCxnSpPr>
            <p:spPr>
              <a:xfrm flipH="1">
                <a:off x="2804494" y="3779811"/>
                <a:ext cx="858539" cy="51427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29" name="Straight Connector 28"/>
              <p:cNvCxnSpPr>
                <a:stCxn id="31" idx="0"/>
                <a:endCxn id="31" idx="4"/>
              </p:cNvCxnSpPr>
              <p:nvPr/>
            </p:nvCxnSpPr>
            <p:spPr>
              <a:xfrm>
                <a:off x="3233763" y="3534032"/>
                <a:ext cx="0" cy="1005840"/>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30" name="Straight Connector 29"/>
              <p:cNvCxnSpPr/>
              <p:nvPr/>
            </p:nvCxnSpPr>
            <p:spPr>
              <a:xfrm>
                <a:off x="2804494" y="3779811"/>
                <a:ext cx="858538" cy="51427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31" name="Oval 30"/>
              <p:cNvSpPr/>
              <p:nvPr/>
            </p:nvSpPr>
            <p:spPr>
              <a:xfrm>
                <a:off x="2730843" y="3534032"/>
                <a:ext cx="1005840" cy="1005840"/>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2" name="Oval 31"/>
              <p:cNvSpPr/>
              <p:nvPr/>
            </p:nvSpPr>
            <p:spPr>
              <a:xfrm>
                <a:off x="3116376" y="3935145"/>
                <a:ext cx="228600" cy="228600"/>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33" name="Group 32"/>
            <p:cNvGrpSpPr/>
            <p:nvPr/>
          </p:nvGrpSpPr>
          <p:grpSpPr>
            <a:xfrm>
              <a:off x="1019439" y="2846564"/>
              <a:ext cx="640080" cy="640080"/>
              <a:chOff x="2730843" y="3534032"/>
              <a:chExt cx="1005840" cy="1005840"/>
            </a:xfrm>
          </p:grpSpPr>
          <p:cxnSp>
            <p:nvCxnSpPr>
              <p:cNvPr id="34" name="Straight Connector 33"/>
              <p:cNvCxnSpPr/>
              <p:nvPr/>
            </p:nvCxnSpPr>
            <p:spPr>
              <a:xfrm flipH="1">
                <a:off x="2804494" y="3779811"/>
                <a:ext cx="858539" cy="51427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35" name="Straight Connector 34"/>
              <p:cNvCxnSpPr>
                <a:stCxn id="37" idx="0"/>
                <a:endCxn id="37" idx="4"/>
              </p:cNvCxnSpPr>
              <p:nvPr/>
            </p:nvCxnSpPr>
            <p:spPr>
              <a:xfrm>
                <a:off x="3233763" y="3534032"/>
                <a:ext cx="0" cy="1005840"/>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36" name="Straight Connector 35"/>
              <p:cNvCxnSpPr/>
              <p:nvPr/>
            </p:nvCxnSpPr>
            <p:spPr>
              <a:xfrm>
                <a:off x="2804494" y="3779811"/>
                <a:ext cx="858538" cy="51427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37" name="Oval 36"/>
              <p:cNvSpPr/>
              <p:nvPr/>
            </p:nvSpPr>
            <p:spPr>
              <a:xfrm>
                <a:off x="2730843" y="3534032"/>
                <a:ext cx="1005840" cy="1005840"/>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8" name="Oval 37"/>
              <p:cNvSpPr/>
              <p:nvPr/>
            </p:nvSpPr>
            <p:spPr>
              <a:xfrm>
                <a:off x="3116376" y="3935145"/>
                <a:ext cx="228600" cy="228600"/>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grpSp>
        <p:nvGrpSpPr>
          <p:cNvPr id="8" name="Group 7">
            <a:extLst>
              <a:ext uri="{FF2B5EF4-FFF2-40B4-BE49-F238E27FC236}">
                <a16:creationId xmlns:a16="http://schemas.microsoft.com/office/drawing/2014/main" id="{31601FF2-891A-49B9-9A5C-91E78E0AF461}"/>
              </a:ext>
            </a:extLst>
          </p:cNvPr>
          <p:cNvGrpSpPr/>
          <p:nvPr/>
        </p:nvGrpSpPr>
        <p:grpSpPr>
          <a:xfrm>
            <a:off x="2294114" y="2912965"/>
            <a:ext cx="640081" cy="640082"/>
            <a:chOff x="2294114" y="2912965"/>
            <a:chExt cx="640081" cy="640082"/>
          </a:xfrm>
        </p:grpSpPr>
        <p:cxnSp>
          <p:nvCxnSpPr>
            <p:cNvPr id="100" name="Straight Connector 99"/>
            <p:cNvCxnSpPr/>
            <p:nvPr/>
          </p:nvCxnSpPr>
          <p:spPr>
            <a:xfrm rot="21288229" flipH="1">
              <a:off x="2340983" y="3069370"/>
              <a:ext cx="546344" cy="32726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101" name="Straight Connector 100"/>
            <p:cNvCxnSpPr>
              <a:stCxn id="103" idx="0"/>
              <a:endCxn id="103" idx="4"/>
            </p:cNvCxnSpPr>
            <p:nvPr/>
          </p:nvCxnSpPr>
          <p:spPr>
            <a:xfrm rot="21288229">
              <a:off x="2614155" y="2912965"/>
              <a:ext cx="0" cy="640082"/>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102" name="Straight Connector 101"/>
            <p:cNvCxnSpPr/>
            <p:nvPr/>
          </p:nvCxnSpPr>
          <p:spPr>
            <a:xfrm rot="21288229">
              <a:off x="2340983" y="3069370"/>
              <a:ext cx="546343" cy="32726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103" name="Oval 102"/>
            <p:cNvSpPr/>
            <p:nvPr/>
          </p:nvSpPr>
          <p:spPr>
            <a:xfrm rot="21288229">
              <a:off x="2294114" y="2912965"/>
              <a:ext cx="640081" cy="640082"/>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04" name="Oval 103"/>
            <p:cNvSpPr/>
            <p:nvPr/>
          </p:nvSpPr>
          <p:spPr>
            <a:xfrm rot="21288229">
              <a:off x="2540182" y="3168365"/>
              <a:ext cx="145473" cy="145473"/>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sp>
        <p:nvSpPr>
          <p:cNvPr id="87" name="TextBox 86">
            <a:extLst>
              <a:ext uri="{FF2B5EF4-FFF2-40B4-BE49-F238E27FC236}">
                <a16:creationId xmlns:a16="http://schemas.microsoft.com/office/drawing/2014/main" id="{EB8EB41D-2E04-4A6A-94DA-3D9860E49587}"/>
              </a:ext>
            </a:extLst>
          </p:cNvPr>
          <p:cNvSpPr txBox="1"/>
          <p:nvPr/>
        </p:nvSpPr>
        <p:spPr>
          <a:xfrm>
            <a:off x="3757519" y="5790950"/>
            <a:ext cx="5166519" cy="591026"/>
          </a:xfrm>
          <a:prstGeom prst="rect">
            <a:avLst/>
          </a:prstGeom>
          <a:noFill/>
        </p:spPr>
        <p:txBody>
          <a:bodyPr wrap="square" lIns="97630" tIns="48815" rIns="97630" bIns="48815" rtlCol="0">
            <a:spAutoFit/>
          </a:bodyPr>
          <a:lstStyle/>
          <a:p>
            <a:pPr marL="0" marR="0" lvl="0" indent="0" algn="r" defTabSz="976305" rtl="0" eaLnBrk="1" fontAlgn="auto" latinLnBrk="0" hangingPunct="1">
              <a:lnSpc>
                <a:spcPct val="100000"/>
              </a:lnSpc>
              <a:spcBef>
                <a:spcPts val="0"/>
              </a:spcBef>
              <a:spcAft>
                <a:spcPts val="0"/>
              </a:spcAft>
              <a:buClrTx/>
              <a:buSzTx/>
              <a:buFontTx/>
              <a:buNone/>
              <a:tabLst/>
              <a:defRPr/>
            </a:pPr>
            <a:r>
              <a:rPr lang="en-US" sz="3200" dirty="0">
                <a:solidFill>
                  <a:prstClr val="black"/>
                </a:solidFill>
                <a:latin typeface="Verdana" panose="020B0604030504040204" pitchFamily="34" charset="0"/>
                <a:ea typeface="Verdana" panose="020B0604030504040204" pitchFamily="34" charset="0"/>
                <a:cs typeface="Verdana" panose="020B0604030504040204" pitchFamily="34" charset="0"/>
              </a:rPr>
              <a:t>Feedback Mechanism</a:t>
            </a:r>
            <a:endParaRPr kumimoji="0" lang="en-US" sz="32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 name="Arc 2">
            <a:extLst>
              <a:ext uri="{FF2B5EF4-FFF2-40B4-BE49-F238E27FC236}">
                <a16:creationId xmlns:a16="http://schemas.microsoft.com/office/drawing/2014/main" id="{03B02B50-F8A6-465D-B005-10C21A299181}"/>
              </a:ext>
            </a:extLst>
          </p:cNvPr>
          <p:cNvSpPr/>
          <p:nvPr/>
        </p:nvSpPr>
        <p:spPr>
          <a:xfrm rot="21143555">
            <a:off x="1627195" y="451727"/>
            <a:ext cx="5187884" cy="3351443"/>
          </a:xfrm>
          <a:prstGeom prst="arc">
            <a:avLst>
              <a:gd name="adj1" fmla="val 18210744"/>
              <a:gd name="adj2" fmla="val 0"/>
            </a:avLst>
          </a:prstGeom>
          <a:ln>
            <a:headEnd type="triangle" w="med" len="med"/>
            <a:tailEnd type="none" w="med" len="med"/>
          </a:ln>
        </p:spPr>
        <p:style>
          <a:lnRef idx="1">
            <a:schemeClr val="dk1"/>
          </a:lnRef>
          <a:fillRef idx="0">
            <a:schemeClr val="dk1"/>
          </a:fillRef>
          <a:effectRef idx="0">
            <a:schemeClr val="dk1"/>
          </a:effectRef>
          <a:fontRef idx="minor">
            <a:schemeClr val="tx1"/>
          </a:fontRef>
        </p:style>
        <p:txBody>
          <a:bodyPr rtlCol="0" anchor="ctr"/>
          <a:lstStyle/>
          <a:p>
            <a:pPr algn="ctr"/>
            <a:endParaRPr lang="en-US">
              <a:ln w="28575">
                <a:solidFill>
                  <a:schemeClr val="tx1"/>
                </a:solidFill>
              </a:ln>
              <a:latin typeface="Verdana" panose="020B0604030504040204" pitchFamily="34" charset="0"/>
              <a:ea typeface="Verdana" panose="020B0604030504040204" pitchFamily="34" charset="0"/>
              <a:cs typeface="Verdana" panose="020B0604030504040204" pitchFamily="34" charset="0"/>
            </a:endParaRPr>
          </a:p>
        </p:txBody>
      </p:sp>
      <p:sp>
        <p:nvSpPr>
          <p:cNvPr id="6" name="TextBox 5">
            <a:extLst>
              <a:ext uri="{FF2B5EF4-FFF2-40B4-BE49-F238E27FC236}">
                <a16:creationId xmlns:a16="http://schemas.microsoft.com/office/drawing/2014/main" id="{19405E50-510D-4629-9825-0CB750BF6D27}"/>
              </a:ext>
            </a:extLst>
          </p:cNvPr>
          <p:cNvSpPr txBox="1"/>
          <p:nvPr/>
        </p:nvSpPr>
        <p:spPr>
          <a:xfrm>
            <a:off x="2966158" y="218437"/>
            <a:ext cx="2448335" cy="338554"/>
          </a:xfrm>
          <a:prstGeom prst="rect">
            <a:avLst/>
          </a:prstGeom>
          <a:noFill/>
        </p:spPr>
        <p:txBody>
          <a:bodyPr wrap="square" rtlCol="0">
            <a:spAutoFit/>
          </a:bodyPr>
          <a:lstStyle/>
          <a:p>
            <a:r>
              <a:rPr lang="en-US" sz="1600" b="1" dirty="0">
                <a:latin typeface="Verdana" panose="020B0604030504040204" pitchFamily="34" charset="0"/>
                <a:ea typeface="Verdana" panose="020B0604030504040204" pitchFamily="34" charset="0"/>
                <a:cs typeface="Verdana" panose="020B0604030504040204" pitchFamily="34" charset="0"/>
              </a:rPr>
              <a:t>Insulin Released</a:t>
            </a:r>
          </a:p>
        </p:txBody>
      </p:sp>
    </p:spTree>
    <p:extLst>
      <p:ext uri="{BB962C8B-B14F-4D97-AF65-F5344CB8AC3E}">
        <p14:creationId xmlns:p14="http://schemas.microsoft.com/office/powerpoint/2010/main" val="24001719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childTnLst>
                                </p:cTn>
                              </p:par>
                            </p:childTnLst>
                          </p:cTn>
                        </p:par>
                        <p:par>
                          <p:cTn id="14" fill="hold">
                            <p:stCondLst>
                              <p:cond delay="0"/>
                            </p:stCondLst>
                            <p:childTnLst>
                              <p:par>
                                <p:cTn id="15" presetID="1" presetClass="entr" presetSubtype="0" fill="hold" grpId="0" nodeType="afterEffect">
                                  <p:stCondLst>
                                    <p:cond delay="0"/>
                                  </p:stCondLst>
                                  <p:childTnLst>
                                    <p:set>
                                      <p:cBhvr>
                                        <p:cTn id="1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7835" y="6629400"/>
            <a:ext cx="10082172" cy="159336"/>
          </a:xfrm>
          <a:prstGeom prst="rect">
            <a:avLst/>
          </a:prstGeom>
        </p:spPr>
      </p:pic>
      <p:grpSp>
        <p:nvGrpSpPr>
          <p:cNvPr id="7" name="Group 6"/>
          <p:cNvGrpSpPr/>
          <p:nvPr/>
        </p:nvGrpSpPr>
        <p:grpSpPr>
          <a:xfrm rot="21288229">
            <a:off x="1053135" y="2182144"/>
            <a:ext cx="7129053" cy="2532230"/>
            <a:chOff x="1251284" y="2378476"/>
            <a:chExt cx="7129053" cy="2456925"/>
          </a:xfrm>
        </p:grpSpPr>
        <p:grpSp>
          <p:nvGrpSpPr>
            <p:cNvPr id="12" name="Group 11"/>
            <p:cNvGrpSpPr/>
            <p:nvPr/>
          </p:nvGrpSpPr>
          <p:grpSpPr>
            <a:xfrm>
              <a:off x="1251284" y="3561347"/>
              <a:ext cx="6472989" cy="1274054"/>
              <a:chOff x="1275347" y="3056021"/>
              <a:chExt cx="6472989" cy="1274054"/>
            </a:xfrm>
          </p:grpSpPr>
          <p:sp>
            <p:nvSpPr>
              <p:cNvPr id="13" name="Rectangle 12"/>
              <p:cNvSpPr/>
              <p:nvPr/>
            </p:nvSpPr>
            <p:spPr>
              <a:xfrm>
                <a:off x="1275347" y="3056021"/>
                <a:ext cx="6472989" cy="397042"/>
              </a:xfrm>
              <a:prstGeom prst="rect">
                <a:avLst/>
              </a:prstGeom>
              <a:solidFill>
                <a:srgbClr val="2B65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4" name="Isosceles Triangle 13"/>
              <p:cNvSpPr/>
              <p:nvPr/>
            </p:nvSpPr>
            <p:spPr>
              <a:xfrm rot="311771">
                <a:off x="3963048" y="3463801"/>
                <a:ext cx="1106906" cy="866274"/>
              </a:xfrm>
              <a:prstGeom prst="triangle">
                <a:avLst/>
              </a:prstGeom>
              <a:solidFill>
                <a:srgbClr val="2B65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sp>
          <p:nvSpPr>
            <p:cNvPr id="5" name="Pentagon 4"/>
            <p:cNvSpPr/>
            <p:nvPr/>
          </p:nvSpPr>
          <p:spPr>
            <a:xfrm>
              <a:off x="6376742" y="2378476"/>
              <a:ext cx="2003595" cy="1186824"/>
            </a:xfrm>
            <a:prstGeom prst="homePlate">
              <a:avLst>
                <a:gd name="adj" fmla="val 65879"/>
              </a:avLst>
            </a:prstGeom>
            <a:solidFill>
              <a:schemeClr val="bg2">
                <a:lumMod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r>
                <a:rPr kumimoji="0" lang="en-US" sz="1900" b="0" i="0" u="non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HIGH Blood Glucose</a:t>
              </a:r>
            </a:p>
          </p:txBody>
        </p:sp>
      </p:grpSp>
      <p:grpSp>
        <p:nvGrpSpPr>
          <p:cNvPr id="17" name="Group 16"/>
          <p:cNvGrpSpPr/>
          <p:nvPr/>
        </p:nvGrpSpPr>
        <p:grpSpPr>
          <a:xfrm rot="21288229">
            <a:off x="1201621" y="2426306"/>
            <a:ext cx="640081" cy="640082"/>
            <a:chOff x="2726994" y="3554906"/>
            <a:chExt cx="1005840" cy="1005840"/>
          </a:xfrm>
        </p:grpSpPr>
        <p:cxnSp>
          <p:nvCxnSpPr>
            <p:cNvPr id="18" name="Straight Connector 17"/>
            <p:cNvCxnSpPr/>
            <p:nvPr/>
          </p:nvCxnSpPr>
          <p:spPr>
            <a:xfrm flipH="1">
              <a:off x="2804494" y="3779811"/>
              <a:ext cx="858539" cy="51427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19" name="Straight Connector 18"/>
            <p:cNvCxnSpPr>
              <a:stCxn id="25" idx="0"/>
              <a:endCxn id="25" idx="4"/>
            </p:cNvCxnSpPr>
            <p:nvPr/>
          </p:nvCxnSpPr>
          <p:spPr>
            <a:xfrm>
              <a:off x="3184367" y="3556972"/>
              <a:ext cx="91096" cy="1001707"/>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24" name="Straight Connector 23"/>
            <p:cNvCxnSpPr/>
            <p:nvPr/>
          </p:nvCxnSpPr>
          <p:spPr>
            <a:xfrm>
              <a:off x="2804494" y="3779811"/>
              <a:ext cx="858538" cy="51427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25" name="Oval 24"/>
            <p:cNvSpPr/>
            <p:nvPr/>
          </p:nvSpPr>
          <p:spPr>
            <a:xfrm>
              <a:off x="2726994" y="3554906"/>
              <a:ext cx="1005840" cy="1005840"/>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26" name="Oval 25"/>
            <p:cNvSpPr/>
            <p:nvPr/>
          </p:nvSpPr>
          <p:spPr>
            <a:xfrm>
              <a:off x="3116376" y="3935145"/>
              <a:ext cx="228600" cy="228600"/>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27" name="Group 26"/>
          <p:cNvGrpSpPr/>
          <p:nvPr/>
        </p:nvGrpSpPr>
        <p:grpSpPr>
          <a:xfrm rot="21288229">
            <a:off x="1595600" y="2971955"/>
            <a:ext cx="640080" cy="640081"/>
            <a:chOff x="2730843" y="3534032"/>
            <a:chExt cx="1005840" cy="1005840"/>
          </a:xfrm>
        </p:grpSpPr>
        <p:cxnSp>
          <p:nvCxnSpPr>
            <p:cNvPr id="28" name="Straight Connector 27"/>
            <p:cNvCxnSpPr/>
            <p:nvPr/>
          </p:nvCxnSpPr>
          <p:spPr>
            <a:xfrm flipH="1">
              <a:off x="2804494" y="3779811"/>
              <a:ext cx="858539" cy="51427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29" name="Straight Connector 28"/>
            <p:cNvCxnSpPr>
              <a:stCxn id="31" idx="0"/>
              <a:endCxn id="31" idx="4"/>
            </p:cNvCxnSpPr>
            <p:nvPr/>
          </p:nvCxnSpPr>
          <p:spPr>
            <a:xfrm>
              <a:off x="3233763" y="3534032"/>
              <a:ext cx="0" cy="1005840"/>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30" name="Straight Connector 29"/>
            <p:cNvCxnSpPr/>
            <p:nvPr/>
          </p:nvCxnSpPr>
          <p:spPr>
            <a:xfrm>
              <a:off x="2804494" y="3779811"/>
              <a:ext cx="858538" cy="51427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31" name="Oval 30"/>
            <p:cNvSpPr/>
            <p:nvPr/>
          </p:nvSpPr>
          <p:spPr>
            <a:xfrm>
              <a:off x="2730843" y="3534032"/>
              <a:ext cx="1005840" cy="1005840"/>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2" name="Oval 31"/>
            <p:cNvSpPr/>
            <p:nvPr/>
          </p:nvSpPr>
          <p:spPr>
            <a:xfrm>
              <a:off x="3116376" y="3935145"/>
              <a:ext cx="228600" cy="228600"/>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33" name="Group 32"/>
          <p:cNvGrpSpPr/>
          <p:nvPr/>
        </p:nvGrpSpPr>
        <p:grpSpPr>
          <a:xfrm rot="21288229">
            <a:off x="943830" y="3039210"/>
            <a:ext cx="640080" cy="640081"/>
            <a:chOff x="2730843" y="3534032"/>
            <a:chExt cx="1005840" cy="1005840"/>
          </a:xfrm>
        </p:grpSpPr>
        <p:cxnSp>
          <p:nvCxnSpPr>
            <p:cNvPr id="34" name="Straight Connector 33"/>
            <p:cNvCxnSpPr/>
            <p:nvPr/>
          </p:nvCxnSpPr>
          <p:spPr>
            <a:xfrm flipH="1">
              <a:off x="2804494" y="3779811"/>
              <a:ext cx="858539" cy="51427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35" name="Straight Connector 34"/>
            <p:cNvCxnSpPr>
              <a:stCxn id="37" idx="0"/>
              <a:endCxn id="37" idx="4"/>
            </p:cNvCxnSpPr>
            <p:nvPr/>
          </p:nvCxnSpPr>
          <p:spPr>
            <a:xfrm>
              <a:off x="3233763" y="3534032"/>
              <a:ext cx="0" cy="1005840"/>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36" name="Straight Connector 35"/>
            <p:cNvCxnSpPr/>
            <p:nvPr/>
          </p:nvCxnSpPr>
          <p:spPr>
            <a:xfrm>
              <a:off x="2804494" y="3779811"/>
              <a:ext cx="858538" cy="51427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37" name="Oval 36"/>
            <p:cNvSpPr/>
            <p:nvPr/>
          </p:nvSpPr>
          <p:spPr>
            <a:xfrm>
              <a:off x="2730843" y="3534032"/>
              <a:ext cx="1005840" cy="1005840"/>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8" name="Oval 37"/>
            <p:cNvSpPr/>
            <p:nvPr/>
          </p:nvSpPr>
          <p:spPr>
            <a:xfrm>
              <a:off x="3116376" y="3935145"/>
              <a:ext cx="228600" cy="228600"/>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8" name="Group 7">
            <a:extLst>
              <a:ext uri="{FF2B5EF4-FFF2-40B4-BE49-F238E27FC236}">
                <a16:creationId xmlns:a16="http://schemas.microsoft.com/office/drawing/2014/main" id="{46A63DFD-9FB1-4FC3-950D-61416B29A9DB}"/>
              </a:ext>
            </a:extLst>
          </p:cNvPr>
          <p:cNvGrpSpPr/>
          <p:nvPr/>
        </p:nvGrpSpPr>
        <p:grpSpPr>
          <a:xfrm>
            <a:off x="2322893" y="2892241"/>
            <a:ext cx="640081" cy="640082"/>
            <a:chOff x="2294114" y="2912965"/>
            <a:chExt cx="640081" cy="640082"/>
          </a:xfrm>
        </p:grpSpPr>
        <p:cxnSp>
          <p:nvCxnSpPr>
            <p:cNvPr id="100" name="Straight Connector 99"/>
            <p:cNvCxnSpPr/>
            <p:nvPr/>
          </p:nvCxnSpPr>
          <p:spPr>
            <a:xfrm rot="21288229" flipH="1">
              <a:off x="2340983" y="3069370"/>
              <a:ext cx="546344" cy="32726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101" name="Straight Connector 100"/>
            <p:cNvCxnSpPr>
              <a:stCxn id="103" idx="0"/>
              <a:endCxn id="103" idx="4"/>
            </p:cNvCxnSpPr>
            <p:nvPr/>
          </p:nvCxnSpPr>
          <p:spPr>
            <a:xfrm rot="21288229">
              <a:off x="2614155" y="2912965"/>
              <a:ext cx="0" cy="640082"/>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102" name="Straight Connector 101"/>
            <p:cNvCxnSpPr/>
            <p:nvPr/>
          </p:nvCxnSpPr>
          <p:spPr>
            <a:xfrm rot="21288229">
              <a:off x="2340983" y="3069370"/>
              <a:ext cx="546343" cy="32726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103" name="Oval 102"/>
            <p:cNvSpPr/>
            <p:nvPr/>
          </p:nvSpPr>
          <p:spPr>
            <a:xfrm rot="21288229">
              <a:off x="2294114" y="2912965"/>
              <a:ext cx="640081" cy="640082"/>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04" name="Oval 103"/>
            <p:cNvSpPr/>
            <p:nvPr/>
          </p:nvSpPr>
          <p:spPr>
            <a:xfrm rot="21288229">
              <a:off x="2540182" y="3168365"/>
              <a:ext cx="145473" cy="145473"/>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sp>
        <p:nvSpPr>
          <p:cNvPr id="87" name="TextBox 86">
            <a:extLst>
              <a:ext uri="{FF2B5EF4-FFF2-40B4-BE49-F238E27FC236}">
                <a16:creationId xmlns:a16="http://schemas.microsoft.com/office/drawing/2014/main" id="{EB8EB41D-2E04-4A6A-94DA-3D9860E49587}"/>
              </a:ext>
            </a:extLst>
          </p:cNvPr>
          <p:cNvSpPr txBox="1"/>
          <p:nvPr/>
        </p:nvSpPr>
        <p:spPr>
          <a:xfrm>
            <a:off x="3757519" y="5790950"/>
            <a:ext cx="5166519" cy="591026"/>
          </a:xfrm>
          <a:prstGeom prst="rect">
            <a:avLst/>
          </a:prstGeom>
          <a:noFill/>
        </p:spPr>
        <p:txBody>
          <a:bodyPr wrap="square" lIns="97630" tIns="48815" rIns="97630" bIns="48815" rtlCol="0">
            <a:spAutoFit/>
          </a:bodyPr>
          <a:lstStyle/>
          <a:p>
            <a:pPr marL="0" marR="0" lvl="0" indent="0" algn="r" defTabSz="976305" rtl="0" eaLnBrk="1" fontAlgn="auto" latinLnBrk="0" hangingPunct="1">
              <a:lnSpc>
                <a:spcPct val="100000"/>
              </a:lnSpc>
              <a:spcBef>
                <a:spcPts val="0"/>
              </a:spcBef>
              <a:spcAft>
                <a:spcPts val="0"/>
              </a:spcAft>
              <a:buClrTx/>
              <a:buSzTx/>
              <a:buFontTx/>
              <a:buNone/>
              <a:tabLst/>
              <a:defRPr/>
            </a:pPr>
            <a:r>
              <a:rPr lang="en-US" sz="3200" dirty="0">
                <a:solidFill>
                  <a:prstClr val="black"/>
                </a:solidFill>
                <a:latin typeface="Verdana" panose="020B0604030504040204" pitchFamily="34" charset="0"/>
                <a:ea typeface="Verdana" panose="020B0604030504040204" pitchFamily="34" charset="0"/>
                <a:cs typeface="Verdana" panose="020B0604030504040204" pitchFamily="34" charset="0"/>
              </a:rPr>
              <a:t>Feedback Mechanism</a:t>
            </a:r>
            <a:endParaRPr kumimoji="0" lang="en-US" sz="32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 name="Arc 2">
            <a:extLst>
              <a:ext uri="{FF2B5EF4-FFF2-40B4-BE49-F238E27FC236}">
                <a16:creationId xmlns:a16="http://schemas.microsoft.com/office/drawing/2014/main" id="{03B02B50-F8A6-465D-B005-10C21A299181}"/>
              </a:ext>
            </a:extLst>
          </p:cNvPr>
          <p:cNvSpPr/>
          <p:nvPr/>
        </p:nvSpPr>
        <p:spPr>
          <a:xfrm rot="21143555">
            <a:off x="1627195" y="451727"/>
            <a:ext cx="5187884" cy="3351443"/>
          </a:xfrm>
          <a:prstGeom prst="arc">
            <a:avLst>
              <a:gd name="adj1" fmla="val 18210744"/>
              <a:gd name="adj2" fmla="val 0"/>
            </a:avLst>
          </a:prstGeom>
          <a:ln>
            <a:headEnd type="triangle" w="med" len="med"/>
            <a:tailEnd type="none" w="med" len="med"/>
          </a:ln>
        </p:spPr>
        <p:style>
          <a:lnRef idx="1">
            <a:schemeClr val="dk1"/>
          </a:lnRef>
          <a:fillRef idx="0">
            <a:schemeClr val="dk1"/>
          </a:fillRef>
          <a:effectRef idx="0">
            <a:schemeClr val="dk1"/>
          </a:effectRef>
          <a:fontRef idx="minor">
            <a:schemeClr val="tx1"/>
          </a:fontRef>
        </p:style>
        <p:txBody>
          <a:bodyPr rtlCol="0" anchor="ctr"/>
          <a:lstStyle/>
          <a:p>
            <a:pPr algn="ctr"/>
            <a:endParaRPr lang="en-US">
              <a:ln w="28575">
                <a:solidFill>
                  <a:schemeClr val="tx1"/>
                </a:solidFill>
              </a:ln>
              <a:latin typeface="Verdana" panose="020B0604030504040204" pitchFamily="34" charset="0"/>
              <a:ea typeface="Verdana" panose="020B0604030504040204" pitchFamily="34" charset="0"/>
              <a:cs typeface="Verdana" panose="020B0604030504040204" pitchFamily="34" charset="0"/>
            </a:endParaRPr>
          </a:p>
        </p:txBody>
      </p:sp>
      <p:sp>
        <p:nvSpPr>
          <p:cNvPr id="88" name="Arc 87">
            <a:extLst>
              <a:ext uri="{FF2B5EF4-FFF2-40B4-BE49-F238E27FC236}">
                <a16:creationId xmlns:a16="http://schemas.microsoft.com/office/drawing/2014/main" id="{AD99DE57-49ED-4401-92E1-E1D5898D0962}"/>
              </a:ext>
            </a:extLst>
          </p:cNvPr>
          <p:cNvSpPr/>
          <p:nvPr/>
        </p:nvSpPr>
        <p:spPr>
          <a:xfrm rot="16688140">
            <a:off x="615915" y="1411992"/>
            <a:ext cx="5187884" cy="3351443"/>
          </a:xfrm>
          <a:prstGeom prst="arc">
            <a:avLst>
              <a:gd name="adj1" fmla="val 18184337"/>
              <a:gd name="adj2" fmla="val 20804273"/>
            </a:avLst>
          </a:prstGeom>
          <a:ln>
            <a:headEnd type="triangle" w="med" len="med"/>
            <a:tailEnd type="none" w="med" len="med"/>
          </a:ln>
        </p:spPr>
        <p:style>
          <a:lnRef idx="1">
            <a:schemeClr val="dk1"/>
          </a:lnRef>
          <a:fillRef idx="0">
            <a:schemeClr val="dk1"/>
          </a:fillRef>
          <a:effectRef idx="0">
            <a:schemeClr val="dk1"/>
          </a:effectRef>
          <a:fontRef idx="minor">
            <a:schemeClr val="tx1"/>
          </a:fontRef>
        </p:style>
        <p:txBody>
          <a:bodyPr rtlCol="0" anchor="ctr"/>
          <a:lstStyle/>
          <a:p>
            <a:pPr algn="ctr"/>
            <a:endParaRPr lang="en-US">
              <a:ln w="28575">
                <a:solidFill>
                  <a:schemeClr val="tx1"/>
                </a:solidFill>
              </a:ln>
              <a:latin typeface="Verdana" panose="020B0604030504040204" pitchFamily="34" charset="0"/>
              <a:ea typeface="Verdana" panose="020B0604030504040204" pitchFamily="34" charset="0"/>
              <a:cs typeface="Verdana" panose="020B0604030504040204" pitchFamily="34" charset="0"/>
            </a:endParaRPr>
          </a:p>
        </p:txBody>
      </p:sp>
      <p:sp>
        <p:nvSpPr>
          <p:cNvPr id="89" name="TextBox 88">
            <a:extLst>
              <a:ext uri="{FF2B5EF4-FFF2-40B4-BE49-F238E27FC236}">
                <a16:creationId xmlns:a16="http://schemas.microsoft.com/office/drawing/2014/main" id="{B4E39AFD-DAF2-4841-BFFE-C02909FB9976}"/>
              </a:ext>
            </a:extLst>
          </p:cNvPr>
          <p:cNvSpPr txBox="1"/>
          <p:nvPr/>
        </p:nvSpPr>
        <p:spPr>
          <a:xfrm>
            <a:off x="258344" y="1776852"/>
            <a:ext cx="4051890" cy="584775"/>
          </a:xfrm>
          <a:prstGeom prst="rect">
            <a:avLst/>
          </a:prstGeom>
          <a:noFill/>
        </p:spPr>
        <p:txBody>
          <a:bodyPr wrap="square" rtlCol="0">
            <a:spAutoFit/>
          </a:bodyPr>
          <a:lstStyle/>
          <a:p>
            <a:r>
              <a:rPr lang="en-US" sz="1600" b="1" dirty="0">
                <a:latin typeface="Verdana" panose="020B0604030504040204" pitchFamily="34" charset="0"/>
                <a:ea typeface="Verdana" panose="020B0604030504040204" pitchFamily="34" charset="0"/>
                <a:cs typeface="Verdana" panose="020B0604030504040204" pitchFamily="34" charset="0"/>
              </a:rPr>
              <a:t>Insulin causes glucose to leave the blood and enter cells</a:t>
            </a:r>
          </a:p>
        </p:txBody>
      </p:sp>
      <p:sp>
        <p:nvSpPr>
          <p:cNvPr id="39" name="TextBox 38">
            <a:extLst>
              <a:ext uri="{FF2B5EF4-FFF2-40B4-BE49-F238E27FC236}">
                <a16:creationId xmlns:a16="http://schemas.microsoft.com/office/drawing/2014/main" id="{2C047B4A-7B72-4B40-9215-30C3CCAFE03A}"/>
              </a:ext>
            </a:extLst>
          </p:cNvPr>
          <p:cNvSpPr txBox="1"/>
          <p:nvPr/>
        </p:nvSpPr>
        <p:spPr>
          <a:xfrm>
            <a:off x="2929803" y="301919"/>
            <a:ext cx="2409267" cy="338554"/>
          </a:xfrm>
          <a:prstGeom prst="rect">
            <a:avLst/>
          </a:prstGeom>
          <a:noFill/>
        </p:spPr>
        <p:txBody>
          <a:bodyPr wrap="square" rtlCol="0">
            <a:spAutoFit/>
          </a:bodyPr>
          <a:lstStyle/>
          <a:p>
            <a:r>
              <a:rPr lang="en-US" sz="1600" b="1" dirty="0">
                <a:latin typeface="Verdana" panose="020B0604030504040204" pitchFamily="34" charset="0"/>
                <a:ea typeface="Verdana" panose="020B0604030504040204" pitchFamily="34" charset="0"/>
                <a:cs typeface="Verdana" panose="020B0604030504040204" pitchFamily="34" charset="0"/>
              </a:rPr>
              <a:t>Insulin Released</a:t>
            </a:r>
          </a:p>
        </p:txBody>
      </p:sp>
    </p:spTree>
    <p:extLst>
      <p:ext uri="{BB962C8B-B14F-4D97-AF65-F5344CB8AC3E}">
        <p14:creationId xmlns:p14="http://schemas.microsoft.com/office/powerpoint/2010/main" val="33316498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xit" presetSubtype="0" fill="hold" nodeType="clickEffect">
                                  <p:stCondLst>
                                    <p:cond delay="0"/>
                                  </p:stCondLst>
                                  <p:childTnLst>
                                    <p:animEffect transition="out" filter="fade">
                                      <p:cBhvr>
                                        <p:cTn id="6" dur="1000"/>
                                        <p:tgtEl>
                                          <p:spTgt spid="8"/>
                                        </p:tgtEl>
                                      </p:cBhvr>
                                    </p:animEffect>
                                    <p:anim calcmode="lin" valueType="num">
                                      <p:cBhvr>
                                        <p:cTn id="7" dur="1000"/>
                                        <p:tgtEl>
                                          <p:spTgt spid="8"/>
                                        </p:tgtEl>
                                        <p:attrNameLst>
                                          <p:attrName>ppt_x</p:attrName>
                                        </p:attrNameLst>
                                      </p:cBhvr>
                                      <p:tavLst>
                                        <p:tav tm="0">
                                          <p:val>
                                            <p:strVal val="ppt_x"/>
                                          </p:val>
                                        </p:tav>
                                        <p:tav tm="100000">
                                          <p:val>
                                            <p:strVal val="ppt_x"/>
                                          </p:val>
                                        </p:tav>
                                      </p:tavLst>
                                    </p:anim>
                                    <p:anim calcmode="lin" valueType="num">
                                      <p:cBhvr>
                                        <p:cTn id="8" dur="1000"/>
                                        <p:tgtEl>
                                          <p:spTgt spid="8"/>
                                        </p:tgtEl>
                                        <p:attrNameLst>
                                          <p:attrName>ppt_y</p:attrName>
                                        </p:attrNameLst>
                                      </p:cBhvr>
                                      <p:tavLst>
                                        <p:tav tm="0">
                                          <p:val>
                                            <p:strVal val="ppt_y"/>
                                          </p:val>
                                        </p:tav>
                                        <p:tav tm="100000">
                                          <p:val>
                                            <p:strVal val="ppt_y-.1"/>
                                          </p:val>
                                        </p:tav>
                                      </p:tavLst>
                                    </p:anim>
                                    <p:set>
                                      <p:cBhvr>
                                        <p:cTn id="9" dur="1" fill="hold">
                                          <p:stCondLst>
                                            <p:cond delay="999"/>
                                          </p:stCondLst>
                                        </p:cTn>
                                        <p:tgtEl>
                                          <p:spTgt spid="8"/>
                                        </p:tgtEl>
                                        <p:attrNameLst>
                                          <p:attrName>style.visibility</p:attrName>
                                        </p:attrNameLst>
                                      </p:cBhvr>
                                      <p:to>
                                        <p:strVal val="hidden"/>
                                      </p:to>
                                    </p:set>
                                  </p:childTnLst>
                                </p:cTn>
                              </p:par>
                              <p:par>
                                <p:cTn id="10" presetID="47" presetClass="exit" presetSubtype="0" fill="hold" nodeType="withEffect">
                                  <p:stCondLst>
                                    <p:cond delay="0"/>
                                  </p:stCondLst>
                                  <p:childTnLst>
                                    <p:animEffect transition="out" filter="fade">
                                      <p:cBhvr>
                                        <p:cTn id="11" dur="1000"/>
                                        <p:tgtEl>
                                          <p:spTgt spid="17"/>
                                        </p:tgtEl>
                                      </p:cBhvr>
                                    </p:animEffect>
                                    <p:anim calcmode="lin" valueType="num">
                                      <p:cBhvr>
                                        <p:cTn id="12" dur="1000"/>
                                        <p:tgtEl>
                                          <p:spTgt spid="17"/>
                                        </p:tgtEl>
                                        <p:attrNameLst>
                                          <p:attrName>ppt_x</p:attrName>
                                        </p:attrNameLst>
                                      </p:cBhvr>
                                      <p:tavLst>
                                        <p:tav tm="0">
                                          <p:val>
                                            <p:strVal val="ppt_x"/>
                                          </p:val>
                                        </p:tav>
                                        <p:tav tm="100000">
                                          <p:val>
                                            <p:strVal val="ppt_x"/>
                                          </p:val>
                                        </p:tav>
                                      </p:tavLst>
                                    </p:anim>
                                    <p:anim calcmode="lin" valueType="num">
                                      <p:cBhvr>
                                        <p:cTn id="13" dur="1000"/>
                                        <p:tgtEl>
                                          <p:spTgt spid="17"/>
                                        </p:tgtEl>
                                        <p:attrNameLst>
                                          <p:attrName>ppt_y</p:attrName>
                                        </p:attrNameLst>
                                      </p:cBhvr>
                                      <p:tavLst>
                                        <p:tav tm="0">
                                          <p:val>
                                            <p:strVal val="ppt_y"/>
                                          </p:val>
                                        </p:tav>
                                        <p:tav tm="100000">
                                          <p:val>
                                            <p:strVal val="ppt_y-.1"/>
                                          </p:val>
                                        </p:tav>
                                      </p:tavLst>
                                    </p:anim>
                                    <p:set>
                                      <p:cBhvr>
                                        <p:cTn id="14" dur="1" fill="hold">
                                          <p:stCondLst>
                                            <p:cond delay="999"/>
                                          </p:stCondLst>
                                        </p:cTn>
                                        <p:tgtEl>
                                          <p:spTgt spid="1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7835" y="6629400"/>
            <a:ext cx="10082172" cy="159336"/>
          </a:xfrm>
          <a:prstGeom prst="rect">
            <a:avLst/>
          </a:prstGeom>
        </p:spPr>
      </p:pic>
      <p:grpSp>
        <p:nvGrpSpPr>
          <p:cNvPr id="2" name="Group 1"/>
          <p:cNvGrpSpPr/>
          <p:nvPr/>
        </p:nvGrpSpPr>
        <p:grpSpPr>
          <a:xfrm rot="476202">
            <a:off x="965854" y="2186104"/>
            <a:ext cx="7216514" cy="2532230"/>
            <a:chOff x="1019439" y="2292873"/>
            <a:chExt cx="7216514" cy="2532227"/>
          </a:xfrm>
        </p:grpSpPr>
        <p:grpSp>
          <p:nvGrpSpPr>
            <p:cNvPr id="7" name="Group 6"/>
            <p:cNvGrpSpPr/>
            <p:nvPr/>
          </p:nvGrpSpPr>
          <p:grpSpPr>
            <a:xfrm>
              <a:off x="1106900" y="2292873"/>
              <a:ext cx="7129053" cy="2532227"/>
              <a:chOff x="1251284" y="2378476"/>
              <a:chExt cx="7129053" cy="2456925"/>
            </a:xfrm>
          </p:grpSpPr>
          <p:grpSp>
            <p:nvGrpSpPr>
              <p:cNvPr id="12" name="Group 11"/>
              <p:cNvGrpSpPr/>
              <p:nvPr/>
            </p:nvGrpSpPr>
            <p:grpSpPr>
              <a:xfrm>
                <a:off x="1251284" y="3561347"/>
                <a:ext cx="6472989" cy="1274054"/>
                <a:chOff x="1275347" y="3056021"/>
                <a:chExt cx="6472989" cy="1274054"/>
              </a:xfrm>
            </p:grpSpPr>
            <p:sp>
              <p:nvSpPr>
                <p:cNvPr id="13" name="Rectangle 12"/>
                <p:cNvSpPr/>
                <p:nvPr/>
              </p:nvSpPr>
              <p:spPr>
                <a:xfrm>
                  <a:off x="1275347" y="3056021"/>
                  <a:ext cx="6472989" cy="397042"/>
                </a:xfrm>
                <a:prstGeom prst="rect">
                  <a:avLst/>
                </a:prstGeom>
                <a:solidFill>
                  <a:srgbClr val="2B65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4" name="Isosceles Triangle 13"/>
                <p:cNvSpPr/>
                <p:nvPr/>
              </p:nvSpPr>
              <p:spPr>
                <a:xfrm rot="21123798">
                  <a:off x="3963048" y="3463801"/>
                  <a:ext cx="1106906" cy="866274"/>
                </a:xfrm>
                <a:prstGeom prst="triangle">
                  <a:avLst/>
                </a:prstGeom>
                <a:solidFill>
                  <a:srgbClr val="2B65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sp>
            <p:nvSpPr>
              <p:cNvPr id="5" name="Pentagon 4"/>
              <p:cNvSpPr/>
              <p:nvPr/>
            </p:nvSpPr>
            <p:spPr>
              <a:xfrm>
                <a:off x="6376742" y="2378476"/>
                <a:ext cx="2003595" cy="1186824"/>
              </a:xfrm>
              <a:prstGeom prst="homePlate">
                <a:avLst>
                  <a:gd name="adj" fmla="val 65879"/>
                </a:avLst>
              </a:prstGeom>
              <a:solidFill>
                <a:schemeClr val="bg2">
                  <a:lumMod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r>
                  <a:rPr kumimoji="0" lang="en-US" sz="1900" b="0" i="0" u="non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LOW Blood Glucose</a:t>
                </a:r>
              </a:p>
            </p:txBody>
          </p:sp>
        </p:grpSp>
        <p:grpSp>
          <p:nvGrpSpPr>
            <p:cNvPr id="27" name="Group 26"/>
            <p:cNvGrpSpPr/>
            <p:nvPr/>
          </p:nvGrpSpPr>
          <p:grpSpPr>
            <a:xfrm>
              <a:off x="1674621" y="2838614"/>
              <a:ext cx="640080" cy="640080"/>
              <a:chOff x="2730843" y="3534032"/>
              <a:chExt cx="1005840" cy="1005840"/>
            </a:xfrm>
          </p:grpSpPr>
          <p:cxnSp>
            <p:nvCxnSpPr>
              <p:cNvPr id="28" name="Straight Connector 27"/>
              <p:cNvCxnSpPr/>
              <p:nvPr/>
            </p:nvCxnSpPr>
            <p:spPr>
              <a:xfrm flipH="1">
                <a:off x="2804494" y="3779811"/>
                <a:ext cx="858539" cy="51427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29" name="Straight Connector 28"/>
              <p:cNvCxnSpPr>
                <a:cxnSpLocks/>
                <a:stCxn id="31" idx="0"/>
                <a:endCxn id="31" idx="4"/>
              </p:cNvCxnSpPr>
              <p:nvPr/>
            </p:nvCxnSpPr>
            <p:spPr>
              <a:xfrm>
                <a:off x="3233763" y="3534032"/>
                <a:ext cx="0" cy="1005840"/>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30" name="Straight Connector 29"/>
              <p:cNvCxnSpPr/>
              <p:nvPr/>
            </p:nvCxnSpPr>
            <p:spPr>
              <a:xfrm>
                <a:off x="2804494" y="3779811"/>
                <a:ext cx="858538" cy="51427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31" name="Oval 30"/>
              <p:cNvSpPr/>
              <p:nvPr/>
            </p:nvSpPr>
            <p:spPr>
              <a:xfrm>
                <a:off x="2730843" y="3534032"/>
                <a:ext cx="1005840" cy="1005840"/>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2" name="Oval 31"/>
              <p:cNvSpPr/>
              <p:nvPr/>
            </p:nvSpPr>
            <p:spPr>
              <a:xfrm>
                <a:off x="3116376" y="3935145"/>
                <a:ext cx="228600" cy="228600"/>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33" name="Group 32"/>
            <p:cNvGrpSpPr/>
            <p:nvPr/>
          </p:nvGrpSpPr>
          <p:grpSpPr>
            <a:xfrm>
              <a:off x="1019439" y="2846564"/>
              <a:ext cx="640080" cy="640080"/>
              <a:chOff x="2730843" y="3534032"/>
              <a:chExt cx="1005840" cy="1005840"/>
            </a:xfrm>
          </p:grpSpPr>
          <p:cxnSp>
            <p:nvCxnSpPr>
              <p:cNvPr id="34" name="Straight Connector 33"/>
              <p:cNvCxnSpPr/>
              <p:nvPr/>
            </p:nvCxnSpPr>
            <p:spPr>
              <a:xfrm flipH="1">
                <a:off x="2804494" y="3779811"/>
                <a:ext cx="858539" cy="51427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35" name="Straight Connector 34"/>
              <p:cNvCxnSpPr>
                <a:cxnSpLocks/>
                <a:stCxn id="37" idx="0"/>
                <a:endCxn id="37" idx="4"/>
              </p:cNvCxnSpPr>
              <p:nvPr/>
            </p:nvCxnSpPr>
            <p:spPr>
              <a:xfrm>
                <a:off x="3233763" y="3534032"/>
                <a:ext cx="0" cy="1005840"/>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36" name="Straight Connector 35"/>
              <p:cNvCxnSpPr/>
              <p:nvPr/>
            </p:nvCxnSpPr>
            <p:spPr>
              <a:xfrm>
                <a:off x="2804494" y="3779811"/>
                <a:ext cx="858538" cy="51427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37" name="Oval 36"/>
              <p:cNvSpPr/>
              <p:nvPr/>
            </p:nvSpPr>
            <p:spPr>
              <a:xfrm>
                <a:off x="2730843" y="3534032"/>
                <a:ext cx="1005840" cy="1005840"/>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8" name="Oval 37"/>
              <p:cNvSpPr/>
              <p:nvPr/>
            </p:nvSpPr>
            <p:spPr>
              <a:xfrm>
                <a:off x="3116376" y="3935145"/>
                <a:ext cx="228600" cy="228600"/>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sp>
        <p:nvSpPr>
          <p:cNvPr id="87" name="TextBox 86">
            <a:extLst>
              <a:ext uri="{FF2B5EF4-FFF2-40B4-BE49-F238E27FC236}">
                <a16:creationId xmlns:a16="http://schemas.microsoft.com/office/drawing/2014/main" id="{EB8EB41D-2E04-4A6A-94DA-3D9860E49587}"/>
              </a:ext>
            </a:extLst>
          </p:cNvPr>
          <p:cNvSpPr txBox="1"/>
          <p:nvPr/>
        </p:nvSpPr>
        <p:spPr>
          <a:xfrm>
            <a:off x="3757519" y="5790950"/>
            <a:ext cx="5166519" cy="591026"/>
          </a:xfrm>
          <a:prstGeom prst="rect">
            <a:avLst/>
          </a:prstGeom>
          <a:noFill/>
        </p:spPr>
        <p:txBody>
          <a:bodyPr wrap="square" lIns="97630" tIns="48815" rIns="97630" bIns="48815" rtlCol="0">
            <a:spAutoFit/>
          </a:bodyPr>
          <a:lstStyle/>
          <a:p>
            <a:pPr marL="0" marR="0" lvl="0" indent="0" algn="r" defTabSz="976305" rtl="0" eaLnBrk="1" fontAlgn="auto" latinLnBrk="0" hangingPunct="1">
              <a:lnSpc>
                <a:spcPct val="100000"/>
              </a:lnSpc>
              <a:spcBef>
                <a:spcPts val="0"/>
              </a:spcBef>
              <a:spcAft>
                <a:spcPts val="0"/>
              </a:spcAft>
              <a:buClrTx/>
              <a:buSzTx/>
              <a:buFontTx/>
              <a:buNone/>
              <a:tabLst/>
              <a:defRPr/>
            </a:pPr>
            <a:r>
              <a:rPr lang="en-US" sz="3200" dirty="0">
                <a:solidFill>
                  <a:prstClr val="black"/>
                </a:solidFill>
                <a:latin typeface="Verdana" panose="020B0604030504040204" pitchFamily="34" charset="0"/>
                <a:ea typeface="Verdana" panose="020B0604030504040204" pitchFamily="34" charset="0"/>
                <a:cs typeface="Verdana" panose="020B0604030504040204" pitchFamily="34" charset="0"/>
              </a:rPr>
              <a:t>Feedback Mechanism</a:t>
            </a:r>
            <a:endParaRPr kumimoji="0" lang="en-US" sz="32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 name="Arc 2">
            <a:extLst>
              <a:ext uri="{FF2B5EF4-FFF2-40B4-BE49-F238E27FC236}">
                <a16:creationId xmlns:a16="http://schemas.microsoft.com/office/drawing/2014/main" id="{03B02B50-F8A6-465D-B005-10C21A299181}"/>
              </a:ext>
            </a:extLst>
          </p:cNvPr>
          <p:cNvSpPr/>
          <p:nvPr/>
        </p:nvSpPr>
        <p:spPr>
          <a:xfrm rot="4438842">
            <a:off x="2399474" y="1135637"/>
            <a:ext cx="5533611" cy="3409200"/>
          </a:xfrm>
          <a:prstGeom prst="arc">
            <a:avLst>
              <a:gd name="adj1" fmla="val 19553058"/>
              <a:gd name="adj2" fmla="val 407755"/>
            </a:avLst>
          </a:prstGeom>
          <a:ln>
            <a:headEnd type="none" w="med" len="med"/>
            <a:tailEnd type="triangle" w="med" len="med"/>
          </a:ln>
        </p:spPr>
        <p:style>
          <a:lnRef idx="1">
            <a:schemeClr val="dk1"/>
          </a:lnRef>
          <a:fillRef idx="0">
            <a:schemeClr val="dk1"/>
          </a:fillRef>
          <a:effectRef idx="0">
            <a:schemeClr val="dk1"/>
          </a:effectRef>
          <a:fontRef idx="minor">
            <a:schemeClr val="tx1"/>
          </a:fontRef>
        </p:style>
        <p:txBody>
          <a:bodyPr rtlCol="0" anchor="ctr"/>
          <a:lstStyle/>
          <a:p>
            <a:pPr algn="ctr"/>
            <a:endParaRPr lang="en-US">
              <a:ln w="28575">
                <a:solidFill>
                  <a:schemeClr val="tx1"/>
                </a:solidFill>
              </a:ln>
              <a:latin typeface="Verdana" panose="020B0604030504040204" pitchFamily="34" charset="0"/>
              <a:ea typeface="Verdana" panose="020B0604030504040204" pitchFamily="34" charset="0"/>
              <a:cs typeface="Verdana" panose="020B0604030504040204" pitchFamily="34" charset="0"/>
            </a:endParaRPr>
          </a:p>
        </p:txBody>
      </p:sp>
      <p:sp>
        <p:nvSpPr>
          <p:cNvPr id="26" name="TextBox 25">
            <a:extLst>
              <a:ext uri="{FF2B5EF4-FFF2-40B4-BE49-F238E27FC236}">
                <a16:creationId xmlns:a16="http://schemas.microsoft.com/office/drawing/2014/main" id="{280F8AB0-8467-45C2-AD55-B0C22A685650}"/>
              </a:ext>
            </a:extLst>
          </p:cNvPr>
          <p:cNvSpPr txBox="1"/>
          <p:nvPr/>
        </p:nvSpPr>
        <p:spPr>
          <a:xfrm>
            <a:off x="3276600" y="5358860"/>
            <a:ext cx="2379398" cy="338554"/>
          </a:xfrm>
          <a:prstGeom prst="rect">
            <a:avLst/>
          </a:prstGeom>
          <a:noFill/>
        </p:spPr>
        <p:txBody>
          <a:bodyPr wrap="square" rtlCol="0">
            <a:spAutoFit/>
          </a:bodyPr>
          <a:lstStyle/>
          <a:p>
            <a:r>
              <a:rPr lang="en-US" sz="1600" b="1" dirty="0">
                <a:latin typeface="Verdana" panose="020B0604030504040204" pitchFamily="34" charset="0"/>
                <a:ea typeface="Verdana" panose="020B0604030504040204" pitchFamily="34" charset="0"/>
                <a:cs typeface="Verdana" panose="020B0604030504040204" pitchFamily="34" charset="0"/>
              </a:rPr>
              <a:t>Glucagon Released</a:t>
            </a:r>
          </a:p>
        </p:txBody>
      </p:sp>
      <p:sp>
        <p:nvSpPr>
          <p:cNvPr id="39" name="TextBox 38">
            <a:extLst>
              <a:ext uri="{FF2B5EF4-FFF2-40B4-BE49-F238E27FC236}">
                <a16:creationId xmlns:a16="http://schemas.microsoft.com/office/drawing/2014/main" id="{C63F54BA-3220-48EB-83D9-9353099B38DA}"/>
              </a:ext>
            </a:extLst>
          </p:cNvPr>
          <p:cNvSpPr txBox="1"/>
          <p:nvPr/>
        </p:nvSpPr>
        <p:spPr>
          <a:xfrm>
            <a:off x="3155173" y="1300862"/>
            <a:ext cx="1964296" cy="369332"/>
          </a:xfrm>
          <a:prstGeom prst="rect">
            <a:avLst/>
          </a:prstGeom>
          <a:noFill/>
        </p:spPr>
        <p:txBody>
          <a:bodyPr wrap="square" rtlCol="0">
            <a:spAutoFit/>
          </a:bodyPr>
          <a:lstStyle/>
          <a:p>
            <a:r>
              <a:rPr lang="en-US" dirty="0">
                <a:latin typeface="Verdana" panose="020B0604030504040204" pitchFamily="34" charset="0"/>
                <a:ea typeface="Verdana" panose="020B0604030504040204" pitchFamily="34" charset="0"/>
                <a:cs typeface="Verdana" panose="020B0604030504040204" pitchFamily="34" charset="0"/>
              </a:rPr>
              <a:t>Balance tips….</a:t>
            </a:r>
          </a:p>
        </p:txBody>
      </p:sp>
      <p:sp>
        <p:nvSpPr>
          <p:cNvPr id="25" name="Arc 24">
            <a:extLst>
              <a:ext uri="{FF2B5EF4-FFF2-40B4-BE49-F238E27FC236}">
                <a16:creationId xmlns:a16="http://schemas.microsoft.com/office/drawing/2014/main" id="{4950A45A-A000-4EEB-A383-F293DA4E8028}"/>
              </a:ext>
            </a:extLst>
          </p:cNvPr>
          <p:cNvSpPr/>
          <p:nvPr/>
        </p:nvSpPr>
        <p:spPr>
          <a:xfrm rot="9077069">
            <a:off x="1492091" y="2170904"/>
            <a:ext cx="3751279" cy="3351443"/>
          </a:xfrm>
          <a:prstGeom prst="arc">
            <a:avLst>
              <a:gd name="adj1" fmla="val 18184337"/>
              <a:gd name="adj2" fmla="val 906283"/>
            </a:avLst>
          </a:prstGeom>
          <a:ln>
            <a:headEnd type="none" w="med" len="med"/>
            <a:tailEnd type="triangle" w="med" len="med"/>
          </a:ln>
        </p:spPr>
        <p:style>
          <a:lnRef idx="1">
            <a:schemeClr val="dk1"/>
          </a:lnRef>
          <a:fillRef idx="0">
            <a:schemeClr val="dk1"/>
          </a:fillRef>
          <a:effectRef idx="0">
            <a:schemeClr val="dk1"/>
          </a:effectRef>
          <a:fontRef idx="minor">
            <a:schemeClr val="tx1"/>
          </a:fontRef>
        </p:style>
        <p:txBody>
          <a:bodyPr rtlCol="0" anchor="ctr"/>
          <a:lstStyle/>
          <a:p>
            <a:pPr algn="ctr"/>
            <a:endParaRPr lang="en-US">
              <a:ln w="28575">
                <a:solidFill>
                  <a:schemeClr val="tx1"/>
                </a:solidFill>
              </a:ln>
              <a:latin typeface="Verdana" panose="020B0604030504040204" pitchFamily="34" charset="0"/>
              <a:ea typeface="Verdana" panose="020B0604030504040204" pitchFamily="34" charset="0"/>
              <a:cs typeface="Verdana" panose="020B0604030504040204" pitchFamily="34" charset="0"/>
            </a:endParaRPr>
          </a:p>
        </p:txBody>
      </p:sp>
      <p:sp>
        <p:nvSpPr>
          <p:cNvPr id="40" name="TextBox 39">
            <a:extLst>
              <a:ext uri="{FF2B5EF4-FFF2-40B4-BE49-F238E27FC236}">
                <a16:creationId xmlns:a16="http://schemas.microsoft.com/office/drawing/2014/main" id="{CD822127-9E19-43CF-BDCB-552A86A4AABF}"/>
              </a:ext>
            </a:extLst>
          </p:cNvPr>
          <p:cNvSpPr txBox="1"/>
          <p:nvPr/>
        </p:nvSpPr>
        <p:spPr>
          <a:xfrm>
            <a:off x="321236" y="3585915"/>
            <a:ext cx="2554863" cy="584775"/>
          </a:xfrm>
          <a:prstGeom prst="rect">
            <a:avLst/>
          </a:prstGeom>
          <a:noFill/>
        </p:spPr>
        <p:txBody>
          <a:bodyPr wrap="square" rtlCol="0">
            <a:spAutoFit/>
          </a:bodyPr>
          <a:lstStyle/>
          <a:p>
            <a:r>
              <a:rPr lang="en-US" sz="1600" b="1" dirty="0">
                <a:latin typeface="Verdana" panose="020B0604030504040204" pitchFamily="34" charset="0"/>
                <a:ea typeface="Verdana" panose="020B0604030504040204" pitchFamily="34" charset="0"/>
                <a:cs typeface="Verdana" panose="020B0604030504040204" pitchFamily="34" charset="0"/>
              </a:rPr>
              <a:t>Glucose leaves cells to enter the blood</a:t>
            </a:r>
          </a:p>
        </p:txBody>
      </p:sp>
      <p:grpSp>
        <p:nvGrpSpPr>
          <p:cNvPr id="41" name="Group 40">
            <a:extLst>
              <a:ext uri="{FF2B5EF4-FFF2-40B4-BE49-F238E27FC236}">
                <a16:creationId xmlns:a16="http://schemas.microsoft.com/office/drawing/2014/main" id="{2DA5F2AC-A37B-4EAD-A0BC-7118DE4EC93D}"/>
              </a:ext>
            </a:extLst>
          </p:cNvPr>
          <p:cNvGrpSpPr/>
          <p:nvPr/>
        </p:nvGrpSpPr>
        <p:grpSpPr>
          <a:xfrm>
            <a:off x="1417319" y="1722118"/>
            <a:ext cx="640081" cy="640082"/>
            <a:chOff x="2294114" y="2912965"/>
            <a:chExt cx="640081" cy="640082"/>
          </a:xfrm>
        </p:grpSpPr>
        <p:cxnSp>
          <p:nvCxnSpPr>
            <p:cNvPr id="42" name="Straight Connector 41">
              <a:extLst>
                <a:ext uri="{FF2B5EF4-FFF2-40B4-BE49-F238E27FC236}">
                  <a16:creationId xmlns:a16="http://schemas.microsoft.com/office/drawing/2014/main" id="{BE98C2F2-155C-4997-9547-4F4EA2B374A6}"/>
                </a:ext>
              </a:extLst>
            </p:cNvPr>
            <p:cNvCxnSpPr/>
            <p:nvPr/>
          </p:nvCxnSpPr>
          <p:spPr>
            <a:xfrm rot="21288229" flipH="1">
              <a:off x="2340983" y="3069370"/>
              <a:ext cx="546344" cy="32726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43" name="Straight Connector 42">
              <a:extLst>
                <a:ext uri="{FF2B5EF4-FFF2-40B4-BE49-F238E27FC236}">
                  <a16:creationId xmlns:a16="http://schemas.microsoft.com/office/drawing/2014/main" id="{B83D5C3F-5FD0-4509-9A0B-9D89E6FAEB90}"/>
                </a:ext>
              </a:extLst>
            </p:cNvPr>
            <p:cNvCxnSpPr>
              <a:stCxn id="45" idx="0"/>
              <a:endCxn id="45" idx="4"/>
            </p:cNvCxnSpPr>
            <p:nvPr/>
          </p:nvCxnSpPr>
          <p:spPr>
            <a:xfrm rot="21288229">
              <a:off x="2614155" y="2912965"/>
              <a:ext cx="0" cy="640082"/>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44" name="Straight Connector 43">
              <a:extLst>
                <a:ext uri="{FF2B5EF4-FFF2-40B4-BE49-F238E27FC236}">
                  <a16:creationId xmlns:a16="http://schemas.microsoft.com/office/drawing/2014/main" id="{3D5D9E12-F314-471D-BA8E-69677DBEAD76}"/>
                </a:ext>
              </a:extLst>
            </p:cNvPr>
            <p:cNvCxnSpPr/>
            <p:nvPr/>
          </p:nvCxnSpPr>
          <p:spPr>
            <a:xfrm rot="21288229">
              <a:off x="2340983" y="3069370"/>
              <a:ext cx="546343" cy="32726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45" name="Oval 44">
              <a:extLst>
                <a:ext uri="{FF2B5EF4-FFF2-40B4-BE49-F238E27FC236}">
                  <a16:creationId xmlns:a16="http://schemas.microsoft.com/office/drawing/2014/main" id="{BFE1550F-FE0E-4229-8D74-3A2982CF3151}"/>
                </a:ext>
              </a:extLst>
            </p:cNvPr>
            <p:cNvSpPr/>
            <p:nvPr/>
          </p:nvSpPr>
          <p:spPr>
            <a:xfrm rot="21288229">
              <a:off x="2294114" y="2912965"/>
              <a:ext cx="640081" cy="640082"/>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6" name="Oval 45">
              <a:extLst>
                <a:ext uri="{FF2B5EF4-FFF2-40B4-BE49-F238E27FC236}">
                  <a16:creationId xmlns:a16="http://schemas.microsoft.com/office/drawing/2014/main" id="{D53AEEE2-34C8-4193-8FA2-EA6142E15B47}"/>
                </a:ext>
              </a:extLst>
            </p:cNvPr>
            <p:cNvSpPr/>
            <p:nvPr/>
          </p:nvSpPr>
          <p:spPr>
            <a:xfrm rot="21288229">
              <a:off x="2540182" y="3168365"/>
              <a:ext cx="145473" cy="145473"/>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spTree>
    <p:extLst>
      <p:ext uri="{BB962C8B-B14F-4D97-AF65-F5344CB8AC3E}">
        <p14:creationId xmlns:p14="http://schemas.microsoft.com/office/powerpoint/2010/main" val="32686592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4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47" presetClass="entr" presetSubtype="0" fill="hold" nodeType="clickEffect">
                                  <p:stCondLst>
                                    <p:cond delay="0"/>
                                  </p:stCondLst>
                                  <p:childTnLst>
                                    <p:set>
                                      <p:cBhvr>
                                        <p:cTn id="18" dur="1" fill="hold">
                                          <p:stCondLst>
                                            <p:cond delay="0"/>
                                          </p:stCondLst>
                                        </p:cTn>
                                        <p:tgtEl>
                                          <p:spTgt spid="41"/>
                                        </p:tgtEl>
                                        <p:attrNameLst>
                                          <p:attrName>style.visibility</p:attrName>
                                        </p:attrNameLst>
                                      </p:cBhvr>
                                      <p:to>
                                        <p:strVal val="visible"/>
                                      </p:to>
                                    </p:set>
                                    <p:animEffect transition="in" filter="fade">
                                      <p:cBhvr>
                                        <p:cTn id="19" dur="1000"/>
                                        <p:tgtEl>
                                          <p:spTgt spid="41"/>
                                        </p:tgtEl>
                                      </p:cBhvr>
                                    </p:animEffect>
                                    <p:anim calcmode="lin" valueType="num">
                                      <p:cBhvr>
                                        <p:cTn id="20" dur="1000" fill="hold"/>
                                        <p:tgtEl>
                                          <p:spTgt spid="41"/>
                                        </p:tgtEl>
                                        <p:attrNameLst>
                                          <p:attrName>ppt_x</p:attrName>
                                        </p:attrNameLst>
                                      </p:cBhvr>
                                      <p:tavLst>
                                        <p:tav tm="0">
                                          <p:val>
                                            <p:strVal val="#ppt_x"/>
                                          </p:val>
                                        </p:tav>
                                        <p:tav tm="100000">
                                          <p:val>
                                            <p:strVal val="#ppt_x"/>
                                          </p:val>
                                        </p:tav>
                                      </p:tavLst>
                                    </p:anim>
                                    <p:anim calcmode="lin" valueType="num">
                                      <p:cBhvr>
                                        <p:cTn id="21" dur="1000" fill="hold"/>
                                        <p:tgtEl>
                                          <p:spTgt spid="4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6" grpId="0"/>
      <p:bldP spid="25" grpId="0" animBg="1"/>
      <p:bldP spid="40"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7835" y="6629400"/>
            <a:ext cx="10082172" cy="159336"/>
          </a:xfrm>
          <a:prstGeom prst="rect">
            <a:avLst/>
          </a:prstGeom>
        </p:spPr>
      </p:pic>
      <p:grpSp>
        <p:nvGrpSpPr>
          <p:cNvPr id="6" name="Group 5"/>
          <p:cNvGrpSpPr/>
          <p:nvPr/>
        </p:nvGrpSpPr>
        <p:grpSpPr>
          <a:xfrm>
            <a:off x="1161452" y="2101192"/>
            <a:ext cx="1285163" cy="1237230"/>
            <a:chOff x="1121352" y="2345684"/>
            <a:chExt cx="1285163" cy="1237230"/>
          </a:xfrm>
        </p:grpSpPr>
        <p:cxnSp>
          <p:nvCxnSpPr>
            <p:cNvPr id="31" name="Straight Connector 30"/>
            <p:cNvCxnSpPr/>
            <p:nvPr/>
          </p:nvCxnSpPr>
          <p:spPr>
            <a:xfrm rot="21288229" flipH="1">
              <a:off x="1168221" y="3099237"/>
              <a:ext cx="546344" cy="32726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32" name="Straight Connector 31"/>
            <p:cNvCxnSpPr>
              <a:stCxn id="34" idx="0"/>
              <a:endCxn id="34" idx="4"/>
            </p:cNvCxnSpPr>
            <p:nvPr/>
          </p:nvCxnSpPr>
          <p:spPr>
            <a:xfrm rot="21288229">
              <a:off x="1441393" y="2942832"/>
              <a:ext cx="0" cy="640082"/>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33" name="Straight Connector 32"/>
            <p:cNvCxnSpPr/>
            <p:nvPr/>
          </p:nvCxnSpPr>
          <p:spPr>
            <a:xfrm rot="21288229">
              <a:off x="1168221" y="3099237"/>
              <a:ext cx="546343" cy="32726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35" name="Oval 34"/>
            <p:cNvSpPr/>
            <p:nvPr/>
          </p:nvSpPr>
          <p:spPr>
            <a:xfrm rot="21288229">
              <a:off x="1367420" y="3198232"/>
              <a:ext cx="145473" cy="145473"/>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cxnSp>
          <p:nvCxnSpPr>
            <p:cNvPr id="37" name="Straight Connector 36"/>
            <p:cNvCxnSpPr>
              <a:stCxn id="39" idx="0"/>
              <a:endCxn id="39" idx="4"/>
            </p:cNvCxnSpPr>
            <p:nvPr/>
          </p:nvCxnSpPr>
          <p:spPr>
            <a:xfrm rot="21288229">
              <a:off x="2086475" y="2920157"/>
              <a:ext cx="0" cy="640082"/>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41" name="Straight Connector 40"/>
            <p:cNvCxnSpPr/>
            <p:nvPr/>
          </p:nvCxnSpPr>
          <p:spPr>
            <a:xfrm rot="21288229" flipH="1">
              <a:off x="1468423" y="2502089"/>
              <a:ext cx="546344" cy="32726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42" name="Straight Connector 41"/>
            <p:cNvCxnSpPr>
              <a:stCxn id="44" idx="0"/>
              <a:endCxn id="44" idx="4"/>
            </p:cNvCxnSpPr>
            <p:nvPr/>
          </p:nvCxnSpPr>
          <p:spPr>
            <a:xfrm rot="21288229">
              <a:off x="1741595" y="2345684"/>
              <a:ext cx="0" cy="640082"/>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43" name="Straight Connector 42"/>
            <p:cNvCxnSpPr/>
            <p:nvPr/>
          </p:nvCxnSpPr>
          <p:spPr>
            <a:xfrm rot="21288229">
              <a:off x="1468423" y="2502089"/>
              <a:ext cx="546343" cy="327269"/>
            </a:xfrm>
            <a:prstGeom prst="line">
              <a:avLst/>
            </a:prstGeom>
            <a:ln w="57150"/>
          </p:spPr>
          <p:style>
            <a:lnRef idx="1">
              <a:schemeClr val="accent4"/>
            </a:lnRef>
            <a:fillRef idx="0">
              <a:schemeClr val="accent4"/>
            </a:fillRef>
            <a:effectRef idx="0">
              <a:schemeClr val="accent4"/>
            </a:effectRef>
            <a:fontRef idx="minor">
              <a:schemeClr val="tx1"/>
            </a:fontRef>
          </p:style>
        </p:cxnSp>
        <p:grpSp>
          <p:nvGrpSpPr>
            <p:cNvPr id="4" name="Group 3"/>
            <p:cNvGrpSpPr/>
            <p:nvPr/>
          </p:nvGrpSpPr>
          <p:grpSpPr>
            <a:xfrm>
              <a:off x="1121352" y="2345684"/>
              <a:ext cx="1285163" cy="1237230"/>
              <a:chOff x="1121352" y="2345684"/>
              <a:chExt cx="1285163" cy="1237230"/>
            </a:xfrm>
          </p:grpSpPr>
          <p:sp>
            <p:nvSpPr>
              <p:cNvPr id="34" name="Oval 33"/>
              <p:cNvSpPr/>
              <p:nvPr/>
            </p:nvSpPr>
            <p:spPr>
              <a:xfrm rot="21288229">
                <a:off x="1121352" y="2942832"/>
                <a:ext cx="640081" cy="640082"/>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cxnSp>
            <p:nvCxnSpPr>
              <p:cNvPr id="38" name="Straight Connector 37"/>
              <p:cNvCxnSpPr/>
              <p:nvPr/>
            </p:nvCxnSpPr>
            <p:spPr>
              <a:xfrm rot="21288229">
                <a:off x="1842110" y="3076563"/>
                <a:ext cx="546343" cy="32726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39" name="Oval 38"/>
              <p:cNvSpPr/>
              <p:nvPr/>
            </p:nvSpPr>
            <p:spPr>
              <a:xfrm rot="21288229">
                <a:off x="1766434" y="2920157"/>
                <a:ext cx="640081" cy="640082"/>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4" name="Oval 43"/>
              <p:cNvSpPr/>
              <p:nvPr/>
            </p:nvSpPr>
            <p:spPr>
              <a:xfrm rot="21288229">
                <a:off x="1421554" y="2345684"/>
                <a:ext cx="640081" cy="640082"/>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sp>
          <p:nvSpPr>
            <p:cNvPr id="45" name="Oval 44"/>
            <p:cNvSpPr/>
            <p:nvPr/>
          </p:nvSpPr>
          <p:spPr>
            <a:xfrm rot="21288229">
              <a:off x="1667622" y="2601084"/>
              <a:ext cx="145473" cy="145473"/>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17" name="Group 16">
            <a:extLst>
              <a:ext uri="{FF2B5EF4-FFF2-40B4-BE49-F238E27FC236}">
                <a16:creationId xmlns:a16="http://schemas.microsoft.com/office/drawing/2014/main" id="{D30E6AEA-EC77-44EB-8D5F-0560CC92DD17}"/>
              </a:ext>
            </a:extLst>
          </p:cNvPr>
          <p:cNvGrpSpPr/>
          <p:nvPr/>
        </p:nvGrpSpPr>
        <p:grpSpPr>
          <a:xfrm>
            <a:off x="1073985" y="2156646"/>
            <a:ext cx="7129054" cy="2457585"/>
            <a:chOff x="1073985" y="2156646"/>
            <a:chExt cx="7129054" cy="2457585"/>
          </a:xfrm>
        </p:grpSpPr>
        <p:cxnSp>
          <p:nvCxnSpPr>
            <p:cNvPr id="36" name="Straight Connector 35"/>
            <p:cNvCxnSpPr/>
            <p:nvPr/>
          </p:nvCxnSpPr>
          <p:spPr>
            <a:xfrm rot="21288229" flipH="1">
              <a:off x="1835161" y="2854745"/>
              <a:ext cx="546344" cy="327269"/>
            </a:xfrm>
            <a:prstGeom prst="line">
              <a:avLst/>
            </a:prstGeom>
            <a:ln w="57150"/>
          </p:spPr>
          <p:style>
            <a:lnRef idx="1">
              <a:schemeClr val="accent4"/>
            </a:lnRef>
            <a:fillRef idx="0">
              <a:schemeClr val="accent4"/>
            </a:fillRef>
            <a:effectRef idx="0">
              <a:schemeClr val="accent4"/>
            </a:effectRef>
            <a:fontRef idx="minor">
              <a:schemeClr val="tx1"/>
            </a:fontRef>
          </p:style>
        </p:cxnSp>
        <p:grpSp>
          <p:nvGrpSpPr>
            <p:cNvPr id="11" name="Group 10">
              <a:extLst>
                <a:ext uri="{FF2B5EF4-FFF2-40B4-BE49-F238E27FC236}">
                  <a16:creationId xmlns:a16="http://schemas.microsoft.com/office/drawing/2014/main" id="{480A8EF1-3EB7-427D-80D2-A4D8497502C3}"/>
                </a:ext>
              </a:extLst>
            </p:cNvPr>
            <p:cNvGrpSpPr/>
            <p:nvPr/>
          </p:nvGrpSpPr>
          <p:grpSpPr>
            <a:xfrm>
              <a:off x="1073985" y="2156646"/>
              <a:ext cx="7129054" cy="2457585"/>
              <a:chOff x="1120216" y="1004676"/>
              <a:chExt cx="7129054" cy="2457585"/>
            </a:xfrm>
          </p:grpSpPr>
          <p:grpSp>
            <p:nvGrpSpPr>
              <p:cNvPr id="7" name="Group 6"/>
              <p:cNvGrpSpPr/>
              <p:nvPr/>
            </p:nvGrpSpPr>
            <p:grpSpPr>
              <a:xfrm>
                <a:off x="1120216" y="1004676"/>
                <a:ext cx="7129054" cy="2457585"/>
                <a:chOff x="1251283" y="2367078"/>
                <a:chExt cx="7129054" cy="2457585"/>
              </a:xfrm>
            </p:grpSpPr>
            <p:grpSp>
              <p:nvGrpSpPr>
                <p:cNvPr id="12" name="Group 11"/>
                <p:cNvGrpSpPr/>
                <p:nvPr/>
              </p:nvGrpSpPr>
              <p:grpSpPr>
                <a:xfrm>
                  <a:off x="1251283" y="3550332"/>
                  <a:ext cx="6472989" cy="1274331"/>
                  <a:chOff x="1275346" y="3045006"/>
                  <a:chExt cx="6472989" cy="1274331"/>
                </a:xfrm>
              </p:grpSpPr>
              <p:sp>
                <p:nvSpPr>
                  <p:cNvPr id="13" name="Rectangle 12"/>
                  <p:cNvSpPr/>
                  <p:nvPr/>
                </p:nvSpPr>
                <p:spPr>
                  <a:xfrm>
                    <a:off x="1275346" y="3045006"/>
                    <a:ext cx="6472989" cy="397042"/>
                  </a:xfrm>
                  <a:prstGeom prst="rect">
                    <a:avLst/>
                  </a:prstGeom>
                  <a:solidFill>
                    <a:srgbClr val="2B65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4" name="Isosceles Triangle 13"/>
                  <p:cNvSpPr/>
                  <p:nvPr/>
                </p:nvSpPr>
                <p:spPr>
                  <a:xfrm>
                    <a:off x="3958388" y="3453063"/>
                    <a:ext cx="1106906" cy="866274"/>
                  </a:xfrm>
                  <a:prstGeom prst="triangle">
                    <a:avLst/>
                  </a:prstGeom>
                  <a:solidFill>
                    <a:srgbClr val="2B65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sp>
              <p:nvSpPr>
                <p:cNvPr id="5" name="Pentagon 4"/>
                <p:cNvSpPr/>
                <p:nvPr/>
              </p:nvSpPr>
              <p:spPr>
                <a:xfrm>
                  <a:off x="6376742" y="2367078"/>
                  <a:ext cx="2003595" cy="1186824"/>
                </a:xfrm>
                <a:prstGeom prst="homePlate">
                  <a:avLst>
                    <a:gd name="adj" fmla="val 65879"/>
                  </a:avLst>
                </a:prstGeom>
                <a:solidFill>
                  <a:schemeClr val="bg2">
                    <a:lumMod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Balanced Blood Glucose</a:t>
                  </a:r>
                </a:p>
              </p:txBody>
            </p:sp>
          </p:grpSp>
          <p:sp>
            <p:nvSpPr>
              <p:cNvPr id="40" name="Oval 39"/>
              <p:cNvSpPr/>
              <p:nvPr/>
            </p:nvSpPr>
            <p:spPr>
              <a:xfrm rot="21288229">
                <a:off x="2109250" y="1762224"/>
                <a:ext cx="110354" cy="129074"/>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sp>
        <p:nvSpPr>
          <p:cNvPr id="47" name="TextBox 46">
            <a:extLst>
              <a:ext uri="{FF2B5EF4-FFF2-40B4-BE49-F238E27FC236}">
                <a16:creationId xmlns:a16="http://schemas.microsoft.com/office/drawing/2014/main" id="{D86152E3-BA41-482C-9A0F-9267B1B921B4}"/>
              </a:ext>
            </a:extLst>
          </p:cNvPr>
          <p:cNvSpPr txBox="1"/>
          <p:nvPr/>
        </p:nvSpPr>
        <p:spPr>
          <a:xfrm>
            <a:off x="3794601" y="258921"/>
            <a:ext cx="5166519" cy="591026"/>
          </a:xfrm>
          <a:prstGeom prst="rect">
            <a:avLst/>
          </a:prstGeom>
          <a:noFill/>
        </p:spPr>
        <p:txBody>
          <a:bodyPr wrap="square" lIns="97630" tIns="48815" rIns="97630" bIns="48815" rtlCol="0">
            <a:spAutoFit/>
          </a:bodyPr>
          <a:lstStyle/>
          <a:p>
            <a:pPr marL="0" marR="0" lvl="0" indent="0" algn="r" defTabSz="976305" rtl="0" eaLnBrk="1" fontAlgn="auto" latinLnBrk="0" hangingPunct="1">
              <a:lnSpc>
                <a:spcPct val="100000"/>
              </a:lnSpc>
              <a:spcBef>
                <a:spcPts val="0"/>
              </a:spcBef>
              <a:spcAft>
                <a:spcPts val="0"/>
              </a:spcAft>
              <a:buClrTx/>
              <a:buSzTx/>
              <a:buFontTx/>
              <a:buNone/>
              <a:tabLst/>
              <a:defRPr/>
            </a:pPr>
            <a:r>
              <a:rPr lang="en-US" sz="3200" dirty="0">
                <a:solidFill>
                  <a:prstClr val="black"/>
                </a:solidFill>
                <a:latin typeface="Verdana" panose="020B0604030504040204" pitchFamily="34" charset="0"/>
                <a:ea typeface="Verdana" panose="020B0604030504040204" pitchFamily="34" charset="0"/>
                <a:cs typeface="Verdana" panose="020B0604030504040204" pitchFamily="34" charset="0"/>
              </a:rPr>
              <a:t>Feedback Mechanism</a:t>
            </a:r>
            <a:endParaRPr kumimoji="0" lang="en-US" sz="32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29" name="TextBox 28">
            <a:extLst>
              <a:ext uri="{FF2B5EF4-FFF2-40B4-BE49-F238E27FC236}">
                <a16:creationId xmlns:a16="http://schemas.microsoft.com/office/drawing/2014/main" id="{8E77B7FA-6EE6-423D-9767-0D0982A4E634}"/>
              </a:ext>
            </a:extLst>
          </p:cNvPr>
          <p:cNvSpPr txBox="1"/>
          <p:nvPr/>
        </p:nvSpPr>
        <p:spPr>
          <a:xfrm>
            <a:off x="113982" y="5221251"/>
            <a:ext cx="8916035" cy="969496"/>
          </a:xfrm>
          <a:prstGeom prst="rect">
            <a:avLst/>
          </a:prstGeom>
          <a:noFill/>
        </p:spPr>
        <p:txBody>
          <a:bodyPr wrap="square" rtlCol="0">
            <a:spAutoFit/>
          </a:bodyPr>
          <a:lstStyle/>
          <a:p>
            <a:pPr marL="0" marR="0" lvl="0" indent="0"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Insulin and glucagon work together to regulate blood sugar.</a:t>
            </a:r>
          </a:p>
          <a:p>
            <a:pPr marL="0" marR="0" lvl="0" indent="0"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p>
          <a:p>
            <a:pPr marL="0" marR="0" lvl="0" indent="0"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This feedback mechanism helps to maintain </a:t>
            </a:r>
            <a:r>
              <a:rPr lang="en-US" sz="1900" dirty="0">
                <a:solidFill>
                  <a:prstClr val="black"/>
                </a:solidFill>
                <a:latin typeface="Verdana" panose="020B0604030504040204" pitchFamily="34" charset="0"/>
                <a:ea typeface="Verdana" panose="020B0604030504040204" pitchFamily="34" charset="0"/>
                <a:cs typeface="Verdana" panose="020B0604030504040204" pitchFamily="34" charset="0"/>
              </a:rPr>
              <a:t>homeostasis in the system.</a:t>
            </a:r>
            <a:endPar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40058096"/>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7835" y="6629400"/>
            <a:ext cx="10082172" cy="159336"/>
          </a:xfrm>
          <a:prstGeom prst="rect">
            <a:avLst/>
          </a:prstGeom>
        </p:spPr>
      </p:pic>
      <p:grpSp>
        <p:nvGrpSpPr>
          <p:cNvPr id="7" name="Group 6"/>
          <p:cNvGrpSpPr/>
          <p:nvPr/>
        </p:nvGrpSpPr>
        <p:grpSpPr>
          <a:xfrm>
            <a:off x="1073985" y="2156646"/>
            <a:ext cx="7129054" cy="2457585"/>
            <a:chOff x="1251283" y="2367078"/>
            <a:chExt cx="7129054" cy="2457585"/>
          </a:xfrm>
        </p:grpSpPr>
        <p:grpSp>
          <p:nvGrpSpPr>
            <p:cNvPr id="12" name="Group 11"/>
            <p:cNvGrpSpPr/>
            <p:nvPr/>
          </p:nvGrpSpPr>
          <p:grpSpPr>
            <a:xfrm>
              <a:off x="1251283" y="3550332"/>
              <a:ext cx="6472989" cy="1274331"/>
              <a:chOff x="1275346" y="3045006"/>
              <a:chExt cx="6472989" cy="1274331"/>
            </a:xfrm>
          </p:grpSpPr>
          <p:sp>
            <p:nvSpPr>
              <p:cNvPr id="13" name="Rectangle 12"/>
              <p:cNvSpPr/>
              <p:nvPr/>
            </p:nvSpPr>
            <p:spPr>
              <a:xfrm>
                <a:off x="1275346" y="3045006"/>
                <a:ext cx="6472989" cy="397042"/>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4" name="Isosceles Triangle 13"/>
              <p:cNvSpPr/>
              <p:nvPr/>
            </p:nvSpPr>
            <p:spPr>
              <a:xfrm>
                <a:off x="3958388" y="3453063"/>
                <a:ext cx="1106906" cy="866274"/>
              </a:xfrm>
              <a:prstGeom prst="triangle">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sp>
          <p:nvSpPr>
            <p:cNvPr id="5" name="Pentagon 4"/>
            <p:cNvSpPr/>
            <p:nvPr/>
          </p:nvSpPr>
          <p:spPr>
            <a:xfrm>
              <a:off x="6197098" y="2367078"/>
              <a:ext cx="2183239" cy="1186824"/>
            </a:xfrm>
            <a:prstGeom prst="homePlate">
              <a:avLst>
                <a:gd name="adj" fmla="val 65879"/>
              </a:avLst>
            </a:prstGeom>
            <a:solidFill>
              <a:schemeClr val="bg2">
                <a:lumMod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Normal Body Temperature</a:t>
              </a:r>
            </a:p>
          </p:txBody>
        </p:sp>
      </p:grpSp>
      <p:sp>
        <p:nvSpPr>
          <p:cNvPr id="47" name="TextBox 46">
            <a:extLst>
              <a:ext uri="{FF2B5EF4-FFF2-40B4-BE49-F238E27FC236}">
                <a16:creationId xmlns:a16="http://schemas.microsoft.com/office/drawing/2014/main" id="{D86152E3-BA41-482C-9A0F-9267B1B921B4}"/>
              </a:ext>
            </a:extLst>
          </p:cNvPr>
          <p:cNvSpPr txBox="1"/>
          <p:nvPr/>
        </p:nvSpPr>
        <p:spPr>
          <a:xfrm>
            <a:off x="304799" y="232265"/>
            <a:ext cx="7898239" cy="406360"/>
          </a:xfrm>
          <a:prstGeom prst="rect">
            <a:avLst/>
          </a:prstGeom>
          <a:noFill/>
        </p:spPr>
        <p:txBody>
          <a:bodyPr wrap="square" lIns="97630" tIns="48815" rIns="97630" bIns="48815" rtlCol="0">
            <a:spAutoFit/>
          </a:bodyPr>
          <a:lstStyle/>
          <a:p>
            <a:pPr marL="0" marR="0" lvl="0" indent="0" algn="ctr" defTabSz="976305"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Feedback mechanisms are common in biology and nature. </a:t>
            </a:r>
          </a:p>
        </p:txBody>
      </p:sp>
      <p:pic>
        <p:nvPicPr>
          <p:cNvPr id="10" name="Picture 9">
            <a:extLst>
              <a:ext uri="{FF2B5EF4-FFF2-40B4-BE49-F238E27FC236}">
                <a16:creationId xmlns:a16="http://schemas.microsoft.com/office/drawing/2014/main" id="{BD64F7FB-6E4E-4429-8480-BA8EA36AFCCE}"/>
              </a:ext>
            </a:extLst>
          </p:cNvPr>
          <p:cNvPicPr>
            <a:picLocks noChangeAspect="1"/>
          </p:cNvPicPr>
          <p:nvPr/>
        </p:nvPicPr>
        <p:blipFill>
          <a:blip r:embed="rId4"/>
          <a:stretch>
            <a:fillRect/>
          </a:stretch>
        </p:blipFill>
        <p:spPr>
          <a:xfrm>
            <a:off x="1295400" y="1618699"/>
            <a:ext cx="506606" cy="1721072"/>
          </a:xfrm>
          <a:prstGeom prst="rect">
            <a:avLst/>
          </a:prstGeom>
        </p:spPr>
      </p:pic>
      <p:sp>
        <p:nvSpPr>
          <p:cNvPr id="46" name="TextBox 45">
            <a:extLst>
              <a:ext uri="{FF2B5EF4-FFF2-40B4-BE49-F238E27FC236}">
                <a16:creationId xmlns:a16="http://schemas.microsoft.com/office/drawing/2014/main" id="{6641A33B-926C-4135-A9FD-8A4932226354}"/>
              </a:ext>
            </a:extLst>
          </p:cNvPr>
          <p:cNvSpPr txBox="1"/>
          <p:nvPr/>
        </p:nvSpPr>
        <p:spPr>
          <a:xfrm>
            <a:off x="420710" y="638625"/>
            <a:ext cx="7543800" cy="406360"/>
          </a:xfrm>
          <a:prstGeom prst="rect">
            <a:avLst/>
          </a:prstGeom>
          <a:noFill/>
        </p:spPr>
        <p:txBody>
          <a:bodyPr wrap="square" lIns="97630" tIns="48815" rIns="97630" bIns="48815" rtlCol="0">
            <a:spAutoFit/>
          </a:bodyPr>
          <a:lstStyle/>
          <a:p>
            <a:pPr marL="0" marR="0" lvl="0" indent="0" defTabSz="976305" rtl="0" eaLnBrk="1" fontAlgn="auto" latinLnBrk="0" hangingPunct="1">
              <a:lnSpc>
                <a:spcPct val="100000"/>
              </a:lnSpc>
              <a:spcBef>
                <a:spcPts val="0"/>
              </a:spcBef>
              <a:spcAft>
                <a:spcPts val="0"/>
              </a:spcAft>
              <a:buClrTx/>
              <a:buSzTx/>
              <a:buFontTx/>
              <a:buNone/>
              <a:tabLst/>
              <a:defRPr/>
            </a:pPr>
            <a:r>
              <a:rPr lang="en-US" sz="2000" dirty="0">
                <a:solidFill>
                  <a:prstClr val="black"/>
                </a:solidFill>
                <a:latin typeface="Verdana" panose="020B0604030504040204" pitchFamily="34" charset="0"/>
                <a:ea typeface="Verdana" panose="020B0604030504040204" pitchFamily="34" charset="0"/>
                <a:cs typeface="Verdana" panose="020B0604030504040204" pitchFamily="34" charset="0"/>
              </a:rPr>
              <a:t>Here’s an example with body </a:t>
            </a:r>
            <a:r>
              <a:rPr kumimoji="0" lang="en-US" sz="2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temperature regulation</a:t>
            </a:r>
          </a:p>
        </p:txBody>
      </p:sp>
    </p:spTree>
    <p:extLst>
      <p:ext uri="{BB962C8B-B14F-4D97-AF65-F5344CB8AC3E}">
        <p14:creationId xmlns:p14="http://schemas.microsoft.com/office/powerpoint/2010/main" val="3436072548"/>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7835" y="6629400"/>
            <a:ext cx="10082172" cy="159336"/>
          </a:xfrm>
          <a:prstGeom prst="rect">
            <a:avLst/>
          </a:prstGeom>
        </p:spPr>
      </p:pic>
      <p:grpSp>
        <p:nvGrpSpPr>
          <p:cNvPr id="7" name="Group 6"/>
          <p:cNvGrpSpPr/>
          <p:nvPr/>
        </p:nvGrpSpPr>
        <p:grpSpPr>
          <a:xfrm rot="21288229">
            <a:off x="1053135" y="2182144"/>
            <a:ext cx="7129053" cy="2532230"/>
            <a:chOff x="1251284" y="2378476"/>
            <a:chExt cx="7129053" cy="2456925"/>
          </a:xfrm>
        </p:grpSpPr>
        <p:grpSp>
          <p:nvGrpSpPr>
            <p:cNvPr id="12" name="Group 11"/>
            <p:cNvGrpSpPr/>
            <p:nvPr/>
          </p:nvGrpSpPr>
          <p:grpSpPr>
            <a:xfrm>
              <a:off x="1251284" y="3561347"/>
              <a:ext cx="6472989" cy="1274054"/>
              <a:chOff x="1275347" y="3056021"/>
              <a:chExt cx="6472989" cy="1274054"/>
            </a:xfrm>
          </p:grpSpPr>
          <p:sp>
            <p:nvSpPr>
              <p:cNvPr id="13" name="Rectangle 12"/>
              <p:cNvSpPr/>
              <p:nvPr/>
            </p:nvSpPr>
            <p:spPr>
              <a:xfrm>
                <a:off x="1275347" y="3056021"/>
                <a:ext cx="6472989" cy="39704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4" name="Isosceles Triangle 13"/>
              <p:cNvSpPr/>
              <p:nvPr/>
            </p:nvSpPr>
            <p:spPr>
              <a:xfrm rot="311771">
                <a:off x="3963048" y="3463801"/>
                <a:ext cx="1106906" cy="866274"/>
              </a:xfrm>
              <a:prstGeom prst="triangle">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sp>
          <p:nvSpPr>
            <p:cNvPr id="5" name="Pentagon 4"/>
            <p:cNvSpPr/>
            <p:nvPr/>
          </p:nvSpPr>
          <p:spPr>
            <a:xfrm>
              <a:off x="6376742" y="2378476"/>
              <a:ext cx="2003595" cy="1186824"/>
            </a:xfrm>
            <a:prstGeom prst="homePlate">
              <a:avLst>
                <a:gd name="adj" fmla="val 65879"/>
              </a:avLst>
            </a:prstGeom>
            <a:solidFill>
              <a:schemeClr val="bg2">
                <a:lumMod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r>
                <a:rPr kumimoji="0" lang="en-US" sz="1900" b="0" i="0" u="non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HIGH Body Temp</a:t>
              </a:r>
            </a:p>
          </p:txBody>
        </p:sp>
      </p:grpSp>
      <p:sp>
        <p:nvSpPr>
          <p:cNvPr id="87" name="TextBox 86">
            <a:extLst>
              <a:ext uri="{FF2B5EF4-FFF2-40B4-BE49-F238E27FC236}">
                <a16:creationId xmlns:a16="http://schemas.microsoft.com/office/drawing/2014/main" id="{EB8EB41D-2E04-4A6A-94DA-3D9860E49587}"/>
              </a:ext>
            </a:extLst>
          </p:cNvPr>
          <p:cNvSpPr txBox="1"/>
          <p:nvPr/>
        </p:nvSpPr>
        <p:spPr>
          <a:xfrm>
            <a:off x="3757519" y="5790950"/>
            <a:ext cx="5166519" cy="591026"/>
          </a:xfrm>
          <a:prstGeom prst="rect">
            <a:avLst/>
          </a:prstGeom>
          <a:noFill/>
        </p:spPr>
        <p:txBody>
          <a:bodyPr wrap="square" lIns="97630" tIns="48815" rIns="97630" bIns="48815" rtlCol="0">
            <a:spAutoFit/>
          </a:bodyPr>
          <a:lstStyle/>
          <a:p>
            <a:pPr marL="0" marR="0" lvl="0" indent="0" algn="r" defTabSz="976305" rtl="0" eaLnBrk="1" fontAlgn="auto" latinLnBrk="0" hangingPunct="1">
              <a:lnSpc>
                <a:spcPct val="100000"/>
              </a:lnSpc>
              <a:spcBef>
                <a:spcPts val="0"/>
              </a:spcBef>
              <a:spcAft>
                <a:spcPts val="0"/>
              </a:spcAft>
              <a:buClrTx/>
              <a:buSzTx/>
              <a:buFontTx/>
              <a:buNone/>
              <a:tabLst/>
              <a:defRPr/>
            </a:pPr>
            <a:r>
              <a:rPr lang="en-US" sz="3200" dirty="0">
                <a:solidFill>
                  <a:prstClr val="black"/>
                </a:solidFill>
                <a:latin typeface="Verdana" panose="020B0604030504040204" pitchFamily="34" charset="0"/>
                <a:ea typeface="Verdana" panose="020B0604030504040204" pitchFamily="34" charset="0"/>
                <a:cs typeface="Verdana" panose="020B0604030504040204" pitchFamily="34" charset="0"/>
              </a:rPr>
              <a:t>Feedback Mechanism</a:t>
            </a:r>
            <a:endParaRPr kumimoji="0" lang="en-US" sz="32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 name="Arc 2">
            <a:extLst>
              <a:ext uri="{FF2B5EF4-FFF2-40B4-BE49-F238E27FC236}">
                <a16:creationId xmlns:a16="http://schemas.microsoft.com/office/drawing/2014/main" id="{03B02B50-F8A6-465D-B005-10C21A299181}"/>
              </a:ext>
            </a:extLst>
          </p:cNvPr>
          <p:cNvSpPr/>
          <p:nvPr/>
        </p:nvSpPr>
        <p:spPr>
          <a:xfrm rot="21143555">
            <a:off x="1627195" y="451727"/>
            <a:ext cx="5187884" cy="3351443"/>
          </a:xfrm>
          <a:prstGeom prst="arc">
            <a:avLst>
              <a:gd name="adj1" fmla="val 18210744"/>
              <a:gd name="adj2" fmla="val 0"/>
            </a:avLst>
          </a:prstGeom>
          <a:ln>
            <a:headEnd type="triangle" w="med" len="med"/>
            <a:tailEnd type="none" w="med" len="med"/>
          </a:ln>
        </p:spPr>
        <p:style>
          <a:lnRef idx="1">
            <a:schemeClr val="dk1"/>
          </a:lnRef>
          <a:fillRef idx="0">
            <a:schemeClr val="dk1"/>
          </a:fillRef>
          <a:effectRef idx="0">
            <a:schemeClr val="dk1"/>
          </a:effectRef>
          <a:fontRef idx="minor">
            <a:schemeClr val="tx1"/>
          </a:fontRef>
        </p:style>
        <p:txBody>
          <a:bodyPr rtlCol="0" anchor="ctr"/>
          <a:lstStyle/>
          <a:p>
            <a:pPr algn="ctr"/>
            <a:endParaRPr lang="en-US">
              <a:ln w="28575">
                <a:solidFill>
                  <a:schemeClr val="tx1"/>
                </a:solidFill>
              </a:ln>
              <a:latin typeface="Verdana" panose="020B0604030504040204" pitchFamily="34" charset="0"/>
              <a:ea typeface="Verdana" panose="020B0604030504040204" pitchFamily="34" charset="0"/>
              <a:cs typeface="Verdana" panose="020B0604030504040204" pitchFamily="34" charset="0"/>
            </a:endParaRPr>
          </a:p>
        </p:txBody>
      </p:sp>
      <p:sp>
        <p:nvSpPr>
          <p:cNvPr id="6" name="TextBox 5">
            <a:extLst>
              <a:ext uri="{FF2B5EF4-FFF2-40B4-BE49-F238E27FC236}">
                <a16:creationId xmlns:a16="http://schemas.microsoft.com/office/drawing/2014/main" id="{19405E50-510D-4629-9825-0CB750BF6D27}"/>
              </a:ext>
            </a:extLst>
          </p:cNvPr>
          <p:cNvSpPr txBox="1"/>
          <p:nvPr/>
        </p:nvSpPr>
        <p:spPr>
          <a:xfrm>
            <a:off x="3339869" y="178808"/>
            <a:ext cx="1762535" cy="830997"/>
          </a:xfrm>
          <a:prstGeom prst="rect">
            <a:avLst/>
          </a:prstGeom>
          <a:noFill/>
        </p:spPr>
        <p:txBody>
          <a:bodyPr wrap="square" rtlCol="0">
            <a:spAutoFit/>
          </a:bodyPr>
          <a:lstStyle/>
          <a:p>
            <a:r>
              <a:rPr lang="en-US" sz="1600" b="1" dirty="0">
                <a:latin typeface="Verdana" panose="020B0604030504040204" pitchFamily="34" charset="0"/>
                <a:ea typeface="Verdana" panose="020B0604030504040204" pitchFamily="34" charset="0"/>
                <a:cs typeface="Verdana" panose="020B0604030504040204" pitchFamily="34" charset="0"/>
              </a:rPr>
              <a:t>Body sweats, blood vessels dilate</a:t>
            </a:r>
          </a:p>
        </p:txBody>
      </p:sp>
      <p:pic>
        <p:nvPicPr>
          <p:cNvPr id="39" name="Picture 38">
            <a:extLst>
              <a:ext uri="{FF2B5EF4-FFF2-40B4-BE49-F238E27FC236}">
                <a16:creationId xmlns:a16="http://schemas.microsoft.com/office/drawing/2014/main" id="{6C2B291F-AB98-4FE1-A0E0-547DBC2D44C1}"/>
              </a:ext>
            </a:extLst>
          </p:cNvPr>
          <p:cNvPicPr>
            <a:picLocks noChangeAspect="1"/>
          </p:cNvPicPr>
          <p:nvPr/>
        </p:nvPicPr>
        <p:blipFill>
          <a:blip r:embed="rId3"/>
          <a:stretch>
            <a:fillRect/>
          </a:stretch>
        </p:blipFill>
        <p:spPr>
          <a:xfrm rot="21180577">
            <a:off x="1071140" y="1981200"/>
            <a:ext cx="525883" cy="1721071"/>
          </a:xfrm>
          <a:prstGeom prst="rect">
            <a:avLst/>
          </a:prstGeom>
        </p:spPr>
      </p:pic>
    </p:spTree>
    <p:extLst>
      <p:ext uri="{BB962C8B-B14F-4D97-AF65-F5344CB8AC3E}">
        <p14:creationId xmlns:p14="http://schemas.microsoft.com/office/powerpoint/2010/main" val="39927154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7835" y="6629400"/>
            <a:ext cx="10082172" cy="159336"/>
          </a:xfrm>
          <a:prstGeom prst="rect">
            <a:avLst/>
          </a:prstGeom>
        </p:spPr>
      </p:pic>
      <p:grpSp>
        <p:nvGrpSpPr>
          <p:cNvPr id="7" name="Group 6"/>
          <p:cNvGrpSpPr/>
          <p:nvPr/>
        </p:nvGrpSpPr>
        <p:grpSpPr>
          <a:xfrm rot="21288229">
            <a:off x="1053135" y="2182144"/>
            <a:ext cx="7129053" cy="2532230"/>
            <a:chOff x="1251284" y="2378476"/>
            <a:chExt cx="7129053" cy="2456925"/>
          </a:xfrm>
        </p:grpSpPr>
        <p:grpSp>
          <p:nvGrpSpPr>
            <p:cNvPr id="12" name="Group 11"/>
            <p:cNvGrpSpPr/>
            <p:nvPr/>
          </p:nvGrpSpPr>
          <p:grpSpPr>
            <a:xfrm>
              <a:off x="1251284" y="3561347"/>
              <a:ext cx="6472989" cy="1274054"/>
              <a:chOff x="1275347" y="3056021"/>
              <a:chExt cx="6472989" cy="1274054"/>
            </a:xfrm>
          </p:grpSpPr>
          <p:sp>
            <p:nvSpPr>
              <p:cNvPr id="13" name="Rectangle 12"/>
              <p:cNvSpPr/>
              <p:nvPr/>
            </p:nvSpPr>
            <p:spPr>
              <a:xfrm>
                <a:off x="1275347" y="3056021"/>
                <a:ext cx="6472989" cy="39704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4" name="Isosceles Triangle 13"/>
              <p:cNvSpPr/>
              <p:nvPr/>
            </p:nvSpPr>
            <p:spPr>
              <a:xfrm rot="311771">
                <a:off x="3963048" y="3463801"/>
                <a:ext cx="1106906" cy="866274"/>
              </a:xfrm>
              <a:prstGeom prst="triangle">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sp>
          <p:nvSpPr>
            <p:cNvPr id="5" name="Pentagon 4"/>
            <p:cNvSpPr/>
            <p:nvPr/>
          </p:nvSpPr>
          <p:spPr>
            <a:xfrm>
              <a:off x="6376742" y="2378476"/>
              <a:ext cx="2003595" cy="1186824"/>
            </a:xfrm>
            <a:prstGeom prst="homePlate">
              <a:avLst>
                <a:gd name="adj" fmla="val 65879"/>
              </a:avLst>
            </a:prstGeom>
            <a:solidFill>
              <a:schemeClr val="bg2">
                <a:lumMod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r>
                <a:rPr kumimoji="0" lang="en-US" sz="1900" b="0" i="0" u="non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HIGH Body Temp</a:t>
              </a:r>
            </a:p>
          </p:txBody>
        </p:sp>
      </p:grpSp>
      <p:sp>
        <p:nvSpPr>
          <p:cNvPr id="87" name="TextBox 86">
            <a:extLst>
              <a:ext uri="{FF2B5EF4-FFF2-40B4-BE49-F238E27FC236}">
                <a16:creationId xmlns:a16="http://schemas.microsoft.com/office/drawing/2014/main" id="{EB8EB41D-2E04-4A6A-94DA-3D9860E49587}"/>
              </a:ext>
            </a:extLst>
          </p:cNvPr>
          <p:cNvSpPr txBox="1"/>
          <p:nvPr/>
        </p:nvSpPr>
        <p:spPr>
          <a:xfrm>
            <a:off x="3757519" y="5790950"/>
            <a:ext cx="5166519" cy="591026"/>
          </a:xfrm>
          <a:prstGeom prst="rect">
            <a:avLst/>
          </a:prstGeom>
          <a:noFill/>
        </p:spPr>
        <p:txBody>
          <a:bodyPr wrap="square" lIns="97630" tIns="48815" rIns="97630" bIns="48815" rtlCol="0">
            <a:spAutoFit/>
          </a:bodyPr>
          <a:lstStyle/>
          <a:p>
            <a:pPr marL="0" marR="0" lvl="0" indent="0" algn="r" defTabSz="976305" rtl="0" eaLnBrk="1" fontAlgn="auto" latinLnBrk="0" hangingPunct="1">
              <a:lnSpc>
                <a:spcPct val="100000"/>
              </a:lnSpc>
              <a:spcBef>
                <a:spcPts val="0"/>
              </a:spcBef>
              <a:spcAft>
                <a:spcPts val="0"/>
              </a:spcAft>
              <a:buClrTx/>
              <a:buSzTx/>
              <a:buFontTx/>
              <a:buNone/>
              <a:tabLst/>
              <a:defRPr/>
            </a:pPr>
            <a:r>
              <a:rPr lang="en-US" sz="3200" dirty="0">
                <a:solidFill>
                  <a:prstClr val="black"/>
                </a:solidFill>
                <a:latin typeface="Verdana" panose="020B0604030504040204" pitchFamily="34" charset="0"/>
                <a:ea typeface="Verdana" panose="020B0604030504040204" pitchFamily="34" charset="0"/>
                <a:cs typeface="Verdana" panose="020B0604030504040204" pitchFamily="34" charset="0"/>
              </a:rPr>
              <a:t>Feedback Mechanism</a:t>
            </a:r>
            <a:endParaRPr kumimoji="0" lang="en-US" sz="32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 name="Arc 2">
            <a:extLst>
              <a:ext uri="{FF2B5EF4-FFF2-40B4-BE49-F238E27FC236}">
                <a16:creationId xmlns:a16="http://schemas.microsoft.com/office/drawing/2014/main" id="{03B02B50-F8A6-465D-B005-10C21A299181}"/>
              </a:ext>
            </a:extLst>
          </p:cNvPr>
          <p:cNvSpPr/>
          <p:nvPr/>
        </p:nvSpPr>
        <p:spPr>
          <a:xfrm rot="21143555">
            <a:off x="1627195" y="451727"/>
            <a:ext cx="5187884" cy="3351443"/>
          </a:xfrm>
          <a:prstGeom prst="arc">
            <a:avLst>
              <a:gd name="adj1" fmla="val 18210744"/>
              <a:gd name="adj2" fmla="val 0"/>
            </a:avLst>
          </a:prstGeom>
          <a:ln>
            <a:headEnd type="triangle" w="med" len="med"/>
            <a:tailEnd type="none" w="med" len="med"/>
          </a:ln>
        </p:spPr>
        <p:style>
          <a:lnRef idx="1">
            <a:schemeClr val="dk1"/>
          </a:lnRef>
          <a:fillRef idx="0">
            <a:schemeClr val="dk1"/>
          </a:fillRef>
          <a:effectRef idx="0">
            <a:schemeClr val="dk1"/>
          </a:effectRef>
          <a:fontRef idx="minor">
            <a:schemeClr val="tx1"/>
          </a:fontRef>
        </p:style>
        <p:txBody>
          <a:bodyPr rtlCol="0" anchor="ctr"/>
          <a:lstStyle/>
          <a:p>
            <a:pPr algn="ctr"/>
            <a:endParaRPr lang="en-US">
              <a:ln w="28575">
                <a:solidFill>
                  <a:schemeClr val="tx1"/>
                </a:solidFill>
              </a:ln>
              <a:latin typeface="Verdana" panose="020B0604030504040204" pitchFamily="34" charset="0"/>
              <a:ea typeface="Verdana" panose="020B0604030504040204" pitchFamily="34" charset="0"/>
              <a:cs typeface="Verdana" panose="020B0604030504040204" pitchFamily="34" charset="0"/>
            </a:endParaRPr>
          </a:p>
        </p:txBody>
      </p:sp>
      <p:sp>
        <p:nvSpPr>
          <p:cNvPr id="6" name="TextBox 5">
            <a:extLst>
              <a:ext uri="{FF2B5EF4-FFF2-40B4-BE49-F238E27FC236}">
                <a16:creationId xmlns:a16="http://schemas.microsoft.com/office/drawing/2014/main" id="{19405E50-510D-4629-9825-0CB750BF6D27}"/>
              </a:ext>
            </a:extLst>
          </p:cNvPr>
          <p:cNvSpPr txBox="1"/>
          <p:nvPr/>
        </p:nvSpPr>
        <p:spPr>
          <a:xfrm>
            <a:off x="3339869" y="178808"/>
            <a:ext cx="1762535" cy="830997"/>
          </a:xfrm>
          <a:prstGeom prst="rect">
            <a:avLst/>
          </a:prstGeom>
          <a:noFill/>
        </p:spPr>
        <p:txBody>
          <a:bodyPr wrap="square" rtlCol="0">
            <a:spAutoFit/>
          </a:bodyPr>
          <a:lstStyle/>
          <a:p>
            <a:r>
              <a:rPr lang="en-US" sz="1600" b="1" dirty="0">
                <a:latin typeface="Verdana" panose="020B0604030504040204" pitchFamily="34" charset="0"/>
                <a:ea typeface="Verdana" panose="020B0604030504040204" pitchFamily="34" charset="0"/>
                <a:cs typeface="Verdana" panose="020B0604030504040204" pitchFamily="34" charset="0"/>
              </a:rPr>
              <a:t>Body sweats, blood vessels dilate</a:t>
            </a:r>
          </a:p>
        </p:txBody>
      </p:sp>
      <p:pic>
        <p:nvPicPr>
          <p:cNvPr id="39" name="Picture 38">
            <a:extLst>
              <a:ext uri="{FF2B5EF4-FFF2-40B4-BE49-F238E27FC236}">
                <a16:creationId xmlns:a16="http://schemas.microsoft.com/office/drawing/2014/main" id="{6C2B291F-AB98-4FE1-A0E0-547DBC2D44C1}"/>
              </a:ext>
            </a:extLst>
          </p:cNvPr>
          <p:cNvPicPr>
            <a:picLocks noChangeAspect="1"/>
          </p:cNvPicPr>
          <p:nvPr/>
        </p:nvPicPr>
        <p:blipFill>
          <a:blip r:embed="rId3"/>
          <a:stretch>
            <a:fillRect/>
          </a:stretch>
        </p:blipFill>
        <p:spPr>
          <a:xfrm rot="21180577">
            <a:off x="1071140" y="1981200"/>
            <a:ext cx="525883" cy="1721071"/>
          </a:xfrm>
          <a:prstGeom prst="rect">
            <a:avLst/>
          </a:prstGeom>
        </p:spPr>
      </p:pic>
      <p:sp>
        <p:nvSpPr>
          <p:cNvPr id="15" name="Arc 14">
            <a:extLst>
              <a:ext uri="{FF2B5EF4-FFF2-40B4-BE49-F238E27FC236}">
                <a16:creationId xmlns:a16="http://schemas.microsoft.com/office/drawing/2014/main" id="{ECA305A3-39FD-4F2C-9296-0C2C611E9F09}"/>
              </a:ext>
            </a:extLst>
          </p:cNvPr>
          <p:cNvSpPr/>
          <p:nvPr/>
        </p:nvSpPr>
        <p:spPr>
          <a:xfrm rot="16688140">
            <a:off x="615915" y="1411992"/>
            <a:ext cx="5187884" cy="3351443"/>
          </a:xfrm>
          <a:prstGeom prst="arc">
            <a:avLst>
              <a:gd name="adj1" fmla="val 18184337"/>
              <a:gd name="adj2" fmla="val 21193630"/>
            </a:avLst>
          </a:prstGeom>
          <a:ln>
            <a:headEnd type="triangle" w="med" len="med"/>
            <a:tailEnd type="none" w="med" len="med"/>
          </a:ln>
        </p:spPr>
        <p:style>
          <a:lnRef idx="1">
            <a:schemeClr val="dk1"/>
          </a:lnRef>
          <a:fillRef idx="0">
            <a:schemeClr val="dk1"/>
          </a:fillRef>
          <a:effectRef idx="0">
            <a:schemeClr val="dk1"/>
          </a:effectRef>
          <a:fontRef idx="minor">
            <a:schemeClr val="tx1"/>
          </a:fontRef>
        </p:style>
        <p:txBody>
          <a:bodyPr rtlCol="0" anchor="ctr"/>
          <a:lstStyle/>
          <a:p>
            <a:pPr algn="ctr"/>
            <a:endParaRPr lang="en-US">
              <a:ln w="28575">
                <a:solidFill>
                  <a:schemeClr val="tx1"/>
                </a:solidFill>
              </a:ln>
              <a:latin typeface="Verdana" panose="020B0604030504040204" pitchFamily="34" charset="0"/>
              <a:ea typeface="Verdana" panose="020B0604030504040204" pitchFamily="34" charset="0"/>
              <a:cs typeface="Verdana" panose="020B0604030504040204" pitchFamily="34" charset="0"/>
            </a:endParaRPr>
          </a:p>
        </p:txBody>
      </p:sp>
      <p:sp>
        <p:nvSpPr>
          <p:cNvPr id="17" name="TextBox 16">
            <a:extLst>
              <a:ext uri="{FF2B5EF4-FFF2-40B4-BE49-F238E27FC236}">
                <a16:creationId xmlns:a16="http://schemas.microsoft.com/office/drawing/2014/main" id="{9131EB57-8572-4ED1-96AB-2D5FD70B6E44}"/>
              </a:ext>
            </a:extLst>
          </p:cNvPr>
          <p:cNvSpPr txBox="1"/>
          <p:nvPr/>
        </p:nvSpPr>
        <p:spPr>
          <a:xfrm>
            <a:off x="1600254" y="1896235"/>
            <a:ext cx="2157266" cy="584775"/>
          </a:xfrm>
          <a:prstGeom prst="rect">
            <a:avLst/>
          </a:prstGeom>
          <a:noFill/>
        </p:spPr>
        <p:txBody>
          <a:bodyPr wrap="square" rtlCol="0">
            <a:spAutoFit/>
          </a:bodyPr>
          <a:lstStyle/>
          <a:p>
            <a:r>
              <a:rPr lang="en-US" sz="1600" b="1" dirty="0">
                <a:latin typeface="Verdana" panose="020B0604030504040204" pitchFamily="34" charset="0"/>
                <a:ea typeface="Verdana" panose="020B0604030504040204" pitchFamily="34" charset="0"/>
                <a:cs typeface="Verdana" panose="020B0604030504040204" pitchFamily="34" charset="0"/>
              </a:rPr>
              <a:t>Temperature goes down</a:t>
            </a:r>
          </a:p>
        </p:txBody>
      </p:sp>
    </p:spTree>
    <p:extLst>
      <p:ext uri="{BB962C8B-B14F-4D97-AF65-F5344CB8AC3E}">
        <p14:creationId xmlns:p14="http://schemas.microsoft.com/office/powerpoint/2010/main" val="1987899189"/>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7835" y="6629400"/>
            <a:ext cx="10082172" cy="159336"/>
          </a:xfrm>
          <a:prstGeom prst="rect">
            <a:avLst/>
          </a:prstGeom>
        </p:spPr>
      </p:pic>
      <p:grpSp>
        <p:nvGrpSpPr>
          <p:cNvPr id="7" name="Group 6"/>
          <p:cNvGrpSpPr/>
          <p:nvPr/>
        </p:nvGrpSpPr>
        <p:grpSpPr>
          <a:xfrm rot="476202">
            <a:off x="1052896" y="2192142"/>
            <a:ext cx="7129053" cy="2532230"/>
            <a:chOff x="1251284" y="2378476"/>
            <a:chExt cx="7129053" cy="2456925"/>
          </a:xfrm>
        </p:grpSpPr>
        <p:grpSp>
          <p:nvGrpSpPr>
            <p:cNvPr id="12" name="Group 11"/>
            <p:cNvGrpSpPr/>
            <p:nvPr/>
          </p:nvGrpSpPr>
          <p:grpSpPr>
            <a:xfrm>
              <a:off x="1251284" y="3561347"/>
              <a:ext cx="6472989" cy="1274054"/>
              <a:chOff x="1275347" y="3056021"/>
              <a:chExt cx="6472989" cy="1274054"/>
            </a:xfrm>
          </p:grpSpPr>
          <p:sp>
            <p:nvSpPr>
              <p:cNvPr id="13" name="Rectangle 12"/>
              <p:cNvSpPr/>
              <p:nvPr/>
            </p:nvSpPr>
            <p:spPr>
              <a:xfrm>
                <a:off x="1275347" y="3056021"/>
                <a:ext cx="6472989" cy="39704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4" name="Isosceles Triangle 13"/>
              <p:cNvSpPr/>
              <p:nvPr/>
            </p:nvSpPr>
            <p:spPr>
              <a:xfrm rot="21123798">
                <a:off x="3963048" y="3463801"/>
                <a:ext cx="1106906" cy="866274"/>
              </a:xfrm>
              <a:prstGeom prst="triangle">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sp>
          <p:nvSpPr>
            <p:cNvPr id="5" name="Pentagon 4"/>
            <p:cNvSpPr/>
            <p:nvPr/>
          </p:nvSpPr>
          <p:spPr>
            <a:xfrm>
              <a:off x="6376742" y="2378476"/>
              <a:ext cx="2003595" cy="1186824"/>
            </a:xfrm>
            <a:prstGeom prst="homePlate">
              <a:avLst>
                <a:gd name="adj" fmla="val 65879"/>
              </a:avLst>
            </a:prstGeom>
            <a:solidFill>
              <a:schemeClr val="bg2">
                <a:lumMod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r>
                <a:rPr kumimoji="0" lang="en-US" sz="1900" b="0" i="0" u="non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LOW Body Temp</a:t>
              </a:r>
            </a:p>
          </p:txBody>
        </p:sp>
      </p:grpSp>
      <p:sp>
        <p:nvSpPr>
          <p:cNvPr id="87" name="TextBox 86">
            <a:extLst>
              <a:ext uri="{FF2B5EF4-FFF2-40B4-BE49-F238E27FC236}">
                <a16:creationId xmlns:a16="http://schemas.microsoft.com/office/drawing/2014/main" id="{EB8EB41D-2E04-4A6A-94DA-3D9860E49587}"/>
              </a:ext>
            </a:extLst>
          </p:cNvPr>
          <p:cNvSpPr txBox="1"/>
          <p:nvPr/>
        </p:nvSpPr>
        <p:spPr>
          <a:xfrm>
            <a:off x="3940324" y="5937453"/>
            <a:ext cx="5166519" cy="591026"/>
          </a:xfrm>
          <a:prstGeom prst="rect">
            <a:avLst/>
          </a:prstGeom>
          <a:noFill/>
        </p:spPr>
        <p:txBody>
          <a:bodyPr wrap="square" lIns="97630" tIns="48815" rIns="97630" bIns="48815" rtlCol="0">
            <a:spAutoFit/>
          </a:bodyPr>
          <a:lstStyle/>
          <a:p>
            <a:pPr marL="0" marR="0" lvl="0" indent="0" algn="r" defTabSz="976305" rtl="0" eaLnBrk="1" fontAlgn="auto" latinLnBrk="0" hangingPunct="1">
              <a:lnSpc>
                <a:spcPct val="100000"/>
              </a:lnSpc>
              <a:spcBef>
                <a:spcPts val="0"/>
              </a:spcBef>
              <a:spcAft>
                <a:spcPts val="0"/>
              </a:spcAft>
              <a:buClrTx/>
              <a:buSzTx/>
              <a:buFontTx/>
              <a:buNone/>
              <a:tabLst/>
              <a:defRPr/>
            </a:pPr>
            <a:r>
              <a:rPr lang="en-US" sz="3200" dirty="0">
                <a:solidFill>
                  <a:prstClr val="black"/>
                </a:solidFill>
                <a:latin typeface="Verdana" panose="020B0604030504040204" pitchFamily="34" charset="0"/>
                <a:ea typeface="Verdana" panose="020B0604030504040204" pitchFamily="34" charset="0"/>
                <a:cs typeface="Verdana" panose="020B0604030504040204" pitchFamily="34" charset="0"/>
              </a:rPr>
              <a:t>Feedback Mechanism</a:t>
            </a:r>
            <a:endParaRPr kumimoji="0" lang="en-US" sz="32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 name="Arc 2">
            <a:extLst>
              <a:ext uri="{FF2B5EF4-FFF2-40B4-BE49-F238E27FC236}">
                <a16:creationId xmlns:a16="http://schemas.microsoft.com/office/drawing/2014/main" id="{03B02B50-F8A6-465D-B005-10C21A299181}"/>
              </a:ext>
            </a:extLst>
          </p:cNvPr>
          <p:cNvSpPr/>
          <p:nvPr/>
        </p:nvSpPr>
        <p:spPr>
          <a:xfrm rot="4671084">
            <a:off x="2399474" y="1135637"/>
            <a:ext cx="5533611" cy="3409200"/>
          </a:xfrm>
          <a:prstGeom prst="arc">
            <a:avLst>
              <a:gd name="adj1" fmla="val 19430878"/>
              <a:gd name="adj2" fmla="val 421442"/>
            </a:avLst>
          </a:prstGeom>
          <a:ln>
            <a:headEnd type="none" w="med" len="med"/>
            <a:tailEnd type="triangle" w="med" len="med"/>
          </a:ln>
        </p:spPr>
        <p:style>
          <a:lnRef idx="1">
            <a:schemeClr val="dk1"/>
          </a:lnRef>
          <a:fillRef idx="0">
            <a:schemeClr val="dk1"/>
          </a:fillRef>
          <a:effectRef idx="0">
            <a:schemeClr val="dk1"/>
          </a:effectRef>
          <a:fontRef idx="minor">
            <a:schemeClr val="tx1"/>
          </a:fontRef>
        </p:style>
        <p:txBody>
          <a:bodyPr rtlCol="0" anchor="ctr"/>
          <a:lstStyle/>
          <a:p>
            <a:pPr algn="ctr"/>
            <a:endParaRPr lang="en-US">
              <a:ln w="28575">
                <a:solidFill>
                  <a:schemeClr val="tx1"/>
                </a:solidFill>
              </a:ln>
              <a:latin typeface="Verdana" panose="020B0604030504040204" pitchFamily="34" charset="0"/>
              <a:ea typeface="Verdana" panose="020B0604030504040204" pitchFamily="34" charset="0"/>
              <a:cs typeface="Verdana" panose="020B0604030504040204" pitchFamily="34" charset="0"/>
            </a:endParaRPr>
          </a:p>
        </p:txBody>
      </p:sp>
      <p:sp>
        <p:nvSpPr>
          <p:cNvPr id="26" name="TextBox 25">
            <a:extLst>
              <a:ext uri="{FF2B5EF4-FFF2-40B4-BE49-F238E27FC236}">
                <a16:creationId xmlns:a16="http://schemas.microsoft.com/office/drawing/2014/main" id="{280F8AB0-8467-45C2-AD55-B0C22A685650}"/>
              </a:ext>
            </a:extLst>
          </p:cNvPr>
          <p:cNvSpPr txBox="1"/>
          <p:nvPr/>
        </p:nvSpPr>
        <p:spPr>
          <a:xfrm>
            <a:off x="3581400" y="5128950"/>
            <a:ext cx="1981200" cy="830997"/>
          </a:xfrm>
          <a:prstGeom prst="rect">
            <a:avLst/>
          </a:prstGeom>
          <a:noFill/>
        </p:spPr>
        <p:txBody>
          <a:bodyPr wrap="square" rtlCol="0">
            <a:spAutoFit/>
          </a:bodyPr>
          <a:lstStyle/>
          <a:p>
            <a:r>
              <a:rPr lang="en-US" sz="1600" b="1" dirty="0">
                <a:latin typeface="Verdana" panose="020B0604030504040204" pitchFamily="34" charset="0"/>
                <a:ea typeface="Verdana" panose="020B0604030504040204" pitchFamily="34" charset="0"/>
                <a:cs typeface="Verdana" panose="020B0604030504040204" pitchFamily="34" charset="0"/>
              </a:rPr>
              <a:t>Shivering</a:t>
            </a:r>
          </a:p>
          <a:p>
            <a:r>
              <a:rPr lang="en-US" sz="1600" b="1" dirty="0">
                <a:latin typeface="Verdana" panose="020B0604030504040204" pitchFamily="34" charset="0"/>
                <a:ea typeface="Verdana" panose="020B0604030504040204" pitchFamily="34" charset="0"/>
                <a:cs typeface="Verdana" panose="020B0604030504040204" pitchFamily="34" charset="0"/>
              </a:rPr>
              <a:t>Blood vessels constrict</a:t>
            </a:r>
          </a:p>
        </p:txBody>
      </p:sp>
      <p:sp>
        <p:nvSpPr>
          <p:cNvPr id="39" name="TextBox 38">
            <a:extLst>
              <a:ext uri="{FF2B5EF4-FFF2-40B4-BE49-F238E27FC236}">
                <a16:creationId xmlns:a16="http://schemas.microsoft.com/office/drawing/2014/main" id="{C63F54BA-3220-48EB-83D9-9353099B38DA}"/>
              </a:ext>
            </a:extLst>
          </p:cNvPr>
          <p:cNvSpPr txBox="1"/>
          <p:nvPr/>
        </p:nvSpPr>
        <p:spPr>
          <a:xfrm>
            <a:off x="3155173" y="1300862"/>
            <a:ext cx="1964296" cy="369332"/>
          </a:xfrm>
          <a:prstGeom prst="rect">
            <a:avLst/>
          </a:prstGeom>
          <a:noFill/>
        </p:spPr>
        <p:txBody>
          <a:bodyPr wrap="square" rtlCol="0">
            <a:spAutoFit/>
          </a:bodyPr>
          <a:lstStyle/>
          <a:p>
            <a:r>
              <a:rPr lang="en-US" dirty="0">
                <a:latin typeface="Verdana" panose="020B0604030504040204" pitchFamily="34" charset="0"/>
                <a:ea typeface="Verdana" panose="020B0604030504040204" pitchFamily="34" charset="0"/>
                <a:cs typeface="Verdana" panose="020B0604030504040204" pitchFamily="34" charset="0"/>
              </a:rPr>
              <a:t>Balance tips….</a:t>
            </a:r>
          </a:p>
        </p:txBody>
      </p:sp>
      <p:sp>
        <p:nvSpPr>
          <p:cNvPr id="25" name="Arc 24">
            <a:extLst>
              <a:ext uri="{FF2B5EF4-FFF2-40B4-BE49-F238E27FC236}">
                <a16:creationId xmlns:a16="http://schemas.microsoft.com/office/drawing/2014/main" id="{4950A45A-A000-4EEB-A383-F293DA4E8028}"/>
              </a:ext>
            </a:extLst>
          </p:cNvPr>
          <p:cNvSpPr/>
          <p:nvPr/>
        </p:nvSpPr>
        <p:spPr>
          <a:xfrm rot="8759889">
            <a:off x="1492091" y="2170904"/>
            <a:ext cx="3751279" cy="3351443"/>
          </a:xfrm>
          <a:prstGeom prst="arc">
            <a:avLst>
              <a:gd name="adj1" fmla="val 18184337"/>
              <a:gd name="adj2" fmla="val 1454488"/>
            </a:avLst>
          </a:prstGeom>
          <a:ln>
            <a:headEnd type="none" w="med" len="med"/>
            <a:tailEnd type="triangle" w="med" len="med"/>
          </a:ln>
        </p:spPr>
        <p:style>
          <a:lnRef idx="1">
            <a:schemeClr val="dk1"/>
          </a:lnRef>
          <a:fillRef idx="0">
            <a:schemeClr val="dk1"/>
          </a:fillRef>
          <a:effectRef idx="0">
            <a:schemeClr val="dk1"/>
          </a:effectRef>
          <a:fontRef idx="minor">
            <a:schemeClr val="tx1"/>
          </a:fontRef>
        </p:style>
        <p:txBody>
          <a:bodyPr rtlCol="0" anchor="ctr"/>
          <a:lstStyle/>
          <a:p>
            <a:pPr algn="ctr"/>
            <a:endParaRPr lang="en-US">
              <a:ln w="28575">
                <a:solidFill>
                  <a:schemeClr val="tx1"/>
                </a:solidFill>
              </a:ln>
              <a:latin typeface="Verdana" panose="020B0604030504040204" pitchFamily="34" charset="0"/>
              <a:ea typeface="Verdana" panose="020B0604030504040204" pitchFamily="34" charset="0"/>
              <a:cs typeface="Verdana" panose="020B0604030504040204" pitchFamily="34" charset="0"/>
            </a:endParaRPr>
          </a:p>
        </p:txBody>
      </p:sp>
      <p:sp>
        <p:nvSpPr>
          <p:cNvPr id="40" name="TextBox 39">
            <a:extLst>
              <a:ext uri="{FF2B5EF4-FFF2-40B4-BE49-F238E27FC236}">
                <a16:creationId xmlns:a16="http://schemas.microsoft.com/office/drawing/2014/main" id="{CD822127-9E19-43CF-BDCB-552A86A4AABF}"/>
              </a:ext>
            </a:extLst>
          </p:cNvPr>
          <p:cNvSpPr txBox="1"/>
          <p:nvPr/>
        </p:nvSpPr>
        <p:spPr>
          <a:xfrm>
            <a:off x="853940" y="3523459"/>
            <a:ext cx="2228875" cy="584775"/>
          </a:xfrm>
          <a:prstGeom prst="rect">
            <a:avLst/>
          </a:prstGeom>
          <a:noFill/>
        </p:spPr>
        <p:txBody>
          <a:bodyPr wrap="square" rtlCol="0">
            <a:spAutoFit/>
          </a:bodyPr>
          <a:lstStyle/>
          <a:p>
            <a:r>
              <a:rPr lang="en-US" sz="1600" b="1" dirty="0">
                <a:latin typeface="Verdana" panose="020B0604030504040204" pitchFamily="34" charset="0"/>
                <a:ea typeface="Verdana" panose="020B0604030504040204" pitchFamily="34" charset="0"/>
                <a:cs typeface="Verdana" panose="020B0604030504040204" pitchFamily="34" charset="0"/>
              </a:rPr>
              <a:t>Temperature goes up</a:t>
            </a:r>
          </a:p>
        </p:txBody>
      </p:sp>
      <p:pic>
        <p:nvPicPr>
          <p:cNvPr id="47" name="Picture 46">
            <a:extLst>
              <a:ext uri="{FF2B5EF4-FFF2-40B4-BE49-F238E27FC236}">
                <a16:creationId xmlns:a16="http://schemas.microsoft.com/office/drawing/2014/main" id="{E98A4F65-39DF-4857-BD0F-EE022FCCC2E2}"/>
              </a:ext>
            </a:extLst>
          </p:cNvPr>
          <p:cNvPicPr>
            <a:picLocks noChangeAspect="1"/>
          </p:cNvPicPr>
          <p:nvPr/>
        </p:nvPicPr>
        <p:blipFill>
          <a:blip r:embed="rId3"/>
          <a:stretch>
            <a:fillRect/>
          </a:stretch>
        </p:blipFill>
        <p:spPr>
          <a:xfrm rot="556859">
            <a:off x="1413496" y="1251006"/>
            <a:ext cx="534126" cy="1721071"/>
          </a:xfrm>
          <a:prstGeom prst="rect">
            <a:avLst/>
          </a:prstGeom>
        </p:spPr>
      </p:pic>
    </p:spTree>
    <p:extLst>
      <p:ext uri="{BB962C8B-B14F-4D97-AF65-F5344CB8AC3E}">
        <p14:creationId xmlns:p14="http://schemas.microsoft.com/office/powerpoint/2010/main" val="22703867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4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6" grpId="0"/>
      <p:bldP spid="25" grpId="0" animBg="1"/>
      <p:bldP spid="40"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7835" y="6629400"/>
            <a:ext cx="10082172" cy="159336"/>
          </a:xfrm>
          <a:prstGeom prst="rect">
            <a:avLst/>
          </a:prstGeom>
        </p:spPr>
      </p:pic>
      <p:grpSp>
        <p:nvGrpSpPr>
          <p:cNvPr id="7" name="Group 6"/>
          <p:cNvGrpSpPr/>
          <p:nvPr/>
        </p:nvGrpSpPr>
        <p:grpSpPr>
          <a:xfrm>
            <a:off x="1073985" y="2156646"/>
            <a:ext cx="7129054" cy="2457585"/>
            <a:chOff x="1251283" y="2367078"/>
            <a:chExt cx="7129054" cy="2457585"/>
          </a:xfrm>
        </p:grpSpPr>
        <p:grpSp>
          <p:nvGrpSpPr>
            <p:cNvPr id="12" name="Group 11"/>
            <p:cNvGrpSpPr/>
            <p:nvPr/>
          </p:nvGrpSpPr>
          <p:grpSpPr>
            <a:xfrm>
              <a:off x="1251283" y="3550332"/>
              <a:ext cx="6472989" cy="1274331"/>
              <a:chOff x="1275346" y="3045006"/>
              <a:chExt cx="6472989" cy="1274331"/>
            </a:xfrm>
          </p:grpSpPr>
          <p:sp>
            <p:nvSpPr>
              <p:cNvPr id="13" name="Rectangle 12"/>
              <p:cNvSpPr/>
              <p:nvPr/>
            </p:nvSpPr>
            <p:spPr>
              <a:xfrm>
                <a:off x="1275346" y="3045006"/>
                <a:ext cx="6472989" cy="39704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4" name="Isosceles Triangle 13"/>
              <p:cNvSpPr/>
              <p:nvPr/>
            </p:nvSpPr>
            <p:spPr>
              <a:xfrm>
                <a:off x="3958388" y="3453063"/>
                <a:ext cx="1106906" cy="866274"/>
              </a:xfrm>
              <a:prstGeom prst="triangle">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sp>
          <p:nvSpPr>
            <p:cNvPr id="5" name="Pentagon 4"/>
            <p:cNvSpPr/>
            <p:nvPr/>
          </p:nvSpPr>
          <p:spPr>
            <a:xfrm>
              <a:off x="6197098" y="2367078"/>
              <a:ext cx="2183239" cy="1186824"/>
            </a:xfrm>
            <a:prstGeom prst="homePlate">
              <a:avLst>
                <a:gd name="adj" fmla="val 65879"/>
              </a:avLst>
            </a:prstGeom>
            <a:solidFill>
              <a:schemeClr val="bg2">
                <a:lumMod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Normal Body Temperature</a:t>
              </a:r>
            </a:p>
          </p:txBody>
        </p:sp>
      </p:grpSp>
      <p:pic>
        <p:nvPicPr>
          <p:cNvPr id="10" name="Picture 9">
            <a:extLst>
              <a:ext uri="{FF2B5EF4-FFF2-40B4-BE49-F238E27FC236}">
                <a16:creationId xmlns:a16="http://schemas.microsoft.com/office/drawing/2014/main" id="{BD64F7FB-6E4E-4429-8480-BA8EA36AFCCE}"/>
              </a:ext>
            </a:extLst>
          </p:cNvPr>
          <p:cNvPicPr>
            <a:picLocks noChangeAspect="1"/>
          </p:cNvPicPr>
          <p:nvPr/>
        </p:nvPicPr>
        <p:blipFill>
          <a:blip r:embed="rId4"/>
          <a:stretch>
            <a:fillRect/>
          </a:stretch>
        </p:blipFill>
        <p:spPr>
          <a:xfrm>
            <a:off x="1295400" y="1618699"/>
            <a:ext cx="506606" cy="1721072"/>
          </a:xfrm>
          <a:prstGeom prst="rect">
            <a:avLst/>
          </a:prstGeom>
        </p:spPr>
      </p:pic>
      <p:sp>
        <p:nvSpPr>
          <p:cNvPr id="11" name="TextBox 10">
            <a:extLst>
              <a:ext uri="{FF2B5EF4-FFF2-40B4-BE49-F238E27FC236}">
                <a16:creationId xmlns:a16="http://schemas.microsoft.com/office/drawing/2014/main" id="{F5695139-E8EC-403E-95FD-AD09E8613BF6}"/>
              </a:ext>
            </a:extLst>
          </p:cNvPr>
          <p:cNvSpPr txBox="1"/>
          <p:nvPr/>
        </p:nvSpPr>
        <p:spPr>
          <a:xfrm>
            <a:off x="285750" y="232866"/>
            <a:ext cx="8572500" cy="529471"/>
          </a:xfrm>
          <a:prstGeom prst="rect">
            <a:avLst/>
          </a:prstGeom>
          <a:noFill/>
        </p:spPr>
        <p:txBody>
          <a:bodyPr wrap="square" lIns="97630" tIns="48815" rIns="97630" bIns="48815" rtlCol="0">
            <a:spAutoFit/>
          </a:bodyPr>
          <a:lstStyle/>
          <a:p>
            <a:pPr marL="0" marR="0" lvl="0" indent="0" algn="ctr" defTabSz="976305" rtl="0" eaLnBrk="1" fontAlgn="auto" latinLnBrk="0" hangingPunct="1">
              <a:lnSpc>
                <a:spcPct val="100000"/>
              </a:lnSpc>
              <a:spcBef>
                <a:spcPts val="0"/>
              </a:spcBef>
              <a:spcAft>
                <a:spcPts val="0"/>
              </a:spcAft>
              <a:buClrTx/>
              <a:buSzTx/>
              <a:buFontTx/>
              <a:buNone/>
              <a:tabLst/>
              <a:defRPr/>
            </a:pPr>
            <a:r>
              <a:rPr lang="en-US" sz="2800" dirty="0">
                <a:solidFill>
                  <a:prstClr val="black"/>
                </a:solidFill>
                <a:latin typeface="Verdana" panose="020B0604030504040204" pitchFamily="34" charset="0"/>
                <a:ea typeface="Verdana" panose="020B0604030504040204" pitchFamily="34" charset="0"/>
                <a:cs typeface="Verdana" panose="020B0604030504040204" pitchFamily="34" charset="0"/>
              </a:rPr>
              <a:t>Feedback mechanisms maintain homeostasis</a:t>
            </a:r>
            <a:endParaRPr kumimoji="0" lang="en-US" sz="2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3314493678"/>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7835" y="6629400"/>
            <a:ext cx="10082172" cy="159336"/>
          </a:xfrm>
          <a:prstGeom prst="rect">
            <a:avLst/>
          </a:prstGeom>
        </p:spPr>
      </p:pic>
      <p:sp>
        <p:nvSpPr>
          <p:cNvPr id="11" name="TextBox 10">
            <a:extLst>
              <a:ext uri="{FF2B5EF4-FFF2-40B4-BE49-F238E27FC236}">
                <a16:creationId xmlns:a16="http://schemas.microsoft.com/office/drawing/2014/main" id="{F5695139-E8EC-403E-95FD-AD09E8613BF6}"/>
              </a:ext>
            </a:extLst>
          </p:cNvPr>
          <p:cNvSpPr txBox="1"/>
          <p:nvPr/>
        </p:nvSpPr>
        <p:spPr>
          <a:xfrm>
            <a:off x="723900" y="151929"/>
            <a:ext cx="7696200" cy="591026"/>
          </a:xfrm>
          <a:prstGeom prst="rect">
            <a:avLst/>
          </a:prstGeom>
          <a:noFill/>
        </p:spPr>
        <p:txBody>
          <a:bodyPr wrap="square" lIns="97630" tIns="48815" rIns="97630" bIns="48815" rtlCol="0">
            <a:spAutoFit/>
          </a:bodyPr>
          <a:lstStyle/>
          <a:p>
            <a:pPr marL="0" marR="0" lvl="0" indent="0" algn="ctr" defTabSz="976305" rtl="0" eaLnBrk="1" fontAlgn="auto" latinLnBrk="0" hangingPunct="1">
              <a:lnSpc>
                <a:spcPct val="100000"/>
              </a:lnSpc>
              <a:spcBef>
                <a:spcPts val="0"/>
              </a:spcBef>
              <a:spcAft>
                <a:spcPts val="0"/>
              </a:spcAft>
              <a:buClrTx/>
              <a:buSzTx/>
              <a:buFontTx/>
              <a:buNone/>
              <a:tabLst/>
              <a:defRPr/>
            </a:pPr>
            <a:r>
              <a:rPr lang="en-US" sz="3200" dirty="0">
                <a:solidFill>
                  <a:prstClr val="black"/>
                </a:solidFill>
                <a:latin typeface="Verdana" panose="020B0604030504040204" pitchFamily="34" charset="0"/>
                <a:ea typeface="Verdana" panose="020B0604030504040204" pitchFamily="34" charset="0"/>
                <a:cs typeface="Verdana" panose="020B0604030504040204" pitchFamily="34" charset="0"/>
              </a:rPr>
              <a:t>Model Board</a:t>
            </a:r>
            <a:endParaRPr kumimoji="0" lang="en-US" sz="32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pic>
        <p:nvPicPr>
          <p:cNvPr id="2" name="Picture 1">
            <a:extLst>
              <a:ext uri="{FF2B5EF4-FFF2-40B4-BE49-F238E27FC236}">
                <a16:creationId xmlns:a16="http://schemas.microsoft.com/office/drawing/2014/main" id="{089C8BCD-8E7C-4FD3-8E9A-7CFBFF1D89C6}"/>
              </a:ext>
            </a:extLst>
          </p:cNvPr>
          <p:cNvPicPr>
            <a:picLocks noChangeAspect="1"/>
          </p:cNvPicPr>
          <p:nvPr/>
        </p:nvPicPr>
        <p:blipFill>
          <a:blip r:embed="rId4"/>
          <a:stretch>
            <a:fillRect/>
          </a:stretch>
        </p:blipFill>
        <p:spPr>
          <a:xfrm>
            <a:off x="0" y="948420"/>
            <a:ext cx="9310859" cy="4961159"/>
          </a:xfrm>
          <a:prstGeom prst="rect">
            <a:avLst/>
          </a:prstGeom>
        </p:spPr>
      </p:pic>
    </p:spTree>
    <p:extLst>
      <p:ext uri="{BB962C8B-B14F-4D97-AF65-F5344CB8AC3E}">
        <p14:creationId xmlns:p14="http://schemas.microsoft.com/office/powerpoint/2010/main" val="354967124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pSp>
        <p:nvGrpSpPr>
          <p:cNvPr id="3074" name="Group 252"/>
          <p:cNvGrpSpPr>
            <a:grpSpLocks/>
          </p:cNvGrpSpPr>
          <p:nvPr/>
        </p:nvGrpSpPr>
        <p:grpSpPr bwMode="auto">
          <a:xfrm>
            <a:off x="1871663" y="1228725"/>
            <a:ext cx="5410200" cy="4333875"/>
            <a:chOff x="1179" y="798"/>
            <a:chExt cx="3408" cy="2730"/>
          </a:xfrm>
        </p:grpSpPr>
        <p:sp>
          <p:nvSpPr>
            <p:cNvPr id="3076" name="AutoShape 128"/>
            <p:cNvSpPr>
              <a:spLocks noChangeAspect="1" noChangeArrowheads="1" noTextEdit="1"/>
            </p:cNvSpPr>
            <p:nvPr/>
          </p:nvSpPr>
          <p:spPr bwMode="auto">
            <a:xfrm>
              <a:off x="1179" y="798"/>
              <a:ext cx="3402" cy="2724"/>
            </a:xfrm>
            <a:prstGeom prst="rect">
              <a:avLst/>
            </a:prstGeom>
            <a:noFill/>
            <a:ln w="9525">
              <a:noFill/>
              <a:miter lim="800000"/>
              <a:headEnd/>
              <a:tailEnd/>
            </a:ln>
          </p:spPr>
          <p:txBody>
            <a:bodyPr/>
            <a:lstStyle/>
            <a:p>
              <a:endParaRPr lang="en-US"/>
            </a:p>
          </p:txBody>
        </p:sp>
        <p:sp>
          <p:nvSpPr>
            <p:cNvPr id="3077" name="Rectangle 130"/>
            <p:cNvSpPr>
              <a:spLocks noChangeArrowheads="1"/>
            </p:cNvSpPr>
            <p:nvPr/>
          </p:nvSpPr>
          <p:spPr bwMode="auto">
            <a:xfrm>
              <a:off x="1179" y="798"/>
              <a:ext cx="3408" cy="2730"/>
            </a:xfrm>
            <a:prstGeom prst="rect">
              <a:avLst/>
            </a:prstGeom>
            <a:solidFill>
              <a:srgbClr val="FFFFFF">
                <a:alpha val="0"/>
              </a:srgbClr>
            </a:solidFill>
            <a:ln w="9525">
              <a:noFill/>
              <a:miter lim="800000"/>
              <a:headEnd/>
              <a:tailEnd/>
            </a:ln>
          </p:spPr>
          <p:txBody>
            <a:bodyPr/>
            <a:lstStyle/>
            <a:p>
              <a:endParaRPr lang="en-US"/>
            </a:p>
          </p:txBody>
        </p:sp>
        <p:sp>
          <p:nvSpPr>
            <p:cNvPr id="3078" name="Rectangle 131"/>
            <p:cNvSpPr>
              <a:spLocks noChangeArrowheads="1"/>
            </p:cNvSpPr>
            <p:nvPr/>
          </p:nvSpPr>
          <p:spPr bwMode="auto">
            <a:xfrm>
              <a:off x="1215" y="840"/>
              <a:ext cx="3336" cy="2646"/>
            </a:xfrm>
            <a:prstGeom prst="rect">
              <a:avLst/>
            </a:prstGeom>
            <a:solidFill>
              <a:srgbClr val="FFFFFF">
                <a:alpha val="0"/>
              </a:srgbClr>
            </a:solidFill>
            <a:ln w="9525">
              <a:noFill/>
              <a:miter lim="800000"/>
              <a:headEnd/>
              <a:tailEnd/>
            </a:ln>
          </p:spPr>
          <p:txBody>
            <a:bodyPr/>
            <a:lstStyle/>
            <a:p>
              <a:endParaRPr lang="en-US"/>
            </a:p>
          </p:txBody>
        </p:sp>
        <p:sp>
          <p:nvSpPr>
            <p:cNvPr id="3079" name="Freeform 132"/>
            <p:cNvSpPr>
              <a:spLocks/>
            </p:cNvSpPr>
            <p:nvPr/>
          </p:nvSpPr>
          <p:spPr bwMode="auto">
            <a:xfrm>
              <a:off x="3411" y="2418"/>
              <a:ext cx="234" cy="378"/>
            </a:xfrm>
            <a:custGeom>
              <a:avLst/>
              <a:gdLst>
                <a:gd name="T0" fmla="*/ 234 w 234"/>
                <a:gd name="T1" fmla="*/ 300 h 378"/>
                <a:gd name="T2" fmla="*/ 60 w 234"/>
                <a:gd name="T3" fmla="*/ 318 h 378"/>
                <a:gd name="T4" fmla="*/ 60 w 234"/>
                <a:gd name="T5" fmla="*/ 330 h 378"/>
                <a:gd name="T6" fmla="*/ 78 w 234"/>
                <a:gd name="T7" fmla="*/ 348 h 378"/>
                <a:gd name="T8" fmla="*/ 78 w 234"/>
                <a:gd name="T9" fmla="*/ 366 h 378"/>
                <a:gd name="T10" fmla="*/ 42 w 234"/>
                <a:gd name="T11" fmla="*/ 378 h 378"/>
                <a:gd name="T12" fmla="*/ 54 w 234"/>
                <a:gd name="T13" fmla="*/ 372 h 378"/>
                <a:gd name="T14" fmla="*/ 36 w 234"/>
                <a:gd name="T15" fmla="*/ 336 h 378"/>
                <a:gd name="T16" fmla="*/ 30 w 234"/>
                <a:gd name="T17" fmla="*/ 372 h 378"/>
                <a:gd name="T18" fmla="*/ 12 w 234"/>
                <a:gd name="T19" fmla="*/ 372 h 378"/>
                <a:gd name="T20" fmla="*/ 12 w 234"/>
                <a:gd name="T21" fmla="*/ 342 h 378"/>
                <a:gd name="T22" fmla="*/ 0 w 234"/>
                <a:gd name="T23" fmla="*/ 258 h 378"/>
                <a:gd name="T24" fmla="*/ 0 w 234"/>
                <a:gd name="T25" fmla="*/ 12 h 378"/>
                <a:gd name="T26" fmla="*/ 162 w 234"/>
                <a:gd name="T27" fmla="*/ 0 h 378"/>
                <a:gd name="T28" fmla="*/ 204 w 234"/>
                <a:gd name="T29" fmla="*/ 162 h 378"/>
                <a:gd name="T30" fmla="*/ 228 w 234"/>
                <a:gd name="T31" fmla="*/ 204 h 378"/>
                <a:gd name="T32" fmla="*/ 216 w 234"/>
                <a:gd name="T33" fmla="*/ 234 h 378"/>
                <a:gd name="T34" fmla="*/ 234 w 234"/>
                <a:gd name="T35" fmla="*/ 300 h 37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4"/>
                <a:gd name="T55" fmla="*/ 0 h 378"/>
                <a:gd name="T56" fmla="*/ 234 w 234"/>
                <a:gd name="T57" fmla="*/ 378 h 37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4" h="378">
                  <a:moveTo>
                    <a:pt x="234" y="300"/>
                  </a:moveTo>
                  <a:lnTo>
                    <a:pt x="60" y="318"/>
                  </a:lnTo>
                  <a:lnTo>
                    <a:pt x="60" y="330"/>
                  </a:lnTo>
                  <a:lnTo>
                    <a:pt x="78" y="348"/>
                  </a:lnTo>
                  <a:lnTo>
                    <a:pt x="78" y="366"/>
                  </a:lnTo>
                  <a:lnTo>
                    <a:pt x="42" y="378"/>
                  </a:lnTo>
                  <a:lnTo>
                    <a:pt x="54" y="372"/>
                  </a:lnTo>
                  <a:lnTo>
                    <a:pt x="36" y="336"/>
                  </a:lnTo>
                  <a:lnTo>
                    <a:pt x="30" y="372"/>
                  </a:lnTo>
                  <a:lnTo>
                    <a:pt x="12" y="372"/>
                  </a:lnTo>
                  <a:lnTo>
                    <a:pt x="12" y="342"/>
                  </a:lnTo>
                  <a:lnTo>
                    <a:pt x="0" y="258"/>
                  </a:lnTo>
                  <a:lnTo>
                    <a:pt x="0" y="12"/>
                  </a:lnTo>
                  <a:lnTo>
                    <a:pt x="162" y="0"/>
                  </a:lnTo>
                  <a:lnTo>
                    <a:pt x="204" y="162"/>
                  </a:lnTo>
                  <a:lnTo>
                    <a:pt x="228" y="204"/>
                  </a:lnTo>
                  <a:lnTo>
                    <a:pt x="216" y="234"/>
                  </a:lnTo>
                  <a:lnTo>
                    <a:pt x="234" y="300"/>
                  </a:lnTo>
                  <a:close/>
                </a:path>
              </a:pathLst>
            </a:custGeom>
            <a:solidFill>
              <a:srgbClr val="FFAA00"/>
            </a:solidFill>
            <a:ln w="9525">
              <a:solidFill>
                <a:srgbClr val="FFAA00"/>
              </a:solidFill>
              <a:prstDash val="solid"/>
              <a:round/>
              <a:headEnd/>
              <a:tailEnd/>
            </a:ln>
          </p:spPr>
          <p:txBody>
            <a:bodyPr/>
            <a:lstStyle/>
            <a:p>
              <a:endParaRPr lang="en-US"/>
            </a:p>
          </p:txBody>
        </p:sp>
        <p:sp>
          <p:nvSpPr>
            <p:cNvPr id="3080" name="Freeform 133"/>
            <p:cNvSpPr>
              <a:spLocks/>
            </p:cNvSpPr>
            <p:nvPr/>
          </p:nvSpPr>
          <p:spPr bwMode="auto">
            <a:xfrm>
              <a:off x="3411" y="2418"/>
              <a:ext cx="234" cy="378"/>
            </a:xfrm>
            <a:custGeom>
              <a:avLst/>
              <a:gdLst>
                <a:gd name="T0" fmla="*/ 234 w 234"/>
                <a:gd name="T1" fmla="*/ 300 h 378"/>
                <a:gd name="T2" fmla="*/ 60 w 234"/>
                <a:gd name="T3" fmla="*/ 318 h 378"/>
                <a:gd name="T4" fmla="*/ 60 w 234"/>
                <a:gd name="T5" fmla="*/ 330 h 378"/>
                <a:gd name="T6" fmla="*/ 78 w 234"/>
                <a:gd name="T7" fmla="*/ 348 h 378"/>
                <a:gd name="T8" fmla="*/ 78 w 234"/>
                <a:gd name="T9" fmla="*/ 366 h 378"/>
                <a:gd name="T10" fmla="*/ 42 w 234"/>
                <a:gd name="T11" fmla="*/ 378 h 378"/>
                <a:gd name="T12" fmla="*/ 54 w 234"/>
                <a:gd name="T13" fmla="*/ 372 h 378"/>
                <a:gd name="T14" fmla="*/ 36 w 234"/>
                <a:gd name="T15" fmla="*/ 336 h 378"/>
                <a:gd name="T16" fmla="*/ 30 w 234"/>
                <a:gd name="T17" fmla="*/ 372 h 378"/>
                <a:gd name="T18" fmla="*/ 12 w 234"/>
                <a:gd name="T19" fmla="*/ 372 h 378"/>
                <a:gd name="T20" fmla="*/ 12 w 234"/>
                <a:gd name="T21" fmla="*/ 342 h 378"/>
                <a:gd name="T22" fmla="*/ 0 w 234"/>
                <a:gd name="T23" fmla="*/ 258 h 378"/>
                <a:gd name="T24" fmla="*/ 0 w 234"/>
                <a:gd name="T25" fmla="*/ 12 h 378"/>
                <a:gd name="T26" fmla="*/ 162 w 234"/>
                <a:gd name="T27" fmla="*/ 0 h 378"/>
                <a:gd name="T28" fmla="*/ 204 w 234"/>
                <a:gd name="T29" fmla="*/ 162 h 378"/>
                <a:gd name="T30" fmla="*/ 228 w 234"/>
                <a:gd name="T31" fmla="*/ 204 h 378"/>
                <a:gd name="T32" fmla="*/ 216 w 234"/>
                <a:gd name="T33" fmla="*/ 234 h 378"/>
                <a:gd name="T34" fmla="*/ 234 w 234"/>
                <a:gd name="T35" fmla="*/ 300 h 378"/>
                <a:gd name="T36" fmla="*/ 234 w 234"/>
                <a:gd name="T37" fmla="*/ 306 h 37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4"/>
                <a:gd name="T58" fmla="*/ 0 h 378"/>
                <a:gd name="T59" fmla="*/ 234 w 234"/>
                <a:gd name="T60" fmla="*/ 378 h 37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4" h="378">
                  <a:moveTo>
                    <a:pt x="234" y="300"/>
                  </a:moveTo>
                  <a:lnTo>
                    <a:pt x="60" y="318"/>
                  </a:lnTo>
                  <a:lnTo>
                    <a:pt x="60" y="330"/>
                  </a:lnTo>
                  <a:lnTo>
                    <a:pt x="78" y="348"/>
                  </a:lnTo>
                  <a:lnTo>
                    <a:pt x="78" y="366"/>
                  </a:lnTo>
                  <a:lnTo>
                    <a:pt x="42" y="378"/>
                  </a:lnTo>
                  <a:lnTo>
                    <a:pt x="54" y="372"/>
                  </a:lnTo>
                  <a:lnTo>
                    <a:pt x="36" y="336"/>
                  </a:lnTo>
                  <a:lnTo>
                    <a:pt x="30" y="372"/>
                  </a:lnTo>
                  <a:lnTo>
                    <a:pt x="12" y="372"/>
                  </a:lnTo>
                  <a:lnTo>
                    <a:pt x="12" y="342"/>
                  </a:lnTo>
                  <a:lnTo>
                    <a:pt x="0" y="258"/>
                  </a:lnTo>
                  <a:lnTo>
                    <a:pt x="0" y="12"/>
                  </a:lnTo>
                  <a:lnTo>
                    <a:pt x="162" y="0"/>
                  </a:lnTo>
                  <a:lnTo>
                    <a:pt x="204" y="162"/>
                  </a:lnTo>
                  <a:lnTo>
                    <a:pt x="228" y="204"/>
                  </a:lnTo>
                  <a:lnTo>
                    <a:pt x="216" y="234"/>
                  </a:lnTo>
                  <a:lnTo>
                    <a:pt x="234" y="300"/>
                  </a:lnTo>
                  <a:lnTo>
                    <a:pt x="234" y="306"/>
                  </a:lnTo>
                </a:path>
              </a:pathLst>
            </a:custGeom>
            <a:noFill/>
            <a:ln w="9525">
              <a:solidFill>
                <a:srgbClr val="000000"/>
              </a:solidFill>
              <a:prstDash val="solid"/>
              <a:round/>
              <a:headEnd/>
              <a:tailEnd/>
            </a:ln>
          </p:spPr>
          <p:txBody>
            <a:bodyPr/>
            <a:lstStyle/>
            <a:p>
              <a:endParaRPr lang="en-US"/>
            </a:p>
          </p:txBody>
        </p:sp>
        <p:sp>
          <p:nvSpPr>
            <p:cNvPr id="3081" name="Freeform 134"/>
            <p:cNvSpPr>
              <a:spLocks/>
            </p:cNvSpPr>
            <p:nvPr/>
          </p:nvSpPr>
          <p:spPr bwMode="auto">
            <a:xfrm>
              <a:off x="1263" y="2586"/>
              <a:ext cx="648" cy="570"/>
            </a:xfrm>
            <a:custGeom>
              <a:avLst/>
              <a:gdLst>
                <a:gd name="T0" fmla="*/ 6 w 648"/>
                <a:gd name="T1" fmla="*/ 324 h 570"/>
                <a:gd name="T2" fmla="*/ 6 w 648"/>
                <a:gd name="T3" fmla="*/ 330 h 570"/>
                <a:gd name="T4" fmla="*/ 42 w 648"/>
                <a:gd name="T5" fmla="*/ 360 h 570"/>
                <a:gd name="T6" fmla="*/ 30 w 648"/>
                <a:gd name="T7" fmla="*/ 396 h 570"/>
                <a:gd name="T8" fmla="*/ 72 w 648"/>
                <a:gd name="T9" fmla="*/ 366 h 570"/>
                <a:gd name="T10" fmla="*/ 48 w 648"/>
                <a:gd name="T11" fmla="*/ 444 h 570"/>
                <a:gd name="T12" fmla="*/ 102 w 648"/>
                <a:gd name="T13" fmla="*/ 462 h 570"/>
                <a:gd name="T14" fmla="*/ 120 w 648"/>
                <a:gd name="T15" fmla="*/ 456 h 570"/>
                <a:gd name="T16" fmla="*/ 114 w 648"/>
                <a:gd name="T17" fmla="*/ 504 h 570"/>
                <a:gd name="T18" fmla="*/ 66 w 648"/>
                <a:gd name="T19" fmla="*/ 546 h 570"/>
                <a:gd name="T20" fmla="*/ 0 w 648"/>
                <a:gd name="T21" fmla="*/ 570 h 570"/>
                <a:gd name="T22" fmla="*/ 78 w 648"/>
                <a:gd name="T23" fmla="*/ 546 h 570"/>
                <a:gd name="T24" fmla="*/ 96 w 648"/>
                <a:gd name="T25" fmla="*/ 546 h 570"/>
                <a:gd name="T26" fmla="*/ 114 w 648"/>
                <a:gd name="T27" fmla="*/ 534 h 570"/>
                <a:gd name="T28" fmla="*/ 204 w 648"/>
                <a:gd name="T29" fmla="*/ 456 h 570"/>
                <a:gd name="T30" fmla="*/ 252 w 648"/>
                <a:gd name="T31" fmla="*/ 372 h 570"/>
                <a:gd name="T32" fmla="*/ 252 w 648"/>
                <a:gd name="T33" fmla="*/ 372 h 570"/>
                <a:gd name="T34" fmla="*/ 264 w 648"/>
                <a:gd name="T35" fmla="*/ 378 h 570"/>
                <a:gd name="T36" fmla="*/ 240 w 648"/>
                <a:gd name="T37" fmla="*/ 390 h 570"/>
                <a:gd name="T38" fmla="*/ 246 w 648"/>
                <a:gd name="T39" fmla="*/ 426 h 570"/>
                <a:gd name="T40" fmla="*/ 258 w 648"/>
                <a:gd name="T41" fmla="*/ 438 h 570"/>
                <a:gd name="T42" fmla="*/ 288 w 648"/>
                <a:gd name="T43" fmla="*/ 420 h 570"/>
                <a:gd name="T44" fmla="*/ 300 w 648"/>
                <a:gd name="T45" fmla="*/ 384 h 570"/>
                <a:gd name="T46" fmla="*/ 318 w 648"/>
                <a:gd name="T47" fmla="*/ 390 h 570"/>
                <a:gd name="T48" fmla="*/ 426 w 648"/>
                <a:gd name="T49" fmla="*/ 414 h 570"/>
                <a:gd name="T50" fmla="*/ 450 w 648"/>
                <a:gd name="T51" fmla="*/ 408 h 570"/>
                <a:gd name="T52" fmla="*/ 462 w 648"/>
                <a:gd name="T53" fmla="*/ 432 h 570"/>
                <a:gd name="T54" fmla="*/ 468 w 648"/>
                <a:gd name="T55" fmla="*/ 438 h 570"/>
                <a:gd name="T56" fmla="*/ 510 w 648"/>
                <a:gd name="T57" fmla="*/ 450 h 570"/>
                <a:gd name="T58" fmla="*/ 528 w 648"/>
                <a:gd name="T59" fmla="*/ 450 h 570"/>
                <a:gd name="T60" fmla="*/ 534 w 648"/>
                <a:gd name="T61" fmla="*/ 444 h 570"/>
                <a:gd name="T62" fmla="*/ 606 w 648"/>
                <a:gd name="T63" fmla="*/ 504 h 570"/>
                <a:gd name="T64" fmla="*/ 618 w 648"/>
                <a:gd name="T65" fmla="*/ 510 h 570"/>
                <a:gd name="T66" fmla="*/ 648 w 648"/>
                <a:gd name="T67" fmla="*/ 540 h 570"/>
                <a:gd name="T68" fmla="*/ 600 w 648"/>
                <a:gd name="T69" fmla="*/ 498 h 570"/>
                <a:gd name="T70" fmla="*/ 480 w 648"/>
                <a:gd name="T71" fmla="*/ 438 h 570"/>
                <a:gd name="T72" fmla="*/ 456 w 648"/>
                <a:gd name="T73" fmla="*/ 414 h 570"/>
                <a:gd name="T74" fmla="*/ 414 w 648"/>
                <a:gd name="T75" fmla="*/ 396 h 570"/>
                <a:gd name="T76" fmla="*/ 252 w 648"/>
                <a:gd name="T77" fmla="*/ 36 h 570"/>
                <a:gd name="T78" fmla="*/ 210 w 648"/>
                <a:gd name="T79" fmla="*/ 24 h 570"/>
                <a:gd name="T80" fmla="*/ 60 w 648"/>
                <a:gd name="T81" fmla="*/ 84 h 570"/>
                <a:gd name="T82" fmla="*/ 114 w 648"/>
                <a:gd name="T83" fmla="*/ 144 h 570"/>
                <a:gd name="T84" fmla="*/ 108 w 648"/>
                <a:gd name="T85" fmla="*/ 156 h 570"/>
                <a:gd name="T86" fmla="*/ 102 w 648"/>
                <a:gd name="T87" fmla="*/ 180 h 570"/>
                <a:gd name="T88" fmla="*/ 84 w 648"/>
                <a:gd name="T89" fmla="*/ 156 h 570"/>
                <a:gd name="T90" fmla="*/ 18 w 648"/>
                <a:gd name="T91" fmla="*/ 168 h 570"/>
                <a:gd name="T92" fmla="*/ 30 w 648"/>
                <a:gd name="T93" fmla="*/ 192 h 570"/>
                <a:gd name="T94" fmla="*/ 78 w 648"/>
                <a:gd name="T95" fmla="*/ 228 h 570"/>
                <a:gd name="T96" fmla="*/ 114 w 648"/>
                <a:gd name="T97" fmla="*/ 228 h 570"/>
                <a:gd name="T98" fmla="*/ 102 w 648"/>
                <a:gd name="T99" fmla="*/ 270 h 57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48"/>
                <a:gd name="T151" fmla="*/ 0 h 570"/>
                <a:gd name="T152" fmla="*/ 648 w 648"/>
                <a:gd name="T153" fmla="*/ 570 h 57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48" h="570">
                  <a:moveTo>
                    <a:pt x="54" y="282"/>
                  </a:moveTo>
                  <a:lnTo>
                    <a:pt x="6" y="324"/>
                  </a:lnTo>
                  <a:lnTo>
                    <a:pt x="24" y="324"/>
                  </a:lnTo>
                  <a:lnTo>
                    <a:pt x="6" y="330"/>
                  </a:lnTo>
                  <a:lnTo>
                    <a:pt x="18" y="348"/>
                  </a:lnTo>
                  <a:lnTo>
                    <a:pt x="42" y="360"/>
                  </a:lnTo>
                  <a:lnTo>
                    <a:pt x="24" y="372"/>
                  </a:lnTo>
                  <a:lnTo>
                    <a:pt x="30" y="396"/>
                  </a:lnTo>
                  <a:lnTo>
                    <a:pt x="42" y="402"/>
                  </a:lnTo>
                  <a:lnTo>
                    <a:pt x="72" y="366"/>
                  </a:lnTo>
                  <a:lnTo>
                    <a:pt x="60" y="426"/>
                  </a:lnTo>
                  <a:lnTo>
                    <a:pt x="48" y="444"/>
                  </a:lnTo>
                  <a:lnTo>
                    <a:pt x="84" y="426"/>
                  </a:lnTo>
                  <a:lnTo>
                    <a:pt x="102" y="462"/>
                  </a:lnTo>
                  <a:lnTo>
                    <a:pt x="114" y="438"/>
                  </a:lnTo>
                  <a:lnTo>
                    <a:pt x="120" y="456"/>
                  </a:lnTo>
                  <a:lnTo>
                    <a:pt x="144" y="444"/>
                  </a:lnTo>
                  <a:lnTo>
                    <a:pt x="114" y="504"/>
                  </a:lnTo>
                  <a:lnTo>
                    <a:pt x="72" y="528"/>
                  </a:lnTo>
                  <a:lnTo>
                    <a:pt x="66" y="546"/>
                  </a:lnTo>
                  <a:lnTo>
                    <a:pt x="36" y="540"/>
                  </a:lnTo>
                  <a:lnTo>
                    <a:pt x="0" y="570"/>
                  </a:lnTo>
                  <a:lnTo>
                    <a:pt x="42" y="552"/>
                  </a:lnTo>
                  <a:lnTo>
                    <a:pt x="78" y="546"/>
                  </a:lnTo>
                  <a:lnTo>
                    <a:pt x="72" y="558"/>
                  </a:lnTo>
                  <a:lnTo>
                    <a:pt x="96" y="546"/>
                  </a:lnTo>
                  <a:lnTo>
                    <a:pt x="90" y="528"/>
                  </a:lnTo>
                  <a:lnTo>
                    <a:pt x="114" y="534"/>
                  </a:lnTo>
                  <a:lnTo>
                    <a:pt x="186" y="480"/>
                  </a:lnTo>
                  <a:lnTo>
                    <a:pt x="204" y="456"/>
                  </a:lnTo>
                  <a:lnTo>
                    <a:pt x="192" y="438"/>
                  </a:lnTo>
                  <a:lnTo>
                    <a:pt x="252" y="372"/>
                  </a:lnTo>
                  <a:lnTo>
                    <a:pt x="258" y="336"/>
                  </a:lnTo>
                  <a:lnTo>
                    <a:pt x="252" y="372"/>
                  </a:lnTo>
                  <a:lnTo>
                    <a:pt x="276" y="360"/>
                  </a:lnTo>
                  <a:lnTo>
                    <a:pt x="264" y="378"/>
                  </a:lnTo>
                  <a:lnTo>
                    <a:pt x="282" y="384"/>
                  </a:lnTo>
                  <a:lnTo>
                    <a:pt x="240" y="390"/>
                  </a:lnTo>
                  <a:lnTo>
                    <a:pt x="234" y="426"/>
                  </a:lnTo>
                  <a:lnTo>
                    <a:pt x="246" y="426"/>
                  </a:lnTo>
                  <a:lnTo>
                    <a:pt x="234" y="444"/>
                  </a:lnTo>
                  <a:lnTo>
                    <a:pt x="258" y="438"/>
                  </a:lnTo>
                  <a:lnTo>
                    <a:pt x="270" y="414"/>
                  </a:lnTo>
                  <a:lnTo>
                    <a:pt x="288" y="420"/>
                  </a:lnTo>
                  <a:lnTo>
                    <a:pt x="300" y="372"/>
                  </a:lnTo>
                  <a:lnTo>
                    <a:pt x="300" y="384"/>
                  </a:lnTo>
                  <a:lnTo>
                    <a:pt x="324" y="378"/>
                  </a:lnTo>
                  <a:lnTo>
                    <a:pt x="318" y="390"/>
                  </a:lnTo>
                  <a:lnTo>
                    <a:pt x="366" y="414"/>
                  </a:lnTo>
                  <a:lnTo>
                    <a:pt x="426" y="414"/>
                  </a:lnTo>
                  <a:lnTo>
                    <a:pt x="438" y="402"/>
                  </a:lnTo>
                  <a:lnTo>
                    <a:pt x="450" y="408"/>
                  </a:lnTo>
                  <a:lnTo>
                    <a:pt x="438" y="426"/>
                  </a:lnTo>
                  <a:lnTo>
                    <a:pt x="462" y="432"/>
                  </a:lnTo>
                  <a:lnTo>
                    <a:pt x="468" y="414"/>
                  </a:lnTo>
                  <a:lnTo>
                    <a:pt x="468" y="438"/>
                  </a:lnTo>
                  <a:lnTo>
                    <a:pt x="498" y="456"/>
                  </a:lnTo>
                  <a:lnTo>
                    <a:pt x="510" y="450"/>
                  </a:lnTo>
                  <a:lnTo>
                    <a:pt x="492" y="432"/>
                  </a:lnTo>
                  <a:lnTo>
                    <a:pt x="528" y="450"/>
                  </a:lnTo>
                  <a:lnTo>
                    <a:pt x="510" y="414"/>
                  </a:lnTo>
                  <a:lnTo>
                    <a:pt x="534" y="444"/>
                  </a:lnTo>
                  <a:lnTo>
                    <a:pt x="564" y="480"/>
                  </a:lnTo>
                  <a:lnTo>
                    <a:pt x="606" y="504"/>
                  </a:lnTo>
                  <a:lnTo>
                    <a:pt x="606" y="534"/>
                  </a:lnTo>
                  <a:lnTo>
                    <a:pt x="618" y="510"/>
                  </a:lnTo>
                  <a:lnTo>
                    <a:pt x="636" y="552"/>
                  </a:lnTo>
                  <a:lnTo>
                    <a:pt x="648" y="540"/>
                  </a:lnTo>
                  <a:lnTo>
                    <a:pt x="642" y="510"/>
                  </a:lnTo>
                  <a:lnTo>
                    <a:pt x="600" y="498"/>
                  </a:lnTo>
                  <a:lnTo>
                    <a:pt x="510" y="402"/>
                  </a:lnTo>
                  <a:lnTo>
                    <a:pt x="480" y="438"/>
                  </a:lnTo>
                  <a:lnTo>
                    <a:pt x="474" y="408"/>
                  </a:lnTo>
                  <a:lnTo>
                    <a:pt x="456" y="414"/>
                  </a:lnTo>
                  <a:lnTo>
                    <a:pt x="444" y="390"/>
                  </a:lnTo>
                  <a:lnTo>
                    <a:pt x="414" y="396"/>
                  </a:lnTo>
                  <a:lnTo>
                    <a:pt x="378" y="60"/>
                  </a:lnTo>
                  <a:lnTo>
                    <a:pt x="252" y="36"/>
                  </a:lnTo>
                  <a:lnTo>
                    <a:pt x="216" y="12"/>
                  </a:lnTo>
                  <a:lnTo>
                    <a:pt x="210" y="24"/>
                  </a:lnTo>
                  <a:lnTo>
                    <a:pt x="198" y="0"/>
                  </a:lnTo>
                  <a:lnTo>
                    <a:pt x="60" y="84"/>
                  </a:lnTo>
                  <a:lnTo>
                    <a:pt x="90" y="138"/>
                  </a:lnTo>
                  <a:lnTo>
                    <a:pt x="114" y="144"/>
                  </a:lnTo>
                  <a:lnTo>
                    <a:pt x="138" y="168"/>
                  </a:lnTo>
                  <a:lnTo>
                    <a:pt x="108" y="156"/>
                  </a:lnTo>
                  <a:lnTo>
                    <a:pt x="120" y="174"/>
                  </a:lnTo>
                  <a:lnTo>
                    <a:pt x="102" y="180"/>
                  </a:lnTo>
                  <a:lnTo>
                    <a:pt x="78" y="174"/>
                  </a:lnTo>
                  <a:lnTo>
                    <a:pt x="84" y="156"/>
                  </a:lnTo>
                  <a:lnTo>
                    <a:pt x="72" y="150"/>
                  </a:lnTo>
                  <a:lnTo>
                    <a:pt x="18" y="168"/>
                  </a:lnTo>
                  <a:lnTo>
                    <a:pt x="42" y="192"/>
                  </a:lnTo>
                  <a:lnTo>
                    <a:pt x="30" y="192"/>
                  </a:lnTo>
                  <a:lnTo>
                    <a:pt x="36" y="216"/>
                  </a:lnTo>
                  <a:lnTo>
                    <a:pt x="78" y="228"/>
                  </a:lnTo>
                  <a:lnTo>
                    <a:pt x="78" y="240"/>
                  </a:lnTo>
                  <a:lnTo>
                    <a:pt x="114" y="228"/>
                  </a:lnTo>
                  <a:lnTo>
                    <a:pt x="102" y="234"/>
                  </a:lnTo>
                  <a:lnTo>
                    <a:pt x="102" y="270"/>
                  </a:lnTo>
                  <a:lnTo>
                    <a:pt x="54" y="282"/>
                  </a:lnTo>
                  <a:close/>
                </a:path>
              </a:pathLst>
            </a:custGeom>
            <a:solidFill>
              <a:srgbClr val="E8D898"/>
            </a:solidFill>
            <a:ln w="9525">
              <a:solidFill>
                <a:srgbClr val="E8D898"/>
              </a:solidFill>
              <a:prstDash val="solid"/>
              <a:round/>
              <a:headEnd/>
              <a:tailEnd/>
            </a:ln>
          </p:spPr>
          <p:txBody>
            <a:bodyPr/>
            <a:lstStyle/>
            <a:p>
              <a:endParaRPr lang="en-US"/>
            </a:p>
          </p:txBody>
        </p:sp>
        <p:sp>
          <p:nvSpPr>
            <p:cNvPr id="3082" name="Freeform 135"/>
            <p:cNvSpPr>
              <a:spLocks/>
            </p:cNvSpPr>
            <p:nvPr/>
          </p:nvSpPr>
          <p:spPr bwMode="auto">
            <a:xfrm>
              <a:off x="1263" y="2586"/>
              <a:ext cx="648" cy="570"/>
            </a:xfrm>
            <a:custGeom>
              <a:avLst/>
              <a:gdLst>
                <a:gd name="T0" fmla="*/ 6 w 648"/>
                <a:gd name="T1" fmla="*/ 324 h 570"/>
                <a:gd name="T2" fmla="*/ 6 w 648"/>
                <a:gd name="T3" fmla="*/ 330 h 570"/>
                <a:gd name="T4" fmla="*/ 42 w 648"/>
                <a:gd name="T5" fmla="*/ 360 h 570"/>
                <a:gd name="T6" fmla="*/ 30 w 648"/>
                <a:gd name="T7" fmla="*/ 396 h 570"/>
                <a:gd name="T8" fmla="*/ 72 w 648"/>
                <a:gd name="T9" fmla="*/ 366 h 570"/>
                <a:gd name="T10" fmla="*/ 48 w 648"/>
                <a:gd name="T11" fmla="*/ 444 h 570"/>
                <a:gd name="T12" fmla="*/ 102 w 648"/>
                <a:gd name="T13" fmla="*/ 462 h 570"/>
                <a:gd name="T14" fmla="*/ 120 w 648"/>
                <a:gd name="T15" fmla="*/ 456 h 570"/>
                <a:gd name="T16" fmla="*/ 114 w 648"/>
                <a:gd name="T17" fmla="*/ 504 h 570"/>
                <a:gd name="T18" fmla="*/ 66 w 648"/>
                <a:gd name="T19" fmla="*/ 546 h 570"/>
                <a:gd name="T20" fmla="*/ 0 w 648"/>
                <a:gd name="T21" fmla="*/ 570 h 570"/>
                <a:gd name="T22" fmla="*/ 78 w 648"/>
                <a:gd name="T23" fmla="*/ 546 h 570"/>
                <a:gd name="T24" fmla="*/ 96 w 648"/>
                <a:gd name="T25" fmla="*/ 546 h 570"/>
                <a:gd name="T26" fmla="*/ 114 w 648"/>
                <a:gd name="T27" fmla="*/ 534 h 570"/>
                <a:gd name="T28" fmla="*/ 204 w 648"/>
                <a:gd name="T29" fmla="*/ 456 h 570"/>
                <a:gd name="T30" fmla="*/ 252 w 648"/>
                <a:gd name="T31" fmla="*/ 372 h 570"/>
                <a:gd name="T32" fmla="*/ 252 w 648"/>
                <a:gd name="T33" fmla="*/ 372 h 570"/>
                <a:gd name="T34" fmla="*/ 264 w 648"/>
                <a:gd name="T35" fmla="*/ 378 h 570"/>
                <a:gd name="T36" fmla="*/ 240 w 648"/>
                <a:gd name="T37" fmla="*/ 390 h 570"/>
                <a:gd name="T38" fmla="*/ 246 w 648"/>
                <a:gd name="T39" fmla="*/ 426 h 570"/>
                <a:gd name="T40" fmla="*/ 258 w 648"/>
                <a:gd name="T41" fmla="*/ 438 h 570"/>
                <a:gd name="T42" fmla="*/ 288 w 648"/>
                <a:gd name="T43" fmla="*/ 420 h 570"/>
                <a:gd name="T44" fmla="*/ 300 w 648"/>
                <a:gd name="T45" fmla="*/ 384 h 570"/>
                <a:gd name="T46" fmla="*/ 318 w 648"/>
                <a:gd name="T47" fmla="*/ 390 h 570"/>
                <a:gd name="T48" fmla="*/ 426 w 648"/>
                <a:gd name="T49" fmla="*/ 414 h 570"/>
                <a:gd name="T50" fmla="*/ 450 w 648"/>
                <a:gd name="T51" fmla="*/ 408 h 570"/>
                <a:gd name="T52" fmla="*/ 462 w 648"/>
                <a:gd name="T53" fmla="*/ 432 h 570"/>
                <a:gd name="T54" fmla="*/ 468 w 648"/>
                <a:gd name="T55" fmla="*/ 438 h 570"/>
                <a:gd name="T56" fmla="*/ 510 w 648"/>
                <a:gd name="T57" fmla="*/ 450 h 570"/>
                <a:gd name="T58" fmla="*/ 528 w 648"/>
                <a:gd name="T59" fmla="*/ 450 h 570"/>
                <a:gd name="T60" fmla="*/ 534 w 648"/>
                <a:gd name="T61" fmla="*/ 444 h 570"/>
                <a:gd name="T62" fmla="*/ 606 w 648"/>
                <a:gd name="T63" fmla="*/ 504 h 570"/>
                <a:gd name="T64" fmla="*/ 618 w 648"/>
                <a:gd name="T65" fmla="*/ 510 h 570"/>
                <a:gd name="T66" fmla="*/ 648 w 648"/>
                <a:gd name="T67" fmla="*/ 540 h 570"/>
                <a:gd name="T68" fmla="*/ 600 w 648"/>
                <a:gd name="T69" fmla="*/ 498 h 570"/>
                <a:gd name="T70" fmla="*/ 480 w 648"/>
                <a:gd name="T71" fmla="*/ 438 h 570"/>
                <a:gd name="T72" fmla="*/ 456 w 648"/>
                <a:gd name="T73" fmla="*/ 414 h 570"/>
                <a:gd name="T74" fmla="*/ 414 w 648"/>
                <a:gd name="T75" fmla="*/ 396 h 570"/>
                <a:gd name="T76" fmla="*/ 252 w 648"/>
                <a:gd name="T77" fmla="*/ 36 h 570"/>
                <a:gd name="T78" fmla="*/ 210 w 648"/>
                <a:gd name="T79" fmla="*/ 24 h 570"/>
                <a:gd name="T80" fmla="*/ 60 w 648"/>
                <a:gd name="T81" fmla="*/ 84 h 570"/>
                <a:gd name="T82" fmla="*/ 114 w 648"/>
                <a:gd name="T83" fmla="*/ 144 h 570"/>
                <a:gd name="T84" fmla="*/ 108 w 648"/>
                <a:gd name="T85" fmla="*/ 156 h 570"/>
                <a:gd name="T86" fmla="*/ 102 w 648"/>
                <a:gd name="T87" fmla="*/ 180 h 570"/>
                <a:gd name="T88" fmla="*/ 84 w 648"/>
                <a:gd name="T89" fmla="*/ 156 h 570"/>
                <a:gd name="T90" fmla="*/ 18 w 648"/>
                <a:gd name="T91" fmla="*/ 168 h 570"/>
                <a:gd name="T92" fmla="*/ 30 w 648"/>
                <a:gd name="T93" fmla="*/ 192 h 570"/>
                <a:gd name="T94" fmla="*/ 78 w 648"/>
                <a:gd name="T95" fmla="*/ 228 h 570"/>
                <a:gd name="T96" fmla="*/ 114 w 648"/>
                <a:gd name="T97" fmla="*/ 228 h 570"/>
                <a:gd name="T98" fmla="*/ 102 w 648"/>
                <a:gd name="T99" fmla="*/ 270 h 570"/>
                <a:gd name="T100" fmla="*/ 54 w 648"/>
                <a:gd name="T101" fmla="*/ 288 h 57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48"/>
                <a:gd name="T154" fmla="*/ 0 h 570"/>
                <a:gd name="T155" fmla="*/ 648 w 648"/>
                <a:gd name="T156" fmla="*/ 570 h 57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48" h="570">
                  <a:moveTo>
                    <a:pt x="54" y="282"/>
                  </a:moveTo>
                  <a:lnTo>
                    <a:pt x="6" y="324"/>
                  </a:lnTo>
                  <a:lnTo>
                    <a:pt x="24" y="324"/>
                  </a:lnTo>
                  <a:lnTo>
                    <a:pt x="6" y="330"/>
                  </a:lnTo>
                  <a:lnTo>
                    <a:pt x="18" y="348"/>
                  </a:lnTo>
                  <a:lnTo>
                    <a:pt x="42" y="360"/>
                  </a:lnTo>
                  <a:lnTo>
                    <a:pt x="24" y="372"/>
                  </a:lnTo>
                  <a:lnTo>
                    <a:pt x="30" y="396"/>
                  </a:lnTo>
                  <a:lnTo>
                    <a:pt x="42" y="402"/>
                  </a:lnTo>
                  <a:lnTo>
                    <a:pt x="72" y="366"/>
                  </a:lnTo>
                  <a:lnTo>
                    <a:pt x="60" y="426"/>
                  </a:lnTo>
                  <a:lnTo>
                    <a:pt x="48" y="444"/>
                  </a:lnTo>
                  <a:lnTo>
                    <a:pt x="84" y="426"/>
                  </a:lnTo>
                  <a:lnTo>
                    <a:pt x="102" y="462"/>
                  </a:lnTo>
                  <a:lnTo>
                    <a:pt x="114" y="438"/>
                  </a:lnTo>
                  <a:lnTo>
                    <a:pt x="120" y="456"/>
                  </a:lnTo>
                  <a:lnTo>
                    <a:pt x="144" y="444"/>
                  </a:lnTo>
                  <a:lnTo>
                    <a:pt x="114" y="504"/>
                  </a:lnTo>
                  <a:lnTo>
                    <a:pt x="72" y="528"/>
                  </a:lnTo>
                  <a:lnTo>
                    <a:pt x="66" y="546"/>
                  </a:lnTo>
                  <a:lnTo>
                    <a:pt x="36" y="540"/>
                  </a:lnTo>
                  <a:lnTo>
                    <a:pt x="0" y="570"/>
                  </a:lnTo>
                  <a:lnTo>
                    <a:pt x="42" y="552"/>
                  </a:lnTo>
                  <a:lnTo>
                    <a:pt x="78" y="546"/>
                  </a:lnTo>
                  <a:lnTo>
                    <a:pt x="72" y="558"/>
                  </a:lnTo>
                  <a:lnTo>
                    <a:pt x="96" y="546"/>
                  </a:lnTo>
                  <a:lnTo>
                    <a:pt x="90" y="528"/>
                  </a:lnTo>
                  <a:lnTo>
                    <a:pt x="114" y="534"/>
                  </a:lnTo>
                  <a:lnTo>
                    <a:pt x="186" y="480"/>
                  </a:lnTo>
                  <a:lnTo>
                    <a:pt x="204" y="456"/>
                  </a:lnTo>
                  <a:lnTo>
                    <a:pt x="192" y="438"/>
                  </a:lnTo>
                  <a:lnTo>
                    <a:pt x="252" y="372"/>
                  </a:lnTo>
                  <a:lnTo>
                    <a:pt x="258" y="336"/>
                  </a:lnTo>
                  <a:lnTo>
                    <a:pt x="252" y="372"/>
                  </a:lnTo>
                  <a:lnTo>
                    <a:pt x="276" y="360"/>
                  </a:lnTo>
                  <a:lnTo>
                    <a:pt x="264" y="378"/>
                  </a:lnTo>
                  <a:lnTo>
                    <a:pt x="282" y="384"/>
                  </a:lnTo>
                  <a:lnTo>
                    <a:pt x="240" y="390"/>
                  </a:lnTo>
                  <a:lnTo>
                    <a:pt x="234" y="426"/>
                  </a:lnTo>
                  <a:lnTo>
                    <a:pt x="246" y="426"/>
                  </a:lnTo>
                  <a:lnTo>
                    <a:pt x="234" y="444"/>
                  </a:lnTo>
                  <a:lnTo>
                    <a:pt x="258" y="438"/>
                  </a:lnTo>
                  <a:lnTo>
                    <a:pt x="270" y="414"/>
                  </a:lnTo>
                  <a:lnTo>
                    <a:pt x="288" y="420"/>
                  </a:lnTo>
                  <a:lnTo>
                    <a:pt x="300" y="372"/>
                  </a:lnTo>
                  <a:lnTo>
                    <a:pt x="300" y="384"/>
                  </a:lnTo>
                  <a:lnTo>
                    <a:pt x="324" y="378"/>
                  </a:lnTo>
                  <a:lnTo>
                    <a:pt x="318" y="390"/>
                  </a:lnTo>
                  <a:lnTo>
                    <a:pt x="366" y="414"/>
                  </a:lnTo>
                  <a:lnTo>
                    <a:pt x="426" y="414"/>
                  </a:lnTo>
                  <a:lnTo>
                    <a:pt x="438" y="402"/>
                  </a:lnTo>
                  <a:lnTo>
                    <a:pt x="450" y="408"/>
                  </a:lnTo>
                  <a:lnTo>
                    <a:pt x="438" y="426"/>
                  </a:lnTo>
                  <a:lnTo>
                    <a:pt x="462" y="432"/>
                  </a:lnTo>
                  <a:lnTo>
                    <a:pt x="468" y="414"/>
                  </a:lnTo>
                  <a:lnTo>
                    <a:pt x="468" y="438"/>
                  </a:lnTo>
                  <a:lnTo>
                    <a:pt x="498" y="456"/>
                  </a:lnTo>
                  <a:lnTo>
                    <a:pt x="510" y="450"/>
                  </a:lnTo>
                  <a:lnTo>
                    <a:pt x="492" y="432"/>
                  </a:lnTo>
                  <a:lnTo>
                    <a:pt x="528" y="450"/>
                  </a:lnTo>
                  <a:lnTo>
                    <a:pt x="510" y="414"/>
                  </a:lnTo>
                  <a:lnTo>
                    <a:pt x="534" y="444"/>
                  </a:lnTo>
                  <a:lnTo>
                    <a:pt x="564" y="480"/>
                  </a:lnTo>
                  <a:lnTo>
                    <a:pt x="606" y="504"/>
                  </a:lnTo>
                  <a:lnTo>
                    <a:pt x="606" y="534"/>
                  </a:lnTo>
                  <a:lnTo>
                    <a:pt x="618" y="510"/>
                  </a:lnTo>
                  <a:lnTo>
                    <a:pt x="636" y="552"/>
                  </a:lnTo>
                  <a:lnTo>
                    <a:pt x="648" y="540"/>
                  </a:lnTo>
                  <a:lnTo>
                    <a:pt x="642" y="510"/>
                  </a:lnTo>
                  <a:lnTo>
                    <a:pt x="600" y="498"/>
                  </a:lnTo>
                  <a:lnTo>
                    <a:pt x="510" y="402"/>
                  </a:lnTo>
                  <a:lnTo>
                    <a:pt x="480" y="438"/>
                  </a:lnTo>
                  <a:lnTo>
                    <a:pt x="474" y="408"/>
                  </a:lnTo>
                  <a:lnTo>
                    <a:pt x="456" y="414"/>
                  </a:lnTo>
                  <a:lnTo>
                    <a:pt x="444" y="390"/>
                  </a:lnTo>
                  <a:lnTo>
                    <a:pt x="414" y="396"/>
                  </a:lnTo>
                  <a:lnTo>
                    <a:pt x="378" y="60"/>
                  </a:lnTo>
                  <a:lnTo>
                    <a:pt x="252" y="36"/>
                  </a:lnTo>
                  <a:lnTo>
                    <a:pt x="216" y="12"/>
                  </a:lnTo>
                  <a:lnTo>
                    <a:pt x="210" y="24"/>
                  </a:lnTo>
                  <a:lnTo>
                    <a:pt x="198" y="0"/>
                  </a:lnTo>
                  <a:lnTo>
                    <a:pt x="60" y="84"/>
                  </a:lnTo>
                  <a:lnTo>
                    <a:pt x="90" y="138"/>
                  </a:lnTo>
                  <a:lnTo>
                    <a:pt x="114" y="144"/>
                  </a:lnTo>
                  <a:lnTo>
                    <a:pt x="138" y="168"/>
                  </a:lnTo>
                  <a:lnTo>
                    <a:pt x="108" y="156"/>
                  </a:lnTo>
                  <a:lnTo>
                    <a:pt x="120" y="174"/>
                  </a:lnTo>
                  <a:lnTo>
                    <a:pt x="102" y="180"/>
                  </a:lnTo>
                  <a:lnTo>
                    <a:pt x="78" y="174"/>
                  </a:lnTo>
                  <a:lnTo>
                    <a:pt x="84" y="156"/>
                  </a:lnTo>
                  <a:lnTo>
                    <a:pt x="72" y="150"/>
                  </a:lnTo>
                  <a:lnTo>
                    <a:pt x="18" y="168"/>
                  </a:lnTo>
                  <a:lnTo>
                    <a:pt x="42" y="192"/>
                  </a:lnTo>
                  <a:lnTo>
                    <a:pt x="30" y="192"/>
                  </a:lnTo>
                  <a:lnTo>
                    <a:pt x="36" y="216"/>
                  </a:lnTo>
                  <a:lnTo>
                    <a:pt x="78" y="228"/>
                  </a:lnTo>
                  <a:lnTo>
                    <a:pt x="78" y="240"/>
                  </a:lnTo>
                  <a:lnTo>
                    <a:pt x="114" y="228"/>
                  </a:lnTo>
                  <a:lnTo>
                    <a:pt x="102" y="234"/>
                  </a:lnTo>
                  <a:lnTo>
                    <a:pt x="102" y="270"/>
                  </a:lnTo>
                  <a:lnTo>
                    <a:pt x="54" y="282"/>
                  </a:lnTo>
                  <a:lnTo>
                    <a:pt x="54" y="288"/>
                  </a:lnTo>
                </a:path>
              </a:pathLst>
            </a:custGeom>
            <a:noFill/>
            <a:ln w="9525">
              <a:solidFill>
                <a:srgbClr val="000000"/>
              </a:solidFill>
              <a:prstDash val="solid"/>
              <a:round/>
              <a:headEnd/>
              <a:tailEnd/>
            </a:ln>
          </p:spPr>
          <p:txBody>
            <a:bodyPr/>
            <a:lstStyle/>
            <a:p>
              <a:endParaRPr lang="en-US"/>
            </a:p>
          </p:txBody>
        </p:sp>
        <p:sp>
          <p:nvSpPr>
            <p:cNvPr id="3083" name="Freeform 136"/>
            <p:cNvSpPr>
              <a:spLocks/>
            </p:cNvSpPr>
            <p:nvPr/>
          </p:nvSpPr>
          <p:spPr bwMode="auto">
            <a:xfrm>
              <a:off x="1689" y="2184"/>
              <a:ext cx="420" cy="492"/>
            </a:xfrm>
            <a:custGeom>
              <a:avLst/>
              <a:gdLst>
                <a:gd name="T0" fmla="*/ 360 w 420"/>
                <a:gd name="T1" fmla="*/ 492 h 492"/>
                <a:gd name="T2" fmla="*/ 222 w 420"/>
                <a:gd name="T3" fmla="*/ 468 h 492"/>
                <a:gd name="T4" fmla="*/ 0 w 420"/>
                <a:gd name="T5" fmla="*/ 336 h 492"/>
                <a:gd name="T6" fmla="*/ 6 w 420"/>
                <a:gd name="T7" fmla="*/ 318 h 492"/>
                <a:gd name="T8" fmla="*/ 12 w 420"/>
                <a:gd name="T9" fmla="*/ 318 h 492"/>
                <a:gd name="T10" fmla="*/ 24 w 420"/>
                <a:gd name="T11" fmla="*/ 312 h 492"/>
                <a:gd name="T12" fmla="*/ 18 w 420"/>
                <a:gd name="T13" fmla="*/ 276 h 492"/>
                <a:gd name="T14" fmla="*/ 36 w 420"/>
                <a:gd name="T15" fmla="*/ 252 h 492"/>
                <a:gd name="T16" fmla="*/ 36 w 420"/>
                <a:gd name="T17" fmla="*/ 234 h 492"/>
                <a:gd name="T18" fmla="*/ 72 w 420"/>
                <a:gd name="T19" fmla="*/ 210 h 492"/>
                <a:gd name="T20" fmla="*/ 48 w 420"/>
                <a:gd name="T21" fmla="*/ 144 h 492"/>
                <a:gd name="T22" fmla="*/ 48 w 420"/>
                <a:gd name="T23" fmla="*/ 138 h 492"/>
                <a:gd name="T24" fmla="*/ 60 w 420"/>
                <a:gd name="T25" fmla="*/ 66 h 492"/>
                <a:gd name="T26" fmla="*/ 72 w 420"/>
                <a:gd name="T27" fmla="*/ 60 h 492"/>
                <a:gd name="T28" fmla="*/ 96 w 420"/>
                <a:gd name="T29" fmla="*/ 72 h 492"/>
                <a:gd name="T30" fmla="*/ 114 w 420"/>
                <a:gd name="T31" fmla="*/ 0 h 492"/>
                <a:gd name="T32" fmla="*/ 420 w 420"/>
                <a:gd name="T33" fmla="*/ 54 h 492"/>
                <a:gd name="T34" fmla="*/ 372 w 420"/>
                <a:gd name="T35" fmla="*/ 408 h 492"/>
                <a:gd name="T36" fmla="*/ 360 w 420"/>
                <a:gd name="T37" fmla="*/ 492 h 49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0"/>
                <a:gd name="T58" fmla="*/ 0 h 492"/>
                <a:gd name="T59" fmla="*/ 420 w 420"/>
                <a:gd name="T60" fmla="*/ 492 h 49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0" h="492">
                  <a:moveTo>
                    <a:pt x="360" y="492"/>
                  </a:moveTo>
                  <a:lnTo>
                    <a:pt x="222" y="468"/>
                  </a:lnTo>
                  <a:lnTo>
                    <a:pt x="0" y="336"/>
                  </a:lnTo>
                  <a:lnTo>
                    <a:pt x="6" y="318"/>
                  </a:lnTo>
                  <a:lnTo>
                    <a:pt x="12" y="318"/>
                  </a:lnTo>
                  <a:lnTo>
                    <a:pt x="24" y="312"/>
                  </a:lnTo>
                  <a:lnTo>
                    <a:pt x="18" y="276"/>
                  </a:lnTo>
                  <a:lnTo>
                    <a:pt x="36" y="252"/>
                  </a:lnTo>
                  <a:lnTo>
                    <a:pt x="36" y="234"/>
                  </a:lnTo>
                  <a:lnTo>
                    <a:pt x="72" y="210"/>
                  </a:lnTo>
                  <a:lnTo>
                    <a:pt x="48" y="144"/>
                  </a:lnTo>
                  <a:lnTo>
                    <a:pt x="48" y="138"/>
                  </a:lnTo>
                  <a:lnTo>
                    <a:pt x="60" y="66"/>
                  </a:lnTo>
                  <a:lnTo>
                    <a:pt x="72" y="60"/>
                  </a:lnTo>
                  <a:lnTo>
                    <a:pt x="96" y="72"/>
                  </a:lnTo>
                  <a:lnTo>
                    <a:pt x="114" y="0"/>
                  </a:lnTo>
                  <a:lnTo>
                    <a:pt x="420" y="54"/>
                  </a:lnTo>
                  <a:lnTo>
                    <a:pt x="372" y="408"/>
                  </a:lnTo>
                  <a:lnTo>
                    <a:pt x="360" y="492"/>
                  </a:lnTo>
                  <a:close/>
                </a:path>
              </a:pathLst>
            </a:custGeom>
            <a:solidFill>
              <a:srgbClr val="FFAA00"/>
            </a:solidFill>
            <a:ln w="9525">
              <a:solidFill>
                <a:srgbClr val="FFAA00"/>
              </a:solidFill>
              <a:prstDash val="solid"/>
              <a:round/>
              <a:headEnd/>
              <a:tailEnd/>
            </a:ln>
          </p:spPr>
          <p:txBody>
            <a:bodyPr/>
            <a:lstStyle/>
            <a:p>
              <a:endParaRPr lang="en-US"/>
            </a:p>
          </p:txBody>
        </p:sp>
        <p:sp>
          <p:nvSpPr>
            <p:cNvPr id="3084" name="Freeform 137"/>
            <p:cNvSpPr>
              <a:spLocks/>
            </p:cNvSpPr>
            <p:nvPr/>
          </p:nvSpPr>
          <p:spPr bwMode="auto">
            <a:xfrm>
              <a:off x="1689" y="2184"/>
              <a:ext cx="420" cy="498"/>
            </a:xfrm>
            <a:custGeom>
              <a:avLst/>
              <a:gdLst>
                <a:gd name="T0" fmla="*/ 360 w 420"/>
                <a:gd name="T1" fmla="*/ 492 h 498"/>
                <a:gd name="T2" fmla="*/ 222 w 420"/>
                <a:gd name="T3" fmla="*/ 468 h 498"/>
                <a:gd name="T4" fmla="*/ 0 w 420"/>
                <a:gd name="T5" fmla="*/ 336 h 498"/>
                <a:gd name="T6" fmla="*/ 6 w 420"/>
                <a:gd name="T7" fmla="*/ 318 h 498"/>
                <a:gd name="T8" fmla="*/ 12 w 420"/>
                <a:gd name="T9" fmla="*/ 318 h 498"/>
                <a:gd name="T10" fmla="*/ 24 w 420"/>
                <a:gd name="T11" fmla="*/ 312 h 498"/>
                <a:gd name="T12" fmla="*/ 18 w 420"/>
                <a:gd name="T13" fmla="*/ 276 h 498"/>
                <a:gd name="T14" fmla="*/ 36 w 420"/>
                <a:gd name="T15" fmla="*/ 252 h 498"/>
                <a:gd name="T16" fmla="*/ 36 w 420"/>
                <a:gd name="T17" fmla="*/ 234 h 498"/>
                <a:gd name="T18" fmla="*/ 72 w 420"/>
                <a:gd name="T19" fmla="*/ 210 h 498"/>
                <a:gd name="T20" fmla="*/ 48 w 420"/>
                <a:gd name="T21" fmla="*/ 144 h 498"/>
                <a:gd name="T22" fmla="*/ 48 w 420"/>
                <a:gd name="T23" fmla="*/ 138 h 498"/>
                <a:gd name="T24" fmla="*/ 60 w 420"/>
                <a:gd name="T25" fmla="*/ 66 h 498"/>
                <a:gd name="T26" fmla="*/ 72 w 420"/>
                <a:gd name="T27" fmla="*/ 60 h 498"/>
                <a:gd name="T28" fmla="*/ 96 w 420"/>
                <a:gd name="T29" fmla="*/ 72 h 498"/>
                <a:gd name="T30" fmla="*/ 114 w 420"/>
                <a:gd name="T31" fmla="*/ 0 h 498"/>
                <a:gd name="T32" fmla="*/ 420 w 420"/>
                <a:gd name="T33" fmla="*/ 54 h 498"/>
                <a:gd name="T34" fmla="*/ 372 w 420"/>
                <a:gd name="T35" fmla="*/ 408 h 498"/>
                <a:gd name="T36" fmla="*/ 360 w 420"/>
                <a:gd name="T37" fmla="*/ 492 h 498"/>
                <a:gd name="T38" fmla="*/ 360 w 420"/>
                <a:gd name="T39" fmla="*/ 498 h 49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0"/>
                <a:gd name="T61" fmla="*/ 0 h 498"/>
                <a:gd name="T62" fmla="*/ 420 w 420"/>
                <a:gd name="T63" fmla="*/ 498 h 49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0" h="498">
                  <a:moveTo>
                    <a:pt x="360" y="492"/>
                  </a:moveTo>
                  <a:lnTo>
                    <a:pt x="222" y="468"/>
                  </a:lnTo>
                  <a:lnTo>
                    <a:pt x="0" y="336"/>
                  </a:lnTo>
                  <a:lnTo>
                    <a:pt x="6" y="318"/>
                  </a:lnTo>
                  <a:lnTo>
                    <a:pt x="12" y="318"/>
                  </a:lnTo>
                  <a:lnTo>
                    <a:pt x="24" y="312"/>
                  </a:lnTo>
                  <a:lnTo>
                    <a:pt x="18" y="276"/>
                  </a:lnTo>
                  <a:lnTo>
                    <a:pt x="36" y="252"/>
                  </a:lnTo>
                  <a:lnTo>
                    <a:pt x="36" y="234"/>
                  </a:lnTo>
                  <a:lnTo>
                    <a:pt x="72" y="210"/>
                  </a:lnTo>
                  <a:lnTo>
                    <a:pt x="48" y="144"/>
                  </a:lnTo>
                  <a:lnTo>
                    <a:pt x="48" y="138"/>
                  </a:lnTo>
                  <a:lnTo>
                    <a:pt x="60" y="66"/>
                  </a:lnTo>
                  <a:lnTo>
                    <a:pt x="72" y="60"/>
                  </a:lnTo>
                  <a:lnTo>
                    <a:pt x="96" y="72"/>
                  </a:lnTo>
                  <a:lnTo>
                    <a:pt x="114" y="0"/>
                  </a:lnTo>
                  <a:lnTo>
                    <a:pt x="420" y="54"/>
                  </a:lnTo>
                  <a:lnTo>
                    <a:pt x="372" y="408"/>
                  </a:lnTo>
                  <a:lnTo>
                    <a:pt x="360" y="492"/>
                  </a:lnTo>
                  <a:lnTo>
                    <a:pt x="360" y="498"/>
                  </a:lnTo>
                </a:path>
              </a:pathLst>
            </a:custGeom>
            <a:noFill/>
            <a:ln w="9525">
              <a:solidFill>
                <a:srgbClr val="000000"/>
              </a:solidFill>
              <a:prstDash val="solid"/>
              <a:round/>
              <a:headEnd/>
              <a:tailEnd/>
            </a:ln>
          </p:spPr>
          <p:txBody>
            <a:bodyPr/>
            <a:lstStyle/>
            <a:p>
              <a:endParaRPr lang="en-US"/>
            </a:p>
          </p:txBody>
        </p:sp>
        <p:sp>
          <p:nvSpPr>
            <p:cNvPr id="3085" name="Freeform 138"/>
            <p:cNvSpPr>
              <a:spLocks/>
            </p:cNvSpPr>
            <p:nvPr/>
          </p:nvSpPr>
          <p:spPr bwMode="auto">
            <a:xfrm>
              <a:off x="2997" y="2322"/>
              <a:ext cx="312" cy="282"/>
            </a:xfrm>
            <a:custGeom>
              <a:avLst/>
              <a:gdLst>
                <a:gd name="T0" fmla="*/ 228 w 312"/>
                <a:gd name="T1" fmla="*/ 276 h 282"/>
                <a:gd name="T2" fmla="*/ 42 w 312"/>
                <a:gd name="T3" fmla="*/ 282 h 282"/>
                <a:gd name="T4" fmla="*/ 42 w 312"/>
                <a:gd name="T5" fmla="*/ 240 h 282"/>
                <a:gd name="T6" fmla="*/ 12 w 312"/>
                <a:gd name="T7" fmla="*/ 228 h 282"/>
                <a:gd name="T8" fmla="*/ 12 w 312"/>
                <a:gd name="T9" fmla="*/ 96 h 282"/>
                <a:gd name="T10" fmla="*/ 0 w 312"/>
                <a:gd name="T11" fmla="*/ 6 h 282"/>
                <a:gd name="T12" fmla="*/ 282 w 312"/>
                <a:gd name="T13" fmla="*/ 0 h 282"/>
                <a:gd name="T14" fmla="*/ 288 w 312"/>
                <a:gd name="T15" fmla="*/ 18 h 282"/>
                <a:gd name="T16" fmla="*/ 270 w 312"/>
                <a:gd name="T17" fmla="*/ 36 h 282"/>
                <a:gd name="T18" fmla="*/ 312 w 312"/>
                <a:gd name="T19" fmla="*/ 36 h 282"/>
                <a:gd name="T20" fmla="*/ 312 w 312"/>
                <a:gd name="T21" fmla="*/ 42 h 282"/>
                <a:gd name="T22" fmla="*/ 300 w 312"/>
                <a:gd name="T23" fmla="*/ 60 h 282"/>
                <a:gd name="T24" fmla="*/ 300 w 312"/>
                <a:gd name="T25" fmla="*/ 72 h 282"/>
                <a:gd name="T26" fmla="*/ 282 w 312"/>
                <a:gd name="T27" fmla="*/ 84 h 282"/>
                <a:gd name="T28" fmla="*/ 294 w 312"/>
                <a:gd name="T29" fmla="*/ 102 h 282"/>
                <a:gd name="T30" fmla="*/ 282 w 312"/>
                <a:gd name="T31" fmla="*/ 114 h 282"/>
                <a:gd name="T32" fmla="*/ 264 w 312"/>
                <a:gd name="T33" fmla="*/ 138 h 282"/>
                <a:gd name="T34" fmla="*/ 264 w 312"/>
                <a:gd name="T35" fmla="*/ 162 h 282"/>
                <a:gd name="T36" fmla="*/ 234 w 312"/>
                <a:gd name="T37" fmla="*/ 198 h 282"/>
                <a:gd name="T38" fmla="*/ 234 w 312"/>
                <a:gd name="T39" fmla="*/ 222 h 282"/>
                <a:gd name="T40" fmla="*/ 222 w 312"/>
                <a:gd name="T41" fmla="*/ 222 h 282"/>
                <a:gd name="T42" fmla="*/ 228 w 312"/>
                <a:gd name="T43" fmla="*/ 240 h 282"/>
                <a:gd name="T44" fmla="*/ 234 w 312"/>
                <a:gd name="T45" fmla="*/ 240 h 282"/>
                <a:gd name="T46" fmla="*/ 228 w 312"/>
                <a:gd name="T47" fmla="*/ 252 h 282"/>
                <a:gd name="T48" fmla="*/ 240 w 312"/>
                <a:gd name="T49" fmla="*/ 258 h 282"/>
                <a:gd name="T50" fmla="*/ 228 w 312"/>
                <a:gd name="T51" fmla="*/ 276 h 28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12"/>
                <a:gd name="T79" fmla="*/ 0 h 282"/>
                <a:gd name="T80" fmla="*/ 312 w 312"/>
                <a:gd name="T81" fmla="*/ 282 h 28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12" h="282">
                  <a:moveTo>
                    <a:pt x="228" y="276"/>
                  </a:moveTo>
                  <a:lnTo>
                    <a:pt x="42" y="282"/>
                  </a:lnTo>
                  <a:lnTo>
                    <a:pt x="42" y="240"/>
                  </a:lnTo>
                  <a:lnTo>
                    <a:pt x="12" y="228"/>
                  </a:lnTo>
                  <a:lnTo>
                    <a:pt x="12" y="96"/>
                  </a:lnTo>
                  <a:lnTo>
                    <a:pt x="0" y="6"/>
                  </a:lnTo>
                  <a:lnTo>
                    <a:pt x="282" y="0"/>
                  </a:lnTo>
                  <a:lnTo>
                    <a:pt x="288" y="18"/>
                  </a:lnTo>
                  <a:lnTo>
                    <a:pt x="270" y="36"/>
                  </a:lnTo>
                  <a:lnTo>
                    <a:pt x="312" y="36"/>
                  </a:lnTo>
                  <a:lnTo>
                    <a:pt x="312" y="42"/>
                  </a:lnTo>
                  <a:lnTo>
                    <a:pt x="300" y="60"/>
                  </a:lnTo>
                  <a:lnTo>
                    <a:pt x="300" y="72"/>
                  </a:lnTo>
                  <a:lnTo>
                    <a:pt x="282" y="84"/>
                  </a:lnTo>
                  <a:lnTo>
                    <a:pt x="294" y="102"/>
                  </a:lnTo>
                  <a:lnTo>
                    <a:pt x="282" y="114"/>
                  </a:lnTo>
                  <a:lnTo>
                    <a:pt x="264" y="138"/>
                  </a:lnTo>
                  <a:lnTo>
                    <a:pt x="264" y="162"/>
                  </a:lnTo>
                  <a:lnTo>
                    <a:pt x="234" y="198"/>
                  </a:lnTo>
                  <a:lnTo>
                    <a:pt x="234" y="222"/>
                  </a:lnTo>
                  <a:lnTo>
                    <a:pt x="222" y="222"/>
                  </a:lnTo>
                  <a:lnTo>
                    <a:pt x="228" y="240"/>
                  </a:lnTo>
                  <a:lnTo>
                    <a:pt x="234" y="240"/>
                  </a:lnTo>
                  <a:lnTo>
                    <a:pt x="228" y="252"/>
                  </a:lnTo>
                  <a:lnTo>
                    <a:pt x="240" y="258"/>
                  </a:lnTo>
                  <a:lnTo>
                    <a:pt x="228" y="276"/>
                  </a:lnTo>
                  <a:close/>
                </a:path>
              </a:pathLst>
            </a:custGeom>
            <a:solidFill>
              <a:srgbClr val="FFAA00"/>
            </a:solidFill>
            <a:ln w="9525">
              <a:solidFill>
                <a:srgbClr val="FFAA00"/>
              </a:solidFill>
              <a:prstDash val="solid"/>
              <a:round/>
              <a:headEnd/>
              <a:tailEnd/>
            </a:ln>
          </p:spPr>
          <p:txBody>
            <a:bodyPr/>
            <a:lstStyle/>
            <a:p>
              <a:endParaRPr lang="en-US"/>
            </a:p>
          </p:txBody>
        </p:sp>
        <p:sp>
          <p:nvSpPr>
            <p:cNvPr id="3086" name="Freeform 139"/>
            <p:cNvSpPr>
              <a:spLocks/>
            </p:cNvSpPr>
            <p:nvPr/>
          </p:nvSpPr>
          <p:spPr bwMode="auto">
            <a:xfrm>
              <a:off x="2997" y="2322"/>
              <a:ext cx="312" cy="282"/>
            </a:xfrm>
            <a:custGeom>
              <a:avLst/>
              <a:gdLst>
                <a:gd name="T0" fmla="*/ 228 w 312"/>
                <a:gd name="T1" fmla="*/ 276 h 282"/>
                <a:gd name="T2" fmla="*/ 42 w 312"/>
                <a:gd name="T3" fmla="*/ 282 h 282"/>
                <a:gd name="T4" fmla="*/ 42 w 312"/>
                <a:gd name="T5" fmla="*/ 240 h 282"/>
                <a:gd name="T6" fmla="*/ 12 w 312"/>
                <a:gd name="T7" fmla="*/ 228 h 282"/>
                <a:gd name="T8" fmla="*/ 12 w 312"/>
                <a:gd name="T9" fmla="*/ 96 h 282"/>
                <a:gd name="T10" fmla="*/ 0 w 312"/>
                <a:gd name="T11" fmla="*/ 6 h 282"/>
                <a:gd name="T12" fmla="*/ 282 w 312"/>
                <a:gd name="T13" fmla="*/ 0 h 282"/>
                <a:gd name="T14" fmla="*/ 288 w 312"/>
                <a:gd name="T15" fmla="*/ 18 h 282"/>
                <a:gd name="T16" fmla="*/ 270 w 312"/>
                <a:gd name="T17" fmla="*/ 36 h 282"/>
                <a:gd name="T18" fmla="*/ 312 w 312"/>
                <a:gd name="T19" fmla="*/ 36 h 282"/>
                <a:gd name="T20" fmla="*/ 312 w 312"/>
                <a:gd name="T21" fmla="*/ 42 h 282"/>
                <a:gd name="T22" fmla="*/ 300 w 312"/>
                <a:gd name="T23" fmla="*/ 60 h 282"/>
                <a:gd name="T24" fmla="*/ 300 w 312"/>
                <a:gd name="T25" fmla="*/ 72 h 282"/>
                <a:gd name="T26" fmla="*/ 282 w 312"/>
                <a:gd name="T27" fmla="*/ 84 h 282"/>
                <a:gd name="T28" fmla="*/ 294 w 312"/>
                <a:gd name="T29" fmla="*/ 102 h 282"/>
                <a:gd name="T30" fmla="*/ 282 w 312"/>
                <a:gd name="T31" fmla="*/ 114 h 282"/>
                <a:gd name="T32" fmla="*/ 264 w 312"/>
                <a:gd name="T33" fmla="*/ 138 h 282"/>
                <a:gd name="T34" fmla="*/ 264 w 312"/>
                <a:gd name="T35" fmla="*/ 162 h 282"/>
                <a:gd name="T36" fmla="*/ 234 w 312"/>
                <a:gd name="T37" fmla="*/ 198 h 282"/>
                <a:gd name="T38" fmla="*/ 234 w 312"/>
                <a:gd name="T39" fmla="*/ 222 h 282"/>
                <a:gd name="T40" fmla="*/ 222 w 312"/>
                <a:gd name="T41" fmla="*/ 222 h 282"/>
                <a:gd name="T42" fmla="*/ 228 w 312"/>
                <a:gd name="T43" fmla="*/ 240 h 282"/>
                <a:gd name="T44" fmla="*/ 234 w 312"/>
                <a:gd name="T45" fmla="*/ 240 h 282"/>
                <a:gd name="T46" fmla="*/ 228 w 312"/>
                <a:gd name="T47" fmla="*/ 252 h 282"/>
                <a:gd name="T48" fmla="*/ 240 w 312"/>
                <a:gd name="T49" fmla="*/ 258 h 282"/>
                <a:gd name="T50" fmla="*/ 228 w 312"/>
                <a:gd name="T51" fmla="*/ 276 h 282"/>
                <a:gd name="T52" fmla="*/ 228 w 312"/>
                <a:gd name="T53" fmla="*/ 282 h 28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12"/>
                <a:gd name="T82" fmla="*/ 0 h 282"/>
                <a:gd name="T83" fmla="*/ 312 w 312"/>
                <a:gd name="T84" fmla="*/ 282 h 28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12" h="282">
                  <a:moveTo>
                    <a:pt x="228" y="276"/>
                  </a:moveTo>
                  <a:lnTo>
                    <a:pt x="42" y="282"/>
                  </a:lnTo>
                  <a:lnTo>
                    <a:pt x="42" y="240"/>
                  </a:lnTo>
                  <a:lnTo>
                    <a:pt x="12" y="228"/>
                  </a:lnTo>
                  <a:lnTo>
                    <a:pt x="12" y="96"/>
                  </a:lnTo>
                  <a:lnTo>
                    <a:pt x="0" y="6"/>
                  </a:lnTo>
                  <a:lnTo>
                    <a:pt x="282" y="0"/>
                  </a:lnTo>
                  <a:lnTo>
                    <a:pt x="288" y="18"/>
                  </a:lnTo>
                  <a:lnTo>
                    <a:pt x="270" y="36"/>
                  </a:lnTo>
                  <a:lnTo>
                    <a:pt x="312" y="36"/>
                  </a:lnTo>
                  <a:lnTo>
                    <a:pt x="312" y="42"/>
                  </a:lnTo>
                  <a:lnTo>
                    <a:pt x="300" y="60"/>
                  </a:lnTo>
                  <a:lnTo>
                    <a:pt x="300" y="72"/>
                  </a:lnTo>
                  <a:lnTo>
                    <a:pt x="282" y="84"/>
                  </a:lnTo>
                  <a:lnTo>
                    <a:pt x="294" y="102"/>
                  </a:lnTo>
                  <a:lnTo>
                    <a:pt x="282" y="114"/>
                  </a:lnTo>
                  <a:lnTo>
                    <a:pt x="264" y="138"/>
                  </a:lnTo>
                  <a:lnTo>
                    <a:pt x="264" y="162"/>
                  </a:lnTo>
                  <a:lnTo>
                    <a:pt x="234" y="198"/>
                  </a:lnTo>
                  <a:lnTo>
                    <a:pt x="234" y="222"/>
                  </a:lnTo>
                  <a:lnTo>
                    <a:pt x="222" y="222"/>
                  </a:lnTo>
                  <a:lnTo>
                    <a:pt x="228" y="240"/>
                  </a:lnTo>
                  <a:lnTo>
                    <a:pt x="234" y="240"/>
                  </a:lnTo>
                  <a:lnTo>
                    <a:pt x="228" y="252"/>
                  </a:lnTo>
                  <a:lnTo>
                    <a:pt x="240" y="258"/>
                  </a:lnTo>
                  <a:lnTo>
                    <a:pt x="228" y="276"/>
                  </a:lnTo>
                  <a:lnTo>
                    <a:pt x="228" y="282"/>
                  </a:lnTo>
                </a:path>
              </a:pathLst>
            </a:custGeom>
            <a:noFill/>
            <a:ln w="9525">
              <a:solidFill>
                <a:srgbClr val="000000"/>
              </a:solidFill>
              <a:prstDash val="solid"/>
              <a:round/>
              <a:headEnd/>
              <a:tailEnd/>
            </a:ln>
          </p:spPr>
          <p:txBody>
            <a:bodyPr/>
            <a:lstStyle/>
            <a:p>
              <a:endParaRPr lang="en-US"/>
            </a:p>
          </p:txBody>
        </p:sp>
        <p:sp>
          <p:nvSpPr>
            <p:cNvPr id="3087" name="Freeform 140"/>
            <p:cNvSpPr>
              <a:spLocks/>
            </p:cNvSpPr>
            <p:nvPr/>
          </p:nvSpPr>
          <p:spPr bwMode="auto">
            <a:xfrm>
              <a:off x="1263" y="1662"/>
              <a:ext cx="498" cy="840"/>
            </a:xfrm>
            <a:custGeom>
              <a:avLst/>
              <a:gdLst>
                <a:gd name="T0" fmla="*/ 432 w 498"/>
                <a:gd name="T1" fmla="*/ 840 h 840"/>
                <a:gd name="T2" fmla="*/ 276 w 498"/>
                <a:gd name="T3" fmla="*/ 822 h 840"/>
                <a:gd name="T4" fmla="*/ 270 w 498"/>
                <a:gd name="T5" fmla="*/ 762 h 840"/>
                <a:gd name="T6" fmla="*/ 240 w 498"/>
                <a:gd name="T7" fmla="*/ 714 h 840"/>
                <a:gd name="T8" fmla="*/ 222 w 498"/>
                <a:gd name="T9" fmla="*/ 708 h 840"/>
                <a:gd name="T10" fmla="*/ 222 w 498"/>
                <a:gd name="T11" fmla="*/ 690 h 840"/>
                <a:gd name="T12" fmla="*/ 180 w 498"/>
                <a:gd name="T13" fmla="*/ 672 h 840"/>
                <a:gd name="T14" fmla="*/ 162 w 498"/>
                <a:gd name="T15" fmla="*/ 642 h 840"/>
                <a:gd name="T16" fmla="*/ 108 w 498"/>
                <a:gd name="T17" fmla="*/ 630 h 840"/>
                <a:gd name="T18" fmla="*/ 96 w 498"/>
                <a:gd name="T19" fmla="*/ 618 h 840"/>
                <a:gd name="T20" fmla="*/ 108 w 498"/>
                <a:gd name="T21" fmla="*/ 570 h 840"/>
                <a:gd name="T22" fmla="*/ 96 w 498"/>
                <a:gd name="T23" fmla="*/ 564 h 840"/>
                <a:gd name="T24" fmla="*/ 102 w 498"/>
                <a:gd name="T25" fmla="*/ 546 h 840"/>
                <a:gd name="T26" fmla="*/ 54 w 498"/>
                <a:gd name="T27" fmla="*/ 462 h 840"/>
                <a:gd name="T28" fmla="*/ 60 w 498"/>
                <a:gd name="T29" fmla="*/ 444 h 840"/>
                <a:gd name="T30" fmla="*/ 72 w 498"/>
                <a:gd name="T31" fmla="*/ 420 h 840"/>
                <a:gd name="T32" fmla="*/ 48 w 498"/>
                <a:gd name="T33" fmla="*/ 384 h 840"/>
                <a:gd name="T34" fmla="*/ 48 w 498"/>
                <a:gd name="T35" fmla="*/ 342 h 840"/>
                <a:gd name="T36" fmla="*/ 78 w 498"/>
                <a:gd name="T37" fmla="*/ 372 h 840"/>
                <a:gd name="T38" fmla="*/ 60 w 498"/>
                <a:gd name="T39" fmla="*/ 330 h 840"/>
                <a:gd name="T40" fmla="*/ 78 w 498"/>
                <a:gd name="T41" fmla="*/ 330 h 840"/>
                <a:gd name="T42" fmla="*/ 60 w 498"/>
                <a:gd name="T43" fmla="*/ 312 h 840"/>
                <a:gd name="T44" fmla="*/ 54 w 498"/>
                <a:gd name="T45" fmla="*/ 342 h 840"/>
                <a:gd name="T46" fmla="*/ 36 w 498"/>
                <a:gd name="T47" fmla="*/ 312 h 840"/>
                <a:gd name="T48" fmla="*/ 30 w 498"/>
                <a:gd name="T49" fmla="*/ 318 h 840"/>
                <a:gd name="T50" fmla="*/ 36 w 498"/>
                <a:gd name="T51" fmla="*/ 300 h 840"/>
                <a:gd name="T52" fmla="*/ 6 w 498"/>
                <a:gd name="T53" fmla="*/ 234 h 840"/>
                <a:gd name="T54" fmla="*/ 18 w 498"/>
                <a:gd name="T55" fmla="*/ 168 h 840"/>
                <a:gd name="T56" fmla="*/ 0 w 498"/>
                <a:gd name="T57" fmla="*/ 108 h 840"/>
                <a:gd name="T58" fmla="*/ 30 w 498"/>
                <a:gd name="T59" fmla="*/ 72 h 840"/>
                <a:gd name="T60" fmla="*/ 48 w 498"/>
                <a:gd name="T61" fmla="*/ 0 h 840"/>
                <a:gd name="T62" fmla="*/ 282 w 498"/>
                <a:gd name="T63" fmla="*/ 60 h 840"/>
                <a:gd name="T64" fmla="*/ 222 w 498"/>
                <a:gd name="T65" fmla="*/ 294 h 840"/>
                <a:gd name="T66" fmla="*/ 474 w 498"/>
                <a:gd name="T67" fmla="*/ 666 h 840"/>
                <a:gd name="T68" fmla="*/ 498 w 498"/>
                <a:gd name="T69" fmla="*/ 732 h 840"/>
                <a:gd name="T70" fmla="*/ 462 w 498"/>
                <a:gd name="T71" fmla="*/ 756 h 840"/>
                <a:gd name="T72" fmla="*/ 462 w 498"/>
                <a:gd name="T73" fmla="*/ 774 h 840"/>
                <a:gd name="T74" fmla="*/ 444 w 498"/>
                <a:gd name="T75" fmla="*/ 798 h 840"/>
                <a:gd name="T76" fmla="*/ 450 w 498"/>
                <a:gd name="T77" fmla="*/ 834 h 840"/>
                <a:gd name="T78" fmla="*/ 438 w 498"/>
                <a:gd name="T79" fmla="*/ 840 h 840"/>
                <a:gd name="T80" fmla="*/ 432 w 498"/>
                <a:gd name="T81" fmla="*/ 840 h 84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98"/>
                <a:gd name="T124" fmla="*/ 0 h 840"/>
                <a:gd name="T125" fmla="*/ 498 w 498"/>
                <a:gd name="T126" fmla="*/ 840 h 84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98" h="840">
                  <a:moveTo>
                    <a:pt x="432" y="840"/>
                  </a:moveTo>
                  <a:lnTo>
                    <a:pt x="276" y="822"/>
                  </a:lnTo>
                  <a:lnTo>
                    <a:pt x="270" y="762"/>
                  </a:lnTo>
                  <a:lnTo>
                    <a:pt x="240" y="714"/>
                  </a:lnTo>
                  <a:lnTo>
                    <a:pt x="222" y="708"/>
                  </a:lnTo>
                  <a:lnTo>
                    <a:pt x="222" y="690"/>
                  </a:lnTo>
                  <a:lnTo>
                    <a:pt x="180" y="672"/>
                  </a:lnTo>
                  <a:lnTo>
                    <a:pt x="162" y="642"/>
                  </a:lnTo>
                  <a:lnTo>
                    <a:pt x="108" y="630"/>
                  </a:lnTo>
                  <a:lnTo>
                    <a:pt x="96" y="618"/>
                  </a:lnTo>
                  <a:lnTo>
                    <a:pt x="108" y="570"/>
                  </a:lnTo>
                  <a:lnTo>
                    <a:pt x="96" y="564"/>
                  </a:lnTo>
                  <a:lnTo>
                    <a:pt x="102" y="546"/>
                  </a:lnTo>
                  <a:lnTo>
                    <a:pt x="54" y="462"/>
                  </a:lnTo>
                  <a:lnTo>
                    <a:pt x="60" y="444"/>
                  </a:lnTo>
                  <a:lnTo>
                    <a:pt x="72" y="420"/>
                  </a:lnTo>
                  <a:lnTo>
                    <a:pt x="48" y="384"/>
                  </a:lnTo>
                  <a:lnTo>
                    <a:pt x="48" y="342"/>
                  </a:lnTo>
                  <a:lnTo>
                    <a:pt x="78" y="372"/>
                  </a:lnTo>
                  <a:lnTo>
                    <a:pt x="60" y="330"/>
                  </a:lnTo>
                  <a:lnTo>
                    <a:pt x="78" y="330"/>
                  </a:lnTo>
                  <a:lnTo>
                    <a:pt x="60" y="312"/>
                  </a:lnTo>
                  <a:lnTo>
                    <a:pt x="54" y="342"/>
                  </a:lnTo>
                  <a:lnTo>
                    <a:pt x="36" y="312"/>
                  </a:lnTo>
                  <a:lnTo>
                    <a:pt x="30" y="318"/>
                  </a:lnTo>
                  <a:lnTo>
                    <a:pt x="36" y="300"/>
                  </a:lnTo>
                  <a:lnTo>
                    <a:pt x="6" y="234"/>
                  </a:lnTo>
                  <a:lnTo>
                    <a:pt x="18" y="168"/>
                  </a:lnTo>
                  <a:lnTo>
                    <a:pt x="0" y="108"/>
                  </a:lnTo>
                  <a:lnTo>
                    <a:pt x="30" y="72"/>
                  </a:lnTo>
                  <a:lnTo>
                    <a:pt x="48" y="0"/>
                  </a:lnTo>
                  <a:lnTo>
                    <a:pt x="282" y="60"/>
                  </a:lnTo>
                  <a:lnTo>
                    <a:pt x="222" y="294"/>
                  </a:lnTo>
                  <a:lnTo>
                    <a:pt x="474" y="666"/>
                  </a:lnTo>
                  <a:lnTo>
                    <a:pt x="498" y="732"/>
                  </a:lnTo>
                  <a:lnTo>
                    <a:pt x="462" y="756"/>
                  </a:lnTo>
                  <a:lnTo>
                    <a:pt x="462" y="774"/>
                  </a:lnTo>
                  <a:lnTo>
                    <a:pt x="444" y="798"/>
                  </a:lnTo>
                  <a:lnTo>
                    <a:pt x="450" y="834"/>
                  </a:lnTo>
                  <a:lnTo>
                    <a:pt x="438" y="840"/>
                  </a:lnTo>
                  <a:lnTo>
                    <a:pt x="432" y="840"/>
                  </a:lnTo>
                  <a:close/>
                </a:path>
              </a:pathLst>
            </a:custGeom>
            <a:solidFill>
              <a:srgbClr val="FF8C00"/>
            </a:solidFill>
            <a:ln w="9525">
              <a:solidFill>
                <a:srgbClr val="FF8C00"/>
              </a:solidFill>
              <a:prstDash val="solid"/>
              <a:round/>
              <a:headEnd/>
              <a:tailEnd/>
            </a:ln>
          </p:spPr>
          <p:txBody>
            <a:bodyPr/>
            <a:lstStyle/>
            <a:p>
              <a:endParaRPr lang="en-US"/>
            </a:p>
          </p:txBody>
        </p:sp>
        <p:sp>
          <p:nvSpPr>
            <p:cNvPr id="3088" name="Freeform 141"/>
            <p:cNvSpPr>
              <a:spLocks/>
            </p:cNvSpPr>
            <p:nvPr/>
          </p:nvSpPr>
          <p:spPr bwMode="auto">
            <a:xfrm>
              <a:off x="1263" y="1662"/>
              <a:ext cx="498" cy="846"/>
            </a:xfrm>
            <a:custGeom>
              <a:avLst/>
              <a:gdLst>
                <a:gd name="T0" fmla="*/ 432 w 498"/>
                <a:gd name="T1" fmla="*/ 840 h 846"/>
                <a:gd name="T2" fmla="*/ 276 w 498"/>
                <a:gd name="T3" fmla="*/ 822 h 846"/>
                <a:gd name="T4" fmla="*/ 270 w 498"/>
                <a:gd name="T5" fmla="*/ 762 h 846"/>
                <a:gd name="T6" fmla="*/ 240 w 498"/>
                <a:gd name="T7" fmla="*/ 714 h 846"/>
                <a:gd name="T8" fmla="*/ 222 w 498"/>
                <a:gd name="T9" fmla="*/ 708 h 846"/>
                <a:gd name="T10" fmla="*/ 222 w 498"/>
                <a:gd name="T11" fmla="*/ 690 h 846"/>
                <a:gd name="T12" fmla="*/ 180 w 498"/>
                <a:gd name="T13" fmla="*/ 672 h 846"/>
                <a:gd name="T14" fmla="*/ 162 w 498"/>
                <a:gd name="T15" fmla="*/ 642 h 846"/>
                <a:gd name="T16" fmla="*/ 108 w 498"/>
                <a:gd name="T17" fmla="*/ 630 h 846"/>
                <a:gd name="T18" fmla="*/ 96 w 498"/>
                <a:gd name="T19" fmla="*/ 618 h 846"/>
                <a:gd name="T20" fmla="*/ 108 w 498"/>
                <a:gd name="T21" fmla="*/ 570 h 846"/>
                <a:gd name="T22" fmla="*/ 96 w 498"/>
                <a:gd name="T23" fmla="*/ 564 h 846"/>
                <a:gd name="T24" fmla="*/ 102 w 498"/>
                <a:gd name="T25" fmla="*/ 546 h 846"/>
                <a:gd name="T26" fmla="*/ 54 w 498"/>
                <a:gd name="T27" fmla="*/ 462 h 846"/>
                <a:gd name="T28" fmla="*/ 60 w 498"/>
                <a:gd name="T29" fmla="*/ 444 h 846"/>
                <a:gd name="T30" fmla="*/ 72 w 498"/>
                <a:gd name="T31" fmla="*/ 420 h 846"/>
                <a:gd name="T32" fmla="*/ 48 w 498"/>
                <a:gd name="T33" fmla="*/ 384 h 846"/>
                <a:gd name="T34" fmla="*/ 48 w 498"/>
                <a:gd name="T35" fmla="*/ 342 h 846"/>
                <a:gd name="T36" fmla="*/ 78 w 498"/>
                <a:gd name="T37" fmla="*/ 372 h 846"/>
                <a:gd name="T38" fmla="*/ 60 w 498"/>
                <a:gd name="T39" fmla="*/ 330 h 846"/>
                <a:gd name="T40" fmla="*/ 78 w 498"/>
                <a:gd name="T41" fmla="*/ 330 h 846"/>
                <a:gd name="T42" fmla="*/ 60 w 498"/>
                <a:gd name="T43" fmla="*/ 312 h 846"/>
                <a:gd name="T44" fmla="*/ 54 w 498"/>
                <a:gd name="T45" fmla="*/ 342 h 846"/>
                <a:gd name="T46" fmla="*/ 36 w 498"/>
                <a:gd name="T47" fmla="*/ 312 h 846"/>
                <a:gd name="T48" fmla="*/ 30 w 498"/>
                <a:gd name="T49" fmla="*/ 318 h 846"/>
                <a:gd name="T50" fmla="*/ 36 w 498"/>
                <a:gd name="T51" fmla="*/ 300 h 846"/>
                <a:gd name="T52" fmla="*/ 6 w 498"/>
                <a:gd name="T53" fmla="*/ 234 h 846"/>
                <a:gd name="T54" fmla="*/ 18 w 498"/>
                <a:gd name="T55" fmla="*/ 168 h 846"/>
                <a:gd name="T56" fmla="*/ 0 w 498"/>
                <a:gd name="T57" fmla="*/ 108 h 846"/>
                <a:gd name="T58" fmla="*/ 30 w 498"/>
                <a:gd name="T59" fmla="*/ 72 h 846"/>
                <a:gd name="T60" fmla="*/ 48 w 498"/>
                <a:gd name="T61" fmla="*/ 0 h 846"/>
                <a:gd name="T62" fmla="*/ 282 w 498"/>
                <a:gd name="T63" fmla="*/ 60 h 846"/>
                <a:gd name="T64" fmla="*/ 222 w 498"/>
                <a:gd name="T65" fmla="*/ 294 h 846"/>
                <a:gd name="T66" fmla="*/ 474 w 498"/>
                <a:gd name="T67" fmla="*/ 666 h 846"/>
                <a:gd name="T68" fmla="*/ 498 w 498"/>
                <a:gd name="T69" fmla="*/ 732 h 846"/>
                <a:gd name="T70" fmla="*/ 462 w 498"/>
                <a:gd name="T71" fmla="*/ 756 h 846"/>
                <a:gd name="T72" fmla="*/ 462 w 498"/>
                <a:gd name="T73" fmla="*/ 774 h 846"/>
                <a:gd name="T74" fmla="*/ 444 w 498"/>
                <a:gd name="T75" fmla="*/ 798 h 846"/>
                <a:gd name="T76" fmla="*/ 450 w 498"/>
                <a:gd name="T77" fmla="*/ 834 h 846"/>
                <a:gd name="T78" fmla="*/ 438 w 498"/>
                <a:gd name="T79" fmla="*/ 840 h 846"/>
                <a:gd name="T80" fmla="*/ 432 w 498"/>
                <a:gd name="T81" fmla="*/ 840 h 846"/>
                <a:gd name="T82" fmla="*/ 432 w 498"/>
                <a:gd name="T83" fmla="*/ 846 h 84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8"/>
                <a:gd name="T127" fmla="*/ 0 h 846"/>
                <a:gd name="T128" fmla="*/ 498 w 498"/>
                <a:gd name="T129" fmla="*/ 846 h 84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8" h="846">
                  <a:moveTo>
                    <a:pt x="432" y="840"/>
                  </a:moveTo>
                  <a:lnTo>
                    <a:pt x="276" y="822"/>
                  </a:lnTo>
                  <a:lnTo>
                    <a:pt x="270" y="762"/>
                  </a:lnTo>
                  <a:lnTo>
                    <a:pt x="240" y="714"/>
                  </a:lnTo>
                  <a:lnTo>
                    <a:pt x="222" y="708"/>
                  </a:lnTo>
                  <a:lnTo>
                    <a:pt x="222" y="690"/>
                  </a:lnTo>
                  <a:lnTo>
                    <a:pt x="180" y="672"/>
                  </a:lnTo>
                  <a:lnTo>
                    <a:pt x="162" y="642"/>
                  </a:lnTo>
                  <a:lnTo>
                    <a:pt x="108" y="630"/>
                  </a:lnTo>
                  <a:lnTo>
                    <a:pt x="96" y="618"/>
                  </a:lnTo>
                  <a:lnTo>
                    <a:pt x="108" y="570"/>
                  </a:lnTo>
                  <a:lnTo>
                    <a:pt x="96" y="564"/>
                  </a:lnTo>
                  <a:lnTo>
                    <a:pt x="102" y="546"/>
                  </a:lnTo>
                  <a:lnTo>
                    <a:pt x="54" y="462"/>
                  </a:lnTo>
                  <a:lnTo>
                    <a:pt x="60" y="444"/>
                  </a:lnTo>
                  <a:lnTo>
                    <a:pt x="72" y="420"/>
                  </a:lnTo>
                  <a:lnTo>
                    <a:pt x="48" y="384"/>
                  </a:lnTo>
                  <a:lnTo>
                    <a:pt x="48" y="342"/>
                  </a:lnTo>
                  <a:lnTo>
                    <a:pt x="78" y="372"/>
                  </a:lnTo>
                  <a:lnTo>
                    <a:pt x="60" y="330"/>
                  </a:lnTo>
                  <a:lnTo>
                    <a:pt x="78" y="330"/>
                  </a:lnTo>
                  <a:lnTo>
                    <a:pt x="60" y="312"/>
                  </a:lnTo>
                  <a:lnTo>
                    <a:pt x="54" y="342"/>
                  </a:lnTo>
                  <a:lnTo>
                    <a:pt x="36" y="312"/>
                  </a:lnTo>
                  <a:lnTo>
                    <a:pt x="30" y="318"/>
                  </a:lnTo>
                  <a:lnTo>
                    <a:pt x="36" y="300"/>
                  </a:lnTo>
                  <a:lnTo>
                    <a:pt x="6" y="234"/>
                  </a:lnTo>
                  <a:lnTo>
                    <a:pt x="18" y="168"/>
                  </a:lnTo>
                  <a:lnTo>
                    <a:pt x="0" y="108"/>
                  </a:lnTo>
                  <a:lnTo>
                    <a:pt x="30" y="72"/>
                  </a:lnTo>
                  <a:lnTo>
                    <a:pt x="48" y="0"/>
                  </a:lnTo>
                  <a:lnTo>
                    <a:pt x="282" y="60"/>
                  </a:lnTo>
                  <a:lnTo>
                    <a:pt x="222" y="294"/>
                  </a:lnTo>
                  <a:lnTo>
                    <a:pt x="474" y="666"/>
                  </a:lnTo>
                  <a:lnTo>
                    <a:pt x="498" y="732"/>
                  </a:lnTo>
                  <a:lnTo>
                    <a:pt x="462" y="756"/>
                  </a:lnTo>
                  <a:lnTo>
                    <a:pt x="462" y="774"/>
                  </a:lnTo>
                  <a:lnTo>
                    <a:pt x="444" y="798"/>
                  </a:lnTo>
                  <a:lnTo>
                    <a:pt x="450" y="834"/>
                  </a:lnTo>
                  <a:lnTo>
                    <a:pt x="438" y="840"/>
                  </a:lnTo>
                  <a:lnTo>
                    <a:pt x="432" y="840"/>
                  </a:lnTo>
                  <a:lnTo>
                    <a:pt x="432" y="846"/>
                  </a:lnTo>
                </a:path>
              </a:pathLst>
            </a:custGeom>
            <a:noFill/>
            <a:ln w="9525">
              <a:solidFill>
                <a:srgbClr val="000000"/>
              </a:solidFill>
              <a:prstDash val="solid"/>
              <a:round/>
              <a:headEnd/>
              <a:tailEnd/>
            </a:ln>
          </p:spPr>
          <p:txBody>
            <a:bodyPr/>
            <a:lstStyle/>
            <a:p>
              <a:endParaRPr lang="en-US"/>
            </a:p>
          </p:txBody>
        </p:sp>
        <p:sp>
          <p:nvSpPr>
            <p:cNvPr id="3089" name="Freeform 142"/>
            <p:cNvSpPr>
              <a:spLocks/>
            </p:cNvSpPr>
            <p:nvPr/>
          </p:nvSpPr>
          <p:spPr bwMode="auto">
            <a:xfrm>
              <a:off x="2109" y="1926"/>
              <a:ext cx="450" cy="354"/>
            </a:xfrm>
            <a:custGeom>
              <a:avLst/>
              <a:gdLst>
                <a:gd name="T0" fmla="*/ 444 w 450"/>
                <a:gd name="T1" fmla="*/ 120 h 354"/>
                <a:gd name="T2" fmla="*/ 432 w 450"/>
                <a:gd name="T3" fmla="*/ 354 h 354"/>
                <a:gd name="T4" fmla="*/ 372 w 450"/>
                <a:gd name="T5" fmla="*/ 348 h 354"/>
                <a:gd name="T6" fmla="*/ 0 w 450"/>
                <a:gd name="T7" fmla="*/ 312 h 354"/>
                <a:gd name="T8" fmla="*/ 6 w 450"/>
                <a:gd name="T9" fmla="*/ 264 h 354"/>
                <a:gd name="T10" fmla="*/ 42 w 450"/>
                <a:gd name="T11" fmla="*/ 0 h 354"/>
                <a:gd name="T12" fmla="*/ 336 w 450"/>
                <a:gd name="T13" fmla="*/ 30 h 354"/>
                <a:gd name="T14" fmla="*/ 450 w 450"/>
                <a:gd name="T15" fmla="*/ 42 h 354"/>
                <a:gd name="T16" fmla="*/ 444 w 450"/>
                <a:gd name="T17" fmla="*/ 90 h 354"/>
                <a:gd name="T18" fmla="*/ 444 w 450"/>
                <a:gd name="T19" fmla="*/ 120 h 3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50"/>
                <a:gd name="T31" fmla="*/ 0 h 354"/>
                <a:gd name="T32" fmla="*/ 450 w 450"/>
                <a:gd name="T33" fmla="*/ 354 h 3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50" h="354">
                  <a:moveTo>
                    <a:pt x="444" y="120"/>
                  </a:moveTo>
                  <a:lnTo>
                    <a:pt x="432" y="354"/>
                  </a:lnTo>
                  <a:lnTo>
                    <a:pt x="372" y="348"/>
                  </a:lnTo>
                  <a:lnTo>
                    <a:pt x="0" y="312"/>
                  </a:lnTo>
                  <a:lnTo>
                    <a:pt x="6" y="264"/>
                  </a:lnTo>
                  <a:lnTo>
                    <a:pt x="42" y="0"/>
                  </a:lnTo>
                  <a:lnTo>
                    <a:pt x="336" y="30"/>
                  </a:lnTo>
                  <a:lnTo>
                    <a:pt x="450" y="42"/>
                  </a:lnTo>
                  <a:lnTo>
                    <a:pt x="444" y="90"/>
                  </a:lnTo>
                  <a:lnTo>
                    <a:pt x="444" y="120"/>
                  </a:lnTo>
                  <a:close/>
                </a:path>
              </a:pathLst>
            </a:custGeom>
            <a:solidFill>
              <a:srgbClr val="E8D898"/>
            </a:solidFill>
            <a:ln w="9525">
              <a:solidFill>
                <a:srgbClr val="E8D898"/>
              </a:solidFill>
              <a:prstDash val="solid"/>
              <a:round/>
              <a:headEnd/>
              <a:tailEnd/>
            </a:ln>
          </p:spPr>
          <p:txBody>
            <a:bodyPr/>
            <a:lstStyle/>
            <a:p>
              <a:endParaRPr lang="en-US"/>
            </a:p>
          </p:txBody>
        </p:sp>
        <p:sp>
          <p:nvSpPr>
            <p:cNvPr id="3090" name="Freeform 143"/>
            <p:cNvSpPr>
              <a:spLocks/>
            </p:cNvSpPr>
            <p:nvPr/>
          </p:nvSpPr>
          <p:spPr bwMode="auto">
            <a:xfrm>
              <a:off x="2109" y="1926"/>
              <a:ext cx="450" cy="354"/>
            </a:xfrm>
            <a:custGeom>
              <a:avLst/>
              <a:gdLst>
                <a:gd name="T0" fmla="*/ 444 w 450"/>
                <a:gd name="T1" fmla="*/ 120 h 354"/>
                <a:gd name="T2" fmla="*/ 432 w 450"/>
                <a:gd name="T3" fmla="*/ 354 h 354"/>
                <a:gd name="T4" fmla="*/ 372 w 450"/>
                <a:gd name="T5" fmla="*/ 348 h 354"/>
                <a:gd name="T6" fmla="*/ 0 w 450"/>
                <a:gd name="T7" fmla="*/ 312 h 354"/>
                <a:gd name="T8" fmla="*/ 6 w 450"/>
                <a:gd name="T9" fmla="*/ 264 h 354"/>
                <a:gd name="T10" fmla="*/ 42 w 450"/>
                <a:gd name="T11" fmla="*/ 0 h 354"/>
                <a:gd name="T12" fmla="*/ 336 w 450"/>
                <a:gd name="T13" fmla="*/ 30 h 354"/>
                <a:gd name="T14" fmla="*/ 450 w 450"/>
                <a:gd name="T15" fmla="*/ 42 h 354"/>
                <a:gd name="T16" fmla="*/ 444 w 450"/>
                <a:gd name="T17" fmla="*/ 90 h 354"/>
                <a:gd name="T18" fmla="*/ 444 w 450"/>
                <a:gd name="T19" fmla="*/ 120 h 354"/>
                <a:gd name="T20" fmla="*/ 444 w 450"/>
                <a:gd name="T21" fmla="*/ 126 h 3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50"/>
                <a:gd name="T34" fmla="*/ 0 h 354"/>
                <a:gd name="T35" fmla="*/ 450 w 450"/>
                <a:gd name="T36" fmla="*/ 354 h 3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50" h="354">
                  <a:moveTo>
                    <a:pt x="444" y="120"/>
                  </a:moveTo>
                  <a:lnTo>
                    <a:pt x="432" y="354"/>
                  </a:lnTo>
                  <a:lnTo>
                    <a:pt x="372" y="348"/>
                  </a:lnTo>
                  <a:lnTo>
                    <a:pt x="0" y="312"/>
                  </a:lnTo>
                  <a:lnTo>
                    <a:pt x="6" y="264"/>
                  </a:lnTo>
                  <a:lnTo>
                    <a:pt x="42" y="0"/>
                  </a:lnTo>
                  <a:lnTo>
                    <a:pt x="336" y="30"/>
                  </a:lnTo>
                  <a:lnTo>
                    <a:pt x="450" y="42"/>
                  </a:lnTo>
                  <a:lnTo>
                    <a:pt x="444" y="90"/>
                  </a:lnTo>
                  <a:lnTo>
                    <a:pt x="444" y="120"/>
                  </a:lnTo>
                  <a:lnTo>
                    <a:pt x="444" y="126"/>
                  </a:lnTo>
                </a:path>
              </a:pathLst>
            </a:custGeom>
            <a:noFill/>
            <a:ln w="9525">
              <a:solidFill>
                <a:srgbClr val="000000"/>
              </a:solidFill>
              <a:prstDash val="solid"/>
              <a:round/>
              <a:headEnd/>
              <a:tailEnd/>
            </a:ln>
          </p:spPr>
          <p:txBody>
            <a:bodyPr/>
            <a:lstStyle/>
            <a:p>
              <a:endParaRPr lang="en-US"/>
            </a:p>
          </p:txBody>
        </p:sp>
        <p:sp>
          <p:nvSpPr>
            <p:cNvPr id="3091" name="Freeform 144"/>
            <p:cNvSpPr>
              <a:spLocks/>
            </p:cNvSpPr>
            <p:nvPr/>
          </p:nvSpPr>
          <p:spPr bwMode="auto">
            <a:xfrm>
              <a:off x="4203" y="1722"/>
              <a:ext cx="102" cy="108"/>
            </a:xfrm>
            <a:custGeom>
              <a:avLst/>
              <a:gdLst>
                <a:gd name="T0" fmla="*/ 96 w 102"/>
                <a:gd name="T1" fmla="*/ 6 h 108"/>
                <a:gd name="T2" fmla="*/ 102 w 102"/>
                <a:gd name="T3" fmla="*/ 54 h 108"/>
                <a:gd name="T4" fmla="*/ 42 w 102"/>
                <a:gd name="T5" fmla="*/ 72 h 108"/>
                <a:gd name="T6" fmla="*/ 6 w 102"/>
                <a:gd name="T7" fmla="*/ 108 h 108"/>
                <a:gd name="T8" fmla="*/ 12 w 102"/>
                <a:gd name="T9" fmla="*/ 90 h 108"/>
                <a:gd name="T10" fmla="*/ 0 w 102"/>
                <a:gd name="T11" fmla="*/ 24 h 108"/>
                <a:gd name="T12" fmla="*/ 90 w 102"/>
                <a:gd name="T13" fmla="*/ 0 h 108"/>
                <a:gd name="T14" fmla="*/ 96 w 102"/>
                <a:gd name="T15" fmla="*/ 6 h 108"/>
                <a:gd name="T16" fmla="*/ 0 60000 65536"/>
                <a:gd name="T17" fmla="*/ 0 60000 65536"/>
                <a:gd name="T18" fmla="*/ 0 60000 65536"/>
                <a:gd name="T19" fmla="*/ 0 60000 65536"/>
                <a:gd name="T20" fmla="*/ 0 60000 65536"/>
                <a:gd name="T21" fmla="*/ 0 60000 65536"/>
                <a:gd name="T22" fmla="*/ 0 60000 65536"/>
                <a:gd name="T23" fmla="*/ 0 60000 65536"/>
                <a:gd name="T24" fmla="*/ 0 w 102"/>
                <a:gd name="T25" fmla="*/ 0 h 108"/>
                <a:gd name="T26" fmla="*/ 102 w 102"/>
                <a:gd name="T27" fmla="*/ 108 h 10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2" h="108">
                  <a:moveTo>
                    <a:pt x="96" y="6"/>
                  </a:moveTo>
                  <a:lnTo>
                    <a:pt x="102" y="54"/>
                  </a:lnTo>
                  <a:lnTo>
                    <a:pt x="42" y="72"/>
                  </a:lnTo>
                  <a:lnTo>
                    <a:pt x="6" y="108"/>
                  </a:lnTo>
                  <a:lnTo>
                    <a:pt x="12" y="90"/>
                  </a:lnTo>
                  <a:lnTo>
                    <a:pt x="0" y="24"/>
                  </a:lnTo>
                  <a:lnTo>
                    <a:pt x="90" y="0"/>
                  </a:lnTo>
                  <a:lnTo>
                    <a:pt x="96" y="6"/>
                  </a:lnTo>
                  <a:close/>
                </a:path>
              </a:pathLst>
            </a:custGeom>
            <a:solidFill>
              <a:srgbClr val="E8D898"/>
            </a:solidFill>
            <a:ln w="9525">
              <a:solidFill>
                <a:srgbClr val="E8D898"/>
              </a:solidFill>
              <a:prstDash val="solid"/>
              <a:round/>
              <a:headEnd/>
              <a:tailEnd/>
            </a:ln>
          </p:spPr>
          <p:txBody>
            <a:bodyPr/>
            <a:lstStyle/>
            <a:p>
              <a:endParaRPr lang="en-US"/>
            </a:p>
          </p:txBody>
        </p:sp>
        <p:sp>
          <p:nvSpPr>
            <p:cNvPr id="3092" name="Freeform 145"/>
            <p:cNvSpPr>
              <a:spLocks/>
            </p:cNvSpPr>
            <p:nvPr/>
          </p:nvSpPr>
          <p:spPr bwMode="auto">
            <a:xfrm>
              <a:off x="4203" y="1722"/>
              <a:ext cx="102" cy="108"/>
            </a:xfrm>
            <a:custGeom>
              <a:avLst/>
              <a:gdLst>
                <a:gd name="T0" fmla="*/ 96 w 102"/>
                <a:gd name="T1" fmla="*/ 6 h 108"/>
                <a:gd name="T2" fmla="*/ 102 w 102"/>
                <a:gd name="T3" fmla="*/ 54 h 108"/>
                <a:gd name="T4" fmla="*/ 42 w 102"/>
                <a:gd name="T5" fmla="*/ 72 h 108"/>
                <a:gd name="T6" fmla="*/ 6 w 102"/>
                <a:gd name="T7" fmla="*/ 108 h 108"/>
                <a:gd name="T8" fmla="*/ 12 w 102"/>
                <a:gd name="T9" fmla="*/ 90 h 108"/>
                <a:gd name="T10" fmla="*/ 0 w 102"/>
                <a:gd name="T11" fmla="*/ 24 h 108"/>
                <a:gd name="T12" fmla="*/ 90 w 102"/>
                <a:gd name="T13" fmla="*/ 0 h 108"/>
                <a:gd name="T14" fmla="*/ 96 w 102"/>
                <a:gd name="T15" fmla="*/ 6 h 108"/>
                <a:gd name="T16" fmla="*/ 96 w 102"/>
                <a:gd name="T17" fmla="*/ 12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2"/>
                <a:gd name="T28" fmla="*/ 0 h 108"/>
                <a:gd name="T29" fmla="*/ 102 w 102"/>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2" h="108">
                  <a:moveTo>
                    <a:pt x="96" y="6"/>
                  </a:moveTo>
                  <a:lnTo>
                    <a:pt x="102" y="54"/>
                  </a:lnTo>
                  <a:lnTo>
                    <a:pt x="42" y="72"/>
                  </a:lnTo>
                  <a:lnTo>
                    <a:pt x="6" y="108"/>
                  </a:lnTo>
                  <a:lnTo>
                    <a:pt x="12" y="90"/>
                  </a:lnTo>
                  <a:lnTo>
                    <a:pt x="0" y="24"/>
                  </a:lnTo>
                  <a:lnTo>
                    <a:pt x="90" y="0"/>
                  </a:lnTo>
                  <a:lnTo>
                    <a:pt x="96" y="6"/>
                  </a:lnTo>
                  <a:lnTo>
                    <a:pt x="96" y="12"/>
                  </a:lnTo>
                </a:path>
              </a:pathLst>
            </a:custGeom>
            <a:noFill/>
            <a:ln w="9525">
              <a:solidFill>
                <a:srgbClr val="000000"/>
              </a:solidFill>
              <a:prstDash val="solid"/>
              <a:round/>
              <a:headEnd/>
              <a:tailEnd/>
            </a:ln>
          </p:spPr>
          <p:txBody>
            <a:bodyPr/>
            <a:lstStyle/>
            <a:p>
              <a:endParaRPr lang="en-US"/>
            </a:p>
          </p:txBody>
        </p:sp>
        <p:sp>
          <p:nvSpPr>
            <p:cNvPr id="3093" name="Freeform 146"/>
            <p:cNvSpPr>
              <a:spLocks/>
            </p:cNvSpPr>
            <p:nvPr/>
          </p:nvSpPr>
          <p:spPr bwMode="auto">
            <a:xfrm>
              <a:off x="4107" y="1944"/>
              <a:ext cx="66" cy="108"/>
            </a:xfrm>
            <a:custGeom>
              <a:avLst/>
              <a:gdLst>
                <a:gd name="T0" fmla="*/ 24 w 66"/>
                <a:gd name="T1" fmla="*/ 0 h 108"/>
                <a:gd name="T2" fmla="*/ 18 w 66"/>
                <a:gd name="T3" fmla="*/ 12 h 108"/>
                <a:gd name="T4" fmla="*/ 18 w 66"/>
                <a:gd name="T5" fmla="*/ 30 h 108"/>
                <a:gd name="T6" fmla="*/ 48 w 66"/>
                <a:gd name="T7" fmla="*/ 66 h 108"/>
                <a:gd name="T8" fmla="*/ 60 w 66"/>
                <a:gd name="T9" fmla="*/ 72 h 108"/>
                <a:gd name="T10" fmla="*/ 54 w 66"/>
                <a:gd name="T11" fmla="*/ 90 h 108"/>
                <a:gd name="T12" fmla="*/ 66 w 66"/>
                <a:gd name="T13" fmla="*/ 96 h 108"/>
                <a:gd name="T14" fmla="*/ 30 w 66"/>
                <a:gd name="T15" fmla="*/ 108 h 108"/>
                <a:gd name="T16" fmla="*/ 0 w 66"/>
                <a:gd name="T17" fmla="*/ 12 h 108"/>
                <a:gd name="T18" fmla="*/ 24 w 66"/>
                <a:gd name="T19" fmla="*/ 0 h 1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6"/>
                <a:gd name="T31" fmla="*/ 0 h 108"/>
                <a:gd name="T32" fmla="*/ 66 w 66"/>
                <a:gd name="T33" fmla="*/ 108 h 10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6" h="108">
                  <a:moveTo>
                    <a:pt x="24" y="0"/>
                  </a:moveTo>
                  <a:lnTo>
                    <a:pt x="18" y="12"/>
                  </a:lnTo>
                  <a:lnTo>
                    <a:pt x="18" y="30"/>
                  </a:lnTo>
                  <a:lnTo>
                    <a:pt x="48" y="66"/>
                  </a:lnTo>
                  <a:lnTo>
                    <a:pt x="60" y="72"/>
                  </a:lnTo>
                  <a:lnTo>
                    <a:pt x="54" y="90"/>
                  </a:lnTo>
                  <a:lnTo>
                    <a:pt x="66" y="96"/>
                  </a:lnTo>
                  <a:lnTo>
                    <a:pt x="30" y="108"/>
                  </a:lnTo>
                  <a:lnTo>
                    <a:pt x="0" y="12"/>
                  </a:lnTo>
                  <a:lnTo>
                    <a:pt x="24" y="0"/>
                  </a:lnTo>
                  <a:close/>
                </a:path>
              </a:pathLst>
            </a:custGeom>
            <a:solidFill>
              <a:srgbClr val="E8D898"/>
            </a:solidFill>
            <a:ln w="9525">
              <a:solidFill>
                <a:srgbClr val="E8D898"/>
              </a:solidFill>
              <a:prstDash val="solid"/>
              <a:round/>
              <a:headEnd/>
              <a:tailEnd/>
            </a:ln>
          </p:spPr>
          <p:txBody>
            <a:bodyPr/>
            <a:lstStyle/>
            <a:p>
              <a:endParaRPr lang="en-US"/>
            </a:p>
          </p:txBody>
        </p:sp>
        <p:sp>
          <p:nvSpPr>
            <p:cNvPr id="3094" name="Freeform 147"/>
            <p:cNvSpPr>
              <a:spLocks/>
            </p:cNvSpPr>
            <p:nvPr/>
          </p:nvSpPr>
          <p:spPr bwMode="auto">
            <a:xfrm>
              <a:off x="4107" y="1944"/>
              <a:ext cx="66" cy="108"/>
            </a:xfrm>
            <a:custGeom>
              <a:avLst/>
              <a:gdLst>
                <a:gd name="T0" fmla="*/ 24 w 66"/>
                <a:gd name="T1" fmla="*/ 0 h 108"/>
                <a:gd name="T2" fmla="*/ 18 w 66"/>
                <a:gd name="T3" fmla="*/ 12 h 108"/>
                <a:gd name="T4" fmla="*/ 18 w 66"/>
                <a:gd name="T5" fmla="*/ 30 h 108"/>
                <a:gd name="T6" fmla="*/ 48 w 66"/>
                <a:gd name="T7" fmla="*/ 66 h 108"/>
                <a:gd name="T8" fmla="*/ 60 w 66"/>
                <a:gd name="T9" fmla="*/ 72 h 108"/>
                <a:gd name="T10" fmla="*/ 54 w 66"/>
                <a:gd name="T11" fmla="*/ 90 h 108"/>
                <a:gd name="T12" fmla="*/ 66 w 66"/>
                <a:gd name="T13" fmla="*/ 96 h 108"/>
                <a:gd name="T14" fmla="*/ 30 w 66"/>
                <a:gd name="T15" fmla="*/ 108 h 108"/>
                <a:gd name="T16" fmla="*/ 0 w 66"/>
                <a:gd name="T17" fmla="*/ 12 h 108"/>
                <a:gd name="T18" fmla="*/ 24 w 66"/>
                <a:gd name="T19" fmla="*/ 0 h 108"/>
                <a:gd name="T20" fmla="*/ 24 w 66"/>
                <a:gd name="T21" fmla="*/ 6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6"/>
                <a:gd name="T34" fmla="*/ 0 h 108"/>
                <a:gd name="T35" fmla="*/ 66 w 66"/>
                <a:gd name="T36" fmla="*/ 108 h 10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6" h="108">
                  <a:moveTo>
                    <a:pt x="24" y="0"/>
                  </a:moveTo>
                  <a:lnTo>
                    <a:pt x="18" y="12"/>
                  </a:lnTo>
                  <a:lnTo>
                    <a:pt x="18" y="30"/>
                  </a:lnTo>
                  <a:lnTo>
                    <a:pt x="48" y="66"/>
                  </a:lnTo>
                  <a:lnTo>
                    <a:pt x="60" y="72"/>
                  </a:lnTo>
                  <a:lnTo>
                    <a:pt x="54" y="90"/>
                  </a:lnTo>
                  <a:lnTo>
                    <a:pt x="66" y="96"/>
                  </a:lnTo>
                  <a:lnTo>
                    <a:pt x="30" y="108"/>
                  </a:lnTo>
                  <a:lnTo>
                    <a:pt x="0" y="12"/>
                  </a:lnTo>
                  <a:lnTo>
                    <a:pt x="24" y="0"/>
                  </a:lnTo>
                  <a:lnTo>
                    <a:pt x="24" y="6"/>
                  </a:lnTo>
                </a:path>
              </a:pathLst>
            </a:custGeom>
            <a:noFill/>
            <a:ln w="9525">
              <a:solidFill>
                <a:srgbClr val="000000"/>
              </a:solidFill>
              <a:prstDash val="solid"/>
              <a:round/>
              <a:headEnd/>
              <a:tailEnd/>
            </a:ln>
          </p:spPr>
          <p:txBody>
            <a:bodyPr/>
            <a:lstStyle/>
            <a:p>
              <a:endParaRPr lang="en-US"/>
            </a:p>
          </p:txBody>
        </p:sp>
        <p:sp>
          <p:nvSpPr>
            <p:cNvPr id="3095" name="Freeform 148"/>
            <p:cNvSpPr>
              <a:spLocks/>
            </p:cNvSpPr>
            <p:nvPr/>
          </p:nvSpPr>
          <p:spPr bwMode="auto">
            <a:xfrm>
              <a:off x="4041" y="2028"/>
              <a:ext cx="12" cy="12"/>
            </a:xfrm>
            <a:custGeom>
              <a:avLst/>
              <a:gdLst>
                <a:gd name="T0" fmla="*/ 12 w 12"/>
                <a:gd name="T1" fmla="*/ 12 h 12"/>
                <a:gd name="T2" fmla="*/ 0 w 12"/>
                <a:gd name="T3" fmla="*/ 0 h 12"/>
                <a:gd name="T4" fmla="*/ 12 w 12"/>
                <a:gd name="T5" fmla="*/ 6 h 12"/>
                <a:gd name="T6" fmla="*/ 12 w 12"/>
                <a:gd name="T7" fmla="*/ 12 h 12"/>
                <a:gd name="T8" fmla="*/ 0 60000 65536"/>
                <a:gd name="T9" fmla="*/ 0 60000 65536"/>
                <a:gd name="T10" fmla="*/ 0 60000 65536"/>
                <a:gd name="T11" fmla="*/ 0 60000 65536"/>
                <a:gd name="T12" fmla="*/ 0 w 12"/>
                <a:gd name="T13" fmla="*/ 0 h 12"/>
                <a:gd name="T14" fmla="*/ 12 w 12"/>
                <a:gd name="T15" fmla="*/ 12 h 12"/>
              </a:gdLst>
              <a:ahLst/>
              <a:cxnLst>
                <a:cxn ang="T8">
                  <a:pos x="T0" y="T1"/>
                </a:cxn>
                <a:cxn ang="T9">
                  <a:pos x="T2" y="T3"/>
                </a:cxn>
                <a:cxn ang="T10">
                  <a:pos x="T4" y="T5"/>
                </a:cxn>
                <a:cxn ang="T11">
                  <a:pos x="T6" y="T7"/>
                </a:cxn>
              </a:cxnLst>
              <a:rect l="T12" t="T13" r="T14" b="T15"/>
              <a:pathLst>
                <a:path w="12" h="12">
                  <a:moveTo>
                    <a:pt x="12" y="12"/>
                  </a:moveTo>
                  <a:lnTo>
                    <a:pt x="0" y="0"/>
                  </a:lnTo>
                  <a:lnTo>
                    <a:pt x="12" y="6"/>
                  </a:lnTo>
                  <a:lnTo>
                    <a:pt x="12" y="12"/>
                  </a:lnTo>
                  <a:close/>
                </a:path>
              </a:pathLst>
            </a:custGeom>
            <a:solidFill>
              <a:srgbClr val="FFFFFF"/>
            </a:solidFill>
            <a:ln w="9525">
              <a:solidFill>
                <a:srgbClr val="FFFFFF"/>
              </a:solidFill>
              <a:prstDash val="solid"/>
              <a:round/>
              <a:headEnd/>
              <a:tailEnd/>
            </a:ln>
          </p:spPr>
          <p:txBody>
            <a:bodyPr/>
            <a:lstStyle/>
            <a:p>
              <a:endParaRPr lang="en-US"/>
            </a:p>
          </p:txBody>
        </p:sp>
        <p:sp>
          <p:nvSpPr>
            <p:cNvPr id="3096" name="Freeform 149"/>
            <p:cNvSpPr>
              <a:spLocks/>
            </p:cNvSpPr>
            <p:nvPr/>
          </p:nvSpPr>
          <p:spPr bwMode="auto">
            <a:xfrm>
              <a:off x="4041" y="2028"/>
              <a:ext cx="12" cy="18"/>
            </a:xfrm>
            <a:custGeom>
              <a:avLst/>
              <a:gdLst>
                <a:gd name="T0" fmla="*/ 12 w 12"/>
                <a:gd name="T1" fmla="*/ 12 h 18"/>
                <a:gd name="T2" fmla="*/ 0 w 12"/>
                <a:gd name="T3" fmla="*/ 0 h 18"/>
                <a:gd name="T4" fmla="*/ 12 w 12"/>
                <a:gd name="T5" fmla="*/ 6 h 18"/>
                <a:gd name="T6" fmla="*/ 12 w 12"/>
                <a:gd name="T7" fmla="*/ 12 h 18"/>
                <a:gd name="T8" fmla="*/ 12 w 12"/>
                <a:gd name="T9" fmla="*/ 18 h 18"/>
                <a:gd name="T10" fmla="*/ 0 60000 65536"/>
                <a:gd name="T11" fmla="*/ 0 60000 65536"/>
                <a:gd name="T12" fmla="*/ 0 60000 65536"/>
                <a:gd name="T13" fmla="*/ 0 60000 65536"/>
                <a:gd name="T14" fmla="*/ 0 60000 65536"/>
                <a:gd name="T15" fmla="*/ 0 w 12"/>
                <a:gd name="T16" fmla="*/ 0 h 18"/>
                <a:gd name="T17" fmla="*/ 12 w 12"/>
                <a:gd name="T18" fmla="*/ 18 h 18"/>
              </a:gdLst>
              <a:ahLst/>
              <a:cxnLst>
                <a:cxn ang="T10">
                  <a:pos x="T0" y="T1"/>
                </a:cxn>
                <a:cxn ang="T11">
                  <a:pos x="T2" y="T3"/>
                </a:cxn>
                <a:cxn ang="T12">
                  <a:pos x="T4" y="T5"/>
                </a:cxn>
                <a:cxn ang="T13">
                  <a:pos x="T6" y="T7"/>
                </a:cxn>
                <a:cxn ang="T14">
                  <a:pos x="T8" y="T9"/>
                </a:cxn>
              </a:cxnLst>
              <a:rect l="T15" t="T16" r="T17" b="T18"/>
              <a:pathLst>
                <a:path w="12" h="18">
                  <a:moveTo>
                    <a:pt x="12" y="12"/>
                  </a:moveTo>
                  <a:lnTo>
                    <a:pt x="0" y="0"/>
                  </a:lnTo>
                  <a:lnTo>
                    <a:pt x="12" y="6"/>
                  </a:lnTo>
                  <a:lnTo>
                    <a:pt x="12" y="12"/>
                  </a:lnTo>
                  <a:lnTo>
                    <a:pt x="12" y="18"/>
                  </a:lnTo>
                </a:path>
              </a:pathLst>
            </a:custGeom>
            <a:noFill/>
            <a:ln w="9525">
              <a:solidFill>
                <a:srgbClr val="000000"/>
              </a:solidFill>
              <a:prstDash val="solid"/>
              <a:round/>
              <a:headEnd/>
              <a:tailEnd/>
            </a:ln>
          </p:spPr>
          <p:txBody>
            <a:bodyPr/>
            <a:lstStyle/>
            <a:p>
              <a:endParaRPr lang="en-US"/>
            </a:p>
          </p:txBody>
        </p:sp>
        <p:sp>
          <p:nvSpPr>
            <p:cNvPr id="3097" name="Freeform 150"/>
            <p:cNvSpPr>
              <a:spLocks/>
            </p:cNvSpPr>
            <p:nvPr/>
          </p:nvSpPr>
          <p:spPr bwMode="auto">
            <a:xfrm>
              <a:off x="3471" y="2712"/>
              <a:ext cx="564" cy="420"/>
            </a:xfrm>
            <a:custGeom>
              <a:avLst/>
              <a:gdLst>
                <a:gd name="T0" fmla="*/ 408 w 564"/>
                <a:gd name="T1" fmla="*/ 0 h 420"/>
                <a:gd name="T2" fmla="*/ 558 w 564"/>
                <a:gd name="T3" fmla="*/ 288 h 420"/>
                <a:gd name="T4" fmla="*/ 564 w 564"/>
                <a:gd name="T5" fmla="*/ 360 h 420"/>
                <a:gd name="T6" fmla="*/ 552 w 564"/>
                <a:gd name="T7" fmla="*/ 378 h 420"/>
                <a:gd name="T8" fmla="*/ 552 w 564"/>
                <a:gd name="T9" fmla="*/ 396 h 420"/>
                <a:gd name="T10" fmla="*/ 546 w 564"/>
                <a:gd name="T11" fmla="*/ 408 h 420"/>
                <a:gd name="T12" fmla="*/ 504 w 564"/>
                <a:gd name="T13" fmla="*/ 420 h 420"/>
                <a:gd name="T14" fmla="*/ 498 w 564"/>
                <a:gd name="T15" fmla="*/ 408 h 420"/>
                <a:gd name="T16" fmla="*/ 510 w 564"/>
                <a:gd name="T17" fmla="*/ 414 h 420"/>
                <a:gd name="T18" fmla="*/ 516 w 564"/>
                <a:gd name="T19" fmla="*/ 402 h 420"/>
                <a:gd name="T20" fmla="*/ 498 w 564"/>
                <a:gd name="T21" fmla="*/ 402 h 420"/>
                <a:gd name="T22" fmla="*/ 474 w 564"/>
                <a:gd name="T23" fmla="*/ 372 h 420"/>
                <a:gd name="T24" fmla="*/ 450 w 564"/>
                <a:gd name="T25" fmla="*/ 366 h 420"/>
                <a:gd name="T26" fmla="*/ 432 w 564"/>
                <a:gd name="T27" fmla="*/ 330 h 420"/>
                <a:gd name="T28" fmla="*/ 414 w 564"/>
                <a:gd name="T29" fmla="*/ 318 h 420"/>
                <a:gd name="T30" fmla="*/ 414 w 564"/>
                <a:gd name="T31" fmla="*/ 294 h 420"/>
                <a:gd name="T32" fmla="*/ 402 w 564"/>
                <a:gd name="T33" fmla="*/ 294 h 420"/>
                <a:gd name="T34" fmla="*/ 408 w 564"/>
                <a:gd name="T35" fmla="*/ 306 h 420"/>
                <a:gd name="T36" fmla="*/ 402 w 564"/>
                <a:gd name="T37" fmla="*/ 306 h 420"/>
                <a:gd name="T38" fmla="*/ 366 w 564"/>
                <a:gd name="T39" fmla="*/ 258 h 420"/>
                <a:gd name="T40" fmla="*/ 384 w 564"/>
                <a:gd name="T41" fmla="*/ 228 h 420"/>
                <a:gd name="T42" fmla="*/ 360 w 564"/>
                <a:gd name="T43" fmla="*/ 216 h 420"/>
                <a:gd name="T44" fmla="*/ 366 w 564"/>
                <a:gd name="T45" fmla="*/ 240 h 420"/>
                <a:gd name="T46" fmla="*/ 348 w 564"/>
                <a:gd name="T47" fmla="*/ 228 h 420"/>
                <a:gd name="T48" fmla="*/ 354 w 564"/>
                <a:gd name="T49" fmla="*/ 150 h 420"/>
                <a:gd name="T50" fmla="*/ 270 w 564"/>
                <a:gd name="T51" fmla="*/ 78 h 420"/>
                <a:gd name="T52" fmla="*/ 234 w 564"/>
                <a:gd name="T53" fmla="*/ 72 h 420"/>
                <a:gd name="T54" fmla="*/ 228 w 564"/>
                <a:gd name="T55" fmla="*/ 90 h 420"/>
                <a:gd name="T56" fmla="*/ 162 w 564"/>
                <a:gd name="T57" fmla="*/ 114 h 420"/>
                <a:gd name="T58" fmla="*/ 156 w 564"/>
                <a:gd name="T59" fmla="*/ 102 h 420"/>
                <a:gd name="T60" fmla="*/ 162 w 564"/>
                <a:gd name="T61" fmla="*/ 108 h 420"/>
                <a:gd name="T62" fmla="*/ 162 w 564"/>
                <a:gd name="T63" fmla="*/ 102 h 420"/>
                <a:gd name="T64" fmla="*/ 132 w 564"/>
                <a:gd name="T65" fmla="*/ 66 h 420"/>
                <a:gd name="T66" fmla="*/ 120 w 564"/>
                <a:gd name="T67" fmla="*/ 72 h 420"/>
                <a:gd name="T68" fmla="*/ 132 w 564"/>
                <a:gd name="T69" fmla="*/ 78 h 420"/>
                <a:gd name="T70" fmla="*/ 78 w 564"/>
                <a:gd name="T71" fmla="*/ 66 h 420"/>
                <a:gd name="T72" fmla="*/ 102 w 564"/>
                <a:gd name="T73" fmla="*/ 60 h 420"/>
                <a:gd name="T74" fmla="*/ 96 w 564"/>
                <a:gd name="T75" fmla="*/ 54 h 420"/>
                <a:gd name="T76" fmla="*/ 36 w 564"/>
                <a:gd name="T77" fmla="*/ 72 h 420"/>
                <a:gd name="T78" fmla="*/ 48 w 564"/>
                <a:gd name="T79" fmla="*/ 60 h 420"/>
                <a:gd name="T80" fmla="*/ 30 w 564"/>
                <a:gd name="T81" fmla="*/ 54 h 420"/>
                <a:gd name="T82" fmla="*/ 30 w 564"/>
                <a:gd name="T83" fmla="*/ 66 h 420"/>
                <a:gd name="T84" fmla="*/ 18 w 564"/>
                <a:gd name="T85" fmla="*/ 72 h 420"/>
                <a:gd name="T86" fmla="*/ 18 w 564"/>
                <a:gd name="T87" fmla="*/ 54 h 420"/>
                <a:gd name="T88" fmla="*/ 0 w 564"/>
                <a:gd name="T89" fmla="*/ 36 h 420"/>
                <a:gd name="T90" fmla="*/ 0 w 564"/>
                <a:gd name="T91" fmla="*/ 24 h 420"/>
                <a:gd name="T92" fmla="*/ 174 w 564"/>
                <a:gd name="T93" fmla="*/ 6 h 420"/>
                <a:gd name="T94" fmla="*/ 186 w 564"/>
                <a:gd name="T95" fmla="*/ 30 h 420"/>
                <a:gd name="T96" fmla="*/ 366 w 564"/>
                <a:gd name="T97" fmla="*/ 18 h 420"/>
                <a:gd name="T98" fmla="*/ 372 w 564"/>
                <a:gd name="T99" fmla="*/ 36 h 420"/>
                <a:gd name="T100" fmla="*/ 378 w 564"/>
                <a:gd name="T101" fmla="*/ 30 h 420"/>
                <a:gd name="T102" fmla="*/ 372 w 564"/>
                <a:gd name="T103" fmla="*/ 0 h 420"/>
                <a:gd name="T104" fmla="*/ 402 w 564"/>
                <a:gd name="T105" fmla="*/ 0 h 420"/>
                <a:gd name="T106" fmla="*/ 408 w 564"/>
                <a:gd name="T107" fmla="*/ 0 h 42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64"/>
                <a:gd name="T163" fmla="*/ 0 h 420"/>
                <a:gd name="T164" fmla="*/ 564 w 564"/>
                <a:gd name="T165" fmla="*/ 420 h 42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64" h="420">
                  <a:moveTo>
                    <a:pt x="408" y="0"/>
                  </a:moveTo>
                  <a:lnTo>
                    <a:pt x="558" y="288"/>
                  </a:lnTo>
                  <a:lnTo>
                    <a:pt x="564" y="360"/>
                  </a:lnTo>
                  <a:lnTo>
                    <a:pt x="552" y="378"/>
                  </a:lnTo>
                  <a:lnTo>
                    <a:pt x="552" y="396"/>
                  </a:lnTo>
                  <a:lnTo>
                    <a:pt x="546" y="408"/>
                  </a:lnTo>
                  <a:lnTo>
                    <a:pt x="504" y="420"/>
                  </a:lnTo>
                  <a:lnTo>
                    <a:pt x="498" y="408"/>
                  </a:lnTo>
                  <a:lnTo>
                    <a:pt x="510" y="414"/>
                  </a:lnTo>
                  <a:lnTo>
                    <a:pt x="516" y="402"/>
                  </a:lnTo>
                  <a:lnTo>
                    <a:pt x="498" y="402"/>
                  </a:lnTo>
                  <a:lnTo>
                    <a:pt x="474" y="372"/>
                  </a:lnTo>
                  <a:lnTo>
                    <a:pt x="450" y="366"/>
                  </a:lnTo>
                  <a:lnTo>
                    <a:pt x="432" y="330"/>
                  </a:lnTo>
                  <a:lnTo>
                    <a:pt x="414" y="318"/>
                  </a:lnTo>
                  <a:lnTo>
                    <a:pt x="414" y="294"/>
                  </a:lnTo>
                  <a:lnTo>
                    <a:pt x="402" y="294"/>
                  </a:lnTo>
                  <a:lnTo>
                    <a:pt x="408" y="306"/>
                  </a:lnTo>
                  <a:lnTo>
                    <a:pt x="402" y="306"/>
                  </a:lnTo>
                  <a:lnTo>
                    <a:pt x="366" y="258"/>
                  </a:lnTo>
                  <a:lnTo>
                    <a:pt x="384" y="228"/>
                  </a:lnTo>
                  <a:lnTo>
                    <a:pt x="360" y="216"/>
                  </a:lnTo>
                  <a:lnTo>
                    <a:pt x="366" y="240"/>
                  </a:lnTo>
                  <a:lnTo>
                    <a:pt x="348" y="228"/>
                  </a:lnTo>
                  <a:lnTo>
                    <a:pt x="354" y="150"/>
                  </a:lnTo>
                  <a:lnTo>
                    <a:pt x="270" y="78"/>
                  </a:lnTo>
                  <a:lnTo>
                    <a:pt x="234" y="72"/>
                  </a:lnTo>
                  <a:lnTo>
                    <a:pt x="228" y="90"/>
                  </a:lnTo>
                  <a:lnTo>
                    <a:pt x="162" y="114"/>
                  </a:lnTo>
                  <a:lnTo>
                    <a:pt x="156" y="102"/>
                  </a:lnTo>
                  <a:lnTo>
                    <a:pt x="162" y="108"/>
                  </a:lnTo>
                  <a:lnTo>
                    <a:pt x="162" y="102"/>
                  </a:lnTo>
                  <a:lnTo>
                    <a:pt x="132" y="66"/>
                  </a:lnTo>
                  <a:lnTo>
                    <a:pt x="120" y="72"/>
                  </a:lnTo>
                  <a:lnTo>
                    <a:pt x="132" y="78"/>
                  </a:lnTo>
                  <a:lnTo>
                    <a:pt x="78" y="66"/>
                  </a:lnTo>
                  <a:lnTo>
                    <a:pt x="102" y="60"/>
                  </a:lnTo>
                  <a:lnTo>
                    <a:pt x="96" y="54"/>
                  </a:lnTo>
                  <a:lnTo>
                    <a:pt x="36" y="72"/>
                  </a:lnTo>
                  <a:lnTo>
                    <a:pt x="48" y="60"/>
                  </a:lnTo>
                  <a:lnTo>
                    <a:pt x="30" y="54"/>
                  </a:lnTo>
                  <a:lnTo>
                    <a:pt x="30" y="66"/>
                  </a:lnTo>
                  <a:lnTo>
                    <a:pt x="18" y="72"/>
                  </a:lnTo>
                  <a:lnTo>
                    <a:pt x="18" y="54"/>
                  </a:lnTo>
                  <a:lnTo>
                    <a:pt x="0" y="36"/>
                  </a:lnTo>
                  <a:lnTo>
                    <a:pt x="0" y="24"/>
                  </a:lnTo>
                  <a:lnTo>
                    <a:pt x="174" y="6"/>
                  </a:lnTo>
                  <a:lnTo>
                    <a:pt x="186" y="30"/>
                  </a:lnTo>
                  <a:lnTo>
                    <a:pt x="366" y="18"/>
                  </a:lnTo>
                  <a:lnTo>
                    <a:pt x="372" y="36"/>
                  </a:lnTo>
                  <a:lnTo>
                    <a:pt x="378" y="30"/>
                  </a:lnTo>
                  <a:lnTo>
                    <a:pt x="372" y="0"/>
                  </a:lnTo>
                  <a:lnTo>
                    <a:pt x="402" y="0"/>
                  </a:lnTo>
                  <a:lnTo>
                    <a:pt x="408" y="0"/>
                  </a:lnTo>
                  <a:close/>
                </a:path>
              </a:pathLst>
            </a:custGeom>
            <a:solidFill>
              <a:srgbClr val="FFAA00"/>
            </a:solidFill>
            <a:ln w="9525">
              <a:solidFill>
                <a:srgbClr val="FFAA00"/>
              </a:solidFill>
              <a:prstDash val="solid"/>
              <a:round/>
              <a:headEnd/>
              <a:tailEnd/>
            </a:ln>
          </p:spPr>
          <p:txBody>
            <a:bodyPr/>
            <a:lstStyle/>
            <a:p>
              <a:endParaRPr lang="en-US"/>
            </a:p>
          </p:txBody>
        </p:sp>
        <p:sp>
          <p:nvSpPr>
            <p:cNvPr id="3098" name="Freeform 151"/>
            <p:cNvSpPr>
              <a:spLocks/>
            </p:cNvSpPr>
            <p:nvPr/>
          </p:nvSpPr>
          <p:spPr bwMode="auto">
            <a:xfrm>
              <a:off x="3471" y="2712"/>
              <a:ext cx="564" cy="420"/>
            </a:xfrm>
            <a:custGeom>
              <a:avLst/>
              <a:gdLst>
                <a:gd name="T0" fmla="*/ 408 w 564"/>
                <a:gd name="T1" fmla="*/ 0 h 420"/>
                <a:gd name="T2" fmla="*/ 558 w 564"/>
                <a:gd name="T3" fmla="*/ 288 h 420"/>
                <a:gd name="T4" fmla="*/ 564 w 564"/>
                <a:gd name="T5" fmla="*/ 360 h 420"/>
                <a:gd name="T6" fmla="*/ 552 w 564"/>
                <a:gd name="T7" fmla="*/ 378 h 420"/>
                <a:gd name="T8" fmla="*/ 552 w 564"/>
                <a:gd name="T9" fmla="*/ 396 h 420"/>
                <a:gd name="T10" fmla="*/ 546 w 564"/>
                <a:gd name="T11" fmla="*/ 408 h 420"/>
                <a:gd name="T12" fmla="*/ 504 w 564"/>
                <a:gd name="T13" fmla="*/ 420 h 420"/>
                <a:gd name="T14" fmla="*/ 498 w 564"/>
                <a:gd name="T15" fmla="*/ 408 h 420"/>
                <a:gd name="T16" fmla="*/ 510 w 564"/>
                <a:gd name="T17" fmla="*/ 414 h 420"/>
                <a:gd name="T18" fmla="*/ 516 w 564"/>
                <a:gd name="T19" fmla="*/ 402 h 420"/>
                <a:gd name="T20" fmla="*/ 498 w 564"/>
                <a:gd name="T21" fmla="*/ 402 h 420"/>
                <a:gd name="T22" fmla="*/ 474 w 564"/>
                <a:gd name="T23" fmla="*/ 372 h 420"/>
                <a:gd name="T24" fmla="*/ 450 w 564"/>
                <a:gd name="T25" fmla="*/ 366 h 420"/>
                <a:gd name="T26" fmla="*/ 432 w 564"/>
                <a:gd name="T27" fmla="*/ 330 h 420"/>
                <a:gd name="T28" fmla="*/ 414 w 564"/>
                <a:gd name="T29" fmla="*/ 318 h 420"/>
                <a:gd name="T30" fmla="*/ 414 w 564"/>
                <a:gd name="T31" fmla="*/ 294 h 420"/>
                <a:gd name="T32" fmla="*/ 402 w 564"/>
                <a:gd name="T33" fmla="*/ 294 h 420"/>
                <a:gd name="T34" fmla="*/ 408 w 564"/>
                <a:gd name="T35" fmla="*/ 306 h 420"/>
                <a:gd name="T36" fmla="*/ 402 w 564"/>
                <a:gd name="T37" fmla="*/ 306 h 420"/>
                <a:gd name="T38" fmla="*/ 366 w 564"/>
                <a:gd name="T39" fmla="*/ 258 h 420"/>
                <a:gd name="T40" fmla="*/ 384 w 564"/>
                <a:gd name="T41" fmla="*/ 228 h 420"/>
                <a:gd name="T42" fmla="*/ 360 w 564"/>
                <a:gd name="T43" fmla="*/ 216 h 420"/>
                <a:gd name="T44" fmla="*/ 366 w 564"/>
                <a:gd name="T45" fmla="*/ 240 h 420"/>
                <a:gd name="T46" fmla="*/ 348 w 564"/>
                <a:gd name="T47" fmla="*/ 228 h 420"/>
                <a:gd name="T48" fmla="*/ 354 w 564"/>
                <a:gd name="T49" fmla="*/ 150 h 420"/>
                <a:gd name="T50" fmla="*/ 270 w 564"/>
                <a:gd name="T51" fmla="*/ 78 h 420"/>
                <a:gd name="T52" fmla="*/ 234 w 564"/>
                <a:gd name="T53" fmla="*/ 72 h 420"/>
                <a:gd name="T54" fmla="*/ 228 w 564"/>
                <a:gd name="T55" fmla="*/ 90 h 420"/>
                <a:gd name="T56" fmla="*/ 162 w 564"/>
                <a:gd name="T57" fmla="*/ 114 h 420"/>
                <a:gd name="T58" fmla="*/ 156 w 564"/>
                <a:gd name="T59" fmla="*/ 102 h 420"/>
                <a:gd name="T60" fmla="*/ 162 w 564"/>
                <a:gd name="T61" fmla="*/ 108 h 420"/>
                <a:gd name="T62" fmla="*/ 162 w 564"/>
                <a:gd name="T63" fmla="*/ 102 h 420"/>
                <a:gd name="T64" fmla="*/ 132 w 564"/>
                <a:gd name="T65" fmla="*/ 66 h 420"/>
                <a:gd name="T66" fmla="*/ 120 w 564"/>
                <a:gd name="T67" fmla="*/ 72 h 420"/>
                <a:gd name="T68" fmla="*/ 132 w 564"/>
                <a:gd name="T69" fmla="*/ 78 h 420"/>
                <a:gd name="T70" fmla="*/ 78 w 564"/>
                <a:gd name="T71" fmla="*/ 66 h 420"/>
                <a:gd name="T72" fmla="*/ 102 w 564"/>
                <a:gd name="T73" fmla="*/ 60 h 420"/>
                <a:gd name="T74" fmla="*/ 96 w 564"/>
                <a:gd name="T75" fmla="*/ 54 h 420"/>
                <a:gd name="T76" fmla="*/ 36 w 564"/>
                <a:gd name="T77" fmla="*/ 72 h 420"/>
                <a:gd name="T78" fmla="*/ 48 w 564"/>
                <a:gd name="T79" fmla="*/ 60 h 420"/>
                <a:gd name="T80" fmla="*/ 30 w 564"/>
                <a:gd name="T81" fmla="*/ 54 h 420"/>
                <a:gd name="T82" fmla="*/ 30 w 564"/>
                <a:gd name="T83" fmla="*/ 66 h 420"/>
                <a:gd name="T84" fmla="*/ 18 w 564"/>
                <a:gd name="T85" fmla="*/ 72 h 420"/>
                <a:gd name="T86" fmla="*/ 18 w 564"/>
                <a:gd name="T87" fmla="*/ 54 h 420"/>
                <a:gd name="T88" fmla="*/ 0 w 564"/>
                <a:gd name="T89" fmla="*/ 36 h 420"/>
                <a:gd name="T90" fmla="*/ 0 w 564"/>
                <a:gd name="T91" fmla="*/ 24 h 420"/>
                <a:gd name="T92" fmla="*/ 174 w 564"/>
                <a:gd name="T93" fmla="*/ 6 h 420"/>
                <a:gd name="T94" fmla="*/ 186 w 564"/>
                <a:gd name="T95" fmla="*/ 30 h 420"/>
                <a:gd name="T96" fmla="*/ 366 w 564"/>
                <a:gd name="T97" fmla="*/ 18 h 420"/>
                <a:gd name="T98" fmla="*/ 372 w 564"/>
                <a:gd name="T99" fmla="*/ 36 h 420"/>
                <a:gd name="T100" fmla="*/ 378 w 564"/>
                <a:gd name="T101" fmla="*/ 30 h 420"/>
                <a:gd name="T102" fmla="*/ 372 w 564"/>
                <a:gd name="T103" fmla="*/ 0 h 420"/>
                <a:gd name="T104" fmla="*/ 402 w 564"/>
                <a:gd name="T105" fmla="*/ 0 h 420"/>
                <a:gd name="T106" fmla="*/ 408 w 564"/>
                <a:gd name="T107" fmla="*/ 0 h 420"/>
                <a:gd name="T108" fmla="*/ 408 w 564"/>
                <a:gd name="T109" fmla="*/ 6 h 42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64"/>
                <a:gd name="T166" fmla="*/ 0 h 420"/>
                <a:gd name="T167" fmla="*/ 564 w 564"/>
                <a:gd name="T168" fmla="*/ 420 h 42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64" h="420">
                  <a:moveTo>
                    <a:pt x="408" y="0"/>
                  </a:moveTo>
                  <a:lnTo>
                    <a:pt x="558" y="288"/>
                  </a:lnTo>
                  <a:lnTo>
                    <a:pt x="564" y="360"/>
                  </a:lnTo>
                  <a:lnTo>
                    <a:pt x="552" y="378"/>
                  </a:lnTo>
                  <a:lnTo>
                    <a:pt x="552" y="396"/>
                  </a:lnTo>
                  <a:lnTo>
                    <a:pt x="546" y="408"/>
                  </a:lnTo>
                  <a:lnTo>
                    <a:pt x="504" y="420"/>
                  </a:lnTo>
                  <a:lnTo>
                    <a:pt x="498" y="408"/>
                  </a:lnTo>
                  <a:lnTo>
                    <a:pt x="510" y="414"/>
                  </a:lnTo>
                  <a:lnTo>
                    <a:pt x="516" y="402"/>
                  </a:lnTo>
                  <a:lnTo>
                    <a:pt x="498" y="402"/>
                  </a:lnTo>
                  <a:lnTo>
                    <a:pt x="474" y="372"/>
                  </a:lnTo>
                  <a:lnTo>
                    <a:pt x="450" y="366"/>
                  </a:lnTo>
                  <a:lnTo>
                    <a:pt x="432" y="330"/>
                  </a:lnTo>
                  <a:lnTo>
                    <a:pt x="414" y="318"/>
                  </a:lnTo>
                  <a:lnTo>
                    <a:pt x="414" y="294"/>
                  </a:lnTo>
                  <a:lnTo>
                    <a:pt x="402" y="294"/>
                  </a:lnTo>
                  <a:lnTo>
                    <a:pt x="408" y="306"/>
                  </a:lnTo>
                  <a:lnTo>
                    <a:pt x="402" y="306"/>
                  </a:lnTo>
                  <a:lnTo>
                    <a:pt x="366" y="258"/>
                  </a:lnTo>
                  <a:lnTo>
                    <a:pt x="384" y="228"/>
                  </a:lnTo>
                  <a:lnTo>
                    <a:pt x="360" y="216"/>
                  </a:lnTo>
                  <a:lnTo>
                    <a:pt x="366" y="240"/>
                  </a:lnTo>
                  <a:lnTo>
                    <a:pt x="348" y="228"/>
                  </a:lnTo>
                  <a:lnTo>
                    <a:pt x="354" y="150"/>
                  </a:lnTo>
                  <a:lnTo>
                    <a:pt x="270" y="78"/>
                  </a:lnTo>
                  <a:lnTo>
                    <a:pt x="234" y="72"/>
                  </a:lnTo>
                  <a:lnTo>
                    <a:pt x="228" y="90"/>
                  </a:lnTo>
                  <a:lnTo>
                    <a:pt x="162" y="114"/>
                  </a:lnTo>
                  <a:lnTo>
                    <a:pt x="156" y="102"/>
                  </a:lnTo>
                  <a:lnTo>
                    <a:pt x="162" y="108"/>
                  </a:lnTo>
                  <a:lnTo>
                    <a:pt x="162" y="102"/>
                  </a:lnTo>
                  <a:lnTo>
                    <a:pt x="132" y="66"/>
                  </a:lnTo>
                  <a:lnTo>
                    <a:pt x="120" y="72"/>
                  </a:lnTo>
                  <a:lnTo>
                    <a:pt x="132" y="78"/>
                  </a:lnTo>
                  <a:lnTo>
                    <a:pt x="78" y="66"/>
                  </a:lnTo>
                  <a:lnTo>
                    <a:pt x="102" y="60"/>
                  </a:lnTo>
                  <a:lnTo>
                    <a:pt x="96" y="54"/>
                  </a:lnTo>
                  <a:lnTo>
                    <a:pt x="36" y="72"/>
                  </a:lnTo>
                  <a:lnTo>
                    <a:pt x="48" y="60"/>
                  </a:lnTo>
                  <a:lnTo>
                    <a:pt x="30" y="54"/>
                  </a:lnTo>
                  <a:lnTo>
                    <a:pt x="30" y="66"/>
                  </a:lnTo>
                  <a:lnTo>
                    <a:pt x="18" y="72"/>
                  </a:lnTo>
                  <a:lnTo>
                    <a:pt x="18" y="54"/>
                  </a:lnTo>
                  <a:lnTo>
                    <a:pt x="0" y="36"/>
                  </a:lnTo>
                  <a:lnTo>
                    <a:pt x="0" y="24"/>
                  </a:lnTo>
                  <a:lnTo>
                    <a:pt x="174" y="6"/>
                  </a:lnTo>
                  <a:lnTo>
                    <a:pt x="186" y="30"/>
                  </a:lnTo>
                  <a:lnTo>
                    <a:pt x="366" y="18"/>
                  </a:lnTo>
                  <a:lnTo>
                    <a:pt x="372" y="36"/>
                  </a:lnTo>
                  <a:lnTo>
                    <a:pt x="378" y="30"/>
                  </a:lnTo>
                  <a:lnTo>
                    <a:pt x="372" y="0"/>
                  </a:lnTo>
                  <a:lnTo>
                    <a:pt x="402" y="0"/>
                  </a:lnTo>
                  <a:lnTo>
                    <a:pt x="408" y="0"/>
                  </a:lnTo>
                  <a:lnTo>
                    <a:pt x="408" y="6"/>
                  </a:lnTo>
                </a:path>
              </a:pathLst>
            </a:custGeom>
            <a:noFill/>
            <a:ln w="9525">
              <a:solidFill>
                <a:srgbClr val="000000"/>
              </a:solidFill>
              <a:prstDash val="solid"/>
              <a:round/>
              <a:headEnd/>
              <a:tailEnd/>
            </a:ln>
          </p:spPr>
          <p:txBody>
            <a:bodyPr/>
            <a:lstStyle/>
            <a:p>
              <a:endParaRPr lang="en-US"/>
            </a:p>
          </p:txBody>
        </p:sp>
        <p:sp>
          <p:nvSpPr>
            <p:cNvPr id="3099" name="Freeform 152"/>
            <p:cNvSpPr>
              <a:spLocks/>
            </p:cNvSpPr>
            <p:nvPr/>
          </p:nvSpPr>
          <p:spPr bwMode="auto">
            <a:xfrm>
              <a:off x="3573" y="2394"/>
              <a:ext cx="330" cy="354"/>
            </a:xfrm>
            <a:custGeom>
              <a:avLst/>
              <a:gdLst>
                <a:gd name="T0" fmla="*/ 78 w 330"/>
                <a:gd name="T1" fmla="*/ 12 h 354"/>
                <a:gd name="T2" fmla="*/ 156 w 330"/>
                <a:gd name="T3" fmla="*/ 0 h 354"/>
                <a:gd name="T4" fmla="*/ 144 w 330"/>
                <a:gd name="T5" fmla="*/ 24 h 354"/>
                <a:gd name="T6" fmla="*/ 174 w 330"/>
                <a:gd name="T7" fmla="*/ 42 h 354"/>
                <a:gd name="T8" fmla="*/ 204 w 330"/>
                <a:gd name="T9" fmla="*/ 78 h 354"/>
                <a:gd name="T10" fmla="*/ 282 w 330"/>
                <a:gd name="T11" fmla="*/ 138 h 354"/>
                <a:gd name="T12" fmla="*/ 312 w 330"/>
                <a:gd name="T13" fmla="*/ 204 h 354"/>
                <a:gd name="T14" fmla="*/ 330 w 330"/>
                <a:gd name="T15" fmla="*/ 210 h 354"/>
                <a:gd name="T16" fmla="*/ 318 w 330"/>
                <a:gd name="T17" fmla="*/ 234 h 354"/>
                <a:gd name="T18" fmla="*/ 318 w 330"/>
                <a:gd name="T19" fmla="*/ 246 h 354"/>
                <a:gd name="T20" fmla="*/ 306 w 330"/>
                <a:gd name="T21" fmla="*/ 270 h 354"/>
                <a:gd name="T22" fmla="*/ 306 w 330"/>
                <a:gd name="T23" fmla="*/ 282 h 354"/>
                <a:gd name="T24" fmla="*/ 300 w 330"/>
                <a:gd name="T25" fmla="*/ 282 h 354"/>
                <a:gd name="T26" fmla="*/ 312 w 330"/>
                <a:gd name="T27" fmla="*/ 288 h 354"/>
                <a:gd name="T28" fmla="*/ 306 w 330"/>
                <a:gd name="T29" fmla="*/ 318 h 354"/>
                <a:gd name="T30" fmla="*/ 270 w 330"/>
                <a:gd name="T31" fmla="*/ 318 h 354"/>
                <a:gd name="T32" fmla="*/ 276 w 330"/>
                <a:gd name="T33" fmla="*/ 348 h 354"/>
                <a:gd name="T34" fmla="*/ 270 w 330"/>
                <a:gd name="T35" fmla="*/ 354 h 354"/>
                <a:gd name="T36" fmla="*/ 264 w 330"/>
                <a:gd name="T37" fmla="*/ 336 h 354"/>
                <a:gd name="T38" fmla="*/ 84 w 330"/>
                <a:gd name="T39" fmla="*/ 348 h 354"/>
                <a:gd name="T40" fmla="*/ 72 w 330"/>
                <a:gd name="T41" fmla="*/ 324 h 354"/>
                <a:gd name="T42" fmla="*/ 54 w 330"/>
                <a:gd name="T43" fmla="*/ 258 h 354"/>
                <a:gd name="T44" fmla="*/ 66 w 330"/>
                <a:gd name="T45" fmla="*/ 228 h 354"/>
                <a:gd name="T46" fmla="*/ 42 w 330"/>
                <a:gd name="T47" fmla="*/ 186 h 354"/>
                <a:gd name="T48" fmla="*/ 0 w 330"/>
                <a:gd name="T49" fmla="*/ 24 h 354"/>
                <a:gd name="T50" fmla="*/ 78 w 330"/>
                <a:gd name="T51" fmla="*/ 12 h 35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0"/>
                <a:gd name="T79" fmla="*/ 0 h 354"/>
                <a:gd name="T80" fmla="*/ 330 w 330"/>
                <a:gd name="T81" fmla="*/ 354 h 35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0" h="354">
                  <a:moveTo>
                    <a:pt x="78" y="12"/>
                  </a:moveTo>
                  <a:lnTo>
                    <a:pt x="156" y="0"/>
                  </a:lnTo>
                  <a:lnTo>
                    <a:pt x="144" y="24"/>
                  </a:lnTo>
                  <a:lnTo>
                    <a:pt x="174" y="42"/>
                  </a:lnTo>
                  <a:lnTo>
                    <a:pt x="204" y="78"/>
                  </a:lnTo>
                  <a:lnTo>
                    <a:pt x="282" y="138"/>
                  </a:lnTo>
                  <a:lnTo>
                    <a:pt x="312" y="204"/>
                  </a:lnTo>
                  <a:lnTo>
                    <a:pt x="330" y="210"/>
                  </a:lnTo>
                  <a:lnTo>
                    <a:pt x="318" y="234"/>
                  </a:lnTo>
                  <a:lnTo>
                    <a:pt x="318" y="246"/>
                  </a:lnTo>
                  <a:lnTo>
                    <a:pt x="306" y="270"/>
                  </a:lnTo>
                  <a:lnTo>
                    <a:pt x="306" y="282"/>
                  </a:lnTo>
                  <a:lnTo>
                    <a:pt x="300" y="282"/>
                  </a:lnTo>
                  <a:lnTo>
                    <a:pt x="312" y="288"/>
                  </a:lnTo>
                  <a:lnTo>
                    <a:pt x="306" y="318"/>
                  </a:lnTo>
                  <a:lnTo>
                    <a:pt x="270" y="318"/>
                  </a:lnTo>
                  <a:lnTo>
                    <a:pt x="276" y="348"/>
                  </a:lnTo>
                  <a:lnTo>
                    <a:pt x="270" y="354"/>
                  </a:lnTo>
                  <a:lnTo>
                    <a:pt x="264" y="336"/>
                  </a:lnTo>
                  <a:lnTo>
                    <a:pt x="84" y="348"/>
                  </a:lnTo>
                  <a:lnTo>
                    <a:pt x="72" y="324"/>
                  </a:lnTo>
                  <a:lnTo>
                    <a:pt x="54" y="258"/>
                  </a:lnTo>
                  <a:lnTo>
                    <a:pt x="66" y="228"/>
                  </a:lnTo>
                  <a:lnTo>
                    <a:pt x="42" y="186"/>
                  </a:lnTo>
                  <a:lnTo>
                    <a:pt x="0" y="24"/>
                  </a:lnTo>
                  <a:lnTo>
                    <a:pt x="78" y="12"/>
                  </a:lnTo>
                  <a:close/>
                </a:path>
              </a:pathLst>
            </a:custGeom>
            <a:solidFill>
              <a:srgbClr val="E8D898"/>
            </a:solidFill>
            <a:ln w="9525">
              <a:solidFill>
                <a:srgbClr val="E8D898"/>
              </a:solidFill>
              <a:prstDash val="solid"/>
              <a:round/>
              <a:headEnd/>
              <a:tailEnd/>
            </a:ln>
          </p:spPr>
          <p:txBody>
            <a:bodyPr/>
            <a:lstStyle/>
            <a:p>
              <a:endParaRPr lang="en-US"/>
            </a:p>
          </p:txBody>
        </p:sp>
        <p:sp>
          <p:nvSpPr>
            <p:cNvPr id="3100" name="Freeform 153"/>
            <p:cNvSpPr>
              <a:spLocks/>
            </p:cNvSpPr>
            <p:nvPr/>
          </p:nvSpPr>
          <p:spPr bwMode="auto">
            <a:xfrm>
              <a:off x="3573" y="2394"/>
              <a:ext cx="330" cy="354"/>
            </a:xfrm>
            <a:custGeom>
              <a:avLst/>
              <a:gdLst>
                <a:gd name="T0" fmla="*/ 78 w 330"/>
                <a:gd name="T1" fmla="*/ 12 h 354"/>
                <a:gd name="T2" fmla="*/ 156 w 330"/>
                <a:gd name="T3" fmla="*/ 0 h 354"/>
                <a:gd name="T4" fmla="*/ 144 w 330"/>
                <a:gd name="T5" fmla="*/ 24 h 354"/>
                <a:gd name="T6" fmla="*/ 174 w 330"/>
                <a:gd name="T7" fmla="*/ 42 h 354"/>
                <a:gd name="T8" fmla="*/ 204 w 330"/>
                <a:gd name="T9" fmla="*/ 78 h 354"/>
                <a:gd name="T10" fmla="*/ 282 w 330"/>
                <a:gd name="T11" fmla="*/ 138 h 354"/>
                <a:gd name="T12" fmla="*/ 312 w 330"/>
                <a:gd name="T13" fmla="*/ 204 h 354"/>
                <a:gd name="T14" fmla="*/ 330 w 330"/>
                <a:gd name="T15" fmla="*/ 210 h 354"/>
                <a:gd name="T16" fmla="*/ 318 w 330"/>
                <a:gd name="T17" fmla="*/ 234 h 354"/>
                <a:gd name="T18" fmla="*/ 318 w 330"/>
                <a:gd name="T19" fmla="*/ 246 h 354"/>
                <a:gd name="T20" fmla="*/ 306 w 330"/>
                <a:gd name="T21" fmla="*/ 270 h 354"/>
                <a:gd name="T22" fmla="*/ 306 w 330"/>
                <a:gd name="T23" fmla="*/ 282 h 354"/>
                <a:gd name="T24" fmla="*/ 300 w 330"/>
                <a:gd name="T25" fmla="*/ 282 h 354"/>
                <a:gd name="T26" fmla="*/ 312 w 330"/>
                <a:gd name="T27" fmla="*/ 288 h 354"/>
                <a:gd name="T28" fmla="*/ 306 w 330"/>
                <a:gd name="T29" fmla="*/ 318 h 354"/>
                <a:gd name="T30" fmla="*/ 270 w 330"/>
                <a:gd name="T31" fmla="*/ 318 h 354"/>
                <a:gd name="T32" fmla="*/ 276 w 330"/>
                <a:gd name="T33" fmla="*/ 348 h 354"/>
                <a:gd name="T34" fmla="*/ 270 w 330"/>
                <a:gd name="T35" fmla="*/ 354 h 354"/>
                <a:gd name="T36" fmla="*/ 264 w 330"/>
                <a:gd name="T37" fmla="*/ 336 h 354"/>
                <a:gd name="T38" fmla="*/ 84 w 330"/>
                <a:gd name="T39" fmla="*/ 348 h 354"/>
                <a:gd name="T40" fmla="*/ 72 w 330"/>
                <a:gd name="T41" fmla="*/ 324 h 354"/>
                <a:gd name="T42" fmla="*/ 54 w 330"/>
                <a:gd name="T43" fmla="*/ 258 h 354"/>
                <a:gd name="T44" fmla="*/ 66 w 330"/>
                <a:gd name="T45" fmla="*/ 228 h 354"/>
                <a:gd name="T46" fmla="*/ 42 w 330"/>
                <a:gd name="T47" fmla="*/ 186 h 354"/>
                <a:gd name="T48" fmla="*/ 0 w 330"/>
                <a:gd name="T49" fmla="*/ 24 h 354"/>
                <a:gd name="T50" fmla="*/ 78 w 330"/>
                <a:gd name="T51" fmla="*/ 12 h 354"/>
                <a:gd name="T52" fmla="*/ 78 w 330"/>
                <a:gd name="T53" fmla="*/ 18 h 35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30"/>
                <a:gd name="T82" fmla="*/ 0 h 354"/>
                <a:gd name="T83" fmla="*/ 330 w 330"/>
                <a:gd name="T84" fmla="*/ 354 h 35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30" h="354">
                  <a:moveTo>
                    <a:pt x="78" y="12"/>
                  </a:moveTo>
                  <a:lnTo>
                    <a:pt x="156" y="0"/>
                  </a:lnTo>
                  <a:lnTo>
                    <a:pt x="144" y="24"/>
                  </a:lnTo>
                  <a:lnTo>
                    <a:pt x="174" y="42"/>
                  </a:lnTo>
                  <a:lnTo>
                    <a:pt x="204" y="78"/>
                  </a:lnTo>
                  <a:lnTo>
                    <a:pt x="282" y="138"/>
                  </a:lnTo>
                  <a:lnTo>
                    <a:pt x="312" y="204"/>
                  </a:lnTo>
                  <a:lnTo>
                    <a:pt x="330" y="210"/>
                  </a:lnTo>
                  <a:lnTo>
                    <a:pt x="318" y="234"/>
                  </a:lnTo>
                  <a:lnTo>
                    <a:pt x="318" y="246"/>
                  </a:lnTo>
                  <a:lnTo>
                    <a:pt x="306" y="270"/>
                  </a:lnTo>
                  <a:lnTo>
                    <a:pt x="306" y="282"/>
                  </a:lnTo>
                  <a:lnTo>
                    <a:pt x="300" y="282"/>
                  </a:lnTo>
                  <a:lnTo>
                    <a:pt x="312" y="288"/>
                  </a:lnTo>
                  <a:lnTo>
                    <a:pt x="306" y="318"/>
                  </a:lnTo>
                  <a:lnTo>
                    <a:pt x="270" y="318"/>
                  </a:lnTo>
                  <a:lnTo>
                    <a:pt x="276" y="348"/>
                  </a:lnTo>
                  <a:lnTo>
                    <a:pt x="270" y="354"/>
                  </a:lnTo>
                  <a:lnTo>
                    <a:pt x="264" y="336"/>
                  </a:lnTo>
                  <a:lnTo>
                    <a:pt x="84" y="348"/>
                  </a:lnTo>
                  <a:lnTo>
                    <a:pt x="72" y="324"/>
                  </a:lnTo>
                  <a:lnTo>
                    <a:pt x="54" y="258"/>
                  </a:lnTo>
                  <a:lnTo>
                    <a:pt x="66" y="228"/>
                  </a:lnTo>
                  <a:lnTo>
                    <a:pt x="42" y="186"/>
                  </a:lnTo>
                  <a:lnTo>
                    <a:pt x="0" y="24"/>
                  </a:lnTo>
                  <a:lnTo>
                    <a:pt x="78" y="12"/>
                  </a:lnTo>
                  <a:lnTo>
                    <a:pt x="78" y="18"/>
                  </a:lnTo>
                </a:path>
              </a:pathLst>
            </a:custGeom>
            <a:noFill/>
            <a:ln w="9525">
              <a:solidFill>
                <a:srgbClr val="000000"/>
              </a:solidFill>
              <a:prstDash val="solid"/>
              <a:round/>
              <a:headEnd/>
              <a:tailEnd/>
            </a:ln>
          </p:spPr>
          <p:txBody>
            <a:bodyPr/>
            <a:lstStyle/>
            <a:p>
              <a:endParaRPr lang="en-US"/>
            </a:p>
          </p:txBody>
        </p:sp>
        <p:sp>
          <p:nvSpPr>
            <p:cNvPr id="3101" name="Freeform 154"/>
            <p:cNvSpPr>
              <a:spLocks/>
            </p:cNvSpPr>
            <p:nvPr/>
          </p:nvSpPr>
          <p:spPr bwMode="auto">
            <a:xfrm>
              <a:off x="1911" y="2868"/>
              <a:ext cx="30" cy="36"/>
            </a:xfrm>
            <a:custGeom>
              <a:avLst/>
              <a:gdLst>
                <a:gd name="T0" fmla="*/ 6 w 30"/>
                <a:gd name="T1" fmla="*/ 0 h 36"/>
                <a:gd name="T2" fmla="*/ 6 w 30"/>
                <a:gd name="T3" fmla="*/ 6 h 36"/>
                <a:gd name="T4" fmla="*/ 18 w 30"/>
                <a:gd name="T5" fmla="*/ 6 h 36"/>
                <a:gd name="T6" fmla="*/ 18 w 30"/>
                <a:gd name="T7" fmla="*/ 0 h 36"/>
                <a:gd name="T8" fmla="*/ 24 w 30"/>
                <a:gd name="T9" fmla="*/ 0 h 36"/>
                <a:gd name="T10" fmla="*/ 30 w 30"/>
                <a:gd name="T11" fmla="*/ 12 h 36"/>
                <a:gd name="T12" fmla="*/ 30 w 30"/>
                <a:gd name="T13" fmla="*/ 18 h 36"/>
                <a:gd name="T14" fmla="*/ 24 w 30"/>
                <a:gd name="T15" fmla="*/ 30 h 36"/>
                <a:gd name="T16" fmla="*/ 12 w 30"/>
                <a:gd name="T17" fmla="*/ 36 h 36"/>
                <a:gd name="T18" fmla="*/ 6 w 30"/>
                <a:gd name="T19" fmla="*/ 30 h 36"/>
                <a:gd name="T20" fmla="*/ 0 w 30"/>
                <a:gd name="T21" fmla="*/ 24 h 36"/>
                <a:gd name="T22" fmla="*/ 0 w 30"/>
                <a:gd name="T23" fmla="*/ 12 h 36"/>
                <a:gd name="T24" fmla="*/ 6 w 30"/>
                <a:gd name="T25" fmla="*/ 0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36"/>
                <a:gd name="T41" fmla="*/ 30 w 30"/>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36">
                  <a:moveTo>
                    <a:pt x="6" y="0"/>
                  </a:moveTo>
                  <a:lnTo>
                    <a:pt x="6" y="6"/>
                  </a:lnTo>
                  <a:lnTo>
                    <a:pt x="18" y="6"/>
                  </a:lnTo>
                  <a:lnTo>
                    <a:pt x="18" y="0"/>
                  </a:lnTo>
                  <a:lnTo>
                    <a:pt x="24" y="0"/>
                  </a:lnTo>
                  <a:lnTo>
                    <a:pt x="30" y="12"/>
                  </a:lnTo>
                  <a:lnTo>
                    <a:pt x="30" y="18"/>
                  </a:lnTo>
                  <a:lnTo>
                    <a:pt x="24" y="30"/>
                  </a:lnTo>
                  <a:lnTo>
                    <a:pt x="12" y="36"/>
                  </a:lnTo>
                  <a:lnTo>
                    <a:pt x="6" y="30"/>
                  </a:lnTo>
                  <a:lnTo>
                    <a:pt x="0" y="24"/>
                  </a:lnTo>
                  <a:lnTo>
                    <a:pt x="0" y="12"/>
                  </a:lnTo>
                  <a:lnTo>
                    <a:pt x="6" y="0"/>
                  </a:lnTo>
                  <a:close/>
                </a:path>
              </a:pathLst>
            </a:custGeom>
            <a:solidFill>
              <a:srgbClr val="E8D898"/>
            </a:solidFill>
            <a:ln w="9525">
              <a:solidFill>
                <a:srgbClr val="E8D898"/>
              </a:solidFill>
              <a:prstDash val="solid"/>
              <a:round/>
              <a:headEnd/>
              <a:tailEnd/>
            </a:ln>
          </p:spPr>
          <p:txBody>
            <a:bodyPr/>
            <a:lstStyle/>
            <a:p>
              <a:endParaRPr lang="en-US"/>
            </a:p>
          </p:txBody>
        </p:sp>
        <p:sp>
          <p:nvSpPr>
            <p:cNvPr id="3102" name="Freeform 155"/>
            <p:cNvSpPr>
              <a:spLocks/>
            </p:cNvSpPr>
            <p:nvPr/>
          </p:nvSpPr>
          <p:spPr bwMode="auto">
            <a:xfrm>
              <a:off x="1911" y="2868"/>
              <a:ext cx="30" cy="36"/>
            </a:xfrm>
            <a:custGeom>
              <a:avLst/>
              <a:gdLst>
                <a:gd name="T0" fmla="*/ 6 w 30"/>
                <a:gd name="T1" fmla="*/ 0 h 36"/>
                <a:gd name="T2" fmla="*/ 6 w 30"/>
                <a:gd name="T3" fmla="*/ 6 h 36"/>
                <a:gd name="T4" fmla="*/ 18 w 30"/>
                <a:gd name="T5" fmla="*/ 6 h 36"/>
                <a:gd name="T6" fmla="*/ 18 w 30"/>
                <a:gd name="T7" fmla="*/ 0 h 36"/>
                <a:gd name="T8" fmla="*/ 24 w 30"/>
                <a:gd name="T9" fmla="*/ 0 h 36"/>
                <a:gd name="T10" fmla="*/ 30 w 30"/>
                <a:gd name="T11" fmla="*/ 12 h 36"/>
                <a:gd name="T12" fmla="*/ 30 w 30"/>
                <a:gd name="T13" fmla="*/ 18 h 36"/>
                <a:gd name="T14" fmla="*/ 24 w 30"/>
                <a:gd name="T15" fmla="*/ 30 h 36"/>
                <a:gd name="T16" fmla="*/ 12 w 30"/>
                <a:gd name="T17" fmla="*/ 36 h 36"/>
                <a:gd name="T18" fmla="*/ 6 w 30"/>
                <a:gd name="T19" fmla="*/ 30 h 36"/>
                <a:gd name="T20" fmla="*/ 0 w 30"/>
                <a:gd name="T21" fmla="*/ 24 h 36"/>
                <a:gd name="T22" fmla="*/ 0 w 30"/>
                <a:gd name="T23" fmla="*/ 12 h 36"/>
                <a:gd name="T24" fmla="*/ 6 w 30"/>
                <a:gd name="T25" fmla="*/ 0 h 36"/>
                <a:gd name="T26" fmla="*/ 6 w 30"/>
                <a:gd name="T27" fmla="*/ 6 h 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36"/>
                <a:gd name="T44" fmla="*/ 30 w 30"/>
                <a:gd name="T45" fmla="*/ 36 h 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36">
                  <a:moveTo>
                    <a:pt x="6" y="0"/>
                  </a:moveTo>
                  <a:lnTo>
                    <a:pt x="6" y="6"/>
                  </a:lnTo>
                  <a:lnTo>
                    <a:pt x="18" y="6"/>
                  </a:lnTo>
                  <a:lnTo>
                    <a:pt x="18" y="0"/>
                  </a:lnTo>
                  <a:lnTo>
                    <a:pt x="24" y="0"/>
                  </a:lnTo>
                  <a:lnTo>
                    <a:pt x="30" y="12"/>
                  </a:lnTo>
                  <a:lnTo>
                    <a:pt x="30" y="18"/>
                  </a:lnTo>
                  <a:lnTo>
                    <a:pt x="24" y="30"/>
                  </a:lnTo>
                  <a:lnTo>
                    <a:pt x="12" y="36"/>
                  </a:lnTo>
                  <a:lnTo>
                    <a:pt x="6" y="30"/>
                  </a:lnTo>
                  <a:lnTo>
                    <a:pt x="0" y="24"/>
                  </a:lnTo>
                  <a:lnTo>
                    <a:pt x="0" y="12"/>
                  </a:lnTo>
                  <a:lnTo>
                    <a:pt x="6" y="0"/>
                  </a:lnTo>
                  <a:lnTo>
                    <a:pt x="6" y="6"/>
                  </a:lnTo>
                </a:path>
              </a:pathLst>
            </a:custGeom>
            <a:noFill/>
            <a:ln w="9525">
              <a:solidFill>
                <a:srgbClr val="000000"/>
              </a:solidFill>
              <a:prstDash val="solid"/>
              <a:round/>
              <a:headEnd/>
              <a:tailEnd/>
            </a:ln>
          </p:spPr>
          <p:txBody>
            <a:bodyPr/>
            <a:lstStyle/>
            <a:p>
              <a:endParaRPr lang="en-US"/>
            </a:p>
          </p:txBody>
        </p:sp>
        <p:sp>
          <p:nvSpPr>
            <p:cNvPr id="3103" name="Freeform 156"/>
            <p:cNvSpPr>
              <a:spLocks/>
            </p:cNvSpPr>
            <p:nvPr/>
          </p:nvSpPr>
          <p:spPr bwMode="auto">
            <a:xfrm>
              <a:off x="2013" y="2922"/>
              <a:ext cx="30" cy="30"/>
            </a:xfrm>
            <a:custGeom>
              <a:avLst/>
              <a:gdLst>
                <a:gd name="T0" fmla="*/ 0 w 30"/>
                <a:gd name="T1" fmla="*/ 12 h 30"/>
                <a:gd name="T2" fmla="*/ 0 w 30"/>
                <a:gd name="T3" fmla="*/ 6 h 30"/>
                <a:gd name="T4" fmla="*/ 6 w 30"/>
                <a:gd name="T5" fmla="*/ 0 h 30"/>
                <a:gd name="T6" fmla="*/ 12 w 30"/>
                <a:gd name="T7" fmla="*/ 6 h 30"/>
                <a:gd name="T8" fmla="*/ 24 w 30"/>
                <a:gd name="T9" fmla="*/ 18 h 30"/>
                <a:gd name="T10" fmla="*/ 30 w 30"/>
                <a:gd name="T11" fmla="*/ 24 h 30"/>
                <a:gd name="T12" fmla="*/ 18 w 30"/>
                <a:gd name="T13" fmla="*/ 24 h 30"/>
                <a:gd name="T14" fmla="*/ 12 w 30"/>
                <a:gd name="T15" fmla="*/ 30 h 30"/>
                <a:gd name="T16" fmla="*/ 6 w 30"/>
                <a:gd name="T17" fmla="*/ 24 h 30"/>
                <a:gd name="T18" fmla="*/ 0 w 30"/>
                <a:gd name="T19" fmla="*/ 12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30"/>
                <a:gd name="T32" fmla="*/ 30 w 30"/>
                <a:gd name="T33" fmla="*/ 30 h 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30">
                  <a:moveTo>
                    <a:pt x="0" y="12"/>
                  </a:moveTo>
                  <a:lnTo>
                    <a:pt x="0" y="6"/>
                  </a:lnTo>
                  <a:lnTo>
                    <a:pt x="6" y="0"/>
                  </a:lnTo>
                  <a:lnTo>
                    <a:pt x="12" y="6"/>
                  </a:lnTo>
                  <a:lnTo>
                    <a:pt x="24" y="18"/>
                  </a:lnTo>
                  <a:lnTo>
                    <a:pt x="30" y="24"/>
                  </a:lnTo>
                  <a:lnTo>
                    <a:pt x="18" y="24"/>
                  </a:lnTo>
                  <a:lnTo>
                    <a:pt x="12" y="30"/>
                  </a:lnTo>
                  <a:lnTo>
                    <a:pt x="6" y="24"/>
                  </a:lnTo>
                  <a:lnTo>
                    <a:pt x="0" y="12"/>
                  </a:lnTo>
                  <a:close/>
                </a:path>
              </a:pathLst>
            </a:custGeom>
            <a:solidFill>
              <a:srgbClr val="E8D898"/>
            </a:solidFill>
            <a:ln w="9525">
              <a:solidFill>
                <a:srgbClr val="E8D898"/>
              </a:solidFill>
              <a:prstDash val="solid"/>
              <a:round/>
              <a:headEnd/>
              <a:tailEnd/>
            </a:ln>
          </p:spPr>
          <p:txBody>
            <a:bodyPr/>
            <a:lstStyle/>
            <a:p>
              <a:endParaRPr lang="en-US"/>
            </a:p>
          </p:txBody>
        </p:sp>
        <p:sp>
          <p:nvSpPr>
            <p:cNvPr id="3104" name="Freeform 157"/>
            <p:cNvSpPr>
              <a:spLocks/>
            </p:cNvSpPr>
            <p:nvPr/>
          </p:nvSpPr>
          <p:spPr bwMode="auto">
            <a:xfrm>
              <a:off x="2013" y="2922"/>
              <a:ext cx="30" cy="30"/>
            </a:xfrm>
            <a:custGeom>
              <a:avLst/>
              <a:gdLst>
                <a:gd name="T0" fmla="*/ 0 w 30"/>
                <a:gd name="T1" fmla="*/ 12 h 30"/>
                <a:gd name="T2" fmla="*/ 0 w 30"/>
                <a:gd name="T3" fmla="*/ 6 h 30"/>
                <a:gd name="T4" fmla="*/ 6 w 30"/>
                <a:gd name="T5" fmla="*/ 0 h 30"/>
                <a:gd name="T6" fmla="*/ 12 w 30"/>
                <a:gd name="T7" fmla="*/ 6 h 30"/>
                <a:gd name="T8" fmla="*/ 24 w 30"/>
                <a:gd name="T9" fmla="*/ 18 h 30"/>
                <a:gd name="T10" fmla="*/ 30 w 30"/>
                <a:gd name="T11" fmla="*/ 24 h 30"/>
                <a:gd name="T12" fmla="*/ 18 w 30"/>
                <a:gd name="T13" fmla="*/ 24 h 30"/>
                <a:gd name="T14" fmla="*/ 12 w 30"/>
                <a:gd name="T15" fmla="*/ 30 h 30"/>
                <a:gd name="T16" fmla="*/ 6 w 30"/>
                <a:gd name="T17" fmla="*/ 24 h 30"/>
                <a:gd name="T18" fmla="*/ 0 w 30"/>
                <a:gd name="T19" fmla="*/ 12 h 30"/>
                <a:gd name="T20" fmla="*/ 0 w 30"/>
                <a:gd name="T21" fmla="*/ 18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30"/>
                <a:gd name="T35" fmla="*/ 30 w 30"/>
                <a:gd name="T36" fmla="*/ 30 h 3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30">
                  <a:moveTo>
                    <a:pt x="0" y="12"/>
                  </a:moveTo>
                  <a:lnTo>
                    <a:pt x="0" y="6"/>
                  </a:lnTo>
                  <a:lnTo>
                    <a:pt x="6" y="0"/>
                  </a:lnTo>
                  <a:lnTo>
                    <a:pt x="12" y="6"/>
                  </a:lnTo>
                  <a:lnTo>
                    <a:pt x="24" y="18"/>
                  </a:lnTo>
                  <a:lnTo>
                    <a:pt x="30" y="24"/>
                  </a:lnTo>
                  <a:lnTo>
                    <a:pt x="18" y="24"/>
                  </a:lnTo>
                  <a:lnTo>
                    <a:pt x="12" y="30"/>
                  </a:lnTo>
                  <a:lnTo>
                    <a:pt x="6" y="24"/>
                  </a:lnTo>
                  <a:lnTo>
                    <a:pt x="0" y="12"/>
                  </a:lnTo>
                  <a:lnTo>
                    <a:pt x="0" y="18"/>
                  </a:lnTo>
                </a:path>
              </a:pathLst>
            </a:custGeom>
            <a:noFill/>
            <a:ln w="9525">
              <a:solidFill>
                <a:srgbClr val="000000"/>
              </a:solidFill>
              <a:prstDash val="solid"/>
              <a:round/>
              <a:headEnd/>
              <a:tailEnd/>
            </a:ln>
          </p:spPr>
          <p:txBody>
            <a:bodyPr/>
            <a:lstStyle/>
            <a:p>
              <a:endParaRPr lang="en-US"/>
            </a:p>
          </p:txBody>
        </p:sp>
        <p:sp>
          <p:nvSpPr>
            <p:cNvPr id="3105" name="Freeform 158"/>
            <p:cNvSpPr>
              <a:spLocks/>
            </p:cNvSpPr>
            <p:nvPr/>
          </p:nvSpPr>
          <p:spPr bwMode="auto">
            <a:xfrm>
              <a:off x="2067" y="2958"/>
              <a:ext cx="36" cy="12"/>
            </a:xfrm>
            <a:custGeom>
              <a:avLst/>
              <a:gdLst>
                <a:gd name="T0" fmla="*/ 0 w 36"/>
                <a:gd name="T1" fmla="*/ 6 h 12"/>
                <a:gd name="T2" fmla="*/ 24 w 36"/>
                <a:gd name="T3" fmla="*/ 6 h 12"/>
                <a:gd name="T4" fmla="*/ 30 w 36"/>
                <a:gd name="T5" fmla="*/ 0 h 12"/>
                <a:gd name="T6" fmla="*/ 36 w 36"/>
                <a:gd name="T7" fmla="*/ 0 h 12"/>
                <a:gd name="T8" fmla="*/ 36 w 36"/>
                <a:gd name="T9" fmla="*/ 12 h 12"/>
                <a:gd name="T10" fmla="*/ 6 w 36"/>
                <a:gd name="T11" fmla="*/ 12 h 12"/>
                <a:gd name="T12" fmla="*/ 0 w 36"/>
                <a:gd name="T13" fmla="*/ 6 h 12"/>
                <a:gd name="T14" fmla="*/ 0 60000 65536"/>
                <a:gd name="T15" fmla="*/ 0 60000 65536"/>
                <a:gd name="T16" fmla="*/ 0 60000 65536"/>
                <a:gd name="T17" fmla="*/ 0 60000 65536"/>
                <a:gd name="T18" fmla="*/ 0 60000 65536"/>
                <a:gd name="T19" fmla="*/ 0 60000 65536"/>
                <a:gd name="T20" fmla="*/ 0 60000 65536"/>
                <a:gd name="T21" fmla="*/ 0 w 36"/>
                <a:gd name="T22" fmla="*/ 0 h 12"/>
                <a:gd name="T23" fmla="*/ 36 w 36"/>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 h="12">
                  <a:moveTo>
                    <a:pt x="0" y="6"/>
                  </a:moveTo>
                  <a:lnTo>
                    <a:pt x="24" y="6"/>
                  </a:lnTo>
                  <a:lnTo>
                    <a:pt x="30" y="0"/>
                  </a:lnTo>
                  <a:lnTo>
                    <a:pt x="36" y="0"/>
                  </a:lnTo>
                  <a:lnTo>
                    <a:pt x="36" y="12"/>
                  </a:lnTo>
                  <a:lnTo>
                    <a:pt x="6" y="12"/>
                  </a:lnTo>
                  <a:lnTo>
                    <a:pt x="0" y="6"/>
                  </a:lnTo>
                  <a:close/>
                </a:path>
              </a:pathLst>
            </a:custGeom>
            <a:solidFill>
              <a:srgbClr val="E8D898"/>
            </a:solidFill>
            <a:ln w="9525">
              <a:solidFill>
                <a:srgbClr val="E8D898"/>
              </a:solidFill>
              <a:prstDash val="solid"/>
              <a:round/>
              <a:headEnd/>
              <a:tailEnd/>
            </a:ln>
          </p:spPr>
          <p:txBody>
            <a:bodyPr/>
            <a:lstStyle/>
            <a:p>
              <a:endParaRPr lang="en-US"/>
            </a:p>
          </p:txBody>
        </p:sp>
        <p:sp>
          <p:nvSpPr>
            <p:cNvPr id="3106" name="Freeform 159"/>
            <p:cNvSpPr>
              <a:spLocks/>
            </p:cNvSpPr>
            <p:nvPr/>
          </p:nvSpPr>
          <p:spPr bwMode="auto">
            <a:xfrm>
              <a:off x="2067" y="2958"/>
              <a:ext cx="36" cy="12"/>
            </a:xfrm>
            <a:custGeom>
              <a:avLst/>
              <a:gdLst>
                <a:gd name="T0" fmla="*/ 0 w 36"/>
                <a:gd name="T1" fmla="*/ 6 h 12"/>
                <a:gd name="T2" fmla="*/ 24 w 36"/>
                <a:gd name="T3" fmla="*/ 6 h 12"/>
                <a:gd name="T4" fmla="*/ 30 w 36"/>
                <a:gd name="T5" fmla="*/ 0 h 12"/>
                <a:gd name="T6" fmla="*/ 36 w 36"/>
                <a:gd name="T7" fmla="*/ 0 h 12"/>
                <a:gd name="T8" fmla="*/ 36 w 36"/>
                <a:gd name="T9" fmla="*/ 12 h 12"/>
                <a:gd name="T10" fmla="*/ 6 w 36"/>
                <a:gd name="T11" fmla="*/ 12 h 12"/>
                <a:gd name="T12" fmla="*/ 0 w 36"/>
                <a:gd name="T13" fmla="*/ 6 h 12"/>
                <a:gd name="T14" fmla="*/ 0 w 36"/>
                <a:gd name="T15" fmla="*/ 12 h 12"/>
                <a:gd name="T16" fmla="*/ 0 60000 65536"/>
                <a:gd name="T17" fmla="*/ 0 60000 65536"/>
                <a:gd name="T18" fmla="*/ 0 60000 65536"/>
                <a:gd name="T19" fmla="*/ 0 60000 65536"/>
                <a:gd name="T20" fmla="*/ 0 60000 65536"/>
                <a:gd name="T21" fmla="*/ 0 60000 65536"/>
                <a:gd name="T22" fmla="*/ 0 60000 65536"/>
                <a:gd name="T23" fmla="*/ 0 60000 65536"/>
                <a:gd name="T24" fmla="*/ 0 w 36"/>
                <a:gd name="T25" fmla="*/ 0 h 12"/>
                <a:gd name="T26" fmla="*/ 36 w 36"/>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6" h="12">
                  <a:moveTo>
                    <a:pt x="0" y="6"/>
                  </a:moveTo>
                  <a:lnTo>
                    <a:pt x="24" y="6"/>
                  </a:lnTo>
                  <a:lnTo>
                    <a:pt x="30" y="0"/>
                  </a:lnTo>
                  <a:lnTo>
                    <a:pt x="36" y="0"/>
                  </a:lnTo>
                  <a:lnTo>
                    <a:pt x="36" y="12"/>
                  </a:lnTo>
                  <a:lnTo>
                    <a:pt x="6"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3107" name="Freeform 160"/>
            <p:cNvSpPr>
              <a:spLocks/>
            </p:cNvSpPr>
            <p:nvPr/>
          </p:nvSpPr>
          <p:spPr bwMode="auto">
            <a:xfrm>
              <a:off x="2109" y="2976"/>
              <a:ext cx="42" cy="36"/>
            </a:xfrm>
            <a:custGeom>
              <a:avLst/>
              <a:gdLst>
                <a:gd name="T0" fmla="*/ 18 w 42"/>
                <a:gd name="T1" fmla="*/ 6 h 36"/>
                <a:gd name="T2" fmla="*/ 24 w 42"/>
                <a:gd name="T3" fmla="*/ 6 h 36"/>
                <a:gd name="T4" fmla="*/ 30 w 42"/>
                <a:gd name="T5" fmla="*/ 12 h 36"/>
                <a:gd name="T6" fmla="*/ 42 w 42"/>
                <a:gd name="T7" fmla="*/ 18 h 36"/>
                <a:gd name="T8" fmla="*/ 42 w 42"/>
                <a:gd name="T9" fmla="*/ 30 h 36"/>
                <a:gd name="T10" fmla="*/ 30 w 42"/>
                <a:gd name="T11" fmla="*/ 36 h 36"/>
                <a:gd name="T12" fmla="*/ 18 w 42"/>
                <a:gd name="T13" fmla="*/ 36 h 36"/>
                <a:gd name="T14" fmla="*/ 18 w 42"/>
                <a:gd name="T15" fmla="*/ 24 h 36"/>
                <a:gd name="T16" fmla="*/ 12 w 42"/>
                <a:gd name="T17" fmla="*/ 18 h 36"/>
                <a:gd name="T18" fmla="*/ 6 w 42"/>
                <a:gd name="T19" fmla="*/ 12 h 36"/>
                <a:gd name="T20" fmla="*/ 0 w 42"/>
                <a:gd name="T21" fmla="*/ 6 h 36"/>
                <a:gd name="T22" fmla="*/ 0 w 42"/>
                <a:gd name="T23" fmla="*/ 0 h 36"/>
                <a:gd name="T24" fmla="*/ 6 w 42"/>
                <a:gd name="T25" fmla="*/ 0 h 36"/>
                <a:gd name="T26" fmla="*/ 18 w 42"/>
                <a:gd name="T27" fmla="*/ 6 h 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2"/>
                <a:gd name="T43" fmla="*/ 0 h 36"/>
                <a:gd name="T44" fmla="*/ 42 w 42"/>
                <a:gd name="T45" fmla="*/ 36 h 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2" h="36">
                  <a:moveTo>
                    <a:pt x="18" y="6"/>
                  </a:moveTo>
                  <a:lnTo>
                    <a:pt x="24" y="6"/>
                  </a:lnTo>
                  <a:lnTo>
                    <a:pt x="30" y="12"/>
                  </a:lnTo>
                  <a:lnTo>
                    <a:pt x="42" y="18"/>
                  </a:lnTo>
                  <a:lnTo>
                    <a:pt x="42" y="30"/>
                  </a:lnTo>
                  <a:lnTo>
                    <a:pt x="30" y="36"/>
                  </a:lnTo>
                  <a:lnTo>
                    <a:pt x="18" y="36"/>
                  </a:lnTo>
                  <a:lnTo>
                    <a:pt x="18" y="24"/>
                  </a:lnTo>
                  <a:lnTo>
                    <a:pt x="12" y="18"/>
                  </a:lnTo>
                  <a:lnTo>
                    <a:pt x="6" y="12"/>
                  </a:lnTo>
                  <a:lnTo>
                    <a:pt x="0" y="6"/>
                  </a:lnTo>
                  <a:lnTo>
                    <a:pt x="0" y="0"/>
                  </a:lnTo>
                  <a:lnTo>
                    <a:pt x="6" y="0"/>
                  </a:lnTo>
                  <a:lnTo>
                    <a:pt x="18" y="6"/>
                  </a:lnTo>
                  <a:close/>
                </a:path>
              </a:pathLst>
            </a:custGeom>
            <a:solidFill>
              <a:srgbClr val="E8D898"/>
            </a:solidFill>
            <a:ln w="9525">
              <a:solidFill>
                <a:srgbClr val="E8D898"/>
              </a:solidFill>
              <a:prstDash val="solid"/>
              <a:round/>
              <a:headEnd/>
              <a:tailEnd/>
            </a:ln>
          </p:spPr>
          <p:txBody>
            <a:bodyPr/>
            <a:lstStyle/>
            <a:p>
              <a:endParaRPr lang="en-US"/>
            </a:p>
          </p:txBody>
        </p:sp>
        <p:sp>
          <p:nvSpPr>
            <p:cNvPr id="3108" name="Freeform 161"/>
            <p:cNvSpPr>
              <a:spLocks/>
            </p:cNvSpPr>
            <p:nvPr/>
          </p:nvSpPr>
          <p:spPr bwMode="auto">
            <a:xfrm>
              <a:off x="2109" y="2976"/>
              <a:ext cx="42" cy="36"/>
            </a:xfrm>
            <a:custGeom>
              <a:avLst/>
              <a:gdLst>
                <a:gd name="T0" fmla="*/ 18 w 42"/>
                <a:gd name="T1" fmla="*/ 6 h 36"/>
                <a:gd name="T2" fmla="*/ 24 w 42"/>
                <a:gd name="T3" fmla="*/ 6 h 36"/>
                <a:gd name="T4" fmla="*/ 30 w 42"/>
                <a:gd name="T5" fmla="*/ 12 h 36"/>
                <a:gd name="T6" fmla="*/ 42 w 42"/>
                <a:gd name="T7" fmla="*/ 18 h 36"/>
                <a:gd name="T8" fmla="*/ 42 w 42"/>
                <a:gd name="T9" fmla="*/ 30 h 36"/>
                <a:gd name="T10" fmla="*/ 30 w 42"/>
                <a:gd name="T11" fmla="*/ 36 h 36"/>
                <a:gd name="T12" fmla="*/ 18 w 42"/>
                <a:gd name="T13" fmla="*/ 36 h 36"/>
                <a:gd name="T14" fmla="*/ 18 w 42"/>
                <a:gd name="T15" fmla="*/ 24 h 36"/>
                <a:gd name="T16" fmla="*/ 12 w 42"/>
                <a:gd name="T17" fmla="*/ 18 h 36"/>
                <a:gd name="T18" fmla="*/ 6 w 42"/>
                <a:gd name="T19" fmla="*/ 12 h 36"/>
                <a:gd name="T20" fmla="*/ 0 w 42"/>
                <a:gd name="T21" fmla="*/ 6 h 36"/>
                <a:gd name="T22" fmla="*/ 0 w 42"/>
                <a:gd name="T23" fmla="*/ 0 h 36"/>
                <a:gd name="T24" fmla="*/ 6 w 42"/>
                <a:gd name="T25" fmla="*/ 0 h 36"/>
                <a:gd name="T26" fmla="*/ 18 w 42"/>
                <a:gd name="T27" fmla="*/ 6 h 36"/>
                <a:gd name="T28" fmla="*/ 18 w 42"/>
                <a:gd name="T29" fmla="*/ 12 h 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
                <a:gd name="T46" fmla="*/ 0 h 36"/>
                <a:gd name="T47" fmla="*/ 42 w 42"/>
                <a:gd name="T48" fmla="*/ 36 h 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 h="36">
                  <a:moveTo>
                    <a:pt x="18" y="6"/>
                  </a:moveTo>
                  <a:lnTo>
                    <a:pt x="24" y="6"/>
                  </a:lnTo>
                  <a:lnTo>
                    <a:pt x="30" y="12"/>
                  </a:lnTo>
                  <a:lnTo>
                    <a:pt x="42" y="18"/>
                  </a:lnTo>
                  <a:lnTo>
                    <a:pt x="42" y="30"/>
                  </a:lnTo>
                  <a:lnTo>
                    <a:pt x="30" y="36"/>
                  </a:lnTo>
                  <a:lnTo>
                    <a:pt x="18" y="36"/>
                  </a:lnTo>
                  <a:lnTo>
                    <a:pt x="18" y="24"/>
                  </a:lnTo>
                  <a:lnTo>
                    <a:pt x="12" y="18"/>
                  </a:lnTo>
                  <a:lnTo>
                    <a:pt x="6" y="12"/>
                  </a:lnTo>
                  <a:lnTo>
                    <a:pt x="0" y="6"/>
                  </a:lnTo>
                  <a:lnTo>
                    <a:pt x="0" y="0"/>
                  </a:lnTo>
                  <a:lnTo>
                    <a:pt x="6" y="0"/>
                  </a:lnTo>
                  <a:lnTo>
                    <a:pt x="18" y="6"/>
                  </a:lnTo>
                  <a:lnTo>
                    <a:pt x="18" y="12"/>
                  </a:lnTo>
                </a:path>
              </a:pathLst>
            </a:custGeom>
            <a:noFill/>
            <a:ln w="9525">
              <a:solidFill>
                <a:srgbClr val="000000"/>
              </a:solidFill>
              <a:prstDash val="solid"/>
              <a:round/>
              <a:headEnd/>
              <a:tailEnd/>
            </a:ln>
          </p:spPr>
          <p:txBody>
            <a:bodyPr/>
            <a:lstStyle/>
            <a:p>
              <a:endParaRPr lang="en-US"/>
            </a:p>
          </p:txBody>
        </p:sp>
        <p:sp>
          <p:nvSpPr>
            <p:cNvPr id="3109" name="Freeform 162"/>
            <p:cNvSpPr>
              <a:spLocks/>
            </p:cNvSpPr>
            <p:nvPr/>
          </p:nvSpPr>
          <p:spPr bwMode="auto">
            <a:xfrm>
              <a:off x="2157" y="3048"/>
              <a:ext cx="78" cy="108"/>
            </a:xfrm>
            <a:custGeom>
              <a:avLst/>
              <a:gdLst>
                <a:gd name="T0" fmla="*/ 6 w 78"/>
                <a:gd name="T1" fmla="*/ 0 h 108"/>
                <a:gd name="T2" fmla="*/ 12 w 78"/>
                <a:gd name="T3" fmla="*/ 0 h 108"/>
                <a:gd name="T4" fmla="*/ 18 w 78"/>
                <a:gd name="T5" fmla="*/ 6 h 108"/>
                <a:gd name="T6" fmla="*/ 30 w 78"/>
                <a:gd name="T7" fmla="*/ 6 h 108"/>
                <a:gd name="T8" fmla="*/ 36 w 78"/>
                <a:gd name="T9" fmla="*/ 12 h 108"/>
                <a:gd name="T10" fmla="*/ 48 w 78"/>
                <a:gd name="T11" fmla="*/ 12 h 108"/>
                <a:gd name="T12" fmla="*/ 48 w 78"/>
                <a:gd name="T13" fmla="*/ 18 h 108"/>
                <a:gd name="T14" fmla="*/ 54 w 78"/>
                <a:gd name="T15" fmla="*/ 24 h 108"/>
                <a:gd name="T16" fmla="*/ 54 w 78"/>
                <a:gd name="T17" fmla="*/ 30 h 108"/>
                <a:gd name="T18" fmla="*/ 60 w 78"/>
                <a:gd name="T19" fmla="*/ 36 h 108"/>
                <a:gd name="T20" fmla="*/ 66 w 78"/>
                <a:gd name="T21" fmla="*/ 42 h 108"/>
                <a:gd name="T22" fmla="*/ 72 w 78"/>
                <a:gd name="T23" fmla="*/ 48 h 108"/>
                <a:gd name="T24" fmla="*/ 78 w 78"/>
                <a:gd name="T25" fmla="*/ 60 h 108"/>
                <a:gd name="T26" fmla="*/ 72 w 78"/>
                <a:gd name="T27" fmla="*/ 72 h 108"/>
                <a:gd name="T28" fmla="*/ 54 w 78"/>
                <a:gd name="T29" fmla="*/ 72 h 108"/>
                <a:gd name="T30" fmla="*/ 42 w 78"/>
                <a:gd name="T31" fmla="*/ 78 h 108"/>
                <a:gd name="T32" fmla="*/ 36 w 78"/>
                <a:gd name="T33" fmla="*/ 84 h 108"/>
                <a:gd name="T34" fmla="*/ 30 w 78"/>
                <a:gd name="T35" fmla="*/ 96 h 108"/>
                <a:gd name="T36" fmla="*/ 30 w 78"/>
                <a:gd name="T37" fmla="*/ 102 h 108"/>
                <a:gd name="T38" fmla="*/ 24 w 78"/>
                <a:gd name="T39" fmla="*/ 108 h 108"/>
                <a:gd name="T40" fmla="*/ 12 w 78"/>
                <a:gd name="T41" fmla="*/ 102 h 108"/>
                <a:gd name="T42" fmla="*/ 6 w 78"/>
                <a:gd name="T43" fmla="*/ 90 h 108"/>
                <a:gd name="T44" fmla="*/ 6 w 78"/>
                <a:gd name="T45" fmla="*/ 60 h 108"/>
                <a:gd name="T46" fmla="*/ 0 w 78"/>
                <a:gd name="T47" fmla="*/ 48 h 108"/>
                <a:gd name="T48" fmla="*/ 0 w 78"/>
                <a:gd name="T49" fmla="*/ 36 h 108"/>
                <a:gd name="T50" fmla="*/ 6 w 78"/>
                <a:gd name="T51" fmla="*/ 18 h 108"/>
                <a:gd name="T52" fmla="*/ 6 w 78"/>
                <a:gd name="T53" fmla="*/ 0 h 10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78"/>
                <a:gd name="T82" fmla="*/ 0 h 108"/>
                <a:gd name="T83" fmla="*/ 78 w 78"/>
                <a:gd name="T84" fmla="*/ 108 h 10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78" h="108">
                  <a:moveTo>
                    <a:pt x="6" y="0"/>
                  </a:moveTo>
                  <a:lnTo>
                    <a:pt x="12" y="0"/>
                  </a:lnTo>
                  <a:lnTo>
                    <a:pt x="18" y="6"/>
                  </a:lnTo>
                  <a:lnTo>
                    <a:pt x="30" y="6"/>
                  </a:lnTo>
                  <a:lnTo>
                    <a:pt x="36" y="12"/>
                  </a:lnTo>
                  <a:lnTo>
                    <a:pt x="48" y="12"/>
                  </a:lnTo>
                  <a:lnTo>
                    <a:pt x="48" y="18"/>
                  </a:lnTo>
                  <a:lnTo>
                    <a:pt x="54" y="24"/>
                  </a:lnTo>
                  <a:lnTo>
                    <a:pt x="54" y="30"/>
                  </a:lnTo>
                  <a:lnTo>
                    <a:pt x="60" y="36"/>
                  </a:lnTo>
                  <a:lnTo>
                    <a:pt x="66" y="42"/>
                  </a:lnTo>
                  <a:lnTo>
                    <a:pt x="72" y="48"/>
                  </a:lnTo>
                  <a:lnTo>
                    <a:pt x="78" y="60"/>
                  </a:lnTo>
                  <a:lnTo>
                    <a:pt x="72" y="72"/>
                  </a:lnTo>
                  <a:lnTo>
                    <a:pt x="54" y="72"/>
                  </a:lnTo>
                  <a:lnTo>
                    <a:pt x="42" y="78"/>
                  </a:lnTo>
                  <a:lnTo>
                    <a:pt x="36" y="84"/>
                  </a:lnTo>
                  <a:lnTo>
                    <a:pt x="30" y="96"/>
                  </a:lnTo>
                  <a:lnTo>
                    <a:pt x="30" y="102"/>
                  </a:lnTo>
                  <a:lnTo>
                    <a:pt x="24" y="108"/>
                  </a:lnTo>
                  <a:lnTo>
                    <a:pt x="12" y="102"/>
                  </a:lnTo>
                  <a:lnTo>
                    <a:pt x="6" y="90"/>
                  </a:lnTo>
                  <a:lnTo>
                    <a:pt x="6" y="60"/>
                  </a:lnTo>
                  <a:lnTo>
                    <a:pt x="0" y="48"/>
                  </a:lnTo>
                  <a:lnTo>
                    <a:pt x="0" y="36"/>
                  </a:lnTo>
                  <a:lnTo>
                    <a:pt x="6" y="18"/>
                  </a:lnTo>
                  <a:lnTo>
                    <a:pt x="6" y="0"/>
                  </a:lnTo>
                  <a:close/>
                </a:path>
              </a:pathLst>
            </a:custGeom>
            <a:solidFill>
              <a:srgbClr val="E8D898"/>
            </a:solidFill>
            <a:ln w="9525">
              <a:solidFill>
                <a:srgbClr val="E8D898"/>
              </a:solidFill>
              <a:prstDash val="solid"/>
              <a:round/>
              <a:headEnd/>
              <a:tailEnd/>
            </a:ln>
          </p:spPr>
          <p:txBody>
            <a:bodyPr/>
            <a:lstStyle/>
            <a:p>
              <a:endParaRPr lang="en-US"/>
            </a:p>
          </p:txBody>
        </p:sp>
        <p:sp>
          <p:nvSpPr>
            <p:cNvPr id="3110" name="Freeform 163"/>
            <p:cNvSpPr>
              <a:spLocks/>
            </p:cNvSpPr>
            <p:nvPr/>
          </p:nvSpPr>
          <p:spPr bwMode="auto">
            <a:xfrm>
              <a:off x="2157" y="3048"/>
              <a:ext cx="78" cy="108"/>
            </a:xfrm>
            <a:custGeom>
              <a:avLst/>
              <a:gdLst>
                <a:gd name="T0" fmla="*/ 6 w 78"/>
                <a:gd name="T1" fmla="*/ 0 h 108"/>
                <a:gd name="T2" fmla="*/ 12 w 78"/>
                <a:gd name="T3" fmla="*/ 0 h 108"/>
                <a:gd name="T4" fmla="*/ 18 w 78"/>
                <a:gd name="T5" fmla="*/ 6 h 108"/>
                <a:gd name="T6" fmla="*/ 30 w 78"/>
                <a:gd name="T7" fmla="*/ 6 h 108"/>
                <a:gd name="T8" fmla="*/ 36 w 78"/>
                <a:gd name="T9" fmla="*/ 12 h 108"/>
                <a:gd name="T10" fmla="*/ 48 w 78"/>
                <a:gd name="T11" fmla="*/ 12 h 108"/>
                <a:gd name="T12" fmla="*/ 48 w 78"/>
                <a:gd name="T13" fmla="*/ 18 h 108"/>
                <a:gd name="T14" fmla="*/ 54 w 78"/>
                <a:gd name="T15" fmla="*/ 24 h 108"/>
                <a:gd name="T16" fmla="*/ 54 w 78"/>
                <a:gd name="T17" fmla="*/ 30 h 108"/>
                <a:gd name="T18" fmla="*/ 60 w 78"/>
                <a:gd name="T19" fmla="*/ 36 h 108"/>
                <a:gd name="T20" fmla="*/ 66 w 78"/>
                <a:gd name="T21" fmla="*/ 42 h 108"/>
                <a:gd name="T22" fmla="*/ 72 w 78"/>
                <a:gd name="T23" fmla="*/ 48 h 108"/>
                <a:gd name="T24" fmla="*/ 78 w 78"/>
                <a:gd name="T25" fmla="*/ 60 h 108"/>
                <a:gd name="T26" fmla="*/ 72 w 78"/>
                <a:gd name="T27" fmla="*/ 72 h 108"/>
                <a:gd name="T28" fmla="*/ 54 w 78"/>
                <a:gd name="T29" fmla="*/ 72 h 108"/>
                <a:gd name="T30" fmla="*/ 42 w 78"/>
                <a:gd name="T31" fmla="*/ 78 h 108"/>
                <a:gd name="T32" fmla="*/ 36 w 78"/>
                <a:gd name="T33" fmla="*/ 84 h 108"/>
                <a:gd name="T34" fmla="*/ 30 w 78"/>
                <a:gd name="T35" fmla="*/ 96 h 108"/>
                <a:gd name="T36" fmla="*/ 30 w 78"/>
                <a:gd name="T37" fmla="*/ 102 h 108"/>
                <a:gd name="T38" fmla="*/ 24 w 78"/>
                <a:gd name="T39" fmla="*/ 108 h 108"/>
                <a:gd name="T40" fmla="*/ 12 w 78"/>
                <a:gd name="T41" fmla="*/ 102 h 108"/>
                <a:gd name="T42" fmla="*/ 6 w 78"/>
                <a:gd name="T43" fmla="*/ 90 h 108"/>
                <a:gd name="T44" fmla="*/ 6 w 78"/>
                <a:gd name="T45" fmla="*/ 60 h 108"/>
                <a:gd name="T46" fmla="*/ 0 w 78"/>
                <a:gd name="T47" fmla="*/ 48 h 108"/>
                <a:gd name="T48" fmla="*/ 0 w 78"/>
                <a:gd name="T49" fmla="*/ 36 h 108"/>
                <a:gd name="T50" fmla="*/ 6 w 78"/>
                <a:gd name="T51" fmla="*/ 18 h 108"/>
                <a:gd name="T52" fmla="*/ 6 w 78"/>
                <a:gd name="T53" fmla="*/ 0 h 108"/>
                <a:gd name="T54" fmla="*/ 6 w 78"/>
                <a:gd name="T55" fmla="*/ 6 h 10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8"/>
                <a:gd name="T85" fmla="*/ 0 h 108"/>
                <a:gd name="T86" fmla="*/ 78 w 78"/>
                <a:gd name="T87" fmla="*/ 108 h 10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8" h="108">
                  <a:moveTo>
                    <a:pt x="6" y="0"/>
                  </a:moveTo>
                  <a:lnTo>
                    <a:pt x="12" y="0"/>
                  </a:lnTo>
                  <a:lnTo>
                    <a:pt x="18" y="6"/>
                  </a:lnTo>
                  <a:lnTo>
                    <a:pt x="30" y="6"/>
                  </a:lnTo>
                  <a:lnTo>
                    <a:pt x="36" y="12"/>
                  </a:lnTo>
                  <a:lnTo>
                    <a:pt x="48" y="12"/>
                  </a:lnTo>
                  <a:lnTo>
                    <a:pt x="48" y="18"/>
                  </a:lnTo>
                  <a:lnTo>
                    <a:pt x="54" y="24"/>
                  </a:lnTo>
                  <a:lnTo>
                    <a:pt x="54" y="30"/>
                  </a:lnTo>
                  <a:lnTo>
                    <a:pt x="60" y="36"/>
                  </a:lnTo>
                  <a:lnTo>
                    <a:pt x="66" y="42"/>
                  </a:lnTo>
                  <a:lnTo>
                    <a:pt x="72" y="48"/>
                  </a:lnTo>
                  <a:lnTo>
                    <a:pt x="78" y="60"/>
                  </a:lnTo>
                  <a:lnTo>
                    <a:pt x="72" y="72"/>
                  </a:lnTo>
                  <a:lnTo>
                    <a:pt x="54" y="72"/>
                  </a:lnTo>
                  <a:lnTo>
                    <a:pt x="42" y="78"/>
                  </a:lnTo>
                  <a:lnTo>
                    <a:pt x="36" y="84"/>
                  </a:lnTo>
                  <a:lnTo>
                    <a:pt x="30" y="96"/>
                  </a:lnTo>
                  <a:lnTo>
                    <a:pt x="30" y="102"/>
                  </a:lnTo>
                  <a:lnTo>
                    <a:pt x="24" y="108"/>
                  </a:lnTo>
                  <a:lnTo>
                    <a:pt x="12" y="102"/>
                  </a:lnTo>
                  <a:lnTo>
                    <a:pt x="6" y="90"/>
                  </a:lnTo>
                  <a:lnTo>
                    <a:pt x="6" y="60"/>
                  </a:lnTo>
                  <a:lnTo>
                    <a:pt x="0" y="48"/>
                  </a:lnTo>
                  <a:lnTo>
                    <a:pt x="0" y="36"/>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3111" name="Freeform 164"/>
            <p:cNvSpPr>
              <a:spLocks/>
            </p:cNvSpPr>
            <p:nvPr/>
          </p:nvSpPr>
          <p:spPr bwMode="auto">
            <a:xfrm>
              <a:off x="2085" y="2982"/>
              <a:ext cx="12" cy="18"/>
            </a:xfrm>
            <a:custGeom>
              <a:avLst/>
              <a:gdLst>
                <a:gd name="T0" fmla="*/ 0 w 12"/>
                <a:gd name="T1" fmla="*/ 6 h 18"/>
                <a:gd name="T2" fmla="*/ 0 w 12"/>
                <a:gd name="T3" fmla="*/ 0 h 18"/>
                <a:gd name="T4" fmla="*/ 6 w 12"/>
                <a:gd name="T5" fmla="*/ 0 h 18"/>
                <a:gd name="T6" fmla="*/ 12 w 12"/>
                <a:gd name="T7" fmla="*/ 6 h 18"/>
                <a:gd name="T8" fmla="*/ 12 w 12"/>
                <a:gd name="T9" fmla="*/ 18 h 18"/>
                <a:gd name="T10" fmla="*/ 6 w 12"/>
                <a:gd name="T11" fmla="*/ 18 h 18"/>
                <a:gd name="T12" fmla="*/ 6 w 12"/>
                <a:gd name="T13" fmla="*/ 12 h 18"/>
                <a:gd name="T14" fmla="*/ 0 w 12"/>
                <a:gd name="T15" fmla="*/ 6 h 18"/>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8"/>
                <a:gd name="T26" fmla="*/ 12 w 12"/>
                <a:gd name="T27" fmla="*/ 18 h 1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8">
                  <a:moveTo>
                    <a:pt x="0" y="6"/>
                  </a:moveTo>
                  <a:lnTo>
                    <a:pt x="0" y="0"/>
                  </a:lnTo>
                  <a:lnTo>
                    <a:pt x="6" y="0"/>
                  </a:lnTo>
                  <a:lnTo>
                    <a:pt x="12" y="6"/>
                  </a:lnTo>
                  <a:lnTo>
                    <a:pt x="12" y="18"/>
                  </a:lnTo>
                  <a:lnTo>
                    <a:pt x="6" y="18"/>
                  </a:lnTo>
                  <a:lnTo>
                    <a:pt x="6" y="12"/>
                  </a:lnTo>
                  <a:lnTo>
                    <a:pt x="0" y="6"/>
                  </a:lnTo>
                  <a:close/>
                </a:path>
              </a:pathLst>
            </a:custGeom>
            <a:solidFill>
              <a:srgbClr val="E8D898"/>
            </a:solidFill>
            <a:ln w="9525">
              <a:solidFill>
                <a:srgbClr val="E8D898"/>
              </a:solidFill>
              <a:prstDash val="solid"/>
              <a:round/>
              <a:headEnd/>
              <a:tailEnd/>
            </a:ln>
          </p:spPr>
          <p:txBody>
            <a:bodyPr/>
            <a:lstStyle/>
            <a:p>
              <a:endParaRPr lang="en-US"/>
            </a:p>
          </p:txBody>
        </p:sp>
        <p:sp>
          <p:nvSpPr>
            <p:cNvPr id="3112" name="Freeform 165"/>
            <p:cNvSpPr>
              <a:spLocks/>
            </p:cNvSpPr>
            <p:nvPr/>
          </p:nvSpPr>
          <p:spPr bwMode="auto">
            <a:xfrm>
              <a:off x="2085" y="2982"/>
              <a:ext cx="12" cy="18"/>
            </a:xfrm>
            <a:custGeom>
              <a:avLst/>
              <a:gdLst>
                <a:gd name="T0" fmla="*/ 0 w 12"/>
                <a:gd name="T1" fmla="*/ 6 h 18"/>
                <a:gd name="T2" fmla="*/ 0 w 12"/>
                <a:gd name="T3" fmla="*/ 0 h 18"/>
                <a:gd name="T4" fmla="*/ 6 w 12"/>
                <a:gd name="T5" fmla="*/ 0 h 18"/>
                <a:gd name="T6" fmla="*/ 12 w 12"/>
                <a:gd name="T7" fmla="*/ 6 h 18"/>
                <a:gd name="T8" fmla="*/ 12 w 12"/>
                <a:gd name="T9" fmla="*/ 18 h 18"/>
                <a:gd name="T10" fmla="*/ 6 w 12"/>
                <a:gd name="T11" fmla="*/ 18 h 18"/>
                <a:gd name="T12" fmla="*/ 6 w 12"/>
                <a:gd name="T13" fmla="*/ 12 h 18"/>
                <a:gd name="T14" fmla="*/ 0 w 12"/>
                <a:gd name="T15" fmla="*/ 6 h 18"/>
                <a:gd name="T16" fmla="*/ 0 w 12"/>
                <a:gd name="T17" fmla="*/ 12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8"/>
                <a:gd name="T29" fmla="*/ 12 w 12"/>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8">
                  <a:moveTo>
                    <a:pt x="0" y="6"/>
                  </a:moveTo>
                  <a:lnTo>
                    <a:pt x="0" y="0"/>
                  </a:lnTo>
                  <a:lnTo>
                    <a:pt x="6" y="0"/>
                  </a:lnTo>
                  <a:lnTo>
                    <a:pt x="12" y="6"/>
                  </a:lnTo>
                  <a:lnTo>
                    <a:pt x="12" y="18"/>
                  </a:lnTo>
                  <a:lnTo>
                    <a:pt x="6" y="18"/>
                  </a:lnTo>
                  <a:lnTo>
                    <a:pt x="6"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3113" name="Freeform 166"/>
            <p:cNvSpPr>
              <a:spLocks/>
            </p:cNvSpPr>
            <p:nvPr/>
          </p:nvSpPr>
          <p:spPr bwMode="auto">
            <a:xfrm>
              <a:off x="1713" y="1236"/>
              <a:ext cx="366" cy="594"/>
            </a:xfrm>
            <a:custGeom>
              <a:avLst/>
              <a:gdLst>
                <a:gd name="T0" fmla="*/ 168 w 366"/>
                <a:gd name="T1" fmla="*/ 564 h 594"/>
                <a:gd name="T2" fmla="*/ 0 w 366"/>
                <a:gd name="T3" fmla="*/ 528 h 594"/>
                <a:gd name="T4" fmla="*/ 42 w 366"/>
                <a:gd name="T5" fmla="*/ 366 h 594"/>
                <a:gd name="T6" fmla="*/ 30 w 366"/>
                <a:gd name="T7" fmla="*/ 348 h 594"/>
                <a:gd name="T8" fmla="*/ 90 w 366"/>
                <a:gd name="T9" fmla="*/ 264 h 594"/>
                <a:gd name="T10" fmla="*/ 72 w 366"/>
                <a:gd name="T11" fmla="*/ 228 h 594"/>
                <a:gd name="T12" fmla="*/ 114 w 366"/>
                <a:gd name="T13" fmla="*/ 0 h 594"/>
                <a:gd name="T14" fmla="*/ 168 w 366"/>
                <a:gd name="T15" fmla="*/ 12 h 594"/>
                <a:gd name="T16" fmla="*/ 150 w 366"/>
                <a:gd name="T17" fmla="*/ 90 h 594"/>
                <a:gd name="T18" fmla="*/ 162 w 366"/>
                <a:gd name="T19" fmla="*/ 120 h 594"/>
                <a:gd name="T20" fmla="*/ 156 w 366"/>
                <a:gd name="T21" fmla="*/ 132 h 594"/>
                <a:gd name="T22" fmla="*/ 174 w 366"/>
                <a:gd name="T23" fmla="*/ 150 h 594"/>
                <a:gd name="T24" fmla="*/ 198 w 366"/>
                <a:gd name="T25" fmla="*/ 198 h 594"/>
                <a:gd name="T26" fmla="*/ 222 w 366"/>
                <a:gd name="T27" fmla="*/ 210 h 594"/>
                <a:gd name="T28" fmla="*/ 192 w 366"/>
                <a:gd name="T29" fmla="*/ 288 h 594"/>
                <a:gd name="T30" fmla="*/ 204 w 366"/>
                <a:gd name="T31" fmla="*/ 300 h 594"/>
                <a:gd name="T32" fmla="*/ 222 w 366"/>
                <a:gd name="T33" fmla="*/ 282 h 594"/>
                <a:gd name="T34" fmla="*/ 234 w 366"/>
                <a:gd name="T35" fmla="*/ 294 h 594"/>
                <a:gd name="T36" fmla="*/ 240 w 366"/>
                <a:gd name="T37" fmla="*/ 354 h 594"/>
                <a:gd name="T38" fmla="*/ 258 w 366"/>
                <a:gd name="T39" fmla="*/ 366 h 594"/>
                <a:gd name="T40" fmla="*/ 264 w 366"/>
                <a:gd name="T41" fmla="*/ 396 h 594"/>
                <a:gd name="T42" fmla="*/ 276 w 366"/>
                <a:gd name="T43" fmla="*/ 390 h 594"/>
                <a:gd name="T44" fmla="*/ 294 w 366"/>
                <a:gd name="T45" fmla="*/ 396 h 594"/>
                <a:gd name="T46" fmla="*/ 300 w 366"/>
                <a:gd name="T47" fmla="*/ 384 h 594"/>
                <a:gd name="T48" fmla="*/ 342 w 366"/>
                <a:gd name="T49" fmla="*/ 396 h 594"/>
                <a:gd name="T50" fmla="*/ 354 w 366"/>
                <a:gd name="T51" fmla="*/ 378 h 594"/>
                <a:gd name="T52" fmla="*/ 366 w 366"/>
                <a:gd name="T53" fmla="*/ 402 h 594"/>
                <a:gd name="T54" fmla="*/ 336 w 366"/>
                <a:gd name="T55" fmla="*/ 594 h 594"/>
                <a:gd name="T56" fmla="*/ 222 w 366"/>
                <a:gd name="T57" fmla="*/ 576 h 594"/>
                <a:gd name="T58" fmla="*/ 168 w 366"/>
                <a:gd name="T59" fmla="*/ 564 h 59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66"/>
                <a:gd name="T91" fmla="*/ 0 h 594"/>
                <a:gd name="T92" fmla="*/ 366 w 366"/>
                <a:gd name="T93" fmla="*/ 594 h 59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66" h="594">
                  <a:moveTo>
                    <a:pt x="168" y="564"/>
                  </a:moveTo>
                  <a:lnTo>
                    <a:pt x="0" y="528"/>
                  </a:lnTo>
                  <a:lnTo>
                    <a:pt x="42" y="366"/>
                  </a:lnTo>
                  <a:lnTo>
                    <a:pt x="30" y="348"/>
                  </a:lnTo>
                  <a:lnTo>
                    <a:pt x="90" y="264"/>
                  </a:lnTo>
                  <a:lnTo>
                    <a:pt x="72" y="228"/>
                  </a:lnTo>
                  <a:lnTo>
                    <a:pt x="114" y="0"/>
                  </a:lnTo>
                  <a:lnTo>
                    <a:pt x="168" y="12"/>
                  </a:lnTo>
                  <a:lnTo>
                    <a:pt x="150" y="90"/>
                  </a:lnTo>
                  <a:lnTo>
                    <a:pt x="162" y="120"/>
                  </a:lnTo>
                  <a:lnTo>
                    <a:pt x="156" y="132"/>
                  </a:lnTo>
                  <a:lnTo>
                    <a:pt x="174" y="150"/>
                  </a:lnTo>
                  <a:lnTo>
                    <a:pt x="198" y="198"/>
                  </a:lnTo>
                  <a:lnTo>
                    <a:pt x="222" y="210"/>
                  </a:lnTo>
                  <a:lnTo>
                    <a:pt x="192" y="288"/>
                  </a:lnTo>
                  <a:lnTo>
                    <a:pt x="204" y="300"/>
                  </a:lnTo>
                  <a:lnTo>
                    <a:pt x="222" y="282"/>
                  </a:lnTo>
                  <a:lnTo>
                    <a:pt x="234" y="294"/>
                  </a:lnTo>
                  <a:lnTo>
                    <a:pt x="240" y="354"/>
                  </a:lnTo>
                  <a:lnTo>
                    <a:pt x="258" y="366"/>
                  </a:lnTo>
                  <a:lnTo>
                    <a:pt x="264" y="396"/>
                  </a:lnTo>
                  <a:lnTo>
                    <a:pt x="276" y="390"/>
                  </a:lnTo>
                  <a:lnTo>
                    <a:pt x="294" y="396"/>
                  </a:lnTo>
                  <a:lnTo>
                    <a:pt x="300" y="384"/>
                  </a:lnTo>
                  <a:lnTo>
                    <a:pt x="342" y="396"/>
                  </a:lnTo>
                  <a:lnTo>
                    <a:pt x="354" y="378"/>
                  </a:lnTo>
                  <a:lnTo>
                    <a:pt x="366" y="402"/>
                  </a:lnTo>
                  <a:lnTo>
                    <a:pt x="336" y="594"/>
                  </a:lnTo>
                  <a:lnTo>
                    <a:pt x="222" y="576"/>
                  </a:lnTo>
                  <a:lnTo>
                    <a:pt x="168" y="564"/>
                  </a:lnTo>
                  <a:close/>
                </a:path>
              </a:pathLst>
            </a:custGeom>
            <a:solidFill>
              <a:srgbClr val="E8D898"/>
            </a:solidFill>
            <a:ln w="9525">
              <a:solidFill>
                <a:srgbClr val="E8D898"/>
              </a:solidFill>
              <a:prstDash val="solid"/>
              <a:round/>
              <a:headEnd/>
              <a:tailEnd/>
            </a:ln>
          </p:spPr>
          <p:txBody>
            <a:bodyPr/>
            <a:lstStyle/>
            <a:p>
              <a:endParaRPr lang="en-US"/>
            </a:p>
          </p:txBody>
        </p:sp>
        <p:sp>
          <p:nvSpPr>
            <p:cNvPr id="3114" name="Freeform 167"/>
            <p:cNvSpPr>
              <a:spLocks/>
            </p:cNvSpPr>
            <p:nvPr/>
          </p:nvSpPr>
          <p:spPr bwMode="auto">
            <a:xfrm>
              <a:off x="1713" y="1236"/>
              <a:ext cx="366" cy="594"/>
            </a:xfrm>
            <a:custGeom>
              <a:avLst/>
              <a:gdLst>
                <a:gd name="T0" fmla="*/ 168 w 366"/>
                <a:gd name="T1" fmla="*/ 564 h 594"/>
                <a:gd name="T2" fmla="*/ 0 w 366"/>
                <a:gd name="T3" fmla="*/ 528 h 594"/>
                <a:gd name="T4" fmla="*/ 42 w 366"/>
                <a:gd name="T5" fmla="*/ 366 h 594"/>
                <a:gd name="T6" fmla="*/ 30 w 366"/>
                <a:gd name="T7" fmla="*/ 348 h 594"/>
                <a:gd name="T8" fmla="*/ 90 w 366"/>
                <a:gd name="T9" fmla="*/ 264 h 594"/>
                <a:gd name="T10" fmla="*/ 72 w 366"/>
                <a:gd name="T11" fmla="*/ 228 h 594"/>
                <a:gd name="T12" fmla="*/ 114 w 366"/>
                <a:gd name="T13" fmla="*/ 0 h 594"/>
                <a:gd name="T14" fmla="*/ 168 w 366"/>
                <a:gd name="T15" fmla="*/ 12 h 594"/>
                <a:gd name="T16" fmla="*/ 150 w 366"/>
                <a:gd name="T17" fmla="*/ 90 h 594"/>
                <a:gd name="T18" fmla="*/ 162 w 366"/>
                <a:gd name="T19" fmla="*/ 120 h 594"/>
                <a:gd name="T20" fmla="*/ 156 w 366"/>
                <a:gd name="T21" fmla="*/ 132 h 594"/>
                <a:gd name="T22" fmla="*/ 174 w 366"/>
                <a:gd name="T23" fmla="*/ 150 h 594"/>
                <a:gd name="T24" fmla="*/ 198 w 366"/>
                <a:gd name="T25" fmla="*/ 198 h 594"/>
                <a:gd name="T26" fmla="*/ 222 w 366"/>
                <a:gd name="T27" fmla="*/ 210 h 594"/>
                <a:gd name="T28" fmla="*/ 192 w 366"/>
                <a:gd name="T29" fmla="*/ 288 h 594"/>
                <a:gd name="T30" fmla="*/ 204 w 366"/>
                <a:gd name="T31" fmla="*/ 300 h 594"/>
                <a:gd name="T32" fmla="*/ 222 w 366"/>
                <a:gd name="T33" fmla="*/ 282 h 594"/>
                <a:gd name="T34" fmla="*/ 234 w 366"/>
                <a:gd name="T35" fmla="*/ 294 h 594"/>
                <a:gd name="T36" fmla="*/ 240 w 366"/>
                <a:gd name="T37" fmla="*/ 354 h 594"/>
                <a:gd name="T38" fmla="*/ 258 w 366"/>
                <a:gd name="T39" fmla="*/ 366 h 594"/>
                <a:gd name="T40" fmla="*/ 264 w 366"/>
                <a:gd name="T41" fmla="*/ 396 h 594"/>
                <a:gd name="T42" fmla="*/ 276 w 366"/>
                <a:gd name="T43" fmla="*/ 390 h 594"/>
                <a:gd name="T44" fmla="*/ 294 w 366"/>
                <a:gd name="T45" fmla="*/ 396 h 594"/>
                <a:gd name="T46" fmla="*/ 300 w 366"/>
                <a:gd name="T47" fmla="*/ 384 h 594"/>
                <a:gd name="T48" fmla="*/ 342 w 366"/>
                <a:gd name="T49" fmla="*/ 396 h 594"/>
                <a:gd name="T50" fmla="*/ 354 w 366"/>
                <a:gd name="T51" fmla="*/ 378 h 594"/>
                <a:gd name="T52" fmla="*/ 366 w 366"/>
                <a:gd name="T53" fmla="*/ 402 h 594"/>
                <a:gd name="T54" fmla="*/ 336 w 366"/>
                <a:gd name="T55" fmla="*/ 594 h 594"/>
                <a:gd name="T56" fmla="*/ 222 w 366"/>
                <a:gd name="T57" fmla="*/ 576 h 594"/>
                <a:gd name="T58" fmla="*/ 168 w 366"/>
                <a:gd name="T59" fmla="*/ 564 h 594"/>
                <a:gd name="T60" fmla="*/ 168 w 366"/>
                <a:gd name="T61" fmla="*/ 570 h 59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66"/>
                <a:gd name="T94" fmla="*/ 0 h 594"/>
                <a:gd name="T95" fmla="*/ 366 w 366"/>
                <a:gd name="T96" fmla="*/ 594 h 59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66" h="594">
                  <a:moveTo>
                    <a:pt x="168" y="564"/>
                  </a:moveTo>
                  <a:lnTo>
                    <a:pt x="0" y="528"/>
                  </a:lnTo>
                  <a:lnTo>
                    <a:pt x="42" y="366"/>
                  </a:lnTo>
                  <a:lnTo>
                    <a:pt x="30" y="348"/>
                  </a:lnTo>
                  <a:lnTo>
                    <a:pt x="90" y="264"/>
                  </a:lnTo>
                  <a:lnTo>
                    <a:pt x="72" y="228"/>
                  </a:lnTo>
                  <a:lnTo>
                    <a:pt x="114" y="0"/>
                  </a:lnTo>
                  <a:lnTo>
                    <a:pt x="168" y="12"/>
                  </a:lnTo>
                  <a:lnTo>
                    <a:pt x="150" y="90"/>
                  </a:lnTo>
                  <a:lnTo>
                    <a:pt x="162" y="120"/>
                  </a:lnTo>
                  <a:lnTo>
                    <a:pt x="156" y="132"/>
                  </a:lnTo>
                  <a:lnTo>
                    <a:pt x="174" y="150"/>
                  </a:lnTo>
                  <a:lnTo>
                    <a:pt x="198" y="198"/>
                  </a:lnTo>
                  <a:lnTo>
                    <a:pt x="222" y="210"/>
                  </a:lnTo>
                  <a:lnTo>
                    <a:pt x="192" y="288"/>
                  </a:lnTo>
                  <a:lnTo>
                    <a:pt x="204" y="300"/>
                  </a:lnTo>
                  <a:lnTo>
                    <a:pt x="222" y="282"/>
                  </a:lnTo>
                  <a:lnTo>
                    <a:pt x="234" y="294"/>
                  </a:lnTo>
                  <a:lnTo>
                    <a:pt x="240" y="354"/>
                  </a:lnTo>
                  <a:lnTo>
                    <a:pt x="258" y="366"/>
                  </a:lnTo>
                  <a:lnTo>
                    <a:pt x="264" y="396"/>
                  </a:lnTo>
                  <a:lnTo>
                    <a:pt x="276" y="390"/>
                  </a:lnTo>
                  <a:lnTo>
                    <a:pt x="294" y="396"/>
                  </a:lnTo>
                  <a:lnTo>
                    <a:pt x="300" y="384"/>
                  </a:lnTo>
                  <a:lnTo>
                    <a:pt x="342" y="396"/>
                  </a:lnTo>
                  <a:lnTo>
                    <a:pt x="354" y="378"/>
                  </a:lnTo>
                  <a:lnTo>
                    <a:pt x="366" y="402"/>
                  </a:lnTo>
                  <a:lnTo>
                    <a:pt x="336" y="594"/>
                  </a:lnTo>
                  <a:lnTo>
                    <a:pt x="222" y="576"/>
                  </a:lnTo>
                  <a:lnTo>
                    <a:pt x="168" y="564"/>
                  </a:lnTo>
                  <a:lnTo>
                    <a:pt x="168" y="570"/>
                  </a:lnTo>
                </a:path>
              </a:pathLst>
            </a:custGeom>
            <a:noFill/>
            <a:ln w="9525">
              <a:solidFill>
                <a:srgbClr val="000000"/>
              </a:solidFill>
              <a:prstDash val="solid"/>
              <a:round/>
              <a:headEnd/>
              <a:tailEnd/>
            </a:ln>
          </p:spPr>
          <p:txBody>
            <a:bodyPr/>
            <a:lstStyle/>
            <a:p>
              <a:endParaRPr lang="en-US"/>
            </a:p>
          </p:txBody>
        </p:sp>
        <p:sp>
          <p:nvSpPr>
            <p:cNvPr id="3115" name="Freeform 168"/>
            <p:cNvSpPr>
              <a:spLocks/>
            </p:cNvSpPr>
            <p:nvPr/>
          </p:nvSpPr>
          <p:spPr bwMode="auto">
            <a:xfrm>
              <a:off x="3183" y="1842"/>
              <a:ext cx="246" cy="438"/>
            </a:xfrm>
            <a:custGeom>
              <a:avLst/>
              <a:gdLst>
                <a:gd name="T0" fmla="*/ 150 w 246"/>
                <a:gd name="T1" fmla="*/ 438 h 438"/>
                <a:gd name="T2" fmla="*/ 132 w 246"/>
                <a:gd name="T3" fmla="*/ 414 h 438"/>
                <a:gd name="T4" fmla="*/ 126 w 246"/>
                <a:gd name="T5" fmla="*/ 384 h 438"/>
                <a:gd name="T6" fmla="*/ 72 w 246"/>
                <a:gd name="T7" fmla="*/ 348 h 438"/>
                <a:gd name="T8" fmla="*/ 84 w 246"/>
                <a:gd name="T9" fmla="*/ 294 h 438"/>
                <a:gd name="T10" fmla="*/ 66 w 246"/>
                <a:gd name="T11" fmla="*/ 288 h 438"/>
                <a:gd name="T12" fmla="*/ 54 w 246"/>
                <a:gd name="T13" fmla="*/ 294 h 438"/>
                <a:gd name="T14" fmla="*/ 42 w 246"/>
                <a:gd name="T15" fmla="*/ 264 h 438"/>
                <a:gd name="T16" fmla="*/ 18 w 246"/>
                <a:gd name="T17" fmla="*/ 240 h 438"/>
                <a:gd name="T18" fmla="*/ 0 w 246"/>
                <a:gd name="T19" fmla="*/ 222 h 438"/>
                <a:gd name="T20" fmla="*/ 0 w 246"/>
                <a:gd name="T21" fmla="*/ 168 h 438"/>
                <a:gd name="T22" fmla="*/ 18 w 246"/>
                <a:gd name="T23" fmla="*/ 156 h 438"/>
                <a:gd name="T24" fmla="*/ 24 w 246"/>
                <a:gd name="T25" fmla="*/ 132 h 438"/>
                <a:gd name="T26" fmla="*/ 18 w 246"/>
                <a:gd name="T27" fmla="*/ 96 h 438"/>
                <a:gd name="T28" fmla="*/ 54 w 246"/>
                <a:gd name="T29" fmla="*/ 84 h 438"/>
                <a:gd name="T30" fmla="*/ 66 w 246"/>
                <a:gd name="T31" fmla="*/ 60 h 438"/>
                <a:gd name="T32" fmla="*/ 66 w 246"/>
                <a:gd name="T33" fmla="*/ 42 h 438"/>
                <a:gd name="T34" fmla="*/ 36 w 246"/>
                <a:gd name="T35" fmla="*/ 12 h 438"/>
                <a:gd name="T36" fmla="*/ 48 w 246"/>
                <a:gd name="T37" fmla="*/ 12 h 438"/>
                <a:gd name="T38" fmla="*/ 198 w 246"/>
                <a:gd name="T39" fmla="*/ 0 h 438"/>
                <a:gd name="T40" fmla="*/ 222 w 246"/>
                <a:gd name="T41" fmla="*/ 60 h 438"/>
                <a:gd name="T42" fmla="*/ 240 w 246"/>
                <a:gd name="T43" fmla="*/ 246 h 438"/>
                <a:gd name="T44" fmla="*/ 228 w 246"/>
                <a:gd name="T45" fmla="*/ 264 h 438"/>
                <a:gd name="T46" fmla="*/ 246 w 246"/>
                <a:gd name="T47" fmla="*/ 294 h 438"/>
                <a:gd name="T48" fmla="*/ 216 w 246"/>
                <a:gd name="T49" fmla="*/ 336 h 438"/>
                <a:gd name="T50" fmla="*/ 216 w 246"/>
                <a:gd name="T51" fmla="*/ 366 h 438"/>
                <a:gd name="T52" fmla="*/ 210 w 246"/>
                <a:gd name="T53" fmla="*/ 378 h 438"/>
                <a:gd name="T54" fmla="*/ 216 w 246"/>
                <a:gd name="T55" fmla="*/ 390 h 438"/>
                <a:gd name="T56" fmla="*/ 192 w 246"/>
                <a:gd name="T57" fmla="*/ 402 h 438"/>
                <a:gd name="T58" fmla="*/ 198 w 246"/>
                <a:gd name="T59" fmla="*/ 426 h 438"/>
                <a:gd name="T60" fmla="*/ 162 w 246"/>
                <a:gd name="T61" fmla="*/ 414 h 438"/>
                <a:gd name="T62" fmla="*/ 150 w 246"/>
                <a:gd name="T63" fmla="*/ 432 h 438"/>
                <a:gd name="T64" fmla="*/ 150 w 246"/>
                <a:gd name="T65" fmla="*/ 438 h 4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438"/>
                <a:gd name="T101" fmla="*/ 246 w 246"/>
                <a:gd name="T102" fmla="*/ 438 h 4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438">
                  <a:moveTo>
                    <a:pt x="150" y="438"/>
                  </a:moveTo>
                  <a:lnTo>
                    <a:pt x="132" y="414"/>
                  </a:lnTo>
                  <a:lnTo>
                    <a:pt x="126" y="384"/>
                  </a:lnTo>
                  <a:lnTo>
                    <a:pt x="72" y="348"/>
                  </a:lnTo>
                  <a:lnTo>
                    <a:pt x="84" y="294"/>
                  </a:lnTo>
                  <a:lnTo>
                    <a:pt x="66" y="288"/>
                  </a:lnTo>
                  <a:lnTo>
                    <a:pt x="54" y="294"/>
                  </a:lnTo>
                  <a:lnTo>
                    <a:pt x="42" y="264"/>
                  </a:lnTo>
                  <a:lnTo>
                    <a:pt x="18" y="240"/>
                  </a:lnTo>
                  <a:lnTo>
                    <a:pt x="0" y="222"/>
                  </a:lnTo>
                  <a:lnTo>
                    <a:pt x="0" y="168"/>
                  </a:lnTo>
                  <a:lnTo>
                    <a:pt x="18" y="156"/>
                  </a:lnTo>
                  <a:lnTo>
                    <a:pt x="24" y="132"/>
                  </a:lnTo>
                  <a:lnTo>
                    <a:pt x="18" y="96"/>
                  </a:lnTo>
                  <a:lnTo>
                    <a:pt x="54" y="84"/>
                  </a:lnTo>
                  <a:lnTo>
                    <a:pt x="66" y="60"/>
                  </a:lnTo>
                  <a:lnTo>
                    <a:pt x="66" y="42"/>
                  </a:lnTo>
                  <a:lnTo>
                    <a:pt x="36" y="12"/>
                  </a:lnTo>
                  <a:lnTo>
                    <a:pt x="48" y="12"/>
                  </a:lnTo>
                  <a:lnTo>
                    <a:pt x="198" y="0"/>
                  </a:lnTo>
                  <a:lnTo>
                    <a:pt x="222" y="60"/>
                  </a:lnTo>
                  <a:lnTo>
                    <a:pt x="240" y="246"/>
                  </a:lnTo>
                  <a:lnTo>
                    <a:pt x="228" y="264"/>
                  </a:lnTo>
                  <a:lnTo>
                    <a:pt x="246" y="294"/>
                  </a:lnTo>
                  <a:lnTo>
                    <a:pt x="216" y="336"/>
                  </a:lnTo>
                  <a:lnTo>
                    <a:pt x="216" y="366"/>
                  </a:lnTo>
                  <a:lnTo>
                    <a:pt x="210" y="378"/>
                  </a:lnTo>
                  <a:lnTo>
                    <a:pt x="216" y="390"/>
                  </a:lnTo>
                  <a:lnTo>
                    <a:pt x="192" y="402"/>
                  </a:lnTo>
                  <a:lnTo>
                    <a:pt x="198" y="426"/>
                  </a:lnTo>
                  <a:lnTo>
                    <a:pt x="162" y="414"/>
                  </a:lnTo>
                  <a:lnTo>
                    <a:pt x="150" y="432"/>
                  </a:lnTo>
                  <a:lnTo>
                    <a:pt x="150" y="438"/>
                  </a:lnTo>
                  <a:close/>
                </a:path>
              </a:pathLst>
            </a:custGeom>
            <a:solidFill>
              <a:srgbClr val="FFAA00"/>
            </a:solidFill>
            <a:ln w="9525">
              <a:solidFill>
                <a:srgbClr val="FFAA00"/>
              </a:solidFill>
              <a:prstDash val="solid"/>
              <a:round/>
              <a:headEnd/>
              <a:tailEnd/>
            </a:ln>
          </p:spPr>
          <p:txBody>
            <a:bodyPr/>
            <a:lstStyle/>
            <a:p>
              <a:endParaRPr lang="en-US"/>
            </a:p>
          </p:txBody>
        </p:sp>
        <p:sp>
          <p:nvSpPr>
            <p:cNvPr id="3116" name="Freeform 169"/>
            <p:cNvSpPr>
              <a:spLocks/>
            </p:cNvSpPr>
            <p:nvPr/>
          </p:nvSpPr>
          <p:spPr bwMode="auto">
            <a:xfrm>
              <a:off x="3183" y="1842"/>
              <a:ext cx="246" cy="444"/>
            </a:xfrm>
            <a:custGeom>
              <a:avLst/>
              <a:gdLst>
                <a:gd name="T0" fmla="*/ 150 w 246"/>
                <a:gd name="T1" fmla="*/ 438 h 444"/>
                <a:gd name="T2" fmla="*/ 132 w 246"/>
                <a:gd name="T3" fmla="*/ 414 h 444"/>
                <a:gd name="T4" fmla="*/ 126 w 246"/>
                <a:gd name="T5" fmla="*/ 384 h 444"/>
                <a:gd name="T6" fmla="*/ 72 w 246"/>
                <a:gd name="T7" fmla="*/ 348 h 444"/>
                <a:gd name="T8" fmla="*/ 84 w 246"/>
                <a:gd name="T9" fmla="*/ 294 h 444"/>
                <a:gd name="T10" fmla="*/ 66 w 246"/>
                <a:gd name="T11" fmla="*/ 288 h 444"/>
                <a:gd name="T12" fmla="*/ 54 w 246"/>
                <a:gd name="T13" fmla="*/ 294 h 444"/>
                <a:gd name="T14" fmla="*/ 42 w 246"/>
                <a:gd name="T15" fmla="*/ 264 h 444"/>
                <a:gd name="T16" fmla="*/ 18 w 246"/>
                <a:gd name="T17" fmla="*/ 240 h 444"/>
                <a:gd name="T18" fmla="*/ 0 w 246"/>
                <a:gd name="T19" fmla="*/ 222 h 444"/>
                <a:gd name="T20" fmla="*/ 0 w 246"/>
                <a:gd name="T21" fmla="*/ 168 h 444"/>
                <a:gd name="T22" fmla="*/ 18 w 246"/>
                <a:gd name="T23" fmla="*/ 156 h 444"/>
                <a:gd name="T24" fmla="*/ 24 w 246"/>
                <a:gd name="T25" fmla="*/ 132 h 444"/>
                <a:gd name="T26" fmla="*/ 18 w 246"/>
                <a:gd name="T27" fmla="*/ 96 h 444"/>
                <a:gd name="T28" fmla="*/ 54 w 246"/>
                <a:gd name="T29" fmla="*/ 84 h 444"/>
                <a:gd name="T30" fmla="*/ 66 w 246"/>
                <a:gd name="T31" fmla="*/ 60 h 444"/>
                <a:gd name="T32" fmla="*/ 66 w 246"/>
                <a:gd name="T33" fmla="*/ 42 h 444"/>
                <a:gd name="T34" fmla="*/ 36 w 246"/>
                <a:gd name="T35" fmla="*/ 12 h 444"/>
                <a:gd name="T36" fmla="*/ 48 w 246"/>
                <a:gd name="T37" fmla="*/ 12 h 444"/>
                <a:gd name="T38" fmla="*/ 198 w 246"/>
                <a:gd name="T39" fmla="*/ 0 h 444"/>
                <a:gd name="T40" fmla="*/ 222 w 246"/>
                <a:gd name="T41" fmla="*/ 60 h 444"/>
                <a:gd name="T42" fmla="*/ 240 w 246"/>
                <a:gd name="T43" fmla="*/ 246 h 444"/>
                <a:gd name="T44" fmla="*/ 228 w 246"/>
                <a:gd name="T45" fmla="*/ 264 h 444"/>
                <a:gd name="T46" fmla="*/ 246 w 246"/>
                <a:gd name="T47" fmla="*/ 294 h 444"/>
                <a:gd name="T48" fmla="*/ 216 w 246"/>
                <a:gd name="T49" fmla="*/ 336 h 444"/>
                <a:gd name="T50" fmla="*/ 216 w 246"/>
                <a:gd name="T51" fmla="*/ 366 h 444"/>
                <a:gd name="T52" fmla="*/ 210 w 246"/>
                <a:gd name="T53" fmla="*/ 378 h 444"/>
                <a:gd name="T54" fmla="*/ 216 w 246"/>
                <a:gd name="T55" fmla="*/ 390 h 444"/>
                <a:gd name="T56" fmla="*/ 192 w 246"/>
                <a:gd name="T57" fmla="*/ 402 h 444"/>
                <a:gd name="T58" fmla="*/ 198 w 246"/>
                <a:gd name="T59" fmla="*/ 426 h 444"/>
                <a:gd name="T60" fmla="*/ 162 w 246"/>
                <a:gd name="T61" fmla="*/ 414 h 444"/>
                <a:gd name="T62" fmla="*/ 150 w 246"/>
                <a:gd name="T63" fmla="*/ 432 h 444"/>
                <a:gd name="T64" fmla="*/ 150 w 246"/>
                <a:gd name="T65" fmla="*/ 438 h 444"/>
                <a:gd name="T66" fmla="*/ 150 w 246"/>
                <a:gd name="T67" fmla="*/ 444 h 44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6"/>
                <a:gd name="T103" fmla="*/ 0 h 444"/>
                <a:gd name="T104" fmla="*/ 246 w 246"/>
                <a:gd name="T105" fmla="*/ 444 h 44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6" h="444">
                  <a:moveTo>
                    <a:pt x="150" y="438"/>
                  </a:moveTo>
                  <a:lnTo>
                    <a:pt x="132" y="414"/>
                  </a:lnTo>
                  <a:lnTo>
                    <a:pt x="126" y="384"/>
                  </a:lnTo>
                  <a:lnTo>
                    <a:pt x="72" y="348"/>
                  </a:lnTo>
                  <a:lnTo>
                    <a:pt x="84" y="294"/>
                  </a:lnTo>
                  <a:lnTo>
                    <a:pt x="66" y="288"/>
                  </a:lnTo>
                  <a:lnTo>
                    <a:pt x="54" y="294"/>
                  </a:lnTo>
                  <a:lnTo>
                    <a:pt x="42" y="264"/>
                  </a:lnTo>
                  <a:lnTo>
                    <a:pt x="18" y="240"/>
                  </a:lnTo>
                  <a:lnTo>
                    <a:pt x="0" y="222"/>
                  </a:lnTo>
                  <a:lnTo>
                    <a:pt x="0" y="168"/>
                  </a:lnTo>
                  <a:lnTo>
                    <a:pt x="18" y="156"/>
                  </a:lnTo>
                  <a:lnTo>
                    <a:pt x="24" y="132"/>
                  </a:lnTo>
                  <a:lnTo>
                    <a:pt x="18" y="96"/>
                  </a:lnTo>
                  <a:lnTo>
                    <a:pt x="54" y="84"/>
                  </a:lnTo>
                  <a:lnTo>
                    <a:pt x="66" y="60"/>
                  </a:lnTo>
                  <a:lnTo>
                    <a:pt x="66" y="42"/>
                  </a:lnTo>
                  <a:lnTo>
                    <a:pt x="36" y="12"/>
                  </a:lnTo>
                  <a:lnTo>
                    <a:pt x="48" y="12"/>
                  </a:lnTo>
                  <a:lnTo>
                    <a:pt x="198" y="0"/>
                  </a:lnTo>
                  <a:lnTo>
                    <a:pt x="222" y="60"/>
                  </a:lnTo>
                  <a:lnTo>
                    <a:pt x="240" y="246"/>
                  </a:lnTo>
                  <a:lnTo>
                    <a:pt x="228" y="264"/>
                  </a:lnTo>
                  <a:lnTo>
                    <a:pt x="246" y="294"/>
                  </a:lnTo>
                  <a:lnTo>
                    <a:pt x="216" y="336"/>
                  </a:lnTo>
                  <a:lnTo>
                    <a:pt x="216" y="366"/>
                  </a:lnTo>
                  <a:lnTo>
                    <a:pt x="210" y="378"/>
                  </a:lnTo>
                  <a:lnTo>
                    <a:pt x="216" y="390"/>
                  </a:lnTo>
                  <a:lnTo>
                    <a:pt x="192" y="402"/>
                  </a:lnTo>
                  <a:lnTo>
                    <a:pt x="198" y="426"/>
                  </a:lnTo>
                  <a:lnTo>
                    <a:pt x="162" y="414"/>
                  </a:lnTo>
                  <a:lnTo>
                    <a:pt x="150" y="432"/>
                  </a:lnTo>
                  <a:lnTo>
                    <a:pt x="150" y="438"/>
                  </a:lnTo>
                  <a:lnTo>
                    <a:pt x="150" y="444"/>
                  </a:lnTo>
                </a:path>
              </a:pathLst>
            </a:custGeom>
            <a:noFill/>
            <a:ln w="9525">
              <a:solidFill>
                <a:srgbClr val="000000"/>
              </a:solidFill>
              <a:prstDash val="solid"/>
              <a:round/>
              <a:headEnd/>
              <a:tailEnd/>
            </a:ln>
          </p:spPr>
          <p:txBody>
            <a:bodyPr/>
            <a:lstStyle/>
            <a:p>
              <a:endParaRPr lang="en-US"/>
            </a:p>
          </p:txBody>
        </p:sp>
        <p:sp>
          <p:nvSpPr>
            <p:cNvPr id="3117" name="Freeform 170"/>
            <p:cNvSpPr>
              <a:spLocks/>
            </p:cNvSpPr>
            <p:nvPr/>
          </p:nvSpPr>
          <p:spPr bwMode="auto">
            <a:xfrm>
              <a:off x="3399" y="1884"/>
              <a:ext cx="186" cy="324"/>
            </a:xfrm>
            <a:custGeom>
              <a:avLst/>
              <a:gdLst>
                <a:gd name="T0" fmla="*/ 0 w 186"/>
                <a:gd name="T1" fmla="*/ 324 h 324"/>
                <a:gd name="T2" fmla="*/ 0 w 186"/>
                <a:gd name="T3" fmla="*/ 294 h 324"/>
                <a:gd name="T4" fmla="*/ 30 w 186"/>
                <a:gd name="T5" fmla="*/ 252 h 324"/>
                <a:gd name="T6" fmla="*/ 12 w 186"/>
                <a:gd name="T7" fmla="*/ 222 h 324"/>
                <a:gd name="T8" fmla="*/ 24 w 186"/>
                <a:gd name="T9" fmla="*/ 204 h 324"/>
                <a:gd name="T10" fmla="*/ 6 w 186"/>
                <a:gd name="T11" fmla="*/ 18 h 324"/>
                <a:gd name="T12" fmla="*/ 24 w 186"/>
                <a:gd name="T13" fmla="*/ 24 h 324"/>
                <a:gd name="T14" fmla="*/ 48 w 186"/>
                <a:gd name="T15" fmla="*/ 12 h 324"/>
                <a:gd name="T16" fmla="*/ 162 w 186"/>
                <a:gd name="T17" fmla="*/ 0 h 324"/>
                <a:gd name="T18" fmla="*/ 186 w 186"/>
                <a:gd name="T19" fmla="*/ 204 h 324"/>
                <a:gd name="T20" fmla="*/ 186 w 186"/>
                <a:gd name="T21" fmla="*/ 228 h 324"/>
                <a:gd name="T22" fmla="*/ 150 w 186"/>
                <a:gd name="T23" fmla="*/ 240 h 324"/>
                <a:gd name="T24" fmla="*/ 156 w 186"/>
                <a:gd name="T25" fmla="*/ 252 h 324"/>
                <a:gd name="T26" fmla="*/ 126 w 186"/>
                <a:gd name="T27" fmla="*/ 300 h 324"/>
                <a:gd name="T28" fmla="*/ 108 w 186"/>
                <a:gd name="T29" fmla="*/ 300 h 324"/>
                <a:gd name="T30" fmla="*/ 102 w 186"/>
                <a:gd name="T31" fmla="*/ 288 h 324"/>
                <a:gd name="T32" fmla="*/ 84 w 186"/>
                <a:gd name="T33" fmla="*/ 312 h 324"/>
                <a:gd name="T34" fmla="*/ 72 w 186"/>
                <a:gd name="T35" fmla="*/ 306 h 324"/>
                <a:gd name="T36" fmla="*/ 60 w 186"/>
                <a:gd name="T37" fmla="*/ 324 h 324"/>
                <a:gd name="T38" fmla="*/ 24 w 186"/>
                <a:gd name="T39" fmla="*/ 312 h 324"/>
                <a:gd name="T40" fmla="*/ 24 w 186"/>
                <a:gd name="T41" fmla="*/ 324 h 324"/>
                <a:gd name="T42" fmla="*/ 12 w 186"/>
                <a:gd name="T43" fmla="*/ 318 h 324"/>
                <a:gd name="T44" fmla="*/ 6 w 186"/>
                <a:gd name="T45" fmla="*/ 324 h 324"/>
                <a:gd name="T46" fmla="*/ 0 w 186"/>
                <a:gd name="T47" fmla="*/ 324 h 3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86"/>
                <a:gd name="T73" fmla="*/ 0 h 324"/>
                <a:gd name="T74" fmla="*/ 186 w 186"/>
                <a:gd name="T75" fmla="*/ 324 h 3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86" h="324">
                  <a:moveTo>
                    <a:pt x="0" y="324"/>
                  </a:moveTo>
                  <a:lnTo>
                    <a:pt x="0" y="294"/>
                  </a:lnTo>
                  <a:lnTo>
                    <a:pt x="30" y="252"/>
                  </a:lnTo>
                  <a:lnTo>
                    <a:pt x="12" y="222"/>
                  </a:lnTo>
                  <a:lnTo>
                    <a:pt x="24" y="204"/>
                  </a:lnTo>
                  <a:lnTo>
                    <a:pt x="6" y="18"/>
                  </a:lnTo>
                  <a:lnTo>
                    <a:pt x="24" y="24"/>
                  </a:lnTo>
                  <a:lnTo>
                    <a:pt x="48" y="12"/>
                  </a:lnTo>
                  <a:lnTo>
                    <a:pt x="162" y="0"/>
                  </a:lnTo>
                  <a:lnTo>
                    <a:pt x="186" y="204"/>
                  </a:lnTo>
                  <a:lnTo>
                    <a:pt x="186" y="228"/>
                  </a:lnTo>
                  <a:lnTo>
                    <a:pt x="150" y="240"/>
                  </a:lnTo>
                  <a:lnTo>
                    <a:pt x="156" y="252"/>
                  </a:lnTo>
                  <a:lnTo>
                    <a:pt x="126" y="300"/>
                  </a:lnTo>
                  <a:lnTo>
                    <a:pt x="108" y="300"/>
                  </a:lnTo>
                  <a:lnTo>
                    <a:pt x="102" y="288"/>
                  </a:lnTo>
                  <a:lnTo>
                    <a:pt x="84" y="312"/>
                  </a:lnTo>
                  <a:lnTo>
                    <a:pt x="72" y="306"/>
                  </a:lnTo>
                  <a:lnTo>
                    <a:pt x="60" y="324"/>
                  </a:lnTo>
                  <a:lnTo>
                    <a:pt x="24" y="312"/>
                  </a:lnTo>
                  <a:lnTo>
                    <a:pt x="24" y="324"/>
                  </a:lnTo>
                  <a:lnTo>
                    <a:pt x="12" y="318"/>
                  </a:lnTo>
                  <a:lnTo>
                    <a:pt x="6" y="324"/>
                  </a:lnTo>
                  <a:lnTo>
                    <a:pt x="0" y="324"/>
                  </a:lnTo>
                  <a:close/>
                </a:path>
              </a:pathLst>
            </a:custGeom>
            <a:solidFill>
              <a:srgbClr val="FFAA00"/>
            </a:solidFill>
            <a:ln w="9525">
              <a:solidFill>
                <a:srgbClr val="FFAA00"/>
              </a:solidFill>
              <a:prstDash val="solid"/>
              <a:round/>
              <a:headEnd/>
              <a:tailEnd/>
            </a:ln>
          </p:spPr>
          <p:txBody>
            <a:bodyPr/>
            <a:lstStyle/>
            <a:p>
              <a:endParaRPr lang="en-US"/>
            </a:p>
          </p:txBody>
        </p:sp>
        <p:sp>
          <p:nvSpPr>
            <p:cNvPr id="3118" name="Freeform 171"/>
            <p:cNvSpPr>
              <a:spLocks/>
            </p:cNvSpPr>
            <p:nvPr/>
          </p:nvSpPr>
          <p:spPr bwMode="auto">
            <a:xfrm>
              <a:off x="3399" y="1884"/>
              <a:ext cx="186" cy="330"/>
            </a:xfrm>
            <a:custGeom>
              <a:avLst/>
              <a:gdLst>
                <a:gd name="T0" fmla="*/ 0 w 186"/>
                <a:gd name="T1" fmla="*/ 324 h 330"/>
                <a:gd name="T2" fmla="*/ 0 w 186"/>
                <a:gd name="T3" fmla="*/ 294 h 330"/>
                <a:gd name="T4" fmla="*/ 30 w 186"/>
                <a:gd name="T5" fmla="*/ 252 h 330"/>
                <a:gd name="T6" fmla="*/ 12 w 186"/>
                <a:gd name="T7" fmla="*/ 222 h 330"/>
                <a:gd name="T8" fmla="*/ 24 w 186"/>
                <a:gd name="T9" fmla="*/ 204 h 330"/>
                <a:gd name="T10" fmla="*/ 6 w 186"/>
                <a:gd name="T11" fmla="*/ 18 h 330"/>
                <a:gd name="T12" fmla="*/ 24 w 186"/>
                <a:gd name="T13" fmla="*/ 24 h 330"/>
                <a:gd name="T14" fmla="*/ 48 w 186"/>
                <a:gd name="T15" fmla="*/ 12 h 330"/>
                <a:gd name="T16" fmla="*/ 162 w 186"/>
                <a:gd name="T17" fmla="*/ 0 h 330"/>
                <a:gd name="T18" fmla="*/ 186 w 186"/>
                <a:gd name="T19" fmla="*/ 204 h 330"/>
                <a:gd name="T20" fmla="*/ 186 w 186"/>
                <a:gd name="T21" fmla="*/ 228 h 330"/>
                <a:gd name="T22" fmla="*/ 150 w 186"/>
                <a:gd name="T23" fmla="*/ 240 h 330"/>
                <a:gd name="T24" fmla="*/ 156 w 186"/>
                <a:gd name="T25" fmla="*/ 252 h 330"/>
                <a:gd name="T26" fmla="*/ 126 w 186"/>
                <a:gd name="T27" fmla="*/ 300 h 330"/>
                <a:gd name="T28" fmla="*/ 108 w 186"/>
                <a:gd name="T29" fmla="*/ 300 h 330"/>
                <a:gd name="T30" fmla="*/ 102 w 186"/>
                <a:gd name="T31" fmla="*/ 288 h 330"/>
                <a:gd name="T32" fmla="*/ 84 w 186"/>
                <a:gd name="T33" fmla="*/ 312 h 330"/>
                <a:gd name="T34" fmla="*/ 72 w 186"/>
                <a:gd name="T35" fmla="*/ 306 h 330"/>
                <a:gd name="T36" fmla="*/ 60 w 186"/>
                <a:gd name="T37" fmla="*/ 324 h 330"/>
                <a:gd name="T38" fmla="*/ 24 w 186"/>
                <a:gd name="T39" fmla="*/ 312 h 330"/>
                <a:gd name="T40" fmla="*/ 24 w 186"/>
                <a:gd name="T41" fmla="*/ 324 h 330"/>
                <a:gd name="T42" fmla="*/ 12 w 186"/>
                <a:gd name="T43" fmla="*/ 318 h 330"/>
                <a:gd name="T44" fmla="*/ 6 w 186"/>
                <a:gd name="T45" fmla="*/ 324 h 330"/>
                <a:gd name="T46" fmla="*/ 0 w 186"/>
                <a:gd name="T47" fmla="*/ 324 h 330"/>
                <a:gd name="T48" fmla="*/ 0 w 186"/>
                <a:gd name="T49" fmla="*/ 330 h 33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6"/>
                <a:gd name="T76" fmla="*/ 0 h 330"/>
                <a:gd name="T77" fmla="*/ 186 w 186"/>
                <a:gd name="T78" fmla="*/ 330 h 33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6" h="330">
                  <a:moveTo>
                    <a:pt x="0" y="324"/>
                  </a:moveTo>
                  <a:lnTo>
                    <a:pt x="0" y="294"/>
                  </a:lnTo>
                  <a:lnTo>
                    <a:pt x="30" y="252"/>
                  </a:lnTo>
                  <a:lnTo>
                    <a:pt x="12" y="222"/>
                  </a:lnTo>
                  <a:lnTo>
                    <a:pt x="24" y="204"/>
                  </a:lnTo>
                  <a:lnTo>
                    <a:pt x="6" y="18"/>
                  </a:lnTo>
                  <a:lnTo>
                    <a:pt x="24" y="24"/>
                  </a:lnTo>
                  <a:lnTo>
                    <a:pt x="48" y="12"/>
                  </a:lnTo>
                  <a:lnTo>
                    <a:pt x="162" y="0"/>
                  </a:lnTo>
                  <a:lnTo>
                    <a:pt x="186" y="204"/>
                  </a:lnTo>
                  <a:lnTo>
                    <a:pt x="186" y="228"/>
                  </a:lnTo>
                  <a:lnTo>
                    <a:pt x="150" y="240"/>
                  </a:lnTo>
                  <a:lnTo>
                    <a:pt x="156" y="252"/>
                  </a:lnTo>
                  <a:lnTo>
                    <a:pt x="126" y="300"/>
                  </a:lnTo>
                  <a:lnTo>
                    <a:pt x="108" y="300"/>
                  </a:lnTo>
                  <a:lnTo>
                    <a:pt x="102" y="288"/>
                  </a:lnTo>
                  <a:lnTo>
                    <a:pt x="84" y="312"/>
                  </a:lnTo>
                  <a:lnTo>
                    <a:pt x="72" y="306"/>
                  </a:lnTo>
                  <a:lnTo>
                    <a:pt x="60" y="324"/>
                  </a:lnTo>
                  <a:lnTo>
                    <a:pt x="24" y="312"/>
                  </a:lnTo>
                  <a:lnTo>
                    <a:pt x="24" y="324"/>
                  </a:lnTo>
                  <a:lnTo>
                    <a:pt x="12" y="318"/>
                  </a:lnTo>
                  <a:lnTo>
                    <a:pt x="6" y="324"/>
                  </a:lnTo>
                  <a:lnTo>
                    <a:pt x="0" y="324"/>
                  </a:lnTo>
                  <a:lnTo>
                    <a:pt x="0" y="330"/>
                  </a:lnTo>
                </a:path>
              </a:pathLst>
            </a:custGeom>
            <a:noFill/>
            <a:ln w="9525">
              <a:solidFill>
                <a:srgbClr val="000000"/>
              </a:solidFill>
              <a:prstDash val="solid"/>
              <a:round/>
              <a:headEnd/>
              <a:tailEnd/>
            </a:ln>
          </p:spPr>
          <p:txBody>
            <a:bodyPr/>
            <a:lstStyle/>
            <a:p>
              <a:endParaRPr lang="en-US"/>
            </a:p>
          </p:txBody>
        </p:sp>
        <p:sp>
          <p:nvSpPr>
            <p:cNvPr id="3119" name="Freeform 172"/>
            <p:cNvSpPr>
              <a:spLocks/>
            </p:cNvSpPr>
            <p:nvPr/>
          </p:nvSpPr>
          <p:spPr bwMode="auto">
            <a:xfrm>
              <a:off x="2877" y="1776"/>
              <a:ext cx="372" cy="246"/>
            </a:xfrm>
            <a:custGeom>
              <a:avLst/>
              <a:gdLst>
                <a:gd name="T0" fmla="*/ 306 w 372"/>
                <a:gd name="T1" fmla="*/ 246 h 246"/>
                <a:gd name="T2" fmla="*/ 288 w 372"/>
                <a:gd name="T3" fmla="*/ 228 h 246"/>
                <a:gd name="T4" fmla="*/ 54 w 372"/>
                <a:gd name="T5" fmla="*/ 234 h 246"/>
                <a:gd name="T6" fmla="*/ 42 w 372"/>
                <a:gd name="T7" fmla="*/ 180 h 246"/>
                <a:gd name="T8" fmla="*/ 12 w 372"/>
                <a:gd name="T9" fmla="*/ 90 h 246"/>
                <a:gd name="T10" fmla="*/ 0 w 372"/>
                <a:gd name="T11" fmla="*/ 66 h 246"/>
                <a:gd name="T12" fmla="*/ 12 w 372"/>
                <a:gd name="T13" fmla="*/ 36 h 246"/>
                <a:gd name="T14" fmla="*/ 6 w 372"/>
                <a:gd name="T15" fmla="*/ 12 h 246"/>
                <a:gd name="T16" fmla="*/ 12 w 372"/>
                <a:gd name="T17" fmla="*/ 6 h 246"/>
                <a:gd name="T18" fmla="*/ 306 w 372"/>
                <a:gd name="T19" fmla="*/ 0 h 246"/>
                <a:gd name="T20" fmla="*/ 318 w 372"/>
                <a:gd name="T21" fmla="*/ 18 h 246"/>
                <a:gd name="T22" fmla="*/ 312 w 372"/>
                <a:gd name="T23" fmla="*/ 36 h 246"/>
                <a:gd name="T24" fmla="*/ 318 w 372"/>
                <a:gd name="T25" fmla="*/ 60 h 246"/>
                <a:gd name="T26" fmla="*/ 342 w 372"/>
                <a:gd name="T27" fmla="*/ 78 h 246"/>
                <a:gd name="T28" fmla="*/ 372 w 372"/>
                <a:gd name="T29" fmla="*/ 108 h 246"/>
                <a:gd name="T30" fmla="*/ 372 w 372"/>
                <a:gd name="T31" fmla="*/ 126 h 246"/>
                <a:gd name="T32" fmla="*/ 360 w 372"/>
                <a:gd name="T33" fmla="*/ 150 h 246"/>
                <a:gd name="T34" fmla="*/ 324 w 372"/>
                <a:gd name="T35" fmla="*/ 162 h 246"/>
                <a:gd name="T36" fmla="*/ 330 w 372"/>
                <a:gd name="T37" fmla="*/ 198 h 246"/>
                <a:gd name="T38" fmla="*/ 324 w 372"/>
                <a:gd name="T39" fmla="*/ 222 h 246"/>
                <a:gd name="T40" fmla="*/ 306 w 372"/>
                <a:gd name="T41" fmla="*/ 234 h 246"/>
                <a:gd name="T42" fmla="*/ 306 w 372"/>
                <a:gd name="T43" fmla="*/ 246 h 2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72"/>
                <a:gd name="T67" fmla="*/ 0 h 246"/>
                <a:gd name="T68" fmla="*/ 372 w 372"/>
                <a:gd name="T69" fmla="*/ 246 h 24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72" h="246">
                  <a:moveTo>
                    <a:pt x="306" y="246"/>
                  </a:moveTo>
                  <a:lnTo>
                    <a:pt x="288" y="228"/>
                  </a:lnTo>
                  <a:lnTo>
                    <a:pt x="54" y="234"/>
                  </a:lnTo>
                  <a:lnTo>
                    <a:pt x="42" y="180"/>
                  </a:lnTo>
                  <a:lnTo>
                    <a:pt x="12" y="90"/>
                  </a:lnTo>
                  <a:lnTo>
                    <a:pt x="0" y="66"/>
                  </a:lnTo>
                  <a:lnTo>
                    <a:pt x="12" y="36"/>
                  </a:lnTo>
                  <a:lnTo>
                    <a:pt x="6" y="12"/>
                  </a:lnTo>
                  <a:lnTo>
                    <a:pt x="12" y="6"/>
                  </a:lnTo>
                  <a:lnTo>
                    <a:pt x="306" y="0"/>
                  </a:lnTo>
                  <a:lnTo>
                    <a:pt x="318" y="18"/>
                  </a:lnTo>
                  <a:lnTo>
                    <a:pt x="312" y="36"/>
                  </a:lnTo>
                  <a:lnTo>
                    <a:pt x="318" y="60"/>
                  </a:lnTo>
                  <a:lnTo>
                    <a:pt x="342" y="78"/>
                  </a:lnTo>
                  <a:lnTo>
                    <a:pt x="372" y="108"/>
                  </a:lnTo>
                  <a:lnTo>
                    <a:pt x="372" y="126"/>
                  </a:lnTo>
                  <a:lnTo>
                    <a:pt x="360" y="150"/>
                  </a:lnTo>
                  <a:lnTo>
                    <a:pt x="324" y="162"/>
                  </a:lnTo>
                  <a:lnTo>
                    <a:pt x="330" y="198"/>
                  </a:lnTo>
                  <a:lnTo>
                    <a:pt x="324" y="222"/>
                  </a:lnTo>
                  <a:lnTo>
                    <a:pt x="306" y="234"/>
                  </a:lnTo>
                  <a:lnTo>
                    <a:pt x="306" y="246"/>
                  </a:lnTo>
                  <a:close/>
                </a:path>
              </a:pathLst>
            </a:custGeom>
            <a:solidFill>
              <a:srgbClr val="FFAA00"/>
            </a:solidFill>
            <a:ln w="9525">
              <a:solidFill>
                <a:srgbClr val="FFAA00"/>
              </a:solidFill>
              <a:prstDash val="solid"/>
              <a:round/>
              <a:headEnd/>
              <a:tailEnd/>
            </a:ln>
          </p:spPr>
          <p:txBody>
            <a:bodyPr/>
            <a:lstStyle/>
            <a:p>
              <a:endParaRPr lang="en-US"/>
            </a:p>
          </p:txBody>
        </p:sp>
        <p:sp>
          <p:nvSpPr>
            <p:cNvPr id="3120" name="Freeform 173"/>
            <p:cNvSpPr>
              <a:spLocks/>
            </p:cNvSpPr>
            <p:nvPr/>
          </p:nvSpPr>
          <p:spPr bwMode="auto">
            <a:xfrm>
              <a:off x="2877" y="1776"/>
              <a:ext cx="372" cy="252"/>
            </a:xfrm>
            <a:custGeom>
              <a:avLst/>
              <a:gdLst>
                <a:gd name="T0" fmla="*/ 306 w 372"/>
                <a:gd name="T1" fmla="*/ 246 h 252"/>
                <a:gd name="T2" fmla="*/ 288 w 372"/>
                <a:gd name="T3" fmla="*/ 228 h 252"/>
                <a:gd name="T4" fmla="*/ 54 w 372"/>
                <a:gd name="T5" fmla="*/ 234 h 252"/>
                <a:gd name="T6" fmla="*/ 42 w 372"/>
                <a:gd name="T7" fmla="*/ 180 h 252"/>
                <a:gd name="T8" fmla="*/ 12 w 372"/>
                <a:gd name="T9" fmla="*/ 90 h 252"/>
                <a:gd name="T10" fmla="*/ 0 w 372"/>
                <a:gd name="T11" fmla="*/ 66 h 252"/>
                <a:gd name="T12" fmla="*/ 12 w 372"/>
                <a:gd name="T13" fmla="*/ 36 h 252"/>
                <a:gd name="T14" fmla="*/ 6 w 372"/>
                <a:gd name="T15" fmla="*/ 12 h 252"/>
                <a:gd name="T16" fmla="*/ 12 w 372"/>
                <a:gd name="T17" fmla="*/ 6 h 252"/>
                <a:gd name="T18" fmla="*/ 306 w 372"/>
                <a:gd name="T19" fmla="*/ 0 h 252"/>
                <a:gd name="T20" fmla="*/ 318 w 372"/>
                <a:gd name="T21" fmla="*/ 18 h 252"/>
                <a:gd name="T22" fmla="*/ 312 w 372"/>
                <a:gd name="T23" fmla="*/ 36 h 252"/>
                <a:gd name="T24" fmla="*/ 318 w 372"/>
                <a:gd name="T25" fmla="*/ 60 h 252"/>
                <a:gd name="T26" fmla="*/ 342 w 372"/>
                <a:gd name="T27" fmla="*/ 78 h 252"/>
                <a:gd name="T28" fmla="*/ 372 w 372"/>
                <a:gd name="T29" fmla="*/ 108 h 252"/>
                <a:gd name="T30" fmla="*/ 372 w 372"/>
                <a:gd name="T31" fmla="*/ 126 h 252"/>
                <a:gd name="T32" fmla="*/ 360 w 372"/>
                <a:gd name="T33" fmla="*/ 150 h 252"/>
                <a:gd name="T34" fmla="*/ 324 w 372"/>
                <a:gd name="T35" fmla="*/ 162 h 252"/>
                <a:gd name="T36" fmla="*/ 330 w 372"/>
                <a:gd name="T37" fmla="*/ 198 h 252"/>
                <a:gd name="T38" fmla="*/ 324 w 372"/>
                <a:gd name="T39" fmla="*/ 222 h 252"/>
                <a:gd name="T40" fmla="*/ 306 w 372"/>
                <a:gd name="T41" fmla="*/ 234 h 252"/>
                <a:gd name="T42" fmla="*/ 306 w 372"/>
                <a:gd name="T43" fmla="*/ 246 h 252"/>
                <a:gd name="T44" fmla="*/ 306 w 372"/>
                <a:gd name="T45" fmla="*/ 252 h 25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72"/>
                <a:gd name="T70" fmla="*/ 0 h 252"/>
                <a:gd name="T71" fmla="*/ 372 w 372"/>
                <a:gd name="T72" fmla="*/ 252 h 25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72" h="252">
                  <a:moveTo>
                    <a:pt x="306" y="246"/>
                  </a:moveTo>
                  <a:lnTo>
                    <a:pt x="288" y="228"/>
                  </a:lnTo>
                  <a:lnTo>
                    <a:pt x="54" y="234"/>
                  </a:lnTo>
                  <a:lnTo>
                    <a:pt x="42" y="180"/>
                  </a:lnTo>
                  <a:lnTo>
                    <a:pt x="12" y="90"/>
                  </a:lnTo>
                  <a:lnTo>
                    <a:pt x="0" y="66"/>
                  </a:lnTo>
                  <a:lnTo>
                    <a:pt x="12" y="36"/>
                  </a:lnTo>
                  <a:lnTo>
                    <a:pt x="6" y="12"/>
                  </a:lnTo>
                  <a:lnTo>
                    <a:pt x="12" y="6"/>
                  </a:lnTo>
                  <a:lnTo>
                    <a:pt x="306" y="0"/>
                  </a:lnTo>
                  <a:lnTo>
                    <a:pt x="318" y="18"/>
                  </a:lnTo>
                  <a:lnTo>
                    <a:pt x="312" y="36"/>
                  </a:lnTo>
                  <a:lnTo>
                    <a:pt x="318" y="60"/>
                  </a:lnTo>
                  <a:lnTo>
                    <a:pt x="342" y="78"/>
                  </a:lnTo>
                  <a:lnTo>
                    <a:pt x="372" y="108"/>
                  </a:lnTo>
                  <a:lnTo>
                    <a:pt x="372" y="126"/>
                  </a:lnTo>
                  <a:lnTo>
                    <a:pt x="360" y="150"/>
                  </a:lnTo>
                  <a:lnTo>
                    <a:pt x="324" y="162"/>
                  </a:lnTo>
                  <a:lnTo>
                    <a:pt x="330" y="198"/>
                  </a:lnTo>
                  <a:lnTo>
                    <a:pt x="324" y="222"/>
                  </a:lnTo>
                  <a:lnTo>
                    <a:pt x="306" y="234"/>
                  </a:lnTo>
                  <a:lnTo>
                    <a:pt x="306" y="246"/>
                  </a:lnTo>
                  <a:lnTo>
                    <a:pt x="306" y="252"/>
                  </a:lnTo>
                </a:path>
              </a:pathLst>
            </a:custGeom>
            <a:noFill/>
            <a:ln w="9525">
              <a:solidFill>
                <a:srgbClr val="000000"/>
              </a:solidFill>
              <a:prstDash val="solid"/>
              <a:round/>
              <a:headEnd/>
              <a:tailEnd/>
            </a:ln>
          </p:spPr>
          <p:txBody>
            <a:bodyPr/>
            <a:lstStyle/>
            <a:p>
              <a:endParaRPr lang="en-US"/>
            </a:p>
          </p:txBody>
        </p:sp>
        <p:sp>
          <p:nvSpPr>
            <p:cNvPr id="3121" name="Freeform 174"/>
            <p:cNvSpPr>
              <a:spLocks/>
            </p:cNvSpPr>
            <p:nvPr/>
          </p:nvSpPr>
          <p:spPr bwMode="auto">
            <a:xfrm>
              <a:off x="2541" y="2046"/>
              <a:ext cx="456" cy="246"/>
            </a:xfrm>
            <a:custGeom>
              <a:avLst/>
              <a:gdLst>
                <a:gd name="T0" fmla="*/ 414 w 456"/>
                <a:gd name="T1" fmla="*/ 12 h 246"/>
                <a:gd name="T2" fmla="*/ 438 w 456"/>
                <a:gd name="T3" fmla="*/ 24 h 246"/>
                <a:gd name="T4" fmla="*/ 426 w 456"/>
                <a:gd name="T5" fmla="*/ 48 h 246"/>
                <a:gd name="T6" fmla="*/ 456 w 456"/>
                <a:gd name="T7" fmla="*/ 78 h 246"/>
                <a:gd name="T8" fmla="*/ 456 w 456"/>
                <a:gd name="T9" fmla="*/ 246 h 246"/>
                <a:gd name="T10" fmla="*/ 0 w 456"/>
                <a:gd name="T11" fmla="*/ 234 h 246"/>
                <a:gd name="T12" fmla="*/ 12 w 456"/>
                <a:gd name="T13" fmla="*/ 0 h 246"/>
                <a:gd name="T14" fmla="*/ 414 w 456"/>
                <a:gd name="T15" fmla="*/ 12 h 246"/>
                <a:gd name="T16" fmla="*/ 0 60000 65536"/>
                <a:gd name="T17" fmla="*/ 0 60000 65536"/>
                <a:gd name="T18" fmla="*/ 0 60000 65536"/>
                <a:gd name="T19" fmla="*/ 0 60000 65536"/>
                <a:gd name="T20" fmla="*/ 0 60000 65536"/>
                <a:gd name="T21" fmla="*/ 0 60000 65536"/>
                <a:gd name="T22" fmla="*/ 0 60000 65536"/>
                <a:gd name="T23" fmla="*/ 0 60000 65536"/>
                <a:gd name="T24" fmla="*/ 0 w 456"/>
                <a:gd name="T25" fmla="*/ 0 h 246"/>
                <a:gd name="T26" fmla="*/ 456 w 456"/>
                <a:gd name="T27" fmla="*/ 246 h 24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56" h="246">
                  <a:moveTo>
                    <a:pt x="414" y="12"/>
                  </a:moveTo>
                  <a:lnTo>
                    <a:pt x="438" y="24"/>
                  </a:lnTo>
                  <a:lnTo>
                    <a:pt x="426" y="48"/>
                  </a:lnTo>
                  <a:lnTo>
                    <a:pt x="456" y="78"/>
                  </a:lnTo>
                  <a:lnTo>
                    <a:pt x="456" y="246"/>
                  </a:lnTo>
                  <a:lnTo>
                    <a:pt x="0" y="234"/>
                  </a:lnTo>
                  <a:lnTo>
                    <a:pt x="12" y="0"/>
                  </a:lnTo>
                  <a:lnTo>
                    <a:pt x="414" y="12"/>
                  </a:lnTo>
                  <a:close/>
                </a:path>
              </a:pathLst>
            </a:custGeom>
            <a:solidFill>
              <a:srgbClr val="FFAA00"/>
            </a:solidFill>
            <a:ln w="9525">
              <a:solidFill>
                <a:srgbClr val="FFAA00"/>
              </a:solidFill>
              <a:prstDash val="solid"/>
              <a:round/>
              <a:headEnd/>
              <a:tailEnd/>
            </a:ln>
          </p:spPr>
          <p:txBody>
            <a:bodyPr/>
            <a:lstStyle/>
            <a:p>
              <a:endParaRPr lang="en-US"/>
            </a:p>
          </p:txBody>
        </p:sp>
        <p:sp>
          <p:nvSpPr>
            <p:cNvPr id="3122" name="Freeform 175"/>
            <p:cNvSpPr>
              <a:spLocks/>
            </p:cNvSpPr>
            <p:nvPr/>
          </p:nvSpPr>
          <p:spPr bwMode="auto">
            <a:xfrm>
              <a:off x="2541" y="2046"/>
              <a:ext cx="456" cy="246"/>
            </a:xfrm>
            <a:custGeom>
              <a:avLst/>
              <a:gdLst>
                <a:gd name="T0" fmla="*/ 414 w 456"/>
                <a:gd name="T1" fmla="*/ 12 h 246"/>
                <a:gd name="T2" fmla="*/ 438 w 456"/>
                <a:gd name="T3" fmla="*/ 24 h 246"/>
                <a:gd name="T4" fmla="*/ 426 w 456"/>
                <a:gd name="T5" fmla="*/ 48 h 246"/>
                <a:gd name="T6" fmla="*/ 456 w 456"/>
                <a:gd name="T7" fmla="*/ 78 h 246"/>
                <a:gd name="T8" fmla="*/ 456 w 456"/>
                <a:gd name="T9" fmla="*/ 246 h 246"/>
                <a:gd name="T10" fmla="*/ 0 w 456"/>
                <a:gd name="T11" fmla="*/ 234 h 246"/>
                <a:gd name="T12" fmla="*/ 12 w 456"/>
                <a:gd name="T13" fmla="*/ 0 h 246"/>
                <a:gd name="T14" fmla="*/ 414 w 456"/>
                <a:gd name="T15" fmla="*/ 12 h 246"/>
                <a:gd name="T16" fmla="*/ 414 w 456"/>
                <a:gd name="T17" fmla="*/ 18 h 2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56"/>
                <a:gd name="T28" fmla="*/ 0 h 246"/>
                <a:gd name="T29" fmla="*/ 456 w 456"/>
                <a:gd name="T30" fmla="*/ 246 h 2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56" h="246">
                  <a:moveTo>
                    <a:pt x="414" y="12"/>
                  </a:moveTo>
                  <a:lnTo>
                    <a:pt x="438" y="24"/>
                  </a:lnTo>
                  <a:lnTo>
                    <a:pt x="426" y="48"/>
                  </a:lnTo>
                  <a:lnTo>
                    <a:pt x="456" y="78"/>
                  </a:lnTo>
                  <a:lnTo>
                    <a:pt x="456" y="246"/>
                  </a:lnTo>
                  <a:lnTo>
                    <a:pt x="0" y="234"/>
                  </a:lnTo>
                  <a:lnTo>
                    <a:pt x="12" y="0"/>
                  </a:lnTo>
                  <a:lnTo>
                    <a:pt x="414" y="12"/>
                  </a:lnTo>
                  <a:lnTo>
                    <a:pt x="414" y="18"/>
                  </a:lnTo>
                </a:path>
              </a:pathLst>
            </a:custGeom>
            <a:noFill/>
            <a:ln w="9525">
              <a:solidFill>
                <a:srgbClr val="000000"/>
              </a:solidFill>
              <a:prstDash val="solid"/>
              <a:round/>
              <a:headEnd/>
              <a:tailEnd/>
            </a:ln>
          </p:spPr>
          <p:txBody>
            <a:bodyPr/>
            <a:lstStyle/>
            <a:p>
              <a:endParaRPr lang="en-US"/>
            </a:p>
          </p:txBody>
        </p:sp>
        <p:sp>
          <p:nvSpPr>
            <p:cNvPr id="3123" name="Freeform 176"/>
            <p:cNvSpPr>
              <a:spLocks/>
            </p:cNvSpPr>
            <p:nvPr/>
          </p:nvSpPr>
          <p:spPr bwMode="auto">
            <a:xfrm>
              <a:off x="3321" y="2088"/>
              <a:ext cx="450" cy="228"/>
            </a:xfrm>
            <a:custGeom>
              <a:avLst/>
              <a:gdLst>
                <a:gd name="T0" fmla="*/ 360 w 450"/>
                <a:gd name="T1" fmla="*/ 186 h 228"/>
                <a:gd name="T2" fmla="*/ 84 w 450"/>
                <a:gd name="T3" fmla="*/ 210 h 228"/>
                <a:gd name="T4" fmla="*/ 84 w 450"/>
                <a:gd name="T5" fmla="*/ 222 h 228"/>
                <a:gd name="T6" fmla="*/ 0 w 450"/>
                <a:gd name="T7" fmla="*/ 228 h 228"/>
                <a:gd name="T8" fmla="*/ 6 w 450"/>
                <a:gd name="T9" fmla="*/ 222 h 228"/>
                <a:gd name="T10" fmla="*/ 18 w 450"/>
                <a:gd name="T11" fmla="*/ 222 h 228"/>
                <a:gd name="T12" fmla="*/ 12 w 450"/>
                <a:gd name="T13" fmla="*/ 192 h 228"/>
                <a:gd name="T14" fmla="*/ 12 w 450"/>
                <a:gd name="T15" fmla="*/ 186 h 228"/>
                <a:gd name="T16" fmla="*/ 24 w 450"/>
                <a:gd name="T17" fmla="*/ 168 h 228"/>
                <a:gd name="T18" fmla="*/ 60 w 450"/>
                <a:gd name="T19" fmla="*/ 180 h 228"/>
                <a:gd name="T20" fmla="*/ 54 w 450"/>
                <a:gd name="T21" fmla="*/ 156 h 228"/>
                <a:gd name="T22" fmla="*/ 78 w 450"/>
                <a:gd name="T23" fmla="*/ 144 h 228"/>
                <a:gd name="T24" fmla="*/ 72 w 450"/>
                <a:gd name="T25" fmla="*/ 132 h 228"/>
                <a:gd name="T26" fmla="*/ 78 w 450"/>
                <a:gd name="T27" fmla="*/ 120 h 228"/>
                <a:gd name="T28" fmla="*/ 84 w 450"/>
                <a:gd name="T29" fmla="*/ 120 h 228"/>
                <a:gd name="T30" fmla="*/ 90 w 450"/>
                <a:gd name="T31" fmla="*/ 114 h 228"/>
                <a:gd name="T32" fmla="*/ 102 w 450"/>
                <a:gd name="T33" fmla="*/ 120 h 228"/>
                <a:gd name="T34" fmla="*/ 102 w 450"/>
                <a:gd name="T35" fmla="*/ 108 h 228"/>
                <a:gd name="T36" fmla="*/ 138 w 450"/>
                <a:gd name="T37" fmla="*/ 120 h 228"/>
                <a:gd name="T38" fmla="*/ 150 w 450"/>
                <a:gd name="T39" fmla="*/ 102 h 228"/>
                <a:gd name="T40" fmla="*/ 162 w 450"/>
                <a:gd name="T41" fmla="*/ 108 h 228"/>
                <a:gd name="T42" fmla="*/ 180 w 450"/>
                <a:gd name="T43" fmla="*/ 84 h 228"/>
                <a:gd name="T44" fmla="*/ 186 w 450"/>
                <a:gd name="T45" fmla="*/ 96 h 228"/>
                <a:gd name="T46" fmla="*/ 204 w 450"/>
                <a:gd name="T47" fmla="*/ 96 h 228"/>
                <a:gd name="T48" fmla="*/ 234 w 450"/>
                <a:gd name="T49" fmla="*/ 48 h 228"/>
                <a:gd name="T50" fmla="*/ 228 w 450"/>
                <a:gd name="T51" fmla="*/ 36 h 228"/>
                <a:gd name="T52" fmla="*/ 264 w 450"/>
                <a:gd name="T53" fmla="*/ 24 h 228"/>
                <a:gd name="T54" fmla="*/ 264 w 450"/>
                <a:gd name="T55" fmla="*/ 0 h 228"/>
                <a:gd name="T56" fmla="*/ 288 w 450"/>
                <a:gd name="T57" fmla="*/ 0 h 228"/>
                <a:gd name="T58" fmla="*/ 300 w 450"/>
                <a:gd name="T59" fmla="*/ 18 h 228"/>
                <a:gd name="T60" fmla="*/ 336 w 450"/>
                <a:gd name="T61" fmla="*/ 30 h 228"/>
                <a:gd name="T62" fmla="*/ 384 w 450"/>
                <a:gd name="T63" fmla="*/ 12 h 228"/>
                <a:gd name="T64" fmla="*/ 402 w 450"/>
                <a:gd name="T65" fmla="*/ 36 h 228"/>
                <a:gd name="T66" fmla="*/ 402 w 450"/>
                <a:gd name="T67" fmla="*/ 36 h 228"/>
                <a:gd name="T68" fmla="*/ 414 w 450"/>
                <a:gd name="T69" fmla="*/ 72 h 228"/>
                <a:gd name="T70" fmla="*/ 450 w 450"/>
                <a:gd name="T71" fmla="*/ 102 h 228"/>
                <a:gd name="T72" fmla="*/ 390 w 450"/>
                <a:gd name="T73" fmla="*/ 174 h 228"/>
                <a:gd name="T74" fmla="*/ 360 w 450"/>
                <a:gd name="T75" fmla="*/ 186 h 22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50"/>
                <a:gd name="T115" fmla="*/ 0 h 228"/>
                <a:gd name="T116" fmla="*/ 450 w 450"/>
                <a:gd name="T117" fmla="*/ 228 h 22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50" h="228">
                  <a:moveTo>
                    <a:pt x="360" y="186"/>
                  </a:moveTo>
                  <a:lnTo>
                    <a:pt x="84" y="210"/>
                  </a:lnTo>
                  <a:lnTo>
                    <a:pt x="84" y="222"/>
                  </a:lnTo>
                  <a:lnTo>
                    <a:pt x="0" y="228"/>
                  </a:lnTo>
                  <a:lnTo>
                    <a:pt x="6" y="222"/>
                  </a:lnTo>
                  <a:lnTo>
                    <a:pt x="18" y="222"/>
                  </a:lnTo>
                  <a:lnTo>
                    <a:pt x="12" y="192"/>
                  </a:lnTo>
                  <a:lnTo>
                    <a:pt x="12" y="186"/>
                  </a:lnTo>
                  <a:lnTo>
                    <a:pt x="24" y="168"/>
                  </a:lnTo>
                  <a:lnTo>
                    <a:pt x="60" y="180"/>
                  </a:lnTo>
                  <a:lnTo>
                    <a:pt x="54" y="156"/>
                  </a:lnTo>
                  <a:lnTo>
                    <a:pt x="78" y="144"/>
                  </a:lnTo>
                  <a:lnTo>
                    <a:pt x="72" y="132"/>
                  </a:lnTo>
                  <a:lnTo>
                    <a:pt x="78" y="120"/>
                  </a:lnTo>
                  <a:lnTo>
                    <a:pt x="84" y="120"/>
                  </a:lnTo>
                  <a:lnTo>
                    <a:pt x="90" y="114"/>
                  </a:lnTo>
                  <a:lnTo>
                    <a:pt x="102" y="120"/>
                  </a:lnTo>
                  <a:lnTo>
                    <a:pt x="102" y="108"/>
                  </a:lnTo>
                  <a:lnTo>
                    <a:pt x="138" y="120"/>
                  </a:lnTo>
                  <a:lnTo>
                    <a:pt x="150" y="102"/>
                  </a:lnTo>
                  <a:lnTo>
                    <a:pt x="162" y="108"/>
                  </a:lnTo>
                  <a:lnTo>
                    <a:pt x="180" y="84"/>
                  </a:lnTo>
                  <a:lnTo>
                    <a:pt x="186" y="96"/>
                  </a:lnTo>
                  <a:lnTo>
                    <a:pt x="204" y="96"/>
                  </a:lnTo>
                  <a:lnTo>
                    <a:pt x="234" y="48"/>
                  </a:lnTo>
                  <a:lnTo>
                    <a:pt x="228" y="36"/>
                  </a:lnTo>
                  <a:lnTo>
                    <a:pt x="264" y="24"/>
                  </a:lnTo>
                  <a:lnTo>
                    <a:pt x="264" y="0"/>
                  </a:lnTo>
                  <a:lnTo>
                    <a:pt x="288" y="0"/>
                  </a:lnTo>
                  <a:lnTo>
                    <a:pt x="300" y="18"/>
                  </a:lnTo>
                  <a:lnTo>
                    <a:pt x="336" y="30"/>
                  </a:lnTo>
                  <a:lnTo>
                    <a:pt x="384" y="12"/>
                  </a:lnTo>
                  <a:lnTo>
                    <a:pt x="402" y="36"/>
                  </a:lnTo>
                  <a:lnTo>
                    <a:pt x="414" y="72"/>
                  </a:lnTo>
                  <a:lnTo>
                    <a:pt x="450" y="102"/>
                  </a:lnTo>
                  <a:lnTo>
                    <a:pt x="390" y="174"/>
                  </a:lnTo>
                  <a:lnTo>
                    <a:pt x="360" y="186"/>
                  </a:lnTo>
                  <a:close/>
                </a:path>
              </a:pathLst>
            </a:custGeom>
            <a:solidFill>
              <a:srgbClr val="E8D898"/>
            </a:solidFill>
            <a:ln w="9525">
              <a:solidFill>
                <a:srgbClr val="E8D898"/>
              </a:solidFill>
              <a:prstDash val="solid"/>
              <a:round/>
              <a:headEnd/>
              <a:tailEnd/>
            </a:ln>
          </p:spPr>
          <p:txBody>
            <a:bodyPr/>
            <a:lstStyle/>
            <a:p>
              <a:endParaRPr lang="en-US"/>
            </a:p>
          </p:txBody>
        </p:sp>
        <p:sp>
          <p:nvSpPr>
            <p:cNvPr id="3124" name="Freeform 177"/>
            <p:cNvSpPr>
              <a:spLocks/>
            </p:cNvSpPr>
            <p:nvPr/>
          </p:nvSpPr>
          <p:spPr bwMode="auto">
            <a:xfrm>
              <a:off x="3321" y="2088"/>
              <a:ext cx="450" cy="228"/>
            </a:xfrm>
            <a:custGeom>
              <a:avLst/>
              <a:gdLst>
                <a:gd name="T0" fmla="*/ 360 w 450"/>
                <a:gd name="T1" fmla="*/ 186 h 228"/>
                <a:gd name="T2" fmla="*/ 84 w 450"/>
                <a:gd name="T3" fmla="*/ 210 h 228"/>
                <a:gd name="T4" fmla="*/ 84 w 450"/>
                <a:gd name="T5" fmla="*/ 222 h 228"/>
                <a:gd name="T6" fmla="*/ 0 w 450"/>
                <a:gd name="T7" fmla="*/ 228 h 228"/>
                <a:gd name="T8" fmla="*/ 6 w 450"/>
                <a:gd name="T9" fmla="*/ 222 h 228"/>
                <a:gd name="T10" fmla="*/ 18 w 450"/>
                <a:gd name="T11" fmla="*/ 222 h 228"/>
                <a:gd name="T12" fmla="*/ 12 w 450"/>
                <a:gd name="T13" fmla="*/ 192 h 228"/>
                <a:gd name="T14" fmla="*/ 12 w 450"/>
                <a:gd name="T15" fmla="*/ 186 h 228"/>
                <a:gd name="T16" fmla="*/ 24 w 450"/>
                <a:gd name="T17" fmla="*/ 168 h 228"/>
                <a:gd name="T18" fmla="*/ 60 w 450"/>
                <a:gd name="T19" fmla="*/ 180 h 228"/>
                <a:gd name="T20" fmla="*/ 54 w 450"/>
                <a:gd name="T21" fmla="*/ 156 h 228"/>
                <a:gd name="T22" fmla="*/ 78 w 450"/>
                <a:gd name="T23" fmla="*/ 144 h 228"/>
                <a:gd name="T24" fmla="*/ 72 w 450"/>
                <a:gd name="T25" fmla="*/ 132 h 228"/>
                <a:gd name="T26" fmla="*/ 78 w 450"/>
                <a:gd name="T27" fmla="*/ 120 h 228"/>
                <a:gd name="T28" fmla="*/ 84 w 450"/>
                <a:gd name="T29" fmla="*/ 120 h 228"/>
                <a:gd name="T30" fmla="*/ 90 w 450"/>
                <a:gd name="T31" fmla="*/ 114 h 228"/>
                <a:gd name="T32" fmla="*/ 102 w 450"/>
                <a:gd name="T33" fmla="*/ 120 h 228"/>
                <a:gd name="T34" fmla="*/ 102 w 450"/>
                <a:gd name="T35" fmla="*/ 108 h 228"/>
                <a:gd name="T36" fmla="*/ 138 w 450"/>
                <a:gd name="T37" fmla="*/ 120 h 228"/>
                <a:gd name="T38" fmla="*/ 150 w 450"/>
                <a:gd name="T39" fmla="*/ 102 h 228"/>
                <a:gd name="T40" fmla="*/ 162 w 450"/>
                <a:gd name="T41" fmla="*/ 108 h 228"/>
                <a:gd name="T42" fmla="*/ 180 w 450"/>
                <a:gd name="T43" fmla="*/ 84 h 228"/>
                <a:gd name="T44" fmla="*/ 186 w 450"/>
                <a:gd name="T45" fmla="*/ 96 h 228"/>
                <a:gd name="T46" fmla="*/ 204 w 450"/>
                <a:gd name="T47" fmla="*/ 96 h 228"/>
                <a:gd name="T48" fmla="*/ 234 w 450"/>
                <a:gd name="T49" fmla="*/ 48 h 228"/>
                <a:gd name="T50" fmla="*/ 228 w 450"/>
                <a:gd name="T51" fmla="*/ 36 h 228"/>
                <a:gd name="T52" fmla="*/ 264 w 450"/>
                <a:gd name="T53" fmla="*/ 24 h 228"/>
                <a:gd name="T54" fmla="*/ 264 w 450"/>
                <a:gd name="T55" fmla="*/ 0 h 228"/>
                <a:gd name="T56" fmla="*/ 288 w 450"/>
                <a:gd name="T57" fmla="*/ 0 h 228"/>
                <a:gd name="T58" fmla="*/ 300 w 450"/>
                <a:gd name="T59" fmla="*/ 18 h 228"/>
                <a:gd name="T60" fmla="*/ 336 w 450"/>
                <a:gd name="T61" fmla="*/ 30 h 228"/>
                <a:gd name="T62" fmla="*/ 384 w 450"/>
                <a:gd name="T63" fmla="*/ 12 h 228"/>
                <a:gd name="T64" fmla="*/ 402 w 450"/>
                <a:gd name="T65" fmla="*/ 36 h 228"/>
                <a:gd name="T66" fmla="*/ 408 w 450"/>
                <a:gd name="T67" fmla="*/ 36 h 228"/>
                <a:gd name="T68" fmla="*/ 402 w 450"/>
                <a:gd name="T69" fmla="*/ 36 h 228"/>
                <a:gd name="T70" fmla="*/ 414 w 450"/>
                <a:gd name="T71" fmla="*/ 72 h 228"/>
                <a:gd name="T72" fmla="*/ 450 w 450"/>
                <a:gd name="T73" fmla="*/ 102 h 228"/>
                <a:gd name="T74" fmla="*/ 390 w 450"/>
                <a:gd name="T75" fmla="*/ 174 h 228"/>
                <a:gd name="T76" fmla="*/ 360 w 450"/>
                <a:gd name="T77" fmla="*/ 186 h 228"/>
                <a:gd name="T78" fmla="*/ 360 w 450"/>
                <a:gd name="T79" fmla="*/ 192 h 2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50"/>
                <a:gd name="T121" fmla="*/ 0 h 228"/>
                <a:gd name="T122" fmla="*/ 450 w 450"/>
                <a:gd name="T123" fmla="*/ 228 h 2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50" h="228">
                  <a:moveTo>
                    <a:pt x="360" y="186"/>
                  </a:moveTo>
                  <a:lnTo>
                    <a:pt x="84" y="210"/>
                  </a:lnTo>
                  <a:lnTo>
                    <a:pt x="84" y="222"/>
                  </a:lnTo>
                  <a:lnTo>
                    <a:pt x="0" y="228"/>
                  </a:lnTo>
                  <a:lnTo>
                    <a:pt x="6" y="222"/>
                  </a:lnTo>
                  <a:lnTo>
                    <a:pt x="18" y="222"/>
                  </a:lnTo>
                  <a:lnTo>
                    <a:pt x="12" y="192"/>
                  </a:lnTo>
                  <a:lnTo>
                    <a:pt x="12" y="186"/>
                  </a:lnTo>
                  <a:lnTo>
                    <a:pt x="24" y="168"/>
                  </a:lnTo>
                  <a:lnTo>
                    <a:pt x="60" y="180"/>
                  </a:lnTo>
                  <a:lnTo>
                    <a:pt x="54" y="156"/>
                  </a:lnTo>
                  <a:lnTo>
                    <a:pt x="78" y="144"/>
                  </a:lnTo>
                  <a:lnTo>
                    <a:pt x="72" y="132"/>
                  </a:lnTo>
                  <a:lnTo>
                    <a:pt x="78" y="120"/>
                  </a:lnTo>
                  <a:lnTo>
                    <a:pt x="84" y="120"/>
                  </a:lnTo>
                  <a:lnTo>
                    <a:pt x="90" y="114"/>
                  </a:lnTo>
                  <a:lnTo>
                    <a:pt x="102" y="120"/>
                  </a:lnTo>
                  <a:lnTo>
                    <a:pt x="102" y="108"/>
                  </a:lnTo>
                  <a:lnTo>
                    <a:pt x="138" y="120"/>
                  </a:lnTo>
                  <a:lnTo>
                    <a:pt x="150" y="102"/>
                  </a:lnTo>
                  <a:lnTo>
                    <a:pt x="162" y="108"/>
                  </a:lnTo>
                  <a:lnTo>
                    <a:pt x="180" y="84"/>
                  </a:lnTo>
                  <a:lnTo>
                    <a:pt x="186" y="96"/>
                  </a:lnTo>
                  <a:lnTo>
                    <a:pt x="204" y="96"/>
                  </a:lnTo>
                  <a:lnTo>
                    <a:pt x="234" y="48"/>
                  </a:lnTo>
                  <a:lnTo>
                    <a:pt x="228" y="36"/>
                  </a:lnTo>
                  <a:lnTo>
                    <a:pt x="264" y="24"/>
                  </a:lnTo>
                  <a:lnTo>
                    <a:pt x="264" y="0"/>
                  </a:lnTo>
                  <a:lnTo>
                    <a:pt x="288" y="0"/>
                  </a:lnTo>
                  <a:lnTo>
                    <a:pt x="300" y="18"/>
                  </a:lnTo>
                  <a:lnTo>
                    <a:pt x="336" y="30"/>
                  </a:lnTo>
                  <a:lnTo>
                    <a:pt x="384" y="12"/>
                  </a:lnTo>
                  <a:lnTo>
                    <a:pt x="402" y="36"/>
                  </a:lnTo>
                  <a:lnTo>
                    <a:pt x="408" y="36"/>
                  </a:lnTo>
                  <a:lnTo>
                    <a:pt x="402" y="36"/>
                  </a:lnTo>
                  <a:lnTo>
                    <a:pt x="414" y="72"/>
                  </a:lnTo>
                  <a:lnTo>
                    <a:pt x="450" y="102"/>
                  </a:lnTo>
                  <a:lnTo>
                    <a:pt x="390" y="174"/>
                  </a:lnTo>
                  <a:lnTo>
                    <a:pt x="360" y="186"/>
                  </a:lnTo>
                  <a:lnTo>
                    <a:pt x="360" y="192"/>
                  </a:lnTo>
                </a:path>
              </a:pathLst>
            </a:custGeom>
            <a:noFill/>
            <a:ln w="9525">
              <a:solidFill>
                <a:srgbClr val="000000"/>
              </a:solidFill>
              <a:prstDash val="solid"/>
              <a:round/>
              <a:headEnd/>
              <a:tailEnd/>
            </a:ln>
          </p:spPr>
          <p:txBody>
            <a:bodyPr/>
            <a:lstStyle/>
            <a:p>
              <a:endParaRPr lang="en-US"/>
            </a:p>
          </p:txBody>
        </p:sp>
        <p:sp>
          <p:nvSpPr>
            <p:cNvPr id="3125" name="Freeform 178"/>
            <p:cNvSpPr>
              <a:spLocks/>
            </p:cNvSpPr>
            <p:nvPr/>
          </p:nvSpPr>
          <p:spPr bwMode="auto">
            <a:xfrm>
              <a:off x="3039" y="2598"/>
              <a:ext cx="348" cy="306"/>
            </a:xfrm>
            <a:custGeom>
              <a:avLst/>
              <a:gdLst>
                <a:gd name="T0" fmla="*/ 306 w 348"/>
                <a:gd name="T1" fmla="*/ 210 h 306"/>
                <a:gd name="T2" fmla="*/ 264 w 348"/>
                <a:gd name="T3" fmla="*/ 198 h 306"/>
                <a:gd name="T4" fmla="*/ 246 w 348"/>
                <a:gd name="T5" fmla="*/ 216 h 306"/>
                <a:gd name="T6" fmla="*/ 270 w 348"/>
                <a:gd name="T7" fmla="*/ 228 h 306"/>
                <a:gd name="T8" fmla="*/ 300 w 348"/>
                <a:gd name="T9" fmla="*/ 216 h 306"/>
                <a:gd name="T10" fmla="*/ 288 w 348"/>
                <a:gd name="T11" fmla="*/ 228 h 306"/>
                <a:gd name="T12" fmla="*/ 306 w 348"/>
                <a:gd name="T13" fmla="*/ 234 h 306"/>
                <a:gd name="T14" fmla="*/ 312 w 348"/>
                <a:gd name="T15" fmla="*/ 222 h 306"/>
                <a:gd name="T16" fmla="*/ 330 w 348"/>
                <a:gd name="T17" fmla="*/ 210 h 306"/>
                <a:gd name="T18" fmla="*/ 336 w 348"/>
                <a:gd name="T19" fmla="*/ 234 h 306"/>
                <a:gd name="T20" fmla="*/ 306 w 348"/>
                <a:gd name="T21" fmla="*/ 258 h 306"/>
                <a:gd name="T22" fmla="*/ 312 w 348"/>
                <a:gd name="T23" fmla="*/ 270 h 306"/>
                <a:gd name="T24" fmla="*/ 348 w 348"/>
                <a:gd name="T25" fmla="*/ 288 h 306"/>
                <a:gd name="T26" fmla="*/ 342 w 348"/>
                <a:gd name="T27" fmla="*/ 300 h 306"/>
                <a:gd name="T28" fmla="*/ 336 w 348"/>
                <a:gd name="T29" fmla="*/ 294 h 306"/>
                <a:gd name="T30" fmla="*/ 324 w 348"/>
                <a:gd name="T31" fmla="*/ 306 h 306"/>
                <a:gd name="T32" fmla="*/ 318 w 348"/>
                <a:gd name="T33" fmla="*/ 282 h 306"/>
                <a:gd name="T34" fmla="*/ 276 w 348"/>
                <a:gd name="T35" fmla="*/ 270 h 306"/>
                <a:gd name="T36" fmla="*/ 282 w 348"/>
                <a:gd name="T37" fmla="*/ 288 h 306"/>
                <a:gd name="T38" fmla="*/ 270 w 348"/>
                <a:gd name="T39" fmla="*/ 300 h 306"/>
                <a:gd name="T40" fmla="*/ 258 w 348"/>
                <a:gd name="T41" fmla="*/ 282 h 306"/>
                <a:gd name="T42" fmla="*/ 252 w 348"/>
                <a:gd name="T43" fmla="*/ 294 h 306"/>
                <a:gd name="T44" fmla="*/ 240 w 348"/>
                <a:gd name="T45" fmla="*/ 282 h 306"/>
                <a:gd name="T46" fmla="*/ 234 w 348"/>
                <a:gd name="T47" fmla="*/ 300 h 306"/>
                <a:gd name="T48" fmla="*/ 222 w 348"/>
                <a:gd name="T49" fmla="*/ 300 h 306"/>
                <a:gd name="T50" fmla="*/ 204 w 348"/>
                <a:gd name="T51" fmla="*/ 294 h 306"/>
                <a:gd name="T52" fmla="*/ 192 w 348"/>
                <a:gd name="T53" fmla="*/ 270 h 306"/>
                <a:gd name="T54" fmla="*/ 174 w 348"/>
                <a:gd name="T55" fmla="*/ 270 h 306"/>
                <a:gd name="T56" fmla="*/ 174 w 348"/>
                <a:gd name="T57" fmla="*/ 252 h 306"/>
                <a:gd name="T58" fmla="*/ 156 w 348"/>
                <a:gd name="T59" fmla="*/ 258 h 306"/>
                <a:gd name="T60" fmla="*/ 156 w 348"/>
                <a:gd name="T61" fmla="*/ 246 h 306"/>
                <a:gd name="T62" fmla="*/ 132 w 348"/>
                <a:gd name="T63" fmla="*/ 252 h 306"/>
                <a:gd name="T64" fmla="*/ 144 w 348"/>
                <a:gd name="T65" fmla="*/ 264 h 306"/>
                <a:gd name="T66" fmla="*/ 126 w 348"/>
                <a:gd name="T67" fmla="*/ 270 h 306"/>
                <a:gd name="T68" fmla="*/ 66 w 348"/>
                <a:gd name="T69" fmla="*/ 252 h 306"/>
                <a:gd name="T70" fmla="*/ 18 w 348"/>
                <a:gd name="T71" fmla="*/ 258 h 306"/>
                <a:gd name="T72" fmla="*/ 12 w 348"/>
                <a:gd name="T73" fmla="*/ 252 h 306"/>
                <a:gd name="T74" fmla="*/ 30 w 348"/>
                <a:gd name="T75" fmla="*/ 234 h 306"/>
                <a:gd name="T76" fmla="*/ 24 w 348"/>
                <a:gd name="T77" fmla="*/ 192 h 306"/>
                <a:gd name="T78" fmla="*/ 36 w 348"/>
                <a:gd name="T79" fmla="*/ 156 h 306"/>
                <a:gd name="T80" fmla="*/ 0 w 348"/>
                <a:gd name="T81" fmla="*/ 84 h 306"/>
                <a:gd name="T82" fmla="*/ 0 w 348"/>
                <a:gd name="T83" fmla="*/ 6 h 306"/>
                <a:gd name="T84" fmla="*/ 186 w 348"/>
                <a:gd name="T85" fmla="*/ 0 h 306"/>
                <a:gd name="T86" fmla="*/ 192 w 348"/>
                <a:gd name="T87" fmla="*/ 6 h 306"/>
                <a:gd name="T88" fmla="*/ 192 w 348"/>
                <a:gd name="T89" fmla="*/ 30 h 306"/>
                <a:gd name="T90" fmla="*/ 198 w 348"/>
                <a:gd name="T91" fmla="*/ 30 h 306"/>
                <a:gd name="T92" fmla="*/ 192 w 348"/>
                <a:gd name="T93" fmla="*/ 36 h 306"/>
                <a:gd name="T94" fmla="*/ 210 w 348"/>
                <a:gd name="T95" fmla="*/ 54 h 306"/>
                <a:gd name="T96" fmla="*/ 192 w 348"/>
                <a:gd name="T97" fmla="*/ 60 h 306"/>
                <a:gd name="T98" fmla="*/ 204 w 348"/>
                <a:gd name="T99" fmla="*/ 66 h 306"/>
                <a:gd name="T100" fmla="*/ 174 w 348"/>
                <a:gd name="T101" fmla="*/ 108 h 306"/>
                <a:gd name="T102" fmla="*/ 168 w 348"/>
                <a:gd name="T103" fmla="*/ 156 h 306"/>
                <a:gd name="T104" fmla="*/ 288 w 348"/>
                <a:gd name="T105" fmla="*/ 150 h 306"/>
                <a:gd name="T106" fmla="*/ 288 w 348"/>
                <a:gd name="T107" fmla="*/ 174 h 306"/>
                <a:gd name="T108" fmla="*/ 306 w 348"/>
                <a:gd name="T109" fmla="*/ 210 h 3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8"/>
                <a:gd name="T166" fmla="*/ 0 h 306"/>
                <a:gd name="T167" fmla="*/ 348 w 348"/>
                <a:gd name="T168" fmla="*/ 306 h 3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8" h="306">
                  <a:moveTo>
                    <a:pt x="306" y="210"/>
                  </a:moveTo>
                  <a:lnTo>
                    <a:pt x="264" y="198"/>
                  </a:lnTo>
                  <a:lnTo>
                    <a:pt x="246" y="216"/>
                  </a:lnTo>
                  <a:lnTo>
                    <a:pt x="270" y="228"/>
                  </a:lnTo>
                  <a:lnTo>
                    <a:pt x="300" y="216"/>
                  </a:lnTo>
                  <a:lnTo>
                    <a:pt x="288" y="228"/>
                  </a:lnTo>
                  <a:lnTo>
                    <a:pt x="306" y="234"/>
                  </a:lnTo>
                  <a:lnTo>
                    <a:pt x="312" y="222"/>
                  </a:lnTo>
                  <a:lnTo>
                    <a:pt x="330" y="210"/>
                  </a:lnTo>
                  <a:lnTo>
                    <a:pt x="336" y="234"/>
                  </a:lnTo>
                  <a:lnTo>
                    <a:pt x="306" y="258"/>
                  </a:lnTo>
                  <a:lnTo>
                    <a:pt x="312" y="270"/>
                  </a:lnTo>
                  <a:lnTo>
                    <a:pt x="348" y="288"/>
                  </a:lnTo>
                  <a:lnTo>
                    <a:pt x="342" y="300"/>
                  </a:lnTo>
                  <a:lnTo>
                    <a:pt x="336" y="294"/>
                  </a:lnTo>
                  <a:lnTo>
                    <a:pt x="324" y="306"/>
                  </a:lnTo>
                  <a:lnTo>
                    <a:pt x="318" y="282"/>
                  </a:lnTo>
                  <a:lnTo>
                    <a:pt x="276" y="270"/>
                  </a:lnTo>
                  <a:lnTo>
                    <a:pt x="282" y="288"/>
                  </a:lnTo>
                  <a:lnTo>
                    <a:pt x="270" y="300"/>
                  </a:lnTo>
                  <a:lnTo>
                    <a:pt x="258" y="282"/>
                  </a:lnTo>
                  <a:lnTo>
                    <a:pt x="252" y="294"/>
                  </a:lnTo>
                  <a:lnTo>
                    <a:pt x="240" y="282"/>
                  </a:lnTo>
                  <a:lnTo>
                    <a:pt x="234" y="300"/>
                  </a:lnTo>
                  <a:lnTo>
                    <a:pt x="222" y="300"/>
                  </a:lnTo>
                  <a:lnTo>
                    <a:pt x="204" y="294"/>
                  </a:lnTo>
                  <a:lnTo>
                    <a:pt x="192" y="270"/>
                  </a:lnTo>
                  <a:lnTo>
                    <a:pt x="174" y="270"/>
                  </a:lnTo>
                  <a:lnTo>
                    <a:pt x="174" y="252"/>
                  </a:lnTo>
                  <a:lnTo>
                    <a:pt x="156" y="258"/>
                  </a:lnTo>
                  <a:lnTo>
                    <a:pt x="156" y="246"/>
                  </a:lnTo>
                  <a:lnTo>
                    <a:pt x="132" y="252"/>
                  </a:lnTo>
                  <a:lnTo>
                    <a:pt x="144" y="264"/>
                  </a:lnTo>
                  <a:lnTo>
                    <a:pt x="126" y="270"/>
                  </a:lnTo>
                  <a:lnTo>
                    <a:pt x="66" y="252"/>
                  </a:lnTo>
                  <a:lnTo>
                    <a:pt x="18" y="258"/>
                  </a:lnTo>
                  <a:lnTo>
                    <a:pt x="12" y="252"/>
                  </a:lnTo>
                  <a:lnTo>
                    <a:pt x="30" y="234"/>
                  </a:lnTo>
                  <a:lnTo>
                    <a:pt x="24" y="192"/>
                  </a:lnTo>
                  <a:lnTo>
                    <a:pt x="36" y="156"/>
                  </a:lnTo>
                  <a:lnTo>
                    <a:pt x="0" y="84"/>
                  </a:lnTo>
                  <a:lnTo>
                    <a:pt x="0" y="6"/>
                  </a:lnTo>
                  <a:lnTo>
                    <a:pt x="186" y="0"/>
                  </a:lnTo>
                  <a:lnTo>
                    <a:pt x="192" y="6"/>
                  </a:lnTo>
                  <a:lnTo>
                    <a:pt x="192" y="30"/>
                  </a:lnTo>
                  <a:lnTo>
                    <a:pt x="198" y="30"/>
                  </a:lnTo>
                  <a:lnTo>
                    <a:pt x="192" y="36"/>
                  </a:lnTo>
                  <a:lnTo>
                    <a:pt x="210" y="54"/>
                  </a:lnTo>
                  <a:lnTo>
                    <a:pt x="192" y="60"/>
                  </a:lnTo>
                  <a:lnTo>
                    <a:pt x="204" y="66"/>
                  </a:lnTo>
                  <a:lnTo>
                    <a:pt x="174" y="108"/>
                  </a:lnTo>
                  <a:lnTo>
                    <a:pt x="168" y="156"/>
                  </a:lnTo>
                  <a:lnTo>
                    <a:pt x="288" y="150"/>
                  </a:lnTo>
                  <a:lnTo>
                    <a:pt x="288" y="174"/>
                  </a:lnTo>
                  <a:lnTo>
                    <a:pt x="306" y="210"/>
                  </a:lnTo>
                  <a:close/>
                </a:path>
              </a:pathLst>
            </a:custGeom>
            <a:solidFill>
              <a:srgbClr val="FF8C00"/>
            </a:solidFill>
            <a:ln w="9525">
              <a:solidFill>
                <a:srgbClr val="FF8C00"/>
              </a:solidFill>
              <a:prstDash val="solid"/>
              <a:round/>
              <a:headEnd/>
              <a:tailEnd/>
            </a:ln>
          </p:spPr>
          <p:txBody>
            <a:bodyPr/>
            <a:lstStyle/>
            <a:p>
              <a:endParaRPr lang="en-US"/>
            </a:p>
          </p:txBody>
        </p:sp>
        <p:sp>
          <p:nvSpPr>
            <p:cNvPr id="3126" name="Freeform 179"/>
            <p:cNvSpPr>
              <a:spLocks/>
            </p:cNvSpPr>
            <p:nvPr/>
          </p:nvSpPr>
          <p:spPr bwMode="auto">
            <a:xfrm>
              <a:off x="3039" y="2598"/>
              <a:ext cx="348" cy="306"/>
            </a:xfrm>
            <a:custGeom>
              <a:avLst/>
              <a:gdLst>
                <a:gd name="T0" fmla="*/ 306 w 348"/>
                <a:gd name="T1" fmla="*/ 210 h 306"/>
                <a:gd name="T2" fmla="*/ 264 w 348"/>
                <a:gd name="T3" fmla="*/ 198 h 306"/>
                <a:gd name="T4" fmla="*/ 246 w 348"/>
                <a:gd name="T5" fmla="*/ 216 h 306"/>
                <a:gd name="T6" fmla="*/ 270 w 348"/>
                <a:gd name="T7" fmla="*/ 228 h 306"/>
                <a:gd name="T8" fmla="*/ 300 w 348"/>
                <a:gd name="T9" fmla="*/ 216 h 306"/>
                <a:gd name="T10" fmla="*/ 288 w 348"/>
                <a:gd name="T11" fmla="*/ 228 h 306"/>
                <a:gd name="T12" fmla="*/ 306 w 348"/>
                <a:gd name="T13" fmla="*/ 234 h 306"/>
                <a:gd name="T14" fmla="*/ 312 w 348"/>
                <a:gd name="T15" fmla="*/ 222 h 306"/>
                <a:gd name="T16" fmla="*/ 330 w 348"/>
                <a:gd name="T17" fmla="*/ 210 h 306"/>
                <a:gd name="T18" fmla="*/ 336 w 348"/>
                <a:gd name="T19" fmla="*/ 234 h 306"/>
                <a:gd name="T20" fmla="*/ 306 w 348"/>
                <a:gd name="T21" fmla="*/ 258 h 306"/>
                <a:gd name="T22" fmla="*/ 312 w 348"/>
                <a:gd name="T23" fmla="*/ 270 h 306"/>
                <a:gd name="T24" fmla="*/ 348 w 348"/>
                <a:gd name="T25" fmla="*/ 288 h 306"/>
                <a:gd name="T26" fmla="*/ 342 w 348"/>
                <a:gd name="T27" fmla="*/ 300 h 306"/>
                <a:gd name="T28" fmla="*/ 336 w 348"/>
                <a:gd name="T29" fmla="*/ 294 h 306"/>
                <a:gd name="T30" fmla="*/ 324 w 348"/>
                <a:gd name="T31" fmla="*/ 306 h 306"/>
                <a:gd name="T32" fmla="*/ 318 w 348"/>
                <a:gd name="T33" fmla="*/ 282 h 306"/>
                <a:gd name="T34" fmla="*/ 276 w 348"/>
                <a:gd name="T35" fmla="*/ 270 h 306"/>
                <a:gd name="T36" fmla="*/ 282 w 348"/>
                <a:gd name="T37" fmla="*/ 288 h 306"/>
                <a:gd name="T38" fmla="*/ 270 w 348"/>
                <a:gd name="T39" fmla="*/ 300 h 306"/>
                <a:gd name="T40" fmla="*/ 258 w 348"/>
                <a:gd name="T41" fmla="*/ 282 h 306"/>
                <a:gd name="T42" fmla="*/ 252 w 348"/>
                <a:gd name="T43" fmla="*/ 294 h 306"/>
                <a:gd name="T44" fmla="*/ 240 w 348"/>
                <a:gd name="T45" fmla="*/ 282 h 306"/>
                <a:gd name="T46" fmla="*/ 234 w 348"/>
                <a:gd name="T47" fmla="*/ 300 h 306"/>
                <a:gd name="T48" fmla="*/ 222 w 348"/>
                <a:gd name="T49" fmla="*/ 300 h 306"/>
                <a:gd name="T50" fmla="*/ 204 w 348"/>
                <a:gd name="T51" fmla="*/ 294 h 306"/>
                <a:gd name="T52" fmla="*/ 192 w 348"/>
                <a:gd name="T53" fmla="*/ 270 h 306"/>
                <a:gd name="T54" fmla="*/ 174 w 348"/>
                <a:gd name="T55" fmla="*/ 270 h 306"/>
                <a:gd name="T56" fmla="*/ 174 w 348"/>
                <a:gd name="T57" fmla="*/ 252 h 306"/>
                <a:gd name="T58" fmla="*/ 156 w 348"/>
                <a:gd name="T59" fmla="*/ 258 h 306"/>
                <a:gd name="T60" fmla="*/ 156 w 348"/>
                <a:gd name="T61" fmla="*/ 246 h 306"/>
                <a:gd name="T62" fmla="*/ 132 w 348"/>
                <a:gd name="T63" fmla="*/ 252 h 306"/>
                <a:gd name="T64" fmla="*/ 144 w 348"/>
                <a:gd name="T65" fmla="*/ 264 h 306"/>
                <a:gd name="T66" fmla="*/ 126 w 348"/>
                <a:gd name="T67" fmla="*/ 270 h 306"/>
                <a:gd name="T68" fmla="*/ 66 w 348"/>
                <a:gd name="T69" fmla="*/ 252 h 306"/>
                <a:gd name="T70" fmla="*/ 18 w 348"/>
                <a:gd name="T71" fmla="*/ 258 h 306"/>
                <a:gd name="T72" fmla="*/ 12 w 348"/>
                <a:gd name="T73" fmla="*/ 252 h 306"/>
                <a:gd name="T74" fmla="*/ 30 w 348"/>
                <a:gd name="T75" fmla="*/ 234 h 306"/>
                <a:gd name="T76" fmla="*/ 24 w 348"/>
                <a:gd name="T77" fmla="*/ 192 h 306"/>
                <a:gd name="T78" fmla="*/ 36 w 348"/>
                <a:gd name="T79" fmla="*/ 156 h 306"/>
                <a:gd name="T80" fmla="*/ 0 w 348"/>
                <a:gd name="T81" fmla="*/ 84 h 306"/>
                <a:gd name="T82" fmla="*/ 0 w 348"/>
                <a:gd name="T83" fmla="*/ 6 h 306"/>
                <a:gd name="T84" fmla="*/ 186 w 348"/>
                <a:gd name="T85" fmla="*/ 0 h 306"/>
                <a:gd name="T86" fmla="*/ 192 w 348"/>
                <a:gd name="T87" fmla="*/ 6 h 306"/>
                <a:gd name="T88" fmla="*/ 192 w 348"/>
                <a:gd name="T89" fmla="*/ 30 h 306"/>
                <a:gd name="T90" fmla="*/ 198 w 348"/>
                <a:gd name="T91" fmla="*/ 30 h 306"/>
                <a:gd name="T92" fmla="*/ 192 w 348"/>
                <a:gd name="T93" fmla="*/ 36 h 306"/>
                <a:gd name="T94" fmla="*/ 210 w 348"/>
                <a:gd name="T95" fmla="*/ 54 h 306"/>
                <a:gd name="T96" fmla="*/ 192 w 348"/>
                <a:gd name="T97" fmla="*/ 60 h 306"/>
                <a:gd name="T98" fmla="*/ 204 w 348"/>
                <a:gd name="T99" fmla="*/ 66 h 306"/>
                <a:gd name="T100" fmla="*/ 174 w 348"/>
                <a:gd name="T101" fmla="*/ 108 h 306"/>
                <a:gd name="T102" fmla="*/ 168 w 348"/>
                <a:gd name="T103" fmla="*/ 156 h 306"/>
                <a:gd name="T104" fmla="*/ 288 w 348"/>
                <a:gd name="T105" fmla="*/ 150 h 306"/>
                <a:gd name="T106" fmla="*/ 288 w 348"/>
                <a:gd name="T107" fmla="*/ 174 h 306"/>
                <a:gd name="T108" fmla="*/ 306 w 348"/>
                <a:gd name="T109" fmla="*/ 210 h 306"/>
                <a:gd name="T110" fmla="*/ 306 w 348"/>
                <a:gd name="T111" fmla="*/ 216 h 3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8"/>
                <a:gd name="T169" fmla="*/ 0 h 306"/>
                <a:gd name="T170" fmla="*/ 348 w 348"/>
                <a:gd name="T171" fmla="*/ 306 h 3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8" h="306">
                  <a:moveTo>
                    <a:pt x="306" y="210"/>
                  </a:moveTo>
                  <a:lnTo>
                    <a:pt x="264" y="198"/>
                  </a:lnTo>
                  <a:lnTo>
                    <a:pt x="246" y="216"/>
                  </a:lnTo>
                  <a:lnTo>
                    <a:pt x="270" y="228"/>
                  </a:lnTo>
                  <a:lnTo>
                    <a:pt x="300" y="216"/>
                  </a:lnTo>
                  <a:lnTo>
                    <a:pt x="288" y="228"/>
                  </a:lnTo>
                  <a:lnTo>
                    <a:pt x="306" y="234"/>
                  </a:lnTo>
                  <a:lnTo>
                    <a:pt x="312" y="222"/>
                  </a:lnTo>
                  <a:lnTo>
                    <a:pt x="330" y="210"/>
                  </a:lnTo>
                  <a:lnTo>
                    <a:pt x="336" y="234"/>
                  </a:lnTo>
                  <a:lnTo>
                    <a:pt x="306" y="258"/>
                  </a:lnTo>
                  <a:lnTo>
                    <a:pt x="312" y="270"/>
                  </a:lnTo>
                  <a:lnTo>
                    <a:pt x="348" y="288"/>
                  </a:lnTo>
                  <a:lnTo>
                    <a:pt x="342" y="300"/>
                  </a:lnTo>
                  <a:lnTo>
                    <a:pt x="336" y="294"/>
                  </a:lnTo>
                  <a:lnTo>
                    <a:pt x="324" y="306"/>
                  </a:lnTo>
                  <a:lnTo>
                    <a:pt x="318" y="282"/>
                  </a:lnTo>
                  <a:lnTo>
                    <a:pt x="276" y="270"/>
                  </a:lnTo>
                  <a:lnTo>
                    <a:pt x="282" y="288"/>
                  </a:lnTo>
                  <a:lnTo>
                    <a:pt x="270" y="300"/>
                  </a:lnTo>
                  <a:lnTo>
                    <a:pt x="258" y="282"/>
                  </a:lnTo>
                  <a:lnTo>
                    <a:pt x="252" y="294"/>
                  </a:lnTo>
                  <a:lnTo>
                    <a:pt x="240" y="282"/>
                  </a:lnTo>
                  <a:lnTo>
                    <a:pt x="234" y="300"/>
                  </a:lnTo>
                  <a:lnTo>
                    <a:pt x="222" y="300"/>
                  </a:lnTo>
                  <a:lnTo>
                    <a:pt x="204" y="294"/>
                  </a:lnTo>
                  <a:lnTo>
                    <a:pt x="192" y="270"/>
                  </a:lnTo>
                  <a:lnTo>
                    <a:pt x="174" y="270"/>
                  </a:lnTo>
                  <a:lnTo>
                    <a:pt x="174" y="252"/>
                  </a:lnTo>
                  <a:lnTo>
                    <a:pt x="156" y="258"/>
                  </a:lnTo>
                  <a:lnTo>
                    <a:pt x="156" y="246"/>
                  </a:lnTo>
                  <a:lnTo>
                    <a:pt x="132" y="252"/>
                  </a:lnTo>
                  <a:lnTo>
                    <a:pt x="144" y="264"/>
                  </a:lnTo>
                  <a:lnTo>
                    <a:pt x="126" y="270"/>
                  </a:lnTo>
                  <a:lnTo>
                    <a:pt x="66" y="252"/>
                  </a:lnTo>
                  <a:lnTo>
                    <a:pt x="18" y="258"/>
                  </a:lnTo>
                  <a:lnTo>
                    <a:pt x="12" y="252"/>
                  </a:lnTo>
                  <a:lnTo>
                    <a:pt x="30" y="234"/>
                  </a:lnTo>
                  <a:lnTo>
                    <a:pt x="24" y="192"/>
                  </a:lnTo>
                  <a:lnTo>
                    <a:pt x="36" y="156"/>
                  </a:lnTo>
                  <a:lnTo>
                    <a:pt x="0" y="84"/>
                  </a:lnTo>
                  <a:lnTo>
                    <a:pt x="0" y="6"/>
                  </a:lnTo>
                  <a:lnTo>
                    <a:pt x="186" y="0"/>
                  </a:lnTo>
                  <a:lnTo>
                    <a:pt x="192" y="6"/>
                  </a:lnTo>
                  <a:lnTo>
                    <a:pt x="192" y="30"/>
                  </a:lnTo>
                  <a:lnTo>
                    <a:pt x="198" y="30"/>
                  </a:lnTo>
                  <a:lnTo>
                    <a:pt x="192" y="36"/>
                  </a:lnTo>
                  <a:lnTo>
                    <a:pt x="210" y="54"/>
                  </a:lnTo>
                  <a:lnTo>
                    <a:pt x="192" y="60"/>
                  </a:lnTo>
                  <a:lnTo>
                    <a:pt x="204" y="66"/>
                  </a:lnTo>
                  <a:lnTo>
                    <a:pt x="174" y="108"/>
                  </a:lnTo>
                  <a:lnTo>
                    <a:pt x="168" y="156"/>
                  </a:lnTo>
                  <a:lnTo>
                    <a:pt x="288" y="150"/>
                  </a:lnTo>
                  <a:lnTo>
                    <a:pt x="288" y="174"/>
                  </a:lnTo>
                  <a:lnTo>
                    <a:pt x="306" y="210"/>
                  </a:lnTo>
                  <a:lnTo>
                    <a:pt x="306" y="216"/>
                  </a:lnTo>
                </a:path>
              </a:pathLst>
            </a:custGeom>
            <a:noFill/>
            <a:ln w="9525">
              <a:solidFill>
                <a:srgbClr val="000000"/>
              </a:solidFill>
              <a:prstDash val="solid"/>
              <a:round/>
              <a:headEnd/>
              <a:tailEnd/>
            </a:ln>
          </p:spPr>
          <p:txBody>
            <a:bodyPr/>
            <a:lstStyle/>
            <a:p>
              <a:endParaRPr lang="en-US"/>
            </a:p>
          </p:txBody>
        </p:sp>
        <p:sp>
          <p:nvSpPr>
            <p:cNvPr id="3127" name="Freeform 180"/>
            <p:cNvSpPr>
              <a:spLocks/>
            </p:cNvSpPr>
            <p:nvPr/>
          </p:nvSpPr>
          <p:spPr bwMode="auto">
            <a:xfrm>
              <a:off x="4269" y="1272"/>
              <a:ext cx="228" cy="360"/>
            </a:xfrm>
            <a:custGeom>
              <a:avLst/>
              <a:gdLst>
                <a:gd name="T0" fmla="*/ 66 w 228"/>
                <a:gd name="T1" fmla="*/ 360 h 360"/>
                <a:gd name="T2" fmla="*/ 60 w 228"/>
                <a:gd name="T3" fmla="*/ 360 h 360"/>
                <a:gd name="T4" fmla="*/ 42 w 228"/>
                <a:gd name="T5" fmla="*/ 336 h 360"/>
                <a:gd name="T6" fmla="*/ 0 w 228"/>
                <a:gd name="T7" fmla="*/ 198 h 360"/>
                <a:gd name="T8" fmla="*/ 18 w 228"/>
                <a:gd name="T9" fmla="*/ 198 h 360"/>
                <a:gd name="T10" fmla="*/ 12 w 228"/>
                <a:gd name="T11" fmla="*/ 180 h 360"/>
                <a:gd name="T12" fmla="*/ 24 w 228"/>
                <a:gd name="T13" fmla="*/ 180 h 360"/>
                <a:gd name="T14" fmla="*/ 18 w 228"/>
                <a:gd name="T15" fmla="*/ 174 h 360"/>
                <a:gd name="T16" fmla="*/ 30 w 228"/>
                <a:gd name="T17" fmla="*/ 138 h 360"/>
                <a:gd name="T18" fmla="*/ 30 w 228"/>
                <a:gd name="T19" fmla="*/ 78 h 360"/>
                <a:gd name="T20" fmla="*/ 54 w 228"/>
                <a:gd name="T21" fmla="*/ 12 h 360"/>
                <a:gd name="T22" fmla="*/ 66 w 228"/>
                <a:gd name="T23" fmla="*/ 6 h 360"/>
                <a:gd name="T24" fmla="*/ 78 w 228"/>
                <a:gd name="T25" fmla="*/ 24 h 360"/>
                <a:gd name="T26" fmla="*/ 108 w 228"/>
                <a:gd name="T27" fmla="*/ 0 h 360"/>
                <a:gd name="T28" fmla="*/ 138 w 228"/>
                <a:gd name="T29" fmla="*/ 18 h 360"/>
                <a:gd name="T30" fmla="*/ 168 w 228"/>
                <a:gd name="T31" fmla="*/ 120 h 360"/>
                <a:gd name="T32" fmla="*/ 186 w 228"/>
                <a:gd name="T33" fmla="*/ 120 h 360"/>
                <a:gd name="T34" fmla="*/ 192 w 228"/>
                <a:gd name="T35" fmla="*/ 144 h 360"/>
                <a:gd name="T36" fmla="*/ 216 w 228"/>
                <a:gd name="T37" fmla="*/ 150 h 360"/>
                <a:gd name="T38" fmla="*/ 216 w 228"/>
                <a:gd name="T39" fmla="*/ 168 h 360"/>
                <a:gd name="T40" fmla="*/ 228 w 228"/>
                <a:gd name="T41" fmla="*/ 168 h 360"/>
                <a:gd name="T42" fmla="*/ 222 w 228"/>
                <a:gd name="T43" fmla="*/ 186 h 360"/>
                <a:gd name="T44" fmla="*/ 192 w 228"/>
                <a:gd name="T45" fmla="*/ 204 h 360"/>
                <a:gd name="T46" fmla="*/ 180 w 228"/>
                <a:gd name="T47" fmla="*/ 222 h 360"/>
                <a:gd name="T48" fmla="*/ 174 w 228"/>
                <a:gd name="T49" fmla="*/ 210 h 360"/>
                <a:gd name="T50" fmla="*/ 162 w 228"/>
                <a:gd name="T51" fmla="*/ 222 h 360"/>
                <a:gd name="T52" fmla="*/ 156 w 228"/>
                <a:gd name="T53" fmla="*/ 216 h 360"/>
                <a:gd name="T54" fmla="*/ 156 w 228"/>
                <a:gd name="T55" fmla="*/ 234 h 360"/>
                <a:gd name="T56" fmla="*/ 144 w 228"/>
                <a:gd name="T57" fmla="*/ 234 h 360"/>
                <a:gd name="T58" fmla="*/ 150 w 228"/>
                <a:gd name="T59" fmla="*/ 228 h 360"/>
                <a:gd name="T60" fmla="*/ 138 w 228"/>
                <a:gd name="T61" fmla="*/ 216 h 360"/>
                <a:gd name="T62" fmla="*/ 126 w 228"/>
                <a:gd name="T63" fmla="*/ 270 h 360"/>
                <a:gd name="T64" fmla="*/ 120 w 228"/>
                <a:gd name="T65" fmla="*/ 264 h 360"/>
                <a:gd name="T66" fmla="*/ 114 w 228"/>
                <a:gd name="T67" fmla="*/ 282 h 360"/>
                <a:gd name="T68" fmla="*/ 102 w 228"/>
                <a:gd name="T69" fmla="*/ 282 h 360"/>
                <a:gd name="T70" fmla="*/ 102 w 228"/>
                <a:gd name="T71" fmla="*/ 300 h 360"/>
                <a:gd name="T72" fmla="*/ 96 w 228"/>
                <a:gd name="T73" fmla="*/ 288 h 360"/>
                <a:gd name="T74" fmla="*/ 84 w 228"/>
                <a:gd name="T75" fmla="*/ 294 h 360"/>
                <a:gd name="T76" fmla="*/ 66 w 228"/>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28"/>
                <a:gd name="T118" fmla="*/ 0 h 360"/>
                <a:gd name="T119" fmla="*/ 228 w 228"/>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28" h="360">
                  <a:moveTo>
                    <a:pt x="66" y="360"/>
                  </a:moveTo>
                  <a:lnTo>
                    <a:pt x="60" y="360"/>
                  </a:lnTo>
                  <a:lnTo>
                    <a:pt x="42" y="336"/>
                  </a:lnTo>
                  <a:lnTo>
                    <a:pt x="0" y="198"/>
                  </a:lnTo>
                  <a:lnTo>
                    <a:pt x="18" y="198"/>
                  </a:lnTo>
                  <a:lnTo>
                    <a:pt x="12" y="180"/>
                  </a:lnTo>
                  <a:lnTo>
                    <a:pt x="24" y="180"/>
                  </a:lnTo>
                  <a:lnTo>
                    <a:pt x="18" y="174"/>
                  </a:lnTo>
                  <a:lnTo>
                    <a:pt x="30" y="138"/>
                  </a:lnTo>
                  <a:lnTo>
                    <a:pt x="30" y="78"/>
                  </a:lnTo>
                  <a:lnTo>
                    <a:pt x="54" y="12"/>
                  </a:lnTo>
                  <a:lnTo>
                    <a:pt x="66" y="6"/>
                  </a:lnTo>
                  <a:lnTo>
                    <a:pt x="78" y="24"/>
                  </a:lnTo>
                  <a:lnTo>
                    <a:pt x="108" y="0"/>
                  </a:lnTo>
                  <a:lnTo>
                    <a:pt x="138" y="18"/>
                  </a:lnTo>
                  <a:lnTo>
                    <a:pt x="168" y="120"/>
                  </a:lnTo>
                  <a:lnTo>
                    <a:pt x="186" y="120"/>
                  </a:lnTo>
                  <a:lnTo>
                    <a:pt x="192" y="144"/>
                  </a:lnTo>
                  <a:lnTo>
                    <a:pt x="216" y="150"/>
                  </a:lnTo>
                  <a:lnTo>
                    <a:pt x="216" y="168"/>
                  </a:lnTo>
                  <a:lnTo>
                    <a:pt x="228" y="168"/>
                  </a:lnTo>
                  <a:lnTo>
                    <a:pt x="222" y="186"/>
                  </a:lnTo>
                  <a:lnTo>
                    <a:pt x="192" y="204"/>
                  </a:lnTo>
                  <a:lnTo>
                    <a:pt x="180" y="222"/>
                  </a:lnTo>
                  <a:lnTo>
                    <a:pt x="174" y="210"/>
                  </a:lnTo>
                  <a:lnTo>
                    <a:pt x="162" y="222"/>
                  </a:lnTo>
                  <a:lnTo>
                    <a:pt x="156" y="216"/>
                  </a:lnTo>
                  <a:lnTo>
                    <a:pt x="156" y="234"/>
                  </a:lnTo>
                  <a:lnTo>
                    <a:pt x="144" y="234"/>
                  </a:lnTo>
                  <a:lnTo>
                    <a:pt x="150" y="228"/>
                  </a:lnTo>
                  <a:lnTo>
                    <a:pt x="138" y="216"/>
                  </a:lnTo>
                  <a:lnTo>
                    <a:pt x="126" y="270"/>
                  </a:lnTo>
                  <a:lnTo>
                    <a:pt x="120" y="264"/>
                  </a:lnTo>
                  <a:lnTo>
                    <a:pt x="114" y="282"/>
                  </a:lnTo>
                  <a:lnTo>
                    <a:pt x="102" y="282"/>
                  </a:lnTo>
                  <a:lnTo>
                    <a:pt x="102" y="300"/>
                  </a:lnTo>
                  <a:lnTo>
                    <a:pt x="96" y="288"/>
                  </a:lnTo>
                  <a:lnTo>
                    <a:pt x="84" y="294"/>
                  </a:lnTo>
                  <a:lnTo>
                    <a:pt x="66" y="360"/>
                  </a:lnTo>
                  <a:close/>
                </a:path>
              </a:pathLst>
            </a:custGeom>
            <a:solidFill>
              <a:srgbClr val="E8D898"/>
            </a:solidFill>
            <a:ln w="9525">
              <a:solidFill>
                <a:srgbClr val="E8D898"/>
              </a:solidFill>
              <a:prstDash val="solid"/>
              <a:round/>
              <a:headEnd/>
              <a:tailEnd/>
            </a:ln>
          </p:spPr>
          <p:txBody>
            <a:bodyPr/>
            <a:lstStyle/>
            <a:p>
              <a:endParaRPr lang="en-US"/>
            </a:p>
          </p:txBody>
        </p:sp>
        <p:sp>
          <p:nvSpPr>
            <p:cNvPr id="3128" name="Freeform 181"/>
            <p:cNvSpPr>
              <a:spLocks/>
            </p:cNvSpPr>
            <p:nvPr/>
          </p:nvSpPr>
          <p:spPr bwMode="auto">
            <a:xfrm>
              <a:off x="4269" y="1272"/>
              <a:ext cx="228" cy="366"/>
            </a:xfrm>
            <a:custGeom>
              <a:avLst/>
              <a:gdLst>
                <a:gd name="T0" fmla="*/ 66 w 228"/>
                <a:gd name="T1" fmla="*/ 360 h 366"/>
                <a:gd name="T2" fmla="*/ 60 w 228"/>
                <a:gd name="T3" fmla="*/ 360 h 366"/>
                <a:gd name="T4" fmla="*/ 42 w 228"/>
                <a:gd name="T5" fmla="*/ 336 h 366"/>
                <a:gd name="T6" fmla="*/ 0 w 228"/>
                <a:gd name="T7" fmla="*/ 198 h 366"/>
                <a:gd name="T8" fmla="*/ 18 w 228"/>
                <a:gd name="T9" fmla="*/ 198 h 366"/>
                <a:gd name="T10" fmla="*/ 12 w 228"/>
                <a:gd name="T11" fmla="*/ 180 h 366"/>
                <a:gd name="T12" fmla="*/ 24 w 228"/>
                <a:gd name="T13" fmla="*/ 180 h 366"/>
                <a:gd name="T14" fmla="*/ 18 w 228"/>
                <a:gd name="T15" fmla="*/ 174 h 366"/>
                <a:gd name="T16" fmla="*/ 30 w 228"/>
                <a:gd name="T17" fmla="*/ 138 h 366"/>
                <a:gd name="T18" fmla="*/ 30 w 228"/>
                <a:gd name="T19" fmla="*/ 78 h 366"/>
                <a:gd name="T20" fmla="*/ 54 w 228"/>
                <a:gd name="T21" fmla="*/ 12 h 366"/>
                <a:gd name="T22" fmla="*/ 66 w 228"/>
                <a:gd name="T23" fmla="*/ 6 h 366"/>
                <a:gd name="T24" fmla="*/ 78 w 228"/>
                <a:gd name="T25" fmla="*/ 24 h 366"/>
                <a:gd name="T26" fmla="*/ 108 w 228"/>
                <a:gd name="T27" fmla="*/ 0 h 366"/>
                <a:gd name="T28" fmla="*/ 138 w 228"/>
                <a:gd name="T29" fmla="*/ 18 h 366"/>
                <a:gd name="T30" fmla="*/ 168 w 228"/>
                <a:gd name="T31" fmla="*/ 120 h 366"/>
                <a:gd name="T32" fmla="*/ 186 w 228"/>
                <a:gd name="T33" fmla="*/ 120 h 366"/>
                <a:gd name="T34" fmla="*/ 192 w 228"/>
                <a:gd name="T35" fmla="*/ 144 h 366"/>
                <a:gd name="T36" fmla="*/ 216 w 228"/>
                <a:gd name="T37" fmla="*/ 150 h 366"/>
                <a:gd name="T38" fmla="*/ 216 w 228"/>
                <a:gd name="T39" fmla="*/ 168 h 366"/>
                <a:gd name="T40" fmla="*/ 228 w 228"/>
                <a:gd name="T41" fmla="*/ 168 h 366"/>
                <a:gd name="T42" fmla="*/ 222 w 228"/>
                <a:gd name="T43" fmla="*/ 186 h 366"/>
                <a:gd name="T44" fmla="*/ 192 w 228"/>
                <a:gd name="T45" fmla="*/ 204 h 366"/>
                <a:gd name="T46" fmla="*/ 180 w 228"/>
                <a:gd name="T47" fmla="*/ 222 h 366"/>
                <a:gd name="T48" fmla="*/ 174 w 228"/>
                <a:gd name="T49" fmla="*/ 210 h 366"/>
                <a:gd name="T50" fmla="*/ 162 w 228"/>
                <a:gd name="T51" fmla="*/ 222 h 366"/>
                <a:gd name="T52" fmla="*/ 156 w 228"/>
                <a:gd name="T53" fmla="*/ 216 h 366"/>
                <a:gd name="T54" fmla="*/ 156 w 228"/>
                <a:gd name="T55" fmla="*/ 234 h 366"/>
                <a:gd name="T56" fmla="*/ 144 w 228"/>
                <a:gd name="T57" fmla="*/ 234 h 366"/>
                <a:gd name="T58" fmla="*/ 150 w 228"/>
                <a:gd name="T59" fmla="*/ 228 h 366"/>
                <a:gd name="T60" fmla="*/ 138 w 228"/>
                <a:gd name="T61" fmla="*/ 216 h 366"/>
                <a:gd name="T62" fmla="*/ 126 w 228"/>
                <a:gd name="T63" fmla="*/ 270 h 366"/>
                <a:gd name="T64" fmla="*/ 120 w 228"/>
                <a:gd name="T65" fmla="*/ 264 h 366"/>
                <a:gd name="T66" fmla="*/ 114 w 228"/>
                <a:gd name="T67" fmla="*/ 282 h 366"/>
                <a:gd name="T68" fmla="*/ 102 w 228"/>
                <a:gd name="T69" fmla="*/ 282 h 366"/>
                <a:gd name="T70" fmla="*/ 102 w 228"/>
                <a:gd name="T71" fmla="*/ 300 h 366"/>
                <a:gd name="T72" fmla="*/ 96 w 228"/>
                <a:gd name="T73" fmla="*/ 288 h 366"/>
                <a:gd name="T74" fmla="*/ 84 w 228"/>
                <a:gd name="T75" fmla="*/ 294 h 366"/>
                <a:gd name="T76" fmla="*/ 66 w 228"/>
                <a:gd name="T77" fmla="*/ 360 h 366"/>
                <a:gd name="T78" fmla="*/ 66 w 228"/>
                <a:gd name="T79" fmla="*/ 366 h 36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8"/>
                <a:gd name="T121" fmla="*/ 0 h 366"/>
                <a:gd name="T122" fmla="*/ 228 w 228"/>
                <a:gd name="T123" fmla="*/ 366 h 36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8" h="366">
                  <a:moveTo>
                    <a:pt x="66" y="360"/>
                  </a:moveTo>
                  <a:lnTo>
                    <a:pt x="60" y="360"/>
                  </a:lnTo>
                  <a:lnTo>
                    <a:pt x="42" y="336"/>
                  </a:lnTo>
                  <a:lnTo>
                    <a:pt x="0" y="198"/>
                  </a:lnTo>
                  <a:lnTo>
                    <a:pt x="18" y="198"/>
                  </a:lnTo>
                  <a:lnTo>
                    <a:pt x="12" y="180"/>
                  </a:lnTo>
                  <a:lnTo>
                    <a:pt x="24" y="180"/>
                  </a:lnTo>
                  <a:lnTo>
                    <a:pt x="18" y="174"/>
                  </a:lnTo>
                  <a:lnTo>
                    <a:pt x="30" y="138"/>
                  </a:lnTo>
                  <a:lnTo>
                    <a:pt x="30" y="78"/>
                  </a:lnTo>
                  <a:lnTo>
                    <a:pt x="54" y="12"/>
                  </a:lnTo>
                  <a:lnTo>
                    <a:pt x="66" y="6"/>
                  </a:lnTo>
                  <a:lnTo>
                    <a:pt x="78" y="24"/>
                  </a:lnTo>
                  <a:lnTo>
                    <a:pt x="108" y="0"/>
                  </a:lnTo>
                  <a:lnTo>
                    <a:pt x="138" y="18"/>
                  </a:lnTo>
                  <a:lnTo>
                    <a:pt x="168" y="120"/>
                  </a:lnTo>
                  <a:lnTo>
                    <a:pt x="186" y="120"/>
                  </a:lnTo>
                  <a:lnTo>
                    <a:pt x="192" y="144"/>
                  </a:lnTo>
                  <a:lnTo>
                    <a:pt x="216" y="150"/>
                  </a:lnTo>
                  <a:lnTo>
                    <a:pt x="216" y="168"/>
                  </a:lnTo>
                  <a:lnTo>
                    <a:pt x="228" y="168"/>
                  </a:lnTo>
                  <a:lnTo>
                    <a:pt x="222" y="186"/>
                  </a:lnTo>
                  <a:lnTo>
                    <a:pt x="192" y="204"/>
                  </a:lnTo>
                  <a:lnTo>
                    <a:pt x="180" y="222"/>
                  </a:lnTo>
                  <a:lnTo>
                    <a:pt x="174" y="210"/>
                  </a:lnTo>
                  <a:lnTo>
                    <a:pt x="162" y="222"/>
                  </a:lnTo>
                  <a:lnTo>
                    <a:pt x="156" y="216"/>
                  </a:lnTo>
                  <a:lnTo>
                    <a:pt x="156" y="234"/>
                  </a:lnTo>
                  <a:lnTo>
                    <a:pt x="144" y="234"/>
                  </a:lnTo>
                  <a:lnTo>
                    <a:pt x="150" y="228"/>
                  </a:lnTo>
                  <a:lnTo>
                    <a:pt x="138" y="216"/>
                  </a:lnTo>
                  <a:lnTo>
                    <a:pt x="126" y="270"/>
                  </a:lnTo>
                  <a:lnTo>
                    <a:pt x="120" y="264"/>
                  </a:lnTo>
                  <a:lnTo>
                    <a:pt x="114" y="282"/>
                  </a:lnTo>
                  <a:lnTo>
                    <a:pt x="102" y="282"/>
                  </a:lnTo>
                  <a:lnTo>
                    <a:pt x="102" y="300"/>
                  </a:lnTo>
                  <a:lnTo>
                    <a:pt x="96" y="288"/>
                  </a:lnTo>
                  <a:lnTo>
                    <a:pt x="84" y="294"/>
                  </a:lnTo>
                  <a:lnTo>
                    <a:pt x="66" y="360"/>
                  </a:lnTo>
                  <a:lnTo>
                    <a:pt x="66" y="366"/>
                  </a:lnTo>
                </a:path>
              </a:pathLst>
            </a:custGeom>
            <a:noFill/>
            <a:ln w="9525">
              <a:solidFill>
                <a:srgbClr val="000000"/>
              </a:solidFill>
              <a:prstDash val="solid"/>
              <a:round/>
              <a:headEnd/>
              <a:tailEnd/>
            </a:ln>
          </p:spPr>
          <p:txBody>
            <a:bodyPr/>
            <a:lstStyle/>
            <a:p>
              <a:endParaRPr lang="en-US"/>
            </a:p>
          </p:txBody>
        </p:sp>
        <p:sp>
          <p:nvSpPr>
            <p:cNvPr id="3129" name="Freeform 182"/>
            <p:cNvSpPr>
              <a:spLocks/>
            </p:cNvSpPr>
            <p:nvPr/>
          </p:nvSpPr>
          <p:spPr bwMode="auto">
            <a:xfrm>
              <a:off x="3891" y="1956"/>
              <a:ext cx="282" cy="138"/>
            </a:xfrm>
            <a:custGeom>
              <a:avLst/>
              <a:gdLst>
                <a:gd name="T0" fmla="*/ 216 w 282"/>
                <a:gd name="T1" fmla="*/ 0 h 138"/>
                <a:gd name="T2" fmla="*/ 246 w 282"/>
                <a:gd name="T3" fmla="*/ 96 h 138"/>
                <a:gd name="T4" fmla="*/ 282 w 282"/>
                <a:gd name="T5" fmla="*/ 84 h 138"/>
                <a:gd name="T6" fmla="*/ 282 w 282"/>
                <a:gd name="T7" fmla="*/ 120 h 138"/>
                <a:gd name="T8" fmla="*/ 276 w 282"/>
                <a:gd name="T9" fmla="*/ 120 h 138"/>
                <a:gd name="T10" fmla="*/ 276 w 282"/>
                <a:gd name="T11" fmla="*/ 102 h 138"/>
                <a:gd name="T12" fmla="*/ 270 w 282"/>
                <a:gd name="T13" fmla="*/ 120 h 138"/>
                <a:gd name="T14" fmla="*/ 258 w 282"/>
                <a:gd name="T15" fmla="*/ 126 h 138"/>
                <a:gd name="T16" fmla="*/ 258 w 282"/>
                <a:gd name="T17" fmla="*/ 132 h 138"/>
                <a:gd name="T18" fmla="*/ 246 w 282"/>
                <a:gd name="T19" fmla="*/ 138 h 138"/>
                <a:gd name="T20" fmla="*/ 234 w 282"/>
                <a:gd name="T21" fmla="*/ 108 h 138"/>
                <a:gd name="T22" fmla="*/ 228 w 282"/>
                <a:gd name="T23" fmla="*/ 114 h 138"/>
                <a:gd name="T24" fmla="*/ 210 w 282"/>
                <a:gd name="T25" fmla="*/ 102 h 138"/>
                <a:gd name="T26" fmla="*/ 216 w 282"/>
                <a:gd name="T27" fmla="*/ 96 h 138"/>
                <a:gd name="T28" fmla="*/ 210 w 282"/>
                <a:gd name="T29" fmla="*/ 90 h 138"/>
                <a:gd name="T30" fmla="*/ 222 w 282"/>
                <a:gd name="T31" fmla="*/ 90 h 138"/>
                <a:gd name="T32" fmla="*/ 216 w 282"/>
                <a:gd name="T33" fmla="*/ 78 h 138"/>
                <a:gd name="T34" fmla="*/ 204 w 282"/>
                <a:gd name="T35" fmla="*/ 78 h 138"/>
                <a:gd name="T36" fmla="*/ 210 w 282"/>
                <a:gd name="T37" fmla="*/ 72 h 138"/>
                <a:gd name="T38" fmla="*/ 210 w 282"/>
                <a:gd name="T39" fmla="*/ 48 h 138"/>
                <a:gd name="T40" fmla="*/ 198 w 282"/>
                <a:gd name="T41" fmla="*/ 48 h 138"/>
                <a:gd name="T42" fmla="*/ 216 w 282"/>
                <a:gd name="T43" fmla="*/ 18 h 138"/>
                <a:gd name="T44" fmla="*/ 210 w 282"/>
                <a:gd name="T45" fmla="*/ 12 h 138"/>
                <a:gd name="T46" fmla="*/ 186 w 282"/>
                <a:gd name="T47" fmla="*/ 48 h 138"/>
                <a:gd name="T48" fmla="*/ 180 w 282"/>
                <a:gd name="T49" fmla="*/ 42 h 138"/>
                <a:gd name="T50" fmla="*/ 192 w 282"/>
                <a:gd name="T51" fmla="*/ 54 h 138"/>
                <a:gd name="T52" fmla="*/ 186 w 282"/>
                <a:gd name="T53" fmla="*/ 84 h 138"/>
                <a:gd name="T54" fmla="*/ 204 w 282"/>
                <a:gd name="T55" fmla="*/ 108 h 138"/>
                <a:gd name="T56" fmla="*/ 186 w 282"/>
                <a:gd name="T57" fmla="*/ 108 h 138"/>
                <a:gd name="T58" fmla="*/ 204 w 282"/>
                <a:gd name="T59" fmla="*/ 114 h 138"/>
                <a:gd name="T60" fmla="*/ 216 w 282"/>
                <a:gd name="T61" fmla="*/ 132 h 138"/>
                <a:gd name="T62" fmla="*/ 162 w 282"/>
                <a:gd name="T63" fmla="*/ 114 h 138"/>
                <a:gd name="T64" fmla="*/ 156 w 282"/>
                <a:gd name="T65" fmla="*/ 126 h 138"/>
                <a:gd name="T66" fmla="*/ 150 w 282"/>
                <a:gd name="T67" fmla="*/ 114 h 138"/>
                <a:gd name="T68" fmla="*/ 162 w 282"/>
                <a:gd name="T69" fmla="*/ 84 h 138"/>
                <a:gd name="T70" fmla="*/ 162 w 282"/>
                <a:gd name="T71" fmla="*/ 78 h 138"/>
                <a:gd name="T72" fmla="*/ 150 w 282"/>
                <a:gd name="T73" fmla="*/ 72 h 138"/>
                <a:gd name="T74" fmla="*/ 114 w 282"/>
                <a:gd name="T75" fmla="*/ 54 h 138"/>
                <a:gd name="T76" fmla="*/ 102 w 282"/>
                <a:gd name="T77" fmla="*/ 30 h 138"/>
                <a:gd name="T78" fmla="*/ 78 w 282"/>
                <a:gd name="T79" fmla="*/ 30 h 138"/>
                <a:gd name="T80" fmla="*/ 66 w 282"/>
                <a:gd name="T81" fmla="*/ 48 h 138"/>
                <a:gd name="T82" fmla="*/ 48 w 282"/>
                <a:gd name="T83" fmla="*/ 42 h 138"/>
                <a:gd name="T84" fmla="*/ 12 w 282"/>
                <a:gd name="T85" fmla="*/ 78 h 138"/>
                <a:gd name="T86" fmla="*/ 0 w 282"/>
                <a:gd name="T87" fmla="*/ 42 h 138"/>
                <a:gd name="T88" fmla="*/ 198 w 282"/>
                <a:gd name="T89" fmla="*/ 0 h 138"/>
                <a:gd name="T90" fmla="*/ 216 w 282"/>
                <a:gd name="T91" fmla="*/ 0 h 1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82"/>
                <a:gd name="T139" fmla="*/ 0 h 138"/>
                <a:gd name="T140" fmla="*/ 282 w 282"/>
                <a:gd name="T141" fmla="*/ 138 h 1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82" h="138">
                  <a:moveTo>
                    <a:pt x="216" y="0"/>
                  </a:moveTo>
                  <a:lnTo>
                    <a:pt x="246" y="96"/>
                  </a:lnTo>
                  <a:lnTo>
                    <a:pt x="282" y="84"/>
                  </a:lnTo>
                  <a:lnTo>
                    <a:pt x="282" y="120"/>
                  </a:lnTo>
                  <a:lnTo>
                    <a:pt x="276" y="120"/>
                  </a:lnTo>
                  <a:lnTo>
                    <a:pt x="276" y="102"/>
                  </a:lnTo>
                  <a:lnTo>
                    <a:pt x="270" y="120"/>
                  </a:lnTo>
                  <a:lnTo>
                    <a:pt x="258" y="126"/>
                  </a:lnTo>
                  <a:lnTo>
                    <a:pt x="258" y="132"/>
                  </a:lnTo>
                  <a:lnTo>
                    <a:pt x="246" y="138"/>
                  </a:lnTo>
                  <a:lnTo>
                    <a:pt x="234" y="108"/>
                  </a:lnTo>
                  <a:lnTo>
                    <a:pt x="228" y="114"/>
                  </a:lnTo>
                  <a:lnTo>
                    <a:pt x="210" y="102"/>
                  </a:lnTo>
                  <a:lnTo>
                    <a:pt x="216" y="96"/>
                  </a:lnTo>
                  <a:lnTo>
                    <a:pt x="210" y="90"/>
                  </a:lnTo>
                  <a:lnTo>
                    <a:pt x="222" y="90"/>
                  </a:lnTo>
                  <a:lnTo>
                    <a:pt x="216" y="78"/>
                  </a:lnTo>
                  <a:lnTo>
                    <a:pt x="204" y="78"/>
                  </a:lnTo>
                  <a:lnTo>
                    <a:pt x="210" y="72"/>
                  </a:lnTo>
                  <a:lnTo>
                    <a:pt x="210" y="48"/>
                  </a:lnTo>
                  <a:lnTo>
                    <a:pt x="198" y="48"/>
                  </a:lnTo>
                  <a:lnTo>
                    <a:pt x="216" y="18"/>
                  </a:lnTo>
                  <a:lnTo>
                    <a:pt x="210" y="12"/>
                  </a:lnTo>
                  <a:lnTo>
                    <a:pt x="186" y="48"/>
                  </a:lnTo>
                  <a:lnTo>
                    <a:pt x="180" y="42"/>
                  </a:lnTo>
                  <a:lnTo>
                    <a:pt x="192" y="54"/>
                  </a:lnTo>
                  <a:lnTo>
                    <a:pt x="186" y="84"/>
                  </a:lnTo>
                  <a:lnTo>
                    <a:pt x="204" y="108"/>
                  </a:lnTo>
                  <a:lnTo>
                    <a:pt x="186" y="108"/>
                  </a:lnTo>
                  <a:lnTo>
                    <a:pt x="204" y="114"/>
                  </a:lnTo>
                  <a:lnTo>
                    <a:pt x="216" y="132"/>
                  </a:lnTo>
                  <a:lnTo>
                    <a:pt x="162" y="114"/>
                  </a:lnTo>
                  <a:lnTo>
                    <a:pt x="156" y="126"/>
                  </a:lnTo>
                  <a:lnTo>
                    <a:pt x="150" y="114"/>
                  </a:lnTo>
                  <a:lnTo>
                    <a:pt x="162" y="84"/>
                  </a:lnTo>
                  <a:lnTo>
                    <a:pt x="162" y="78"/>
                  </a:lnTo>
                  <a:lnTo>
                    <a:pt x="150" y="72"/>
                  </a:lnTo>
                  <a:lnTo>
                    <a:pt x="114" y="54"/>
                  </a:lnTo>
                  <a:lnTo>
                    <a:pt x="102" y="30"/>
                  </a:lnTo>
                  <a:lnTo>
                    <a:pt x="78" y="30"/>
                  </a:lnTo>
                  <a:lnTo>
                    <a:pt x="66" y="48"/>
                  </a:lnTo>
                  <a:lnTo>
                    <a:pt x="48" y="42"/>
                  </a:lnTo>
                  <a:lnTo>
                    <a:pt x="12" y="78"/>
                  </a:lnTo>
                  <a:lnTo>
                    <a:pt x="0" y="42"/>
                  </a:lnTo>
                  <a:lnTo>
                    <a:pt x="198" y="0"/>
                  </a:lnTo>
                  <a:lnTo>
                    <a:pt x="216" y="0"/>
                  </a:lnTo>
                  <a:close/>
                </a:path>
              </a:pathLst>
            </a:custGeom>
            <a:solidFill>
              <a:srgbClr val="E8D898"/>
            </a:solidFill>
            <a:ln w="9525">
              <a:solidFill>
                <a:srgbClr val="E8D898"/>
              </a:solidFill>
              <a:prstDash val="solid"/>
              <a:round/>
              <a:headEnd/>
              <a:tailEnd/>
            </a:ln>
          </p:spPr>
          <p:txBody>
            <a:bodyPr/>
            <a:lstStyle/>
            <a:p>
              <a:endParaRPr lang="en-US"/>
            </a:p>
          </p:txBody>
        </p:sp>
        <p:sp>
          <p:nvSpPr>
            <p:cNvPr id="3130" name="Freeform 183"/>
            <p:cNvSpPr>
              <a:spLocks/>
            </p:cNvSpPr>
            <p:nvPr/>
          </p:nvSpPr>
          <p:spPr bwMode="auto">
            <a:xfrm>
              <a:off x="3891" y="1956"/>
              <a:ext cx="282" cy="138"/>
            </a:xfrm>
            <a:custGeom>
              <a:avLst/>
              <a:gdLst>
                <a:gd name="T0" fmla="*/ 216 w 282"/>
                <a:gd name="T1" fmla="*/ 0 h 138"/>
                <a:gd name="T2" fmla="*/ 246 w 282"/>
                <a:gd name="T3" fmla="*/ 96 h 138"/>
                <a:gd name="T4" fmla="*/ 282 w 282"/>
                <a:gd name="T5" fmla="*/ 84 h 138"/>
                <a:gd name="T6" fmla="*/ 282 w 282"/>
                <a:gd name="T7" fmla="*/ 120 h 138"/>
                <a:gd name="T8" fmla="*/ 276 w 282"/>
                <a:gd name="T9" fmla="*/ 120 h 138"/>
                <a:gd name="T10" fmla="*/ 276 w 282"/>
                <a:gd name="T11" fmla="*/ 102 h 138"/>
                <a:gd name="T12" fmla="*/ 270 w 282"/>
                <a:gd name="T13" fmla="*/ 120 h 138"/>
                <a:gd name="T14" fmla="*/ 258 w 282"/>
                <a:gd name="T15" fmla="*/ 126 h 138"/>
                <a:gd name="T16" fmla="*/ 258 w 282"/>
                <a:gd name="T17" fmla="*/ 132 h 138"/>
                <a:gd name="T18" fmla="*/ 246 w 282"/>
                <a:gd name="T19" fmla="*/ 138 h 138"/>
                <a:gd name="T20" fmla="*/ 234 w 282"/>
                <a:gd name="T21" fmla="*/ 108 h 138"/>
                <a:gd name="T22" fmla="*/ 228 w 282"/>
                <a:gd name="T23" fmla="*/ 114 h 138"/>
                <a:gd name="T24" fmla="*/ 210 w 282"/>
                <a:gd name="T25" fmla="*/ 102 h 138"/>
                <a:gd name="T26" fmla="*/ 216 w 282"/>
                <a:gd name="T27" fmla="*/ 96 h 138"/>
                <a:gd name="T28" fmla="*/ 210 w 282"/>
                <a:gd name="T29" fmla="*/ 90 h 138"/>
                <a:gd name="T30" fmla="*/ 222 w 282"/>
                <a:gd name="T31" fmla="*/ 90 h 138"/>
                <a:gd name="T32" fmla="*/ 216 w 282"/>
                <a:gd name="T33" fmla="*/ 78 h 138"/>
                <a:gd name="T34" fmla="*/ 204 w 282"/>
                <a:gd name="T35" fmla="*/ 78 h 138"/>
                <a:gd name="T36" fmla="*/ 210 w 282"/>
                <a:gd name="T37" fmla="*/ 72 h 138"/>
                <a:gd name="T38" fmla="*/ 210 w 282"/>
                <a:gd name="T39" fmla="*/ 48 h 138"/>
                <a:gd name="T40" fmla="*/ 198 w 282"/>
                <a:gd name="T41" fmla="*/ 48 h 138"/>
                <a:gd name="T42" fmla="*/ 216 w 282"/>
                <a:gd name="T43" fmla="*/ 18 h 138"/>
                <a:gd name="T44" fmla="*/ 210 w 282"/>
                <a:gd name="T45" fmla="*/ 12 h 138"/>
                <a:gd name="T46" fmla="*/ 186 w 282"/>
                <a:gd name="T47" fmla="*/ 48 h 138"/>
                <a:gd name="T48" fmla="*/ 180 w 282"/>
                <a:gd name="T49" fmla="*/ 42 h 138"/>
                <a:gd name="T50" fmla="*/ 192 w 282"/>
                <a:gd name="T51" fmla="*/ 54 h 138"/>
                <a:gd name="T52" fmla="*/ 186 w 282"/>
                <a:gd name="T53" fmla="*/ 84 h 138"/>
                <a:gd name="T54" fmla="*/ 204 w 282"/>
                <a:gd name="T55" fmla="*/ 108 h 138"/>
                <a:gd name="T56" fmla="*/ 186 w 282"/>
                <a:gd name="T57" fmla="*/ 108 h 138"/>
                <a:gd name="T58" fmla="*/ 204 w 282"/>
                <a:gd name="T59" fmla="*/ 114 h 138"/>
                <a:gd name="T60" fmla="*/ 216 w 282"/>
                <a:gd name="T61" fmla="*/ 132 h 138"/>
                <a:gd name="T62" fmla="*/ 162 w 282"/>
                <a:gd name="T63" fmla="*/ 114 h 138"/>
                <a:gd name="T64" fmla="*/ 156 w 282"/>
                <a:gd name="T65" fmla="*/ 126 h 138"/>
                <a:gd name="T66" fmla="*/ 150 w 282"/>
                <a:gd name="T67" fmla="*/ 114 h 138"/>
                <a:gd name="T68" fmla="*/ 162 w 282"/>
                <a:gd name="T69" fmla="*/ 84 h 138"/>
                <a:gd name="T70" fmla="*/ 162 w 282"/>
                <a:gd name="T71" fmla="*/ 78 h 138"/>
                <a:gd name="T72" fmla="*/ 150 w 282"/>
                <a:gd name="T73" fmla="*/ 72 h 138"/>
                <a:gd name="T74" fmla="*/ 114 w 282"/>
                <a:gd name="T75" fmla="*/ 54 h 138"/>
                <a:gd name="T76" fmla="*/ 102 w 282"/>
                <a:gd name="T77" fmla="*/ 30 h 138"/>
                <a:gd name="T78" fmla="*/ 78 w 282"/>
                <a:gd name="T79" fmla="*/ 30 h 138"/>
                <a:gd name="T80" fmla="*/ 66 w 282"/>
                <a:gd name="T81" fmla="*/ 48 h 138"/>
                <a:gd name="T82" fmla="*/ 48 w 282"/>
                <a:gd name="T83" fmla="*/ 42 h 138"/>
                <a:gd name="T84" fmla="*/ 12 w 282"/>
                <a:gd name="T85" fmla="*/ 78 h 138"/>
                <a:gd name="T86" fmla="*/ 0 w 282"/>
                <a:gd name="T87" fmla="*/ 42 h 138"/>
                <a:gd name="T88" fmla="*/ 198 w 282"/>
                <a:gd name="T89" fmla="*/ 0 h 138"/>
                <a:gd name="T90" fmla="*/ 216 w 282"/>
                <a:gd name="T91" fmla="*/ 0 h 138"/>
                <a:gd name="T92" fmla="*/ 216 w 282"/>
                <a:gd name="T93" fmla="*/ 6 h 13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82"/>
                <a:gd name="T142" fmla="*/ 0 h 138"/>
                <a:gd name="T143" fmla="*/ 282 w 282"/>
                <a:gd name="T144" fmla="*/ 138 h 13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82" h="138">
                  <a:moveTo>
                    <a:pt x="216" y="0"/>
                  </a:moveTo>
                  <a:lnTo>
                    <a:pt x="246" y="96"/>
                  </a:lnTo>
                  <a:lnTo>
                    <a:pt x="282" y="84"/>
                  </a:lnTo>
                  <a:lnTo>
                    <a:pt x="282" y="120"/>
                  </a:lnTo>
                  <a:lnTo>
                    <a:pt x="276" y="120"/>
                  </a:lnTo>
                  <a:lnTo>
                    <a:pt x="276" y="102"/>
                  </a:lnTo>
                  <a:lnTo>
                    <a:pt x="270" y="120"/>
                  </a:lnTo>
                  <a:lnTo>
                    <a:pt x="258" y="126"/>
                  </a:lnTo>
                  <a:lnTo>
                    <a:pt x="258" y="132"/>
                  </a:lnTo>
                  <a:lnTo>
                    <a:pt x="246" y="138"/>
                  </a:lnTo>
                  <a:lnTo>
                    <a:pt x="234" y="108"/>
                  </a:lnTo>
                  <a:lnTo>
                    <a:pt x="228" y="114"/>
                  </a:lnTo>
                  <a:lnTo>
                    <a:pt x="210" y="102"/>
                  </a:lnTo>
                  <a:lnTo>
                    <a:pt x="216" y="96"/>
                  </a:lnTo>
                  <a:lnTo>
                    <a:pt x="210" y="90"/>
                  </a:lnTo>
                  <a:lnTo>
                    <a:pt x="222" y="90"/>
                  </a:lnTo>
                  <a:lnTo>
                    <a:pt x="216" y="78"/>
                  </a:lnTo>
                  <a:lnTo>
                    <a:pt x="204" y="78"/>
                  </a:lnTo>
                  <a:lnTo>
                    <a:pt x="210" y="72"/>
                  </a:lnTo>
                  <a:lnTo>
                    <a:pt x="210" y="48"/>
                  </a:lnTo>
                  <a:lnTo>
                    <a:pt x="198" y="48"/>
                  </a:lnTo>
                  <a:lnTo>
                    <a:pt x="216" y="18"/>
                  </a:lnTo>
                  <a:lnTo>
                    <a:pt x="210" y="12"/>
                  </a:lnTo>
                  <a:lnTo>
                    <a:pt x="186" y="48"/>
                  </a:lnTo>
                  <a:lnTo>
                    <a:pt x="180" y="42"/>
                  </a:lnTo>
                  <a:lnTo>
                    <a:pt x="192" y="54"/>
                  </a:lnTo>
                  <a:lnTo>
                    <a:pt x="186" y="84"/>
                  </a:lnTo>
                  <a:lnTo>
                    <a:pt x="204" y="108"/>
                  </a:lnTo>
                  <a:lnTo>
                    <a:pt x="186" y="108"/>
                  </a:lnTo>
                  <a:lnTo>
                    <a:pt x="204" y="114"/>
                  </a:lnTo>
                  <a:lnTo>
                    <a:pt x="216" y="132"/>
                  </a:lnTo>
                  <a:lnTo>
                    <a:pt x="162" y="114"/>
                  </a:lnTo>
                  <a:lnTo>
                    <a:pt x="156" y="126"/>
                  </a:lnTo>
                  <a:lnTo>
                    <a:pt x="150" y="114"/>
                  </a:lnTo>
                  <a:lnTo>
                    <a:pt x="162" y="84"/>
                  </a:lnTo>
                  <a:lnTo>
                    <a:pt x="162" y="78"/>
                  </a:lnTo>
                  <a:lnTo>
                    <a:pt x="150" y="72"/>
                  </a:lnTo>
                  <a:lnTo>
                    <a:pt x="114" y="54"/>
                  </a:lnTo>
                  <a:lnTo>
                    <a:pt x="102" y="30"/>
                  </a:lnTo>
                  <a:lnTo>
                    <a:pt x="78" y="30"/>
                  </a:lnTo>
                  <a:lnTo>
                    <a:pt x="66" y="48"/>
                  </a:lnTo>
                  <a:lnTo>
                    <a:pt x="48" y="42"/>
                  </a:lnTo>
                  <a:lnTo>
                    <a:pt x="12" y="78"/>
                  </a:lnTo>
                  <a:lnTo>
                    <a:pt x="0" y="42"/>
                  </a:lnTo>
                  <a:lnTo>
                    <a:pt x="198" y="0"/>
                  </a:lnTo>
                  <a:lnTo>
                    <a:pt x="216" y="0"/>
                  </a:lnTo>
                  <a:lnTo>
                    <a:pt x="216" y="6"/>
                  </a:lnTo>
                </a:path>
              </a:pathLst>
            </a:custGeom>
            <a:noFill/>
            <a:ln w="9525">
              <a:solidFill>
                <a:srgbClr val="000000"/>
              </a:solidFill>
              <a:prstDash val="solid"/>
              <a:round/>
              <a:headEnd/>
              <a:tailEnd/>
            </a:ln>
          </p:spPr>
          <p:txBody>
            <a:bodyPr/>
            <a:lstStyle/>
            <a:p>
              <a:endParaRPr lang="en-US"/>
            </a:p>
          </p:txBody>
        </p:sp>
        <p:sp>
          <p:nvSpPr>
            <p:cNvPr id="3131" name="Freeform 184"/>
            <p:cNvSpPr>
              <a:spLocks/>
            </p:cNvSpPr>
            <p:nvPr/>
          </p:nvSpPr>
          <p:spPr bwMode="auto">
            <a:xfrm>
              <a:off x="4203" y="1650"/>
              <a:ext cx="204" cy="102"/>
            </a:xfrm>
            <a:custGeom>
              <a:avLst/>
              <a:gdLst>
                <a:gd name="T0" fmla="*/ 42 w 204"/>
                <a:gd name="T1" fmla="*/ 30 h 102"/>
                <a:gd name="T2" fmla="*/ 108 w 204"/>
                <a:gd name="T3" fmla="*/ 18 h 102"/>
                <a:gd name="T4" fmla="*/ 132 w 204"/>
                <a:gd name="T5" fmla="*/ 0 h 102"/>
                <a:gd name="T6" fmla="*/ 144 w 204"/>
                <a:gd name="T7" fmla="*/ 18 h 102"/>
                <a:gd name="T8" fmla="*/ 132 w 204"/>
                <a:gd name="T9" fmla="*/ 42 h 102"/>
                <a:gd name="T10" fmla="*/ 150 w 204"/>
                <a:gd name="T11" fmla="*/ 48 h 102"/>
                <a:gd name="T12" fmla="*/ 174 w 204"/>
                <a:gd name="T13" fmla="*/ 78 h 102"/>
                <a:gd name="T14" fmla="*/ 198 w 204"/>
                <a:gd name="T15" fmla="*/ 66 h 102"/>
                <a:gd name="T16" fmla="*/ 180 w 204"/>
                <a:gd name="T17" fmla="*/ 48 h 102"/>
                <a:gd name="T18" fmla="*/ 186 w 204"/>
                <a:gd name="T19" fmla="*/ 48 h 102"/>
                <a:gd name="T20" fmla="*/ 204 w 204"/>
                <a:gd name="T21" fmla="*/ 78 h 102"/>
                <a:gd name="T22" fmla="*/ 168 w 204"/>
                <a:gd name="T23" fmla="*/ 96 h 102"/>
                <a:gd name="T24" fmla="*/ 162 w 204"/>
                <a:gd name="T25" fmla="*/ 78 h 102"/>
                <a:gd name="T26" fmla="*/ 144 w 204"/>
                <a:gd name="T27" fmla="*/ 102 h 102"/>
                <a:gd name="T28" fmla="*/ 138 w 204"/>
                <a:gd name="T29" fmla="*/ 96 h 102"/>
                <a:gd name="T30" fmla="*/ 114 w 204"/>
                <a:gd name="T31" fmla="*/ 72 h 102"/>
                <a:gd name="T32" fmla="*/ 96 w 204"/>
                <a:gd name="T33" fmla="*/ 78 h 102"/>
                <a:gd name="T34" fmla="*/ 90 w 204"/>
                <a:gd name="T35" fmla="*/ 72 h 102"/>
                <a:gd name="T36" fmla="*/ 0 w 204"/>
                <a:gd name="T37" fmla="*/ 96 h 102"/>
                <a:gd name="T38" fmla="*/ 0 w 204"/>
                <a:gd name="T39" fmla="*/ 42 h 102"/>
                <a:gd name="T40" fmla="*/ 18 w 204"/>
                <a:gd name="T41" fmla="*/ 36 h 102"/>
                <a:gd name="T42" fmla="*/ 42 w 204"/>
                <a:gd name="T43" fmla="*/ 3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04"/>
                <a:gd name="T67" fmla="*/ 0 h 102"/>
                <a:gd name="T68" fmla="*/ 204 w 204"/>
                <a:gd name="T69" fmla="*/ 102 h 10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04" h="102">
                  <a:moveTo>
                    <a:pt x="42" y="30"/>
                  </a:moveTo>
                  <a:lnTo>
                    <a:pt x="108" y="18"/>
                  </a:lnTo>
                  <a:lnTo>
                    <a:pt x="132" y="0"/>
                  </a:lnTo>
                  <a:lnTo>
                    <a:pt x="144" y="18"/>
                  </a:lnTo>
                  <a:lnTo>
                    <a:pt x="132" y="42"/>
                  </a:lnTo>
                  <a:lnTo>
                    <a:pt x="150" y="48"/>
                  </a:lnTo>
                  <a:lnTo>
                    <a:pt x="174" y="78"/>
                  </a:lnTo>
                  <a:lnTo>
                    <a:pt x="198" y="66"/>
                  </a:lnTo>
                  <a:lnTo>
                    <a:pt x="180" y="48"/>
                  </a:lnTo>
                  <a:lnTo>
                    <a:pt x="186" y="48"/>
                  </a:lnTo>
                  <a:lnTo>
                    <a:pt x="204" y="78"/>
                  </a:lnTo>
                  <a:lnTo>
                    <a:pt x="168" y="96"/>
                  </a:lnTo>
                  <a:lnTo>
                    <a:pt x="162" y="78"/>
                  </a:lnTo>
                  <a:lnTo>
                    <a:pt x="144" y="102"/>
                  </a:lnTo>
                  <a:lnTo>
                    <a:pt x="138" y="96"/>
                  </a:lnTo>
                  <a:lnTo>
                    <a:pt x="114" y="72"/>
                  </a:lnTo>
                  <a:lnTo>
                    <a:pt x="96" y="78"/>
                  </a:lnTo>
                  <a:lnTo>
                    <a:pt x="90" y="72"/>
                  </a:lnTo>
                  <a:lnTo>
                    <a:pt x="0" y="96"/>
                  </a:lnTo>
                  <a:lnTo>
                    <a:pt x="0" y="42"/>
                  </a:lnTo>
                  <a:lnTo>
                    <a:pt x="18" y="36"/>
                  </a:lnTo>
                  <a:lnTo>
                    <a:pt x="42" y="30"/>
                  </a:lnTo>
                  <a:close/>
                </a:path>
              </a:pathLst>
            </a:custGeom>
            <a:solidFill>
              <a:srgbClr val="E8D898"/>
            </a:solidFill>
            <a:ln w="9525">
              <a:solidFill>
                <a:srgbClr val="E8D898"/>
              </a:solidFill>
              <a:prstDash val="solid"/>
              <a:round/>
              <a:headEnd/>
              <a:tailEnd/>
            </a:ln>
          </p:spPr>
          <p:txBody>
            <a:bodyPr/>
            <a:lstStyle/>
            <a:p>
              <a:endParaRPr lang="en-US"/>
            </a:p>
          </p:txBody>
        </p:sp>
        <p:sp>
          <p:nvSpPr>
            <p:cNvPr id="3132" name="Freeform 185"/>
            <p:cNvSpPr>
              <a:spLocks/>
            </p:cNvSpPr>
            <p:nvPr/>
          </p:nvSpPr>
          <p:spPr bwMode="auto">
            <a:xfrm>
              <a:off x="4203" y="1650"/>
              <a:ext cx="204" cy="102"/>
            </a:xfrm>
            <a:custGeom>
              <a:avLst/>
              <a:gdLst>
                <a:gd name="T0" fmla="*/ 42 w 204"/>
                <a:gd name="T1" fmla="*/ 30 h 102"/>
                <a:gd name="T2" fmla="*/ 108 w 204"/>
                <a:gd name="T3" fmla="*/ 18 h 102"/>
                <a:gd name="T4" fmla="*/ 132 w 204"/>
                <a:gd name="T5" fmla="*/ 0 h 102"/>
                <a:gd name="T6" fmla="*/ 144 w 204"/>
                <a:gd name="T7" fmla="*/ 18 h 102"/>
                <a:gd name="T8" fmla="*/ 132 w 204"/>
                <a:gd name="T9" fmla="*/ 42 h 102"/>
                <a:gd name="T10" fmla="*/ 150 w 204"/>
                <a:gd name="T11" fmla="*/ 48 h 102"/>
                <a:gd name="T12" fmla="*/ 174 w 204"/>
                <a:gd name="T13" fmla="*/ 78 h 102"/>
                <a:gd name="T14" fmla="*/ 198 w 204"/>
                <a:gd name="T15" fmla="*/ 66 h 102"/>
                <a:gd name="T16" fmla="*/ 180 w 204"/>
                <a:gd name="T17" fmla="*/ 48 h 102"/>
                <a:gd name="T18" fmla="*/ 186 w 204"/>
                <a:gd name="T19" fmla="*/ 48 h 102"/>
                <a:gd name="T20" fmla="*/ 204 w 204"/>
                <a:gd name="T21" fmla="*/ 78 h 102"/>
                <a:gd name="T22" fmla="*/ 168 w 204"/>
                <a:gd name="T23" fmla="*/ 96 h 102"/>
                <a:gd name="T24" fmla="*/ 162 w 204"/>
                <a:gd name="T25" fmla="*/ 78 h 102"/>
                <a:gd name="T26" fmla="*/ 144 w 204"/>
                <a:gd name="T27" fmla="*/ 102 h 102"/>
                <a:gd name="T28" fmla="*/ 138 w 204"/>
                <a:gd name="T29" fmla="*/ 96 h 102"/>
                <a:gd name="T30" fmla="*/ 114 w 204"/>
                <a:gd name="T31" fmla="*/ 72 h 102"/>
                <a:gd name="T32" fmla="*/ 96 w 204"/>
                <a:gd name="T33" fmla="*/ 78 h 102"/>
                <a:gd name="T34" fmla="*/ 90 w 204"/>
                <a:gd name="T35" fmla="*/ 72 h 102"/>
                <a:gd name="T36" fmla="*/ 0 w 204"/>
                <a:gd name="T37" fmla="*/ 96 h 102"/>
                <a:gd name="T38" fmla="*/ 0 w 204"/>
                <a:gd name="T39" fmla="*/ 42 h 102"/>
                <a:gd name="T40" fmla="*/ 18 w 204"/>
                <a:gd name="T41" fmla="*/ 36 h 102"/>
                <a:gd name="T42" fmla="*/ 42 w 204"/>
                <a:gd name="T43" fmla="*/ 30 h 102"/>
                <a:gd name="T44" fmla="*/ 42 w 204"/>
                <a:gd name="T45" fmla="*/ 36 h 10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4"/>
                <a:gd name="T70" fmla="*/ 0 h 102"/>
                <a:gd name="T71" fmla="*/ 204 w 204"/>
                <a:gd name="T72" fmla="*/ 102 h 10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4" h="102">
                  <a:moveTo>
                    <a:pt x="42" y="30"/>
                  </a:moveTo>
                  <a:lnTo>
                    <a:pt x="108" y="18"/>
                  </a:lnTo>
                  <a:lnTo>
                    <a:pt x="132" y="0"/>
                  </a:lnTo>
                  <a:lnTo>
                    <a:pt x="144" y="18"/>
                  </a:lnTo>
                  <a:lnTo>
                    <a:pt x="132" y="42"/>
                  </a:lnTo>
                  <a:lnTo>
                    <a:pt x="150" y="48"/>
                  </a:lnTo>
                  <a:lnTo>
                    <a:pt x="174" y="78"/>
                  </a:lnTo>
                  <a:lnTo>
                    <a:pt x="198" y="66"/>
                  </a:lnTo>
                  <a:lnTo>
                    <a:pt x="180" y="48"/>
                  </a:lnTo>
                  <a:lnTo>
                    <a:pt x="186" y="48"/>
                  </a:lnTo>
                  <a:lnTo>
                    <a:pt x="204" y="78"/>
                  </a:lnTo>
                  <a:lnTo>
                    <a:pt x="168" y="96"/>
                  </a:lnTo>
                  <a:lnTo>
                    <a:pt x="162" y="78"/>
                  </a:lnTo>
                  <a:lnTo>
                    <a:pt x="144" y="102"/>
                  </a:lnTo>
                  <a:lnTo>
                    <a:pt x="138" y="96"/>
                  </a:lnTo>
                  <a:lnTo>
                    <a:pt x="114" y="72"/>
                  </a:lnTo>
                  <a:lnTo>
                    <a:pt x="96" y="78"/>
                  </a:lnTo>
                  <a:lnTo>
                    <a:pt x="90" y="72"/>
                  </a:lnTo>
                  <a:lnTo>
                    <a:pt x="0" y="96"/>
                  </a:lnTo>
                  <a:lnTo>
                    <a:pt x="0" y="42"/>
                  </a:lnTo>
                  <a:lnTo>
                    <a:pt x="18" y="36"/>
                  </a:lnTo>
                  <a:lnTo>
                    <a:pt x="42" y="30"/>
                  </a:lnTo>
                  <a:lnTo>
                    <a:pt x="42" y="36"/>
                  </a:lnTo>
                </a:path>
              </a:pathLst>
            </a:custGeom>
            <a:noFill/>
            <a:ln w="9525">
              <a:solidFill>
                <a:srgbClr val="000000"/>
              </a:solidFill>
              <a:prstDash val="solid"/>
              <a:round/>
              <a:headEnd/>
              <a:tailEnd/>
            </a:ln>
          </p:spPr>
          <p:txBody>
            <a:bodyPr/>
            <a:lstStyle/>
            <a:p>
              <a:endParaRPr lang="en-US"/>
            </a:p>
          </p:txBody>
        </p:sp>
        <p:sp>
          <p:nvSpPr>
            <p:cNvPr id="3133" name="Freeform 186"/>
            <p:cNvSpPr>
              <a:spLocks/>
            </p:cNvSpPr>
            <p:nvPr/>
          </p:nvSpPr>
          <p:spPr bwMode="auto">
            <a:xfrm>
              <a:off x="3447" y="1572"/>
              <a:ext cx="234" cy="324"/>
            </a:xfrm>
            <a:custGeom>
              <a:avLst/>
              <a:gdLst>
                <a:gd name="T0" fmla="*/ 114 w 234"/>
                <a:gd name="T1" fmla="*/ 312 h 324"/>
                <a:gd name="T2" fmla="*/ 0 w 234"/>
                <a:gd name="T3" fmla="*/ 324 h 324"/>
                <a:gd name="T4" fmla="*/ 30 w 234"/>
                <a:gd name="T5" fmla="*/ 252 h 324"/>
                <a:gd name="T6" fmla="*/ 0 w 234"/>
                <a:gd name="T7" fmla="*/ 174 h 324"/>
                <a:gd name="T8" fmla="*/ 6 w 234"/>
                <a:gd name="T9" fmla="*/ 96 h 324"/>
                <a:gd name="T10" fmla="*/ 42 w 234"/>
                <a:gd name="T11" fmla="*/ 48 h 324"/>
                <a:gd name="T12" fmla="*/ 42 w 234"/>
                <a:gd name="T13" fmla="*/ 78 h 324"/>
                <a:gd name="T14" fmla="*/ 48 w 234"/>
                <a:gd name="T15" fmla="*/ 66 h 324"/>
                <a:gd name="T16" fmla="*/ 48 w 234"/>
                <a:gd name="T17" fmla="*/ 84 h 324"/>
                <a:gd name="T18" fmla="*/ 54 w 234"/>
                <a:gd name="T19" fmla="*/ 42 h 324"/>
                <a:gd name="T20" fmla="*/ 72 w 234"/>
                <a:gd name="T21" fmla="*/ 30 h 324"/>
                <a:gd name="T22" fmla="*/ 66 w 234"/>
                <a:gd name="T23" fmla="*/ 18 h 324"/>
                <a:gd name="T24" fmla="*/ 84 w 234"/>
                <a:gd name="T25" fmla="*/ 0 h 324"/>
                <a:gd name="T26" fmla="*/ 156 w 234"/>
                <a:gd name="T27" fmla="*/ 24 h 324"/>
                <a:gd name="T28" fmla="*/ 168 w 234"/>
                <a:gd name="T29" fmla="*/ 48 h 324"/>
                <a:gd name="T30" fmla="*/ 156 w 234"/>
                <a:gd name="T31" fmla="*/ 48 h 324"/>
                <a:gd name="T32" fmla="*/ 174 w 234"/>
                <a:gd name="T33" fmla="*/ 72 h 324"/>
                <a:gd name="T34" fmla="*/ 174 w 234"/>
                <a:gd name="T35" fmla="*/ 102 h 324"/>
                <a:gd name="T36" fmla="*/ 144 w 234"/>
                <a:gd name="T37" fmla="*/ 132 h 324"/>
                <a:gd name="T38" fmla="*/ 144 w 234"/>
                <a:gd name="T39" fmla="*/ 156 h 324"/>
                <a:gd name="T40" fmla="*/ 162 w 234"/>
                <a:gd name="T41" fmla="*/ 162 h 324"/>
                <a:gd name="T42" fmla="*/ 192 w 234"/>
                <a:gd name="T43" fmla="*/ 120 h 324"/>
                <a:gd name="T44" fmla="*/ 216 w 234"/>
                <a:gd name="T45" fmla="*/ 138 h 324"/>
                <a:gd name="T46" fmla="*/ 234 w 234"/>
                <a:gd name="T47" fmla="*/ 198 h 324"/>
                <a:gd name="T48" fmla="*/ 234 w 234"/>
                <a:gd name="T49" fmla="*/ 222 h 324"/>
                <a:gd name="T50" fmla="*/ 228 w 234"/>
                <a:gd name="T51" fmla="*/ 234 h 324"/>
                <a:gd name="T52" fmla="*/ 228 w 234"/>
                <a:gd name="T53" fmla="*/ 222 h 324"/>
                <a:gd name="T54" fmla="*/ 222 w 234"/>
                <a:gd name="T55" fmla="*/ 228 h 324"/>
                <a:gd name="T56" fmla="*/ 192 w 234"/>
                <a:gd name="T57" fmla="*/ 300 h 324"/>
                <a:gd name="T58" fmla="*/ 138 w 234"/>
                <a:gd name="T59" fmla="*/ 312 h 324"/>
                <a:gd name="T60" fmla="*/ 114 w 234"/>
                <a:gd name="T61" fmla="*/ 312 h 32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34"/>
                <a:gd name="T94" fmla="*/ 0 h 324"/>
                <a:gd name="T95" fmla="*/ 234 w 234"/>
                <a:gd name="T96" fmla="*/ 324 h 32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34" h="324">
                  <a:moveTo>
                    <a:pt x="114" y="312"/>
                  </a:moveTo>
                  <a:lnTo>
                    <a:pt x="0" y="324"/>
                  </a:lnTo>
                  <a:lnTo>
                    <a:pt x="30" y="252"/>
                  </a:lnTo>
                  <a:lnTo>
                    <a:pt x="0" y="174"/>
                  </a:lnTo>
                  <a:lnTo>
                    <a:pt x="6" y="96"/>
                  </a:lnTo>
                  <a:lnTo>
                    <a:pt x="42" y="48"/>
                  </a:lnTo>
                  <a:lnTo>
                    <a:pt x="42" y="78"/>
                  </a:lnTo>
                  <a:lnTo>
                    <a:pt x="48" y="66"/>
                  </a:lnTo>
                  <a:lnTo>
                    <a:pt x="48" y="84"/>
                  </a:lnTo>
                  <a:lnTo>
                    <a:pt x="54" y="42"/>
                  </a:lnTo>
                  <a:lnTo>
                    <a:pt x="72" y="30"/>
                  </a:lnTo>
                  <a:lnTo>
                    <a:pt x="66" y="18"/>
                  </a:lnTo>
                  <a:lnTo>
                    <a:pt x="84" y="0"/>
                  </a:lnTo>
                  <a:lnTo>
                    <a:pt x="156" y="24"/>
                  </a:lnTo>
                  <a:lnTo>
                    <a:pt x="168" y="48"/>
                  </a:lnTo>
                  <a:lnTo>
                    <a:pt x="156" y="48"/>
                  </a:lnTo>
                  <a:lnTo>
                    <a:pt x="174" y="72"/>
                  </a:lnTo>
                  <a:lnTo>
                    <a:pt x="174" y="102"/>
                  </a:lnTo>
                  <a:lnTo>
                    <a:pt x="144" y="132"/>
                  </a:lnTo>
                  <a:lnTo>
                    <a:pt x="144" y="156"/>
                  </a:lnTo>
                  <a:lnTo>
                    <a:pt x="162" y="162"/>
                  </a:lnTo>
                  <a:lnTo>
                    <a:pt x="192" y="120"/>
                  </a:lnTo>
                  <a:lnTo>
                    <a:pt x="216" y="138"/>
                  </a:lnTo>
                  <a:lnTo>
                    <a:pt x="234" y="198"/>
                  </a:lnTo>
                  <a:lnTo>
                    <a:pt x="234" y="222"/>
                  </a:lnTo>
                  <a:lnTo>
                    <a:pt x="228" y="234"/>
                  </a:lnTo>
                  <a:lnTo>
                    <a:pt x="228" y="222"/>
                  </a:lnTo>
                  <a:lnTo>
                    <a:pt x="222" y="228"/>
                  </a:lnTo>
                  <a:lnTo>
                    <a:pt x="192" y="300"/>
                  </a:lnTo>
                  <a:lnTo>
                    <a:pt x="138" y="312"/>
                  </a:lnTo>
                  <a:lnTo>
                    <a:pt x="114" y="312"/>
                  </a:lnTo>
                  <a:close/>
                </a:path>
              </a:pathLst>
            </a:custGeom>
            <a:solidFill>
              <a:srgbClr val="FFAA00"/>
            </a:solidFill>
            <a:ln w="9525">
              <a:solidFill>
                <a:srgbClr val="FFAA00"/>
              </a:solidFill>
              <a:prstDash val="solid"/>
              <a:round/>
              <a:headEnd/>
              <a:tailEnd/>
            </a:ln>
          </p:spPr>
          <p:txBody>
            <a:bodyPr/>
            <a:lstStyle/>
            <a:p>
              <a:endParaRPr lang="en-US"/>
            </a:p>
          </p:txBody>
        </p:sp>
        <p:sp>
          <p:nvSpPr>
            <p:cNvPr id="3134" name="Freeform 187"/>
            <p:cNvSpPr>
              <a:spLocks/>
            </p:cNvSpPr>
            <p:nvPr/>
          </p:nvSpPr>
          <p:spPr bwMode="auto">
            <a:xfrm>
              <a:off x="3447" y="1572"/>
              <a:ext cx="234" cy="324"/>
            </a:xfrm>
            <a:custGeom>
              <a:avLst/>
              <a:gdLst>
                <a:gd name="T0" fmla="*/ 114 w 234"/>
                <a:gd name="T1" fmla="*/ 312 h 324"/>
                <a:gd name="T2" fmla="*/ 0 w 234"/>
                <a:gd name="T3" fmla="*/ 324 h 324"/>
                <a:gd name="T4" fmla="*/ 30 w 234"/>
                <a:gd name="T5" fmla="*/ 252 h 324"/>
                <a:gd name="T6" fmla="*/ 0 w 234"/>
                <a:gd name="T7" fmla="*/ 174 h 324"/>
                <a:gd name="T8" fmla="*/ 6 w 234"/>
                <a:gd name="T9" fmla="*/ 96 h 324"/>
                <a:gd name="T10" fmla="*/ 42 w 234"/>
                <a:gd name="T11" fmla="*/ 48 h 324"/>
                <a:gd name="T12" fmla="*/ 42 w 234"/>
                <a:gd name="T13" fmla="*/ 78 h 324"/>
                <a:gd name="T14" fmla="*/ 48 w 234"/>
                <a:gd name="T15" fmla="*/ 66 h 324"/>
                <a:gd name="T16" fmla="*/ 48 w 234"/>
                <a:gd name="T17" fmla="*/ 84 h 324"/>
                <a:gd name="T18" fmla="*/ 54 w 234"/>
                <a:gd name="T19" fmla="*/ 42 h 324"/>
                <a:gd name="T20" fmla="*/ 72 w 234"/>
                <a:gd name="T21" fmla="*/ 30 h 324"/>
                <a:gd name="T22" fmla="*/ 66 w 234"/>
                <a:gd name="T23" fmla="*/ 18 h 324"/>
                <a:gd name="T24" fmla="*/ 84 w 234"/>
                <a:gd name="T25" fmla="*/ 0 h 324"/>
                <a:gd name="T26" fmla="*/ 156 w 234"/>
                <a:gd name="T27" fmla="*/ 24 h 324"/>
                <a:gd name="T28" fmla="*/ 168 w 234"/>
                <a:gd name="T29" fmla="*/ 48 h 324"/>
                <a:gd name="T30" fmla="*/ 156 w 234"/>
                <a:gd name="T31" fmla="*/ 48 h 324"/>
                <a:gd name="T32" fmla="*/ 174 w 234"/>
                <a:gd name="T33" fmla="*/ 72 h 324"/>
                <a:gd name="T34" fmla="*/ 174 w 234"/>
                <a:gd name="T35" fmla="*/ 102 h 324"/>
                <a:gd name="T36" fmla="*/ 144 w 234"/>
                <a:gd name="T37" fmla="*/ 132 h 324"/>
                <a:gd name="T38" fmla="*/ 144 w 234"/>
                <a:gd name="T39" fmla="*/ 156 h 324"/>
                <a:gd name="T40" fmla="*/ 162 w 234"/>
                <a:gd name="T41" fmla="*/ 162 h 324"/>
                <a:gd name="T42" fmla="*/ 192 w 234"/>
                <a:gd name="T43" fmla="*/ 120 h 324"/>
                <a:gd name="T44" fmla="*/ 216 w 234"/>
                <a:gd name="T45" fmla="*/ 138 h 324"/>
                <a:gd name="T46" fmla="*/ 234 w 234"/>
                <a:gd name="T47" fmla="*/ 198 h 324"/>
                <a:gd name="T48" fmla="*/ 234 w 234"/>
                <a:gd name="T49" fmla="*/ 222 h 324"/>
                <a:gd name="T50" fmla="*/ 228 w 234"/>
                <a:gd name="T51" fmla="*/ 234 h 324"/>
                <a:gd name="T52" fmla="*/ 228 w 234"/>
                <a:gd name="T53" fmla="*/ 222 h 324"/>
                <a:gd name="T54" fmla="*/ 222 w 234"/>
                <a:gd name="T55" fmla="*/ 228 h 324"/>
                <a:gd name="T56" fmla="*/ 192 w 234"/>
                <a:gd name="T57" fmla="*/ 300 h 324"/>
                <a:gd name="T58" fmla="*/ 138 w 234"/>
                <a:gd name="T59" fmla="*/ 312 h 324"/>
                <a:gd name="T60" fmla="*/ 114 w 234"/>
                <a:gd name="T61" fmla="*/ 312 h 324"/>
                <a:gd name="T62" fmla="*/ 114 w 234"/>
                <a:gd name="T63" fmla="*/ 318 h 3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4"/>
                <a:gd name="T97" fmla="*/ 0 h 324"/>
                <a:gd name="T98" fmla="*/ 234 w 234"/>
                <a:gd name="T99" fmla="*/ 324 h 32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4" h="324">
                  <a:moveTo>
                    <a:pt x="114" y="312"/>
                  </a:moveTo>
                  <a:lnTo>
                    <a:pt x="0" y="324"/>
                  </a:lnTo>
                  <a:lnTo>
                    <a:pt x="30" y="252"/>
                  </a:lnTo>
                  <a:lnTo>
                    <a:pt x="0" y="174"/>
                  </a:lnTo>
                  <a:lnTo>
                    <a:pt x="6" y="96"/>
                  </a:lnTo>
                  <a:lnTo>
                    <a:pt x="42" y="48"/>
                  </a:lnTo>
                  <a:lnTo>
                    <a:pt x="42" y="78"/>
                  </a:lnTo>
                  <a:lnTo>
                    <a:pt x="48" y="66"/>
                  </a:lnTo>
                  <a:lnTo>
                    <a:pt x="48" y="84"/>
                  </a:lnTo>
                  <a:lnTo>
                    <a:pt x="54" y="42"/>
                  </a:lnTo>
                  <a:lnTo>
                    <a:pt x="72" y="30"/>
                  </a:lnTo>
                  <a:lnTo>
                    <a:pt x="66" y="18"/>
                  </a:lnTo>
                  <a:lnTo>
                    <a:pt x="84" y="0"/>
                  </a:lnTo>
                  <a:lnTo>
                    <a:pt x="156" y="24"/>
                  </a:lnTo>
                  <a:lnTo>
                    <a:pt x="168" y="48"/>
                  </a:lnTo>
                  <a:lnTo>
                    <a:pt x="156" y="48"/>
                  </a:lnTo>
                  <a:lnTo>
                    <a:pt x="174" y="72"/>
                  </a:lnTo>
                  <a:lnTo>
                    <a:pt x="174" y="102"/>
                  </a:lnTo>
                  <a:lnTo>
                    <a:pt x="144" y="132"/>
                  </a:lnTo>
                  <a:lnTo>
                    <a:pt x="144" y="156"/>
                  </a:lnTo>
                  <a:lnTo>
                    <a:pt x="162" y="162"/>
                  </a:lnTo>
                  <a:lnTo>
                    <a:pt x="192" y="120"/>
                  </a:lnTo>
                  <a:lnTo>
                    <a:pt x="216" y="138"/>
                  </a:lnTo>
                  <a:lnTo>
                    <a:pt x="234" y="198"/>
                  </a:lnTo>
                  <a:lnTo>
                    <a:pt x="234" y="222"/>
                  </a:lnTo>
                  <a:lnTo>
                    <a:pt x="228" y="234"/>
                  </a:lnTo>
                  <a:lnTo>
                    <a:pt x="228" y="222"/>
                  </a:lnTo>
                  <a:lnTo>
                    <a:pt x="222" y="228"/>
                  </a:lnTo>
                  <a:lnTo>
                    <a:pt x="192" y="300"/>
                  </a:lnTo>
                  <a:lnTo>
                    <a:pt x="138" y="312"/>
                  </a:lnTo>
                  <a:lnTo>
                    <a:pt x="114" y="312"/>
                  </a:lnTo>
                  <a:lnTo>
                    <a:pt x="114" y="318"/>
                  </a:lnTo>
                </a:path>
              </a:pathLst>
            </a:custGeom>
            <a:noFill/>
            <a:ln w="9525">
              <a:solidFill>
                <a:srgbClr val="000000"/>
              </a:solidFill>
              <a:prstDash val="solid"/>
              <a:round/>
              <a:headEnd/>
              <a:tailEnd/>
            </a:ln>
          </p:spPr>
          <p:txBody>
            <a:bodyPr/>
            <a:lstStyle/>
            <a:p>
              <a:endParaRPr lang="en-US"/>
            </a:p>
          </p:txBody>
        </p:sp>
        <p:sp>
          <p:nvSpPr>
            <p:cNvPr id="3135" name="Freeform 188"/>
            <p:cNvSpPr>
              <a:spLocks/>
            </p:cNvSpPr>
            <p:nvPr/>
          </p:nvSpPr>
          <p:spPr bwMode="auto">
            <a:xfrm>
              <a:off x="3219" y="1458"/>
              <a:ext cx="354" cy="180"/>
            </a:xfrm>
            <a:custGeom>
              <a:avLst/>
              <a:gdLst>
                <a:gd name="T0" fmla="*/ 354 w 354"/>
                <a:gd name="T1" fmla="*/ 96 h 180"/>
                <a:gd name="T2" fmla="*/ 312 w 354"/>
                <a:gd name="T3" fmla="*/ 96 h 180"/>
                <a:gd name="T4" fmla="*/ 306 w 354"/>
                <a:gd name="T5" fmla="*/ 108 h 180"/>
                <a:gd name="T6" fmla="*/ 264 w 354"/>
                <a:gd name="T7" fmla="*/ 96 h 180"/>
                <a:gd name="T8" fmla="*/ 228 w 354"/>
                <a:gd name="T9" fmla="*/ 108 h 180"/>
                <a:gd name="T10" fmla="*/ 210 w 354"/>
                <a:gd name="T11" fmla="*/ 138 h 180"/>
                <a:gd name="T12" fmla="*/ 210 w 354"/>
                <a:gd name="T13" fmla="*/ 114 h 180"/>
                <a:gd name="T14" fmla="*/ 186 w 354"/>
                <a:gd name="T15" fmla="*/ 132 h 180"/>
                <a:gd name="T16" fmla="*/ 186 w 354"/>
                <a:gd name="T17" fmla="*/ 114 h 180"/>
                <a:gd name="T18" fmla="*/ 162 w 354"/>
                <a:gd name="T19" fmla="*/ 180 h 180"/>
                <a:gd name="T20" fmla="*/ 150 w 354"/>
                <a:gd name="T21" fmla="*/ 180 h 180"/>
                <a:gd name="T22" fmla="*/ 150 w 354"/>
                <a:gd name="T23" fmla="*/ 162 h 180"/>
                <a:gd name="T24" fmla="*/ 138 w 354"/>
                <a:gd name="T25" fmla="*/ 162 h 180"/>
                <a:gd name="T26" fmla="*/ 144 w 354"/>
                <a:gd name="T27" fmla="*/ 138 h 180"/>
                <a:gd name="T28" fmla="*/ 126 w 354"/>
                <a:gd name="T29" fmla="*/ 120 h 180"/>
                <a:gd name="T30" fmla="*/ 12 w 354"/>
                <a:gd name="T31" fmla="*/ 96 h 180"/>
                <a:gd name="T32" fmla="*/ 0 w 354"/>
                <a:gd name="T33" fmla="*/ 84 h 180"/>
                <a:gd name="T34" fmla="*/ 132 w 354"/>
                <a:gd name="T35" fmla="*/ 0 h 180"/>
                <a:gd name="T36" fmla="*/ 138 w 354"/>
                <a:gd name="T37" fmla="*/ 6 h 180"/>
                <a:gd name="T38" fmla="*/ 102 w 354"/>
                <a:gd name="T39" fmla="*/ 42 h 180"/>
                <a:gd name="T40" fmla="*/ 102 w 354"/>
                <a:gd name="T41" fmla="*/ 60 h 180"/>
                <a:gd name="T42" fmla="*/ 120 w 354"/>
                <a:gd name="T43" fmla="*/ 42 h 180"/>
                <a:gd name="T44" fmla="*/ 114 w 354"/>
                <a:gd name="T45" fmla="*/ 54 h 180"/>
                <a:gd name="T46" fmla="*/ 138 w 354"/>
                <a:gd name="T47" fmla="*/ 48 h 180"/>
                <a:gd name="T48" fmla="*/ 162 w 354"/>
                <a:gd name="T49" fmla="*/ 72 h 180"/>
                <a:gd name="T50" fmla="*/ 198 w 354"/>
                <a:gd name="T51" fmla="*/ 78 h 180"/>
                <a:gd name="T52" fmla="*/ 228 w 354"/>
                <a:gd name="T53" fmla="*/ 54 h 180"/>
                <a:gd name="T54" fmla="*/ 288 w 354"/>
                <a:gd name="T55" fmla="*/ 42 h 180"/>
                <a:gd name="T56" fmla="*/ 288 w 354"/>
                <a:gd name="T57" fmla="*/ 66 h 180"/>
                <a:gd name="T58" fmla="*/ 330 w 354"/>
                <a:gd name="T59" fmla="*/ 60 h 180"/>
                <a:gd name="T60" fmla="*/ 330 w 354"/>
                <a:gd name="T61" fmla="*/ 78 h 180"/>
                <a:gd name="T62" fmla="*/ 354 w 354"/>
                <a:gd name="T63" fmla="*/ 96 h 18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54"/>
                <a:gd name="T97" fmla="*/ 0 h 180"/>
                <a:gd name="T98" fmla="*/ 354 w 354"/>
                <a:gd name="T99" fmla="*/ 180 h 18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54" h="180">
                  <a:moveTo>
                    <a:pt x="354" y="96"/>
                  </a:moveTo>
                  <a:lnTo>
                    <a:pt x="312" y="96"/>
                  </a:lnTo>
                  <a:lnTo>
                    <a:pt x="306" y="108"/>
                  </a:lnTo>
                  <a:lnTo>
                    <a:pt x="264" y="96"/>
                  </a:lnTo>
                  <a:lnTo>
                    <a:pt x="228" y="108"/>
                  </a:lnTo>
                  <a:lnTo>
                    <a:pt x="210" y="138"/>
                  </a:lnTo>
                  <a:lnTo>
                    <a:pt x="210" y="114"/>
                  </a:lnTo>
                  <a:lnTo>
                    <a:pt x="186" y="132"/>
                  </a:lnTo>
                  <a:lnTo>
                    <a:pt x="186" y="114"/>
                  </a:lnTo>
                  <a:lnTo>
                    <a:pt x="162" y="180"/>
                  </a:lnTo>
                  <a:lnTo>
                    <a:pt x="150" y="180"/>
                  </a:lnTo>
                  <a:lnTo>
                    <a:pt x="150" y="162"/>
                  </a:lnTo>
                  <a:lnTo>
                    <a:pt x="138" y="162"/>
                  </a:lnTo>
                  <a:lnTo>
                    <a:pt x="144" y="138"/>
                  </a:lnTo>
                  <a:lnTo>
                    <a:pt x="126" y="120"/>
                  </a:lnTo>
                  <a:lnTo>
                    <a:pt x="12" y="96"/>
                  </a:lnTo>
                  <a:lnTo>
                    <a:pt x="0" y="84"/>
                  </a:lnTo>
                  <a:lnTo>
                    <a:pt x="132" y="0"/>
                  </a:lnTo>
                  <a:lnTo>
                    <a:pt x="138" y="6"/>
                  </a:lnTo>
                  <a:lnTo>
                    <a:pt x="102" y="42"/>
                  </a:lnTo>
                  <a:lnTo>
                    <a:pt x="102" y="60"/>
                  </a:lnTo>
                  <a:lnTo>
                    <a:pt x="120" y="42"/>
                  </a:lnTo>
                  <a:lnTo>
                    <a:pt x="114" y="54"/>
                  </a:lnTo>
                  <a:lnTo>
                    <a:pt x="138" y="48"/>
                  </a:lnTo>
                  <a:lnTo>
                    <a:pt x="162" y="72"/>
                  </a:lnTo>
                  <a:lnTo>
                    <a:pt x="198" y="78"/>
                  </a:lnTo>
                  <a:lnTo>
                    <a:pt x="228" y="54"/>
                  </a:lnTo>
                  <a:lnTo>
                    <a:pt x="288" y="42"/>
                  </a:lnTo>
                  <a:lnTo>
                    <a:pt x="288" y="66"/>
                  </a:lnTo>
                  <a:lnTo>
                    <a:pt x="330" y="60"/>
                  </a:lnTo>
                  <a:lnTo>
                    <a:pt x="330" y="78"/>
                  </a:lnTo>
                  <a:lnTo>
                    <a:pt x="354" y="96"/>
                  </a:lnTo>
                  <a:close/>
                </a:path>
              </a:pathLst>
            </a:custGeom>
            <a:solidFill>
              <a:srgbClr val="FFAA00"/>
            </a:solidFill>
            <a:ln w="9525">
              <a:solidFill>
                <a:srgbClr val="FFAA00"/>
              </a:solidFill>
              <a:prstDash val="solid"/>
              <a:round/>
              <a:headEnd/>
              <a:tailEnd/>
            </a:ln>
          </p:spPr>
          <p:txBody>
            <a:bodyPr/>
            <a:lstStyle/>
            <a:p>
              <a:endParaRPr lang="en-US"/>
            </a:p>
          </p:txBody>
        </p:sp>
        <p:sp>
          <p:nvSpPr>
            <p:cNvPr id="3136" name="Freeform 189"/>
            <p:cNvSpPr>
              <a:spLocks/>
            </p:cNvSpPr>
            <p:nvPr/>
          </p:nvSpPr>
          <p:spPr bwMode="auto">
            <a:xfrm>
              <a:off x="3219" y="1458"/>
              <a:ext cx="354" cy="180"/>
            </a:xfrm>
            <a:custGeom>
              <a:avLst/>
              <a:gdLst>
                <a:gd name="T0" fmla="*/ 354 w 354"/>
                <a:gd name="T1" fmla="*/ 96 h 180"/>
                <a:gd name="T2" fmla="*/ 312 w 354"/>
                <a:gd name="T3" fmla="*/ 96 h 180"/>
                <a:gd name="T4" fmla="*/ 306 w 354"/>
                <a:gd name="T5" fmla="*/ 108 h 180"/>
                <a:gd name="T6" fmla="*/ 264 w 354"/>
                <a:gd name="T7" fmla="*/ 96 h 180"/>
                <a:gd name="T8" fmla="*/ 228 w 354"/>
                <a:gd name="T9" fmla="*/ 108 h 180"/>
                <a:gd name="T10" fmla="*/ 210 w 354"/>
                <a:gd name="T11" fmla="*/ 138 h 180"/>
                <a:gd name="T12" fmla="*/ 210 w 354"/>
                <a:gd name="T13" fmla="*/ 114 h 180"/>
                <a:gd name="T14" fmla="*/ 186 w 354"/>
                <a:gd name="T15" fmla="*/ 132 h 180"/>
                <a:gd name="T16" fmla="*/ 186 w 354"/>
                <a:gd name="T17" fmla="*/ 114 h 180"/>
                <a:gd name="T18" fmla="*/ 162 w 354"/>
                <a:gd name="T19" fmla="*/ 180 h 180"/>
                <a:gd name="T20" fmla="*/ 150 w 354"/>
                <a:gd name="T21" fmla="*/ 180 h 180"/>
                <a:gd name="T22" fmla="*/ 150 w 354"/>
                <a:gd name="T23" fmla="*/ 162 h 180"/>
                <a:gd name="T24" fmla="*/ 138 w 354"/>
                <a:gd name="T25" fmla="*/ 162 h 180"/>
                <a:gd name="T26" fmla="*/ 144 w 354"/>
                <a:gd name="T27" fmla="*/ 138 h 180"/>
                <a:gd name="T28" fmla="*/ 126 w 354"/>
                <a:gd name="T29" fmla="*/ 120 h 180"/>
                <a:gd name="T30" fmla="*/ 12 w 354"/>
                <a:gd name="T31" fmla="*/ 96 h 180"/>
                <a:gd name="T32" fmla="*/ 0 w 354"/>
                <a:gd name="T33" fmla="*/ 84 h 180"/>
                <a:gd name="T34" fmla="*/ 132 w 354"/>
                <a:gd name="T35" fmla="*/ 0 h 180"/>
                <a:gd name="T36" fmla="*/ 138 w 354"/>
                <a:gd name="T37" fmla="*/ 6 h 180"/>
                <a:gd name="T38" fmla="*/ 102 w 354"/>
                <a:gd name="T39" fmla="*/ 42 h 180"/>
                <a:gd name="T40" fmla="*/ 102 w 354"/>
                <a:gd name="T41" fmla="*/ 60 h 180"/>
                <a:gd name="T42" fmla="*/ 120 w 354"/>
                <a:gd name="T43" fmla="*/ 42 h 180"/>
                <a:gd name="T44" fmla="*/ 114 w 354"/>
                <a:gd name="T45" fmla="*/ 54 h 180"/>
                <a:gd name="T46" fmla="*/ 138 w 354"/>
                <a:gd name="T47" fmla="*/ 48 h 180"/>
                <a:gd name="T48" fmla="*/ 162 w 354"/>
                <a:gd name="T49" fmla="*/ 72 h 180"/>
                <a:gd name="T50" fmla="*/ 198 w 354"/>
                <a:gd name="T51" fmla="*/ 78 h 180"/>
                <a:gd name="T52" fmla="*/ 228 w 354"/>
                <a:gd name="T53" fmla="*/ 54 h 180"/>
                <a:gd name="T54" fmla="*/ 288 w 354"/>
                <a:gd name="T55" fmla="*/ 42 h 180"/>
                <a:gd name="T56" fmla="*/ 288 w 354"/>
                <a:gd name="T57" fmla="*/ 66 h 180"/>
                <a:gd name="T58" fmla="*/ 330 w 354"/>
                <a:gd name="T59" fmla="*/ 60 h 180"/>
                <a:gd name="T60" fmla="*/ 330 w 354"/>
                <a:gd name="T61" fmla="*/ 78 h 180"/>
                <a:gd name="T62" fmla="*/ 354 w 354"/>
                <a:gd name="T63" fmla="*/ 96 h 180"/>
                <a:gd name="T64" fmla="*/ 354 w 354"/>
                <a:gd name="T65" fmla="*/ 102 h 1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54"/>
                <a:gd name="T100" fmla="*/ 0 h 180"/>
                <a:gd name="T101" fmla="*/ 354 w 354"/>
                <a:gd name="T102" fmla="*/ 180 h 1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54" h="180">
                  <a:moveTo>
                    <a:pt x="354" y="96"/>
                  </a:moveTo>
                  <a:lnTo>
                    <a:pt x="312" y="96"/>
                  </a:lnTo>
                  <a:lnTo>
                    <a:pt x="306" y="108"/>
                  </a:lnTo>
                  <a:lnTo>
                    <a:pt x="264" y="96"/>
                  </a:lnTo>
                  <a:lnTo>
                    <a:pt x="228" y="108"/>
                  </a:lnTo>
                  <a:lnTo>
                    <a:pt x="210" y="138"/>
                  </a:lnTo>
                  <a:lnTo>
                    <a:pt x="210" y="114"/>
                  </a:lnTo>
                  <a:lnTo>
                    <a:pt x="186" y="132"/>
                  </a:lnTo>
                  <a:lnTo>
                    <a:pt x="186" y="114"/>
                  </a:lnTo>
                  <a:lnTo>
                    <a:pt x="162" y="180"/>
                  </a:lnTo>
                  <a:lnTo>
                    <a:pt x="150" y="180"/>
                  </a:lnTo>
                  <a:lnTo>
                    <a:pt x="150" y="162"/>
                  </a:lnTo>
                  <a:lnTo>
                    <a:pt x="138" y="162"/>
                  </a:lnTo>
                  <a:lnTo>
                    <a:pt x="144" y="138"/>
                  </a:lnTo>
                  <a:lnTo>
                    <a:pt x="126" y="120"/>
                  </a:lnTo>
                  <a:lnTo>
                    <a:pt x="12" y="96"/>
                  </a:lnTo>
                  <a:lnTo>
                    <a:pt x="0" y="84"/>
                  </a:lnTo>
                  <a:lnTo>
                    <a:pt x="132" y="0"/>
                  </a:lnTo>
                  <a:lnTo>
                    <a:pt x="138" y="6"/>
                  </a:lnTo>
                  <a:lnTo>
                    <a:pt x="102" y="42"/>
                  </a:lnTo>
                  <a:lnTo>
                    <a:pt x="102" y="60"/>
                  </a:lnTo>
                  <a:lnTo>
                    <a:pt x="120" y="42"/>
                  </a:lnTo>
                  <a:lnTo>
                    <a:pt x="114" y="54"/>
                  </a:lnTo>
                  <a:lnTo>
                    <a:pt x="138" y="48"/>
                  </a:lnTo>
                  <a:lnTo>
                    <a:pt x="162" y="72"/>
                  </a:lnTo>
                  <a:lnTo>
                    <a:pt x="198" y="78"/>
                  </a:lnTo>
                  <a:lnTo>
                    <a:pt x="228" y="54"/>
                  </a:lnTo>
                  <a:lnTo>
                    <a:pt x="288" y="42"/>
                  </a:lnTo>
                  <a:lnTo>
                    <a:pt x="288" y="66"/>
                  </a:lnTo>
                  <a:lnTo>
                    <a:pt x="330" y="60"/>
                  </a:lnTo>
                  <a:lnTo>
                    <a:pt x="330" y="78"/>
                  </a:lnTo>
                  <a:lnTo>
                    <a:pt x="354" y="96"/>
                  </a:lnTo>
                  <a:lnTo>
                    <a:pt x="354" y="102"/>
                  </a:lnTo>
                </a:path>
              </a:pathLst>
            </a:custGeom>
            <a:noFill/>
            <a:ln w="9525">
              <a:solidFill>
                <a:srgbClr val="000000"/>
              </a:solidFill>
              <a:prstDash val="solid"/>
              <a:round/>
              <a:headEnd/>
              <a:tailEnd/>
            </a:ln>
          </p:spPr>
          <p:txBody>
            <a:bodyPr/>
            <a:lstStyle/>
            <a:p>
              <a:endParaRPr lang="en-US"/>
            </a:p>
          </p:txBody>
        </p:sp>
        <p:sp>
          <p:nvSpPr>
            <p:cNvPr id="3137" name="Freeform 190"/>
            <p:cNvSpPr>
              <a:spLocks/>
            </p:cNvSpPr>
            <p:nvPr/>
          </p:nvSpPr>
          <p:spPr bwMode="auto">
            <a:xfrm>
              <a:off x="2853" y="1332"/>
              <a:ext cx="408" cy="450"/>
            </a:xfrm>
            <a:custGeom>
              <a:avLst/>
              <a:gdLst>
                <a:gd name="T0" fmla="*/ 330 w 408"/>
                <a:gd name="T1" fmla="*/ 444 h 450"/>
                <a:gd name="T2" fmla="*/ 36 w 408"/>
                <a:gd name="T3" fmla="*/ 450 h 450"/>
                <a:gd name="T4" fmla="*/ 36 w 408"/>
                <a:gd name="T5" fmla="*/ 312 h 450"/>
                <a:gd name="T6" fmla="*/ 18 w 408"/>
                <a:gd name="T7" fmla="*/ 288 h 450"/>
                <a:gd name="T8" fmla="*/ 30 w 408"/>
                <a:gd name="T9" fmla="*/ 264 h 450"/>
                <a:gd name="T10" fmla="*/ 30 w 408"/>
                <a:gd name="T11" fmla="*/ 258 h 450"/>
                <a:gd name="T12" fmla="*/ 0 w 408"/>
                <a:gd name="T13" fmla="*/ 30 h 450"/>
                <a:gd name="T14" fmla="*/ 108 w 408"/>
                <a:gd name="T15" fmla="*/ 30 h 450"/>
                <a:gd name="T16" fmla="*/ 108 w 408"/>
                <a:gd name="T17" fmla="*/ 0 h 450"/>
                <a:gd name="T18" fmla="*/ 120 w 408"/>
                <a:gd name="T19" fmla="*/ 0 h 450"/>
                <a:gd name="T20" fmla="*/ 132 w 408"/>
                <a:gd name="T21" fmla="*/ 48 h 450"/>
                <a:gd name="T22" fmla="*/ 174 w 408"/>
                <a:gd name="T23" fmla="*/ 54 h 450"/>
                <a:gd name="T24" fmla="*/ 180 w 408"/>
                <a:gd name="T25" fmla="*/ 66 h 450"/>
                <a:gd name="T26" fmla="*/ 222 w 408"/>
                <a:gd name="T27" fmla="*/ 54 h 450"/>
                <a:gd name="T28" fmla="*/ 240 w 408"/>
                <a:gd name="T29" fmla="*/ 60 h 450"/>
                <a:gd name="T30" fmla="*/ 234 w 408"/>
                <a:gd name="T31" fmla="*/ 66 h 450"/>
                <a:gd name="T32" fmla="*/ 246 w 408"/>
                <a:gd name="T33" fmla="*/ 66 h 450"/>
                <a:gd name="T34" fmla="*/ 252 w 408"/>
                <a:gd name="T35" fmla="*/ 84 h 450"/>
                <a:gd name="T36" fmla="*/ 270 w 408"/>
                <a:gd name="T37" fmla="*/ 72 h 450"/>
                <a:gd name="T38" fmla="*/ 294 w 408"/>
                <a:gd name="T39" fmla="*/ 96 h 450"/>
                <a:gd name="T40" fmla="*/ 330 w 408"/>
                <a:gd name="T41" fmla="*/ 78 h 450"/>
                <a:gd name="T42" fmla="*/ 342 w 408"/>
                <a:gd name="T43" fmla="*/ 90 h 450"/>
                <a:gd name="T44" fmla="*/ 408 w 408"/>
                <a:gd name="T45" fmla="*/ 90 h 450"/>
                <a:gd name="T46" fmla="*/ 342 w 408"/>
                <a:gd name="T47" fmla="*/ 132 h 450"/>
                <a:gd name="T48" fmla="*/ 270 w 408"/>
                <a:gd name="T49" fmla="*/ 198 h 450"/>
                <a:gd name="T50" fmla="*/ 264 w 408"/>
                <a:gd name="T51" fmla="*/ 204 h 450"/>
                <a:gd name="T52" fmla="*/ 264 w 408"/>
                <a:gd name="T53" fmla="*/ 252 h 450"/>
                <a:gd name="T54" fmla="*/ 240 w 408"/>
                <a:gd name="T55" fmla="*/ 264 h 450"/>
                <a:gd name="T56" fmla="*/ 228 w 408"/>
                <a:gd name="T57" fmla="*/ 288 h 450"/>
                <a:gd name="T58" fmla="*/ 246 w 408"/>
                <a:gd name="T59" fmla="*/ 300 h 450"/>
                <a:gd name="T60" fmla="*/ 240 w 408"/>
                <a:gd name="T61" fmla="*/ 354 h 450"/>
                <a:gd name="T62" fmla="*/ 318 w 408"/>
                <a:gd name="T63" fmla="*/ 408 h 450"/>
                <a:gd name="T64" fmla="*/ 330 w 408"/>
                <a:gd name="T65" fmla="*/ 444 h 4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8"/>
                <a:gd name="T100" fmla="*/ 0 h 450"/>
                <a:gd name="T101" fmla="*/ 408 w 408"/>
                <a:gd name="T102" fmla="*/ 450 h 45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8" h="450">
                  <a:moveTo>
                    <a:pt x="330" y="444"/>
                  </a:moveTo>
                  <a:lnTo>
                    <a:pt x="36" y="450"/>
                  </a:lnTo>
                  <a:lnTo>
                    <a:pt x="36" y="312"/>
                  </a:lnTo>
                  <a:lnTo>
                    <a:pt x="18" y="288"/>
                  </a:lnTo>
                  <a:lnTo>
                    <a:pt x="30" y="264"/>
                  </a:lnTo>
                  <a:lnTo>
                    <a:pt x="30" y="258"/>
                  </a:lnTo>
                  <a:lnTo>
                    <a:pt x="0" y="30"/>
                  </a:lnTo>
                  <a:lnTo>
                    <a:pt x="108" y="30"/>
                  </a:lnTo>
                  <a:lnTo>
                    <a:pt x="108" y="0"/>
                  </a:lnTo>
                  <a:lnTo>
                    <a:pt x="120" y="0"/>
                  </a:lnTo>
                  <a:lnTo>
                    <a:pt x="132" y="48"/>
                  </a:lnTo>
                  <a:lnTo>
                    <a:pt x="174" y="54"/>
                  </a:lnTo>
                  <a:lnTo>
                    <a:pt x="180" y="66"/>
                  </a:lnTo>
                  <a:lnTo>
                    <a:pt x="222" y="54"/>
                  </a:lnTo>
                  <a:lnTo>
                    <a:pt x="240" y="60"/>
                  </a:lnTo>
                  <a:lnTo>
                    <a:pt x="234" y="66"/>
                  </a:lnTo>
                  <a:lnTo>
                    <a:pt x="246" y="66"/>
                  </a:lnTo>
                  <a:lnTo>
                    <a:pt x="252" y="84"/>
                  </a:lnTo>
                  <a:lnTo>
                    <a:pt x="270" y="72"/>
                  </a:lnTo>
                  <a:lnTo>
                    <a:pt x="294" y="96"/>
                  </a:lnTo>
                  <a:lnTo>
                    <a:pt x="330" y="78"/>
                  </a:lnTo>
                  <a:lnTo>
                    <a:pt x="342" y="90"/>
                  </a:lnTo>
                  <a:lnTo>
                    <a:pt x="408" y="90"/>
                  </a:lnTo>
                  <a:lnTo>
                    <a:pt x="342" y="132"/>
                  </a:lnTo>
                  <a:lnTo>
                    <a:pt x="270" y="198"/>
                  </a:lnTo>
                  <a:lnTo>
                    <a:pt x="264" y="204"/>
                  </a:lnTo>
                  <a:lnTo>
                    <a:pt x="264" y="252"/>
                  </a:lnTo>
                  <a:lnTo>
                    <a:pt x="240" y="264"/>
                  </a:lnTo>
                  <a:lnTo>
                    <a:pt x="228" y="288"/>
                  </a:lnTo>
                  <a:lnTo>
                    <a:pt x="246" y="300"/>
                  </a:lnTo>
                  <a:lnTo>
                    <a:pt x="240" y="354"/>
                  </a:lnTo>
                  <a:lnTo>
                    <a:pt x="318" y="408"/>
                  </a:lnTo>
                  <a:lnTo>
                    <a:pt x="330" y="444"/>
                  </a:lnTo>
                  <a:close/>
                </a:path>
              </a:pathLst>
            </a:custGeom>
            <a:solidFill>
              <a:srgbClr val="E8D898"/>
            </a:solidFill>
            <a:ln w="9525">
              <a:solidFill>
                <a:srgbClr val="E8D898"/>
              </a:solidFill>
              <a:prstDash val="solid"/>
              <a:round/>
              <a:headEnd/>
              <a:tailEnd/>
            </a:ln>
          </p:spPr>
          <p:txBody>
            <a:bodyPr/>
            <a:lstStyle/>
            <a:p>
              <a:endParaRPr lang="en-US"/>
            </a:p>
          </p:txBody>
        </p:sp>
        <p:sp>
          <p:nvSpPr>
            <p:cNvPr id="3138" name="Freeform 191"/>
            <p:cNvSpPr>
              <a:spLocks/>
            </p:cNvSpPr>
            <p:nvPr/>
          </p:nvSpPr>
          <p:spPr bwMode="auto">
            <a:xfrm>
              <a:off x="2853" y="1332"/>
              <a:ext cx="408" cy="450"/>
            </a:xfrm>
            <a:custGeom>
              <a:avLst/>
              <a:gdLst>
                <a:gd name="T0" fmla="*/ 330 w 408"/>
                <a:gd name="T1" fmla="*/ 444 h 450"/>
                <a:gd name="T2" fmla="*/ 36 w 408"/>
                <a:gd name="T3" fmla="*/ 450 h 450"/>
                <a:gd name="T4" fmla="*/ 36 w 408"/>
                <a:gd name="T5" fmla="*/ 312 h 450"/>
                <a:gd name="T6" fmla="*/ 18 w 408"/>
                <a:gd name="T7" fmla="*/ 288 h 450"/>
                <a:gd name="T8" fmla="*/ 30 w 408"/>
                <a:gd name="T9" fmla="*/ 264 h 450"/>
                <a:gd name="T10" fmla="*/ 30 w 408"/>
                <a:gd name="T11" fmla="*/ 258 h 450"/>
                <a:gd name="T12" fmla="*/ 0 w 408"/>
                <a:gd name="T13" fmla="*/ 30 h 450"/>
                <a:gd name="T14" fmla="*/ 108 w 408"/>
                <a:gd name="T15" fmla="*/ 30 h 450"/>
                <a:gd name="T16" fmla="*/ 108 w 408"/>
                <a:gd name="T17" fmla="*/ 0 h 450"/>
                <a:gd name="T18" fmla="*/ 120 w 408"/>
                <a:gd name="T19" fmla="*/ 0 h 450"/>
                <a:gd name="T20" fmla="*/ 132 w 408"/>
                <a:gd name="T21" fmla="*/ 48 h 450"/>
                <a:gd name="T22" fmla="*/ 174 w 408"/>
                <a:gd name="T23" fmla="*/ 54 h 450"/>
                <a:gd name="T24" fmla="*/ 180 w 408"/>
                <a:gd name="T25" fmla="*/ 66 h 450"/>
                <a:gd name="T26" fmla="*/ 222 w 408"/>
                <a:gd name="T27" fmla="*/ 54 h 450"/>
                <a:gd name="T28" fmla="*/ 240 w 408"/>
                <a:gd name="T29" fmla="*/ 60 h 450"/>
                <a:gd name="T30" fmla="*/ 234 w 408"/>
                <a:gd name="T31" fmla="*/ 66 h 450"/>
                <a:gd name="T32" fmla="*/ 246 w 408"/>
                <a:gd name="T33" fmla="*/ 66 h 450"/>
                <a:gd name="T34" fmla="*/ 252 w 408"/>
                <a:gd name="T35" fmla="*/ 84 h 450"/>
                <a:gd name="T36" fmla="*/ 270 w 408"/>
                <a:gd name="T37" fmla="*/ 72 h 450"/>
                <a:gd name="T38" fmla="*/ 294 w 408"/>
                <a:gd name="T39" fmla="*/ 96 h 450"/>
                <a:gd name="T40" fmla="*/ 330 w 408"/>
                <a:gd name="T41" fmla="*/ 78 h 450"/>
                <a:gd name="T42" fmla="*/ 342 w 408"/>
                <a:gd name="T43" fmla="*/ 90 h 450"/>
                <a:gd name="T44" fmla="*/ 408 w 408"/>
                <a:gd name="T45" fmla="*/ 90 h 450"/>
                <a:gd name="T46" fmla="*/ 342 w 408"/>
                <a:gd name="T47" fmla="*/ 132 h 450"/>
                <a:gd name="T48" fmla="*/ 270 w 408"/>
                <a:gd name="T49" fmla="*/ 198 h 450"/>
                <a:gd name="T50" fmla="*/ 264 w 408"/>
                <a:gd name="T51" fmla="*/ 204 h 450"/>
                <a:gd name="T52" fmla="*/ 264 w 408"/>
                <a:gd name="T53" fmla="*/ 252 h 450"/>
                <a:gd name="T54" fmla="*/ 240 w 408"/>
                <a:gd name="T55" fmla="*/ 264 h 450"/>
                <a:gd name="T56" fmla="*/ 228 w 408"/>
                <a:gd name="T57" fmla="*/ 288 h 450"/>
                <a:gd name="T58" fmla="*/ 246 w 408"/>
                <a:gd name="T59" fmla="*/ 300 h 450"/>
                <a:gd name="T60" fmla="*/ 240 w 408"/>
                <a:gd name="T61" fmla="*/ 354 h 450"/>
                <a:gd name="T62" fmla="*/ 318 w 408"/>
                <a:gd name="T63" fmla="*/ 408 h 450"/>
                <a:gd name="T64" fmla="*/ 330 w 408"/>
                <a:gd name="T65" fmla="*/ 444 h 450"/>
                <a:gd name="T66" fmla="*/ 330 w 408"/>
                <a:gd name="T67" fmla="*/ 450 h 45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08"/>
                <a:gd name="T103" fmla="*/ 0 h 450"/>
                <a:gd name="T104" fmla="*/ 408 w 408"/>
                <a:gd name="T105" fmla="*/ 450 h 45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08" h="450">
                  <a:moveTo>
                    <a:pt x="330" y="444"/>
                  </a:moveTo>
                  <a:lnTo>
                    <a:pt x="36" y="450"/>
                  </a:lnTo>
                  <a:lnTo>
                    <a:pt x="36" y="312"/>
                  </a:lnTo>
                  <a:lnTo>
                    <a:pt x="18" y="288"/>
                  </a:lnTo>
                  <a:lnTo>
                    <a:pt x="30" y="264"/>
                  </a:lnTo>
                  <a:lnTo>
                    <a:pt x="30" y="258"/>
                  </a:lnTo>
                  <a:lnTo>
                    <a:pt x="0" y="30"/>
                  </a:lnTo>
                  <a:lnTo>
                    <a:pt x="108" y="30"/>
                  </a:lnTo>
                  <a:lnTo>
                    <a:pt x="108" y="0"/>
                  </a:lnTo>
                  <a:lnTo>
                    <a:pt x="120" y="0"/>
                  </a:lnTo>
                  <a:lnTo>
                    <a:pt x="132" y="48"/>
                  </a:lnTo>
                  <a:lnTo>
                    <a:pt x="174" y="54"/>
                  </a:lnTo>
                  <a:lnTo>
                    <a:pt x="180" y="66"/>
                  </a:lnTo>
                  <a:lnTo>
                    <a:pt x="222" y="54"/>
                  </a:lnTo>
                  <a:lnTo>
                    <a:pt x="240" y="60"/>
                  </a:lnTo>
                  <a:lnTo>
                    <a:pt x="234" y="66"/>
                  </a:lnTo>
                  <a:lnTo>
                    <a:pt x="246" y="66"/>
                  </a:lnTo>
                  <a:lnTo>
                    <a:pt x="252" y="84"/>
                  </a:lnTo>
                  <a:lnTo>
                    <a:pt x="270" y="72"/>
                  </a:lnTo>
                  <a:lnTo>
                    <a:pt x="294" y="96"/>
                  </a:lnTo>
                  <a:lnTo>
                    <a:pt x="330" y="78"/>
                  </a:lnTo>
                  <a:lnTo>
                    <a:pt x="342" y="90"/>
                  </a:lnTo>
                  <a:lnTo>
                    <a:pt x="408" y="90"/>
                  </a:lnTo>
                  <a:lnTo>
                    <a:pt x="342" y="132"/>
                  </a:lnTo>
                  <a:lnTo>
                    <a:pt x="270" y="198"/>
                  </a:lnTo>
                  <a:lnTo>
                    <a:pt x="264" y="204"/>
                  </a:lnTo>
                  <a:lnTo>
                    <a:pt x="264" y="252"/>
                  </a:lnTo>
                  <a:lnTo>
                    <a:pt x="240" y="264"/>
                  </a:lnTo>
                  <a:lnTo>
                    <a:pt x="228" y="288"/>
                  </a:lnTo>
                  <a:lnTo>
                    <a:pt x="246" y="300"/>
                  </a:lnTo>
                  <a:lnTo>
                    <a:pt x="240" y="354"/>
                  </a:lnTo>
                  <a:lnTo>
                    <a:pt x="318" y="408"/>
                  </a:lnTo>
                  <a:lnTo>
                    <a:pt x="330" y="444"/>
                  </a:lnTo>
                  <a:lnTo>
                    <a:pt x="330" y="450"/>
                  </a:lnTo>
                </a:path>
              </a:pathLst>
            </a:custGeom>
            <a:noFill/>
            <a:ln w="9525">
              <a:solidFill>
                <a:srgbClr val="000000"/>
              </a:solidFill>
              <a:prstDash val="solid"/>
              <a:round/>
              <a:headEnd/>
              <a:tailEnd/>
            </a:ln>
          </p:spPr>
          <p:txBody>
            <a:bodyPr/>
            <a:lstStyle/>
            <a:p>
              <a:endParaRPr lang="en-US"/>
            </a:p>
          </p:txBody>
        </p:sp>
        <p:sp>
          <p:nvSpPr>
            <p:cNvPr id="3139" name="Freeform 192"/>
            <p:cNvSpPr>
              <a:spLocks/>
            </p:cNvSpPr>
            <p:nvPr/>
          </p:nvSpPr>
          <p:spPr bwMode="auto">
            <a:xfrm>
              <a:off x="3207" y="2430"/>
              <a:ext cx="216" cy="378"/>
            </a:xfrm>
            <a:custGeom>
              <a:avLst/>
              <a:gdLst>
                <a:gd name="T0" fmla="*/ 216 w 216"/>
                <a:gd name="T1" fmla="*/ 360 h 378"/>
                <a:gd name="T2" fmla="*/ 156 w 216"/>
                <a:gd name="T3" fmla="*/ 366 h 378"/>
                <a:gd name="T4" fmla="*/ 138 w 216"/>
                <a:gd name="T5" fmla="*/ 378 h 378"/>
                <a:gd name="T6" fmla="*/ 120 w 216"/>
                <a:gd name="T7" fmla="*/ 342 h 378"/>
                <a:gd name="T8" fmla="*/ 120 w 216"/>
                <a:gd name="T9" fmla="*/ 318 h 378"/>
                <a:gd name="T10" fmla="*/ 0 w 216"/>
                <a:gd name="T11" fmla="*/ 324 h 378"/>
                <a:gd name="T12" fmla="*/ 6 w 216"/>
                <a:gd name="T13" fmla="*/ 276 h 378"/>
                <a:gd name="T14" fmla="*/ 36 w 216"/>
                <a:gd name="T15" fmla="*/ 234 h 378"/>
                <a:gd name="T16" fmla="*/ 24 w 216"/>
                <a:gd name="T17" fmla="*/ 228 h 378"/>
                <a:gd name="T18" fmla="*/ 42 w 216"/>
                <a:gd name="T19" fmla="*/ 222 h 378"/>
                <a:gd name="T20" fmla="*/ 24 w 216"/>
                <a:gd name="T21" fmla="*/ 204 h 378"/>
                <a:gd name="T22" fmla="*/ 30 w 216"/>
                <a:gd name="T23" fmla="*/ 198 h 378"/>
                <a:gd name="T24" fmla="*/ 24 w 216"/>
                <a:gd name="T25" fmla="*/ 198 h 378"/>
                <a:gd name="T26" fmla="*/ 24 w 216"/>
                <a:gd name="T27" fmla="*/ 174 h 378"/>
                <a:gd name="T28" fmla="*/ 18 w 216"/>
                <a:gd name="T29" fmla="*/ 168 h 378"/>
                <a:gd name="T30" fmla="*/ 30 w 216"/>
                <a:gd name="T31" fmla="*/ 150 h 378"/>
                <a:gd name="T32" fmla="*/ 18 w 216"/>
                <a:gd name="T33" fmla="*/ 144 h 378"/>
                <a:gd name="T34" fmla="*/ 24 w 216"/>
                <a:gd name="T35" fmla="*/ 132 h 378"/>
                <a:gd name="T36" fmla="*/ 18 w 216"/>
                <a:gd name="T37" fmla="*/ 132 h 378"/>
                <a:gd name="T38" fmla="*/ 12 w 216"/>
                <a:gd name="T39" fmla="*/ 114 h 378"/>
                <a:gd name="T40" fmla="*/ 24 w 216"/>
                <a:gd name="T41" fmla="*/ 114 h 378"/>
                <a:gd name="T42" fmla="*/ 24 w 216"/>
                <a:gd name="T43" fmla="*/ 90 h 378"/>
                <a:gd name="T44" fmla="*/ 54 w 216"/>
                <a:gd name="T45" fmla="*/ 54 h 378"/>
                <a:gd name="T46" fmla="*/ 54 w 216"/>
                <a:gd name="T47" fmla="*/ 30 h 378"/>
                <a:gd name="T48" fmla="*/ 72 w 216"/>
                <a:gd name="T49" fmla="*/ 6 h 378"/>
                <a:gd name="T50" fmla="*/ 204 w 216"/>
                <a:gd name="T51" fmla="*/ 0 h 378"/>
                <a:gd name="T52" fmla="*/ 204 w 216"/>
                <a:gd name="T53" fmla="*/ 246 h 378"/>
                <a:gd name="T54" fmla="*/ 216 w 216"/>
                <a:gd name="T55" fmla="*/ 330 h 378"/>
                <a:gd name="T56" fmla="*/ 216 w 216"/>
                <a:gd name="T57" fmla="*/ 360 h 37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16"/>
                <a:gd name="T88" fmla="*/ 0 h 378"/>
                <a:gd name="T89" fmla="*/ 216 w 216"/>
                <a:gd name="T90" fmla="*/ 378 h 37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16" h="378">
                  <a:moveTo>
                    <a:pt x="216" y="360"/>
                  </a:moveTo>
                  <a:lnTo>
                    <a:pt x="156" y="366"/>
                  </a:lnTo>
                  <a:lnTo>
                    <a:pt x="138" y="378"/>
                  </a:lnTo>
                  <a:lnTo>
                    <a:pt x="120" y="342"/>
                  </a:lnTo>
                  <a:lnTo>
                    <a:pt x="120" y="318"/>
                  </a:lnTo>
                  <a:lnTo>
                    <a:pt x="0" y="324"/>
                  </a:lnTo>
                  <a:lnTo>
                    <a:pt x="6" y="276"/>
                  </a:lnTo>
                  <a:lnTo>
                    <a:pt x="36" y="234"/>
                  </a:lnTo>
                  <a:lnTo>
                    <a:pt x="24" y="228"/>
                  </a:lnTo>
                  <a:lnTo>
                    <a:pt x="42" y="222"/>
                  </a:lnTo>
                  <a:lnTo>
                    <a:pt x="24" y="204"/>
                  </a:lnTo>
                  <a:lnTo>
                    <a:pt x="30" y="198"/>
                  </a:lnTo>
                  <a:lnTo>
                    <a:pt x="24" y="198"/>
                  </a:lnTo>
                  <a:lnTo>
                    <a:pt x="24" y="174"/>
                  </a:lnTo>
                  <a:lnTo>
                    <a:pt x="18" y="168"/>
                  </a:lnTo>
                  <a:lnTo>
                    <a:pt x="30" y="150"/>
                  </a:lnTo>
                  <a:lnTo>
                    <a:pt x="18" y="144"/>
                  </a:lnTo>
                  <a:lnTo>
                    <a:pt x="24" y="132"/>
                  </a:lnTo>
                  <a:lnTo>
                    <a:pt x="18" y="132"/>
                  </a:lnTo>
                  <a:lnTo>
                    <a:pt x="12" y="114"/>
                  </a:lnTo>
                  <a:lnTo>
                    <a:pt x="24" y="114"/>
                  </a:lnTo>
                  <a:lnTo>
                    <a:pt x="24" y="90"/>
                  </a:lnTo>
                  <a:lnTo>
                    <a:pt x="54" y="54"/>
                  </a:lnTo>
                  <a:lnTo>
                    <a:pt x="54" y="30"/>
                  </a:lnTo>
                  <a:lnTo>
                    <a:pt x="72" y="6"/>
                  </a:lnTo>
                  <a:lnTo>
                    <a:pt x="204" y="0"/>
                  </a:lnTo>
                  <a:lnTo>
                    <a:pt x="204" y="246"/>
                  </a:lnTo>
                  <a:lnTo>
                    <a:pt x="216" y="330"/>
                  </a:lnTo>
                  <a:lnTo>
                    <a:pt x="216" y="360"/>
                  </a:lnTo>
                  <a:close/>
                </a:path>
              </a:pathLst>
            </a:custGeom>
            <a:solidFill>
              <a:srgbClr val="FF8C00"/>
            </a:solidFill>
            <a:ln w="9525">
              <a:solidFill>
                <a:srgbClr val="FF8C00"/>
              </a:solidFill>
              <a:prstDash val="solid"/>
              <a:round/>
              <a:headEnd/>
              <a:tailEnd/>
            </a:ln>
          </p:spPr>
          <p:txBody>
            <a:bodyPr/>
            <a:lstStyle/>
            <a:p>
              <a:endParaRPr lang="en-US"/>
            </a:p>
          </p:txBody>
        </p:sp>
        <p:sp>
          <p:nvSpPr>
            <p:cNvPr id="3140" name="Freeform 193"/>
            <p:cNvSpPr>
              <a:spLocks/>
            </p:cNvSpPr>
            <p:nvPr/>
          </p:nvSpPr>
          <p:spPr bwMode="auto">
            <a:xfrm>
              <a:off x="3207" y="2430"/>
              <a:ext cx="216" cy="378"/>
            </a:xfrm>
            <a:custGeom>
              <a:avLst/>
              <a:gdLst>
                <a:gd name="T0" fmla="*/ 216 w 216"/>
                <a:gd name="T1" fmla="*/ 360 h 378"/>
                <a:gd name="T2" fmla="*/ 156 w 216"/>
                <a:gd name="T3" fmla="*/ 366 h 378"/>
                <a:gd name="T4" fmla="*/ 138 w 216"/>
                <a:gd name="T5" fmla="*/ 378 h 378"/>
                <a:gd name="T6" fmla="*/ 120 w 216"/>
                <a:gd name="T7" fmla="*/ 342 h 378"/>
                <a:gd name="T8" fmla="*/ 120 w 216"/>
                <a:gd name="T9" fmla="*/ 318 h 378"/>
                <a:gd name="T10" fmla="*/ 0 w 216"/>
                <a:gd name="T11" fmla="*/ 324 h 378"/>
                <a:gd name="T12" fmla="*/ 6 w 216"/>
                <a:gd name="T13" fmla="*/ 276 h 378"/>
                <a:gd name="T14" fmla="*/ 36 w 216"/>
                <a:gd name="T15" fmla="*/ 234 h 378"/>
                <a:gd name="T16" fmla="*/ 24 w 216"/>
                <a:gd name="T17" fmla="*/ 228 h 378"/>
                <a:gd name="T18" fmla="*/ 42 w 216"/>
                <a:gd name="T19" fmla="*/ 222 h 378"/>
                <a:gd name="T20" fmla="*/ 24 w 216"/>
                <a:gd name="T21" fmla="*/ 204 h 378"/>
                <a:gd name="T22" fmla="*/ 30 w 216"/>
                <a:gd name="T23" fmla="*/ 198 h 378"/>
                <a:gd name="T24" fmla="*/ 24 w 216"/>
                <a:gd name="T25" fmla="*/ 198 h 378"/>
                <a:gd name="T26" fmla="*/ 24 w 216"/>
                <a:gd name="T27" fmla="*/ 174 h 378"/>
                <a:gd name="T28" fmla="*/ 18 w 216"/>
                <a:gd name="T29" fmla="*/ 168 h 378"/>
                <a:gd name="T30" fmla="*/ 30 w 216"/>
                <a:gd name="T31" fmla="*/ 150 h 378"/>
                <a:gd name="T32" fmla="*/ 18 w 216"/>
                <a:gd name="T33" fmla="*/ 144 h 378"/>
                <a:gd name="T34" fmla="*/ 24 w 216"/>
                <a:gd name="T35" fmla="*/ 132 h 378"/>
                <a:gd name="T36" fmla="*/ 18 w 216"/>
                <a:gd name="T37" fmla="*/ 132 h 378"/>
                <a:gd name="T38" fmla="*/ 12 w 216"/>
                <a:gd name="T39" fmla="*/ 114 h 378"/>
                <a:gd name="T40" fmla="*/ 24 w 216"/>
                <a:gd name="T41" fmla="*/ 114 h 378"/>
                <a:gd name="T42" fmla="*/ 24 w 216"/>
                <a:gd name="T43" fmla="*/ 90 h 378"/>
                <a:gd name="T44" fmla="*/ 54 w 216"/>
                <a:gd name="T45" fmla="*/ 54 h 378"/>
                <a:gd name="T46" fmla="*/ 54 w 216"/>
                <a:gd name="T47" fmla="*/ 30 h 378"/>
                <a:gd name="T48" fmla="*/ 72 w 216"/>
                <a:gd name="T49" fmla="*/ 6 h 378"/>
                <a:gd name="T50" fmla="*/ 204 w 216"/>
                <a:gd name="T51" fmla="*/ 0 h 378"/>
                <a:gd name="T52" fmla="*/ 204 w 216"/>
                <a:gd name="T53" fmla="*/ 246 h 378"/>
                <a:gd name="T54" fmla="*/ 216 w 216"/>
                <a:gd name="T55" fmla="*/ 330 h 378"/>
                <a:gd name="T56" fmla="*/ 216 w 216"/>
                <a:gd name="T57" fmla="*/ 360 h 378"/>
                <a:gd name="T58" fmla="*/ 216 w 216"/>
                <a:gd name="T59" fmla="*/ 366 h 37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6"/>
                <a:gd name="T91" fmla="*/ 0 h 378"/>
                <a:gd name="T92" fmla="*/ 216 w 216"/>
                <a:gd name="T93" fmla="*/ 378 h 37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6" h="378">
                  <a:moveTo>
                    <a:pt x="216" y="360"/>
                  </a:moveTo>
                  <a:lnTo>
                    <a:pt x="156" y="366"/>
                  </a:lnTo>
                  <a:lnTo>
                    <a:pt x="138" y="378"/>
                  </a:lnTo>
                  <a:lnTo>
                    <a:pt x="120" y="342"/>
                  </a:lnTo>
                  <a:lnTo>
                    <a:pt x="120" y="318"/>
                  </a:lnTo>
                  <a:lnTo>
                    <a:pt x="0" y="324"/>
                  </a:lnTo>
                  <a:lnTo>
                    <a:pt x="6" y="276"/>
                  </a:lnTo>
                  <a:lnTo>
                    <a:pt x="36" y="234"/>
                  </a:lnTo>
                  <a:lnTo>
                    <a:pt x="24" y="228"/>
                  </a:lnTo>
                  <a:lnTo>
                    <a:pt x="42" y="222"/>
                  </a:lnTo>
                  <a:lnTo>
                    <a:pt x="24" y="204"/>
                  </a:lnTo>
                  <a:lnTo>
                    <a:pt x="30" y="198"/>
                  </a:lnTo>
                  <a:lnTo>
                    <a:pt x="24" y="198"/>
                  </a:lnTo>
                  <a:lnTo>
                    <a:pt x="24" y="174"/>
                  </a:lnTo>
                  <a:lnTo>
                    <a:pt x="18" y="168"/>
                  </a:lnTo>
                  <a:lnTo>
                    <a:pt x="30" y="150"/>
                  </a:lnTo>
                  <a:lnTo>
                    <a:pt x="18" y="144"/>
                  </a:lnTo>
                  <a:lnTo>
                    <a:pt x="24" y="132"/>
                  </a:lnTo>
                  <a:lnTo>
                    <a:pt x="18" y="132"/>
                  </a:lnTo>
                  <a:lnTo>
                    <a:pt x="12" y="114"/>
                  </a:lnTo>
                  <a:lnTo>
                    <a:pt x="24" y="114"/>
                  </a:lnTo>
                  <a:lnTo>
                    <a:pt x="24" y="90"/>
                  </a:lnTo>
                  <a:lnTo>
                    <a:pt x="54" y="54"/>
                  </a:lnTo>
                  <a:lnTo>
                    <a:pt x="54" y="30"/>
                  </a:lnTo>
                  <a:lnTo>
                    <a:pt x="72" y="6"/>
                  </a:lnTo>
                  <a:lnTo>
                    <a:pt x="204" y="0"/>
                  </a:lnTo>
                  <a:lnTo>
                    <a:pt x="204" y="246"/>
                  </a:lnTo>
                  <a:lnTo>
                    <a:pt x="216" y="330"/>
                  </a:lnTo>
                  <a:lnTo>
                    <a:pt x="216" y="360"/>
                  </a:lnTo>
                  <a:lnTo>
                    <a:pt x="216" y="366"/>
                  </a:lnTo>
                </a:path>
              </a:pathLst>
            </a:custGeom>
            <a:noFill/>
            <a:ln w="9525">
              <a:solidFill>
                <a:srgbClr val="000000"/>
              </a:solidFill>
              <a:prstDash val="solid"/>
              <a:round/>
              <a:headEnd/>
              <a:tailEnd/>
            </a:ln>
          </p:spPr>
          <p:txBody>
            <a:bodyPr/>
            <a:lstStyle/>
            <a:p>
              <a:endParaRPr lang="en-US"/>
            </a:p>
          </p:txBody>
        </p:sp>
        <p:sp>
          <p:nvSpPr>
            <p:cNvPr id="3141" name="Freeform 194"/>
            <p:cNvSpPr>
              <a:spLocks/>
            </p:cNvSpPr>
            <p:nvPr/>
          </p:nvSpPr>
          <p:spPr bwMode="auto">
            <a:xfrm>
              <a:off x="2931" y="2004"/>
              <a:ext cx="408" cy="354"/>
            </a:xfrm>
            <a:custGeom>
              <a:avLst/>
              <a:gdLst>
                <a:gd name="T0" fmla="*/ 378 w 408"/>
                <a:gd name="T1" fmla="*/ 354 h 354"/>
                <a:gd name="T2" fmla="*/ 336 w 408"/>
                <a:gd name="T3" fmla="*/ 354 h 354"/>
                <a:gd name="T4" fmla="*/ 354 w 408"/>
                <a:gd name="T5" fmla="*/ 336 h 354"/>
                <a:gd name="T6" fmla="*/ 348 w 408"/>
                <a:gd name="T7" fmla="*/ 318 h 354"/>
                <a:gd name="T8" fmla="*/ 66 w 408"/>
                <a:gd name="T9" fmla="*/ 324 h 354"/>
                <a:gd name="T10" fmla="*/ 66 w 408"/>
                <a:gd name="T11" fmla="*/ 120 h 354"/>
                <a:gd name="T12" fmla="*/ 36 w 408"/>
                <a:gd name="T13" fmla="*/ 90 h 354"/>
                <a:gd name="T14" fmla="*/ 48 w 408"/>
                <a:gd name="T15" fmla="*/ 66 h 354"/>
                <a:gd name="T16" fmla="*/ 24 w 408"/>
                <a:gd name="T17" fmla="*/ 54 h 354"/>
                <a:gd name="T18" fmla="*/ 0 w 408"/>
                <a:gd name="T19" fmla="*/ 6 h 354"/>
                <a:gd name="T20" fmla="*/ 234 w 408"/>
                <a:gd name="T21" fmla="*/ 0 h 354"/>
                <a:gd name="T22" fmla="*/ 252 w 408"/>
                <a:gd name="T23" fmla="*/ 18 h 354"/>
                <a:gd name="T24" fmla="*/ 252 w 408"/>
                <a:gd name="T25" fmla="*/ 60 h 354"/>
                <a:gd name="T26" fmla="*/ 270 w 408"/>
                <a:gd name="T27" fmla="*/ 78 h 354"/>
                <a:gd name="T28" fmla="*/ 294 w 408"/>
                <a:gd name="T29" fmla="*/ 102 h 354"/>
                <a:gd name="T30" fmla="*/ 306 w 408"/>
                <a:gd name="T31" fmla="*/ 132 h 354"/>
                <a:gd name="T32" fmla="*/ 318 w 408"/>
                <a:gd name="T33" fmla="*/ 126 h 354"/>
                <a:gd name="T34" fmla="*/ 336 w 408"/>
                <a:gd name="T35" fmla="*/ 132 h 354"/>
                <a:gd name="T36" fmla="*/ 324 w 408"/>
                <a:gd name="T37" fmla="*/ 186 h 354"/>
                <a:gd name="T38" fmla="*/ 378 w 408"/>
                <a:gd name="T39" fmla="*/ 222 h 354"/>
                <a:gd name="T40" fmla="*/ 384 w 408"/>
                <a:gd name="T41" fmla="*/ 252 h 354"/>
                <a:gd name="T42" fmla="*/ 402 w 408"/>
                <a:gd name="T43" fmla="*/ 276 h 354"/>
                <a:gd name="T44" fmla="*/ 408 w 408"/>
                <a:gd name="T45" fmla="*/ 306 h 354"/>
                <a:gd name="T46" fmla="*/ 396 w 408"/>
                <a:gd name="T47" fmla="*/ 306 h 354"/>
                <a:gd name="T48" fmla="*/ 390 w 408"/>
                <a:gd name="T49" fmla="*/ 312 h 354"/>
                <a:gd name="T50" fmla="*/ 384 w 408"/>
                <a:gd name="T51" fmla="*/ 306 h 354"/>
                <a:gd name="T52" fmla="*/ 378 w 408"/>
                <a:gd name="T53" fmla="*/ 354 h 35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08"/>
                <a:gd name="T82" fmla="*/ 0 h 354"/>
                <a:gd name="T83" fmla="*/ 408 w 408"/>
                <a:gd name="T84" fmla="*/ 354 h 35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08" h="354">
                  <a:moveTo>
                    <a:pt x="378" y="354"/>
                  </a:moveTo>
                  <a:lnTo>
                    <a:pt x="336" y="354"/>
                  </a:lnTo>
                  <a:lnTo>
                    <a:pt x="354" y="336"/>
                  </a:lnTo>
                  <a:lnTo>
                    <a:pt x="348" y="318"/>
                  </a:lnTo>
                  <a:lnTo>
                    <a:pt x="66" y="324"/>
                  </a:lnTo>
                  <a:lnTo>
                    <a:pt x="66" y="120"/>
                  </a:lnTo>
                  <a:lnTo>
                    <a:pt x="36" y="90"/>
                  </a:lnTo>
                  <a:lnTo>
                    <a:pt x="48" y="66"/>
                  </a:lnTo>
                  <a:lnTo>
                    <a:pt x="24" y="54"/>
                  </a:lnTo>
                  <a:lnTo>
                    <a:pt x="0" y="6"/>
                  </a:lnTo>
                  <a:lnTo>
                    <a:pt x="234" y="0"/>
                  </a:lnTo>
                  <a:lnTo>
                    <a:pt x="252" y="18"/>
                  </a:lnTo>
                  <a:lnTo>
                    <a:pt x="252" y="60"/>
                  </a:lnTo>
                  <a:lnTo>
                    <a:pt x="270" y="78"/>
                  </a:lnTo>
                  <a:lnTo>
                    <a:pt x="294" y="102"/>
                  </a:lnTo>
                  <a:lnTo>
                    <a:pt x="306" y="132"/>
                  </a:lnTo>
                  <a:lnTo>
                    <a:pt x="318" y="126"/>
                  </a:lnTo>
                  <a:lnTo>
                    <a:pt x="336" y="132"/>
                  </a:lnTo>
                  <a:lnTo>
                    <a:pt x="324" y="186"/>
                  </a:lnTo>
                  <a:lnTo>
                    <a:pt x="378" y="222"/>
                  </a:lnTo>
                  <a:lnTo>
                    <a:pt x="384" y="252"/>
                  </a:lnTo>
                  <a:lnTo>
                    <a:pt x="402" y="276"/>
                  </a:lnTo>
                  <a:lnTo>
                    <a:pt x="408" y="306"/>
                  </a:lnTo>
                  <a:lnTo>
                    <a:pt x="396" y="306"/>
                  </a:lnTo>
                  <a:lnTo>
                    <a:pt x="390" y="312"/>
                  </a:lnTo>
                  <a:lnTo>
                    <a:pt x="384" y="306"/>
                  </a:lnTo>
                  <a:lnTo>
                    <a:pt x="378" y="354"/>
                  </a:lnTo>
                  <a:close/>
                </a:path>
              </a:pathLst>
            </a:custGeom>
            <a:solidFill>
              <a:srgbClr val="E8D898"/>
            </a:solidFill>
            <a:ln w="9525">
              <a:solidFill>
                <a:srgbClr val="E8D898"/>
              </a:solidFill>
              <a:prstDash val="solid"/>
              <a:round/>
              <a:headEnd/>
              <a:tailEnd/>
            </a:ln>
          </p:spPr>
          <p:txBody>
            <a:bodyPr/>
            <a:lstStyle/>
            <a:p>
              <a:endParaRPr lang="en-US"/>
            </a:p>
          </p:txBody>
        </p:sp>
        <p:sp>
          <p:nvSpPr>
            <p:cNvPr id="3142" name="Freeform 195"/>
            <p:cNvSpPr>
              <a:spLocks/>
            </p:cNvSpPr>
            <p:nvPr/>
          </p:nvSpPr>
          <p:spPr bwMode="auto">
            <a:xfrm>
              <a:off x="2931" y="2004"/>
              <a:ext cx="408" cy="360"/>
            </a:xfrm>
            <a:custGeom>
              <a:avLst/>
              <a:gdLst>
                <a:gd name="T0" fmla="*/ 378 w 408"/>
                <a:gd name="T1" fmla="*/ 354 h 360"/>
                <a:gd name="T2" fmla="*/ 336 w 408"/>
                <a:gd name="T3" fmla="*/ 354 h 360"/>
                <a:gd name="T4" fmla="*/ 354 w 408"/>
                <a:gd name="T5" fmla="*/ 336 h 360"/>
                <a:gd name="T6" fmla="*/ 348 w 408"/>
                <a:gd name="T7" fmla="*/ 318 h 360"/>
                <a:gd name="T8" fmla="*/ 66 w 408"/>
                <a:gd name="T9" fmla="*/ 324 h 360"/>
                <a:gd name="T10" fmla="*/ 66 w 408"/>
                <a:gd name="T11" fmla="*/ 120 h 360"/>
                <a:gd name="T12" fmla="*/ 36 w 408"/>
                <a:gd name="T13" fmla="*/ 90 h 360"/>
                <a:gd name="T14" fmla="*/ 48 w 408"/>
                <a:gd name="T15" fmla="*/ 66 h 360"/>
                <a:gd name="T16" fmla="*/ 24 w 408"/>
                <a:gd name="T17" fmla="*/ 54 h 360"/>
                <a:gd name="T18" fmla="*/ 0 w 408"/>
                <a:gd name="T19" fmla="*/ 6 h 360"/>
                <a:gd name="T20" fmla="*/ 234 w 408"/>
                <a:gd name="T21" fmla="*/ 0 h 360"/>
                <a:gd name="T22" fmla="*/ 252 w 408"/>
                <a:gd name="T23" fmla="*/ 18 h 360"/>
                <a:gd name="T24" fmla="*/ 252 w 408"/>
                <a:gd name="T25" fmla="*/ 60 h 360"/>
                <a:gd name="T26" fmla="*/ 270 w 408"/>
                <a:gd name="T27" fmla="*/ 78 h 360"/>
                <a:gd name="T28" fmla="*/ 294 w 408"/>
                <a:gd name="T29" fmla="*/ 102 h 360"/>
                <a:gd name="T30" fmla="*/ 306 w 408"/>
                <a:gd name="T31" fmla="*/ 132 h 360"/>
                <a:gd name="T32" fmla="*/ 318 w 408"/>
                <a:gd name="T33" fmla="*/ 126 h 360"/>
                <a:gd name="T34" fmla="*/ 336 w 408"/>
                <a:gd name="T35" fmla="*/ 132 h 360"/>
                <a:gd name="T36" fmla="*/ 324 w 408"/>
                <a:gd name="T37" fmla="*/ 186 h 360"/>
                <a:gd name="T38" fmla="*/ 378 w 408"/>
                <a:gd name="T39" fmla="*/ 222 h 360"/>
                <a:gd name="T40" fmla="*/ 384 w 408"/>
                <a:gd name="T41" fmla="*/ 252 h 360"/>
                <a:gd name="T42" fmla="*/ 402 w 408"/>
                <a:gd name="T43" fmla="*/ 276 h 360"/>
                <a:gd name="T44" fmla="*/ 408 w 408"/>
                <a:gd name="T45" fmla="*/ 306 h 360"/>
                <a:gd name="T46" fmla="*/ 396 w 408"/>
                <a:gd name="T47" fmla="*/ 306 h 360"/>
                <a:gd name="T48" fmla="*/ 390 w 408"/>
                <a:gd name="T49" fmla="*/ 312 h 360"/>
                <a:gd name="T50" fmla="*/ 384 w 408"/>
                <a:gd name="T51" fmla="*/ 306 h 360"/>
                <a:gd name="T52" fmla="*/ 378 w 408"/>
                <a:gd name="T53" fmla="*/ 354 h 360"/>
                <a:gd name="T54" fmla="*/ 378 w 408"/>
                <a:gd name="T55" fmla="*/ 360 h 3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08"/>
                <a:gd name="T85" fmla="*/ 0 h 360"/>
                <a:gd name="T86" fmla="*/ 408 w 408"/>
                <a:gd name="T87" fmla="*/ 360 h 3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08" h="360">
                  <a:moveTo>
                    <a:pt x="378" y="354"/>
                  </a:moveTo>
                  <a:lnTo>
                    <a:pt x="336" y="354"/>
                  </a:lnTo>
                  <a:lnTo>
                    <a:pt x="354" y="336"/>
                  </a:lnTo>
                  <a:lnTo>
                    <a:pt x="348" y="318"/>
                  </a:lnTo>
                  <a:lnTo>
                    <a:pt x="66" y="324"/>
                  </a:lnTo>
                  <a:lnTo>
                    <a:pt x="66" y="120"/>
                  </a:lnTo>
                  <a:lnTo>
                    <a:pt x="36" y="90"/>
                  </a:lnTo>
                  <a:lnTo>
                    <a:pt x="48" y="66"/>
                  </a:lnTo>
                  <a:lnTo>
                    <a:pt x="24" y="54"/>
                  </a:lnTo>
                  <a:lnTo>
                    <a:pt x="0" y="6"/>
                  </a:lnTo>
                  <a:lnTo>
                    <a:pt x="234" y="0"/>
                  </a:lnTo>
                  <a:lnTo>
                    <a:pt x="252" y="18"/>
                  </a:lnTo>
                  <a:lnTo>
                    <a:pt x="252" y="60"/>
                  </a:lnTo>
                  <a:lnTo>
                    <a:pt x="270" y="78"/>
                  </a:lnTo>
                  <a:lnTo>
                    <a:pt x="294" y="102"/>
                  </a:lnTo>
                  <a:lnTo>
                    <a:pt x="306" y="132"/>
                  </a:lnTo>
                  <a:lnTo>
                    <a:pt x="318" y="126"/>
                  </a:lnTo>
                  <a:lnTo>
                    <a:pt x="336" y="132"/>
                  </a:lnTo>
                  <a:lnTo>
                    <a:pt x="324" y="186"/>
                  </a:lnTo>
                  <a:lnTo>
                    <a:pt x="378" y="222"/>
                  </a:lnTo>
                  <a:lnTo>
                    <a:pt x="384" y="252"/>
                  </a:lnTo>
                  <a:lnTo>
                    <a:pt x="402" y="276"/>
                  </a:lnTo>
                  <a:lnTo>
                    <a:pt x="408" y="306"/>
                  </a:lnTo>
                  <a:lnTo>
                    <a:pt x="396" y="306"/>
                  </a:lnTo>
                  <a:lnTo>
                    <a:pt x="390" y="312"/>
                  </a:lnTo>
                  <a:lnTo>
                    <a:pt x="384" y="306"/>
                  </a:lnTo>
                  <a:lnTo>
                    <a:pt x="378" y="354"/>
                  </a:lnTo>
                  <a:lnTo>
                    <a:pt x="378" y="360"/>
                  </a:lnTo>
                </a:path>
              </a:pathLst>
            </a:custGeom>
            <a:noFill/>
            <a:ln w="9525">
              <a:solidFill>
                <a:srgbClr val="000000"/>
              </a:solidFill>
              <a:prstDash val="solid"/>
              <a:round/>
              <a:headEnd/>
              <a:tailEnd/>
            </a:ln>
          </p:spPr>
          <p:txBody>
            <a:bodyPr/>
            <a:lstStyle/>
            <a:p>
              <a:endParaRPr lang="en-US"/>
            </a:p>
          </p:txBody>
        </p:sp>
        <p:sp>
          <p:nvSpPr>
            <p:cNvPr id="3143" name="Freeform 196"/>
            <p:cNvSpPr>
              <a:spLocks/>
            </p:cNvSpPr>
            <p:nvPr/>
          </p:nvSpPr>
          <p:spPr bwMode="auto">
            <a:xfrm>
              <a:off x="1863" y="1248"/>
              <a:ext cx="636" cy="402"/>
            </a:xfrm>
            <a:custGeom>
              <a:avLst/>
              <a:gdLst>
                <a:gd name="T0" fmla="*/ 612 w 636"/>
                <a:gd name="T1" fmla="*/ 330 h 402"/>
                <a:gd name="T2" fmla="*/ 606 w 636"/>
                <a:gd name="T3" fmla="*/ 402 h 402"/>
                <a:gd name="T4" fmla="*/ 222 w 636"/>
                <a:gd name="T5" fmla="*/ 354 h 402"/>
                <a:gd name="T6" fmla="*/ 216 w 636"/>
                <a:gd name="T7" fmla="*/ 390 h 402"/>
                <a:gd name="T8" fmla="*/ 204 w 636"/>
                <a:gd name="T9" fmla="*/ 366 h 402"/>
                <a:gd name="T10" fmla="*/ 192 w 636"/>
                <a:gd name="T11" fmla="*/ 384 h 402"/>
                <a:gd name="T12" fmla="*/ 150 w 636"/>
                <a:gd name="T13" fmla="*/ 372 h 402"/>
                <a:gd name="T14" fmla="*/ 144 w 636"/>
                <a:gd name="T15" fmla="*/ 384 h 402"/>
                <a:gd name="T16" fmla="*/ 126 w 636"/>
                <a:gd name="T17" fmla="*/ 378 h 402"/>
                <a:gd name="T18" fmla="*/ 114 w 636"/>
                <a:gd name="T19" fmla="*/ 384 h 402"/>
                <a:gd name="T20" fmla="*/ 108 w 636"/>
                <a:gd name="T21" fmla="*/ 354 h 402"/>
                <a:gd name="T22" fmla="*/ 90 w 636"/>
                <a:gd name="T23" fmla="*/ 342 h 402"/>
                <a:gd name="T24" fmla="*/ 84 w 636"/>
                <a:gd name="T25" fmla="*/ 282 h 402"/>
                <a:gd name="T26" fmla="*/ 72 w 636"/>
                <a:gd name="T27" fmla="*/ 270 h 402"/>
                <a:gd name="T28" fmla="*/ 54 w 636"/>
                <a:gd name="T29" fmla="*/ 288 h 402"/>
                <a:gd name="T30" fmla="*/ 42 w 636"/>
                <a:gd name="T31" fmla="*/ 276 h 402"/>
                <a:gd name="T32" fmla="*/ 72 w 636"/>
                <a:gd name="T33" fmla="*/ 198 h 402"/>
                <a:gd name="T34" fmla="*/ 48 w 636"/>
                <a:gd name="T35" fmla="*/ 186 h 402"/>
                <a:gd name="T36" fmla="*/ 24 w 636"/>
                <a:gd name="T37" fmla="*/ 138 h 402"/>
                <a:gd name="T38" fmla="*/ 6 w 636"/>
                <a:gd name="T39" fmla="*/ 120 h 402"/>
                <a:gd name="T40" fmla="*/ 12 w 636"/>
                <a:gd name="T41" fmla="*/ 108 h 402"/>
                <a:gd name="T42" fmla="*/ 0 w 636"/>
                <a:gd name="T43" fmla="*/ 78 h 402"/>
                <a:gd name="T44" fmla="*/ 18 w 636"/>
                <a:gd name="T45" fmla="*/ 0 h 402"/>
                <a:gd name="T46" fmla="*/ 342 w 636"/>
                <a:gd name="T47" fmla="*/ 60 h 402"/>
                <a:gd name="T48" fmla="*/ 636 w 636"/>
                <a:gd name="T49" fmla="*/ 96 h 402"/>
                <a:gd name="T50" fmla="*/ 618 w 636"/>
                <a:gd name="T51" fmla="*/ 300 h 402"/>
                <a:gd name="T52" fmla="*/ 612 w 636"/>
                <a:gd name="T53" fmla="*/ 330 h 40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36"/>
                <a:gd name="T82" fmla="*/ 0 h 402"/>
                <a:gd name="T83" fmla="*/ 636 w 636"/>
                <a:gd name="T84" fmla="*/ 402 h 40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36" h="402">
                  <a:moveTo>
                    <a:pt x="612" y="330"/>
                  </a:moveTo>
                  <a:lnTo>
                    <a:pt x="606" y="402"/>
                  </a:lnTo>
                  <a:lnTo>
                    <a:pt x="222" y="354"/>
                  </a:lnTo>
                  <a:lnTo>
                    <a:pt x="216" y="390"/>
                  </a:lnTo>
                  <a:lnTo>
                    <a:pt x="204" y="366"/>
                  </a:lnTo>
                  <a:lnTo>
                    <a:pt x="192" y="384"/>
                  </a:lnTo>
                  <a:lnTo>
                    <a:pt x="150" y="372"/>
                  </a:lnTo>
                  <a:lnTo>
                    <a:pt x="144" y="384"/>
                  </a:lnTo>
                  <a:lnTo>
                    <a:pt x="126" y="378"/>
                  </a:lnTo>
                  <a:lnTo>
                    <a:pt x="114" y="384"/>
                  </a:lnTo>
                  <a:lnTo>
                    <a:pt x="108" y="354"/>
                  </a:lnTo>
                  <a:lnTo>
                    <a:pt x="90" y="342"/>
                  </a:lnTo>
                  <a:lnTo>
                    <a:pt x="84" y="282"/>
                  </a:lnTo>
                  <a:lnTo>
                    <a:pt x="72" y="270"/>
                  </a:lnTo>
                  <a:lnTo>
                    <a:pt x="54" y="288"/>
                  </a:lnTo>
                  <a:lnTo>
                    <a:pt x="42" y="276"/>
                  </a:lnTo>
                  <a:lnTo>
                    <a:pt x="72" y="198"/>
                  </a:lnTo>
                  <a:lnTo>
                    <a:pt x="48" y="186"/>
                  </a:lnTo>
                  <a:lnTo>
                    <a:pt x="24" y="138"/>
                  </a:lnTo>
                  <a:lnTo>
                    <a:pt x="6" y="120"/>
                  </a:lnTo>
                  <a:lnTo>
                    <a:pt x="12" y="108"/>
                  </a:lnTo>
                  <a:lnTo>
                    <a:pt x="0" y="78"/>
                  </a:lnTo>
                  <a:lnTo>
                    <a:pt x="18" y="0"/>
                  </a:lnTo>
                  <a:lnTo>
                    <a:pt x="342" y="60"/>
                  </a:lnTo>
                  <a:lnTo>
                    <a:pt x="636" y="96"/>
                  </a:lnTo>
                  <a:lnTo>
                    <a:pt x="618" y="300"/>
                  </a:lnTo>
                  <a:lnTo>
                    <a:pt x="612" y="330"/>
                  </a:lnTo>
                  <a:close/>
                </a:path>
              </a:pathLst>
            </a:custGeom>
            <a:solidFill>
              <a:srgbClr val="E8D898"/>
            </a:solidFill>
            <a:ln w="9525">
              <a:solidFill>
                <a:srgbClr val="E8D898"/>
              </a:solidFill>
              <a:prstDash val="solid"/>
              <a:round/>
              <a:headEnd/>
              <a:tailEnd/>
            </a:ln>
          </p:spPr>
          <p:txBody>
            <a:bodyPr/>
            <a:lstStyle/>
            <a:p>
              <a:endParaRPr lang="en-US"/>
            </a:p>
          </p:txBody>
        </p:sp>
        <p:sp>
          <p:nvSpPr>
            <p:cNvPr id="3144" name="Freeform 197"/>
            <p:cNvSpPr>
              <a:spLocks/>
            </p:cNvSpPr>
            <p:nvPr/>
          </p:nvSpPr>
          <p:spPr bwMode="auto">
            <a:xfrm>
              <a:off x="1863" y="1248"/>
              <a:ext cx="636" cy="402"/>
            </a:xfrm>
            <a:custGeom>
              <a:avLst/>
              <a:gdLst>
                <a:gd name="T0" fmla="*/ 612 w 636"/>
                <a:gd name="T1" fmla="*/ 330 h 402"/>
                <a:gd name="T2" fmla="*/ 606 w 636"/>
                <a:gd name="T3" fmla="*/ 402 h 402"/>
                <a:gd name="T4" fmla="*/ 222 w 636"/>
                <a:gd name="T5" fmla="*/ 354 h 402"/>
                <a:gd name="T6" fmla="*/ 216 w 636"/>
                <a:gd name="T7" fmla="*/ 390 h 402"/>
                <a:gd name="T8" fmla="*/ 204 w 636"/>
                <a:gd name="T9" fmla="*/ 366 h 402"/>
                <a:gd name="T10" fmla="*/ 192 w 636"/>
                <a:gd name="T11" fmla="*/ 384 h 402"/>
                <a:gd name="T12" fmla="*/ 150 w 636"/>
                <a:gd name="T13" fmla="*/ 372 h 402"/>
                <a:gd name="T14" fmla="*/ 144 w 636"/>
                <a:gd name="T15" fmla="*/ 384 h 402"/>
                <a:gd name="T16" fmla="*/ 126 w 636"/>
                <a:gd name="T17" fmla="*/ 378 h 402"/>
                <a:gd name="T18" fmla="*/ 114 w 636"/>
                <a:gd name="T19" fmla="*/ 384 h 402"/>
                <a:gd name="T20" fmla="*/ 108 w 636"/>
                <a:gd name="T21" fmla="*/ 354 h 402"/>
                <a:gd name="T22" fmla="*/ 90 w 636"/>
                <a:gd name="T23" fmla="*/ 342 h 402"/>
                <a:gd name="T24" fmla="*/ 84 w 636"/>
                <a:gd name="T25" fmla="*/ 282 h 402"/>
                <a:gd name="T26" fmla="*/ 72 w 636"/>
                <a:gd name="T27" fmla="*/ 270 h 402"/>
                <a:gd name="T28" fmla="*/ 54 w 636"/>
                <a:gd name="T29" fmla="*/ 288 h 402"/>
                <a:gd name="T30" fmla="*/ 42 w 636"/>
                <a:gd name="T31" fmla="*/ 276 h 402"/>
                <a:gd name="T32" fmla="*/ 72 w 636"/>
                <a:gd name="T33" fmla="*/ 198 h 402"/>
                <a:gd name="T34" fmla="*/ 48 w 636"/>
                <a:gd name="T35" fmla="*/ 186 h 402"/>
                <a:gd name="T36" fmla="*/ 24 w 636"/>
                <a:gd name="T37" fmla="*/ 138 h 402"/>
                <a:gd name="T38" fmla="*/ 6 w 636"/>
                <a:gd name="T39" fmla="*/ 120 h 402"/>
                <a:gd name="T40" fmla="*/ 12 w 636"/>
                <a:gd name="T41" fmla="*/ 108 h 402"/>
                <a:gd name="T42" fmla="*/ 0 w 636"/>
                <a:gd name="T43" fmla="*/ 78 h 402"/>
                <a:gd name="T44" fmla="*/ 18 w 636"/>
                <a:gd name="T45" fmla="*/ 0 h 402"/>
                <a:gd name="T46" fmla="*/ 342 w 636"/>
                <a:gd name="T47" fmla="*/ 60 h 402"/>
                <a:gd name="T48" fmla="*/ 636 w 636"/>
                <a:gd name="T49" fmla="*/ 96 h 402"/>
                <a:gd name="T50" fmla="*/ 618 w 636"/>
                <a:gd name="T51" fmla="*/ 300 h 402"/>
                <a:gd name="T52" fmla="*/ 612 w 636"/>
                <a:gd name="T53" fmla="*/ 330 h 402"/>
                <a:gd name="T54" fmla="*/ 612 w 636"/>
                <a:gd name="T55" fmla="*/ 336 h 40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636"/>
                <a:gd name="T85" fmla="*/ 0 h 402"/>
                <a:gd name="T86" fmla="*/ 636 w 636"/>
                <a:gd name="T87" fmla="*/ 402 h 40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636" h="402">
                  <a:moveTo>
                    <a:pt x="612" y="330"/>
                  </a:moveTo>
                  <a:lnTo>
                    <a:pt x="606" y="402"/>
                  </a:lnTo>
                  <a:lnTo>
                    <a:pt x="222" y="354"/>
                  </a:lnTo>
                  <a:lnTo>
                    <a:pt x="216" y="390"/>
                  </a:lnTo>
                  <a:lnTo>
                    <a:pt x="204" y="366"/>
                  </a:lnTo>
                  <a:lnTo>
                    <a:pt x="192" y="384"/>
                  </a:lnTo>
                  <a:lnTo>
                    <a:pt x="150" y="372"/>
                  </a:lnTo>
                  <a:lnTo>
                    <a:pt x="144" y="384"/>
                  </a:lnTo>
                  <a:lnTo>
                    <a:pt x="126" y="378"/>
                  </a:lnTo>
                  <a:lnTo>
                    <a:pt x="114" y="384"/>
                  </a:lnTo>
                  <a:lnTo>
                    <a:pt x="108" y="354"/>
                  </a:lnTo>
                  <a:lnTo>
                    <a:pt x="90" y="342"/>
                  </a:lnTo>
                  <a:lnTo>
                    <a:pt x="84" y="282"/>
                  </a:lnTo>
                  <a:lnTo>
                    <a:pt x="72" y="270"/>
                  </a:lnTo>
                  <a:lnTo>
                    <a:pt x="54" y="288"/>
                  </a:lnTo>
                  <a:lnTo>
                    <a:pt x="42" y="276"/>
                  </a:lnTo>
                  <a:lnTo>
                    <a:pt x="72" y="198"/>
                  </a:lnTo>
                  <a:lnTo>
                    <a:pt x="48" y="186"/>
                  </a:lnTo>
                  <a:lnTo>
                    <a:pt x="24" y="138"/>
                  </a:lnTo>
                  <a:lnTo>
                    <a:pt x="6" y="120"/>
                  </a:lnTo>
                  <a:lnTo>
                    <a:pt x="12" y="108"/>
                  </a:lnTo>
                  <a:lnTo>
                    <a:pt x="0" y="78"/>
                  </a:lnTo>
                  <a:lnTo>
                    <a:pt x="18" y="0"/>
                  </a:lnTo>
                  <a:lnTo>
                    <a:pt x="342" y="60"/>
                  </a:lnTo>
                  <a:lnTo>
                    <a:pt x="636" y="96"/>
                  </a:lnTo>
                  <a:lnTo>
                    <a:pt x="618" y="300"/>
                  </a:lnTo>
                  <a:lnTo>
                    <a:pt x="612" y="330"/>
                  </a:lnTo>
                  <a:lnTo>
                    <a:pt x="612" y="336"/>
                  </a:lnTo>
                </a:path>
              </a:pathLst>
            </a:custGeom>
            <a:noFill/>
            <a:ln w="9525">
              <a:solidFill>
                <a:srgbClr val="000000"/>
              </a:solidFill>
              <a:prstDash val="solid"/>
              <a:round/>
              <a:headEnd/>
              <a:tailEnd/>
            </a:ln>
          </p:spPr>
          <p:txBody>
            <a:bodyPr/>
            <a:lstStyle/>
            <a:p>
              <a:endParaRPr lang="en-US"/>
            </a:p>
          </p:txBody>
        </p:sp>
        <p:sp>
          <p:nvSpPr>
            <p:cNvPr id="3145" name="Freeform 198"/>
            <p:cNvSpPr>
              <a:spLocks/>
            </p:cNvSpPr>
            <p:nvPr/>
          </p:nvSpPr>
          <p:spPr bwMode="auto">
            <a:xfrm>
              <a:off x="2445" y="1806"/>
              <a:ext cx="510" cy="252"/>
            </a:xfrm>
            <a:custGeom>
              <a:avLst/>
              <a:gdLst>
                <a:gd name="T0" fmla="*/ 444 w 510"/>
                <a:gd name="T1" fmla="*/ 60 h 252"/>
                <a:gd name="T2" fmla="*/ 474 w 510"/>
                <a:gd name="T3" fmla="*/ 150 h 252"/>
                <a:gd name="T4" fmla="*/ 486 w 510"/>
                <a:gd name="T5" fmla="*/ 204 h 252"/>
                <a:gd name="T6" fmla="*/ 510 w 510"/>
                <a:gd name="T7" fmla="*/ 252 h 252"/>
                <a:gd name="T8" fmla="*/ 108 w 510"/>
                <a:gd name="T9" fmla="*/ 240 h 252"/>
                <a:gd name="T10" fmla="*/ 108 w 510"/>
                <a:gd name="T11" fmla="*/ 210 h 252"/>
                <a:gd name="T12" fmla="*/ 114 w 510"/>
                <a:gd name="T13" fmla="*/ 162 h 252"/>
                <a:gd name="T14" fmla="*/ 0 w 510"/>
                <a:gd name="T15" fmla="*/ 150 h 252"/>
                <a:gd name="T16" fmla="*/ 12 w 510"/>
                <a:gd name="T17" fmla="*/ 0 h 252"/>
                <a:gd name="T18" fmla="*/ 324 w 510"/>
                <a:gd name="T19" fmla="*/ 18 h 252"/>
                <a:gd name="T20" fmla="*/ 354 w 510"/>
                <a:gd name="T21" fmla="*/ 36 h 252"/>
                <a:gd name="T22" fmla="*/ 396 w 510"/>
                <a:gd name="T23" fmla="*/ 30 h 252"/>
                <a:gd name="T24" fmla="*/ 444 w 510"/>
                <a:gd name="T25" fmla="*/ 60 h 2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10"/>
                <a:gd name="T40" fmla="*/ 0 h 252"/>
                <a:gd name="T41" fmla="*/ 510 w 510"/>
                <a:gd name="T42" fmla="*/ 252 h 25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10" h="252">
                  <a:moveTo>
                    <a:pt x="444" y="60"/>
                  </a:moveTo>
                  <a:lnTo>
                    <a:pt x="474" y="150"/>
                  </a:lnTo>
                  <a:lnTo>
                    <a:pt x="486" y="204"/>
                  </a:lnTo>
                  <a:lnTo>
                    <a:pt x="510" y="252"/>
                  </a:lnTo>
                  <a:lnTo>
                    <a:pt x="108" y="240"/>
                  </a:lnTo>
                  <a:lnTo>
                    <a:pt x="108" y="210"/>
                  </a:lnTo>
                  <a:lnTo>
                    <a:pt x="114" y="162"/>
                  </a:lnTo>
                  <a:lnTo>
                    <a:pt x="0" y="150"/>
                  </a:lnTo>
                  <a:lnTo>
                    <a:pt x="12" y="0"/>
                  </a:lnTo>
                  <a:lnTo>
                    <a:pt x="324" y="18"/>
                  </a:lnTo>
                  <a:lnTo>
                    <a:pt x="354" y="36"/>
                  </a:lnTo>
                  <a:lnTo>
                    <a:pt x="396" y="30"/>
                  </a:lnTo>
                  <a:lnTo>
                    <a:pt x="444" y="60"/>
                  </a:lnTo>
                  <a:close/>
                </a:path>
              </a:pathLst>
            </a:custGeom>
            <a:solidFill>
              <a:srgbClr val="E8D898"/>
            </a:solidFill>
            <a:ln w="9525">
              <a:solidFill>
                <a:srgbClr val="E8D898"/>
              </a:solidFill>
              <a:prstDash val="solid"/>
              <a:round/>
              <a:headEnd/>
              <a:tailEnd/>
            </a:ln>
          </p:spPr>
          <p:txBody>
            <a:bodyPr/>
            <a:lstStyle/>
            <a:p>
              <a:endParaRPr lang="en-US"/>
            </a:p>
          </p:txBody>
        </p:sp>
        <p:sp>
          <p:nvSpPr>
            <p:cNvPr id="3146" name="Freeform 199"/>
            <p:cNvSpPr>
              <a:spLocks/>
            </p:cNvSpPr>
            <p:nvPr/>
          </p:nvSpPr>
          <p:spPr bwMode="auto">
            <a:xfrm>
              <a:off x="2445" y="1806"/>
              <a:ext cx="510" cy="252"/>
            </a:xfrm>
            <a:custGeom>
              <a:avLst/>
              <a:gdLst>
                <a:gd name="T0" fmla="*/ 444 w 510"/>
                <a:gd name="T1" fmla="*/ 60 h 252"/>
                <a:gd name="T2" fmla="*/ 474 w 510"/>
                <a:gd name="T3" fmla="*/ 150 h 252"/>
                <a:gd name="T4" fmla="*/ 486 w 510"/>
                <a:gd name="T5" fmla="*/ 204 h 252"/>
                <a:gd name="T6" fmla="*/ 510 w 510"/>
                <a:gd name="T7" fmla="*/ 252 h 252"/>
                <a:gd name="T8" fmla="*/ 108 w 510"/>
                <a:gd name="T9" fmla="*/ 240 h 252"/>
                <a:gd name="T10" fmla="*/ 108 w 510"/>
                <a:gd name="T11" fmla="*/ 210 h 252"/>
                <a:gd name="T12" fmla="*/ 114 w 510"/>
                <a:gd name="T13" fmla="*/ 162 h 252"/>
                <a:gd name="T14" fmla="*/ 0 w 510"/>
                <a:gd name="T15" fmla="*/ 150 h 252"/>
                <a:gd name="T16" fmla="*/ 12 w 510"/>
                <a:gd name="T17" fmla="*/ 0 h 252"/>
                <a:gd name="T18" fmla="*/ 324 w 510"/>
                <a:gd name="T19" fmla="*/ 18 h 252"/>
                <a:gd name="T20" fmla="*/ 354 w 510"/>
                <a:gd name="T21" fmla="*/ 36 h 252"/>
                <a:gd name="T22" fmla="*/ 396 w 510"/>
                <a:gd name="T23" fmla="*/ 30 h 252"/>
                <a:gd name="T24" fmla="*/ 444 w 510"/>
                <a:gd name="T25" fmla="*/ 60 h 252"/>
                <a:gd name="T26" fmla="*/ 444 w 510"/>
                <a:gd name="T27" fmla="*/ 66 h 25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10"/>
                <a:gd name="T43" fmla="*/ 0 h 252"/>
                <a:gd name="T44" fmla="*/ 510 w 510"/>
                <a:gd name="T45" fmla="*/ 252 h 25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10" h="252">
                  <a:moveTo>
                    <a:pt x="444" y="60"/>
                  </a:moveTo>
                  <a:lnTo>
                    <a:pt x="474" y="150"/>
                  </a:lnTo>
                  <a:lnTo>
                    <a:pt x="486" y="204"/>
                  </a:lnTo>
                  <a:lnTo>
                    <a:pt x="510" y="252"/>
                  </a:lnTo>
                  <a:lnTo>
                    <a:pt x="108" y="240"/>
                  </a:lnTo>
                  <a:lnTo>
                    <a:pt x="108" y="210"/>
                  </a:lnTo>
                  <a:lnTo>
                    <a:pt x="114" y="162"/>
                  </a:lnTo>
                  <a:lnTo>
                    <a:pt x="0" y="150"/>
                  </a:lnTo>
                  <a:lnTo>
                    <a:pt x="12" y="0"/>
                  </a:lnTo>
                  <a:lnTo>
                    <a:pt x="324" y="18"/>
                  </a:lnTo>
                  <a:lnTo>
                    <a:pt x="354" y="36"/>
                  </a:lnTo>
                  <a:lnTo>
                    <a:pt x="396" y="30"/>
                  </a:lnTo>
                  <a:lnTo>
                    <a:pt x="444" y="60"/>
                  </a:lnTo>
                  <a:lnTo>
                    <a:pt x="444" y="66"/>
                  </a:lnTo>
                </a:path>
              </a:pathLst>
            </a:custGeom>
            <a:noFill/>
            <a:ln w="9525">
              <a:solidFill>
                <a:srgbClr val="000000"/>
              </a:solidFill>
              <a:prstDash val="solid"/>
              <a:round/>
              <a:headEnd/>
              <a:tailEnd/>
            </a:ln>
          </p:spPr>
          <p:txBody>
            <a:bodyPr/>
            <a:lstStyle/>
            <a:p>
              <a:endParaRPr lang="en-US"/>
            </a:p>
          </p:txBody>
        </p:sp>
        <p:sp>
          <p:nvSpPr>
            <p:cNvPr id="3147" name="Freeform 200"/>
            <p:cNvSpPr>
              <a:spLocks/>
            </p:cNvSpPr>
            <p:nvPr/>
          </p:nvSpPr>
          <p:spPr bwMode="auto">
            <a:xfrm>
              <a:off x="1485" y="1722"/>
              <a:ext cx="396" cy="606"/>
            </a:xfrm>
            <a:custGeom>
              <a:avLst/>
              <a:gdLst>
                <a:gd name="T0" fmla="*/ 252 w 396"/>
                <a:gd name="T1" fmla="*/ 606 h 606"/>
                <a:gd name="T2" fmla="*/ 0 w 396"/>
                <a:gd name="T3" fmla="*/ 234 h 606"/>
                <a:gd name="T4" fmla="*/ 60 w 396"/>
                <a:gd name="T5" fmla="*/ 0 h 606"/>
                <a:gd name="T6" fmla="*/ 96 w 396"/>
                <a:gd name="T7" fmla="*/ 12 h 606"/>
                <a:gd name="T8" fmla="*/ 228 w 396"/>
                <a:gd name="T9" fmla="*/ 42 h 606"/>
                <a:gd name="T10" fmla="*/ 396 w 396"/>
                <a:gd name="T11" fmla="*/ 78 h 606"/>
                <a:gd name="T12" fmla="*/ 318 w 396"/>
                <a:gd name="T13" fmla="*/ 462 h 606"/>
                <a:gd name="T14" fmla="*/ 300 w 396"/>
                <a:gd name="T15" fmla="*/ 534 h 606"/>
                <a:gd name="T16" fmla="*/ 276 w 396"/>
                <a:gd name="T17" fmla="*/ 522 h 606"/>
                <a:gd name="T18" fmla="*/ 264 w 396"/>
                <a:gd name="T19" fmla="*/ 528 h 606"/>
                <a:gd name="T20" fmla="*/ 252 w 396"/>
                <a:gd name="T21" fmla="*/ 600 h 606"/>
                <a:gd name="T22" fmla="*/ 252 w 396"/>
                <a:gd name="T23" fmla="*/ 606 h 60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96"/>
                <a:gd name="T37" fmla="*/ 0 h 606"/>
                <a:gd name="T38" fmla="*/ 396 w 396"/>
                <a:gd name="T39" fmla="*/ 606 h 60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96" h="606">
                  <a:moveTo>
                    <a:pt x="252" y="606"/>
                  </a:moveTo>
                  <a:lnTo>
                    <a:pt x="0" y="234"/>
                  </a:lnTo>
                  <a:lnTo>
                    <a:pt x="60" y="0"/>
                  </a:lnTo>
                  <a:lnTo>
                    <a:pt x="96" y="12"/>
                  </a:lnTo>
                  <a:lnTo>
                    <a:pt x="228" y="42"/>
                  </a:lnTo>
                  <a:lnTo>
                    <a:pt x="396" y="78"/>
                  </a:lnTo>
                  <a:lnTo>
                    <a:pt x="318" y="462"/>
                  </a:lnTo>
                  <a:lnTo>
                    <a:pt x="300" y="534"/>
                  </a:lnTo>
                  <a:lnTo>
                    <a:pt x="276" y="522"/>
                  </a:lnTo>
                  <a:lnTo>
                    <a:pt x="264" y="528"/>
                  </a:lnTo>
                  <a:lnTo>
                    <a:pt x="252" y="600"/>
                  </a:lnTo>
                  <a:lnTo>
                    <a:pt x="252" y="606"/>
                  </a:lnTo>
                  <a:close/>
                </a:path>
              </a:pathLst>
            </a:custGeom>
            <a:solidFill>
              <a:srgbClr val="FFAA00"/>
            </a:solidFill>
            <a:ln w="9525">
              <a:solidFill>
                <a:srgbClr val="FFAA00"/>
              </a:solidFill>
              <a:prstDash val="solid"/>
              <a:round/>
              <a:headEnd/>
              <a:tailEnd/>
            </a:ln>
          </p:spPr>
          <p:txBody>
            <a:bodyPr/>
            <a:lstStyle/>
            <a:p>
              <a:endParaRPr lang="en-US"/>
            </a:p>
          </p:txBody>
        </p:sp>
        <p:sp>
          <p:nvSpPr>
            <p:cNvPr id="3148" name="Freeform 201"/>
            <p:cNvSpPr>
              <a:spLocks/>
            </p:cNvSpPr>
            <p:nvPr/>
          </p:nvSpPr>
          <p:spPr bwMode="auto">
            <a:xfrm>
              <a:off x="1485" y="1722"/>
              <a:ext cx="396" cy="612"/>
            </a:xfrm>
            <a:custGeom>
              <a:avLst/>
              <a:gdLst>
                <a:gd name="T0" fmla="*/ 252 w 396"/>
                <a:gd name="T1" fmla="*/ 606 h 612"/>
                <a:gd name="T2" fmla="*/ 0 w 396"/>
                <a:gd name="T3" fmla="*/ 234 h 612"/>
                <a:gd name="T4" fmla="*/ 60 w 396"/>
                <a:gd name="T5" fmla="*/ 0 h 612"/>
                <a:gd name="T6" fmla="*/ 96 w 396"/>
                <a:gd name="T7" fmla="*/ 12 h 612"/>
                <a:gd name="T8" fmla="*/ 228 w 396"/>
                <a:gd name="T9" fmla="*/ 42 h 612"/>
                <a:gd name="T10" fmla="*/ 396 w 396"/>
                <a:gd name="T11" fmla="*/ 78 h 612"/>
                <a:gd name="T12" fmla="*/ 318 w 396"/>
                <a:gd name="T13" fmla="*/ 462 h 612"/>
                <a:gd name="T14" fmla="*/ 300 w 396"/>
                <a:gd name="T15" fmla="*/ 534 h 612"/>
                <a:gd name="T16" fmla="*/ 276 w 396"/>
                <a:gd name="T17" fmla="*/ 522 h 612"/>
                <a:gd name="T18" fmla="*/ 264 w 396"/>
                <a:gd name="T19" fmla="*/ 528 h 612"/>
                <a:gd name="T20" fmla="*/ 252 w 396"/>
                <a:gd name="T21" fmla="*/ 600 h 612"/>
                <a:gd name="T22" fmla="*/ 252 w 396"/>
                <a:gd name="T23" fmla="*/ 606 h 612"/>
                <a:gd name="T24" fmla="*/ 252 w 396"/>
                <a:gd name="T25" fmla="*/ 612 h 6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6"/>
                <a:gd name="T40" fmla="*/ 0 h 612"/>
                <a:gd name="T41" fmla="*/ 396 w 396"/>
                <a:gd name="T42" fmla="*/ 612 h 6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6" h="612">
                  <a:moveTo>
                    <a:pt x="252" y="606"/>
                  </a:moveTo>
                  <a:lnTo>
                    <a:pt x="0" y="234"/>
                  </a:lnTo>
                  <a:lnTo>
                    <a:pt x="60" y="0"/>
                  </a:lnTo>
                  <a:lnTo>
                    <a:pt x="96" y="12"/>
                  </a:lnTo>
                  <a:lnTo>
                    <a:pt x="228" y="42"/>
                  </a:lnTo>
                  <a:lnTo>
                    <a:pt x="396" y="78"/>
                  </a:lnTo>
                  <a:lnTo>
                    <a:pt x="318" y="462"/>
                  </a:lnTo>
                  <a:lnTo>
                    <a:pt x="300" y="534"/>
                  </a:lnTo>
                  <a:lnTo>
                    <a:pt x="276" y="522"/>
                  </a:lnTo>
                  <a:lnTo>
                    <a:pt x="264" y="528"/>
                  </a:lnTo>
                  <a:lnTo>
                    <a:pt x="252" y="600"/>
                  </a:lnTo>
                  <a:lnTo>
                    <a:pt x="252" y="606"/>
                  </a:lnTo>
                  <a:lnTo>
                    <a:pt x="252" y="612"/>
                  </a:lnTo>
                </a:path>
              </a:pathLst>
            </a:custGeom>
            <a:noFill/>
            <a:ln w="9525">
              <a:solidFill>
                <a:srgbClr val="000000"/>
              </a:solidFill>
              <a:prstDash val="solid"/>
              <a:round/>
              <a:headEnd/>
              <a:tailEnd/>
            </a:ln>
          </p:spPr>
          <p:txBody>
            <a:bodyPr/>
            <a:lstStyle/>
            <a:p>
              <a:endParaRPr lang="en-US"/>
            </a:p>
          </p:txBody>
        </p:sp>
        <p:sp>
          <p:nvSpPr>
            <p:cNvPr id="3149" name="Freeform 202"/>
            <p:cNvSpPr>
              <a:spLocks/>
            </p:cNvSpPr>
            <p:nvPr/>
          </p:nvSpPr>
          <p:spPr bwMode="auto">
            <a:xfrm>
              <a:off x="4233" y="1470"/>
              <a:ext cx="102" cy="210"/>
            </a:xfrm>
            <a:custGeom>
              <a:avLst/>
              <a:gdLst>
                <a:gd name="T0" fmla="*/ 102 w 102"/>
                <a:gd name="T1" fmla="*/ 162 h 210"/>
                <a:gd name="T2" fmla="*/ 102 w 102"/>
                <a:gd name="T3" fmla="*/ 180 h 210"/>
                <a:gd name="T4" fmla="*/ 78 w 102"/>
                <a:gd name="T5" fmla="*/ 198 h 210"/>
                <a:gd name="T6" fmla="*/ 12 w 102"/>
                <a:gd name="T7" fmla="*/ 210 h 210"/>
                <a:gd name="T8" fmla="*/ 0 w 102"/>
                <a:gd name="T9" fmla="*/ 144 h 210"/>
                <a:gd name="T10" fmla="*/ 6 w 102"/>
                <a:gd name="T11" fmla="*/ 90 h 210"/>
                <a:gd name="T12" fmla="*/ 24 w 102"/>
                <a:gd name="T13" fmla="*/ 66 h 210"/>
                <a:gd name="T14" fmla="*/ 18 w 102"/>
                <a:gd name="T15" fmla="*/ 24 h 210"/>
                <a:gd name="T16" fmla="*/ 18 w 102"/>
                <a:gd name="T17" fmla="*/ 6 h 210"/>
                <a:gd name="T18" fmla="*/ 36 w 102"/>
                <a:gd name="T19" fmla="*/ 0 h 210"/>
                <a:gd name="T20" fmla="*/ 78 w 102"/>
                <a:gd name="T21" fmla="*/ 138 h 210"/>
                <a:gd name="T22" fmla="*/ 96 w 102"/>
                <a:gd name="T23" fmla="*/ 162 h 210"/>
                <a:gd name="T24" fmla="*/ 102 w 102"/>
                <a:gd name="T25" fmla="*/ 162 h 2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210"/>
                <a:gd name="T41" fmla="*/ 102 w 102"/>
                <a:gd name="T42" fmla="*/ 210 h 2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210">
                  <a:moveTo>
                    <a:pt x="102" y="162"/>
                  </a:moveTo>
                  <a:lnTo>
                    <a:pt x="102" y="180"/>
                  </a:lnTo>
                  <a:lnTo>
                    <a:pt x="78" y="198"/>
                  </a:lnTo>
                  <a:lnTo>
                    <a:pt x="12" y="210"/>
                  </a:lnTo>
                  <a:lnTo>
                    <a:pt x="0" y="144"/>
                  </a:lnTo>
                  <a:lnTo>
                    <a:pt x="6" y="90"/>
                  </a:lnTo>
                  <a:lnTo>
                    <a:pt x="24" y="66"/>
                  </a:lnTo>
                  <a:lnTo>
                    <a:pt x="18" y="24"/>
                  </a:lnTo>
                  <a:lnTo>
                    <a:pt x="18" y="6"/>
                  </a:lnTo>
                  <a:lnTo>
                    <a:pt x="36" y="0"/>
                  </a:lnTo>
                  <a:lnTo>
                    <a:pt x="78" y="138"/>
                  </a:lnTo>
                  <a:lnTo>
                    <a:pt x="96" y="162"/>
                  </a:lnTo>
                  <a:lnTo>
                    <a:pt x="102" y="162"/>
                  </a:lnTo>
                  <a:close/>
                </a:path>
              </a:pathLst>
            </a:custGeom>
            <a:solidFill>
              <a:srgbClr val="FFAA00"/>
            </a:solidFill>
            <a:ln w="9525">
              <a:solidFill>
                <a:srgbClr val="FFAA00"/>
              </a:solidFill>
              <a:prstDash val="solid"/>
              <a:round/>
              <a:headEnd/>
              <a:tailEnd/>
            </a:ln>
          </p:spPr>
          <p:txBody>
            <a:bodyPr/>
            <a:lstStyle/>
            <a:p>
              <a:endParaRPr lang="en-US"/>
            </a:p>
          </p:txBody>
        </p:sp>
        <p:sp>
          <p:nvSpPr>
            <p:cNvPr id="3150" name="Freeform 203"/>
            <p:cNvSpPr>
              <a:spLocks/>
            </p:cNvSpPr>
            <p:nvPr/>
          </p:nvSpPr>
          <p:spPr bwMode="auto">
            <a:xfrm>
              <a:off x="4233" y="1470"/>
              <a:ext cx="102" cy="210"/>
            </a:xfrm>
            <a:custGeom>
              <a:avLst/>
              <a:gdLst>
                <a:gd name="T0" fmla="*/ 102 w 102"/>
                <a:gd name="T1" fmla="*/ 162 h 210"/>
                <a:gd name="T2" fmla="*/ 102 w 102"/>
                <a:gd name="T3" fmla="*/ 180 h 210"/>
                <a:gd name="T4" fmla="*/ 78 w 102"/>
                <a:gd name="T5" fmla="*/ 198 h 210"/>
                <a:gd name="T6" fmla="*/ 12 w 102"/>
                <a:gd name="T7" fmla="*/ 210 h 210"/>
                <a:gd name="T8" fmla="*/ 0 w 102"/>
                <a:gd name="T9" fmla="*/ 144 h 210"/>
                <a:gd name="T10" fmla="*/ 6 w 102"/>
                <a:gd name="T11" fmla="*/ 90 h 210"/>
                <a:gd name="T12" fmla="*/ 24 w 102"/>
                <a:gd name="T13" fmla="*/ 66 h 210"/>
                <a:gd name="T14" fmla="*/ 18 w 102"/>
                <a:gd name="T15" fmla="*/ 24 h 210"/>
                <a:gd name="T16" fmla="*/ 18 w 102"/>
                <a:gd name="T17" fmla="*/ 6 h 210"/>
                <a:gd name="T18" fmla="*/ 36 w 102"/>
                <a:gd name="T19" fmla="*/ 0 h 210"/>
                <a:gd name="T20" fmla="*/ 78 w 102"/>
                <a:gd name="T21" fmla="*/ 138 h 210"/>
                <a:gd name="T22" fmla="*/ 96 w 102"/>
                <a:gd name="T23" fmla="*/ 162 h 210"/>
                <a:gd name="T24" fmla="*/ 102 w 102"/>
                <a:gd name="T25" fmla="*/ 162 h 210"/>
                <a:gd name="T26" fmla="*/ 102 w 102"/>
                <a:gd name="T27" fmla="*/ 168 h 2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2"/>
                <a:gd name="T43" fmla="*/ 0 h 210"/>
                <a:gd name="T44" fmla="*/ 102 w 102"/>
                <a:gd name="T45" fmla="*/ 210 h 2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2" h="210">
                  <a:moveTo>
                    <a:pt x="102" y="162"/>
                  </a:moveTo>
                  <a:lnTo>
                    <a:pt x="102" y="180"/>
                  </a:lnTo>
                  <a:lnTo>
                    <a:pt x="78" y="198"/>
                  </a:lnTo>
                  <a:lnTo>
                    <a:pt x="12" y="210"/>
                  </a:lnTo>
                  <a:lnTo>
                    <a:pt x="0" y="144"/>
                  </a:lnTo>
                  <a:lnTo>
                    <a:pt x="6" y="90"/>
                  </a:lnTo>
                  <a:lnTo>
                    <a:pt x="24" y="66"/>
                  </a:lnTo>
                  <a:lnTo>
                    <a:pt x="18" y="24"/>
                  </a:lnTo>
                  <a:lnTo>
                    <a:pt x="18" y="6"/>
                  </a:lnTo>
                  <a:lnTo>
                    <a:pt x="36" y="0"/>
                  </a:lnTo>
                  <a:lnTo>
                    <a:pt x="78" y="138"/>
                  </a:lnTo>
                  <a:lnTo>
                    <a:pt x="96" y="162"/>
                  </a:lnTo>
                  <a:lnTo>
                    <a:pt x="102" y="162"/>
                  </a:lnTo>
                  <a:lnTo>
                    <a:pt x="102" y="168"/>
                  </a:lnTo>
                </a:path>
              </a:pathLst>
            </a:custGeom>
            <a:noFill/>
            <a:ln w="9525">
              <a:solidFill>
                <a:srgbClr val="000000"/>
              </a:solidFill>
              <a:prstDash val="solid"/>
              <a:round/>
              <a:headEnd/>
              <a:tailEnd/>
            </a:ln>
          </p:spPr>
          <p:txBody>
            <a:bodyPr/>
            <a:lstStyle/>
            <a:p>
              <a:endParaRPr lang="en-US"/>
            </a:p>
          </p:txBody>
        </p:sp>
        <p:sp>
          <p:nvSpPr>
            <p:cNvPr id="3151" name="Freeform 204"/>
            <p:cNvSpPr>
              <a:spLocks/>
            </p:cNvSpPr>
            <p:nvPr/>
          </p:nvSpPr>
          <p:spPr bwMode="auto">
            <a:xfrm>
              <a:off x="4125" y="1818"/>
              <a:ext cx="84" cy="186"/>
            </a:xfrm>
            <a:custGeom>
              <a:avLst/>
              <a:gdLst>
                <a:gd name="T0" fmla="*/ 72 w 84"/>
                <a:gd name="T1" fmla="*/ 24 h 186"/>
                <a:gd name="T2" fmla="*/ 60 w 84"/>
                <a:gd name="T3" fmla="*/ 54 h 186"/>
                <a:gd name="T4" fmla="*/ 78 w 84"/>
                <a:gd name="T5" fmla="*/ 60 h 186"/>
                <a:gd name="T6" fmla="*/ 84 w 84"/>
                <a:gd name="T7" fmla="*/ 108 h 186"/>
                <a:gd name="T8" fmla="*/ 78 w 84"/>
                <a:gd name="T9" fmla="*/ 90 h 186"/>
                <a:gd name="T10" fmla="*/ 78 w 84"/>
                <a:gd name="T11" fmla="*/ 114 h 186"/>
                <a:gd name="T12" fmla="*/ 54 w 84"/>
                <a:gd name="T13" fmla="*/ 180 h 186"/>
                <a:gd name="T14" fmla="*/ 48 w 84"/>
                <a:gd name="T15" fmla="*/ 186 h 186"/>
                <a:gd name="T16" fmla="*/ 48 w 84"/>
                <a:gd name="T17" fmla="*/ 168 h 186"/>
                <a:gd name="T18" fmla="*/ 6 w 84"/>
                <a:gd name="T19" fmla="*/ 156 h 186"/>
                <a:gd name="T20" fmla="*/ 0 w 84"/>
                <a:gd name="T21" fmla="*/ 138 h 186"/>
                <a:gd name="T22" fmla="*/ 6 w 84"/>
                <a:gd name="T23" fmla="*/ 126 h 186"/>
                <a:gd name="T24" fmla="*/ 36 w 84"/>
                <a:gd name="T25" fmla="*/ 90 h 186"/>
                <a:gd name="T26" fmla="*/ 6 w 84"/>
                <a:gd name="T27" fmla="*/ 60 h 186"/>
                <a:gd name="T28" fmla="*/ 0 w 84"/>
                <a:gd name="T29" fmla="*/ 30 h 186"/>
                <a:gd name="T30" fmla="*/ 18 w 84"/>
                <a:gd name="T31" fmla="*/ 0 h 186"/>
                <a:gd name="T32" fmla="*/ 72 w 84"/>
                <a:gd name="T33" fmla="*/ 24 h 1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186"/>
                <a:gd name="T53" fmla="*/ 84 w 84"/>
                <a:gd name="T54" fmla="*/ 186 h 18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186">
                  <a:moveTo>
                    <a:pt x="72" y="24"/>
                  </a:moveTo>
                  <a:lnTo>
                    <a:pt x="60" y="54"/>
                  </a:lnTo>
                  <a:lnTo>
                    <a:pt x="78" y="60"/>
                  </a:lnTo>
                  <a:lnTo>
                    <a:pt x="84" y="108"/>
                  </a:lnTo>
                  <a:lnTo>
                    <a:pt x="78" y="90"/>
                  </a:lnTo>
                  <a:lnTo>
                    <a:pt x="78" y="114"/>
                  </a:lnTo>
                  <a:lnTo>
                    <a:pt x="54" y="180"/>
                  </a:lnTo>
                  <a:lnTo>
                    <a:pt x="48" y="186"/>
                  </a:lnTo>
                  <a:lnTo>
                    <a:pt x="48" y="168"/>
                  </a:lnTo>
                  <a:lnTo>
                    <a:pt x="6" y="156"/>
                  </a:lnTo>
                  <a:lnTo>
                    <a:pt x="0" y="138"/>
                  </a:lnTo>
                  <a:lnTo>
                    <a:pt x="6" y="126"/>
                  </a:lnTo>
                  <a:lnTo>
                    <a:pt x="36" y="90"/>
                  </a:lnTo>
                  <a:lnTo>
                    <a:pt x="6" y="60"/>
                  </a:lnTo>
                  <a:lnTo>
                    <a:pt x="0" y="30"/>
                  </a:lnTo>
                  <a:lnTo>
                    <a:pt x="18" y="0"/>
                  </a:lnTo>
                  <a:lnTo>
                    <a:pt x="72" y="24"/>
                  </a:lnTo>
                  <a:close/>
                </a:path>
              </a:pathLst>
            </a:custGeom>
            <a:solidFill>
              <a:srgbClr val="FFAA00"/>
            </a:solidFill>
            <a:ln w="9525">
              <a:solidFill>
                <a:srgbClr val="FFAA00"/>
              </a:solidFill>
              <a:prstDash val="solid"/>
              <a:round/>
              <a:headEnd/>
              <a:tailEnd/>
            </a:ln>
          </p:spPr>
          <p:txBody>
            <a:bodyPr/>
            <a:lstStyle/>
            <a:p>
              <a:endParaRPr lang="en-US"/>
            </a:p>
          </p:txBody>
        </p:sp>
        <p:sp>
          <p:nvSpPr>
            <p:cNvPr id="3152" name="Freeform 205"/>
            <p:cNvSpPr>
              <a:spLocks/>
            </p:cNvSpPr>
            <p:nvPr/>
          </p:nvSpPr>
          <p:spPr bwMode="auto">
            <a:xfrm>
              <a:off x="4125" y="1818"/>
              <a:ext cx="84" cy="186"/>
            </a:xfrm>
            <a:custGeom>
              <a:avLst/>
              <a:gdLst>
                <a:gd name="T0" fmla="*/ 72 w 84"/>
                <a:gd name="T1" fmla="*/ 24 h 186"/>
                <a:gd name="T2" fmla="*/ 60 w 84"/>
                <a:gd name="T3" fmla="*/ 54 h 186"/>
                <a:gd name="T4" fmla="*/ 78 w 84"/>
                <a:gd name="T5" fmla="*/ 60 h 186"/>
                <a:gd name="T6" fmla="*/ 84 w 84"/>
                <a:gd name="T7" fmla="*/ 108 h 186"/>
                <a:gd name="T8" fmla="*/ 78 w 84"/>
                <a:gd name="T9" fmla="*/ 90 h 186"/>
                <a:gd name="T10" fmla="*/ 78 w 84"/>
                <a:gd name="T11" fmla="*/ 114 h 186"/>
                <a:gd name="T12" fmla="*/ 54 w 84"/>
                <a:gd name="T13" fmla="*/ 180 h 186"/>
                <a:gd name="T14" fmla="*/ 48 w 84"/>
                <a:gd name="T15" fmla="*/ 186 h 186"/>
                <a:gd name="T16" fmla="*/ 48 w 84"/>
                <a:gd name="T17" fmla="*/ 168 h 186"/>
                <a:gd name="T18" fmla="*/ 6 w 84"/>
                <a:gd name="T19" fmla="*/ 156 h 186"/>
                <a:gd name="T20" fmla="*/ 0 w 84"/>
                <a:gd name="T21" fmla="*/ 138 h 186"/>
                <a:gd name="T22" fmla="*/ 6 w 84"/>
                <a:gd name="T23" fmla="*/ 126 h 186"/>
                <a:gd name="T24" fmla="*/ 36 w 84"/>
                <a:gd name="T25" fmla="*/ 90 h 186"/>
                <a:gd name="T26" fmla="*/ 6 w 84"/>
                <a:gd name="T27" fmla="*/ 60 h 186"/>
                <a:gd name="T28" fmla="*/ 0 w 84"/>
                <a:gd name="T29" fmla="*/ 30 h 186"/>
                <a:gd name="T30" fmla="*/ 18 w 84"/>
                <a:gd name="T31" fmla="*/ 0 h 186"/>
                <a:gd name="T32" fmla="*/ 72 w 84"/>
                <a:gd name="T33" fmla="*/ 24 h 186"/>
                <a:gd name="T34" fmla="*/ 72 w 84"/>
                <a:gd name="T35" fmla="*/ 30 h 18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4"/>
                <a:gd name="T55" fmla="*/ 0 h 186"/>
                <a:gd name="T56" fmla="*/ 84 w 84"/>
                <a:gd name="T57" fmla="*/ 186 h 18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4" h="186">
                  <a:moveTo>
                    <a:pt x="72" y="24"/>
                  </a:moveTo>
                  <a:lnTo>
                    <a:pt x="60" y="54"/>
                  </a:lnTo>
                  <a:lnTo>
                    <a:pt x="78" y="60"/>
                  </a:lnTo>
                  <a:lnTo>
                    <a:pt x="84" y="108"/>
                  </a:lnTo>
                  <a:lnTo>
                    <a:pt x="78" y="90"/>
                  </a:lnTo>
                  <a:lnTo>
                    <a:pt x="78" y="114"/>
                  </a:lnTo>
                  <a:lnTo>
                    <a:pt x="54" y="180"/>
                  </a:lnTo>
                  <a:lnTo>
                    <a:pt x="48" y="186"/>
                  </a:lnTo>
                  <a:lnTo>
                    <a:pt x="48" y="168"/>
                  </a:lnTo>
                  <a:lnTo>
                    <a:pt x="6" y="156"/>
                  </a:lnTo>
                  <a:lnTo>
                    <a:pt x="0" y="138"/>
                  </a:lnTo>
                  <a:lnTo>
                    <a:pt x="6" y="126"/>
                  </a:lnTo>
                  <a:lnTo>
                    <a:pt x="36" y="90"/>
                  </a:lnTo>
                  <a:lnTo>
                    <a:pt x="6" y="60"/>
                  </a:lnTo>
                  <a:lnTo>
                    <a:pt x="0" y="30"/>
                  </a:lnTo>
                  <a:lnTo>
                    <a:pt x="18" y="0"/>
                  </a:lnTo>
                  <a:lnTo>
                    <a:pt x="72" y="24"/>
                  </a:lnTo>
                  <a:lnTo>
                    <a:pt x="72" y="30"/>
                  </a:lnTo>
                </a:path>
              </a:pathLst>
            </a:custGeom>
            <a:noFill/>
            <a:ln w="9525">
              <a:solidFill>
                <a:srgbClr val="000000"/>
              </a:solidFill>
              <a:prstDash val="solid"/>
              <a:round/>
              <a:headEnd/>
              <a:tailEnd/>
            </a:ln>
          </p:spPr>
          <p:txBody>
            <a:bodyPr/>
            <a:lstStyle/>
            <a:p>
              <a:endParaRPr lang="en-US"/>
            </a:p>
          </p:txBody>
        </p:sp>
        <p:sp>
          <p:nvSpPr>
            <p:cNvPr id="3153" name="Freeform 206"/>
            <p:cNvSpPr>
              <a:spLocks/>
            </p:cNvSpPr>
            <p:nvPr/>
          </p:nvSpPr>
          <p:spPr bwMode="auto">
            <a:xfrm>
              <a:off x="2049" y="2238"/>
              <a:ext cx="432" cy="444"/>
            </a:xfrm>
            <a:custGeom>
              <a:avLst/>
              <a:gdLst>
                <a:gd name="T0" fmla="*/ 426 w 432"/>
                <a:gd name="T1" fmla="*/ 78 h 444"/>
                <a:gd name="T2" fmla="*/ 396 w 432"/>
                <a:gd name="T3" fmla="*/ 426 h 444"/>
                <a:gd name="T4" fmla="*/ 162 w 432"/>
                <a:gd name="T5" fmla="*/ 408 h 444"/>
                <a:gd name="T6" fmla="*/ 168 w 432"/>
                <a:gd name="T7" fmla="*/ 420 h 444"/>
                <a:gd name="T8" fmla="*/ 60 w 432"/>
                <a:gd name="T9" fmla="*/ 408 h 444"/>
                <a:gd name="T10" fmla="*/ 54 w 432"/>
                <a:gd name="T11" fmla="*/ 444 h 444"/>
                <a:gd name="T12" fmla="*/ 0 w 432"/>
                <a:gd name="T13" fmla="*/ 438 h 444"/>
                <a:gd name="T14" fmla="*/ 12 w 432"/>
                <a:gd name="T15" fmla="*/ 354 h 444"/>
                <a:gd name="T16" fmla="*/ 60 w 432"/>
                <a:gd name="T17" fmla="*/ 0 h 444"/>
                <a:gd name="T18" fmla="*/ 432 w 432"/>
                <a:gd name="T19" fmla="*/ 36 h 444"/>
                <a:gd name="T20" fmla="*/ 426 w 432"/>
                <a:gd name="T21" fmla="*/ 78 h 4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32"/>
                <a:gd name="T34" fmla="*/ 0 h 444"/>
                <a:gd name="T35" fmla="*/ 432 w 432"/>
                <a:gd name="T36" fmla="*/ 444 h 44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32" h="444">
                  <a:moveTo>
                    <a:pt x="426" y="78"/>
                  </a:moveTo>
                  <a:lnTo>
                    <a:pt x="396" y="426"/>
                  </a:lnTo>
                  <a:lnTo>
                    <a:pt x="162" y="408"/>
                  </a:lnTo>
                  <a:lnTo>
                    <a:pt x="168" y="420"/>
                  </a:lnTo>
                  <a:lnTo>
                    <a:pt x="60" y="408"/>
                  </a:lnTo>
                  <a:lnTo>
                    <a:pt x="54" y="444"/>
                  </a:lnTo>
                  <a:lnTo>
                    <a:pt x="0" y="438"/>
                  </a:lnTo>
                  <a:lnTo>
                    <a:pt x="12" y="354"/>
                  </a:lnTo>
                  <a:lnTo>
                    <a:pt x="60" y="0"/>
                  </a:lnTo>
                  <a:lnTo>
                    <a:pt x="432" y="36"/>
                  </a:lnTo>
                  <a:lnTo>
                    <a:pt x="426" y="78"/>
                  </a:lnTo>
                  <a:close/>
                </a:path>
              </a:pathLst>
            </a:custGeom>
            <a:solidFill>
              <a:srgbClr val="FFAA00"/>
            </a:solidFill>
            <a:ln w="9525">
              <a:solidFill>
                <a:srgbClr val="FFAA00"/>
              </a:solidFill>
              <a:prstDash val="solid"/>
              <a:round/>
              <a:headEnd/>
              <a:tailEnd/>
            </a:ln>
          </p:spPr>
          <p:txBody>
            <a:bodyPr/>
            <a:lstStyle/>
            <a:p>
              <a:endParaRPr lang="en-US"/>
            </a:p>
          </p:txBody>
        </p:sp>
        <p:sp>
          <p:nvSpPr>
            <p:cNvPr id="3154" name="Freeform 207"/>
            <p:cNvSpPr>
              <a:spLocks/>
            </p:cNvSpPr>
            <p:nvPr/>
          </p:nvSpPr>
          <p:spPr bwMode="auto">
            <a:xfrm>
              <a:off x="2049" y="2238"/>
              <a:ext cx="432" cy="444"/>
            </a:xfrm>
            <a:custGeom>
              <a:avLst/>
              <a:gdLst>
                <a:gd name="T0" fmla="*/ 426 w 432"/>
                <a:gd name="T1" fmla="*/ 78 h 444"/>
                <a:gd name="T2" fmla="*/ 396 w 432"/>
                <a:gd name="T3" fmla="*/ 426 h 444"/>
                <a:gd name="T4" fmla="*/ 162 w 432"/>
                <a:gd name="T5" fmla="*/ 408 h 444"/>
                <a:gd name="T6" fmla="*/ 168 w 432"/>
                <a:gd name="T7" fmla="*/ 420 h 444"/>
                <a:gd name="T8" fmla="*/ 60 w 432"/>
                <a:gd name="T9" fmla="*/ 408 h 444"/>
                <a:gd name="T10" fmla="*/ 54 w 432"/>
                <a:gd name="T11" fmla="*/ 444 h 444"/>
                <a:gd name="T12" fmla="*/ 0 w 432"/>
                <a:gd name="T13" fmla="*/ 438 h 444"/>
                <a:gd name="T14" fmla="*/ 12 w 432"/>
                <a:gd name="T15" fmla="*/ 354 h 444"/>
                <a:gd name="T16" fmla="*/ 60 w 432"/>
                <a:gd name="T17" fmla="*/ 0 h 444"/>
                <a:gd name="T18" fmla="*/ 432 w 432"/>
                <a:gd name="T19" fmla="*/ 36 h 444"/>
                <a:gd name="T20" fmla="*/ 426 w 432"/>
                <a:gd name="T21" fmla="*/ 78 h 444"/>
                <a:gd name="T22" fmla="*/ 426 w 432"/>
                <a:gd name="T23" fmla="*/ 84 h 4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32"/>
                <a:gd name="T37" fmla="*/ 0 h 444"/>
                <a:gd name="T38" fmla="*/ 432 w 432"/>
                <a:gd name="T39" fmla="*/ 444 h 4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32" h="444">
                  <a:moveTo>
                    <a:pt x="426" y="78"/>
                  </a:moveTo>
                  <a:lnTo>
                    <a:pt x="396" y="426"/>
                  </a:lnTo>
                  <a:lnTo>
                    <a:pt x="162" y="408"/>
                  </a:lnTo>
                  <a:lnTo>
                    <a:pt x="168" y="420"/>
                  </a:lnTo>
                  <a:lnTo>
                    <a:pt x="60" y="408"/>
                  </a:lnTo>
                  <a:lnTo>
                    <a:pt x="54" y="444"/>
                  </a:lnTo>
                  <a:lnTo>
                    <a:pt x="0" y="438"/>
                  </a:lnTo>
                  <a:lnTo>
                    <a:pt x="12" y="354"/>
                  </a:lnTo>
                  <a:lnTo>
                    <a:pt x="60" y="0"/>
                  </a:lnTo>
                  <a:lnTo>
                    <a:pt x="432" y="36"/>
                  </a:lnTo>
                  <a:lnTo>
                    <a:pt x="426" y="78"/>
                  </a:lnTo>
                  <a:lnTo>
                    <a:pt x="426" y="84"/>
                  </a:lnTo>
                </a:path>
              </a:pathLst>
            </a:custGeom>
            <a:noFill/>
            <a:ln w="9525">
              <a:solidFill>
                <a:srgbClr val="000000"/>
              </a:solidFill>
              <a:prstDash val="solid"/>
              <a:round/>
              <a:headEnd/>
              <a:tailEnd/>
            </a:ln>
          </p:spPr>
          <p:txBody>
            <a:bodyPr/>
            <a:lstStyle/>
            <a:p>
              <a:endParaRPr lang="en-US"/>
            </a:p>
          </p:txBody>
        </p:sp>
        <p:sp>
          <p:nvSpPr>
            <p:cNvPr id="3155" name="Freeform 208"/>
            <p:cNvSpPr>
              <a:spLocks/>
            </p:cNvSpPr>
            <p:nvPr/>
          </p:nvSpPr>
          <p:spPr bwMode="auto">
            <a:xfrm>
              <a:off x="3843" y="1524"/>
              <a:ext cx="372" cy="324"/>
            </a:xfrm>
            <a:custGeom>
              <a:avLst/>
              <a:gdLst>
                <a:gd name="T0" fmla="*/ 360 w 372"/>
                <a:gd name="T1" fmla="*/ 168 h 324"/>
                <a:gd name="T2" fmla="*/ 360 w 372"/>
                <a:gd name="T3" fmla="*/ 222 h 324"/>
                <a:gd name="T4" fmla="*/ 372 w 372"/>
                <a:gd name="T5" fmla="*/ 288 h 324"/>
                <a:gd name="T6" fmla="*/ 366 w 372"/>
                <a:gd name="T7" fmla="*/ 306 h 324"/>
                <a:gd name="T8" fmla="*/ 360 w 372"/>
                <a:gd name="T9" fmla="*/ 324 h 324"/>
                <a:gd name="T10" fmla="*/ 354 w 372"/>
                <a:gd name="T11" fmla="*/ 318 h 324"/>
                <a:gd name="T12" fmla="*/ 300 w 372"/>
                <a:gd name="T13" fmla="*/ 294 h 324"/>
                <a:gd name="T14" fmla="*/ 282 w 372"/>
                <a:gd name="T15" fmla="*/ 282 h 324"/>
                <a:gd name="T16" fmla="*/ 252 w 372"/>
                <a:gd name="T17" fmla="*/ 252 h 324"/>
                <a:gd name="T18" fmla="*/ 6 w 372"/>
                <a:gd name="T19" fmla="*/ 300 h 324"/>
                <a:gd name="T20" fmla="*/ 0 w 372"/>
                <a:gd name="T21" fmla="*/ 282 h 324"/>
                <a:gd name="T22" fmla="*/ 42 w 372"/>
                <a:gd name="T23" fmla="*/ 234 h 324"/>
                <a:gd name="T24" fmla="*/ 30 w 372"/>
                <a:gd name="T25" fmla="*/ 192 h 324"/>
                <a:gd name="T26" fmla="*/ 78 w 372"/>
                <a:gd name="T27" fmla="*/ 180 h 324"/>
                <a:gd name="T28" fmla="*/ 114 w 372"/>
                <a:gd name="T29" fmla="*/ 180 h 324"/>
                <a:gd name="T30" fmla="*/ 156 w 372"/>
                <a:gd name="T31" fmla="*/ 168 h 324"/>
                <a:gd name="T32" fmla="*/ 180 w 372"/>
                <a:gd name="T33" fmla="*/ 144 h 324"/>
                <a:gd name="T34" fmla="*/ 174 w 372"/>
                <a:gd name="T35" fmla="*/ 120 h 324"/>
                <a:gd name="T36" fmla="*/ 174 w 372"/>
                <a:gd name="T37" fmla="*/ 108 h 324"/>
                <a:gd name="T38" fmla="*/ 168 w 372"/>
                <a:gd name="T39" fmla="*/ 114 h 324"/>
                <a:gd name="T40" fmla="*/ 162 w 372"/>
                <a:gd name="T41" fmla="*/ 102 h 324"/>
                <a:gd name="T42" fmla="*/ 210 w 372"/>
                <a:gd name="T43" fmla="*/ 36 h 324"/>
                <a:gd name="T44" fmla="*/ 234 w 372"/>
                <a:gd name="T45" fmla="*/ 12 h 324"/>
                <a:gd name="T46" fmla="*/ 312 w 372"/>
                <a:gd name="T47" fmla="*/ 0 h 324"/>
                <a:gd name="T48" fmla="*/ 324 w 372"/>
                <a:gd name="T49" fmla="*/ 72 h 324"/>
                <a:gd name="T50" fmla="*/ 336 w 372"/>
                <a:gd name="T51" fmla="*/ 108 h 324"/>
                <a:gd name="T52" fmla="*/ 342 w 372"/>
                <a:gd name="T53" fmla="*/ 108 h 324"/>
                <a:gd name="T54" fmla="*/ 354 w 372"/>
                <a:gd name="T55" fmla="*/ 162 h 324"/>
                <a:gd name="T56" fmla="*/ 360 w 372"/>
                <a:gd name="T57" fmla="*/ 168 h 32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2"/>
                <a:gd name="T88" fmla="*/ 0 h 324"/>
                <a:gd name="T89" fmla="*/ 372 w 372"/>
                <a:gd name="T90" fmla="*/ 324 h 32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2" h="324">
                  <a:moveTo>
                    <a:pt x="360" y="168"/>
                  </a:moveTo>
                  <a:lnTo>
                    <a:pt x="360" y="222"/>
                  </a:lnTo>
                  <a:lnTo>
                    <a:pt x="372" y="288"/>
                  </a:lnTo>
                  <a:lnTo>
                    <a:pt x="366" y="306"/>
                  </a:lnTo>
                  <a:lnTo>
                    <a:pt x="360" y="324"/>
                  </a:lnTo>
                  <a:lnTo>
                    <a:pt x="354" y="318"/>
                  </a:lnTo>
                  <a:lnTo>
                    <a:pt x="300" y="294"/>
                  </a:lnTo>
                  <a:lnTo>
                    <a:pt x="282" y="282"/>
                  </a:lnTo>
                  <a:lnTo>
                    <a:pt x="252" y="252"/>
                  </a:lnTo>
                  <a:lnTo>
                    <a:pt x="6" y="300"/>
                  </a:lnTo>
                  <a:lnTo>
                    <a:pt x="0" y="282"/>
                  </a:lnTo>
                  <a:lnTo>
                    <a:pt x="42" y="234"/>
                  </a:lnTo>
                  <a:lnTo>
                    <a:pt x="30" y="192"/>
                  </a:lnTo>
                  <a:lnTo>
                    <a:pt x="78" y="180"/>
                  </a:lnTo>
                  <a:lnTo>
                    <a:pt x="114" y="180"/>
                  </a:lnTo>
                  <a:lnTo>
                    <a:pt x="156" y="168"/>
                  </a:lnTo>
                  <a:lnTo>
                    <a:pt x="180" y="144"/>
                  </a:lnTo>
                  <a:lnTo>
                    <a:pt x="174" y="120"/>
                  </a:lnTo>
                  <a:lnTo>
                    <a:pt x="174" y="108"/>
                  </a:lnTo>
                  <a:lnTo>
                    <a:pt x="168" y="114"/>
                  </a:lnTo>
                  <a:lnTo>
                    <a:pt x="162" y="102"/>
                  </a:lnTo>
                  <a:lnTo>
                    <a:pt x="210" y="36"/>
                  </a:lnTo>
                  <a:lnTo>
                    <a:pt x="234" y="12"/>
                  </a:lnTo>
                  <a:lnTo>
                    <a:pt x="312" y="0"/>
                  </a:lnTo>
                  <a:lnTo>
                    <a:pt x="324" y="72"/>
                  </a:lnTo>
                  <a:lnTo>
                    <a:pt x="336" y="108"/>
                  </a:lnTo>
                  <a:lnTo>
                    <a:pt x="342" y="108"/>
                  </a:lnTo>
                  <a:lnTo>
                    <a:pt x="354" y="162"/>
                  </a:lnTo>
                  <a:lnTo>
                    <a:pt x="360" y="168"/>
                  </a:lnTo>
                  <a:close/>
                </a:path>
              </a:pathLst>
            </a:custGeom>
            <a:solidFill>
              <a:srgbClr val="E8D898"/>
            </a:solidFill>
            <a:ln w="9525">
              <a:solidFill>
                <a:srgbClr val="E8D898"/>
              </a:solidFill>
              <a:prstDash val="solid"/>
              <a:round/>
              <a:headEnd/>
              <a:tailEnd/>
            </a:ln>
          </p:spPr>
          <p:txBody>
            <a:bodyPr/>
            <a:lstStyle/>
            <a:p>
              <a:endParaRPr lang="en-US"/>
            </a:p>
          </p:txBody>
        </p:sp>
        <p:sp>
          <p:nvSpPr>
            <p:cNvPr id="3156" name="Freeform 209"/>
            <p:cNvSpPr>
              <a:spLocks/>
            </p:cNvSpPr>
            <p:nvPr/>
          </p:nvSpPr>
          <p:spPr bwMode="auto">
            <a:xfrm>
              <a:off x="3843" y="1524"/>
              <a:ext cx="372" cy="324"/>
            </a:xfrm>
            <a:custGeom>
              <a:avLst/>
              <a:gdLst>
                <a:gd name="T0" fmla="*/ 360 w 372"/>
                <a:gd name="T1" fmla="*/ 168 h 324"/>
                <a:gd name="T2" fmla="*/ 360 w 372"/>
                <a:gd name="T3" fmla="*/ 222 h 324"/>
                <a:gd name="T4" fmla="*/ 372 w 372"/>
                <a:gd name="T5" fmla="*/ 288 h 324"/>
                <a:gd name="T6" fmla="*/ 366 w 372"/>
                <a:gd name="T7" fmla="*/ 306 h 324"/>
                <a:gd name="T8" fmla="*/ 360 w 372"/>
                <a:gd name="T9" fmla="*/ 324 h 324"/>
                <a:gd name="T10" fmla="*/ 354 w 372"/>
                <a:gd name="T11" fmla="*/ 318 h 324"/>
                <a:gd name="T12" fmla="*/ 300 w 372"/>
                <a:gd name="T13" fmla="*/ 294 h 324"/>
                <a:gd name="T14" fmla="*/ 282 w 372"/>
                <a:gd name="T15" fmla="*/ 282 h 324"/>
                <a:gd name="T16" fmla="*/ 252 w 372"/>
                <a:gd name="T17" fmla="*/ 252 h 324"/>
                <a:gd name="T18" fmla="*/ 6 w 372"/>
                <a:gd name="T19" fmla="*/ 300 h 324"/>
                <a:gd name="T20" fmla="*/ 0 w 372"/>
                <a:gd name="T21" fmla="*/ 282 h 324"/>
                <a:gd name="T22" fmla="*/ 42 w 372"/>
                <a:gd name="T23" fmla="*/ 234 h 324"/>
                <a:gd name="T24" fmla="*/ 30 w 372"/>
                <a:gd name="T25" fmla="*/ 192 h 324"/>
                <a:gd name="T26" fmla="*/ 78 w 372"/>
                <a:gd name="T27" fmla="*/ 180 h 324"/>
                <a:gd name="T28" fmla="*/ 114 w 372"/>
                <a:gd name="T29" fmla="*/ 180 h 324"/>
                <a:gd name="T30" fmla="*/ 156 w 372"/>
                <a:gd name="T31" fmla="*/ 168 h 324"/>
                <a:gd name="T32" fmla="*/ 180 w 372"/>
                <a:gd name="T33" fmla="*/ 144 h 324"/>
                <a:gd name="T34" fmla="*/ 174 w 372"/>
                <a:gd name="T35" fmla="*/ 120 h 324"/>
                <a:gd name="T36" fmla="*/ 174 w 372"/>
                <a:gd name="T37" fmla="*/ 108 h 324"/>
                <a:gd name="T38" fmla="*/ 168 w 372"/>
                <a:gd name="T39" fmla="*/ 114 h 324"/>
                <a:gd name="T40" fmla="*/ 162 w 372"/>
                <a:gd name="T41" fmla="*/ 102 h 324"/>
                <a:gd name="T42" fmla="*/ 210 w 372"/>
                <a:gd name="T43" fmla="*/ 36 h 324"/>
                <a:gd name="T44" fmla="*/ 234 w 372"/>
                <a:gd name="T45" fmla="*/ 12 h 324"/>
                <a:gd name="T46" fmla="*/ 312 w 372"/>
                <a:gd name="T47" fmla="*/ 0 h 324"/>
                <a:gd name="T48" fmla="*/ 324 w 372"/>
                <a:gd name="T49" fmla="*/ 72 h 324"/>
                <a:gd name="T50" fmla="*/ 336 w 372"/>
                <a:gd name="T51" fmla="*/ 108 h 324"/>
                <a:gd name="T52" fmla="*/ 342 w 372"/>
                <a:gd name="T53" fmla="*/ 108 h 324"/>
                <a:gd name="T54" fmla="*/ 354 w 372"/>
                <a:gd name="T55" fmla="*/ 162 h 324"/>
                <a:gd name="T56" fmla="*/ 360 w 372"/>
                <a:gd name="T57" fmla="*/ 168 h 324"/>
                <a:gd name="T58" fmla="*/ 360 w 372"/>
                <a:gd name="T59" fmla="*/ 174 h 32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2"/>
                <a:gd name="T91" fmla="*/ 0 h 324"/>
                <a:gd name="T92" fmla="*/ 372 w 372"/>
                <a:gd name="T93" fmla="*/ 324 h 32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2" h="324">
                  <a:moveTo>
                    <a:pt x="360" y="168"/>
                  </a:moveTo>
                  <a:lnTo>
                    <a:pt x="360" y="222"/>
                  </a:lnTo>
                  <a:lnTo>
                    <a:pt x="372" y="288"/>
                  </a:lnTo>
                  <a:lnTo>
                    <a:pt x="366" y="306"/>
                  </a:lnTo>
                  <a:lnTo>
                    <a:pt x="360" y="324"/>
                  </a:lnTo>
                  <a:lnTo>
                    <a:pt x="354" y="318"/>
                  </a:lnTo>
                  <a:lnTo>
                    <a:pt x="300" y="294"/>
                  </a:lnTo>
                  <a:lnTo>
                    <a:pt x="282" y="282"/>
                  </a:lnTo>
                  <a:lnTo>
                    <a:pt x="252" y="252"/>
                  </a:lnTo>
                  <a:lnTo>
                    <a:pt x="6" y="300"/>
                  </a:lnTo>
                  <a:lnTo>
                    <a:pt x="0" y="282"/>
                  </a:lnTo>
                  <a:lnTo>
                    <a:pt x="42" y="234"/>
                  </a:lnTo>
                  <a:lnTo>
                    <a:pt x="30" y="192"/>
                  </a:lnTo>
                  <a:lnTo>
                    <a:pt x="78" y="180"/>
                  </a:lnTo>
                  <a:lnTo>
                    <a:pt x="114" y="180"/>
                  </a:lnTo>
                  <a:lnTo>
                    <a:pt x="156" y="168"/>
                  </a:lnTo>
                  <a:lnTo>
                    <a:pt x="180" y="144"/>
                  </a:lnTo>
                  <a:lnTo>
                    <a:pt x="174" y="120"/>
                  </a:lnTo>
                  <a:lnTo>
                    <a:pt x="174" y="108"/>
                  </a:lnTo>
                  <a:lnTo>
                    <a:pt x="168" y="114"/>
                  </a:lnTo>
                  <a:lnTo>
                    <a:pt x="162" y="102"/>
                  </a:lnTo>
                  <a:lnTo>
                    <a:pt x="210" y="36"/>
                  </a:lnTo>
                  <a:lnTo>
                    <a:pt x="234" y="12"/>
                  </a:lnTo>
                  <a:lnTo>
                    <a:pt x="312" y="0"/>
                  </a:lnTo>
                  <a:lnTo>
                    <a:pt x="324" y="72"/>
                  </a:lnTo>
                  <a:lnTo>
                    <a:pt x="336" y="108"/>
                  </a:lnTo>
                  <a:lnTo>
                    <a:pt x="342" y="108"/>
                  </a:lnTo>
                  <a:lnTo>
                    <a:pt x="354" y="162"/>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3157" name="Freeform 210"/>
            <p:cNvSpPr>
              <a:spLocks/>
            </p:cNvSpPr>
            <p:nvPr/>
          </p:nvSpPr>
          <p:spPr bwMode="auto">
            <a:xfrm>
              <a:off x="4155" y="2196"/>
              <a:ext cx="36" cy="54"/>
            </a:xfrm>
            <a:custGeom>
              <a:avLst/>
              <a:gdLst>
                <a:gd name="T0" fmla="*/ 0 w 36"/>
                <a:gd name="T1" fmla="*/ 0 h 54"/>
                <a:gd name="T2" fmla="*/ 36 w 36"/>
                <a:gd name="T3" fmla="*/ 54 h 54"/>
                <a:gd name="T4" fmla="*/ 0 w 36"/>
                <a:gd name="T5" fmla="*/ 0 h 54"/>
                <a:gd name="T6" fmla="*/ 0 w 36"/>
                <a:gd name="T7" fmla="*/ 6 h 54"/>
                <a:gd name="T8" fmla="*/ 0 60000 65536"/>
                <a:gd name="T9" fmla="*/ 0 60000 65536"/>
                <a:gd name="T10" fmla="*/ 0 60000 65536"/>
                <a:gd name="T11" fmla="*/ 0 60000 65536"/>
                <a:gd name="T12" fmla="*/ 0 w 36"/>
                <a:gd name="T13" fmla="*/ 0 h 54"/>
                <a:gd name="T14" fmla="*/ 36 w 36"/>
                <a:gd name="T15" fmla="*/ 54 h 54"/>
              </a:gdLst>
              <a:ahLst/>
              <a:cxnLst>
                <a:cxn ang="T8">
                  <a:pos x="T0" y="T1"/>
                </a:cxn>
                <a:cxn ang="T9">
                  <a:pos x="T2" y="T3"/>
                </a:cxn>
                <a:cxn ang="T10">
                  <a:pos x="T4" y="T5"/>
                </a:cxn>
                <a:cxn ang="T11">
                  <a:pos x="T6" y="T7"/>
                </a:cxn>
              </a:cxnLst>
              <a:rect l="T12" t="T13" r="T14" b="T15"/>
              <a:pathLst>
                <a:path w="36" h="54">
                  <a:moveTo>
                    <a:pt x="0" y="0"/>
                  </a:moveTo>
                  <a:lnTo>
                    <a:pt x="36" y="54"/>
                  </a:lnTo>
                  <a:lnTo>
                    <a:pt x="0" y="0"/>
                  </a:lnTo>
                  <a:lnTo>
                    <a:pt x="0" y="6"/>
                  </a:lnTo>
                </a:path>
              </a:pathLst>
            </a:custGeom>
            <a:noFill/>
            <a:ln w="9525">
              <a:solidFill>
                <a:srgbClr val="000000"/>
              </a:solidFill>
              <a:prstDash val="solid"/>
              <a:round/>
              <a:headEnd/>
              <a:tailEnd/>
            </a:ln>
          </p:spPr>
          <p:txBody>
            <a:bodyPr/>
            <a:lstStyle/>
            <a:p>
              <a:endParaRPr lang="en-US"/>
            </a:p>
          </p:txBody>
        </p:sp>
        <p:sp>
          <p:nvSpPr>
            <p:cNvPr id="3158" name="Freeform 211"/>
            <p:cNvSpPr>
              <a:spLocks/>
            </p:cNvSpPr>
            <p:nvPr/>
          </p:nvSpPr>
          <p:spPr bwMode="auto">
            <a:xfrm>
              <a:off x="3651" y="2202"/>
              <a:ext cx="528" cy="234"/>
            </a:xfrm>
            <a:custGeom>
              <a:avLst/>
              <a:gdLst>
                <a:gd name="T0" fmla="*/ 528 w 528"/>
                <a:gd name="T1" fmla="*/ 66 h 234"/>
                <a:gd name="T2" fmla="*/ 510 w 528"/>
                <a:gd name="T3" fmla="*/ 90 h 234"/>
                <a:gd name="T4" fmla="*/ 486 w 528"/>
                <a:gd name="T5" fmla="*/ 96 h 234"/>
                <a:gd name="T6" fmla="*/ 486 w 528"/>
                <a:gd name="T7" fmla="*/ 78 h 234"/>
                <a:gd name="T8" fmla="*/ 474 w 528"/>
                <a:gd name="T9" fmla="*/ 84 h 234"/>
                <a:gd name="T10" fmla="*/ 480 w 528"/>
                <a:gd name="T11" fmla="*/ 96 h 234"/>
                <a:gd name="T12" fmla="*/ 450 w 528"/>
                <a:gd name="T13" fmla="*/ 90 h 234"/>
                <a:gd name="T14" fmla="*/ 486 w 528"/>
                <a:gd name="T15" fmla="*/ 102 h 234"/>
                <a:gd name="T16" fmla="*/ 474 w 528"/>
                <a:gd name="T17" fmla="*/ 126 h 234"/>
                <a:gd name="T18" fmla="*/ 456 w 528"/>
                <a:gd name="T19" fmla="*/ 126 h 234"/>
                <a:gd name="T20" fmla="*/ 474 w 528"/>
                <a:gd name="T21" fmla="*/ 132 h 234"/>
                <a:gd name="T22" fmla="*/ 492 w 528"/>
                <a:gd name="T23" fmla="*/ 120 h 234"/>
                <a:gd name="T24" fmla="*/ 504 w 528"/>
                <a:gd name="T25" fmla="*/ 126 h 234"/>
                <a:gd name="T26" fmla="*/ 492 w 528"/>
                <a:gd name="T27" fmla="*/ 144 h 234"/>
                <a:gd name="T28" fmla="*/ 486 w 528"/>
                <a:gd name="T29" fmla="*/ 138 h 234"/>
                <a:gd name="T30" fmla="*/ 462 w 528"/>
                <a:gd name="T31" fmla="*/ 156 h 234"/>
                <a:gd name="T32" fmla="*/ 456 w 528"/>
                <a:gd name="T33" fmla="*/ 150 h 234"/>
                <a:gd name="T34" fmla="*/ 450 w 528"/>
                <a:gd name="T35" fmla="*/ 168 h 234"/>
                <a:gd name="T36" fmla="*/ 438 w 528"/>
                <a:gd name="T37" fmla="*/ 150 h 234"/>
                <a:gd name="T38" fmla="*/ 444 w 528"/>
                <a:gd name="T39" fmla="*/ 168 h 234"/>
                <a:gd name="T40" fmla="*/ 426 w 528"/>
                <a:gd name="T41" fmla="*/ 192 h 234"/>
                <a:gd name="T42" fmla="*/ 420 w 528"/>
                <a:gd name="T43" fmla="*/ 222 h 234"/>
                <a:gd name="T44" fmla="*/ 414 w 528"/>
                <a:gd name="T45" fmla="*/ 210 h 234"/>
                <a:gd name="T46" fmla="*/ 414 w 528"/>
                <a:gd name="T47" fmla="*/ 228 h 234"/>
                <a:gd name="T48" fmla="*/ 378 w 528"/>
                <a:gd name="T49" fmla="*/ 234 h 234"/>
                <a:gd name="T50" fmla="*/ 372 w 528"/>
                <a:gd name="T51" fmla="*/ 228 h 234"/>
                <a:gd name="T52" fmla="*/ 294 w 528"/>
                <a:gd name="T53" fmla="*/ 174 h 234"/>
                <a:gd name="T54" fmla="*/ 228 w 528"/>
                <a:gd name="T55" fmla="*/ 186 h 234"/>
                <a:gd name="T56" fmla="*/ 210 w 528"/>
                <a:gd name="T57" fmla="*/ 162 h 234"/>
                <a:gd name="T58" fmla="*/ 120 w 528"/>
                <a:gd name="T59" fmla="*/ 168 h 234"/>
                <a:gd name="T60" fmla="*/ 78 w 528"/>
                <a:gd name="T61" fmla="*/ 192 h 234"/>
                <a:gd name="T62" fmla="*/ 0 w 528"/>
                <a:gd name="T63" fmla="*/ 204 h 234"/>
                <a:gd name="T64" fmla="*/ 0 w 528"/>
                <a:gd name="T65" fmla="*/ 186 h 234"/>
                <a:gd name="T66" fmla="*/ 18 w 528"/>
                <a:gd name="T67" fmla="*/ 180 h 234"/>
                <a:gd name="T68" fmla="*/ 30 w 528"/>
                <a:gd name="T69" fmla="*/ 156 h 234"/>
                <a:gd name="T70" fmla="*/ 78 w 528"/>
                <a:gd name="T71" fmla="*/ 132 h 234"/>
                <a:gd name="T72" fmla="*/ 96 w 528"/>
                <a:gd name="T73" fmla="*/ 108 h 234"/>
                <a:gd name="T74" fmla="*/ 102 w 528"/>
                <a:gd name="T75" fmla="*/ 114 h 234"/>
                <a:gd name="T76" fmla="*/ 132 w 528"/>
                <a:gd name="T77" fmla="*/ 96 h 234"/>
                <a:gd name="T78" fmla="*/ 150 w 528"/>
                <a:gd name="T79" fmla="*/ 78 h 234"/>
                <a:gd name="T80" fmla="*/ 150 w 528"/>
                <a:gd name="T81" fmla="*/ 54 h 234"/>
                <a:gd name="T82" fmla="*/ 498 w 528"/>
                <a:gd name="T83" fmla="*/ 0 h 234"/>
                <a:gd name="T84" fmla="*/ 516 w 528"/>
                <a:gd name="T85" fmla="*/ 30 h 234"/>
                <a:gd name="T86" fmla="*/ 504 w 528"/>
                <a:gd name="T87" fmla="*/ 18 h 234"/>
                <a:gd name="T88" fmla="*/ 510 w 528"/>
                <a:gd name="T89" fmla="*/ 24 h 234"/>
                <a:gd name="T90" fmla="*/ 492 w 528"/>
                <a:gd name="T91" fmla="*/ 18 h 234"/>
                <a:gd name="T92" fmla="*/ 498 w 528"/>
                <a:gd name="T93" fmla="*/ 30 h 234"/>
                <a:gd name="T94" fmla="*/ 486 w 528"/>
                <a:gd name="T95" fmla="*/ 30 h 234"/>
                <a:gd name="T96" fmla="*/ 492 w 528"/>
                <a:gd name="T97" fmla="*/ 36 h 234"/>
                <a:gd name="T98" fmla="*/ 480 w 528"/>
                <a:gd name="T99" fmla="*/ 30 h 234"/>
                <a:gd name="T100" fmla="*/ 480 w 528"/>
                <a:gd name="T101" fmla="*/ 42 h 234"/>
                <a:gd name="T102" fmla="*/ 468 w 528"/>
                <a:gd name="T103" fmla="*/ 48 h 234"/>
                <a:gd name="T104" fmla="*/ 456 w 528"/>
                <a:gd name="T105" fmla="*/ 24 h 234"/>
                <a:gd name="T106" fmla="*/ 462 w 528"/>
                <a:gd name="T107" fmla="*/ 54 h 234"/>
                <a:gd name="T108" fmla="*/ 504 w 528"/>
                <a:gd name="T109" fmla="*/ 42 h 234"/>
                <a:gd name="T110" fmla="*/ 504 w 528"/>
                <a:gd name="T111" fmla="*/ 66 h 234"/>
                <a:gd name="T112" fmla="*/ 510 w 528"/>
                <a:gd name="T113" fmla="*/ 66 h 234"/>
                <a:gd name="T114" fmla="*/ 516 w 528"/>
                <a:gd name="T115" fmla="*/ 42 h 234"/>
                <a:gd name="T116" fmla="*/ 528 w 528"/>
                <a:gd name="T117" fmla="*/ 66 h 23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28"/>
                <a:gd name="T178" fmla="*/ 0 h 234"/>
                <a:gd name="T179" fmla="*/ 528 w 528"/>
                <a:gd name="T180" fmla="*/ 234 h 23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28" h="234">
                  <a:moveTo>
                    <a:pt x="528" y="66"/>
                  </a:moveTo>
                  <a:lnTo>
                    <a:pt x="510" y="90"/>
                  </a:lnTo>
                  <a:lnTo>
                    <a:pt x="486" y="96"/>
                  </a:lnTo>
                  <a:lnTo>
                    <a:pt x="486" y="78"/>
                  </a:lnTo>
                  <a:lnTo>
                    <a:pt x="474" y="84"/>
                  </a:lnTo>
                  <a:lnTo>
                    <a:pt x="480" y="96"/>
                  </a:lnTo>
                  <a:lnTo>
                    <a:pt x="450" y="90"/>
                  </a:lnTo>
                  <a:lnTo>
                    <a:pt x="486" y="102"/>
                  </a:lnTo>
                  <a:lnTo>
                    <a:pt x="474" y="126"/>
                  </a:lnTo>
                  <a:lnTo>
                    <a:pt x="456" y="126"/>
                  </a:lnTo>
                  <a:lnTo>
                    <a:pt x="474" y="132"/>
                  </a:lnTo>
                  <a:lnTo>
                    <a:pt x="492" y="120"/>
                  </a:lnTo>
                  <a:lnTo>
                    <a:pt x="504" y="126"/>
                  </a:lnTo>
                  <a:lnTo>
                    <a:pt x="492" y="144"/>
                  </a:lnTo>
                  <a:lnTo>
                    <a:pt x="486" y="138"/>
                  </a:lnTo>
                  <a:lnTo>
                    <a:pt x="462" y="156"/>
                  </a:lnTo>
                  <a:lnTo>
                    <a:pt x="456" y="150"/>
                  </a:lnTo>
                  <a:lnTo>
                    <a:pt x="450" y="168"/>
                  </a:lnTo>
                  <a:lnTo>
                    <a:pt x="438" y="150"/>
                  </a:lnTo>
                  <a:lnTo>
                    <a:pt x="444" y="168"/>
                  </a:lnTo>
                  <a:lnTo>
                    <a:pt x="426" y="192"/>
                  </a:lnTo>
                  <a:lnTo>
                    <a:pt x="420" y="222"/>
                  </a:lnTo>
                  <a:lnTo>
                    <a:pt x="414" y="210"/>
                  </a:lnTo>
                  <a:lnTo>
                    <a:pt x="414" y="228"/>
                  </a:lnTo>
                  <a:lnTo>
                    <a:pt x="378" y="234"/>
                  </a:lnTo>
                  <a:lnTo>
                    <a:pt x="372" y="228"/>
                  </a:lnTo>
                  <a:lnTo>
                    <a:pt x="294" y="174"/>
                  </a:lnTo>
                  <a:lnTo>
                    <a:pt x="228" y="186"/>
                  </a:lnTo>
                  <a:lnTo>
                    <a:pt x="210" y="162"/>
                  </a:lnTo>
                  <a:lnTo>
                    <a:pt x="120" y="168"/>
                  </a:lnTo>
                  <a:lnTo>
                    <a:pt x="78" y="192"/>
                  </a:lnTo>
                  <a:lnTo>
                    <a:pt x="0" y="204"/>
                  </a:lnTo>
                  <a:lnTo>
                    <a:pt x="0" y="186"/>
                  </a:lnTo>
                  <a:lnTo>
                    <a:pt x="18" y="180"/>
                  </a:lnTo>
                  <a:lnTo>
                    <a:pt x="30" y="156"/>
                  </a:lnTo>
                  <a:lnTo>
                    <a:pt x="78" y="132"/>
                  </a:lnTo>
                  <a:lnTo>
                    <a:pt x="96" y="108"/>
                  </a:lnTo>
                  <a:lnTo>
                    <a:pt x="102" y="114"/>
                  </a:lnTo>
                  <a:lnTo>
                    <a:pt x="132" y="96"/>
                  </a:lnTo>
                  <a:lnTo>
                    <a:pt x="150" y="78"/>
                  </a:lnTo>
                  <a:lnTo>
                    <a:pt x="150" y="54"/>
                  </a:lnTo>
                  <a:lnTo>
                    <a:pt x="498" y="0"/>
                  </a:lnTo>
                  <a:lnTo>
                    <a:pt x="516" y="30"/>
                  </a:lnTo>
                  <a:lnTo>
                    <a:pt x="504" y="18"/>
                  </a:lnTo>
                  <a:lnTo>
                    <a:pt x="510" y="24"/>
                  </a:lnTo>
                  <a:lnTo>
                    <a:pt x="492" y="18"/>
                  </a:lnTo>
                  <a:lnTo>
                    <a:pt x="498" y="30"/>
                  </a:lnTo>
                  <a:lnTo>
                    <a:pt x="486" y="30"/>
                  </a:lnTo>
                  <a:lnTo>
                    <a:pt x="492" y="36"/>
                  </a:lnTo>
                  <a:lnTo>
                    <a:pt x="480" y="30"/>
                  </a:lnTo>
                  <a:lnTo>
                    <a:pt x="480" y="42"/>
                  </a:lnTo>
                  <a:lnTo>
                    <a:pt x="468" y="48"/>
                  </a:lnTo>
                  <a:lnTo>
                    <a:pt x="456" y="24"/>
                  </a:lnTo>
                  <a:lnTo>
                    <a:pt x="462" y="54"/>
                  </a:lnTo>
                  <a:lnTo>
                    <a:pt x="504" y="42"/>
                  </a:lnTo>
                  <a:lnTo>
                    <a:pt x="504" y="66"/>
                  </a:lnTo>
                  <a:lnTo>
                    <a:pt x="510" y="66"/>
                  </a:lnTo>
                  <a:lnTo>
                    <a:pt x="516" y="42"/>
                  </a:lnTo>
                  <a:lnTo>
                    <a:pt x="528" y="66"/>
                  </a:lnTo>
                  <a:close/>
                </a:path>
              </a:pathLst>
            </a:custGeom>
            <a:solidFill>
              <a:srgbClr val="FFAA00"/>
            </a:solidFill>
            <a:ln w="9525">
              <a:solidFill>
                <a:srgbClr val="FFAA00"/>
              </a:solidFill>
              <a:prstDash val="solid"/>
              <a:round/>
              <a:headEnd/>
              <a:tailEnd/>
            </a:ln>
          </p:spPr>
          <p:txBody>
            <a:bodyPr/>
            <a:lstStyle/>
            <a:p>
              <a:endParaRPr lang="en-US"/>
            </a:p>
          </p:txBody>
        </p:sp>
        <p:sp>
          <p:nvSpPr>
            <p:cNvPr id="3159" name="Freeform 212"/>
            <p:cNvSpPr>
              <a:spLocks/>
            </p:cNvSpPr>
            <p:nvPr/>
          </p:nvSpPr>
          <p:spPr bwMode="auto">
            <a:xfrm>
              <a:off x="3651" y="2202"/>
              <a:ext cx="528" cy="234"/>
            </a:xfrm>
            <a:custGeom>
              <a:avLst/>
              <a:gdLst>
                <a:gd name="T0" fmla="*/ 528 w 528"/>
                <a:gd name="T1" fmla="*/ 66 h 234"/>
                <a:gd name="T2" fmla="*/ 510 w 528"/>
                <a:gd name="T3" fmla="*/ 90 h 234"/>
                <a:gd name="T4" fmla="*/ 486 w 528"/>
                <a:gd name="T5" fmla="*/ 96 h 234"/>
                <a:gd name="T6" fmla="*/ 486 w 528"/>
                <a:gd name="T7" fmla="*/ 78 h 234"/>
                <a:gd name="T8" fmla="*/ 474 w 528"/>
                <a:gd name="T9" fmla="*/ 84 h 234"/>
                <a:gd name="T10" fmla="*/ 480 w 528"/>
                <a:gd name="T11" fmla="*/ 96 h 234"/>
                <a:gd name="T12" fmla="*/ 450 w 528"/>
                <a:gd name="T13" fmla="*/ 90 h 234"/>
                <a:gd name="T14" fmla="*/ 486 w 528"/>
                <a:gd name="T15" fmla="*/ 102 h 234"/>
                <a:gd name="T16" fmla="*/ 474 w 528"/>
                <a:gd name="T17" fmla="*/ 126 h 234"/>
                <a:gd name="T18" fmla="*/ 456 w 528"/>
                <a:gd name="T19" fmla="*/ 126 h 234"/>
                <a:gd name="T20" fmla="*/ 474 w 528"/>
                <a:gd name="T21" fmla="*/ 132 h 234"/>
                <a:gd name="T22" fmla="*/ 492 w 528"/>
                <a:gd name="T23" fmla="*/ 120 h 234"/>
                <a:gd name="T24" fmla="*/ 504 w 528"/>
                <a:gd name="T25" fmla="*/ 126 h 234"/>
                <a:gd name="T26" fmla="*/ 492 w 528"/>
                <a:gd name="T27" fmla="*/ 144 h 234"/>
                <a:gd name="T28" fmla="*/ 486 w 528"/>
                <a:gd name="T29" fmla="*/ 138 h 234"/>
                <a:gd name="T30" fmla="*/ 462 w 528"/>
                <a:gd name="T31" fmla="*/ 156 h 234"/>
                <a:gd name="T32" fmla="*/ 456 w 528"/>
                <a:gd name="T33" fmla="*/ 150 h 234"/>
                <a:gd name="T34" fmla="*/ 450 w 528"/>
                <a:gd name="T35" fmla="*/ 168 h 234"/>
                <a:gd name="T36" fmla="*/ 438 w 528"/>
                <a:gd name="T37" fmla="*/ 150 h 234"/>
                <a:gd name="T38" fmla="*/ 444 w 528"/>
                <a:gd name="T39" fmla="*/ 168 h 234"/>
                <a:gd name="T40" fmla="*/ 426 w 528"/>
                <a:gd name="T41" fmla="*/ 192 h 234"/>
                <a:gd name="T42" fmla="*/ 420 w 528"/>
                <a:gd name="T43" fmla="*/ 222 h 234"/>
                <a:gd name="T44" fmla="*/ 414 w 528"/>
                <a:gd name="T45" fmla="*/ 210 h 234"/>
                <a:gd name="T46" fmla="*/ 414 w 528"/>
                <a:gd name="T47" fmla="*/ 228 h 234"/>
                <a:gd name="T48" fmla="*/ 378 w 528"/>
                <a:gd name="T49" fmla="*/ 234 h 234"/>
                <a:gd name="T50" fmla="*/ 372 w 528"/>
                <a:gd name="T51" fmla="*/ 228 h 234"/>
                <a:gd name="T52" fmla="*/ 294 w 528"/>
                <a:gd name="T53" fmla="*/ 174 h 234"/>
                <a:gd name="T54" fmla="*/ 228 w 528"/>
                <a:gd name="T55" fmla="*/ 186 h 234"/>
                <a:gd name="T56" fmla="*/ 210 w 528"/>
                <a:gd name="T57" fmla="*/ 162 h 234"/>
                <a:gd name="T58" fmla="*/ 120 w 528"/>
                <a:gd name="T59" fmla="*/ 168 h 234"/>
                <a:gd name="T60" fmla="*/ 78 w 528"/>
                <a:gd name="T61" fmla="*/ 192 h 234"/>
                <a:gd name="T62" fmla="*/ 0 w 528"/>
                <a:gd name="T63" fmla="*/ 204 h 234"/>
                <a:gd name="T64" fmla="*/ 0 w 528"/>
                <a:gd name="T65" fmla="*/ 186 h 234"/>
                <a:gd name="T66" fmla="*/ 18 w 528"/>
                <a:gd name="T67" fmla="*/ 180 h 234"/>
                <a:gd name="T68" fmla="*/ 30 w 528"/>
                <a:gd name="T69" fmla="*/ 156 h 234"/>
                <a:gd name="T70" fmla="*/ 78 w 528"/>
                <a:gd name="T71" fmla="*/ 132 h 234"/>
                <a:gd name="T72" fmla="*/ 96 w 528"/>
                <a:gd name="T73" fmla="*/ 108 h 234"/>
                <a:gd name="T74" fmla="*/ 102 w 528"/>
                <a:gd name="T75" fmla="*/ 114 h 234"/>
                <a:gd name="T76" fmla="*/ 132 w 528"/>
                <a:gd name="T77" fmla="*/ 96 h 234"/>
                <a:gd name="T78" fmla="*/ 150 w 528"/>
                <a:gd name="T79" fmla="*/ 78 h 234"/>
                <a:gd name="T80" fmla="*/ 150 w 528"/>
                <a:gd name="T81" fmla="*/ 54 h 234"/>
                <a:gd name="T82" fmla="*/ 498 w 528"/>
                <a:gd name="T83" fmla="*/ 0 h 234"/>
                <a:gd name="T84" fmla="*/ 516 w 528"/>
                <a:gd name="T85" fmla="*/ 30 h 234"/>
                <a:gd name="T86" fmla="*/ 504 w 528"/>
                <a:gd name="T87" fmla="*/ 18 h 234"/>
                <a:gd name="T88" fmla="*/ 510 w 528"/>
                <a:gd name="T89" fmla="*/ 24 h 234"/>
                <a:gd name="T90" fmla="*/ 492 w 528"/>
                <a:gd name="T91" fmla="*/ 18 h 234"/>
                <a:gd name="T92" fmla="*/ 498 w 528"/>
                <a:gd name="T93" fmla="*/ 30 h 234"/>
                <a:gd name="T94" fmla="*/ 486 w 528"/>
                <a:gd name="T95" fmla="*/ 30 h 234"/>
                <a:gd name="T96" fmla="*/ 492 w 528"/>
                <a:gd name="T97" fmla="*/ 36 h 234"/>
                <a:gd name="T98" fmla="*/ 480 w 528"/>
                <a:gd name="T99" fmla="*/ 30 h 234"/>
                <a:gd name="T100" fmla="*/ 480 w 528"/>
                <a:gd name="T101" fmla="*/ 42 h 234"/>
                <a:gd name="T102" fmla="*/ 468 w 528"/>
                <a:gd name="T103" fmla="*/ 48 h 234"/>
                <a:gd name="T104" fmla="*/ 456 w 528"/>
                <a:gd name="T105" fmla="*/ 24 h 234"/>
                <a:gd name="T106" fmla="*/ 462 w 528"/>
                <a:gd name="T107" fmla="*/ 54 h 234"/>
                <a:gd name="T108" fmla="*/ 504 w 528"/>
                <a:gd name="T109" fmla="*/ 42 h 234"/>
                <a:gd name="T110" fmla="*/ 504 w 528"/>
                <a:gd name="T111" fmla="*/ 66 h 234"/>
                <a:gd name="T112" fmla="*/ 510 w 528"/>
                <a:gd name="T113" fmla="*/ 66 h 234"/>
                <a:gd name="T114" fmla="*/ 516 w 528"/>
                <a:gd name="T115" fmla="*/ 42 h 234"/>
                <a:gd name="T116" fmla="*/ 528 w 528"/>
                <a:gd name="T117" fmla="*/ 66 h 234"/>
                <a:gd name="T118" fmla="*/ 528 w 528"/>
                <a:gd name="T119" fmla="*/ 72 h 23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28"/>
                <a:gd name="T181" fmla="*/ 0 h 234"/>
                <a:gd name="T182" fmla="*/ 528 w 528"/>
                <a:gd name="T183" fmla="*/ 234 h 23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28" h="234">
                  <a:moveTo>
                    <a:pt x="528" y="66"/>
                  </a:moveTo>
                  <a:lnTo>
                    <a:pt x="510" y="90"/>
                  </a:lnTo>
                  <a:lnTo>
                    <a:pt x="486" y="96"/>
                  </a:lnTo>
                  <a:lnTo>
                    <a:pt x="486" y="78"/>
                  </a:lnTo>
                  <a:lnTo>
                    <a:pt x="474" y="84"/>
                  </a:lnTo>
                  <a:lnTo>
                    <a:pt x="480" y="96"/>
                  </a:lnTo>
                  <a:lnTo>
                    <a:pt x="450" y="90"/>
                  </a:lnTo>
                  <a:lnTo>
                    <a:pt x="486" y="102"/>
                  </a:lnTo>
                  <a:lnTo>
                    <a:pt x="474" y="126"/>
                  </a:lnTo>
                  <a:lnTo>
                    <a:pt x="456" y="126"/>
                  </a:lnTo>
                  <a:lnTo>
                    <a:pt x="474" y="132"/>
                  </a:lnTo>
                  <a:lnTo>
                    <a:pt x="492" y="120"/>
                  </a:lnTo>
                  <a:lnTo>
                    <a:pt x="504" y="126"/>
                  </a:lnTo>
                  <a:lnTo>
                    <a:pt x="492" y="144"/>
                  </a:lnTo>
                  <a:lnTo>
                    <a:pt x="486" y="138"/>
                  </a:lnTo>
                  <a:lnTo>
                    <a:pt x="462" y="156"/>
                  </a:lnTo>
                  <a:lnTo>
                    <a:pt x="456" y="150"/>
                  </a:lnTo>
                  <a:lnTo>
                    <a:pt x="450" y="168"/>
                  </a:lnTo>
                  <a:lnTo>
                    <a:pt x="438" y="150"/>
                  </a:lnTo>
                  <a:lnTo>
                    <a:pt x="444" y="168"/>
                  </a:lnTo>
                  <a:lnTo>
                    <a:pt x="426" y="192"/>
                  </a:lnTo>
                  <a:lnTo>
                    <a:pt x="420" y="222"/>
                  </a:lnTo>
                  <a:lnTo>
                    <a:pt x="414" y="210"/>
                  </a:lnTo>
                  <a:lnTo>
                    <a:pt x="414" y="228"/>
                  </a:lnTo>
                  <a:lnTo>
                    <a:pt x="378" y="234"/>
                  </a:lnTo>
                  <a:lnTo>
                    <a:pt x="372" y="228"/>
                  </a:lnTo>
                  <a:lnTo>
                    <a:pt x="294" y="174"/>
                  </a:lnTo>
                  <a:lnTo>
                    <a:pt x="228" y="186"/>
                  </a:lnTo>
                  <a:lnTo>
                    <a:pt x="210" y="162"/>
                  </a:lnTo>
                  <a:lnTo>
                    <a:pt x="120" y="168"/>
                  </a:lnTo>
                  <a:lnTo>
                    <a:pt x="78" y="192"/>
                  </a:lnTo>
                  <a:lnTo>
                    <a:pt x="0" y="204"/>
                  </a:lnTo>
                  <a:lnTo>
                    <a:pt x="0" y="186"/>
                  </a:lnTo>
                  <a:lnTo>
                    <a:pt x="18" y="180"/>
                  </a:lnTo>
                  <a:lnTo>
                    <a:pt x="30" y="156"/>
                  </a:lnTo>
                  <a:lnTo>
                    <a:pt x="78" y="132"/>
                  </a:lnTo>
                  <a:lnTo>
                    <a:pt x="96" y="108"/>
                  </a:lnTo>
                  <a:lnTo>
                    <a:pt x="102" y="114"/>
                  </a:lnTo>
                  <a:lnTo>
                    <a:pt x="132" y="96"/>
                  </a:lnTo>
                  <a:lnTo>
                    <a:pt x="150" y="78"/>
                  </a:lnTo>
                  <a:lnTo>
                    <a:pt x="150" y="54"/>
                  </a:lnTo>
                  <a:lnTo>
                    <a:pt x="498" y="0"/>
                  </a:lnTo>
                  <a:lnTo>
                    <a:pt x="516" y="30"/>
                  </a:lnTo>
                  <a:lnTo>
                    <a:pt x="504" y="18"/>
                  </a:lnTo>
                  <a:lnTo>
                    <a:pt x="510" y="24"/>
                  </a:lnTo>
                  <a:lnTo>
                    <a:pt x="492" y="18"/>
                  </a:lnTo>
                  <a:lnTo>
                    <a:pt x="498" y="30"/>
                  </a:lnTo>
                  <a:lnTo>
                    <a:pt x="486" y="30"/>
                  </a:lnTo>
                  <a:lnTo>
                    <a:pt x="492" y="36"/>
                  </a:lnTo>
                  <a:lnTo>
                    <a:pt x="480" y="30"/>
                  </a:lnTo>
                  <a:lnTo>
                    <a:pt x="480" y="42"/>
                  </a:lnTo>
                  <a:lnTo>
                    <a:pt x="468" y="48"/>
                  </a:lnTo>
                  <a:lnTo>
                    <a:pt x="456" y="24"/>
                  </a:lnTo>
                  <a:lnTo>
                    <a:pt x="462" y="54"/>
                  </a:lnTo>
                  <a:lnTo>
                    <a:pt x="504" y="42"/>
                  </a:lnTo>
                  <a:lnTo>
                    <a:pt x="504" y="66"/>
                  </a:lnTo>
                  <a:lnTo>
                    <a:pt x="510" y="66"/>
                  </a:lnTo>
                  <a:lnTo>
                    <a:pt x="516" y="42"/>
                  </a:lnTo>
                  <a:lnTo>
                    <a:pt x="528" y="66"/>
                  </a:lnTo>
                  <a:lnTo>
                    <a:pt x="528" y="72"/>
                  </a:lnTo>
                </a:path>
              </a:pathLst>
            </a:custGeom>
            <a:noFill/>
            <a:ln w="9525">
              <a:solidFill>
                <a:srgbClr val="000000"/>
              </a:solidFill>
              <a:prstDash val="solid"/>
              <a:round/>
              <a:headEnd/>
              <a:tailEnd/>
            </a:ln>
          </p:spPr>
          <p:txBody>
            <a:bodyPr/>
            <a:lstStyle/>
            <a:p>
              <a:endParaRPr lang="en-US"/>
            </a:p>
          </p:txBody>
        </p:sp>
        <p:sp>
          <p:nvSpPr>
            <p:cNvPr id="3160" name="Freeform 213"/>
            <p:cNvSpPr>
              <a:spLocks/>
            </p:cNvSpPr>
            <p:nvPr/>
          </p:nvSpPr>
          <p:spPr bwMode="auto">
            <a:xfrm>
              <a:off x="4149" y="2196"/>
              <a:ext cx="6" cy="6"/>
            </a:xfrm>
            <a:custGeom>
              <a:avLst/>
              <a:gdLst>
                <a:gd name="T0" fmla="*/ 6 w 6"/>
                <a:gd name="T1" fmla="*/ 0 h 6"/>
                <a:gd name="T2" fmla="*/ 0 w 6"/>
                <a:gd name="T3" fmla="*/ 6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3161" name="Freeform 214"/>
            <p:cNvSpPr>
              <a:spLocks/>
            </p:cNvSpPr>
            <p:nvPr/>
          </p:nvSpPr>
          <p:spPr bwMode="auto">
            <a:xfrm>
              <a:off x="2475" y="1344"/>
              <a:ext cx="408" cy="252"/>
            </a:xfrm>
            <a:custGeom>
              <a:avLst/>
              <a:gdLst>
                <a:gd name="T0" fmla="*/ 408 w 408"/>
                <a:gd name="T1" fmla="*/ 252 h 252"/>
                <a:gd name="T2" fmla="*/ 0 w 408"/>
                <a:gd name="T3" fmla="*/ 234 h 252"/>
                <a:gd name="T4" fmla="*/ 6 w 408"/>
                <a:gd name="T5" fmla="*/ 204 h 252"/>
                <a:gd name="T6" fmla="*/ 24 w 408"/>
                <a:gd name="T7" fmla="*/ 0 h 252"/>
                <a:gd name="T8" fmla="*/ 378 w 408"/>
                <a:gd name="T9" fmla="*/ 18 h 252"/>
                <a:gd name="T10" fmla="*/ 408 w 408"/>
                <a:gd name="T11" fmla="*/ 246 h 252"/>
                <a:gd name="T12" fmla="*/ 408 w 408"/>
                <a:gd name="T13" fmla="*/ 252 h 252"/>
                <a:gd name="T14" fmla="*/ 0 60000 65536"/>
                <a:gd name="T15" fmla="*/ 0 60000 65536"/>
                <a:gd name="T16" fmla="*/ 0 60000 65536"/>
                <a:gd name="T17" fmla="*/ 0 60000 65536"/>
                <a:gd name="T18" fmla="*/ 0 60000 65536"/>
                <a:gd name="T19" fmla="*/ 0 60000 65536"/>
                <a:gd name="T20" fmla="*/ 0 60000 65536"/>
                <a:gd name="T21" fmla="*/ 0 w 408"/>
                <a:gd name="T22" fmla="*/ 0 h 252"/>
                <a:gd name="T23" fmla="*/ 408 w 408"/>
                <a:gd name="T24" fmla="*/ 252 h 2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8" h="252">
                  <a:moveTo>
                    <a:pt x="408" y="252"/>
                  </a:moveTo>
                  <a:lnTo>
                    <a:pt x="0" y="234"/>
                  </a:lnTo>
                  <a:lnTo>
                    <a:pt x="6" y="204"/>
                  </a:lnTo>
                  <a:lnTo>
                    <a:pt x="24" y="0"/>
                  </a:lnTo>
                  <a:lnTo>
                    <a:pt x="378" y="18"/>
                  </a:lnTo>
                  <a:lnTo>
                    <a:pt x="408" y="246"/>
                  </a:lnTo>
                  <a:lnTo>
                    <a:pt x="408" y="252"/>
                  </a:lnTo>
                  <a:close/>
                </a:path>
              </a:pathLst>
            </a:custGeom>
            <a:solidFill>
              <a:srgbClr val="E8D898"/>
            </a:solidFill>
            <a:ln w="9525">
              <a:solidFill>
                <a:srgbClr val="E8D898"/>
              </a:solidFill>
              <a:prstDash val="solid"/>
              <a:round/>
              <a:headEnd/>
              <a:tailEnd/>
            </a:ln>
          </p:spPr>
          <p:txBody>
            <a:bodyPr/>
            <a:lstStyle/>
            <a:p>
              <a:endParaRPr lang="en-US"/>
            </a:p>
          </p:txBody>
        </p:sp>
        <p:sp>
          <p:nvSpPr>
            <p:cNvPr id="3162" name="Freeform 215"/>
            <p:cNvSpPr>
              <a:spLocks/>
            </p:cNvSpPr>
            <p:nvPr/>
          </p:nvSpPr>
          <p:spPr bwMode="auto">
            <a:xfrm>
              <a:off x="2475" y="1344"/>
              <a:ext cx="408" cy="258"/>
            </a:xfrm>
            <a:custGeom>
              <a:avLst/>
              <a:gdLst>
                <a:gd name="T0" fmla="*/ 408 w 408"/>
                <a:gd name="T1" fmla="*/ 252 h 258"/>
                <a:gd name="T2" fmla="*/ 0 w 408"/>
                <a:gd name="T3" fmla="*/ 234 h 258"/>
                <a:gd name="T4" fmla="*/ 6 w 408"/>
                <a:gd name="T5" fmla="*/ 204 h 258"/>
                <a:gd name="T6" fmla="*/ 24 w 408"/>
                <a:gd name="T7" fmla="*/ 0 h 258"/>
                <a:gd name="T8" fmla="*/ 378 w 408"/>
                <a:gd name="T9" fmla="*/ 18 h 258"/>
                <a:gd name="T10" fmla="*/ 408 w 408"/>
                <a:gd name="T11" fmla="*/ 246 h 258"/>
                <a:gd name="T12" fmla="*/ 408 w 408"/>
                <a:gd name="T13" fmla="*/ 252 h 258"/>
                <a:gd name="T14" fmla="*/ 408 w 408"/>
                <a:gd name="T15" fmla="*/ 258 h 258"/>
                <a:gd name="T16" fmla="*/ 0 60000 65536"/>
                <a:gd name="T17" fmla="*/ 0 60000 65536"/>
                <a:gd name="T18" fmla="*/ 0 60000 65536"/>
                <a:gd name="T19" fmla="*/ 0 60000 65536"/>
                <a:gd name="T20" fmla="*/ 0 60000 65536"/>
                <a:gd name="T21" fmla="*/ 0 60000 65536"/>
                <a:gd name="T22" fmla="*/ 0 60000 65536"/>
                <a:gd name="T23" fmla="*/ 0 60000 65536"/>
                <a:gd name="T24" fmla="*/ 0 w 408"/>
                <a:gd name="T25" fmla="*/ 0 h 258"/>
                <a:gd name="T26" fmla="*/ 408 w 408"/>
                <a:gd name="T27" fmla="*/ 258 h 25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8" h="258">
                  <a:moveTo>
                    <a:pt x="408" y="252"/>
                  </a:moveTo>
                  <a:lnTo>
                    <a:pt x="0" y="234"/>
                  </a:lnTo>
                  <a:lnTo>
                    <a:pt x="6" y="204"/>
                  </a:lnTo>
                  <a:lnTo>
                    <a:pt x="24" y="0"/>
                  </a:lnTo>
                  <a:lnTo>
                    <a:pt x="378" y="18"/>
                  </a:lnTo>
                  <a:lnTo>
                    <a:pt x="408" y="246"/>
                  </a:lnTo>
                  <a:lnTo>
                    <a:pt x="408" y="252"/>
                  </a:lnTo>
                  <a:lnTo>
                    <a:pt x="408" y="258"/>
                  </a:lnTo>
                </a:path>
              </a:pathLst>
            </a:custGeom>
            <a:noFill/>
            <a:ln w="9525">
              <a:solidFill>
                <a:srgbClr val="000000"/>
              </a:solidFill>
              <a:prstDash val="solid"/>
              <a:round/>
              <a:headEnd/>
              <a:tailEnd/>
            </a:ln>
          </p:spPr>
          <p:txBody>
            <a:bodyPr/>
            <a:lstStyle/>
            <a:p>
              <a:endParaRPr lang="en-US"/>
            </a:p>
          </p:txBody>
        </p:sp>
        <p:sp>
          <p:nvSpPr>
            <p:cNvPr id="3163" name="Freeform 216"/>
            <p:cNvSpPr>
              <a:spLocks/>
            </p:cNvSpPr>
            <p:nvPr/>
          </p:nvSpPr>
          <p:spPr bwMode="auto">
            <a:xfrm>
              <a:off x="3561" y="1830"/>
              <a:ext cx="258" cy="294"/>
            </a:xfrm>
            <a:custGeom>
              <a:avLst/>
              <a:gdLst>
                <a:gd name="T0" fmla="*/ 258 w 258"/>
                <a:gd name="T1" fmla="*/ 102 h 294"/>
                <a:gd name="T2" fmla="*/ 252 w 258"/>
                <a:gd name="T3" fmla="*/ 108 h 294"/>
                <a:gd name="T4" fmla="*/ 258 w 258"/>
                <a:gd name="T5" fmla="*/ 132 h 294"/>
                <a:gd name="T6" fmla="*/ 252 w 258"/>
                <a:gd name="T7" fmla="*/ 186 h 294"/>
                <a:gd name="T8" fmla="*/ 210 w 258"/>
                <a:gd name="T9" fmla="*/ 222 h 294"/>
                <a:gd name="T10" fmla="*/ 204 w 258"/>
                <a:gd name="T11" fmla="*/ 246 h 294"/>
                <a:gd name="T12" fmla="*/ 186 w 258"/>
                <a:gd name="T13" fmla="*/ 246 h 294"/>
                <a:gd name="T14" fmla="*/ 186 w 258"/>
                <a:gd name="T15" fmla="*/ 276 h 294"/>
                <a:gd name="T16" fmla="*/ 168 w 258"/>
                <a:gd name="T17" fmla="*/ 294 h 294"/>
                <a:gd name="T18" fmla="*/ 162 w 258"/>
                <a:gd name="T19" fmla="*/ 294 h 294"/>
                <a:gd name="T20" fmla="*/ 144 w 258"/>
                <a:gd name="T21" fmla="*/ 270 h 294"/>
                <a:gd name="T22" fmla="*/ 96 w 258"/>
                <a:gd name="T23" fmla="*/ 288 h 294"/>
                <a:gd name="T24" fmla="*/ 60 w 258"/>
                <a:gd name="T25" fmla="*/ 276 h 294"/>
                <a:gd name="T26" fmla="*/ 48 w 258"/>
                <a:gd name="T27" fmla="*/ 258 h 294"/>
                <a:gd name="T28" fmla="*/ 24 w 258"/>
                <a:gd name="T29" fmla="*/ 258 h 294"/>
                <a:gd name="T30" fmla="*/ 0 w 258"/>
                <a:gd name="T31" fmla="*/ 54 h 294"/>
                <a:gd name="T32" fmla="*/ 24 w 258"/>
                <a:gd name="T33" fmla="*/ 54 h 294"/>
                <a:gd name="T34" fmla="*/ 78 w 258"/>
                <a:gd name="T35" fmla="*/ 42 h 294"/>
                <a:gd name="T36" fmla="*/ 78 w 258"/>
                <a:gd name="T37" fmla="*/ 48 h 294"/>
                <a:gd name="T38" fmla="*/ 120 w 258"/>
                <a:gd name="T39" fmla="*/ 54 h 294"/>
                <a:gd name="T40" fmla="*/ 108 w 258"/>
                <a:gd name="T41" fmla="*/ 66 h 294"/>
                <a:gd name="T42" fmla="*/ 138 w 258"/>
                <a:gd name="T43" fmla="*/ 66 h 294"/>
                <a:gd name="T44" fmla="*/ 186 w 258"/>
                <a:gd name="T45" fmla="*/ 48 h 294"/>
                <a:gd name="T46" fmla="*/ 198 w 258"/>
                <a:gd name="T47" fmla="*/ 24 h 294"/>
                <a:gd name="T48" fmla="*/ 240 w 258"/>
                <a:gd name="T49" fmla="*/ 0 h 294"/>
                <a:gd name="T50" fmla="*/ 258 w 258"/>
                <a:gd name="T51" fmla="*/ 90 h 294"/>
                <a:gd name="T52" fmla="*/ 258 w 258"/>
                <a:gd name="T53" fmla="*/ 102 h 29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94"/>
                <a:gd name="T83" fmla="*/ 258 w 258"/>
                <a:gd name="T84" fmla="*/ 294 h 29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94">
                  <a:moveTo>
                    <a:pt x="258" y="102"/>
                  </a:moveTo>
                  <a:lnTo>
                    <a:pt x="252" y="108"/>
                  </a:lnTo>
                  <a:lnTo>
                    <a:pt x="258" y="132"/>
                  </a:lnTo>
                  <a:lnTo>
                    <a:pt x="252" y="186"/>
                  </a:lnTo>
                  <a:lnTo>
                    <a:pt x="210" y="222"/>
                  </a:lnTo>
                  <a:lnTo>
                    <a:pt x="204" y="246"/>
                  </a:lnTo>
                  <a:lnTo>
                    <a:pt x="186" y="246"/>
                  </a:lnTo>
                  <a:lnTo>
                    <a:pt x="186" y="276"/>
                  </a:lnTo>
                  <a:lnTo>
                    <a:pt x="168" y="294"/>
                  </a:lnTo>
                  <a:lnTo>
                    <a:pt x="162" y="294"/>
                  </a:lnTo>
                  <a:lnTo>
                    <a:pt x="144" y="270"/>
                  </a:lnTo>
                  <a:lnTo>
                    <a:pt x="96" y="288"/>
                  </a:lnTo>
                  <a:lnTo>
                    <a:pt x="60" y="276"/>
                  </a:lnTo>
                  <a:lnTo>
                    <a:pt x="48" y="258"/>
                  </a:lnTo>
                  <a:lnTo>
                    <a:pt x="24" y="258"/>
                  </a:lnTo>
                  <a:lnTo>
                    <a:pt x="0" y="54"/>
                  </a:lnTo>
                  <a:lnTo>
                    <a:pt x="24" y="54"/>
                  </a:lnTo>
                  <a:lnTo>
                    <a:pt x="78" y="42"/>
                  </a:lnTo>
                  <a:lnTo>
                    <a:pt x="78" y="48"/>
                  </a:lnTo>
                  <a:lnTo>
                    <a:pt x="120" y="54"/>
                  </a:lnTo>
                  <a:lnTo>
                    <a:pt x="108" y="66"/>
                  </a:lnTo>
                  <a:lnTo>
                    <a:pt x="138" y="66"/>
                  </a:lnTo>
                  <a:lnTo>
                    <a:pt x="186" y="48"/>
                  </a:lnTo>
                  <a:lnTo>
                    <a:pt x="198" y="24"/>
                  </a:lnTo>
                  <a:lnTo>
                    <a:pt x="240" y="0"/>
                  </a:lnTo>
                  <a:lnTo>
                    <a:pt x="258" y="90"/>
                  </a:lnTo>
                  <a:lnTo>
                    <a:pt x="258" y="102"/>
                  </a:lnTo>
                  <a:close/>
                </a:path>
              </a:pathLst>
            </a:custGeom>
            <a:solidFill>
              <a:srgbClr val="E8D898"/>
            </a:solidFill>
            <a:ln w="9525">
              <a:solidFill>
                <a:srgbClr val="E8D898"/>
              </a:solidFill>
              <a:prstDash val="solid"/>
              <a:round/>
              <a:headEnd/>
              <a:tailEnd/>
            </a:ln>
          </p:spPr>
          <p:txBody>
            <a:bodyPr/>
            <a:lstStyle/>
            <a:p>
              <a:endParaRPr lang="en-US"/>
            </a:p>
          </p:txBody>
        </p:sp>
        <p:sp>
          <p:nvSpPr>
            <p:cNvPr id="3164" name="Freeform 217"/>
            <p:cNvSpPr>
              <a:spLocks/>
            </p:cNvSpPr>
            <p:nvPr/>
          </p:nvSpPr>
          <p:spPr bwMode="auto">
            <a:xfrm>
              <a:off x="3561" y="1830"/>
              <a:ext cx="258" cy="294"/>
            </a:xfrm>
            <a:custGeom>
              <a:avLst/>
              <a:gdLst>
                <a:gd name="T0" fmla="*/ 258 w 258"/>
                <a:gd name="T1" fmla="*/ 102 h 294"/>
                <a:gd name="T2" fmla="*/ 252 w 258"/>
                <a:gd name="T3" fmla="*/ 108 h 294"/>
                <a:gd name="T4" fmla="*/ 258 w 258"/>
                <a:gd name="T5" fmla="*/ 132 h 294"/>
                <a:gd name="T6" fmla="*/ 252 w 258"/>
                <a:gd name="T7" fmla="*/ 186 h 294"/>
                <a:gd name="T8" fmla="*/ 210 w 258"/>
                <a:gd name="T9" fmla="*/ 222 h 294"/>
                <a:gd name="T10" fmla="*/ 204 w 258"/>
                <a:gd name="T11" fmla="*/ 246 h 294"/>
                <a:gd name="T12" fmla="*/ 186 w 258"/>
                <a:gd name="T13" fmla="*/ 246 h 294"/>
                <a:gd name="T14" fmla="*/ 186 w 258"/>
                <a:gd name="T15" fmla="*/ 276 h 294"/>
                <a:gd name="T16" fmla="*/ 168 w 258"/>
                <a:gd name="T17" fmla="*/ 294 h 294"/>
                <a:gd name="T18" fmla="*/ 162 w 258"/>
                <a:gd name="T19" fmla="*/ 294 h 294"/>
                <a:gd name="T20" fmla="*/ 144 w 258"/>
                <a:gd name="T21" fmla="*/ 270 h 294"/>
                <a:gd name="T22" fmla="*/ 96 w 258"/>
                <a:gd name="T23" fmla="*/ 288 h 294"/>
                <a:gd name="T24" fmla="*/ 60 w 258"/>
                <a:gd name="T25" fmla="*/ 276 h 294"/>
                <a:gd name="T26" fmla="*/ 48 w 258"/>
                <a:gd name="T27" fmla="*/ 258 h 294"/>
                <a:gd name="T28" fmla="*/ 24 w 258"/>
                <a:gd name="T29" fmla="*/ 258 h 294"/>
                <a:gd name="T30" fmla="*/ 0 w 258"/>
                <a:gd name="T31" fmla="*/ 54 h 294"/>
                <a:gd name="T32" fmla="*/ 24 w 258"/>
                <a:gd name="T33" fmla="*/ 54 h 294"/>
                <a:gd name="T34" fmla="*/ 78 w 258"/>
                <a:gd name="T35" fmla="*/ 42 h 294"/>
                <a:gd name="T36" fmla="*/ 78 w 258"/>
                <a:gd name="T37" fmla="*/ 48 h 294"/>
                <a:gd name="T38" fmla="*/ 120 w 258"/>
                <a:gd name="T39" fmla="*/ 54 h 294"/>
                <a:gd name="T40" fmla="*/ 108 w 258"/>
                <a:gd name="T41" fmla="*/ 66 h 294"/>
                <a:gd name="T42" fmla="*/ 138 w 258"/>
                <a:gd name="T43" fmla="*/ 66 h 294"/>
                <a:gd name="T44" fmla="*/ 186 w 258"/>
                <a:gd name="T45" fmla="*/ 48 h 294"/>
                <a:gd name="T46" fmla="*/ 198 w 258"/>
                <a:gd name="T47" fmla="*/ 24 h 294"/>
                <a:gd name="T48" fmla="*/ 240 w 258"/>
                <a:gd name="T49" fmla="*/ 0 h 294"/>
                <a:gd name="T50" fmla="*/ 258 w 258"/>
                <a:gd name="T51" fmla="*/ 90 h 294"/>
                <a:gd name="T52" fmla="*/ 258 w 258"/>
                <a:gd name="T53" fmla="*/ 102 h 294"/>
                <a:gd name="T54" fmla="*/ 258 w 258"/>
                <a:gd name="T55" fmla="*/ 108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58"/>
                <a:gd name="T85" fmla="*/ 0 h 294"/>
                <a:gd name="T86" fmla="*/ 258 w 258"/>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58" h="294">
                  <a:moveTo>
                    <a:pt x="258" y="102"/>
                  </a:moveTo>
                  <a:lnTo>
                    <a:pt x="252" y="108"/>
                  </a:lnTo>
                  <a:lnTo>
                    <a:pt x="258" y="132"/>
                  </a:lnTo>
                  <a:lnTo>
                    <a:pt x="252" y="186"/>
                  </a:lnTo>
                  <a:lnTo>
                    <a:pt x="210" y="222"/>
                  </a:lnTo>
                  <a:lnTo>
                    <a:pt x="204" y="246"/>
                  </a:lnTo>
                  <a:lnTo>
                    <a:pt x="186" y="246"/>
                  </a:lnTo>
                  <a:lnTo>
                    <a:pt x="186" y="276"/>
                  </a:lnTo>
                  <a:lnTo>
                    <a:pt x="168" y="294"/>
                  </a:lnTo>
                  <a:lnTo>
                    <a:pt x="162" y="294"/>
                  </a:lnTo>
                  <a:lnTo>
                    <a:pt x="144" y="270"/>
                  </a:lnTo>
                  <a:lnTo>
                    <a:pt x="96" y="288"/>
                  </a:lnTo>
                  <a:lnTo>
                    <a:pt x="60" y="276"/>
                  </a:lnTo>
                  <a:lnTo>
                    <a:pt x="48" y="258"/>
                  </a:lnTo>
                  <a:lnTo>
                    <a:pt x="24" y="258"/>
                  </a:lnTo>
                  <a:lnTo>
                    <a:pt x="0" y="54"/>
                  </a:lnTo>
                  <a:lnTo>
                    <a:pt x="24" y="54"/>
                  </a:lnTo>
                  <a:lnTo>
                    <a:pt x="78" y="42"/>
                  </a:lnTo>
                  <a:lnTo>
                    <a:pt x="78" y="48"/>
                  </a:lnTo>
                  <a:lnTo>
                    <a:pt x="120" y="54"/>
                  </a:lnTo>
                  <a:lnTo>
                    <a:pt x="108" y="66"/>
                  </a:lnTo>
                  <a:lnTo>
                    <a:pt x="138" y="66"/>
                  </a:lnTo>
                  <a:lnTo>
                    <a:pt x="186" y="48"/>
                  </a:lnTo>
                  <a:lnTo>
                    <a:pt x="198" y="24"/>
                  </a:lnTo>
                  <a:lnTo>
                    <a:pt x="240" y="0"/>
                  </a:lnTo>
                  <a:lnTo>
                    <a:pt x="258" y="90"/>
                  </a:lnTo>
                  <a:lnTo>
                    <a:pt x="258" y="102"/>
                  </a:lnTo>
                  <a:lnTo>
                    <a:pt x="258" y="108"/>
                  </a:lnTo>
                </a:path>
              </a:pathLst>
            </a:custGeom>
            <a:noFill/>
            <a:ln w="9525">
              <a:solidFill>
                <a:srgbClr val="000000"/>
              </a:solidFill>
              <a:prstDash val="solid"/>
              <a:round/>
              <a:headEnd/>
              <a:tailEnd/>
            </a:ln>
          </p:spPr>
          <p:txBody>
            <a:bodyPr/>
            <a:lstStyle/>
            <a:p>
              <a:endParaRPr lang="en-US"/>
            </a:p>
          </p:txBody>
        </p:sp>
        <p:sp>
          <p:nvSpPr>
            <p:cNvPr id="3165" name="Freeform 218"/>
            <p:cNvSpPr>
              <a:spLocks/>
            </p:cNvSpPr>
            <p:nvPr/>
          </p:nvSpPr>
          <p:spPr bwMode="auto">
            <a:xfrm>
              <a:off x="2475" y="2274"/>
              <a:ext cx="534" cy="282"/>
            </a:xfrm>
            <a:custGeom>
              <a:avLst/>
              <a:gdLst>
                <a:gd name="T0" fmla="*/ 522 w 534"/>
                <a:gd name="T1" fmla="*/ 54 h 282"/>
                <a:gd name="T2" fmla="*/ 534 w 534"/>
                <a:gd name="T3" fmla="*/ 144 h 282"/>
                <a:gd name="T4" fmla="*/ 534 w 534"/>
                <a:gd name="T5" fmla="*/ 282 h 282"/>
                <a:gd name="T6" fmla="*/ 486 w 534"/>
                <a:gd name="T7" fmla="*/ 252 h 282"/>
                <a:gd name="T8" fmla="*/ 414 w 534"/>
                <a:gd name="T9" fmla="*/ 276 h 282"/>
                <a:gd name="T10" fmla="*/ 396 w 534"/>
                <a:gd name="T11" fmla="*/ 258 h 282"/>
                <a:gd name="T12" fmla="*/ 384 w 534"/>
                <a:gd name="T13" fmla="*/ 264 h 282"/>
                <a:gd name="T14" fmla="*/ 378 w 534"/>
                <a:gd name="T15" fmla="*/ 258 h 282"/>
                <a:gd name="T16" fmla="*/ 366 w 534"/>
                <a:gd name="T17" fmla="*/ 276 h 282"/>
                <a:gd name="T18" fmla="*/ 360 w 534"/>
                <a:gd name="T19" fmla="*/ 258 h 282"/>
                <a:gd name="T20" fmla="*/ 348 w 534"/>
                <a:gd name="T21" fmla="*/ 270 h 282"/>
                <a:gd name="T22" fmla="*/ 330 w 534"/>
                <a:gd name="T23" fmla="*/ 252 h 282"/>
                <a:gd name="T24" fmla="*/ 318 w 534"/>
                <a:gd name="T25" fmla="*/ 264 h 282"/>
                <a:gd name="T26" fmla="*/ 300 w 534"/>
                <a:gd name="T27" fmla="*/ 240 h 282"/>
                <a:gd name="T28" fmla="*/ 276 w 534"/>
                <a:gd name="T29" fmla="*/ 246 h 282"/>
                <a:gd name="T30" fmla="*/ 234 w 534"/>
                <a:gd name="T31" fmla="*/ 234 h 282"/>
                <a:gd name="T32" fmla="*/ 222 w 534"/>
                <a:gd name="T33" fmla="*/ 216 h 282"/>
                <a:gd name="T34" fmla="*/ 204 w 534"/>
                <a:gd name="T35" fmla="*/ 216 h 282"/>
                <a:gd name="T36" fmla="*/ 180 w 534"/>
                <a:gd name="T37" fmla="*/ 204 h 282"/>
                <a:gd name="T38" fmla="*/ 192 w 534"/>
                <a:gd name="T39" fmla="*/ 54 h 282"/>
                <a:gd name="T40" fmla="*/ 0 w 534"/>
                <a:gd name="T41" fmla="*/ 42 h 282"/>
                <a:gd name="T42" fmla="*/ 6 w 534"/>
                <a:gd name="T43" fmla="*/ 0 h 282"/>
                <a:gd name="T44" fmla="*/ 66 w 534"/>
                <a:gd name="T45" fmla="*/ 6 h 282"/>
                <a:gd name="T46" fmla="*/ 522 w 534"/>
                <a:gd name="T47" fmla="*/ 18 h 282"/>
                <a:gd name="T48" fmla="*/ 522 w 534"/>
                <a:gd name="T49" fmla="*/ 42 h 282"/>
                <a:gd name="T50" fmla="*/ 522 w 534"/>
                <a:gd name="T51" fmla="*/ 54 h 28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34"/>
                <a:gd name="T79" fmla="*/ 0 h 282"/>
                <a:gd name="T80" fmla="*/ 534 w 534"/>
                <a:gd name="T81" fmla="*/ 282 h 28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34" h="282">
                  <a:moveTo>
                    <a:pt x="522" y="54"/>
                  </a:moveTo>
                  <a:lnTo>
                    <a:pt x="534" y="144"/>
                  </a:lnTo>
                  <a:lnTo>
                    <a:pt x="534" y="282"/>
                  </a:lnTo>
                  <a:lnTo>
                    <a:pt x="486" y="252"/>
                  </a:lnTo>
                  <a:lnTo>
                    <a:pt x="414" y="276"/>
                  </a:lnTo>
                  <a:lnTo>
                    <a:pt x="396" y="258"/>
                  </a:lnTo>
                  <a:lnTo>
                    <a:pt x="384" y="264"/>
                  </a:lnTo>
                  <a:lnTo>
                    <a:pt x="378" y="258"/>
                  </a:lnTo>
                  <a:lnTo>
                    <a:pt x="366" y="276"/>
                  </a:lnTo>
                  <a:lnTo>
                    <a:pt x="360" y="258"/>
                  </a:lnTo>
                  <a:lnTo>
                    <a:pt x="348" y="270"/>
                  </a:lnTo>
                  <a:lnTo>
                    <a:pt x="330" y="252"/>
                  </a:lnTo>
                  <a:lnTo>
                    <a:pt x="318" y="264"/>
                  </a:lnTo>
                  <a:lnTo>
                    <a:pt x="300" y="240"/>
                  </a:lnTo>
                  <a:lnTo>
                    <a:pt x="276" y="246"/>
                  </a:lnTo>
                  <a:lnTo>
                    <a:pt x="234" y="234"/>
                  </a:lnTo>
                  <a:lnTo>
                    <a:pt x="222" y="216"/>
                  </a:lnTo>
                  <a:lnTo>
                    <a:pt x="204" y="216"/>
                  </a:lnTo>
                  <a:lnTo>
                    <a:pt x="180" y="204"/>
                  </a:lnTo>
                  <a:lnTo>
                    <a:pt x="192" y="54"/>
                  </a:lnTo>
                  <a:lnTo>
                    <a:pt x="0" y="42"/>
                  </a:lnTo>
                  <a:lnTo>
                    <a:pt x="6" y="0"/>
                  </a:lnTo>
                  <a:lnTo>
                    <a:pt x="66" y="6"/>
                  </a:lnTo>
                  <a:lnTo>
                    <a:pt x="522" y="18"/>
                  </a:lnTo>
                  <a:lnTo>
                    <a:pt x="522" y="42"/>
                  </a:lnTo>
                  <a:lnTo>
                    <a:pt x="522" y="54"/>
                  </a:lnTo>
                  <a:close/>
                </a:path>
              </a:pathLst>
            </a:custGeom>
            <a:solidFill>
              <a:srgbClr val="E8D898"/>
            </a:solidFill>
            <a:ln w="9525">
              <a:solidFill>
                <a:srgbClr val="E8D898"/>
              </a:solidFill>
              <a:prstDash val="solid"/>
              <a:round/>
              <a:headEnd/>
              <a:tailEnd/>
            </a:ln>
          </p:spPr>
          <p:txBody>
            <a:bodyPr/>
            <a:lstStyle/>
            <a:p>
              <a:endParaRPr lang="en-US"/>
            </a:p>
          </p:txBody>
        </p:sp>
        <p:sp>
          <p:nvSpPr>
            <p:cNvPr id="3166" name="Freeform 219"/>
            <p:cNvSpPr>
              <a:spLocks/>
            </p:cNvSpPr>
            <p:nvPr/>
          </p:nvSpPr>
          <p:spPr bwMode="auto">
            <a:xfrm>
              <a:off x="2475" y="2274"/>
              <a:ext cx="534" cy="282"/>
            </a:xfrm>
            <a:custGeom>
              <a:avLst/>
              <a:gdLst>
                <a:gd name="T0" fmla="*/ 522 w 534"/>
                <a:gd name="T1" fmla="*/ 54 h 282"/>
                <a:gd name="T2" fmla="*/ 534 w 534"/>
                <a:gd name="T3" fmla="*/ 144 h 282"/>
                <a:gd name="T4" fmla="*/ 534 w 534"/>
                <a:gd name="T5" fmla="*/ 282 h 282"/>
                <a:gd name="T6" fmla="*/ 486 w 534"/>
                <a:gd name="T7" fmla="*/ 252 h 282"/>
                <a:gd name="T8" fmla="*/ 414 w 534"/>
                <a:gd name="T9" fmla="*/ 276 h 282"/>
                <a:gd name="T10" fmla="*/ 396 w 534"/>
                <a:gd name="T11" fmla="*/ 258 h 282"/>
                <a:gd name="T12" fmla="*/ 384 w 534"/>
                <a:gd name="T13" fmla="*/ 264 h 282"/>
                <a:gd name="T14" fmla="*/ 378 w 534"/>
                <a:gd name="T15" fmla="*/ 258 h 282"/>
                <a:gd name="T16" fmla="*/ 366 w 534"/>
                <a:gd name="T17" fmla="*/ 276 h 282"/>
                <a:gd name="T18" fmla="*/ 360 w 534"/>
                <a:gd name="T19" fmla="*/ 258 h 282"/>
                <a:gd name="T20" fmla="*/ 348 w 534"/>
                <a:gd name="T21" fmla="*/ 270 h 282"/>
                <a:gd name="T22" fmla="*/ 330 w 534"/>
                <a:gd name="T23" fmla="*/ 252 h 282"/>
                <a:gd name="T24" fmla="*/ 318 w 534"/>
                <a:gd name="T25" fmla="*/ 264 h 282"/>
                <a:gd name="T26" fmla="*/ 300 w 534"/>
                <a:gd name="T27" fmla="*/ 240 h 282"/>
                <a:gd name="T28" fmla="*/ 276 w 534"/>
                <a:gd name="T29" fmla="*/ 246 h 282"/>
                <a:gd name="T30" fmla="*/ 234 w 534"/>
                <a:gd name="T31" fmla="*/ 234 h 282"/>
                <a:gd name="T32" fmla="*/ 222 w 534"/>
                <a:gd name="T33" fmla="*/ 216 h 282"/>
                <a:gd name="T34" fmla="*/ 204 w 534"/>
                <a:gd name="T35" fmla="*/ 216 h 282"/>
                <a:gd name="T36" fmla="*/ 180 w 534"/>
                <a:gd name="T37" fmla="*/ 204 h 282"/>
                <a:gd name="T38" fmla="*/ 192 w 534"/>
                <a:gd name="T39" fmla="*/ 54 h 282"/>
                <a:gd name="T40" fmla="*/ 0 w 534"/>
                <a:gd name="T41" fmla="*/ 42 h 282"/>
                <a:gd name="T42" fmla="*/ 6 w 534"/>
                <a:gd name="T43" fmla="*/ 0 h 282"/>
                <a:gd name="T44" fmla="*/ 66 w 534"/>
                <a:gd name="T45" fmla="*/ 6 h 282"/>
                <a:gd name="T46" fmla="*/ 522 w 534"/>
                <a:gd name="T47" fmla="*/ 18 h 282"/>
                <a:gd name="T48" fmla="*/ 522 w 534"/>
                <a:gd name="T49" fmla="*/ 42 h 282"/>
                <a:gd name="T50" fmla="*/ 522 w 534"/>
                <a:gd name="T51" fmla="*/ 54 h 282"/>
                <a:gd name="T52" fmla="*/ 522 w 534"/>
                <a:gd name="T53" fmla="*/ 60 h 28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34"/>
                <a:gd name="T82" fmla="*/ 0 h 282"/>
                <a:gd name="T83" fmla="*/ 534 w 534"/>
                <a:gd name="T84" fmla="*/ 282 h 28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34" h="282">
                  <a:moveTo>
                    <a:pt x="522" y="54"/>
                  </a:moveTo>
                  <a:lnTo>
                    <a:pt x="534" y="144"/>
                  </a:lnTo>
                  <a:lnTo>
                    <a:pt x="534" y="282"/>
                  </a:lnTo>
                  <a:lnTo>
                    <a:pt x="486" y="252"/>
                  </a:lnTo>
                  <a:lnTo>
                    <a:pt x="414" y="276"/>
                  </a:lnTo>
                  <a:lnTo>
                    <a:pt x="396" y="258"/>
                  </a:lnTo>
                  <a:lnTo>
                    <a:pt x="384" y="264"/>
                  </a:lnTo>
                  <a:lnTo>
                    <a:pt x="378" y="258"/>
                  </a:lnTo>
                  <a:lnTo>
                    <a:pt x="366" y="276"/>
                  </a:lnTo>
                  <a:lnTo>
                    <a:pt x="360" y="258"/>
                  </a:lnTo>
                  <a:lnTo>
                    <a:pt x="348" y="270"/>
                  </a:lnTo>
                  <a:lnTo>
                    <a:pt x="330" y="252"/>
                  </a:lnTo>
                  <a:lnTo>
                    <a:pt x="318" y="264"/>
                  </a:lnTo>
                  <a:lnTo>
                    <a:pt x="300" y="240"/>
                  </a:lnTo>
                  <a:lnTo>
                    <a:pt x="276" y="246"/>
                  </a:lnTo>
                  <a:lnTo>
                    <a:pt x="234" y="234"/>
                  </a:lnTo>
                  <a:lnTo>
                    <a:pt x="222" y="216"/>
                  </a:lnTo>
                  <a:lnTo>
                    <a:pt x="204" y="216"/>
                  </a:lnTo>
                  <a:lnTo>
                    <a:pt x="180" y="204"/>
                  </a:lnTo>
                  <a:lnTo>
                    <a:pt x="192" y="54"/>
                  </a:lnTo>
                  <a:lnTo>
                    <a:pt x="0" y="42"/>
                  </a:lnTo>
                  <a:lnTo>
                    <a:pt x="6" y="0"/>
                  </a:lnTo>
                  <a:lnTo>
                    <a:pt x="66" y="6"/>
                  </a:lnTo>
                  <a:lnTo>
                    <a:pt x="522" y="18"/>
                  </a:lnTo>
                  <a:lnTo>
                    <a:pt x="522" y="42"/>
                  </a:lnTo>
                  <a:lnTo>
                    <a:pt x="522" y="54"/>
                  </a:lnTo>
                  <a:lnTo>
                    <a:pt x="522" y="60"/>
                  </a:lnTo>
                </a:path>
              </a:pathLst>
            </a:custGeom>
            <a:noFill/>
            <a:ln w="9525">
              <a:solidFill>
                <a:srgbClr val="000000"/>
              </a:solidFill>
              <a:prstDash val="solid"/>
              <a:round/>
              <a:headEnd/>
              <a:tailEnd/>
            </a:ln>
          </p:spPr>
          <p:txBody>
            <a:bodyPr/>
            <a:lstStyle/>
            <a:p>
              <a:endParaRPr lang="en-US"/>
            </a:p>
          </p:txBody>
        </p:sp>
        <p:sp>
          <p:nvSpPr>
            <p:cNvPr id="3167" name="Freeform 220"/>
            <p:cNvSpPr>
              <a:spLocks/>
            </p:cNvSpPr>
            <p:nvPr/>
          </p:nvSpPr>
          <p:spPr bwMode="auto">
            <a:xfrm>
              <a:off x="1311" y="1350"/>
              <a:ext cx="492" cy="414"/>
            </a:xfrm>
            <a:custGeom>
              <a:avLst/>
              <a:gdLst>
                <a:gd name="T0" fmla="*/ 234 w 492"/>
                <a:gd name="T1" fmla="*/ 372 h 414"/>
                <a:gd name="T2" fmla="*/ 0 w 492"/>
                <a:gd name="T3" fmla="*/ 312 h 414"/>
                <a:gd name="T4" fmla="*/ 0 w 492"/>
                <a:gd name="T5" fmla="*/ 240 h 414"/>
                <a:gd name="T6" fmla="*/ 42 w 492"/>
                <a:gd name="T7" fmla="*/ 186 h 414"/>
                <a:gd name="T8" fmla="*/ 96 w 492"/>
                <a:gd name="T9" fmla="*/ 54 h 414"/>
                <a:gd name="T10" fmla="*/ 108 w 492"/>
                <a:gd name="T11" fmla="*/ 0 h 414"/>
                <a:gd name="T12" fmla="*/ 138 w 492"/>
                <a:gd name="T13" fmla="*/ 6 h 414"/>
                <a:gd name="T14" fmla="*/ 132 w 492"/>
                <a:gd name="T15" fmla="*/ 12 h 414"/>
                <a:gd name="T16" fmla="*/ 162 w 492"/>
                <a:gd name="T17" fmla="*/ 30 h 414"/>
                <a:gd name="T18" fmla="*/ 156 w 492"/>
                <a:gd name="T19" fmla="*/ 66 h 414"/>
                <a:gd name="T20" fmla="*/ 180 w 492"/>
                <a:gd name="T21" fmla="*/ 78 h 414"/>
                <a:gd name="T22" fmla="*/ 210 w 492"/>
                <a:gd name="T23" fmla="*/ 72 h 414"/>
                <a:gd name="T24" fmla="*/ 240 w 492"/>
                <a:gd name="T25" fmla="*/ 90 h 414"/>
                <a:gd name="T26" fmla="*/ 366 w 492"/>
                <a:gd name="T27" fmla="*/ 90 h 414"/>
                <a:gd name="T28" fmla="*/ 474 w 492"/>
                <a:gd name="T29" fmla="*/ 114 h 414"/>
                <a:gd name="T30" fmla="*/ 492 w 492"/>
                <a:gd name="T31" fmla="*/ 150 h 414"/>
                <a:gd name="T32" fmla="*/ 432 w 492"/>
                <a:gd name="T33" fmla="*/ 234 h 414"/>
                <a:gd name="T34" fmla="*/ 444 w 492"/>
                <a:gd name="T35" fmla="*/ 252 h 414"/>
                <a:gd name="T36" fmla="*/ 402 w 492"/>
                <a:gd name="T37" fmla="*/ 414 h 414"/>
                <a:gd name="T38" fmla="*/ 270 w 492"/>
                <a:gd name="T39" fmla="*/ 384 h 414"/>
                <a:gd name="T40" fmla="*/ 234 w 492"/>
                <a:gd name="T41" fmla="*/ 372 h 4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92"/>
                <a:gd name="T64" fmla="*/ 0 h 414"/>
                <a:gd name="T65" fmla="*/ 492 w 492"/>
                <a:gd name="T66" fmla="*/ 414 h 4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92" h="414">
                  <a:moveTo>
                    <a:pt x="234" y="372"/>
                  </a:moveTo>
                  <a:lnTo>
                    <a:pt x="0" y="312"/>
                  </a:lnTo>
                  <a:lnTo>
                    <a:pt x="0" y="240"/>
                  </a:lnTo>
                  <a:lnTo>
                    <a:pt x="42" y="186"/>
                  </a:lnTo>
                  <a:lnTo>
                    <a:pt x="96" y="54"/>
                  </a:lnTo>
                  <a:lnTo>
                    <a:pt x="108" y="0"/>
                  </a:lnTo>
                  <a:lnTo>
                    <a:pt x="138" y="6"/>
                  </a:lnTo>
                  <a:lnTo>
                    <a:pt x="132" y="12"/>
                  </a:lnTo>
                  <a:lnTo>
                    <a:pt x="162" y="30"/>
                  </a:lnTo>
                  <a:lnTo>
                    <a:pt x="156" y="66"/>
                  </a:lnTo>
                  <a:lnTo>
                    <a:pt x="180" y="78"/>
                  </a:lnTo>
                  <a:lnTo>
                    <a:pt x="210" y="72"/>
                  </a:lnTo>
                  <a:lnTo>
                    <a:pt x="240" y="90"/>
                  </a:lnTo>
                  <a:lnTo>
                    <a:pt x="366" y="90"/>
                  </a:lnTo>
                  <a:lnTo>
                    <a:pt x="474" y="114"/>
                  </a:lnTo>
                  <a:lnTo>
                    <a:pt x="492" y="150"/>
                  </a:lnTo>
                  <a:lnTo>
                    <a:pt x="432" y="234"/>
                  </a:lnTo>
                  <a:lnTo>
                    <a:pt x="444" y="252"/>
                  </a:lnTo>
                  <a:lnTo>
                    <a:pt x="402" y="414"/>
                  </a:lnTo>
                  <a:lnTo>
                    <a:pt x="270" y="384"/>
                  </a:lnTo>
                  <a:lnTo>
                    <a:pt x="234" y="372"/>
                  </a:lnTo>
                  <a:close/>
                </a:path>
              </a:pathLst>
            </a:custGeom>
            <a:solidFill>
              <a:srgbClr val="E8D898"/>
            </a:solidFill>
            <a:ln w="9525">
              <a:solidFill>
                <a:srgbClr val="E8D898"/>
              </a:solidFill>
              <a:prstDash val="solid"/>
              <a:round/>
              <a:headEnd/>
              <a:tailEnd/>
            </a:ln>
          </p:spPr>
          <p:txBody>
            <a:bodyPr/>
            <a:lstStyle/>
            <a:p>
              <a:endParaRPr lang="en-US"/>
            </a:p>
          </p:txBody>
        </p:sp>
        <p:sp>
          <p:nvSpPr>
            <p:cNvPr id="3168" name="Freeform 221"/>
            <p:cNvSpPr>
              <a:spLocks/>
            </p:cNvSpPr>
            <p:nvPr/>
          </p:nvSpPr>
          <p:spPr bwMode="auto">
            <a:xfrm>
              <a:off x="1311" y="1350"/>
              <a:ext cx="492" cy="414"/>
            </a:xfrm>
            <a:custGeom>
              <a:avLst/>
              <a:gdLst>
                <a:gd name="T0" fmla="*/ 234 w 492"/>
                <a:gd name="T1" fmla="*/ 372 h 414"/>
                <a:gd name="T2" fmla="*/ 0 w 492"/>
                <a:gd name="T3" fmla="*/ 312 h 414"/>
                <a:gd name="T4" fmla="*/ 0 w 492"/>
                <a:gd name="T5" fmla="*/ 240 h 414"/>
                <a:gd name="T6" fmla="*/ 42 w 492"/>
                <a:gd name="T7" fmla="*/ 186 h 414"/>
                <a:gd name="T8" fmla="*/ 96 w 492"/>
                <a:gd name="T9" fmla="*/ 54 h 414"/>
                <a:gd name="T10" fmla="*/ 108 w 492"/>
                <a:gd name="T11" fmla="*/ 0 h 414"/>
                <a:gd name="T12" fmla="*/ 138 w 492"/>
                <a:gd name="T13" fmla="*/ 6 h 414"/>
                <a:gd name="T14" fmla="*/ 132 w 492"/>
                <a:gd name="T15" fmla="*/ 12 h 414"/>
                <a:gd name="T16" fmla="*/ 162 w 492"/>
                <a:gd name="T17" fmla="*/ 30 h 414"/>
                <a:gd name="T18" fmla="*/ 156 w 492"/>
                <a:gd name="T19" fmla="*/ 66 h 414"/>
                <a:gd name="T20" fmla="*/ 180 w 492"/>
                <a:gd name="T21" fmla="*/ 78 h 414"/>
                <a:gd name="T22" fmla="*/ 210 w 492"/>
                <a:gd name="T23" fmla="*/ 72 h 414"/>
                <a:gd name="T24" fmla="*/ 240 w 492"/>
                <a:gd name="T25" fmla="*/ 90 h 414"/>
                <a:gd name="T26" fmla="*/ 366 w 492"/>
                <a:gd name="T27" fmla="*/ 90 h 414"/>
                <a:gd name="T28" fmla="*/ 474 w 492"/>
                <a:gd name="T29" fmla="*/ 114 h 414"/>
                <a:gd name="T30" fmla="*/ 492 w 492"/>
                <a:gd name="T31" fmla="*/ 150 h 414"/>
                <a:gd name="T32" fmla="*/ 432 w 492"/>
                <a:gd name="T33" fmla="*/ 234 h 414"/>
                <a:gd name="T34" fmla="*/ 444 w 492"/>
                <a:gd name="T35" fmla="*/ 252 h 414"/>
                <a:gd name="T36" fmla="*/ 402 w 492"/>
                <a:gd name="T37" fmla="*/ 414 h 414"/>
                <a:gd name="T38" fmla="*/ 270 w 492"/>
                <a:gd name="T39" fmla="*/ 384 h 414"/>
                <a:gd name="T40" fmla="*/ 234 w 492"/>
                <a:gd name="T41" fmla="*/ 372 h 414"/>
                <a:gd name="T42" fmla="*/ 234 w 492"/>
                <a:gd name="T43" fmla="*/ 378 h 4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2"/>
                <a:gd name="T67" fmla="*/ 0 h 414"/>
                <a:gd name="T68" fmla="*/ 492 w 492"/>
                <a:gd name="T69" fmla="*/ 414 h 4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2" h="414">
                  <a:moveTo>
                    <a:pt x="234" y="372"/>
                  </a:moveTo>
                  <a:lnTo>
                    <a:pt x="0" y="312"/>
                  </a:lnTo>
                  <a:lnTo>
                    <a:pt x="0" y="240"/>
                  </a:lnTo>
                  <a:lnTo>
                    <a:pt x="42" y="186"/>
                  </a:lnTo>
                  <a:lnTo>
                    <a:pt x="96" y="54"/>
                  </a:lnTo>
                  <a:lnTo>
                    <a:pt x="108" y="0"/>
                  </a:lnTo>
                  <a:lnTo>
                    <a:pt x="138" y="6"/>
                  </a:lnTo>
                  <a:lnTo>
                    <a:pt x="132" y="12"/>
                  </a:lnTo>
                  <a:lnTo>
                    <a:pt x="162" y="30"/>
                  </a:lnTo>
                  <a:lnTo>
                    <a:pt x="156" y="66"/>
                  </a:lnTo>
                  <a:lnTo>
                    <a:pt x="180" y="78"/>
                  </a:lnTo>
                  <a:lnTo>
                    <a:pt x="210" y="72"/>
                  </a:lnTo>
                  <a:lnTo>
                    <a:pt x="240" y="90"/>
                  </a:lnTo>
                  <a:lnTo>
                    <a:pt x="366" y="90"/>
                  </a:lnTo>
                  <a:lnTo>
                    <a:pt x="474" y="114"/>
                  </a:lnTo>
                  <a:lnTo>
                    <a:pt x="492" y="150"/>
                  </a:lnTo>
                  <a:lnTo>
                    <a:pt x="432" y="234"/>
                  </a:lnTo>
                  <a:lnTo>
                    <a:pt x="444" y="252"/>
                  </a:lnTo>
                  <a:lnTo>
                    <a:pt x="402" y="414"/>
                  </a:lnTo>
                  <a:lnTo>
                    <a:pt x="270" y="384"/>
                  </a:lnTo>
                  <a:lnTo>
                    <a:pt x="234" y="372"/>
                  </a:lnTo>
                  <a:lnTo>
                    <a:pt x="234" y="378"/>
                  </a:lnTo>
                </a:path>
              </a:pathLst>
            </a:custGeom>
            <a:noFill/>
            <a:ln w="9525">
              <a:solidFill>
                <a:srgbClr val="000000"/>
              </a:solidFill>
              <a:prstDash val="solid"/>
              <a:round/>
              <a:headEnd/>
              <a:tailEnd/>
            </a:ln>
          </p:spPr>
          <p:txBody>
            <a:bodyPr/>
            <a:lstStyle/>
            <a:p>
              <a:endParaRPr lang="en-US"/>
            </a:p>
          </p:txBody>
        </p:sp>
        <p:sp>
          <p:nvSpPr>
            <p:cNvPr id="3169" name="Freeform 222"/>
            <p:cNvSpPr>
              <a:spLocks/>
            </p:cNvSpPr>
            <p:nvPr/>
          </p:nvSpPr>
          <p:spPr bwMode="auto">
            <a:xfrm>
              <a:off x="3801" y="1776"/>
              <a:ext cx="360" cy="228"/>
            </a:xfrm>
            <a:custGeom>
              <a:avLst/>
              <a:gdLst>
                <a:gd name="T0" fmla="*/ 42 w 360"/>
                <a:gd name="T1" fmla="*/ 30 h 228"/>
                <a:gd name="T2" fmla="*/ 48 w 360"/>
                <a:gd name="T3" fmla="*/ 48 h 228"/>
                <a:gd name="T4" fmla="*/ 294 w 360"/>
                <a:gd name="T5" fmla="*/ 0 h 228"/>
                <a:gd name="T6" fmla="*/ 324 w 360"/>
                <a:gd name="T7" fmla="*/ 30 h 228"/>
                <a:gd name="T8" fmla="*/ 342 w 360"/>
                <a:gd name="T9" fmla="*/ 42 h 228"/>
                <a:gd name="T10" fmla="*/ 324 w 360"/>
                <a:gd name="T11" fmla="*/ 72 h 228"/>
                <a:gd name="T12" fmla="*/ 330 w 360"/>
                <a:gd name="T13" fmla="*/ 102 h 228"/>
                <a:gd name="T14" fmla="*/ 360 w 360"/>
                <a:gd name="T15" fmla="*/ 132 h 228"/>
                <a:gd name="T16" fmla="*/ 330 w 360"/>
                <a:gd name="T17" fmla="*/ 168 h 228"/>
                <a:gd name="T18" fmla="*/ 306 w 360"/>
                <a:gd name="T19" fmla="*/ 180 h 228"/>
                <a:gd name="T20" fmla="*/ 288 w 360"/>
                <a:gd name="T21" fmla="*/ 180 h 228"/>
                <a:gd name="T22" fmla="*/ 90 w 360"/>
                <a:gd name="T23" fmla="*/ 222 h 228"/>
                <a:gd name="T24" fmla="*/ 78 w 360"/>
                <a:gd name="T25" fmla="*/ 222 h 228"/>
                <a:gd name="T26" fmla="*/ 30 w 360"/>
                <a:gd name="T27" fmla="*/ 228 h 228"/>
                <a:gd name="T28" fmla="*/ 18 w 360"/>
                <a:gd name="T29" fmla="*/ 156 h 228"/>
                <a:gd name="T30" fmla="*/ 18 w 360"/>
                <a:gd name="T31" fmla="*/ 144 h 228"/>
                <a:gd name="T32" fmla="*/ 0 w 360"/>
                <a:gd name="T33" fmla="*/ 54 h 228"/>
                <a:gd name="T34" fmla="*/ 42 w 360"/>
                <a:gd name="T35" fmla="*/ 30 h 2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28"/>
                <a:gd name="T56" fmla="*/ 360 w 360"/>
                <a:gd name="T57" fmla="*/ 228 h 2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28">
                  <a:moveTo>
                    <a:pt x="42" y="30"/>
                  </a:moveTo>
                  <a:lnTo>
                    <a:pt x="48" y="48"/>
                  </a:lnTo>
                  <a:lnTo>
                    <a:pt x="294" y="0"/>
                  </a:lnTo>
                  <a:lnTo>
                    <a:pt x="324" y="30"/>
                  </a:lnTo>
                  <a:lnTo>
                    <a:pt x="342" y="42"/>
                  </a:lnTo>
                  <a:lnTo>
                    <a:pt x="324" y="72"/>
                  </a:lnTo>
                  <a:lnTo>
                    <a:pt x="330" y="102"/>
                  </a:lnTo>
                  <a:lnTo>
                    <a:pt x="360" y="132"/>
                  </a:lnTo>
                  <a:lnTo>
                    <a:pt x="330" y="168"/>
                  </a:lnTo>
                  <a:lnTo>
                    <a:pt x="306" y="180"/>
                  </a:lnTo>
                  <a:lnTo>
                    <a:pt x="288" y="180"/>
                  </a:lnTo>
                  <a:lnTo>
                    <a:pt x="90" y="222"/>
                  </a:lnTo>
                  <a:lnTo>
                    <a:pt x="78" y="222"/>
                  </a:lnTo>
                  <a:lnTo>
                    <a:pt x="30" y="228"/>
                  </a:lnTo>
                  <a:lnTo>
                    <a:pt x="18" y="156"/>
                  </a:lnTo>
                  <a:lnTo>
                    <a:pt x="18" y="144"/>
                  </a:lnTo>
                  <a:lnTo>
                    <a:pt x="0" y="54"/>
                  </a:lnTo>
                  <a:lnTo>
                    <a:pt x="42" y="30"/>
                  </a:lnTo>
                  <a:close/>
                </a:path>
              </a:pathLst>
            </a:custGeom>
            <a:solidFill>
              <a:srgbClr val="FFAA00"/>
            </a:solidFill>
            <a:ln w="9525">
              <a:solidFill>
                <a:srgbClr val="FFAA00"/>
              </a:solidFill>
              <a:prstDash val="solid"/>
              <a:round/>
              <a:headEnd/>
              <a:tailEnd/>
            </a:ln>
          </p:spPr>
          <p:txBody>
            <a:bodyPr/>
            <a:lstStyle/>
            <a:p>
              <a:endParaRPr lang="en-US"/>
            </a:p>
          </p:txBody>
        </p:sp>
        <p:sp>
          <p:nvSpPr>
            <p:cNvPr id="3170" name="Freeform 223"/>
            <p:cNvSpPr>
              <a:spLocks/>
            </p:cNvSpPr>
            <p:nvPr/>
          </p:nvSpPr>
          <p:spPr bwMode="auto">
            <a:xfrm>
              <a:off x="3801" y="1776"/>
              <a:ext cx="360" cy="228"/>
            </a:xfrm>
            <a:custGeom>
              <a:avLst/>
              <a:gdLst>
                <a:gd name="T0" fmla="*/ 42 w 360"/>
                <a:gd name="T1" fmla="*/ 30 h 228"/>
                <a:gd name="T2" fmla="*/ 48 w 360"/>
                <a:gd name="T3" fmla="*/ 48 h 228"/>
                <a:gd name="T4" fmla="*/ 294 w 360"/>
                <a:gd name="T5" fmla="*/ 0 h 228"/>
                <a:gd name="T6" fmla="*/ 324 w 360"/>
                <a:gd name="T7" fmla="*/ 30 h 228"/>
                <a:gd name="T8" fmla="*/ 342 w 360"/>
                <a:gd name="T9" fmla="*/ 42 h 228"/>
                <a:gd name="T10" fmla="*/ 324 w 360"/>
                <a:gd name="T11" fmla="*/ 72 h 228"/>
                <a:gd name="T12" fmla="*/ 330 w 360"/>
                <a:gd name="T13" fmla="*/ 102 h 228"/>
                <a:gd name="T14" fmla="*/ 360 w 360"/>
                <a:gd name="T15" fmla="*/ 132 h 228"/>
                <a:gd name="T16" fmla="*/ 330 w 360"/>
                <a:gd name="T17" fmla="*/ 168 h 228"/>
                <a:gd name="T18" fmla="*/ 306 w 360"/>
                <a:gd name="T19" fmla="*/ 180 h 228"/>
                <a:gd name="T20" fmla="*/ 288 w 360"/>
                <a:gd name="T21" fmla="*/ 180 h 228"/>
                <a:gd name="T22" fmla="*/ 90 w 360"/>
                <a:gd name="T23" fmla="*/ 222 h 228"/>
                <a:gd name="T24" fmla="*/ 78 w 360"/>
                <a:gd name="T25" fmla="*/ 222 h 228"/>
                <a:gd name="T26" fmla="*/ 30 w 360"/>
                <a:gd name="T27" fmla="*/ 228 h 228"/>
                <a:gd name="T28" fmla="*/ 18 w 360"/>
                <a:gd name="T29" fmla="*/ 156 h 228"/>
                <a:gd name="T30" fmla="*/ 18 w 360"/>
                <a:gd name="T31" fmla="*/ 144 h 228"/>
                <a:gd name="T32" fmla="*/ 0 w 360"/>
                <a:gd name="T33" fmla="*/ 54 h 228"/>
                <a:gd name="T34" fmla="*/ 42 w 360"/>
                <a:gd name="T35" fmla="*/ 30 h 228"/>
                <a:gd name="T36" fmla="*/ 42 w 360"/>
                <a:gd name="T37" fmla="*/ 36 h 2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28"/>
                <a:gd name="T59" fmla="*/ 360 w 360"/>
                <a:gd name="T60" fmla="*/ 228 h 2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28">
                  <a:moveTo>
                    <a:pt x="42" y="30"/>
                  </a:moveTo>
                  <a:lnTo>
                    <a:pt x="48" y="48"/>
                  </a:lnTo>
                  <a:lnTo>
                    <a:pt x="294" y="0"/>
                  </a:lnTo>
                  <a:lnTo>
                    <a:pt x="324" y="30"/>
                  </a:lnTo>
                  <a:lnTo>
                    <a:pt x="342" y="42"/>
                  </a:lnTo>
                  <a:lnTo>
                    <a:pt x="324" y="72"/>
                  </a:lnTo>
                  <a:lnTo>
                    <a:pt x="330" y="102"/>
                  </a:lnTo>
                  <a:lnTo>
                    <a:pt x="360" y="132"/>
                  </a:lnTo>
                  <a:lnTo>
                    <a:pt x="330" y="168"/>
                  </a:lnTo>
                  <a:lnTo>
                    <a:pt x="306" y="180"/>
                  </a:lnTo>
                  <a:lnTo>
                    <a:pt x="288" y="180"/>
                  </a:lnTo>
                  <a:lnTo>
                    <a:pt x="90" y="222"/>
                  </a:lnTo>
                  <a:lnTo>
                    <a:pt x="78" y="222"/>
                  </a:lnTo>
                  <a:lnTo>
                    <a:pt x="30" y="228"/>
                  </a:lnTo>
                  <a:lnTo>
                    <a:pt x="18" y="156"/>
                  </a:lnTo>
                  <a:lnTo>
                    <a:pt x="18" y="144"/>
                  </a:lnTo>
                  <a:lnTo>
                    <a:pt x="0" y="54"/>
                  </a:lnTo>
                  <a:lnTo>
                    <a:pt x="42" y="30"/>
                  </a:lnTo>
                  <a:lnTo>
                    <a:pt x="42" y="36"/>
                  </a:lnTo>
                </a:path>
              </a:pathLst>
            </a:custGeom>
            <a:noFill/>
            <a:ln w="9525">
              <a:solidFill>
                <a:srgbClr val="000000"/>
              </a:solidFill>
              <a:prstDash val="solid"/>
              <a:round/>
              <a:headEnd/>
              <a:tailEnd/>
            </a:ln>
          </p:spPr>
          <p:txBody>
            <a:bodyPr/>
            <a:lstStyle/>
            <a:p>
              <a:endParaRPr lang="en-US"/>
            </a:p>
          </p:txBody>
        </p:sp>
        <p:sp>
          <p:nvSpPr>
            <p:cNvPr id="3171" name="Freeform 224"/>
            <p:cNvSpPr>
              <a:spLocks/>
            </p:cNvSpPr>
            <p:nvPr/>
          </p:nvSpPr>
          <p:spPr bwMode="auto">
            <a:xfrm>
              <a:off x="4299" y="1722"/>
              <a:ext cx="48" cy="54"/>
            </a:xfrm>
            <a:custGeom>
              <a:avLst/>
              <a:gdLst>
                <a:gd name="T0" fmla="*/ 48 w 48"/>
                <a:gd name="T1" fmla="*/ 30 h 54"/>
                <a:gd name="T2" fmla="*/ 36 w 48"/>
                <a:gd name="T3" fmla="*/ 42 h 54"/>
                <a:gd name="T4" fmla="*/ 30 w 48"/>
                <a:gd name="T5" fmla="*/ 24 h 54"/>
                <a:gd name="T6" fmla="*/ 30 w 48"/>
                <a:gd name="T7" fmla="*/ 48 h 54"/>
                <a:gd name="T8" fmla="*/ 6 w 48"/>
                <a:gd name="T9" fmla="*/ 54 h 54"/>
                <a:gd name="T10" fmla="*/ 0 w 48"/>
                <a:gd name="T11" fmla="*/ 6 h 54"/>
                <a:gd name="T12" fmla="*/ 18 w 48"/>
                <a:gd name="T13" fmla="*/ 0 h 54"/>
                <a:gd name="T14" fmla="*/ 42 w 48"/>
                <a:gd name="T15" fmla="*/ 24 h 54"/>
                <a:gd name="T16" fmla="*/ 48 w 48"/>
                <a:gd name="T17" fmla="*/ 3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54"/>
                <a:gd name="T29" fmla="*/ 48 w 48"/>
                <a:gd name="T30" fmla="*/ 54 h 5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54">
                  <a:moveTo>
                    <a:pt x="48" y="30"/>
                  </a:moveTo>
                  <a:lnTo>
                    <a:pt x="36" y="42"/>
                  </a:lnTo>
                  <a:lnTo>
                    <a:pt x="30" y="24"/>
                  </a:lnTo>
                  <a:lnTo>
                    <a:pt x="30" y="48"/>
                  </a:lnTo>
                  <a:lnTo>
                    <a:pt x="6" y="54"/>
                  </a:lnTo>
                  <a:lnTo>
                    <a:pt x="0" y="6"/>
                  </a:lnTo>
                  <a:lnTo>
                    <a:pt x="18" y="0"/>
                  </a:lnTo>
                  <a:lnTo>
                    <a:pt x="42" y="24"/>
                  </a:lnTo>
                  <a:lnTo>
                    <a:pt x="48" y="30"/>
                  </a:lnTo>
                  <a:close/>
                </a:path>
              </a:pathLst>
            </a:custGeom>
            <a:solidFill>
              <a:srgbClr val="FFAA00"/>
            </a:solidFill>
            <a:ln w="9525">
              <a:solidFill>
                <a:srgbClr val="FFAA00"/>
              </a:solidFill>
              <a:prstDash val="solid"/>
              <a:round/>
              <a:headEnd/>
              <a:tailEnd/>
            </a:ln>
          </p:spPr>
          <p:txBody>
            <a:bodyPr/>
            <a:lstStyle/>
            <a:p>
              <a:endParaRPr lang="en-US"/>
            </a:p>
          </p:txBody>
        </p:sp>
        <p:sp>
          <p:nvSpPr>
            <p:cNvPr id="3172" name="Freeform 225"/>
            <p:cNvSpPr>
              <a:spLocks/>
            </p:cNvSpPr>
            <p:nvPr/>
          </p:nvSpPr>
          <p:spPr bwMode="auto">
            <a:xfrm>
              <a:off x="4299" y="1722"/>
              <a:ext cx="48" cy="54"/>
            </a:xfrm>
            <a:custGeom>
              <a:avLst/>
              <a:gdLst>
                <a:gd name="T0" fmla="*/ 48 w 48"/>
                <a:gd name="T1" fmla="*/ 30 h 54"/>
                <a:gd name="T2" fmla="*/ 36 w 48"/>
                <a:gd name="T3" fmla="*/ 42 h 54"/>
                <a:gd name="T4" fmla="*/ 30 w 48"/>
                <a:gd name="T5" fmla="*/ 24 h 54"/>
                <a:gd name="T6" fmla="*/ 30 w 48"/>
                <a:gd name="T7" fmla="*/ 48 h 54"/>
                <a:gd name="T8" fmla="*/ 6 w 48"/>
                <a:gd name="T9" fmla="*/ 54 h 54"/>
                <a:gd name="T10" fmla="*/ 0 w 48"/>
                <a:gd name="T11" fmla="*/ 6 h 54"/>
                <a:gd name="T12" fmla="*/ 18 w 48"/>
                <a:gd name="T13" fmla="*/ 0 h 54"/>
                <a:gd name="T14" fmla="*/ 42 w 48"/>
                <a:gd name="T15" fmla="*/ 24 h 54"/>
                <a:gd name="T16" fmla="*/ 48 w 48"/>
                <a:gd name="T17" fmla="*/ 30 h 54"/>
                <a:gd name="T18" fmla="*/ 48 w 48"/>
                <a:gd name="T19" fmla="*/ 36 h 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54"/>
                <a:gd name="T32" fmla="*/ 48 w 48"/>
                <a:gd name="T33" fmla="*/ 54 h 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54">
                  <a:moveTo>
                    <a:pt x="48" y="30"/>
                  </a:moveTo>
                  <a:lnTo>
                    <a:pt x="36" y="42"/>
                  </a:lnTo>
                  <a:lnTo>
                    <a:pt x="30" y="24"/>
                  </a:lnTo>
                  <a:lnTo>
                    <a:pt x="30" y="48"/>
                  </a:lnTo>
                  <a:lnTo>
                    <a:pt x="6" y="54"/>
                  </a:lnTo>
                  <a:lnTo>
                    <a:pt x="0" y="6"/>
                  </a:lnTo>
                  <a:lnTo>
                    <a:pt x="18" y="0"/>
                  </a:lnTo>
                  <a:lnTo>
                    <a:pt x="42" y="24"/>
                  </a:lnTo>
                  <a:lnTo>
                    <a:pt x="48" y="30"/>
                  </a:lnTo>
                  <a:lnTo>
                    <a:pt x="48" y="36"/>
                  </a:lnTo>
                </a:path>
              </a:pathLst>
            </a:custGeom>
            <a:noFill/>
            <a:ln w="9525">
              <a:solidFill>
                <a:srgbClr val="000000"/>
              </a:solidFill>
              <a:prstDash val="solid"/>
              <a:round/>
              <a:headEnd/>
              <a:tailEnd/>
            </a:ln>
          </p:spPr>
          <p:txBody>
            <a:bodyPr/>
            <a:lstStyle/>
            <a:p>
              <a:endParaRPr lang="en-US"/>
            </a:p>
          </p:txBody>
        </p:sp>
        <p:sp>
          <p:nvSpPr>
            <p:cNvPr id="3173" name="Freeform 226"/>
            <p:cNvSpPr>
              <a:spLocks/>
            </p:cNvSpPr>
            <p:nvPr/>
          </p:nvSpPr>
          <p:spPr bwMode="auto">
            <a:xfrm>
              <a:off x="3717" y="2364"/>
              <a:ext cx="312" cy="240"/>
            </a:xfrm>
            <a:custGeom>
              <a:avLst/>
              <a:gdLst>
                <a:gd name="T0" fmla="*/ 312 w 312"/>
                <a:gd name="T1" fmla="*/ 72 h 240"/>
                <a:gd name="T2" fmla="*/ 276 w 312"/>
                <a:gd name="T3" fmla="*/ 120 h 240"/>
                <a:gd name="T4" fmla="*/ 282 w 312"/>
                <a:gd name="T5" fmla="*/ 132 h 240"/>
                <a:gd name="T6" fmla="*/ 246 w 312"/>
                <a:gd name="T7" fmla="*/ 174 h 240"/>
                <a:gd name="T8" fmla="*/ 240 w 312"/>
                <a:gd name="T9" fmla="*/ 168 h 240"/>
                <a:gd name="T10" fmla="*/ 240 w 312"/>
                <a:gd name="T11" fmla="*/ 180 h 240"/>
                <a:gd name="T12" fmla="*/ 204 w 312"/>
                <a:gd name="T13" fmla="*/ 198 h 240"/>
                <a:gd name="T14" fmla="*/ 204 w 312"/>
                <a:gd name="T15" fmla="*/ 216 h 240"/>
                <a:gd name="T16" fmla="*/ 186 w 312"/>
                <a:gd name="T17" fmla="*/ 204 h 240"/>
                <a:gd name="T18" fmla="*/ 198 w 312"/>
                <a:gd name="T19" fmla="*/ 222 h 240"/>
                <a:gd name="T20" fmla="*/ 186 w 312"/>
                <a:gd name="T21" fmla="*/ 240 h 240"/>
                <a:gd name="T22" fmla="*/ 168 w 312"/>
                <a:gd name="T23" fmla="*/ 234 h 240"/>
                <a:gd name="T24" fmla="*/ 138 w 312"/>
                <a:gd name="T25" fmla="*/ 168 h 240"/>
                <a:gd name="T26" fmla="*/ 60 w 312"/>
                <a:gd name="T27" fmla="*/ 108 h 240"/>
                <a:gd name="T28" fmla="*/ 30 w 312"/>
                <a:gd name="T29" fmla="*/ 72 h 240"/>
                <a:gd name="T30" fmla="*/ 0 w 312"/>
                <a:gd name="T31" fmla="*/ 54 h 240"/>
                <a:gd name="T32" fmla="*/ 12 w 312"/>
                <a:gd name="T33" fmla="*/ 30 h 240"/>
                <a:gd name="T34" fmla="*/ 54 w 312"/>
                <a:gd name="T35" fmla="*/ 6 h 240"/>
                <a:gd name="T36" fmla="*/ 144 w 312"/>
                <a:gd name="T37" fmla="*/ 0 h 240"/>
                <a:gd name="T38" fmla="*/ 162 w 312"/>
                <a:gd name="T39" fmla="*/ 24 h 240"/>
                <a:gd name="T40" fmla="*/ 228 w 312"/>
                <a:gd name="T41" fmla="*/ 12 h 240"/>
                <a:gd name="T42" fmla="*/ 306 w 312"/>
                <a:gd name="T43" fmla="*/ 66 h 240"/>
                <a:gd name="T44" fmla="*/ 312 w 312"/>
                <a:gd name="T45" fmla="*/ 72 h 2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12"/>
                <a:gd name="T70" fmla="*/ 0 h 240"/>
                <a:gd name="T71" fmla="*/ 312 w 312"/>
                <a:gd name="T72" fmla="*/ 240 h 24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12" h="240">
                  <a:moveTo>
                    <a:pt x="312" y="72"/>
                  </a:moveTo>
                  <a:lnTo>
                    <a:pt x="276" y="120"/>
                  </a:lnTo>
                  <a:lnTo>
                    <a:pt x="282" y="132"/>
                  </a:lnTo>
                  <a:lnTo>
                    <a:pt x="246" y="174"/>
                  </a:lnTo>
                  <a:lnTo>
                    <a:pt x="240" y="168"/>
                  </a:lnTo>
                  <a:lnTo>
                    <a:pt x="240" y="180"/>
                  </a:lnTo>
                  <a:lnTo>
                    <a:pt x="204" y="198"/>
                  </a:lnTo>
                  <a:lnTo>
                    <a:pt x="204" y="216"/>
                  </a:lnTo>
                  <a:lnTo>
                    <a:pt x="186" y="204"/>
                  </a:lnTo>
                  <a:lnTo>
                    <a:pt x="198" y="222"/>
                  </a:lnTo>
                  <a:lnTo>
                    <a:pt x="186" y="240"/>
                  </a:lnTo>
                  <a:lnTo>
                    <a:pt x="168" y="234"/>
                  </a:lnTo>
                  <a:lnTo>
                    <a:pt x="138" y="168"/>
                  </a:lnTo>
                  <a:lnTo>
                    <a:pt x="60" y="108"/>
                  </a:lnTo>
                  <a:lnTo>
                    <a:pt x="30" y="72"/>
                  </a:lnTo>
                  <a:lnTo>
                    <a:pt x="0" y="54"/>
                  </a:lnTo>
                  <a:lnTo>
                    <a:pt x="12" y="30"/>
                  </a:lnTo>
                  <a:lnTo>
                    <a:pt x="54" y="6"/>
                  </a:lnTo>
                  <a:lnTo>
                    <a:pt x="144" y="0"/>
                  </a:lnTo>
                  <a:lnTo>
                    <a:pt x="162" y="24"/>
                  </a:lnTo>
                  <a:lnTo>
                    <a:pt x="228" y="12"/>
                  </a:lnTo>
                  <a:lnTo>
                    <a:pt x="306" y="66"/>
                  </a:lnTo>
                  <a:lnTo>
                    <a:pt x="312" y="72"/>
                  </a:lnTo>
                  <a:close/>
                </a:path>
              </a:pathLst>
            </a:custGeom>
            <a:solidFill>
              <a:srgbClr val="FFAA00"/>
            </a:solidFill>
            <a:ln w="9525">
              <a:solidFill>
                <a:srgbClr val="FFAA00"/>
              </a:solidFill>
              <a:prstDash val="solid"/>
              <a:round/>
              <a:headEnd/>
              <a:tailEnd/>
            </a:ln>
          </p:spPr>
          <p:txBody>
            <a:bodyPr/>
            <a:lstStyle/>
            <a:p>
              <a:endParaRPr lang="en-US"/>
            </a:p>
          </p:txBody>
        </p:sp>
        <p:sp>
          <p:nvSpPr>
            <p:cNvPr id="3174" name="Freeform 227"/>
            <p:cNvSpPr>
              <a:spLocks/>
            </p:cNvSpPr>
            <p:nvPr/>
          </p:nvSpPr>
          <p:spPr bwMode="auto">
            <a:xfrm>
              <a:off x="3717" y="2364"/>
              <a:ext cx="312" cy="240"/>
            </a:xfrm>
            <a:custGeom>
              <a:avLst/>
              <a:gdLst>
                <a:gd name="T0" fmla="*/ 312 w 312"/>
                <a:gd name="T1" fmla="*/ 72 h 240"/>
                <a:gd name="T2" fmla="*/ 276 w 312"/>
                <a:gd name="T3" fmla="*/ 120 h 240"/>
                <a:gd name="T4" fmla="*/ 282 w 312"/>
                <a:gd name="T5" fmla="*/ 132 h 240"/>
                <a:gd name="T6" fmla="*/ 246 w 312"/>
                <a:gd name="T7" fmla="*/ 174 h 240"/>
                <a:gd name="T8" fmla="*/ 240 w 312"/>
                <a:gd name="T9" fmla="*/ 168 h 240"/>
                <a:gd name="T10" fmla="*/ 240 w 312"/>
                <a:gd name="T11" fmla="*/ 180 h 240"/>
                <a:gd name="T12" fmla="*/ 204 w 312"/>
                <a:gd name="T13" fmla="*/ 198 h 240"/>
                <a:gd name="T14" fmla="*/ 204 w 312"/>
                <a:gd name="T15" fmla="*/ 216 h 240"/>
                <a:gd name="T16" fmla="*/ 186 w 312"/>
                <a:gd name="T17" fmla="*/ 204 h 240"/>
                <a:gd name="T18" fmla="*/ 198 w 312"/>
                <a:gd name="T19" fmla="*/ 222 h 240"/>
                <a:gd name="T20" fmla="*/ 186 w 312"/>
                <a:gd name="T21" fmla="*/ 240 h 240"/>
                <a:gd name="T22" fmla="*/ 168 w 312"/>
                <a:gd name="T23" fmla="*/ 234 h 240"/>
                <a:gd name="T24" fmla="*/ 138 w 312"/>
                <a:gd name="T25" fmla="*/ 168 h 240"/>
                <a:gd name="T26" fmla="*/ 60 w 312"/>
                <a:gd name="T27" fmla="*/ 108 h 240"/>
                <a:gd name="T28" fmla="*/ 30 w 312"/>
                <a:gd name="T29" fmla="*/ 72 h 240"/>
                <a:gd name="T30" fmla="*/ 0 w 312"/>
                <a:gd name="T31" fmla="*/ 54 h 240"/>
                <a:gd name="T32" fmla="*/ 12 w 312"/>
                <a:gd name="T33" fmla="*/ 30 h 240"/>
                <a:gd name="T34" fmla="*/ 54 w 312"/>
                <a:gd name="T35" fmla="*/ 6 h 240"/>
                <a:gd name="T36" fmla="*/ 144 w 312"/>
                <a:gd name="T37" fmla="*/ 0 h 240"/>
                <a:gd name="T38" fmla="*/ 162 w 312"/>
                <a:gd name="T39" fmla="*/ 24 h 240"/>
                <a:gd name="T40" fmla="*/ 228 w 312"/>
                <a:gd name="T41" fmla="*/ 12 h 240"/>
                <a:gd name="T42" fmla="*/ 306 w 312"/>
                <a:gd name="T43" fmla="*/ 66 h 240"/>
                <a:gd name="T44" fmla="*/ 312 w 312"/>
                <a:gd name="T45" fmla="*/ 72 h 240"/>
                <a:gd name="T46" fmla="*/ 312 w 312"/>
                <a:gd name="T47" fmla="*/ 78 h 2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12"/>
                <a:gd name="T73" fmla="*/ 0 h 240"/>
                <a:gd name="T74" fmla="*/ 312 w 312"/>
                <a:gd name="T75" fmla="*/ 240 h 24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12" h="240">
                  <a:moveTo>
                    <a:pt x="312" y="72"/>
                  </a:moveTo>
                  <a:lnTo>
                    <a:pt x="276" y="120"/>
                  </a:lnTo>
                  <a:lnTo>
                    <a:pt x="282" y="132"/>
                  </a:lnTo>
                  <a:lnTo>
                    <a:pt x="246" y="174"/>
                  </a:lnTo>
                  <a:lnTo>
                    <a:pt x="240" y="168"/>
                  </a:lnTo>
                  <a:lnTo>
                    <a:pt x="240" y="180"/>
                  </a:lnTo>
                  <a:lnTo>
                    <a:pt x="204" y="198"/>
                  </a:lnTo>
                  <a:lnTo>
                    <a:pt x="204" y="216"/>
                  </a:lnTo>
                  <a:lnTo>
                    <a:pt x="186" y="204"/>
                  </a:lnTo>
                  <a:lnTo>
                    <a:pt x="198" y="222"/>
                  </a:lnTo>
                  <a:lnTo>
                    <a:pt x="186" y="240"/>
                  </a:lnTo>
                  <a:lnTo>
                    <a:pt x="168" y="234"/>
                  </a:lnTo>
                  <a:lnTo>
                    <a:pt x="138" y="168"/>
                  </a:lnTo>
                  <a:lnTo>
                    <a:pt x="60" y="108"/>
                  </a:lnTo>
                  <a:lnTo>
                    <a:pt x="30" y="72"/>
                  </a:lnTo>
                  <a:lnTo>
                    <a:pt x="0" y="54"/>
                  </a:lnTo>
                  <a:lnTo>
                    <a:pt x="12" y="30"/>
                  </a:lnTo>
                  <a:lnTo>
                    <a:pt x="54" y="6"/>
                  </a:lnTo>
                  <a:lnTo>
                    <a:pt x="144" y="0"/>
                  </a:lnTo>
                  <a:lnTo>
                    <a:pt x="162" y="24"/>
                  </a:lnTo>
                  <a:lnTo>
                    <a:pt x="228" y="12"/>
                  </a:lnTo>
                  <a:lnTo>
                    <a:pt x="306" y="66"/>
                  </a:lnTo>
                  <a:lnTo>
                    <a:pt x="312" y="72"/>
                  </a:lnTo>
                  <a:lnTo>
                    <a:pt x="312" y="78"/>
                  </a:lnTo>
                </a:path>
              </a:pathLst>
            </a:custGeom>
            <a:noFill/>
            <a:ln w="9525">
              <a:solidFill>
                <a:srgbClr val="000000"/>
              </a:solidFill>
              <a:prstDash val="solid"/>
              <a:round/>
              <a:headEnd/>
              <a:tailEnd/>
            </a:ln>
          </p:spPr>
          <p:txBody>
            <a:bodyPr/>
            <a:lstStyle/>
            <a:p>
              <a:endParaRPr lang="en-US"/>
            </a:p>
          </p:txBody>
        </p:sp>
        <p:sp>
          <p:nvSpPr>
            <p:cNvPr id="3175" name="Freeform 228"/>
            <p:cNvSpPr>
              <a:spLocks/>
            </p:cNvSpPr>
            <p:nvPr/>
          </p:nvSpPr>
          <p:spPr bwMode="auto">
            <a:xfrm>
              <a:off x="2457" y="1578"/>
              <a:ext cx="432" cy="288"/>
            </a:xfrm>
            <a:custGeom>
              <a:avLst/>
              <a:gdLst>
                <a:gd name="T0" fmla="*/ 432 w 432"/>
                <a:gd name="T1" fmla="*/ 204 h 288"/>
                <a:gd name="T2" fmla="*/ 426 w 432"/>
                <a:gd name="T3" fmla="*/ 210 h 288"/>
                <a:gd name="T4" fmla="*/ 432 w 432"/>
                <a:gd name="T5" fmla="*/ 234 h 288"/>
                <a:gd name="T6" fmla="*/ 420 w 432"/>
                <a:gd name="T7" fmla="*/ 264 h 288"/>
                <a:gd name="T8" fmla="*/ 432 w 432"/>
                <a:gd name="T9" fmla="*/ 288 h 288"/>
                <a:gd name="T10" fmla="*/ 384 w 432"/>
                <a:gd name="T11" fmla="*/ 258 h 288"/>
                <a:gd name="T12" fmla="*/ 342 w 432"/>
                <a:gd name="T13" fmla="*/ 264 h 288"/>
                <a:gd name="T14" fmla="*/ 312 w 432"/>
                <a:gd name="T15" fmla="*/ 246 h 288"/>
                <a:gd name="T16" fmla="*/ 0 w 432"/>
                <a:gd name="T17" fmla="*/ 228 h 288"/>
                <a:gd name="T18" fmla="*/ 0 w 432"/>
                <a:gd name="T19" fmla="*/ 186 h 288"/>
                <a:gd name="T20" fmla="*/ 12 w 432"/>
                <a:gd name="T21" fmla="*/ 72 h 288"/>
                <a:gd name="T22" fmla="*/ 18 w 432"/>
                <a:gd name="T23" fmla="*/ 0 h 288"/>
                <a:gd name="T24" fmla="*/ 426 w 432"/>
                <a:gd name="T25" fmla="*/ 18 h 288"/>
                <a:gd name="T26" fmla="*/ 414 w 432"/>
                <a:gd name="T27" fmla="*/ 42 h 288"/>
                <a:gd name="T28" fmla="*/ 432 w 432"/>
                <a:gd name="T29" fmla="*/ 66 h 288"/>
                <a:gd name="T30" fmla="*/ 432 w 432"/>
                <a:gd name="T31" fmla="*/ 180 h 288"/>
                <a:gd name="T32" fmla="*/ 432 w 432"/>
                <a:gd name="T33" fmla="*/ 204 h 28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32"/>
                <a:gd name="T52" fmla="*/ 0 h 288"/>
                <a:gd name="T53" fmla="*/ 432 w 432"/>
                <a:gd name="T54" fmla="*/ 288 h 28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32" h="288">
                  <a:moveTo>
                    <a:pt x="432" y="204"/>
                  </a:moveTo>
                  <a:lnTo>
                    <a:pt x="426" y="210"/>
                  </a:lnTo>
                  <a:lnTo>
                    <a:pt x="432" y="234"/>
                  </a:lnTo>
                  <a:lnTo>
                    <a:pt x="420" y="264"/>
                  </a:lnTo>
                  <a:lnTo>
                    <a:pt x="432" y="288"/>
                  </a:lnTo>
                  <a:lnTo>
                    <a:pt x="384" y="258"/>
                  </a:lnTo>
                  <a:lnTo>
                    <a:pt x="342" y="264"/>
                  </a:lnTo>
                  <a:lnTo>
                    <a:pt x="312" y="246"/>
                  </a:lnTo>
                  <a:lnTo>
                    <a:pt x="0" y="228"/>
                  </a:lnTo>
                  <a:lnTo>
                    <a:pt x="0" y="186"/>
                  </a:lnTo>
                  <a:lnTo>
                    <a:pt x="12" y="72"/>
                  </a:lnTo>
                  <a:lnTo>
                    <a:pt x="18" y="0"/>
                  </a:lnTo>
                  <a:lnTo>
                    <a:pt x="426" y="18"/>
                  </a:lnTo>
                  <a:lnTo>
                    <a:pt x="414" y="42"/>
                  </a:lnTo>
                  <a:lnTo>
                    <a:pt x="432" y="66"/>
                  </a:lnTo>
                  <a:lnTo>
                    <a:pt x="432" y="180"/>
                  </a:lnTo>
                  <a:lnTo>
                    <a:pt x="432" y="204"/>
                  </a:lnTo>
                  <a:close/>
                </a:path>
              </a:pathLst>
            </a:custGeom>
            <a:solidFill>
              <a:srgbClr val="E8D898"/>
            </a:solidFill>
            <a:ln w="9525">
              <a:solidFill>
                <a:srgbClr val="E8D898"/>
              </a:solidFill>
              <a:prstDash val="solid"/>
              <a:round/>
              <a:headEnd/>
              <a:tailEnd/>
            </a:ln>
          </p:spPr>
          <p:txBody>
            <a:bodyPr/>
            <a:lstStyle/>
            <a:p>
              <a:endParaRPr lang="en-US"/>
            </a:p>
          </p:txBody>
        </p:sp>
        <p:sp>
          <p:nvSpPr>
            <p:cNvPr id="3176" name="Freeform 229"/>
            <p:cNvSpPr>
              <a:spLocks/>
            </p:cNvSpPr>
            <p:nvPr/>
          </p:nvSpPr>
          <p:spPr bwMode="auto">
            <a:xfrm>
              <a:off x="2457" y="1578"/>
              <a:ext cx="432" cy="288"/>
            </a:xfrm>
            <a:custGeom>
              <a:avLst/>
              <a:gdLst>
                <a:gd name="T0" fmla="*/ 432 w 432"/>
                <a:gd name="T1" fmla="*/ 204 h 288"/>
                <a:gd name="T2" fmla="*/ 426 w 432"/>
                <a:gd name="T3" fmla="*/ 210 h 288"/>
                <a:gd name="T4" fmla="*/ 432 w 432"/>
                <a:gd name="T5" fmla="*/ 234 h 288"/>
                <a:gd name="T6" fmla="*/ 420 w 432"/>
                <a:gd name="T7" fmla="*/ 264 h 288"/>
                <a:gd name="T8" fmla="*/ 432 w 432"/>
                <a:gd name="T9" fmla="*/ 288 h 288"/>
                <a:gd name="T10" fmla="*/ 384 w 432"/>
                <a:gd name="T11" fmla="*/ 258 h 288"/>
                <a:gd name="T12" fmla="*/ 342 w 432"/>
                <a:gd name="T13" fmla="*/ 264 h 288"/>
                <a:gd name="T14" fmla="*/ 312 w 432"/>
                <a:gd name="T15" fmla="*/ 246 h 288"/>
                <a:gd name="T16" fmla="*/ 0 w 432"/>
                <a:gd name="T17" fmla="*/ 228 h 288"/>
                <a:gd name="T18" fmla="*/ 0 w 432"/>
                <a:gd name="T19" fmla="*/ 186 h 288"/>
                <a:gd name="T20" fmla="*/ 12 w 432"/>
                <a:gd name="T21" fmla="*/ 72 h 288"/>
                <a:gd name="T22" fmla="*/ 18 w 432"/>
                <a:gd name="T23" fmla="*/ 0 h 288"/>
                <a:gd name="T24" fmla="*/ 426 w 432"/>
                <a:gd name="T25" fmla="*/ 18 h 288"/>
                <a:gd name="T26" fmla="*/ 414 w 432"/>
                <a:gd name="T27" fmla="*/ 42 h 288"/>
                <a:gd name="T28" fmla="*/ 432 w 432"/>
                <a:gd name="T29" fmla="*/ 66 h 288"/>
                <a:gd name="T30" fmla="*/ 432 w 432"/>
                <a:gd name="T31" fmla="*/ 180 h 288"/>
                <a:gd name="T32" fmla="*/ 432 w 432"/>
                <a:gd name="T33" fmla="*/ 204 h 288"/>
                <a:gd name="T34" fmla="*/ 432 w 432"/>
                <a:gd name="T35" fmla="*/ 210 h 2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32"/>
                <a:gd name="T55" fmla="*/ 0 h 288"/>
                <a:gd name="T56" fmla="*/ 432 w 432"/>
                <a:gd name="T57" fmla="*/ 288 h 28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32" h="288">
                  <a:moveTo>
                    <a:pt x="432" y="204"/>
                  </a:moveTo>
                  <a:lnTo>
                    <a:pt x="426" y="210"/>
                  </a:lnTo>
                  <a:lnTo>
                    <a:pt x="432" y="234"/>
                  </a:lnTo>
                  <a:lnTo>
                    <a:pt x="420" y="264"/>
                  </a:lnTo>
                  <a:lnTo>
                    <a:pt x="432" y="288"/>
                  </a:lnTo>
                  <a:lnTo>
                    <a:pt x="384" y="258"/>
                  </a:lnTo>
                  <a:lnTo>
                    <a:pt x="342" y="264"/>
                  </a:lnTo>
                  <a:lnTo>
                    <a:pt x="312" y="246"/>
                  </a:lnTo>
                  <a:lnTo>
                    <a:pt x="0" y="228"/>
                  </a:lnTo>
                  <a:lnTo>
                    <a:pt x="0" y="186"/>
                  </a:lnTo>
                  <a:lnTo>
                    <a:pt x="12" y="72"/>
                  </a:lnTo>
                  <a:lnTo>
                    <a:pt x="18" y="0"/>
                  </a:lnTo>
                  <a:lnTo>
                    <a:pt x="426" y="18"/>
                  </a:lnTo>
                  <a:lnTo>
                    <a:pt x="414" y="42"/>
                  </a:lnTo>
                  <a:lnTo>
                    <a:pt x="432" y="66"/>
                  </a:lnTo>
                  <a:lnTo>
                    <a:pt x="432" y="180"/>
                  </a:lnTo>
                  <a:lnTo>
                    <a:pt x="432" y="204"/>
                  </a:lnTo>
                  <a:lnTo>
                    <a:pt x="432" y="210"/>
                  </a:lnTo>
                </a:path>
              </a:pathLst>
            </a:custGeom>
            <a:noFill/>
            <a:ln w="9525">
              <a:solidFill>
                <a:srgbClr val="000000"/>
              </a:solidFill>
              <a:prstDash val="solid"/>
              <a:round/>
              <a:headEnd/>
              <a:tailEnd/>
            </a:ln>
          </p:spPr>
          <p:txBody>
            <a:bodyPr/>
            <a:lstStyle/>
            <a:p>
              <a:endParaRPr lang="en-US"/>
            </a:p>
          </p:txBody>
        </p:sp>
        <p:sp>
          <p:nvSpPr>
            <p:cNvPr id="3177" name="Freeform 230"/>
            <p:cNvSpPr>
              <a:spLocks/>
            </p:cNvSpPr>
            <p:nvPr/>
          </p:nvSpPr>
          <p:spPr bwMode="auto">
            <a:xfrm>
              <a:off x="3279" y="2256"/>
              <a:ext cx="522" cy="180"/>
            </a:xfrm>
            <a:custGeom>
              <a:avLst/>
              <a:gdLst>
                <a:gd name="T0" fmla="*/ 522 w 522"/>
                <a:gd name="T1" fmla="*/ 0 h 180"/>
                <a:gd name="T2" fmla="*/ 522 w 522"/>
                <a:gd name="T3" fmla="*/ 24 h 180"/>
                <a:gd name="T4" fmla="*/ 504 w 522"/>
                <a:gd name="T5" fmla="*/ 42 h 180"/>
                <a:gd name="T6" fmla="*/ 474 w 522"/>
                <a:gd name="T7" fmla="*/ 60 h 180"/>
                <a:gd name="T8" fmla="*/ 468 w 522"/>
                <a:gd name="T9" fmla="*/ 54 h 180"/>
                <a:gd name="T10" fmla="*/ 450 w 522"/>
                <a:gd name="T11" fmla="*/ 78 h 180"/>
                <a:gd name="T12" fmla="*/ 402 w 522"/>
                <a:gd name="T13" fmla="*/ 102 h 180"/>
                <a:gd name="T14" fmla="*/ 390 w 522"/>
                <a:gd name="T15" fmla="*/ 126 h 180"/>
                <a:gd name="T16" fmla="*/ 372 w 522"/>
                <a:gd name="T17" fmla="*/ 132 h 180"/>
                <a:gd name="T18" fmla="*/ 372 w 522"/>
                <a:gd name="T19" fmla="*/ 150 h 180"/>
                <a:gd name="T20" fmla="*/ 294 w 522"/>
                <a:gd name="T21" fmla="*/ 162 h 180"/>
                <a:gd name="T22" fmla="*/ 132 w 522"/>
                <a:gd name="T23" fmla="*/ 174 h 180"/>
                <a:gd name="T24" fmla="*/ 0 w 522"/>
                <a:gd name="T25" fmla="*/ 180 h 180"/>
                <a:gd name="T26" fmla="*/ 12 w 522"/>
                <a:gd name="T27" fmla="*/ 168 h 180"/>
                <a:gd name="T28" fmla="*/ 0 w 522"/>
                <a:gd name="T29" fmla="*/ 150 h 180"/>
                <a:gd name="T30" fmla="*/ 18 w 522"/>
                <a:gd name="T31" fmla="*/ 138 h 180"/>
                <a:gd name="T32" fmla="*/ 18 w 522"/>
                <a:gd name="T33" fmla="*/ 126 h 180"/>
                <a:gd name="T34" fmla="*/ 30 w 522"/>
                <a:gd name="T35" fmla="*/ 108 h 180"/>
                <a:gd name="T36" fmla="*/ 30 w 522"/>
                <a:gd name="T37" fmla="*/ 102 h 180"/>
                <a:gd name="T38" fmla="*/ 36 w 522"/>
                <a:gd name="T39" fmla="*/ 54 h 180"/>
                <a:gd name="T40" fmla="*/ 42 w 522"/>
                <a:gd name="T41" fmla="*/ 60 h 180"/>
                <a:gd name="T42" fmla="*/ 126 w 522"/>
                <a:gd name="T43" fmla="*/ 54 h 180"/>
                <a:gd name="T44" fmla="*/ 126 w 522"/>
                <a:gd name="T45" fmla="*/ 42 h 180"/>
                <a:gd name="T46" fmla="*/ 402 w 522"/>
                <a:gd name="T47" fmla="*/ 18 h 180"/>
                <a:gd name="T48" fmla="*/ 522 w 522"/>
                <a:gd name="T49" fmla="*/ 0 h 1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22"/>
                <a:gd name="T76" fmla="*/ 0 h 180"/>
                <a:gd name="T77" fmla="*/ 522 w 522"/>
                <a:gd name="T78" fmla="*/ 180 h 18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22" h="180">
                  <a:moveTo>
                    <a:pt x="522" y="0"/>
                  </a:moveTo>
                  <a:lnTo>
                    <a:pt x="522" y="24"/>
                  </a:lnTo>
                  <a:lnTo>
                    <a:pt x="504" y="42"/>
                  </a:lnTo>
                  <a:lnTo>
                    <a:pt x="474" y="60"/>
                  </a:lnTo>
                  <a:lnTo>
                    <a:pt x="468" y="54"/>
                  </a:lnTo>
                  <a:lnTo>
                    <a:pt x="450" y="78"/>
                  </a:lnTo>
                  <a:lnTo>
                    <a:pt x="402" y="102"/>
                  </a:lnTo>
                  <a:lnTo>
                    <a:pt x="390" y="126"/>
                  </a:lnTo>
                  <a:lnTo>
                    <a:pt x="372" y="132"/>
                  </a:lnTo>
                  <a:lnTo>
                    <a:pt x="372" y="150"/>
                  </a:lnTo>
                  <a:lnTo>
                    <a:pt x="294" y="162"/>
                  </a:lnTo>
                  <a:lnTo>
                    <a:pt x="132" y="174"/>
                  </a:lnTo>
                  <a:lnTo>
                    <a:pt x="0" y="180"/>
                  </a:lnTo>
                  <a:lnTo>
                    <a:pt x="12" y="168"/>
                  </a:lnTo>
                  <a:lnTo>
                    <a:pt x="0" y="150"/>
                  </a:lnTo>
                  <a:lnTo>
                    <a:pt x="18" y="138"/>
                  </a:lnTo>
                  <a:lnTo>
                    <a:pt x="18" y="126"/>
                  </a:lnTo>
                  <a:lnTo>
                    <a:pt x="30" y="108"/>
                  </a:lnTo>
                  <a:lnTo>
                    <a:pt x="30" y="102"/>
                  </a:lnTo>
                  <a:lnTo>
                    <a:pt x="36" y="54"/>
                  </a:lnTo>
                  <a:lnTo>
                    <a:pt x="42" y="60"/>
                  </a:lnTo>
                  <a:lnTo>
                    <a:pt x="126" y="54"/>
                  </a:lnTo>
                  <a:lnTo>
                    <a:pt x="126" y="42"/>
                  </a:lnTo>
                  <a:lnTo>
                    <a:pt x="402" y="18"/>
                  </a:lnTo>
                  <a:lnTo>
                    <a:pt x="522" y="0"/>
                  </a:lnTo>
                  <a:close/>
                </a:path>
              </a:pathLst>
            </a:custGeom>
            <a:solidFill>
              <a:srgbClr val="FFAA00"/>
            </a:solidFill>
            <a:ln w="9525">
              <a:solidFill>
                <a:srgbClr val="FFAA00"/>
              </a:solidFill>
              <a:prstDash val="solid"/>
              <a:round/>
              <a:headEnd/>
              <a:tailEnd/>
            </a:ln>
          </p:spPr>
          <p:txBody>
            <a:bodyPr/>
            <a:lstStyle/>
            <a:p>
              <a:endParaRPr lang="en-US"/>
            </a:p>
          </p:txBody>
        </p:sp>
        <p:sp>
          <p:nvSpPr>
            <p:cNvPr id="3178" name="Freeform 231"/>
            <p:cNvSpPr>
              <a:spLocks/>
            </p:cNvSpPr>
            <p:nvPr/>
          </p:nvSpPr>
          <p:spPr bwMode="auto">
            <a:xfrm>
              <a:off x="3279" y="2256"/>
              <a:ext cx="522" cy="180"/>
            </a:xfrm>
            <a:custGeom>
              <a:avLst/>
              <a:gdLst>
                <a:gd name="T0" fmla="*/ 522 w 522"/>
                <a:gd name="T1" fmla="*/ 0 h 180"/>
                <a:gd name="T2" fmla="*/ 522 w 522"/>
                <a:gd name="T3" fmla="*/ 24 h 180"/>
                <a:gd name="T4" fmla="*/ 504 w 522"/>
                <a:gd name="T5" fmla="*/ 42 h 180"/>
                <a:gd name="T6" fmla="*/ 474 w 522"/>
                <a:gd name="T7" fmla="*/ 60 h 180"/>
                <a:gd name="T8" fmla="*/ 468 w 522"/>
                <a:gd name="T9" fmla="*/ 54 h 180"/>
                <a:gd name="T10" fmla="*/ 450 w 522"/>
                <a:gd name="T11" fmla="*/ 78 h 180"/>
                <a:gd name="T12" fmla="*/ 402 w 522"/>
                <a:gd name="T13" fmla="*/ 102 h 180"/>
                <a:gd name="T14" fmla="*/ 390 w 522"/>
                <a:gd name="T15" fmla="*/ 126 h 180"/>
                <a:gd name="T16" fmla="*/ 372 w 522"/>
                <a:gd name="T17" fmla="*/ 132 h 180"/>
                <a:gd name="T18" fmla="*/ 372 w 522"/>
                <a:gd name="T19" fmla="*/ 150 h 180"/>
                <a:gd name="T20" fmla="*/ 294 w 522"/>
                <a:gd name="T21" fmla="*/ 162 h 180"/>
                <a:gd name="T22" fmla="*/ 132 w 522"/>
                <a:gd name="T23" fmla="*/ 174 h 180"/>
                <a:gd name="T24" fmla="*/ 0 w 522"/>
                <a:gd name="T25" fmla="*/ 180 h 180"/>
                <a:gd name="T26" fmla="*/ 12 w 522"/>
                <a:gd name="T27" fmla="*/ 168 h 180"/>
                <a:gd name="T28" fmla="*/ 0 w 522"/>
                <a:gd name="T29" fmla="*/ 150 h 180"/>
                <a:gd name="T30" fmla="*/ 18 w 522"/>
                <a:gd name="T31" fmla="*/ 138 h 180"/>
                <a:gd name="T32" fmla="*/ 18 w 522"/>
                <a:gd name="T33" fmla="*/ 126 h 180"/>
                <a:gd name="T34" fmla="*/ 30 w 522"/>
                <a:gd name="T35" fmla="*/ 108 h 180"/>
                <a:gd name="T36" fmla="*/ 30 w 522"/>
                <a:gd name="T37" fmla="*/ 102 h 180"/>
                <a:gd name="T38" fmla="*/ 36 w 522"/>
                <a:gd name="T39" fmla="*/ 54 h 180"/>
                <a:gd name="T40" fmla="*/ 42 w 522"/>
                <a:gd name="T41" fmla="*/ 60 h 180"/>
                <a:gd name="T42" fmla="*/ 126 w 522"/>
                <a:gd name="T43" fmla="*/ 54 h 180"/>
                <a:gd name="T44" fmla="*/ 126 w 522"/>
                <a:gd name="T45" fmla="*/ 42 h 180"/>
                <a:gd name="T46" fmla="*/ 402 w 522"/>
                <a:gd name="T47" fmla="*/ 18 h 180"/>
                <a:gd name="T48" fmla="*/ 522 w 522"/>
                <a:gd name="T49" fmla="*/ 0 h 180"/>
                <a:gd name="T50" fmla="*/ 522 w 522"/>
                <a:gd name="T51" fmla="*/ 6 h 18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22"/>
                <a:gd name="T79" fmla="*/ 0 h 180"/>
                <a:gd name="T80" fmla="*/ 522 w 522"/>
                <a:gd name="T81" fmla="*/ 180 h 18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22" h="180">
                  <a:moveTo>
                    <a:pt x="522" y="0"/>
                  </a:moveTo>
                  <a:lnTo>
                    <a:pt x="522" y="24"/>
                  </a:lnTo>
                  <a:lnTo>
                    <a:pt x="504" y="42"/>
                  </a:lnTo>
                  <a:lnTo>
                    <a:pt x="474" y="60"/>
                  </a:lnTo>
                  <a:lnTo>
                    <a:pt x="468" y="54"/>
                  </a:lnTo>
                  <a:lnTo>
                    <a:pt x="450" y="78"/>
                  </a:lnTo>
                  <a:lnTo>
                    <a:pt x="402" y="102"/>
                  </a:lnTo>
                  <a:lnTo>
                    <a:pt x="390" y="126"/>
                  </a:lnTo>
                  <a:lnTo>
                    <a:pt x="372" y="132"/>
                  </a:lnTo>
                  <a:lnTo>
                    <a:pt x="372" y="150"/>
                  </a:lnTo>
                  <a:lnTo>
                    <a:pt x="294" y="162"/>
                  </a:lnTo>
                  <a:lnTo>
                    <a:pt x="132" y="174"/>
                  </a:lnTo>
                  <a:lnTo>
                    <a:pt x="0" y="180"/>
                  </a:lnTo>
                  <a:lnTo>
                    <a:pt x="12" y="168"/>
                  </a:lnTo>
                  <a:lnTo>
                    <a:pt x="0" y="150"/>
                  </a:lnTo>
                  <a:lnTo>
                    <a:pt x="18" y="138"/>
                  </a:lnTo>
                  <a:lnTo>
                    <a:pt x="18" y="126"/>
                  </a:lnTo>
                  <a:lnTo>
                    <a:pt x="30" y="108"/>
                  </a:lnTo>
                  <a:lnTo>
                    <a:pt x="30" y="102"/>
                  </a:lnTo>
                  <a:lnTo>
                    <a:pt x="36" y="54"/>
                  </a:lnTo>
                  <a:lnTo>
                    <a:pt x="42" y="60"/>
                  </a:lnTo>
                  <a:lnTo>
                    <a:pt x="126" y="54"/>
                  </a:lnTo>
                  <a:lnTo>
                    <a:pt x="126" y="42"/>
                  </a:lnTo>
                  <a:lnTo>
                    <a:pt x="402" y="18"/>
                  </a:lnTo>
                  <a:lnTo>
                    <a:pt x="522" y="0"/>
                  </a:lnTo>
                  <a:lnTo>
                    <a:pt x="522" y="6"/>
                  </a:lnTo>
                </a:path>
              </a:pathLst>
            </a:custGeom>
            <a:noFill/>
            <a:ln w="9525">
              <a:solidFill>
                <a:srgbClr val="000000"/>
              </a:solidFill>
              <a:prstDash val="solid"/>
              <a:round/>
              <a:headEnd/>
              <a:tailEnd/>
            </a:ln>
          </p:spPr>
          <p:txBody>
            <a:bodyPr/>
            <a:lstStyle/>
            <a:p>
              <a:endParaRPr lang="en-US"/>
            </a:p>
          </p:txBody>
        </p:sp>
        <p:sp>
          <p:nvSpPr>
            <p:cNvPr id="3179" name="Freeform 232"/>
            <p:cNvSpPr>
              <a:spLocks/>
            </p:cNvSpPr>
            <p:nvPr/>
          </p:nvSpPr>
          <p:spPr bwMode="auto">
            <a:xfrm>
              <a:off x="2211" y="2316"/>
              <a:ext cx="864" cy="834"/>
            </a:xfrm>
            <a:custGeom>
              <a:avLst/>
              <a:gdLst>
                <a:gd name="T0" fmla="*/ 828 w 864"/>
                <a:gd name="T1" fmla="*/ 246 h 834"/>
                <a:gd name="T2" fmla="*/ 864 w 864"/>
                <a:gd name="T3" fmla="*/ 438 h 834"/>
                <a:gd name="T4" fmla="*/ 858 w 864"/>
                <a:gd name="T5" fmla="*/ 516 h 834"/>
                <a:gd name="T6" fmla="*/ 846 w 864"/>
                <a:gd name="T7" fmla="*/ 540 h 834"/>
                <a:gd name="T8" fmla="*/ 804 w 864"/>
                <a:gd name="T9" fmla="*/ 558 h 834"/>
                <a:gd name="T10" fmla="*/ 792 w 864"/>
                <a:gd name="T11" fmla="*/ 534 h 834"/>
                <a:gd name="T12" fmla="*/ 768 w 864"/>
                <a:gd name="T13" fmla="*/ 540 h 834"/>
                <a:gd name="T14" fmla="*/ 756 w 864"/>
                <a:gd name="T15" fmla="*/ 582 h 834"/>
                <a:gd name="T16" fmla="*/ 678 w 864"/>
                <a:gd name="T17" fmla="*/ 648 h 834"/>
                <a:gd name="T18" fmla="*/ 684 w 864"/>
                <a:gd name="T19" fmla="*/ 630 h 834"/>
                <a:gd name="T20" fmla="*/ 678 w 864"/>
                <a:gd name="T21" fmla="*/ 630 h 834"/>
                <a:gd name="T22" fmla="*/ 666 w 864"/>
                <a:gd name="T23" fmla="*/ 630 h 834"/>
                <a:gd name="T24" fmla="*/ 660 w 864"/>
                <a:gd name="T25" fmla="*/ 642 h 834"/>
                <a:gd name="T26" fmla="*/ 654 w 864"/>
                <a:gd name="T27" fmla="*/ 654 h 834"/>
                <a:gd name="T28" fmla="*/ 642 w 864"/>
                <a:gd name="T29" fmla="*/ 660 h 834"/>
                <a:gd name="T30" fmla="*/ 636 w 864"/>
                <a:gd name="T31" fmla="*/ 654 h 834"/>
                <a:gd name="T32" fmla="*/ 624 w 864"/>
                <a:gd name="T33" fmla="*/ 684 h 834"/>
                <a:gd name="T34" fmla="*/ 606 w 864"/>
                <a:gd name="T35" fmla="*/ 690 h 834"/>
                <a:gd name="T36" fmla="*/ 612 w 864"/>
                <a:gd name="T37" fmla="*/ 702 h 834"/>
                <a:gd name="T38" fmla="*/ 594 w 864"/>
                <a:gd name="T39" fmla="*/ 732 h 834"/>
                <a:gd name="T40" fmla="*/ 588 w 864"/>
                <a:gd name="T41" fmla="*/ 732 h 834"/>
                <a:gd name="T42" fmla="*/ 576 w 864"/>
                <a:gd name="T43" fmla="*/ 732 h 834"/>
                <a:gd name="T44" fmla="*/ 594 w 864"/>
                <a:gd name="T45" fmla="*/ 768 h 834"/>
                <a:gd name="T46" fmla="*/ 546 w 864"/>
                <a:gd name="T47" fmla="*/ 828 h 834"/>
                <a:gd name="T48" fmla="*/ 462 w 864"/>
                <a:gd name="T49" fmla="*/ 750 h 834"/>
                <a:gd name="T50" fmla="*/ 408 w 864"/>
                <a:gd name="T51" fmla="*/ 654 h 834"/>
                <a:gd name="T52" fmla="*/ 336 w 864"/>
                <a:gd name="T53" fmla="*/ 534 h 834"/>
                <a:gd name="T54" fmla="*/ 252 w 864"/>
                <a:gd name="T55" fmla="*/ 528 h 834"/>
                <a:gd name="T56" fmla="*/ 216 w 864"/>
                <a:gd name="T57" fmla="*/ 582 h 834"/>
                <a:gd name="T58" fmla="*/ 126 w 864"/>
                <a:gd name="T59" fmla="*/ 528 h 834"/>
                <a:gd name="T60" fmla="*/ 6 w 864"/>
                <a:gd name="T61" fmla="*/ 342 h 834"/>
                <a:gd name="T62" fmla="*/ 234 w 864"/>
                <a:gd name="T63" fmla="*/ 348 h 834"/>
                <a:gd name="T64" fmla="*/ 456 w 864"/>
                <a:gd name="T65" fmla="*/ 12 h 834"/>
                <a:gd name="T66" fmla="*/ 468 w 864"/>
                <a:gd name="T67" fmla="*/ 174 h 834"/>
                <a:gd name="T68" fmla="*/ 498 w 864"/>
                <a:gd name="T69" fmla="*/ 192 h 834"/>
                <a:gd name="T70" fmla="*/ 564 w 864"/>
                <a:gd name="T71" fmla="*/ 198 h 834"/>
                <a:gd name="T72" fmla="*/ 594 w 864"/>
                <a:gd name="T73" fmla="*/ 210 h 834"/>
                <a:gd name="T74" fmla="*/ 624 w 864"/>
                <a:gd name="T75" fmla="*/ 216 h 834"/>
                <a:gd name="T76" fmla="*/ 642 w 864"/>
                <a:gd name="T77" fmla="*/ 216 h 834"/>
                <a:gd name="T78" fmla="*/ 660 w 864"/>
                <a:gd name="T79" fmla="*/ 216 h 834"/>
                <a:gd name="T80" fmla="*/ 750 w 864"/>
                <a:gd name="T81" fmla="*/ 210 h 834"/>
                <a:gd name="T82" fmla="*/ 798 w 864"/>
                <a:gd name="T83" fmla="*/ 234 h 8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864"/>
                <a:gd name="T127" fmla="*/ 0 h 834"/>
                <a:gd name="T128" fmla="*/ 864 w 864"/>
                <a:gd name="T129" fmla="*/ 834 h 8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864" h="834">
                  <a:moveTo>
                    <a:pt x="798" y="234"/>
                  </a:moveTo>
                  <a:lnTo>
                    <a:pt x="828" y="246"/>
                  </a:lnTo>
                  <a:lnTo>
                    <a:pt x="828" y="366"/>
                  </a:lnTo>
                  <a:lnTo>
                    <a:pt x="864" y="438"/>
                  </a:lnTo>
                  <a:lnTo>
                    <a:pt x="852" y="474"/>
                  </a:lnTo>
                  <a:lnTo>
                    <a:pt x="858" y="516"/>
                  </a:lnTo>
                  <a:lnTo>
                    <a:pt x="840" y="534"/>
                  </a:lnTo>
                  <a:lnTo>
                    <a:pt x="846" y="540"/>
                  </a:lnTo>
                  <a:lnTo>
                    <a:pt x="786" y="570"/>
                  </a:lnTo>
                  <a:lnTo>
                    <a:pt x="804" y="558"/>
                  </a:lnTo>
                  <a:lnTo>
                    <a:pt x="786" y="558"/>
                  </a:lnTo>
                  <a:lnTo>
                    <a:pt x="792" y="534"/>
                  </a:lnTo>
                  <a:lnTo>
                    <a:pt x="774" y="546"/>
                  </a:lnTo>
                  <a:lnTo>
                    <a:pt x="768" y="540"/>
                  </a:lnTo>
                  <a:lnTo>
                    <a:pt x="774" y="576"/>
                  </a:lnTo>
                  <a:lnTo>
                    <a:pt x="756" y="582"/>
                  </a:lnTo>
                  <a:lnTo>
                    <a:pt x="756" y="600"/>
                  </a:lnTo>
                  <a:lnTo>
                    <a:pt x="678" y="648"/>
                  </a:lnTo>
                  <a:lnTo>
                    <a:pt x="720" y="618"/>
                  </a:lnTo>
                  <a:lnTo>
                    <a:pt x="684" y="630"/>
                  </a:lnTo>
                  <a:lnTo>
                    <a:pt x="684" y="618"/>
                  </a:lnTo>
                  <a:lnTo>
                    <a:pt x="678" y="630"/>
                  </a:lnTo>
                  <a:lnTo>
                    <a:pt x="672" y="624"/>
                  </a:lnTo>
                  <a:lnTo>
                    <a:pt x="666" y="630"/>
                  </a:lnTo>
                  <a:lnTo>
                    <a:pt x="654" y="624"/>
                  </a:lnTo>
                  <a:lnTo>
                    <a:pt x="660" y="642"/>
                  </a:lnTo>
                  <a:lnTo>
                    <a:pt x="672" y="642"/>
                  </a:lnTo>
                  <a:lnTo>
                    <a:pt x="654" y="654"/>
                  </a:lnTo>
                  <a:lnTo>
                    <a:pt x="642" y="636"/>
                  </a:lnTo>
                  <a:lnTo>
                    <a:pt x="642" y="660"/>
                  </a:lnTo>
                  <a:lnTo>
                    <a:pt x="636" y="666"/>
                  </a:lnTo>
                  <a:lnTo>
                    <a:pt x="636" y="654"/>
                  </a:lnTo>
                  <a:lnTo>
                    <a:pt x="612" y="672"/>
                  </a:lnTo>
                  <a:lnTo>
                    <a:pt x="624" y="684"/>
                  </a:lnTo>
                  <a:lnTo>
                    <a:pt x="594" y="684"/>
                  </a:lnTo>
                  <a:lnTo>
                    <a:pt x="606" y="690"/>
                  </a:lnTo>
                  <a:lnTo>
                    <a:pt x="606" y="702"/>
                  </a:lnTo>
                  <a:lnTo>
                    <a:pt x="612" y="702"/>
                  </a:lnTo>
                  <a:lnTo>
                    <a:pt x="600" y="732"/>
                  </a:lnTo>
                  <a:lnTo>
                    <a:pt x="594" y="732"/>
                  </a:lnTo>
                  <a:lnTo>
                    <a:pt x="594" y="720"/>
                  </a:lnTo>
                  <a:lnTo>
                    <a:pt x="588" y="732"/>
                  </a:lnTo>
                  <a:lnTo>
                    <a:pt x="576" y="720"/>
                  </a:lnTo>
                  <a:lnTo>
                    <a:pt x="576" y="732"/>
                  </a:lnTo>
                  <a:lnTo>
                    <a:pt x="600" y="732"/>
                  </a:lnTo>
                  <a:lnTo>
                    <a:pt x="594" y="768"/>
                  </a:lnTo>
                  <a:lnTo>
                    <a:pt x="618" y="834"/>
                  </a:lnTo>
                  <a:lnTo>
                    <a:pt x="546" y="828"/>
                  </a:lnTo>
                  <a:lnTo>
                    <a:pt x="480" y="798"/>
                  </a:lnTo>
                  <a:lnTo>
                    <a:pt x="462" y="750"/>
                  </a:lnTo>
                  <a:lnTo>
                    <a:pt x="456" y="702"/>
                  </a:lnTo>
                  <a:lnTo>
                    <a:pt x="408" y="654"/>
                  </a:lnTo>
                  <a:lnTo>
                    <a:pt x="372" y="570"/>
                  </a:lnTo>
                  <a:lnTo>
                    <a:pt x="336" y="534"/>
                  </a:lnTo>
                  <a:lnTo>
                    <a:pt x="276" y="516"/>
                  </a:lnTo>
                  <a:lnTo>
                    <a:pt x="252" y="528"/>
                  </a:lnTo>
                  <a:lnTo>
                    <a:pt x="234" y="564"/>
                  </a:lnTo>
                  <a:lnTo>
                    <a:pt x="216" y="582"/>
                  </a:lnTo>
                  <a:lnTo>
                    <a:pt x="198" y="576"/>
                  </a:lnTo>
                  <a:lnTo>
                    <a:pt x="126" y="528"/>
                  </a:lnTo>
                  <a:lnTo>
                    <a:pt x="108" y="450"/>
                  </a:lnTo>
                  <a:lnTo>
                    <a:pt x="6" y="342"/>
                  </a:lnTo>
                  <a:lnTo>
                    <a:pt x="0" y="330"/>
                  </a:lnTo>
                  <a:lnTo>
                    <a:pt x="234" y="348"/>
                  </a:lnTo>
                  <a:lnTo>
                    <a:pt x="264" y="0"/>
                  </a:lnTo>
                  <a:lnTo>
                    <a:pt x="456" y="12"/>
                  </a:lnTo>
                  <a:lnTo>
                    <a:pt x="444" y="162"/>
                  </a:lnTo>
                  <a:lnTo>
                    <a:pt x="468" y="174"/>
                  </a:lnTo>
                  <a:lnTo>
                    <a:pt x="486" y="174"/>
                  </a:lnTo>
                  <a:lnTo>
                    <a:pt x="498" y="192"/>
                  </a:lnTo>
                  <a:lnTo>
                    <a:pt x="540" y="204"/>
                  </a:lnTo>
                  <a:lnTo>
                    <a:pt x="564" y="198"/>
                  </a:lnTo>
                  <a:lnTo>
                    <a:pt x="582" y="222"/>
                  </a:lnTo>
                  <a:lnTo>
                    <a:pt x="594" y="210"/>
                  </a:lnTo>
                  <a:lnTo>
                    <a:pt x="612" y="228"/>
                  </a:lnTo>
                  <a:lnTo>
                    <a:pt x="624" y="216"/>
                  </a:lnTo>
                  <a:lnTo>
                    <a:pt x="630" y="234"/>
                  </a:lnTo>
                  <a:lnTo>
                    <a:pt x="642" y="216"/>
                  </a:lnTo>
                  <a:lnTo>
                    <a:pt x="648" y="222"/>
                  </a:lnTo>
                  <a:lnTo>
                    <a:pt x="660" y="216"/>
                  </a:lnTo>
                  <a:lnTo>
                    <a:pt x="678" y="234"/>
                  </a:lnTo>
                  <a:lnTo>
                    <a:pt x="750" y="210"/>
                  </a:lnTo>
                  <a:lnTo>
                    <a:pt x="798" y="240"/>
                  </a:lnTo>
                  <a:lnTo>
                    <a:pt x="798" y="234"/>
                  </a:lnTo>
                  <a:close/>
                </a:path>
              </a:pathLst>
            </a:custGeom>
            <a:solidFill>
              <a:srgbClr val="FFAA00"/>
            </a:solidFill>
            <a:ln w="9525">
              <a:solidFill>
                <a:srgbClr val="FFAA00"/>
              </a:solidFill>
              <a:prstDash val="solid"/>
              <a:round/>
              <a:headEnd/>
              <a:tailEnd/>
            </a:ln>
          </p:spPr>
          <p:txBody>
            <a:bodyPr/>
            <a:lstStyle/>
            <a:p>
              <a:endParaRPr lang="en-US"/>
            </a:p>
          </p:txBody>
        </p:sp>
        <p:sp>
          <p:nvSpPr>
            <p:cNvPr id="3180" name="Freeform 233"/>
            <p:cNvSpPr>
              <a:spLocks/>
            </p:cNvSpPr>
            <p:nvPr/>
          </p:nvSpPr>
          <p:spPr bwMode="auto">
            <a:xfrm>
              <a:off x="2211" y="2316"/>
              <a:ext cx="864" cy="834"/>
            </a:xfrm>
            <a:custGeom>
              <a:avLst/>
              <a:gdLst>
                <a:gd name="T0" fmla="*/ 828 w 864"/>
                <a:gd name="T1" fmla="*/ 246 h 834"/>
                <a:gd name="T2" fmla="*/ 864 w 864"/>
                <a:gd name="T3" fmla="*/ 438 h 834"/>
                <a:gd name="T4" fmla="*/ 858 w 864"/>
                <a:gd name="T5" fmla="*/ 516 h 834"/>
                <a:gd name="T6" fmla="*/ 846 w 864"/>
                <a:gd name="T7" fmla="*/ 540 h 834"/>
                <a:gd name="T8" fmla="*/ 804 w 864"/>
                <a:gd name="T9" fmla="*/ 558 h 834"/>
                <a:gd name="T10" fmla="*/ 792 w 864"/>
                <a:gd name="T11" fmla="*/ 534 h 834"/>
                <a:gd name="T12" fmla="*/ 768 w 864"/>
                <a:gd name="T13" fmla="*/ 540 h 834"/>
                <a:gd name="T14" fmla="*/ 756 w 864"/>
                <a:gd name="T15" fmla="*/ 582 h 834"/>
                <a:gd name="T16" fmla="*/ 678 w 864"/>
                <a:gd name="T17" fmla="*/ 648 h 834"/>
                <a:gd name="T18" fmla="*/ 684 w 864"/>
                <a:gd name="T19" fmla="*/ 630 h 834"/>
                <a:gd name="T20" fmla="*/ 678 w 864"/>
                <a:gd name="T21" fmla="*/ 630 h 834"/>
                <a:gd name="T22" fmla="*/ 666 w 864"/>
                <a:gd name="T23" fmla="*/ 630 h 834"/>
                <a:gd name="T24" fmla="*/ 660 w 864"/>
                <a:gd name="T25" fmla="*/ 642 h 834"/>
                <a:gd name="T26" fmla="*/ 654 w 864"/>
                <a:gd name="T27" fmla="*/ 654 h 834"/>
                <a:gd name="T28" fmla="*/ 642 w 864"/>
                <a:gd name="T29" fmla="*/ 660 h 834"/>
                <a:gd name="T30" fmla="*/ 636 w 864"/>
                <a:gd name="T31" fmla="*/ 654 h 834"/>
                <a:gd name="T32" fmla="*/ 624 w 864"/>
                <a:gd name="T33" fmla="*/ 684 h 834"/>
                <a:gd name="T34" fmla="*/ 606 w 864"/>
                <a:gd name="T35" fmla="*/ 690 h 834"/>
                <a:gd name="T36" fmla="*/ 612 w 864"/>
                <a:gd name="T37" fmla="*/ 702 h 834"/>
                <a:gd name="T38" fmla="*/ 594 w 864"/>
                <a:gd name="T39" fmla="*/ 732 h 834"/>
                <a:gd name="T40" fmla="*/ 588 w 864"/>
                <a:gd name="T41" fmla="*/ 732 h 834"/>
                <a:gd name="T42" fmla="*/ 576 w 864"/>
                <a:gd name="T43" fmla="*/ 732 h 834"/>
                <a:gd name="T44" fmla="*/ 594 w 864"/>
                <a:gd name="T45" fmla="*/ 768 h 834"/>
                <a:gd name="T46" fmla="*/ 546 w 864"/>
                <a:gd name="T47" fmla="*/ 828 h 834"/>
                <a:gd name="T48" fmla="*/ 462 w 864"/>
                <a:gd name="T49" fmla="*/ 750 h 834"/>
                <a:gd name="T50" fmla="*/ 408 w 864"/>
                <a:gd name="T51" fmla="*/ 654 h 834"/>
                <a:gd name="T52" fmla="*/ 336 w 864"/>
                <a:gd name="T53" fmla="*/ 534 h 834"/>
                <a:gd name="T54" fmla="*/ 252 w 864"/>
                <a:gd name="T55" fmla="*/ 528 h 834"/>
                <a:gd name="T56" fmla="*/ 216 w 864"/>
                <a:gd name="T57" fmla="*/ 582 h 834"/>
                <a:gd name="T58" fmla="*/ 126 w 864"/>
                <a:gd name="T59" fmla="*/ 528 h 834"/>
                <a:gd name="T60" fmla="*/ 6 w 864"/>
                <a:gd name="T61" fmla="*/ 342 h 834"/>
                <a:gd name="T62" fmla="*/ 234 w 864"/>
                <a:gd name="T63" fmla="*/ 348 h 834"/>
                <a:gd name="T64" fmla="*/ 456 w 864"/>
                <a:gd name="T65" fmla="*/ 12 h 834"/>
                <a:gd name="T66" fmla="*/ 468 w 864"/>
                <a:gd name="T67" fmla="*/ 174 h 834"/>
                <a:gd name="T68" fmla="*/ 498 w 864"/>
                <a:gd name="T69" fmla="*/ 192 h 834"/>
                <a:gd name="T70" fmla="*/ 564 w 864"/>
                <a:gd name="T71" fmla="*/ 198 h 834"/>
                <a:gd name="T72" fmla="*/ 594 w 864"/>
                <a:gd name="T73" fmla="*/ 210 h 834"/>
                <a:gd name="T74" fmla="*/ 624 w 864"/>
                <a:gd name="T75" fmla="*/ 216 h 834"/>
                <a:gd name="T76" fmla="*/ 642 w 864"/>
                <a:gd name="T77" fmla="*/ 216 h 834"/>
                <a:gd name="T78" fmla="*/ 660 w 864"/>
                <a:gd name="T79" fmla="*/ 216 h 834"/>
                <a:gd name="T80" fmla="*/ 750 w 864"/>
                <a:gd name="T81" fmla="*/ 210 h 834"/>
                <a:gd name="T82" fmla="*/ 798 w 864"/>
                <a:gd name="T83" fmla="*/ 234 h 8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864"/>
                <a:gd name="T127" fmla="*/ 0 h 834"/>
                <a:gd name="T128" fmla="*/ 864 w 864"/>
                <a:gd name="T129" fmla="*/ 834 h 8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864" h="834">
                  <a:moveTo>
                    <a:pt x="798" y="234"/>
                  </a:moveTo>
                  <a:lnTo>
                    <a:pt x="828" y="246"/>
                  </a:lnTo>
                  <a:lnTo>
                    <a:pt x="828" y="366"/>
                  </a:lnTo>
                  <a:lnTo>
                    <a:pt x="864" y="438"/>
                  </a:lnTo>
                  <a:lnTo>
                    <a:pt x="852" y="474"/>
                  </a:lnTo>
                  <a:lnTo>
                    <a:pt x="858" y="516"/>
                  </a:lnTo>
                  <a:lnTo>
                    <a:pt x="840" y="534"/>
                  </a:lnTo>
                  <a:lnTo>
                    <a:pt x="846" y="540"/>
                  </a:lnTo>
                  <a:lnTo>
                    <a:pt x="786" y="570"/>
                  </a:lnTo>
                  <a:lnTo>
                    <a:pt x="804" y="558"/>
                  </a:lnTo>
                  <a:lnTo>
                    <a:pt x="786" y="558"/>
                  </a:lnTo>
                  <a:lnTo>
                    <a:pt x="792" y="534"/>
                  </a:lnTo>
                  <a:lnTo>
                    <a:pt x="774" y="546"/>
                  </a:lnTo>
                  <a:lnTo>
                    <a:pt x="768" y="540"/>
                  </a:lnTo>
                  <a:lnTo>
                    <a:pt x="774" y="576"/>
                  </a:lnTo>
                  <a:lnTo>
                    <a:pt x="756" y="582"/>
                  </a:lnTo>
                  <a:lnTo>
                    <a:pt x="756" y="600"/>
                  </a:lnTo>
                  <a:lnTo>
                    <a:pt x="678" y="648"/>
                  </a:lnTo>
                  <a:lnTo>
                    <a:pt x="720" y="618"/>
                  </a:lnTo>
                  <a:lnTo>
                    <a:pt x="684" y="630"/>
                  </a:lnTo>
                  <a:lnTo>
                    <a:pt x="684" y="618"/>
                  </a:lnTo>
                  <a:lnTo>
                    <a:pt x="678" y="630"/>
                  </a:lnTo>
                  <a:lnTo>
                    <a:pt x="672" y="624"/>
                  </a:lnTo>
                  <a:lnTo>
                    <a:pt x="666" y="630"/>
                  </a:lnTo>
                  <a:lnTo>
                    <a:pt x="654" y="624"/>
                  </a:lnTo>
                  <a:lnTo>
                    <a:pt x="660" y="642"/>
                  </a:lnTo>
                  <a:lnTo>
                    <a:pt x="672" y="642"/>
                  </a:lnTo>
                  <a:lnTo>
                    <a:pt x="654" y="654"/>
                  </a:lnTo>
                  <a:lnTo>
                    <a:pt x="642" y="636"/>
                  </a:lnTo>
                  <a:lnTo>
                    <a:pt x="642" y="660"/>
                  </a:lnTo>
                  <a:lnTo>
                    <a:pt x="636" y="666"/>
                  </a:lnTo>
                  <a:lnTo>
                    <a:pt x="636" y="654"/>
                  </a:lnTo>
                  <a:lnTo>
                    <a:pt x="612" y="672"/>
                  </a:lnTo>
                  <a:lnTo>
                    <a:pt x="624" y="684"/>
                  </a:lnTo>
                  <a:lnTo>
                    <a:pt x="594" y="684"/>
                  </a:lnTo>
                  <a:lnTo>
                    <a:pt x="606" y="690"/>
                  </a:lnTo>
                  <a:lnTo>
                    <a:pt x="606" y="702"/>
                  </a:lnTo>
                  <a:lnTo>
                    <a:pt x="612" y="702"/>
                  </a:lnTo>
                  <a:lnTo>
                    <a:pt x="600" y="732"/>
                  </a:lnTo>
                  <a:lnTo>
                    <a:pt x="594" y="732"/>
                  </a:lnTo>
                  <a:lnTo>
                    <a:pt x="594" y="720"/>
                  </a:lnTo>
                  <a:lnTo>
                    <a:pt x="588" y="732"/>
                  </a:lnTo>
                  <a:lnTo>
                    <a:pt x="576" y="720"/>
                  </a:lnTo>
                  <a:lnTo>
                    <a:pt x="576" y="732"/>
                  </a:lnTo>
                  <a:lnTo>
                    <a:pt x="600" y="732"/>
                  </a:lnTo>
                  <a:lnTo>
                    <a:pt x="594" y="768"/>
                  </a:lnTo>
                  <a:lnTo>
                    <a:pt x="618" y="834"/>
                  </a:lnTo>
                  <a:lnTo>
                    <a:pt x="546" y="828"/>
                  </a:lnTo>
                  <a:lnTo>
                    <a:pt x="480" y="798"/>
                  </a:lnTo>
                  <a:lnTo>
                    <a:pt x="462" y="750"/>
                  </a:lnTo>
                  <a:lnTo>
                    <a:pt x="456" y="702"/>
                  </a:lnTo>
                  <a:lnTo>
                    <a:pt x="408" y="654"/>
                  </a:lnTo>
                  <a:lnTo>
                    <a:pt x="372" y="570"/>
                  </a:lnTo>
                  <a:lnTo>
                    <a:pt x="336" y="534"/>
                  </a:lnTo>
                  <a:lnTo>
                    <a:pt x="276" y="516"/>
                  </a:lnTo>
                  <a:lnTo>
                    <a:pt x="252" y="528"/>
                  </a:lnTo>
                  <a:lnTo>
                    <a:pt x="234" y="564"/>
                  </a:lnTo>
                  <a:lnTo>
                    <a:pt x="216" y="582"/>
                  </a:lnTo>
                  <a:lnTo>
                    <a:pt x="198" y="576"/>
                  </a:lnTo>
                  <a:lnTo>
                    <a:pt x="126" y="528"/>
                  </a:lnTo>
                  <a:lnTo>
                    <a:pt x="108" y="450"/>
                  </a:lnTo>
                  <a:lnTo>
                    <a:pt x="6" y="342"/>
                  </a:lnTo>
                  <a:lnTo>
                    <a:pt x="0" y="330"/>
                  </a:lnTo>
                  <a:lnTo>
                    <a:pt x="234" y="348"/>
                  </a:lnTo>
                  <a:lnTo>
                    <a:pt x="264" y="0"/>
                  </a:lnTo>
                  <a:lnTo>
                    <a:pt x="456" y="12"/>
                  </a:lnTo>
                  <a:lnTo>
                    <a:pt x="444" y="162"/>
                  </a:lnTo>
                  <a:lnTo>
                    <a:pt x="468" y="174"/>
                  </a:lnTo>
                  <a:lnTo>
                    <a:pt x="486" y="174"/>
                  </a:lnTo>
                  <a:lnTo>
                    <a:pt x="498" y="192"/>
                  </a:lnTo>
                  <a:lnTo>
                    <a:pt x="540" y="204"/>
                  </a:lnTo>
                  <a:lnTo>
                    <a:pt x="564" y="198"/>
                  </a:lnTo>
                  <a:lnTo>
                    <a:pt x="582" y="222"/>
                  </a:lnTo>
                  <a:lnTo>
                    <a:pt x="594" y="210"/>
                  </a:lnTo>
                  <a:lnTo>
                    <a:pt x="612" y="228"/>
                  </a:lnTo>
                  <a:lnTo>
                    <a:pt x="624" y="216"/>
                  </a:lnTo>
                  <a:lnTo>
                    <a:pt x="630" y="234"/>
                  </a:lnTo>
                  <a:lnTo>
                    <a:pt x="642" y="216"/>
                  </a:lnTo>
                  <a:lnTo>
                    <a:pt x="648" y="222"/>
                  </a:lnTo>
                  <a:lnTo>
                    <a:pt x="660" y="216"/>
                  </a:lnTo>
                  <a:lnTo>
                    <a:pt x="678" y="234"/>
                  </a:lnTo>
                  <a:lnTo>
                    <a:pt x="750" y="210"/>
                  </a:lnTo>
                  <a:lnTo>
                    <a:pt x="798" y="240"/>
                  </a:lnTo>
                  <a:lnTo>
                    <a:pt x="798" y="234"/>
                  </a:lnTo>
                  <a:lnTo>
                    <a:pt x="798" y="240"/>
                  </a:lnTo>
                </a:path>
              </a:pathLst>
            </a:custGeom>
            <a:noFill/>
            <a:ln w="9525">
              <a:solidFill>
                <a:srgbClr val="000000"/>
              </a:solidFill>
              <a:prstDash val="solid"/>
              <a:round/>
              <a:headEnd/>
              <a:tailEnd/>
            </a:ln>
          </p:spPr>
          <p:txBody>
            <a:bodyPr/>
            <a:lstStyle/>
            <a:p>
              <a:endParaRPr lang="en-US"/>
            </a:p>
          </p:txBody>
        </p:sp>
        <p:sp>
          <p:nvSpPr>
            <p:cNvPr id="3181" name="Freeform 234"/>
            <p:cNvSpPr>
              <a:spLocks/>
            </p:cNvSpPr>
            <p:nvPr/>
          </p:nvSpPr>
          <p:spPr bwMode="auto">
            <a:xfrm>
              <a:off x="1803" y="1800"/>
              <a:ext cx="348" cy="438"/>
            </a:xfrm>
            <a:custGeom>
              <a:avLst/>
              <a:gdLst>
                <a:gd name="T0" fmla="*/ 306 w 348"/>
                <a:gd name="T1" fmla="*/ 438 h 438"/>
                <a:gd name="T2" fmla="*/ 0 w 348"/>
                <a:gd name="T3" fmla="*/ 384 h 438"/>
                <a:gd name="T4" fmla="*/ 78 w 348"/>
                <a:gd name="T5" fmla="*/ 0 h 438"/>
                <a:gd name="T6" fmla="*/ 132 w 348"/>
                <a:gd name="T7" fmla="*/ 12 h 438"/>
                <a:gd name="T8" fmla="*/ 246 w 348"/>
                <a:gd name="T9" fmla="*/ 30 h 438"/>
                <a:gd name="T10" fmla="*/ 234 w 348"/>
                <a:gd name="T11" fmla="*/ 108 h 438"/>
                <a:gd name="T12" fmla="*/ 348 w 348"/>
                <a:gd name="T13" fmla="*/ 126 h 438"/>
                <a:gd name="T14" fmla="*/ 312 w 348"/>
                <a:gd name="T15" fmla="*/ 390 h 438"/>
                <a:gd name="T16" fmla="*/ 306 w 348"/>
                <a:gd name="T17" fmla="*/ 438 h 4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8"/>
                <a:gd name="T28" fmla="*/ 0 h 438"/>
                <a:gd name="T29" fmla="*/ 348 w 348"/>
                <a:gd name="T30" fmla="*/ 438 h 4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8" h="438">
                  <a:moveTo>
                    <a:pt x="306" y="438"/>
                  </a:moveTo>
                  <a:lnTo>
                    <a:pt x="0" y="384"/>
                  </a:lnTo>
                  <a:lnTo>
                    <a:pt x="78" y="0"/>
                  </a:lnTo>
                  <a:lnTo>
                    <a:pt x="132" y="12"/>
                  </a:lnTo>
                  <a:lnTo>
                    <a:pt x="246" y="30"/>
                  </a:lnTo>
                  <a:lnTo>
                    <a:pt x="234" y="108"/>
                  </a:lnTo>
                  <a:lnTo>
                    <a:pt x="348" y="126"/>
                  </a:lnTo>
                  <a:lnTo>
                    <a:pt x="312" y="390"/>
                  </a:lnTo>
                  <a:lnTo>
                    <a:pt x="306" y="438"/>
                  </a:lnTo>
                  <a:close/>
                </a:path>
              </a:pathLst>
            </a:custGeom>
            <a:solidFill>
              <a:srgbClr val="E8D898"/>
            </a:solidFill>
            <a:ln w="9525">
              <a:solidFill>
                <a:srgbClr val="E8D898"/>
              </a:solidFill>
              <a:prstDash val="solid"/>
              <a:round/>
              <a:headEnd/>
              <a:tailEnd/>
            </a:ln>
          </p:spPr>
          <p:txBody>
            <a:bodyPr/>
            <a:lstStyle/>
            <a:p>
              <a:endParaRPr lang="en-US"/>
            </a:p>
          </p:txBody>
        </p:sp>
        <p:sp>
          <p:nvSpPr>
            <p:cNvPr id="3182" name="Freeform 235"/>
            <p:cNvSpPr>
              <a:spLocks/>
            </p:cNvSpPr>
            <p:nvPr/>
          </p:nvSpPr>
          <p:spPr bwMode="auto">
            <a:xfrm>
              <a:off x="1803" y="1800"/>
              <a:ext cx="348" cy="444"/>
            </a:xfrm>
            <a:custGeom>
              <a:avLst/>
              <a:gdLst>
                <a:gd name="T0" fmla="*/ 306 w 348"/>
                <a:gd name="T1" fmla="*/ 438 h 444"/>
                <a:gd name="T2" fmla="*/ 0 w 348"/>
                <a:gd name="T3" fmla="*/ 384 h 444"/>
                <a:gd name="T4" fmla="*/ 78 w 348"/>
                <a:gd name="T5" fmla="*/ 0 h 444"/>
                <a:gd name="T6" fmla="*/ 132 w 348"/>
                <a:gd name="T7" fmla="*/ 12 h 444"/>
                <a:gd name="T8" fmla="*/ 246 w 348"/>
                <a:gd name="T9" fmla="*/ 30 h 444"/>
                <a:gd name="T10" fmla="*/ 234 w 348"/>
                <a:gd name="T11" fmla="*/ 108 h 444"/>
                <a:gd name="T12" fmla="*/ 348 w 348"/>
                <a:gd name="T13" fmla="*/ 126 h 444"/>
                <a:gd name="T14" fmla="*/ 312 w 348"/>
                <a:gd name="T15" fmla="*/ 390 h 444"/>
                <a:gd name="T16" fmla="*/ 306 w 348"/>
                <a:gd name="T17" fmla="*/ 438 h 444"/>
                <a:gd name="T18" fmla="*/ 306 w 348"/>
                <a:gd name="T19" fmla="*/ 444 h 4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48"/>
                <a:gd name="T31" fmla="*/ 0 h 444"/>
                <a:gd name="T32" fmla="*/ 348 w 348"/>
                <a:gd name="T33" fmla="*/ 444 h 44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48" h="444">
                  <a:moveTo>
                    <a:pt x="306" y="438"/>
                  </a:moveTo>
                  <a:lnTo>
                    <a:pt x="0" y="384"/>
                  </a:lnTo>
                  <a:lnTo>
                    <a:pt x="78" y="0"/>
                  </a:lnTo>
                  <a:lnTo>
                    <a:pt x="132" y="12"/>
                  </a:lnTo>
                  <a:lnTo>
                    <a:pt x="246" y="30"/>
                  </a:lnTo>
                  <a:lnTo>
                    <a:pt x="234" y="108"/>
                  </a:lnTo>
                  <a:lnTo>
                    <a:pt x="348" y="126"/>
                  </a:lnTo>
                  <a:lnTo>
                    <a:pt x="312" y="390"/>
                  </a:lnTo>
                  <a:lnTo>
                    <a:pt x="306" y="438"/>
                  </a:lnTo>
                  <a:lnTo>
                    <a:pt x="306" y="444"/>
                  </a:lnTo>
                </a:path>
              </a:pathLst>
            </a:custGeom>
            <a:noFill/>
            <a:ln w="9525">
              <a:solidFill>
                <a:srgbClr val="000000"/>
              </a:solidFill>
              <a:prstDash val="solid"/>
              <a:round/>
              <a:headEnd/>
              <a:tailEnd/>
            </a:ln>
          </p:spPr>
          <p:txBody>
            <a:bodyPr/>
            <a:lstStyle/>
            <a:p>
              <a:endParaRPr lang="en-US"/>
            </a:p>
          </p:txBody>
        </p:sp>
        <p:sp>
          <p:nvSpPr>
            <p:cNvPr id="3183" name="Freeform 236"/>
            <p:cNvSpPr>
              <a:spLocks/>
            </p:cNvSpPr>
            <p:nvPr/>
          </p:nvSpPr>
          <p:spPr bwMode="auto">
            <a:xfrm>
              <a:off x="4155" y="1494"/>
              <a:ext cx="102" cy="198"/>
            </a:xfrm>
            <a:custGeom>
              <a:avLst/>
              <a:gdLst>
                <a:gd name="T0" fmla="*/ 90 w 102"/>
                <a:gd name="T1" fmla="*/ 186 h 198"/>
                <a:gd name="T2" fmla="*/ 66 w 102"/>
                <a:gd name="T3" fmla="*/ 192 h 198"/>
                <a:gd name="T4" fmla="*/ 48 w 102"/>
                <a:gd name="T5" fmla="*/ 198 h 198"/>
                <a:gd name="T6" fmla="*/ 42 w 102"/>
                <a:gd name="T7" fmla="*/ 192 h 198"/>
                <a:gd name="T8" fmla="*/ 30 w 102"/>
                <a:gd name="T9" fmla="*/ 138 h 198"/>
                <a:gd name="T10" fmla="*/ 24 w 102"/>
                <a:gd name="T11" fmla="*/ 138 h 198"/>
                <a:gd name="T12" fmla="*/ 12 w 102"/>
                <a:gd name="T13" fmla="*/ 102 h 198"/>
                <a:gd name="T14" fmla="*/ 0 w 102"/>
                <a:gd name="T15" fmla="*/ 30 h 198"/>
                <a:gd name="T16" fmla="*/ 96 w 102"/>
                <a:gd name="T17" fmla="*/ 0 h 198"/>
                <a:gd name="T18" fmla="*/ 102 w 102"/>
                <a:gd name="T19" fmla="*/ 42 h 198"/>
                <a:gd name="T20" fmla="*/ 84 w 102"/>
                <a:gd name="T21" fmla="*/ 66 h 198"/>
                <a:gd name="T22" fmla="*/ 78 w 102"/>
                <a:gd name="T23" fmla="*/ 120 h 198"/>
                <a:gd name="T24" fmla="*/ 90 w 102"/>
                <a:gd name="T25" fmla="*/ 186 h 19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198"/>
                <a:gd name="T41" fmla="*/ 102 w 102"/>
                <a:gd name="T42" fmla="*/ 198 h 19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198">
                  <a:moveTo>
                    <a:pt x="90" y="186"/>
                  </a:moveTo>
                  <a:lnTo>
                    <a:pt x="66" y="192"/>
                  </a:lnTo>
                  <a:lnTo>
                    <a:pt x="48" y="198"/>
                  </a:lnTo>
                  <a:lnTo>
                    <a:pt x="42" y="192"/>
                  </a:lnTo>
                  <a:lnTo>
                    <a:pt x="30" y="138"/>
                  </a:lnTo>
                  <a:lnTo>
                    <a:pt x="24" y="138"/>
                  </a:lnTo>
                  <a:lnTo>
                    <a:pt x="12" y="102"/>
                  </a:lnTo>
                  <a:lnTo>
                    <a:pt x="0" y="30"/>
                  </a:lnTo>
                  <a:lnTo>
                    <a:pt x="96" y="0"/>
                  </a:lnTo>
                  <a:lnTo>
                    <a:pt x="102" y="42"/>
                  </a:lnTo>
                  <a:lnTo>
                    <a:pt x="84" y="66"/>
                  </a:lnTo>
                  <a:lnTo>
                    <a:pt x="78" y="120"/>
                  </a:lnTo>
                  <a:lnTo>
                    <a:pt x="90" y="186"/>
                  </a:lnTo>
                  <a:close/>
                </a:path>
              </a:pathLst>
            </a:custGeom>
            <a:solidFill>
              <a:srgbClr val="FFAA00"/>
            </a:solidFill>
            <a:ln w="9525">
              <a:solidFill>
                <a:srgbClr val="FFAA00"/>
              </a:solidFill>
              <a:prstDash val="solid"/>
              <a:round/>
              <a:headEnd/>
              <a:tailEnd/>
            </a:ln>
          </p:spPr>
          <p:txBody>
            <a:bodyPr/>
            <a:lstStyle/>
            <a:p>
              <a:endParaRPr lang="en-US"/>
            </a:p>
          </p:txBody>
        </p:sp>
        <p:sp>
          <p:nvSpPr>
            <p:cNvPr id="3184" name="Freeform 237"/>
            <p:cNvSpPr>
              <a:spLocks/>
            </p:cNvSpPr>
            <p:nvPr/>
          </p:nvSpPr>
          <p:spPr bwMode="auto">
            <a:xfrm>
              <a:off x="4155" y="1494"/>
              <a:ext cx="102" cy="198"/>
            </a:xfrm>
            <a:custGeom>
              <a:avLst/>
              <a:gdLst>
                <a:gd name="T0" fmla="*/ 90 w 102"/>
                <a:gd name="T1" fmla="*/ 186 h 198"/>
                <a:gd name="T2" fmla="*/ 66 w 102"/>
                <a:gd name="T3" fmla="*/ 192 h 198"/>
                <a:gd name="T4" fmla="*/ 48 w 102"/>
                <a:gd name="T5" fmla="*/ 198 h 198"/>
                <a:gd name="T6" fmla="*/ 42 w 102"/>
                <a:gd name="T7" fmla="*/ 192 h 198"/>
                <a:gd name="T8" fmla="*/ 30 w 102"/>
                <a:gd name="T9" fmla="*/ 138 h 198"/>
                <a:gd name="T10" fmla="*/ 24 w 102"/>
                <a:gd name="T11" fmla="*/ 138 h 198"/>
                <a:gd name="T12" fmla="*/ 12 w 102"/>
                <a:gd name="T13" fmla="*/ 102 h 198"/>
                <a:gd name="T14" fmla="*/ 0 w 102"/>
                <a:gd name="T15" fmla="*/ 30 h 198"/>
                <a:gd name="T16" fmla="*/ 96 w 102"/>
                <a:gd name="T17" fmla="*/ 0 h 198"/>
                <a:gd name="T18" fmla="*/ 102 w 102"/>
                <a:gd name="T19" fmla="*/ 42 h 198"/>
                <a:gd name="T20" fmla="*/ 84 w 102"/>
                <a:gd name="T21" fmla="*/ 66 h 198"/>
                <a:gd name="T22" fmla="*/ 78 w 102"/>
                <a:gd name="T23" fmla="*/ 120 h 198"/>
                <a:gd name="T24" fmla="*/ 90 w 102"/>
                <a:gd name="T25" fmla="*/ 186 h 198"/>
                <a:gd name="T26" fmla="*/ 90 w 102"/>
                <a:gd name="T27" fmla="*/ 192 h 19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2"/>
                <a:gd name="T43" fmla="*/ 0 h 198"/>
                <a:gd name="T44" fmla="*/ 102 w 102"/>
                <a:gd name="T45" fmla="*/ 198 h 19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2" h="198">
                  <a:moveTo>
                    <a:pt x="90" y="186"/>
                  </a:moveTo>
                  <a:lnTo>
                    <a:pt x="66" y="192"/>
                  </a:lnTo>
                  <a:lnTo>
                    <a:pt x="48" y="198"/>
                  </a:lnTo>
                  <a:lnTo>
                    <a:pt x="42" y="192"/>
                  </a:lnTo>
                  <a:lnTo>
                    <a:pt x="30" y="138"/>
                  </a:lnTo>
                  <a:lnTo>
                    <a:pt x="24" y="138"/>
                  </a:lnTo>
                  <a:lnTo>
                    <a:pt x="12" y="102"/>
                  </a:lnTo>
                  <a:lnTo>
                    <a:pt x="0" y="30"/>
                  </a:lnTo>
                  <a:lnTo>
                    <a:pt x="96" y="0"/>
                  </a:lnTo>
                  <a:lnTo>
                    <a:pt x="102" y="42"/>
                  </a:lnTo>
                  <a:lnTo>
                    <a:pt x="84" y="66"/>
                  </a:lnTo>
                  <a:lnTo>
                    <a:pt x="78" y="120"/>
                  </a:lnTo>
                  <a:lnTo>
                    <a:pt x="90" y="186"/>
                  </a:lnTo>
                  <a:lnTo>
                    <a:pt x="90" y="192"/>
                  </a:lnTo>
                </a:path>
              </a:pathLst>
            </a:custGeom>
            <a:noFill/>
            <a:ln w="9525">
              <a:solidFill>
                <a:srgbClr val="000000"/>
              </a:solidFill>
              <a:prstDash val="solid"/>
              <a:round/>
              <a:headEnd/>
              <a:tailEnd/>
            </a:ln>
          </p:spPr>
          <p:txBody>
            <a:bodyPr/>
            <a:lstStyle/>
            <a:p>
              <a:endParaRPr lang="en-US"/>
            </a:p>
          </p:txBody>
        </p:sp>
        <p:sp>
          <p:nvSpPr>
            <p:cNvPr id="3185" name="Freeform 238"/>
            <p:cNvSpPr>
              <a:spLocks/>
            </p:cNvSpPr>
            <p:nvPr/>
          </p:nvSpPr>
          <p:spPr bwMode="auto">
            <a:xfrm>
              <a:off x="4167" y="2076"/>
              <a:ext cx="6" cy="18"/>
            </a:xfrm>
            <a:custGeom>
              <a:avLst/>
              <a:gdLst>
                <a:gd name="T0" fmla="*/ 6 w 6"/>
                <a:gd name="T1" fmla="*/ 0 h 18"/>
                <a:gd name="T2" fmla="*/ 0 w 6"/>
                <a:gd name="T3" fmla="*/ 18 h 18"/>
                <a:gd name="T4" fmla="*/ 0 w 6"/>
                <a:gd name="T5" fmla="*/ 0 h 18"/>
                <a:gd name="T6" fmla="*/ 6 w 6"/>
                <a:gd name="T7" fmla="*/ 0 h 18"/>
                <a:gd name="T8" fmla="*/ 0 60000 65536"/>
                <a:gd name="T9" fmla="*/ 0 60000 65536"/>
                <a:gd name="T10" fmla="*/ 0 60000 65536"/>
                <a:gd name="T11" fmla="*/ 0 60000 65536"/>
                <a:gd name="T12" fmla="*/ 0 w 6"/>
                <a:gd name="T13" fmla="*/ 0 h 18"/>
                <a:gd name="T14" fmla="*/ 6 w 6"/>
                <a:gd name="T15" fmla="*/ 18 h 18"/>
              </a:gdLst>
              <a:ahLst/>
              <a:cxnLst>
                <a:cxn ang="T8">
                  <a:pos x="T0" y="T1"/>
                </a:cxn>
                <a:cxn ang="T9">
                  <a:pos x="T2" y="T3"/>
                </a:cxn>
                <a:cxn ang="T10">
                  <a:pos x="T4" y="T5"/>
                </a:cxn>
                <a:cxn ang="T11">
                  <a:pos x="T6" y="T7"/>
                </a:cxn>
              </a:cxnLst>
              <a:rect l="T12" t="T13" r="T14" b="T15"/>
              <a:pathLst>
                <a:path w="6" h="18">
                  <a:moveTo>
                    <a:pt x="6" y="0"/>
                  </a:moveTo>
                  <a:lnTo>
                    <a:pt x="0" y="18"/>
                  </a:lnTo>
                  <a:lnTo>
                    <a:pt x="0" y="0"/>
                  </a:lnTo>
                  <a:lnTo>
                    <a:pt x="6" y="0"/>
                  </a:lnTo>
                  <a:close/>
                </a:path>
              </a:pathLst>
            </a:custGeom>
            <a:solidFill>
              <a:srgbClr val="E8D898"/>
            </a:solidFill>
            <a:ln w="9525">
              <a:solidFill>
                <a:srgbClr val="E8D898"/>
              </a:solidFill>
              <a:prstDash val="solid"/>
              <a:round/>
              <a:headEnd/>
              <a:tailEnd/>
            </a:ln>
          </p:spPr>
          <p:txBody>
            <a:bodyPr/>
            <a:lstStyle/>
            <a:p>
              <a:endParaRPr lang="en-US"/>
            </a:p>
          </p:txBody>
        </p:sp>
        <p:sp>
          <p:nvSpPr>
            <p:cNvPr id="3186" name="Freeform 239"/>
            <p:cNvSpPr>
              <a:spLocks/>
            </p:cNvSpPr>
            <p:nvPr/>
          </p:nvSpPr>
          <p:spPr bwMode="auto">
            <a:xfrm>
              <a:off x="4167" y="2076"/>
              <a:ext cx="6" cy="18"/>
            </a:xfrm>
            <a:custGeom>
              <a:avLst/>
              <a:gdLst>
                <a:gd name="T0" fmla="*/ 6 w 6"/>
                <a:gd name="T1" fmla="*/ 0 h 18"/>
                <a:gd name="T2" fmla="*/ 0 w 6"/>
                <a:gd name="T3" fmla="*/ 18 h 18"/>
                <a:gd name="T4" fmla="*/ 0 w 6"/>
                <a:gd name="T5" fmla="*/ 0 h 18"/>
                <a:gd name="T6" fmla="*/ 6 w 6"/>
                <a:gd name="T7" fmla="*/ 0 h 18"/>
                <a:gd name="T8" fmla="*/ 6 w 6"/>
                <a:gd name="T9" fmla="*/ 6 h 18"/>
                <a:gd name="T10" fmla="*/ 0 60000 65536"/>
                <a:gd name="T11" fmla="*/ 0 60000 65536"/>
                <a:gd name="T12" fmla="*/ 0 60000 65536"/>
                <a:gd name="T13" fmla="*/ 0 60000 65536"/>
                <a:gd name="T14" fmla="*/ 0 60000 65536"/>
                <a:gd name="T15" fmla="*/ 0 w 6"/>
                <a:gd name="T16" fmla="*/ 0 h 18"/>
                <a:gd name="T17" fmla="*/ 6 w 6"/>
                <a:gd name="T18" fmla="*/ 18 h 18"/>
              </a:gdLst>
              <a:ahLst/>
              <a:cxnLst>
                <a:cxn ang="T10">
                  <a:pos x="T0" y="T1"/>
                </a:cxn>
                <a:cxn ang="T11">
                  <a:pos x="T2" y="T3"/>
                </a:cxn>
                <a:cxn ang="T12">
                  <a:pos x="T4" y="T5"/>
                </a:cxn>
                <a:cxn ang="T13">
                  <a:pos x="T6" y="T7"/>
                </a:cxn>
                <a:cxn ang="T14">
                  <a:pos x="T8" y="T9"/>
                </a:cxn>
              </a:cxnLst>
              <a:rect l="T15" t="T16" r="T17" b="T18"/>
              <a:pathLst>
                <a:path w="6" h="18">
                  <a:moveTo>
                    <a:pt x="6" y="0"/>
                  </a:moveTo>
                  <a:lnTo>
                    <a:pt x="0" y="18"/>
                  </a:ln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3187" name="Freeform 240"/>
            <p:cNvSpPr>
              <a:spLocks/>
            </p:cNvSpPr>
            <p:nvPr/>
          </p:nvSpPr>
          <p:spPr bwMode="auto">
            <a:xfrm>
              <a:off x="4137" y="2076"/>
              <a:ext cx="24" cy="78"/>
            </a:xfrm>
            <a:custGeom>
              <a:avLst/>
              <a:gdLst>
                <a:gd name="T0" fmla="*/ 24 w 24"/>
                <a:gd name="T1" fmla="*/ 0 h 78"/>
                <a:gd name="T2" fmla="*/ 6 w 24"/>
                <a:gd name="T3" fmla="*/ 78 h 78"/>
                <a:gd name="T4" fmla="*/ 0 w 24"/>
                <a:gd name="T5" fmla="*/ 54 h 78"/>
                <a:gd name="T6" fmla="*/ 12 w 24"/>
                <a:gd name="T7" fmla="*/ 12 h 78"/>
                <a:gd name="T8" fmla="*/ 12 w 24"/>
                <a:gd name="T9" fmla="*/ 6 h 78"/>
                <a:gd name="T10" fmla="*/ 24 w 24"/>
                <a:gd name="T11" fmla="*/ 0 h 78"/>
                <a:gd name="T12" fmla="*/ 0 60000 65536"/>
                <a:gd name="T13" fmla="*/ 0 60000 65536"/>
                <a:gd name="T14" fmla="*/ 0 60000 65536"/>
                <a:gd name="T15" fmla="*/ 0 60000 65536"/>
                <a:gd name="T16" fmla="*/ 0 60000 65536"/>
                <a:gd name="T17" fmla="*/ 0 60000 65536"/>
                <a:gd name="T18" fmla="*/ 0 w 24"/>
                <a:gd name="T19" fmla="*/ 0 h 78"/>
                <a:gd name="T20" fmla="*/ 24 w 24"/>
                <a:gd name="T21" fmla="*/ 78 h 78"/>
              </a:gdLst>
              <a:ahLst/>
              <a:cxnLst>
                <a:cxn ang="T12">
                  <a:pos x="T0" y="T1"/>
                </a:cxn>
                <a:cxn ang="T13">
                  <a:pos x="T2" y="T3"/>
                </a:cxn>
                <a:cxn ang="T14">
                  <a:pos x="T4" y="T5"/>
                </a:cxn>
                <a:cxn ang="T15">
                  <a:pos x="T6" y="T7"/>
                </a:cxn>
                <a:cxn ang="T16">
                  <a:pos x="T8" y="T9"/>
                </a:cxn>
                <a:cxn ang="T17">
                  <a:pos x="T10" y="T11"/>
                </a:cxn>
              </a:cxnLst>
              <a:rect l="T18" t="T19" r="T20" b="T21"/>
              <a:pathLst>
                <a:path w="24" h="78">
                  <a:moveTo>
                    <a:pt x="24" y="0"/>
                  </a:moveTo>
                  <a:lnTo>
                    <a:pt x="6" y="78"/>
                  </a:lnTo>
                  <a:lnTo>
                    <a:pt x="0" y="54"/>
                  </a:lnTo>
                  <a:lnTo>
                    <a:pt x="12" y="12"/>
                  </a:lnTo>
                  <a:lnTo>
                    <a:pt x="12" y="6"/>
                  </a:lnTo>
                  <a:lnTo>
                    <a:pt x="24" y="0"/>
                  </a:lnTo>
                  <a:close/>
                </a:path>
              </a:pathLst>
            </a:custGeom>
            <a:solidFill>
              <a:srgbClr val="E8D898"/>
            </a:solidFill>
            <a:ln w="9525">
              <a:solidFill>
                <a:srgbClr val="E8D898"/>
              </a:solidFill>
              <a:prstDash val="solid"/>
              <a:round/>
              <a:headEnd/>
              <a:tailEnd/>
            </a:ln>
          </p:spPr>
          <p:txBody>
            <a:bodyPr/>
            <a:lstStyle/>
            <a:p>
              <a:endParaRPr lang="en-US"/>
            </a:p>
          </p:txBody>
        </p:sp>
        <p:sp>
          <p:nvSpPr>
            <p:cNvPr id="3188" name="Freeform 241"/>
            <p:cNvSpPr>
              <a:spLocks/>
            </p:cNvSpPr>
            <p:nvPr/>
          </p:nvSpPr>
          <p:spPr bwMode="auto">
            <a:xfrm>
              <a:off x="4137" y="2076"/>
              <a:ext cx="24" cy="78"/>
            </a:xfrm>
            <a:custGeom>
              <a:avLst/>
              <a:gdLst>
                <a:gd name="T0" fmla="*/ 24 w 24"/>
                <a:gd name="T1" fmla="*/ 0 h 78"/>
                <a:gd name="T2" fmla="*/ 6 w 24"/>
                <a:gd name="T3" fmla="*/ 78 h 78"/>
                <a:gd name="T4" fmla="*/ 0 w 24"/>
                <a:gd name="T5" fmla="*/ 54 h 78"/>
                <a:gd name="T6" fmla="*/ 12 w 24"/>
                <a:gd name="T7" fmla="*/ 12 h 78"/>
                <a:gd name="T8" fmla="*/ 12 w 24"/>
                <a:gd name="T9" fmla="*/ 6 h 78"/>
                <a:gd name="T10" fmla="*/ 24 w 24"/>
                <a:gd name="T11" fmla="*/ 0 h 78"/>
                <a:gd name="T12" fmla="*/ 24 w 24"/>
                <a:gd name="T13" fmla="*/ 6 h 78"/>
                <a:gd name="T14" fmla="*/ 0 60000 65536"/>
                <a:gd name="T15" fmla="*/ 0 60000 65536"/>
                <a:gd name="T16" fmla="*/ 0 60000 65536"/>
                <a:gd name="T17" fmla="*/ 0 60000 65536"/>
                <a:gd name="T18" fmla="*/ 0 60000 65536"/>
                <a:gd name="T19" fmla="*/ 0 60000 65536"/>
                <a:gd name="T20" fmla="*/ 0 60000 65536"/>
                <a:gd name="T21" fmla="*/ 0 w 24"/>
                <a:gd name="T22" fmla="*/ 0 h 78"/>
                <a:gd name="T23" fmla="*/ 24 w 24"/>
                <a:gd name="T24" fmla="*/ 78 h 7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78">
                  <a:moveTo>
                    <a:pt x="24" y="0"/>
                  </a:moveTo>
                  <a:lnTo>
                    <a:pt x="6" y="78"/>
                  </a:lnTo>
                  <a:lnTo>
                    <a:pt x="0" y="54"/>
                  </a:lnTo>
                  <a:lnTo>
                    <a:pt x="12" y="12"/>
                  </a:lnTo>
                  <a:lnTo>
                    <a:pt x="12" y="6"/>
                  </a:lnTo>
                  <a:lnTo>
                    <a:pt x="24" y="0"/>
                  </a:lnTo>
                  <a:lnTo>
                    <a:pt x="24" y="6"/>
                  </a:lnTo>
                </a:path>
              </a:pathLst>
            </a:custGeom>
            <a:noFill/>
            <a:ln w="9525">
              <a:solidFill>
                <a:srgbClr val="000000"/>
              </a:solidFill>
              <a:prstDash val="solid"/>
              <a:round/>
              <a:headEnd/>
              <a:tailEnd/>
            </a:ln>
          </p:spPr>
          <p:txBody>
            <a:bodyPr/>
            <a:lstStyle/>
            <a:p>
              <a:endParaRPr lang="en-US"/>
            </a:p>
          </p:txBody>
        </p:sp>
        <p:sp>
          <p:nvSpPr>
            <p:cNvPr id="3189" name="Freeform 242"/>
            <p:cNvSpPr>
              <a:spLocks/>
            </p:cNvSpPr>
            <p:nvPr/>
          </p:nvSpPr>
          <p:spPr bwMode="auto">
            <a:xfrm>
              <a:off x="3681" y="2004"/>
              <a:ext cx="474" cy="270"/>
            </a:xfrm>
            <a:custGeom>
              <a:avLst/>
              <a:gdLst>
                <a:gd name="T0" fmla="*/ 474 w 474"/>
                <a:gd name="T1" fmla="*/ 192 h 270"/>
                <a:gd name="T2" fmla="*/ 468 w 474"/>
                <a:gd name="T3" fmla="*/ 186 h 270"/>
                <a:gd name="T4" fmla="*/ 474 w 474"/>
                <a:gd name="T5" fmla="*/ 192 h 270"/>
                <a:gd name="T6" fmla="*/ 468 w 474"/>
                <a:gd name="T7" fmla="*/ 198 h 270"/>
                <a:gd name="T8" fmla="*/ 120 w 474"/>
                <a:gd name="T9" fmla="*/ 252 h 270"/>
                <a:gd name="T10" fmla="*/ 0 w 474"/>
                <a:gd name="T11" fmla="*/ 270 h 270"/>
                <a:gd name="T12" fmla="*/ 30 w 474"/>
                <a:gd name="T13" fmla="*/ 258 h 270"/>
                <a:gd name="T14" fmla="*/ 90 w 474"/>
                <a:gd name="T15" fmla="*/ 186 h 270"/>
                <a:gd name="T16" fmla="*/ 96 w 474"/>
                <a:gd name="T17" fmla="*/ 198 h 270"/>
                <a:gd name="T18" fmla="*/ 114 w 474"/>
                <a:gd name="T19" fmla="*/ 210 h 270"/>
                <a:gd name="T20" fmla="*/ 186 w 474"/>
                <a:gd name="T21" fmla="*/ 180 h 270"/>
                <a:gd name="T22" fmla="*/ 198 w 474"/>
                <a:gd name="T23" fmla="*/ 162 h 270"/>
                <a:gd name="T24" fmla="*/ 192 w 474"/>
                <a:gd name="T25" fmla="*/ 156 h 270"/>
                <a:gd name="T26" fmla="*/ 216 w 474"/>
                <a:gd name="T27" fmla="*/ 84 h 270"/>
                <a:gd name="T28" fmla="*/ 240 w 474"/>
                <a:gd name="T29" fmla="*/ 90 h 270"/>
                <a:gd name="T30" fmla="*/ 252 w 474"/>
                <a:gd name="T31" fmla="*/ 60 h 270"/>
                <a:gd name="T32" fmla="*/ 264 w 474"/>
                <a:gd name="T33" fmla="*/ 60 h 270"/>
                <a:gd name="T34" fmla="*/ 282 w 474"/>
                <a:gd name="T35" fmla="*/ 24 h 270"/>
                <a:gd name="T36" fmla="*/ 282 w 474"/>
                <a:gd name="T37" fmla="*/ 0 h 270"/>
                <a:gd name="T38" fmla="*/ 318 w 474"/>
                <a:gd name="T39" fmla="*/ 18 h 270"/>
                <a:gd name="T40" fmla="*/ 324 w 474"/>
                <a:gd name="T41" fmla="*/ 6 h 270"/>
                <a:gd name="T42" fmla="*/ 360 w 474"/>
                <a:gd name="T43" fmla="*/ 24 h 270"/>
                <a:gd name="T44" fmla="*/ 372 w 474"/>
                <a:gd name="T45" fmla="*/ 36 h 270"/>
                <a:gd name="T46" fmla="*/ 360 w 474"/>
                <a:gd name="T47" fmla="*/ 66 h 270"/>
                <a:gd name="T48" fmla="*/ 366 w 474"/>
                <a:gd name="T49" fmla="*/ 78 h 270"/>
                <a:gd name="T50" fmla="*/ 372 w 474"/>
                <a:gd name="T51" fmla="*/ 66 h 270"/>
                <a:gd name="T52" fmla="*/ 384 w 474"/>
                <a:gd name="T53" fmla="*/ 84 h 270"/>
                <a:gd name="T54" fmla="*/ 432 w 474"/>
                <a:gd name="T55" fmla="*/ 96 h 270"/>
                <a:gd name="T56" fmla="*/ 426 w 474"/>
                <a:gd name="T57" fmla="*/ 120 h 270"/>
                <a:gd name="T58" fmla="*/ 390 w 474"/>
                <a:gd name="T59" fmla="*/ 96 h 270"/>
                <a:gd name="T60" fmla="*/ 420 w 474"/>
                <a:gd name="T61" fmla="*/ 120 h 270"/>
                <a:gd name="T62" fmla="*/ 432 w 474"/>
                <a:gd name="T63" fmla="*/ 120 h 270"/>
                <a:gd name="T64" fmla="*/ 426 w 474"/>
                <a:gd name="T65" fmla="*/ 126 h 270"/>
                <a:gd name="T66" fmla="*/ 438 w 474"/>
                <a:gd name="T67" fmla="*/ 132 h 270"/>
                <a:gd name="T68" fmla="*/ 438 w 474"/>
                <a:gd name="T69" fmla="*/ 138 h 270"/>
                <a:gd name="T70" fmla="*/ 426 w 474"/>
                <a:gd name="T71" fmla="*/ 138 h 270"/>
                <a:gd name="T72" fmla="*/ 432 w 474"/>
                <a:gd name="T73" fmla="*/ 150 h 270"/>
                <a:gd name="T74" fmla="*/ 402 w 474"/>
                <a:gd name="T75" fmla="*/ 132 h 270"/>
                <a:gd name="T76" fmla="*/ 444 w 474"/>
                <a:gd name="T77" fmla="*/ 162 h 270"/>
                <a:gd name="T78" fmla="*/ 438 w 474"/>
                <a:gd name="T79" fmla="*/ 168 h 270"/>
                <a:gd name="T80" fmla="*/ 402 w 474"/>
                <a:gd name="T81" fmla="*/ 150 h 270"/>
                <a:gd name="T82" fmla="*/ 396 w 474"/>
                <a:gd name="T83" fmla="*/ 156 h 270"/>
                <a:gd name="T84" fmla="*/ 414 w 474"/>
                <a:gd name="T85" fmla="*/ 156 h 270"/>
                <a:gd name="T86" fmla="*/ 432 w 474"/>
                <a:gd name="T87" fmla="*/ 174 h 270"/>
                <a:gd name="T88" fmla="*/ 462 w 474"/>
                <a:gd name="T89" fmla="*/ 168 h 270"/>
                <a:gd name="T90" fmla="*/ 474 w 474"/>
                <a:gd name="T91" fmla="*/ 192 h 27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74"/>
                <a:gd name="T139" fmla="*/ 0 h 270"/>
                <a:gd name="T140" fmla="*/ 474 w 474"/>
                <a:gd name="T141" fmla="*/ 270 h 27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74" h="270">
                  <a:moveTo>
                    <a:pt x="474" y="192"/>
                  </a:moveTo>
                  <a:lnTo>
                    <a:pt x="468" y="186"/>
                  </a:lnTo>
                  <a:lnTo>
                    <a:pt x="474" y="192"/>
                  </a:lnTo>
                  <a:lnTo>
                    <a:pt x="468" y="198"/>
                  </a:lnTo>
                  <a:lnTo>
                    <a:pt x="120" y="252"/>
                  </a:lnTo>
                  <a:lnTo>
                    <a:pt x="0" y="270"/>
                  </a:lnTo>
                  <a:lnTo>
                    <a:pt x="30" y="258"/>
                  </a:lnTo>
                  <a:lnTo>
                    <a:pt x="90" y="186"/>
                  </a:lnTo>
                  <a:lnTo>
                    <a:pt x="96" y="198"/>
                  </a:lnTo>
                  <a:lnTo>
                    <a:pt x="114" y="210"/>
                  </a:lnTo>
                  <a:lnTo>
                    <a:pt x="186" y="180"/>
                  </a:lnTo>
                  <a:lnTo>
                    <a:pt x="198" y="162"/>
                  </a:lnTo>
                  <a:lnTo>
                    <a:pt x="192" y="156"/>
                  </a:lnTo>
                  <a:lnTo>
                    <a:pt x="216" y="84"/>
                  </a:lnTo>
                  <a:lnTo>
                    <a:pt x="240" y="90"/>
                  </a:lnTo>
                  <a:lnTo>
                    <a:pt x="252" y="60"/>
                  </a:lnTo>
                  <a:lnTo>
                    <a:pt x="264" y="60"/>
                  </a:lnTo>
                  <a:lnTo>
                    <a:pt x="282" y="24"/>
                  </a:lnTo>
                  <a:lnTo>
                    <a:pt x="282" y="0"/>
                  </a:lnTo>
                  <a:lnTo>
                    <a:pt x="318" y="18"/>
                  </a:lnTo>
                  <a:lnTo>
                    <a:pt x="324" y="6"/>
                  </a:lnTo>
                  <a:lnTo>
                    <a:pt x="360" y="24"/>
                  </a:lnTo>
                  <a:lnTo>
                    <a:pt x="372" y="36"/>
                  </a:lnTo>
                  <a:lnTo>
                    <a:pt x="360" y="66"/>
                  </a:lnTo>
                  <a:lnTo>
                    <a:pt x="366" y="78"/>
                  </a:lnTo>
                  <a:lnTo>
                    <a:pt x="372" y="66"/>
                  </a:lnTo>
                  <a:lnTo>
                    <a:pt x="384" y="84"/>
                  </a:lnTo>
                  <a:lnTo>
                    <a:pt x="432" y="96"/>
                  </a:lnTo>
                  <a:lnTo>
                    <a:pt x="426" y="120"/>
                  </a:lnTo>
                  <a:lnTo>
                    <a:pt x="390" y="96"/>
                  </a:lnTo>
                  <a:lnTo>
                    <a:pt x="420" y="120"/>
                  </a:lnTo>
                  <a:lnTo>
                    <a:pt x="432" y="120"/>
                  </a:lnTo>
                  <a:lnTo>
                    <a:pt x="426" y="126"/>
                  </a:lnTo>
                  <a:lnTo>
                    <a:pt x="438" y="132"/>
                  </a:lnTo>
                  <a:lnTo>
                    <a:pt x="438" y="138"/>
                  </a:lnTo>
                  <a:lnTo>
                    <a:pt x="426" y="138"/>
                  </a:lnTo>
                  <a:lnTo>
                    <a:pt x="432" y="150"/>
                  </a:lnTo>
                  <a:lnTo>
                    <a:pt x="402" y="132"/>
                  </a:lnTo>
                  <a:lnTo>
                    <a:pt x="444" y="162"/>
                  </a:lnTo>
                  <a:lnTo>
                    <a:pt x="438" y="168"/>
                  </a:lnTo>
                  <a:lnTo>
                    <a:pt x="402" y="150"/>
                  </a:lnTo>
                  <a:lnTo>
                    <a:pt x="396" y="156"/>
                  </a:lnTo>
                  <a:lnTo>
                    <a:pt x="414" y="156"/>
                  </a:lnTo>
                  <a:lnTo>
                    <a:pt x="432" y="174"/>
                  </a:lnTo>
                  <a:lnTo>
                    <a:pt x="462" y="168"/>
                  </a:lnTo>
                  <a:lnTo>
                    <a:pt x="474" y="192"/>
                  </a:lnTo>
                  <a:close/>
                </a:path>
              </a:pathLst>
            </a:custGeom>
            <a:solidFill>
              <a:srgbClr val="E8D898"/>
            </a:solidFill>
            <a:ln w="9525">
              <a:solidFill>
                <a:srgbClr val="E8D898"/>
              </a:solidFill>
              <a:prstDash val="solid"/>
              <a:round/>
              <a:headEnd/>
              <a:tailEnd/>
            </a:ln>
          </p:spPr>
          <p:txBody>
            <a:bodyPr/>
            <a:lstStyle/>
            <a:p>
              <a:endParaRPr lang="en-US"/>
            </a:p>
          </p:txBody>
        </p:sp>
        <p:sp>
          <p:nvSpPr>
            <p:cNvPr id="3190" name="Freeform 243"/>
            <p:cNvSpPr>
              <a:spLocks/>
            </p:cNvSpPr>
            <p:nvPr/>
          </p:nvSpPr>
          <p:spPr bwMode="auto">
            <a:xfrm>
              <a:off x="3681" y="2004"/>
              <a:ext cx="474" cy="270"/>
            </a:xfrm>
            <a:custGeom>
              <a:avLst/>
              <a:gdLst>
                <a:gd name="T0" fmla="*/ 474 w 474"/>
                <a:gd name="T1" fmla="*/ 192 h 270"/>
                <a:gd name="T2" fmla="*/ 468 w 474"/>
                <a:gd name="T3" fmla="*/ 186 h 270"/>
                <a:gd name="T4" fmla="*/ 474 w 474"/>
                <a:gd name="T5" fmla="*/ 192 h 270"/>
                <a:gd name="T6" fmla="*/ 468 w 474"/>
                <a:gd name="T7" fmla="*/ 198 h 270"/>
                <a:gd name="T8" fmla="*/ 120 w 474"/>
                <a:gd name="T9" fmla="*/ 252 h 270"/>
                <a:gd name="T10" fmla="*/ 0 w 474"/>
                <a:gd name="T11" fmla="*/ 270 h 270"/>
                <a:gd name="T12" fmla="*/ 30 w 474"/>
                <a:gd name="T13" fmla="*/ 258 h 270"/>
                <a:gd name="T14" fmla="*/ 90 w 474"/>
                <a:gd name="T15" fmla="*/ 186 h 270"/>
                <a:gd name="T16" fmla="*/ 96 w 474"/>
                <a:gd name="T17" fmla="*/ 198 h 270"/>
                <a:gd name="T18" fmla="*/ 114 w 474"/>
                <a:gd name="T19" fmla="*/ 210 h 270"/>
                <a:gd name="T20" fmla="*/ 186 w 474"/>
                <a:gd name="T21" fmla="*/ 180 h 270"/>
                <a:gd name="T22" fmla="*/ 198 w 474"/>
                <a:gd name="T23" fmla="*/ 162 h 270"/>
                <a:gd name="T24" fmla="*/ 192 w 474"/>
                <a:gd name="T25" fmla="*/ 156 h 270"/>
                <a:gd name="T26" fmla="*/ 216 w 474"/>
                <a:gd name="T27" fmla="*/ 84 h 270"/>
                <a:gd name="T28" fmla="*/ 240 w 474"/>
                <a:gd name="T29" fmla="*/ 90 h 270"/>
                <a:gd name="T30" fmla="*/ 252 w 474"/>
                <a:gd name="T31" fmla="*/ 60 h 270"/>
                <a:gd name="T32" fmla="*/ 264 w 474"/>
                <a:gd name="T33" fmla="*/ 60 h 270"/>
                <a:gd name="T34" fmla="*/ 282 w 474"/>
                <a:gd name="T35" fmla="*/ 24 h 270"/>
                <a:gd name="T36" fmla="*/ 282 w 474"/>
                <a:gd name="T37" fmla="*/ 0 h 270"/>
                <a:gd name="T38" fmla="*/ 318 w 474"/>
                <a:gd name="T39" fmla="*/ 18 h 270"/>
                <a:gd name="T40" fmla="*/ 324 w 474"/>
                <a:gd name="T41" fmla="*/ 6 h 270"/>
                <a:gd name="T42" fmla="*/ 360 w 474"/>
                <a:gd name="T43" fmla="*/ 24 h 270"/>
                <a:gd name="T44" fmla="*/ 372 w 474"/>
                <a:gd name="T45" fmla="*/ 36 h 270"/>
                <a:gd name="T46" fmla="*/ 360 w 474"/>
                <a:gd name="T47" fmla="*/ 66 h 270"/>
                <a:gd name="T48" fmla="*/ 366 w 474"/>
                <a:gd name="T49" fmla="*/ 78 h 270"/>
                <a:gd name="T50" fmla="*/ 372 w 474"/>
                <a:gd name="T51" fmla="*/ 66 h 270"/>
                <a:gd name="T52" fmla="*/ 384 w 474"/>
                <a:gd name="T53" fmla="*/ 84 h 270"/>
                <a:gd name="T54" fmla="*/ 432 w 474"/>
                <a:gd name="T55" fmla="*/ 96 h 270"/>
                <a:gd name="T56" fmla="*/ 426 w 474"/>
                <a:gd name="T57" fmla="*/ 120 h 270"/>
                <a:gd name="T58" fmla="*/ 390 w 474"/>
                <a:gd name="T59" fmla="*/ 96 h 270"/>
                <a:gd name="T60" fmla="*/ 420 w 474"/>
                <a:gd name="T61" fmla="*/ 120 h 270"/>
                <a:gd name="T62" fmla="*/ 432 w 474"/>
                <a:gd name="T63" fmla="*/ 120 h 270"/>
                <a:gd name="T64" fmla="*/ 426 w 474"/>
                <a:gd name="T65" fmla="*/ 126 h 270"/>
                <a:gd name="T66" fmla="*/ 438 w 474"/>
                <a:gd name="T67" fmla="*/ 132 h 270"/>
                <a:gd name="T68" fmla="*/ 438 w 474"/>
                <a:gd name="T69" fmla="*/ 138 h 270"/>
                <a:gd name="T70" fmla="*/ 426 w 474"/>
                <a:gd name="T71" fmla="*/ 138 h 270"/>
                <a:gd name="T72" fmla="*/ 432 w 474"/>
                <a:gd name="T73" fmla="*/ 150 h 270"/>
                <a:gd name="T74" fmla="*/ 402 w 474"/>
                <a:gd name="T75" fmla="*/ 132 h 270"/>
                <a:gd name="T76" fmla="*/ 444 w 474"/>
                <a:gd name="T77" fmla="*/ 162 h 270"/>
                <a:gd name="T78" fmla="*/ 438 w 474"/>
                <a:gd name="T79" fmla="*/ 168 h 270"/>
                <a:gd name="T80" fmla="*/ 402 w 474"/>
                <a:gd name="T81" fmla="*/ 150 h 270"/>
                <a:gd name="T82" fmla="*/ 396 w 474"/>
                <a:gd name="T83" fmla="*/ 156 h 270"/>
                <a:gd name="T84" fmla="*/ 414 w 474"/>
                <a:gd name="T85" fmla="*/ 156 h 270"/>
                <a:gd name="T86" fmla="*/ 432 w 474"/>
                <a:gd name="T87" fmla="*/ 174 h 270"/>
                <a:gd name="T88" fmla="*/ 462 w 474"/>
                <a:gd name="T89" fmla="*/ 168 h 270"/>
                <a:gd name="T90" fmla="*/ 474 w 474"/>
                <a:gd name="T91" fmla="*/ 192 h 270"/>
                <a:gd name="T92" fmla="*/ 474 w 474"/>
                <a:gd name="T93" fmla="*/ 198 h 2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74"/>
                <a:gd name="T142" fmla="*/ 0 h 270"/>
                <a:gd name="T143" fmla="*/ 474 w 474"/>
                <a:gd name="T144" fmla="*/ 270 h 2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74" h="270">
                  <a:moveTo>
                    <a:pt x="474" y="192"/>
                  </a:moveTo>
                  <a:lnTo>
                    <a:pt x="468" y="186"/>
                  </a:lnTo>
                  <a:lnTo>
                    <a:pt x="474" y="192"/>
                  </a:lnTo>
                  <a:lnTo>
                    <a:pt x="468" y="198"/>
                  </a:lnTo>
                  <a:lnTo>
                    <a:pt x="120" y="252"/>
                  </a:lnTo>
                  <a:lnTo>
                    <a:pt x="0" y="270"/>
                  </a:lnTo>
                  <a:lnTo>
                    <a:pt x="30" y="258"/>
                  </a:lnTo>
                  <a:lnTo>
                    <a:pt x="90" y="186"/>
                  </a:lnTo>
                  <a:lnTo>
                    <a:pt x="96" y="198"/>
                  </a:lnTo>
                  <a:lnTo>
                    <a:pt x="114" y="210"/>
                  </a:lnTo>
                  <a:lnTo>
                    <a:pt x="186" y="180"/>
                  </a:lnTo>
                  <a:lnTo>
                    <a:pt x="198" y="162"/>
                  </a:lnTo>
                  <a:lnTo>
                    <a:pt x="192" y="156"/>
                  </a:lnTo>
                  <a:lnTo>
                    <a:pt x="216" y="84"/>
                  </a:lnTo>
                  <a:lnTo>
                    <a:pt x="240" y="90"/>
                  </a:lnTo>
                  <a:lnTo>
                    <a:pt x="252" y="60"/>
                  </a:lnTo>
                  <a:lnTo>
                    <a:pt x="264" y="60"/>
                  </a:lnTo>
                  <a:lnTo>
                    <a:pt x="282" y="24"/>
                  </a:lnTo>
                  <a:lnTo>
                    <a:pt x="282" y="0"/>
                  </a:lnTo>
                  <a:lnTo>
                    <a:pt x="318" y="18"/>
                  </a:lnTo>
                  <a:lnTo>
                    <a:pt x="324" y="6"/>
                  </a:lnTo>
                  <a:lnTo>
                    <a:pt x="360" y="24"/>
                  </a:lnTo>
                  <a:lnTo>
                    <a:pt x="372" y="36"/>
                  </a:lnTo>
                  <a:lnTo>
                    <a:pt x="360" y="66"/>
                  </a:lnTo>
                  <a:lnTo>
                    <a:pt x="366" y="78"/>
                  </a:lnTo>
                  <a:lnTo>
                    <a:pt x="372" y="66"/>
                  </a:lnTo>
                  <a:lnTo>
                    <a:pt x="384" y="84"/>
                  </a:lnTo>
                  <a:lnTo>
                    <a:pt x="432" y="96"/>
                  </a:lnTo>
                  <a:lnTo>
                    <a:pt x="426" y="120"/>
                  </a:lnTo>
                  <a:lnTo>
                    <a:pt x="390" y="96"/>
                  </a:lnTo>
                  <a:lnTo>
                    <a:pt x="420" y="120"/>
                  </a:lnTo>
                  <a:lnTo>
                    <a:pt x="432" y="120"/>
                  </a:lnTo>
                  <a:lnTo>
                    <a:pt x="426" y="126"/>
                  </a:lnTo>
                  <a:lnTo>
                    <a:pt x="438" y="132"/>
                  </a:lnTo>
                  <a:lnTo>
                    <a:pt x="438" y="138"/>
                  </a:lnTo>
                  <a:lnTo>
                    <a:pt x="426" y="138"/>
                  </a:lnTo>
                  <a:lnTo>
                    <a:pt x="432" y="150"/>
                  </a:lnTo>
                  <a:lnTo>
                    <a:pt x="402" y="132"/>
                  </a:lnTo>
                  <a:lnTo>
                    <a:pt x="444" y="162"/>
                  </a:lnTo>
                  <a:lnTo>
                    <a:pt x="438" y="168"/>
                  </a:lnTo>
                  <a:lnTo>
                    <a:pt x="402" y="150"/>
                  </a:lnTo>
                  <a:lnTo>
                    <a:pt x="396" y="156"/>
                  </a:lnTo>
                  <a:lnTo>
                    <a:pt x="414" y="156"/>
                  </a:lnTo>
                  <a:lnTo>
                    <a:pt x="432" y="174"/>
                  </a:lnTo>
                  <a:lnTo>
                    <a:pt x="462" y="168"/>
                  </a:lnTo>
                  <a:lnTo>
                    <a:pt x="474" y="192"/>
                  </a:lnTo>
                  <a:lnTo>
                    <a:pt x="474" y="198"/>
                  </a:lnTo>
                </a:path>
              </a:pathLst>
            </a:custGeom>
            <a:noFill/>
            <a:ln w="9525">
              <a:solidFill>
                <a:srgbClr val="000000"/>
              </a:solidFill>
              <a:prstDash val="solid"/>
              <a:round/>
              <a:headEnd/>
              <a:tailEnd/>
            </a:ln>
          </p:spPr>
          <p:txBody>
            <a:bodyPr/>
            <a:lstStyle/>
            <a:p>
              <a:endParaRPr lang="en-US"/>
            </a:p>
          </p:txBody>
        </p:sp>
        <p:sp>
          <p:nvSpPr>
            <p:cNvPr id="3191" name="Freeform 244"/>
            <p:cNvSpPr>
              <a:spLocks/>
            </p:cNvSpPr>
            <p:nvPr/>
          </p:nvSpPr>
          <p:spPr bwMode="auto">
            <a:xfrm>
              <a:off x="1419" y="1164"/>
              <a:ext cx="408" cy="300"/>
            </a:xfrm>
            <a:custGeom>
              <a:avLst/>
              <a:gdLst>
                <a:gd name="T0" fmla="*/ 30 w 408"/>
                <a:gd name="T1" fmla="*/ 192 h 300"/>
                <a:gd name="T2" fmla="*/ 0 w 408"/>
                <a:gd name="T3" fmla="*/ 180 h 300"/>
                <a:gd name="T4" fmla="*/ 6 w 408"/>
                <a:gd name="T5" fmla="*/ 156 h 300"/>
                <a:gd name="T6" fmla="*/ 6 w 408"/>
                <a:gd name="T7" fmla="*/ 174 h 300"/>
                <a:gd name="T8" fmla="*/ 18 w 408"/>
                <a:gd name="T9" fmla="*/ 150 h 300"/>
                <a:gd name="T10" fmla="*/ 6 w 408"/>
                <a:gd name="T11" fmla="*/ 150 h 300"/>
                <a:gd name="T12" fmla="*/ 12 w 408"/>
                <a:gd name="T13" fmla="*/ 132 h 300"/>
                <a:gd name="T14" fmla="*/ 24 w 408"/>
                <a:gd name="T15" fmla="*/ 132 h 300"/>
                <a:gd name="T16" fmla="*/ 12 w 408"/>
                <a:gd name="T17" fmla="*/ 126 h 300"/>
                <a:gd name="T18" fmla="*/ 12 w 408"/>
                <a:gd name="T19" fmla="*/ 66 h 300"/>
                <a:gd name="T20" fmla="*/ 6 w 408"/>
                <a:gd name="T21" fmla="*/ 48 h 300"/>
                <a:gd name="T22" fmla="*/ 12 w 408"/>
                <a:gd name="T23" fmla="*/ 18 h 300"/>
                <a:gd name="T24" fmla="*/ 48 w 408"/>
                <a:gd name="T25" fmla="*/ 42 h 300"/>
                <a:gd name="T26" fmla="*/ 84 w 408"/>
                <a:gd name="T27" fmla="*/ 60 h 300"/>
                <a:gd name="T28" fmla="*/ 96 w 408"/>
                <a:gd name="T29" fmla="*/ 72 h 300"/>
                <a:gd name="T30" fmla="*/ 102 w 408"/>
                <a:gd name="T31" fmla="*/ 66 h 300"/>
                <a:gd name="T32" fmla="*/ 108 w 408"/>
                <a:gd name="T33" fmla="*/ 72 h 300"/>
                <a:gd name="T34" fmla="*/ 108 w 408"/>
                <a:gd name="T35" fmla="*/ 84 h 300"/>
                <a:gd name="T36" fmla="*/ 96 w 408"/>
                <a:gd name="T37" fmla="*/ 84 h 300"/>
                <a:gd name="T38" fmla="*/ 66 w 408"/>
                <a:gd name="T39" fmla="*/ 114 h 300"/>
                <a:gd name="T40" fmla="*/ 72 w 408"/>
                <a:gd name="T41" fmla="*/ 114 h 300"/>
                <a:gd name="T42" fmla="*/ 108 w 408"/>
                <a:gd name="T43" fmla="*/ 90 h 300"/>
                <a:gd name="T44" fmla="*/ 108 w 408"/>
                <a:gd name="T45" fmla="*/ 78 h 300"/>
                <a:gd name="T46" fmla="*/ 114 w 408"/>
                <a:gd name="T47" fmla="*/ 84 h 300"/>
                <a:gd name="T48" fmla="*/ 114 w 408"/>
                <a:gd name="T49" fmla="*/ 96 h 300"/>
                <a:gd name="T50" fmla="*/ 96 w 408"/>
                <a:gd name="T51" fmla="*/ 102 h 300"/>
                <a:gd name="T52" fmla="*/ 102 w 408"/>
                <a:gd name="T53" fmla="*/ 114 h 300"/>
                <a:gd name="T54" fmla="*/ 96 w 408"/>
                <a:gd name="T55" fmla="*/ 132 h 300"/>
                <a:gd name="T56" fmla="*/ 96 w 408"/>
                <a:gd name="T57" fmla="*/ 120 h 300"/>
                <a:gd name="T58" fmla="*/ 84 w 408"/>
                <a:gd name="T59" fmla="*/ 132 h 300"/>
                <a:gd name="T60" fmla="*/ 84 w 408"/>
                <a:gd name="T61" fmla="*/ 120 h 300"/>
                <a:gd name="T62" fmla="*/ 66 w 408"/>
                <a:gd name="T63" fmla="*/ 132 h 300"/>
                <a:gd name="T64" fmla="*/ 78 w 408"/>
                <a:gd name="T65" fmla="*/ 144 h 300"/>
                <a:gd name="T66" fmla="*/ 114 w 408"/>
                <a:gd name="T67" fmla="*/ 126 h 300"/>
                <a:gd name="T68" fmla="*/ 114 w 408"/>
                <a:gd name="T69" fmla="*/ 102 h 300"/>
                <a:gd name="T70" fmla="*/ 132 w 408"/>
                <a:gd name="T71" fmla="*/ 78 h 300"/>
                <a:gd name="T72" fmla="*/ 114 w 408"/>
                <a:gd name="T73" fmla="*/ 42 h 300"/>
                <a:gd name="T74" fmla="*/ 132 w 408"/>
                <a:gd name="T75" fmla="*/ 36 h 300"/>
                <a:gd name="T76" fmla="*/ 126 w 408"/>
                <a:gd name="T77" fmla="*/ 0 h 300"/>
                <a:gd name="T78" fmla="*/ 408 w 408"/>
                <a:gd name="T79" fmla="*/ 72 h 300"/>
                <a:gd name="T80" fmla="*/ 366 w 408"/>
                <a:gd name="T81" fmla="*/ 300 h 300"/>
                <a:gd name="T82" fmla="*/ 258 w 408"/>
                <a:gd name="T83" fmla="*/ 276 h 300"/>
                <a:gd name="T84" fmla="*/ 132 w 408"/>
                <a:gd name="T85" fmla="*/ 276 h 300"/>
                <a:gd name="T86" fmla="*/ 102 w 408"/>
                <a:gd name="T87" fmla="*/ 258 h 300"/>
                <a:gd name="T88" fmla="*/ 72 w 408"/>
                <a:gd name="T89" fmla="*/ 264 h 300"/>
                <a:gd name="T90" fmla="*/ 48 w 408"/>
                <a:gd name="T91" fmla="*/ 252 h 300"/>
                <a:gd name="T92" fmla="*/ 54 w 408"/>
                <a:gd name="T93" fmla="*/ 216 h 300"/>
                <a:gd name="T94" fmla="*/ 24 w 408"/>
                <a:gd name="T95" fmla="*/ 198 h 300"/>
                <a:gd name="T96" fmla="*/ 30 w 408"/>
                <a:gd name="T97" fmla="*/ 192 h 30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08"/>
                <a:gd name="T148" fmla="*/ 0 h 300"/>
                <a:gd name="T149" fmla="*/ 408 w 408"/>
                <a:gd name="T150" fmla="*/ 300 h 30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08" h="300">
                  <a:moveTo>
                    <a:pt x="30" y="192"/>
                  </a:moveTo>
                  <a:lnTo>
                    <a:pt x="0" y="180"/>
                  </a:lnTo>
                  <a:lnTo>
                    <a:pt x="6" y="156"/>
                  </a:lnTo>
                  <a:lnTo>
                    <a:pt x="6" y="174"/>
                  </a:lnTo>
                  <a:lnTo>
                    <a:pt x="18" y="150"/>
                  </a:lnTo>
                  <a:lnTo>
                    <a:pt x="6" y="150"/>
                  </a:lnTo>
                  <a:lnTo>
                    <a:pt x="12" y="132"/>
                  </a:lnTo>
                  <a:lnTo>
                    <a:pt x="24" y="132"/>
                  </a:lnTo>
                  <a:lnTo>
                    <a:pt x="12" y="126"/>
                  </a:lnTo>
                  <a:lnTo>
                    <a:pt x="12" y="66"/>
                  </a:lnTo>
                  <a:lnTo>
                    <a:pt x="6" y="48"/>
                  </a:lnTo>
                  <a:lnTo>
                    <a:pt x="12" y="18"/>
                  </a:lnTo>
                  <a:lnTo>
                    <a:pt x="48" y="42"/>
                  </a:lnTo>
                  <a:lnTo>
                    <a:pt x="84" y="60"/>
                  </a:lnTo>
                  <a:lnTo>
                    <a:pt x="96" y="72"/>
                  </a:lnTo>
                  <a:lnTo>
                    <a:pt x="102" y="66"/>
                  </a:lnTo>
                  <a:lnTo>
                    <a:pt x="108" y="72"/>
                  </a:lnTo>
                  <a:lnTo>
                    <a:pt x="108" y="84"/>
                  </a:lnTo>
                  <a:lnTo>
                    <a:pt x="96" y="84"/>
                  </a:lnTo>
                  <a:lnTo>
                    <a:pt x="66" y="114"/>
                  </a:lnTo>
                  <a:lnTo>
                    <a:pt x="72" y="114"/>
                  </a:lnTo>
                  <a:lnTo>
                    <a:pt x="108" y="90"/>
                  </a:lnTo>
                  <a:lnTo>
                    <a:pt x="108" y="78"/>
                  </a:lnTo>
                  <a:lnTo>
                    <a:pt x="114" y="84"/>
                  </a:lnTo>
                  <a:lnTo>
                    <a:pt x="114" y="96"/>
                  </a:lnTo>
                  <a:lnTo>
                    <a:pt x="96" y="102"/>
                  </a:lnTo>
                  <a:lnTo>
                    <a:pt x="102" y="114"/>
                  </a:lnTo>
                  <a:lnTo>
                    <a:pt x="96" y="132"/>
                  </a:lnTo>
                  <a:lnTo>
                    <a:pt x="96" y="120"/>
                  </a:lnTo>
                  <a:lnTo>
                    <a:pt x="84" y="132"/>
                  </a:lnTo>
                  <a:lnTo>
                    <a:pt x="84" y="120"/>
                  </a:lnTo>
                  <a:lnTo>
                    <a:pt x="66" y="132"/>
                  </a:lnTo>
                  <a:lnTo>
                    <a:pt x="78" y="144"/>
                  </a:lnTo>
                  <a:lnTo>
                    <a:pt x="114" y="126"/>
                  </a:lnTo>
                  <a:lnTo>
                    <a:pt x="114" y="102"/>
                  </a:lnTo>
                  <a:lnTo>
                    <a:pt x="132" y="78"/>
                  </a:lnTo>
                  <a:lnTo>
                    <a:pt x="114" y="42"/>
                  </a:lnTo>
                  <a:lnTo>
                    <a:pt x="132" y="36"/>
                  </a:lnTo>
                  <a:lnTo>
                    <a:pt x="126" y="0"/>
                  </a:lnTo>
                  <a:lnTo>
                    <a:pt x="408" y="72"/>
                  </a:lnTo>
                  <a:lnTo>
                    <a:pt x="366" y="300"/>
                  </a:lnTo>
                  <a:lnTo>
                    <a:pt x="258" y="276"/>
                  </a:lnTo>
                  <a:lnTo>
                    <a:pt x="132" y="276"/>
                  </a:lnTo>
                  <a:lnTo>
                    <a:pt x="102" y="258"/>
                  </a:lnTo>
                  <a:lnTo>
                    <a:pt x="72" y="264"/>
                  </a:lnTo>
                  <a:lnTo>
                    <a:pt x="48" y="252"/>
                  </a:lnTo>
                  <a:lnTo>
                    <a:pt x="54" y="216"/>
                  </a:lnTo>
                  <a:lnTo>
                    <a:pt x="24" y="198"/>
                  </a:lnTo>
                  <a:lnTo>
                    <a:pt x="30" y="192"/>
                  </a:lnTo>
                  <a:close/>
                </a:path>
              </a:pathLst>
            </a:custGeom>
            <a:solidFill>
              <a:srgbClr val="E8D898"/>
            </a:solidFill>
            <a:ln w="9525">
              <a:solidFill>
                <a:srgbClr val="E8D898"/>
              </a:solidFill>
              <a:prstDash val="solid"/>
              <a:round/>
              <a:headEnd/>
              <a:tailEnd/>
            </a:ln>
          </p:spPr>
          <p:txBody>
            <a:bodyPr/>
            <a:lstStyle/>
            <a:p>
              <a:endParaRPr lang="en-US"/>
            </a:p>
          </p:txBody>
        </p:sp>
        <p:sp>
          <p:nvSpPr>
            <p:cNvPr id="3192" name="Freeform 245"/>
            <p:cNvSpPr>
              <a:spLocks/>
            </p:cNvSpPr>
            <p:nvPr/>
          </p:nvSpPr>
          <p:spPr bwMode="auto">
            <a:xfrm>
              <a:off x="1419" y="1164"/>
              <a:ext cx="408" cy="300"/>
            </a:xfrm>
            <a:custGeom>
              <a:avLst/>
              <a:gdLst>
                <a:gd name="T0" fmla="*/ 30 w 408"/>
                <a:gd name="T1" fmla="*/ 192 h 300"/>
                <a:gd name="T2" fmla="*/ 0 w 408"/>
                <a:gd name="T3" fmla="*/ 180 h 300"/>
                <a:gd name="T4" fmla="*/ 6 w 408"/>
                <a:gd name="T5" fmla="*/ 156 h 300"/>
                <a:gd name="T6" fmla="*/ 6 w 408"/>
                <a:gd name="T7" fmla="*/ 174 h 300"/>
                <a:gd name="T8" fmla="*/ 18 w 408"/>
                <a:gd name="T9" fmla="*/ 150 h 300"/>
                <a:gd name="T10" fmla="*/ 6 w 408"/>
                <a:gd name="T11" fmla="*/ 150 h 300"/>
                <a:gd name="T12" fmla="*/ 12 w 408"/>
                <a:gd name="T13" fmla="*/ 132 h 300"/>
                <a:gd name="T14" fmla="*/ 24 w 408"/>
                <a:gd name="T15" fmla="*/ 132 h 300"/>
                <a:gd name="T16" fmla="*/ 12 w 408"/>
                <a:gd name="T17" fmla="*/ 126 h 300"/>
                <a:gd name="T18" fmla="*/ 12 w 408"/>
                <a:gd name="T19" fmla="*/ 66 h 300"/>
                <a:gd name="T20" fmla="*/ 6 w 408"/>
                <a:gd name="T21" fmla="*/ 48 h 300"/>
                <a:gd name="T22" fmla="*/ 12 w 408"/>
                <a:gd name="T23" fmla="*/ 18 h 300"/>
                <a:gd name="T24" fmla="*/ 48 w 408"/>
                <a:gd name="T25" fmla="*/ 42 h 300"/>
                <a:gd name="T26" fmla="*/ 84 w 408"/>
                <a:gd name="T27" fmla="*/ 60 h 300"/>
                <a:gd name="T28" fmla="*/ 96 w 408"/>
                <a:gd name="T29" fmla="*/ 72 h 300"/>
                <a:gd name="T30" fmla="*/ 102 w 408"/>
                <a:gd name="T31" fmla="*/ 66 h 300"/>
                <a:gd name="T32" fmla="*/ 108 w 408"/>
                <a:gd name="T33" fmla="*/ 72 h 300"/>
                <a:gd name="T34" fmla="*/ 108 w 408"/>
                <a:gd name="T35" fmla="*/ 84 h 300"/>
                <a:gd name="T36" fmla="*/ 96 w 408"/>
                <a:gd name="T37" fmla="*/ 84 h 300"/>
                <a:gd name="T38" fmla="*/ 66 w 408"/>
                <a:gd name="T39" fmla="*/ 114 h 300"/>
                <a:gd name="T40" fmla="*/ 84 w 408"/>
                <a:gd name="T41" fmla="*/ 114 h 300"/>
                <a:gd name="T42" fmla="*/ 72 w 408"/>
                <a:gd name="T43" fmla="*/ 114 h 300"/>
                <a:gd name="T44" fmla="*/ 108 w 408"/>
                <a:gd name="T45" fmla="*/ 90 h 300"/>
                <a:gd name="T46" fmla="*/ 108 w 408"/>
                <a:gd name="T47" fmla="*/ 78 h 300"/>
                <a:gd name="T48" fmla="*/ 114 w 408"/>
                <a:gd name="T49" fmla="*/ 84 h 300"/>
                <a:gd name="T50" fmla="*/ 114 w 408"/>
                <a:gd name="T51" fmla="*/ 96 h 300"/>
                <a:gd name="T52" fmla="*/ 96 w 408"/>
                <a:gd name="T53" fmla="*/ 102 h 300"/>
                <a:gd name="T54" fmla="*/ 102 w 408"/>
                <a:gd name="T55" fmla="*/ 114 h 300"/>
                <a:gd name="T56" fmla="*/ 96 w 408"/>
                <a:gd name="T57" fmla="*/ 132 h 300"/>
                <a:gd name="T58" fmla="*/ 96 w 408"/>
                <a:gd name="T59" fmla="*/ 120 h 300"/>
                <a:gd name="T60" fmla="*/ 84 w 408"/>
                <a:gd name="T61" fmla="*/ 132 h 300"/>
                <a:gd name="T62" fmla="*/ 84 w 408"/>
                <a:gd name="T63" fmla="*/ 120 h 300"/>
                <a:gd name="T64" fmla="*/ 66 w 408"/>
                <a:gd name="T65" fmla="*/ 132 h 300"/>
                <a:gd name="T66" fmla="*/ 78 w 408"/>
                <a:gd name="T67" fmla="*/ 144 h 300"/>
                <a:gd name="T68" fmla="*/ 114 w 408"/>
                <a:gd name="T69" fmla="*/ 126 h 300"/>
                <a:gd name="T70" fmla="*/ 114 w 408"/>
                <a:gd name="T71" fmla="*/ 102 h 300"/>
                <a:gd name="T72" fmla="*/ 132 w 408"/>
                <a:gd name="T73" fmla="*/ 78 h 300"/>
                <a:gd name="T74" fmla="*/ 114 w 408"/>
                <a:gd name="T75" fmla="*/ 42 h 300"/>
                <a:gd name="T76" fmla="*/ 132 w 408"/>
                <a:gd name="T77" fmla="*/ 36 h 300"/>
                <a:gd name="T78" fmla="*/ 126 w 408"/>
                <a:gd name="T79" fmla="*/ 0 h 300"/>
                <a:gd name="T80" fmla="*/ 408 w 408"/>
                <a:gd name="T81" fmla="*/ 72 h 300"/>
                <a:gd name="T82" fmla="*/ 366 w 408"/>
                <a:gd name="T83" fmla="*/ 300 h 300"/>
                <a:gd name="T84" fmla="*/ 258 w 408"/>
                <a:gd name="T85" fmla="*/ 276 h 300"/>
                <a:gd name="T86" fmla="*/ 132 w 408"/>
                <a:gd name="T87" fmla="*/ 276 h 300"/>
                <a:gd name="T88" fmla="*/ 102 w 408"/>
                <a:gd name="T89" fmla="*/ 258 h 300"/>
                <a:gd name="T90" fmla="*/ 72 w 408"/>
                <a:gd name="T91" fmla="*/ 264 h 300"/>
                <a:gd name="T92" fmla="*/ 48 w 408"/>
                <a:gd name="T93" fmla="*/ 252 h 300"/>
                <a:gd name="T94" fmla="*/ 54 w 408"/>
                <a:gd name="T95" fmla="*/ 216 h 300"/>
                <a:gd name="T96" fmla="*/ 24 w 408"/>
                <a:gd name="T97" fmla="*/ 198 h 300"/>
                <a:gd name="T98" fmla="*/ 30 w 408"/>
                <a:gd name="T99" fmla="*/ 192 h 300"/>
                <a:gd name="T100" fmla="*/ 30 w 408"/>
                <a:gd name="T101" fmla="*/ 198 h 30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08"/>
                <a:gd name="T154" fmla="*/ 0 h 300"/>
                <a:gd name="T155" fmla="*/ 408 w 408"/>
                <a:gd name="T156" fmla="*/ 300 h 30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08" h="300">
                  <a:moveTo>
                    <a:pt x="30" y="192"/>
                  </a:moveTo>
                  <a:lnTo>
                    <a:pt x="0" y="180"/>
                  </a:lnTo>
                  <a:lnTo>
                    <a:pt x="6" y="156"/>
                  </a:lnTo>
                  <a:lnTo>
                    <a:pt x="6" y="174"/>
                  </a:lnTo>
                  <a:lnTo>
                    <a:pt x="18" y="150"/>
                  </a:lnTo>
                  <a:lnTo>
                    <a:pt x="6" y="150"/>
                  </a:lnTo>
                  <a:lnTo>
                    <a:pt x="12" y="132"/>
                  </a:lnTo>
                  <a:lnTo>
                    <a:pt x="24" y="132"/>
                  </a:lnTo>
                  <a:lnTo>
                    <a:pt x="12" y="126"/>
                  </a:lnTo>
                  <a:lnTo>
                    <a:pt x="12" y="66"/>
                  </a:lnTo>
                  <a:lnTo>
                    <a:pt x="6" y="48"/>
                  </a:lnTo>
                  <a:lnTo>
                    <a:pt x="12" y="18"/>
                  </a:lnTo>
                  <a:lnTo>
                    <a:pt x="48" y="42"/>
                  </a:lnTo>
                  <a:lnTo>
                    <a:pt x="84" y="60"/>
                  </a:lnTo>
                  <a:lnTo>
                    <a:pt x="96" y="72"/>
                  </a:lnTo>
                  <a:lnTo>
                    <a:pt x="102" y="66"/>
                  </a:lnTo>
                  <a:lnTo>
                    <a:pt x="108" y="72"/>
                  </a:lnTo>
                  <a:lnTo>
                    <a:pt x="108" y="84"/>
                  </a:lnTo>
                  <a:lnTo>
                    <a:pt x="96" y="84"/>
                  </a:lnTo>
                  <a:lnTo>
                    <a:pt x="66" y="114"/>
                  </a:lnTo>
                  <a:lnTo>
                    <a:pt x="84" y="114"/>
                  </a:lnTo>
                  <a:lnTo>
                    <a:pt x="72" y="114"/>
                  </a:lnTo>
                  <a:lnTo>
                    <a:pt x="108" y="90"/>
                  </a:lnTo>
                  <a:lnTo>
                    <a:pt x="108" y="78"/>
                  </a:lnTo>
                  <a:lnTo>
                    <a:pt x="114" y="84"/>
                  </a:lnTo>
                  <a:lnTo>
                    <a:pt x="114" y="96"/>
                  </a:lnTo>
                  <a:lnTo>
                    <a:pt x="96" y="102"/>
                  </a:lnTo>
                  <a:lnTo>
                    <a:pt x="102" y="114"/>
                  </a:lnTo>
                  <a:lnTo>
                    <a:pt x="96" y="132"/>
                  </a:lnTo>
                  <a:lnTo>
                    <a:pt x="96" y="120"/>
                  </a:lnTo>
                  <a:lnTo>
                    <a:pt x="84" y="132"/>
                  </a:lnTo>
                  <a:lnTo>
                    <a:pt x="84" y="120"/>
                  </a:lnTo>
                  <a:lnTo>
                    <a:pt x="66" y="132"/>
                  </a:lnTo>
                  <a:lnTo>
                    <a:pt x="78" y="144"/>
                  </a:lnTo>
                  <a:lnTo>
                    <a:pt x="114" y="126"/>
                  </a:lnTo>
                  <a:lnTo>
                    <a:pt x="114" y="102"/>
                  </a:lnTo>
                  <a:lnTo>
                    <a:pt x="132" y="78"/>
                  </a:lnTo>
                  <a:lnTo>
                    <a:pt x="114" y="42"/>
                  </a:lnTo>
                  <a:lnTo>
                    <a:pt x="132" y="36"/>
                  </a:lnTo>
                  <a:lnTo>
                    <a:pt x="126" y="0"/>
                  </a:lnTo>
                  <a:lnTo>
                    <a:pt x="408" y="72"/>
                  </a:lnTo>
                  <a:lnTo>
                    <a:pt x="366" y="300"/>
                  </a:lnTo>
                  <a:lnTo>
                    <a:pt x="258" y="276"/>
                  </a:lnTo>
                  <a:lnTo>
                    <a:pt x="132" y="276"/>
                  </a:lnTo>
                  <a:lnTo>
                    <a:pt x="102" y="258"/>
                  </a:lnTo>
                  <a:lnTo>
                    <a:pt x="72" y="264"/>
                  </a:lnTo>
                  <a:lnTo>
                    <a:pt x="48" y="252"/>
                  </a:lnTo>
                  <a:lnTo>
                    <a:pt x="54" y="216"/>
                  </a:lnTo>
                  <a:lnTo>
                    <a:pt x="24" y="198"/>
                  </a:lnTo>
                  <a:lnTo>
                    <a:pt x="30" y="192"/>
                  </a:lnTo>
                  <a:lnTo>
                    <a:pt x="30" y="198"/>
                  </a:lnTo>
                </a:path>
              </a:pathLst>
            </a:custGeom>
            <a:noFill/>
            <a:ln w="9525">
              <a:solidFill>
                <a:srgbClr val="000000"/>
              </a:solidFill>
              <a:prstDash val="solid"/>
              <a:round/>
              <a:headEnd/>
              <a:tailEnd/>
            </a:ln>
          </p:spPr>
          <p:txBody>
            <a:bodyPr/>
            <a:lstStyle/>
            <a:p>
              <a:endParaRPr lang="en-US"/>
            </a:p>
          </p:txBody>
        </p:sp>
        <p:sp>
          <p:nvSpPr>
            <p:cNvPr id="3193" name="Freeform 246"/>
            <p:cNvSpPr>
              <a:spLocks/>
            </p:cNvSpPr>
            <p:nvPr/>
          </p:nvSpPr>
          <p:spPr bwMode="auto">
            <a:xfrm>
              <a:off x="3723" y="1932"/>
              <a:ext cx="282" cy="282"/>
            </a:xfrm>
            <a:custGeom>
              <a:avLst/>
              <a:gdLst>
                <a:gd name="T0" fmla="*/ 168 w 282"/>
                <a:gd name="T1" fmla="*/ 66 h 282"/>
                <a:gd name="T2" fmla="*/ 180 w 282"/>
                <a:gd name="T3" fmla="*/ 102 h 282"/>
                <a:gd name="T4" fmla="*/ 216 w 282"/>
                <a:gd name="T5" fmla="*/ 66 h 282"/>
                <a:gd name="T6" fmla="*/ 234 w 282"/>
                <a:gd name="T7" fmla="*/ 72 h 282"/>
                <a:gd name="T8" fmla="*/ 246 w 282"/>
                <a:gd name="T9" fmla="*/ 54 h 282"/>
                <a:gd name="T10" fmla="*/ 270 w 282"/>
                <a:gd name="T11" fmla="*/ 54 h 282"/>
                <a:gd name="T12" fmla="*/ 282 w 282"/>
                <a:gd name="T13" fmla="*/ 78 h 282"/>
                <a:gd name="T14" fmla="*/ 276 w 282"/>
                <a:gd name="T15" fmla="*/ 90 h 282"/>
                <a:gd name="T16" fmla="*/ 240 w 282"/>
                <a:gd name="T17" fmla="*/ 72 h 282"/>
                <a:gd name="T18" fmla="*/ 240 w 282"/>
                <a:gd name="T19" fmla="*/ 96 h 282"/>
                <a:gd name="T20" fmla="*/ 222 w 282"/>
                <a:gd name="T21" fmla="*/ 132 h 282"/>
                <a:gd name="T22" fmla="*/ 210 w 282"/>
                <a:gd name="T23" fmla="*/ 132 h 282"/>
                <a:gd name="T24" fmla="*/ 198 w 282"/>
                <a:gd name="T25" fmla="*/ 162 h 282"/>
                <a:gd name="T26" fmla="*/ 174 w 282"/>
                <a:gd name="T27" fmla="*/ 156 h 282"/>
                <a:gd name="T28" fmla="*/ 150 w 282"/>
                <a:gd name="T29" fmla="*/ 228 h 282"/>
                <a:gd name="T30" fmla="*/ 156 w 282"/>
                <a:gd name="T31" fmla="*/ 234 h 282"/>
                <a:gd name="T32" fmla="*/ 144 w 282"/>
                <a:gd name="T33" fmla="*/ 252 h 282"/>
                <a:gd name="T34" fmla="*/ 72 w 282"/>
                <a:gd name="T35" fmla="*/ 282 h 282"/>
                <a:gd name="T36" fmla="*/ 54 w 282"/>
                <a:gd name="T37" fmla="*/ 270 h 282"/>
                <a:gd name="T38" fmla="*/ 48 w 282"/>
                <a:gd name="T39" fmla="*/ 258 h 282"/>
                <a:gd name="T40" fmla="*/ 12 w 282"/>
                <a:gd name="T41" fmla="*/ 228 h 282"/>
                <a:gd name="T42" fmla="*/ 0 w 282"/>
                <a:gd name="T43" fmla="*/ 192 h 282"/>
                <a:gd name="T44" fmla="*/ 6 w 282"/>
                <a:gd name="T45" fmla="*/ 192 h 282"/>
                <a:gd name="T46" fmla="*/ 24 w 282"/>
                <a:gd name="T47" fmla="*/ 174 h 282"/>
                <a:gd name="T48" fmla="*/ 24 w 282"/>
                <a:gd name="T49" fmla="*/ 144 h 282"/>
                <a:gd name="T50" fmla="*/ 42 w 282"/>
                <a:gd name="T51" fmla="*/ 144 h 282"/>
                <a:gd name="T52" fmla="*/ 48 w 282"/>
                <a:gd name="T53" fmla="*/ 120 h 282"/>
                <a:gd name="T54" fmla="*/ 90 w 282"/>
                <a:gd name="T55" fmla="*/ 84 h 282"/>
                <a:gd name="T56" fmla="*/ 96 w 282"/>
                <a:gd name="T57" fmla="*/ 30 h 282"/>
                <a:gd name="T58" fmla="*/ 90 w 282"/>
                <a:gd name="T59" fmla="*/ 6 h 282"/>
                <a:gd name="T60" fmla="*/ 96 w 282"/>
                <a:gd name="T61" fmla="*/ 0 h 282"/>
                <a:gd name="T62" fmla="*/ 108 w 282"/>
                <a:gd name="T63" fmla="*/ 72 h 282"/>
                <a:gd name="T64" fmla="*/ 156 w 282"/>
                <a:gd name="T65" fmla="*/ 66 h 282"/>
                <a:gd name="T66" fmla="*/ 168 w 282"/>
                <a:gd name="T67" fmla="*/ 66 h 28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2"/>
                <a:gd name="T103" fmla="*/ 0 h 282"/>
                <a:gd name="T104" fmla="*/ 282 w 282"/>
                <a:gd name="T105" fmla="*/ 282 h 28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2" h="282">
                  <a:moveTo>
                    <a:pt x="168" y="66"/>
                  </a:moveTo>
                  <a:lnTo>
                    <a:pt x="180" y="102"/>
                  </a:lnTo>
                  <a:lnTo>
                    <a:pt x="216" y="66"/>
                  </a:lnTo>
                  <a:lnTo>
                    <a:pt x="234" y="72"/>
                  </a:lnTo>
                  <a:lnTo>
                    <a:pt x="246" y="54"/>
                  </a:lnTo>
                  <a:lnTo>
                    <a:pt x="270" y="54"/>
                  </a:lnTo>
                  <a:lnTo>
                    <a:pt x="282" y="78"/>
                  </a:lnTo>
                  <a:lnTo>
                    <a:pt x="276" y="90"/>
                  </a:lnTo>
                  <a:lnTo>
                    <a:pt x="240" y="72"/>
                  </a:lnTo>
                  <a:lnTo>
                    <a:pt x="240" y="96"/>
                  </a:lnTo>
                  <a:lnTo>
                    <a:pt x="222" y="132"/>
                  </a:lnTo>
                  <a:lnTo>
                    <a:pt x="210" y="132"/>
                  </a:lnTo>
                  <a:lnTo>
                    <a:pt x="198" y="162"/>
                  </a:lnTo>
                  <a:lnTo>
                    <a:pt x="174" y="156"/>
                  </a:lnTo>
                  <a:lnTo>
                    <a:pt x="150" y="228"/>
                  </a:lnTo>
                  <a:lnTo>
                    <a:pt x="156" y="234"/>
                  </a:lnTo>
                  <a:lnTo>
                    <a:pt x="144" y="252"/>
                  </a:lnTo>
                  <a:lnTo>
                    <a:pt x="72" y="282"/>
                  </a:lnTo>
                  <a:lnTo>
                    <a:pt x="54" y="270"/>
                  </a:lnTo>
                  <a:lnTo>
                    <a:pt x="48" y="258"/>
                  </a:lnTo>
                  <a:lnTo>
                    <a:pt x="12" y="228"/>
                  </a:lnTo>
                  <a:lnTo>
                    <a:pt x="0" y="192"/>
                  </a:lnTo>
                  <a:lnTo>
                    <a:pt x="6" y="192"/>
                  </a:lnTo>
                  <a:lnTo>
                    <a:pt x="24" y="174"/>
                  </a:lnTo>
                  <a:lnTo>
                    <a:pt x="24" y="144"/>
                  </a:lnTo>
                  <a:lnTo>
                    <a:pt x="42" y="144"/>
                  </a:lnTo>
                  <a:lnTo>
                    <a:pt x="48" y="120"/>
                  </a:lnTo>
                  <a:lnTo>
                    <a:pt x="90" y="84"/>
                  </a:lnTo>
                  <a:lnTo>
                    <a:pt x="96" y="30"/>
                  </a:lnTo>
                  <a:lnTo>
                    <a:pt x="90" y="6"/>
                  </a:lnTo>
                  <a:lnTo>
                    <a:pt x="96" y="0"/>
                  </a:lnTo>
                  <a:lnTo>
                    <a:pt x="108" y="72"/>
                  </a:lnTo>
                  <a:lnTo>
                    <a:pt x="156" y="66"/>
                  </a:lnTo>
                  <a:lnTo>
                    <a:pt x="168" y="66"/>
                  </a:lnTo>
                  <a:close/>
                </a:path>
              </a:pathLst>
            </a:custGeom>
            <a:solidFill>
              <a:srgbClr val="FFAA00"/>
            </a:solidFill>
            <a:ln w="9525">
              <a:solidFill>
                <a:srgbClr val="FFAA00"/>
              </a:solidFill>
              <a:prstDash val="solid"/>
              <a:round/>
              <a:headEnd/>
              <a:tailEnd/>
            </a:ln>
          </p:spPr>
          <p:txBody>
            <a:bodyPr/>
            <a:lstStyle/>
            <a:p>
              <a:endParaRPr lang="en-US"/>
            </a:p>
          </p:txBody>
        </p:sp>
        <p:sp>
          <p:nvSpPr>
            <p:cNvPr id="3194" name="Freeform 247"/>
            <p:cNvSpPr>
              <a:spLocks/>
            </p:cNvSpPr>
            <p:nvPr/>
          </p:nvSpPr>
          <p:spPr bwMode="auto">
            <a:xfrm>
              <a:off x="3723" y="1932"/>
              <a:ext cx="282" cy="282"/>
            </a:xfrm>
            <a:custGeom>
              <a:avLst/>
              <a:gdLst>
                <a:gd name="T0" fmla="*/ 168 w 282"/>
                <a:gd name="T1" fmla="*/ 66 h 282"/>
                <a:gd name="T2" fmla="*/ 180 w 282"/>
                <a:gd name="T3" fmla="*/ 102 h 282"/>
                <a:gd name="T4" fmla="*/ 216 w 282"/>
                <a:gd name="T5" fmla="*/ 66 h 282"/>
                <a:gd name="T6" fmla="*/ 234 w 282"/>
                <a:gd name="T7" fmla="*/ 72 h 282"/>
                <a:gd name="T8" fmla="*/ 246 w 282"/>
                <a:gd name="T9" fmla="*/ 54 h 282"/>
                <a:gd name="T10" fmla="*/ 270 w 282"/>
                <a:gd name="T11" fmla="*/ 54 h 282"/>
                <a:gd name="T12" fmla="*/ 282 w 282"/>
                <a:gd name="T13" fmla="*/ 78 h 282"/>
                <a:gd name="T14" fmla="*/ 276 w 282"/>
                <a:gd name="T15" fmla="*/ 90 h 282"/>
                <a:gd name="T16" fmla="*/ 240 w 282"/>
                <a:gd name="T17" fmla="*/ 72 h 282"/>
                <a:gd name="T18" fmla="*/ 240 w 282"/>
                <a:gd name="T19" fmla="*/ 96 h 282"/>
                <a:gd name="T20" fmla="*/ 222 w 282"/>
                <a:gd name="T21" fmla="*/ 132 h 282"/>
                <a:gd name="T22" fmla="*/ 210 w 282"/>
                <a:gd name="T23" fmla="*/ 132 h 282"/>
                <a:gd name="T24" fmla="*/ 198 w 282"/>
                <a:gd name="T25" fmla="*/ 162 h 282"/>
                <a:gd name="T26" fmla="*/ 174 w 282"/>
                <a:gd name="T27" fmla="*/ 156 h 282"/>
                <a:gd name="T28" fmla="*/ 150 w 282"/>
                <a:gd name="T29" fmla="*/ 228 h 282"/>
                <a:gd name="T30" fmla="*/ 156 w 282"/>
                <a:gd name="T31" fmla="*/ 234 h 282"/>
                <a:gd name="T32" fmla="*/ 144 w 282"/>
                <a:gd name="T33" fmla="*/ 252 h 282"/>
                <a:gd name="T34" fmla="*/ 72 w 282"/>
                <a:gd name="T35" fmla="*/ 282 h 282"/>
                <a:gd name="T36" fmla="*/ 54 w 282"/>
                <a:gd name="T37" fmla="*/ 270 h 282"/>
                <a:gd name="T38" fmla="*/ 48 w 282"/>
                <a:gd name="T39" fmla="*/ 258 h 282"/>
                <a:gd name="T40" fmla="*/ 12 w 282"/>
                <a:gd name="T41" fmla="*/ 228 h 282"/>
                <a:gd name="T42" fmla="*/ 0 w 282"/>
                <a:gd name="T43" fmla="*/ 192 h 282"/>
                <a:gd name="T44" fmla="*/ 6 w 282"/>
                <a:gd name="T45" fmla="*/ 192 h 282"/>
                <a:gd name="T46" fmla="*/ 24 w 282"/>
                <a:gd name="T47" fmla="*/ 174 h 282"/>
                <a:gd name="T48" fmla="*/ 24 w 282"/>
                <a:gd name="T49" fmla="*/ 144 h 282"/>
                <a:gd name="T50" fmla="*/ 42 w 282"/>
                <a:gd name="T51" fmla="*/ 144 h 282"/>
                <a:gd name="T52" fmla="*/ 48 w 282"/>
                <a:gd name="T53" fmla="*/ 120 h 282"/>
                <a:gd name="T54" fmla="*/ 90 w 282"/>
                <a:gd name="T55" fmla="*/ 84 h 282"/>
                <a:gd name="T56" fmla="*/ 96 w 282"/>
                <a:gd name="T57" fmla="*/ 30 h 282"/>
                <a:gd name="T58" fmla="*/ 90 w 282"/>
                <a:gd name="T59" fmla="*/ 6 h 282"/>
                <a:gd name="T60" fmla="*/ 96 w 282"/>
                <a:gd name="T61" fmla="*/ 0 h 282"/>
                <a:gd name="T62" fmla="*/ 108 w 282"/>
                <a:gd name="T63" fmla="*/ 72 h 282"/>
                <a:gd name="T64" fmla="*/ 156 w 282"/>
                <a:gd name="T65" fmla="*/ 66 h 282"/>
                <a:gd name="T66" fmla="*/ 168 w 282"/>
                <a:gd name="T67" fmla="*/ 66 h 282"/>
                <a:gd name="T68" fmla="*/ 168 w 282"/>
                <a:gd name="T69" fmla="*/ 72 h 28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82"/>
                <a:gd name="T106" fmla="*/ 0 h 282"/>
                <a:gd name="T107" fmla="*/ 282 w 282"/>
                <a:gd name="T108" fmla="*/ 282 h 28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82" h="282">
                  <a:moveTo>
                    <a:pt x="168" y="66"/>
                  </a:moveTo>
                  <a:lnTo>
                    <a:pt x="180" y="102"/>
                  </a:lnTo>
                  <a:lnTo>
                    <a:pt x="216" y="66"/>
                  </a:lnTo>
                  <a:lnTo>
                    <a:pt x="234" y="72"/>
                  </a:lnTo>
                  <a:lnTo>
                    <a:pt x="246" y="54"/>
                  </a:lnTo>
                  <a:lnTo>
                    <a:pt x="270" y="54"/>
                  </a:lnTo>
                  <a:lnTo>
                    <a:pt x="282" y="78"/>
                  </a:lnTo>
                  <a:lnTo>
                    <a:pt x="276" y="90"/>
                  </a:lnTo>
                  <a:lnTo>
                    <a:pt x="240" y="72"/>
                  </a:lnTo>
                  <a:lnTo>
                    <a:pt x="240" y="96"/>
                  </a:lnTo>
                  <a:lnTo>
                    <a:pt x="222" y="132"/>
                  </a:lnTo>
                  <a:lnTo>
                    <a:pt x="210" y="132"/>
                  </a:lnTo>
                  <a:lnTo>
                    <a:pt x="198" y="162"/>
                  </a:lnTo>
                  <a:lnTo>
                    <a:pt x="174" y="156"/>
                  </a:lnTo>
                  <a:lnTo>
                    <a:pt x="150" y="228"/>
                  </a:lnTo>
                  <a:lnTo>
                    <a:pt x="156" y="234"/>
                  </a:lnTo>
                  <a:lnTo>
                    <a:pt x="144" y="252"/>
                  </a:lnTo>
                  <a:lnTo>
                    <a:pt x="72" y="282"/>
                  </a:lnTo>
                  <a:lnTo>
                    <a:pt x="54" y="270"/>
                  </a:lnTo>
                  <a:lnTo>
                    <a:pt x="48" y="258"/>
                  </a:lnTo>
                  <a:lnTo>
                    <a:pt x="12" y="228"/>
                  </a:lnTo>
                  <a:lnTo>
                    <a:pt x="0" y="192"/>
                  </a:lnTo>
                  <a:lnTo>
                    <a:pt x="6" y="192"/>
                  </a:lnTo>
                  <a:lnTo>
                    <a:pt x="24" y="174"/>
                  </a:lnTo>
                  <a:lnTo>
                    <a:pt x="24" y="144"/>
                  </a:lnTo>
                  <a:lnTo>
                    <a:pt x="42" y="144"/>
                  </a:lnTo>
                  <a:lnTo>
                    <a:pt x="48" y="120"/>
                  </a:lnTo>
                  <a:lnTo>
                    <a:pt x="90" y="84"/>
                  </a:lnTo>
                  <a:lnTo>
                    <a:pt x="96" y="30"/>
                  </a:lnTo>
                  <a:lnTo>
                    <a:pt x="90" y="6"/>
                  </a:lnTo>
                  <a:lnTo>
                    <a:pt x="96" y="0"/>
                  </a:lnTo>
                  <a:lnTo>
                    <a:pt x="108" y="72"/>
                  </a:lnTo>
                  <a:lnTo>
                    <a:pt x="156" y="66"/>
                  </a:lnTo>
                  <a:lnTo>
                    <a:pt x="168" y="66"/>
                  </a:lnTo>
                  <a:lnTo>
                    <a:pt x="168" y="72"/>
                  </a:lnTo>
                </a:path>
              </a:pathLst>
            </a:custGeom>
            <a:noFill/>
            <a:ln w="9525">
              <a:solidFill>
                <a:srgbClr val="000000"/>
              </a:solidFill>
              <a:prstDash val="solid"/>
              <a:round/>
              <a:headEnd/>
              <a:tailEnd/>
            </a:ln>
          </p:spPr>
          <p:txBody>
            <a:bodyPr/>
            <a:lstStyle/>
            <a:p>
              <a:endParaRPr lang="en-US"/>
            </a:p>
          </p:txBody>
        </p:sp>
        <p:sp>
          <p:nvSpPr>
            <p:cNvPr id="3195" name="Freeform 248"/>
            <p:cNvSpPr>
              <a:spLocks/>
            </p:cNvSpPr>
            <p:nvPr/>
          </p:nvSpPr>
          <p:spPr bwMode="auto">
            <a:xfrm>
              <a:off x="3081" y="1512"/>
              <a:ext cx="330" cy="342"/>
            </a:xfrm>
            <a:custGeom>
              <a:avLst/>
              <a:gdLst>
                <a:gd name="T0" fmla="*/ 138 w 330"/>
                <a:gd name="T1" fmla="*/ 342 h 342"/>
                <a:gd name="T2" fmla="*/ 114 w 330"/>
                <a:gd name="T3" fmla="*/ 324 h 342"/>
                <a:gd name="T4" fmla="*/ 108 w 330"/>
                <a:gd name="T5" fmla="*/ 300 h 342"/>
                <a:gd name="T6" fmla="*/ 114 w 330"/>
                <a:gd name="T7" fmla="*/ 282 h 342"/>
                <a:gd name="T8" fmla="*/ 102 w 330"/>
                <a:gd name="T9" fmla="*/ 264 h 342"/>
                <a:gd name="T10" fmla="*/ 90 w 330"/>
                <a:gd name="T11" fmla="*/ 228 h 342"/>
                <a:gd name="T12" fmla="*/ 12 w 330"/>
                <a:gd name="T13" fmla="*/ 174 h 342"/>
                <a:gd name="T14" fmla="*/ 18 w 330"/>
                <a:gd name="T15" fmla="*/ 120 h 342"/>
                <a:gd name="T16" fmla="*/ 0 w 330"/>
                <a:gd name="T17" fmla="*/ 108 h 342"/>
                <a:gd name="T18" fmla="*/ 12 w 330"/>
                <a:gd name="T19" fmla="*/ 84 h 342"/>
                <a:gd name="T20" fmla="*/ 36 w 330"/>
                <a:gd name="T21" fmla="*/ 72 h 342"/>
                <a:gd name="T22" fmla="*/ 36 w 330"/>
                <a:gd name="T23" fmla="*/ 24 h 342"/>
                <a:gd name="T24" fmla="*/ 42 w 330"/>
                <a:gd name="T25" fmla="*/ 18 h 342"/>
                <a:gd name="T26" fmla="*/ 60 w 330"/>
                <a:gd name="T27" fmla="*/ 24 h 342"/>
                <a:gd name="T28" fmla="*/ 114 w 330"/>
                <a:gd name="T29" fmla="*/ 0 h 342"/>
                <a:gd name="T30" fmla="*/ 108 w 330"/>
                <a:gd name="T31" fmla="*/ 24 h 342"/>
                <a:gd name="T32" fmla="*/ 138 w 330"/>
                <a:gd name="T33" fmla="*/ 30 h 342"/>
                <a:gd name="T34" fmla="*/ 150 w 330"/>
                <a:gd name="T35" fmla="*/ 42 h 342"/>
                <a:gd name="T36" fmla="*/ 264 w 330"/>
                <a:gd name="T37" fmla="*/ 66 h 342"/>
                <a:gd name="T38" fmla="*/ 282 w 330"/>
                <a:gd name="T39" fmla="*/ 84 h 342"/>
                <a:gd name="T40" fmla="*/ 276 w 330"/>
                <a:gd name="T41" fmla="*/ 108 h 342"/>
                <a:gd name="T42" fmla="*/ 288 w 330"/>
                <a:gd name="T43" fmla="*/ 108 h 342"/>
                <a:gd name="T44" fmla="*/ 288 w 330"/>
                <a:gd name="T45" fmla="*/ 126 h 342"/>
                <a:gd name="T46" fmla="*/ 300 w 330"/>
                <a:gd name="T47" fmla="*/ 126 h 342"/>
                <a:gd name="T48" fmla="*/ 276 w 330"/>
                <a:gd name="T49" fmla="*/ 162 h 342"/>
                <a:gd name="T50" fmla="*/ 282 w 330"/>
                <a:gd name="T51" fmla="*/ 174 h 342"/>
                <a:gd name="T52" fmla="*/ 330 w 330"/>
                <a:gd name="T53" fmla="*/ 114 h 342"/>
                <a:gd name="T54" fmla="*/ 300 w 330"/>
                <a:gd name="T55" fmla="*/ 210 h 342"/>
                <a:gd name="T56" fmla="*/ 294 w 330"/>
                <a:gd name="T57" fmla="*/ 270 h 342"/>
                <a:gd name="T58" fmla="*/ 300 w 330"/>
                <a:gd name="T59" fmla="*/ 330 h 342"/>
                <a:gd name="T60" fmla="*/ 150 w 330"/>
                <a:gd name="T61" fmla="*/ 342 h 342"/>
                <a:gd name="T62" fmla="*/ 138 w 330"/>
                <a:gd name="T63" fmla="*/ 342 h 34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42"/>
                <a:gd name="T98" fmla="*/ 330 w 330"/>
                <a:gd name="T99" fmla="*/ 342 h 34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42">
                  <a:moveTo>
                    <a:pt x="138" y="342"/>
                  </a:moveTo>
                  <a:lnTo>
                    <a:pt x="114" y="324"/>
                  </a:lnTo>
                  <a:lnTo>
                    <a:pt x="108" y="300"/>
                  </a:lnTo>
                  <a:lnTo>
                    <a:pt x="114" y="282"/>
                  </a:lnTo>
                  <a:lnTo>
                    <a:pt x="102" y="264"/>
                  </a:lnTo>
                  <a:lnTo>
                    <a:pt x="90" y="228"/>
                  </a:lnTo>
                  <a:lnTo>
                    <a:pt x="12" y="174"/>
                  </a:lnTo>
                  <a:lnTo>
                    <a:pt x="18" y="120"/>
                  </a:lnTo>
                  <a:lnTo>
                    <a:pt x="0" y="108"/>
                  </a:lnTo>
                  <a:lnTo>
                    <a:pt x="12" y="84"/>
                  </a:lnTo>
                  <a:lnTo>
                    <a:pt x="36" y="72"/>
                  </a:lnTo>
                  <a:lnTo>
                    <a:pt x="36" y="24"/>
                  </a:lnTo>
                  <a:lnTo>
                    <a:pt x="42" y="18"/>
                  </a:lnTo>
                  <a:lnTo>
                    <a:pt x="60" y="24"/>
                  </a:lnTo>
                  <a:lnTo>
                    <a:pt x="114" y="0"/>
                  </a:lnTo>
                  <a:lnTo>
                    <a:pt x="108" y="24"/>
                  </a:lnTo>
                  <a:lnTo>
                    <a:pt x="138" y="30"/>
                  </a:lnTo>
                  <a:lnTo>
                    <a:pt x="150" y="42"/>
                  </a:lnTo>
                  <a:lnTo>
                    <a:pt x="264" y="66"/>
                  </a:lnTo>
                  <a:lnTo>
                    <a:pt x="282" y="84"/>
                  </a:lnTo>
                  <a:lnTo>
                    <a:pt x="276" y="108"/>
                  </a:lnTo>
                  <a:lnTo>
                    <a:pt x="288" y="108"/>
                  </a:lnTo>
                  <a:lnTo>
                    <a:pt x="288" y="126"/>
                  </a:lnTo>
                  <a:lnTo>
                    <a:pt x="300" y="126"/>
                  </a:lnTo>
                  <a:lnTo>
                    <a:pt x="276" y="162"/>
                  </a:lnTo>
                  <a:lnTo>
                    <a:pt x="282" y="174"/>
                  </a:lnTo>
                  <a:lnTo>
                    <a:pt x="330" y="114"/>
                  </a:lnTo>
                  <a:lnTo>
                    <a:pt x="300" y="210"/>
                  </a:lnTo>
                  <a:lnTo>
                    <a:pt x="294" y="270"/>
                  </a:lnTo>
                  <a:lnTo>
                    <a:pt x="300" y="330"/>
                  </a:lnTo>
                  <a:lnTo>
                    <a:pt x="150" y="342"/>
                  </a:lnTo>
                  <a:lnTo>
                    <a:pt x="138" y="342"/>
                  </a:lnTo>
                  <a:close/>
                </a:path>
              </a:pathLst>
            </a:custGeom>
            <a:solidFill>
              <a:srgbClr val="FFAA00"/>
            </a:solidFill>
            <a:ln w="9525">
              <a:solidFill>
                <a:srgbClr val="FFAA00"/>
              </a:solidFill>
              <a:prstDash val="solid"/>
              <a:round/>
              <a:headEnd/>
              <a:tailEnd/>
            </a:ln>
          </p:spPr>
          <p:txBody>
            <a:bodyPr/>
            <a:lstStyle/>
            <a:p>
              <a:endParaRPr lang="en-US"/>
            </a:p>
          </p:txBody>
        </p:sp>
        <p:sp>
          <p:nvSpPr>
            <p:cNvPr id="3196" name="Freeform 249"/>
            <p:cNvSpPr>
              <a:spLocks/>
            </p:cNvSpPr>
            <p:nvPr/>
          </p:nvSpPr>
          <p:spPr bwMode="auto">
            <a:xfrm>
              <a:off x="3081" y="1512"/>
              <a:ext cx="330" cy="348"/>
            </a:xfrm>
            <a:custGeom>
              <a:avLst/>
              <a:gdLst>
                <a:gd name="T0" fmla="*/ 138 w 330"/>
                <a:gd name="T1" fmla="*/ 342 h 348"/>
                <a:gd name="T2" fmla="*/ 114 w 330"/>
                <a:gd name="T3" fmla="*/ 324 h 348"/>
                <a:gd name="T4" fmla="*/ 108 w 330"/>
                <a:gd name="T5" fmla="*/ 300 h 348"/>
                <a:gd name="T6" fmla="*/ 114 w 330"/>
                <a:gd name="T7" fmla="*/ 282 h 348"/>
                <a:gd name="T8" fmla="*/ 102 w 330"/>
                <a:gd name="T9" fmla="*/ 264 h 348"/>
                <a:gd name="T10" fmla="*/ 90 w 330"/>
                <a:gd name="T11" fmla="*/ 228 h 348"/>
                <a:gd name="T12" fmla="*/ 12 w 330"/>
                <a:gd name="T13" fmla="*/ 174 h 348"/>
                <a:gd name="T14" fmla="*/ 18 w 330"/>
                <a:gd name="T15" fmla="*/ 120 h 348"/>
                <a:gd name="T16" fmla="*/ 0 w 330"/>
                <a:gd name="T17" fmla="*/ 108 h 348"/>
                <a:gd name="T18" fmla="*/ 12 w 330"/>
                <a:gd name="T19" fmla="*/ 84 h 348"/>
                <a:gd name="T20" fmla="*/ 36 w 330"/>
                <a:gd name="T21" fmla="*/ 72 h 348"/>
                <a:gd name="T22" fmla="*/ 36 w 330"/>
                <a:gd name="T23" fmla="*/ 24 h 348"/>
                <a:gd name="T24" fmla="*/ 42 w 330"/>
                <a:gd name="T25" fmla="*/ 18 h 348"/>
                <a:gd name="T26" fmla="*/ 60 w 330"/>
                <a:gd name="T27" fmla="*/ 24 h 348"/>
                <a:gd name="T28" fmla="*/ 114 w 330"/>
                <a:gd name="T29" fmla="*/ 0 h 348"/>
                <a:gd name="T30" fmla="*/ 108 w 330"/>
                <a:gd name="T31" fmla="*/ 24 h 348"/>
                <a:gd name="T32" fmla="*/ 138 w 330"/>
                <a:gd name="T33" fmla="*/ 30 h 348"/>
                <a:gd name="T34" fmla="*/ 150 w 330"/>
                <a:gd name="T35" fmla="*/ 42 h 348"/>
                <a:gd name="T36" fmla="*/ 264 w 330"/>
                <a:gd name="T37" fmla="*/ 66 h 348"/>
                <a:gd name="T38" fmla="*/ 282 w 330"/>
                <a:gd name="T39" fmla="*/ 84 h 348"/>
                <a:gd name="T40" fmla="*/ 276 w 330"/>
                <a:gd name="T41" fmla="*/ 108 h 348"/>
                <a:gd name="T42" fmla="*/ 288 w 330"/>
                <a:gd name="T43" fmla="*/ 108 h 348"/>
                <a:gd name="T44" fmla="*/ 288 w 330"/>
                <a:gd name="T45" fmla="*/ 126 h 348"/>
                <a:gd name="T46" fmla="*/ 300 w 330"/>
                <a:gd name="T47" fmla="*/ 126 h 348"/>
                <a:gd name="T48" fmla="*/ 276 w 330"/>
                <a:gd name="T49" fmla="*/ 162 h 348"/>
                <a:gd name="T50" fmla="*/ 282 w 330"/>
                <a:gd name="T51" fmla="*/ 174 h 348"/>
                <a:gd name="T52" fmla="*/ 330 w 330"/>
                <a:gd name="T53" fmla="*/ 114 h 348"/>
                <a:gd name="T54" fmla="*/ 300 w 330"/>
                <a:gd name="T55" fmla="*/ 210 h 348"/>
                <a:gd name="T56" fmla="*/ 294 w 330"/>
                <a:gd name="T57" fmla="*/ 270 h 348"/>
                <a:gd name="T58" fmla="*/ 300 w 330"/>
                <a:gd name="T59" fmla="*/ 330 h 348"/>
                <a:gd name="T60" fmla="*/ 150 w 330"/>
                <a:gd name="T61" fmla="*/ 342 h 348"/>
                <a:gd name="T62" fmla="*/ 138 w 330"/>
                <a:gd name="T63" fmla="*/ 342 h 348"/>
                <a:gd name="T64" fmla="*/ 138 w 330"/>
                <a:gd name="T65" fmla="*/ 348 h 34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48"/>
                <a:gd name="T101" fmla="*/ 330 w 330"/>
                <a:gd name="T102" fmla="*/ 348 h 34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48">
                  <a:moveTo>
                    <a:pt x="138" y="342"/>
                  </a:moveTo>
                  <a:lnTo>
                    <a:pt x="114" y="324"/>
                  </a:lnTo>
                  <a:lnTo>
                    <a:pt x="108" y="300"/>
                  </a:lnTo>
                  <a:lnTo>
                    <a:pt x="114" y="282"/>
                  </a:lnTo>
                  <a:lnTo>
                    <a:pt x="102" y="264"/>
                  </a:lnTo>
                  <a:lnTo>
                    <a:pt x="90" y="228"/>
                  </a:lnTo>
                  <a:lnTo>
                    <a:pt x="12" y="174"/>
                  </a:lnTo>
                  <a:lnTo>
                    <a:pt x="18" y="120"/>
                  </a:lnTo>
                  <a:lnTo>
                    <a:pt x="0" y="108"/>
                  </a:lnTo>
                  <a:lnTo>
                    <a:pt x="12" y="84"/>
                  </a:lnTo>
                  <a:lnTo>
                    <a:pt x="36" y="72"/>
                  </a:lnTo>
                  <a:lnTo>
                    <a:pt x="36" y="24"/>
                  </a:lnTo>
                  <a:lnTo>
                    <a:pt x="42" y="18"/>
                  </a:lnTo>
                  <a:lnTo>
                    <a:pt x="60" y="24"/>
                  </a:lnTo>
                  <a:lnTo>
                    <a:pt x="114" y="0"/>
                  </a:lnTo>
                  <a:lnTo>
                    <a:pt x="108" y="24"/>
                  </a:lnTo>
                  <a:lnTo>
                    <a:pt x="138" y="30"/>
                  </a:lnTo>
                  <a:lnTo>
                    <a:pt x="150" y="42"/>
                  </a:lnTo>
                  <a:lnTo>
                    <a:pt x="264" y="66"/>
                  </a:lnTo>
                  <a:lnTo>
                    <a:pt x="282" y="84"/>
                  </a:lnTo>
                  <a:lnTo>
                    <a:pt x="276" y="108"/>
                  </a:lnTo>
                  <a:lnTo>
                    <a:pt x="288" y="108"/>
                  </a:lnTo>
                  <a:lnTo>
                    <a:pt x="288" y="126"/>
                  </a:lnTo>
                  <a:lnTo>
                    <a:pt x="300" y="126"/>
                  </a:lnTo>
                  <a:lnTo>
                    <a:pt x="276" y="162"/>
                  </a:lnTo>
                  <a:lnTo>
                    <a:pt x="282" y="174"/>
                  </a:lnTo>
                  <a:lnTo>
                    <a:pt x="330" y="114"/>
                  </a:lnTo>
                  <a:lnTo>
                    <a:pt x="300" y="210"/>
                  </a:lnTo>
                  <a:lnTo>
                    <a:pt x="294" y="270"/>
                  </a:lnTo>
                  <a:lnTo>
                    <a:pt x="300" y="330"/>
                  </a:lnTo>
                  <a:lnTo>
                    <a:pt x="150" y="342"/>
                  </a:lnTo>
                  <a:lnTo>
                    <a:pt x="138" y="342"/>
                  </a:lnTo>
                  <a:lnTo>
                    <a:pt x="138" y="348"/>
                  </a:lnTo>
                </a:path>
              </a:pathLst>
            </a:custGeom>
            <a:noFill/>
            <a:ln w="9525">
              <a:solidFill>
                <a:srgbClr val="000000"/>
              </a:solidFill>
              <a:prstDash val="solid"/>
              <a:round/>
              <a:headEnd/>
              <a:tailEnd/>
            </a:ln>
          </p:spPr>
          <p:txBody>
            <a:bodyPr/>
            <a:lstStyle/>
            <a:p>
              <a:endParaRPr lang="en-US"/>
            </a:p>
          </p:txBody>
        </p:sp>
        <p:sp>
          <p:nvSpPr>
            <p:cNvPr id="3197" name="Freeform 250"/>
            <p:cNvSpPr>
              <a:spLocks/>
            </p:cNvSpPr>
            <p:nvPr/>
          </p:nvSpPr>
          <p:spPr bwMode="auto">
            <a:xfrm>
              <a:off x="2037" y="1602"/>
              <a:ext cx="432" cy="354"/>
            </a:xfrm>
            <a:custGeom>
              <a:avLst/>
              <a:gdLst>
                <a:gd name="T0" fmla="*/ 420 w 432"/>
                <a:gd name="T1" fmla="*/ 204 h 354"/>
                <a:gd name="T2" fmla="*/ 408 w 432"/>
                <a:gd name="T3" fmla="*/ 354 h 354"/>
                <a:gd name="T4" fmla="*/ 114 w 432"/>
                <a:gd name="T5" fmla="*/ 324 h 354"/>
                <a:gd name="T6" fmla="*/ 0 w 432"/>
                <a:gd name="T7" fmla="*/ 306 h 354"/>
                <a:gd name="T8" fmla="*/ 12 w 432"/>
                <a:gd name="T9" fmla="*/ 228 h 354"/>
                <a:gd name="T10" fmla="*/ 42 w 432"/>
                <a:gd name="T11" fmla="*/ 36 h 354"/>
                <a:gd name="T12" fmla="*/ 48 w 432"/>
                <a:gd name="T13" fmla="*/ 0 h 354"/>
                <a:gd name="T14" fmla="*/ 432 w 432"/>
                <a:gd name="T15" fmla="*/ 48 h 354"/>
                <a:gd name="T16" fmla="*/ 420 w 432"/>
                <a:gd name="T17" fmla="*/ 162 h 354"/>
                <a:gd name="T18" fmla="*/ 420 w 432"/>
                <a:gd name="T19" fmla="*/ 204 h 3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2"/>
                <a:gd name="T31" fmla="*/ 0 h 354"/>
                <a:gd name="T32" fmla="*/ 432 w 432"/>
                <a:gd name="T33" fmla="*/ 354 h 3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2" h="354">
                  <a:moveTo>
                    <a:pt x="420" y="204"/>
                  </a:moveTo>
                  <a:lnTo>
                    <a:pt x="408" y="354"/>
                  </a:lnTo>
                  <a:lnTo>
                    <a:pt x="114" y="324"/>
                  </a:lnTo>
                  <a:lnTo>
                    <a:pt x="0" y="306"/>
                  </a:lnTo>
                  <a:lnTo>
                    <a:pt x="12" y="228"/>
                  </a:lnTo>
                  <a:lnTo>
                    <a:pt x="42" y="36"/>
                  </a:lnTo>
                  <a:lnTo>
                    <a:pt x="48" y="0"/>
                  </a:lnTo>
                  <a:lnTo>
                    <a:pt x="432" y="48"/>
                  </a:lnTo>
                  <a:lnTo>
                    <a:pt x="420" y="162"/>
                  </a:lnTo>
                  <a:lnTo>
                    <a:pt x="420" y="204"/>
                  </a:lnTo>
                  <a:close/>
                </a:path>
              </a:pathLst>
            </a:custGeom>
            <a:solidFill>
              <a:srgbClr val="E8D898"/>
            </a:solidFill>
            <a:ln w="9525">
              <a:solidFill>
                <a:srgbClr val="E8D898"/>
              </a:solidFill>
              <a:prstDash val="solid"/>
              <a:round/>
              <a:headEnd/>
              <a:tailEnd/>
            </a:ln>
          </p:spPr>
          <p:txBody>
            <a:bodyPr/>
            <a:lstStyle/>
            <a:p>
              <a:endParaRPr lang="en-US"/>
            </a:p>
          </p:txBody>
        </p:sp>
        <p:sp>
          <p:nvSpPr>
            <p:cNvPr id="3198" name="Freeform 251"/>
            <p:cNvSpPr>
              <a:spLocks/>
            </p:cNvSpPr>
            <p:nvPr/>
          </p:nvSpPr>
          <p:spPr bwMode="auto">
            <a:xfrm>
              <a:off x="2037" y="1602"/>
              <a:ext cx="432" cy="354"/>
            </a:xfrm>
            <a:custGeom>
              <a:avLst/>
              <a:gdLst>
                <a:gd name="T0" fmla="*/ 420 w 432"/>
                <a:gd name="T1" fmla="*/ 204 h 354"/>
                <a:gd name="T2" fmla="*/ 408 w 432"/>
                <a:gd name="T3" fmla="*/ 354 h 354"/>
                <a:gd name="T4" fmla="*/ 114 w 432"/>
                <a:gd name="T5" fmla="*/ 324 h 354"/>
                <a:gd name="T6" fmla="*/ 0 w 432"/>
                <a:gd name="T7" fmla="*/ 306 h 354"/>
                <a:gd name="T8" fmla="*/ 12 w 432"/>
                <a:gd name="T9" fmla="*/ 228 h 354"/>
                <a:gd name="T10" fmla="*/ 42 w 432"/>
                <a:gd name="T11" fmla="*/ 36 h 354"/>
                <a:gd name="T12" fmla="*/ 48 w 432"/>
                <a:gd name="T13" fmla="*/ 0 h 354"/>
                <a:gd name="T14" fmla="*/ 432 w 432"/>
                <a:gd name="T15" fmla="*/ 48 h 354"/>
                <a:gd name="T16" fmla="*/ 420 w 432"/>
                <a:gd name="T17" fmla="*/ 162 h 354"/>
                <a:gd name="T18" fmla="*/ 420 w 432"/>
                <a:gd name="T19" fmla="*/ 204 h 354"/>
                <a:gd name="T20" fmla="*/ 420 w 432"/>
                <a:gd name="T21" fmla="*/ 210 h 3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32"/>
                <a:gd name="T34" fmla="*/ 0 h 354"/>
                <a:gd name="T35" fmla="*/ 432 w 432"/>
                <a:gd name="T36" fmla="*/ 354 h 3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32" h="354">
                  <a:moveTo>
                    <a:pt x="420" y="204"/>
                  </a:moveTo>
                  <a:lnTo>
                    <a:pt x="408" y="354"/>
                  </a:lnTo>
                  <a:lnTo>
                    <a:pt x="114" y="324"/>
                  </a:lnTo>
                  <a:lnTo>
                    <a:pt x="0" y="306"/>
                  </a:lnTo>
                  <a:lnTo>
                    <a:pt x="12" y="228"/>
                  </a:lnTo>
                  <a:lnTo>
                    <a:pt x="42" y="36"/>
                  </a:lnTo>
                  <a:lnTo>
                    <a:pt x="48" y="0"/>
                  </a:lnTo>
                  <a:lnTo>
                    <a:pt x="432" y="48"/>
                  </a:lnTo>
                  <a:lnTo>
                    <a:pt x="420" y="162"/>
                  </a:lnTo>
                  <a:lnTo>
                    <a:pt x="420" y="204"/>
                  </a:lnTo>
                  <a:lnTo>
                    <a:pt x="420" y="210"/>
                  </a:lnTo>
                </a:path>
              </a:pathLst>
            </a:custGeom>
            <a:noFill/>
            <a:ln w="9525">
              <a:solidFill>
                <a:srgbClr val="000000"/>
              </a:solidFill>
              <a:prstDash val="solid"/>
              <a:round/>
              <a:headEnd/>
              <a:tailEnd/>
            </a:ln>
          </p:spPr>
          <p:txBody>
            <a:bodyPr/>
            <a:lstStyle/>
            <a:p>
              <a:endParaRPr lang="en-US"/>
            </a:p>
          </p:txBody>
        </p:sp>
      </p:grpSp>
      <p:sp>
        <p:nvSpPr>
          <p:cNvPr id="3075" name="Text Box 126"/>
          <p:cNvSpPr txBox="1">
            <a:spLocks noChangeArrowheads="1"/>
          </p:cNvSpPr>
          <p:nvPr/>
        </p:nvSpPr>
        <p:spPr bwMode="auto">
          <a:xfrm>
            <a:off x="4038600" y="1219200"/>
            <a:ext cx="1054100" cy="457200"/>
          </a:xfrm>
          <a:prstGeom prst="rect">
            <a:avLst/>
          </a:prstGeom>
          <a:noFill/>
          <a:ln w="9525" algn="ctr">
            <a:noFill/>
            <a:miter lim="800000"/>
            <a:headEnd/>
            <a:tailEnd/>
          </a:ln>
        </p:spPr>
        <p:txBody>
          <a:bodyPr wrap="none">
            <a:spAutoFit/>
          </a:bodyPr>
          <a:lstStyle/>
          <a:p>
            <a:r>
              <a:rPr lang="en-US" sz="2400" b="1">
                <a:solidFill>
                  <a:srgbClr val="FF9900"/>
                </a:solidFill>
                <a:latin typeface="Verdana" pitchFamily="34" charset="0"/>
              </a:rPr>
              <a:t>1995</a:t>
            </a:r>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3794552" y="37753"/>
            <a:ext cx="5166519" cy="591026"/>
          </a:xfrm>
          <a:prstGeom prst="rect">
            <a:avLst/>
          </a:prstGeom>
          <a:noFill/>
        </p:spPr>
        <p:txBody>
          <a:bodyPr wrap="square" lIns="97630" tIns="48815" rIns="97630" bIns="48815" rtlCol="0">
            <a:spAutoFit/>
          </a:bodyPr>
          <a:lstStyle/>
          <a:p>
            <a:pPr marL="0" marR="0" lvl="0" indent="0" algn="r" defTabSz="976305"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Model Board Pieces</a:t>
            </a:r>
          </a:p>
        </p:txBody>
      </p:sp>
      <p:sp>
        <p:nvSpPr>
          <p:cNvPr id="2" name="TextBox 1"/>
          <p:cNvSpPr txBox="1"/>
          <p:nvPr/>
        </p:nvSpPr>
        <p:spPr>
          <a:xfrm>
            <a:off x="324638" y="712627"/>
            <a:ext cx="8819357" cy="1846659"/>
          </a:xfrm>
          <a:prstGeom prst="rect">
            <a:avLst/>
          </a:prstGeom>
          <a:noFill/>
        </p:spPr>
        <p:txBody>
          <a:bodyPr wrap="square"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Who’s who of diabetes:</a:t>
            </a:r>
          </a:p>
          <a:p>
            <a:pPr marL="0" marR="0" lvl="0" indent="0" algn="l" defTabSz="976305" rtl="0" eaLnBrk="1" fontAlgn="auto" latinLnBrk="0" hangingPunct="1">
              <a:lnSpc>
                <a:spcPct val="100000"/>
              </a:lnSpc>
              <a:spcBef>
                <a:spcPts val="0"/>
              </a:spcBef>
              <a:spcAft>
                <a:spcPts val="0"/>
              </a:spcAft>
              <a:buClrTx/>
              <a:buSzTx/>
              <a:buFontTx/>
              <a:buNone/>
              <a:tabLst/>
              <a:defRPr/>
            </a:pPr>
            <a:endParaRPr kumimoji="0" lang="en-US" sz="6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Glucose!</a:t>
            </a:r>
            <a:r>
              <a:rPr kumimoji="0" lang="en-US" sz="2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Carbohydrates are broken down during digestion to this simple sugar.  Glucose is carried to every cell in our body by the blood stream, where it is used as the source of energy for our bodies.</a:t>
            </a:r>
            <a:endParaRPr kumimoji="0" lang="en-US"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a:p>
            <a:pPr marL="0" marR="0" lvl="0" indent="0" algn="l" defTabSz="976305"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 name="TextBox 3"/>
          <p:cNvSpPr txBox="1"/>
          <p:nvPr/>
        </p:nvSpPr>
        <p:spPr>
          <a:xfrm>
            <a:off x="4207879" y="2945540"/>
            <a:ext cx="2669109" cy="954107"/>
          </a:xfrm>
          <a:prstGeom prst="rect">
            <a:avLst/>
          </a:prstGeom>
          <a:noFill/>
        </p:spPr>
        <p:txBody>
          <a:bodyPr wrap="square"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In our model, the 6-sided glucose sugar is represented by a round pasta piece.</a:t>
            </a:r>
          </a:p>
        </p:txBody>
      </p:sp>
      <p:pic>
        <p:nvPicPr>
          <p:cNvPr id="30" name="Picture 2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7835" y="6629400"/>
            <a:ext cx="10082172" cy="159336"/>
          </a:xfrm>
          <a:prstGeom prst="rect">
            <a:avLst/>
          </a:prstGeom>
        </p:spPr>
      </p:pic>
      <p:grpSp>
        <p:nvGrpSpPr>
          <p:cNvPr id="47" name="Group 46"/>
          <p:cNvGrpSpPr/>
          <p:nvPr/>
        </p:nvGrpSpPr>
        <p:grpSpPr>
          <a:xfrm>
            <a:off x="7207481" y="2886917"/>
            <a:ext cx="1005840" cy="1005840"/>
            <a:chOff x="2730843" y="3534032"/>
            <a:chExt cx="1005840" cy="1005840"/>
          </a:xfrm>
        </p:grpSpPr>
        <p:cxnSp>
          <p:nvCxnSpPr>
            <p:cNvPr id="12" name="Straight Connector 11"/>
            <p:cNvCxnSpPr/>
            <p:nvPr/>
          </p:nvCxnSpPr>
          <p:spPr>
            <a:xfrm flipH="1">
              <a:off x="2804494" y="3779811"/>
              <a:ext cx="858539" cy="51427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31" name="Straight Connector 30"/>
            <p:cNvCxnSpPr>
              <a:stCxn id="3" idx="0"/>
              <a:endCxn id="3" idx="4"/>
            </p:cNvCxnSpPr>
            <p:nvPr/>
          </p:nvCxnSpPr>
          <p:spPr>
            <a:xfrm>
              <a:off x="3233763" y="3534032"/>
              <a:ext cx="0" cy="1005840"/>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32" name="Straight Connector 31"/>
            <p:cNvCxnSpPr/>
            <p:nvPr/>
          </p:nvCxnSpPr>
          <p:spPr>
            <a:xfrm>
              <a:off x="2804494" y="3779811"/>
              <a:ext cx="858538" cy="51427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3" name="Oval 2"/>
            <p:cNvSpPr/>
            <p:nvPr/>
          </p:nvSpPr>
          <p:spPr>
            <a:xfrm>
              <a:off x="2730843" y="3534032"/>
              <a:ext cx="1005840" cy="1005840"/>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6" name="Oval 5"/>
            <p:cNvSpPr/>
            <p:nvPr/>
          </p:nvSpPr>
          <p:spPr>
            <a:xfrm>
              <a:off x="3116376" y="3922651"/>
              <a:ext cx="228600" cy="228600"/>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sp>
        <p:nvSpPr>
          <p:cNvPr id="49" name="TextBox 48"/>
          <p:cNvSpPr txBox="1"/>
          <p:nvPr/>
        </p:nvSpPr>
        <p:spPr>
          <a:xfrm>
            <a:off x="343540" y="4227278"/>
            <a:ext cx="8373338" cy="815608"/>
          </a:xfrm>
          <a:prstGeom prst="rect">
            <a:avLst/>
          </a:prstGeom>
          <a:noFill/>
        </p:spPr>
        <p:txBody>
          <a:bodyPr wrap="square"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Glycogen! </a:t>
            </a:r>
            <a:r>
              <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The stored form of glucose is called glycogen. Glycogen is made up of many connected units of glucose.</a:t>
            </a:r>
            <a:endParaRPr kumimoji="0" lang="en-US"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nvGrpSpPr>
          <p:cNvPr id="114" name="Group 113"/>
          <p:cNvGrpSpPr/>
          <p:nvPr/>
        </p:nvGrpSpPr>
        <p:grpSpPr>
          <a:xfrm>
            <a:off x="1603669" y="5187125"/>
            <a:ext cx="5853080" cy="785553"/>
            <a:chOff x="1812895" y="5366140"/>
            <a:chExt cx="5853080" cy="785553"/>
          </a:xfrm>
        </p:grpSpPr>
        <p:grpSp>
          <p:nvGrpSpPr>
            <p:cNvPr id="60" name="Group 59"/>
            <p:cNvGrpSpPr/>
            <p:nvPr/>
          </p:nvGrpSpPr>
          <p:grpSpPr>
            <a:xfrm>
              <a:off x="1812895" y="5450112"/>
              <a:ext cx="640080" cy="640080"/>
              <a:chOff x="2730843" y="3534032"/>
              <a:chExt cx="1005840" cy="1005840"/>
            </a:xfrm>
          </p:grpSpPr>
          <p:cxnSp>
            <p:nvCxnSpPr>
              <p:cNvPr id="61" name="Straight Connector 60"/>
              <p:cNvCxnSpPr/>
              <p:nvPr/>
            </p:nvCxnSpPr>
            <p:spPr>
              <a:xfrm flipH="1">
                <a:off x="2804494" y="3779811"/>
                <a:ext cx="858539" cy="51427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62" name="Straight Connector 61"/>
              <p:cNvCxnSpPr>
                <a:stCxn id="64" idx="0"/>
                <a:endCxn id="64" idx="4"/>
              </p:cNvCxnSpPr>
              <p:nvPr/>
            </p:nvCxnSpPr>
            <p:spPr>
              <a:xfrm>
                <a:off x="3233763" y="3534032"/>
                <a:ext cx="0" cy="1005840"/>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63" name="Straight Connector 62"/>
              <p:cNvCxnSpPr/>
              <p:nvPr/>
            </p:nvCxnSpPr>
            <p:spPr>
              <a:xfrm>
                <a:off x="2804494" y="3779811"/>
                <a:ext cx="858538" cy="51427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64" name="Oval 63"/>
              <p:cNvSpPr/>
              <p:nvPr/>
            </p:nvSpPr>
            <p:spPr>
              <a:xfrm>
                <a:off x="2730843" y="3534032"/>
                <a:ext cx="1005840" cy="1005840"/>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65" name="Oval 64"/>
              <p:cNvSpPr/>
              <p:nvPr/>
            </p:nvSpPr>
            <p:spPr>
              <a:xfrm>
                <a:off x="3116376" y="3922651"/>
                <a:ext cx="228600" cy="228600"/>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66" name="Group 65"/>
            <p:cNvGrpSpPr/>
            <p:nvPr/>
          </p:nvGrpSpPr>
          <p:grpSpPr>
            <a:xfrm>
              <a:off x="2458981" y="5438877"/>
              <a:ext cx="640080" cy="640080"/>
              <a:chOff x="2730843" y="3534032"/>
              <a:chExt cx="1005840" cy="1005840"/>
            </a:xfrm>
          </p:grpSpPr>
          <p:cxnSp>
            <p:nvCxnSpPr>
              <p:cNvPr id="67" name="Straight Connector 66"/>
              <p:cNvCxnSpPr/>
              <p:nvPr/>
            </p:nvCxnSpPr>
            <p:spPr>
              <a:xfrm flipH="1">
                <a:off x="2804494" y="3779811"/>
                <a:ext cx="858539" cy="51427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68" name="Straight Connector 67"/>
              <p:cNvCxnSpPr>
                <a:stCxn id="70" idx="0"/>
                <a:endCxn id="70" idx="4"/>
              </p:cNvCxnSpPr>
              <p:nvPr/>
            </p:nvCxnSpPr>
            <p:spPr>
              <a:xfrm>
                <a:off x="3233763" y="3534032"/>
                <a:ext cx="0" cy="1005840"/>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69" name="Straight Connector 68"/>
              <p:cNvCxnSpPr/>
              <p:nvPr/>
            </p:nvCxnSpPr>
            <p:spPr>
              <a:xfrm>
                <a:off x="2804494" y="3779811"/>
                <a:ext cx="858538" cy="51427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70" name="Oval 69"/>
              <p:cNvSpPr/>
              <p:nvPr/>
            </p:nvSpPr>
            <p:spPr>
              <a:xfrm>
                <a:off x="2730843" y="3534032"/>
                <a:ext cx="1005840" cy="1005840"/>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71" name="Oval 70"/>
              <p:cNvSpPr/>
              <p:nvPr/>
            </p:nvSpPr>
            <p:spPr>
              <a:xfrm>
                <a:off x="3116376" y="3922651"/>
                <a:ext cx="228600" cy="228600"/>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72" name="Group 71"/>
            <p:cNvGrpSpPr/>
            <p:nvPr/>
          </p:nvGrpSpPr>
          <p:grpSpPr>
            <a:xfrm>
              <a:off x="3142164" y="5511613"/>
              <a:ext cx="640080" cy="640080"/>
              <a:chOff x="2730843" y="3534032"/>
              <a:chExt cx="1005840" cy="1005840"/>
            </a:xfrm>
          </p:grpSpPr>
          <p:cxnSp>
            <p:nvCxnSpPr>
              <p:cNvPr id="73" name="Straight Connector 72"/>
              <p:cNvCxnSpPr/>
              <p:nvPr/>
            </p:nvCxnSpPr>
            <p:spPr>
              <a:xfrm flipH="1">
                <a:off x="2804494" y="3779811"/>
                <a:ext cx="858539" cy="51427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74" name="Straight Connector 73"/>
              <p:cNvCxnSpPr>
                <a:stCxn id="76" idx="0"/>
                <a:endCxn id="76" idx="4"/>
              </p:cNvCxnSpPr>
              <p:nvPr/>
            </p:nvCxnSpPr>
            <p:spPr>
              <a:xfrm>
                <a:off x="3233763" y="3534032"/>
                <a:ext cx="0" cy="1005840"/>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75" name="Straight Connector 74"/>
              <p:cNvCxnSpPr/>
              <p:nvPr/>
            </p:nvCxnSpPr>
            <p:spPr>
              <a:xfrm>
                <a:off x="2804494" y="3779811"/>
                <a:ext cx="858538" cy="51427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76" name="Oval 75"/>
              <p:cNvSpPr/>
              <p:nvPr/>
            </p:nvSpPr>
            <p:spPr>
              <a:xfrm>
                <a:off x="2730843" y="3534032"/>
                <a:ext cx="1005840" cy="1005840"/>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77" name="Oval 76"/>
              <p:cNvSpPr/>
              <p:nvPr/>
            </p:nvSpPr>
            <p:spPr>
              <a:xfrm>
                <a:off x="3116376" y="3922651"/>
                <a:ext cx="228600" cy="228600"/>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78" name="Group 77"/>
            <p:cNvGrpSpPr/>
            <p:nvPr/>
          </p:nvGrpSpPr>
          <p:grpSpPr>
            <a:xfrm>
              <a:off x="3798057" y="5400041"/>
              <a:ext cx="640080" cy="640080"/>
              <a:chOff x="2730843" y="3534032"/>
              <a:chExt cx="1005840" cy="1005840"/>
            </a:xfrm>
          </p:grpSpPr>
          <p:cxnSp>
            <p:nvCxnSpPr>
              <p:cNvPr id="79" name="Straight Connector 78"/>
              <p:cNvCxnSpPr/>
              <p:nvPr/>
            </p:nvCxnSpPr>
            <p:spPr>
              <a:xfrm flipH="1">
                <a:off x="2804494" y="3779811"/>
                <a:ext cx="858539" cy="51427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80" name="Straight Connector 79"/>
              <p:cNvCxnSpPr>
                <a:stCxn id="82" idx="0"/>
                <a:endCxn id="82" idx="4"/>
              </p:cNvCxnSpPr>
              <p:nvPr/>
            </p:nvCxnSpPr>
            <p:spPr>
              <a:xfrm>
                <a:off x="3233763" y="3534032"/>
                <a:ext cx="0" cy="1005840"/>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81" name="Straight Connector 80"/>
              <p:cNvCxnSpPr/>
              <p:nvPr/>
            </p:nvCxnSpPr>
            <p:spPr>
              <a:xfrm>
                <a:off x="2804494" y="3779811"/>
                <a:ext cx="858538" cy="51427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82" name="Oval 81"/>
              <p:cNvSpPr/>
              <p:nvPr/>
            </p:nvSpPr>
            <p:spPr>
              <a:xfrm>
                <a:off x="2730843" y="3534032"/>
                <a:ext cx="1005840" cy="1005840"/>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83" name="Oval 82"/>
              <p:cNvSpPr/>
              <p:nvPr/>
            </p:nvSpPr>
            <p:spPr>
              <a:xfrm>
                <a:off x="3116376" y="3922651"/>
                <a:ext cx="228600" cy="228600"/>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84" name="Group 83"/>
            <p:cNvGrpSpPr/>
            <p:nvPr/>
          </p:nvGrpSpPr>
          <p:grpSpPr>
            <a:xfrm>
              <a:off x="4425942" y="5450112"/>
              <a:ext cx="640080" cy="640080"/>
              <a:chOff x="2730843" y="3534032"/>
              <a:chExt cx="1005840" cy="1005840"/>
            </a:xfrm>
          </p:grpSpPr>
          <p:cxnSp>
            <p:nvCxnSpPr>
              <p:cNvPr id="85" name="Straight Connector 84"/>
              <p:cNvCxnSpPr/>
              <p:nvPr/>
            </p:nvCxnSpPr>
            <p:spPr>
              <a:xfrm flipH="1">
                <a:off x="2804494" y="3779811"/>
                <a:ext cx="858539" cy="51427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86" name="Straight Connector 85"/>
              <p:cNvCxnSpPr>
                <a:stCxn id="88" idx="0"/>
                <a:endCxn id="88" idx="4"/>
              </p:cNvCxnSpPr>
              <p:nvPr/>
            </p:nvCxnSpPr>
            <p:spPr>
              <a:xfrm>
                <a:off x="3233763" y="3534032"/>
                <a:ext cx="0" cy="1005840"/>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87" name="Straight Connector 86"/>
              <p:cNvCxnSpPr/>
              <p:nvPr/>
            </p:nvCxnSpPr>
            <p:spPr>
              <a:xfrm>
                <a:off x="2804494" y="3779811"/>
                <a:ext cx="858538" cy="51427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88" name="Oval 87"/>
              <p:cNvSpPr/>
              <p:nvPr/>
            </p:nvSpPr>
            <p:spPr>
              <a:xfrm>
                <a:off x="2730843" y="3534032"/>
                <a:ext cx="1005840" cy="1005840"/>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89" name="Oval 88"/>
              <p:cNvSpPr/>
              <p:nvPr/>
            </p:nvSpPr>
            <p:spPr>
              <a:xfrm>
                <a:off x="3116376" y="3922651"/>
                <a:ext cx="228600" cy="228600"/>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90" name="Group 89"/>
            <p:cNvGrpSpPr/>
            <p:nvPr/>
          </p:nvGrpSpPr>
          <p:grpSpPr>
            <a:xfrm>
              <a:off x="5066519" y="5366140"/>
              <a:ext cx="640080" cy="640080"/>
              <a:chOff x="2730843" y="3534032"/>
              <a:chExt cx="1005840" cy="1005840"/>
            </a:xfrm>
          </p:grpSpPr>
          <p:cxnSp>
            <p:nvCxnSpPr>
              <p:cNvPr id="91" name="Straight Connector 90"/>
              <p:cNvCxnSpPr/>
              <p:nvPr/>
            </p:nvCxnSpPr>
            <p:spPr>
              <a:xfrm flipH="1">
                <a:off x="2804494" y="3779811"/>
                <a:ext cx="858539" cy="51427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92" name="Straight Connector 91"/>
              <p:cNvCxnSpPr>
                <a:stCxn id="94" idx="0"/>
                <a:endCxn id="94" idx="4"/>
              </p:cNvCxnSpPr>
              <p:nvPr/>
            </p:nvCxnSpPr>
            <p:spPr>
              <a:xfrm>
                <a:off x="3233763" y="3534032"/>
                <a:ext cx="0" cy="1005840"/>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93" name="Straight Connector 92"/>
              <p:cNvCxnSpPr/>
              <p:nvPr/>
            </p:nvCxnSpPr>
            <p:spPr>
              <a:xfrm>
                <a:off x="2804494" y="3779811"/>
                <a:ext cx="858538" cy="51427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94" name="Oval 93"/>
              <p:cNvSpPr/>
              <p:nvPr/>
            </p:nvSpPr>
            <p:spPr>
              <a:xfrm>
                <a:off x="2730843" y="3534032"/>
                <a:ext cx="1005840" cy="1005840"/>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95" name="Oval 94"/>
              <p:cNvSpPr/>
              <p:nvPr/>
            </p:nvSpPr>
            <p:spPr>
              <a:xfrm>
                <a:off x="3116376" y="3922651"/>
                <a:ext cx="228600" cy="228600"/>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96" name="Group 95"/>
            <p:cNvGrpSpPr/>
            <p:nvPr/>
          </p:nvGrpSpPr>
          <p:grpSpPr>
            <a:xfrm>
              <a:off x="5712937" y="5377375"/>
              <a:ext cx="640080" cy="640080"/>
              <a:chOff x="2730843" y="3534032"/>
              <a:chExt cx="1005840" cy="1005840"/>
            </a:xfrm>
          </p:grpSpPr>
          <p:cxnSp>
            <p:nvCxnSpPr>
              <p:cNvPr id="97" name="Straight Connector 96"/>
              <p:cNvCxnSpPr/>
              <p:nvPr/>
            </p:nvCxnSpPr>
            <p:spPr>
              <a:xfrm flipH="1">
                <a:off x="2804494" y="3779811"/>
                <a:ext cx="858539" cy="51427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98" name="Straight Connector 97"/>
              <p:cNvCxnSpPr>
                <a:stCxn id="100" idx="0"/>
                <a:endCxn id="100" idx="4"/>
              </p:cNvCxnSpPr>
              <p:nvPr/>
            </p:nvCxnSpPr>
            <p:spPr>
              <a:xfrm>
                <a:off x="3233763" y="3534032"/>
                <a:ext cx="0" cy="1005840"/>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99" name="Straight Connector 98"/>
              <p:cNvCxnSpPr/>
              <p:nvPr/>
            </p:nvCxnSpPr>
            <p:spPr>
              <a:xfrm>
                <a:off x="2804494" y="3779811"/>
                <a:ext cx="858538" cy="51427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100" name="Oval 99"/>
              <p:cNvSpPr/>
              <p:nvPr/>
            </p:nvSpPr>
            <p:spPr>
              <a:xfrm>
                <a:off x="2730843" y="3534032"/>
                <a:ext cx="1005840" cy="1005840"/>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01" name="Oval 100"/>
              <p:cNvSpPr/>
              <p:nvPr/>
            </p:nvSpPr>
            <p:spPr>
              <a:xfrm>
                <a:off x="3116376" y="3922651"/>
                <a:ext cx="228600" cy="228600"/>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102" name="Group 101"/>
            <p:cNvGrpSpPr/>
            <p:nvPr/>
          </p:nvGrpSpPr>
          <p:grpSpPr>
            <a:xfrm>
              <a:off x="6353017" y="5400041"/>
              <a:ext cx="640080" cy="640080"/>
              <a:chOff x="2730843" y="3534032"/>
              <a:chExt cx="1005840" cy="1005840"/>
            </a:xfrm>
          </p:grpSpPr>
          <p:cxnSp>
            <p:nvCxnSpPr>
              <p:cNvPr id="103" name="Straight Connector 102"/>
              <p:cNvCxnSpPr/>
              <p:nvPr/>
            </p:nvCxnSpPr>
            <p:spPr>
              <a:xfrm flipH="1">
                <a:off x="2804494" y="3779811"/>
                <a:ext cx="858539" cy="51427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104" name="Straight Connector 103"/>
              <p:cNvCxnSpPr>
                <a:stCxn id="106" idx="0"/>
                <a:endCxn id="106" idx="4"/>
              </p:cNvCxnSpPr>
              <p:nvPr/>
            </p:nvCxnSpPr>
            <p:spPr>
              <a:xfrm>
                <a:off x="3233763" y="3534032"/>
                <a:ext cx="0" cy="1005840"/>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105" name="Straight Connector 104"/>
              <p:cNvCxnSpPr/>
              <p:nvPr/>
            </p:nvCxnSpPr>
            <p:spPr>
              <a:xfrm>
                <a:off x="2804494" y="3779811"/>
                <a:ext cx="858538" cy="51427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106" name="Oval 105"/>
              <p:cNvSpPr/>
              <p:nvPr/>
            </p:nvSpPr>
            <p:spPr>
              <a:xfrm>
                <a:off x="2730843" y="3534032"/>
                <a:ext cx="1005840" cy="1005840"/>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07" name="Oval 106"/>
              <p:cNvSpPr/>
              <p:nvPr/>
            </p:nvSpPr>
            <p:spPr>
              <a:xfrm>
                <a:off x="3116376" y="3922651"/>
                <a:ext cx="228600" cy="228600"/>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108" name="Group 107"/>
            <p:cNvGrpSpPr/>
            <p:nvPr/>
          </p:nvGrpSpPr>
          <p:grpSpPr>
            <a:xfrm>
              <a:off x="7025895" y="5430466"/>
              <a:ext cx="640080" cy="640080"/>
              <a:chOff x="2730843" y="3534032"/>
              <a:chExt cx="1005840" cy="1005840"/>
            </a:xfrm>
          </p:grpSpPr>
          <p:cxnSp>
            <p:nvCxnSpPr>
              <p:cNvPr id="109" name="Straight Connector 108"/>
              <p:cNvCxnSpPr/>
              <p:nvPr/>
            </p:nvCxnSpPr>
            <p:spPr>
              <a:xfrm flipH="1">
                <a:off x="2804494" y="3779811"/>
                <a:ext cx="858539" cy="51427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110" name="Straight Connector 109"/>
              <p:cNvCxnSpPr>
                <a:stCxn id="112" idx="0"/>
                <a:endCxn id="112" idx="4"/>
              </p:cNvCxnSpPr>
              <p:nvPr/>
            </p:nvCxnSpPr>
            <p:spPr>
              <a:xfrm>
                <a:off x="3233763" y="3534032"/>
                <a:ext cx="0" cy="1005840"/>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111" name="Straight Connector 110"/>
              <p:cNvCxnSpPr/>
              <p:nvPr/>
            </p:nvCxnSpPr>
            <p:spPr>
              <a:xfrm>
                <a:off x="2804494" y="3779811"/>
                <a:ext cx="858538" cy="51427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112" name="Oval 111"/>
              <p:cNvSpPr/>
              <p:nvPr/>
            </p:nvSpPr>
            <p:spPr>
              <a:xfrm>
                <a:off x="2730843" y="3534032"/>
                <a:ext cx="1005840" cy="1005840"/>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13" name="Oval 112"/>
              <p:cNvSpPr/>
              <p:nvPr/>
            </p:nvSpPr>
            <p:spPr>
              <a:xfrm>
                <a:off x="3116376" y="3922651"/>
                <a:ext cx="228600" cy="228600"/>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pic>
        <p:nvPicPr>
          <p:cNvPr id="5" name="Picture 4">
            <a:extLst>
              <a:ext uri="{FF2B5EF4-FFF2-40B4-BE49-F238E27FC236}">
                <a16:creationId xmlns:a16="http://schemas.microsoft.com/office/drawing/2014/main" id="{2BA5C8A1-E46F-49E7-AD7C-3FA94C17D742}"/>
              </a:ext>
            </a:extLst>
          </p:cNvPr>
          <p:cNvPicPr>
            <a:picLocks noChangeAspect="1"/>
          </p:cNvPicPr>
          <p:nvPr/>
        </p:nvPicPr>
        <p:blipFill>
          <a:blip r:embed="rId4"/>
          <a:stretch>
            <a:fillRect/>
          </a:stretch>
        </p:blipFill>
        <p:spPr>
          <a:xfrm>
            <a:off x="590683" y="2619933"/>
            <a:ext cx="1621320" cy="1461708"/>
          </a:xfrm>
          <a:prstGeom prst="rect">
            <a:avLst/>
          </a:prstGeom>
        </p:spPr>
      </p:pic>
      <p:pic>
        <p:nvPicPr>
          <p:cNvPr id="7" name="Picture 6">
            <a:extLst>
              <a:ext uri="{FF2B5EF4-FFF2-40B4-BE49-F238E27FC236}">
                <a16:creationId xmlns:a16="http://schemas.microsoft.com/office/drawing/2014/main" id="{5971356B-35EB-4278-8A95-7B0AF250DAC3}"/>
              </a:ext>
            </a:extLst>
          </p:cNvPr>
          <p:cNvPicPr>
            <a:picLocks noChangeAspect="1"/>
          </p:cNvPicPr>
          <p:nvPr/>
        </p:nvPicPr>
        <p:blipFill>
          <a:blip r:embed="rId5"/>
          <a:stretch>
            <a:fillRect/>
          </a:stretch>
        </p:blipFill>
        <p:spPr>
          <a:xfrm>
            <a:off x="2505700" y="2694978"/>
            <a:ext cx="1547642" cy="1429243"/>
          </a:xfrm>
          <a:prstGeom prst="rect">
            <a:avLst/>
          </a:prstGeom>
        </p:spPr>
      </p:pic>
      <p:sp>
        <p:nvSpPr>
          <p:cNvPr id="115" name="TextBox 114">
            <a:extLst>
              <a:ext uri="{FF2B5EF4-FFF2-40B4-BE49-F238E27FC236}">
                <a16:creationId xmlns:a16="http://schemas.microsoft.com/office/drawing/2014/main" id="{1EAD5CF0-F85A-4411-9315-88E0CDED3F5E}"/>
              </a:ext>
            </a:extLst>
          </p:cNvPr>
          <p:cNvSpPr txBox="1"/>
          <p:nvPr/>
        </p:nvSpPr>
        <p:spPr>
          <a:xfrm>
            <a:off x="2104614" y="3001282"/>
            <a:ext cx="420689" cy="707886"/>
          </a:xfrm>
          <a:prstGeom prst="rect">
            <a:avLst/>
          </a:prstGeom>
          <a:noFill/>
        </p:spPr>
        <p:txBody>
          <a:bodyPr wrap="square"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a:t>
            </a:r>
          </a:p>
        </p:txBody>
      </p:sp>
    </p:spTree>
    <p:extLst>
      <p:ext uri="{BB962C8B-B14F-4D97-AF65-F5344CB8AC3E}">
        <p14:creationId xmlns:p14="http://schemas.microsoft.com/office/powerpoint/2010/main" val="23444473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xEl>
                                              <p:pRg st="2" end="2"/>
                                            </p:txEl>
                                          </p:spTgt>
                                        </p:tgtEl>
                                        <p:attrNameLst>
                                          <p:attrName>style.visibility</p:attrName>
                                        </p:attrNameLst>
                                      </p:cBhvr>
                                      <p:to>
                                        <p:strVal val="visible"/>
                                      </p:to>
                                    </p:set>
                                    <p:anim calcmode="lin" valueType="num">
                                      <p:cBhvr additive="base">
                                        <p:cTn id="7" dur="500" fill="hold"/>
                                        <p:tgtEl>
                                          <p:spTgt spid="2">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
                                            <p:txEl>
                                              <p:pRg st="2" end="2"/>
                                            </p:txEl>
                                          </p:spTgt>
                                        </p:tgtEl>
                                        <p:attrNameLst>
                                          <p:attrName>ppt_y</p:attrName>
                                        </p:attrNameLst>
                                      </p:cBhvr>
                                      <p:tavLst>
                                        <p:tav tm="0">
                                          <p:val>
                                            <p:strVal val="1+#ppt_h/2"/>
                                          </p:val>
                                        </p:tav>
                                        <p:tav tm="100000">
                                          <p:val>
                                            <p:strVal val="#ppt_y"/>
                                          </p:val>
                                        </p:tav>
                                      </p:tavLst>
                                    </p:anim>
                                  </p:childTnLst>
                                </p:cTn>
                              </p:par>
                              <p:par>
                                <p:cTn id="9" presetID="42" presetClass="entr" presetSubtype="0" fill="hold" nodeType="withEffect">
                                  <p:stCondLst>
                                    <p:cond delay="0"/>
                                  </p:stCondLst>
                                  <p:childTnLst>
                                    <p:set>
                                      <p:cBhvr>
                                        <p:cTn id="10" dur="1" fill="hold">
                                          <p:stCondLst>
                                            <p:cond delay="0"/>
                                          </p:stCondLst>
                                        </p:cTn>
                                        <p:tgtEl>
                                          <p:spTgt spid="47"/>
                                        </p:tgtEl>
                                        <p:attrNameLst>
                                          <p:attrName>style.visibility</p:attrName>
                                        </p:attrNameLst>
                                      </p:cBhvr>
                                      <p:to>
                                        <p:strVal val="visible"/>
                                      </p:to>
                                    </p:set>
                                    <p:animEffect transition="in" filter="fade">
                                      <p:cBhvr>
                                        <p:cTn id="11" dur="500"/>
                                        <p:tgtEl>
                                          <p:spTgt spid="47"/>
                                        </p:tgtEl>
                                      </p:cBhvr>
                                    </p:animEffect>
                                    <p:anim calcmode="lin" valueType="num">
                                      <p:cBhvr>
                                        <p:cTn id="12" dur="500" fill="hold"/>
                                        <p:tgtEl>
                                          <p:spTgt spid="47"/>
                                        </p:tgtEl>
                                        <p:attrNameLst>
                                          <p:attrName>ppt_x</p:attrName>
                                        </p:attrNameLst>
                                      </p:cBhvr>
                                      <p:tavLst>
                                        <p:tav tm="0">
                                          <p:val>
                                            <p:strVal val="#ppt_x"/>
                                          </p:val>
                                        </p:tav>
                                        <p:tav tm="100000">
                                          <p:val>
                                            <p:strVal val="#ppt_x"/>
                                          </p:val>
                                        </p:tav>
                                      </p:tavLst>
                                    </p:anim>
                                    <p:anim calcmode="lin" valueType="num">
                                      <p:cBhvr>
                                        <p:cTn id="13" dur="500" fill="hold"/>
                                        <p:tgtEl>
                                          <p:spTgt spid="47"/>
                                        </p:tgtEl>
                                        <p:attrNameLst>
                                          <p:attrName>ppt_y</p:attrName>
                                        </p:attrNameLst>
                                      </p:cBhvr>
                                      <p:tavLst>
                                        <p:tav tm="0">
                                          <p:val>
                                            <p:strVal val="#ppt_y+.1"/>
                                          </p:val>
                                        </p:tav>
                                        <p:tav tm="100000">
                                          <p:val>
                                            <p:strVal val="#ppt_y"/>
                                          </p:val>
                                        </p:tav>
                                      </p:tavLst>
                                    </p:anim>
                                  </p:childTnLst>
                                </p:cTn>
                              </p:par>
                              <p:par>
                                <p:cTn id="14" presetID="2" presetClass="entr" presetSubtype="4" fill="hold" nodeType="with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additive="base">
                                        <p:cTn id="16" dur="500" fill="hold"/>
                                        <p:tgtEl>
                                          <p:spTgt spid="7"/>
                                        </p:tgtEl>
                                        <p:attrNameLst>
                                          <p:attrName>ppt_x</p:attrName>
                                        </p:attrNameLst>
                                      </p:cBhvr>
                                      <p:tavLst>
                                        <p:tav tm="0">
                                          <p:val>
                                            <p:strVal val="#ppt_x"/>
                                          </p:val>
                                        </p:tav>
                                        <p:tav tm="100000">
                                          <p:val>
                                            <p:strVal val="#ppt_x"/>
                                          </p:val>
                                        </p:tav>
                                      </p:tavLst>
                                    </p:anim>
                                    <p:anim calcmode="lin" valueType="num">
                                      <p:cBhvr additive="base">
                                        <p:cTn id="17" dur="500" fill="hold"/>
                                        <p:tgtEl>
                                          <p:spTgt spid="7"/>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4"/>
                                        </p:tgtEl>
                                        <p:attrNameLst>
                                          <p:attrName>style.visibility</p:attrName>
                                        </p:attrNameLst>
                                      </p:cBhvr>
                                      <p:to>
                                        <p:strVal val="visible"/>
                                      </p:to>
                                    </p:set>
                                    <p:anim calcmode="lin" valueType="num">
                                      <p:cBhvr additive="base">
                                        <p:cTn id="20" dur="500" fill="hold"/>
                                        <p:tgtEl>
                                          <p:spTgt spid="4"/>
                                        </p:tgtEl>
                                        <p:attrNameLst>
                                          <p:attrName>ppt_x</p:attrName>
                                        </p:attrNameLst>
                                      </p:cBhvr>
                                      <p:tavLst>
                                        <p:tav tm="0">
                                          <p:val>
                                            <p:strVal val="#ppt_x"/>
                                          </p:val>
                                        </p:tav>
                                        <p:tav tm="100000">
                                          <p:val>
                                            <p:strVal val="#ppt_x"/>
                                          </p:val>
                                        </p:tav>
                                      </p:tavLst>
                                    </p:anim>
                                    <p:anim calcmode="lin" valueType="num">
                                      <p:cBhvr additive="base">
                                        <p:cTn id="21" dur="500" fill="hold"/>
                                        <p:tgtEl>
                                          <p:spTgt spid="4"/>
                                        </p:tgtEl>
                                        <p:attrNameLst>
                                          <p:attrName>ppt_y</p:attrName>
                                        </p:attrNameLst>
                                      </p:cBhvr>
                                      <p:tavLst>
                                        <p:tav tm="0">
                                          <p:val>
                                            <p:strVal val="1+#ppt_h/2"/>
                                          </p:val>
                                        </p:tav>
                                        <p:tav tm="100000">
                                          <p:val>
                                            <p:strVal val="#ppt_y"/>
                                          </p:val>
                                        </p:tav>
                                      </p:tavLst>
                                    </p:anim>
                                  </p:childTnLst>
                                </p:cTn>
                              </p:par>
                              <p:par>
                                <p:cTn id="22" presetID="2" presetClass="entr" presetSubtype="4" fill="hold" grpId="0" nodeType="withEffect">
                                  <p:stCondLst>
                                    <p:cond delay="0"/>
                                  </p:stCondLst>
                                  <p:childTnLst>
                                    <p:set>
                                      <p:cBhvr>
                                        <p:cTn id="23" dur="1" fill="hold">
                                          <p:stCondLst>
                                            <p:cond delay="0"/>
                                          </p:stCondLst>
                                        </p:cTn>
                                        <p:tgtEl>
                                          <p:spTgt spid="115"/>
                                        </p:tgtEl>
                                        <p:attrNameLst>
                                          <p:attrName>style.visibility</p:attrName>
                                        </p:attrNameLst>
                                      </p:cBhvr>
                                      <p:to>
                                        <p:strVal val="visible"/>
                                      </p:to>
                                    </p:set>
                                    <p:anim calcmode="lin" valueType="num">
                                      <p:cBhvr additive="base">
                                        <p:cTn id="24" dur="500" fill="hold"/>
                                        <p:tgtEl>
                                          <p:spTgt spid="115"/>
                                        </p:tgtEl>
                                        <p:attrNameLst>
                                          <p:attrName>ppt_x</p:attrName>
                                        </p:attrNameLst>
                                      </p:cBhvr>
                                      <p:tavLst>
                                        <p:tav tm="0">
                                          <p:val>
                                            <p:strVal val="#ppt_x"/>
                                          </p:val>
                                        </p:tav>
                                        <p:tav tm="100000">
                                          <p:val>
                                            <p:strVal val="#ppt_x"/>
                                          </p:val>
                                        </p:tav>
                                      </p:tavLst>
                                    </p:anim>
                                    <p:anim calcmode="lin" valueType="num">
                                      <p:cBhvr additive="base">
                                        <p:cTn id="25" dur="500" fill="hold"/>
                                        <p:tgtEl>
                                          <p:spTgt spid="115"/>
                                        </p:tgtEl>
                                        <p:attrNameLst>
                                          <p:attrName>ppt_y</p:attrName>
                                        </p:attrNameLst>
                                      </p:cBhvr>
                                      <p:tavLst>
                                        <p:tav tm="0">
                                          <p:val>
                                            <p:strVal val="1+#ppt_h/2"/>
                                          </p:val>
                                        </p:tav>
                                        <p:tav tm="100000">
                                          <p:val>
                                            <p:strVal val="#ppt_y"/>
                                          </p:val>
                                        </p:tav>
                                      </p:tavLst>
                                    </p:anim>
                                  </p:childTnLst>
                                </p:cTn>
                              </p:par>
                              <p:par>
                                <p:cTn id="26" presetID="2" presetClass="entr" presetSubtype="4" fill="hold" nodeType="withEffect">
                                  <p:stCondLst>
                                    <p:cond delay="0"/>
                                  </p:stCondLst>
                                  <p:childTnLst>
                                    <p:set>
                                      <p:cBhvr>
                                        <p:cTn id="27" dur="1" fill="hold">
                                          <p:stCondLst>
                                            <p:cond delay="0"/>
                                          </p:stCondLst>
                                        </p:cTn>
                                        <p:tgtEl>
                                          <p:spTgt spid="5"/>
                                        </p:tgtEl>
                                        <p:attrNameLst>
                                          <p:attrName>style.visibility</p:attrName>
                                        </p:attrNameLst>
                                      </p:cBhvr>
                                      <p:to>
                                        <p:strVal val="visible"/>
                                      </p:to>
                                    </p:set>
                                    <p:anim calcmode="lin" valueType="num">
                                      <p:cBhvr additive="base">
                                        <p:cTn id="28" dur="500" fill="hold"/>
                                        <p:tgtEl>
                                          <p:spTgt spid="5"/>
                                        </p:tgtEl>
                                        <p:attrNameLst>
                                          <p:attrName>ppt_x</p:attrName>
                                        </p:attrNameLst>
                                      </p:cBhvr>
                                      <p:tavLst>
                                        <p:tav tm="0">
                                          <p:val>
                                            <p:strVal val="#ppt_x"/>
                                          </p:val>
                                        </p:tav>
                                        <p:tav tm="100000">
                                          <p:val>
                                            <p:strVal val="#ppt_x"/>
                                          </p:val>
                                        </p:tav>
                                      </p:tavLst>
                                    </p:anim>
                                    <p:anim calcmode="lin" valueType="num">
                                      <p:cBhvr additive="base">
                                        <p:cTn id="29"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2" presetClass="entr" presetSubtype="4" fill="hold" nodeType="clickEffect">
                                  <p:stCondLst>
                                    <p:cond delay="0"/>
                                  </p:stCondLst>
                                  <p:childTnLst>
                                    <p:set>
                                      <p:cBhvr>
                                        <p:cTn id="33" dur="1" fill="hold">
                                          <p:stCondLst>
                                            <p:cond delay="0"/>
                                          </p:stCondLst>
                                        </p:cTn>
                                        <p:tgtEl>
                                          <p:spTgt spid="49">
                                            <p:txEl>
                                              <p:pRg st="0" end="0"/>
                                            </p:txEl>
                                          </p:spTgt>
                                        </p:tgtEl>
                                        <p:attrNameLst>
                                          <p:attrName>style.visibility</p:attrName>
                                        </p:attrNameLst>
                                      </p:cBhvr>
                                      <p:to>
                                        <p:strVal val="visible"/>
                                      </p:to>
                                    </p:set>
                                    <p:anim calcmode="lin" valueType="num">
                                      <p:cBhvr additive="base">
                                        <p:cTn id="34" dur="500" fill="hold"/>
                                        <p:tgtEl>
                                          <p:spTgt spid="49">
                                            <p:txEl>
                                              <p:pRg st="0" end="0"/>
                                            </p:txEl>
                                          </p:spTgt>
                                        </p:tgtEl>
                                        <p:attrNameLst>
                                          <p:attrName>ppt_x</p:attrName>
                                        </p:attrNameLst>
                                      </p:cBhvr>
                                      <p:tavLst>
                                        <p:tav tm="0">
                                          <p:val>
                                            <p:strVal val="#ppt_x"/>
                                          </p:val>
                                        </p:tav>
                                        <p:tav tm="100000">
                                          <p:val>
                                            <p:strVal val="#ppt_x"/>
                                          </p:val>
                                        </p:tav>
                                      </p:tavLst>
                                    </p:anim>
                                    <p:anim calcmode="lin" valueType="num">
                                      <p:cBhvr additive="base">
                                        <p:cTn id="35" dur="500" fill="hold"/>
                                        <p:tgtEl>
                                          <p:spTgt spid="49">
                                            <p:txEl>
                                              <p:pRg st="0" end="0"/>
                                            </p:txEl>
                                          </p:spTgt>
                                        </p:tgtEl>
                                        <p:attrNameLst>
                                          <p:attrName>ppt_y</p:attrName>
                                        </p:attrNameLst>
                                      </p:cBhvr>
                                      <p:tavLst>
                                        <p:tav tm="0">
                                          <p:val>
                                            <p:strVal val="1+#ppt_h/2"/>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114"/>
                                        </p:tgtEl>
                                        <p:attrNameLst>
                                          <p:attrName>style.visibility</p:attrName>
                                        </p:attrNameLst>
                                      </p:cBhvr>
                                      <p:to>
                                        <p:strVal val="visible"/>
                                      </p:to>
                                    </p:set>
                                    <p:animEffect transition="in" filter="fade">
                                      <p:cBhvr>
                                        <p:cTn id="38" dur="500"/>
                                        <p:tgtEl>
                                          <p:spTgt spid="114"/>
                                        </p:tgtEl>
                                      </p:cBhvr>
                                    </p:animEffect>
                                    <p:anim calcmode="lin" valueType="num">
                                      <p:cBhvr>
                                        <p:cTn id="39" dur="500" fill="hold"/>
                                        <p:tgtEl>
                                          <p:spTgt spid="114"/>
                                        </p:tgtEl>
                                        <p:attrNameLst>
                                          <p:attrName>ppt_x</p:attrName>
                                        </p:attrNameLst>
                                      </p:cBhvr>
                                      <p:tavLst>
                                        <p:tav tm="0">
                                          <p:val>
                                            <p:strVal val="#ppt_x"/>
                                          </p:val>
                                        </p:tav>
                                        <p:tav tm="100000">
                                          <p:val>
                                            <p:strVal val="#ppt_x"/>
                                          </p:val>
                                        </p:tav>
                                      </p:tavLst>
                                    </p:anim>
                                    <p:anim calcmode="lin" valueType="num">
                                      <p:cBhvr>
                                        <p:cTn id="40" dur="500" fill="hold"/>
                                        <p:tgtEl>
                                          <p:spTgt spid="1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15"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305068" y="780136"/>
            <a:ext cx="8969202" cy="2846933"/>
          </a:xfrm>
          <a:prstGeom prst="rect">
            <a:avLst/>
          </a:prstGeom>
          <a:noFill/>
        </p:spPr>
        <p:txBody>
          <a:bodyPr wrap="square"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Who’s who of diabetes:</a:t>
            </a:r>
          </a:p>
          <a:p>
            <a:pPr marL="0" marR="0" lvl="0" indent="0" algn="l" defTabSz="976305"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6960A"/>
                </a:solidFill>
                <a:effectLst/>
                <a:uLnTx/>
                <a:uFillTx/>
                <a:latin typeface="Verdana" panose="020B0604030504040204" pitchFamily="34" charset="0"/>
                <a:ea typeface="Verdana" panose="020B0604030504040204" pitchFamily="34" charset="0"/>
                <a:cs typeface="Verdana" panose="020B0604030504040204" pitchFamily="34" charset="0"/>
              </a:rPr>
              <a:t>Insulin! </a:t>
            </a:r>
            <a:r>
              <a:rPr kumimoji="0" lang="en-US" sz="1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This hormone is released into the blood when blood glucose levels are </a:t>
            </a:r>
            <a:r>
              <a:rPr kumimoji="0" lang="en-US" sz="18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high</a:t>
            </a:r>
            <a:r>
              <a:rPr kumimoji="0" lang="en-US" sz="1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It enables glucose to be transported into the cell in some tissues.</a:t>
            </a:r>
            <a:r>
              <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p>
          <a:p>
            <a:pPr marL="0" marR="0" lvl="0" indent="0" algn="l"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a:p>
            <a:pPr marL="0" marR="0" lvl="0" indent="0" algn="l"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a:p>
            <a:pPr marL="0" marR="0" lvl="0" indent="0" algn="l"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a:p>
            <a:pPr marL="0" marR="0" lvl="0" indent="0" algn="l"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6" name="TextBox 15"/>
          <p:cNvSpPr txBox="1"/>
          <p:nvPr/>
        </p:nvSpPr>
        <p:spPr>
          <a:xfrm>
            <a:off x="3694456" y="2610963"/>
            <a:ext cx="3315944" cy="738664"/>
          </a:xfrm>
          <a:prstGeom prst="rect">
            <a:avLst/>
          </a:prstGeom>
          <a:noFill/>
        </p:spPr>
        <p:txBody>
          <a:bodyPr wrap="square"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In our model, insulin is represented by a piece of I-shaped pasta </a:t>
            </a:r>
          </a:p>
        </p:txBody>
      </p:sp>
      <p:sp>
        <p:nvSpPr>
          <p:cNvPr id="3" name="TextBox 2"/>
          <p:cNvSpPr txBox="1"/>
          <p:nvPr/>
        </p:nvSpPr>
        <p:spPr>
          <a:xfrm>
            <a:off x="305068" y="3787248"/>
            <a:ext cx="8656052" cy="1107996"/>
          </a:xfrm>
          <a:prstGeom prst="rect">
            <a:avLst/>
          </a:prstGeom>
          <a:noFill/>
        </p:spPr>
        <p:txBody>
          <a:bodyPr wrap="square"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6960A"/>
                </a:solidFill>
                <a:effectLst/>
                <a:uLnTx/>
                <a:uFillTx/>
                <a:latin typeface="Verdana" panose="020B0604030504040204" pitchFamily="34" charset="0"/>
                <a:ea typeface="Verdana" panose="020B0604030504040204" pitchFamily="34" charset="0"/>
                <a:cs typeface="Verdana" panose="020B0604030504040204" pitchFamily="34" charset="0"/>
              </a:rPr>
              <a:t>Glucagon! </a:t>
            </a:r>
            <a:r>
              <a:rPr kumimoji="0" lang="en-US" sz="1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This hormone is released into the blood when blood glucose levels are </a:t>
            </a:r>
            <a:r>
              <a:rPr kumimoji="0" lang="en-US" sz="18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low</a:t>
            </a:r>
            <a:r>
              <a:rPr kumimoji="0" lang="en-US" sz="1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It enables glucose to be released from some tissues back into the blood stream</a:t>
            </a:r>
            <a:r>
              <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a:t>
            </a:r>
          </a:p>
        </p:txBody>
      </p:sp>
      <p:sp>
        <p:nvSpPr>
          <p:cNvPr id="4" name="Block Arc 3"/>
          <p:cNvSpPr/>
          <p:nvPr/>
        </p:nvSpPr>
        <p:spPr>
          <a:xfrm rot="16200000">
            <a:off x="3191536" y="5024252"/>
            <a:ext cx="1005840" cy="1005840"/>
          </a:xfrm>
          <a:prstGeom prst="blockArc">
            <a:avLst/>
          </a:prstGeom>
          <a:solidFill>
            <a:srgbClr val="FBBF29"/>
          </a:solidFill>
          <a:ln>
            <a:noFill/>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1" i="0" u="none" strike="noStrike" kern="1200" cap="none" spc="0" normalizeH="0" baseline="0" noProof="0">
              <a:ln w="22225">
                <a:solidFill>
                  <a:srgbClr val="ED7D31"/>
                </a:solidFill>
                <a:prstDash val="solid"/>
              </a:ln>
              <a:solidFill>
                <a:srgbClr val="ED7D31">
                  <a:lumMod val="40000"/>
                  <a:lumOff val="60000"/>
                </a:srgbClr>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1" name="TextBox 10"/>
          <p:cNvSpPr txBox="1"/>
          <p:nvPr/>
        </p:nvSpPr>
        <p:spPr>
          <a:xfrm>
            <a:off x="3761331" y="5088564"/>
            <a:ext cx="3572944" cy="738664"/>
          </a:xfrm>
          <a:prstGeom prst="rect">
            <a:avLst/>
          </a:prstGeom>
          <a:noFill/>
        </p:spPr>
        <p:txBody>
          <a:bodyPr wrap="square"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In our model, glucagon is represented by a piece of curvy-shaped pasta </a:t>
            </a:r>
          </a:p>
        </p:txBody>
      </p:sp>
      <p:sp>
        <p:nvSpPr>
          <p:cNvPr id="12" name="Flowchart: Data 11"/>
          <p:cNvSpPr/>
          <p:nvPr/>
        </p:nvSpPr>
        <p:spPr>
          <a:xfrm rot="16200000">
            <a:off x="2903830" y="2830360"/>
            <a:ext cx="1126541" cy="228600"/>
          </a:xfrm>
          <a:prstGeom prst="flowChartInputOutput">
            <a:avLst/>
          </a:prstGeom>
          <a:solidFill>
            <a:srgbClr val="FBBF29"/>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1" i="0" u="none" strike="noStrike" kern="1200" cap="none" spc="0" normalizeH="0" baseline="0" noProof="0">
              <a:ln w="22225">
                <a:solidFill>
                  <a:srgbClr val="ED7D31"/>
                </a:solidFill>
                <a:prstDash val="solid"/>
              </a:ln>
              <a:solidFill>
                <a:srgbClr val="ED7D31">
                  <a:lumMod val="40000"/>
                  <a:lumOff val="60000"/>
                </a:srgbClr>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pic>
        <p:nvPicPr>
          <p:cNvPr id="14" name="Picture 1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7835" y="6629400"/>
            <a:ext cx="10082172" cy="159336"/>
          </a:xfrm>
          <a:prstGeom prst="rect">
            <a:avLst/>
          </a:prstGeom>
        </p:spPr>
      </p:pic>
      <p:sp>
        <p:nvSpPr>
          <p:cNvPr id="17" name="TextBox 16">
            <a:extLst>
              <a:ext uri="{FF2B5EF4-FFF2-40B4-BE49-F238E27FC236}">
                <a16:creationId xmlns:a16="http://schemas.microsoft.com/office/drawing/2014/main" id="{5ED7F783-2C58-4191-A9C3-4C3B7E052497}"/>
              </a:ext>
            </a:extLst>
          </p:cNvPr>
          <p:cNvSpPr txBox="1"/>
          <p:nvPr/>
        </p:nvSpPr>
        <p:spPr>
          <a:xfrm>
            <a:off x="3761331" y="69264"/>
            <a:ext cx="5166519" cy="591026"/>
          </a:xfrm>
          <a:prstGeom prst="rect">
            <a:avLst/>
          </a:prstGeom>
          <a:noFill/>
        </p:spPr>
        <p:txBody>
          <a:bodyPr wrap="square" lIns="97630" tIns="48815" rIns="97630" bIns="48815" rtlCol="0">
            <a:spAutoFit/>
          </a:bodyPr>
          <a:lstStyle/>
          <a:p>
            <a:pPr marL="0" marR="0" lvl="0" indent="0" algn="r" defTabSz="976305"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Model Board Pieces</a:t>
            </a:r>
          </a:p>
        </p:txBody>
      </p:sp>
    </p:spTree>
    <p:extLst>
      <p:ext uri="{BB962C8B-B14F-4D97-AF65-F5344CB8AC3E}">
        <p14:creationId xmlns:p14="http://schemas.microsoft.com/office/powerpoint/2010/main" val="4607014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
                                            <p:txEl>
                                              <p:pRg st="2" end="2"/>
                                            </p:txEl>
                                          </p:spTgt>
                                        </p:tgtEl>
                                        <p:attrNameLst>
                                          <p:attrName>style.visibility</p:attrName>
                                        </p:attrNameLst>
                                      </p:cBhvr>
                                      <p:to>
                                        <p:strVal val="visible"/>
                                      </p:to>
                                    </p:set>
                                  </p:childTnLst>
                                </p:cTn>
                              </p:par>
                              <p:par>
                                <p:cTn id="7" presetID="2" presetClass="entr" presetSubtype="4" fill="hold" grpId="0" nodeType="withEffect">
                                  <p:stCondLst>
                                    <p:cond delay="0"/>
                                  </p:stCondLst>
                                  <p:childTnLst>
                                    <p:set>
                                      <p:cBhvr>
                                        <p:cTn id="8" dur="1" fill="hold">
                                          <p:stCondLst>
                                            <p:cond delay="0"/>
                                          </p:stCondLst>
                                        </p:cTn>
                                        <p:tgtEl>
                                          <p:spTgt spid="12"/>
                                        </p:tgtEl>
                                        <p:attrNameLst>
                                          <p:attrName>style.visibility</p:attrName>
                                        </p:attrNameLst>
                                      </p:cBhvr>
                                      <p:to>
                                        <p:strVal val="visible"/>
                                      </p:to>
                                    </p:set>
                                    <p:anim calcmode="lin" valueType="num">
                                      <p:cBhvr additive="base">
                                        <p:cTn id="9" dur="500" fill="hold"/>
                                        <p:tgtEl>
                                          <p:spTgt spid="12"/>
                                        </p:tgtEl>
                                        <p:attrNameLst>
                                          <p:attrName>ppt_x</p:attrName>
                                        </p:attrNameLst>
                                      </p:cBhvr>
                                      <p:tavLst>
                                        <p:tav tm="0">
                                          <p:val>
                                            <p:strVal val="#ppt_x"/>
                                          </p:val>
                                        </p:tav>
                                        <p:tav tm="100000">
                                          <p:val>
                                            <p:strVal val="#ppt_x"/>
                                          </p:val>
                                        </p:tav>
                                      </p:tavLst>
                                    </p:anim>
                                    <p:anim calcmode="lin" valueType="num">
                                      <p:cBhvr additive="base">
                                        <p:cTn id="10" dur="500" fill="hold"/>
                                        <p:tgtEl>
                                          <p:spTgt spid="12"/>
                                        </p:tgtEl>
                                        <p:attrNameLst>
                                          <p:attrName>ppt_y</p:attrName>
                                        </p:attrNameLst>
                                      </p:cBhvr>
                                      <p:tavLst>
                                        <p:tav tm="0">
                                          <p:val>
                                            <p:strVal val="1+#ppt_h/2"/>
                                          </p:val>
                                        </p:tav>
                                        <p:tav tm="100000">
                                          <p:val>
                                            <p:strVal val="#ppt_y"/>
                                          </p:val>
                                        </p:tav>
                                      </p:tavLst>
                                    </p:anim>
                                  </p:childTnLst>
                                </p:cTn>
                              </p:par>
                              <p:par>
                                <p:cTn id="11" presetID="2" presetClass="entr" presetSubtype="4" fill="hold" grpId="0" nodeType="withEffect">
                                  <p:stCondLst>
                                    <p:cond delay="0"/>
                                  </p:stCondLst>
                                  <p:childTnLst>
                                    <p:set>
                                      <p:cBhvr>
                                        <p:cTn id="12" dur="1" fill="hold">
                                          <p:stCondLst>
                                            <p:cond delay="0"/>
                                          </p:stCondLst>
                                        </p:cTn>
                                        <p:tgtEl>
                                          <p:spTgt spid="16"/>
                                        </p:tgtEl>
                                        <p:attrNameLst>
                                          <p:attrName>style.visibility</p:attrName>
                                        </p:attrNameLst>
                                      </p:cBhvr>
                                      <p:to>
                                        <p:strVal val="visible"/>
                                      </p:to>
                                    </p:set>
                                    <p:anim calcmode="lin" valueType="num">
                                      <p:cBhvr additive="base">
                                        <p:cTn id="13" dur="500" fill="hold"/>
                                        <p:tgtEl>
                                          <p:spTgt spid="16"/>
                                        </p:tgtEl>
                                        <p:attrNameLst>
                                          <p:attrName>ppt_x</p:attrName>
                                        </p:attrNameLst>
                                      </p:cBhvr>
                                      <p:tavLst>
                                        <p:tav tm="0">
                                          <p:val>
                                            <p:strVal val="#ppt_x"/>
                                          </p:val>
                                        </p:tav>
                                        <p:tav tm="100000">
                                          <p:val>
                                            <p:strVal val="#ppt_x"/>
                                          </p:val>
                                        </p:tav>
                                      </p:tavLst>
                                    </p:anim>
                                    <p:anim calcmode="lin" valueType="num">
                                      <p:cBhvr additive="base">
                                        <p:cTn id="14"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0" end="0"/>
                                            </p:txEl>
                                          </p:spTgt>
                                        </p:tgtEl>
                                        <p:attrNameLst>
                                          <p:attrName>style.visibility</p:attrName>
                                        </p:attrNameLst>
                                      </p:cBhvr>
                                      <p:to>
                                        <p:strVal val="visible"/>
                                      </p:to>
                                    </p:set>
                                  </p:childTnLst>
                                </p:cTn>
                              </p:par>
                              <p:par>
                                <p:cTn id="19" presetID="2" presetClass="entr" presetSubtype="4"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additive="base">
                                        <p:cTn id="21" dur="500" fill="hold"/>
                                        <p:tgtEl>
                                          <p:spTgt spid="4"/>
                                        </p:tgtEl>
                                        <p:attrNameLst>
                                          <p:attrName>ppt_x</p:attrName>
                                        </p:attrNameLst>
                                      </p:cBhvr>
                                      <p:tavLst>
                                        <p:tav tm="0">
                                          <p:val>
                                            <p:strVal val="#ppt_x"/>
                                          </p:val>
                                        </p:tav>
                                        <p:tav tm="100000">
                                          <p:val>
                                            <p:strVal val="#ppt_x"/>
                                          </p:val>
                                        </p:tav>
                                      </p:tavLst>
                                    </p:anim>
                                    <p:anim calcmode="lin" valueType="num">
                                      <p:cBhvr additive="base">
                                        <p:cTn id="22" dur="500" fill="hold"/>
                                        <p:tgtEl>
                                          <p:spTgt spid="4"/>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11"/>
                                        </p:tgtEl>
                                        <p:attrNameLst>
                                          <p:attrName>style.visibility</p:attrName>
                                        </p:attrNameLst>
                                      </p:cBhvr>
                                      <p:to>
                                        <p:strVal val="visible"/>
                                      </p:to>
                                    </p:set>
                                    <p:anim calcmode="lin" valueType="num">
                                      <p:cBhvr additive="base">
                                        <p:cTn id="25" dur="500" fill="hold"/>
                                        <p:tgtEl>
                                          <p:spTgt spid="11"/>
                                        </p:tgtEl>
                                        <p:attrNameLst>
                                          <p:attrName>ppt_x</p:attrName>
                                        </p:attrNameLst>
                                      </p:cBhvr>
                                      <p:tavLst>
                                        <p:tav tm="0">
                                          <p:val>
                                            <p:strVal val="#ppt_x"/>
                                          </p:val>
                                        </p:tav>
                                        <p:tav tm="100000">
                                          <p:val>
                                            <p:strVal val="#ppt_x"/>
                                          </p:val>
                                        </p:tav>
                                      </p:tavLst>
                                    </p:anim>
                                    <p:anim calcmode="lin" valueType="num">
                                      <p:cBhvr additive="base">
                                        <p:cTn id="26"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4" grpId="0" animBg="1"/>
      <p:bldP spid="11" grpId="0"/>
      <p:bldP spid="12"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09700" y="3606692"/>
            <a:ext cx="6107092" cy="26600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 name="TextBox 7"/>
          <p:cNvSpPr txBox="1"/>
          <p:nvPr/>
        </p:nvSpPr>
        <p:spPr>
          <a:xfrm>
            <a:off x="3810000" y="174585"/>
            <a:ext cx="5166519" cy="591026"/>
          </a:xfrm>
          <a:prstGeom prst="rect">
            <a:avLst/>
          </a:prstGeom>
          <a:noFill/>
        </p:spPr>
        <p:txBody>
          <a:bodyPr wrap="square" lIns="97630" tIns="48815" rIns="97630" bIns="48815" rtlCol="0">
            <a:spAutoFit/>
          </a:bodyPr>
          <a:lstStyle/>
          <a:p>
            <a:pPr marL="0" marR="0" lvl="0" indent="0" algn="r" defTabSz="976305"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Model Board Organs</a:t>
            </a:r>
          </a:p>
        </p:txBody>
      </p:sp>
      <p:sp>
        <p:nvSpPr>
          <p:cNvPr id="2" name="TextBox 1"/>
          <p:cNvSpPr txBox="1"/>
          <p:nvPr/>
        </p:nvSpPr>
        <p:spPr>
          <a:xfrm>
            <a:off x="344122" y="631366"/>
            <a:ext cx="8455755" cy="3631763"/>
          </a:xfrm>
          <a:prstGeom prst="rect">
            <a:avLst/>
          </a:prstGeom>
          <a:noFill/>
        </p:spPr>
        <p:txBody>
          <a:bodyPr wrap="square"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The body organs:</a:t>
            </a:r>
          </a:p>
          <a:p>
            <a:pPr marL="0" marR="0" lvl="0" indent="0" algn="l" defTabSz="976305"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5B9BD5">
                    <a:lumMod val="75000"/>
                  </a:srgbClr>
                </a:solidFill>
                <a:effectLst/>
                <a:uLnTx/>
                <a:uFillTx/>
                <a:latin typeface="Verdana" panose="020B0604030504040204" pitchFamily="34" charset="0"/>
                <a:ea typeface="Verdana" panose="020B0604030504040204" pitchFamily="34" charset="0"/>
                <a:cs typeface="Verdana" panose="020B0604030504040204" pitchFamily="34" charset="0"/>
              </a:rPr>
              <a:t>Pancreas:</a:t>
            </a:r>
            <a:r>
              <a:rPr kumimoji="0" lang="en-US" sz="19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One of the major players in glucose homeostasis, the pancreas releases the hormones, </a:t>
            </a:r>
            <a:r>
              <a:rPr kumimoji="0" lang="en-US" sz="1900" b="0" i="1"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insulin</a:t>
            </a:r>
            <a:r>
              <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and </a:t>
            </a:r>
            <a:r>
              <a:rPr kumimoji="0" lang="en-US" sz="1900" b="0" i="1"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glucagon</a:t>
            </a:r>
            <a:r>
              <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that control blood glucose. The cells in the pancreas that produce insulin are called </a:t>
            </a:r>
            <a:r>
              <a:rPr kumimoji="0" lang="el-GR"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β</a:t>
            </a:r>
            <a:r>
              <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(beta) cells.  </a:t>
            </a:r>
          </a:p>
          <a:p>
            <a:pPr marL="0" marR="0" lvl="0" indent="0" algn="l" defTabSz="976305" rtl="0" eaLnBrk="1" fontAlgn="auto" latinLnBrk="0" hangingPunct="1">
              <a:lnSpc>
                <a:spcPct val="100000"/>
              </a:lnSpc>
              <a:spcBef>
                <a:spcPts val="0"/>
              </a:spcBef>
              <a:spcAft>
                <a:spcPts val="0"/>
              </a:spcAft>
              <a:buClrTx/>
              <a:buSzTx/>
              <a:buFontTx/>
              <a:buNone/>
              <a:tabLst/>
              <a:defRPr/>
            </a:pPr>
            <a:endParaRPr kumimoji="0" lang="en-US" sz="19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70AD47">
                    <a:lumMod val="75000"/>
                  </a:srgbClr>
                </a:solidFill>
                <a:effectLst/>
                <a:uLnTx/>
                <a:uFillTx/>
                <a:latin typeface="Verdana" panose="020B0604030504040204" pitchFamily="34" charset="0"/>
                <a:ea typeface="Verdana" panose="020B0604030504040204" pitchFamily="34" charset="0"/>
                <a:cs typeface="Verdana" panose="020B0604030504040204" pitchFamily="34" charset="0"/>
              </a:rPr>
              <a:t>Liver:</a:t>
            </a:r>
            <a:r>
              <a:rPr kumimoji="0" lang="en-US" sz="19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This organ takes up glucose when levels are high and releases glucose when levels are low. It stores glucose in chains as glycogen. It is key for glucose regulation.</a:t>
            </a:r>
            <a:endParaRPr kumimoji="0" lang="en-US" sz="19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a:p>
            <a:pPr marL="0" marR="0" lvl="0" indent="0" algn="l" defTabSz="976305" rtl="0" eaLnBrk="1" fontAlgn="auto" latinLnBrk="0" hangingPunct="1">
              <a:lnSpc>
                <a:spcPct val="100000"/>
              </a:lnSpc>
              <a:spcBef>
                <a:spcPts val="0"/>
              </a:spcBef>
              <a:spcAft>
                <a:spcPts val="0"/>
              </a:spcAft>
              <a:buClrTx/>
              <a:buSzTx/>
              <a:buFontTx/>
              <a:buNone/>
              <a:tabLst/>
              <a:defRPr/>
            </a:pPr>
            <a:endParaRPr kumimoji="0" lang="en-US" sz="19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a:p>
            <a:pPr marL="0" marR="0" lvl="0" indent="0" algn="l"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 name="Oval 3"/>
          <p:cNvSpPr/>
          <p:nvPr/>
        </p:nvSpPr>
        <p:spPr>
          <a:xfrm>
            <a:off x="5605153" y="4413017"/>
            <a:ext cx="522514" cy="320634"/>
          </a:xfrm>
          <a:prstGeom prst="ellipse">
            <a:avLst/>
          </a:pr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1" name="Oval 10"/>
          <p:cNvSpPr/>
          <p:nvPr/>
        </p:nvSpPr>
        <p:spPr>
          <a:xfrm rot="20199439">
            <a:off x="5643956" y="4374496"/>
            <a:ext cx="325069" cy="219592"/>
          </a:xfrm>
          <a:prstGeom prst="ellipse">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9" name="Freeform 8"/>
          <p:cNvSpPr/>
          <p:nvPr/>
        </p:nvSpPr>
        <p:spPr>
          <a:xfrm>
            <a:off x="5790260" y="4550475"/>
            <a:ext cx="128492" cy="45719"/>
          </a:xfrm>
          <a:custGeom>
            <a:avLst/>
            <a:gdLst>
              <a:gd name="connsiteX0" fmla="*/ 2096 w 757792"/>
              <a:gd name="connsiteY0" fmla="*/ 217766 h 446558"/>
              <a:gd name="connsiteX1" fmla="*/ 80473 w 757792"/>
              <a:gd name="connsiteY1" fmla="*/ 87137 h 446558"/>
              <a:gd name="connsiteX2" fmla="*/ 359148 w 757792"/>
              <a:gd name="connsiteY2" fmla="*/ 43594 h 446558"/>
              <a:gd name="connsiteX3" fmla="*/ 724908 w 757792"/>
              <a:gd name="connsiteY3" fmla="*/ 52 h 446558"/>
              <a:gd name="connsiteX4" fmla="*/ 742325 w 757792"/>
              <a:gd name="connsiteY4" fmla="*/ 34886 h 446558"/>
              <a:gd name="connsiteX5" fmla="*/ 742325 w 757792"/>
              <a:gd name="connsiteY5" fmla="*/ 43594 h 446558"/>
              <a:gd name="connsiteX6" fmla="*/ 698782 w 757792"/>
              <a:gd name="connsiteY6" fmla="*/ 113263 h 446558"/>
              <a:gd name="connsiteX7" fmla="*/ 515902 w 757792"/>
              <a:gd name="connsiteY7" fmla="*/ 200349 h 446558"/>
              <a:gd name="connsiteX8" fmla="*/ 376565 w 757792"/>
              <a:gd name="connsiteY8" fmla="*/ 226474 h 446558"/>
              <a:gd name="connsiteX9" fmla="*/ 263353 w 757792"/>
              <a:gd name="connsiteY9" fmla="*/ 296143 h 446558"/>
              <a:gd name="connsiteX10" fmla="*/ 289479 w 757792"/>
              <a:gd name="connsiteY10" fmla="*/ 313560 h 446558"/>
              <a:gd name="connsiteX11" fmla="*/ 315605 w 757792"/>
              <a:gd name="connsiteY11" fmla="*/ 365812 h 446558"/>
              <a:gd name="connsiteX12" fmla="*/ 254645 w 757792"/>
              <a:gd name="connsiteY12" fmla="*/ 418063 h 446558"/>
              <a:gd name="connsiteX13" fmla="*/ 228519 w 757792"/>
              <a:gd name="connsiteY13" fmla="*/ 444189 h 446558"/>
              <a:gd name="connsiteX14" fmla="*/ 97890 w 757792"/>
              <a:gd name="connsiteY14" fmla="*/ 435480 h 446558"/>
              <a:gd name="connsiteX15" fmla="*/ 28222 w 757792"/>
              <a:gd name="connsiteY15" fmla="*/ 357103 h 446558"/>
              <a:gd name="connsiteX16" fmla="*/ 2096 w 757792"/>
              <a:gd name="connsiteY16" fmla="*/ 217766 h 446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57792" h="446558">
                <a:moveTo>
                  <a:pt x="2096" y="217766"/>
                </a:moveTo>
                <a:cubicBezTo>
                  <a:pt x="10804" y="172772"/>
                  <a:pt x="20964" y="116166"/>
                  <a:pt x="80473" y="87137"/>
                </a:cubicBezTo>
                <a:cubicBezTo>
                  <a:pt x="139982" y="58108"/>
                  <a:pt x="251742" y="58108"/>
                  <a:pt x="359148" y="43594"/>
                </a:cubicBezTo>
                <a:cubicBezTo>
                  <a:pt x="466554" y="29080"/>
                  <a:pt x="661045" y="1503"/>
                  <a:pt x="724908" y="52"/>
                </a:cubicBezTo>
                <a:cubicBezTo>
                  <a:pt x="788771" y="-1399"/>
                  <a:pt x="739422" y="27629"/>
                  <a:pt x="742325" y="34886"/>
                </a:cubicBezTo>
                <a:cubicBezTo>
                  <a:pt x="745228" y="42143"/>
                  <a:pt x="749582" y="30531"/>
                  <a:pt x="742325" y="43594"/>
                </a:cubicBezTo>
                <a:cubicBezTo>
                  <a:pt x="735068" y="56657"/>
                  <a:pt x="736519" y="87137"/>
                  <a:pt x="698782" y="113263"/>
                </a:cubicBezTo>
                <a:cubicBezTo>
                  <a:pt x="661045" y="139389"/>
                  <a:pt x="569605" y="181480"/>
                  <a:pt x="515902" y="200349"/>
                </a:cubicBezTo>
                <a:cubicBezTo>
                  <a:pt x="462199" y="219218"/>
                  <a:pt x="418656" y="210508"/>
                  <a:pt x="376565" y="226474"/>
                </a:cubicBezTo>
                <a:cubicBezTo>
                  <a:pt x="334474" y="242440"/>
                  <a:pt x="277867" y="281629"/>
                  <a:pt x="263353" y="296143"/>
                </a:cubicBezTo>
                <a:cubicBezTo>
                  <a:pt x="248839" y="310657"/>
                  <a:pt x="280770" y="301949"/>
                  <a:pt x="289479" y="313560"/>
                </a:cubicBezTo>
                <a:cubicBezTo>
                  <a:pt x="298188" y="325172"/>
                  <a:pt x="321411" y="348395"/>
                  <a:pt x="315605" y="365812"/>
                </a:cubicBezTo>
                <a:cubicBezTo>
                  <a:pt x="309799" y="383229"/>
                  <a:pt x="269159" y="405000"/>
                  <a:pt x="254645" y="418063"/>
                </a:cubicBezTo>
                <a:cubicBezTo>
                  <a:pt x="240131" y="431126"/>
                  <a:pt x="254645" y="441286"/>
                  <a:pt x="228519" y="444189"/>
                </a:cubicBezTo>
                <a:cubicBezTo>
                  <a:pt x="202393" y="447092"/>
                  <a:pt x="131273" y="449994"/>
                  <a:pt x="97890" y="435480"/>
                </a:cubicBezTo>
                <a:cubicBezTo>
                  <a:pt x="64507" y="420966"/>
                  <a:pt x="42736" y="387583"/>
                  <a:pt x="28222" y="357103"/>
                </a:cubicBezTo>
                <a:cubicBezTo>
                  <a:pt x="13708" y="326623"/>
                  <a:pt x="-6612" y="262760"/>
                  <a:pt x="2096" y="217766"/>
                </a:cubicBezTo>
                <a:close/>
              </a:path>
            </a:pathLst>
          </a:custGeom>
          <a:solidFill>
            <a:schemeClr val="accent5">
              <a:lumMod val="75000"/>
            </a:schemeClr>
          </a:solid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pic>
        <p:nvPicPr>
          <p:cNvPr id="14" name="Picture 1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7835" y="6629400"/>
            <a:ext cx="10082172" cy="159336"/>
          </a:xfrm>
          <a:prstGeom prst="rect">
            <a:avLst/>
          </a:prstGeom>
        </p:spPr>
      </p:pic>
    </p:spTree>
    <p:extLst>
      <p:ext uri="{BB962C8B-B14F-4D97-AF65-F5344CB8AC3E}">
        <p14:creationId xmlns:p14="http://schemas.microsoft.com/office/powerpoint/2010/main" val="526782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xEl>
                                              <p:pRg st="2" end="2"/>
                                            </p:txEl>
                                          </p:spTgt>
                                        </p:tgtEl>
                                        <p:attrNameLst>
                                          <p:attrName>style.visibility</p:attrName>
                                        </p:attrNameLst>
                                      </p:cBhvr>
                                      <p:to>
                                        <p:strVal val="visible"/>
                                      </p:to>
                                    </p:set>
                                    <p:anim calcmode="lin" valueType="num">
                                      <p:cBhvr additive="base">
                                        <p:cTn id="7" dur="500" fill="hold"/>
                                        <p:tgtEl>
                                          <p:spTgt spid="2">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
                                            <p:txEl>
                                              <p:pRg st="2" end="2"/>
                                            </p:txEl>
                                          </p:spTgt>
                                        </p:tgtEl>
                                        <p:attrNameLst>
                                          <p:attrName>ppt_y</p:attrName>
                                        </p:attrNameLst>
                                      </p:cBhvr>
                                      <p:tavLst>
                                        <p:tav tm="0">
                                          <p:val>
                                            <p:strVal val="1+#ppt_h/2"/>
                                          </p:val>
                                        </p:tav>
                                        <p:tav tm="100000">
                                          <p:val>
                                            <p:strVal val="#ppt_y"/>
                                          </p:val>
                                        </p:tav>
                                      </p:tavLst>
                                    </p:anim>
                                  </p:childTnLst>
                                </p:cTn>
                              </p:par>
                              <p:par>
                                <p:cTn id="9" presetID="53" presetClass="entr" presetSubtype="16"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2000" fill="hold"/>
                                        <p:tgtEl>
                                          <p:spTgt spid="9"/>
                                        </p:tgtEl>
                                        <p:attrNameLst>
                                          <p:attrName>ppt_w</p:attrName>
                                        </p:attrNameLst>
                                      </p:cBhvr>
                                      <p:tavLst>
                                        <p:tav tm="0">
                                          <p:val>
                                            <p:fltVal val="0"/>
                                          </p:val>
                                        </p:tav>
                                        <p:tav tm="100000">
                                          <p:val>
                                            <p:strVal val="#ppt_w"/>
                                          </p:val>
                                        </p:tav>
                                      </p:tavLst>
                                    </p:anim>
                                    <p:anim calcmode="lin" valueType="num">
                                      <p:cBhvr>
                                        <p:cTn id="12" dur="2000" fill="hold"/>
                                        <p:tgtEl>
                                          <p:spTgt spid="9"/>
                                        </p:tgtEl>
                                        <p:attrNameLst>
                                          <p:attrName>ppt_h</p:attrName>
                                        </p:attrNameLst>
                                      </p:cBhvr>
                                      <p:tavLst>
                                        <p:tav tm="0">
                                          <p:val>
                                            <p:fltVal val="0"/>
                                          </p:val>
                                        </p:tav>
                                        <p:tav tm="100000">
                                          <p:val>
                                            <p:strVal val="#ppt_h"/>
                                          </p:val>
                                        </p:tav>
                                      </p:tavLst>
                                    </p:anim>
                                    <p:animEffect transition="in" filter="fade">
                                      <p:cBhvr>
                                        <p:cTn id="13" dur="2000"/>
                                        <p:tgtEl>
                                          <p:spTgt spid="9"/>
                                        </p:tgtEl>
                                      </p:cBhvr>
                                    </p:animEffect>
                                  </p:childTnLst>
                                  <p:subTnLst>
                                    <p:set>
                                      <p:cBhvr override="childStyle">
                                        <p:cTn dur="1" fill="hold" display="0" masterRel="nextClick" afterEffect="1"/>
                                        <p:tgtEl>
                                          <p:spTgt spid="9"/>
                                        </p:tgtEl>
                                        <p:attrNameLst>
                                          <p:attrName>style.visibility</p:attrName>
                                        </p:attrNameLst>
                                      </p:cBhvr>
                                      <p:to>
                                        <p:strVal val="hidden"/>
                                      </p:to>
                                    </p:set>
                                  </p:subTnLst>
                                </p:cTn>
                              </p:par>
                              <p:par>
                                <p:cTn id="14" presetID="53" presetClass="entr" presetSubtype="16" fill="hold" grpId="0" nodeType="withEffect">
                                  <p:stCondLst>
                                    <p:cond delay="0"/>
                                  </p:stCondLst>
                                  <p:childTnLst>
                                    <p:set>
                                      <p:cBhvr>
                                        <p:cTn id="15" dur="1" fill="hold">
                                          <p:stCondLst>
                                            <p:cond delay="0"/>
                                          </p:stCondLst>
                                        </p:cTn>
                                        <p:tgtEl>
                                          <p:spTgt spid="4"/>
                                        </p:tgtEl>
                                        <p:attrNameLst>
                                          <p:attrName>style.visibility</p:attrName>
                                        </p:attrNameLst>
                                      </p:cBhvr>
                                      <p:to>
                                        <p:strVal val="visible"/>
                                      </p:to>
                                    </p:set>
                                    <p:anim calcmode="lin" valueType="num">
                                      <p:cBhvr>
                                        <p:cTn id="16" dur="2000" fill="hold"/>
                                        <p:tgtEl>
                                          <p:spTgt spid="4"/>
                                        </p:tgtEl>
                                        <p:attrNameLst>
                                          <p:attrName>ppt_w</p:attrName>
                                        </p:attrNameLst>
                                      </p:cBhvr>
                                      <p:tavLst>
                                        <p:tav tm="0">
                                          <p:val>
                                            <p:fltVal val="0"/>
                                          </p:val>
                                        </p:tav>
                                        <p:tav tm="100000">
                                          <p:val>
                                            <p:strVal val="#ppt_w"/>
                                          </p:val>
                                        </p:tav>
                                      </p:tavLst>
                                    </p:anim>
                                    <p:anim calcmode="lin" valueType="num">
                                      <p:cBhvr>
                                        <p:cTn id="17" dur="2000" fill="hold"/>
                                        <p:tgtEl>
                                          <p:spTgt spid="4"/>
                                        </p:tgtEl>
                                        <p:attrNameLst>
                                          <p:attrName>ppt_h</p:attrName>
                                        </p:attrNameLst>
                                      </p:cBhvr>
                                      <p:tavLst>
                                        <p:tav tm="0">
                                          <p:val>
                                            <p:fltVal val="0"/>
                                          </p:val>
                                        </p:tav>
                                        <p:tav tm="100000">
                                          <p:val>
                                            <p:strVal val="#ppt_h"/>
                                          </p:val>
                                        </p:tav>
                                      </p:tavLst>
                                    </p:anim>
                                    <p:animEffect transition="in" filter="fade">
                                      <p:cBhvr>
                                        <p:cTn id="18" dur="2000"/>
                                        <p:tgtEl>
                                          <p:spTgt spid="4"/>
                                        </p:tgtEl>
                                      </p:cBhvr>
                                    </p:animEffect>
                                  </p:childTnLst>
                                  <p:subTnLst>
                                    <p:set>
                                      <p:cBhvr override="childStyle">
                                        <p:cTn dur="1" fill="hold" display="0" masterRel="nextClick" afterEffect="1"/>
                                        <p:tgtEl>
                                          <p:spTgt spid="4"/>
                                        </p:tgtEl>
                                        <p:attrNameLst>
                                          <p:attrName>style.visibility</p:attrName>
                                        </p:attrNameLst>
                                      </p:cBhvr>
                                      <p:to>
                                        <p:strVal val="hidden"/>
                                      </p:to>
                                    </p:set>
                                  </p:sub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2">
                                            <p:txEl>
                                              <p:pRg st="4" end="4"/>
                                            </p:txEl>
                                          </p:spTgt>
                                        </p:tgtEl>
                                        <p:attrNameLst>
                                          <p:attrName>style.visibility</p:attrName>
                                        </p:attrNameLst>
                                      </p:cBhvr>
                                      <p:to>
                                        <p:strVal val="visible"/>
                                      </p:to>
                                    </p:set>
                                    <p:anim calcmode="lin" valueType="num">
                                      <p:cBhvr additive="base">
                                        <p:cTn id="23" dur="500" fill="hold"/>
                                        <p:tgtEl>
                                          <p:spTgt spid="2">
                                            <p:txEl>
                                              <p:pRg st="4" end="4"/>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2">
                                            <p:txEl>
                                              <p:pRg st="4" end="4"/>
                                            </p:txEl>
                                          </p:spTgt>
                                        </p:tgtEl>
                                        <p:attrNameLst>
                                          <p:attrName>ppt_y</p:attrName>
                                        </p:attrNameLst>
                                      </p:cBhvr>
                                      <p:tavLst>
                                        <p:tav tm="0">
                                          <p:val>
                                            <p:strVal val="1+#ppt_h/2"/>
                                          </p:val>
                                        </p:tav>
                                        <p:tav tm="100000">
                                          <p:val>
                                            <p:strVal val="#ppt_y"/>
                                          </p:val>
                                        </p:tav>
                                      </p:tavLst>
                                    </p:anim>
                                  </p:childTnLst>
                                </p:cTn>
                              </p:par>
                              <p:par>
                                <p:cTn id="25" presetID="21" presetClass="entr" presetSubtype="1" fill="hold" grpId="0" nodeType="with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wheel(1)">
                                      <p:cBhvr>
                                        <p:cTn id="27" dur="2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1" grpId="0" animBg="1"/>
      <p:bldP spid="9"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09700" y="3606692"/>
            <a:ext cx="6107092" cy="26600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 name="TextBox 7"/>
          <p:cNvSpPr txBox="1"/>
          <p:nvPr/>
        </p:nvSpPr>
        <p:spPr>
          <a:xfrm>
            <a:off x="3661723" y="137142"/>
            <a:ext cx="5166519" cy="529471"/>
          </a:xfrm>
          <a:prstGeom prst="rect">
            <a:avLst/>
          </a:prstGeom>
          <a:noFill/>
        </p:spPr>
        <p:txBody>
          <a:bodyPr wrap="square" lIns="97630" tIns="48815" rIns="97630" bIns="48815" rtlCol="0">
            <a:spAutoFit/>
          </a:bodyPr>
          <a:lstStyle/>
          <a:p>
            <a:pPr marL="0" marR="0" lvl="0" indent="0" algn="r" defTabSz="976305"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Model Board Organs</a:t>
            </a:r>
          </a:p>
        </p:txBody>
      </p:sp>
      <p:sp>
        <p:nvSpPr>
          <p:cNvPr id="2" name="TextBox 1"/>
          <p:cNvSpPr txBox="1"/>
          <p:nvPr/>
        </p:nvSpPr>
        <p:spPr>
          <a:xfrm>
            <a:off x="315758" y="493892"/>
            <a:ext cx="8664134" cy="3093154"/>
          </a:xfrm>
          <a:prstGeom prst="rect">
            <a:avLst/>
          </a:prstGeom>
          <a:noFill/>
        </p:spPr>
        <p:txBody>
          <a:bodyPr wrap="square"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More body organs:</a:t>
            </a:r>
          </a:p>
          <a:p>
            <a:pPr marL="0" marR="0" lvl="0" indent="0" algn="l" defTabSz="976305" rtl="0" eaLnBrk="1" fontAlgn="auto" latinLnBrk="0" hangingPunct="1">
              <a:lnSpc>
                <a:spcPct val="100000"/>
              </a:lnSpc>
              <a:spcBef>
                <a:spcPts val="0"/>
              </a:spcBef>
              <a:spcAft>
                <a:spcPts val="0"/>
              </a:spcAft>
              <a:buClrTx/>
              <a:buSzTx/>
              <a:buFontTx/>
              <a:buNone/>
              <a:tabLst/>
              <a:defRPr/>
            </a:pPr>
            <a:endParaRPr kumimoji="0" lang="en-US" sz="6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ED7D31">
                    <a:lumMod val="75000"/>
                  </a:srgbClr>
                </a:solidFill>
                <a:effectLst/>
                <a:uLnTx/>
                <a:uFillTx/>
                <a:latin typeface="Verdana" panose="020B0604030504040204" pitchFamily="34" charset="0"/>
                <a:ea typeface="Verdana" panose="020B0604030504040204" pitchFamily="34" charset="0"/>
                <a:cs typeface="Verdana" panose="020B0604030504040204" pitchFamily="34" charset="0"/>
              </a:rPr>
              <a:t>Muscles:</a:t>
            </a:r>
            <a:r>
              <a:rPr kumimoji="0" lang="en-US" sz="1900" b="0" i="0" u="none" strike="noStrike" kern="1200" cap="none" spc="0" normalizeH="0" baseline="0" noProof="0" dirty="0">
                <a:ln>
                  <a:noFill/>
                </a:ln>
                <a:solidFill>
                  <a:srgbClr val="ED7D31">
                    <a:lumMod val="75000"/>
                  </a:srgbClr>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Our muscles are able to take up and store lots of glucose when insulin is present. More muscles mass means more of a reservoir for glucose.</a:t>
            </a:r>
          </a:p>
          <a:p>
            <a:pPr marL="0" marR="0" lvl="0" indent="0" algn="l" defTabSz="976305"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FBBF29"/>
                </a:solidFill>
                <a:effectLst/>
                <a:uLnTx/>
                <a:uFillTx/>
                <a:latin typeface="Verdana" panose="020B0604030504040204" pitchFamily="34" charset="0"/>
                <a:ea typeface="Verdana" panose="020B0604030504040204" pitchFamily="34" charset="0"/>
                <a:cs typeface="Verdana" panose="020B0604030504040204" pitchFamily="34" charset="0"/>
              </a:rPr>
              <a:t>Fat cells:</a:t>
            </a:r>
            <a:r>
              <a:rPr kumimoji="0" lang="en-US" sz="1900" b="0" i="0" u="none" strike="noStrike" kern="1200" cap="none" spc="0" normalizeH="0" baseline="0" noProof="0" dirty="0">
                <a:ln>
                  <a:noFill/>
                </a:ln>
                <a:solidFill>
                  <a:srgbClr val="FBBF29"/>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Fat cells take up glucose when insulin is present. Fat cells use glucose to make more fat. </a:t>
            </a:r>
          </a:p>
          <a:p>
            <a:pPr marL="0" marR="0" lvl="0" indent="0" algn="l" defTabSz="976305"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srgbClr val="E7E6E6">
                    <a:lumMod val="50000"/>
                  </a:srgbClr>
                </a:solidFill>
                <a:effectLst/>
                <a:uLnTx/>
                <a:uFillTx/>
                <a:latin typeface="Verdana" panose="020B0604030504040204" pitchFamily="34" charset="0"/>
                <a:ea typeface="Verdana" panose="020B0604030504040204" pitchFamily="34" charset="0"/>
                <a:cs typeface="Verdana" panose="020B0604030504040204" pitchFamily="34" charset="0"/>
              </a:rPr>
              <a:t>Brain:</a:t>
            </a:r>
            <a:r>
              <a:rPr kumimoji="0" lang="en-US" sz="1900" b="0" i="0" u="none" strike="noStrike" kern="1200" cap="none" spc="0" normalizeH="0" baseline="0" noProof="0" dirty="0">
                <a:ln>
                  <a:noFill/>
                </a:ln>
                <a:solidFill>
                  <a:srgbClr val="E7E6E6">
                    <a:lumMod val="50000"/>
                  </a:srgbClr>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The brain takes up glucose</a:t>
            </a:r>
            <a:r>
              <a:rPr kumimoji="0" lang="en-US" sz="19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whenever it needs energy, and doesn’t require insulin. Glucose is the fuel the brain normally uses.</a:t>
            </a:r>
          </a:p>
        </p:txBody>
      </p:sp>
      <p:sp>
        <p:nvSpPr>
          <p:cNvPr id="11" name="Cloud 10"/>
          <p:cNvSpPr/>
          <p:nvPr/>
        </p:nvSpPr>
        <p:spPr>
          <a:xfrm>
            <a:off x="5685495" y="4547397"/>
            <a:ext cx="298610" cy="231431"/>
          </a:xfrm>
          <a:prstGeom prst="cloud">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5" name="Oval 4"/>
          <p:cNvSpPr/>
          <p:nvPr/>
        </p:nvSpPr>
        <p:spPr>
          <a:xfrm>
            <a:off x="6309361" y="3633848"/>
            <a:ext cx="966651" cy="2601563"/>
          </a:xfrm>
          <a:prstGeom prst="ellipse">
            <a:avLst/>
          </a:prstGeom>
          <a:noFill/>
          <a:ln w="285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7" name="Oval 6"/>
          <p:cNvSpPr/>
          <p:nvPr/>
        </p:nvSpPr>
        <p:spPr>
          <a:xfrm>
            <a:off x="2679139" y="3712230"/>
            <a:ext cx="435429" cy="345968"/>
          </a:xfrm>
          <a:prstGeom prst="ellipse">
            <a:avLst/>
          </a:prstGeom>
          <a:noFill/>
          <a:ln w="1905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3" name="Oval 12"/>
          <p:cNvSpPr/>
          <p:nvPr/>
        </p:nvSpPr>
        <p:spPr>
          <a:xfrm>
            <a:off x="5445691" y="3981899"/>
            <a:ext cx="799292" cy="1428652"/>
          </a:xfrm>
          <a:prstGeom prst="ellipse">
            <a:avLst/>
          </a:prstGeom>
          <a:noFill/>
          <a:ln w="19050">
            <a:solidFill>
              <a:srgbClr val="FBBF2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srgbClr val="FBBF29"/>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pic>
        <p:nvPicPr>
          <p:cNvPr id="15" name="Picture 1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7835" y="6629400"/>
            <a:ext cx="10082172" cy="159336"/>
          </a:xfrm>
          <a:prstGeom prst="rect">
            <a:avLst/>
          </a:prstGeom>
        </p:spPr>
      </p:pic>
      <p:sp>
        <p:nvSpPr>
          <p:cNvPr id="4" name="Freeform 3"/>
          <p:cNvSpPr/>
          <p:nvPr/>
        </p:nvSpPr>
        <p:spPr>
          <a:xfrm>
            <a:off x="5604020" y="4778828"/>
            <a:ext cx="60173" cy="478819"/>
          </a:xfrm>
          <a:custGeom>
            <a:avLst/>
            <a:gdLst>
              <a:gd name="connsiteX0" fmla="*/ 34097 w 60173"/>
              <a:gd name="connsiteY0" fmla="*/ 62 h 451983"/>
              <a:gd name="connsiteX1" fmla="*/ 25896 w 60173"/>
              <a:gd name="connsiteY1" fmla="*/ 86171 h 451983"/>
              <a:gd name="connsiteX2" fmla="*/ 29996 w 60173"/>
              <a:gd name="connsiteY2" fmla="*/ 196883 h 451983"/>
              <a:gd name="connsiteX3" fmla="*/ 42297 w 60173"/>
              <a:gd name="connsiteY3" fmla="*/ 323997 h 451983"/>
              <a:gd name="connsiteX4" fmla="*/ 54599 w 60173"/>
              <a:gd name="connsiteY4" fmla="*/ 414207 h 451983"/>
              <a:gd name="connsiteX5" fmla="*/ 58699 w 60173"/>
              <a:gd name="connsiteY5" fmla="*/ 451111 h 451983"/>
              <a:gd name="connsiteX6" fmla="*/ 29996 w 60173"/>
              <a:gd name="connsiteY6" fmla="*/ 381403 h 451983"/>
              <a:gd name="connsiteX7" fmla="*/ 9494 w 60173"/>
              <a:gd name="connsiteY7" fmla="*/ 287093 h 451983"/>
              <a:gd name="connsiteX8" fmla="*/ 1293 w 60173"/>
              <a:gd name="connsiteY8" fmla="*/ 192783 h 451983"/>
              <a:gd name="connsiteX9" fmla="*/ 1293 w 60173"/>
              <a:gd name="connsiteY9" fmla="*/ 73870 h 451983"/>
              <a:gd name="connsiteX10" fmla="*/ 34097 w 60173"/>
              <a:gd name="connsiteY10" fmla="*/ 62 h 451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173" h="451983">
                <a:moveTo>
                  <a:pt x="34097" y="62"/>
                </a:moveTo>
                <a:cubicBezTo>
                  <a:pt x="38197" y="2112"/>
                  <a:pt x="26579" y="53368"/>
                  <a:pt x="25896" y="86171"/>
                </a:cubicBezTo>
                <a:cubicBezTo>
                  <a:pt x="25213" y="118974"/>
                  <a:pt x="27263" y="157245"/>
                  <a:pt x="29996" y="196883"/>
                </a:cubicBezTo>
                <a:cubicBezTo>
                  <a:pt x="32729" y="236521"/>
                  <a:pt x="38196" y="287776"/>
                  <a:pt x="42297" y="323997"/>
                </a:cubicBezTo>
                <a:cubicBezTo>
                  <a:pt x="46398" y="360218"/>
                  <a:pt x="51865" y="393021"/>
                  <a:pt x="54599" y="414207"/>
                </a:cubicBezTo>
                <a:cubicBezTo>
                  <a:pt x="57333" y="435393"/>
                  <a:pt x="62799" y="456578"/>
                  <a:pt x="58699" y="451111"/>
                </a:cubicBezTo>
                <a:cubicBezTo>
                  <a:pt x="54599" y="445644"/>
                  <a:pt x="38197" y="408739"/>
                  <a:pt x="29996" y="381403"/>
                </a:cubicBezTo>
                <a:cubicBezTo>
                  <a:pt x="21795" y="354067"/>
                  <a:pt x="14278" y="318530"/>
                  <a:pt x="9494" y="287093"/>
                </a:cubicBezTo>
                <a:cubicBezTo>
                  <a:pt x="4710" y="255656"/>
                  <a:pt x="2660" y="228320"/>
                  <a:pt x="1293" y="192783"/>
                </a:cubicBezTo>
                <a:cubicBezTo>
                  <a:pt x="-74" y="157246"/>
                  <a:pt x="-757" y="101206"/>
                  <a:pt x="1293" y="73870"/>
                </a:cubicBezTo>
                <a:cubicBezTo>
                  <a:pt x="3343" y="46534"/>
                  <a:pt x="29997" y="-1988"/>
                  <a:pt x="34097" y="62"/>
                </a:cubicBezTo>
                <a:close/>
              </a:path>
            </a:pathLst>
          </a:custGeom>
          <a:solidFill>
            <a:srgbClr val="FBBF29"/>
          </a:solidFill>
          <a:ln w="3175">
            <a:solidFill>
              <a:srgbClr val="FBBF2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6" name="Freeform 15"/>
          <p:cNvSpPr/>
          <p:nvPr/>
        </p:nvSpPr>
        <p:spPr>
          <a:xfrm rot="398982" flipH="1" flipV="1">
            <a:off x="5998998" y="4781489"/>
            <a:ext cx="73455" cy="473496"/>
          </a:xfrm>
          <a:custGeom>
            <a:avLst/>
            <a:gdLst>
              <a:gd name="connsiteX0" fmla="*/ 34097 w 60173"/>
              <a:gd name="connsiteY0" fmla="*/ 62 h 451983"/>
              <a:gd name="connsiteX1" fmla="*/ 25896 w 60173"/>
              <a:gd name="connsiteY1" fmla="*/ 86171 h 451983"/>
              <a:gd name="connsiteX2" fmla="*/ 29996 w 60173"/>
              <a:gd name="connsiteY2" fmla="*/ 196883 h 451983"/>
              <a:gd name="connsiteX3" fmla="*/ 42297 w 60173"/>
              <a:gd name="connsiteY3" fmla="*/ 323997 h 451983"/>
              <a:gd name="connsiteX4" fmla="*/ 54599 w 60173"/>
              <a:gd name="connsiteY4" fmla="*/ 414207 h 451983"/>
              <a:gd name="connsiteX5" fmla="*/ 58699 w 60173"/>
              <a:gd name="connsiteY5" fmla="*/ 451111 h 451983"/>
              <a:gd name="connsiteX6" fmla="*/ 29996 w 60173"/>
              <a:gd name="connsiteY6" fmla="*/ 381403 h 451983"/>
              <a:gd name="connsiteX7" fmla="*/ 9494 w 60173"/>
              <a:gd name="connsiteY7" fmla="*/ 287093 h 451983"/>
              <a:gd name="connsiteX8" fmla="*/ 1293 w 60173"/>
              <a:gd name="connsiteY8" fmla="*/ 192783 h 451983"/>
              <a:gd name="connsiteX9" fmla="*/ 1293 w 60173"/>
              <a:gd name="connsiteY9" fmla="*/ 73870 h 451983"/>
              <a:gd name="connsiteX10" fmla="*/ 34097 w 60173"/>
              <a:gd name="connsiteY10" fmla="*/ 62 h 451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173" h="451983">
                <a:moveTo>
                  <a:pt x="34097" y="62"/>
                </a:moveTo>
                <a:cubicBezTo>
                  <a:pt x="38197" y="2112"/>
                  <a:pt x="26579" y="53368"/>
                  <a:pt x="25896" y="86171"/>
                </a:cubicBezTo>
                <a:cubicBezTo>
                  <a:pt x="25213" y="118974"/>
                  <a:pt x="27263" y="157245"/>
                  <a:pt x="29996" y="196883"/>
                </a:cubicBezTo>
                <a:cubicBezTo>
                  <a:pt x="32729" y="236521"/>
                  <a:pt x="38196" y="287776"/>
                  <a:pt x="42297" y="323997"/>
                </a:cubicBezTo>
                <a:cubicBezTo>
                  <a:pt x="46398" y="360218"/>
                  <a:pt x="51865" y="393021"/>
                  <a:pt x="54599" y="414207"/>
                </a:cubicBezTo>
                <a:cubicBezTo>
                  <a:pt x="57333" y="435393"/>
                  <a:pt x="62799" y="456578"/>
                  <a:pt x="58699" y="451111"/>
                </a:cubicBezTo>
                <a:cubicBezTo>
                  <a:pt x="54599" y="445644"/>
                  <a:pt x="38197" y="408739"/>
                  <a:pt x="29996" y="381403"/>
                </a:cubicBezTo>
                <a:cubicBezTo>
                  <a:pt x="21795" y="354067"/>
                  <a:pt x="14278" y="318530"/>
                  <a:pt x="9494" y="287093"/>
                </a:cubicBezTo>
                <a:cubicBezTo>
                  <a:pt x="4710" y="255656"/>
                  <a:pt x="2660" y="228320"/>
                  <a:pt x="1293" y="192783"/>
                </a:cubicBezTo>
                <a:cubicBezTo>
                  <a:pt x="-74" y="157246"/>
                  <a:pt x="-757" y="101206"/>
                  <a:pt x="1293" y="73870"/>
                </a:cubicBezTo>
                <a:cubicBezTo>
                  <a:pt x="3343" y="46534"/>
                  <a:pt x="29997" y="-1988"/>
                  <a:pt x="34097" y="62"/>
                </a:cubicBezTo>
                <a:close/>
              </a:path>
            </a:pathLst>
          </a:custGeom>
          <a:solidFill>
            <a:srgbClr val="FBBF29"/>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20" name="Cloud 19"/>
          <p:cNvSpPr/>
          <p:nvPr/>
        </p:nvSpPr>
        <p:spPr>
          <a:xfrm>
            <a:off x="5533717" y="4232506"/>
            <a:ext cx="84277" cy="316647"/>
          </a:xfrm>
          <a:prstGeom prst="cloud">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21" name="Cloud 20"/>
          <p:cNvSpPr/>
          <p:nvPr/>
        </p:nvSpPr>
        <p:spPr>
          <a:xfrm flipH="1">
            <a:off x="5617994" y="4891181"/>
            <a:ext cx="116592" cy="357609"/>
          </a:xfrm>
          <a:prstGeom prst="cloud">
            <a:avLst/>
          </a:prstGeom>
          <a:solidFill>
            <a:srgbClr val="FFC000"/>
          </a:solidFill>
          <a:ln>
            <a:solidFill>
              <a:srgbClr val="FBBF2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22" name="Cloud 21"/>
          <p:cNvSpPr/>
          <p:nvPr/>
        </p:nvSpPr>
        <p:spPr>
          <a:xfrm>
            <a:off x="5961457" y="4905993"/>
            <a:ext cx="74480" cy="357609"/>
          </a:xfrm>
          <a:prstGeom prst="cloud">
            <a:avLst/>
          </a:prstGeom>
          <a:solidFill>
            <a:srgbClr val="FFC000"/>
          </a:solidFill>
          <a:ln>
            <a:solidFill>
              <a:srgbClr val="FBBF2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23" name="Cloud 22"/>
          <p:cNvSpPr/>
          <p:nvPr/>
        </p:nvSpPr>
        <p:spPr>
          <a:xfrm flipH="1">
            <a:off x="6040149" y="4196364"/>
            <a:ext cx="101367" cy="359996"/>
          </a:xfrm>
          <a:prstGeom prst="cloud">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31262785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xEl>
                                              <p:pRg st="2" end="2"/>
                                            </p:txEl>
                                          </p:spTgt>
                                        </p:tgtEl>
                                        <p:attrNameLst>
                                          <p:attrName>style.visibility</p:attrName>
                                        </p:attrNameLst>
                                      </p:cBhvr>
                                      <p:to>
                                        <p:strVal val="visible"/>
                                      </p:to>
                                    </p:set>
                                    <p:anim calcmode="lin" valueType="num">
                                      <p:cBhvr additive="base">
                                        <p:cTn id="7" dur="500" fill="hold"/>
                                        <p:tgtEl>
                                          <p:spTgt spid="2">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
                                            <p:txEl>
                                              <p:pRg st="2" end="2"/>
                                            </p:txEl>
                                          </p:spTgt>
                                        </p:tgtEl>
                                        <p:attrNameLst>
                                          <p:attrName>ppt_y</p:attrName>
                                        </p:attrNameLst>
                                      </p:cBhvr>
                                      <p:tavLst>
                                        <p:tav tm="0">
                                          <p:val>
                                            <p:strVal val="1+#ppt_h/2"/>
                                          </p:val>
                                        </p:tav>
                                        <p:tav tm="100000">
                                          <p:val>
                                            <p:strVal val="#ppt_y"/>
                                          </p:val>
                                        </p:tav>
                                      </p:tavLst>
                                    </p:anim>
                                  </p:childTnLst>
                                </p:cTn>
                              </p:par>
                              <p:par>
                                <p:cTn id="9" presetID="21" presetClass="entr" presetSubtype="1"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heel(1)">
                                      <p:cBhvr>
                                        <p:cTn id="11" dur="2000"/>
                                        <p:tgtEl>
                                          <p:spTgt spid="5"/>
                                        </p:tgtEl>
                                      </p:cBhvr>
                                    </p:animEffect>
                                  </p:childTnLst>
                                </p:cTn>
                              </p:par>
                            </p:childTnLst>
                          </p:cTn>
                        </p:par>
                      </p:childTnLst>
                    </p:cTn>
                  </p:par>
                  <p:par>
                    <p:cTn id="12" fill="hold">
                      <p:stCondLst>
                        <p:cond delay="indefinite"/>
                      </p:stCondLst>
                      <p:childTnLst>
                        <p:par>
                          <p:cTn id="13" fill="hold">
                            <p:stCondLst>
                              <p:cond delay="0"/>
                            </p:stCondLst>
                            <p:childTnLst>
                              <p:par>
                                <p:cTn id="14" presetID="2" presetClass="entr" presetSubtype="4" fill="hold" nodeType="clickEffect">
                                  <p:stCondLst>
                                    <p:cond delay="0"/>
                                  </p:stCondLst>
                                  <p:childTnLst>
                                    <p:set>
                                      <p:cBhvr>
                                        <p:cTn id="15" dur="1" fill="hold">
                                          <p:stCondLst>
                                            <p:cond delay="0"/>
                                          </p:stCondLst>
                                        </p:cTn>
                                        <p:tgtEl>
                                          <p:spTgt spid="2">
                                            <p:txEl>
                                              <p:pRg st="4" end="4"/>
                                            </p:txEl>
                                          </p:spTgt>
                                        </p:tgtEl>
                                        <p:attrNameLst>
                                          <p:attrName>style.visibility</p:attrName>
                                        </p:attrNameLst>
                                      </p:cBhvr>
                                      <p:to>
                                        <p:strVal val="visible"/>
                                      </p:to>
                                    </p:set>
                                    <p:anim calcmode="lin" valueType="num">
                                      <p:cBhvr additive="base">
                                        <p:cTn id="16" dur="500" fill="hold"/>
                                        <p:tgtEl>
                                          <p:spTgt spid="2">
                                            <p:txEl>
                                              <p:pRg st="4" end="4"/>
                                            </p:txEl>
                                          </p:spTgt>
                                        </p:tgtEl>
                                        <p:attrNameLst>
                                          <p:attrName>ppt_x</p:attrName>
                                        </p:attrNameLst>
                                      </p:cBhvr>
                                      <p:tavLst>
                                        <p:tav tm="0">
                                          <p:val>
                                            <p:strVal val="#ppt_x"/>
                                          </p:val>
                                        </p:tav>
                                        <p:tav tm="100000">
                                          <p:val>
                                            <p:strVal val="#ppt_x"/>
                                          </p:val>
                                        </p:tav>
                                      </p:tavLst>
                                    </p:anim>
                                    <p:anim calcmode="lin" valueType="num">
                                      <p:cBhvr additive="base">
                                        <p:cTn id="17" dur="500" fill="hold"/>
                                        <p:tgtEl>
                                          <p:spTgt spid="2">
                                            <p:txEl>
                                              <p:pRg st="4" end="4"/>
                                            </p:txEl>
                                          </p:spTgt>
                                        </p:tgtEl>
                                        <p:attrNameLst>
                                          <p:attrName>ppt_y</p:attrName>
                                        </p:attrNameLst>
                                      </p:cBhvr>
                                      <p:tavLst>
                                        <p:tav tm="0">
                                          <p:val>
                                            <p:strVal val="1+#ppt_h/2"/>
                                          </p:val>
                                        </p:tav>
                                        <p:tav tm="100000">
                                          <p:val>
                                            <p:strVal val="#ppt_y"/>
                                          </p:val>
                                        </p:tav>
                                      </p:tavLst>
                                    </p:anim>
                                  </p:childTnLst>
                                </p:cTn>
                              </p:par>
                              <p:par>
                                <p:cTn id="18" presetID="1"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childTnLst>
                                </p:cTn>
                              </p:par>
                              <p:par>
                                <p:cTn id="20" presetID="21" presetClass="entr" presetSubtype="1" fill="hold" grpId="0" nodeType="with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wheel(1)">
                                      <p:cBhvr>
                                        <p:cTn id="22" dur="2000"/>
                                        <p:tgtEl>
                                          <p:spTgt spid="13"/>
                                        </p:tgtEl>
                                      </p:cBhvr>
                                    </p:animEffect>
                                  </p:childTnLst>
                                </p:cTn>
                              </p:par>
                              <p:par>
                                <p:cTn id="23" presetID="1" presetClass="entr" presetSubtype="0" fill="hold" grpId="0" nodeType="withEffect">
                                  <p:stCondLst>
                                    <p:cond delay="0"/>
                                  </p:stCondLst>
                                  <p:childTnLst>
                                    <p:set>
                                      <p:cBhvr>
                                        <p:cTn id="24" dur="1" fill="hold">
                                          <p:stCondLst>
                                            <p:cond delay="0"/>
                                          </p:stCondLst>
                                        </p:cTn>
                                        <p:tgtEl>
                                          <p:spTgt spid="20"/>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2"/>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2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nodeType="clickEffect">
                                  <p:stCondLst>
                                    <p:cond delay="0"/>
                                  </p:stCondLst>
                                  <p:childTnLst>
                                    <p:set>
                                      <p:cBhvr>
                                        <p:cTn id="38" dur="1" fill="hold">
                                          <p:stCondLst>
                                            <p:cond delay="0"/>
                                          </p:stCondLst>
                                        </p:cTn>
                                        <p:tgtEl>
                                          <p:spTgt spid="2">
                                            <p:txEl>
                                              <p:pRg st="6" end="6"/>
                                            </p:txEl>
                                          </p:spTgt>
                                        </p:tgtEl>
                                        <p:attrNameLst>
                                          <p:attrName>style.visibility</p:attrName>
                                        </p:attrNameLst>
                                      </p:cBhvr>
                                      <p:to>
                                        <p:strVal val="visible"/>
                                      </p:to>
                                    </p:set>
                                    <p:anim calcmode="lin" valueType="num">
                                      <p:cBhvr additive="base">
                                        <p:cTn id="39" dur="500" fill="hold"/>
                                        <p:tgtEl>
                                          <p:spTgt spid="2">
                                            <p:txEl>
                                              <p:pRg st="6" end="6"/>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2">
                                            <p:txEl>
                                              <p:pRg st="6" end="6"/>
                                            </p:txEl>
                                          </p:spTgt>
                                        </p:tgtEl>
                                        <p:attrNameLst>
                                          <p:attrName>ppt_y</p:attrName>
                                        </p:attrNameLst>
                                      </p:cBhvr>
                                      <p:tavLst>
                                        <p:tav tm="0">
                                          <p:val>
                                            <p:strVal val="1+#ppt_h/2"/>
                                          </p:val>
                                        </p:tav>
                                        <p:tav tm="100000">
                                          <p:val>
                                            <p:strVal val="#ppt_y"/>
                                          </p:val>
                                        </p:tav>
                                      </p:tavLst>
                                    </p:anim>
                                  </p:childTnLst>
                                </p:cTn>
                              </p:par>
                              <p:par>
                                <p:cTn id="41" presetID="21" presetClass="entr" presetSubtype="1" fill="hold" grpId="0" nodeType="withEffect">
                                  <p:stCondLst>
                                    <p:cond delay="0"/>
                                  </p:stCondLst>
                                  <p:childTnLst>
                                    <p:set>
                                      <p:cBhvr>
                                        <p:cTn id="42" dur="1" fill="hold">
                                          <p:stCondLst>
                                            <p:cond delay="0"/>
                                          </p:stCondLst>
                                        </p:cTn>
                                        <p:tgtEl>
                                          <p:spTgt spid="7"/>
                                        </p:tgtEl>
                                        <p:attrNameLst>
                                          <p:attrName>style.visibility</p:attrName>
                                        </p:attrNameLst>
                                      </p:cBhvr>
                                      <p:to>
                                        <p:strVal val="visible"/>
                                      </p:to>
                                    </p:set>
                                    <p:animEffect transition="in" filter="wheel(1)">
                                      <p:cBhvr>
                                        <p:cTn id="43"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5" grpId="0" animBg="1"/>
      <p:bldP spid="7" grpId="0" animBg="1"/>
      <p:bldP spid="13" grpId="0" animBg="1"/>
      <p:bldP spid="4" grpId="0" animBg="1"/>
      <p:bldP spid="16" grpId="0" animBg="1"/>
      <p:bldP spid="20" grpId="0" animBg="1"/>
      <p:bldP spid="21" grpId="0" animBg="1"/>
      <p:bldP spid="22" grpId="0" animBg="1"/>
      <p:bldP spid="23"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TextBox 20"/>
          <p:cNvSpPr txBox="1"/>
          <p:nvPr/>
        </p:nvSpPr>
        <p:spPr>
          <a:xfrm>
            <a:off x="227965" y="5375244"/>
            <a:ext cx="8916035" cy="646331"/>
          </a:xfrm>
          <a:prstGeom prst="rect">
            <a:avLst/>
          </a:prstGeom>
          <a:noFill/>
        </p:spPr>
        <p:txBody>
          <a:bodyPr wrap="square"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7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All of these systems work together to keep our blood glucose level balanced.</a:t>
            </a:r>
          </a:p>
          <a:p>
            <a:pPr marL="0" marR="0" lvl="0" indent="0" algn="l"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pic>
        <p:nvPicPr>
          <p:cNvPr id="16" name="Picture 1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7835" y="6629400"/>
            <a:ext cx="10082172" cy="159336"/>
          </a:xfrm>
          <a:prstGeom prst="rect">
            <a:avLst/>
          </a:prstGeom>
        </p:spPr>
      </p:pic>
      <p:grpSp>
        <p:nvGrpSpPr>
          <p:cNvPr id="39" name="Group 38"/>
          <p:cNvGrpSpPr/>
          <p:nvPr/>
        </p:nvGrpSpPr>
        <p:grpSpPr>
          <a:xfrm rot="395210">
            <a:off x="1156057" y="2356058"/>
            <a:ext cx="7216514" cy="2532231"/>
            <a:chOff x="1019439" y="2292873"/>
            <a:chExt cx="7216514" cy="2532228"/>
          </a:xfrm>
        </p:grpSpPr>
        <p:grpSp>
          <p:nvGrpSpPr>
            <p:cNvPr id="40" name="Group 39"/>
            <p:cNvGrpSpPr/>
            <p:nvPr/>
          </p:nvGrpSpPr>
          <p:grpSpPr>
            <a:xfrm>
              <a:off x="1106900" y="2292873"/>
              <a:ext cx="7129053" cy="2532228"/>
              <a:chOff x="1251284" y="2378476"/>
              <a:chExt cx="7129053" cy="2456926"/>
            </a:xfrm>
          </p:grpSpPr>
          <p:grpSp>
            <p:nvGrpSpPr>
              <p:cNvPr id="59" name="Group 58"/>
              <p:cNvGrpSpPr/>
              <p:nvPr/>
            </p:nvGrpSpPr>
            <p:grpSpPr>
              <a:xfrm>
                <a:off x="1251284" y="3561347"/>
                <a:ext cx="6472989" cy="1274055"/>
                <a:chOff x="1275347" y="3056021"/>
                <a:chExt cx="6472989" cy="1274055"/>
              </a:xfrm>
            </p:grpSpPr>
            <p:sp>
              <p:nvSpPr>
                <p:cNvPr id="61" name="Rectangle 60"/>
                <p:cNvSpPr/>
                <p:nvPr/>
              </p:nvSpPr>
              <p:spPr>
                <a:xfrm>
                  <a:off x="1275347" y="3056021"/>
                  <a:ext cx="6472989" cy="397042"/>
                </a:xfrm>
                <a:prstGeom prst="rect">
                  <a:avLst/>
                </a:prstGeom>
                <a:solidFill>
                  <a:srgbClr val="2B65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62" name="Isosceles Triangle 61"/>
                <p:cNvSpPr/>
                <p:nvPr/>
              </p:nvSpPr>
              <p:spPr>
                <a:xfrm rot="21204790">
                  <a:off x="3963048" y="3463802"/>
                  <a:ext cx="1106906" cy="866274"/>
                </a:xfrm>
                <a:prstGeom prst="triangle">
                  <a:avLst/>
                </a:prstGeom>
                <a:solidFill>
                  <a:srgbClr val="2B65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sp>
            <p:nvSpPr>
              <p:cNvPr id="60" name="Pentagon 59"/>
              <p:cNvSpPr/>
              <p:nvPr/>
            </p:nvSpPr>
            <p:spPr>
              <a:xfrm>
                <a:off x="6376742" y="2378476"/>
                <a:ext cx="2003595" cy="1186824"/>
              </a:xfrm>
              <a:prstGeom prst="homePlate">
                <a:avLst>
                  <a:gd name="adj" fmla="val 65879"/>
                </a:avLst>
              </a:prstGeom>
              <a:solidFill>
                <a:schemeClr val="bg2">
                  <a:lumMod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LOW Blood Glucose</a:t>
                </a:r>
              </a:p>
            </p:txBody>
          </p:sp>
        </p:grpSp>
        <p:grpSp>
          <p:nvGrpSpPr>
            <p:cNvPr id="42" name="Group 41"/>
            <p:cNvGrpSpPr/>
            <p:nvPr/>
          </p:nvGrpSpPr>
          <p:grpSpPr>
            <a:xfrm>
              <a:off x="1674621" y="2838614"/>
              <a:ext cx="640080" cy="640080"/>
              <a:chOff x="2730843" y="3534032"/>
              <a:chExt cx="1005840" cy="1005840"/>
            </a:xfrm>
          </p:grpSpPr>
          <p:cxnSp>
            <p:nvCxnSpPr>
              <p:cNvPr id="49" name="Straight Connector 48"/>
              <p:cNvCxnSpPr/>
              <p:nvPr/>
            </p:nvCxnSpPr>
            <p:spPr>
              <a:xfrm flipH="1">
                <a:off x="2804494" y="3779811"/>
                <a:ext cx="858539" cy="51427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50" name="Straight Connector 49"/>
              <p:cNvCxnSpPr>
                <a:stCxn id="52" idx="0"/>
                <a:endCxn id="52" idx="4"/>
              </p:cNvCxnSpPr>
              <p:nvPr/>
            </p:nvCxnSpPr>
            <p:spPr>
              <a:xfrm>
                <a:off x="3233763" y="3534032"/>
                <a:ext cx="0" cy="1005840"/>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51" name="Straight Connector 50"/>
              <p:cNvCxnSpPr/>
              <p:nvPr/>
            </p:nvCxnSpPr>
            <p:spPr>
              <a:xfrm>
                <a:off x="2804494" y="3779811"/>
                <a:ext cx="858538" cy="51427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52" name="Oval 51"/>
              <p:cNvSpPr/>
              <p:nvPr/>
            </p:nvSpPr>
            <p:spPr>
              <a:xfrm>
                <a:off x="2730843" y="3534032"/>
                <a:ext cx="1005840" cy="1005840"/>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53" name="Oval 52"/>
              <p:cNvSpPr/>
              <p:nvPr/>
            </p:nvSpPr>
            <p:spPr>
              <a:xfrm>
                <a:off x="3116376" y="3935145"/>
                <a:ext cx="228600" cy="228600"/>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43" name="Group 42"/>
            <p:cNvGrpSpPr/>
            <p:nvPr/>
          </p:nvGrpSpPr>
          <p:grpSpPr>
            <a:xfrm>
              <a:off x="1019439" y="2846564"/>
              <a:ext cx="640080" cy="640080"/>
              <a:chOff x="2730843" y="3534032"/>
              <a:chExt cx="1005840" cy="1005840"/>
            </a:xfrm>
          </p:grpSpPr>
          <p:cxnSp>
            <p:nvCxnSpPr>
              <p:cNvPr id="44" name="Straight Connector 43"/>
              <p:cNvCxnSpPr/>
              <p:nvPr/>
            </p:nvCxnSpPr>
            <p:spPr>
              <a:xfrm flipH="1">
                <a:off x="2804494" y="3779811"/>
                <a:ext cx="858539" cy="51427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45" name="Straight Connector 44"/>
              <p:cNvCxnSpPr>
                <a:stCxn id="47" idx="0"/>
                <a:endCxn id="47" idx="4"/>
              </p:cNvCxnSpPr>
              <p:nvPr/>
            </p:nvCxnSpPr>
            <p:spPr>
              <a:xfrm>
                <a:off x="3233763" y="3534032"/>
                <a:ext cx="0" cy="1005840"/>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46" name="Straight Connector 45"/>
              <p:cNvCxnSpPr/>
              <p:nvPr/>
            </p:nvCxnSpPr>
            <p:spPr>
              <a:xfrm>
                <a:off x="2804494" y="3779811"/>
                <a:ext cx="858538" cy="51427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47" name="Oval 46"/>
              <p:cNvSpPr/>
              <p:nvPr/>
            </p:nvSpPr>
            <p:spPr>
              <a:xfrm>
                <a:off x="2730843" y="3534032"/>
                <a:ext cx="1005840" cy="1005840"/>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8" name="Oval 47"/>
              <p:cNvSpPr/>
              <p:nvPr/>
            </p:nvSpPr>
            <p:spPr>
              <a:xfrm>
                <a:off x="3116376" y="3935145"/>
                <a:ext cx="228600" cy="228600"/>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grpSp>
        <p:nvGrpSpPr>
          <p:cNvPr id="63" name="Group 62"/>
          <p:cNvGrpSpPr/>
          <p:nvPr/>
        </p:nvGrpSpPr>
        <p:grpSpPr>
          <a:xfrm>
            <a:off x="1091863" y="2259965"/>
            <a:ext cx="7216514" cy="2578861"/>
            <a:chOff x="1019439" y="2246240"/>
            <a:chExt cx="7216514" cy="2578861"/>
          </a:xfrm>
        </p:grpSpPr>
        <p:grpSp>
          <p:nvGrpSpPr>
            <p:cNvPr id="64" name="Group 63"/>
            <p:cNvGrpSpPr/>
            <p:nvPr/>
          </p:nvGrpSpPr>
          <p:grpSpPr>
            <a:xfrm>
              <a:off x="1106900" y="2292873"/>
              <a:ext cx="7129053" cy="2532228"/>
              <a:chOff x="1251284" y="2378476"/>
              <a:chExt cx="7129053" cy="2456926"/>
            </a:xfrm>
          </p:grpSpPr>
          <p:grpSp>
            <p:nvGrpSpPr>
              <p:cNvPr id="83" name="Group 82"/>
              <p:cNvGrpSpPr/>
              <p:nvPr/>
            </p:nvGrpSpPr>
            <p:grpSpPr>
              <a:xfrm>
                <a:off x="1251284" y="3561347"/>
                <a:ext cx="6472989" cy="1274055"/>
                <a:chOff x="1275347" y="3056021"/>
                <a:chExt cx="6472989" cy="1274055"/>
              </a:xfrm>
            </p:grpSpPr>
            <p:sp>
              <p:nvSpPr>
                <p:cNvPr id="85" name="Rectangle 84"/>
                <p:cNvSpPr/>
                <p:nvPr/>
              </p:nvSpPr>
              <p:spPr>
                <a:xfrm>
                  <a:off x="1275347" y="3056021"/>
                  <a:ext cx="6472989" cy="397042"/>
                </a:xfrm>
                <a:prstGeom prst="rect">
                  <a:avLst/>
                </a:prstGeom>
                <a:solidFill>
                  <a:srgbClr val="2B65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86" name="Isosceles Triangle 85"/>
                <p:cNvSpPr/>
                <p:nvPr/>
              </p:nvSpPr>
              <p:spPr>
                <a:xfrm>
                  <a:off x="3963048" y="3463802"/>
                  <a:ext cx="1106906" cy="866274"/>
                </a:xfrm>
                <a:prstGeom prst="triangle">
                  <a:avLst/>
                </a:prstGeom>
                <a:solidFill>
                  <a:srgbClr val="2B65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sp>
            <p:nvSpPr>
              <p:cNvPr id="84" name="Pentagon 83"/>
              <p:cNvSpPr/>
              <p:nvPr/>
            </p:nvSpPr>
            <p:spPr>
              <a:xfrm>
                <a:off x="6376742" y="2378476"/>
                <a:ext cx="2003595" cy="1186824"/>
              </a:xfrm>
              <a:prstGeom prst="homePlate">
                <a:avLst>
                  <a:gd name="adj" fmla="val 65879"/>
                </a:avLst>
              </a:prstGeom>
              <a:solidFill>
                <a:schemeClr val="bg2">
                  <a:lumMod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Balanced Blood Glucose</a:t>
                </a:r>
              </a:p>
            </p:txBody>
          </p:sp>
        </p:grpSp>
        <p:grpSp>
          <p:nvGrpSpPr>
            <p:cNvPr id="65" name="Group 64"/>
            <p:cNvGrpSpPr/>
            <p:nvPr/>
          </p:nvGrpSpPr>
          <p:grpSpPr>
            <a:xfrm>
              <a:off x="1334125" y="2246240"/>
              <a:ext cx="640080" cy="640080"/>
              <a:chOff x="2730843" y="3534032"/>
              <a:chExt cx="1005840" cy="1005840"/>
            </a:xfrm>
          </p:grpSpPr>
          <p:cxnSp>
            <p:nvCxnSpPr>
              <p:cNvPr id="78" name="Straight Connector 77"/>
              <p:cNvCxnSpPr/>
              <p:nvPr/>
            </p:nvCxnSpPr>
            <p:spPr>
              <a:xfrm flipH="1">
                <a:off x="2804494" y="3779811"/>
                <a:ext cx="858539" cy="51427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79" name="Straight Connector 78"/>
              <p:cNvCxnSpPr>
                <a:stCxn id="81" idx="0"/>
                <a:endCxn id="81" idx="4"/>
              </p:cNvCxnSpPr>
              <p:nvPr/>
            </p:nvCxnSpPr>
            <p:spPr>
              <a:xfrm>
                <a:off x="3233763" y="3534032"/>
                <a:ext cx="0" cy="1005840"/>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80" name="Straight Connector 79"/>
              <p:cNvCxnSpPr/>
              <p:nvPr/>
            </p:nvCxnSpPr>
            <p:spPr>
              <a:xfrm>
                <a:off x="2804494" y="3779811"/>
                <a:ext cx="858538" cy="51427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81" name="Oval 80"/>
              <p:cNvSpPr/>
              <p:nvPr/>
            </p:nvSpPr>
            <p:spPr>
              <a:xfrm>
                <a:off x="2730843" y="3534032"/>
                <a:ext cx="1005840" cy="1005840"/>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82" name="Oval 81"/>
              <p:cNvSpPr/>
              <p:nvPr/>
            </p:nvSpPr>
            <p:spPr>
              <a:xfrm>
                <a:off x="3116376" y="3935145"/>
                <a:ext cx="228600" cy="228600"/>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66" name="Group 65"/>
            <p:cNvGrpSpPr/>
            <p:nvPr/>
          </p:nvGrpSpPr>
          <p:grpSpPr>
            <a:xfrm>
              <a:off x="1674621" y="2838614"/>
              <a:ext cx="640080" cy="640080"/>
              <a:chOff x="2730843" y="3534032"/>
              <a:chExt cx="1005840" cy="1005840"/>
            </a:xfrm>
          </p:grpSpPr>
          <p:cxnSp>
            <p:nvCxnSpPr>
              <p:cNvPr id="73" name="Straight Connector 72"/>
              <p:cNvCxnSpPr/>
              <p:nvPr/>
            </p:nvCxnSpPr>
            <p:spPr>
              <a:xfrm flipH="1">
                <a:off x="2804494" y="3779811"/>
                <a:ext cx="858539" cy="51427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74" name="Straight Connector 73"/>
              <p:cNvCxnSpPr>
                <a:stCxn id="76" idx="0"/>
                <a:endCxn id="76" idx="4"/>
              </p:cNvCxnSpPr>
              <p:nvPr/>
            </p:nvCxnSpPr>
            <p:spPr>
              <a:xfrm>
                <a:off x="3233763" y="3534032"/>
                <a:ext cx="0" cy="1005840"/>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75" name="Straight Connector 74"/>
              <p:cNvCxnSpPr/>
              <p:nvPr/>
            </p:nvCxnSpPr>
            <p:spPr>
              <a:xfrm>
                <a:off x="2804494" y="3779811"/>
                <a:ext cx="858538" cy="51427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76" name="Oval 75"/>
              <p:cNvSpPr/>
              <p:nvPr/>
            </p:nvSpPr>
            <p:spPr>
              <a:xfrm>
                <a:off x="2730843" y="3534032"/>
                <a:ext cx="1005840" cy="1005840"/>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77" name="Oval 76"/>
              <p:cNvSpPr/>
              <p:nvPr/>
            </p:nvSpPr>
            <p:spPr>
              <a:xfrm>
                <a:off x="3116376" y="3935145"/>
                <a:ext cx="228600" cy="228600"/>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67" name="Group 66"/>
            <p:cNvGrpSpPr/>
            <p:nvPr/>
          </p:nvGrpSpPr>
          <p:grpSpPr>
            <a:xfrm>
              <a:off x="1019439" y="2846564"/>
              <a:ext cx="640080" cy="640080"/>
              <a:chOff x="2730843" y="3534032"/>
              <a:chExt cx="1005840" cy="1005840"/>
            </a:xfrm>
          </p:grpSpPr>
          <p:cxnSp>
            <p:nvCxnSpPr>
              <p:cNvPr id="68" name="Straight Connector 67"/>
              <p:cNvCxnSpPr/>
              <p:nvPr/>
            </p:nvCxnSpPr>
            <p:spPr>
              <a:xfrm flipH="1">
                <a:off x="2804494" y="3779811"/>
                <a:ext cx="858539" cy="51427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69" name="Straight Connector 68"/>
              <p:cNvCxnSpPr>
                <a:stCxn id="71" idx="0"/>
                <a:endCxn id="71" idx="4"/>
              </p:cNvCxnSpPr>
              <p:nvPr/>
            </p:nvCxnSpPr>
            <p:spPr>
              <a:xfrm>
                <a:off x="3233763" y="3534032"/>
                <a:ext cx="0" cy="1005840"/>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70" name="Straight Connector 69"/>
              <p:cNvCxnSpPr/>
              <p:nvPr/>
            </p:nvCxnSpPr>
            <p:spPr>
              <a:xfrm>
                <a:off x="2804494" y="3779811"/>
                <a:ext cx="858538" cy="51427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71" name="Oval 70"/>
              <p:cNvSpPr/>
              <p:nvPr/>
            </p:nvSpPr>
            <p:spPr>
              <a:xfrm>
                <a:off x="2730843" y="3534032"/>
                <a:ext cx="1005840" cy="1005840"/>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72" name="Oval 71"/>
              <p:cNvSpPr/>
              <p:nvPr/>
            </p:nvSpPr>
            <p:spPr>
              <a:xfrm>
                <a:off x="3116376" y="3935145"/>
                <a:ext cx="228600" cy="228600"/>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grpSp>
        <p:nvGrpSpPr>
          <p:cNvPr id="4" name="Group 3"/>
          <p:cNvGrpSpPr/>
          <p:nvPr/>
        </p:nvGrpSpPr>
        <p:grpSpPr>
          <a:xfrm>
            <a:off x="977275" y="2240367"/>
            <a:ext cx="7216514" cy="2578860"/>
            <a:chOff x="964016" y="3649223"/>
            <a:chExt cx="7216514" cy="2578860"/>
          </a:xfrm>
        </p:grpSpPr>
        <p:grpSp>
          <p:nvGrpSpPr>
            <p:cNvPr id="2" name="Group 1"/>
            <p:cNvGrpSpPr/>
            <p:nvPr/>
          </p:nvGrpSpPr>
          <p:grpSpPr>
            <a:xfrm rot="21288229">
              <a:off x="964016" y="3649223"/>
              <a:ext cx="7216514" cy="2578860"/>
              <a:chOff x="1019439" y="2246243"/>
              <a:chExt cx="7216514" cy="2578857"/>
            </a:xfrm>
          </p:grpSpPr>
          <p:grpSp>
            <p:nvGrpSpPr>
              <p:cNvPr id="7" name="Group 6"/>
              <p:cNvGrpSpPr/>
              <p:nvPr/>
            </p:nvGrpSpPr>
            <p:grpSpPr>
              <a:xfrm>
                <a:off x="1106900" y="2292873"/>
                <a:ext cx="7129053" cy="2532227"/>
                <a:chOff x="1251284" y="2378476"/>
                <a:chExt cx="7129053" cy="2456925"/>
              </a:xfrm>
            </p:grpSpPr>
            <p:grpSp>
              <p:nvGrpSpPr>
                <p:cNvPr id="12" name="Group 11"/>
                <p:cNvGrpSpPr/>
                <p:nvPr/>
              </p:nvGrpSpPr>
              <p:grpSpPr>
                <a:xfrm>
                  <a:off x="1251284" y="3561347"/>
                  <a:ext cx="6472989" cy="1274054"/>
                  <a:chOff x="1275347" y="3056021"/>
                  <a:chExt cx="6472989" cy="1274054"/>
                </a:xfrm>
              </p:grpSpPr>
              <p:sp>
                <p:nvSpPr>
                  <p:cNvPr id="13" name="Rectangle 12"/>
                  <p:cNvSpPr/>
                  <p:nvPr/>
                </p:nvSpPr>
                <p:spPr>
                  <a:xfrm>
                    <a:off x="1275347" y="3056021"/>
                    <a:ext cx="6472989" cy="397042"/>
                  </a:xfrm>
                  <a:prstGeom prst="rect">
                    <a:avLst/>
                  </a:prstGeom>
                  <a:solidFill>
                    <a:srgbClr val="2B65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4" name="Isosceles Triangle 13"/>
                  <p:cNvSpPr/>
                  <p:nvPr/>
                </p:nvSpPr>
                <p:spPr>
                  <a:xfrm rot="311771">
                    <a:off x="3963048" y="3463801"/>
                    <a:ext cx="1106906" cy="866274"/>
                  </a:xfrm>
                  <a:prstGeom prst="triangle">
                    <a:avLst/>
                  </a:prstGeom>
                  <a:solidFill>
                    <a:srgbClr val="2B65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sp>
              <p:nvSpPr>
                <p:cNvPr id="5" name="Pentagon 4"/>
                <p:cNvSpPr/>
                <p:nvPr/>
              </p:nvSpPr>
              <p:spPr>
                <a:xfrm>
                  <a:off x="6376742" y="2378476"/>
                  <a:ext cx="2003595" cy="1186824"/>
                </a:xfrm>
                <a:prstGeom prst="homePlate">
                  <a:avLst>
                    <a:gd name="adj" fmla="val 65879"/>
                  </a:avLst>
                </a:prstGeom>
                <a:solidFill>
                  <a:schemeClr val="bg2">
                    <a:lumMod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HIGH Blood Glucose</a:t>
                  </a:r>
                </a:p>
              </p:txBody>
            </p:sp>
          </p:grpSp>
          <p:grpSp>
            <p:nvGrpSpPr>
              <p:cNvPr id="17" name="Group 16"/>
              <p:cNvGrpSpPr/>
              <p:nvPr/>
            </p:nvGrpSpPr>
            <p:grpSpPr>
              <a:xfrm>
                <a:off x="1334128" y="2246243"/>
                <a:ext cx="640081" cy="640081"/>
                <a:chOff x="2730843" y="3534032"/>
                <a:chExt cx="1005840" cy="1005840"/>
              </a:xfrm>
            </p:grpSpPr>
            <p:cxnSp>
              <p:nvCxnSpPr>
                <p:cNvPr id="18" name="Straight Connector 17"/>
                <p:cNvCxnSpPr/>
                <p:nvPr/>
              </p:nvCxnSpPr>
              <p:spPr>
                <a:xfrm flipH="1">
                  <a:off x="2804494" y="3779811"/>
                  <a:ext cx="858539" cy="51427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19" name="Straight Connector 18"/>
                <p:cNvCxnSpPr>
                  <a:stCxn id="25" idx="0"/>
                  <a:endCxn id="25" idx="4"/>
                </p:cNvCxnSpPr>
                <p:nvPr/>
              </p:nvCxnSpPr>
              <p:spPr>
                <a:xfrm>
                  <a:off x="3233763" y="3534032"/>
                  <a:ext cx="0" cy="1005840"/>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24" name="Straight Connector 23"/>
                <p:cNvCxnSpPr/>
                <p:nvPr/>
              </p:nvCxnSpPr>
              <p:spPr>
                <a:xfrm>
                  <a:off x="2804494" y="3779811"/>
                  <a:ext cx="858538" cy="51427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25" name="Oval 24"/>
                <p:cNvSpPr/>
                <p:nvPr/>
              </p:nvSpPr>
              <p:spPr>
                <a:xfrm>
                  <a:off x="2730843" y="3534032"/>
                  <a:ext cx="1005840" cy="1005840"/>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26" name="Oval 25"/>
                <p:cNvSpPr/>
                <p:nvPr/>
              </p:nvSpPr>
              <p:spPr>
                <a:xfrm>
                  <a:off x="3116376" y="3935145"/>
                  <a:ext cx="228600" cy="228600"/>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27" name="Group 26"/>
              <p:cNvGrpSpPr/>
              <p:nvPr/>
            </p:nvGrpSpPr>
            <p:grpSpPr>
              <a:xfrm>
                <a:off x="1674621" y="2838614"/>
                <a:ext cx="640080" cy="640080"/>
                <a:chOff x="2730843" y="3534032"/>
                <a:chExt cx="1005840" cy="1005840"/>
              </a:xfrm>
            </p:grpSpPr>
            <p:cxnSp>
              <p:nvCxnSpPr>
                <p:cNvPr id="28" name="Straight Connector 27"/>
                <p:cNvCxnSpPr/>
                <p:nvPr/>
              </p:nvCxnSpPr>
              <p:spPr>
                <a:xfrm flipH="1">
                  <a:off x="2804494" y="3779811"/>
                  <a:ext cx="858539" cy="51427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29" name="Straight Connector 28"/>
                <p:cNvCxnSpPr>
                  <a:stCxn id="31" idx="0"/>
                  <a:endCxn id="31" idx="4"/>
                </p:cNvCxnSpPr>
                <p:nvPr/>
              </p:nvCxnSpPr>
              <p:spPr>
                <a:xfrm>
                  <a:off x="3233763" y="3534032"/>
                  <a:ext cx="0" cy="1005840"/>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30" name="Straight Connector 29"/>
                <p:cNvCxnSpPr/>
                <p:nvPr/>
              </p:nvCxnSpPr>
              <p:spPr>
                <a:xfrm>
                  <a:off x="2804494" y="3779811"/>
                  <a:ext cx="858538" cy="51427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31" name="Oval 30"/>
                <p:cNvSpPr/>
                <p:nvPr/>
              </p:nvSpPr>
              <p:spPr>
                <a:xfrm>
                  <a:off x="2730843" y="3534032"/>
                  <a:ext cx="1005840" cy="1005840"/>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2" name="Oval 31"/>
                <p:cNvSpPr/>
                <p:nvPr/>
              </p:nvSpPr>
              <p:spPr>
                <a:xfrm>
                  <a:off x="3116376" y="3935145"/>
                  <a:ext cx="228600" cy="228600"/>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33" name="Group 32"/>
              <p:cNvGrpSpPr/>
              <p:nvPr/>
            </p:nvGrpSpPr>
            <p:grpSpPr>
              <a:xfrm>
                <a:off x="1019439" y="2846564"/>
                <a:ext cx="640080" cy="640080"/>
                <a:chOff x="2730843" y="3534032"/>
                <a:chExt cx="1005840" cy="1005840"/>
              </a:xfrm>
            </p:grpSpPr>
            <p:cxnSp>
              <p:nvCxnSpPr>
                <p:cNvPr id="34" name="Straight Connector 33"/>
                <p:cNvCxnSpPr/>
                <p:nvPr/>
              </p:nvCxnSpPr>
              <p:spPr>
                <a:xfrm flipH="1">
                  <a:off x="2804494" y="3779811"/>
                  <a:ext cx="858539" cy="51427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35" name="Straight Connector 34"/>
                <p:cNvCxnSpPr>
                  <a:stCxn id="37" idx="0"/>
                  <a:endCxn id="37" idx="4"/>
                </p:cNvCxnSpPr>
                <p:nvPr/>
              </p:nvCxnSpPr>
              <p:spPr>
                <a:xfrm>
                  <a:off x="3233763" y="3534032"/>
                  <a:ext cx="0" cy="1005840"/>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36" name="Straight Connector 35"/>
                <p:cNvCxnSpPr/>
                <p:nvPr/>
              </p:nvCxnSpPr>
              <p:spPr>
                <a:xfrm>
                  <a:off x="2804494" y="3779811"/>
                  <a:ext cx="858538" cy="51427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37" name="Oval 36"/>
                <p:cNvSpPr/>
                <p:nvPr/>
              </p:nvSpPr>
              <p:spPr>
                <a:xfrm>
                  <a:off x="2730843" y="3534032"/>
                  <a:ext cx="1005840" cy="1005840"/>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8" name="Oval 37"/>
                <p:cNvSpPr/>
                <p:nvPr/>
              </p:nvSpPr>
              <p:spPr>
                <a:xfrm>
                  <a:off x="3116376" y="3935145"/>
                  <a:ext cx="228600" cy="228600"/>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cxnSp>
          <p:nvCxnSpPr>
            <p:cNvPr id="100" name="Straight Connector 99"/>
            <p:cNvCxnSpPr/>
            <p:nvPr/>
          </p:nvCxnSpPr>
          <p:spPr>
            <a:xfrm rot="21288229" flipH="1">
              <a:off x="2341257" y="4579023"/>
              <a:ext cx="546344" cy="32726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101" name="Straight Connector 100"/>
            <p:cNvCxnSpPr>
              <a:stCxn id="103" idx="0"/>
              <a:endCxn id="103" idx="4"/>
            </p:cNvCxnSpPr>
            <p:nvPr/>
          </p:nvCxnSpPr>
          <p:spPr>
            <a:xfrm rot="21288229">
              <a:off x="2614429" y="4422618"/>
              <a:ext cx="0" cy="640082"/>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102" name="Straight Connector 101"/>
            <p:cNvCxnSpPr/>
            <p:nvPr/>
          </p:nvCxnSpPr>
          <p:spPr>
            <a:xfrm rot="21288229">
              <a:off x="2341257" y="4579023"/>
              <a:ext cx="546343" cy="32726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103" name="Oval 102"/>
            <p:cNvSpPr/>
            <p:nvPr/>
          </p:nvSpPr>
          <p:spPr>
            <a:xfrm rot="21288229">
              <a:off x="2294388" y="4422618"/>
              <a:ext cx="640081" cy="640082"/>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04" name="Oval 103"/>
            <p:cNvSpPr/>
            <p:nvPr/>
          </p:nvSpPr>
          <p:spPr>
            <a:xfrm rot="21288229">
              <a:off x="2540456" y="4678018"/>
              <a:ext cx="145473" cy="145473"/>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sp>
        <p:nvSpPr>
          <p:cNvPr id="88" name="TextBox 87">
            <a:extLst>
              <a:ext uri="{FF2B5EF4-FFF2-40B4-BE49-F238E27FC236}">
                <a16:creationId xmlns:a16="http://schemas.microsoft.com/office/drawing/2014/main" id="{4CE6ECF0-2A0D-4CF7-AEDD-19502B83CD52}"/>
              </a:ext>
            </a:extLst>
          </p:cNvPr>
          <p:cNvSpPr txBox="1"/>
          <p:nvPr/>
        </p:nvSpPr>
        <p:spPr>
          <a:xfrm>
            <a:off x="-199126" y="78242"/>
            <a:ext cx="9035822" cy="837247"/>
          </a:xfrm>
          <a:prstGeom prst="rect">
            <a:avLst/>
          </a:prstGeom>
          <a:noFill/>
        </p:spPr>
        <p:txBody>
          <a:bodyPr wrap="square" lIns="97630" tIns="48815" rIns="97630" bIns="48815" rtlCol="0">
            <a:spAutoFit/>
          </a:bodyPr>
          <a:lstStyle/>
          <a:p>
            <a:pPr marL="0" marR="0" lvl="0" indent="0" algn="r" defTabSz="976305"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Homeostasis</a:t>
            </a:r>
            <a:r>
              <a:rPr kumimoji="0" lang="en-US" sz="24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p>
          <a:p>
            <a:pPr lvl="0" algn="r" defTabSz="976305" eaLnBrk="1" fontAlgn="auto" hangingPunct="1">
              <a:spcBef>
                <a:spcPts val="0"/>
              </a:spcBef>
              <a:spcAft>
                <a:spcPts val="0"/>
              </a:spcAft>
              <a:defRPr/>
            </a:pPr>
            <a:r>
              <a:rPr lang="en-US" sz="2400" dirty="0">
                <a:solidFill>
                  <a:prstClr val="black"/>
                </a:solidFill>
                <a:latin typeface="Verdana" panose="020B0604030504040204" pitchFamily="34" charset="0"/>
                <a:ea typeface="Verdana" panose="020B0604030504040204" pitchFamily="34" charset="0"/>
                <a:cs typeface="Verdana" panose="020B0604030504040204" pitchFamily="34" charset="0"/>
              </a:rPr>
              <a:t>Maintaining balance by regulating </a:t>
            </a:r>
            <a:r>
              <a:rPr kumimoji="0" lang="en-US" sz="24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internal conditions </a:t>
            </a:r>
          </a:p>
        </p:txBody>
      </p:sp>
    </p:spTree>
    <p:extLst>
      <p:ext uri="{BB962C8B-B14F-4D97-AF65-F5344CB8AC3E}">
        <p14:creationId xmlns:p14="http://schemas.microsoft.com/office/powerpoint/2010/main" val="37720369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subTnLst>
                                    <p:set>
                                      <p:cBhvr override="childStyle">
                                        <p:cTn dur="1" fill="hold" display="0" masterRel="nextClick" afterEffect="1"/>
                                        <p:tgtEl>
                                          <p:spTgt spid="4"/>
                                        </p:tgtEl>
                                        <p:attrNameLst>
                                          <p:attrName>style.visibility</p:attrName>
                                        </p:attrNameLst>
                                      </p:cBhvr>
                                      <p:to>
                                        <p:strVal val="hidden"/>
                                      </p:to>
                                    </p:set>
                                  </p:sub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9"/>
                                        </p:tgtEl>
                                        <p:attrNameLst>
                                          <p:attrName>style.visibility</p:attrName>
                                        </p:attrNameLst>
                                      </p:cBhvr>
                                      <p:to>
                                        <p:strVal val="visible"/>
                                      </p:to>
                                    </p:set>
                                    <p:animEffect transition="in" filter="fade">
                                      <p:cBhvr>
                                        <p:cTn id="12" dur="2000"/>
                                        <p:tgtEl>
                                          <p:spTgt spid="39"/>
                                        </p:tgtEl>
                                      </p:cBhvr>
                                    </p:animEffect>
                                  </p:childTnLst>
                                  <p:subTnLst>
                                    <p:set>
                                      <p:cBhvr override="childStyle">
                                        <p:cTn dur="1" fill="hold" display="0" masterRel="nextClick" afterEffect="1"/>
                                        <p:tgtEl>
                                          <p:spTgt spid="39"/>
                                        </p:tgtEl>
                                        <p:attrNameLst>
                                          <p:attrName>style.visibility</p:attrName>
                                        </p:attrNameLst>
                                      </p:cBhvr>
                                      <p:to>
                                        <p:strVal val="hidden"/>
                                      </p:to>
                                    </p:set>
                                  </p:sub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63"/>
                                        </p:tgtEl>
                                        <p:attrNameLst>
                                          <p:attrName>style.visibility</p:attrName>
                                        </p:attrNameLst>
                                      </p:cBhvr>
                                      <p:to>
                                        <p:strVal val="visible"/>
                                      </p:to>
                                    </p:set>
                                    <p:animEffect transition="in" filter="fade">
                                      <p:cBhvr>
                                        <p:cTn id="17"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Oval 58"/>
          <p:cNvSpPr/>
          <p:nvPr/>
        </p:nvSpPr>
        <p:spPr>
          <a:xfrm rot="20598320">
            <a:off x="578658" y="2540680"/>
            <a:ext cx="2694960" cy="2045742"/>
          </a:xfrm>
          <a:prstGeom prst="ellipse">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58" name="Bent Arrow 57"/>
          <p:cNvSpPr/>
          <p:nvPr/>
        </p:nvSpPr>
        <p:spPr>
          <a:xfrm rot="10578775">
            <a:off x="2412747" y="2382297"/>
            <a:ext cx="2647992" cy="1046984"/>
          </a:xfrm>
          <a:prstGeom prst="bentArrow">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54" name="Oval 53"/>
          <p:cNvSpPr/>
          <p:nvPr/>
        </p:nvSpPr>
        <p:spPr>
          <a:xfrm>
            <a:off x="6971057" y="3696583"/>
            <a:ext cx="1959021" cy="1485713"/>
          </a:xfrm>
          <a:prstGeom prst="ellipse">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pic>
        <p:nvPicPr>
          <p:cNvPr id="11" name="Picture 1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853509" y="994043"/>
            <a:ext cx="736092" cy="1822399"/>
          </a:xfrm>
          <a:prstGeom prst="rect">
            <a:avLst/>
          </a:prstGeom>
        </p:spPr>
      </p:pic>
      <p:sp>
        <p:nvSpPr>
          <p:cNvPr id="21" name="TextBox 20"/>
          <p:cNvSpPr txBox="1"/>
          <p:nvPr/>
        </p:nvSpPr>
        <p:spPr>
          <a:xfrm>
            <a:off x="959534" y="5764850"/>
            <a:ext cx="7699305" cy="384721"/>
          </a:xfrm>
          <a:prstGeom prst="rect">
            <a:avLst/>
          </a:prstGeom>
          <a:noFill/>
        </p:spPr>
        <p:txBody>
          <a:bodyPr wrap="square"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High blood glucose triggers the pancreas to release </a:t>
            </a:r>
            <a:r>
              <a:rPr kumimoji="0" lang="en-US" sz="19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insulin.</a:t>
            </a:r>
          </a:p>
        </p:txBody>
      </p:sp>
      <p:sp>
        <p:nvSpPr>
          <p:cNvPr id="5" name="Pentagon 4"/>
          <p:cNvSpPr/>
          <p:nvPr/>
        </p:nvSpPr>
        <p:spPr>
          <a:xfrm rot="20602973">
            <a:off x="6106383" y="1541397"/>
            <a:ext cx="2003595" cy="1186824"/>
          </a:xfrm>
          <a:prstGeom prst="homePlate">
            <a:avLst>
              <a:gd name="adj" fmla="val 65879"/>
            </a:avLst>
          </a:prstGeom>
          <a:solidFill>
            <a:schemeClr val="bg2">
              <a:lumMod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High Blood Glucose</a:t>
            </a:r>
          </a:p>
        </p:txBody>
      </p:sp>
      <p:sp>
        <p:nvSpPr>
          <p:cNvPr id="13" name="Rectangle 12"/>
          <p:cNvSpPr/>
          <p:nvPr/>
        </p:nvSpPr>
        <p:spPr>
          <a:xfrm rot="20589987">
            <a:off x="1251284" y="3561347"/>
            <a:ext cx="6472989" cy="397042"/>
          </a:xfrm>
          <a:prstGeom prst="rect">
            <a:avLst/>
          </a:prstGeom>
          <a:solidFill>
            <a:srgbClr val="2B656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4" name="Isosceles Triangle 13"/>
          <p:cNvSpPr/>
          <p:nvPr/>
        </p:nvSpPr>
        <p:spPr>
          <a:xfrm>
            <a:off x="3934325" y="3958389"/>
            <a:ext cx="1106906" cy="866274"/>
          </a:xfrm>
          <a:prstGeom prst="triangle">
            <a:avLst/>
          </a:prstGeom>
          <a:solidFill>
            <a:srgbClr val="2B656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5" name="Flowchart: Data 34"/>
          <p:cNvSpPr/>
          <p:nvPr/>
        </p:nvSpPr>
        <p:spPr>
          <a:xfrm rot="15575700">
            <a:off x="7251758" y="4233452"/>
            <a:ext cx="477989" cy="69630"/>
          </a:xfrm>
          <a:prstGeom prst="flowChartInputOutput">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7" name="Flowchart: Data 36"/>
          <p:cNvSpPr/>
          <p:nvPr/>
        </p:nvSpPr>
        <p:spPr>
          <a:xfrm rot="16200000">
            <a:off x="7531625" y="3964048"/>
            <a:ext cx="477989" cy="69630"/>
          </a:xfrm>
          <a:prstGeom prst="flowChartInputOutput">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8" name="Flowchart: Data 37"/>
          <p:cNvSpPr/>
          <p:nvPr/>
        </p:nvSpPr>
        <p:spPr>
          <a:xfrm rot="17582853">
            <a:off x="7772366" y="4310233"/>
            <a:ext cx="477989" cy="69630"/>
          </a:xfrm>
          <a:prstGeom prst="flowChartInputOutput">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9" name="Flowchart: Data 38"/>
          <p:cNvSpPr/>
          <p:nvPr/>
        </p:nvSpPr>
        <p:spPr>
          <a:xfrm rot="15350743">
            <a:off x="8018970" y="4007240"/>
            <a:ext cx="477989" cy="69630"/>
          </a:xfrm>
          <a:prstGeom prst="flowChartInputOutput">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0" name="Flowchart: Data 39"/>
          <p:cNvSpPr/>
          <p:nvPr/>
        </p:nvSpPr>
        <p:spPr>
          <a:xfrm rot="15117883">
            <a:off x="8297268" y="4006024"/>
            <a:ext cx="477989" cy="69630"/>
          </a:xfrm>
          <a:prstGeom prst="flowChartInputOutput">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1" name="Flowchart: Data 40"/>
          <p:cNvSpPr/>
          <p:nvPr/>
        </p:nvSpPr>
        <p:spPr>
          <a:xfrm rot="17707784">
            <a:off x="8138865" y="4651696"/>
            <a:ext cx="477989" cy="69630"/>
          </a:xfrm>
          <a:prstGeom prst="flowChartInputOutput">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2" name="Flowchart: Data 41"/>
          <p:cNvSpPr/>
          <p:nvPr/>
        </p:nvSpPr>
        <p:spPr>
          <a:xfrm rot="15230399">
            <a:off x="7575196" y="4753143"/>
            <a:ext cx="477989" cy="69630"/>
          </a:xfrm>
          <a:prstGeom prst="flowChartInputOutput">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6" name="TextBox 35"/>
          <p:cNvSpPr txBox="1"/>
          <p:nvPr/>
        </p:nvSpPr>
        <p:spPr>
          <a:xfrm>
            <a:off x="6293869" y="3377889"/>
            <a:ext cx="1390317" cy="461665"/>
          </a:xfrm>
          <a:prstGeom prst="rect">
            <a:avLst/>
          </a:prstGeom>
          <a:noFill/>
        </p:spPr>
        <p:txBody>
          <a:bodyPr wrap="square"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5B9BD5">
                    <a:lumMod val="75000"/>
                  </a:srgbClr>
                </a:solidFill>
                <a:effectLst/>
                <a:uLnTx/>
                <a:uFillTx/>
                <a:latin typeface="Verdana" panose="020B0604030504040204" pitchFamily="34" charset="0"/>
                <a:ea typeface="Verdana" panose="020B0604030504040204" pitchFamily="34" charset="0"/>
                <a:cs typeface="Verdana" panose="020B0604030504040204" pitchFamily="34" charset="0"/>
              </a:rPr>
              <a:t>Pancreas</a:t>
            </a:r>
            <a:r>
              <a:rPr kumimoji="0" lang="en-US" sz="12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releases insulin</a:t>
            </a:r>
            <a:endPar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3" name="Bent Arrow 42"/>
          <p:cNvSpPr/>
          <p:nvPr/>
        </p:nvSpPr>
        <p:spPr>
          <a:xfrm rot="10800000" flipH="1">
            <a:off x="4715776" y="11425"/>
            <a:ext cx="2336785" cy="4689483"/>
          </a:xfrm>
          <a:prstGeom prst="bentArrow">
            <a:avLst>
              <a:gd name="adj1" fmla="val 25000"/>
              <a:gd name="adj2" fmla="val 10667"/>
              <a:gd name="adj3" fmla="val 0"/>
              <a:gd name="adj4" fmla="val 43362"/>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5" name="Flowchart: Data 44"/>
          <p:cNvSpPr/>
          <p:nvPr/>
        </p:nvSpPr>
        <p:spPr>
          <a:xfrm rot="15882991">
            <a:off x="4618201" y="1581357"/>
            <a:ext cx="580072" cy="94650"/>
          </a:xfrm>
          <a:prstGeom prst="flowChartInputOutput">
            <a:avLst/>
          </a:prstGeom>
          <a:solidFill>
            <a:srgbClr val="FBBF29"/>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1" i="0" u="none" strike="noStrike" kern="1200" cap="none" spc="0" normalizeH="0" baseline="0" noProof="0">
              <a:ln w="22225">
                <a:solidFill>
                  <a:srgbClr val="ED7D31"/>
                </a:solidFill>
                <a:prstDash val="solid"/>
              </a:ln>
              <a:solidFill>
                <a:srgbClr val="ED7D31">
                  <a:lumMod val="40000"/>
                  <a:lumOff val="60000"/>
                </a:srgbClr>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7" name="Flowchart: Data 46"/>
          <p:cNvSpPr/>
          <p:nvPr/>
        </p:nvSpPr>
        <p:spPr>
          <a:xfrm rot="16725090">
            <a:off x="4838928" y="3023523"/>
            <a:ext cx="580072" cy="94650"/>
          </a:xfrm>
          <a:prstGeom prst="flowChartInputOutput">
            <a:avLst/>
          </a:prstGeom>
          <a:solidFill>
            <a:srgbClr val="FBBF29"/>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1" i="0" u="none" strike="noStrike" kern="1200" cap="none" spc="0" normalizeH="0" baseline="0" noProof="0">
              <a:ln w="22225">
                <a:solidFill>
                  <a:srgbClr val="ED7D31"/>
                </a:solidFill>
                <a:prstDash val="solid"/>
              </a:ln>
              <a:solidFill>
                <a:srgbClr val="ED7D31">
                  <a:lumMod val="40000"/>
                  <a:lumOff val="60000"/>
                </a:srgbClr>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8" name="Flowchart: Data 47"/>
          <p:cNvSpPr/>
          <p:nvPr/>
        </p:nvSpPr>
        <p:spPr>
          <a:xfrm rot="16545412">
            <a:off x="4811531" y="1240881"/>
            <a:ext cx="580072" cy="94650"/>
          </a:xfrm>
          <a:prstGeom prst="flowChartInputOutput">
            <a:avLst/>
          </a:prstGeom>
          <a:solidFill>
            <a:srgbClr val="FBBF29"/>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1" i="0" u="none" strike="noStrike" kern="1200" cap="none" spc="0" normalizeH="0" baseline="0" noProof="0">
              <a:ln w="22225">
                <a:solidFill>
                  <a:srgbClr val="ED7D31"/>
                </a:solidFill>
                <a:prstDash val="solid"/>
              </a:ln>
              <a:solidFill>
                <a:srgbClr val="ED7D31">
                  <a:lumMod val="40000"/>
                  <a:lumOff val="60000"/>
                </a:srgbClr>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9" name="Flowchart: Data 48"/>
          <p:cNvSpPr/>
          <p:nvPr/>
        </p:nvSpPr>
        <p:spPr>
          <a:xfrm rot="16200000">
            <a:off x="4501153" y="824513"/>
            <a:ext cx="580072" cy="94650"/>
          </a:xfrm>
          <a:prstGeom prst="flowChartInputOutput">
            <a:avLst/>
          </a:prstGeom>
          <a:solidFill>
            <a:srgbClr val="FBBF29"/>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1" i="0" u="none" strike="noStrike" kern="1200" cap="none" spc="0" normalizeH="0" baseline="0" noProof="0">
              <a:ln w="22225">
                <a:solidFill>
                  <a:srgbClr val="ED7D31"/>
                </a:solidFill>
                <a:prstDash val="solid"/>
              </a:ln>
              <a:solidFill>
                <a:srgbClr val="ED7D31">
                  <a:lumMod val="40000"/>
                  <a:lumOff val="60000"/>
                </a:srgbClr>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50" name="Flowchart: Data 49"/>
          <p:cNvSpPr/>
          <p:nvPr/>
        </p:nvSpPr>
        <p:spPr>
          <a:xfrm rot="15815538">
            <a:off x="4580552" y="2308842"/>
            <a:ext cx="580072" cy="94650"/>
          </a:xfrm>
          <a:prstGeom prst="flowChartInputOutput">
            <a:avLst/>
          </a:prstGeom>
          <a:solidFill>
            <a:srgbClr val="FBBF29"/>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1" i="0" u="none" strike="noStrike" kern="1200" cap="none" spc="0" normalizeH="0" baseline="0" noProof="0">
              <a:ln w="22225">
                <a:solidFill>
                  <a:srgbClr val="ED7D31"/>
                </a:solidFill>
                <a:prstDash val="solid"/>
              </a:ln>
              <a:solidFill>
                <a:srgbClr val="ED7D31">
                  <a:lumMod val="40000"/>
                  <a:lumOff val="60000"/>
                </a:srgbClr>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51" name="Flowchart: Data 50"/>
          <p:cNvSpPr/>
          <p:nvPr/>
        </p:nvSpPr>
        <p:spPr>
          <a:xfrm rot="14982069">
            <a:off x="4757899" y="3689704"/>
            <a:ext cx="580072" cy="94650"/>
          </a:xfrm>
          <a:prstGeom prst="flowChartInputOutput">
            <a:avLst/>
          </a:prstGeom>
          <a:solidFill>
            <a:srgbClr val="FBBF29"/>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1" i="0" u="none" strike="noStrike" kern="1200" cap="none" spc="0" normalizeH="0" baseline="0" noProof="0">
              <a:ln w="22225">
                <a:solidFill>
                  <a:srgbClr val="ED7D31"/>
                </a:solidFill>
                <a:prstDash val="solid"/>
              </a:ln>
              <a:solidFill>
                <a:srgbClr val="ED7D31">
                  <a:lumMod val="40000"/>
                  <a:lumOff val="60000"/>
                </a:srgbClr>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52" name="Flowchart: Data 51"/>
          <p:cNvSpPr/>
          <p:nvPr/>
        </p:nvSpPr>
        <p:spPr>
          <a:xfrm rot="14337196">
            <a:off x="5041768" y="4294843"/>
            <a:ext cx="580072" cy="103968"/>
          </a:xfrm>
          <a:prstGeom prst="flowChartInputOutput">
            <a:avLst/>
          </a:prstGeom>
          <a:solidFill>
            <a:srgbClr val="FBBF29"/>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1" i="0" u="none" strike="noStrike" kern="1200" cap="none" spc="0" normalizeH="0" baseline="0" noProof="0">
              <a:ln w="22225">
                <a:solidFill>
                  <a:srgbClr val="ED7D31"/>
                </a:solidFill>
                <a:prstDash val="solid"/>
              </a:ln>
              <a:solidFill>
                <a:srgbClr val="ED7D31">
                  <a:lumMod val="40000"/>
                  <a:lumOff val="60000"/>
                </a:srgbClr>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53" name="Flowchart: Data 52"/>
          <p:cNvSpPr/>
          <p:nvPr/>
        </p:nvSpPr>
        <p:spPr>
          <a:xfrm rot="10641173">
            <a:off x="5921378" y="4493038"/>
            <a:ext cx="580072" cy="94650"/>
          </a:xfrm>
          <a:prstGeom prst="flowChartInputOutput">
            <a:avLst/>
          </a:prstGeom>
          <a:solidFill>
            <a:srgbClr val="FBBF29"/>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1" i="0" u="none" strike="noStrike" kern="1200" cap="none" spc="0" normalizeH="0" baseline="0" noProof="0">
              <a:ln w="22225">
                <a:solidFill>
                  <a:srgbClr val="ED7D31"/>
                </a:solidFill>
                <a:prstDash val="solid"/>
              </a:ln>
              <a:solidFill>
                <a:srgbClr val="ED7D31">
                  <a:lumMod val="40000"/>
                  <a:lumOff val="60000"/>
                </a:srgbClr>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4" name="TextBox 43"/>
          <p:cNvSpPr txBox="1"/>
          <p:nvPr/>
        </p:nvSpPr>
        <p:spPr>
          <a:xfrm>
            <a:off x="2230215" y="1388559"/>
            <a:ext cx="2252129" cy="461665"/>
          </a:xfrm>
          <a:prstGeom prst="rect">
            <a:avLst/>
          </a:prstGeom>
          <a:noFill/>
        </p:spPr>
        <p:txBody>
          <a:bodyPr wrap="square"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Blood vessels carry insulin and glucose to cells</a:t>
            </a:r>
          </a:p>
        </p:txBody>
      </p:sp>
      <p:pic>
        <p:nvPicPr>
          <p:cNvPr id="72" name="Picture 7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7835" y="6629400"/>
            <a:ext cx="10082172" cy="159336"/>
          </a:xfrm>
          <a:prstGeom prst="rect">
            <a:avLst/>
          </a:prstGeom>
        </p:spPr>
      </p:pic>
      <p:grpSp>
        <p:nvGrpSpPr>
          <p:cNvPr id="55" name="Group 54"/>
          <p:cNvGrpSpPr/>
          <p:nvPr/>
        </p:nvGrpSpPr>
        <p:grpSpPr>
          <a:xfrm rot="20554362">
            <a:off x="1223313" y="3863955"/>
            <a:ext cx="548640" cy="548799"/>
            <a:chOff x="2730843" y="3534032"/>
            <a:chExt cx="1005840" cy="1005840"/>
          </a:xfrm>
        </p:grpSpPr>
        <p:cxnSp>
          <p:nvCxnSpPr>
            <p:cNvPr id="56" name="Straight Connector 55"/>
            <p:cNvCxnSpPr/>
            <p:nvPr/>
          </p:nvCxnSpPr>
          <p:spPr>
            <a:xfrm flipH="1">
              <a:off x="2804494" y="3779811"/>
              <a:ext cx="858539" cy="51427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57" name="Straight Connector 56"/>
            <p:cNvCxnSpPr>
              <a:stCxn id="62" idx="0"/>
              <a:endCxn id="62" idx="4"/>
            </p:cNvCxnSpPr>
            <p:nvPr/>
          </p:nvCxnSpPr>
          <p:spPr>
            <a:xfrm>
              <a:off x="3233763" y="3534032"/>
              <a:ext cx="0" cy="1005840"/>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61" name="Straight Connector 60"/>
            <p:cNvCxnSpPr/>
            <p:nvPr/>
          </p:nvCxnSpPr>
          <p:spPr>
            <a:xfrm>
              <a:off x="2804494" y="3779811"/>
              <a:ext cx="858538" cy="51427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62" name="Oval 61"/>
            <p:cNvSpPr/>
            <p:nvPr/>
          </p:nvSpPr>
          <p:spPr>
            <a:xfrm>
              <a:off x="2730843" y="3534032"/>
              <a:ext cx="1005840" cy="1005840"/>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63" name="Oval 62"/>
            <p:cNvSpPr/>
            <p:nvPr/>
          </p:nvSpPr>
          <p:spPr>
            <a:xfrm>
              <a:off x="3116376" y="3922651"/>
              <a:ext cx="228600" cy="228600"/>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64" name="Group 63"/>
          <p:cNvGrpSpPr/>
          <p:nvPr/>
        </p:nvGrpSpPr>
        <p:grpSpPr>
          <a:xfrm rot="20554362">
            <a:off x="1000452" y="3388430"/>
            <a:ext cx="548640" cy="548799"/>
            <a:chOff x="2730843" y="3534032"/>
            <a:chExt cx="1005840" cy="1005840"/>
          </a:xfrm>
        </p:grpSpPr>
        <p:cxnSp>
          <p:nvCxnSpPr>
            <p:cNvPr id="65" name="Straight Connector 64"/>
            <p:cNvCxnSpPr/>
            <p:nvPr/>
          </p:nvCxnSpPr>
          <p:spPr>
            <a:xfrm flipH="1">
              <a:off x="2804494" y="3779811"/>
              <a:ext cx="858539" cy="51427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66" name="Straight Connector 65"/>
            <p:cNvCxnSpPr>
              <a:stCxn id="68" idx="0"/>
              <a:endCxn id="68" idx="4"/>
            </p:cNvCxnSpPr>
            <p:nvPr/>
          </p:nvCxnSpPr>
          <p:spPr>
            <a:xfrm>
              <a:off x="3233763" y="3534032"/>
              <a:ext cx="0" cy="1005840"/>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67" name="Straight Connector 66"/>
            <p:cNvCxnSpPr/>
            <p:nvPr/>
          </p:nvCxnSpPr>
          <p:spPr>
            <a:xfrm>
              <a:off x="2804494" y="3779811"/>
              <a:ext cx="858538" cy="51427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68" name="Oval 67"/>
            <p:cNvSpPr/>
            <p:nvPr/>
          </p:nvSpPr>
          <p:spPr>
            <a:xfrm>
              <a:off x="2730843" y="3534032"/>
              <a:ext cx="1005840" cy="1005840"/>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69" name="Oval 68"/>
            <p:cNvSpPr/>
            <p:nvPr/>
          </p:nvSpPr>
          <p:spPr>
            <a:xfrm>
              <a:off x="3116376" y="3922651"/>
              <a:ext cx="228600" cy="228600"/>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70" name="Group 69"/>
          <p:cNvGrpSpPr/>
          <p:nvPr/>
        </p:nvGrpSpPr>
        <p:grpSpPr>
          <a:xfrm rot="20554362">
            <a:off x="2221313" y="3528409"/>
            <a:ext cx="548640" cy="548799"/>
            <a:chOff x="2730843" y="3534032"/>
            <a:chExt cx="1005840" cy="1005840"/>
          </a:xfrm>
        </p:grpSpPr>
        <p:cxnSp>
          <p:nvCxnSpPr>
            <p:cNvPr id="71" name="Straight Connector 70"/>
            <p:cNvCxnSpPr/>
            <p:nvPr/>
          </p:nvCxnSpPr>
          <p:spPr>
            <a:xfrm flipH="1">
              <a:off x="2804494" y="3779811"/>
              <a:ext cx="858539" cy="51427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73" name="Straight Connector 72"/>
            <p:cNvCxnSpPr>
              <a:stCxn id="75" idx="0"/>
              <a:endCxn id="75" idx="4"/>
            </p:cNvCxnSpPr>
            <p:nvPr/>
          </p:nvCxnSpPr>
          <p:spPr>
            <a:xfrm>
              <a:off x="3233763" y="3534032"/>
              <a:ext cx="0" cy="1005840"/>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74" name="Straight Connector 73"/>
            <p:cNvCxnSpPr/>
            <p:nvPr/>
          </p:nvCxnSpPr>
          <p:spPr>
            <a:xfrm>
              <a:off x="2804494" y="3779811"/>
              <a:ext cx="858538" cy="51427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75" name="Oval 74"/>
            <p:cNvSpPr/>
            <p:nvPr/>
          </p:nvSpPr>
          <p:spPr>
            <a:xfrm>
              <a:off x="2730843" y="3534032"/>
              <a:ext cx="1005840" cy="1005840"/>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92" name="Oval 91"/>
            <p:cNvSpPr/>
            <p:nvPr/>
          </p:nvSpPr>
          <p:spPr>
            <a:xfrm>
              <a:off x="3116376" y="3922651"/>
              <a:ext cx="228600" cy="228600"/>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93" name="Group 92"/>
          <p:cNvGrpSpPr/>
          <p:nvPr/>
        </p:nvGrpSpPr>
        <p:grpSpPr>
          <a:xfrm rot="20554362">
            <a:off x="1858693" y="3090308"/>
            <a:ext cx="548640" cy="548799"/>
            <a:chOff x="2730843" y="3534032"/>
            <a:chExt cx="1005840" cy="1005840"/>
          </a:xfrm>
        </p:grpSpPr>
        <p:cxnSp>
          <p:nvCxnSpPr>
            <p:cNvPr id="94" name="Straight Connector 93"/>
            <p:cNvCxnSpPr/>
            <p:nvPr/>
          </p:nvCxnSpPr>
          <p:spPr>
            <a:xfrm flipH="1">
              <a:off x="2804494" y="3779811"/>
              <a:ext cx="858539" cy="51427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95" name="Straight Connector 94"/>
            <p:cNvCxnSpPr>
              <a:stCxn id="97" idx="0"/>
              <a:endCxn id="97" idx="4"/>
            </p:cNvCxnSpPr>
            <p:nvPr/>
          </p:nvCxnSpPr>
          <p:spPr>
            <a:xfrm>
              <a:off x="3233763" y="3534032"/>
              <a:ext cx="0" cy="1005840"/>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96" name="Straight Connector 95"/>
            <p:cNvCxnSpPr/>
            <p:nvPr/>
          </p:nvCxnSpPr>
          <p:spPr>
            <a:xfrm>
              <a:off x="2804494" y="3779811"/>
              <a:ext cx="858538" cy="51427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97" name="Oval 96"/>
            <p:cNvSpPr/>
            <p:nvPr/>
          </p:nvSpPr>
          <p:spPr>
            <a:xfrm>
              <a:off x="2730843" y="3534032"/>
              <a:ext cx="1005840" cy="1005840"/>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98" name="Oval 97"/>
            <p:cNvSpPr/>
            <p:nvPr/>
          </p:nvSpPr>
          <p:spPr>
            <a:xfrm>
              <a:off x="3116376" y="3922651"/>
              <a:ext cx="228600" cy="228600"/>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99" name="Group 98"/>
          <p:cNvGrpSpPr/>
          <p:nvPr/>
        </p:nvGrpSpPr>
        <p:grpSpPr>
          <a:xfrm rot="20554362">
            <a:off x="1297461" y="3266605"/>
            <a:ext cx="548640" cy="548799"/>
            <a:chOff x="2730843" y="3534032"/>
            <a:chExt cx="1005840" cy="1005840"/>
          </a:xfrm>
        </p:grpSpPr>
        <p:cxnSp>
          <p:nvCxnSpPr>
            <p:cNvPr id="100" name="Straight Connector 99"/>
            <p:cNvCxnSpPr/>
            <p:nvPr/>
          </p:nvCxnSpPr>
          <p:spPr>
            <a:xfrm flipH="1">
              <a:off x="2804494" y="3779811"/>
              <a:ext cx="858539" cy="51427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101" name="Straight Connector 100"/>
            <p:cNvCxnSpPr>
              <a:stCxn id="103" idx="0"/>
              <a:endCxn id="103" idx="4"/>
            </p:cNvCxnSpPr>
            <p:nvPr/>
          </p:nvCxnSpPr>
          <p:spPr>
            <a:xfrm>
              <a:off x="3233763" y="3534032"/>
              <a:ext cx="0" cy="1005840"/>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102" name="Straight Connector 101"/>
            <p:cNvCxnSpPr/>
            <p:nvPr/>
          </p:nvCxnSpPr>
          <p:spPr>
            <a:xfrm>
              <a:off x="2804494" y="3779811"/>
              <a:ext cx="858538" cy="51427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103" name="Oval 102"/>
            <p:cNvSpPr/>
            <p:nvPr/>
          </p:nvSpPr>
          <p:spPr>
            <a:xfrm>
              <a:off x="2730843" y="3534032"/>
              <a:ext cx="1005840" cy="1005840"/>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04" name="Oval 103"/>
            <p:cNvSpPr/>
            <p:nvPr/>
          </p:nvSpPr>
          <p:spPr>
            <a:xfrm>
              <a:off x="3116376" y="3922651"/>
              <a:ext cx="228600" cy="228600"/>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105" name="Group 104"/>
          <p:cNvGrpSpPr/>
          <p:nvPr/>
        </p:nvGrpSpPr>
        <p:grpSpPr>
          <a:xfrm rot="20554362">
            <a:off x="1731584" y="3683988"/>
            <a:ext cx="548640" cy="548799"/>
            <a:chOff x="2730843" y="3534032"/>
            <a:chExt cx="1005840" cy="1005840"/>
          </a:xfrm>
        </p:grpSpPr>
        <p:cxnSp>
          <p:nvCxnSpPr>
            <p:cNvPr id="106" name="Straight Connector 105"/>
            <p:cNvCxnSpPr/>
            <p:nvPr/>
          </p:nvCxnSpPr>
          <p:spPr>
            <a:xfrm flipH="1">
              <a:off x="2804494" y="3779811"/>
              <a:ext cx="858539" cy="51427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107" name="Straight Connector 106"/>
            <p:cNvCxnSpPr>
              <a:stCxn id="109" idx="0"/>
              <a:endCxn id="109" idx="4"/>
            </p:cNvCxnSpPr>
            <p:nvPr/>
          </p:nvCxnSpPr>
          <p:spPr>
            <a:xfrm>
              <a:off x="3233763" y="3534032"/>
              <a:ext cx="0" cy="1005840"/>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108" name="Straight Connector 107"/>
            <p:cNvCxnSpPr/>
            <p:nvPr/>
          </p:nvCxnSpPr>
          <p:spPr>
            <a:xfrm>
              <a:off x="2804494" y="3779811"/>
              <a:ext cx="858538" cy="51427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109" name="Oval 108"/>
            <p:cNvSpPr/>
            <p:nvPr/>
          </p:nvSpPr>
          <p:spPr>
            <a:xfrm>
              <a:off x="2730843" y="3534032"/>
              <a:ext cx="1005840" cy="1005840"/>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10" name="Oval 109"/>
            <p:cNvSpPr/>
            <p:nvPr/>
          </p:nvSpPr>
          <p:spPr>
            <a:xfrm>
              <a:off x="3116376" y="3922651"/>
              <a:ext cx="228600" cy="228600"/>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111" name="Group 110"/>
          <p:cNvGrpSpPr/>
          <p:nvPr/>
        </p:nvGrpSpPr>
        <p:grpSpPr>
          <a:xfrm rot="20554362">
            <a:off x="1971634" y="3633115"/>
            <a:ext cx="548640" cy="548799"/>
            <a:chOff x="2730843" y="3534032"/>
            <a:chExt cx="1005840" cy="1005840"/>
          </a:xfrm>
        </p:grpSpPr>
        <p:cxnSp>
          <p:nvCxnSpPr>
            <p:cNvPr id="112" name="Straight Connector 111"/>
            <p:cNvCxnSpPr/>
            <p:nvPr/>
          </p:nvCxnSpPr>
          <p:spPr>
            <a:xfrm flipH="1">
              <a:off x="2804494" y="3779811"/>
              <a:ext cx="858539" cy="51427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113" name="Straight Connector 112"/>
            <p:cNvCxnSpPr>
              <a:stCxn id="115" idx="0"/>
              <a:endCxn id="115" idx="4"/>
            </p:cNvCxnSpPr>
            <p:nvPr/>
          </p:nvCxnSpPr>
          <p:spPr>
            <a:xfrm>
              <a:off x="3233763" y="3534032"/>
              <a:ext cx="0" cy="1005840"/>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114" name="Straight Connector 113"/>
            <p:cNvCxnSpPr/>
            <p:nvPr/>
          </p:nvCxnSpPr>
          <p:spPr>
            <a:xfrm>
              <a:off x="2804494" y="3779811"/>
              <a:ext cx="858538" cy="51427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115" name="Oval 114"/>
            <p:cNvSpPr/>
            <p:nvPr/>
          </p:nvSpPr>
          <p:spPr>
            <a:xfrm>
              <a:off x="2730843" y="3534032"/>
              <a:ext cx="1005840" cy="1005840"/>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16" name="Oval 115"/>
            <p:cNvSpPr/>
            <p:nvPr/>
          </p:nvSpPr>
          <p:spPr>
            <a:xfrm>
              <a:off x="3116376" y="3922651"/>
              <a:ext cx="228600" cy="228600"/>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117" name="Group 116"/>
          <p:cNvGrpSpPr/>
          <p:nvPr/>
        </p:nvGrpSpPr>
        <p:grpSpPr>
          <a:xfrm rot="20554362">
            <a:off x="1344361" y="2776477"/>
            <a:ext cx="548640" cy="548799"/>
            <a:chOff x="2730843" y="3534032"/>
            <a:chExt cx="1005840" cy="1005840"/>
          </a:xfrm>
        </p:grpSpPr>
        <p:cxnSp>
          <p:nvCxnSpPr>
            <p:cNvPr id="118" name="Straight Connector 117"/>
            <p:cNvCxnSpPr/>
            <p:nvPr/>
          </p:nvCxnSpPr>
          <p:spPr>
            <a:xfrm flipH="1">
              <a:off x="2804494" y="3779811"/>
              <a:ext cx="858539" cy="51427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119" name="Straight Connector 118"/>
            <p:cNvCxnSpPr>
              <a:stCxn id="121" idx="0"/>
              <a:endCxn id="121" idx="4"/>
            </p:cNvCxnSpPr>
            <p:nvPr/>
          </p:nvCxnSpPr>
          <p:spPr>
            <a:xfrm>
              <a:off x="3233763" y="3534032"/>
              <a:ext cx="0" cy="1005840"/>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120" name="Straight Connector 119"/>
            <p:cNvCxnSpPr/>
            <p:nvPr/>
          </p:nvCxnSpPr>
          <p:spPr>
            <a:xfrm>
              <a:off x="2804494" y="3779811"/>
              <a:ext cx="858538" cy="51427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121" name="Oval 120"/>
            <p:cNvSpPr/>
            <p:nvPr/>
          </p:nvSpPr>
          <p:spPr>
            <a:xfrm>
              <a:off x="2730843" y="3534032"/>
              <a:ext cx="1005840" cy="1005840"/>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22" name="Oval 121"/>
            <p:cNvSpPr/>
            <p:nvPr/>
          </p:nvSpPr>
          <p:spPr>
            <a:xfrm>
              <a:off x="3116376" y="3922651"/>
              <a:ext cx="228600" cy="228600"/>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123" name="Group 122"/>
          <p:cNvGrpSpPr/>
          <p:nvPr/>
        </p:nvGrpSpPr>
        <p:grpSpPr>
          <a:xfrm rot="20554362">
            <a:off x="1944954" y="2598727"/>
            <a:ext cx="548640" cy="548799"/>
            <a:chOff x="2730843" y="3534032"/>
            <a:chExt cx="1005840" cy="1005840"/>
          </a:xfrm>
        </p:grpSpPr>
        <p:cxnSp>
          <p:nvCxnSpPr>
            <p:cNvPr id="124" name="Straight Connector 123"/>
            <p:cNvCxnSpPr/>
            <p:nvPr/>
          </p:nvCxnSpPr>
          <p:spPr>
            <a:xfrm flipH="1">
              <a:off x="2804494" y="3779811"/>
              <a:ext cx="858539" cy="51427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125" name="Straight Connector 124"/>
            <p:cNvCxnSpPr>
              <a:stCxn id="127" idx="0"/>
              <a:endCxn id="127" idx="4"/>
            </p:cNvCxnSpPr>
            <p:nvPr/>
          </p:nvCxnSpPr>
          <p:spPr>
            <a:xfrm>
              <a:off x="3233763" y="3534032"/>
              <a:ext cx="0" cy="1005840"/>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126" name="Straight Connector 125"/>
            <p:cNvCxnSpPr/>
            <p:nvPr/>
          </p:nvCxnSpPr>
          <p:spPr>
            <a:xfrm>
              <a:off x="2804494" y="3779811"/>
              <a:ext cx="858538" cy="51427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127" name="Oval 126"/>
            <p:cNvSpPr/>
            <p:nvPr/>
          </p:nvSpPr>
          <p:spPr>
            <a:xfrm>
              <a:off x="2730843" y="3534032"/>
              <a:ext cx="1005840" cy="1005840"/>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28" name="Oval 127"/>
            <p:cNvSpPr/>
            <p:nvPr/>
          </p:nvSpPr>
          <p:spPr>
            <a:xfrm>
              <a:off x="3116376" y="3922651"/>
              <a:ext cx="228600" cy="228600"/>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129" name="Group 128"/>
          <p:cNvGrpSpPr/>
          <p:nvPr/>
        </p:nvGrpSpPr>
        <p:grpSpPr>
          <a:xfrm rot="20554362">
            <a:off x="2340911" y="2980462"/>
            <a:ext cx="548640" cy="548799"/>
            <a:chOff x="2730843" y="3534032"/>
            <a:chExt cx="1005840" cy="1005840"/>
          </a:xfrm>
        </p:grpSpPr>
        <p:cxnSp>
          <p:nvCxnSpPr>
            <p:cNvPr id="130" name="Straight Connector 129"/>
            <p:cNvCxnSpPr/>
            <p:nvPr/>
          </p:nvCxnSpPr>
          <p:spPr>
            <a:xfrm flipH="1">
              <a:off x="2804494" y="3779811"/>
              <a:ext cx="858539" cy="51427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131" name="Straight Connector 130"/>
            <p:cNvCxnSpPr>
              <a:stCxn id="133" idx="0"/>
              <a:endCxn id="133" idx="4"/>
            </p:cNvCxnSpPr>
            <p:nvPr/>
          </p:nvCxnSpPr>
          <p:spPr>
            <a:xfrm>
              <a:off x="3233763" y="3534032"/>
              <a:ext cx="0" cy="1005840"/>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132" name="Straight Connector 131"/>
            <p:cNvCxnSpPr/>
            <p:nvPr/>
          </p:nvCxnSpPr>
          <p:spPr>
            <a:xfrm>
              <a:off x="2804494" y="3779811"/>
              <a:ext cx="858538" cy="51427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133" name="Oval 132"/>
            <p:cNvSpPr/>
            <p:nvPr/>
          </p:nvSpPr>
          <p:spPr>
            <a:xfrm>
              <a:off x="2730843" y="3534032"/>
              <a:ext cx="1005840" cy="1005840"/>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34" name="Oval 133"/>
            <p:cNvSpPr/>
            <p:nvPr/>
          </p:nvSpPr>
          <p:spPr>
            <a:xfrm>
              <a:off x="3116376" y="3922651"/>
              <a:ext cx="228600" cy="228600"/>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135" name="Group 134"/>
          <p:cNvGrpSpPr/>
          <p:nvPr/>
        </p:nvGrpSpPr>
        <p:grpSpPr>
          <a:xfrm rot="20554362">
            <a:off x="1011606" y="3909117"/>
            <a:ext cx="548640" cy="548799"/>
            <a:chOff x="2730843" y="3534032"/>
            <a:chExt cx="1005840" cy="1005840"/>
          </a:xfrm>
        </p:grpSpPr>
        <p:cxnSp>
          <p:nvCxnSpPr>
            <p:cNvPr id="136" name="Straight Connector 135"/>
            <p:cNvCxnSpPr/>
            <p:nvPr/>
          </p:nvCxnSpPr>
          <p:spPr>
            <a:xfrm flipH="1">
              <a:off x="2804494" y="3779811"/>
              <a:ext cx="858539" cy="51427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137" name="Straight Connector 136"/>
            <p:cNvCxnSpPr>
              <a:stCxn id="139" idx="0"/>
              <a:endCxn id="139" idx="4"/>
            </p:cNvCxnSpPr>
            <p:nvPr/>
          </p:nvCxnSpPr>
          <p:spPr>
            <a:xfrm>
              <a:off x="3233763" y="3534032"/>
              <a:ext cx="0" cy="1005840"/>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138" name="Straight Connector 137"/>
            <p:cNvCxnSpPr/>
            <p:nvPr/>
          </p:nvCxnSpPr>
          <p:spPr>
            <a:xfrm>
              <a:off x="2804494" y="3779811"/>
              <a:ext cx="858538" cy="51427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139" name="Oval 138"/>
            <p:cNvSpPr/>
            <p:nvPr/>
          </p:nvSpPr>
          <p:spPr>
            <a:xfrm>
              <a:off x="2730843" y="3534032"/>
              <a:ext cx="1005840" cy="1005840"/>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40" name="Oval 139"/>
            <p:cNvSpPr/>
            <p:nvPr/>
          </p:nvSpPr>
          <p:spPr>
            <a:xfrm>
              <a:off x="3116376" y="3922651"/>
              <a:ext cx="228600" cy="228600"/>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141" name="Group 140"/>
          <p:cNvGrpSpPr/>
          <p:nvPr/>
        </p:nvGrpSpPr>
        <p:grpSpPr>
          <a:xfrm rot="20554362">
            <a:off x="4689941" y="2914219"/>
            <a:ext cx="274320" cy="274320"/>
            <a:chOff x="2730843" y="3534032"/>
            <a:chExt cx="1005840" cy="1005840"/>
          </a:xfrm>
        </p:grpSpPr>
        <p:cxnSp>
          <p:nvCxnSpPr>
            <p:cNvPr id="142" name="Straight Connector 141"/>
            <p:cNvCxnSpPr/>
            <p:nvPr/>
          </p:nvCxnSpPr>
          <p:spPr>
            <a:xfrm flipH="1">
              <a:off x="2804494" y="3779811"/>
              <a:ext cx="858539" cy="514279"/>
            </a:xfrm>
            <a:prstGeom prst="line">
              <a:avLst/>
            </a:prstGeom>
            <a:ln w="38100"/>
          </p:spPr>
          <p:style>
            <a:lnRef idx="1">
              <a:schemeClr val="accent4"/>
            </a:lnRef>
            <a:fillRef idx="0">
              <a:schemeClr val="accent4"/>
            </a:fillRef>
            <a:effectRef idx="0">
              <a:schemeClr val="accent4"/>
            </a:effectRef>
            <a:fontRef idx="minor">
              <a:schemeClr val="tx1"/>
            </a:fontRef>
          </p:style>
        </p:cxnSp>
        <p:cxnSp>
          <p:nvCxnSpPr>
            <p:cNvPr id="143" name="Straight Connector 142"/>
            <p:cNvCxnSpPr>
              <a:stCxn id="145" idx="0"/>
              <a:endCxn id="145" idx="4"/>
            </p:cNvCxnSpPr>
            <p:nvPr/>
          </p:nvCxnSpPr>
          <p:spPr>
            <a:xfrm>
              <a:off x="3233763" y="3534032"/>
              <a:ext cx="0" cy="1005840"/>
            </a:xfrm>
            <a:prstGeom prst="line">
              <a:avLst/>
            </a:prstGeom>
            <a:ln w="38100"/>
          </p:spPr>
          <p:style>
            <a:lnRef idx="1">
              <a:schemeClr val="accent4"/>
            </a:lnRef>
            <a:fillRef idx="0">
              <a:schemeClr val="accent4"/>
            </a:fillRef>
            <a:effectRef idx="0">
              <a:schemeClr val="accent4"/>
            </a:effectRef>
            <a:fontRef idx="minor">
              <a:schemeClr val="tx1"/>
            </a:fontRef>
          </p:style>
        </p:cxnSp>
        <p:cxnSp>
          <p:nvCxnSpPr>
            <p:cNvPr id="144" name="Straight Connector 143"/>
            <p:cNvCxnSpPr/>
            <p:nvPr/>
          </p:nvCxnSpPr>
          <p:spPr>
            <a:xfrm>
              <a:off x="2804494" y="3779811"/>
              <a:ext cx="858538" cy="514279"/>
            </a:xfrm>
            <a:prstGeom prst="line">
              <a:avLst/>
            </a:prstGeom>
            <a:ln w="38100"/>
          </p:spPr>
          <p:style>
            <a:lnRef idx="1">
              <a:schemeClr val="accent4"/>
            </a:lnRef>
            <a:fillRef idx="0">
              <a:schemeClr val="accent4"/>
            </a:fillRef>
            <a:effectRef idx="0">
              <a:schemeClr val="accent4"/>
            </a:effectRef>
            <a:fontRef idx="minor">
              <a:schemeClr val="tx1"/>
            </a:fontRef>
          </p:style>
        </p:cxnSp>
        <p:sp>
          <p:nvSpPr>
            <p:cNvPr id="145" name="Oval 144"/>
            <p:cNvSpPr/>
            <p:nvPr/>
          </p:nvSpPr>
          <p:spPr>
            <a:xfrm>
              <a:off x="2730843" y="3534032"/>
              <a:ext cx="1005840" cy="1005840"/>
            </a:xfrm>
            <a:prstGeom prst="ellipse">
              <a:avLst/>
            </a:prstGeom>
            <a:noFill/>
            <a:ln w="381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46" name="Oval 145"/>
            <p:cNvSpPr/>
            <p:nvPr/>
          </p:nvSpPr>
          <p:spPr>
            <a:xfrm>
              <a:off x="3116376" y="3922651"/>
              <a:ext cx="228600" cy="228600"/>
            </a:xfrm>
            <a:prstGeom prst="ellipse">
              <a:avLst/>
            </a:prstGeom>
            <a:solidFill>
              <a:srgbClr val="C00000"/>
            </a:solidFill>
            <a:ln w="381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148" name="Group 147"/>
          <p:cNvGrpSpPr/>
          <p:nvPr/>
        </p:nvGrpSpPr>
        <p:grpSpPr>
          <a:xfrm rot="20554362">
            <a:off x="4923194" y="1956627"/>
            <a:ext cx="274320" cy="274320"/>
            <a:chOff x="2730843" y="3534032"/>
            <a:chExt cx="1005840" cy="1005840"/>
          </a:xfrm>
        </p:grpSpPr>
        <p:cxnSp>
          <p:nvCxnSpPr>
            <p:cNvPr id="149" name="Straight Connector 148"/>
            <p:cNvCxnSpPr/>
            <p:nvPr/>
          </p:nvCxnSpPr>
          <p:spPr>
            <a:xfrm flipH="1">
              <a:off x="2804494" y="3779811"/>
              <a:ext cx="858539" cy="514279"/>
            </a:xfrm>
            <a:prstGeom prst="line">
              <a:avLst/>
            </a:prstGeom>
            <a:ln w="38100"/>
          </p:spPr>
          <p:style>
            <a:lnRef idx="1">
              <a:schemeClr val="accent4"/>
            </a:lnRef>
            <a:fillRef idx="0">
              <a:schemeClr val="accent4"/>
            </a:fillRef>
            <a:effectRef idx="0">
              <a:schemeClr val="accent4"/>
            </a:effectRef>
            <a:fontRef idx="minor">
              <a:schemeClr val="tx1"/>
            </a:fontRef>
          </p:style>
        </p:cxnSp>
        <p:cxnSp>
          <p:nvCxnSpPr>
            <p:cNvPr id="150" name="Straight Connector 149"/>
            <p:cNvCxnSpPr>
              <a:stCxn id="152" idx="0"/>
              <a:endCxn id="152" idx="4"/>
            </p:cNvCxnSpPr>
            <p:nvPr/>
          </p:nvCxnSpPr>
          <p:spPr>
            <a:xfrm>
              <a:off x="3233763" y="3534032"/>
              <a:ext cx="0" cy="1005840"/>
            </a:xfrm>
            <a:prstGeom prst="line">
              <a:avLst/>
            </a:prstGeom>
            <a:ln w="38100"/>
          </p:spPr>
          <p:style>
            <a:lnRef idx="1">
              <a:schemeClr val="accent4"/>
            </a:lnRef>
            <a:fillRef idx="0">
              <a:schemeClr val="accent4"/>
            </a:fillRef>
            <a:effectRef idx="0">
              <a:schemeClr val="accent4"/>
            </a:effectRef>
            <a:fontRef idx="minor">
              <a:schemeClr val="tx1"/>
            </a:fontRef>
          </p:style>
        </p:cxnSp>
        <p:cxnSp>
          <p:nvCxnSpPr>
            <p:cNvPr id="151" name="Straight Connector 150"/>
            <p:cNvCxnSpPr/>
            <p:nvPr/>
          </p:nvCxnSpPr>
          <p:spPr>
            <a:xfrm>
              <a:off x="2804494" y="3779811"/>
              <a:ext cx="858538" cy="514279"/>
            </a:xfrm>
            <a:prstGeom prst="line">
              <a:avLst/>
            </a:prstGeom>
            <a:ln w="38100"/>
          </p:spPr>
          <p:style>
            <a:lnRef idx="1">
              <a:schemeClr val="accent4"/>
            </a:lnRef>
            <a:fillRef idx="0">
              <a:schemeClr val="accent4"/>
            </a:fillRef>
            <a:effectRef idx="0">
              <a:schemeClr val="accent4"/>
            </a:effectRef>
            <a:fontRef idx="minor">
              <a:schemeClr val="tx1"/>
            </a:fontRef>
          </p:style>
        </p:cxnSp>
        <p:sp>
          <p:nvSpPr>
            <p:cNvPr id="152" name="Oval 151"/>
            <p:cNvSpPr/>
            <p:nvPr/>
          </p:nvSpPr>
          <p:spPr>
            <a:xfrm>
              <a:off x="2730843" y="3534032"/>
              <a:ext cx="1005840" cy="1005840"/>
            </a:xfrm>
            <a:prstGeom prst="ellipse">
              <a:avLst/>
            </a:prstGeom>
            <a:noFill/>
            <a:ln w="381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53" name="Oval 152"/>
            <p:cNvSpPr/>
            <p:nvPr/>
          </p:nvSpPr>
          <p:spPr>
            <a:xfrm>
              <a:off x="3116376" y="3922651"/>
              <a:ext cx="228600" cy="228600"/>
            </a:xfrm>
            <a:prstGeom prst="ellipse">
              <a:avLst/>
            </a:prstGeom>
            <a:solidFill>
              <a:srgbClr val="C00000"/>
            </a:solidFill>
            <a:ln w="381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154" name="Group 153"/>
          <p:cNvGrpSpPr/>
          <p:nvPr/>
        </p:nvGrpSpPr>
        <p:grpSpPr>
          <a:xfrm rot="20554362">
            <a:off x="4910775" y="238762"/>
            <a:ext cx="274320" cy="274320"/>
            <a:chOff x="2730843" y="3534032"/>
            <a:chExt cx="1005840" cy="1005840"/>
          </a:xfrm>
        </p:grpSpPr>
        <p:cxnSp>
          <p:nvCxnSpPr>
            <p:cNvPr id="155" name="Straight Connector 154"/>
            <p:cNvCxnSpPr/>
            <p:nvPr/>
          </p:nvCxnSpPr>
          <p:spPr>
            <a:xfrm flipH="1">
              <a:off x="2804494" y="3779811"/>
              <a:ext cx="858539" cy="514279"/>
            </a:xfrm>
            <a:prstGeom prst="line">
              <a:avLst/>
            </a:prstGeom>
            <a:ln w="38100"/>
          </p:spPr>
          <p:style>
            <a:lnRef idx="1">
              <a:schemeClr val="accent4"/>
            </a:lnRef>
            <a:fillRef idx="0">
              <a:schemeClr val="accent4"/>
            </a:fillRef>
            <a:effectRef idx="0">
              <a:schemeClr val="accent4"/>
            </a:effectRef>
            <a:fontRef idx="minor">
              <a:schemeClr val="tx1"/>
            </a:fontRef>
          </p:style>
        </p:cxnSp>
        <p:cxnSp>
          <p:nvCxnSpPr>
            <p:cNvPr id="156" name="Straight Connector 155"/>
            <p:cNvCxnSpPr>
              <a:stCxn id="158" idx="0"/>
              <a:endCxn id="158" idx="4"/>
            </p:cNvCxnSpPr>
            <p:nvPr/>
          </p:nvCxnSpPr>
          <p:spPr>
            <a:xfrm>
              <a:off x="3233763" y="3534032"/>
              <a:ext cx="0" cy="1005840"/>
            </a:xfrm>
            <a:prstGeom prst="line">
              <a:avLst/>
            </a:prstGeom>
            <a:ln w="38100"/>
          </p:spPr>
          <p:style>
            <a:lnRef idx="1">
              <a:schemeClr val="accent4"/>
            </a:lnRef>
            <a:fillRef idx="0">
              <a:schemeClr val="accent4"/>
            </a:fillRef>
            <a:effectRef idx="0">
              <a:schemeClr val="accent4"/>
            </a:effectRef>
            <a:fontRef idx="minor">
              <a:schemeClr val="tx1"/>
            </a:fontRef>
          </p:style>
        </p:cxnSp>
        <p:cxnSp>
          <p:nvCxnSpPr>
            <p:cNvPr id="157" name="Straight Connector 156"/>
            <p:cNvCxnSpPr/>
            <p:nvPr/>
          </p:nvCxnSpPr>
          <p:spPr>
            <a:xfrm>
              <a:off x="2804494" y="3779811"/>
              <a:ext cx="858538" cy="514279"/>
            </a:xfrm>
            <a:prstGeom prst="line">
              <a:avLst/>
            </a:prstGeom>
            <a:ln w="38100"/>
          </p:spPr>
          <p:style>
            <a:lnRef idx="1">
              <a:schemeClr val="accent4"/>
            </a:lnRef>
            <a:fillRef idx="0">
              <a:schemeClr val="accent4"/>
            </a:fillRef>
            <a:effectRef idx="0">
              <a:schemeClr val="accent4"/>
            </a:effectRef>
            <a:fontRef idx="minor">
              <a:schemeClr val="tx1"/>
            </a:fontRef>
          </p:style>
        </p:cxnSp>
        <p:sp>
          <p:nvSpPr>
            <p:cNvPr id="158" name="Oval 157"/>
            <p:cNvSpPr/>
            <p:nvPr/>
          </p:nvSpPr>
          <p:spPr>
            <a:xfrm>
              <a:off x="2730843" y="3534032"/>
              <a:ext cx="1005840" cy="1005840"/>
            </a:xfrm>
            <a:prstGeom prst="ellipse">
              <a:avLst/>
            </a:prstGeom>
            <a:noFill/>
            <a:ln w="381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59" name="Oval 158"/>
            <p:cNvSpPr/>
            <p:nvPr/>
          </p:nvSpPr>
          <p:spPr>
            <a:xfrm>
              <a:off x="3116376" y="3922651"/>
              <a:ext cx="228600" cy="228600"/>
            </a:xfrm>
            <a:prstGeom prst="ellipse">
              <a:avLst/>
            </a:prstGeom>
            <a:solidFill>
              <a:srgbClr val="C00000"/>
            </a:solidFill>
            <a:ln w="381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pic>
        <p:nvPicPr>
          <p:cNvPr id="147" name="Picture 2" descr="http://upload.wikimedia.org/wikipedia/commons/1/12/Pancreas_2.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756171" y="2946923"/>
            <a:ext cx="1204949" cy="729603"/>
          </a:xfrm>
          <a:prstGeom prst="rect">
            <a:avLst/>
          </a:prstGeom>
          <a:noFill/>
          <a:extLst>
            <a:ext uri="{909E8E84-426E-40DD-AFC4-6F175D3DCCD1}">
              <a14:hiddenFill xmlns:a14="http://schemas.microsoft.com/office/drawing/2010/main">
                <a:solidFill>
                  <a:srgbClr val="FFFFFF"/>
                </a:solidFill>
              </a14:hiddenFill>
            </a:ext>
          </a:extLst>
        </p:spPr>
      </p:pic>
      <p:sp>
        <p:nvSpPr>
          <p:cNvPr id="161" name="TextBox 160">
            <a:extLst>
              <a:ext uri="{FF2B5EF4-FFF2-40B4-BE49-F238E27FC236}">
                <a16:creationId xmlns:a16="http://schemas.microsoft.com/office/drawing/2014/main" id="{DA02BD69-A175-4437-A6E1-F196D7CF2D76}"/>
              </a:ext>
            </a:extLst>
          </p:cNvPr>
          <p:cNvSpPr txBox="1"/>
          <p:nvPr/>
        </p:nvSpPr>
        <p:spPr>
          <a:xfrm>
            <a:off x="118272" y="132556"/>
            <a:ext cx="4480787" cy="467915"/>
          </a:xfrm>
          <a:prstGeom prst="rect">
            <a:avLst/>
          </a:prstGeom>
          <a:noFill/>
        </p:spPr>
        <p:txBody>
          <a:bodyPr wrap="square" lIns="97630" tIns="48815" rIns="97630" bIns="48815" rtlCol="0">
            <a:spAutoFit/>
          </a:bodyPr>
          <a:lstStyle/>
          <a:p>
            <a:pPr marL="0" marR="0" lvl="0" indent="0" defTabSz="976305"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Maintaining Blood Glucose</a:t>
            </a:r>
          </a:p>
        </p:txBody>
      </p:sp>
    </p:spTree>
    <p:extLst>
      <p:ext uri="{BB962C8B-B14F-4D97-AF65-F5344CB8AC3E}">
        <p14:creationId xmlns:p14="http://schemas.microsoft.com/office/powerpoint/2010/main" val="21298047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par>
                                <p:cTn id="8" presetID="45" presetClass="entr" presetSubtype="0" fill="hold" grpId="0" nodeType="withEffect">
                                  <p:stCondLst>
                                    <p:cond delay="0"/>
                                  </p:stCondLst>
                                  <p:childTnLst>
                                    <p:set>
                                      <p:cBhvr>
                                        <p:cTn id="9" dur="1" fill="hold">
                                          <p:stCondLst>
                                            <p:cond delay="0"/>
                                          </p:stCondLst>
                                        </p:cTn>
                                        <p:tgtEl>
                                          <p:spTgt spid="35"/>
                                        </p:tgtEl>
                                        <p:attrNameLst>
                                          <p:attrName>style.visibility</p:attrName>
                                        </p:attrNameLst>
                                      </p:cBhvr>
                                      <p:to>
                                        <p:strVal val="visible"/>
                                      </p:to>
                                    </p:set>
                                    <p:animEffect transition="in" filter="fade">
                                      <p:cBhvr>
                                        <p:cTn id="10" dur="3000"/>
                                        <p:tgtEl>
                                          <p:spTgt spid="35"/>
                                        </p:tgtEl>
                                      </p:cBhvr>
                                    </p:animEffect>
                                    <p:anim calcmode="lin" valueType="num">
                                      <p:cBhvr>
                                        <p:cTn id="11" dur="3000" fill="hold"/>
                                        <p:tgtEl>
                                          <p:spTgt spid="35"/>
                                        </p:tgtEl>
                                        <p:attrNameLst>
                                          <p:attrName>ppt_w</p:attrName>
                                        </p:attrNameLst>
                                      </p:cBhvr>
                                      <p:tavLst>
                                        <p:tav tm="0" fmla="#ppt_w*sin(2.5*pi*$)">
                                          <p:val>
                                            <p:fltVal val="0"/>
                                          </p:val>
                                        </p:tav>
                                        <p:tav tm="100000">
                                          <p:val>
                                            <p:fltVal val="1"/>
                                          </p:val>
                                        </p:tav>
                                      </p:tavLst>
                                    </p:anim>
                                    <p:anim calcmode="lin" valueType="num">
                                      <p:cBhvr>
                                        <p:cTn id="12" dur="3000" fill="hold"/>
                                        <p:tgtEl>
                                          <p:spTgt spid="35"/>
                                        </p:tgtEl>
                                        <p:attrNameLst>
                                          <p:attrName>ppt_h</p:attrName>
                                        </p:attrNameLst>
                                      </p:cBhvr>
                                      <p:tavLst>
                                        <p:tav tm="0">
                                          <p:val>
                                            <p:strVal val="#ppt_h"/>
                                          </p:val>
                                        </p:tav>
                                        <p:tav tm="100000">
                                          <p:val>
                                            <p:strVal val="#ppt_h"/>
                                          </p:val>
                                        </p:tav>
                                      </p:tavLst>
                                    </p:anim>
                                  </p:childTnLst>
                                  <p:subTnLst>
                                    <p:set>
                                      <p:cBhvr override="childStyle">
                                        <p:cTn dur="1" fill="hold" display="0" masterRel="nextClick" afterEffect="1"/>
                                        <p:tgtEl>
                                          <p:spTgt spid="35"/>
                                        </p:tgtEl>
                                        <p:attrNameLst>
                                          <p:attrName>style.visibility</p:attrName>
                                        </p:attrNameLst>
                                      </p:cBhvr>
                                      <p:to>
                                        <p:strVal val="hidden"/>
                                      </p:to>
                                    </p:set>
                                  </p:subTnLst>
                                </p:cTn>
                              </p:par>
                              <p:par>
                                <p:cTn id="13" presetID="45" presetClass="entr" presetSubtype="0" fill="hold" grpId="0" nodeType="withEffect">
                                  <p:stCondLst>
                                    <p:cond delay="0"/>
                                  </p:stCondLst>
                                  <p:childTnLst>
                                    <p:set>
                                      <p:cBhvr>
                                        <p:cTn id="14" dur="1" fill="hold">
                                          <p:stCondLst>
                                            <p:cond delay="0"/>
                                          </p:stCondLst>
                                        </p:cTn>
                                        <p:tgtEl>
                                          <p:spTgt spid="38"/>
                                        </p:tgtEl>
                                        <p:attrNameLst>
                                          <p:attrName>style.visibility</p:attrName>
                                        </p:attrNameLst>
                                      </p:cBhvr>
                                      <p:to>
                                        <p:strVal val="visible"/>
                                      </p:to>
                                    </p:set>
                                    <p:animEffect transition="in" filter="fade">
                                      <p:cBhvr>
                                        <p:cTn id="15" dur="3000"/>
                                        <p:tgtEl>
                                          <p:spTgt spid="38"/>
                                        </p:tgtEl>
                                      </p:cBhvr>
                                    </p:animEffect>
                                    <p:anim calcmode="lin" valueType="num">
                                      <p:cBhvr>
                                        <p:cTn id="16" dur="3000" fill="hold"/>
                                        <p:tgtEl>
                                          <p:spTgt spid="38"/>
                                        </p:tgtEl>
                                        <p:attrNameLst>
                                          <p:attrName>ppt_w</p:attrName>
                                        </p:attrNameLst>
                                      </p:cBhvr>
                                      <p:tavLst>
                                        <p:tav tm="0" fmla="#ppt_w*sin(2.5*pi*$)">
                                          <p:val>
                                            <p:fltVal val="0"/>
                                          </p:val>
                                        </p:tav>
                                        <p:tav tm="100000">
                                          <p:val>
                                            <p:fltVal val="1"/>
                                          </p:val>
                                        </p:tav>
                                      </p:tavLst>
                                    </p:anim>
                                    <p:anim calcmode="lin" valueType="num">
                                      <p:cBhvr>
                                        <p:cTn id="17" dur="3000" fill="hold"/>
                                        <p:tgtEl>
                                          <p:spTgt spid="38"/>
                                        </p:tgtEl>
                                        <p:attrNameLst>
                                          <p:attrName>ppt_h</p:attrName>
                                        </p:attrNameLst>
                                      </p:cBhvr>
                                      <p:tavLst>
                                        <p:tav tm="0">
                                          <p:val>
                                            <p:strVal val="#ppt_h"/>
                                          </p:val>
                                        </p:tav>
                                        <p:tav tm="100000">
                                          <p:val>
                                            <p:strVal val="#ppt_h"/>
                                          </p:val>
                                        </p:tav>
                                      </p:tavLst>
                                    </p:anim>
                                  </p:childTnLst>
                                  <p:subTnLst>
                                    <p:set>
                                      <p:cBhvr override="childStyle">
                                        <p:cTn dur="1" fill="hold" display="0" masterRel="nextClick" afterEffect="1"/>
                                        <p:tgtEl>
                                          <p:spTgt spid="38"/>
                                        </p:tgtEl>
                                        <p:attrNameLst>
                                          <p:attrName>style.visibility</p:attrName>
                                        </p:attrNameLst>
                                      </p:cBhvr>
                                      <p:to>
                                        <p:strVal val="hidden"/>
                                      </p:to>
                                    </p:set>
                                  </p:subTnLst>
                                </p:cTn>
                              </p:par>
                              <p:par>
                                <p:cTn id="18" presetID="45" presetClass="entr" presetSubtype="0" fill="hold" grpId="0" nodeType="withEffect">
                                  <p:stCondLst>
                                    <p:cond delay="0"/>
                                  </p:stCondLst>
                                  <p:childTnLst>
                                    <p:set>
                                      <p:cBhvr>
                                        <p:cTn id="19" dur="1" fill="hold">
                                          <p:stCondLst>
                                            <p:cond delay="0"/>
                                          </p:stCondLst>
                                        </p:cTn>
                                        <p:tgtEl>
                                          <p:spTgt spid="42"/>
                                        </p:tgtEl>
                                        <p:attrNameLst>
                                          <p:attrName>style.visibility</p:attrName>
                                        </p:attrNameLst>
                                      </p:cBhvr>
                                      <p:to>
                                        <p:strVal val="visible"/>
                                      </p:to>
                                    </p:set>
                                    <p:animEffect transition="in" filter="fade">
                                      <p:cBhvr>
                                        <p:cTn id="20" dur="3000"/>
                                        <p:tgtEl>
                                          <p:spTgt spid="42"/>
                                        </p:tgtEl>
                                      </p:cBhvr>
                                    </p:animEffect>
                                    <p:anim calcmode="lin" valueType="num">
                                      <p:cBhvr>
                                        <p:cTn id="21" dur="3000" fill="hold"/>
                                        <p:tgtEl>
                                          <p:spTgt spid="42"/>
                                        </p:tgtEl>
                                        <p:attrNameLst>
                                          <p:attrName>ppt_w</p:attrName>
                                        </p:attrNameLst>
                                      </p:cBhvr>
                                      <p:tavLst>
                                        <p:tav tm="0" fmla="#ppt_w*sin(2.5*pi*$)">
                                          <p:val>
                                            <p:fltVal val="0"/>
                                          </p:val>
                                        </p:tav>
                                        <p:tav tm="100000">
                                          <p:val>
                                            <p:fltVal val="1"/>
                                          </p:val>
                                        </p:tav>
                                      </p:tavLst>
                                    </p:anim>
                                    <p:anim calcmode="lin" valueType="num">
                                      <p:cBhvr>
                                        <p:cTn id="22" dur="3000" fill="hold"/>
                                        <p:tgtEl>
                                          <p:spTgt spid="42"/>
                                        </p:tgtEl>
                                        <p:attrNameLst>
                                          <p:attrName>ppt_h</p:attrName>
                                        </p:attrNameLst>
                                      </p:cBhvr>
                                      <p:tavLst>
                                        <p:tav tm="0">
                                          <p:val>
                                            <p:strVal val="#ppt_h"/>
                                          </p:val>
                                        </p:tav>
                                        <p:tav tm="100000">
                                          <p:val>
                                            <p:strVal val="#ppt_h"/>
                                          </p:val>
                                        </p:tav>
                                      </p:tavLst>
                                    </p:anim>
                                  </p:childTnLst>
                                  <p:subTnLst>
                                    <p:set>
                                      <p:cBhvr override="childStyle">
                                        <p:cTn dur="1" fill="hold" display="0" masterRel="nextClick" afterEffect="1"/>
                                        <p:tgtEl>
                                          <p:spTgt spid="42"/>
                                        </p:tgtEl>
                                        <p:attrNameLst>
                                          <p:attrName>style.visibility</p:attrName>
                                        </p:attrNameLst>
                                      </p:cBhvr>
                                      <p:to>
                                        <p:strVal val="hidden"/>
                                      </p:to>
                                    </p:set>
                                  </p:subTnLst>
                                </p:cTn>
                              </p:par>
                              <p:par>
                                <p:cTn id="23" presetID="45" presetClass="entr" presetSubtype="0" fill="hold" grpId="0" nodeType="withEffect">
                                  <p:stCondLst>
                                    <p:cond delay="0"/>
                                  </p:stCondLst>
                                  <p:childTnLst>
                                    <p:set>
                                      <p:cBhvr>
                                        <p:cTn id="24" dur="1" fill="hold">
                                          <p:stCondLst>
                                            <p:cond delay="0"/>
                                          </p:stCondLst>
                                        </p:cTn>
                                        <p:tgtEl>
                                          <p:spTgt spid="41"/>
                                        </p:tgtEl>
                                        <p:attrNameLst>
                                          <p:attrName>style.visibility</p:attrName>
                                        </p:attrNameLst>
                                      </p:cBhvr>
                                      <p:to>
                                        <p:strVal val="visible"/>
                                      </p:to>
                                    </p:set>
                                    <p:animEffect transition="in" filter="fade">
                                      <p:cBhvr>
                                        <p:cTn id="25" dur="3000"/>
                                        <p:tgtEl>
                                          <p:spTgt spid="41"/>
                                        </p:tgtEl>
                                      </p:cBhvr>
                                    </p:animEffect>
                                    <p:anim calcmode="lin" valueType="num">
                                      <p:cBhvr>
                                        <p:cTn id="26" dur="3000" fill="hold"/>
                                        <p:tgtEl>
                                          <p:spTgt spid="41"/>
                                        </p:tgtEl>
                                        <p:attrNameLst>
                                          <p:attrName>ppt_w</p:attrName>
                                        </p:attrNameLst>
                                      </p:cBhvr>
                                      <p:tavLst>
                                        <p:tav tm="0" fmla="#ppt_w*sin(2.5*pi*$)">
                                          <p:val>
                                            <p:fltVal val="0"/>
                                          </p:val>
                                        </p:tav>
                                        <p:tav tm="100000">
                                          <p:val>
                                            <p:fltVal val="1"/>
                                          </p:val>
                                        </p:tav>
                                      </p:tavLst>
                                    </p:anim>
                                    <p:anim calcmode="lin" valueType="num">
                                      <p:cBhvr>
                                        <p:cTn id="27" dur="3000" fill="hold"/>
                                        <p:tgtEl>
                                          <p:spTgt spid="41"/>
                                        </p:tgtEl>
                                        <p:attrNameLst>
                                          <p:attrName>ppt_h</p:attrName>
                                        </p:attrNameLst>
                                      </p:cBhvr>
                                      <p:tavLst>
                                        <p:tav tm="0">
                                          <p:val>
                                            <p:strVal val="#ppt_h"/>
                                          </p:val>
                                        </p:tav>
                                        <p:tav tm="100000">
                                          <p:val>
                                            <p:strVal val="#ppt_h"/>
                                          </p:val>
                                        </p:tav>
                                      </p:tavLst>
                                    </p:anim>
                                  </p:childTnLst>
                                  <p:subTnLst>
                                    <p:set>
                                      <p:cBhvr override="childStyle">
                                        <p:cTn dur="1" fill="hold" display="0" masterRel="nextClick" afterEffect="1"/>
                                        <p:tgtEl>
                                          <p:spTgt spid="41"/>
                                        </p:tgtEl>
                                        <p:attrNameLst>
                                          <p:attrName>style.visibility</p:attrName>
                                        </p:attrNameLst>
                                      </p:cBhvr>
                                      <p:to>
                                        <p:strVal val="hidden"/>
                                      </p:to>
                                    </p:set>
                                  </p:subTnLst>
                                </p:cTn>
                              </p:par>
                              <p:par>
                                <p:cTn id="28" presetID="45" presetClass="entr" presetSubtype="0" fill="hold" grpId="0" nodeType="withEffect">
                                  <p:stCondLst>
                                    <p:cond delay="0"/>
                                  </p:stCondLst>
                                  <p:childTnLst>
                                    <p:set>
                                      <p:cBhvr>
                                        <p:cTn id="29" dur="1" fill="hold">
                                          <p:stCondLst>
                                            <p:cond delay="0"/>
                                          </p:stCondLst>
                                        </p:cTn>
                                        <p:tgtEl>
                                          <p:spTgt spid="39"/>
                                        </p:tgtEl>
                                        <p:attrNameLst>
                                          <p:attrName>style.visibility</p:attrName>
                                        </p:attrNameLst>
                                      </p:cBhvr>
                                      <p:to>
                                        <p:strVal val="visible"/>
                                      </p:to>
                                    </p:set>
                                    <p:animEffect transition="in" filter="fade">
                                      <p:cBhvr>
                                        <p:cTn id="30" dur="3000"/>
                                        <p:tgtEl>
                                          <p:spTgt spid="39"/>
                                        </p:tgtEl>
                                      </p:cBhvr>
                                    </p:animEffect>
                                    <p:anim calcmode="lin" valueType="num">
                                      <p:cBhvr>
                                        <p:cTn id="31" dur="3000" fill="hold"/>
                                        <p:tgtEl>
                                          <p:spTgt spid="39"/>
                                        </p:tgtEl>
                                        <p:attrNameLst>
                                          <p:attrName>ppt_w</p:attrName>
                                        </p:attrNameLst>
                                      </p:cBhvr>
                                      <p:tavLst>
                                        <p:tav tm="0" fmla="#ppt_w*sin(2.5*pi*$)">
                                          <p:val>
                                            <p:fltVal val="0"/>
                                          </p:val>
                                        </p:tav>
                                        <p:tav tm="100000">
                                          <p:val>
                                            <p:fltVal val="1"/>
                                          </p:val>
                                        </p:tav>
                                      </p:tavLst>
                                    </p:anim>
                                    <p:anim calcmode="lin" valueType="num">
                                      <p:cBhvr>
                                        <p:cTn id="32" dur="3000" fill="hold"/>
                                        <p:tgtEl>
                                          <p:spTgt spid="39"/>
                                        </p:tgtEl>
                                        <p:attrNameLst>
                                          <p:attrName>ppt_h</p:attrName>
                                        </p:attrNameLst>
                                      </p:cBhvr>
                                      <p:tavLst>
                                        <p:tav tm="0">
                                          <p:val>
                                            <p:strVal val="#ppt_h"/>
                                          </p:val>
                                        </p:tav>
                                        <p:tav tm="100000">
                                          <p:val>
                                            <p:strVal val="#ppt_h"/>
                                          </p:val>
                                        </p:tav>
                                      </p:tavLst>
                                    </p:anim>
                                  </p:childTnLst>
                                  <p:subTnLst>
                                    <p:set>
                                      <p:cBhvr override="childStyle">
                                        <p:cTn dur="1" fill="hold" display="0" masterRel="nextClick" afterEffect="1"/>
                                        <p:tgtEl>
                                          <p:spTgt spid="39"/>
                                        </p:tgtEl>
                                        <p:attrNameLst>
                                          <p:attrName>style.visibility</p:attrName>
                                        </p:attrNameLst>
                                      </p:cBhvr>
                                      <p:to>
                                        <p:strVal val="hidden"/>
                                      </p:to>
                                    </p:set>
                                  </p:subTnLst>
                                </p:cTn>
                              </p:par>
                              <p:par>
                                <p:cTn id="33" presetID="45" presetClass="entr" presetSubtype="0" fill="hold" grpId="0" nodeType="withEffect">
                                  <p:stCondLst>
                                    <p:cond delay="0"/>
                                  </p:stCondLst>
                                  <p:childTnLst>
                                    <p:set>
                                      <p:cBhvr>
                                        <p:cTn id="34" dur="1" fill="hold">
                                          <p:stCondLst>
                                            <p:cond delay="0"/>
                                          </p:stCondLst>
                                        </p:cTn>
                                        <p:tgtEl>
                                          <p:spTgt spid="40"/>
                                        </p:tgtEl>
                                        <p:attrNameLst>
                                          <p:attrName>style.visibility</p:attrName>
                                        </p:attrNameLst>
                                      </p:cBhvr>
                                      <p:to>
                                        <p:strVal val="visible"/>
                                      </p:to>
                                    </p:set>
                                    <p:animEffect transition="in" filter="fade">
                                      <p:cBhvr>
                                        <p:cTn id="35" dur="3000"/>
                                        <p:tgtEl>
                                          <p:spTgt spid="40"/>
                                        </p:tgtEl>
                                      </p:cBhvr>
                                    </p:animEffect>
                                    <p:anim calcmode="lin" valueType="num">
                                      <p:cBhvr>
                                        <p:cTn id="36" dur="3000" fill="hold"/>
                                        <p:tgtEl>
                                          <p:spTgt spid="40"/>
                                        </p:tgtEl>
                                        <p:attrNameLst>
                                          <p:attrName>ppt_w</p:attrName>
                                        </p:attrNameLst>
                                      </p:cBhvr>
                                      <p:tavLst>
                                        <p:tav tm="0" fmla="#ppt_w*sin(2.5*pi*$)">
                                          <p:val>
                                            <p:fltVal val="0"/>
                                          </p:val>
                                        </p:tav>
                                        <p:tav tm="100000">
                                          <p:val>
                                            <p:fltVal val="1"/>
                                          </p:val>
                                        </p:tav>
                                      </p:tavLst>
                                    </p:anim>
                                    <p:anim calcmode="lin" valueType="num">
                                      <p:cBhvr>
                                        <p:cTn id="37" dur="3000" fill="hold"/>
                                        <p:tgtEl>
                                          <p:spTgt spid="40"/>
                                        </p:tgtEl>
                                        <p:attrNameLst>
                                          <p:attrName>ppt_h</p:attrName>
                                        </p:attrNameLst>
                                      </p:cBhvr>
                                      <p:tavLst>
                                        <p:tav tm="0">
                                          <p:val>
                                            <p:strVal val="#ppt_h"/>
                                          </p:val>
                                        </p:tav>
                                        <p:tav tm="100000">
                                          <p:val>
                                            <p:strVal val="#ppt_h"/>
                                          </p:val>
                                        </p:tav>
                                      </p:tavLst>
                                    </p:anim>
                                  </p:childTnLst>
                                  <p:subTnLst>
                                    <p:set>
                                      <p:cBhvr override="childStyle">
                                        <p:cTn dur="1" fill="hold" display="0" masterRel="nextClick" afterEffect="1"/>
                                        <p:tgtEl>
                                          <p:spTgt spid="40"/>
                                        </p:tgtEl>
                                        <p:attrNameLst>
                                          <p:attrName>style.visibility</p:attrName>
                                        </p:attrNameLst>
                                      </p:cBhvr>
                                      <p:to>
                                        <p:strVal val="hidden"/>
                                      </p:to>
                                    </p:set>
                                  </p:subTnLst>
                                </p:cTn>
                              </p:par>
                              <p:par>
                                <p:cTn id="38" presetID="45" presetClass="entr" presetSubtype="0" fill="hold" grpId="0" nodeType="with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fade">
                                      <p:cBhvr>
                                        <p:cTn id="40" dur="3000"/>
                                        <p:tgtEl>
                                          <p:spTgt spid="37"/>
                                        </p:tgtEl>
                                      </p:cBhvr>
                                    </p:animEffect>
                                    <p:anim calcmode="lin" valueType="num">
                                      <p:cBhvr>
                                        <p:cTn id="41" dur="3000" fill="hold"/>
                                        <p:tgtEl>
                                          <p:spTgt spid="37"/>
                                        </p:tgtEl>
                                        <p:attrNameLst>
                                          <p:attrName>ppt_w</p:attrName>
                                        </p:attrNameLst>
                                      </p:cBhvr>
                                      <p:tavLst>
                                        <p:tav tm="0" fmla="#ppt_w*sin(2.5*pi*$)">
                                          <p:val>
                                            <p:fltVal val="0"/>
                                          </p:val>
                                        </p:tav>
                                        <p:tav tm="100000">
                                          <p:val>
                                            <p:fltVal val="1"/>
                                          </p:val>
                                        </p:tav>
                                      </p:tavLst>
                                    </p:anim>
                                    <p:anim calcmode="lin" valueType="num">
                                      <p:cBhvr>
                                        <p:cTn id="42" dur="3000" fill="hold"/>
                                        <p:tgtEl>
                                          <p:spTgt spid="37"/>
                                        </p:tgtEl>
                                        <p:attrNameLst>
                                          <p:attrName>ppt_h</p:attrName>
                                        </p:attrNameLst>
                                      </p:cBhvr>
                                      <p:tavLst>
                                        <p:tav tm="0">
                                          <p:val>
                                            <p:strVal val="#ppt_h"/>
                                          </p:val>
                                        </p:tav>
                                        <p:tav tm="100000">
                                          <p:val>
                                            <p:strVal val="#ppt_h"/>
                                          </p:val>
                                        </p:tav>
                                      </p:tavLst>
                                    </p:anim>
                                  </p:childTnLst>
                                  <p:subTnLst>
                                    <p:set>
                                      <p:cBhvr override="childStyle">
                                        <p:cTn dur="1" fill="hold" display="0" masterRel="nextClick" afterEffect="1"/>
                                        <p:tgtEl>
                                          <p:spTgt spid="37"/>
                                        </p:tgtEl>
                                        <p:attrNameLst>
                                          <p:attrName>style.visibility</p:attrName>
                                        </p:attrNameLst>
                                      </p:cBhvr>
                                      <p:to>
                                        <p:strVal val="hidden"/>
                                      </p:to>
                                    </p:set>
                                  </p:subTnLst>
                                </p:cTn>
                              </p:par>
                            </p:childTnLst>
                          </p:cTn>
                        </p:par>
                      </p:childTnLst>
                    </p:cTn>
                  </p:par>
                  <p:par>
                    <p:cTn id="43" fill="hold">
                      <p:stCondLst>
                        <p:cond delay="indefinite"/>
                      </p:stCondLst>
                      <p:childTnLst>
                        <p:par>
                          <p:cTn id="44" fill="hold">
                            <p:stCondLst>
                              <p:cond delay="0"/>
                            </p:stCondLst>
                            <p:childTnLst>
                              <p:par>
                                <p:cTn id="45" presetID="2" presetClass="entr" presetSubtype="4" fill="hold" grpId="0" nodeType="clickEffect">
                                  <p:stCondLst>
                                    <p:cond delay="0"/>
                                  </p:stCondLst>
                                  <p:childTnLst>
                                    <p:set>
                                      <p:cBhvr>
                                        <p:cTn id="46" dur="1" fill="hold">
                                          <p:stCondLst>
                                            <p:cond delay="0"/>
                                          </p:stCondLst>
                                        </p:cTn>
                                        <p:tgtEl>
                                          <p:spTgt spid="45"/>
                                        </p:tgtEl>
                                        <p:attrNameLst>
                                          <p:attrName>style.visibility</p:attrName>
                                        </p:attrNameLst>
                                      </p:cBhvr>
                                      <p:to>
                                        <p:strVal val="visible"/>
                                      </p:to>
                                    </p:set>
                                    <p:anim calcmode="lin" valueType="num">
                                      <p:cBhvr additive="base">
                                        <p:cTn id="47" dur="1000" fill="hold"/>
                                        <p:tgtEl>
                                          <p:spTgt spid="45"/>
                                        </p:tgtEl>
                                        <p:attrNameLst>
                                          <p:attrName>ppt_x</p:attrName>
                                        </p:attrNameLst>
                                      </p:cBhvr>
                                      <p:tavLst>
                                        <p:tav tm="0">
                                          <p:val>
                                            <p:strVal val="#ppt_x"/>
                                          </p:val>
                                        </p:tav>
                                        <p:tav tm="100000">
                                          <p:val>
                                            <p:strVal val="#ppt_x"/>
                                          </p:val>
                                        </p:tav>
                                      </p:tavLst>
                                    </p:anim>
                                    <p:anim calcmode="lin" valueType="num">
                                      <p:cBhvr additive="base">
                                        <p:cTn id="48" dur="1000" fill="hold"/>
                                        <p:tgtEl>
                                          <p:spTgt spid="45"/>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47"/>
                                        </p:tgtEl>
                                        <p:attrNameLst>
                                          <p:attrName>style.visibility</p:attrName>
                                        </p:attrNameLst>
                                      </p:cBhvr>
                                      <p:to>
                                        <p:strVal val="visible"/>
                                      </p:to>
                                    </p:set>
                                    <p:anim calcmode="lin" valueType="num">
                                      <p:cBhvr additive="base">
                                        <p:cTn id="51" dur="500" fill="hold"/>
                                        <p:tgtEl>
                                          <p:spTgt spid="47"/>
                                        </p:tgtEl>
                                        <p:attrNameLst>
                                          <p:attrName>ppt_x</p:attrName>
                                        </p:attrNameLst>
                                      </p:cBhvr>
                                      <p:tavLst>
                                        <p:tav tm="0">
                                          <p:val>
                                            <p:strVal val="#ppt_x"/>
                                          </p:val>
                                        </p:tav>
                                        <p:tav tm="100000">
                                          <p:val>
                                            <p:strVal val="#ppt_x"/>
                                          </p:val>
                                        </p:tav>
                                      </p:tavLst>
                                    </p:anim>
                                    <p:anim calcmode="lin" valueType="num">
                                      <p:cBhvr additive="base">
                                        <p:cTn id="52" dur="500" fill="hold"/>
                                        <p:tgtEl>
                                          <p:spTgt spid="4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48"/>
                                        </p:tgtEl>
                                        <p:attrNameLst>
                                          <p:attrName>style.visibility</p:attrName>
                                        </p:attrNameLst>
                                      </p:cBhvr>
                                      <p:to>
                                        <p:strVal val="visible"/>
                                      </p:to>
                                    </p:set>
                                    <p:anim calcmode="lin" valueType="num">
                                      <p:cBhvr additive="base">
                                        <p:cTn id="55" dur="500" fill="hold"/>
                                        <p:tgtEl>
                                          <p:spTgt spid="48"/>
                                        </p:tgtEl>
                                        <p:attrNameLst>
                                          <p:attrName>ppt_x</p:attrName>
                                        </p:attrNameLst>
                                      </p:cBhvr>
                                      <p:tavLst>
                                        <p:tav tm="0">
                                          <p:val>
                                            <p:strVal val="#ppt_x"/>
                                          </p:val>
                                        </p:tav>
                                        <p:tav tm="100000">
                                          <p:val>
                                            <p:strVal val="#ppt_x"/>
                                          </p:val>
                                        </p:tav>
                                      </p:tavLst>
                                    </p:anim>
                                    <p:anim calcmode="lin" valueType="num">
                                      <p:cBhvr additive="base">
                                        <p:cTn id="56" dur="500" fill="hold"/>
                                        <p:tgtEl>
                                          <p:spTgt spid="4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49"/>
                                        </p:tgtEl>
                                        <p:attrNameLst>
                                          <p:attrName>style.visibility</p:attrName>
                                        </p:attrNameLst>
                                      </p:cBhvr>
                                      <p:to>
                                        <p:strVal val="visible"/>
                                      </p:to>
                                    </p:set>
                                    <p:anim calcmode="lin" valueType="num">
                                      <p:cBhvr additive="base">
                                        <p:cTn id="59" dur="1000" fill="hold"/>
                                        <p:tgtEl>
                                          <p:spTgt spid="49"/>
                                        </p:tgtEl>
                                        <p:attrNameLst>
                                          <p:attrName>ppt_x</p:attrName>
                                        </p:attrNameLst>
                                      </p:cBhvr>
                                      <p:tavLst>
                                        <p:tav tm="0">
                                          <p:val>
                                            <p:strVal val="#ppt_x"/>
                                          </p:val>
                                        </p:tav>
                                        <p:tav tm="100000">
                                          <p:val>
                                            <p:strVal val="#ppt_x"/>
                                          </p:val>
                                        </p:tav>
                                      </p:tavLst>
                                    </p:anim>
                                    <p:anim calcmode="lin" valueType="num">
                                      <p:cBhvr additive="base">
                                        <p:cTn id="60" dur="1000" fill="hold"/>
                                        <p:tgtEl>
                                          <p:spTgt spid="4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50"/>
                                        </p:tgtEl>
                                        <p:attrNameLst>
                                          <p:attrName>style.visibility</p:attrName>
                                        </p:attrNameLst>
                                      </p:cBhvr>
                                      <p:to>
                                        <p:strVal val="visible"/>
                                      </p:to>
                                    </p:set>
                                    <p:anim calcmode="lin" valueType="num">
                                      <p:cBhvr additive="base">
                                        <p:cTn id="63" dur="500" fill="hold"/>
                                        <p:tgtEl>
                                          <p:spTgt spid="50"/>
                                        </p:tgtEl>
                                        <p:attrNameLst>
                                          <p:attrName>ppt_x</p:attrName>
                                        </p:attrNameLst>
                                      </p:cBhvr>
                                      <p:tavLst>
                                        <p:tav tm="0">
                                          <p:val>
                                            <p:strVal val="#ppt_x"/>
                                          </p:val>
                                        </p:tav>
                                        <p:tav tm="100000">
                                          <p:val>
                                            <p:strVal val="#ppt_x"/>
                                          </p:val>
                                        </p:tav>
                                      </p:tavLst>
                                    </p:anim>
                                    <p:anim calcmode="lin" valueType="num">
                                      <p:cBhvr additive="base">
                                        <p:cTn id="64" dur="500" fill="hold"/>
                                        <p:tgtEl>
                                          <p:spTgt spid="50"/>
                                        </p:tgtEl>
                                        <p:attrNameLst>
                                          <p:attrName>ppt_y</p:attrName>
                                        </p:attrNameLst>
                                      </p:cBhvr>
                                      <p:tavLst>
                                        <p:tav tm="0">
                                          <p:val>
                                            <p:strVal val="1+#ppt_h/2"/>
                                          </p:val>
                                        </p:tav>
                                        <p:tav tm="100000">
                                          <p:val>
                                            <p:strVal val="#ppt_y"/>
                                          </p:val>
                                        </p:tav>
                                      </p:tavLst>
                                    </p:anim>
                                  </p:childTnLst>
                                </p:cTn>
                              </p:par>
                              <p:par>
                                <p:cTn id="65" presetID="1" presetClass="entr" presetSubtype="0" fill="hold" grpId="0" nodeType="withEffect">
                                  <p:stCondLst>
                                    <p:cond delay="0"/>
                                  </p:stCondLst>
                                  <p:childTnLst>
                                    <p:set>
                                      <p:cBhvr>
                                        <p:cTn id="66" dur="1" fill="hold">
                                          <p:stCondLst>
                                            <p:cond delay="0"/>
                                          </p:stCondLst>
                                        </p:cTn>
                                        <p:tgtEl>
                                          <p:spTgt spid="43"/>
                                        </p:tgtEl>
                                        <p:attrNameLst>
                                          <p:attrName>style.visibility</p:attrName>
                                        </p:attrNameLst>
                                      </p:cBhvr>
                                      <p:to>
                                        <p:strVal val="visible"/>
                                      </p:to>
                                    </p:set>
                                  </p:childTnLst>
                                </p:cTn>
                              </p:par>
                              <p:par>
                                <p:cTn id="67" presetID="2" presetClass="entr" presetSubtype="4" fill="hold" grpId="0" nodeType="withEffect">
                                  <p:stCondLst>
                                    <p:cond delay="0"/>
                                  </p:stCondLst>
                                  <p:childTnLst>
                                    <p:set>
                                      <p:cBhvr>
                                        <p:cTn id="68" dur="1" fill="hold">
                                          <p:stCondLst>
                                            <p:cond delay="0"/>
                                          </p:stCondLst>
                                        </p:cTn>
                                        <p:tgtEl>
                                          <p:spTgt spid="51"/>
                                        </p:tgtEl>
                                        <p:attrNameLst>
                                          <p:attrName>style.visibility</p:attrName>
                                        </p:attrNameLst>
                                      </p:cBhvr>
                                      <p:to>
                                        <p:strVal val="visible"/>
                                      </p:to>
                                    </p:set>
                                    <p:anim calcmode="lin" valueType="num">
                                      <p:cBhvr additive="base">
                                        <p:cTn id="69" dur="1000" fill="hold"/>
                                        <p:tgtEl>
                                          <p:spTgt spid="51"/>
                                        </p:tgtEl>
                                        <p:attrNameLst>
                                          <p:attrName>ppt_x</p:attrName>
                                        </p:attrNameLst>
                                      </p:cBhvr>
                                      <p:tavLst>
                                        <p:tav tm="0">
                                          <p:val>
                                            <p:strVal val="#ppt_x"/>
                                          </p:val>
                                        </p:tav>
                                        <p:tav tm="100000">
                                          <p:val>
                                            <p:strVal val="#ppt_x"/>
                                          </p:val>
                                        </p:tav>
                                      </p:tavLst>
                                    </p:anim>
                                    <p:anim calcmode="lin" valueType="num">
                                      <p:cBhvr additive="base">
                                        <p:cTn id="70" dur="1000" fill="hold"/>
                                        <p:tgtEl>
                                          <p:spTgt spid="51"/>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52"/>
                                        </p:tgtEl>
                                        <p:attrNameLst>
                                          <p:attrName>style.visibility</p:attrName>
                                        </p:attrNameLst>
                                      </p:cBhvr>
                                      <p:to>
                                        <p:strVal val="visible"/>
                                      </p:to>
                                    </p:set>
                                    <p:anim calcmode="lin" valueType="num">
                                      <p:cBhvr additive="base">
                                        <p:cTn id="73" dur="500" fill="hold"/>
                                        <p:tgtEl>
                                          <p:spTgt spid="52"/>
                                        </p:tgtEl>
                                        <p:attrNameLst>
                                          <p:attrName>ppt_x</p:attrName>
                                        </p:attrNameLst>
                                      </p:cBhvr>
                                      <p:tavLst>
                                        <p:tav tm="0">
                                          <p:val>
                                            <p:strVal val="#ppt_x"/>
                                          </p:val>
                                        </p:tav>
                                        <p:tav tm="100000">
                                          <p:val>
                                            <p:strVal val="#ppt_x"/>
                                          </p:val>
                                        </p:tav>
                                      </p:tavLst>
                                    </p:anim>
                                    <p:anim calcmode="lin" valueType="num">
                                      <p:cBhvr additive="base">
                                        <p:cTn id="74" dur="500" fill="hold"/>
                                        <p:tgtEl>
                                          <p:spTgt spid="52"/>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53"/>
                                        </p:tgtEl>
                                        <p:attrNameLst>
                                          <p:attrName>style.visibility</p:attrName>
                                        </p:attrNameLst>
                                      </p:cBhvr>
                                      <p:to>
                                        <p:strVal val="visible"/>
                                      </p:to>
                                    </p:set>
                                    <p:anim calcmode="lin" valueType="num">
                                      <p:cBhvr additive="base">
                                        <p:cTn id="77" dur="500" fill="hold"/>
                                        <p:tgtEl>
                                          <p:spTgt spid="53"/>
                                        </p:tgtEl>
                                        <p:attrNameLst>
                                          <p:attrName>ppt_x</p:attrName>
                                        </p:attrNameLst>
                                      </p:cBhvr>
                                      <p:tavLst>
                                        <p:tav tm="0">
                                          <p:val>
                                            <p:strVal val="#ppt_x"/>
                                          </p:val>
                                        </p:tav>
                                        <p:tav tm="100000">
                                          <p:val>
                                            <p:strVal val="#ppt_x"/>
                                          </p:val>
                                        </p:tav>
                                      </p:tavLst>
                                    </p:anim>
                                    <p:anim calcmode="lin" valueType="num">
                                      <p:cBhvr additive="base">
                                        <p:cTn id="78" dur="500" fill="hold"/>
                                        <p:tgtEl>
                                          <p:spTgt spid="53"/>
                                        </p:tgtEl>
                                        <p:attrNameLst>
                                          <p:attrName>ppt_y</p:attrName>
                                        </p:attrNameLst>
                                      </p:cBhvr>
                                      <p:tavLst>
                                        <p:tav tm="0">
                                          <p:val>
                                            <p:strVal val="1+#ppt_h/2"/>
                                          </p:val>
                                        </p:tav>
                                        <p:tav tm="100000">
                                          <p:val>
                                            <p:strVal val="#ppt_y"/>
                                          </p:val>
                                        </p:tav>
                                      </p:tavLst>
                                    </p:anim>
                                  </p:childTnLst>
                                </p:cTn>
                              </p:par>
                              <p:par>
                                <p:cTn id="79" presetID="10" presetClass="entr" presetSubtype="0" fill="hold" grpId="0" nodeType="withEffect">
                                  <p:stCondLst>
                                    <p:cond delay="0"/>
                                  </p:stCondLst>
                                  <p:childTnLst>
                                    <p:set>
                                      <p:cBhvr>
                                        <p:cTn id="80" dur="1" fill="hold">
                                          <p:stCondLst>
                                            <p:cond delay="0"/>
                                          </p:stCondLst>
                                        </p:cTn>
                                        <p:tgtEl>
                                          <p:spTgt spid="44"/>
                                        </p:tgtEl>
                                        <p:attrNameLst>
                                          <p:attrName>style.visibility</p:attrName>
                                        </p:attrNameLst>
                                      </p:cBhvr>
                                      <p:to>
                                        <p:strVal val="visible"/>
                                      </p:to>
                                    </p:set>
                                    <p:animEffect transition="in" filter="fade">
                                      <p:cBhvr>
                                        <p:cTn id="81" dur="500"/>
                                        <p:tgtEl>
                                          <p:spTgt spid="44"/>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54"/>
                                        </p:tgtEl>
                                        <p:attrNameLst>
                                          <p:attrName>style.visibility</p:attrName>
                                        </p:attrNameLst>
                                      </p:cBhvr>
                                      <p:to>
                                        <p:strVal val="visible"/>
                                      </p:to>
                                    </p:set>
                                    <p:animEffect transition="in" filter="fade">
                                      <p:cBhvr>
                                        <p:cTn id="84" dur="500"/>
                                        <p:tgtEl>
                                          <p:spTgt spid="54"/>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59"/>
                                        </p:tgtEl>
                                        <p:attrNameLst>
                                          <p:attrName>style.visibility</p:attrName>
                                        </p:attrNameLst>
                                      </p:cBhvr>
                                      <p:to>
                                        <p:strVal val="visible"/>
                                      </p:to>
                                    </p:set>
                                    <p:animEffect transition="in" filter="fade">
                                      <p:cBhvr>
                                        <p:cTn id="87" dur="500"/>
                                        <p:tgtEl>
                                          <p:spTgt spid="59"/>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58"/>
                                        </p:tgtEl>
                                        <p:attrNameLst>
                                          <p:attrName>style.visibility</p:attrName>
                                        </p:attrNameLst>
                                      </p:cBhvr>
                                      <p:to>
                                        <p:strVal val="visible"/>
                                      </p:to>
                                    </p:set>
                                    <p:animEffect transition="in" filter="fade">
                                      <p:cBhvr>
                                        <p:cTn id="90" dur="500"/>
                                        <p:tgtEl>
                                          <p:spTgt spid="58"/>
                                        </p:tgtEl>
                                      </p:cBhvr>
                                    </p:animEffect>
                                  </p:childTnLst>
                                </p:cTn>
                              </p:par>
                              <p:par>
                                <p:cTn id="91" presetID="42" presetClass="entr" presetSubtype="0" fill="hold" nodeType="withEffect">
                                  <p:stCondLst>
                                    <p:cond delay="0"/>
                                  </p:stCondLst>
                                  <p:childTnLst>
                                    <p:set>
                                      <p:cBhvr>
                                        <p:cTn id="92" dur="1" fill="hold">
                                          <p:stCondLst>
                                            <p:cond delay="0"/>
                                          </p:stCondLst>
                                        </p:cTn>
                                        <p:tgtEl>
                                          <p:spTgt spid="141"/>
                                        </p:tgtEl>
                                        <p:attrNameLst>
                                          <p:attrName>style.visibility</p:attrName>
                                        </p:attrNameLst>
                                      </p:cBhvr>
                                      <p:to>
                                        <p:strVal val="visible"/>
                                      </p:to>
                                    </p:set>
                                    <p:animEffect transition="in" filter="fade">
                                      <p:cBhvr>
                                        <p:cTn id="93" dur="1000"/>
                                        <p:tgtEl>
                                          <p:spTgt spid="141"/>
                                        </p:tgtEl>
                                      </p:cBhvr>
                                    </p:animEffect>
                                    <p:anim calcmode="lin" valueType="num">
                                      <p:cBhvr>
                                        <p:cTn id="94" dur="1000" fill="hold"/>
                                        <p:tgtEl>
                                          <p:spTgt spid="141"/>
                                        </p:tgtEl>
                                        <p:attrNameLst>
                                          <p:attrName>ppt_x</p:attrName>
                                        </p:attrNameLst>
                                      </p:cBhvr>
                                      <p:tavLst>
                                        <p:tav tm="0">
                                          <p:val>
                                            <p:strVal val="#ppt_x"/>
                                          </p:val>
                                        </p:tav>
                                        <p:tav tm="100000">
                                          <p:val>
                                            <p:strVal val="#ppt_x"/>
                                          </p:val>
                                        </p:tav>
                                      </p:tavLst>
                                    </p:anim>
                                    <p:anim calcmode="lin" valueType="num">
                                      <p:cBhvr>
                                        <p:cTn id="95" dur="1000" fill="hold"/>
                                        <p:tgtEl>
                                          <p:spTgt spid="141"/>
                                        </p:tgtEl>
                                        <p:attrNameLst>
                                          <p:attrName>ppt_y</p:attrName>
                                        </p:attrNameLst>
                                      </p:cBhvr>
                                      <p:tavLst>
                                        <p:tav tm="0">
                                          <p:val>
                                            <p:strVal val="#ppt_y+.1"/>
                                          </p:val>
                                        </p:tav>
                                        <p:tav tm="100000">
                                          <p:val>
                                            <p:strVal val="#ppt_y"/>
                                          </p:val>
                                        </p:tav>
                                      </p:tavLst>
                                    </p:anim>
                                  </p:childTnLst>
                                </p:cTn>
                              </p:par>
                              <p:par>
                                <p:cTn id="96" presetID="42" presetClass="entr" presetSubtype="0" fill="hold" nodeType="withEffect">
                                  <p:stCondLst>
                                    <p:cond delay="0"/>
                                  </p:stCondLst>
                                  <p:childTnLst>
                                    <p:set>
                                      <p:cBhvr>
                                        <p:cTn id="97" dur="1" fill="hold">
                                          <p:stCondLst>
                                            <p:cond delay="0"/>
                                          </p:stCondLst>
                                        </p:cTn>
                                        <p:tgtEl>
                                          <p:spTgt spid="148"/>
                                        </p:tgtEl>
                                        <p:attrNameLst>
                                          <p:attrName>style.visibility</p:attrName>
                                        </p:attrNameLst>
                                      </p:cBhvr>
                                      <p:to>
                                        <p:strVal val="visible"/>
                                      </p:to>
                                    </p:set>
                                    <p:animEffect transition="in" filter="fade">
                                      <p:cBhvr>
                                        <p:cTn id="98" dur="1000"/>
                                        <p:tgtEl>
                                          <p:spTgt spid="148"/>
                                        </p:tgtEl>
                                      </p:cBhvr>
                                    </p:animEffect>
                                    <p:anim calcmode="lin" valueType="num">
                                      <p:cBhvr>
                                        <p:cTn id="99" dur="1000" fill="hold"/>
                                        <p:tgtEl>
                                          <p:spTgt spid="148"/>
                                        </p:tgtEl>
                                        <p:attrNameLst>
                                          <p:attrName>ppt_x</p:attrName>
                                        </p:attrNameLst>
                                      </p:cBhvr>
                                      <p:tavLst>
                                        <p:tav tm="0">
                                          <p:val>
                                            <p:strVal val="#ppt_x"/>
                                          </p:val>
                                        </p:tav>
                                        <p:tav tm="100000">
                                          <p:val>
                                            <p:strVal val="#ppt_x"/>
                                          </p:val>
                                        </p:tav>
                                      </p:tavLst>
                                    </p:anim>
                                    <p:anim calcmode="lin" valueType="num">
                                      <p:cBhvr>
                                        <p:cTn id="100" dur="1000" fill="hold"/>
                                        <p:tgtEl>
                                          <p:spTgt spid="148"/>
                                        </p:tgtEl>
                                        <p:attrNameLst>
                                          <p:attrName>ppt_y</p:attrName>
                                        </p:attrNameLst>
                                      </p:cBhvr>
                                      <p:tavLst>
                                        <p:tav tm="0">
                                          <p:val>
                                            <p:strVal val="#ppt_y+.1"/>
                                          </p:val>
                                        </p:tav>
                                        <p:tav tm="100000">
                                          <p:val>
                                            <p:strVal val="#ppt_y"/>
                                          </p:val>
                                        </p:tav>
                                      </p:tavLst>
                                    </p:anim>
                                  </p:childTnLst>
                                </p:cTn>
                              </p:par>
                              <p:par>
                                <p:cTn id="101" presetID="42" presetClass="entr" presetSubtype="0" fill="hold" nodeType="withEffect">
                                  <p:stCondLst>
                                    <p:cond delay="0"/>
                                  </p:stCondLst>
                                  <p:childTnLst>
                                    <p:set>
                                      <p:cBhvr>
                                        <p:cTn id="102" dur="1" fill="hold">
                                          <p:stCondLst>
                                            <p:cond delay="0"/>
                                          </p:stCondLst>
                                        </p:cTn>
                                        <p:tgtEl>
                                          <p:spTgt spid="154"/>
                                        </p:tgtEl>
                                        <p:attrNameLst>
                                          <p:attrName>style.visibility</p:attrName>
                                        </p:attrNameLst>
                                      </p:cBhvr>
                                      <p:to>
                                        <p:strVal val="visible"/>
                                      </p:to>
                                    </p:set>
                                    <p:animEffect transition="in" filter="fade">
                                      <p:cBhvr>
                                        <p:cTn id="103" dur="1000"/>
                                        <p:tgtEl>
                                          <p:spTgt spid="154"/>
                                        </p:tgtEl>
                                      </p:cBhvr>
                                    </p:animEffect>
                                    <p:anim calcmode="lin" valueType="num">
                                      <p:cBhvr>
                                        <p:cTn id="104" dur="1000" fill="hold"/>
                                        <p:tgtEl>
                                          <p:spTgt spid="154"/>
                                        </p:tgtEl>
                                        <p:attrNameLst>
                                          <p:attrName>ppt_x</p:attrName>
                                        </p:attrNameLst>
                                      </p:cBhvr>
                                      <p:tavLst>
                                        <p:tav tm="0">
                                          <p:val>
                                            <p:strVal val="#ppt_x"/>
                                          </p:val>
                                        </p:tav>
                                        <p:tav tm="100000">
                                          <p:val>
                                            <p:strVal val="#ppt_x"/>
                                          </p:val>
                                        </p:tav>
                                      </p:tavLst>
                                    </p:anim>
                                    <p:anim calcmode="lin" valueType="num">
                                      <p:cBhvr>
                                        <p:cTn id="105" dur="1000" fill="hold"/>
                                        <p:tgtEl>
                                          <p:spTgt spid="15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p:bldP spid="58" grpId="0" animBg="1"/>
      <p:bldP spid="54" grpId="0" animBg="1"/>
      <p:bldP spid="35" grpId="0" animBg="1"/>
      <p:bldP spid="37" grpId="0" animBg="1"/>
      <p:bldP spid="38" grpId="0" animBg="1"/>
      <p:bldP spid="39" grpId="0" animBg="1"/>
      <p:bldP spid="40" grpId="0" animBg="1"/>
      <p:bldP spid="41" grpId="0" animBg="1"/>
      <p:bldP spid="42" grpId="0" animBg="1"/>
      <p:bldP spid="36" grpId="0"/>
      <p:bldP spid="43" grpId="0" animBg="1"/>
      <p:bldP spid="45" grpId="0" animBg="1"/>
      <p:bldP spid="47" grpId="0" animBg="1"/>
      <p:bldP spid="48" grpId="0" animBg="1"/>
      <p:bldP spid="49" grpId="0" animBg="1"/>
      <p:bldP spid="50" grpId="0" animBg="1"/>
      <p:bldP spid="51" grpId="0" animBg="1"/>
      <p:bldP spid="52" grpId="0" animBg="1"/>
      <p:bldP spid="53" grpId="0" animBg="1"/>
      <p:bldP spid="44"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Oval 58"/>
          <p:cNvSpPr/>
          <p:nvPr/>
        </p:nvSpPr>
        <p:spPr>
          <a:xfrm rot="20598320">
            <a:off x="578658" y="2540680"/>
            <a:ext cx="2694960" cy="2045742"/>
          </a:xfrm>
          <a:prstGeom prst="ellipse">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58" name="Bent Arrow 57"/>
          <p:cNvSpPr/>
          <p:nvPr/>
        </p:nvSpPr>
        <p:spPr>
          <a:xfrm rot="10578775">
            <a:off x="2412747" y="2382297"/>
            <a:ext cx="2647992" cy="1046984"/>
          </a:xfrm>
          <a:prstGeom prst="bentArrow">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54" name="Oval 53"/>
          <p:cNvSpPr/>
          <p:nvPr/>
        </p:nvSpPr>
        <p:spPr>
          <a:xfrm>
            <a:off x="6971057" y="3696583"/>
            <a:ext cx="1959021" cy="1485713"/>
          </a:xfrm>
          <a:prstGeom prst="ellipse">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pic>
        <p:nvPicPr>
          <p:cNvPr id="11" name="Picture 1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853509" y="994043"/>
            <a:ext cx="736092" cy="1822399"/>
          </a:xfrm>
          <a:prstGeom prst="rect">
            <a:avLst/>
          </a:prstGeom>
        </p:spPr>
      </p:pic>
      <p:sp>
        <p:nvSpPr>
          <p:cNvPr id="21" name="TextBox 20"/>
          <p:cNvSpPr txBox="1"/>
          <p:nvPr/>
        </p:nvSpPr>
        <p:spPr>
          <a:xfrm>
            <a:off x="493276" y="985036"/>
            <a:ext cx="4090901" cy="830997"/>
          </a:xfrm>
          <a:prstGeom prst="rect">
            <a:avLst/>
          </a:prstGeom>
          <a:noFill/>
        </p:spPr>
        <p:txBody>
          <a:bodyPr wrap="square"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In the presence of </a:t>
            </a:r>
            <a:r>
              <a:rPr kumimoji="0" lang="en-US" sz="16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insulin, </a:t>
            </a:r>
            <a:r>
              <a:rPr kumimoji="0" lang="en-US" sz="160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glucose enters the cells and leaves the blood</a:t>
            </a:r>
            <a:r>
              <a:rPr kumimoji="0" lang="en-US" sz="16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a:t>
            </a:r>
          </a:p>
          <a:p>
            <a:pPr marL="0" marR="0" lvl="0" indent="0" algn="l" defTabSz="976305" rtl="0" eaLnBrk="1" fontAlgn="auto" latinLnBrk="0" hangingPunct="1">
              <a:lnSpc>
                <a:spcPct val="100000"/>
              </a:lnSpc>
              <a:spcBef>
                <a:spcPts val="0"/>
              </a:spcBef>
              <a:spcAft>
                <a:spcPts val="0"/>
              </a:spcAft>
              <a:buClrTx/>
              <a:buSzTx/>
              <a:buFontTx/>
              <a:buNone/>
              <a:tabLst/>
              <a:defRPr/>
            </a:pPr>
            <a:r>
              <a:rPr lang="en-US" sz="1600" b="1" dirty="0">
                <a:solidFill>
                  <a:prstClr val="black"/>
                </a:solidFill>
                <a:latin typeface="Verdana" panose="020B0604030504040204" pitchFamily="34" charset="0"/>
                <a:ea typeface="Verdana" panose="020B0604030504040204" pitchFamily="34" charset="0"/>
                <a:cs typeface="Verdana" panose="020B0604030504040204" pitchFamily="34" charset="0"/>
              </a:rPr>
              <a:t>Blood glucose levels fall.</a:t>
            </a:r>
            <a:endParaRPr kumimoji="0" lang="en-US" sz="16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5" name="Pentagon 4"/>
          <p:cNvSpPr/>
          <p:nvPr/>
        </p:nvSpPr>
        <p:spPr>
          <a:xfrm rot="20602973">
            <a:off x="6106383" y="1541397"/>
            <a:ext cx="2003595" cy="1186824"/>
          </a:xfrm>
          <a:prstGeom prst="homePlate">
            <a:avLst>
              <a:gd name="adj" fmla="val 65879"/>
            </a:avLst>
          </a:prstGeom>
          <a:solidFill>
            <a:schemeClr val="bg2">
              <a:lumMod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High Blood Glucose</a:t>
            </a:r>
          </a:p>
        </p:txBody>
      </p:sp>
      <p:sp>
        <p:nvSpPr>
          <p:cNvPr id="13" name="Rectangle 12"/>
          <p:cNvSpPr/>
          <p:nvPr/>
        </p:nvSpPr>
        <p:spPr>
          <a:xfrm rot="20589987">
            <a:off x="1251284" y="3561347"/>
            <a:ext cx="6472989" cy="397042"/>
          </a:xfrm>
          <a:prstGeom prst="rect">
            <a:avLst/>
          </a:prstGeom>
          <a:solidFill>
            <a:srgbClr val="2B656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4" name="Isosceles Triangle 13"/>
          <p:cNvSpPr/>
          <p:nvPr/>
        </p:nvSpPr>
        <p:spPr>
          <a:xfrm>
            <a:off x="3934325" y="3958389"/>
            <a:ext cx="1106906" cy="866274"/>
          </a:xfrm>
          <a:prstGeom prst="triangle">
            <a:avLst/>
          </a:prstGeom>
          <a:solidFill>
            <a:srgbClr val="2B656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6" name="TextBox 35"/>
          <p:cNvSpPr txBox="1"/>
          <p:nvPr/>
        </p:nvSpPr>
        <p:spPr>
          <a:xfrm>
            <a:off x="6293869" y="3377889"/>
            <a:ext cx="1390317" cy="461665"/>
          </a:xfrm>
          <a:prstGeom prst="rect">
            <a:avLst/>
          </a:prstGeom>
          <a:noFill/>
        </p:spPr>
        <p:txBody>
          <a:bodyPr wrap="square"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5B9BD5">
                    <a:lumMod val="75000"/>
                  </a:srgbClr>
                </a:solidFill>
                <a:effectLst/>
                <a:uLnTx/>
                <a:uFillTx/>
                <a:latin typeface="Verdana" panose="020B0604030504040204" pitchFamily="34" charset="0"/>
                <a:ea typeface="Verdana" panose="020B0604030504040204" pitchFamily="34" charset="0"/>
                <a:cs typeface="Verdana" panose="020B0604030504040204" pitchFamily="34" charset="0"/>
              </a:rPr>
              <a:t>Pancreas</a:t>
            </a:r>
            <a:r>
              <a:rPr kumimoji="0" lang="en-US" sz="12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releases insulin</a:t>
            </a:r>
            <a:endPar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3" name="Bent Arrow 42"/>
          <p:cNvSpPr/>
          <p:nvPr/>
        </p:nvSpPr>
        <p:spPr>
          <a:xfrm rot="10800000" flipH="1">
            <a:off x="4715776" y="11425"/>
            <a:ext cx="2336785" cy="4689483"/>
          </a:xfrm>
          <a:prstGeom prst="bentArrow">
            <a:avLst>
              <a:gd name="adj1" fmla="val 25000"/>
              <a:gd name="adj2" fmla="val 10667"/>
              <a:gd name="adj3" fmla="val 0"/>
              <a:gd name="adj4" fmla="val 43362"/>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pic>
        <p:nvPicPr>
          <p:cNvPr id="72" name="Picture 7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7835" y="6629400"/>
            <a:ext cx="10082172" cy="159336"/>
          </a:xfrm>
          <a:prstGeom prst="rect">
            <a:avLst/>
          </a:prstGeom>
        </p:spPr>
      </p:pic>
      <p:grpSp>
        <p:nvGrpSpPr>
          <p:cNvPr id="55" name="Group 54"/>
          <p:cNvGrpSpPr/>
          <p:nvPr/>
        </p:nvGrpSpPr>
        <p:grpSpPr>
          <a:xfrm rot="20554362">
            <a:off x="1223313" y="3863955"/>
            <a:ext cx="548640" cy="548799"/>
            <a:chOff x="2730843" y="3534032"/>
            <a:chExt cx="1005840" cy="1005840"/>
          </a:xfrm>
        </p:grpSpPr>
        <p:cxnSp>
          <p:nvCxnSpPr>
            <p:cNvPr id="56" name="Straight Connector 55"/>
            <p:cNvCxnSpPr/>
            <p:nvPr/>
          </p:nvCxnSpPr>
          <p:spPr>
            <a:xfrm flipH="1">
              <a:off x="2804494" y="3779811"/>
              <a:ext cx="858539" cy="51427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57" name="Straight Connector 56"/>
            <p:cNvCxnSpPr>
              <a:stCxn id="62" idx="0"/>
              <a:endCxn id="62" idx="4"/>
            </p:cNvCxnSpPr>
            <p:nvPr/>
          </p:nvCxnSpPr>
          <p:spPr>
            <a:xfrm>
              <a:off x="3233763" y="3534032"/>
              <a:ext cx="0" cy="1005840"/>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61" name="Straight Connector 60"/>
            <p:cNvCxnSpPr/>
            <p:nvPr/>
          </p:nvCxnSpPr>
          <p:spPr>
            <a:xfrm>
              <a:off x="2804494" y="3779811"/>
              <a:ext cx="858538" cy="51427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62" name="Oval 61"/>
            <p:cNvSpPr/>
            <p:nvPr/>
          </p:nvSpPr>
          <p:spPr>
            <a:xfrm>
              <a:off x="2730843" y="3534032"/>
              <a:ext cx="1005840" cy="1005840"/>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63" name="Oval 62"/>
            <p:cNvSpPr/>
            <p:nvPr/>
          </p:nvSpPr>
          <p:spPr>
            <a:xfrm>
              <a:off x="3116376" y="3922651"/>
              <a:ext cx="228600" cy="228600"/>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64" name="Group 63"/>
          <p:cNvGrpSpPr/>
          <p:nvPr/>
        </p:nvGrpSpPr>
        <p:grpSpPr>
          <a:xfrm rot="20554362">
            <a:off x="1000452" y="3388430"/>
            <a:ext cx="548640" cy="548799"/>
            <a:chOff x="2730843" y="3534032"/>
            <a:chExt cx="1005840" cy="1005840"/>
          </a:xfrm>
        </p:grpSpPr>
        <p:cxnSp>
          <p:nvCxnSpPr>
            <p:cNvPr id="65" name="Straight Connector 64"/>
            <p:cNvCxnSpPr/>
            <p:nvPr/>
          </p:nvCxnSpPr>
          <p:spPr>
            <a:xfrm flipH="1">
              <a:off x="2804494" y="3779811"/>
              <a:ext cx="858539" cy="51427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66" name="Straight Connector 65"/>
            <p:cNvCxnSpPr>
              <a:stCxn id="68" idx="0"/>
              <a:endCxn id="68" idx="4"/>
            </p:cNvCxnSpPr>
            <p:nvPr/>
          </p:nvCxnSpPr>
          <p:spPr>
            <a:xfrm>
              <a:off x="3233763" y="3534032"/>
              <a:ext cx="0" cy="1005840"/>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67" name="Straight Connector 66"/>
            <p:cNvCxnSpPr/>
            <p:nvPr/>
          </p:nvCxnSpPr>
          <p:spPr>
            <a:xfrm>
              <a:off x="2804494" y="3779811"/>
              <a:ext cx="858538" cy="51427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68" name="Oval 67"/>
            <p:cNvSpPr/>
            <p:nvPr/>
          </p:nvSpPr>
          <p:spPr>
            <a:xfrm>
              <a:off x="2730843" y="3534032"/>
              <a:ext cx="1005840" cy="1005840"/>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69" name="Oval 68"/>
            <p:cNvSpPr/>
            <p:nvPr/>
          </p:nvSpPr>
          <p:spPr>
            <a:xfrm>
              <a:off x="3116376" y="3922651"/>
              <a:ext cx="228600" cy="228600"/>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70" name="Group 69"/>
          <p:cNvGrpSpPr/>
          <p:nvPr/>
        </p:nvGrpSpPr>
        <p:grpSpPr>
          <a:xfrm rot="20554362">
            <a:off x="2221313" y="3528409"/>
            <a:ext cx="548640" cy="548799"/>
            <a:chOff x="2730843" y="3534032"/>
            <a:chExt cx="1005840" cy="1005840"/>
          </a:xfrm>
        </p:grpSpPr>
        <p:cxnSp>
          <p:nvCxnSpPr>
            <p:cNvPr id="71" name="Straight Connector 70"/>
            <p:cNvCxnSpPr/>
            <p:nvPr/>
          </p:nvCxnSpPr>
          <p:spPr>
            <a:xfrm flipH="1">
              <a:off x="2804494" y="3779811"/>
              <a:ext cx="858539" cy="51427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73" name="Straight Connector 72"/>
            <p:cNvCxnSpPr>
              <a:stCxn id="75" idx="0"/>
              <a:endCxn id="75" idx="4"/>
            </p:cNvCxnSpPr>
            <p:nvPr/>
          </p:nvCxnSpPr>
          <p:spPr>
            <a:xfrm>
              <a:off x="3233763" y="3534032"/>
              <a:ext cx="0" cy="1005840"/>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74" name="Straight Connector 73"/>
            <p:cNvCxnSpPr/>
            <p:nvPr/>
          </p:nvCxnSpPr>
          <p:spPr>
            <a:xfrm>
              <a:off x="2804494" y="3779811"/>
              <a:ext cx="858538" cy="51427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75" name="Oval 74"/>
            <p:cNvSpPr/>
            <p:nvPr/>
          </p:nvSpPr>
          <p:spPr>
            <a:xfrm>
              <a:off x="2730843" y="3534032"/>
              <a:ext cx="1005840" cy="1005840"/>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92" name="Oval 91"/>
            <p:cNvSpPr/>
            <p:nvPr/>
          </p:nvSpPr>
          <p:spPr>
            <a:xfrm>
              <a:off x="3116376" y="3922651"/>
              <a:ext cx="228600" cy="228600"/>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93" name="Group 92"/>
          <p:cNvGrpSpPr/>
          <p:nvPr/>
        </p:nvGrpSpPr>
        <p:grpSpPr>
          <a:xfrm rot="20554362">
            <a:off x="1858693" y="3090308"/>
            <a:ext cx="548640" cy="548799"/>
            <a:chOff x="2730843" y="3534032"/>
            <a:chExt cx="1005840" cy="1005840"/>
          </a:xfrm>
        </p:grpSpPr>
        <p:cxnSp>
          <p:nvCxnSpPr>
            <p:cNvPr id="94" name="Straight Connector 93"/>
            <p:cNvCxnSpPr/>
            <p:nvPr/>
          </p:nvCxnSpPr>
          <p:spPr>
            <a:xfrm flipH="1">
              <a:off x="2804494" y="3779811"/>
              <a:ext cx="858539" cy="51427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95" name="Straight Connector 94"/>
            <p:cNvCxnSpPr>
              <a:stCxn id="97" idx="0"/>
              <a:endCxn id="97" idx="4"/>
            </p:cNvCxnSpPr>
            <p:nvPr/>
          </p:nvCxnSpPr>
          <p:spPr>
            <a:xfrm>
              <a:off x="3233763" y="3534032"/>
              <a:ext cx="0" cy="1005840"/>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96" name="Straight Connector 95"/>
            <p:cNvCxnSpPr/>
            <p:nvPr/>
          </p:nvCxnSpPr>
          <p:spPr>
            <a:xfrm>
              <a:off x="2804494" y="3779811"/>
              <a:ext cx="858538" cy="51427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97" name="Oval 96"/>
            <p:cNvSpPr/>
            <p:nvPr/>
          </p:nvSpPr>
          <p:spPr>
            <a:xfrm>
              <a:off x="2730843" y="3534032"/>
              <a:ext cx="1005840" cy="1005840"/>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98" name="Oval 97"/>
            <p:cNvSpPr/>
            <p:nvPr/>
          </p:nvSpPr>
          <p:spPr>
            <a:xfrm>
              <a:off x="3116376" y="3922651"/>
              <a:ext cx="228600" cy="228600"/>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99" name="Group 98"/>
          <p:cNvGrpSpPr/>
          <p:nvPr/>
        </p:nvGrpSpPr>
        <p:grpSpPr>
          <a:xfrm rot="20554362">
            <a:off x="1297461" y="3266605"/>
            <a:ext cx="548640" cy="548799"/>
            <a:chOff x="2730843" y="3534032"/>
            <a:chExt cx="1005840" cy="1005840"/>
          </a:xfrm>
        </p:grpSpPr>
        <p:cxnSp>
          <p:nvCxnSpPr>
            <p:cNvPr id="100" name="Straight Connector 99"/>
            <p:cNvCxnSpPr/>
            <p:nvPr/>
          </p:nvCxnSpPr>
          <p:spPr>
            <a:xfrm flipH="1">
              <a:off x="2804494" y="3779811"/>
              <a:ext cx="858539" cy="51427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101" name="Straight Connector 100"/>
            <p:cNvCxnSpPr>
              <a:stCxn id="103" idx="0"/>
              <a:endCxn id="103" idx="4"/>
            </p:cNvCxnSpPr>
            <p:nvPr/>
          </p:nvCxnSpPr>
          <p:spPr>
            <a:xfrm>
              <a:off x="3233763" y="3534032"/>
              <a:ext cx="0" cy="1005840"/>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102" name="Straight Connector 101"/>
            <p:cNvCxnSpPr/>
            <p:nvPr/>
          </p:nvCxnSpPr>
          <p:spPr>
            <a:xfrm>
              <a:off x="2804494" y="3779811"/>
              <a:ext cx="858538" cy="51427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103" name="Oval 102"/>
            <p:cNvSpPr/>
            <p:nvPr/>
          </p:nvSpPr>
          <p:spPr>
            <a:xfrm>
              <a:off x="2730843" y="3534032"/>
              <a:ext cx="1005840" cy="1005840"/>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04" name="Oval 103"/>
            <p:cNvSpPr/>
            <p:nvPr/>
          </p:nvSpPr>
          <p:spPr>
            <a:xfrm>
              <a:off x="3116376" y="3922651"/>
              <a:ext cx="228600" cy="228600"/>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105" name="Group 104"/>
          <p:cNvGrpSpPr/>
          <p:nvPr/>
        </p:nvGrpSpPr>
        <p:grpSpPr>
          <a:xfrm rot="20554362">
            <a:off x="1731584" y="3683988"/>
            <a:ext cx="548640" cy="548799"/>
            <a:chOff x="2730843" y="3534032"/>
            <a:chExt cx="1005840" cy="1005840"/>
          </a:xfrm>
        </p:grpSpPr>
        <p:cxnSp>
          <p:nvCxnSpPr>
            <p:cNvPr id="106" name="Straight Connector 105"/>
            <p:cNvCxnSpPr/>
            <p:nvPr/>
          </p:nvCxnSpPr>
          <p:spPr>
            <a:xfrm flipH="1">
              <a:off x="2804494" y="3779811"/>
              <a:ext cx="858539" cy="51427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107" name="Straight Connector 106"/>
            <p:cNvCxnSpPr>
              <a:stCxn id="109" idx="0"/>
              <a:endCxn id="109" idx="4"/>
            </p:cNvCxnSpPr>
            <p:nvPr/>
          </p:nvCxnSpPr>
          <p:spPr>
            <a:xfrm>
              <a:off x="3233763" y="3534032"/>
              <a:ext cx="0" cy="1005840"/>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108" name="Straight Connector 107"/>
            <p:cNvCxnSpPr/>
            <p:nvPr/>
          </p:nvCxnSpPr>
          <p:spPr>
            <a:xfrm>
              <a:off x="2804494" y="3779811"/>
              <a:ext cx="858538" cy="51427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109" name="Oval 108"/>
            <p:cNvSpPr/>
            <p:nvPr/>
          </p:nvSpPr>
          <p:spPr>
            <a:xfrm>
              <a:off x="2730843" y="3534032"/>
              <a:ext cx="1005840" cy="1005840"/>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10" name="Oval 109"/>
            <p:cNvSpPr/>
            <p:nvPr/>
          </p:nvSpPr>
          <p:spPr>
            <a:xfrm>
              <a:off x="3116376" y="3922651"/>
              <a:ext cx="228600" cy="228600"/>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111" name="Group 110"/>
          <p:cNvGrpSpPr/>
          <p:nvPr/>
        </p:nvGrpSpPr>
        <p:grpSpPr>
          <a:xfrm rot="20554362">
            <a:off x="1971634" y="3633115"/>
            <a:ext cx="548640" cy="548799"/>
            <a:chOff x="2730843" y="3534032"/>
            <a:chExt cx="1005840" cy="1005840"/>
          </a:xfrm>
        </p:grpSpPr>
        <p:cxnSp>
          <p:nvCxnSpPr>
            <p:cNvPr id="112" name="Straight Connector 111"/>
            <p:cNvCxnSpPr/>
            <p:nvPr/>
          </p:nvCxnSpPr>
          <p:spPr>
            <a:xfrm flipH="1">
              <a:off x="2804494" y="3779811"/>
              <a:ext cx="858539" cy="51427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113" name="Straight Connector 112"/>
            <p:cNvCxnSpPr>
              <a:stCxn id="115" idx="0"/>
              <a:endCxn id="115" idx="4"/>
            </p:cNvCxnSpPr>
            <p:nvPr/>
          </p:nvCxnSpPr>
          <p:spPr>
            <a:xfrm>
              <a:off x="3233763" y="3534032"/>
              <a:ext cx="0" cy="1005840"/>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114" name="Straight Connector 113"/>
            <p:cNvCxnSpPr/>
            <p:nvPr/>
          </p:nvCxnSpPr>
          <p:spPr>
            <a:xfrm>
              <a:off x="2804494" y="3779811"/>
              <a:ext cx="858538" cy="51427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115" name="Oval 114"/>
            <p:cNvSpPr/>
            <p:nvPr/>
          </p:nvSpPr>
          <p:spPr>
            <a:xfrm>
              <a:off x="2730843" y="3534032"/>
              <a:ext cx="1005840" cy="1005840"/>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16" name="Oval 115"/>
            <p:cNvSpPr/>
            <p:nvPr/>
          </p:nvSpPr>
          <p:spPr>
            <a:xfrm>
              <a:off x="3116376" y="3922651"/>
              <a:ext cx="228600" cy="228600"/>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117" name="Group 116"/>
          <p:cNvGrpSpPr/>
          <p:nvPr/>
        </p:nvGrpSpPr>
        <p:grpSpPr>
          <a:xfrm rot="20554362">
            <a:off x="1344361" y="2776477"/>
            <a:ext cx="548640" cy="548799"/>
            <a:chOff x="2730843" y="3534032"/>
            <a:chExt cx="1005840" cy="1005840"/>
          </a:xfrm>
        </p:grpSpPr>
        <p:cxnSp>
          <p:nvCxnSpPr>
            <p:cNvPr id="118" name="Straight Connector 117"/>
            <p:cNvCxnSpPr/>
            <p:nvPr/>
          </p:nvCxnSpPr>
          <p:spPr>
            <a:xfrm flipH="1">
              <a:off x="2804494" y="3779811"/>
              <a:ext cx="858539" cy="51427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119" name="Straight Connector 118"/>
            <p:cNvCxnSpPr>
              <a:stCxn id="121" idx="0"/>
              <a:endCxn id="121" idx="4"/>
            </p:cNvCxnSpPr>
            <p:nvPr/>
          </p:nvCxnSpPr>
          <p:spPr>
            <a:xfrm>
              <a:off x="3233763" y="3534032"/>
              <a:ext cx="0" cy="1005840"/>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120" name="Straight Connector 119"/>
            <p:cNvCxnSpPr/>
            <p:nvPr/>
          </p:nvCxnSpPr>
          <p:spPr>
            <a:xfrm>
              <a:off x="2804494" y="3779811"/>
              <a:ext cx="858538" cy="51427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121" name="Oval 120"/>
            <p:cNvSpPr/>
            <p:nvPr/>
          </p:nvSpPr>
          <p:spPr>
            <a:xfrm>
              <a:off x="2730843" y="3534032"/>
              <a:ext cx="1005840" cy="1005840"/>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22" name="Oval 121"/>
            <p:cNvSpPr/>
            <p:nvPr/>
          </p:nvSpPr>
          <p:spPr>
            <a:xfrm>
              <a:off x="3116376" y="3922651"/>
              <a:ext cx="228600" cy="228600"/>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123" name="Group 122"/>
          <p:cNvGrpSpPr/>
          <p:nvPr/>
        </p:nvGrpSpPr>
        <p:grpSpPr>
          <a:xfrm rot="20554362">
            <a:off x="1944954" y="2598727"/>
            <a:ext cx="548640" cy="548799"/>
            <a:chOff x="2730843" y="3534032"/>
            <a:chExt cx="1005840" cy="1005840"/>
          </a:xfrm>
        </p:grpSpPr>
        <p:cxnSp>
          <p:nvCxnSpPr>
            <p:cNvPr id="124" name="Straight Connector 123"/>
            <p:cNvCxnSpPr/>
            <p:nvPr/>
          </p:nvCxnSpPr>
          <p:spPr>
            <a:xfrm flipH="1">
              <a:off x="2804494" y="3779811"/>
              <a:ext cx="858539" cy="51427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125" name="Straight Connector 124"/>
            <p:cNvCxnSpPr>
              <a:stCxn id="127" idx="0"/>
              <a:endCxn id="127" idx="4"/>
            </p:cNvCxnSpPr>
            <p:nvPr/>
          </p:nvCxnSpPr>
          <p:spPr>
            <a:xfrm>
              <a:off x="3233763" y="3534032"/>
              <a:ext cx="0" cy="1005840"/>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126" name="Straight Connector 125"/>
            <p:cNvCxnSpPr/>
            <p:nvPr/>
          </p:nvCxnSpPr>
          <p:spPr>
            <a:xfrm>
              <a:off x="2804494" y="3779811"/>
              <a:ext cx="858538" cy="51427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127" name="Oval 126"/>
            <p:cNvSpPr/>
            <p:nvPr/>
          </p:nvSpPr>
          <p:spPr>
            <a:xfrm>
              <a:off x="2730843" y="3534032"/>
              <a:ext cx="1005840" cy="1005840"/>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28" name="Oval 127"/>
            <p:cNvSpPr/>
            <p:nvPr/>
          </p:nvSpPr>
          <p:spPr>
            <a:xfrm>
              <a:off x="3116376" y="3922651"/>
              <a:ext cx="228600" cy="228600"/>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129" name="Group 128"/>
          <p:cNvGrpSpPr/>
          <p:nvPr/>
        </p:nvGrpSpPr>
        <p:grpSpPr>
          <a:xfrm rot="20554362">
            <a:off x="2340911" y="2980462"/>
            <a:ext cx="548640" cy="548799"/>
            <a:chOff x="2730843" y="3534032"/>
            <a:chExt cx="1005840" cy="1005840"/>
          </a:xfrm>
        </p:grpSpPr>
        <p:cxnSp>
          <p:nvCxnSpPr>
            <p:cNvPr id="130" name="Straight Connector 129"/>
            <p:cNvCxnSpPr/>
            <p:nvPr/>
          </p:nvCxnSpPr>
          <p:spPr>
            <a:xfrm flipH="1">
              <a:off x="2804494" y="3779811"/>
              <a:ext cx="858539" cy="51427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131" name="Straight Connector 130"/>
            <p:cNvCxnSpPr>
              <a:stCxn id="133" idx="0"/>
              <a:endCxn id="133" idx="4"/>
            </p:cNvCxnSpPr>
            <p:nvPr/>
          </p:nvCxnSpPr>
          <p:spPr>
            <a:xfrm>
              <a:off x="3233763" y="3534032"/>
              <a:ext cx="0" cy="1005840"/>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132" name="Straight Connector 131"/>
            <p:cNvCxnSpPr/>
            <p:nvPr/>
          </p:nvCxnSpPr>
          <p:spPr>
            <a:xfrm>
              <a:off x="2804494" y="3779811"/>
              <a:ext cx="858538" cy="51427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133" name="Oval 132"/>
            <p:cNvSpPr/>
            <p:nvPr/>
          </p:nvSpPr>
          <p:spPr>
            <a:xfrm>
              <a:off x="2730843" y="3534032"/>
              <a:ext cx="1005840" cy="1005840"/>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34" name="Oval 133"/>
            <p:cNvSpPr/>
            <p:nvPr/>
          </p:nvSpPr>
          <p:spPr>
            <a:xfrm>
              <a:off x="3116376" y="3922651"/>
              <a:ext cx="228600" cy="228600"/>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135" name="Group 134"/>
          <p:cNvGrpSpPr/>
          <p:nvPr/>
        </p:nvGrpSpPr>
        <p:grpSpPr>
          <a:xfrm rot="20554362">
            <a:off x="1011606" y="3909117"/>
            <a:ext cx="548640" cy="548799"/>
            <a:chOff x="2730843" y="3534032"/>
            <a:chExt cx="1005840" cy="1005840"/>
          </a:xfrm>
        </p:grpSpPr>
        <p:cxnSp>
          <p:nvCxnSpPr>
            <p:cNvPr id="136" name="Straight Connector 135"/>
            <p:cNvCxnSpPr/>
            <p:nvPr/>
          </p:nvCxnSpPr>
          <p:spPr>
            <a:xfrm flipH="1">
              <a:off x="2804494" y="3779811"/>
              <a:ext cx="858539" cy="51427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137" name="Straight Connector 136"/>
            <p:cNvCxnSpPr>
              <a:stCxn id="139" idx="0"/>
              <a:endCxn id="139" idx="4"/>
            </p:cNvCxnSpPr>
            <p:nvPr/>
          </p:nvCxnSpPr>
          <p:spPr>
            <a:xfrm>
              <a:off x="3233763" y="3534032"/>
              <a:ext cx="0" cy="1005840"/>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138" name="Straight Connector 137"/>
            <p:cNvCxnSpPr/>
            <p:nvPr/>
          </p:nvCxnSpPr>
          <p:spPr>
            <a:xfrm>
              <a:off x="2804494" y="3779811"/>
              <a:ext cx="858538" cy="51427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139" name="Oval 138"/>
            <p:cNvSpPr/>
            <p:nvPr/>
          </p:nvSpPr>
          <p:spPr>
            <a:xfrm>
              <a:off x="2730843" y="3534032"/>
              <a:ext cx="1005840" cy="1005840"/>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40" name="Oval 139"/>
            <p:cNvSpPr/>
            <p:nvPr/>
          </p:nvSpPr>
          <p:spPr>
            <a:xfrm>
              <a:off x="3116376" y="3922651"/>
              <a:ext cx="228600" cy="228600"/>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141" name="Group 140"/>
          <p:cNvGrpSpPr/>
          <p:nvPr/>
        </p:nvGrpSpPr>
        <p:grpSpPr>
          <a:xfrm rot="20554362">
            <a:off x="4689941" y="2914219"/>
            <a:ext cx="274320" cy="274320"/>
            <a:chOff x="2730843" y="3534032"/>
            <a:chExt cx="1005840" cy="1005840"/>
          </a:xfrm>
        </p:grpSpPr>
        <p:cxnSp>
          <p:nvCxnSpPr>
            <p:cNvPr id="142" name="Straight Connector 141"/>
            <p:cNvCxnSpPr/>
            <p:nvPr/>
          </p:nvCxnSpPr>
          <p:spPr>
            <a:xfrm flipH="1">
              <a:off x="2804494" y="3779811"/>
              <a:ext cx="858539" cy="514279"/>
            </a:xfrm>
            <a:prstGeom prst="line">
              <a:avLst/>
            </a:prstGeom>
            <a:ln w="38100"/>
          </p:spPr>
          <p:style>
            <a:lnRef idx="1">
              <a:schemeClr val="accent4"/>
            </a:lnRef>
            <a:fillRef idx="0">
              <a:schemeClr val="accent4"/>
            </a:fillRef>
            <a:effectRef idx="0">
              <a:schemeClr val="accent4"/>
            </a:effectRef>
            <a:fontRef idx="minor">
              <a:schemeClr val="tx1"/>
            </a:fontRef>
          </p:style>
        </p:cxnSp>
        <p:cxnSp>
          <p:nvCxnSpPr>
            <p:cNvPr id="143" name="Straight Connector 142"/>
            <p:cNvCxnSpPr>
              <a:stCxn id="145" idx="0"/>
              <a:endCxn id="145" idx="4"/>
            </p:cNvCxnSpPr>
            <p:nvPr/>
          </p:nvCxnSpPr>
          <p:spPr>
            <a:xfrm>
              <a:off x="3233763" y="3534032"/>
              <a:ext cx="0" cy="1005840"/>
            </a:xfrm>
            <a:prstGeom prst="line">
              <a:avLst/>
            </a:prstGeom>
            <a:ln w="38100"/>
          </p:spPr>
          <p:style>
            <a:lnRef idx="1">
              <a:schemeClr val="accent4"/>
            </a:lnRef>
            <a:fillRef idx="0">
              <a:schemeClr val="accent4"/>
            </a:fillRef>
            <a:effectRef idx="0">
              <a:schemeClr val="accent4"/>
            </a:effectRef>
            <a:fontRef idx="minor">
              <a:schemeClr val="tx1"/>
            </a:fontRef>
          </p:style>
        </p:cxnSp>
        <p:cxnSp>
          <p:nvCxnSpPr>
            <p:cNvPr id="144" name="Straight Connector 143"/>
            <p:cNvCxnSpPr/>
            <p:nvPr/>
          </p:nvCxnSpPr>
          <p:spPr>
            <a:xfrm>
              <a:off x="2804494" y="3779811"/>
              <a:ext cx="858538" cy="514279"/>
            </a:xfrm>
            <a:prstGeom prst="line">
              <a:avLst/>
            </a:prstGeom>
            <a:ln w="38100"/>
          </p:spPr>
          <p:style>
            <a:lnRef idx="1">
              <a:schemeClr val="accent4"/>
            </a:lnRef>
            <a:fillRef idx="0">
              <a:schemeClr val="accent4"/>
            </a:fillRef>
            <a:effectRef idx="0">
              <a:schemeClr val="accent4"/>
            </a:effectRef>
            <a:fontRef idx="minor">
              <a:schemeClr val="tx1"/>
            </a:fontRef>
          </p:style>
        </p:cxnSp>
        <p:sp>
          <p:nvSpPr>
            <p:cNvPr id="145" name="Oval 144"/>
            <p:cNvSpPr/>
            <p:nvPr/>
          </p:nvSpPr>
          <p:spPr>
            <a:xfrm>
              <a:off x="2730843" y="3534032"/>
              <a:ext cx="1005840" cy="1005840"/>
            </a:xfrm>
            <a:prstGeom prst="ellipse">
              <a:avLst/>
            </a:prstGeom>
            <a:noFill/>
            <a:ln w="381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46" name="Oval 145"/>
            <p:cNvSpPr/>
            <p:nvPr/>
          </p:nvSpPr>
          <p:spPr>
            <a:xfrm>
              <a:off x="3116376" y="3922651"/>
              <a:ext cx="228600" cy="228600"/>
            </a:xfrm>
            <a:prstGeom prst="ellipse">
              <a:avLst/>
            </a:prstGeom>
            <a:solidFill>
              <a:srgbClr val="C00000"/>
            </a:solidFill>
            <a:ln w="381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148" name="Group 147"/>
          <p:cNvGrpSpPr/>
          <p:nvPr/>
        </p:nvGrpSpPr>
        <p:grpSpPr>
          <a:xfrm rot="20554362">
            <a:off x="4923194" y="1956627"/>
            <a:ext cx="274320" cy="274320"/>
            <a:chOff x="2730843" y="3534032"/>
            <a:chExt cx="1005840" cy="1005840"/>
          </a:xfrm>
        </p:grpSpPr>
        <p:cxnSp>
          <p:nvCxnSpPr>
            <p:cNvPr id="149" name="Straight Connector 148"/>
            <p:cNvCxnSpPr/>
            <p:nvPr/>
          </p:nvCxnSpPr>
          <p:spPr>
            <a:xfrm flipH="1">
              <a:off x="2804494" y="3779811"/>
              <a:ext cx="858539" cy="514279"/>
            </a:xfrm>
            <a:prstGeom prst="line">
              <a:avLst/>
            </a:prstGeom>
            <a:ln w="38100"/>
          </p:spPr>
          <p:style>
            <a:lnRef idx="1">
              <a:schemeClr val="accent4"/>
            </a:lnRef>
            <a:fillRef idx="0">
              <a:schemeClr val="accent4"/>
            </a:fillRef>
            <a:effectRef idx="0">
              <a:schemeClr val="accent4"/>
            </a:effectRef>
            <a:fontRef idx="minor">
              <a:schemeClr val="tx1"/>
            </a:fontRef>
          </p:style>
        </p:cxnSp>
        <p:cxnSp>
          <p:nvCxnSpPr>
            <p:cNvPr id="150" name="Straight Connector 149"/>
            <p:cNvCxnSpPr>
              <a:stCxn id="152" idx="0"/>
              <a:endCxn id="152" idx="4"/>
            </p:cNvCxnSpPr>
            <p:nvPr/>
          </p:nvCxnSpPr>
          <p:spPr>
            <a:xfrm>
              <a:off x="3233763" y="3534032"/>
              <a:ext cx="0" cy="1005840"/>
            </a:xfrm>
            <a:prstGeom prst="line">
              <a:avLst/>
            </a:prstGeom>
            <a:ln w="38100"/>
          </p:spPr>
          <p:style>
            <a:lnRef idx="1">
              <a:schemeClr val="accent4"/>
            </a:lnRef>
            <a:fillRef idx="0">
              <a:schemeClr val="accent4"/>
            </a:fillRef>
            <a:effectRef idx="0">
              <a:schemeClr val="accent4"/>
            </a:effectRef>
            <a:fontRef idx="minor">
              <a:schemeClr val="tx1"/>
            </a:fontRef>
          </p:style>
        </p:cxnSp>
        <p:cxnSp>
          <p:nvCxnSpPr>
            <p:cNvPr id="151" name="Straight Connector 150"/>
            <p:cNvCxnSpPr/>
            <p:nvPr/>
          </p:nvCxnSpPr>
          <p:spPr>
            <a:xfrm>
              <a:off x="2804494" y="3779811"/>
              <a:ext cx="858538" cy="514279"/>
            </a:xfrm>
            <a:prstGeom prst="line">
              <a:avLst/>
            </a:prstGeom>
            <a:ln w="38100"/>
          </p:spPr>
          <p:style>
            <a:lnRef idx="1">
              <a:schemeClr val="accent4"/>
            </a:lnRef>
            <a:fillRef idx="0">
              <a:schemeClr val="accent4"/>
            </a:fillRef>
            <a:effectRef idx="0">
              <a:schemeClr val="accent4"/>
            </a:effectRef>
            <a:fontRef idx="minor">
              <a:schemeClr val="tx1"/>
            </a:fontRef>
          </p:style>
        </p:cxnSp>
        <p:sp>
          <p:nvSpPr>
            <p:cNvPr id="152" name="Oval 151"/>
            <p:cNvSpPr/>
            <p:nvPr/>
          </p:nvSpPr>
          <p:spPr>
            <a:xfrm>
              <a:off x="2730843" y="3534032"/>
              <a:ext cx="1005840" cy="1005840"/>
            </a:xfrm>
            <a:prstGeom prst="ellipse">
              <a:avLst/>
            </a:prstGeom>
            <a:noFill/>
            <a:ln w="381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53" name="Oval 152"/>
            <p:cNvSpPr/>
            <p:nvPr/>
          </p:nvSpPr>
          <p:spPr>
            <a:xfrm>
              <a:off x="3116376" y="3922651"/>
              <a:ext cx="228600" cy="228600"/>
            </a:xfrm>
            <a:prstGeom prst="ellipse">
              <a:avLst/>
            </a:prstGeom>
            <a:solidFill>
              <a:srgbClr val="C00000"/>
            </a:solidFill>
            <a:ln w="381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154" name="Group 153"/>
          <p:cNvGrpSpPr/>
          <p:nvPr/>
        </p:nvGrpSpPr>
        <p:grpSpPr>
          <a:xfrm rot="20554362">
            <a:off x="4910775" y="238762"/>
            <a:ext cx="274320" cy="274320"/>
            <a:chOff x="2730843" y="3534032"/>
            <a:chExt cx="1005840" cy="1005840"/>
          </a:xfrm>
        </p:grpSpPr>
        <p:cxnSp>
          <p:nvCxnSpPr>
            <p:cNvPr id="155" name="Straight Connector 154"/>
            <p:cNvCxnSpPr/>
            <p:nvPr/>
          </p:nvCxnSpPr>
          <p:spPr>
            <a:xfrm flipH="1">
              <a:off x="2804494" y="3779811"/>
              <a:ext cx="858539" cy="514279"/>
            </a:xfrm>
            <a:prstGeom prst="line">
              <a:avLst/>
            </a:prstGeom>
            <a:ln w="38100"/>
          </p:spPr>
          <p:style>
            <a:lnRef idx="1">
              <a:schemeClr val="accent4"/>
            </a:lnRef>
            <a:fillRef idx="0">
              <a:schemeClr val="accent4"/>
            </a:fillRef>
            <a:effectRef idx="0">
              <a:schemeClr val="accent4"/>
            </a:effectRef>
            <a:fontRef idx="minor">
              <a:schemeClr val="tx1"/>
            </a:fontRef>
          </p:style>
        </p:cxnSp>
        <p:cxnSp>
          <p:nvCxnSpPr>
            <p:cNvPr id="156" name="Straight Connector 155"/>
            <p:cNvCxnSpPr>
              <a:stCxn id="158" idx="0"/>
              <a:endCxn id="158" idx="4"/>
            </p:cNvCxnSpPr>
            <p:nvPr/>
          </p:nvCxnSpPr>
          <p:spPr>
            <a:xfrm>
              <a:off x="3233763" y="3534032"/>
              <a:ext cx="0" cy="1005840"/>
            </a:xfrm>
            <a:prstGeom prst="line">
              <a:avLst/>
            </a:prstGeom>
            <a:ln w="38100"/>
          </p:spPr>
          <p:style>
            <a:lnRef idx="1">
              <a:schemeClr val="accent4"/>
            </a:lnRef>
            <a:fillRef idx="0">
              <a:schemeClr val="accent4"/>
            </a:fillRef>
            <a:effectRef idx="0">
              <a:schemeClr val="accent4"/>
            </a:effectRef>
            <a:fontRef idx="minor">
              <a:schemeClr val="tx1"/>
            </a:fontRef>
          </p:style>
        </p:cxnSp>
        <p:cxnSp>
          <p:nvCxnSpPr>
            <p:cNvPr id="157" name="Straight Connector 156"/>
            <p:cNvCxnSpPr/>
            <p:nvPr/>
          </p:nvCxnSpPr>
          <p:spPr>
            <a:xfrm>
              <a:off x="2804494" y="3779811"/>
              <a:ext cx="858538" cy="514279"/>
            </a:xfrm>
            <a:prstGeom prst="line">
              <a:avLst/>
            </a:prstGeom>
            <a:ln w="38100"/>
          </p:spPr>
          <p:style>
            <a:lnRef idx="1">
              <a:schemeClr val="accent4"/>
            </a:lnRef>
            <a:fillRef idx="0">
              <a:schemeClr val="accent4"/>
            </a:fillRef>
            <a:effectRef idx="0">
              <a:schemeClr val="accent4"/>
            </a:effectRef>
            <a:fontRef idx="minor">
              <a:schemeClr val="tx1"/>
            </a:fontRef>
          </p:style>
        </p:cxnSp>
        <p:sp>
          <p:nvSpPr>
            <p:cNvPr id="158" name="Oval 157"/>
            <p:cNvSpPr/>
            <p:nvPr/>
          </p:nvSpPr>
          <p:spPr>
            <a:xfrm>
              <a:off x="2730843" y="3534032"/>
              <a:ext cx="1005840" cy="1005840"/>
            </a:xfrm>
            <a:prstGeom prst="ellipse">
              <a:avLst/>
            </a:prstGeom>
            <a:noFill/>
            <a:ln w="381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59" name="Oval 158"/>
            <p:cNvSpPr/>
            <p:nvPr/>
          </p:nvSpPr>
          <p:spPr>
            <a:xfrm>
              <a:off x="3116376" y="3922651"/>
              <a:ext cx="228600" cy="228600"/>
            </a:xfrm>
            <a:prstGeom prst="ellipse">
              <a:avLst/>
            </a:prstGeom>
            <a:solidFill>
              <a:srgbClr val="C00000"/>
            </a:solidFill>
            <a:ln w="381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pic>
        <p:nvPicPr>
          <p:cNvPr id="147" name="Picture 2" descr="http://upload.wikimedia.org/wikipedia/commons/1/12/Pancreas_2.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756171" y="2946923"/>
            <a:ext cx="1204949" cy="729603"/>
          </a:xfrm>
          <a:prstGeom prst="rect">
            <a:avLst/>
          </a:prstGeom>
          <a:noFill/>
          <a:extLst>
            <a:ext uri="{909E8E84-426E-40DD-AFC4-6F175D3DCCD1}">
              <a14:hiddenFill xmlns:a14="http://schemas.microsoft.com/office/drawing/2010/main">
                <a:solidFill>
                  <a:srgbClr val="FFFFFF"/>
                </a:solidFill>
              </a14:hiddenFill>
            </a:ext>
          </a:extLst>
        </p:spPr>
      </p:pic>
      <p:sp>
        <p:nvSpPr>
          <p:cNvPr id="161" name="TextBox 160">
            <a:extLst>
              <a:ext uri="{FF2B5EF4-FFF2-40B4-BE49-F238E27FC236}">
                <a16:creationId xmlns:a16="http://schemas.microsoft.com/office/drawing/2014/main" id="{DA02BD69-A175-4437-A6E1-F196D7CF2D76}"/>
              </a:ext>
            </a:extLst>
          </p:cNvPr>
          <p:cNvSpPr txBox="1"/>
          <p:nvPr/>
        </p:nvSpPr>
        <p:spPr>
          <a:xfrm>
            <a:off x="118272" y="132556"/>
            <a:ext cx="4480787" cy="467915"/>
          </a:xfrm>
          <a:prstGeom prst="rect">
            <a:avLst/>
          </a:prstGeom>
          <a:noFill/>
        </p:spPr>
        <p:txBody>
          <a:bodyPr wrap="square" lIns="97630" tIns="48815" rIns="97630" bIns="48815" rtlCol="0">
            <a:spAutoFit/>
          </a:bodyPr>
          <a:lstStyle/>
          <a:p>
            <a:pPr marL="0" marR="0" lvl="0" indent="0" defTabSz="976305"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Maintaining Blood Glucose</a:t>
            </a:r>
          </a:p>
        </p:txBody>
      </p:sp>
      <p:sp>
        <p:nvSpPr>
          <p:cNvPr id="160" name="Flowchart: Data 159">
            <a:extLst>
              <a:ext uri="{FF2B5EF4-FFF2-40B4-BE49-F238E27FC236}">
                <a16:creationId xmlns:a16="http://schemas.microsoft.com/office/drawing/2014/main" id="{129099DB-5CA9-416F-8BBE-2BD891BF21BC}"/>
              </a:ext>
            </a:extLst>
          </p:cNvPr>
          <p:cNvSpPr/>
          <p:nvPr/>
        </p:nvSpPr>
        <p:spPr>
          <a:xfrm rot="15882991">
            <a:off x="4618201" y="1581357"/>
            <a:ext cx="580072" cy="94650"/>
          </a:xfrm>
          <a:prstGeom prst="flowChartInputOutput">
            <a:avLst/>
          </a:prstGeom>
          <a:solidFill>
            <a:srgbClr val="FBBF29"/>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1" i="0" u="none" strike="noStrike" kern="1200" cap="none" spc="0" normalizeH="0" baseline="0" noProof="0">
              <a:ln w="22225">
                <a:solidFill>
                  <a:srgbClr val="ED7D31"/>
                </a:solidFill>
                <a:prstDash val="solid"/>
              </a:ln>
              <a:solidFill>
                <a:srgbClr val="ED7D31">
                  <a:lumMod val="40000"/>
                  <a:lumOff val="60000"/>
                </a:srgbClr>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62" name="Flowchart: Data 161">
            <a:extLst>
              <a:ext uri="{FF2B5EF4-FFF2-40B4-BE49-F238E27FC236}">
                <a16:creationId xmlns:a16="http://schemas.microsoft.com/office/drawing/2014/main" id="{1EB0E0A5-C3B3-41F9-AAA0-6D59E290755B}"/>
              </a:ext>
            </a:extLst>
          </p:cNvPr>
          <p:cNvSpPr/>
          <p:nvPr/>
        </p:nvSpPr>
        <p:spPr>
          <a:xfrm rot="16725090">
            <a:off x="4838928" y="3023523"/>
            <a:ext cx="580072" cy="94650"/>
          </a:xfrm>
          <a:prstGeom prst="flowChartInputOutput">
            <a:avLst/>
          </a:prstGeom>
          <a:solidFill>
            <a:srgbClr val="FBBF29"/>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1" i="0" u="none" strike="noStrike" kern="1200" cap="none" spc="0" normalizeH="0" baseline="0" noProof="0">
              <a:ln w="22225">
                <a:solidFill>
                  <a:srgbClr val="ED7D31"/>
                </a:solidFill>
                <a:prstDash val="solid"/>
              </a:ln>
              <a:solidFill>
                <a:srgbClr val="ED7D31">
                  <a:lumMod val="40000"/>
                  <a:lumOff val="60000"/>
                </a:srgbClr>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63" name="Flowchart: Data 162">
            <a:extLst>
              <a:ext uri="{FF2B5EF4-FFF2-40B4-BE49-F238E27FC236}">
                <a16:creationId xmlns:a16="http://schemas.microsoft.com/office/drawing/2014/main" id="{A3AE4D1D-FBAC-4C56-826E-7EF40F083FC0}"/>
              </a:ext>
            </a:extLst>
          </p:cNvPr>
          <p:cNvSpPr/>
          <p:nvPr/>
        </p:nvSpPr>
        <p:spPr>
          <a:xfrm rot="16200000">
            <a:off x="4501153" y="824513"/>
            <a:ext cx="580072" cy="94650"/>
          </a:xfrm>
          <a:prstGeom prst="flowChartInputOutput">
            <a:avLst/>
          </a:prstGeom>
          <a:solidFill>
            <a:srgbClr val="FBBF29"/>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1" i="0" u="none" strike="noStrike" kern="1200" cap="none" spc="0" normalizeH="0" baseline="0" noProof="0">
              <a:ln w="22225">
                <a:solidFill>
                  <a:srgbClr val="ED7D31"/>
                </a:solidFill>
                <a:prstDash val="solid"/>
              </a:ln>
              <a:solidFill>
                <a:srgbClr val="ED7D31">
                  <a:lumMod val="40000"/>
                  <a:lumOff val="60000"/>
                </a:srgbClr>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8068463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xit" presetSubtype="0" fill="hold" nodeType="clickEffect">
                                  <p:stCondLst>
                                    <p:cond delay="0"/>
                                  </p:stCondLst>
                                  <p:childTnLst>
                                    <p:animEffect transition="out" filter="fade">
                                      <p:cBhvr>
                                        <p:cTn id="6" dur="1000"/>
                                        <p:tgtEl>
                                          <p:spTgt spid="141"/>
                                        </p:tgtEl>
                                      </p:cBhvr>
                                    </p:animEffect>
                                    <p:anim calcmode="lin" valueType="num">
                                      <p:cBhvr>
                                        <p:cTn id="7" dur="1000"/>
                                        <p:tgtEl>
                                          <p:spTgt spid="141"/>
                                        </p:tgtEl>
                                        <p:attrNameLst>
                                          <p:attrName>ppt_x</p:attrName>
                                        </p:attrNameLst>
                                      </p:cBhvr>
                                      <p:tavLst>
                                        <p:tav tm="0">
                                          <p:val>
                                            <p:strVal val="ppt_x"/>
                                          </p:val>
                                        </p:tav>
                                        <p:tav tm="100000">
                                          <p:val>
                                            <p:strVal val="ppt_x"/>
                                          </p:val>
                                        </p:tav>
                                      </p:tavLst>
                                    </p:anim>
                                    <p:anim calcmode="lin" valueType="num">
                                      <p:cBhvr>
                                        <p:cTn id="8" dur="1000"/>
                                        <p:tgtEl>
                                          <p:spTgt spid="141"/>
                                        </p:tgtEl>
                                        <p:attrNameLst>
                                          <p:attrName>ppt_y</p:attrName>
                                        </p:attrNameLst>
                                      </p:cBhvr>
                                      <p:tavLst>
                                        <p:tav tm="0">
                                          <p:val>
                                            <p:strVal val="ppt_y"/>
                                          </p:val>
                                        </p:tav>
                                        <p:tav tm="100000">
                                          <p:val>
                                            <p:strVal val="ppt_y+.1"/>
                                          </p:val>
                                        </p:tav>
                                      </p:tavLst>
                                    </p:anim>
                                    <p:set>
                                      <p:cBhvr>
                                        <p:cTn id="9" dur="1" fill="hold">
                                          <p:stCondLst>
                                            <p:cond delay="999"/>
                                          </p:stCondLst>
                                        </p:cTn>
                                        <p:tgtEl>
                                          <p:spTgt spid="141"/>
                                        </p:tgtEl>
                                        <p:attrNameLst>
                                          <p:attrName>style.visibility</p:attrName>
                                        </p:attrNameLst>
                                      </p:cBhvr>
                                      <p:to>
                                        <p:strVal val="hidden"/>
                                      </p:to>
                                    </p:set>
                                  </p:childTnLst>
                                </p:cTn>
                              </p:par>
                              <p:par>
                                <p:cTn id="10" presetID="42" presetClass="exit" presetSubtype="0" fill="hold" nodeType="withEffect">
                                  <p:stCondLst>
                                    <p:cond delay="0"/>
                                  </p:stCondLst>
                                  <p:childTnLst>
                                    <p:animEffect transition="out" filter="fade">
                                      <p:cBhvr>
                                        <p:cTn id="11" dur="1000"/>
                                        <p:tgtEl>
                                          <p:spTgt spid="148"/>
                                        </p:tgtEl>
                                      </p:cBhvr>
                                    </p:animEffect>
                                    <p:anim calcmode="lin" valueType="num">
                                      <p:cBhvr>
                                        <p:cTn id="12" dur="1000"/>
                                        <p:tgtEl>
                                          <p:spTgt spid="148"/>
                                        </p:tgtEl>
                                        <p:attrNameLst>
                                          <p:attrName>ppt_x</p:attrName>
                                        </p:attrNameLst>
                                      </p:cBhvr>
                                      <p:tavLst>
                                        <p:tav tm="0">
                                          <p:val>
                                            <p:strVal val="ppt_x"/>
                                          </p:val>
                                        </p:tav>
                                        <p:tav tm="100000">
                                          <p:val>
                                            <p:strVal val="ppt_x"/>
                                          </p:val>
                                        </p:tav>
                                      </p:tavLst>
                                    </p:anim>
                                    <p:anim calcmode="lin" valueType="num">
                                      <p:cBhvr>
                                        <p:cTn id="13" dur="1000"/>
                                        <p:tgtEl>
                                          <p:spTgt spid="148"/>
                                        </p:tgtEl>
                                        <p:attrNameLst>
                                          <p:attrName>ppt_y</p:attrName>
                                        </p:attrNameLst>
                                      </p:cBhvr>
                                      <p:tavLst>
                                        <p:tav tm="0">
                                          <p:val>
                                            <p:strVal val="ppt_y"/>
                                          </p:val>
                                        </p:tav>
                                        <p:tav tm="100000">
                                          <p:val>
                                            <p:strVal val="ppt_y+.1"/>
                                          </p:val>
                                        </p:tav>
                                      </p:tavLst>
                                    </p:anim>
                                    <p:set>
                                      <p:cBhvr>
                                        <p:cTn id="14" dur="1" fill="hold">
                                          <p:stCondLst>
                                            <p:cond delay="999"/>
                                          </p:stCondLst>
                                        </p:cTn>
                                        <p:tgtEl>
                                          <p:spTgt spid="148"/>
                                        </p:tgtEl>
                                        <p:attrNameLst>
                                          <p:attrName>style.visibility</p:attrName>
                                        </p:attrNameLst>
                                      </p:cBhvr>
                                      <p:to>
                                        <p:strVal val="hidden"/>
                                      </p:to>
                                    </p:set>
                                  </p:childTnLst>
                                </p:cTn>
                              </p:par>
                              <p:par>
                                <p:cTn id="15" presetID="42" presetClass="exit" presetSubtype="0" fill="hold" nodeType="withEffect">
                                  <p:stCondLst>
                                    <p:cond delay="0"/>
                                  </p:stCondLst>
                                  <p:childTnLst>
                                    <p:animEffect transition="out" filter="fade">
                                      <p:cBhvr>
                                        <p:cTn id="16" dur="1000"/>
                                        <p:tgtEl>
                                          <p:spTgt spid="154"/>
                                        </p:tgtEl>
                                      </p:cBhvr>
                                    </p:animEffect>
                                    <p:anim calcmode="lin" valueType="num">
                                      <p:cBhvr>
                                        <p:cTn id="17" dur="1000"/>
                                        <p:tgtEl>
                                          <p:spTgt spid="154"/>
                                        </p:tgtEl>
                                        <p:attrNameLst>
                                          <p:attrName>ppt_x</p:attrName>
                                        </p:attrNameLst>
                                      </p:cBhvr>
                                      <p:tavLst>
                                        <p:tav tm="0">
                                          <p:val>
                                            <p:strVal val="ppt_x"/>
                                          </p:val>
                                        </p:tav>
                                        <p:tav tm="100000">
                                          <p:val>
                                            <p:strVal val="ppt_x"/>
                                          </p:val>
                                        </p:tav>
                                      </p:tavLst>
                                    </p:anim>
                                    <p:anim calcmode="lin" valueType="num">
                                      <p:cBhvr>
                                        <p:cTn id="18" dur="1000"/>
                                        <p:tgtEl>
                                          <p:spTgt spid="154"/>
                                        </p:tgtEl>
                                        <p:attrNameLst>
                                          <p:attrName>ppt_y</p:attrName>
                                        </p:attrNameLst>
                                      </p:cBhvr>
                                      <p:tavLst>
                                        <p:tav tm="0">
                                          <p:val>
                                            <p:strVal val="ppt_y"/>
                                          </p:val>
                                        </p:tav>
                                        <p:tav tm="100000">
                                          <p:val>
                                            <p:strVal val="ppt_y+.1"/>
                                          </p:val>
                                        </p:tav>
                                      </p:tavLst>
                                    </p:anim>
                                    <p:set>
                                      <p:cBhvr>
                                        <p:cTn id="19" dur="1" fill="hold">
                                          <p:stCondLst>
                                            <p:cond delay="999"/>
                                          </p:stCondLst>
                                        </p:cTn>
                                        <p:tgtEl>
                                          <p:spTgt spid="154"/>
                                        </p:tgtEl>
                                        <p:attrNameLst>
                                          <p:attrName>style.visibility</p:attrName>
                                        </p:attrNameLst>
                                      </p:cBhvr>
                                      <p:to>
                                        <p:strVal val="hidden"/>
                                      </p:to>
                                    </p:set>
                                  </p:childTnLst>
                                </p:cTn>
                              </p:par>
                              <p:par>
                                <p:cTn id="20" presetID="42" presetClass="exit" presetSubtype="0" fill="hold" nodeType="withEffect">
                                  <p:stCondLst>
                                    <p:cond delay="0"/>
                                  </p:stCondLst>
                                  <p:childTnLst>
                                    <p:animEffect transition="out" filter="fade">
                                      <p:cBhvr>
                                        <p:cTn id="21" dur="1000"/>
                                        <p:tgtEl>
                                          <p:spTgt spid="117"/>
                                        </p:tgtEl>
                                      </p:cBhvr>
                                    </p:animEffect>
                                    <p:anim calcmode="lin" valueType="num">
                                      <p:cBhvr>
                                        <p:cTn id="22" dur="1000"/>
                                        <p:tgtEl>
                                          <p:spTgt spid="117"/>
                                        </p:tgtEl>
                                        <p:attrNameLst>
                                          <p:attrName>ppt_x</p:attrName>
                                        </p:attrNameLst>
                                      </p:cBhvr>
                                      <p:tavLst>
                                        <p:tav tm="0">
                                          <p:val>
                                            <p:strVal val="ppt_x"/>
                                          </p:val>
                                        </p:tav>
                                        <p:tav tm="100000">
                                          <p:val>
                                            <p:strVal val="ppt_x"/>
                                          </p:val>
                                        </p:tav>
                                      </p:tavLst>
                                    </p:anim>
                                    <p:anim calcmode="lin" valueType="num">
                                      <p:cBhvr>
                                        <p:cTn id="23" dur="1000"/>
                                        <p:tgtEl>
                                          <p:spTgt spid="117"/>
                                        </p:tgtEl>
                                        <p:attrNameLst>
                                          <p:attrName>ppt_y</p:attrName>
                                        </p:attrNameLst>
                                      </p:cBhvr>
                                      <p:tavLst>
                                        <p:tav tm="0">
                                          <p:val>
                                            <p:strVal val="ppt_y"/>
                                          </p:val>
                                        </p:tav>
                                        <p:tav tm="100000">
                                          <p:val>
                                            <p:strVal val="ppt_y+.1"/>
                                          </p:val>
                                        </p:tav>
                                      </p:tavLst>
                                    </p:anim>
                                    <p:set>
                                      <p:cBhvr>
                                        <p:cTn id="24" dur="1" fill="hold">
                                          <p:stCondLst>
                                            <p:cond delay="999"/>
                                          </p:stCondLst>
                                        </p:cTn>
                                        <p:tgtEl>
                                          <p:spTgt spid="117"/>
                                        </p:tgtEl>
                                        <p:attrNameLst>
                                          <p:attrName>style.visibility</p:attrName>
                                        </p:attrNameLst>
                                      </p:cBhvr>
                                      <p:to>
                                        <p:strVal val="hidden"/>
                                      </p:to>
                                    </p:set>
                                  </p:childTnLst>
                                </p:cTn>
                              </p:par>
                              <p:par>
                                <p:cTn id="25" presetID="42" presetClass="exit" presetSubtype="0" fill="hold" nodeType="withEffect">
                                  <p:stCondLst>
                                    <p:cond delay="0"/>
                                  </p:stCondLst>
                                  <p:childTnLst>
                                    <p:animEffect transition="out" filter="fade">
                                      <p:cBhvr>
                                        <p:cTn id="26" dur="1000"/>
                                        <p:tgtEl>
                                          <p:spTgt spid="93"/>
                                        </p:tgtEl>
                                      </p:cBhvr>
                                    </p:animEffect>
                                    <p:anim calcmode="lin" valueType="num">
                                      <p:cBhvr>
                                        <p:cTn id="27" dur="1000"/>
                                        <p:tgtEl>
                                          <p:spTgt spid="93"/>
                                        </p:tgtEl>
                                        <p:attrNameLst>
                                          <p:attrName>ppt_x</p:attrName>
                                        </p:attrNameLst>
                                      </p:cBhvr>
                                      <p:tavLst>
                                        <p:tav tm="0">
                                          <p:val>
                                            <p:strVal val="ppt_x"/>
                                          </p:val>
                                        </p:tav>
                                        <p:tav tm="100000">
                                          <p:val>
                                            <p:strVal val="ppt_x"/>
                                          </p:val>
                                        </p:tav>
                                      </p:tavLst>
                                    </p:anim>
                                    <p:anim calcmode="lin" valueType="num">
                                      <p:cBhvr>
                                        <p:cTn id="28" dur="1000"/>
                                        <p:tgtEl>
                                          <p:spTgt spid="93"/>
                                        </p:tgtEl>
                                        <p:attrNameLst>
                                          <p:attrName>ppt_y</p:attrName>
                                        </p:attrNameLst>
                                      </p:cBhvr>
                                      <p:tavLst>
                                        <p:tav tm="0">
                                          <p:val>
                                            <p:strVal val="ppt_y"/>
                                          </p:val>
                                        </p:tav>
                                        <p:tav tm="100000">
                                          <p:val>
                                            <p:strVal val="ppt_y+.1"/>
                                          </p:val>
                                        </p:tav>
                                      </p:tavLst>
                                    </p:anim>
                                    <p:set>
                                      <p:cBhvr>
                                        <p:cTn id="29" dur="1" fill="hold">
                                          <p:stCondLst>
                                            <p:cond delay="999"/>
                                          </p:stCondLst>
                                        </p:cTn>
                                        <p:tgtEl>
                                          <p:spTgt spid="93"/>
                                        </p:tgtEl>
                                        <p:attrNameLst>
                                          <p:attrName>style.visibility</p:attrName>
                                        </p:attrNameLst>
                                      </p:cBhvr>
                                      <p:to>
                                        <p:strVal val="hidden"/>
                                      </p:to>
                                    </p:set>
                                  </p:childTnLst>
                                </p:cTn>
                              </p:par>
                              <p:par>
                                <p:cTn id="30" presetID="42" presetClass="exit" presetSubtype="0" fill="hold" nodeType="withEffect">
                                  <p:stCondLst>
                                    <p:cond delay="0"/>
                                  </p:stCondLst>
                                  <p:childTnLst>
                                    <p:animEffect transition="out" filter="fade">
                                      <p:cBhvr>
                                        <p:cTn id="31" dur="1000"/>
                                        <p:tgtEl>
                                          <p:spTgt spid="123"/>
                                        </p:tgtEl>
                                      </p:cBhvr>
                                    </p:animEffect>
                                    <p:anim calcmode="lin" valueType="num">
                                      <p:cBhvr>
                                        <p:cTn id="32" dur="1000"/>
                                        <p:tgtEl>
                                          <p:spTgt spid="123"/>
                                        </p:tgtEl>
                                        <p:attrNameLst>
                                          <p:attrName>ppt_x</p:attrName>
                                        </p:attrNameLst>
                                      </p:cBhvr>
                                      <p:tavLst>
                                        <p:tav tm="0">
                                          <p:val>
                                            <p:strVal val="ppt_x"/>
                                          </p:val>
                                        </p:tav>
                                        <p:tav tm="100000">
                                          <p:val>
                                            <p:strVal val="ppt_x"/>
                                          </p:val>
                                        </p:tav>
                                      </p:tavLst>
                                    </p:anim>
                                    <p:anim calcmode="lin" valueType="num">
                                      <p:cBhvr>
                                        <p:cTn id="33" dur="1000"/>
                                        <p:tgtEl>
                                          <p:spTgt spid="123"/>
                                        </p:tgtEl>
                                        <p:attrNameLst>
                                          <p:attrName>ppt_y</p:attrName>
                                        </p:attrNameLst>
                                      </p:cBhvr>
                                      <p:tavLst>
                                        <p:tav tm="0">
                                          <p:val>
                                            <p:strVal val="ppt_y"/>
                                          </p:val>
                                        </p:tav>
                                        <p:tav tm="100000">
                                          <p:val>
                                            <p:strVal val="ppt_y+.1"/>
                                          </p:val>
                                        </p:tav>
                                      </p:tavLst>
                                    </p:anim>
                                    <p:set>
                                      <p:cBhvr>
                                        <p:cTn id="34" dur="1" fill="hold">
                                          <p:stCondLst>
                                            <p:cond delay="999"/>
                                          </p:stCondLst>
                                        </p:cTn>
                                        <p:tgtEl>
                                          <p:spTgt spid="123"/>
                                        </p:tgtEl>
                                        <p:attrNameLst>
                                          <p:attrName>style.visibility</p:attrName>
                                        </p:attrNameLst>
                                      </p:cBhvr>
                                      <p:to>
                                        <p:strVal val="hidden"/>
                                      </p:to>
                                    </p:set>
                                  </p:childTnLst>
                                </p:cTn>
                              </p:par>
                              <p:par>
                                <p:cTn id="35" presetID="42" presetClass="exit" presetSubtype="0" fill="hold" nodeType="withEffect">
                                  <p:stCondLst>
                                    <p:cond delay="0"/>
                                  </p:stCondLst>
                                  <p:childTnLst>
                                    <p:animEffect transition="out" filter="fade">
                                      <p:cBhvr>
                                        <p:cTn id="36" dur="1000"/>
                                        <p:tgtEl>
                                          <p:spTgt spid="64"/>
                                        </p:tgtEl>
                                      </p:cBhvr>
                                    </p:animEffect>
                                    <p:anim calcmode="lin" valueType="num">
                                      <p:cBhvr>
                                        <p:cTn id="37" dur="1000"/>
                                        <p:tgtEl>
                                          <p:spTgt spid="64"/>
                                        </p:tgtEl>
                                        <p:attrNameLst>
                                          <p:attrName>ppt_x</p:attrName>
                                        </p:attrNameLst>
                                      </p:cBhvr>
                                      <p:tavLst>
                                        <p:tav tm="0">
                                          <p:val>
                                            <p:strVal val="ppt_x"/>
                                          </p:val>
                                        </p:tav>
                                        <p:tav tm="100000">
                                          <p:val>
                                            <p:strVal val="ppt_x"/>
                                          </p:val>
                                        </p:tav>
                                      </p:tavLst>
                                    </p:anim>
                                    <p:anim calcmode="lin" valueType="num">
                                      <p:cBhvr>
                                        <p:cTn id="38" dur="1000"/>
                                        <p:tgtEl>
                                          <p:spTgt spid="64"/>
                                        </p:tgtEl>
                                        <p:attrNameLst>
                                          <p:attrName>ppt_y</p:attrName>
                                        </p:attrNameLst>
                                      </p:cBhvr>
                                      <p:tavLst>
                                        <p:tav tm="0">
                                          <p:val>
                                            <p:strVal val="ppt_y"/>
                                          </p:val>
                                        </p:tav>
                                        <p:tav tm="100000">
                                          <p:val>
                                            <p:strVal val="ppt_y+.1"/>
                                          </p:val>
                                        </p:tav>
                                      </p:tavLst>
                                    </p:anim>
                                    <p:set>
                                      <p:cBhvr>
                                        <p:cTn id="39" dur="1" fill="hold">
                                          <p:stCondLst>
                                            <p:cond delay="999"/>
                                          </p:stCondLst>
                                        </p:cTn>
                                        <p:tgtEl>
                                          <p:spTgt spid="64"/>
                                        </p:tgtEl>
                                        <p:attrNameLst>
                                          <p:attrName>style.visibility</p:attrName>
                                        </p:attrNameLst>
                                      </p:cBhvr>
                                      <p:to>
                                        <p:strVal val="hidden"/>
                                      </p:to>
                                    </p:set>
                                  </p:childTnLst>
                                </p:cTn>
                              </p:par>
                              <p:par>
                                <p:cTn id="40" presetID="42" presetClass="exit" presetSubtype="0" fill="hold" nodeType="withEffect">
                                  <p:stCondLst>
                                    <p:cond delay="0"/>
                                  </p:stCondLst>
                                  <p:childTnLst>
                                    <p:animEffect transition="out" filter="fade">
                                      <p:cBhvr>
                                        <p:cTn id="41" dur="1000"/>
                                        <p:tgtEl>
                                          <p:spTgt spid="129"/>
                                        </p:tgtEl>
                                      </p:cBhvr>
                                    </p:animEffect>
                                    <p:anim calcmode="lin" valueType="num">
                                      <p:cBhvr>
                                        <p:cTn id="42" dur="1000"/>
                                        <p:tgtEl>
                                          <p:spTgt spid="129"/>
                                        </p:tgtEl>
                                        <p:attrNameLst>
                                          <p:attrName>ppt_x</p:attrName>
                                        </p:attrNameLst>
                                      </p:cBhvr>
                                      <p:tavLst>
                                        <p:tav tm="0">
                                          <p:val>
                                            <p:strVal val="ppt_x"/>
                                          </p:val>
                                        </p:tav>
                                        <p:tav tm="100000">
                                          <p:val>
                                            <p:strVal val="ppt_x"/>
                                          </p:val>
                                        </p:tav>
                                      </p:tavLst>
                                    </p:anim>
                                    <p:anim calcmode="lin" valueType="num">
                                      <p:cBhvr>
                                        <p:cTn id="43" dur="1000"/>
                                        <p:tgtEl>
                                          <p:spTgt spid="129"/>
                                        </p:tgtEl>
                                        <p:attrNameLst>
                                          <p:attrName>ppt_y</p:attrName>
                                        </p:attrNameLst>
                                      </p:cBhvr>
                                      <p:tavLst>
                                        <p:tav tm="0">
                                          <p:val>
                                            <p:strVal val="ppt_y"/>
                                          </p:val>
                                        </p:tav>
                                        <p:tav tm="100000">
                                          <p:val>
                                            <p:strVal val="ppt_y+.1"/>
                                          </p:val>
                                        </p:tav>
                                      </p:tavLst>
                                    </p:anim>
                                    <p:set>
                                      <p:cBhvr>
                                        <p:cTn id="44" dur="1" fill="hold">
                                          <p:stCondLst>
                                            <p:cond delay="999"/>
                                          </p:stCondLst>
                                        </p:cTn>
                                        <p:tgtEl>
                                          <p:spTgt spid="129"/>
                                        </p:tgtEl>
                                        <p:attrNameLst>
                                          <p:attrName>style.visibility</p:attrName>
                                        </p:attrNameLst>
                                      </p:cBhvr>
                                      <p:to>
                                        <p:strVal val="hidden"/>
                                      </p:to>
                                    </p:set>
                                  </p:childTnLst>
                                </p:cTn>
                              </p:par>
                              <p:par>
                                <p:cTn id="45" presetID="42" presetClass="exit" presetSubtype="0" fill="hold" nodeType="withEffect">
                                  <p:stCondLst>
                                    <p:cond delay="0"/>
                                  </p:stCondLst>
                                  <p:childTnLst>
                                    <p:animEffect transition="out" filter="fade">
                                      <p:cBhvr>
                                        <p:cTn id="46" dur="1000"/>
                                        <p:tgtEl>
                                          <p:spTgt spid="105"/>
                                        </p:tgtEl>
                                      </p:cBhvr>
                                    </p:animEffect>
                                    <p:anim calcmode="lin" valueType="num">
                                      <p:cBhvr>
                                        <p:cTn id="47" dur="1000"/>
                                        <p:tgtEl>
                                          <p:spTgt spid="105"/>
                                        </p:tgtEl>
                                        <p:attrNameLst>
                                          <p:attrName>ppt_x</p:attrName>
                                        </p:attrNameLst>
                                      </p:cBhvr>
                                      <p:tavLst>
                                        <p:tav tm="0">
                                          <p:val>
                                            <p:strVal val="ppt_x"/>
                                          </p:val>
                                        </p:tav>
                                        <p:tav tm="100000">
                                          <p:val>
                                            <p:strVal val="ppt_x"/>
                                          </p:val>
                                        </p:tav>
                                      </p:tavLst>
                                    </p:anim>
                                    <p:anim calcmode="lin" valueType="num">
                                      <p:cBhvr>
                                        <p:cTn id="48" dur="1000"/>
                                        <p:tgtEl>
                                          <p:spTgt spid="105"/>
                                        </p:tgtEl>
                                        <p:attrNameLst>
                                          <p:attrName>ppt_y</p:attrName>
                                        </p:attrNameLst>
                                      </p:cBhvr>
                                      <p:tavLst>
                                        <p:tav tm="0">
                                          <p:val>
                                            <p:strVal val="ppt_y"/>
                                          </p:val>
                                        </p:tav>
                                        <p:tav tm="100000">
                                          <p:val>
                                            <p:strVal val="ppt_y+.1"/>
                                          </p:val>
                                        </p:tav>
                                      </p:tavLst>
                                    </p:anim>
                                    <p:set>
                                      <p:cBhvr>
                                        <p:cTn id="49" dur="1" fill="hold">
                                          <p:stCondLst>
                                            <p:cond delay="999"/>
                                          </p:stCondLst>
                                        </p:cTn>
                                        <p:tgtEl>
                                          <p:spTgt spid="105"/>
                                        </p:tgtEl>
                                        <p:attrNameLst>
                                          <p:attrName>style.visibility</p:attrName>
                                        </p:attrNameLst>
                                      </p:cBhvr>
                                      <p:to>
                                        <p:strVal val="hidden"/>
                                      </p:to>
                                    </p:set>
                                  </p:childTnLst>
                                </p:cTn>
                              </p:par>
                              <p:par>
                                <p:cTn id="50" presetID="42" presetClass="exit" presetSubtype="0" fill="hold" nodeType="withEffect">
                                  <p:stCondLst>
                                    <p:cond delay="0"/>
                                  </p:stCondLst>
                                  <p:childTnLst>
                                    <p:animEffect transition="out" filter="fade">
                                      <p:cBhvr>
                                        <p:cTn id="51" dur="1000"/>
                                        <p:tgtEl>
                                          <p:spTgt spid="135"/>
                                        </p:tgtEl>
                                      </p:cBhvr>
                                    </p:animEffect>
                                    <p:anim calcmode="lin" valueType="num">
                                      <p:cBhvr>
                                        <p:cTn id="52" dur="1000"/>
                                        <p:tgtEl>
                                          <p:spTgt spid="135"/>
                                        </p:tgtEl>
                                        <p:attrNameLst>
                                          <p:attrName>ppt_x</p:attrName>
                                        </p:attrNameLst>
                                      </p:cBhvr>
                                      <p:tavLst>
                                        <p:tav tm="0">
                                          <p:val>
                                            <p:strVal val="ppt_x"/>
                                          </p:val>
                                        </p:tav>
                                        <p:tav tm="100000">
                                          <p:val>
                                            <p:strVal val="ppt_x"/>
                                          </p:val>
                                        </p:tav>
                                      </p:tavLst>
                                    </p:anim>
                                    <p:anim calcmode="lin" valueType="num">
                                      <p:cBhvr>
                                        <p:cTn id="53" dur="1000"/>
                                        <p:tgtEl>
                                          <p:spTgt spid="135"/>
                                        </p:tgtEl>
                                        <p:attrNameLst>
                                          <p:attrName>ppt_y</p:attrName>
                                        </p:attrNameLst>
                                      </p:cBhvr>
                                      <p:tavLst>
                                        <p:tav tm="0">
                                          <p:val>
                                            <p:strVal val="ppt_y"/>
                                          </p:val>
                                        </p:tav>
                                        <p:tav tm="100000">
                                          <p:val>
                                            <p:strVal val="ppt_y+.1"/>
                                          </p:val>
                                        </p:tav>
                                      </p:tavLst>
                                    </p:anim>
                                    <p:set>
                                      <p:cBhvr>
                                        <p:cTn id="54" dur="1" fill="hold">
                                          <p:stCondLst>
                                            <p:cond delay="999"/>
                                          </p:stCondLst>
                                        </p:cTn>
                                        <p:tgtEl>
                                          <p:spTgt spid="135"/>
                                        </p:tgtEl>
                                        <p:attrNameLst>
                                          <p:attrName>style.visibility</p:attrName>
                                        </p:attrNameLst>
                                      </p:cBhvr>
                                      <p:to>
                                        <p:strVal val="hidden"/>
                                      </p:to>
                                    </p:set>
                                  </p:childTnLst>
                                </p:cTn>
                              </p:par>
                              <p:par>
                                <p:cTn id="55" presetID="42" presetClass="exit" presetSubtype="0" fill="hold" nodeType="withEffect">
                                  <p:stCondLst>
                                    <p:cond delay="0"/>
                                  </p:stCondLst>
                                  <p:childTnLst>
                                    <p:animEffect transition="out" filter="fade">
                                      <p:cBhvr>
                                        <p:cTn id="56" dur="1000"/>
                                        <p:tgtEl>
                                          <p:spTgt spid="70"/>
                                        </p:tgtEl>
                                      </p:cBhvr>
                                    </p:animEffect>
                                    <p:anim calcmode="lin" valueType="num">
                                      <p:cBhvr>
                                        <p:cTn id="57" dur="1000"/>
                                        <p:tgtEl>
                                          <p:spTgt spid="70"/>
                                        </p:tgtEl>
                                        <p:attrNameLst>
                                          <p:attrName>ppt_x</p:attrName>
                                        </p:attrNameLst>
                                      </p:cBhvr>
                                      <p:tavLst>
                                        <p:tav tm="0">
                                          <p:val>
                                            <p:strVal val="ppt_x"/>
                                          </p:val>
                                        </p:tav>
                                        <p:tav tm="100000">
                                          <p:val>
                                            <p:strVal val="ppt_x"/>
                                          </p:val>
                                        </p:tav>
                                      </p:tavLst>
                                    </p:anim>
                                    <p:anim calcmode="lin" valueType="num">
                                      <p:cBhvr>
                                        <p:cTn id="58" dur="1000"/>
                                        <p:tgtEl>
                                          <p:spTgt spid="70"/>
                                        </p:tgtEl>
                                        <p:attrNameLst>
                                          <p:attrName>ppt_y</p:attrName>
                                        </p:attrNameLst>
                                      </p:cBhvr>
                                      <p:tavLst>
                                        <p:tav tm="0">
                                          <p:val>
                                            <p:strVal val="ppt_y"/>
                                          </p:val>
                                        </p:tav>
                                        <p:tav tm="100000">
                                          <p:val>
                                            <p:strVal val="ppt_y+.1"/>
                                          </p:val>
                                        </p:tav>
                                      </p:tavLst>
                                    </p:anim>
                                    <p:set>
                                      <p:cBhvr>
                                        <p:cTn id="59" dur="1" fill="hold">
                                          <p:stCondLst>
                                            <p:cond delay="999"/>
                                          </p:stCondLst>
                                        </p:cTn>
                                        <p:tgtEl>
                                          <p:spTgt spid="7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 name="Oval 79"/>
          <p:cNvSpPr/>
          <p:nvPr/>
        </p:nvSpPr>
        <p:spPr>
          <a:xfrm>
            <a:off x="6491190" y="752104"/>
            <a:ext cx="2313754" cy="1485713"/>
          </a:xfrm>
          <a:prstGeom prst="ellipse">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pic>
        <p:nvPicPr>
          <p:cNvPr id="11" name="Picture 1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062437" y="3010164"/>
            <a:ext cx="736092" cy="1822399"/>
          </a:xfrm>
          <a:prstGeom prst="rect">
            <a:avLst/>
          </a:prstGeom>
        </p:spPr>
      </p:pic>
      <p:sp>
        <p:nvSpPr>
          <p:cNvPr id="21" name="TextBox 20"/>
          <p:cNvSpPr txBox="1"/>
          <p:nvPr/>
        </p:nvSpPr>
        <p:spPr>
          <a:xfrm>
            <a:off x="792191" y="5800640"/>
            <a:ext cx="7750410" cy="384721"/>
          </a:xfrm>
          <a:prstGeom prst="rect">
            <a:avLst/>
          </a:prstGeom>
          <a:noFill/>
        </p:spPr>
        <p:txBody>
          <a:bodyPr wrap="square"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Low blood glucose triggers the pancreas to release </a:t>
            </a:r>
            <a:r>
              <a:rPr kumimoji="0" lang="en-US" sz="19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glucagon</a:t>
            </a:r>
          </a:p>
        </p:txBody>
      </p:sp>
      <p:sp>
        <p:nvSpPr>
          <p:cNvPr id="5" name="Pentagon 4"/>
          <p:cNvSpPr/>
          <p:nvPr/>
        </p:nvSpPr>
        <p:spPr>
          <a:xfrm rot="938582">
            <a:off x="6333618" y="3096887"/>
            <a:ext cx="2003595" cy="1186824"/>
          </a:xfrm>
          <a:prstGeom prst="homePlate">
            <a:avLst>
              <a:gd name="adj" fmla="val 65879"/>
            </a:avLst>
          </a:prstGeom>
          <a:solidFill>
            <a:schemeClr val="bg2">
              <a:lumMod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Low Blood Glucose</a:t>
            </a:r>
          </a:p>
        </p:txBody>
      </p:sp>
      <p:sp>
        <p:nvSpPr>
          <p:cNvPr id="13" name="Rectangle 12"/>
          <p:cNvSpPr/>
          <p:nvPr/>
        </p:nvSpPr>
        <p:spPr>
          <a:xfrm rot="939612">
            <a:off x="1115204" y="3482241"/>
            <a:ext cx="6472989" cy="397042"/>
          </a:xfrm>
          <a:prstGeom prst="rect">
            <a:avLst/>
          </a:prstGeom>
          <a:solidFill>
            <a:srgbClr val="2B656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4" name="Isosceles Triangle 13"/>
          <p:cNvSpPr/>
          <p:nvPr/>
        </p:nvSpPr>
        <p:spPr>
          <a:xfrm>
            <a:off x="3718401" y="3892780"/>
            <a:ext cx="1106906" cy="866274"/>
          </a:xfrm>
          <a:prstGeom prst="triangle">
            <a:avLst/>
          </a:prstGeom>
          <a:solidFill>
            <a:srgbClr val="2B656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6" name="TextBox 35"/>
          <p:cNvSpPr txBox="1"/>
          <p:nvPr/>
        </p:nvSpPr>
        <p:spPr>
          <a:xfrm>
            <a:off x="6003841" y="2228061"/>
            <a:ext cx="1621874" cy="461665"/>
          </a:xfrm>
          <a:prstGeom prst="rect">
            <a:avLst/>
          </a:prstGeom>
          <a:noFill/>
        </p:spPr>
        <p:txBody>
          <a:bodyPr wrap="square"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5B9BD5">
                    <a:lumMod val="75000"/>
                  </a:srgbClr>
                </a:solidFill>
                <a:effectLst/>
                <a:uLnTx/>
                <a:uFillTx/>
                <a:latin typeface="Verdana" panose="020B0604030504040204" pitchFamily="34" charset="0"/>
                <a:ea typeface="Verdana" panose="020B0604030504040204" pitchFamily="34" charset="0"/>
                <a:cs typeface="Verdana" panose="020B0604030504040204" pitchFamily="34" charset="0"/>
              </a:rPr>
              <a:t>Pancreas</a:t>
            </a:r>
            <a:r>
              <a:rPr kumimoji="0" lang="en-US" sz="12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releases glucagon</a:t>
            </a:r>
            <a:endPar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72" name="Bent Arrow 71"/>
          <p:cNvSpPr/>
          <p:nvPr/>
        </p:nvSpPr>
        <p:spPr>
          <a:xfrm rot="10800000" flipH="1">
            <a:off x="4292758" y="-422245"/>
            <a:ext cx="2336785" cy="2278900"/>
          </a:xfrm>
          <a:prstGeom prst="bentArrow">
            <a:avLst>
              <a:gd name="adj1" fmla="val 25000"/>
              <a:gd name="adj2" fmla="val 10667"/>
              <a:gd name="adj3" fmla="val 0"/>
              <a:gd name="adj4" fmla="val 43362"/>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74" name="Block Arc 73"/>
          <p:cNvSpPr/>
          <p:nvPr/>
        </p:nvSpPr>
        <p:spPr>
          <a:xfrm rot="15111041">
            <a:off x="7583604" y="1405542"/>
            <a:ext cx="400366" cy="401450"/>
          </a:xfrm>
          <a:prstGeom prst="blockArc">
            <a:avLst/>
          </a:prstGeom>
          <a:solidFill>
            <a:srgbClr val="FBBF29"/>
          </a:solidFill>
          <a:ln>
            <a:noFill/>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1" i="0" u="none" strike="noStrike" kern="1200" cap="none" spc="0" normalizeH="0" baseline="0" noProof="0">
              <a:ln w="22225">
                <a:solidFill>
                  <a:srgbClr val="ED7D31"/>
                </a:solidFill>
                <a:prstDash val="solid"/>
              </a:ln>
              <a:solidFill>
                <a:srgbClr val="ED7D31">
                  <a:lumMod val="40000"/>
                  <a:lumOff val="60000"/>
                </a:srgbClr>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75" name="Block Arc 74"/>
          <p:cNvSpPr/>
          <p:nvPr/>
        </p:nvSpPr>
        <p:spPr>
          <a:xfrm rot="18491922">
            <a:off x="7024949" y="1551933"/>
            <a:ext cx="400366" cy="401450"/>
          </a:xfrm>
          <a:prstGeom prst="blockArc">
            <a:avLst/>
          </a:prstGeom>
          <a:solidFill>
            <a:srgbClr val="FBBF29"/>
          </a:solidFill>
          <a:ln>
            <a:noFill/>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1" i="0" u="none" strike="noStrike" kern="1200" cap="none" spc="0" normalizeH="0" baseline="0" noProof="0">
              <a:ln w="22225">
                <a:solidFill>
                  <a:srgbClr val="ED7D31"/>
                </a:solidFill>
                <a:prstDash val="solid"/>
              </a:ln>
              <a:solidFill>
                <a:srgbClr val="ED7D31">
                  <a:lumMod val="40000"/>
                  <a:lumOff val="60000"/>
                </a:srgbClr>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76" name="Block Arc 75"/>
          <p:cNvSpPr/>
          <p:nvPr/>
        </p:nvSpPr>
        <p:spPr>
          <a:xfrm rot="17383500">
            <a:off x="7872934" y="920457"/>
            <a:ext cx="400366" cy="401450"/>
          </a:xfrm>
          <a:prstGeom prst="blockArc">
            <a:avLst/>
          </a:prstGeom>
          <a:solidFill>
            <a:srgbClr val="FBBF29"/>
          </a:solidFill>
          <a:ln>
            <a:noFill/>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1" i="0" u="none" strike="noStrike" kern="1200" cap="none" spc="0" normalizeH="0" baseline="0" noProof="0">
              <a:ln w="22225">
                <a:solidFill>
                  <a:srgbClr val="ED7D31"/>
                </a:solidFill>
                <a:prstDash val="solid"/>
              </a:ln>
              <a:solidFill>
                <a:srgbClr val="ED7D31">
                  <a:lumMod val="40000"/>
                  <a:lumOff val="60000"/>
                </a:srgbClr>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77" name="Block Arc 76"/>
          <p:cNvSpPr/>
          <p:nvPr/>
        </p:nvSpPr>
        <p:spPr>
          <a:xfrm rot="13618455">
            <a:off x="7183491" y="849391"/>
            <a:ext cx="400366" cy="401450"/>
          </a:xfrm>
          <a:prstGeom prst="blockArc">
            <a:avLst/>
          </a:prstGeom>
          <a:solidFill>
            <a:srgbClr val="FBBF29"/>
          </a:solidFill>
          <a:ln>
            <a:noFill/>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1" i="0" u="none" strike="noStrike" kern="1200" cap="none" spc="0" normalizeH="0" baseline="0" noProof="0">
              <a:ln w="22225">
                <a:solidFill>
                  <a:srgbClr val="ED7D31"/>
                </a:solidFill>
                <a:prstDash val="solid"/>
              </a:ln>
              <a:solidFill>
                <a:srgbClr val="ED7D31">
                  <a:lumMod val="40000"/>
                  <a:lumOff val="60000"/>
                </a:srgbClr>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78" name="Block Arc 77"/>
          <p:cNvSpPr/>
          <p:nvPr/>
        </p:nvSpPr>
        <p:spPr>
          <a:xfrm rot="13477168">
            <a:off x="8367103" y="1196280"/>
            <a:ext cx="400366" cy="401450"/>
          </a:xfrm>
          <a:prstGeom prst="blockArc">
            <a:avLst/>
          </a:prstGeom>
          <a:solidFill>
            <a:srgbClr val="FBBF29"/>
          </a:solidFill>
          <a:ln>
            <a:noFill/>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1" i="0" u="none" strike="noStrike" kern="1200" cap="none" spc="0" normalizeH="0" baseline="0" noProof="0">
              <a:ln w="22225">
                <a:solidFill>
                  <a:srgbClr val="ED7D31"/>
                </a:solidFill>
                <a:prstDash val="solid"/>
              </a:ln>
              <a:solidFill>
                <a:srgbClr val="ED7D31">
                  <a:lumMod val="40000"/>
                  <a:lumOff val="60000"/>
                </a:srgbClr>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79" name="Block Arc 78"/>
          <p:cNvSpPr/>
          <p:nvPr/>
        </p:nvSpPr>
        <p:spPr>
          <a:xfrm rot="17556705">
            <a:off x="7956127" y="1704842"/>
            <a:ext cx="400366" cy="401450"/>
          </a:xfrm>
          <a:prstGeom prst="blockArc">
            <a:avLst/>
          </a:prstGeom>
          <a:solidFill>
            <a:srgbClr val="FBBF29"/>
          </a:solidFill>
          <a:ln>
            <a:noFill/>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1" i="0" u="none" strike="noStrike" kern="1200" cap="none" spc="0" normalizeH="0" baseline="0" noProof="0">
              <a:ln w="22225">
                <a:solidFill>
                  <a:srgbClr val="ED7D31"/>
                </a:solidFill>
                <a:prstDash val="solid"/>
              </a:ln>
              <a:solidFill>
                <a:srgbClr val="ED7D31">
                  <a:lumMod val="40000"/>
                  <a:lumOff val="60000"/>
                </a:srgbClr>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82" name="Block Arc 81"/>
          <p:cNvSpPr/>
          <p:nvPr/>
        </p:nvSpPr>
        <p:spPr>
          <a:xfrm rot="18491922">
            <a:off x="4352722" y="122215"/>
            <a:ext cx="400366" cy="401450"/>
          </a:xfrm>
          <a:prstGeom prst="blockArc">
            <a:avLst/>
          </a:prstGeom>
          <a:solidFill>
            <a:srgbClr val="FBBF29"/>
          </a:solidFill>
          <a:ln>
            <a:noFill/>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1" i="0" u="none" strike="noStrike" kern="1200" cap="none" spc="0" normalizeH="0" baseline="0" noProof="0">
              <a:ln w="22225">
                <a:solidFill>
                  <a:srgbClr val="ED7D31"/>
                </a:solidFill>
                <a:prstDash val="solid"/>
              </a:ln>
              <a:solidFill>
                <a:srgbClr val="ED7D31">
                  <a:lumMod val="40000"/>
                  <a:lumOff val="60000"/>
                </a:srgbClr>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83" name="Block Arc 82"/>
          <p:cNvSpPr/>
          <p:nvPr/>
        </p:nvSpPr>
        <p:spPr>
          <a:xfrm rot="2907064">
            <a:off x="4308527" y="769756"/>
            <a:ext cx="400366" cy="401450"/>
          </a:xfrm>
          <a:prstGeom prst="blockArc">
            <a:avLst/>
          </a:prstGeom>
          <a:solidFill>
            <a:srgbClr val="FBBF29"/>
          </a:solidFill>
          <a:ln>
            <a:noFill/>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1" i="0" u="none" strike="noStrike" kern="1200" cap="none" spc="0" normalizeH="0" baseline="0" noProof="0">
              <a:ln w="22225">
                <a:solidFill>
                  <a:srgbClr val="ED7D31"/>
                </a:solidFill>
                <a:prstDash val="solid"/>
              </a:ln>
              <a:solidFill>
                <a:srgbClr val="ED7D31">
                  <a:lumMod val="40000"/>
                  <a:lumOff val="60000"/>
                </a:srgbClr>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84" name="Block Arc 83"/>
          <p:cNvSpPr/>
          <p:nvPr/>
        </p:nvSpPr>
        <p:spPr>
          <a:xfrm rot="6899128">
            <a:off x="5069477" y="1419026"/>
            <a:ext cx="400366" cy="401450"/>
          </a:xfrm>
          <a:prstGeom prst="blockArc">
            <a:avLst/>
          </a:prstGeom>
          <a:solidFill>
            <a:srgbClr val="FBBF29"/>
          </a:solidFill>
          <a:ln>
            <a:noFill/>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1" i="0" u="none" strike="noStrike" kern="1200" cap="none" spc="0" normalizeH="0" baseline="0" noProof="0">
              <a:ln w="22225">
                <a:solidFill>
                  <a:srgbClr val="ED7D31"/>
                </a:solidFill>
                <a:prstDash val="solid"/>
              </a:ln>
              <a:solidFill>
                <a:srgbClr val="ED7D31">
                  <a:lumMod val="40000"/>
                  <a:lumOff val="60000"/>
                </a:srgbClr>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85" name="Block Arc 84"/>
          <p:cNvSpPr/>
          <p:nvPr/>
        </p:nvSpPr>
        <p:spPr>
          <a:xfrm rot="18491922">
            <a:off x="6085194" y="1497230"/>
            <a:ext cx="400366" cy="401450"/>
          </a:xfrm>
          <a:prstGeom prst="blockArc">
            <a:avLst/>
          </a:prstGeom>
          <a:solidFill>
            <a:srgbClr val="FBBF29"/>
          </a:solidFill>
          <a:ln>
            <a:noFill/>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1" i="0" u="none" strike="noStrike" kern="1200" cap="none" spc="0" normalizeH="0" baseline="0" noProof="0">
              <a:ln w="22225">
                <a:solidFill>
                  <a:srgbClr val="ED7D31"/>
                </a:solidFill>
                <a:prstDash val="solid"/>
              </a:ln>
              <a:solidFill>
                <a:srgbClr val="ED7D31">
                  <a:lumMod val="40000"/>
                  <a:lumOff val="60000"/>
                </a:srgbClr>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86" name="Block Arc 85"/>
          <p:cNvSpPr/>
          <p:nvPr/>
        </p:nvSpPr>
        <p:spPr>
          <a:xfrm rot="18491922">
            <a:off x="6907454" y="1267304"/>
            <a:ext cx="400366" cy="401450"/>
          </a:xfrm>
          <a:prstGeom prst="blockArc">
            <a:avLst/>
          </a:prstGeom>
          <a:solidFill>
            <a:srgbClr val="FBBF29"/>
          </a:solidFill>
          <a:ln>
            <a:noFill/>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1" i="0" u="none" strike="noStrike" kern="1200" cap="none" spc="0" normalizeH="0" baseline="0" noProof="0">
              <a:ln w="22225">
                <a:solidFill>
                  <a:srgbClr val="ED7D31"/>
                </a:solidFill>
                <a:prstDash val="solid"/>
              </a:ln>
              <a:solidFill>
                <a:srgbClr val="ED7D31">
                  <a:lumMod val="40000"/>
                  <a:lumOff val="60000"/>
                </a:srgbClr>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pic>
        <p:nvPicPr>
          <p:cNvPr id="29" name="Picture 2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7835" y="6629400"/>
            <a:ext cx="10082172" cy="159336"/>
          </a:xfrm>
          <a:prstGeom prst="rect">
            <a:avLst/>
          </a:prstGeom>
        </p:spPr>
      </p:pic>
      <p:cxnSp>
        <p:nvCxnSpPr>
          <p:cNvPr id="31" name="Straight Connector 30"/>
          <p:cNvCxnSpPr/>
          <p:nvPr/>
        </p:nvCxnSpPr>
        <p:spPr>
          <a:xfrm rot="21288229" flipH="1">
            <a:off x="1515932" y="2214580"/>
            <a:ext cx="546344" cy="32726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32" name="Straight Connector 31"/>
          <p:cNvCxnSpPr>
            <a:stCxn id="34" idx="0"/>
            <a:endCxn id="34" idx="4"/>
          </p:cNvCxnSpPr>
          <p:nvPr/>
        </p:nvCxnSpPr>
        <p:spPr>
          <a:xfrm rot="21288229">
            <a:off x="1789104" y="2058175"/>
            <a:ext cx="0" cy="640082"/>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33" name="Straight Connector 32"/>
          <p:cNvCxnSpPr/>
          <p:nvPr/>
        </p:nvCxnSpPr>
        <p:spPr>
          <a:xfrm rot="21288229">
            <a:off x="1515932" y="2214580"/>
            <a:ext cx="546343" cy="32726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34" name="Oval 33"/>
          <p:cNvSpPr/>
          <p:nvPr/>
        </p:nvSpPr>
        <p:spPr>
          <a:xfrm rot="21288229">
            <a:off x="1469063" y="2058175"/>
            <a:ext cx="640081" cy="640082"/>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5" name="Oval 34"/>
          <p:cNvSpPr/>
          <p:nvPr/>
        </p:nvSpPr>
        <p:spPr>
          <a:xfrm rot="21288229">
            <a:off x="1715131" y="2313575"/>
            <a:ext cx="145473" cy="145473"/>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pic>
        <p:nvPicPr>
          <p:cNvPr id="37" name="Picture 2" descr="http://upload.wikimedia.org/wikipedia/commons/1/12/Pancreas_2.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71533" y="2327448"/>
            <a:ext cx="1316189" cy="796958"/>
          </a:xfrm>
          <a:prstGeom prst="rect">
            <a:avLst/>
          </a:prstGeom>
          <a:noFill/>
          <a:extLst>
            <a:ext uri="{909E8E84-426E-40DD-AFC4-6F175D3DCCD1}">
              <a14:hiddenFill xmlns:a14="http://schemas.microsoft.com/office/drawing/2010/main">
                <a:solidFill>
                  <a:srgbClr val="FFFFFF"/>
                </a:solidFill>
              </a14:hiddenFill>
            </a:ext>
          </a:extLst>
        </p:spPr>
      </p:pic>
      <p:sp>
        <p:nvSpPr>
          <p:cNvPr id="30" name="TextBox 29">
            <a:extLst>
              <a:ext uri="{FF2B5EF4-FFF2-40B4-BE49-F238E27FC236}">
                <a16:creationId xmlns:a16="http://schemas.microsoft.com/office/drawing/2014/main" id="{401678ED-4FB5-476C-8D95-FDA1A486D0F9}"/>
              </a:ext>
            </a:extLst>
          </p:cNvPr>
          <p:cNvSpPr txBox="1"/>
          <p:nvPr/>
        </p:nvSpPr>
        <p:spPr>
          <a:xfrm>
            <a:off x="118272" y="132556"/>
            <a:ext cx="4480787" cy="406360"/>
          </a:xfrm>
          <a:prstGeom prst="rect">
            <a:avLst/>
          </a:prstGeom>
          <a:noFill/>
        </p:spPr>
        <p:txBody>
          <a:bodyPr wrap="square" lIns="97630" tIns="48815" rIns="97630" bIns="48815" rtlCol="0">
            <a:spAutoFit/>
          </a:bodyPr>
          <a:lstStyle/>
          <a:p>
            <a:pPr marL="0" marR="0" lvl="0" indent="0" defTabSz="976305"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Maintaining Blood Glucose</a:t>
            </a:r>
          </a:p>
        </p:txBody>
      </p:sp>
      <p:sp>
        <p:nvSpPr>
          <p:cNvPr id="38" name="TextBox 37">
            <a:extLst>
              <a:ext uri="{FF2B5EF4-FFF2-40B4-BE49-F238E27FC236}">
                <a16:creationId xmlns:a16="http://schemas.microsoft.com/office/drawing/2014/main" id="{DD87C536-C7B6-4CF2-BC03-18F095B010B3}"/>
              </a:ext>
            </a:extLst>
          </p:cNvPr>
          <p:cNvSpPr txBox="1"/>
          <p:nvPr/>
        </p:nvSpPr>
        <p:spPr>
          <a:xfrm>
            <a:off x="3697860" y="2649346"/>
            <a:ext cx="1964296" cy="369332"/>
          </a:xfrm>
          <a:prstGeom prst="rect">
            <a:avLst/>
          </a:prstGeom>
          <a:noFill/>
        </p:spPr>
        <p:txBody>
          <a:bodyPr wrap="square" rtlCol="0">
            <a:spAutoFit/>
          </a:bodyPr>
          <a:lstStyle/>
          <a:p>
            <a:r>
              <a:rPr lang="en-US" dirty="0">
                <a:latin typeface="Verdana" panose="020B0604030504040204" pitchFamily="34" charset="0"/>
                <a:ea typeface="Verdana" panose="020B0604030504040204" pitchFamily="34" charset="0"/>
                <a:cs typeface="Verdana" panose="020B0604030504040204" pitchFamily="34" charset="0"/>
              </a:rPr>
              <a:t>Balance tips….</a:t>
            </a:r>
          </a:p>
        </p:txBody>
      </p:sp>
    </p:spTree>
    <p:extLst>
      <p:ext uri="{BB962C8B-B14F-4D97-AF65-F5344CB8AC3E}">
        <p14:creationId xmlns:p14="http://schemas.microsoft.com/office/powerpoint/2010/main" val="30952123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down)">
                                      <p:cBhvr>
                                        <p:cTn id="7" dur="500"/>
                                        <p:tgtEl>
                                          <p:spTgt spid="38"/>
                                        </p:tgtEl>
                                      </p:cBhvr>
                                    </p:animEffect>
                                  </p:childTnLst>
                                  <p:subTnLst>
                                    <p:set>
                                      <p:cBhvr override="childStyle">
                                        <p:cTn dur="1" fill="hold" display="0" masterRel="nextClick" afterEffect="1"/>
                                        <p:tgtEl>
                                          <p:spTgt spid="38"/>
                                        </p:tgtEl>
                                        <p:attrNameLst>
                                          <p:attrName>style.visibility</p:attrName>
                                        </p:attrNameLst>
                                      </p:cBhvr>
                                      <p:to>
                                        <p:strVal val="hidden"/>
                                      </p:to>
                                    </p:set>
                                  </p:subTnLst>
                                </p:cTn>
                              </p:par>
                            </p:childTnLst>
                          </p:cTn>
                        </p:par>
                      </p:childTnLst>
                    </p:cTn>
                  </p:par>
                  <p:par>
                    <p:cTn id="8" fill="hold">
                      <p:stCondLst>
                        <p:cond delay="indefinite"/>
                      </p:stCondLst>
                      <p:childTnLst>
                        <p:par>
                          <p:cTn id="9" fill="hold">
                            <p:stCondLst>
                              <p:cond delay="0"/>
                            </p:stCondLst>
                            <p:childTnLst>
                              <p:par>
                                <p:cTn id="10" presetID="45" presetClass="entr" presetSubtype="0" fill="hold" grpId="0" nodeType="clickEffect">
                                  <p:stCondLst>
                                    <p:cond delay="0"/>
                                  </p:stCondLst>
                                  <p:childTnLst>
                                    <p:set>
                                      <p:cBhvr>
                                        <p:cTn id="11" dur="1" fill="hold">
                                          <p:stCondLst>
                                            <p:cond delay="0"/>
                                          </p:stCondLst>
                                        </p:cTn>
                                        <p:tgtEl>
                                          <p:spTgt spid="74"/>
                                        </p:tgtEl>
                                        <p:attrNameLst>
                                          <p:attrName>style.visibility</p:attrName>
                                        </p:attrNameLst>
                                      </p:cBhvr>
                                      <p:to>
                                        <p:strVal val="visible"/>
                                      </p:to>
                                    </p:set>
                                    <p:animEffect transition="in" filter="fade">
                                      <p:cBhvr>
                                        <p:cTn id="12" dur="2000"/>
                                        <p:tgtEl>
                                          <p:spTgt spid="74"/>
                                        </p:tgtEl>
                                      </p:cBhvr>
                                    </p:animEffect>
                                    <p:anim calcmode="lin" valueType="num">
                                      <p:cBhvr>
                                        <p:cTn id="13" dur="2000" fill="hold"/>
                                        <p:tgtEl>
                                          <p:spTgt spid="74"/>
                                        </p:tgtEl>
                                        <p:attrNameLst>
                                          <p:attrName>ppt_w</p:attrName>
                                        </p:attrNameLst>
                                      </p:cBhvr>
                                      <p:tavLst>
                                        <p:tav tm="0" fmla="#ppt_w*sin(2.5*pi*$)">
                                          <p:val>
                                            <p:fltVal val="0"/>
                                          </p:val>
                                        </p:tav>
                                        <p:tav tm="100000">
                                          <p:val>
                                            <p:fltVal val="1"/>
                                          </p:val>
                                        </p:tav>
                                      </p:tavLst>
                                    </p:anim>
                                    <p:anim calcmode="lin" valueType="num">
                                      <p:cBhvr>
                                        <p:cTn id="14" dur="2000" fill="hold"/>
                                        <p:tgtEl>
                                          <p:spTgt spid="74"/>
                                        </p:tgtEl>
                                        <p:attrNameLst>
                                          <p:attrName>ppt_h</p:attrName>
                                        </p:attrNameLst>
                                      </p:cBhvr>
                                      <p:tavLst>
                                        <p:tav tm="0">
                                          <p:val>
                                            <p:strVal val="#ppt_h"/>
                                          </p:val>
                                        </p:tav>
                                        <p:tav tm="100000">
                                          <p:val>
                                            <p:strVal val="#ppt_h"/>
                                          </p:val>
                                        </p:tav>
                                      </p:tavLst>
                                    </p:anim>
                                  </p:childTnLst>
                                  <p:subTnLst>
                                    <p:set>
                                      <p:cBhvr override="childStyle">
                                        <p:cTn dur="1" fill="hold" display="0" masterRel="nextClick" afterEffect="1"/>
                                        <p:tgtEl>
                                          <p:spTgt spid="74"/>
                                        </p:tgtEl>
                                        <p:attrNameLst>
                                          <p:attrName>style.visibility</p:attrName>
                                        </p:attrNameLst>
                                      </p:cBhvr>
                                      <p:to>
                                        <p:strVal val="hidden"/>
                                      </p:to>
                                    </p:set>
                                  </p:subTnLst>
                                </p:cTn>
                              </p:par>
                              <p:par>
                                <p:cTn id="15" presetID="45" presetClass="entr" presetSubtype="0" fill="hold" grpId="0" nodeType="withEffect">
                                  <p:stCondLst>
                                    <p:cond delay="0"/>
                                  </p:stCondLst>
                                  <p:childTnLst>
                                    <p:set>
                                      <p:cBhvr>
                                        <p:cTn id="16" dur="1" fill="hold">
                                          <p:stCondLst>
                                            <p:cond delay="0"/>
                                          </p:stCondLst>
                                        </p:cTn>
                                        <p:tgtEl>
                                          <p:spTgt spid="75"/>
                                        </p:tgtEl>
                                        <p:attrNameLst>
                                          <p:attrName>style.visibility</p:attrName>
                                        </p:attrNameLst>
                                      </p:cBhvr>
                                      <p:to>
                                        <p:strVal val="visible"/>
                                      </p:to>
                                    </p:set>
                                    <p:animEffect transition="in" filter="fade">
                                      <p:cBhvr>
                                        <p:cTn id="17" dur="2000"/>
                                        <p:tgtEl>
                                          <p:spTgt spid="75"/>
                                        </p:tgtEl>
                                      </p:cBhvr>
                                    </p:animEffect>
                                    <p:anim calcmode="lin" valueType="num">
                                      <p:cBhvr>
                                        <p:cTn id="18" dur="2000" fill="hold"/>
                                        <p:tgtEl>
                                          <p:spTgt spid="75"/>
                                        </p:tgtEl>
                                        <p:attrNameLst>
                                          <p:attrName>ppt_w</p:attrName>
                                        </p:attrNameLst>
                                      </p:cBhvr>
                                      <p:tavLst>
                                        <p:tav tm="0" fmla="#ppt_w*sin(2.5*pi*$)">
                                          <p:val>
                                            <p:fltVal val="0"/>
                                          </p:val>
                                        </p:tav>
                                        <p:tav tm="100000">
                                          <p:val>
                                            <p:fltVal val="1"/>
                                          </p:val>
                                        </p:tav>
                                      </p:tavLst>
                                    </p:anim>
                                    <p:anim calcmode="lin" valueType="num">
                                      <p:cBhvr>
                                        <p:cTn id="19" dur="2000" fill="hold"/>
                                        <p:tgtEl>
                                          <p:spTgt spid="75"/>
                                        </p:tgtEl>
                                        <p:attrNameLst>
                                          <p:attrName>ppt_h</p:attrName>
                                        </p:attrNameLst>
                                      </p:cBhvr>
                                      <p:tavLst>
                                        <p:tav tm="0">
                                          <p:val>
                                            <p:strVal val="#ppt_h"/>
                                          </p:val>
                                        </p:tav>
                                        <p:tav tm="100000">
                                          <p:val>
                                            <p:strVal val="#ppt_h"/>
                                          </p:val>
                                        </p:tav>
                                      </p:tavLst>
                                    </p:anim>
                                  </p:childTnLst>
                                  <p:subTnLst>
                                    <p:set>
                                      <p:cBhvr override="childStyle">
                                        <p:cTn dur="1" fill="hold" display="0" masterRel="nextClick" afterEffect="1"/>
                                        <p:tgtEl>
                                          <p:spTgt spid="75"/>
                                        </p:tgtEl>
                                        <p:attrNameLst>
                                          <p:attrName>style.visibility</p:attrName>
                                        </p:attrNameLst>
                                      </p:cBhvr>
                                      <p:to>
                                        <p:strVal val="hidden"/>
                                      </p:to>
                                    </p:set>
                                  </p:subTnLst>
                                </p:cTn>
                              </p:par>
                              <p:par>
                                <p:cTn id="20" presetID="45" presetClass="entr" presetSubtype="0" fill="hold" grpId="0" nodeType="withEffect">
                                  <p:stCondLst>
                                    <p:cond delay="0"/>
                                  </p:stCondLst>
                                  <p:childTnLst>
                                    <p:set>
                                      <p:cBhvr>
                                        <p:cTn id="21" dur="1" fill="hold">
                                          <p:stCondLst>
                                            <p:cond delay="0"/>
                                          </p:stCondLst>
                                        </p:cTn>
                                        <p:tgtEl>
                                          <p:spTgt spid="76"/>
                                        </p:tgtEl>
                                        <p:attrNameLst>
                                          <p:attrName>style.visibility</p:attrName>
                                        </p:attrNameLst>
                                      </p:cBhvr>
                                      <p:to>
                                        <p:strVal val="visible"/>
                                      </p:to>
                                    </p:set>
                                    <p:animEffect transition="in" filter="fade">
                                      <p:cBhvr>
                                        <p:cTn id="22" dur="2000"/>
                                        <p:tgtEl>
                                          <p:spTgt spid="76"/>
                                        </p:tgtEl>
                                      </p:cBhvr>
                                    </p:animEffect>
                                    <p:anim calcmode="lin" valueType="num">
                                      <p:cBhvr>
                                        <p:cTn id="23" dur="2000" fill="hold"/>
                                        <p:tgtEl>
                                          <p:spTgt spid="76"/>
                                        </p:tgtEl>
                                        <p:attrNameLst>
                                          <p:attrName>ppt_w</p:attrName>
                                        </p:attrNameLst>
                                      </p:cBhvr>
                                      <p:tavLst>
                                        <p:tav tm="0" fmla="#ppt_w*sin(2.5*pi*$)">
                                          <p:val>
                                            <p:fltVal val="0"/>
                                          </p:val>
                                        </p:tav>
                                        <p:tav tm="100000">
                                          <p:val>
                                            <p:fltVal val="1"/>
                                          </p:val>
                                        </p:tav>
                                      </p:tavLst>
                                    </p:anim>
                                    <p:anim calcmode="lin" valueType="num">
                                      <p:cBhvr>
                                        <p:cTn id="24" dur="2000" fill="hold"/>
                                        <p:tgtEl>
                                          <p:spTgt spid="76"/>
                                        </p:tgtEl>
                                        <p:attrNameLst>
                                          <p:attrName>ppt_h</p:attrName>
                                        </p:attrNameLst>
                                      </p:cBhvr>
                                      <p:tavLst>
                                        <p:tav tm="0">
                                          <p:val>
                                            <p:strVal val="#ppt_h"/>
                                          </p:val>
                                        </p:tav>
                                        <p:tav tm="100000">
                                          <p:val>
                                            <p:strVal val="#ppt_h"/>
                                          </p:val>
                                        </p:tav>
                                      </p:tavLst>
                                    </p:anim>
                                  </p:childTnLst>
                                  <p:subTnLst>
                                    <p:set>
                                      <p:cBhvr override="childStyle">
                                        <p:cTn dur="1" fill="hold" display="0" masterRel="nextClick" afterEffect="1"/>
                                        <p:tgtEl>
                                          <p:spTgt spid="76"/>
                                        </p:tgtEl>
                                        <p:attrNameLst>
                                          <p:attrName>style.visibility</p:attrName>
                                        </p:attrNameLst>
                                      </p:cBhvr>
                                      <p:to>
                                        <p:strVal val="hidden"/>
                                      </p:to>
                                    </p:set>
                                  </p:subTnLst>
                                </p:cTn>
                              </p:par>
                              <p:par>
                                <p:cTn id="25" presetID="45" presetClass="entr" presetSubtype="0" fill="hold" grpId="0" nodeType="withEffect">
                                  <p:stCondLst>
                                    <p:cond delay="0"/>
                                  </p:stCondLst>
                                  <p:childTnLst>
                                    <p:set>
                                      <p:cBhvr>
                                        <p:cTn id="26" dur="1" fill="hold">
                                          <p:stCondLst>
                                            <p:cond delay="0"/>
                                          </p:stCondLst>
                                        </p:cTn>
                                        <p:tgtEl>
                                          <p:spTgt spid="77"/>
                                        </p:tgtEl>
                                        <p:attrNameLst>
                                          <p:attrName>style.visibility</p:attrName>
                                        </p:attrNameLst>
                                      </p:cBhvr>
                                      <p:to>
                                        <p:strVal val="visible"/>
                                      </p:to>
                                    </p:set>
                                    <p:animEffect transition="in" filter="fade">
                                      <p:cBhvr>
                                        <p:cTn id="27" dur="2000"/>
                                        <p:tgtEl>
                                          <p:spTgt spid="77"/>
                                        </p:tgtEl>
                                      </p:cBhvr>
                                    </p:animEffect>
                                    <p:anim calcmode="lin" valueType="num">
                                      <p:cBhvr>
                                        <p:cTn id="28" dur="2000" fill="hold"/>
                                        <p:tgtEl>
                                          <p:spTgt spid="77"/>
                                        </p:tgtEl>
                                        <p:attrNameLst>
                                          <p:attrName>ppt_w</p:attrName>
                                        </p:attrNameLst>
                                      </p:cBhvr>
                                      <p:tavLst>
                                        <p:tav tm="0" fmla="#ppt_w*sin(2.5*pi*$)">
                                          <p:val>
                                            <p:fltVal val="0"/>
                                          </p:val>
                                        </p:tav>
                                        <p:tav tm="100000">
                                          <p:val>
                                            <p:fltVal val="1"/>
                                          </p:val>
                                        </p:tav>
                                      </p:tavLst>
                                    </p:anim>
                                    <p:anim calcmode="lin" valueType="num">
                                      <p:cBhvr>
                                        <p:cTn id="29" dur="2000" fill="hold"/>
                                        <p:tgtEl>
                                          <p:spTgt spid="77"/>
                                        </p:tgtEl>
                                        <p:attrNameLst>
                                          <p:attrName>ppt_h</p:attrName>
                                        </p:attrNameLst>
                                      </p:cBhvr>
                                      <p:tavLst>
                                        <p:tav tm="0">
                                          <p:val>
                                            <p:strVal val="#ppt_h"/>
                                          </p:val>
                                        </p:tav>
                                        <p:tav tm="100000">
                                          <p:val>
                                            <p:strVal val="#ppt_h"/>
                                          </p:val>
                                        </p:tav>
                                      </p:tavLst>
                                    </p:anim>
                                  </p:childTnLst>
                                  <p:subTnLst>
                                    <p:set>
                                      <p:cBhvr override="childStyle">
                                        <p:cTn dur="1" fill="hold" display="0" masterRel="nextClick" afterEffect="1"/>
                                        <p:tgtEl>
                                          <p:spTgt spid="77"/>
                                        </p:tgtEl>
                                        <p:attrNameLst>
                                          <p:attrName>style.visibility</p:attrName>
                                        </p:attrNameLst>
                                      </p:cBhvr>
                                      <p:to>
                                        <p:strVal val="hidden"/>
                                      </p:to>
                                    </p:set>
                                  </p:subTnLst>
                                </p:cTn>
                              </p:par>
                              <p:par>
                                <p:cTn id="30" presetID="45" presetClass="entr" presetSubtype="0" fill="hold" grpId="0" nodeType="withEffect">
                                  <p:stCondLst>
                                    <p:cond delay="0"/>
                                  </p:stCondLst>
                                  <p:childTnLst>
                                    <p:set>
                                      <p:cBhvr>
                                        <p:cTn id="31" dur="1" fill="hold">
                                          <p:stCondLst>
                                            <p:cond delay="0"/>
                                          </p:stCondLst>
                                        </p:cTn>
                                        <p:tgtEl>
                                          <p:spTgt spid="78"/>
                                        </p:tgtEl>
                                        <p:attrNameLst>
                                          <p:attrName>style.visibility</p:attrName>
                                        </p:attrNameLst>
                                      </p:cBhvr>
                                      <p:to>
                                        <p:strVal val="visible"/>
                                      </p:to>
                                    </p:set>
                                    <p:animEffect transition="in" filter="fade">
                                      <p:cBhvr>
                                        <p:cTn id="32" dur="2000"/>
                                        <p:tgtEl>
                                          <p:spTgt spid="78"/>
                                        </p:tgtEl>
                                      </p:cBhvr>
                                    </p:animEffect>
                                    <p:anim calcmode="lin" valueType="num">
                                      <p:cBhvr>
                                        <p:cTn id="33" dur="2000" fill="hold"/>
                                        <p:tgtEl>
                                          <p:spTgt spid="78"/>
                                        </p:tgtEl>
                                        <p:attrNameLst>
                                          <p:attrName>ppt_w</p:attrName>
                                        </p:attrNameLst>
                                      </p:cBhvr>
                                      <p:tavLst>
                                        <p:tav tm="0" fmla="#ppt_w*sin(2.5*pi*$)">
                                          <p:val>
                                            <p:fltVal val="0"/>
                                          </p:val>
                                        </p:tav>
                                        <p:tav tm="100000">
                                          <p:val>
                                            <p:fltVal val="1"/>
                                          </p:val>
                                        </p:tav>
                                      </p:tavLst>
                                    </p:anim>
                                    <p:anim calcmode="lin" valueType="num">
                                      <p:cBhvr>
                                        <p:cTn id="34" dur="2000" fill="hold"/>
                                        <p:tgtEl>
                                          <p:spTgt spid="78"/>
                                        </p:tgtEl>
                                        <p:attrNameLst>
                                          <p:attrName>ppt_h</p:attrName>
                                        </p:attrNameLst>
                                      </p:cBhvr>
                                      <p:tavLst>
                                        <p:tav tm="0">
                                          <p:val>
                                            <p:strVal val="#ppt_h"/>
                                          </p:val>
                                        </p:tav>
                                        <p:tav tm="100000">
                                          <p:val>
                                            <p:strVal val="#ppt_h"/>
                                          </p:val>
                                        </p:tav>
                                      </p:tavLst>
                                    </p:anim>
                                  </p:childTnLst>
                                  <p:subTnLst>
                                    <p:set>
                                      <p:cBhvr override="childStyle">
                                        <p:cTn dur="1" fill="hold" display="0" masterRel="nextClick" afterEffect="1"/>
                                        <p:tgtEl>
                                          <p:spTgt spid="78"/>
                                        </p:tgtEl>
                                        <p:attrNameLst>
                                          <p:attrName>style.visibility</p:attrName>
                                        </p:attrNameLst>
                                      </p:cBhvr>
                                      <p:to>
                                        <p:strVal val="hidden"/>
                                      </p:to>
                                    </p:set>
                                  </p:subTnLst>
                                </p:cTn>
                              </p:par>
                              <p:par>
                                <p:cTn id="35" presetID="45" presetClass="entr" presetSubtype="0" fill="hold" grpId="0" nodeType="with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fade">
                                      <p:cBhvr>
                                        <p:cTn id="37" dur="2000"/>
                                        <p:tgtEl>
                                          <p:spTgt spid="79"/>
                                        </p:tgtEl>
                                      </p:cBhvr>
                                    </p:animEffect>
                                    <p:anim calcmode="lin" valueType="num">
                                      <p:cBhvr>
                                        <p:cTn id="38" dur="2000" fill="hold"/>
                                        <p:tgtEl>
                                          <p:spTgt spid="79"/>
                                        </p:tgtEl>
                                        <p:attrNameLst>
                                          <p:attrName>ppt_w</p:attrName>
                                        </p:attrNameLst>
                                      </p:cBhvr>
                                      <p:tavLst>
                                        <p:tav tm="0" fmla="#ppt_w*sin(2.5*pi*$)">
                                          <p:val>
                                            <p:fltVal val="0"/>
                                          </p:val>
                                        </p:tav>
                                        <p:tav tm="100000">
                                          <p:val>
                                            <p:fltVal val="1"/>
                                          </p:val>
                                        </p:tav>
                                      </p:tavLst>
                                    </p:anim>
                                    <p:anim calcmode="lin" valueType="num">
                                      <p:cBhvr>
                                        <p:cTn id="39" dur="2000" fill="hold"/>
                                        <p:tgtEl>
                                          <p:spTgt spid="79"/>
                                        </p:tgtEl>
                                        <p:attrNameLst>
                                          <p:attrName>ppt_h</p:attrName>
                                        </p:attrNameLst>
                                      </p:cBhvr>
                                      <p:tavLst>
                                        <p:tav tm="0">
                                          <p:val>
                                            <p:strVal val="#ppt_h"/>
                                          </p:val>
                                        </p:tav>
                                        <p:tav tm="100000">
                                          <p:val>
                                            <p:strVal val="#ppt_h"/>
                                          </p:val>
                                        </p:tav>
                                      </p:tavLst>
                                    </p:anim>
                                  </p:childTnLst>
                                  <p:subTnLst>
                                    <p:set>
                                      <p:cBhvr override="childStyle">
                                        <p:cTn dur="1" fill="hold" display="0" masterRel="nextClick" afterEffect="1"/>
                                        <p:tgtEl>
                                          <p:spTgt spid="79"/>
                                        </p:tgtEl>
                                        <p:attrNameLst>
                                          <p:attrName>style.visibility</p:attrName>
                                        </p:attrNameLst>
                                      </p:cBhvr>
                                      <p:to>
                                        <p:strVal val="hidden"/>
                                      </p:to>
                                    </p:set>
                                  </p:subTnLst>
                                </p:cTn>
                              </p:par>
                            </p:childTnLst>
                          </p:cTn>
                        </p:par>
                      </p:childTnLst>
                    </p:cTn>
                  </p:par>
                  <p:par>
                    <p:cTn id="40" fill="hold">
                      <p:stCondLst>
                        <p:cond delay="indefinite"/>
                      </p:stCondLst>
                      <p:childTnLst>
                        <p:par>
                          <p:cTn id="41" fill="hold">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80"/>
                                        </p:tgtEl>
                                        <p:attrNameLst>
                                          <p:attrName>style.visibility</p:attrName>
                                        </p:attrNameLst>
                                      </p:cBhvr>
                                      <p:to>
                                        <p:strVal val="visible"/>
                                      </p:to>
                                    </p:set>
                                    <p:animEffect transition="in" filter="fade">
                                      <p:cBhvr>
                                        <p:cTn id="44" dur="500"/>
                                        <p:tgtEl>
                                          <p:spTgt spid="80"/>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72"/>
                                        </p:tgtEl>
                                        <p:attrNameLst>
                                          <p:attrName>style.visibility</p:attrName>
                                        </p:attrNameLst>
                                      </p:cBhvr>
                                      <p:to>
                                        <p:strVal val="visible"/>
                                      </p:to>
                                    </p:set>
                                    <p:animEffect transition="in" filter="fade">
                                      <p:cBhvr>
                                        <p:cTn id="47" dur="500"/>
                                        <p:tgtEl>
                                          <p:spTgt spid="72"/>
                                        </p:tgtEl>
                                      </p:cBhvr>
                                    </p:animEffect>
                                  </p:childTnLst>
                                </p:cTn>
                              </p:par>
                              <p:par>
                                <p:cTn id="48" presetID="2" presetClass="entr" presetSubtype="4" fill="hold" grpId="0" nodeType="withEffect">
                                  <p:stCondLst>
                                    <p:cond delay="0"/>
                                  </p:stCondLst>
                                  <p:childTnLst>
                                    <p:set>
                                      <p:cBhvr>
                                        <p:cTn id="49" dur="1" fill="hold">
                                          <p:stCondLst>
                                            <p:cond delay="0"/>
                                          </p:stCondLst>
                                        </p:cTn>
                                        <p:tgtEl>
                                          <p:spTgt spid="82"/>
                                        </p:tgtEl>
                                        <p:attrNameLst>
                                          <p:attrName>style.visibility</p:attrName>
                                        </p:attrNameLst>
                                      </p:cBhvr>
                                      <p:to>
                                        <p:strVal val="visible"/>
                                      </p:to>
                                    </p:set>
                                    <p:anim calcmode="lin" valueType="num">
                                      <p:cBhvr additive="base">
                                        <p:cTn id="50" dur="500" fill="hold"/>
                                        <p:tgtEl>
                                          <p:spTgt spid="82"/>
                                        </p:tgtEl>
                                        <p:attrNameLst>
                                          <p:attrName>ppt_x</p:attrName>
                                        </p:attrNameLst>
                                      </p:cBhvr>
                                      <p:tavLst>
                                        <p:tav tm="0">
                                          <p:val>
                                            <p:strVal val="#ppt_x"/>
                                          </p:val>
                                        </p:tav>
                                        <p:tav tm="100000">
                                          <p:val>
                                            <p:strVal val="#ppt_x"/>
                                          </p:val>
                                        </p:tav>
                                      </p:tavLst>
                                    </p:anim>
                                    <p:anim calcmode="lin" valueType="num">
                                      <p:cBhvr additive="base">
                                        <p:cTn id="51" dur="500" fill="hold"/>
                                        <p:tgtEl>
                                          <p:spTgt spid="82"/>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0"/>
                                  </p:stCondLst>
                                  <p:childTnLst>
                                    <p:set>
                                      <p:cBhvr>
                                        <p:cTn id="53" dur="1" fill="hold">
                                          <p:stCondLst>
                                            <p:cond delay="0"/>
                                          </p:stCondLst>
                                        </p:cTn>
                                        <p:tgtEl>
                                          <p:spTgt spid="83"/>
                                        </p:tgtEl>
                                        <p:attrNameLst>
                                          <p:attrName>style.visibility</p:attrName>
                                        </p:attrNameLst>
                                      </p:cBhvr>
                                      <p:to>
                                        <p:strVal val="visible"/>
                                      </p:to>
                                    </p:set>
                                    <p:anim calcmode="lin" valueType="num">
                                      <p:cBhvr additive="base">
                                        <p:cTn id="54" dur="500" fill="hold"/>
                                        <p:tgtEl>
                                          <p:spTgt spid="83"/>
                                        </p:tgtEl>
                                        <p:attrNameLst>
                                          <p:attrName>ppt_x</p:attrName>
                                        </p:attrNameLst>
                                      </p:cBhvr>
                                      <p:tavLst>
                                        <p:tav tm="0">
                                          <p:val>
                                            <p:strVal val="#ppt_x"/>
                                          </p:val>
                                        </p:tav>
                                        <p:tav tm="100000">
                                          <p:val>
                                            <p:strVal val="#ppt_x"/>
                                          </p:val>
                                        </p:tav>
                                      </p:tavLst>
                                    </p:anim>
                                    <p:anim calcmode="lin" valueType="num">
                                      <p:cBhvr additive="base">
                                        <p:cTn id="55" dur="500" fill="hold"/>
                                        <p:tgtEl>
                                          <p:spTgt spid="83"/>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0"/>
                                  </p:stCondLst>
                                  <p:childTnLst>
                                    <p:set>
                                      <p:cBhvr>
                                        <p:cTn id="57" dur="1" fill="hold">
                                          <p:stCondLst>
                                            <p:cond delay="0"/>
                                          </p:stCondLst>
                                        </p:cTn>
                                        <p:tgtEl>
                                          <p:spTgt spid="84"/>
                                        </p:tgtEl>
                                        <p:attrNameLst>
                                          <p:attrName>style.visibility</p:attrName>
                                        </p:attrNameLst>
                                      </p:cBhvr>
                                      <p:to>
                                        <p:strVal val="visible"/>
                                      </p:to>
                                    </p:set>
                                    <p:anim calcmode="lin" valueType="num">
                                      <p:cBhvr additive="base">
                                        <p:cTn id="58" dur="500" fill="hold"/>
                                        <p:tgtEl>
                                          <p:spTgt spid="84"/>
                                        </p:tgtEl>
                                        <p:attrNameLst>
                                          <p:attrName>ppt_x</p:attrName>
                                        </p:attrNameLst>
                                      </p:cBhvr>
                                      <p:tavLst>
                                        <p:tav tm="0">
                                          <p:val>
                                            <p:strVal val="#ppt_x"/>
                                          </p:val>
                                        </p:tav>
                                        <p:tav tm="100000">
                                          <p:val>
                                            <p:strVal val="#ppt_x"/>
                                          </p:val>
                                        </p:tav>
                                      </p:tavLst>
                                    </p:anim>
                                    <p:anim calcmode="lin" valueType="num">
                                      <p:cBhvr additive="base">
                                        <p:cTn id="59" dur="500" fill="hold"/>
                                        <p:tgtEl>
                                          <p:spTgt spid="84"/>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0"/>
                                  </p:stCondLst>
                                  <p:childTnLst>
                                    <p:set>
                                      <p:cBhvr>
                                        <p:cTn id="61" dur="1" fill="hold">
                                          <p:stCondLst>
                                            <p:cond delay="0"/>
                                          </p:stCondLst>
                                        </p:cTn>
                                        <p:tgtEl>
                                          <p:spTgt spid="85"/>
                                        </p:tgtEl>
                                        <p:attrNameLst>
                                          <p:attrName>style.visibility</p:attrName>
                                        </p:attrNameLst>
                                      </p:cBhvr>
                                      <p:to>
                                        <p:strVal val="visible"/>
                                      </p:to>
                                    </p:set>
                                    <p:anim calcmode="lin" valueType="num">
                                      <p:cBhvr additive="base">
                                        <p:cTn id="62" dur="500" fill="hold"/>
                                        <p:tgtEl>
                                          <p:spTgt spid="85"/>
                                        </p:tgtEl>
                                        <p:attrNameLst>
                                          <p:attrName>ppt_x</p:attrName>
                                        </p:attrNameLst>
                                      </p:cBhvr>
                                      <p:tavLst>
                                        <p:tav tm="0">
                                          <p:val>
                                            <p:strVal val="#ppt_x"/>
                                          </p:val>
                                        </p:tav>
                                        <p:tav tm="100000">
                                          <p:val>
                                            <p:strVal val="#ppt_x"/>
                                          </p:val>
                                        </p:tav>
                                      </p:tavLst>
                                    </p:anim>
                                    <p:anim calcmode="lin" valueType="num">
                                      <p:cBhvr additive="base">
                                        <p:cTn id="63" dur="500" fill="hold"/>
                                        <p:tgtEl>
                                          <p:spTgt spid="85"/>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0"/>
                                  </p:stCondLst>
                                  <p:childTnLst>
                                    <p:set>
                                      <p:cBhvr>
                                        <p:cTn id="65" dur="1" fill="hold">
                                          <p:stCondLst>
                                            <p:cond delay="0"/>
                                          </p:stCondLst>
                                        </p:cTn>
                                        <p:tgtEl>
                                          <p:spTgt spid="86"/>
                                        </p:tgtEl>
                                        <p:attrNameLst>
                                          <p:attrName>style.visibility</p:attrName>
                                        </p:attrNameLst>
                                      </p:cBhvr>
                                      <p:to>
                                        <p:strVal val="visible"/>
                                      </p:to>
                                    </p:set>
                                    <p:anim calcmode="lin" valueType="num">
                                      <p:cBhvr additive="base">
                                        <p:cTn id="66" dur="500" fill="hold"/>
                                        <p:tgtEl>
                                          <p:spTgt spid="86"/>
                                        </p:tgtEl>
                                        <p:attrNameLst>
                                          <p:attrName>ppt_x</p:attrName>
                                        </p:attrNameLst>
                                      </p:cBhvr>
                                      <p:tavLst>
                                        <p:tav tm="0">
                                          <p:val>
                                            <p:strVal val="#ppt_x"/>
                                          </p:val>
                                        </p:tav>
                                        <p:tav tm="100000">
                                          <p:val>
                                            <p:strVal val="#ppt_x"/>
                                          </p:val>
                                        </p:tav>
                                      </p:tavLst>
                                    </p:anim>
                                    <p:anim calcmode="lin" valueType="num">
                                      <p:cBhvr additive="base">
                                        <p:cTn id="67" dur="500" fill="hold"/>
                                        <p:tgtEl>
                                          <p:spTgt spid="8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animBg="1"/>
      <p:bldP spid="72" grpId="0" animBg="1"/>
      <p:bldP spid="74" grpId="0" animBg="1"/>
      <p:bldP spid="75" grpId="0" animBg="1"/>
      <p:bldP spid="76" grpId="0" animBg="1"/>
      <p:bldP spid="77" grpId="0" animBg="1"/>
      <p:bldP spid="78" grpId="0" animBg="1"/>
      <p:bldP spid="79" grpId="0" animBg="1"/>
      <p:bldP spid="82" grpId="0" animBg="1"/>
      <p:bldP spid="83" grpId="0" animBg="1"/>
      <p:bldP spid="84" grpId="0" animBg="1"/>
      <p:bldP spid="85" grpId="0" animBg="1"/>
      <p:bldP spid="86" grpId="0" animBg="1"/>
      <p:bldP spid="38"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 name="Oval 79"/>
          <p:cNvSpPr/>
          <p:nvPr/>
        </p:nvSpPr>
        <p:spPr>
          <a:xfrm>
            <a:off x="6491190" y="752104"/>
            <a:ext cx="2313754" cy="1485713"/>
          </a:xfrm>
          <a:prstGeom prst="ellipse">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pic>
        <p:nvPicPr>
          <p:cNvPr id="11" name="Picture 1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062437" y="3010164"/>
            <a:ext cx="736092" cy="1822399"/>
          </a:xfrm>
          <a:prstGeom prst="rect">
            <a:avLst/>
          </a:prstGeom>
        </p:spPr>
      </p:pic>
      <p:sp>
        <p:nvSpPr>
          <p:cNvPr id="21" name="TextBox 20"/>
          <p:cNvSpPr txBox="1"/>
          <p:nvPr/>
        </p:nvSpPr>
        <p:spPr>
          <a:xfrm>
            <a:off x="633505" y="5785746"/>
            <a:ext cx="7750410" cy="384721"/>
          </a:xfrm>
          <a:prstGeom prst="rect">
            <a:avLst/>
          </a:prstGeom>
          <a:noFill/>
        </p:spPr>
        <p:txBody>
          <a:bodyPr wrap="square"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Low blood glucose triggers the pancreas to release </a:t>
            </a:r>
            <a:r>
              <a:rPr kumimoji="0" lang="en-US" sz="19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glucagon</a:t>
            </a:r>
          </a:p>
        </p:txBody>
      </p:sp>
      <p:sp>
        <p:nvSpPr>
          <p:cNvPr id="5" name="Pentagon 4"/>
          <p:cNvSpPr/>
          <p:nvPr/>
        </p:nvSpPr>
        <p:spPr>
          <a:xfrm rot="938582">
            <a:off x="6333618" y="3096887"/>
            <a:ext cx="2003595" cy="1186824"/>
          </a:xfrm>
          <a:prstGeom prst="homePlate">
            <a:avLst>
              <a:gd name="adj" fmla="val 65879"/>
            </a:avLst>
          </a:prstGeom>
          <a:solidFill>
            <a:schemeClr val="bg2">
              <a:lumMod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Low Blood Glucose</a:t>
            </a:r>
          </a:p>
        </p:txBody>
      </p:sp>
      <p:sp>
        <p:nvSpPr>
          <p:cNvPr id="13" name="Rectangle 12"/>
          <p:cNvSpPr/>
          <p:nvPr/>
        </p:nvSpPr>
        <p:spPr>
          <a:xfrm rot="939612">
            <a:off x="1115204" y="3482241"/>
            <a:ext cx="6472989" cy="397042"/>
          </a:xfrm>
          <a:prstGeom prst="rect">
            <a:avLst/>
          </a:prstGeom>
          <a:solidFill>
            <a:srgbClr val="2B656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4" name="Isosceles Triangle 13"/>
          <p:cNvSpPr/>
          <p:nvPr/>
        </p:nvSpPr>
        <p:spPr>
          <a:xfrm>
            <a:off x="3718401" y="3892780"/>
            <a:ext cx="1106906" cy="866274"/>
          </a:xfrm>
          <a:prstGeom prst="triangle">
            <a:avLst/>
          </a:prstGeom>
          <a:solidFill>
            <a:srgbClr val="2B656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6" name="TextBox 35"/>
          <p:cNvSpPr txBox="1"/>
          <p:nvPr/>
        </p:nvSpPr>
        <p:spPr>
          <a:xfrm>
            <a:off x="6003841" y="2228061"/>
            <a:ext cx="1578640" cy="461665"/>
          </a:xfrm>
          <a:prstGeom prst="rect">
            <a:avLst/>
          </a:prstGeom>
          <a:noFill/>
        </p:spPr>
        <p:txBody>
          <a:bodyPr wrap="square"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5B9BD5">
                    <a:lumMod val="75000"/>
                  </a:srgbClr>
                </a:solidFill>
                <a:effectLst/>
                <a:uLnTx/>
                <a:uFillTx/>
                <a:latin typeface="Verdana" panose="020B0604030504040204" pitchFamily="34" charset="0"/>
                <a:ea typeface="Verdana" panose="020B0604030504040204" pitchFamily="34" charset="0"/>
                <a:cs typeface="Verdana" panose="020B0604030504040204" pitchFamily="34" charset="0"/>
              </a:rPr>
              <a:t>Pancreas</a:t>
            </a:r>
            <a:r>
              <a:rPr kumimoji="0" lang="en-US" sz="12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releases glucagon</a:t>
            </a:r>
            <a:endPar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72" name="Bent Arrow 71"/>
          <p:cNvSpPr/>
          <p:nvPr/>
        </p:nvSpPr>
        <p:spPr>
          <a:xfrm rot="10800000" flipH="1">
            <a:off x="4292758" y="-422245"/>
            <a:ext cx="2336785" cy="2278900"/>
          </a:xfrm>
          <a:prstGeom prst="bentArrow">
            <a:avLst>
              <a:gd name="adj1" fmla="val 25000"/>
              <a:gd name="adj2" fmla="val 10667"/>
              <a:gd name="adj3" fmla="val 0"/>
              <a:gd name="adj4" fmla="val 43362"/>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81" name="TextBox 80"/>
          <p:cNvSpPr txBox="1"/>
          <p:nvPr/>
        </p:nvSpPr>
        <p:spPr>
          <a:xfrm>
            <a:off x="126706" y="620299"/>
            <a:ext cx="3898534" cy="1077218"/>
          </a:xfrm>
          <a:prstGeom prst="rect">
            <a:avLst/>
          </a:prstGeom>
          <a:noFill/>
        </p:spPr>
        <p:txBody>
          <a:bodyPr wrap="square"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Blood vessels carry </a:t>
            </a:r>
            <a:r>
              <a:rPr kumimoji="0" lang="en-US" sz="16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glucagon</a:t>
            </a:r>
            <a:r>
              <a:rPr kumimoji="0" lang="en-US" sz="16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to the cells which trigger the release of stored glucose back into the blood. </a:t>
            </a:r>
            <a:r>
              <a:rPr kumimoji="0" lang="en-US" sz="16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Blood glucose</a:t>
            </a:r>
            <a:r>
              <a:rPr kumimoji="0" lang="en-US" sz="1600" b="1" i="0" u="none" strike="noStrike" kern="1200" cap="none" spc="0" normalizeH="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levels rise.</a:t>
            </a:r>
            <a:endParaRPr kumimoji="0" lang="en-US" sz="16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82" name="Block Arc 81"/>
          <p:cNvSpPr/>
          <p:nvPr/>
        </p:nvSpPr>
        <p:spPr>
          <a:xfrm rot="18491922">
            <a:off x="4352722" y="122215"/>
            <a:ext cx="400366" cy="401450"/>
          </a:xfrm>
          <a:prstGeom prst="blockArc">
            <a:avLst/>
          </a:prstGeom>
          <a:solidFill>
            <a:srgbClr val="FBBF29"/>
          </a:solidFill>
          <a:ln>
            <a:noFill/>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1" i="0" u="none" strike="noStrike" kern="1200" cap="none" spc="0" normalizeH="0" baseline="0" noProof="0">
              <a:ln w="22225">
                <a:solidFill>
                  <a:srgbClr val="ED7D31"/>
                </a:solidFill>
                <a:prstDash val="solid"/>
              </a:ln>
              <a:solidFill>
                <a:srgbClr val="ED7D31">
                  <a:lumMod val="40000"/>
                  <a:lumOff val="60000"/>
                </a:srgbClr>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83" name="Block Arc 82"/>
          <p:cNvSpPr/>
          <p:nvPr/>
        </p:nvSpPr>
        <p:spPr>
          <a:xfrm rot="2907064">
            <a:off x="4308527" y="769756"/>
            <a:ext cx="400366" cy="401450"/>
          </a:xfrm>
          <a:prstGeom prst="blockArc">
            <a:avLst/>
          </a:prstGeom>
          <a:solidFill>
            <a:srgbClr val="FBBF29"/>
          </a:solidFill>
          <a:ln>
            <a:noFill/>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1" i="0" u="none" strike="noStrike" kern="1200" cap="none" spc="0" normalizeH="0" baseline="0" noProof="0">
              <a:ln w="22225">
                <a:solidFill>
                  <a:srgbClr val="ED7D31"/>
                </a:solidFill>
                <a:prstDash val="solid"/>
              </a:ln>
              <a:solidFill>
                <a:srgbClr val="ED7D31">
                  <a:lumMod val="40000"/>
                  <a:lumOff val="60000"/>
                </a:srgbClr>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84" name="Block Arc 83"/>
          <p:cNvSpPr/>
          <p:nvPr/>
        </p:nvSpPr>
        <p:spPr>
          <a:xfrm rot="6899128">
            <a:off x="5069477" y="1419026"/>
            <a:ext cx="400366" cy="401450"/>
          </a:xfrm>
          <a:prstGeom prst="blockArc">
            <a:avLst/>
          </a:prstGeom>
          <a:solidFill>
            <a:srgbClr val="FBBF29"/>
          </a:solidFill>
          <a:ln>
            <a:noFill/>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1" i="0" u="none" strike="noStrike" kern="1200" cap="none" spc="0" normalizeH="0" baseline="0" noProof="0">
              <a:ln w="22225">
                <a:solidFill>
                  <a:srgbClr val="ED7D31"/>
                </a:solidFill>
                <a:prstDash val="solid"/>
              </a:ln>
              <a:solidFill>
                <a:srgbClr val="ED7D31">
                  <a:lumMod val="40000"/>
                  <a:lumOff val="60000"/>
                </a:srgbClr>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85" name="Block Arc 84"/>
          <p:cNvSpPr/>
          <p:nvPr/>
        </p:nvSpPr>
        <p:spPr>
          <a:xfrm rot="18491922">
            <a:off x="6085194" y="1497230"/>
            <a:ext cx="400366" cy="401450"/>
          </a:xfrm>
          <a:prstGeom prst="blockArc">
            <a:avLst/>
          </a:prstGeom>
          <a:solidFill>
            <a:srgbClr val="FBBF29"/>
          </a:solidFill>
          <a:ln>
            <a:noFill/>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1" i="0" u="none" strike="noStrike" kern="1200" cap="none" spc="0" normalizeH="0" baseline="0" noProof="0">
              <a:ln w="22225">
                <a:solidFill>
                  <a:srgbClr val="ED7D31"/>
                </a:solidFill>
                <a:prstDash val="solid"/>
              </a:ln>
              <a:solidFill>
                <a:srgbClr val="ED7D31">
                  <a:lumMod val="40000"/>
                  <a:lumOff val="60000"/>
                </a:srgbClr>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pic>
        <p:nvPicPr>
          <p:cNvPr id="29" name="Picture 2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7835" y="6629400"/>
            <a:ext cx="10082172" cy="159336"/>
          </a:xfrm>
          <a:prstGeom prst="rect">
            <a:avLst/>
          </a:prstGeom>
        </p:spPr>
      </p:pic>
      <p:grpSp>
        <p:nvGrpSpPr>
          <p:cNvPr id="3" name="Group 2">
            <a:extLst>
              <a:ext uri="{FF2B5EF4-FFF2-40B4-BE49-F238E27FC236}">
                <a16:creationId xmlns:a16="http://schemas.microsoft.com/office/drawing/2014/main" id="{222D7B49-F9F2-46AA-8FA4-07BB9744F61F}"/>
              </a:ext>
            </a:extLst>
          </p:cNvPr>
          <p:cNvGrpSpPr/>
          <p:nvPr/>
        </p:nvGrpSpPr>
        <p:grpSpPr>
          <a:xfrm>
            <a:off x="1469063" y="2058175"/>
            <a:ext cx="640081" cy="640082"/>
            <a:chOff x="1469063" y="2058175"/>
            <a:chExt cx="640081" cy="640082"/>
          </a:xfrm>
        </p:grpSpPr>
        <p:cxnSp>
          <p:nvCxnSpPr>
            <p:cNvPr id="31" name="Straight Connector 30"/>
            <p:cNvCxnSpPr/>
            <p:nvPr/>
          </p:nvCxnSpPr>
          <p:spPr>
            <a:xfrm rot="21288229" flipH="1">
              <a:off x="1515932" y="2214580"/>
              <a:ext cx="546344" cy="32726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32" name="Straight Connector 31"/>
            <p:cNvCxnSpPr>
              <a:stCxn id="34" idx="0"/>
              <a:endCxn id="34" idx="4"/>
            </p:cNvCxnSpPr>
            <p:nvPr/>
          </p:nvCxnSpPr>
          <p:spPr>
            <a:xfrm rot="21288229">
              <a:off x="1789104" y="2058175"/>
              <a:ext cx="0" cy="640082"/>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33" name="Straight Connector 32"/>
            <p:cNvCxnSpPr/>
            <p:nvPr/>
          </p:nvCxnSpPr>
          <p:spPr>
            <a:xfrm rot="21288229">
              <a:off x="1515932" y="2214580"/>
              <a:ext cx="546343" cy="32726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34" name="Oval 33"/>
            <p:cNvSpPr/>
            <p:nvPr/>
          </p:nvSpPr>
          <p:spPr>
            <a:xfrm rot="21288229">
              <a:off x="1469063" y="2058175"/>
              <a:ext cx="640081" cy="640082"/>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5" name="Oval 34"/>
            <p:cNvSpPr/>
            <p:nvPr/>
          </p:nvSpPr>
          <p:spPr>
            <a:xfrm rot="21288229">
              <a:off x="1715131" y="2313575"/>
              <a:ext cx="145473" cy="145473"/>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pic>
        <p:nvPicPr>
          <p:cNvPr id="37" name="Picture 2" descr="http://upload.wikimedia.org/wikipedia/commons/1/12/Pancreas_2.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71533" y="2327448"/>
            <a:ext cx="1316189" cy="796958"/>
          </a:xfrm>
          <a:prstGeom prst="rect">
            <a:avLst/>
          </a:prstGeom>
          <a:noFill/>
          <a:extLst>
            <a:ext uri="{909E8E84-426E-40DD-AFC4-6F175D3DCCD1}">
              <a14:hiddenFill xmlns:a14="http://schemas.microsoft.com/office/drawing/2010/main">
                <a:solidFill>
                  <a:srgbClr val="FFFFFF"/>
                </a:solidFill>
              </a14:hiddenFill>
            </a:ext>
          </a:extLst>
        </p:spPr>
      </p:pic>
      <p:sp>
        <p:nvSpPr>
          <p:cNvPr id="30" name="TextBox 29">
            <a:extLst>
              <a:ext uri="{FF2B5EF4-FFF2-40B4-BE49-F238E27FC236}">
                <a16:creationId xmlns:a16="http://schemas.microsoft.com/office/drawing/2014/main" id="{401678ED-4FB5-476C-8D95-FDA1A486D0F9}"/>
              </a:ext>
            </a:extLst>
          </p:cNvPr>
          <p:cNvSpPr txBox="1"/>
          <p:nvPr/>
        </p:nvSpPr>
        <p:spPr>
          <a:xfrm>
            <a:off x="118272" y="132556"/>
            <a:ext cx="4480787" cy="406360"/>
          </a:xfrm>
          <a:prstGeom prst="rect">
            <a:avLst/>
          </a:prstGeom>
          <a:noFill/>
        </p:spPr>
        <p:txBody>
          <a:bodyPr wrap="square" lIns="97630" tIns="48815" rIns="97630" bIns="48815" rtlCol="0">
            <a:spAutoFit/>
          </a:bodyPr>
          <a:lstStyle/>
          <a:p>
            <a:pPr marL="0" marR="0" lvl="0" indent="0" defTabSz="976305"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Maintaining Blood Glucose</a:t>
            </a:r>
          </a:p>
        </p:txBody>
      </p:sp>
      <p:grpSp>
        <p:nvGrpSpPr>
          <p:cNvPr id="46" name="Group 45">
            <a:extLst>
              <a:ext uri="{FF2B5EF4-FFF2-40B4-BE49-F238E27FC236}">
                <a16:creationId xmlns:a16="http://schemas.microsoft.com/office/drawing/2014/main" id="{2C259ED3-482B-4266-B080-8E812A140DE3}"/>
              </a:ext>
            </a:extLst>
          </p:cNvPr>
          <p:cNvGrpSpPr/>
          <p:nvPr/>
        </p:nvGrpSpPr>
        <p:grpSpPr>
          <a:xfrm>
            <a:off x="2292008" y="1862176"/>
            <a:ext cx="640081" cy="640082"/>
            <a:chOff x="1469063" y="2058175"/>
            <a:chExt cx="640081" cy="640082"/>
          </a:xfrm>
        </p:grpSpPr>
        <p:cxnSp>
          <p:nvCxnSpPr>
            <p:cNvPr id="47" name="Straight Connector 46">
              <a:extLst>
                <a:ext uri="{FF2B5EF4-FFF2-40B4-BE49-F238E27FC236}">
                  <a16:creationId xmlns:a16="http://schemas.microsoft.com/office/drawing/2014/main" id="{1F49ED27-1F0F-4E30-8598-E92095CEE33B}"/>
                </a:ext>
              </a:extLst>
            </p:cNvPr>
            <p:cNvCxnSpPr/>
            <p:nvPr/>
          </p:nvCxnSpPr>
          <p:spPr>
            <a:xfrm rot="21288229" flipH="1">
              <a:off x="1515932" y="2214580"/>
              <a:ext cx="546344" cy="32726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48" name="Straight Connector 47">
              <a:extLst>
                <a:ext uri="{FF2B5EF4-FFF2-40B4-BE49-F238E27FC236}">
                  <a16:creationId xmlns:a16="http://schemas.microsoft.com/office/drawing/2014/main" id="{A4DF073D-1D21-4AF2-94F5-B256C51CEE1E}"/>
                </a:ext>
              </a:extLst>
            </p:cNvPr>
            <p:cNvCxnSpPr>
              <a:stCxn id="50" idx="0"/>
              <a:endCxn id="50" idx="4"/>
            </p:cNvCxnSpPr>
            <p:nvPr/>
          </p:nvCxnSpPr>
          <p:spPr>
            <a:xfrm rot="21288229">
              <a:off x="1789104" y="2058175"/>
              <a:ext cx="0" cy="640082"/>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49" name="Straight Connector 48">
              <a:extLst>
                <a:ext uri="{FF2B5EF4-FFF2-40B4-BE49-F238E27FC236}">
                  <a16:creationId xmlns:a16="http://schemas.microsoft.com/office/drawing/2014/main" id="{07425A78-47A5-49A3-AABB-BDCA7B85D955}"/>
                </a:ext>
              </a:extLst>
            </p:cNvPr>
            <p:cNvCxnSpPr/>
            <p:nvPr/>
          </p:nvCxnSpPr>
          <p:spPr>
            <a:xfrm rot="21288229">
              <a:off x="1515932" y="2214580"/>
              <a:ext cx="546343" cy="32726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50" name="Oval 49">
              <a:extLst>
                <a:ext uri="{FF2B5EF4-FFF2-40B4-BE49-F238E27FC236}">
                  <a16:creationId xmlns:a16="http://schemas.microsoft.com/office/drawing/2014/main" id="{3E3BBB09-122C-41A2-8F4E-6DACCCF99C57}"/>
                </a:ext>
              </a:extLst>
            </p:cNvPr>
            <p:cNvSpPr/>
            <p:nvPr/>
          </p:nvSpPr>
          <p:spPr>
            <a:xfrm rot="21288229">
              <a:off x="1469063" y="2058175"/>
              <a:ext cx="640081" cy="640082"/>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51" name="Oval 50">
              <a:extLst>
                <a:ext uri="{FF2B5EF4-FFF2-40B4-BE49-F238E27FC236}">
                  <a16:creationId xmlns:a16="http://schemas.microsoft.com/office/drawing/2014/main" id="{FB0B4CD1-0E67-4779-8956-80D8E82C69A5}"/>
                </a:ext>
              </a:extLst>
            </p:cNvPr>
            <p:cNvSpPr/>
            <p:nvPr/>
          </p:nvSpPr>
          <p:spPr>
            <a:xfrm rot="21288229">
              <a:off x="1715131" y="2313575"/>
              <a:ext cx="145473" cy="145473"/>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52" name="Group 51">
            <a:extLst>
              <a:ext uri="{FF2B5EF4-FFF2-40B4-BE49-F238E27FC236}">
                <a16:creationId xmlns:a16="http://schemas.microsoft.com/office/drawing/2014/main" id="{4ABB36AB-FC63-41C5-931F-408A5952D20B}"/>
              </a:ext>
            </a:extLst>
          </p:cNvPr>
          <p:cNvGrpSpPr/>
          <p:nvPr/>
        </p:nvGrpSpPr>
        <p:grpSpPr>
          <a:xfrm>
            <a:off x="2986177" y="2469139"/>
            <a:ext cx="640081" cy="640082"/>
            <a:chOff x="1469063" y="2058175"/>
            <a:chExt cx="640081" cy="640082"/>
          </a:xfrm>
        </p:grpSpPr>
        <p:cxnSp>
          <p:nvCxnSpPr>
            <p:cNvPr id="53" name="Straight Connector 52">
              <a:extLst>
                <a:ext uri="{FF2B5EF4-FFF2-40B4-BE49-F238E27FC236}">
                  <a16:creationId xmlns:a16="http://schemas.microsoft.com/office/drawing/2014/main" id="{603D481A-F92D-4D86-8065-E07E13BFB2D6}"/>
                </a:ext>
              </a:extLst>
            </p:cNvPr>
            <p:cNvCxnSpPr/>
            <p:nvPr/>
          </p:nvCxnSpPr>
          <p:spPr>
            <a:xfrm rot="21288229" flipH="1">
              <a:off x="1515932" y="2214580"/>
              <a:ext cx="546344" cy="32726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54" name="Straight Connector 53">
              <a:extLst>
                <a:ext uri="{FF2B5EF4-FFF2-40B4-BE49-F238E27FC236}">
                  <a16:creationId xmlns:a16="http://schemas.microsoft.com/office/drawing/2014/main" id="{8ED9C40A-4FC4-4550-B0F3-011D71713633}"/>
                </a:ext>
              </a:extLst>
            </p:cNvPr>
            <p:cNvCxnSpPr>
              <a:stCxn id="56" idx="0"/>
              <a:endCxn id="56" idx="4"/>
            </p:cNvCxnSpPr>
            <p:nvPr/>
          </p:nvCxnSpPr>
          <p:spPr>
            <a:xfrm rot="21288229">
              <a:off x="1789104" y="2058175"/>
              <a:ext cx="0" cy="640082"/>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55" name="Straight Connector 54">
              <a:extLst>
                <a:ext uri="{FF2B5EF4-FFF2-40B4-BE49-F238E27FC236}">
                  <a16:creationId xmlns:a16="http://schemas.microsoft.com/office/drawing/2014/main" id="{1FB9AA1A-BC8F-4ADA-9D31-F2E67D888D2C}"/>
                </a:ext>
              </a:extLst>
            </p:cNvPr>
            <p:cNvCxnSpPr/>
            <p:nvPr/>
          </p:nvCxnSpPr>
          <p:spPr>
            <a:xfrm rot="21288229">
              <a:off x="1515932" y="2214580"/>
              <a:ext cx="546343" cy="32726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56" name="Oval 55">
              <a:extLst>
                <a:ext uri="{FF2B5EF4-FFF2-40B4-BE49-F238E27FC236}">
                  <a16:creationId xmlns:a16="http://schemas.microsoft.com/office/drawing/2014/main" id="{877C9B90-3E3D-4FA8-9934-319287BB603B}"/>
                </a:ext>
              </a:extLst>
            </p:cNvPr>
            <p:cNvSpPr/>
            <p:nvPr/>
          </p:nvSpPr>
          <p:spPr>
            <a:xfrm rot="21288229">
              <a:off x="1469063" y="2058175"/>
              <a:ext cx="640081" cy="640082"/>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57" name="Oval 56">
              <a:extLst>
                <a:ext uri="{FF2B5EF4-FFF2-40B4-BE49-F238E27FC236}">
                  <a16:creationId xmlns:a16="http://schemas.microsoft.com/office/drawing/2014/main" id="{7A284023-1FAF-4840-8419-AA36B411534A}"/>
                </a:ext>
              </a:extLst>
            </p:cNvPr>
            <p:cNvSpPr/>
            <p:nvPr/>
          </p:nvSpPr>
          <p:spPr>
            <a:xfrm rot="21288229">
              <a:off x="1715131" y="2313575"/>
              <a:ext cx="145473" cy="145473"/>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58" name="Group 57">
            <a:extLst>
              <a:ext uri="{FF2B5EF4-FFF2-40B4-BE49-F238E27FC236}">
                <a16:creationId xmlns:a16="http://schemas.microsoft.com/office/drawing/2014/main" id="{EDF00DEE-A15E-4FC8-9360-A53E70EEBFFF}"/>
              </a:ext>
            </a:extLst>
          </p:cNvPr>
          <p:cNvGrpSpPr/>
          <p:nvPr/>
        </p:nvGrpSpPr>
        <p:grpSpPr>
          <a:xfrm>
            <a:off x="2921282" y="1760646"/>
            <a:ext cx="640081" cy="640082"/>
            <a:chOff x="1469063" y="2058175"/>
            <a:chExt cx="640081" cy="640082"/>
          </a:xfrm>
        </p:grpSpPr>
        <p:cxnSp>
          <p:nvCxnSpPr>
            <p:cNvPr id="59" name="Straight Connector 58">
              <a:extLst>
                <a:ext uri="{FF2B5EF4-FFF2-40B4-BE49-F238E27FC236}">
                  <a16:creationId xmlns:a16="http://schemas.microsoft.com/office/drawing/2014/main" id="{85346D69-5E7D-455C-9E67-A85633DE54AC}"/>
                </a:ext>
              </a:extLst>
            </p:cNvPr>
            <p:cNvCxnSpPr/>
            <p:nvPr/>
          </p:nvCxnSpPr>
          <p:spPr>
            <a:xfrm rot="21288229" flipH="1">
              <a:off x="1515932" y="2214580"/>
              <a:ext cx="546344" cy="32726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60" name="Straight Connector 59">
              <a:extLst>
                <a:ext uri="{FF2B5EF4-FFF2-40B4-BE49-F238E27FC236}">
                  <a16:creationId xmlns:a16="http://schemas.microsoft.com/office/drawing/2014/main" id="{29E0B62A-3822-49A4-93B9-CB53734F1003}"/>
                </a:ext>
              </a:extLst>
            </p:cNvPr>
            <p:cNvCxnSpPr>
              <a:stCxn id="62" idx="0"/>
              <a:endCxn id="62" idx="4"/>
            </p:cNvCxnSpPr>
            <p:nvPr/>
          </p:nvCxnSpPr>
          <p:spPr>
            <a:xfrm rot="21288229">
              <a:off x="1789104" y="2058175"/>
              <a:ext cx="0" cy="640082"/>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61" name="Straight Connector 60">
              <a:extLst>
                <a:ext uri="{FF2B5EF4-FFF2-40B4-BE49-F238E27FC236}">
                  <a16:creationId xmlns:a16="http://schemas.microsoft.com/office/drawing/2014/main" id="{77385D3C-FEDB-45BC-A08B-FF49ACB40E7F}"/>
                </a:ext>
              </a:extLst>
            </p:cNvPr>
            <p:cNvCxnSpPr/>
            <p:nvPr/>
          </p:nvCxnSpPr>
          <p:spPr>
            <a:xfrm rot="21288229">
              <a:off x="1515932" y="2214580"/>
              <a:ext cx="546343" cy="32726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62" name="Oval 61">
              <a:extLst>
                <a:ext uri="{FF2B5EF4-FFF2-40B4-BE49-F238E27FC236}">
                  <a16:creationId xmlns:a16="http://schemas.microsoft.com/office/drawing/2014/main" id="{1AD9A1EF-5D4E-44F7-8B28-215D22B4B7A9}"/>
                </a:ext>
              </a:extLst>
            </p:cNvPr>
            <p:cNvSpPr/>
            <p:nvPr/>
          </p:nvSpPr>
          <p:spPr>
            <a:xfrm rot="21288229">
              <a:off x="1469063" y="2058175"/>
              <a:ext cx="640081" cy="640082"/>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63" name="Oval 62">
              <a:extLst>
                <a:ext uri="{FF2B5EF4-FFF2-40B4-BE49-F238E27FC236}">
                  <a16:creationId xmlns:a16="http://schemas.microsoft.com/office/drawing/2014/main" id="{59E84FD4-2B76-425D-B396-FBA1A7E42B70}"/>
                </a:ext>
              </a:extLst>
            </p:cNvPr>
            <p:cNvSpPr/>
            <p:nvPr/>
          </p:nvSpPr>
          <p:spPr>
            <a:xfrm rot="21288229">
              <a:off x="1715131" y="2313575"/>
              <a:ext cx="145473" cy="145473"/>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64" name="Group 63">
            <a:extLst>
              <a:ext uri="{FF2B5EF4-FFF2-40B4-BE49-F238E27FC236}">
                <a16:creationId xmlns:a16="http://schemas.microsoft.com/office/drawing/2014/main" id="{5053BF27-C027-48F4-8701-4DF9E625879F}"/>
              </a:ext>
            </a:extLst>
          </p:cNvPr>
          <p:cNvGrpSpPr/>
          <p:nvPr/>
        </p:nvGrpSpPr>
        <p:grpSpPr>
          <a:xfrm>
            <a:off x="2110614" y="2248777"/>
            <a:ext cx="640081" cy="640082"/>
            <a:chOff x="1469063" y="2058175"/>
            <a:chExt cx="640081" cy="640082"/>
          </a:xfrm>
        </p:grpSpPr>
        <p:cxnSp>
          <p:nvCxnSpPr>
            <p:cNvPr id="65" name="Straight Connector 64">
              <a:extLst>
                <a:ext uri="{FF2B5EF4-FFF2-40B4-BE49-F238E27FC236}">
                  <a16:creationId xmlns:a16="http://schemas.microsoft.com/office/drawing/2014/main" id="{723EBB5A-1F1F-4AB6-BD64-B0979807BCE3}"/>
                </a:ext>
              </a:extLst>
            </p:cNvPr>
            <p:cNvCxnSpPr/>
            <p:nvPr/>
          </p:nvCxnSpPr>
          <p:spPr>
            <a:xfrm rot="21288229" flipH="1">
              <a:off x="1515932" y="2214580"/>
              <a:ext cx="546344" cy="32726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66" name="Straight Connector 65">
              <a:extLst>
                <a:ext uri="{FF2B5EF4-FFF2-40B4-BE49-F238E27FC236}">
                  <a16:creationId xmlns:a16="http://schemas.microsoft.com/office/drawing/2014/main" id="{293AF911-D7C9-4B57-A781-13597B341FE8}"/>
                </a:ext>
              </a:extLst>
            </p:cNvPr>
            <p:cNvCxnSpPr>
              <a:stCxn id="68" idx="0"/>
              <a:endCxn id="68" idx="4"/>
            </p:cNvCxnSpPr>
            <p:nvPr/>
          </p:nvCxnSpPr>
          <p:spPr>
            <a:xfrm rot="21288229">
              <a:off x="1789104" y="2058175"/>
              <a:ext cx="0" cy="640082"/>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67" name="Straight Connector 66">
              <a:extLst>
                <a:ext uri="{FF2B5EF4-FFF2-40B4-BE49-F238E27FC236}">
                  <a16:creationId xmlns:a16="http://schemas.microsoft.com/office/drawing/2014/main" id="{E25AA87F-B792-4EEE-BB17-39D793CEBD98}"/>
                </a:ext>
              </a:extLst>
            </p:cNvPr>
            <p:cNvCxnSpPr/>
            <p:nvPr/>
          </p:nvCxnSpPr>
          <p:spPr>
            <a:xfrm rot="21288229">
              <a:off x="1515932" y="2214580"/>
              <a:ext cx="546343" cy="32726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68" name="Oval 67">
              <a:extLst>
                <a:ext uri="{FF2B5EF4-FFF2-40B4-BE49-F238E27FC236}">
                  <a16:creationId xmlns:a16="http://schemas.microsoft.com/office/drawing/2014/main" id="{F4CD11DF-93F4-40ED-AD45-320ABF266488}"/>
                </a:ext>
              </a:extLst>
            </p:cNvPr>
            <p:cNvSpPr/>
            <p:nvPr/>
          </p:nvSpPr>
          <p:spPr>
            <a:xfrm rot="21288229">
              <a:off x="1469063" y="2058175"/>
              <a:ext cx="640081" cy="640082"/>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69" name="Oval 68">
              <a:extLst>
                <a:ext uri="{FF2B5EF4-FFF2-40B4-BE49-F238E27FC236}">
                  <a16:creationId xmlns:a16="http://schemas.microsoft.com/office/drawing/2014/main" id="{FF6CB85D-83C0-4515-BAD8-A22C12602F3B}"/>
                </a:ext>
              </a:extLst>
            </p:cNvPr>
            <p:cNvSpPr/>
            <p:nvPr/>
          </p:nvSpPr>
          <p:spPr>
            <a:xfrm rot="21288229">
              <a:off x="1715131" y="2313575"/>
              <a:ext cx="145473" cy="145473"/>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spTree>
    <p:extLst>
      <p:ext uri="{BB962C8B-B14F-4D97-AF65-F5344CB8AC3E}">
        <p14:creationId xmlns:p14="http://schemas.microsoft.com/office/powerpoint/2010/main" val="19265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fade">
                                      <p:cBhvr>
                                        <p:cTn id="7" dur="500"/>
                                        <p:tgtEl>
                                          <p:spTgt spid="81"/>
                                        </p:tgtEl>
                                      </p:cBhvr>
                                    </p:animEffect>
                                  </p:childTnLst>
                                </p:cTn>
                              </p:par>
                            </p:childTnLst>
                          </p:cTn>
                        </p:par>
                      </p:childTnLst>
                    </p:cTn>
                  </p:par>
                  <p:par>
                    <p:cTn id="8" fill="hold">
                      <p:stCondLst>
                        <p:cond delay="indefinite"/>
                      </p:stCondLst>
                      <p:childTnLst>
                        <p:par>
                          <p:cTn id="9" fill="hold">
                            <p:stCondLst>
                              <p:cond delay="0"/>
                            </p:stCondLst>
                            <p:childTnLst>
                              <p:par>
                                <p:cTn id="10" presetID="47" presetClass="entr" presetSubtype="0" fill="hold" nodeType="clickEffect">
                                  <p:stCondLst>
                                    <p:cond delay="0"/>
                                  </p:stCondLst>
                                  <p:childTnLst>
                                    <p:set>
                                      <p:cBhvr>
                                        <p:cTn id="11" dur="1" fill="hold">
                                          <p:stCondLst>
                                            <p:cond delay="0"/>
                                          </p:stCondLst>
                                        </p:cTn>
                                        <p:tgtEl>
                                          <p:spTgt spid="64"/>
                                        </p:tgtEl>
                                        <p:attrNameLst>
                                          <p:attrName>style.visibility</p:attrName>
                                        </p:attrNameLst>
                                      </p:cBhvr>
                                      <p:to>
                                        <p:strVal val="visible"/>
                                      </p:to>
                                    </p:set>
                                    <p:animEffect transition="in" filter="fade">
                                      <p:cBhvr>
                                        <p:cTn id="12" dur="1000"/>
                                        <p:tgtEl>
                                          <p:spTgt spid="64"/>
                                        </p:tgtEl>
                                      </p:cBhvr>
                                    </p:animEffect>
                                    <p:anim calcmode="lin" valueType="num">
                                      <p:cBhvr>
                                        <p:cTn id="13" dur="1000" fill="hold"/>
                                        <p:tgtEl>
                                          <p:spTgt spid="64"/>
                                        </p:tgtEl>
                                        <p:attrNameLst>
                                          <p:attrName>ppt_x</p:attrName>
                                        </p:attrNameLst>
                                      </p:cBhvr>
                                      <p:tavLst>
                                        <p:tav tm="0">
                                          <p:val>
                                            <p:strVal val="#ppt_x"/>
                                          </p:val>
                                        </p:tav>
                                        <p:tav tm="100000">
                                          <p:val>
                                            <p:strVal val="#ppt_x"/>
                                          </p:val>
                                        </p:tav>
                                      </p:tavLst>
                                    </p:anim>
                                    <p:anim calcmode="lin" valueType="num">
                                      <p:cBhvr>
                                        <p:cTn id="14" dur="1000" fill="hold"/>
                                        <p:tgtEl>
                                          <p:spTgt spid="64"/>
                                        </p:tgtEl>
                                        <p:attrNameLst>
                                          <p:attrName>ppt_y</p:attrName>
                                        </p:attrNameLst>
                                      </p:cBhvr>
                                      <p:tavLst>
                                        <p:tav tm="0">
                                          <p:val>
                                            <p:strVal val="#ppt_y-.1"/>
                                          </p:val>
                                        </p:tav>
                                        <p:tav tm="100000">
                                          <p:val>
                                            <p:strVal val="#ppt_y"/>
                                          </p:val>
                                        </p:tav>
                                      </p:tavLst>
                                    </p:anim>
                                  </p:childTnLst>
                                </p:cTn>
                              </p:par>
                              <p:par>
                                <p:cTn id="15" presetID="47" presetClass="entr" presetSubtype="0" fill="hold" nodeType="with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fade">
                                      <p:cBhvr>
                                        <p:cTn id="17" dur="1000"/>
                                        <p:tgtEl>
                                          <p:spTgt spid="46"/>
                                        </p:tgtEl>
                                      </p:cBhvr>
                                    </p:animEffect>
                                    <p:anim calcmode="lin" valueType="num">
                                      <p:cBhvr>
                                        <p:cTn id="18" dur="1000" fill="hold"/>
                                        <p:tgtEl>
                                          <p:spTgt spid="46"/>
                                        </p:tgtEl>
                                        <p:attrNameLst>
                                          <p:attrName>ppt_x</p:attrName>
                                        </p:attrNameLst>
                                      </p:cBhvr>
                                      <p:tavLst>
                                        <p:tav tm="0">
                                          <p:val>
                                            <p:strVal val="#ppt_x"/>
                                          </p:val>
                                        </p:tav>
                                        <p:tav tm="100000">
                                          <p:val>
                                            <p:strVal val="#ppt_x"/>
                                          </p:val>
                                        </p:tav>
                                      </p:tavLst>
                                    </p:anim>
                                    <p:anim calcmode="lin" valueType="num">
                                      <p:cBhvr>
                                        <p:cTn id="19" dur="1000" fill="hold"/>
                                        <p:tgtEl>
                                          <p:spTgt spid="46"/>
                                        </p:tgtEl>
                                        <p:attrNameLst>
                                          <p:attrName>ppt_y</p:attrName>
                                        </p:attrNameLst>
                                      </p:cBhvr>
                                      <p:tavLst>
                                        <p:tav tm="0">
                                          <p:val>
                                            <p:strVal val="#ppt_y-.1"/>
                                          </p:val>
                                        </p:tav>
                                        <p:tav tm="100000">
                                          <p:val>
                                            <p:strVal val="#ppt_y"/>
                                          </p:val>
                                        </p:tav>
                                      </p:tavLst>
                                    </p:anim>
                                  </p:childTnLst>
                                </p:cTn>
                              </p:par>
                              <p:par>
                                <p:cTn id="20" presetID="47" presetClass="entr" presetSubtype="0" fill="hold" nodeType="withEffect">
                                  <p:stCondLst>
                                    <p:cond delay="0"/>
                                  </p:stCondLst>
                                  <p:childTnLst>
                                    <p:set>
                                      <p:cBhvr>
                                        <p:cTn id="21" dur="1" fill="hold">
                                          <p:stCondLst>
                                            <p:cond delay="0"/>
                                          </p:stCondLst>
                                        </p:cTn>
                                        <p:tgtEl>
                                          <p:spTgt spid="58"/>
                                        </p:tgtEl>
                                        <p:attrNameLst>
                                          <p:attrName>style.visibility</p:attrName>
                                        </p:attrNameLst>
                                      </p:cBhvr>
                                      <p:to>
                                        <p:strVal val="visible"/>
                                      </p:to>
                                    </p:set>
                                    <p:animEffect transition="in" filter="fade">
                                      <p:cBhvr>
                                        <p:cTn id="22" dur="1000"/>
                                        <p:tgtEl>
                                          <p:spTgt spid="58"/>
                                        </p:tgtEl>
                                      </p:cBhvr>
                                    </p:animEffect>
                                    <p:anim calcmode="lin" valueType="num">
                                      <p:cBhvr>
                                        <p:cTn id="23" dur="1000" fill="hold"/>
                                        <p:tgtEl>
                                          <p:spTgt spid="58"/>
                                        </p:tgtEl>
                                        <p:attrNameLst>
                                          <p:attrName>ppt_x</p:attrName>
                                        </p:attrNameLst>
                                      </p:cBhvr>
                                      <p:tavLst>
                                        <p:tav tm="0">
                                          <p:val>
                                            <p:strVal val="#ppt_x"/>
                                          </p:val>
                                        </p:tav>
                                        <p:tav tm="100000">
                                          <p:val>
                                            <p:strVal val="#ppt_x"/>
                                          </p:val>
                                        </p:tav>
                                      </p:tavLst>
                                    </p:anim>
                                    <p:anim calcmode="lin" valueType="num">
                                      <p:cBhvr>
                                        <p:cTn id="24" dur="1000" fill="hold"/>
                                        <p:tgtEl>
                                          <p:spTgt spid="58"/>
                                        </p:tgtEl>
                                        <p:attrNameLst>
                                          <p:attrName>ppt_y</p:attrName>
                                        </p:attrNameLst>
                                      </p:cBhvr>
                                      <p:tavLst>
                                        <p:tav tm="0">
                                          <p:val>
                                            <p:strVal val="#ppt_y-.1"/>
                                          </p:val>
                                        </p:tav>
                                        <p:tav tm="100000">
                                          <p:val>
                                            <p:strVal val="#ppt_y"/>
                                          </p:val>
                                        </p:tav>
                                      </p:tavLst>
                                    </p:anim>
                                  </p:childTnLst>
                                </p:cTn>
                              </p:par>
                              <p:par>
                                <p:cTn id="25" presetID="47" presetClass="entr" presetSubtype="0" fill="hold" nodeType="withEffect">
                                  <p:stCondLst>
                                    <p:cond delay="0"/>
                                  </p:stCondLst>
                                  <p:childTnLst>
                                    <p:set>
                                      <p:cBhvr>
                                        <p:cTn id="26" dur="1" fill="hold">
                                          <p:stCondLst>
                                            <p:cond delay="0"/>
                                          </p:stCondLst>
                                        </p:cTn>
                                        <p:tgtEl>
                                          <p:spTgt spid="52"/>
                                        </p:tgtEl>
                                        <p:attrNameLst>
                                          <p:attrName>style.visibility</p:attrName>
                                        </p:attrNameLst>
                                      </p:cBhvr>
                                      <p:to>
                                        <p:strVal val="visible"/>
                                      </p:to>
                                    </p:set>
                                    <p:animEffect transition="in" filter="fade">
                                      <p:cBhvr>
                                        <p:cTn id="27" dur="1000"/>
                                        <p:tgtEl>
                                          <p:spTgt spid="52"/>
                                        </p:tgtEl>
                                      </p:cBhvr>
                                    </p:animEffect>
                                    <p:anim calcmode="lin" valueType="num">
                                      <p:cBhvr>
                                        <p:cTn id="28" dur="1000" fill="hold"/>
                                        <p:tgtEl>
                                          <p:spTgt spid="52"/>
                                        </p:tgtEl>
                                        <p:attrNameLst>
                                          <p:attrName>ppt_x</p:attrName>
                                        </p:attrNameLst>
                                      </p:cBhvr>
                                      <p:tavLst>
                                        <p:tav tm="0">
                                          <p:val>
                                            <p:strVal val="#ppt_x"/>
                                          </p:val>
                                        </p:tav>
                                        <p:tav tm="100000">
                                          <p:val>
                                            <p:strVal val="#ppt_x"/>
                                          </p:val>
                                        </p:tav>
                                      </p:tavLst>
                                    </p:anim>
                                    <p:anim calcmode="lin" valueType="num">
                                      <p:cBhvr>
                                        <p:cTn id="29" dur="1000" fill="hold"/>
                                        <p:tgtEl>
                                          <p:spTgt spid="5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6622464"/>
            <a:ext cx="10082172" cy="159336"/>
          </a:xfrm>
          <a:prstGeom prst="rect">
            <a:avLst/>
          </a:prstGeom>
        </p:spPr>
      </p:pic>
      <p:grpSp>
        <p:nvGrpSpPr>
          <p:cNvPr id="3" name="Group 2">
            <a:extLst>
              <a:ext uri="{FF2B5EF4-FFF2-40B4-BE49-F238E27FC236}">
                <a16:creationId xmlns:a16="http://schemas.microsoft.com/office/drawing/2014/main" id="{60D1D411-FCB8-4DFA-B243-CFF0ED0CCDA7}"/>
              </a:ext>
            </a:extLst>
          </p:cNvPr>
          <p:cNvGrpSpPr/>
          <p:nvPr/>
        </p:nvGrpSpPr>
        <p:grpSpPr>
          <a:xfrm>
            <a:off x="1143000" y="1524000"/>
            <a:ext cx="7289191" cy="3276730"/>
            <a:chOff x="1130382" y="1676400"/>
            <a:chExt cx="7289191" cy="3276730"/>
          </a:xfrm>
        </p:grpSpPr>
        <p:sp>
          <p:nvSpPr>
            <p:cNvPr id="5" name="Pentagon 4"/>
            <p:cNvSpPr/>
            <p:nvPr/>
          </p:nvSpPr>
          <p:spPr>
            <a:xfrm>
              <a:off x="6415978" y="2489493"/>
              <a:ext cx="2003595" cy="1186824"/>
            </a:xfrm>
            <a:prstGeom prst="homePlate">
              <a:avLst>
                <a:gd name="adj" fmla="val 65879"/>
              </a:avLst>
            </a:prstGeom>
            <a:solidFill>
              <a:schemeClr val="bg2">
                <a:lumMod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Balanced Blood Glucose</a:t>
              </a:r>
            </a:p>
          </p:txBody>
        </p:sp>
        <p:sp>
          <p:nvSpPr>
            <p:cNvPr id="13" name="Rectangle 12"/>
            <p:cNvSpPr/>
            <p:nvPr/>
          </p:nvSpPr>
          <p:spPr>
            <a:xfrm>
              <a:off x="1130382" y="3676317"/>
              <a:ext cx="6472989" cy="397042"/>
            </a:xfrm>
            <a:prstGeom prst="rect">
              <a:avLst/>
            </a:prstGeom>
            <a:solidFill>
              <a:srgbClr val="2B656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Isosceles Triangle 13"/>
            <p:cNvSpPr/>
            <p:nvPr/>
          </p:nvSpPr>
          <p:spPr>
            <a:xfrm>
              <a:off x="3733579" y="4086856"/>
              <a:ext cx="1106906" cy="866274"/>
            </a:xfrm>
            <a:prstGeom prst="triangle">
              <a:avLst/>
            </a:prstGeom>
            <a:solidFill>
              <a:srgbClr val="2B656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 name="TextBox 69">
              <a:extLst>
                <a:ext uri="{FF2B5EF4-FFF2-40B4-BE49-F238E27FC236}">
                  <a16:creationId xmlns:a16="http://schemas.microsoft.com/office/drawing/2014/main" id="{4AF9B2D2-9F8A-4C6E-851C-A5C5B3758F0A}"/>
                </a:ext>
              </a:extLst>
            </p:cNvPr>
            <p:cNvSpPr txBox="1"/>
            <p:nvPr/>
          </p:nvSpPr>
          <p:spPr>
            <a:xfrm>
              <a:off x="3605030" y="1676400"/>
              <a:ext cx="1964296" cy="369332"/>
            </a:xfrm>
            <a:prstGeom prst="rect">
              <a:avLst/>
            </a:prstGeom>
            <a:noFill/>
          </p:spPr>
          <p:txBody>
            <a:bodyPr wrap="square" rtlCol="0">
              <a:spAutoFit/>
            </a:bodyPr>
            <a:lstStyle/>
            <a:p>
              <a:r>
                <a:rPr lang="en-US" dirty="0">
                  <a:latin typeface="Verdana" panose="020B0604030504040204" pitchFamily="34" charset="0"/>
                  <a:ea typeface="Verdana" panose="020B0604030504040204" pitchFamily="34" charset="0"/>
                  <a:cs typeface="Verdana" panose="020B0604030504040204" pitchFamily="34" charset="0"/>
                </a:rPr>
                <a:t>Balance tips….</a:t>
              </a:r>
            </a:p>
          </p:txBody>
        </p:sp>
        <p:grpSp>
          <p:nvGrpSpPr>
            <p:cNvPr id="71" name="Group 70">
              <a:extLst>
                <a:ext uri="{FF2B5EF4-FFF2-40B4-BE49-F238E27FC236}">
                  <a16:creationId xmlns:a16="http://schemas.microsoft.com/office/drawing/2014/main" id="{DEC4840A-1971-4284-AD0D-49145F5EB0B7}"/>
                </a:ext>
              </a:extLst>
            </p:cNvPr>
            <p:cNvGrpSpPr/>
            <p:nvPr/>
          </p:nvGrpSpPr>
          <p:grpSpPr>
            <a:xfrm>
              <a:off x="1491529" y="2368642"/>
              <a:ext cx="640081" cy="640082"/>
              <a:chOff x="1469063" y="2058175"/>
              <a:chExt cx="640081" cy="640082"/>
            </a:xfrm>
          </p:grpSpPr>
          <p:cxnSp>
            <p:nvCxnSpPr>
              <p:cNvPr id="73" name="Straight Connector 72">
                <a:extLst>
                  <a:ext uri="{FF2B5EF4-FFF2-40B4-BE49-F238E27FC236}">
                    <a16:creationId xmlns:a16="http://schemas.microsoft.com/office/drawing/2014/main" id="{76ADE42A-CA75-4427-B746-3B7E1167476F}"/>
                  </a:ext>
                </a:extLst>
              </p:cNvPr>
              <p:cNvCxnSpPr/>
              <p:nvPr/>
            </p:nvCxnSpPr>
            <p:spPr>
              <a:xfrm rot="21288229" flipH="1">
                <a:off x="1515932" y="2214580"/>
                <a:ext cx="546344" cy="32726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74" name="Straight Connector 73">
                <a:extLst>
                  <a:ext uri="{FF2B5EF4-FFF2-40B4-BE49-F238E27FC236}">
                    <a16:creationId xmlns:a16="http://schemas.microsoft.com/office/drawing/2014/main" id="{0953230F-00FD-461D-B7BD-A2D9A10402BF}"/>
                  </a:ext>
                </a:extLst>
              </p:cNvPr>
              <p:cNvCxnSpPr>
                <a:stCxn id="76" idx="0"/>
                <a:endCxn id="76" idx="4"/>
              </p:cNvCxnSpPr>
              <p:nvPr/>
            </p:nvCxnSpPr>
            <p:spPr>
              <a:xfrm rot="21288229">
                <a:off x="1789104" y="2058175"/>
                <a:ext cx="0" cy="640082"/>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75" name="Straight Connector 74">
                <a:extLst>
                  <a:ext uri="{FF2B5EF4-FFF2-40B4-BE49-F238E27FC236}">
                    <a16:creationId xmlns:a16="http://schemas.microsoft.com/office/drawing/2014/main" id="{F6DF3440-AAE7-46B7-824B-7497AC2DCE89}"/>
                  </a:ext>
                </a:extLst>
              </p:cNvPr>
              <p:cNvCxnSpPr/>
              <p:nvPr/>
            </p:nvCxnSpPr>
            <p:spPr>
              <a:xfrm rot="21288229">
                <a:off x="1515932" y="2214580"/>
                <a:ext cx="546343" cy="32726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76" name="Oval 75">
                <a:extLst>
                  <a:ext uri="{FF2B5EF4-FFF2-40B4-BE49-F238E27FC236}">
                    <a16:creationId xmlns:a16="http://schemas.microsoft.com/office/drawing/2014/main" id="{8CF932DB-4590-4536-AD95-511FCE82B4B1}"/>
                  </a:ext>
                </a:extLst>
              </p:cNvPr>
              <p:cNvSpPr/>
              <p:nvPr/>
            </p:nvSpPr>
            <p:spPr>
              <a:xfrm rot="21288229">
                <a:off x="1469063" y="2058175"/>
                <a:ext cx="640081" cy="640082"/>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Calibri" panose="020F0502020204030204"/>
                  <a:ea typeface="+mn-ea"/>
                  <a:cs typeface="+mn-cs"/>
                </a:endParaRPr>
              </a:p>
            </p:txBody>
          </p:sp>
          <p:sp>
            <p:nvSpPr>
              <p:cNvPr id="77" name="Oval 76">
                <a:extLst>
                  <a:ext uri="{FF2B5EF4-FFF2-40B4-BE49-F238E27FC236}">
                    <a16:creationId xmlns:a16="http://schemas.microsoft.com/office/drawing/2014/main" id="{FAF1EA48-9370-4AE3-B5BC-5E629251A0AB}"/>
                  </a:ext>
                </a:extLst>
              </p:cNvPr>
              <p:cNvSpPr/>
              <p:nvPr/>
            </p:nvSpPr>
            <p:spPr>
              <a:xfrm rot="21288229">
                <a:off x="1715131" y="2313575"/>
                <a:ext cx="145473" cy="145473"/>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8" name="Group 77">
              <a:extLst>
                <a:ext uri="{FF2B5EF4-FFF2-40B4-BE49-F238E27FC236}">
                  <a16:creationId xmlns:a16="http://schemas.microsoft.com/office/drawing/2014/main" id="{9B018BB8-F34D-4581-8492-DB7DAC94FB1C}"/>
                </a:ext>
              </a:extLst>
            </p:cNvPr>
            <p:cNvGrpSpPr/>
            <p:nvPr/>
          </p:nvGrpSpPr>
          <p:grpSpPr>
            <a:xfrm>
              <a:off x="1852675" y="2967047"/>
              <a:ext cx="640081" cy="640082"/>
              <a:chOff x="1469063" y="2058175"/>
              <a:chExt cx="640081" cy="640082"/>
            </a:xfrm>
          </p:grpSpPr>
          <p:cxnSp>
            <p:nvCxnSpPr>
              <p:cNvPr id="79" name="Straight Connector 78">
                <a:extLst>
                  <a:ext uri="{FF2B5EF4-FFF2-40B4-BE49-F238E27FC236}">
                    <a16:creationId xmlns:a16="http://schemas.microsoft.com/office/drawing/2014/main" id="{7C32CA0E-34BD-4873-A570-ADC7B0ACA780}"/>
                  </a:ext>
                </a:extLst>
              </p:cNvPr>
              <p:cNvCxnSpPr/>
              <p:nvPr/>
            </p:nvCxnSpPr>
            <p:spPr>
              <a:xfrm rot="21288229" flipH="1">
                <a:off x="1515932" y="2214580"/>
                <a:ext cx="546344" cy="32726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86" name="Straight Connector 85">
                <a:extLst>
                  <a:ext uri="{FF2B5EF4-FFF2-40B4-BE49-F238E27FC236}">
                    <a16:creationId xmlns:a16="http://schemas.microsoft.com/office/drawing/2014/main" id="{8186B6C8-74DE-4808-A1AC-B87337217BBA}"/>
                  </a:ext>
                </a:extLst>
              </p:cNvPr>
              <p:cNvCxnSpPr>
                <a:stCxn id="88" idx="0"/>
                <a:endCxn id="88" idx="4"/>
              </p:cNvCxnSpPr>
              <p:nvPr/>
            </p:nvCxnSpPr>
            <p:spPr>
              <a:xfrm rot="21288229">
                <a:off x="1789104" y="2058175"/>
                <a:ext cx="0" cy="640082"/>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87" name="Straight Connector 86">
                <a:extLst>
                  <a:ext uri="{FF2B5EF4-FFF2-40B4-BE49-F238E27FC236}">
                    <a16:creationId xmlns:a16="http://schemas.microsoft.com/office/drawing/2014/main" id="{CD2B5B23-169C-4D32-91E9-1FD2F1CD3FB7}"/>
                  </a:ext>
                </a:extLst>
              </p:cNvPr>
              <p:cNvCxnSpPr/>
              <p:nvPr/>
            </p:nvCxnSpPr>
            <p:spPr>
              <a:xfrm rot="21288229">
                <a:off x="1515932" y="2214580"/>
                <a:ext cx="546343" cy="32726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88" name="Oval 87">
                <a:extLst>
                  <a:ext uri="{FF2B5EF4-FFF2-40B4-BE49-F238E27FC236}">
                    <a16:creationId xmlns:a16="http://schemas.microsoft.com/office/drawing/2014/main" id="{B6457506-6797-44A5-9F98-51785551B44C}"/>
                  </a:ext>
                </a:extLst>
              </p:cNvPr>
              <p:cNvSpPr/>
              <p:nvPr/>
            </p:nvSpPr>
            <p:spPr>
              <a:xfrm rot="21288229">
                <a:off x="1469063" y="2058175"/>
                <a:ext cx="640081" cy="640082"/>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Calibri" panose="020F0502020204030204"/>
                  <a:ea typeface="+mn-ea"/>
                  <a:cs typeface="+mn-cs"/>
                </a:endParaRPr>
              </a:p>
            </p:txBody>
          </p:sp>
          <p:sp>
            <p:nvSpPr>
              <p:cNvPr id="89" name="Oval 88">
                <a:extLst>
                  <a:ext uri="{FF2B5EF4-FFF2-40B4-BE49-F238E27FC236}">
                    <a16:creationId xmlns:a16="http://schemas.microsoft.com/office/drawing/2014/main" id="{A3C47C60-F151-4DAE-81A8-1CDC1A1C6126}"/>
                  </a:ext>
                </a:extLst>
              </p:cNvPr>
              <p:cNvSpPr/>
              <p:nvPr/>
            </p:nvSpPr>
            <p:spPr>
              <a:xfrm rot="21288229">
                <a:off x="1715131" y="2313575"/>
                <a:ext cx="145473" cy="145473"/>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90" name="Group 89">
              <a:extLst>
                <a:ext uri="{FF2B5EF4-FFF2-40B4-BE49-F238E27FC236}">
                  <a16:creationId xmlns:a16="http://schemas.microsoft.com/office/drawing/2014/main" id="{15F7CE28-364C-47E5-B835-DD5685CA8350}"/>
                </a:ext>
              </a:extLst>
            </p:cNvPr>
            <p:cNvGrpSpPr/>
            <p:nvPr/>
          </p:nvGrpSpPr>
          <p:grpSpPr>
            <a:xfrm>
              <a:off x="1130382" y="2981212"/>
              <a:ext cx="640081" cy="640082"/>
              <a:chOff x="1469063" y="2058175"/>
              <a:chExt cx="640081" cy="640082"/>
            </a:xfrm>
          </p:grpSpPr>
          <p:cxnSp>
            <p:nvCxnSpPr>
              <p:cNvPr id="91" name="Straight Connector 90">
                <a:extLst>
                  <a:ext uri="{FF2B5EF4-FFF2-40B4-BE49-F238E27FC236}">
                    <a16:creationId xmlns:a16="http://schemas.microsoft.com/office/drawing/2014/main" id="{658D5132-03A6-4B4C-A657-1B56618CB4E2}"/>
                  </a:ext>
                </a:extLst>
              </p:cNvPr>
              <p:cNvCxnSpPr/>
              <p:nvPr/>
            </p:nvCxnSpPr>
            <p:spPr>
              <a:xfrm rot="21288229" flipH="1">
                <a:off x="1515932" y="2214580"/>
                <a:ext cx="546344" cy="327269"/>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92" name="Straight Connector 91">
                <a:extLst>
                  <a:ext uri="{FF2B5EF4-FFF2-40B4-BE49-F238E27FC236}">
                    <a16:creationId xmlns:a16="http://schemas.microsoft.com/office/drawing/2014/main" id="{C936A5D5-3A88-4FDD-ADAA-4D3391859B1C}"/>
                  </a:ext>
                </a:extLst>
              </p:cNvPr>
              <p:cNvCxnSpPr>
                <a:stCxn id="94" idx="0"/>
                <a:endCxn id="94" idx="4"/>
              </p:cNvCxnSpPr>
              <p:nvPr/>
            </p:nvCxnSpPr>
            <p:spPr>
              <a:xfrm rot="21288229">
                <a:off x="1789104" y="2058175"/>
                <a:ext cx="0" cy="640082"/>
              </a:xfrm>
              <a:prstGeom prst="line">
                <a:avLst/>
              </a:prstGeom>
              <a:ln w="57150"/>
            </p:spPr>
            <p:style>
              <a:lnRef idx="1">
                <a:schemeClr val="accent4"/>
              </a:lnRef>
              <a:fillRef idx="0">
                <a:schemeClr val="accent4"/>
              </a:fillRef>
              <a:effectRef idx="0">
                <a:schemeClr val="accent4"/>
              </a:effectRef>
              <a:fontRef idx="minor">
                <a:schemeClr val="tx1"/>
              </a:fontRef>
            </p:style>
          </p:cxnSp>
          <p:cxnSp>
            <p:nvCxnSpPr>
              <p:cNvPr id="93" name="Straight Connector 92">
                <a:extLst>
                  <a:ext uri="{FF2B5EF4-FFF2-40B4-BE49-F238E27FC236}">
                    <a16:creationId xmlns:a16="http://schemas.microsoft.com/office/drawing/2014/main" id="{2301CE2C-2D6E-4A00-97F6-BC8EC750C5F2}"/>
                  </a:ext>
                </a:extLst>
              </p:cNvPr>
              <p:cNvCxnSpPr/>
              <p:nvPr/>
            </p:nvCxnSpPr>
            <p:spPr>
              <a:xfrm rot="21288229">
                <a:off x="1515932" y="2214580"/>
                <a:ext cx="546343" cy="327269"/>
              </a:xfrm>
              <a:prstGeom prst="line">
                <a:avLst/>
              </a:prstGeom>
              <a:ln w="57150"/>
            </p:spPr>
            <p:style>
              <a:lnRef idx="1">
                <a:schemeClr val="accent4"/>
              </a:lnRef>
              <a:fillRef idx="0">
                <a:schemeClr val="accent4"/>
              </a:fillRef>
              <a:effectRef idx="0">
                <a:schemeClr val="accent4"/>
              </a:effectRef>
              <a:fontRef idx="minor">
                <a:schemeClr val="tx1"/>
              </a:fontRef>
            </p:style>
          </p:cxnSp>
          <p:sp>
            <p:nvSpPr>
              <p:cNvPr id="94" name="Oval 93">
                <a:extLst>
                  <a:ext uri="{FF2B5EF4-FFF2-40B4-BE49-F238E27FC236}">
                    <a16:creationId xmlns:a16="http://schemas.microsoft.com/office/drawing/2014/main" id="{95BEB54E-A903-42D6-A0BA-59DBB7B6A24C}"/>
                  </a:ext>
                </a:extLst>
              </p:cNvPr>
              <p:cNvSpPr/>
              <p:nvPr/>
            </p:nvSpPr>
            <p:spPr>
              <a:xfrm rot="21288229">
                <a:off x="1469063" y="2058175"/>
                <a:ext cx="640081" cy="640082"/>
              </a:xfrm>
              <a:prstGeom prst="ellipse">
                <a:avLst/>
              </a:prstGeom>
              <a:noFill/>
              <a:ln w="7620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w="76200">
                    <a:solidFill>
                      <a:prstClr val="black"/>
                    </a:solidFill>
                  </a:ln>
                  <a:solidFill>
                    <a:prstClr val="black"/>
                  </a:solidFill>
                  <a:effectLst/>
                  <a:uLnTx/>
                  <a:uFillTx/>
                  <a:latin typeface="Calibri" panose="020F0502020204030204"/>
                  <a:ea typeface="+mn-ea"/>
                  <a:cs typeface="+mn-cs"/>
                </a:endParaRPr>
              </a:p>
            </p:txBody>
          </p:sp>
          <p:sp>
            <p:nvSpPr>
              <p:cNvPr id="95" name="Oval 94">
                <a:extLst>
                  <a:ext uri="{FF2B5EF4-FFF2-40B4-BE49-F238E27FC236}">
                    <a16:creationId xmlns:a16="http://schemas.microsoft.com/office/drawing/2014/main" id="{85540A42-8CD5-44A5-A2B4-D629586077DD}"/>
                  </a:ext>
                </a:extLst>
              </p:cNvPr>
              <p:cNvSpPr/>
              <p:nvPr/>
            </p:nvSpPr>
            <p:spPr>
              <a:xfrm rot="21288229">
                <a:off x="1715131" y="2313575"/>
                <a:ext cx="145473" cy="145473"/>
              </a:xfrm>
              <a:prstGeom prst="ellipse">
                <a:avLst/>
              </a:prstGeom>
              <a:solidFill>
                <a:schemeClr val="bg1"/>
              </a:solidFill>
              <a:ln w="57150"/>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Tree>
    <p:extLst>
      <p:ext uri="{BB962C8B-B14F-4D97-AF65-F5344CB8AC3E}">
        <p14:creationId xmlns:p14="http://schemas.microsoft.com/office/powerpoint/2010/main" val="15593918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pSp>
        <p:nvGrpSpPr>
          <p:cNvPr id="4098" name="Group 252"/>
          <p:cNvGrpSpPr>
            <a:grpSpLocks/>
          </p:cNvGrpSpPr>
          <p:nvPr/>
        </p:nvGrpSpPr>
        <p:grpSpPr bwMode="auto">
          <a:xfrm>
            <a:off x="1871663" y="1228725"/>
            <a:ext cx="5410200" cy="4333875"/>
            <a:chOff x="1179" y="798"/>
            <a:chExt cx="3408" cy="2730"/>
          </a:xfrm>
        </p:grpSpPr>
        <p:sp>
          <p:nvSpPr>
            <p:cNvPr id="4100" name="AutoShape 128"/>
            <p:cNvSpPr>
              <a:spLocks noChangeAspect="1" noChangeArrowheads="1" noTextEdit="1"/>
            </p:cNvSpPr>
            <p:nvPr/>
          </p:nvSpPr>
          <p:spPr bwMode="auto">
            <a:xfrm>
              <a:off x="1179" y="798"/>
              <a:ext cx="3402" cy="2724"/>
            </a:xfrm>
            <a:prstGeom prst="rect">
              <a:avLst/>
            </a:prstGeom>
            <a:noFill/>
            <a:ln w="9525">
              <a:noFill/>
              <a:miter lim="800000"/>
              <a:headEnd/>
              <a:tailEnd/>
            </a:ln>
          </p:spPr>
          <p:txBody>
            <a:bodyPr/>
            <a:lstStyle/>
            <a:p>
              <a:endParaRPr lang="en-US"/>
            </a:p>
          </p:txBody>
        </p:sp>
        <p:sp>
          <p:nvSpPr>
            <p:cNvPr id="4101" name="Rectangle 130"/>
            <p:cNvSpPr>
              <a:spLocks noChangeArrowheads="1"/>
            </p:cNvSpPr>
            <p:nvPr/>
          </p:nvSpPr>
          <p:spPr bwMode="auto">
            <a:xfrm>
              <a:off x="1179" y="798"/>
              <a:ext cx="3408" cy="2730"/>
            </a:xfrm>
            <a:prstGeom prst="rect">
              <a:avLst/>
            </a:prstGeom>
            <a:solidFill>
              <a:srgbClr val="FFFFFF">
                <a:alpha val="0"/>
              </a:srgbClr>
            </a:solidFill>
            <a:ln w="9525">
              <a:noFill/>
              <a:miter lim="800000"/>
              <a:headEnd/>
              <a:tailEnd/>
            </a:ln>
          </p:spPr>
          <p:txBody>
            <a:bodyPr/>
            <a:lstStyle/>
            <a:p>
              <a:endParaRPr lang="en-US"/>
            </a:p>
          </p:txBody>
        </p:sp>
        <p:sp>
          <p:nvSpPr>
            <p:cNvPr id="4102" name="Rectangle 131"/>
            <p:cNvSpPr>
              <a:spLocks noChangeArrowheads="1"/>
            </p:cNvSpPr>
            <p:nvPr/>
          </p:nvSpPr>
          <p:spPr bwMode="auto">
            <a:xfrm>
              <a:off x="1215" y="840"/>
              <a:ext cx="3336" cy="2646"/>
            </a:xfrm>
            <a:prstGeom prst="rect">
              <a:avLst/>
            </a:prstGeom>
            <a:solidFill>
              <a:srgbClr val="FFFFFF">
                <a:alpha val="0"/>
              </a:srgbClr>
            </a:solidFill>
            <a:ln w="9525">
              <a:noFill/>
              <a:miter lim="800000"/>
              <a:headEnd/>
              <a:tailEnd/>
            </a:ln>
          </p:spPr>
          <p:txBody>
            <a:bodyPr/>
            <a:lstStyle/>
            <a:p>
              <a:endParaRPr lang="en-US"/>
            </a:p>
          </p:txBody>
        </p:sp>
        <p:sp>
          <p:nvSpPr>
            <p:cNvPr id="4103" name="Freeform 132"/>
            <p:cNvSpPr>
              <a:spLocks/>
            </p:cNvSpPr>
            <p:nvPr/>
          </p:nvSpPr>
          <p:spPr bwMode="auto">
            <a:xfrm>
              <a:off x="3411" y="2418"/>
              <a:ext cx="234" cy="378"/>
            </a:xfrm>
            <a:custGeom>
              <a:avLst/>
              <a:gdLst>
                <a:gd name="T0" fmla="*/ 234 w 234"/>
                <a:gd name="T1" fmla="*/ 300 h 378"/>
                <a:gd name="T2" fmla="*/ 60 w 234"/>
                <a:gd name="T3" fmla="*/ 318 h 378"/>
                <a:gd name="T4" fmla="*/ 60 w 234"/>
                <a:gd name="T5" fmla="*/ 330 h 378"/>
                <a:gd name="T6" fmla="*/ 78 w 234"/>
                <a:gd name="T7" fmla="*/ 348 h 378"/>
                <a:gd name="T8" fmla="*/ 78 w 234"/>
                <a:gd name="T9" fmla="*/ 366 h 378"/>
                <a:gd name="T10" fmla="*/ 42 w 234"/>
                <a:gd name="T11" fmla="*/ 378 h 378"/>
                <a:gd name="T12" fmla="*/ 54 w 234"/>
                <a:gd name="T13" fmla="*/ 372 h 378"/>
                <a:gd name="T14" fmla="*/ 36 w 234"/>
                <a:gd name="T15" fmla="*/ 336 h 378"/>
                <a:gd name="T16" fmla="*/ 30 w 234"/>
                <a:gd name="T17" fmla="*/ 372 h 378"/>
                <a:gd name="T18" fmla="*/ 12 w 234"/>
                <a:gd name="T19" fmla="*/ 372 h 378"/>
                <a:gd name="T20" fmla="*/ 12 w 234"/>
                <a:gd name="T21" fmla="*/ 342 h 378"/>
                <a:gd name="T22" fmla="*/ 0 w 234"/>
                <a:gd name="T23" fmla="*/ 258 h 378"/>
                <a:gd name="T24" fmla="*/ 0 w 234"/>
                <a:gd name="T25" fmla="*/ 12 h 378"/>
                <a:gd name="T26" fmla="*/ 162 w 234"/>
                <a:gd name="T27" fmla="*/ 0 h 378"/>
                <a:gd name="T28" fmla="*/ 204 w 234"/>
                <a:gd name="T29" fmla="*/ 162 h 378"/>
                <a:gd name="T30" fmla="*/ 228 w 234"/>
                <a:gd name="T31" fmla="*/ 204 h 378"/>
                <a:gd name="T32" fmla="*/ 216 w 234"/>
                <a:gd name="T33" fmla="*/ 234 h 378"/>
                <a:gd name="T34" fmla="*/ 234 w 234"/>
                <a:gd name="T35" fmla="*/ 300 h 37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4"/>
                <a:gd name="T55" fmla="*/ 0 h 378"/>
                <a:gd name="T56" fmla="*/ 234 w 234"/>
                <a:gd name="T57" fmla="*/ 378 h 37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4" h="378">
                  <a:moveTo>
                    <a:pt x="234" y="300"/>
                  </a:moveTo>
                  <a:lnTo>
                    <a:pt x="60" y="318"/>
                  </a:lnTo>
                  <a:lnTo>
                    <a:pt x="60" y="330"/>
                  </a:lnTo>
                  <a:lnTo>
                    <a:pt x="78" y="348"/>
                  </a:lnTo>
                  <a:lnTo>
                    <a:pt x="78" y="366"/>
                  </a:lnTo>
                  <a:lnTo>
                    <a:pt x="42" y="378"/>
                  </a:lnTo>
                  <a:lnTo>
                    <a:pt x="54" y="372"/>
                  </a:lnTo>
                  <a:lnTo>
                    <a:pt x="36" y="336"/>
                  </a:lnTo>
                  <a:lnTo>
                    <a:pt x="30" y="372"/>
                  </a:lnTo>
                  <a:lnTo>
                    <a:pt x="12" y="372"/>
                  </a:lnTo>
                  <a:lnTo>
                    <a:pt x="12" y="342"/>
                  </a:lnTo>
                  <a:lnTo>
                    <a:pt x="0" y="258"/>
                  </a:lnTo>
                  <a:lnTo>
                    <a:pt x="0" y="12"/>
                  </a:lnTo>
                  <a:lnTo>
                    <a:pt x="162" y="0"/>
                  </a:lnTo>
                  <a:lnTo>
                    <a:pt x="204" y="162"/>
                  </a:lnTo>
                  <a:lnTo>
                    <a:pt x="228" y="204"/>
                  </a:lnTo>
                  <a:lnTo>
                    <a:pt x="216" y="234"/>
                  </a:lnTo>
                  <a:lnTo>
                    <a:pt x="234" y="300"/>
                  </a:lnTo>
                  <a:close/>
                </a:path>
              </a:pathLst>
            </a:custGeom>
            <a:solidFill>
              <a:srgbClr val="FF8C00"/>
            </a:solidFill>
            <a:ln w="9525">
              <a:solidFill>
                <a:srgbClr val="FF8C00"/>
              </a:solidFill>
              <a:prstDash val="solid"/>
              <a:round/>
              <a:headEnd/>
              <a:tailEnd/>
            </a:ln>
          </p:spPr>
          <p:txBody>
            <a:bodyPr/>
            <a:lstStyle/>
            <a:p>
              <a:endParaRPr lang="en-US"/>
            </a:p>
          </p:txBody>
        </p:sp>
        <p:sp>
          <p:nvSpPr>
            <p:cNvPr id="4104" name="Freeform 133"/>
            <p:cNvSpPr>
              <a:spLocks/>
            </p:cNvSpPr>
            <p:nvPr/>
          </p:nvSpPr>
          <p:spPr bwMode="auto">
            <a:xfrm>
              <a:off x="3411" y="2418"/>
              <a:ext cx="234" cy="378"/>
            </a:xfrm>
            <a:custGeom>
              <a:avLst/>
              <a:gdLst>
                <a:gd name="T0" fmla="*/ 234 w 234"/>
                <a:gd name="T1" fmla="*/ 300 h 378"/>
                <a:gd name="T2" fmla="*/ 60 w 234"/>
                <a:gd name="T3" fmla="*/ 318 h 378"/>
                <a:gd name="T4" fmla="*/ 60 w 234"/>
                <a:gd name="T5" fmla="*/ 330 h 378"/>
                <a:gd name="T6" fmla="*/ 78 w 234"/>
                <a:gd name="T7" fmla="*/ 348 h 378"/>
                <a:gd name="T8" fmla="*/ 78 w 234"/>
                <a:gd name="T9" fmla="*/ 366 h 378"/>
                <a:gd name="T10" fmla="*/ 42 w 234"/>
                <a:gd name="T11" fmla="*/ 378 h 378"/>
                <a:gd name="T12" fmla="*/ 54 w 234"/>
                <a:gd name="T13" fmla="*/ 372 h 378"/>
                <a:gd name="T14" fmla="*/ 36 w 234"/>
                <a:gd name="T15" fmla="*/ 336 h 378"/>
                <a:gd name="T16" fmla="*/ 30 w 234"/>
                <a:gd name="T17" fmla="*/ 372 h 378"/>
                <a:gd name="T18" fmla="*/ 12 w 234"/>
                <a:gd name="T19" fmla="*/ 372 h 378"/>
                <a:gd name="T20" fmla="*/ 12 w 234"/>
                <a:gd name="T21" fmla="*/ 342 h 378"/>
                <a:gd name="T22" fmla="*/ 0 w 234"/>
                <a:gd name="T23" fmla="*/ 258 h 378"/>
                <a:gd name="T24" fmla="*/ 0 w 234"/>
                <a:gd name="T25" fmla="*/ 12 h 378"/>
                <a:gd name="T26" fmla="*/ 162 w 234"/>
                <a:gd name="T27" fmla="*/ 0 h 378"/>
                <a:gd name="T28" fmla="*/ 204 w 234"/>
                <a:gd name="T29" fmla="*/ 162 h 378"/>
                <a:gd name="T30" fmla="*/ 228 w 234"/>
                <a:gd name="T31" fmla="*/ 204 h 378"/>
                <a:gd name="T32" fmla="*/ 216 w 234"/>
                <a:gd name="T33" fmla="*/ 234 h 378"/>
                <a:gd name="T34" fmla="*/ 234 w 234"/>
                <a:gd name="T35" fmla="*/ 300 h 378"/>
                <a:gd name="T36" fmla="*/ 234 w 234"/>
                <a:gd name="T37" fmla="*/ 306 h 37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4"/>
                <a:gd name="T58" fmla="*/ 0 h 378"/>
                <a:gd name="T59" fmla="*/ 234 w 234"/>
                <a:gd name="T60" fmla="*/ 378 h 37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4" h="378">
                  <a:moveTo>
                    <a:pt x="234" y="300"/>
                  </a:moveTo>
                  <a:lnTo>
                    <a:pt x="60" y="318"/>
                  </a:lnTo>
                  <a:lnTo>
                    <a:pt x="60" y="330"/>
                  </a:lnTo>
                  <a:lnTo>
                    <a:pt x="78" y="348"/>
                  </a:lnTo>
                  <a:lnTo>
                    <a:pt x="78" y="366"/>
                  </a:lnTo>
                  <a:lnTo>
                    <a:pt x="42" y="378"/>
                  </a:lnTo>
                  <a:lnTo>
                    <a:pt x="54" y="372"/>
                  </a:lnTo>
                  <a:lnTo>
                    <a:pt x="36" y="336"/>
                  </a:lnTo>
                  <a:lnTo>
                    <a:pt x="30" y="372"/>
                  </a:lnTo>
                  <a:lnTo>
                    <a:pt x="12" y="372"/>
                  </a:lnTo>
                  <a:lnTo>
                    <a:pt x="12" y="342"/>
                  </a:lnTo>
                  <a:lnTo>
                    <a:pt x="0" y="258"/>
                  </a:lnTo>
                  <a:lnTo>
                    <a:pt x="0" y="12"/>
                  </a:lnTo>
                  <a:lnTo>
                    <a:pt x="162" y="0"/>
                  </a:lnTo>
                  <a:lnTo>
                    <a:pt x="204" y="162"/>
                  </a:lnTo>
                  <a:lnTo>
                    <a:pt x="228" y="204"/>
                  </a:lnTo>
                  <a:lnTo>
                    <a:pt x="216" y="234"/>
                  </a:lnTo>
                  <a:lnTo>
                    <a:pt x="234" y="300"/>
                  </a:lnTo>
                  <a:lnTo>
                    <a:pt x="234" y="306"/>
                  </a:lnTo>
                </a:path>
              </a:pathLst>
            </a:custGeom>
            <a:noFill/>
            <a:ln w="9525">
              <a:solidFill>
                <a:srgbClr val="000000"/>
              </a:solidFill>
              <a:prstDash val="solid"/>
              <a:round/>
              <a:headEnd/>
              <a:tailEnd/>
            </a:ln>
          </p:spPr>
          <p:txBody>
            <a:bodyPr/>
            <a:lstStyle/>
            <a:p>
              <a:endParaRPr lang="en-US"/>
            </a:p>
          </p:txBody>
        </p:sp>
        <p:sp>
          <p:nvSpPr>
            <p:cNvPr id="4105" name="Freeform 134"/>
            <p:cNvSpPr>
              <a:spLocks/>
            </p:cNvSpPr>
            <p:nvPr/>
          </p:nvSpPr>
          <p:spPr bwMode="auto">
            <a:xfrm>
              <a:off x="1263" y="2586"/>
              <a:ext cx="648" cy="570"/>
            </a:xfrm>
            <a:custGeom>
              <a:avLst/>
              <a:gdLst>
                <a:gd name="T0" fmla="*/ 6 w 648"/>
                <a:gd name="T1" fmla="*/ 324 h 570"/>
                <a:gd name="T2" fmla="*/ 6 w 648"/>
                <a:gd name="T3" fmla="*/ 330 h 570"/>
                <a:gd name="T4" fmla="*/ 42 w 648"/>
                <a:gd name="T5" fmla="*/ 360 h 570"/>
                <a:gd name="T6" fmla="*/ 30 w 648"/>
                <a:gd name="T7" fmla="*/ 396 h 570"/>
                <a:gd name="T8" fmla="*/ 72 w 648"/>
                <a:gd name="T9" fmla="*/ 366 h 570"/>
                <a:gd name="T10" fmla="*/ 48 w 648"/>
                <a:gd name="T11" fmla="*/ 444 h 570"/>
                <a:gd name="T12" fmla="*/ 102 w 648"/>
                <a:gd name="T13" fmla="*/ 462 h 570"/>
                <a:gd name="T14" fmla="*/ 120 w 648"/>
                <a:gd name="T15" fmla="*/ 456 h 570"/>
                <a:gd name="T16" fmla="*/ 114 w 648"/>
                <a:gd name="T17" fmla="*/ 504 h 570"/>
                <a:gd name="T18" fmla="*/ 66 w 648"/>
                <a:gd name="T19" fmla="*/ 546 h 570"/>
                <a:gd name="T20" fmla="*/ 0 w 648"/>
                <a:gd name="T21" fmla="*/ 570 h 570"/>
                <a:gd name="T22" fmla="*/ 78 w 648"/>
                <a:gd name="T23" fmla="*/ 546 h 570"/>
                <a:gd name="T24" fmla="*/ 96 w 648"/>
                <a:gd name="T25" fmla="*/ 546 h 570"/>
                <a:gd name="T26" fmla="*/ 114 w 648"/>
                <a:gd name="T27" fmla="*/ 534 h 570"/>
                <a:gd name="T28" fmla="*/ 204 w 648"/>
                <a:gd name="T29" fmla="*/ 456 h 570"/>
                <a:gd name="T30" fmla="*/ 252 w 648"/>
                <a:gd name="T31" fmla="*/ 372 h 570"/>
                <a:gd name="T32" fmla="*/ 252 w 648"/>
                <a:gd name="T33" fmla="*/ 372 h 570"/>
                <a:gd name="T34" fmla="*/ 264 w 648"/>
                <a:gd name="T35" fmla="*/ 378 h 570"/>
                <a:gd name="T36" fmla="*/ 240 w 648"/>
                <a:gd name="T37" fmla="*/ 390 h 570"/>
                <a:gd name="T38" fmla="*/ 246 w 648"/>
                <a:gd name="T39" fmla="*/ 426 h 570"/>
                <a:gd name="T40" fmla="*/ 258 w 648"/>
                <a:gd name="T41" fmla="*/ 438 h 570"/>
                <a:gd name="T42" fmla="*/ 288 w 648"/>
                <a:gd name="T43" fmla="*/ 420 h 570"/>
                <a:gd name="T44" fmla="*/ 300 w 648"/>
                <a:gd name="T45" fmla="*/ 384 h 570"/>
                <a:gd name="T46" fmla="*/ 318 w 648"/>
                <a:gd name="T47" fmla="*/ 390 h 570"/>
                <a:gd name="T48" fmla="*/ 426 w 648"/>
                <a:gd name="T49" fmla="*/ 414 h 570"/>
                <a:gd name="T50" fmla="*/ 450 w 648"/>
                <a:gd name="T51" fmla="*/ 408 h 570"/>
                <a:gd name="T52" fmla="*/ 462 w 648"/>
                <a:gd name="T53" fmla="*/ 432 h 570"/>
                <a:gd name="T54" fmla="*/ 468 w 648"/>
                <a:gd name="T55" fmla="*/ 438 h 570"/>
                <a:gd name="T56" fmla="*/ 510 w 648"/>
                <a:gd name="T57" fmla="*/ 450 h 570"/>
                <a:gd name="T58" fmla="*/ 528 w 648"/>
                <a:gd name="T59" fmla="*/ 450 h 570"/>
                <a:gd name="T60" fmla="*/ 534 w 648"/>
                <a:gd name="T61" fmla="*/ 444 h 570"/>
                <a:gd name="T62" fmla="*/ 606 w 648"/>
                <a:gd name="T63" fmla="*/ 504 h 570"/>
                <a:gd name="T64" fmla="*/ 618 w 648"/>
                <a:gd name="T65" fmla="*/ 510 h 570"/>
                <a:gd name="T66" fmla="*/ 648 w 648"/>
                <a:gd name="T67" fmla="*/ 540 h 570"/>
                <a:gd name="T68" fmla="*/ 600 w 648"/>
                <a:gd name="T69" fmla="*/ 498 h 570"/>
                <a:gd name="T70" fmla="*/ 480 w 648"/>
                <a:gd name="T71" fmla="*/ 438 h 570"/>
                <a:gd name="T72" fmla="*/ 456 w 648"/>
                <a:gd name="T73" fmla="*/ 414 h 570"/>
                <a:gd name="T74" fmla="*/ 414 w 648"/>
                <a:gd name="T75" fmla="*/ 396 h 570"/>
                <a:gd name="T76" fmla="*/ 252 w 648"/>
                <a:gd name="T77" fmla="*/ 36 h 570"/>
                <a:gd name="T78" fmla="*/ 210 w 648"/>
                <a:gd name="T79" fmla="*/ 24 h 570"/>
                <a:gd name="T80" fmla="*/ 60 w 648"/>
                <a:gd name="T81" fmla="*/ 84 h 570"/>
                <a:gd name="T82" fmla="*/ 114 w 648"/>
                <a:gd name="T83" fmla="*/ 144 h 570"/>
                <a:gd name="T84" fmla="*/ 108 w 648"/>
                <a:gd name="T85" fmla="*/ 156 h 570"/>
                <a:gd name="T86" fmla="*/ 102 w 648"/>
                <a:gd name="T87" fmla="*/ 180 h 570"/>
                <a:gd name="T88" fmla="*/ 84 w 648"/>
                <a:gd name="T89" fmla="*/ 156 h 570"/>
                <a:gd name="T90" fmla="*/ 18 w 648"/>
                <a:gd name="T91" fmla="*/ 168 h 570"/>
                <a:gd name="T92" fmla="*/ 30 w 648"/>
                <a:gd name="T93" fmla="*/ 192 h 570"/>
                <a:gd name="T94" fmla="*/ 78 w 648"/>
                <a:gd name="T95" fmla="*/ 228 h 570"/>
                <a:gd name="T96" fmla="*/ 114 w 648"/>
                <a:gd name="T97" fmla="*/ 228 h 570"/>
                <a:gd name="T98" fmla="*/ 102 w 648"/>
                <a:gd name="T99" fmla="*/ 270 h 57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48"/>
                <a:gd name="T151" fmla="*/ 0 h 570"/>
                <a:gd name="T152" fmla="*/ 648 w 648"/>
                <a:gd name="T153" fmla="*/ 570 h 57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48" h="570">
                  <a:moveTo>
                    <a:pt x="54" y="282"/>
                  </a:moveTo>
                  <a:lnTo>
                    <a:pt x="6" y="324"/>
                  </a:lnTo>
                  <a:lnTo>
                    <a:pt x="24" y="324"/>
                  </a:lnTo>
                  <a:lnTo>
                    <a:pt x="6" y="330"/>
                  </a:lnTo>
                  <a:lnTo>
                    <a:pt x="18" y="348"/>
                  </a:lnTo>
                  <a:lnTo>
                    <a:pt x="42" y="360"/>
                  </a:lnTo>
                  <a:lnTo>
                    <a:pt x="24" y="372"/>
                  </a:lnTo>
                  <a:lnTo>
                    <a:pt x="30" y="396"/>
                  </a:lnTo>
                  <a:lnTo>
                    <a:pt x="42" y="402"/>
                  </a:lnTo>
                  <a:lnTo>
                    <a:pt x="72" y="366"/>
                  </a:lnTo>
                  <a:lnTo>
                    <a:pt x="60" y="426"/>
                  </a:lnTo>
                  <a:lnTo>
                    <a:pt x="48" y="444"/>
                  </a:lnTo>
                  <a:lnTo>
                    <a:pt x="84" y="426"/>
                  </a:lnTo>
                  <a:lnTo>
                    <a:pt x="102" y="462"/>
                  </a:lnTo>
                  <a:lnTo>
                    <a:pt x="114" y="438"/>
                  </a:lnTo>
                  <a:lnTo>
                    <a:pt x="120" y="456"/>
                  </a:lnTo>
                  <a:lnTo>
                    <a:pt x="144" y="444"/>
                  </a:lnTo>
                  <a:lnTo>
                    <a:pt x="114" y="504"/>
                  </a:lnTo>
                  <a:lnTo>
                    <a:pt x="72" y="528"/>
                  </a:lnTo>
                  <a:lnTo>
                    <a:pt x="66" y="546"/>
                  </a:lnTo>
                  <a:lnTo>
                    <a:pt x="36" y="540"/>
                  </a:lnTo>
                  <a:lnTo>
                    <a:pt x="0" y="570"/>
                  </a:lnTo>
                  <a:lnTo>
                    <a:pt x="42" y="552"/>
                  </a:lnTo>
                  <a:lnTo>
                    <a:pt x="78" y="546"/>
                  </a:lnTo>
                  <a:lnTo>
                    <a:pt x="72" y="558"/>
                  </a:lnTo>
                  <a:lnTo>
                    <a:pt x="96" y="546"/>
                  </a:lnTo>
                  <a:lnTo>
                    <a:pt x="90" y="528"/>
                  </a:lnTo>
                  <a:lnTo>
                    <a:pt x="114" y="534"/>
                  </a:lnTo>
                  <a:lnTo>
                    <a:pt x="186" y="480"/>
                  </a:lnTo>
                  <a:lnTo>
                    <a:pt x="204" y="456"/>
                  </a:lnTo>
                  <a:lnTo>
                    <a:pt x="192" y="438"/>
                  </a:lnTo>
                  <a:lnTo>
                    <a:pt x="252" y="372"/>
                  </a:lnTo>
                  <a:lnTo>
                    <a:pt x="258" y="336"/>
                  </a:lnTo>
                  <a:lnTo>
                    <a:pt x="252" y="372"/>
                  </a:lnTo>
                  <a:lnTo>
                    <a:pt x="276" y="360"/>
                  </a:lnTo>
                  <a:lnTo>
                    <a:pt x="264" y="378"/>
                  </a:lnTo>
                  <a:lnTo>
                    <a:pt x="282" y="384"/>
                  </a:lnTo>
                  <a:lnTo>
                    <a:pt x="240" y="390"/>
                  </a:lnTo>
                  <a:lnTo>
                    <a:pt x="234" y="426"/>
                  </a:lnTo>
                  <a:lnTo>
                    <a:pt x="246" y="426"/>
                  </a:lnTo>
                  <a:lnTo>
                    <a:pt x="234" y="444"/>
                  </a:lnTo>
                  <a:lnTo>
                    <a:pt x="258" y="438"/>
                  </a:lnTo>
                  <a:lnTo>
                    <a:pt x="270" y="414"/>
                  </a:lnTo>
                  <a:lnTo>
                    <a:pt x="288" y="420"/>
                  </a:lnTo>
                  <a:lnTo>
                    <a:pt x="300" y="372"/>
                  </a:lnTo>
                  <a:lnTo>
                    <a:pt x="300" y="384"/>
                  </a:lnTo>
                  <a:lnTo>
                    <a:pt x="324" y="378"/>
                  </a:lnTo>
                  <a:lnTo>
                    <a:pt x="318" y="390"/>
                  </a:lnTo>
                  <a:lnTo>
                    <a:pt x="366" y="414"/>
                  </a:lnTo>
                  <a:lnTo>
                    <a:pt x="426" y="414"/>
                  </a:lnTo>
                  <a:lnTo>
                    <a:pt x="438" y="402"/>
                  </a:lnTo>
                  <a:lnTo>
                    <a:pt x="450" y="408"/>
                  </a:lnTo>
                  <a:lnTo>
                    <a:pt x="438" y="426"/>
                  </a:lnTo>
                  <a:lnTo>
                    <a:pt x="462" y="432"/>
                  </a:lnTo>
                  <a:lnTo>
                    <a:pt x="468" y="414"/>
                  </a:lnTo>
                  <a:lnTo>
                    <a:pt x="468" y="438"/>
                  </a:lnTo>
                  <a:lnTo>
                    <a:pt x="498" y="456"/>
                  </a:lnTo>
                  <a:lnTo>
                    <a:pt x="510" y="450"/>
                  </a:lnTo>
                  <a:lnTo>
                    <a:pt x="492" y="432"/>
                  </a:lnTo>
                  <a:lnTo>
                    <a:pt x="528" y="450"/>
                  </a:lnTo>
                  <a:lnTo>
                    <a:pt x="510" y="414"/>
                  </a:lnTo>
                  <a:lnTo>
                    <a:pt x="534" y="444"/>
                  </a:lnTo>
                  <a:lnTo>
                    <a:pt x="564" y="480"/>
                  </a:lnTo>
                  <a:lnTo>
                    <a:pt x="606" y="504"/>
                  </a:lnTo>
                  <a:lnTo>
                    <a:pt x="606" y="534"/>
                  </a:lnTo>
                  <a:lnTo>
                    <a:pt x="618" y="510"/>
                  </a:lnTo>
                  <a:lnTo>
                    <a:pt x="636" y="552"/>
                  </a:lnTo>
                  <a:lnTo>
                    <a:pt x="648" y="540"/>
                  </a:lnTo>
                  <a:lnTo>
                    <a:pt x="642" y="510"/>
                  </a:lnTo>
                  <a:lnTo>
                    <a:pt x="600" y="498"/>
                  </a:lnTo>
                  <a:lnTo>
                    <a:pt x="510" y="402"/>
                  </a:lnTo>
                  <a:lnTo>
                    <a:pt x="480" y="438"/>
                  </a:lnTo>
                  <a:lnTo>
                    <a:pt x="474" y="408"/>
                  </a:lnTo>
                  <a:lnTo>
                    <a:pt x="456" y="414"/>
                  </a:lnTo>
                  <a:lnTo>
                    <a:pt x="444" y="390"/>
                  </a:lnTo>
                  <a:lnTo>
                    <a:pt x="414" y="396"/>
                  </a:lnTo>
                  <a:lnTo>
                    <a:pt x="378" y="60"/>
                  </a:lnTo>
                  <a:lnTo>
                    <a:pt x="252" y="36"/>
                  </a:lnTo>
                  <a:lnTo>
                    <a:pt x="216" y="12"/>
                  </a:lnTo>
                  <a:lnTo>
                    <a:pt x="210" y="24"/>
                  </a:lnTo>
                  <a:lnTo>
                    <a:pt x="198" y="0"/>
                  </a:lnTo>
                  <a:lnTo>
                    <a:pt x="60" y="84"/>
                  </a:lnTo>
                  <a:lnTo>
                    <a:pt x="90" y="138"/>
                  </a:lnTo>
                  <a:lnTo>
                    <a:pt x="114" y="144"/>
                  </a:lnTo>
                  <a:lnTo>
                    <a:pt x="138" y="168"/>
                  </a:lnTo>
                  <a:lnTo>
                    <a:pt x="108" y="156"/>
                  </a:lnTo>
                  <a:lnTo>
                    <a:pt x="120" y="174"/>
                  </a:lnTo>
                  <a:lnTo>
                    <a:pt x="102" y="180"/>
                  </a:lnTo>
                  <a:lnTo>
                    <a:pt x="78" y="174"/>
                  </a:lnTo>
                  <a:lnTo>
                    <a:pt x="84" y="156"/>
                  </a:lnTo>
                  <a:lnTo>
                    <a:pt x="72" y="150"/>
                  </a:lnTo>
                  <a:lnTo>
                    <a:pt x="18" y="168"/>
                  </a:lnTo>
                  <a:lnTo>
                    <a:pt x="42" y="192"/>
                  </a:lnTo>
                  <a:lnTo>
                    <a:pt x="30" y="192"/>
                  </a:lnTo>
                  <a:lnTo>
                    <a:pt x="36" y="216"/>
                  </a:lnTo>
                  <a:lnTo>
                    <a:pt x="78" y="228"/>
                  </a:lnTo>
                  <a:lnTo>
                    <a:pt x="78" y="240"/>
                  </a:lnTo>
                  <a:lnTo>
                    <a:pt x="114" y="228"/>
                  </a:lnTo>
                  <a:lnTo>
                    <a:pt x="102" y="234"/>
                  </a:lnTo>
                  <a:lnTo>
                    <a:pt x="102" y="270"/>
                  </a:lnTo>
                  <a:lnTo>
                    <a:pt x="54" y="282"/>
                  </a:lnTo>
                  <a:close/>
                </a:path>
              </a:pathLst>
            </a:custGeom>
            <a:solidFill>
              <a:srgbClr val="E8D898"/>
            </a:solidFill>
            <a:ln w="9525">
              <a:solidFill>
                <a:srgbClr val="E8D898"/>
              </a:solidFill>
              <a:prstDash val="solid"/>
              <a:round/>
              <a:headEnd/>
              <a:tailEnd/>
            </a:ln>
          </p:spPr>
          <p:txBody>
            <a:bodyPr/>
            <a:lstStyle/>
            <a:p>
              <a:endParaRPr lang="en-US"/>
            </a:p>
          </p:txBody>
        </p:sp>
        <p:sp>
          <p:nvSpPr>
            <p:cNvPr id="4106" name="Freeform 135"/>
            <p:cNvSpPr>
              <a:spLocks/>
            </p:cNvSpPr>
            <p:nvPr/>
          </p:nvSpPr>
          <p:spPr bwMode="auto">
            <a:xfrm>
              <a:off x="1263" y="2586"/>
              <a:ext cx="648" cy="570"/>
            </a:xfrm>
            <a:custGeom>
              <a:avLst/>
              <a:gdLst>
                <a:gd name="T0" fmla="*/ 6 w 648"/>
                <a:gd name="T1" fmla="*/ 324 h 570"/>
                <a:gd name="T2" fmla="*/ 6 w 648"/>
                <a:gd name="T3" fmla="*/ 330 h 570"/>
                <a:gd name="T4" fmla="*/ 42 w 648"/>
                <a:gd name="T5" fmla="*/ 360 h 570"/>
                <a:gd name="T6" fmla="*/ 30 w 648"/>
                <a:gd name="T7" fmla="*/ 396 h 570"/>
                <a:gd name="T8" fmla="*/ 72 w 648"/>
                <a:gd name="T9" fmla="*/ 366 h 570"/>
                <a:gd name="T10" fmla="*/ 48 w 648"/>
                <a:gd name="T11" fmla="*/ 444 h 570"/>
                <a:gd name="T12" fmla="*/ 102 w 648"/>
                <a:gd name="T13" fmla="*/ 462 h 570"/>
                <a:gd name="T14" fmla="*/ 120 w 648"/>
                <a:gd name="T15" fmla="*/ 456 h 570"/>
                <a:gd name="T16" fmla="*/ 114 w 648"/>
                <a:gd name="T17" fmla="*/ 504 h 570"/>
                <a:gd name="T18" fmla="*/ 66 w 648"/>
                <a:gd name="T19" fmla="*/ 546 h 570"/>
                <a:gd name="T20" fmla="*/ 0 w 648"/>
                <a:gd name="T21" fmla="*/ 570 h 570"/>
                <a:gd name="T22" fmla="*/ 78 w 648"/>
                <a:gd name="T23" fmla="*/ 546 h 570"/>
                <a:gd name="T24" fmla="*/ 96 w 648"/>
                <a:gd name="T25" fmla="*/ 546 h 570"/>
                <a:gd name="T26" fmla="*/ 114 w 648"/>
                <a:gd name="T27" fmla="*/ 534 h 570"/>
                <a:gd name="T28" fmla="*/ 204 w 648"/>
                <a:gd name="T29" fmla="*/ 456 h 570"/>
                <a:gd name="T30" fmla="*/ 252 w 648"/>
                <a:gd name="T31" fmla="*/ 372 h 570"/>
                <a:gd name="T32" fmla="*/ 252 w 648"/>
                <a:gd name="T33" fmla="*/ 372 h 570"/>
                <a:gd name="T34" fmla="*/ 264 w 648"/>
                <a:gd name="T35" fmla="*/ 378 h 570"/>
                <a:gd name="T36" fmla="*/ 240 w 648"/>
                <a:gd name="T37" fmla="*/ 390 h 570"/>
                <a:gd name="T38" fmla="*/ 246 w 648"/>
                <a:gd name="T39" fmla="*/ 426 h 570"/>
                <a:gd name="T40" fmla="*/ 258 w 648"/>
                <a:gd name="T41" fmla="*/ 438 h 570"/>
                <a:gd name="T42" fmla="*/ 288 w 648"/>
                <a:gd name="T43" fmla="*/ 420 h 570"/>
                <a:gd name="T44" fmla="*/ 300 w 648"/>
                <a:gd name="T45" fmla="*/ 384 h 570"/>
                <a:gd name="T46" fmla="*/ 318 w 648"/>
                <a:gd name="T47" fmla="*/ 390 h 570"/>
                <a:gd name="T48" fmla="*/ 426 w 648"/>
                <a:gd name="T49" fmla="*/ 414 h 570"/>
                <a:gd name="T50" fmla="*/ 450 w 648"/>
                <a:gd name="T51" fmla="*/ 408 h 570"/>
                <a:gd name="T52" fmla="*/ 462 w 648"/>
                <a:gd name="T53" fmla="*/ 432 h 570"/>
                <a:gd name="T54" fmla="*/ 468 w 648"/>
                <a:gd name="T55" fmla="*/ 438 h 570"/>
                <a:gd name="T56" fmla="*/ 510 w 648"/>
                <a:gd name="T57" fmla="*/ 450 h 570"/>
                <a:gd name="T58" fmla="*/ 528 w 648"/>
                <a:gd name="T59" fmla="*/ 450 h 570"/>
                <a:gd name="T60" fmla="*/ 534 w 648"/>
                <a:gd name="T61" fmla="*/ 444 h 570"/>
                <a:gd name="T62" fmla="*/ 606 w 648"/>
                <a:gd name="T63" fmla="*/ 504 h 570"/>
                <a:gd name="T64" fmla="*/ 618 w 648"/>
                <a:gd name="T65" fmla="*/ 510 h 570"/>
                <a:gd name="T66" fmla="*/ 648 w 648"/>
                <a:gd name="T67" fmla="*/ 540 h 570"/>
                <a:gd name="T68" fmla="*/ 600 w 648"/>
                <a:gd name="T69" fmla="*/ 498 h 570"/>
                <a:gd name="T70" fmla="*/ 480 w 648"/>
                <a:gd name="T71" fmla="*/ 438 h 570"/>
                <a:gd name="T72" fmla="*/ 456 w 648"/>
                <a:gd name="T73" fmla="*/ 414 h 570"/>
                <a:gd name="T74" fmla="*/ 414 w 648"/>
                <a:gd name="T75" fmla="*/ 396 h 570"/>
                <a:gd name="T76" fmla="*/ 252 w 648"/>
                <a:gd name="T77" fmla="*/ 36 h 570"/>
                <a:gd name="T78" fmla="*/ 210 w 648"/>
                <a:gd name="T79" fmla="*/ 24 h 570"/>
                <a:gd name="T80" fmla="*/ 60 w 648"/>
                <a:gd name="T81" fmla="*/ 84 h 570"/>
                <a:gd name="T82" fmla="*/ 114 w 648"/>
                <a:gd name="T83" fmla="*/ 144 h 570"/>
                <a:gd name="T84" fmla="*/ 108 w 648"/>
                <a:gd name="T85" fmla="*/ 156 h 570"/>
                <a:gd name="T86" fmla="*/ 102 w 648"/>
                <a:gd name="T87" fmla="*/ 180 h 570"/>
                <a:gd name="T88" fmla="*/ 84 w 648"/>
                <a:gd name="T89" fmla="*/ 156 h 570"/>
                <a:gd name="T90" fmla="*/ 18 w 648"/>
                <a:gd name="T91" fmla="*/ 168 h 570"/>
                <a:gd name="T92" fmla="*/ 30 w 648"/>
                <a:gd name="T93" fmla="*/ 192 h 570"/>
                <a:gd name="T94" fmla="*/ 78 w 648"/>
                <a:gd name="T95" fmla="*/ 228 h 570"/>
                <a:gd name="T96" fmla="*/ 114 w 648"/>
                <a:gd name="T97" fmla="*/ 228 h 570"/>
                <a:gd name="T98" fmla="*/ 102 w 648"/>
                <a:gd name="T99" fmla="*/ 270 h 570"/>
                <a:gd name="T100" fmla="*/ 54 w 648"/>
                <a:gd name="T101" fmla="*/ 288 h 57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48"/>
                <a:gd name="T154" fmla="*/ 0 h 570"/>
                <a:gd name="T155" fmla="*/ 648 w 648"/>
                <a:gd name="T156" fmla="*/ 570 h 57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48" h="570">
                  <a:moveTo>
                    <a:pt x="54" y="282"/>
                  </a:moveTo>
                  <a:lnTo>
                    <a:pt x="6" y="324"/>
                  </a:lnTo>
                  <a:lnTo>
                    <a:pt x="24" y="324"/>
                  </a:lnTo>
                  <a:lnTo>
                    <a:pt x="6" y="330"/>
                  </a:lnTo>
                  <a:lnTo>
                    <a:pt x="18" y="348"/>
                  </a:lnTo>
                  <a:lnTo>
                    <a:pt x="42" y="360"/>
                  </a:lnTo>
                  <a:lnTo>
                    <a:pt x="24" y="372"/>
                  </a:lnTo>
                  <a:lnTo>
                    <a:pt x="30" y="396"/>
                  </a:lnTo>
                  <a:lnTo>
                    <a:pt x="42" y="402"/>
                  </a:lnTo>
                  <a:lnTo>
                    <a:pt x="72" y="366"/>
                  </a:lnTo>
                  <a:lnTo>
                    <a:pt x="60" y="426"/>
                  </a:lnTo>
                  <a:lnTo>
                    <a:pt x="48" y="444"/>
                  </a:lnTo>
                  <a:lnTo>
                    <a:pt x="84" y="426"/>
                  </a:lnTo>
                  <a:lnTo>
                    <a:pt x="102" y="462"/>
                  </a:lnTo>
                  <a:lnTo>
                    <a:pt x="114" y="438"/>
                  </a:lnTo>
                  <a:lnTo>
                    <a:pt x="120" y="456"/>
                  </a:lnTo>
                  <a:lnTo>
                    <a:pt x="144" y="444"/>
                  </a:lnTo>
                  <a:lnTo>
                    <a:pt x="114" y="504"/>
                  </a:lnTo>
                  <a:lnTo>
                    <a:pt x="72" y="528"/>
                  </a:lnTo>
                  <a:lnTo>
                    <a:pt x="66" y="546"/>
                  </a:lnTo>
                  <a:lnTo>
                    <a:pt x="36" y="540"/>
                  </a:lnTo>
                  <a:lnTo>
                    <a:pt x="0" y="570"/>
                  </a:lnTo>
                  <a:lnTo>
                    <a:pt x="42" y="552"/>
                  </a:lnTo>
                  <a:lnTo>
                    <a:pt x="78" y="546"/>
                  </a:lnTo>
                  <a:lnTo>
                    <a:pt x="72" y="558"/>
                  </a:lnTo>
                  <a:lnTo>
                    <a:pt x="96" y="546"/>
                  </a:lnTo>
                  <a:lnTo>
                    <a:pt x="90" y="528"/>
                  </a:lnTo>
                  <a:lnTo>
                    <a:pt x="114" y="534"/>
                  </a:lnTo>
                  <a:lnTo>
                    <a:pt x="186" y="480"/>
                  </a:lnTo>
                  <a:lnTo>
                    <a:pt x="204" y="456"/>
                  </a:lnTo>
                  <a:lnTo>
                    <a:pt x="192" y="438"/>
                  </a:lnTo>
                  <a:lnTo>
                    <a:pt x="252" y="372"/>
                  </a:lnTo>
                  <a:lnTo>
                    <a:pt x="258" y="336"/>
                  </a:lnTo>
                  <a:lnTo>
                    <a:pt x="252" y="372"/>
                  </a:lnTo>
                  <a:lnTo>
                    <a:pt x="276" y="360"/>
                  </a:lnTo>
                  <a:lnTo>
                    <a:pt x="264" y="378"/>
                  </a:lnTo>
                  <a:lnTo>
                    <a:pt x="282" y="384"/>
                  </a:lnTo>
                  <a:lnTo>
                    <a:pt x="240" y="390"/>
                  </a:lnTo>
                  <a:lnTo>
                    <a:pt x="234" y="426"/>
                  </a:lnTo>
                  <a:lnTo>
                    <a:pt x="246" y="426"/>
                  </a:lnTo>
                  <a:lnTo>
                    <a:pt x="234" y="444"/>
                  </a:lnTo>
                  <a:lnTo>
                    <a:pt x="258" y="438"/>
                  </a:lnTo>
                  <a:lnTo>
                    <a:pt x="270" y="414"/>
                  </a:lnTo>
                  <a:lnTo>
                    <a:pt x="288" y="420"/>
                  </a:lnTo>
                  <a:lnTo>
                    <a:pt x="300" y="372"/>
                  </a:lnTo>
                  <a:lnTo>
                    <a:pt x="300" y="384"/>
                  </a:lnTo>
                  <a:lnTo>
                    <a:pt x="324" y="378"/>
                  </a:lnTo>
                  <a:lnTo>
                    <a:pt x="318" y="390"/>
                  </a:lnTo>
                  <a:lnTo>
                    <a:pt x="366" y="414"/>
                  </a:lnTo>
                  <a:lnTo>
                    <a:pt x="426" y="414"/>
                  </a:lnTo>
                  <a:lnTo>
                    <a:pt x="438" y="402"/>
                  </a:lnTo>
                  <a:lnTo>
                    <a:pt x="450" y="408"/>
                  </a:lnTo>
                  <a:lnTo>
                    <a:pt x="438" y="426"/>
                  </a:lnTo>
                  <a:lnTo>
                    <a:pt x="462" y="432"/>
                  </a:lnTo>
                  <a:lnTo>
                    <a:pt x="468" y="414"/>
                  </a:lnTo>
                  <a:lnTo>
                    <a:pt x="468" y="438"/>
                  </a:lnTo>
                  <a:lnTo>
                    <a:pt x="498" y="456"/>
                  </a:lnTo>
                  <a:lnTo>
                    <a:pt x="510" y="450"/>
                  </a:lnTo>
                  <a:lnTo>
                    <a:pt x="492" y="432"/>
                  </a:lnTo>
                  <a:lnTo>
                    <a:pt x="528" y="450"/>
                  </a:lnTo>
                  <a:lnTo>
                    <a:pt x="510" y="414"/>
                  </a:lnTo>
                  <a:lnTo>
                    <a:pt x="534" y="444"/>
                  </a:lnTo>
                  <a:lnTo>
                    <a:pt x="564" y="480"/>
                  </a:lnTo>
                  <a:lnTo>
                    <a:pt x="606" y="504"/>
                  </a:lnTo>
                  <a:lnTo>
                    <a:pt x="606" y="534"/>
                  </a:lnTo>
                  <a:lnTo>
                    <a:pt x="618" y="510"/>
                  </a:lnTo>
                  <a:lnTo>
                    <a:pt x="636" y="552"/>
                  </a:lnTo>
                  <a:lnTo>
                    <a:pt x="648" y="540"/>
                  </a:lnTo>
                  <a:lnTo>
                    <a:pt x="642" y="510"/>
                  </a:lnTo>
                  <a:lnTo>
                    <a:pt x="600" y="498"/>
                  </a:lnTo>
                  <a:lnTo>
                    <a:pt x="510" y="402"/>
                  </a:lnTo>
                  <a:lnTo>
                    <a:pt x="480" y="438"/>
                  </a:lnTo>
                  <a:lnTo>
                    <a:pt x="474" y="408"/>
                  </a:lnTo>
                  <a:lnTo>
                    <a:pt x="456" y="414"/>
                  </a:lnTo>
                  <a:lnTo>
                    <a:pt x="444" y="390"/>
                  </a:lnTo>
                  <a:lnTo>
                    <a:pt x="414" y="396"/>
                  </a:lnTo>
                  <a:lnTo>
                    <a:pt x="378" y="60"/>
                  </a:lnTo>
                  <a:lnTo>
                    <a:pt x="252" y="36"/>
                  </a:lnTo>
                  <a:lnTo>
                    <a:pt x="216" y="12"/>
                  </a:lnTo>
                  <a:lnTo>
                    <a:pt x="210" y="24"/>
                  </a:lnTo>
                  <a:lnTo>
                    <a:pt x="198" y="0"/>
                  </a:lnTo>
                  <a:lnTo>
                    <a:pt x="60" y="84"/>
                  </a:lnTo>
                  <a:lnTo>
                    <a:pt x="90" y="138"/>
                  </a:lnTo>
                  <a:lnTo>
                    <a:pt x="114" y="144"/>
                  </a:lnTo>
                  <a:lnTo>
                    <a:pt x="138" y="168"/>
                  </a:lnTo>
                  <a:lnTo>
                    <a:pt x="108" y="156"/>
                  </a:lnTo>
                  <a:lnTo>
                    <a:pt x="120" y="174"/>
                  </a:lnTo>
                  <a:lnTo>
                    <a:pt x="102" y="180"/>
                  </a:lnTo>
                  <a:lnTo>
                    <a:pt x="78" y="174"/>
                  </a:lnTo>
                  <a:lnTo>
                    <a:pt x="84" y="156"/>
                  </a:lnTo>
                  <a:lnTo>
                    <a:pt x="72" y="150"/>
                  </a:lnTo>
                  <a:lnTo>
                    <a:pt x="18" y="168"/>
                  </a:lnTo>
                  <a:lnTo>
                    <a:pt x="42" y="192"/>
                  </a:lnTo>
                  <a:lnTo>
                    <a:pt x="30" y="192"/>
                  </a:lnTo>
                  <a:lnTo>
                    <a:pt x="36" y="216"/>
                  </a:lnTo>
                  <a:lnTo>
                    <a:pt x="78" y="228"/>
                  </a:lnTo>
                  <a:lnTo>
                    <a:pt x="78" y="240"/>
                  </a:lnTo>
                  <a:lnTo>
                    <a:pt x="114" y="228"/>
                  </a:lnTo>
                  <a:lnTo>
                    <a:pt x="102" y="234"/>
                  </a:lnTo>
                  <a:lnTo>
                    <a:pt x="102" y="270"/>
                  </a:lnTo>
                  <a:lnTo>
                    <a:pt x="54" y="282"/>
                  </a:lnTo>
                  <a:lnTo>
                    <a:pt x="54" y="288"/>
                  </a:lnTo>
                </a:path>
              </a:pathLst>
            </a:custGeom>
            <a:noFill/>
            <a:ln w="9525">
              <a:solidFill>
                <a:srgbClr val="000000"/>
              </a:solidFill>
              <a:prstDash val="solid"/>
              <a:round/>
              <a:headEnd/>
              <a:tailEnd/>
            </a:ln>
          </p:spPr>
          <p:txBody>
            <a:bodyPr/>
            <a:lstStyle/>
            <a:p>
              <a:endParaRPr lang="en-US"/>
            </a:p>
          </p:txBody>
        </p:sp>
        <p:sp>
          <p:nvSpPr>
            <p:cNvPr id="4107" name="Freeform 136"/>
            <p:cNvSpPr>
              <a:spLocks/>
            </p:cNvSpPr>
            <p:nvPr/>
          </p:nvSpPr>
          <p:spPr bwMode="auto">
            <a:xfrm>
              <a:off x="1689" y="2184"/>
              <a:ext cx="420" cy="492"/>
            </a:xfrm>
            <a:custGeom>
              <a:avLst/>
              <a:gdLst>
                <a:gd name="T0" fmla="*/ 360 w 420"/>
                <a:gd name="T1" fmla="*/ 492 h 492"/>
                <a:gd name="T2" fmla="*/ 222 w 420"/>
                <a:gd name="T3" fmla="*/ 468 h 492"/>
                <a:gd name="T4" fmla="*/ 0 w 420"/>
                <a:gd name="T5" fmla="*/ 336 h 492"/>
                <a:gd name="T6" fmla="*/ 6 w 420"/>
                <a:gd name="T7" fmla="*/ 318 h 492"/>
                <a:gd name="T8" fmla="*/ 12 w 420"/>
                <a:gd name="T9" fmla="*/ 318 h 492"/>
                <a:gd name="T10" fmla="*/ 24 w 420"/>
                <a:gd name="T11" fmla="*/ 312 h 492"/>
                <a:gd name="T12" fmla="*/ 18 w 420"/>
                <a:gd name="T13" fmla="*/ 276 h 492"/>
                <a:gd name="T14" fmla="*/ 36 w 420"/>
                <a:gd name="T15" fmla="*/ 252 h 492"/>
                <a:gd name="T16" fmla="*/ 36 w 420"/>
                <a:gd name="T17" fmla="*/ 234 h 492"/>
                <a:gd name="T18" fmla="*/ 72 w 420"/>
                <a:gd name="T19" fmla="*/ 210 h 492"/>
                <a:gd name="T20" fmla="*/ 48 w 420"/>
                <a:gd name="T21" fmla="*/ 144 h 492"/>
                <a:gd name="T22" fmla="*/ 48 w 420"/>
                <a:gd name="T23" fmla="*/ 138 h 492"/>
                <a:gd name="T24" fmla="*/ 60 w 420"/>
                <a:gd name="T25" fmla="*/ 66 h 492"/>
                <a:gd name="T26" fmla="*/ 72 w 420"/>
                <a:gd name="T27" fmla="*/ 60 h 492"/>
                <a:gd name="T28" fmla="*/ 96 w 420"/>
                <a:gd name="T29" fmla="*/ 72 h 492"/>
                <a:gd name="T30" fmla="*/ 114 w 420"/>
                <a:gd name="T31" fmla="*/ 0 h 492"/>
                <a:gd name="T32" fmla="*/ 420 w 420"/>
                <a:gd name="T33" fmla="*/ 54 h 492"/>
                <a:gd name="T34" fmla="*/ 372 w 420"/>
                <a:gd name="T35" fmla="*/ 408 h 492"/>
                <a:gd name="T36" fmla="*/ 360 w 420"/>
                <a:gd name="T37" fmla="*/ 492 h 49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0"/>
                <a:gd name="T58" fmla="*/ 0 h 492"/>
                <a:gd name="T59" fmla="*/ 420 w 420"/>
                <a:gd name="T60" fmla="*/ 492 h 49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0" h="492">
                  <a:moveTo>
                    <a:pt x="360" y="492"/>
                  </a:moveTo>
                  <a:lnTo>
                    <a:pt x="222" y="468"/>
                  </a:lnTo>
                  <a:lnTo>
                    <a:pt x="0" y="336"/>
                  </a:lnTo>
                  <a:lnTo>
                    <a:pt x="6" y="318"/>
                  </a:lnTo>
                  <a:lnTo>
                    <a:pt x="12" y="318"/>
                  </a:lnTo>
                  <a:lnTo>
                    <a:pt x="24" y="312"/>
                  </a:lnTo>
                  <a:lnTo>
                    <a:pt x="18" y="276"/>
                  </a:lnTo>
                  <a:lnTo>
                    <a:pt x="36" y="252"/>
                  </a:lnTo>
                  <a:lnTo>
                    <a:pt x="36" y="234"/>
                  </a:lnTo>
                  <a:lnTo>
                    <a:pt x="72" y="210"/>
                  </a:lnTo>
                  <a:lnTo>
                    <a:pt x="48" y="144"/>
                  </a:lnTo>
                  <a:lnTo>
                    <a:pt x="48" y="138"/>
                  </a:lnTo>
                  <a:lnTo>
                    <a:pt x="60" y="66"/>
                  </a:lnTo>
                  <a:lnTo>
                    <a:pt x="72" y="60"/>
                  </a:lnTo>
                  <a:lnTo>
                    <a:pt x="96" y="72"/>
                  </a:lnTo>
                  <a:lnTo>
                    <a:pt x="114" y="0"/>
                  </a:lnTo>
                  <a:lnTo>
                    <a:pt x="420" y="54"/>
                  </a:lnTo>
                  <a:lnTo>
                    <a:pt x="372" y="408"/>
                  </a:lnTo>
                  <a:lnTo>
                    <a:pt x="360" y="492"/>
                  </a:lnTo>
                  <a:close/>
                </a:path>
              </a:pathLst>
            </a:custGeom>
            <a:solidFill>
              <a:srgbClr val="E8D898"/>
            </a:solidFill>
            <a:ln w="9525">
              <a:solidFill>
                <a:srgbClr val="E8D898"/>
              </a:solidFill>
              <a:prstDash val="solid"/>
              <a:round/>
              <a:headEnd/>
              <a:tailEnd/>
            </a:ln>
          </p:spPr>
          <p:txBody>
            <a:bodyPr/>
            <a:lstStyle/>
            <a:p>
              <a:endParaRPr lang="en-US"/>
            </a:p>
          </p:txBody>
        </p:sp>
        <p:sp>
          <p:nvSpPr>
            <p:cNvPr id="4108" name="Freeform 137"/>
            <p:cNvSpPr>
              <a:spLocks/>
            </p:cNvSpPr>
            <p:nvPr/>
          </p:nvSpPr>
          <p:spPr bwMode="auto">
            <a:xfrm>
              <a:off x="1689" y="2184"/>
              <a:ext cx="420" cy="498"/>
            </a:xfrm>
            <a:custGeom>
              <a:avLst/>
              <a:gdLst>
                <a:gd name="T0" fmla="*/ 360 w 420"/>
                <a:gd name="T1" fmla="*/ 492 h 498"/>
                <a:gd name="T2" fmla="*/ 222 w 420"/>
                <a:gd name="T3" fmla="*/ 468 h 498"/>
                <a:gd name="T4" fmla="*/ 0 w 420"/>
                <a:gd name="T5" fmla="*/ 336 h 498"/>
                <a:gd name="T6" fmla="*/ 6 w 420"/>
                <a:gd name="T7" fmla="*/ 318 h 498"/>
                <a:gd name="T8" fmla="*/ 12 w 420"/>
                <a:gd name="T9" fmla="*/ 318 h 498"/>
                <a:gd name="T10" fmla="*/ 24 w 420"/>
                <a:gd name="T11" fmla="*/ 312 h 498"/>
                <a:gd name="T12" fmla="*/ 18 w 420"/>
                <a:gd name="T13" fmla="*/ 276 h 498"/>
                <a:gd name="T14" fmla="*/ 36 w 420"/>
                <a:gd name="T15" fmla="*/ 252 h 498"/>
                <a:gd name="T16" fmla="*/ 36 w 420"/>
                <a:gd name="T17" fmla="*/ 234 h 498"/>
                <a:gd name="T18" fmla="*/ 72 w 420"/>
                <a:gd name="T19" fmla="*/ 210 h 498"/>
                <a:gd name="T20" fmla="*/ 48 w 420"/>
                <a:gd name="T21" fmla="*/ 144 h 498"/>
                <a:gd name="T22" fmla="*/ 48 w 420"/>
                <a:gd name="T23" fmla="*/ 138 h 498"/>
                <a:gd name="T24" fmla="*/ 60 w 420"/>
                <a:gd name="T25" fmla="*/ 66 h 498"/>
                <a:gd name="T26" fmla="*/ 72 w 420"/>
                <a:gd name="T27" fmla="*/ 60 h 498"/>
                <a:gd name="T28" fmla="*/ 96 w 420"/>
                <a:gd name="T29" fmla="*/ 72 h 498"/>
                <a:gd name="T30" fmla="*/ 114 w 420"/>
                <a:gd name="T31" fmla="*/ 0 h 498"/>
                <a:gd name="T32" fmla="*/ 420 w 420"/>
                <a:gd name="T33" fmla="*/ 54 h 498"/>
                <a:gd name="T34" fmla="*/ 372 w 420"/>
                <a:gd name="T35" fmla="*/ 408 h 498"/>
                <a:gd name="T36" fmla="*/ 360 w 420"/>
                <a:gd name="T37" fmla="*/ 492 h 498"/>
                <a:gd name="T38" fmla="*/ 360 w 420"/>
                <a:gd name="T39" fmla="*/ 498 h 49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0"/>
                <a:gd name="T61" fmla="*/ 0 h 498"/>
                <a:gd name="T62" fmla="*/ 420 w 420"/>
                <a:gd name="T63" fmla="*/ 498 h 49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0" h="498">
                  <a:moveTo>
                    <a:pt x="360" y="492"/>
                  </a:moveTo>
                  <a:lnTo>
                    <a:pt x="222" y="468"/>
                  </a:lnTo>
                  <a:lnTo>
                    <a:pt x="0" y="336"/>
                  </a:lnTo>
                  <a:lnTo>
                    <a:pt x="6" y="318"/>
                  </a:lnTo>
                  <a:lnTo>
                    <a:pt x="12" y="318"/>
                  </a:lnTo>
                  <a:lnTo>
                    <a:pt x="24" y="312"/>
                  </a:lnTo>
                  <a:lnTo>
                    <a:pt x="18" y="276"/>
                  </a:lnTo>
                  <a:lnTo>
                    <a:pt x="36" y="252"/>
                  </a:lnTo>
                  <a:lnTo>
                    <a:pt x="36" y="234"/>
                  </a:lnTo>
                  <a:lnTo>
                    <a:pt x="72" y="210"/>
                  </a:lnTo>
                  <a:lnTo>
                    <a:pt x="48" y="144"/>
                  </a:lnTo>
                  <a:lnTo>
                    <a:pt x="48" y="138"/>
                  </a:lnTo>
                  <a:lnTo>
                    <a:pt x="60" y="66"/>
                  </a:lnTo>
                  <a:lnTo>
                    <a:pt x="72" y="60"/>
                  </a:lnTo>
                  <a:lnTo>
                    <a:pt x="96" y="72"/>
                  </a:lnTo>
                  <a:lnTo>
                    <a:pt x="114" y="0"/>
                  </a:lnTo>
                  <a:lnTo>
                    <a:pt x="420" y="54"/>
                  </a:lnTo>
                  <a:lnTo>
                    <a:pt x="372" y="408"/>
                  </a:lnTo>
                  <a:lnTo>
                    <a:pt x="360" y="492"/>
                  </a:lnTo>
                  <a:lnTo>
                    <a:pt x="360" y="498"/>
                  </a:lnTo>
                </a:path>
              </a:pathLst>
            </a:custGeom>
            <a:noFill/>
            <a:ln w="9525">
              <a:solidFill>
                <a:srgbClr val="000000"/>
              </a:solidFill>
              <a:prstDash val="solid"/>
              <a:round/>
              <a:headEnd/>
              <a:tailEnd/>
            </a:ln>
          </p:spPr>
          <p:txBody>
            <a:bodyPr/>
            <a:lstStyle/>
            <a:p>
              <a:endParaRPr lang="en-US"/>
            </a:p>
          </p:txBody>
        </p:sp>
        <p:sp>
          <p:nvSpPr>
            <p:cNvPr id="4109" name="Freeform 138"/>
            <p:cNvSpPr>
              <a:spLocks/>
            </p:cNvSpPr>
            <p:nvPr/>
          </p:nvSpPr>
          <p:spPr bwMode="auto">
            <a:xfrm>
              <a:off x="2997" y="2322"/>
              <a:ext cx="312" cy="282"/>
            </a:xfrm>
            <a:custGeom>
              <a:avLst/>
              <a:gdLst>
                <a:gd name="T0" fmla="*/ 228 w 312"/>
                <a:gd name="T1" fmla="*/ 276 h 282"/>
                <a:gd name="T2" fmla="*/ 42 w 312"/>
                <a:gd name="T3" fmla="*/ 282 h 282"/>
                <a:gd name="T4" fmla="*/ 42 w 312"/>
                <a:gd name="T5" fmla="*/ 240 h 282"/>
                <a:gd name="T6" fmla="*/ 12 w 312"/>
                <a:gd name="T7" fmla="*/ 228 h 282"/>
                <a:gd name="T8" fmla="*/ 12 w 312"/>
                <a:gd name="T9" fmla="*/ 96 h 282"/>
                <a:gd name="T10" fmla="*/ 0 w 312"/>
                <a:gd name="T11" fmla="*/ 6 h 282"/>
                <a:gd name="T12" fmla="*/ 282 w 312"/>
                <a:gd name="T13" fmla="*/ 0 h 282"/>
                <a:gd name="T14" fmla="*/ 288 w 312"/>
                <a:gd name="T15" fmla="*/ 18 h 282"/>
                <a:gd name="T16" fmla="*/ 270 w 312"/>
                <a:gd name="T17" fmla="*/ 36 h 282"/>
                <a:gd name="T18" fmla="*/ 312 w 312"/>
                <a:gd name="T19" fmla="*/ 36 h 282"/>
                <a:gd name="T20" fmla="*/ 312 w 312"/>
                <a:gd name="T21" fmla="*/ 42 h 282"/>
                <a:gd name="T22" fmla="*/ 300 w 312"/>
                <a:gd name="T23" fmla="*/ 60 h 282"/>
                <a:gd name="T24" fmla="*/ 300 w 312"/>
                <a:gd name="T25" fmla="*/ 72 h 282"/>
                <a:gd name="T26" fmla="*/ 282 w 312"/>
                <a:gd name="T27" fmla="*/ 84 h 282"/>
                <a:gd name="T28" fmla="*/ 294 w 312"/>
                <a:gd name="T29" fmla="*/ 102 h 282"/>
                <a:gd name="T30" fmla="*/ 282 w 312"/>
                <a:gd name="T31" fmla="*/ 114 h 282"/>
                <a:gd name="T32" fmla="*/ 264 w 312"/>
                <a:gd name="T33" fmla="*/ 138 h 282"/>
                <a:gd name="T34" fmla="*/ 264 w 312"/>
                <a:gd name="T35" fmla="*/ 162 h 282"/>
                <a:gd name="T36" fmla="*/ 234 w 312"/>
                <a:gd name="T37" fmla="*/ 198 h 282"/>
                <a:gd name="T38" fmla="*/ 234 w 312"/>
                <a:gd name="T39" fmla="*/ 222 h 282"/>
                <a:gd name="T40" fmla="*/ 222 w 312"/>
                <a:gd name="T41" fmla="*/ 222 h 282"/>
                <a:gd name="T42" fmla="*/ 228 w 312"/>
                <a:gd name="T43" fmla="*/ 240 h 282"/>
                <a:gd name="T44" fmla="*/ 234 w 312"/>
                <a:gd name="T45" fmla="*/ 240 h 282"/>
                <a:gd name="T46" fmla="*/ 228 w 312"/>
                <a:gd name="T47" fmla="*/ 252 h 282"/>
                <a:gd name="T48" fmla="*/ 240 w 312"/>
                <a:gd name="T49" fmla="*/ 258 h 282"/>
                <a:gd name="T50" fmla="*/ 228 w 312"/>
                <a:gd name="T51" fmla="*/ 276 h 28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12"/>
                <a:gd name="T79" fmla="*/ 0 h 282"/>
                <a:gd name="T80" fmla="*/ 312 w 312"/>
                <a:gd name="T81" fmla="*/ 282 h 28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12" h="282">
                  <a:moveTo>
                    <a:pt x="228" y="276"/>
                  </a:moveTo>
                  <a:lnTo>
                    <a:pt x="42" y="282"/>
                  </a:lnTo>
                  <a:lnTo>
                    <a:pt x="42" y="240"/>
                  </a:lnTo>
                  <a:lnTo>
                    <a:pt x="12" y="228"/>
                  </a:lnTo>
                  <a:lnTo>
                    <a:pt x="12" y="96"/>
                  </a:lnTo>
                  <a:lnTo>
                    <a:pt x="0" y="6"/>
                  </a:lnTo>
                  <a:lnTo>
                    <a:pt x="282" y="0"/>
                  </a:lnTo>
                  <a:lnTo>
                    <a:pt x="288" y="18"/>
                  </a:lnTo>
                  <a:lnTo>
                    <a:pt x="270" y="36"/>
                  </a:lnTo>
                  <a:lnTo>
                    <a:pt x="312" y="36"/>
                  </a:lnTo>
                  <a:lnTo>
                    <a:pt x="312" y="42"/>
                  </a:lnTo>
                  <a:lnTo>
                    <a:pt x="300" y="60"/>
                  </a:lnTo>
                  <a:lnTo>
                    <a:pt x="300" y="72"/>
                  </a:lnTo>
                  <a:lnTo>
                    <a:pt x="282" y="84"/>
                  </a:lnTo>
                  <a:lnTo>
                    <a:pt x="294" y="102"/>
                  </a:lnTo>
                  <a:lnTo>
                    <a:pt x="282" y="114"/>
                  </a:lnTo>
                  <a:lnTo>
                    <a:pt x="264" y="138"/>
                  </a:lnTo>
                  <a:lnTo>
                    <a:pt x="264" y="162"/>
                  </a:lnTo>
                  <a:lnTo>
                    <a:pt x="234" y="198"/>
                  </a:lnTo>
                  <a:lnTo>
                    <a:pt x="234" y="222"/>
                  </a:lnTo>
                  <a:lnTo>
                    <a:pt x="222" y="222"/>
                  </a:lnTo>
                  <a:lnTo>
                    <a:pt x="228" y="240"/>
                  </a:lnTo>
                  <a:lnTo>
                    <a:pt x="234" y="240"/>
                  </a:lnTo>
                  <a:lnTo>
                    <a:pt x="228" y="252"/>
                  </a:lnTo>
                  <a:lnTo>
                    <a:pt x="240" y="258"/>
                  </a:lnTo>
                  <a:lnTo>
                    <a:pt x="228" y="276"/>
                  </a:lnTo>
                  <a:close/>
                </a:path>
              </a:pathLst>
            </a:custGeom>
            <a:solidFill>
              <a:srgbClr val="E8D898"/>
            </a:solidFill>
            <a:ln w="9525">
              <a:solidFill>
                <a:srgbClr val="E8D898"/>
              </a:solidFill>
              <a:prstDash val="solid"/>
              <a:round/>
              <a:headEnd/>
              <a:tailEnd/>
            </a:ln>
          </p:spPr>
          <p:txBody>
            <a:bodyPr/>
            <a:lstStyle/>
            <a:p>
              <a:endParaRPr lang="en-US"/>
            </a:p>
          </p:txBody>
        </p:sp>
        <p:sp>
          <p:nvSpPr>
            <p:cNvPr id="4110" name="Freeform 139"/>
            <p:cNvSpPr>
              <a:spLocks/>
            </p:cNvSpPr>
            <p:nvPr/>
          </p:nvSpPr>
          <p:spPr bwMode="auto">
            <a:xfrm>
              <a:off x="2997" y="2322"/>
              <a:ext cx="312" cy="282"/>
            </a:xfrm>
            <a:custGeom>
              <a:avLst/>
              <a:gdLst>
                <a:gd name="T0" fmla="*/ 228 w 312"/>
                <a:gd name="T1" fmla="*/ 276 h 282"/>
                <a:gd name="T2" fmla="*/ 42 w 312"/>
                <a:gd name="T3" fmla="*/ 282 h 282"/>
                <a:gd name="T4" fmla="*/ 42 w 312"/>
                <a:gd name="T5" fmla="*/ 240 h 282"/>
                <a:gd name="T6" fmla="*/ 12 w 312"/>
                <a:gd name="T7" fmla="*/ 228 h 282"/>
                <a:gd name="T8" fmla="*/ 12 w 312"/>
                <a:gd name="T9" fmla="*/ 96 h 282"/>
                <a:gd name="T10" fmla="*/ 0 w 312"/>
                <a:gd name="T11" fmla="*/ 6 h 282"/>
                <a:gd name="T12" fmla="*/ 282 w 312"/>
                <a:gd name="T13" fmla="*/ 0 h 282"/>
                <a:gd name="T14" fmla="*/ 288 w 312"/>
                <a:gd name="T15" fmla="*/ 18 h 282"/>
                <a:gd name="T16" fmla="*/ 270 w 312"/>
                <a:gd name="T17" fmla="*/ 36 h 282"/>
                <a:gd name="T18" fmla="*/ 312 w 312"/>
                <a:gd name="T19" fmla="*/ 36 h 282"/>
                <a:gd name="T20" fmla="*/ 312 w 312"/>
                <a:gd name="T21" fmla="*/ 42 h 282"/>
                <a:gd name="T22" fmla="*/ 300 w 312"/>
                <a:gd name="T23" fmla="*/ 60 h 282"/>
                <a:gd name="T24" fmla="*/ 300 w 312"/>
                <a:gd name="T25" fmla="*/ 72 h 282"/>
                <a:gd name="T26" fmla="*/ 282 w 312"/>
                <a:gd name="T27" fmla="*/ 84 h 282"/>
                <a:gd name="T28" fmla="*/ 294 w 312"/>
                <a:gd name="T29" fmla="*/ 102 h 282"/>
                <a:gd name="T30" fmla="*/ 282 w 312"/>
                <a:gd name="T31" fmla="*/ 114 h 282"/>
                <a:gd name="T32" fmla="*/ 264 w 312"/>
                <a:gd name="T33" fmla="*/ 138 h 282"/>
                <a:gd name="T34" fmla="*/ 264 w 312"/>
                <a:gd name="T35" fmla="*/ 162 h 282"/>
                <a:gd name="T36" fmla="*/ 234 w 312"/>
                <a:gd name="T37" fmla="*/ 198 h 282"/>
                <a:gd name="T38" fmla="*/ 234 w 312"/>
                <a:gd name="T39" fmla="*/ 222 h 282"/>
                <a:gd name="T40" fmla="*/ 222 w 312"/>
                <a:gd name="T41" fmla="*/ 222 h 282"/>
                <a:gd name="T42" fmla="*/ 228 w 312"/>
                <a:gd name="T43" fmla="*/ 240 h 282"/>
                <a:gd name="T44" fmla="*/ 234 w 312"/>
                <a:gd name="T45" fmla="*/ 240 h 282"/>
                <a:gd name="T46" fmla="*/ 228 w 312"/>
                <a:gd name="T47" fmla="*/ 252 h 282"/>
                <a:gd name="T48" fmla="*/ 240 w 312"/>
                <a:gd name="T49" fmla="*/ 258 h 282"/>
                <a:gd name="T50" fmla="*/ 228 w 312"/>
                <a:gd name="T51" fmla="*/ 276 h 282"/>
                <a:gd name="T52" fmla="*/ 228 w 312"/>
                <a:gd name="T53" fmla="*/ 282 h 28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12"/>
                <a:gd name="T82" fmla="*/ 0 h 282"/>
                <a:gd name="T83" fmla="*/ 312 w 312"/>
                <a:gd name="T84" fmla="*/ 282 h 28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12" h="282">
                  <a:moveTo>
                    <a:pt x="228" y="276"/>
                  </a:moveTo>
                  <a:lnTo>
                    <a:pt x="42" y="282"/>
                  </a:lnTo>
                  <a:lnTo>
                    <a:pt x="42" y="240"/>
                  </a:lnTo>
                  <a:lnTo>
                    <a:pt x="12" y="228"/>
                  </a:lnTo>
                  <a:lnTo>
                    <a:pt x="12" y="96"/>
                  </a:lnTo>
                  <a:lnTo>
                    <a:pt x="0" y="6"/>
                  </a:lnTo>
                  <a:lnTo>
                    <a:pt x="282" y="0"/>
                  </a:lnTo>
                  <a:lnTo>
                    <a:pt x="288" y="18"/>
                  </a:lnTo>
                  <a:lnTo>
                    <a:pt x="270" y="36"/>
                  </a:lnTo>
                  <a:lnTo>
                    <a:pt x="312" y="36"/>
                  </a:lnTo>
                  <a:lnTo>
                    <a:pt x="312" y="42"/>
                  </a:lnTo>
                  <a:lnTo>
                    <a:pt x="300" y="60"/>
                  </a:lnTo>
                  <a:lnTo>
                    <a:pt x="300" y="72"/>
                  </a:lnTo>
                  <a:lnTo>
                    <a:pt x="282" y="84"/>
                  </a:lnTo>
                  <a:lnTo>
                    <a:pt x="294" y="102"/>
                  </a:lnTo>
                  <a:lnTo>
                    <a:pt x="282" y="114"/>
                  </a:lnTo>
                  <a:lnTo>
                    <a:pt x="264" y="138"/>
                  </a:lnTo>
                  <a:lnTo>
                    <a:pt x="264" y="162"/>
                  </a:lnTo>
                  <a:lnTo>
                    <a:pt x="234" y="198"/>
                  </a:lnTo>
                  <a:lnTo>
                    <a:pt x="234" y="222"/>
                  </a:lnTo>
                  <a:lnTo>
                    <a:pt x="222" y="222"/>
                  </a:lnTo>
                  <a:lnTo>
                    <a:pt x="228" y="240"/>
                  </a:lnTo>
                  <a:lnTo>
                    <a:pt x="234" y="240"/>
                  </a:lnTo>
                  <a:lnTo>
                    <a:pt x="228" y="252"/>
                  </a:lnTo>
                  <a:lnTo>
                    <a:pt x="240" y="258"/>
                  </a:lnTo>
                  <a:lnTo>
                    <a:pt x="228" y="276"/>
                  </a:lnTo>
                  <a:lnTo>
                    <a:pt x="228" y="282"/>
                  </a:lnTo>
                </a:path>
              </a:pathLst>
            </a:custGeom>
            <a:noFill/>
            <a:ln w="9525">
              <a:solidFill>
                <a:srgbClr val="000000"/>
              </a:solidFill>
              <a:prstDash val="solid"/>
              <a:round/>
              <a:headEnd/>
              <a:tailEnd/>
            </a:ln>
          </p:spPr>
          <p:txBody>
            <a:bodyPr/>
            <a:lstStyle/>
            <a:p>
              <a:endParaRPr lang="en-US"/>
            </a:p>
          </p:txBody>
        </p:sp>
        <p:sp>
          <p:nvSpPr>
            <p:cNvPr id="4111" name="Freeform 140"/>
            <p:cNvSpPr>
              <a:spLocks/>
            </p:cNvSpPr>
            <p:nvPr/>
          </p:nvSpPr>
          <p:spPr bwMode="auto">
            <a:xfrm>
              <a:off x="1263" y="1662"/>
              <a:ext cx="498" cy="840"/>
            </a:xfrm>
            <a:custGeom>
              <a:avLst/>
              <a:gdLst>
                <a:gd name="T0" fmla="*/ 432 w 498"/>
                <a:gd name="T1" fmla="*/ 840 h 840"/>
                <a:gd name="T2" fmla="*/ 276 w 498"/>
                <a:gd name="T3" fmla="*/ 822 h 840"/>
                <a:gd name="T4" fmla="*/ 270 w 498"/>
                <a:gd name="T5" fmla="*/ 762 h 840"/>
                <a:gd name="T6" fmla="*/ 240 w 498"/>
                <a:gd name="T7" fmla="*/ 714 h 840"/>
                <a:gd name="T8" fmla="*/ 222 w 498"/>
                <a:gd name="T9" fmla="*/ 708 h 840"/>
                <a:gd name="T10" fmla="*/ 222 w 498"/>
                <a:gd name="T11" fmla="*/ 690 h 840"/>
                <a:gd name="T12" fmla="*/ 180 w 498"/>
                <a:gd name="T13" fmla="*/ 672 h 840"/>
                <a:gd name="T14" fmla="*/ 162 w 498"/>
                <a:gd name="T15" fmla="*/ 642 h 840"/>
                <a:gd name="T16" fmla="*/ 108 w 498"/>
                <a:gd name="T17" fmla="*/ 630 h 840"/>
                <a:gd name="T18" fmla="*/ 96 w 498"/>
                <a:gd name="T19" fmla="*/ 618 h 840"/>
                <a:gd name="T20" fmla="*/ 108 w 498"/>
                <a:gd name="T21" fmla="*/ 570 h 840"/>
                <a:gd name="T22" fmla="*/ 96 w 498"/>
                <a:gd name="T23" fmla="*/ 564 h 840"/>
                <a:gd name="T24" fmla="*/ 102 w 498"/>
                <a:gd name="T25" fmla="*/ 546 h 840"/>
                <a:gd name="T26" fmla="*/ 54 w 498"/>
                <a:gd name="T27" fmla="*/ 462 h 840"/>
                <a:gd name="T28" fmla="*/ 60 w 498"/>
                <a:gd name="T29" fmla="*/ 444 h 840"/>
                <a:gd name="T30" fmla="*/ 72 w 498"/>
                <a:gd name="T31" fmla="*/ 420 h 840"/>
                <a:gd name="T32" fmla="*/ 48 w 498"/>
                <a:gd name="T33" fmla="*/ 384 h 840"/>
                <a:gd name="T34" fmla="*/ 48 w 498"/>
                <a:gd name="T35" fmla="*/ 342 h 840"/>
                <a:gd name="T36" fmla="*/ 78 w 498"/>
                <a:gd name="T37" fmla="*/ 372 h 840"/>
                <a:gd name="T38" fmla="*/ 60 w 498"/>
                <a:gd name="T39" fmla="*/ 330 h 840"/>
                <a:gd name="T40" fmla="*/ 78 w 498"/>
                <a:gd name="T41" fmla="*/ 330 h 840"/>
                <a:gd name="T42" fmla="*/ 60 w 498"/>
                <a:gd name="T43" fmla="*/ 312 h 840"/>
                <a:gd name="T44" fmla="*/ 54 w 498"/>
                <a:gd name="T45" fmla="*/ 342 h 840"/>
                <a:gd name="T46" fmla="*/ 36 w 498"/>
                <a:gd name="T47" fmla="*/ 312 h 840"/>
                <a:gd name="T48" fmla="*/ 30 w 498"/>
                <a:gd name="T49" fmla="*/ 318 h 840"/>
                <a:gd name="T50" fmla="*/ 36 w 498"/>
                <a:gd name="T51" fmla="*/ 300 h 840"/>
                <a:gd name="T52" fmla="*/ 6 w 498"/>
                <a:gd name="T53" fmla="*/ 234 h 840"/>
                <a:gd name="T54" fmla="*/ 18 w 498"/>
                <a:gd name="T55" fmla="*/ 168 h 840"/>
                <a:gd name="T56" fmla="*/ 0 w 498"/>
                <a:gd name="T57" fmla="*/ 108 h 840"/>
                <a:gd name="T58" fmla="*/ 30 w 498"/>
                <a:gd name="T59" fmla="*/ 72 h 840"/>
                <a:gd name="T60" fmla="*/ 48 w 498"/>
                <a:gd name="T61" fmla="*/ 0 h 840"/>
                <a:gd name="T62" fmla="*/ 282 w 498"/>
                <a:gd name="T63" fmla="*/ 60 h 840"/>
                <a:gd name="T64" fmla="*/ 222 w 498"/>
                <a:gd name="T65" fmla="*/ 294 h 840"/>
                <a:gd name="T66" fmla="*/ 474 w 498"/>
                <a:gd name="T67" fmla="*/ 666 h 840"/>
                <a:gd name="T68" fmla="*/ 498 w 498"/>
                <a:gd name="T69" fmla="*/ 732 h 840"/>
                <a:gd name="T70" fmla="*/ 462 w 498"/>
                <a:gd name="T71" fmla="*/ 756 h 840"/>
                <a:gd name="T72" fmla="*/ 462 w 498"/>
                <a:gd name="T73" fmla="*/ 774 h 840"/>
                <a:gd name="T74" fmla="*/ 444 w 498"/>
                <a:gd name="T75" fmla="*/ 798 h 840"/>
                <a:gd name="T76" fmla="*/ 450 w 498"/>
                <a:gd name="T77" fmla="*/ 834 h 840"/>
                <a:gd name="T78" fmla="*/ 438 w 498"/>
                <a:gd name="T79" fmla="*/ 840 h 840"/>
                <a:gd name="T80" fmla="*/ 432 w 498"/>
                <a:gd name="T81" fmla="*/ 840 h 84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98"/>
                <a:gd name="T124" fmla="*/ 0 h 840"/>
                <a:gd name="T125" fmla="*/ 498 w 498"/>
                <a:gd name="T126" fmla="*/ 840 h 84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98" h="840">
                  <a:moveTo>
                    <a:pt x="432" y="840"/>
                  </a:moveTo>
                  <a:lnTo>
                    <a:pt x="276" y="822"/>
                  </a:lnTo>
                  <a:lnTo>
                    <a:pt x="270" y="762"/>
                  </a:lnTo>
                  <a:lnTo>
                    <a:pt x="240" y="714"/>
                  </a:lnTo>
                  <a:lnTo>
                    <a:pt x="222" y="708"/>
                  </a:lnTo>
                  <a:lnTo>
                    <a:pt x="222" y="690"/>
                  </a:lnTo>
                  <a:lnTo>
                    <a:pt x="180" y="672"/>
                  </a:lnTo>
                  <a:lnTo>
                    <a:pt x="162" y="642"/>
                  </a:lnTo>
                  <a:lnTo>
                    <a:pt x="108" y="630"/>
                  </a:lnTo>
                  <a:lnTo>
                    <a:pt x="96" y="618"/>
                  </a:lnTo>
                  <a:lnTo>
                    <a:pt x="108" y="570"/>
                  </a:lnTo>
                  <a:lnTo>
                    <a:pt x="96" y="564"/>
                  </a:lnTo>
                  <a:lnTo>
                    <a:pt x="102" y="546"/>
                  </a:lnTo>
                  <a:lnTo>
                    <a:pt x="54" y="462"/>
                  </a:lnTo>
                  <a:lnTo>
                    <a:pt x="60" y="444"/>
                  </a:lnTo>
                  <a:lnTo>
                    <a:pt x="72" y="420"/>
                  </a:lnTo>
                  <a:lnTo>
                    <a:pt x="48" y="384"/>
                  </a:lnTo>
                  <a:lnTo>
                    <a:pt x="48" y="342"/>
                  </a:lnTo>
                  <a:lnTo>
                    <a:pt x="78" y="372"/>
                  </a:lnTo>
                  <a:lnTo>
                    <a:pt x="60" y="330"/>
                  </a:lnTo>
                  <a:lnTo>
                    <a:pt x="78" y="330"/>
                  </a:lnTo>
                  <a:lnTo>
                    <a:pt x="60" y="312"/>
                  </a:lnTo>
                  <a:lnTo>
                    <a:pt x="54" y="342"/>
                  </a:lnTo>
                  <a:lnTo>
                    <a:pt x="36" y="312"/>
                  </a:lnTo>
                  <a:lnTo>
                    <a:pt x="30" y="318"/>
                  </a:lnTo>
                  <a:lnTo>
                    <a:pt x="36" y="300"/>
                  </a:lnTo>
                  <a:lnTo>
                    <a:pt x="6" y="234"/>
                  </a:lnTo>
                  <a:lnTo>
                    <a:pt x="18" y="168"/>
                  </a:lnTo>
                  <a:lnTo>
                    <a:pt x="0" y="108"/>
                  </a:lnTo>
                  <a:lnTo>
                    <a:pt x="30" y="72"/>
                  </a:lnTo>
                  <a:lnTo>
                    <a:pt x="48" y="0"/>
                  </a:lnTo>
                  <a:lnTo>
                    <a:pt x="282" y="60"/>
                  </a:lnTo>
                  <a:lnTo>
                    <a:pt x="222" y="294"/>
                  </a:lnTo>
                  <a:lnTo>
                    <a:pt x="474" y="666"/>
                  </a:lnTo>
                  <a:lnTo>
                    <a:pt x="498" y="732"/>
                  </a:lnTo>
                  <a:lnTo>
                    <a:pt x="462" y="756"/>
                  </a:lnTo>
                  <a:lnTo>
                    <a:pt x="462" y="774"/>
                  </a:lnTo>
                  <a:lnTo>
                    <a:pt x="444" y="798"/>
                  </a:lnTo>
                  <a:lnTo>
                    <a:pt x="450" y="834"/>
                  </a:lnTo>
                  <a:lnTo>
                    <a:pt x="438" y="840"/>
                  </a:lnTo>
                  <a:lnTo>
                    <a:pt x="432" y="840"/>
                  </a:lnTo>
                  <a:close/>
                </a:path>
              </a:pathLst>
            </a:custGeom>
            <a:solidFill>
              <a:srgbClr val="FFAA00"/>
            </a:solidFill>
            <a:ln w="9525">
              <a:solidFill>
                <a:srgbClr val="FFAA00"/>
              </a:solidFill>
              <a:prstDash val="solid"/>
              <a:round/>
              <a:headEnd/>
              <a:tailEnd/>
            </a:ln>
          </p:spPr>
          <p:txBody>
            <a:bodyPr/>
            <a:lstStyle/>
            <a:p>
              <a:endParaRPr lang="en-US"/>
            </a:p>
          </p:txBody>
        </p:sp>
        <p:sp>
          <p:nvSpPr>
            <p:cNvPr id="4112" name="Freeform 141"/>
            <p:cNvSpPr>
              <a:spLocks/>
            </p:cNvSpPr>
            <p:nvPr/>
          </p:nvSpPr>
          <p:spPr bwMode="auto">
            <a:xfrm>
              <a:off x="1263" y="1662"/>
              <a:ext cx="498" cy="846"/>
            </a:xfrm>
            <a:custGeom>
              <a:avLst/>
              <a:gdLst>
                <a:gd name="T0" fmla="*/ 432 w 498"/>
                <a:gd name="T1" fmla="*/ 840 h 846"/>
                <a:gd name="T2" fmla="*/ 276 w 498"/>
                <a:gd name="T3" fmla="*/ 822 h 846"/>
                <a:gd name="T4" fmla="*/ 270 w 498"/>
                <a:gd name="T5" fmla="*/ 762 h 846"/>
                <a:gd name="T6" fmla="*/ 240 w 498"/>
                <a:gd name="T7" fmla="*/ 714 h 846"/>
                <a:gd name="T8" fmla="*/ 222 w 498"/>
                <a:gd name="T9" fmla="*/ 708 h 846"/>
                <a:gd name="T10" fmla="*/ 222 w 498"/>
                <a:gd name="T11" fmla="*/ 690 h 846"/>
                <a:gd name="T12" fmla="*/ 180 w 498"/>
                <a:gd name="T13" fmla="*/ 672 h 846"/>
                <a:gd name="T14" fmla="*/ 162 w 498"/>
                <a:gd name="T15" fmla="*/ 642 h 846"/>
                <a:gd name="T16" fmla="*/ 108 w 498"/>
                <a:gd name="T17" fmla="*/ 630 h 846"/>
                <a:gd name="T18" fmla="*/ 96 w 498"/>
                <a:gd name="T19" fmla="*/ 618 h 846"/>
                <a:gd name="T20" fmla="*/ 108 w 498"/>
                <a:gd name="T21" fmla="*/ 570 h 846"/>
                <a:gd name="T22" fmla="*/ 96 w 498"/>
                <a:gd name="T23" fmla="*/ 564 h 846"/>
                <a:gd name="T24" fmla="*/ 102 w 498"/>
                <a:gd name="T25" fmla="*/ 546 h 846"/>
                <a:gd name="T26" fmla="*/ 54 w 498"/>
                <a:gd name="T27" fmla="*/ 462 h 846"/>
                <a:gd name="T28" fmla="*/ 60 w 498"/>
                <a:gd name="T29" fmla="*/ 444 h 846"/>
                <a:gd name="T30" fmla="*/ 72 w 498"/>
                <a:gd name="T31" fmla="*/ 420 h 846"/>
                <a:gd name="T32" fmla="*/ 48 w 498"/>
                <a:gd name="T33" fmla="*/ 384 h 846"/>
                <a:gd name="T34" fmla="*/ 48 w 498"/>
                <a:gd name="T35" fmla="*/ 342 h 846"/>
                <a:gd name="T36" fmla="*/ 78 w 498"/>
                <a:gd name="T37" fmla="*/ 372 h 846"/>
                <a:gd name="T38" fmla="*/ 60 w 498"/>
                <a:gd name="T39" fmla="*/ 330 h 846"/>
                <a:gd name="T40" fmla="*/ 78 w 498"/>
                <a:gd name="T41" fmla="*/ 330 h 846"/>
                <a:gd name="T42" fmla="*/ 60 w 498"/>
                <a:gd name="T43" fmla="*/ 312 h 846"/>
                <a:gd name="T44" fmla="*/ 54 w 498"/>
                <a:gd name="T45" fmla="*/ 342 h 846"/>
                <a:gd name="T46" fmla="*/ 36 w 498"/>
                <a:gd name="T47" fmla="*/ 312 h 846"/>
                <a:gd name="T48" fmla="*/ 30 w 498"/>
                <a:gd name="T49" fmla="*/ 318 h 846"/>
                <a:gd name="T50" fmla="*/ 36 w 498"/>
                <a:gd name="T51" fmla="*/ 300 h 846"/>
                <a:gd name="T52" fmla="*/ 6 w 498"/>
                <a:gd name="T53" fmla="*/ 234 h 846"/>
                <a:gd name="T54" fmla="*/ 18 w 498"/>
                <a:gd name="T55" fmla="*/ 168 h 846"/>
                <a:gd name="T56" fmla="*/ 0 w 498"/>
                <a:gd name="T57" fmla="*/ 108 h 846"/>
                <a:gd name="T58" fmla="*/ 30 w 498"/>
                <a:gd name="T59" fmla="*/ 72 h 846"/>
                <a:gd name="T60" fmla="*/ 48 w 498"/>
                <a:gd name="T61" fmla="*/ 0 h 846"/>
                <a:gd name="T62" fmla="*/ 282 w 498"/>
                <a:gd name="T63" fmla="*/ 60 h 846"/>
                <a:gd name="T64" fmla="*/ 222 w 498"/>
                <a:gd name="T65" fmla="*/ 294 h 846"/>
                <a:gd name="T66" fmla="*/ 474 w 498"/>
                <a:gd name="T67" fmla="*/ 666 h 846"/>
                <a:gd name="T68" fmla="*/ 498 w 498"/>
                <a:gd name="T69" fmla="*/ 732 h 846"/>
                <a:gd name="T70" fmla="*/ 462 w 498"/>
                <a:gd name="T71" fmla="*/ 756 h 846"/>
                <a:gd name="T72" fmla="*/ 462 w 498"/>
                <a:gd name="T73" fmla="*/ 774 h 846"/>
                <a:gd name="T74" fmla="*/ 444 w 498"/>
                <a:gd name="T75" fmla="*/ 798 h 846"/>
                <a:gd name="T76" fmla="*/ 450 w 498"/>
                <a:gd name="T77" fmla="*/ 834 h 846"/>
                <a:gd name="T78" fmla="*/ 438 w 498"/>
                <a:gd name="T79" fmla="*/ 840 h 846"/>
                <a:gd name="T80" fmla="*/ 432 w 498"/>
                <a:gd name="T81" fmla="*/ 840 h 846"/>
                <a:gd name="T82" fmla="*/ 432 w 498"/>
                <a:gd name="T83" fmla="*/ 846 h 84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8"/>
                <a:gd name="T127" fmla="*/ 0 h 846"/>
                <a:gd name="T128" fmla="*/ 498 w 498"/>
                <a:gd name="T129" fmla="*/ 846 h 84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8" h="846">
                  <a:moveTo>
                    <a:pt x="432" y="840"/>
                  </a:moveTo>
                  <a:lnTo>
                    <a:pt x="276" y="822"/>
                  </a:lnTo>
                  <a:lnTo>
                    <a:pt x="270" y="762"/>
                  </a:lnTo>
                  <a:lnTo>
                    <a:pt x="240" y="714"/>
                  </a:lnTo>
                  <a:lnTo>
                    <a:pt x="222" y="708"/>
                  </a:lnTo>
                  <a:lnTo>
                    <a:pt x="222" y="690"/>
                  </a:lnTo>
                  <a:lnTo>
                    <a:pt x="180" y="672"/>
                  </a:lnTo>
                  <a:lnTo>
                    <a:pt x="162" y="642"/>
                  </a:lnTo>
                  <a:lnTo>
                    <a:pt x="108" y="630"/>
                  </a:lnTo>
                  <a:lnTo>
                    <a:pt x="96" y="618"/>
                  </a:lnTo>
                  <a:lnTo>
                    <a:pt x="108" y="570"/>
                  </a:lnTo>
                  <a:lnTo>
                    <a:pt x="96" y="564"/>
                  </a:lnTo>
                  <a:lnTo>
                    <a:pt x="102" y="546"/>
                  </a:lnTo>
                  <a:lnTo>
                    <a:pt x="54" y="462"/>
                  </a:lnTo>
                  <a:lnTo>
                    <a:pt x="60" y="444"/>
                  </a:lnTo>
                  <a:lnTo>
                    <a:pt x="72" y="420"/>
                  </a:lnTo>
                  <a:lnTo>
                    <a:pt x="48" y="384"/>
                  </a:lnTo>
                  <a:lnTo>
                    <a:pt x="48" y="342"/>
                  </a:lnTo>
                  <a:lnTo>
                    <a:pt x="78" y="372"/>
                  </a:lnTo>
                  <a:lnTo>
                    <a:pt x="60" y="330"/>
                  </a:lnTo>
                  <a:lnTo>
                    <a:pt x="78" y="330"/>
                  </a:lnTo>
                  <a:lnTo>
                    <a:pt x="60" y="312"/>
                  </a:lnTo>
                  <a:lnTo>
                    <a:pt x="54" y="342"/>
                  </a:lnTo>
                  <a:lnTo>
                    <a:pt x="36" y="312"/>
                  </a:lnTo>
                  <a:lnTo>
                    <a:pt x="30" y="318"/>
                  </a:lnTo>
                  <a:lnTo>
                    <a:pt x="36" y="300"/>
                  </a:lnTo>
                  <a:lnTo>
                    <a:pt x="6" y="234"/>
                  </a:lnTo>
                  <a:lnTo>
                    <a:pt x="18" y="168"/>
                  </a:lnTo>
                  <a:lnTo>
                    <a:pt x="0" y="108"/>
                  </a:lnTo>
                  <a:lnTo>
                    <a:pt x="30" y="72"/>
                  </a:lnTo>
                  <a:lnTo>
                    <a:pt x="48" y="0"/>
                  </a:lnTo>
                  <a:lnTo>
                    <a:pt x="282" y="60"/>
                  </a:lnTo>
                  <a:lnTo>
                    <a:pt x="222" y="294"/>
                  </a:lnTo>
                  <a:lnTo>
                    <a:pt x="474" y="666"/>
                  </a:lnTo>
                  <a:lnTo>
                    <a:pt x="498" y="732"/>
                  </a:lnTo>
                  <a:lnTo>
                    <a:pt x="462" y="756"/>
                  </a:lnTo>
                  <a:lnTo>
                    <a:pt x="462" y="774"/>
                  </a:lnTo>
                  <a:lnTo>
                    <a:pt x="444" y="798"/>
                  </a:lnTo>
                  <a:lnTo>
                    <a:pt x="450" y="834"/>
                  </a:lnTo>
                  <a:lnTo>
                    <a:pt x="438" y="840"/>
                  </a:lnTo>
                  <a:lnTo>
                    <a:pt x="432" y="840"/>
                  </a:lnTo>
                  <a:lnTo>
                    <a:pt x="432" y="846"/>
                  </a:lnTo>
                </a:path>
              </a:pathLst>
            </a:custGeom>
            <a:noFill/>
            <a:ln w="9525">
              <a:solidFill>
                <a:srgbClr val="000000"/>
              </a:solidFill>
              <a:prstDash val="solid"/>
              <a:round/>
              <a:headEnd/>
              <a:tailEnd/>
            </a:ln>
          </p:spPr>
          <p:txBody>
            <a:bodyPr/>
            <a:lstStyle/>
            <a:p>
              <a:endParaRPr lang="en-US"/>
            </a:p>
          </p:txBody>
        </p:sp>
        <p:sp>
          <p:nvSpPr>
            <p:cNvPr id="4113" name="Freeform 142"/>
            <p:cNvSpPr>
              <a:spLocks/>
            </p:cNvSpPr>
            <p:nvPr/>
          </p:nvSpPr>
          <p:spPr bwMode="auto">
            <a:xfrm>
              <a:off x="2109" y="1926"/>
              <a:ext cx="450" cy="354"/>
            </a:xfrm>
            <a:custGeom>
              <a:avLst/>
              <a:gdLst>
                <a:gd name="T0" fmla="*/ 444 w 450"/>
                <a:gd name="T1" fmla="*/ 120 h 354"/>
                <a:gd name="T2" fmla="*/ 432 w 450"/>
                <a:gd name="T3" fmla="*/ 354 h 354"/>
                <a:gd name="T4" fmla="*/ 372 w 450"/>
                <a:gd name="T5" fmla="*/ 348 h 354"/>
                <a:gd name="T6" fmla="*/ 0 w 450"/>
                <a:gd name="T7" fmla="*/ 312 h 354"/>
                <a:gd name="T8" fmla="*/ 6 w 450"/>
                <a:gd name="T9" fmla="*/ 264 h 354"/>
                <a:gd name="T10" fmla="*/ 42 w 450"/>
                <a:gd name="T11" fmla="*/ 0 h 354"/>
                <a:gd name="T12" fmla="*/ 336 w 450"/>
                <a:gd name="T13" fmla="*/ 30 h 354"/>
                <a:gd name="T14" fmla="*/ 450 w 450"/>
                <a:gd name="T15" fmla="*/ 42 h 354"/>
                <a:gd name="T16" fmla="*/ 444 w 450"/>
                <a:gd name="T17" fmla="*/ 90 h 354"/>
                <a:gd name="T18" fmla="*/ 444 w 450"/>
                <a:gd name="T19" fmla="*/ 120 h 3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50"/>
                <a:gd name="T31" fmla="*/ 0 h 354"/>
                <a:gd name="T32" fmla="*/ 450 w 450"/>
                <a:gd name="T33" fmla="*/ 354 h 3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50" h="354">
                  <a:moveTo>
                    <a:pt x="444" y="120"/>
                  </a:moveTo>
                  <a:lnTo>
                    <a:pt x="432" y="354"/>
                  </a:lnTo>
                  <a:lnTo>
                    <a:pt x="372" y="348"/>
                  </a:lnTo>
                  <a:lnTo>
                    <a:pt x="0" y="312"/>
                  </a:lnTo>
                  <a:lnTo>
                    <a:pt x="6" y="264"/>
                  </a:lnTo>
                  <a:lnTo>
                    <a:pt x="42" y="0"/>
                  </a:lnTo>
                  <a:lnTo>
                    <a:pt x="336" y="30"/>
                  </a:lnTo>
                  <a:lnTo>
                    <a:pt x="450" y="42"/>
                  </a:lnTo>
                  <a:lnTo>
                    <a:pt x="444" y="90"/>
                  </a:lnTo>
                  <a:lnTo>
                    <a:pt x="444" y="120"/>
                  </a:lnTo>
                  <a:close/>
                </a:path>
              </a:pathLst>
            </a:custGeom>
            <a:solidFill>
              <a:srgbClr val="E8D898"/>
            </a:solidFill>
            <a:ln w="9525">
              <a:solidFill>
                <a:srgbClr val="E8D898"/>
              </a:solidFill>
              <a:prstDash val="solid"/>
              <a:round/>
              <a:headEnd/>
              <a:tailEnd/>
            </a:ln>
          </p:spPr>
          <p:txBody>
            <a:bodyPr/>
            <a:lstStyle/>
            <a:p>
              <a:endParaRPr lang="en-US"/>
            </a:p>
          </p:txBody>
        </p:sp>
        <p:sp>
          <p:nvSpPr>
            <p:cNvPr id="4114" name="Freeform 143"/>
            <p:cNvSpPr>
              <a:spLocks/>
            </p:cNvSpPr>
            <p:nvPr/>
          </p:nvSpPr>
          <p:spPr bwMode="auto">
            <a:xfrm>
              <a:off x="2109" y="1926"/>
              <a:ext cx="450" cy="354"/>
            </a:xfrm>
            <a:custGeom>
              <a:avLst/>
              <a:gdLst>
                <a:gd name="T0" fmla="*/ 444 w 450"/>
                <a:gd name="T1" fmla="*/ 120 h 354"/>
                <a:gd name="T2" fmla="*/ 432 w 450"/>
                <a:gd name="T3" fmla="*/ 354 h 354"/>
                <a:gd name="T4" fmla="*/ 372 w 450"/>
                <a:gd name="T5" fmla="*/ 348 h 354"/>
                <a:gd name="T6" fmla="*/ 0 w 450"/>
                <a:gd name="T7" fmla="*/ 312 h 354"/>
                <a:gd name="T8" fmla="*/ 6 w 450"/>
                <a:gd name="T9" fmla="*/ 264 h 354"/>
                <a:gd name="T10" fmla="*/ 42 w 450"/>
                <a:gd name="T11" fmla="*/ 0 h 354"/>
                <a:gd name="T12" fmla="*/ 336 w 450"/>
                <a:gd name="T13" fmla="*/ 30 h 354"/>
                <a:gd name="T14" fmla="*/ 450 w 450"/>
                <a:gd name="T15" fmla="*/ 42 h 354"/>
                <a:gd name="T16" fmla="*/ 444 w 450"/>
                <a:gd name="T17" fmla="*/ 90 h 354"/>
                <a:gd name="T18" fmla="*/ 444 w 450"/>
                <a:gd name="T19" fmla="*/ 120 h 354"/>
                <a:gd name="T20" fmla="*/ 444 w 450"/>
                <a:gd name="T21" fmla="*/ 126 h 3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50"/>
                <a:gd name="T34" fmla="*/ 0 h 354"/>
                <a:gd name="T35" fmla="*/ 450 w 450"/>
                <a:gd name="T36" fmla="*/ 354 h 3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50" h="354">
                  <a:moveTo>
                    <a:pt x="444" y="120"/>
                  </a:moveTo>
                  <a:lnTo>
                    <a:pt x="432" y="354"/>
                  </a:lnTo>
                  <a:lnTo>
                    <a:pt x="372" y="348"/>
                  </a:lnTo>
                  <a:lnTo>
                    <a:pt x="0" y="312"/>
                  </a:lnTo>
                  <a:lnTo>
                    <a:pt x="6" y="264"/>
                  </a:lnTo>
                  <a:lnTo>
                    <a:pt x="42" y="0"/>
                  </a:lnTo>
                  <a:lnTo>
                    <a:pt x="336" y="30"/>
                  </a:lnTo>
                  <a:lnTo>
                    <a:pt x="450" y="42"/>
                  </a:lnTo>
                  <a:lnTo>
                    <a:pt x="444" y="90"/>
                  </a:lnTo>
                  <a:lnTo>
                    <a:pt x="444" y="120"/>
                  </a:lnTo>
                  <a:lnTo>
                    <a:pt x="444" y="126"/>
                  </a:lnTo>
                </a:path>
              </a:pathLst>
            </a:custGeom>
            <a:noFill/>
            <a:ln w="9525">
              <a:solidFill>
                <a:srgbClr val="000000"/>
              </a:solidFill>
              <a:prstDash val="solid"/>
              <a:round/>
              <a:headEnd/>
              <a:tailEnd/>
            </a:ln>
          </p:spPr>
          <p:txBody>
            <a:bodyPr/>
            <a:lstStyle/>
            <a:p>
              <a:endParaRPr lang="en-US"/>
            </a:p>
          </p:txBody>
        </p:sp>
        <p:sp>
          <p:nvSpPr>
            <p:cNvPr id="4115" name="Freeform 144"/>
            <p:cNvSpPr>
              <a:spLocks/>
            </p:cNvSpPr>
            <p:nvPr/>
          </p:nvSpPr>
          <p:spPr bwMode="auto">
            <a:xfrm>
              <a:off x="4203" y="1722"/>
              <a:ext cx="102" cy="108"/>
            </a:xfrm>
            <a:custGeom>
              <a:avLst/>
              <a:gdLst>
                <a:gd name="T0" fmla="*/ 96 w 102"/>
                <a:gd name="T1" fmla="*/ 6 h 108"/>
                <a:gd name="T2" fmla="*/ 102 w 102"/>
                <a:gd name="T3" fmla="*/ 54 h 108"/>
                <a:gd name="T4" fmla="*/ 42 w 102"/>
                <a:gd name="T5" fmla="*/ 72 h 108"/>
                <a:gd name="T6" fmla="*/ 6 w 102"/>
                <a:gd name="T7" fmla="*/ 108 h 108"/>
                <a:gd name="T8" fmla="*/ 12 w 102"/>
                <a:gd name="T9" fmla="*/ 90 h 108"/>
                <a:gd name="T10" fmla="*/ 0 w 102"/>
                <a:gd name="T11" fmla="*/ 24 h 108"/>
                <a:gd name="T12" fmla="*/ 90 w 102"/>
                <a:gd name="T13" fmla="*/ 0 h 108"/>
                <a:gd name="T14" fmla="*/ 96 w 102"/>
                <a:gd name="T15" fmla="*/ 6 h 108"/>
                <a:gd name="T16" fmla="*/ 0 60000 65536"/>
                <a:gd name="T17" fmla="*/ 0 60000 65536"/>
                <a:gd name="T18" fmla="*/ 0 60000 65536"/>
                <a:gd name="T19" fmla="*/ 0 60000 65536"/>
                <a:gd name="T20" fmla="*/ 0 60000 65536"/>
                <a:gd name="T21" fmla="*/ 0 60000 65536"/>
                <a:gd name="T22" fmla="*/ 0 60000 65536"/>
                <a:gd name="T23" fmla="*/ 0 60000 65536"/>
                <a:gd name="T24" fmla="*/ 0 w 102"/>
                <a:gd name="T25" fmla="*/ 0 h 108"/>
                <a:gd name="T26" fmla="*/ 102 w 102"/>
                <a:gd name="T27" fmla="*/ 108 h 10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2" h="108">
                  <a:moveTo>
                    <a:pt x="96" y="6"/>
                  </a:moveTo>
                  <a:lnTo>
                    <a:pt x="102" y="54"/>
                  </a:lnTo>
                  <a:lnTo>
                    <a:pt x="42" y="72"/>
                  </a:lnTo>
                  <a:lnTo>
                    <a:pt x="6" y="108"/>
                  </a:lnTo>
                  <a:lnTo>
                    <a:pt x="12" y="90"/>
                  </a:lnTo>
                  <a:lnTo>
                    <a:pt x="0" y="24"/>
                  </a:lnTo>
                  <a:lnTo>
                    <a:pt x="90" y="0"/>
                  </a:lnTo>
                  <a:lnTo>
                    <a:pt x="96" y="6"/>
                  </a:lnTo>
                  <a:close/>
                </a:path>
              </a:pathLst>
            </a:custGeom>
            <a:solidFill>
              <a:srgbClr val="E8D898"/>
            </a:solidFill>
            <a:ln w="9525">
              <a:solidFill>
                <a:srgbClr val="E8D898"/>
              </a:solidFill>
              <a:prstDash val="solid"/>
              <a:round/>
              <a:headEnd/>
              <a:tailEnd/>
            </a:ln>
          </p:spPr>
          <p:txBody>
            <a:bodyPr/>
            <a:lstStyle/>
            <a:p>
              <a:endParaRPr lang="en-US"/>
            </a:p>
          </p:txBody>
        </p:sp>
        <p:sp>
          <p:nvSpPr>
            <p:cNvPr id="4116" name="Freeform 145"/>
            <p:cNvSpPr>
              <a:spLocks/>
            </p:cNvSpPr>
            <p:nvPr/>
          </p:nvSpPr>
          <p:spPr bwMode="auto">
            <a:xfrm>
              <a:off x="4203" y="1722"/>
              <a:ext cx="102" cy="108"/>
            </a:xfrm>
            <a:custGeom>
              <a:avLst/>
              <a:gdLst>
                <a:gd name="T0" fmla="*/ 96 w 102"/>
                <a:gd name="T1" fmla="*/ 6 h 108"/>
                <a:gd name="T2" fmla="*/ 102 w 102"/>
                <a:gd name="T3" fmla="*/ 54 h 108"/>
                <a:gd name="T4" fmla="*/ 42 w 102"/>
                <a:gd name="T5" fmla="*/ 72 h 108"/>
                <a:gd name="T6" fmla="*/ 6 w 102"/>
                <a:gd name="T7" fmla="*/ 108 h 108"/>
                <a:gd name="T8" fmla="*/ 12 w 102"/>
                <a:gd name="T9" fmla="*/ 90 h 108"/>
                <a:gd name="T10" fmla="*/ 0 w 102"/>
                <a:gd name="T11" fmla="*/ 24 h 108"/>
                <a:gd name="T12" fmla="*/ 90 w 102"/>
                <a:gd name="T13" fmla="*/ 0 h 108"/>
                <a:gd name="T14" fmla="*/ 96 w 102"/>
                <a:gd name="T15" fmla="*/ 6 h 108"/>
                <a:gd name="T16" fmla="*/ 96 w 102"/>
                <a:gd name="T17" fmla="*/ 12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2"/>
                <a:gd name="T28" fmla="*/ 0 h 108"/>
                <a:gd name="T29" fmla="*/ 102 w 102"/>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2" h="108">
                  <a:moveTo>
                    <a:pt x="96" y="6"/>
                  </a:moveTo>
                  <a:lnTo>
                    <a:pt x="102" y="54"/>
                  </a:lnTo>
                  <a:lnTo>
                    <a:pt x="42" y="72"/>
                  </a:lnTo>
                  <a:lnTo>
                    <a:pt x="6" y="108"/>
                  </a:lnTo>
                  <a:lnTo>
                    <a:pt x="12" y="90"/>
                  </a:lnTo>
                  <a:lnTo>
                    <a:pt x="0" y="24"/>
                  </a:lnTo>
                  <a:lnTo>
                    <a:pt x="90" y="0"/>
                  </a:lnTo>
                  <a:lnTo>
                    <a:pt x="96" y="6"/>
                  </a:lnTo>
                  <a:lnTo>
                    <a:pt x="96" y="12"/>
                  </a:lnTo>
                </a:path>
              </a:pathLst>
            </a:custGeom>
            <a:noFill/>
            <a:ln w="9525">
              <a:solidFill>
                <a:srgbClr val="000000"/>
              </a:solidFill>
              <a:prstDash val="solid"/>
              <a:round/>
              <a:headEnd/>
              <a:tailEnd/>
            </a:ln>
          </p:spPr>
          <p:txBody>
            <a:bodyPr/>
            <a:lstStyle/>
            <a:p>
              <a:endParaRPr lang="en-US"/>
            </a:p>
          </p:txBody>
        </p:sp>
        <p:sp>
          <p:nvSpPr>
            <p:cNvPr id="4117" name="Freeform 146"/>
            <p:cNvSpPr>
              <a:spLocks/>
            </p:cNvSpPr>
            <p:nvPr/>
          </p:nvSpPr>
          <p:spPr bwMode="auto">
            <a:xfrm>
              <a:off x="4107" y="1944"/>
              <a:ext cx="66" cy="108"/>
            </a:xfrm>
            <a:custGeom>
              <a:avLst/>
              <a:gdLst>
                <a:gd name="T0" fmla="*/ 24 w 66"/>
                <a:gd name="T1" fmla="*/ 0 h 108"/>
                <a:gd name="T2" fmla="*/ 18 w 66"/>
                <a:gd name="T3" fmla="*/ 12 h 108"/>
                <a:gd name="T4" fmla="*/ 18 w 66"/>
                <a:gd name="T5" fmla="*/ 30 h 108"/>
                <a:gd name="T6" fmla="*/ 48 w 66"/>
                <a:gd name="T7" fmla="*/ 66 h 108"/>
                <a:gd name="T8" fmla="*/ 60 w 66"/>
                <a:gd name="T9" fmla="*/ 72 h 108"/>
                <a:gd name="T10" fmla="*/ 54 w 66"/>
                <a:gd name="T11" fmla="*/ 90 h 108"/>
                <a:gd name="T12" fmla="*/ 66 w 66"/>
                <a:gd name="T13" fmla="*/ 96 h 108"/>
                <a:gd name="T14" fmla="*/ 30 w 66"/>
                <a:gd name="T15" fmla="*/ 108 h 108"/>
                <a:gd name="T16" fmla="*/ 0 w 66"/>
                <a:gd name="T17" fmla="*/ 12 h 108"/>
                <a:gd name="T18" fmla="*/ 24 w 66"/>
                <a:gd name="T19" fmla="*/ 0 h 1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6"/>
                <a:gd name="T31" fmla="*/ 0 h 108"/>
                <a:gd name="T32" fmla="*/ 66 w 66"/>
                <a:gd name="T33" fmla="*/ 108 h 10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6" h="108">
                  <a:moveTo>
                    <a:pt x="24" y="0"/>
                  </a:moveTo>
                  <a:lnTo>
                    <a:pt x="18" y="12"/>
                  </a:lnTo>
                  <a:lnTo>
                    <a:pt x="18" y="30"/>
                  </a:lnTo>
                  <a:lnTo>
                    <a:pt x="48" y="66"/>
                  </a:lnTo>
                  <a:lnTo>
                    <a:pt x="60" y="72"/>
                  </a:lnTo>
                  <a:lnTo>
                    <a:pt x="54" y="90"/>
                  </a:lnTo>
                  <a:lnTo>
                    <a:pt x="66" y="96"/>
                  </a:lnTo>
                  <a:lnTo>
                    <a:pt x="30" y="108"/>
                  </a:lnTo>
                  <a:lnTo>
                    <a:pt x="0" y="12"/>
                  </a:lnTo>
                  <a:lnTo>
                    <a:pt x="24" y="0"/>
                  </a:lnTo>
                  <a:close/>
                </a:path>
              </a:pathLst>
            </a:custGeom>
            <a:solidFill>
              <a:srgbClr val="FFAA00"/>
            </a:solidFill>
            <a:ln w="9525">
              <a:solidFill>
                <a:srgbClr val="FFAA00"/>
              </a:solidFill>
              <a:prstDash val="solid"/>
              <a:round/>
              <a:headEnd/>
              <a:tailEnd/>
            </a:ln>
          </p:spPr>
          <p:txBody>
            <a:bodyPr/>
            <a:lstStyle/>
            <a:p>
              <a:endParaRPr lang="en-US"/>
            </a:p>
          </p:txBody>
        </p:sp>
        <p:sp>
          <p:nvSpPr>
            <p:cNvPr id="4118" name="Freeform 147"/>
            <p:cNvSpPr>
              <a:spLocks/>
            </p:cNvSpPr>
            <p:nvPr/>
          </p:nvSpPr>
          <p:spPr bwMode="auto">
            <a:xfrm>
              <a:off x="4107" y="1944"/>
              <a:ext cx="66" cy="108"/>
            </a:xfrm>
            <a:custGeom>
              <a:avLst/>
              <a:gdLst>
                <a:gd name="T0" fmla="*/ 24 w 66"/>
                <a:gd name="T1" fmla="*/ 0 h 108"/>
                <a:gd name="T2" fmla="*/ 18 w 66"/>
                <a:gd name="T3" fmla="*/ 12 h 108"/>
                <a:gd name="T4" fmla="*/ 18 w 66"/>
                <a:gd name="T5" fmla="*/ 30 h 108"/>
                <a:gd name="T6" fmla="*/ 48 w 66"/>
                <a:gd name="T7" fmla="*/ 66 h 108"/>
                <a:gd name="T8" fmla="*/ 60 w 66"/>
                <a:gd name="T9" fmla="*/ 72 h 108"/>
                <a:gd name="T10" fmla="*/ 54 w 66"/>
                <a:gd name="T11" fmla="*/ 90 h 108"/>
                <a:gd name="T12" fmla="*/ 66 w 66"/>
                <a:gd name="T13" fmla="*/ 96 h 108"/>
                <a:gd name="T14" fmla="*/ 30 w 66"/>
                <a:gd name="T15" fmla="*/ 108 h 108"/>
                <a:gd name="T16" fmla="*/ 0 w 66"/>
                <a:gd name="T17" fmla="*/ 12 h 108"/>
                <a:gd name="T18" fmla="*/ 24 w 66"/>
                <a:gd name="T19" fmla="*/ 0 h 108"/>
                <a:gd name="T20" fmla="*/ 24 w 66"/>
                <a:gd name="T21" fmla="*/ 6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6"/>
                <a:gd name="T34" fmla="*/ 0 h 108"/>
                <a:gd name="T35" fmla="*/ 66 w 66"/>
                <a:gd name="T36" fmla="*/ 108 h 10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6" h="108">
                  <a:moveTo>
                    <a:pt x="24" y="0"/>
                  </a:moveTo>
                  <a:lnTo>
                    <a:pt x="18" y="12"/>
                  </a:lnTo>
                  <a:lnTo>
                    <a:pt x="18" y="30"/>
                  </a:lnTo>
                  <a:lnTo>
                    <a:pt x="48" y="66"/>
                  </a:lnTo>
                  <a:lnTo>
                    <a:pt x="60" y="72"/>
                  </a:lnTo>
                  <a:lnTo>
                    <a:pt x="54" y="90"/>
                  </a:lnTo>
                  <a:lnTo>
                    <a:pt x="66" y="96"/>
                  </a:lnTo>
                  <a:lnTo>
                    <a:pt x="30" y="108"/>
                  </a:lnTo>
                  <a:lnTo>
                    <a:pt x="0" y="12"/>
                  </a:lnTo>
                  <a:lnTo>
                    <a:pt x="24" y="0"/>
                  </a:lnTo>
                  <a:lnTo>
                    <a:pt x="24" y="6"/>
                  </a:lnTo>
                </a:path>
              </a:pathLst>
            </a:custGeom>
            <a:noFill/>
            <a:ln w="9525">
              <a:solidFill>
                <a:srgbClr val="000000"/>
              </a:solidFill>
              <a:prstDash val="solid"/>
              <a:round/>
              <a:headEnd/>
              <a:tailEnd/>
            </a:ln>
          </p:spPr>
          <p:txBody>
            <a:bodyPr/>
            <a:lstStyle/>
            <a:p>
              <a:endParaRPr lang="en-US"/>
            </a:p>
          </p:txBody>
        </p:sp>
        <p:sp>
          <p:nvSpPr>
            <p:cNvPr id="4119" name="Freeform 148"/>
            <p:cNvSpPr>
              <a:spLocks/>
            </p:cNvSpPr>
            <p:nvPr/>
          </p:nvSpPr>
          <p:spPr bwMode="auto">
            <a:xfrm>
              <a:off x="4041" y="2028"/>
              <a:ext cx="12" cy="12"/>
            </a:xfrm>
            <a:custGeom>
              <a:avLst/>
              <a:gdLst>
                <a:gd name="T0" fmla="*/ 12 w 12"/>
                <a:gd name="T1" fmla="*/ 12 h 12"/>
                <a:gd name="T2" fmla="*/ 0 w 12"/>
                <a:gd name="T3" fmla="*/ 0 h 12"/>
                <a:gd name="T4" fmla="*/ 12 w 12"/>
                <a:gd name="T5" fmla="*/ 6 h 12"/>
                <a:gd name="T6" fmla="*/ 12 w 12"/>
                <a:gd name="T7" fmla="*/ 12 h 12"/>
                <a:gd name="T8" fmla="*/ 0 60000 65536"/>
                <a:gd name="T9" fmla="*/ 0 60000 65536"/>
                <a:gd name="T10" fmla="*/ 0 60000 65536"/>
                <a:gd name="T11" fmla="*/ 0 60000 65536"/>
                <a:gd name="T12" fmla="*/ 0 w 12"/>
                <a:gd name="T13" fmla="*/ 0 h 12"/>
                <a:gd name="T14" fmla="*/ 12 w 12"/>
                <a:gd name="T15" fmla="*/ 12 h 12"/>
              </a:gdLst>
              <a:ahLst/>
              <a:cxnLst>
                <a:cxn ang="T8">
                  <a:pos x="T0" y="T1"/>
                </a:cxn>
                <a:cxn ang="T9">
                  <a:pos x="T2" y="T3"/>
                </a:cxn>
                <a:cxn ang="T10">
                  <a:pos x="T4" y="T5"/>
                </a:cxn>
                <a:cxn ang="T11">
                  <a:pos x="T6" y="T7"/>
                </a:cxn>
              </a:cxnLst>
              <a:rect l="T12" t="T13" r="T14" b="T15"/>
              <a:pathLst>
                <a:path w="12" h="12">
                  <a:moveTo>
                    <a:pt x="12" y="12"/>
                  </a:moveTo>
                  <a:lnTo>
                    <a:pt x="0" y="0"/>
                  </a:lnTo>
                  <a:lnTo>
                    <a:pt x="12" y="6"/>
                  </a:lnTo>
                  <a:lnTo>
                    <a:pt x="12" y="12"/>
                  </a:lnTo>
                  <a:close/>
                </a:path>
              </a:pathLst>
            </a:custGeom>
            <a:solidFill>
              <a:srgbClr val="FF8C00"/>
            </a:solidFill>
            <a:ln w="9525">
              <a:solidFill>
                <a:srgbClr val="FF8C00"/>
              </a:solidFill>
              <a:prstDash val="solid"/>
              <a:round/>
              <a:headEnd/>
              <a:tailEnd/>
            </a:ln>
          </p:spPr>
          <p:txBody>
            <a:bodyPr/>
            <a:lstStyle/>
            <a:p>
              <a:endParaRPr lang="en-US"/>
            </a:p>
          </p:txBody>
        </p:sp>
        <p:sp>
          <p:nvSpPr>
            <p:cNvPr id="4120" name="Freeform 149"/>
            <p:cNvSpPr>
              <a:spLocks/>
            </p:cNvSpPr>
            <p:nvPr/>
          </p:nvSpPr>
          <p:spPr bwMode="auto">
            <a:xfrm>
              <a:off x="4041" y="2028"/>
              <a:ext cx="12" cy="18"/>
            </a:xfrm>
            <a:custGeom>
              <a:avLst/>
              <a:gdLst>
                <a:gd name="T0" fmla="*/ 12 w 12"/>
                <a:gd name="T1" fmla="*/ 12 h 18"/>
                <a:gd name="T2" fmla="*/ 0 w 12"/>
                <a:gd name="T3" fmla="*/ 0 h 18"/>
                <a:gd name="T4" fmla="*/ 12 w 12"/>
                <a:gd name="T5" fmla="*/ 6 h 18"/>
                <a:gd name="T6" fmla="*/ 12 w 12"/>
                <a:gd name="T7" fmla="*/ 12 h 18"/>
                <a:gd name="T8" fmla="*/ 12 w 12"/>
                <a:gd name="T9" fmla="*/ 18 h 18"/>
                <a:gd name="T10" fmla="*/ 0 60000 65536"/>
                <a:gd name="T11" fmla="*/ 0 60000 65536"/>
                <a:gd name="T12" fmla="*/ 0 60000 65536"/>
                <a:gd name="T13" fmla="*/ 0 60000 65536"/>
                <a:gd name="T14" fmla="*/ 0 60000 65536"/>
                <a:gd name="T15" fmla="*/ 0 w 12"/>
                <a:gd name="T16" fmla="*/ 0 h 18"/>
                <a:gd name="T17" fmla="*/ 12 w 12"/>
                <a:gd name="T18" fmla="*/ 18 h 18"/>
              </a:gdLst>
              <a:ahLst/>
              <a:cxnLst>
                <a:cxn ang="T10">
                  <a:pos x="T0" y="T1"/>
                </a:cxn>
                <a:cxn ang="T11">
                  <a:pos x="T2" y="T3"/>
                </a:cxn>
                <a:cxn ang="T12">
                  <a:pos x="T4" y="T5"/>
                </a:cxn>
                <a:cxn ang="T13">
                  <a:pos x="T6" y="T7"/>
                </a:cxn>
                <a:cxn ang="T14">
                  <a:pos x="T8" y="T9"/>
                </a:cxn>
              </a:cxnLst>
              <a:rect l="T15" t="T16" r="T17" b="T18"/>
              <a:pathLst>
                <a:path w="12" h="18">
                  <a:moveTo>
                    <a:pt x="12" y="12"/>
                  </a:moveTo>
                  <a:lnTo>
                    <a:pt x="0" y="0"/>
                  </a:lnTo>
                  <a:lnTo>
                    <a:pt x="12" y="6"/>
                  </a:lnTo>
                  <a:lnTo>
                    <a:pt x="12" y="12"/>
                  </a:lnTo>
                  <a:lnTo>
                    <a:pt x="12" y="18"/>
                  </a:lnTo>
                </a:path>
              </a:pathLst>
            </a:custGeom>
            <a:noFill/>
            <a:ln w="9525">
              <a:solidFill>
                <a:srgbClr val="000000"/>
              </a:solidFill>
              <a:prstDash val="solid"/>
              <a:round/>
              <a:headEnd/>
              <a:tailEnd/>
            </a:ln>
          </p:spPr>
          <p:txBody>
            <a:bodyPr/>
            <a:lstStyle/>
            <a:p>
              <a:endParaRPr lang="en-US"/>
            </a:p>
          </p:txBody>
        </p:sp>
        <p:sp>
          <p:nvSpPr>
            <p:cNvPr id="4121" name="Freeform 150"/>
            <p:cNvSpPr>
              <a:spLocks/>
            </p:cNvSpPr>
            <p:nvPr/>
          </p:nvSpPr>
          <p:spPr bwMode="auto">
            <a:xfrm>
              <a:off x="3471" y="2712"/>
              <a:ext cx="564" cy="420"/>
            </a:xfrm>
            <a:custGeom>
              <a:avLst/>
              <a:gdLst>
                <a:gd name="T0" fmla="*/ 408 w 564"/>
                <a:gd name="T1" fmla="*/ 0 h 420"/>
                <a:gd name="T2" fmla="*/ 558 w 564"/>
                <a:gd name="T3" fmla="*/ 288 h 420"/>
                <a:gd name="T4" fmla="*/ 564 w 564"/>
                <a:gd name="T5" fmla="*/ 360 h 420"/>
                <a:gd name="T6" fmla="*/ 552 w 564"/>
                <a:gd name="T7" fmla="*/ 378 h 420"/>
                <a:gd name="T8" fmla="*/ 552 w 564"/>
                <a:gd name="T9" fmla="*/ 396 h 420"/>
                <a:gd name="T10" fmla="*/ 546 w 564"/>
                <a:gd name="T11" fmla="*/ 408 h 420"/>
                <a:gd name="T12" fmla="*/ 504 w 564"/>
                <a:gd name="T13" fmla="*/ 420 h 420"/>
                <a:gd name="T14" fmla="*/ 498 w 564"/>
                <a:gd name="T15" fmla="*/ 408 h 420"/>
                <a:gd name="T16" fmla="*/ 510 w 564"/>
                <a:gd name="T17" fmla="*/ 414 h 420"/>
                <a:gd name="T18" fmla="*/ 516 w 564"/>
                <a:gd name="T19" fmla="*/ 402 h 420"/>
                <a:gd name="T20" fmla="*/ 498 w 564"/>
                <a:gd name="T21" fmla="*/ 402 h 420"/>
                <a:gd name="T22" fmla="*/ 474 w 564"/>
                <a:gd name="T23" fmla="*/ 372 h 420"/>
                <a:gd name="T24" fmla="*/ 450 w 564"/>
                <a:gd name="T25" fmla="*/ 366 h 420"/>
                <a:gd name="T26" fmla="*/ 432 w 564"/>
                <a:gd name="T27" fmla="*/ 330 h 420"/>
                <a:gd name="T28" fmla="*/ 414 w 564"/>
                <a:gd name="T29" fmla="*/ 318 h 420"/>
                <a:gd name="T30" fmla="*/ 414 w 564"/>
                <a:gd name="T31" fmla="*/ 294 h 420"/>
                <a:gd name="T32" fmla="*/ 402 w 564"/>
                <a:gd name="T33" fmla="*/ 294 h 420"/>
                <a:gd name="T34" fmla="*/ 408 w 564"/>
                <a:gd name="T35" fmla="*/ 306 h 420"/>
                <a:gd name="T36" fmla="*/ 402 w 564"/>
                <a:gd name="T37" fmla="*/ 306 h 420"/>
                <a:gd name="T38" fmla="*/ 366 w 564"/>
                <a:gd name="T39" fmla="*/ 258 h 420"/>
                <a:gd name="T40" fmla="*/ 384 w 564"/>
                <a:gd name="T41" fmla="*/ 228 h 420"/>
                <a:gd name="T42" fmla="*/ 360 w 564"/>
                <a:gd name="T43" fmla="*/ 216 h 420"/>
                <a:gd name="T44" fmla="*/ 366 w 564"/>
                <a:gd name="T45" fmla="*/ 240 h 420"/>
                <a:gd name="T46" fmla="*/ 348 w 564"/>
                <a:gd name="T47" fmla="*/ 228 h 420"/>
                <a:gd name="T48" fmla="*/ 354 w 564"/>
                <a:gd name="T49" fmla="*/ 150 h 420"/>
                <a:gd name="T50" fmla="*/ 270 w 564"/>
                <a:gd name="T51" fmla="*/ 78 h 420"/>
                <a:gd name="T52" fmla="*/ 234 w 564"/>
                <a:gd name="T53" fmla="*/ 72 h 420"/>
                <a:gd name="T54" fmla="*/ 228 w 564"/>
                <a:gd name="T55" fmla="*/ 90 h 420"/>
                <a:gd name="T56" fmla="*/ 162 w 564"/>
                <a:gd name="T57" fmla="*/ 114 h 420"/>
                <a:gd name="T58" fmla="*/ 156 w 564"/>
                <a:gd name="T59" fmla="*/ 102 h 420"/>
                <a:gd name="T60" fmla="*/ 162 w 564"/>
                <a:gd name="T61" fmla="*/ 108 h 420"/>
                <a:gd name="T62" fmla="*/ 162 w 564"/>
                <a:gd name="T63" fmla="*/ 102 h 420"/>
                <a:gd name="T64" fmla="*/ 132 w 564"/>
                <a:gd name="T65" fmla="*/ 66 h 420"/>
                <a:gd name="T66" fmla="*/ 120 w 564"/>
                <a:gd name="T67" fmla="*/ 72 h 420"/>
                <a:gd name="T68" fmla="*/ 132 w 564"/>
                <a:gd name="T69" fmla="*/ 78 h 420"/>
                <a:gd name="T70" fmla="*/ 78 w 564"/>
                <a:gd name="T71" fmla="*/ 66 h 420"/>
                <a:gd name="T72" fmla="*/ 102 w 564"/>
                <a:gd name="T73" fmla="*/ 60 h 420"/>
                <a:gd name="T74" fmla="*/ 96 w 564"/>
                <a:gd name="T75" fmla="*/ 54 h 420"/>
                <a:gd name="T76" fmla="*/ 36 w 564"/>
                <a:gd name="T77" fmla="*/ 72 h 420"/>
                <a:gd name="T78" fmla="*/ 48 w 564"/>
                <a:gd name="T79" fmla="*/ 60 h 420"/>
                <a:gd name="T80" fmla="*/ 30 w 564"/>
                <a:gd name="T81" fmla="*/ 54 h 420"/>
                <a:gd name="T82" fmla="*/ 30 w 564"/>
                <a:gd name="T83" fmla="*/ 66 h 420"/>
                <a:gd name="T84" fmla="*/ 18 w 564"/>
                <a:gd name="T85" fmla="*/ 72 h 420"/>
                <a:gd name="T86" fmla="*/ 18 w 564"/>
                <a:gd name="T87" fmla="*/ 54 h 420"/>
                <a:gd name="T88" fmla="*/ 0 w 564"/>
                <a:gd name="T89" fmla="*/ 36 h 420"/>
                <a:gd name="T90" fmla="*/ 0 w 564"/>
                <a:gd name="T91" fmla="*/ 24 h 420"/>
                <a:gd name="T92" fmla="*/ 174 w 564"/>
                <a:gd name="T93" fmla="*/ 6 h 420"/>
                <a:gd name="T94" fmla="*/ 186 w 564"/>
                <a:gd name="T95" fmla="*/ 30 h 420"/>
                <a:gd name="T96" fmla="*/ 366 w 564"/>
                <a:gd name="T97" fmla="*/ 18 h 420"/>
                <a:gd name="T98" fmla="*/ 372 w 564"/>
                <a:gd name="T99" fmla="*/ 36 h 420"/>
                <a:gd name="T100" fmla="*/ 378 w 564"/>
                <a:gd name="T101" fmla="*/ 30 h 420"/>
                <a:gd name="T102" fmla="*/ 372 w 564"/>
                <a:gd name="T103" fmla="*/ 0 h 420"/>
                <a:gd name="T104" fmla="*/ 402 w 564"/>
                <a:gd name="T105" fmla="*/ 0 h 420"/>
                <a:gd name="T106" fmla="*/ 408 w 564"/>
                <a:gd name="T107" fmla="*/ 0 h 42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64"/>
                <a:gd name="T163" fmla="*/ 0 h 420"/>
                <a:gd name="T164" fmla="*/ 564 w 564"/>
                <a:gd name="T165" fmla="*/ 420 h 42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64" h="420">
                  <a:moveTo>
                    <a:pt x="408" y="0"/>
                  </a:moveTo>
                  <a:lnTo>
                    <a:pt x="558" y="288"/>
                  </a:lnTo>
                  <a:lnTo>
                    <a:pt x="564" y="360"/>
                  </a:lnTo>
                  <a:lnTo>
                    <a:pt x="552" y="378"/>
                  </a:lnTo>
                  <a:lnTo>
                    <a:pt x="552" y="396"/>
                  </a:lnTo>
                  <a:lnTo>
                    <a:pt x="546" y="408"/>
                  </a:lnTo>
                  <a:lnTo>
                    <a:pt x="504" y="420"/>
                  </a:lnTo>
                  <a:lnTo>
                    <a:pt x="498" y="408"/>
                  </a:lnTo>
                  <a:lnTo>
                    <a:pt x="510" y="414"/>
                  </a:lnTo>
                  <a:lnTo>
                    <a:pt x="516" y="402"/>
                  </a:lnTo>
                  <a:lnTo>
                    <a:pt x="498" y="402"/>
                  </a:lnTo>
                  <a:lnTo>
                    <a:pt x="474" y="372"/>
                  </a:lnTo>
                  <a:lnTo>
                    <a:pt x="450" y="366"/>
                  </a:lnTo>
                  <a:lnTo>
                    <a:pt x="432" y="330"/>
                  </a:lnTo>
                  <a:lnTo>
                    <a:pt x="414" y="318"/>
                  </a:lnTo>
                  <a:lnTo>
                    <a:pt x="414" y="294"/>
                  </a:lnTo>
                  <a:lnTo>
                    <a:pt x="402" y="294"/>
                  </a:lnTo>
                  <a:lnTo>
                    <a:pt x="408" y="306"/>
                  </a:lnTo>
                  <a:lnTo>
                    <a:pt x="402" y="306"/>
                  </a:lnTo>
                  <a:lnTo>
                    <a:pt x="366" y="258"/>
                  </a:lnTo>
                  <a:lnTo>
                    <a:pt x="384" y="228"/>
                  </a:lnTo>
                  <a:lnTo>
                    <a:pt x="360" y="216"/>
                  </a:lnTo>
                  <a:lnTo>
                    <a:pt x="366" y="240"/>
                  </a:lnTo>
                  <a:lnTo>
                    <a:pt x="348" y="228"/>
                  </a:lnTo>
                  <a:lnTo>
                    <a:pt x="354" y="150"/>
                  </a:lnTo>
                  <a:lnTo>
                    <a:pt x="270" y="78"/>
                  </a:lnTo>
                  <a:lnTo>
                    <a:pt x="234" y="72"/>
                  </a:lnTo>
                  <a:lnTo>
                    <a:pt x="228" y="90"/>
                  </a:lnTo>
                  <a:lnTo>
                    <a:pt x="162" y="114"/>
                  </a:lnTo>
                  <a:lnTo>
                    <a:pt x="156" y="102"/>
                  </a:lnTo>
                  <a:lnTo>
                    <a:pt x="162" y="108"/>
                  </a:lnTo>
                  <a:lnTo>
                    <a:pt x="162" y="102"/>
                  </a:lnTo>
                  <a:lnTo>
                    <a:pt x="132" y="66"/>
                  </a:lnTo>
                  <a:lnTo>
                    <a:pt x="120" y="72"/>
                  </a:lnTo>
                  <a:lnTo>
                    <a:pt x="132" y="78"/>
                  </a:lnTo>
                  <a:lnTo>
                    <a:pt x="78" y="66"/>
                  </a:lnTo>
                  <a:lnTo>
                    <a:pt x="102" y="60"/>
                  </a:lnTo>
                  <a:lnTo>
                    <a:pt x="96" y="54"/>
                  </a:lnTo>
                  <a:lnTo>
                    <a:pt x="36" y="72"/>
                  </a:lnTo>
                  <a:lnTo>
                    <a:pt x="48" y="60"/>
                  </a:lnTo>
                  <a:lnTo>
                    <a:pt x="30" y="54"/>
                  </a:lnTo>
                  <a:lnTo>
                    <a:pt x="30" y="66"/>
                  </a:lnTo>
                  <a:lnTo>
                    <a:pt x="18" y="72"/>
                  </a:lnTo>
                  <a:lnTo>
                    <a:pt x="18" y="54"/>
                  </a:lnTo>
                  <a:lnTo>
                    <a:pt x="0" y="36"/>
                  </a:lnTo>
                  <a:lnTo>
                    <a:pt x="0" y="24"/>
                  </a:lnTo>
                  <a:lnTo>
                    <a:pt x="174" y="6"/>
                  </a:lnTo>
                  <a:lnTo>
                    <a:pt x="186" y="30"/>
                  </a:lnTo>
                  <a:lnTo>
                    <a:pt x="366" y="18"/>
                  </a:lnTo>
                  <a:lnTo>
                    <a:pt x="372" y="36"/>
                  </a:lnTo>
                  <a:lnTo>
                    <a:pt x="378" y="30"/>
                  </a:lnTo>
                  <a:lnTo>
                    <a:pt x="372" y="0"/>
                  </a:lnTo>
                  <a:lnTo>
                    <a:pt x="402" y="0"/>
                  </a:lnTo>
                  <a:lnTo>
                    <a:pt x="408" y="0"/>
                  </a:lnTo>
                  <a:close/>
                </a:path>
              </a:pathLst>
            </a:custGeom>
            <a:solidFill>
              <a:srgbClr val="FFAA00"/>
            </a:solidFill>
            <a:ln w="9525">
              <a:solidFill>
                <a:srgbClr val="FFAA00"/>
              </a:solidFill>
              <a:prstDash val="solid"/>
              <a:round/>
              <a:headEnd/>
              <a:tailEnd/>
            </a:ln>
          </p:spPr>
          <p:txBody>
            <a:bodyPr/>
            <a:lstStyle/>
            <a:p>
              <a:endParaRPr lang="en-US"/>
            </a:p>
          </p:txBody>
        </p:sp>
        <p:sp>
          <p:nvSpPr>
            <p:cNvPr id="4122" name="Freeform 151"/>
            <p:cNvSpPr>
              <a:spLocks/>
            </p:cNvSpPr>
            <p:nvPr/>
          </p:nvSpPr>
          <p:spPr bwMode="auto">
            <a:xfrm>
              <a:off x="3471" y="2712"/>
              <a:ext cx="564" cy="420"/>
            </a:xfrm>
            <a:custGeom>
              <a:avLst/>
              <a:gdLst>
                <a:gd name="T0" fmla="*/ 408 w 564"/>
                <a:gd name="T1" fmla="*/ 0 h 420"/>
                <a:gd name="T2" fmla="*/ 558 w 564"/>
                <a:gd name="T3" fmla="*/ 288 h 420"/>
                <a:gd name="T4" fmla="*/ 564 w 564"/>
                <a:gd name="T5" fmla="*/ 360 h 420"/>
                <a:gd name="T6" fmla="*/ 552 w 564"/>
                <a:gd name="T7" fmla="*/ 378 h 420"/>
                <a:gd name="T8" fmla="*/ 552 w 564"/>
                <a:gd name="T9" fmla="*/ 396 h 420"/>
                <a:gd name="T10" fmla="*/ 546 w 564"/>
                <a:gd name="T11" fmla="*/ 408 h 420"/>
                <a:gd name="T12" fmla="*/ 504 w 564"/>
                <a:gd name="T13" fmla="*/ 420 h 420"/>
                <a:gd name="T14" fmla="*/ 498 w 564"/>
                <a:gd name="T15" fmla="*/ 408 h 420"/>
                <a:gd name="T16" fmla="*/ 510 w 564"/>
                <a:gd name="T17" fmla="*/ 414 h 420"/>
                <a:gd name="T18" fmla="*/ 516 w 564"/>
                <a:gd name="T19" fmla="*/ 402 h 420"/>
                <a:gd name="T20" fmla="*/ 498 w 564"/>
                <a:gd name="T21" fmla="*/ 402 h 420"/>
                <a:gd name="T22" fmla="*/ 474 w 564"/>
                <a:gd name="T23" fmla="*/ 372 h 420"/>
                <a:gd name="T24" fmla="*/ 450 w 564"/>
                <a:gd name="T25" fmla="*/ 366 h 420"/>
                <a:gd name="T26" fmla="*/ 432 w 564"/>
                <a:gd name="T27" fmla="*/ 330 h 420"/>
                <a:gd name="T28" fmla="*/ 414 w 564"/>
                <a:gd name="T29" fmla="*/ 318 h 420"/>
                <a:gd name="T30" fmla="*/ 414 w 564"/>
                <a:gd name="T31" fmla="*/ 294 h 420"/>
                <a:gd name="T32" fmla="*/ 402 w 564"/>
                <a:gd name="T33" fmla="*/ 294 h 420"/>
                <a:gd name="T34" fmla="*/ 408 w 564"/>
                <a:gd name="T35" fmla="*/ 306 h 420"/>
                <a:gd name="T36" fmla="*/ 402 w 564"/>
                <a:gd name="T37" fmla="*/ 306 h 420"/>
                <a:gd name="T38" fmla="*/ 366 w 564"/>
                <a:gd name="T39" fmla="*/ 258 h 420"/>
                <a:gd name="T40" fmla="*/ 384 w 564"/>
                <a:gd name="T41" fmla="*/ 228 h 420"/>
                <a:gd name="T42" fmla="*/ 360 w 564"/>
                <a:gd name="T43" fmla="*/ 216 h 420"/>
                <a:gd name="T44" fmla="*/ 366 w 564"/>
                <a:gd name="T45" fmla="*/ 240 h 420"/>
                <a:gd name="T46" fmla="*/ 348 w 564"/>
                <a:gd name="T47" fmla="*/ 228 h 420"/>
                <a:gd name="T48" fmla="*/ 354 w 564"/>
                <a:gd name="T49" fmla="*/ 150 h 420"/>
                <a:gd name="T50" fmla="*/ 270 w 564"/>
                <a:gd name="T51" fmla="*/ 78 h 420"/>
                <a:gd name="T52" fmla="*/ 234 w 564"/>
                <a:gd name="T53" fmla="*/ 72 h 420"/>
                <a:gd name="T54" fmla="*/ 228 w 564"/>
                <a:gd name="T55" fmla="*/ 90 h 420"/>
                <a:gd name="T56" fmla="*/ 162 w 564"/>
                <a:gd name="T57" fmla="*/ 114 h 420"/>
                <a:gd name="T58" fmla="*/ 156 w 564"/>
                <a:gd name="T59" fmla="*/ 102 h 420"/>
                <a:gd name="T60" fmla="*/ 162 w 564"/>
                <a:gd name="T61" fmla="*/ 108 h 420"/>
                <a:gd name="T62" fmla="*/ 162 w 564"/>
                <a:gd name="T63" fmla="*/ 102 h 420"/>
                <a:gd name="T64" fmla="*/ 132 w 564"/>
                <a:gd name="T65" fmla="*/ 66 h 420"/>
                <a:gd name="T66" fmla="*/ 120 w 564"/>
                <a:gd name="T67" fmla="*/ 72 h 420"/>
                <a:gd name="T68" fmla="*/ 132 w 564"/>
                <a:gd name="T69" fmla="*/ 78 h 420"/>
                <a:gd name="T70" fmla="*/ 78 w 564"/>
                <a:gd name="T71" fmla="*/ 66 h 420"/>
                <a:gd name="T72" fmla="*/ 102 w 564"/>
                <a:gd name="T73" fmla="*/ 60 h 420"/>
                <a:gd name="T74" fmla="*/ 96 w 564"/>
                <a:gd name="T75" fmla="*/ 54 h 420"/>
                <a:gd name="T76" fmla="*/ 36 w 564"/>
                <a:gd name="T77" fmla="*/ 72 h 420"/>
                <a:gd name="T78" fmla="*/ 48 w 564"/>
                <a:gd name="T79" fmla="*/ 60 h 420"/>
                <a:gd name="T80" fmla="*/ 30 w 564"/>
                <a:gd name="T81" fmla="*/ 54 h 420"/>
                <a:gd name="T82" fmla="*/ 30 w 564"/>
                <a:gd name="T83" fmla="*/ 66 h 420"/>
                <a:gd name="T84" fmla="*/ 18 w 564"/>
                <a:gd name="T85" fmla="*/ 72 h 420"/>
                <a:gd name="T86" fmla="*/ 18 w 564"/>
                <a:gd name="T87" fmla="*/ 54 h 420"/>
                <a:gd name="T88" fmla="*/ 0 w 564"/>
                <a:gd name="T89" fmla="*/ 36 h 420"/>
                <a:gd name="T90" fmla="*/ 0 w 564"/>
                <a:gd name="T91" fmla="*/ 24 h 420"/>
                <a:gd name="T92" fmla="*/ 174 w 564"/>
                <a:gd name="T93" fmla="*/ 6 h 420"/>
                <a:gd name="T94" fmla="*/ 186 w 564"/>
                <a:gd name="T95" fmla="*/ 30 h 420"/>
                <a:gd name="T96" fmla="*/ 366 w 564"/>
                <a:gd name="T97" fmla="*/ 18 h 420"/>
                <a:gd name="T98" fmla="*/ 372 w 564"/>
                <a:gd name="T99" fmla="*/ 36 h 420"/>
                <a:gd name="T100" fmla="*/ 378 w 564"/>
                <a:gd name="T101" fmla="*/ 30 h 420"/>
                <a:gd name="T102" fmla="*/ 372 w 564"/>
                <a:gd name="T103" fmla="*/ 0 h 420"/>
                <a:gd name="T104" fmla="*/ 402 w 564"/>
                <a:gd name="T105" fmla="*/ 0 h 420"/>
                <a:gd name="T106" fmla="*/ 408 w 564"/>
                <a:gd name="T107" fmla="*/ 0 h 420"/>
                <a:gd name="T108" fmla="*/ 408 w 564"/>
                <a:gd name="T109" fmla="*/ 6 h 42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64"/>
                <a:gd name="T166" fmla="*/ 0 h 420"/>
                <a:gd name="T167" fmla="*/ 564 w 564"/>
                <a:gd name="T168" fmla="*/ 420 h 42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64" h="420">
                  <a:moveTo>
                    <a:pt x="408" y="0"/>
                  </a:moveTo>
                  <a:lnTo>
                    <a:pt x="558" y="288"/>
                  </a:lnTo>
                  <a:lnTo>
                    <a:pt x="564" y="360"/>
                  </a:lnTo>
                  <a:lnTo>
                    <a:pt x="552" y="378"/>
                  </a:lnTo>
                  <a:lnTo>
                    <a:pt x="552" y="396"/>
                  </a:lnTo>
                  <a:lnTo>
                    <a:pt x="546" y="408"/>
                  </a:lnTo>
                  <a:lnTo>
                    <a:pt x="504" y="420"/>
                  </a:lnTo>
                  <a:lnTo>
                    <a:pt x="498" y="408"/>
                  </a:lnTo>
                  <a:lnTo>
                    <a:pt x="510" y="414"/>
                  </a:lnTo>
                  <a:lnTo>
                    <a:pt x="516" y="402"/>
                  </a:lnTo>
                  <a:lnTo>
                    <a:pt x="498" y="402"/>
                  </a:lnTo>
                  <a:lnTo>
                    <a:pt x="474" y="372"/>
                  </a:lnTo>
                  <a:lnTo>
                    <a:pt x="450" y="366"/>
                  </a:lnTo>
                  <a:lnTo>
                    <a:pt x="432" y="330"/>
                  </a:lnTo>
                  <a:lnTo>
                    <a:pt x="414" y="318"/>
                  </a:lnTo>
                  <a:lnTo>
                    <a:pt x="414" y="294"/>
                  </a:lnTo>
                  <a:lnTo>
                    <a:pt x="402" y="294"/>
                  </a:lnTo>
                  <a:lnTo>
                    <a:pt x="408" y="306"/>
                  </a:lnTo>
                  <a:lnTo>
                    <a:pt x="402" y="306"/>
                  </a:lnTo>
                  <a:lnTo>
                    <a:pt x="366" y="258"/>
                  </a:lnTo>
                  <a:lnTo>
                    <a:pt x="384" y="228"/>
                  </a:lnTo>
                  <a:lnTo>
                    <a:pt x="360" y="216"/>
                  </a:lnTo>
                  <a:lnTo>
                    <a:pt x="366" y="240"/>
                  </a:lnTo>
                  <a:lnTo>
                    <a:pt x="348" y="228"/>
                  </a:lnTo>
                  <a:lnTo>
                    <a:pt x="354" y="150"/>
                  </a:lnTo>
                  <a:lnTo>
                    <a:pt x="270" y="78"/>
                  </a:lnTo>
                  <a:lnTo>
                    <a:pt x="234" y="72"/>
                  </a:lnTo>
                  <a:lnTo>
                    <a:pt x="228" y="90"/>
                  </a:lnTo>
                  <a:lnTo>
                    <a:pt x="162" y="114"/>
                  </a:lnTo>
                  <a:lnTo>
                    <a:pt x="156" y="102"/>
                  </a:lnTo>
                  <a:lnTo>
                    <a:pt x="162" y="108"/>
                  </a:lnTo>
                  <a:lnTo>
                    <a:pt x="162" y="102"/>
                  </a:lnTo>
                  <a:lnTo>
                    <a:pt x="132" y="66"/>
                  </a:lnTo>
                  <a:lnTo>
                    <a:pt x="120" y="72"/>
                  </a:lnTo>
                  <a:lnTo>
                    <a:pt x="132" y="78"/>
                  </a:lnTo>
                  <a:lnTo>
                    <a:pt x="78" y="66"/>
                  </a:lnTo>
                  <a:lnTo>
                    <a:pt x="102" y="60"/>
                  </a:lnTo>
                  <a:lnTo>
                    <a:pt x="96" y="54"/>
                  </a:lnTo>
                  <a:lnTo>
                    <a:pt x="36" y="72"/>
                  </a:lnTo>
                  <a:lnTo>
                    <a:pt x="48" y="60"/>
                  </a:lnTo>
                  <a:lnTo>
                    <a:pt x="30" y="54"/>
                  </a:lnTo>
                  <a:lnTo>
                    <a:pt x="30" y="66"/>
                  </a:lnTo>
                  <a:lnTo>
                    <a:pt x="18" y="72"/>
                  </a:lnTo>
                  <a:lnTo>
                    <a:pt x="18" y="54"/>
                  </a:lnTo>
                  <a:lnTo>
                    <a:pt x="0" y="36"/>
                  </a:lnTo>
                  <a:lnTo>
                    <a:pt x="0" y="24"/>
                  </a:lnTo>
                  <a:lnTo>
                    <a:pt x="174" y="6"/>
                  </a:lnTo>
                  <a:lnTo>
                    <a:pt x="186" y="30"/>
                  </a:lnTo>
                  <a:lnTo>
                    <a:pt x="366" y="18"/>
                  </a:lnTo>
                  <a:lnTo>
                    <a:pt x="372" y="36"/>
                  </a:lnTo>
                  <a:lnTo>
                    <a:pt x="378" y="30"/>
                  </a:lnTo>
                  <a:lnTo>
                    <a:pt x="372" y="0"/>
                  </a:lnTo>
                  <a:lnTo>
                    <a:pt x="402" y="0"/>
                  </a:lnTo>
                  <a:lnTo>
                    <a:pt x="408" y="0"/>
                  </a:lnTo>
                  <a:lnTo>
                    <a:pt x="408" y="6"/>
                  </a:lnTo>
                </a:path>
              </a:pathLst>
            </a:custGeom>
            <a:noFill/>
            <a:ln w="9525">
              <a:solidFill>
                <a:srgbClr val="000000"/>
              </a:solidFill>
              <a:prstDash val="solid"/>
              <a:round/>
              <a:headEnd/>
              <a:tailEnd/>
            </a:ln>
          </p:spPr>
          <p:txBody>
            <a:bodyPr/>
            <a:lstStyle/>
            <a:p>
              <a:endParaRPr lang="en-US"/>
            </a:p>
          </p:txBody>
        </p:sp>
        <p:sp>
          <p:nvSpPr>
            <p:cNvPr id="4123" name="Freeform 152"/>
            <p:cNvSpPr>
              <a:spLocks/>
            </p:cNvSpPr>
            <p:nvPr/>
          </p:nvSpPr>
          <p:spPr bwMode="auto">
            <a:xfrm>
              <a:off x="3573" y="2394"/>
              <a:ext cx="330" cy="354"/>
            </a:xfrm>
            <a:custGeom>
              <a:avLst/>
              <a:gdLst>
                <a:gd name="T0" fmla="*/ 78 w 330"/>
                <a:gd name="T1" fmla="*/ 12 h 354"/>
                <a:gd name="T2" fmla="*/ 156 w 330"/>
                <a:gd name="T3" fmla="*/ 0 h 354"/>
                <a:gd name="T4" fmla="*/ 144 w 330"/>
                <a:gd name="T5" fmla="*/ 24 h 354"/>
                <a:gd name="T6" fmla="*/ 174 w 330"/>
                <a:gd name="T7" fmla="*/ 42 h 354"/>
                <a:gd name="T8" fmla="*/ 204 w 330"/>
                <a:gd name="T9" fmla="*/ 78 h 354"/>
                <a:gd name="T10" fmla="*/ 282 w 330"/>
                <a:gd name="T11" fmla="*/ 138 h 354"/>
                <a:gd name="T12" fmla="*/ 312 w 330"/>
                <a:gd name="T13" fmla="*/ 204 h 354"/>
                <a:gd name="T14" fmla="*/ 330 w 330"/>
                <a:gd name="T15" fmla="*/ 210 h 354"/>
                <a:gd name="T16" fmla="*/ 318 w 330"/>
                <a:gd name="T17" fmla="*/ 234 h 354"/>
                <a:gd name="T18" fmla="*/ 318 w 330"/>
                <a:gd name="T19" fmla="*/ 246 h 354"/>
                <a:gd name="T20" fmla="*/ 306 w 330"/>
                <a:gd name="T21" fmla="*/ 270 h 354"/>
                <a:gd name="T22" fmla="*/ 306 w 330"/>
                <a:gd name="T23" fmla="*/ 282 h 354"/>
                <a:gd name="T24" fmla="*/ 300 w 330"/>
                <a:gd name="T25" fmla="*/ 282 h 354"/>
                <a:gd name="T26" fmla="*/ 312 w 330"/>
                <a:gd name="T27" fmla="*/ 288 h 354"/>
                <a:gd name="T28" fmla="*/ 306 w 330"/>
                <a:gd name="T29" fmla="*/ 318 h 354"/>
                <a:gd name="T30" fmla="*/ 270 w 330"/>
                <a:gd name="T31" fmla="*/ 318 h 354"/>
                <a:gd name="T32" fmla="*/ 276 w 330"/>
                <a:gd name="T33" fmla="*/ 348 h 354"/>
                <a:gd name="T34" fmla="*/ 270 w 330"/>
                <a:gd name="T35" fmla="*/ 354 h 354"/>
                <a:gd name="T36" fmla="*/ 264 w 330"/>
                <a:gd name="T37" fmla="*/ 336 h 354"/>
                <a:gd name="T38" fmla="*/ 84 w 330"/>
                <a:gd name="T39" fmla="*/ 348 h 354"/>
                <a:gd name="T40" fmla="*/ 72 w 330"/>
                <a:gd name="T41" fmla="*/ 324 h 354"/>
                <a:gd name="T42" fmla="*/ 54 w 330"/>
                <a:gd name="T43" fmla="*/ 258 h 354"/>
                <a:gd name="T44" fmla="*/ 66 w 330"/>
                <a:gd name="T45" fmla="*/ 228 h 354"/>
                <a:gd name="T46" fmla="*/ 42 w 330"/>
                <a:gd name="T47" fmla="*/ 186 h 354"/>
                <a:gd name="T48" fmla="*/ 0 w 330"/>
                <a:gd name="T49" fmla="*/ 24 h 354"/>
                <a:gd name="T50" fmla="*/ 78 w 330"/>
                <a:gd name="T51" fmla="*/ 12 h 35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0"/>
                <a:gd name="T79" fmla="*/ 0 h 354"/>
                <a:gd name="T80" fmla="*/ 330 w 330"/>
                <a:gd name="T81" fmla="*/ 354 h 35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0" h="354">
                  <a:moveTo>
                    <a:pt x="78" y="12"/>
                  </a:moveTo>
                  <a:lnTo>
                    <a:pt x="156" y="0"/>
                  </a:lnTo>
                  <a:lnTo>
                    <a:pt x="144" y="24"/>
                  </a:lnTo>
                  <a:lnTo>
                    <a:pt x="174" y="42"/>
                  </a:lnTo>
                  <a:lnTo>
                    <a:pt x="204" y="78"/>
                  </a:lnTo>
                  <a:lnTo>
                    <a:pt x="282" y="138"/>
                  </a:lnTo>
                  <a:lnTo>
                    <a:pt x="312" y="204"/>
                  </a:lnTo>
                  <a:lnTo>
                    <a:pt x="330" y="210"/>
                  </a:lnTo>
                  <a:lnTo>
                    <a:pt x="318" y="234"/>
                  </a:lnTo>
                  <a:lnTo>
                    <a:pt x="318" y="246"/>
                  </a:lnTo>
                  <a:lnTo>
                    <a:pt x="306" y="270"/>
                  </a:lnTo>
                  <a:lnTo>
                    <a:pt x="306" y="282"/>
                  </a:lnTo>
                  <a:lnTo>
                    <a:pt x="300" y="282"/>
                  </a:lnTo>
                  <a:lnTo>
                    <a:pt x="312" y="288"/>
                  </a:lnTo>
                  <a:lnTo>
                    <a:pt x="306" y="318"/>
                  </a:lnTo>
                  <a:lnTo>
                    <a:pt x="270" y="318"/>
                  </a:lnTo>
                  <a:lnTo>
                    <a:pt x="276" y="348"/>
                  </a:lnTo>
                  <a:lnTo>
                    <a:pt x="270" y="354"/>
                  </a:lnTo>
                  <a:lnTo>
                    <a:pt x="264" y="336"/>
                  </a:lnTo>
                  <a:lnTo>
                    <a:pt x="84" y="348"/>
                  </a:lnTo>
                  <a:lnTo>
                    <a:pt x="72" y="324"/>
                  </a:lnTo>
                  <a:lnTo>
                    <a:pt x="54" y="258"/>
                  </a:lnTo>
                  <a:lnTo>
                    <a:pt x="66" y="228"/>
                  </a:lnTo>
                  <a:lnTo>
                    <a:pt x="42" y="186"/>
                  </a:lnTo>
                  <a:lnTo>
                    <a:pt x="0" y="24"/>
                  </a:lnTo>
                  <a:lnTo>
                    <a:pt x="78" y="12"/>
                  </a:lnTo>
                  <a:close/>
                </a:path>
              </a:pathLst>
            </a:custGeom>
            <a:solidFill>
              <a:srgbClr val="FFAA00"/>
            </a:solidFill>
            <a:ln w="9525">
              <a:solidFill>
                <a:srgbClr val="FFAA00"/>
              </a:solidFill>
              <a:prstDash val="solid"/>
              <a:round/>
              <a:headEnd/>
              <a:tailEnd/>
            </a:ln>
          </p:spPr>
          <p:txBody>
            <a:bodyPr/>
            <a:lstStyle/>
            <a:p>
              <a:endParaRPr lang="en-US"/>
            </a:p>
          </p:txBody>
        </p:sp>
        <p:sp>
          <p:nvSpPr>
            <p:cNvPr id="4124" name="Freeform 153"/>
            <p:cNvSpPr>
              <a:spLocks/>
            </p:cNvSpPr>
            <p:nvPr/>
          </p:nvSpPr>
          <p:spPr bwMode="auto">
            <a:xfrm>
              <a:off x="3573" y="2394"/>
              <a:ext cx="330" cy="354"/>
            </a:xfrm>
            <a:custGeom>
              <a:avLst/>
              <a:gdLst>
                <a:gd name="T0" fmla="*/ 78 w 330"/>
                <a:gd name="T1" fmla="*/ 12 h 354"/>
                <a:gd name="T2" fmla="*/ 156 w 330"/>
                <a:gd name="T3" fmla="*/ 0 h 354"/>
                <a:gd name="T4" fmla="*/ 144 w 330"/>
                <a:gd name="T5" fmla="*/ 24 h 354"/>
                <a:gd name="T6" fmla="*/ 174 w 330"/>
                <a:gd name="T7" fmla="*/ 42 h 354"/>
                <a:gd name="T8" fmla="*/ 204 w 330"/>
                <a:gd name="T9" fmla="*/ 78 h 354"/>
                <a:gd name="T10" fmla="*/ 282 w 330"/>
                <a:gd name="T11" fmla="*/ 138 h 354"/>
                <a:gd name="T12" fmla="*/ 312 w 330"/>
                <a:gd name="T13" fmla="*/ 204 h 354"/>
                <a:gd name="T14" fmla="*/ 330 w 330"/>
                <a:gd name="T15" fmla="*/ 210 h 354"/>
                <a:gd name="T16" fmla="*/ 318 w 330"/>
                <a:gd name="T17" fmla="*/ 234 h 354"/>
                <a:gd name="T18" fmla="*/ 318 w 330"/>
                <a:gd name="T19" fmla="*/ 246 h 354"/>
                <a:gd name="T20" fmla="*/ 306 w 330"/>
                <a:gd name="T21" fmla="*/ 270 h 354"/>
                <a:gd name="T22" fmla="*/ 306 w 330"/>
                <a:gd name="T23" fmla="*/ 282 h 354"/>
                <a:gd name="T24" fmla="*/ 300 w 330"/>
                <a:gd name="T25" fmla="*/ 282 h 354"/>
                <a:gd name="T26" fmla="*/ 312 w 330"/>
                <a:gd name="T27" fmla="*/ 288 h 354"/>
                <a:gd name="T28" fmla="*/ 306 w 330"/>
                <a:gd name="T29" fmla="*/ 318 h 354"/>
                <a:gd name="T30" fmla="*/ 270 w 330"/>
                <a:gd name="T31" fmla="*/ 318 h 354"/>
                <a:gd name="T32" fmla="*/ 276 w 330"/>
                <a:gd name="T33" fmla="*/ 348 h 354"/>
                <a:gd name="T34" fmla="*/ 270 w 330"/>
                <a:gd name="T35" fmla="*/ 354 h 354"/>
                <a:gd name="T36" fmla="*/ 264 w 330"/>
                <a:gd name="T37" fmla="*/ 336 h 354"/>
                <a:gd name="T38" fmla="*/ 84 w 330"/>
                <a:gd name="T39" fmla="*/ 348 h 354"/>
                <a:gd name="T40" fmla="*/ 72 w 330"/>
                <a:gd name="T41" fmla="*/ 324 h 354"/>
                <a:gd name="T42" fmla="*/ 54 w 330"/>
                <a:gd name="T43" fmla="*/ 258 h 354"/>
                <a:gd name="T44" fmla="*/ 66 w 330"/>
                <a:gd name="T45" fmla="*/ 228 h 354"/>
                <a:gd name="T46" fmla="*/ 42 w 330"/>
                <a:gd name="T47" fmla="*/ 186 h 354"/>
                <a:gd name="T48" fmla="*/ 0 w 330"/>
                <a:gd name="T49" fmla="*/ 24 h 354"/>
                <a:gd name="T50" fmla="*/ 78 w 330"/>
                <a:gd name="T51" fmla="*/ 12 h 354"/>
                <a:gd name="T52" fmla="*/ 78 w 330"/>
                <a:gd name="T53" fmla="*/ 18 h 35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30"/>
                <a:gd name="T82" fmla="*/ 0 h 354"/>
                <a:gd name="T83" fmla="*/ 330 w 330"/>
                <a:gd name="T84" fmla="*/ 354 h 35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30" h="354">
                  <a:moveTo>
                    <a:pt x="78" y="12"/>
                  </a:moveTo>
                  <a:lnTo>
                    <a:pt x="156" y="0"/>
                  </a:lnTo>
                  <a:lnTo>
                    <a:pt x="144" y="24"/>
                  </a:lnTo>
                  <a:lnTo>
                    <a:pt x="174" y="42"/>
                  </a:lnTo>
                  <a:lnTo>
                    <a:pt x="204" y="78"/>
                  </a:lnTo>
                  <a:lnTo>
                    <a:pt x="282" y="138"/>
                  </a:lnTo>
                  <a:lnTo>
                    <a:pt x="312" y="204"/>
                  </a:lnTo>
                  <a:lnTo>
                    <a:pt x="330" y="210"/>
                  </a:lnTo>
                  <a:lnTo>
                    <a:pt x="318" y="234"/>
                  </a:lnTo>
                  <a:lnTo>
                    <a:pt x="318" y="246"/>
                  </a:lnTo>
                  <a:lnTo>
                    <a:pt x="306" y="270"/>
                  </a:lnTo>
                  <a:lnTo>
                    <a:pt x="306" y="282"/>
                  </a:lnTo>
                  <a:lnTo>
                    <a:pt x="300" y="282"/>
                  </a:lnTo>
                  <a:lnTo>
                    <a:pt x="312" y="288"/>
                  </a:lnTo>
                  <a:lnTo>
                    <a:pt x="306" y="318"/>
                  </a:lnTo>
                  <a:lnTo>
                    <a:pt x="270" y="318"/>
                  </a:lnTo>
                  <a:lnTo>
                    <a:pt x="276" y="348"/>
                  </a:lnTo>
                  <a:lnTo>
                    <a:pt x="270" y="354"/>
                  </a:lnTo>
                  <a:lnTo>
                    <a:pt x="264" y="336"/>
                  </a:lnTo>
                  <a:lnTo>
                    <a:pt x="84" y="348"/>
                  </a:lnTo>
                  <a:lnTo>
                    <a:pt x="72" y="324"/>
                  </a:lnTo>
                  <a:lnTo>
                    <a:pt x="54" y="258"/>
                  </a:lnTo>
                  <a:lnTo>
                    <a:pt x="66" y="228"/>
                  </a:lnTo>
                  <a:lnTo>
                    <a:pt x="42" y="186"/>
                  </a:lnTo>
                  <a:lnTo>
                    <a:pt x="0" y="24"/>
                  </a:lnTo>
                  <a:lnTo>
                    <a:pt x="78" y="12"/>
                  </a:lnTo>
                  <a:lnTo>
                    <a:pt x="78" y="18"/>
                  </a:lnTo>
                </a:path>
              </a:pathLst>
            </a:custGeom>
            <a:noFill/>
            <a:ln w="9525">
              <a:solidFill>
                <a:srgbClr val="000000"/>
              </a:solidFill>
              <a:prstDash val="solid"/>
              <a:round/>
              <a:headEnd/>
              <a:tailEnd/>
            </a:ln>
          </p:spPr>
          <p:txBody>
            <a:bodyPr/>
            <a:lstStyle/>
            <a:p>
              <a:endParaRPr lang="en-US"/>
            </a:p>
          </p:txBody>
        </p:sp>
        <p:sp>
          <p:nvSpPr>
            <p:cNvPr id="4125" name="Freeform 154"/>
            <p:cNvSpPr>
              <a:spLocks/>
            </p:cNvSpPr>
            <p:nvPr/>
          </p:nvSpPr>
          <p:spPr bwMode="auto">
            <a:xfrm>
              <a:off x="1911" y="2868"/>
              <a:ext cx="30" cy="36"/>
            </a:xfrm>
            <a:custGeom>
              <a:avLst/>
              <a:gdLst>
                <a:gd name="T0" fmla="*/ 6 w 30"/>
                <a:gd name="T1" fmla="*/ 0 h 36"/>
                <a:gd name="T2" fmla="*/ 6 w 30"/>
                <a:gd name="T3" fmla="*/ 6 h 36"/>
                <a:gd name="T4" fmla="*/ 18 w 30"/>
                <a:gd name="T5" fmla="*/ 6 h 36"/>
                <a:gd name="T6" fmla="*/ 18 w 30"/>
                <a:gd name="T7" fmla="*/ 0 h 36"/>
                <a:gd name="T8" fmla="*/ 24 w 30"/>
                <a:gd name="T9" fmla="*/ 0 h 36"/>
                <a:gd name="T10" fmla="*/ 30 w 30"/>
                <a:gd name="T11" fmla="*/ 12 h 36"/>
                <a:gd name="T12" fmla="*/ 30 w 30"/>
                <a:gd name="T13" fmla="*/ 18 h 36"/>
                <a:gd name="T14" fmla="*/ 24 w 30"/>
                <a:gd name="T15" fmla="*/ 30 h 36"/>
                <a:gd name="T16" fmla="*/ 12 w 30"/>
                <a:gd name="T17" fmla="*/ 36 h 36"/>
                <a:gd name="T18" fmla="*/ 6 w 30"/>
                <a:gd name="T19" fmla="*/ 30 h 36"/>
                <a:gd name="T20" fmla="*/ 0 w 30"/>
                <a:gd name="T21" fmla="*/ 24 h 36"/>
                <a:gd name="T22" fmla="*/ 0 w 30"/>
                <a:gd name="T23" fmla="*/ 12 h 36"/>
                <a:gd name="T24" fmla="*/ 6 w 30"/>
                <a:gd name="T25" fmla="*/ 0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36"/>
                <a:gd name="T41" fmla="*/ 30 w 30"/>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36">
                  <a:moveTo>
                    <a:pt x="6" y="0"/>
                  </a:moveTo>
                  <a:lnTo>
                    <a:pt x="6" y="6"/>
                  </a:lnTo>
                  <a:lnTo>
                    <a:pt x="18" y="6"/>
                  </a:lnTo>
                  <a:lnTo>
                    <a:pt x="18" y="0"/>
                  </a:lnTo>
                  <a:lnTo>
                    <a:pt x="24" y="0"/>
                  </a:lnTo>
                  <a:lnTo>
                    <a:pt x="30" y="12"/>
                  </a:lnTo>
                  <a:lnTo>
                    <a:pt x="30" y="18"/>
                  </a:lnTo>
                  <a:lnTo>
                    <a:pt x="24" y="30"/>
                  </a:lnTo>
                  <a:lnTo>
                    <a:pt x="12" y="36"/>
                  </a:lnTo>
                  <a:lnTo>
                    <a:pt x="6" y="30"/>
                  </a:lnTo>
                  <a:lnTo>
                    <a:pt x="0" y="24"/>
                  </a:lnTo>
                  <a:lnTo>
                    <a:pt x="0" y="12"/>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4126" name="Freeform 155"/>
            <p:cNvSpPr>
              <a:spLocks/>
            </p:cNvSpPr>
            <p:nvPr/>
          </p:nvSpPr>
          <p:spPr bwMode="auto">
            <a:xfrm>
              <a:off x="1911" y="2868"/>
              <a:ext cx="30" cy="36"/>
            </a:xfrm>
            <a:custGeom>
              <a:avLst/>
              <a:gdLst>
                <a:gd name="T0" fmla="*/ 6 w 30"/>
                <a:gd name="T1" fmla="*/ 0 h 36"/>
                <a:gd name="T2" fmla="*/ 6 w 30"/>
                <a:gd name="T3" fmla="*/ 6 h 36"/>
                <a:gd name="T4" fmla="*/ 18 w 30"/>
                <a:gd name="T5" fmla="*/ 6 h 36"/>
                <a:gd name="T6" fmla="*/ 18 w 30"/>
                <a:gd name="T7" fmla="*/ 0 h 36"/>
                <a:gd name="T8" fmla="*/ 24 w 30"/>
                <a:gd name="T9" fmla="*/ 0 h 36"/>
                <a:gd name="T10" fmla="*/ 30 w 30"/>
                <a:gd name="T11" fmla="*/ 12 h 36"/>
                <a:gd name="T12" fmla="*/ 30 w 30"/>
                <a:gd name="T13" fmla="*/ 18 h 36"/>
                <a:gd name="T14" fmla="*/ 24 w 30"/>
                <a:gd name="T15" fmla="*/ 30 h 36"/>
                <a:gd name="T16" fmla="*/ 12 w 30"/>
                <a:gd name="T17" fmla="*/ 36 h 36"/>
                <a:gd name="T18" fmla="*/ 6 w 30"/>
                <a:gd name="T19" fmla="*/ 30 h 36"/>
                <a:gd name="T20" fmla="*/ 0 w 30"/>
                <a:gd name="T21" fmla="*/ 24 h 36"/>
                <a:gd name="T22" fmla="*/ 0 w 30"/>
                <a:gd name="T23" fmla="*/ 12 h 36"/>
                <a:gd name="T24" fmla="*/ 6 w 30"/>
                <a:gd name="T25" fmla="*/ 0 h 36"/>
                <a:gd name="T26" fmla="*/ 6 w 30"/>
                <a:gd name="T27" fmla="*/ 6 h 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36"/>
                <a:gd name="T44" fmla="*/ 30 w 30"/>
                <a:gd name="T45" fmla="*/ 36 h 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36">
                  <a:moveTo>
                    <a:pt x="6" y="0"/>
                  </a:moveTo>
                  <a:lnTo>
                    <a:pt x="6" y="6"/>
                  </a:lnTo>
                  <a:lnTo>
                    <a:pt x="18" y="6"/>
                  </a:lnTo>
                  <a:lnTo>
                    <a:pt x="18" y="0"/>
                  </a:lnTo>
                  <a:lnTo>
                    <a:pt x="24" y="0"/>
                  </a:lnTo>
                  <a:lnTo>
                    <a:pt x="30" y="12"/>
                  </a:lnTo>
                  <a:lnTo>
                    <a:pt x="30" y="18"/>
                  </a:lnTo>
                  <a:lnTo>
                    <a:pt x="24" y="30"/>
                  </a:lnTo>
                  <a:lnTo>
                    <a:pt x="12" y="36"/>
                  </a:lnTo>
                  <a:lnTo>
                    <a:pt x="6" y="30"/>
                  </a:lnTo>
                  <a:lnTo>
                    <a:pt x="0" y="24"/>
                  </a:lnTo>
                  <a:lnTo>
                    <a:pt x="0" y="12"/>
                  </a:lnTo>
                  <a:lnTo>
                    <a:pt x="6" y="0"/>
                  </a:lnTo>
                  <a:lnTo>
                    <a:pt x="6" y="6"/>
                  </a:lnTo>
                </a:path>
              </a:pathLst>
            </a:custGeom>
            <a:noFill/>
            <a:ln w="9525">
              <a:solidFill>
                <a:srgbClr val="000000"/>
              </a:solidFill>
              <a:prstDash val="solid"/>
              <a:round/>
              <a:headEnd/>
              <a:tailEnd/>
            </a:ln>
          </p:spPr>
          <p:txBody>
            <a:bodyPr/>
            <a:lstStyle/>
            <a:p>
              <a:endParaRPr lang="en-US"/>
            </a:p>
          </p:txBody>
        </p:sp>
        <p:sp>
          <p:nvSpPr>
            <p:cNvPr id="4127" name="Freeform 156"/>
            <p:cNvSpPr>
              <a:spLocks/>
            </p:cNvSpPr>
            <p:nvPr/>
          </p:nvSpPr>
          <p:spPr bwMode="auto">
            <a:xfrm>
              <a:off x="2013" y="2922"/>
              <a:ext cx="30" cy="30"/>
            </a:xfrm>
            <a:custGeom>
              <a:avLst/>
              <a:gdLst>
                <a:gd name="T0" fmla="*/ 0 w 30"/>
                <a:gd name="T1" fmla="*/ 12 h 30"/>
                <a:gd name="T2" fmla="*/ 0 w 30"/>
                <a:gd name="T3" fmla="*/ 6 h 30"/>
                <a:gd name="T4" fmla="*/ 6 w 30"/>
                <a:gd name="T5" fmla="*/ 0 h 30"/>
                <a:gd name="T6" fmla="*/ 12 w 30"/>
                <a:gd name="T7" fmla="*/ 6 h 30"/>
                <a:gd name="T8" fmla="*/ 24 w 30"/>
                <a:gd name="T9" fmla="*/ 18 h 30"/>
                <a:gd name="T10" fmla="*/ 30 w 30"/>
                <a:gd name="T11" fmla="*/ 24 h 30"/>
                <a:gd name="T12" fmla="*/ 18 w 30"/>
                <a:gd name="T13" fmla="*/ 24 h 30"/>
                <a:gd name="T14" fmla="*/ 12 w 30"/>
                <a:gd name="T15" fmla="*/ 30 h 30"/>
                <a:gd name="T16" fmla="*/ 6 w 30"/>
                <a:gd name="T17" fmla="*/ 24 h 30"/>
                <a:gd name="T18" fmla="*/ 0 w 30"/>
                <a:gd name="T19" fmla="*/ 12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30"/>
                <a:gd name="T32" fmla="*/ 30 w 30"/>
                <a:gd name="T33" fmla="*/ 30 h 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30">
                  <a:moveTo>
                    <a:pt x="0" y="12"/>
                  </a:moveTo>
                  <a:lnTo>
                    <a:pt x="0" y="6"/>
                  </a:lnTo>
                  <a:lnTo>
                    <a:pt x="6" y="0"/>
                  </a:lnTo>
                  <a:lnTo>
                    <a:pt x="12" y="6"/>
                  </a:lnTo>
                  <a:lnTo>
                    <a:pt x="24" y="18"/>
                  </a:lnTo>
                  <a:lnTo>
                    <a:pt x="30" y="24"/>
                  </a:lnTo>
                  <a:lnTo>
                    <a:pt x="18" y="24"/>
                  </a:lnTo>
                  <a:lnTo>
                    <a:pt x="12" y="30"/>
                  </a:lnTo>
                  <a:lnTo>
                    <a:pt x="6" y="24"/>
                  </a:lnTo>
                  <a:lnTo>
                    <a:pt x="0" y="12"/>
                  </a:lnTo>
                  <a:close/>
                </a:path>
              </a:pathLst>
            </a:custGeom>
            <a:solidFill>
              <a:srgbClr val="FFAA00"/>
            </a:solidFill>
            <a:ln w="9525">
              <a:solidFill>
                <a:srgbClr val="FFAA00"/>
              </a:solidFill>
              <a:prstDash val="solid"/>
              <a:round/>
              <a:headEnd/>
              <a:tailEnd/>
            </a:ln>
          </p:spPr>
          <p:txBody>
            <a:bodyPr/>
            <a:lstStyle/>
            <a:p>
              <a:endParaRPr lang="en-US"/>
            </a:p>
          </p:txBody>
        </p:sp>
        <p:sp>
          <p:nvSpPr>
            <p:cNvPr id="4128" name="Freeform 157"/>
            <p:cNvSpPr>
              <a:spLocks/>
            </p:cNvSpPr>
            <p:nvPr/>
          </p:nvSpPr>
          <p:spPr bwMode="auto">
            <a:xfrm>
              <a:off x="2013" y="2922"/>
              <a:ext cx="30" cy="30"/>
            </a:xfrm>
            <a:custGeom>
              <a:avLst/>
              <a:gdLst>
                <a:gd name="T0" fmla="*/ 0 w 30"/>
                <a:gd name="T1" fmla="*/ 12 h 30"/>
                <a:gd name="T2" fmla="*/ 0 w 30"/>
                <a:gd name="T3" fmla="*/ 6 h 30"/>
                <a:gd name="T4" fmla="*/ 6 w 30"/>
                <a:gd name="T5" fmla="*/ 0 h 30"/>
                <a:gd name="T6" fmla="*/ 12 w 30"/>
                <a:gd name="T7" fmla="*/ 6 h 30"/>
                <a:gd name="T8" fmla="*/ 24 w 30"/>
                <a:gd name="T9" fmla="*/ 18 h 30"/>
                <a:gd name="T10" fmla="*/ 30 w 30"/>
                <a:gd name="T11" fmla="*/ 24 h 30"/>
                <a:gd name="T12" fmla="*/ 18 w 30"/>
                <a:gd name="T13" fmla="*/ 24 h 30"/>
                <a:gd name="T14" fmla="*/ 12 w 30"/>
                <a:gd name="T15" fmla="*/ 30 h 30"/>
                <a:gd name="T16" fmla="*/ 6 w 30"/>
                <a:gd name="T17" fmla="*/ 24 h 30"/>
                <a:gd name="T18" fmla="*/ 0 w 30"/>
                <a:gd name="T19" fmla="*/ 12 h 30"/>
                <a:gd name="T20" fmla="*/ 0 w 30"/>
                <a:gd name="T21" fmla="*/ 18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30"/>
                <a:gd name="T35" fmla="*/ 30 w 30"/>
                <a:gd name="T36" fmla="*/ 30 h 3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30">
                  <a:moveTo>
                    <a:pt x="0" y="12"/>
                  </a:moveTo>
                  <a:lnTo>
                    <a:pt x="0" y="6"/>
                  </a:lnTo>
                  <a:lnTo>
                    <a:pt x="6" y="0"/>
                  </a:lnTo>
                  <a:lnTo>
                    <a:pt x="12" y="6"/>
                  </a:lnTo>
                  <a:lnTo>
                    <a:pt x="24" y="18"/>
                  </a:lnTo>
                  <a:lnTo>
                    <a:pt x="30" y="24"/>
                  </a:lnTo>
                  <a:lnTo>
                    <a:pt x="18" y="24"/>
                  </a:lnTo>
                  <a:lnTo>
                    <a:pt x="12" y="30"/>
                  </a:lnTo>
                  <a:lnTo>
                    <a:pt x="6" y="24"/>
                  </a:lnTo>
                  <a:lnTo>
                    <a:pt x="0" y="12"/>
                  </a:lnTo>
                  <a:lnTo>
                    <a:pt x="0" y="18"/>
                  </a:lnTo>
                </a:path>
              </a:pathLst>
            </a:custGeom>
            <a:noFill/>
            <a:ln w="9525">
              <a:solidFill>
                <a:srgbClr val="000000"/>
              </a:solidFill>
              <a:prstDash val="solid"/>
              <a:round/>
              <a:headEnd/>
              <a:tailEnd/>
            </a:ln>
          </p:spPr>
          <p:txBody>
            <a:bodyPr/>
            <a:lstStyle/>
            <a:p>
              <a:endParaRPr lang="en-US"/>
            </a:p>
          </p:txBody>
        </p:sp>
        <p:sp>
          <p:nvSpPr>
            <p:cNvPr id="4129" name="Freeform 158"/>
            <p:cNvSpPr>
              <a:spLocks/>
            </p:cNvSpPr>
            <p:nvPr/>
          </p:nvSpPr>
          <p:spPr bwMode="auto">
            <a:xfrm>
              <a:off x="2067" y="2958"/>
              <a:ext cx="36" cy="12"/>
            </a:xfrm>
            <a:custGeom>
              <a:avLst/>
              <a:gdLst>
                <a:gd name="T0" fmla="*/ 0 w 36"/>
                <a:gd name="T1" fmla="*/ 6 h 12"/>
                <a:gd name="T2" fmla="*/ 24 w 36"/>
                <a:gd name="T3" fmla="*/ 6 h 12"/>
                <a:gd name="T4" fmla="*/ 30 w 36"/>
                <a:gd name="T5" fmla="*/ 0 h 12"/>
                <a:gd name="T6" fmla="*/ 36 w 36"/>
                <a:gd name="T7" fmla="*/ 0 h 12"/>
                <a:gd name="T8" fmla="*/ 36 w 36"/>
                <a:gd name="T9" fmla="*/ 12 h 12"/>
                <a:gd name="T10" fmla="*/ 6 w 36"/>
                <a:gd name="T11" fmla="*/ 12 h 12"/>
                <a:gd name="T12" fmla="*/ 0 w 36"/>
                <a:gd name="T13" fmla="*/ 6 h 12"/>
                <a:gd name="T14" fmla="*/ 0 60000 65536"/>
                <a:gd name="T15" fmla="*/ 0 60000 65536"/>
                <a:gd name="T16" fmla="*/ 0 60000 65536"/>
                <a:gd name="T17" fmla="*/ 0 60000 65536"/>
                <a:gd name="T18" fmla="*/ 0 60000 65536"/>
                <a:gd name="T19" fmla="*/ 0 60000 65536"/>
                <a:gd name="T20" fmla="*/ 0 60000 65536"/>
                <a:gd name="T21" fmla="*/ 0 w 36"/>
                <a:gd name="T22" fmla="*/ 0 h 12"/>
                <a:gd name="T23" fmla="*/ 36 w 36"/>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 h="12">
                  <a:moveTo>
                    <a:pt x="0" y="6"/>
                  </a:moveTo>
                  <a:lnTo>
                    <a:pt x="24" y="6"/>
                  </a:lnTo>
                  <a:lnTo>
                    <a:pt x="30" y="0"/>
                  </a:lnTo>
                  <a:lnTo>
                    <a:pt x="36" y="0"/>
                  </a:lnTo>
                  <a:lnTo>
                    <a:pt x="36" y="12"/>
                  </a:lnTo>
                  <a:lnTo>
                    <a:pt x="6" y="12"/>
                  </a:lnTo>
                  <a:lnTo>
                    <a:pt x="0" y="6"/>
                  </a:lnTo>
                  <a:close/>
                </a:path>
              </a:pathLst>
            </a:custGeom>
            <a:solidFill>
              <a:srgbClr val="FFAA00"/>
            </a:solidFill>
            <a:ln w="9525">
              <a:solidFill>
                <a:srgbClr val="FFAA00"/>
              </a:solidFill>
              <a:prstDash val="solid"/>
              <a:round/>
              <a:headEnd/>
              <a:tailEnd/>
            </a:ln>
          </p:spPr>
          <p:txBody>
            <a:bodyPr/>
            <a:lstStyle/>
            <a:p>
              <a:endParaRPr lang="en-US"/>
            </a:p>
          </p:txBody>
        </p:sp>
        <p:sp>
          <p:nvSpPr>
            <p:cNvPr id="4130" name="Freeform 159"/>
            <p:cNvSpPr>
              <a:spLocks/>
            </p:cNvSpPr>
            <p:nvPr/>
          </p:nvSpPr>
          <p:spPr bwMode="auto">
            <a:xfrm>
              <a:off x="2067" y="2958"/>
              <a:ext cx="36" cy="12"/>
            </a:xfrm>
            <a:custGeom>
              <a:avLst/>
              <a:gdLst>
                <a:gd name="T0" fmla="*/ 0 w 36"/>
                <a:gd name="T1" fmla="*/ 6 h 12"/>
                <a:gd name="T2" fmla="*/ 24 w 36"/>
                <a:gd name="T3" fmla="*/ 6 h 12"/>
                <a:gd name="T4" fmla="*/ 30 w 36"/>
                <a:gd name="T5" fmla="*/ 0 h 12"/>
                <a:gd name="T6" fmla="*/ 36 w 36"/>
                <a:gd name="T7" fmla="*/ 0 h 12"/>
                <a:gd name="T8" fmla="*/ 36 w 36"/>
                <a:gd name="T9" fmla="*/ 12 h 12"/>
                <a:gd name="T10" fmla="*/ 6 w 36"/>
                <a:gd name="T11" fmla="*/ 12 h 12"/>
                <a:gd name="T12" fmla="*/ 0 w 36"/>
                <a:gd name="T13" fmla="*/ 6 h 12"/>
                <a:gd name="T14" fmla="*/ 0 w 36"/>
                <a:gd name="T15" fmla="*/ 12 h 12"/>
                <a:gd name="T16" fmla="*/ 0 60000 65536"/>
                <a:gd name="T17" fmla="*/ 0 60000 65536"/>
                <a:gd name="T18" fmla="*/ 0 60000 65536"/>
                <a:gd name="T19" fmla="*/ 0 60000 65536"/>
                <a:gd name="T20" fmla="*/ 0 60000 65536"/>
                <a:gd name="T21" fmla="*/ 0 60000 65536"/>
                <a:gd name="T22" fmla="*/ 0 60000 65536"/>
                <a:gd name="T23" fmla="*/ 0 60000 65536"/>
                <a:gd name="T24" fmla="*/ 0 w 36"/>
                <a:gd name="T25" fmla="*/ 0 h 12"/>
                <a:gd name="T26" fmla="*/ 36 w 36"/>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6" h="12">
                  <a:moveTo>
                    <a:pt x="0" y="6"/>
                  </a:moveTo>
                  <a:lnTo>
                    <a:pt x="24" y="6"/>
                  </a:lnTo>
                  <a:lnTo>
                    <a:pt x="30" y="0"/>
                  </a:lnTo>
                  <a:lnTo>
                    <a:pt x="36" y="0"/>
                  </a:lnTo>
                  <a:lnTo>
                    <a:pt x="36" y="12"/>
                  </a:lnTo>
                  <a:lnTo>
                    <a:pt x="6"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4131" name="Freeform 160"/>
            <p:cNvSpPr>
              <a:spLocks/>
            </p:cNvSpPr>
            <p:nvPr/>
          </p:nvSpPr>
          <p:spPr bwMode="auto">
            <a:xfrm>
              <a:off x="2109" y="2976"/>
              <a:ext cx="42" cy="36"/>
            </a:xfrm>
            <a:custGeom>
              <a:avLst/>
              <a:gdLst>
                <a:gd name="T0" fmla="*/ 18 w 42"/>
                <a:gd name="T1" fmla="*/ 6 h 36"/>
                <a:gd name="T2" fmla="*/ 24 w 42"/>
                <a:gd name="T3" fmla="*/ 6 h 36"/>
                <a:gd name="T4" fmla="*/ 30 w 42"/>
                <a:gd name="T5" fmla="*/ 12 h 36"/>
                <a:gd name="T6" fmla="*/ 42 w 42"/>
                <a:gd name="T7" fmla="*/ 18 h 36"/>
                <a:gd name="T8" fmla="*/ 42 w 42"/>
                <a:gd name="T9" fmla="*/ 30 h 36"/>
                <a:gd name="T10" fmla="*/ 30 w 42"/>
                <a:gd name="T11" fmla="*/ 36 h 36"/>
                <a:gd name="T12" fmla="*/ 18 w 42"/>
                <a:gd name="T13" fmla="*/ 36 h 36"/>
                <a:gd name="T14" fmla="*/ 18 w 42"/>
                <a:gd name="T15" fmla="*/ 24 h 36"/>
                <a:gd name="T16" fmla="*/ 12 w 42"/>
                <a:gd name="T17" fmla="*/ 18 h 36"/>
                <a:gd name="T18" fmla="*/ 6 w 42"/>
                <a:gd name="T19" fmla="*/ 12 h 36"/>
                <a:gd name="T20" fmla="*/ 0 w 42"/>
                <a:gd name="T21" fmla="*/ 6 h 36"/>
                <a:gd name="T22" fmla="*/ 0 w 42"/>
                <a:gd name="T23" fmla="*/ 0 h 36"/>
                <a:gd name="T24" fmla="*/ 6 w 42"/>
                <a:gd name="T25" fmla="*/ 0 h 36"/>
                <a:gd name="T26" fmla="*/ 18 w 42"/>
                <a:gd name="T27" fmla="*/ 6 h 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2"/>
                <a:gd name="T43" fmla="*/ 0 h 36"/>
                <a:gd name="T44" fmla="*/ 42 w 42"/>
                <a:gd name="T45" fmla="*/ 36 h 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2" h="36">
                  <a:moveTo>
                    <a:pt x="18" y="6"/>
                  </a:moveTo>
                  <a:lnTo>
                    <a:pt x="24" y="6"/>
                  </a:lnTo>
                  <a:lnTo>
                    <a:pt x="30" y="12"/>
                  </a:lnTo>
                  <a:lnTo>
                    <a:pt x="42" y="18"/>
                  </a:lnTo>
                  <a:lnTo>
                    <a:pt x="42" y="30"/>
                  </a:lnTo>
                  <a:lnTo>
                    <a:pt x="30" y="36"/>
                  </a:lnTo>
                  <a:lnTo>
                    <a:pt x="18" y="36"/>
                  </a:lnTo>
                  <a:lnTo>
                    <a:pt x="18" y="24"/>
                  </a:lnTo>
                  <a:lnTo>
                    <a:pt x="12" y="18"/>
                  </a:lnTo>
                  <a:lnTo>
                    <a:pt x="6" y="12"/>
                  </a:lnTo>
                  <a:lnTo>
                    <a:pt x="0" y="6"/>
                  </a:lnTo>
                  <a:lnTo>
                    <a:pt x="0" y="0"/>
                  </a:lnTo>
                  <a:lnTo>
                    <a:pt x="6" y="0"/>
                  </a:lnTo>
                  <a:lnTo>
                    <a:pt x="18" y="6"/>
                  </a:lnTo>
                  <a:close/>
                </a:path>
              </a:pathLst>
            </a:custGeom>
            <a:solidFill>
              <a:srgbClr val="FFAA00"/>
            </a:solidFill>
            <a:ln w="9525">
              <a:solidFill>
                <a:srgbClr val="FFAA00"/>
              </a:solidFill>
              <a:prstDash val="solid"/>
              <a:round/>
              <a:headEnd/>
              <a:tailEnd/>
            </a:ln>
          </p:spPr>
          <p:txBody>
            <a:bodyPr/>
            <a:lstStyle/>
            <a:p>
              <a:endParaRPr lang="en-US"/>
            </a:p>
          </p:txBody>
        </p:sp>
        <p:sp>
          <p:nvSpPr>
            <p:cNvPr id="4132" name="Freeform 161"/>
            <p:cNvSpPr>
              <a:spLocks/>
            </p:cNvSpPr>
            <p:nvPr/>
          </p:nvSpPr>
          <p:spPr bwMode="auto">
            <a:xfrm>
              <a:off x="2109" y="2976"/>
              <a:ext cx="42" cy="36"/>
            </a:xfrm>
            <a:custGeom>
              <a:avLst/>
              <a:gdLst>
                <a:gd name="T0" fmla="*/ 18 w 42"/>
                <a:gd name="T1" fmla="*/ 6 h 36"/>
                <a:gd name="T2" fmla="*/ 24 w 42"/>
                <a:gd name="T3" fmla="*/ 6 h 36"/>
                <a:gd name="T4" fmla="*/ 30 w 42"/>
                <a:gd name="T5" fmla="*/ 12 h 36"/>
                <a:gd name="T6" fmla="*/ 42 w 42"/>
                <a:gd name="T7" fmla="*/ 18 h 36"/>
                <a:gd name="T8" fmla="*/ 42 w 42"/>
                <a:gd name="T9" fmla="*/ 30 h 36"/>
                <a:gd name="T10" fmla="*/ 30 w 42"/>
                <a:gd name="T11" fmla="*/ 36 h 36"/>
                <a:gd name="T12" fmla="*/ 18 w 42"/>
                <a:gd name="T13" fmla="*/ 36 h 36"/>
                <a:gd name="T14" fmla="*/ 18 w 42"/>
                <a:gd name="T15" fmla="*/ 24 h 36"/>
                <a:gd name="T16" fmla="*/ 12 w 42"/>
                <a:gd name="T17" fmla="*/ 18 h 36"/>
                <a:gd name="T18" fmla="*/ 6 w 42"/>
                <a:gd name="T19" fmla="*/ 12 h 36"/>
                <a:gd name="T20" fmla="*/ 0 w 42"/>
                <a:gd name="T21" fmla="*/ 6 h 36"/>
                <a:gd name="T22" fmla="*/ 0 w 42"/>
                <a:gd name="T23" fmla="*/ 0 h 36"/>
                <a:gd name="T24" fmla="*/ 6 w 42"/>
                <a:gd name="T25" fmla="*/ 0 h 36"/>
                <a:gd name="T26" fmla="*/ 18 w 42"/>
                <a:gd name="T27" fmla="*/ 6 h 36"/>
                <a:gd name="T28" fmla="*/ 18 w 42"/>
                <a:gd name="T29" fmla="*/ 12 h 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
                <a:gd name="T46" fmla="*/ 0 h 36"/>
                <a:gd name="T47" fmla="*/ 42 w 42"/>
                <a:gd name="T48" fmla="*/ 36 h 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 h="36">
                  <a:moveTo>
                    <a:pt x="18" y="6"/>
                  </a:moveTo>
                  <a:lnTo>
                    <a:pt x="24" y="6"/>
                  </a:lnTo>
                  <a:lnTo>
                    <a:pt x="30" y="12"/>
                  </a:lnTo>
                  <a:lnTo>
                    <a:pt x="42" y="18"/>
                  </a:lnTo>
                  <a:lnTo>
                    <a:pt x="42" y="30"/>
                  </a:lnTo>
                  <a:lnTo>
                    <a:pt x="30" y="36"/>
                  </a:lnTo>
                  <a:lnTo>
                    <a:pt x="18" y="36"/>
                  </a:lnTo>
                  <a:lnTo>
                    <a:pt x="18" y="24"/>
                  </a:lnTo>
                  <a:lnTo>
                    <a:pt x="12" y="18"/>
                  </a:lnTo>
                  <a:lnTo>
                    <a:pt x="6" y="12"/>
                  </a:lnTo>
                  <a:lnTo>
                    <a:pt x="0" y="6"/>
                  </a:lnTo>
                  <a:lnTo>
                    <a:pt x="0" y="0"/>
                  </a:lnTo>
                  <a:lnTo>
                    <a:pt x="6" y="0"/>
                  </a:lnTo>
                  <a:lnTo>
                    <a:pt x="18" y="6"/>
                  </a:lnTo>
                  <a:lnTo>
                    <a:pt x="18" y="12"/>
                  </a:lnTo>
                </a:path>
              </a:pathLst>
            </a:custGeom>
            <a:noFill/>
            <a:ln w="9525">
              <a:solidFill>
                <a:srgbClr val="000000"/>
              </a:solidFill>
              <a:prstDash val="solid"/>
              <a:round/>
              <a:headEnd/>
              <a:tailEnd/>
            </a:ln>
          </p:spPr>
          <p:txBody>
            <a:bodyPr/>
            <a:lstStyle/>
            <a:p>
              <a:endParaRPr lang="en-US"/>
            </a:p>
          </p:txBody>
        </p:sp>
        <p:sp>
          <p:nvSpPr>
            <p:cNvPr id="4133" name="Freeform 162"/>
            <p:cNvSpPr>
              <a:spLocks/>
            </p:cNvSpPr>
            <p:nvPr/>
          </p:nvSpPr>
          <p:spPr bwMode="auto">
            <a:xfrm>
              <a:off x="2157" y="3048"/>
              <a:ext cx="78" cy="108"/>
            </a:xfrm>
            <a:custGeom>
              <a:avLst/>
              <a:gdLst>
                <a:gd name="T0" fmla="*/ 6 w 78"/>
                <a:gd name="T1" fmla="*/ 0 h 108"/>
                <a:gd name="T2" fmla="*/ 12 w 78"/>
                <a:gd name="T3" fmla="*/ 0 h 108"/>
                <a:gd name="T4" fmla="*/ 18 w 78"/>
                <a:gd name="T5" fmla="*/ 6 h 108"/>
                <a:gd name="T6" fmla="*/ 30 w 78"/>
                <a:gd name="T7" fmla="*/ 6 h 108"/>
                <a:gd name="T8" fmla="*/ 36 w 78"/>
                <a:gd name="T9" fmla="*/ 12 h 108"/>
                <a:gd name="T10" fmla="*/ 48 w 78"/>
                <a:gd name="T11" fmla="*/ 12 h 108"/>
                <a:gd name="T12" fmla="*/ 48 w 78"/>
                <a:gd name="T13" fmla="*/ 18 h 108"/>
                <a:gd name="T14" fmla="*/ 54 w 78"/>
                <a:gd name="T15" fmla="*/ 24 h 108"/>
                <a:gd name="T16" fmla="*/ 54 w 78"/>
                <a:gd name="T17" fmla="*/ 30 h 108"/>
                <a:gd name="T18" fmla="*/ 60 w 78"/>
                <a:gd name="T19" fmla="*/ 36 h 108"/>
                <a:gd name="T20" fmla="*/ 66 w 78"/>
                <a:gd name="T21" fmla="*/ 42 h 108"/>
                <a:gd name="T22" fmla="*/ 72 w 78"/>
                <a:gd name="T23" fmla="*/ 48 h 108"/>
                <a:gd name="T24" fmla="*/ 78 w 78"/>
                <a:gd name="T25" fmla="*/ 60 h 108"/>
                <a:gd name="T26" fmla="*/ 72 w 78"/>
                <a:gd name="T27" fmla="*/ 72 h 108"/>
                <a:gd name="T28" fmla="*/ 54 w 78"/>
                <a:gd name="T29" fmla="*/ 72 h 108"/>
                <a:gd name="T30" fmla="*/ 42 w 78"/>
                <a:gd name="T31" fmla="*/ 78 h 108"/>
                <a:gd name="T32" fmla="*/ 36 w 78"/>
                <a:gd name="T33" fmla="*/ 84 h 108"/>
                <a:gd name="T34" fmla="*/ 30 w 78"/>
                <a:gd name="T35" fmla="*/ 96 h 108"/>
                <a:gd name="T36" fmla="*/ 30 w 78"/>
                <a:gd name="T37" fmla="*/ 102 h 108"/>
                <a:gd name="T38" fmla="*/ 24 w 78"/>
                <a:gd name="T39" fmla="*/ 108 h 108"/>
                <a:gd name="T40" fmla="*/ 12 w 78"/>
                <a:gd name="T41" fmla="*/ 102 h 108"/>
                <a:gd name="T42" fmla="*/ 6 w 78"/>
                <a:gd name="T43" fmla="*/ 90 h 108"/>
                <a:gd name="T44" fmla="*/ 6 w 78"/>
                <a:gd name="T45" fmla="*/ 60 h 108"/>
                <a:gd name="T46" fmla="*/ 0 w 78"/>
                <a:gd name="T47" fmla="*/ 48 h 108"/>
                <a:gd name="T48" fmla="*/ 0 w 78"/>
                <a:gd name="T49" fmla="*/ 36 h 108"/>
                <a:gd name="T50" fmla="*/ 6 w 78"/>
                <a:gd name="T51" fmla="*/ 18 h 108"/>
                <a:gd name="T52" fmla="*/ 6 w 78"/>
                <a:gd name="T53" fmla="*/ 0 h 10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78"/>
                <a:gd name="T82" fmla="*/ 0 h 108"/>
                <a:gd name="T83" fmla="*/ 78 w 78"/>
                <a:gd name="T84" fmla="*/ 108 h 10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78" h="108">
                  <a:moveTo>
                    <a:pt x="6" y="0"/>
                  </a:moveTo>
                  <a:lnTo>
                    <a:pt x="12" y="0"/>
                  </a:lnTo>
                  <a:lnTo>
                    <a:pt x="18" y="6"/>
                  </a:lnTo>
                  <a:lnTo>
                    <a:pt x="30" y="6"/>
                  </a:lnTo>
                  <a:lnTo>
                    <a:pt x="36" y="12"/>
                  </a:lnTo>
                  <a:lnTo>
                    <a:pt x="48" y="12"/>
                  </a:lnTo>
                  <a:lnTo>
                    <a:pt x="48" y="18"/>
                  </a:lnTo>
                  <a:lnTo>
                    <a:pt x="54" y="24"/>
                  </a:lnTo>
                  <a:lnTo>
                    <a:pt x="54" y="30"/>
                  </a:lnTo>
                  <a:lnTo>
                    <a:pt x="60" y="36"/>
                  </a:lnTo>
                  <a:lnTo>
                    <a:pt x="66" y="42"/>
                  </a:lnTo>
                  <a:lnTo>
                    <a:pt x="72" y="48"/>
                  </a:lnTo>
                  <a:lnTo>
                    <a:pt x="78" y="60"/>
                  </a:lnTo>
                  <a:lnTo>
                    <a:pt x="72" y="72"/>
                  </a:lnTo>
                  <a:lnTo>
                    <a:pt x="54" y="72"/>
                  </a:lnTo>
                  <a:lnTo>
                    <a:pt x="42" y="78"/>
                  </a:lnTo>
                  <a:lnTo>
                    <a:pt x="36" y="84"/>
                  </a:lnTo>
                  <a:lnTo>
                    <a:pt x="30" y="96"/>
                  </a:lnTo>
                  <a:lnTo>
                    <a:pt x="30" y="102"/>
                  </a:lnTo>
                  <a:lnTo>
                    <a:pt x="24" y="108"/>
                  </a:lnTo>
                  <a:lnTo>
                    <a:pt x="12" y="102"/>
                  </a:lnTo>
                  <a:lnTo>
                    <a:pt x="6" y="90"/>
                  </a:lnTo>
                  <a:lnTo>
                    <a:pt x="6" y="60"/>
                  </a:lnTo>
                  <a:lnTo>
                    <a:pt x="0" y="48"/>
                  </a:lnTo>
                  <a:lnTo>
                    <a:pt x="0" y="36"/>
                  </a:lnTo>
                  <a:lnTo>
                    <a:pt x="6" y="18"/>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4134" name="Freeform 163"/>
            <p:cNvSpPr>
              <a:spLocks/>
            </p:cNvSpPr>
            <p:nvPr/>
          </p:nvSpPr>
          <p:spPr bwMode="auto">
            <a:xfrm>
              <a:off x="2157" y="3048"/>
              <a:ext cx="78" cy="108"/>
            </a:xfrm>
            <a:custGeom>
              <a:avLst/>
              <a:gdLst>
                <a:gd name="T0" fmla="*/ 6 w 78"/>
                <a:gd name="T1" fmla="*/ 0 h 108"/>
                <a:gd name="T2" fmla="*/ 12 w 78"/>
                <a:gd name="T3" fmla="*/ 0 h 108"/>
                <a:gd name="T4" fmla="*/ 18 w 78"/>
                <a:gd name="T5" fmla="*/ 6 h 108"/>
                <a:gd name="T6" fmla="*/ 30 w 78"/>
                <a:gd name="T7" fmla="*/ 6 h 108"/>
                <a:gd name="T8" fmla="*/ 36 w 78"/>
                <a:gd name="T9" fmla="*/ 12 h 108"/>
                <a:gd name="T10" fmla="*/ 48 w 78"/>
                <a:gd name="T11" fmla="*/ 12 h 108"/>
                <a:gd name="T12" fmla="*/ 48 w 78"/>
                <a:gd name="T13" fmla="*/ 18 h 108"/>
                <a:gd name="T14" fmla="*/ 54 w 78"/>
                <a:gd name="T15" fmla="*/ 24 h 108"/>
                <a:gd name="T16" fmla="*/ 54 w 78"/>
                <a:gd name="T17" fmla="*/ 30 h 108"/>
                <a:gd name="T18" fmla="*/ 60 w 78"/>
                <a:gd name="T19" fmla="*/ 36 h 108"/>
                <a:gd name="T20" fmla="*/ 66 w 78"/>
                <a:gd name="T21" fmla="*/ 42 h 108"/>
                <a:gd name="T22" fmla="*/ 72 w 78"/>
                <a:gd name="T23" fmla="*/ 48 h 108"/>
                <a:gd name="T24" fmla="*/ 78 w 78"/>
                <a:gd name="T25" fmla="*/ 60 h 108"/>
                <a:gd name="T26" fmla="*/ 72 w 78"/>
                <a:gd name="T27" fmla="*/ 72 h 108"/>
                <a:gd name="T28" fmla="*/ 54 w 78"/>
                <a:gd name="T29" fmla="*/ 72 h 108"/>
                <a:gd name="T30" fmla="*/ 42 w 78"/>
                <a:gd name="T31" fmla="*/ 78 h 108"/>
                <a:gd name="T32" fmla="*/ 36 w 78"/>
                <a:gd name="T33" fmla="*/ 84 h 108"/>
                <a:gd name="T34" fmla="*/ 30 w 78"/>
                <a:gd name="T35" fmla="*/ 96 h 108"/>
                <a:gd name="T36" fmla="*/ 30 w 78"/>
                <a:gd name="T37" fmla="*/ 102 h 108"/>
                <a:gd name="T38" fmla="*/ 24 w 78"/>
                <a:gd name="T39" fmla="*/ 108 h 108"/>
                <a:gd name="T40" fmla="*/ 12 w 78"/>
                <a:gd name="T41" fmla="*/ 102 h 108"/>
                <a:gd name="T42" fmla="*/ 6 w 78"/>
                <a:gd name="T43" fmla="*/ 90 h 108"/>
                <a:gd name="T44" fmla="*/ 6 w 78"/>
                <a:gd name="T45" fmla="*/ 60 h 108"/>
                <a:gd name="T46" fmla="*/ 0 w 78"/>
                <a:gd name="T47" fmla="*/ 48 h 108"/>
                <a:gd name="T48" fmla="*/ 0 w 78"/>
                <a:gd name="T49" fmla="*/ 36 h 108"/>
                <a:gd name="T50" fmla="*/ 6 w 78"/>
                <a:gd name="T51" fmla="*/ 18 h 108"/>
                <a:gd name="T52" fmla="*/ 6 w 78"/>
                <a:gd name="T53" fmla="*/ 0 h 108"/>
                <a:gd name="T54" fmla="*/ 6 w 78"/>
                <a:gd name="T55" fmla="*/ 6 h 10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8"/>
                <a:gd name="T85" fmla="*/ 0 h 108"/>
                <a:gd name="T86" fmla="*/ 78 w 78"/>
                <a:gd name="T87" fmla="*/ 108 h 10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8" h="108">
                  <a:moveTo>
                    <a:pt x="6" y="0"/>
                  </a:moveTo>
                  <a:lnTo>
                    <a:pt x="12" y="0"/>
                  </a:lnTo>
                  <a:lnTo>
                    <a:pt x="18" y="6"/>
                  </a:lnTo>
                  <a:lnTo>
                    <a:pt x="30" y="6"/>
                  </a:lnTo>
                  <a:lnTo>
                    <a:pt x="36" y="12"/>
                  </a:lnTo>
                  <a:lnTo>
                    <a:pt x="48" y="12"/>
                  </a:lnTo>
                  <a:lnTo>
                    <a:pt x="48" y="18"/>
                  </a:lnTo>
                  <a:lnTo>
                    <a:pt x="54" y="24"/>
                  </a:lnTo>
                  <a:lnTo>
                    <a:pt x="54" y="30"/>
                  </a:lnTo>
                  <a:lnTo>
                    <a:pt x="60" y="36"/>
                  </a:lnTo>
                  <a:lnTo>
                    <a:pt x="66" y="42"/>
                  </a:lnTo>
                  <a:lnTo>
                    <a:pt x="72" y="48"/>
                  </a:lnTo>
                  <a:lnTo>
                    <a:pt x="78" y="60"/>
                  </a:lnTo>
                  <a:lnTo>
                    <a:pt x="72" y="72"/>
                  </a:lnTo>
                  <a:lnTo>
                    <a:pt x="54" y="72"/>
                  </a:lnTo>
                  <a:lnTo>
                    <a:pt x="42" y="78"/>
                  </a:lnTo>
                  <a:lnTo>
                    <a:pt x="36" y="84"/>
                  </a:lnTo>
                  <a:lnTo>
                    <a:pt x="30" y="96"/>
                  </a:lnTo>
                  <a:lnTo>
                    <a:pt x="30" y="102"/>
                  </a:lnTo>
                  <a:lnTo>
                    <a:pt x="24" y="108"/>
                  </a:lnTo>
                  <a:lnTo>
                    <a:pt x="12" y="102"/>
                  </a:lnTo>
                  <a:lnTo>
                    <a:pt x="6" y="90"/>
                  </a:lnTo>
                  <a:lnTo>
                    <a:pt x="6" y="60"/>
                  </a:lnTo>
                  <a:lnTo>
                    <a:pt x="0" y="48"/>
                  </a:lnTo>
                  <a:lnTo>
                    <a:pt x="0" y="36"/>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4135" name="Freeform 164"/>
            <p:cNvSpPr>
              <a:spLocks/>
            </p:cNvSpPr>
            <p:nvPr/>
          </p:nvSpPr>
          <p:spPr bwMode="auto">
            <a:xfrm>
              <a:off x="2085" y="2982"/>
              <a:ext cx="12" cy="18"/>
            </a:xfrm>
            <a:custGeom>
              <a:avLst/>
              <a:gdLst>
                <a:gd name="T0" fmla="*/ 0 w 12"/>
                <a:gd name="T1" fmla="*/ 6 h 18"/>
                <a:gd name="T2" fmla="*/ 0 w 12"/>
                <a:gd name="T3" fmla="*/ 0 h 18"/>
                <a:gd name="T4" fmla="*/ 6 w 12"/>
                <a:gd name="T5" fmla="*/ 0 h 18"/>
                <a:gd name="T6" fmla="*/ 12 w 12"/>
                <a:gd name="T7" fmla="*/ 6 h 18"/>
                <a:gd name="T8" fmla="*/ 12 w 12"/>
                <a:gd name="T9" fmla="*/ 18 h 18"/>
                <a:gd name="T10" fmla="*/ 6 w 12"/>
                <a:gd name="T11" fmla="*/ 18 h 18"/>
                <a:gd name="T12" fmla="*/ 6 w 12"/>
                <a:gd name="T13" fmla="*/ 12 h 18"/>
                <a:gd name="T14" fmla="*/ 0 w 12"/>
                <a:gd name="T15" fmla="*/ 6 h 18"/>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8"/>
                <a:gd name="T26" fmla="*/ 12 w 12"/>
                <a:gd name="T27" fmla="*/ 18 h 1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8">
                  <a:moveTo>
                    <a:pt x="0" y="6"/>
                  </a:moveTo>
                  <a:lnTo>
                    <a:pt x="0" y="0"/>
                  </a:lnTo>
                  <a:lnTo>
                    <a:pt x="6" y="0"/>
                  </a:lnTo>
                  <a:lnTo>
                    <a:pt x="12" y="6"/>
                  </a:lnTo>
                  <a:lnTo>
                    <a:pt x="12" y="18"/>
                  </a:lnTo>
                  <a:lnTo>
                    <a:pt x="6" y="18"/>
                  </a:lnTo>
                  <a:lnTo>
                    <a:pt x="6" y="12"/>
                  </a:lnTo>
                  <a:lnTo>
                    <a:pt x="0" y="6"/>
                  </a:lnTo>
                  <a:close/>
                </a:path>
              </a:pathLst>
            </a:custGeom>
            <a:solidFill>
              <a:srgbClr val="FFAA00"/>
            </a:solidFill>
            <a:ln w="9525">
              <a:solidFill>
                <a:srgbClr val="FFAA00"/>
              </a:solidFill>
              <a:prstDash val="solid"/>
              <a:round/>
              <a:headEnd/>
              <a:tailEnd/>
            </a:ln>
          </p:spPr>
          <p:txBody>
            <a:bodyPr/>
            <a:lstStyle/>
            <a:p>
              <a:endParaRPr lang="en-US"/>
            </a:p>
          </p:txBody>
        </p:sp>
        <p:sp>
          <p:nvSpPr>
            <p:cNvPr id="4136" name="Freeform 165"/>
            <p:cNvSpPr>
              <a:spLocks/>
            </p:cNvSpPr>
            <p:nvPr/>
          </p:nvSpPr>
          <p:spPr bwMode="auto">
            <a:xfrm>
              <a:off x="2085" y="2982"/>
              <a:ext cx="12" cy="18"/>
            </a:xfrm>
            <a:custGeom>
              <a:avLst/>
              <a:gdLst>
                <a:gd name="T0" fmla="*/ 0 w 12"/>
                <a:gd name="T1" fmla="*/ 6 h 18"/>
                <a:gd name="T2" fmla="*/ 0 w 12"/>
                <a:gd name="T3" fmla="*/ 0 h 18"/>
                <a:gd name="T4" fmla="*/ 6 w 12"/>
                <a:gd name="T5" fmla="*/ 0 h 18"/>
                <a:gd name="T6" fmla="*/ 12 w 12"/>
                <a:gd name="T7" fmla="*/ 6 h 18"/>
                <a:gd name="T8" fmla="*/ 12 w 12"/>
                <a:gd name="T9" fmla="*/ 18 h 18"/>
                <a:gd name="T10" fmla="*/ 6 w 12"/>
                <a:gd name="T11" fmla="*/ 18 h 18"/>
                <a:gd name="T12" fmla="*/ 6 w 12"/>
                <a:gd name="T13" fmla="*/ 12 h 18"/>
                <a:gd name="T14" fmla="*/ 0 w 12"/>
                <a:gd name="T15" fmla="*/ 6 h 18"/>
                <a:gd name="T16" fmla="*/ 0 w 12"/>
                <a:gd name="T17" fmla="*/ 12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8"/>
                <a:gd name="T29" fmla="*/ 12 w 12"/>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8">
                  <a:moveTo>
                    <a:pt x="0" y="6"/>
                  </a:moveTo>
                  <a:lnTo>
                    <a:pt x="0" y="0"/>
                  </a:lnTo>
                  <a:lnTo>
                    <a:pt x="6" y="0"/>
                  </a:lnTo>
                  <a:lnTo>
                    <a:pt x="12" y="6"/>
                  </a:lnTo>
                  <a:lnTo>
                    <a:pt x="12" y="18"/>
                  </a:lnTo>
                  <a:lnTo>
                    <a:pt x="6" y="18"/>
                  </a:lnTo>
                  <a:lnTo>
                    <a:pt x="6"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4137" name="Freeform 166"/>
            <p:cNvSpPr>
              <a:spLocks/>
            </p:cNvSpPr>
            <p:nvPr/>
          </p:nvSpPr>
          <p:spPr bwMode="auto">
            <a:xfrm>
              <a:off x="1713" y="1236"/>
              <a:ext cx="366" cy="594"/>
            </a:xfrm>
            <a:custGeom>
              <a:avLst/>
              <a:gdLst>
                <a:gd name="T0" fmla="*/ 168 w 366"/>
                <a:gd name="T1" fmla="*/ 564 h 594"/>
                <a:gd name="T2" fmla="*/ 0 w 366"/>
                <a:gd name="T3" fmla="*/ 528 h 594"/>
                <a:gd name="T4" fmla="*/ 42 w 366"/>
                <a:gd name="T5" fmla="*/ 366 h 594"/>
                <a:gd name="T6" fmla="*/ 30 w 366"/>
                <a:gd name="T7" fmla="*/ 348 h 594"/>
                <a:gd name="T8" fmla="*/ 90 w 366"/>
                <a:gd name="T9" fmla="*/ 264 h 594"/>
                <a:gd name="T10" fmla="*/ 72 w 366"/>
                <a:gd name="T11" fmla="*/ 228 h 594"/>
                <a:gd name="T12" fmla="*/ 114 w 366"/>
                <a:gd name="T13" fmla="*/ 0 h 594"/>
                <a:gd name="T14" fmla="*/ 168 w 366"/>
                <a:gd name="T15" fmla="*/ 12 h 594"/>
                <a:gd name="T16" fmla="*/ 150 w 366"/>
                <a:gd name="T17" fmla="*/ 90 h 594"/>
                <a:gd name="T18" fmla="*/ 162 w 366"/>
                <a:gd name="T19" fmla="*/ 120 h 594"/>
                <a:gd name="T20" fmla="*/ 156 w 366"/>
                <a:gd name="T21" fmla="*/ 132 h 594"/>
                <a:gd name="T22" fmla="*/ 174 w 366"/>
                <a:gd name="T23" fmla="*/ 150 h 594"/>
                <a:gd name="T24" fmla="*/ 198 w 366"/>
                <a:gd name="T25" fmla="*/ 198 h 594"/>
                <a:gd name="T26" fmla="*/ 222 w 366"/>
                <a:gd name="T27" fmla="*/ 210 h 594"/>
                <a:gd name="T28" fmla="*/ 192 w 366"/>
                <a:gd name="T29" fmla="*/ 288 h 594"/>
                <a:gd name="T30" fmla="*/ 204 w 366"/>
                <a:gd name="T31" fmla="*/ 300 h 594"/>
                <a:gd name="T32" fmla="*/ 222 w 366"/>
                <a:gd name="T33" fmla="*/ 282 h 594"/>
                <a:gd name="T34" fmla="*/ 234 w 366"/>
                <a:gd name="T35" fmla="*/ 294 h 594"/>
                <a:gd name="T36" fmla="*/ 240 w 366"/>
                <a:gd name="T37" fmla="*/ 354 h 594"/>
                <a:gd name="T38" fmla="*/ 258 w 366"/>
                <a:gd name="T39" fmla="*/ 366 h 594"/>
                <a:gd name="T40" fmla="*/ 264 w 366"/>
                <a:gd name="T41" fmla="*/ 396 h 594"/>
                <a:gd name="T42" fmla="*/ 276 w 366"/>
                <a:gd name="T43" fmla="*/ 390 h 594"/>
                <a:gd name="T44" fmla="*/ 294 w 366"/>
                <a:gd name="T45" fmla="*/ 396 h 594"/>
                <a:gd name="T46" fmla="*/ 300 w 366"/>
                <a:gd name="T47" fmla="*/ 384 h 594"/>
                <a:gd name="T48" fmla="*/ 342 w 366"/>
                <a:gd name="T49" fmla="*/ 396 h 594"/>
                <a:gd name="T50" fmla="*/ 354 w 366"/>
                <a:gd name="T51" fmla="*/ 378 h 594"/>
                <a:gd name="T52" fmla="*/ 366 w 366"/>
                <a:gd name="T53" fmla="*/ 402 h 594"/>
                <a:gd name="T54" fmla="*/ 336 w 366"/>
                <a:gd name="T55" fmla="*/ 594 h 594"/>
                <a:gd name="T56" fmla="*/ 222 w 366"/>
                <a:gd name="T57" fmla="*/ 576 h 594"/>
                <a:gd name="T58" fmla="*/ 168 w 366"/>
                <a:gd name="T59" fmla="*/ 564 h 59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66"/>
                <a:gd name="T91" fmla="*/ 0 h 594"/>
                <a:gd name="T92" fmla="*/ 366 w 366"/>
                <a:gd name="T93" fmla="*/ 594 h 59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66" h="594">
                  <a:moveTo>
                    <a:pt x="168" y="564"/>
                  </a:moveTo>
                  <a:lnTo>
                    <a:pt x="0" y="528"/>
                  </a:lnTo>
                  <a:lnTo>
                    <a:pt x="42" y="366"/>
                  </a:lnTo>
                  <a:lnTo>
                    <a:pt x="30" y="348"/>
                  </a:lnTo>
                  <a:lnTo>
                    <a:pt x="90" y="264"/>
                  </a:lnTo>
                  <a:lnTo>
                    <a:pt x="72" y="228"/>
                  </a:lnTo>
                  <a:lnTo>
                    <a:pt x="114" y="0"/>
                  </a:lnTo>
                  <a:lnTo>
                    <a:pt x="168" y="12"/>
                  </a:lnTo>
                  <a:lnTo>
                    <a:pt x="150" y="90"/>
                  </a:lnTo>
                  <a:lnTo>
                    <a:pt x="162" y="120"/>
                  </a:lnTo>
                  <a:lnTo>
                    <a:pt x="156" y="132"/>
                  </a:lnTo>
                  <a:lnTo>
                    <a:pt x="174" y="150"/>
                  </a:lnTo>
                  <a:lnTo>
                    <a:pt x="198" y="198"/>
                  </a:lnTo>
                  <a:lnTo>
                    <a:pt x="222" y="210"/>
                  </a:lnTo>
                  <a:lnTo>
                    <a:pt x="192" y="288"/>
                  </a:lnTo>
                  <a:lnTo>
                    <a:pt x="204" y="300"/>
                  </a:lnTo>
                  <a:lnTo>
                    <a:pt x="222" y="282"/>
                  </a:lnTo>
                  <a:lnTo>
                    <a:pt x="234" y="294"/>
                  </a:lnTo>
                  <a:lnTo>
                    <a:pt x="240" y="354"/>
                  </a:lnTo>
                  <a:lnTo>
                    <a:pt x="258" y="366"/>
                  </a:lnTo>
                  <a:lnTo>
                    <a:pt x="264" y="396"/>
                  </a:lnTo>
                  <a:lnTo>
                    <a:pt x="276" y="390"/>
                  </a:lnTo>
                  <a:lnTo>
                    <a:pt x="294" y="396"/>
                  </a:lnTo>
                  <a:lnTo>
                    <a:pt x="300" y="384"/>
                  </a:lnTo>
                  <a:lnTo>
                    <a:pt x="342" y="396"/>
                  </a:lnTo>
                  <a:lnTo>
                    <a:pt x="354" y="378"/>
                  </a:lnTo>
                  <a:lnTo>
                    <a:pt x="366" y="402"/>
                  </a:lnTo>
                  <a:lnTo>
                    <a:pt x="336" y="594"/>
                  </a:lnTo>
                  <a:lnTo>
                    <a:pt x="222" y="576"/>
                  </a:lnTo>
                  <a:lnTo>
                    <a:pt x="168" y="564"/>
                  </a:lnTo>
                  <a:close/>
                </a:path>
              </a:pathLst>
            </a:custGeom>
            <a:solidFill>
              <a:srgbClr val="E8D898"/>
            </a:solidFill>
            <a:ln w="9525">
              <a:solidFill>
                <a:srgbClr val="E8D898"/>
              </a:solidFill>
              <a:prstDash val="solid"/>
              <a:round/>
              <a:headEnd/>
              <a:tailEnd/>
            </a:ln>
          </p:spPr>
          <p:txBody>
            <a:bodyPr/>
            <a:lstStyle/>
            <a:p>
              <a:endParaRPr lang="en-US"/>
            </a:p>
          </p:txBody>
        </p:sp>
        <p:sp>
          <p:nvSpPr>
            <p:cNvPr id="4138" name="Freeform 167"/>
            <p:cNvSpPr>
              <a:spLocks/>
            </p:cNvSpPr>
            <p:nvPr/>
          </p:nvSpPr>
          <p:spPr bwMode="auto">
            <a:xfrm>
              <a:off x="1713" y="1236"/>
              <a:ext cx="366" cy="594"/>
            </a:xfrm>
            <a:custGeom>
              <a:avLst/>
              <a:gdLst>
                <a:gd name="T0" fmla="*/ 168 w 366"/>
                <a:gd name="T1" fmla="*/ 564 h 594"/>
                <a:gd name="T2" fmla="*/ 0 w 366"/>
                <a:gd name="T3" fmla="*/ 528 h 594"/>
                <a:gd name="T4" fmla="*/ 42 w 366"/>
                <a:gd name="T5" fmla="*/ 366 h 594"/>
                <a:gd name="T6" fmla="*/ 30 w 366"/>
                <a:gd name="T7" fmla="*/ 348 h 594"/>
                <a:gd name="T8" fmla="*/ 90 w 366"/>
                <a:gd name="T9" fmla="*/ 264 h 594"/>
                <a:gd name="T10" fmla="*/ 72 w 366"/>
                <a:gd name="T11" fmla="*/ 228 h 594"/>
                <a:gd name="T12" fmla="*/ 114 w 366"/>
                <a:gd name="T13" fmla="*/ 0 h 594"/>
                <a:gd name="T14" fmla="*/ 168 w 366"/>
                <a:gd name="T15" fmla="*/ 12 h 594"/>
                <a:gd name="T16" fmla="*/ 150 w 366"/>
                <a:gd name="T17" fmla="*/ 90 h 594"/>
                <a:gd name="T18" fmla="*/ 162 w 366"/>
                <a:gd name="T19" fmla="*/ 120 h 594"/>
                <a:gd name="T20" fmla="*/ 156 w 366"/>
                <a:gd name="T21" fmla="*/ 132 h 594"/>
                <a:gd name="T22" fmla="*/ 174 w 366"/>
                <a:gd name="T23" fmla="*/ 150 h 594"/>
                <a:gd name="T24" fmla="*/ 198 w 366"/>
                <a:gd name="T25" fmla="*/ 198 h 594"/>
                <a:gd name="T26" fmla="*/ 222 w 366"/>
                <a:gd name="T27" fmla="*/ 210 h 594"/>
                <a:gd name="T28" fmla="*/ 192 w 366"/>
                <a:gd name="T29" fmla="*/ 288 h 594"/>
                <a:gd name="T30" fmla="*/ 204 w 366"/>
                <a:gd name="T31" fmla="*/ 300 h 594"/>
                <a:gd name="T32" fmla="*/ 222 w 366"/>
                <a:gd name="T33" fmla="*/ 282 h 594"/>
                <a:gd name="T34" fmla="*/ 234 w 366"/>
                <a:gd name="T35" fmla="*/ 294 h 594"/>
                <a:gd name="T36" fmla="*/ 240 w 366"/>
                <a:gd name="T37" fmla="*/ 354 h 594"/>
                <a:gd name="T38" fmla="*/ 258 w 366"/>
                <a:gd name="T39" fmla="*/ 366 h 594"/>
                <a:gd name="T40" fmla="*/ 264 w 366"/>
                <a:gd name="T41" fmla="*/ 396 h 594"/>
                <a:gd name="T42" fmla="*/ 276 w 366"/>
                <a:gd name="T43" fmla="*/ 390 h 594"/>
                <a:gd name="T44" fmla="*/ 294 w 366"/>
                <a:gd name="T45" fmla="*/ 396 h 594"/>
                <a:gd name="T46" fmla="*/ 300 w 366"/>
                <a:gd name="T47" fmla="*/ 384 h 594"/>
                <a:gd name="T48" fmla="*/ 342 w 366"/>
                <a:gd name="T49" fmla="*/ 396 h 594"/>
                <a:gd name="T50" fmla="*/ 354 w 366"/>
                <a:gd name="T51" fmla="*/ 378 h 594"/>
                <a:gd name="T52" fmla="*/ 366 w 366"/>
                <a:gd name="T53" fmla="*/ 402 h 594"/>
                <a:gd name="T54" fmla="*/ 336 w 366"/>
                <a:gd name="T55" fmla="*/ 594 h 594"/>
                <a:gd name="T56" fmla="*/ 222 w 366"/>
                <a:gd name="T57" fmla="*/ 576 h 594"/>
                <a:gd name="T58" fmla="*/ 168 w 366"/>
                <a:gd name="T59" fmla="*/ 564 h 594"/>
                <a:gd name="T60" fmla="*/ 168 w 366"/>
                <a:gd name="T61" fmla="*/ 570 h 59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66"/>
                <a:gd name="T94" fmla="*/ 0 h 594"/>
                <a:gd name="T95" fmla="*/ 366 w 366"/>
                <a:gd name="T96" fmla="*/ 594 h 59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66" h="594">
                  <a:moveTo>
                    <a:pt x="168" y="564"/>
                  </a:moveTo>
                  <a:lnTo>
                    <a:pt x="0" y="528"/>
                  </a:lnTo>
                  <a:lnTo>
                    <a:pt x="42" y="366"/>
                  </a:lnTo>
                  <a:lnTo>
                    <a:pt x="30" y="348"/>
                  </a:lnTo>
                  <a:lnTo>
                    <a:pt x="90" y="264"/>
                  </a:lnTo>
                  <a:lnTo>
                    <a:pt x="72" y="228"/>
                  </a:lnTo>
                  <a:lnTo>
                    <a:pt x="114" y="0"/>
                  </a:lnTo>
                  <a:lnTo>
                    <a:pt x="168" y="12"/>
                  </a:lnTo>
                  <a:lnTo>
                    <a:pt x="150" y="90"/>
                  </a:lnTo>
                  <a:lnTo>
                    <a:pt x="162" y="120"/>
                  </a:lnTo>
                  <a:lnTo>
                    <a:pt x="156" y="132"/>
                  </a:lnTo>
                  <a:lnTo>
                    <a:pt x="174" y="150"/>
                  </a:lnTo>
                  <a:lnTo>
                    <a:pt x="198" y="198"/>
                  </a:lnTo>
                  <a:lnTo>
                    <a:pt x="222" y="210"/>
                  </a:lnTo>
                  <a:lnTo>
                    <a:pt x="192" y="288"/>
                  </a:lnTo>
                  <a:lnTo>
                    <a:pt x="204" y="300"/>
                  </a:lnTo>
                  <a:lnTo>
                    <a:pt x="222" y="282"/>
                  </a:lnTo>
                  <a:lnTo>
                    <a:pt x="234" y="294"/>
                  </a:lnTo>
                  <a:lnTo>
                    <a:pt x="240" y="354"/>
                  </a:lnTo>
                  <a:lnTo>
                    <a:pt x="258" y="366"/>
                  </a:lnTo>
                  <a:lnTo>
                    <a:pt x="264" y="396"/>
                  </a:lnTo>
                  <a:lnTo>
                    <a:pt x="276" y="390"/>
                  </a:lnTo>
                  <a:lnTo>
                    <a:pt x="294" y="396"/>
                  </a:lnTo>
                  <a:lnTo>
                    <a:pt x="300" y="384"/>
                  </a:lnTo>
                  <a:lnTo>
                    <a:pt x="342" y="396"/>
                  </a:lnTo>
                  <a:lnTo>
                    <a:pt x="354" y="378"/>
                  </a:lnTo>
                  <a:lnTo>
                    <a:pt x="366" y="402"/>
                  </a:lnTo>
                  <a:lnTo>
                    <a:pt x="336" y="594"/>
                  </a:lnTo>
                  <a:lnTo>
                    <a:pt x="222" y="576"/>
                  </a:lnTo>
                  <a:lnTo>
                    <a:pt x="168" y="564"/>
                  </a:lnTo>
                  <a:lnTo>
                    <a:pt x="168" y="570"/>
                  </a:lnTo>
                </a:path>
              </a:pathLst>
            </a:custGeom>
            <a:noFill/>
            <a:ln w="9525">
              <a:solidFill>
                <a:srgbClr val="000000"/>
              </a:solidFill>
              <a:prstDash val="solid"/>
              <a:round/>
              <a:headEnd/>
              <a:tailEnd/>
            </a:ln>
          </p:spPr>
          <p:txBody>
            <a:bodyPr/>
            <a:lstStyle/>
            <a:p>
              <a:endParaRPr lang="en-US"/>
            </a:p>
          </p:txBody>
        </p:sp>
        <p:sp>
          <p:nvSpPr>
            <p:cNvPr id="4139" name="Freeform 168"/>
            <p:cNvSpPr>
              <a:spLocks/>
            </p:cNvSpPr>
            <p:nvPr/>
          </p:nvSpPr>
          <p:spPr bwMode="auto">
            <a:xfrm>
              <a:off x="3183" y="1842"/>
              <a:ext cx="246" cy="438"/>
            </a:xfrm>
            <a:custGeom>
              <a:avLst/>
              <a:gdLst>
                <a:gd name="T0" fmla="*/ 150 w 246"/>
                <a:gd name="T1" fmla="*/ 438 h 438"/>
                <a:gd name="T2" fmla="*/ 132 w 246"/>
                <a:gd name="T3" fmla="*/ 414 h 438"/>
                <a:gd name="T4" fmla="*/ 126 w 246"/>
                <a:gd name="T5" fmla="*/ 384 h 438"/>
                <a:gd name="T6" fmla="*/ 72 w 246"/>
                <a:gd name="T7" fmla="*/ 348 h 438"/>
                <a:gd name="T8" fmla="*/ 84 w 246"/>
                <a:gd name="T9" fmla="*/ 294 h 438"/>
                <a:gd name="T10" fmla="*/ 66 w 246"/>
                <a:gd name="T11" fmla="*/ 288 h 438"/>
                <a:gd name="T12" fmla="*/ 54 w 246"/>
                <a:gd name="T13" fmla="*/ 294 h 438"/>
                <a:gd name="T14" fmla="*/ 42 w 246"/>
                <a:gd name="T15" fmla="*/ 264 h 438"/>
                <a:gd name="T16" fmla="*/ 18 w 246"/>
                <a:gd name="T17" fmla="*/ 240 h 438"/>
                <a:gd name="T18" fmla="*/ 0 w 246"/>
                <a:gd name="T19" fmla="*/ 222 h 438"/>
                <a:gd name="T20" fmla="*/ 0 w 246"/>
                <a:gd name="T21" fmla="*/ 168 h 438"/>
                <a:gd name="T22" fmla="*/ 18 w 246"/>
                <a:gd name="T23" fmla="*/ 156 h 438"/>
                <a:gd name="T24" fmla="*/ 24 w 246"/>
                <a:gd name="T25" fmla="*/ 132 h 438"/>
                <a:gd name="T26" fmla="*/ 18 w 246"/>
                <a:gd name="T27" fmla="*/ 96 h 438"/>
                <a:gd name="T28" fmla="*/ 54 w 246"/>
                <a:gd name="T29" fmla="*/ 84 h 438"/>
                <a:gd name="T30" fmla="*/ 66 w 246"/>
                <a:gd name="T31" fmla="*/ 60 h 438"/>
                <a:gd name="T32" fmla="*/ 66 w 246"/>
                <a:gd name="T33" fmla="*/ 42 h 438"/>
                <a:gd name="T34" fmla="*/ 36 w 246"/>
                <a:gd name="T35" fmla="*/ 12 h 438"/>
                <a:gd name="T36" fmla="*/ 48 w 246"/>
                <a:gd name="T37" fmla="*/ 12 h 438"/>
                <a:gd name="T38" fmla="*/ 198 w 246"/>
                <a:gd name="T39" fmla="*/ 0 h 438"/>
                <a:gd name="T40" fmla="*/ 222 w 246"/>
                <a:gd name="T41" fmla="*/ 60 h 438"/>
                <a:gd name="T42" fmla="*/ 240 w 246"/>
                <a:gd name="T43" fmla="*/ 246 h 438"/>
                <a:gd name="T44" fmla="*/ 228 w 246"/>
                <a:gd name="T45" fmla="*/ 264 h 438"/>
                <a:gd name="T46" fmla="*/ 246 w 246"/>
                <a:gd name="T47" fmla="*/ 294 h 438"/>
                <a:gd name="T48" fmla="*/ 216 w 246"/>
                <a:gd name="T49" fmla="*/ 336 h 438"/>
                <a:gd name="T50" fmla="*/ 216 w 246"/>
                <a:gd name="T51" fmla="*/ 366 h 438"/>
                <a:gd name="T52" fmla="*/ 210 w 246"/>
                <a:gd name="T53" fmla="*/ 378 h 438"/>
                <a:gd name="T54" fmla="*/ 216 w 246"/>
                <a:gd name="T55" fmla="*/ 390 h 438"/>
                <a:gd name="T56" fmla="*/ 192 w 246"/>
                <a:gd name="T57" fmla="*/ 402 h 438"/>
                <a:gd name="T58" fmla="*/ 198 w 246"/>
                <a:gd name="T59" fmla="*/ 426 h 438"/>
                <a:gd name="T60" fmla="*/ 162 w 246"/>
                <a:gd name="T61" fmla="*/ 414 h 438"/>
                <a:gd name="T62" fmla="*/ 150 w 246"/>
                <a:gd name="T63" fmla="*/ 432 h 438"/>
                <a:gd name="T64" fmla="*/ 150 w 246"/>
                <a:gd name="T65" fmla="*/ 438 h 4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438"/>
                <a:gd name="T101" fmla="*/ 246 w 246"/>
                <a:gd name="T102" fmla="*/ 438 h 4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438">
                  <a:moveTo>
                    <a:pt x="150" y="438"/>
                  </a:moveTo>
                  <a:lnTo>
                    <a:pt x="132" y="414"/>
                  </a:lnTo>
                  <a:lnTo>
                    <a:pt x="126" y="384"/>
                  </a:lnTo>
                  <a:lnTo>
                    <a:pt x="72" y="348"/>
                  </a:lnTo>
                  <a:lnTo>
                    <a:pt x="84" y="294"/>
                  </a:lnTo>
                  <a:lnTo>
                    <a:pt x="66" y="288"/>
                  </a:lnTo>
                  <a:lnTo>
                    <a:pt x="54" y="294"/>
                  </a:lnTo>
                  <a:lnTo>
                    <a:pt x="42" y="264"/>
                  </a:lnTo>
                  <a:lnTo>
                    <a:pt x="18" y="240"/>
                  </a:lnTo>
                  <a:lnTo>
                    <a:pt x="0" y="222"/>
                  </a:lnTo>
                  <a:lnTo>
                    <a:pt x="0" y="168"/>
                  </a:lnTo>
                  <a:lnTo>
                    <a:pt x="18" y="156"/>
                  </a:lnTo>
                  <a:lnTo>
                    <a:pt x="24" y="132"/>
                  </a:lnTo>
                  <a:lnTo>
                    <a:pt x="18" y="96"/>
                  </a:lnTo>
                  <a:lnTo>
                    <a:pt x="54" y="84"/>
                  </a:lnTo>
                  <a:lnTo>
                    <a:pt x="66" y="60"/>
                  </a:lnTo>
                  <a:lnTo>
                    <a:pt x="66" y="42"/>
                  </a:lnTo>
                  <a:lnTo>
                    <a:pt x="36" y="12"/>
                  </a:lnTo>
                  <a:lnTo>
                    <a:pt x="48" y="12"/>
                  </a:lnTo>
                  <a:lnTo>
                    <a:pt x="198" y="0"/>
                  </a:lnTo>
                  <a:lnTo>
                    <a:pt x="222" y="60"/>
                  </a:lnTo>
                  <a:lnTo>
                    <a:pt x="240" y="246"/>
                  </a:lnTo>
                  <a:lnTo>
                    <a:pt x="228" y="264"/>
                  </a:lnTo>
                  <a:lnTo>
                    <a:pt x="246" y="294"/>
                  </a:lnTo>
                  <a:lnTo>
                    <a:pt x="216" y="336"/>
                  </a:lnTo>
                  <a:lnTo>
                    <a:pt x="216" y="366"/>
                  </a:lnTo>
                  <a:lnTo>
                    <a:pt x="210" y="378"/>
                  </a:lnTo>
                  <a:lnTo>
                    <a:pt x="216" y="390"/>
                  </a:lnTo>
                  <a:lnTo>
                    <a:pt x="192" y="402"/>
                  </a:lnTo>
                  <a:lnTo>
                    <a:pt x="198" y="426"/>
                  </a:lnTo>
                  <a:lnTo>
                    <a:pt x="162" y="414"/>
                  </a:lnTo>
                  <a:lnTo>
                    <a:pt x="150" y="432"/>
                  </a:lnTo>
                  <a:lnTo>
                    <a:pt x="150" y="438"/>
                  </a:lnTo>
                  <a:close/>
                </a:path>
              </a:pathLst>
            </a:custGeom>
            <a:solidFill>
              <a:srgbClr val="FFAA00"/>
            </a:solidFill>
            <a:ln w="9525">
              <a:solidFill>
                <a:srgbClr val="FFAA00"/>
              </a:solidFill>
              <a:prstDash val="solid"/>
              <a:round/>
              <a:headEnd/>
              <a:tailEnd/>
            </a:ln>
          </p:spPr>
          <p:txBody>
            <a:bodyPr/>
            <a:lstStyle/>
            <a:p>
              <a:endParaRPr lang="en-US"/>
            </a:p>
          </p:txBody>
        </p:sp>
        <p:sp>
          <p:nvSpPr>
            <p:cNvPr id="4140" name="Freeform 169"/>
            <p:cNvSpPr>
              <a:spLocks/>
            </p:cNvSpPr>
            <p:nvPr/>
          </p:nvSpPr>
          <p:spPr bwMode="auto">
            <a:xfrm>
              <a:off x="3183" y="1842"/>
              <a:ext cx="246" cy="444"/>
            </a:xfrm>
            <a:custGeom>
              <a:avLst/>
              <a:gdLst>
                <a:gd name="T0" fmla="*/ 150 w 246"/>
                <a:gd name="T1" fmla="*/ 438 h 444"/>
                <a:gd name="T2" fmla="*/ 132 w 246"/>
                <a:gd name="T3" fmla="*/ 414 h 444"/>
                <a:gd name="T4" fmla="*/ 126 w 246"/>
                <a:gd name="T5" fmla="*/ 384 h 444"/>
                <a:gd name="T6" fmla="*/ 72 w 246"/>
                <a:gd name="T7" fmla="*/ 348 h 444"/>
                <a:gd name="T8" fmla="*/ 84 w 246"/>
                <a:gd name="T9" fmla="*/ 294 h 444"/>
                <a:gd name="T10" fmla="*/ 66 w 246"/>
                <a:gd name="T11" fmla="*/ 288 h 444"/>
                <a:gd name="T12" fmla="*/ 54 w 246"/>
                <a:gd name="T13" fmla="*/ 294 h 444"/>
                <a:gd name="T14" fmla="*/ 42 w 246"/>
                <a:gd name="T15" fmla="*/ 264 h 444"/>
                <a:gd name="T16" fmla="*/ 18 w 246"/>
                <a:gd name="T17" fmla="*/ 240 h 444"/>
                <a:gd name="T18" fmla="*/ 0 w 246"/>
                <a:gd name="T19" fmla="*/ 222 h 444"/>
                <a:gd name="T20" fmla="*/ 0 w 246"/>
                <a:gd name="T21" fmla="*/ 168 h 444"/>
                <a:gd name="T22" fmla="*/ 18 w 246"/>
                <a:gd name="T23" fmla="*/ 156 h 444"/>
                <a:gd name="T24" fmla="*/ 24 w 246"/>
                <a:gd name="T25" fmla="*/ 132 h 444"/>
                <a:gd name="T26" fmla="*/ 18 w 246"/>
                <a:gd name="T27" fmla="*/ 96 h 444"/>
                <a:gd name="T28" fmla="*/ 54 w 246"/>
                <a:gd name="T29" fmla="*/ 84 h 444"/>
                <a:gd name="T30" fmla="*/ 66 w 246"/>
                <a:gd name="T31" fmla="*/ 60 h 444"/>
                <a:gd name="T32" fmla="*/ 66 w 246"/>
                <a:gd name="T33" fmla="*/ 42 h 444"/>
                <a:gd name="T34" fmla="*/ 36 w 246"/>
                <a:gd name="T35" fmla="*/ 12 h 444"/>
                <a:gd name="T36" fmla="*/ 48 w 246"/>
                <a:gd name="T37" fmla="*/ 12 h 444"/>
                <a:gd name="T38" fmla="*/ 198 w 246"/>
                <a:gd name="T39" fmla="*/ 0 h 444"/>
                <a:gd name="T40" fmla="*/ 222 w 246"/>
                <a:gd name="T41" fmla="*/ 60 h 444"/>
                <a:gd name="T42" fmla="*/ 240 w 246"/>
                <a:gd name="T43" fmla="*/ 246 h 444"/>
                <a:gd name="T44" fmla="*/ 228 w 246"/>
                <a:gd name="T45" fmla="*/ 264 h 444"/>
                <a:gd name="T46" fmla="*/ 246 w 246"/>
                <a:gd name="T47" fmla="*/ 294 h 444"/>
                <a:gd name="T48" fmla="*/ 216 w 246"/>
                <a:gd name="T49" fmla="*/ 336 h 444"/>
                <a:gd name="T50" fmla="*/ 216 w 246"/>
                <a:gd name="T51" fmla="*/ 366 h 444"/>
                <a:gd name="T52" fmla="*/ 210 w 246"/>
                <a:gd name="T53" fmla="*/ 378 h 444"/>
                <a:gd name="T54" fmla="*/ 216 w 246"/>
                <a:gd name="T55" fmla="*/ 390 h 444"/>
                <a:gd name="T56" fmla="*/ 192 w 246"/>
                <a:gd name="T57" fmla="*/ 402 h 444"/>
                <a:gd name="T58" fmla="*/ 198 w 246"/>
                <a:gd name="T59" fmla="*/ 426 h 444"/>
                <a:gd name="T60" fmla="*/ 162 w 246"/>
                <a:gd name="T61" fmla="*/ 414 h 444"/>
                <a:gd name="T62" fmla="*/ 150 w 246"/>
                <a:gd name="T63" fmla="*/ 432 h 444"/>
                <a:gd name="T64" fmla="*/ 150 w 246"/>
                <a:gd name="T65" fmla="*/ 438 h 444"/>
                <a:gd name="T66" fmla="*/ 150 w 246"/>
                <a:gd name="T67" fmla="*/ 444 h 44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6"/>
                <a:gd name="T103" fmla="*/ 0 h 444"/>
                <a:gd name="T104" fmla="*/ 246 w 246"/>
                <a:gd name="T105" fmla="*/ 444 h 44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6" h="444">
                  <a:moveTo>
                    <a:pt x="150" y="438"/>
                  </a:moveTo>
                  <a:lnTo>
                    <a:pt x="132" y="414"/>
                  </a:lnTo>
                  <a:lnTo>
                    <a:pt x="126" y="384"/>
                  </a:lnTo>
                  <a:lnTo>
                    <a:pt x="72" y="348"/>
                  </a:lnTo>
                  <a:lnTo>
                    <a:pt x="84" y="294"/>
                  </a:lnTo>
                  <a:lnTo>
                    <a:pt x="66" y="288"/>
                  </a:lnTo>
                  <a:lnTo>
                    <a:pt x="54" y="294"/>
                  </a:lnTo>
                  <a:lnTo>
                    <a:pt x="42" y="264"/>
                  </a:lnTo>
                  <a:lnTo>
                    <a:pt x="18" y="240"/>
                  </a:lnTo>
                  <a:lnTo>
                    <a:pt x="0" y="222"/>
                  </a:lnTo>
                  <a:lnTo>
                    <a:pt x="0" y="168"/>
                  </a:lnTo>
                  <a:lnTo>
                    <a:pt x="18" y="156"/>
                  </a:lnTo>
                  <a:lnTo>
                    <a:pt x="24" y="132"/>
                  </a:lnTo>
                  <a:lnTo>
                    <a:pt x="18" y="96"/>
                  </a:lnTo>
                  <a:lnTo>
                    <a:pt x="54" y="84"/>
                  </a:lnTo>
                  <a:lnTo>
                    <a:pt x="66" y="60"/>
                  </a:lnTo>
                  <a:lnTo>
                    <a:pt x="66" y="42"/>
                  </a:lnTo>
                  <a:lnTo>
                    <a:pt x="36" y="12"/>
                  </a:lnTo>
                  <a:lnTo>
                    <a:pt x="48" y="12"/>
                  </a:lnTo>
                  <a:lnTo>
                    <a:pt x="198" y="0"/>
                  </a:lnTo>
                  <a:lnTo>
                    <a:pt x="222" y="60"/>
                  </a:lnTo>
                  <a:lnTo>
                    <a:pt x="240" y="246"/>
                  </a:lnTo>
                  <a:lnTo>
                    <a:pt x="228" y="264"/>
                  </a:lnTo>
                  <a:lnTo>
                    <a:pt x="246" y="294"/>
                  </a:lnTo>
                  <a:lnTo>
                    <a:pt x="216" y="336"/>
                  </a:lnTo>
                  <a:lnTo>
                    <a:pt x="216" y="366"/>
                  </a:lnTo>
                  <a:lnTo>
                    <a:pt x="210" y="378"/>
                  </a:lnTo>
                  <a:lnTo>
                    <a:pt x="216" y="390"/>
                  </a:lnTo>
                  <a:lnTo>
                    <a:pt x="192" y="402"/>
                  </a:lnTo>
                  <a:lnTo>
                    <a:pt x="198" y="426"/>
                  </a:lnTo>
                  <a:lnTo>
                    <a:pt x="162" y="414"/>
                  </a:lnTo>
                  <a:lnTo>
                    <a:pt x="150" y="432"/>
                  </a:lnTo>
                  <a:lnTo>
                    <a:pt x="150" y="438"/>
                  </a:lnTo>
                  <a:lnTo>
                    <a:pt x="150" y="444"/>
                  </a:lnTo>
                </a:path>
              </a:pathLst>
            </a:custGeom>
            <a:noFill/>
            <a:ln w="9525">
              <a:solidFill>
                <a:srgbClr val="000000"/>
              </a:solidFill>
              <a:prstDash val="solid"/>
              <a:round/>
              <a:headEnd/>
              <a:tailEnd/>
            </a:ln>
          </p:spPr>
          <p:txBody>
            <a:bodyPr/>
            <a:lstStyle/>
            <a:p>
              <a:endParaRPr lang="en-US"/>
            </a:p>
          </p:txBody>
        </p:sp>
        <p:sp>
          <p:nvSpPr>
            <p:cNvPr id="4141" name="Freeform 170"/>
            <p:cNvSpPr>
              <a:spLocks/>
            </p:cNvSpPr>
            <p:nvPr/>
          </p:nvSpPr>
          <p:spPr bwMode="auto">
            <a:xfrm>
              <a:off x="3399" y="1884"/>
              <a:ext cx="186" cy="324"/>
            </a:xfrm>
            <a:custGeom>
              <a:avLst/>
              <a:gdLst>
                <a:gd name="T0" fmla="*/ 0 w 186"/>
                <a:gd name="T1" fmla="*/ 324 h 324"/>
                <a:gd name="T2" fmla="*/ 0 w 186"/>
                <a:gd name="T3" fmla="*/ 294 h 324"/>
                <a:gd name="T4" fmla="*/ 30 w 186"/>
                <a:gd name="T5" fmla="*/ 252 h 324"/>
                <a:gd name="T6" fmla="*/ 12 w 186"/>
                <a:gd name="T7" fmla="*/ 222 h 324"/>
                <a:gd name="T8" fmla="*/ 24 w 186"/>
                <a:gd name="T9" fmla="*/ 204 h 324"/>
                <a:gd name="T10" fmla="*/ 6 w 186"/>
                <a:gd name="T11" fmla="*/ 18 h 324"/>
                <a:gd name="T12" fmla="*/ 24 w 186"/>
                <a:gd name="T13" fmla="*/ 24 h 324"/>
                <a:gd name="T14" fmla="*/ 48 w 186"/>
                <a:gd name="T15" fmla="*/ 12 h 324"/>
                <a:gd name="T16" fmla="*/ 162 w 186"/>
                <a:gd name="T17" fmla="*/ 0 h 324"/>
                <a:gd name="T18" fmla="*/ 186 w 186"/>
                <a:gd name="T19" fmla="*/ 204 h 324"/>
                <a:gd name="T20" fmla="*/ 186 w 186"/>
                <a:gd name="T21" fmla="*/ 228 h 324"/>
                <a:gd name="T22" fmla="*/ 150 w 186"/>
                <a:gd name="T23" fmla="*/ 240 h 324"/>
                <a:gd name="T24" fmla="*/ 156 w 186"/>
                <a:gd name="T25" fmla="*/ 252 h 324"/>
                <a:gd name="T26" fmla="*/ 126 w 186"/>
                <a:gd name="T27" fmla="*/ 300 h 324"/>
                <a:gd name="T28" fmla="*/ 108 w 186"/>
                <a:gd name="T29" fmla="*/ 300 h 324"/>
                <a:gd name="T30" fmla="*/ 102 w 186"/>
                <a:gd name="T31" fmla="*/ 288 h 324"/>
                <a:gd name="T32" fmla="*/ 84 w 186"/>
                <a:gd name="T33" fmla="*/ 312 h 324"/>
                <a:gd name="T34" fmla="*/ 72 w 186"/>
                <a:gd name="T35" fmla="*/ 306 h 324"/>
                <a:gd name="T36" fmla="*/ 60 w 186"/>
                <a:gd name="T37" fmla="*/ 324 h 324"/>
                <a:gd name="T38" fmla="*/ 24 w 186"/>
                <a:gd name="T39" fmla="*/ 312 h 324"/>
                <a:gd name="T40" fmla="*/ 24 w 186"/>
                <a:gd name="T41" fmla="*/ 324 h 324"/>
                <a:gd name="T42" fmla="*/ 12 w 186"/>
                <a:gd name="T43" fmla="*/ 318 h 324"/>
                <a:gd name="T44" fmla="*/ 6 w 186"/>
                <a:gd name="T45" fmla="*/ 324 h 324"/>
                <a:gd name="T46" fmla="*/ 0 w 186"/>
                <a:gd name="T47" fmla="*/ 324 h 3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86"/>
                <a:gd name="T73" fmla="*/ 0 h 324"/>
                <a:gd name="T74" fmla="*/ 186 w 186"/>
                <a:gd name="T75" fmla="*/ 324 h 3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86" h="324">
                  <a:moveTo>
                    <a:pt x="0" y="324"/>
                  </a:moveTo>
                  <a:lnTo>
                    <a:pt x="0" y="294"/>
                  </a:lnTo>
                  <a:lnTo>
                    <a:pt x="30" y="252"/>
                  </a:lnTo>
                  <a:lnTo>
                    <a:pt x="12" y="222"/>
                  </a:lnTo>
                  <a:lnTo>
                    <a:pt x="24" y="204"/>
                  </a:lnTo>
                  <a:lnTo>
                    <a:pt x="6" y="18"/>
                  </a:lnTo>
                  <a:lnTo>
                    <a:pt x="24" y="24"/>
                  </a:lnTo>
                  <a:lnTo>
                    <a:pt x="48" y="12"/>
                  </a:lnTo>
                  <a:lnTo>
                    <a:pt x="162" y="0"/>
                  </a:lnTo>
                  <a:lnTo>
                    <a:pt x="186" y="204"/>
                  </a:lnTo>
                  <a:lnTo>
                    <a:pt x="186" y="228"/>
                  </a:lnTo>
                  <a:lnTo>
                    <a:pt x="150" y="240"/>
                  </a:lnTo>
                  <a:lnTo>
                    <a:pt x="156" y="252"/>
                  </a:lnTo>
                  <a:lnTo>
                    <a:pt x="126" y="300"/>
                  </a:lnTo>
                  <a:lnTo>
                    <a:pt x="108" y="300"/>
                  </a:lnTo>
                  <a:lnTo>
                    <a:pt x="102" y="288"/>
                  </a:lnTo>
                  <a:lnTo>
                    <a:pt x="84" y="312"/>
                  </a:lnTo>
                  <a:lnTo>
                    <a:pt x="72" y="306"/>
                  </a:lnTo>
                  <a:lnTo>
                    <a:pt x="60" y="324"/>
                  </a:lnTo>
                  <a:lnTo>
                    <a:pt x="24" y="312"/>
                  </a:lnTo>
                  <a:lnTo>
                    <a:pt x="24" y="324"/>
                  </a:lnTo>
                  <a:lnTo>
                    <a:pt x="12" y="318"/>
                  </a:lnTo>
                  <a:lnTo>
                    <a:pt x="6" y="324"/>
                  </a:lnTo>
                  <a:lnTo>
                    <a:pt x="0" y="324"/>
                  </a:lnTo>
                  <a:close/>
                </a:path>
              </a:pathLst>
            </a:custGeom>
            <a:solidFill>
              <a:srgbClr val="FFAA00"/>
            </a:solidFill>
            <a:ln w="9525">
              <a:solidFill>
                <a:srgbClr val="FFAA00"/>
              </a:solidFill>
              <a:prstDash val="solid"/>
              <a:round/>
              <a:headEnd/>
              <a:tailEnd/>
            </a:ln>
          </p:spPr>
          <p:txBody>
            <a:bodyPr/>
            <a:lstStyle/>
            <a:p>
              <a:endParaRPr lang="en-US"/>
            </a:p>
          </p:txBody>
        </p:sp>
        <p:sp>
          <p:nvSpPr>
            <p:cNvPr id="4142" name="Freeform 171"/>
            <p:cNvSpPr>
              <a:spLocks/>
            </p:cNvSpPr>
            <p:nvPr/>
          </p:nvSpPr>
          <p:spPr bwMode="auto">
            <a:xfrm>
              <a:off x="3399" y="1884"/>
              <a:ext cx="186" cy="330"/>
            </a:xfrm>
            <a:custGeom>
              <a:avLst/>
              <a:gdLst>
                <a:gd name="T0" fmla="*/ 0 w 186"/>
                <a:gd name="T1" fmla="*/ 324 h 330"/>
                <a:gd name="T2" fmla="*/ 0 w 186"/>
                <a:gd name="T3" fmla="*/ 294 h 330"/>
                <a:gd name="T4" fmla="*/ 30 w 186"/>
                <a:gd name="T5" fmla="*/ 252 h 330"/>
                <a:gd name="T6" fmla="*/ 12 w 186"/>
                <a:gd name="T7" fmla="*/ 222 h 330"/>
                <a:gd name="T8" fmla="*/ 24 w 186"/>
                <a:gd name="T9" fmla="*/ 204 h 330"/>
                <a:gd name="T10" fmla="*/ 6 w 186"/>
                <a:gd name="T11" fmla="*/ 18 h 330"/>
                <a:gd name="T12" fmla="*/ 24 w 186"/>
                <a:gd name="T13" fmla="*/ 24 h 330"/>
                <a:gd name="T14" fmla="*/ 48 w 186"/>
                <a:gd name="T15" fmla="*/ 12 h 330"/>
                <a:gd name="T16" fmla="*/ 162 w 186"/>
                <a:gd name="T17" fmla="*/ 0 h 330"/>
                <a:gd name="T18" fmla="*/ 186 w 186"/>
                <a:gd name="T19" fmla="*/ 204 h 330"/>
                <a:gd name="T20" fmla="*/ 186 w 186"/>
                <a:gd name="T21" fmla="*/ 228 h 330"/>
                <a:gd name="T22" fmla="*/ 150 w 186"/>
                <a:gd name="T23" fmla="*/ 240 h 330"/>
                <a:gd name="T24" fmla="*/ 156 w 186"/>
                <a:gd name="T25" fmla="*/ 252 h 330"/>
                <a:gd name="T26" fmla="*/ 126 w 186"/>
                <a:gd name="T27" fmla="*/ 300 h 330"/>
                <a:gd name="T28" fmla="*/ 108 w 186"/>
                <a:gd name="T29" fmla="*/ 300 h 330"/>
                <a:gd name="T30" fmla="*/ 102 w 186"/>
                <a:gd name="T31" fmla="*/ 288 h 330"/>
                <a:gd name="T32" fmla="*/ 84 w 186"/>
                <a:gd name="T33" fmla="*/ 312 h 330"/>
                <a:gd name="T34" fmla="*/ 72 w 186"/>
                <a:gd name="T35" fmla="*/ 306 h 330"/>
                <a:gd name="T36" fmla="*/ 60 w 186"/>
                <a:gd name="T37" fmla="*/ 324 h 330"/>
                <a:gd name="T38" fmla="*/ 24 w 186"/>
                <a:gd name="T39" fmla="*/ 312 h 330"/>
                <a:gd name="T40" fmla="*/ 24 w 186"/>
                <a:gd name="T41" fmla="*/ 324 h 330"/>
                <a:gd name="T42" fmla="*/ 12 w 186"/>
                <a:gd name="T43" fmla="*/ 318 h 330"/>
                <a:gd name="T44" fmla="*/ 6 w 186"/>
                <a:gd name="T45" fmla="*/ 324 h 330"/>
                <a:gd name="T46" fmla="*/ 0 w 186"/>
                <a:gd name="T47" fmla="*/ 324 h 330"/>
                <a:gd name="T48" fmla="*/ 0 w 186"/>
                <a:gd name="T49" fmla="*/ 330 h 33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6"/>
                <a:gd name="T76" fmla="*/ 0 h 330"/>
                <a:gd name="T77" fmla="*/ 186 w 186"/>
                <a:gd name="T78" fmla="*/ 330 h 33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6" h="330">
                  <a:moveTo>
                    <a:pt x="0" y="324"/>
                  </a:moveTo>
                  <a:lnTo>
                    <a:pt x="0" y="294"/>
                  </a:lnTo>
                  <a:lnTo>
                    <a:pt x="30" y="252"/>
                  </a:lnTo>
                  <a:lnTo>
                    <a:pt x="12" y="222"/>
                  </a:lnTo>
                  <a:lnTo>
                    <a:pt x="24" y="204"/>
                  </a:lnTo>
                  <a:lnTo>
                    <a:pt x="6" y="18"/>
                  </a:lnTo>
                  <a:lnTo>
                    <a:pt x="24" y="24"/>
                  </a:lnTo>
                  <a:lnTo>
                    <a:pt x="48" y="12"/>
                  </a:lnTo>
                  <a:lnTo>
                    <a:pt x="162" y="0"/>
                  </a:lnTo>
                  <a:lnTo>
                    <a:pt x="186" y="204"/>
                  </a:lnTo>
                  <a:lnTo>
                    <a:pt x="186" y="228"/>
                  </a:lnTo>
                  <a:lnTo>
                    <a:pt x="150" y="240"/>
                  </a:lnTo>
                  <a:lnTo>
                    <a:pt x="156" y="252"/>
                  </a:lnTo>
                  <a:lnTo>
                    <a:pt x="126" y="300"/>
                  </a:lnTo>
                  <a:lnTo>
                    <a:pt x="108" y="300"/>
                  </a:lnTo>
                  <a:lnTo>
                    <a:pt x="102" y="288"/>
                  </a:lnTo>
                  <a:lnTo>
                    <a:pt x="84" y="312"/>
                  </a:lnTo>
                  <a:lnTo>
                    <a:pt x="72" y="306"/>
                  </a:lnTo>
                  <a:lnTo>
                    <a:pt x="60" y="324"/>
                  </a:lnTo>
                  <a:lnTo>
                    <a:pt x="24" y="312"/>
                  </a:lnTo>
                  <a:lnTo>
                    <a:pt x="24" y="324"/>
                  </a:lnTo>
                  <a:lnTo>
                    <a:pt x="12" y="318"/>
                  </a:lnTo>
                  <a:lnTo>
                    <a:pt x="6" y="324"/>
                  </a:lnTo>
                  <a:lnTo>
                    <a:pt x="0" y="324"/>
                  </a:lnTo>
                  <a:lnTo>
                    <a:pt x="0" y="330"/>
                  </a:lnTo>
                </a:path>
              </a:pathLst>
            </a:custGeom>
            <a:noFill/>
            <a:ln w="9525">
              <a:solidFill>
                <a:srgbClr val="000000"/>
              </a:solidFill>
              <a:prstDash val="solid"/>
              <a:round/>
              <a:headEnd/>
              <a:tailEnd/>
            </a:ln>
          </p:spPr>
          <p:txBody>
            <a:bodyPr/>
            <a:lstStyle/>
            <a:p>
              <a:endParaRPr lang="en-US"/>
            </a:p>
          </p:txBody>
        </p:sp>
        <p:sp>
          <p:nvSpPr>
            <p:cNvPr id="4143" name="Freeform 172"/>
            <p:cNvSpPr>
              <a:spLocks/>
            </p:cNvSpPr>
            <p:nvPr/>
          </p:nvSpPr>
          <p:spPr bwMode="auto">
            <a:xfrm>
              <a:off x="2877" y="1776"/>
              <a:ext cx="372" cy="246"/>
            </a:xfrm>
            <a:custGeom>
              <a:avLst/>
              <a:gdLst>
                <a:gd name="T0" fmla="*/ 306 w 372"/>
                <a:gd name="T1" fmla="*/ 246 h 246"/>
                <a:gd name="T2" fmla="*/ 288 w 372"/>
                <a:gd name="T3" fmla="*/ 228 h 246"/>
                <a:gd name="T4" fmla="*/ 54 w 372"/>
                <a:gd name="T5" fmla="*/ 234 h 246"/>
                <a:gd name="T6" fmla="*/ 42 w 372"/>
                <a:gd name="T7" fmla="*/ 180 h 246"/>
                <a:gd name="T8" fmla="*/ 12 w 372"/>
                <a:gd name="T9" fmla="*/ 90 h 246"/>
                <a:gd name="T10" fmla="*/ 0 w 372"/>
                <a:gd name="T11" fmla="*/ 66 h 246"/>
                <a:gd name="T12" fmla="*/ 12 w 372"/>
                <a:gd name="T13" fmla="*/ 36 h 246"/>
                <a:gd name="T14" fmla="*/ 6 w 372"/>
                <a:gd name="T15" fmla="*/ 12 h 246"/>
                <a:gd name="T16" fmla="*/ 12 w 372"/>
                <a:gd name="T17" fmla="*/ 6 h 246"/>
                <a:gd name="T18" fmla="*/ 306 w 372"/>
                <a:gd name="T19" fmla="*/ 0 h 246"/>
                <a:gd name="T20" fmla="*/ 318 w 372"/>
                <a:gd name="T21" fmla="*/ 18 h 246"/>
                <a:gd name="T22" fmla="*/ 312 w 372"/>
                <a:gd name="T23" fmla="*/ 36 h 246"/>
                <a:gd name="T24" fmla="*/ 318 w 372"/>
                <a:gd name="T25" fmla="*/ 60 h 246"/>
                <a:gd name="T26" fmla="*/ 342 w 372"/>
                <a:gd name="T27" fmla="*/ 78 h 246"/>
                <a:gd name="T28" fmla="*/ 372 w 372"/>
                <a:gd name="T29" fmla="*/ 108 h 246"/>
                <a:gd name="T30" fmla="*/ 372 w 372"/>
                <a:gd name="T31" fmla="*/ 126 h 246"/>
                <a:gd name="T32" fmla="*/ 360 w 372"/>
                <a:gd name="T33" fmla="*/ 150 h 246"/>
                <a:gd name="T34" fmla="*/ 324 w 372"/>
                <a:gd name="T35" fmla="*/ 162 h 246"/>
                <a:gd name="T36" fmla="*/ 330 w 372"/>
                <a:gd name="T37" fmla="*/ 198 h 246"/>
                <a:gd name="T38" fmla="*/ 324 w 372"/>
                <a:gd name="T39" fmla="*/ 222 h 246"/>
                <a:gd name="T40" fmla="*/ 306 w 372"/>
                <a:gd name="T41" fmla="*/ 234 h 246"/>
                <a:gd name="T42" fmla="*/ 306 w 372"/>
                <a:gd name="T43" fmla="*/ 246 h 2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72"/>
                <a:gd name="T67" fmla="*/ 0 h 246"/>
                <a:gd name="T68" fmla="*/ 372 w 372"/>
                <a:gd name="T69" fmla="*/ 246 h 24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72" h="246">
                  <a:moveTo>
                    <a:pt x="306" y="246"/>
                  </a:moveTo>
                  <a:lnTo>
                    <a:pt x="288" y="228"/>
                  </a:lnTo>
                  <a:lnTo>
                    <a:pt x="54" y="234"/>
                  </a:lnTo>
                  <a:lnTo>
                    <a:pt x="42" y="180"/>
                  </a:lnTo>
                  <a:lnTo>
                    <a:pt x="12" y="90"/>
                  </a:lnTo>
                  <a:lnTo>
                    <a:pt x="0" y="66"/>
                  </a:lnTo>
                  <a:lnTo>
                    <a:pt x="12" y="36"/>
                  </a:lnTo>
                  <a:lnTo>
                    <a:pt x="6" y="12"/>
                  </a:lnTo>
                  <a:lnTo>
                    <a:pt x="12" y="6"/>
                  </a:lnTo>
                  <a:lnTo>
                    <a:pt x="306" y="0"/>
                  </a:lnTo>
                  <a:lnTo>
                    <a:pt x="318" y="18"/>
                  </a:lnTo>
                  <a:lnTo>
                    <a:pt x="312" y="36"/>
                  </a:lnTo>
                  <a:lnTo>
                    <a:pt x="318" y="60"/>
                  </a:lnTo>
                  <a:lnTo>
                    <a:pt x="342" y="78"/>
                  </a:lnTo>
                  <a:lnTo>
                    <a:pt x="372" y="108"/>
                  </a:lnTo>
                  <a:lnTo>
                    <a:pt x="372" y="126"/>
                  </a:lnTo>
                  <a:lnTo>
                    <a:pt x="360" y="150"/>
                  </a:lnTo>
                  <a:lnTo>
                    <a:pt x="324" y="162"/>
                  </a:lnTo>
                  <a:lnTo>
                    <a:pt x="330" y="198"/>
                  </a:lnTo>
                  <a:lnTo>
                    <a:pt x="324" y="222"/>
                  </a:lnTo>
                  <a:lnTo>
                    <a:pt x="306" y="234"/>
                  </a:lnTo>
                  <a:lnTo>
                    <a:pt x="306" y="246"/>
                  </a:lnTo>
                  <a:close/>
                </a:path>
              </a:pathLst>
            </a:custGeom>
            <a:solidFill>
              <a:srgbClr val="E8D898"/>
            </a:solidFill>
            <a:ln w="9525">
              <a:solidFill>
                <a:srgbClr val="E8D898"/>
              </a:solidFill>
              <a:prstDash val="solid"/>
              <a:round/>
              <a:headEnd/>
              <a:tailEnd/>
            </a:ln>
          </p:spPr>
          <p:txBody>
            <a:bodyPr/>
            <a:lstStyle/>
            <a:p>
              <a:endParaRPr lang="en-US"/>
            </a:p>
          </p:txBody>
        </p:sp>
        <p:sp>
          <p:nvSpPr>
            <p:cNvPr id="4144" name="Freeform 173"/>
            <p:cNvSpPr>
              <a:spLocks/>
            </p:cNvSpPr>
            <p:nvPr/>
          </p:nvSpPr>
          <p:spPr bwMode="auto">
            <a:xfrm>
              <a:off x="2877" y="1776"/>
              <a:ext cx="372" cy="252"/>
            </a:xfrm>
            <a:custGeom>
              <a:avLst/>
              <a:gdLst>
                <a:gd name="T0" fmla="*/ 306 w 372"/>
                <a:gd name="T1" fmla="*/ 246 h 252"/>
                <a:gd name="T2" fmla="*/ 288 w 372"/>
                <a:gd name="T3" fmla="*/ 228 h 252"/>
                <a:gd name="T4" fmla="*/ 54 w 372"/>
                <a:gd name="T5" fmla="*/ 234 h 252"/>
                <a:gd name="T6" fmla="*/ 42 w 372"/>
                <a:gd name="T7" fmla="*/ 180 h 252"/>
                <a:gd name="T8" fmla="*/ 12 w 372"/>
                <a:gd name="T9" fmla="*/ 90 h 252"/>
                <a:gd name="T10" fmla="*/ 0 w 372"/>
                <a:gd name="T11" fmla="*/ 66 h 252"/>
                <a:gd name="T12" fmla="*/ 12 w 372"/>
                <a:gd name="T13" fmla="*/ 36 h 252"/>
                <a:gd name="T14" fmla="*/ 6 w 372"/>
                <a:gd name="T15" fmla="*/ 12 h 252"/>
                <a:gd name="T16" fmla="*/ 12 w 372"/>
                <a:gd name="T17" fmla="*/ 6 h 252"/>
                <a:gd name="T18" fmla="*/ 306 w 372"/>
                <a:gd name="T19" fmla="*/ 0 h 252"/>
                <a:gd name="T20" fmla="*/ 318 w 372"/>
                <a:gd name="T21" fmla="*/ 18 h 252"/>
                <a:gd name="T22" fmla="*/ 312 w 372"/>
                <a:gd name="T23" fmla="*/ 36 h 252"/>
                <a:gd name="T24" fmla="*/ 318 w 372"/>
                <a:gd name="T25" fmla="*/ 60 h 252"/>
                <a:gd name="T26" fmla="*/ 342 w 372"/>
                <a:gd name="T27" fmla="*/ 78 h 252"/>
                <a:gd name="T28" fmla="*/ 372 w 372"/>
                <a:gd name="T29" fmla="*/ 108 h 252"/>
                <a:gd name="T30" fmla="*/ 372 w 372"/>
                <a:gd name="T31" fmla="*/ 126 h 252"/>
                <a:gd name="T32" fmla="*/ 360 w 372"/>
                <a:gd name="T33" fmla="*/ 150 h 252"/>
                <a:gd name="T34" fmla="*/ 324 w 372"/>
                <a:gd name="T35" fmla="*/ 162 h 252"/>
                <a:gd name="T36" fmla="*/ 330 w 372"/>
                <a:gd name="T37" fmla="*/ 198 h 252"/>
                <a:gd name="T38" fmla="*/ 324 w 372"/>
                <a:gd name="T39" fmla="*/ 222 h 252"/>
                <a:gd name="T40" fmla="*/ 306 w 372"/>
                <a:gd name="T41" fmla="*/ 234 h 252"/>
                <a:gd name="T42" fmla="*/ 306 w 372"/>
                <a:gd name="T43" fmla="*/ 246 h 252"/>
                <a:gd name="T44" fmla="*/ 306 w 372"/>
                <a:gd name="T45" fmla="*/ 252 h 25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72"/>
                <a:gd name="T70" fmla="*/ 0 h 252"/>
                <a:gd name="T71" fmla="*/ 372 w 372"/>
                <a:gd name="T72" fmla="*/ 252 h 25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72" h="252">
                  <a:moveTo>
                    <a:pt x="306" y="246"/>
                  </a:moveTo>
                  <a:lnTo>
                    <a:pt x="288" y="228"/>
                  </a:lnTo>
                  <a:lnTo>
                    <a:pt x="54" y="234"/>
                  </a:lnTo>
                  <a:lnTo>
                    <a:pt x="42" y="180"/>
                  </a:lnTo>
                  <a:lnTo>
                    <a:pt x="12" y="90"/>
                  </a:lnTo>
                  <a:lnTo>
                    <a:pt x="0" y="66"/>
                  </a:lnTo>
                  <a:lnTo>
                    <a:pt x="12" y="36"/>
                  </a:lnTo>
                  <a:lnTo>
                    <a:pt x="6" y="12"/>
                  </a:lnTo>
                  <a:lnTo>
                    <a:pt x="12" y="6"/>
                  </a:lnTo>
                  <a:lnTo>
                    <a:pt x="306" y="0"/>
                  </a:lnTo>
                  <a:lnTo>
                    <a:pt x="318" y="18"/>
                  </a:lnTo>
                  <a:lnTo>
                    <a:pt x="312" y="36"/>
                  </a:lnTo>
                  <a:lnTo>
                    <a:pt x="318" y="60"/>
                  </a:lnTo>
                  <a:lnTo>
                    <a:pt x="342" y="78"/>
                  </a:lnTo>
                  <a:lnTo>
                    <a:pt x="372" y="108"/>
                  </a:lnTo>
                  <a:lnTo>
                    <a:pt x="372" y="126"/>
                  </a:lnTo>
                  <a:lnTo>
                    <a:pt x="360" y="150"/>
                  </a:lnTo>
                  <a:lnTo>
                    <a:pt x="324" y="162"/>
                  </a:lnTo>
                  <a:lnTo>
                    <a:pt x="330" y="198"/>
                  </a:lnTo>
                  <a:lnTo>
                    <a:pt x="324" y="222"/>
                  </a:lnTo>
                  <a:lnTo>
                    <a:pt x="306" y="234"/>
                  </a:lnTo>
                  <a:lnTo>
                    <a:pt x="306" y="246"/>
                  </a:lnTo>
                  <a:lnTo>
                    <a:pt x="306" y="252"/>
                  </a:lnTo>
                </a:path>
              </a:pathLst>
            </a:custGeom>
            <a:noFill/>
            <a:ln w="9525">
              <a:solidFill>
                <a:srgbClr val="000000"/>
              </a:solidFill>
              <a:prstDash val="solid"/>
              <a:round/>
              <a:headEnd/>
              <a:tailEnd/>
            </a:ln>
          </p:spPr>
          <p:txBody>
            <a:bodyPr/>
            <a:lstStyle/>
            <a:p>
              <a:endParaRPr lang="en-US"/>
            </a:p>
          </p:txBody>
        </p:sp>
        <p:sp>
          <p:nvSpPr>
            <p:cNvPr id="4145" name="Freeform 174"/>
            <p:cNvSpPr>
              <a:spLocks/>
            </p:cNvSpPr>
            <p:nvPr/>
          </p:nvSpPr>
          <p:spPr bwMode="auto">
            <a:xfrm>
              <a:off x="2541" y="2046"/>
              <a:ext cx="456" cy="246"/>
            </a:xfrm>
            <a:custGeom>
              <a:avLst/>
              <a:gdLst>
                <a:gd name="T0" fmla="*/ 414 w 456"/>
                <a:gd name="T1" fmla="*/ 12 h 246"/>
                <a:gd name="T2" fmla="*/ 438 w 456"/>
                <a:gd name="T3" fmla="*/ 24 h 246"/>
                <a:gd name="T4" fmla="*/ 426 w 456"/>
                <a:gd name="T5" fmla="*/ 48 h 246"/>
                <a:gd name="T6" fmla="*/ 456 w 456"/>
                <a:gd name="T7" fmla="*/ 78 h 246"/>
                <a:gd name="T8" fmla="*/ 456 w 456"/>
                <a:gd name="T9" fmla="*/ 246 h 246"/>
                <a:gd name="T10" fmla="*/ 0 w 456"/>
                <a:gd name="T11" fmla="*/ 234 h 246"/>
                <a:gd name="T12" fmla="*/ 12 w 456"/>
                <a:gd name="T13" fmla="*/ 0 h 246"/>
                <a:gd name="T14" fmla="*/ 414 w 456"/>
                <a:gd name="T15" fmla="*/ 12 h 246"/>
                <a:gd name="T16" fmla="*/ 0 60000 65536"/>
                <a:gd name="T17" fmla="*/ 0 60000 65536"/>
                <a:gd name="T18" fmla="*/ 0 60000 65536"/>
                <a:gd name="T19" fmla="*/ 0 60000 65536"/>
                <a:gd name="T20" fmla="*/ 0 60000 65536"/>
                <a:gd name="T21" fmla="*/ 0 60000 65536"/>
                <a:gd name="T22" fmla="*/ 0 60000 65536"/>
                <a:gd name="T23" fmla="*/ 0 60000 65536"/>
                <a:gd name="T24" fmla="*/ 0 w 456"/>
                <a:gd name="T25" fmla="*/ 0 h 246"/>
                <a:gd name="T26" fmla="*/ 456 w 456"/>
                <a:gd name="T27" fmla="*/ 246 h 24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56" h="246">
                  <a:moveTo>
                    <a:pt x="414" y="12"/>
                  </a:moveTo>
                  <a:lnTo>
                    <a:pt x="438" y="24"/>
                  </a:lnTo>
                  <a:lnTo>
                    <a:pt x="426" y="48"/>
                  </a:lnTo>
                  <a:lnTo>
                    <a:pt x="456" y="78"/>
                  </a:lnTo>
                  <a:lnTo>
                    <a:pt x="456" y="246"/>
                  </a:lnTo>
                  <a:lnTo>
                    <a:pt x="0" y="234"/>
                  </a:lnTo>
                  <a:lnTo>
                    <a:pt x="12" y="0"/>
                  </a:lnTo>
                  <a:lnTo>
                    <a:pt x="414" y="12"/>
                  </a:lnTo>
                  <a:close/>
                </a:path>
              </a:pathLst>
            </a:custGeom>
            <a:solidFill>
              <a:srgbClr val="E8D898"/>
            </a:solidFill>
            <a:ln w="9525">
              <a:solidFill>
                <a:srgbClr val="E8D898"/>
              </a:solidFill>
              <a:prstDash val="solid"/>
              <a:round/>
              <a:headEnd/>
              <a:tailEnd/>
            </a:ln>
          </p:spPr>
          <p:txBody>
            <a:bodyPr/>
            <a:lstStyle/>
            <a:p>
              <a:endParaRPr lang="en-US"/>
            </a:p>
          </p:txBody>
        </p:sp>
        <p:sp>
          <p:nvSpPr>
            <p:cNvPr id="4146" name="Freeform 175"/>
            <p:cNvSpPr>
              <a:spLocks/>
            </p:cNvSpPr>
            <p:nvPr/>
          </p:nvSpPr>
          <p:spPr bwMode="auto">
            <a:xfrm>
              <a:off x="2541" y="2046"/>
              <a:ext cx="456" cy="246"/>
            </a:xfrm>
            <a:custGeom>
              <a:avLst/>
              <a:gdLst>
                <a:gd name="T0" fmla="*/ 414 w 456"/>
                <a:gd name="T1" fmla="*/ 12 h 246"/>
                <a:gd name="T2" fmla="*/ 438 w 456"/>
                <a:gd name="T3" fmla="*/ 24 h 246"/>
                <a:gd name="T4" fmla="*/ 426 w 456"/>
                <a:gd name="T5" fmla="*/ 48 h 246"/>
                <a:gd name="T6" fmla="*/ 456 w 456"/>
                <a:gd name="T7" fmla="*/ 78 h 246"/>
                <a:gd name="T8" fmla="*/ 456 w 456"/>
                <a:gd name="T9" fmla="*/ 246 h 246"/>
                <a:gd name="T10" fmla="*/ 0 w 456"/>
                <a:gd name="T11" fmla="*/ 234 h 246"/>
                <a:gd name="T12" fmla="*/ 12 w 456"/>
                <a:gd name="T13" fmla="*/ 0 h 246"/>
                <a:gd name="T14" fmla="*/ 414 w 456"/>
                <a:gd name="T15" fmla="*/ 12 h 246"/>
                <a:gd name="T16" fmla="*/ 414 w 456"/>
                <a:gd name="T17" fmla="*/ 18 h 2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56"/>
                <a:gd name="T28" fmla="*/ 0 h 246"/>
                <a:gd name="T29" fmla="*/ 456 w 456"/>
                <a:gd name="T30" fmla="*/ 246 h 2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56" h="246">
                  <a:moveTo>
                    <a:pt x="414" y="12"/>
                  </a:moveTo>
                  <a:lnTo>
                    <a:pt x="438" y="24"/>
                  </a:lnTo>
                  <a:lnTo>
                    <a:pt x="426" y="48"/>
                  </a:lnTo>
                  <a:lnTo>
                    <a:pt x="456" y="78"/>
                  </a:lnTo>
                  <a:lnTo>
                    <a:pt x="456" y="246"/>
                  </a:lnTo>
                  <a:lnTo>
                    <a:pt x="0" y="234"/>
                  </a:lnTo>
                  <a:lnTo>
                    <a:pt x="12" y="0"/>
                  </a:lnTo>
                  <a:lnTo>
                    <a:pt x="414" y="12"/>
                  </a:lnTo>
                  <a:lnTo>
                    <a:pt x="414" y="18"/>
                  </a:lnTo>
                </a:path>
              </a:pathLst>
            </a:custGeom>
            <a:noFill/>
            <a:ln w="9525">
              <a:solidFill>
                <a:srgbClr val="000000"/>
              </a:solidFill>
              <a:prstDash val="solid"/>
              <a:round/>
              <a:headEnd/>
              <a:tailEnd/>
            </a:ln>
          </p:spPr>
          <p:txBody>
            <a:bodyPr/>
            <a:lstStyle/>
            <a:p>
              <a:endParaRPr lang="en-US"/>
            </a:p>
          </p:txBody>
        </p:sp>
        <p:sp>
          <p:nvSpPr>
            <p:cNvPr id="4147" name="Freeform 176"/>
            <p:cNvSpPr>
              <a:spLocks/>
            </p:cNvSpPr>
            <p:nvPr/>
          </p:nvSpPr>
          <p:spPr bwMode="auto">
            <a:xfrm>
              <a:off x="3321" y="2088"/>
              <a:ext cx="450" cy="228"/>
            </a:xfrm>
            <a:custGeom>
              <a:avLst/>
              <a:gdLst>
                <a:gd name="T0" fmla="*/ 360 w 450"/>
                <a:gd name="T1" fmla="*/ 186 h 228"/>
                <a:gd name="T2" fmla="*/ 84 w 450"/>
                <a:gd name="T3" fmla="*/ 210 h 228"/>
                <a:gd name="T4" fmla="*/ 84 w 450"/>
                <a:gd name="T5" fmla="*/ 222 h 228"/>
                <a:gd name="T6" fmla="*/ 0 w 450"/>
                <a:gd name="T7" fmla="*/ 228 h 228"/>
                <a:gd name="T8" fmla="*/ 6 w 450"/>
                <a:gd name="T9" fmla="*/ 222 h 228"/>
                <a:gd name="T10" fmla="*/ 18 w 450"/>
                <a:gd name="T11" fmla="*/ 222 h 228"/>
                <a:gd name="T12" fmla="*/ 12 w 450"/>
                <a:gd name="T13" fmla="*/ 192 h 228"/>
                <a:gd name="T14" fmla="*/ 12 w 450"/>
                <a:gd name="T15" fmla="*/ 186 h 228"/>
                <a:gd name="T16" fmla="*/ 24 w 450"/>
                <a:gd name="T17" fmla="*/ 168 h 228"/>
                <a:gd name="T18" fmla="*/ 60 w 450"/>
                <a:gd name="T19" fmla="*/ 180 h 228"/>
                <a:gd name="T20" fmla="*/ 54 w 450"/>
                <a:gd name="T21" fmla="*/ 156 h 228"/>
                <a:gd name="T22" fmla="*/ 78 w 450"/>
                <a:gd name="T23" fmla="*/ 144 h 228"/>
                <a:gd name="T24" fmla="*/ 72 w 450"/>
                <a:gd name="T25" fmla="*/ 132 h 228"/>
                <a:gd name="T26" fmla="*/ 78 w 450"/>
                <a:gd name="T27" fmla="*/ 120 h 228"/>
                <a:gd name="T28" fmla="*/ 84 w 450"/>
                <a:gd name="T29" fmla="*/ 120 h 228"/>
                <a:gd name="T30" fmla="*/ 90 w 450"/>
                <a:gd name="T31" fmla="*/ 114 h 228"/>
                <a:gd name="T32" fmla="*/ 102 w 450"/>
                <a:gd name="T33" fmla="*/ 120 h 228"/>
                <a:gd name="T34" fmla="*/ 102 w 450"/>
                <a:gd name="T35" fmla="*/ 108 h 228"/>
                <a:gd name="T36" fmla="*/ 138 w 450"/>
                <a:gd name="T37" fmla="*/ 120 h 228"/>
                <a:gd name="T38" fmla="*/ 150 w 450"/>
                <a:gd name="T39" fmla="*/ 102 h 228"/>
                <a:gd name="T40" fmla="*/ 162 w 450"/>
                <a:gd name="T41" fmla="*/ 108 h 228"/>
                <a:gd name="T42" fmla="*/ 180 w 450"/>
                <a:gd name="T43" fmla="*/ 84 h 228"/>
                <a:gd name="T44" fmla="*/ 186 w 450"/>
                <a:gd name="T45" fmla="*/ 96 h 228"/>
                <a:gd name="T46" fmla="*/ 204 w 450"/>
                <a:gd name="T47" fmla="*/ 96 h 228"/>
                <a:gd name="T48" fmla="*/ 234 w 450"/>
                <a:gd name="T49" fmla="*/ 48 h 228"/>
                <a:gd name="T50" fmla="*/ 228 w 450"/>
                <a:gd name="T51" fmla="*/ 36 h 228"/>
                <a:gd name="T52" fmla="*/ 264 w 450"/>
                <a:gd name="T53" fmla="*/ 24 h 228"/>
                <a:gd name="T54" fmla="*/ 264 w 450"/>
                <a:gd name="T55" fmla="*/ 0 h 228"/>
                <a:gd name="T56" fmla="*/ 288 w 450"/>
                <a:gd name="T57" fmla="*/ 0 h 228"/>
                <a:gd name="T58" fmla="*/ 300 w 450"/>
                <a:gd name="T59" fmla="*/ 18 h 228"/>
                <a:gd name="T60" fmla="*/ 336 w 450"/>
                <a:gd name="T61" fmla="*/ 30 h 228"/>
                <a:gd name="T62" fmla="*/ 384 w 450"/>
                <a:gd name="T63" fmla="*/ 12 h 228"/>
                <a:gd name="T64" fmla="*/ 402 w 450"/>
                <a:gd name="T65" fmla="*/ 36 h 228"/>
                <a:gd name="T66" fmla="*/ 402 w 450"/>
                <a:gd name="T67" fmla="*/ 36 h 228"/>
                <a:gd name="T68" fmla="*/ 414 w 450"/>
                <a:gd name="T69" fmla="*/ 72 h 228"/>
                <a:gd name="T70" fmla="*/ 450 w 450"/>
                <a:gd name="T71" fmla="*/ 102 h 228"/>
                <a:gd name="T72" fmla="*/ 390 w 450"/>
                <a:gd name="T73" fmla="*/ 174 h 228"/>
                <a:gd name="T74" fmla="*/ 360 w 450"/>
                <a:gd name="T75" fmla="*/ 186 h 22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50"/>
                <a:gd name="T115" fmla="*/ 0 h 228"/>
                <a:gd name="T116" fmla="*/ 450 w 450"/>
                <a:gd name="T117" fmla="*/ 228 h 22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50" h="228">
                  <a:moveTo>
                    <a:pt x="360" y="186"/>
                  </a:moveTo>
                  <a:lnTo>
                    <a:pt x="84" y="210"/>
                  </a:lnTo>
                  <a:lnTo>
                    <a:pt x="84" y="222"/>
                  </a:lnTo>
                  <a:lnTo>
                    <a:pt x="0" y="228"/>
                  </a:lnTo>
                  <a:lnTo>
                    <a:pt x="6" y="222"/>
                  </a:lnTo>
                  <a:lnTo>
                    <a:pt x="18" y="222"/>
                  </a:lnTo>
                  <a:lnTo>
                    <a:pt x="12" y="192"/>
                  </a:lnTo>
                  <a:lnTo>
                    <a:pt x="12" y="186"/>
                  </a:lnTo>
                  <a:lnTo>
                    <a:pt x="24" y="168"/>
                  </a:lnTo>
                  <a:lnTo>
                    <a:pt x="60" y="180"/>
                  </a:lnTo>
                  <a:lnTo>
                    <a:pt x="54" y="156"/>
                  </a:lnTo>
                  <a:lnTo>
                    <a:pt x="78" y="144"/>
                  </a:lnTo>
                  <a:lnTo>
                    <a:pt x="72" y="132"/>
                  </a:lnTo>
                  <a:lnTo>
                    <a:pt x="78" y="120"/>
                  </a:lnTo>
                  <a:lnTo>
                    <a:pt x="84" y="120"/>
                  </a:lnTo>
                  <a:lnTo>
                    <a:pt x="90" y="114"/>
                  </a:lnTo>
                  <a:lnTo>
                    <a:pt x="102" y="120"/>
                  </a:lnTo>
                  <a:lnTo>
                    <a:pt x="102" y="108"/>
                  </a:lnTo>
                  <a:lnTo>
                    <a:pt x="138" y="120"/>
                  </a:lnTo>
                  <a:lnTo>
                    <a:pt x="150" y="102"/>
                  </a:lnTo>
                  <a:lnTo>
                    <a:pt x="162" y="108"/>
                  </a:lnTo>
                  <a:lnTo>
                    <a:pt x="180" y="84"/>
                  </a:lnTo>
                  <a:lnTo>
                    <a:pt x="186" y="96"/>
                  </a:lnTo>
                  <a:lnTo>
                    <a:pt x="204" y="96"/>
                  </a:lnTo>
                  <a:lnTo>
                    <a:pt x="234" y="48"/>
                  </a:lnTo>
                  <a:lnTo>
                    <a:pt x="228" y="36"/>
                  </a:lnTo>
                  <a:lnTo>
                    <a:pt x="264" y="24"/>
                  </a:lnTo>
                  <a:lnTo>
                    <a:pt x="264" y="0"/>
                  </a:lnTo>
                  <a:lnTo>
                    <a:pt x="288" y="0"/>
                  </a:lnTo>
                  <a:lnTo>
                    <a:pt x="300" y="18"/>
                  </a:lnTo>
                  <a:lnTo>
                    <a:pt x="336" y="30"/>
                  </a:lnTo>
                  <a:lnTo>
                    <a:pt x="384" y="12"/>
                  </a:lnTo>
                  <a:lnTo>
                    <a:pt x="402" y="36"/>
                  </a:lnTo>
                  <a:lnTo>
                    <a:pt x="414" y="72"/>
                  </a:lnTo>
                  <a:lnTo>
                    <a:pt x="450" y="102"/>
                  </a:lnTo>
                  <a:lnTo>
                    <a:pt x="390" y="174"/>
                  </a:lnTo>
                  <a:lnTo>
                    <a:pt x="360" y="186"/>
                  </a:lnTo>
                  <a:close/>
                </a:path>
              </a:pathLst>
            </a:custGeom>
            <a:solidFill>
              <a:srgbClr val="E8D898"/>
            </a:solidFill>
            <a:ln w="9525">
              <a:solidFill>
                <a:srgbClr val="E8D898"/>
              </a:solidFill>
              <a:prstDash val="solid"/>
              <a:round/>
              <a:headEnd/>
              <a:tailEnd/>
            </a:ln>
          </p:spPr>
          <p:txBody>
            <a:bodyPr/>
            <a:lstStyle/>
            <a:p>
              <a:endParaRPr lang="en-US"/>
            </a:p>
          </p:txBody>
        </p:sp>
        <p:sp>
          <p:nvSpPr>
            <p:cNvPr id="4148" name="Freeform 177"/>
            <p:cNvSpPr>
              <a:spLocks/>
            </p:cNvSpPr>
            <p:nvPr/>
          </p:nvSpPr>
          <p:spPr bwMode="auto">
            <a:xfrm>
              <a:off x="3321" y="2088"/>
              <a:ext cx="450" cy="228"/>
            </a:xfrm>
            <a:custGeom>
              <a:avLst/>
              <a:gdLst>
                <a:gd name="T0" fmla="*/ 360 w 450"/>
                <a:gd name="T1" fmla="*/ 186 h 228"/>
                <a:gd name="T2" fmla="*/ 84 w 450"/>
                <a:gd name="T3" fmla="*/ 210 h 228"/>
                <a:gd name="T4" fmla="*/ 84 w 450"/>
                <a:gd name="T5" fmla="*/ 222 h 228"/>
                <a:gd name="T6" fmla="*/ 0 w 450"/>
                <a:gd name="T7" fmla="*/ 228 h 228"/>
                <a:gd name="T8" fmla="*/ 6 w 450"/>
                <a:gd name="T9" fmla="*/ 222 h 228"/>
                <a:gd name="T10" fmla="*/ 18 w 450"/>
                <a:gd name="T11" fmla="*/ 222 h 228"/>
                <a:gd name="T12" fmla="*/ 12 w 450"/>
                <a:gd name="T13" fmla="*/ 192 h 228"/>
                <a:gd name="T14" fmla="*/ 12 w 450"/>
                <a:gd name="T15" fmla="*/ 186 h 228"/>
                <a:gd name="T16" fmla="*/ 24 w 450"/>
                <a:gd name="T17" fmla="*/ 168 h 228"/>
                <a:gd name="T18" fmla="*/ 60 w 450"/>
                <a:gd name="T19" fmla="*/ 180 h 228"/>
                <a:gd name="T20" fmla="*/ 54 w 450"/>
                <a:gd name="T21" fmla="*/ 156 h 228"/>
                <a:gd name="T22" fmla="*/ 78 w 450"/>
                <a:gd name="T23" fmla="*/ 144 h 228"/>
                <a:gd name="T24" fmla="*/ 72 w 450"/>
                <a:gd name="T25" fmla="*/ 132 h 228"/>
                <a:gd name="T26" fmla="*/ 78 w 450"/>
                <a:gd name="T27" fmla="*/ 120 h 228"/>
                <a:gd name="T28" fmla="*/ 84 w 450"/>
                <a:gd name="T29" fmla="*/ 120 h 228"/>
                <a:gd name="T30" fmla="*/ 90 w 450"/>
                <a:gd name="T31" fmla="*/ 114 h 228"/>
                <a:gd name="T32" fmla="*/ 102 w 450"/>
                <a:gd name="T33" fmla="*/ 120 h 228"/>
                <a:gd name="T34" fmla="*/ 102 w 450"/>
                <a:gd name="T35" fmla="*/ 108 h 228"/>
                <a:gd name="T36" fmla="*/ 138 w 450"/>
                <a:gd name="T37" fmla="*/ 120 h 228"/>
                <a:gd name="T38" fmla="*/ 150 w 450"/>
                <a:gd name="T39" fmla="*/ 102 h 228"/>
                <a:gd name="T40" fmla="*/ 162 w 450"/>
                <a:gd name="T41" fmla="*/ 108 h 228"/>
                <a:gd name="T42" fmla="*/ 180 w 450"/>
                <a:gd name="T43" fmla="*/ 84 h 228"/>
                <a:gd name="T44" fmla="*/ 186 w 450"/>
                <a:gd name="T45" fmla="*/ 96 h 228"/>
                <a:gd name="T46" fmla="*/ 204 w 450"/>
                <a:gd name="T47" fmla="*/ 96 h 228"/>
                <a:gd name="T48" fmla="*/ 234 w 450"/>
                <a:gd name="T49" fmla="*/ 48 h 228"/>
                <a:gd name="T50" fmla="*/ 228 w 450"/>
                <a:gd name="T51" fmla="*/ 36 h 228"/>
                <a:gd name="T52" fmla="*/ 264 w 450"/>
                <a:gd name="T53" fmla="*/ 24 h 228"/>
                <a:gd name="T54" fmla="*/ 264 w 450"/>
                <a:gd name="T55" fmla="*/ 0 h 228"/>
                <a:gd name="T56" fmla="*/ 288 w 450"/>
                <a:gd name="T57" fmla="*/ 0 h 228"/>
                <a:gd name="T58" fmla="*/ 300 w 450"/>
                <a:gd name="T59" fmla="*/ 18 h 228"/>
                <a:gd name="T60" fmla="*/ 336 w 450"/>
                <a:gd name="T61" fmla="*/ 30 h 228"/>
                <a:gd name="T62" fmla="*/ 384 w 450"/>
                <a:gd name="T63" fmla="*/ 12 h 228"/>
                <a:gd name="T64" fmla="*/ 402 w 450"/>
                <a:gd name="T65" fmla="*/ 36 h 228"/>
                <a:gd name="T66" fmla="*/ 408 w 450"/>
                <a:gd name="T67" fmla="*/ 36 h 228"/>
                <a:gd name="T68" fmla="*/ 402 w 450"/>
                <a:gd name="T69" fmla="*/ 36 h 228"/>
                <a:gd name="T70" fmla="*/ 414 w 450"/>
                <a:gd name="T71" fmla="*/ 72 h 228"/>
                <a:gd name="T72" fmla="*/ 450 w 450"/>
                <a:gd name="T73" fmla="*/ 102 h 228"/>
                <a:gd name="T74" fmla="*/ 390 w 450"/>
                <a:gd name="T75" fmla="*/ 174 h 228"/>
                <a:gd name="T76" fmla="*/ 360 w 450"/>
                <a:gd name="T77" fmla="*/ 186 h 228"/>
                <a:gd name="T78" fmla="*/ 360 w 450"/>
                <a:gd name="T79" fmla="*/ 192 h 2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50"/>
                <a:gd name="T121" fmla="*/ 0 h 228"/>
                <a:gd name="T122" fmla="*/ 450 w 450"/>
                <a:gd name="T123" fmla="*/ 228 h 2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50" h="228">
                  <a:moveTo>
                    <a:pt x="360" y="186"/>
                  </a:moveTo>
                  <a:lnTo>
                    <a:pt x="84" y="210"/>
                  </a:lnTo>
                  <a:lnTo>
                    <a:pt x="84" y="222"/>
                  </a:lnTo>
                  <a:lnTo>
                    <a:pt x="0" y="228"/>
                  </a:lnTo>
                  <a:lnTo>
                    <a:pt x="6" y="222"/>
                  </a:lnTo>
                  <a:lnTo>
                    <a:pt x="18" y="222"/>
                  </a:lnTo>
                  <a:lnTo>
                    <a:pt x="12" y="192"/>
                  </a:lnTo>
                  <a:lnTo>
                    <a:pt x="12" y="186"/>
                  </a:lnTo>
                  <a:lnTo>
                    <a:pt x="24" y="168"/>
                  </a:lnTo>
                  <a:lnTo>
                    <a:pt x="60" y="180"/>
                  </a:lnTo>
                  <a:lnTo>
                    <a:pt x="54" y="156"/>
                  </a:lnTo>
                  <a:lnTo>
                    <a:pt x="78" y="144"/>
                  </a:lnTo>
                  <a:lnTo>
                    <a:pt x="72" y="132"/>
                  </a:lnTo>
                  <a:lnTo>
                    <a:pt x="78" y="120"/>
                  </a:lnTo>
                  <a:lnTo>
                    <a:pt x="84" y="120"/>
                  </a:lnTo>
                  <a:lnTo>
                    <a:pt x="90" y="114"/>
                  </a:lnTo>
                  <a:lnTo>
                    <a:pt x="102" y="120"/>
                  </a:lnTo>
                  <a:lnTo>
                    <a:pt x="102" y="108"/>
                  </a:lnTo>
                  <a:lnTo>
                    <a:pt x="138" y="120"/>
                  </a:lnTo>
                  <a:lnTo>
                    <a:pt x="150" y="102"/>
                  </a:lnTo>
                  <a:lnTo>
                    <a:pt x="162" y="108"/>
                  </a:lnTo>
                  <a:lnTo>
                    <a:pt x="180" y="84"/>
                  </a:lnTo>
                  <a:lnTo>
                    <a:pt x="186" y="96"/>
                  </a:lnTo>
                  <a:lnTo>
                    <a:pt x="204" y="96"/>
                  </a:lnTo>
                  <a:lnTo>
                    <a:pt x="234" y="48"/>
                  </a:lnTo>
                  <a:lnTo>
                    <a:pt x="228" y="36"/>
                  </a:lnTo>
                  <a:lnTo>
                    <a:pt x="264" y="24"/>
                  </a:lnTo>
                  <a:lnTo>
                    <a:pt x="264" y="0"/>
                  </a:lnTo>
                  <a:lnTo>
                    <a:pt x="288" y="0"/>
                  </a:lnTo>
                  <a:lnTo>
                    <a:pt x="300" y="18"/>
                  </a:lnTo>
                  <a:lnTo>
                    <a:pt x="336" y="30"/>
                  </a:lnTo>
                  <a:lnTo>
                    <a:pt x="384" y="12"/>
                  </a:lnTo>
                  <a:lnTo>
                    <a:pt x="402" y="36"/>
                  </a:lnTo>
                  <a:lnTo>
                    <a:pt x="408" y="36"/>
                  </a:lnTo>
                  <a:lnTo>
                    <a:pt x="402" y="36"/>
                  </a:lnTo>
                  <a:lnTo>
                    <a:pt x="414" y="72"/>
                  </a:lnTo>
                  <a:lnTo>
                    <a:pt x="450" y="102"/>
                  </a:lnTo>
                  <a:lnTo>
                    <a:pt x="390" y="174"/>
                  </a:lnTo>
                  <a:lnTo>
                    <a:pt x="360" y="186"/>
                  </a:lnTo>
                  <a:lnTo>
                    <a:pt x="360" y="192"/>
                  </a:lnTo>
                </a:path>
              </a:pathLst>
            </a:custGeom>
            <a:noFill/>
            <a:ln w="9525">
              <a:solidFill>
                <a:srgbClr val="000000"/>
              </a:solidFill>
              <a:prstDash val="solid"/>
              <a:round/>
              <a:headEnd/>
              <a:tailEnd/>
            </a:ln>
          </p:spPr>
          <p:txBody>
            <a:bodyPr/>
            <a:lstStyle/>
            <a:p>
              <a:endParaRPr lang="en-US"/>
            </a:p>
          </p:txBody>
        </p:sp>
        <p:sp>
          <p:nvSpPr>
            <p:cNvPr id="4149" name="Freeform 178"/>
            <p:cNvSpPr>
              <a:spLocks/>
            </p:cNvSpPr>
            <p:nvPr/>
          </p:nvSpPr>
          <p:spPr bwMode="auto">
            <a:xfrm>
              <a:off x="3039" y="2598"/>
              <a:ext cx="348" cy="306"/>
            </a:xfrm>
            <a:custGeom>
              <a:avLst/>
              <a:gdLst>
                <a:gd name="T0" fmla="*/ 306 w 348"/>
                <a:gd name="T1" fmla="*/ 210 h 306"/>
                <a:gd name="T2" fmla="*/ 264 w 348"/>
                <a:gd name="T3" fmla="*/ 198 h 306"/>
                <a:gd name="T4" fmla="*/ 246 w 348"/>
                <a:gd name="T5" fmla="*/ 216 h 306"/>
                <a:gd name="T6" fmla="*/ 270 w 348"/>
                <a:gd name="T7" fmla="*/ 228 h 306"/>
                <a:gd name="T8" fmla="*/ 300 w 348"/>
                <a:gd name="T9" fmla="*/ 216 h 306"/>
                <a:gd name="T10" fmla="*/ 288 w 348"/>
                <a:gd name="T11" fmla="*/ 228 h 306"/>
                <a:gd name="T12" fmla="*/ 306 w 348"/>
                <a:gd name="T13" fmla="*/ 234 h 306"/>
                <a:gd name="T14" fmla="*/ 312 w 348"/>
                <a:gd name="T15" fmla="*/ 222 h 306"/>
                <a:gd name="T16" fmla="*/ 330 w 348"/>
                <a:gd name="T17" fmla="*/ 210 h 306"/>
                <a:gd name="T18" fmla="*/ 336 w 348"/>
                <a:gd name="T19" fmla="*/ 234 h 306"/>
                <a:gd name="T20" fmla="*/ 306 w 348"/>
                <a:gd name="T21" fmla="*/ 258 h 306"/>
                <a:gd name="T22" fmla="*/ 312 w 348"/>
                <a:gd name="T23" fmla="*/ 270 h 306"/>
                <a:gd name="T24" fmla="*/ 348 w 348"/>
                <a:gd name="T25" fmla="*/ 288 h 306"/>
                <a:gd name="T26" fmla="*/ 342 w 348"/>
                <a:gd name="T27" fmla="*/ 300 h 306"/>
                <a:gd name="T28" fmla="*/ 336 w 348"/>
                <a:gd name="T29" fmla="*/ 294 h 306"/>
                <a:gd name="T30" fmla="*/ 324 w 348"/>
                <a:gd name="T31" fmla="*/ 306 h 306"/>
                <a:gd name="T32" fmla="*/ 318 w 348"/>
                <a:gd name="T33" fmla="*/ 282 h 306"/>
                <a:gd name="T34" fmla="*/ 276 w 348"/>
                <a:gd name="T35" fmla="*/ 270 h 306"/>
                <a:gd name="T36" fmla="*/ 282 w 348"/>
                <a:gd name="T37" fmla="*/ 288 h 306"/>
                <a:gd name="T38" fmla="*/ 270 w 348"/>
                <a:gd name="T39" fmla="*/ 300 h 306"/>
                <a:gd name="T40" fmla="*/ 258 w 348"/>
                <a:gd name="T41" fmla="*/ 282 h 306"/>
                <a:gd name="T42" fmla="*/ 252 w 348"/>
                <a:gd name="T43" fmla="*/ 294 h 306"/>
                <a:gd name="T44" fmla="*/ 240 w 348"/>
                <a:gd name="T45" fmla="*/ 282 h 306"/>
                <a:gd name="T46" fmla="*/ 234 w 348"/>
                <a:gd name="T47" fmla="*/ 300 h 306"/>
                <a:gd name="T48" fmla="*/ 222 w 348"/>
                <a:gd name="T49" fmla="*/ 300 h 306"/>
                <a:gd name="T50" fmla="*/ 204 w 348"/>
                <a:gd name="T51" fmla="*/ 294 h 306"/>
                <a:gd name="T52" fmla="*/ 192 w 348"/>
                <a:gd name="T53" fmla="*/ 270 h 306"/>
                <a:gd name="T54" fmla="*/ 174 w 348"/>
                <a:gd name="T55" fmla="*/ 270 h 306"/>
                <a:gd name="T56" fmla="*/ 174 w 348"/>
                <a:gd name="T57" fmla="*/ 252 h 306"/>
                <a:gd name="T58" fmla="*/ 156 w 348"/>
                <a:gd name="T59" fmla="*/ 258 h 306"/>
                <a:gd name="T60" fmla="*/ 156 w 348"/>
                <a:gd name="T61" fmla="*/ 246 h 306"/>
                <a:gd name="T62" fmla="*/ 132 w 348"/>
                <a:gd name="T63" fmla="*/ 252 h 306"/>
                <a:gd name="T64" fmla="*/ 144 w 348"/>
                <a:gd name="T65" fmla="*/ 264 h 306"/>
                <a:gd name="T66" fmla="*/ 126 w 348"/>
                <a:gd name="T67" fmla="*/ 270 h 306"/>
                <a:gd name="T68" fmla="*/ 66 w 348"/>
                <a:gd name="T69" fmla="*/ 252 h 306"/>
                <a:gd name="T70" fmla="*/ 18 w 348"/>
                <a:gd name="T71" fmla="*/ 258 h 306"/>
                <a:gd name="T72" fmla="*/ 12 w 348"/>
                <a:gd name="T73" fmla="*/ 252 h 306"/>
                <a:gd name="T74" fmla="*/ 30 w 348"/>
                <a:gd name="T75" fmla="*/ 234 h 306"/>
                <a:gd name="T76" fmla="*/ 24 w 348"/>
                <a:gd name="T77" fmla="*/ 192 h 306"/>
                <a:gd name="T78" fmla="*/ 36 w 348"/>
                <a:gd name="T79" fmla="*/ 156 h 306"/>
                <a:gd name="T80" fmla="*/ 0 w 348"/>
                <a:gd name="T81" fmla="*/ 84 h 306"/>
                <a:gd name="T82" fmla="*/ 0 w 348"/>
                <a:gd name="T83" fmla="*/ 6 h 306"/>
                <a:gd name="T84" fmla="*/ 186 w 348"/>
                <a:gd name="T85" fmla="*/ 0 h 306"/>
                <a:gd name="T86" fmla="*/ 192 w 348"/>
                <a:gd name="T87" fmla="*/ 6 h 306"/>
                <a:gd name="T88" fmla="*/ 192 w 348"/>
                <a:gd name="T89" fmla="*/ 30 h 306"/>
                <a:gd name="T90" fmla="*/ 198 w 348"/>
                <a:gd name="T91" fmla="*/ 30 h 306"/>
                <a:gd name="T92" fmla="*/ 192 w 348"/>
                <a:gd name="T93" fmla="*/ 36 h 306"/>
                <a:gd name="T94" fmla="*/ 210 w 348"/>
                <a:gd name="T95" fmla="*/ 54 h 306"/>
                <a:gd name="T96" fmla="*/ 192 w 348"/>
                <a:gd name="T97" fmla="*/ 60 h 306"/>
                <a:gd name="T98" fmla="*/ 204 w 348"/>
                <a:gd name="T99" fmla="*/ 66 h 306"/>
                <a:gd name="T100" fmla="*/ 174 w 348"/>
                <a:gd name="T101" fmla="*/ 108 h 306"/>
                <a:gd name="T102" fmla="*/ 168 w 348"/>
                <a:gd name="T103" fmla="*/ 156 h 306"/>
                <a:gd name="T104" fmla="*/ 288 w 348"/>
                <a:gd name="T105" fmla="*/ 150 h 306"/>
                <a:gd name="T106" fmla="*/ 288 w 348"/>
                <a:gd name="T107" fmla="*/ 174 h 306"/>
                <a:gd name="T108" fmla="*/ 306 w 348"/>
                <a:gd name="T109" fmla="*/ 210 h 3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8"/>
                <a:gd name="T166" fmla="*/ 0 h 306"/>
                <a:gd name="T167" fmla="*/ 348 w 348"/>
                <a:gd name="T168" fmla="*/ 306 h 3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8" h="306">
                  <a:moveTo>
                    <a:pt x="306" y="210"/>
                  </a:moveTo>
                  <a:lnTo>
                    <a:pt x="264" y="198"/>
                  </a:lnTo>
                  <a:lnTo>
                    <a:pt x="246" y="216"/>
                  </a:lnTo>
                  <a:lnTo>
                    <a:pt x="270" y="228"/>
                  </a:lnTo>
                  <a:lnTo>
                    <a:pt x="300" y="216"/>
                  </a:lnTo>
                  <a:lnTo>
                    <a:pt x="288" y="228"/>
                  </a:lnTo>
                  <a:lnTo>
                    <a:pt x="306" y="234"/>
                  </a:lnTo>
                  <a:lnTo>
                    <a:pt x="312" y="222"/>
                  </a:lnTo>
                  <a:lnTo>
                    <a:pt x="330" y="210"/>
                  </a:lnTo>
                  <a:lnTo>
                    <a:pt x="336" y="234"/>
                  </a:lnTo>
                  <a:lnTo>
                    <a:pt x="306" y="258"/>
                  </a:lnTo>
                  <a:lnTo>
                    <a:pt x="312" y="270"/>
                  </a:lnTo>
                  <a:lnTo>
                    <a:pt x="348" y="288"/>
                  </a:lnTo>
                  <a:lnTo>
                    <a:pt x="342" y="300"/>
                  </a:lnTo>
                  <a:lnTo>
                    <a:pt x="336" y="294"/>
                  </a:lnTo>
                  <a:lnTo>
                    <a:pt x="324" y="306"/>
                  </a:lnTo>
                  <a:lnTo>
                    <a:pt x="318" y="282"/>
                  </a:lnTo>
                  <a:lnTo>
                    <a:pt x="276" y="270"/>
                  </a:lnTo>
                  <a:lnTo>
                    <a:pt x="282" y="288"/>
                  </a:lnTo>
                  <a:lnTo>
                    <a:pt x="270" y="300"/>
                  </a:lnTo>
                  <a:lnTo>
                    <a:pt x="258" y="282"/>
                  </a:lnTo>
                  <a:lnTo>
                    <a:pt x="252" y="294"/>
                  </a:lnTo>
                  <a:lnTo>
                    <a:pt x="240" y="282"/>
                  </a:lnTo>
                  <a:lnTo>
                    <a:pt x="234" y="300"/>
                  </a:lnTo>
                  <a:lnTo>
                    <a:pt x="222" y="300"/>
                  </a:lnTo>
                  <a:lnTo>
                    <a:pt x="204" y="294"/>
                  </a:lnTo>
                  <a:lnTo>
                    <a:pt x="192" y="270"/>
                  </a:lnTo>
                  <a:lnTo>
                    <a:pt x="174" y="270"/>
                  </a:lnTo>
                  <a:lnTo>
                    <a:pt x="174" y="252"/>
                  </a:lnTo>
                  <a:lnTo>
                    <a:pt x="156" y="258"/>
                  </a:lnTo>
                  <a:lnTo>
                    <a:pt x="156" y="246"/>
                  </a:lnTo>
                  <a:lnTo>
                    <a:pt x="132" y="252"/>
                  </a:lnTo>
                  <a:lnTo>
                    <a:pt x="144" y="264"/>
                  </a:lnTo>
                  <a:lnTo>
                    <a:pt x="126" y="270"/>
                  </a:lnTo>
                  <a:lnTo>
                    <a:pt x="66" y="252"/>
                  </a:lnTo>
                  <a:lnTo>
                    <a:pt x="18" y="258"/>
                  </a:lnTo>
                  <a:lnTo>
                    <a:pt x="12" y="252"/>
                  </a:lnTo>
                  <a:lnTo>
                    <a:pt x="30" y="234"/>
                  </a:lnTo>
                  <a:lnTo>
                    <a:pt x="24" y="192"/>
                  </a:lnTo>
                  <a:lnTo>
                    <a:pt x="36" y="156"/>
                  </a:lnTo>
                  <a:lnTo>
                    <a:pt x="0" y="84"/>
                  </a:lnTo>
                  <a:lnTo>
                    <a:pt x="0" y="6"/>
                  </a:lnTo>
                  <a:lnTo>
                    <a:pt x="186" y="0"/>
                  </a:lnTo>
                  <a:lnTo>
                    <a:pt x="192" y="6"/>
                  </a:lnTo>
                  <a:lnTo>
                    <a:pt x="192" y="30"/>
                  </a:lnTo>
                  <a:lnTo>
                    <a:pt x="198" y="30"/>
                  </a:lnTo>
                  <a:lnTo>
                    <a:pt x="192" y="36"/>
                  </a:lnTo>
                  <a:lnTo>
                    <a:pt x="210" y="54"/>
                  </a:lnTo>
                  <a:lnTo>
                    <a:pt x="192" y="60"/>
                  </a:lnTo>
                  <a:lnTo>
                    <a:pt x="204" y="66"/>
                  </a:lnTo>
                  <a:lnTo>
                    <a:pt x="174" y="108"/>
                  </a:lnTo>
                  <a:lnTo>
                    <a:pt x="168" y="156"/>
                  </a:lnTo>
                  <a:lnTo>
                    <a:pt x="288" y="150"/>
                  </a:lnTo>
                  <a:lnTo>
                    <a:pt x="288" y="174"/>
                  </a:lnTo>
                  <a:lnTo>
                    <a:pt x="306" y="210"/>
                  </a:lnTo>
                  <a:close/>
                </a:path>
              </a:pathLst>
            </a:custGeom>
            <a:solidFill>
              <a:srgbClr val="FF8C00"/>
            </a:solidFill>
            <a:ln w="9525">
              <a:solidFill>
                <a:srgbClr val="FF8C00"/>
              </a:solidFill>
              <a:prstDash val="solid"/>
              <a:round/>
              <a:headEnd/>
              <a:tailEnd/>
            </a:ln>
          </p:spPr>
          <p:txBody>
            <a:bodyPr/>
            <a:lstStyle/>
            <a:p>
              <a:endParaRPr lang="en-US"/>
            </a:p>
          </p:txBody>
        </p:sp>
        <p:sp>
          <p:nvSpPr>
            <p:cNvPr id="4150" name="Freeform 179"/>
            <p:cNvSpPr>
              <a:spLocks/>
            </p:cNvSpPr>
            <p:nvPr/>
          </p:nvSpPr>
          <p:spPr bwMode="auto">
            <a:xfrm>
              <a:off x="3039" y="2598"/>
              <a:ext cx="348" cy="306"/>
            </a:xfrm>
            <a:custGeom>
              <a:avLst/>
              <a:gdLst>
                <a:gd name="T0" fmla="*/ 306 w 348"/>
                <a:gd name="T1" fmla="*/ 210 h 306"/>
                <a:gd name="T2" fmla="*/ 264 w 348"/>
                <a:gd name="T3" fmla="*/ 198 h 306"/>
                <a:gd name="T4" fmla="*/ 246 w 348"/>
                <a:gd name="T5" fmla="*/ 216 h 306"/>
                <a:gd name="T6" fmla="*/ 270 w 348"/>
                <a:gd name="T7" fmla="*/ 228 h 306"/>
                <a:gd name="T8" fmla="*/ 300 w 348"/>
                <a:gd name="T9" fmla="*/ 216 h 306"/>
                <a:gd name="T10" fmla="*/ 288 w 348"/>
                <a:gd name="T11" fmla="*/ 228 h 306"/>
                <a:gd name="T12" fmla="*/ 306 w 348"/>
                <a:gd name="T13" fmla="*/ 234 h 306"/>
                <a:gd name="T14" fmla="*/ 312 w 348"/>
                <a:gd name="T15" fmla="*/ 222 h 306"/>
                <a:gd name="T16" fmla="*/ 330 w 348"/>
                <a:gd name="T17" fmla="*/ 210 h 306"/>
                <a:gd name="T18" fmla="*/ 336 w 348"/>
                <a:gd name="T19" fmla="*/ 234 h 306"/>
                <a:gd name="T20" fmla="*/ 306 w 348"/>
                <a:gd name="T21" fmla="*/ 258 h 306"/>
                <a:gd name="T22" fmla="*/ 312 w 348"/>
                <a:gd name="T23" fmla="*/ 270 h 306"/>
                <a:gd name="T24" fmla="*/ 348 w 348"/>
                <a:gd name="T25" fmla="*/ 288 h 306"/>
                <a:gd name="T26" fmla="*/ 342 w 348"/>
                <a:gd name="T27" fmla="*/ 300 h 306"/>
                <a:gd name="T28" fmla="*/ 336 w 348"/>
                <a:gd name="T29" fmla="*/ 294 h 306"/>
                <a:gd name="T30" fmla="*/ 324 w 348"/>
                <a:gd name="T31" fmla="*/ 306 h 306"/>
                <a:gd name="T32" fmla="*/ 318 w 348"/>
                <a:gd name="T33" fmla="*/ 282 h 306"/>
                <a:gd name="T34" fmla="*/ 276 w 348"/>
                <a:gd name="T35" fmla="*/ 270 h 306"/>
                <a:gd name="T36" fmla="*/ 282 w 348"/>
                <a:gd name="T37" fmla="*/ 288 h 306"/>
                <a:gd name="T38" fmla="*/ 270 w 348"/>
                <a:gd name="T39" fmla="*/ 300 h 306"/>
                <a:gd name="T40" fmla="*/ 258 w 348"/>
                <a:gd name="T41" fmla="*/ 282 h 306"/>
                <a:gd name="T42" fmla="*/ 252 w 348"/>
                <a:gd name="T43" fmla="*/ 294 h 306"/>
                <a:gd name="T44" fmla="*/ 240 w 348"/>
                <a:gd name="T45" fmla="*/ 282 h 306"/>
                <a:gd name="T46" fmla="*/ 234 w 348"/>
                <a:gd name="T47" fmla="*/ 300 h 306"/>
                <a:gd name="T48" fmla="*/ 222 w 348"/>
                <a:gd name="T49" fmla="*/ 300 h 306"/>
                <a:gd name="T50" fmla="*/ 204 w 348"/>
                <a:gd name="T51" fmla="*/ 294 h 306"/>
                <a:gd name="T52" fmla="*/ 192 w 348"/>
                <a:gd name="T53" fmla="*/ 270 h 306"/>
                <a:gd name="T54" fmla="*/ 174 w 348"/>
                <a:gd name="T55" fmla="*/ 270 h 306"/>
                <a:gd name="T56" fmla="*/ 174 w 348"/>
                <a:gd name="T57" fmla="*/ 252 h 306"/>
                <a:gd name="T58" fmla="*/ 156 w 348"/>
                <a:gd name="T59" fmla="*/ 258 h 306"/>
                <a:gd name="T60" fmla="*/ 156 w 348"/>
                <a:gd name="T61" fmla="*/ 246 h 306"/>
                <a:gd name="T62" fmla="*/ 132 w 348"/>
                <a:gd name="T63" fmla="*/ 252 h 306"/>
                <a:gd name="T64" fmla="*/ 144 w 348"/>
                <a:gd name="T65" fmla="*/ 264 h 306"/>
                <a:gd name="T66" fmla="*/ 126 w 348"/>
                <a:gd name="T67" fmla="*/ 270 h 306"/>
                <a:gd name="T68" fmla="*/ 66 w 348"/>
                <a:gd name="T69" fmla="*/ 252 h 306"/>
                <a:gd name="T70" fmla="*/ 18 w 348"/>
                <a:gd name="T71" fmla="*/ 258 h 306"/>
                <a:gd name="T72" fmla="*/ 12 w 348"/>
                <a:gd name="T73" fmla="*/ 252 h 306"/>
                <a:gd name="T74" fmla="*/ 30 w 348"/>
                <a:gd name="T75" fmla="*/ 234 h 306"/>
                <a:gd name="T76" fmla="*/ 24 w 348"/>
                <a:gd name="T77" fmla="*/ 192 h 306"/>
                <a:gd name="T78" fmla="*/ 36 w 348"/>
                <a:gd name="T79" fmla="*/ 156 h 306"/>
                <a:gd name="T80" fmla="*/ 0 w 348"/>
                <a:gd name="T81" fmla="*/ 84 h 306"/>
                <a:gd name="T82" fmla="*/ 0 w 348"/>
                <a:gd name="T83" fmla="*/ 6 h 306"/>
                <a:gd name="T84" fmla="*/ 186 w 348"/>
                <a:gd name="T85" fmla="*/ 0 h 306"/>
                <a:gd name="T86" fmla="*/ 192 w 348"/>
                <a:gd name="T87" fmla="*/ 6 h 306"/>
                <a:gd name="T88" fmla="*/ 192 w 348"/>
                <a:gd name="T89" fmla="*/ 30 h 306"/>
                <a:gd name="T90" fmla="*/ 198 w 348"/>
                <a:gd name="T91" fmla="*/ 30 h 306"/>
                <a:gd name="T92" fmla="*/ 192 w 348"/>
                <a:gd name="T93" fmla="*/ 36 h 306"/>
                <a:gd name="T94" fmla="*/ 210 w 348"/>
                <a:gd name="T95" fmla="*/ 54 h 306"/>
                <a:gd name="T96" fmla="*/ 192 w 348"/>
                <a:gd name="T97" fmla="*/ 60 h 306"/>
                <a:gd name="T98" fmla="*/ 204 w 348"/>
                <a:gd name="T99" fmla="*/ 66 h 306"/>
                <a:gd name="T100" fmla="*/ 174 w 348"/>
                <a:gd name="T101" fmla="*/ 108 h 306"/>
                <a:gd name="T102" fmla="*/ 168 w 348"/>
                <a:gd name="T103" fmla="*/ 156 h 306"/>
                <a:gd name="T104" fmla="*/ 288 w 348"/>
                <a:gd name="T105" fmla="*/ 150 h 306"/>
                <a:gd name="T106" fmla="*/ 288 w 348"/>
                <a:gd name="T107" fmla="*/ 174 h 306"/>
                <a:gd name="T108" fmla="*/ 306 w 348"/>
                <a:gd name="T109" fmla="*/ 210 h 306"/>
                <a:gd name="T110" fmla="*/ 306 w 348"/>
                <a:gd name="T111" fmla="*/ 216 h 3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8"/>
                <a:gd name="T169" fmla="*/ 0 h 306"/>
                <a:gd name="T170" fmla="*/ 348 w 348"/>
                <a:gd name="T171" fmla="*/ 306 h 3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8" h="306">
                  <a:moveTo>
                    <a:pt x="306" y="210"/>
                  </a:moveTo>
                  <a:lnTo>
                    <a:pt x="264" y="198"/>
                  </a:lnTo>
                  <a:lnTo>
                    <a:pt x="246" y="216"/>
                  </a:lnTo>
                  <a:lnTo>
                    <a:pt x="270" y="228"/>
                  </a:lnTo>
                  <a:lnTo>
                    <a:pt x="300" y="216"/>
                  </a:lnTo>
                  <a:lnTo>
                    <a:pt x="288" y="228"/>
                  </a:lnTo>
                  <a:lnTo>
                    <a:pt x="306" y="234"/>
                  </a:lnTo>
                  <a:lnTo>
                    <a:pt x="312" y="222"/>
                  </a:lnTo>
                  <a:lnTo>
                    <a:pt x="330" y="210"/>
                  </a:lnTo>
                  <a:lnTo>
                    <a:pt x="336" y="234"/>
                  </a:lnTo>
                  <a:lnTo>
                    <a:pt x="306" y="258"/>
                  </a:lnTo>
                  <a:lnTo>
                    <a:pt x="312" y="270"/>
                  </a:lnTo>
                  <a:lnTo>
                    <a:pt x="348" y="288"/>
                  </a:lnTo>
                  <a:lnTo>
                    <a:pt x="342" y="300"/>
                  </a:lnTo>
                  <a:lnTo>
                    <a:pt x="336" y="294"/>
                  </a:lnTo>
                  <a:lnTo>
                    <a:pt x="324" y="306"/>
                  </a:lnTo>
                  <a:lnTo>
                    <a:pt x="318" y="282"/>
                  </a:lnTo>
                  <a:lnTo>
                    <a:pt x="276" y="270"/>
                  </a:lnTo>
                  <a:lnTo>
                    <a:pt x="282" y="288"/>
                  </a:lnTo>
                  <a:lnTo>
                    <a:pt x="270" y="300"/>
                  </a:lnTo>
                  <a:lnTo>
                    <a:pt x="258" y="282"/>
                  </a:lnTo>
                  <a:lnTo>
                    <a:pt x="252" y="294"/>
                  </a:lnTo>
                  <a:lnTo>
                    <a:pt x="240" y="282"/>
                  </a:lnTo>
                  <a:lnTo>
                    <a:pt x="234" y="300"/>
                  </a:lnTo>
                  <a:lnTo>
                    <a:pt x="222" y="300"/>
                  </a:lnTo>
                  <a:lnTo>
                    <a:pt x="204" y="294"/>
                  </a:lnTo>
                  <a:lnTo>
                    <a:pt x="192" y="270"/>
                  </a:lnTo>
                  <a:lnTo>
                    <a:pt x="174" y="270"/>
                  </a:lnTo>
                  <a:lnTo>
                    <a:pt x="174" y="252"/>
                  </a:lnTo>
                  <a:lnTo>
                    <a:pt x="156" y="258"/>
                  </a:lnTo>
                  <a:lnTo>
                    <a:pt x="156" y="246"/>
                  </a:lnTo>
                  <a:lnTo>
                    <a:pt x="132" y="252"/>
                  </a:lnTo>
                  <a:lnTo>
                    <a:pt x="144" y="264"/>
                  </a:lnTo>
                  <a:lnTo>
                    <a:pt x="126" y="270"/>
                  </a:lnTo>
                  <a:lnTo>
                    <a:pt x="66" y="252"/>
                  </a:lnTo>
                  <a:lnTo>
                    <a:pt x="18" y="258"/>
                  </a:lnTo>
                  <a:lnTo>
                    <a:pt x="12" y="252"/>
                  </a:lnTo>
                  <a:lnTo>
                    <a:pt x="30" y="234"/>
                  </a:lnTo>
                  <a:lnTo>
                    <a:pt x="24" y="192"/>
                  </a:lnTo>
                  <a:lnTo>
                    <a:pt x="36" y="156"/>
                  </a:lnTo>
                  <a:lnTo>
                    <a:pt x="0" y="84"/>
                  </a:lnTo>
                  <a:lnTo>
                    <a:pt x="0" y="6"/>
                  </a:lnTo>
                  <a:lnTo>
                    <a:pt x="186" y="0"/>
                  </a:lnTo>
                  <a:lnTo>
                    <a:pt x="192" y="6"/>
                  </a:lnTo>
                  <a:lnTo>
                    <a:pt x="192" y="30"/>
                  </a:lnTo>
                  <a:lnTo>
                    <a:pt x="198" y="30"/>
                  </a:lnTo>
                  <a:lnTo>
                    <a:pt x="192" y="36"/>
                  </a:lnTo>
                  <a:lnTo>
                    <a:pt x="210" y="54"/>
                  </a:lnTo>
                  <a:lnTo>
                    <a:pt x="192" y="60"/>
                  </a:lnTo>
                  <a:lnTo>
                    <a:pt x="204" y="66"/>
                  </a:lnTo>
                  <a:lnTo>
                    <a:pt x="174" y="108"/>
                  </a:lnTo>
                  <a:lnTo>
                    <a:pt x="168" y="156"/>
                  </a:lnTo>
                  <a:lnTo>
                    <a:pt x="288" y="150"/>
                  </a:lnTo>
                  <a:lnTo>
                    <a:pt x="288" y="174"/>
                  </a:lnTo>
                  <a:lnTo>
                    <a:pt x="306" y="210"/>
                  </a:lnTo>
                  <a:lnTo>
                    <a:pt x="306" y="216"/>
                  </a:lnTo>
                </a:path>
              </a:pathLst>
            </a:custGeom>
            <a:noFill/>
            <a:ln w="9525">
              <a:solidFill>
                <a:srgbClr val="000000"/>
              </a:solidFill>
              <a:prstDash val="solid"/>
              <a:round/>
              <a:headEnd/>
              <a:tailEnd/>
            </a:ln>
          </p:spPr>
          <p:txBody>
            <a:bodyPr/>
            <a:lstStyle/>
            <a:p>
              <a:endParaRPr lang="en-US"/>
            </a:p>
          </p:txBody>
        </p:sp>
        <p:sp>
          <p:nvSpPr>
            <p:cNvPr id="4151" name="Freeform 180"/>
            <p:cNvSpPr>
              <a:spLocks/>
            </p:cNvSpPr>
            <p:nvPr/>
          </p:nvSpPr>
          <p:spPr bwMode="auto">
            <a:xfrm>
              <a:off x="4269" y="1272"/>
              <a:ext cx="228" cy="360"/>
            </a:xfrm>
            <a:custGeom>
              <a:avLst/>
              <a:gdLst>
                <a:gd name="T0" fmla="*/ 66 w 228"/>
                <a:gd name="T1" fmla="*/ 360 h 360"/>
                <a:gd name="T2" fmla="*/ 60 w 228"/>
                <a:gd name="T3" fmla="*/ 360 h 360"/>
                <a:gd name="T4" fmla="*/ 42 w 228"/>
                <a:gd name="T5" fmla="*/ 336 h 360"/>
                <a:gd name="T6" fmla="*/ 0 w 228"/>
                <a:gd name="T7" fmla="*/ 198 h 360"/>
                <a:gd name="T8" fmla="*/ 18 w 228"/>
                <a:gd name="T9" fmla="*/ 198 h 360"/>
                <a:gd name="T10" fmla="*/ 12 w 228"/>
                <a:gd name="T11" fmla="*/ 180 h 360"/>
                <a:gd name="T12" fmla="*/ 24 w 228"/>
                <a:gd name="T13" fmla="*/ 180 h 360"/>
                <a:gd name="T14" fmla="*/ 18 w 228"/>
                <a:gd name="T15" fmla="*/ 174 h 360"/>
                <a:gd name="T16" fmla="*/ 30 w 228"/>
                <a:gd name="T17" fmla="*/ 138 h 360"/>
                <a:gd name="T18" fmla="*/ 30 w 228"/>
                <a:gd name="T19" fmla="*/ 78 h 360"/>
                <a:gd name="T20" fmla="*/ 54 w 228"/>
                <a:gd name="T21" fmla="*/ 12 h 360"/>
                <a:gd name="T22" fmla="*/ 66 w 228"/>
                <a:gd name="T23" fmla="*/ 6 h 360"/>
                <a:gd name="T24" fmla="*/ 78 w 228"/>
                <a:gd name="T25" fmla="*/ 24 h 360"/>
                <a:gd name="T26" fmla="*/ 108 w 228"/>
                <a:gd name="T27" fmla="*/ 0 h 360"/>
                <a:gd name="T28" fmla="*/ 138 w 228"/>
                <a:gd name="T29" fmla="*/ 18 h 360"/>
                <a:gd name="T30" fmla="*/ 168 w 228"/>
                <a:gd name="T31" fmla="*/ 120 h 360"/>
                <a:gd name="T32" fmla="*/ 186 w 228"/>
                <a:gd name="T33" fmla="*/ 120 h 360"/>
                <a:gd name="T34" fmla="*/ 192 w 228"/>
                <a:gd name="T35" fmla="*/ 144 h 360"/>
                <a:gd name="T36" fmla="*/ 216 w 228"/>
                <a:gd name="T37" fmla="*/ 150 h 360"/>
                <a:gd name="T38" fmla="*/ 216 w 228"/>
                <a:gd name="T39" fmla="*/ 168 h 360"/>
                <a:gd name="T40" fmla="*/ 228 w 228"/>
                <a:gd name="T41" fmla="*/ 168 h 360"/>
                <a:gd name="T42" fmla="*/ 222 w 228"/>
                <a:gd name="T43" fmla="*/ 186 h 360"/>
                <a:gd name="T44" fmla="*/ 192 w 228"/>
                <a:gd name="T45" fmla="*/ 204 h 360"/>
                <a:gd name="T46" fmla="*/ 180 w 228"/>
                <a:gd name="T47" fmla="*/ 222 h 360"/>
                <a:gd name="T48" fmla="*/ 174 w 228"/>
                <a:gd name="T49" fmla="*/ 210 h 360"/>
                <a:gd name="T50" fmla="*/ 162 w 228"/>
                <a:gd name="T51" fmla="*/ 222 h 360"/>
                <a:gd name="T52" fmla="*/ 156 w 228"/>
                <a:gd name="T53" fmla="*/ 216 h 360"/>
                <a:gd name="T54" fmla="*/ 156 w 228"/>
                <a:gd name="T55" fmla="*/ 234 h 360"/>
                <a:gd name="T56" fmla="*/ 144 w 228"/>
                <a:gd name="T57" fmla="*/ 234 h 360"/>
                <a:gd name="T58" fmla="*/ 150 w 228"/>
                <a:gd name="T59" fmla="*/ 228 h 360"/>
                <a:gd name="T60" fmla="*/ 138 w 228"/>
                <a:gd name="T61" fmla="*/ 216 h 360"/>
                <a:gd name="T62" fmla="*/ 126 w 228"/>
                <a:gd name="T63" fmla="*/ 270 h 360"/>
                <a:gd name="T64" fmla="*/ 120 w 228"/>
                <a:gd name="T65" fmla="*/ 264 h 360"/>
                <a:gd name="T66" fmla="*/ 114 w 228"/>
                <a:gd name="T67" fmla="*/ 282 h 360"/>
                <a:gd name="T68" fmla="*/ 102 w 228"/>
                <a:gd name="T69" fmla="*/ 282 h 360"/>
                <a:gd name="T70" fmla="*/ 102 w 228"/>
                <a:gd name="T71" fmla="*/ 300 h 360"/>
                <a:gd name="T72" fmla="*/ 96 w 228"/>
                <a:gd name="T73" fmla="*/ 288 h 360"/>
                <a:gd name="T74" fmla="*/ 84 w 228"/>
                <a:gd name="T75" fmla="*/ 294 h 360"/>
                <a:gd name="T76" fmla="*/ 66 w 228"/>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28"/>
                <a:gd name="T118" fmla="*/ 0 h 360"/>
                <a:gd name="T119" fmla="*/ 228 w 228"/>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28" h="360">
                  <a:moveTo>
                    <a:pt x="66" y="360"/>
                  </a:moveTo>
                  <a:lnTo>
                    <a:pt x="60" y="360"/>
                  </a:lnTo>
                  <a:lnTo>
                    <a:pt x="42" y="336"/>
                  </a:lnTo>
                  <a:lnTo>
                    <a:pt x="0" y="198"/>
                  </a:lnTo>
                  <a:lnTo>
                    <a:pt x="18" y="198"/>
                  </a:lnTo>
                  <a:lnTo>
                    <a:pt x="12" y="180"/>
                  </a:lnTo>
                  <a:lnTo>
                    <a:pt x="24" y="180"/>
                  </a:lnTo>
                  <a:lnTo>
                    <a:pt x="18" y="174"/>
                  </a:lnTo>
                  <a:lnTo>
                    <a:pt x="30" y="138"/>
                  </a:lnTo>
                  <a:lnTo>
                    <a:pt x="30" y="78"/>
                  </a:lnTo>
                  <a:lnTo>
                    <a:pt x="54" y="12"/>
                  </a:lnTo>
                  <a:lnTo>
                    <a:pt x="66" y="6"/>
                  </a:lnTo>
                  <a:lnTo>
                    <a:pt x="78" y="24"/>
                  </a:lnTo>
                  <a:lnTo>
                    <a:pt x="108" y="0"/>
                  </a:lnTo>
                  <a:lnTo>
                    <a:pt x="138" y="18"/>
                  </a:lnTo>
                  <a:lnTo>
                    <a:pt x="168" y="120"/>
                  </a:lnTo>
                  <a:lnTo>
                    <a:pt x="186" y="120"/>
                  </a:lnTo>
                  <a:lnTo>
                    <a:pt x="192" y="144"/>
                  </a:lnTo>
                  <a:lnTo>
                    <a:pt x="216" y="150"/>
                  </a:lnTo>
                  <a:lnTo>
                    <a:pt x="216" y="168"/>
                  </a:lnTo>
                  <a:lnTo>
                    <a:pt x="228" y="168"/>
                  </a:lnTo>
                  <a:lnTo>
                    <a:pt x="222" y="186"/>
                  </a:lnTo>
                  <a:lnTo>
                    <a:pt x="192" y="204"/>
                  </a:lnTo>
                  <a:lnTo>
                    <a:pt x="180" y="222"/>
                  </a:lnTo>
                  <a:lnTo>
                    <a:pt x="174" y="210"/>
                  </a:lnTo>
                  <a:lnTo>
                    <a:pt x="162" y="222"/>
                  </a:lnTo>
                  <a:lnTo>
                    <a:pt x="156" y="216"/>
                  </a:lnTo>
                  <a:lnTo>
                    <a:pt x="156" y="234"/>
                  </a:lnTo>
                  <a:lnTo>
                    <a:pt x="144" y="234"/>
                  </a:lnTo>
                  <a:lnTo>
                    <a:pt x="150" y="228"/>
                  </a:lnTo>
                  <a:lnTo>
                    <a:pt x="138" y="216"/>
                  </a:lnTo>
                  <a:lnTo>
                    <a:pt x="126" y="270"/>
                  </a:lnTo>
                  <a:lnTo>
                    <a:pt x="120" y="264"/>
                  </a:lnTo>
                  <a:lnTo>
                    <a:pt x="114" y="282"/>
                  </a:lnTo>
                  <a:lnTo>
                    <a:pt x="102" y="282"/>
                  </a:lnTo>
                  <a:lnTo>
                    <a:pt x="102" y="300"/>
                  </a:lnTo>
                  <a:lnTo>
                    <a:pt x="96" y="288"/>
                  </a:lnTo>
                  <a:lnTo>
                    <a:pt x="84" y="294"/>
                  </a:lnTo>
                  <a:lnTo>
                    <a:pt x="66" y="360"/>
                  </a:lnTo>
                  <a:close/>
                </a:path>
              </a:pathLst>
            </a:custGeom>
            <a:solidFill>
              <a:srgbClr val="E8D898"/>
            </a:solidFill>
            <a:ln w="9525">
              <a:solidFill>
                <a:srgbClr val="E8D898"/>
              </a:solidFill>
              <a:prstDash val="solid"/>
              <a:round/>
              <a:headEnd/>
              <a:tailEnd/>
            </a:ln>
          </p:spPr>
          <p:txBody>
            <a:bodyPr/>
            <a:lstStyle/>
            <a:p>
              <a:endParaRPr lang="en-US"/>
            </a:p>
          </p:txBody>
        </p:sp>
        <p:sp>
          <p:nvSpPr>
            <p:cNvPr id="4152" name="Freeform 181"/>
            <p:cNvSpPr>
              <a:spLocks/>
            </p:cNvSpPr>
            <p:nvPr/>
          </p:nvSpPr>
          <p:spPr bwMode="auto">
            <a:xfrm>
              <a:off x="4269" y="1272"/>
              <a:ext cx="228" cy="366"/>
            </a:xfrm>
            <a:custGeom>
              <a:avLst/>
              <a:gdLst>
                <a:gd name="T0" fmla="*/ 66 w 228"/>
                <a:gd name="T1" fmla="*/ 360 h 366"/>
                <a:gd name="T2" fmla="*/ 60 w 228"/>
                <a:gd name="T3" fmla="*/ 360 h 366"/>
                <a:gd name="T4" fmla="*/ 42 w 228"/>
                <a:gd name="T5" fmla="*/ 336 h 366"/>
                <a:gd name="T6" fmla="*/ 0 w 228"/>
                <a:gd name="T7" fmla="*/ 198 h 366"/>
                <a:gd name="T8" fmla="*/ 18 w 228"/>
                <a:gd name="T9" fmla="*/ 198 h 366"/>
                <a:gd name="T10" fmla="*/ 12 w 228"/>
                <a:gd name="T11" fmla="*/ 180 h 366"/>
                <a:gd name="T12" fmla="*/ 24 w 228"/>
                <a:gd name="T13" fmla="*/ 180 h 366"/>
                <a:gd name="T14" fmla="*/ 18 w 228"/>
                <a:gd name="T15" fmla="*/ 174 h 366"/>
                <a:gd name="T16" fmla="*/ 30 w 228"/>
                <a:gd name="T17" fmla="*/ 138 h 366"/>
                <a:gd name="T18" fmla="*/ 30 w 228"/>
                <a:gd name="T19" fmla="*/ 78 h 366"/>
                <a:gd name="T20" fmla="*/ 54 w 228"/>
                <a:gd name="T21" fmla="*/ 12 h 366"/>
                <a:gd name="T22" fmla="*/ 66 w 228"/>
                <a:gd name="T23" fmla="*/ 6 h 366"/>
                <a:gd name="T24" fmla="*/ 78 w 228"/>
                <a:gd name="T25" fmla="*/ 24 h 366"/>
                <a:gd name="T26" fmla="*/ 108 w 228"/>
                <a:gd name="T27" fmla="*/ 0 h 366"/>
                <a:gd name="T28" fmla="*/ 138 w 228"/>
                <a:gd name="T29" fmla="*/ 18 h 366"/>
                <a:gd name="T30" fmla="*/ 168 w 228"/>
                <a:gd name="T31" fmla="*/ 120 h 366"/>
                <a:gd name="T32" fmla="*/ 186 w 228"/>
                <a:gd name="T33" fmla="*/ 120 h 366"/>
                <a:gd name="T34" fmla="*/ 192 w 228"/>
                <a:gd name="T35" fmla="*/ 144 h 366"/>
                <a:gd name="T36" fmla="*/ 216 w 228"/>
                <a:gd name="T37" fmla="*/ 150 h 366"/>
                <a:gd name="T38" fmla="*/ 216 w 228"/>
                <a:gd name="T39" fmla="*/ 168 h 366"/>
                <a:gd name="T40" fmla="*/ 228 w 228"/>
                <a:gd name="T41" fmla="*/ 168 h 366"/>
                <a:gd name="T42" fmla="*/ 222 w 228"/>
                <a:gd name="T43" fmla="*/ 186 h 366"/>
                <a:gd name="T44" fmla="*/ 192 w 228"/>
                <a:gd name="T45" fmla="*/ 204 h 366"/>
                <a:gd name="T46" fmla="*/ 180 w 228"/>
                <a:gd name="T47" fmla="*/ 222 h 366"/>
                <a:gd name="T48" fmla="*/ 174 w 228"/>
                <a:gd name="T49" fmla="*/ 210 h 366"/>
                <a:gd name="T50" fmla="*/ 162 w 228"/>
                <a:gd name="T51" fmla="*/ 222 h 366"/>
                <a:gd name="T52" fmla="*/ 156 w 228"/>
                <a:gd name="T53" fmla="*/ 216 h 366"/>
                <a:gd name="T54" fmla="*/ 156 w 228"/>
                <a:gd name="T55" fmla="*/ 234 h 366"/>
                <a:gd name="T56" fmla="*/ 144 w 228"/>
                <a:gd name="T57" fmla="*/ 234 h 366"/>
                <a:gd name="T58" fmla="*/ 150 w 228"/>
                <a:gd name="T59" fmla="*/ 228 h 366"/>
                <a:gd name="T60" fmla="*/ 138 w 228"/>
                <a:gd name="T61" fmla="*/ 216 h 366"/>
                <a:gd name="T62" fmla="*/ 126 w 228"/>
                <a:gd name="T63" fmla="*/ 270 h 366"/>
                <a:gd name="T64" fmla="*/ 120 w 228"/>
                <a:gd name="T65" fmla="*/ 264 h 366"/>
                <a:gd name="T66" fmla="*/ 114 w 228"/>
                <a:gd name="T67" fmla="*/ 282 h 366"/>
                <a:gd name="T68" fmla="*/ 102 w 228"/>
                <a:gd name="T69" fmla="*/ 282 h 366"/>
                <a:gd name="T70" fmla="*/ 102 w 228"/>
                <a:gd name="T71" fmla="*/ 300 h 366"/>
                <a:gd name="T72" fmla="*/ 96 w 228"/>
                <a:gd name="T73" fmla="*/ 288 h 366"/>
                <a:gd name="T74" fmla="*/ 84 w 228"/>
                <a:gd name="T75" fmla="*/ 294 h 366"/>
                <a:gd name="T76" fmla="*/ 66 w 228"/>
                <a:gd name="T77" fmla="*/ 360 h 366"/>
                <a:gd name="T78" fmla="*/ 66 w 228"/>
                <a:gd name="T79" fmla="*/ 366 h 36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8"/>
                <a:gd name="T121" fmla="*/ 0 h 366"/>
                <a:gd name="T122" fmla="*/ 228 w 228"/>
                <a:gd name="T123" fmla="*/ 366 h 36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8" h="366">
                  <a:moveTo>
                    <a:pt x="66" y="360"/>
                  </a:moveTo>
                  <a:lnTo>
                    <a:pt x="60" y="360"/>
                  </a:lnTo>
                  <a:lnTo>
                    <a:pt x="42" y="336"/>
                  </a:lnTo>
                  <a:lnTo>
                    <a:pt x="0" y="198"/>
                  </a:lnTo>
                  <a:lnTo>
                    <a:pt x="18" y="198"/>
                  </a:lnTo>
                  <a:lnTo>
                    <a:pt x="12" y="180"/>
                  </a:lnTo>
                  <a:lnTo>
                    <a:pt x="24" y="180"/>
                  </a:lnTo>
                  <a:lnTo>
                    <a:pt x="18" y="174"/>
                  </a:lnTo>
                  <a:lnTo>
                    <a:pt x="30" y="138"/>
                  </a:lnTo>
                  <a:lnTo>
                    <a:pt x="30" y="78"/>
                  </a:lnTo>
                  <a:lnTo>
                    <a:pt x="54" y="12"/>
                  </a:lnTo>
                  <a:lnTo>
                    <a:pt x="66" y="6"/>
                  </a:lnTo>
                  <a:lnTo>
                    <a:pt x="78" y="24"/>
                  </a:lnTo>
                  <a:lnTo>
                    <a:pt x="108" y="0"/>
                  </a:lnTo>
                  <a:lnTo>
                    <a:pt x="138" y="18"/>
                  </a:lnTo>
                  <a:lnTo>
                    <a:pt x="168" y="120"/>
                  </a:lnTo>
                  <a:lnTo>
                    <a:pt x="186" y="120"/>
                  </a:lnTo>
                  <a:lnTo>
                    <a:pt x="192" y="144"/>
                  </a:lnTo>
                  <a:lnTo>
                    <a:pt x="216" y="150"/>
                  </a:lnTo>
                  <a:lnTo>
                    <a:pt x="216" y="168"/>
                  </a:lnTo>
                  <a:lnTo>
                    <a:pt x="228" y="168"/>
                  </a:lnTo>
                  <a:lnTo>
                    <a:pt x="222" y="186"/>
                  </a:lnTo>
                  <a:lnTo>
                    <a:pt x="192" y="204"/>
                  </a:lnTo>
                  <a:lnTo>
                    <a:pt x="180" y="222"/>
                  </a:lnTo>
                  <a:lnTo>
                    <a:pt x="174" y="210"/>
                  </a:lnTo>
                  <a:lnTo>
                    <a:pt x="162" y="222"/>
                  </a:lnTo>
                  <a:lnTo>
                    <a:pt x="156" y="216"/>
                  </a:lnTo>
                  <a:lnTo>
                    <a:pt x="156" y="234"/>
                  </a:lnTo>
                  <a:lnTo>
                    <a:pt x="144" y="234"/>
                  </a:lnTo>
                  <a:lnTo>
                    <a:pt x="150" y="228"/>
                  </a:lnTo>
                  <a:lnTo>
                    <a:pt x="138" y="216"/>
                  </a:lnTo>
                  <a:lnTo>
                    <a:pt x="126" y="270"/>
                  </a:lnTo>
                  <a:lnTo>
                    <a:pt x="120" y="264"/>
                  </a:lnTo>
                  <a:lnTo>
                    <a:pt x="114" y="282"/>
                  </a:lnTo>
                  <a:lnTo>
                    <a:pt x="102" y="282"/>
                  </a:lnTo>
                  <a:lnTo>
                    <a:pt x="102" y="300"/>
                  </a:lnTo>
                  <a:lnTo>
                    <a:pt x="96" y="288"/>
                  </a:lnTo>
                  <a:lnTo>
                    <a:pt x="84" y="294"/>
                  </a:lnTo>
                  <a:lnTo>
                    <a:pt x="66" y="360"/>
                  </a:lnTo>
                  <a:lnTo>
                    <a:pt x="66" y="366"/>
                  </a:lnTo>
                </a:path>
              </a:pathLst>
            </a:custGeom>
            <a:noFill/>
            <a:ln w="9525">
              <a:solidFill>
                <a:srgbClr val="000000"/>
              </a:solidFill>
              <a:prstDash val="solid"/>
              <a:round/>
              <a:headEnd/>
              <a:tailEnd/>
            </a:ln>
          </p:spPr>
          <p:txBody>
            <a:bodyPr/>
            <a:lstStyle/>
            <a:p>
              <a:endParaRPr lang="en-US"/>
            </a:p>
          </p:txBody>
        </p:sp>
        <p:sp>
          <p:nvSpPr>
            <p:cNvPr id="4153" name="Freeform 182"/>
            <p:cNvSpPr>
              <a:spLocks/>
            </p:cNvSpPr>
            <p:nvPr/>
          </p:nvSpPr>
          <p:spPr bwMode="auto">
            <a:xfrm>
              <a:off x="3891" y="1956"/>
              <a:ext cx="282" cy="138"/>
            </a:xfrm>
            <a:custGeom>
              <a:avLst/>
              <a:gdLst>
                <a:gd name="T0" fmla="*/ 216 w 282"/>
                <a:gd name="T1" fmla="*/ 0 h 138"/>
                <a:gd name="T2" fmla="*/ 246 w 282"/>
                <a:gd name="T3" fmla="*/ 96 h 138"/>
                <a:gd name="T4" fmla="*/ 282 w 282"/>
                <a:gd name="T5" fmla="*/ 84 h 138"/>
                <a:gd name="T6" fmla="*/ 282 w 282"/>
                <a:gd name="T7" fmla="*/ 120 h 138"/>
                <a:gd name="T8" fmla="*/ 276 w 282"/>
                <a:gd name="T9" fmla="*/ 120 h 138"/>
                <a:gd name="T10" fmla="*/ 276 w 282"/>
                <a:gd name="T11" fmla="*/ 102 h 138"/>
                <a:gd name="T12" fmla="*/ 270 w 282"/>
                <a:gd name="T13" fmla="*/ 120 h 138"/>
                <a:gd name="T14" fmla="*/ 258 w 282"/>
                <a:gd name="T15" fmla="*/ 126 h 138"/>
                <a:gd name="T16" fmla="*/ 258 w 282"/>
                <a:gd name="T17" fmla="*/ 132 h 138"/>
                <a:gd name="T18" fmla="*/ 246 w 282"/>
                <a:gd name="T19" fmla="*/ 138 h 138"/>
                <a:gd name="T20" fmla="*/ 234 w 282"/>
                <a:gd name="T21" fmla="*/ 108 h 138"/>
                <a:gd name="T22" fmla="*/ 228 w 282"/>
                <a:gd name="T23" fmla="*/ 114 h 138"/>
                <a:gd name="T24" fmla="*/ 210 w 282"/>
                <a:gd name="T25" fmla="*/ 102 h 138"/>
                <a:gd name="T26" fmla="*/ 216 w 282"/>
                <a:gd name="T27" fmla="*/ 96 h 138"/>
                <a:gd name="T28" fmla="*/ 210 w 282"/>
                <a:gd name="T29" fmla="*/ 90 h 138"/>
                <a:gd name="T30" fmla="*/ 222 w 282"/>
                <a:gd name="T31" fmla="*/ 90 h 138"/>
                <a:gd name="T32" fmla="*/ 216 w 282"/>
                <a:gd name="T33" fmla="*/ 78 h 138"/>
                <a:gd name="T34" fmla="*/ 204 w 282"/>
                <a:gd name="T35" fmla="*/ 78 h 138"/>
                <a:gd name="T36" fmla="*/ 210 w 282"/>
                <a:gd name="T37" fmla="*/ 72 h 138"/>
                <a:gd name="T38" fmla="*/ 210 w 282"/>
                <a:gd name="T39" fmla="*/ 48 h 138"/>
                <a:gd name="T40" fmla="*/ 198 w 282"/>
                <a:gd name="T41" fmla="*/ 48 h 138"/>
                <a:gd name="T42" fmla="*/ 216 w 282"/>
                <a:gd name="T43" fmla="*/ 18 h 138"/>
                <a:gd name="T44" fmla="*/ 210 w 282"/>
                <a:gd name="T45" fmla="*/ 12 h 138"/>
                <a:gd name="T46" fmla="*/ 186 w 282"/>
                <a:gd name="T47" fmla="*/ 48 h 138"/>
                <a:gd name="T48" fmla="*/ 180 w 282"/>
                <a:gd name="T49" fmla="*/ 42 h 138"/>
                <a:gd name="T50" fmla="*/ 192 w 282"/>
                <a:gd name="T51" fmla="*/ 54 h 138"/>
                <a:gd name="T52" fmla="*/ 186 w 282"/>
                <a:gd name="T53" fmla="*/ 84 h 138"/>
                <a:gd name="T54" fmla="*/ 204 w 282"/>
                <a:gd name="T55" fmla="*/ 108 h 138"/>
                <a:gd name="T56" fmla="*/ 186 w 282"/>
                <a:gd name="T57" fmla="*/ 108 h 138"/>
                <a:gd name="T58" fmla="*/ 204 w 282"/>
                <a:gd name="T59" fmla="*/ 114 h 138"/>
                <a:gd name="T60" fmla="*/ 216 w 282"/>
                <a:gd name="T61" fmla="*/ 132 h 138"/>
                <a:gd name="T62" fmla="*/ 162 w 282"/>
                <a:gd name="T63" fmla="*/ 114 h 138"/>
                <a:gd name="T64" fmla="*/ 156 w 282"/>
                <a:gd name="T65" fmla="*/ 126 h 138"/>
                <a:gd name="T66" fmla="*/ 150 w 282"/>
                <a:gd name="T67" fmla="*/ 114 h 138"/>
                <a:gd name="T68" fmla="*/ 162 w 282"/>
                <a:gd name="T69" fmla="*/ 84 h 138"/>
                <a:gd name="T70" fmla="*/ 162 w 282"/>
                <a:gd name="T71" fmla="*/ 78 h 138"/>
                <a:gd name="T72" fmla="*/ 150 w 282"/>
                <a:gd name="T73" fmla="*/ 72 h 138"/>
                <a:gd name="T74" fmla="*/ 114 w 282"/>
                <a:gd name="T75" fmla="*/ 54 h 138"/>
                <a:gd name="T76" fmla="*/ 102 w 282"/>
                <a:gd name="T77" fmla="*/ 30 h 138"/>
                <a:gd name="T78" fmla="*/ 78 w 282"/>
                <a:gd name="T79" fmla="*/ 30 h 138"/>
                <a:gd name="T80" fmla="*/ 66 w 282"/>
                <a:gd name="T81" fmla="*/ 48 h 138"/>
                <a:gd name="T82" fmla="*/ 48 w 282"/>
                <a:gd name="T83" fmla="*/ 42 h 138"/>
                <a:gd name="T84" fmla="*/ 12 w 282"/>
                <a:gd name="T85" fmla="*/ 78 h 138"/>
                <a:gd name="T86" fmla="*/ 0 w 282"/>
                <a:gd name="T87" fmla="*/ 42 h 138"/>
                <a:gd name="T88" fmla="*/ 198 w 282"/>
                <a:gd name="T89" fmla="*/ 0 h 138"/>
                <a:gd name="T90" fmla="*/ 216 w 282"/>
                <a:gd name="T91" fmla="*/ 0 h 1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82"/>
                <a:gd name="T139" fmla="*/ 0 h 138"/>
                <a:gd name="T140" fmla="*/ 282 w 282"/>
                <a:gd name="T141" fmla="*/ 138 h 1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82" h="138">
                  <a:moveTo>
                    <a:pt x="216" y="0"/>
                  </a:moveTo>
                  <a:lnTo>
                    <a:pt x="246" y="96"/>
                  </a:lnTo>
                  <a:lnTo>
                    <a:pt x="282" y="84"/>
                  </a:lnTo>
                  <a:lnTo>
                    <a:pt x="282" y="120"/>
                  </a:lnTo>
                  <a:lnTo>
                    <a:pt x="276" y="120"/>
                  </a:lnTo>
                  <a:lnTo>
                    <a:pt x="276" y="102"/>
                  </a:lnTo>
                  <a:lnTo>
                    <a:pt x="270" y="120"/>
                  </a:lnTo>
                  <a:lnTo>
                    <a:pt x="258" y="126"/>
                  </a:lnTo>
                  <a:lnTo>
                    <a:pt x="258" y="132"/>
                  </a:lnTo>
                  <a:lnTo>
                    <a:pt x="246" y="138"/>
                  </a:lnTo>
                  <a:lnTo>
                    <a:pt x="234" y="108"/>
                  </a:lnTo>
                  <a:lnTo>
                    <a:pt x="228" y="114"/>
                  </a:lnTo>
                  <a:lnTo>
                    <a:pt x="210" y="102"/>
                  </a:lnTo>
                  <a:lnTo>
                    <a:pt x="216" y="96"/>
                  </a:lnTo>
                  <a:lnTo>
                    <a:pt x="210" y="90"/>
                  </a:lnTo>
                  <a:lnTo>
                    <a:pt x="222" y="90"/>
                  </a:lnTo>
                  <a:lnTo>
                    <a:pt x="216" y="78"/>
                  </a:lnTo>
                  <a:lnTo>
                    <a:pt x="204" y="78"/>
                  </a:lnTo>
                  <a:lnTo>
                    <a:pt x="210" y="72"/>
                  </a:lnTo>
                  <a:lnTo>
                    <a:pt x="210" y="48"/>
                  </a:lnTo>
                  <a:lnTo>
                    <a:pt x="198" y="48"/>
                  </a:lnTo>
                  <a:lnTo>
                    <a:pt x="216" y="18"/>
                  </a:lnTo>
                  <a:lnTo>
                    <a:pt x="210" y="12"/>
                  </a:lnTo>
                  <a:lnTo>
                    <a:pt x="186" y="48"/>
                  </a:lnTo>
                  <a:lnTo>
                    <a:pt x="180" y="42"/>
                  </a:lnTo>
                  <a:lnTo>
                    <a:pt x="192" y="54"/>
                  </a:lnTo>
                  <a:lnTo>
                    <a:pt x="186" y="84"/>
                  </a:lnTo>
                  <a:lnTo>
                    <a:pt x="204" y="108"/>
                  </a:lnTo>
                  <a:lnTo>
                    <a:pt x="186" y="108"/>
                  </a:lnTo>
                  <a:lnTo>
                    <a:pt x="204" y="114"/>
                  </a:lnTo>
                  <a:lnTo>
                    <a:pt x="216" y="132"/>
                  </a:lnTo>
                  <a:lnTo>
                    <a:pt x="162" y="114"/>
                  </a:lnTo>
                  <a:lnTo>
                    <a:pt x="156" y="126"/>
                  </a:lnTo>
                  <a:lnTo>
                    <a:pt x="150" y="114"/>
                  </a:lnTo>
                  <a:lnTo>
                    <a:pt x="162" y="84"/>
                  </a:lnTo>
                  <a:lnTo>
                    <a:pt x="162" y="78"/>
                  </a:lnTo>
                  <a:lnTo>
                    <a:pt x="150" y="72"/>
                  </a:lnTo>
                  <a:lnTo>
                    <a:pt x="114" y="54"/>
                  </a:lnTo>
                  <a:lnTo>
                    <a:pt x="102" y="30"/>
                  </a:lnTo>
                  <a:lnTo>
                    <a:pt x="78" y="30"/>
                  </a:lnTo>
                  <a:lnTo>
                    <a:pt x="66" y="48"/>
                  </a:lnTo>
                  <a:lnTo>
                    <a:pt x="48" y="42"/>
                  </a:lnTo>
                  <a:lnTo>
                    <a:pt x="12" y="78"/>
                  </a:lnTo>
                  <a:lnTo>
                    <a:pt x="0" y="42"/>
                  </a:lnTo>
                  <a:lnTo>
                    <a:pt x="198" y="0"/>
                  </a:lnTo>
                  <a:lnTo>
                    <a:pt x="216" y="0"/>
                  </a:lnTo>
                  <a:close/>
                </a:path>
              </a:pathLst>
            </a:custGeom>
            <a:solidFill>
              <a:srgbClr val="FFAA00"/>
            </a:solidFill>
            <a:ln w="9525">
              <a:solidFill>
                <a:srgbClr val="FFAA00"/>
              </a:solidFill>
              <a:prstDash val="solid"/>
              <a:round/>
              <a:headEnd/>
              <a:tailEnd/>
            </a:ln>
          </p:spPr>
          <p:txBody>
            <a:bodyPr/>
            <a:lstStyle/>
            <a:p>
              <a:endParaRPr lang="en-US"/>
            </a:p>
          </p:txBody>
        </p:sp>
        <p:sp>
          <p:nvSpPr>
            <p:cNvPr id="4154" name="Freeform 183"/>
            <p:cNvSpPr>
              <a:spLocks/>
            </p:cNvSpPr>
            <p:nvPr/>
          </p:nvSpPr>
          <p:spPr bwMode="auto">
            <a:xfrm>
              <a:off x="3891" y="1956"/>
              <a:ext cx="282" cy="138"/>
            </a:xfrm>
            <a:custGeom>
              <a:avLst/>
              <a:gdLst>
                <a:gd name="T0" fmla="*/ 216 w 282"/>
                <a:gd name="T1" fmla="*/ 0 h 138"/>
                <a:gd name="T2" fmla="*/ 246 w 282"/>
                <a:gd name="T3" fmla="*/ 96 h 138"/>
                <a:gd name="T4" fmla="*/ 282 w 282"/>
                <a:gd name="T5" fmla="*/ 84 h 138"/>
                <a:gd name="T6" fmla="*/ 282 w 282"/>
                <a:gd name="T7" fmla="*/ 120 h 138"/>
                <a:gd name="T8" fmla="*/ 276 w 282"/>
                <a:gd name="T9" fmla="*/ 120 h 138"/>
                <a:gd name="T10" fmla="*/ 276 w 282"/>
                <a:gd name="T11" fmla="*/ 102 h 138"/>
                <a:gd name="T12" fmla="*/ 270 w 282"/>
                <a:gd name="T13" fmla="*/ 120 h 138"/>
                <a:gd name="T14" fmla="*/ 258 w 282"/>
                <a:gd name="T15" fmla="*/ 126 h 138"/>
                <a:gd name="T16" fmla="*/ 258 w 282"/>
                <a:gd name="T17" fmla="*/ 132 h 138"/>
                <a:gd name="T18" fmla="*/ 246 w 282"/>
                <a:gd name="T19" fmla="*/ 138 h 138"/>
                <a:gd name="T20" fmla="*/ 234 w 282"/>
                <a:gd name="T21" fmla="*/ 108 h 138"/>
                <a:gd name="T22" fmla="*/ 228 w 282"/>
                <a:gd name="T23" fmla="*/ 114 h 138"/>
                <a:gd name="T24" fmla="*/ 210 w 282"/>
                <a:gd name="T25" fmla="*/ 102 h 138"/>
                <a:gd name="T26" fmla="*/ 216 w 282"/>
                <a:gd name="T27" fmla="*/ 96 h 138"/>
                <a:gd name="T28" fmla="*/ 210 w 282"/>
                <a:gd name="T29" fmla="*/ 90 h 138"/>
                <a:gd name="T30" fmla="*/ 222 w 282"/>
                <a:gd name="T31" fmla="*/ 90 h 138"/>
                <a:gd name="T32" fmla="*/ 216 w 282"/>
                <a:gd name="T33" fmla="*/ 78 h 138"/>
                <a:gd name="T34" fmla="*/ 204 w 282"/>
                <a:gd name="T35" fmla="*/ 78 h 138"/>
                <a:gd name="T36" fmla="*/ 210 w 282"/>
                <a:gd name="T37" fmla="*/ 72 h 138"/>
                <a:gd name="T38" fmla="*/ 210 w 282"/>
                <a:gd name="T39" fmla="*/ 48 h 138"/>
                <a:gd name="T40" fmla="*/ 198 w 282"/>
                <a:gd name="T41" fmla="*/ 48 h 138"/>
                <a:gd name="T42" fmla="*/ 216 w 282"/>
                <a:gd name="T43" fmla="*/ 18 h 138"/>
                <a:gd name="T44" fmla="*/ 210 w 282"/>
                <a:gd name="T45" fmla="*/ 12 h 138"/>
                <a:gd name="T46" fmla="*/ 186 w 282"/>
                <a:gd name="T47" fmla="*/ 48 h 138"/>
                <a:gd name="T48" fmla="*/ 180 w 282"/>
                <a:gd name="T49" fmla="*/ 42 h 138"/>
                <a:gd name="T50" fmla="*/ 192 w 282"/>
                <a:gd name="T51" fmla="*/ 54 h 138"/>
                <a:gd name="T52" fmla="*/ 186 w 282"/>
                <a:gd name="T53" fmla="*/ 84 h 138"/>
                <a:gd name="T54" fmla="*/ 204 w 282"/>
                <a:gd name="T55" fmla="*/ 108 h 138"/>
                <a:gd name="T56" fmla="*/ 186 w 282"/>
                <a:gd name="T57" fmla="*/ 108 h 138"/>
                <a:gd name="T58" fmla="*/ 204 w 282"/>
                <a:gd name="T59" fmla="*/ 114 h 138"/>
                <a:gd name="T60" fmla="*/ 216 w 282"/>
                <a:gd name="T61" fmla="*/ 132 h 138"/>
                <a:gd name="T62" fmla="*/ 162 w 282"/>
                <a:gd name="T63" fmla="*/ 114 h 138"/>
                <a:gd name="T64" fmla="*/ 156 w 282"/>
                <a:gd name="T65" fmla="*/ 126 h 138"/>
                <a:gd name="T66" fmla="*/ 150 w 282"/>
                <a:gd name="T67" fmla="*/ 114 h 138"/>
                <a:gd name="T68" fmla="*/ 162 w 282"/>
                <a:gd name="T69" fmla="*/ 84 h 138"/>
                <a:gd name="T70" fmla="*/ 162 w 282"/>
                <a:gd name="T71" fmla="*/ 78 h 138"/>
                <a:gd name="T72" fmla="*/ 150 w 282"/>
                <a:gd name="T73" fmla="*/ 72 h 138"/>
                <a:gd name="T74" fmla="*/ 114 w 282"/>
                <a:gd name="T75" fmla="*/ 54 h 138"/>
                <a:gd name="T76" fmla="*/ 102 w 282"/>
                <a:gd name="T77" fmla="*/ 30 h 138"/>
                <a:gd name="T78" fmla="*/ 78 w 282"/>
                <a:gd name="T79" fmla="*/ 30 h 138"/>
                <a:gd name="T80" fmla="*/ 66 w 282"/>
                <a:gd name="T81" fmla="*/ 48 h 138"/>
                <a:gd name="T82" fmla="*/ 48 w 282"/>
                <a:gd name="T83" fmla="*/ 42 h 138"/>
                <a:gd name="T84" fmla="*/ 12 w 282"/>
                <a:gd name="T85" fmla="*/ 78 h 138"/>
                <a:gd name="T86" fmla="*/ 0 w 282"/>
                <a:gd name="T87" fmla="*/ 42 h 138"/>
                <a:gd name="T88" fmla="*/ 198 w 282"/>
                <a:gd name="T89" fmla="*/ 0 h 138"/>
                <a:gd name="T90" fmla="*/ 216 w 282"/>
                <a:gd name="T91" fmla="*/ 0 h 138"/>
                <a:gd name="T92" fmla="*/ 216 w 282"/>
                <a:gd name="T93" fmla="*/ 6 h 13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82"/>
                <a:gd name="T142" fmla="*/ 0 h 138"/>
                <a:gd name="T143" fmla="*/ 282 w 282"/>
                <a:gd name="T144" fmla="*/ 138 h 13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82" h="138">
                  <a:moveTo>
                    <a:pt x="216" y="0"/>
                  </a:moveTo>
                  <a:lnTo>
                    <a:pt x="246" y="96"/>
                  </a:lnTo>
                  <a:lnTo>
                    <a:pt x="282" y="84"/>
                  </a:lnTo>
                  <a:lnTo>
                    <a:pt x="282" y="120"/>
                  </a:lnTo>
                  <a:lnTo>
                    <a:pt x="276" y="120"/>
                  </a:lnTo>
                  <a:lnTo>
                    <a:pt x="276" y="102"/>
                  </a:lnTo>
                  <a:lnTo>
                    <a:pt x="270" y="120"/>
                  </a:lnTo>
                  <a:lnTo>
                    <a:pt x="258" y="126"/>
                  </a:lnTo>
                  <a:lnTo>
                    <a:pt x="258" y="132"/>
                  </a:lnTo>
                  <a:lnTo>
                    <a:pt x="246" y="138"/>
                  </a:lnTo>
                  <a:lnTo>
                    <a:pt x="234" y="108"/>
                  </a:lnTo>
                  <a:lnTo>
                    <a:pt x="228" y="114"/>
                  </a:lnTo>
                  <a:lnTo>
                    <a:pt x="210" y="102"/>
                  </a:lnTo>
                  <a:lnTo>
                    <a:pt x="216" y="96"/>
                  </a:lnTo>
                  <a:lnTo>
                    <a:pt x="210" y="90"/>
                  </a:lnTo>
                  <a:lnTo>
                    <a:pt x="222" y="90"/>
                  </a:lnTo>
                  <a:lnTo>
                    <a:pt x="216" y="78"/>
                  </a:lnTo>
                  <a:lnTo>
                    <a:pt x="204" y="78"/>
                  </a:lnTo>
                  <a:lnTo>
                    <a:pt x="210" y="72"/>
                  </a:lnTo>
                  <a:lnTo>
                    <a:pt x="210" y="48"/>
                  </a:lnTo>
                  <a:lnTo>
                    <a:pt x="198" y="48"/>
                  </a:lnTo>
                  <a:lnTo>
                    <a:pt x="216" y="18"/>
                  </a:lnTo>
                  <a:lnTo>
                    <a:pt x="210" y="12"/>
                  </a:lnTo>
                  <a:lnTo>
                    <a:pt x="186" y="48"/>
                  </a:lnTo>
                  <a:lnTo>
                    <a:pt x="180" y="42"/>
                  </a:lnTo>
                  <a:lnTo>
                    <a:pt x="192" y="54"/>
                  </a:lnTo>
                  <a:lnTo>
                    <a:pt x="186" y="84"/>
                  </a:lnTo>
                  <a:lnTo>
                    <a:pt x="204" y="108"/>
                  </a:lnTo>
                  <a:lnTo>
                    <a:pt x="186" y="108"/>
                  </a:lnTo>
                  <a:lnTo>
                    <a:pt x="204" y="114"/>
                  </a:lnTo>
                  <a:lnTo>
                    <a:pt x="216" y="132"/>
                  </a:lnTo>
                  <a:lnTo>
                    <a:pt x="162" y="114"/>
                  </a:lnTo>
                  <a:lnTo>
                    <a:pt x="156" y="126"/>
                  </a:lnTo>
                  <a:lnTo>
                    <a:pt x="150" y="114"/>
                  </a:lnTo>
                  <a:lnTo>
                    <a:pt x="162" y="84"/>
                  </a:lnTo>
                  <a:lnTo>
                    <a:pt x="162" y="78"/>
                  </a:lnTo>
                  <a:lnTo>
                    <a:pt x="150" y="72"/>
                  </a:lnTo>
                  <a:lnTo>
                    <a:pt x="114" y="54"/>
                  </a:lnTo>
                  <a:lnTo>
                    <a:pt x="102" y="30"/>
                  </a:lnTo>
                  <a:lnTo>
                    <a:pt x="78" y="30"/>
                  </a:lnTo>
                  <a:lnTo>
                    <a:pt x="66" y="48"/>
                  </a:lnTo>
                  <a:lnTo>
                    <a:pt x="48" y="42"/>
                  </a:lnTo>
                  <a:lnTo>
                    <a:pt x="12" y="78"/>
                  </a:lnTo>
                  <a:lnTo>
                    <a:pt x="0" y="42"/>
                  </a:lnTo>
                  <a:lnTo>
                    <a:pt x="198" y="0"/>
                  </a:lnTo>
                  <a:lnTo>
                    <a:pt x="216" y="0"/>
                  </a:lnTo>
                  <a:lnTo>
                    <a:pt x="216" y="6"/>
                  </a:lnTo>
                </a:path>
              </a:pathLst>
            </a:custGeom>
            <a:noFill/>
            <a:ln w="9525">
              <a:solidFill>
                <a:srgbClr val="000000"/>
              </a:solidFill>
              <a:prstDash val="solid"/>
              <a:round/>
              <a:headEnd/>
              <a:tailEnd/>
            </a:ln>
          </p:spPr>
          <p:txBody>
            <a:bodyPr/>
            <a:lstStyle/>
            <a:p>
              <a:endParaRPr lang="en-US"/>
            </a:p>
          </p:txBody>
        </p:sp>
        <p:sp>
          <p:nvSpPr>
            <p:cNvPr id="4155" name="Freeform 184"/>
            <p:cNvSpPr>
              <a:spLocks/>
            </p:cNvSpPr>
            <p:nvPr/>
          </p:nvSpPr>
          <p:spPr bwMode="auto">
            <a:xfrm>
              <a:off x="4203" y="1650"/>
              <a:ext cx="204" cy="102"/>
            </a:xfrm>
            <a:custGeom>
              <a:avLst/>
              <a:gdLst>
                <a:gd name="T0" fmla="*/ 42 w 204"/>
                <a:gd name="T1" fmla="*/ 30 h 102"/>
                <a:gd name="T2" fmla="*/ 108 w 204"/>
                <a:gd name="T3" fmla="*/ 18 h 102"/>
                <a:gd name="T4" fmla="*/ 132 w 204"/>
                <a:gd name="T5" fmla="*/ 0 h 102"/>
                <a:gd name="T6" fmla="*/ 144 w 204"/>
                <a:gd name="T7" fmla="*/ 18 h 102"/>
                <a:gd name="T8" fmla="*/ 132 w 204"/>
                <a:gd name="T9" fmla="*/ 42 h 102"/>
                <a:gd name="T10" fmla="*/ 150 w 204"/>
                <a:gd name="T11" fmla="*/ 48 h 102"/>
                <a:gd name="T12" fmla="*/ 174 w 204"/>
                <a:gd name="T13" fmla="*/ 78 h 102"/>
                <a:gd name="T14" fmla="*/ 198 w 204"/>
                <a:gd name="T15" fmla="*/ 66 h 102"/>
                <a:gd name="T16" fmla="*/ 180 w 204"/>
                <a:gd name="T17" fmla="*/ 48 h 102"/>
                <a:gd name="T18" fmla="*/ 186 w 204"/>
                <a:gd name="T19" fmla="*/ 48 h 102"/>
                <a:gd name="T20" fmla="*/ 204 w 204"/>
                <a:gd name="T21" fmla="*/ 78 h 102"/>
                <a:gd name="T22" fmla="*/ 168 w 204"/>
                <a:gd name="T23" fmla="*/ 96 h 102"/>
                <a:gd name="T24" fmla="*/ 162 w 204"/>
                <a:gd name="T25" fmla="*/ 78 h 102"/>
                <a:gd name="T26" fmla="*/ 144 w 204"/>
                <a:gd name="T27" fmla="*/ 102 h 102"/>
                <a:gd name="T28" fmla="*/ 138 w 204"/>
                <a:gd name="T29" fmla="*/ 96 h 102"/>
                <a:gd name="T30" fmla="*/ 114 w 204"/>
                <a:gd name="T31" fmla="*/ 72 h 102"/>
                <a:gd name="T32" fmla="*/ 96 w 204"/>
                <a:gd name="T33" fmla="*/ 78 h 102"/>
                <a:gd name="T34" fmla="*/ 90 w 204"/>
                <a:gd name="T35" fmla="*/ 72 h 102"/>
                <a:gd name="T36" fmla="*/ 0 w 204"/>
                <a:gd name="T37" fmla="*/ 96 h 102"/>
                <a:gd name="T38" fmla="*/ 0 w 204"/>
                <a:gd name="T39" fmla="*/ 42 h 102"/>
                <a:gd name="T40" fmla="*/ 18 w 204"/>
                <a:gd name="T41" fmla="*/ 36 h 102"/>
                <a:gd name="T42" fmla="*/ 42 w 204"/>
                <a:gd name="T43" fmla="*/ 3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04"/>
                <a:gd name="T67" fmla="*/ 0 h 102"/>
                <a:gd name="T68" fmla="*/ 204 w 204"/>
                <a:gd name="T69" fmla="*/ 102 h 10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04" h="102">
                  <a:moveTo>
                    <a:pt x="42" y="30"/>
                  </a:moveTo>
                  <a:lnTo>
                    <a:pt x="108" y="18"/>
                  </a:lnTo>
                  <a:lnTo>
                    <a:pt x="132" y="0"/>
                  </a:lnTo>
                  <a:lnTo>
                    <a:pt x="144" y="18"/>
                  </a:lnTo>
                  <a:lnTo>
                    <a:pt x="132" y="42"/>
                  </a:lnTo>
                  <a:lnTo>
                    <a:pt x="150" y="48"/>
                  </a:lnTo>
                  <a:lnTo>
                    <a:pt x="174" y="78"/>
                  </a:lnTo>
                  <a:lnTo>
                    <a:pt x="198" y="66"/>
                  </a:lnTo>
                  <a:lnTo>
                    <a:pt x="180" y="48"/>
                  </a:lnTo>
                  <a:lnTo>
                    <a:pt x="186" y="48"/>
                  </a:lnTo>
                  <a:lnTo>
                    <a:pt x="204" y="78"/>
                  </a:lnTo>
                  <a:lnTo>
                    <a:pt x="168" y="96"/>
                  </a:lnTo>
                  <a:lnTo>
                    <a:pt x="162" y="78"/>
                  </a:lnTo>
                  <a:lnTo>
                    <a:pt x="144" y="102"/>
                  </a:lnTo>
                  <a:lnTo>
                    <a:pt x="138" y="96"/>
                  </a:lnTo>
                  <a:lnTo>
                    <a:pt x="114" y="72"/>
                  </a:lnTo>
                  <a:lnTo>
                    <a:pt x="96" y="78"/>
                  </a:lnTo>
                  <a:lnTo>
                    <a:pt x="90" y="72"/>
                  </a:lnTo>
                  <a:lnTo>
                    <a:pt x="0" y="96"/>
                  </a:lnTo>
                  <a:lnTo>
                    <a:pt x="0" y="42"/>
                  </a:lnTo>
                  <a:lnTo>
                    <a:pt x="18" y="36"/>
                  </a:lnTo>
                  <a:lnTo>
                    <a:pt x="42" y="30"/>
                  </a:lnTo>
                  <a:close/>
                </a:path>
              </a:pathLst>
            </a:custGeom>
            <a:solidFill>
              <a:srgbClr val="FFAA00"/>
            </a:solidFill>
            <a:ln w="9525">
              <a:solidFill>
                <a:srgbClr val="FFAA00"/>
              </a:solidFill>
              <a:prstDash val="solid"/>
              <a:round/>
              <a:headEnd/>
              <a:tailEnd/>
            </a:ln>
          </p:spPr>
          <p:txBody>
            <a:bodyPr/>
            <a:lstStyle/>
            <a:p>
              <a:endParaRPr lang="en-US"/>
            </a:p>
          </p:txBody>
        </p:sp>
        <p:sp>
          <p:nvSpPr>
            <p:cNvPr id="4156" name="Freeform 185"/>
            <p:cNvSpPr>
              <a:spLocks/>
            </p:cNvSpPr>
            <p:nvPr/>
          </p:nvSpPr>
          <p:spPr bwMode="auto">
            <a:xfrm>
              <a:off x="4203" y="1650"/>
              <a:ext cx="204" cy="102"/>
            </a:xfrm>
            <a:custGeom>
              <a:avLst/>
              <a:gdLst>
                <a:gd name="T0" fmla="*/ 42 w 204"/>
                <a:gd name="T1" fmla="*/ 30 h 102"/>
                <a:gd name="T2" fmla="*/ 108 w 204"/>
                <a:gd name="T3" fmla="*/ 18 h 102"/>
                <a:gd name="T4" fmla="*/ 132 w 204"/>
                <a:gd name="T5" fmla="*/ 0 h 102"/>
                <a:gd name="T6" fmla="*/ 144 w 204"/>
                <a:gd name="T7" fmla="*/ 18 h 102"/>
                <a:gd name="T8" fmla="*/ 132 w 204"/>
                <a:gd name="T9" fmla="*/ 42 h 102"/>
                <a:gd name="T10" fmla="*/ 150 w 204"/>
                <a:gd name="T11" fmla="*/ 48 h 102"/>
                <a:gd name="T12" fmla="*/ 174 w 204"/>
                <a:gd name="T13" fmla="*/ 78 h 102"/>
                <a:gd name="T14" fmla="*/ 198 w 204"/>
                <a:gd name="T15" fmla="*/ 66 h 102"/>
                <a:gd name="T16" fmla="*/ 180 w 204"/>
                <a:gd name="T17" fmla="*/ 48 h 102"/>
                <a:gd name="T18" fmla="*/ 186 w 204"/>
                <a:gd name="T19" fmla="*/ 48 h 102"/>
                <a:gd name="T20" fmla="*/ 204 w 204"/>
                <a:gd name="T21" fmla="*/ 78 h 102"/>
                <a:gd name="T22" fmla="*/ 168 w 204"/>
                <a:gd name="T23" fmla="*/ 96 h 102"/>
                <a:gd name="T24" fmla="*/ 162 w 204"/>
                <a:gd name="T25" fmla="*/ 78 h 102"/>
                <a:gd name="T26" fmla="*/ 144 w 204"/>
                <a:gd name="T27" fmla="*/ 102 h 102"/>
                <a:gd name="T28" fmla="*/ 138 w 204"/>
                <a:gd name="T29" fmla="*/ 96 h 102"/>
                <a:gd name="T30" fmla="*/ 114 w 204"/>
                <a:gd name="T31" fmla="*/ 72 h 102"/>
                <a:gd name="T32" fmla="*/ 96 w 204"/>
                <a:gd name="T33" fmla="*/ 78 h 102"/>
                <a:gd name="T34" fmla="*/ 90 w 204"/>
                <a:gd name="T35" fmla="*/ 72 h 102"/>
                <a:gd name="T36" fmla="*/ 0 w 204"/>
                <a:gd name="T37" fmla="*/ 96 h 102"/>
                <a:gd name="T38" fmla="*/ 0 w 204"/>
                <a:gd name="T39" fmla="*/ 42 h 102"/>
                <a:gd name="T40" fmla="*/ 18 w 204"/>
                <a:gd name="T41" fmla="*/ 36 h 102"/>
                <a:gd name="T42" fmla="*/ 42 w 204"/>
                <a:gd name="T43" fmla="*/ 30 h 102"/>
                <a:gd name="T44" fmla="*/ 42 w 204"/>
                <a:gd name="T45" fmla="*/ 36 h 10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4"/>
                <a:gd name="T70" fmla="*/ 0 h 102"/>
                <a:gd name="T71" fmla="*/ 204 w 204"/>
                <a:gd name="T72" fmla="*/ 102 h 10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4" h="102">
                  <a:moveTo>
                    <a:pt x="42" y="30"/>
                  </a:moveTo>
                  <a:lnTo>
                    <a:pt x="108" y="18"/>
                  </a:lnTo>
                  <a:lnTo>
                    <a:pt x="132" y="0"/>
                  </a:lnTo>
                  <a:lnTo>
                    <a:pt x="144" y="18"/>
                  </a:lnTo>
                  <a:lnTo>
                    <a:pt x="132" y="42"/>
                  </a:lnTo>
                  <a:lnTo>
                    <a:pt x="150" y="48"/>
                  </a:lnTo>
                  <a:lnTo>
                    <a:pt x="174" y="78"/>
                  </a:lnTo>
                  <a:lnTo>
                    <a:pt x="198" y="66"/>
                  </a:lnTo>
                  <a:lnTo>
                    <a:pt x="180" y="48"/>
                  </a:lnTo>
                  <a:lnTo>
                    <a:pt x="186" y="48"/>
                  </a:lnTo>
                  <a:lnTo>
                    <a:pt x="204" y="78"/>
                  </a:lnTo>
                  <a:lnTo>
                    <a:pt x="168" y="96"/>
                  </a:lnTo>
                  <a:lnTo>
                    <a:pt x="162" y="78"/>
                  </a:lnTo>
                  <a:lnTo>
                    <a:pt x="144" y="102"/>
                  </a:lnTo>
                  <a:lnTo>
                    <a:pt x="138" y="96"/>
                  </a:lnTo>
                  <a:lnTo>
                    <a:pt x="114" y="72"/>
                  </a:lnTo>
                  <a:lnTo>
                    <a:pt x="96" y="78"/>
                  </a:lnTo>
                  <a:lnTo>
                    <a:pt x="90" y="72"/>
                  </a:lnTo>
                  <a:lnTo>
                    <a:pt x="0" y="96"/>
                  </a:lnTo>
                  <a:lnTo>
                    <a:pt x="0" y="42"/>
                  </a:lnTo>
                  <a:lnTo>
                    <a:pt x="18" y="36"/>
                  </a:lnTo>
                  <a:lnTo>
                    <a:pt x="42" y="30"/>
                  </a:lnTo>
                  <a:lnTo>
                    <a:pt x="42" y="36"/>
                  </a:lnTo>
                </a:path>
              </a:pathLst>
            </a:custGeom>
            <a:noFill/>
            <a:ln w="9525">
              <a:solidFill>
                <a:srgbClr val="000000"/>
              </a:solidFill>
              <a:prstDash val="solid"/>
              <a:round/>
              <a:headEnd/>
              <a:tailEnd/>
            </a:ln>
          </p:spPr>
          <p:txBody>
            <a:bodyPr/>
            <a:lstStyle/>
            <a:p>
              <a:endParaRPr lang="en-US"/>
            </a:p>
          </p:txBody>
        </p:sp>
        <p:sp>
          <p:nvSpPr>
            <p:cNvPr id="4157" name="Freeform 186"/>
            <p:cNvSpPr>
              <a:spLocks/>
            </p:cNvSpPr>
            <p:nvPr/>
          </p:nvSpPr>
          <p:spPr bwMode="auto">
            <a:xfrm>
              <a:off x="3447" y="1572"/>
              <a:ext cx="234" cy="324"/>
            </a:xfrm>
            <a:custGeom>
              <a:avLst/>
              <a:gdLst>
                <a:gd name="T0" fmla="*/ 114 w 234"/>
                <a:gd name="T1" fmla="*/ 312 h 324"/>
                <a:gd name="T2" fmla="*/ 0 w 234"/>
                <a:gd name="T3" fmla="*/ 324 h 324"/>
                <a:gd name="T4" fmla="*/ 30 w 234"/>
                <a:gd name="T5" fmla="*/ 252 h 324"/>
                <a:gd name="T6" fmla="*/ 0 w 234"/>
                <a:gd name="T7" fmla="*/ 174 h 324"/>
                <a:gd name="T8" fmla="*/ 6 w 234"/>
                <a:gd name="T9" fmla="*/ 96 h 324"/>
                <a:gd name="T10" fmla="*/ 42 w 234"/>
                <a:gd name="T11" fmla="*/ 48 h 324"/>
                <a:gd name="T12" fmla="*/ 42 w 234"/>
                <a:gd name="T13" fmla="*/ 78 h 324"/>
                <a:gd name="T14" fmla="*/ 48 w 234"/>
                <a:gd name="T15" fmla="*/ 66 h 324"/>
                <a:gd name="T16" fmla="*/ 48 w 234"/>
                <a:gd name="T17" fmla="*/ 84 h 324"/>
                <a:gd name="T18" fmla="*/ 54 w 234"/>
                <a:gd name="T19" fmla="*/ 42 h 324"/>
                <a:gd name="T20" fmla="*/ 72 w 234"/>
                <a:gd name="T21" fmla="*/ 30 h 324"/>
                <a:gd name="T22" fmla="*/ 66 w 234"/>
                <a:gd name="T23" fmla="*/ 18 h 324"/>
                <a:gd name="T24" fmla="*/ 84 w 234"/>
                <a:gd name="T25" fmla="*/ 0 h 324"/>
                <a:gd name="T26" fmla="*/ 156 w 234"/>
                <a:gd name="T27" fmla="*/ 24 h 324"/>
                <a:gd name="T28" fmla="*/ 168 w 234"/>
                <a:gd name="T29" fmla="*/ 48 h 324"/>
                <a:gd name="T30" fmla="*/ 156 w 234"/>
                <a:gd name="T31" fmla="*/ 48 h 324"/>
                <a:gd name="T32" fmla="*/ 174 w 234"/>
                <a:gd name="T33" fmla="*/ 72 h 324"/>
                <a:gd name="T34" fmla="*/ 174 w 234"/>
                <a:gd name="T35" fmla="*/ 102 h 324"/>
                <a:gd name="T36" fmla="*/ 144 w 234"/>
                <a:gd name="T37" fmla="*/ 132 h 324"/>
                <a:gd name="T38" fmla="*/ 144 w 234"/>
                <a:gd name="T39" fmla="*/ 156 h 324"/>
                <a:gd name="T40" fmla="*/ 162 w 234"/>
                <a:gd name="T41" fmla="*/ 162 h 324"/>
                <a:gd name="T42" fmla="*/ 192 w 234"/>
                <a:gd name="T43" fmla="*/ 120 h 324"/>
                <a:gd name="T44" fmla="*/ 216 w 234"/>
                <a:gd name="T45" fmla="*/ 138 h 324"/>
                <a:gd name="T46" fmla="*/ 234 w 234"/>
                <a:gd name="T47" fmla="*/ 198 h 324"/>
                <a:gd name="T48" fmla="*/ 234 w 234"/>
                <a:gd name="T49" fmla="*/ 222 h 324"/>
                <a:gd name="T50" fmla="*/ 228 w 234"/>
                <a:gd name="T51" fmla="*/ 234 h 324"/>
                <a:gd name="T52" fmla="*/ 228 w 234"/>
                <a:gd name="T53" fmla="*/ 222 h 324"/>
                <a:gd name="T54" fmla="*/ 222 w 234"/>
                <a:gd name="T55" fmla="*/ 228 h 324"/>
                <a:gd name="T56" fmla="*/ 192 w 234"/>
                <a:gd name="T57" fmla="*/ 300 h 324"/>
                <a:gd name="T58" fmla="*/ 138 w 234"/>
                <a:gd name="T59" fmla="*/ 312 h 324"/>
                <a:gd name="T60" fmla="*/ 114 w 234"/>
                <a:gd name="T61" fmla="*/ 312 h 32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34"/>
                <a:gd name="T94" fmla="*/ 0 h 324"/>
                <a:gd name="T95" fmla="*/ 234 w 234"/>
                <a:gd name="T96" fmla="*/ 324 h 32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34" h="324">
                  <a:moveTo>
                    <a:pt x="114" y="312"/>
                  </a:moveTo>
                  <a:lnTo>
                    <a:pt x="0" y="324"/>
                  </a:lnTo>
                  <a:lnTo>
                    <a:pt x="30" y="252"/>
                  </a:lnTo>
                  <a:lnTo>
                    <a:pt x="0" y="174"/>
                  </a:lnTo>
                  <a:lnTo>
                    <a:pt x="6" y="96"/>
                  </a:lnTo>
                  <a:lnTo>
                    <a:pt x="42" y="48"/>
                  </a:lnTo>
                  <a:lnTo>
                    <a:pt x="42" y="78"/>
                  </a:lnTo>
                  <a:lnTo>
                    <a:pt x="48" y="66"/>
                  </a:lnTo>
                  <a:lnTo>
                    <a:pt x="48" y="84"/>
                  </a:lnTo>
                  <a:lnTo>
                    <a:pt x="54" y="42"/>
                  </a:lnTo>
                  <a:lnTo>
                    <a:pt x="72" y="30"/>
                  </a:lnTo>
                  <a:lnTo>
                    <a:pt x="66" y="18"/>
                  </a:lnTo>
                  <a:lnTo>
                    <a:pt x="84" y="0"/>
                  </a:lnTo>
                  <a:lnTo>
                    <a:pt x="156" y="24"/>
                  </a:lnTo>
                  <a:lnTo>
                    <a:pt x="168" y="48"/>
                  </a:lnTo>
                  <a:lnTo>
                    <a:pt x="156" y="48"/>
                  </a:lnTo>
                  <a:lnTo>
                    <a:pt x="174" y="72"/>
                  </a:lnTo>
                  <a:lnTo>
                    <a:pt x="174" y="102"/>
                  </a:lnTo>
                  <a:lnTo>
                    <a:pt x="144" y="132"/>
                  </a:lnTo>
                  <a:lnTo>
                    <a:pt x="144" y="156"/>
                  </a:lnTo>
                  <a:lnTo>
                    <a:pt x="162" y="162"/>
                  </a:lnTo>
                  <a:lnTo>
                    <a:pt x="192" y="120"/>
                  </a:lnTo>
                  <a:lnTo>
                    <a:pt x="216" y="138"/>
                  </a:lnTo>
                  <a:lnTo>
                    <a:pt x="234" y="198"/>
                  </a:lnTo>
                  <a:lnTo>
                    <a:pt x="234" y="222"/>
                  </a:lnTo>
                  <a:lnTo>
                    <a:pt x="228" y="234"/>
                  </a:lnTo>
                  <a:lnTo>
                    <a:pt x="228" y="222"/>
                  </a:lnTo>
                  <a:lnTo>
                    <a:pt x="222" y="228"/>
                  </a:lnTo>
                  <a:lnTo>
                    <a:pt x="192" y="300"/>
                  </a:lnTo>
                  <a:lnTo>
                    <a:pt x="138" y="312"/>
                  </a:lnTo>
                  <a:lnTo>
                    <a:pt x="114" y="312"/>
                  </a:lnTo>
                  <a:close/>
                </a:path>
              </a:pathLst>
            </a:custGeom>
            <a:solidFill>
              <a:srgbClr val="FFAA00"/>
            </a:solidFill>
            <a:ln w="9525">
              <a:solidFill>
                <a:srgbClr val="FFAA00"/>
              </a:solidFill>
              <a:prstDash val="solid"/>
              <a:round/>
              <a:headEnd/>
              <a:tailEnd/>
            </a:ln>
          </p:spPr>
          <p:txBody>
            <a:bodyPr/>
            <a:lstStyle/>
            <a:p>
              <a:endParaRPr lang="en-US"/>
            </a:p>
          </p:txBody>
        </p:sp>
        <p:sp>
          <p:nvSpPr>
            <p:cNvPr id="4158" name="Freeform 187"/>
            <p:cNvSpPr>
              <a:spLocks/>
            </p:cNvSpPr>
            <p:nvPr/>
          </p:nvSpPr>
          <p:spPr bwMode="auto">
            <a:xfrm>
              <a:off x="3447" y="1572"/>
              <a:ext cx="234" cy="324"/>
            </a:xfrm>
            <a:custGeom>
              <a:avLst/>
              <a:gdLst>
                <a:gd name="T0" fmla="*/ 114 w 234"/>
                <a:gd name="T1" fmla="*/ 312 h 324"/>
                <a:gd name="T2" fmla="*/ 0 w 234"/>
                <a:gd name="T3" fmla="*/ 324 h 324"/>
                <a:gd name="T4" fmla="*/ 30 w 234"/>
                <a:gd name="T5" fmla="*/ 252 h 324"/>
                <a:gd name="T6" fmla="*/ 0 w 234"/>
                <a:gd name="T7" fmla="*/ 174 h 324"/>
                <a:gd name="T8" fmla="*/ 6 w 234"/>
                <a:gd name="T9" fmla="*/ 96 h 324"/>
                <a:gd name="T10" fmla="*/ 42 w 234"/>
                <a:gd name="T11" fmla="*/ 48 h 324"/>
                <a:gd name="T12" fmla="*/ 42 w 234"/>
                <a:gd name="T13" fmla="*/ 78 h 324"/>
                <a:gd name="T14" fmla="*/ 48 w 234"/>
                <a:gd name="T15" fmla="*/ 66 h 324"/>
                <a:gd name="T16" fmla="*/ 48 w 234"/>
                <a:gd name="T17" fmla="*/ 84 h 324"/>
                <a:gd name="T18" fmla="*/ 54 w 234"/>
                <a:gd name="T19" fmla="*/ 42 h 324"/>
                <a:gd name="T20" fmla="*/ 72 w 234"/>
                <a:gd name="T21" fmla="*/ 30 h 324"/>
                <a:gd name="T22" fmla="*/ 66 w 234"/>
                <a:gd name="T23" fmla="*/ 18 h 324"/>
                <a:gd name="T24" fmla="*/ 84 w 234"/>
                <a:gd name="T25" fmla="*/ 0 h 324"/>
                <a:gd name="T26" fmla="*/ 156 w 234"/>
                <a:gd name="T27" fmla="*/ 24 h 324"/>
                <a:gd name="T28" fmla="*/ 168 w 234"/>
                <a:gd name="T29" fmla="*/ 48 h 324"/>
                <a:gd name="T30" fmla="*/ 156 w 234"/>
                <a:gd name="T31" fmla="*/ 48 h 324"/>
                <a:gd name="T32" fmla="*/ 174 w 234"/>
                <a:gd name="T33" fmla="*/ 72 h 324"/>
                <a:gd name="T34" fmla="*/ 174 w 234"/>
                <a:gd name="T35" fmla="*/ 102 h 324"/>
                <a:gd name="T36" fmla="*/ 144 w 234"/>
                <a:gd name="T37" fmla="*/ 132 h 324"/>
                <a:gd name="T38" fmla="*/ 144 w 234"/>
                <a:gd name="T39" fmla="*/ 156 h 324"/>
                <a:gd name="T40" fmla="*/ 162 w 234"/>
                <a:gd name="T41" fmla="*/ 162 h 324"/>
                <a:gd name="T42" fmla="*/ 192 w 234"/>
                <a:gd name="T43" fmla="*/ 120 h 324"/>
                <a:gd name="T44" fmla="*/ 216 w 234"/>
                <a:gd name="T45" fmla="*/ 138 h 324"/>
                <a:gd name="T46" fmla="*/ 234 w 234"/>
                <a:gd name="T47" fmla="*/ 198 h 324"/>
                <a:gd name="T48" fmla="*/ 234 w 234"/>
                <a:gd name="T49" fmla="*/ 222 h 324"/>
                <a:gd name="T50" fmla="*/ 228 w 234"/>
                <a:gd name="T51" fmla="*/ 234 h 324"/>
                <a:gd name="T52" fmla="*/ 228 w 234"/>
                <a:gd name="T53" fmla="*/ 222 h 324"/>
                <a:gd name="T54" fmla="*/ 222 w 234"/>
                <a:gd name="T55" fmla="*/ 228 h 324"/>
                <a:gd name="T56" fmla="*/ 192 w 234"/>
                <a:gd name="T57" fmla="*/ 300 h 324"/>
                <a:gd name="T58" fmla="*/ 138 w 234"/>
                <a:gd name="T59" fmla="*/ 312 h 324"/>
                <a:gd name="T60" fmla="*/ 114 w 234"/>
                <a:gd name="T61" fmla="*/ 312 h 324"/>
                <a:gd name="T62" fmla="*/ 114 w 234"/>
                <a:gd name="T63" fmla="*/ 318 h 3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4"/>
                <a:gd name="T97" fmla="*/ 0 h 324"/>
                <a:gd name="T98" fmla="*/ 234 w 234"/>
                <a:gd name="T99" fmla="*/ 324 h 32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4" h="324">
                  <a:moveTo>
                    <a:pt x="114" y="312"/>
                  </a:moveTo>
                  <a:lnTo>
                    <a:pt x="0" y="324"/>
                  </a:lnTo>
                  <a:lnTo>
                    <a:pt x="30" y="252"/>
                  </a:lnTo>
                  <a:lnTo>
                    <a:pt x="0" y="174"/>
                  </a:lnTo>
                  <a:lnTo>
                    <a:pt x="6" y="96"/>
                  </a:lnTo>
                  <a:lnTo>
                    <a:pt x="42" y="48"/>
                  </a:lnTo>
                  <a:lnTo>
                    <a:pt x="42" y="78"/>
                  </a:lnTo>
                  <a:lnTo>
                    <a:pt x="48" y="66"/>
                  </a:lnTo>
                  <a:lnTo>
                    <a:pt x="48" y="84"/>
                  </a:lnTo>
                  <a:lnTo>
                    <a:pt x="54" y="42"/>
                  </a:lnTo>
                  <a:lnTo>
                    <a:pt x="72" y="30"/>
                  </a:lnTo>
                  <a:lnTo>
                    <a:pt x="66" y="18"/>
                  </a:lnTo>
                  <a:lnTo>
                    <a:pt x="84" y="0"/>
                  </a:lnTo>
                  <a:lnTo>
                    <a:pt x="156" y="24"/>
                  </a:lnTo>
                  <a:lnTo>
                    <a:pt x="168" y="48"/>
                  </a:lnTo>
                  <a:lnTo>
                    <a:pt x="156" y="48"/>
                  </a:lnTo>
                  <a:lnTo>
                    <a:pt x="174" y="72"/>
                  </a:lnTo>
                  <a:lnTo>
                    <a:pt x="174" y="102"/>
                  </a:lnTo>
                  <a:lnTo>
                    <a:pt x="144" y="132"/>
                  </a:lnTo>
                  <a:lnTo>
                    <a:pt x="144" y="156"/>
                  </a:lnTo>
                  <a:lnTo>
                    <a:pt x="162" y="162"/>
                  </a:lnTo>
                  <a:lnTo>
                    <a:pt x="192" y="120"/>
                  </a:lnTo>
                  <a:lnTo>
                    <a:pt x="216" y="138"/>
                  </a:lnTo>
                  <a:lnTo>
                    <a:pt x="234" y="198"/>
                  </a:lnTo>
                  <a:lnTo>
                    <a:pt x="234" y="222"/>
                  </a:lnTo>
                  <a:lnTo>
                    <a:pt x="228" y="234"/>
                  </a:lnTo>
                  <a:lnTo>
                    <a:pt x="228" y="222"/>
                  </a:lnTo>
                  <a:lnTo>
                    <a:pt x="222" y="228"/>
                  </a:lnTo>
                  <a:lnTo>
                    <a:pt x="192" y="300"/>
                  </a:lnTo>
                  <a:lnTo>
                    <a:pt x="138" y="312"/>
                  </a:lnTo>
                  <a:lnTo>
                    <a:pt x="114" y="312"/>
                  </a:lnTo>
                  <a:lnTo>
                    <a:pt x="114" y="318"/>
                  </a:lnTo>
                </a:path>
              </a:pathLst>
            </a:custGeom>
            <a:noFill/>
            <a:ln w="9525">
              <a:solidFill>
                <a:srgbClr val="000000"/>
              </a:solidFill>
              <a:prstDash val="solid"/>
              <a:round/>
              <a:headEnd/>
              <a:tailEnd/>
            </a:ln>
          </p:spPr>
          <p:txBody>
            <a:bodyPr/>
            <a:lstStyle/>
            <a:p>
              <a:endParaRPr lang="en-US"/>
            </a:p>
          </p:txBody>
        </p:sp>
        <p:sp>
          <p:nvSpPr>
            <p:cNvPr id="4159" name="Freeform 188"/>
            <p:cNvSpPr>
              <a:spLocks/>
            </p:cNvSpPr>
            <p:nvPr/>
          </p:nvSpPr>
          <p:spPr bwMode="auto">
            <a:xfrm>
              <a:off x="3219" y="1458"/>
              <a:ext cx="354" cy="180"/>
            </a:xfrm>
            <a:custGeom>
              <a:avLst/>
              <a:gdLst>
                <a:gd name="T0" fmla="*/ 354 w 354"/>
                <a:gd name="T1" fmla="*/ 96 h 180"/>
                <a:gd name="T2" fmla="*/ 312 w 354"/>
                <a:gd name="T3" fmla="*/ 96 h 180"/>
                <a:gd name="T4" fmla="*/ 306 w 354"/>
                <a:gd name="T5" fmla="*/ 108 h 180"/>
                <a:gd name="T6" fmla="*/ 264 w 354"/>
                <a:gd name="T7" fmla="*/ 96 h 180"/>
                <a:gd name="T8" fmla="*/ 228 w 354"/>
                <a:gd name="T9" fmla="*/ 108 h 180"/>
                <a:gd name="T10" fmla="*/ 210 w 354"/>
                <a:gd name="T11" fmla="*/ 138 h 180"/>
                <a:gd name="T12" fmla="*/ 210 w 354"/>
                <a:gd name="T13" fmla="*/ 114 h 180"/>
                <a:gd name="T14" fmla="*/ 186 w 354"/>
                <a:gd name="T15" fmla="*/ 132 h 180"/>
                <a:gd name="T16" fmla="*/ 186 w 354"/>
                <a:gd name="T17" fmla="*/ 114 h 180"/>
                <a:gd name="T18" fmla="*/ 162 w 354"/>
                <a:gd name="T19" fmla="*/ 180 h 180"/>
                <a:gd name="T20" fmla="*/ 150 w 354"/>
                <a:gd name="T21" fmla="*/ 180 h 180"/>
                <a:gd name="T22" fmla="*/ 150 w 354"/>
                <a:gd name="T23" fmla="*/ 162 h 180"/>
                <a:gd name="T24" fmla="*/ 138 w 354"/>
                <a:gd name="T25" fmla="*/ 162 h 180"/>
                <a:gd name="T26" fmla="*/ 144 w 354"/>
                <a:gd name="T27" fmla="*/ 138 h 180"/>
                <a:gd name="T28" fmla="*/ 126 w 354"/>
                <a:gd name="T29" fmla="*/ 120 h 180"/>
                <a:gd name="T30" fmla="*/ 12 w 354"/>
                <a:gd name="T31" fmla="*/ 96 h 180"/>
                <a:gd name="T32" fmla="*/ 0 w 354"/>
                <a:gd name="T33" fmla="*/ 84 h 180"/>
                <a:gd name="T34" fmla="*/ 132 w 354"/>
                <a:gd name="T35" fmla="*/ 0 h 180"/>
                <a:gd name="T36" fmla="*/ 138 w 354"/>
                <a:gd name="T37" fmla="*/ 6 h 180"/>
                <a:gd name="T38" fmla="*/ 102 w 354"/>
                <a:gd name="T39" fmla="*/ 42 h 180"/>
                <a:gd name="T40" fmla="*/ 102 w 354"/>
                <a:gd name="T41" fmla="*/ 60 h 180"/>
                <a:gd name="T42" fmla="*/ 120 w 354"/>
                <a:gd name="T43" fmla="*/ 42 h 180"/>
                <a:gd name="T44" fmla="*/ 114 w 354"/>
                <a:gd name="T45" fmla="*/ 54 h 180"/>
                <a:gd name="T46" fmla="*/ 138 w 354"/>
                <a:gd name="T47" fmla="*/ 48 h 180"/>
                <a:gd name="T48" fmla="*/ 162 w 354"/>
                <a:gd name="T49" fmla="*/ 72 h 180"/>
                <a:gd name="T50" fmla="*/ 198 w 354"/>
                <a:gd name="T51" fmla="*/ 78 h 180"/>
                <a:gd name="T52" fmla="*/ 228 w 354"/>
                <a:gd name="T53" fmla="*/ 54 h 180"/>
                <a:gd name="T54" fmla="*/ 288 w 354"/>
                <a:gd name="T55" fmla="*/ 42 h 180"/>
                <a:gd name="T56" fmla="*/ 288 w 354"/>
                <a:gd name="T57" fmla="*/ 66 h 180"/>
                <a:gd name="T58" fmla="*/ 330 w 354"/>
                <a:gd name="T59" fmla="*/ 60 h 180"/>
                <a:gd name="T60" fmla="*/ 330 w 354"/>
                <a:gd name="T61" fmla="*/ 78 h 180"/>
                <a:gd name="T62" fmla="*/ 354 w 354"/>
                <a:gd name="T63" fmla="*/ 96 h 18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54"/>
                <a:gd name="T97" fmla="*/ 0 h 180"/>
                <a:gd name="T98" fmla="*/ 354 w 354"/>
                <a:gd name="T99" fmla="*/ 180 h 18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54" h="180">
                  <a:moveTo>
                    <a:pt x="354" y="96"/>
                  </a:moveTo>
                  <a:lnTo>
                    <a:pt x="312" y="96"/>
                  </a:lnTo>
                  <a:lnTo>
                    <a:pt x="306" y="108"/>
                  </a:lnTo>
                  <a:lnTo>
                    <a:pt x="264" y="96"/>
                  </a:lnTo>
                  <a:lnTo>
                    <a:pt x="228" y="108"/>
                  </a:lnTo>
                  <a:lnTo>
                    <a:pt x="210" y="138"/>
                  </a:lnTo>
                  <a:lnTo>
                    <a:pt x="210" y="114"/>
                  </a:lnTo>
                  <a:lnTo>
                    <a:pt x="186" y="132"/>
                  </a:lnTo>
                  <a:lnTo>
                    <a:pt x="186" y="114"/>
                  </a:lnTo>
                  <a:lnTo>
                    <a:pt x="162" y="180"/>
                  </a:lnTo>
                  <a:lnTo>
                    <a:pt x="150" y="180"/>
                  </a:lnTo>
                  <a:lnTo>
                    <a:pt x="150" y="162"/>
                  </a:lnTo>
                  <a:lnTo>
                    <a:pt x="138" y="162"/>
                  </a:lnTo>
                  <a:lnTo>
                    <a:pt x="144" y="138"/>
                  </a:lnTo>
                  <a:lnTo>
                    <a:pt x="126" y="120"/>
                  </a:lnTo>
                  <a:lnTo>
                    <a:pt x="12" y="96"/>
                  </a:lnTo>
                  <a:lnTo>
                    <a:pt x="0" y="84"/>
                  </a:lnTo>
                  <a:lnTo>
                    <a:pt x="132" y="0"/>
                  </a:lnTo>
                  <a:lnTo>
                    <a:pt x="138" y="6"/>
                  </a:lnTo>
                  <a:lnTo>
                    <a:pt x="102" y="42"/>
                  </a:lnTo>
                  <a:lnTo>
                    <a:pt x="102" y="60"/>
                  </a:lnTo>
                  <a:lnTo>
                    <a:pt x="120" y="42"/>
                  </a:lnTo>
                  <a:lnTo>
                    <a:pt x="114" y="54"/>
                  </a:lnTo>
                  <a:lnTo>
                    <a:pt x="138" y="48"/>
                  </a:lnTo>
                  <a:lnTo>
                    <a:pt x="162" y="72"/>
                  </a:lnTo>
                  <a:lnTo>
                    <a:pt x="198" y="78"/>
                  </a:lnTo>
                  <a:lnTo>
                    <a:pt x="228" y="54"/>
                  </a:lnTo>
                  <a:lnTo>
                    <a:pt x="288" y="42"/>
                  </a:lnTo>
                  <a:lnTo>
                    <a:pt x="288" y="66"/>
                  </a:lnTo>
                  <a:lnTo>
                    <a:pt x="330" y="60"/>
                  </a:lnTo>
                  <a:lnTo>
                    <a:pt x="330" y="78"/>
                  </a:lnTo>
                  <a:lnTo>
                    <a:pt x="354" y="96"/>
                  </a:lnTo>
                  <a:close/>
                </a:path>
              </a:pathLst>
            </a:custGeom>
            <a:solidFill>
              <a:srgbClr val="FFAA00"/>
            </a:solidFill>
            <a:ln w="9525">
              <a:solidFill>
                <a:srgbClr val="FFAA00"/>
              </a:solidFill>
              <a:prstDash val="solid"/>
              <a:round/>
              <a:headEnd/>
              <a:tailEnd/>
            </a:ln>
          </p:spPr>
          <p:txBody>
            <a:bodyPr/>
            <a:lstStyle/>
            <a:p>
              <a:endParaRPr lang="en-US"/>
            </a:p>
          </p:txBody>
        </p:sp>
        <p:sp>
          <p:nvSpPr>
            <p:cNvPr id="4160" name="Freeform 189"/>
            <p:cNvSpPr>
              <a:spLocks/>
            </p:cNvSpPr>
            <p:nvPr/>
          </p:nvSpPr>
          <p:spPr bwMode="auto">
            <a:xfrm>
              <a:off x="3219" y="1458"/>
              <a:ext cx="354" cy="180"/>
            </a:xfrm>
            <a:custGeom>
              <a:avLst/>
              <a:gdLst>
                <a:gd name="T0" fmla="*/ 354 w 354"/>
                <a:gd name="T1" fmla="*/ 96 h 180"/>
                <a:gd name="T2" fmla="*/ 312 w 354"/>
                <a:gd name="T3" fmla="*/ 96 h 180"/>
                <a:gd name="T4" fmla="*/ 306 w 354"/>
                <a:gd name="T5" fmla="*/ 108 h 180"/>
                <a:gd name="T6" fmla="*/ 264 w 354"/>
                <a:gd name="T7" fmla="*/ 96 h 180"/>
                <a:gd name="T8" fmla="*/ 228 w 354"/>
                <a:gd name="T9" fmla="*/ 108 h 180"/>
                <a:gd name="T10" fmla="*/ 210 w 354"/>
                <a:gd name="T11" fmla="*/ 138 h 180"/>
                <a:gd name="T12" fmla="*/ 210 w 354"/>
                <a:gd name="T13" fmla="*/ 114 h 180"/>
                <a:gd name="T14" fmla="*/ 186 w 354"/>
                <a:gd name="T15" fmla="*/ 132 h 180"/>
                <a:gd name="T16" fmla="*/ 186 w 354"/>
                <a:gd name="T17" fmla="*/ 114 h 180"/>
                <a:gd name="T18" fmla="*/ 162 w 354"/>
                <a:gd name="T19" fmla="*/ 180 h 180"/>
                <a:gd name="T20" fmla="*/ 150 w 354"/>
                <a:gd name="T21" fmla="*/ 180 h 180"/>
                <a:gd name="T22" fmla="*/ 150 w 354"/>
                <a:gd name="T23" fmla="*/ 162 h 180"/>
                <a:gd name="T24" fmla="*/ 138 w 354"/>
                <a:gd name="T25" fmla="*/ 162 h 180"/>
                <a:gd name="T26" fmla="*/ 144 w 354"/>
                <a:gd name="T27" fmla="*/ 138 h 180"/>
                <a:gd name="T28" fmla="*/ 126 w 354"/>
                <a:gd name="T29" fmla="*/ 120 h 180"/>
                <a:gd name="T30" fmla="*/ 12 w 354"/>
                <a:gd name="T31" fmla="*/ 96 h 180"/>
                <a:gd name="T32" fmla="*/ 0 w 354"/>
                <a:gd name="T33" fmla="*/ 84 h 180"/>
                <a:gd name="T34" fmla="*/ 132 w 354"/>
                <a:gd name="T35" fmla="*/ 0 h 180"/>
                <a:gd name="T36" fmla="*/ 138 w 354"/>
                <a:gd name="T37" fmla="*/ 6 h 180"/>
                <a:gd name="T38" fmla="*/ 102 w 354"/>
                <a:gd name="T39" fmla="*/ 42 h 180"/>
                <a:gd name="T40" fmla="*/ 102 w 354"/>
                <a:gd name="T41" fmla="*/ 60 h 180"/>
                <a:gd name="T42" fmla="*/ 120 w 354"/>
                <a:gd name="T43" fmla="*/ 42 h 180"/>
                <a:gd name="T44" fmla="*/ 114 w 354"/>
                <a:gd name="T45" fmla="*/ 54 h 180"/>
                <a:gd name="T46" fmla="*/ 138 w 354"/>
                <a:gd name="T47" fmla="*/ 48 h 180"/>
                <a:gd name="T48" fmla="*/ 162 w 354"/>
                <a:gd name="T49" fmla="*/ 72 h 180"/>
                <a:gd name="T50" fmla="*/ 198 w 354"/>
                <a:gd name="T51" fmla="*/ 78 h 180"/>
                <a:gd name="T52" fmla="*/ 228 w 354"/>
                <a:gd name="T53" fmla="*/ 54 h 180"/>
                <a:gd name="T54" fmla="*/ 288 w 354"/>
                <a:gd name="T55" fmla="*/ 42 h 180"/>
                <a:gd name="T56" fmla="*/ 288 w 354"/>
                <a:gd name="T57" fmla="*/ 66 h 180"/>
                <a:gd name="T58" fmla="*/ 330 w 354"/>
                <a:gd name="T59" fmla="*/ 60 h 180"/>
                <a:gd name="T60" fmla="*/ 330 w 354"/>
                <a:gd name="T61" fmla="*/ 78 h 180"/>
                <a:gd name="T62" fmla="*/ 354 w 354"/>
                <a:gd name="T63" fmla="*/ 96 h 180"/>
                <a:gd name="T64" fmla="*/ 354 w 354"/>
                <a:gd name="T65" fmla="*/ 102 h 1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54"/>
                <a:gd name="T100" fmla="*/ 0 h 180"/>
                <a:gd name="T101" fmla="*/ 354 w 354"/>
                <a:gd name="T102" fmla="*/ 180 h 1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54" h="180">
                  <a:moveTo>
                    <a:pt x="354" y="96"/>
                  </a:moveTo>
                  <a:lnTo>
                    <a:pt x="312" y="96"/>
                  </a:lnTo>
                  <a:lnTo>
                    <a:pt x="306" y="108"/>
                  </a:lnTo>
                  <a:lnTo>
                    <a:pt x="264" y="96"/>
                  </a:lnTo>
                  <a:lnTo>
                    <a:pt x="228" y="108"/>
                  </a:lnTo>
                  <a:lnTo>
                    <a:pt x="210" y="138"/>
                  </a:lnTo>
                  <a:lnTo>
                    <a:pt x="210" y="114"/>
                  </a:lnTo>
                  <a:lnTo>
                    <a:pt x="186" y="132"/>
                  </a:lnTo>
                  <a:lnTo>
                    <a:pt x="186" y="114"/>
                  </a:lnTo>
                  <a:lnTo>
                    <a:pt x="162" y="180"/>
                  </a:lnTo>
                  <a:lnTo>
                    <a:pt x="150" y="180"/>
                  </a:lnTo>
                  <a:lnTo>
                    <a:pt x="150" y="162"/>
                  </a:lnTo>
                  <a:lnTo>
                    <a:pt x="138" y="162"/>
                  </a:lnTo>
                  <a:lnTo>
                    <a:pt x="144" y="138"/>
                  </a:lnTo>
                  <a:lnTo>
                    <a:pt x="126" y="120"/>
                  </a:lnTo>
                  <a:lnTo>
                    <a:pt x="12" y="96"/>
                  </a:lnTo>
                  <a:lnTo>
                    <a:pt x="0" y="84"/>
                  </a:lnTo>
                  <a:lnTo>
                    <a:pt x="132" y="0"/>
                  </a:lnTo>
                  <a:lnTo>
                    <a:pt x="138" y="6"/>
                  </a:lnTo>
                  <a:lnTo>
                    <a:pt x="102" y="42"/>
                  </a:lnTo>
                  <a:lnTo>
                    <a:pt x="102" y="60"/>
                  </a:lnTo>
                  <a:lnTo>
                    <a:pt x="120" y="42"/>
                  </a:lnTo>
                  <a:lnTo>
                    <a:pt x="114" y="54"/>
                  </a:lnTo>
                  <a:lnTo>
                    <a:pt x="138" y="48"/>
                  </a:lnTo>
                  <a:lnTo>
                    <a:pt x="162" y="72"/>
                  </a:lnTo>
                  <a:lnTo>
                    <a:pt x="198" y="78"/>
                  </a:lnTo>
                  <a:lnTo>
                    <a:pt x="228" y="54"/>
                  </a:lnTo>
                  <a:lnTo>
                    <a:pt x="288" y="42"/>
                  </a:lnTo>
                  <a:lnTo>
                    <a:pt x="288" y="66"/>
                  </a:lnTo>
                  <a:lnTo>
                    <a:pt x="330" y="60"/>
                  </a:lnTo>
                  <a:lnTo>
                    <a:pt x="330" y="78"/>
                  </a:lnTo>
                  <a:lnTo>
                    <a:pt x="354" y="96"/>
                  </a:lnTo>
                  <a:lnTo>
                    <a:pt x="354" y="102"/>
                  </a:lnTo>
                </a:path>
              </a:pathLst>
            </a:custGeom>
            <a:noFill/>
            <a:ln w="9525">
              <a:solidFill>
                <a:srgbClr val="000000"/>
              </a:solidFill>
              <a:prstDash val="solid"/>
              <a:round/>
              <a:headEnd/>
              <a:tailEnd/>
            </a:ln>
          </p:spPr>
          <p:txBody>
            <a:bodyPr/>
            <a:lstStyle/>
            <a:p>
              <a:endParaRPr lang="en-US"/>
            </a:p>
          </p:txBody>
        </p:sp>
        <p:sp>
          <p:nvSpPr>
            <p:cNvPr id="4161" name="Freeform 190"/>
            <p:cNvSpPr>
              <a:spLocks/>
            </p:cNvSpPr>
            <p:nvPr/>
          </p:nvSpPr>
          <p:spPr bwMode="auto">
            <a:xfrm>
              <a:off x="2853" y="1332"/>
              <a:ext cx="408" cy="450"/>
            </a:xfrm>
            <a:custGeom>
              <a:avLst/>
              <a:gdLst>
                <a:gd name="T0" fmla="*/ 330 w 408"/>
                <a:gd name="T1" fmla="*/ 444 h 450"/>
                <a:gd name="T2" fmla="*/ 36 w 408"/>
                <a:gd name="T3" fmla="*/ 450 h 450"/>
                <a:gd name="T4" fmla="*/ 36 w 408"/>
                <a:gd name="T5" fmla="*/ 312 h 450"/>
                <a:gd name="T6" fmla="*/ 18 w 408"/>
                <a:gd name="T7" fmla="*/ 288 h 450"/>
                <a:gd name="T8" fmla="*/ 30 w 408"/>
                <a:gd name="T9" fmla="*/ 264 h 450"/>
                <a:gd name="T10" fmla="*/ 30 w 408"/>
                <a:gd name="T11" fmla="*/ 258 h 450"/>
                <a:gd name="T12" fmla="*/ 0 w 408"/>
                <a:gd name="T13" fmla="*/ 30 h 450"/>
                <a:gd name="T14" fmla="*/ 108 w 408"/>
                <a:gd name="T15" fmla="*/ 30 h 450"/>
                <a:gd name="T16" fmla="*/ 108 w 408"/>
                <a:gd name="T17" fmla="*/ 0 h 450"/>
                <a:gd name="T18" fmla="*/ 120 w 408"/>
                <a:gd name="T19" fmla="*/ 0 h 450"/>
                <a:gd name="T20" fmla="*/ 132 w 408"/>
                <a:gd name="T21" fmla="*/ 48 h 450"/>
                <a:gd name="T22" fmla="*/ 174 w 408"/>
                <a:gd name="T23" fmla="*/ 54 h 450"/>
                <a:gd name="T24" fmla="*/ 180 w 408"/>
                <a:gd name="T25" fmla="*/ 66 h 450"/>
                <a:gd name="T26" fmla="*/ 222 w 408"/>
                <a:gd name="T27" fmla="*/ 54 h 450"/>
                <a:gd name="T28" fmla="*/ 240 w 408"/>
                <a:gd name="T29" fmla="*/ 60 h 450"/>
                <a:gd name="T30" fmla="*/ 234 w 408"/>
                <a:gd name="T31" fmla="*/ 66 h 450"/>
                <a:gd name="T32" fmla="*/ 246 w 408"/>
                <a:gd name="T33" fmla="*/ 66 h 450"/>
                <a:gd name="T34" fmla="*/ 252 w 408"/>
                <a:gd name="T35" fmla="*/ 84 h 450"/>
                <a:gd name="T36" fmla="*/ 270 w 408"/>
                <a:gd name="T37" fmla="*/ 72 h 450"/>
                <a:gd name="T38" fmla="*/ 294 w 408"/>
                <a:gd name="T39" fmla="*/ 96 h 450"/>
                <a:gd name="T40" fmla="*/ 330 w 408"/>
                <a:gd name="T41" fmla="*/ 78 h 450"/>
                <a:gd name="T42" fmla="*/ 342 w 408"/>
                <a:gd name="T43" fmla="*/ 90 h 450"/>
                <a:gd name="T44" fmla="*/ 408 w 408"/>
                <a:gd name="T45" fmla="*/ 90 h 450"/>
                <a:gd name="T46" fmla="*/ 342 w 408"/>
                <a:gd name="T47" fmla="*/ 132 h 450"/>
                <a:gd name="T48" fmla="*/ 270 w 408"/>
                <a:gd name="T49" fmla="*/ 198 h 450"/>
                <a:gd name="T50" fmla="*/ 264 w 408"/>
                <a:gd name="T51" fmla="*/ 204 h 450"/>
                <a:gd name="T52" fmla="*/ 264 w 408"/>
                <a:gd name="T53" fmla="*/ 252 h 450"/>
                <a:gd name="T54" fmla="*/ 240 w 408"/>
                <a:gd name="T55" fmla="*/ 264 h 450"/>
                <a:gd name="T56" fmla="*/ 228 w 408"/>
                <a:gd name="T57" fmla="*/ 288 h 450"/>
                <a:gd name="T58" fmla="*/ 246 w 408"/>
                <a:gd name="T59" fmla="*/ 300 h 450"/>
                <a:gd name="T60" fmla="*/ 240 w 408"/>
                <a:gd name="T61" fmla="*/ 354 h 450"/>
                <a:gd name="T62" fmla="*/ 318 w 408"/>
                <a:gd name="T63" fmla="*/ 408 h 450"/>
                <a:gd name="T64" fmla="*/ 330 w 408"/>
                <a:gd name="T65" fmla="*/ 444 h 4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8"/>
                <a:gd name="T100" fmla="*/ 0 h 450"/>
                <a:gd name="T101" fmla="*/ 408 w 408"/>
                <a:gd name="T102" fmla="*/ 450 h 45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8" h="450">
                  <a:moveTo>
                    <a:pt x="330" y="444"/>
                  </a:moveTo>
                  <a:lnTo>
                    <a:pt x="36" y="450"/>
                  </a:lnTo>
                  <a:lnTo>
                    <a:pt x="36" y="312"/>
                  </a:lnTo>
                  <a:lnTo>
                    <a:pt x="18" y="288"/>
                  </a:lnTo>
                  <a:lnTo>
                    <a:pt x="30" y="264"/>
                  </a:lnTo>
                  <a:lnTo>
                    <a:pt x="30" y="258"/>
                  </a:lnTo>
                  <a:lnTo>
                    <a:pt x="0" y="30"/>
                  </a:lnTo>
                  <a:lnTo>
                    <a:pt x="108" y="30"/>
                  </a:lnTo>
                  <a:lnTo>
                    <a:pt x="108" y="0"/>
                  </a:lnTo>
                  <a:lnTo>
                    <a:pt x="120" y="0"/>
                  </a:lnTo>
                  <a:lnTo>
                    <a:pt x="132" y="48"/>
                  </a:lnTo>
                  <a:lnTo>
                    <a:pt x="174" y="54"/>
                  </a:lnTo>
                  <a:lnTo>
                    <a:pt x="180" y="66"/>
                  </a:lnTo>
                  <a:lnTo>
                    <a:pt x="222" y="54"/>
                  </a:lnTo>
                  <a:lnTo>
                    <a:pt x="240" y="60"/>
                  </a:lnTo>
                  <a:lnTo>
                    <a:pt x="234" y="66"/>
                  </a:lnTo>
                  <a:lnTo>
                    <a:pt x="246" y="66"/>
                  </a:lnTo>
                  <a:lnTo>
                    <a:pt x="252" y="84"/>
                  </a:lnTo>
                  <a:lnTo>
                    <a:pt x="270" y="72"/>
                  </a:lnTo>
                  <a:lnTo>
                    <a:pt x="294" y="96"/>
                  </a:lnTo>
                  <a:lnTo>
                    <a:pt x="330" y="78"/>
                  </a:lnTo>
                  <a:lnTo>
                    <a:pt x="342" y="90"/>
                  </a:lnTo>
                  <a:lnTo>
                    <a:pt x="408" y="90"/>
                  </a:lnTo>
                  <a:lnTo>
                    <a:pt x="342" y="132"/>
                  </a:lnTo>
                  <a:lnTo>
                    <a:pt x="270" y="198"/>
                  </a:lnTo>
                  <a:lnTo>
                    <a:pt x="264" y="204"/>
                  </a:lnTo>
                  <a:lnTo>
                    <a:pt x="264" y="252"/>
                  </a:lnTo>
                  <a:lnTo>
                    <a:pt x="240" y="264"/>
                  </a:lnTo>
                  <a:lnTo>
                    <a:pt x="228" y="288"/>
                  </a:lnTo>
                  <a:lnTo>
                    <a:pt x="246" y="300"/>
                  </a:lnTo>
                  <a:lnTo>
                    <a:pt x="240" y="354"/>
                  </a:lnTo>
                  <a:lnTo>
                    <a:pt x="318" y="408"/>
                  </a:lnTo>
                  <a:lnTo>
                    <a:pt x="330" y="444"/>
                  </a:lnTo>
                  <a:close/>
                </a:path>
              </a:pathLst>
            </a:custGeom>
            <a:solidFill>
              <a:srgbClr val="FFAA00"/>
            </a:solidFill>
            <a:ln w="9525">
              <a:solidFill>
                <a:srgbClr val="FFAA00"/>
              </a:solidFill>
              <a:prstDash val="solid"/>
              <a:round/>
              <a:headEnd/>
              <a:tailEnd/>
            </a:ln>
          </p:spPr>
          <p:txBody>
            <a:bodyPr/>
            <a:lstStyle/>
            <a:p>
              <a:endParaRPr lang="en-US"/>
            </a:p>
          </p:txBody>
        </p:sp>
        <p:sp>
          <p:nvSpPr>
            <p:cNvPr id="4162" name="Freeform 191"/>
            <p:cNvSpPr>
              <a:spLocks/>
            </p:cNvSpPr>
            <p:nvPr/>
          </p:nvSpPr>
          <p:spPr bwMode="auto">
            <a:xfrm>
              <a:off x="2853" y="1332"/>
              <a:ext cx="408" cy="450"/>
            </a:xfrm>
            <a:custGeom>
              <a:avLst/>
              <a:gdLst>
                <a:gd name="T0" fmla="*/ 330 w 408"/>
                <a:gd name="T1" fmla="*/ 444 h 450"/>
                <a:gd name="T2" fmla="*/ 36 w 408"/>
                <a:gd name="T3" fmla="*/ 450 h 450"/>
                <a:gd name="T4" fmla="*/ 36 w 408"/>
                <a:gd name="T5" fmla="*/ 312 h 450"/>
                <a:gd name="T6" fmla="*/ 18 w 408"/>
                <a:gd name="T7" fmla="*/ 288 h 450"/>
                <a:gd name="T8" fmla="*/ 30 w 408"/>
                <a:gd name="T9" fmla="*/ 264 h 450"/>
                <a:gd name="T10" fmla="*/ 30 w 408"/>
                <a:gd name="T11" fmla="*/ 258 h 450"/>
                <a:gd name="T12" fmla="*/ 0 w 408"/>
                <a:gd name="T13" fmla="*/ 30 h 450"/>
                <a:gd name="T14" fmla="*/ 108 w 408"/>
                <a:gd name="T15" fmla="*/ 30 h 450"/>
                <a:gd name="T16" fmla="*/ 108 w 408"/>
                <a:gd name="T17" fmla="*/ 0 h 450"/>
                <a:gd name="T18" fmla="*/ 120 w 408"/>
                <a:gd name="T19" fmla="*/ 0 h 450"/>
                <a:gd name="T20" fmla="*/ 132 w 408"/>
                <a:gd name="T21" fmla="*/ 48 h 450"/>
                <a:gd name="T22" fmla="*/ 174 w 408"/>
                <a:gd name="T23" fmla="*/ 54 h 450"/>
                <a:gd name="T24" fmla="*/ 180 w 408"/>
                <a:gd name="T25" fmla="*/ 66 h 450"/>
                <a:gd name="T26" fmla="*/ 222 w 408"/>
                <a:gd name="T27" fmla="*/ 54 h 450"/>
                <a:gd name="T28" fmla="*/ 240 w 408"/>
                <a:gd name="T29" fmla="*/ 60 h 450"/>
                <a:gd name="T30" fmla="*/ 234 w 408"/>
                <a:gd name="T31" fmla="*/ 66 h 450"/>
                <a:gd name="T32" fmla="*/ 246 w 408"/>
                <a:gd name="T33" fmla="*/ 66 h 450"/>
                <a:gd name="T34" fmla="*/ 252 w 408"/>
                <a:gd name="T35" fmla="*/ 84 h 450"/>
                <a:gd name="T36" fmla="*/ 270 w 408"/>
                <a:gd name="T37" fmla="*/ 72 h 450"/>
                <a:gd name="T38" fmla="*/ 294 w 408"/>
                <a:gd name="T39" fmla="*/ 96 h 450"/>
                <a:gd name="T40" fmla="*/ 330 w 408"/>
                <a:gd name="T41" fmla="*/ 78 h 450"/>
                <a:gd name="T42" fmla="*/ 342 w 408"/>
                <a:gd name="T43" fmla="*/ 90 h 450"/>
                <a:gd name="T44" fmla="*/ 408 w 408"/>
                <a:gd name="T45" fmla="*/ 90 h 450"/>
                <a:gd name="T46" fmla="*/ 342 w 408"/>
                <a:gd name="T47" fmla="*/ 132 h 450"/>
                <a:gd name="T48" fmla="*/ 270 w 408"/>
                <a:gd name="T49" fmla="*/ 198 h 450"/>
                <a:gd name="T50" fmla="*/ 264 w 408"/>
                <a:gd name="T51" fmla="*/ 204 h 450"/>
                <a:gd name="T52" fmla="*/ 264 w 408"/>
                <a:gd name="T53" fmla="*/ 252 h 450"/>
                <a:gd name="T54" fmla="*/ 240 w 408"/>
                <a:gd name="T55" fmla="*/ 264 h 450"/>
                <a:gd name="T56" fmla="*/ 228 w 408"/>
                <a:gd name="T57" fmla="*/ 288 h 450"/>
                <a:gd name="T58" fmla="*/ 246 w 408"/>
                <a:gd name="T59" fmla="*/ 300 h 450"/>
                <a:gd name="T60" fmla="*/ 240 w 408"/>
                <a:gd name="T61" fmla="*/ 354 h 450"/>
                <a:gd name="T62" fmla="*/ 318 w 408"/>
                <a:gd name="T63" fmla="*/ 408 h 450"/>
                <a:gd name="T64" fmla="*/ 330 w 408"/>
                <a:gd name="T65" fmla="*/ 444 h 450"/>
                <a:gd name="T66" fmla="*/ 330 w 408"/>
                <a:gd name="T67" fmla="*/ 450 h 45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08"/>
                <a:gd name="T103" fmla="*/ 0 h 450"/>
                <a:gd name="T104" fmla="*/ 408 w 408"/>
                <a:gd name="T105" fmla="*/ 450 h 45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08" h="450">
                  <a:moveTo>
                    <a:pt x="330" y="444"/>
                  </a:moveTo>
                  <a:lnTo>
                    <a:pt x="36" y="450"/>
                  </a:lnTo>
                  <a:lnTo>
                    <a:pt x="36" y="312"/>
                  </a:lnTo>
                  <a:lnTo>
                    <a:pt x="18" y="288"/>
                  </a:lnTo>
                  <a:lnTo>
                    <a:pt x="30" y="264"/>
                  </a:lnTo>
                  <a:lnTo>
                    <a:pt x="30" y="258"/>
                  </a:lnTo>
                  <a:lnTo>
                    <a:pt x="0" y="30"/>
                  </a:lnTo>
                  <a:lnTo>
                    <a:pt x="108" y="30"/>
                  </a:lnTo>
                  <a:lnTo>
                    <a:pt x="108" y="0"/>
                  </a:lnTo>
                  <a:lnTo>
                    <a:pt x="120" y="0"/>
                  </a:lnTo>
                  <a:lnTo>
                    <a:pt x="132" y="48"/>
                  </a:lnTo>
                  <a:lnTo>
                    <a:pt x="174" y="54"/>
                  </a:lnTo>
                  <a:lnTo>
                    <a:pt x="180" y="66"/>
                  </a:lnTo>
                  <a:lnTo>
                    <a:pt x="222" y="54"/>
                  </a:lnTo>
                  <a:lnTo>
                    <a:pt x="240" y="60"/>
                  </a:lnTo>
                  <a:lnTo>
                    <a:pt x="234" y="66"/>
                  </a:lnTo>
                  <a:lnTo>
                    <a:pt x="246" y="66"/>
                  </a:lnTo>
                  <a:lnTo>
                    <a:pt x="252" y="84"/>
                  </a:lnTo>
                  <a:lnTo>
                    <a:pt x="270" y="72"/>
                  </a:lnTo>
                  <a:lnTo>
                    <a:pt x="294" y="96"/>
                  </a:lnTo>
                  <a:lnTo>
                    <a:pt x="330" y="78"/>
                  </a:lnTo>
                  <a:lnTo>
                    <a:pt x="342" y="90"/>
                  </a:lnTo>
                  <a:lnTo>
                    <a:pt x="408" y="90"/>
                  </a:lnTo>
                  <a:lnTo>
                    <a:pt x="342" y="132"/>
                  </a:lnTo>
                  <a:lnTo>
                    <a:pt x="270" y="198"/>
                  </a:lnTo>
                  <a:lnTo>
                    <a:pt x="264" y="204"/>
                  </a:lnTo>
                  <a:lnTo>
                    <a:pt x="264" y="252"/>
                  </a:lnTo>
                  <a:lnTo>
                    <a:pt x="240" y="264"/>
                  </a:lnTo>
                  <a:lnTo>
                    <a:pt x="228" y="288"/>
                  </a:lnTo>
                  <a:lnTo>
                    <a:pt x="246" y="300"/>
                  </a:lnTo>
                  <a:lnTo>
                    <a:pt x="240" y="354"/>
                  </a:lnTo>
                  <a:lnTo>
                    <a:pt x="318" y="408"/>
                  </a:lnTo>
                  <a:lnTo>
                    <a:pt x="330" y="444"/>
                  </a:lnTo>
                  <a:lnTo>
                    <a:pt x="330" y="450"/>
                  </a:lnTo>
                </a:path>
              </a:pathLst>
            </a:custGeom>
            <a:noFill/>
            <a:ln w="9525">
              <a:solidFill>
                <a:srgbClr val="000000"/>
              </a:solidFill>
              <a:prstDash val="solid"/>
              <a:round/>
              <a:headEnd/>
              <a:tailEnd/>
            </a:ln>
          </p:spPr>
          <p:txBody>
            <a:bodyPr/>
            <a:lstStyle/>
            <a:p>
              <a:endParaRPr lang="en-US"/>
            </a:p>
          </p:txBody>
        </p:sp>
        <p:sp>
          <p:nvSpPr>
            <p:cNvPr id="4163" name="Freeform 192"/>
            <p:cNvSpPr>
              <a:spLocks/>
            </p:cNvSpPr>
            <p:nvPr/>
          </p:nvSpPr>
          <p:spPr bwMode="auto">
            <a:xfrm>
              <a:off x="3207" y="2430"/>
              <a:ext cx="216" cy="378"/>
            </a:xfrm>
            <a:custGeom>
              <a:avLst/>
              <a:gdLst>
                <a:gd name="T0" fmla="*/ 216 w 216"/>
                <a:gd name="T1" fmla="*/ 360 h 378"/>
                <a:gd name="T2" fmla="*/ 156 w 216"/>
                <a:gd name="T3" fmla="*/ 366 h 378"/>
                <a:gd name="T4" fmla="*/ 138 w 216"/>
                <a:gd name="T5" fmla="*/ 378 h 378"/>
                <a:gd name="T6" fmla="*/ 120 w 216"/>
                <a:gd name="T7" fmla="*/ 342 h 378"/>
                <a:gd name="T8" fmla="*/ 120 w 216"/>
                <a:gd name="T9" fmla="*/ 318 h 378"/>
                <a:gd name="T10" fmla="*/ 0 w 216"/>
                <a:gd name="T11" fmla="*/ 324 h 378"/>
                <a:gd name="T12" fmla="*/ 6 w 216"/>
                <a:gd name="T13" fmla="*/ 276 h 378"/>
                <a:gd name="T14" fmla="*/ 36 w 216"/>
                <a:gd name="T15" fmla="*/ 234 h 378"/>
                <a:gd name="T16" fmla="*/ 24 w 216"/>
                <a:gd name="T17" fmla="*/ 228 h 378"/>
                <a:gd name="T18" fmla="*/ 42 w 216"/>
                <a:gd name="T19" fmla="*/ 222 h 378"/>
                <a:gd name="T20" fmla="*/ 24 w 216"/>
                <a:gd name="T21" fmla="*/ 204 h 378"/>
                <a:gd name="T22" fmla="*/ 30 w 216"/>
                <a:gd name="T23" fmla="*/ 198 h 378"/>
                <a:gd name="T24" fmla="*/ 24 w 216"/>
                <a:gd name="T25" fmla="*/ 198 h 378"/>
                <a:gd name="T26" fmla="*/ 24 w 216"/>
                <a:gd name="T27" fmla="*/ 174 h 378"/>
                <a:gd name="T28" fmla="*/ 18 w 216"/>
                <a:gd name="T29" fmla="*/ 168 h 378"/>
                <a:gd name="T30" fmla="*/ 30 w 216"/>
                <a:gd name="T31" fmla="*/ 150 h 378"/>
                <a:gd name="T32" fmla="*/ 18 w 216"/>
                <a:gd name="T33" fmla="*/ 144 h 378"/>
                <a:gd name="T34" fmla="*/ 24 w 216"/>
                <a:gd name="T35" fmla="*/ 132 h 378"/>
                <a:gd name="T36" fmla="*/ 18 w 216"/>
                <a:gd name="T37" fmla="*/ 132 h 378"/>
                <a:gd name="T38" fmla="*/ 12 w 216"/>
                <a:gd name="T39" fmla="*/ 114 h 378"/>
                <a:gd name="T40" fmla="*/ 24 w 216"/>
                <a:gd name="T41" fmla="*/ 114 h 378"/>
                <a:gd name="T42" fmla="*/ 24 w 216"/>
                <a:gd name="T43" fmla="*/ 90 h 378"/>
                <a:gd name="T44" fmla="*/ 54 w 216"/>
                <a:gd name="T45" fmla="*/ 54 h 378"/>
                <a:gd name="T46" fmla="*/ 54 w 216"/>
                <a:gd name="T47" fmla="*/ 30 h 378"/>
                <a:gd name="T48" fmla="*/ 72 w 216"/>
                <a:gd name="T49" fmla="*/ 6 h 378"/>
                <a:gd name="T50" fmla="*/ 204 w 216"/>
                <a:gd name="T51" fmla="*/ 0 h 378"/>
                <a:gd name="T52" fmla="*/ 204 w 216"/>
                <a:gd name="T53" fmla="*/ 246 h 378"/>
                <a:gd name="T54" fmla="*/ 216 w 216"/>
                <a:gd name="T55" fmla="*/ 330 h 378"/>
                <a:gd name="T56" fmla="*/ 216 w 216"/>
                <a:gd name="T57" fmla="*/ 360 h 37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16"/>
                <a:gd name="T88" fmla="*/ 0 h 378"/>
                <a:gd name="T89" fmla="*/ 216 w 216"/>
                <a:gd name="T90" fmla="*/ 378 h 37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16" h="378">
                  <a:moveTo>
                    <a:pt x="216" y="360"/>
                  </a:moveTo>
                  <a:lnTo>
                    <a:pt x="156" y="366"/>
                  </a:lnTo>
                  <a:lnTo>
                    <a:pt x="138" y="378"/>
                  </a:lnTo>
                  <a:lnTo>
                    <a:pt x="120" y="342"/>
                  </a:lnTo>
                  <a:lnTo>
                    <a:pt x="120" y="318"/>
                  </a:lnTo>
                  <a:lnTo>
                    <a:pt x="0" y="324"/>
                  </a:lnTo>
                  <a:lnTo>
                    <a:pt x="6" y="276"/>
                  </a:lnTo>
                  <a:lnTo>
                    <a:pt x="36" y="234"/>
                  </a:lnTo>
                  <a:lnTo>
                    <a:pt x="24" y="228"/>
                  </a:lnTo>
                  <a:lnTo>
                    <a:pt x="42" y="222"/>
                  </a:lnTo>
                  <a:lnTo>
                    <a:pt x="24" y="204"/>
                  </a:lnTo>
                  <a:lnTo>
                    <a:pt x="30" y="198"/>
                  </a:lnTo>
                  <a:lnTo>
                    <a:pt x="24" y="198"/>
                  </a:lnTo>
                  <a:lnTo>
                    <a:pt x="24" y="174"/>
                  </a:lnTo>
                  <a:lnTo>
                    <a:pt x="18" y="168"/>
                  </a:lnTo>
                  <a:lnTo>
                    <a:pt x="30" y="150"/>
                  </a:lnTo>
                  <a:lnTo>
                    <a:pt x="18" y="144"/>
                  </a:lnTo>
                  <a:lnTo>
                    <a:pt x="24" y="132"/>
                  </a:lnTo>
                  <a:lnTo>
                    <a:pt x="18" y="132"/>
                  </a:lnTo>
                  <a:lnTo>
                    <a:pt x="12" y="114"/>
                  </a:lnTo>
                  <a:lnTo>
                    <a:pt x="24" y="114"/>
                  </a:lnTo>
                  <a:lnTo>
                    <a:pt x="24" y="90"/>
                  </a:lnTo>
                  <a:lnTo>
                    <a:pt x="54" y="54"/>
                  </a:lnTo>
                  <a:lnTo>
                    <a:pt x="54" y="30"/>
                  </a:lnTo>
                  <a:lnTo>
                    <a:pt x="72" y="6"/>
                  </a:lnTo>
                  <a:lnTo>
                    <a:pt x="204" y="0"/>
                  </a:lnTo>
                  <a:lnTo>
                    <a:pt x="204" y="246"/>
                  </a:lnTo>
                  <a:lnTo>
                    <a:pt x="216" y="330"/>
                  </a:lnTo>
                  <a:lnTo>
                    <a:pt x="216" y="360"/>
                  </a:lnTo>
                  <a:close/>
                </a:path>
              </a:pathLst>
            </a:custGeom>
            <a:solidFill>
              <a:srgbClr val="FF8C00"/>
            </a:solidFill>
            <a:ln w="9525">
              <a:solidFill>
                <a:srgbClr val="FF8C00"/>
              </a:solidFill>
              <a:prstDash val="solid"/>
              <a:round/>
              <a:headEnd/>
              <a:tailEnd/>
            </a:ln>
          </p:spPr>
          <p:txBody>
            <a:bodyPr/>
            <a:lstStyle/>
            <a:p>
              <a:endParaRPr lang="en-US"/>
            </a:p>
          </p:txBody>
        </p:sp>
        <p:sp>
          <p:nvSpPr>
            <p:cNvPr id="4164" name="Freeform 193"/>
            <p:cNvSpPr>
              <a:spLocks/>
            </p:cNvSpPr>
            <p:nvPr/>
          </p:nvSpPr>
          <p:spPr bwMode="auto">
            <a:xfrm>
              <a:off x="3207" y="2430"/>
              <a:ext cx="216" cy="378"/>
            </a:xfrm>
            <a:custGeom>
              <a:avLst/>
              <a:gdLst>
                <a:gd name="T0" fmla="*/ 216 w 216"/>
                <a:gd name="T1" fmla="*/ 360 h 378"/>
                <a:gd name="T2" fmla="*/ 156 w 216"/>
                <a:gd name="T3" fmla="*/ 366 h 378"/>
                <a:gd name="T4" fmla="*/ 138 w 216"/>
                <a:gd name="T5" fmla="*/ 378 h 378"/>
                <a:gd name="T6" fmla="*/ 120 w 216"/>
                <a:gd name="T7" fmla="*/ 342 h 378"/>
                <a:gd name="T8" fmla="*/ 120 w 216"/>
                <a:gd name="T9" fmla="*/ 318 h 378"/>
                <a:gd name="T10" fmla="*/ 0 w 216"/>
                <a:gd name="T11" fmla="*/ 324 h 378"/>
                <a:gd name="T12" fmla="*/ 6 w 216"/>
                <a:gd name="T13" fmla="*/ 276 h 378"/>
                <a:gd name="T14" fmla="*/ 36 w 216"/>
                <a:gd name="T15" fmla="*/ 234 h 378"/>
                <a:gd name="T16" fmla="*/ 24 w 216"/>
                <a:gd name="T17" fmla="*/ 228 h 378"/>
                <a:gd name="T18" fmla="*/ 42 w 216"/>
                <a:gd name="T19" fmla="*/ 222 h 378"/>
                <a:gd name="T20" fmla="*/ 24 w 216"/>
                <a:gd name="T21" fmla="*/ 204 h 378"/>
                <a:gd name="T22" fmla="*/ 30 w 216"/>
                <a:gd name="T23" fmla="*/ 198 h 378"/>
                <a:gd name="T24" fmla="*/ 24 w 216"/>
                <a:gd name="T25" fmla="*/ 198 h 378"/>
                <a:gd name="T26" fmla="*/ 24 w 216"/>
                <a:gd name="T27" fmla="*/ 174 h 378"/>
                <a:gd name="T28" fmla="*/ 18 w 216"/>
                <a:gd name="T29" fmla="*/ 168 h 378"/>
                <a:gd name="T30" fmla="*/ 30 w 216"/>
                <a:gd name="T31" fmla="*/ 150 h 378"/>
                <a:gd name="T32" fmla="*/ 18 w 216"/>
                <a:gd name="T33" fmla="*/ 144 h 378"/>
                <a:gd name="T34" fmla="*/ 24 w 216"/>
                <a:gd name="T35" fmla="*/ 132 h 378"/>
                <a:gd name="T36" fmla="*/ 18 w 216"/>
                <a:gd name="T37" fmla="*/ 132 h 378"/>
                <a:gd name="T38" fmla="*/ 12 w 216"/>
                <a:gd name="T39" fmla="*/ 114 h 378"/>
                <a:gd name="T40" fmla="*/ 24 w 216"/>
                <a:gd name="T41" fmla="*/ 114 h 378"/>
                <a:gd name="T42" fmla="*/ 24 w 216"/>
                <a:gd name="T43" fmla="*/ 90 h 378"/>
                <a:gd name="T44" fmla="*/ 54 w 216"/>
                <a:gd name="T45" fmla="*/ 54 h 378"/>
                <a:gd name="T46" fmla="*/ 54 w 216"/>
                <a:gd name="T47" fmla="*/ 30 h 378"/>
                <a:gd name="T48" fmla="*/ 72 w 216"/>
                <a:gd name="T49" fmla="*/ 6 h 378"/>
                <a:gd name="T50" fmla="*/ 204 w 216"/>
                <a:gd name="T51" fmla="*/ 0 h 378"/>
                <a:gd name="T52" fmla="*/ 204 w 216"/>
                <a:gd name="T53" fmla="*/ 246 h 378"/>
                <a:gd name="T54" fmla="*/ 216 w 216"/>
                <a:gd name="T55" fmla="*/ 330 h 378"/>
                <a:gd name="T56" fmla="*/ 216 w 216"/>
                <a:gd name="T57" fmla="*/ 360 h 378"/>
                <a:gd name="T58" fmla="*/ 216 w 216"/>
                <a:gd name="T59" fmla="*/ 366 h 37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6"/>
                <a:gd name="T91" fmla="*/ 0 h 378"/>
                <a:gd name="T92" fmla="*/ 216 w 216"/>
                <a:gd name="T93" fmla="*/ 378 h 37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6" h="378">
                  <a:moveTo>
                    <a:pt x="216" y="360"/>
                  </a:moveTo>
                  <a:lnTo>
                    <a:pt x="156" y="366"/>
                  </a:lnTo>
                  <a:lnTo>
                    <a:pt x="138" y="378"/>
                  </a:lnTo>
                  <a:lnTo>
                    <a:pt x="120" y="342"/>
                  </a:lnTo>
                  <a:lnTo>
                    <a:pt x="120" y="318"/>
                  </a:lnTo>
                  <a:lnTo>
                    <a:pt x="0" y="324"/>
                  </a:lnTo>
                  <a:lnTo>
                    <a:pt x="6" y="276"/>
                  </a:lnTo>
                  <a:lnTo>
                    <a:pt x="36" y="234"/>
                  </a:lnTo>
                  <a:lnTo>
                    <a:pt x="24" y="228"/>
                  </a:lnTo>
                  <a:lnTo>
                    <a:pt x="42" y="222"/>
                  </a:lnTo>
                  <a:lnTo>
                    <a:pt x="24" y="204"/>
                  </a:lnTo>
                  <a:lnTo>
                    <a:pt x="30" y="198"/>
                  </a:lnTo>
                  <a:lnTo>
                    <a:pt x="24" y="198"/>
                  </a:lnTo>
                  <a:lnTo>
                    <a:pt x="24" y="174"/>
                  </a:lnTo>
                  <a:lnTo>
                    <a:pt x="18" y="168"/>
                  </a:lnTo>
                  <a:lnTo>
                    <a:pt x="30" y="150"/>
                  </a:lnTo>
                  <a:lnTo>
                    <a:pt x="18" y="144"/>
                  </a:lnTo>
                  <a:lnTo>
                    <a:pt x="24" y="132"/>
                  </a:lnTo>
                  <a:lnTo>
                    <a:pt x="18" y="132"/>
                  </a:lnTo>
                  <a:lnTo>
                    <a:pt x="12" y="114"/>
                  </a:lnTo>
                  <a:lnTo>
                    <a:pt x="24" y="114"/>
                  </a:lnTo>
                  <a:lnTo>
                    <a:pt x="24" y="90"/>
                  </a:lnTo>
                  <a:lnTo>
                    <a:pt x="54" y="54"/>
                  </a:lnTo>
                  <a:lnTo>
                    <a:pt x="54" y="30"/>
                  </a:lnTo>
                  <a:lnTo>
                    <a:pt x="72" y="6"/>
                  </a:lnTo>
                  <a:lnTo>
                    <a:pt x="204" y="0"/>
                  </a:lnTo>
                  <a:lnTo>
                    <a:pt x="204" y="246"/>
                  </a:lnTo>
                  <a:lnTo>
                    <a:pt x="216" y="330"/>
                  </a:lnTo>
                  <a:lnTo>
                    <a:pt x="216" y="360"/>
                  </a:lnTo>
                  <a:lnTo>
                    <a:pt x="216" y="366"/>
                  </a:lnTo>
                </a:path>
              </a:pathLst>
            </a:custGeom>
            <a:noFill/>
            <a:ln w="9525">
              <a:solidFill>
                <a:srgbClr val="000000"/>
              </a:solidFill>
              <a:prstDash val="solid"/>
              <a:round/>
              <a:headEnd/>
              <a:tailEnd/>
            </a:ln>
          </p:spPr>
          <p:txBody>
            <a:bodyPr/>
            <a:lstStyle/>
            <a:p>
              <a:endParaRPr lang="en-US"/>
            </a:p>
          </p:txBody>
        </p:sp>
        <p:sp>
          <p:nvSpPr>
            <p:cNvPr id="4165" name="Freeform 194"/>
            <p:cNvSpPr>
              <a:spLocks/>
            </p:cNvSpPr>
            <p:nvPr/>
          </p:nvSpPr>
          <p:spPr bwMode="auto">
            <a:xfrm>
              <a:off x="2931" y="2004"/>
              <a:ext cx="408" cy="354"/>
            </a:xfrm>
            <a:custGeom>
              <a:avLst/>
              <a:gdLst>
                <a:gd name="T0" fmla="*/ 378 w 408"/>
                <a:gd name="T1" fmla="*/ 354 h 354"/>
                <a:gd name="T2" fmla="*/ 336 w 408"/>
                <a:gd name="T3" fmla="*/ 354 h 354"/>
                <a:gd name="T4" fmla="*/ 354 w 408"/>
                <a:gd name="T5" fmla="*/ 336 h 354"/>
                <a:gd name="T6" fmla="*/ 348 w 408"/>
                <a:gd name="T7" fmla="*/ 318 h 354"/>
                <a:gd name="T8" fmla="*/ 66 w 408"/>
                <a:gd name="T9" fmla="*/ 324 h 354"/>
                <a:gd name="T10" fmla="*/ 66 w 408"/>
                <a:gd name="T11" fmla="*/ 120 h 354"/>
                <a:gd name="T12" fmla="*/ 36 w 408"/>
                <a:gd name="T13" fmla="*/ 90 h 354"/>
                <a:gd name="T14" fmla="*/ 48 w 408"/>
                <a:gd name="T15" fmla="*/ 66 h 354"/>
                <a:gd name="T16" fmla="*/ 24 w 408"/>
                <a:gd name="T17" fmla="*/ 54 h 354"/>
                <a:gd name="T18" fmla="*/ 0 w 408"/>
                <a:gd name="T19" fmla="*/ 6 h 354"/>
                <a:gd name="T20" fmla="*/ 234 w 408"/>
                <a:gd name="T21" fmla="*/ 0 h 354"/>
                <a:gd name="T22" fmla="*/ 252 w 408"/>
                <a:gd name="T23" fmla="*/ 18 h 354"/>
                <a:gd name="T24" fmla="*/ 252 w 408"/>
                <a:gd name="T25" fmla="*/ 60 h 354"/>
                <a:gd name="T26" fmla="*/ 270 w 408"/>
                <a:gd name="T27" fmla="*/ 78 h 354"/>
                <a:gd name="T28" fmla="*/ 294 w 408"/>
                <a:gd name="T29" fmla="*/ 102 h 354"/>
                <a:gd name="T30" fmla="*/ 306 w 408"/>
                <a:gd name="T31" fmla="*/ 132 h 354"/>
                <a:gd name="T32" fmla="*/ 318 w 408"/>
                <a:gd name="T33" fmla="*/ 126 h 354"/>
                <a:gd name="T34" fmla="*/ 336 w 408"/>
                <a:gd name="T35" fmla="*/ 132 h 354"/>
                <a:gd name="T36" fmla="*/ 324 w 408"/>
                <a:gd name="T37" fmla="*/ 186 h 354"/>
                <a:gd name="T38" fmla="*/ 378 w 408"/>
                <a:gd name="T39" fmla="*/ 222 h 354"/>
                <a:gd name="T40" fmla="*/ 384 w 408"/>
                <a:gd name="T41" fmla="*/ 252 h 354"/>
                <a:gd name="T42" fmla="*/ 402 w 408"/>
                <a:gd name="T43" fmla="*/ 276 h 354"/>
                <a:gd name="T44" fmla="*/ 408 w 408"/>
                <a:gd name="T45" fmla="*/ 306 h 354"/>
                <a:gd name="T46" fmla="*/ 396 w 408"/>
                <a:gd name="T47" fmla="*/ 306 h 354"/>
                <a:gd name="T48" fmla="*/ 390 w 408"/>
                <a:gd name="T49" fmla="*/ 312 h 354"/>
                <a:gd name="T50" fmla="*/ 384 w 408"/>
                <a:gd name="T51" fmla="*/ 306 h 354"/>
                <a:gd name="T52" fmla="*/ 378 w 408"/>
                <a:gd name="T53" fmla="*/ 354 h 35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08"/>
                <a:gd name="T82" fmla="*/ 0 h 354"/>
                <a:gd name="T83" fmla="*/ 408 w 408"/>
                <a:gd name="T84" fmla="*/ 354 h 35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08" h="354">
                  <a:moveTo>
                    <a:pt x="378" y="354"/>
                  </a:moveTo>
                  <a:lnTo>
                    <a:pt x="336" y="354"/>
                  </a:lnTo>
                  <a:lnTo>
                    <a:pt x="354" y="336"/>
                  </a:lnTo>
                  <a:lnTo>
                    <a:pt x="348" y="318"/>
                  </a:lnTo>
                  <a:lnTo>
                    <a:pt x="66" y="324"/>
                  </a:lnTo>
                  <a:lnTo>
                    <a:pt x="66" y="120"/>
                  </a:lnTo>
                  <a:lnTo>
                    <a:pt x="36" y="90"/>
                  </a:lnTo>
                  <a:lnTo>
                    <a:pt x="48" y="66"/>
                  </a:lnTo>
                  <a:lnTo>
                    <a:pt x="24" y="54"/>
                  </a:lnTo>
                  <a:lnTo>
                    <a:pt x="0" y="6"/>
                  </a:lnTo>
                  <a:lnTo>
                    <a:pt x="234" y="0"/>
                  </a:lnTo>
                  <a:lnTo>
                    <a:pt x="252" y="18"/>
                  </a:lnTo>
                  <a:lnTo>
                    <a:pt x="252" y="60"/>
                  </a:lnTo>
                  <a:lnTo>
                    <a:pt x="270" y="78"/>
                  </a:lnTo>
                  <a:lnTo>
                    <a:pt x="294" y="102"/>
                  </a:lnTo>
                  <a:lnTo>
                    <a:pt x="306" y="132"/>
                  </a:lnTo>
                  <a:lnTo>
                    <a:pt x="318" y="126"/>
                  </a:lnTo>
                  <a:lnTo>
                    <a:pt x="336" y="132"/>
                  </a:lnTo>
                  <a:lnTo>
                    <a:pt x="324" y="186"/>
                  </a:lnTo>
                  <a:lnTo>
                    <a:pt x="378" y="222"/>
                  </a:lnTo>
                  <a:lnTo>
                    <a:pt x="384" y="252"/>
                  </a:lnTo>
                  <a:lnTo>
                    <a:pt x="402" y="276"/>
                  </a:lnTo>
                  <a:lnTo>
                    <a:pt x="408" y="306"/>
                  </a:lnTo>
                  <a:lnTo>
                    <a:pt x="396" y="306"/>
                  </a:lnTo>
                  <a:lnTo>
                    <a:pt x="390" y="312"/>
                  </a:lnTo>
                  <a:lnTo>
                    <a:pt x="384" y="306"/>
                  </a:lnTo>
                  <a:lnTo>
                    <a:pt x="378" y="354"/>
                  </a:lnTo>
                  <a:close/>
                </a:path>
              </a:pathLst>
            </a:custGeom>
            <a:solidFill>
              <a:srgbClr val="E8D898"/>
            </a:solidFill>
            <a:ln w="9525">
              <a:solidFill>
                <a:srgbClr val="E8D898"/>
              </a:solidFill>
              <a:prstDash val="solid"/>
              <a:round/>
              <a:headEnd/>
              <a:tailEnd/>
            </a:ln>
          </p:spPr>
          <p:txBody>
            <a:bodyPr/>
            <a:lstStyle/>
            <a:p>
              <a:endParaRPr lang="en-US"/>
            </a:p>
          </p:txBody>
        </p:sp>
        <p:sp>
          <p:nvSpPr>
            <p:cNvPr id="4166" name="Freeform 195"/>
            <p:cNvSpPr>
              <a:spLocks/>
            </p:cNvSpPr>
            <p:nvPr/>
          </p:nvSpPr>
          <p:spPr bwMode="auto">
            <a:xfrm>
              <a:off x="2931" y="2004"/>
              <a:ext cx="408" cy="360"/>
            </a:xfrm>
            <a:custGeom>
              <a:avLst/>
              <a:gdLst>
                <a:gd name="T0" fmla="*/ 378 w 408"/>
                <a:gd name="T1" fmla="*/ 354 h 360"/>
                <a:gd name="T2" fmla="*/ 336 w 408"/>
                <a:gd name="T3" fmla="*/ 354 h 360"/>
                <a:gd name="T4" fmla="*/ 354 w 408"/>
                <a:gd name="T5" fmla="*/ 336 h 360"/>
                <a:gd name="T6" fmla="*/ 348 w 408"/>
                <a:gd name="T7" fmla="*/ 318 h 360"/>
                <a:gd name="T8" fmla="*/ 66 w 408"/>
                <a:gd name="T9" fmla="*/ 324 h 360"/>
                <a:gd name="T10" fmla="*/ 66 w 408"/>
                <a:gd name="T11" fmla="*/ 120 h 360"/>
                <a:gd name="T12" fmla="*/ 36 w 408"/>
                <a:gd name="T13" fmla="*/ 90 h 360"/>
                <a:gd name="T14" fmla="*/ 48 w 408"/>
                <a:gd name="T15" fmla="*/ 66 h 360"/>
                <a:gd name="T16" fmla="*/ 24 w 408"/>
                <a:gd name="T17" fmla="*/ 54 h 360"/>
                <a:gd name="T18" fmla="*/ 0 w 408"/>
                <a:gd name="T19" fmla="*/ 6 h 360"/>
                <a:gd name="T20" fmla="*/ 234 w 408"/>
                <a:gd name="T21" fmla="*/ 0 h 360"/>
                <a:gd name="T22" fmla="*/ 252 w 408"/>
                <a:gd name="T23" fmla="*/ 18 h 360"/>
                <a:gd name="T24" fmla="*/ 252 w 408"/>
                <a:gd name="T25" fmla="*/ 60 h 360"/>
                <a:gd name="T26" fmla="*/ 270 w 408"/>
                <a:gd name="T27" fmla="*/ 78 h 360"/>
                <a:gd name="T28" fmla="*/ 294 w 408"/>
                <a:gd name="T29" fmla="*/ 102 h 360"/>
                <a:gd name="T30" fmla="*/ 306 w 408"/>
                <a:gd name="T31" fmla="*/ 132 h 360"/>
                <a:gd name="T32" fmla="*/ 318 w 408"/>
                <a:gd name="T33" fmla="*/ 126 h 360"/>
                <a:gd name="T34" fmla="*/ 336 w 408"/>
                <a:gd name="T35" fmla="*/ 132 h 360"/>
                <a:gd name="T36" fmla="*/ 324 w 408"/>
                <a:gd name="T37" fmla="*/ 186 h 360"/>
                <a:gd name="T38" fmla="*/ 378 w 408"/>
                <a:gd name="T39" fmla="*/ 222 h 360"/>
                <a:gd name="T40" fmla="*/ 384 w 408"/>
                <a:gd name="T41" fmla="*/ 252 h 360"/>
                <a:gd name="T42" fmla="*/ 402 w 408"/>
                <a:gd name="T43" fmla="*/ 276 h 360"/>
                <a:gd name="T44" fmla="*/ 408 w 408"/>
                <a:gd name="T45" fmla="*/ 306 h 360"/>
                <a:gd name="T46" fmla="*/ 396 w 408"/>
                <a:gd name="T47" fmla="*/ 306 h 360"/>
                <a:gd name="T48" fmla="*/ 390 w 408"/>
                <a:gd name="T49" fmla="*/ 312 h 360"/>
                <a:gd name="T50" fmla="*/ 384 w 408"/>
                <a:gd name="T51" fmla="*/ 306 h 360"/>
                <a:gd name="T52" fmla="*/ 378 w 408"/>
                <a:gd name="T53" fmla="*/ 354 h 360"/>
                <a:gd name="T54" fmla="*/ 378 w 408"/>
                <a:gd name="T55" fmla="*/ 360 h 3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08"/>
                <a:gd name="T85" fmla="*/ 0 h 360"/>
                <a:gd name="T86" fmla="*/ 408 w 408"/>
                <a:gd name="T87" fmla="*/ 360 h 3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08" h="360">
                  <a:moveTo>
                    <a:pt x="378" y="354"/>
                  </a:moveTo>
                  <a:lnTo>
                    <a:pt x="336" y="354"/>
                  </a:lnTo>
                  <a:lnTo>
                    <a:pt x="354" y="336"/>
                  </a:lnTo>
                  <a:lnTo>
                    <a:pt x="348" y="318"/>
                  </a:lnTo>
                  <a:lnTo>
                    <a:pt x="66" y="324"/>
                  </a:lnTo>
                  <a:lnTo>
                    <a:pt x="66" y="120"/>
                  </a:lnTo>
                  <a:lnTo>
                    <a:pt x="36" y="90"/>
                  </a:lnTo>
                  <a:lnTo>
                    <a:pt x="48" y="66"/>
                  </a:lnTo>
                  <a:lnTo>
                    <a:pt x="24" y="54"/>
                  </a:lnTo>
                  <a:lnTo>
                    <a:pt x="0" y="6"/>
                  </a:lnTo>
                  <a:lnTo>
                    <a:pt x="234" y="0"/>
                  </a:lnTo>
                  <a:lnTo>
                    <a:pt x="252" y="18"/>
                  </a:lnTo>
                  <a:lnTo>
                    <a:pt x="252" y="60"/>
                  </a:lnTo>
                  <a:lnTo>
                    <a:pt x="270" y="78"/>
                  </a:lnTo>
                  <a:lnTo>
                    <a:pt x="294" y="102"/>
                  </a:lnTo>
                  <a:lnTo>
                    <a:pt x="306" y="132"/>
                  </a:lnTo>
                  <a:lnTo>
                    <a:pt x="318" y="126"/>
                  </a:lnTo>
                  <a:lnTo>
                    <a:pt x="336" y="132"/>
                  </a:lnTo>
                  <a:lnTo>
                    <a:pt x="324" y="186"/>
                  </a:lnTo>
                  <a:lnTo>
                    <a:pt x="378" y="222"/>
                  </a:lnTo>
                  <a:lnTo>
                    <a:pt x="384" y="252"/>
                  </a:lnTo>
                  <a:lnTo>
                    <a:pt x="402" y="276"/>
                  </a:lnTo>
                  <a:lnTo>
                    <a:pt x="408" y="306"/>
                  </a:lnTo>
                  <a:lnTo>
                    <a:pt x="396" y="306"/>
                  </a:lnTo>
                  <a:lnTo>
                    <a:pt x="390" y="312"/>
                  </a:lnTo>
                  <a:lnTo>
                    <a:pt x="384" y="306"/>
                  </a:lnTo>
                  <a:lnTo>
                    <a:pt x="378" y="354"/>
                  </a:lnTo>
                  <a:lnTo>
                    <a:pt x="378" y="360"/>
                  </a:lnTo>
                </a:path>
              </a:pathLst>
            </a:custGeom>
            <a:noFill/>
            <a:ln w="9525">
              <a:solidFill>
                <a:srgbClr val="000000"/>
              </a:solidFill>
              <a:prstDash val="solid"/>
              <a:round/>
              <a:headEnd/>
              <a:tailEnd/>
            </a:ln>
          </p:spPr>
          <p:txBody>
            <a:bodyPr/>
            <a:lstStyle/>
            <a:p>
              <a:endParaRPr lang="en-US"/>
            </a:p>
          </p:txBody>
        </p:sp>
        <p:sp>
          <p:nvSpPr>
            <p:cNvPr id="4167" name="Freeform 196"/>
            <p:cNvSpPr>
              <a:spLocks/>
            </p:cNvSpPr>
            <p:nvPr/>
          </p:nvSpPr>
          <p:spPr bwMode="auto">
            <a:xfrm>
              <a:off x="1863" y="1248"/>
              <a:ext cx="636" cy="402"/>
            </a:xfrm>
            <a:custGeom>
              <a:avLst/>
              <a:gdLst>
                <a:gd name="T0" fmla="*/ 612 w 636"/>
                <a:gd name="T1" fmla="*/ 330 h 402"/>
                <a:gd name="T2" fmla="*/ 606 w 636"/>
                <a:gd name="T3" fmla="*/ 402 h 402"/>
                <a:gd name="T4" fmla="*/ 222 w 636"/>
                <a:gd name="T5" fmla="*/ 354 h 402"/>
                <a:gd name="T6" fmla="*/ 216 w 636"/>
                <a:gd name="T7" fmla="*/ 390 h 402"/>
                <a:gd name="T8" fmla="*/ 204 w 636"/>
                <a:gd name="T9" fmla="*/ 366 h 402"/>
                <a:gd name="T10" fmla="*/ 192 w 636"/>
                <a:gd name="T11" fmla="*/ 384 h 402"/>
                <a:gd name="T12" fmla="*/ 150 w 636"/>
                <a:gd name="T13" fmla="*/ 372 h 402"/>
                <a:gd name="T14" fmla="*/ 144 w 636"/>
                <a:gd name="T15" fmla="*/ 384 h 402"/>
                <a:gd name="T16" fmla="*/ 126 w 636"/>
                <a:gd name="T17" fmla="*/ 378 h 402"/>
                <a:gd name="T18" fmla="*/ 114 w 636"/>
                <a:gd name="T19" fmla="*/ 384 h 402"/>
                <a:gd name="T20" fmla="*/ 108 w 636"/>
                <a:gd name="T21" fmla="*/ 354 h 402"/>
                <a:gd name="T22" fmla="*/ 90 w 636"/>
                <a:gd name="T23" fmla="*/ 342 h 402"/>
                <a:gd name="T24" fmla="*/ 84 w 636"/>
                <a:gd name="T25" fmla="*/ 282 h 402"/>
                <a:gd name="T26" fmla="*/ 72 w 636"/>
                <a:gd name="T27" fmla="*/ 270 h 402"/>
                <a:gd name="T28" fmla="*/ 54 w 636"/>
                <a:gd name="T29" fmla="*/ 288 h 402"/>
                <a:gd name="T30" fmla="*/ 42 w 636"/>
                <a:gd name="T31" fmla="*/ 276 h 402"/>
                <a:gd name="T32" fmla="*/ 72 w 636"/>
                <a:gd name="T33" fmla="*/ 198 h 402"/>
                <a:gd name="T34" fmla="*/ 48 w 636"/>
                <a:gd name="T35" fmla="*/ 186 h 402"/>
                <a:gd name="T36" fmla="*/ 24 w 636"/>
                <a:gd name="T37" fmla="*/ 138 h 402"/>
                <a:gd name="T38" fmla="*/ 6 w 636"/>
                <a:gd name="T39" fmla="*/ 120 h 402"/>
                <a:gd name="T40" fmla="*/ 12 w 636"/>
                <a:gd name="T41" fmla="*/ 108 h 402"/>
                <a:gd name="T42" fmla="*/ 0 w 636"/>
                <a:gd name="T43" fmla="*/ 78 h 402"/>
                <a:gd name="T44" fmla="*/ 18 w 636"/>
                <a:gd name="T45" fmla="*/ 0 h 402"/>
                <a:gd name="T46" fmla="*/ 342 w 636"/>
                <a:gd name="T47" fmla="*/ 60 h 402"/>
                <a:gd name="T48" fmla="*/ 636 w 636"/>
                <a:gd name="T49" fmla="*/ 96 h 402"/>
                <a:gd name="T50" fmla="*/ 618 w 636"/>
                <a:gd name="T51" fmla="*/ 300 h 402"/>
                <a:gd name="T52" fmla="*/ 612 w 636"/>
                <a:gd name="T53" fmla="*/ 330 h 40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36"/>
                <a:gd name="T82" fmla="*/ 0 h 402"/>
                <a:gd name="T83" fmla="*/ 636 w 636"/>
                <a:gd name="T84" fmla="*/ 402 h 40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36" h="402">
                  <a:moveTo>
                    <a:pt x="612" y="330"/>
                  </a:moveTo>
                  <a:lnTo>
                    <a:pt x="606" y="402"/>
                  </a:lnTo>
                  <a:lnTo>
                    <a:pt x="222" y="354"/>
                  </a:lnTo>
                  <a:lnTo>
                    <a:pt x="216" y="390"/>
                  </a:lnTo>
                  <a:lnTo>
                    <a:pt x="204" y="366"/>
                  </a:lnTo>
                  <a:lnTo>
                    <a:pt x="192" y="384"/>
                  </a:lnTo>
                  <a:lnTo>
                    <a:pt x="150" y="372"/>
                  </a:lnTo>
                  <a:lnTo>
                    <a:pt x="144" y="384"/>
                  </a:lnTo>
                  <a:lnTo>
                    <a:pt x="126" y="378"/>
                  </a:lnTo>
                  <a:lnTo>
                    <a:pt x="114" y="384"/>
                  </a:lnTo>
                  <a:lnTo>
                    <a:pt x="108" y="354"/>
                  </a:lnTo>
                  <a:lnTo>
                    <a:pt x="90" y="342"/>
                  </a:lnTo>
                  <a:lnTo>
                    <a:pt x="84" y="282"/>
                  </a:lnTo>
                  <a:lnTo>
                    <a:pt x="72" y="270"/>
                  </a:lnTo>
                  <a:lnTo>
                    <a:pt x="54" y="288"/>
                  </a:lnTo>
                  <a:lnTo>
                    <a:pt x="42" y="276"/>
                  </a:lnTo>
                  <a:lnTo>
                    <a:pt x="72" y="198"/>
                  </a:lnTo>
                  <a:lnTo>
                    <a:pt x="48" y="186"/>
                  </a:lnTo>
                  <a:lnTo>
                    <a:pt x="24" y="138"/>
                  </a:lnTo>
                  <a:lnTo>
                    <a:pt x="6" y="120"/>
                  </a:lnTo>
                  <a:lnTo>
                    <a:pt x="12" y="108"/>
                  </a:lnTo>
                  <a:lnTo>
                    <a:pt x="0" y="78"/>
                  </a:lnTo>
                  <a:lnTo>
                    <a:pt x="18" y="0"/>
                  </a:lnTo>
                  <a:lnTo>
                    <a:pt x="342" y="60"/>
                  </a:lnTo>
                  <a:lnTo>
                    <a:pt x="636" y="96"/>
                  </a:lnTo>
                  <a:lnTo>
                    <a:pt x="618" y="300"/>
                  </a:lnTo>
                  <a:lnTo>
                    <a:pt x="612" y="330"/>
                  </a:lnTo>
                  <a:close/>
                </a:path>
              </a:pathLst>
            </a:custGeom>
            <a:solidFill>
              <a:srgbClr val="E8D898"/>
            </a:solidFill>
            <a:ln w="9525">
              <a:solidFill>
                <a:srgbClr val="E8D898"/>
              </a:solidFill>
              <a:prstDash val="solid"/>
              <a:round/>
              <a:headEnd/>
              <a:tailEnd/>
            </a:ln>
          </p:spPr>
          <p:txBody>
            <a:bodyPr/>
            <a:lstStyle/>
            <a:p>
              <a:endParaRPr lang="en-US"/>
            </a:p>
          </p:txBody>
        </p:sp>
        <p:sp>
          <p:nvSpPr>
            <p:cNvPr id="4168" name="Freeform 197"/>
            <p:cNvSpPr>
              <a:spLocks/>
            </p:cNvSpPr>
            <p:nvPr/>
          </p:nvSpPr>
          <p:spPr bwMode="auto">
            <a:xfrm>
              <a:off x="1863" y="1248"/>
              <a:ext cx="636" cy="402"/>
            </a:xfrm>
            <a:custGeom>
              <a:avLst/>
              <a:gdLst>
                <a:gd name="T0" fmla="*/ 612 w 636"/>
                <a:gd name="T1" fmla="*/ 330 h 402"/>
                <a:gd name="T2" fmla="*/ 606 w 636"/>
                <a:gd name="T3" fmla="*/ 402 h 402"/>
                <a:gd name="T4" fmla="*/ 222 w 636"/>
                <a:gd name="T5" fmla="*/ 354 h 402"/>
                <a:gd name="T6" fmla="*/ 216 w 636"/>
                <a:gd name="T7" fmla="*/ 390 h 402"/>
                <a:gd name="T8" fmla="*/ 204 w 636"/>
                <a:gd name="T9" fmla="*/ 366 h 402"/>
                <a:gd name="T10" fmla="*/ 192 w 636"/>
                <a:gd name="T11" fmla="*/ 384 h 402"/>
                <a:gd name="T12" fmla="*/ 150 w 636"/>
                <a:gd name="T13" fmla="*/ 372 h 402"/>
                <a:gd name="T14" fmla="*/ 144 w 636"/>
                <a:gd name="T15" fmla="*/ 384 h 402"/>
                <a:gd name="T16" fmla="*/ 126 w 636"/>
                <a:gd name="T17" fmla="*/ 378 h 402"/>
                <a:gd name="T18" fmla="*/ 114 w 636"/>
                <a:gd name="T19" fmla="*/ 384 h 402"/>
                <a:gd name="T20" fmla="*/ 108 w 636"/>
                <a:gd name="T21" fmla="*/ 354 h 402"/>
                <a:gd name="T22" fmla="*/ 90 w 636"/>
                <a:gd name="T23" fmla="*/ 342 h 402"/>
                <a:gd name="T24" fmla="*/ 84 w 636"/>
                <a:gd name="T25" fmla="*/ 282 h 402"/>
                <a:gd name="T26" fmla="*/ 72 w 636"/>
                <a:gd name="T27" fmla="*/ 270 h 402"/>
                <a:gd name="T28" fmla="*/ 54 w 636"/>
                <a:gd name="T29" fmla="*/ 288 h 402"/>
                <a:gd name="T30" fmla="*/ 42 w 636"/>
                <a:gd name="T31" fmla="*/ 276 h 402"/>
                <a:gd name="T32" fmla="*/ 72 w 636"/>
                <a:gd name="T33" fmla="*/ 198 h 402"/>
                <a:gd name="T34" fmla="*/ 48 w 636"/>
                <a:gd name="T35" fmla="*/ 186 h 402"/>
                <a:gd name="T36" fmla="*/ 24 w 636"/>
                <a:gd name="T37" fmla="*/ 138 h 402"/>
                <a:gd name="T38" fmla="*/ 6 w 636"/>
                <a:gd name="T39" fmla="*/ 120 h 402"/>
                <a:gd name="T40" fmla="*/ 12 w 636"/>
                <a:gd name="T41" fmla="*/ 108 h 402"/>
                <a:gd name="T42" fmla="*/ 0 w 636"/>
                <a:gd name="T43" fmla="*/ 78 h 402"/>
                <a:gd name="T44" fmla="*/ 18 w 636"/>
                <a:gd name="T45" fmla="*/ 0 h 402"/>
                <a:gd name="T46" fmla="*/ 342 w 636"/>
                <a:gd name="T47" fmla="*/ 60 h 402"/>
                <a:gd name="T48" fmla="*/ 636 w 636"/>
                <a:gd name="T49" fmla="*/ 96 h 402"/>
                <a:gd name="T50" fmla="*/ 618 w 636"/>
                <a:gd name="T51" fmla="*/ 300 h 402"/>
                <a:gd name="T52" fmla="*/ 612 w 636"/>
                <a:gd name="T53" fmla="*/ 330 h 402"/>
                <a:gd name="T54" fmla="*/ 612 w 636"/>
                <a:gd name="T55" fmla="*/ 336 h 40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636"/>
                <a:gd name="T85" fmla="*/ 0 h 402"/>
                <a:gd name="T86" fmla="*/ 636 w 636"/>
                <a:gd name="T87" fmla="*/ 402 h 40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636" h="402">
                  <a:moveTo>
                    <a:pt x="612" y="330"/>
                  </a:moveTo>
                  <a:lnTo>
                    <a:pt x="606" y="402"/>
                  </a:lnTo>
                  <a:lnTo>
                    <a:pt x="222" y="354"/>
                  </a:lnTo>
                  <a:lnTo>
                    <a:pt x="216" y="390"/>
                  </a:lnTo>
                  <a:lnTo>
                    <a:pt x="204" y="366"/>
                  </a:lnTo>
                  <a:lnTo>
                    <a:pt x="192" y="384"/>
                  </a:lnTo>
                  <a:lnTo>
                    <a:pt x="150" y="372"/>
                  </a:lnTo>
                  <a:lnTo>
                    <a:pt x="144" y="384"/>
                  </a:lnTo>
                  <a:lnTo>
                    <a:pt x="126" y="378"/>
                  </a:lnTo>
                  <a:lnTo>
                    <a:pt x="114" y="384"/>
                  </a:lnTo>
                  <a:lnTo>
                    <a:pt x="108" y="354"/>
                  </a:lnTo>
                  <a:lnTo>
                    <a:pt x="90" y="342"/>
                  </a:lnTo>
                  <a:lnTo>
                    <a:pt x="84" y="282"/>
                  </a:lnTo>
                  <a:lnTo>
                    <a:pt x="72" y="270"/>
                  </a:lnTo>
                  <a:lnTo>
                    <a:pt x="54" y="288"/>
                  </a:lnTo>
                  <a:lnTo>
                    <a:pt x="42" y="276"/>
                  </a:lnTo>
                  <a:lnTo>
                    <a:pt x="72" y="198"/>
                  </a:lnTo>
                  <a:lnTo>
                    <a:pt x="48" y="186"/>
                  </a:lnTo>
                  <a:lnTo>
                    <a:pt x="24" y="138"/>
                  </a:lnTo>
                  <a:lnTo>
                    <a:pt x="6" y="120"/>
                  </a:lnTo>
                  <a:lnTo>
                    <a:pt x="12" y="108"/>
                  </a:lnTo>
                  <a:lnTo>
                    <a:pt x="0" y="78"/>
                  </a:lnTo>
                  <a:lnTo>
                    <a:pt x="18" y="0"/>
                  </a:lnTo>
                  <a:lnTo>
                    <a:pt x="342" y="60"/>
                  </a:lnTo>
                  <a:lnTo>
                    <a:pt x="636" y="96"/>
                  </a:lnTo>
                  <a:lnTo>
                    <a:pt x="618" y="300"/>
                  </a:lnTo>
                  <a:lnTo>
                    <a:pt x="612" y="330"/>
                  </a:lnTo>
                  <a:lnTo>
                    <a:pt x="612" y="336"/>
                  </a:lnTo>
                </a:path>
              </a:pathLst>
            </a:custGeom>
            <a:noFill/>
            <a:ln w="9525">
              <a:solidFill>
                <a:srgbClr val="000000"/>
              </a:solidFill>
              <a:prstDash val="solid"/>
              <a:round/>
              <a:headEnd/>
              <a:tailEnd/>
            </a:ln>
          </p:spPr>
          <p:txBody>
            <a:bodyPr/>
            <a:lstStyle/>
            <a:p>
              <a:endParaRPr lang="en-US"/>
            </a:p>
          </p:txBody>
        </p:sp>
        <p:sp>
          <p:nvSpPr>
            <p:cNvPr id="4169" name="Freeform 198"/>
            <p:cNvSpPr>
              <a:spLocks/>
            </p:cNvSpPr>
            <p:nvPr/>
          </p:nvSpPr>
          <p:spPr bwMode="auto">
            <a:xfrm>
              <a:off x="2445" y="1806"/>
              <a:ext cx="510" cy="252"/>
            </a:xfrm>
            <a:custGeom>
              <a:avLst/>
              <a:gdLst>
                <a:gd name="T0" fmla="*/ 444 w 510"/>
                <a:gd name="T1" fmla="*/ 60 h 252"/>
                <a:gd name="T2" fmla="*/ 474 w 510"/>
                <a:gd name="T3" fmla="*/ 150 h 252"/>
                <a:gd name="T4" fmla="*/ 486 w 510"/>
                <a:gd name="T5" fmla="*/ 204 h 252"/>
                <a:gd name="T6" fmla="*/ 510 w 510"/>
                <a:gd name="T7" fmla="*/ 252 h 252"/>
                <a:gd name="T8" fmla="*/ 108 w 510"/>
                <a:gd name="T9" fmla="*/ 240 h 252"/>
                <a:gd name="T10" fmla="*/ 108 w 510"/>
                <a:gd name="T11" fmla="*/ 210 h 252"/>
                <a:gd name="T12" fmla="*/ 114 w 510"/>
                <a:gd name="T13" fmla="*/ 162 h 252"/>
                <a:gd name="T14" fmla="*/ 0 w 510"/>
                <a:gd name="T15" fmla="*/ 150 h 252"/>
                <a:gd name="T16" fmla="*/ 12 w 510"/>
                <a:gd name="T17" fmla="*/ 0 h 252"/>
                <a:gd name="T18" fmla="*/ 324 w 510"/>
                <a:gd name="T19" fmla="*/ 18 h 252"/>
                <a:gd name="T20" fmla="*/ 354 w 510"/>
                <a:gd name="T21" fmla="*/ 36 h 252"/>
                <a:gd name="T22" fmla="*/ 396 w 510"/>
                <a:gd name="T23" fmla="*/ 30 h 252"/>
                <a:gd name="T24" fmla="*/ 444 w 510"/>
                <a:gd name="T25" fmla="*/ 60 h 2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10"/>
                <a:gd name="T40" fmla="*/ 0 h 252"/>
                <a:gd name="T41" fmla="*/ 510 w 510"/>
                <a:gd name="T42" fmla="*/ 252 h 25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10" h="252">
                  <a:moveTo>
                    <a:pt x="444" y="60"/>
                  </a:moveTo>
                  <a:lnTo>
                    <a:pt x="474" y="150"/>
                  </a:lnTo>
                  <a:lnTo>
                    <a:pt x="486" y="204"/>
                  </a:lnTo>
                  <a:lnTo>
                    <a:pt x="510" y="252"/>
                  </a:lnTo>
                  <a:lnTo>
                    <a:pt x="108" y="240"/>
                  </a:lnTo>
                  <a:lnTo>
                    <a:pt x="108" y="210"/>
                  </a:lnTo>
                  <a:lnTo>
                    <a:pt x="114" y="162"/>
                  </a:lnTo>
                  <a:lnTo>
                    <a:pt x="0" y="150"/>
                  </a:lnTo>
                  <a:lnTo>
                    <a:pt x="12" y="0"/>
                  </a:lnTo>
                  <a:lnTo>
                    <a:pt x="324" y="18"/>
                  </a:lnTo>
                  <a:lnTo>
                    <a:pt x="354" y="36"/>
                  </a:lnTo>
                  <a:lnTo>
                    <a:pt x="396" y="30"/>
                  </a:lnTo>
                  <a:lnTo>
                    <a:pt x="444" y="60"/>
                  </a:lnTo>
                  <a:close/>
                </a:path>
              </a:pathLst>
            </a:custGeom>
            <a:solidFill>
              <a:srgbClr val="FFAA00"/>
            </a:solidFill>
            <a:ln w="9525">
              <a:solidFill>
                <a:srgbClr val="FFAA00"/>
              </a:solidFill>
              <a:prstDash val="solid"/>
              <a:round/>
              <a:headEnd/>
              <a:tailEnd/>
            </a:ln>
          </p:spPr>
          <p:txBody>
            <a:bodyPr/>
            <a:lstStyle/>
            <a:p>
              <a:endParaRPr lang="en-US"/>
            </a:p>
          </p:txBody>
        </p:sp>
        <p:sp>
          <p:nvSpPr>
            <p:cNvPr id="4170" name="Freeform 199"/>
            <p:cNvSpPr>
              <a:spLocks/>
            </p:cNvSpPr>
            <p:nvPr/>
          </p:nvSpPr>
          <p:spPr bwMode="auto">
            <a:xfrm>
              <a:off x="2445" y="1806"/>
              <a:ext cx="510" cy="252"/>
            </a:xfrm>
            <a:custGeom>
              <a:avLst/>
              <a:gdLst>
                <a:gd name="T0" fmla="*/ 444 w 510"/>
                <a:gd name="T1" fmla="*/ 60 h 252"/>
                <a:gd name="T2" fmla="*/ 474 w 510"/>
                <a:gd name="T3" fmla="*/ 150 h 252"/>
                <a:gd name="T4" fmla="*/ 486 w 510"/>
                <a:gd name="T5" fmla="*/ 204 h 252"/>
                <a:gd name="T6" fmla="*/ 510 w 510"/>
                <a:gd name="T7" fmla="*/ 252 h 252"/>
                <a:gd name="T8" fmla="*/ 108 w 510"/>
                <a:gd name="T9" fmla="*/ 240 h 252"/>
                <a:gd name="T10" fmla="*/ 108 w 510"/>
                <a:gd name="T11" fmla="*/ 210 h 252"/>
                <a:gd name="T12" fmla="*/ 114 w 510"/>
                <a:gd name="T13" fmla="*/ 162 h 252"/>
                <a:gd name="T14" fmla="*/ 0 w 510"/>
                <a:gd name="T15" fmla="*/ 150 h 252"/>
                <a:gd name="T16" fmla="*/ 12 w 510"/>
                <a:gd name="T17" fmla="*/ 0 h 252"/>
                <a:gd name="T18" fmla="*/ 324 w 510"/>
                <a:gd name="T19" fmla="*/ 18 h 252"/>
                <a:gd name="T20" fmla="*/ 354 w 510"/>
                <a:gd name="T21" fmla="*/ 36 h 252"/>
                <a:gd name="T22" fmla="*/ 396 w 510"/>
                <a:gd name="T23" fmla="*/ 30 h 252"/>
                <a:gd name="T24" fmla="*/ 444 w 510"/>
                <a:gd name="T25" fmla="*/ 60 h 252"/>
                <a:gd name="T26" fmla="*/ 444 w 510"/>
                <a:gd name="T27" fmla="*/ 66 h 25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10"/>
                <a:gd name="T43" fmla="*/ 0 h 252"/>
                <a:gd name="T44" fmla="*/ 510 w 510"/>
                <a:gd name="T45" fmla="*/ 252 h 25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10" h="252">
                  <a:moveTo>
                    <a:pt x="444" y="60"/>
                  </a:moveTo>
                  <a:lnTo>
                    <a:pt x="474" y="150"/>
                  </a:lnTo>
                  <a:lnTo>
                    <a:pt x="486" y="204"/>
                  </a:lnTo>
                  <a:lnTo>
                    <a:pt x="510" y="252"/>
                  </a:lnTo>
                  <a:lnTo>
                    <a:pt x="108" y="240"/>
                  </a:lnTo>
                  <a:lnTo>
                    <a:pt x="108" y="210"/>
                  </a:lnTo>
                  <a:lnTo>
                    <a:pt x="114" y="162"/>
                  </a:lnTo>
                  <a:lnTo>
                    <a:pt x="0" y="150"/>
                  </a:lnTo>
                  <a:lnTo>
                    <a:pt x="12" y="0"/>
                  </a:lnTo>
                  <a:lnTo>
                    <a:pt x="324" y="18"/>
                  </a:lnTo>
                  <a:lnTo>
                    <a:pt x="354" y="36"/>
                  </a:lnTo>
                  <a:lnTo>
                    <a:pt x="396" y="30"/>
                  </a:lnTo>
                  <a:lnTo>
                    <a:pt x="444" y="60"/>
                  </a:lnTo>
                  <a:lnTo>
                    <a:pt x="444" y="66"/>
                  </a:lnTo>
                </a:path>
              </a:pathLst>
            </a:custGeom>
            <a:noFill/>
            <a:ln w="9525">
              <a:solidFill>
                <a:srgbClr val="000000"/>
              </a:solidFill>
              <a:prstDash val="solid"/>
              <a:round/>
              <a:headEnd/>
              <a:tailEnd/>
            </a:ln>
          </p:spPr>
          <p:txBody>
            <a:bodyPr/>
            <a:lstStyle/>
            <a:p>
              <a:endParaRPr lang="en-US"/>
            </a:p>
          </p:txBody>
        </p:sp>
        <p:sp>
          <p:nvSpPr>
            <p:cNvPr id="4171" name="Freeform 200"/>
            <p:cNvSpPr>
              <a:spLocks/>
            </p:cNvSpPr>
            <p:nvPr/>
          </p:nvSpPr>
          <p:spPr bwMode="auto">
            <a:xfrm>
              <a:off x="1485" y="1722"/>
              <a:ext cx="396" cy="606"/>
            </a:xfrm>
            <a:custGeom>
              <a:avLst/>
              <a:gdLst>
                <a:gd name="T0" fmla="*/ 252 w 396"/>
                <a:gd name="T1" fmla="*/ 606 h 606"/>
                <a:gd name="T2" fmla="*/ 0 w 396"/>
                <a:gd name="T3" fmla="*/ 234 h 606"/>
                <a:gd name="T4" fmla="*/ 60 w 396"/>
                <a:gd name="T5" fmla="*/ 0 h 606"/>
                <a:gd name="T6" fmla="*/ 96 w 396"/>
                <a:gd name="T7" fmla="*/ 12 h 606"/>
                <a:gd name="T8" fmla="*/ 228 w 396"/>
                <a:gd name="T9" fmla="*/ 42 h 606"/>
                <a:gd name="T10" fmla="*/ 396 w 396"/>
                <a:gd name="T11" fmla="*/ 78 h 606"/>
                <a:gd name="T12" fmla="*/ 318 w 396"/>
                <a:gd name="T13" fmla="*/ 462 h 606"/>
                <a:gd name="T14" fmla="*/ 300 w 396"/>
                <a:gd name="T15" fmla="*/ 534 h 606"/>
                <a:gd name="T16" fmla="*/ 276 w 396"/>
                <a:gd name="T17" fmla="*/ 522 h 606"/>
                <a:gd name="T18" fmla="*/ 264 w 396"/>
                <a:gd name="T19" fmla="*/ 528 h 606"/>
                <a:gd name="T20" fmla="*/ 252 w 396"/>
                <a:gd name="T21" fmla="*/ 600 h 606"/>
                <a:gd name="T22" fmla="*/ 252 w 396"/>
                <a:gd name="T23" fmla="*/ 606 h 60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96"/>
                <a:gd name="T37" fmla="*/ 0 h 606"/>
                <a:gd name="T38" fmla="*/ 396 w 396"/>
                <a:gd name="T39" fmla="*/ 606 h 60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96" h="606">
                  <a:moveTo>
                    <a:pt x="252" y="606"/>
                  </a:moveTo>
                  <a:lnTo>
                    <a:pt x="0" y="234"/>
                  </a:lnTo>
                  <a:lnTo>
                    <a:pt x="60" y="0"/>
                  </a:lnTo>
                  <a:lnTo>
                    <a:pt x="96" y="12"/>
                  </a:lnTo>
                  <a:lnTo>
                    <a:pt x="228" y="42"/>
                  </a:lnTo>
                  <a:lnTo>
                    <a:pt x="396" y="78"/>
                  </a:lnTo>
                  <a:lnTo>
                    <a:pt x="318" y="462"/>
                  </a:lnTo>
                  <a:lnTo>
                    <a:pt x="300" y="534"/>
                  </a:lnTo>
                  <a:lnTo>
                    <a:pt x="276" y="522"/>
                  </a:lnTo>
                  <a:lnTo>
                    <a:pt x="264" y="528"/>
                  </a:lnTo>
                  <a:lnTo>
                    <a:pt x="252" y="600"/>
                  </a:lnTo>
                  <a:lnTo>
                    <a:pt x="252" y="606"/>
                  </a:lnTo>
                  <a:close/>
                </a:path>
              </a:pathLst>
            </a:custGeom>
            <a:solidFill>
              <a:srgbClr val="E8D898"/>
            </a:solidFill>
            <a:ln w="9525">
              <a:solidFill>
                <a:srgbClr val="E8D898"/>
              </a:solidFill>
              <a:prstDash val="solid"/>
              <a:round/>
              <a:headEnd/>
              <a:tailEnd/>
            </a:ln>
          </p:spPr>
          <p:txBody>
            <a:bodyPr/>
            <a:lstStyle/>
            <a:p>
              <a:endParaRPr lang="en-US"/>
            </a:p>
          </p:txBody>
        </p:sp>
        <p:sp>
          <p:nvSpPr>
            <p:cNvPr id="4172" name="Freeform 201"/>
            <p:cNvSpPr>
              <a:spLocks/>
            </p:cNvSpPr>
            <p:nvPr/>
          </p:nvSpPr>
          <p:spPr bwMode="auto">
            <a:xfrm>
              <a:off x="1485" y="1722"/>
              <a:ext cx="396" cy="612"/>
            </a:xfrm>
            <a:custGeom>
              <a:avLst/>
              <a:gdLst>
                <a:gd name="T0" fmla="*/ 252 w 396"/>
                <a:gd name="T1" fmla="*/ 606 h 612"/>
                <a:gd name="T2" fmla="*/ 0 w 396"/>
                <a:gd name="T3" fmla="*/ 234 h 612"/>
                <a:gd name="T4" fmla="*/ 60 w 396"/>
                <a:gd name="T5" fmla="*/ 0 h 612"/>
                <a:gd name="T6" fmla="*/ 96 w 396"/>
                <a:gd name="T7" fmla="*/ 12 h 612"/>
                <a:gd name="T8" fmla="*/ 228 w 396"/>
                <a:gd name="T9" fmla="*/ 42 h 612"/>
                <a:gd name="T10" fmla="*/ 396 w 396"/>
                <a:gd name="T11" fmla="*/ 78 h 612"/>
                <a:gd name="T12" fmla="*/ 318 w 396"/>
                <a:gd name="T13" fmla="*/ 462 h 612"/>
                <a:gd name="T14" fmla="*/ 300 w 396"/>
                <a:gd name="T15" fmla="*/ 534 h 612"/>
                <a:gd name="T16" fmla="*/ 276 w 396"/>
                <a:gd name="T17" fmla="*/ 522 h 612"/>
                <a:gd name="T18" fmla="*/ 264 w 396"/>
                <a:gd name="T19" fmla="*/ 528 h 612"/>
                <a:gd name="T20" fmla="*/ 252 w 396"/>
                <a:gd name="T21" fmla="*/ 600 h 612"/>
                <a:gd name="T22" fmla="*/ 252 w 396"/>
                <a:gd name="T23" fmla="*/ 606 h 612"/>
                <a:gd name="T24" fmla="*/ 252 w 396"/>
                <a:gd name="T25" fmla="*/ 612 h 6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6"/>
                <a:gd name="T40" fmla="*/ 0 h 612"/>
                <a:gd name="T41" fmla="*/ 396 w 396"/>
                <a:gd name="T42" fmla="*/ 612 h 6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6" h="612">
                  <a:moveTo>
                    <a:pt x="252" y="606"/>
                  </a:moveTo>
                  <a:lnTo>
                    <a:pt x="0" y="234"/>
                  </a:lnTo>
                  <a:lnTo>
                    <a:pt x="60" y="0"/>
                  </a:lnTo>
                  <a:lnTo>
                    <a:pt x="96" y="12"/>
                  </a:lnTo>
                  <a:lnTo>
                    <a:pt x="228" y="42"/>
                  </a:lnTo>
                  <a:lnTo>
                    <a:pt x="396" y="78"/>
                  </a:lnTo>
                  <a:lnTo>
                    <a:pt x="318" y="462"/>
                  </a:lnTo>
                  <a:lnTo>
                    <a:pt x="300" y="534"/>
                  </a:lnTo>
                  <a:lnTo>
                    <a:pt x="276" y="522"/>
                  </a:lnTo>
                  <a:lnTo>
                    <a:pt x="264" y="528"/>
                  </a:lnTo>
                  <a:lnTo>
                    <a:pt x="252" y="600"/>
                  </a:lnTo>
                  <a:lnTo>
                    <a:pt x="252" y="606"/>
                  </a:lnTo>
                  <a:lnTo>
                    <a:pt x="252" y="612"/>
                  </a:lnTo>
                </a:path>
              </a:pathLst>
            </a:custGeom>
            <a:noFill/>
            <a:ln w="9525">
              <a:solidFill>
                <a:srgbClr val="000000"/>
              </a:solidFill>
              <a:prstDash val="solid"/>
              <a:round/>
              <a:headEnd/>
              <a:tailEnd/>
            </a:ln>
          </p:spPr>
          <p:txBody>
            <a:bodyPr/>
            <a:lstStyle/>
            <a:p>
              <a:endParaRPr lang="en-US"/>
            </a:p>
          </p:txBody>
        </p:sp>
        <p:sp>
          <p:nvSpPr>
            <p:cNvPr id="4173" name="Freeform 202"/>
            <p:cNvSpPr>
              <a:spLocks/>
            </p:cNvSpPr>
            <p:nvPr/>
          </p:nvSpPr>
          <p:spPr bwMode="auto">
            <a:xfrm>
              <a:off x="4233" y="1470"/>
              <a:ext cx="102" cy="210"/>
            </a:xfrm>
            <a:custGeom>
              <a:avLst/>
              <a:gdLst>
                <a:gd name="T0" fmla="*/ 102 w 102"/>
                <a:gd name="T1" fmla="*/ 162 h 210"/>
                <a:gd name="T2" fmla="*/ 102 w 102"/>
                <a:gd name="T3" fmla="*/ 180 h 210"/>
                <a:gd name="T4" fmla="*/ 78 w 102"/>
                <a:gd name="T5" fmla="*/ 198 h 210"/>
                <a:gd name="T6" fmla="*/ 12 w 102"/>
                <a:gd name="T7" fmla="*/ 210 h 210"/>
                <a:gd name="T8" fmla="*/ 0 w 102"/>
                <a:gd name="T9" fmla="*/ 144 h 210"/>
                <a:gd name="T10" fmla="*/ 6 w 102"/>
                <a:gd name="T11" fmla="*/ 90 h 210"/>
                <a:gd name="T12" fmla="*/ 24 w 102"/>
                <a:gd name="T13" fmla="*/ 66 h 210"/>
                <a:gd name="T14" fmla="*/ 18 w 102"/>
                <a:gd name="T15" fmla="*/ 24 h 210"/>
                <a:gd name="T16" fmla="*/ 18 w 102"/>
                <a:gd name="T17" fmla="*/ 6 h 210"/>
                <a:gd name="T18" fmla="*/ 36 w 102"/>
                <a:gd name="T19" fmla="*/ 0 h 210"/>
                <a:gd name="T20" fmla="*/ 78 w 102"/>
                <a:gd name="T21" fmla="*/ 138 h 210"/>
                <a:gd name="T22" fmla="*/ 96 w 102"/>
                <a:gd name="T23" fmla="*/ 162 h 210"/>
                <a:gd name="T24" fmla="*/ 102 w 102"/>
                <a:gd name="T25" fmla="*/ 162 h 2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210"/>
                <a:gd name="T41" fmla="*/ 102 w 102"/>
                <a:gd name="T42" fmla="*/ 210 h 2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210">
                  <a:moveTo>
                    <a:pt x="102" y="162"/>
                  </a:moveTo>
                  <a:lnTo>
                    <a:pt x="102" y="180"/>
                  </a:lnTo>
                  <a:lnTo>
                    <a:pt x="78" y="198"/>
                  </a:lnTo>
                  <a:lnTo>
                    <a:pt x="12" y="210"/>
                  </a:lnTo>
                  <a:lnTo>
                    <a:pt x="0" y="144"/>
                  </a:lnTo>
                  <a:lnTo>
                    <a:pt x="6" y="90"/>
                  </a:lnTo>
                  <a:lnTo>
                    <a:pt x="24" y="66"/>
                  </a:lnTo>
                  <a:lnTo>
                    <a:pt x="18" y="24"/>
                  </a:lnTo>
                  <a:lnTo>
                    <a:pt x="18" y="6"/>
                  </a:lnTo>
                  <a:lnTo>
                    <a:pt x="36" y="0"/>
                  </a:lnTo>
                  <a:lnTo>
                    <a:pt x="78" y="138"/>
                  </a:lnTo>
                  <a:lnTo>
                    <a:pt x="96" y="162"/>
                  </a:lnTo>
                  <a:lnTo>
                    <a:pt x="102" y="162"/>
                  </a:lnTo>
                  <a:close/>
                </a:path>
              </a:pathLst>
            </a:custGeom>
            <a:solidFill>
              <a:srgbClr val="E8D898"/>
            </a:solidFill>
            <a:ln w="9525">
              <a:solidFill>
                <a:srgbClr val="E8D898"/>
              </a:solidFill>
              <a:prstDash val="solid"/>
              <a:round/>
              <a:headEnd/>
              <a:tailEnd/>
            </a:ln>
          </p:spPr>
          <p:txBody>
            <a:bodyPr/>
            <a:lstStyle/>
            <a:p>
              <a:endParaRPr lang="en-US"/>
            </a:p>
          </p:txBody>
        </p:sp>
        <p:sp>
          <p:nvSpPr>
            <p:cNvPr id="4174" name="Freeform 203"/>
            <p:cNvSpPr>
              <a:spLocks/>
            </p:cNvSpPr>
            <p:nvPr/>
          </p:nvSpPr>
          <p:spPr bwMode="auto">
            <a:xfrm>
              <a:off x="4233" y="1470"/>
              <a:ext cx="102" cy="210"/>
            </a:xfrm>
            <a:custGeom>
              <a:avLst/>
              <a:gdLst>
                <a:gd name="T0" fmla="*/ 102 w 102"/>
                <a:gd name="T1" fmla="*/ 162 h 210"/>
                <a:gd name="T2" fmla="*/ 102 w 102"/>
                <a:gd name="T3" fmla="*/ 180 h 210"/>
                <a:gd name="T4" fmla="*/ 78 w 102"/>
                <a:gd name="T5" fmla="*/ 198 h 210"/>
                <a:gd name="T6" fmla="*/ 12 w 102"/>
                <a:gd name="T7" fmla="*/ 210 h 210"/>
                <a:gd name="T8" fmla="*/ 0 w 102"/>
                <a:gd name="T9" fmla="*/ 144 h 210"/>
                <a:gd name="T10" fmla="*/ 6 w 102"/>
                <a:gd name="T11" fmla="*/ 90 h 210"/>
                <a:gd name="T12" fmla="*/ 24 w 102"/>
                <a:gd name="T13" fmla="*/ 66 h 210"/>
                <a:gd name="T14" fmla="*/ 18 w 102"/>
                <a:gd name="T15" fmla="*/ 24 h 210"/>
                <a:gd name="T16" fmla="*/ 18 w 102"/>
                <a:gd name="T17" fmla="*/ 6 h 210"/>
                <a:gd name="T18" fmla="*/ 36 w 102"/>
                <a:gd name="T19" fmla="*/ 0 h 210"/>
                <a:gd name="T20" fmla="*/ 78 w 102"/>
                <a:gd name="T21" fmla="*/ 138 h 210"/>
                <a:gd name="T22" fmla="*/ 96 w 102"/>
                <a:gd name="T23" fmla="*/ 162 h 210"/>
                <a:gd name="T24" fmla="*/ 102 w 102"/>
                <a:gd name="T25" fmla="*/ 162 h 210"/>
                <a:gd name="T26" fmla="*/ 102 w 102"/>
                <a:gd name="T27" fmla="*/ 168 h 2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2"/>
                <a:gd name="T43" fmla="*/ 0 h 210"/>
                <a:gd name="T44" fmla="*/ 102 w 102"/>
                <a:gd name="T45" fmla="*/ 210 h 2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2" h="210">
                  <a:moveTo>
                    <a:pt x="102" y="162"/>
                  </a:moveTo>
                  <a:lnTo>
                    <a:pt x="102" y="180"/>
                  </a:lnTo>
                  <a:lnTo>
                    <a:pt x="78" y="198"/>
                  </a:lnTo>
                  <a:lnTo>
                    <a:pt x="12" y="210"/>
                  </a:lnTo>
                  <a:lnTo>
                    <a:pt x="0" y="144"/>
                  </a:lnTo>
                  <a:lnTo>
                    <a:pt x="6" y="90"/>
                  </a:lnTo>
                  <a:lnTo>
                    <a:pt x="24" y="66"/>
                  </a:lnTo>
                  <a:lnTo>
                    <a:pt x="18" y="24"/>
                  </a:lnTo>
                  <a:lnTo>
                    <a:pt x="18" y="6"/>
                  </a:lnTo>
                  <a:lnTo>
                    <a:pt x="36" y="0"/>
                  </a:lnTo>
                  <a:lnTo>
                    <a:pt x="78" y="138"/>
                  </a:lnTo>
                  <a:lnTo>
                    <a:pt x="96" y="162"/>
                  </a:lnTo>
                  <a:lnTo>
                    <a:pt x="102" y="162"/>
                  </a:lnTo>
                  <a:lnTo>
                    <a:pt x="102" y="168"/>
                  </a:lnTo>
                </a:path>
              </a:pathLst>
            </a:custGeom>
            <a:noFill/>
            <a:ln w="9525">
              <a:solidFill>
                <a:srgbClr val="000000"/>
              </a:solidFill>
              <a:prstDash val="solid"/>
              <a:round/>
              <a:headEnd/>
              <a:tailEnd/>
            </a:ln>
          </p:spPr>
          <p:txBody>
            <a:bodyPr/>
            <a:lstStyle/>
            <a:p>
              <a:endParaRPr lang="en-US"/>
            </a:p>
          </p:txBody>
        </p:sp>
        <p:sp>
          <p:nvSpPr>
            <p:cNvPr id="4175" name="Freeform 204"/>
            <p:cNvSpPr>
              <a:spLocks/>
            </p:cNvSpPr>
            <p:nvPr/>
          </p:nvSpPr>
          <p:spPr bwMode="auto">
            <a:xfrm>
              <a:off x="4125" y="1818"/>
              <a:ext cx="84" cy="186"/>
            </a:xfrm>
            <a:custGeom>
              <a:avLst/>
              <a:gdLst>
                <a:gd name="T0" fmla="*/ 72 w 84"/>
                <a:gd name="T1" fmla="*/ 24 h 186"/>
                <a:gd name="T2" fmla="*/ 60 w 84"/>
                <a:gd name="T3" fmla="*/ 54 h 186"/>
                <a:gd name="T4" fmla="*/ 78 w 84"/>
                <a:gd name="T5" fmla="*/ 60 h 186"/>
                <a:gd name="T6" fmla="*/ 84 w 84"/>
                <a:gd name="T7" fmla="*/ 108 h 186"/>
                <a:gd name="T8" fmla="*/ 78 w 84"/>
                <a:gd name="T9" fmla="*/ 90 h 186"/>
                <a:gd name="T10" fmla="*/ 78 w 84"/>
                <a:gd name="T11" fmla="*/ 114 h 186"/>
                <a:gd name="T12" fmla="*/ 54 w 84"/>
                <a:gd name="T13" fmla="*/ 180 h 186"/>
                <a:gd name="T14" fmla="*/ 48 w 84"/>
                <a:gd name="T15" fmla="*/ 186 h 186"/>
                <a:gd name="T16" fmla="*/ 48 w 84"/>
                <a:gd name="T17" fmla="*/ 168 h 186"/>
                <a:gd name="T18" fmla="*/ 6 w 84"/>
                <a:gd name="T19" fmla="*/ 156 h 186"/>
                <a:gd name="T20" fmla="*/ 0 w 84"/>
                <a:gd name="T21" fmla="*/ 138 h 186"/>
                <a:gd name="T22" fmla="*/ 6 w 84"/>
                <a:gd name="T23" fmla="*/ 126 h 186"/>
                <a:gd name="T24" fmla="*/ 36 w 84"/>
                <a:gd name="T25" fmla="*/ 90 h 186"/>
                <a:gd name="T26" fmla="*/ 6 w 84"/>
                <a:gd name="T27" fmla="*/ 60 h 186"/>
                <a:gd name="T28" fmla="*/ 0 w 84"/>
                <a:gd name="T29" fmla="*/ 30 h 186"/>
                <a:gd name="T30" fmla="*/ 18 w 84"/>
                <a:gd name="T31" fmla="*/ 0 h 186"/>
                <a:gd name="T32" fmla="*/ 72 w 84"/>
                <a:gd name="T33" fmla="*/ 24 h 1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186"/>
                <a:gd name="T53" fmla="*/ 84 w 84"/>
                <a:gd name="T54" fmla="*/ 186 h 18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186">
                  <a:moveTo>
                    <a:pt x="72" y="24"/>
                  </a:moveTo>
                  <a:lnTo>
                    <a:pt x="60" y="54"/>
                  </a:lnTo>
                  <a:lnTo>
                    <a:pt x="78" y="60"/>
                  </a:lnTo>
                  <a:lnTo>
                    <a:pt x="84" y="108"/>
                  </a:lnTo>
                  <a:lnTo>
                    <a:pt x="78" y="90"/>
                  </a:lnTo>
                  <a:lnTo>
                    <a:pt x="78" y="114"/>
                  </a:lnTo>
                  <a:lnTo>
                    <a:pt x="54" y="180"/>
                  </a:lnTo>
                  <a:lnTo>
                    <a:pt x="48" y="186"/>
                  </a:lnTo>
                  <a:lnTo>
                    <a:pt x="48" y="168"/>
                  </a:lnTo>
                  <a:lnTo>
                    <a:pt x="6" y="156"/>
                  </a:lnTo>
                  <a:lnTo>
                    <a:pt x="0" y="138"/>
                  </a:lnTo>
                  <a:lnTo>
                    <a:pt x="6" y="126"/>
                  </a:lnTo>
                  <a:lnTo>
                    <a:pt x="36" y="90"/>
                  </a:lnTo>
                  <a:lnTo>
                    <a:pt x="6" y="60"/>
                  </a:lnTo>
                  <a:lnTo>
                    <a:pt x="0" y="30"/>
                  </a:lnTo>
                  <a:lnTo>
                    <a:pt x="18" y="0"/>
                  </a:lnTo>
                  <a:lnTo>
                    <a:pt x="72" y="24"/>
                  </a:lnTo>
                  <a:close/>
                </a:path>
              </a:pathLst>
            </a:custGeom>
            <a:solidFill>
              <a:srgbClr val="E8D898"/>
            </a:solidFill>
            <a:ln w="9525">
              <a:solidFill>
                <a:srgbClr val="E8D898"/>
              </a:solidFill>
              <a:prstDash val="solid"/>
              <a:round/>
              <a:headEnd/>
              <a:tailEnd/>
            </a:ln>
          </p:spPr>
          <p:txBody>
            <a:bodyPr/>
            <a:lstStyle/>
            <a:p>
              <a:endParaRPr lang="en-US"/>
            </a:p>
          </p:txBody>
        </p:sp>
        <p:sp>
          <p:nvSpPr>
            <p:cNvPr id="4176" name="Freeform 205"/>
            <p:cNvSpPr>
              <a:spLocks/>
            </p:cNvSpPr>
            <p:nvPr/>
          </p:nvSpPr>
          <p:spPr bwMode="auto">
            <a:xfrm>
              <a:off x="4125" y="1818"/>
              <a:ext cx="84" cy="186"/>
            </a:xfrm>
            <a:custGeom>
              <a:avLst/>
              <a:gdLst>
                <a:gd name="T0" fmla="*/ 72 w 84"/>
                <a:gd name="T1" fmla="*/ 24 h 186"/>
                <a:gd name="T2" fmla="*/ 60 w 84"/>
                <a:gd name="T3" fmla="*/ 54 h 186"/>
                <a:gd name="T4" fmla="*/ 78 w 84"/>
                <a:gd name="T5" fmla="*/ 60 h 186"/>
                <a:gd name="T6" fmla="*/ 84 w 84"/>
                <a:gd name="T7" fmla="*/ 108 h 186"/>
                <a:gd name="T8" fmla="*/ 78 w 84"/>
                <a:gd name="T9" fmla="*/ 90 h 186"/>
                <a:gd name="T10" fmla="*/ 78 w 84"/>
                <a:gd name="T11" fmla="*/ 114 h 186"/>
                <a:gd name="T12" fmla="*/ 54 w 84"/>
                <a:gd name="T13" fmla="*/ 180 h 186"/>
                <a:gd name="T14" fmla="*/ 48 w 84"/>
                <a:gd name="T15" fmla="*/ 186 h 186"/>
                <a:gd name="T16" fmla="*/ 48 w 84"/>
                <a:gd name="T17" fmla="*/ 168 h 186"/>
                <a:gd name="T18" fmla="*/ 6 w 84"/>
                <a:gd name="T19" fmla="*/ 156 h 186"/>
                <a:gd name="T20" fmla="*/ 0 w 84"/>
                <a:gd name="T21" fmla="*/ 138 h 186"/>
                <a:gd name="T22" fmla="*/ 6 w 84"/>
                <a:gd name="T23" fmla="*/ 126 h 186"/>
                <a:gd name="T24" fmla="*/ 36 w 84"/>
                <a:gd name="T25" fmla="*/ 90 h 186"/>
                <a:gd name="T26" fmla="*/ 6 w 84"/>
                <a:gd name="T27" fmla="*/ 60 h 186"/>
                <a:gd name="T28" fmla="*/ 0 w 84"/>
                <a:gd name="T29" fmla="*/ 30 h 186"/>
                <a:gd name="T30" fmla="*/ 18 w 84"/>
                <a:gd name="T31" fmla="*/ 0 h 186"/>
                <a:gd name="T32" fmla="*/ 72 w 84"/>
                <a:gd name="T33" fmla="*/ 24 h 186"/>
                <a:gd name="T34" fmla="*/ 72 w 84"/>
                <a:gd name="T35" fmla="*/ 30 h 18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4"/>
                <a:gd name="T55" fmla="*/ 0 h 186"/>
                <a:gd name="T56" fmla="*/ 84 w 84"/>
                <a:gd name="T57" fmla="*/ 186 h 18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4" h="186">
                  <a:moveTo>
                    <a:pt x="72" y="24"/>
                  </a:moveTo>
                  <a:lnTo>
                    <a:pt x="60" y="54"/>
                  </a:lnTo>
                  <a:lnTo>
                    <a:pt x="78" y="60"/>
                  </a:lnTo>
                  <a:lnTo>
                    <a:pt x="84" y="108"/>
                  </a:lnTo>
                  <a:lnTo>
                    <a:pt x="78" y="90"/>
                  </a:lnTo>
                  <a:lnTo>
                    <a:pt x="78" y="114"/>
                  </a:lnTo>
                  <a:lnTo>
                    <a:pt x="54" y="180"/>
                  </a:lnTo>
                  <a:lnTo>
                    <a:pt x="48" y="186"/>
                  </a:lnTo>
                  <a:lnTo>
                    <a:pt x="48" y="168"/>
                  </a:lnTo>
                  <a:lnTo>
                    <a:pt x="6" y="156"/>
                  </a:lnTo>
                  <a:lnTo>
                    <a:pt x="0" y="138"/>
                  </a:lnTo>
                  <a:lnTo>
                    <a:pt x="6" y="126"/>
                  </a:lnTo>
                  <a:lnTo>
                    <a:pt x="36" y="90"/>
                  </a:lnTo>
                  <a:lnTo>
                    <a:pt x="6" y="60"/>
                  </a:lnTo>
                  <a:lnTo>
                    <a:pt x="0" y="30"/>
                  </a:lnTo>
                  <a:lnTo>
                    <a:pt x="18" y="0"/>
                  </a:lnTo>
                  <a:lnTo>
                    <a:pt x="72" y="24"/>
                  </a:lnTo>
                  <a:lnTo>
                    <a:pt x="72" y="30"/>
                  </a:lnTo>
                </a:path>
              </a:pathLst>
            </a:custGeom>
            <a:noFill/>
            <a:ln w="9525">
              <a:solidFill>
                <a:srgbClr val="000000"/>
              </a:solidFill>
              <a:prstDash val="solid"/>
              <a:round/>
              <a:headEnd/>
              <a:tailEnd/>
            </a:ln>
          </p:spPr>
          <p:txBody>
            <a:bodyPr/>
            <a:lstStyle/>
            <a:p>
              <a:endParaRPr lang="en-US"/>
            </a:p>
          </p:txBody>
        </p:sp>
        <p:sp>
          <p:nvSpPr>
            <p:cNvPr id="4177" name="Freeform 206"/>
            <p:cNvSpPr>
              <a:spLocks/>
            </p:cNvSpPr>
            <p:nvPr/>
          </p:nvSpPr>
          <p:spPr bwMode="auto">
            <a:xfrm>
              <a:off x="2049" y="2238"/>
              <a:ext cx="432" cy="444"/>
            </a:xfrm>
            <a:custGeom>
              <a:avLst/>
              <a:gdLst>
                <a:gd name="T0" fmla="*/ 426 w 432"/>
                <a:gd name="T1" fmla="*/ 78 h 444"/>
                <a:gd name="T2" fmla="*/ 396 w 432"/>
                <a:gd name="T3" fmla="*/ 426 h 444"/>
                <a:gd name="T4" fmla="*/ 162 w 432"/>
                <a:gd name="T5" fmla="*/ 408 h 444"/>
                <a:gd name="T6" fmla="*/ 168 w 432"/>
                <a:gd name="T7" fmla="*/ 420 h 444"/>
                <a:gd name="T8" fmla="*/ 60 w 432"/>
                <a:gd name="T9" fmla="*/ 408 h 444"/>
                <a:gd name="T10" fmla="*/ 54 w 432"/>
                <a:gd name="T11" fmla="*/ 444 h 444"/>
                <a:gd name="T12" fmla="*/ 0 w 432"/>
                <a:gd name="T13" fmla="*/ 438 h 444"/>
                <a:gd name="T14" fmla="*/ 12 w 432"/>
                <a:gd name="T15" fmla="*/ 354 h 444"/>
                <a:gd name="T16" fmla="*/ 60 w 432"/>
                <a:gd name="T17" fmla="*/ 0 h 444"/>
                <a:gd name="T18" fmla="*/ 432 w 432"/>
                <a:gd name="T19" fmla="*/ 36 h 444"/>
                <a:gd name="T20" fmla="*/ 426 w 432"/>
                <a:gd name="T21" fmla="*/ 78 h 4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32"/>
                <a:gd name="T34" fmla="*/ 0 h 444"/>
                <a:gd name="T35" fmla="*/ 432 w 432"/>
                <a:gd name="T36" fmla="*/ 444 h 44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32" h="444">
                  <a:moveTo>
                    <a:pt x="426" y="78"/>
                  </a:moveTo>
                  <a:lnTo>
                    <a:pt x="396" y="426"/>
                  </a:lnTo>
                  <a:lnTo>
                    <a:pt x="162" y="408"/>
                  </a:lnTo>
                  <a:lnTo>
                    <a:pt x="168" y="420"/>
                  </a:lnTo>
                  <a:lnTo>
                    <a:pt x="60" y="408"/>
                  </a:lnTo>
                  <a:lnTo>
                    <a:pt x="54" y="444"/>
                  </a:lnTo>
                  <a:lnTo>
                    <a:pt x="0" y="438"/>
                  </a:lnTo>
                  <a:lnTo>
                    <a:pt x="12" y="354"/>
                  </a:lnTo>
                  <a:lnTo>
                    <a:pt x="60" y="0"/>
                  </a:lnTo>
                  <a:lnTo>
                    <a:pt x="432" y="36"/>
                  </a:lnTo>
                  <a:lnTo>
                    <a:pt x="426" y="78"/>
                  </a:lnTo>
                  <a:close/>
                </a:path>
              </a:pathLst>
            </a:custGeom>
            <a:solidFill>
              <a:srgbClr val="E8D898"/>
            </a:solidFill>
            <a:ln w="9525">
              <a:solidFill>
                <a:srgbClr val="E8D898"/>
              </a:solidFill>
              <a:prstDash val="solid"/>
              <a:round/>
              <a:headEnd/>
              <a:tailEnd/>
            </a:ln>
          </p:spPr>
          <p:txBody>
            <a:bodyPr/>
            <a:lstStyle/>
            <a:p>
              <a:endParaRPr lang="en-US"/>
            </a:p>
          </p:txBody>
        </p:sp>
        <p:sp>
          <p:nvSpPr>
            <p:cNvPr id="4178" name="Freeform 207"/>
            <p:cNvSpPr>
              <a:spLocks/>
            </p:cNvSpPr>
            <p:nvPr/>
          </p:nvSpPr>
          <p:spPr bwMode="auto">
            <a:xfrm>
              <a:off x="2049" y="2238"/>
              <a:ext cx="432" cy="444"/>
            </a:xfrm>
            <a:custGeom>
              <a:avLst/>
              <a:gdLst>
                <a:gd name="T0" fmla="*/ 426 w 432"/>
                <a:gd name="T1" fmla="*/ 78 h 444"/>
                <a:gd name="T2" fmla="*/ 396 w 432"/>
                <a:gd name="T3" fmla="*/ 426 h 444"/>
                <a:gd name="T4" fmla="*/ 162 w 432"/>
                <a:gd name="T5" fmla="*/ 408 h 444"/>
                <a:gd name="T6" fmla="*/ 168 w 432"/>
                <a:gd name="T7" fmla="*/ 420 h 444"/>
                <a:gd name="T8" fmla="*/ 60 w 432"/>
                <a:gd name="T9" fmla="*/ 408 h 444"/>
                <a:gd name="T10" fmla="*/ 54 w 432"/>
                <a:gd name="T11" fmla="*/ 444 h 444"/>
                <a:gd name="T12" fmla="*/ 0 w 432"/>
                <a:gd name="T13" fmla="*/ 438 h 444"/>
                <a:gd name="T14" fmla="*/ 12 w 432"/>
                <a:gd name="T15" fmla="*/ 354 h 444"/>
                <a:gd name="T16" fmla="*/ 60 w 432"/>
                <a:gd name="T17" fmla="*/ 0 h 444"/>
                <a:gd name="T18" fmla="*/ 432 w 432"/>
                <a:gd name="T19" fmla="*/ 36 h 444"/>
                <a:gd name="T20" fmla="*/ 426 w 432"/>
                <a:gd name="T21" fmla="*/ 78 h 444"/>
                <a:gd name="T22" fmla="*/ 426 w 432"/>
                <a:gd name="T23" fmla="*/ 84 h 4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32"/>
                <a:gd name="T37" fmla="*/ 0 h 444"/>
                <a:gd name="T38" fmla="*/ 432 w 432"/>
                <a:gd name="T39" fmla="*/ 444 h 4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32" h="444">
                  <a:moveTo>
                    <a:pt x="426" y="78"/>
                  </a:moveTo>
                  <a:lnTo>
                    <a:pt x="396" y="426"/>
                  </a:lnTo>
                  <a:lnTo>
                    <a:pt x="162" y="408"/>
                  </a:lnTo>
                  <a:lnTo>
                    <a:pt x="168" y="420"/>
                  </a:lnTo>
                  <a:lnTo>
                    <a:pt x="60" y="408"/>
                  </a:lnTo>
                  <a:lnTo>
                    <a:pt x="54" y="444"/>
                  </a:lnTo>
                  <a:lnTo>
                    <a:pt x="0" y="438"/>
                  </a:lnTo>
                  <a:lnTo>
                    <a:pt x="12" y="354"/>
                  </a:lnTo>
                  <a:lnTo>
                    <a:pt x="60" y="0"/>
                  </a:lnTo>
                  <a:lnTo>
                    <a:pt x="432" y="36"/>
                  </a:lnTo>
                  <a:lnTo>
                    <a:pt x="426" y="78"/>
                  </a:lnTo>
                  <a:lnTo>
                    <a:pt x="426" y="84"/>
                  </a:lnTo>
                </a:path>
              </a:pathLst>
            </a:custGeom>
            <a:noFill/>
            <a:ln w="9525">
              <a:solidFill>
                <a:srgbClr val="000000"/>
              </a:solidFill>
              <a:prstDash val="solid"/>
              <a:round/>
              <a:headEnd/>
              <a:tailEnd/>
            </a:ln>
          </p:spPr>
          <p:txBody>
            <a:bodyPr/>
            <a:lstStyle/>
            <a:p>
              <a:endParaRPr lang="en-US"/>
            </a:p>
          </p:txBody>
        </p:sp>
        <p:sp>
          <p:nvSpPr>
            <p:cNvPr id="4179" name="Freeform 208"/>
            <p:cNvSpPr>
              <a:spLocks/>
            </p:cNvSpPr>
            <p:nvPr/>
          </p:nvSpPr>
          <p:spPr bwMode="auto">
            <a:xfrm>
              <a:off x="3843" y="1524"/>
              <a:ext cx="372" cy="324"/>
            </a:xfrm>
            <a:custGeom>
              <a:avLst/>
              <a:gdLst>
                <a:gd name="T0" fmla="*/ 360 w 372"/>
                <a:gd name="T1" fmla="*/ 168 h 324"/>
                <a:gd name="T2" fmla="*/ 360 w 372"/>
                <a:gd name="T3" fmla="*/ 222 h 324"/>
                <a:gd name="T4" fmla="*/ 372 w 372"/>
                <a:gd name="T5" fmla="*/ 288 h 324"/>
                <a:gd name="T6" fmla="*/ 366 w 372"/>
                <a:gd name="T7" fmla="*/ 306 h 324"/>
                <a:gd name="T8" fmla="*/ 360 w 372"/>
                <a:gd name="T9" fmla="*/ 324 h 324"/>
                <a:gd name="T10" fmla="*/ 354 w 372"/>
                <a:gd name="T11" fmla="*/ 318 h 324"/>
                <a:gd name="T12" fmla="*/ 300 w 372"/>
                <a:gd name="T13" fmla="*/ 294 h 324"/>
                <a:gd name="T14" fmla="*/ 282 w 372"/>
                <a:gd name="T15" fmla="*/ 282 h 324"/>
                <a:gd name="T16" fmla="*/ 252 w 372"/>
                <a:gd name="T17" fmla="*/ 252 h 324"/>
                <a:gd name="T18" fmla="*/ 6 w 372"/>
                <a:gd name="T19" fmla="*/ 300 h 324"/>
                <a:gd name="T20" fmla="*/ 0 w 372"/>
                <a:gd name="T21" fmla="*/ 282 h 324"/>
                <a:gd name="T22" fmla="*/ 42 w 372"/>
                <a:gd name="T23" fmla="*/ 234 h 324"/>
                <a:gd name="T24" fmla="*/ 30 w 372"/>
                <a:gd name="T25" fmla="*/ 192 h 324"/>
                <a:gd name="T26" fmla="*/ 78 w 372"/>
                <a:gd name="T27" fmla="*/ 180 h 324"/>
                <a:gd name="T28" fmla="*/ 114 w 372"/>
                <a:gd name="T29" fmla="*/ 180 h 324"/>
                <a:gd name="T30" fmla="*/ 156 w 372"/>
                <a:gd name="T31" fmla="*/ 168 h 324"/>
                <a:gd name="T32" fmla="*/ 180 w 372"/>
                <a:gd name="T33" fmla="*/ 144 h 324"/>
                <a:gd name="T34" fmla="*/ 174 w 372"/>
                <a:gd name="T35" fmla="*/ 120 h 324"/>
                <a:gd name="T36" fmla="*/ 174 w 372"/>
                <a:gd name="T37" fmla="*/ 108 h 324"/>
                <a:gd name="T38" fmla="*/ 168 w 372"/>
                <a:gd name="T39" fmla="*/ 114 h 324"/>
                <a:gd name="T40" fmla="*/ 162 w 372"/>
                <a:gd name="T41" fmla="*/ 102 h 324"/>
                <a:gd name="T42" fmla="*/ 210 w 372"/>
                <a:gd name="T43" fmla="*/ 36 h 324"/>
                <a:gd name="T44" fmla="*/ 234 w 372"/>
                <a:gd name="T45" fmla="*/ 12 h 324"/>
                <a:gd name="T46" fmla="*/ 312 w 372"/>
                <a:gd name="T47" fmla="*/ 0 h 324"/>
                <a:gd name="T48" fmla="*/ 324 w 372"/>
                <a:gd name="T49" fmla="*/ 72 h 324"/>
                <a:gd name="T50" fmla="*/ 336 w 372"/>
                <a:gd name="T51" fmla="*/ 108 h 324"/>
                <a:gd name="T52" fmla="*/ 342 w 372"/>
                <a:gd name="T53" fmla="*/ 108 h 324"/>
                <a:gd name="T54" fmla="*/ 354 w 372"/>
                <a:gd name="T55" fmla="*/ 162 h 324"/>
                <a:gd name="T56" fmla="*/ 360 w 372"/>
                <a:gd name="T57" fmla="*/ 168 h 32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2"/>
                <a:gd name="T88" fmla="*/ 0 h 324"/>
                <a:gd name="T89" fmla="*/ 372 w 372"/>
                <a:gd name="T90" fmla="*/ 324 h 32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2" h="324">
                  <a:moveTo>
                    <a:pt x="360" y="168"/>
                  </a:moveTo>
                  <a:lnTo>
                    <a:pt x="360" y="222"/>
                  </a:lnTo>
                  <a:lnTo>
                    <a:pt x="372" y="288"/>
                  </a:lnTo>
                  <a:lnTo>
                    <a:pt x="366" y="306"/>
                  </a:lnTo>
                  <a:lnTo>
                    <a:pt x="360" y="324"/>
                  </a:lnTo>
                  <a:lnTo>
                    <a:pt x="354" y="318"/>
                  </a:lnTo>
                  <a:lnTo>
                    <a:pt x="300" y="294"/>
                  </a:lnTo>
                  <a:lnTo>
                    <a:pt x="282" y="282"/>
                  </a:lnTo>
                  <a:lnTo>
                    <a:pt x="252" y="252"/>
                  </a:lnTo>
                  <a:lnTo>
                    <a:pt x="6" y="300"/>
                  </a:lnTo>
                  <a:lnTo>
                    <a:pt x="0" y="282"/>
                  </a:lnTo>
                  <a:lnTo>
                    <a:pt x="42" y="234"/>
                  </a:lnTo>
                  <a:lnTo>
                    <a:pt x="30" y="192"/>
                  </a:lnTo>
                  <a:lnTo>
                    <a:pt x="78" y="180"/>
                  </a:lnTo>
                  <a:lnTo>
                    <a:pt x="114" y="180"/>
                  </a:lnTo>
                  <a:lnTo>
                    <a:pt x="156" y="168"/>
                  </a:lnTo>
                  <a:lnTo>
                    <a:pt x="180" y="144"/>
                  </a:lnTo>
                  <a:lnTo>
                    <a:pt x="174" y="120"/>
                  </a:lnTo>
                  <a:lnTo>
                    <a:pt x="174" y="108"/>
                  </a:lnTo>
                  <a:lnTo>
                    <a:pt x="168" y="114"/>
                  </a:lnTo>
                  <a:lnTo>
                    <a:pt x="162" y="102"/>
                  </a:lnTo>
                  <a:lnTo>
                    <a:pt x="210" y="36"/>
                  </a:lnTo>
                  <a:lnTo>
                    <a:pt x="234" y="12"/>
                  </a:lnTo>
                  <a:lnTo>
                    <a:pt x="312" y="0"/>
                  </a:lnTo>
                  <a:lnTo>
                    <a:pt x="324" y="72"/>
                  </a:lnTo>
                  <a:lnTo>
                    <a:pt x="336" y="108"/>
                  </a:lnTo>
                  <a:lnTo>
                    <a:pt x="342" y="108"/>
                  </a:lnTo>
                  <a:lnTo>
                    <a:pt x="354" y="162"/>
                  </a:lnTo>
                  <a:lnTo>
                    <a:pt x="360" y="168"/>
                  </a:lnTo>
                  <a:close/>
                </a:path>
              </a:pathLst>
            </a:custGeom>
            <a:solidFill>
              <a:srgbClr val="E8D898"/>
            </a:solidFill>
            <a:ln w="9525">
              <a:solidFill>
                <a:srgbClr val="E8D898"/>
              </a:solidFill>
              <a:prstDash val="solid"/>
              <a:round/>
              <a:headEnd/>
              <a:tailEnd/>
            </a:ln>
          </p:spPr>
          <p:txBody>
            <a:bodyPr/>
            <a:lstStyle/>
            <a:p>
              <a:endParaRPr lang="en-US"/>
            </a:p>
          </p:txBody>
        </p:sp>
        <p:sp>
          <p:nvSpPr>
            <p:cNvPr id="4180" name="Freeform 209"/>
            <p:cNvSpPr>
              <a:spLocks/>
            </p:cNvSpPr>
            <p:nvPr/>
          </p:nvSpPr>
          <p:spPr bwMode="auto">
            <a:xfrm>
              <a:off x="3843" y="1524"/>
              <a:ext cx="372" cy="324"/>
            </a:xfrm>
            <a:custGeom>
              <a:avLst/>
              <a:gdLst>
                <a:gd name="T0" fmla="*/ 360 w 372"/>
                <a:gd name="T1" fmla="*/ 168 h 324"/>
                <a:gd name="T2" fmla="*/ 360 w 372"/>
                <a:gd name="T3" fmla="*/ 222 h 324"/>
                <a:gd name="T4" fmla="*/ 372 w 372"/>
                <a:gd name="T5" fmla="*/ 288 h 324"/>
                <a:gd name="T6" fmla="*/ 366 w 372"/>
                <a:gd name="T7" fmla="*/ 306 h 324"/>
                <a:gd name="T8" fmla="*/ 360 w 372"/>
                <a:gd name="T9" fmla="*/ 324 h 324"/>
                <a:gd name="T10" fmla="*/ 354 w 372"/>
                <a:gd name="T11" fmla="*/ 318 h 324"/>
                <a:gd name="T12" fmla="*/ 300 w 372"/>
                <a:gd name="T13" fmla="*/ 294 h 324"/>
                <a:gd name="T14" fmla="*/ 282 w 372"/>
                <a:gd name="T15" fmla="*/ 282 h 324"/>
                <a:gd name="T16" fmla="*/ 252 w 372"/>
                <a:gd name="T17" fmla="*/ 252 h 324"/>
                <a:gd name="T18" fmla="*/ 6 w 372"/>
                <a:gd name="T19" fmla="*/ 300 h 324"/>
                <a:gd name="T20" fmla="*/ 0 w 372"/>
                <a:gd name="T21" fmla="*/ 282 h 324"/>
                <a:gd name="T22" fmla="*/ 42 w 372"/>
                <a:gd name="T23" fmla="*/ 234 h 324"/>
                <a:gd name="T24" fmla="*/ 30 w 372"/>
                <a:gd name="T25" fmla="*/ 192 h 324"/>
                <a:gd name="T26" fmla="*/ 78 w 372"/>
                <a:gd name="T27" fmla="*/ 180 h 324"/>
                <a:gd name="T28" fmla="*/ 114 w 372"/>
                <a:gd name="T29" fmla="*/ 180 h 324"/>
                <a:gd name="T30" fmla="*/ 156 w 372"/>
                <a:gd name="T31" fmla="*/ 168 h 324"/>
                <a:gd name="T32" fmla="*/ 180 w 372"/>
                <a:gd name="T33" fmla="*/ 144 h 324"/>
                <a:gd name="T34" fmla="*/ 174 w 372"/>
                <a:gd name="T35" fmla="*/ 120 h 324"/>
                <a:gd name="T36" fmla="*/ 174 w 372"/>
                <a:gd name="T37" fmla="*/ 108 h 324"/>
                <a:gd name="T38" fmla="*/ 168 w 372"/>
                <a:gd name="T39" fmla="*/ 114 h 324"/>
                <a:gd name="T40" fmla="*/ 162 w 372"/>
                <a:gd name="T41" fmla="*/ 102 h 324"/>
                <a:gd name="T42" fmla="*/ 210 w 372"/>
                <a:gd name="T43" fmla="*/ 36 h 324"/>
                <a:gd name="T44" fmla="*/ 234 w 372"/>
                <a:gd name="T45" fmla="*/ 12 h 324"/>
                <a:gd name="T46" fmla="*/ 312 w 372"/>
                <a:gd name="T47" fmla="*/ 0 h 324"/>
                <a:gd name="T48" fmla="*/ 324 w 372"/>
                <a:gd name="T49" fmla="*/ 72 h 324"/>
                <a:gd name="T50" fmla="*/ 336 w 372"/>
                <a:gd name="T51" fmla="*/ 108 h 324"/>
                <a:gd name="T52" fmla="*/ 342 w 372"/>
                <a:gd name="T53" fmla="*/ 108 h 324"/>
                <a:gd name="T54" fmla="*/ 354 w 372"/>
                <a:gd name="T55" fmla="*/ 162 h 324"/>
                <a:gd name="T56" fmla="*/ 360 w 372"/>
                <a:gd name="T57" fmla="*/ 168 h 324"/>
                <a:gd name="T58" fmla="*/ 360 w 372"/>
                <a:gd name="T59" fmla="*/ 174 h 32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2"/>
                <a:gd name="T91" fmla="*/ 0 h 324"/>
                <a:gd name="T92" fmla="*/ 372 w 372"/>
                <a:gd name="T93" fmla="*/ 324 h 32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2" h="324">
                  <a:moveTo>
                    <a:pt x="360" y="168"/>
                  </a:moveTo>
                  <a:lnTo>
                    <a:pt x="360" y="222"/>
                  </a:lnTo>
                  <a:lnTo>
                    <a:pt x="372" y="288"/>
                  </a:lnTo>
                  <a:lnTo>
                    <a:pt x="366" y="306"/>
                  </a:lnTo>
                  <a:lnTo>
                    <a:pt x="360" y="324"/>
                  </a:lnTo>
                  <a:lnTo>
                    <a:pt x="354" y="318"/>
                  </a:lnTo>
                  <a:lnTo>
                    <a:pt x="300" y="294"/>
                  </a:lnTo>
                  <a:lnTo>
                    <a:pt x="282" y="282"/>
                  </a:lnTo>
                  <a:lnTo>
                    <a:pt x="252" y="252"/>
                  </a:lnTo>
                  <a:lnTo>
                    <a:pt x="6" y="300"/>
                  </a:lnTo>
                  <a:lnTo>
                    <a:pt x="0" y="282"/>
                  </a:lnTo>
                  <a:lnTo>
                    <a:pt x="42" y="234"/>
                  </a:lnTo>
                  <a:lnTo>
                    <a:pt x="30" y="192"/>
                  </a:lnTo>
                  <a:lnTo>
                    <a:pt x="78" y="180"/>
                  </a:lnTo>
                  <a:lnTo>
                    <a:pt x="114" y="180"/>
                  </a:lnTo>
                  <a:lnTo>
                    <a:pt x="156" y="168"/>
                  </a:lnTo>
                  <a:lnTo>
                    <a:pt x="180" y="144"/>
                  </a:lnTo>
                  <a:lnTo>
                    <a:pt x="174" y="120"/>
                  </a:lnTo>
                  <a:lnTo>
                    <a:pt x="174" y="108"/>
                  </a:lnTo>
                  <a:lnTo>
                    <a:pt x="168" y="114"/>
                  </a:lnTo>
                  <a:lnTo>
                    <a:pt x="162" y="102"/>
                  </a:lnTo>
                  <a:lnTo>
                    <a:pt x="210" y="36"/>
                  </a:lnTo>
                  <a:lnTo>
                    <a:pt x="234" y="12"/>
                  </a:lnTo>
                  <a:lnTo>
                    <a:pt x="312" y="0"/>
                  </a:lnTo>
                  <a:lnTo>
                    <a:pt x="324" y="72"/>
                  </a:lnTo>
                  <a:lnTo>
                    <a:pt x="336" y="108"/>
                  </a:lnTo>
                  <a:lnTo>
                    <a:pt x="342" y="108"/>
                  </a:lnTo>
                  <a:lnTo>
                    <a:pt x="354" y="162"/>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4181" name="Freeform 210"/>
            <p:cNvSpPr>
              <a:spLocks/>
            </p:cNvSpPr>
            <p:nvPr/>
          </p:nvSpPr>
          <p:spPr bwMode="auto">
            <a:xfrm>
              <a:off x="4155" y="2196"/>
              <a:ext cx="36" cy="54"/>
            </a:xfrm>
            <a:custGeom>
              <a:avLst/>
              <a:gdLst>
                <a:gd name="T0" fmla="*/ 0 w 36"/>
                <a:gd name="T1" fmla="*/ 0 h 54"/>
                <a:gd name="T2" fmla="*/ 36 w 36"/>
                <a:gd name="T3" fmla="*/ 54 h 54"/>
                <a:gd name="T4" fmla="*/ 0 w 36"/>
                <a:gd name="T5" fmla="*/ 0 h 54"/>
                <a:gd name="T6" fmla="*/ 0 w 36"/>
                <a:gd name="T7" fmla="*/ 6 h 54"/>
                <a:gd name="T8" fmla="*/ 0 60000 65536"/>
                <a:gd name="T9" fmla="*/ 0 60000 65536"/>
                <a:gd name="T10" fmla="*/ 0 60000 65536"/>
                <a:gd name="T11" fmla="*/ 0 60000 65536"/>
                <a:gd name="T12" fmla="*/ 0 w 36"/>
                <a:gd name="T13" fmla="*/ 0 h 54"/>
                <a:gd name="T14" fmla="*/ 36 w 36"/>
                <a:gd name="T15" fmla="*/ 54 h 54"/>
              </a:gdLst>
              <a:ahLst/>
              <a:cxnLst>
                <a:cxn ang="T8">
                  <a:pos x="T0" y="T1"/>
                </a:cxn>
                <a:cxn ang="T9">
                  <a:pos x="T2" y="T3"/>
                </a:cxn>
                <a:cxn ang="T10">
                  <a:pos x="T4" y="T5"/>
                </a:cxn>
                <a:cxn ang="T11">
                  <a:pos x="T6" y="T7"/>
                </a:cxn>
              </a:cxnLst>
              <a:rect l="T12" t="T13" r="T14" b="T15"/>
              <a:pathLst>
                <a:path w="36" h="54">
                  <a:moveTo>
                    <a:pt x="0" y="0"/>
                  </a:moveTo>
                  <a:lnTo>
                    <a:pt x="36" y="54"/>
                  </a:lnTo>
                  <a:lnTo>
                    <a:pt x="0" y="0"/>
                  </a:lnTo>
                  <a:lnTo>
                    <a:pt x="0" y="6"/>
                  </a:lnTo>
                </a:path>
              </a:pathLst>
            </a:custGeom>
            <a:noFill/>
            <a:ln w="9525">
              <a:solidFill>
                <a:srgbClr val="000000"/>
              </a:solidFill>
              <a:prstDash val="solid"/>
              <a:round/>
              <a:headEnd/>
              <a:tailEnd/>
            </a:ln>
          </p:spPr>
          <p:txBody>
            <a:bodyPr/>
            <a:lstStyle/>
            <a:p>
              <a:endParaRPr lang="en-US"/>
            </a:p>
          </p:txBody>
        </p:sp>
        <p:sp>
          <p:nvSpPr>
            <p:cNvPr id="4182" name="Freeform 211"/>
            <p:cNvSpPr>
              <a:spLocks/>
            </p:cNvSpPr>
            <p:nvPr/>
          </p:nvSpPr>
          <p:spPr bwMode="auto">
            <a:xfrm>
              <a:off x="3651" y="2202"/>
              <a:ext cx="528" cy="234"/>
            </a:xfrm>
            <a:custGeom>
              <a:avLst/>
              <a:gdLst>
                <a:gd name="T0" fmla="*/ 528 w 528"/>
                <a:gd name="T1" fmla="*/ 66 h 234"/>
                <a:gd name="T2" fmla="*/ 510 w 528"/>
                <a:gd name="T3" fmla="*/ 90 h 234"/>
                <a:gd name="T4" fmla="*/ 486 w 528"/>
                <a:gd name="T5" fmla="*/ 96 h 234"/>
                <a:gd name="T6" fmla="*/ 486 w 528"/>
                <a:gd name="T7" fmla="*/ 78 h 234"/>
                <a:gd name="T8" fmla="*/ 474 w 528"/>
                <a:gd name="T9" fmla="*/ 84 h 234"/>
                <a:gd name="T10" fmla="*/ 480 w 528"/>
                <a:gd name="T11" fmla="*/ 96 h 234"/>
                <a:gd name="T12" fmla="*/ 450 w 528"/>
                <a:gd name="T13" fmla="*/ 90 h 234"/>
                <a:gd name="T14" fmla="*/ 486 w 528"/>
                <a:gd name="T15" fmla="*/ 102 h 234"/>
                <a:gd name="T16" fmla="*/ 474 w 528"/>
                <a:gd name="T17" fmla="*/ 126 h 234"/>
                <a:gd name="T18" fmla="*/ 456 w 528"/>
                <a:gd name="T19" fmla="*/ 126 h 234"/>
                <a:gd name="T20" fmla="*/ 474 w 528"/>
                <a:gd name="T21" fmla="*/ 132 h 234"/>
                <a:gd name="T22" fmla="*/ 492 w 528"/>
                <a:gd name="T23" fmla="*/ 120 h 234"/>
                <a:gd name="T24" fmla="*/ 504 w 528"/>
                <a:gd name="T25" fmla="*/ 126 h 234"/>
                <a:gd name="T26" fmla="*/ 492 w 528"/>
                <a:gd name="T27" fmla="*/ 144 h 234"/>
                <a:gd name="T28" fmla="*/ 486 w 528"/>
                <a:gd name="T29" fmla="*/ 138 h 234"/>
                <a:gd name="T30" fmla="*/ 462 w 528"/>
                <a:gd name="T31" fmla="*/ 156 h 234"/>
                <a:gd name="T32" fmla="*/ 456 w 528"/>
                <a:gd name="T33" fmla="*/ 150 h 234"/>
                <a:gd name="T34" fmla="*/ 450 w 528"/>
                <a:gd name="T35" fmla="*/ 168 h 234"/>
                <a:gd name="T36" fmla="*/ 438 w 528"/>
                <a:gd name="T37" fmla="*/ 150 h 234"/>
                <a:gd name="T38" fmla="*/ 444 w 528"/>
                <a:gd name="T39" fmla="*/ 168 h 234"/>
                <a:gd name="T40" fmla="*/ 426 w 528"/>
                <a:gd name="T41" fmla="*/ 192 h 234"/>
                <a:gd name="T42" fmla="*/ 420 w 528"/>
                <a:gd name="T43" fmla="*/ 222 h 234"/>
                <a:gd name="T44" fmla="*/ 414 w 528"/>
                <a:gd name="T45" fmla="*/ 210 h 234"/>
                <a:gd name="T46" fmla="*/ 414 w 528"/>
                <a:gd name="T47" fmla="*/ 228 h 234"/>
                <a:gd name="T48" fmla="*/ 378 w 528"/>
                <a:gd name="T49" fmla="*/ 234 h 234"/>
                <a:gd name="T50" fmla="*/ 372 w 528"/>
                <a:gd name="T51" fmla="*/ 228 h 234"/>
                <a:gd name="T52" fmla="*/ 294 w 528"/>
                <a:gd name="T53" fmla="*/ 174 h 234"/>
                <a:gd name="T54" fmla="*/ 228 w 528"/>
                <a:gd name="T55" fmla="*/ 186 h 234"/>
                <a:gd name="T56" fmla="*/ 210 w 528"/>
                <a:gd name="T57" fmla="*/ 162 h 234"/>
                <a:gd name="T58" fmla="*/ 120 w 528"/>
                <a:gd name="T59" fmla="*/ 168 h 234"/>
                <a:gd name="T60" fmla="*/ 78 w 528"/>
                <a:gd name="T61" fmla="*/ 192 h 234"/>
                <a:gd name="T62" fmla="*/ 0 w 528"/>
                <a:gd name="T63" fmla="*/ 204 h 234"/>
                <a:gd name="T64" fmla="*/ 0 w 528"/>
                <a:gd name="T65" fmla="*/ 186 h 234"/>
                <a:gd name="T66" fmla="*/ 18 w 528"/>
                <a:gd name="T67" fmla="*/ 180 h 234"/>
                <a:gd name="T68" fmla="*/ 30 w 528"/>
                <a:gd name="T69" fmla="*/ 156 h 234"/>
                <a:gd name="T70" fmla="*/ 78 w 528"/>
                <a:gd name="T71" fmla="*/ 132 h 234"/>
                <a:gd name="T72" fmla="*/ 96 w 528"/>
                <a:gd name="T73" fmla="*/ 108 h 234"/>
                <a:gd name="T74" fmla="*/ 102 w 528"/>
                <a:gd name="T75" fmla="*/ 114 h 234"/>
                <a:gd name="T76" fmla="*/ 132 w 528"/>
                <a:gd name="T77" fmla="*/ 96 h 234"/>
                <a:gd name="T78" fmla="*/ 150 w 528"/>
                <a:gd name="T79" fmla="*/ 78 h 234"/>
                <a:gd name="T80" fmla="*/ 150 w 528"/>
                <a:gd name="T81" fmla="*/ 54 h 234"/>
                <a:gd name="T82" fmla="*/ 498 w 528"/>
                <a:gd name="T83" fmla="*/ 0 h 234"/>
                <a:gd name="T84" fmla="*/ 516 w 528"/>
                <a:gd name="T85" fmla="*/ 30 h 234"/>
                <a:gd name="T86" fmla="*/ 504 w 528"/>
                <a:gd name="T87" fmla="*/ 18 h 234"/>
                <a:gd name="T88" fmla="*/ 510 w 528"/>
                <a:gd name="T89" fmla="*/ 24 h 234"/>
                <a:gd name="T90" fmla="*/ 492 w 528"/>
                <a:gd name="T91" fmla="*/ 18 h 234"/>
                <a:gd name="T92" fmla="*/ 498 w 528"/>
                <a:gd name="T93" fmla="*/ 30 h 234"/>
                <a:gd name="T94" fmla="*/ 486 w 528"/>
                <a:gd name="T95" fmla="*/ 30 h 234"/>
                <a:gd name="T96" fmla="*/ 492 w 528"/>
                <a:gd name="T97" fmla="*/ 36 h 234"/>
                <a:gd name="T98" fmla="*/ 480 w 528"/>
                <a:gd name="T99" fmla="*/ 30 h 234"/>
                <a:gd name="T100" fmla="*/ 480 w 528"/>
                <a:gd name="T101" fmla="*/ 42 h 234"/>
                <a:gd name="T102" fmla="*/ 468 w 528"/>
                <a:gd name="T103" fmla="*/ 48 h 234"/>
                <a:gd name="T104" fmla="*/ 456 w 528"/>
                <a:gd name="T105" fmla="*/ 24 h 234"/>
                <a:gd name="T106" fmla="*/ 462 w 528"/>
                <a:gd name="T107" fmla="*/ 54 h 234"/>
                <a:gd name="T108" fmla="*/ 504 w 528"/>
                <a:gd name="T109" fmla="*/ 42 h 234"/>
                <a:gd name="T110" fmla="*/ 504 w 528"/>
                <a:gd name="T111" fmla="*/ 66 h 234"/>
                <a:gd name="T112" fmla="*/ 510 w 528"/>
                <a:gd name="T113" fmla="*/ 66 h 234"/>
                <a:gd name="T114" fmla="*/ 516 w 528"/>
                <a:gd name="T115" fmla="*/ 42 h 234"/>
                <a:gd name="T116" fmla="*/ 528 w 528"/>
                <a:gd name="T117" fmla="*/ 66 h 23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28"/>
                <a:gd name="T178" fmla="*/ 0 h 234"/>
                <a:gd name="T179" fmla="*/ 528 w 528"/>
                <a:gd name="T180" fmla="*/ 234 h 23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28" h="234">
                  <a:moveTo>
                    <a:pt x="528" y="66"/>
                  </a:moveTo>
                  <a:lnTo>
                    <a:pt x="510" y="90"/>
                  </a:lnTo>
                  <a:lnTo>
                    <a:pt x="486" y="96"/>
                  </a:lnTo>
                  <a:lnTo>
                    <a:pt x="486" y="78"/>
                  </a:lnTo>
                  <a:lnTo>
                    <a:pt x="474" y="84"/>
                  </a:lnTo>
                  <a:lnTo>
                    <a:pt x="480" y="96"/>
                  </a:lnTo>
                  <a:lnTo>
                    <a:pt x="450" y="90"/>
                  </a:lnTo>
                  <a:lnTo>
                    <a:pt x="486" y="102"/>
                  </a:lnTo>
                  <a:lnTo>
                    <a:pt x="474" y="126"/>
                  </a:lnTo>
                  <a:lnTo>
                    <a:pt x="456" y="126"/>
                  </a:lnTo>
                  <a:lnTo>
                    <a:pt x="474" y="132"/>
                  </a:lnTo>
                  <a:lnTo>
                    <a:pt x="492" y="120"/>
                  </a:lnTo>
                  <a:lnTo>
                    <a:pt x="504" y="126"/>
                  </a:lnTo>
                  <a:lnTo>
                    <a:pt x="492" y="144"/>
                  </a:lnTo>
                  <a:lnTo>
                    <a:pt x="486" y="138"/>
                  </a:lnTo>
                  <a:lnTo>
                    <a:pt x="462" y="156"/>
                  </a:lnTo>
                  <a:lnTo>
                    <a:pt x="456" y="150"/>
                  </a:lnTo>
                  <a:lnTo>
                    <a:pt x="450" y="168"/>
                  </a:lnTo>
                  <a:lnTo>
                    <a:pt x="438" y="150"/>
                  </a:lnTo>
                  <a:lnTo>
                    <a:pt x="444" y="168"/>
                  </a:lnTo>
                  <a:lnTo>
                    <a:pt x="426" y="192"/>
                  </a:lnTo>
                  <a:lnTo>
                    <a:pt x="420" y="222"/>
                  </a:lnTo>
                  <a:lnTo>
                    <a:pt x="414" y="210"/>
                  </a:lnTo>
                  <a:lnTo>
                    <a:pt x="414" y="228"/>
                  </a:lnTo>
                  <a:lnTo>
                    <a:pt x="378" y="234"/>
                  </a:lnTo>
                  <a:lnTo>
                    <a:pt x="372" y="228"/>
                  </a:lnTo>
                  <a:lnTo>
                    <a:pt x="294" y="174"/>
                  </a:lnTo>
                  <a:lnTo>
                    <a:pt x="228" y="186"/>
                  </a:lnTo>
                  <a:lnTo>
                    <a:pt x="210" y="162"/>
                  </a:lnTo>
                  <a:lnTo>
                    <a:pt x="120" y="168"/>
                  </a:lnTo>
                  <a:lnTo>
                    <a:pt x="78" y="192"/>
                  </a:lnTo>
                  <a:lnTo>
                    <a:pt x="0" y="204"/>
                  </a:lnTo>
                  <a:lnTo>
                    <a:pt x="0" y="186"/>
                  </a:lnTo>
                  <a:lnTo>
                    <a:pt x="18" y="180"/>
                  </a:lnTo>
                  <a:lnTo>
                    <a:pt x="30" y="156"/>
                  </a:lnTo>
                  <a:lnTo>
                    <a:pt x="78" y="132"/>
                  </a:lnTo>
                  <a:lnTo>
                    <a:pt x="96" y="108"/>
                  </a:lnTo>
                  <a:lnTo>
                    <a:pt x="102" y="114"/>
                  </a:lnTo>
                  <a:lnTo>
                    <a:pt x="132" y="96"/>
                  </a:lnTo>
                  <a:lnTo>
                    <a:pt x="150" y="78"/>
                  </a:lnTo>
                  <a:lnTo>
                    <a:pt x="150" y="54"/>
                  </a:lnTo>
                  <a:lnTo>
                    <a:pt x="498" y="0"/>
                  </a:lnTo>
                  <a:lnTo>
                    <a:pt x="516" y="30"/>
                  </a:lnTo>
                  <a:lnTo>
                    <a:pt x="504" y="18"/>
                  </a:lnTo>
                  <a:lnTo>
                    <a:pt x="510" y="24"/>
                  </a:lnTo>
                  <a:lnTo>
                    <a:pt x="492" y="18"/>
                  </a:lnTo>
                  <a:lnTo>
                    <a:pt x="498" y="30"/>
                  </a:lnTo>
                  <a:lnTo>
                    <a:pt x="486" y="30"/>
                  </a:lnTo>
                  <a:lnTo>
                    <a:pt x="492" y="36"/>
                  </a:lnTo>
                  <a:lnTo>
                    <a:pt x="480" y="30"/>
                  </a:lnTo>
                  <a:lnTo>
                    <a:pt x="480" y="42"/>
                  </a:lnTo>
                  <a:lnTo>
                    <a:pt x="468" y="48"/>
                  </a:lnTo>
                  <a:lnTo>
                    <a:pt x="456" y="24"/>
                  </a:lnTo>
                  <a:lnTo>
                    <a:pt x="462" y="54"/>
                  </a:lnTo>
                  <a:lnTo>
                    <a:pt x="504" y="42"/>
                  </a:lnTo>
                  <a:lnTo>
                    <a:pt x="504" y="66"/>
                  </a:lnTo>
                  <a:lnTo>
                    <a:pt x="510" y="66"/>
                  </a:lnTo>
                  <a:lnTo>
                    <a:pt x="516" y="42"/>
                  </a:lnTo>
                  <a:lnTo>
                    <a:pt x="528" y="66"/>
                  </a:lnTo>
                  <a:close/>
                </a:path>
              </a:pathLst>
            </a:custGeom>
            <a:solidFill>
              <a:srgbClr val="FFAA00"/>
            </a:solidFill>
            <a:ln w="9525">
              <a:solidFill>
                <a:srgbClr val="FFAA00"/>
              </a:solidFill>
              <a:prstDash val="solid"/>
              <a:round/>
              <a:headEnd/>
              <a:tailEnd/>
            </a:ln>
          </p:spPr>
          <p:txBody>
            <a:bodyPr/>
            <a:lstStyle/>
            <a:p>
              <a:endParaRPr lang="en-US"/>
            </a:p>
          </p:txBody>
        </p:sp>
        <p:sp>
          <p:nvSpPr>
            <p:cNvPr id="4183" name="Freeform 212"/>
            <p:cNvSpPr>
              <a:spLocks/>
            </p:cNvSpPr>
            <p:nvPr/>
          </p:nvSpPr>
          <p:spPr bwMode="auto">
            <a:xfrm>
              <a:off x="3651" y="2202"/>
              <a:ext cx="528" cy="234"/>
            </a:xfrm>
            <a:custGeom>
              <a:avLst/>
              <a:gdLst>
                <a:gd name="T0" fmla="*/ 528 w 528"/>
                <a:gd name="T1" fmla="*/ 66 h 234"/>
                <a:gd name="T2" fmla="*/ 510 w 528"/>
                <a:gd name="T3" fmla="*/ 90 h 234"/>
                <a:gd name="T4" fmla="*/ 486 w 528"/>
                <a:gd name="T5" fmla="*/ 96 h 234"/>
                <a:gd name="T6" fmla="*/ 486 w 528"/>
                <a:gd name="T7" fmla="*/ 78 h 234"/>
                <a:gd name="T8" fmla="*/ 474 w 528"/>
                <a:gd name="T9" fmla="*/ 84 h 234"/>
                <a:gd name="T10" fmla="*/ 480 w 528"/>
                <a:gd name="T11" fmla="*/ 96 h 234"/>
                <a:gd name="T12" fmla="*/ 450 w 528"/>
                <a:gd name="T13" fmla="*/ 90 h 234"/>
                <a:gd name="T14" fmla="*/ 486 w 528"/>
                <a:gd name="T15" fmla="*/ 102 h 234"/>
                <a:gd name="T16" fmla="*/ 474 w 528"/>
                <a:gd name="T17" fmla="*/ 126 h 234"/>
                <a:gd name="T18" fmla="*/ 456 w 528"/>
                <a:gd name="T19" fmla="*/ 126 h 234"/>
                <a:gd name="T20" fmla="*/ 474 w 528"/>
                <a:gd name="T21" fmla="*/ 132 h 234"/>
                <a:gd name="T22" fmla="*/ 492 w 528"/>
                <a:gd name="T23" fmla="*/ 120 h 234"/>
                <a:gd name="T24" fmla="*/ 504 w 528"/>
                <a:gd name="T25" fmla="*/ 126 h 234"/>
                <a:gd name="T26" fmla="*/ 492 w 528"/>
                <a:gd name="T27" fmla="*/ 144 h 234"/>
                <a:gd name="T28" fmla="*/ 486 w 528"/>
                <a:gd name="T29" fmla="*/ 138 h 234"/>
                <a:gd name="T30" fmla="*/ 462 w 528"/>
                <a:gd name="T31" fmla="*/ 156 h 234"/>
                <a:gd name="T32" fmla="*/ 456 w 528"/>
                <a:gd name="T33" fmla="*/ 150 h 234"/>
                <a:gd name="T34" fmla="*/ 450 w 528"/>
                <a:gd name="T35" fmla="*/ 168 h 234"/>
                <a:gd name="T36" fmla="*/ 438 w 528"/>
                <a:gd name="T37" fmla="*/ 150 h 234"/>
                <a:gd name="T38" fmla="*/ 444 w 528"/>
                <a:gd name="T39" fmla="*/ 168 h 234"/>
                <a:gd name="T40" fmla="*/ 426 w 528"/>
                <a:gd name="T41" fmla="*/ 192 h 234"/>
                <a:gd name="T42" fmla="*/ 420 w 528"/>
                <a:gd name="T43" fmla="*/ 222 h 234"/>
                <a:gd name="T44" fmla="*/ 414 w 528"/>
                <a:gd name="T45" fmla="*/ 210 h 234"/>
                <a:gd name="T46" fmla="*/ 414 w 528"/>
                <a:gd name="T47" fmla="*/ 228 h 234"/>
                <a:gd name="T48" fmla="*/ 378 w 528"/>
                <a:gd name="T49" fmla="*/ 234 h 234"/>
                <a:gd name="T50" fmla="*/ 372 w 528"/>
                <a:gd name="T51" fmla="*/ 228 h 234"/>
                <a:gd name="T52" fmla="*/ 294 w 528"/>
                <a:gd name="T53" fmla="*/ 174 h 234"/>
                <a:gd name="T54" fmla="*/ 228 w 528"/>
                <a:gd name="T55" fmla="*/ 186 h 234"/>
                <a:gd name="T56" fmla="*/ 210 w 528"/>
                <a:gd name="T57" fmla="*/ 162 h 234"/>
                <a:gd name="T58" fmla="*/ 120 w 528"/>
                <a:gd name="T59" fmla="*/ 168 h 234"/>
                <a:gd name="T60" fmla="*/ 78 w 528"/>
                <a:gd name="T61" fmla="*/ 192 h 234"/>
                <a:gd name="T62" fmla="*/ 0 w 528"/>
                <a:gd name="T63" fmla="*/ 204 h 234"/>
                <a:gd name="T64" fmla="*/ 0 w 528"/>
                <a:gd name="T65" fmla="*/ 186 h 234"/>
                <a:gd name="T66" fmla="*/ 18 w 528"/>
                <a:gd name="T67" fmla="*/ 180 h 234"/>
                <a:gd name="T68" fmla="*/ 30 w 528"/>
                <a:gd name="T69" fmla="*/ 156 h 234"/>
                <a:gd name="T70" fmla="*/ 78 w 528"/>
                <a:gd name="T71" fmla="*/ 132 h 234"/>
                <a:gd name="T72" fmla="*/ 96 w 528"/>
                <a:gd name="T73" fmla="*/ 108 h 234"/>
                <a:gd name="T74" fmla="*/ 102 w 528"/>
                <a:gd name="T75" fmla="*/ 114 h 234"/>
                <a:gd name="T76" fmla="*/ 132 w 528"/>
                <a:gd name="T77" fmla="*/ 96 h 234"/>
                <a:gd name="T78" fmla="*/ 150 w 528"/>
                <a:gd name="T79" fmla="*/ 78 h 234"/>
                <a:gd name="T80" fmla="*/ 150 w 528"/>
                <a:gd name="T81" fmla="*/ 54 h 234"/>
                <a:gd name="T82" fmla="*/ 498 w 528"/>
                <a:gd name="T83" fmla="*/ 0 h 234"/>
                <a:gd name="T84" fmla="*/ 516 w 528"/>
                <a:gd name="T85" fmla="*/ 30 h 234"/>
                <a:gd name="T86" fmla="*/ 504 w 528"/>
                <a:gd name="T87" fmla="*/ 18 h 234"/>
                <a:gd name="T88" fmla="*/ 510 w 528"/>
                <a:gd name="T89" fmla="*/ 24 h 234"/>
                <a:gd name="T90" fmla="*/ 492 w 528"/>
                <a:gd name="T91" fmla="*/ 18 h 234"/>
                <a:gd name="T92" fmla="*/ 498 w 528"/>
                <a:gd name="T93" fmla="*/ 30 h 234"/>
                <a:gd name="T94" fmla="*/ 486 w 528"/>
                <a:gd name="T95" fmla="*/ 30 h 234"/>
                <a:gd name="T96" fmla="*/ 492 w 528"/>
                <a:gd name="T97" fmla="*/ 36 h 234"/>
                <a:gd name="T98" fmla="*/ 480 w 528"/>
                <a:gd name="T99" fmla="*/ 30 h 234"/>
                <a:gd name="T100" fmla="*/ 480 w 528"/>
                <a:gd name="T101" fmla="*/ 42 h 234"/>
                <a:gd name="T102" fmla="*/ 468 w 528"/>
                <a:gd name="T103" fmla="*/ 48 h 234"/>
                <a:gd name="T104" fmla="*/ 456 w 528"/>
                <a:gd name="T105" fmla="*/ 24 h 234"/>
                <a:gd name="T106" fmla="*/ 462 w 528"/>
                <a:gd name="T107" fmla="*/ 54 h 234"/>
                <a:gd name="T108" fmla="*/ 504 w 528"/>
                <a:gd name="T109" fmla="*/ 42 h 234"/>
                <a:gd name="T110" fmla="*/ 504 w 528"/>
                <a:gd name="T111" fmla="*/ 66 h 234"/>
                <a:gd name="T112" fmla="*/ 510 w 528"/>
                <a:gd name="T113" fmla="*/ 66 h 234"/>
                <a:gd name="T114" fmla="*/ 516 w 528"/>
                <a:gd name="T115" fmla="*/ 42 h 234"/>
                <a:gd name="T116" fmla="*/ 528 w 528"/>
                <a:gd name="T117" fmla="*/ 66 h 234"/>
                <a:gd name="T118" fmla="*/ 528 w 528"/>
                <a:gd name="T119" fmla="*/ 72 h 23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28"/>
                <a:gd name="T181" fmla="*/ 0 h 234"/>
                <a:gd name="T182" fmla="*/ 528 w 528"/>
                <a:gd name="T183" fmla="*/ 234 h 23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28" h="234">
                  <a:moveTo>
                    <a:pt x="528" y="66"/>
                  </a:moveTo>
                  <a:lnTo>
                    <a:pt x="510" y="90"/>
                  </a:lnTo>
                  <a:lnTo>
                    <a:pt x="486" y="96"/>
                  </a:lnTo>
                  <a:lnTo>
                    <a:pt x="486" y="78"/>
                  </a:lnTo>
                  <a:lnTo>
                    <a:pt x="474" y="84"/>
                  </a:lnTo>
                  <a:lnTo>
                    <a:pt x="480" y="96"/>
                  </a:lnTo>
                  <a:lnTo>
                    <a:pt x="450" y="90"/>
                  </a:lnTo>
                  <a:lnTo>
                    <a:pt x="486" y="102"/>
                  </a:lnTo>
                  <a:lnTo>
                    <a:pt x="474" y="126"/>
                  </a:lnTo>
                  <a:lnTo>
                    <a:pt x="456" y="126"/>
                  </a:lnTo>
                  <a:lnTo>
                    <a:pt x="474" y="132"/>
                  </a:lnTo>
                  <a:lnTo>
                    <a:pt x="492" y="120"/>
                  </a:lnTo>
                  <a:lnTo>
                    <a:pt x="504" y="126"/>
                  </a:lnTo>
                  <a:lnTo>
                    <a:pt x="492" y="144"/>
                  </a:lnTo>
                  <a:lnTo>
                    <a:pt x="486" y="138"/>
                  </a:lnTo>
                  <a:lnTo>
                    <a:pt x="462" y="156"/>
                  </a:lnTo>
                  <a:lnTo>
                    <a:pt x="456" y="150"/>
                  </a:lnTo>
                  <a:lnTo>
                    <a:pt x="450" y="168"/>
                  </a:lnTo>
                  <a:lnTo>
                    <a:pt x="438" y="150"/>
                  </a:lnTo>
                  <a:lnTo>
                    <a:pt x="444" y="168"/>
                  </a:lnTo>
                  <a:lnTo>
                    <a:pt x="426" y="192"/>
                  </a:lnTo>
                  <a:lnTo>
                    <a:pt x="420" y="222"/>
                  </a:lnTo>
                  <a:lnTo>
                    <a:pt x="414" y="210"/>
                  </a:lnTo>
                  <a:lnTo>
                    <a:pt x="414" y="228"/>
                  </a:lnTo>
                  <a:lnTo>
                    <a:pt x="378" y="234"/>
                  </a:lnTo>
                  <a:lnTo>
                    <a:pt x="372" y="228"/>
                  </a:lnTo>
                  <a:lnTo>
                    <a:pt x="294" y="174"/>
                  </a:lnTo>
                  <a:lnTo>
                    <a:pt x="228" y="186"/>
                  </a:lnTo>
                  <a:lnTo>
                    <a:pt x="210" y="162"/>
                  </a:lnTo>
                  <a:lnTo>
                    <a:pt x="120" y="168"/>
                  </a:lnTo>
                  <a:lnTo>
                    <a:pt x="78" y="192"/>
                  </a:lnTo>
                  <a:lnTo>
                    <a:pt x="0" y="204"/>
                  </a:lnTo>
                  <a:lnTo>
                    <a:pt x="0" y="186"/>
                  </a:lnTo>
                  <a:lnTo>
                    <a:pt x="18" y="180"/>
                  </a:lnTo>
                  <a:lnTo>
                    <a:pt x="30" y="156"/>
                  </a:lnTo>
                  <a:lnTo>
                    <a:pt x="78" y="132"/>
                  </a:lnTo>
                  <a:lnTo>
                    <a:pt x="96" y="108"/>
                  </a:lnTo>
                  <a:lnTo>
                    <a:pt x="102" y="114"/>
                  </a:lnTo>
                  <a:lnTo>
                    <a:pt x="132" y="96"/>
                  </a:lnTo>
                  <a:lnTo>
                    <a:pt x="150" y="78"/>
                  </a:lnTo>
                  <a:lnTo>
                    <a:pt x="150" y="54"/>
                  </a:lnTo>
                  <a:lnTo>
                    <a:pt x="498" y="0"/>
                  </a:lnTo>
                  <a:lnTo>
                    <a:pt x="516" y="30"/>
                  </a:lnTo>
                  <a:lnTo>
                    <a:pt x="504" y="18"/>
                  </a:lnTo>
                  <a:lnTo>
                    <a:pt x="510" y="24"/>
                  </a:lnTo>
                  <a:lnTo>
                    <a:pt x="492" y="18"/>
                  </a:lnTo>
                  <a:lnTo>
                    <a:pt x="498" y="30"/>
                  </a:lnTo>
                  <a:lnTo>
                    <a:pt x="486" y="30"/>
                  </a:lnTo>
                  <a:lnTo>
                    <a:pt x="492" y="36"/>
                  </a:lnTo>
                  <a:lnTo>
                    <a:pt x="480" y="30"/>
                  </a:lnTo>
                  <a:lnTo>
                    <a:pt x="480" y="42"/>
                  </a:lnTo>
                  <a:lnTo>
                    <a:pt x="468" y="48"/>
                  </a:lnTo>
                  <a:lnTo>
                    <a:pt x="456" y="24"/>
                  </a:lnTo>
                  <a:lnTo>
                    <a:pt x="462" y="54"/>
                  </a:lnTo>
                  <a:lnTo>
                    <a:pt x="504" y="42"/>
                  </a:lnTo>
                  <a:lnTo>
                    <a:pt x="504" y="66"/>
                  </a:lnTo>
                  <a:lnTo>
                    <a:pt x="510" y="66"/>
                  </a:lnTo>
                  <a:lnTo>
                    <a:pt x="516" y="42"/>
                  </a:lnTo>
                  <a:lnTo>
                    <a:pt x="528" y="66"/>
                  </a:lnTo>
                  <a:lnTo>
                    <a:pt x="528" y="72"/>
                  </a:lnTo>
                </a:path>
              </a:pathLst>
            </a:custGeom>
            <a:noFill/>
            <a:ln w="9525">
              <a:solidFill>
                <a:srgbClr val="000000"/>
              </a:solidFill>
              <a:prstDash val="solid"/>
              <a:round/>
              <a:headEnd/>
              <a:tailEnd/>
            </a:ln>
          </p:spPr>
          <p:txBody>
            <a:bodyPr/>
            <a:lstStyle/>
            <a:p>
              <a:endParaRPr lang="en-US"/>
            </a:p>
          </p:txBody>
        </p:sp>
        <p:sp>
          <p:nvSpPr>
            <p:cNvPr id="4184" name="Freeform 213"/>
            <p:cNvSpPr>
              <a:spLocks/>
            </p:cNvSpPr>
            <p:nvPr/>
          </p:nvSpPr>
          <p:spPr bwMode="auto">
            <a:xfrm>
              <a:off x="4149" y="2196"/>
              <a:ext cx="6" cy="6"/>
            </a:xfrm>
            <a:custGeom>
              <a:avLst/>
              <a:gdLst>
                <a:gd name="T0" fmla="*/ 6 w 6"/>
                <a:gd name="T1" fmla="*/ 0 h 6"/>
                <a:gd name="T2" fmla="*/ 0 w 6"/>
                <a:gd name="T3" fmla="*/ 6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4185" name="Freeform 214"/>
            <p:cNvSpPr>
              <a:spLocks/>
            </p:cNvSpPr>
            <p:nvPr/>
          </p:nvSpPr>
          <p:spPr bwMode="auto">
            <a:xfrm>
              <a:off x="2475" y="1344"/>
              <a:ext cx="408" cy="252"/>
            </a:xfrm>
            <a:custGeom>
              <a:avLst/>
              <a:gdLst>
                <a:gd name="T0" fmla="*/ 408 w 408"/>
                <a:gd name="T1" fmla="*/ 252 h 252"/>
                <a:gd name="T2" fmla="*/ 0 w 408"/>
                <a:gd name="T3" fmla="*/ 234 h 252"/>
                <a:gd name="T4" fmla="*/ 6 w 408"/>
                <a:gd name="T5" fmla="*/ 204 h 252"/>
                <a:gd name="T6" fmla="*/ 24 w 408"/>
                <a:gd name="T7" fmla="*/ 0 h 252"/>
                <a:gd name="T8" fmla="*/ 378 w 408"/>
                <a:gd name="T9" fmla="*/ 18 h 252"/>
                <a:gd name="T10" fmla="*/ 408 w 408"/>
                <a:gd name="T11" fmla="*/ 246 h 252"/>
                <a:gd name="T12" fmla="*/ 408 w 408"/>
                <a:gd name="T13" fmla="*/ 252 h 252"/>
                <a:gd name="T14" fmla="*/ 0 60000 65536"/>
                <a:gd name="T15" fmla="*/ 0 60000 65536"/>
                <a:gd name="T16" fmla="*/ 0 60000 65536"/>
                <a:gd name="T17" fmla="*/ 0 60000 65536"/>
                <a:gd name="T18" fmla="*/ 0 60000 65536"/>
                <a:gd name="T19" fmla="*/ 0 60000 65536"/>
                <a:gd name="T20" fmla="*/ 0 60000 65536"/>
                <a:gd name="T21" fmla="*/ 0 w 408"/>
                <a:gd name="T22" fmla="*/ 0 h 252"/>
                <a:gd name="T23" fmla="*/ 408 w 408"/>
                <a:gd name="T24" fmla="*/ 252 h 2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8" h="252">
                  <a:moveTo>
                    <a:pt x="408" y="252"/>
                  </a:moveTo>
                  <a:lnTo>
                    <a:pt x="0" y="234"/>
                  </a:lnTo>
                  <a:lnTo>
                    <a:pt x="6" y="204"/>
                  </a:lnTo>
                  <a:lnTo>
                    <a:pt x="24" y="0"/>
                  </a:lnTo>
                  <a:lnTo>
                    <a:pt x="378" y="18"/>
                  </a:lnTo>
                  <a:lnTo>
                    <a:pt x="408" y="246"/>
                  </a:lnTo>
                  <a:lnTo>
                    <a:pt x="408" y="252"/>
                  </a:lnTo>
                  <a:close/>
                </a:path>
              </a:pathLst>
            </a:custGeom>
            <a:solidFill>
              <a:srgbClr val="E8D898"/>
            </a:solidFill>
            <a:ln w="9525">
              <a:solidFill>
                <a:srgbClr val="E8D898"/>
              </a:solidFill>
              <a:prstDash val="solid"/>
              <a:round/>
              <a:headEnd/>
              <a:tailEnd/>
            </a:ln>
          </p:spPr>
          <p:txBody>
            <a:bodyPr/>
            <a:lstStyle/>
            <a:p>
              <a:endParaRPr lang="en-US"/>
            </a:p>
          </p:txBody>
        </p:sp>
        <p:sp>
          <p:nvSpPr>
            <p:cNvPr id="4186" name="Freeform 215"/>
            <p:cNvSpPr>
              <a:spLocks/>
            </p:cNvSpPr>
            <p:nvPr/>
          </p:nvSpPr>
          <p:spPr bwMode="auto">
            <a:xfrm>
              <a:off x="2475" y="1344"/>
              <a:ext cx="408" cy="258"/>
            </a:xfrm>
            <a:custGeom>
              <a:avLst/>
              <a:gdLst>
                <a:gd name="T0" fmla="*/ 408 w 408"/>
                <a:gd name="T1" fmla="*/ 252 h 258"/>
                <a:gd name="T2" fmla="*/ 0 w 408"/>
                <a:gd name="T3" fmla="*/ 234 h 258"/>
                <a:gd name="T4" fmla="*/ 6 w 408"/>
                <a:gd name="T5" fmla="*/ 204 h 258"/>
                <a:gd name="T6" fmla="*/ 24 w 408"/>
                <a:gd name="T7" fmla="*/ 0 h 258"/>
                <a:gd name="T8" fmla="*/ 378 w 408"/>
                <a:gd name="T9" fmla="*/ 18 h 258"/>
                <a:gd name="T10" fmla="*/ 408 w 408"/>
                <a:gd name="T11" fmla="*/ 246 h 258"/>
                <a:gd name="T12" fmla="*/ 408 w 408"/>
                <a:gd name="T13" fmla="*/ 252 h 258"/>
                <a:gd name="T14" fmla="*/ 408 w 408"/>
                <a:gd name="T15" fmla="*/ 258 h 258"/>
                <a:gd name="T16" fmla="*/ 0 60000 65536"/>
                <a:gd name="T17" fmla="*/ 0 60000 65536"/>
                <a:gd name="T18" fmla="*/ 0 60000 65536"/>
                <a:gd name="T19" fmla="*/ 0 60000 65536"/>
                <a:gd name="T20" fmla="*/ 0 60000 65536"/>
                <a:gd name="T21" fmla="*/ 0 60000 65536"/>
                <a:gd name="T22" fmla="*/ 0 60000 65536"/>
                <a:gd name="T23" fmla="*/ 0 60000 65536"/>
                <a:gd name="T24" fmla="*/ 0 w 408"/>
                <a:gd name="T25" fmla="*/ 0 h 258"/>
                <a:gd name="T26" fmla="*/ 408 w 408"/>
                <a:gd name="T27" fmla="*/ 258 h 25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8" h="258">
                  <a:moveTo>
                    <a:pt x="408" y="252"/>
                  </a:moveTo>
                  <a:lnTo>
                    <a:pt x="0" y="234"/>
                  </a:lnTo>
                  <a:lnTo>
                    <a:pt x="6" y="204"/>
                  </a:lnTo>
                  <a:lnTo>
                    <a:pt x="24" y="0"/>
                  </a:lnTo>
                  <a:lnTo>
                    <a:pt x="378" y="18"/>
                  </a:lnTo>
                  <a:lnTo>
                    <a:pt x="408" y="246"/>
                  </a:lnTo>
                  <a:lnTo>
                    <a:pt x="408" y="252"/>
                  </a:lnTo>
                  <a:lnTo>
                    <a:pt x="408" y="258"/>
                  </a:lnTo>
                </a:path>
              </a:pathLst>
            </a:custGeom>
            <a:noFill/>
            <a:ln w="9525">
              <a:solidFill>
                <a:srgbClr val="000000"/>
              </a:solidFill>
              <a:prstDash val="solid"/>
              <a:round/>
              <a:headEnd/>
              <a:tailEnd/>
            </a:ln>
          </p:spPr>
          <p:txBody>
            <a:bodyPr/>
            <a:lstStyle/>
            <a:p>
              <a:endParaRPr lang="en-US"/>
            </a:p>
          </p:txBody>
        </p:sp>
        <p:sp>
          <p:nvSpPr>
            <p:cNvPr id="4187" name="Freeform 216"/>
            <p:cNvSpPr>
              <a:spLocks/>
            </p:cNvSpPr>
            <p:nvPr/>
          </p:nvSpPr>
          <p:spPr bwMode="auto">
            <a:xfrm>
              <a:off x="3561" y="1830"/>
              <a:ext cx="258" cy="294"/>
            </a:xfrm>
            <a:custGeom>
              <a:avLst/>
              <a:gdLst>
                <a:gd name="T0" fmla="*/ 258 w 258"/>
                <a:gd name="T1" fmla="*/ 102 h 294"/>
                <a:gd name="T2" fmla="*/ 252 w 258"/>
                <a:gd name="T3" fmla="*/ 108 h 294"/>
                <a:gd name="T4" fmla="*/ 258 w 258"/>
                <a:gd name="T5" fmla="*/ 132 h 294"/>
                <a:gd name="T6" fmla="*/ 252 w 258"/>
                <a:gd name="T7" fmla="*/ 186 h 294"/>
                <a:gd name="T8" fmla="*/ 210 w 258"/>
                <a:gd name="T9" fmla="*/ 222 h 294"/>
                <a:gd name="T10" fmla="*/ 204 w 258"/>
                <a:gd name="T11" fmla="*/ 246 h 294"/>
                <a:gd name="T12" fmla="*/ 186 w 258"/>
                <a:gd name="T13" fmla="*/ 246 h 294"/>
                <a:gd name="T14" fmla="*/ 186 w 258"/>
                <a:gd name="T15" fmla="*/ 276 h 294"/>
                <a:gd name="T16" fmla="*/ 168 w 258"/>
                <a:gd name="T17" fmla="*/ 294 h 294"/>
                <a:gd name="T18" fmla="*/ 162 w 258"/>
                <a:gd name="T19" fmla="*/ 294 h 294"/>
                <a:gd name="T20" fmla="*/ 144 w 258"/>
                <a:gd name="T21" fmla="*/ 270 h 294"/>
                <a:gd name="T22" fmla="*/ 96 w 258"/>
                <a:gd name="T23" fmla="*/ 288 h 294"/>
                <a:gd name="T24" fmla="*/ 60 w 258"/>
                <a:gd name="T25" fmla="*/ 276 h 294"/>
                <a:gd name="T26" fmla="*/ 48 w 258"/>
                <a:gd name="T27" fmla="*/ 258 h 294"/>
                <a:gd name="T28" fmla="*/ 24 w 258"/>
                <a:gd name="T29" fmla="*/ 258 h 294"/>
                <a:gd name="T30" fmla="*/ 0 w 258"/>
                <a:gd name="T31" fmla="*/ 54 h 294"/>
                <a:gd name="T32" fmla="*/ 24 w 258"/>
                <a:gd name="T33" fmla="*/ 54 h 294"/>
                <a:gd name="T34" fmla="*/ 78 w 258"/>
                <a:gd name="T35" fmla="*/ 42 h 294"/>
                <a:gd name="T36" fmla="*/ 78 w 258"/>
                <a:gd name="T37" fmla="*/ 48 h 294"/>
                <a:gd name="T38" fmla="*/ 120 w 258"/>
                <a:gd name="T39" fmla="*/ 54 h 294"/>
                <a:gd name="T40" fmla="*/ 108 w 258"/>
                <a:gd name="T41" fmla="*/ 66 h 294"/>
                <a:gd name="T42" fmla="*/ 138 w 258"/>
                <a:gd name="T43" fmla="*/ 66 h 294"/>
                <a:gd name="T44" fmla="*/ 186 w 258"/>
                <a:gd name="T45" fmla="*/ 48 h 294"/>
                <a:gd name="T46" fmla="*/ 198 w 258"/>
                <a:gd name="T47" fmla="*/ 24 h 294"/>
                <a:gd name="T48" fmla="*/ 240 w 258"/>
                <a:gd name="T49" fmla="*/ 0 h 294"/>
                <a:gd name="T50" fmla="*/ 258 w 258"/>
                <a:gd name="T51" fmla="*/ 90 h 294"/>
                <a:gd name="T52" fmla="*/ 258 w 258"/>
                <a:gd name="T53" fmla="*/ 102 h 29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94"/>
                <a:gd name="T83" fmla="*/ 258 w 258"/>
                <a:gd name="T84" fmla="*/ 294 h 29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94">
                  <a:moveTo>
                    <a:pt x="258" y="102"/>
                  </a:moveTo>
                  <a:lnTo>
                    <a:pt x="252" y="108"/>
                  </a:lnTo>
                  <a:lnTo>
                    <a:pt x="258" y="132"/>
                  </a:lnTo>
                  <a:lnTo>
                    <a:pt x="252" y="186"/>
                  </a:lnTo>
                  <a:lnTo>
                    <a:pt x="210" y="222"/>
                  </a:lnTo>
                  <a:lnTo>
                    <a:pt x="204" y="246"/>
                  </a:lnTo>
                  <a:lnTo>
                    <a:pt x="186" y="246"/>
                  </a:lnTo>
                  <a:lnTo>
                    <a:pt x="186" y="276"/>
                  </a:lnTo>
                  <a:lnTo>
                    <a:pt x="168" y="294"/>
                  </a:lnTo>
                  <a:lnTo>
                    <a:pt x="162" y="294"/>
                  </a:lnTo>
                  <a:lnTo>
                    <a:pt x="144" y="270"/>
                  </a:lnTo>
                  <a:lnTo>
                    <a:pt x="96" y="288"/>
                  </a:lnTo>
                  <a:lnTo>
                    <a:pt x="60" y="276"/>
                  </a:lnTo>
                  <a:lnTo>
                    <a:pt x="48" y="258"/>
                  </a:lnTo>
                  <a:lnTo>
                    <a:pt x="24" y="258"/>
                  </a:lnTo>
                  <a:lnTo>
                    <a:pt x="0" y="54"/>
                  </a:lnTo>
                  <a:lnTo>
                    <a:pt x="24" y="54"/>
                  </a:lnTo>
                  <a:lnTo>
                    <a:pt x="78" y="42"/>
                  </a:lnTo>
                  <a:lnTo>
                    <a:pt x="78" y="48"/>
                  </a:lnTo>
                  <a:lnTo>
                    <a:pt x="120" y="54"/>
                  </a:lnTo>
                  <a:lnTo>
                    <a:pt x="108" y="66"/>
                  </a:lnTo>
                  <a:lnTo>
                    <a:pt x="138" y="66"/>
                  </a:lnTo>
                  <a:lnTo>
                    <a:pt x="186" y="48"/>
                  </a:lnTo>
                  <a:lnTo>
                    <a:pt x="198" y="24"/>
                  </a:lnTo>
                  <a:lnTo>
                    <a:pt x="240" y="0"/>
                  </a:lnTo>
                  <a:lnTo>
                    <a:pt x="258" y="90"/>
                  </a:lnTo>
                  <a:lnTo>
                    <a:pt x="258" y="102"/>
                  </a:lnTo>
                  <a:close/>
                </a:path>
              </a:pathLst>
            </a:custGeom>
            <a:solidFill>
              <a:srgbClr val="FFAA00"/>
            </a:solidFill>
            <a:ln w="9525">
              <a:solidFill>
                <a:srgbClr val="FFAA00"/>
              </a:solidFill>
              <a:prstDash val="solid"/>
              <a:round/>
              <a:headEnd/>
              <a:tailEnd/>
            </a:ln>
          </p:spPr>
          <p:txBody>
            <a:bodyPr/>
            <a:lstStyle/>
            <a:p>
              <a:endParaRPr lang="en-US"/>
            </a:p>
          </p:txBody>
        </p:sp>
        <p:sp>
          <p:nvSpPr>
            <p:cNvPr id="4188" name="Freeform 217"/>
            <p:cNvSpPr>
              <a:spLocks/>
            </p:cNvSpPr>
            <p:nvPr/>
          </p:nvSpPr>
          <p:spPr bwMode="auto">
            <a:xfrm>
              <a:off x="3561" y="1830"/>
              <a:ext cx="258" cy="294"/>
            </a:xfrm>
            <a:custGeom>
              <a:avLst/>
              <a:gdLst>
                <a:gd name="T0" fmla="*/ 258 w 258"/>
                <a:gd name="T1" fmla="*/ 102 h 294"/>
                <a:gd name="T2" fmla="*/ 252 w 258"/>
                <a:gd name="T3" fmla="*/ 108 h 294"/>
                <a:gd name="T4" fmla="*/ 258 w 258"/>
                <a:gd name="T5" fmla="*/ 132 h 294"/>
                <a:gd name="T6" fmla="*/ 252 w 258"/>
                <a:gd name="T7" fmla="*/ 186 h 294"/>
                <a:gd name="T8" fmla="*/ 210 w 258"/>
                <a:gd name="T9" fmla="*/ 222 h 294"/>
                <a:gd name="T10" fmla="*/ 204 w 258"/>
                <a:gd name="T11" fmla="*/ 246 h 294"/>
                <a:gd name="T12" fmla="*/ 186 w 258"/>
                <a:gd name="T13" fmla="*/ 246 h 294"/>
                <a:gd name="T14" fmla="*/ 186 w 258"/>
                <a:gd name="T15" fmla="*/ 276 h 294"/>
                <a:gd name="T16" fmla="*/ 168 w 258"/>
                <a:gd name="T17" fmla="*/ 294 h 294"/>
                <a:gd name="T18" fmla="*/ 162 w 258"/>
                <a:gd name="T19" fmla="*/ 294 h 294"/>
                <a:gd name="T20" fmla="*/ 144 w 258"/>
                <a:gd name="T21" fmla="*/ 270 h 294"/>
                <a:gd name="T22" fmla="*/ 96 w 258"/>
                <a:gd name="T23" fmla="*/ 288 h 294"/>
                <a:gd name="T24" fmla="*/ 60 w 258"/>
                <a:gd name="T25" fmla="*/ 276 h 294"/>
                <a:gd name="T26" fmla="*/ 48 w 258"/>
                <a:gd name="T27" fmla="*/ 258 h 294"/>
                <a:gd name="T28" fmla="*/ 24 w 258"/>
                <a:gd name="T29" fmla="*/ 258 h 294"/>
                <a:gd name="T30" fmla="*/ 0 w 258"/>
                <a:gd name="T31" fmla="*/ 54 h 294"/>
                <a:gd name="T32" fmla="*/ 24 w 258"/>
                <a:gd name="T33" fmla="*/ 54 h 294"/>
                <a:gd name="T34" fmla="*/ 78 w 258"/>
                <a:gd name="T35" fmla="*/ 42 h 294"/>
                <a:gd name="T36" fmla="*/ 78 w 258"/>
                <a:gd name="T37" fmla="*/ 48 h 294"/>
                <a:gd name="T38" fmla="*/ 120 w 258"/>
                <a:gd name="T39" fmla="*/ 54 h 294"/>
                <a:gd name="T40" fmla="*/ 108 w 258"/>
                <a:gd name="T41" fmla="*/ 66 h 294"/>
                <a:gd name="T42" fmla="*/ 138 w 258"/>
                <a:gd name="T43" fmla="*/ 66 h 294"/>
                <a:gd name="T44" fmla="*/ 186 w 258"/>
                <a:gd name="T45" fmla="*/ 48 h 294"/>
                <a:gd name="T46" fmla="*/ 198 w 258"/>
                <a:gd name="T47" fmla="*/ 24 h 294"/>
                <a:gd name="T48" fmla="*/ 240 w 258"/>
                <a:gd name="T49" fmla="*/ 0 h 294"/>
                <a:gd name="T50" fmla="*/ 258 w 258"/>
                <a:gd name="T51" fmla="*/ 90 h 294"/>
                <a:gd name="T52" fmla="*/ 258 w 258"/>
                <a:gd name="T53" fmla="*/ 102 h 294"/>
                <a:gd name="T54" fmla="*/ 258 w 258"/>
                <a:gd name="T55" fmla="*/ 108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58"/>
                <a:gd name="T85" fmla="*/ 0 h 294"/>
                <a:gd name="T86" fmla="*/ 258 w 258"/>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58" h="294">
                  <a:moveTo>
                    <a:pt x="258" y="102"/>
                  </a:moveTo>
                  <a:lnTo>
                    <a:pt x="252" y="108"/>
                  </a:lnTo>
                  <a:lnTo>
                    <a:pt x="258" y="132"/>
                  </a:lnTo>
                  <a:lnTo>
                    <a:pt x="252" y="186"/>
                  </a:lnTo>
                  <a:lnTo>
                    <a:pt x="210" y="222"/>
                  </a:lnTo>
                  <a:lnTo>
                    <a:pt x="204" y="246"/>
                  </a:lnTo>
                  <a:lnTo>
                    <a:pt x="186" y="246"/>
                  </a:lnTo>
                  <a:lnTo>
                    <a:pt x="186" y="276"/>
                  </a:lnTo>
                  <a:lnTo>
                    <a:pt x="168" y="294"/>
                  </a:lnTo>
                  <a:lnTo>
                    <a:pt x="162" y="294"/>
                  </a:lnTo>
                  <a:lnTo>
                    <a:pt x="144" y="270"/>
                  </a:lnTo>
                  <a:lnTo>
                    <a:pt x="96" y="288"/>
                  </a:lnTo>
                  <a:lnTo>
                    <a:pt x="60" y="276"/>
                  </a:lnTo>
                  <a:lnTo>
                    <a:pt x="48" y="258"/>
                  </a:lnTo>
                  <a:lnTo>
                    <a:pt x="24" y="258"/>
                  </a:lnTo>
                  <a:lnTo>
                    <a:pt x="0" y="54"/>
                  </a:lnTo>
                  <a:lnTo>
                    <a:pt x="24" y="54"/>
                  </a:lnTo>
                  <a:lnTo>
                    <a:pt x="78" y="42"/>
                  </a:lnTo>
                  <a:lnTo>
                    <a:pt x="78" y="48"/>
                  </a:lnTo>
                  <a:lnTo>
                    <a:pt x="120" y="54"/>
                  </a:lnTo>
                  <a:lnTo>
                    <a:pt x="108" y="66"/>
                  </a:lnTo>
                  <a:lnTo>
                    <a:pt x="138" y="66"/>
                  </a:lnTo>
                  <a:lnTo>
                    <a:pt x="186" y="48"/>
                  </a:lnTo>
                  <a:lnTo>
                    <a:pt x="198" y="24"/>
                  </a:lnTo>
                  <a:lnTo>
                    <a:pt x="240" y="0"/>
                  </a:lnTo>
                  <a:lnTo>
                    <a:pt x="258" y="90"/>
                  </a:lnTo>
                  <a:lnTo>
                    <a:pt x="258" y="102"/>
                  </a:lnTo>
                  <a:lnTo>
                    <a:pt x="258" y="108"/>
                  </a:lnTo>
                </a:path>
              </a:pathLst>
            </a:custGeom>
            <a:noFill/>
            <a:ln w="9525">
              <a:solidFill>
                <a:srgbClr val="000000"/>
              </a:solidFill>
              <a:prstDash val="solid"/>
              <a:round/>
              <a:headEnd/>
              <a:tailEnd/>
            </a:ln>
          </p:spPr>
          <p:txBody>
            <a:bodyPr/>
            <a:lstStyle/>
            <a:p>
              <a:endParaRPr lang="en-US"/>
            </a:p>
          </p:txBody>
        </p:sp>
        <p:sp>
          <p:nvSpPr>
            <p:cNvPr id="4189" name="Freeform 218"/>
            <p:cNvSpPr>
              <a:spLocks/>
            </p:cNvSpPr>
            <p:nvPr/>
          </p:nvSpPr>
          <p:spPr bwMode="auto">
            <a:xfrm>
              <a:off x="2475" y="2274"/>
              <a:ext cx="534" cy="282"/>
            </a:xfrm>
            <a:custGeom>
              <a:avLst/>
              <a:gdLst>
                <a:gd name="T0" fmla="*/ 522 w 534"/>
                <a:gd name="T1" fmla="*/ 54 h 282"/>
                <a:gd name="T2" fmla="*/ 534 w 534"/>
                <a:gd name="T3" fmla="*/ 144 h 282"/>
                <a:gd name="T4" fmla="*/ 534 w 534"/>
                <a:gd name="T5" fmla="*/ 282 h 282"/>
                <a:gd name="T6" fmla="*/ 486 w 534"/>
                <a:gd name="T7" fmla="*/ 252 h 282"/>
                <a:gd name="T8" fmla="*/ 414 w 534"/>
                <a:gd name="T9" fmla="*/ 276 h 282"/>
                <a:gd name="T10" fmla="*/ 396 w 534"/>
                <a:gd name="T11" fmla="*/ 258 h 282"/>
                <a:gd name="T12" fmla="*/ 384 w 534"/>
                <a:gd name="T13" fmla="*/ 264 h 282"/>
                <a:gd name="T14" fmla="*/ 378 w 534"/>
                <a:gd name="T15" fmla="*/ 258 h 282"/>
                <a:gd name="T16" fmla="*/ 366 w 534"/>
                <a:gd name="T17" fmla="*/ 276 h 282"/>
                <a:gd name="T18" fmla="*/ 360 w 534"/>
                <a:gd name="T19" fmla="*/ 258 h 282"/>
                <a:gd name="T20" fmla="*/ 348 w 534"/>
                <a:gd name="T21" fmla="*/ 270 h 282"/>
                <a:gd name="T22" fmla="*/ 330 w 534"/>
                <a:gd name="T23" fmla="*/ 252 h 282"/>
                <a:gd name="T24" fmla="*/ 318 w 534"/>
                <a:gd name="T25" fmla="*/ 264 h 282"/>
                <a:gd name="T26" fmla="*/ 300 w 534"/>
                <a:gd name="T27" fmla="*/ 240 h 282"/>
                <a:gd name="T28" fmla="*/ 276 w 534"/>
                <a:gd name="T29" fmla="*/ 246 h 282"/>
                <a:gd name="T30" fmla="*/ 234 w 534"/>
                <a:gd name="T31" fmla="*/ 234 h 282"/>
                <a:gd name="T32" fmla="*/ 222 w 534"/>
                <a:gd name="T33" fmla="*/ 216 h 282"/>
                <a:gd name="T34" fmla="*/ 204 w 534"/>
                <a:gd name="T35" fmla="*/ 216 h 282"/>
                <a:gd name="T36" fmla="*/ 180 w 534"/>
                <a:gd name="T37" fmla="*/ 204 h 282"/>
                <a:gd name="T38" fmla="*/ 192 w 534"/>
                <a:gd name="T39" fmla="*/ 54 h 282"/>
                <a:gd name="T40" fmla="*/ 0 w 534"/>
                <a:gd name="T41" fmla="*/ 42 h 282"/>
                <a:gd name="T42" fmla="*/ 6 w 534"/>
                <a:gd name="T43" fmla="*/ 0 h 282"/>
                <a:gd name="T44" fmla="*/ 66 w 534"/>
                <a:gd name="T45" fmla="*/ 6 h 282"/>
                <a:gd name="T46" fmla="*/ 522 w 534"/>
                <a:gd name="T47" fmla="*/ 18 h 282"/>
                <a:gd name="T48" fmla="*/ 522 w 534"/>
                <a:gd name="T49" fmla="*/ 42 h 282"/>
                <a:gd name="T50" fmla="*/ 522 w 534"/>
                <a:gd name="T51" fmla="*/ 54 h 28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34"/>
                <a:gd name="T79" fmla="*/ 0 h 282"/>
                <a:gd name="T80" fmla="*/ 534 w 534"/>
                <a:gd name="T81" fmla="*/ 282 h 28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34" h="282">
                  <a:moveTo>
                    <a:pt x="522" y="54"/>
                  </a:moveTo>
                  <a:lnTo>
                    <a:pt x="534" y="144"/>
                  </a:lnTo>
                  <a:lnTo>
                    <a:pt x="534" y="282"/>
                  </a:lnTo>
                  <a:lnTo>
                    <a:pt x="486" y="252"/>
                  </a:lnTo>
                  <a:lnTo>
                    <a:pt x="414" y="276"/>
                  </a:lnTo>
                  <a:lnTo>
                    <a:pt x="396" y="258"/>
                  </a:lnTo>
                  <a:lnTo>
                    <a:pt x="384" y="264"/>
                  </a:lnTo>
                  <a:lnTo>
                    <a:pt x="378" y="258"/>
                  </a:lnTo>
                  <a:lnTo>
                    <a:pt x="366" y="276"/>
                  </a:lnTo>
                  <a:lnTo>
                    <a:pt x="360" y="258"/>
                  </a:lnTo>
                  <a:lnTo>
                    <a:pt x="348" y="270"/>
                  </a:lnTo>
                  <a:lnTo>
                    <a:pt x="330" y="252"/>
                  </a:lnTo>
                  <a:lnTo>
                    <a:pt x="318" y="264"/>
                  </a:lnTo>
                  <a:lnTo>
                    <a:pt x="300" y="240"/>
                  </a:lnTo>
                  <a:lnTo>
                    <a:pt x="276" y="246"/>
                  </a:lnTo>
                  <a:lnTo>
                    <a:pt x="234" y="234"/>
                  </a:lnTo>
                  <a:lnTo>
                    <a:pt x="222" y="216"/>
                  </a:lnTo>
                  <a:lnTo>
                    <a:pt x="204" y="216"/>
                  </a:lnTo>
                  <a:lnTo>
                    <a:pt x="180" y="204"/>
                  </a:lnTo>
                  <a:lnTo>
                    <a:pt x="192" y="54"/>
                  </a:lnTo>
                  <a:lnTo>
                    <a:pt x="0" y="42"/>
                  </a:lnTo>
                  <a:lnTo>
                    <a:pt x="6" y="0"/>
                  </a:lnTo>
                  <a:lnTo>
                    <a:pt x="66" y="6"/>
                  </a:lnTo>
                  <a:lnTo>
                    <a:pt x="522" y="18"/>
                  </a:lnTo>
                  <a:lnTo>
                    <a:pt x="522" y="42"/>
                  </a:lnTo>
                  <a:lnTo>
                    <a:pt x="522" y="54"/>
                  </a:lnTo>
                  <a:close/>
                </a:path>
              </a:pathLst>
            </a:custGeom>
            <a:solidFill>
              <a:srgbClr val="E8D898"/>
            </a:solidFill>
            <a:ln w="9525">
              <a:solidFill>
                <a:srgbClr val="E8D898"/>
              </a:solidFill>
              <a:prstDash val="solid"/>
              <a:round/>
              <a:headEnd/>
              <a:tailEnd/>
            </a:ln>
          </p:spPr>
          <p:txBody>
            <a:bodyPr/>
            <a:lstStyle/>
            <a:p>
              <a:endParaRPr lang="en-US"/>
            </a:p>
          </p:txBody>
        </p:sp>
        <p:sp>
          <p:nvSpPr>
            <p:cNvPr id="4190" name="Freeform 219"/>
            <p:cNvSpPr>
              <a:spLocks/>
            </p:cNvSpPr>
            <p:nvPr/>
          </p:nvSpPr>
          <p:spPr bwMode="auto">
            <a:xfrm>
              <a:off x="2475" y="2274"/>
              <a:ext cx="534" cy="282"/>
            </a:xfrm>
            <a:custGeom>
              <a:avLst/>
              <a:gdLst>
                <a:gd name="T0" fmla="*/ 522 w 534"/>
                <a:gd name="T1" fmla="*/ 54 h 282"/>
                <a:gd name="T2" fmla="*/ 534 w 534"/>
                <a:gd name="T3" fmla="*/ 144 h 282"/>
                <a:gd name="T4" fmla="*/ 534 w 534"/>
                <a:gd name="T5" fmla="*/ 282 h 282"/>
                <a:gd name="T6" fmla="*/ 486 w 534"/>
                <a:gd name="T7" fmla="*/ 252 h 282"/>
                <a:gd name="T8" fmla="*/ 414 w 534"/>
                <a:gd name="T9" fmla="*/ 276 h 282"/>
                <a:gd name="T10" fmla="*/ 396 w 534"/>
                <a:gd name="T11" fmla="*/ 258 h 282"/>
                <a:gd name="T12" fmla="*/ 384 w 534"/>
                <a:gd name="T13" fmla="*/ 264 h 282"/>
                <a:gd name="T14" fmla="*/ 378 w 534"/>
                <a:gd name="T15" fmla="*/ 258 h 282"/>
                <a:gd name="T16" fmla="*/ 366 w 534"/>
                <a:gd name="T17" fmla="*/ 276 h 282"/>
                <a:gd name="T18" fmla="*/ 360 w 534"/>
                <a:gd name="T19" fmla="*/ 258 h 282"/>
                <a:gd name="T20" fmla="*/ 348 w 534"/>
                <a:gd name="T21" fmla="*/ 270 h 282"/>
                <a:gd name="T22" fmla="*/ 330 w 534"/>
                <a:gd name="T23" fmla="*/ 252 h 282"/>
                <a:gd name="T24" fmla="*/ 318 w 534"/>
                <a:gd name="T25" fmla="*/ 264 h 282"/>
                <a:gd name="T26" fmla="*/ 300 w 534"/>
                <a:gd name="T27" fmla="*/ 240 h 282"/>
                <a:gd name="T28" fmla="*/ 276 w 534"/>
                <a:gd name="T29" fmla="*/ 246 h 282"/>
                <a:gd name="T30" fmla="*/ 234 w 534"/>
                <a:gd name="T31" fmla="*/ 234 h 282"/>
                <a:gd name="T32" fmla="*/ 222 w 534"/>
                <a:gd name="T33" fmla="*/ 216 h 282"/>
                <a:gd name="T34" fmla="*/ 204 w 534"/>
                <a:gd name="T35" fmla="*/ 216 h 282"/>
                <a:gd name="T36" fmla="*/ 180 w 534"/>
                <a:gd name="T37" fmla="*/ 204 h 282"/>
                <a:gd name="T38" fmla="*/ 192 w 534"/>
                <a:gd name="T39" fmla="*/ 54 h 282"/>
                <a:gd name="T40" fmla="*/ 0 w 534"/>
                <a:gd name="T41" fmla="*/ 42 h 282"/>
                <a:gd name="T42" fmla="*/ 6 w 534"/>
                <a:gd name="T43" fmla="*/ 0 h 282"/>
                <a:gd name="T44" fmla="*/ 66 w 534"/>
                <a:gd name="T45" fmla="*/ 6 h 282"/>
                <a:gd name="T46" fmla="*/ 522 w 534"/>
                <a:gd name="T47" fmla="*/ 18 h 282"/>
                <a:gd name="T48" fmla="*/ 522 w 534"/>
                <a:gd name="T49" fmla="*/ 42 h 282"/>
                <a:gd name="T50" fmla="*/ 522 w 534"/>
                <a:gd name="T51" fmla="*/ 54 h 282"/>
                <a:gd name="T52" fmla="*/ 522 w 534"/>
                <a:gd name="T53" fmla="*/ 60 h 28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34"/>
                <a:gd name="T82" fmla="*/ 0 h 282"/>
                <a:gd name="T83" fmla="*/ 534 w 534"/>
                <a:gd name="T84" fmla="*/ 282 h 28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34" h="282">
                  <a:moveTo>
                    <a:pt x="522" y="54"/>
                  </a:moveTo>
                  <a:lnTo>
                    <a:pt x="534" y="144"/>
                  </a:lnTo>
                  <a:lnTo>
                    <a:pt x="534" y="282"/>
                  </a:lnTo>
                  <a:lnTo>
                    <a:pt x="486" y="252"/>
                  </a:lnTo>
                  <a:lnTo>
                    <a:pt x="414" y="276"/>
                  </a:lnTo>
                  <a:lnTo>
                    <a:pt x="396" y="258"/>
                  </a:lnTo>
                  <a:lnTo>
                    <a:pt x="384" y="264"/>
                  </a:lnTo>
                  <a:lnTo>
                    <a:pt x="378" y="258"/>
                  </a:lnTo>
                  <a:lnTo>
                    <a:pt x="366" y="276"/>
                  </a:lnTo>
                  <a:lnTo>
                    <a:pt x="360" y="258"/>
                  </a:lnTo>
                  <a:lnTo>
                    <a:pt x="348" y="270"/>
                  </a:lnTo>
                  <a:lnTo>
                    <a:pt x="330" y="252"/>
                  </a:lnTo>
                  <a:lnTo>
                    <a:pt x="318" y="264"/>
                  </a:lnTo>
                  <a:lnTo>
                    <a:pt x="300" y="240"/>
                  </a:lnTo>
                  <a:lnTo>
                    <a:pt x="276" y="246"/>
                  </a:lnTo>
                  <a:lnTo>
                    <a:pt x="234" y="234"/>
                  </a:lnTo>
                  <a:lnTo>
                    <a:pt x="222" y="216"/>
                  </a:lnTo>
                  <a:lnTo>
                    <a:pt x="204" y="216"/>
                  </a:lnTo>
                  <a:lnTo>
                    <a:pt x="180" y="204"/>
                  </a:lnTo>
                  <a:lnTo>
                    <a:pt x="192" y="54"/>
                  </a:lnTo>
                  <a:lnTo>
                    <a:pt x="0" y="42"/>
                  </a:lnTo>
                  <a:lnTo>
                    <a:pt x="6" y="0"/>
                  </a:lnTo>
                  <a:lnTo>
                    <a:pt x="66" y="6"/>
                  </a:lnTo>
                  <a:lnTo>
                    <a:pt x="522" y="18"/>
                  </a:lnTo>
                  <a:lnTo>
                    <a:pt x="522" y="42"/>
                  </a:lnTo>
                  <a:lnTo>
                    <a:pt x="522" y="54"/>
                  </a:lnTo>
                  <a:lnTo>
                    <a:pt x="522" y="60"/>
                  </a:lnTo>
                </a:path>
              </a:pathLst>
            </a:custGeom>
            <a:noFill/>
            <a:ln w="9525">
              <a:solidFill>
                <a:srgbClr val="000000"/>
              </a:solidFill>
              <a:prstDash val="solid"/>
              <a:round/>
              <a:headEnd/>
              <a:tailEnd/>
            </a:ln>
          </p:spPr>
          <p:txBody>
            <a:bodyPr/>
            <a:lstStyle/>
            <a:p>
              <a:endParaRPr lang="en-US"/>
            </a:p>
          </p:txBody>
        </p:sp>
        <p:sp>
          <p:nvSpPr>
            <p:cNvPr id="4191" name="Freeform 220"/>
            <p:cNvSpPr>
              <a:spLocks/>
            </p:cNvSpPr>
            <p:nvPr/>
          </p:nvSpPr>
          <p:spPr bwMode="auto">
            <a:xfrm>
              <a:off x="1311" y="1350"/>
              <a:ext cx="492" cy="414"/>
            </a:xfrm>
            <a:custGeom>
              <a:avLst/>
              <a:gdLst>
                <a:gd name="T0" fmla="*/ 234 w 492"/>
                <a:gd name="T1" fmla="*/ 372 h 414"/>
                <a:gd name="T2" fmla="*/ 0 w 492"/>
                <a:gd name="T3" fmla="*/ 312 h 414"/>
                <a:gd name="T4" fmla="*/ 0 w 492"/>
                <a:gd name="T5" fmla="*/ 240 h 414"/>
                <a:gd name="T6" fmla="*/ 42 w 492"/>
                <a:gd name="T7" fmla="*/ 186 h 414"/>
                <a:gd name="T8" fmla="*/ 96 w 492"/>
                <a:gd name="T9" fmla="*/ 54 h 414"/>
                <a:gd name="T10" fmla="*/ 108 w 492"/>
                <a:gd name="T11" fmla="*/ 0 h 414"/>
                <a:gd name="T12" fmla="*/ 138 w 492"/>
                <a:gd name="T13" fmla="*/ 6 h 414"/>
                <a:gd name="T14" fmla="*/ 132 w 492"/>
                <a:gd name="T15" fmla="*/ 12 h 414"/>
                <a:gd name="T16" fmla="*/ 162 w 492"/>
                <a:gd name="T17" fmla="*/ 30 h 414"/>
                <a:gd name="T18" fmla="*/ 156 w 492"/>
                <a:gd name="T19" fmla="*/ 66 h 414"/>
                <a:gd name="T20" fmla="*/ 180 w 492"/>
                <a:gd name="T21" fmla="*/ 78 h 414"/>
                <a:gd name="T22" fmla="*/ 210 w 492"/>
                <a:gd name="T23" fmla="*/ 72 h 414"/>
                <a:gd name="T24" fmla="*/ 240 w 492"/>
                <a:gd name="T25" fmla="*/ 90 h 414"/>
                <a:gd name="T26" fmla="*/ 366 w 492"/>
                <a:gd name="T27" fmla="*/ 90 h 414"/>
                <a:gd name="T28" fmla="*/ 474 w 492"/>
                <a:gd name="T29" fmla="*/ 114 h 414"/>
                <a:gd name="T30" fmla="*/ 492 w 492"/>
                <a:gd name="T31" fmla="*/ 150 h 414"/>
                <a:gd name="T32" fmla="*/ 432 w 492"/>
                <a:gd name="T33" fmla="*/ 234 h 414"/>
                <a:gd name="T34" fmla="*/ 444 w 492"/>
                <a:gd name="T35" fmla="*/ 252 h 414"/>
                <a:gd name="T36" fmla="*/ 402 w 492"/>
                <a:gd name="T37" fmla="*/ 414 h 414"/>
                <a:gd name="T38" fmla="*/ 270 w 492"/>
                <a:gd name="T39" fmla="*/ 384 h 414"/>
                <a:gd name="T40" fmla="*/ 234 w 492"/>
                <a:gd name="T41" fmla="*/ 372 h 4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92"/>
                <a:gd name="T64" fmla="*/ 0 h 414"/>
                <a:gd name="T65" fmla="*/ 492 w 492"/>
                <a:gd name="T66" fmla="*/ 414 h 4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92" h="414">
                  <a:moveTo>
                    <a:pt x="234" y="372"/>
                  </a:moveTo>
                  <a:lnTo>
                    <a:pt x="0" y="312"/>
                  </a:lnTo>
                  <a:lnTo>
                    <a:pt x="0" y="240"/>
                  </a:lnTo>
                  <a:lnTo>
                    <a:pt x="42" y="186"/>
                  </a:lnTo>
                  <a:lnTo>
                    <a:pt x="96" y="54"/>
                  </a:lnTo>
                  <a:lnTo>
                    <a:pt x="108" y="0"/>
                  </a:lnTo>
                  <a:lnTo>
                    <a:pt x="138" y="6"/>
                  </a:lnTo>
                  <a:lnTo>
                    <a:pt x="132" y="12"/>
                  </a:lnTo>
                  <a:lnTo>
                    <a:pt x="162" y="30"/>
                  </a:lnTo>
                  <a:lnTo>
                    <a:pt x="156" y="66"/>
                  </a:lnTo>
                  <a:lnTo>
                    <a:pt x="180" y="78"/>
                  </a:lnTo>
                  <a:lnTo>
                    <a:pt x="210" y="72"/>
                  </a:lnTo>
                  <a:lnTo>
                    <a:pt x="240" y="90"/>
                  </a:lnTo>
                  <a:lnTo>
                    <a:pt x="366" y="90"/>
                  </a:lnTo>
                  <a:lnTo>
                    <a:pt x="474" y="114"/>
                  </a:lnTo>
                  <a:lnTo>
                    <a:pt x="492" y="150"/>
                  </a:lnTo>
                  <a:lnTo>
                    <a:pt x="432" y="234"/>
                  </a:lnTo>
                  <a:lnTo>
                    <a:pt x="444" y="252"/>
                  </a:lnTo>
                  <a:lnTo>
                    <a:pt x="402" y="414"/>
                  </a:lnTo>
                  <a:lnTo>
                    <a:pt x="270" y="384"/>
                  </a:lnTo>
                  <a:lnTo>
                    <a:pt x="234" y="372"/>
                  </a:lnTo>
                  <a:close/>
                </a:path>
              </a:pathLst>
            </a:custGeom>
            <a:solidFill>
              <a:srgbClr val="E8D898"/>
            </a:solidFill>
            <a:ln w="9525">
              <a:solidFill>
                <a:srgbClr val="E8D898"/>
              </a:solidFill>
              <a:prstDash val="solid"/>
              <a:round/>
              <a:headEnd/>
              <a:tailEnd/>
            </a:ln>
          </p:spPr>
          <p:txBody>
            <a:bodyPr/>
            <a:lstStyle/>
            <a:p>
              <a:endParaRPr lang="en-US"/>
            </a:p>
          </p:txBody>
        </p:sp>
        <p:sp>
          <p:nvSpPr>
            <p:cNvPr id="4192" name="Freeform 221"/>
            <p:cNvSpPr>
              <a:spLocks/>
            </p:cNvSpPr>
            <p:nvPr/>
          </p:nvSpPr>
          <p:spPr bwMode="auto">
            <a:xfrm>
              <a:off x="1311" y="1350"/>
              <a:ext cx="492" cy="414"/>
            </a:xfrm>
            <a:custGeom>
              <a:avLst/>
              <a:gdLst>
                <a:gd name="T0" fmla="*/ 234 w 492"/>
                <a:gd name="T1" fmla="*/ 372 h 414"/>
                <a:gd name="T2" fmla="*/ 0 w 492"/>
                <a:gd name="T3" fmla="*/ 312 h 414"/>
                <a:gd name="T4" fmla="*/ 0 w 492"/>
                <a:gd name="T5" fmla="*/ 240 h 414"/>
                <a:gd name="T6" fmla="*/ 42 w 492"/>
                <a:gd name="T7" fmla="*/ 186 h 414"/>
                <a:gd name="T8" fmla="*/ 96 w 492"/>
                <a:gd name="T9" fmla="*/ 54 h 414"/>
                <a:gd name="T10" fmla="*/ 108 w 492"/>
                <a:gd name="T11" fmla="*/ 0 h 414"/>
                <a:gd name="T12" fmla="*/ 138 w 492"/>
                <a:gd name="T13" fmla="*/ 6 h 414"/>
                <a:gd name="T14" fmla="*/ 132 w 492"/>
                <a:gd name="T15" fmla="*/ 12 h 414"/>
                <a:gd name="T16" fmla="*/ 162 w 492"/>
                <a:gd name="T17" fmla="*/ 30 h 414"/>
                <a:gd name="T18" fmla="*/ 156 w 492"/>
                <a:gd name="T19" fmla="*/ 66 h 414"/>
                <a:gd name="T20" fmla="*/ 180 w 492"/>
                <a:gd name="T21" fmla="*/ 78 h 414"/>
                <a:gd name="T22" fmla="*/ 210 w 492"/>
                <a:gd name="T23" fmla="*/ 72 h 414"/>
                <a:gd name="T24" fmla="*/ 240 w 492"/>
                <a:gd name="T25" fmla="*/ 90 h 414"/>
                <a:gd name="T26" fmla="*/ 366 w 492"/>
                <a:gd name="T27" fmla="*/ 90 h 414"/>
                <a:gd name="T28" fmla="*/ 474 w 492"/>
                <a:gd name="T29" fmla="*/ 114 h 414"/>
                <a:gd name="T30" fmla="*/ 492 w 492"/>
                <a:gd name="T31" fmla="*/ 150 h 414"/>
                <a:gd name="T32" fmla="*/ 432 w 492"/>
                <a:gd name="T33" fmla="*/ 234 h 414"/>
                <a:gd name="T34" fmla="*/ 444 w 492"/>
                <a:gd name="T35" fmla="*/ 252 h 414"/>
                <a:gd name="T36" fmla="*/ 402 w 492"/>
                <a:gd name="T37" fmla="*/ 414 h 414"/>
                <a:gd name="T38" fmla="*/ 270 w 492"/>
                <a:gd name="T39" fmla="*/ 384 h 414"/>
                <a:gd name="T40" fmla="*/ 234 w 492"/>
                <a:gd name="T41" fmla="*/ 372 h 414"/>
                <a:gd name="T42" fmla="*/ 234 w 492"/>
                <a:gd name="T43" fmla="*/ 378 h 4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2"/>
                <a:gd name="T67" fmla="*/ 0 h 414"/>
                <a:gd name="T68" fmla="*/ 492 w 492"/>
                <a:gd name="T69" fmla="*/ 414 h 4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2" h="414">
                  <a:moveTo>
                    <a:pt x="234" y="372"/>
                  </a:moveTo>
                  <a:lnTo>
                    <a:pt x="0" y="312"/>
                  </a:lnTo>
                  <a:lnTo>
                    <a:pt x="0" y="240"/>
                  </a:lnTo>
                  <a:lnTo>
                    <a:pt x="42" y="186"/>
                  </a:lnTo>
                  <a:lnTo>
                    <a:pt x="96" y="54"/>
                  </a:lnTo>
                  <a:lnTo>
                    <a:pt x="108" y="0"/>
                  </a:lnTo>
                  <a:lnTo>
                    <a:pt x="138" y="6"/>
                  </a:lnTo>
                  <a:lnTo>
                    <a:pt x="132" y="12"/>
                  </a:lnTo>
                  <a:lnTo>
                    <a:pt x="162" y="30"/>
                  </a:lnTo>
                  <a:lnTo>
                    <a:pt x="156" y="66"/>
                  </a:lnTo>
                  <a:lnTo>
                    <a:pt x="180" y="78"/>
                  </a:lnTo>
                  <a:lnTo>
                    <a:pt x="210" y="72"/>
                  </a:lnTo>
                  <a:lnTo>
                    <a:pt x="240" y="90"/>
                  </a:lnTo>
                  <a:lnTo>
                    <a:pt x="366" y="90"/>
                  </a:lnTo>
                  <a:lnTo>
                    <a:pt x="474" y="114"/>
                  </a:lnTo>
                  <a:lnTo>
                    <a:pt x="492" y="150"/>
                  </a:lnTo>
                  <a:lnTo>
                    <a:pt x="432" y="234"/>
                  </a:lnTo>
                  <a:lnTo>
                    <a:pt x="444" y="252"/>
                  </a:lnTo>
                  <a:lnTo>
                    <a:pt x="402" y="414"/>
                  </a:lnTo>
                  <a:lnTo>
                    <a:pt x="270" y="384"/>
                  </a:lnTo>
                  <a:lnTo>
                    <a:pt x="234" y="372"/>
                  </a:lnTo>
                  <a:lnTo>
                    <a:pt x="234" y="378"/>
                  </a:lnTo>
                </a:path>
              </a:pathLst>
            </a:custGeom>
            <a:noFill/>
            <a:ln w="9525">
              <a:solidFill>
                <a:srgbClr val="000000"/>
              </a:solidFill>
              <a:prstDash val="solid"/>
              <a:round/>
              <a:headEnd/>
              <a:tailEnd/>
            </a:ln>
          </p:spPr>
          <p:txBody>
            <a:bodyPr/>
            <a:lstStyle/>
            <a:p>
              <a:endParaRPr lang="en-US"/>
            </a:p>
          </p:txBody>
        </p:sp>
        <p:sp>
          <p:nvSpPr>
            <p:cNvPr id="4193" name="Freeform 222"/>
            <p:cNvSpPr>
              <a:spLocks/>
            </p:cNvSpPr>
            <p:nvPr/>
          </p:nvSpPr>
          <p:spPr bwMode="auto">
            <a:xfrm>
              <a:off x="3801" y="1776"/>
              <a:ext cx="360" cy="228"/>
            </a:xfrm>
            <a:custGeom>
              <a:avLst/>
              <a:gdLst>
                <a:gd name="T0" fmla="*/ 42 w 360"/>
                <a:gd name="T1" fmla="*/ 30 h 228"/>
                <a:gd name="T2" fmla="*/ 48 w 360"/>
                <a:gd name="T3" fmla="*/ 48 h 228"/>
                <a:gd name="T4" fmla="*/ 294 w 360"/>
                <a:gd name="T5" fmla="*/ 0 h 228"/>
                <a:gd name="T6" fmla="*/ 324 w 360"/>
                <a:gd name="T7" fmla="*/ 30 h 228"/>
                <a:gd name="T8" fmla="*/ 342 w 360"/>
                <a:gd name="T9" fmla="*/ 42 h 228"/>
                <a:gd name="T10" fmla="*/ 324 w 360"/>
                <a:gd name="T11" fmla="*/ 72 h 228"/>
                <a:gd name="T12" fmla="*/ 330 w 360"/>
                <a:gd name="T13" fmla="*/ 102 h 228"/>
                <a:gd name="T14" fmla="*/ 360 w 360"/>
                <a:gd name="T15" fmla="*/ 132 h 228"/>
                <a:gd name="T16" fmla="*/ 330 w 360"/>
                <a:gd name="T17" fmla="*/ 168 h 228"/>
                <a:gd name="T18" fmla="*/ 306 w 360"/>
                <a:gd name="T19" fmla="*/ 180 h 228"/>
                <a:gd name="T20" fmla="*/ 288 w 360"/>
                <a:gd name="T21" fmla="*/ 180 h 228"/>
                <a:gd name="T22" fmla="*/ 90 w 360"/>
                <a:gd name="T23" fmla="*/ 222 h 228"/>
                <a:gd name="T24" fmla="*/ 78 w 360"/>
                <a:gd name="T25" fmla="*/ 222 h 228"/>
                <a:gd name="T26" fmla="*/ 30 w 360"/>
                <a:gd name="T27" fmla="*/ 228 h 228"/>
                <a:gd name="T28" fmla="*/ 18 w 360"/>
                <a:gd name="T29" fmla="*/ 156 h 228"/>
                <a:gd name="T30" fmla="*/ 18 w 360"/>
                <a:gd name="T31" fmla="*/ 144 h 228"/>
                <a:gd name="T32" fmla="*/ 0 w 360"/>
                <a:gd name="T33" fmla="*/ 54 h 228"/>
                <a:gd name="T34" fmla="*/ 42 w 360"/>
                <a:gd name="T35" fmla="*/ 30 h 2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28"/>
                <a:gd name="T56" fmla="*/ 360 w 360"/>
                <a:gd name="T57" fmla="*/ 228 h 2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28">
                  <a:moveTo>
                    <a:pt x="42" y="30"/>
                  </a:moveTo>
                  <a:lnTo>
                    <a:pt x="48" y="48"/>
                  </a:lnTo>
                  <a:lnTo>
                    <a:pt x="294" y="0"/>
                  </a:lnTo>
                  <a:lnTo>
                    <a:pt x="324" y="30"/>
                  </a:lnTo>
                  <a:lnTo>
                    <a:pt x="342" y="42"/>
                  </a:lnTo>
                  <a:lnTo>
                    <a:pt x="324" y="72"/>
                  </a:lnTo>
                  <a:lnTo>
                    <a:pt x="330" y="102"/>
                  </a:lnTo>
                  <a:lnTo>
                    <a:pt x="360" y="132"/>
                  </a:lnTo>
                  <a:lnTo>
                    <a:pt x="330" y="168"/>
                  </a:lnTo>
                  <a:lnTo>
                    <a:pt x="306" y="180"/>
                  </a:lnTo>
                  <a:lnTo>
                    <a:pt x="288" y="180"/>
                  </a:lnTo>
                  <a:lnTo>
                    <a:pt x="90" y="222"/>
                  </a:lnTo>
                  <a:lnTo>
                    <a:pt x="78" y="222"/>
                  </a:lnTo>
                  <a:lnTo>
                    <a:pt x="30" y="228"/>
                  </a:lnTo>
                  <a:lnTo>
                    <a:pt x="18" y="156"/>
                  </a:lnTo>
                  <a:lnTo>
                    <a:pt x="18" y="144"/>
                  </a:lnTo>
                  <a:lnTo>
                    <a:pt x="0" y="54"/>
                  </a:lnTo>
                  <a:lnTo>
                    <a:pt x="42" y="30"/>
                  </a:lnTo>
                  <a:close/>
                </a:path>
              </a:pathLst>
            </a:custGeom>
            <a:solidFill>
              <a:srgbClr val="FFAA00"/>
            </a:solidFill>
            <a:ln w="9525">
              <a:solidFill>
                <a:srgbClr val="FFAA00"/>
              </a:solidFill>
              <a:prstDash val="solid"/>
              <a:round/>
              <a:headEnd/>
              <a:tailEnd/>
            </a:ln>
          </p:spPr>
          <p:txBody>
            <a:bodyPr/>
            <a:lstStyle/>
            <a:p>
              <a:endParaRPr lang="en-US"/>
            </a:p>
          </p:txBody>
        </p:sp>
        <p:sp>
          <p:nvSpPr>
            <p:cNvPr id="4194" name="Freeform 223"/>
            <p:cNvSpPr>
              <a:spLocks/>
            </p:cNvSpPr>
            <p:nvPr/>
          </p:nvSpPr>
          <p:spPr bwMode="auto">
            <a:xfrm>
              <a:off x="3801" y="1776"/>
              <a:ext cx="360" cy="228"/>
            </a:xfrm>
            <a:custGeom>
              <a:avLst/>
              <a:gdLst>
                <a:gd name="T0" fmla="*/ 42 w 360"/>
                <a:gd name="T1" fmla="*/ 30 h 228"/>
                <a:gd name="T2" fmla="*/ 48 w 360"/>
                <a:gd name="T3" fmla="*/ 48 h 228"/>
                <a:gd name="T4" fmla="*/ 294 w 360"/>
                <a:gd name="T5" fmla="*/ 0 h 228"/>
                <a:gd name="T6" fmla="*/ 324 w 360"/>
                <a:gd name="T7" fmla="*/ 30 h 228"/>
                <a:gd name="T8" fmla="*/ 342 w 360"/>
                <a:gd name="T9" fmla="*/ 42 h 228"/>
                <a:gd name="T10" fmla="*/ 324 w 360"/>
                <a:gd name="T11" fmla="*/ 72 h 228"/>
                <a:gd name="T12" fmla="*/ 330 w 360"/>
                <a:gd name="T13" fmla="*/ 102 h 228"/>
                <a:gd name="T14" fmla="*/ 360 w 360"/>
                <a:gd name="T15" fmla="*/ 132 h 228"/>
                <a:gd name="T16" fmla="*/ 330 w 360"/>
                <a:gd name="T17" fmla="*/ 168 h 228"/>
                <a:gd name="T18" fmla="*/ 306 w 360"/>
                <a:gd name="T19" fmla="*/ 180 h 228"/>
                <a:gd name="T20" fmla="*/ 288 w 360"/>
                <a:gd name="T21" fmla="*/ 180 h 228"/>
                <a:gd name="T22" fmla="*/ 90 w 360"/>
                <a:gd name="T23" fmla="*/ 222 h 228"/>
                <a:gd name="T24" fmla="*/ 78 w 360"/>
                <a:gd name="T25" fmla="*/ 222 h 228"/>
                <a:gd name="T26" fmla="*/ 30 w 360"/>
                <a:gd name="T27" fmla="*/ 228 h 228"/>
                <a:gd name="T28" fmla="*/ 18 w 360"/>
                <a:gd name="T29" fmla="*/ 156 h 228"/>
                <a:gd name="T30" fmla="*/ 18 w 360"/>
                <a:gd name="T31" fmla="*/ 144 h 228"/>
                <a:gd name="T32" fmla="*/ 0 w 360"/>
                <a:gd name="T33" fmla="*/ 54 h 228"/>
                <a:gd name="T34" fmla="*/ 42 w 360"/>
                <a:gd name="T35" fmla="*/ 30 h 228"/>
                <a:gd name="T36" fmla="*/ 42 w 360"/>
                <a:gd name="T37" fmla="*/ 36 h 2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28"/>
                <a:gd name="T59" fmla="*/ 360 w 360"/>
                <a:gd name="T60" fmla="*/ 228 h 2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28">
                  <a:moveTo>
                    <a:pt x="42" y="30"/>
                  </a:moveTo>
                  <a:lnTo>
                    <a:pt x="48" y="48"/>
                  </a:lnTo>
                  <a:lnTo>
                    <a:pt x="294" y="0"/>
                  </a:lnTo>
                  <a:lnTo>
                    <a:pt x="324" y="30"/>
                  </a:lnTo>
                  <a:lnTo>
                    <a:pt x="342" y="42"/>
                  </a:lnTo>
                  <a:lnTo>
                    <a:pt x="324" y="72"/>
                  </a:lnTo>
                  <a:lnTo>
                    <a:pt x="330" y="102"/>
                  </a:lnTo>
                  <a:lnTo>
                    <a:pt x="360" y="132"/>
                  </a:lnTo>
                  <a:lnTo>
                    <a:pt x="330" y="168"/>
                  </a:lnTo>
                  <a:lnTo>
                    <a:pt x="306" y="180"/>
                  </a:lnTo>
                  <a:lnTo>
                    <a:pt x="288" y="180"/>
                  </a:lnTo>
                  <a:lnTo>
                    <a:pt x="90" y="222"/>
                  </a:lnTo>
                  <a:lnTo>
                    <a:pt x="78" y="222"/>
                  </a:lnTo>
                  <a:lnTo>
                    <a:pt x="30" y="228"/>
                  </a:lnTo>
                  <a:lnTo>
                    <a:pt x="18" y="156"/>
                  </a:lnTo>
                  <a:lnTo>
                    <a:pt x="18" y="144"/>
                  </a:lnTo>
                  <a:lnTo>
                    <a:pt x="0" y="54"/>
                  </a:lnTo>
                  <a:lnTo>
                    <a:pt x="42" y="30"/>
                  </a:lnTo>
                  <a:lnTo>
                    <a:pt x="42" y="36"/>
                  </a:lnTo>
                </a:path>
              </a:pathLst>
            </a:custGeom>
            <a:noFill/>
            <a:ln w="9525">
              <a:solidFill>
                <a:srgbClr val="000000"/>
              </a:solidFill>
              <a:prstDash val="solid"/>
              <a:round/>
              <a:headEnd/>
              <a:tailEnd/>
            </a:ln>
          </p:spPr>
          <p:txBody>
            <a:bodyPr/>
            <a:lstStyle/>
            <a:p>
              <a:endParaRPr lang="en-US"/>
            </a:p>
          </p:txBody>
        </p:sp>
        <p:sp>
          <p:nvSpPr>
            <p:cNvPr id="4195" name="Freeform 224"/>
            <p:cNvSpPr>
              <a:spLocks/>
            </p:cNvSpPr>
            <p:nvPr/>
          </p:nvSpPr>
          <p:spPr bwMode="auto">
            <a:xfrm>
              <a:off x="4299" y="1722"/>
              <a:ext cx="48" cy="54"/>
            </a:xfrm>
            <a:custGeom>
              <a:avLst/>
              <a:gdLst>
                <a:gd name="T0" fmla="*/ 48 w 48"/>
                <a:gd name="T1" fmla="*/ 30 h 54"/>
                <a:gd name="T2" fmla="*/ 36 w 48"/>
                <a:gd name="T3" fmla="*/ 42 h 54"/>
                <a:gd name="T4" fmla="*/ 30 w 48"/>
                <a:gd name="T5" fmla="*/ 24 h 54"/>
                <a:gd name="T6" fmla="*/ 30 w 48"/>
                <a:gd name="T7" fmla="*/ 48 h 54"/>
                <a:gd name="T8" fmla="*/ 6 w 48"/>
                <a:gd name="T9" fmla="*/ 54 h 54"/>
                <a:gd name="T10" fmla="*/ 0 w 48"/>
                <a:gd name="T11" fmla="*/ 6 h 54"/>
                <a:gd name="T12" fmla="*/ 18 w 48"/>
                <a:gd name="T13" fmla="*/ 0 h 54"/>
                <a:gd name="T14" fmla="*/ 42 w 48"/>
                <a:gd name="T15" fmla="*/ 24 h 54"/>
                <a:gd name="T16" fmla="*/ 48 w 48"/>
                <a:gd name="T17" fmla="*/ 3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54"/>
                <a:gd name="T29" fmla="*/ 48 w 48"/>
                <a:gd name="T30" fmla="*/ 54 h 5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54">
                  <a:moveTo>
                    <a:pt x="48" y="30"/>
                  </a:moveTo>
                  <a:lnTo>
                    <a:pt x="36" y="42"/>
                  </a:lnTo>
                  <a:lnTo>
                    <a:pt x="30" y="24"/>
                  </a:lnTo>
                  <a:lnTo>
                    <a:pt x="30" y="48"/>
                  </a:lnTo>
                  <a:lnTo>
                    <a:pt x="6" y="54"/>
                  </a:lnTo>
                  <a:lnTo>
                    <a:pt x="0" y="6"/>
                  </a:lnTo>
                  <a:lnTo>
                    <a:pt x="18" y="0"/>
                  </a:lnTo>
                  <a:lnTo>
                    <a:pt x="42" y="24"/>
                  </a:lnTo>
                  <a:lnTo>
                    <a:pt x="48" y="30"/>
                  </a:lnTo>
                  <a:close/>
                </a:path>
              </a:pathLst>
            </a:custGeom>
            <a:solidFill>
              <a:srgbClr val="E8D898"/>
            </a:solidFill>
            <a:ln w="9525">
              <a:solidFill>
                <a:srgbClr val="E8D898"/>
              </a:solidFill>
              <a:prstDash val="solid"/>
              <a:round/>
              <a:headEnd/>
              <a:tailEnd/>
            </a:ln>
          </p:spPr>
          <p:txBody>
            <a:bodyPr/>
            <a:lstStyle/>
            <a:p>
              <a:endParaRPr lang="en-US"/>
            </a:p>
          </p:txBody>
        </p:sp>
        <p:sp>
          <p:nvSpPr>
            <p:cNvPr id="4196" name="Freeform 225"/>
            <p:cNvSpPr>
              <a:spLocks/>
            </p:cNvSpPr>
            <p:nvPr/>
          </p:nvSpPr>
          <p:spPr bwMode="auto">
            <a:xfrm>
              <a:off x="4299" y="1722"/>
              <a:ext cx="48" cy="54"/>
            </a:xfrm>
            <a:custGeom>
              <a:avLst/>
              <a:gdLst>
                <a:gd name="T0" fmla="*/ 48 w 48"/>
                <a:gd name="T1" fmla="*/ 30 h 54"/>
                <a:gd name="T2" fmla="*/ 36 w 48"/>
                <a:gd name="T3" fmla="*/ 42 h 54"/>
                <a:gd name="T4" fmla="*/ 30 w 48"/>
                <a:gd name="T5" fmla="*/ 24 h 54"/>
                <a:gd name="T6" fmla="*/ 30 w 48"/>
                <a:gd name="T7" fmla="*/ 48 h 54"/>
                <a:gd name="T8" fmla="*/ 6 w 48"/>
                <a:gd name="T9" fmla="*/ 54 h 54"/>
                <a:gd name="T10" fmla="*/ 0 w 48"/>
                <a:gd name="T11" fmla="*/ 6 h 54"/>
                <a:gd name="T12" fmla="*/ 18 w 48"/>
                <a:gd name="T13" fmla="*/ 0 h 54"/>
                <a:gd name="T14" fmla="*/ 42 w 48"/>
                <a:gd name="T15" fmla="*/ 24 h 54"/>
                <a:gd name="T16" fmla="*/ 48 w 48"/>
                <a:gd name="T17" fmla="*/ 30 h 54"/>
                <a:gd name="T18" fmla="*/ 48 w 48"/>
                <a:gd name="T19" fmla="*/ 36 h 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54"/>
                <a:gd name="T32" fmla="*/ 48 w 48"/>
                <a:gd name="T33" fmla="*/ 54 h 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54">
                  <a:moveTo>
                    <a:pt x="48" y="30"/>
                  </a:moveTo>
                  <a:lnTo>
                    <a:pt x="36" y="42"/>
                  </a:lnTo>
                  <a:lnTo>
                    <a:pt x="30" y="24"/>
                  </a:lnTo>
                  <a:lnTo>
                    <a:pt x="30" y="48"/>
                  </a:lnTo>
                  <a:lnTo>
                    <a:pt x="6" y="54"/>
                  </a:lnTo>
                  <a:lnTo>
                    <a:pt x="0" y="6"/>
                  </a:lnTo>
                  <a:lnTo>
                    <a:pt x="18" y="0"/>
                  </a:lnTo>
                  <a:lnTo>
                    <a:pt x="42" y="24"/>
                  </a:lnTo>
                  <a:lnTo>
                    <a:pt x="48" y="30"/>
                  </a:lnTo>
                  <a:lnTo>
                    <a:pt x="48" y="36"/>
                  </a:lnTo>
                </a:path>
              </a:pathLst>
            </a:custGeom>
            <a:noFill/>
            <a:ln w="9525">
              <a:solidFill>
                <a:srgbClr val="000000"/>
              </a:solidFill>
              <a:prstDash val="solid"/>
              <a:round/>
              <a:headEnd/>
              <a:tailEnd/>
            </a:ln>
          </p:spPr>
          <p:txBody>
            <a:bodyPr/>
            <a:lstStyle/>
            <a:p>
              <a:endParaRPr lang="en-US"/>
            </a:p>
          </p:txBody>
        </p:sp>
        <p:sp>
          <p:nvSpPr>
            <p:cNvPr id="4197" name="Freeform 226"/>
            <p:cNvSpPr>
              <a:spLocks/>
            </p:cNvSpPr>
            <p:nvPr/>
          </p:nvSpPr>
          <p:spPr bwMode="auto">
            <a:xfrm>
              <a:off x="3717" y="2364"/>
              <a:ext cx="312" cy="240"/>
            </a:xfrm>
            <a:custGeom>
              <a:avLst/>
              <a:gdLst>
                <a:gd name="T0" fmla="*/ 312 w 312"/>
                <a:gd name="T1" fmla="*/ 72 h 240"/>
                <a:gd name="T2" fmla="*/ 276 w 312"/>
                <a:gd name="T3" fmla="*/ 120 h 240"/>
                <a:gd name="T4" fmla="*/ 282 w 312"/>
                <a:gd name="T5" fmla="*/ 132 h 240"/>
                <a:gd name="T6" fmla="*/ 246 w 312"/>
                <a:gd name="T7" fmla="*/ 174 h 240"/>
                <a:gd name="T8" fmla="*/ 240 w 312"/>
                <a:gd name="T9" fmla="*/ 168 h 240"/>
                <a:gd name="T10" fmla="*/ 240 w 312"/>
                <a:gd name="T11" fmla="*/ 180 h 240"/>
                <a:gd name="T12" fmla="*/ 204 w 312"/>
                <a:gd name="T13" fmla="*/ 198 h 240"/>
                <a:gd name="T14" fmla="*/ 204 w 312"/>
                <a:gd name="T15" fmla="*/ 216 h 240"/>
                <a:gd name="T16" fmla="*/ 186 w 312"/>
                <a:gd name="T17" fmla="*/ 204 h 240"/>
                <a:gd name="T18" fmla="*/ 198 w 312"/>
                <a:gd name="T19" fmla="*/ 222 h 240"/>
                <a:gd name="T20" fmla="*/ 186 w 312"/>
                <a:gd name="T21" fmla="*/ 240 h 240"/>
                <a:gd name="T22" fmla="*/ 168 w 312"/>
                <a:gd name="T23" fmla="*/ 234 h 240"/>
                <a:gd name="T24" fmla="*/ 138 w 312"/>
                <a:gd name="T25" fmla="*/ 168 h 240"/>
                <a:gd name="T26" fmla="*/ 60 w 312"/>
                <a:gd name="T27" fmla="*/ 108 h 240"/>
                <a:gd name="T28" fmla="*/ 30 w 312"/>
                <a:gd name="T29" fmla="*/ 72 h 240"/>
                <a:gd name="T30" fmla="*/ 0 w 312"/>
                <a:gd name="T31" fmla="*/ 54 h 240"/>
                <a:gd name="T32" fmla="*/ 12 w 312"/>
                <a:gd name="T33" fmla="*/ 30 h 240"/>
                <a:gd name="T34" fmla="*/ 54 w 312"/>
                <a:gd name="T35" fmla="*/ 6 h 240"/>
                <a:gd name="T36" fmla="*/ 144 w 312"/>
                <a:gd name="T37" fmla="*/ 0 h 240"/>
                <a:gd name="T38" fmla="*/ 162 w 312"/>
                <a:gd name="T39" fmla="*/ 24 h 240"/>
                <a:gd name="T40" fmla="*/ 228 w 312"/>
                <a:gd name="T41" fmla="*/ 12 h 240"/>
                <a:gd name="T42" fmla="*/ 306 w 312"/>
                <a:gd name="T43" fmla="*/ 66 h 240"/>
                <a:gd name="T44" fmla="*/ 312 w 312"/>
                <a:gd name="T45" fmla="*/ 72 h 2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12"/>
                <a:gd name="T70" fmla="*/ 0 h 240"/>
                <a:gd name="T71" fmla="*/ 312 w 312"/>
                <a:gd name="T72" fmla="*/ 240 h 24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12" h="240">
                  <a:moveTo>
                    <a:pt x="312" y="72"/>
                  </a:moveTo>
                  <a:lnTo>
                    <a:pt x="276" y="120"/>
                  </a:lnTo>
                  <a:lnTo>
                    <a:pt x="282" y="132"/>
                  </a:lnTo>
                  <a:lnTo>
                    <a:pt x="246" y="174"/>
                  </a:lnTo>
                  <a:lnTo>
                    <a:pt x="240" y="168"/>
                  </a:lnTo>
                  <a:lnTo>
                    <a:pt x="240" y="180"/>
                  </a:lnTo>
                  <a:lnTo>
                    <a:pt x="204" y="198"/>
                  </a:lnTo>
                  <a:lnTo>
                    <a:pt x="204" y="216"/>
                  </a:lnTo>
                  <a:lnTo>
                    <a:pt x="186" y="204"/>
                  </a:lnTo>
                  <a:lnTo>
                    <a:pt x="198" y="222"/>
                  </a:lnTo>
                  <a:lnTo>
                    <a:pt x="186" y="240"/>
                  </a:lnTo>
                  <a:lnTo>
                    <a:pt x="168" y="234"/>
                  </a:lnTo>
                  <a:lnTo>
                    <a:pt x="138" y="168"/>
                  </a:lnTo>
                  <a:lnTo>
                    <a:pt x="60" y="108"/>
                  </a:lnTo>
                  <a:lnTo>
                    <a:pt x="30" y="72"/>
                  </a:lnTo>
                  <a:lnTo>
                    <a:pt x="0" y="54"/>
                  </a:lnTo>
                  <a:lnTo>
                    <a:pt x="12" y="30"/>
                  </a:lnTo>
                  <a:lnTo>
                    <a:pt x="54" y="6"/>
                  </a:lnTo>
                  <a:lnTo>
                    <a:pt x="144" y="0"/>
                  </a:lnTo>
                  <a:lnTo>
                    <a:pt x="162" y="24"/>
                  </a:lnTo>
                  <a:lnTo>
                    <a:pt x="228" y="12"/>
                  </a:lnTo>
                  <a:lnTo>
                    <a:pt x="306" y="66"/>
                  </a:lnTo>
                  <a:lnTo>
                    <a:pt x="312" y="72"/>
                  </a:lnTo>
                  <a:close/>
                </a:path>
              </a:pathLst>
            </a:custGeom>
            <a:solidFill>
              <a:srgbClr val="FFAA00"/>
            </a:solidFill>
            <a:ln w="9525">
              <a:solidFill>
                <a:srgbClr val="FFAA00"/>
              </a:solidFill>
              <a:prstDash val="solid"/>
              <a:round/>
              <a:headEnd/>
              <a:tailEnd/>
            </a:ln>
          </p:spPr>
          <p:txBody>
            <a:bodyPr/>
            <a:lstStyle/>
            <a:p>
              <a:endParaRPr lang="en-US"/>
            </a:p>
          </p:txBody>
        </p:sp>
        <p:sp>
          <p:nvSpPr>
            <p:cNvPr id="4198" name="Freeform 227"/>
            <p:cNvSpPr>
              <a:spLocks/>
            </p:cNvSpPr>
            <p:nvPr/>
          </p:nvSpPr>
          <p:spPr bwMode="auto">
            <a:xfrm>
              <a:off x="3717" y="2364"/>
              <a:ext cx="312" cy="240"/>
            </a:xfrm>
            <a:custGeom>
              <a:avLst/>
              <a:gdLst>
                <a:gd name="T0" fmla="*/ 312 w 312"/>
                <a:gd name="T1" fmla="*/ 72 h 240"/>
                <a:gd name="T2" fmla="*/ 276 w 312"/>
                <a:gd name="T3" fmla="*/ 120 h 240"/>
                <a:gd name="T4" fmla="*/ 282 w 312"/>
                <a:gd name="T5" fmla="*/ 132 h 240"/>
                <a:gd name="T6" fmla="*/ 246 w 312"/>
                <a:gd name="T7" fmla="*/ 174 h 240"/>
                <a:gd name="T8" fmla="*/ 240 w 312"/>
                <a:gd name="T9" fmla="*/ 168 h 240"/>
                <a:gd name="T10" fmla="*/ 240 w 312"/>
                <a:gd name="T11" fmla="*/ 180 h 240"/>
                <a:gd name="T12" fmla="*/ 204 w 312"/>
                <a:gd name="T13" fmla="*/ 198 h 240"/>
                <a:gd name="T14" fmla="*/ 204 w 312"/>
                <a:gd name="T15" fmla="*/ 216 h 240"/>
                <a:gd name="T16" fmla="*/ 186 w 312"/>
                <a:gd name="T17" fmla="*/ 204 h 240"/>
                <a:gd name="T18" fmla="*/ 198 w 312"/>
                <a:gd name="T19" fmla="*/ 222 h 240"/>
                <a:gd name="T20" fmla="*/ 186 w 312"/>
                <a:gd name="T21" fmla="*/ 240 h 240"/>
                <a:gd name="T22" fmla="*/ 168 w 312"/>
                <a:gd name="T23" fmla="*/ 234 h 240"/>
                <a:gd name="T24" fmla="*/ 138 w 312"/>
                <a:gd name="T25" fmla="*/ 168 h 240"/>
                <a:gd name="T26" fmla="*/ 60 w 312"/>
                <a:gd name="T27" fmla="*/ 108 h 240"/>
                <a:gd name="T28" fmla="*/ 30 w 312"/>
                <a:gd name="T29" fmla="*/ 72 h 240"/>
                <a:gd name="T30" fmla="*/ 0 w 312"/>
                <a:gd name="T31" fmla="*/ 54 h 240"/>
                <a:gd name="T32" fmla="*/ 12 w 312"/>
                <a:gd name="T33" fmla="*/ 30 h 240"/>
                <a:gd name="T34" fmla="*/ 54 w 312"/>
                <a:gd name="T35" fmla="*/ 6 h 240"/>
                <a:gd name="T36" fmla="*/ 144 w 312"/>
                <a:gd name="T37" fmla="*/ 0 h 240"/>
                <a:gd name="T38" fmla="*/ 162 w 312"/>
                <a:gd name="T39" fmla="*/ 24 h 240"/>
                <a:gd name="T40" fmla="*/ 228 w 312"/>
                <a:gd name="T41" fmla="*/ 12 h 240"/>
                <a:gd name="T42" fmla="*/ 306 w 312"/>
                <a:gd name="T43" fmla="*/ 66 h 240"/>
                <a:gd name="T44" fmla="*/ 312 w 312"/>
                <a:gd name="T45" fmla="*/ 72 h 240"/>
                <a:gd name="T46" fmla="*/ 312 w 312"/>
                <a:gd name="T47" fmla="*/ 78 h 2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12"/>
                <a:gd name="T73" fmla="*/ 0 h 240"/>
                <a:gd name="T74" fmla="*/ 312 w 312"/>
                <a:gd name="T75" fmla="*/ 240 h 24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12" h="240">
                  <a:moveTo>
                    <a:pt x="312" y="72"/>
                  </a:moveTo>
                  <a:lnTo>
                    <a:pt x="276" y="120"/>
                  </a:lnTo>
                  <a:lnTo>
                    <a:pt x="282" y="132"/>
                  </a:lnTo>
                  <a:lnTo>
                    <a:pt x="246" y="174"/>
                  </a:lnTo>
                  <a:lnTo>
                    <a:pt x="240" y="168"/>
                  </a:lnTo>
                  <a:lnTo>
                    <a:pt x="240" y="180"/>
                  </a:lnTo>
                  <a:lnTo>
                    <a:pt x="204" y="198"/>
                  </a:lnTo>
                  <a:lnTo>
                    <a:pt x="204" y="216"/>
                  </a:lnTo>
                  <a:lnTo>
                    <a:pt x="186" y="204"/>
                  </a:lnTo>
                  <a:lnTo>
                    <a:pt x="198" y="222"/>
                  </a:lnTo>
                  <a:lnTo>
                    <a:pt x="186" y="240"/>
                  </a:lnTo>
                  <a:lnTo>
                    <a:pt x="168" y="234"/>
                  </a:lnTo>
                  <a:lnTo>
                    <a:pt x="138" y="168"/>
                  </a:lnTo>
                  <a:lnTo>
                    <a:pt x="60" y="108"/>
                  </a:lnTo>
                  <a:lnTo>
                    <a:pt x="30" y="72"/>
                  </a:lnTo>
                  <a:lnTo>
                    <a:pt x="0" y="54"/>
                  </a:lnTo>
                  <a:lnTo>
                    <a:pt x="12" y="30"/>
                  </a:lnTo>
                  <a:lnTo>
                    <a:pt x="54" y="6"/>
                  </a:lnTo>
                  <a:lnTo>
                    <a:pt x="144" y="0"/>
                  </a:lnTo>
                  <a:lnTo>
                    <a:pt x="162" y="24"/>
                  </a:lnTo>
                  <a:lnTo>
                    <a:pt x="228" y="12"/>
                  </a:lnTo>
                  <a:lnTo>
                    <a:pt x="306" y="66"/>
                  </a:lnTo>
                  <a:lnTo>
                    <a:pt x="312" y="72"/>
                  </a:lnTo>
                  <a:lnTo>
                    <a:pt x="312" y="78"/>
                  </a:lnTo>
                </a:path>
              </a:pathLst>
            </a:custGeom>
            <a:noFill/>
            <a:ln w="9525">
              <a:solidFill>
                <a:srgbClr val="000000"/>
              </a:solidFill>
              <a:prstDash val="solid"/>
              <a:round/>
              <a:headEnd/>
              <a:tailEnd/>
            </a:ln>
          </p:spPr>
          <p:txBody>
            <a:bodyPr/>
            <a:lstStyle/>
            <a:p>
              <a:endParaRPr lang="en-US"/>
            </a:p>
          </p:txBody>
        </p:sp>
        <p:sp>
          <p:nvSpPr>
            <p:cNvPr id="4199" name="Freeform 228"/>
            <p:cNvSpPr>
              <a:spLocks/>
            </p:cNvSpPr>
            <p:nvPr/>
          </p:nvSpPr>
          <p:spPr bwMode="auto">
            <a:xfrm>
              <a:off x="2457" y="1578"/>
              <a:ext cx="432" cy="288"/>
            </a:xfrm>
            <a:custGeom>
              <a:avLst/>
              <a:gdLst>
                <a:gd name="T0" fmla="*/ 432 w 432"/>
                <a:gd name="T1" fmla="*/ 204 h 288"/>
                <a:gd name="T2" fmla="*/ 426 w 432"/>
                <a:gd name="T3" fmla="*/ 210 h 288"/>
                <a:gd name="T4" fmla="*/ 432 w 432"/>
                <a:gd name="T5" fmla="*/ 234 h 288"/>
                <a:gd name="T6" fmla="*/ 420 w 432"/>
                <a:gd name="T7" fmla="*/ 264 h 288"/>
                <a:gd name="T8" fmla="*/ 432 w 432"/>
                <a:gd name="T9" fmla="*/ 288 h 288"/>
                <a:gd name="T10" fmla="*/ 384 w 432"/>
                <a:gd name="T11" fmla="*/ 258 h 288"/>
                <a:gd name="T12" fmla="*/ 342 w 432"/>
                <a:gd name="T13" fmla="*/ 264 h 288"/>
                <a:gd name="T14" fmla="*/ 312 w 432"/>
                <a:gd name="T15" fmla="*/ 246 h 288"/>
                <a:gd name="T16" fmla="*/ 0 w 432"/>
                <a:gd name="T17" fmla="*/ 228 h 288"/>
                <a:gd name="T18" fmla="*/ 0 w 432"/>
                <a:gd name="T19" fmla="*/ 186 h 288"/>
                <a:gd name="T20" fmla="*/ 12 w 432"/>
                <a:gd name="T21" fmla="*/ 72 h 288"/>
                <a:gd name="T22" fmla="*/ 18 w 432"/>
                <a:gd name="T23" fmla="*/ 0 h 288"/>
                <a:gd name="T24" fmla="*/ 426 w 432"/>
                <a:gd name="T25" fmla="*/ 18 h 288"/>
                <a:gd name="T26" fmla="*/ 414 w 432"/>
                <a:gd name="T27" fmla="*/ 42 h 288"/>
                <a:gd name="T28" fmla="*/ 432 w 432"/>
                <a:gd name="T29" fmla="*/ 66 h 288"/>
                <a:gd name="T30" fmla="*/ 432 w 432"/>
                <a:gd name="T31" fmla="*/ 180 h 288"/>
                <a:gd name="T32" fmla="*/ 432 w 432"/>
                <a:gd name="T33" fmla="*/ 204 h 28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32"/>
                <a:gd name="T52" fmla="*/ 0 h 288"/>
                <a:gd name="T53" fmla="*/ 432 w 432"/>
                <a:gd name="T54" fmla="*/ 288 h 28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32" h="288">
                  <a:moveTo>
                    <a:pt x="432" y="204"/>
                  </a:moveTo>
                  <a:lnTo>
                    <a:pt x="426" y="210"/>
                  </a:lnTo>
                  <a:lnTo>
                    <a:pt x="432" y="234"/>
                  </a:lnTo>
                  <a:lnTo>
                    <a:pt x="420" y="264"/>
                  </a:lnTo>
                  <a:lnTo>
                    <a:pt x="432" y="288"/>
                  </a:lnTo>
                  <a:lnTo>
                    <a:pt x="384" y="258"/>
                  </a:lnTo>
                  <a:lnTo>
                    <a:pt x="342" y="264"/>
                  </a:lnTo>
                  <a:lnTo>
                    <a:pt x="312" y="246"/>
                  </a:lnTo>
                  <a:lnTo>
                    <a:pt x="0" y="228"/>
                  </a:lnTo>
                  <a:lnTo>
                    <a:pt x="0" y="186"/>
                  </a:lnTo>
                  <a:lnTo>
                    <a:pt x="12" y="72"/>
                  </a:lnTo>
                  <a:lnTo>
                    <a:pt x="18" y="0"/>
                  </a:lnTo>
                  <a:lnTo>
                    <a:pt x="426" y="18"/>
                  </a:lnTo>
                  <a:lnTo>
                    <a:pt x="414" y="42"/>
                  </a:lnTo>
                  <a:lnTo>
                    <a:pt x="432" y="66"/>
                  </a:lnTo>
                  <a:lnTo>
                    <a:pt x="432" y="180"/>
                  </a:lnTo>
                  <a:lnTo>
                    <a:pt x="432" y="204"/>
                  </a:lnTo>
                  <a:close/>
                </a:path>
              </a:pathLst>
            </a:custGeom>
            <a:solidFill>
              <a:srgbClr val="E8D898"/>
            </a:solidFill>
            <a:ln w="9525">
              <a:solidFill>
                <a:srgbClr val="E8D898"/>
              </a:solidFill>
              <a:prstDash val="solid"/>
              <a:round/>
              <a:headEnd/>
              <a:tailEnd/>
            </a:ln>
          </p:spPr>
          <p:txBody>
            <a:bodyPr/>
            <a:lstStyle/>
            <a:p>
              <a:endParaRPr lang="en-US"/>
            </a:p>
          </p:txBody>
        </p:sp>
        <p:sp>
          <p:nvSpPr>
            <p:cNvPr id="4200" name="Freeform 229"/>
            <p:cNvSpPr>
              <a:spLocks/>
            </p:cNvSpPr>
            <p:nvPr/>
          </p:nvSpPr>
          <p:spPr bwMode="auto">
            <a:xfrm>
              <a:off x="2457" y="1578"/>
              <a:ext cx="432" cy="288"/>
            </a:xfrm>
            <a:custGeom>
              <a:avLst/>
              <a:gdLst>
                <a:gd name="T0" fmla="*/ 432 w 432"/>
                <a:gd name="T1" fmla="*/ 204 h 288"/>
                <a:gd name="T2" fmla="*/ 426 w 432"/>
                <a:gd name="T3" fmla="*/ 210 h 288"/>
                <a:gd name="T4" fmla="*/ 432 w 432"/>
                <a:gd name="T5" fmla="*/ 234 h 288"/>
                <a:gd name="T6" fmla="*/ 420 w 432"/>
                <a:gd name="T7" fmla="*/ 264 h 288"/>
                <a:gd name="T8" fmla="*/ 432 w 432"/>
                <a:gd name="T9" fmla="*/ 288 h 288"/>
                <a:gd name="T10" fmla="*/ 384 w 432"/>
                <a:gd name="T11" fmla="*/ 258 h 288"/>
                <a:gd name="T12" fmla="*/ 342 w 432"/>
                <a:gd name="T13" fmla="*/ 264 h 288"/>
                <a:gd name="T14" fmla="*/ 312 w 432"/>
                <a:gd name="T15" fmla="*/ 246 h 288"/>
                <a:gd name="T16" fmla="*/ 0 w 432"/>
                <a:gd name="T17" fmla="*/ 228 h 288"/>
                <a:gd name="T18" fmla="*/ 0 w 432"/>
                <a:gd name="T19" fmla="*/ 186 h 288"/>
                <a:gd name="T20" fmla="*/ 12 w 432"/>
                <a:gd name="T21" fmla="*/ 72 h 288"/>
                <a:gd name="T22" fmla="*/ 18 w 432"/>
                <a:gd name="T23" fmla="*/ 0 h 288"/>
                <a:gd name="T24" fmla="*/ 426 w 432"/>
                <a:gd name="T25" fmla="*/ 18 h 288"/>
                <a:gd name="T26" fmla="*/ 414 w 432"/>
                <a:gd name="T27" fmla="*/ 42 h 288"/>
                <a:gd name="T28" fmla="*/ 432 w 432"/>
                <a:gd name="T29" fmla="*/ 66 h 288"/>
                <a:gd name="T30" fmla="*/ 432 w 432"/>
                <a:gd name="T31" fmla="*/ 180 h 288"/>
                <a:gd name="T32" fmla="*/ 432 w 432"/>
                <a:gd name="T33" fmla="*/ 204 h 288"/>
                <a:gd name="T34" fmla="*/ 432 w 432"/>
                <a:gd name="T35" fmla="*/ 210 h 2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32"/>
                <a:gd name="T55" fmla="*/ 0 h 288"/>
                <a:gd name="T56" fmla="*/ 432 w 432"/>
                <a:gd name="T57" fmla="*/ 288 h 28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32" h="288">
                  <a:moveTo>
                    <a:pt x="432" y="204"/>
                  </a:moveTo>
                  <a:lnTo>
                    <a:pt x="426" y="210"/>
                  </a:lnTo>
                  <a:lnTo>
                    <a:pt x="432" y="234"/>
                  </a:lnTo>
                  <a:lnTo>
                    <a:pt x="420" y="264"/>
                  </a:lnTo>
                  <a:lnTo>
                    <a:pt x="432" y="288"/>
                  </a:lnTo>
                  <a:lnTo>
                    <a:pt x="384" y="258"/>
                  </a:lnTo>
                  <a:lnTo>
                    <a:pt x="342" y="264"/>
                  </a:lnTo>
                  <a:lnTo>
                    <a:pt x="312" y="246"/>
                  </a:lnTo>
                  <a:lnTo>
                    <a:pt x="0" y="228"/>
                  </a:lnTo>
                  <a:lnTo>
                    <a:pt x="0" y="186"/>
                  </a:lnTo>
                  <a:lnTo>
                    <a:pt x="12" y="72"/>
                  </a:lnTo>
                  <a:lnTo>
                    <a:pt x="18" y="0"/>
                  </a:lnTo>
                  <a:lnTo>
                    <a:pt x="426" y="18"/>
                  </a:lnTo>
                  <a:lnTo>
                    <a:pt x="414" y="42"/>
                  </a:lnTo>
                  <a:lnTo>
                    <a:pt x="432" y="66"/>
                  </a:lnTo>
                  <a:lnTo>
                    <a:pt x="432" y="180"/>
                  </a:lnTo>
                  <a:lnTo>
                    <a:pt x="432" y="204"/>
                  </a:lnTo>
                  <a:lnTo>
                    <a:pt x="432" y="210"/>
                  </a:lnTo>
                </a:path>
              </a:pathLst>
            </a:custGeom>
            <a:noFill/>
            <a:ln w="9525">
              <a:solidFill>
                <a:srgbClr val="000000"/>
              </a:solidFill>
              <a:prstDash val="solid"/>
              <a:round/>
              <a:headEnd/>
              <a:tailEnd/>
            </a:ln>
          </p:spPr>
          <p:txBody>
            <a:bodyPr/>
            <a:lstStyle/>
            <a:p>
              <a:endParaRPr lang="en-US"/>
            </a:p>
          </p:txBody>
        </p:sp>
        <p:sp>
          <p:nvSpPr>
            <p:cNvPr id="4201" name="Freeform 230"/>
            <p:cNvSpPr>
              <a:spLocks/>
            </p:cNvSpPr>
            <p:nvPr/>
          </p:nvSpPr>
          <p:spPr bwMode="auto">
            <a:xfrm>
              <a:off x="3279" y="2256"/>
              <a:ext cx="522" cy="180"/>
            </a:xfrm>
            <a:custGeom>
              <a:avLst/>
              <a:gdLst>
                <a:gd name="T0" fmla="*/ 522 w 522"/>
                <a:gd name="T1" fmla="*/ 0 h 180"/>
                <a:gd name="T2" fmla="*/ 522 w 522"/>
                <a:gd name="T3" fmla="*/ 24 h 180"/>
                <a:gd name="T4" fmla="*/ 504 w 522"/>
                <a:gd name="T5" fmla="*/ 42 h 180"/>
                <a:gd name="T6" fmla="*/ 474 w 522"/>
                <a:gd name="T7" fmla="*/ 60 h 180"/>
                <a:gd name="T8" fmla="*/ 468 w 522"/>
                <a:gd name="T9" fmla="*/ 54 h 180"/>
                <a:gd name="T10" fmla="*/ 450 w 522"/>
                <a:gd name="T11" fmla="*/ 78 h 180"/>
                <a:gd name="T12" fmla="*/ 402 w 522"/>
                <a:gd name="T13" fmla="*/ 102 h 180"/>
                <a:gd name="T14" fmla="*/ 390 w 522"/>
                <a:gd name="T15" fmla="*/ 126 h 180"/>
                <a:gd name="T16" fmla="*/ 372 w 522"/>
                <a:gd name="T17" fmla="*/ 132 h 180"/>
                <a:gd name="T18" fmla="*/ 372 w 522"/>
                <a:gd name="T19" fmla="*/ 150 h 180"/>
                <a:gd name="T20" fmla="*/ 294 w 522"/>
                <a:gd name="T21" fmla="*/ 162 h 180"/>
                <a:gd name="T22" fmla="*/ 132 w 522"/>
                <a:gd name="T23" fmla="*/ 174 h 180"/>
                <a:gd name="T24" fmla="*/ 0 w 522"/>
                <a:gd name="T25" fmla="*/ 180 h 180"/>
                <a:gd name="T26" fmla="*/ 12 w 522"/>
                <a:gd name="T27" fmla="*/ 168 h 180"/>
                <a:gd name="T28" fmla="*/ 0 w 522"/>
                <a:gd name="T29" fmla="*/ 150 h 180"/>
                <a:gd name="T30" fmla="*/ 18 w 522"/>
                <a:gd name="T31" fmla="*/ 138 h 180"/>
                <a:gd name="T32" fmla="*/ 18 w 522"/>
                <a:gd name="T33" fmla="*/ 126 h 180"/>
                <a:gd name="T34" fmla="*/ 30 w 522"/>
                <a:gd name="T35" fmla="*/ 108 h 180"/>
                <a:gd name="T36" fmla="*/ 30 w 522"/>
                <a:gd name="T37" fmla="*/ 102 h 180"/>
                <a:gd name="T38" fmla="*/ 36 w 522"/>
                <a:gd name="T39" fmla="*/ 54 h 180"/>
                <a:gd name="T40" fmla="*/ 42 w 522"/>
                <a:gd name="T41" fmla="*/ 60 h 180"/>
                <a:gd name="T42" fmla="*/ 126 w 522"/>
                <a:gd name="T43" fmla="*/ 54 h 180"/>
                <a:gd name="T44" fmla="*/ 126 w 522"/>
                <a:gd name="T45" fmla="*/ 42 h 180"/>
                <a:gd name="T46" fmla="*/ 402 w 522"/>
                <a:gd name="T47" fmla="*/ 18 h 180"/>
                <a:gd name="T48" fmla="*/ 522 w 522"/>
                <a:gd name="T49" fmla="*/ 0 h 1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22"/>
                <a:gd name="T76" fmla="*/ 0 h 180"/>
                <a:gd name="T77" fmla="*/ 522 w 522"/>
                <a:gd name="T78" fmla="*/ 180 h 18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22" h="180">
                  <a:moveTo>
                    <a:pt x="522" y="0"/>
                  </a:moveTo>
                  <a:lnTo>
                    <a:pt x="522" y="24"/>
                  </a:lnTo>
                  <a:lnTo>
                    <a:pt x="504" y="42"/>
                  </a:lnTo>
                  <a:lnTo>
                    <a:pt x="474" y="60"/>
                  </a:lnTo>
                  <a:lnTo>
                    <a:pt x="468" y="54"/>
                  </a:lnTo>
                  <a:lnTo>
                    <a:pt x="450" y="78"/>
                  </a:lnTo>
                  <a:lnTo>
                    <a:pt x="402" y="102"/>
                  </a:lnTo>
                  <a:lnTo>
                    <a:pt x="390" y="126"/>
                  </a:lnTo>
                  <a:lnTo>
                    <a:pt x="372" y="132"/>
                  </a:lnTo>
                  <a:lnTo>
                    <a:pt x="372" y="150"/>
                  </a:lnTo>
                  <a:lnTo>
                    <a:pt x="294" y="162"/>
                  </a:lnTo>
                  <a:lnTo>
                    <a:pt x="132" y="174"/>
                  </a:lnTo>
                  <a:lnTo>
                    <a:pt x="0" y="180"/>
                  </a:lnTo>
                  <a:lnTo>
                    <a:pt x="12" y="168"/>
                  </a:lnTo>
                  <a:lnTo>
                    <a:pt x="0" y="150"/>
                  </a:lnTo>
                  <a:lnTo>
                    <a:pt x="18" y="138"/>
                  </a:lnTo>
                  <a:lnTo>
                    <a:pt x="18" y="126"/>
                  </a:lnTo>
                  <a:lnTo>
                    <a:pt x="30" y="108"/>
                  </a:lnTo>
                  <a:lnTo>
                    <a:pt x="30" y="102"/>
                  </a:lnTo>
                  <a:lnTo>
                    <a:pt x="36" y="54"/>
                  </a:lnTo>
                  <a:lnTo>
                    <a:pt x="42" y="60"/>
                  </a:lnTo>
                  <a:lnTo>
                    <a:pt x="126" y="54"/>
                  </a:lnTo>
                  <a:lnTo>
                    <a:pt x="126" y="42"/>
                  </a:lnTo>
                  <a:lnTo>
                    <a:pt x="402" y="18"/>
                  </a:lnTo>
                  <a:lnTo>
                    <a:pt x="522" y="0"/>
                  </a:lnTo>
                  <a:close/>
                </a:path>
              </a:pathLst>
            </a:custGeom>
            <a:solidFill>
              <a:srgbClr val="FFAA00"/>
            </a:solidFill>
            <a:ln w="9525">
              <a:solidFill>
                <a:srgbClr val="FFAA00"/>
              </a:solidFill>
              <a:prstDash val="solid"/>
              <a:round/>
              <a:headEnd/>
              <a:tailEnd/>
            </a:ln>
          </p:spPr>
          <p:txBody>
            <a:bodyPr/>
            <a:lstStyle/>
            <a:p>
              <a:endParaRPr lang="en-US"/>
            </a:p>
          </p:txBody>
        </p:sp>
        <p:sp>
          <p:nvSpPr>
            <p:cNvPr id="4202" name="Freeform 231"/>
            <p:cNvSpPr>
              <a:spLocks/>
            </p:cNvSpPr>
            <p:nvPr/>
          </p:nvSpPr>
          <p:spPr bwMode="auto">
            <a:xfrm>
              <a:off x="3279" y="2256"/>
              <a:ext cx="522" cy="180"/>
            </a:xfrm>
            <a:custGeom>
              <a:avLst/>
              <a:gdLst>
                <a:gd name="T0" fmla="*/ 522 w 522"/>
                <a:gd name="T1" fmla="*/ 0 h 180"/>
                <a:gd name="T2" fmla="*/ 522 w 522"/>
                <a:gd name="T3" fmla="*/ 24 h 180"/>
                <a:gd name="T4" fmla="*/ 504 w 522"/>
                <a:gd name="T5" fmla="*/ 42 h 180"/>
                <a:gd name="T6" fmla="*/ 474 w 522"/>
                <a:gd name="T7" fmla="*/ 60 h 180"/>
                <a:gd name="T8" fmla="*/ 468 w 522"/>
                <a:gd name="T9" fmla="*/ 54 h 180"/>
                <a:gd name="T10" fmla="*/ 450 w 522"/>
                <a:gd name="T11" fmla="*/ 78 h 180"/>
                <a:gd name="T12" fmla="*/ 402 w 522"/>
                <a:gd name="T13" fmla="*/ 102 h 180"/>
                <a:gd name="T14" fmla="*/ 390 w 522"/>
                <a:gd name="T15" fmla="*/ 126 h 180"/>
                <a:gd name="T16" fmla="*/ 372 w 522"/>
                <a:gd name="T17" fmla="*/ 132 h 180"/>
                <a:gd name="T18" fmla="*/ 372 w 522"/>
                <a:gd name="T19" fmla="*/ 150 h 180"/>
                <a:gd name="T20" fmla="*/ 294 w 522"/>
                <a:gd name="T21" fmla="*/ 162 h 180"/>
                <a:gd name="T22" fmla="*/ 132 w 522"/>
                <a:gd name="T23" fmla="*/ 174 h 180"/>
                <a:gd name="T24" fmla="*/ 0 w 522"/>
                <a:gd name="T25" fmla="*/ 180 h 180"/>
                <a:gd name="T26" fmla="*/ 12 w 522"/>
                <a:gd name="T27" fmla="*/ 168 h 180"/>
                <a:gd name="T28" fmla="*/ 0 w 522"/>
                <a:gd name="T29" fmla="*/ 150 h 180"/>
                <a:gd name="T30" fmla="*/ 18 w 522"/>
                <a:gd name="T31" fmla="*/ 138 h 180"/>
                <a:gd name="T32" fmla="*/ 18 w 522"/>
                <a:gd name="T33" fmla="*/ 126 h 180"/>
                <a:gd name="T34" fmla="*/ 30 w 522"/>
                <a:gd name="T35" fmla="*/ 108 h 180"/>
                <a:gd name="T36" fmla="*/ 30 w 522"/>
                <a:gd name="T37" fmla="*/ 102 h 180"/>
                <a:gd name="T38" fmla="*/ 36 w 522"/>
                <a:gd name="T39" fmla="*/ 54 h 180"/>
                <a:gd name="T40" fmla="*/ 42 w 522"/>
                <a:gd name="T41" fmla="*/ 60 h 180"/>
                <a:gd name="T42" fmla="*/ 126 w 522"/>
                <a:gd name="T43" fmla="*/ 54 h 180"/>
                <a:gd name="T44" fmla="*/ 126 w 522"/>
                <a:gd name="T45" fmla="*/ 42 h 180"/>
                <a:gd name="T46" fmla="*/ 402 w 522"/>
                <a:gd name="T47" fmla="*/ 18 h 180"/>
                <a:gd name="T48" fmla="*/ 522 w 522"/>
                <a:gd name="T49" fmla="*/ 0 h 180"/>
                <a:gd name="T50" fmla="*/ 522 w 522"/>
                <a:gd name="T51" fmla="*/ 6 h 18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22"/>
                <a:gd name="T79" fmla="*/ 0 h 180"/>
                <a:gd name="T80" fmla="*/ 522 w 522"/>
                <a:gd name="T81" fmla="*/ 180 h 18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22" h="180">
                  <a:moveTo>
                    <a:pt x="522" y="0"/>
                  </a:moveTo>
                  <a:lnTo>
                    <a:pt x="522" y="24"/>
                  </a:lnTo>
                  <a:lnTo>
                    <a:pt x="504" y="42"/>
                  </a:lnTo>
                  <a:lnTo>
                    <a:pt x="474" y="60"/>
                  </a:lnTo>
                  <a:lnTo>
                    <a:pt x="468" y="54"/>
                  </a:lnTo>
                  <a:lnTo>
                    <a:pt x="450" y="78"/>
                  </a:lnTo>
                  <a:lnTo>
                    <a:pt x="402" y="102"/>
                  </a:lnTo>
                  <a:lnTo>
                    <a:pt x="390" y="126"/>
                  </a:lnTo>
                  <a:lnTo>
                    <a:pt x="372" y="132"/>
                  </a:lnTo>
                  <a:lnTo>
                    <a:pt x="372" y="150"/>
                  </a:lnTo>
                  <a:lnTo>
                    <a:pt x="294" y="162"/>
                  </a:lnTo>
                  <a:lnTo>
                    <a:pt x="132" y="174"/>
                  </a:lnTo>
                  <a:lnTo>
                    <a:pt x="0" y="180"/>
                  </a:lnTo>
                  <a:lnTo>
                    <a:pt x="12" y="168"/>
                  </a:lnTo>
                  <a:lnTo>
                    <a:pt x="0" y="150"/>
                  </a:lnTo>
                  <a:lnTo>
                    <a:pt x="18" y="138"/>
                  </a:lnTo>
                  <a:lnTo>
                    <a:pt x="18" y="126"/>
                  </a:lnTo>
                  <a:lnTo>
                    <a:pt x="30" y="108"/>
                  </a:lnTo>
                  <a:lnTo>
                    <a:pt x="30" y="102"/>
                  </a:lnTo>
                  <a:lnTo>
                    <a:pt x="36" y="54"/>
                  </a:lnTo>
                  <a:lnTo>
                    <a:pt x="42" y="60"/>
                  </a:lnTo>
                  <a:lnTo>
                    <a:pt x="126" y="54"/>
                  </a:lnTo>
                  <a:lnTo>
                    <a:pt x="126" y="42"/>
                  </a:lnTo>
                  <a:lnTo>
                    <a:pt x="402" y="18"/>
                  </a:lnTo>
                  <a:lnTo>
                    <a:pt x="522" y="0"/>
                  </a:lnTo>
                  <a:lnTo>
                    <a:pt x="522" y="6"/>
                  </a:lnTo>
                </a:path>
              </a:pathLst>
            </a:custGeom>
            <a:noFill/>
            <a:ln w="9525">
              <a:solidFill>
                <a:srgbClr val="000000"/>
              </a:solidFill>
              <a:prstDash val="solid"/>
              <a:round/>
              <a:headEnd/>
              <a:tailEnd/>
            </a:ln>
          </p:spPr>
          <p:txBody>
            <a:bodyPr/>
            <a:lstStyle/>
            <a:p>
              <a:endParaRPr lang="en-US"/>
            </a:p>
          </p:txBody>
        </p:sp>
        <p:sp>
          <p:nvSpPr>
            <p:cNvPr id="4203" name="Freeform 232"/>
            <p:cNvSpPr>
              <a:spLocks/>
            </p:cNvSpPr>
            <p:nvPr/>
          </p:nvSpPr>
          <p:spPr bwMode="auto">
            <a:xfrm>
              <a:off x="2211" y="2316"/>
              <a:ext cx="864" cy="834"/>
            </a:xfrm>
            <a:custGeom>
              <a:avLst/>
              <a:gdLst>
                <a:gd name="T0" fmla="*/ 828 w 864"/>
                <a:gd name="T1" fmla="*/ 246 h 834"/>
                <a:gd name="T2" fmla="*/ 864 w 864"/>
                <a:gd name="T3" fmla="*/ 438 h 834"/>
                <a:gd name="T4" fmla="*/ 858 w 864"/>
                <a:gd name="T5" fmla="*/ 516 h 834"/>
                <a:gd name="T6" fmla="*/ 846 w 864"/>
                <a:gd name="T7" fmla="*/ 540 h 834"/>
                <a:gd name="T8" fmla="*/ 804 w 864"/>
                <a:gd name="T9" fmla="*/ 558 h 834"/>
                <a:gd name="T10" fmla="*/ 792 w 864"/>
                <a:gd name="T11" fmla="*/ 534 h 834"/>
                <a:gd name="T12" fmla="*/ 768 w 864"/>
                <a:gd name="T13" fmla="*/ 540 h 834"/>
                <a:gd name="T14" fmla="*/ 756 w 864"/>
                <a:gd name="T15" fmla="*/ 582 h 834"/>
                <a:gd name="T16" fmla="*/ 678 w 864"/>
                <a:gd name="T17" fmla="*/ 648 h 834"/>
                <a:gd name="T18" fmla="*/ 684 w 864"/>
                <a:gd name="T19" fmla="*/ 630 h 834"/>
                <a:gd name="T20" fmla="*/ 678 w 864"/>
                <a:gd name="T21" fmla="*/ 630 h 834"/>
                <a:gd name="T22" fmla="*/ 666 w 864"/>
                <a:gd name="T23" fmla="*/ 630 h 834"/>
                <a:gd name="T24" fmla="*/ 660 w 864"/>
                <a:gd name="T25" fmla="*/ 642 h 834"/>
                <a:gd name="T26" fmla="*/ 654 w 864"/>
                <a:gd name="T27" fmla="*/ 654 h 834"/>
                <a:gd name="T28" fmla="*/ 642 w 864"/>
                <a:gd name="T29" fmla="*/ 660 h 834"/>
                <a:gd name="T30" fmla="*/ 636 w 864"/>
                <a:gd name="T31" fmla="*/ 654 h 834"/>
                <a:gd name="T32" fmla="*/ 624 w 864"/>
                <a:gd name="T33" fmla="*/ 684 h 834"/>
                <a:gd name="T34" fmla="*/ 606 w 864"/>
                <a:gd name="T35" fmla="*/ 690 h 834"/>
                <a:gd name="T36" fmla="*/ 612 w 864"/>
                <a:gd name="T37" fmla="*/ 702 h 834"/>
                <a:gd name="T38" fmla="*/ 594 w 864"/>
                <a:gd name="T39" fmla="*/ 732 h 834"/>
                <a:gd name="T40" fmla="*/ 588 w 864"/>
                <a:gd name="T41" fmla="*/ 732 h 834"/>
                <a:gd name="T42" fmla="*/ 576 w 864"/>
                <a:gd name="T43" fmla="*/ 732 h 834"/>
                <a:gd name="T44" fmla="*/ 594 w 864"/>
                <a:gd name="T45" fmla="*/ 768 h 834"/>
                <a:gd name="T46" fmla="*/ 546 w 864"/>
                <a:gd name="T47" fmla="*/ 828 h 834"/>
                <a:gd name="T48" fmla="*/ 462 w 864"/>
                <a:gd name="T49" fmla="*/ 750 h 834"/>
                <a:gd name="T50" fmla="*/ 408 w 864"/>
                <a:gd name="T51" fmla="*/ 654 h 834"/>
                <a:gd name="T52" fmla="*/ 336 w 864"/>
                <a:gd name="T53" fmla="*/ 534 h 834"/>
                <a:gd name="T54" fmla="*/ 252 w 864"/>
                <a:gd name="T55" fmla="*/ 528 h 834"/>
                <a:gd name="T56" fmla="*/ 216 w 864"/>
                <a:gd name="T57" fmla="*/ 582 h 834"/>
                <a:gd name="T58" fmla="*/ 126 w 864"/>
                <a:gd name="T59" fmla="*/ 528 h 834"/>
                <a:gd name="T60" fmla="*/ 6 w 864"/>
                <a:gd name="T61" fmla="*/ 342 h 834"/>
                <a:gd name="T62" fmla="*/ 234 w 864"/>
                <a:gd name="T63" fmla="*/ 348 h 834"/>
                <a:gd name="T64" fmla="*/ 456 w 864"/>
                <a:gd name="T65" fmla="*/ 12 h 834"/>
                <a:gd name="T66" fmla="*/ 468 w 864"/>
                <a:gd name="T67" fmla="*/ 174 h 834"/>
                <a:gd name="T68" fmla="*/ 498 w 864"/>
                <a:gd name="T69" fmla="*/ 192 h 834"/>
                <a:gd name="T70" fmla="*/ 564 w 864"/>
                <a:gd name="T71" fmla="*/ 198 h 834"/>
                <a:gd name="T72" fmla="*/ 594 w 864"/>
                <a:gd name="T73" fmla="*/ 210 h 834"/>
                <a:gd name="T74" fmla="*/ 624 w 864"/>
                <a:gd name="T75" fmla="*/ 216 h 834"/>
                <a:gd name="T76" fmla="*/ 642 w 864"/>
                <a:gd name="T77" fmla="*/ 216 h 834"/>
                <a:gd name="T78" fmla="*/ 660 w 864"/>
                <a:gd name="T79" fmla="*/ 216 h 834"/>
                <a:gd name="T80" fmla="*/ 750 w 864"/>
                <a:gd name="T81" fmla="*/ 210 h 834"/>
                <a:gd name="T82" fmla="*/ 798 w 864"/>
                <a:gd name="T83" fmla="*/ 234 h 8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864"/>
                <a:gd name="T127" fmla="*/ 0 h 834"/>
                <a:gd name="T128" fmla="*/ 864 w 864"/>
                <a:gd name="T129" fmla="*/ 834 h 8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864" h="834">
                  <a:moveTo>
                    <a:pt x="798" y="234"/>
                  </a:moveTo>
                  <a:lnTo>
                    <a:pt x="828" y="246"/>
                  </a:lnTo>
                  <a:lnTo>
                    <a:pt x="828" y="366"/>
                  </a:lnTo>
                  <a:lnTo>
                    <a:pt x="864" y="438"/>
                  </a:lnTo>
                  <a:lnTo>
                    <a:pt x="852" y="474"/>
                  </a:lnTo>
                  <a:lnTo>
                    <a:pt x="858" y="516"/>
                  </a:lnTo>
                  <a:lnTo>
                    <a:pt x="840" y="534"/>
                  </a:lnTo>
                  <a:lnTo>
                    <a:pt x="846" y="540"/>
                  </a:lnTo>
                  <a:lnTo>
                    <a:pt x="786" y="570"/>
                  </a:lnTo>
                  <a:lnTo>
                    <a:pt x="804" y="558"/>
                  </a:lnTo>
                  <a:lnTo>
                    <a:pt x="786" y="558"/>
                  </a:lnTo>
                  <a:lnTo>
                    <a:pt x="792" y="534"/>
                  </a:lnTo>
                  <a:lnTo>
                    <a:pt x="774" y="546"/>
                  </a:lnTo>
                  <a:lnTo>
                    <a:pt x="768" y="540"/>
                  </a:lnTo>
                  <a:lnTo>
                    <a:pt x="774" y="576"/>
                  </a:lnTo>
                  <a:lnTo>
                    <a:pt x="756" y="582"/>
                  </a:lnTo>
                  <a:lnTo>
                    <a:pt x="756" y="600"/>
                  </a:lnTo>
                  <a:lnTo>
                    <a:pt x="678" y="648"/>
                  </a:lnTo>
                  <a:lnTo>
                    <a:pt x="720" y="618"/>
                  </a:lnTo>
                  <a:lnTo>
                    <a:pt x="684" y="630"/>
                  </a:lnTo>
                  <a:lnTo>
                    <a:pt x="684" y="618"/>
                  </a:lnTo>
                  <a:lnTo>
                    <a:pt x="678" y="630"/>
                  </a:lnTo>
                  <a:lnTo>
                    <a:pt x="672" y="624"/>
                  </a:lnTo>
                  <a:lnTo>
                    <a:pt x="666" y="630"/>
                  </a:lnTo>
                  <a:lnTo>
                    <a:pt x="654" y="624"/>
                  </a:lnTo>
                  <a:lnTo>
                    <a:pt x="660" y="642"/>
                  </a:lnTo>
                  <a:lnTo>
                    <a:pt x="672" y="642"/>
                  </a:lnTo>
                  <a:lnTo>
                    <a:pt x="654" y="654"/>
                  </a:lnTo>
                  <a:lnTo>
                    <a:pt x="642" y="636"/>
                  </a:lnTo>
                  <a:lnTo>
                    <a:pt x="642" y="660"/>
                  </a:lnTo>
                  <a:lnTo>
                    <a:pt x="636" y="666"/>
                  </a:lnTo>
                  <a:lnTo>
                    <a:pt x="636" y="654"/>
                  </a:lnTo>
                  <a:lnTo>
                    <a:pt x="612" y="672"/>
                  </a:lnTo>
                  <a:lnTo>
                    <a:pt x="624" y="684"/>
                  </a:lnTo>
                  <a:lnTo>
                    <a:pt x="594" y="684"/>
                  </a:lnTo>
                  <a:lnTo>
                    <a:pt x="606" y="690"/>
                  </a:lnTo>
                  <a:lnTo>
                    <a:pt x="606" y="702"/>
                  </a:lnTo>
                  <a:lnTo>
                    <a:pt x="612" y="702"/>
                  </a:lnTo>
                  <a:lnTo>
                    <a:pt x="600" y="732"/>
                  </a:lnTo>
                  <a:lnTo>
                    <a:pt x="594" y="732"/>
                  </a:lnTo>
                  <a:lnTo>
                    <a:pt x="594" y="720"/>
                  </a:lnTo>
                  <a:lnTo>
                    <a:pt x="588" y="732"/>
                  </a:lnTo>
                  <a:lnTo>
                    <a:pt x="576" y="720"/>
                  </a:lnTo>
                  <a:lnTo>
                    <a:pt x="576" y="732"/>
                  </a:lnTo>
                  <a:lnTo>
                    <a:pt x="600" y="732"/>
                  </a:lnTo>
                  <a:lnTo>
                    <a:pt x="594" y="768"/>
                  </a:lnTo>
                  <a:lnTo>
                    <a:pt x="618" y="834"/>
                  </a:lnTo>
                  <a:lnTo>
                    <a:pt x="546" y="828"/>
                  </a:lnTo>
                  <a:lnTo>
                    <a:pt x="480" y="798"/>
                  </a:lnTo>
                  <a:lnTo>
                    <a:pt x="462" y="750"/>
                  </a:lnTo>
                  <a:lnTo>
                    <a:pt x="456" y="702"/>
                  </a:lnTo>
                  <a:lnTo>
                    <a:pt x="408" y="654"/>
                  </a:lnTo>
                  <a:lnTo>
                    <a:pt x="372" y="570"/>
                  </a:lnTo>
                  <a:lnTo>
                    <a:pt x="336" y="534"/>
                  </a:lnTo>
                  <a:lnTo>
                    <a:pt x="276" y="516"/>
                  </a:lnTo>
                  <a:lnTo>
                    <a:pt x="252" y="528"/>
                  </a:lnTo>
                  <a:lnTo>
                    <a:pt x="234" y="564"/>
                  </a:lnTo>
                  <a:lnTo>
                    <a:pt x="216" y="582"/>
                  </a:lnTo>
                  <a:lnTo>
                    <a:pt x="198" y="576"/>
                  </a:lnTo>
                  <a:lnTo>
                    <a:pt x="126" y="528"/>
                  </a:lnTo>
                  <a:lnTo>
                    <a:pt x="108" y="450"/>
                  </a:lnTo>
                  <a:lnTo>
                    <a:pt x="6" y="342"/>
                  </a:lnTo>
                  <a:lnTo>
                    <a:pt x="0" y="330"/>
                  </a:lnTo>
                  <a:lnTo>
                    <a:pt x="234" y="348"/>
                  </a:lnTo>
                  <a:lnTo>
                    <a:pt x="264" y="0"/>
                  </a:lnTo>
                  <a:lnTo>
                    <a:pt x="456" y="12"/>
                  </a:lnTo>
                  <a:lnTo>
                    <a:pt x="444" y="162"/>
                  </a:lnTo>
                  <a:lnTo>
                    <a:pt x="468" y="174"/>
                  </a:lnTo>
                  <a:lnTo>
                    <a:pt x="486" y="174"/>
                  </a:lnTo>
                  <a:lnTo>
                    <a:pt x="498" y="192"/>
                  </a:lnTo>
                  <a:lnTo>
                    <a:pt x="540" y="204"/>
                  </a:lnTo>
                  <a:lnTo>
                    <a:pt x="564" y="198"/>
                  </a:lnTo>
                  <a:lnTo>
                    <a:pt x="582" y="222"/>
                  </a:lnTo>
                  <a:lnTo>
                    <a:pt x="594" y="210"/>
                  </a:lnTo>
                  <a:lnTo>
                    <a:pt x="612" y="228"/>
                  </a:lnTo>
                  <a:lnTo>
                    <a:pt x="624" y="216"/>
                  </a:lnTo>
                  <a:lnTo>
                    <a:pt x="630" y="234"/>
                  </a:lnTo>
                  <a:lnTo>
                    <a:pt x="642" y="216"/>
                  </a:lnTo>
                  <a:lnTo>
                    <a:pt x="648" y="222"/>
                  </a:lnTo>
                  <a:lnTo>
                    <a:pt x="660" y="216"/>
                  </a:lnTo>
                  <a:lnTo>
                    <a:pt x="678" y="234"/>
                  </a:lnTo>
                  <a:lnTo>
                    <a:pt x="750" y="210"/>
                  </a:lnTo>
                  <a:lnTo>
                    <a:pt x="798" y="240"/>
                  </a:lnTo>
                  <a:lnTo>
                    <a:pt x="798" y="234"/>
                  </a:lnTo>
                  <a:close/>
                </a:path>
              </a:pathLst>
            </a:custGeom>
            <a:solidFill>
              <a:srgbClr val="E8D898"/>
            </a:solidFill>
            <a:ln w="9525">
              <a:solidFill>
                <a:srgbClr val="E8D898"/>
              </a:solidFill>
              <a:prstDash val="solid"/>
              <a:round/>
              <a:headEnd/>
              <a:tailEnd/>
            </a:ln>
          </p:spPr>
          <p:txBody>
            <a:bodyPr/>
            <a:lstStyle/>
            <a:p>
              <a:endParaRPr lang="en-US"/>
            </a:p>
          </p:txBody>
        </p:sp>
        <p:sp>
          <p:nvSpPr>
            <p:cNvPr id="4204" name="Freeform 233"/>
            <p:cNvSpPr>
              <a:spLocks/>
            </p:cNvSpPr>
            <p:nvPr/>
          </p:nvSpPr>
          <p:spPr bwMode="auto">
            <a:xfrm>
              <a:off x="2211" y="2316"/>
              <a:ext cx="864" cy="834"/>
            </a:xfrm>
            <a:custGeom>
              <a:avLst/>
              <a:gdLst>
                <a:gd name="T0" fmla="*/ 828 w 864"/>
                <a:gd name="T1" fmla="*/ 246 h 834"/>
                <a:gd name="T2" fmla="*/ 864 w 864"/>
                <a:gd name="T3" fmla="*/ 438 h 834"/>
                <a:gd name="T4" fmla="*/ 858 w 864"/>
                <a:gd name="T5" fmla="*/ 516 h 834"/>
                <a:gd name="T6" fmla="*/ 846 w 864"/>
                <a:gd name="T7" fmla="*/ 540 h 834"/>
                <a:gd name="T8" fmla="*/ 804 w 864"/>
                <a:gd name="T9" fmla="*/ 558 h 834"/>
                <a:gd name="T10" fmla="*/ 792 w 864"/>
                <a:gd name="T11" fmla="*/ 534 h 834"/>
                <a:gd name="T12" fmla="*/ 768 w 864"/>
                <a:gd name="T13" fmla="*/ 540 h 834"/>
                <a:gd name="T14" fmla="*/ 756 w 864"/>
                <a:gd name="T15" fmla="*/ 582 h 834"/>
                <a:gd name="T16" fmla="*/ 678 w 864"/>
                <a:gd name="T17" fmla="*/ 648 h 834"/>
                <a:gd name="T18" fmla="*/ 684 w 864"/>
                <a:gd name="T19" fmla="*/ 630 h 834"/>
                <a:gd name="T20" fmla="*/ 678 w 864"/>
                <a:gd name="T21" fmla="*/ 630 h 834"/>
                <a:gd name="T22" fmla="*/ 666 w 864"/>
                <a:gd name="T23" fmla="*/ 630 h 834"/>
                <a:gd name="T24" fmla="*/ 660 w 864"/>
                <a:gd name="T25" fmla="*/ 642 h 834"/>
                <a:gd name="T26" fmla="*/ 654 w 864"/>
                <a:gd name="T27" fmla="*/ 654 h 834"/>
                <a:gd name="T28" fmla="*/ 642 w 864"/>
                <a:gd name="T29" fmla="*/ 660 h 834"/>
                <a:gd name="T30" fmla="*/ 636 w 864"/>
                <a:gd name="T31" fmla="*/ 654 h 834"/>
                <a:gd name="T32" fmla="*/ 624 w 864"/>
                <a:gd name="T33" fmla="*/ 684 h 834"/>
                <a:gd name="T34" fmla="*/ 606 w 864"/>
                <a:gd name="T35" fmla="*/ 690 h 834"/>
                <a:gd name="T36" fmla="*/ 612 w 864"/>
                <a:gd name="T37" fmla="*/ 702 h 834"/>
                <a:gd name="T38" fmla="*/ 594 w 864"/>
                <a:gd name="T39" fmla="*/ 732 h 834"/>
                <a:gd name="T40" fmla="*/ 588 w 864"/>
                <a:gd name="T41" fmla="*/ 732 h 834"/>
                <a:gd name="T42" fmla="*/ 576 w 864"/>
                <a:gd name="T43" fmla="*/ 732 h 834"/>
                <a:gd name="T44" fmla="*/ 594 w 864"/>
                <a:gd name="T45" fmla="*/ 768 h 834"/>
                <a:gd name="T46" fmla="*/ 546 w 864"/>
                <a:gd name="T47" fmla="*/ 828 h 834"/>
                <a:gd name="T48" fmla="*/ 462 w 864"/>
                <a:gd name="T49" fmla="*/ 750 h 834"/>
                <a:gd name="T50" fmla="*/ 408 w 864"/>
                <a:gd name="T51" fmla="*/ 654 h 834"/>
                <a:gd name="T52" fmla="*/ 336 w 864"/>
                <a:gd name="T53" fmla="*/ 534 h 834"/>
                <a:gd name="T54" fmla="*/ 252 w 864"/>
                <a:gd name="T55" fmla="*/ 528 h 834"/>
                <a:gd name="T56" fmla="*/ 216 w 864"/>
                <a:gd name="T57" fmla="*/ 582 h 834"/>
                <a:gd name="T58" fmla="*/ 126 w 864"/>
                <a:gd name="T59" fmla="*/ 528 h 834"/>
                <a:gd name="T60" fmla="*/ 6 w 864"/>
                <a:gd name="T61" fmla="*/ 342 h 834"/>
                <a:gd name="T62" fmla="*/ 234 w 864"/>
                <a:gd name="T63" fmla="*/ 348 h 834"/>
                <a:gd name="T64" fmla="*/ 456 w 864"/>
                <a:gd name="T65" fmla="*/ 12 h 834"/>
                <a:gd name="T66" fmla="*/ 468 w 864"/>
                <a:gd name="T67" fmla="*/ 174 h 834"/>
                <a:gd name="T68" fmla="*/ 498 w 864"/>
                <a:gd name="T69" fmla="*/ 192 h 834"/>
                <a:gd name="T70" fmla="*/ 564 w 864"/>
                <a:gd name="T71" fmla="*/ 198 h 834"/>
                <a:gd name="T72" fmla="*/ 594 w 864"/>
                <a:gd name="T73" fmla="*/ 210 h 834"/>
                <a:gd name="T74" fmla="*/ 624 w 864"/>
                <a:gd name="T75" fmla="*/ 216 h 834"/>
                <a:gd name="T76" fmla="*/ 642 w 864"/>
                <a:gd name="T77" fmla="*/ 216 h 834"/>
                <a:gd name="T78" fmla="*/ 660 w 864"/>
                <a:gd name="T79" fmla="*/ 216 h 834"/>
                <a:gd name="T80" fmla="*/ 750 w 864"/>
                <a:gd name="T81" fmla="*/ 210 h 834"/>
                <a:gd name="T82" fmla="*/ 798 w 864"/>
                <a:gd name="T83" fmla="*/ 234 h 8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864"/>
                <a:gd name="T127" fmla="*/ 0 h 834"/>
                <a:gd name="T128" fmla="*/ 864 w 864"/>
                <a:gd name="T129" fmla="*/ 834 h 8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864" h="834">
                  <a:moveTo>
                    <a:pt x="798" y="234"/>
                  </a:moveTo>
                  <a:lnTo>
                    <a:pt x="828" y="246"/>
                  </a:lnTo>
                  <a:lnTo>
                    <a:pt x="828" y="366"/>
                  </a:lnTo>
                  <a:lnTo>
                    <a:pt x="864" y="438"/>
                  </a:lnTo>
                  <a:lnTo>
                    <a:pt x="852" y="474"/>
                  </a:lnTo>
                  <a:lnTo>
                    <a:pt x="858" y="516"/>
                  </a:lnTo>
                  <a:lnTo>
                    <a:pt x="840" y="534"/>
                  </a:lnTo>
                  <a:lnTo>
                    <a:pt x="846" y="540"/>
                  </a:lnTo>
                  <a:lnTo>
                    <a:pt x="786" y="570"/>
                  </a:lnTo>
                  <a:lnTo>
                    <a:pt x="804" y="558"/>
                  </a:lnTo>
                  <a:lnTo>
                    <a:pt x="786" y="558"/>
                  </a:lnTo>
                  <a:lnTo>
                    <a:pt x="792" y="534"/>
                  </a:lnTo>
                  <a:lnTo>
                    <a:pt x="774" y="546"/>
                  </a:lnTo>
                  <a:lnTo>
                    <a:pt x="768" y="540"/>
                  </a:lnTo>
                  <a:lnTo>
                    <a:pt x="774" y="576"/>
                  </a:lnTo>
                  <a:lnTo>
                    <a:pt x="756" y="582"/>
                  </a:lnTo>
                  <a:lnTo>
                    <a:pt x="756" y="600"/>
                  </a:lnTo>
                  <a:lnTo>
                    <a:pt x="678" y="648"/>
                  </a:lnTo>
                  <a:lnTo>
                    <a:pt x="720" y="618"/>
                  </a:lnTo>
                  <a:lnTo>
                    <a:pt x="684" y="630"/>
                  </a:lnTo>
                  <a:lnTo>
                    <a:pt x="684" y="618"/>
                  </a:lnTo>
                  <a:lnTo>
                    <a:pt x="678" y="630"/>
                  </a:lnTo>
                  <a:lnTo>
                    <a:pt x="672" y="624"/>
                  </a:lnTo>
                  <a:lnTo>
                    <a:pt x="666" y="630"/>
                  </a:lnTo>
                  <a:lnTo>
                    <a:pt x="654" y="624"/>
                  </a:lnTo>
                  <a:lnTo>
                    <a:pt x="660" y="642"/>
                  </a:lnTo>
                  <a:lnTo>
                    <a:pt x="672" y="642"/>
                  </a:lnTo>
                  <a:lnTo>
                    <a:pt x="654" y="654"/>
                  </a:lnTo>
                  <a:lnTo>
                    <a:pt x="642" y="636"/>
                  </a:lnTo>
                  <a:lnTo>
                    <a:pt x="642" y="660"/>
                  </a:lnTo>
                  <a:lnTo>
                    <a:pt x="636" y="666"/>
                  </a:lnTo>
                  <a:lnTo>
                    <a:pt x="636" y="654"/>
                  </a:lnTo>
                  <a:lnTo>
                    <a:pt x="612" y="672"/>
                  </a:lnTo>
                  <a:lnTo>
                    <a:pt x="624" y="684"/>
                  </a:lnTo>
                  <a:lnTo>
                    <a:pt x="594" y="684"/>
                  </a:lnTo>
                  <a:lnTo>
                    <a:pt x="606" y="690"/>
                  </a:lnTo>
                  <a:lnTo>
                    <a:pt x="606" y="702"/>
                  </a:lnTo>
                  <a:lnTo>
                    <a:pt x="612" y="702"/>
                  </a:lnTo>
                  <a:lnTo>
                    <a:pt x="600" y="732"/>
                  </a:lnTo>
                  <a:lnTo>
                    <a:pt x="594" y="732"/>
                  </a:lnTo>
                  <a:lnTo>
                    <a:pt x="594" y="720"/>
                  </a:lnTo>
                  <a:lnTo>
                    <a:pt x="588" y="732"/>
                  </a:lnTo>
                  <a:lnTo>
                    <a:pt x="576" y="720"/>
                  </a:lnTo>
                  <a:lnTo>
                    <a:pt x="576" y="732"/>
                  </a:lnTo>
                  <a:lnTo>
                    <a:pt x="600" y="732"/>
                  </a:lnTo>
                  <a:lnTo>
                    <a:pt x="594" y="768"/>
                  </a:lnTo>
                  <a:lnTo>
                    <a:pt x="618" y="834"/>
                  </a:lnTo>
                  <a:lnTo>
                    <a:pt x="546" y="828"/>
                  </a:lnTo>
                  <a:lnTo>
                    <a:pt x="480" y="798"/>
                  </a:lnTo>
                  <a:lnTo>
                    <a:pt x="462" y="750"/>
                  </a:lnTo>
                  <a:lnTo>
                    <a:pt x="456" y="702"/>
                  </a:lnTo>
                  <a:lnTo>
                    <a:pt x="408" y="654"/>
                  </a:lnTo>
                  <a:lnTo>
                    <a:pt x="372" y="570"/>
                  </a:lnTo>
                  <a:lnTo>
                    <a:pt x="336" y="534"/>
                  </a:lnTo>
                  <a:lnTo>
                    <a:pt x="276" y="516"/>
                  </a:lnTo>
                  <a:lnTo>
                    <a:pt x="252" y="528"/>
                  </a:lnTo>
                  <a:lnTo>
                    <a:pt x="234" y="564"/>
                  </a:lnTo>
                  <a:lnTo>
                    <a:pt x="216" y="582"/>
                  </a:lnTo>
                  <a:lnTo>
                    <a:pt x="198" y="576"/>
                  </a:lnTo>
                  <a:lnTo>
                    <a:pt x="126" y="528"/>
                  </a:lnTo>
                  <a:lnTo>
                    <a:pt x="108" y="450"/>
                  </a:lnTo>
                  <a:lnTo>
                    <a:pt x="6" y="342"/>
                  </a:lnTo>
                  <a:lnTo>
                    <a:pt x="0" y="330"/>
                  </a:lnTo>
                  <a:lnTo>
                    <a:pt x="234" y="348"/>
                  </a:lnTo>
                  <a:lnTo>
                    <a:pt x="264" y="0"/>
                  </a:lnTo>
                  <a:lnTo>
                    <a:pt x="456" y="12"/>
                  </a:lnTo>
                  <a:lnTo>
                    <a:pt x="444" y="162"/>
                  </a:lnTo>
                  <a:lnTo>
                    <a:pt x="468" y="174"/>
                  </a:lnTo>
                  <a:lnTo>
                    <a:pt x="486" y="174"/>
                  </a:lnTo>
                  <a:lnTo>
                    <a:pt x="498" y="192"/>
                  </a:lnTo>
                  <a:lnTo>
                    <a:pt x="540" y="204"/>
                  </a:lnTo>
                  <a:lnTo>
                    <a:pt x="564" y="198"/>
                  </a:lnTo>
                  <a:lnTo>
                    <a:pt x="582" y="222"/>
                  </a:lnTo>
                  <a:lnTo>
                    <a:pt x="594" y="210"/>
                  </a:lnTo>
                  <a:lnTo>
                    <a:pt x="612" y="228"/>
                  </a:lnTo>
                  <a:lnTo>
                    <a:pt x="624" y="216"/>
                  </a:lnTo>
                  <a:lnTo>
                    <a:pt x="630" y="234"/>
                  </a:lnTo>
                  <a:lnTo>
                    <a:pt x="642" y="216"/>
                  </a:lnTo>
                  <a:lnTo>
                    <a:pt x="648" y="222"/>
                  </a:lnTo>
                  <a:lnTo>
                    <a:pt x="660" y="216"/>
                  </a:lnTo>
                  <a:lnTo>
                    <a:pt x="678" y="234"/>
                  </a:lnTo>
                  <a:lnTo>
                    <a:pt x="750" y="210"/>
                  </a:lnTo>
                  <a:lnTo>
                    <a:pt x="798" y="240"/>
                  </a:lnTo>
                  <a:lnTo>
                    <a:pt x="798" y="234"/>
                  </a:lnTo>
                  <a:lnTo>
                    <a:pt x="798" y="240"/>
                  </a:lnTo>
                </a:path>
              </a:pathLst>
            </a:custGeom>
            <a:noFill/>
            <a:ln w="9525">
              <a:solidFill>
                <a:srgbClr val="000000"/>
              </a:solidFill>
              <a:prstDash val="solid"/>
              <a:round/>
              <a:headEnd/>
              <a:tailEnd/>
            </a:ln>
          </p:spPr>
          <p:txBody>
            <a:bodyPr/>
            <a:lstStyle/>
            <a:p>
              <a:endParaRPr lang="en-US"/>
            </a:p>
          </p:txBody>
        </p:sp>
        <p:sp>
          <p:nvSpPr>
            <p:cNvPr id="4205" name="Freeform 234"/>
            <p:cNvSpPr>
              <a:spLocks/>
            </p:cNvSpPr>
            <p:nvPr/>
          </p:nvSpPr>
          <p:spPr bwMode="auto">
            <a:xfrm>
              <a:off x="1803" y="1800"/>
              <a:ext cx="348" cy="438"/>
            </a:xfrm>
            <a:custGeom>
              <a:avLst/>
              <a:gdLst>
                <a:gd name="T0" fmla="*/ 306 w 348"/>
                <a:gd name="T1" fmla="*/ 438 h 438"/>
                <a:gd name="T2" fmla="*/ 0 w 348"/>
                <a:gd name="T3" fmla="*/ 384 h 438"/>
                <a:gd name="T4" fmla="*/ 78 w 348"/>
                <a:gd name="T5" fmla="*/ 0 h 438"/>
                <a:gd name="T6" fmla="*/ 132 w 348"/>
                <a:gd name="T7" fmla="*/ 12 h 438"/>
                <a:gd name="T8" fmla="*/ 246 w 348"/>
                <a:gd name="T9" fmla="*/ 30 h 438"/>
                <a:gd name="T10" fmla="*/ 234 w 348"/>
                <a:gd name="T11" fmla="*/ 108 h 438"/>
                <a:gd name="T12" fmla="*/ 348 w 348"/>
                <a:gd name="T13" fmla="*/ 126 h 438"/>
                <a:gd name="T14" fmla="*/ 312 w 348"/>
                <a:gd name="T15" fmla="*/ 390 h 438"/>
                <a:gd name="T16" fmla="*/ 306 w 348"/>
                <a:gd name="T17" fmla="*/ 438 h 4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8"/>
                <a:gd name="T28" fmla="*/ 0 h 438"/>
                <a:gd name="T29" fmla="*/ 348 w 348"/>
                <a:gd name="T30" fmla="*/ 438 h 4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8" h="438">
                  <a:moveTo>
                    <a:pt x="306" y="438"/>
                  </a:moveTo>
                  <a:lnTo>
                    <a:pt x="0" y="384"/>
                  </a:lnTo>
                  <a:lnTo>
                    <a:pt x="78" y="0"/>
                  </a:lnTo>
                  <a:lnTo>
                    <a:pt x="132" y="12"/>
                  </a:lnTo>
                  <a:lnTo>
                    <a:pt x="246" y="30"/>
                  </a:lnTo>
                  <a:lnTo>
                    <a:pt x="234" y="108"/>
                  </a:lnTo>
                  <a:lnTo>
                    <a:pt x="348" y="126"/>
                  </a:lnTo>
                  <a:lnTo>
                    <a:pt x="312" y="390"/>
                  </a:lnTo>
                  <a:lnTo>
                    <a:pt x="306" y="438"/>
                  </a:lnTo>
                  <a:close/>
                </a:path>
              </a:pathLst>
            </a:custGeom>
            <a:solidFill>
              <a:srgbClr val="E8D898"/>
            </a:solidFill>
            <a:ln w="9525">
              <a:solidFill>
                <a:srgbClr val="E8D898"/>
              </a:solidFill>
              <a:prstDash val="solid"/>
              <a:round/>
              <a:headEnd/>
              <a:tailEnd/>
            </a:ln>
          </p:spPr>
          <p:txBody>
            <a:bodyPr/>
            <a:lstStyle/>
            <a:p>
              <a:endParaRPr lang="en-US"/>
            </a:p>
          </p:txBody>
        </p:sp>
        <p:sp>
          <p:nvSpPr>
            <p:cNvPr id="4206" name="Freeform 235"/>
            <p:cNvSpPr>
              <a:spLocks/>
            </p:cNvSpPr>
            <p:nvPr/>
          </p:nvSpPr>
          <p:spPr bwMode="auto">
            <a:xfrm>
              <a:off x="1803" y="1800"/>
              <a:ext cx="348" cy="444"/>
            </a:xfrm>
            <a:custGeom>
              <a:avLst/>
              <a:gdLst>
                <a:gd name="T0" fmla="*/ 306 w 348"/>
                <a:gd name="T1" fmla="*/ 438 h 444"/>
                <a:gd name="T2" fmla="*/ 0 w 348"/>
                <a:gd name="T3" fmla="*/ 384 h 444"/>
                <a:gd name="T4" fmla="*/ 78 w 348"/>
                <a:gd name="T5" fmla="*/ 0 h 444"/>
                <a:gd name="T6" fmla="*/ 132 w 348"/>
                <a:gd name="T7" fmla="*/ 12 h 444"/>
                <a:gd name="T8" fmla="*/ 246 w 348"/>
                <a:gd name="T9" fmla="*/ 30 h 444"/>
                <a:gd name="T10" fmla="*/ 234 w 348"/>
                <a:gd name="T11" fmla="*/ 108 h 444"/>
                <a:gd name="T12" fmla="*/ 348 w 348"/>
                <a:gd name="T13" fmla="*/ 126 h 444"/>
                <a:gd name="T14" fmla="*/ 312 w 348"/>
                <a:gd name="T15" fmla="*/ 390 h 444"/>
                <a:gd name="T16" fmla="*/ 306 w 348"/>
                <a:gd name="T17" fmla="*/ 438 h 444"/>
                <a:gd name="T18" fmla="*/ 306 w 348"/>
                <a:gd name="T19" fmla="*/ 444 h 4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48"/>
                <a:gd name="T31" fmla="*/ 0 h 444"/>
                <a:gd name="T32" fmla="*/ 348 w 348"/>
                <a:gd name="T33" fmla="*/ 444 h 44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48" h="444">
                  <a:moveTo>
                    <a:pt x="306" y="438"/>
                  </a:moveTo>
                  <a:lnTo>
                    <a:pt x="0" y="384"/>
                  </a:lnTo>
                  <a:lnTo>
                    <a:pt x="78" y="0"/>
                  </a:lnTo>
                  <a:lnTo>
                    <a:pt x="132" y="12"/>
                  </a:lnTo>
                  <a:lnTo>
                    <a:pt x="246" y="30"/>
                  </a:lnTo>
                  <a:lnTo>
                    <a:pt x="234" y="108"/>
                  </a:lnTo>
                  <a:lnTo>
                    <a:pt x="348" y="126"/>
                  </a:lnTo>
                  <a:lnTo>
                    <a:pt x="312" y="390"/>
                  </a:lnTo>
                  <a:lnTo>
                    <a:pt x="306" y="438"/>
                  </a:lnTo>
                  <a:lnTo>
                    <a:pt x="306" y="444"/>
                  </a:lnTo>
                </a:path>
              </a:pathLst>
            </a:custGeom>
            <a:noFill/>
            <a:ln w="9525">
              <a:solidFill>
                <a:srgbClr val="000000"/>
              </a:solidFill>
              <a:prstDash val="solid"/>
              <a:round/>
              <a:headEnd/>
              <a:tailEnd/>
            </a:ln>
          </p:spPr>
          <p:txBody>
            <a:bodyPr/>
            <a:lstStyle/>
            <a:p>
              <a:endParaRPr lang="en-US"/>
            </a:p>
          </p:txBody>
        </p:sp>
        <p:sp>
          <p:nvSpPr>
            <p:cNvPr id="4207" name="Freeform 236"/>
            <p:cNvSpPr>
              <a:spLocks/>
            </p:cNvSpPr>
            <p:nvPr/>
          </p:nvSpPr>
          <p:spPr bwMode="auto">
            <a:xfrm>
              <a:off x="4155" y="1494"/>
              <a:ext cx="102" cy="198"/>
            </a:xfrm>
            <a:custGeom>
              <a:avLst/>
              <a:gdLst>
                <a:gd name="T0" fmla="*/ 90 w 102"/>
                <a:gd name="T1" fmla="*/ 186 h 198"/>
                <a:gd name="T2" fmla="*/ 66 w 102"/>
                <a:gd name="T3" fmla="*/ 192 h 198"/>
                <a:gd name="T4" fmla="*/ 48 w 102"/>
                <a:gd name="T5" fmla="*/ 198 h 198"/>
                <a:gd name="T6" fmla="*/ 42 w 102"/>
                <a:gd name="T7" fmla="*/ 192 h 198"/>
                <a:gd name="T8" fmla="*/ 30 w 102"/>
                <a:gd name="T9" fmla="*/ 138 h 198"/>
                <a:gd name="T10" fmla="*/ 24 w 102"/>
                <a:gd name="T11" fmla="*/ 138 h 198"/>
                <a:gd name="T12" fmla="*/ 12 w 102"/>
                <a:gd name="T13" fmla="*/ 102 h 198"/>
                <a:gd name="T14" fmla="*/ 0 w 102"/>
                <a:gd name="T15" fmla="*/ 30 h 198"/>
                <a:gd name="T16" fmla="*/ 96 w 102"/>
                <a:gd name="T17" fmla="*/ 0 h 198"/>
                <a:gd name="T18" fmla="*/ 102 w 102"/>
                <a:gd name="T19" fmla="*/ 42 h 198"/>
                <a:gd name="T20" fmla="*/ 84 w 102"/>
                <a:gd name="T21" fmla="*/ 66 h 198"/>
                <a:gd name="T22" fmla="*/ 78 w 102"/>
                <a:gd name="T23" fmla="*/ 120 h 198"/>
                <a:gd name="T24" fmla="*/ 90 w 102"/>
                <a:gd name="T25" fmla="*/ 186 h 19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198"/>
                <a:gd name="T41" fmla="*/ 102 w 102"/>
                <a:gd name="T42" fmla="*/ 198 h 19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198">
                  <a:moveTo>
                    <a:pt x="90" y="186"/>
                  </a:moveTo>
                  <a:lnTo>
                    <a:pt x="66" y="192"/>
                  </a:lnTo>
                  <a:lnTo>
                    <a:pt x="48" y="198"/>
                  </a:lnTo>
                  <a:lnTo>
                    <a:pt x="42" y="192"/>
                  </a:lnTo>
                  <a:lnTo>
                    <a:pt x="30" y="138"/>
                  </a:lnTo>
                  <a:lnTo>
                    <a:pt x="24" y="138"/>
                  </a:lnTo>
                  <a:lnTo>
                    <a:pt x="12" y="102"/>
                  </a:lnTo>
                  <a:lnTo>
                    <a:pt x="0" y="30"/>
                  </a:lnTo>
                  <a:lnTo>
                    <a:pt x="96" y="0"/>
                  </a:lnTo>
                  <a:lnTo>
                    <a:pt x="102" y="42"/>
                  </a:lnTo>
                  <a:lnTo>
                    <a:pt x="84" y="66"/>
                  </a:lnTo>
                  <a:lnTo>
                    <a:pt x="78" y="120"/>
                  </a:lnTo>
                  <a:lnTo>
                    <a:pt x="90" y="186"/>
                  </a:lnTo>
                  <a:close/>
                </a:path>
              </a:pathLst>
            </a:custGeom>
            <a:solidFill>
              <a:srgbClr val="E8D898"/>
            </a:solidFill>
            <a:ln w="9525">
              <a:solidFill>
                <a:srgbClr val="E8D898"/>
              </a:solidFill>
              <a:prstDash val="solid"/>
              <a:round/>
              <a:headEnd/>
              <a:tailEnd/>
            </a:ln>
          </p:spPr>
          <p:txBody>
            <a:bodyPr/>
            <a:lstStyle/>
            <a:p>
              <a:endParaRPr lang="en-US"/>
            </a:p>
          </p:txBody>
        </p:sp>
        <p:sp>
          <p:nvSpPr>
            <p:cNvPr id="4208" name="Freeform 237"/>
            <p:cNvSpPr>
              <a:spLocks/>
            </p:cNvSpPr>
            <p:nvPr/>
          </p:nvSpPr>
          <p:spPr bwMode="auto">
            <a:xfrm>
              <a:off x="4155" y="1494"/>
              <a:ext cx="102" cy="198"/>
            </a:xfrm>
            <a:custGeom>
              <a:avLst/>
              <a:gdLst>
                <a:gd name="T0" fmla="*/ 90 w 102"/>
                <a:gd name="T1" fmla="*/ 186 h 198"/>
                <a:gd name="T2" fmla="*/ 66 w 102"/>
                <a:gd name="T3" fmla="*/ 192 h 198"/>
                <a:gd name="T4" fmla="*/ 48 w 102"/>
                <a:gd name="T5" fmla="*/ 198 h 198"/>
                <a:gd name="T6" fmla="*/ 42 w 102"/>
                <a:gd name="T7" fmla="*/ 192 h 198"/>
                <a:gd name="T8" fmla="*/ 30 w 102"/>
                <a:gd name="T9" fmla="*/ 138 h 198"/>
                <a:gd name="T10" fmla="*/ 24 w 102"/>
                <a:gd name="T11" fmla="*/ 138 h 198"/>
                <a:gd name="T12" fmla="*/ 12 w 102"/>
                <a:gd name="T13" fmla="*/ 102 h 198"/>
                <a:gd name="T14" fmla="*/ 0 w 102"/>
                <a:gd name="T15" fmla="*/ 30 h 198"/>
                <a:gd name="T16" fmla="*/ 96 w 102"/>
                <a:gd name="T17" fmla="*/ 0 h 198"/>
                <a:gd name="T18" fmla="*/ 102 w 102"/>
                <a:gd name="T19" fmla="*/ 42 h 198"/>
                <a:gd name="T20" fmla="*/ 84 w 102"/>
                <a:gd name="T21" fmla="*/ 66 h 198"/>
                <a:gd name="T22" fmla="*/ 78 w 102"/>
                <a:gd name="T23" fmla="*/ 120 h 198"/>
                <a:gd name="T24" fmla="*/ 90 w 102"/>
                <a:gd name="T25" fmla="*/ 186 h 198"/>
                <a:gd name="T26" fmla="*/ 90 w 102"/>
                <a:gd name="T27" fmla="*/ 192 h 19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2"/>
                <a:gd name="T43" fmla="*/ 0 h 198"/>
                <a:gd name="T44" fmla="*/ 102 w 102"/>
                <a:gd name="T45" fmla="*/ 198 h 19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2" h="198">
                  <a:moveTo>
                    <a:pt x="90" y="186"/>
                  </a:moveTo>
                  <a:lnTo>
                    <a:pt x="66" y="192"/>
                  </a:lnTo>
                  <a:lnTo>
                    <a:pt x="48" y="198"/>
                  </a:lnTo>
                  <a:lnTo>
                    <a:pt x="42" y="192"/>
                  </a:lnTo>
                  <a:lnTo>
                    <a:pt x="30" y="138"/>
                  </a:lnTo>
                  <a:lnTo>
                    <a:pt x="24" y="138"/>
                  </a:lnTo>
                  <a:lnTo>
                    <a:pt x="12" y="102"/>
                  </a:lnTo>
                  <a:lnTo>
                    <a:pt x="0" y="30"/>
                  </a:lnTo>
                  <a:lnTo>
                    <a:pt x="96" y="0"/>
                  </a:lnTo>
                  <a:lnTo>
                    <a:pt x="102" y="42"/>
                  </a:lnTo>
                  <a:lnTo>
                    <a:pt x="84" y="66"/>
                  </a:lnTo>
                  <a:lnTo>
                    <a:pt x="78" y="120"/>
                  </a:lnTo>
                  <a:lnTo>
                    <a:pt x="90" y="186"/>
                  </a:lnTo>
                  <a:lnTo>
                    <a:pt x="90" y="192"/>
                  </a:lnTo>
                </a:path>
              </a:pathLst>
            </a:custGeom>
            <a:noFill/>
            <a:ln w="9525">
              <a:solidFill>
                <a:srgbClr val="000000"/>
              </a:solidFill>
              <a:prstDash val="solid"/>
              <a:round/>
              <a:headEnd/>
              <a:tailEnd/>
            </a:ln>
          </p:spPr>
          <p:txBody>
            <a:bodyPr/>
            <a:lstStyle/>
            <a:p>
              <a:endParaRPr lang="en-US"/>
            </a:p>
          </p:txBody>
        </p:sp>
        <p:sp>
          <p:nvSpPr>
            <p:cNvPr id="4209" name="Freeform 238"/>
            <p:cNvSpPr>
              <a:spLocks/>
            </p:cNvSpPr>
            <p:nvPr/>
          </p:nvSpPr>
          <p:spPr bwMode="auto">
            <a:xfrm>
              <a:off x="4167" y="2076"/>
              <a:ext cx="6" cy="18"/>
            </a:xfrm>
            <a:custGeom>
              <a:avLst/>
              <a:gdLst>
                <a:gd name="T0" fmla="*/ 6 w 6"/>
                <a:gd name="T1" fmla="*/ 0 h 18"/>
                <a:gd name="T2" fmla="*/ 0 w 6"/>
                <a:gd name="T3" fmla="*/ 18 h 18"/>
                <a:gd name="T4" fmla="*/ 0 w 6"/>
                <a:gd name="T5" fmla="*/ 0 h 18"/>
                <a:gd name="T6" fmla="*/ 6 w 6"/>
                <a:gd name="T7" fmla="*/ 0 h 18"/>
                <a:gd name="T8" fmla="*/ 0 60000 65536"/>
                <a:gd name="T9" fmla="*/ 0 60000 65536"/>
                <a:gd name="T10" fmla="*/ 0 60000 65536"/>
                <a:gd name="T11" fmla="*/ 0 60000 65536"/>
                <a:gd name="T12" fmla="*/ 0 w 6"/>
                <a:gd name="T13" fmla="*/ 0 h 18"/>
                <a:gd name="T14" fmla="*/ 6 w 6"/>
                <a:gd name="T15" fmla="*/ 18 h 18"/>
              </a:gdLst>
              <a:ahLst/>
              <a:cxnLst>
                <a:cxn ang="T8">
                  <a:pos x="T0" y="T1"/>
                </a:cxn>
                <a:cxn ang="T9">
                  <a:pos x="T2" y="T3"/>
                </a:cxn>
                <a:cxn ang="T10">
                  <a:pos x="T4" y="T5"/>
                </a:cxn>
                <a:cxn ang="T11">
                  <a:pos x="T6" y="T7"/>
                </a:cxn>
              </a:cxnLst>
              <a:rect l="T12" t="T13" r="T14" b="T15"/>
              <a:pathLst>
                <a:path w="6" h="18">
                  <a:moveTo>
                    <a:pt x="6" y="0"/>
                  </a:moveTo>
                  <a:lnTo>
                    <a:pt x="0" y="18"/>
                  </a:lnTo>
                  <a:lnTo>
                    <a:pt x="0" y="0"/>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4210" name="Freeform 239"/>
            <p:cNvSpPr>
              <a:spLocks/>
            </p:cNvSpPr>
            <p:nvPr/>
          </p:nvSpPr>
          <p:spPr bwMode="auto">
            <a:xfrm>
              <a:off x="4167" y="2076"/>
              <a:ext cx="6" cy="18"/>
            </a:xfrm>
            <a:custGeom>
              <a:avLst/>
              <a:gdLst>
                <a:gd name="T0" fmla="*/ 6 w 6"/>
                <a:gd name="T1" fmla="*/ 0 h 18"/>
                <a:gd name="T2" fmla="*/ 0 w 6"/>
                <a:gd name="T3" fmla="*/ 18 h 18"/>
                <a:gd name="T4" fmla="*/ 0 w 6"/>
                <a:gd name="T5" fmla="*/ 0 h 18"/>
                <a:gd name="T6" fmla="*/ 6 w 6"/>
                <a:gd name="T7" fmla="*/ 0 h 18"/>
                <a:gd name="T8" fmla="*/ 6 w 6"/>
                <a:gd name="T9" fmla="*/ 6 h 18"/>
                <a:gd name="T10" fmla="*/ 0 60000 65536"/>
                <a:gd name="T11" fmla="*/ 0 60000 65536"/>
                <a:gd name="T12" fmla="*/ 0 60000 65536"/>
                <a:gd name="T13" fmla="*/ 0 60000 65536"/>
                <a:gd name="T14" fmla="*/ 0 60000 65536"/>
                <a:gd name="T15" fmla="*/ 0 w 6"/>
                <a:gd name="T16" fmla="*/ 0 h 18"/>
                <a:gd name="T17" fmla="*/ 6 w 6"/>
                <a:gd name="T18" fmla="*/ 18 h 18"/>
              </a:gdLst>
              <a:ahLst/>
              <a:cxnLst>
                <a:cxn ang="T10">
                  <a:pos x="T0" y="T1"/>
                </a:cxn>
                <a:cxn ang="T11">
                  <a:pos x="T2" y="T3"/>
                </a:cxn>
                <a:cxn ang="T12">
                  <a:pos x="T4" y="T5"/>
                </a:cxn>
                <a:cxn ang="T13">
                  <a:pos x="T6" y="T7"/>
                </a:cxn>
                <a:cxn ang="T14">
                  <a:pos x="T8" y="T9"/>
                </a:cxn>
              </a:cxnLst>
              <a:rect l="T15" t="T16" r="T17" b="T18"/>
              <a:pathLst>
                <a:path w="6" h="18">
                  <a:moveTo>
                    <a:pt x="6" y="0"/>
                  </a:moveTo>
                  <a:lnTo>
                    <a:pt x="0" y="18"/>
                  </a:ln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4211" name="Freeform 240"/>
            <p:cNvSpPr>
              <a:spLocks/>
            </p:cNvSpPr>
            <p:nvPr/>
          </p:nvSpPr>
          <p:spPr bwMode="auto">
            <a:xfrm>
              <a:off x="4137" y="2076"/>
              <a:ext cx="24" cy="78"/>
            </a:xfrm>
            <a:custGeom>
              <a:avLst/>
              <a:gdLst>
                <a:gd name="T0" fmla="*/ 24 w 24"/>
                <a:gd name="T1" fmla="*/ 0 h 78"/>
                <a:gd name="T2" fmla="*/ 6 w 24"/>
                <a:gd name="T3" fmla="*/ 78 h 78"/>
                <a:gd name="T4" fmla="*/ 0 w 24"/>
                <a:gd name="T5" fmla="*/ 54 h 78"/>
                <a:gd name="T6" fmla="*/ 12 w 24"/>
                <a:gd name="T7" fmla="*/ 12 h 78"/>
                <a:gd name="T8" fmla="*/ 12 w 24"/>
                <a:gd name="T9" fmla="*/ 6 h 78"/>
                <a:gd name="T10" fmla="*/ 24 w 24"/>
                <a:gd name="T11" fmla="*/ 0 h 78"/>
                <a:gd name="T12" fmla="*/ 0 60000 65536"/>
                <a:gd name="T13" fmla="*/ 0 60000 65536"/>
                <a:gd name="T14" fmla="*/ 0 60000 65536"/>
                <a:gd name="T15" fmla="*/ 0 60000 65536"/>
                <a:gd name="T16" fmla="*/ 0 60000 65536"/>
                <a:gd name="T17" fmla="*/ 0 60000 65536"/>
                <a:gd name="T18" fmla="*/ 0 w 24"/>
                <a:gd name="T19" fmla="*/ 0 h 78"/>
                <a:gd name="T20" fmla="*/ 24 w 24"/>
                <a:gd name="T21" fmla="*/ 78 h 78"/>
              </a:gdLst>
              <a:ahLst/>
              <a:cxnLst>
                <a:cxn ang="T12">
                  <a:pos x="T0" y="T1"/>
                </a:cxn>
                <a:cxn ang="T13">
                  <a:pos x="T2" y="T3"/>
                </a:cxn>
                <a:cxn ang="T14">
                  <a:pos x="T4" y="T5"/>
                </a:cxn>
                <a:cxn ang="T15">
                  <a:pos x="T6" y="T7"/>
                </a:cxn>
                <a:cxn ang="T16">
                  <a:pos x="T8" y="T9"/>
                </a:cxn>
                <a:cxn ang="T17">
                  <a:pos x="T10" y="T11"/>
                </a:cxn>
              </a:cxnLst>
              <a:rect l="T18" t="T19" r="T20" b="T21"/>
              <a:pathLst>
                <a:path w="24" h="78">
                  <a:moveTo>
                    <a:pt x="24" y="0"/>
                  </a:moveTo>
                  <a:lnTo>
                    <a:pt x="6" y="78"/>
                  </a:lnTo>
                  <a:lnTo>
                    <a:pt x="0" y="54"/>
                  </a:lnTo>
                  <a:lnTo>
                    <a:pt x="12" y="12"/>
                  </a:lnTo>
                  <a:lnTo>
                    <a:pt x="12" y="6"/>
                  </a:lnTo>
                  <a:lnTo>
                    <a:pt x="24" y="0"/>
                  </a:lnTo>
                  <a:close/>
                </a:path>
              </a:pathLst>
            </a:custGeom>
            <a:solidFill>
              <a:srgbClr val="FFAA00"/>
            </a:solidFill>
            <a:ln w="9525">
              <a:solidFill>
                <a:srgbClr val="FFAA00"/>
              </a:solidFill>
              <a:prstDash val="solid"/>
              <a:round/>
              <a:headEnd/>
              <a:tailEnd/>
            </a:ln>
          </p:spPr>
          <p:txBody>
            <a:bodyPr/>
            <a:lstStyle/>
            <a:p>
              <a:endParaRPr lang="en-US"/>
            </a:p>
          </p:txBody>
        </p:sp>
        <p:sp>
          <p:nvSpPr>
            <p:cNvPr id="4212" name="Freeform 241"/>
            <p:cNvSpPr>
              <a:spLocks/>
            </p:cNvSpPr>
            <p:nvPr/>
          </p:nvSpPr>
          <p:spPr bwMode="auto">
            <a:xfrm>
              <a:off x="4137" y="2076"/>
              <a:ext cx="24" cy="78"/>
            </a:xfrm>
            <a:custGeom>
              <a:avLst/>
              <a:gdLst>
                <a:gd name="T0" fmla="*/ 24 w 24"/>
                <a:gd name="T1" fmla="*/ 0 h 78"/>
                <a:gd name="T2" fmla="*/ 6 w 24"/>
                <a:gd name="T3" fmla="*/ 78 h 78"/>
                <a:gd name="T4" fmla="*/ 0 w 24"/>
                <a:gd name="T5" fmla="*/ 54 h 78"/>
                <a:gd name="T6" fmla="*/ 12 w 24"/>
                <a:gd name="T7" fmla="*/ 12 h 78"/>
                <a:gd name="T8" fmla="*/ 12 w 24"/>
                <a:gd name="T9" fmla="*/ 6 h 78"/>
                <a:gd name="T10" fmla="*/ 24 w 24"/>
                <a:gd name="T11" fmla="*/ 0 h 78"/>
                <a:gd name="T12" fmla="*/ 24 w 24"/>
                <a:gd name="T13" fmla="*/ 6 h 78"/>
                <a:gd name="T14" fmla="*/ 0 60000 65536"/>
                <a:gd name="T15" fmla="*/ 0 60000 65536"/>
                <a:gd name="T16" fmla="*/ 0 60000 65536"/>
                <a:gd name="T17" fmla="*/ 0 60000 65536"/>
                <a:gd name="T18" fmla="*/ 0 60000 65536"/>
                <a:gd name="T19" fmla="*/ 0 60000 65536"/>
                <a:gd name="T20" fmla="*/ 0 60000 65536"/>
                <a:gd name="T21" fmla="*/ 0 w 24"/>
                <a:gd name="T22" fmla="*/ 0 h 78"/>
                <a:gd name="T23" fmla="*/ 24 w 24"/>
                <a:gd name="T24" fmla="*/ 78 h 7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78">
                  <a:moveTo>
                    <a:pt x="24" y="0"/>
                  </a:moveTo>
                  <a:lnTo>
                    <a:pt x="6" y="78"/>
                  </a:lnTo>
                  <a:lnTo>
                    <a:pt x="0" y="54"/>
                  </a:lnTo>
                  <a:lnTo>
                    <a:pt x="12" y="12"/>
                  </a:lnTo>
                  <a:lnTo>
                    <a:pt x="12" y="6"/>
                  </a:lnTo>
                  <a:lnTo>
                    <a:pt x="24" y="0"/>
                  </a:lnTo>
                  <a:lnTo>
                    <a:pt x="24" y="6"/>
                  </a:lnTo>
                </a:path>
              </a:pathLst>
            </a:custGeom>
            <a:noFill/>
            <a:ln w="9525">
              <a:solidFill>
                <a:srgbClr val="000000"/>
              </a:solidFill>
              <a:prstDash val="solid"/>
              <a:round/>
              <a:headEnd/>
              <a:tailEnd/>
            </a:ln>
          </p:spPr>
          <p:txBody>
            <a:bodyPr/>
            <a:lstStyle/>
            <a:p>
              <a:endParaRPr lang="en-US"/>
            </a:p>
          </p:txBody>
        </p:sp>
        <p:sp>
          <p:nvSpPr>
            <p:cNvPr id="4213" name="Freeform 242"/>
            <p:cNvSpPr>
              <a:spLocks/>
            </p:cNvSpPr>
            <p:nvPr/>
          </p:nvSpPr>
          <p:spPr bwMode="auto">
            <a:xfrm>
              <a:off x="3681" y="2004"/>
              <a:ext cx="474" cy="270"/>
            </a:xfrm>
            <a:custGeom>
              <a:avLst/>
              <a:gdLst>
                <a:gd name="T0" fmla="*/ 474 w 474"/>
                <a:gd name="T1" fmla="*/ 192 h 270"/>
                <a:gd name="T2" fmla="*/ 468 w 474"/>
                <a:gd name="T3" fmla="*/ 186 h 270"/>
                <a:gd name="T4" fmla="*/ 474 w 474"/>
                <a:gd name="T5" fmla="*/ 192 h 270"/>
                <a:gd name="T6" fmla="*/ 468 w 474"/>
                <a:gd name="T7" fmla="*/ 198 h 270"/>
                <a:gd name="T8" fmla="*/ 120 w 474"/>
                <a:gd name="T9" fmla="*/ 252 h 270"/>
                <a:gd name="T10" fmla="*/ 0 w 474"/>
                <a:gd name="T11" fmla="*/ 270 h 270"/>
                <a:gd name="T12" fmla="*/ 30 w 474"/>
                <a:gd name="T13" fmla="*/ 258 h 270"/>
                <a:gd name="T14" fmla="*/ 90 w 474"/>
                <a:gd name="T15" fmla="*/ 186 h 270"/>
                <a:gd name="T16" fmla="*/ 96 w 474"/>
                <a:gd name="T17" fmla="*/ 198 h 270"/>
                <a:gd name="T18" fmla="*/ 114 w 474"/>
                <a:gd name="T19" fmla="*/ 210 h 270"/>
                <a:gd name="T20" fmla="*/ 186 w 474"/>
                <a:gd name="T21" fmla="*/ 180 h 270"/>
                <a:gd name="T22" fmla="*/ 198 w 474"/>
                <a:gd name="T23" fmla="*/ 162 h 270"/>
                <a:gd name="T24" fmla="*/ 192 w 474"/>
                <a:gd name="T25" fmla="*/ 156 h 270"/>
                <a:gd name="T26" fmla="*/ 216 w 474"/>
                <a:gd name="T27" fmla="*/ 84 h 270"/>
                <a:gd name="T28" fmla="*/ 240 w 474"/>
                <a:gd name="T29" fmla="*/ 90 h 270"/>
                <a:gd name="T30" fmla="*/ 252 w 474"/>
                <a:gd name="T31" fmla="*/ 60 h 270"/>
                <a:gd name="T32" fmla="*/ 264 w 474"/>
                <a:gd name="T33" fmla="*/ 60 h 270"/>
                <a:gd name="T34" fmla="*/ 282 w 474"/>
                <a:gd name="T35" fmla="*/ 24 h 270"/>
                <a:gd name="T36" fmla="*/ 282 w 474"/>
                <a:gd name="T37" fmla="*/ 0 h 270"/>
                <a:gd name="T38" fmla="*/ 318 w 474"/>
                <a:gd name="T39" fmla="*/ 18 h 270"/>
                <a:gd name="T40" fmla="*/ 324 w 474"/>
                <a:gd name="T41" fmla="*/ 6 h 270"/>
                <a:gd name="T42" fmla="*/ 360 w 474"/>
                <a:gd name="T43" fmla="*/ 24 h 270"/>
                <a:gd name="T44" fmla="*/ 372 w 474"/>
                <a:gd name="T45" fmla="*/ 36 h 270"/>
                <a:gd name="T46" fmla="*/ 360 w 474"/>
                <a:gd name="T47" fmla="*/ 66 h 270"/>
                <a:gd name="T48" fmla="*/ 366 w 474"/>
                <a:gd name="T49" fmla="*/ 78 h 270"/>
                <a:gd name="T50" fmla="*/ 372 w 474"/>
                <a:gd name="T51" fmla="*/ 66 h 270"/>
                <a:gd name="T52" fmla="*/ 384 w 474"/>
                <a:gd name="T53" fmla="*/ 84 h 270"/>
                <a:gd name="T54" fmla="*/ 432 w 474"/>
                <a:gd name="T55" fmla="*/ 96 h 270"/>
                <a:gd name="T56" fmla="*/ 426 w 474"/>
                <a:gd name="T57" fmla="*/ 120 h 270"/>
                <a:gd name="T58" fmla="*/ 390 w 474"/>
                <a:gd name="T59" fmla="*/ 96 h 270"/>
                <a:gd name="T60" fmla="*/ 420 w 474"/>
                <a:gd name="T61" fmla="*/ 120 h 270"/>
                <a:gd name="T62" fmla="*/ 432 w 474"/>
                <a:gd name="T63" fmla="*/ 120 h 270"/>
                <a:gd name="T64" fmla="*/ 426 w 474"/>
                <a:gd name="T65" fmla="*/ 126 h 270"/>
                <a:gd name="T66" fmla="*/ 438 w 474"/>
                <a:gd name="T67" fmla="*/ 132 h 270"/>
                <a:gd name="T68" fmla="*/ 438 w 474"/>
                <a:gd name="T69" fmla="*/ 138 h 270"/>
                <a:gd name="T70" fmla="*/ 426 w 474"/>
                <a:gd name="T71" fmla="*/ 138 h 270"/>
                <a:gd name="T72" fmla="*/ 432 w 474"/>
                <a:gd name="T73" fmla="*/ 150 h 270"/>
                <a:gd name="T74" fmla="*/ 402 w 474"/>
                <a:gd name="T75" fmla="*/ 132 h 270"/>
                <a:gd name="T76" fmla="*/ 444 w 474"/>
                <a:gd name="T77" fmla="*/ 162 h 270"/>
                <a:gd name="T78" fmla="*/ 438 w 474"/>
                <a:gd name="T79" fmla="*/ 168 h 270"/>
                <a:gd name="T80" fmla="*/ 402 w 474"/>
                <a:gd name="T81" fmla="*/ 150 h 270"/>
                <a:gd name="T82" fmla="*/ 396 w 474"/>
                <a:gd name="T83" fmla="*/ 156 h 270"/>
                <a:gd name="T84" fmla="*/ 414 w 474"/>
                <a:gd name="T85" fmla="*/ 156 h 270"/>
                <a:gd name="T86" fmla="*/ 432 w 474"/>
                <a:gd name="T87" fmla="*/ 174 h 270"/>
                <a:gd name="T88" fmla="*/ 462 w 474"/>
                <a:gd name="T89" fmla="*/ 168 h 270"/>
                <a:gd name="T90" fmla="*/ 474 w 474"/>
                <a:gd name="T91" fmla="*/ 192 h 27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74"/>
                <a:gd name="T139" fmla="*/ 0 h 270"/>
                <a:gd name="T140" fmla="*/ 474 w 474"/>
                <a:gd name="T141" fmla="*/ 270 h 27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74" h="270">
                  <a:moveTo>
                    <a:pt x="474" y="192"/>
                  </a:moveTo>
                  <a:lnTo>
                    <a:pt x="468" y="186"/>
                  </a:lnTo>
                  <a:lnTo>
                    <a:pt x="474" y="192"/>
                  </a:lnTo>
                  <a:lnTo>
                    <a:pt x="468" y="198"/>
                  </a:lnTo>
                  <a:lnTo>
                    <a:pt x="120" y="252"/>
                  </a:lnTo>
                  <a:lnTo>
                    <a:pt x="0" y="270"/>
                  </a:lnTo>
                  <a:lnTo>
                    <a:pt x="30" y="258"/>
                  </a:lnTo>
                  <a:lnTo>
                    <a:pt x="90" y="186"/>
                  </a:lnTo>
                  <a:lnTo>
                    <a:pt x="96" y="198"/>
                  </a:lnTo>
                  <a:lnTo>
                    <a:pt x="114" y="210"/>
                  </a:lnTo>
                  <a:lnTo>
                    <a:pt x="186" y="180"/>
                  </a:lnTo>
                  <a:lnTo>
                    <a:pt x="198" y="162"/>
                  </a:lnTo>
                  <a:lnTo>
                    <a:pt x="192" y="156"/>
                  </a:lnTo>
                  <a:lnTo>
                    <a:pt x="216" y="84"/>
                  </a:lnTo>
                  <a:lnTo>
                    <a:pt x="240" y="90"/>
                  </a:lnTo>
                  <a:lnTo>
                    <a:pt x="252" y="60"/>
                  </a:lnTo>
                  <a:lnTo>
                    <a:pt x="264" y="60"/>
                  </a:lnTo>
                  <a:lnTo>
                    <a:pt x="282" y="24"/>
                  </a:lnTo>
                  <a:lnTo>
                    <a:pt x="282" y="0"/>
                  </a:lnTo>
                  <a:lnTo>
                    <a:pt x="318" y="18"/>
                  </a:lnTo>
                  <a:lnTo>
                    <a:pt x="324" y="6"/>
                  </a:lnTo>
                  <a:lnTo>
                    <a:pt x="360" y="24"/>
                  </a:lnTo>
                  <a:lnTo>
                    <a:pt x="372" y="36"/>
                  </a:lnTo>
                  <a:lnTo>
                    <a:pt x="360" y="66"/>
                  </a:lnTo>
                  <a:lnTo>
                    <a:pt x="366" y="78"/>
                  </a:lnTo>
                  <a:lnTo>
                    <a:pt x="372" y="66"/>
                  </a:lnTo>
                  <a:lnTo>
                    <a:pt x="384" y="84"/>
                  </a:lnTo>
                  <a:lnTo>
                    <a:pt x="432" y="96"/>
                  </a:lnTo>
                  <a:lnTo>
                    <a:pt x="426" y="120"/>
                  </a:lnTo>
                  <a:lnTo>
                    <a:pt x="390" y="96"/>
                  </a:lnTo>
                  <a:lnTo>
                    <a:pt x="420" y="120"/>
                  </a:lnTo>
                  <a:lnTo>
                    <a:pt x="432" y="120"/>
                  </a:lnTo>
                  <a:lnTo>
                    <a:pt x="426" y="126"/>
                  </a:lnTo>
                  <a:lnTo>
                    <a:pt x="438" y="132"/>
                  </a:lnTo>
                  <a:lnTo>
                    <a:pt x="438" y="138"/>
                  </a:lnTo>
                  <a:lnTo>
                    <a:pt x="426" y="138"/>
                  </a:lnTo>
                  <a:lnTo>
                    <a:pt x="432" y="150"/>
                  </a:lnTo>
                  <a:lnTo>
                    <a:pt x="402" y="132"/>
                  </a:lnTo>
                  <a:lnTo>
                    <a:pt x="444" y="162"/>
                  </a:lnTo>
                  <a:lnTo>
                    <a:pt x="438" y="168"/>
                  </a:lnTo>
                  <a:lnTo>
                    <a:pt x="402" y="150"/>
                  </a:lnTo>
                  <a:lnTo>
                    <a:pt x="396" y="156"/>
                  </a:lnTo>
                  <a:lnTo>
                    <a:pt x="414" y="156"/>
                  </a:lnTo>
                  <a:lnTo>
                    <a:pt x="432" y="174"/>
                  </a:lnTo>
                  <a:lnTo>
                    <a:pt x="462" y="168"/>
                  </a:lnTo>
                  <a:lnTo>
                    <a:pt x="474" y="192"/>
                  </a:lnTo>
                  <a:close/>
                </a:path>
              </a:pathLst>
            </a:custGeom>
            <a:solidFill>
              <a:srgbClr val="FFAA00"/>
            </a:solidFill>
            <a:ln w="9525">
              <a:solidFill>
                <a:srgbClr val="FFAA00"/>
              </a:solidFill>
              <a:prstDash val="solid"/>
              <a:round/>
              <a:headEnd/>
              <a:tailEnd/>
            </a:ln>
          </p:spPr>
          <p:txBody>
            <a:bodyPr/>
            <a:lstStyle/>
            <a:p>
              <a:endParaRPr lang="en-US"/>
            </a:p>
          </p:txBody>
        </p:sp>
        <p:sp>
          <p:nvSpPr>
            <p:cNvPr id="4214" name="Freeform 243"/>
            <p:cNvSpPr>
              <a:spLocks/>
            </p:cNvSpPr>
            <p:nvPr/>
          </p:nvSpPr>
          <p:spPr bwMode="auto">
            <a:xfrm>
              <a:off x="3681" y="2004"/>
              <a:ext cx="474" cy="270"/>
            </a:xfrm>
            <a:custGeom>
              <a:avLst/>
              <a:gdLst>
                <a:gd name="T0" fmla="*/ 474 w 474"/>
                <a:gd name="T1" fmla="*/ 192 h 270"/>
                <a:gd name="T2" fmla="*/ 468 w 474"/>
                <a:gd name="T3" fmla="*/ 186 h 270"/>
                <a:gd name="T4" fmla="*/ 474 w 474"/>
                <a:gd name="T5" fmla="*/ 192 h 270"/>
                <a:gd name="T6" fmla="*/ 468 w 474"/>
                <a:gd name="T7" fmla="*/ 198 h 270"/>
                <a:gd name="T8" fmla="*/ 120 w 474"/>
                <a:gd name="T9" fmla="*/ 252 h 270"/>
                <a:gd name="T10" fmla="*/ 0 w 474"/>
                <a:gd name="T11" fmla="*/ 270 h 270"/>
                <a:gd name="T12" fmla="*/ 30 w 474"/>
                <a:gd name="T13" fmla="*/ 258 h 270"/>
                <a:gd name="T14" fmla="*/ 90 w 474"/>
                <a:gd name="T15" fmla="*/ 186 h 270"/>
                <a:gd name="T16" fmla="*/ 96 w 474"/>
                <a:gd name="T17" fmla="*/ 198 h 270"/>
                <a:gd name="T18" fmla="*/ 114 w 474"/>
                <a:gd name="T19" fmla="*/ 210 h 270"/>
                <a:gd name="T20" fmla="*/ 186 w 474"/>
                <a:gd name="T21" fmla="*/ 180 h 270"/>
                <a:gd name="T22" fmla="*/ 198 w 474"/>
                <a:gd name="T23" fmla="*/ 162 h 270"/>
                <a:gd name="T24" fmla="*/ 192 w 474"/>
                <a:gd name="T25" fmla="*/ 156 h 270"/>
                <a:gd name="T26" fmla="*/ 216 w 474"/>
                <a:gd name="T27" fmla="*/ 84 h 270"/>
                <a:gd name="T28" fmla="*/ 240 w 474"/>
                <a:gd name="T29" fmla="*/ 90 h 270"/>
                <a:gd name="T30" fmla="*/ 252 w 474"/>
                <a:gd name="T31" fmla="*/ 60 h 270"/>
                <a:gd name="T32" fmla="*/ 264 w 474"/>
                <a:gd name="T33" fmla="*/ 60 h 270"/>
                <a:gd name="T34" fmla="*/ 282 w 474"/>
                <a:gd name="T35" fmla="*/ 24 h 270"/>
                <a:gd name="T36" fmla="*/ 282 w 474"/>
                <a:gd name="T37" fmla="*/ 0 h 270"/>
                <a:gd name="T38" fmla="*/ 318 w 474"/>
                <a:gd name="T39" fmla="*/ 18 h 270"/>
                <a:gd name="T40" fmla="*/ 324 w 474"/>
                <a:gd name="T41" fmla="*/ 6 h 270"/>
                <a:gd name="T42" fmla="*/ 360 w 474"/>
                <a:gd name="T43" fmla="*/ 24 h 270"/>
                <a:gd name="T44" fmla="*/ 372 w 474"/>
                <a:gd name="T45" fmla="*/ 36 h 270"/>
                <a:gd name="T46" fmla="*/ 360 w 474"/>
                <a:gd name="T47" fmla="*/ 66 h 270"/>
                <a:gd name="T48" fmla="*/ 366 w 474"/>
                <a:gd name="T49" fmla="*/ 78 h 270"/>
                <a:gd name="T50" fmla="*/ 372 w 474"/>
                <a:gd name="T51" fmla="*/ 66 h 270"/>
                <a:gd name="T52" fmla="*/ 384 w 474"/>
                <a:gd name="T53" fmla="*/ 84 h 270"/>
                <a:gd name="T54" fmla="*/ 432 w 474"/>
                <a:gd name="T55" fmla="*/ 96 h 270"/>
                <a:gd name="T56" fmla="*/ 426 w 474"/>
                <a:gd name="T57" fmla="*/ 120 h 270"/>
                <a:gd name="T58" fmla="*/ 390 w 474"/>
                <a:gd name="T59" fmla="*/ 96 h 270"/>
                <a:gd name="T60" fmla="*/ 420 w 474"/>
                <a:gd name="T61" fmla="*/ 120 h 270"/>
                <a:gd name="T62" fmla="*/ 432 w 474"/>
                <a:gd name="T63" fmla="*/ 120 h 270"/>
                <a:gd name="T64" fmla="*/ 426 w 474"/>
                <a:gd name="T65" fmla="*/ 126 h 270"/>
                <a:gd name="T66" fmla="*/ 438 w 474"/>
                <a:gd name="T67" fmla="*/ 132 h 270"/>
                <a:gd name="T68" fmla="*/ 438 w 474"/>
                <a:gd name="T69" fmla="*/ 138 h 270"/>
                <a:gd name="T70" fmla="*/ 426 w 474"/>
                <a:gd name="T71" fmla="*/ 138 h 270"/>
                <a:gd name="T72" fmla="*/ 432 w 474"/>
                <a:gd name="T73" fmla="*/ 150 h 270"/>
                <a:gd name="T74" fmla="*/ 402 w 474"/>
                <a:gd name="T75" fmla="*/ 132 h 270"/>
                <a:gd name="T76" fmla="*/ 444 w 474"/>
                <a:gd name="T77" fmla="*/ 162 h 270"/>
                <a:gd name="T78" fmla="*/ 438 w 474"/>
                <a:gd name="T79" fmla="*/ 168 h 270"/>
                <a:gd name="T80" fmla="*/ 402 w 474"/>
                <a:gd name="T81" fmla="*/ 150 h 270"/>
                <a:gd name="T82" fmla="*/ 396 w 474"/>
                <a:gd name="T83" fmla="*/ 156 h 270"/>
                <a:gd name="T84" fmla="*/ 414 w 474"/>
                <a:gd name="T85" fmla="*/ 156 h 270"/>
                <a:gd name="T86" fmla="*/ 432 w 474"/>
                <a:gd name="T87" fmla="*/ 174 h 270"/>
                <a:gd name="T88" fmla="*/ 462 w 474"/>
                <a:gd name="T89" fmla="*/ 168 h 270"/>
                <a:gd name="T90" fmla="*/ 474 w 474"/>
                <a:gd name="T91" fmla="*/ 192 h 270"/>
                <a:gd name="T92" fmla="*/ 474 w 474"/>
                <a:gd name="T93" fmla="*/ 198 h 2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74"/>
                <a:gd name="T142" fmla="*/ 0 h 270"/>
                <a:gd name="T143" fmla="*/ 474 w 474"/>
                <a:gd name="T144" fmla="*/ 270 h 2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74" h="270">
                  <a:moveTo>
                    <a:pt x="474" y="192"/>
                  </a:moveTo>
                  <a:lnTo>
                    <a:pt x="468" y="186"/>
                  </a:lnTo>
                  <a:lnTo>
                    <a:pt x="474" y="192"/>
                  </a:lnTo>
                  <a:lnTo>
                    <a:pt x="468" y="198"/>
                  </a:lnTo>
                  <a:lnTo>
                    <a:pt x="120" y="252"/>
                  </a:lnTo>
                  <a:lnTo>
                    <a:pt x="0" y="270"/>
                  </a:lnTo>
                  <a:lnTo>
                    <a:pt x="30" y="258"/>
                  </a:lnTo>
                  <a:lnTo>
                    <a:pt x="90" y="186"/>
                  </a:lnTo>
                  <a:lnTo>
                    <a:pt x="96" y="198"/>
                  </a:lnTo>
                  <a:lnTo>
                    <a:pt x="114" y="210"/>
                  </a:lnTo>
                  <a:lnTo>
                    <a:pt x="186" y="180"/>
                  </a:lnTo>
                  <a:lnTo>
                    <a:pt x="198" y="162"/>
                  </a:lnTo>
                  <a:lnTo>
                    <a:pt x="192" y="156"/>
                  </a:lnTo>
                  <a:lnTo>
                    <a:pt x="216" y="84"/>
                  </a:lnTo>
                  <a:lnTo>
                    <a:pt x="240" y="90"/>
                  </a:lnTo>
                  <a:lnTo>
                    <a:pt x="252" y="60"/>
                  </a:lnTo>
                  <a:lnTo>
                    <a:pt x="264" y="60"/>
                  </a:lnTo>
                  <a:lnTo>
                    <a:pt x="282" y="24"/>
                  </a:lnTo>
                  <a:lnTo>
                    <a:pt x="282" y="0"/>
                  </a:lnTo>
                  <a:lnTo>
                    <a:pt x="318" y="18"/>
                  </a:lnTo>
                  <a:lnTo>
                    <a:pt x="324" y="6"/>
                  </a:lnTo>
                  <a:lnTo>
                    <a:pt x="360" y="24"/>
                  </a:lnTo>
                  <a:lnTo>
                    <a:pt x="372" y="36"/>
                  </a:lnTo>
                  <a:lnTo>
                    <a:pt x="360" y="66"/>
                  </a:lnTo>
                  <a:lnTo>
                    <a:pt x="366" y="78"/>
                  </a:lnTo>
                  <a:lnTo>
                    <a:pt x="372" y="66"/>
                  </a:lnTo>
                  <a:lnTo>
                    <a:pt x="384" y="84"/>
                  </a:lnTo>
                  <a:lnTo>
                    <a:pt x="432" y="96"/>
                  </a:lnTo>
                  <a:lnTo>
                    <a:pt x="426" y="120"/>
                  </a:lnTo>
                  <a:lnTo>
                    <a:pt x="390" y="96"/>
                  </a:lnTo>
                  <a:lnTo>
                    <a:pt x="420" y="120"/>
                  </a:lnTo>
                  <a:lnTo>
                    <a:pt x="432" y="120"/>
                  </a:lnTo>
                  <a:lnTo>
                    <a:pt x="426" y="126"/>
                  </a:lnTo>
                  <a:lnTo>
                    <a:pt x="438" y="132"/>
                  </a:lnTo>
                  <a:lnTo>
                    <a:pt x="438" y="138"/>
                  </a:lnTo>
                  <a:lnTo>
                    <a:pt x="426" y="138"/>
                  </a:lnTo>
                  <a:lnTo>
                    <a:pt x="432" y="150"/>
                  </a:lnTo>
                  <a:lnTo>
                    <a:pt x="402" y="132"/>
                  </a:lnTo>
                  <a:lnTo>
                    <a:pt x="444" y="162"/>
                  </a:lnTo>
                  <a:lnTo>
                    <a:pt x="438" y="168"/>
                  </a:lnTo>
                  <a:lnTo>
                    <a:pt x="402" y="150"/>
                  </a:lnTo>
                  <a:lnTo>
                    <a:pt x="396" y="156"/>
                  </a:lnTo>
                  <a:lnTo>
                    <a:pt x="414" y="156"/>
                  </a:lnTo>
                  <a:lnTo>
                    <a:pt x="432" y="174"/>
                  </a:lnTo>
                  <a:lnTo>
                    <a:pt x="462" y="168"/>
                  </a:lnTo>
                  <a:lnTo>
                    <a:pt x="474" y="192"/>
                  </a:lnTo>
                  <a:lnTo>
                    <a:pt x="474" y="198"/>
                  </a:lnTo>
                </a:path>
              </a:pathLst>
            </a:custGeom>
            <a:noFill/>
            <a:ln w="9525">
              <a:solidFill>
                <a:srgbClr val="000000"/>
              </a:solidFill>
              <a:prstDash val="solid"/>
              <a:round/>
              <a:headEnd/>
              <a:tailEnd/>
            </a:ln>
          </p:spPr>
          <p:txBody>
            <a:bodyPr/>
            <a:lstStyle/>
            <a:p>
              <a:endParaRPr lang="en-US"/>
            </a:p>
          </p:txBody>
        </p:sp>
        <p:sp>
          <p:nvSpPr>
            <p:cNvPr id="4215" name="Freeform 244"/>
            <p:cNvSpPr>
              <a:spLocks/>
            </p:cNvSpPr>
            <p:nvPr/>
          </p:nvSpPr>
          <p:spPr bwMode="auto">
            <a:xfrm>
              <a:off x="1419" y="1164"/>
              <a:ext cx="408" cy="300"/>
            </a:xfrm>
            <a:custGeom>
              <a:avLst/>
              <a:gdLst>
                <a:gd name="T0" fmla="*/ 30 w 408"/>
                <a:gd name="T1" fmla="*/ 192 h 300"/>
                <a:gd name="T2" fmla="*/ 0 w 408"/>
                <a:gd name="T3" fmla="*/ 180 h 300"/>
                <a:gd name="T4" fmla="*/ 6 w 408"/>
                <a:gd name="T5" fmla="*/ 156 h 300"/>
                <a:gd name="T6" fmla="*/ 6 w 408"/>
                <a:gd name="T7" fmla="*/ 174 h 300"/>
                <a:gd name="T8" fmla="*/ 18 w 408"/>
                <a:gd name="T9" fmla="*/ 150 h 300"/>
                <a:gd name="T10" fmla="*/ 6 w 408"/>
                <a:gd name="T11" fmla="*/ 150 h 300"/>
                <a:gd name="T12" fmla="*/ 12 w 408"/>
                <a:gd name="T13" fmla="*/ 132 h 300"/>
                <a:gd name="T14" fmla="*/ 24 w 408"/>
                <a:gd name="T15" fmla="*/ 132 h 300"/>
                <a:gd name="T16" fmla="*/ 12 w 408"/>
                <a:gd name="T17" fmla="*/ 126 h 300"/>
                <a:gd name="T18" fmla="*/ 12 w 408"/>
                <a:gd name="T19" fmla="*/ 66 h 300"/>
                <a:gd name="T20" fmla="*/ 6 w 408"/>
                <a:gd name="T21" fmla="*/ 48 h 300"/>
                <a:gd name="T22" fmla="*/ 12 w 408"/>
                <a:gd name="T23" fmla="*/ 18 h 300"/>
                <a:gd name="T24" fmla="*/ 48 w 408"/>
                <a:gd name="T25" fmla="*/ 42 h 300"/>
                <a:gd name="T26" fmla="*/ 84 w 408"/>
                <a:gd name="T27" fmla="*/ 60 h 300"/>
                <a:gd name="T28" fmla="*/ 96 w 408"/>
                <a:gd name="T29" fmla="*/ 72 h 300"/>
                <a:gd name="T30" fmla="*/ 102 w 408"/>
                <a:gd name="T31" fmla="*/ 66 h 300"/>
                <a:gd name="T32" fmla="*/ 108 w 408"/>
                <a:gd name="T33" fmla="*/ 72 h 300"/>
                <a:gd name="T34" fmla="*/ 108 w 408"/>
                <a:gd name="T35" fmla="*/ 84 h 300"/>
                <a:gd name="T36" fmla="*/ 96 w 408"/>
                <a:gd name="T37" fmla="*/ 84 h 300"/>
                <a:gd name="T38" fmla="*/ 66 w 408"/>
                <a:gd name="T39" fmla="*/ 114 h 300"/>
                <a:gd name="T40" fmla="*/ 72 w 408"/>
                <a:gd name="T41" fmla="*/ 114 h 300"/>
                <a:gd name="T42" fmla="*/ 108 w 408"/>
                <a:gd name="T43" fmla="*/ 90 h 300"/>
                <a:gd name="T44" fmla="*/ 108 w 408"/>
                <a:gd name="T45" fmla="*/ 78 h 300"/>
                <a:gd name="T46" fmla="*/ 114 w 408"/>
                <a:gd name="T47" fmla="*/ 84 h 300"/>
                <a:gd name="T48" fmla="*/ 114 w 408"/>
                <a:gd name="T49" fmla="*/ 96 h 300"/>
                <a:gd name="T50" fmla="*/ 96 w 408"/>
                <a:gd name="T51" fmla="*/ 102 h 300"/>
                <a:gd name="T52" fmla="*/ 102 w 408"/>
                <a:gd name="T53" fmla="*/ 114 h 300"/>
                <a:gd name="T54" fmla="*/ 96 w 408"/>
                <a:gd name="T55" fmla="*/ 132 h 300"/>
                <a:gd name="T56" fmla="*/ 96 w 408"/>
                <a:gd name="T57" fmla="*/ 120 h 300"/>
                <a:gd name="T58" fmla="*/ 84 w 408"/>
                <a:gd name="T59" fmla="*/ 132 h 300"/>
                <a:gd name="T60" fmla="*/ 84 w 408"/>
                <a:gd name="T61" fmla="*/ 120 h 300"/>
                <a:gd name="T62" fmla="*/ 66 w 408"/>
                <a:gd name="T63" fmla="*/ 132 h 300"/>
                <a:gd name="T64" fmla="*/ 78 w 408"/>
                <a:gd name="T65" fmla="*/ 144 h 300"/>
                <a:gd name="T66" fmla="*/ 114 w 408"/>
                <a:gd name="T67" fmla="*/ 126 h 300"/>
                <a:gd name="T68" fmla="*/ 114 w 408"/>
                <a:gd name="T69" fmla="*/ 102 h 300"/>
                <a:gd name="T70" fmla="*/ 132 w 408"/>
                <a:gd name="T71" fmla="*/ 78 h 300"/>
                <a:gd name="T72" fmla="*/ 114 w 408"/>
                <a:gd name="T73" fmla="*/ 42 h 300"/>
                <a:gd name="T74" fmla="*/ 132 w 408"/>
                <a:gd name="T75" fmla="*/ 36 h 300"/>
                <a:gd name="T76" fmla="*/ 126 w 408"/>
                <a:gd name="T77" fmla="*/ 0 h 300"/>
                <a:gd name="T78" fmla="*/ 408 w 408"/>
                <a:gd name="T79" fmla="*/ 72 h 300"/>
                <a:gd name="T80" fmla="*/ 366 w 408"/>
                <a:gd name="T81" fmla="*/ 300 h 300"/>
                <a:gd name="T82" fmla="*/ 258 w 408"/>
                <a:gd name="T83" fmla="*/ 276 h 300"/>
                <a:gd name="T84" fmla="*/ 132 w 408"/>
                <a:gd name="T85" fmla="*/ 276 h 300"/>
                <a:gd name="T86" fmla="*/ 102 w 408"/>
                <a:gd name="T87" fmla="*/ 258 h 300"/>
                <a:gd name="T88" fmla="*/ 72 w 408"/>
                <a:gd name="T89" fmla="*/ 264 h 300"/>
                <a:gd name="T90" fmla="*/ 48 w 408"/>
                <a:gd name="T91" fmla="*/ 252 h 300"/>
                <a:gd name="T92" fmla="*/ 54 w 408"/>
                <a:gd name="T93" fmla="*/ 216 h 300"/>
                <a:gd name="T94" fmla="*/ 24 w 408"/>
                <a:gd name="T95" fmla="*/ 198 h 300"/>
                <a:gd name="T96" fmla="*/ 30 w 408"/>
                <a:gd name="T97" fmla="*/ 192 h 30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08"/>
                <a:gd name="T148" fmla="*/ 0 h 300"/>
                <a:gd name="T149" fmla="*/ 408 w 408"/>
                <a:gd name="T150" fmla="*/ 300 h 30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08" h="300">
                  <a:moveTo>
                    <a:pt x="30" y="192"/>
                  </a:moveTo>
                  <a:lnTo>
                    <a:pt x="0" y="180"/>
                  </a:lnTo>
                  <a:lnTo>
                    <a:pt x="6" y="156"/>
                  </a:lnTo>
                  <a:lnTo>
                    <a:pt x="6" y="174"/>
                  </a:lnTo>
                  <a:lnTo>
                    <a:pt x="18" y="150"/>
                  </a:lnTo>
                  <a:lnTo>
                    <a:pt x="6" y="150"/>
                  </a:lnTo>
                  <a:lnTo>
                    <a:pt x="12" y="132"/>
                  </a:lnTo>
                  <a:lnTo>
                    <a:pt x="24" y="132"/>
                  </a:lnTo>
                  <a:lnTo>
                    <a:pt x="12" y="126"/>
                  </a:lnTo>
                  <a:lnTo>
                    <a:pt x="12" y="66"/>
                  </a:lnTo>
                  <a:lnTo>
                    <a:pt x="6" y="48"/>
                  </a:lnTo>
                  <a:lnTo>
                    <a:pt x="12" y="18"/>
                  </a:lnTo>
                  <a:lnTo>
                    <a:pt x="48" y="42"/>
                  </a:lnTo>
                  <a:lnTo>
                    <a:pt x="84" y="60"/>
                  </a:lnTo>
                  <a:lnTo>
                    <a:pt x="96" y="72"/>
                  </a:lnTo>
                  <a:lnTo>
                    <a:pt x="102" y="66"/>
                  </a:lnTo>
                  <a:lnTo>
                    <a:pt x="108" y="72"/>
                  </a:lnTo>
                  <a:lnTo>
                    <a:pt x="108" y="84"/>
                  </a:lnTo>
                  <a:lnTo>
                    <a:pt x="96" y="84"/>
                  </a:lnTo>
                  <a:lnTo>
                    <a:pt x="66" y="114"/>
                  </a:lnTo>
                  <a:lnTo>
                    <a:pt x="72" y="114"/>
                  </a:lnTo>
                  <a:lnTo>
                    <a:pt x="108" y="90"/>
                  </a:lnTo>
                  <a:lnTo>
                    <a:pt x="108" y="78"/>
                  </a:lnTo>
                  <a:lnTo>
                    <a:pt x="114" y="84"/>
                  </a:lnTo>
                  <a:lnTo>
                    <a:pt x="114" y="96"/>
                  </a:lnTo>
                  <a:lnTo>
                    <a:pt x="96" y="102"/>
                  </a:lnTo>
                  <a:lnTo>
                    <a:pt x="102" y="114"/>
                  </a:lnTo>
                  <a:lnTo>
                    <a:pt x="96" y="132"/>
                  </a:lnTo>
                  <a:lnTo>
                    <a:pt x="96" y="120"/>
                  </a:lnTo>
                  <a:lnTo>
                    <a:pt x="84" y="132"/>
                  </a:lnTo>
                  <a:lnTo>
                    <a:pt x="84" y="120"/>
                  </a:lnTo>
                  <a:lnTo>
                    <a:pt x="66" y="132"/>
                  </a:lnTo>
                  <a:lnTo>
                    <a:pt x="78" y="144"/>
                  </a:lnTo>
                  <a:lnTo>
                    <a:pt x="114" y="126"/>
                  </a:lnTo>
                  <a:lnTo>
                    <a:pt x="114" y="102"/>
                  </a:lnTo>
                  <a:lnTo>
                    <a:pt x="132" y="78"/>
                  </a:lnTo>
                  <a:lnTo>
                    <a:pt x="114" y="42"/>
                  </a:lnTo>
                  <a:lnTo>
                    <a:pt x="132" y="36"/>
                  </a:lnTo>
                  <a:lnTo>
                    <a:pt x="126" y="0"/>
                  </a:lnTo>
                  <a:lnTo>
                    <a:pt x="408" y="72"/>
                  </a:lnTo>
                  <a:lnTo>
                    <a:pt x="366" y="300"/>
                  </a:lnTo>
                  <a:lnTo>
                    <a:pt x="258" y="276"/>
                  </a:lnTo>
                  <a:lnTo>
                    <a:pt x="132" y="276"/>
                  </a:lnTo>
                  <a:lnTo>
                    <a:pt x="102" y="258"/>
                  </a:lnTo>
                  <a:lnTo>
                    <a:pt x="72" y="264"/>
                  </a:lnTo>
                  <a:lnTo>
                    <a:pt x="48" y="252"/>
                  </a:lnTo>
                  <a:lnTo>
                    <a:pt x="54" y="216"/>
                  </a:lnTo>
                  <a:lnTo>
                    <a:pt x="24" y="198"/>
                  </a:lnTo>
                  <a:lnTo>
                    <a:pt x="30" y="192"/>
                  </a:lnTo>
                  <a:close/>
                </a:path>
              </a:pathLst>
            </a:custGeom>
            <a:solidFill>
              <a:srgbClr val="E8D898"/>
            </a:solidFill>
            <a:ln w="9525">
              <a:solidFill>
                <a:srgbClr val="E8D898"/>
              </a:solidFill>
              <a:prstDash val="solid"/>
              <a:round/>
              <a:headEnd/>
              <a:tailEnd/>
            </a:ln>
          </p:spPr>
          <p:txBody>
            <a:bodyPr/>
            <a:lstStyle/>
            <a:p>
              <a:endParaRPr lang="en-US"/>
            </a:p>
          </p:txBody>
        </p:sp>
        <p:sp>
          <p:nvSpPr>
            <p:cNvPr id="4216" name="Freeform 245"/>
            <p:cNvSpPr>
              <a:spLocks/>
            </p:cNvSpPr>
            <p:nvPr/>
          </p:nvSpPr>
          <p:spPr bwMode="auto">
            <a:xfrm>
              <a:off x="1419" y="1164"/>
              <a:ext cx="408" cy="300"/>
            </a:xfrm>
            <a:custGeom>
              <a:avLst/>
              <a:gdLst>
                <a:gd name="T0" fmla="*/ 30 w 408"/>
                <a:gd name="T1" fmla="*/ 192 h 300"/>
                <a:gd name="T2" fmla="*/ 0 w 408"/>
                <a:gd name="T3" fmla="*/ 180 h 300"/>
                <a:gd name="T4" fmla="*/ 6 w 408"/>
                <a:gd name="T5" fmla="*/ 156 h 300"/>
                <a:gd name="T6" fmla="*/ 6 w 408"/>
                <a:gd name="T7" fmla="*/ 174 h 300"/>
                <a:gd name="T8" fmla="*/ 18 w 408"/>
                <a:gd name="T9" fmla="*/ 150 h 300"/>
                <a:gd name="T10" fmla="*/ 6 w 408"/>
                <a:gd name="T11" fmla="*/ 150 h 300"/>
                <a:gd name="T12" fmla="*/ 12 w 408"/>
                <a:gd name="T13" fmla="*/ 132 h 300"/>
                <a:gd name="T14" fmla="*/ 24 w 408"/>
                <a:gd name="T15" fmla="*/ 132 h 300"/>
                <a:gd name="T16" fmla="*/ 12 w 408"/>
                <a:gd name="T17" fmla="*/ 126 h 300"/>
                <a:gd name="T18" fmla="*/ 12 w 408"/>
                <a:gd name="T19" fmla="*/ 66 h 300"/>
                <a:gd name="T20" fmla="*/ 6 w 408"/>
                <a:gd name="T21" fmla="*/ 48 h 300"/>
                <a:gd name="T22" fmla="*/ 12 w 408"/>
                <a:gd name="T23" fmla="*/ 18 h 300"/>
                <a:gd name="T24" fmla="*/ 48 w 408"/>
                <a:gd name="T25" fmla="*/ 42 h 300"/>
                <a:gd name="T26" fmla="*/ 84 w 408"/>
                <a:gd name="T27" fmla="*/ 60 h 300"/>
                <a:gd name="T28" fmla="*/ 96 w 408"/>
                <a:gd name="T29" fmla="*/ 72 h 300"/>
                <a:gd name="T30" fmla="*/ 102 w 408"/>
                <a:gd name="T31" fmla="*/ 66 h 300"/>
                <a:gd name="T32" fmla="*/ 108 w 408"/>
                <a:gd name="T33" fmla="*/ 72 h 300"/>
                <a:gd name="T34" fmla="*/ 108 w 408"/>
                <a:gd name="T35" fmla="*/ 84 h 300"/>
                <a:gd name="T36" fmla="*/ 96 w 408"/>
                <a:gd name="T37" fmla="*/ 84 h 300"/>
                <a:gd name="T38" fmla="*/ 66 w 408"/>
                <a:gd name="T39" fmla="*/ 114 h 300"/>
                <a:gd name="T40" fmla="*/ 84 w 408"/>
                <a:gd name="T41" fmla="*/ 114 h 300"/>
                <a:gd name="T42" fmla="*/ 72 w 408"/>
                <a:gd name="T43" fmla="*/ 114 h 300"/>
                <a:gd name="T44" fmla="*/ 108 w 408"/>
                <a:gd name="T45" fmla="*/ 90 h 300"/>
                <a:gd name="T46" fmla="*/ 108 w 408"/>
                <a:gd name="T47" fmla="*/ 78 h 300"/>
                <a:gd name="T48" fmla="*/ 114 w 408"/>
                <a:gd name="T49" fmla="*/ 84 h 300"/>
                <a:gd name="T50" fmla="*/ 114 w 408"/>
                <a:gd name="T51" fmla="*/ 96 h 300"/>
                <a:gd name="T52" fmla="*/ 96 w 408"/>
                <a:gd name="T53" fmla="*/ 102 h 300"/>
                <a:gd name="T54" fmla="*/ 102 w 408"/>
                <a:gd name="T55" fmla="*/ 114 h 300"/>
                <a:gd name="T56" fmla="*/ 96 w 408"/>
                <a:gd name="T57" fmla="*/ 132 h 300"/>
                <a:gd name="T58" fmla="*/ 96 w 408"/>
                <a:gd name="T59" fmla="*/ 120 h 300"/>
                <a:gd name="T60" fmla="*/ 84 w 408"/>
                <a:gd name="T61" fmla="*/ 132 h 300"/>
                <a:gd name="T62" fmla="*/ 84 w 408"/>
                <a:gd name="T63" fmla="*/ 120 h 300"/>
                <a:gd name="T64" fmla="*/ 66 w 408"/>
                <a:gd name="T65" fmla="*/ 132 h 300"/>
                <a:gd name="T66" fmla="*/ 78 w 408"/>
                <a:gd name="T67" fmla="*/ 144 h 300"/>
                <a:gd name="T68" fmla="*/ 114 w 408"/>
                <a:gd name="T69" fmla="*/ 126 h 300"/>
                <a:gd name="T70" fmla="*/ 114 w 408"/>
                <a:gd name="T71" fmla="*/ 102 h 300"/>
                <a:gd name="T72" fmla="*/ 132 w 408"/>
                <a:gd name="T73" fmla="*/ 78 h 300"/>
                <a:gd name="T74" fmla="*/ 114 w 408"/>
                <a:gd name="T75" fmla="*/ 42 h 300"/>
                <a:gd name="T76" fmla="*/ 132 w 408"/>
                <a:gd name="T77" fmla="*/ 36 h 300"/>
                <a:gd name="T78" fmla="*/ 126 w 408"/>
                <a:gd name="T79" fmla="*/ 0 h 300"/>
                <a:gd name="T80" fmla="*/ 408 w 408"/>
                <a:gd name="T81" fmla="*/ 72 h 300"/>
                <a:gd name="T82" fmla="*/ 366 w 408"/>
                <a:gd name="T83" fmla="*/ 300 h 300"/>
                <a:gd name="T84" fmla="*/ 258 w 408"/>
                <a:gd name="T85" fmla="*/ 276 h 300"/>
                <a:gd name="T86" fmla="*/ 132 w 408"/>
                <a:gd name="T87" fmla="*/ 276 h 300"/>
                <a:gd name="T88" fmla="*/ 102 w 408"/>
                <a:gd name="T89" fmla="*/ 258 h 300"/>
                <a:gd name="T90" fmla="*/ 72 w 408"/>
                <a:gd name="T91" fmla="*/ 264 h 300"/>
                <a:gd name="T92" fmla="*/ 48 w 408"/>
                <a:gd name="T93" fmla="*/ 252 h 300"/>
                <a:gd name="T94" fmla="*/ 54 w 408"/>
                <a:gd name="T95" fmla="*/ 216 h 300"/>
                <a:gd name="T96" fmla="*/ 24 w 408"/>
                <a:gd name="T97" fmla="*/ 198 h 300"/>
                <a:gd name="T98" fmla="*/ 30 w 408"/>
                <a:gd name="T99" fmla="*/ 192 h 300"/>
                <a:gd name="T100" fmla="*/ 30 w 408"/>
                <a:gd name="T101" fmla="*/ 198 h 30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08"/>
                <a:gd name="T154" fmla="*/ 0 h 300"/>
                <a:gd name="T155" fmla="*/ 408 w 408"/>
                <a:gd name="T156" fmla="*/ 300 h 30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08" h="300">
                  <a:moveTo>
                    <a:pt x="30" y="192"/>
                  </a:moveTo>
                  <a:lnTo>
                    <a:pt x="0" y="180"/>
                  </a:lnTo>
                  <a:lnTo>
                    <a:pt x="6" y="156"/>
                  </a:lnTo>
                  <a:lnTo>
                    <a:pt x="6" y="174"/>
                  </a:lnTo>
                  <a:lnTo>
                    <a:pt x="18" y="150"/>
                  </a:lnTo>
                  <a:lnTo>
                    <a:pt x="6" y="150"/>
                  </a:lnTo>
                  <a:lnTo>
                    <a:pt x="12" y="132"/>
                  </a:lnTo>
                  <a:lnTo>
                    <a:pt x="24" y="132"/>
                  </a:lnTo>
                  <a:lnTo>
                    <a:pt x="12" y="126"/>
                  </a:lnTo>
                  <a:lnTo>
                    <a:pt x="12" y="66"/>
                  </a:lnTo>
                  <a:lnTo>
                    <a:pt x="6" y="48"/>
                  </a:lnTo>
                  <a:lnTo>
                    <a:pt x="12" y="18"/>
                  </a:lnTo>
                  <a:lnTo>
                    <a:pt x="48" y="42"/>
                  </a:lnTo>
                  <a:lnTo>
                    <a:pt x="84" y="60"/>
                  </a:lnTo>
                  <a:lnTo>
                    <a:pt x="96" y="72"/>
                  </a:lnTo>
                  <a:lnTo>
                    <a:pt x="102" y="66"/>
                  </a:lnTo>
                  <a:lnTo>
                    <a:pt x="108" y="72"/>
                  </a:lnTo>
                  <a:lnTo>
                    <a:pt x="108" y="84"/>
                  </a:lnTo>
                  <a:lnTo>
                    <a:pt x="96" y="84"/>
                  </a:lnTo>
                  <a:lnTo>
                    <a:pt x="66" y="114"/>
                  </a:lnTo>
                  <a:lnTo>
                    <a:pt x="84" y="114"/>
                  </a:lnTo>
                  <a:lnTo>
                    <a:pt x="72" y="114"/>
                  </a:lnTo>
                  <a:lnTo>
                    <a:pt x="108" y="90"/>
                  </a:lnTo>
                  <a:lnTo>
                    <a:pt x="108" y="78"/>
                  </a:lnTo>
                  <a:lnTo>
                    <a:pt x="114" y="84"/>
                  </a:lnTo>
                  <a:lnTo>
                    <a:pt x="114" y="96"/>
                  </a:lnTo>
                  <a:lnTo>
                    <a:pt x="96" y="102"/>
                  </a:lnTo>
                  <a:lnTo>
                    <a:pt x="102" y="114"/>
                  </a:lnTo>
                  <a:lnTo>
                    <a:pt x="96" y="132"/>
                  </a:lnTo>
                  <a:lnTo>
                    <a:pt x="96" y="120"/>
                  </a:lnTo>
                  <a:lnTo>
                    <a:pt x="84" y="132"/>
                  </a:lnTo>
                  <a:lnTo>
                    <a:pt x="84" y="120"/>
                  </a:lnTo>
                  <a:lnTo>
                    <a:pt x="66" y="132"/>
                  </a:lnTo>
                  <a:lnTo>
                    <a:pt x="78" y="144"/>
                  </a:lnTo>
                  <a:lnTo>
                    <a:pt x="114" y="126"/>
                  </a:lnTo>
                  <a:lnTo>
                    <a:pt x="114" y="102"/>
                  </a:lnTo>
                  <a:lnTo>
                    <a:pt x="132" y="78"/>
                  </a:lnTo>
                  <a:lnTo>
                    <a:pt x="114" y="42"/>
                  </a:lnTo>
                  <a:lnTo>
                    <a:pt x="132" y="36"/>
                  </a:lnTo>
                  <a:lnTo>
                    <a:pt x="126" y="0"/>
                  </a:lnTo>
                  <a:lnTo>
                    <a:pt x="408" y="72"/>
                  </a:lnTo>
                  <a:lnTo>
                    <a:pt x="366" y="300"/>
                  </a:lnTo>
                  <a:lnTo>
                    <a:pt x="258" y="276"/>
                  </a:lnTo>
                  <a:lnTo>
                    <a:pt x="132" y="276"/>
                  </a:lnTo>
                  <a:lnTo>
                    <a:pt x="102" y="258"/>
                  </a:lnTo>
                  <a:lnTo>
                    <a:pt x="72" y="264"/>
                  </a:lnTo>
                  <a:lnTo>
                    <a:pt x="48" y="252"/>
                  </a:lnTo>
                  <a:lnTo>
                    <a:pt x="54" y="216"/>
                  </a:lnTo>
                  <a:lnTo>
                    <a:pt x="24" y="198"/>
                  </a:lnTo>
                  <a:lnTo>
                    <a:pt x="30" y="192"/>
                  </a:lnTo>
                  <a:lnTo>
                    <a:pt x="30" y="198"/>
                  </a:lnTo>
                </a:path>
              </a:pathLst>
            </a:custGeom>
            <a:noFill/>
            <a:ln w="9525">
              <a:solidFill>
                <a:srgbClr val="000000"/>
              </a:solidFill>
              <a:prstDash val="solid"/>
              <a:round/>
              <a:headEnd/>
              <a:tailEnd/>
            </a:ln>
          </p:spPr>
          <p:txBody>
            <a:bodyPr/>
            <a:lstStyle/>
            <a:p>
              <a:endParaRPr lang="en-US"/>
            </a:p>
          </p:txBody>
        </p:sp>
        <p:sp>
          <p:nvSpPr>
            <p:cNvPr id="4217" name="Freeform 246"/>
            <p:cNvSpPr>
              <a:spLocks/>
            </p:cNvSpPr>
            <p:nvPr/>
          </p:nvSpPr>
          <p:spPr bwMode="auto">
            <a:xfrm>
              <a:off x="3723" y="1932"/>
              <a:ext cx="282" cy="282"/>
            </a:xfrm>
            <a:custGeom>
              <a:avLst/>
              <a:gdLst>
                <a:gd name="T0" fmla="*/ 168 w 282"/>
                <a:gd name="T1" fmla="*/ 66 h 282"/>
                <a:gd name="T2" fmla="*/ 180 w 282"/>
                <a:gd name="T3" fmla="*/ 102 h 282"/>
                <a:gd name="T4" fmla="*/ 216 w 282"/>
                <a:gd name="T5" fmla="*/ 66 h 282"/>
                <a:gd name="T6" fmla="*/ 234 w 282"/>
                <a:gd name="T7" fmla="*/ 72 h 282"/>
                <a:gd name="T8" fmla="*/ 246 w 282"/>
                <a:gd name="T9" fmla="*/ 54 h 282"/>
                <a:gd name="T10" fmla="*/ 270 w 282"/>
                <a:gd name="T11" fmla="*/ 54 h 282"/>
                <a:gd name="T12" fmla="*/ 282 w 282"/>
                <a:gd name="T13" fmla="*/ 78 h 282"/>
                <a:gd name="T14" fmla="*/ 276 w 282"/>
                <a:gd name="T15" fmla="*/ 90 h 282"/>
                <a:gd name="T16" fmla="*/ 240 w 282"/>
                <a:gd name="T17" fmla="*/ 72 h 282"/>
                <a:gd name="T18" fmla="*/ 240 w 282"/>
                <a:gd name="T19" fmla="*/ 96 h 282"/>
                <a:gd name="T20" fmla="*/ 222 w 282"/>
                <a:gd name="T21" fmla="*/ 132 h 282"/>
                <a:gd name="T22" fmla="*/ 210 w 282"/>
                <a:gd name="T23" fmla="*/ 132 h 282"/>
                <a:gd name="T24" fmla="*/ 198 w 282"/>
                <a:gd name="T25" fmla="*/ 162 h 282"/>
                <a:gd name="T26" fmla="*/ 174 w 282"/>
                <a:gd name="T27" fmla="*/ 156 h 282"/>
                <a:gd name="T28" fmla="*/ 150 w 282"/>
                <a:gd name="T29" fmla="*/ 228 h 282"/>
                <a:gd name="T30" fmla="*/ 156 w 282"/>
                <a:gd name="T31" fmla="*/ 234 h 282"/>
                <a:gd name="T32" fmla="*/ 144 w 282"/>
                <a:gd name="T33" fmla="*/ 252 h 282"/>
                <a:gd name="T34" fmla="*/ 72 w 282"/>
                <a:gd name="T35" fmla="*/ 282 h 282"/>
                <a:gd name="T36" fmla="*/ 54 w 282"/>
                <a:gd name="T37" fmla="*/ 270 h 282"/>
                <a:gd name="T38" fmla="*/ 48 w 282"/>
                <a:gd name="T39" fmla="*/ 258 h 282"/>
                <a:gd name="T40" fmla="*/ 12 w 282"/>
                <a:gd name="T41" fmla="*/ 228 h 282"/>
                <a:gd name="T42" fmla="*/ 0 w 282"/>
                <a:gd name="T43" fmla="*/ 192 h 282"/>
                <a:gd name="T44" fmla="*/ 6 w 282"/>
                <a:gd name="T45" fmla="*/ 192 h 282"/>
                <a:gd name="T46" fmla="*/ 24 w 282"/>
                <a:gd name="T47" fmla="*/ 174 h 282"/>
                <a:gd name="T48" fmla="*/ 24 w 282"/>
                <a:gd name="T49" fmla="*/ 144 h 282"/>
                <a:gd name="T50" fmla="*/ 42 w 282"/>
                <a:gd name="T51" fmla="*/ 144 h 282"/>
                <a:gd name="T52" fmla="*/ 48 w 282"/>
                <a:gd name="T53" fmla="*/ 120 h 282"/>
                <a:gd name="T54" fmla="*/ 90 w 282"/>
                <a:gd name="T55" fmla="*/ 84 h 282"/>
                <a:gd name="T56" fmla="*/ 96 w 282"/>
                <a:gd name="T57" fmla="*/ 30 h 282"/>
                <a:gd name="T58" fmla="*/ 90 w 282"/>
                <a:gd name="T59" fmla="*/ 6 h 282"/>
                <a:gd name="T60" fmla="*/ 96 w 282"/>
                <a:gd name="T61" fmla="*/ 0 h 282"/>
                <a:gd name="T62" fmla="*/ 108 w 282"/>
                <a:gd name="T63" fmla="*/ 72 h 282"/>
                <a:gd name="T64" fmla="*/ 156 w 282"/>
                <a:gd name="T65" fmla="*/ 66 h 282"/>
                <a:gd name="T66" fmla="*/ 168 w 282"/>
                <a:gd name="T67" fmla="*/ 66 h 28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2"/>
                <a:gd name="T103" fmla="*/ 0 h 282"/>
                <a:gd name="T104" fmla="*/ 282 w 282"/>
                <a:gd name="T105" fmla="*/ 282 h 28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2" h="282">
                  <a:moveTo>
                    <a:pt x="168" y="66"/>
                  </a:moveTo>
                  <a:lnTo>
                    <a:pt x="180" y="102"/>
                  </a:lnTo>
                  <a:lnTo>
                    <a:pt x="216" y="66"/>
                  </a:lnTo>
                  <a:lnTo>
                    <a:pt x="234" y="72"/>
                  </a:lnTo>
                  <a:lnTo>
                    <a:pt x="246" y="54"/>
                  </a:lnTo>
                  <a:lnTo>
                    <a:pt x="270" y="54"/>
                  </a:lnTo>
                  <a:lnTo>
                    <a:pt x="282" y="78"/>
                  </a:lnTo>
                  <a:lnTo>
                    <a:pt x="276" y="90"/>
                  </a:lnTo>
                  <a:lnTo>
                    <a:pt x="240" y="72"/>
                  </a:lnTo>
                  <a:lnTo>
                    <a:pt x="240" y="96"/>
                  </a:lnTo>
                  <a:lnTo>
                    <a:pt x="222" y="132"/>
                  </a:lnTo>
                  <a:lnTo>
                    <a:pt x="210" y="132"/>
                  </a:lnTo>
                  <a:lnTo>
                    <a:pt x="198" y="162"/>
                  </a:lnTo>
                  <a:lnTo>
                    <a:pt x="174" y="156"/>
                  </a:lnTo>
                  <a:lnTo>
                    <a:pt x="150" y="228"/>
                  </a:lnTo>
                  <a:lnTo>
                    <a:pt x="156" y="234"/>
                  </a:lnTo>
                  <a:lnTo>
                    <a:pt x="144" y="252"/>
                  </a:lnTo>
                  <a:lnTo>
                    <a:pt x="72" y="282"/>
                  </a:lnTo>
                  <a:lnTo>
                    <a:pt x="54" y="270"/>
                  </a:lnTo>
                  <a:lnTo>
                    <a:pt x="48" y="258"/>
                  </a:lnTo>
                  <a:lnTo>
                    <a:pt x="12" y="228"/>
                  </a:lnTo>
                  <a:lnTo>
                    <a:pt x="0" y="192"/>
                  </a:lnTo>
                  <a:lnTo>
                    <a:pt x="6" y="192"/>
                  </a:lnTo>
                  <a:lnTo>
                    <a:pt x="24" y="174"/>
                  </a:lnTo>
                  <a:lnTo>
                    <a:pt x="24" y="144"/>
                  </a:lnTo>
                  <a:lnTo>
                    <a:pt x="42" y="144"/>
                  </a:lnTo>
                  <a:lnTo>
                    <a:pt x="48" y="120"/>
                  </a:lnTo>
                  <a:lnTo>
                    <a:pt x="90" y="84"/>
                  </a:lnTo>
                  <a:lnTo>
                    <a:pt x="96" y="30"/>
                  </a:lnTo>
                  <a:lnTo>
                    <a:pt x="90" y="6"/>
                  </a:lnTo>
                  <a:lnTo>
                    <a:pt x="96" y="0"/>
                  </a:lnTo>
                  <a:lnTo>
                    <a:pt x="108" y="72"/>
                  </a:lnTo>
                  <a:lnTo>
                    <a:pt x="156" y="66"/>
                  </a:lnTo>
                  <a:lnTo>
                    <a:pt x="168" y="66"/>
                  </a:lnTo>
                  <a:close/>
                </a:path>
              </a:pathLst>
            </a:custGeom>
            <a:solidFill>
              <a:srgbClr val="FFAA00"/>
            </a:solidFill>
            <a:ln w="9525">
              <a:solidFill>
                <a:srgbClr val="FFAA00"/>
              </a:solidFill>
              <a:prstDash val="solid"/>
              <a:round/>
              <a:headEnd/>
              <a:tailEnd/>
            </a:ln>
          </p:spPr>
          <p:txBody>
            <a:bodyPr/>
            <a:lstStyle/>
            <a:p>
              <a:endParaRPr lang="en-US"/>
            </a:p>
          </p:txBody>
        </p:sp>
        <p:sp>
          <p:nvSpPr>
            <p:cNvPr id="4218" name="Freeform 247"/>
            <p:cNvSpPr>
              <a:spLocks/>
            </p:cNvSpPr>
            <p:nvPr/>
          </p:nvSpPr>
          <p:spPr bwMode="auto">
            <a:xfrm>
              <a:off x="3723" y="1932"/>
              <a:ext cx="282" cy="282"/>
            </a:xfrm>
            <a:custGeom>
              <a:avLst/>
              <a:gdLst>
                <a:gd name="T0" fmla="*/ 168 w 282"/>
                <a:gd name="T1" fmla="*/ 66 h 282"/>
                <a:gd name="T2" fmla="*/ 180 w 282"/>
                <a:gd name="T3" fmla="*/ 102 h 282"/>
                <a:gd name="T4" fmla="*/ 216 w 282"/>
                <a:gd name="T5" fmla="*/ 66 h 282"/>
                <a:gd name="T6" fmla="*/ 234 w 282"/>
                <a:gd name="T7" fmla="*/ 72 h 282"/>
                <a:gd name="T8" fmla="*/ 246 w 282"/>
                <a:gd name="T9" fmla="*/ 54 h 282"/>
                <a:gd name="T10" fmla="*/ 270 w 282"/>
                <a:gd name="T11" fmla="*/ 54 h 282"/>
                <a:gd name="T12" fmla="*/ 282 w 282"/>
                <a:gd name="T13" fmla="*/ 78 h 282"/>
                <a:gd name="T14" fmla="*/ 276 w 282"/>
                <a:gd name="T15" fmla="*/ 90 h 282"/>
                <a:gd name="T16" fmla="*/ 240 w 282"/>
                <a:gd name="T17" fmla="*/ 72 h 282"/>
                <a:gd name="T18" fmla="*/ 240 w 282"/>
                <a:gd name="T19" fmla="*/ 96 h 282"/>
                <a:gd name="T20" fmla="*/ 222 w 282"/>
                <a:gd name="T21" fmla="*/ 132 h 282"/>
                <a:gd name="T22" fmla="*/ 210 w 282"/>
                <a:gd name="T23" fmla="*/ 132 h 282"/>
                <a:gd name="T24" fmla="*/ 198 w 282"/>
                <a:gd name="T25" fmla="*/ 162 h 282"/>
                <a:gd name="T26" fmla="*/ 174 w 282"/>
                <a:gd name="T27" fmla="*/ 156 h 282"/>
                <a:gd name="T28" fmla="*/ 150 w 282"/>
                <a:gd name="T29" fmla="*/ 228 h 282"/>
                <a:gd name="T30" fmla="*/ 156 w 282"/>
                <a:gd name="T31" fmla="*/ 234 h 282"/>
                <a:gd name="T32" fmla="*/ 144 w 282"/>
                <a:gd name="T33" fmla="*/ 252 h 282"/>
                <a:gd name="T34" fmla="*/ 72 w 282"/>
                <a:gd name="T35" fmla="*/ 282 h 282"/>
                <a:gd name="T36" fmla="*/ 54 w 282"/>
                <a:gd name="T37" fmla="*/ 270 h 282"/>
                <a:gd name="T38" fmla="*/ 48 w 282"/>
                <a:gd name="T39" fmla="*/ 258 h 282"/>
                <a:gd name="T40" fmla="*/ 12 w 282"/>
                <a:gd name="T41" fmla="*/ 228 h 282"/>
                <a:gd name="T42" fmla="*/ 0 w 282"/>
                <a:gd name="T43" fmla="*/ 192 h 282"/>
                <a:gd name="T44" fmla="*/ 6 w 282"/>
                <a:gd name="T45" fmla="*/ 192 h 282"/>
                <a:gd name="T46" fmla="*/ 24 w 282"/>
                <a:gd name="T47" fmla="*/ 174 h 282"/>
                <a:gd name="T48" fmla="*/ 24 w 282"/>
                <a:gd name="T49" fmla="*/ 144 h 282"/>
                <a:gd name="T50" fmla="*/ 42 w 282"/>
                <a:gd name="T51" fmla="*/ 144 h 282"/>
                <a:gd name="T52" fmla="*/ 48 w 282"/>
                <a:gd name="T53" fmla="*/ 120 h 282"/>
                <a:gd name="T54" fmla="*/ 90 w 282"/>
                <a:gd name="T55" fmla="*/ 84 h 282"/>
                <a:gd name="T56" fmla="*/ 96 w 282"/>
                <a:gd name="T57" fmla="*/ 30 h 282"/>
                <a:gd name="T58" fmla="*/ 90 w 282"/>
                <a:gd name="T59" fmla="*/ 6 h 282"/>
                <a:gd name="T60" fmla="*/ 96 w 282"/>
                <a:gd name="T61" fmla="*/ 0 h 282"/>
                <a:gd name="T62" fmla="*/ 108 w 282"/>
                <a:gd name="T63" fmla="*/ 72 h 282"/>
                <a:gd name="T64" fmla="*/ 156 w 282"/>
                <a:gd name="T65" fmla="*/ 66 h 282"/>
                <a:gd name="T66" fmla="*/ 168 w 282"/>
                <a:gd name="T67" fmla="*/ 66 h 282"/>
                <a:gd name="T68" fmla="*/ 168 w 282"/>
                <a:gd name="T69" fmla="*/ 72 h 28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82"/>
                <a:gd name="T106" fmla="*/ 0 h 282"/>
                <a:gd name="T107" fmla="*/ 282 w 282"/>
                <a:gd name="T108" fmla="*/ 282 h 28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82" h="282">
                  <a:moveTo>
                    <a:pt x="168" y="66"/>
                  </a:moveTo>
                  <a:lnTo>
                    <a:pt x="180" y="102"/>
                  </a:lnTo>
                  <a:lnTo>
                    <a:pt x="216" y="66"/>
                  </a:lnTo>
                  <a:lnTo>
                    <a:pt x="234" y="72"/>
                  </a:lnTo>
                  <a:lnTo>
                    <a:pt x="246" y="54"/>
                  </a:lnTo>
                  <a:lnTo>
                    <a:pt x="270" y="54"/>
                  </a:lnTo>
                  <a:lnTo>
                    <a:pt x="282" y="78"/>
                  </a:lnTo>
                  <a:lnTo>
                    <a:pt x="276" y="90"/>
                  </a:lnTo>
                  <a:lnTo>
                    <a:pt x="240" y="72"/>
                  </a:lnTo>
                  <a:lnTo>
                    <a:pt x="240" y="96"/>
                  </a:lnTo>
                  <a:lnTo>
                    <a:pt x="222" y="132"/>
                  </a:lnTo>
                  <a:lnTo>
                    <a:pt x="210" y="132"/>
                  </a:lnTo>
                  <a:lnTo>
                    <a:pt x="198" y="162"/>
                  </a:lnTo>
                  <a:lnTo>
                    <a:pt x="174" y="156"/>
                  </a:lnTo>
                  <a:lnTo>
                    <a:pt x="150" y="228"/>
                  </a:lnTo>
                  <a:lnTo>
                    <a:pt x="156" y="234"/>
                  </a:lnTo>
                  <a:lnTo>
                    <a:pt x="144" y="252"/>
                  </a:lnTo>
                  <a:lnTo>
                    <a:pt x="72" y="282"/>
                  </a:lnTo>
                  <a:lnTo>
                    <a:pt x="54" y="270"/>
                  </a:lnTo>
                  <a:lnTo>
                    <a:pt x="48" y="258"/>
                  </a:lnTo>
                  <a:lnTo>
                    <a:pt x="12" y="228"/>
                  </a:lnTo>
                  <a:lnTo>
                    <a:pt x="0" y="192"/>
                  </a:lnTo>
                  <a:lnTo>
                    <a:pt x="6" y="192"/>
                  </a:lnTo>
                  <a:lnTo>
                    <a:pt x="24" y="174"/>
                  </a:lnTo>
                  <a:lnTo>
                    <a:pt x="24" y="144"/>
                  </a:lnTo>
                  <a:lnTo>
                    <a:pt x="42" y="144"/>
                  </a:lnTo>
                  <a:lnTo>
                    <a:pt x="48" y="120"/>
                  </a:lnTo>
                  <a:lnTo>
                    <a:pt x="90" y="84"/>
                  </a:lnTo>
                  <a:lnTo>
                    <a:pt x="96" y="30"/>
                  </a:lnTo>
                  <a:lnTo>
                    <a:pt x="90" y="6"/>
                  </a:lnTo>
                  <a:lnTo>
                    <a:pt x="96" y="0"/>
                  </a:lnTo>
                  <a:lnTo>
                    <a:pt x="108" y="72"/>
                  </a:lnTo>
                  <a:lnTo>
                    <a:pt x="156" y="66"/>
                  </a:lnTo>
                  <a:lnTo>
                    <a:pt x="168" y="66"/>
                  </a:lnTo>
                  <a:lnTo>
                    <a:pt x="168" y="72"/>
                  </a:lnTo>
                </a:path>
              </a:pathLst>
            </a:custGeom>
            <a:noFill/>
            <a:ln w="9525">
              <a:solidFill>
                <a:srgbClr val="000000"/>
              </a:solidFill>
              <a:prstDash val="solid"/>
              <a:round/>
              <a:headEnd/>
              <a:tailEnd/>
            </a:ln>
          </p:spPr>
          <p:txBody>
            <a:bodyPr/>
            <a:lstStyle/>
            <a:p>
              <a:endParaRPr lang="en-US"/>
            </a:p>
          </p:txBody>
        </p:sp>
        <p:sp>
          <p:nvSpPr>
            <p:cNvPr id="4219" name="Freeform 248"/>
            <p:cNvSpPr>
              <a:spLocks/>
            </p:cNvSpPr>
            <p:nvPr/>
          </p:nvSpPr>
          <p:spPr bwMode="auto">
            <a:xfrm>
              <a:off x="3081" y="1512"/>
              <a:ext cx="330" cy="342"/>
            </a:xfrm>
            <a:custGeom>
              <a:avLst/>
              <a:gdLst>
                <a:gd name="T0" fmla="*/ 138 w 330"/>
                <a:gd name="T1" fmla="*/ 342 h 342"/>
                <a:gd name="T2" fmla="*/ 114 w 330"/>
                <a:gd name="T3" fmla="*/ 324 h 342"/>
                <a:gd name="T4" fmla="*/ 108 w 330"/>
                <a:gd name="T5" fmla="*/ 300 h 342"/>
                <a:gd name="T6" fmla="*/ 114 w 330"/>
                <a:gd name="T7" fmla="*/ 282 h 342"/>
                <a:gd name="T8" fmla="*/ 102 w 330"/>
                <a:gd name="T9" fmla="*/ 264 h 342"/>
                <a:gd name="T10" fmla="*/ 90 w 330"/>
                <a:gd name="T11" fmla="*/ 228 h 342"/>
                <a:gd name="T12" fmla="*/ 12 w 330"/>
                <a:gd name="T13" fmla="*/ 174 h 342"/>
                <a:gd name="T14" fmla="*/ 18 w 330"/>
                <a:gd name="T15" fmla="*/ 120 h 342"/>
                <a:gd name="T16" fmla="*/ 0 w 330"/>
                <a:gd name="T17" fmla="*/ 108 h 342"/>
                <a:gd name="T18" fmla="*/ 12 w 330"/>
                <a:gd name="T19" fmla="*/ 84 h 342"/>
                <a:gd name="T20" fmla="*/ 36 w 330"/>
                <a:gd name="T21" fmla="*/ 72 h 342"/>
                <a:gd name="T22" fmla="*/ 36 w 330"/>
                <a:gd name="T23" fmla="*/ 24 h 342"/>
                <a:gd name="T24" fmla="*/ 42 w 330"/>
                <a:gd name="T25" fmla="*/ 18 h 342"/>
                <a:gd name="T26" fmla="*/ 60 w 330"/>
                <a:gd name="T27" fmla="*/ 24 h 342"/>
                <a:gd name="T28" fmla="*/ 114 w 330"/>
                <a:gd name="T29" fmla="*/ 0 h 342"/>
                <a:gd name="T30" fmla="*/ 108 w 330"/>
                <a:gd name="T31" fmla="*/ 24 h 342"/>
                <a:gd name="T32" fmla="*/ 138 w 330"/>
                <a:gd name="T33" fmla="*/ 30 h 342"/>
                <a:gd name="T34" fmla="*/ 150 w 330"/>
                <a:gd name="T35" fmla="*/ 42 h 342"/>
                <a:gd name="T36" fmla="*/ 264 w 330"/>
                <a:gd name="T37" fmla="*/ 66 h 342"/>
                <a:gd name="T38" fmla="*/ 282 w 330"/>
                <a:gd name="T39" fmla="*/ 84 h 342"/>
                <a:gd name="T40" fmla="*/ 276 w 330"/>
                <a:gd name="T41" fmla="*/ 108 h 342"/>
                <a:gd name="T42" fmla="*/ 288 w 330"/>
                <a:gd name="T43" fmla="*/ 108 h 342"/>
                <a:gd name="T44" fmla="*/ 288 w 330"/>
                <a:gd name="T45" fmla="*/ 126 h 342"/>
                <a:gd name="T46" fmla="*/ 300 w 330"/>
                <a:gd name="T47" fmla="*/ 126 h 342"/>
                <a:gd name="T48" fmla="*/ 276 w 330"/>
                <a:gd name="T49" fmla="*/ 162 h 342"/>
                <a:gd name="T50" fmla="*/ 282 w 330"/>
                <a:gd name="T51" fmla="*/ 174 h 342"/>
                <a:gd name="T52" fmla="*/ 330 w 330"/>
                <a:gd name="T53" fmla="*/ 114 h 342"/>
                <a:gd name="T54" fmla="*/ 300 w 330"/>
                <a:gd name="T55" fmla="*/ 210 h 342"/>
                <a:gd name="T56" fmla="*/ 294 w 330"/>
                <a:gd name="T57" fmla="*/ 270 h 342"/>
                <a:gd name="T58" fmla="*/ 300 w 330"/>
                <a:gd name="T59" fmla="*/ 330 h 342"/>
                <a:gd name="T60" fmla="*/ 150 w 330"/>
                <a:gd name="T61" fmla="*/ 342 h 342"/>
                <a:gd name="T62" fmla="*/ 138 w 330"/>
                <a:gd name="T63" fmla="*/ 342 h 34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42"/>
                <a:gd name="T98" fmla="*/ 330 w 330"/>
                <a:gd name="T99" fmla="*/ 342 h 34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42">
                  <a:moveTo>
                    <a:pt x="138" y="342"/>
                  </a:moveTo>
                  <a:lnTo>
                    <a:pt x="114" y="324"/>
                  </a:lnTo>
                  <a:lnTo>
                    <a:pt x="108" y="300"/>
                  </a:lnTo>
                  <a:lnTo>
                    <a:pt x="114" y="282"/>
                  </a:lnTo>
                  <a:lnTo>
                    <a:pt x="102" y="264"/>
                  </a:lnTo>
                  <a:lnTo>
                    <a:pt x="90" y="228"/>
                  </a:lnTo>
                  <a:lnTo>
                    <a:pt x="12" y="174"/>
                  </a:lnTo>
                  <a:lnTo>
                    <a:pt x="18" y="120"/>
                  </a:lnTo>
                  <a:lnTo>
                    <a:pt x="0" y="108"/>
                  </a:lnTo>
                  <a:lnTo>
                    <a:pt x="12" y="84"/>
                  </a:lnTo>
                  <a:lnTo>
                    <a:pt x="36" y="72"/>
                  </a:lnTo>
                  <a:lnTo>
                    <a:pt x="36" y="24"/>
                  </a:lnTo>
                  <a:lnTo>
                    <a:pt x="42" y="18"/>
                  </a:lnTo>
                  <a:lnTo>
                    <a:pt x="60" y="24"/>
                  </a:lnTo>
                  <a:lnTo>
                    <a:pt x="114" y="0"/>
                  </a:lnTo>
                  <a:lnTo>
                    <a:pt x="108" y="24"/>
                  </a:lnTo>
                  <a:lnTo>
                    <a:pt x="138" y="30"/>
                  </a:lnTo>
                  <a:lnTo>
                    <a:pt x="150" y="42"/>
                  </a:lnTo>
                  <a:lnTo>
                    <a:pt x="264" y="66"/>
                  </a:lnTo>
                  <a:lnTo>
                    <a:pt x="282" y="84"/>
                  </a:lnTo>
                  <a:lnTo>
                    <a:pt x="276" y="108"/>
                  </a:lnTo>
                  <a:lnTo>
                    <a:pt x="288" y="108"/>
                  </a:lnTo>
                  <a:lnTo>
                    <a:pt x="288" y="126"/>
                  </a:lnTo>
                  <a:lnTo>
                    <a:pt x="300" y="126"/>
                  </a:lnTo>
                  <a:lnTo>
                    <a:pt x="276" y="162"/>
                  </a:lnTo>
                  <a:lnTo>
                    <a:pt x="282" y="174"/>
                  </a:lnTo>
                  <a:lnTo>
                    <a:pt x="330" y="114"/>
                  </a:lnTo>
                  <a:lnTo>
                    <a:pt x="300" y="210"/>
                  </a:lnTo>
                  <a:lnTo>
                    <a:pt x="294" y="270"/>
                  </a:lnTo>
                  <a:lnTo>
                    <a:pt x="300" y="330"/>
                  </a:lnTo>
                  <a:lnTo>
                    <a:pt x="150" y="342"/>
                  </a:lnTo>
                  <a:lnTo>
                    <a:pt x="138" y="342"/>
                  </a:lnTo>
                  <a:close/>
                </a:path>
              </a:pathLst>
            </a:custGeom>
            <a:solidFill>
              <a:srgbClr val="FFAA00"/>
            </a:solidFill>
            <a:ln w="9525">
              <a:solidFill>
                <a:srgbClr val="FFAA00"/>
              </a:solidFill>
              <a:prstDash val="solid"/>
              <a:round/>
              <a:headEnd/>
              <a:tailEnd/>
            </a:ln>
          </p:spPr>
          <p:txBody>
            <a:bodyPr/>
            <a:lstStyle/>
            <a:p>
              <a:endParaRPr lang="en-US"/>
            </a:p>
          </p:txBody>
        </p:sp>
        <p:sp>
          <p:nvSpPr>
            <p:cNvPr id="4220" name="Freeform 249"/>
            <p:cNvSpPr>
              <a:spLocks/>
            </p:cNvSpPr>
            <p:nvPr/>
          </p:nvSpPr>
          <p:spPr bwMode="auto">
            <a:xfrm>
              <a:off x="3081" y="1512"/>
              <a:ext cx="330" cy="348"/>
            </a:xfrm>
            <a:custGeom>
              <a:avLst/>
              <a:gdLst>
                <a:gd name="T0" fmla="*/ 138 w 330"/>
                <a:gd name="T1" fmla="*/ 342 h 348"/>
                <a:gd name="T2" fmla="*/ 114 w 330"/>
                <a:gd name="T3" fmla="*/ 324 h 348"/>
                <a:gd name="T4" fmla="*/ 108 w 330"/>
                <a:gd name="T5" fmla="*/ 300 h 348"/>
                <a:gd name="T6" fmla="*/ 114 w 330"/>
                <a:gd name="T7" fmla="*/ 282 h 348"/>
                <a:gd name="T8" fmla="*/ 102 w 330"/>
                <a:gd name="T9" fmla="*/ 264 h 348"/>
                <a:gd name="T10" fmla="*/ 90 w 330"/>
                <a:gd name="T11" fmla="*/ 228 h 348"/>
                <a:gd name="T12" fmla="*/ 12 w 330"/>
                <a:gd name="T13" fmla="*/ 174 h 348"/>
                <a:gd name="T14" fmla="*/ 18 w 330"/>
                <a:gd name="T15" fmla="*/ 120 h 348"/>
                <a:gd name="T16" fmla="*/ 0 w 330"/>
                <a:gd name="T17" fmla="*/ 108 h 348"/>
                <a:gd name="T18" fmla="*/ 12 w 330"/>
                <a:gd name="T19" fmla="*/ 84 h 348"/>
                <a:gd name="T20" fmla="*/ 36 w 330"/>
                <a:gd name="T21" fmla="*/ 72 h 348"/>
                <a:gd name="T22" fmla="*/ 36 w 330"/>
                <a:gd name="T23" fmla="*/ 24 h 348"/>
                <a:gd name="T24" fmla="*/ 42 w 330"/>
                <a:gd name="T25" fmla="*/ 18 h 348"/>
                <a:gd name="T26" fmla="*/ 60 w 330"/>
                <a:gd name="T27" fmla="*/ 24 h 348"/>
                <a:gd name="T28" fmla="*/ 114 w 330"/>
                <a:gd name="T29" fmla="*/ 0 h 348"/>
                <a:gd name="T30" fmla="*/ 108 w 330"/>
                <a:gd name="T31" fmla="*/ 24 h 348"/>
                <a:gd name="T32" fmla="*/ 138 w 330"/>
                <a:gd name="T33" fmla="*/ 30 h 348"/>
                <a:gd name="T34" fmla="*/ 150 w 330"/>
                <a:gd name="T35" fmla="*/ 42 h 348"/>
                <a:gd name="T36" fmla="*/ 264 w 330"/>
                <a:gd name="T37" fmla="*/ 66 h 348"/>
                <a:gd name="T38" fmla="*/ 282 w 330"/>
                <a:gd name="T39" fmla="*/ 84 h 348"/>
                <a:gd name="T40" fmla="*/ 276 w 330"/>
                <a:gd name="T41" fmla="*/ 108 h 348"/>
                <a:gd name="T42" fmla="*/ 288 w 330"/>
                <a:gd name="T43" fmla="*/ 108 h 348"/>
                <a:gd name="T44" fmla="*/ 288 w 330"/>
                <a:gd name="T45" fmla="*/ 126 h 348"/>
                <a:gd name="T46" fmla="*/ 300 w 330"/>
                <a:gd name="T47" fmla="*/ 126 h 348"/>
                <a:gd name="T48" fmla="*/ 276 w 330"/>
                <a:gd name="T49" fmla="*/ 162 h 348"/>
                <a:gd name="T50" fmla="*/ 282 w 330"/>
                <a:gd name="T51" fmla="*/ 174 h 348"/>
                <a:gd name="T52" fmla="*/ 330 w 330"/>
                <a:gd name="T53" fmla="*/ 114 h 348"/>
                <a:gd name="T54" fmla="*/ 300 w 330"/>
                <a:gd name="T55" fmla="*/ 210 h 348"/>
                <a:gd name="T56" fmla="*/ 294 w 330"/>
                <a:gd name="T57" fmla="*/ 270 h 348"/>
                <a:gd name="T58" fmla="*/ 300 w 330"/>
                <a:gd name="T59" fmla="*/ 330 h 348"/>
                <a:gd name="T60" fmla="*/ 150 w 330"/>
                <a:gd name="T61" fmla="*/ 342 h 348"/>
                <a:gd name="T62" fmla="*/ 138 w 330"/>
                <a:gd name="T63" fmla="*/ 342 h 348"/>
                <a:gd name="T64" fmla="*/ 138 w 330"/>
                <a:gd name="T65" fmla="*/ 348 h 34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48"/>
                <a:gd name="T101" fmla="*/ 330 w 330"/>
                <a:gd name="T102" fmla="*/ 348 h 34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48">
                  <a:moveTo>
                    <a:pt x="138" y="342"/>
                  </a:moveTo>
                  <a:lnTo>
                    <a:pt x="114" y="324"/>
                  </a:lnTo>
                  <a:lnTo>
                    <a:pt x="108" y="300"/>
                  </a:lnTo>
                  <a:lnTo>
                    <a:pt x="114" y="282"/>
                  </a:lnTo>
                  <a:lnTo>
                    <a:pt x="102" y="264"/>
                  </a:lnTo>
                  <a:lnTo>
                    <a:pt x="90" y="228"/>
                  </a:lnTo>
                  <a:lnTo>
                    <a:pt x="12" y="174"/>
                  </a:lnTo>
                  <a:lnTo>
                    <a:pt x="18" y="120"/>
                  </a:lnTo>
                  <a:lnTo>
                    <a:pt x="0" y="108"/>
                  </a:lnTo>
                  <a:lnTo>
                    <a:pt x="12" y="84"/>
                  </a:lnTo>
                  <a:lnTo>
                    <a:pt x="36" y="72"/>
                  </a:lnTo>
                  <a:lnTo>
                    <a:pt x="36" y="24"/>
                  </a:lnTo>
                  <a:lnTo>
                    <a:pt x="42" y="18"/>
                  </a:lnTo>
                  <a:lnTo>
                    <a:pt x="60" y="24"/>
                  </a:lnTo>
                  <a:lnTo>
                    <a:pt x="114" y="0"/>
                  </a:lnTo>
                  <a:lnTo>
                    <a:pt x="108" y="24"/>
                  </a:lnTo>
                  <a:lnTo>
                    <a:pt x="138" y="30"/>
                  </a:lnTo>
                  <a:lnTo>
                    <a:pt x="150" y="42"/>
                  </a:lnTo>
                  <a:lnTo>
                    <a:pt x="264" y="66"/>
                  </a:lnTo>
                  <a:lnTo>
                    <a:pt x="282" y="84"/>
                  </a:lnTo>
                  <a:lnTo>
                    <a:pt x="276" y="108"/>
                  </a:lnTo>
                  <a:lnTo>
                    <a:pt x="288" y="108"/>
                  </a:lnTo>
                  <a:lnTo>
                    <a:pt x="288" y="126"/>
                  </a:lnTo>
                  <a:lnTo>
                    <a:pt x="300" y="126"/>
                  </a:lnTo>
                  <a:lnTo>
                    <a:pt x="276" y="162"/>
                  </a:lnTo>
                  <a:lnTo>
                    <a:pt x="282" y="174"/>
                  </a:lnTo>
                  <a:lnTo>
                    <a:pt x="330" y="114"/>
                  </a:lnTo>
                  <a:lnTo>
                    <a:pt x="300" y="210"/>
                  </a:lnTo>
                  <a:lnTo>
                    <a:pt x="294" y="270"/>
                  </a:lnTo>
                  <a:lnTo>
                    <a:pt x="300" y="330"/>
                  </a:lnTo>
                  <a:lnTo>
                    <a:pt x="150" y="342"/>
                  </a:lnTo>
                  <a:lnTo>
                    <a:pt x="138" y="342"/>
                  </a:lnTo>
                  <a:lnTo>
                    <a:pt x="138" y="348"/>
                  </a:lnTo>
                </a:path>
              </a:pathLst>
            </a:custGeom>
            <a:noFill/>
            <a:ln w="9525">
              <a:solidFill>
                <a:srgbClr val="000000"/>
              </a:solidFill>
              <a:prstDash val="solid"/>
              <a:round/>
              <a:headEnd/>
              <a:tailEnd/>
            </a:ln>
          </p:spPr>
          <p:txBody>
            <a:bodyPr/>
            <a:lstStyle/>
            <a:p>
              <a:endParaRPr lang="en-US"/>
            </a:p>
          </p:txBody>
        </p:sp>
        <p:sp>
          <p:nvSpPr>
            <p:cNvPr id="4221" name="Freeform 250"/>
            <p:cNvSpPr>
              <a:spLocks/>
            </p:cNvSpPr>
            <p:nvPr/>
          </p:nvSpPr>
          <p:spPr bwMode="auto">
            <a:xfrm>
              <a:off x="2037" y="1602"/>
              <a:ext cx="432" cy="354"/>
            </a:xfrm>
            <a:custGeom>
              <a:avLst/>
              <a:gdLst>
                <a:gd name="T0" fmla="*/ 420 w 432"/>
                <a:gd name="T1" fmla="*/ 204 h 354"/>
                <a:gd name="T2" fmla="*/ 408 w 432"/>
                <a:gd name="T3" fmla="*/ 354 h 354"/>
                <a:gd name="T4" fmla="*/ 114 w 432"/>
                <a:gd name="T5" fmla="*/ 324 h 354"/>
                <a:gd name="T6" fmla="*/ 0 w 432"/>
                <a:gd name="T7" fmla="*/ 306 h 354"/>
                <a:gd name="T8" fmla="*/ 12 w 432"/>
                <a:gd name="T9" fmla="*/ 228 h 354"/>
                <a:gd name="T10" fmla="*/ 42 w 432"/>
                <a:gd name="T11" fmla="*/ 36 h 354"/>
                <a:gd name="T12" fmla="*/ 48 w 432"/>
                <a:gd name="T13" fmla="*/ 0 h 354"/>
                <a:gd name="T14" fmla="*/ 432 w 432"/>
                <a:gd name="T15" fmla="*/ 48 h 354"/>
                <a:gd name="T16" fmla="*/ 420 w 432"/>
                <a:gd name="T17" fmla="*/ 162 h 354"/>
                <a:gd name="T18" fmla="*/ 420 w 432"/>
                <a:gd name="T19" fmla="*/ 204 h 3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2"/>
                <a:gd name="T31" fmla="*/ 0 h 354"/>
                <a:gd name="T32" fmla="*/ 432 w 432"/>
                <a:gd name="T33" fmla="*/ 354 h 3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2" h="354">
                  <a:moveTo>
                    <a:pt x="420" y="204"/>
                  </a:moveTo>
                  <a:lnTo>
                    <a:pt x="408" y="354"/>
                  </a:lnTo>
                  <a:lnTo>
                    <a:pt x="114" y="324"/>
                  </a:lnTo>
                  <a:lnTo>
                    <a:pt x="0" y="306"/>
                  </a:lnTo>
                  <a:lnTo>
                    <a:pt x="12" y="228"/>
                  </a:lnTo>
                  <a:lnTo>
                    <a:pt x="42" y="36"/>
                  </a:lnTo>
                  <a:lnTo>
                    <a:pt x="48" y="0"/>
                  </a:lnTo>
                  <a:lnTo>
                    <a:pt x="432" y="48"/>
                  </a:lnTo>
                  <a:lnTo>
                    <a:pt x="420" y="162"/>
                  </a:lnTo>
                  <a:lnTo>
                    <a:pt x="420" y="204"/>
                  </a:lnTo>
                  <a:close/>
                </a:path>
              </a:pathLst>
            </a:custGeom>
            <a:solidFill>
              <a:srgbClr val="E8D898"/>
            </a:solidFill>
            <a:ln w="9525">
              <a:solidFill>
                <a:srgbClr val="E8D898"/>
              </a:solidFill>
              <a:prstDash val="solid"/>
              <a:round/>
              <a:headEnd/>
              <a:tailEnd/>
            </a:ln>
          </p:spPr>
          <p:txBody>
            <a:bodyPr/>
            <a:lstStyle/>
            <a:p>
              <a:endParaRPr lang="en-US"/>
            </a:p>
          </p:txBody>
        </p:sp>
        <p:sp>
          <p:nvSpPr>
            <p:cNvPr id="4222" name="Freeform 251"/>
            <p:cNvSpPr>
              <a:spLocks/>
            </p:cNvSpPr>
            <p:nvPr/>
          </p:nvSpPr>
          <p:spPr bwMode="auto">
            <a:xfrm>
              <a:off x="2037" y="1602"/>
              <a:ext cx="432" cy="354"/>
            </a:xfrm>
            <a:custGeom>
              <a:avLst/>
              <a:gdLst>
                <a:gd name="T0" fmla="*/ 420 w 432"/>
                <a:gd name="T1" fmla="*/ 204 h 354"/>
                <a:gd name="T2" fmla="*/ 408 w 432"/>
                <a:gd name="T3" fmla="*/ 354 h 354"/>
                <a:gd name="T4" fmla="*/ 114 w 432"/>
                <a:gd name="T5" fmla="*/ 324 h 354"/>
                <a:gd name="T6" fmla="*/ 0 w 432"/>
                <a:gd name="T7" fmla="*/ 306 h 354"/>
                <a:gd name="T8" fmla="*/ 12 w 432"/>
                <a:gd name="T9" fmla="*/ 228 h 354"/>
                <a:gd name="T10" fmla="*/ 42 w 432"/>
                <a:gd name="T11" fmla="*/ 36 h 354"/>
                <a:gd name="T12" fmla="*/ 48 w 432"/>
                <a:gd name="T13" fmla="*/ 0 h 354"/>
                <a:gd name="T14" fmla="*/ 432 w 432"/>
                <a:gd name="T15" fmla="*/ 48 h 354"/>
                <a:gd name="T16" fmla="*/ 420 w 432"/>
                <a:gd name="T17" fmla="*/ 162 h 354"/>
                <a:gd name="T18" fmla="*/ 420 w 432"/>
                <a:gd name="T19" fmla="*/ 204 h 354"/>
                <a:gd name="T20" fmla="*/ 420 w 432"/>
                <a:gd name="T21" fmla="*/ 210 h 3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32"/>
                <a:gd name="T34" fmla="*/ 0 h 354"/>
                <a:gd name="T35" fmla="*/ 432 w 432"/>
                <a:gd name="T36" fmla="*/ 354 h 3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32" h="354">
                  <a:moveTo>
                    <a:pt x="420" y="204"/>
                  </a:moveTo>
                  <a:lnTo>
                    <a:pt x="408" y="354"/>
                  </a:lnTo>
                  <a:lnTo>
                    <a:pt x="114" y="324"/>
                  </a:lnTo>
                  <a:lnTo>
                    <a:pt x="0" y="306"/>
                  </a:lnTo>
                  <a:lnTo>
                    <a:pt x="12" y="228"/>
                  </a:lnTo>
                  <a:lnTo>
                    <a:pt x="42" y="36"/>
                  </a:lnTo>
                  <a:lnTo>
                    <a:pt x="48" y="0"/>
                  </a:lnTo>
                  <a:lnTo>
                    <a:pt x="432" y="48"/>
                  </a:lnTo>
                  <a:lnTo>
                    <a:pt x="420" y="162"/>
                  </a:lnTo>
                  <a:lnTo>
                    <a:pt x="420" y="204"/>
                  </a:lnTo>
                  <a:lnTo>
                    <a:pt x="420" y="210"/>
                  </a:lnTo>
                </a:path>
              </a:pathLst>
            </a:custGeom>
            <a:noFill/>
            <a:ln w="9525">
              <a:solidFill>
                <a:srgbClr val="000000"/>
              </a:solidFill>
              <a:prstDash val="solid"/>
              <a:round/>
              <a:headEnd/>
              <a:tailEnd/>
            </a:ln>
          </p:spPr>
          <p:txBody>
            <a:bodyPr/>
            <a:lstStyle/>
            <a:p>
              <a:endParaRPr lang="en-US"/>
            </a:p>
          </p:txBody>
        </p:sp>
      </p:grpSp>
      <p:sp>
        <p:nvSpPr>
          <p:cNvPr id="4099" name="Text Box 126"/>
          <p:cNvSpPr txBox="1">
            <a:spLocks noChangeArrowheads="1"/>
          </p:cNvSpPr>
          <p:nvPr/>
        </p:nvSpPr>
        <p:spPr bwMode="auto">
          <a:xfrm>
            <a:off x="4038600" y="1219200"/>
            <a:ext cx="1054100" cy="457200"/>
          </a:xfrm>
          <a:prstGeom prst="rect">
            <a:avLst/>
          </a:prstGeom>
          <a:noFill/>
          <a:ln w="9525" algn="ctr">
            <a:noFill/>
            <a:miter lim="800000"/>
            <a:headEnd/>
            <a:tailEnd/>
          </a:ln>
        </p:spPr>
        <p:txBody>
          <a:bodyPr wrap="none">
            <a:spAutoFit/>
          </a:bodyPr>
          <a:lstStyle/>
          <a:p>
            <a:r>
              <a:rPr lang="en-US" sz="2400" b="1">
                <a:solidFill>
                  <a:srgbClr val="FF9900"/>
                </a:solidFill>
                <a:latin typeface="Verdana" pitchFamily="34" charset="0"/>
              </a:rPr>
              <a:t>1996</a:t>
            </a:r>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371600" y="914400"/>
            <a:ext cx="5793684" cy="5248275"/>
          </a:xfrm>
          <a:prstGeom prst="rect">
            <a:avLst/>
          </a:prstGeom>
        </p:spPr>
      </p:pic>
      <p:sp>
        <p:nvSpPr>
          <p:cNvPr id="3" name="Rectangle 2">
            <a:extLst>
              <a:ext uri="{FF2B5EF4-FFF2-40B4-BE49-F238E27FC236}">
                <a16:creationId xmlns:a16="http://schemas.microsoft.com/office/drawing/2014/main" id="{64C35B01-B0B1-4566-B8A2-DDA431B0AD8F}"/>
              </a:ext>
            </a:extLst>
          </p:cNvPr>
          <p:cNvSpPr/>
          <p:nvPr/>
        </p:nvSpPr>
        <p:spPr>
          <a:xfrm>
            <a:off x="1524000" y="304800"/>
            <a:ext cx="8810045" cy="461665"/>
          </a:xfrm>
          <a:prstGeom prst="rect">
            <a:avLst/>
          </a:prstGeom>
        </p:spPr>
        <p:txBody>
          <a:bodyPr wrap="square">
            <a:spAutoFit/>
          </a:bodyPr>
          <a:lstStyle/>
          <a:p>
            <a:pPr>
              <a:spcBef>
                <a:spcPts val="0"/>
              </a:spcBef>
              <a:spcAft>
                <a:spcPts val="800"/>
              </a:spcAft>
              <a:buSzPts val="1000"/>
              <a:tabLst>
                <a:tab pos="457200" algn="l"/>
              </a:tabLst>
            </a:pPr>
            <a:r>
              <a:rPr lang="en-US" sz="2400" dirty="0">
                <a:latin typeface="Verdana" panose="020B0604030504040204" pitchFamily="34" charset="0"/>
                <a:ea typeface="Verdana" panose="020B0604030504040204" pitchFamily="34" charset="0"/>
                <a:cs typeface="Verdana" panose="020B0604030504040204" pitchFamily="34" charset="0"/>
              </a:rPr>
              <a:t>Glucose responses for two different foods. </a:t>
            </a:r>
          </a:p>
        </p:txBody>
      </p:sp>
    </p:spTree>
    <p:extLst>
      <p:ext uri="{BB962C8B-B14F-4D97-AF65-F5344CB8AC3E}">
        <p14:creationId xmlns:p14="http://schemas.microsoft.com/office/powerpoint/2010/main" val="2544345582"/>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Picture 26" descr="34.png">
            <a:extLst>
              <a:ext uri="{FF2B5EF4-FFF2-40B4-BE49-F238E27FC236}">
                <a16:creationId xmlns:a16="http://schemas.microsoft.com/office/drawing/2014/main" id="{7106444F-8505-4C70-98A0-4E0F84391304}"/>
              </a:ext>
            </a:extLst>
          </p:cNvPr>
          <p:cNvPicPr/>
          <p:nvPr/>
        </p:nvPicPr>
        <p:blipFill>
          <a:blip r:embed="rId3">
            <a:extLst>
              <a:ext uri="{28A0092B-C50C-407E-A947-70E740481C1C}">
                <a14:useLocalDpi xmlns:a14="http://schemas.microsoft.com/office/drawing/2010/main" val="0"/>
              </a:ext>
            </a:extLst>
          </a:blip>
          <a:srcRect/>
          <a:stretch>
            <a:fillRect/>
          </a:stretch>
        </p:blipFill>
        <p:spPr bwMode="auto">
          <a:xfrm>
            <a:off x="-191481" y="1619615"/>
            <a:ext cx="5181600" cy="3291840"/>
          </a:xfrm>
          <a:prstGeom prst="rect">
            <a:avLst/>
          </a:prstGeom>
          <a:noFill/>
          <a:ln>
            <a:noFill/>
          </a:ln>
        </p:spPr>
      </p:pic>
      <p:pic>
        <p:nvPicPr>
          <p:cNvPr id="53" name="Picture 52">
            <a:extLst>
              <a:ext uri="{FF2B5EF4-FFF2-40B4-BE49-F238E27FC236}">
                <a16:creationId xmlns:a16="http://schemas.microsoft.com/office/drawing/2014/main" id="{53BC3650-F248-4A6C-AEB0-36BCC2C77022}"/>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7835" y="6629400"/>
            <a:ext cx="10082172" cy="159336"/>
          </a:xfrm>
          <a:prstGeom prst="rect">
            <a:avLst/>
          </a:prstGeom>
        </p:spPr>
      </p:pic>
      <p:sp>
        <p:nvSpPr>
          <p:cNvPr id="54" name="Rectangle 53">
            <a:extLst>
              <a:ext uri="{FF2B5EF4-FFF2-40B4-BE49-F238E27FC236}">
                <a16:creationId xmlns:a16="http://schemas.microsoft.com/office/drawing/2014/main" id="{64C35B01-B0B1-4566-B8A2-DDA431B0AD8F}"/>
              </a:ext>
            </a:extLst>
          </p:cNvPr>
          <p:cNvSpPr/>
          <p:nvPr/>
        </p:nvSpPr>
        <p:spPr>
          <a:xfrm>
            <a:off x="333955" y="556502"/>
            <a:ext cx="8810045" cy="430887"/>
          </a:xfrm>
          <a:prstGeom prst="rect">
            <a:avLst/>
          </a:prstGeom>
        </p:spPr>
        <p:txBody>
          <a:bodyPr wrap="square">
            <a:spAutoFit/>
          </a:bodyPr>
          <a:lstStyle/>
          <a:p>
            <a:pPr>
              <a:spcBef>
                <a:spcPts val="0"/>
              </a:spcBef>
              <a:spcAft>
                <a:spcPts val="800"/>
              </a:spcAft>
              <a:buSzPts val="1000"/>
              <a:tabLst>
                <a:tab pos="457200" algn="l"/>
              </a:tabLst>
            </a:pPr>
            <a:r>
              <a:rPr lang="en-US" sz="2200" dirty="0">
                <a:latin typeface="Verdana" panose="020B0604030504040204" pitchFamily="34" charset="0"/>
                <a:ea typeface="Verdana" panose="020B0604030504040204" pitchFamily="34" charset="0"/>
                <a:cs typeface="Verdana" panose="020B0604030504040204" pitchFamily="34" charset="0"/>
              </a:rPr>
              <a:t>Which graph best represents healthy blood glucose levels? </a:t>
            </a:r>
          </a:p>
        </p:txBody>
      </p:sp>
      <p:pic>
        <p:nvPicPr>
          <p:cNvPr id="6" name="Picture 5" descr="34.png">
            <a:extLst>
              <a:ext uri="{FF2B5EF4-FFF2-40B4-BE49-F238E27FC236}">
                <a16:creationId xmlns:a16="http://schemas.microsoft.com/office/drawing/2014/main" id="{8253168E-8750-4A40-AB68-5736FAA4E2F6}"/>
              </a:ext>
            </a:extLst>
          </p:cNvPr>
          <p:cNvPicPr/>
          <p:nvPr/>
        </p:nvPicPr>
        <p:blipFill>
          <a:blip r:embed="rId3">
            <a:extLst>
              <a:ext uri="{28A0092B-C50C-407E-A947-70E740481C1C}">
                <a14:useLocalDpi xmlns:a14="http://schemas.microsoft.com/office/drawing/2010/main" val="0"/>
              </a:ext>
            </a:extLst>
          </a:blip>
          <a:srcRect/>
          <a:stretch>
            <a:fillRect/>
          </a:stretch>
        </p:blipFill>
        <p:spPr bwMode="auto">
          <a:xfrm>
            <a:off x="4427896" y="1524000"/>
            <a:ext cx="5638800" cy="3291840"/>
          </a:xfrm>
          <a:prstGeom prst="rect">
            <a:avLst/>
          </a:prstGeom>
          <a:noFill/>
          <a:ln>
            <a:noFill/>
          </a:ln>
        </p:spPr>
      </p:pic>
      <p:sp>
        <p:nvSpPr>
          <p:cNvPr id="2" name="Rectangle 1">
            <a:extLst>
              <a:ext uri="{FF2B5EF4-FFF2-40B4-BE49-F238E27FC236}">
                <a16:creationId xmlns:a16="http://schemas.microsoft.com/office/drawing/2014/main" id="{9B66B333-0A23-4ABB-810D-2EE8996B75A5}"/>
              </a:ext>
            </a:extLst>
          </p:cNvPr>
          <p:cNvSpPr/>
          <p:nvPr/>
        </p:nvSpPr>
        <p:spPr>
          <a:xfrm>
            <a:off x="5638800" y="2971800"/>
            <a:ext cx="3581400" cy="76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cxnSp>
        <p:nvCxnSpPr>
          <p:cNvPr id="4" name="Straight Connector 3">
            <a:extLst>
              <a:ext uri="{FF2B5EF4-FFF2-40B4-BE49-F238E27FC236}">
                <a16:creationId xmlns:a16="http://schemas.microsoft.com/office/drawing/2014/main" id="{1EDBF1E9-1146-4C29-80EF-3CA78D4D0E18}"/>
              </a:ext>
            </a:extLst>
          </p:cNvPr>
          <p:cNvCxnSpPr>
            <a:cxnSpLocks/>
          </p:cNvCxnSpPr>
          <p:nvPr/>
        </p:nvCxnSpPr>
        <p:spPr>
          <a:xfrm>
            <a:off x="5627184" y="3429000"/>
            <a:ext cx="3200400" cy="0"/>
          </a:xfrm>
          <a:prstGeom prst="line">
            <a:avLst/>
          </a:prstGeom>
          <a:ln w="28575">
            <a:solidFill>
              <a:schemeClr val="tx1">
                <a:lumMod val="50000"/>
                <a:lumOff val="50000"/>
              </a:schemeClr>
            </a:solidFill>
          </a:ln>
        </p:spPr>
        <p:style>
          <a:lnRef idx="1">
            <a:schemeClr val="dk1"/>
          </a:lnRef>
          <a:fillRef idx="0">
            <a:schemeClr val="dk1"/>
          </a:fillRef>
          <a:effectRef idx="0">
            <a:schemeClr val="dk1"/>
          </a:effectRef>
          <a:fontRef idx="minor">
            <a:schemeClr val="tx1"/>
          </a:fontRef>
        </p:style>
      </p:cxnSp>
      <p:sp>
        <p:nvSpPr>
          <p:cNvPr id="7" name="TextBox 6">
            <a:extLst>
              <a:ext uri="{FF2B5EF4-FFF2-40B4-BE49-F238E27FC236}">
                <a16:creationId xmlns:a16="http://schemas.microsoft.com/office/drawing/2014/main" id="{4C7A1044-7D1F-4758-B46C-8F4533C1B038}"/>
              </a:ext>
            </a:extLst>
          </p:cNvPr>
          <p:cNvSpPr txBox="1"/>
          <p:nvPr/>
        </p:nvSpPr>
        <p:spPr>
          <a:xfrm>
            <a:off x="2057400" y="5308762"/>
            <a:ext cx="457200" cy="769441"/>
          </a:xfrm>
          <a:prstGeom prst="rect">
            <a:avLst/>
          </a:prstGeom>
          <a:noFill/>
        </p:spPr>
        <p:txBody>
          <a:bodyPr wrap="square" rtlCol="0">
            <a:spAutoFit/>
          </a:bodyPr>
          <a:lstStyle/>
          <a:p>
            <a:r>
              <a:rPr lang="en-US" sz="4400" b="1" dirty="0">
                <a:latin typeface="Sitka Text" panose="02000505000000020004" pitchFamily="2" charset="0"/>
              </a:rPr>
              <a:t>A</a:t>
            </a:r>
          </a:p>
        </p:txBody>
      </p:sp>
      <p:sp>
        <p:nvSpPr>
          <p:cNvPr id="12" name="TextBox 11">
            <a:extLst>
              <a:ext uri="{FF2B5EF4-FFF2-40B4-BE49-F238E27FC236}">
                <a16:creationId xmlns:a16="http://schemas.microsoft.com/office/drawing/2014/main" id="{9A24E839-0C63-4935-93DF-41C776B22615}"/>
              </a:ext>
            </a:extLst>
          </p:cNvPr>
          <p:cNvSpPr txBox="1"/>
          <p:nvPr/>
        </p:nvSpPr>
        <p:spPr>
          <a:xfrm>
            <a:off x="6785921" y="5367037"/>
            <a:ext cx="457200" cy="769441"/>
          </a:xfrm>
          <a:prstGeom prst="rect">
            <a:avLst/>
          </a:prstGeom>
          <a:noFill/>
        </p:spPr>
        <p:txBody>
          <a:bodyPr wrap="square" rtlCol="0">
            <a:spAutoFit/>
          </a:bodyPr>
          <a:lstStyle/>
          <a:p>
            <a:r>
              <a:rPr lang="en-US" sz="4400" b="1" dirty="0">
                <a:latin typeface="Sitka Text" panose="02000505000000020004" pitchFamily="2" charset="0"/>
              </a:rPr>
              <a:t>B</a:t>
            </a:r>
          </a:p>
        </p:txBody>
      </p:sp>
      <p:cxnSp>
        <p:nvCxnSpPr>
          <p:cNvPr id="14" name="Straight Connector 13">
            <a:extLst>
              <a:ext uri="{FF2B5EF4-FFF2-40B4-BE49-F238E27FC236}">
                <a16:creationId xmlns:a16="http://schemas.microsoft.com/office/drawing/2014/main" id="{E8B3D590-A53D-49B3-81D6-016169AB72EC}"/>
              </a:ext>
            </a:extLst>
          </p:cNvPr>
          <p:cNvCxnSpPr>
            <a:cxnSpLocks/>
          </p:cNvCxnSpPr>
          <p:nvPr/>
        </p:nvCxnSpPr>
        <p:spPr>
          <a:xfrm flipV="1">
            <a:off x="4572000" y="1143000"/>
            <a:ext cx="0" cy="4993478"/>
          </a:xfrm>
          <a:prstGeom prst="line">
            <a:avLst/>
          </a:prstGeom>
          <a:ln w="28575">
            <a:solidFill>
              <a:schemeClr val="tx1">
                <a:lumMod val="50000"/>
                <a:lumOff val="50000"/>
              </a:schemeClr>
            </a:solidFill>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585253429"/>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Picture 26" descr="34.png">
            <a:extLst>
              <a:ext uri="{FF2B5EF4-FFF2-40B4-BE49-F238E27FC236}">
                <a16:creationId xmlns:a16="http://schemas.microsoft.com/office/drawing/2014/main" id="{7106444F-8505-4C70-98A0-4E0F84391304}"/>
              </a:ext>
            </a:extLst>
          </p:cNvPr>
          <p:cNvPicPr/>
          <p:nvPr/>
        </p:nvPicPr>
        <p:blipFill>
          <a:blip r:embed="rId2">
            <a:extLst>
              <a:ext uri="{28A0092B-C50C-407E-A947-70E740481C1C}">
                <a14:useLocalDpi xmlns:a14="http://schemas.microsoft.com/office/drawing/2010/main" val="0"/>
              </a:ext>
            </a:extLst>
          </a:blip>
          <a:srcRect/>
          <a:stretch>
            <a:fillRect/>
          </a:stretch>
        </p:blipFill>
        <p:spPr bwMode="auto">
          <a:xfrm>
            <a:off x="1143000" y="1524000"/>
            <a:ext cx="6400800" cy="4114800"/>
          </a:xfrm>
          <a:prstGeom prst="rect">
            <a:avLst/>
          </a:prstGeom>
          <a:noFill/>
          <a:ln>
            <a:noFill/>
          </a:ln>
        </p:spPr>
      </p:pic>
      <p:pic>
        <p:nvPicPr>
          <p:cNvPr id="53" name="Picture 52">
            <a:extLst>
              <a:ext uri="{FF2B5EF4-FFF2-40B4-BE49-F238E27FC236}">
                <a16:creationId xmlns:a16="http://schemas.microsoft.com/office/drawing/2014/main" id="{53BC3650-F248-4A6C-AEB0-36BCC2C77022}"/>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7835" y="6629400"/>
            <a:ext cx="10082172" cy="159336"/>
          </a:xfrm>
          <a:prstGeom prst="rect">
            <a:avLst/>
          </a:prstGeom>
        </p:spPr>
      </p:pic>
      <p:sp>
        <p:nvSpPr>
          <p:cNvPr id="54" name="Rectangle 53">
            <a:extLst>
              <a:ext uri="{FF2B5EF4-FFF2-40B4-BE49-F238E27FC236}">
                <a16:creationId xmlns:a16="http://schemas.microsoft.com/office/drawing/2014/main" id="{64C35B01-B0B1-4566-B8A2-DDA431B0AD8F}"/>
              </a:ext>
            </a:extLst>
          </p:cNvPr>
          <p:cNvSpPr/>
          <p:nvPr/>
        </p:nvSpPr>
        <p:spPr>
          <a:xfrm>
            <a:off x="686961" y="561709"/>
            <a:ext cx="8476089" cy="830997"/>
          </a:xfrm>
          <a:prstGeom prst="rect">
            <a:avLst/>
          </a:prstGeom>
        </p:spPr>
        <p:txBody>
          <a:bodyPr wrap="square">
            <a:spAutoFit/>
          </a:bodyPr>
          <a:lstStyle/>
          <a:p>
            <a:pPr>
              <a:spcBef>
                <a:spcPts val="0"/>
              </a:spcBef>
              <a:spcAft>
                <a:spcPts val="800"/>
              </a:spcAft>
              <a:buSzPts val="1000"/>
              <a:tabLst>
                <a:tab pos="457200" algn="l"/>
              </a:tabLst>
            </a:pPr>
            <a:r>
              <a:rPr lang="en-US" sz="2400" dirty="0">
                <a:latin typeface="Verdana" panose="020B0604030504040204" pitchFamily="34" charset="0"/>
                <a:ea typeface="Verdana" panose="020B0604030504040204" pitchFamily="34" charset="0"/>
                <a:cs typeface="Verdana" panose="020B0604030504040204" pitchFamily="34" charset="0"/>
              </a:rPr>
              <a:t>A graph of blood glucose levels that are well-controlled would look something like this: </a:t>
            </a:r>
          </a:p>
        </p:txBody>
      </p:sp>
      <p:sp>
        <p:nvSpPr>
          <p:cNvPr id="55" name="Rectangle 54">
            <a:extLst>
              <a:ext uri="{FF2B5EF4-FFF2-40B4-BE49-F238E27FC236}">
                <a16:creationId xmlns:a16="http://schemas.microsoft.com/office/drawing/2014/main" id="{109CF055-9DB4-4E84-A5BF-0D61F017B9A5}"/>
              </a:ext>
            </a:extLst>
          </p:cNvPr>
          <p:cNvSpPr/>
          <p:nvPr/>
        </p:nvSpPr>
        <p:spPr>
          <a:xfrm>
            <a:off x="141208" y="5940961"/>
            <a:ext cx="9024257" cy="400110"/>
          </a:xfrm>
          <a:prstGeom prst="rect">
            <a:avLst/>
          </a:prstGeom>
        </p:spPr>
        <p:txBody>
          <a:bodyPr wrap="square">
            <a:spAutoFit/>
          </a:bodyPr>
          <a:lstStyle/>
          <a:p>
            <a:pPr>
              <a:spcBef>
                <a:spcPts val="0"/>
              </a:spcBef>
              <a:spcAft>
                <a:spcPts val="800"/>
              </a:spcAft>
              <a:buSzPts val="1000"/>
              <a:tabLst>
                <a:tab pos="457200" algn="l"/>
              </a:tabLst>
            </a:pPr>
            <a:r>
              <a:rPr lang="en-US" sz="2000" b="1" i="1" dirty="0">
                <a:latin typeface="Verdana" panose="020B0604030504040204" pitchFamily="34" charset="0"/>
                <a:ea typeface="Verdana" panose="020B0604030504040204" pitchFamily="34" charset="0"/>
                <a:cs typeface="Verdana" panose="020B0604030504040204" pitchFamily="34" charset="0"/>
              </a:rPr>
              <a:t>Note: </a:t>
            </a:r>
            <a:r>
              <a:rPr lang="en-US" sz="2000" dirty="0">
                <a:latin typeface="Verdana" panose="020B0604030504040204" pitchFamily="34" charset="0"/>
                <a:ea typeface="Verdana" panose="020B0604030504040204" pitchFamily="34" charset="0"/>
                <a:cs typeface="Verdana" panose="020B0604030504040204" pitchFamily="34" charset="0"/>
              </a:rPr>
              <a:t>Glucose levels are not constant, but they vary within a range. </a:t>
            </a:r>
          </a:p>
        </p:txBody>
      </p:sp>
      <p:sp>
        <p:nvSpPr>
          <p:cNvPr id="6" name="Freeform 5"/>
          <p:cNvSpPr/>
          <p:nvPr/>
        </p:nvSpPr>
        <p:spPr>
          <a:xfrm>
            <a:off x="2506435" y="2652793"/>
            <a:ext cx="3846471" cy="1119106"/>
          </a:xfrm>
          <a:custGeom>
            <a:avLst/>
            <a:gdLst>
              <a:gd name="connsiteX0" fmla="*/ 0 w 3862799"/>
              <a:gd name="connsiteY0" fmla="*/ 1274227 h 1275596"/>
              <a:gd name="connsiteX1" fmla="*/ 440872 w 3862799"/>
              <a:gd name="connsiteY1" fmla="*/ 596592 h 1275596"/>
              <a:gd name="connsiteX2" fmla="*/ 938893 w 3862799"/>
              <a:gd name="connsiteY2" fmla="*/ 1274227 h 1275596"/>
              <a:gd name="connsiteX3" fmla="*/ 1379764 w 3862799"/>
              <a:gd name="connsiteY3" fmla="*/ 376156 h 1275596"/>
              <a:gd name="connsiteX4" fmla="*/ 1959429 w 3862799"/>
              <a:gd name="connsiteY4" fmla="*/ 1045627 h 1275596"/>
              <a:gd name="connsiteX5" fmla="*/ 2375807 w 3862799"/>
              <a:gd name="connsiteY5" fmla="*/ 253692 h 1275596"/>
              <a:gd name="connsiteX6" fmla="*/ 2963636 w 3862799"/>
              <a:gd name="connsiteY6" fmla="*/ 792535 h 1275596"/>
              <a:gd name="connsiteX7" fmla="*/ 3412672 w 3862799"/>
              <a:gd name="connsiteY7" fmla="*/ 8763 h 1275596"/>
              <a:gd name="connsiteX8" fmla="*/ 3804557 w 3862799"/>
              <a:gd name="connsiteY8" fmla="*/ 376156 h 1275596"/>
              <a:gd name="connsiteX9" fmla="*/ 3853543 w 3862799"/>
              <a:gd name="connsiteY9" fmla="*/ 449635 h 1275596"/>
              <a:gd name="connsiteX0" fmla="*/ 0 w 3862799"/>
              <a:gd name="connsiteY0" fmla="*/ 1274227 h 1275596"/>
              <a:gd name="connsiteX1" fmla="*/ 506187 w 3862799"/>
              <a:gd name="connsiteY1" fmla="*/ 596592 h 1275596"/>
              <a:gd name="connsiteX2" fmla="*/ 938893 w 3862799"/>
              <a:gd name="connsiteY2" fmla="*/ 1274227 h 1275596"/>
              <a:gd name="connsiteX3" fmla="*/ 1379764 w 3862799"/>
              <a:gd name="connsiteY3" fmla="*/ 376156 h 1275596"/>
              <a:gd name="connsiteX4" fmla="*/ 1959429 w 3862799"/>
              <a:gd name="connsiteY4" fmla="*/ 1045627 h 1275596"/>
              <a:gd name="connsiteX5" fmla="*/ 2375807 w 3862799"/>
              <a:gd name="connsiteY5" fmla="*/ 253692 h 1275596"/>
              <a:gd name="connsiteX6" fmla="*/ 2963636 w 3862799"/>
              <a:gd name="connsiteY6" fmla="*/ 792535 h 1275596"/>
              <a:gd name="connsiteX7" fmla="*/ 3412672 w 3862799"/>
              <a:gd name="connsiteY7" fmla="*/ 8763 h 1275596"/>
              <a:gd name="connsiteX8" fmla="*/ 3804557 w 3862799"/>
              <a:gd name="connsiteY8" fmla="*/ 376156 h 1275596"/>
              <a:gd name="connsiteX9" fmla="*/ 3853543 w 3862799"/>
              <a:gd name="connsiteY9" fmla="*/ 449635 h 1275596"/>
              <a:gd name="connsiteX0" fmla="*/ 0 w 3862799"/>
              <a:gd name="connsiteY0" fmla="*/ 1274227 h 1274227"/>
              <a:gd name="connsiteX1" fmla="*/ 506187 w 3862799"/>
              <a:gd name="connsiteY1" fmla="*/ 596592 h 1274227"/>
              <a:gd name="connsiteX2" fmla="*/ 987879 w 3862799"/>
              <a:gd name="connsiteY2" fmla="*/ 1233405 h 1274227"/>
              <a:gd name="connsiteX3" fmla="*/ 1379764 w 3862799"/>
              <a:gd name="connsiteY3" fmla="*/ 376156 h 1274227"/>
              <a:gd name="connsiteX4" fmla="*/ 1959429 w 3862799"/>
              <a:gd name="connsiteY4" fmla="*/ 1045627 h 1274227"/>
              <a:gd name="connsiteX5" fmla="*/ 2375807 w 3862799"/>
              <a:gd name="connsiteY5" fmla="*/ 253692 h 1274227"/>
              <a:gd name="connsiteX6" fmla="*/ 2963636 w 3862799"/>
              <a:gd name="connsiteY6" fmla="*/ 792535 h 1274227"/>
              <a:gd name="connsiteX7" fmla="*/ 3412672 w 3862799"/>
              <a:gd name="connsiteY7" fmla="*/ 8763 h 1274227"/>
              <a:gd name="connsiteX8" fmla="*/ 3804557 w 3862799"/>
              <a:gd name="connsiteY8" fmla="*/ 376156 h 1274227"/>
              <a:gd name="connsiteX9" fmla="*/ 3853543 w 3862799"/>
              <a:gd name="connsiteY9" fmla="*/ 449635 h 1274227"/>
              <a:gd name="connsiteX0" fmla="*/ 0 w 3862799"/>
              <a:gd name="connsiteY0" fmla="*/ 1274227 h 1274227"/>
              <a:gd name="connsiteX1" fmla="*/ 506187 w 3862799"/>
              <a:gd name="connsiteY1" fmla="*/ 596592 h 1274227"/>
              <a:gd name="connsiteX2" fmla="*/ 963386 w 3862799"/>
              <a:gd name="connsiteY2" fmla="*/ 1233405 h 1274227"/>
              <a:gd name="connsiteX3" fmla="*/ 1379764 w 3862799"/>
              <a:gd name="connsiteY3" fmla="*/ 376156 h 1274227"/>
              <a:gd name="connsiteX4" fmla="*/ 1959429 w 3862799"/>
              <a:gd name="connsiteY4" fmla="*/ 1045627 h 1274227"/>
              <a:gd name="connsiteX5" fmla="*/ 2375807 w 3862799"/>
              <a:gd name="connsiteY5" fmla="*/ 253692 h 1274227"/>
              <a:gd name="connsiteX6" fmla="*/ 2963636 w 3862799"/>
              <a:gd name="connsiteY6" fmla="*/ 792535 h 1274227"/>
              <a:gd name="connsiteX7" fmla="*/ 3412672 w 3862799"/>
              <a:gd name="connsiteY7" fmla="*/ 8763 h 1274227"/>
              <a:gd name="connsiteX8" fmla="*/ 3804557 w 3862799"/>
              <a:gd name="connsiteY8" fmla="*/ 376156 h 1274227"/>
              <a:gd name="connsiteX9" fmla="*/ 3853543 w 3862799"/>
              <a:gd name="connsiteY9" fmla="*/ 449635 h 1274227"/>
              <a:gd name="connsiteX0" fmla="*/ 0 w 3862799"/>
              <a:gd name="connsiteY0" fmla="*/ 1274227 h 1274227"/>
              <a:gd name="connsiteX1" fmla="*/ 506187 w 3862799"/>
              <a:gd name="connsiteY1" fmla="*/ 596592 h 1274227"/>
              <a:gd name="connsiteX2" fmla="*/ 963386 w 3862799"/>
              <a:gd name="connsiteY2" fmla="*/ 1233405 h 1274227"/>
              <a:gd name="connsiteX3" fmla="*/ 1379764 w 3862799"/>
              <a:gd name="connsiteY3" fmla="*/ 376156 h 1274227"/>
              <a:gd name="connsiteX4" fmla="*/ 1959429 w 3862799"/>
              <a:gd name="connsiteY4" fmla="*/ 1045627 h 1274227"/>
              <a:gd name="connsiteX5" fmla="*/ 2375807 w 3862799"/>
              <a:gd name="connsiteY5" fmla="*/ 253692 h 1274227"/>
              <a:gd name="connsiteX6" fmla="*/ 2963636 w 3862799"/>
              <a:gd name="connsiteY6" fmla="*/ 792535 h 1274227"/>
              <a:gd name="connsiteX7" fmla="*/ 3412672 w 3862799"/>
              <a:gd name="connsiteY7" fmla="*/ 8763 h 1274227"/>
              <a:gd name="connsiteX8" fmla="*/ 3804557 w 3862799"/>
              <a:gd name="connsiteY8" fmla="*/ 376156 h 1274227"/>
              <a:gd name="connsiteX9" fmla="*/ 3853543 w 3862799"/>
              <a:gd name="connsiteY9" fmla="*/ 449635 h 1274227"/>
              <a:gd name="connsiteX0" fmla="*/ 0 w 3862799"/>
              <a:gd name="connsiteY0" fmla="*/ 1274227 h 1274227"/>
              <a:gd name="connsiteX1" fmla="*/ 506187 w 3862799"/>
              <a:gd name="connsiteY1" fmla="*/ 596592 h 1274227"/>
              <a:gd name="connsiteX2" fmla="*/ 963386 w 3862799"/>
              <a:gd name="connsiteY2" fmla="*/ 1233405 h 1274227"/>
              <a:gd name="connsiteX3" fmla="*/ 1469571 w 3862799"/>
              <a:gd name="connsiteY3" fmla="*/ 376156 h 1274227"/>
              <a:gd name="connsiteX4" fmla="*/ 1959429 w 3862799"/>
              <a:gd name="connsiteY4" fmla="*/ 1045627 h 1274227"/>
              <a:gd name="connsiteX5" fmla="*/ 2375807 w 3862799"/>
              <a:gd name="connsiteY5" fmla="*/ 253692 h 1274227"/>
              <a:gd name="connsiteX6" fmla="*/ 2963636 w 3862799"/>
              <a:gd name="connsiteY6" fmla="*/ 792535 h 1274227"/>
              <a:gd name="connsiteX7" fmla="*/ 3412672 w 3862799"/>
              <a:gd name="connsiteY7" fmla="*/ 8763 h 1274227"/>
              <a:gd name="connsiteX8" fmla="*/ 3804557 w 3862799"/>
              <a:gd name="connsiteY8" fmla="*/ 376156 h 1274227"/>
              <a:gd name="connsiteX9" fmla="*/ 3853543 w 3862799"/>
              <a:gd name="connsiteY9" fmla="*/ 449635 h 1274227"/>
              <a:gd name="connsiteX0" fmla="*/ 0 w 3862799"/>
              <a:gd name="connsiteY0" fmla="*/ 1274227 h 1274227"/>
              <a:gd name="connsiteX1" fmla="*/ 506187 w 3862799"/>
              <a:gd name="connsiteY1" fmla="*/ 596592 h 1274227"/>
              <a:gd name="connsiteX2" fmla="*/ 963386 w 3862799"/>
              <a:gd name="connsiteY2" fmla="*/ 1233405 h 1274227"/>
              <a:gd name="connsiteX3" fmla="*/ 1469571 w 3862799"/>
              <a:gd name="connsiteY3" fmla="*/ 376156 h 1274227"/>
              <a:gd name="connsiteX4" fmla="*/ 2041072 w 3862799"/>
              <a:gd name="connsiteY4" fmla="*/ 1053791 h 1274227"/>
              <a:gd name="connsiteX5" fmla="*/ 2375807 w 3862799"/>
              <a:gd name="connsiteY5" fmla="*/ 253692 h 1274227"/>
              <a:gd name="connsiteX6" fmla="*/ 2963636 w 3862799"/>
              <a:gd name="connsiteY6" fmla="*/ 792535 h 1274227"/>
              <a:gd name="connsiteX7" fmla="*/ 3412672 w 3862799"/>
              <a:gd name="connsiteY7" fmla="*/ 8763 h 1274227"/>
              <a:gd name="connsiteX8" fmla="*/ 3804557 w 3862799"/>
              <a:gd name="connsiteY8" fmla="*/ 376156 h 1274227"/>
              <a:gd name="connsiteX9" fmla="*/ 3853543 w 3862799"/>
              <a:gd name="connsiteY9" fmla="*/ 449635 h 1274227"/>
              <a:gd name="connsiteX0" fmla="*/ 0 w 3862799"/>
              <a:gd name="connsiteY0" fmla="*/ 1274227 h 1274227"/>
              <a:gd name="connsiteX1" fmla="*/ 506187 w 3862799"/>
              <a:gd name="connsiteY1" fmla="*/ 596592 h 1274227"/>
              <a:gd name="connsiteX2" fmla="*/ 963386 w 3862799"/>
              <a:gd name="connsiteY2" fmla="*/ 1233405 h 1274227"/>
              <a:gd name="connsiteX3" fmla="*/ 1469571 w 3862799"/>
              <a:gd name="connsiteY3" fmla="*/ 376156 h 1274227"/>
              <a:gd name="connsiteX4" fmla="*/ 2041072 w 3862799"/>
              <a:gd name="connsiteY4" fmla="*/ 1053791 h 1274227"/>
              <a:gd name="connsiteX5" fmla="*/ 2441122 w 3862799"/>
              <a:gd name="connsiteY5" fmla="*/ 245528 h 1274227"/>
              <a:gd name="connsiteX6" fmla="*/ 2963636 w 3862799"/>
              <a:gd name="connsiteY6" fmla="*/ 792535 h 1274227"/>
              <a:gd name="connsiteX7" fmla="*/ 3412672 w 3862799"/>
              <a:gd name="connsiteY7" fmla="*/ 8763 h 1274227"/>
              <a:gd name="connsiteX8" fmla="*/ 3804557 w 3862799"/>
              <a:gd name="connsiteY8" fmla="*/ 376156 h 1274227"/>
              <a:gd name="connsiteX9" fmla="*/ 3853543 w 3862799"/>
              <a:gd name="connsiteY9" fmla="*/ 449635 h 1274227"/>
              <a:gd name="connsiteX0" fmla="*/ 0 w 3862799"/>
              <a:gd name="connsiteY0" fmla="*/ 1274227 h 1274227"/>
              <a:gd name="connsiteX1" fmla="*/ 506187 w 3862799"/>
              <a:gd name="connsiteY1" fmla="*/ 596592 h 1274227"/>
              <a:gd name="connsiteX2" fmla="*/ 996043 w 3862799"/>
              <a:gd name="connsiteY2" fmla="*/ 1176255 h 1274227"/>
              <a:gd name="connsiteX3" fmla="*/ 1469571 w 3862799"/>
              <a:gd name="connsiteY3" fmla="*/ 376156 h 1274227"/>
              <a:gd name="connsiteX4" fmla="*/ 2041072 w 3862799"/>
              <a:gd name="connsiteY4" fmla="*/ 1053791 h 1274227"/>
              <a:gd name="connsiteX5" fmla="*/ 2441122 w 3862799"/>
              <a:gd name="connsiteY5" fmla="*/ 245528 h 1274227"/>
              <a:gd name="connsiteX6" fmla="*/ 2963636 w 3862799"/>
              <a:gd name="connsiteY6" fmla="*/ 792535 h 1274227"/>
              <a:gd name="connsiteX7" fmla="*/ 3412672 w 3862799"/>
              <a:gd name="connsiteY7" fmla="*/ 8763 h 1274227"/>
              <a:gd name="connsiteX8" fmla="*/ 3804557 w 3862799"/>
              <a:gd name="connsiteY8" fmla="*/ 376156 h 1274227"/>
              <a:gd name="connsiteX9" fmla="*/ 3853543 w 3862799"/>
              <a:gd name="connsiteY9" fmla="*/ 449635 h 1274227"/>
              <a:gd name="connsiteX0" fmla="*/ 0 w 3862799"/>
              <a:gd name="connsiteY0" fmla="*/ 1274227 h 1274227"/>
              <a:gd name="connsiteX1" fmla="*/ 457201 w 3862799"/>
              <a:gd name="connsiteY1" fmla="*/ 563935 h 1274227"/>
              <a:gd name="connsiteX2" fmla="*/ 996043 w 3862799"/>
              <a:gd name="connsiteY2" fmla="*/ 1176255 h 1274227"/>
              <a:gd name="connsiteX3" fmla="*/ 1469571 w 3862799"/>
              <a:gd name="connsiteY3" fmla="*/ 376156 h 1274227"/>
              <a:gd name="connsiteX4" fmla="*/ 2041072 w 3862799"/>
              <a:gd name="connsiteY4" fmla="*/ 1053791 h 1274227"/>
              <a:gd name="connsiteX5" fmla="*/ 2441122 w 3862799"/>
              <a:gd name="connsiteY5" fmla="*/ 245528 h 1274227"/>
              <a:gd name="connsiteX6" fmla="*/ 2963636 w 3862799"/>
              <a:gd name="connsiteY6" fmla="*/ 792535 h 1274227"/>
              <a:gd name="connsiteX7" fmla="*/ 3412672 w 3862799"/>
              <a:gd name="connsiteY7" fmla="*/ 8763 h 1274227"/>
              <a:gd name="connsiteX8" fmla="*/ 3804557 w 3862799"/>
              <a:gd name="connsiteY8" fmla="*/ 376156 h 1274227"/>
              <a:gd name="connsiteX9" fmla="*/ 3853543 w 3862799"/>
              <a:gd name="connsiteY9" fmla="*/ 449635 h 1274227"/>
              <a:gd name="connsiteX0" fmla="*/ 0 w 3862799"/>
              <a:gd name="connsiteY0" fmla="*/ 1274227 h 1274227"/>
              <a:gd name="connsiteX1" fmla="*/ 457201 w 3862799"/>
              <a:gd name="connsiteY1" fmla="*/ 563935 h 1274227"/>
              <a:gd name="connsiteX2" fmla="*/ 996043 w 3862799"/>
              <a:gd name="connsiteY2" fmla="*/ 1176255 h 1274227"/>
              <a:gd name="connsiteX3" fmla="*/ 1469571 w 3862799"/>
              <a:gd name="connsiteY3" fmla="*/ 376156 h 1274227"/>
              <a:gd name="connsiteX4" fmla="*/ 2041072 w 3862799"/>
              <a:gd name="connsiteY4" fmla="*/ 1053791 h 1274227"/>
              <a:gd name="connsiteX5" fmla="*/ 2441122 w 3862799"/>
              <a:gd name="connsiteY5" fmla="*/ 245528 h 1274227"/>
              <a:gd name="connsiteX6" fmla="*/ 2963636 w 3862799"/>
              <a:gd name="connsiteY6" fmla="*/ 792535 h 1274227"/>
              <a:gd name="connsiteX7" fmla="*/ 3412672 w 3862799"/>
              <a:gd name="connsiteY7" fmla="*/ 8763 h 1274227"/>
              <a:gd name="connsiteX8" fmla="*/ 3804557 w 3862799"/>
              <a:gd name="connsiteY8" fmla="*/ 376156 h 1274227"/>
              <a:gd name="connsiteX9" fmla="*/ 3853543 w 3862799"/>
              <a:gd name="connsiteY9" fmla="*/ 449635 h 1274227"/>
              <a:gd name="connsiteX0" fmla="*/ 0 w 3862799"/>
              <a:gd name="connsiteY0" fmla="*/ 1274227 h 1274227"/>
              <a:gd name="connsiteX1" fmla="*/ 457201 w 3862799"/>
              <a:gd name="connsiteY1" fmla="*/ 563935 h 1274227"/>
              <a:gd name="connsiteX2" fmla="*/ 996043 w 3862799"/>
              <a:gd name="connsiteY2" fmla="*/ 1176255 h 1274227"/>
              <a:gd name="connsiteX3" fmla="*/ 1469571 w 3862799"/>
              <a:gd name="connsiteY3" fmla="*/ 376156 h 1274227"/>
              <a:gd name="connsiteX4" fmla="*/ 2041072 w 3862799"/>
              <a:gd name="connsiteY4" fmla="*/ 1053791 h 1274227"/>
              <a:gd name="connsiteX5" fmla="*/ 2441122 w 3862799"/>
              <a:gd name="connsiteY5" fmla="*/ 245528 h 1274227"/>
              <a:gd name="connsiteX6" fmla="*/ 2963636 w 3862799"/>
              <a:gd name="connsiteY6" fmla="*/ 792535 h 1274227"/>
              <a:gd name="connsiteX7" fmla="*/ 3412672 w 3862799"/>
              <a:gd name="connsiteY7" fmla="*/ 8763 h 1274227"/>
              <a:gd name="connsiteX8" fmla="*/ 3804557 w 3862799"/>
              <a:gd name="connsiteY8" fmla="*/ 376156 h 1274227"/>
              <a:gd name="connsiteX9" fmla="*/ 3853543 w 3862799"/>
              <a:gd name="connsiteY9" fmla="*/ 449635 h 1274227"/>
              <a:gd name="connsiteX0" fmla="*/ 0 w 3862799"/>
              <a:gd name="connsiteY0" fmla="*/ 1274227 h 1274227"/>
              <a:gd name="connsiteX1" fmla="*/ 457201 w 3862799"/>
              <a:gd name="connsiteY1" fmla="*/ 563935 h 1274227"/>
              <a:gd name="connsiteX2" fmla="*/ 996043 w 3862799"/>
              <a:gd name="connsiteY2" fmla="*/ 1176255 h 1274227"/>
              <a:gd name="connsiteX3" fmla="*/ 1510392 w 3862799"/>
              <a:gd name="connsiteY3" fmla="*/ 376156 h 1274227"/>
              <a:gd name="connsiteX4" fmla="*/ 2041072 w 3862799"/>
              <a:gd name="connsiteY4" fmla="*/ 1053791 h 1274227"/>
              <a:gd name="connsiteX5" fmla="*/ 2441122 w 3862799"/>
              <a:gd name="connsiteY5" fmla="*/ 245528 h 1274227"/>
              <a:gd name="connsiteX6" fmla="*/ 2963636 w 3862799"/>
              <a:gd name="connsiteY6" fmla="*/ 792535 h 1274227"/>
              <a:gd name="connsiteX7" fmla="*/ 3412672 w 3862799"/>
              <a:gd name="connsiteY7" fmla="*/ 8763 h 1274227"/>
              <a:gd name="connsiteX8" fmla="*/ 3804557 w 3862799"/>
              <a:gd name="connsiteY8" fmla="*/ 376156 h 1274227"/>
              <a:gd name="connsiteX9" fmla="*/ 3853543 w 3862799"/>
              <a:gd name="connsiteY9" fmla="*/ 449635 h 1274227"/>
              <a:gd name="connsiteX0" fmla="*/ 0 w 3862799"/>
              <a:gd name="connsiteY0" fmla="*/ 1274227 h 1274227"/>
              <a:gd name="connsiteX1" fmla="*/ 457201 w 3862799"/>
              <a:gd name="connsiteY1" fmla="*/ 563935 h 1274227"/>
              <a:gd name="connsiteX2" fmla="*/ 996043 w 3862799"/>
              <a:gd name="connsiteY2" fmla="*/ 1176255 h 1274227"/>
              <a:gd name="connsiteX3" fmla="*/ 1510392 w 3862799"/>
              <a:gd name="connsiteY3" fmla="*/ 376156 h 1274227"/>
              <a:gd name="connsiteX4" fmla="*/ 2041072 w 3862799"/>
              <a:gd name="connsiteY4" fmla="*/ 1053791 h 1274227"/>
              <a:gd name="connsiteX5" fmla="*/ 2441122 w 3862799"/>
              <a:gd name="connsiteY5" fmla="*/ 245528 h 1274227"/>
              <a:gd name="connsiteX6" fmla="*/ 2963636 w 3862799"/>
              <a:gd name="connsiteY6" fmla="*/ 792535 h 1274227"/>
              <a:gd name="connsiteX7" fmla="*/ 3412672 w 3862799"/>
              <a:gd name="connsiteY7" fmla="*/ 8763 h 1274227"/>
              <a:gd name="connsiteX8" fmla="*/ 3804557 w 3862799"/>
              <a:gd name="connsiteY8" fmla="*/ 376156 h 1274227"/>
              <a:gd name="connsiteX9" fmla="*/ 3853543 w 3862799"/>
              <a:gd name="connsiteY9" fmla="*/ 449635 h 1274227"/>
              <a:gd name="connsiteX0" fmla="*/ 0 w 3862799"/>
              <a:gd name="connsiteY0" fmla="*/ 1274227 h 1274227"/>
              <a:gd name="connsiteX1" fmla="*/ 457201 w 3862799"/>
              <a:gd name="connsiteY1" fmla="*/ 563935 h 1274227"/>
              <a:gd name="connsiteX2" fmla="*/ 996043 w 3862799"/>
              <a:gd name="connsiteY2" fmla="*/ 1176255 h 1274227"/>
              <a:gd name="connsiteX3" fmla="*/ 1510392 w 3862799"/>
              <a:gd name="connsiteY3" fmla="*/ 376156 h 1274227"/>
              <a:gd name="connsiteX4" fmla="*/ 2000250 w 3862799"/>
              <a:gd name="connsiteY4" fmla="*/ 1061956 h 1274227"/>
              <a:gd name="connsiteX5" fmla="*/ 2441122 w 3862799"/>
              <a:gd name="connsiteY5" fmla="*/ 245528 h 1274227"/>
              <a:gd name="connsiteX6" fmla="*/ 2963636 w 3862799"/>
              <a:gd name="connsiteY6" fmla="*/ 792535 h 1274227"/>
              <a:gd name="connsiteX7" fmla="*/ 3412672 w 3862799"/>
              <a:gd name="connsiteY7" fmla="*/ 8763 h 1274227"/>
              <a:gd name="connsiteX8" fmla="*/ 3804557 w 3862799"/>
              <a:gd name="connsiteY8" fmla="*/ 376156 h 1274227"/>
              <a:gd name="connsiteX9" fmla="*/ 3853543 w 3862799"/>
              <a:gd name="connsiteY9" fmla="*/ 449635 h 1274227"/>
              <a:gd name="connsiteX0" fmla="*/ 0 w 3862799"/>
              <a:gd name="connsiteY0" fmla="*/ 1143599 h 1177369"/>
              <a:gd name="connsiteX1" fmla="*/ 457201 w 3862799"/>
              <a:gd name="connsiteY1" fmla="*/ 563935 h 1177369"/>
              <a:gd name="connsiteX2" fmla="*/ 996043 w 3862799"/>
              <a:gd name="connsiteY2" fmla="*/ 1176255 h 1177369"/>
              <a:gd name="connsiteX3" fmla="*/ 1510392 w 3862799"/>
              <a:gd name="connsiteY3" fmla="*/ 376156 h 1177369"/>
              <a:gd name="connsiteX4" fmla="*/ 2000250 w 3862799"/>
              <a:gd name="connsiteY4" fmla="*/ 1061956 h 1177369"/>
              <a:gd name="connsiteX5" fmla="*/ 2441122 w 3862799"/>
              <a:gd name="connsiteY5" fmla="*/ 245528 h 1177369"/>
              <a:gd name="connsiteX6" fmla="*/ 2963636 w 3862799"/>
              <a:gd name="connsiteY6" fmla="*/ 792535 h 1177369"/>
              <a:gd name="connsiteX7" fmla="*/ 3412672 w 3862799"/>
              <a:gd name="connsiteY7" fmla="*/ 8763 h 1177369"/>
              <a:gd name="connsiteX8" fmla="*/ 3804557 w 3862799"/>
              <a:gd name="connsiteY8" fmla="*/ 376156 h 1177369"/>
              <a:gd name="connsiteX9" fmla="*/ 3853543 w 3862799"/>
              <a:gd name="connsiteY9" fmla="*/ 449635 h 1177369"/>
              <a:gd name="connsiteX0" fmla="*/ 0 w 3846471"/>
              <a:gd name="connsiteY0" fmla="*/ 1119106 h 1177376"/>
              <a:gd name="connsiteX1" fmla="*/ 440873 w 3846471"/>
              <a:gd name="connsiteY1" fmla="*/ 563935 h 1177376"/>
              <a:gd name="connsiteX2" fmla="*/ 979715 w 3846471"/>
              <a:gd name="connsiteY2" fmla="*/ 1176255 h 1177376"/>
              <a:gd name="connsiteX3" fmla="*/ 1494064 w 3846471"/>
              <a:gd name="connsiteY3" fmla="*/ 376156 h 1177376"/>
              <a:gd name="connsiteX4" fmla="*/ 1983922 w 3846471"/>
              <a:gd name="connsiteY4" fmla="*/ 1061956 h 1177376"/>
              <a:gd name="connsiteX5" fmla="*/ 2424794 w 3846471"/>
              <a:gd name="connsiteY5" fmla="*/ 245528 h 1177376"/>
              <a:gd name="connsiteX6" fmla="*/ 2947308 w 3846471"/>
              <a:gd name="connsiteY6" fmla="*/ 792535 h 1177376"/>
              <a:gd name="connsiteX7" fmla="*/ 3396344 w 3846471"/>
              <a:gd name="connsiteY7" fmla="*/ 8763 h 1177376"/>
              <a:gd name="connsiteX8" fmla="*/ 3788229 w 3846471"/>
              <a:gd name="connsiteY8" fmla="*/ 376156 h 1177376"/>
              <a:gd name="connsiteX9" fmla="*/ 3837215 w 3846471"/>
              <a:gd name="connsiteY9" fmla="*/ 449635 h 1177376"/>
              <a:gd name="connsiteX0" fmla="*/ 0 w 3846471"/>
              <a:gd name="connsiteY0" fmla="*/ 1119106 h 1176765"/>
              <a:gd name="connsiteX1" fmla="*/ 440873 w 3846471"/>
              <a:gd name="connsiteY1" fmla="*/ 506785 h 1176765"/>
              <a:gd name="connsiteX2" fmla="*/ 979715 w 3846471"/>
              <a:gd name="connsiteY2" fmla="*/ 1176255 h 1176765"/>
              <a:gd name="connsiteX3" fmla="*/ 1494064 w 3846471"/>
              <a:gd name="connsiteY3" fmla="*/ 376156 h 1176765"/>
              <a:gd name="connsiteX4" fmla="*/ 1983922 w 3846471"/>
              <a:gd name="connsiteY4" fmla="*/ 1061956 h 1176765"/>
              <a:gd name="connsiteX5" fmla="*/ 2424794 w 3846471"/>
              <a:gd name="connsiteY5" fmla="*/ 245528 h 1176765"/>
              <a:gd name="connsiteX6" fmla="*/ 2947308 w 3846471"/>
              <a:gd name="connsiteY6" fmla="*/ 792535 h 1176765"/>
              <a:gd name="connsiteX7" fmla="*/ 3396344 w 3846471"/>
              <a:gd name="connsiteY7" fmla="*/ 8763 h 1176765"/>
              <a:gd name="connsiteX8" fmla="*/ 3788229 w 3846471"/>
              <a:gd name="connsiteY8" fmla="*/ 376156 h 1176765"/>
              <a:gd name="connsiteX9" fmla="*/ 3837215 w 3846471"/>
              <a:gd name="connsiteY9" fmla="*/ 449635 h 1176765"/>
              <a:gd name="connsiteX0" fmla="*/ 0 w 3846471"/>
              <a:gd name="connsiteY0" fmla="*/ 1119106 h 1119106"/>
              <a:gd name="connsiteX1" fmla="*/ 440873 w 3846471"/>
              <a:gd name="connsiteY1" fmla="*/ 506785 h 1119106"/>
              <a:gd name="connsiteX2" fmla="*/ 955222 w 3846471"/>
              <a:gd name="connsiteY2" fmla="*/ 1102777 h 1119106"/>
              <a:gd name="connsiteX3" fmla="*/ 1494064 w 3846471"/>
              <a:gd name="connsiteY3" fmla="*/ 376156 h 1119106"/>
              <a:gd name="connsiteX4" fmla="*/ 1983922 w 3846471"/>
              <a:gd name="connsiteY4" fmla="*/ 1061956 h 1119106"/>
              <a:gd name="connsiteX5" fmla="*/ 2424794 w 3846471"/>
              <a:gd name="connsiteY5" fmla="*/ 245528 h 1119106"/>
              <a:gd name="connsiteX6" fmla="*/ 2947308 w 3846471"/>
              <a:gd name="connsiteY6" fmla="*/ 792535 h 1119106"/>
              <a:gd name="connsiteX7" fmla="*/ 3396344 w 3846471"/>
              <a:gd name="connsiteY7" fmla="*/ 8763 h 1119106"/>
              <a:gd name="connsiteX8" fmla="*/ 3788229 w 3846471"/>
              <a:gd name="connsiteY8" fmla="*/ 376156 h 1119106"/>
              <a:gd name="connsiteX9" fmla="*/ 3837215 w 3846471"/>
              <a:gd name="connsiteY9" fmla="*/ 449635 h 1119106"/>
              <a:gd name="connsiteX0" fmla="*/ 0 w 3846471"/>
              <a:gd name="connsiteY0" fmla="*/ 1119106 h 1119106"/>
              <a:gd name="connsiteX1" fmla="*/ 440873 w 3846471"/>
              <a:gd name="connsiteY1" fmla="*/ 506785 h 1119106"/>
              <a:gd name="connsiteX2" fmla="*/ 955222 w 3846471"/>
              <a:gd name="connsiteY2" fmla="*/ 1102777 h 1119106"/>
              <a:gd name="connsiteX3" fmla="*/ 1494064 w 3846471"/>
              <a:gd name="connsiteY3" fmla="*/ 376156 h 1119106"/>
              <a:gd name="connsiteX4" fmla="*/ 2000250 w 3846471"/>
              <a:gd name="connsiteY4" fmla="*/ 996642 h 1119106"/>
              <a:gd name="connsiteX5" fmla="*/ 2424794 w 3846471"/>
              <a:gd name="connsiteY5" fmla="*/ 245528 h 1119106"/>
              <a:gd name="connsiteX6" fmla="*/ 2947308 w 3846471"/>
              <a:gd name="connsiteY6" fmla="*/ 792535 h 1119106"/>
              <a:gd name="connsiteX7" fmla="*/ 3396344 w 3846471"/>
              <a:gd name="connsiteY7" fmla="*/ 8763 h 1119106"/>
              <a:gd name="connsiteX8" fmla="*/ 3788229 w 3846471"/>
              <a:gd name="connsiteY8" fmla="*/ 376156 h 1119106"/>
              <a:gd name="connsiteX9" fmla="*/ 3837215 w 3846471"/>
              <a:gd name="connsiteY9" fmla="*/ 449635 h 1119106"/>
              <a:gd name="connsiteX0" fmla="*/ 0 w 3846471"/>
              <a:gd name="connsiteY0" fmla="*/ 1119106 h 1119106"/>
              <a:gd name="connsiteX1" fmla="*/ 440873 w 3846471"/>
              <a:gd name="connsiteY1" fmla="*/ 506785 h 1119106"/>
              <a:gd name="connsiteX2" fmla="*/ 955222 w 3846471"/>
              <a:gd name="connsiteY2" fmla="*/ 1102777 h 1119106"/>
              <a:gd name="connsiteX3" fmla="*/ 1494064 w 3846471"/>
              <a:gd name="connsiteY3" fmla="*/ 376156 h 1119106"/>
              <a:gd name="connsiteX4" fmla="*/ 2000250 w 3846471"/>
              <a:gd name="connsiteY4" fmla="*/ 996642 h 1119106"/>
              <a:gd name="connsiteX5" fmla="*/ 2449287 w 3846471"/>
              <a:gd name="connsiteY5" fmla="*/ 221036 h 1119106"/>
              <a:gd name="connsiteX6" fmla="*/ 2947308 w 3846471"/>
              <a:gd name="connsiteY6" fmla="*/ 792535 h 1119106"/>
              <a:gd name="connsiteX7" fmla="*/ 3396344 w 3846471"/>
              <a:gd name="connsiteY7" fmla="*/ 8763 h 1119106"/>
              <a:gd name="connsiteX8" fmla="*/ 3788229 w 3846471"/>
              <a:gd name="connsiteY8" fmla="*/ 376156 h 1119106"/>
              <a:gd name="connsiteX9" fmla="*/ 3837215 w 3846471"/>
              <a:gd name="connsiteY9" fmla="*/ 449635 h 1119106"/>
              <a:gd name="connsiteX0" fmla="*/ 0 w 3846471"/>
              <a:gd name="connsiteY0" fmla="*/ 1119106 h 1119106"/>
              <a:gd name="connsiteX1" fmla="*/ 440873 w 3846471"/>
              <a:gd name="connsiteY1" fmla="*/ 506785 h 1119106"/>
              <a:gd name="connsiteX2" fmla="*/ 955222 w 3846471"/>
              <a:gd name="connsiteY2" fmla="*/ 1102777 h 1119106"/>
              <a:gd name="connsiteX3" fmla="*/ 1494064 w 3846471"/>
              <a:gd name="connsiteY3" fmla="*/ 376156 h 1119106"/>
              <a:gd name="connsiteX4" fmla="*/ 2000250 w 3846471"/>
              <a:gd name="connsiteY4" fmla="*/ 996642 h 1119106"/>
              <a:gd name="connsiteX5" fmla="*/ 2449287 w 3846471"/>
              <a:gd name="connsiteY5" fmla="*/ 221036 h 1119106"/>
              <a:gd name="connsiteX6" fmla="*/ 2947308 w 3846471"/>
              <a:gd name="connsiteY6" fmla="*/ 792535 h 1119106"/>
              <a:gd name="connsiteX7" fmla="*/ 3396344 w 3846471"/>
              <a:gd name="connsiteY7" fmla="*/ 8763 h 1119106"/>
              <a:gd name="connsiteX8" fmla="*/ 3788229 w 3846471"/>
              <a:gd name="connsiteY8" fmla="*/ 376156 h 1119106"/>
              <a:gd name="connsiteX9" fmla="*/ 3837215 w 3846471"/>
              <a:gd name="connsiteY9" fmla="*/ 449635 h 1119106"/>
              <a:gd name="connsiteX0" fmla="*/ 0 w 3846471"/>
              <a:gd name="connsiteY0" fmla="*/ 1119106 h 1119106"/>
              <a:gd name="connsiteX1" fmla="*/ 440873 w 3846471"/>
              <a:gd name="connsiteY1" fmla="*/ 506785 h 1119106"/>
              <a:gd name="connsiteX2" fmla="*/ 955222 w 3846471"/>
              <a:gd name="connsiteY2" fmla="*/ 1102777 h 1119106"/>
              <a:gd name="connsiteX3" fmla="*/ 1494064 w 3846471"/>
              <a:gd name="connsiteY3" fmla="*/ 376156 h 1119106"/>
              <a:gd name="connsiteX4" fmla="*/ 2000250 w 3846471"/>
              <a:gd name="connsiteY4" fmla="*/ 996642 h 1119106"/>
              <a:gd name="connsiteX5" fmla="*/ 2449287 w 3846471"/>
              <a:gd name="connsiteY5" fmla="*/ 221036 h 1119106"/>
              <a:gd name="connsiteX6" fmla="*/ 2947308 w 3846471"/>
              <a:gd name="connsiteY6" fmla="*/ 792535 h 1119106"/>
              <a:gd name="connsiteX7" fmla="*/ 3396344 w 3846471"/>
              <a:gd name="connsiteY7" fmla="*/ 8763 h 1119106"/>
              <a:gd name="connsiteX8" fmla="*/ 3788229 w 3846471"/>
              <a:gd name="connsiteY8" fmla="*/ 376156 h 1119106"/>
              <a:gd name="connsiteX9" fmla="*/ 3837215 w 3846471"/>
              <a:gd name="connsiteY9" fmla="*/ 449635 h 1119106"/>
              <a:gd name="connsiteX0" fmla="*/ 0 w 3846471"/>
              <a:gd name="connsiteY0" fmla="*/ 1119106 h 1119106"/>
              <a:gd name="connsiteX1" fmla="*/ 440873 w 3846471"/>
              <a:gd name="connsiteY1" fmla="*/ 506785 h 1119106"/>
              <a:gd name="connsiteX2" fmla="*/ 955222 w 3846471"/>
              <a:gd name="connsiteY2" fmla="*/ 1102777 h 1119106"/>
              <a:gd name="connsiteX3" fmla="*/ 1494064 w 3846471"/>
              <a:gd name="connsiteY3" fmla="*/ 376156 h 1119106"/>
              <a:gd name="connsiteX4" fmla="*/ 2000250 w 3846471"/>
              <a:gd name="connsiteY4" fmla="*/ 996642 h 1119106"/>
              <a:gd name="connsiteX5" fmla="*/ 2449287 w 3846471"/>
              <a:gd name="connsiteY5" fmla="*/ 221036 h 1119106"/>
              <a:gd name="connsiteX6" fmla="*/ 2947308 w 3846471"/>
              <a:gd name="connsiteY6" fmla="*/ 792535 h 1119106"/>
              <a:gd name="connsiteX7" fmla="*/ 3396344 w 3846471"/>
              <a:gd name="connsiteY7" fmla="*/ 8763 h 1119106"/>
              <a:gd name="connsiteX8" fmla="*/ 3788229 w 3846471"/>
              <a:gd name="connsiteY8" fmla="*/ 376156 h 1119106"/>
              <a:gd name="connsiteX9" fmla="*/ 3837215 w 3846471"/>
              <a:gd name="connsiteY9" fmla="*/ 449635 h 1119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46471" h="1119106">
                <a:moveTo>
                  <a:pt x="0" y="1119106"/>
                </a:moveTo>
                <a:cubicBezTo>
                  <a:pt x="142195" y="780288"/>
                  <a:pt x="281669" y="509506"/>
                  <a:pt x="440873" y="506785"/>
                </a:cubicBezTo>
                <a:cubicBezTo>
                  <a:pt x="600077" y="504064"/>
                  <a:pt x="714377" y="1010247"/>
                  <a:pt x="955222" y="1102777"/>
                </a:cubicBezTo>
                <a:cubicBezTo>
                  <a:pt x="1196067" y="1195307"/>
                  <a:pt x="1319893" y="393845"/>
                  <a:pt x="1494064" y="376156"/>
                </a:cubicBezTo>
                <a:cubicBezTo>
                  <a:pt x="1668235" y="358467"/>
                  <a:pt x="1841046" y="1022495"/>
                  <a:pt x="2000250" y="996642"/>
                </a:cubicBezTo>
                <a:cubicBezTo>
                  <a:pt x="2159454" y="970789"/>
                  <a:pt x="2291444" y="255054"/>
                  <a:pt x="2449287" y="221036"/>
                </a:cubicBezTo>
                <a:cubicBezTo>
                  <a:pt x="2607130" y="187018"/>
                  <a:pt x="2789465" y="827914"/>
                  <a:pt x="2947308" y="792535"/>
                </a:cubicBezTo>
                <a:cubicBezTo>
                  <a:pt x="3105151" y="757156"/>
                  <a:pt x="3256191" y="78159"/>
                  <a:pt x="3396344" y="8763"/>
                </a:cubicBezTo>
                <a:cubicBezTo>
                  <a:pt x="3536497" y="-60633"/>
                  <a:pt x="3714751" y="302677"/>
                  <a:pt x="3788229" y="376156"/>
                </a:cubicBezTo>
                <a:cubicBezTo>
                  <a:pt x="3861707" y="449635"/>
                  <a:pt x="3849461" y="449635"/>
                  <a:pt x="3837215" y="449635"/>
                </a:cubicBezTo>
              </a:path>
            </a:pathLst>
          </a:cu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Verdana" panose="020B0604030504040204" pitchFamily="34" charset="0"/>
              <a:ea typeface="Verdana" panose="020B0604030504040204" pitchFamily="34" charset="0"/>
              <a:cs typeface="Verdana" panose="020B0604030504040204" pitchFamily="34" charset="0"/>
            </a:endParaRPr>
          </a:p>
        </p:txBody>
      </p:sp>
      <p:sp>
        <p:nvSpPr>
          <p:cNvPr id="7" name="Rectangle 6">
            <a:extLst>
              <a:ext uri="{FF2B5EF4-FFF2-40B4-BE49-F238E27FC236}">
                <a16:creationId xmlns:a16="http://schemas.microsoft.com/office/drawing/2014/main" id="{64C35B01-B0B1-4566-B8A2-DDA431B0AD8F}"/>
              </a:ext>
            </a:extLst>
          </p:cNvPr>
          <p:cNvSpPr/>
          <p:nvPr/>
        </p:nvSpPr>
        <p:spPr>
          <a:xfrm>
            <a:off x="485104" y="571772"/>
            <a:ext cx="8476088" cy="830997"/>
          </a:xfrm>
          <a:prstGeom prst="rect">
            <a:avLst/>
          </a:prstGeom>
          <a:solidFill>
            <a:schemeClr val="bg1"/>
          </a:solidFill>
        </p:spPr>
        <p:txBody>
          <a:bodyPr wrap="square">
            <a:spAutoFit/>
          </a:bodyPr>
          <a:lstStyle/>
          <a:p>
            <a:pPr>
              <a:spcBef>
                <a:spcPts val="0"/>
              </a:spcBef>
              <a:spcAft>
                <a:spcPts val="800"/>
              </a:spcAft>
              <a:buSzPts val="1000"/>
              <a:tabLst>
                <a:tab pos="457200" algn="l"/>
              </a:tabLst>
            </a:pPr>
            <a:r>
              <a:rPr lang="en-US" sz="2400" dirty="0">
                <a:latin typeface="Verdana" panose="020B0604030504040204" pitchFamily="34" charset="0"/>
                <a:ea typeface="Verdana" panose="020B0604030504040204" pitchFamily="34" charset="0"/>
                <a:cs typeface="Verdana" panose="020B0604030504040204" pitchFamily="34" charset="0"/>
              </a:rPr>
              <a:t>A graph for a person that is becoming </a:t>
            </a:r>
            <a:r>
              <a:rPr lang="en-US" sz="2400" b="1" dirty="0">
                <a:latin typeface="Verdana" panose="020B0604030504040204" pitchFamily="34" charset="0"/>
                <a:ea typeface="Verdana" panose="020B0604030504040204" pitchFamily="34" charset="0"/>
                <a:cs typeface="Verdana" panose="020B0604030504040204" pitchFamily="34" charset="0"/>
              </a:rPr>
              <a:t>diabetic</a:t>
            </a:r>
            <a:r>
              <a:rPr lang="en-US" sz="2400" dirty="0">
                <a:latin typeface="Verdana" panose="020B0604030504040204" pitchFamily="34" charset="0"/>
                <a:ea typeface="Verdana" panose="020B0604030504040204" pitchFamily="34" charset="0"/>
                <a:cs typeface="Verdana" panose="020B0604030504040204" pitchFamily="34" charset="0"/>
              </a:rPr>
              <a:t> may look like this, as blood glucose levels begin to rise:</a:t>
            </a:r>
          </a:p>
        </p:txBody>
      </p:sp>
    </p:spTree>
    <p:extLst>
      <p:ext uri="{BB962C8B-B14F-4D97-AF65-F5344CB8AC3E}">
        <p14:creationId xmlns:p14="http://schemas.microsoft.com/office/powerpoint/2010/main" val="594891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Straight Connector 9"/>
          <p:cNvCxnSpPr/>
          <p:nvPr/>
        </p:nvCxnSpPr>
        <p:spPr>
          <a:xfrm>
            <a:off x="3581241" y="125258"/>
            <a:ext cx="0" cy="881772"/>
          </a:xfrm>
          <a:prstGeom prst="line">
            <a:avLst/>
          </a:prstGeom>
          <a:ln w="28575">
            <a:solidFill>
              <a:srgbClr val="2B656C"/>
            </a:solidFill>
          </a:ln>
        </p:spPr>
        <p:style>
          <a:lnRef idx="1">
            <a:schemeClr val="accent2"/>
          </a:lnRef>
          <a:fillRef idx="0">
            <a:schemeClr val="accent2"/>
          </a:fillRef>
          <a:effectRef idx="0">
            <a:schemeClr val="accent2"/>
          </a:effectRef>
          <a:fontRef idx="minor">
            <a:schemeClr val="tx1"/>
          </a:fontRef>
        </p:style>
      </p:cxnSp>
      <p:pic>
        <p:nvPicPr>
          <p:cNvPr id="9" name="Picture 2" descr="C:\Users\jcgriz\AppData\Local\Microsoft\Windows\Temporary Internet Files\Content.Outlook\ND2AF8RG\GSEO logo.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33204" y="202649"/>
            <a:ext cx="2911798" cy="703622"/>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7835" y="6635276"/>
            <a:ext cx="10082172" cy="159336"/>
          </a:xfrm>
          <a:prstGeom prst="rect">
            <a:avLst/>
          </a:prstGeom>
        </p:spPr>
      </p:pic>
      <p:sp>
        <p:nvSpPr>
          <p:cNvPr id="32" name="TextBox 31">
            <a:extLst>
              <a:ext uri="{FF2B5EF4-FFF2-40B4-BE49-F238E27FC236}">
                <a16:creationId xmlns:a16="http://schemas.microsoft.com/office/drawing/2014/main" id="{E3650604-0037-42BA-9F7B-7EF07EF31FB3}"/>
              </a:ext>
            </a:extLst>
          </p:cNvPr>
          <p:cNvSpPr txBox="1"/>
          <p:nvPr/>
        </p:nvSpPr>
        <p:spPr>
          <a:xfrm>
            <a:off x="4114804" y="125258"/>
            <a:ext cx="4607944" cy="344805"/>
          </a:xfrm>
          <a:prstGeom prst="rect">
            <a:avLst/>
          </a:prstGeom>
          <a:noFill/>
        </p:spPr>
        <p:txBody>
          <a:bodyPr wrap="square" lIns="97630" tIns="48815" rIns="97630" bIns="48815"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Biology, Homeostasis, </a:t>
            </a:r>
            <a:r>
              <a:rPr lang="en-US" sz="1600" dirty="0">
                <a:solidFill>
                  <a:prstClr val="black"/>
                </a:solidFill>
                <a:latin typeface="Verdana" panose="020B0604030504040204" pitchFamily="34" charset="0"/>
                <a:ea typeface="Verdana" panose="020B0604030504040204" pitchFamily="34" charset="0"/>
                <a:cs typeface="Verdana" panose="020B0604030504040204" pitchFamily="34" charset="0"/>
              </a:rPr>
              <a:t>and Type 2 Diabetes</a:t>
            </a:r>
            <a:endParaRPr kumimoji="0" lang="en-US" sz="16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3" name="TextBox 32">
            <a:extLst>
              <a:ext uri="{FF2B5EF4-FFF2-40B4-BE49-F238E27FC236}">
                <a16:creationId xmlns:a16="http://schemas.microsoft.com/office/drawing/2014/main" id="{9755EF4B-65E4-48C0-B07A-882757ECAB64}"/>
              </a:ext>
            </a:extLst>
          </p:cNvPr>
          <p:cNvSpPr txBox="1"/>
          <p:nvPr/>
        </p:nvSpPr>
        <p:spPr>
          <a:xfrm>
            <a:off x="6386579" y="545129"/>
            <a:ext cx="2562389" cy="498693"/>
          </a:xfrm>
          <a:prstGeom prst="rect">
            <a:avLst/>
          </a:prstGeom>
          <a:noFill/>
        </p:spPr>
        <p:txBody>
          <a:bodyPr wrap="square" lIns="97630" tIns="48815" rIns="97630" bIns="48815"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26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Lesson Three</a:t>
            </a:r>
          </a:p>
        </p:txBody>
      </p:sp>
      <p:sp>
        <p:nvSpPr>
          <p:cNvPr id="8" name="Rectangle 7">
            <a:extLst>
              <a:ext uri="{FF2B5EF4-FFF2-40B4-BE49-F238E27FC236}">
                <a16:creationId xmlns:a16="http://schemas.microsoft.com/office/drawing/2014/main" id="{B8F07B68-FC0C-40CF-A90C-70F3A0ED6E1A}"/>
              </a:ext>
            </a:extLst>
          </p:cNvPr>
          <p:cNvSpPr/>
          <p:nvPr/>
        </p:nvSpPr>
        <p:spPr>
          <a:xfrm>
            <a:off x="553019" y="1219200"/>
            <a:ext cx="8381997" cy="6247864"/>
          </a:xfrm>
          <a:prstGeom prst="rect">
            <a:avLst/>
          </a:prstGeom>
        </p:spPr>
        <p:txBody>
          <a:bodyPr wrap="square">
            <a:spAutoFit/>
          </a:bodyPr>
          <a:lstStyle/>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r>
              <a:rPr kumimoji="0" lang="en-US" sz="2200" b="0" i="0" u="none" strike="noStrike" kern="120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Entrance Activity:</a:t>
            </a:r>
          </a:p>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endParaRPr lang="en-US" sz="2200" dirty="0">
              <a:solidFill>
                <a:srgbClr val="000000"/>
              </a:solidFill>
              <a:latin typeface="Verdana" panose="020B0604030504040204" pitchFamily="34" charset="0"/>
              <a:ea typeface="Verdana" panose="020B0604030504040204" pitchFamily="34" charset="0"/>
              <a:cs typeface="Verdana" panose="020B0604030504040204" pitchFamily="34" charset="0"/>
            </a:endParaRPr>
          </a:p>
          <a:p>
            <a:pPr defTabSz="976305" eaLnBrk="1" fontAlgn="auto" hangingPunct="1">
              <a:spcBef>
                <a:spcPts val="0"/>
              </a:spcBef>
              <a:spcAft>
                <a:spcPts val="0"/>
              </a:spcAft>
              <a:buClr>
                <a:srgbClr val="000000"/>
              </a:buClr>
              <a:buSzPts val="1200"/>
              <a:tabLst>
                <a:tab pos="228600" algn="l"/>
                <a:tab pos="457200" algn="l"/>
              </a:tabLst>
              <a:defRPr/>
            </a:pPr>
            <a:r>
              <a:rPr kumimoji="0" lang="en-US" sz="2200" b="0" i="0" u="none" strike="noStrike" kern="120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We know that a healthy body keeps blood glucose levels regulated within a range, as homeostasis “tips the balance” many times a day. </a:t>
            </a:r>
          </a:p>
          <a:p>
            <a:pPr defTabSz="976305" eaLnBrk="1" fontAlgn="auto" hangingPunct="1">
              <a:spcBef>
                <a:spcPts val="0"/>
              </a:spcBef>
              <a:spcAft>
                <a:spcPts val="0"/>
              </a:spcAft>
              <a:buClr>
                <a:srgbClr val="000000"/>
              </a:buClr>
              <a:buSzPts val="1200"/>
              <a:tabLst>
                <a:tab pos="228600" algn="l"/>
                <a:tab pos="457200" algn="l"/>
              </a:tabLst>
              <a:defRPr/>
            </a:pPr>
            <a:endParaRPr lang="en-US" sz="2200" dirty="0">
              <a:solidFill>
                <a:srgbClr val="000000"/>
              </a:solidFill>
              <a:latin typeface="Verdana" panose="020B0604030504040204" pitchFamily="34" charset="0"/>
              <a:ea typeface="Verdana" panose="020B0604030504040204" pitchFamily="34" charset="0"/>
              <a:cs typeface="Verdana" panose="020B0604030504040204" pitchFamily="34" charset="0"/>
            </a:endParaRPr>
          </a:p>
          <a:p>
            <a:pPr defTabSz="976305" eaLnBrk="1" fontAlgn="auto" hangingPunct="1">
              <a:spcBef>
                <a:spcPts val="0"/>
              </a:spcBef>
              <a:spcAft>
                <a:spcPts val="0"/>
              </a:spcAft>
              <a:buClr>
                <a:srgbClr val="000000"/>
              </a:buClr>
              <a:buSzPts val="1200"/>
              <a:tabLst>
                <a:tab pos="228600" algn="l"/>
                <a:tab pos="457200" algn="l"/>
              </a:tabLst>
              <a:defRPr/>
            </a:pPr>
            <a:r>
              <a:rPr lang="en-US" sz="2200" dirty="0">
                <a:solidFill>
                  <a:srgbClr val="000000"/>
                </a:solidFill>
                <a:latin typeface="Verdana" panose="020B0604030504040204" pitchFamily="34" charset="0"/>
                <a:ea typeface="Verdana" panose="020B0604030504040204" pitchFamily="34" charset="0"/>
                <a:cs typeface="Verdana" panose="020B0604030504040204" pitchFamily="34" charset="0"/>
              </a:rPr>
              <a:t>What factors can contribute to a </a:t>
            </a:r>
            <a:r>
              <a:rPr lang="en-US" sz="2200" i="1" dirty="0">
                <a:solidFill>
                  <a:srgbClr val="000000"/>
                </a:solidFill>
                <a:latin typeface="Verdana" panose="020B0604030504040204" pitchFamily="34" charset="0"/>
                <a:ea typeface="Verdana" panose="020B0604030504040204" pitchFamily="34" charset="0"/>
                <a:cs typeface="Verdana" panose="020B0604030504040204" pitchFamily="34" charset="0"/>
              </a:rPr>
              <a:t>loss of control </a:t>
            </a:r>
            <a:r>
              <a:rPr lang="en-US" sz="2200" dirty="0">
                <a:solidFill>
                  <a:srgbClr val="000000"/>
                </a:solidFill>
                <a:latin typeface="Verdana" panose="020B0604030504040204" pitchFamily="34" charset="0"/>
                <a:ea typeface="Verdana" panose="020B0604030504040204" pitchFamily="34" charset="0"/>
                <a:cs typeface="Verdana" panose="020B0604030504040204" pitchFamily="34" charset="0"/>
              </a:rPr>
              <a:t>of blood glucose?	</a:t>
            </a:r>
            <a:endParaRPr kumimoji="0" lang="en-US" sz="1000" b="0" i="0" u="none" strike="noStrike" kern="120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endParaRPr>
          </a:p>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endParaRPr kumimoji="0" lang="en-US" sz="1000" b="0" i="0" u="none" strike="noStrike" kern="120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endParaRPr>
          </a:p>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r>
              <a:rPr lang="en-US" sz="2200" dirty="0">
                <a:solidFill>
                  <a:srgbClr val="000000"/>
                </a:solidFill>
                <a:latin typeface="Verdana" panose="020B0604030504040204" pitchFamily="34" charset="0"/>
                <a:ea typeface="Verdana" panose="020B0604030504040204" pitchFamily="34" charset="0"/>
                <a:cs typeface="Verdana" panose="020B0604030504040204" pitchFamily="34" charset="0"/>
              </a:rPr>
              <a:t>			</a:t>
            </a:r>
            <a:r>
              <a:rPr kumimoji="0" lang="en-US" sz="2200" b="0" i="0" u="none" strike="noStrike" kern="120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Think about….</a:t>
            </a:r>
          </a:p>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endParaRPr kumimoji="0" lang="en-US" sz="800" b="0" i="0" u="none" strike="noStrike" kern="120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endParaRPr>
          </a:p>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r>
              <a:rPr lang="en-US" sz="2200" dirty="0">
                <a:solidFill>
                  <a:srgbClr val="000000"/>
                </a:solidFill>
                <a:latin typeface="Verdana" panose="020B0604030504040204" pitchFamily="34" charset="0"/>
                <a:ea typeface="Verdana" panose="020B0604030504040204" pitchFamily="34" charset="0"/>
                <a:cs typeface="Verdana" panose="020B0604030504040204" pitchFamily="34" charset="0"/>
              </a:rPr>
              <a:t>			What is the role of the pancreas?</a:t>
            </a:r>
          </a:p>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endParaRPr lang="en-US" sz="2200" dirty="0">
              <a:solidFill>
                <a:srgbClr val="000000"/>
              </a:solidFill>
              <a:latin typeface="Verdana" panose="020B0604030504040204" pitchFamily="34" charset="0"/>
              <a:ea typeface="Verdana" panose="020B0604030504040204" pitchFamily="34" charset="0"/>
              <a:cs typeface="Verdana" panose="020B0604030504040204" pitchFamily="34" charset="0"/>
            </a:endParaRPr>
          </a:p>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r>
              <a:rPr lang="en-US" sz="2200" dirty="0">
                <a:solidFill>
                  <a:srgbClr val="000000"/>
                </a:solidFill>
                <a:latin typeface="Verdana" panose="020B0604030504040204" pitchFamily="34" charset="0"/>
                <a:ea typeface="Verdana" panose="020B0604030504040204" pitchFamily="34" charset="0"/>
                <a:cs typeface="Verdana" panose="020B0604030504040204" pitchFamily="34" charset="0"/>
              </a:rPr>
              <a:t>			What is the role of diet?</a:t>
            </a:r>
          </a:p>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endParaRPr lang="en-US" sz="2200" dirty="0">
              <a:solidFill>
                <a:srgbClr val="000000"/>
              </a:solidFill>
              <a:latin typeface="Verdana" panose="020B0604030504040204" pitchFamily="34" charset="0"/>
              <a:ea typeface="Verdana" panose="020B0604030504040204" pitchFamily="34" charset="0"/>
              <a:cs typeface="Verdana" panose="020B0604030504040204" pitchFamily="34" charset="0"/>
            </a:endParaRPr>
          </a:p>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r>
              <a:rPr lang="en-US" sz="2200" dirty="0">
                <a:solidFill>
                  <a:srgbClr val="000000"/>
                </a:solidFill>
                <a:latin typeface="Verdana" panose="020B0604030504040204" pitchFamily="34" charset="0"/>
                <a:ea typeface="Verdana" panose="020B0604030504040204" pitchFamily="34" charset="0"/>
                <a:cs typeface="Verdana" panose="020B0604030504040204" pitchFamily="34" charset="0"/>
              </a:rPr>
              <a:t>			What is the role of exercise?</a:t>
            </a:r>
          </a:p>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endParaRPr lang="en-US" sz="800" dirty="0">
              <a:solidFill>
                <a:srgbClr val="000000"/>
              </a:solidFill>
              <a:latin typeface="Verdana" panose="020B0604030504040204" pitchFamily="34" charset="0"/>
              <a:ea typeface="Verdana" panose="020B0604030504040204" pitchFamily="34" charset="0"/>
              <a:cs typeface="Verdana" panose="020B0604030504040204" pitchFamily="34" charset="0"/>
            </a:endParaRPr>
          </a:p>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r>
              <a:rPr kumimoji="0" lang="en-US" sz="2200" b="0" i="0" u="none" strike="noStrike" kern="120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			</a:t>
            </a:r>
            <a:endParaRPr lang="en-US" sz="2200" dirty="0">
              <a:solidFill>
                <a:srgbClr val="000000"/>
              </a:solidFill>
              <a:latin typeface="Verdana" panose="020B0604030504040204" pitchFamily="34" charset="0"/>
              <a:ea typeface="Verdana" panose="020B0604030504040204" pitchFamily="34" charset="0"/>
              <a:cs typeface="Verdana" panose="020B0604030504040204" pitchFamily="34" charset="0"/>
            </a:endParaRPr>
          </a:p>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r>
              <a:rPr lang="en-US" sz="2200" dirty="0">
                <a:solidFill>
                  <a:srgbClr val="000000"/>
                </a:solidFill>
                <a:latin typeface="Verdana" panose="020B0604030504040204" pitchFamily="34" charset="0"/>
                <a:ea typeface="Verdana" panose="020B0604030504040204" pitchFamily="34" charset="0"/>
                <a:cs typeface="Verdana" panose="020B0604030504040204" pitchFamily="34" charset="0"/>
              </a:rPr>
              <a:t>				</a:t>
            </a:r>
            <a:endParaRPr lang="en-US" sz="1400" dirty="0">
              <a:latin typeface="Verdana" panose="020B0604030504040204" pitchFamily="34" charset="0"/>
              <a:ea typeface="Verdana" panose="020B0604030504040204" pitchFamily="34" charset="0"/>
              <a:cs typeface="Verdana" panose="020B0604030504040204" pitchFamily="34" charset="0"/>
            </a:endParaRPr>
          </a:p>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endParaRPr kumimoji="0" lang="en-US" sz="22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2073758140"/>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3794601" y="258921"/>
            <a:ext cx="5166519" cy="529471"/>
          </a:xfrm>
          <a:prstGeom prst="rect">
            <a:avLst/>
          </a:prstGeom>
          <a:noFill/>
        </p:spPr>
        <p:txBody>
          <a:bodyPr wrap="square" lIns="97630" tIns="48815" rIns="97630" bIns="48815" rtlCol="0">
            <a:spAutoFit/>
          </a:bodyPr>
          <a:lstStyle/>
          <a:p>
            <a:pPr algn="r"/>
            <a:r>
              <a:rPr lang="en-US" sz="2800" dirty="0">
                <a:latin typeface="Verdana" panose="020B0604030504040204" pitchFamily="34" charset="0"/>
                <a:ea typeface="Verdana" panose="020B0604030504040204" pitchFamily="34" charset="0"/>
                <a:cs typeface="Verdana" panose="020B0604030504040204" pitchFamily="34" charset="0"/>
              </a:rPr>
              <a:t>Glucose out of balance</a:t>
            </a:r>
          </a:p>
        </p:txBody>
      </p:sp>
      <p:cxnSp>
        <p:nvCxnSpPr>
          <p:cNvPr id="10" name="Straight Connector 9"/>
          <p:cNvCxnSpPr/>
          <p:nvPr/>
        </p:nvCxnSpPr>
        <p:spPr>
          <a:xfrm>
            <a:off x="3581241" y="125258"/>
            <a:ext cx="0" cy="881772"/>
          </a:xfrm>
          <a:prstGeom prst="line">
            <a:avLst/>
          </a:prstGeom>
          <a:ln w="28575">
            <a:solidFill>
              <a:srgbClr val="2B656C"/>
            </a:solidFill>
          </a:ln>
        </p:spPr>
        <p:style>
          <a:lnRef idx="1">
            <a:schemeClr val="accent2"/>
          </a:lnRef>
          <a:fillRef idx="0">
            <a:schemeClr val="accent2"/>
          </a:fillRef>
          <a:effectRef idx="0">
            <a:schemeClr val="accent2"/>
          </a:effectRef>
          <a:fontRef idx="minor">
            <a:schemeClr val="tx1"/>
          </a:fontRef>
        </p:style>
      </p:cxnSp>
      <p:pic>
        <p:nvPicPr>
          <p:cNvPr id="9" name="Picture 2" descr="C:\Users\jcgriz\AppData\Local\Microsoft\Windows\Temporary Internet Files\Content.Outlook\ND2AF8RG\GSEO logo.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33204" y="202649"/>
            <a:ext cx="2911798" cy="703622"/>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p:cNvSpPr/>
          <p:nvPr/>
        </p:nvSpPr>
        <p:spPr>
          <a:xfrm>
            <a:off x="335025" y="1194378"/>
            <a:ext cx="8473950" cy="2585323"/>
          </a:xfrm>
          <a:prstGeom prst="rect">
            <a:avLst/>
          </a:prstGeom>
        </p:spPr>
        <p:txBody>
          <a:bodyPr wrap="square">
            <a:spAutoFit/>
          </a:bodyPr>
          <a:lstStyle/>
          <a:p>
            <a:r>
              <a:rPr lang="en-US" b="1" dirty="0">
                <a:latin typeface="Verdana" panose="020B0604030504040204" pitchFamily="34" charset="0"/>
                <a:ea typeface="Verdana" panose="020B0604030504040204" pitchFamily="34" charset="0"/>
                <a:cs typeface="Verdana" panose="020B0604030504040204" pitchFamily="34" charset="0"/>
              </a:rPr>
              <a:t>How is diabetes diagnosed? By measuring blood glucose levels.</a:t>
            </a:r>
          </a:p>
          <a:p>
            <a:endParaRPr lang="en-US" sz="1800" b="1" dirty="0">
              <a:latin typeface="Verdana" panose="020B0604030504040204" pitchFamily="34" charset="0"/>
              <a:ea typeface="Verdana" panose="020B0604030504040204" pitchFamily="34" charset="0"/>
              <a:cs typeface="Verdana" panose="020B0604030504040204" pitchFamily="34" charset="0"/>
            </a:endParaRPr>
          </a:p>
          <a:p>
            <a:r>
              <a:rPr lang="en-US" b="1" i="1" dirty="0">
                <a:latin typeface="Verdana" panose="020B0604030504040204" pitchFamily="34" charset="0"/>
                <a:ea typeface="Verdana" panose="020B0604030504040204" pitchFamily="34" charset="0"/>
                <a:cs typeface="Verdana" panose="020B0604030504040204" pitchFamily="34" charset="0"/>
              </a:rPr>
              <a:t>Fasting glucose test: </a:t>
            </a:r>
            <a:r>
              <a:rPr lang="en-US" dirty="0">
                <a:latin typeface="Verdana" panose="020B0604030504040204" pitchFamily="34" charset="0"/>
                <a:ea typeface="Verdana" panose="020B0604030504040204" pitchFamily="34" charset="0"/>
                <a:cs typeface="Verdana" panose="020B0604030504040204" pitchFamily="34" charset="0"/>
              </a:rPr>
              <a:t>After fasting for at least 12 hours, a person’s blood is drawn and tested for glucose. A healthy person would have a fasting blood glucose level of about 80-90 mg/dL. </a:t>
            </a:r>
          </a:p>
          <a:p>
            <a:endParaRPr lang="en-US" sz="1800" dirty="0">
              <a:latin typeface="Verdana" panose="020B0604030504040204" pitchFamily="34" charset="0"/>
              <a:ea typeface="Verdana" panose="020B0604030504040204" pitchFamily="34" charset="0"/>
              <a:cs typeface="Verdana" panose="020B0604030504040204" pitchFamily="34" charset="0"/>
            </a:endParaRPr>
          </a:p>
          <a:p>
            <a:r>
              <a:rPr lang="en-US" b="1" i="1" dirty="0">
                <a:latin typeface="Verdana" panose="020B0604030504040204" pitchFamily="34" charset="0"/>
                <a:ea typeface="Verdana" panose="020B0604030504040204" pitchFamily="34" charset="0"/>
                <a:cs typeface="Verdana" panose="020B0604030504040204" pitchFamily="34" charset="0"/>
              </a:rPr>
              <a:t>Oral Glucose Tolerance Test:  </a:t>
            </a:r>
            <a:r>
              <a:rPr lang="en-US" dirty="0">
                <a:latin typeface="Verdana" panose="020B0604030504040204" pitchFamily="34" charset="0"/>
                <a:ea typeface="Verdana" panose="020B0604030504040204" pitchFamily="34" charset="0"/>
                <a:cs typeface="Verdana" panose="020B0604030504040204" pitchFamily="34" charset="0"/>
              </a:rPr>
              <a:t>After measuring fasting glucose, a person is  given a glucose-rich drink. Blood is then drawn at time intervals to see how that person’s body is processing the glucose.</a:t>
            </a:r>
          </a:p>
        </p:txBody>
      </p:sp>
      <p:pic>
        <p:nvPicPr>
          <p:cNvPr id="27" name="Picture 2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7835" y="6635276"/>
            <a:ext cx="10082172" cy="159336"/>
          </a:xfrm>
          <a:prstGeom prst="rect">
            <a:avLst/>
          </a:prstGeom>
        </p:spPr>
      </p:pic>
      <p:sp>
        <p:nvSpPr>
          <p:cNvPr id="2" name="TextBox 1"/>
          <p:cNvSpPr txBox="1"/>
          <p:nvPr/>
        </p:nvSpPr>
        <p:spPr>
          <a:xfrm>
            <a:off x="333204" y="3967049"/>
            <a:ext cx="6279905" cy="1477328"/>
          </a:xfrm>
          <a:prstGeom prst="rect">
            <a:avLst/>
          </a:prstGeom>
          <a:noFill/>
        </p:spPr>
        <p:txBody>
          <a:bodyPr wrap="square" rtlCol="0">
            <a:spAutoFit/>
          </a:bodyPr>
          <a:lstStyle/>
          <a:p>
            <a:r>
              <a:rPr lang="en-US" dirty="0">
                <a:latin typeface="Verdana" panose="020B0604030504040204" pitchFamily="34" charset="0"/>
                <a:ea typeface="Verdana" panose="020B0604030504040204" pitchFamily="34" charset="0"/>
                <a:cs typeface="Verdana" panose="020B0604030504040204" pitchFamily="34" charset="0"/>
              </a:rPr>
              <a:t>A third test, the </a:t>
            </a:r>
            <a:r>
              <a:rPr lang="en-US" b="1" i="1" dirty="0">
                <a:latin typeface="Verdana" panose="020B0604030504040204" pitchFamily="34" charset="0"/>
                <a:ea typeface="Verdana" panose="020B0604030504040204" pitchFamily="34" charset="0"/>
                <a:cs typeface="Verdana" panose="020B0604030504040204" pitchFamily="34" charset="0"/>
              </a:rPr>
              <a:t>A1C test</a:t>
            </a:r>
            <a:r>
              <a:rPr lang="en-US" dirty="0">
                <a:latin typeface="Verdana" panose="020B0604030504040204" pitchFamily="34" charset="0"/>
                <a:ea typeface="Verdana" panose="020B0604030504040204" pitchFamily="34" charset="0"/>
                <a:cs typeface="Verdana" panose="020B0604030504040204" pitchFamily="34" charset="0"/>
              </a:rPr>
              <a:t>, measures how much of a person’s hemoglobin is coated with sugar. Since red blood cells (which carry hemoglobin) turn over every few months, the A1C test gives an average blood sugar level over the past 2-3 months.  </a:t>
            </a:r>
          </a:p>
        </p:txBody>
      </p:sp>
      <p:pic>
        <p:nvPicPr>
          <p:cNvPr id="12" name="Picture 11">
            <a:extLst>
              <a:ext uri="{FF2B5EF4-FFF2-40B4-BE49-F238E27FC236}">
                <a16:creationId xmlns:a16="http://schemas.microsoft.com/office/drawing/2014/main" id="{88DC37EE-5B79-4C31-AA25-08198398DEA8}"/>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781800" y="4091907"/>
            <a:ext cx="1636816" cy="1227612"/>
          </a:xfrm>
          <a:prstGeom prst="rect">
            <a:avLst/>
          </a:prstGeom>
        </p:spPr>
      </p:pic>
    </p:spTree>
    <p:extLst>
      <p:ext uri="{BB962C8B-B14F-4D97-AF65-F5344CB8AC3E}">
        <p14:creationId xmlns:p14="http://schemas.microsoft.com/office/powerpoint/2010/main" val="29452855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4">
                                            <p:txEl>
                                              <p:pRg st="4" end="4"/>
                                            </p:txEl>
                                          </p:spTgt>
                                        </p:tgtEl>
                                        <p:attrNameLst>
                                          <p:attrName>style.visibility</p:attrName>
                                        </p:attrNameLst>
                                      </p:cBhvr>
                                      <p:to>
                                        <p:strVal val="visible"/>
                                      </p:to>
                                    </p:set>
                                    <p:animEffect transition="in" filter="fade">
                                      <p:cBhvr>
                                        <p:cTn id="16" dur="500"/>
                                        <p:tgtEl>
                                          <p:spTgt spid="4">
                                            <p:txEl>
                                              <p:pRg st="4" end="4"/>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2"/>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362" name="Group 2"/>
          <p:cNvGrpSpPr>
            <a:grpSpLocks/>
          </p:cNvGrpSpPr>
          <p:nvPr/>
        </p:nvGrpSpPr>
        <p:grpSpPr bwMode="auto">
          <a:xfrm>
            <a:off x="1312334" y="2614790"/>
            <a:ext cx="43745" cy="2508956"/>
            <a:chOff x="990" y="1396"/>
            <a:chExt cx="31" cy="1778"/>
          </a:xfrm>
        </p:grpSpPr>
        <p:sp>
          <p:nvSpPr>
            <p:cNvPr id="15588" name="Line 3"/>
            <p:cNvSpPr>
              <a:spLocks noChangeShapeType="1"/>
            </p:cNvSpPr>
            <p:nvPr/>
          </p:nvSpPr>
          <p:spPr bwMode="auto">
            <a:xfrm flipH="1">
              <a:off x="990" y="3173"/>
              <a:ext cx="31" cy="1"/>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589" name="Line 4"/>
            <p:cNvSpPr>
              <a:spLocks noChangeShapeType="1"/>
            </p:cNvSpPr>
            <p:nvPr/>
          </p:nvSpPr>
          <p:spPr bwMode="auto">
            <a:xfrm flipH="1">
              <a:off x="990" y="2877"/>
              <a:ext cx="31" cy="1"/>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590" name="Line 5"/>
            <p:cNvSpPr>
              <a:spLocks noChangeShapeType="1"/>
            </p:cNvSpPr>
            <p:nvPr/>
          </p:nvSpPr>
          <p:spPr bwMode="auto">
            <a:xfrm flipH="1">
              <a:off x="990" y="2581"/>
              <a:ext cx="31" cy="1"/>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591" name="Line 6"/>
            <p:cNvSpPr>
              <a:spLocks noChangeShapeType="1"/>
            </p:cNvSpPr>
            <p:nvPr/>
          </p:nvSpPr>
          <p:spPr bwMode="auto">
            <a:xfrm flipH="1">
              <a:off x="990" y="2285"/>
              <a:ext cx="31" cy="1"/>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592" name="Line 7"/>
            <p:cNvSpPr>
              <a:spLocks noChangeShapeType="1"/>
            </p:cNvSpPr>
            <p:nvPr/>
          </p:nvSpPr>
          <p:spPr bwMode="auto">
            <a:xfrm flipH="1">
              <a:off x="990" y="1988"/>
              <a:ext cx="31" cy="1"/>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593" name="Line 8"/>
            <p:cNvSpPr>
              <a:spLocks noChangeShapeType="1"/>
            </p:cNvSpPr>
            <p:nvPr/>
          </p:nvSpPr>
          <p:spPr bwMode="auto">
            <a:xfrm flipH="1">
              <a:off x="990" y="1692"/>
              <a:ext cx="31" cy="1"/>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594" name="Line 9"/>
            <p:cNvSpPr>
              <a:spLocks noChangeShapeType="1"/>
            </p:cNvSpPr>
            <p:nvPr/>
          </p:nvSpPr>
          <p:spPr bwMode="auto">
            <a:xfrm flipH="1">
              <a:off x="990" y="1396"/>
              <a:ext cx="31" cy="1"/>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grpSp>
      <p:grpSp>
        <p:nvGrpSpPr>
          <p:cNvPr id="15363" name="Group 10"/>
          <p:cNvGrpSpPr>
            <a:grpSpLocks/>
          </p:cNvGrpSpPr>
          <p:nvPr/>
        </p:nvGrpSpPr>
        <p:grpSpPr bwMode="auto">
          <a:xfrm>
            <a:off x="1435101" y="5122333"/>
            <a:ext cx="2643011" cy="45156"/>
            <a:chOff x="1021" y="3173"/>
            <a:chExt cx="1873" cy="32"/>
          </a:xfrm>
        </p:grpSpPr>
        <p:sp>
          <p:nvSpPr>
            <p:cNvPr id="15581" name="Line 11"/>
            <p:cNvSpPr>
              <a:spLocks noChangeShapeType="1"/>
            </p:cNvSpPr>
            <p:nvPr/>
          </p:nvSpPr>
          <p:spPr bwMode="auto">
            <a:xfrm>
              <a:off x="1021" y="3173"/>
              <a:ext cx="1" cy="32"/>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582" name="Line 12"/>
            <p:cNvSpPr>
              <a:spLocks noChangeShapeType="1"/>
            </p:cNvSpPr>
            <p:nvPr/>
          </p:nvSpPr>
          <p:spPr bwMode="auto">
            <a:xfrm>
              <a:off x="1333" y="3173"/>
              <a:ext cx="1" cy="32"/>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583" name="Line 13"/>
            <p:cNvSpPr>
              <a:spLocks noChangeShapeType="1"/>
            </p:cNvSpPr>
            <p:nvPr/>
          </p:nvSpPr>
          <p:spPr bwMode="auto">
            <a:xfrm>
              <a:off x="1645" y="3173"/>
              <a:ext cx="1" cy="32"/>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584" name="Line 14"/>
            <p:cNvSpPr>
              <a:spLocks noChangeShapeType="1"/>
            </p:cNvSpPr>
            <p:nvPr/>
          </p:nvSpPr>
          <p:spPr bwMode="auto">
            <a:xfrm>
              <a:off x="1957" y="3173"/>
              <a:ext cx="1" cy="32"/>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585" name="Line 15"/>
            <p:cNvSpPr>
              <a:spLocks noChangeShapeType="1"/>
            </p:cNvSpPr>
            <p:nvPr/>
          </p:nvSpPr>
          <p:spPr bwMode="auto">
            <a:xfrm>
              <a:off x="2269" y="3173"/>
              <a:ext cx="1" cy="32"/>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586" name="Line 16"/>
            <p:cNvSpPr>
              <a:spLocks noChangeShapeType="1"/>
            </p:cNvSpPr>
            <p:nvPr/>
          </p:nvSpPr>
          <p:spPr bwMode="auto">
            <a:xfrm>
              <a:off x="2581" y="3173"/>
              <a:ext cx="1" cy="32"/>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587" name="Line 17"/>
            <p:cNvSpPr>
              <a:spLocks noChangeShapeType="1"/>
            </p:cNvSpPr>
            <p:nvPr/>
          </p:nvSpPr>
          <p:spPr bwMode="auto">
            <a:xfrm>
              <a:off x="2893" y="3173"/>
              <a:ext cx="1" cy="32"/>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grpSp>
      <p:sp>
        <p:nvSpPr>
          <p:cNvPr id="15364" name="Rectangle 18"/>
          <p:cNvSpPr>
            <a:spLocks noChangeArrowheads="1"/>
          </p:cNvSpPr>
          <p:nvPr/>
        </p:nvSpPr>
        <p:spPr bwMode="auto">
          <a:xfrm>
            <a:off x="1354667" y="2616200"/>
            <a:ext cx="2827867" cy="2508956"/>
          </a:xfrm>
          <a:prstGeom prst="rect">
            <a:avLst/>
          </a:prstGeom>
          <a:noFill/>
          <a:ln w="19050">
            <a:solidFill>
              <a:schemeClr val="bg1">
                <a:lumMod val="75000"/>
              </a:schemeClr>
            </a:solidFill>
            <a:miter lim="800000"/>
            <a:headEnd/>
            <a:tailEnd/>
          </a:ln>
        </p:spPr>
        <p:txBody>
          <a:bodyPr wrap="none" anchor="ct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90000"/>
              </a:lnSpc>
              <a:spcBef>
                <a:spcPct val="0"/>
              </a:spcBef>
              <a:spcAft>
                <a:spcPct val="0"/>
              </a:spcAft>
            </a:pPr>
            <a:endParaRPr lang="en-US" altLang="en-US" sz="1600">
              <a:solidFill>
                <a:schemeClr val="tx1"/>
              </a:solidFill>
            </a:endParaRPr>
          </a:p>
        </p:txBody>
      </p:sp>
      <p:grpSp>
        <p:nvGrpSpPr>
          <p:cNvPr id="4" name="Group 19"/>
          <p:cNvGrpSpPr>
            <a:grpSpLocks/>
          </p:cNvGrpSpPr>
          <p:nvPr/>
        </p:nvGrpSpPr>
        <p:grpSpPr bwMode="auto">
          <a:xfrm>
            <a:off x="1406879" y="3853745"/>
            <a:ext cx="2706511" cy="702733"/>
            <a:chOff x="997" y="2461"/>
            <a:chExt cx="1918" cy="498"/>
          </a:xfrm>
        </p:grpSpPr>
        <p:grpSp>
          <p:nvGrpSpPr>
            <p:cNvPr id="15549" name="Group 20"/>
            <p:cNvGrpSpPr>
              <a:grpSpLocks/>
            </p:cNvGrpSpPr>
            <p:nvPr/>
          </p:nvGrpSpPr>
          <p:grpSpPr bwMode="auto">
            <a:xfrm>
              <a:off x="997" y="2461"/>
              <a:ext cx="1918" cy="374"/>
              <a:chOff x="997" y="2461"/>
              <a:chExt cx="1918" cy="374"/>
            </a:xfrm>
          </p:grpSpPr>
          <p:grpSp>
            <p:nvGrpSpPr>
              <p:cNvPr id="15551" name="Group 21"/>
              <p:cNvGrpSpPr>
                <a:grpSpLocks/>
              </p:cNvGrpSpPr>
              <p:nvPr/>
            </p:nvGrpSpPr>
            <p:grpSpPr bwMode="auto">
              <a:xfrm>
                <a:off x="997" y="2461"/>
                <a:ext cx="1918" cy="374"/>
                <a:chOff x="1001" y="2274"/>
                <a:chExt cx="1918" cy="374"/>
              </a:xfrm>
            </p:grpSpPr>
            <p:sp>
              <p:nvSpPr>
                <p:cNvPr id="15569" name="Freeform 22"/>
                <p:cNvSpPr>
                  <a:spLocks/>
                </p:cNvSpPr>
                <p:nvPr/>
              </p:nvSpPr>
              <p:spPr bwMode="auto">
                <a:xfrm>
                  <a:off x="1021" y="2295"/>
                  <a:ext cx="1867" cy="327"/>
                </a:xfrm>
                <a:custGeom>
                  <a:avLst/>
                  <a:gdLst>
                    <a:gd name="T0" fmla="*/ 0 w 1867"/>
                    <a:gd name="T1" fmla="*/ 327 h 327"/>
                    <a:gd name="T2" fmla="*/ 468 w 1867"/>
                    <a:gd name="T3" fmla="*/ 5 h 327"/>
                    <a:gd name="T4" fmla="*/ 936 w 1867"/>
                    <a:gd name="T5" fmla="*/ 0 h 327"/>
                    <a:gd name="T6" fmla="*/ 1404 w 1867"/>
                    <a:gd name="T7" fmla="*/ 114 h 327"/>
                    <a:gd name="T8" fmla="*/ 1867 w 1867"/>
                    <a:gd name="T9" fmla="*/ 208 h 327"/>
                    <a:gd name="T10" fmla="*/ 0 60000 65536"/>
                    <a:gd name="T11" fmla="*/ 0 60000 65536"/>
                    <a:gd name="T12" fmla="*/ 0 60000 65536"/>
                    <a:gd name="T13" fmla="*/ 0 60000 65536"/>
                    <a:gd name="T14" fmla="*/ 0 60000 65536"/>
                    <a:gd name="T15" fmla="*/ 0 w 1867"/>
                    <a:gd name="T16" fmla="*/ 0 h 327"/>
                    <a:gd name="T17" fmla="*/ 1867 w 1867"/>
                    <a:gd name="T18" fmla="*/ 327 h 327"/>
                  </a:gdLst>
                  <a:ahLst/>
                  <a:cxnLst>
                    <a:cxn ang="T10">
                      <a:pos x="T0" y="T1"/>
                    </a:cxn>
                    <a:cxn ang="T11">
                      <a:pos x="T2" y="T3"/>
                    </a:cxn>
                    <a:cxn ang="T12">
                      <a:pos x="T4" y="T5"/>
                    </a:cxn>
                    <a:cxn ang="T13">
                      <a:pos x="T6" y="T7"/>
                    </a:cxn>
                    <a:cxn ang="T14">
                      <a:pos x="T8" y="T9"/>
                    </a:cxn>
                  </a:cxnLst>
                  <a:rect l="T15" t="T16" r="T17" b="T18"/>
                  <a:pathLst>
                    <a:path w="1867" h="327">
                      <a:moveTo>
                        <a:pt x="0" y="327"/>
                      </a:moveTo>
                      <a:lnTo>
                        <a:pt x="468" y="5"/>
                      </a:lnTo>
                      <a:lnTo>
                        <a:pt x="936" y="0"/>
                      </a:lnTo>
                      <a:lnTo>
                        <a:pt x="1404" y="114"/>
                      </a:lnTo>
                      <a:lnTo>
                        <a:pt x="1867" y="208"/>
                      </a:lnTo>
                    </a:path>
                  </a:pathLst>
                </a:custGeom>
                <a:ln w="19050">
                  <a:headEnd/>
                  <a:tailEnd/>
                </a:ln>
                <a:extLst/>
              </p:spPr>
              <p:style>
                <a:lnRef idx="2">
                  <a:schemeClr val="accent6"/>
                </a:lnRef>
                <a:fillRef idx="1">
                  <a:schemeClr val="lt1"/>
                </a:fillRef>
                <a:effectRef idx="0">
                  <a:schemeClr val="accent6"/>
                </a:effectRef>
                <a:fontRef idx="minor">
                  <a:schemeClr val="dk1"/>
                </a:fontRef>
              </p:style>
              <p:txBody>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90000"/>
                    </a:lnSpc>
                    <a:spcBef>
                      <a:spcPct val="0"/>
                    </a:spcBef>
                    <a:spcAft>
                      <a:spcPct val="0"/>
                    </a:spcAft>
                  </a:pPr>
                  <a:endParaRPr lang="en-US" altLang="en-US" sz="1600">
                    <a:solidFill>
                      <a:srgbClr val="00B050"/>
                    </a:solidFill>
                  </a:endParaRPr>
                </a:p>
              </p:txBody>
            </p:sp>
            <p:grpSp>
              <p:nvGrpSpPr>
                <p:cNvPr id="15570" name="Group 23"/>
                <p:cNvGrpSpPr>
                  <a:grpSpLocks/>
                </p:cNvGrpSpPr>
                <p:nvPr/>
              </p:nvGrpSpPr>
              <p:grpSpPr bwMode="auto">
                <a:xfrm>
                  <a:off x="1001" y="2274"/>
                  <a:ext cx="1918" cy="374"/>
                  <a:chOff x="1001" y="2274"/>
                  <a:chExt cx="1918" cy="374"/>
                </a:xfrm>
              </p:grpSpPr>
              <p:sp>
                <p:nvSpPr>
                  <p:cNvPr id="15571" name="Rectangle 24"/>
                  <p:cNvSpPr>
                    <a:spLocks noChangeArrowheads="1"/>
                  </p:cNvSpPr>
                  <p:nvPr/>
                </p:nvSpPr>
                <p:spPr bwMode="auto">
                  <a:xfrm>
                    <a:off x="1001" y="2602"/>
                    <a:ext cx="46" cy="46"/>
                  </a:xfrm>
                  <a:prstGeom prst="rect">
                    <a:avLst/>
                  </a:prstGeom>
                  <a:ln w="19050">
                    <a:headEnd/>
                    <a:tailEnd/>
                  </a:ln>
                </p:spPr>
                <p:style>
                  <a:lnRef idx="2">
                    <a:schemeClr val="accent6"/>
                  </a:lnRef>
                  <a:fillRef idx="1">
                    <a:schemeClr val="lt1"/>
                  </a:fillRef>
                  <a:effectRef idx="0">
                    <a:schemeClr val="accent6"/>
                  </a:effectRef>
                  <a:fontRef idx="minor">
                    <a:schemeClr val="dk1"/>
                  </a:fontRef>
                </p:style>
                <p:txBody>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90000"/>
                      </a:lnSpc>
                      <a:spcBef>
                        <a:spcPct val="0"/>
                      </a:spcBef>
                      <a:spcAft>
                        <a:spcPct val="0"/>
                      </a:spcAft>
                    </a:pPr>
                    <a:endParaRPr lang="en-US" altLang="en-US" sz="1600">
                      <a:solidFill>
                        <a:srgbClr val="00B050"/>
                      </a:solidFill>
                    </a:endParaRPr>
                  </a:p>
                </p:txBody>
              </p:sp>
              <p:sp>
                <p:nvSpPr>
                  <p:cNvPr id="15572" name="Rectangle 25"/>
                  <p:cNvSpPr>
                    <a:spLocks noChangeArrowheads="1"/>
                  </p:cNvSpPr>
                  <p:nvPr/>
                </p:nvSpPr>
                <p:spPr bwMode="auto">
                  <a:xfrm>
                    <a:off x="1001" y="2602"/>
                    <a:ext cx="41" cy="41"/>
                  </a:xfrm>
                  <a:prstGeom prst="rect">
                    <a:avLst/>
                  </a:prstGeom>
                  <a:solidFill>
                    <a:schemeClr val="accent6"/>
                  </a:solidFill>
                  <a:ln w="19050">
                    <a:headEnd/>
                    <a:tailEnd/>
                  </a:ln>
                </p:spPr>
                <p:style>
                  <a:lnRef idx="2">
                    <a:schemeClr val="accent6"/>
                  </a:lnRef>
                  <a:fillRef idx="1">
                    <a:schemeClr val="lt1"/>
                  </a:fillRef>
                  <a:effectRef idx="0">
                    <a:schemeClr val="accent6"/>
                  </a:effectRef>
                  <a:fontRef idx="minor">
                    <a:schemeClr val="dk1"/>
                  </a:fontRef>
                </p:style>
                <p:txBody>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90000"/>
                      </a:lnSpc>
                      <a:spcBef>
                        <a:spcPct val="0"/>
                      </a:spcBef>
                      <a:spcAft>
                        <a:spcPct val="0"/>
                      </a:spcAft>
                    </a:pPr>
                    <a:endParaRPr lang="en-US" altLang="en-US" sz="1600">
                      <a:solidFill>
                        <a:srgbClr val="00B050"/>
                      </a:solidFill>
                    </a:endParaRPr>
                  </a:p>
                </p:txBody>
              </p:sp>
              <p:sp>
                <p:nvSpPr>
                  <p:cNvPr id="15573" name="Rectangle 26"/>
                  <p:cNvSpPr>
                    <a:spLocks noChangeArrowheads="1"/>
                  </p:cNvSpPr>
                  <p:nvPr/>
                </p:nvSpPr>
                <p:spPr bwMode="auto">
                  <a:xfrm>
                    <a:off x="1469" y="2279"/>
                    <a:ext cx="46" cy="47"/>
                  </a:xfrm>
                  <a:prstGeom prst="rect">
                    <a:avLst/>
                  </a:prstGeom>
                  <a:ln w="19050">
                    <a:headEnd/>
                    <a:tailEnd/>
                  </a:ln>
                </p:spPr>
                <p:style>
                  <a:lnRef idx="2">
                    <a:schemeClr val="accent6"/>
                  </a:lnRef>
                  <a:fillRef idx="1">
                    <a:schemeClr val="lt1"/>
                  </a:fillRef>
                  <a:effectRef idx="0">
                    <a:schemeClr val="accent6"/>
                  </a:effectRef>
                  <a:fontRef idx="minor">
                    <a:schemeClr val="dk1"/>
                  </a:fontRef>
                </p:style>
                <p:txBody>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90000"/>
                      </a:lnSpc>
                      <a:spcBef>
                        <a:spcPct val="0"/>
                      </a:spcBef>
                      <a:spcAft>
                        <a:spcPct val="0"/>
                      </a:spcAft>
                    </a:pPr>
                    <a:endParaRPr lang="en-US" altLang="en-US" sz="1600">
                      <a:solidFill>
                        <a:srgbClr val="00B050"/>
                      </a:solidFill>
                    </a:endParaRPr>
                  </a:p>
                </p:txBody>
              </p:sp>
              <p:sp>
                <p:nvSpPr>
                  <p:cNvPr id="15574" name="Rectangle 27"/>
                  <p:cNvSpPr>
                    <a:spLocks noChangeArrowheads="1"/>
                  </p:cNvSpPr>
                  <p:nvPr/>
                </p:nvSpPr>
                <p:spPr bwMode="auto">
                  <a:xfrm>
                    <a:off x="1469" y="2279"/>
                    <a:ext cx="41" cy="42"/>
                  </a:xfrm>
                  <a:prstGeom prst="rect">
                    <a:avLst/>
                  </a:prstGeom>
                  <a:solidFill>
                    <a:schemeClr val="accent6"/>
                  </a:solidFill>
                  <a:ln w="19050">
                    <a:headEnd/>
                    <a:tailEnd/>
                  </a:ln>
                </p:spPr>
                <p:style>
                  <a:lnRef idx="2">
                    <a:schemeClr val="accent6"/>
                  </a:lnRef>
                  <a:fillRef idx="1">
                    <a:schemeClr val="lt1"/>
                  </a:fillRef>
                  <a:effectRef idx="0">
                    <a:schemeClr val="accent6"/>
                  </a:effectRef>
                  <a:fontRef idx="minor">
                    <a:schemeClr val="dk1"/>
                  </a:fontRef>
                </p:style>
                <p:txBody>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90000"/>
                      </a:lnSpc>
                      <a:spcBef>
                        <a:spcPct val="0"/>
                      </a:spcBef>
                      <a:spcAft>
                        <a:spcPct val="0"/>
                      </a:spcAft>
                    </a:pPr>
                    <a:endParaRPr lang="en-US" altLang="en-US" sz="1600">
                      <a:solidFill>
                        <a:srgbClr val="00B050"/>
                      </a:solidFill>
                    </a:endParaRPr>
                  </a:p>
                </p:txBody>
              </p:sp>
              <p:sp>
                <p:nvSpPr>
                  <p:cNvPr id="15575" name="Rectangle 28"/>
                  <p:cNvSpPr>
                    <a:spLocks noChangeArrowheads="1"/>
                  </p:cNvSpPr>
                  <p:nvPr/>
                </p:nvSpPr>
                <p:spPr bwMode="auto">
                  <a:xfrm>
                    <a:off x="1936" y="2274"/>
                    <a:ext cx="47" cy="47"/>
                  </a:xfrm>
                  <a:prstGeom prst="rect">
                    <a:avLst/>
                  </a:prstGeom>
                  <a:ln w="19050">
                    <a:headEnd/>
                    <a:tailEnd/>
                  </a:ln>
                </p:spPr>
                <p:style>
                  <a:lnRef idx="2">
                    <a:schemeClr val="accent6"/>
                  </a:lnRef>
                  <a:fillRef idx="1">
                    <a:schemeClr val="lt1"/>
                  </a:fillRef>
                  <a:effectRef idx="0">
                    <a:schemeClr val="accent6"/>
                  </a:effectRef>
                  <a:fontRef idx="minor">
                    <a:schemeClr val="dk1"/>
                  </a:fontRef>
                </p:style>
                <p:txBody>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90000"/>
                      </a:lnSpc>
                      <a:spcBef>
                        <a:spcPct val="0"/>
                      </a:spcBef>
                      <a:spcAft>
                        <a:spcPct val="0"/>
                      </a:spcAft>
                    </a:pPr>
                    <a:endParaRPr lang="en-US" altLang="en-US" sz="1600">
                      <a:solidFill>
                        <a:srgbClr val="00B050"/>
                      </a:solidFill>
                    </a:endParaRPr>
                  </a:p>
                </p:txBody>
              </p:sp>
              <p:sp>
                <p:nvSpPr>
                  <p:cNvPr id="15576" name="Rectangle 29"/>
                  <p:cNvSpPr>
                    <a:spLocks noChangeArrowheads="1"/>
                  </p:cNvSpPr>
                  <p:nvPr/>
                </p:nvSpPr>
                <p:spPr bwMode="auto">
                  <a:xfrm>
                    <a:off x="1936" y="2274"/>
                    <a:ext cx="42" cy="42"/>
                  </a:xfrm>
                  <a:prstGeom prst="rect">
                    <a:avLst/>
                  </a:prstGeom>
                  <a:solidFill>
                    <a:schemeClr val="accent6"/>
                  </a:solidFill>
                  <a:ln w="19050">
                    <a:headEnd/>
                    <a:tailEnd/>
                  </a:ln>
                </p:spPr>
                <p:style>
                  <a:lnRef idx="2">
                    <a:schemeClr val="accent6"/>
                  </a:lnRef>
                  <a:fillRef idx="1">
                    <a:schemeClr val="lt1"/>
                  </a:fillRef>
                  <a:effectRef idx="0">
                    <a:schemeClr val="accent6"/>
                  </a:effectRef>
                  <a:fontRef idx="minor">
                    <a:schemeClr val="dk1"/>
                  </a:fontRef>
                </p:style>
                <p:txBody>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90000"/>
                      </a:lnSpc>
                      <a:spcBef>
                        <a:spcPct val="0"/>
                      </a:spcBef>
                      <a:spcAft>
                        <a:spcPct val="0"/>
                      </a:spcAft>
                    </a:pPr>
                    <a:endParaRPr lang="en-US" altLang="en-US" sz="1600">
                      <a:solidFill>
                        <a:srgbClr val="00B050"/>
                      </a:solidFill>
                    </a:endParaRPr>
                  </a:p>
                </p:txBody>
              </p:sp>
              <p:sp>
                <p:nvSpPr>
                  <p:cNvPr id="15577" name="Rectangle 30"/>
                  <p:cNvSpPr>
                    <a:spLocks noChangeArrowheads="1"/>
                  </p:cNvSpPr>
                  <p:nvPr/>
                </p:nvSpPr>
                <p:spPr bwMode="auto">
                  <a:xfrm>
                    <a:off x="2404" y="2389"/>
                    <a:ext cx="47" cy="46"/>
                  </a:xfrm>
                  <a:prstGeom prst="rect">
                    <a:avLst/>
                  </a:prstGeom>
                  <a:ln w="19050">
                    <a:headEnd/>
                    <a:tailEnd/>
                  </a:ln>
                </p:spPr>
                <p:style>
                  <a:lnRef idx="2">
                    <a:schemeClr val="accent6"/>
                  </a:lnRef>
                  <a:fillRef idx="1">
                    <a:schemeClr val="lt1"/>
                  </a:fillRef>
                  <a:effectRef idx="0">
                    <a:schemeClr val="accent6"/>
                  </a:effectRef>
                  <a:fontRef idx="minor">
                    <a:schemeClr val="dk1"/>
                  </a:fontRef>
                </p:style>
                <p:txBody>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90000"/>
                      </a:lnSpc>
                      <a:spcBef>
                        <a:spcPct val="0"/>
                      </a:spcBef>
                      <a:spcAft>
                        <a:spcPct val="0"/>
                      </a:spcAft>
                    </a:pPr>
                    <a:endParaRPr lang="en-US" altLang="en-US" sz="1600">
                      <a:solidFill>
                        <a:srgbClr val="00B050"/>
                      </a:solidFill>
                    </a:endParaRPr>
                  </a:p>
                </p:txBody>
              </p:sp>
              <p:sp>
                <p:nvSpPr>
                  <p:cNvPr id="15578" name="Rectangle 31"/>
                  <p:cNvSpPr>
                    <a:spLocks noChangeArrowheads="1"/>
                  </p:cNvSpPr>
                  <p:nvPr/>
                </p:nvSpPr>
                <p:spPr bwMode="auto">
                  <a:xfrm>
                    <a:off x="2404" y="2389"/>
                    <a:ext cx="42" cy="41"/>
                  </a:xfrm>
                  <a:prstGeom prst="rect">
                    <a:avLst/>
                  </a:prstGeom>
                  <a:solidFill>
                    <a:schemeClr val="accent6"/>
                  </a:solidFill>
                  <a:ln w="19050">
                    <a:headEnd/>
                    <a:tailEnd/>
                  </a:ln>
                </p:spPr>
                <p:style>
                  <a:lnRef idx="2">
                    <a:schemeClr val="accent6"/>
                  </a:lnRef>
                  <a:fillRef idx="1">
                    <a:schemeClr val="lt1"/>
                  </a:fillRef>
                  <a:effectRef idx="0">
                    <a:schemeClr val="accent6"/>
                  </a:effectRef>
                  <a:fontRef idx="minor">
                    <a:schemeClr val="dk1"/>
                  </a:fontRef>
                </p:style>
                <p:txBody>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90000"/>
                      </a:lnSpc>
                      <a:spcBef>
                        <a:spcPct val="0"/>
                      </a:spcBef>
                      <a:spcAft>
                        <a:spcPct val="0"/>
                      </a:spcAft>
                    </a:pPr>
                    <a:endParaRPr lang="en-US" altLang="en-US" sz="1600">
                      <a:solidFill>
                        <a:srgbClr val="00B050"/>
                      </a:solidFill>
                    </a:endParaRPr>
                  </a:p>
                </p:txBody>
              </p:sp>
              <p:sp>
                <p:nvSpPr>
                  <p:cNvPr id="15579" name="Rectangle 32"/>
                  <p:cNvSpPr>
                    <a:spLocks noChangeArrowheads="1"/>
                  </p:cNvSpPr>
                  <p:nvPr/>
                </p:nvSpPr>
                <p:spPr bwMode="auto">
                  <a:xfrm>
                    <a:off x="2872" y="2487"/>
                    <a:ext cx="47" cy="47"/>
                  </a:xfrm>
                  <a:prstGeom prst="rect">
                    <a:avLst/>
                  </a:prstGeom>
                  <a:ln w="19050">
                    <a:headEnd/>
                    <a:tailEnd/>
                  </a:ln>
                </p:spPr>
                <p:style>
                  <a:lnRef idx="2">
                    <a:schemeClr val="accent6"/>
                  </a:lnRef>
                  <a:fillRef idx="1">
                    <a:schemeClr val="lt1"/>
                  </a:fillRef>
                  <a:effectRef idx="0">
                    <a:schemeClr val="accent6"/>
                  </a:effectRef>
                  <a:fontRef idx="minor">
                    <a:schemeClr val="dk1"/>
                  </a:fontRef>
                </p:style>
                <p:txBody>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90000"/>
                      </a:lnSpc>
                      <a:spcBef>
                        <a:spcPct val="0"/>
                      </a:spcBef>
                      <a:spcAft>
                        <a:spcPct val="0"/>
                      </a:spcAft>
                    </a:pPr>
                    <a:endParaRPr lang="en-US" altLang="en-US" sz="1600">
                      <a:solidFill>
                        <a:srgbClr val="00B050"/>
                      </a:solidFill>
                    </a:endParaRPr>
                  </a:p>
                </p:txBody>
              </p:sp>
              <p:sp>
                <p:nvSpPr>
                  <p:cNvPr id="15580" name="Rectangle 33"/>
                  <p:cNvSpPr>
                    <a:spLocks noChangeArrowheads="1"/>
                  </p:cNvSpPr>
                  <p:nvPr/>
                </p:nvSpPr>
                <p:spPr bwMode="auto">
                  <a:xfrm>
                    <a:off x="2872" y="2487"/>
                    <a:ext cx="42" cy="42"/>
                  </a:xfrm>
                  <a:prstGeom prst="rect">
                    <a:avLst/>
                  </a:prstGeom>
                  <a:solidFill>
                    <a:schemeClr val="accent6"/>
                  </a:solidFill>
                  <a:ln w="19050">
                    <a:headEnd/>
                    <a:tailEnd/>
                  </a:ln>
                </p:spPr>
                <p:style>
                  <a:lnRef idx="2">
                    <a:schemeClr val="accent6"/>
                  </a:lnRef>
                  <a:fillRef idx="1">
                    <a:schemeClr val="lt1"/>
                  </a:fillRef>
                  <a:effectRef idx="0">
                    <a:schemeClr val="accent6"/>
                  </a:effectRef>
                  <a:fontRef idx="minor">
                    <a:schemeClr val="dk1"/>
                  </a:fontRef>
                </p:style>
                <p:txBody>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90000"/>
                      </a:lnSpc>
                      <a:spcBef>
                        <a:spcPct val="0"/>
                      </a:spcBef>
                      <a:spcAft>
                        <a:spcPct val="0"/>
                      </a:spcAft>
                    </a:pPr>
                    <a:endParaRPr lang="en-US" altLang="en-US" sz="1600">
                      <a:solidFill>
                        <a:srgbClr val="00B050"/>
                      </a:solidFill>
                    </a:endParaRPr>
                  </a:p>
                </p:txBody>
              </p:sp>
            </p:grpSp>
          </p:grpSp>
          <p:grpSp>
            <p:nvGrpSpPr>
              <p:cNvPr id="15552" name="Group 34"/>
              <p:cNvGrpSpPr>
                <a:grpSpLocks/>
              </p:cNvGrpSpPr>
              <p:nvPr/>
            </p:nvGrpSpPr>
            <p:grpSpPr bwMode="auto">
              <a:xfrm>
                <a:off x="1017" y="2472"/>
                <a:ext cx="1867" cy="343"/>
                <a:chOff x="1021" y="2285"/>
                <a:chExt cx="1867" cy="343"/>
              </a:xfrm>
            </p:grpSpPr>
            <p:sp>
              <p:nvSpPr>
                <p:cNvPr id="15553" name="Freeform 35"/>
                <p:cNvSpPr>
                  <a:spLocks/>
                </p:cNvSpPr>
                <p:nvPr/>
              </p:nvSpPr>
              <p:spPr bwMode="auto">
                <a:xfrm>
                  <a:off x="1021" y="2617"/>
                  <a:ext cx="11" cy="5"/>
                </a:xfrm>
                <a:custGeom>
                  <a:avLst/>
                  <a:gdLst>
                    <a:gd name="T0" fmla="*/ 0 w 11"/>
                    <a:gd name="T1" fmla="*/ 5 h 5"/>
                    <a:gd name="T2" fmla="*/ 0 w 11"/>
                    <a:gd name="T3" fmla="*/ 0 h 5"/>
                    <a:gd name="T4" fmla="*/ 11 w 11"/>
                    <a:gd name="T5" fmla="*/ 0 h 5"/>
                    <a:gd name="T6" fmla="*/ 0 60000 65536"/>
                    <a:gd name="T7" fmla="*/ 0 60000 65536"/>
                    <a:gd name="T8" fmla="*/ 0 60000 65536"/>
                    <a:gd name="T9" fmla="*/ 0 w 11"/>
                    <a:gd name="T10" fmla="*/ 0 h 5"/>
                    <a:gd name="T11" fmla="*/ 11 w 11"/>
                    <a:gd name="T12" fmla="*/ 5 h 5"/>
                  </a:gdLst>
                  <a:ahLst/>
                  <a:cxnLst>
                    <a:cxn ang="T6">
                      <a:pos x="T0" y="T1"/>
                    </a:cxn>
                    <a:cxn ang="T7">
                      <a:pos x="T2" y="T3"/>
                    </a:cxn>
                    <a:cxn ang="T8">
                      <a:pos x="T4" y="T5"/>
                    </a:cxn>
                  </a:cxnLst>
                  <a:rect l="T9" t="T10" r="T11" b="T12"/>
                  <a:pathLst>
                    <a:path w="11" h="5">
                      <a:moveTo>
                        <a:pt x="0" y="5"/>
                      </a:moveTo>
                      <a:lnTo>
                        <a:pt x="0" y="0"/>
                      </a:lnTo>
                      <a:lnTo>
                        <a:pt x="11" y="0"/>
                      </a:lnTo>
                    </a:path>
                  </a:pathLst>
                </a:custGeom>
                <a:ln w="19050">
                  <a:headEnd/>
                  <a:tailEnd/>
                </a:ln>
                <a:extLst/>
              </p:spPr>
              <p:style>
                <a:lnRef idx="2">
                  <a:schemeClr val="accent6"/>
                </a:lnRef>
                <a:fillRef idx="1">
                  <a:schemeClr val="lt1"/>
                </a:fillRef>
                <a:effectRef idx="0">
                  <a:schemeClr val="accent6"/>
                </a:effectRef>
                <a:fontRef idx="minor">
                  <a:schemeClr val="dk1"/>
                </a:fontRef>
              </p:style>
              <p:txBody>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90000"/>
                    </a:lnSpc>
                    <a:spcBef>
                      <a:spcPct val="0"/>
                    </a:spcBef>
                    <a:spcAft>
                      <a:spcPct val="0"/>
                    </a:spcAft>
                  </a:pPr>
                  <a:endParaRPr lang="en-US" altLang="en-US" sz="1600">
                    <a:solidFill>
                      <a:srgbClr val="00B050"/>
                    </a:solidFill>
                  </a:endParaRPr>
                </a:p>
              </p:txBody>
            </p:sp>
            <p:sp>
              <p:nvSpPr>
                <p:cNvPr id="15554" name="Freeform 36"/>
                <p:cNvSpPr>
                  <a:spLocks/>
                </p:cNvSpPr>
                <p:nvPr/>
              </p:nvSpPr>
              <p:spPr bwMode="auto">
                <a:xfrm>
                  <a:off x="1021" y="2622"/>
                  <a:ext cx="11" cy="6"/>
                </a:xfrm>
                <a:custGeom>
                  <a:avLst/>
                  <a:gdLst>
                    <a:gd name="T0" fmla="*/ 0 w 11"/>
                    <a:gd name="T1" fmla="*/ 0 h 6"/>
                    <a:gd name="T2" fmla="*/ 0 w 11"/>
                    <a:gd name="T3" fmla="*/ 6 h 6"/>
                    <a:gd name="T4" fmla="*/ 11 w 11"/>
                    <a:gd name="T5" fmla="*/ 6 h 6"/>
                    <a:gd name="T6" fmla="*/ 0 60000 65536"/>
                    <a:gd name="T7" fmla="*/ 0 60000 65536"/>
                    <a:gd name="T8" fmla="*/ 0 60000 65536"/>
                    <a:gd name="T9" fmla="*/ 0 w 11"/>
                    <a:gd name="T10" fmla="*/ 0 h 6"/>
                    <a:gd name="T11" fmla="*/ 11 w 11"/>
                    <a:gd name="T12" fmla="*/ 6 h 6"/>
                  </a:gdLst>
                  <a:ahLst/>
                  <a:cxnLst>
                    <a:cxn ang="T6">
                      <a:pos x="T0" y="T1"/>
                    </a:cxn>
                    <a:cxn ang="T7">
                      <a:pos x="T2" y="T3"/>
                    </a:cxn>
                    <a:cxn ang="T8">
                      <a:pos x="T4" y="T5"/>
                    </a:cxn>
                  </a:cxnLst>
                  <a:rect l="T9" t="T10" r="T11" b="T12"/>
                  <a:pathLst>
                    <a:path w="11" h="6">
                      <a:moveTo>
                        <a:pt x="0" y="0"/>
                      </a:moveTo>
                      <a:lnTo>
                        <a:pt x="0" y="6"/>
                      </a:lnTo>
                      <a:lnTo>
                        <a:pt x="11" y="6"/>
                      </a:lnTo>
                    </a:path>
                  </a:pathLst>
                </a:custGeom>
                <a:ln w="19050">
                  <a:headEnd/>
                  <a:tailEnd/>
                </a:ln>
                <a:extLst/>
              </p:spPr>
              <p:style>
                <a:lnRef idx="2">
                  <a:schemeClr val="accent6"/>
                </a:lnRef>
                <a:fillRef idx="1">
                  <a:schemeClr val="lt1"/>
                </a:fillRef>
                <a:effectRef idx="0">
                  <a:schemeClr val="accent6"/>
                </a:effectRef>
                <a:fontRef idx="minor">
                  <a:schemeClr val="dk1"/>
                </a:fontRef>
              </p:style>
              <p:txBody>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90000"/>
                    </a:lnSpc>
                    <a:spcBef>
                      <a:spcPct val="0"/>
                    </a:spcBef>
                    <a:spcAft>
                      <a:spcPct val="0"/>
                    </a:spcAft>
                  </a:pPr>
                  <a:endParaRPr lang="en-US" altLang="en-US" sz="1600">
                    <a:solidFill>
                      <a:srgbClr val="00B050"/>
                    </a:solidFill>
                  </a:endParaRPr>
                </a:p>
              </p:txBody>
            </p:sp>
            <p:sp>
              <p:nvSpPr>
                <p:cNvPr id="15555" name="Line 37"/>
                <p:cNvSpPr>
                  <a:spLocks noChangeShapeType="1"/>
                </p:cNvSpPr>
                <p:nvPr/>
              </p:nvSpPr>
              <p:spPr bwMode="auto">
                <a:xfrm flipV="1">
                  <a:off x="1489" y="2290"/>
                  <a:ext cx="1" cy="10"/>
                </a:xfrm>
                <a:prstGeom prst="line">
                  <a:avLst/>
                </a:prstGeom>
                <a:ln w="19050">
                  <a:headEnd/>
                  <a:tailEnd/>
                </a:ln>
                <a:extLst/>
              </p:spPr>
              <p:style>
                <a:lnRef idx="2">
                  <a:schemeClr val="accent6"/>
                </a:lnRef>
                <a:fillRef idx="1">
                  <a:schemeClr val="lt1"/>
                </a:fillRef>
                <a:effectRef idx="0">
                  <a:schemeClr val="accent6"/>
                </a:effectRef>
                <a:fontRef idx="minor">
                  <a:schemeClr val="dk1"/>
                </a:fontRef>
              </p:style>
              <p:txBody>
                <a:bodyPr/>
                <a:lstStyle/>
                <a:p>
                  <a:pPr algn="ctr" defTabSz="812810" eaLnBrk="0" fontAlgn="base" hangingPunct="0">
                    <a:lnSpc>
                      <a:spcPct val="90000"/>
                    </a:lnSpc>
                    <a:spcBef>
                      <a:spcPct val="0"/>
                    </a:spcBef>
                    <a:spcAft>
                      <a:spcPct val="0"/>
                    </a:spcAft>
                  </a:pPr>
                  <a:endParaRPr lang="en-US" sz="1600">
                    <a:solidFill>
                      <a:srgbClr val="00B050"/>
                    </a:solidFill>
                    <a:latin typeface="Helvetica" panose="020B0604020202020204" pitchFamily="34" charset="0"/>
                    <a:ea typeface="ＭＳ Ｐゴシック" panose="020B0600070205080204" pitchFamily="34" charset="-128"/>
                  </a:endParaRPr>
                </a:p>
              </p:txBody>
            </p:sp>
            <p:sp>
              <p:nvSpPr>
                <p:cNvPr id="15556" name="Line 38"/>
                <p:cNvSpPr>
                  <a:spLocks noChangeShapeType="1"/>
                </p:cNvSpPr>
                <p:nvPr/>
              </p:nvSpPr>
              <p:spPr bwMode="auto">
                <a:xfrm>
                  <a:off x="1479" y="2290"/>
                  <a:ext cx="21" cy="1"/>
                </a:xfrm>
                <a:prstGeom prst="line">
                  <a:avLst/>
                </a:prstGeom>
                <a:ln w="19050">
                  <a:headEnd/>
                  <a:tailEnd/>
                </a:ln>
                <a:extLst/>
              </p:spPr>
              <p:style>
                <a:lnRef idx="2">
                  <a:schemeClr val="accent6"/>
                </a:lnRef>
                <a:fillRef idx="1">
                  <a:schemeClr val="lt1"/>
                </a:fillRef>
                <a:effectRef idx="0">
                  <a:schemeClr val="accent6"/>
                </a:effectRef>
                <a:fontRef idx="minor">
                  <a:schemeClr val="dk1"/>
                </a:fontRef>
              </p:style>
              <p:txBody>
                <a:bodyPr/>
                <a:lstStyle/>
                <a:p>
                  <a:pPr algn="ctr" defTabSz="812810" eaLnBrk="0" fontAlgn="base" hangingPunct="0">
                    <a:lnSpc>
                      <a:spcPct val="90000"/>
                    </a:lnSpc>
                    <a:spcBef>
                      <a:spcPct val="0"/>
                    </a:spcBef>
                    <a:spcAft>
                      <a:spcPct val="0"/>
                    </a:spcAft>
                  </a:pPr>
                  <a:endParaRPr lang="en-US" sz="1600">
                    <a:solidFill>
                      <a:srgbClr val="00B050"/>
                    </a:solidFill>
                    <a:latin typeface="Helvetica" panose="020B0604020202020204" pitchFamily="34" charset="0"/>
                    <a:ea typeface="ＭＳ Ｐゴシック" panose="020B0600070205080204" pitchFamily="34" charset="-128"/>
                  </a:endParaRPr>
                </a:p>
              </p:txBody>
            </p:sp>
            <p:sp>
              <p:nvSpPr>
                <p:cNvPr id="15557" name="Line 39"/>
                <p:cNvSpPr>
                  <a:spLocks noChangeShapeType="1"/>
                </p:cNvSpPr>
                <p:nvPr/>
              </p:nvSpPr>
              <p:spPr bwMode="auto">
                <a:xfrm>
                  <a:off x="1489" y="2300"/>
                  <a:ext cx="1" cy="16"/>
                </a:xfrm>
                <a:prstGeom prst="line">
                  <a:avLst/>
                </a:prstGeom>
                <a:ln w="19050">
                  <a:headEnd/>
                  <a:tailEnd/>
                </a:ln>
                <a:extLst/>
              </p:spPr>
              <p:style>
                <a:lnRef idx="2">
                  <a:schemeClr val="accent6"/>
                </a:lnRef>
                <a:fillRef idx="1">
                  <a:schemeClr val="lt1"/>
                </a:fillRef>
                <a:effectRef idx="0">
                  <a:schemeClr val="accent6"/>
                </a:effectRef>
                <a:fontRef idx="minor">
                  <a:schemeClr val="dk1"/>
                </a:fontRef>
              </p:style>
              <p:txBody>
                <a:bodyPr/>
                <a:lstStyle/>
                <a:p>
                  <a:pPr algn="ctr" defTabSz="812810" eaLnBrk="0" fontAlgn="base" hangingPunct="0">
                    <a:lnSpc>
                      <a:spcPct val="90000"/>
                    </a:lnSpc>
                    <a:spcBef>
                      <a:spcPct val="0"/>
                    </a:spcBef>
                    <a:spcAft>
                      <a:spcPct val="0"/>
                    </a:spcAft>
                  </a:pPr>
                  <a:endParaRPr lang="en-US" sz="1600">
                    <a:solidFill>
                      <a:srgbClr val="00B050"/>
                    </a:solidFill>
                    <a:latin typeface="Helvetica" panose="020B0604020202020204" pitchFamily="34" charset="0"/>
                    <a:ea typeface="ＭＳ Ｐゴシック" panose="020B0600070205080204" pitchFamily="34" charset="-128"/>
                  </a:endParaRPr>
                </a:p>
              </p:txBody>
            </p:sp>
            <p:sp>
              <p:nvSpPr>
                <p:cNvPr id="15558" name="Line 40"/>
                <p:cNvSpPr>
                  <a:spLocks noChangeShapeType="1"/>
                </p:cNvSpPr>
                <p:nvPr/>
              </p:nvSpPr>
              <p:spPr bwMode="auto">
                <a:xfrm>
                  <a:off x="1479" y="2316"/>
                  <a:ext cx="21" cy="1"/>
                </a:xfrm>
                <a:prstGeom prst="line">
                  <a:avLst/>
                </a:prstGeom>
                <a:ln w="19050">
                  <a:solidFill>
                    <a:schemeClr val="accent6"/>
                  </a:solidFill>
                  <a:headEnd/>
                  <a:tailEnd/>
                </a:ln>
                <a:extLst/>
              </p:spPr>
              <p:style>
                <a:lnRef idx="2">
                  <a:schemeClr val="accent6"/>
                </a:lnRef>
                <a:fillRef idx="1">
                  <a:schemeClr val="lt1"/>
                </a:fillRef>
                <a:effectRef idx="0">
                  <a:schemeClr val="accent6"/>
                </a:effectRef>
                <a:fontRef idx="minor">
                  <a:schemeClr val="dk1"/>
                </a:fontRef>
              </p:style>
              <p:txBody>
                <a:bodyPr/>
                <a:lstStyle/>
                <a:p>
                  <a:pPr algn="ctr" defTabSz="812810" eaLnBrk="0" fontAlgn="base" hangingPunct="0">
                    <a:lnSpc>
                      <a:spcPct val="90000"/>
                    </a:lnSpc>
                    <a:spcBef>
                      <a:spcPct val="0"/>
                    </a:spcBef>
                    <a:spcAft>
                      <a:spcPct val="0"/>
                    </a:spcAft>
                  </a:pPr>
                  <a:endParaRPr lang="en-US" sz="1600">
                    <a:solidFill>
                      <a:srgbClr val="00B050"/>
                    </a:solidFill>
                    <a:latin typeface="Helvetica" panose="020B0604020202020204" pitchFamily="34" charset="0"/>
                    <a:ea typeface="ＭＳ Ｐゴシック" panose="020B0600070205080204" pitchFamily="34" charset="-128"/>
                  </a:endParaRPr>
                </a:p>
              </p:txBody>
            </p:sp>
            <p:sp>
              <p:nvSpPr>
                <p:cNvPr id="15559" name="Line 41"/>
                <p:cNvSpPr>
                  <a:spLocks noChangeShapeType="1"/>
                </p:cNvSpPr>
                <p:nvPr/>
              </p:nvSpPr>
              <p:spPr bwMode="auto">
                <a:xfrm flipV="1">
                  <a:off x="1957" y="2285"/>
                  <a:ext cx="1" cy="10"/>
                </a:xfrm>
                <a:prstGeom prst="line">
                  <a:avLst/>
                </a:prstGeom>
                <a:ln w="19050">
                  <a:solidFill>
                    <a:schemeClr val="accent6"/>
                  </a:solidFill>
                  <a:headEnd/>
                  <a:tailEnd/>
                </a:ln>
                <a:extLst/>
              </p:spPr>
              <p:style>
                <a:lnRef idx="2">
                  <a:schemeClr val="accent6"/>
                </a:lnRef>
                <a:fillRef idx="1">
                  <a:schemeClr val="lt1"/>
                </a:fillRef>
                <a:effectRef idx="0">
                  <a:schemeClr val="accent6"/>
                </a:effectRef>
                <a:fontRef idx="minor">
                  <a:schemeClr val="dk1"/>
                </a:fontRef>
              </p:style>
              <p:txBody>
                <a:bodyPr/>
                <a:lstStyle/>
                <a:p>
                  <a:pPr algn="ctr" defTabSz="812810" eaLnBrk="0" fontAlgn="base" hangingPunct="0">
                    <a:lnSpc>
                      <a:spcPct val="90000"/>
                    </a:lnSpc>
                    <a:spcBef>
                      <a:spcPct val="0"/>
                    </a:spcBef>
                    <a:spcAft>
                      <a:spcPct val="0"/>
                    </a:spcAft>
                  </a:pPr>
                  <a:endParaRPr lang="en-US" sz="1600">
                    <a:solidFill>
                      <a:srgbClr val="00B050"/>
                    </a:solidFill>
                    <a:latin typeface="Helvetica" panose="020B0604020202020204" pitchFamily="34" charset="0"/>
                    <a:ea typeface="ＭＳ Ｐゴシック" panose="020B0600070205080204" pitchFamily="34" charset="-128"/>
                  </a:endParaRPr>
                </a:p>
              </p:txBody>
            </p:sp>
            <p:sp>
              <p:nvSpPr>
                <p:cNvPr id="15560" name="Line 42"/>
                <p:cNvSpPr>
                  <a:spLocks noChangeShapeType="1"/>
                </p:cNvSpPr>
                <p:nvPr/>
              </p:nvSpPr>
              <p:spPr bwMode="auto">
                <a:xfrm>
                  <a:off x="1947" y="2285"/>
                  <a:ext cx="21" cy="1"/>
                </a:xfrm>
                <a:prstGeom prst="line">
                  <a:avLst/>
                </a:prstGeom>
                <a:ln w="19050">
                  <a:headEnd/>
                  <a:tailEnd/>
                </a:ln>
                <a:extLst/>
              </p:spPr>
              <p:style>
                <a:lnRef idx="2">
                  <a:schemeClr val="accent6"/>
                </a:lnRef>
                <a:fillRef idx="1">
                  <a:schemeClr val="lt1"/>
                </a:fillRef>
                <a:effectRef idx="0">
                  <a:schemeClr val="accent6"/>
                </a:effectRef>
                <a:fontRef idx="minor">
                  <a:schemeClr val="dk1"/>
                </a:fontRef>
              </p:style>
              <p:txBody>
                <a:bodyPr/>
                <a:lstStyle/>
                <a:p>
                  <a:pPr algn="ctr" defTabSz="812810" eaLnBrk="0" fontAlgn="base" hangingPunct="0">
                    <a:lnSpc>
                      <a:spcPct val="90000"/>
                    </a:lnSpc>
                    <a:spcBef>
                      <a:spcPct val="0"/>
                    </a:spcBef>
                    <a:spcAft>
                      <a:spcPct val="0"/>
                    </a:spcAft>
                  </a:pPr>
                  <a:endParaRPr lang="en-US" sz="1600">
                    <a:solidFill>
                      <a:srgbClr val="00B050"/>
                    </a:solidFill>
                    <a:latin typeface="Helvetica" panose="020B0604020202020204" pitchFamily="34" charset="0"/>
                    <a:ea typeface="ＭＳ Ｐゴシック" panose="020B0600070205080204" pitchFamily="34" charset="-128"/>
                  </a:endParaRPr>
                </a:p>
              </p:txBody>
            </p:sp>
            <p:sp>
              <p:nvSpPr>
                <p:cNvPr id="15561" name="Line 43"/>
                <p:cNvSpPr>
                  <a:spLocks noChangeShapeType="1"/>
                </p:cNvSpPr>
                <p:nvPr/>
              </p:nvSpPr>
              <p:spPr bwMode="auto">
                <a:xfrm>
                  <a:off x="1957" y="2295"/>
                  <a:ext cx="1" cy="16"/>
                </a:xfrm>
                <a:prstGeom prst="line">
                  <a:avLst/>
                </a:prstGeom>
                <a:ln w="19050">
                  <a:headEnd/>
                  <a:tailEnd/>
                </a:ln>
                <a:extLst/>
              </p:spPr>
              <p:style>
                <a:lnRef idx="2">
                  <a:schemeClr val="accent6"/>
                </a:lnRef>
                <a:fillRef idx="1">
                  <a:schemeClr val="lt1"/>
                </a:fillRef>
                <a:effectRef idx="0">
                  <a:schemeClr val="accent6"/>
                </a:effectRef>
                <a:fontRef idx="minor">
                  <a:schemeClr val="dk1"/>
                </a:fontRef>
              </p:style>
              <p:txBody>
                <a:bodyPr/>
                <a:lstStyle/>
                <a:p>
                  <a:pPr algn="ctr" defTabSz="812810" eaLnBrk="0" fontAlgn="base" hangingPunct="0">
                    <a:lnSpc>
                      <a:spcPct val="90000"/>
                    </a:lnSpc>
                    <a:spcBef>
                      <a:spcPct val="0"/>
                    </a:spcBef>
                    <a:spcAft>
                      <a:spcPct val="0"/>
                    </a:spcAft>
                  </a:pPr>
                  <a:endParaRPr lang="en-US" sz="1600">
                    <a:solidFill>
                      <a:srgbClr val="00B050"/>
                    </a:solidFill>
                    <a:latin typeface="Helvetica" panose="020B0604020202020204" pitchFamily="34" charset="0"/>
                    <a:ea typeface="ＭＳ Ｐゴシック" panose="020B0600070205080204" pitchFamily="34" charset="-128"/>
                  </a:endParaRPr>
                </a:p>
              </p:txBody>
            </p:sp>
            <p:sp>
              <p:nvSpPr>
                <p:cNvPr id="15562" name="Line 44"/>
                <p:cNvSpPr>
                  <a:spLocks noChangeShapeType="1"/>
                </p:cNvSpPr>
                <p:nvPr/>
              </p:nvSpPr>
              <p:spPr bwMode="auto">
                <a:xfrm>
                  <a:off x="1947" y="2311"/>
                  <a:ext cx="21" cy="1"/>
                </a:xfrm>
                <a:prstGeom prst="line">
                  <a:avLst/>
                </a:prstGeom>
                <a:ln w="19050">
                  <a:headEnd/>
                  <a:tailEnd/>
                </a:ln>
                <a:extLst/>
              </p:spPr>
              <p:style>
                <a:lnRef idx="2">
                  <a:schemeClr val="accent6"/>
                </a:lnRef>
                <a:fillRef idx="1">
                  <a:schemeClr val="lt1"/>
                </a:fillRef>
                <a:effectRef idx="0">
                  <a:schemeClr val="accent6"/>
                </a:effectRef>
                <a:fontRef idx="minor">
                  <a:schemeClr val="dk1"/>
                </a:fontRef>
              </p:style>
              <p:txBody>
                <a:bodyPr/>
                <a:lstStyle/>
                <a:p>
                  <a:pPr algn="ctr" defTabSz="812810" eaLnBrk="0" fontAlgn="base" hangingPunct="0">
                    <a:lnSpc>
                      <a:spcPct val="90000"/>
                    </a:lnSpc>
                    <a:spcBef>
                      <a:spcPct val="0"/>
                    </a:spcBef>
                    <a:spcAft>
                      <a:spcPct val="0"/>
                    </a:spcAft>
                  </a:pPr>
                  <a:endParaRPr lang="en-US" sz="1600">
                    <a:solidFill>
                      <a:srgbClr val="00B050"/>
                    </a:solidFill>
                    <a:latin typeface="Helvetica" panose="020B0604020202020204" pitchFamily="34" charset="0"/>
                    <a:ea typeface="ＭＳ Ｐゴシック" panose="020B0600070205080204" pitchFamily="34" charset="-128"/>
                  </a:endParaRPr>
                </a:p>
              </p:txBody>
            </p:sp>
            <p:sp>
              <p:nvSpPr>
                <p:cNvPr id="15563" name="Line 45"/>
                <p:cNvSpPr>
                  <a:spLocks noChangeShapeType="1"/>
                </p:cNvSpPr>
                <p:nvPr/>
              </p:nvSpPr>
              <p:spPr bwMode="auto">
                <a:xfrm flipV="1">
                  <a:off x="2425" y="2399"/>
                  <a:ext cx="1" cy="10"/>
                </a:xfrm>
                <a:prstGeom prst="line">
                  <a:avLst/>
                </a:prstGeom>
                <a:ln w="19050">
                  <a:headEnd/>
                  <a:tailEnd/>
                </a:ln>
                <a:extLst/>
              </p:spPr>
              <p:style>
                <a:lnRef idx="2">
                  <a:schemeClr val="accent6"/>
                </a:lnRef>
                <a:fillRef idx="1">
                  <a:schemeClr val="lt1"/>
                </a:fillRef>
                <a:effectRef idx="0">
                  <a:schemeClr val="accent6"/>
                </a:effectRef>
                <a:fontRef idx="minor">
                  <a:schemeClr val="dk1"/>
                </a:fontRef>
              </p:style>
              <p:txBody>
                <a:bodyPr/>
                <a:lstStyle/>
                <a:p>
                  <a:pPr algn="ctr" defTabSz="812810" eaLnBrk="0" fontAlgn="base" hangingPunct="0">
                    <a:lnSpc>
                      <a:spcPct val="90000"/>
                    </a:lnSpc>
                    <a:spcBef>
                      <a:spcPct val="0"/>
                    </a:spcBef>
                    <a:spcAft>
                      <a:spcPct val="0"/>
                    </a:spcAft>
                  </a:pPr>
                  <a:endParaRPr lang="en-US" sz="1600">
                    <a:solidFill>
                      <a:srgbClr val="00B050"/>
                    </a:solidFill>
                    <a:latin typeface="Helvetica" panose="020B0604020202020204" pitchFamily="34" charset="0"/>
                    <a:ea typeface="ＭＳ Ｐゴシック" panose="020B0600070205080204" pitchFamily="34" charset="-128"/>
                  </a:endParaRPr>
                </a:p>
              </p:txBody>
            </p:sp>
            <p:sp>
              <p:nvSpPr>
                <p:cNvPr id="15564" name="Line 46"/>
                <p:cNvSpPr>
                  <a:spLocks noChangeShapeType="1"/>
                </p:cNvSpPr>
                <p:nvPr/>
              </p:nvSpPr>
              <p:spPr bwMode="auto">
                <a:xfrm>
                  <a:off x="2415" y="2399"/>
                  <a:ext cx="21" cy="1"/>
                </a:xfrm>
                <a:prstGeom prst="line">
                  <a:avLst/>
                </a:prstGeom>
                <a:ln w="19050">
                  <a:headEnd/>
                  <a:tailEnd/>
                </a:ln>
                <a:extLst/>
              </p:spPr>
              <p:style>
                <a:lnRef idx="2">
                  <a:schemeClr val="accent6"/>
                </a:lnRef>
                <a:fillRef idx="1">
                  <a:schemeClr val="lt1"/>
                </a:fillRef>
                <a:effectRef idx="0">
                  <a:schemeClr val="accent6"/>
                </a:effectRef>
                <a:fontRef idx="minor">
                  <a:schemeClr val="dk1"/>
                </a:fontRef>
              </p:style>
              <p:txBody>
                <a:bodyPr/>
                <a:lstStyle/>
                <a:p>
                  <a:pPr algn="ctr" defTabSz="812810" eaLnBrk="0" fontAlgn="base" hangingPunct="0">
                    <a:lnSpc>
                      <a:spcPct val="90000"/>
                    </a:lnSpc>
                    <a:spcBef>
                      <a:spcPct val="0"/>
                    </a:spcBef>
                    <a:spcAft>
                      <a:spcPct val="0"/>
                    </a:spcAft>
                  </a:pPr>
                  <a:endParaRPr lang="en-US" sz="1600">
                    <a:solidFill>
                      <a:srgbClr val="00B050"/>
                    </a:solidFill>
                    <a:latin typeface="Helvetica" panose="020B0604020202020204" pitchFamily="34" charset="0"/>
                    <a:ea typeface="ＭＳ Ｐゴシック" panose="020B0600070205080204" pitchFamily="34" charset="-128"/>
                  </a:endParaRPr>
                </a:p>
              </p:txBody>
            </p:sp>
            <p:sp>
              <p:nvSpPr>
                <p:cNvPr id="15565" name="Line 47"/>
                <p:cNvSpPr>
                  <a:spLocks noChangeShapeType="1"/>
                </p:cNvSpPr>
                <p:nvPr/>
              </p:nvSpPr>
              <p:spPr bwMode="auto">
                <a:xfrm>
                  <a:off x="2425" y="2409"/>
                  <a:ext cx="1" cy="11"/>
                </a:xfrm>
                <a:prstGeom prst="line">
                  <a:avLst/>
                </a:prstGeom>
                <a:ln w="19050">
                  <a:headEnd/>
                  <a:tailEnd/>
                </a:ln>
                <a:extLst/>
              </p:spPr>
              <p:style>
                <a:lnRef idx="2">
                  <a:schemeClr val="accent6"/>
                </a:lnRef>
                <a:fillRef idx="1">
                  <a:schemeClr val="lt1"/>
                </a:fillRef>
                <a:effectRef idx="0">
                  <a:schemeClr val="accent6"/>
                </a:effectRef>
                <a:fontRef idx="minor">
                  <a:schemeClr val="dk1"/>
                </a:fontRef>
              </p:style>
              <p:txBody>
                <a:bodyPr/>
                <a:lstStyle/>
                <a:p>
                  <a:pPr algn="ctr" defTabSz="812810" eaLnBrk="0" fontAlgn="base" hangingPunct="0">
                    <a:lnSpc>
                      <a:spcPct val="90000"/>
                    </a:lnSpc>
                    <a:spcBef>
                      <a:spcPct val="0"/>
                    </a:spcBef>
                    <a:spcAft>
                      <a:spcPct val="0"/>
                    </a:spcAft>
                  </a:pPr>
                  <a:endParaRPr lang="en-US" sz="1600">
                    <a:solidFill>
                      <a:srgbClr val="00B050"/>
                    </a:solidFill>
                    <a:latin typeface="Helvetica" panose="020B0604020202020204" pitchFamily="34" charset="0"/>
                    <a:ea typeface="ＭＳ Ｐゴシック" panose="020B0600070205080204" pitchFamily="34" charset="-128"/>
                  </a:endParaRPr>
                </a:p>
              </p:txBody>
            </p:sp>
            <p:sp>
              <p:nvSpPr>
                <p:cNvPr id="15566" name="Line 48"/>
                <p:cNvSpPr>
                  <a:spLocks noChangeShapeType="1"/>
                </p:cNvSpPr>
                <p:nvPr/>
              </p:nvSpPr>
              <p:spPr bwMode="auto">
                <a:xfrm>
                  <a:off x="2415" y="2420"/>
                  <a:ext cx="21" cy="1"/>
                </a:xfrm>
                <a:prstGeom prst="line">
                  <a:avLst/>
                </a:prstGeom>
                <a:ln w="19050">
                  <a:headEnd/>
                  <a:tailEnd/>
                </a:ln>
                <a:extLst/>
              </p:spPr>
              <p:style>
                <a:lnRef idx="2">
                  <a:schemeClr val="accent6"/>
                </a:lnRef>
                <a:fillRef idx="1">
                  <a:schemeClr val="lt1"/>
                </a:fillRef>
                <a:effectRef idx="0">
                  <a:schemeClr val="accent6"/>
                </a:effectRef>
                <a:fontRef idx="minor">
                  <a:schemeClr val="dk1"/>
                </a:fontRef>
              </p:style>
              <p:txBody>
                <a:bodyPr/>
                <a:lstStyle/>
                <a:p>
                  <a:pPr algn="ctr" defTabSz="812810" eaLnBrk="0" fontAlgn="base" hangingPunct="0">
                    <a:lnSpc>
                      <a:spcPct val="90000"/>
                    </a:lnSpc>
                    <a:spcBef>
                      <a:spcPct val="0"/>
                    </a:spcBef>
                    <a:spcAft>
                      <a:spcPct val="0"/>
                    </a:spcAft>
                  </a:pPr>
                  <a:endParaRPr lang="en-US" sz="1600">
                    <a:solidFill>
                      <a:srgbClr val="00B050"/>
                    </a:solidFill>
                    <a:latin typeface="Helvetica" panose="020B0604020202020204" pitchFamily="34" charset="0"/>
                    <a:ea typeface="ＭＳ Ｐゴシック" panose="020B0600070205080204" pitchFamily="34" charset="-128"/>
                  </a:endParaRPr>
                </a:p>
              </p:txBody>
            </p:sp>
            <p:sp>
              <p:nvSpPr>
                <p:cNvPr id="15567" name="Line 49"/>
                <p:cNvSpPr>
                  <a:spLocks noChangeShapeType="1"/>
                </p:cNvSpPr>
                <p:nvPr/>
              </p:nvSpPr>
              <p:spPr bwMode="auto">
                <a:xfrm>
                  <a:off x="2883" y="2503"/>
                  <a:ext cx="5" cy="1"/>
                </a:xfrm>
                <a:prstGeom prst="line">
                  <a:avLst/>
                </a:prstGeom>
                <a:ln w="19050">
                  <a:headEnd/>
                  <a:tailEnd/>
                </a:ln>
                <a:extLst/>
              </p:spPr>
              <p:style>
                <a:lnRef idx="2">
                  <a:schemeClr val="accent6"/>
                </a:lnRef>
                <a:fillRef idx="1">
                  <a:schemeClr val="lt1"/>
                </a:fillRef>
                <a:effectRef idx="0">
                  <a:schemeClr val="accent6"/>
                </a:effectRef>
                <a:fontRef idx="minor">
                  <a:schemeClr val="dk1"/>
                </a:fontRef>
              </p:style>
              <p:txBody>
                <a:bodyPr/>
                <a:lstStyle/>
                <a:p>
                  <a:pPr algn="ctr" defTabSz="812810" eaLnBrk="0" fontAlgn="base" hangingPunct="0">
                    <a:lnSpc>
                      <a:spcPct val="90000"/>
                    </a:lnSpc>
                    <a:spcBef>
                      <a:spcPct val="0"/>
                    </a:spcBef>
                    <a:spcAft>
                      <a:spcPct val="0"/>
                    </a:spcAft>
                  </a:pPr>
                  <a:endParaRPr lang="en-US" sz="1600">
                    <a:solidFill>
                      <a:srgbClr val="00B050"/>
                    </a:solidFill>
                    <a:latin typeface="Helvetica" panose="020B0604020202020204" pitchFamily="34" charset="0"/>
                    <a:ea typeface="ＭＳ Ｐゴシック" panose="020B0600070205080204" pitchFamily="34" charset="-128"/>
                  </a:endParaRPr>
                </a:p>
              </p:txBody>
            </p:sp>
            <p:sp>
              <p:nvSpPr>
                <p:cNvPr id="15568" name="Line 50"/>
                <p:cNvSpPr>
                  <a:spLocks noChangeShapeType="1"/>
                </p:cNvSpPr>
                <p:nvPr/>
              </p:nvSpPr>
              <p:spPr bwMode="auto">
                <a:xfrm>
                  <a:off x="2883" y="2518"/>
                  <a:ext cx="5" cy="1"/>
                </a:xfrm>
                <a:prstGeom prst="line">
                  <a:avLst/>
                </a:prstGeom>
                <a:ln w="19050">
                  <a:headEnd/>
                  <a:tailEnd/>
                </a:ln>
                <a:extLst/>
              </p:spPr>
              <p:style>
                <a:lnRef idx="2">
                  <a:schemeClr val="accent6"/>
                </a:lnRef>
                <a:fillRef idx="1">
                  <a:schemeClr val="lt1"/>
                </a:fillRef>
                <a:effectRef idx="0">
                  <a:schemeClr val="accent6"/>
                </a:effectRef>
                <a:fontRef idx="minor">
                  <a:schemeClr val="dk1"/>
                </a:fontRef>
              </p:style>
              <p:txBody>
                <a:bodyPr/>
                <a:lstStyle/>
                <a:p>
                  <a:pPr algn="ctr" defTabSz="812810" eaLnBrk="0" fontAlgn="base" hangingPunct="0">
                    <a:lnSpc>
                      <a:spcPct val="90000"/>
                    </a:lnSpc>
                    <a:spcBef>
                      <a:spcPct val="0"/>
                    </a:spcBef>
                    <a:spcAft>
                      <a:spcPct val="0"/>
                    </a:spcAft>
                  </a:pPr>
                  <a:endParaRPr lang="en-US" sz="1600">
                    <a:solidFill>
                      <a:srgbClr val="00B050"/>
                    </a:solidFill>
                    <a:latin typeface="Helvetica" panose="020B0604020202020204" pitchFamily="34" charset="0"/>
                    <a:ea typeface="ＭＳ Ｐゴシック" panose="020B0600070205080204" pitchFamily="34" charset="-128"/>
                  </a:endParaRPr>
                </a:p>
              </p:txBody>
            </p:sp>
          </p:grpSp>
        </p:grpSp>
        <p:sp>
          <p:nvSpPr>
            <p:cNvPr id="15550" name="Rectangle 51"/>
            <p:cNvSpPr>
              <a:spLocks noChangeArrowheads="1"/>
            </p:cNvSpPr>
            <p:nvPr/>
          </p:nvSpPr>
          <p:spPr bwMode="auto">
            <a:xfrm>
              <a:off x="1517" y="2707"/>
              <a:ext cx="1051" cy="252"/>
            </a:xfrm>
            <a:prstGeom prst="rect">
              <a:avLst/>
            </a:prstGeom>
            <a:ln w="19050">
              <a:noFill/>
            </a:ln>
            <a:extLst/>
          </p:spPr>
          <p:style>
            <a:lnRef idx="2">
              <a:schemeClr val="accent6"/>
            </a:lnRef>
            <a:fillRef idx="1">
              <a:schemeClr val="lt1"/>
            </a:fillRef>
            <a:effectRef idx="0">
              <a:schemeClr val="accent6"/>
            </a:effectRef>
            <a:fontRef idx="minor">
              <a:schemeClr val="dk1"/>
            </a:fontRef>
          </p:style>
          <p:txBody>
            <a:bodyPr wrap="none" lIns="0" tIns="0" rIns="0" bIns="0">
              <a:spAutoFit/>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defTabSz="812810" eaLnBrk="0" fontAlgn="base" hangingPunct="0">
                <a:lnSpc>
                  <a:spcPct val="130000"/>
                </a:lnSpc>
                <a:spcBef>
                  <a:spcPct val="30000"/>
                </a:spcBef>
                <a:spcAft>
                  <a:spcPct val="0"/>
                </a:spcAft>
                <a:buClr>
                  <a:srgbClr val="FAFD00"/>
                </a:buClr>
              </a:pPr>
              <a:r>
                <a:rPr lang="en-US" altLang="en-US" sz="1778" dirty="0">
                  <a:solidFill>
                    <a:schemeClr val="accent6"/>
                  </a:solidFill>
                  <a:latin typeface="Calibri" panose="020F0502020204030204" pitchFamily="34" charset="0"/>
                </a:rPr>
                <a:t>Healthy (n=240)</a:t>
              </a:r>
            </a:p>
          </p:txBody>
        </p:sp>
      </p:grpSp>
      <p:grpSp>
        <p:nvGrpSpPr>
          <p:cNvPr id="9" name="Group 52"/>
          <p:cNvGrpSpPr>
            <a:grpSpLocks/>
          </p:cNvGrpSpPr>
          <p:nvPr/>
        </p:nvGrpSpPr>
        <p:grpSpPr bwMode="auto">
          <a:xfrm>
            <a:off x="1406879" y="3516490"/>
            <a:ext cx="2706511" cy="1293989"/>
            <a:chOff x="997" y="2222"/>
            <a:chExt cx="1918" cy="917"/>
          </a:xfrm>
        </p:grpSpPr>
        <p:grpSp>
          <p:nvGrpSpPr>
            <p:cNvPr id="15541" name="Group 53"/>
            <p:cNvGrpSpPr>
              <a:grpSpLocks/>
            </p:cNvGrpSpPr>
            <p:nvPr/>
          </p:nvGrpSpPr>
          <p:grpSpPr bwMode="auto">
            <a:xfrm>
              <a:off x="997" y="2222"/>
              <a:ext cx="1918" cy="567"/>
              <a:chOff x="1001" y="2035"/>
              <a:chExt cx="1918" cy="567"/>
            </a:xfrm>
          </p:grpSpPr>
          <p:sp>
            <p:nvSpPr>
              <p:cNvPr id="15543" name="Freeform 54"/>
              <p:cNvSpPr>
                <a:spLocks/>
              </p:cNvSpPr>
              <p:nvPr/>
            </p:nvSpPr>
            <p:spPr bwMode="auto">
              <a:xfrm>
                <a:off x="1021" y="2056"/>
                <a:ext cx="1867" cy="520"/>
              </a:xfrm>
              <a:custGeom>
                <a:avLst/>
                <a:gdLst>
                  <a:gd name="T0" fmla="*/ 0 w 1867"/>
                  <a:gd name="T1" fmla="*/ 520 h 520"/>
                  <a:gd name="T2" fmla="*/ 468 w 1867"/>
                  <a:gd name="T3" fmla="*/ 130 h 520"/>
                  <a:gd name="T4" fmla="*/ 936 w 1867"/>
                  <a:gd name="T5" fmla="*/ 0 h 520"/>
                  <a:gd name="T6" fmla="*/ 1404 w 1867"/>
                  <a:gd name="T7" fmla="*/ 83 h 520"/>
                  <a:gd name="T8" fmla="*/ 1867 w 1867"/>
                  <a:gd name="T9" fmla="*/ 151 h 520"/>
                  <a:gd name="T10" fmla="*/ 0 60000 65536"/>
                  <a:gd name="T11" fmla="*/ 0 60000 65536"/>
                  <a:gd name="T12" fmla="*/ 0 60000 65536"/>
                  <a:gd name="T13" fmla="*/ 0 60000 65536"/>
                  <a:gd name="T14" fmla="*/ 0 60000 65536"/>
                  <a:gd name="T15" fmla="*/ 0 w 1867"/>
                  <a:gd name="T16" fmla="*/ 0 h 520"/>
                  <a:gd name="T17" fmla="*/ 1867 w 1867"/>
                  <a:gd name="T18" fmla="*/ 520 h 520"/>
                </a:gdLst>
                <a:ahLst/>
                <a:cxnLst>
                  <a:cxn ang="T10">
                    <a:pos x="T0" y="T1"/>
                  </a:cxn>
                  <a:cxn ang="T11">
                    <a:pos x="T2" y="T3"/>
                  </a:cxn>
                  <a:cxn ang="T12">
                    <a:pos x="T4" y="T5"/>
                  </a:cxn>
                  <a:cxn ang="T13">
                    <a:pos x="T6" y="T7"/>
                  </a:cxn>
                  <a:cxn ang="T14">
                    <a:pos x="T8" y="T9"/>
                  </a:cxn>
                </a:cxnLst>
                <a:rect l="T15" t="T16" r="T17" b="T18"/>
                <a:pathLst>
                  <a:path w="1867" h="520">
                    <a:moveTo>
                      <a:pt x="0" y="520"/>
                    </a:moveTo>
                    <a:lnTo>
                      <a:pt x="468" y="130"/>
                    </a:lnTo>
                    <a:lnTo>
                      <a:pt x="936" y="0"/>
                    </a:lnTo>
                    <a:lnTo>
                      <a:pt x="1404" y="83"/>
                    </a:lnTo>
                    <a:lnTo>
                      <a:pt x="1867" y="151"/>
                    </a:lnTo>
                  </a:path>
                </a:pathLst>
              </a:custGeom>
              <a:ln w="19050">
                <a:headEnd/>
                <a:tailEnd/>
              </a:ln>
              <a:extLst/>
            </p:spPr>
            <p:style>
              <a:lnRef idx="1">
                <a:schemeClr val="accent2"/>
              </a:lnRef>
              <a:fillRef idx="0">
                <a:schemeClr val="accent2"/>
              </a:fillRef>
              <a:effectRef idx="0">
                <a:schemeClr val="accent2"/>
              </a:effectRef>
              <a:fontRef idx="minor">
                <a:schemeClr val="tx1"/>
              </a:fontRef>
            </p:style>
            <p:txBody>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90000"/>
                  </a:lnSpc>
                  <a:spcBef>
                    <a:spcPct val="0"/>
                  </a:spcBef>
                  <a:spcAft>
                    <a:spcPct val="0"/>
                  </a:spcAft>
                </a:pPr>
                <a:endParaRPr lang="en-US" altLang="en-US" sz="1600">
                  <a:solidFill>
                    <a:srgbClr val="FFCEAB"/>
                  </a:solidFill>
                </a:endParaRPr>
              </a:p>
            </p:txBody>
          </p:sp>
          <p:sp>
            <p:nvSpPr>
              <p:cNvPr id="15544" name="Oval 55"/>
              <p:cNvSpPr>
                <a:spLocks noChangeArrowheads="1"/>
              </p:cNvSpPr>
              <p:nvPr/>
            </p:nvSpPr>
            <p:spPr bwMode="auto">
              <a:xfrm>
                <a:off x="1001" y="2555"/>
                <a:ext cx="46" cy="47"/>
              </a:xfrm>
              <a:prstGeom prst="ellipse">
                <a:avLst/>
              </a:prstGeom>
              <a:solidFill>
                <a:schemeClr val="accent2"/>
              </a:solidFill>
              <a:ln w="19050">
                <a:solidFill>
                  <a:schemeClr val="accent2"/>
                </a:solidFill>
                <a:round/>
                <a:headEnd/>
                <a:tailEnd/>
              </a:ln>
            </p:spPr>
            <p:txBody>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90000"/>
                  </a:lnSpc>
                  <a:spcBef>
                    <a:spcPct val="0"/>
                  </a:spcBef>
                  <a:spcAft>
                    <a:spcPct val="0"/>
                  </a:spcAft>
                </a:pPr>
                <a:endParaRPr lang="en-US" altLang="en-US" sz="1600">
                  <a:solidFill>
                    <a:srgbClr val="FFCEAB"/>
                  </a:solidFill>
                </a:endParaRPr>
              </a:p>
            </p:txBody>
          </p:sp>
          <p:sp>
            <p:nvSpPr>
              <p:cNvPr id="15545" name="Oval 56"/>
              <p:cNvSpPr>
                <a:spLocks noChangeArrowheads="1"/>
              </p:cNvSpPr>
              <p:nvPr/>
            </p:nvSpPr>
            <p:spPr bwMode="auto">
              <a:xfrm>
                <a:off x="1469" y="2165"/>
                <a:ext cx="46" cy="47"/>
              </a:xfrm>
              <a:prstGeom prst="ellipse">
                <a:avLst/>
              </a:prstGeom>
              <a:solidFill>
                <a:schemeClr val="accent2"/>
              </a:solidFill>
              <a:ln w="19050">
                <a:solidFill>
                  <a:schemeClr val="accent2"/>
                </a:solidFill>
                <a:round/>
                <a:headEnd/>
                <a:tailEnd/>
              </a:ln>
            </p:spPr>
            <p:txBody>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90000"/>
                  </a:lnSpc>
                  <a:spcBef>
                    <a:spcPct val="0"/>
                  </a:spcBef>
                  <a:spcAft>
                    <a:spcPct val="0"/>
                  </a:spcAft>
                </a:pPr>
                <a:endParaRPr lang="en-US" altLang="en-US" sz="1600">
                  <a:solidFill>
                    <a:srgbClr val="FFCEAB"/>
                  </a:solidFill>
                </a:endParaRPr>
              </a:p>
            </p:txBody>
          </p:sp>
          <p:sp>
            <p:nvSpPr>
              <p:cNvPr id="15546" name="Oval 57"/>
              <p:cNvSpPr>
                <a:spLocks noChangeArrowheads="1"/>
              </p:cNvSpPr>
              <p:nvPr/>
            </p:nvSpPr>
            <p:spPr bwMode="auto">
              <a:xfrm>
                <a:off x="1936" y="2035"/>
                <a:ext cx="47" cy="47"/>
              </a:xfrm>
              <a:prstGeom prst="ellipse">
                <a:avLst/>
              </a:prstGeom>
              <a:solidFill>
                <a:schemeClr val="accent2"/>
              </a:solidFill>
              <a:ln w="19050">
                <a:solidFill>
                  <a:schemeClr val="accent2"/>
                </a:solidFill>
                <a:round/>
                <a:headEnd/>
                <a:tailEnd/>
              </a:ln>
            </p:spPr>
            <p:txBody>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90000"/>
                  </a:lnSpc>
                  <a:spcBef>
                    <a:spcPct val="0"/>
                  </a:spcBef>
                  <a:spcAft>
                    <a:spcPct val="0"/>
                  </a:spcAft>
                </a:pPr>
                <a:endParaRPr lang="en-US" altLang="en-US" sz="1600">
                  <a:solidFill>
                    <a:srgbClr val="FFCEAB"/>
                  </a:solidFill>
                </a:endParaRPr>
              </a:p>
            </p:txBody>
          </p:sp>
          <p:sp>
            <p:nvSpPr>
              <p:cNvPr id="15547" name="Oval 58"/>
              <p:cNvSpPr>
                <a:spLocks noChangeArrowheads="1"/>
              </p:cNvSpPr>
              <p:nvPr/>
            </p:nvSpPr>
            <p:spPr bwMode="auto">
              <a:xfrm>
                <a:off x="2404" y="2118"/>
                <a:ext cx="47" cy="47"/>
              </a:xfrm>
              <a:prstGeom prst="ellipse">
                <a:avLst/>
              </a:prstGeom>
              <a:solidFill>
                <a:schemeClr val="accent2"/>
              </a:solidFill>
              <a:ln w="19050">
                <a:solidFill>
                  <a:schemeClr val="accent2"/>
                </a:solidFill>
                <a:round/>
                <a:headEnd/>
                <a:tailEnd/>
              </a:ln>
            </p:spPr>
            <p:txBody>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90000"/>
                  </a:lnSpc>
                  <a:spcBef>
                    <a:spcPct val="0"/>
                  </a:spcBef>
                  <a:spcAft>
                    <a:spcPct val="0"/>
                  </a:spcAft>
                </a:pPr>
                <a:endParaRPr lang="en-US" altLang="en-US" sz="1600">
                  <a:solidFill>
                    <a:srgbClr val="FFCEAB"/>
                  </a:solidFill>
                </a:endParaRPr>
              </a:p>
            </p:txBody>
          </p:sp>
          <p:sp>
            <p:nvSpPr>
              <p:cNvPr id="15548" name="Oval 59"/>
              <p:cNvSpPr>
                <a:spLocks noChangeArrowheads="1"/>
              </p:cNvSpPr>
              <p:nvPr/>
            </p:nvSpPr>
            <p:spPr bwMode="auto">
              <a:xfrm>
                <a:off x="2872" y="2191"/>
                <a:ext cx="47" cy="47"/>
              </a:xfrm>
              <a:prstGeom prst="ellipse">
                <a:avLst/>
              </a:prstGeom>
              <a:solidFill>
                <a:schemeClr val="accent2"/>
              </a:solidFill>
              <a:ln w="19050">
                <a:solidFill>
                  <a:schemeClr val="accent2"/>
                </a:solidFill>
                <a:round/>
                <a:headEnd/>
                <a:tailEnd/>
              </a:ln>
            </p:spPr>
            <p:txBody>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90000"/>
                  </a:lnSpc>
                  <a:spcBef>
                    <a:spcPct val="0"/>
                  </a:spcBef>
                  <a:spcAft>
                    <a:spcPct val="0"/>
                  </a:spcAft>
                </a:pPr>
                <a:endParaRPr lang="en-US" altLang="en-US" sz="1600">
                  <a:solidFill>
                    <a:srgbClr val="FFCEAB"/>
                  </a:solidFill>
                </a:endParaRPr>
              </a:p>
            </p:txBody>
          </p:sp>
        </p:grpSp>
        <p:sp>
          <p:nvSpPr>
            <p:cNvPr id="15542" name="Rectangle 60"/>
            <p:cNvSpPr>
              <a:spLocks noChangeArrowheads="1"/>
            </p:cNvSpPr>
            <p:nvPr/>
          </p:nvSpPr>
          <p:spPr bwMode="auto">
            <a:xfrm>
              <a:off x="1517" y="2907"/>
              <a:ext cx="1326" cy="232"/>
            </a:xfrm>
            <a:prstGeom prst="rect">
              <a:avLst/>
            </a:prstGeom>
            <a:solidFill>
              <a:srgbClr val="FFFFFF"/>
            </a:solidFill>
            <a:ln w="9525">
              <a:noFill/>
              <a:miter lim="800000"/>
              <a:headEnd/>
              <a:tailEnd/>
            </a:ln>
            <a:extLst/>
          </p:spPr>
          <p:txBody>
            <a:bodyPr wrap="none" lIns="0" tIns="0" rIns="0" bIns="0">
              <a:spAutoFit/>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defTabSz="812810" eaLnBrk="0" fontAlgn="base" hangingPunct="0">
                <a:lnSpc>
                  <a:spcPct val="130000"/>
                </a:lnSpc>
                <a:spcBef>
                  <a:spcPct val="30000"/>
                </a:spcBef>
                <a:spcAft>
                  <a:spcPct val="0"/>
                </a:spcAft>
                <a:buClr>
                  <a:srgbClr val="FAFD00"/>
                </a:buClr>
              </a:pPr>
              <a:r>
                <a:rPr lang="en-US" altLang="en-US" sz="1778" dirty="0">
                  <a:solidFill>
                    <a:schemeClr val="accent2"/>
                  </a:solidFill>
                  <a:latin typeface="Calibri" panose="020F0502020204030204" pitchFamily="34" charset="0"/>
                </a:rPr>
                <a:t>Prediabetes (n=191)</a:t>
              </a:r>
            </a:p>
          </p:txBody>
        </p:sp>
      </p:grpSp>
      <p:grpSp>
        <p:nvGrpSpPr>
          <p:cNvPr id="11" name="Group 61"/>
          <p:cNvGrpSpPr>
            <a:grpSpLocks/>
          </p:cNvGrpSpPr>
          <p:nvPr/>
        </p:nvGrpSpPr>
        <p:grpSpPr bwMode="auto">
          <a:xfrm>
            <a:off x="1406879" y="2885723"/>
            <a:ext cx="2699455" cy="2206978"/>
            <a:chOff x="997" y="1775"/>
            <a:chExt cx="1913" cy="1564"/>
          </a:xfrm>
        </p:grpSpPr>
        <p:grpSp>
          <p:nvGrpSpPr>
            <p:cNvPr id="15510" name="Group 62"/>
            <p:cNvGrpSpPr>
              <a:grpSpLocks/>
            </p:cNvGrpSpPr>
            <p:nvPr/>
          </p:nvGrpSpPr>
          <p:grpSpPr bwMode="auto">
            <a:xfrm>
              <a:off x="997" y="1775"/>
              <a:ext cx="1913" cy="832"/>
              <a:chOff x="997" y="1775"/>
              <a:chExt cx="1913" cy="832"/>
            </a:xfrm>
          </p:grpSpPr>
          <p:grpSp>
            <p:nvGrpSpPr>
              <p:cNvPr id="15512" name="Group 63"/>
              <p:cNvGrpSpPr>
                <a:grpSpLocks/>
              </p:cNvGrpSpPr>
              <p:nvPr/>
            </p:nvGrpSpPr>
            <p:grpSpPr bwMode="auto">
              <a:xfrm>
                <a:off x="997" y="1796"/>
                <a:ext cx="1445" cy="800"/>
                <a:chOff x="1001" y="1609"/>
                <a:chExt cx="1445" cy="800"/>
              </a:xfrm>
            </p:grpSpPr>
            <p:sp>
              <p:nvSpPr>
                <p:cNvPr id="15537" name="Freeform 64"/>
                <p:cNvSpPr>
                  <a:spLocks/>
                </p:cNvSpPr>
                <p:nvPr/>
              </p:nvSpPr>
              <p:spPr bwMode="auto">
                <a:xfrm>
                  <a:off x="1001" y="2368"/>
                  <a:ext cx="41" cy="41"/>
                </a:xfrm>
                <a:custGeom>
                  <a:avLst/>
                  <a:gdLst>
                    <a:gd name="T0" fmla="*/ 0 w 41"/>
                    <a:gd name="T1" fmla="*/ 21 h 41"/>
                    <a:gd name="T2" fmla="*/ 20 w 41"/>
                    <a:gd name="T3" fmla="*/ 0 h 41"/>
                    <a:gd name="T4" fmla="*/ 41 w 41"/>
                    <a:gd name="T5" fmla="*/ 21 h 41"/>
                    <a:gd name="T6" fmla="*/ 20 w 41"/>
                    <a:gd name="T7" fmla="*/ 41 h 41"/>
                    <a:gd name="T8" fmla="*/ 0 w 41"/>
                    <a:gd name="T9" fmla="*/ 21 h 41"/>
                    <a:gd name="T10" fmla="*/ 0 60000 65536"/>
                    <a:gd name="T11" fmla="*/ 0 60000 65536"/>
                    <a:gd name="T12" fmla="*/ 0 60000 65536"/>
                    <a:gd name="T13" fmla="*/ 0 60000 65536"/>
                    <a:gd name="T14" fmla="*/ 0 60000 65536"/>
                    <a:gd name="T15" fmla="*/ 0 w 41"/>
                    <a:gd name="T16" fmla="*/ 0 h 41"/>
                    <a:gd name="T17" fmla="*/ 41 w 41"/>
                    <a:gd name="T18" fmla="*/ 41 h 41"/>
                  </a:gdLst>
                  <a:ahLst/>
                  <a:cxnLst>
                    <a:cxn ang="T10">
                      <a:pos x="T0" y="T1"/>
                    </a:cxn>
                    <a:cxn ang="T11">
                      <a:pos x="T2" y="T3"/>
                    </a:cxn>
                    <a:cxn ang="T12">
                      <a:pos x="T4" y="T5"/>
                    </a:cxn>
                    <a:cxn ang="T13">
                      <a:pos x="T6" y="T7"/>
                    </a:cxn>
                    <a:cxn ang="T14">
                      <a:pos x="T8" y="T9"/>
                    </a:cxn>
                  </a:cxnLst>
                  <a:rect l="T15" t="T16" r="T17" b="T18"/>
                  <a:pathLst>
                    <a:path w="41" h="41">
                      <a:moveTo>
                        <a:pt x="0" y="21"/>
                      </a:moveTo>
                      <a:lnTo>
                        <a:pt x="20" y="0"/>
                      </a:lnTo>
                      <a:lnTo>
                        <a:pt x="41" y="21"/>
                      </a:lnTo>
                      <a:lnTo>
                        <a:pt x="20" y="41"/>
                      </a:lnTo>
                      <a:lnTo>
                        <a:pt x="0" y="21"/>
                      </a:lnTo>
                      <a:close/>
                    </a:path>
                  </a:pathLst>
                </a:custGeom>
                <a:solidFill>
                  <a:srgbClr val="C00000"/>
                </a:solidFill>
                <a:ln w="7938">
                  <a:solidFill>
                    <a:srgbClr val="C00000"/>
                  </a:solidFill>
                  <a:round/>
                  <a:headEnd/>
                  <a:tailEnd/>
                </a:ln>
              </p:spPr>
              <p:txBody>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90000"/>
                    </a:lnSpc>
                    <a:spcBef>
                      <a:spcPct val="0"/>
                    </a:spcBef>
                    <a:spcAft>
                      <a:spcPct val="0"/>
                    </a:spcAft>
                  </a:pPr>
                  <a:endParaRPr lang="en-US" altLang="en-US" sz="1600">
                    <a:solidFill>
                      <a:srgbClr val="FFCEAB"/>
                    </a:solidFill>
                  </a:endParaRPr>
                </a:p>
              </p:txBody>
            </p:sp>
            <p:sp>
              <p:nvSpPr>
                <p:cNvPr id="15538" name="Freeform 65"/>
                <p:cNvSpPr>
                  <a:spLocks/>
                </p:cNvSpPr>
                <p:nvPr/>
              </p:nvSpPr>
              <p:spPr bwMode="auto">
                <a:xfrm>
                  <a:off x="1469" y="1952"/>
                  <a:ext cx="41" cy="41"/>
                </a:xfrm>
                <a:custGeom>
                  <a:avLst/>
                  <a:gdLst>
                    <a:gd name="T0" fmla="*/ 0 w 41"/>
                    <a:gd name="T1" fmla="*/ 21 h 41"/>
                    <a:gd name="T2" fmla="*/ 20 w 41"/>
                    <a:gd name="T3" fmla="*/ 0 h 41"/>
                    <a:gd name="T4" fmla="*/ 41 w 41"/>
                    <a:gd name="T5" fmla="*/ 21 h 41"/>
                    <a:gd name="T6" fmla="*/ 20 w 41"/>
                    <a:gd name="T7" fmla="*/ 41 h 41"/>
                    <a:gd name="T8" fmla="*/ 0 w 41"/>
                    <a:gd name="T9" fmla="*/ 21 h 41"/>
                    <a:gd name="T10" fmla="*/ 0 60000 65536"/>
                    <a:gd name="T11" fmla="*/ 0 60000 65536"/>
                    <a:gd name="T12" fmla="*/ 0 60000 65536"/>
                    <a:gd name="T13" fmla="*/ 0 60000 65536"/>
                    <a:gd name="T14" fmla="*/ 0 60000 65536"/>
                    <a:gd name="T15" fmla="*/ 0 w 41"/>
                    <a:gd name="T16" fmla="*/ 0 h 41"/>
                    <a:gd name="T17" fmla="*/ 41 w 41"/>
                    <a:gd name="T18" fmla="*/ 41 h 41"/>
                  </a:gdLst>
                  <a:ahLst/>
                  <a:cxnLst>
                    <a:cxn ang="T10">
                      <a:pos x="T0" y="T1"/>
                    </a:cxn>
                    <a:cxn ang="T11">
                      <a:pos x="T2" y="T3"/>
                    </a:cxn>
                    <a:cxn ang="T12">
                      <a:pos x="T4" y="T5"/>
                    </a:cxn>
                    <a:cxn ang="T13">
                      <a:pos x="T6" y="T7"/>
                    </a:cxn>
                    <a:cxn ang="T14">
                      <a:pos x="T8" y="T9"/>
                    </a:cxn>
                  </a:cxnLst>
                  <a:rect l="T15" t="T16" r="T17" b="T18"/>
                  <a:pathLst>
                    <a:path w="41" h="41">
                      <a:moveTo>
                        <a:pt x="0" y="21"/>
                      </a:moveTo>
                      <a:lnTo>
                        <a:pt x="20" y="0"/>
                      </a:lnTo>
                      <a:lnTo>
                        <a:pt x="41" y="21"/>
                      </a:lnTo>
                      <a:lnTo>
                        <a:pt x="20" y="41"/>
                      </a:lnTo>
                      <a:lnTo>
                        <a:pt x="0" y="21"/>
                      </a:lnTo>
                      <a:close/>
                    </a:path>
                  </a:pathLst>
                </a:custGeom>
                <a:solidFill>
                  <a:srgbClr val="C00000"/>
                </a:solidFill>
                <a:ln w="7938">
                  <a:solidFill>
                    <a:srgbClr val="C00000"/>
                  </a:solidFill>
                  <a:round/>
                  <a:headEnd/>
                  <a:tailEnd/>
                </a:ln>
              </p:spPr>
              <p:txBody>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90000"/>
                    </a:lnSpc>
                    <a:spcBef>
                      <a:spcPct val="0"/>
                    </a:spcBef>
                    <a:spcAft>
                      <a:spcPct val="0"/>
                    </a:spcAft>
                  </a:pPr>
                  <a:endParaRPr lang="en-US" altLang="en-US" sz="1600">
                    <a:solidFill>
                      <a:srgbClr val="FFCEAB"/>
                    </a:solidFill>
                  </a:endParaRPr>
                </a:p>
              </p:txBody>
            </p:sp>
            <p:sp>
              <p:nvSpPr>
                <p:cNvPr id="15539" name="Freeform 66"/>
                <p:cNvSpPr>
                  <a:spLocks/>
                </p:cNvSpPr>
                <p:nvPr/>
              </p:nvSpPr>
              <p:spPr bwMode="auto">
                <a:xfrm>
                  <a:off x="1936" y="1656"/>
                  <a:ext cx="42" cy="41"/>
                </a:xfrm>
                <a:custGeom>
                  <a:avLst/>
                  <a:gdLst>
                    <a:gd name="T0" fmla="*/ 0 w 42"/>
                    <a:gd name="T1" fmla="*/ 20 h 41"/>
                    <a:gd name="T2" fmla="*/ 21 w 42"/>
                    <a:gd name="T3" fmla="*/ 0 h 41"/>
                    <a:gd name="T4" fmla="*/ 42 w 42"/>
                    <a:gd name="T5" fmla="*/ 20 h 41"/>
                    <a:gd name="T6" fmla="*/ 21 w 42"/>
                    <a:gd name="T7" fmla="*/ 41 h 41"/>
                    <a:gd name="T8" fmla="*/ 0 w 42"/>
                    <a:gd name="T9" fmla="*/ 20 h 41"/>
                    <a:gd name="T10" fmla="*/ 0 60000 65536"/>
                    <a:gd name="T11" fmla="*/ 0 60000 65536"/>
                    <a:gd name="T12" fmla="*/ 0 60000 65536"/>
                    <a:gd name="T13" fmla="*/ 0 60000 65536"/>
                    <a:gd name="T14" fmla="*/ 0 60000 65536"/>
                    <a:gd name="T15" fmla="*/ 0 w 42"/>
                    <a:gd name="T16" fmla="*/ 0 h 41"/>
                    <a:gd name="T17" fmla="*/ 42 w 42"/>
                    <a:gd name="T18" fmla="*/ 41 h 41"/>
                  </a:gdLst>
                  <a:ahLst/>
                  <a:cxnLst>
                    <a:cxn ang="T10">
                      <a:pos x="T0" y="T1"/>
                    </a:cxn>
                    <a:cxn ang="T11">
                      <a:pos x="T2" y="T3"/>
                    </a:cxn>
                    <a:cxn ang="T12">
                      <a:pos x="T4" y="T5"/>
                    </a:cxn>
                    <a:cxn ang="T13">
                      <a:pos x="T6" y="T7"/>
                    </a:cxn>
                    <a:cxn ang="T14">
                      <a:pos x="T8" y="T9"/>
                    </a:cxn>
                  </a:cxnLst>
                  <a:rect l="T15" t="T16" r="T17" b="T18"/>
                  <a:pathLst>
                    <a:path w="42" h="41">
                      <a:moveTo>
                        <a:pt x="0" y="20"/>
                      </a:moveTo>
                      <a:lnTo>
                        <a:pt x="21" y="0"/>
                      </a:lnTo>
                      <a:lnTo>
                        <a:pt x="42" y="20"/>
                      </a:lnTo>
                      <a:lnTo>
                        <a:pt x="21" y="41"/>
                      </a:lnTo>
                      <a:lnTo>
                        <a:pt x="0" y="20"/>
                      </a:lnTo>
                      <a:close/>
                    </a:path>
                  </a:pathLst>
                </a:custGeom>
                <a:solidFill>
                  <a:srgbClr val="C00000"/>
                </a:solidFill>
                <a:ln w="7938">
                  <a:solidFill>
                    <a:srgbClr val="C00000"/>
                  </a:solidFill>
                  <a:round/>
                  <a:headEnd/>
                  <a:tailEnd/>
                </a:ln>
              </p:spPr>
              <p:txBody>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90000"/>
                    </a:lnSpc>
                    <a:spcBef>
                      <a:spcPct val="0"/>
                    </a:spcBef>
                    <a:spcAft>
                      <a:spcPct val="0"/>
                    </a:spcAft>
                  </a:pPr>
                  <a:endParaRPr lang="en-US" altLang="en-US" sz="1600">
                    <a:solidFill>
                      <a:srgbClr val="FFCEAB"/>
                    </a:solidFill>
                  </a:endParaRPr>
                </a:p>
              </p:txBody>
            </p:sp>
            <p:sp>
              <p:nvSpPr>
                <p:cNvPr id="15540" name="Freeform 67"/>
                <p:cNvSpPr>
                  <a:spLocks/>
                </p:cNvSpPr>
                <p:nvPr/>
              </p:nvSpPr>
              <p:spPr bwMode="auto">
                <a:xfrm>
                  <a:off x="2404" y="1609"/>
                  <a:ext cx="42" cy="41"/>
                </a:xfrm>
                <a:custGeom>
                  <a:avLst/>
                  <a:gdLst>
                    <a:gd name="T0" fmla="*/ 0 w 42"/>
                    <a:gd name="T1" fmla="*/ 21 h 41"/>
                    <a:gd name="T2" fmla="*/ 21 w 42"/>
                    <a:gd name="T3" fmla="*/ 0 h 41"/>
                    <a:gd name="T4" fmla="*/ 42 w 42"/>
                    <a:gd name="T5" fmla="*/ 21 h 41"/>
                    <a:gd name="T6" fmla="*/ 21 w 42"/>
                    <a:gd name="T7" fmla="*/ 41 h 41"/>
                    <a:gd name="T8" fmla="*/ 0 w 42"/>
                    <a:gd name="T9" fmla="*/ 21 h 41"/>
                    <a:gd name="T10" fmla="*/ 0 60000 65536"/>
                    <a:gd name="T11" fmla="*/ 0 60000 65536"/>
                    <a:gd name="T12" fmla="*/ 0 60000 65536"/>
                    <a:gd name="T13" fmla="*/ 0 60000 65536"/>
                    <a:gd name="T14" fmla="*/ 0 60000 65536"/>
                    <a:gd name="T15" fmla="*/ 0 w 42"/>
                    <a:gd name="T16" fmla="*/ 0 h 41"/>
                    <a:gd name="T17" fmla="*/ 42 w 42"/>
                    <a:gd name="T18" fmla="*/ 41 h 41"/>
                  </a:gdLst>
                  <a:ahLst/>
                  <a:cxnLst>
                    <a:cxn ang="T10">
                      <a:pos x="T0" y="T1"/>
                    </a:cxn>
                    <a:cxn ang="T11">
                      <a:pos x="T2" y="T3"/>
                    </a:cxn>
                    <a:cxn ang="T12">
                      <a:pos x="T4" y="T5"/>
                    </a:cxn>
                    <a:cxn ang="T13">
                      <a:pos x="T6" y="T7"/>
                    </a:cxn>
                    <a:cxn ang="T14">
                      <a:pos x="T8" y="T9"/>
                    </a:cxn>
                  </a:cxnLst>
                  <a:rect l="T15" t="T16" r="T17" b="T18"/>
                  <a:pathLst>
                    <a:path w="42" h="41">
                      <a:moveTo>
                        <a:pt x="0" y="21"/>
                      </a:moveTo>
                      <a:lnTo>
                        <a:pt x="21" y="0"/>
                      </a:lnTo>
                      <a:lnTo>
                        <a:pt x="42" y="21"/>
                      </a:lnTo>
                      <a:lnTo>
                        <a:pt x="21" y="41"/>
                      </a:lnTo>
                      <a:lnTo>
                        <a:pt x="0" y="21"/>
                      </a:lnTo>
                      <a:close/>
                    </a:path>
                  </a:pathLst>
                </a:custGeom>
                <a:solidFill>
                  <a:srgbClr val="C00000"/>
                </a:solidFill>
                <a:ln w="7938">
                  <a:solidFill>
                    <a:srgbClr val="C00000"/>
                  </a:solidFill>
                  <a:round/>
                  <a:headEnd/>
                  <a:tailEnd/>
                </a:ln>
              </p:spPr>
              <p:txBody>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90000"/>
                    </a:lnSpc>
                    <a:spcBef>
                      <a:spcPct val="0"/>
                    </a:spcBef>
                    <a:spcAft>
                      <a:spcPct val="0"/>
                    </a:spcAft>
                  </a:pPr>
                  <a:endParaRPr lang="en-US" altLang="en-US" sz="1600">
                    <a:solidFill>
                      <a:srgbClr val="FFCEAB"/>
                    </a:solidFill>
                  </a:endParaRPr>
                </a:p>
              </p:txBody>
            </p:sp>
          </p:grpSp>
          <p:grpSp>
            <p:nvGrpSpPr>
              <p:cNvPr id="15513" name="Group 68"/>
              <p:cNvGrpSpPr>
                <a:grpSpLocks/>
              </p:cNvGrpSpPr>
              <p:nvPr/>
            </p:nvGrpSpPr>
            <p:grpSpPr bwMode="auto">
              <a:xfrm>
                <a:off x="1017" y="1775"/>
                <a:ext cx="1893" cy="832"/>
                <a:chOff x="1017" y="1775"/>
                <a:chExt cx="1893" cy="832"/>
              </a:xfrm>
            </p:grpSpPr>
            <p:grpSp>
              <p:nvGrpSpPr>
                <p:cNvPr id="15514" name="Group 69"/>
                <p:cNvGrpSpPr>
                  <a:grpSpLocks/>
                </p:cNvGrpSpPr>
                <p:nvPr/>
              </p:nvGrpSpPr>
              <p:grpSpPr bwMode="auto">
                <a:xfrm>
                  <a:off x="1017" y="1775"/>
                  <a:ext cx="1893" cy="832"/>
                  <a:chOff x="1021" y="1588"/>
                  <a:chExt cx="1893" cy="832"/>
                </a:xfrm>
              </p:grpSpPr>
              <p:sp>
                <p:nvSpPr>
                  <p:cNvPr id="15522" name="Freeform 70"/>
                  <p:cNvSpPr>
                    <a:spLocks/>
                  </p:cNvSpPr>
                  <p:nvPr/>
                </p:nvSpPr>
                <p:spPr bwMode="auto">
                  <a:xfrm>
                    <a:off x="1021" y="2355"/>
                    <a:ext cx="11" cy="26"/>
                  </a:xfrm>
                  <a:custGeom>
                    <a:avLst/>
                    <a:gdLst>
                      <a:gd name="T0" fmla="*/ 0 w 11"/>
                      <a:gd name="T1" fmla="*/ 26 h 26"/>
                      <a:gd name="T2" fmla="*/ 0 w 11"/>
                      <a:gd name="T3" fmla="*/ 0 h 26"/>
                      <a:gd name="T4" fmla="*/ 11 w 11"/>
                      <a:gd name="T5" fmla="*/ 0 h 26"/>
                      <a:gd name="T6" fmla="*/ 0 60000 65536"/>
                      <a:gd name="T7" fmla="*/ 0 60000 65536"/>
                      <a:gd name="T8" fmla="*/ 0 60000 65536"/>
                      <a:gd name="T9" fmla="*/ 0 w 11"/>
                      <a:gd name="T10" fmla="*/ 0 h 26"/>
                      <a:gd name="T11" fmla="*/ 11 w 11"/>
                      <a:gd name="T12" fmla="*/ 26 h 26"/>
                    </a:gdLst>
                    <a:ahLst/>
                    <a:cxnLst>
                      <a:cxn ang="T6">
                        <a:pos x="T0" y="T1"/>
                      </a:cxn>
                      <a:cxn ang="T7">
                        <a:pos x="T2" y="T3"/>
                      </a:cxn>
                      <a:cxn ang="T8">
                        <a:pos x="T4" y="T5"/>
                      </a:cxn>
                    </a:cxnLst>
                    <a:rect l="T9" t="T10" r="T11" b="T12"/>
                    <a:pathLst>
                      <a:path w="11" h="26">
                        <a:moveTo>
                          <a:pt x="0" y="26"/>
                        </a:moveTo>
                        <a:lnTo>
                          <a:pt x="0" y="0"/>
                        </a:lnTo>
                        <a:lnTo>
                          <a:pt x="11" y="0"/>
                        </a:lnTo>
                      </a:path>
                    </a:pathLst>
                  </a:custGeom>
                  <a:noFill/>
                  <a:ln w="7938">
                    <a:solidFill>
                      <a:srgbClr val="C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90000"/>
                      </a:lnSpc>
                      <a:spcBef>
                        <a:spcPct val="0"/>
                      </a:spcBef>
                      <a:spcAft>
                        <a:spcPct val="0"/>
                      </a:spcAft>
                    </a:pPr>
                    <a:endParaRPr lang="en-US" altLang="en-US" sz="1600">
                      <a:solidFill>
                        <a:srgbClr val="FFCEAB"/>
                      </a:solidFill>
                    </a:endParaRPr>
                  </a:p>
                </p:txBody>
              </p:sp>
              <p:sp>
                <p:nvSpPr>
                  <p:cNvPr id="15523" name="Freeform 71"/>
                  <p:cNvSpPr>
                    <a:spLocks/>
                  </p:cNvSpPr>
                  <p:nvPr/>
                </p:nvSpPr>
                <p:spPr bwMode="auto">
                  <a:xfrm>
                    <a:off x="1021" y="2389"/>
                    <a:ext cx="11" cy="31"/>
                  </a:xfrm>
                  <a:custGeom>
                    <a:avLst/>
                    <a:gdLst>
                      <a:gd name="T0" fmla="*/ 0 w 11"/>
                      <a:gd name="T1" fmla="*/ 0 h 31"/>
                      <a:gd name="T2" fmla="*/ 0 w 11"/>
                      <a:gd name="T3" fmla="*/ 31 h 31"/>
                      <a:gd name="T4" fmla="*/ 11 w 11"/>
                      <a:gd name="T5" fmla="*/ 31 h 31"/>
                      <a:gd name="T6" fmla="*/ 0 60000 65536"/>
                      <a:gd name="T7" fmla="*/ 0 60000 65536"/>
                      <a:gd name="T8" fmla="*/ 0 60000 65536"/>
                      <a:gd name="T9" fmla="*/ 0 w 11"/>
                      <a:gd name="T10" fmla="*/ 0 h 31"/>
                      <a:gd name="T11" fmla="*/ 11 w 11"/>
                      <a:gd name="T12" fmla="*/ 31 h 31"/>
                    </a:gdLst>
                    <a:ahLst/>
                    <a:cxnLst>
                      <a:cxn ang="T6">
                        <a:pos x="T0" y="T1"/>
                      </a:cxn>
                      <a:cxn ang="T7">
                        <a:pos x="T2" y="T3"/>
                      </a:cxn>
                      <a:cxn ang="T8">
                        <a:pos x="T4" y="T5"/>
                      </a:cxn>
                    </a:cxnLst>
                    <a:rect l="T9" t="T10" r="T11" b="T12"/>
                    <a:pathLst>
                      <a:path w="11" h="31">
                        <a:moveTo>
                          <a:pt x="0" y="0"/>
                        </a:moveTo>
                        <a:lnTo>
                          <a:pt x="0" y="31"/>
                        </a:lnTo>
                        <a:lnTo>
                          <a:pt x="11" y="31"/>
                        </a:lnTo>
                      </a:path>
                    </a:pathLst>
                  </a:custGeom>
                  <a:noFill/>
                  <a:ln w="7938">
                    <a:solidFill>
                      <a:srgbClr val="C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90000"/>
                      </a:lnSpc>
                      <a:spcBef>
                        <a:spcPct val="0"/>
                      </a:spcBef>
                      <a:spcAft>
                        <a:spcPct val="0"/>
                      </a:spcAft>
                    </a:pPr>
                    <a:endParaRPr lang="en-US" altLang="en-US" sz="1600">
                      <a:solidFill>
                        <a:srgbClr val="FFCEAB"/>
                      </a:solidFill>
                    </a:endParaRPr>
                  </a:p>
                </p:txBody>
              </p:sp>
              <p:sp>
                <p:nvSpPr>
                  <p:cNvPr id="15524" name="Line 72"/>
                  <p:cNvSpPr>
                    <a:spLocks noChangeShapeType="1"/>
                  </p:cNvSpPr>
                  <p:nvPr/>
                </p:nvSpPr>
                <p:spPr bwMode="auto">
                  <a:xfrm flipV="1">
                    <a:off x="1489" y="1936"/>
                    <a:ext cx="1" cy="37"/>
                  </a:xfrm>
                  <a:prstGeom prst="line">
                    <a:avLst/>
                  </a:prstGeom>
                  <a:noFill/>
                  <a:ln w="7938">
                    <a:solidFill>
                      <a:srgbClr val="C00000"/>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525" name="Line 73"/>
                  <p:cNvSpPr>
                    <a:spLocks noChangeShapeType="1"/>
                  </p:cNvSpPr>
                  <p:nvPr/>
                </p:nvSpPr>
                <p:spPr bwMode="auto">
                  <a:xfrm>
                    <a:off x="1479" y="1936"/>
                    <a:ext cx="21" cy="1"/>
                  </a:xfrm>
                  <a:prstGeom prst="line">
                    <a:avLst/>
                  </a:prstGeom>
                  <a:noFill/>
                  <a:ln w="7938">
                    <a:solidFill>
                      <a:srgbClr val="C00000"/>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526" name="Line 74"/>
                  <p:cNvSpPr>
                    <a:spLocks noChangeShapeType="1"/>
                  </p:cNvSpPr>
                  <p:nvPr/>
                </p:nvSpPr>
                <p:spPr bwMode="auto">
                  <a:xfrm>
                    <a:off x="1489" y="1973"/>
                    <a:ext cx="1" cy="36"/>
                  </a:xfrm>
                  <a:prstGeom prst="line">
                    <a:avLst/>
                  </a:prstGeom>
                  <a:noFill/>
                  <a:ln w="7938">
                    <a:solidFill>
                      <a:srgbClr val="C00000"/>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527" name="Line 75"/>
                  <p:cNvSpPr>
                    <a:spLocks noChangeShapeType="1"/>
                  </p:cNvSpPr>
                  <p:nvPr/>
                </p:nvSpPr>
                <p:spPr bwMode="auto">
                  <a:xfrm>
                    <a:off x="1479" y="2009"/>
                    <a:ext cx="21" cy="1"/>
                  </a:xfrm>
                  <a:prstGeom prst="line">
                    <a:avLst/>
                  </a:prstGeom>
                  <a:noFill/>
                  <a:ln w="7938">
                    <a:solidFill>
                      <a:srgbClr val="C00000"/>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528" name="Line 76"/>
                  <p:cNvSpPr>
                    <a:spLocks noChangeShapeType="1"/>
                  </p:cNvSpPr>
                  <p:nvPr/>
                </p:nvSpPr>
                <p:spPr bwMode="auto">
                  <a:xfrm flipV="1">
                    <a:off x="1955" y="1640"/>
                    <a:ext cx="1" cy="36"/>
                  </a:xfrm>
                  <a:prstGeom prst="line">
                    <a:avLst/>
                  </a:prstGeom>
                  <a:noFill/>
                  <a:ln w="7938">
                    <a:solidFill>
                      <a:srgbClr val="C00000"/>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529" name="Line 77"/>
                  <p:cNvSpPr>
                    <a:spLocks noChangeShapeType="1"/>
                  </p:cNvSpPr>
                  <p:nvPr/>
                </p:nvSpPr>
                <p:spPr bwMode="auto">
                  <a:xfrm>
                    <a:off x="1947" y="1640"/>
                    <a:ext cx="21" cy="1"/>
                  </a:xfrm>
                  <a:prstGeom prst="line">
                    <a:avLst/>
                  </a:prstGeom>
                  <a:noFill/>
                  <a:ln w="7938">
                    <a:solidFill>
                      <a:srgbClr val="C00000"/>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530" name="Line 78"/>
                  <p:cNvSpPr>
                    <a:spLocks noChangeShapeType="1"/>
                  </p:cNvSpPr>
                  <p:nvPr/>
                </p:nvSpPr>
                <p:spPr bwMode="auto">
                  <a:xfrm>
                    <a:off x="1957" y="1676"/>
                    <a:ext cx="1" cy="37"/>
                  </a:xfrm>
                  <a:prstGeom prst="line">
                    <a:avLst/>
                  </a:prstGeom>
                  <a:noFill/>
                  <a:ln w="7938">
                    <a:solidFill>
                      <a:srgbClr val="C00000"/>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531" name="Line 79"/>
                  <p:cNvSpPr>
                    <a:spLocks noChangeShapeType="1"/>
                  </p:cNvSpPr>
                  <p:nvPr/>
                </p:nvSpPr>
                <p:spPr bwMode="auto">
                  <a:xfrm>
                    <a:off x="1947" y="1713"/>
                    <a:ext cx="21" cy="1"/>
                  </a:xfrm>
                  <a:prstGeom prst="line">
                    <a:avLst/>
                  </a:prstGeom>
                  <a:noFill/>
                  <a:ln w="7938">
                    <a:solidFill>
                      <a:srgbClr val="C00000"/>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532" name="Line 80"/>
                  <p:cNvSpPr>
                    <a:spLocks noChangeShapeType="1"/>
                  </p:cNvSpPr>
                  <p:nvPr/>
                </p:nvSpPr>
                <p:spPr bwMode="auto">
                  <a:xfrm flipV="1">
                    <a:off x="2425" y="1588"/>
                    <a:ext cx="1" cy="42"/>
                  </a:xfrm>
                  <a:prstGeom prst="line">
                    <a:avLst/>
                  </a:prstGeom>
                  <a:noFill/>
                  <a:ln w="7938">
                    <a:solidFill>
                      <a:srgbClr val="C00000"/>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533" name="Line 81"/>
                  <p:cNvSpPr>
                    <a:spLocks noChangeShapeType="1"/>
                  </p:cNvSpPr>
                  <p:nvPr/>
                </p:nvSpPr>
                <p:spPr bwMode="auto">
                  <a:xfrm>
                    <a:off x="2415" y="1588"/>
                    <a:ext cx="21" cy="1"/>
                  </a:xfrm>
                  <a:prstGeom prst="line">
                    <a:avLst/>
                  </a:prstGeom>
                  <a:noFill/>
                  <a:ln w="7938">
                    <a:solidFill>
                      <a:srgbClr val="C00000"/>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534" name="Line 82"/>
                  <p:cNvSpPr>
                    <a:spLocks noChangeShapeType="1"/>
                  </p:cNvSpPr>
                  <p:nvPr/>
                </p:nvSpPr>
                <p:spPr bwMode="auto">
                  <a:xfrm>
                    <a:off x="2425" y="1630"/>
                    <a:ext cx="1" cy="36"/>
                  </a:xfrm>
                  <a:prstGeom prst="line">
                    <a:avLst/>
                  </a:prstGeom>
                  <a:noFill/>
                  <a:ln w="7938">
                    <a:solidFill>
                      <a:srgbClr val="C00000"/>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535" name="Line 83"/>
                  <p:cNvSpPr>
                    <a:spLocks noChangeShapeType="1"/>
                  </p:cNvSpPr>
                  <p:nvPr/>
                </p:nvSpPr>
                <p:spPr bwMode="auto">
                  <a:xfrm>
                    <a:off x="2415" y="1666"/>
                    <a:ext cx="21" cy="1"/>
                  </a:xfrm>
                  <a:prstGeom prst="line">
                    <a:avLst/>
                  </a:prstGeom>
                  <a:noFill/>
                  <a:ln w="7938">
                    <a:solidFill>
                      <a:srgbClr val="C00000"/>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536" name="Freeform 84"/>
                  <p:cNvSpPr>
                    <a:spLocks/>
                  </p:cNvSpPr>
                  <p:nvPr/>
                </p:nvSpPr>
                <p:spPr bwMode="auto">
                  <a:xfrm>
                    <a:off x="2872" y="1661"/>
                    <a:ext cx="42" cy="41"/>
                  </a:xfrm>
                  <a:custGeom>
                    <a:avLst/>
                    <a:gdLst>
                      <a:gd name="T0" fmla="*/ 0 w 42"/>
                      <a:gd name="T1" fmla="*/ 21 h 41"/>
                      <a:gd name="T2" fmla="*/ 21 w 42"/>
                      <a:gd name="T3" fmla="*/ 0 h 41"/>
                      <a:gd name="T4" fmla="*/ 42 w 42"/>
                      <a:gd name="T5" fmla="*/ 21 h 41"/>
                      <a:gd name="T6" fmla="*/ 21 w 42"/>
                      <a:gd name="T7" fmla="*/ 41 h 41"/>
                      <a:gd name="T8" fmla="*/ 0 w 42"/>
                      <a:gd name="T9" fmla="*/ 21 h 41"/>
                      <a:gd name="T10" fmla="*/ 0 60000 65536"/>
                      <a:gd name="T11" fmla="*/ 0 60000 65536"/>
                      <a:gd name="T12" fmla="*/ 0 60000 65536"/>
                      <a:gd name="T13" fmla="*/ 0 60000 65536"/>
                      <a:gd name="T14" fmla="*/ 0 60000 65536"/>
                      <a:gd name="T15" fmla="*/ 0 w 42"/>
                      <a:gd name="T16" fmla="*/ 0 h 41"/>
                      <a:gd name="T17" fmla="*/ 42 w 42"/>
                      <a:gd name="T18" fmla="*/ 41 h 41"/>
                    </a:gdLst>
                    <a:ahLst/>
                    <a:cxnLst>
                      <a:cxn ang="T10">
                        <a:pos x="T0" y="T1"/>
                      </a:cxn>
                      <a:cxn ang="T11">
                        <a:pos x="T2" y="T3"/>
                      </a:cxn>
                      <a:cxn ang="T12">
                        <a:pos x="T4" y="T5"/>
                      </a:cxn>
                      <a:cxn ang="T13">
                        <a:pos x="T6" y="T7"/>
                      </a:cxn>
                      <a:cxn ang="T14">
                        <a:pos x="T8" y="T9"/>
                      </a:cxn>
                    </a:cxnLst>
                    <a:rect l="T15" t="T16" r="T17" b="T18"/>
                    <a:pathLst>
                      <a:path w="42" h="41">
                        <a:moveTo>
                          <a:pt x="0" y="21"/>
                        </a:moveTo>
                        <a:lnTo>
                          <a:pt x="21" y="0"/>
                        </a:lnTo>
                        <a:lnTo>
                          <a:pt x="42" y="21"/>
                        </a:lnTo>
                        <a:lnTo>
                          <a:pt x="21" y="41"/>
                        </a:lnTo>
                        <a:lnTo>
                          <a:pt x="0" y="21"/>
                        </a:lnTo>
                        <a:close/>
                      </a:path>
                    </a:pathLst>
                  </a:custGeom>
                  <a:solidFill>
                    <a:srgbClr val="C00000"/>
                  </a:solidFill>
                  <a:ln w="7938">
                    <a:solidFill>
                      <a:srgbClr val="C00000"/>
                    </a:solidFill>
                    <a:round/>
                    <a:headEnd/>
                    <a:tailEnd/>
                  </a:ln>
                </p:spPr>
                <p:txBody>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90000"/>
                      </a:lnSpc>
                      <a:spcBef>
                        <a:spcPct val="0"/>
                      </a:spcBef>
                      <a:spcAft>
                        <a:spcPct val="0"/>
                      </a:spcAft>
                    </a:pPr>
                    <a:endParaRPr lang="en-US" altLang="en-US" sz="1600">
                      <a:solidFill>
                        <a:srgbClr val="FFCEAB"/>
                      </a:solidFill>
                    </a:endParaRPr>
                  </a:p>
                </p:txBody>
              </p:sp>
            </p:grpSp>
            <p:grpSp>
              <p:nvGrpSpPr>
                <p:cNvPr id="15515" name="Group 85"/>
                <p:cNvGrpSpPr>
                  <a:grpSpLocks/>
                </p:cNvGrpSpPr>
                <p:nvPr/>
              </p:nvGrpSpPr>
              <p:grpSpPr bwMode="auto">
                <a:xfrm>
                  <a:off x="1017" y="1817"/>
                  <a:ext cx="1882" cy="759"/>
                  <a:chOff x="1017" y="1817"/>
                  <a:chExt cx="1882" cy="759"/>
                </a:xfrm>
              </p:grpSpPr>
              <p:sp>
                <p:nvSpPr>
                  <p:cNvPr id="15516" name="Freeform 86"/>
                  <p:cNvSpPr>
                    <a:spLocks/>
                  </p:cNvSpPr>
                  <p:nvPr/>
                </p:nvSpPr>
                <p:spPr bwMode="auto">
                  <a:xfrm>
                    <a:off x="1017" y="1817"/>
                    <a:ext cx="1867" cy="759"/>
                  </a:xfrm>
                  <a:custGeom>
                    <a:avLst/>
                    <a:gdLst>
                      <a:gd name="T0" fmla="*/ 0 w 1867"/>
                      <a:gd name="T1" fmla="*/ 759 h 759"/>
                      <a:gd name="T2" fmla="*/ 468 w 1867"/>
                      <a:gd name="T3" fmla="*/ 343 h 759"/>
                      <a:gd name="T4" fmla="*/ 936 w 1867"/>
                      <a:gd name="T5" fmla="*/ 46 h 759"/>
                      <a:gd name="T6" fmla="*/ 1404 w 1867"/>
                      <a:gd name="T7" fmla="*/ 0 h 759"/>
                      <a:gd name="T8" fmla="*/ 1867 w 1867"/>
                      <a:gd name="T9" fmla="*/ 46 h 759"/>
                      <a:gd name="T10" fmla="*/ 0 60000 65536"/>
                      <a:gd name="T11" fmla="*/ 0 60000 65536"/>
                      <a:gd name="T12" fmla="*/ 0 60000 65536"/>
                      <a:gd name="T13" fmla="*/ 0 60000 65536"/>
                      <a:gd name="T14" fmla="*/ 0 60000 65536"/>
                      <a:gd name="T15" fmla="*/ 0 w 1867"/>
                      <a:gd name="T16" fmla="*/ 0 h 759"/>
                      <a:gd name="T17" fmla="*/ 1867 w 1867"/>
                      <a:gd name="T18" fmla="*/ 759 h 759"/>
                    </a:gdLst>
                    <a:ahLst/>
                    <a:cxnLst>
                      <a:cxn ang="T10">
                        <a:pos x="T0" y="T1"/>
                      </a:cxn>
                      <a:cxn ang="T11">
                        <a:pos x="T2" y="T3"/>
                      </a:cxn>
                      <a:cxn ang="T12">
                        <a:pos x="T4" y="T5"/>
                      </a:cxn>
                      <a:cxn ang="T13">
                        <a:pos x="T6" y="T7"/>
                      </a:cxn>
                      <a:cxn ang="T14">
                        <a:pos x="T8" y="T9"/>
                      </a:cxn>
                    </a:cxnLst>
                    <a:rect l="T15" t="T16" r="T17" b="T18"/>
                    <a:pathLst>
                      <a:path w="1867" h="759">
                        <a:moveTo>
                          <a:pt x="0" y="759"/>
                        </a:moveTo>
                        <a:lnTo>
                          <a:pt x="468" y="343"/>
                        </a:lnTo>
                        <a:lnTo>
                          <a:pt x="936" y="46"/>
                        </a:lnTo>
                        <a:lnTo>
                          <a:pt x="1404" y="0"/>
                        </a:lnTo>
                        <a:lnTo>
                          <a:pt x="1867" y="46"/>
                        </a:lnTo>
                      </a:path>
                    </a:pathLst>
                  </a:custGeom>
                  <a:noFill/>
                  <a:ln w="19050">
                    <a:solidFill>
                      <a:srgbClr val="C00000"/>
                    </a:solidFill>
                    <a:round/>
                    <a:headEnd/>
                    <a:tailEnd/>
                  </a:ln>
                  <a:extLst/>
                </p:spPr>
                <p:txBody>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90000"/>
                      </a:lnSpc>
                      <a:spcBef>
                        <a:spcPct val="0"/>
                      </a:spcBef>
                      <a:spcAft>
                        <a:spcPct val="0"/>
                      </a:spcAft>
                    </a:pPr>
                    <a:endParaRPr lang="en-US" altLang="en-US" sz="1600">
                      <a:solidFill>
                        <a:srgbClr val="FFCEAB"/>
                      </a:solidFill>
                    </a:endParaRPr>
                  </a:p>
                </p:txBody>
              </p:sp>
              <p:grpSp>
                <p:nvGrpSpPr>
                  <p:cNvPr id="15517" name="Group 87"/>
                  <p:cNvGrpSpPr>
                    <a:grpSpLocks/>
                  </p:cNvGrpSpPr>
                  <p:nvPr/>
                </p:nvGrpSpPr>
                <p:grpSpPr bwMode="auto">
                  <a:xfrm>
                    <a:off x="2878" y="1831"/>
                    <a:ext cx="21" cy="74"/>
                    <a:chOff x="458" y="816"/>
                    <a:chExt cx="21" cy="74"/>
                  </a:xfrm>
                </p:grpSpPr>
                <p:sp>
                  <p:nvSpPr>
                    <p:cNvPr id="15518" name="Line 88"/>
                    <p:cNvSpPr>
                      <a:spLocks noChangeShapeType="1"/>
                    </p:cNvSpPr>
                    <p:nvPr/>
                  </p:nvSpPr>
                  <p:spPr bwMode="auto">
                    <a:xfrm flipV="1">
                      <a:off x="468" y="816"/>
                      <a:ext cx="1" cy="37"/>
                    </a:xfrm>
                    <a:prstGeom prst="line">
                      <a:avLst/>
                    </a:prstGeom>
                    <a:noFill/>
                    <a:ln w="7938">
                      <a:solidFill>
                        <a:srgbClr val="C00000"/>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519" name="Line 89"/>
                    <p:cNvSpPr>
                      <a:spLocks noChangeShapeType="1"/>
                    </p:cNvSpPr>
                    <p:nvPr/>
                  </p:nvSpPr>
                  <p:spPr bwMode="auto">
                    <a:xfrm>
                      <a:off x="458" y="816"/>
                      <a:ext cx="21" cy="1"/>
                    </a:xfrm>
                    <a:prstGeom prst="line">
                      <a:avLst/>
                    </a:prstGeom>
                    <a:noFill/>
                    <a:ln w="7938">
                      <a:solidFill>
                        <a:srgbClr val="C00000"/>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520" name="Line 90"/>
                    <p:cNvSpPr>
                      <a:spLocks noChangeShapeType="1"/>
                    </p:cNvSpPr>
                    <p:nvPr/>
                  </p:nvSpPr>
                  <p:spPr bwMode="auto">
                    <a:xfrm>
                      <a:off x="468" y="853"/>
                      <a:ext cx="1" cy="36"/>
                    </a:xfrm>
                    <a:prstGeom prst="line">
                      <a:avLst/>
                    </a:prstGeom>
                    <a:noFill/>
                    <a:ln w="7938">
                      <a:solidFill>
                        <a:srgbClr val="C00000"/>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521" name="Line 91"/>
                    <p:cNvSpPr>
                      <a:spLocks noChangeShapeType="1"/>
                    </p:cNvSpPr>
                    <p:nvPr/>
                  </p:nvSpPr>
                  <p:spPr bwMode="auto">
                    <a:xfrm>
                      <a:off x="458" y="889"/>
                      <a:ext cx="21" cy="1"/>
                    </a:xfrm>
                    <a:prstGeom prst="line">
                      <a:avLst/>
                    </a:prstGeom>
                    <a:noFill/>
                    <a:ln w="7938">
                      <a:solidFill>
                        <a:srgbClr val="C00000"/>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grpSp>
            </p:grpSp>
          </p:grpSp>
        </p:grpSp>
        <p:sp>
          <p:nvSpPr>
            <p:cNvPr id="15511" name="Rectangle 92"/>
            <p:cNvSpPr>
              <a:spLocks noChangeArrowheads="1"/>
            </p:cNvSpPr>
            <p:nvPr/>
          </p:nvSpPr>
          <p:spPr bwMode="auto">
            <a:xfrm>
              <a:off x="1517" y="3107"/>
              <a:ext cx="1178" cy="23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defTabSz="812810" eaLnBrk="0" fontAlgn="base" hangingPunct="0">
                <a:lnSpc>
                  <a:spcPct val="130000"/>
                </a:lnSpc>
                <a:spcBef>
                  <a:spcPct val="30000"/>
                </a:spcBef>
                <a:spcAft>
                  <a:spcPct val="0"/>
                </a:spcAft>
                <a:buClr>
                  <a:srgbClr val="FAFD00"/>
                </a:buClr>
              </a:pPr>
              <a:r>
                <a:rPr lang="en-US" altLang="en-US" sz="1778" dirty="0">
                  <a:solidFill>
                    <a:srgbClr val="C00000"/>
                  </a:solidFill>
                  <a:latin typeface="Calibri" panose="020F0502020204030204" pitchFamily="34" charset="0"/>
                </a:rPr>
                <a:t>Diabetes (n=100)</a:t>
              </a:r>
            </a:p>
          </p:txBody>
        </p:sp>
      </p:grpSp>
      <p:grpSp>
        <p:nvGrpSpPr>
          <p:cNvPr id="15368" name="Group 93"/>
          <p:cNvGrpSpPr>
            <a:grpSpLocks/>
          </p:cNvGrpSpPr>
          <p:nvPr/>
        </p:nvGrpSpPr>
        <p:grpSpPr bwMode="auto">
          <a:xfrm>
            <a:off x="5545667" y="2610556"/>
            <a:ext cx="43745" cy="2508956"/>
            <a:chOff x="4038" y="1396"/>
            <a:chExt cx="31" cy="1778"/>
          </a:xfrm>
        </p:grpSpPr>
        <p:sp>
          <p:nvSpPr>
            <p:cNvPr id="15502" name="Line 94"/>
            <p:cNvSpPr>
              <a:spLocks noChangeShapeType="1"/>
            </p:cNvSpPr>
            <p:nvPr/>
          </p:nvSpPr>
          <p:spPr bwMode="auto">
            <a:xfrm flipH="1">
              <a:off x="4038" y="3173"/>
              <a:ext cx="31" cy="1"/>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503" name="Line 95"/>
            <p:cNvSpPr>
              <a:spLocks noChangeShapeType="1"/>
            </p:cNvSpPr>
            <p:nvPr/>
          </p:nvSpPr>
          <p:spPr bwMode="auto">
            <a:xfrm flipH="1">
              <a:off x="4038" y="2919"/>
              <a:ext cx="31" cy="1"/>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504" name="Line 96"/>
            <p:cNvSpPr>
              <a:spLocks noChangeShapeType="1"/>
            </p:cNvSpPr>
            <p:nvPr/>
          </p:nvSpPr>
          <p:spPr bwMode="auto">
            <a:xfrm flipH="1">
              <a:off x="4038" y="2664"/>
              <a:ext cx="31" cy="1"/>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505" name="Line 97"/>
            <p:cNvSpPr>
              <a:spLocks noChangeShapeType="1"/>
            </p:cNvSpPr>
            <p:nvPr/>
          </p:nvSpPr>
          <p:spPr bwMode="auto">
            <a:xfrm flipH="1">
              <a:off x="4038" y="2409"/>
              <a:ext cx="31" cy="1"/>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506" name="Line 98"/>
            <p:cNvSpPr>
              <a:spLocks noChangeShapeType="1"/>
            </p:cNvSpPr>
            <p:nvPr/>
          </p:nvSpPr>
          <p:spPr bwMode="auto">
            <a:xfrm flipH="1">
              <a:off x="4038" y="2160"/>
              <a:ext cx="31" cy="1"/>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507" name="Line 99"/>
            <p:cNvSpPr>
              <a:spLocks noChangeShapeType="1"/>
            </p:cNvSpPr>
            <p:nvPr/>
          </p:nvSpPr>
          <p:spPr bwMode="auto">
            <a:xfrm flipH="1">
              <a:off x="4038" y="1905"/>
              <a:ext cx="31" cy="1"/>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508" name="Line 100"/>
            <p:cNvSpPr>
              <a:spLocks noChangeShapeType="1"/>
            </p:cNvSpPr>
            <p:nvPr/>
          </p:nvSpPr>
          <p:spPr bwMode="auto">
            <a:xfrm flipH="1">
              <a:off x="4038" y="1650"/>
              <a:ext cx="31" cy="1"/>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509" name="Line 101"/>
            <p:cNvSpPr>
              <a:spLocks noChangeShapeType="1"/>
            </p:cNvSpPr>
            <p:nvPr/>
          </p:nvSpPr>
          <p:spPr bwMode="auto">
            <a:xfrm flipH="1">
              <a:off x="4038" y="1396"/>
              <a:ext cx="31" cy="1"/>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grpSp>
      <p:grpSp>
        <p:nvGrpSpPr>
          <p:cNvPr id="15369" name="Group 102"/>
          <p:cNvGrpSpPr>
            <a:grpSpLocks/>
          </p:cNvGrpSpPr>
          <p:nvPr/>
        </p:nvGrpSpPr>
        <p:grpSpPr bwMode="auto">
          <a:xfrm>
            <a:off x="5668434" y="5118100"/>
            <a:ext cx="2643011" cy="45156"/>
            <a:chOff x="1021" y="3173"/>
            <a:chExt cx="1873" cy="32"/>
          </a:xfrm>
        </p:grpSpPr>
        <p:sp>
          <p:nvSpPr>
            <p:cNvPr id="15495" name="Line 103"/>
            <p:cNvSpPr>
              <a:spLocks noChangeShapeType="1"/>
            </p:cNvSpPr>
            <p:nvPr/>
          </p:nvSpPr>
          <p:spPr bwMode="auto">
            <a:xfrm>
              <a:off x="1021" y="3173"/>
              <a:ext cx="1" cy="32"/>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496" name="Line 104"/>
            <p:cNvSpPr>
              <a:spLocks noChangeShapeType="1"/>
            </p:cNvSpPr>
            <p:nvPr/>
          </p:nvSpPr>
          <p:spPr bwMode="auto">
            <a:xfrm>
              <a:off x="1333" y="3173"/>
              <a:ext cx="1" cy="32"/>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497" name="Line 105"/>
            <p:cNvSpPr>
              <a:spLocks noChangeShapeType="1"/>
            </p:cNvSpPr>
            <p:nvPr/>
          </p:nvSpPr>
          <p:spPr bwMode="auto">
            <a:xfrm>
              <a:off x="1645" y="3173"/>
              <a:ext cx="1" cy="32"/>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498" name="Line 106"/>
            <p:cNvSpPr>
              <a:spLocks noChangeShapeType="1"/>
            </p:cNvSpPr>
            <p:nvPr/>
          </p:nvSpPr>
          <p:spPr bwMode="auto">
            <a:xfrm>
              <a:off x="1957" y="3173"/>
              <a:ext cx="1" cy="32"/>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499" name="Line 107"/>
            <p:cNvSpPr>
              <a:spLocks noChangeShapeType="1"/>
            </p:cNvSpPr>
            <p:nvPr/>
          </p:nvSpPr>
          <p:spPr bwMode="auto">
            <a:xfrm>
              <a:off x="2269" y="3173"/>
              <a:ext cx="1" cy="32"/>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500" name="Line 108"/>
            <p:cNvSpPr>
              <a:spLocks noChangeShapeType="1"/>
            </p:cNvSpPr>
            <p:nvPr/>
          </p:nvSpPr>
          <p:spPr bwMode="auto">
            <a:xfrm>
              <a:off x="2581" y="3173"/>
              <a:ext cx="1" cy="32"/>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501" name="Line 109"/>
            <p:cNvSpPr>
              <a:spLocks noChangeShapeType="1"/>
            </p:cNvSpPr>
            <p:nvPr/>
          </p:nvSpPr>
          <p:spPr bwMode="auto">
            <a:xfrm>
              <a:off x="2893" y="3173"/>
              <a:ext cx="1" cy="32"/>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grpSp>
      <p:sp>
        <p:nvSpPr>
          <p:cNvPr id="15370" name="Rectangle 110"/>
          <p:cNvSpPr>
            <a:spLocks noChangeArrowheads="1"/>
          </p:cNvSpPr>
          <p:nvPr/>
        </p:nvSpPr>
        <p:spPr bwMode="auto">
          <a:xfrm>
            <a:off x="5588000" y="2611967"/>
            <a:ext cx="2827867" cy="2508956"/>
          </a:xfrm>
          <a:prstGeom prst="rect">
            <a:avLst/>
          </a:prstGeom>
          <a:noFill/>
          <a:ln w="19050">
            <a:solidFill>
              <a:schemeClr val="bg1">
                <a:lumMod val="75000"/>
              </a:schemeClr>
            </a:solidFill>
            <a:miter lim="800000"/>
            <a:headEnd/>
            <a:tailEnd/>
          </a:ln>
        </p:spPr>
        <p:txBody>
          <a:bodyPr wrap="none" anchor="ct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90000"/>
              </a:lnSpc>
              <a:spcBef>
                <a:spcPct val="0"/>
              </a:spcBef>
              <a:spcAft>
                <a:spcPct val="0"/>
              </a:spcAft>
            </a:pPr>
            <a:endParaRPr lang="en-US" altLang="en-US" sz="1600">
              <a:solidFill>
                <a:schemeClr val="tx1"/>
              </a:solidFill>
            </a:endParaRPr>
          </a:p>
        </p:txBody>
      </p:sp>
      <p:grpSp>
        <p:nvGrpSpPr>
          <p:cNvPr id="20" name="Group 111"/>
          <p:cNvGrpSpPr>
            <a:grpSpLocks/>
          </p:cNvGrpSpPr>
          <p:nvPr/>
        </p:nvGrpSpPr>
        <p:grpSpPr bwMode="auto">
          <a:xfrm>
            <a:off x="5640212" y="2915356"/>
            <a:ext cx="2699455" cy="1998133"/>
            <a:chOff x="4049" y="1612"/>
            <a:chExt cx="1913" cy="1416"/>
          </a:xfrm>
        </p:grpSpPr>
        <p:grpSp>
          <p:nvGrpSpPr>
            <p:cNvPr id="15469" name="Group 112"/>
            <p:cNvGrpSpPr>
              <a:grpSpLocks/>
            </p:cNvGrpSpPr>
            <p:nvPr/>
          </p:nvGrpSpPr>
          <p:grpSpPr bwMode="auto">
            <a:xfrm>
              <a:off x="4049" y="1734"/>
              <a:ext cx="1913" cy="1294"/>
              <a:chOff x="4049" y="1734"/>
              <a:chExt cx="1913" cy="1294"/>
            </a:xfrm>
          </p:grpSpPr>
          <p:sp>
            <p:nvSpPr>
              <p:cNvPr id="15475" name="Freeform 113"/>
              <p:cNvSpPr>
                <a:spLocks/>
              </p:cNvSpPr>
              <p:nvPr/>
            </p:nvSpPr>
            <p:spPr bwMode="auto">
              <a:xfrm>
                <a:off x="4069" y="1760"/>
                <a:ext cx="1867" cy="1247"/>
              </a:xfrm>
              <a:custGeom>
                <a:avLst/>
                <a:gdLst>
                  <a:gd name="T0" fmla="*/ 0 w 1867"/>
                  <a:gd name="T1" fmla="*/ 1247 h 1247"/>
                  <a:gd name="T2" fmla="*/ 468 w 1867"/>
                  <a:gd name="T3" fmla="*/ 733 h 1247"/>
                  <a:gd name="T4" fmla="*/ 936 w 1867"/>
                  <a:gd name="T5" fmla="*/ 462 h 1247"/>
                  <a:gd name="T6" fmla="*/ 1404 w 1867"/>
                  <a:gd name="T7" fmla="*/ 249 h 1247"/>
                  <a:gd name="T8" fmla="*/ 1867 w 1867"/>
                  <a:gd name="T9" fmla="*/ 0 h 1247"/>
                  <a:gd name="T10" fmla="*/ 0 60000 65536"/>
                  <a:gd name="T11" fmla="*/ 0 60000 65536"/>
                  <a:gd name="T12" fmla="*/ 0 60000 65536"/>
                  <a:gd name="T13" fmla="*/ 0 60000 65536"/>
                  <a:gd name="T14" fmla="*/ 0 60000 65536"/>
                  <a:gd name="T15" fmla="*/ 0 w 1867"/>
                  <a:gd name="T16" fmla="*/ 0 h 1247"/>
                  <a:gd name="T17" fmla="*/ 1867 w 1867"/>
                  <a:gd name="T18" fmla="*/ 1247 h 1247"/>
                </a:gdLst>
                <a:ahLst/>
                <a:cxnLst>
                  <a:cxn ang="T10">
                    <a:pos x="T0" y="T1"/>
                  </a:cxn>
                  <a:cxn ang="T11">
                    <a:pos x="T2" y="T3"/>
                  </a:cxn>
                  <a:cxn ang="T12">
                    <a:pos x="T4" y="T5"/>
                  </a:cxn>
                  <a:cxn ang="T13">
                    <a:pos x="T6" y="T7"/>
                  </a:cxn>
                  <a:cxn ang="T14">
                    <a:pos x="T8" y="T9"/>
                  </a:cxn>
                </a:cxnLst>
                <a:rect l="T15" t="T16" r="T17" b="T18"/>
                <a:pathLst>
                  <a:path w="1867" h="1247">
                    <a:moveTo>
                      <a:pt x="0" y="1247"/>
                    </a:moveTo>
                    <a:lnTo>
                      <a:pt x="468" y="733"/>
                    </a:lnTo>
                    <a:lnTo>
                      <a:pt x="936" y="462"/>
                    </a:lnTo>
                    <a:lnTo>
                      <a:pt x="1404" y="249"/>
                    </a:lnTo>
                    <a:lnTo>
                      <a:pt x="1867" y="0"/>
                    </a:lnTo>
                  </a:path>
                </a:pathLst>
              </a:custGeom>
              <a:noFill/>
              <a:ln w="19050">
                <a:solidFill>
                  <a:srgbClr val="C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90000"/>
                  </a:lnSpc>
                  <a:spcBef>
                    <a:spcPct val="0"/>
                  </a:spcBef>
                  <a:spcAft>
                    <a:spcPct val="0"/>
                  </a:spcAft>
                </a:pPr>
                <a:endParaRPr lang="en-US" altLang="en-US" sz="1600">
                  <a:solidFill>
                    <a:srgbClr val="FFCEAB"/>
                  </a:solidFill>
                </a:endParaRPr>
              </a:p>
            </p:txBody>
          </p:sp>
          <p:sp>
            <p:nvSpPr>
              <p:cNvPr id="15476" name="Freeform 114"/>
              <p:cNvSpPr>
                <a:spLocks/>
              </p:cNvSpPr>
              <p:nvPr/>
            </p:nvSpPr>
            <p:spPr bwMode="auto">
              <a:xfrm>
                <a:off x="4069" y="2997"/>
                <a:ext cx="11" cy="10"/>
              </a:xfrm>
              <a:custGeom>
                <a:avLst/>
                <a:gdLst>
                  <a:gd name="T0" fmla="*/ 0 w 11"/>
                  <a:gd name="T1" fmla="*/ 10 h 10"/>
                  <a:gd name="T2" fmla="*/ 0 w 11"/>
                  <a:gd name="T3" fmla="*/ 0 h 10"/>
                  <a:gd name="T4" fmla="*/ 11 w 11"/>
                  <a:gd name="T5" fmla="*/ 0 h 10"/>
                  <a:gd name="T6" fmla="*/ 0 60000 65536"/>
                  <a:gd name="T7" fmla="*/ 0 60000 65536"/>
                  <a:gd name="T8" fmla="*/ 0 60000 65536"/>
                  <a:gd name="T9" fmla="*/ 0 w 11"/>
                  <a:gd name="T10" fmla="*/ 0 h 10"/>
                  <a:gd name="T11" fmla="*/ 11 w 11"/>
                  <a:gd name="T12" fmla="*/ 10 h 10"/>
                </a:gdLst>
                <a:ahLst/>
                <a:cxnLst>
                  <a:cxn ang="T6">
                    <a:pos x="T0" y="T1"/>
                  </a:cxn>
                  <a:cxn ang="T7">
                    <a:pos x="T2" y="T3"/>
                  </a:cxn>
                  <a:cxn ang="T8">
                    <a:pos x="T4" y="T5"/>
                  </a:cxn>
                </a:cxnLst>
                <a:rect l="T9" t="T10" r="T11" b="T12"/>
                <a:pathLst>
                  <a:path w="11" h="10">
                    <a:moveTo>
                      <a:pt x="0" y="10"/>
                    </a:moveTo>
                    <a:lnTo>
                      <a:pt x="0" y="0"/>
                    </a:lnTo>
                    <a:lnTo>
                      <a:pt x="11" y="0"/>
                    </a:lnTo>
                  </a:path>
                </a:pathLst>
              </a:custGeom>
              <a:noFill/>
              <a:ln w="7938">
                <a:solidFill>
                  <a:srgbClr val="FF6699"/>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90000"/>
                  </a:lnSpc>
                  <a:spcBef>
                    <a:spcPct val="0"/>
                  </a:spcBef>
                  <a:spcAft>
                    <a:spcPct val="0"/>
                  </a:spcAft>
                </a:pPr>
                <a:endParaRPr lang="en-US" altLang="en-US" sz="1600">
                  <a:solidFill>
                    <a:srgbClr val="FFCEAB"/>
                  </a:solidFill>
                </a:endParaRPr>
              </a:p>
            </p:txBody>
          </p:sp>
          <p:sp>
            <p:nvSpPr>
              <p:cNvPr id="15477" name="Freeform 115"/>
              <p:cNvSpPr>
                <a:spLocks/>
              </p:cNvSpPr>
              <p:nvPr/>
            </p:nvSpPr>
            <p:spPr bwMode="auto">
              <a:xfrm>
                <a:off x="4069" y="3007"/>
                <a:ext cx="11" cy="11"/>
              </a:xfrm>
              <a:custGeom>
                <a:avLst/>
                <a:gdLst>
                  <a:gd name="T0" fmla="*/ 0 w 11"/>
                  <a:gd name="T1" fmla="*/ 0 h 11"/>
                  <a:gd name="T2" fmla="*/ 0 w 11"/>
                  <a:gd name="T3" fmla="*/ 11 h 11"/>
                  <a:gd name="T4" fmla="*/ 11 w 11"/>
                  <a:gd name="T5" fmla="*/ 11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0" y="0"/>
                    </a:moveTo>
                    <a:lnTo>
                      <a:pt x="0" y="11"/>
                    </a:lnTo>
                    <a:lnTo>
                      <a:pt x="11" y="11"/>
                    </a:lnTo>
                  </a:path>
                </a:pathLst>
              </a:custGeom>
              <a:noFill/>
              <a:ln w="7938">
                <a:solidFill>
                  <a:srgbClr val="FF6699"/>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90000"/>
                  </a:lnSpc>
                  <a:spcBef>
                    <a:spcPct val="0"/>
                  </a:spcBef>
                  <a:spcAft>
                    <a:spcPct val="0"/>
                  </a:spcAft>
                </a:pPr>
                <a:endParaRPr lang="en-US" altLang="en-US" sz="1600">
                  <a:solidFill>
                    <a:srgbClr val="FFCEAB"/>
                  </a:solidFill>
                </a:endParaRPr>
              </a:p>
            </p:txBody>
          </p:sp>
          <p:sp>
            <p:nvSpPr>
              <p:cNvPr id="15478" name="Line 116"/>
              <p:cNvSpPr>
                <a:spLocks noChangeShapeType="1"/>
              </p:cNvSpPr>
              <p:nvPr/>
            </p:nvSpPr>
            <p:spPr bwMode="auto">
              <a:xfrm flipV="1">
                <a:off x="4537" y="2435"/>
                <a:ext cx="1" cy="58"/>
              </a:xfrm>
              <a:prstGeom prst="line">
                <a:avLst/>
              </a:prstGeom>
              <a:noFill/>
              <a:ln w="7938">
                <a:solidFill>
                  <a:srgbClr val="C00000"/>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479" name="Line 117"/>
              <p:cNvSpPr>
                <a:spLocks noChangeShapeType="1"/>
              </p:cNvSpPr>
              <p:nvPr/>
            </p:nvSpPr>
            <p:spPr bwMode="auto">
              <a:xfrm>
                <a:off x="4527" y="2435"/>
                <a:ext cx="21" cy="1"/>
              </a:xfrm>
              <a:prstGeom prst="line">
                <a:avLst/>
              </a:prstGeom>
              <a:noFill/>
              <a:ln w="7938">
                <a:solidFill>
                  <a:srgbClr val="C00000"/>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480" name="Line 118"/>
              <p:cNvSpPr>
                <a:spLocks noChangeShapeType="1"/>
              </p:cNvSpPr>
              <p:nvPr/>
            </p:nvSpPr>
            <p:spPr bwMode="auto">
              <a:xfrm>
                <a:off x="4537" y="2493"/>
                <a:ext cx="1" cy="62"/>
              </a:xfrm>
              <a:prstGeom prst="line">
                <a:avLst/>
              </a:prstGeom>
              <a:noFill/>
              <a:ln w="7938">
                <a:solidFill>
                  <a:srgbClr val="C00000"/>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481" name="Line 119"/>
              <p:cNvSpPr>
                <a:spLocks noChangeShapeType="1"/>
              </p:cNvSpPr>
              <p:nvPr/>
            </p:nvSpPr>
            <p:spPr bwMode="auto">
              <a:xfrm>
                <a:off x="4527" y="2555"/>
                <a:ext cx="21" cy="1"/>
              </a:xfrm>
              <a:prstGeom prst="line">
                <a:avLst/>
              </a:prstGeom>
              <a:noFill/>
              <a:ln w="7938">
                <a:solidFill>
                  <a:srgbClr val="C00000"/>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482" name="Line 120"/>
              <p:cNvSpPr>
                <a:spLocks noChangeShapeType="1"/>
              </p:cNvSpPr>
              <p:nvPr/>
            </p:nvSpPr>
            <p:spPr bwMode="auto">
              <a:xfrm flipV="1">
                <a:off x="5005" y="2134"/>
                <a:ext cx="1" cy="88"/>
              </a:xfrm>
              <a:prstGeom prst="line">
                <a:avLst/>
              </a:prstGeom>
              <a:noFill/>
              <a:ln w="7938">
                <a:solidFill>
                  <a:srgbClr val="C00000"/>
                </a:solidFill>
                <a:round/>
                <a:headEnd/>
                <a:tailEnd/>
              </a:ln>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483" name="Line 121"/>
              <p:cNvSpPr>
                <a:spLocks noChangeShapeType="1"/>
              </p:cNvSpPr>
              <p:nvPr/>
            </p:nvSpPr>
            <p:spPr bwMode="auto">
              <a:xfrm>
                <a:off x="4995" y="2134"/>
                <a:ext cx="21" cy="1"/>
              </a:xfrm>
              <a:prstGeom prst="line">
                <a:avLst/>
              </a:prstGeom>
              <a:noFill/>
              <a:ln w="7938">
                <a:solidFill>
                  <a:srgbClr val="C00000"/>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484" name="Line 122"/>
              <p:cNvSpPr>
                <a:spLocks noChangeShapeType="1"/>
              </p:cNvSpPr>
              <p:nvPr/>
            </p:nvSpPr>
            <p:spPr bwMode="auto">
              <a:xfrm>
                <a:off x="5005" y="2222"/>
                <a:ext cx="1" cy="83"/>
              </a:xfrm>
              <a:prstGeom prst="line">
                <a:avLst/>
              </a:prstGeom>
              <a:noFill/>
              <a:ln w="7938">
                <a:solidFill>
                  <a:srgbClr val="C00000"/>
                </a:solidFill>
                <a:round/>
                <a:headEnd/>
                <a:tailEnd/>
              </a:ln>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485" name="Line 123"/>
              <p:cNvSpPr>
                <a:spLocks noChangeShapeType="1"/>
              </p:cNvSpPr>
              <p:nvPr/>
            </p:nvSpPr>
            <p:spPr bwMode="auto">
              <a:xfrm>
                <a:off x="4995" y="2305"/>
                <a:ext cx="21" cy="1"/>
              </a:xfrm>
              <a:prstGeom prst="line">
                <a:avLst/>
              </a:prstGeom>
              <a:noFill/>
              <a:ln w="7938">
                <a:solidFill>
                  <a:srgbClr val="C00000"/>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486" name="Line 124"/>
              <p:cNvSpPr>
                <a:spLocks noChangeShapeType="1"/>
              </p:cNvSpPr>
              <p:nvPr/>
            </p:nvSpPr>
            <p:spPr bwMode="auto">
              <a:xfrm flipV="1">
                <a:off x="5473" y="1884"/>
                <a:ext cx="1" cy="125"/>
              </a:xfrm>
              <a:prstGeom prst="line">
                <a:avLst/>
              </a:prstGeom>
              <a:noFill/>
              <a:ln w="7938">
                <a:solidFill>
                  <a:srgbClr val="C00000"/>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487" name="Line 125"/>
              <p:cNvSpPr>
                <a:spLocks noChangeShapeType="1"/>
              </p:cNvSpPr>
              <p:nvPr/>
            </p:nvSpPr>
            <p:spPr bwMode="auto">
              <a:xfrm>
                <a:off x="5463" y="1884"/>
                <a:ext cx="21" cy="1"/>
              </a:xfrm>
              <a:prstGeom prst="line">
                <a:avLst/>
              </a:prstGeom>
              <a:noFill/>
              <a:ln w="7938">
                <a:solidFill>
                  <a:srgbClr val="C00000"/>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488" name="Line 126"/>
              <p:cNvSpPr>
                <a:spLocks noChangeShapeType="1"/>
              </p:cNvSpPr>
              <p:nvPr/>
            </p:nvSpPr>
            <p:spPr bwMode="auto">
              <a:xfrm>
                <a:off x="5473" y="2009"/>
                <a:ext cx="1" cy="125"/>
              </a:xfrm>
              <a:prstGeom prst="line">
                <a:avLst/>
              </a:prstGeom>
              <a:noFill/>
              <a:ln w="7938">
                <a:solidFill>
                  <a:srgbClr val="C00000"/>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489" name="Line 127"/>
              <p:cNvSpPr>
                <a:spLocks noChangeShapeType="1"/>
              </p:cNvSpPr>
              <p:nvPr/>
            </p:nvSpPr>
            <p:spPr bwMode="auto">
              <a:xfrm>
                <a:off x="5463" y="2134"/>
                <a:ext cx="21" cy="1"/>
              </a:xfrm>
              <a:prstGeom prst="line">
                <a:avLst/>
              </a:prstGeom>
              <a:noFill/>
              <a:ln w="7938">
                <a:solidFill>
                  <a:srgbClr val="C00000"/>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490" name="Freeform 128"/>
              <p:cNvSpPr>
                <a:spLocks/>
              </p:cNvSpPr>
              <p:nvPr/>
            </p:nvSpPr>
            <p:spPr bwMode="auto">
              <a:xfrm>
                <a:off x="4049" y="2986"/>
                <a:ext cx="41" cy="42"/>
              </a:xfrm>
              <a:custGeom>
                <a:avLst/>
                <a:gdLst>
                  <a:gd name="T0" fmla="*/ 0 w 41"/>
                  <a:gd name="T1" fmla="*/ 21 h 42"/>
                  <a:gd name="T2" fmla="*/ 20 w 41"/>
                  <a:gd name="T3" fmla="*/ 0 h 42"/>
                  <a:gd name="T4" fmla="*/ 41 w 41"/>
                  <a:gd name="T5" fmla="*/ 21 h 42"/>
                  <a:gd name="T6" fmla="*/ 20 w 41"/>
                  <a:gd name="T7" fmla="*/ 42 h 42"/>
                  <a:gd name="T8" fmla="*/ 0 w 41"/>
                  <a:gd name="T9" fmla="*/ 21 h 42"/>
                  <a:gd name="T10" fmla="*/ 0 60000 65536"/>
                  <a:gd name="T11" fmla="*/ 0 60000 65536"/>
                  <a:gd name="T12" fmla="*/ 0 60000 65536"/>
                  <a:gd name="T13" fmla="*/ 0 60000 65536"/>
                  <a:gd name="T14" fmla="*/ 0 60000 65536"/>
                  <a:gd name="T15" fmla="*/ 0 w 41"/>
                  <a:gd name="T16" fmla="*/ 0 h 42"/>
                  <a:gd name="T17" fmla="*/ 41 w 41"/>
                  <a:gd name="T18" fmla="*/ 42 h 42"/>
                </a:gdLst>
                <a:ahLst/>
                <a:cxnLst>
                  <a:cxn ang="T10">
                    <a:pos x="T0" y="T1"/>
                  </a:cxn>
                  <a:cxn ang="T11">
                    <a:pos x="T2" y="T3"/>
                  </a:cxn>
                  <a:cxn ang="T12">
                    <a:pos x="T4" y="T5"/>
                  </a:cxn>
                  <a:cxn ang="T13">
                    <a:pos x="T6" y="T7"/>
                  </a:cxn>
                  <a:cxn ang="T14">
                    <a:pos x="T8" y="T9"/>
                  </a:cxn>
                </a:cxnLst>
                <a:rect l="T15" t="T16" r="T17" b="T18"/>
                <a:pathLst>
                  <a:path w="41" h="42">
                    <a:moveTo>
                      <a:pt x="0" y="21"/>
                    </a:moveTo>
                    <a:lnTo>
                      <a:pt x="20" y="0"/>
                    </a:lnTo>
                    <a:lnTo>
                      <a:pt x="41" y="21"/>
                    </a:lnTo>
                    <a:lnTo>
                      <a:pt x="20" y="42"/>
                    </a:lnTo>
                    <a:lnTo>
                      <a:pt x="0" y="21"/>
                    </a:lnTo>
                    <a:close/>
                  </a:path>
                </a:pathLst>
              </a:custGeom>
              <a:solidFill>
                <a:srgbClr val="C00000"/>
              </a:solidFill>
              <a:ln w="7938">
                <a:solidFill>
                  <a:srgbClr val="C00000"/>
                </a:solidFill>
                <a:round/>
                <a:headEnd/>
                <a:tailEnd/>
              </a:ln>
            </p:spPr>
            <p:txBody>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90000"/>
                  </a:lnSpc>
                  <a:spcBef>
                    <a:spcPct val="0"/>
                  </a:spcBef>
                  <a:spcAft>
                    <a:spcPct val="0"/>
                  </a:spcAft>
                </a:pPr>
                <a:endParaRPr lang="en-US" altLang="en-US" sz="1600">
                  <a:solidFill>
                    <a:srgbClr val="FFCEAB"/>
                  </a:solidFill>
                </a:endParaRPr>
              </a:p>
            </p:txBody>
          </p:sp>
          <p:sp>
            <p:nvSpPr>
              <p:cNvPr id="15491" name="Freeform 129"/>
              <p:cNvSpPr>
                <a:spLocks/>
              </p:cNvSpPr>
              <p:nvPr/>
            </p:nvSpPr>
            <p:spPr bwMode="auto">
              <a:xfrm>
                <a:off x="4517" y="2472"/>
                <a:ext cx="41" cy="41"/>
              </a:xfrm>
              <a:custGeom>
                <a:avLst/>
                <a:gdLst>
                  <a:gd name="T0" fmla="*/ 0 w 41"/>
                  <a:gd name="T1" fmla="*/ 21 h 41"/>
                  <a:gd name="T2" fmla="*/ 20 w 41"/>
                  <a:gd name="T3" fmla="*/ 0 h 41"/>
                  <a:gd name="T4" fmla="*/ 41 w 41"/>
                  <a:gd name="T5" fmla="*/ 21 h 41"/>
                  <a:gd name="T6" fmla="*/ 20 w 41"/>
                  <a:gd name="T7" fmla="*/ 41 h 41"/>
                  <a:gd name="T8" fmla="*/ 0 w 41"/>
                  <a:gd name="T9" fmla="*/ 21 h 41"/>
                  <a:gd name="T10" fmla="*/ 0 60000 65536"/>
                  <a:gd name="T11" fmla="*/ 0 60000 65536"/>
                  <a:gd name="T12" fmla="*/ 0 60000 65536"/>
                  <a:gd name="T13" fmla="*/ 0 60000 65536"/>
                  <a:gd name="T14" fmla="*/ 0 60000 65536"/>
                  <a:gd name="T15" fmla="*/ 0 w 41"/>
                  <a:gd name="T16" fmla="*/ 0 h 41"/>
                  <a:gd name="T17" fmla="*/ 41 w 41"/>
                  <a:gd name="T18" fmla="*/ 41 h 41"/>
                </a:gdLst>
                <a:ahLst/>
                <a:cxnLst>
                  <a:cxn ang="T10">
                    <a:pos x="T0" y="T1"/>
                  </a:cxn>
                  <a:cxn ang="T11">
                    <a:pos x="T2" y="T3"/>
                  </a:cxn>
                  <a:cxn ang="T12">
                    <a:pos x="T4" y="T5"/>
                  </a:cxn>
                  <a:cxn ang="T13">
                    <a:pos x="T6" y="T7"/>
                  </a:cxn>
                  <a:cxn ang="T14">
                    <a:pos x="T8" y="T9"/>
                  </a:cxn>
                </a:cxnLst>
                <a:rect l="T15" t="T16" r="T17" b="T18"/>
                <a:pathLst>
                  <a:path w="41" h="41">
                    <a:moveTo>
                      <a:pt x="0" y="21"/>
                    </a:moveTo>
                    <a:lnTo>
                      <a:pt x="20" y="0"/>
                    </a:lnTo>
                    <a:lnTo>
                      <a:pt x="41" y="21"/>
                    </a:lnTo>
                    <a:lnTo>
                      <a:pt x="20" y="41"/>
                    </a:lnTo>
                    <a:lnTo>
                      <a:pt x="0" y="21"/>
                    </a:lnTo>
                    <a:close/>
                  </a:path>
                </a:pathLst>
              </a:custGeom>
              <a:solidFill>
                <a:srgbClr val="C00000"/>
              </a:solidFill>
              <a:ln w="7938">
                <a:solidFill>
                  <a:srgbClr val="C00000"/>
                </a:solidFill>
                <a:round/>
                <a:headEnd/>
                <a:tailEnd/>
              </a:ln>
            </p:spPr>
            <p:txBody>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90000"/>
                  </a:lnSpc>
                  <a:spcBef>
                    <a:spcPct val="0"/>
                  </a:spcBef>
                  <a:spcAft>
                    <a:spcPct val="0"/>
                  </a:spcAft>
                </a:pPr>
                <a:endParaRPr lang="en-US" altLang="en-US" sz="1600">
                  <a:solidFill>
                    <a:srgbClr val="FFCEAB"/>
                  </a:solidFill>
                </a:endParaRPr>
              </a:p>
            </p:txBody>
          </p:sp>
          <p:sp>
            <p:nvSpPr>
              <p:cNvPr id="15492" name="Freeform 130"/>
              <p:cNvSpPr>
                <a:spLocks/>
              </p:cNvSpPr>
              <p:nvPr/>
            </p:nvSpPr>
            <p:spPr bwMode="auto">
              <a:xfrm>
                <a:off x="4984" y="2201"/>
                <a:ext cx="42" cy="42"/>
              </a:xfrm>
              <a:custGeom>
                <a:avLst/>
                <a:gdLst>
                  <a:gd name="T0" fmla="*/ 0 w 42"/>
                  <a:gd name="T1" fmla="*/ 21 h 42"/>
                  <a:gd name="T2" fmla="*/ 21 w 42"/>
                  <a:gd name="T3" fmla="*/ 0 h 42"/>
                  <a:gd name="T4" fmla="*/ 42 w 42"/>
                  <a:gd name="T5" fmla="*/ 21 h 42"/>
                  <a:gd name="T6" fmla="*/ 21 w 42"/>
                  <a:gd name="T7" fmla="*/ 42 h 42"/>
                  <a:gd name="T8" fmla="*/ 0 w 42"/>
                  <a:gd name="T9" fmla="*/ 21 h 42"/>
                  <a:gd name="T10" fmla="*/ 0 60000 65536"/>
                  <a:gd name="T11" fmla="*/ 0 60000 65536"/>
                  <a:gd name="T12" fmla="*/ 0 60000 65536"/>
                  <a:gd name="T13" fmla="*/ 0 60000 65536"/>
                  <a:gd name="T14" fmla="*/ 0 60000 65536"/>
                  <a:gd name="T15" fmla="*/ 0 w 42"/>
                  <a:gd name="T16" fmla="*/ 0 h 42"/>
                  <a:gd name="T17" fmla="*/ 42 w 42"/>
                  <a:gd name="T18" fmla="*/ 42 h 42"/>
                </a:gdLst>
                <a:ahLst/>
                <a:cxnLst>
                  <a:cxn ang="T10">
                    <a:pos x="T0" y="T1"/>
                  </a:cxn>
                  <a:cxn ang="T11">
                    <a:pos x="T2" y="T3"/>
                  </a:cxn>
                  <a:cxn ang="T12">
                    <a:pos x="T4" y="T5"/>
                  </a:cxn>
                  <a:cxn ang="T13">
                    <a:pos x="T6" y="T7"/>
                  </a:cxn>
                  <a:cxn ang="T14">
                    <a:pos x="T8" y="T9"/>
                  </a:cxn>
                </a:cxnLst>
                <a:rect l="T15" t="T16" r="T17" b="T18"/>
                <a:pathLst>
                  <a:path w="42" h="42">
                    <a:moveTo>
                      <a:pt x="0" y="21"/>
                    </a:moveTo>
                    <a:lnTo>
                      <a:pt x="21" y="0"/>
                    </a:lnTo>
                    <a:lnTo>
                      <a:pt x="42" y="21"/>
                    </a:lnTo>
                    <a:lnTo>
                      <a:pt x="21" y="42"/>
                    </a:lnTo>
                    <a:lnTo>
                      <a:pt x="0" y="21"/>
                    </a:lnTo>
                    <a:close/>
                  </a:path>
                </a:pathLst>
              </a:custGeom>
              <a:solidFill>
                <a:srgbClr val="C00000"/>
              </a:solidFill>
              <a:ln w="7938">
                <a:solidFill>
                  <a:srgbClr val="C00000"/>
                </a:solidFill>
                <a:round/>
                <a:headEnd/>
                <a:tailEnd/>
              </a:ln>
            </p:spPr>
            <p:txBody>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90000"/>
                  </a:lnSpc>
                  <a:spcBef>
                    <a:spcPct val="0"/>
                  </a:spcBef>
                  <a:spcAft>
                    <a:spcPct val="0"/>
                  </a:spcAft>
                </a:pPr>
                <a:endParaRPr lang="en-US" altLang="en-US" sz="1600">
                  <a:solidFill>
                    <a:srgbClr val="FFCEAB"/>
                  </a:solidFill>
                </a:endParaRPr>
              </a:p>
            </p:txBody>
          </p:sp>
          <p:sp>
            <p:nvSpPr>
              <p:cNvPr id="15493" name="Freeform 131"/>
              <p:cNvSpPr>
                <a:spLocks/>
              </p:cNvSpPr>
              <p:nvPr/>
            </p:nvSpPr>
            <p:spPr bwMode="auto">
              <a:xfrm>
                <a:off x="5452" y="1988"/>
                <a:ext cx="42" cy="42"/>
              </a:xfrm>
              <a:custGeom>
                <a:avLst/>
                <a:gdLst>
                  <a:gd name="T0" fmla="*/ 0 w 42"/>
                  <a:gd name="T1" fmla="*/ 21 h 42"/>
                  <a:gd name="T2" fmla="*/ 21 w 42"/>
                  <a:gd name="T3" fmla="*/ 0 h 42"/>
                  <a:gd name="T4" fmla="*/ 42 w 42"/>
                  <a:gd name="T5" fmla="*/ 21 h 42"/>
                  <a:gd name="T6" fmla="*/ 21 w 42"/>
                  <a:gd name="T7" fmla="*/ 42 h 42"/>
                  <a:gd name="T8" fmla="*/ 0 w 42"/>
                  <a:gd name="T9" fmla="*/ 21 h 42"/>
                  <a:gd name="T10" fmla="*/ 0 60000 65536"/>
                  <a:gd name="T11" fmla="*/ 0 60000 65536"/>
                  <a:gd name="T12" fmla="*/ 0 60000 65536"/>
                  <a:gd name="T13" fmla="*/ 0 60000 65536"/>
                  <a:gd name="T14" fmla="*/ 0 60000 65536"/>
                  <a:gd name="T15" fmla="*/ 0 w 42"/>
                  <a:gd name="T16" fmla="*/ 0 h 42"/>
                  <a:gd name="T17" fmla="*/ 42 w 42"/>
                  <a:gd name="T18" fmla="*/ 42 h 42"/>
                </a:gdLst>
                <a:ahLst/>
                <a:cxnLst>
                  <a:cxn ang="T10">
                    <a:pos x="T0" y="T1"/>
                  </a:cxn>
                  <a:cxn ang="T11">
                    <a:pos x="T2" y="T3"/>
                  </a:cxn>
                  <a:cxn ang="T12">
                    <a:pos x="T4" y="T5"/>
                  </a:cxn>
                  <a:cxn ang="T13">
                    <a:pos x="T6" y="T7"/>
                  </a:cxn>
                  <a:cxn ang="T14">
                    <a:pos x="T8" y="T9"/>
                  </a:cxn>
                </a:cxnLst>
                <a:rect l="T15" t="T16" r="T17" b="T18"/>
                <a:pathLst>
                  <a:path w="42" h="42">
                    <a:moveTo>
                      <a:pt x="0" y="21"/>
                    </a:moveTo>
                    <a:lnTo>
                      <a:pt x="21" y="0"/>
                    </a:lnTo>
                    <a:lnTo>
                      <a:pt x="42" y="21"/>
                    </a:lnTo>
                    <a:lnTo>
                      <a:pt x="21" y="42"/>
                    </a:lnTo>
                    <a:lnTo>
                      <a:pt x="0" y="21"/>
                    </a:lnTo>
                    <a:close/>
                  </a:path>
                </a:pathLst>
              </a:custGeom>
              <a:solidFill>
                <a:srgbClr val="C00000"/>
              </a:solidFill>
              <a:ln w="7938">
                <a:solidFill>
                  <a:srgbClr val="C00000"/>
                </a:solidFill>
                <a:round/>
                <a:headEnd/>
                <a:tailEnd/>
              </a:ln>
            </p:spPr>
            <p:txBody>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90000"/>
                  </a:lnSpc>
                  <a:spcBef>
                    <a:spcPct val="0"/>
                  </a:spcBef>
                  <a:spcAft>
                    <a:spcPct val="0"/>
                  </a:spcAft>
                </a:pPr>
                <a:endParaRPr lang="en-US" altLang="en-US" sz="1600">
                  <a:solidFill>
                    <a:srgbClr val="FFCEAB"/>
                  </a:solidFill>
                </a:endParaRPr>
              </a:p>
            </p:txBody>
          </p:sp>
          <p:sp>
            <p:nvSpPr>
              <p:cNvPr id="15494" name="Freeform 132"/>
              <p:cNvSpPr>
                <a:spLocks/>
              </p:cNvSpPr>
              <p:nvPr/>
            </p:nvSpPr>
            <p:spPr bwMode="auto">
              <a:xfrm>
                <a:off x="5920" y="1734"/>
                <a:ext cx="42" cy="41"/>
              </a:xfrm>
              <a:custGeom>
                <a:avLst/>
                <a:gdLst>
                  <a:gd name="T0" fmla="*/ 0 w 42"/>
                  <a:gd name="T1" fmla="*/ 20 h 41"/>
                  <a:gd name="T2" fmla="*/ 21 w 42"/>
                  <a:gd name="T3" fmla="*/ 0 h 41"/>
                  <a:gd name="T4" fmla="*/ 42 w 42"/>
                  <a:gd name="T5" fmla="*/ 20 h 41"/>
                  <a:gd name="T6" fmla="*/ 21 w 42"/>
                  <a:gd name="T7" fmla="*/ 41 h 41"/>
                  <a:gd name="T8" fmla="*/ 0 w 42"/>
                  <a:gd name="T9" fmla="*/ 20 h 41"/>
                  <a:gd name="T10" fmla="*/ 0 60000 65536"/>
                  <a:gd name="T11" fmla="*/ 0 60000 65536"/>
                  <a:gd name="T12" fmla="*/ 0 60000 65536"/>
                  <a:gd name="T13" fmla="*/ 0 60000 65536"/>
                  <a:gd name="T14" fmla="*/ 0 60000 65536"/>
                  <a:gd name="T15" fmla="*/ 0 w 42"/>
                  <a:gd name="T16" fmla="*/ 0 h 41"/>
                  <a:gd name="T17" fmla="*/ 42 w 42"/>
                  <a:gd name="T18" fmla="*/ 41 h 41"/>
                </a:gdLst>
                <a:ahLst/>
                <a:cxnLst>
                  <a:cxn ang="T10">
                    <a:pos x="T0" y="T1"/>
                  </a:cxn>
                  <a:cxn ang="T11">
                    <a:pos x="T2" y="T3"/>
                  </a:cxn>
                  <a:cxn ang="T12">
                    <a:pos x="T4" y="T5"/>
                  </a:cxn>
                  <a:cxn ang="T13">
                    <a:pos x="T6" y="T7"/>
                  </a:cxn>
                  <a:cxn ang="T14">
                    <a:pos x="T8" y="T9"/>
                  </a:cxn>
                </a:cxnLst>
                <a:rect l="T15" t="T16" r="T17" b="T18"/>
                <a:pathLst>
                  <a:path w="42" h="41">
                    <a:moveTo>
                      <a:pt x="0" y="20"/>
                    </a:moveTo>
                    <a:lnTo>
                      <a:pt x="21" y="0"/>
                    </a:lnTo>
                    <a:lnTo>
                      <a:pt x="42" y="20"/>
                    </a:lnTo>
                    <a:lnTo>
                      <a:pt x="21" y="41"/>
                    </a:lnTo>
                    <a:lnTo>
                      <a:pt x="0" y="20"/>
                    </a:lnTo>
                    <a:close/>
                  </a:path>
                </a:pathLst>
              </a:custGeom>
              <a:solidFill>
                <a:srgbClr val="C00000"/>
              </a:solidFill>
              <a:ln w="7938">
                <a:solidFill>
                  <a:srgbClr val="C00000"/>
                </a:solidFill>
                <a:round/>
                <a:headEnd/>
                <a:tailEnd/>
              </a:ln>
            </p:spPr>
            <p:txBody>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90000"/>
                  </a:lnSpc>
                  <a:spcBef>
                    <a:spcPct val="0"/>
                  </a:spcBef>
                  <a:spcAft>
                    <a:spcPct val="0"/>
                  </a:spcAft>
                </a:pPr>
                <a:endParaRPr lang="en-US" altLang="en-US" sz="1600">
                  <a:solidFill>
                    <a:srgbClr val="FFCEAB"/>
                  </a:solidFill>
                </a:endParaRPr>
              </a:p>
            </p:txBody>
          </p:sp>
        </p:grpSp>
        <p:grpSp>
          <p:nvGrpSpPr>
            <p:cNvPr id="15470" name="Group 133"/>
            <p:cNvGrpSpPr>
              <a:grpSpLocks/>
            </p:cNvGrpSpPr>
            <p:nvPr/>
          </p:nvGrpSpPr>
          <p:grpSpPr bwMode="auto">
            <a:xfrm>
              <a:off x="5913" y="1612"/>
              <a:ext cx="49" cy="276"/>
              <a:chOff x="5981" y="1592"/>
              <a:chExt cx="49" cy="276"/>
            </a:xfrm>
          </p:grpSpPr>
          <p:sp>
            <p:nvSpPr>
              <p:cNvPr id="15471" name="Line 134"/>
              <p:cNvSpPr>
                <a:spLocks noChangeShapeType="1"/>
              </p:cNvSpPr>
              <p:nvPr/>
            </p:nvSpPr>
            <p:spPr bwMode="auto">
              <a:xfrm>
                <a:off x="5981" y="1865"/>
                <a:ext cx="49" cy="3"/>
              </a:xfrm>
              <a:prstGeom prst="line">
                <a:avLst/>
              </a:prstGeom>
              <a:noFill/>
              <a:ln w="7938">
                <a:solidFill>
                  <a:srgbClr val="C00000"/>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grpSp>
            <p:nvGrpSpPr>
              <p:cNvPr id="15472" name="Group 135"/>
              <p:cNvGrpSpPr>
                <a:grpSpLocks/>
              </p:cNvGrpSpPr>
              <p:nvPr/>
            </p:nvGrpSpPr>
            <p:grpSpPr bwMode="auto">
              <a:xfrm>
                <a:off x="5981" y="1592"/>
                <a:ext cx="49" cy="276"/>
                <a:chOff x="5981" y="1586"/>
                <a:chExt cx="49" cy="276"/>
              </a:xfrm>
            </p:grpSpPr>
            <p:sp>
              <p:nvSpPr>
                <p:cNvPr id="15473" name="Line 136"/>
                <p:cNvSpPr>
                  <a:spLocks noChangeShapeType="1"/>
                </p:cNvSpPr>
                <p:nvPr/>
              </p:nvSpPr>
              <p:spPr bwMode="auto">
                <a:xfrm>
                  <a:off x="5981" y="1586"/>
                  <a:ext cx="49" cy="3"/>
                </a:xfrm>
                <a:prstGeom prst="line">
                  <a:avLst/>
                </a:prstGeom>
                <a:noFill/>
                <a:ln w="7938">
                  <a:solidFill>
                    <a:srgbClr val="C00000"/>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474" name="Line 137"/>
                <p:cNvSpPr>
                  <a:spLocks noChangeShapeType="1"/>
                </p:cNvSpPr>
                <p:nvPr/>
              </p:nvSpPr>
              <p:spPr bwMode="auto">
                <a:xfrm>
                  <a:off x="6006" y="1586"/>
                  <a:ext cx="0" cy="276"/>
                </a:xfrm>
                <a:prstGeom prst="line">
                  <a:avLst/>
                </a:prstGeom>
                <a:noFill/>
                <a:ln w="63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grpSp>
        </p:grpSp>
      </p:grpSp>
      <p:grpSp>
        <p:nvGrpSpPr>
          <p:cNvPr id="24" name="Group 138"/>
          <p:cNvGrpSpPr>
            <a:grpSpLocks/>
          </p:cNvGrpSpPr>
          <p:nvPr/>
        </p:nvGrpSpPr>
        <p:grpSpPr bwMode="auto">
          <a:xfrm>
            <a:off x="5640212" y="3317523"/>
            <a:ext cx="2706511" cy="1655233"/>
            <a:chOff x="4165" y="2180"/>
            <a:chExt cx="1918" cy="1173"/>
          </a:xfrm>
        </p:grpSpPr>
        <p:grpSp>
          <p:nvGrpSpPr>
            <p:cNvPr id="15439" name="Group 139"/>
            <p:cNvGrpSpPr>
              <a:grpSpLocks/>
            </p:cNvGrpSpPr>
            <p:nvPr/>
          </p:nvGrpSpPr>
          <p:grpSpPr bwMode="auto">
            <a:xfrm>
              <a:off x="4165" y="2313"/>
              <a:ext cx="1450" cy="1040"/>
              <a:chOff x="4165" y="2313"/>
              <a:chExt cx="1450" cy="1040"/>
            </a:xfrm>
          </p:grpSpPr>
          <p:sp>
            <p:nvSpPr>
              <p:cNvPr id="15466" name="Oval 140"/>
              <p:cNvSpPr>
                <a:spLocks noChangeArrowheads="1"/>
              </p:cNvSpPr>
              <p:nvPr/>
            </p:nvSpPr>
            <p:spPr bwMode="auto">
              <a:xfrm>
                <a:off x="4165" y="3306"/>
                <a:ext cx="46" cy="47"/>
              </a:xfrm>
              <a:prstGeom prst="ellipse">
                <a:avLst/>
              </a:prstGeom>
              <a:solidFill>
                <a:schemeClr val="accent2"/>
              </a:solidFill>
              <a:ln w="7938">
                <a:solidFill>
                  <a:schemeClr val="accent2"/>
                </a:solidFill>
                <a:round/>
                <a:headEnd/>
                <a:tailEnd/>
              </a:ln>
            </p:spPr>
            <p:txBody>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90000"/>
                  </a:lnSpc>
                  <a:spcBef>
                    <a:spcPct val="0"/>
                  </a:spcBef>
                  <a:spcAft>
                    <a:spcPct val="0"/>
                  </a:spcAft>
                </a:pPr>
                <a:endParaRPr lang="en-US" altLang="en-US" sz="1600">
                  <a:solidFill>
                    <a:srgbClr val="FFCEAB"/>
                  </a:solidFill>
                </a:endParaRPr>
              </a:p>
            </p:txBody>
          </p:sp>
          <p:sp>
            <p:nvSpPr>
              <p:cNvPr id="15467" name="Oval 141"/>
              <p:cNvSpPr>
                <a:spLocks noChangeArrowheads="1"/>
              </p:cNvSpPr>
              <p:nvPr/>
            </p:nvSpPr>
            <p:spPr bwMode="auto">
              <a:xfrm>
                <a:off x="4633" y="2573"/>
                <a:ext cx="46" cy="47"/>
              </a:xfrm>
              <a:prstGeom prst="ellipse">
                <a:avLst/>
              </a:prstGeom>
              <a:solidFill>
                <a:schemeClr val="accent2"/>
              </a:solidFill>
              <a:ln w="7938">
                <a:solidFill>
                  <a:schemeClr val="accent2"/>
                </a:solidFill>
                <a:round/>
                <a:headEnd/>
                <a:tailEnd/>
              </a:ln>
            </p:spPr>
            <p:txBody>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90000"/>
                  </a:lnSpc>
                  <a:spcBef>
                    <a:spcPct val="0"/>
                  </a:spcBef>
                  <a:spcAft>
                    <a:spcPct val="0"/>
                  </a:spcAft>
                </a:pPr>
                <a:endParaRPr lang="en-US" altLang="en-US" sz="1600">
                  <a:solidFill>
                    <a:srgbClr val="FFCEAB"/>
                  </a:solidFill>
                </a:endParaRPr>
              </a:p>
            </p:txBody>
          </p:sp>
          <p:sp>
            <p:nvSpPr>
              <p:cNvPr id="15468" name="Oval 142"/>
              <p:cNvSpPr>
                <a:spLocks noChangeArrowheads="1"/>
              </p:cNvSpPr>
              <p:nvPr/>
            </p:nvSpPr>
            <p:spPr bwMode="auto">
              <a:xfrm>
                <a:off x="5568" y="2313"/>
                <a:ext cx="47" cy="47"/>
              </a:xfrm>
              <a:prstGeom prst="ellipse">
                <a:avLst/>
              </a:prstGeom>
              <a:solidFill>
                <a:schemeClr val="accent2"/>
              </a:solidFill>
              <a:ln w="7938">
                <a:solidFill>
                  <a:schemeClr val="accent2"/>
                </a:solidFill>
                <a:round/>
                <a:headEnd/>
                <a:tailEnd/>
              </a:ln>
            </p:spPr>
            <p:txBody>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90000"/>
                  </a:lnSpc>
                  <a:spcBef>
                    <a:spcPct val="0"/>
                  </a:spcBef>
                  <a:spcAft>
                    <a:spcPct val="0"/>
                  </a:spcAft>
                </a:pPr>
                <a:endParaRPr lang="en-US" altLang="en-US" sz="1600">
                  <a:solidFill>
                    <a:srgbClr val="FFCEAB"/>
                  </a:solidFill>
                </a:endParaRPr>
              </a:p>
            </p:txBody>
          </p:sp>
        </p:grpSp>
        <p:grpSp>
          <p:nvGrpSpPr>
            <p:cNvPr id="15440" name="Group 143"/>
            <p:cNvGrpSpPr>
              <a:grpSpLocks/>
            </p:cNvGrpSpPr>
            <p:nvPr/>
          </p:nvGrpSpPr>
          <p:grpSpPr bwMode="auto">
            <a:xfrm>
              <a:off x="4185" y="2180"/>
              <a:ext cx="1898" cy="1152"/>
              <a:chOff x="4185" y="2180"/>
              <a:chExt cx="1898" cy="1152"/>
            </a:xfrm>
          </p:grpSpPr>
          <p:grpSp>
            <p:nvGrpSpPr>
              <p:cNvPr id="15441" name="Group 144"/>
              <p:cNvGrpSpPr>
                <a:grpSpLocks/>
              </p:cNvGrpSpPr>
              <p:nvPr/>
            </p:nvGrpSpPr>
            <p:grpSpPr bwMode="auto">
              <a:xfrm>
                <a:off x="4185" y="2235"/>
                <a:ext cx="1415" cy="1097"/>
                <a:chOff x="4069" y="1952"/>
                <a:chExt cx="1415" cy="1097"/>
              </a:xfrm>
            </p:grpSpPr>
            <p:sp>
              <p:nvSpPr>
                <p:cNvPr id="15452" name="Freeform 145"/>
                <p:cNvSpPr>
                  <a:spLocks/>
                </p:cNvSpPr>
                <p:nvPr/>
              </p:nvSpPr>
              <p:spPr bwMode="auto">
                <a:xfrm>
                  <a:off x="4069" y="3038"/>
                  <a:ext cx="11" cy="6"/>
                </a:xfrm>
                <a:custGeom>
                  <a:avLst/>
                  <a:gdLst>
                    <a:gd name="T0" fmla="*/ 0 w 11"/>
                    <a:gd name="T1" fmla="*/ 6 h 6"/>
                    <a:gd name="T2" fmla="*/ 0 w 11"/>
                    <a:gd name="T3" fmla="*/ 0 h 6"/>
                    <a:gd name="T4" fmla="*/ 11 w 11"/>
                    <a:gd name="T5" fmla="*/ 0 h 6"/>
                    <a:gd name="T6" fmla="*/ 0 60000 65536"/>
                    <a:gd name="T7" fmla="*/ 0 60000 65536"/>
                    <a:gd name="T8" fmla="*/ 0 60000 65536"/>
                    <a:gd name="T9" fmla="*/ 0 w 11"/>
                    <a:gd name="T10" fmla="*/ 0 h 6"/>
                    <a:gd name="T11" fmla="*/ 11 w 11"/>
                    <a:gd name="T12" fmla="*/ 6 h 6"/>
                  </a:gdLst>
                  <a:ahLst/>
                  <a:cxnLst>
                    <a:cxn ang="T6">
                      <a:pos x="T0" y="T1"/>
                    </a:cxn>
                    <a:cxn ang="T7">
                      <a:pos x="T2" y="T3"/>
                    </a:cxn>
                    <a:cxn ang="T8">
                      <a:pos x="T4" y="T5"/>
                    </a:cxn>
                  </a:cxnLst>
                  <a:rect l="T9" t="T10" r="T11" b="T12"/>
                  <a:pathLst>
                    <a:path w="11" h="6">
                      <a:moveTo>
                        <a:pt x="0" y="6"/>
                      </a:moveTo>
                      <a:lnTo>
                        <a:pt x="0" y="0"/>
                      </a:lnTo>
                      <a:lnTo>
                        <a:pt x="11" y="0"/>
                      </a:lnTo>
                    </a:path>
                  </a:pathLst>
                </a:custGeom>
                <a:solidFill>
                  <a:schemeClr val="tx2"/>
                </a:solidFill>
                <a:ln w="7938">
                  <a:solidFill>
                    <a:schemeClr val="tx2"/>
                  </a:solidFill>
                  <a:round/>
                  <a:headEnd/>
                  <a:tailEnd/>
                </a:ln>
              </p:spPr>
              <p:txBody>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90000"/>
                    </a:lnSpc>
                    <a:spcBef>
                      <a:spcPct val="0"/>
                    </a:spcBef>
                    <a:spcAft>
                      <a:spcPct val="0"/>
                    </a:spcAft>
                  </a:pPr>
                  <a:endParaRPr lang="en-US" altLang="en-US" sz="1600">
                    <a:solidFill>
                      <a:srgbClr val="FFCEAB"/>
                    </a:solidFill>
                  </a:endParaRPr>
                </a:p>
              </p:txBody>
            </p:sp>
            <p:sp>
              <p:nvSpPr>
                <p:cNvPr id="15453" name="Freeform 146"/>
                <p:cNvSpPr>
                  <a:spLocks/>
                </p:cNvSpPr>
                <p:nvPr/>
              </p:nvSpPr>
              <p:spPr bwMode="auto">
                <a:xfrm>
                  <a:off x="4069" y="3044"/>
                  <a:ext cx="11" cy="5"/>
                </a:xfrm>
                <a:custGeom>
                  <a:avLst/>
                  <a:gdLst>
                    <a:gd name="T0" fmla="*/ 0 w 11"/>
                    <a:gd name="T1" fmla="*/ 0 h 5"/>
                    <a:gd name="T2" fmla="*/ 0 w 11"/>
                    <a:gd name="T3" fmla="*/ 5 h 5"/>
                    <a:gd name="T4" fmla="*/ 11 w 11"/>
                    <a:gd name="T5" fmla="*/ 5 h 5"/>
                    <a:gd name="T6" fmla="*/ 0 60000 65536"/>
                    <a:gd name="T7" fmla="*/ 0 60000 65536"/>
                    <a:gd name="T8" fmla="*/ 0 60000 65536"/>
                    <a:gd name="T9" fmla="*/ 0 w 11"/>
                    <a:gd name="T10" fmla="*/ 0 h 5"/>
                    <a:gd name="T11" fmla="*/ 11 w 11"/>
                    <a:gd name="T12" fmla="*/ 5 h 5"/>
                  </a:gdLst>
                  <a:ahLst/>
                  <a:cxnLst>
                    <a:cxn ang="T6">
                      <a:pos x="T0" y="T1"/>
                    </a:cxn>
                    <a:cxn ang="T7">
                      <a:pos x="T2" y="T3"/>
                    </a:cxn>
                    <a:cxn ang="T8">
                      <a:pos x="T4" y="T5"/>
                    </a:cxn>
                  </a:cxnLst>
                  <a:rect l="T9" t="T10" r="T11" b="T12"/>
                  <a:pathLst>
                    <a:path w="11" h="5">
                      <a:moveTo>
                        <a:pt x="0" y="0"/>
                      </a:moveTo>
                      <a:lnTo>
                        <a:pt x="0" y="5"/>
                      </a:lnTo>
                      <a:lnTo>
                        <a:pt x="11" y="5"/>
                      </a:lnTo>
                    </a:path>
                  </a:pathLst>
                </a:custGeom>
                <a:solidFill>
                  <a:schemeClr val="tx2"/>
                </a:solidFill>
                <a:ln w="7938">
                  <a:solidFill>
                    <a:schemeClr val="tx2"/>
                  </a:solidFill>
                  <a:round/>
                  <a:headEnd/>
                  <a:tailEnd/>
                </a:ln>
              </p:spPr>
              <p:txBody>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90000"/>
                    </a:lnSpc>
                    <a:spcBef>
                      <a:spcPct val="0"/>
                    </a:spcBef>
                    <a:spcAft>
                      <a:spcPct val="0"/>
                    </a:spcAft>
                  </a:pPr>
                  <a:endParaRPr lang="en-US" altLang="en-US" sz="1600">
                    <a:solidFill>
                      <a:srgbClr val="FFCEAB"/>
                    </a:solidFill>
                  </a:endParaRPr>
                </a:p>
              </p:txBody>
            </p:sp>
            <p:sp>
              <p:nvSpPr>
                <p:cNvPr id="15454" name="Line 147"/>
                <p:cNvSpPr>
                  <a:spLocks noChangeShapeType="1"/>
                </p:cNvSpPr>
                <p:nvPr/>
              </p:nvSpPr>
              <p:spPr bwMode="auto">
                <a:xfrm flipV="1">
                  <a:off x="4537" y="2269"/>
                  <a:ext cx="1" cy="42"/>
                </a:xfrm>
                <a:prstGeom prst="line">
                  <a:avLst/>
                </a:prstGeom>
                <a:noFill/>
                <a:ln w="7938">
                  <a:solidFill>
                    <a:schemeClr val="accent2"/>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455" name="Line 148"/>
                <p:cNvSpPr>
                  <a:spLocks noChangeShapeType="1"/>
                </p:cNvSpPr>
                <p:nvPr/>
              </p:nvSpPr>
              <p:spPr bwMode="auto">
                <a:xfrm>
                  <a:off x="4527" y="2269"/>
                  <a:ext cx="21" cy="1"/>
                </a:xfrm>
                <a:prstGeom prst="line">
                  <a:avLst/>
                </a:prstGeom>
                <a:noFill/>
                <a:ln w="7938">
                  <a:solidFill>
                    <a:schemeClr val="accent2"/>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456" name="Line 149"/>
                <p:cNvSpPr>
                  <a:spLocks noChangeShapeType="1"/>
                </p:cNvSpPr>
                <p:nvPr/>
              </p:nvSpPr>
              <p:spPr bwMode="auto">
                <a:xfrm>
                  <a:off x="4537" y="2311"/>
                  <a:ext cx="1" cy="46"/>
                </a:xfrm>
                <a:prstGeom prst="line">
                  <a:avLst/>
                </a:prstGeom>
                <a:noFill/>
                <a:ln w="7938">
                  <a:solidFill>
                    <a:schemeClr val="accent2"/>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457" name="Line 150"/>
                <p:cNvSpPr>
                  <a:spLocks noChangeShapeType="1"/>
                </p:cNvSpPr>
                <p:nvPr/>
              </p:nvSpPr>
              <p:spPr bwMode="auto">
                <a:xfrm>
                  <a:off x="4527" y="2357"/>
                  <a:ext cx="21" cy="1"/>
                </a:xfrm>
                <a:prstGeom prst="line">
                  <a:avLst/>
                </a:prstGeom>
                <a:noFill/>
                <a:ln w="7938">
                  <a:solidFill>
                    <a:schemeClr val="accent2"/>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458" name="Line 151"/>
                <p:cNvSpPr>
                  <a:spLocks noChangeShapeType="1"/>
                </p:cNvSpPr>
                <p:nvPr/>
              </p:nvSpPr>
              <p:spPr bwMode="auto">
                <a:xfrm flipV="1">
                  <a:off x="5005" y="1952"/>
                  <a:ext cx="1" cy="62"/>
                </a:xfrm>
                <a:prstGeom prst="line">
                  <a:avLst/>
                </a:prstGeom>
                <a:noFill/>
                <a:ln w="7938">
                  <a:solidFill>
                    <a:schemeClr val="accent2"/>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459" name="Line 152"/>
                <p:cNvSpPr>
                  <a:spLocks noChangeShapeType="1"/>
                </p:cNvSpPr>
                <p:nvPr/>
              </p:nvSpPr>
              <p:spPr bwMode="auto">
                <a:xfrm>
                  <a:off x="4995" y="1952"/>
                  <a:ext cx="21" cy="1"/>
                </a:xfrm>
                <a:prstGeom prst="line">
                  <a:avLst/>
                </a:prstGeom>
                <a:noFill/>
                <a:ln w="7938">
                  <a:solidFill>
                    <a:schemeClr val="accent2"/>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460" name="Line 153"/>
                <p:cNvSpPr>
                  <a:spLocks noChangeShapeType="1"/>
                </p:cNvSpPr>
                <p:nvPr/>
              </p:nvSpPr>
              <p:spPr bwMode="auto">
                <a:xfrm>
                  <a:off x="5005" y="2014"/>
                  <a:ext cx="1" cy="63"/>
                </a:xfrm>
                <a:prstGeom prst="line">
                  <a:avLst/>
                </a:prstGeom>
                <a:noFill/>
                <a:ln w="7938">
                  <a:solidFill>
                    <a:schemeClr val="tx2"/>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461" name="Line 154"/>
                <p:cNvSpPr>
                  <a:spLocks noChangeShapeType="1"/>
                </p:cNvSpPr>
                <p:nvPr/>
              </p:nvSpPr>
              <p:spPr bwMode="auto">
                <a:xfrm>
                  <a:off x="4995" y="2077"/>
                  <a:ext cx="21" cy="1"/>
                </a:xfrm>
                <a:prstGeom prst="line">
                  <a:avLst/>
                </a:prstGeom>
                <a:noFill/>
                <a:ln w="7938">
                  <a:solidFill>
                    <a:schemeClr val="tx2"/>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462" name="Line 155"/>
                <p:cNvSpPr>
                  <a:spLocks noChangeShapeType="1"/>
                </p:cNvSpPr>
                <p:nvPr/>
              </p:nvSpPr>
              <p:spPr bwMode="auto">
                <a:xfrm flipV="1">
                  <a:off x="5475" y="1993"/>
                  <a:ext cx="1" cy="58"/>
                </a:xfrm>
                <a:prstGeom prst="line">
                  <a:avLst/>
                </a:prstGeom>
                <a:noFill/>
                <a:ln w="7938">
                  <a:solidFill>
                    <a:schemeClr val="accent2"/>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463" name="Line 156"/>
                <p:cNvSpPr>
                  <a:spLocks noChangeShapeType="1"/>
                </p:cNvSpPr>
                <p:nvPr/>
              </p:nvSpPr>
              <p:spPr bwMode="auto">
                <a:xfrm>
                  <a:off x="5463" y="1993"/>
                  <a:ext cx="21" cy="1"/>
                </a:xfrm>
                <a:prstGeom prst="line">
                  <a:avLst/>
                </a:prstGeom>
                <a:noFill/>
                <a:ln w="7938">
                  <a:solidFill>
                    <a:schemeClr val="accent2"/>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464" name="Line 157"/>
                <p:cNvSpPr>
                  <a:spLocks noChangeShapeType="1"/>
                </p:cNvSpPr>
                <p:nvPr/>
              </p:nvSpPr>
              <p:spPr bwMode="auto">
                <a:xfrm>
                  <a:off x="5473" y="2051"/>
                  <a:ext cx="1" cy="57"/>
                </a:xfrm>
                <a:prstGeom prst="line">
                  <a:avLst/>
                </a:prstGeom>
                <a:noFill/>
                <a:ln w="7938">
                  <a:solidFill>
                    <a:schemeClr val="accent2"/>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465" name="Line 158"/>
                <p:cNvSpPr>
                  <a:spLocks noChangeShapeType="1"/>
                </p:cNvSpPr>
                <p:nvPr/>
              </p:nvSpPr>
              <p:spPr bwMode="auto">
                <a:xfrm>
                  <a:off x="5463" y="2108"/>
                  <a:ext cx="21" cy="1"/>
                </a:xfrm>
                <a:prstGeom prst="line">
                  <a:avLst/>
                </a:prstGeom>
                <a:noFill/>
                <a:ln w="7938">
                  <a:solidFill>
                    <a:schemeClr val="accent2"/>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grpSp>
          <p:grpSp>
            <p:nvGrpSpPr>
              <p:cNvPr id="15442" name="Group 159"/>
              <p:cNvGrpSpPr>
                <a:grpSpLocks/>
              </p:cNvGrpSpPr>
              <p:nvPr/>
            </p:nvGrpSpPr>
            <p:grpSpPr bwMode="auto">
              <a:xfrm>
                <a:off x="4185" y="2180"/>
                <a:ext cx="1898" cy="1147"/>
                <a:chOff x="4185" y="2180"/>
                <a:chExt cx="1898" cy="1147"/>
              </a:xfrm>
            </p:grpSpPr>
            <p:grpSp>
              <p:nvGrpSpPr>
                <p:cNvPr id="15443" name="Group 160"/>
                <p:cNvGrpSpPr>
                  <a:grpSpLocks/>
                </p:cNvGrpSpPr>
                <p:nvPr/>
              </p:nvGrpSpPr>
              <p:grpSpPr bwMode="auto">
                <a:xfrm>
                  <a:off x="4185" y="2180"/>
                  <a:ext cx="1898" cy="1147"/>
                  <a:chOff x="4185" y="2180"/>
                  <a:chExt cx="1898" cy="1147"/>
                </a:xfrm>
              </p:grpSpPr>
              <p:sp>
                <p:nvSpPr>
                  <p:cNvPr id="15445" name="Freeform 161"/>
                  <p:cNvSpPr>
                    <a:spLocks/>
                  </p:cNvSpPr>
                  <p:nvPr/>
                </p:nvSpPr>
                <p:spPr bwMode="auto">
                  <a:xfrm>
                    <a:off x="4185" y="2256"/>
                    <a:ext cx="1867" cy="1071"/>
                  </a:xfrm>
                  <a:custGeom>
                    <a:avLst/>
                    <a:gdLst>
                      <a:gd name="T0" fmla="*/ 0 w 1867"/>
                      <a:gd name="T1" fmla="*/ 1071 h 1071"/>
                      <a:gd name="T2" fmla="*/ 468 w 1867"/>
                      <a:gd name="T3" fmla="*/ 338 h 1071"/>
                      <a:gd name="T4" fmla="*/ 936 w 1867"/>
                      <a:gd name="T5" fmla="*/ 41 h 1071"/>
                      <a:gd name="T6" fmla="*/ 1404 w 1867"/>
                      <a:gd name="T7" fmla="*/ 78 h 1071"/>
                      <a:gd name="T8" fmla="*/ 1867 w 1867"/>
                      <a:gd name="T9" fmla="*/ 0 h 1071"/>
                      <a:gd name="T10" fmla="*/ 0 60000 65536"/>
                      <a:gd name="T11" fmla="*/ 0 60000 65536"/>
                      <a:gd name="T12" fmla="*/ 0 60000 65536"/>
                      <a:gd name="T13" fmla="*/ 0 60000 65536"/>
                      <a:gd name="T14" fmla="*/ 0 60000 65536"/>
                      <a:gd name="T15" fmla="*/ 0 w 1867"/>
                      <a:gd name="T16" fmla="*/ 0 h 1071"/>
                      <a:gd name="T17" fmla="*/ 1867 w 1867"/>
                      <a:gd name="T18" fmla="*/ 1071 h 1071"/>
                    </a:gdLst>
                    <a:ahLst/>
                    <a:cxnLst>
                      <a:cxn ang="T10">
                        <a:pos x="T0" y="T1"/>
                      </a:cxn>
                      <a:cxn ang="T11">
                        <a:pos x="T2" y="T3"/>
                      </a:cxn>
                      <a:cxn ang="T12">
                        <a:pos x="T4" y="T5"/>
                      </a:cxn>
                      <a:cxn ang="T13">
                        <a:pos x="T6" y="T7"/>
                      </a:cxn>
                      <a:cxn ang="T14">
                        <a:pos x="T8" y="T9"/>
                      </a:cxn>
                    </a:cxnLst>
                    <a:rect l="T15" t="T16" r="T17" b="T18"/>
                    <a:pathLst>
                      <a:path w="1867" h="1071">
                        <a:moveTo>
                          <a:pt x="0" y="1071"/>
                        </a:moveTo>
                        <a:lnTo>
                          <a:pt x="468" y="338"/>
                        </a:lnTo>
                        <a:lnTo>
                          <a:pt x="936" y="41"/>
                        </a:lnTo>
                        <a:lnTo>
                          <a:pt x="1404" y="78"/>
                        </a:lnTo>
                        <a:lnTo>
                          <a:pt x="1867" y="0"/>
                        </a:lnTo>
                      </a:path>
                    </a:pathLst>
                  </a:custGeom>
                  <a:noFill/>
                  <a:ln w="19050">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90000"/>
                      </a:lnSpc>
                      <a:spcBef>
                        <a:spcPct val="0"/>
                      </a:spcBef>
                      <a:spcAft>
                        <a:spcPct val="0"/>
                      </a:spcAft>
                    </a:pPr>
                    <a:endParaRPr lang="en-US" altLang="en-US" sz="1600">
                      <a:solidFill>
                        <a:srgbClr val="FFCEAB"/>
                      </a:solidFill>
                    </a:endParaRPr>
                  </a:p>
                </p:txBody>
              </p:sp>
              <p:sp>
                <p:nvSpPr>
                  <p:cNvPr id="15446" name="Oval 162"/>
                  <p:cNvSpPr>
                    <a:spLocks noChangeArrowheads="1"/>
                  </p:cNvSpPr>
                  <p:nvPr/>
                </p:nvSpPr>
                <p:spPr bwMode="auto">
                  <a:xfrm>
                    <a:off x="6036" y="2230"/>
                    <a:ext cx="47" cy="46"/>
                  </a:xfrm>
                  <a:prstGeom prst="ellipse">
                    <a:avLst/>
                  </a:prstGeom>
                  <a:solidFill>
                    <a:schemeClr val="accent2"/>
                  </a:solidFill>
                  <a:ln w="7938">
                    <a:solidFill>
                      <a:schemeClr val="accent2"/>
                    </a:solidFill>
                    <a:round/>
                    <a:headEnd/>
                    <a:tailEnd/>
                  </a:ln>
                </p:spPr>
                <p:txBody>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90000"/>
                      </a:lnSpc>
                      <a:spcBef>
                        <a:spcPct val="0"/>
                      </a:spcBef>
                      <a:spcAft>
                        <a:spcPct val="0"/>
                      </a:spcAft>
                    </a:pPr>
                    <a:endParaRPr lang="en-US" altLang="en-US" sz="1600">
                      <a:solidFill>
                        <a:srgbClr val="FFCEAB"/>
                      </a:solidFill>
                    </a:endParaRPr>
                  </a:p>
                </p:txBody>
              </p:sp>
              <p:grpSp>
                <p:nvGrpSpPr>
                  <p:cNvPr id="15447" name="Group 163"/>
                  <p:cNvGrpSpPr>
                    <a:grpSpLocks/>
                  </p:cNvGrpSpPr>
                  <p:nvPr/>
                </p:nvGrpSpPr>
                <p:grpSpPr bwMode="auto">
                  <a:xfrm>
                    <a:off x="6050" y="2180"/>
                    <a:ext cx="22" cy="144"/>
                    <a:chOff x="6166" y="1857"/>
                    <a:chExt cx="22" cy="144"/>
                  </a:xfrm>
                </p:grpSpPr>
                <p:sp>
                  <p:nvSpPr>
                    <p:cNvPr id="15448" name="Line 164"/>
                    <p:cNvSpPr>
                      <a:spLocks noChangeShapeType="1"/>
                    </p:cNvSpPr>
                    <p:nvPr/>
                  </p:nvSpPr>
                  <p:spPr bwMode="auto">
                    <a:xfrm flipV="1">
                      <a:off x="6177" y="1857"/>
                      <a:ext cx="1" cy="68"/>
                    </a:xfrm>
                    <a:prstGeom prst="line">
                      <a:avLst/>
                    </a:prstGeom>
                    <a:noFill/>
                    <a:ln w="7938">
                      <a:solidFill>
                        <a:schemeClr val="accent2"/>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449" name="Line 165"/>
                    <p:cNvSpPr>
                      <a:spLocks noChangeShapeType="1"/>
                    </p:cNvSpPr>
                    <p:nvPr/>
                  </p:nvSpPr>
                  <p:spPr bwMode="auto">
                    <a:xfrm>
                      <a:off x="6166" y="1857"/>
                      <a:ext cx="22" cy="2"/>
                    </a:xfrm>
                    <a:prstGeom prst="line">
                      <a:avLst/>
                    </a:prstGeom>
                    <a:noFill/>
                    <a:ln w="7938">
                      <a:solidFill>
                        <a:schemeClr val="accent2"/>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450" name="Line 166"/>
                    <p:cNvSpPr>
                      <a:spLocks noChangeShapeType="1"/>
                    </p:cNvSpPr>
                    <p:nvPr/>
                  </p:nvSpPr>
                  <p:spPr bwMode="auto">
                    <a:xfrm>
                      <a:off x="6177" y="1925"/>
                      <a:ext cx="1" cy="74"/>
                    </a:xfrm>
                    <a:prstGeom prst="line">
                      <a:avLst/>
                    </a:prstGeom>
                    <a:noFill/>
                    <a:ln w="7938">
                      <a:solidFill>
                        <a:schemeClr val="accent2"/>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451" name="Line 167"/>
                    <p:cNvSpPr>
                      <a:spLocks noChangeShapeType="1"/>
                    </p:cNvSpPr>
                    <p:nvPr/>
                  </p:nvSpPr>
                  <p:spPr bwMode="auto">
                    <a:xfrm>
                      <a:off x="6166" y="1999"/>
                      <a:ext cx="22" cy="2"/>
                    </a:xfrm>
                    <a:prstGeom prst="line">
                      <a:avLst/>
                    </a:prstGeom>
                    <a:noFill/>
                    <a:ln w="7938">
                      <a:solidFill>
                        <a:schemeClr val="accent2"/>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grpSp>
            </p:grpSp>
            <p:sp>
              <p:nvSpPr>
                <p:cNvPr id="15444" name="Oval 168"/>
                <p:cNvSpPr>
                  <a:spLocks noChangeArrowheads="1"/>
                </p:cNvSpPr>
                <p:nvPr/>
              </p:nvSpPr>
              <p:spPr bwMode="auto">
                <a:xfrm>
                  <a:off x="5100" y="2276"/>
                  <a:ext cx="47" cy="47"/>
                </a:xfrm>
                <a:prstGeom prst="ellipse">
                  <a:avLst/>
                </a:prstGeom>
                <a:solidFill>
                  <a:schemeClr val="accent2"/>
                </a:solidFill>
                <a:ln w="7938">
                  <a:solidFill>
                    <a:schemeClr val="accent2"/>
                  </a:solidFill>
                  <a:round/>
                  <a:headEnd/>
                  <a:tailEnd/>
                </a:ln>
              </p:spPr>
              <p:txBody>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90000"/>
                    </a:lnSpc>
                    <a:spcBef>
                      <a:spcPct val="0"/>
                    </a:spcBef>
                    <a:spcAft>
                      <a:spcPct val="0"/>
                    </a:spcAft>
                  </a:pPr>
                  <a:endParaRPr lang="en-US" altLang="en-US" sz="1600">
                    <a:solidFill>
                      <a:srgbClr val="FFCEAB"/>
                    </a:solidFill>
                  </a:endParaRPr>
                </a:p>
              </p:txBody>
            </p:sp>
          </p:grpSp>
        </p:grpSp>
      </p:grpSp>
      <p:grpSp>
        <p:nvGrpSpPr>
          <p:cNvPr id="31" name="Group 169"/>
          <p:cNvGrpSpPr>
            <a:grpSpLocks/>
          </p:cNvGrpSpPr>
          <p:nvPr/>
        </p:nvGrpSpPr>
        <p:grpSpPr bwMode="auto">
          <a:xfrm>
            <a:off x="5640212" y="3482630"/>
            <a:ext cx="2706511" cy="1511302"/>
            <a:chOff x="4165" y="2297"/>
            <a:chExt cx="1918" cy="1071"/>
          </a:xfrm>
        </p:grpSpPr>
        <p:grpSp>
          <p:nvGrpSpPr>
            <p:cNvPr id="15409" name="Group 170"/>
            <p:cNvGrpSpPr>
              <a:grpSpLocks/>
            </p:cNvGrpSpPr>
            <p:nvPr/>
          </p:nvGrpSpPr>
          <p:grpSpPr bwMode="auto">
            <a:xfrm>
              <a:off x="4185" y="2354"/>
              <a:ext cx="1898" cy="993"/>
              <a:chOff x="4185" y="2354"/>
              <a:chExt cx="1898" cy="993"/>
            </a:xfrm>
          </p:grpSpPr>
          <p:sp>
            <p:nvSpPr>
              <p:cNvPr id="15418" name="Line 171"/>
              <p:cNvSpPr>
                <a:spLocks noChangeShapeType="1"/>
              </p:cNvSpPr>
              <p:nvPr/>
            </p:nvSpPr>
            <p:spPr bwMode="auto">
              <a:xfrm flipV="1">
                <a:off x="4653" y="2417"/>
                <a:ext cx="1" cy="52"/>
              </a:xfrm>
              <a:prstGeom prst="line">
                <a:avLst/>
              </a:prstGeom>
              <a:noFill/>
              <a:ln w="7938">
                <a:solidFill>
                  <a:schemeClr val="accent6"/>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419" name="Line 172"/>
              <p:cNvSpPr>
                <a:spLocks noChangeShapeType="1"/>
              </p:cNvSpPr>
              <p:nvPr/>
            </p:nvSpPr>
            <p:spPr bwMode="auto">
              <a:xfrm>
                <a:off x="4643" y="2417"/>
                <a:ext cx="21" cy="1"/>
              </a:xfrm>
              <a:prstGeom prst="line">
                <a:avLst/>
              </a:prstGeom>
              <a:noFill/>
              <a:ln w="7938">
                <a:solidFill>
                  <a:schemeClr val="accent6"/>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420" name="Line 173"/>
              <p:cNvSpPr>
                <a:spLocks noChangeShapeType="1"/>
              </p:cNvSpPr>
              <p:nvPr/>
            </p:nvSpPr>
            <p:spPr bwMode="auto">
              <a:xfrm>
                <a:off x="4653" y="2469"/>
                <a:ext cx="1" cy="57"/>
              </a:xfrm>
              <a:prstGeom prst="line">
                <a:avLst/>
              </a:prstGeom>
              <a:noFill/>
              <a:ln w="7938">
                <a:solidFill>
                  <a:schemeClr val="accent6"/>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421" name="Line 174"/>
              <p:cNvSpPr>
                <a:spLocks noChangeShapeType="1"/>
              </p:cNvSpPr>
              <p:nvPr/>
            </p:nvSpPr>
            <p:spPr bwMode="auto">
              <a:xfrm>
                <a:off x="4643" y="2526"/>
                <a:ext cx="21" cy="1"/>
              </a:xfrm>
              <a:prstGeom prst="line">
                <a:avLst/>
              </a:prstGeom>
              <a:noFill/>
              <a:ln w="7938">
                <a:solidFill>
                  <a:schemeClr val="accent6"/>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422" name="Rectangle 175"/>
              <p:cNvSpPr>
                <a:spLocks noChangeArrowheads="1"/>
              </p:cNvSpPr>
              <p:nvPr/>
            </p:nvSpPr>
            <p:spPr bwMode="auto">
              <a:xfrm>
                <a:off x="4633" y="2448"/>
                <a:ext cx="46" cy="47"/>
              </a:xfrm>
              <a:prstGeom prst="rect">
                <a:avLst/>
              </a:prstGeom>
              <a:solidFill>
                <a:schemeClr val="accent6"/>
              </a:solidFill>
              <a:ln w="9525">
                <a:solidFill>
                  <a:schemeClr val="accent6"/>
                </a:solidFill>
                <a:miter lim="800000"/>
                <a:headEnd/>
                <a:tailEnd/>
              </a:ln>
            </p:spPr>
            <p:txBody>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90000"/>
                  </a:lnSpc>
                  <a:spcBef>
                    <a:spcPct val="0"/>
                  </a:spcBef>
                  <a:spcAft>
                    <a:spcPct val="0"/>
                  </a:spcAft>
                </a:pPr>
                <a:endParaRPr lang="en-US" altLang="en-US" sz="1600">
                  <a:solidFill>
                    <a:srgbClr val="FFCEAB"/>
                  </a:solidFill>
                </a:endParaRPr>
              </a:p>
            </p:txBody>
          </p:sp>
          <p:sp>
            <p:nvSpPr>
              <p:cNvPr id="15423" name="Rectangle 176"/>
              <p:cNvSpPr>
                <a:spLocks noChangeArrowheads="1"/>
              </p:cNvSpPr>
              <p:nvPr/>
            </p:nvSpPr>
            <p:spPr bwMode="auto">
              <a:xfrm>
                <a:off x="4633" y="2448"/>
                <a:ext cx="41" cy="42"/>
              </a:xfrm>
              <a:prstGeom prst="rect">
                <a:avLst/>
              </a:prstGeom>
              <a:solidFill>
                <a:schemeClr val="accent6"/>
              </a:solidFill>
              <a:ln w="7938">
                <a:solidFill>
                  <a:schemeClr val="accent6"/>
                </a:solidFill>
                <a:miter lim="800000"/>
                <a:headEnd/>
                <a:tailEnd/>
              </a:ln>
            </p:spPr>
            <p:txBody>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90000"/>
                  </a:lnSpc>
                  <a:spcBef>
                    <a:spcPct val="0"/>
                  </a:spcBef>
                  <a:spcAft>
                    <a:spcPct val="0"/>
                  </a:spcAft>
                </a:pPr>
                <a:endParaRPr lang="en-US" altLang="en-US" sz="1600">
                  <a:solidFill>
                    <a:srgbClr val="FFCEAB"/>
                  </a:solidFill>
                </a:endParaRPr>
              </a:p>
            </p:txBody>
          </p:sp>
          <p:grpSp>
            <p:nvGrpSpPr>
              <p:cNvPr id="15424" name="Group 177"/>
              <p:cNvGrpSpPr>
                <a:grpSpLocks/>
              </p:cNvGrpSpPr>
              <p:nvPr/>
            </p:nvGrpSpPr>
            <p:grpSpPr bwMode="auto">
              <a:xfrm>
                <a:off x="4185" y="2354"/>
                <a:ext cx="1898" cy="993"/>
                <a:chOff x="4185" y="2354"/>
                <a:chExt cx="1898" cy="993"/>
              </a:xfrm>
            </p:grpSpPr>
            <p:sp>
              <p:nvSpPr>
                <p:cNvPr id="15425" name="Freeform 178"/>
                <p:cNvSpPr>
                  <a:spLocks/>
                </p:cNvSpPr>
                <p:nvPr/>
              </p:nvSpPr>
              <p:spPr bwMode="auto">
                <a:xfrm>
                  <a:off x="4185" y="2354"/>
                  <a:ext cx="1867" cy="993"/>
                </a:xfrm>
                <a:custGeom>
                  <a:avLst/>
                  <a:gdLst>
                    <a:gd name="T0" fmla="*/ 0 w 1867"/>
                    <a:gd name="T1" fmla="*/ 993 h 993"/>
                    <a:gd name="T2" fmla="*/ 468 w 1867"/>
                    <a:gd name="T3" fmla="*/ 115 h 993"/>
                    <a:gd name="T4" fmla="*/ 936 w 1867"/>
                    <a:gd name="T5" fmla="*/ 0 h 993"/>
                    <a:gd name="T6" fmla="*/ 1404 w 1867"/>
                    <a:gd name="T7" fmla="*/ 224 h 993"/>
                    <a:gd name="T8" fmla="*/ 1867 w 1867"/>
                    <a:gd name="T9" fmla="*/ 411 h 993"/>
                    <a:gd name="T10" fmla="*/ 0 60000 65536"/>
                    <a:gd name="T11" fmla="*/ 0 60000 65536"/>
                    <a:gd name="T12" fmla="*/ 0 60000 65536"/>
                    <a:gd name="T13" fmla="*/ 0 60000 65536"/>
                    <a:gd name="T14" fmla="*/ 0 60000 65536"/>
                    <a:gd name="T15" fmla="*/ 0 w 1867"/>
                    <a:gd name="T16" fmla="*/ 0 h 993"/>
                    <a:gd name="T17" fmla="*/ 1867 w 1867"/>
                    <a:gd name="T18" fmla="*/ 993 h 993"/>
                  </a:gdLst>
                  <a:ahLst/>
                  <a:cxnLst>
                    <a:cxn ang="T10">
                      <a:pos x="T0" y="T1"/>
                    </a:cxn>
                    <a:cxn ang="T11">
                      <a:pos x="T2" y="T3"/>
                    </a:cxn>
                    <a:cxn ang="T12">
                      <a:pos x="T4" y="T5"/>
                    </a:cxn>
                    <a:cxn ang="T13">
                      <a:pos x="T6" y="T7"/>
                    </a:cxn>
                    <a:cxn ang="T14">
                      <a:pos x="T8" y="T9"/>
                    </a:cxn>
                  </a:cxnLst>
                  <a:rect l="T15" t="T16" r="T17" b="T18"/>
                  <a:pathLst>
                    <a:path w="1867" h="993">
                      <a:moveTo>
                        <a:pt x="0" y="993"/>
                      </a:moveTo>
                      <a:lnTo>
                        <a:pt x="468" y="115"/>
                      </a:lnTo>
                      <a:lnTo>
                        <a:pt x="936" y="0"/>
                      </a:lnTo>
                      <a:lnTo>
                        <a:pt x="1404" y="224"/>
                      </a:lnTo>
                      <a:lnTo>
                        <a:pt x="1867" y="411"/>
                      </a:lnTo>
                    </a:path>
                  </a:pathLst>
                </a:custGeom>
                <a:noFill/>
                <a:ln w="19050">
                  <a:solidFill>
                    <a:schemeClr val="accent6"/>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90000"/>
                    </a:lnSpc>
                    <a:spcBef>
                      <a:spcPct val="0"/>
                    </a:spcBef>
                    <a:spcAft>
                      <a:spcPct val="0"/>
                    </a:spcAft>
                  </a:pPr>
                  <a:endParaRPr lang="en-US" altLang="en-US" sz="1600">
                    <a:solidFill>
                      <a:srgbClr val="FFCEAB"/>
                    </a:solidFill>
                  </a:endParaRPr>
                </a:p>
              </p:txBody>
            </p:sp>
            <p:sp>
              <p:nvSpPr>
                <p:cNvPr id="15426" name="Line 179"/>
                <p:cNvSpPr>
                  <a:spLocks noChangeShapeType="1"/>
                </p:cNvSpPr>
                <p:nvPr/>
              </p:nvSpPr>
              <p:spPr bwMode="auto">
                <a:xfrm flipV="1">
                  <a:off x="5589" y="2536"/>
                  <a:ext cx="1" cy="42"/>
                </a:xfrm>
                <a:prstGeom prst="line">
                  <a:avLst/>
                </a:prstGeom>
                <a:noFill/>
                <a:ln w="7938">
                  <a:solidFill>
                    <a:schemeClr val="accent2"/>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427" name="Line 180"/>
                <p:cNvSpPr>
                  <a:spLocks noChangeShapeType="1"/>
                </p:cNvSpPr>
                <p:nvPr/>
              </p:nvSpPr>
              <p:spPr bwMode="auto">
                <a:xfrm>
                  <a:off x="5579" y="2536"/>
                  <a:ext cx="21" cy="1"/>
                </a:xfrm>
                <a:prstGeom prst="line">
                  <a:avLst/>
                </a:prstGeom>
                <a:noFill/>
                <a:ln w="7938">
                  <a:solidFill>
                    <a:schemeClr val="accent6"/>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428" name="Line 181"/>
                <p:cNvSpPr>
                  <a:spLocks noChangeShapeType="1"/>
                </p:cNvSpPr>
                <p:nvPr/>
              </p:nvSpPr>
              <p:spPr bwMode="auto">
                <a:xfrm>
                  <a:off x="5589" y="2578"/>
                  <a:ext cx="1" cy="36"/>
                </a:xfrm>
                <a:prstGeom prst="line">
                  <a:avLst/>
                </a:prstGeom>
                <a:noFill/>
                <a:ln w="7938">
                  <a:solidFill>
                    <a:schemeClr val="accent2"/>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429" name="Line 182"/>
                <p:cNvSpPr>
                  <a:spLocks noChangeShapeType="1"/>
                </p:cNvSpPr>
                <p:nvPr/>
              </p:nvSpPr>
              <p:spPr bwMode="auto">
                <a:xfrm>
                  <a:off x="5579" y="2614"/>
                  <a:ext cx="21" cy="1"/>
                </a:xfrm>
                <a:prstGeom prst="line">
                  <a:avLst/>
                </a:prstGeom>
                <a:noFill/>
                <a:ln w="7938">
                  <a:solidFill>
                    <a:schemeClr val="accent6"/>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430" name="Rectangle 183"/>
                <p:cNvSpPr>
                  <a:spLocks noChangeArrowheads="1"/>
                </p:cNvSpPr>
                <p:nvPr/>
              </p:nvSpPr>
              <p:spPr bwMode="auto">
                <a:xfrm>
                  <a:off x="5568" y="2557"/>
                  <a:ext cx="47" cy="47"/>
                </a:xfrm>
                <a:prstGeom prst="rect">
                  <a:avLst/>
                </a:prstGeom>
                <a:solidFill>
                  <a:schemeClr val="accent6"/>
                </a:solidFill>
                <a:ln w="9525">
                  <a:solidFill>
                    <a:schemeClr val="accent6"/>
                  </a:solidFill>
                  <a:miter lim="800000"/>
                  <a:headEnd/>
                  <a:tailEnd/>
                </a:ln>
              </p:spPr>
              <p:txBody>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90000"/>
                    </a:lnSpc>
                    <a:spcBef>
                      <a:spcPct val="0"/>
                    </a:spcBef>
                    <a:spcAft>
                      <a:spcPct val="0"/>
                    </a:spcAft>
                  </a:pPr>
                  <a:endParaRPr lang="en-US" altLang="en-US" sz="1600">
                    <a:solidFill>
                      <a:srgbClr val="FFCEAB"/>
                    </a:solidFill>
                  </a:endParaRPr>
                </a:p>
              </p:txBody>
            </p:sp>
            <p:sp>
              <p:nvSpPr>
                <p:cNvPr id="15431" name="Rectangle 184"/>
                <p:cNvSpPr>
                  <a:spLocks noChangeArrowheads="1"/>
                </p:cNvSpPr>
                <p:nvPr/>
              </p:nvSpPr>
              <p:spPr bwMode="auto">
                <a:xfrm>
                  <a:off x="5568" y="2557"/>
                  <a:ext cx="42" cy="42"/>
                </a:xfrm>
                <a:prstGeom prst="rect">
                  <a:avLst/>
                </a:prstGeom>
                <a:solidFill>
                  <a:schemeClr val="accent6"/>
                </a:solidFill>
                <a:ln w="7938">
                  <a:solidFill>
                    <a:schemeClr val="accent6"/>
                  </a:solidFill>
                  <a:miter lim="800000"/>
                  <a:headEnd/>
                  <a:tailEnd/>
                </a:ln>
              </p:spPr>
              <p:txBody>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90000"/>
                    </a:lnSpc>
                    <a:spcBef>
                      <a:spcPct val="0"/>
                    </a:spcBef>
                    <a:spcAft>
                      <a:spcPct val="0"/>
                    </a:spcAft>
                  </a:pPr>
                  <a:endParaRPr lang="en-US" altLang="en-US" sz="1600">
                    <a:solidFill>
                      <a:srgbClr val="FFCEAB"/>
                    </a:solidFill>
                  </a:endParaRPr>
                </a:p>
              </p:txBody>
            </p:sp>
            <p:sp>
              <p:nvSpPr>
                <p:cNvPr id="15432" name="Rectangle 185"/>
                <p:cNvSpPr>
                  <a:spLocks noChangeArrowheads="1"/>
                </p:cNvSpPr>
                <p:nvPr/>
              </p:nvSpPr>
              <p:spPr bwMode="auto">
                <a:xfrm>
                  <a:off x="6036" y="2750"/>
                  <a:ext cx="47" cy="46"/>
                </a:xfrm>
                <a:prstGeom prst="rect">
                  <a:avLst/>
                </a:prstGeom>
                <a:solidFill>
                  <a:schemeClr val="accent6"/>
                </a:solidFill>
                <a:ln w="9525">
                  <a:solidFill>
                    <a:schemeClr val="accent6"/>
                  </a:solidFill>
                  <a:miter lim="800000"/>
                  <a:headEnd/>
                  <a:tailEnd/>
                </a:ln>
              </p:spPr>
              <p:txBody>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90000"/>
                    </a:lnSpc>
                    <a:spcBef>
                      <a:spcPct val="0"/>
                    </a:spcBef>
                    <a:spcAft>
                      <a:spcPct val="0"/>
                    </a:spcAft>
                  </a:pPr>
                  <a:endParaRPr lang="en-US" altLang="en-US" sz="1600">
                    <a:solidFill>
                      <a:srgbClr val="FFCEAB"/>
                    </a:solidFill>
                  </a:endParaRPr>
                </a:p>
              </p:txBody>
            </p:sp>
            <p:sp>
              <p:nvSpPr>
                <p:cNvPr id="15433" name="Rectangle 186"/>
                <p:cNvSpPr>
                  <a:spLocks noChangeArrowheads="1"/>
                </p:cNvSpPr>
                <p:nvPr/>
              </p:nvSpPr>
              <p:spPr bwMode="auto">
                <a:xfrm>
                  <a:off x="6036" y="2750"/>
                  <a:ext cx="42" cy="41"/>
                </a:xfrm>
                <a:prstGeom prst="rect">
                  <a:avLst/>
                </a:prstGeom>
                <a:solidFill>
                  <a:schemeClr val="accent6"/>
                </a:solidFill>
                <a:ln w="7938">
                  <a:solidFill>
                    <a:schemeClr val="accent6"/>
                  </a:solidFill>
                  <a:miter lim="800000"/>
                  <a:headEnd/>
                  <a:tailEnd/>
                </a:ln>
              </p:spPr>
              <p:txBody>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90000"/>
                    </a:lnSpc>
                    <a:spcBef>
                      <a:spcPct val="0"/>
                    </a:spcBef>
                    <a:spcAft>
                      <a:spcPct val="0"/>
                    </a:spcAft>
                  </a:pPr>
                  <a:endParaRPr lang="en-US" altLang="en-US" sz="1600">
                    <a:solidFill>
                      <a:srgbClr val="FFCEAB"/>
                    </a:solidFill>
                  </a:endParaRPr>
                </a:p>
              </p:txBody>
            </p:sp>
            <p:grpSp>
              <p:nvGrpSpPr>
                <p:cNvPr id="15434" name="Group 187"/>
                <p:cNvGrpSpPr>
                  <a:grpSpLocks/>
                </p:cNvGrpSpPr>
                <p:nvPr/>
              </p:nvGrpSpPr>
              <p:grpSpPr bwMode="auto">
                <a:xfrm>
                  <a:off x="6048" y="2737"/>
                  <a:ext cx="21" cy="72"/>
                  <a:chOff x="6242" y="2508"/>
                  <a:chExt cx="21" cy="72"/>
                </a:xfrm>
              </p:grpSpPr>
              <p:sp>
                <p:nvSpPr>
                  <p:cNvPr id="15435" name="Line 188"/>
                  <p:cNvSpPr>
                    <a:spLocks noChangeShapeType="1"/>
                  </p:cNvSpPr>
                  <p:nvPr/>
                </p:nvSpPr>
                <p:spPr bwMode="auto">
                  <a:xfrm>
                    <a:off x="6242" y="2579"/>
                    <a:ext cx="21" cy="1"/>
                  </a:xfrm>
                  <a:prstGeom prst="line">
                    <a:avLst/>
                  </a:prstGeom>
                  <a:noFill/>
                  <a:ln w="7938">
                    <a:solidFill>
                      <a:schemeClr val="accent6"/>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grpSp>
                <p:nvGrpSpPr>
                  <p:cNvPr id="15436" name="Group 189"/>
                  <p:cNvGrpSpPr>
                    <a:grpSpLocks/>
                  </p:cNvGrpSpPr>
                  <p:nvPr/>
                </p:nvGrpSpPr>
                <p:grpSpPr bwMode="auto">
                  <a:xfrm>
                    <a:off x="6242" y="2508"/>
                    <a:ext cx="21" cy="72"/>
                    <a:chOff x="6185" y="2472"/>
                    <a:chExt cx="21" cy="72"/>
                  </a:xfrm>
                </p:grpSpPr>
                <p:sp>
                  <p:nvSpPr>
                    <p:cNvPr id="15437" name="Line 190"/>
                    <p:cNvSpPr>
                      <a:spLocks noChangeShapeType="1"/>
                    </p:cNvSpPr>
                    <p:nvPr/>
                  </p:nvSpPr>
                  <p:spPr bwMode="auto">
                    <a:xfrm>
                      <a:off x="6185" y="2472"/>
                      <a:ext cx="21" cy="1"/>
                    </a:xfrm>
                    <a:prstGeom prst="line">
                      <a:avLst/>
                    </a:prstGeom>
                    <a:noFill/>
                    <a:ln w="7938">
                      <a:solidFill>
                        <a:schemeClr val="accent6"/>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438" name="Line 191"/>
                    <p:cNvSpPr>
                      <a:spLocks noChangeShapeType="1"/>
                    </p:cNvSpPr>
                    <p:nvPr/>
                  </p:nvSpPr>
                  <p:spPr bwMode="auto">
                    <a:xfrm>
                      <a:off x="6195" y="2472"/>
                      <a:ext cx="0" cy="72"/>
                    </a:xfrm>
                    <a:prstGeom prst="line">
                      <a:avLst/>
                    </a:prstGeom>
                    <a:ln>
                      <a:solidFill>
                        <a:schemeClr val="accent6"/>
                      </a:solidFill>
                      <a:headEnd/>
                      <a:tailEnd/>
                    </a:ln>
                    <a:extLst/>
                  </p:spPr>
                  <p:style>
                    <a:lnRef idx="1">
                      <a:schemeClr val="accent6"/>
                    </a:lnRef>
                    <a:fillRef idx="0">
                      <a:schemeClr val="accent6"/>
                    </a:fillRef>
                    <a:effectRef idx="0">
                      <a:schemeClr val="accent6"/>
                    </a:effectRef>
                    <a:fontRef idx="minor">
                      <a:schemeClr val="tx1"/>
                    </a:fontRef>
                  </p:style>
                  <p:txBody>
                    <a:bodyPr wrap="none" anchor="ct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grpSp>
            </p:grpSp>
          </p:grpSp>
        </p:grpSp>
        <p:grpSp>
          <p:nvGrpSpPr>
            <p:cNvPr id="15410" name="Group 192"/>
            <p:cNvGrpSpPr>
              <a:grpSpLocks/>
            </p:cNvGrpSpPr>
            <p:nvPr/>
          </p:nvGrpSpPr>
          <p:grpSpPr bwMode="auto">
            <a:xfrm>
              <a:off x="4165" y="2297"/>
              <a:ext cx="977" cy="1071"/>
              <a:chOff x="4165" y="2297"/>
              <a:chExt cx="977" cy="1071"/>
            </a:xfrm>
          </p:grpSpPr>
          <p:sp>
            <p:nvSpPr>
              <p:cNvPr id="15411" name="Line 193"/>
              <p:cNvSpPr>
                <a:spLocks noChangeShapeType="1"/>
              </p:cNvSpPr>
              <p:nvPr/>
            </p:nvSpPr>
            <p:spPr bwMode="auto">
              <a:xfrm>
                <a:off x="5111" y="2297"/>
                <a:ext cx="21" cy="1"/>
              </a:xfrm>
              <a:prstGeom prst="line">
                <a:avLst/>
              </a:prstGeom>
              <a:noFill/>
              <a:ln w="7938">
                <a:solidFill>
                  <a:schemeClr val="accent6"/>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grpSp>
            <p:nvGrpSpPr>
              <p:cNvPr id="15412" name="Group 194"/>
              <p:cNvGrpSpPr>
                <a:grpSpLocks/>
              </p:cNvGrpSpPr>
              <p:nvPr/>
            </p:nvGrpSpPr>
            <p:grpSpPr bwMode="auto">
              <a:xfrm>
                <a:off x="4165" y="2297"/>
                <a:ext cx="977" cy="1071"/>
                <a:chOff x="4165" y="2297"/>
                <a:chExt cx="977" cy="1071"/>
              </a:xfrm>
            </p:grpSpPr>
            <p:sp>
              <p:nvSpPr>
                <p:cNvPr id="15413" name="Line 195"/>
                <p:cNvSpPr>
                  <a:spLocks noChangeShapeType="1"/>
                </p:cNvSpPr>
                <p:nvPr/>
              </p:nvSpPr>
              <p:spPr bwMode="auto">
                <a:xfrm flipV="1">
                  <a:off x="5121" y="2297"/>
                  <a:ext cx="1" cy="57"/>
                </a:xfrm>
                <a:prstGeom prst="line">
                  <a:avLst/>
                </a:prstGeom>
                <a:noFill/>
                <a:ln w="7938">
                  <a:solidFill>
                    <a:schemeClr val="accent6"/>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414" name="Line 196"/>
                <p:cNvSpPr>
                  <a:spLocks noChangeShapeType="1"/>
                </p:cNvSpPr>
                <p:nvPr/>
              </p:nvSpPr>
              <p:spPr bwMode="auto">
                <a:xfrm>
                  <a:off x="5121" y="2354"/>
                  <a:ext cx="1" cy="58"/>
                </a:xfrm>
                <a:prstGeom prst="line">
                  <a:avLst/>
                </a:prstGeom>
                <a:noFill/>
                <a:ln w="7938">
                  <a:solidFill>
                    <a:schemeClr val="accent6"/>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415" name="Line 197"/>
                <p:cNvSpPr>
                  <a:spLocks noChangeShapeType="1"/>
                </p:cNvSpPr>
                <p:nvPr/>
              </p:nvSpPr>
              <p:spPr bwMode="auto">
                <a:xfrm>
                  <a:off x="5111" y="2411"/>
                  <a:ext cx="21" cy="1"/>
                </a:xfrm>
                <a:prstGeom prst="line">
                  <a:avLst/>
                </a:prstGeom>
                <a:noFill/>
                <a:ln w="7938">
                  <a:solidFill>
                    <a:schemeClr val="accent6"/>
                  </a:solidFill>
                  <a:round/>
                  <a:headEnd/>
                  <a:tailEnd/>
                </a:ln>
                <a:extLst>
                  <a:ext uri="{909E8E84-426E-40DD-AFC4-6F175D3DCCD1}">
                    <a14:hiddenFill xmlns:a14="http://schemas.microsoft.com/office/drawing/2010/main">
                      <a:noFill/>
                    </a14:hiddenFill>
                  </a:ext>
                </a:extLst>
              </p:spPr>
              <p:txBody>
                <a:bodyPr/>
                <a:lstStyle/>
                <a:p>
                  <a:pPr algn="ctr" defTabSz="812810" eaLnBrk="0" fontAlgn="base" hangingPunct="0">
                    <a:lnSpc>
                      <a:spcPct val="90000"/>
                    </a:lnSpc>
                    <a:spcBef>
                      <a:spcPct val="0"/>
                    </a:spcBef>
                    <a:spcAft>
                      <a:spcPct val="0"/>
                    </a:spcAft>
                  </a:pPr>
                  <a:endParaRPr lang="en-US" sz="1600">
                    <a:solidFill>
                      <a:srgbClr val="FFCEAB"/>
                    </a:solidFill>
                    <a:latin typeface="Helvetica" panose="020B0604020202020204" pitchFamily="34" charset="0"/>
                    <a:ea typeface="ＭＳ Ｐゴシック" panose="020B0600070205080204" pitchFamily="34" charset="-128"/>
                  </a:endParaRPr>
                </a:p>
              </p:txBody>
            </p:sp>
            <p:sp>
              <p:nvSpPr>
                <p:cNvPr id="15416" name="Rectangle 198"/>
                <p:cNvSpPr>
                  <a:spLocks noChangeArrowheads="1"/>
                </p:cNvSpPr>
                <p:nvPr/>
              </p:nvSpPr>
              <p:spPr bwMode="auto">
                <a:xfrm>
                  <a:off x="4165" y="3327"/>
                  <a:ext cx="41" cy="41"/>
                </a:xfrm>
                <a:prstGeom prst="rect">
                  <a:avLst/>
                </a:prstGeom>
                <a:solidFill>
                  <a:schemeClr val="accent6"/>
                </a:solidFill>
                <a:ln w="7938">
                  <a:solidFill>
                    <a:schemeClr val="accent6"/>
                  </a:solidFill>
                  <a:miter lim="800000"/>
                  <a:headEnd/>
                  <a:tailEnd/>
                </a:ln>
              </p:spPr>
              <p:txBody>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90000"/>
                    </a:lnSpc>
                    <a:spcBef>
                      <a:spcPct val="0"/>
                    </a:spcBef>
                    <a:spcAft>
                      <a:spcPct val="0"/>
                    </a:spcAft>
                  </a:pPr>
                  <a:endParaRPr lang="en-US" altLang="en-US" sz="1600">
                    <a:solidFill>
                      <a:srgbClr val="FFCEAB"/>
                    </a:solidFill>
                  </a:endParaRPr>
                </a:p>
              </p:txBody>
            </p:sp>
            <p:sp>
              <p:nvSpPr>
                <p:cNvPr id="15417" name="Rectangle 199"/>
                <p:cNvSpPr>
                  <a:spLocks noChangeArrowheads="1"/>
                </p:cNvSpPr>
                <p:nvPr/>
              </p:nvSpPr>
              <p:spPr bwMode="auto">
                <a:xfrm>
                  <a:off x="5100" y="2334"/>
                  <a:ext cx="42" cy="41"/>
                </a:xfrm>
                <a:prstGeom prst="rect">
                  <a:avLst/>
                </a:prstGeom>
                <a:solidFill>
                  <a:schemeClr val="accent6"/>
                </a:solidFill>
                <a:ln w="7938">
                  <a:solidFill>
                    <a:schemeClr val="accent6"/>
                  </a:solidFill>
                  <a:miter lim="800000"/>
                  <a:headEnd/>
                  <a:tailEnd/>
                </a:ln>
              </p:spPr>
              <p:txBody>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90000"/>
                    </a:lnSpc>
                    <a:spcBef>
                      <a:spcPct val="0"/>
                    </a:spcBef>
                    <a:spcAft>
                      <a:spcPct val="0"/>
                    </a:spcAft>
                  </a:pPr>
                  <a:endParaRPr lang="en-US" altLang="en-US" sz="1600">
                    <a:solidFill>
                      <a:srgbClr val="FFCEAB"/>
                    </a:solidFill>
                  </a:endParaRPr>
                </a:p>
              </p:txBody>
            </p:sp>
          </p:grpSp>
        </p:grpSp>
      </p:grpSp>
      <p:sp>
        <p:nvSpPr>
          <p:cNvPr id="15374" name="Rectangle 200"/>
          <p:cNvSpPr>
            <a:spLocks noChangeArrowheads="1"/>
          </p:cNvSpPr>
          <p:nvPr/>
        </p:nvSpPr>
        <p:spPr bwMode="auto">
          <a:xfrm>
            <a:off x="1143487" y="4955822"/>
            <a:ext cx="113814" cy="32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r" defTabSz="812810" eaLnBrk="0" fontAlgn="base" hangingPunct="0">
              <a:lnSpc>
                <a:spcPct val="130000"/>
              </a:lnSpc>
              <a:spcBef>
                <a:spcPct val="30000"/>
              </a:spcBef>
              <a:spcAft>
                <a:spcPct val="0"/>
              </a:spcAft>
              <a:buClr>
                <a:srgbClr val="FAFD00"/>
              </a:buClr>
            </a:pPr>
            <a:r>
              <a:rPr lang="en-US" altLang="en-US" sz="1600">
                <a:solidFill>
                  <a:schemeClr val="tx1"/>
                </a:solidFill>
              </a:rPr>
              <a:t>0</a:t>
            </a:r>
          </a:p>
        </p:txBody>
      </p:sp>
      <p:sp>
        <p:nvSpPr>
          <p:cNvPr id="15375" name="Rectangle 201"/>
          <p:cNvSpPr>
            <a:spLocks noChangeArrowheads="1"/>
          </p:cNvSpPr>
          <p:nvPr/>
        </p:nvSpPr>
        <p:spPr bwMode="auto">
          <a:xfrm>
            <a:off x="1022618" y="4538133"/>
            <a:ext cx="227626" cy="2867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r" defTabSz="812810" eaLnBrk="0" fontAlgn="base" hangingPunct="0">
              <a:lnSpc>
                <a:spcPct val="130000"/>
              </a:lnSpc>
              <a:spcBef>
                <a:spcPct val="30000"/>
              </a:spcBef>
              <a:spcAft>
                <a:spcPct val="0"/>
              </a:spcAft>
              <a:buClr>
                <a:srgbClr val="FAFD00"/>
              </a:buClr>
            </a:pPr>
            <a:r>
              <a:rPr lang="en-US" altLang="en-US" sz="1600" dirty="0">
                <a:solidFill>
                  <a:schemeClr val="tx1"/>
                </a:solidFill>
              </a:rPr>
              <a:t>50</a:t>
            </a:r>
          </a:p>
        </p:txBody>
      </p:sp>
      <p:sp>
        <p:nvSpPr>
          <p:cNvPr id="15376" name="Rectangle 202"/>
          <p:cNvSpPr>
            <a:spLocks noChangeArrowheads="1"/>
          </p:cNvSpPr>
          <p:nvPr/>
        </p:nvSpPr>
        <p:spPr bwMode="auto">
          <a:xfrm>
            <a:off x="900338" y="4120444"/>
            <a:ext cx="341440" cy="2867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r" defTabSz="812810" eaLnBrk="0" fontAlgn="base" hangingPunct="0">
              <a:lnSpc>
                <a:spcPct val="130000"/>
              </a:lnSpc>
              <a:spcBef>
                <a:spcPct val="30000"/>
              </a:spcBef>
              <a:spcAft>
                <a:spcPct val="0"/>
              </a:spcAft>
              <a:buClr>
                <a:srgbClr val="FAFD00"/>
              </a:buClr>
            </a:pPr>
            <a:r>
              <a:rPr lang="en-US" altLang="en-US" sz="1600">
                <a:solidFill>
                  <a:schemeClr val="tx1"/>
                </a:solidFill>
              </a:rPr>
              <a:t>100</a:t>
            </a:r>
          </a:p>
        </p:txBody>
      </p:sp>
      <p:sp>
        <p:nvSpPr>
          <p:cNvPr id="15377" name="Rectangle 203"/>
          <p:cNvSpPr>
            <a:spLocks noChangeArrowheads="1"/>
          </p:cNvSpPr>
          <p:nvPr/>
        </p:nvSpPr>
        <p:spPr bwMode="auto">
          <a:xfrm>
            <a:off x="900338" y="3709811"/>
            <a:ext cx="341440" cy="2867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r" defTabSz="812810" eaLnBrk="0" fontAlgn="base" hangingPunct="0">
              <a:lnSpc>
                <a:spcPct val="130000"/>
              </a:lnSpc>
              <a:spcBef>
                <a:spcPct val="30000"/>
              </a:spcBef>
              <a:spcAft>
                <a:spcPct val="0"/>
              </a:spcAft>
              <a:buClr>
                <a:srgbClr val="FAFD00"/>
              </a:buClr>
            </a:pPr>
            <a:r>
              <a:rPr lang="en-US" altLang="en-US" sz="1600">
                <a:solidFill>
                  <a:schemeClr val="tx1"/>
                </a:solidFill>
              </a:rPr>
              <a:t>150</a:t>
            </a:r>
          </a:p>
        </p:txBody>
      </p:sp>
      <p:sp>
        <p:nvSpPr>
          <p:cNvPr id="15378" name="Rectangle 204"/>
          <p:cNvSpPr>
            <a:spLocks noChangeArrowheads="1"/>
          </p:cNvSpPr>
          <p:nvPr/>
        </p:nvSpPr>
        <p:spPr bwMode="auto">
          <a:xfrm>
            <a:off x="900338" y="3283656"/>
            <a:ext cx="341440" cy="2867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r" defTabSz="812810" eaLnBrk="0" fontAlgn="base" hangingPunct="0">
              <a:lnSpc>
                <a:spcPct val="130000"/>
              </a:lnSpc>
              <a:spcBef>
                <a:spcPct val="30000"/>
              </a:spcBef>
              <a:spcAft>
                <a:spcPct val="0"/>
              </a:spcAft>
              <a:buClr>
                <a:srgbClr val="FAFD00"/>
              </a:buClr>
            </a:pPr>
            <a:r>
              <a:rPr lang="en-US" altLang="en-US" sz="1600">
                <a:solidFill>
                  <a:schemeClr val="tx1"/>
                </a:solidFill>
              </a:rPr>
              <a:t>200</a:t>
            </a:r>
          </a:p>
        </p:txBody>
      </p:sp>
      <p:sp>
        <p:nvSpPr>
          <p:cNvPr id="15379" name="Rectangle 205"/>
          <p:cNvSpPr>
            <a:spLocks noChangeArrowheads="1"/>
          </p:cNvSpPr>
          <p:nvPr/>
        </p:nvSpPr>
        <p:spPr bwMode="auto">
          <a:xfrm>
            <a:off x="900338" y="2865967"/>
            <a:ext cx="341440" cy="2867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r" defTabSz="812810" eaLnBrk="0" fontAlgn="base" hangingPunct="0">
              <a:lnSpc>
                <a:spcPct val="130000"/>
              </a:lnSpc>
              <a:spcBef>
                <a:spcPct val="30000"/>
              </a:spcBef>
              <a:spcAft>
                <a:spcPct val="0"/>
              </a:spcAft>
              <a:buClr>
                <a:srgbClr val="FAFD00"/>
              </a:buClr>
            </a:pPr>
            <a:r>
              <a:rPr lang="en-US" altLang="en-US" sz="1600">
                <a:solidFill>
                  <a:schemeClr val="tx1"/>
                </a:solidFill>
              </a:rPr>
              <a:t>250</a:t>
            </a:r>
          </a:p>
        </p:txBody>
      </p:sp>
      <p:sp>
        <p:nvSpPr>
          <p:cNvPr id="15380" name="Rectangle 206"/>
          <p:cNvSpPr>
            <a:spLocks noChangeArrowheads="1"/>
          </p:cNvSpPr>
          <p:nvPr/>
        </p:nvSpPr>
        <p:spPr bwMode="auto">
          <a:xfrm>
            <a:off x="900338" y="2448278"/>
            <a:ext cx="341440" cy="2867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r" defTabSz="812810" eaLnBrk="0" fontAlgn="base" hangingPunct="0">
              <a:lnSpc>
                <a:spcPct val="130000"/>
              </a:lnSpc>
              <a:spcBef>
                <a:spcPct val="30000"/>
              </a:spcBef>
              <a:spcAft>
                <a:spcPct val="0"/>
              </a:spcAft>
              <a:buClr>
                <a:srgbClr val="FAFD00"/>
              </a:buClr>
            </a:pPr>
            <a:r>
              <a:rPr lang="en-US" altLang="en-US" sz="1600">
                <a:solidFill>
                  <a:schemeClr val="tx1"/>
                </a:solidFill>
              </a:rPr>
              <a:t>300</a:t>
            </a:r>
          </a:p>
        </p:txBody>
      </p:sp>
      <p:sp>
        <p:nvSpPr>
          <p:cNvPr id="15381" name="Rectangle 207"/>
          <p:cNvSpPr>
            <a:spLocks noChangeArrowheads="1"/>
          </p:cNvSpPr>
          <p:nvPr/>
        </p:nvSpPr>
        <p:spPr bwMode="auto">
          <a:xfrm>
            <a:off x="1379604" y="5113867"/>
            <a:ext cx="113814" cy="32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130000"/>
              </a:lnSpc>
              <a:spcBef>
                <a:spcPct val="30000"/>
              </a:spcBef>
              <a:spcAft>
                <a:spcPct val="0"/>
              </a:spcAft>
              <a:buClr>
                <a:srgbClr val="FAFD00"/>
              </a:buClr>
            </a:pPr>
            <a:r>
              <a:rPr lang="en-US" altLang="en-US" sz="1600">
                <a:solidFill>
                  <a:schemeClr val="tx1"/>
                </a:solidFill>
              </a:rPr>
              <a:t>0</a:t>
            </a:r>
          </a:p>
        </p:txBody>
      </p:sp>
      <p:sp>
        <p:nvSpPr>
          <p:cNvPr id="15382" name="Rectangle 208"/>
          <p:cNvSpPr>
            <a:spLocks noChangeArrowheads="1"/>
          </p:cNvSpPr>
          <p:nvPr/>
        </p:nvSpPr>
        <p:spPr bwMode="auto">
          <a:xfrm>
            <a:off x="1760143" y="5113867"/>
            <a:ext cx="227626" cy="2867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130000"/>
              </a:lnSpc>
              <a:spcBef>
                <a:spcPct val="30000"/>
              </a:spcBef>
              <a:spcAft>
                <a:spcPct val="0"/>
              </a:spcAft>
              <a:buClr>
                <a:srgbClr val="FAFD00"/>
              </a:buClr>
            </a:pPr>
            <a:r>
              <a:rPr lang="en-US" altLang="en-US" sz="1600" dirty="0">
                <a:solidFill>
                  <a:schemeClr val="tx1"/>
                </a:solidFill>
              </a:rPr>
              <a:t>20</a:t>
            </a:r>
          </a:p>
        </p:txBody>
      </p:sp>
      <p:sp>
        <p:nvSpPr>
          <p:cNvPr id="15383" name="Rectangle 209"/>
          <p:cNvSpPr>
            <a:spLocks noChangeArrowheads="1"/>
          </p:cNvSpPr>
          <p:nvPr/>
        </p:nvSpPr>
        <p:spPr bwMode="auto">
          <a:xfrm>
            <a:off x="2200409" y="5113867"/>
            <a:ext cx="227626" cy="2867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130000"/>
              </a:lnSpc>
              <a:spcBef>
                <a:spcPct val="30000"/>
              </a:spcBef>
              <a:spcAft>
                <a:spcPct val="0"/>
              </a:spcAft>
              <a:buClr>
                <a:srgbClr val="FAFD00"/>
              </a:buClr>
            </a:pPr>
            <a:r>
              <a:rPr lang="en-US" altLang="en-US" sz="1600" dirty="0">
                <a:solidFill>
                  <a:schemeClr val="tx1"/>
                </a:solidFill>
              </a:rPr>
              <a:t>40</a:t>
            </a:r>
          </a:p>
        </p:txBody>
      </p:sp>
      <p:sp>
        <p:nvSpPr>
          <p:cNvPr id="15384" name="Rectangle 210"/>
          <p:cNvSpPr>
            <a:spLocks noChangeArrowheads="1"/>
          </p:cNvSpPr>
          <p:nvPr/>
        </p:nvSpPr>
        <p:spPr bwMode="auto">
          <a:xfrm>
            <a:off x="2640676" y="5113867"/>
            <a:ext cx="227626" cy="2867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130000"/>
              </a:lnSpc>
              <a:spcBef>
                <a:spcPct val="30000"/>
              </a:spcBef>
              <a:spcAft>
                <a:spcPct val="0"/>
              </a:spcAft>
              <a:buClr>
                <a:srgbClr val="FAFD00"/>
              </a:buClr>
            </a:pPr>
            <a:r>
              <a:rPr lang="en-US" altLang="en-US" sz="1600" dirty="0">
                <a:solidFill>
                  <a:schemeClr val="tx1"/>
                </a:solidFill>
              </a:rPr>
              <a:t>60</a:t>
            </a:r>
          </a:p>
        </p:txBody>
      </p:sp>
      <p:sp>
        <p:nvSpPr>
          <p:cNvPr id="15385" name="Rectangle 211"/>
          <p:cNvSpPr>
            <a:spLocks noChangeArrowheads="1"/>
          </p:cNvSpPr>
          <p:nvPr/>
        </p:nvSpPr>
        <p:spPr bwMode="auto">
          <a:xfrm>
            <a:off x="3079532" y="5113867"/>
            <a:ext cx="227626" cy="2867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130000"/>
              </a:lnSpc>
              <a:spcBef>
                <a:spcPct val="30000"/>
              </a:spcBef>
              <a:spcAft>
                <a:spcPct val="0"/>
              </a:spcAft>
              <a:buClr>
                <a:srgbClr val="FAFD00"/>
              </a:buClr>
            </a:pPr>
            <a:r>
              <a:rPr lang="en-US" altLang="en-US" sz="1600" dirty="0">
                <a:solidFill>
                  <a:schemeClr val="tx1"/>
                </a:solidFill>
              </a:rPr>
              <a:t>80</a:t>
            </a:r>
          </a:p>
        </p:txBody>
      </p:sp>
      <p:sp>
        <p:nvSpPr>
          <p:cNvPr id="15386" name="Rectangle 212"/>
          <p:cNvSpPr>
            <a:spLocks noChangeArrowheads="1"/>
          </p:cNvSpPr>
          <p:nvPr/>
        </p:nvSpPr>
        <p:spPr bwMode="auto">
          <a:xfrm>
            <a:off x="3467125" y="5113867"/>
            <a:ext cx="341439" cy="2867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130000"/>
              </a:lnSpc>
              <a:spcBef>
                <a:spcPct val="30000"/>
              </a:spcBef>
              <a:spcAft>
                <a:spcPct val="0"/>
              </a:spcAft>
              <a:buClr>
                <a:srgbClr val="FAFD00"/>
              </a:buClr>
            </a:pPr>
            <a:r>
              <a:rPr lang="en-US" altLang="en-US" sz="1600" dirty="0">
                <a:solidFill>
                  <a:schemeClr val="tx1"/>
                </a:solidFill>
              </a:rPr>
              <a:t>100</a:t>
            </a:r>
          </a:p>
        </p:txBody>
      </p:sp>
      <p:sp>
        <p:nvSpPr>
          <p:cNvPr id="15387" name="Rectangle 213"/>
          <p:cNvSpPr>
            <a:spLocks noChangeArrowheads="1"/>
          </p:cNvSpPr>
          <p:nvPr/>
        </p:nvSpPr>
        <p:spPr bwMode="auto">
          <a:xfrm>
            <a:off x="3907392" y="5113867"/>
            <a:ext cx="341439" cy="2867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130000"/>
              </a:lnSpc>
              <a:spcBef>
                <a:spcPct val="30000"/>
              </a:spcBef>
              <a:spcAft>
                <a:spcPct val="0"/>
              </a:spcAft>
              <a:buClr>
                <a:srgbClr val="FAFD00"/>
              </a:buClr>
            </a:pPr>
            <a:r>
              <a:rPr lang="en-US" altLang="en-US" sz="1600" dirty="0">
                <a:solidFill>
                  <a:schemeClr val="tx1"/>
                </a:solidFill>
              </a:rPr>
              <a:t>120</a:t>
            </a:r>
          </a:p>
        </p:txBody>
      </p:sp>
      <p:sp>
        <p:nvSpPr>
          <p:cNvPr id="15389" name="Rectangle 215"/>
          <p:cNvSpPr>
            <a:spLocks noChangeArrowheads="1"/>
          </p:cNvSpPr>
          <p:nvPr/>
        </p:nvSpPr>
        <p:spPr bwMode="auto">
          <a:xfrm>
            <a:off x="6304046" y="5438422"/>
            <a:ext cx="1368965" cy="3599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130000"/>
              </a:lnSpc>
              <a:spcBef>
                <a:spcPct val="30000"/>
              </a:spcBef>
              <a:spcAft>
                <a:spcPct val="0"/>
              </a:spcAft>
              <a:buClr>
                <a:srgbClr val="FAFD00"/>
              </a:buClr>
            </a:pPr>
            <a:r>
              <a:rPr lang="en-US" altLang="en-US" sz="2000" dirty="0">
                <a:solidFill>
                  <a:schemeClr val="tx1"/>
                </a:solidFill>
                <a:latin typeface="Sitka Text" panose="02000505000000020004" pitchFamily="2" charset="0"/>
              </a:rPr>
              <a:t>Time (min)</a:t>
            </a:r>
          </a:p>
        </p:txBody>
      </p:sp>
      <p:sp>
        <p:nvSpPr>
          <p:cNvPr id="15390" name="Rectangle 216"/>
          <p:cNvSpPr>
            <a:spLocks noChangeArrowheads="1"/>
          </p:cNvSpPr>
          <p:nvPr/>
        </p:nvSpPr>
        <p:spPr bwMode="auto">
          <a:xfrm>
            <a:off x="2070713" y="5442656"/>
            <a:ext cx="1368965" cy="3599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130000"/>
              </a:lnSpc>
              <a:spcBef>
                <a:spcPct val="30000"/>
              </a:spcBef>
              <a:spcAft>
                <a:spcPct val="0"/>
              </a:spcAft>
              <a:buClr>
                <a:srgbClr val="FAFD00"/>
              </a:buClr>
            </a:pPr>
            <a:r>
              <a:rPr lang="en-US" altLang="en-US" sz="2000" dirty="0">
                <a:solidFill>
                  <a:schemeClr val="tx1"/>
                </a:solidFill>
                <a:latin typeface="Sitka Text" panose="02000505000000020004" pitchFamily="2" charset="0"/>
              </a:rPr>
              <a:t>Time (min)</a:t>
            </a:r>
          </a:p>
        </p:txBody>
      </p:sp>
      <p:sp>
        <p:nvSpPr>
          <p:cNvPr id="15391" name="Rectangle 217"/>
          <p:cNvSpPr>
            <a:spLocks noChangeArrowheads="1"/>
          </p:cNvSpPr>
          <p:nvPr/>
        </p:nvSpPr>
        <p:spPr bwMode="auto">
          <a:xfrm>
            <a:off x="465958" y="2023814"/>
            <a:ext cx="276999" cy="35046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vert270" wrap="square" lIns="0" tIns="0" rIns="0" bIns="0">
            <a:spAutoFit/>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spcBef>
                <a:spcPct val="0"/>
              </a:spcBef>
              <a:spcAft>
                <a:spcPct val="0"/>
              </a:spcAft>
              <a:buClr>
                <a:srgbClr val="FAFD00"/>
              </a:buClr>
            </a:pPr>
            <a:r>
              <a:rPr lang="en-US" altLang="en-US" sz="1800" dirty="0">
                <a:solidFill>
                  <a:schemeClr val="tx1"/>
                </a:solidFill>
                <a:latin typeface="Sitka Text" panose="02000505000000020004" pitchFamily="2" charset="0"/>
              </a:rPr>
              <a:t>Blood Glucose levels (mg/dl)</a:t>
            </a:r>
          </a:p>
        </p:txBody>
      </p:sp>
      <p:sp>
        <p:nvSpPr>
          <p:cNvPr id="15392" name="Rectangle 218"/>
          <p:cNvSpPr>
            <a:spLocks noChangeArrowheads="1"/>
          </p:cNvSpPr>
          <p:nvPr/>
        </p:nvSpPr>
        <p:spPr bwMode="auto">
          <a:xfrm>
            <a:off x="5612937" y="5109634"/>
            <a:ext cx="113814" cy="32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130000"/>
              </a:lnSpc>
              <a:spcBef>
                <a:spcPct val="30000"/>
              </a:spcBef>
              <a:spcAft>
                <a:spcPct val="0"/>
              </a:spcAft>
              <a:buClr>
                <a:srgbClr val="FAFD00"/>
              </a:buClr>
            </a:pPr>
            <a:r>
              <a:rPr lang="en-US" altLang="en-US" sz="1600">
                <a:solidFill>
                  <a:schemeClr val="tx1"/>
                </a:solidFill>
              </a:rPr>
              <a:t>0</a:t>
            </a:r>
          </a:p>
        </p:txBody>
      </p:sp>
      <p:sp>
        <p:nvSpPr>
          <p:cNvPr id="15393" name="Rectangle 219"/>
          <p:cNvSpPr>
            <a:spLocks noChangeArrowheads="1"/>
          </p:cNvSpPr>
          <p:nvPr/>
        </p:nvSpPr>
        <p:spPr bwMode="auto">
          <a:xfrm>
            <a:off x="5993476" y="5109634"/>
            <a:ext cx="227627" cy="32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130000"/>
              </a:lnSpc>
              <a:spcBef>
                <a:spcPct val="30000"/>
              </a:spcBef>
              <a:spcAft>
                <a:spcPct val="0"/>
              </a:spcAft>
              <a:buClr>
                <a:srgbClr val="FAFD00"/>
              </a:buClr>
            </a:pPr>
            <a:r>
              <a:rPr lang="en-US" altLang="en-US" sz="1600">
                <a:solidFill>
                  <a:schemeClr val="tx1"/>
                </a:solidFill>
              </a:rPr>
              <a:t>20</a:t>
            </a:r>
          </a:p>
        </p:txBody>
      </p:sp>
      <p:sp>
        <p:nvSpPr>
          <p:cNvPr id="15394" name="Rectangle 220"/>
          <p:cNvSpPr>
            <a:spLocks noChangeArrowheads="1"/>
          </p:cNvSpPr>
          <p:nvPr/>
        </p:nvSpPr>
        <p:spPr bwMode="auto">
          <a:xfrm>
            <a:off x="6433743" y="5109634"/>
            <a:ext cx="227627" cy="32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130000"/>
              </a:lnSpc>
              <a:spcBef>
                <a:spcPct val="30000"/>
              </a:spcBef>
              <a:spcAft>
                <a:spcPct val="0"/>
              </a:spcAft>
              <a:buClr>
                <a:srgbClr val="FAFD00"/>
              </a:buClr>
            </a:pPr>
            <a:r>
              <a:rPr lang="en-US" altLang="en-US" sz="1600">
                <a:solidFill>
                  <a:schemeClr val="tx1"/>
                </a:solidFill>
              </a:rPr>
              <a:t>40</a:t>
            </a:r>
          </a:p>
        </p:txBody>
      </p:sp>
      <p:sp>
        <p:nvSpPr>
          <p:cNvPr id="15395" name="Rectangle 221"/>
          <p:cNvSpPr>
            <a:spLocks noChangeArrowheads="1"/>
          </p:cNvSpPr>
          <p:nvPr/>
        </p:nvSpPr>
        <p:spPr bwMode="auto">
          <a:xfrm>
            <a:off x="6874009" y="5109634"/>
            <a:ext cx="227627" cy="32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130000"/>
              </a:lnSpc>
              <a:spcBef>
                <a:spcPct val="30000"/>
              </a:spcBef>
              <a:spcAft>
                <a:spcPct val="0"/>
              </a:spcAft>
              <a:buClr>
                <a:srgbClr val="FAFD00"/>
              </a:buClr>
            </a:pPr>
            <a:r>
              <a:rPr lang="en-US" altLang="en-US" sz="1600">
                <a:solidFill>
                  <a:schemeClr val="tx1"/>
                </a:solidFill>
              </a:rPr>
              <a:t>60</a:t>
            </a:r>
          </a:p>
        </p:txBody>
      </p:sp>
      <p:sp>
        <p:nvSpPr>
          <p:cNvPr id="15396" name="Rectangle 222"/>
          <p:cNvSpPr>
            <a:spLocks noChangeArrowheads="1"/>
          </p:cNvSpPr>
          <p:nvPr/>
        </p:nvSpPr>
        <p:spPr bwMode="auto">
          <a:xfrm>
            <a:off x="7312865" y="5109634"/>
            <a:ext cx="227627" cy="32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130000"/>
              </a:lnSpc>
              <a:spcBef>
                <a:spcPct val="30000"/>
              </a:spcBef>
              <a:spcAft>
                <a:spcPct val="0"/>
              </a:spcAft>
              <a:buClr>
                <a:srgbClr val="FAFD00"/>
              </a:buClr>
            </a:pPr>
            <a:r>
              <a:rPr lang="en-US" altLang="en-US" sz="1600">
                <a:solidFill>
                  <a:schemeClr val="tx1"/>
                </a:solidFill>
              </a:rPr>
              <a:t>80</a:t>
            </a:r>
          </a:p>
        </p:txBody>
      </p:sp>
      <p:sp>
        <p:nvSpPr>
          <p:cNvPr id="15397" name="Rectangle 223"/>
          <p:cNvSpPr>
            <a:spLocks noChangeArrowheads="1"/>
          </p:cNvSpPr>
          <p:nvPr/>
        </p:nvSpPr>
        <p:spPr bwMode="auto">
          <a:xfrm>
            <a:off x="7700458" y="5109634"/>
            <a:ext cx="341440" cy="32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130000"/>
              </a:lnSpc>
              <a:spcBef>
                <a:spcPct val="30000"/>
              </a:spcBef>
              <a:spcAft>
                <a:spcPct val="0"/>
              </a:spcAft>
              <a:buClr>
                <a:srgbClr val="FAFD00"/>
              </a:buClr>
            </a:pPr>
            <a:r>
              <a:rPr lang="en-US" altLang="en-US" sz="1600">
                <a:solidFill>
                  <a:schemeClr val="tx1"/>
                </a:solidFill>
              </a:rPr>
              <a:t>100</a:t>
            </a:r>
          </a:p>
        </p:txBody>
      </p:sp>
      <p:sp>
        <p:nvSpPr>
          <p:cNvPr id="15398" name="Rectangle 224"/>
          <p:cNvSpPr>
            <a:spLocks noChangeArrowheads="1"/>
          </p:cNvSpPr>
          <p:nvPr/>
        </p:nvSpPr>
        <p:spPr bwMode="auto">
          <a:xfrm>
            <a:off x="8140725" y="5109634"/>
            <a:ext cx="341440" cy="32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lnSpc>
                <a:spcPct val="130000"/>
              </a:lnSpc>
              <a:spcBef>
                <a:spcPct val="30000"/>
              </a:spcBef>
              <a:spcAft>
                <a:spcPct val="0"/>
              </a:spcAft>
              <a:buClr>
                <a:srgbClr val="FAFD00"/>
              </a:buClr>
            </a:pPr>
            <a:r>
              <a:rPr lang="en-US" altLang="en-US" sz="1600">
                <a:solidFill>
                  <a:schemeClr val="tx1"/>
                </a:solidFill>
              </a:rPr>
              <a:t>120</a:t>
            </a:r>
          </a:p>
        </p:txBody>
      </p:sp>
      <p:sp>
        <p:nvSpPr>
          <p:cNvPr id="15399" name="Rectangle 225"/>
          <p:cNvSpPr>
            <a:spLocks noChangeArrowheads="1"/>
          </p:cNvSpPr>
          <p:nvPr/>
        </p:nvSpPr>
        <p:spPr bwMode="auto">
          <a:xfrm>
            <a:off x="5351420" y="4961467"/>
            <a:ext cx="113814" cy="32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r" defTabSz="812810" eaLnBrk="0" fontAlgn="base" hangingPunct="0">
              <a:lnSpc>
                <a:spcPct val="130000"/>
              </a:lnSpc>
              <a:spcBef>
                <a:spcPct val="30000"/>
              </a:spcBef>
              <a:spcAft>
                <a:spcPct val="0"/>
              </a:spcAft>
              <a:buClr>
                <a:srgbClr val="FAFD00"/>
              </a:buClr>
            </a:pPr>
            <a:r>
              <a:rPr lang="en-US" altLang="en-US" sz="1600">
                <a:solidFill>
                  <a:schemeClr val="tx1"/>
                </a:solidFill>
              </a:rPr>
              <a:t>0</a:t>
            </a:r>
          </a:p>
        </p:txBody>
      </p:sp>
      <p:sp>
        <p:nvSpPr>
          <p:cNvPr id="15400" name="Rectangle 226"/>
          <p:cNvSpPr>
            <a:spLocks noChangeArrowheads="1"/>
          </p:cNvSpPr>
          <p:nvPr/>
        </p:nvSpPr>
        <p:spPr bwMode="auto">
          <a:xfrm>
            <a:off x="5248896" y="4610100"/>
            <a:ext cx="227627" cy="32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r" defTabSz="812810" eaLnBrk="0" fontAlgn="base" hangingPunct="0">
              <a:lnSpc>
                <a:spcPct val="130000"/>
              </a:lnSpc>
              <a:spcBef>
                <a:spcPct val="30000"/>
              </a:spcBef>
              <a:spcAft>
                <a:spcPct val="0"/>
              </a:spcAft>
              <a:buClr>
                <a:srgbClr val="FAFD00"/>
              </a:buClr>
            </a:pPr>
            <a:r>
              <a:rPr lang="en-US" altLang="en-US" sz="1600">
                <a:solidFill>
                  <a:schemeClr val="tx1"/>
                </a:solidFill>
              </a:rPr>
              <a:t>20</a:t>
            </a:r>
          </a:p>
        </p:txBody>
      </p:sp>
      <p:sp>
        <p:nvSpPr>
          <p:cNvPr id="15401" name="Rectangle 227"/>
          <p:cNvSpPr>
            <a:spLocks noChangeArrowheads="1"/>
          </p:cNvSpPr>
          <p:nvPr/>
        </p:nvSpPr>
        <p:spPr bwMode="auto">
          <a:xfrm>
            <a:off x="5248896" y="4250267"/>
            <a:ext cx="227627" cy="32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r" defTabSz="812810" eaLnBrk="0" fontAlgn="base" hangingPunct="0">
              <a:lnSpc>
                <a:spcPct val="130000"/>
              </a:lnSpc>
              <a:spcBef>
                <a:spcPct val="30000"/>
              </a:spcBef>
              <a:spcAft>
                <a:spcPct val="0"/>
              </a:spcAft>
              <a:buClr>
                <a:srgbClr val="FAFD00"/>
              </a:buClr>
            </a:pPr>
            <a:r>
              <a:rPr lang="en-US" altLang="en-US" sz="1600">
                <a:solidFill>
                  <a:schemeClr val="tx1"/>
                </a:solidFill>
              </a:rPr>
              <a:t>40</a:t>
            </a:r>
          </a:p>
        </p:txBody>
      </p:sp>
      <p:sp>
        <p:nvSpPr>
          <p:cNvPr id="15402" name="Rectangle 228"/>
          <p:cNvSpPr>
            <a:spLocks noChangeArrowheads="1"/>
          </p:cNvSpPr>
          <p:nvPr/>
        </p:nvSpPr>
        <p:spPr bwMode="auto">
          <a:xfrm>
            <a:off x="5248896" y="3890434"/>
            <a:ext cx="227627" cy="32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r" defTabSz="812810" eaLnBrk="0" fontAlgn="base" hangingPunct="0">
              <a:lnSpc>
                <a:spcPct val="130000"/>
              </a:lnSpc>
              <a:spcBef>
                <a:spcPct val="30000"/>
              </a:spcBef>
              <a:spcAft>
                <a:spcPct val="0"/>
              </a:spcAft>
              <a:buClr>
                <a:srgbClr val="FAFD00"/>
              </a:buClr>
            </a:pPr>
            <a:r>
              <a:rPr lang="en-US" altLang="en-US" sz="1600">
                <a:solidFill>
                  <a:schemeClr val="tx1"/>
                </a:solidFill>
              </a:rPr>
              <a:t>60</a:t>
            </a:r>
          </a:p>
        </p:txBody>
      </p:sp>
      <p:sp>
        <p:nvSpPr>
          <p:cNvPr id="15403" name="Rectangle 229"/>
          <p:cNvSpPr>
            <a:spLocks noChangeArrowheads="1"/>
          </p:cNvSpPr>
          <p:nvPr/>
        </p:nvSpPr>
        <p:spPr bwMode="auto">
          <a:xfrm>
            <a:off x="5248896" y="3532011"/>
            <a:ext cx="227627" cy="32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r" defTabSz="812810" eaLnBrk="0" fontAlgn="base" hangingPunct="0">
              <a:lnSpc>
                <a:spcPct val="130000"/>
              </a:lnSpc>
              <a:spcBef>
                <a:spcPct val="30000"/>
              </a:spcBef>
              <a:spcAft>
                <a:spcPct val="0"/>
              </a:spcAft>
              <a:buClr>
                <a:srgbClr val="FAFD00"/>
              </a:buClr>
            </a:pPr>
            <a:r>
              <a:rPr lang="en-US" altLang="en-US" sz="1600">
                <a:solidFill>
                  <a:schemeClr val="tx1"/>
                </a:solidFill>
              </a:rPr>
              <a:t>80</a:t>
            </a:r>
          </a:p>
        </p:txBody>
      </p:sp>
      <p:sp>
        <p:nvSpPr>
          <p:cNvPr id="15404" name="Rectangle 230"/>
          <p:cNvSpPr>
            <a:spLocks noChangeArrowheads="1"/>
          </p:cNvSpPr>
          <p:nvPr/>
        </p:nvSpPr>
        <p:spPr bwMode="auto">
          <a:xfrm>
            <a:off x="5144960" y="3172178"/>
            <a:ext cx="341440" cy="32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r" defTabSz="812810" eaLnBrk="0" fontAlgn="base" hangingPunct="0">
              <a:lnSpc>
                <a:spcPct val="130000"/>
              </a:lnSpc>
              <a:spcBef>
                <a:spcPct val="30000"/>
              </a:spcBef>
              <a:spcAft>
                <a:spcPct val="0"/>
              </a:spcAft>
              <a:buClr>
                <a:srgbClr val="FAFD00"/>
              </a:buClr>
            </a:pPr>
            <a:r>
              <a:rPr lang="en-US" altLang="en-US" sz="1600">
                <a:solidFill>
                  <a:schemeClr val="tx1"/>
                </a:solidFill>
              </a:rPr>
              <a:t>100</a:t>
            </a:r>
          </a:p>
        </p:txBody>
      </p:sp>
      <p:sp>
        <p:nvSpPr>
          <p:cNvPr id="15405" name="Rectangle 231"/>
          <p:cNvSpPr>
            <a:spLocks noChangeArrowheads="1"/>
          </p:cNvSpPr>
          <p:nvPr/>
        </p:nvSpPr>
        <p:spPr bwMode="auto">
          <a:xfrm>
            <a:off x="5144960" y="2812345"/>
            <a:ext cx="341440" cy="32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r" defTabSz="812810" eaLnBrk="0" fontAlgn="base" hangingPunct="0">
              <a:lnSpc>
                <a:spcPct val="130000"/>
              </a:lnSpc>
              <a:spcBef>
                <a:spcPct val="30000"/>
              </a:spcBef>
              <a:spcAft>
                <a:spcPct val="0"/>
              </a:spcAft>
              <a:buClr>
                <a:srgbClr val="FAFD00"/>
              </a:buClr>
            </a:pPr>
            <a:r>
              <a:rPr lang="en-US" altLang="en-US" sz="1600">
                <a:solidFill>
                  <a:schemeClr val="tx1"/>
                </a:solidFill>
              </a:rPr>
              <a:t>120</a:t>
            </a:r>
          </a:p>
        </p:txBody>
      </p:sp>
      <p:sp>
        <p:nvSpPr>
          <p:cNvPr id="15406" name="Rectangle 232"/>
          <p:cNvSpPr>
            <a:spLocks noChangeArrowheads="1"/>
          </p:cNvSpPr>
          <p:nvPr/>
        </p:nvSpPr>
        <p:spPr bwMode="auto">
          <a:xfrm>
            <a:off x="5144960" y="2453923"/>
            <a:ext cx="341440" cy="32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r" defTabSz="812810" eaLnBrk="0" fontAlgn="base" hangingPunct="0">
              <a:lnSpc>
                <a:spcPct val="130000"/>
              </a:lnSpc>
              <a:spcBef>
                <a:spcPct val="30000"/>
              </a:spcBef>
              <a:spcAft>
                <a:spcPct val="0"/>
              </a:spcAft>
              <a:buClr>
                <a:srgbClr val="FAFD00"/>
              </a:buClr>
            </a:pPr>
            <a:r>
              <a:rPr lang="en-US" altLang="en-US" sz="1600">
                <a:solidFill>
                  <a:schemeClr val="tx1"/>
                </a:solidFill>
              </a:rPr>
              <a:t>140</a:t>
            </a:r>
          </a:p>
        </p:txBody>
      </p:sp>
      <p:sp>
        <p:nvSpPr>
          <p:cNvPr id="15407" name="Rectangle 233"/>
          <p:cNvSpPr>
            <a:spLocks noChangeArrowheads="1"/>
          </p:cNvSpPr>
          <p:nvPr/>
        </p:nvSpPr>
        <p:spPr bwMode="auto">
          <a:xfrm>
            <a:off x="4779202" y="2331119"/>
            <a:ext cx="276999" cy="30762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vert270" wrap="square" lIns="0" tIns="0" rIns="0" bIns="0">
            <a:spAutoFit/>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algn="ctr" defTabSz="812810" eaLnBrk="0" fontAlgn="base" hangingPunct="0">
              <a:spcBef>
                <a:spcPct val="0"/>
              </a:spcBef>
              <a:spcAft>
                <a:spcPct val="0"/>
              </a:spcAft>
              <a:buClr>
                <a:srgbClr val="FAFD00"/>
              </a:buClr>
            </a:pPr>
            <a:r>
              <a:rPr lang="en-US" altLang="en-US" sz="1800" dirty="0">
                <a:solidFill>
                  <a:schemeClr val="tx1"/>
                </a:solidFill>
                <a:latin typeface="Sitka Text" panose="02000505000000020004" pitchFamily="2" charset="0"/>
              </a:rPr>
              <a:t>Blood Insulin levels (µU/ml)</a:t>
            </a:r>
          </a:p>
        </p:txBody>
      </p:sp>
      <p:sp>
        <p:nvSpPr>
          <p:cNvPr id="15408" name="Rectangle 234"/>
          <p:cNvSpPr>
            <a:spLocks noChangeArrowheads="1"/>
          </p:cNvSpPr>
          <p:nvPr/>
        </p:nvSpPr>
        <p:spPr bwMode="auto">
          <a:xfrm>
            <a:off x="203200" y="6138334"/>
            <a:ext cx="3319820" cy="17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a:solidFill>
                  <a:schemeClr val="bg2"/>
                </a:solidFill>
                <a:latin typeface="Helvetica" panose="020B0604020202020204" pitchFamily="34" charset="0"/>
                <a:ea typeface="ＭＳ Ｐゴシック" panose="020B0600070205080204" pitchFamily="34" charset="-128"/>
              </a:defRPr>
            </a:lvl1pPr>
            <a:lvl2pPr marL="37931725" indent="-37474525">
              <a:defRPr sz="2400">
                <a:solidFill>
                  <a:schemeClr val="bg2"/>
                </a:solidFill>
                <a:latin typeface="Helvetica" panose="020B0604020202020204" pitchFamily="34" charset="0"/>
                <a:ea typeface="ＭＳ Ｐゴシック" panose="020B0600070205080204" pitchFamily="34" charset="-128"/>
              </a:defRPr>
            </a:lvl2pPr>
            <a:lvl3pPr>
              <a:defRPr sz="2400">
                <a:solidFill>
                  <a:schemeClr val="bg2"/>
                </a:solidFill>
                <a:latin typeface="Helvetica" panose="020B0604020202020204" pitchFamily="34" charset="0"/>
                <a:ea typeface="ＭＳ Ｐゴシック" panose="020B0600070205080204" pitchFamily="34" charset="-128"/>
              </a:defRPr>
            </a:lvl3pPr>
            <a:lvl4pPr>
              <a:defRPr sz="2400">
                <a:solidFill>
                  <a:schemeClr val="bg2"/>
                </a:solidFill>
                <a:latin typeface="Helvetica" panose="020B0604020202020204" pitchFamily="34" charset="0"/>
                <a:ea typeface="ＭＳ Ｐゴシック" panose="020B0600070205080204" pitchFamily="34" charset="-128"/>
              </a:defRPr>
            </a:lvl4pPr>
            <a:lvl5pPr>
              <a:defRPr sz="2400">
                <a:solidFill>
                  <a:schemeClr val="bg2"/>
                </a:solidFill>
                <a:latin typeface="Helvetica" panose="020B0604020202020204" pitchFamily="34" charset="0"/>
                <a:ea typeface="ＭＳ Ｐゴシック" panose="020B0600070205080204" pitchFamily="34" charset="-128"/>
              </a:defRPr>
            </a:lvl5pPr>
            <a:lvl6pPr marL="4572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6pPr>
            <a:lvl7pPr marL="9144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7pPr>
            <a:lvl8pPr marL="13716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8pPr>
            <a:lvl9pPr marL="1828800" eaLnBrk="0" fontAlgn="base" hangingPunct="0">
              <a:lnSpc>
                <a:spcPct val="90000"/>
              </a:lnSpc>
              <a:spcBef>
                <a:spcPct val="0"/>
              </a:spcBef>
              <a:spcAft>
                <a:spcPct val="0"/>
              </a:spcAft>
              <a:defRPr sz="2400">
                <a:solidFill>
                  <a:schemeClr val="bg2"/>
                </a:solidFill>
                <a:latin typeface="Helvetica" panose="020B0604020202020204" pitchFamily="34" charset="0"/>
                <a:ea typeface="ＭＳ Ｐゴシック" panose="020B0600070205080204" pitchFamily="34" charset="-128"/>
              </a:defRPr>
            </a:lvl9pPr>
          </a:lstStyle>
          <a:p>
            <a:pPr defTabSz="812810" eaLnBrk="0" fontAlgn="base" hangingPunct="0">
              <a:lnSpc>
                <a:spcPct val="90000"/>
              </a:lnSpc>
              <a:spcBef>
                <a:spcPct val="0"/>
              </a:spcBef>
              <a:spcAft>
                <a:spcPct val="0"/>
              </a:spcAft>
            </a:pPr>
            <a:r>
              <a:rPr lang="en-US" altLang="en-US" sz="1244">
                <a:solidFill>
                  <a:schemeClr val="tx1"/>
                </a:solidFill>
              </a:rPr>
              <a:t>Jensen CC et al: Diabetes 51:2170-2178; 2002</a:t>
            </a:r>
          </a:p>
        </p:txBody>
      </p:sp>
      <p:pic>
        <p:nvPicPr>
          <p:cNvPr id="235" name="Picture 2" descr="C:\Users\jcgriz\AppData\Local\Microsoft\Windows\Temporary Internet Files\Content.Outlook\ND2AF8RG\GSEO logo.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33204" y="202649"/>
            <a:ext cx="2911798" cy="703622"/>
          </a:xfrm>
          <a:prstGeom prst="rect">
            <a:avLst/>
          </a:prstGeom>
          <a:noFill/>
          <a:extLst>
            <a:ext uri="{909E8E84-426E-40DD-AFC4-6F175D3DCCD1}">
              <a14:hiddenFill xmlns:a14="http://schemas.microsoft.com/office/drawing/2010/main">
                <a:solidFill>
                  <a:srgbClr val="FFFFFF"/>
                </a:solidFill>
              </a14:hiddenFill>
            </a:ext>
          </a:extLst>
        </p:spPr>
      </p:pic>
      <p:cxnSp>
        <p:nvCxnSpPr>
          <p:cNvPr id="236" name="Straight Connector 235"/>
          <p:cNvCxnSpPr/>
          <p:nvPr/>
        </p:nvCxnSpPr>
        <p:spPr>
          <a:xfrm>
            <a:off x="3581241" y="125258"/>
            <a:ext cx="0" cy="881772"/>
          </a:xfrm>
          <a:prstGeom prst="line">
            <a:avLst/>
          </a:prstGeom>
          <a:ln w="28575">
            <a:solidFill>
              <a:srgbClr val="2B656C"/>
            </a:solidFill>
          </a:ln>
        </p:spPr>
        <p:style>
          <a:lnRef idx="1">
            <a:schemeClr val="accent2"/>
          </a:lnRef>
          <a:fillRef idx="0">
            <a:schemeClr val="accent2"/>
          </a:fillRef>
          <a:effectRef idx="0">
            <a:schemeClr val="accent2"/>
          </a:effectRef>
          <a:fontRef idx="minor">
            <a:schemeClr val="tx1"/>
          </a:fontRef>
        </p:style>
      </p:cxnSp>
      <p:sp>
        <p:nvSpPr>
          <p:cNvPr id="237" name="TextBox 236"/>
          <p:cNvSpPr txBox="1"/>
          <p:nvPr/>
        </p:nvSpPr>
        <p:spPr>
          <a:xfrm>
            <a:off x="3794601" y="258921"/>
            <a:ext cx="5166519" cy="529471"/>
          </a:xfrm>
          <a:prstGeom prst="rect">
            <a:avLst/>
          </a:prstGeom>
          <a:noFill/>
        </p:spPr>
        <p:txBody>
          <a:bodyPr wrap="square" lIns="97630" tIns="48815" rIns="97630" bIns="48815" rtlCol="0">
            <a:spAutoFit/>
          </a:bodyPr>
          <a:lstStyle/>
          <a:p>
            <a:pPr algn="r"/>
            <a:r>
              <a:rPr lang="en-US" sz="2800" dirty="0">
                <a:latin typeface="Verdana" panose="020B0604030504040204" pitchFamily="34" charset="0"/>
                <a:ea typeface="Verdana" panose="020B0604030504040204" pitchFamily="34" charset="0"/>
                <a:cs typeface="Verdana" panose="020B0604030504040204" pitchFamily="34" charset="0"/>
              </a:rPr>
              <a:t>Oral Glucose Tolerance Test</a:t>
            </a:r>
          </a:p>
        </p:txBody>
      </p:sp>
      <p:pic>
        <p:nvPicPr>
          <p:cNvPr id="238" name="Picture 23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7835" y="6629400"/>
            <a:ext cx="10082172" cy="159336"/>
          </a:xfrm>
          <a:prstGeom prst="rect">
            <a:avLst/>
          </a:prstGeom>
        </p:spPr>
      </p:pic>
      <p:grpSp>
        <p:nvGrpSpPr>
          <p:cNvPr id="241" name="Group 240"/>
          <p:cNvGrpSpPr/>
          <p:nvPr/>
        </p:nvGrpSpPr>
        <p:grpSpPr>
          <a:xfrm>
            <a:off x="1125586" y="2239114"/>
            <a:ext cx="1190659" cy="2894230"/>
            <a:chOff x="1720805" y="2515937"/>
            <a:chExt cx="1190659" cy="2894230"/>
          </a:xfrm>
        </p:grpSpPr>
        <p:cxnSp>
          <p:nvCxnSpPr>
            <p:cNvPr id="242" name="Straight Connector 241"/>
            <p:cNvCxnSpPr/>
            <p:nvPr/>
          </p:nvCxnSpPr>
          <p:spPr>
            <a:xfrm flipV="1">
              <a:off x="2070736" y="2880045"/>
              <a:ext cx="0" cy="2530122"/>
            </a:xfrm>
            <a:prstGeom prst="line">
              <a:avLst/>
            </a:prstGeom>
            <a:ln>
              <a:solidFill>
                <a:schemeClr val="accent1">
                  <a:lumMod val="50000"/>
                </a:schemeClr>
              </a:solidFill>
            </a:ln>
          </p:spPr>
          <p:style>
            <a:lnRef idx="1">
              <a:schemeClr val="accent2"/>
            </a:lnRef>
            <a:fillRef idx="0">
              <a:schemeClr val="accent2"/>
            </a:fillRef>
            <a:effectRef idx="0">
              <a:schemeClr val="accent2"/>
            </a:effectRef>
            <a:fontRef idx="minor">
              <a:schemeClr val="tx1"/>
            </a:fontRef>
          </p:style>
        </p:cxnSp>
        <p:sp>
          <p:nvSpPr>
            <p:cNvPr id="243" name="TextBox 242"/>
            <p:cNvSpPr txBox="1"/>
            <p:nvPr/>
          </p:nvSpPr>
          <p:spPr>
            <a:xfrm>
              <a:off x="1720805" y="2515937"/>
              <a:ext cx="1190659" cy="276999"/>
            </a:xfrm>
            <a:prstGeom prst="rect">
              <a:avLst/>
            </a:prstGeom>
            <a:noFill/>
          </p:spPr>
          <p:txBody>
            <a:bodyPr wrap="square" rtlCol="0">
              <a:spAutoFit/>
            </a:bodyPr>
            <a:lstStyle/>
            <a:p>
              <a:r>
                <a:rPr lang="en-US" sz="1200" dirty="0">
                  <a:solidFill>
                    <a:schemeClr val="accent1">
                      <a:lumMod val="75000"/>
                    </a:schemeClr>
                  </a:solidFill>
                </a:rPr>
                <a:t>Glucose given</a:t>
              </a:r>
            </a:p>
          </p:txBody>
        </p:sp>
      </p:grpSp>
      <p:sp>
        <p:nvSpPr>
          <p:cNvPr id="2" name="TextBox 1"/>
          <p:cNvSpPr txBox="1"/>
          <p:nvPr/>
        </p:nvSpPr>
        <p:spPr>
          <a:xfrm>
            <a:off x="1136917" y="5375557"/>
            <a:ext cx="606158" cy="230832"/>
          </a:xfrm>
          <a:prstGeom prst="rect">
            <a:avLst/>
          </a:prstGeom>
          <a:noFill/>
        </p:spPr>
        <p:txBody>
          <a:bodyPr wrap="square" rtlCol="0">
            <a:spAutoFit/>
          </a:bodyPr>
          <a:lstStyle/>
          <a:p>
            <a:r>
              <a:rPr lang="en-US" sz="900" dirty="0"/>
              <a:t>Fasting</a:t>
            </a:r>
          </a:p>
        </p:txBody>
      </p:sp>
    </p:spTree>
    <p:extLst>
      <p:ext uri="{BB962C8B-B14F-4D97-AF65-F5344CB8AC3E}">
        <p14:creationId xmlns:p14="http://schemas.microsoft.com/office/powerpoint/2010/main" val="39297907"/>
      </p:ext>
    </p:extLst>
  </p:cSld>
  <p:clrMapOvr>
    <a:masterClrMapping/>
  </p:clrMapOvr>
  <p:transition advTm="27952">
    <p:zo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2000"/>
                                        <p:tgtEl>
                                          <p:spTgt spid="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31"/>
                                        </p:tgtEl>
                                        <p:attrNameLst>
                                          <p:attrName>style.visibility</p:attrName>
                                        </p:attrNameLst>
                                      </p:cBhvr>
                                      <p:to>
                                        <p:strVal val="visible"/>
                                      </p:to>
                                    </p:set>
                                    <p:animEffect transition="in" filter="wipe(left)">
                                      <p:cBhvr>
                                        <p:cTn id="12" dur="2000"/>
                                        <p:tgtEl>
                                          <p:spTgt spid="31"/>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wipe(left)">
                                      <p:cBhvr>
                                        <p:cTn id="17" dur="2000"/>
                                        <p:tgtEl>
                                          <p:spTgt spid="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nodeType="clickEffect">
                                  <p:stCondLst>
                                    <p:cond delay="0"/>
                                  </p:stCondLst>
                                  <p:childTnLst>
                                    <p:set>
                                      <p:cBhvr>
                                        <p:cTn id="21" dur="1" fill="hold">
                                          <p:stCondLst>
                                            <p:cond delay="0"/>
                                          </p:stCondLst>
                                        </p:cTn>
                                        <p:tgtEl>
                                          <p:spTgt spid="24"/>
                                        </p:tgtEl>
                                        <p:attrNameLst>
                                          <p:attrName>style.visibility</p:attrName>
                                        </p:attrNameLst>
                                      </p:cBhvr>
                                      <p:to>
                                        <p:strVal val="visible"/>
                                      </p:to>
                                    </p:set>
                                    <p:animEffect transition="in" filter="wipe(left)">
                                      <p:cBhvr>
                                        <p:cTn id="22" dur="2000"/>
                                        <p:tgtEl>
                                          <p:spTgt spid="24"/>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nodeType="click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wipe(left)">
                                      <p:cBhvr>
                                        <p:cTn id="27" dur="2000"/>
                                        <p:tgtEl>
                                          <p:spTgt spid="11"/>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8" fill="hold" nodeType="clickEffect">
                                  <p:stCondLst>
                                    <p:cond delay="0"/>
                                  </p:stCondLst>
                                  <p:childTnLst>
                                    <p:set>
                                      <p:cBhvr>
                                        <p:cTn id="31" dur="1" fill="hold">
                                          <p:stCondLst>
                                            <p:cond delay="0"/>
                                          </p:stCondLst>
                                        </p:cTn>
                                        <p:tgtEl>
                                          <p:spTgt spid="20"/>
                                        </p:tgtEl>
                                        <p:attrNameLst>
                                          <p:attrName>style.visibility</p:attrName>
                                        </p:attrNameLst>
                                      </p:cBhvr>
                                      <p:to>
                                        <p:strVal val="visible"/>
                                      </p:to>
                                    </p:set>
                                    <p:animEffect transition="in" filter="wipe(left)">
                                      <p:cBhvr>
                                        <p:cTn id="32" dur="2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1219200" y="60202"/>
            <a:ext cx="6346707" cy="529471"/>
          </a:xfrm>
          <a:prstGeom prst="rect">
            <a:avLst/>
          </a:prstGeom>
          <a:noFill/>
        </p:spPr>
        <p:txBody>
          <a:bodyPr wrap="square" lIns="97630" tIns="48815" rIns="97630" bIns="48815" rtlCol="0">
            <a:spAutoFit/>
          </a:bodyPr>
          <a:lstStyle/>
          <a:p>
            <a:pPr algn="r"/>
            <a:r>
              <a:rPr lang="en-US" sz="2800" dirty="0">
                <a:latin typeface="Verdana" panose="020B0604030504040204" pitchFamily="34" charset="0"/>
                <a:ea typeface="Verdana" panose="020B0604030504040204" pitchFamily="34" charset="0"/>
                <a:cs typeface="Verdana" panose="020B0604030504040204" pitchFamily="34" charset="0"/>
              </a:rPr>
              <a:t>Contributions to type 2 diabetes</a:t>
            </a:r>
          </a:p>
        </p:txBody>
      </p:sp>
      <p:pic>
        <p:nvPicPr>
          <p:cNvPr id="25" name="Picture 2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7835" y="6635276"/>
            <a:ext cx="10082172" cy="159336"/>
          </a:xfrm>
          <a:prstGeom prst="rect">
            <a:avLst/>
          </a:prstGeom>
        </p:spPr>
      </p:pic>
      <p:sp>
        <p:nvSpPr>
          <p:cNvPr id="4" name="TextBox 3"/>
          <p:cNvSpPr txBox="1"/>
          <p:nvPr/>
        </p:nvSpPr>
        <p:spPr>
          <a:xfrm>
            <a:off x="779602" y="929503"/>
            <a:ext cx="3189381" cy="646331"/>
          </a:xfrm>
          <a:prstGeom prst="rect">
            <a:avLst/>
          </a:prstGeom>
          <a:noFill/>
        </p:spPr>
        <p:txBody>
          <a:bodyPr wrap="square" rtlCol="0">
            <a:spAutoFit/>
          </a:bodyPr>
          <a:lstStyle/>
          <a:p>
            <a:pPr algn="ctr"/>
            <a:r>
              <a:rPr lang="en-US" sz="2000" b="1" dirty="0">
                <a:latin typeface="Verdana" panose="020B0604030504040204" pitchFamily="34" charset="0"/>
                <a:ea typeface="Verdana" panose="020B0604030504040204" pitchFamily="34" charset="0"/>
                <a:cs typeface="Verdana" panose="020B0604030504040204" pitchFamily="34" charset="0"/>
              </a:rPr>
              <a:t>Insulin Resistance</a:t>
            </a:r>
          </a:p>
          <a:p>
            <a:pPr algn="ctr"/>
            <a:r>
              <a:rPr lang="en-US" sz="1600" dirty="0">
                <a:latin typeface="Verdana" panose="020B0604030504040204" pitchFamily="34" charset="0"/>
                <a:ea typeface="Verdana" panose="020B0604030504040204" pitchFamily="34" charset="0"/>
                <a:cs typeface="Verdana" panose="020B0604030504040204" pitchFamily="34" charset="0"/>
              </a:rPr>
              <a:t>in cells and organs</a:t>
            </a:r>
          </a:p>
        </p:txBody>
      </p:sp>
      <p:sp>
        <p:nvSpPr>
          <p:cNvPr id="26" name="TextBox 25"/>
          <p:cNvSpPr txBox="1"/>
          <p:nvPr/>
        </p:nvSpPr>
        <p:spPr>
          <a:xfrm>
            <a:off x="4797082" y="947502"/>
            <a:ext cx="4760655" cy="646331"/>
          </a:xfrm>
          <a:prstGeom prst="rect">
            <a:avLst/>
          </a:prstGeom>
          <a:noFill/>
        </p:spPr>
        <p:txBody>
          <a:bodyPr wrap="square" rtlCol="0">
            <a:spAutoFit/>
          </a:bodyPr>
          <a:lstStyle/>
          <a:p>
            <a:pPr algn="ctr"/>
            <a:r>
              <a:rPr lang="en-US" sz="2000" b="1" dirty="0">
                <a:latin typeface="Verdana" panose="020B0604030504040204" pitchFamily="34" charset="0"/>
                <a:ea typeface="Verdana" panose="020B0604030504040204" pitchFamily="34" charset="0"/>
                <a:cs typeface="Verdana" panose="020B0604030504040204" pitchFamily="34" charset="0"/>
              </a:rPr>
              <a:t>Beta Cell Damage</a:t>
            </a:r>
          </a:p>
          <a:p>
            <a:pPr algn="ctr"/>
            <a:r>
              <a:rPr lang="en-US" sz="1600" dirty="0">
                <a:latin typeface="Verdana" panose="020B0604030504040204" pitchFamily="34" charset="0"/>
                <a:ea typeface="Verdana" panose="020B0604030504040204" pitchFamily="34" charset="0"/>
                <a:cs typeface="Verdana" panose="020B0604030504040204" pitchFamily="34" charset="0"/>
              </a:rPr>
              <a:t>less insulin produced in the pancreas</a:t>
            </a:r>
          </a:p>
        </p:txBody>
      </p:sp>
      <p:sp>
        <p:nvSpPr>
          <p:cNvPr id="5" name="Plus 4"/>
          <p:cNvSpPr/>
          <p:nvPr/>
        </p:nvSpPr>
        <p:spPr>
          <a:xfrm>
            <a:off x="4078545" y="1028515"/>
            <a:ext cx="914400" cy="914400"/>
          </a:xfrm>
          <a:prstGeom prst="mathPlus">
            <a:avLst/>
          </a:prstGeom>
          <a:solidFill>
            <a:schemeClr val="accent2">
              <a:lumMod val="75000"/>
            </a:schemeClr>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Verdana" panose="020B0604030504040204" pitchFamily="34" charset="0"/>
              <a:ea typeface="Verdana" panose="020B0604030504040204" pitchFamily="34" charset="0"/>
              <a:cs typeface="Verdana" panose="020B0604030504040204" pitchFamily="34" charset="0"/>
            </a:endParaRPr>
          </a:p>
        </p:txBody>
      </p:sp>
      <p:cxnSp>
        <p:nvCxnSpPr>
          <p:cNvPr id="38" name="Straight Arrow Connector 37"/>
          <p:cNvCxnSpPr/>
          <p:nvPr/>
        </p:nvCxnSpPr>
        <p:spPr>
          <a:xfrm>
            <a:off x="3081215" y="1762901"/>
            <a:ext cx="894647" cy="722789"/>
          </a:xfrm>
          <a:prstGeom prst="straightConnector1">
            <a:avLst/>
          </a:prstGeom>
          <a:ln w="57150">
            <a:headEnd type="triangle"/>
            <a:tailEnd type="triangle"/>
          </a:ln>
        </p:spPr>
        <p:style>
          <a:lnRef idx="1">
            <a:schemeClr val="dk1"/>
          </a:lnRef>
          <a:fillRef idx="0">
            <a:schemeClr val="dk1"/>
          </a:fillRef>
          <a:effectRef idx="0">
            <a:schemeClr val="dk1"/>
          </a:effectRef>
          <a:fontRef idx="minor">
            <a:schemeClr val="tx1"/>
          </a:fontRef>
        </p:style>
      </p:cxnSp>
      <p:cxnSp>
        <p:nvCxnSpPr>
          <p:cNvPr id="39" name="Straight Arrow Connector 38"/>
          <p:cNvCxnSpPr/>
          <p:nvPr/>
        </p:nvCxnSpPr>
        <p:spPr>
          <a:xfrm flipH="1">
            <a:off x="5294783" y="1800868"/>
            <a:ext cx="961465" cy="694754"/>
          </a:xfrm>
          <a:prstGeom prst="straightConnector1">
            <a:avLst/>
          </a:prstGeom>
          <a:ln w="57150">
            <a:headEnd type="triangle"/>
            <a:tailEnd type="triangle"/>
          </a:ln>
        </p:spPr>
        <p:style>
          <a:lnRef idx="1">
            <a:schemeClr val="dk1"/>
          </a:lnRef>
          <a:fillRef idx="0">
            <a:schemeClr val="dk1"/>
          </a:fillRef>
          <a:effectRef idx="0">
            <a:schemeClr val="dk1"/>
          </a:effectRef>
          <a:fontRef idx="minor">
            <a:schemeClr val="tx1"/>
          </a:fontRef>
        </p:style>
      </p:cxnSp>
      <p:sp>
        <p:nvSpPr>
          <p:cNvPr id="45" name="TextBox 44"/>
          <p:cNvSpPr txBox="1"/>
          <p:nvPr/>
        </p:nvSpPr>
        <p:spPr>
          <a:xfrm>
            <a:off x="1682559" y="2574277"/>
            <a:ext cx="5768120" cy="1569660"/>
          </a:xfrm>
          <a:prstGeom prst="rect">
            <a:avLst/>
          </a:prstGeom>
          <a:solidFill>
            <a:srgbClr val="49AAB7"/>
          </a:solidFill>
        </p:spPr>
        <p:txBody>
          <a:bodyPr wrap="square" rtlCol="0">
            <a:spAutoFit/>
          </a:bodyPr>
          <a:lstStyle/>
          <a:p>
            <a:pPr algn="ctr"/>
            <a:r>
              <a:rPr lang="en-US" sz="3200" dirty="0">
                <a:solidFill>
                  <a:schemeClr val="bg1"/>
                </a:solidFill>
                <a:latin typeface="Verdana" panose="020B0604030504040204" pitchFamily="34" charset="0"/>
                <a:ea typeface="Verdana" panose="020B0604030504040204" pitchFamily="34" charset="0"/>
                <a:cs typeface="Verdana" panose="020B0604030504040204" pitchFamily="34" charset="0"/>
              </a:rPr>
              <a:t>High Blood Glucose Levels</a:t>
            </a:r>
          </a:p>
          <a:p>
            <a:pPr algn="ctr"/>
            <a:r>
              <a:rPr lang="en-US" sz="3200" dirty="0">
                <a:solidFill>
                  <a:schemeClr val="bg1"/>
                </a:solidFill>
                <a:latin typeface="Verdana" panose="020B0604030504040204" pitchFamily="34" charset="0"/>
                <a:ea typeface="Verdana" panose="020B0604030504040204" pitchFamily="34" charset="0"/>
                <a:cs typeface="Verdana" panose="020B0604030504040204" pitchFamily="34" charset="0"/>
              </a:rPr>
              <a:t>=</a:t>
            </a:r>
          </a:p>
          <a:p>
            <a:pPr algn="ctr"/>
            <a:r>
              <a:rPr lang="en-US" sz="3200" dirty="0">
                <a:solidFill>
                  <a:schemeClr val="bg1"/>
                </a:solidFill>
                <a:latin typeface="Verdana" panose="020B0604030504040204" pitchFamily="34" charset="0"/>
                <a:ea typeface="Verdana" panose="020B0604030504040204" pitchFamily="34" charset="0"/>
                <a:cs typeface="Verdana" panose="020B0604030504040204" pitchFamily="34" charset="0"/>
              </a:rPr>
              <a:t>PREDIABETES</a:t>
            </a:r>
          </a:p>
        </p:txBody>
      </p:sp>
      <p:sp>
        <p:nvSpPr>
          <p:cNvPr id="50" name="Down Arrow 49"/>
          <p:cNvSpPr/>
          <p:nvPr/>
        </p:nvSpPr>
        <p:spPr>
          <a:xfrm>
            <a:off x="4336156" y="4437101"/>
            <a:ext cx="460926" cy="757201"/>
          </a:xfrm>
          <a:prstGeom prst="downArrow">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Verdana" panose="020B0604030504040204" pitchFamily="34" charset="0"/>
              <a:ea typeface="Verdana" panose="020B0604030504040204" pitchFamily="34" charset="0"/>
              <a:cs typeface="Verdana" panose="020B0604030504040204" pitchFamily="34" charset="0"/>
            </a:endParaRPr>
          </a:p>
        </p:txBody>
      </p:sp>
      <p:sp>
        <p:nvSpPr>
          <p:cNvPr id="52" name="TextBox 51"/>
          <p:cNvSpPr txBox="1"/>
          <p:nvPr/>
        </p:nvSpPr>
        <p:spPr>
          <a:xfrm>
            <a:off x="1718511" y="5359086"/>
            <a:ext cx="5736998" cy="830997"/>
          </a:xfrm>
          <a:prstGeom prst="rect">
            <a:avLst/>
          </a:prstGeom>
          <a:solidFill>
            <a:srgbClr val="2B656C"/>
          </a:solidFill>
        </p:spPr>
        <p:txBody>
          <a:bodyPr wrap="square" rtlCol="0">
            <a:spAutoFit/>
          </a:bodyPr>
          <a:lstStyle/>
          <a:p>
            <a:pPr algn="ctr"/>
            <a:r>
              <a:rPr lang="en-US" sz="4800" dirty="0">
                <a:solidFill>
                  <a:schemeClr val="bg1"/>
                </a:solidFill>
                <a:latin typeface="Verdana" panose="020B0604030504040204" pitchFamily="34" charset="0"/>
                <a:ea typeface="Verdana" panose="020B0604030504040204" pitchFamily="34" charset="0"/>
                <a:cs typeface="Verdana" panose="020B0604030504040204" pitchFamily="34" charset="0"/>
              </a:rPr>
              <a:t>TYPE 2 DIABETES</a:t>
            </a:r>
          </a:p>
        </p:txBody>
      </p:sp>
      <p:grpSp>
        <p:nvGrpSpPr>
          <p:cNvPr id="2" name="Group 1"/>
          <p:cNvGrpSpPr/>
          <p:nvPr/>
        </p:nvGrpSpPr>
        <p:grpSpPr>
          <a:xfrm>
            <a:off x="1611037" y="1635455"/>
            <a:ext cx="1105767" cy="496661"/>
            <a:chOff x="1091169" y="1715636"/>
            <a:chExt cx="1105767" cy="496661"/>
          </a:xfrm>
        </p:grpSpPr>
        <p:pic>
          <p:nvPicPr>
            <p:cNvPr id="37" name="Picture 36"/>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091169" y="1715636"/>
              <a:ext cx="754581" cy="49666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in">
                  <a:solidFill>
                    <a:schemeClr val="dk1">
                      <a:lumMod val="0"/>
                      <a:lumOff val="0"/>
                    </a:schemeClr>
                  </a:solidFill>
                  <a:miter lim="800000"/>
                  <a:headEnd/>
                  <a:tailEnd/>
                </a14:hiddenLine>
              </a:ext>
              <a:ext uri="{AF507438-7753-43E0-B8FC-AC1667EBCBE1}">
                <a14:hiddenEffects xmlns:a14="http://schemas.microsoft.com/office/drawing/2010/main">
                  <a:effectLst/>
                </a14:hiddenEffects>
              </a:ext>
            </a:extLst>
          </p:spPr>
        </p:pic>
        <p:grpSp>
          <p:nvGrpSpPr>
            <p:cNvPr id="53" name="Group 52"/>
            <p:cNvGrpSpPr/>
            <p:nvPr/>
          </p:nvGrpSpPr>
          <p:grpSpPr>
            <a:xfrm rot="2535825">
              <a:off x="1730681" y="1786610"/>
              <a:ext cx="466255" cy="400926"/>
              <a:chOff x="1630680" y="2012812"/>
              <a:chExt cx="762000" cy="642620"/>
            </a:xfrm>
          </p:grpSpPr>
          <p:grpSp>
            <p:nvGrpSpPr>
              <p:cNvPr id="27" name="Group 26"/>
              <p:cNvGrpSpPr>
                <a:grpSpLocks/>
              </p:cNvGrpSpPr>
              <p:nvPr/>
            </p:nvGrpSpPr>
            <p:grpSpPr bwMode="auto">
              <a:xfrm rot="17188029">
                <a:off x="1690370" y="1953122"/>
                <a:ext cx="642620" cy="762000"/>
                <a:chOff x="5340" y="5094"/>
                <a:chExt cx="1012" cy="1200"/>
              </a:xfrm>
            </p:grpSpPr>
            <p:cxnSp>
              <p:nvCxnSpPr>
                <p:cNvPr id="28" name="AutoShape 110"/>
                <p:cNvCxnSpPr>
                  <a:cxnSpLocks noChangeShapeType="1"/>
                </p:cNvCxnSpPr>
                <p:nvPr/>
              </p:nvCxnSpPr>
              <p:spPr bwMode="auto">
                <a:xfrm>
                  <a:off x="5370" y="5428"/>
                  <a:ext cx="466" cy="698"/>
                </a:xfrm>
                <a:prstGeom prst="straightConnector1">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29" name="AutoShape 111"/>
                <p:cNvCxnSpPr>
                  <a:cxnSpLocks noChangeShapeType="1"/>
                </p:cNvCxnSpPr>
                <p:nvPr/>
              </p:nvCxnSpPr>
              <p:spPr bwMode="auto">
                <a:xfrm>
                  <a:off x="5340" y="5420"/>
                  <a:ext cx="561" cy="184"/>
                </a:xfrm>
                <a:prstGeom prst="straightConnector1">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30" name="AutoShape 112"/>
                <p:cNvCxnSpPr>
                  <a:cxnSpLocks noChangeShapeType="1"/>
                </p:cNvCxnSpPr>
                <p:nvPr/>
              </p:nvCxnSpPr>
              <p:spPr bwMode="auto">
                <a:xfrm>
                  <a:off x="5886" y="5596"/>
                  <a:ext cx="466" cy="698"/>
                </a:xfrm>
                <a:prstGeom prst="straightConnector1">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31" name="AutoShape 113"/>
                <p:cNvCxnSpPr>
                  <a:cxnSpLocks noChangeShapeType="1"/>
                </p:cNvCxnSpPr>
                <p:nvPr/>
              </p:nvCxnSpPr>
              <p:spPr bwMode="auto">
                <a:xfrm flipH="1" flipV="1">
                  <a:off x="5475" y="5094"/>
                  <a:ext cx="185" cy="417"/>
                </a:xfrm>
                <a:prstGeom prst="straightConnector1">
                  <a:avLst/>
                </a:prstGeom>
                <a:noFill/>
                <a:ln w="57150">
                  <a:solidFill>
                    <a:srgbClr val="000000"/>
                  </a:solidFill>
                  <a:round/>
                  <a:headEnd/>
                  <a:tailEnd/>
                </a:ln>
                <a:extLst>
                  <a:ext uri="{909E8E84-426E-40DD-AFC4-6F175D3DCCD1}">
                    <a14:hiddenFill xmlns:a14="http://schemas.microsoft.com/office/drawing/2010/main">
                      <a:noFill/>
                    </a14:hiddenFill>
                  </a:ext>
                </a:extLst>
              </p:spPr>
            </p:cxnSp>
          </p:grpSp>
          <p:sp>
            <p:nvSpPr>
              <p:cNvPr id="35" name="Multiply 34"/>
              <p:cNvSpPr/>
              <p:nvPr/>
            </p:nvSpPr>
            <p:spPr>
              <a:xfrm rot="2864175">
                <a:off x="1863063" y="2138742"/>
                <a:ext cx="402750" cy="435459"/>
              </a:xfrm>
              <a:prstGeom prst="mathMultiply">
                <a:avLst>
                  <a:gd name="adj1" fmla="val 13122"/>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Verdana" panose="020B0604030504040204" pitchFamily="34" charset="0"/>
                  <a:ea typeface="Verdana" panose="020B0604030504040204" pitchFamily="34" charset="0"/>
                  <a:cs typeface="Verdana" panose="020B0604030504040204" pitchFamily="34" charset="0"/>
                </a:endParaRPr>
              </a:p>
            </p:txBody>
          </p:sp>
        </p:grpSp>
      </p:grpSp>
      <p:grpSp>
        <p:nvGrpSpPr>
          <p:cNvPr id="3" name="Group 2">
            <a:extLst>
              <a:ext uri="{FF2B5EF4-FFF2-40B4-BE49-F238E27FC236}">
                <a16:creationId xmlns:a16="http://schemas.microsoft.com/office/drawing/2014/main" id="{DB535B30-8729-4E4B-890E-2AA9BDCAFCA2}"/>
              </a:ext>
            </a:extLst>
          </p:cNvPr>
          <p:cNvGrpSpPr/>
          <p:nvPr/>
        </p:nvGrpSpPr>
        <p:grpSpPr>
          <a:xfrm>
            <a:off x="6921095" y="1657465"/>
            <a:ext cx="1068828" cy="647180"/>
            <a:chOff x="6820882" y="1883786"/>
            <a:chExt cx="1068828" cy="647180"/>
          </a:xfrm>
        </p:grpSpPr>
        <p:pic>
          <p:nvPicPr>
            <p:cNvPr id="40" name="Picture 2" descr="http://upload.wikimedia.org/wikipedia/commons/1/12/Pancreas_2.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820882" y="1883786"/>
              <a:ext cx="1068828" cy="647180"/>
            </a:xfrm>
            <a:prstGeom prst="rect">
              <a:avLst/>
            </a:prstGeom>
            <a:noFill/>
            <a:extLst>
              <a:ext uri="{909E8E84-426E-40DD-AFC4-6F175D3DCCD1}">
                <a14:hiddenFill xmlns:a14="http://schemas.microsoft.com/office/drawing/2010/main">
                  <a:solidFill>
                    <a:srgbClr val="FFFFFF"/>
                  </a:solidFill>
                </a14:hiddenFill>
              </a:ext>
            </a:extLst>
          </p:spPr>
        </p:pic>
        <p:sp>
          <p:nvSpPr>
            <p:cNvPr id="41" name="Multiply 40"/>
            <p:cNvSpPr/>
            <p:nvPr/>
          </p:nvSpPr>
          <p:spPr>
            <a:xfrm>
              <a:off x="6921095" y="2136986"/>
              <a:ext cx="182880" cy="182880"/>
            </a:xfrm>
            <a:prstGeom prst="mathMultiply">
              <a:avLst>
                <a:gd name="adj1" fmla="val 16377"/>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Verdana" panose="020B0604030504040204" pitchFamily="34" charset="0"/>
                <a:ea typeface="Verdana" panose="020B0604030504040204" pitchFamily="34" charset="0"/>
                <a:cs typeface="Verdana" panose="020B0604030504040204" pitchFamily="34" charset="0"/>
              </a:endParaRPr>
            </a:p>
          </p:txBody>
        </p:sp>
        <p:sp>
          <p:nvSpPr>
            <p:cNvPr id="42" name="Multiply 41"/>
            <p:cNvSpPr/>
            <p:nvPr/>
          </p:nvSpPr>
          <p:spPr>
            <a:xfrm>
              <a:off x="7103975" y="1883786"/>
              <a:ext cx="182880" cy="182880"/>
            </a:xfrm>
            <a:prstGeom prst="mathMultiply">
              <a:avLst>
                <a:gd name="adj1" fmla="val 16377"/>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Verdana" panose="020B0604030504040204" pitchFamily="34" charset="0"/>
                <a:ea typeface="Verdana" panose="020B0604030504040204" pitchFamily="34" charset="0"/>
                <a:cs typeface="Verdana" panose="020B0604030504040204" pitchFamily="34" charset="0"/>
              </a:endParaRPr>
            </a:p>
          </p:txBody>
        </p:sp>
        <p:sp>
          <p:nvSpPr>
            <p:cNvPr id="43" name="Multiply 42"/>
            <p:cNvSpPr/>
            <p:nvPr/>
          </p:nvSpPr>
          <p:spPr>
            <a:xfrm>
              <a:off x="7389538" y="2061236"/>
              <a:ext cx="182880" cy="182880"/>
            </a:xfrm>
            <a:prstGeom prst="mathMultiply">
              <a:avLst>
                <a:gd name="adj1" fmla="val 16377"/>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Verdana" panose="020B0604030504040204" pitchFamily="34" charset="0"/>
                <a:ea typeface="Verdana" panose="020B0604030504040204" pitchFamily="34" charset="0"/>
                <a:cs typeface="Verdana" panose="020B0604030504040204" pitchFamily="34" charset="0"/>
              </a:endParaRPr>
            </a:p>
          </p:txBody>
        </p:sp>
      </p:grpSp>
      <p:sp>
        <p:nvSpPr>
          <p:cNvPr id="32" name="Down Arrow 49">
            <a:extLst>
              <a:ext uri="{FF2B5EF4-FFF2-40B4-BE49-F238E27FC236}">
                <a16:creationId xmlns:a16="http://schemas.microsoft.com/office/drawing/2014/main" id="{9C0D95B6-7F0C-4891-99F2-C48534D97A27}"/>
              </a:ext>
            </a:extLst>
          </p:cNvPr>
          <p:cNvSpPr/>
          <p:nvPr/>
        </p:nvSpPr>
        <p:spPr>
          <a:xfrm rot="10800000">
            <a:off x="4407053" y="4272317"/>
            <a:ext cx="324211" cy="705018"/>
          </a:xfrm>
          <a:prstGeom prst="downArrow">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24123979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10" presetClass="entr" presetSubtype="0" fill="hold" grpId="0" nodeType="withEffect">
                                  <p:stCondLst>
                                    <p:cond delay="0"/>
                                  </p:stCondLst>
                                  <p:childTnLst>
                                    <p:set>
                                      <p:cBhvr>
                                        <p:cTn id="8" dur="1" fill="hold">
                                          <p:stCondLst>
                                            <p:cond delay="0"/>
                                          </p:stCondLst>
                                        </p:cTn>
                                        <p:tgtEl>
                                          <p:spTgt spid="4"/>
                                        </p:tgtEl>
                                        <p:attrNameLst>
                                          <p:attrName>style.visibility</p:attrName>
                                        </p:attrNameLst>
                                      </p:cBhvr>
                                      <p:to>
                                        <p:strVal val="visible"/>
                                      </p:to>
                                    </p:set>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nodeType="clickEffect">
                                  <p:stCondLst>
                                    <p:cond delay="0"/>
                                  </p:stCondLst>
                                  <p:childTnLst>
                                    <p:set>
                                      <p:cBhvr>
                                        <p:cTn id="13" dur="1" fill="hold">
                                          <p:stCondLst>
                                            <p:cond delay="0"/>
                                          </p:stCondLst>
                                        </p:cTn>
                                        <p:tgtEl>
                                          <p:spTgt spid="3"/>
                                        </p:tgtEl>
                                        <p:attrNameLst>
                                          <p:attrName>style.visibility</p:attrName>
                                        </p:attrNameLst>
                                      </p:cBhvr>
                                      <p:to>
                                        <p:strVal val="visible"/>
                                      </p:to>
                                    </p:set>
                                  </p:childTnLst>
                                </p:cTn>
                              </p:par>
                              <p:par>
                                <p:cTn id="14" presetID="10" presetClass="entr" presetSubtype="0" fill="hold" grpId="0" nodeType="with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fade">
                                      <p:cBhvr>
                                        <p:cTn id="16" dur="500"/>
                                        <p:tgtEl>
                                          <p:spTgt spid="26"/>
                                        </p:tgtEl>
                                      </p:cBhvr>
                                    </p:animEffect>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1000"/>
                                        <p:tgtEl>
                                          <p:spTgt spid="5"/>
                                        </p:tgtEl>
                                      </p:cBhvr>
                                    </p:animEffect>
                                    <p:anim calcmode="lin" valueType="num">
                                      <p:cBhvr>
                                        <p:cTn id="22" dur="1000" fill="hold"/>
                                        <p:tgtEl>
                                          <p:spTgt spid="5"/>
                                        </p:tgtEl>
                                        <p:attrNameLst>
                                          <p:attrName>ppt_x</p:attrName>
                                        </p:attrNameLst>
                                      </p:cBhvr>
                                      <p:tavLst>
                                        <p:tav tm="0">
                                          <p:val>
                                            <p:strVal val="#ppt_x"/>
                                          </p:val>
                                        </p:tav>
                                        <p:tav tm="100000">
                                          <p:val>
                                            <p:strVal val="#ppt_x"/>
                                          </p:val>
                                        </p:tav>
                                      </p:tavLst>
                                    </p:anim>
                                    <p:anim calcmode="lin" valueType="num">
                                      <p:cBhvr>
                                        <p:cTn id="23" dur="1000" fill="hold"/>
                                        <p:tgtEl>
                                          <p:spTgt spid="5"/>
                                        </p:tgtEl>
                                        <p:attrNameLst>
                                          <p:attrName>ppt_y</p:attrName>
                                        </p:attrNameLst>
                                      </p:cBhvr>
                                      <p:tavLst>
                                        <p:tav tm="0">
                                          <p:val>
                                            <p:strVal val="#ppt_y+.1"/>
                                          </p:val>
                                        </p:tav>
                                        <p:tav tm="100000">
                                          <p:val>
                                            <p:strVal val="#ppt_y"/>
                                          </p:val>
                                        </p:tav>
                                      </p:tavLst>
                                    </p:anim>
                                  </p:childTnLst>
                                </p:cTn>
                              </p:par>
                              <p:par>
                                <p:cTn id="24" presetID="42" presetClass="entr" presetSubtype="0" fill="hold" nodeType="withEffect">
                                  <p:stCondLst>
                                    <p:cond delay="0"/>
                                  </p:stCondLst>
                                  <p:childTnLst>
                                    <p:set>
                                      <p:cBhvr>
                                        <p:cTn id="25" dur="1" fill="hold">
                                          <p:stCondLst>
                                            <p:cond delay="0"/>
                                          </p:stCondLst>
                                        </p:cTn>
                                        <p:tgtEl>
                                          <p:spTgt spid="38"/>
                                        </p:tgtEl>
                                        <p:attrNameLst>
                                          <p:attrName>style.visibility</p:attrName>
                                        </p:attrNameLst>
                                      </p:cBhvr>
                                      <p:to>
                                        <p:strVal val="visible"/>
                                      </p:to>
                                    </p:set>
                                    <p:animEffect transition="in" filter="fade">
                                      <p:cBhvr>
                                        <p:cTn id="26" dur="1000"/>
                                        <p:tgtEl>
                                          <p:spTgt spid="38"/>
                                        </p:tgtEl>
                                      </p:cBhvr>
                                    </p:animEffect>
                                    <p:anim calcmode="lin" valueType="num">
                                      <p:cBhvr>
                                        <p:cTn id="27" dur="1000" fill="hold"/>
                                        <p:tgtEl>
                                          <p:spTgt spid="38"/>
                                        </p:tgtEl>
                                        <p:attrNameLst>
                                          <p:attrName>ppt_x</p:attrName>
                                        </p:attrNameLst>
                                      </p:cBhvr>
                                      <p:tavLst>
                                        <p:tav tm="0">
                                          <p:val>
                                            <p:strVal val="#ppt_x"/>
                                          </p:val>
                                        </p:tav>
                                        <p:tav tm="100000">
                                          <p:val>
                                            <p:strVal val="#ppt_x"/>
                                          </p:val>
                                        </p:tav>
                                      </p:tavLst>
                                    </p:anim>
                                    <p:anim calcmode="lin" valueType="num">
                                      <p:cBhvr>
                                        <p:cTn id="28" dur="1000" fill="hold"/>
                                        <p:tgtEl>
                                          <p:spTgt spid="38"/>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fade">
                                      <p:cBhvr>
                                        <p:cTn id="31" dur="1000"/>
                                        <p:tgtEl>
                                          <p:spTgt spid="39"/>
                                        </p:tgtEl>
                                      </p:cBhvr>
                                    </p:animEffect>
                                    <p:anim calcmode="lin" valueType="num">
                                      <p:cBhvr>
                                        <p:cTn id="32" dur="1000" fill="hold"/>
                                        <p:tgtEl>
                                          <p:spTgt spid="39"/>
                                        </p:tgtEl>
                                        <p:attrNameLst>
                                          <p:attrName>ppt_x</p:attrName>
                                        </p:attrNameLst>
                                      </p:cBhvr>
                                      <p:tavLst>
                                        <p:tav tm="0">
                                          <p:val>
                                            <p:strVal val="#ppt_x"/>
                                          </p:val>
                                        </p:tav>
                                        <p:tav tm="100000">
                                          <p:val>
                                            <p:strVal val="#ppt_x"/>
                                          </p:val>
                                        </p:tav>
                                      </p:tavLst>
                                    </p:anim>
                                    <p:anim calcmode="lin" valueType="num">
                                      <p:cBhvr>
                                        <p:cTn id="33" dur="1000" fill="hold"/>
                                        <p:tgtEl>
                                          <p:spTgt spid="39"/>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45"/>
                                        </p:tgtEl>
                                        <p:attrNameLst>
                                          <p:attrName>style.visibility</p:attrName>
                                        </p:attrNameLst>
                                      </p:cBhvr>
                                      <p:to>
                                        <p:strVal val="visible"/>
                                      </p:to>
                                    </p:set>
                                    <p:animEffect transition="in" filter="fade">
                                      <p:cBhvr>
                                        <p:cTn id="36" dur="1000"/>
                                        <p:tgtEl>
                                          <p:spTgt spid="45"/>
                                        </p:tgtEl>
                                      </p:cBhvr>
                                    </p:animEffect>
                                    <p:anim calcmode="lin" valueType="num">
                                      <p:cBhvr>
                                        <p:cTn id="37" dur="1000" fill="hold"/>
                                        <p:tgtEl>
                                          <p:spTgt spid="45"/>
                                        </p:tgtEl>
                                        <p:attrNameLst>
                                          <p:attrName>ppt_x</p:attrName>
                                        </p:attrNameLst>
                                      </p:cBhvr>
                                      <p:tavLst>
                                        <p:tav tm="0">
                                          <p:val>
                                            <p:strVal val="#ppt_x"/>
                                          </p:val>
                                        </p:tav>
                                        <p:tav tm="100000">
                                          <p:val>
                                            <p:strVal val="#ppt_x"/>
                                          </p:val>
                                        </p:tav>
                                      </p:tavLst>
                                    </p:anim>
                                    <p:anim calcmode="lin" valueType="num">
                                      <p:cBhvr>
                                        <p:cTn id="38"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16" presetClass="entr" presetSubtype="21" fill="hold" grpId="0" nodeType="clickEffect">
                                  <p:stCondLst>
                                    <p:cond delay="0"/>
                                  </p:stCondLst>
                                  <p:childTnLst>
                                    <p:set>
                                      <p:cBhvr>
                                        <p:cTn id="42" dur="1" fill="hold">
                                          <p:stCondLst>
                                            <p:cond delay="0"/>
                                          </p:stCondLst>
                                        </p:cTn>
                                        <p:tgtEl>
                                          <p:spTgt spid="50"/>
                                        </p:tgtEl>
                                        <p:attrNameLst>
                                          <p:attrName>style.visibility</p:attrName>
                                        </p:attrNameLst>
                                      </p:cBhvr>
                                      <p:to>
                                        <p:strVal val="visible"/>
                                      </p:to>
                                    </p:set>
                                    <p:animEffect transition="in" filter="barn(inVertical)">
                                      <p:cBhvr>
                                        <p:cTn id="43" dur="500"/>
                                        <p:tgtEl>
                                          <p:spTgt spid="50"/>
                                        </p:tgtEl>
                                      </p:cBhvr>
                                    </p:animEffect>
                                  </p:childTnLst>
                                </p:cTn>
                              </p:par>
                              <p:par>
                                <p:cTn id="44" presetID="16" presetClass="entr" presetSubtype="21" fill="hold" grpId="0" nodeType="withEffect">
                                  <p:stCondLst>
                                    <p:cond delay="0"/>
                                  </p:stCondLst>
                                  <p:childTnLst>
                                    <p:set>
                                      <p:cBhvr>
                                        <p:cTn id="45" dur="1" fill="hold">
                                          <p:stCondLst>
                                            <p:cond delay="0"/>
                                          </p:stCondLst>
                                        </p:cTn>
                                        <p:tgtEl>
                                          <p:spTgt spid="52"/>
                                        </p:tgtEl>
                                        <p:attrNameLst>
                                          <p:attrName>style.visibility</p:attrName>
                                        </p:attrNameLst>
                                      </p:cBhvr>
                                      <p:to>
                                        <p:strVal val="visible"/>
                                      </p:to>
                                    </p:set>
                                    <p:animEffect transition="in" filter="barn(inVertical)">
                                      <p:cBhvr>
                                        <p:cTn id="46" dur="500"/>
                                        <p:tgtEl>
                                          <p:spTgt spid="52"/>
                                        </p:tgtEl>
                                      </p:cBhvr>
                                    </p:animEffect>
                                  </p:childTnLst>
                                </p:cTn>
                              </p:par>
                            </p:childTnLst>
                          </p:cTn>
                        </p:par>
                      </p:childTnLst>
                    </p:cTn>
                  </p:par>
                  <p:par>
                    <p:cTn id="47" fill="hold">
                      <p:stCondLst>
                        <p:cond delay="indefinite"/>
                      </p:stCondLst>
                      <p:childTnLst>
                        <p:par>
                          <p:cTn id="48" fill="hold">
                            <p:stCondLst>
                              <p:cond delay="0"/>
                            </p:stCondLst>
                            <p:childTnLst>
                              <p:par>
                                <p:cTn id="49" presetID="16" presetClass="entr" presetSubtype="21" fill="hold" grpId="0" nodeType="clickEffect">
                                  <p:stCondLst>
                                    <p:cond delay="0"/>
                                  </p:stCondLst>
                                  <p:childTnLst>
                                    <p:set>
                                      <p:cBhvr>
                                        <p:cTn id="50" dur="1" fill="hold">
                                          <p:stCondLst>
                                            <p:cond delay="0"/>
                                          </p:stCondLst>
                                        </p:cTn>
                                        <p:tgtEl>
                                          <p:spTgt spid="32"/>
                                        </p:tgtEl>
                                        <p:attrNameLst>
                                          <p:attrName>style.visibility</p:attrName>
                                        </p:attrNameLst>
                                      </p:cBhvr>
                                      <p:to>
                                        <p:strVal val="visible"/>
                                      </p:to>
                                    </p:set>
                                    <p:animEffect transition="in" filter="barn(inVertical)">
                                      <p:cBhvr>
                                        <p:cTn id="51"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26" grpId="0"/>
      <p:bldP spid="5" grpId="0" animBg="1"/>
      <p:bldP spid="45" grpId="0" animBg="1"/>
      <p:bldP spid="50" grpId="0" animBg="1"/>
      <p:bldP spid="52" grpId="0" animBg="1"/>
      <p:bldP spid="32"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3810000" y="0"/>
            <a:ext cx="5166519" cy="1021913"/>
          </a:xfrm>
          <a:prstGeom prst="rect">
            <a:avLst/>
          </a:prstGeom>
          <a:noFill/>
        </p:spPr>
        <p:txBody>
          <a:bodyPr wrap="square" lIns="97630" tIns="48815" rIns="97630" bIns="48815" rtlCol="0">
            <a:spAutoFit/>
          </a:bodyPr>
          <a:lstStyle/>
          <a:p>
            <a:pPr marL="0" marR="0" lvl="0" indent="0" algn="r" defTabSz="976305" rtl="0" eaLnBrk="1" fontAlgn="auto" latinLnBrk="0" hangingPunct="1">
              <a:lnSpc>
                <a:spcPct val="100000"/>
              </a:lnSpc>
              <a:spcBef>
                <a:spcPts val="0"/>
              </a:spcBef>
              <a:spcAft>
                <a:spcPts val="0"/>
              </a:spcAft>
              <a:buClrTx/>
              <a:buSzTx/>
              <a:buFontTx/>
              <a:buNone/>
              <a:tabLst/>
              <a:defRPr/>
            </a:pPr>
            <a:r>
              <a:rPr kumimoji="0" lang="en-US" sz="3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Lesson Three Extension: Three mechanisms</a:t>
            </a:r>
          </a:p>
        </p:txBody>
      </p:sp>
      <p:cxnSp>
        <p:nvCxnSpPr>
          <p:cNvPr id="10" name="Straight Connector 9"/>
          <p:cNvCxnSpPr/>
          <p:nvPr/>
        </p:nvCxnSpPr>
        <p:spPr>
          <a:xfrm>
            <a:off x="3581241" y="125258"/>
            <a:ext cx="0" cy="881772"/>
          </a:xfrm>
          <a:prstGeom prst="line">
            <a:avLst/>
          </a:prstGeom>
          <a:ln w="28575">
            <a:solidFill>
              <a:srgbClr val="2B656C"/>
            </a:solidFill>
          </a:ln>
        </p:spPr>
        <p:style>
          <a:lnRef idx="1">
            <a:schemeClr val="accent2"/>
          </a:lnRef>
          <a:fillRef idx="0">
            <a:schemeClr val="accent2"/>
          </a:fillRef>
          <a:effectRef idx="0">
            <a:schemeClr val="accent2"/>
          </a:effectRef>
          <a:fontRef idx="minor">
            <a:schemeClr val="tx1"/>
          </a:fontRef>
        </p:style>
      </p:cxnSp>
      <p:pic>
        <p:nvPicPr>
          <p:cNvPr id="29" name="Picture 2" descr="C:\Users\jcgriz\AppData\Local\Microsoft\Windows\Temporary Internet Files\Content.Outlook\ND2AF8RG\GSEO logo.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43540" y="182269"/>
            <a:ext cx="2911798" cy="703622"/>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29"/>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7835" y="6629400"/>
            <a:ext cx="10082172" cy="159336"/>
          </a:xfrm>
          <a:prstGeom prst="rect">
            <a:avLst/>
          </a:prstGeom>
        </p:spPr>
      </p:pic>
      <p:sp>
        <p:nvSpPr>
          <p:cNvPr id="2" name="TextBox 1"/>
          <p:cNvSpPr txBox="1"/>
          <p:nvPr/>
        </p:nvSpPr>
        <p:spPr>
          <a:xfrm>
            <a:off x="733285" y="1484026"/>
            <a:ext cx="7781128" cy="4247317"/>
          </a:xfrm>
          <a:prstGeom prst="rect">
            <a:avLst/>
          </a:prstGeom>
          <a:noFill/>
        </p:spPr>
        <p:txBody>
          <a:bodyPr wrap="square"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3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Three ways type 2 diabetes damages cells and organs: </a:t>
            </a:r>
          </a:p>
          <a:p>
            <a:pPr marL="0" marR="0" lvl="0" indent="0" algn="l" defTabSz="976305"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a:p>
            <a:pPr marL="514350" marR="0" lvl="0" indent="-514350" algn="l" defTabSz="976305" rtl="0" eaLnBrk="1" fontAlgn="auto" latinLnBrk="0" hangingPunct="1">
              <a:lnSpc>
                <a:spcPct val="100000"/>
              </a:lnSpc>
              <a:spcBef>
                <a:spcPts val="0"/>
              </a:spcBef>
              <a:spcAft>
                <a:spcPts val="0"/>
              </a:spcAft>
              <a:buClrTx/>
              <a:buSzTx/>
              <a:buFontTx/>
              <a:buAutoNum type="arabicPeriod"/>
              <a:tabLst/>
              <a:defRPr/>
            </a:pPr>
            <a:r>
              <a:rPr kumimoji="0" lang="en-US" sz="3000" b="0" i="0" u="none" strike="noStrike" kern="1200" cap="none" spc="0" normalizeH="0" baseline="0" noProof="0" dirty="0" err="1">
                <a:ln>
                  <a:noFill/>
                </a:ln>
                <a:solidFill>
                  <a:srgbClr val="C00000"/>
                </a:solidFill>
                <a:effectLst/>
                <a:uLnTx/>
                <a:uFillTx/>
                <a:latin typeface="Verdana" panose="020B0604030504040204" pitchFamily="34" charset="0"/>
                <a:ea typeface="Verdana" panose="020B0604030504040204" pitchFamily="34" charset="0"/>
                <a:cs typeface="Verdana" panose="020B0604030504040204" pitchFamily="34" charset="0"/>
              </a:rPr>
              <a:t>Polyol</a:t>
            </a:r>
            <a:r>
              <a:rPr kumimoji="0" lang="en-US" sz="3000" b="0" i="0" u="none" strike="noStrike" kern="1200" cap="none" spc="0" normalizeH="0" baseline="0" noProof="0" dirty="0">
                <a:ln>
                  <a:noFill/>
                </a:ln>
                <a:solidFill>
                  <a:srgbClr val="C00000"/>
                </a:solidFill>
                <a:effectLst/>
                <a:uLnTx/>
                <a:uFillTx/>
                <a:latin typeface="Verdana" panose="020B0604030504040204" pitchFamily="34" charset="0"/>
                <a:ea typeface="Verdana" panose="020B0604030504040204" pitchFamily="34" charset="0"/>
                <a:cs typeface="Verdana" panose="020B0604030504040204" pitchFamily="34" charset="0"/>
              </a:rPr>
              <a:t> Pathway</a:t>
            </a:r>
          </a:p>
          <a:p>
            <a:pPr marL="514350" marR="0" lvl="0" indent="-514350" algn="l" defTabSz="976305" rtl="0" eaLnBrk="1" fontAlgn="auto" latinLnBrk="0" hangingPunct="1">
              <a:lnSpc>
                <a:spcPct val="100000"/>
              </a:lnSpc>
              <a:spcBef>
                <a:spcPts val="0"/>
              </a:spcBef>
              <a:spcAft>
                <a:spcPts val="0"/>
              </a:spcAft>
              <a:buClrTx/>
              <a:buSzTx/>
              <a:buFontTx/>
              <a:buAutoNum type="arabicPeriod"/>
              <a:tabLst/>
              <a:defRPr/>
            </a:pPr>
            <a:endParaRPr kumimoji="0" lang="en-US" sz="3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a:p>
            <a:pPr marL="514350" marR="0" lvl="0" indent="-514350" algn="l" defTabSz="976305" rtl="0" eaLnBrk="1" fontAlgn="auto" latinLnBrk="0" hangingPunct="1">
              <a:lnSpc>
                <a:spcPct val="100000"/>
              </a:lnSpc>
              <a:spcBef>
                <a:spcPts val="0"/>
              </a:spcBef>
              <a:spcAft>
                <a:spcPts val="0"/>
              </a:spcAft>
              <a:buClrTx/>
              <a:buSzTx/>
              <a:buFontTx/>
              <a:buAutoNum type="arabicPeriod" startAt="2"/>
              <a:tabLst/>
              <a:defRPr/>
            </a:pPr>
            <a:r>
              <a:rPr kumimoji="0" lang="en-US" sz="3000" b="0" i="0" u="none" strike="noStrike" kern="1200" cap="none" spc="0" normalizeH="0" baseline="0" noProof="0" dirty="0">
                <a:ln>
                  <a:noFill/>
                </a:ln>
                <a:solidFill>
                  <a:srgbClr val="347A84"/>
                </a:solidFill>
                <a:effectLst/>
                <a:uLnTx/>
                <a:uFillTx/>
                <a:latin typeface="Verdana" panose="020B0604030504040204" pitchFamily="34" charset="0"/>
                <a:ea typeface="Verdana" panose="020B0604030504040204" pitchFamily="34" charset="0"/>
                <a:cs typeface="Verdana" panose="020B0604030504040204" pitchFamily="34" charset="0"/>
              </a:rPr>
              <a:t>Advanced </a:t>
            </a:r>
            <a:r>
              <a:rPr kumimoji="0" lang="en-US" sz="3000" b="0" i="0" u="none" strike="noStrike" kern="1200" cap="none" spc="0" normalizeH="0" baseline="0" noProof="0" dirty="0" err="1">
                <a:ln>
                  <a:noFill/>
                </a:ln>
                <a:solidFill>
                  <a:srgbClr val="347A84"/>
                </a:solidFill>
                <a:effectLst/>
                <a:uLnTx/>
                <a:uFillTx/>
                <a:latin typeface="Verdana" panose="020B0604030504040204" pitchFamily="34" charset="0"/>
                <a:ea typeface="Verdana" panose="020B0604030504040204" pitchFamily="34" charset="0"/>
                <a:cs typeface="Verdana" panose="020B0604030504040204" pitchFamily="34" charset="0"/>
              </a:rPr>
              <a:t>Glycation</a:t>
            </a:r>
            <a:r>
              <a:rPr kumimoji="0" lang="en-US" sz="3000" b="0" i="0" u="none" strike="noStrike" kern="1200" cap="none" spc="0" normalizeH="0" baseline="0" noProof="0" dirty="0">
                <a:ln>
                  <a:noFill/>
                </a:ln>
                <a:solidFill>
                  <a:srgbClr val="347A84"/>
                </a:solidFill>
                <a:effectLst/>
                <a:uLnTx/>
                <a:uFillTx/>
                <a:latin typeface="Verdana" panose="020B0604030504040204" pitchFamily="34" charset="0"/>
                <a:ea typeface="Verdana" panose="020B0604030504040204" pitchFamily="34" charset="0"/>
                <a:cs typeface="Verdana" panose="020B0604030504040204" pitchFamily="34" charset="0"/>
              </a:rPr>
              <a:t> End Products (AGEs)</a:t>
            </a:r>
          </a:p>
          <a:p>
            <a:pPr marL="514350" marR="0" lvl="0" indent="-514350" algn="l" defTabSz="976305" rtl="0" eaLnBrk="1" fontAlgn="auto" latinLnBrk="0" hangingPunct="1">
              <a:lnSpc>
                <a:spcPct val="100000"/>
              </a:lnSpc>
              <a:spcBef>
                <a:spcPts val="0"/>
              </a:spcBef>
              <a:spcAft>
                <a:spcPts val="0"/>
              </a:spcAft>
              <a:buClrTx/>
              <a:buSzTx/>
              <a:buFontTx/>
              <a:buAutoNum type="arabicPeriod" startAt="2"/>
              <a:tabLst/>
              <a:defRPr/>
            </a:pPr>
            <a:endParaRPr kumimoji="0" lang="en-US" sz="3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a:p>
            <a:pPr marL="509588" marR="0" lvl="0" indent="-509588" algn="l" defTabSz="976305" rtl="0" eaLnBrk="1" fontAlgn="auto" latinLnBrk="0" hangingPunct="1">
              <a:lnSpc>
                <a:spcPct val="100000"/>
              </a:lnSpc>
              <a:spcBef>
                <a:spcPts val="0"/>
              </a:spcBef>
              <a:spcAft>
                <a:spcPts val="0"/>
              </a:spcAft>
              <a:buClrTx/>
              <a:buSzTx/>
              <a:buFontTx/>
              <a:buAutoNum type="arabicPeriod" startAt="2"/>
              <a:tabLst/>
              <a:defRPr/>
            </a:pPr>
            <a:r>
              <a:rPr kumimoji="0" lang="en-US" sz="3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Atherosclerosis</a:t>
            </a:r>
          </a:p>
        </p:txBody>
      </p:sp>
    </p:spTree>
    <p:extLst>
      <p:ext uri="{BB962C8B-B14F-4D97-AF65-F5344CB8AC3E}">
        <p14:creationId xmlns:p14="http://schemas.microsoft.com/office/powerpoint/2010/main" val="1391510163"/>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 name="Picture 2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7835" y="6629400"/>
            <a:ext cx="10082172" cy="159336"/>
          </a:xfrm>
          <a:prstGeom prst="rect">
            <a:avLst/>
          </a:prstGeom>
        </p:spPr>
      </p:pic>
      <p:sp>
        <p:nvSpPr>
          <p:cNvPr id="4" name="TextBox 3"/>
          <p:cNvSpPr txBox="1"/>
          <p:nvPr/>
        </p:nvSpPr>
        <p:spPr>
          <a:xfrm>
            <a:off x="5402127" y="214595"/>
            <a:ext cx="4189774" cy="584775"/>
          </a:xfrm>
          <a:prstGeom prst="rect">
            <a:avLst/>
          </a:prstGeom>
          <a:noFill/>
        </p:spPr>
        <p:txBody>
          <a:bodyPr wrap="square" rtlCol="0">
            <a:spAutoFit/>
          </a:bodyPr>
          <a:lstStyle/>
          <a:p>
            <a:pPr marL="514350" marR="0" lvl="0" indent="-514350" algn="l" defTabSz="976305" rtl="0" eaLnBrk="1" fontAlgn="auto" latinLnBrk="0" hangingPunct="1">
              <a:lnSpc>
                <a:spcPct val="100000"/>
              </a:lnSpc>
              <a:spcBef>
                <a:spcPts val="0"/>
              </a:spcBef>
              <a:spcAft>
                <a:spcPts val="0"/>
              </a:spcAft>
              <a:buClrTx/>
              <a:buSzTx/>
              <a:buFontTx/>
              <a:buAutoNum type="arabicPeriod"/>
              <a:tabLst/>
              <a:defRPr/>
            </a:pPr>
            <a:r>
              <a:rPr kumimoji="0" lang="en-US" sz="3200" b="0" i="0" u="none" strike="noStrike" kern="1200" cap="none" spc="0" normalizeH="0" baseline="0" noProof="0" dirty="0" err="1">
                <a:ln>
                  <a:noFill/>
                </a:ln>
                <a:solidFill>
                  <a:srgbClr val="C00000"/>
                </a:solidFill>
                <a:effectLst/>
                <a:uLnTx/>
                <a:uFillTx/>
                <a:latin typeface="Verdana" panose="020B0604030504040204" pitchFamily="34" charset="0"/>
                <a:ea typeface="Verdana" panose="020B0604030504040204" pitchFamily="34" charset="0"/>
                <a:cs typeface="Verdana" panose="020B0604030504040204" pitchFamily="34" charset="0"/>
              </a:rPr>
              <a:t>Polyol</a:t>
            </a:r>
            <a:r>
              <a:rPr kumimoji="0" lang="en-US" sz="3200" b="0" i="0" u="none" strike="noStrike" kern="1200" cap="none" spc="0" normalizeH="0" baseline="0" noProof="0" dirty="0">
                <a:ln>
                  <a:noFill/>
                </a:ln>
                <a:solidFill>
                  <a:srgbClr val="C00000"/>
                </a:solidFill>
                <a:effectLst/>
                <a:uLnTx/>
                <a:uFillTx/>
                <a:latin typeface="Verdana" panose="020B0604030504040204" pitchFamily="34" charset="0"/>
                <a:ea typeface="Verdana" panose="020B0604030504040204" pitchFamily="34" charset="0"/>
                <a:cs typeface="Verdana" panose="020B0604030504040204" pitchFamily="34" charset="0"/>
              </a:rPr>
              <a:t> Pathway</a:t>
            </a:r>
          </a:p>
        </p:txBody>
      </p:sp>
      <p:sp>
        <p:nvSpPr>
          <p:cNvPr id="6" name="TextBox 5"/>
          <p:cNvSpPr txBox="1"/>
          <p:nvPr/>
        </p:nvSpPr>
        <p:spPr>
          <a:xfrm>
            <a:off x="128148" y="1035990"/>
            <a:ext cx="2431229" cy="1554272"/>
          </a:xfrm>
          <a:prstGeom prst="rect">
            <a:avLst/>
          </a:prstGeom>
          <a:noFill/>
        </p:spPr>
        <p:txBody>
          <a:bodyPr wrap="square"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Cells in the kidney, eye, and nerves take up glucose in the absence of insulin</a:t>
            </a:r>
          </a:p>
        </p:txBody>
      </p:sp>
      <p:grpSp>
        <p:nvGrpSpPr>
          <p:cNvPr id="12" name="Group 11"/>
          <p:cNvGrpSpPr/>
          <p:nvPr/>
        </p:nvGrpSpPr>
        <p:grpSpPr>
          <a:xfrm>
            <a:off x="1141844" y="2656615"/>
            <a:ext cx="837721" cy="1310047"/>
            <a:chOff x="2057400" y="4724400"/>
            <a:chExt cx="609600" cy="967740"/>
          </a:xfrm>
          <a:solidFill>
            <a:srgbClr val="FF3300"/>
          </a:solidFill>
        </p:grpSpPr>
        <p:sp>
          <p:nvSpPr>
            <p:cNvPr id="20" name="Oval 19"/>
            <p:cNvSpPr/>
            <p:nvPr/>
          </p:nvSpPr>
          <p:spPr>
            <a:xfrm>
              <a:off x="2057400" y="4724400"/>
              <a:ext cx="609600" cy="838200"/>
            </a:xfrm>
            <a:prstGeom prst="ellipse">
              <a:avLst/>
            </a:prstGeom>
            <a:grpFill/>
            <a:ln>
              <a:solidFill>
                <a:srgbClr val="FF0000"/>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21" name="Freeform 20"/>
            <p:cNvSpPr/>
            <p:nvPr/>
          </p:nvSpPr>
          <p:spPr>
            <a:xfrm>
              <a:off x="2255520" y="5570220"/>
              <a:ext cx="236220" cy="121920"/>
            </a:xfrm>
            <a:custGeom>
              <a:avLst/>
              <a:gdLst>
                <a:gd name="connsiteX0" fmla="*/ 106680 w 236220"/>
                <a:gd name="connsiteY0" fmla="*/ 0 h 121920"/>
                <a:gd name="connsiteX1" fmla="*/ 106680 w 236220"/>
                <a:gd name="connsiteY1" fmla="*/ 0 h 121920"/>
                <a:gd name="connsiteX2" fmla="*/ 60960 w 236220"/>
                <a:gd name="connsiteY2" fmla="*/ 53340 h 121920"/>
                <a:gd name="connsiteX3" fmla="*/ 30480 w 236220"/>
                <a:gd name="connsiteY3" fmla="*/ 76200 h 121920"/>
                <a:gd name="connsiteX4" fmla="*/ 7620 w 236220"/>
                <a:gd name="connsiteY4" fmla="*/ 99060 h 121920"/>
                <a:gd name="connsiteX5" fmla="*/ 0 w 236220"/>
                <a:gd name="connsiteY5" fmla="*/ 121920 h 121920"/>
                <a:gd name="connsiteX6" fmla="*/ 0 w 236220"/>
                <a:gd name="connsiteY6" fmla="*/ 121920 h 121920"/>
                <a:gd name="connsiteX7" fmla="*/ 129540 w 236220"/>
                <a:gd name="connsiteY7" fmla="*/ 99060 h 121920"/>
                <a:gd name="connsiteX8" fmla="*/ 236220 w 236220"/>
                <a:gd name="connsiteY8" fmla="*/ 121920 h 121920"/>
                <a:gd name="connsiteX9" fmla="*/ 106680 w 236220"/>
                <a:gd name="connsiteY9" fmla="*/ 0 h 12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220" h="121920">
                  <a:moveTo>
                    <a:pt x="106680" y="0"/>
                  </a:moveTo>
                  <a:lnTo>
                    <a:pt x="106680" y="0"/>
                  </a:lnTo>
                  <a:cubicBezTo>
                    <a:pt x="91440" y="17780"/>
                    <a:pt x="77519" y="36781"/>
                    <a:pt x="60960" y="53340"/>
                  </a:cubicBezTo>
                  <a:cubicBezTo>
                    <a:pt x="51980" y="62320"/>
                    <a:pt x="40123" y="67935"/>
                    <a:pt x="30480" y="76200"/>
                  </a:cubicBezTo>
                  <a:cubicBezTo>
                    <a:pt x="22298" y="83213"/>
                    <a:pt x="15240" y="91440"/>
                    <a:pt x="7620" y="99060"/>
                  </a:cubicBezTo>
                  <a:lnTo>
                    <a:pt x="0" y="121920"/>
                  </a:lnTo>
                  <a:lnTo>
                    <a:pt x="0" y="121920"/>
                  </a:lnTo>
                  <a:lnTo>
                    <a:pt x="129540" y="99060"/>
                  </a:lnTo>
                  <a:lnTo>
                    <a:pt x="236220" y="121920"/>
                  </a:lnTo>
                  <a:lnTo>
                    <a:pt x="106680" y="0"/>
                  </a:lnTo>
                  <a:close/>
                </a:path>
              </a:pathLst>
            </a:custGeom>
            <a:grpFill/>
            <a:ln>
              <a:solidFill>
                <a:srgbClr val="FF0000"/>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sp>
        <p:nvSpPr>
          <p:cNvPr id="23" name="Oval 22"/>
          <p:cNvSpPr/>
          <p:nvPr/>
        </p:nvSpPr>
        <p:spPr>
          <a:xfrm>
            <a:off x="1263284" y="3008522"/>
            <a:ext cx="91440" cy="91440"/>
          </a:xfrm>
          <a:prstGeom prst="ellipse">
            <a:avLst/>
          </a:prstGeom>
          <a:solidFill>
            <a:srgbClr val="49AAB7"/>
          </a:solidFill>
          <a:ln>
            <a:solidFill>
              <a:srgbClr val="49AA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28" name="Oval 27"/>
          <p:cNvSpPr/>
          <p:nvPr/>
        </p:nvSpPr>
        <p:spPr>
          <a:xfrm>
            <a:off x="949032" y="2734663"/>
            <a:ext cx="91440" cy="91440"/>
          </a:xfrm>
          <a:prstGeom prst="ellipse">
            <a:avLst/>
          </a:prstGeom>
          <a:solidFill>
            <a:srgbClr val="49AAB7"/>
          </a:solidFill>
          <a:ln>
            <a:solidFill>
              <a:srgbClr val="49AA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1" name="Oval 30"/>
          <p:cNvSpPr/>
          <p:nvPr/>
        </p:nvSpPr>
        <p:spPr>
          <a:xfrm>
            <a:off x="1529941" y="3008521"/>
            <a:ext cx="91440" cy="91440"/>
          </a:xfrm>
          <a:prstGeom prst="ellipse">
            <a:avLst/>
          </a:prstGeom>
          <a:solidFill>
            <a:srgbClr val="49AAB7"/>
          </a:solidFill>
          <a:ln>
            <a:solidFill>
              <a:srgbClr val="49AA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2" name="Oval 31"/>
          <p:cNvSpPr/>
          <p:nvPr/>
        </p:nvSpPr>
        <p:spPr>
          <a:xfrm>
            <a:off x="1681341" y="3213023"/>
            <a:ext cx="91440" cy="91440"/>
          </a:xfrm>
          <a:prstGeom prst="ellipse">
            <a:avLst/>
          </a:prstGeom>
          <a:solidFill>
            <a:srgbClr val="49AAB7"/>
          </a:solidFill>
          <a:ln>
            <a:solidFill>
              <a:srgbClr val="49AA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3" name="Oval 32"/>
          <p:cNvSpPr/>
          <p:nvPr/>
        </p:nvSpPr>
        <p:spPr>
          <a:xfrm>
            <a:off x="1681341" y="3503483"/>
            <a:ext cx="91440" cy="91440"/>
          </a:xfrm>
          <a:prstGeom prst="ellipse">
            <a:avLst/>
          </a:prstGeom>
          <a:solidFill>
            <a:srgbClr val="49AAB7"/>
          </a:solidFill>
          <a:ln>
            <a:solidFill>
              <a:srgbClr val="49AA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4" name="Oval 33"/>
          <p:cNvSpPr/>
          <p:nvPr/>
        </p:nvSpPr>
        <p:spPr>
          <a:xfrm>
            <a:off x="1725365" y="2947062"/>
            <a:ext cx="91440" cy="91440"/>
          </a:xfrm>
          <a:prstGeom prst="ellipse">
            <a:avLst/>
          </a:prstGeom>
          <a:solidFill>
            <a:srgbClr val="49AAB7"/>
          </a:solidFill>
          <a:ln>
            <a:solidFill>
              <a:srgbClr val="49AA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5" name="Oval 34"/>
          <p:cNvSpPr/>
          <p:nvPr/>
        </p:nvSpPr>
        <p:spPr>
          <a:xfrm>
            <a:off x="1382033" y="2788999"/>
            <a:ext cx="91440" cy="91440"/>
          </a:xfrm>
          <a:prstGeom prst="ellipse">
            <a:avLst/>
          </a:prstGeom>
          <a:solidFill>
            <a:srgbClr val="49AAB7"/>
          </a:solidFill>
          <a:ln>
            <a:solidFill>
              <a:srgbClr val="49AA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50" name="Oval 49"/>
          <p:cNvSpPr/>
          <p:nvPr/>
        </p:nvSpPr>
        <p:spPr>
          <a:xfrm>
            <a:off x="1357558" y="3410671"/>
            <a:ext cx="91440" cy="91440"/>
          </a:xfrm>
          <a:prstGeom prst="ellipse">
            <a:avLst/>
          </a:prstGeom>
          <a:solidFill>
            <a:srgbClr val="49AAB7"/>
          </a:solidFill>
          <a:ln>
            <a:solidFill>
              <a:srgbClr val="49AA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51" name="Oval 50"/>
          <p:cNvSpPr/>
          <p:nvPr/>
        </p:nvSpPr>
        <p:spPr>
          <a:xfrm>
            <a:off x="1105910" y="3570056"/>
            <a:ext cx="91440" cy="91440"/>
          </a:xfrm>
          <a:prstGeom prst="ellipse">
            <a:avLst/>
          </a:prstGeom>
          <a:solidFill>
            <a:srgbClr val="49AAB7"/>
          </a:solidFill>
          <a:ln>
            <a:solidFill>
              <a:srgbClr val="49AA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52" name="Oval 51"/>
          <p:cNvSpPr/>
          <p:nvPr/>
        </p:nvSpPr>
        <p:spPr>
          <a:xfrm>
            <a:off x="854851" y="3200877"/>
            <a:ext cx="91440" cy="91440"/>
          </a:xfrm>
          <a:prstGeom prst="ellipse">
            <a:avLst/>
          </a:prstGeom>
          <a:solidFill>
            <a:srgbClr val="49AAB7"/>
          </a:solidFill>
          <a:ln>
            <a:solidFill>
              <a:srgbClr val="49AA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53" name="Oval 52"/>
          <p:cNvSpPr/>
          <p:nvPr/>
        </p:nvSpPr>
        <p:spPr>
          <a:xfrm>
            <a:off x="2069980" y="3159479"/>
            <a:ext cx="91440" cy="91440"/>
          </a:xfrm>
          <a:prstGeom prst="ellipse">
            <a:avLst/>
          </a:prstGeom>
          <a:solidFill>
            <a:srgbClr val="49AAB7"/>
          </a:solidFill>
          <a:ln>
            <a:solidFill>
              <a:srgbClr val="49AA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54" name="Oval 53"/>
          <p:cNvSpPr/>
          <p:nvPr/>
        </p:nvSpPr>
        <p:spPr>
          <a:xfrm>
            <a:off x="2220838" y="3461538"/>
            <a:ext cx="91440" cy="91440"/>
          </a:xfrm>
          <a:prstGeom prst="ellipse">
            <a:avLst/>
          </a:prstGeom>
          <a:solidFill>
            <a:srgbClr val="49AAB7"/>
          </a:solidFill>
          <a:ln>
            <a:solidFill>
              <a:srgbClr val="49AA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55" name="Oval 54"/>
          <p:cNvSpPr/>
          <p:nvPr/>
        </p:nvSpPr>
        <p:spPr>
          <a:xfrm>
            <a:off x="2058664" y="2805318"/>
            <a:ext cx="91440" cy="91440"/>
          </a:xfrm>
          <a:prstGeom prst="ellipse">
            <a:avLst/>
          </a:prstGeom>
          <a:solidFill>
            <a:srgbClr val="49AAB7"/>
          </a:solidFill>
          <a:ln>
            <a:solidFill>
              <a:srgbClr val="49AA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nvGrpSpPr>
          <p:cNvPr id="11" name="Group 10"/>
          <p:cNvGrpSpPr/>
          <p:nvPr/>
        </p:nvGrpSpPr>
        <p:grpSpPr>
          <a:xfrm>
            <a:off x="4289329" y="1768996"/>
            <a:ext cx="4911467" cy="3853605"/>
            <a:chOff x="4289329" y="1768996"/>
            <a:chExt cx="4911467" cy="3853605"/>
          </a:xfrm>
        </p:grpSpPr>
        <p:grpSp>
          <p:nvGrpSpPr>
            <p:cNvPr id="8" name="Group 7"/>
            <p:cNvGrpSpPr/>
            <p:nvPr/>
          </p:nvGrpSpPr>
          <p:grpSpPr>
            <a:xfrm>
              <a:off x="4289329" y="1768996"/>
              <a:ext cx="4911467" cy="3853605"/>
              <a:chOff x="4289329" y="1768996"/>
              <a:chExt cx="4911467" cy="3853605"/>
            </a:xfrm>
          </p:grpSpPr>
          <p:grpSp>
            <p:nvGrpSpPr>
              <p:cNvPr id="15" name="Group 14"/>
              <p:cNvGrpSpPr/>
              <p:nvPr/>
            </p:nvGrpSpPr>
            <p:grpSpPr>
              <a:xfrm>
                <a:off x="6805660" y="3794675"/>
                <a:ext cx="1508760" cy="964730"/>
                <a:chOff x="6220037" y="5176990"/>
                <a:chExt cx="1089660" cy="964730"/>
              </a:xfrm>
              <a:solidFill>
                <a:srgbClr val="FF7C80"/>
              </a:solidFill>
            </p:grpSpPr>
            <p:sp>
              <p:nvSpPr>
                <p:cNvPr id="16" name="Freeform 15"/>
                <p:cNvSpPr/>
                <p:nvPr/>
              </p:nvSpPr>
              <p:spPr>
                <a:xfrm>
                  <a:off x="6629400" y="6019800"/>
                  <a:ext cx="236220" cy="121920"/>
                </a:xfrm>
                <a:custGeom>
                  <a:avLst/>
                  <a:gdLst>
                    <a:gd name="connsiteX0" fmla="*/ 106680 w 236220"/>
                    <a:gd name="connsiteY0" fmla="*/ 0 h 121920"/>
                    <a:gd name="connsiteX1" fmla="*/ 106680 w 236220"/>
                    <a:gd name="connsiteY1" fmla="*/ 0 h 121920"/>
                    <a:gd name="connsiteX2" fmla="*/ 60960 w 236220"/>
                    <a:gd name="connsiteY2" fmla="*/ 53340 h 121920"/>
                    <a:gd name="connsiteX3" fmla="*/ 30480 w 236220"/>
                    <a:gd name="connsiteY3" fmla="*/ 76200 h 121920"/>
                    <a:gd name="connsiteX4" fmla="*/ 7620 w 236220"/>
                    <a:gd name="connsiteY4" fmla="*/ 99060 h 121920"/>
                    <a:gd name="connsiteX5" fmla="*/ 0 w 236220"/>
                    <a:gd name="connsiteY5" fmla="*/ 121920 h 121920"/>
                    <a:gd name="connsiteX6" fmla="*/ 0 w 236220"/>
                    <a:gd name="connsiteY6" fmla="*/ 121920 h 121920"/>
                    <a:gd name="connsiteX7" fmla="*/ 129540 w 236220"/>
                    <a:gd name="connsiteY7" fmla="*/ 99060 h 121920"/>
                    <a:gd name="connsiteX8" fmla="*/ 236220 w 236220"/>
                    <a:gd name="connsiteY8" fmla="*/ 121920 h 121920"/>
                    <a:gd name="connsiteX9" fmla="*/ 106680 w 236220"/>
                    <a:gd name="connsiteY9" fmla="*/ 0 h 12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220" h="121920">
                      <a:moveTo>
                        <a:pt x="106680" y="0"/>
                      </a:moveTo>
                      <a:lnTo>
                        <a:pt x="106680" y="0"/>
                      </a:lnTo>
                      <a:cubicBezTo>
                        <a:pt x="91440" y="17780"/>
                        <a:pt x="77519" y="36781"/>
                        <a:pt x="60960" y="53340"/>
                      </a:cubicBezTo>
                      <a:cubicBezTo>
                        <a:pt x="51980" y="62320"/>
                        <a:pt x="40123" y="67935"/>
                        <a:pt x="30480" y="76200"/>
                      </a:cubicBezTo>
                      <a:cubicBezTo>
                        <a:pt x="22298" y="83213"/>
                        <a:pt x="15240" y="91440"/>
                        <a:pt x="7620" y="99060"/>
                      </a:cubicBezTo>
                      <a:lnTo>
                        <a:pt x="0" y="121920"/>
                      </a:lnTo>
                      <a:lnTo>
                        <a:pt x="0" y="121920"/>
                      </a:lnTo>
                      <a:lnTo>
                        <a:pt x="129540" y="99060"/>
                      </a:lnTo>
                      <a:lnTo>
                        <a:pt x="236220" y="121920"/>
                      </a:lnTo>
                      <a:lnTo>
                        <a:pt x="106680" y="0"/>
                      </a:lnTo>
                      <a:close/>
                    </a:path>
                  </a:pathLst>
                </a:custGeom>
                <a:grpFill/>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7" name="Freeform 16"/>
                <p:cNvSpPr/>
                <p:nvPr/>
              </p:nvSpPr>
              <p:spPr>
                <a:xfrm>
                  <a:off x="6220037" y="5176990"/>
                  <a:ext cx="1089660" cy="931240"/>
                </a:xfrm>
                <a:custGeom>
                  <a:avLst/>
                  <a:gdLst>
                    <a:gd name="connsiteX0" fmla="*/ 350520 w 830580"/>
                    <a:gd name="connsiteY0" fmla="*/ 685800 h 685800"/>
                    <a:gd name="connsiteX1" fmla="*/ 160020 w 830580"/>
                    <a:gd name="connsiteY1" fmla="*/ 640080 h 685800"/>
                    <a:gd name="connsiteX2" fmla="*/ 114300 w 830580"/>
                    <a:gd name="connsiteY2" fmla="*/ 579120 h 685800"/>
                    <a:gd name="connsiteX3" fmla="*/ 53340 w 830580"/>
                    <a:gd name="connsiteY3" fmla="*/ 487680 h 685800"/>
                    <a:gd name="connsiteX4" fmla="*/ 53340 w 830580"/>
                    <a:gd name="connsiteY4" fmla="*/ 365760 h 685800"/>
                    <a:gd name="connsiteX5" fmla="*/ 45720 w 830580"/>
                    <a:gd name="connsiteY5" fmla="*/ 228600 h 685800"/>
                    <a:gd name="connsiteX6" fmla="*/ 0 w 830580"/>
                    <a:gd name="connsiteY6" fmla="*/ 60960 h 685800"/>
                    <a:gd name="connsiteX7" fmla="*/ 83820 w 830580"/>
                    <a:gd name="connsiteY7" fmla="*/ 38100 h 685800"/>
                    <a:gd name="connsiteX8" fmla="*/ 213360 w 830580"/>
                    <a:gd name="connsiteY8" fmla="*/ 99060 h 685800"/>
                    <a:gd name="connsiteX9" fmla="*/ 266700 w 830580"/>
                    <a:gd name="connsiteY9" fmla="*/ 198120 h 685800"/>
                    <a:gd name="connsiteX10" fmla="*/ 525780 w 830580"/>
                    <a:gd name="connsiteY10" fmla="*/ 198120 h 685800"/>
                    <a:gd name="connsiteX11" fmla="*/ 525780 w 830580"/>
                    <a:gd name="connsiteY11" fmla="*/ 121920 h 685800"/>
                    <a:gd name="connsiteX12" fmla="*/ 685800 w 830580"/>
                    <a:gd name="connsiteY12" fmla="*/ 0 h 685800"/>
                    <a:gd name="connsiteX13" fmla="*/ 693420 w 830580"/>
                    <a:gd name="connsiteY13" fmla="*/ 106680 h 685800"/>
                    <a:gd name="connsiteX14" fmla="*/ 822960 w 830580"/>
                    <a:gd name="connsiteY14" fmla="*/ 121920 h 685800"/>
                    <a:gd name="connsiteX15" fmla="*/ 822960 w 830580"/>
                    <a:gd name="connsiteY15" fmla="*/ 198120 h 685800"/>
                    <a:gd name="connsiteX16" fmla="*/ 830580 w 830580"/>
                    <a:gd name="connsiteY16" fmla="*/ 350520 h 685800"/>
                    <a:gd name="connsiteX17" fmla="*/ 784860 w 830580"/>
                    <a:gd name="connsiteY17" fmla="*/ 480060 h 685800"/>
                    <a:gd name="connsiteX18" fmla="*/ 716280 w 830580"/>
                    <a:gd name="connsiteY18" fmla="*/ 571500 h 685800"/>
                    <a:gd name="connsiteX19" fmla="*/ 571500 w 830580"/>
                    <a:gd name="connsiteY19" fmla="*/ 601980 h 685800"/>
                    <a:gd name="connsiteX20" fmla="*/ 510540 w 830580"/>
                    <a:gd name="connsiteY20" fmla="*/ 624840 h 685800"/>
                    <a:gd name="connsiteX21" fmla="*/ 350520 w 830580"/>
                    <a:gd name="connsiteY21" fmla="*/ 6858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30580" h="685800">
                      <a:moveTo>
                        <a:pt x="350520" y="685800"/>
                      </a:moveTo>
                      <a:lnTo>
                        <a:pt x="160020" y="640080"/>
                      </a:lnTo>
                      <a:lnTo>
                        <a:pt x="114300" y="579120"/>
                      </a:lnTo>
                      <a:lnTo>
                        <a:pt x="53340" y="487680"/>
                      </a:lnTo>
                      <a:lnTo>
                        <a:pt x="53340" y="365760"/>
                      </a:lnTo>
                      <a:lnTo>
                        <a:pt x="45720" y="228600"/>
                      </a:lnTo>
                      <a:lnTo>
                        <a:pt x="0" y="60960"/>
                      </a:lnTo>
                      <a:lnTo>
                        <a:pt x="83820" y="38100"/>
                      </a:lnTo>
                      <a:lnTo>
                        <a:pt x="213360" y="99060"/>
                      </a:lnTo>
                      <a:lnTo>
                        <a:pt x="266700" y="198120"/>
                      </a:lnTo>
                      <a:lnTo>
                        <a:pt x="525780" y="198120"/>
                      </a:lnTo>
                      <a:lnTo>
                        <a:pt x="525780" y="121920"/>
                      </a:lnTo>
                      <a:lnTo>
                        <a:pt x="685800" y="0"/>
                      </a:lnTo>
                      <a:lnTo>
                        <a:pt x="693420" y="106680"/>
                      </a:lnTo>
                      <a:lnTo>
                        <a:pt x="822960" y="121920"/>
                      </a:lnTo>
                      <a:lnTo>
                        <a:pt x="822960" y="198120"/>
                      </a:lnTo>
                      <a:lnTo>
                        <a:pt x="830580" y="350520"/>
                      </a:lnTo>
                      <a:lnTo>
                        <a:pt x="784860" y="480060"/>
                      </a:lnTo>
                      <a:lnTo>
                        <a:pt x="716280" y="571500"/>
                      </a:lnTo>
                      <a:lnTo>
                        <a:pt x="571500" y="601980"/>
                      </a:lnTo>
                      <a:lnTo>
                        <a:pt x="510540" y="624840"/>
                      </a:lnTo>
                      <a:lnTo>
                        <a:pt x="350520" y="685800"/>
                      </a:lnTo>
                      <a:close/>
                    </a:path>
                  </a:pathLst>
                </a:custGeom>
                <a:grpFill/>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sp>
            <p:nvSpPr>
              <p:cNvPr id="14" name="Explosion 1 13"/>
              <p:cNvSpPr/>
              <p:nvPr/>
            </p:nvSpPr>
            <p:spPr>
              <a:xfrm rot="4907767">
                <a:off x="6881794" y="3058578"/>
                <a:ext cx="1524000" cy="1828800"/>
              </a:xfrm>
              <a:prstGeom prst="irregularSeal1">
                <a:avLst/>
              </a:prstGeom>
              <a:solidFill>
                <a:schemeClr val="tx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nvGrpSpPr>
              <p:cNvPr id="7" name="Group 6"/>
              <p:cNvGrpSpPr/>
              <p:nvPr/>
            </p:nvGrpSpPr>
            <p:grpSpPr>
              <a:xfrm>
                <a:off x="4289329" y="1768996"/>
                <a:ext cx="4911467" cy="3853605"/>
                <a:chOff x="4289329" y="1768996"/>
                <a:chExt cx="4911467" cy="3853605"/>
              </a:xfrm>
            </p:grpSpPr>
            <p:sp>
              <p:nvSpPr>
                <p:cNvPr id="48" name="Oval 47"/>
                <p:cNvSpPr/>
                <p:nvPr/>
              </p:nvSpPr>
              <p:spPr>
                <a:xfrm>
                  <a:off x="7552354" y="4399377"/>
                  <a:ext cx="91440" cy="91440"/>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nvGrpSpPr>
                <p:cNvPr id="5" name="Group 4"/>
                <p:cNvGrpSpPr/>
                <p:nvPr/>
              </p:nvGrpSpPr>
              <p:grpSpPr>
                <a:xfrm>
                  <a:off x="4289329" y="1768996"/>
                  <a:ext cx="4911467" cy="3853605"/>
                  <a:chOff x="4289329" y="1768996"/>
                  <a:chExt cx="4911467" cy="3853605"/>
                </a:xfrm>
              </p:grpSpPr>
              <p:grpSp>
                <p:nvGrpSpPr>
                  <p:cNvPr id="13" name="Group 12"/>
                  <p:cNvGrpSpPr/>
                  <p:nvPr/>
                </p:nvGrpSpPr>
                <p:grpSpPr>
                  <a:xfrm>
                    <a:off x="5329959" y="4068832"/>
                    <a:ext cx="1066800" cy="1553769"/>
                    <a:chOff x="3641438" y="4587951"/>
                    <a:chExt cx="1066800" cy="1553769"/>
                  </a:xfrm>
                  <a:solidFill>
                    <a:srgbClr val="FF7C80"/>
                  </a:solidFill>
                </p:grpSpPr>
                <p:sp>
                  <p:nvSpPr>
                    <p:cNvPr id="18" name="Oval 17"/>
                    <p:cNvSpPr/>
                    <p:nvPr/>
                  </p:nvSpPr>
                  <p:spPr>
                    <a:xfrm>
                      <a:off x="3641438" y="4587951"/>
                      <a:ext cx="1066800" cy="1447800"/>
                    </a:xfrm>
                    <a:prstGeom prst="ellipse">
                      <a:avLst/>
                    </a:prstGeom>
                    <a:grpFill/>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9" name="Freeform 18"/>
                    <p:cNvSpPr/>
                    <p:nvPr/>
                  </p:nvSpPr>
                  <p:spPr>
                    <a:xfrm>
                      <a:off x="4072890" y="6019800"/>
                      <a:ext cx="236220" cy="121920"/>
                    </a:xfrm>
                    <a:custGeom>
                      <a:avLst/>
                      <a:gdLst>
                        <a:gd name="connsiteX0" fmla="*/ 106680 w 236220"/>
                        <a:gd name="connsiteY0" fmla="*/ 0 h 121920"/>
                        <a:gd name="connsiteX1" fmla="*/ 106680 w 236220"/>
                        <a:gd name="connsiteY1" fmla="*/ 0 h 121920"/>
                        <a:gd name="connsiteX2" fmla="*/ 60960 w 236220"/>
                        <a:gd name="connsiteY2" fmla="*/ 53340 h 121920"/>
                        <a:gd name="connsiteX3" fmla="*/ 30480 w 236220"/>
                        <a:gd name="connsiteY3" fmla="*/ 76200 h 121920"/>
                        <a:gd name="connsiteX4" fmla="*/ 7620 w 236220"/>
                        <a:gd name="connsiteY4" fmla="*/ 99060 h 121920"/>
                        <a:gd name="connsiteX5" fmla="*/ 0 w 236220"/>
                        <a:gd name="connsiteY5" fmla="*/ 121920 h 121920"/>
                        <a:gd name="connsiteX6" fmla="*/ 0 w 236220"/>
                        <a:gd name="connsiteY6" fmla="*/ 121920 h 121920"/>
                        <a:gd name="connsiteX7" fmla="*/ 129540 w 236220"/>
                        <a:gd name="connsiteY7" fmla="*/ 99060 h 121920"/>
                        <a:gd name="connsiteX8" fmla="*/ 236220 w 236220"/>
                        <a:gd name="connsiteY8" fmla="*/ 121920 h 121920"/>
                        <a:gd name="connsiteX9" fmla="*/ 106680 w 236220"/>
                        <a:gd name="connsiteY9" fmla="*/ 0 h 12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220" h="121920">
                          <a:moveTo>
                            <a:pt x="106680" y="0"/>
                          </a:moveTo>
                          <a:lnTo>
                            <a:pt x="106680" y="0"/>
                          </a:lnTo>
                          <a:cubicBezTo>
                            <a:pt x="91440" y="17780"/>
                            <a:pt x="77519" y="36781"/>
                            <a:pt x="60960" y="53340"/>
                          </a:cubicBezTo>
                          <a:cubicBezTo>
                            <a:pt x="51980" y="62320"/>
                            <a:pt x="40123" y="67935"/>
                            <a:pt x="30480" y="76200"/>
                          </a:cubicBezTo>
                          <a:cubicBezTo>
                            <a:pt x="22298" y="83213"/>
                            <a:pt x="15240" y="91440"/>
                            <a:pt x="7620" y="99060"/>
                          </a:cubicBezTo>
                          <a:lnTo>
                            <a:pt x="0" y="121920"/>
                          </a:lnTo>
                          <a:lnTo>
                            <a:pt x="0" y="121920"/>
                          </a:lnTo>
                          <a:lnTo>
                            <a:pt x="129540" y="99060"/>
                          </a:lnTo>
                          <a:lnTo>
                            <a:pt x="236220" y="121920"/>
                          </a:lnTo>
                          <a:lnTo>
                            <a:pt x="106680" y="0"/>
                          </a:lnTo>
                          <a:close/>
                        </a:path>
                      </a:pathLst>
                    </a:custGeom>
                    <a:grpFill/>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sp>
                <p:nvSpPr>
                  <p:cNvPr id="25" name="TextBox 24"/>
                  <p:cNvSpPr txBox="1"/>
                  <p:nvPr/>
                </p:nvSpPr>
                <p:spPr>
                  <a:xfrm>
                    <a:off x="6222839" y="1768996"/>
                    <a:ext cx="2977957" cy="1261884"/>
                  </a:xfrm>
                  <a:prstGeom prst="rect">
                    <a:avLst/>
                  </a:prstGeom>
                  <a:noFill/>
                </p:spPr>
                <p:txBody>
                  <a:bodyPr wrap="square"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Water flows into the cell and can cause the cell to burst (think of </a:t>
                    </a:r>
                  </a:p>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a water balloon).</a:t>
                    </a:r>
                  </a:p>
                </p:txBody>
              </p:sp>
              <p:sp>
                <p:nvSpPr>
                  <p:cNvPr id="22" name="Arc 21"/>
                  <p:cNvSpPr/>
                  <p:nvPr/>
                </p:nvSpPr>
                <p:spPr>
                  <a:xfrm rot="5237250">
                    <a:off x="4816007" y="2069776"/>
                    <a:ext cx="1005495" cy="2058851"/>
                  </a:xfrm>
                  <a:prstGeom prst="arc">
                    <a:avLst>
                      <a:gd name="adj1" fmla="val 17065435"/>
                      <a:gd name="adj2" fmla="val 0"/>
                    </a:avLst>
                  </a:prstGeom>
                  <a:ln w="38100">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3" name="Oval 42"/>
                  <p:cNvSpPr/>
                  <p:nvPr/>
                </p:nvSpPr>
                <p:spPr>
                  <a:xfrm>
                    <a:off x="7206877" y="3671253"/>
                    <a:ext cx="91440" cy="91440"/>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4" name="Oval 43"/>
                  <p:cNvSpPr/>
                  <p:nvPr/>
                </p:nvSpPr>
                <p:spPr>
                  <a:xfrm>
                    <a:off x="7161157" y="4309559"/>
                    <a:ext cx="91440" cy="91440"/>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5" name="Oval 44"/>
                  <p:cNvSpPr/>
                  <p:nvPr/>
                </p:nvSpPr>
                <p:spPr>
                  <a:xfrm>
                    <a:off x="7857909" y="4168855"/>
                    <a:ext cx="91440" cy="91440"/>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6" name="Oval 45"/>
                  <p:cNvSpPr/>
                  <p:nvPr/>
                </p:nvSpPr>
                <p:spPr>
                  <a:xfrm>
                    <a:off x="7598074" y="3783524"/>
                    <a:ext cx="91440" cy="91440"/>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7" name="Oval 46"/>
                  <p:cNvSpPr/>
                  <p:nvPr/>
                </p:nvSpPr>
                <p:spPr>
                  <a:xfrm>
                    <a:off x="7405574" y="3343019"/>
                    <a:ext cx="91440" cy="91440"/>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9" name="Oval 48"/>
                  <p:cNvSpPr/>
                  <p:nvPr/>
                </p:nvSpPr>
                <p:spPr>
                  <a:xfrm>
                    <a:off x="8222980" y="3464689"/>
                    <a:ext cx="91440" cy="91440"/>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nvGrpSpPr>
                  <p:cNvPr id="26" name="Group 25"/>
                  <p:cNvGrpSpPr/>
                  <p:nvPr/>
                </p:nvGrpSpPr>
                <p:grpSpPr>
                  <a:xfrm>
                    <a:off x="5512868" y="4319101"/>
                    <a:ext cx="755691" cy="1065439"/>
                    <a:chOff x="3707412" y="4799603"/>
                    <a:chExt cx="755691" cy="1065439"/>
                  </a:xfrm>
                </p:grpSpPr>
                <p:sp>
                  <p:nvSpPr>
                    <p:cNvPr id="36" name="Oval 35"/>
                    <p:cNvSpPr/>
                    <p:nvPr/>
                  </p:nvSpPr>
                  <p:spPr>
                    <a:xfrm>
                      <a:off x="3707412" y="4811940"/>
                      <a:ext cx="91440" cy="91440"/>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7" name="Oval 36"/>
                    <p:cNvSpPr/>
                    <p:nvPr/>
                  </p:nvSpPr>
                  <p:spPr>
                    <a:xfrm>
                      <a:off x="3753132" y="5384515"/>
                      <a:ext cx="91440" cy="91440"/>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8" name="Oval 37"/>
                    <p:cNvSpPr/>
                    <p:nvPr/>
                  </p:nvSpPr>
                  <p:spPr>
                    <a:xfrm>
                      <a:off x="4012183" y="5773602"/>
                      <a:ext cx="91440" cy="91440"/>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9" name="Oval 38"/>
                    <p:cNvSpPr/>
                    <p:nvPr/>
                  </p:nvSpPr>
                  <p:spPr>
                    <a:xfrm>
                      <a:off x="4371663" y="5033295"/>
                      <a:ext cx="91440" cy="91440"/>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0" name="Oval 39"/>
                    <p:cNvSpPr/>
                    <p:nvPr/>
                  </p:nvSpPr>
                  <p:spPr>
                    <a:xfrm>
                      <a:off x="3995693" y="5213925"/>
                      <a:ext cx="91440" cy="91440"/>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1" name="Oval 40"/>
                    <p:cNvSpPr/>
                    <p:nvPr/>
                  </p:nvSpPr>
                  <p:spPr>
                    <a:xfrm>
                      <a:off x="4087883" y="4799603"/>
                      <a:ext cx="91440" cy="91440"/>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2" name="Oval 41"/>
                    <p:cNvSpPr/>
                    <p:nvPr/>
                  </p:nvSpPr>
                  <p:spPr>
                    <a:xfrm>
                      <a:off x="4280223" y="5358953"/>
                      <a:ext cx="91440" cy="91440"/>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grpSp>
        </p:grpSp>
        <p:sp>
          <p:nvSpPr>
            <p:cNvPr id="60" name="Oval 59"/>
            <p:cNvSpPr/>
            <p:nvPr/>
          </p:nvSpPr>
          <p:spPr>
            <a:xfrm>
              <a:off x="5910468" y="4948661"/>
              <a:ext cx="91440" cy="91440"/>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2" name="Group 1"/>
          <p:cNvGrpSpPr/>
          <p:nvPr/>
        </p:nvGrpSpPr>
        <p:grpSpPr>
          <a:xfrm>
            <a:off x="2207936" y="1697548"/>
            <a:ext cx="3227236" cy="4133791"/>
            <a:chOff x="2207936" y="1697548"/>
            <a:chExt cx="3227236" cy="4133791"/>
          </a:xfrm>
        </p:grpSpPr>
        <p:sp>
          <p:nvSpPr>
            <p:cNvPr id="9" name="Arc 8"/>
            <p:cNvSpPr/>
            <p:nvPr/>
          </p:nvSpPr>
          <p:spPr>
            <a:xfrm rot="368654">
              <a:off x="2207936" y="1697548"/>
              <a:ext cx="1520255" cy="1167725"/>
            </a:xfrm>
            <a:prstGeom prst="arc">
              <a:avLst>
                <a:gd name="adj1" fmla="val 14238328"/>
                <a:gd name="adj2" fmla="val 173474"/>
              </a:avLst>
            </a:prstGeom>
            <a:ln w="38100">
              <a:headEnd type="none" w="med" len="med"/>
              <a:tailEnd type="triangle"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24" name="TextBox 23"/>
            <p:cNvSpPr txBox="1"/>
            <p:nvPr/>
          </p:nvSpPr>
          <p:spPr>
            <a:xfrm>
              <a:off x="2745263" y="2547827"/>
              <a:ext cx="2689909" cy="1846659"/>
            </a:xfrm>
            <a:prstGeom prst="rect">
              <a:avLst/>
            </a:prstGeom>
            <a:noFill/>
          </p:spPr>
          <p:txBody>
            <a:bodyPr wrap="square"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Inside the cell, glucose is converted to a substance (sorbitol) which builds up because it cannot get out.</a:t>
              </a:r>
            </a:p>
          </p:txBody>
        </p:sp>
        <p:grpSp>
          <p:nvGrpSpPr>
            <p:cNvPr id="67" name="Group 66"/>
            <p:cNvGrpSpPr/>
            <p:nvPr/>
          </p:nvGrpSpPr>
          <p:grpSpPr>
            <a:xfrm>
              <a:off x="3493103" y="4536070"/>
              <a:ext cx="837721" cy="1295269"/>
              <a:chOff x="2090798" y="4403091"/>
              <a:chExt cx="837721" cy="1295269"/>
            </a:xfrm>
          </p:grpSpPr>
          <p:sp>
            <p:nvSpPr>
              <p:cNvPr id="56" name="Oval 55"/>
              <p:cNvSpPr/>
              <p:nvPr/>
            </p:nvSpPr>
            <p:spPr>
              <a:xfrm>
                <a:off x="2090798" y="4403091"/>
                <a:ext cx="837721" cy="1134686"/>
              </a:xfrm>
              <a:prstGeom prst="ellipse">
                <a:avLst/>
              </a:prstGeom>
              <a:solidFill>
                <a:srgbClr val="FF3300"/>
              </a:solidFill>
              <a:ln>
                <a:solidFill>
                  <a:srgbClr val="FF0000"/>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57" name="Freeform 56"/>
              <p:cNvSpPr/>
              <p:nvPr/>
            </p:nvSpPr>
            <p:spPr>
              <a:xfrm>
                <a:off x="2348698" y="5533315"/>
                <a:ext cx="324617" cy="165045"/>
              </a:xfrm>
              <a:custGeom>
                <a:avLst/>
                <a:gdLst>
                  <a:gd name="connsiteX0" fmla="*/ 106680 w 236220"/>
                  <a:gd name="connsiteY0" fmla="*/ 0 h 121920"/>
                  <a:gd name="connsiteX1" fmla="*/ 106680 w 236220"/>
                  <a:gd name="connsiteY1" fmla="*/ 0 h 121920"/>
                  <a:gd name="connsiteX2" fmla="*/ 60960 w 236220"/>
                  <a:gd name="connsiteY2" fmla="*/ 53340 h 121920"/>
                  <a:gd name="connsiteX3" fmla="*/ 30480 w 236220"/>
                  <a:gd name="connsiteY3" fmla="*/ 76200 h 121920"/>
                  <a:gd name="connsiteX4" fmla="*/ 7620 w 236220"/>
                  <a:gd name="connsiteY4" fmla="*/ 99060 h 121920"/>
                  <a:gd name="connsiteX5" fmla="*/ 0 w 236220"/>
                  <a:gd name="connsiteY5" fmla="*/ 121920 h 121920"/>
                  <a:gd name="connsiteX6" fmla="*/ 0 w 236220"/>
                  <a:gd name="connsiteY6" fmla="*/ 121920 h 121920"/>
                  <a:gd name="connsiteX7" fmla="*/ 129540 w 236220"/>
                  <a:gd name="connsiteY7" fmla="*/ 99060 h 121920"/>
                  <a:gd name="connsiteX8" fmla="*/ 236220 w 236220"/>
                  <a:gd name="connsiteY8" fmla="*/ 121920 h 121920"/>
                  <a:gd name="connsiteX9" fmla="*/ 106680 w 236220"/>
                  <a:gd name="connsiteY9" fmla="*/ 0 h 12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220" h="121920">
                    <a:moveTo>
                      <a:pt x="106680" y="0"/>
                    </a:moveTo>
                    <a:lnTo>
                      <a:pt x="106680" y="0"/>
                    </a:lnTo>
                    <a:cubicBezTo>
                      <a:pt x="91440" y="17780"/>
                      <a:pt x="77519" y="36781"/>
                      <a:pt x="60960" y="53340"/>
                    </a:cubicBezTo>
                    <a:cubicBezTo>
                      <a:pt x="51980" y="62320"/>
                      <a:pt x="40123" y="67935"/>
                      <a:pt x="30480" y="76200"/>
                    </a:cubicBezTo>
                    <a:cubicBezTo>
                      <a:pt x="22298" y="83213"/>
                      <a:pt x="15240" y="91440"/>
                      <a:pt x="7620" y="99060"/>
                    </a:cubicBezTo>
                    <a:lnTo>
                      <a:pt x="0" y="121920"/>
                    </a:lnTo>
                    <a:lnTo>
                      <a:pt x="0" y="121920"/>
                    </a:lnTo>
                    <a:lnTo>
                      <a:pt x="129540" y="99060"/>
                    </a:lnTo>
                    <a:lnTo>
                      <a:pt x="236220" y="121920"/>
                    </a:lnTo>
                    <a:lnTo>
                      <a:pt x="106680" y="0"/>
                    </a:lnTo>
                    <a:close/>
                  </a:path>
                </a:pathLst>
              </a:custGeom>
              <a:solidFill>
                <a:srgbClr val="FF3300"/>
              </a:solidFill>
              <a:ln>
                <a:solidFill>
                  <a:srgbClr val="FF0000"/>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61" name="Oval 60"/>
              <p:cNvSpPr/>
              <p:nvPr/>
            </p:nvSpPr>
            <p:spPr>
              <a:xfrm>
                <a:off x="2257258" y="4743356"/>
                <a:ext cx="91440" cy="91440"/>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62" name="Oval 61"/>
              <p:cNvSpPr/>
              <p:nvPr/>
            </p:nvSpPr>
            <p:spPr>
              <a:xfrm>
                <a:off x="2449579" y="4553336"/>
                <a:ext cx="91440" cy="91440"/>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63" name="Oval 62"/>
              <p:cNvSpPr/>
              <p:nvPr/>
            </p:nvSpPr>
            <p:spPr>
              <a:xfrm>
                <a:off x="2692499" y="4961164"/>
                <a:ext cx="91440" cy="91440"/>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64" name="Oval 63"/>
              <p:cNvSpPr/>
              <p:nvPr/>
            </p:nvSpPr>
            <p:spPr>
              <a:xfrm>
                <a:off x="2463938" y="5265379"/>
                <a:ext cx="91440" cy="91440"/>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65" name="Oval 64"/>
              <p:cNvSpPr/>
              <p:nvPr/>
            </p:nvSpPr>
            <p:spPr>
              <a:xfrm>
                <a:off x="2509658" y="4767702"/>
                <a:ext cx="91440" cy="91440"/>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66" name="Oval 65"/>
              <p:cNvSpPr/>
              <p:nvPr/>
            </p:nvSpPr>
            <p:spPr>
              <a:xfrm>
                <a:off x="2262377" y="5027818"/>
                <a:ext cx="91440" cy="91440"/>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sp>
        <p:nvSpPr>
          <p:cNvPr id="68" name="TextBox 67"/>
          <p:cNvSpPr txBox="1"/>
          <p:nvPr/>
        </p:nvSpPr>
        <p:spPr>
          <a:xfrm>
            <a:off x="1122523" y="6110488"/>
            <a:ext cx="6898954" cy="384721"/>
          </a:xfrm>
          <a:prstGeom prst="rect">
            <a:avLst/>
          </a:prstGeom>
          <a:noFill/>
        </p:spPr>
        <p:txBody>
          <a:bodyPr wrap="square"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This is a key mechanism for nerve and retina damage</a:t>
            </a:r>
          </a:p>
        </p:txBody>
      </p:sp>
    </p:spTree>
    <p:extLst>
      <p:ext uri="{BB962C8B-B14F-4D97-AF65-F5344CB8AC3E}">
        <p14:creationId xmlns:p14="http://schemas.microsoft.com/office/powerpoint/2010/main" val="37297639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 name="Picture 2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7835" y="6629400"/>
            <a:ext cx="10082172" cy="159336"/>
          </a:xfrm>
          <a:prstGeom prst="rect">
            <a:avLst/>
          </a:prstGeom>
        </p:spPr>
      </p:pic>
      <p:sp>
        <p:nvSpPr>
          <p:cNvPr id="4" name="TextBox 3"/>
          <p:cNvSpPr txBox="1"/>
          <p:nvPr/>
        </p:nvSpPr>
        <p:spPr>
          <a:xfrm>
            <a:off x="5402127" y="86226"/>
            <a:ext cx="4189774" cy="1077218"/>
          </a:xfrm>
          <a:prstGeom prst="rect">
            <a:avLst/>
          </a:prstGeom>
          <a:noFill/>
        </p:spPr>
        <p:txBody>
          <a:bodyPr wrap="square" rtlCol="0">
            <a:spAutoFit/>
          </a:bodyPr>
          <a:lstStyle/>
          <a:p>
            <a:pPr marL="514350" marR="0" lvl="0" indent="-514350" algn="l" defTabSz="976305" rtl="0" eaLnBrk="1" fontAlgn="auto" latinLnBrk="0" hangingPunct="1">
              <a:lnSpc>
                <a:spcPct val="100000"/>
              </a:lnSpc>
              <a:spcBef>
                <a:spcPts val="0"/>
              </a:spcBef>
              <a:spcAft>
                <a:spcPts val="0"/>
              </a:spcAft>
              <a:buClrTx/>
              <a:buSzTx/>
              <a:buFontTx/>
              <a:buAutoNum type="arabicPeriod"/>
              <a:tabLst/>
              <a:defRPr/>
            </a:pPr>
            <a:r>
              <a:rPr kumimoji="0" lang="en-US" sz="3200" b="0" i="0" u="none" strike="noStrike" kern="1200" cap="none" spc="0" normalizeH="0" baseline="0" noProof="0" dirty="0" err="1">
                <a:ln>
                  <a:noFill/>
                </a:ln>
                <a:solidFill>
                  <a:srgbClr val="C00000"/>
                </a:solidFill>
                <a:effectLst/>
                <a:uLnTx/>
                <a:uFillTx/>
                <a:latin typeface="Verdana" panose="020B0604030504040204" pitchFamily="34" charset="0"/>
                <a:ea typeface="Verdana" panose="020B0604030504040204" pitchFamily="34" charset="0"/>
                <a:cs typeface="Verdana" panose="020B0604030504040204" pitchFamily="34" charset="0"/>
              </a:rPr>
              <a:t>Polyol</a:t>
            </a:r>
            <a:r>
              <a:rPr kumimoji="0" lang="en-US" sz="3200" b="0" i="0" u="none" strike="noStrike" kern="1200" cap="none" spc="0" normalizeH="0" baseline="0" noProof="0" dirty="0">
                <a:ln>
                  <a:noFill/>
                </a:ln>
                <a:solidFill>
                  <a:srgbClr val="C00000"/>
                </a:solidFill>
                <a:effectLst/>
                <a:uLnTx/>
                <a:uFillTx/>
                <a:latin typeface="Verdana" panose="020B0604030504040204" pitchFamily="34" charset="0"/>
                <a:ea typeface="Verdana" panose="020B0604030504040204" pitchFamily="34" charset="0"/>
                <a:cs typeface="Verdana" panose="020B0604030504040204" pitchFamily="34" charset="0"/>
              </a:rPr>
              <a:t> Pathway</a:t>
            </a:r>
          </a:p>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C00000"/>
                </a:solidFill>
                <a:effectLst/>
                <a:uLnTx/>
                <a:uFillTx/>
                <a:latin typeface="Verdana" panose="020B0604030504040204" pitchFamily="34" charset="0"/>
                <a:ea typeface="Verdana" panose="020B0604030504040204" pitchFamily="34" charset="0"/>
                <a:cs typeface="Verdana" panose="020B0604030504040204" pitchFamily="34" charset="0"/>
              </a:rPr>
              <a:t>     TREATMENT</a:t>
            </a:r>
          </a:p>
        </p:txBody>
      </p:sp>
      <p:sp>
        <p:nvSpPr>
          <p:cNvPr id="6" name="TextBox 5"/>
          <p:cNvSpPr txBox="1"/>
          <p:nvPr/>
        </p:nvSpPr>
        <p:spPr>
          <a:xfrm>
            <a:off x="88191" y="1068525"/>
            <a:ext cx="2752310" cy="1261884"/>
          </a:xfrm>
          <a:prstGeom prst="rect">
            <a:avLst/>
          </a:prstGeom>
          <a:noFill/>
        </p:spPr>
        <p:txBody>
          <a:bodyPr wrap="square"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Cells in the kidney, eye, and nerves take up glucose in the absence of insulin</a:t>
            </a:r>
          </a:p>
        </p:txBody>
      </p:sp>
      <p:grpSp>
        <p:nvGrpSpPr>
          <p:cNvPr id="12" name="Group 11"/>
          <p:cNvGrpSpPr/>
          <p:nvPr/>
        </p:nvGrpSpPr>
        <p:grpSpPr>
          <a:xfrm>
            <a:off x="1141844" y="2656615"/>
            <a:ext cx="837721" cy="1310047"/>
            <a:chOff x="2057400" y="4724400"/>
            <a:chExt cx="609600" cy="967740"/>
          </a:xfrm>
          <a:solidFill>
            <a:srgbClr val="FF3300"/>
          </a:solidFill>
        </p:grpSpPr>
        <p:sp>
          <p:nvSpPr>
            <p:cNvPr id="20" name="Oval 19"/>
            <p:cNvSpPr/>
            <p:nvPr/>
          </p:nvSpPr>
          <p:spPr>
            <a:xfrm>
              <a:off x="2057400" y="4724400"/>
              <a:ext cx="609600" cy="838200"/>
            </a:xfrm>
            <a:prstGeom prst="ellipse">
              <a:avLst/>
            </a:prstGeom>
            <a:grpFill/>
            <a:ln>
              <a:solidFill>
                <a:srgbClr val="FF0000"/>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21" name="Freeform 20"/>
            <p:cNvSpPr/>
            <p:nvPr/>
          </p:nvSpPr>
          <p:spPr>
            <a:xfrm>
              <a:off x="2255520" y="5570220"/>
              <a:ext cx="236220" cy="121920"/>
            </a:xfrm>
            <a:custGeom>
              <a:avLst/>
              <a:gdLst>
                <a:gd name="connsiteX0" fmla="*/ 106680 w 236220"/>
                <a:gd name="connsiteY0" fmla="*/ 0 h 121920"/>
                <a:gd name="connsiteX1" fmla="*/ 106680 w 236220"/>
                <a:gd name="connsiteY1" fmla="*/ 0 h 121920"/>
                <a:gd name="connsiteX2" fmla="*/ 60960 w 236220"/>
                <a:gd name="connsiteY2" fmla="*/ 53340 h 121920"/>
                <a:gd name="connsiteX3" fmla="*/ 30480 w 236220"/>
                <a:gd name="connsiteY3" fmla="*/ 76200 h 121920"/>
                <a:gd name="connsiteX4" fmla="*/ 7620 w 236220"/>
                <a:gd name="connsiteY4" fmla="*/ 99060 h 121920"/>
                <a:gd name="connsiteX5" fmla="*/ 0 w 236220"/>
                <a:gd name="connsiteY5" fmla="*/ 121920 h 121920"/>
                <a:gd name="connsiteX6" fmla="*/ 0 w 236220"/>
                <a:gd name="connsiteY6" fmla="*/ 121920 h 121920"/>
                <a:gd name="connsiteX7" fmla="*/ 129540 w 236220"/>
                <a:gd name="connsiteY7" fmla="*/ 99060 h 121920"/>
                <a:gd name="connsiteX8" fmla="*/ 236220 w 236220"/>
                <a:gd name="connsiteY8" fmla="*/ 121920 h 121920"/>
                <a:gd name="connsiteX9" fmla="*/ 106680 w 236220"/>
                <a:gd name="connsiteY9" fmla="*/ 0 h 12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220" h="121920">
                  <a:moveTo>
                    <a:pt x="106680" y="0"/>
                  </a:moveTo>
                  <a:lnTo>
                    <a:pt x="106680" y="0"/>
                  </a:lnTo>
                  <a:cubicBezTo>
                    <a:pt x="91440" y="17780"/>
                    <a:pt x="77519" y="36781"/>
                    <a:pt x="60960" y="53340"/>
                  </a:cubicBezTo>
                  <a:cubicBezTo>
                    <a:pt x="51980" y="62320"/>
                    <a:pt x="40123" y="67935"/>
                    <a:pt x="30480" y="76200"/>
                  </a:cubicBezTo>
                  <a:cubicBezTo>
                    <a:pt x="22298" y="83213"/>
                    <a:pt x="15240" y="91440"/>
                    <a:pt x="7620" y="99060"/>
                  </a:cubicBezTo>
                  <a:lnTo>
                    <a:pt x="0" y="121920"/>
                  </a:lnTo>
                  <a:lnTo>
                    <a:pt x="0" y="121920"/>
                  </a:lnTo>
                  <a:lnTo>
                    <a:pt x="129540" y="99060"/>
                  </a:lnTo>
                  <a:lnTo>
                    <a:pt x="236220" y="121920"/>
                  </a:lnTo>
                  <a:lnTo>
                    <a:pt x="106680" y="0"/>
                  </a:lnTo>
                  <a:close/>
                </a:path>
              </a:pathLst>
            </a:custGeom>
            <a:grpFill/>
            <a:ln>
              <a:solidFill>
                <a:srgbClr val="FF0000"/>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sp>
        <p:nvSpPr>
          <p:cNvPr id="23" name="Oval 22"/>
          <p:cNvSpPr/>
          <p:nvPr/>
        </p:nvSpPr>
        <p:spPr>
          <a:xfrm>
            <a:off x="1263284" y="3008522"/>
            <a:ext cx="91440" cy="91440"/>
          </a:xfrm>
          <a:prstGeom prst="ellipse">
            <a:avLst/>
          </a:prstGeom>
          <a:solidFill>
            <a:srgbClr val="49AAB7"/>
          </a:solidFill>
          <a:ln>
            <a:solidFill>
              <a:srgbClr val="49AA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28" name="Oval 27"/>
          <p:cNvSpPr/>
          <p:nvPr/>
        </p:nvSpPr>
        <p:spPr>
          <a:xfrm>
            <a:off x="949032" y="2734663"/>
            <a:ext cx="91440" cy="91440"/>
          </a:xfrm>
          <a:prstGeom prst="ellipse">
            <a:avLst/>
          </a:prstGeom>
          <a:solidFill>
            <a:srgbClr val="49AAB7"/>
          </a:solidFill>
          <a:ln>
            <a:solidFill>
              <a:srgbClr val="49AA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1" name="Oval 30"/>
          <p:cNvSpPr/>
          <p:nvPr/>
        </p:nvSpPr>
        <p:spPr>
          <a:xfrm>
            <a:off x="1529941" y="3008521"/>
            <a:ext cx="91440" cy="91440"/>
          </a:xfrm>
          <a:prstGeom prst="ellipse">
            <a:avLst/>
          </a:prstGeom>
          <a:solidFill>
            <a:srgbClr val="49AAB7"/>
          </a:solidFill>
          <a:ln>
            <a:solidFill>
              <a:srgbClr val="49AA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2" name="Oval 31"/>
          <p:cNvSpPr/>
          <p:nvPr/>
        </p:nvSpPr>
        <p:spPr>
          <a:xfrm>
            <a:off x="1681341" y="3213023"/>
            <a:ext cx="91440" cy="91440"/>
          </a:xfrm>
          <a:prstGeom prst="ellipse">
            <a:avLst/>
          </a:prstGeom>
          <a:solidFill>
            <a:srgbClr val="49AAB7"/>
          </a:solidFill>
          <a:ln>
            <a:solidFill>
              <a:srgbClr val="49AA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3" name="Oval 32"/>
          <p:cNvSpPr/>
          <p:nvPr/>
        </p:nvSpPr>
        <p:spPr>
          <a:xfrm>
            <a:off x="1681341" y="3503483"/>
            <a:ext cx="91440" cy="91440"/>
          </a:xfrm>
          <a:prstGeom prst="ellipse">
            <a:avLst/>
          </a:prstGeom>
          <a:solidFill>
            <a:srgbClr val="49AAB7"/>
          </a:solidFill>
          <a:ln>
            <a:solidFill>
              <a:srgbClr val="49AA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4" name="Oval 33"/>
          <p:cNvSpPr/>
          <p:nvPr/>
        </p:nvSpPr>
        <p:spPr>
          <a:xfrm>
            <a:off x="1725365" y="2947062"/>
            <a:ext cx="91440" cy="91440"/>
          </a:xfrm>
          <a:prstGeom prst="ellipse">
            <a:avLst/>
          </a:prstGeom>
          <a:solidFill>
            <a:srgbClr val="49AAB7"/>
          </a:solidFill>
          <a:ln>
            <a:solidFill>
              <a:srgbClr val="49AA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5" name="Oval 34"/>
          <p:cNvSpPr/>
          <p:nvPr/>
        </p:nvSpPr>
        <p:spPr>
          <a:xfrm>
            <a:off x="1382033" y="2788999"/>
            <a:ext cx="91440" cy="91440"/>
          </a:xfrm>
          <a:prstGeom prst="ellipse">
            <a:avLst/>
          </a:prstGeom>
          <a:solidFill>
            <a:srgbClr val="49AAB7"/>
          </a:solidFill>
          <a:ln>
            <a:solidFill>
              <a:srgbClr val="49AA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50" name="Oval 49"/>
          <p:cNvSpPr/>
          <p:nvPr/>
        </p:nvSpPr>
        <p:spPr>
          <a:xfrm>
            <a:off x="1357558" y="3410671"/>
            <a:ext cx="91440" cy="91440"/>
          </a:xfrm>
          <a:prstGeom prst="ellipse">
            <a:avLst/>
          </a:prstGeom>
          <a:solidFill>
            <a:srgbClr val="49AAB7"/>
          </a:solidFill>
          <a:ln>
            <a:solidFill>
              <a:srgbClr val="49AA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51" name="Oval 50"/>
          <p:cNvSpPr/>
          <p:nvPr/>
        </p:nvSpPr>
        <p:spPr>
          <a:xfrm>
            <a:off x="1105910" y="3570056"/>
            <a:ext cx="91440" cy="91440"/>
          </a:xfrm>
          <a:prstGeom prst="ellipse">
            <a:avLst/>
          </a:prstGeom>
          <a:solidFill>
            <a:srgbClr val="49AAB7"/>
          </a:solidFill>
          <a:ln>
            <a:solidFill>
              <a:srgbClr val="49AA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52" name="Oval 51"/>
          <p:cNvSpPr/>
          <p:nvPr/>
        </p:nvSpPr>
        <p:spPr>
          <a:xfrm>
            <a:off x="854851" y="3200877"/>
            <a:ext cx="91440" cy="91440"/>
          </a:xfrm>
          <a:prstGeom prst="ellipse">
            <a:avLst/>
          </a:prstGeom>
          <a:solidFill>
            <a:srgbClr val="49AAB7"/>
          </a:solidFill>
          <a:ln>
            <a:solidFill>
              <a:srgbClr val="49AA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53" name="Oval 52"/>
          <p:cNvSpPr/>
          <p:nvPr/>
        </p:nvSpPr>
        <p:spPr>
          <a:xfrm>
            <a:off x="2069980" y="3159479"/>
            <a:ext cx="91440" cy="91440"/>
          </a:xfrm>
          <a:prstGeom prst="ellipse">
            <a:avLst/>
          </a:prstGeom>
          <a:solidFill>
            <a:srgbClr val="49AAB7"/>
          </a:solidFill>
          <a:ln>
            <a:solidFill>
              <a:srgbClr val="49AA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54" name="Oval 53"/>
          <p:cNvSpPr/>
          <p:nvPr/>
        </p:nvSpPr>
        <p:spPr>
          <a:xfrm>
            <a:off x="2220838" y="3461538"/>
            <a:ext cx="91440" cy="91440"/>
          </a:xfrm>
          <a:prstGeom prst="ellipse">
            <a:avLst/>
          </a:prstGeom>
          <a:solidFill>
            <a:srgbClr val="49AAB7"/>
          </a:solidFill>
          <a:ln>
            <a:solidFill>
              <a:srgbClr val="49AA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55" name="Oval 54"/>
          <p:cNvSpPr/>
          <p:nvPr/>
        </p:nvSpPr>
        <p:spPr>
          <a:xfrm>
            <a:off x="2058664" y="2805318"/>
            <a:ext cx="91440" cy="91440"/>
          </a:xfrm>
          <a:prstGeom prst="ellipse">
            <a:avLst/>
          </a:prstGeom>
          <a:solidFill>
            <a:srgbClr val="49AAB7"/>
          </a:solidFill>
          <a:ln>
            <a:solidFill>
              <a:srgbClr val="49AA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nvGrpSpPr>
          <p:cNvPr id="11" name="Group 10"/>
          <p:cNvGrpSpPr/>
          <p:nvPr/>
        </p:nvGrpSpPr>
        <p:grpSpPr>
          <a:xfrm>
            <a:off x="4289329" y="1604723"/>
            <a:ext cx="4683193" cy="4017878"/>
            <a:chOff x="4289329" y="1604723"/>
            <a:chExt cx="4683193" cy="4017878"/>
          </a:xfrm>
        </p:grpSpPr>
        <p:grpSp>
          <p:nvGrpSpPr>
            <p:cNvPr id="8" name="Group 7"/>
            <p:cNvGrpSpPr/>
            <p:nvPr/>
          </p:nvGrpSpPr>
          <p:grpSpPr>
            <a:xfrm>
              <a:off x="4289329" y="1604723"/>
              <a:ext cx="4683193" cy="4017878"/>
              <a:chOff x="4289329" y="1604723"/>
              <a:chExt cx="4683193" cy="4017878"/>
            </a:xfrm>
          </p:grpSpPr>
          <p:grpSp>
            <p:nvGrpSpPr>
              <p:cNvPr id="15" name="Group 14"/>
              <p:cNvGrpSpPr/>
              <p:nvPr/>
            </p:nvGrpSpPr>
            <p:grpSpPr>
              <a:xfrm>
                <a:off x="6805660" y="3794675"/>
                <a:ext cx="1508760" cy="964730"/>
                <a:chOff x="6220037" y="5176990"/>
                <a:chExt cx="1089660" cy="964730"/>
              </a:xfrm>
              <a:solidFill>
                <a:srgbClr val="FF7C80"/>
              </a:solidFill>
            </p:grpSpPr>
            <p:sp>
              <p:nvSpPr>
                <p:cNvPr id="16" name="Freeform 15"/>
                <p:cNvSpPr/>
                <p:nvPr/>
              </p:nvSpPr>
              <p:spPr>
                <a:xfrm>
                  <a:off x="6629400" y="6019800"/>
                  <a:ext cx="236220" cy="121920"/>
                </a:xfrm>
                <a:custGeom>
                  <a:avLst/>
                  <a:gdLst>
                    <a:gd name="connsiteX0" fmla="*/ 106680 w 236220"/>
                    <a:gd name="connsiteY0" fmla="*/ 0 h 121920"/>
                    <a:gd name="connsiteX1" fmla="*/ 106680 w 236220"/>
                    <a:gd name="connsiteY1" fmla="*/ 0 h 121920"/>
                    <a:gd name="connsiteX2" fmla="*/ 60960 w 236220"/>
                    <a:gd name="connsiteY2" fmla="*/ 53340 h 121920"/>
                    <a:gd name="connsiteX3" fmla="*/ 30480 w 236220"/>
                    <a:gd name="connsiteY3" fmla="*/ 76200 h 121920"/>
                    <a:gd name="connsiteX4" fmla="*/ 7620 w 236220"/>
                    <a:gd name="connsiteY4" fmla="*/ 99060 h 121920"/>
                    <a:gd name="connsiteX5" fmla="*/ 0 w 236220"/>
                    <a:gd name="connsiteY5" fmla="*/ 121920 h 121920"/>
                    <a:gd name="connsiteX6" fmla="*/ 0 w 236220"/>
                    <a:gd name="connsiteY6" fmla="*/ 121920 h 121920"/>
                    <a:gd name="connsiteX7" fmla="*/ 129540 w 236220"/>
                    <a:gd name="connsiteY7" fmla="*/ 99060 h 121920"/>
                    <a:gd name="connsiteX8" fmla="*/ 236220 w 236220"/>
                    <a:gd name="connsiteY8" fmla="*/ 121920 h 121920"/>
                    <a:gd name="connsiteX9" fmla="*/ 106680 w 236220"/>
                    <a:gd name="connsiteY9" fmla="*/ 0 h 12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220" h="121920">
                      <a:moveTo>
                        <a:pt x="106680" y="0"/>
                      </a:moveTo>
                      <a:lnTo>
                        <a:pt x="106680" y="0"/>
                      </a:lnTo>
                      <a:cubicBezTo>
                        <a:pt x="91440" y="17780"/>
                        <a:pt x="77519" y="36781"/>
                        <a:pt x="60960" y="53340"/>
                      </a:cubicBezTo>
                      <a:cubicBezTo>
                        <a:pt x="51980" y="62320"/>
                        <a:pt x="40123" y="67935"/>
                        <a:pt x="30480" y="76200"/>
                      </a:cubicBezTo>
                      <a:cubicBezTo>
                        <a:pt x="22298" y="83213"/>
                        <a:pt x="15240" y="91440"/>
                        <a:pt x="7620" y="99060"/>
                      </a:cubicBezTo>
                      <a:lnTo>
                        <a:pt x="0" y="121920"/>
                      </a:lnTo>
                      <a:lnTo>
                        <a:pt x="0" y="121920"/>
                      </a:lnTo>
                      <a:lnTo>
                        <a:pt x="129540" y="99060"/>
                      </a:lnTo>
                      <a:lnTo>
                        <a:pt x="236220" y="121920"/>
                      </a:lnTo>
                      <a:lnTo>
                        <a:pt x="106680" y="0"/>
                      </a:lnTo>
                      <a:close/>
                    </a:path>
                  </a:pathLst>
                </a:custGeom>
                <a:grpFill/>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7" name="Freeform 16"/>
                <p:cNvSpPr/>
                <p:nvPr/>
              </p:nvSpPr>
              <p:spPr>
                <a:xfrm>
                  <a:off x="6220037" y="5176990"/>
                  <a:ext cx="1089660" cy="931240"/>
                </a:xfrm>
                <a:custGeom>
                  <a:avLst/>
                  <a:gdLst>
                    <a:gd name="connsiteX0" fmla="*/ 350520 w 830580"/>
                    <a:gd name="connsiteY0" fmla="*/ 685800 h 685800"/>
                    <a:gd name="connsiteX1" fmla="*/ 160020 w 830580"/>
                    <a:gd name="connsiteY1" fmla="*/ 640080 h 685800"/>
                    <a:gd name="connsiteX2" fmla="*/ 114300 w 830580"/>
                    <a:gd name="connsiteY2" fmla="*/ 579120 h 685800"/>
                    <a:gd name="connsiteX3" fmla="*/ 53340 w 830580"/>
                    <a:gd name="connsiteY3" fmla="*/ 487680 h 685800"/>
                    <a:gd name="connsiteX4" fmla="*/ 53340 w 830580"/>
                    <a:gd name="connsiteY4" fmla="*/ 365760 h 685800"/>
                    <a:gd name="connsiteX5" fmla="*/ 45720 w 830580"/>
                    <a:gd name="connsiteY5" fmla="*/ 228600 h 685800"/>
                    <a:gd name="connsiteX6" fmla="*/ 0 w 830580"/>
                    <a:gd name="connsiteY6" fmla="*/ 60960 h 685800"/>
                    <a:gd name="connsiteX7" fmla="*/ 83820 w 830580"/>
                    <a:gd name="connsiteY7" fmla="*/ 38100 h 685800"/>
                    <a:gd name="connsiteX8" fmla="*/ 213360 w 830580"/>
                    <a:gd name="connsiteY8" fmla="*/ 99060 h 685800"/>
                    <a:gd name="connsiteX9" fmla="*/ 266700 w 830580"/>
                    <a:gd name="connsiteY9" fmla="*/ 198120 h 685800"/>
                    <a:gd name="connsiteX10" fmla="*/ 525780 w 830580"/>
                    <a:gd name="connsiteY10" fmla="*/ 198120 h 685800"/>
                    <a:gd name="connsiteX11" fmla="*/ 525780 w 830580"/>
                    <a:gd name="connsiteY11" fmla="*/ 121920 h 685800"/>
                    <a:gd name="connsiteX12" fmla="*/ 685800 w 830580"/>
                    <a:gd name="connsiteY12" fmla="*/ 0 h 685800"/>
                    <a:gd name="connsiteX13" fmla="*/ 693420 w 830580"/>
                    <a:gd name="connsiteY13" fmla="*/ 106680 h 685800"/>
                    <a:gd name="connsiteX14" fmla="*/ 822960 w 830580"/>
                    <a:gd name="connsiteY14" fmla="*/ 121920 h 685800"/>
                    <a:gd name="connsiteX15" fmla="*/ 822960 w 830580"/>
                    <a:gd name="connsiteY15" fmla="*/ 198120 h 685800"/>
                    <a:gd name="connsiteX16" fmla="*/ 830580 w 830580"/>
                    <a:gd name="connsiteY16" fmla="*/ 350520 h 685800"/>
                    <a:gd name="connsiteX17" fmla="*/ 784860 w 830580"/>
                    <a:gd name="connsiteY17" fmla="*/ 480060 h 685800"/>
                    <a:gd name="connsiteX18" fmla="*/ 716280 w 830580"/>
                    <a:gd name="connsiteY18" fmla="*/ 571500 h 685800"/>
                    <a:gd name="connsiteX19" fmla="*/ 571500 w 830580"/>
                    <a:gd name="connsiteY19" fmla="*/ 601980 h 685800"/>
                    <a:gd name="connsiteX20" fmla="*/ 510540 w 830580"/>
                    <a:gd name="connsiteY20" fmla="*/ 624840 h 685800"/>
                    <a:gd name="connsiteX21" fmla="*/ 350520 w 830580"/>
                    <a:gd name="connsiteY21" fmla="*/ 6858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30580" h="685800">
                      <a:moveTo>
                        <a:pt x="350520" y="685800"/>
                      </a:moveTo>
                      <a:lnTo>
                        <a:pt x="160020" y="640080"/>
                      </a:lnTo>
                      <a:lnTo>
                        <a:pt x="114300" y="579120"/>
                      </a:lnTo>
                      <a:lnTo>
                        <a:pt x="53340" y="487680"/>
                      </a:lnTo>
                      <a:lnTo>
                        <a:pt x="53340" y="365760"/>
                      </a:lnTo>
                      <a:lnTo>
                        <a:pt x="45720" y="228600"/>
                      </a:lnTo>
                      <a:lnTo>
                        <a:pt x="0" y="60960"/>
                      </a:lnTo>
                      <a:lnTo>
                        <a:pt x="83820" y="38100"/>
                      </a:lnTo>
                      <a:lnTo>
                        <a:pt x="213360" y="99060"/>
                      </a:lnTo>
                      <a:lnTo>
                        <a:pt x="266700" y="198120"/>
                      </a:lnTo>
                      <a:lnTo>
                        <a:pt x="525780" y="198120"/>
                      </a:lnTo>
                      <a:lnTo>
                        <a:pt x="525780" y="121920"/>
                      </a:lnTo>
                      <a:lnTo>
                        <a:pt x="685800" y="0"/>
                      </a:lnTo>
                      <a:lnTo>
                        <a:pt x="693420" y="106680"/>
                      </a:lnTo>
                      <a:lnTo>
                        <a:pt x="822960" y="121920"/>
                      </a:lnTo>
                      <a:lnTo>
                        <a:pt x="822960" y="198120"/>
                      </a:lnTo>
                      <a:lnTo>
                        <a:pt x="830580" y="350520"/>
                      </a:lnTo>
                      <a:lnTo>
                        <a:pt x="784860" y="480060"/>
                      </a:lnTo>
                      <a:lnTo>
                        <a:pt x="716280" y="571500"/>
                      </a:lnTo>
                      <a:lnTo>
                        <a:pt x="571500" y="601980"/>
                      </a:lnTo>
                      <a:lnTo>
                        <a:pt x="510540" y="624840"/>
                      </a:lnTo>
                      <a:lnTo>
                        <a:pt x="350520" y="685800"/>
                      </a:lnTo>
                      <a:close/>
                    </a:path>
                  </a:pathLst>
                </a:custGeom>
                <a:grpFill/>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sp>
            <p:nvSpPr>
              <p:cNvPr id="14" name="Explosion 1 13"/>
              <p:cNvSpPr/>
              <p:nvPr/>
            </p:nvSpPr>
            <p:spPr>
              <a:xfrm rot="4907767">
                <a:off x="6881794" y="3058578"/>
                <a:ext cx="1524000" cy="1828800"/>
              </a:xfrm>
              <a:prstGeom prst="irregularSeal1">
                <a:avLst/>
              </a:prstGeom>
              <a:solidFill>
                <a:schemeClr val="tx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nvGrpSpPr>
              <p:cNvPr id="7" name="Group 6"/>
              <p:cNvGrpSpPr/>
              <p:nvPr/>
            </p:nvGrpSpPr>
            <p:grpSpPr>
              <a:xfrm>
                <a:off x="4289329" y="1604723"/>
                <a:ext cx="4683193" cy="4017878"/>
                <a:chOff x="4289329" y="1604723"/>
                <a:chExt cx="4683193" cy="4017878"/>
              </a:xfrm>
            </p:grpSpPr>
            <p:sp>
              <p:nvSpPr>
                <p:cNvPr id="48" name="Oval 47"/>
                <p:cNvSpPr/>
                <p:nvPr/>
              </p:nvSpPr>
              <p:spPr>
                <a:xfrm>
                  <a:off x="7552354" y="4399377"/>
                  <a:ext cx="91440" cy="91440"/>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nvGrpSpPr>
                <p:cNvPr id="5" name="Group 4"/>
                <p:cNvGrpSpPr/>
                <p:nvPr/>
              </p:nvGrpSpPr>
              <p:grpSpPr>
                <a:xfrm>
                  <a:off x="4289329" y="1604723"/>
                  <a:ext cx="4683193" cy="4017878"/>
                  <a:chOff x="4289329" y="1604723"/>
                  <a:chExt cx="4683193" cy="4017878"/>
                </a:xfrm>
              </p:grpSpPr>
              <p:grpSp>
                <p:nvGrpSpPr>
                  <p:cNvPr id="13" name="Group 12"/>
                  <p:cNvGrpSpPr/>
                  <p:nvPr/>
                </p:nvGrpSpPr>
                <p:grpSpPr>
                  <a:xfrm>
                    <a:off x="5329959" y="4068832"/>
                    <a:ext cx="1066800" cy="1553769"/>
                    <a:chOff x="3641438" y="4587951"/>
                    <a:chExt cx="1066800" cy="1553769"/>
                  </a:xfrm>
                  <a:solidFill>
                    <a:srgbClr val="FF7C80"/>
                  </a:solidFill>
                </p:grpSpPr>
                <p:sp>
                  <p:nvSpPr>
                    <p:cNvPr id="18" name="Oval 17"/>
                    <p:cNvSpPr/>
                    <p:nvPr/>
                  </p:nvSpPr>
                  <p:spPr>
                    <a:xfrm>
                      <a:off x="3641438" y="4587951"/>
                      <a:ext cx="1066800" cy="1447800"/>
                    </a:xfrm>
                    <a:prstGeom prst="ellipse">
                      <a:avLst/>
                    </a:prstGeom>
                    <a:grpFill/>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9" name="Freeform 18"/>
                    <p:cNvSpPr/>
                    <p:nvPr/>
                  </p:nvSpPr>
                  <p:spPr>
                    <a:xfrm>
                      <a:off x="4072890" y="6019800"/>
                      <a:ext cx="236220" cy="121920"/>
                    </a:xfrm>
                    <a:custGeom>
                      <a:avLst/>
                      <a:gdLst>
                        <a:gd name="connsiteX0" fmla="*/ 106680 w 236220"/>
                        <a:gd name="connsiteY0" fmla="*/ 0 h 121920"/>
                        <a:gd name="connsiteX1" fmla="*/ 106680 w 236220"/>
                        <a:gd name="connsiteY1" fmla="*/ 0 h 121920"/>
                        <a:gd name="connsiteX2" fmla="*/ 60960 w 236220"/>
                        <a:gd name="connsiteY2" fmla="*/ 53340 h 121920"/>
                        <a:gd name="connsiteX3" fmla="*/ 30480 w 236220"/>
                        <a:gd name="connsiteY3" fmla="*/ 76200 h 121920"/>
                        <a:gd name="connsiteX4" fmla="*/ 7620 w 236220"/>
                        <a:gd name="connsiteY4" fmla="*/ 99060 h 121920"/>
                        <a:gd name="connsiteX5" fmla="*/ 0 w 236220"/>
                        <a:gd name="connsiteY5" fmla="*/ 121920 h 121920"/>
                        <a:gd name="connsiteX6" fmla="*/ 0 w 236220"/>
                        <a:gd name="connsiteY6" fmla="*/ 121920 h 121920"/>
                        <a:gd name="connsiteX7" fmla="*/ 129540 w 236220"/>
                        <a:gd name="connsiteY7" fmla="*/ 99060 h 121920"/>
                        <a:gd name="connsiteX8" fmla="*/ 236220 w 236220"/>
                        <a:gd name="connsiteY8" fmla="*/ 121920 h 121920"/>
                        <a:gd name="connsiteX9" fmla="*/ 106680 w 236220"/>
                        <a:gd name="connsiteY9" fmla="*/ 0 h 12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220" h="121920">
                          <a:moveTo>
                            <a:pt x="106680" y="0"/>
                          </a:moveTo>
                          <a:lnTo>
                            <a:pt x="106680" y="0"/>
                          </a:lnTo>
                          <a:cubicBezTo>
                            <a:pt x="91440" y="17780"/>
                            <a:pt x="77519" y="36781"/>
                            <a:pt x="60960" y="53340"/>
                          </a:cubicBezTo>
                          <a:cubicBezTo>
                            <a:pt x="51980" y="62320"/>
                            <a:pt x="40123" y="67935"/>
                            <a:pt x="30480" y="76200"/>
                          </a:cubicBezTo>
                          <a:cubicBezTo>
                            <a:pt x="22298" y="83213"/>
                            <a:pt x="15240" y="91440"/>
                            <a:pt x="7620" y="99060"/>
                          </a:cubicBezTo>
                          <a:lnTo>
                            <a:pt x="0" y="121920"/>
                          </a:lnTo>
                          <a:lnTo>
                            <a:pt x="0" y="121920"/>
                          </a:lnTo>
                          <a:lnTo>
                            <a:pt x="129540" y="99060"/>
                          </a:lnTo>
                          <a:lnTo>
                            <a:pt x="236220" y="121920"/>
                          </a:lnTo>
                          <a:lnTo>
                            <a:pt x="106680" y="0"/>
                          </a:lnTo>
                          <a:close/>
                        </a:path>
                      </a:pathLst>
                    </a:custGeom>
                    <a:grpFill/>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sp>
                <p:nvSpPr>
                  <p:cNvPr id="25" name="TextBox 24"/>
                  <p:cNvSpPr txBox="1"/>
                  <p:nvPr/>
                </p:nvSpPr>
                <p:spPr>
                  <a:xfrm>
                    <a:off x="6085680" y="1604723"/>
                    <a:ext cx="2886842" cy="1261884"/>
                  </a:xfrm>
                  <a:prstGeom prst="rect">
                    <a:avLst/>
                  </a:prstGeom>
                  <a:noFill/>
                </p:spPr>
                <p:txBody>
                  <a:bodyPr wrap="square"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Water flows into the cell and can cause the cell to burst (think of a water balloon).</a:t>
                    </a:r>
                  </a:p>
                </p:txBody>
              </p:sp>
              <p:sp>
                <p:nvSpPr>
                  <p:cNvPr id="22" name="Arc 21"/>
                  <p:cNvSpPr/>
                  <p:nvPr/>
                </p:nvSpPr>
                <p:spPr>
                  <a:xfrm rot="5237250">
                    <a:off x="4816007" y="2069776"/>
                    <a:ext cx="1005495" cy="2058851"/>
                  </a:xfrm>
                  <a:prstGeom prst="arc">
                    <a:avLst>
                      <a:gd name="adj1" fmla="val 17065435"/>
                      <a:gd name="adj2" fmla="val 0"/>
                    </a:avLst>
                  </a:prstGeom>
                  <a:ln w="38100">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3" name="Oval 42"/>
                  <p:cNvSpPr/>
                  <p:nvPr/>
                </p:nvSpPr>
                <p:spPr>
                  <a:xfrm>
                    <a:off x="7206877" y="3671253"/>
                    <a:ext cx="91440" cy="91440"/>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4" name="Oval 43"/>
                  <p:cNvSpPr/>
                  <p:nvPr/>
                </p:nvSpPr>
                <p:spPr>
                  <a:xfrm>
                    <a:off x="7161157" y="4309559"/>
                    <a:ext cx="91440" cy="91440"/>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5" name="Oval 44"/>
                  <p:cNvSpPr/>
                  <p:nvPr/>
                </p:nvSpPr>
                <p:spPr>
                  <a:xfrm>
                    <a:off x="7857909" y="4168855"/>
                    <a:ext cx="91440" cy="91440"/>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6" name="Oval 45"/>
                  <p:cNvSpPr/>
                  <p:nvPr/>
                </p:nvSpPr>
                <p:spPr>
                  <a:xfrm>
                    <a:off x="7598074" y="3783524"/>
                    <a:ext cx="91440" cy="91440"/>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7" name="Oval 46"/>
                  <p:cNvSpPr/>
                  <p:nvPr/>
                </p:nvSpPr>
                <p:spPr>
                  <a:xfrm>
                    <a:off x="7405574" y="3343019"/>
                    <a:ext cx="91440" cy="91440"/>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9" name="Oval 48"/>
                  <p:cNvSpPr/>
                  <p:nvPr/>
                </p:nvSpPr>
                <p:spPr>
                  <a:xfrm>
                    <a:off x="8222980" y="3464689"/>
                    <a:ext cx="91440" cy="91440"/>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nvGrpSpPr>
                  <p:cNvPr id="26" name="Group 25"/>
                  <p:cNvGrpSpPr/>
                  <p:nvPr/>
                </p:nvGrpSpPr>
                <p:grpSpPr>
                  <a:xfrm>
                    <a:off x="5512868" y="4319101"/>
                    <a:ext cx="755691" cy="1065439"/>
                    <a:chOff x="3707412" y="4799603"/>
                    <a:chExt cx="755691" cy="1065439"/>
                  </a:xfrm>
                </p:grpSpPr>
                <p:sp>
                  <p:nvSpPr>
                    <p:cNvPr id="36" name="Oval 35"/>
                    <p:cNvSpPr/>
                    <p:nvPr/>
                  </p:nvSpPr>
                  <p:spPr>
                    <a:xfrm>
                      <a:off x="3707412" y="4811940"/>
                      <a:ext cx="91440" cy="91440"/>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7" name="Oval 36"/>
                    <p:cNvSpPr/>
                    <p:nvPr/>
                  </p:nvSpPr>
                  <p:spPr>
                    <a:xfrm>
                      <a:off x="3753132" y="5384515"/>
                      <a:ext cx="91440" cy="91440"/>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8" name="Oval 37"/>
                    <p:cNvSpPr/>
                    <p:nvPr/>
                  </p:nvSpPr>
                  <p:spPr>
                    <a:xfrm>
                      <a:off x="4012183" y="5773602"/>
                      <a:ext cx="91440" cy="91440"/>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9" name="Oval 38"/>
                    <p:cNvSpPr/>
                    <p:nvPr/>
                  </p:nvSpPr>
                  <p:spPr>
                    <a:xfrm>
                      <a:off x="4371663" y="5033295"/>
                      <a:ext cx="91440" cy="91440"/>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0" name="Oval 39"/>
                    <p:cNvSpPr/>
                    <p:nvPr/>
                  </p:nvSpPr>
                  <p:spPr>
                    <a:xfrm>
                      <a:off x="3995693" y="5213925"/>
                      <a:ext cx="91440" cy="91440"/>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1" name="Oval 40"/>
                    <p:cNvSpPr/>
                    <p:nvPr/>
                  </p:nvSpPr>
                  <p:spPr>
                    <a:xfrm>
                      <a:off x="4087883" y="4799603"/>
                      <a:ext cx="91440" cy="91440"/>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2" name="Oval 41"/>
                    <p:cNvSpPr/>
                    <p:nvPr/>
                  </p:nvSpPr>
                  <p:spPr>
                    <a:xfrm>
                      <a:off x="4280223" y="5358953"/>
                      <a:ext cx="91440" cy="91440"/>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grpSp>
        </p:grpSp>
        <p:sp>
          <p:nvSpPr>
            <p:cNvPr id="60" name="Oval 59"/>
            <p:cNvSpPr/>
            <p:nvPr/>
          </p:nvSpPr>
          <p:spPr>
            <a:xfrm>
              <a:off x="5910468" y="4948661"/>
              <a:ext cx="91440" cy="91440"/>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2" name="Group 1"/>
          <p:cNvGrpSpPr/>
          <p:nvPr/>
        </p:nvGrpSpPr>
        <p:grpSpPr>
          <a:xfrm>
            <a:off x="2207936" y="1697548"/>
            <a:ext cx="3464053" cy="4133791"/>
            <a:chOff x="2207936" y="1697548"/>
            <a:chExt cx="3464053" cy="4133791"/>
          </a:xfrm>
        </p:grpSpPr>
        <p:sp>
          <p:nvSpPr>
            <p:cNvPr id="9" name="Arc 8"/>
            <p:cNvSpPr/>
            <p:nvPr/>
          </p:nvSpPr>
          <p:spPr>
            <a:xfrm rot="368654">
              <a:off x="2207936" y="1697548"/>
              <a:ext cx="1520255" cy="1167725"/>
            </a:xfrm>
            <a:prstGeom prst="arc">
              <a:avLst>
                <a:gd name="adj1" fmla="val 14238328"/>
                <a:gd name="adj2" fmla="val 173474"/>
              </a:avLst>
            </a:prstGeom>
            <a:ln w="38100">
              <a:headEnd type="none" w="med" len="med"/>
              <a:tailEnd type="triangle"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24" name="TextBox 23"/>
            <p:cNvSpPr txBox="1"/>
            <p:nvPr/>
          </p:nvSpPr>
          <p:spPr>
            <a:xfrm>
              <a:off x="3019312" y="2367047"/>
              <a:ext cx="2652677" cy="2139047"/>
            </a:xfrm>
            <a:prstGeom prst="rect">
              <a:avLst/>
            </a:prstGeom>
            <a:noFill/>
          </p:spPr>
          <p:txBody>
            <a:bodyPr wrap="square"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Inside the cell, </a:t>
              </a:r>
              <a:r>
                <a:rPr kumimoji="0" lang="en-US" sz="1900" b="0" i="0" u="none" strike="noStrike" kern="1200" cap="none" spc="0" normalizeH="0" baseline="0" noProof="0" dirty="0">
                  <a:ln>
                    <a:noFill/>
                  </a:ln>
                  <a:solidFill>
                    <a:srgbClr val="C00000"/>
                  </a:solidFill>
                  <a:effectLst/>
                  <a:uLnTx/>
                  <a:uFillTx/>
                  <a:latin typeface="Verdana" panose="020B0604030504040204" pitchFamily="34" charset="0"/>
                  <a:ea typeface="Verdana" panose="020B0604030504040204" pitchFamily="34" charset="0"/>
                  <a:cs typeface="Verdana" panose="020B0604030504040204" pitchFamily="34" charset="0"/>
                </a:rPr>
                <a:t>glucose is converted to a substance (sorbitol) </a:t>
              </a:r>
              <a:r>
                <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which builds up because it cannot get out.</a:t>
              </a:r>
            </a:p>
          </p:txBody>
        </p:sp>
        <p:grpSp>
          <p:nvGrpSpPr>
            <p:cNvPr id="67" name="Group 66"/>
            <p:cNvGrpSpPr/>
            <p:nvPr/>
          </p:nvGrpSpPr>
          <p:grpSpPr>
            <a:xfrm>
              <a:off x="3493103" y="4536070"/>
              <a:ext cx="837721" cy="1295269"/>
              <a:chOff x="2090798" y="4403091"/>
              <a:chExt cx="837721" cy="1295269"/>
            </a:xfrm>
          </p:grpSpPr>
          <p:sp>
            <p:nvSpPr>
              <p:cNvPr id="56" name="Oval 55"/>
              <p:cNvSpPr/>
              <p:nvPr/>
            </p:nvSpPr>
            <p:spPr>
              <a:xfrm>
                <a:off x="2090798" y="4403091"/>
                <a:ext cx="837721" cy="1134686"/>
              </a:xfrm>
              <a:prstGeom prst="ellipse">
                <a:avLst/>
              </a:prstGeom>
              <a:solidFill>
                <a:srgbClr val="FF3300"/>
              </a:solidFill>
              <a:ln>
                <a:solidFill>
                  <a:srgbClr val="FF0000"/>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57" name="Freeform 56"/>
              <p:cNvSpPr/>
              <p:nvPr/>
            </p:nvSpPr>
            <p:spPr>
              <a:xfrm>
                <a:off x="2348698" y="5533315"/>
                <a:ext cx="324617" cy="165045"/>
              </a:xfrm>
              <a:custGeom>
                <a:avLst/>
                <a:gdLst>
                  <a:gd name="connsiteX0" fmla="*/ 106680 w 236220"/>
                  <a:gd name="connsiteY0" fmla="*/ 0 h 121920"/>
                  <a:gd name="connsiteX1" fmla="*/ 106680 w 236220"/>
                  <a:gd name="connsiteY1" fmla="*/ 0 h 121920"/>
                  <a:gd name="connsiteX2" fmla="*/ 60960 w 236220"/>
                  <a:gd name="connsiteY2" fmla="*/ 53340 h 121920"/>
                  <a:gd name="connsiteX3" fmla="*/ 30480 w 236220"/>
                  <a:gd name="connsiteY3" fmla="*/ 76200 h 121920"/>
                  <a:gd name="connsiteX4" fmla="*/ 7620 w 236220"/>
                  <a:gd name="connsiteY4" fmla="*/ 99060 h 121920"/>
                  <a:gd name="connsiteX5" fmla="*/ 0 w 236220"/>
                  <a:gd name="connsiteY5" fmla="*/ 121920 h 121920"/>
                  <a:gd name="connsiteX6" fmla="*/ 0 w 236220"/>
                  <a:gd name="connsiteY6" fmla="*/ 121920 h 121920"/>
                  <a:gd name="connsiteX7" fmla="*/ 129540 w 236220"/>
                  <a:gd name="connsiteY7" fmla="*/ 99060 h 121920"/>
                  <a:gd name="connsiteX8" fmla="*/ 236220 w 236220"/>
                  <a:gd name="connsiteY8" fmla="*/ 121920 h 121920"/>
                  <a:gd name="connsiteX9" fmla="*/ 106680 w 236220"/>
                  <a:gd name="connsiteY9" fmla="*/ 0 h 12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220" h="121920">
                    <a:moveTo>
                      <a:pt x="106680" y="0"/>
                    </a:moveTo>
                    <a:lnTo>
                      <a:pt x="106680" y="0"/>
                    </a:lnTo>
                    <a:cubicBezTo>
                      <a:pt x="91440" y="17780"/>
                      <a:pt x="77519" y="36781"/>
                      <a:pt x="60960" y="53340"/>
                    </a:cubicBezTo>
                    <a:cubicBezTo>
                      <a:pt x="51980" y="62320"/>
                      <a:pt x="40123" y="67935"/>
                      <a:pt x="30480" y="76200"/>
                    </a:cubicBezTo>
                    <a:cubicBezTo>
                      <a:pt x="22298" y="83213"/>
                      <a:pt x="15240" y="91440"/>
                      <a:pt x="7620" y="99060"/>
                    </a:cubicBezTo>
                    <a:lnTo>
                      <a:pt x="0" y="121920"/>
                    </a:lnTo>
                    <a:lnTo>
                      <a:pt x="0" y="121920"/>
                    </a:lnTo>
                    <a:lnTo>
                      <a:pt x="129540" y="99060"/>
                    </a:lnTo>
                    <a:lnTo>
                      <a:pt x="236220" y="121920"/>
                    </a:lnTo>
                    <a:lnTo>
                      <a:pt x="106680" y="0"/>
                    </a:lnTo>
                    <a:close/>
                  </a:path>
                </a:pathLst>
              </a:custGeom>
              <a:solidFill>
                <a:srgbClr val="FF3300"/>
              </a:solidFill>
              <a:ln>
                <a:solidFill>
                  <a:srgbClr val="FF0000"/>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61" name="Oval 60"/>
              <p:cNvSpPr/>
              <p:nvPr/>
            </p:nvSpPr>
            <p:spPr>
              <a:xfrm>
                <a:off x="2257258" y="4743356"/>
                <a:ext cx="91440" cy="91440"/>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62" name="Oval 61"/>
              <p:cNvSpPr/>
              <p:nvPr/>
            </p:nvSpPr>
            <p:spPr>
              <a:xfrm>
                <a:off x="2449579" y="4553336"/>
                <a:ext cx="91440" cy="91440"/>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63" name="Oval 62"/>
              <p:cNvSpPr/>
              <p:nvPr/>
            </p:nvSpPr>
            <p:spPr>
              <a:xfrm>
                <a:off x="2692499" y="4961164"/>
                <a:ext cx="91440" cy="91440"/>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64" name="Oval 63"/>
              <p:cNvSpPr/>
              <p:nvPr/>
            </p:nvSpPr>
            <p:spPr>
              <a:xfrm>
                <a:off x="2463938" y="5265379"/>
                <a:ext cx="91440" cy="91440"/>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65" name="Oval 64"/>
              <p:cNvSpPr/>
              <p:nvPr/>
            </p:nvSpPr>
            <p:spPr>
              <a:xfrm>
                <a:off x="2509658" y="4767702"/>
                <a:ext cx="91440" cy="91440"/>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66" name="Oval 65"/>
              <p:cNvSpPr/>
              <p:nvPr/>
            </p:nvSpPr>
            <p:spPr>
              <a:xfrm>
                <a:off x="2262377" y="5027818"/>
                <a:ext cx="91440" cy="91440"/>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sp>
        <p:nvSpPr>
          <p:cNvPr id="68" name="TextBox 67"/>
          <p:cNvSpPr txBox="1"/>
          <p:nvPr/>
        </p:nvSpPr>
        <p:spPr>
          <a:xfrm>
            <a:off x="946292" y="6122345"/>
            <a:ext cx="7511908" cy="384721"/>
          </a:xfrm>
          <a:prstGeom prst="rect">
            <a:avLst/>
          </a:prstGeom>
          <a:noFill/>
        </p:spPr>
        <p:txBody>
          <a:bodyPr wrap="square"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This is a key mechanism for nerve and retina damage</a:t>
            </a:r>
          </a:p>
        </p:txBody>
      </p:sp>
      <p:sp>
        <p:nvSpPr>
          <p:cNvPr id="3" name="TextBox 2"/>
          <p:cNvSpPr txBox="1"/>
          <p:nvPr/>
        </p:nvSpPr>
        <p:spPr>
          <a:xfrm>
            <a:off x="186869" y="4417973"/>
            <a:ext cx="2652677" cy="1261884"/>
          </a:xfrm>
          <a:prstGeom prst="rect">
            <a:avLst/>
          </a:prstGeom>
          <a:noFill/>
          <a:ln>
            <a:noFill/>
          </a:ln>
        </p:spPr>
        <p:txBody>
          <a:bodyPr wrap="square"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srgbClr val="C00000"/>
                </a:solidFill>
                <a:effectLst/>
                <a:uLnTx/>
                <a:uFillTx/>
                <a:latin typeface="Verdana" panose="020B0604030504040204" pitchFamily="34" charset="0"/>
                <a:ea typeface="Verdana" panose="020B0604030504040204" pitchFamily="34" charset="0"/>
                <a:cs typeface="Verdana" panose="020B0604030504040204" pitchFamily="34" charset="0"/>
              </a:rPr>
              <a:t>Can the enzyme that converts glucose into sorbitol be inhibited?</a:t>
            </a:r>
          </a:p>
        </p:txBody>
      </p:sp>
      <p:cxnSp>
        <p:nvCxnSpPr>
          <p:cNvPr id="58" name="Straight Arrow Connector 57"/>
          <p:cNvCxnSpPr/>
          <p:nvPr/>
        </p:nvCxnSpPr>
        <p:spPr>
          <a:xfrm flipV="1">
            <a:off x="2275725" y="3490622"/>
            <a:ext cx="749976" cy="828479"/>
          </a:xfrm>
          <a:prstGeom prst="straightConnector1">
            <a:avLst/>
          </a:prstGeom>
          <a:ln w="1905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27" name="TextBox 26"/>
          <p:cNvSpPr txBox="1"/>
          <p:nvPr/>
        </p:nvSpPr>
        <p:spPr>
          <a:xfrm>
            <a:off x="186869" y="5690055"/>
            <a:ext cx="2624655" cy="677108"/>
          </a:xfrm>
          <a:prstGeom prst="rect">
            <a:avLst/>
          </a:prstGeom>
          <a:noFill/>
        </p:spPr>
        <p:txBody>
          <a:bodyPr wrap="square"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srgbClr val="C00000"/>
                </a:solidFill>
                <a:effectLst/>
                <a:uLnTx/>
                <a:uFillTx/>
                <a:latin typeface="Verdana" panose="020B0604030504040204" pitchFamily="34" charset="0"/>
                <a:ea typeface="Verdana" panose="020B0604030504040204" pitchFamily="34" charset="0"/>
                <a:cs typeface="Verdana" panose="020B0604030504040204" pitchFamily="34" charset="0"/>
              </a:rPr>
              <a:t>Still working on it…</a:t>
            </a:r>
          </a:p>
          <a:p>
            <a:pPr marL="0" marR="0" lvl="0" indent="0" algn="l"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22933669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8"/>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7" grpId="0"/>
    </p:bldLst>
  </p:timing>
</p:sld>
</file>

<file path=ppt/slides/slide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pSp>
        <p:nvGrpSpPr>
          <p:cNvPr id="5122" name="Group 252"/>
          <p:cNvGrpSpPr>
            <a:grpSpLocks/>
          </p:cNvGrpSpPr>
          <p:nvPr/>
        </p:nvGrpSpPr>
        <p:grpSpPr bwMode="auto">
          <a:xfrm>
            <a:off x="1871663" y="1228725"/>
            <a:ext cx="5410200" cy="4333875"/>
            <a:chOff x="1179" y="798"/>
            <a:chExt cx="3408" cy="2730"/>
          </a:xfrm>
        </p:grpSpPr>
        <p:sp>
          <p:nvSpPr>
            <p:cNvPr id="5124" name="AutoShape 128"/>
            <p:cNvSpPr>
              <a:spLocks noChangeAspect="1" noChangeArrowheads="1" noTextEdit="1"/>
            </p:cNvSpPr>
            <p:nvPr/>
          </p:nvSpPr>
          <p:spPr bwMode="auto">
            <a:xfrm>
              <a:off x="1179" y="798"/>
              <a:ext cx="3402" cy="2724"/>
            </a:xfrm>
            <a:prstGeom prst="rect">
              <a:avLst/>
            </a:prstGeom>
            <a:noFill/>
            <a:ln w="9525">
              <a:noFill/>
              <a:miter lim="800000"/>
              <a:headEnd/>
              <a:tailEnd/>
            </a:ln>
          </p:spPr>
          <p:txBody>
            <a:bodyPr/>
            <a:lstStyle/>
            <a:p>
              <a:endParaRPr lang="en-US"/>
            </a:p>
          </p:txBody>
        </p:sp>
        <p:sp>
          <p:nvSpPr>
            <p:cNvPr id="5125" name="Rectangle 130"/>
            <p:cNvSpPr>
              <a:spLocks noChangeArrowheads="1"/>
            </p:cNvSpPr>
            <p:nvPr/>
          </p:nvSpPr>
          <p:spPr bwMode="auto">
            <a:xfrm>
              <a:off x="1179" y="798"/>
              <a:ext cx="3408" cy="2730"/>
            </a:xfrm>
            <a:prstGeom prst="rect">
              <a:avLst/>
            </a:prstGeom>
            <a:solidFill>
              <a:srgbClr val="FFFFFF">
                <a:alpha val="0"/>
              </a:srgbClr>
            </a:solidFill>
            <a:ln w="9525">
              <a:noFill/>
              <a:miter lim="800000"/>
              <a:headEnd/>
              <a:tailEnd/>
            </a:ln>
          </p:spPr>
          <p:txBody>
            <a:bodyPr/>
            <a:lstStyle/>
            <a:p>
              <a:endParaRPr lang="en-US"/>
            </a:p>
          </p:txBody>
        </p:sp>
        <p:sp>
          <p:nvSpPr>
            <p:cNvPr id="5126" name="Rectangle 131"/>
            <p:cNvSpPr>
              <a:spLocks noChangeArrowheads="1"/>
            </p:cNvSpPr>
            <p:nvPr/>
          </p:nvSpPr>
          <p:spPr bwMode="auto">
            <a:xfrm>
              <a:off x="1215" y="840"/>
              <a:ext cx="3336" cy="2646"/>
            </a:xfrm>
            <a:prstGeom prst="rect">
              <a:avLst/>
            </a:prstGeom>
            <a:solidFill>
              <a:srgbClr val="FFFFFF">
                <a:alpha val="0"/>
              </a:srgbClr>
            </a:solidFill>
            <a:ln w="9525">
              <a:noFill/>
              <a:miter lim="800000"/>
              <a:headEnd/>
              <a:tailEnd/>
            </a:ln>
          </p:spPr>
          <p:txBody>
            <a:bodyPr/>
            <a:lstStyle/>
            <a:p>
              <a:endParaRPr lang="en-US"/>
            </a:p>
          </p:txBody>
        </p:sp>
        <p:sp>
          <p:nvSpPr>
            <p:cNvPr id="5127" name="Freeform 132"/>
            <p:cNvSpPr>
              <a:spLocks/>
            </p:cNvSpPr>
            <p:nvPr/>
          </p:nvSpPr>
          <p:spPr bwMode="auto">
            <a:xfrm>
              <a:off x="3411" y="2418"/>
              <a:ext cx="234" cy="378"/>
            </a:xfrm>
            <a:custGeom>
              <a:avLst/>
              <a:gdLst>
                <a:gd name="T0" fmla="*/ 234 w 234"/>
                <a:gd name="T1" fmla="*/ 300 h 378"/>
                <a:gd name="T2" fmla="*/ 60 w 234"/>
                <a:gd name="T3" fmla="*/ 318 h 378"/>
                <a:gd name="T4" fmla="*/ 60 w 234"/>
                <a:gd name="T5" fmla="*/ 330 h 378"/>
                <a:gd name="T6" fmla="*/ 78 w 234"/>
                <a:gd name="T7" fmla="*/ 348 h 378"/>
                <a:gd name="T8" fmla="*/ 78 w 234"/>
                <a:gd name="T9" fmla="*/ 366 h 378"/>
                <a:gd name="T10" fmla="*/ 42 w 234"/>
                <a:gd name="T11" fmla="*/ 378 h 378"/>
                <a:gd name="T12" fmla="*/ 54 w 234"/>
                <a:gd name="T13" fmla="*/ 372 h 378"/>
                <a:gd name="T14" fmla="*/ 36 w 234"/>
                <a:gd name="T15" fmla="*/ 336 h 378"/>
                <a:gd name="T16" fmla="*/ 30 w 234"/>
                <a:gd name="T17" fmla="*/ 372 h 378"/>
                <a:gd name="T18" fmla="*/ 12 w 234"/>
                <a:gd name="T19" fmla="*/ 372 h 378"/>
                <a:gd name="T20" fmla="*/ 12 w 234"/>
                <a:gd name="T21" fmla="*/ 342 h 378"/>
                <a:gd name="T22" fmla="*/ 0 w 234"/>
                <a:gd name="T23" fmla="*/ 258 h 378"/>
                <a:gd name="T24" fmla="*/ 0 w 234"/>
                <a:gd name="T25" fmla="*/ 12 h 378"/>
                <a:gd name="T26" fmla="*/ 162 w 234"/>
                <a:gd name="T27" fmla="*/ 0 h 378"/>
                <a:gd name="T28" fmla="*/ 204 w 234"/>
                <a:gd name="T29" fmla="*/ 162 h 378"/>
                <a:gd name="T30" fmla="*/ 228 w 234"/>
                <a:gd name="T31" fmla="*/ 204 h 378"/>
                <a:gd name="T32" fmla="*/ 216 w 234"/>
                <a:gd name="T33" fmla="*/ 234 h 378"/>
                <a:gd name="T34" fmla="*/ 234 w 234"/>
                <a:gd name="T35" fmla="*/ 300 h 37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4"/>
                <a:gd name="T55" fmla="*/ 0 h 378"/>
                <a:gd name="T56" fmla="*/ 234 w 234"/>
                <a:gd name="T57" fmla="*/ 378 h 37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4" h="378">
                  <a:moveTo>
                    <a:pt x="234" y="300"/>
                  </a:moveTo>
                  <a:lnTo>
                    <a:pt x="60" y="318"/>
                  </a:lnTo>
                  <a:lnTo>
                    <a:pt x="60" y="330"/>
                  </a:lnTo>
                  <a:lnTo>
                    <a:pt x="78" y="348"/>
                  </a:lnTo>
                  <a:lnTo>
                    <a:pt x="78" y="366"/>
                  </a:lnTo>
                  <a:lnTo>
                    <a:pt x="42" y="378"/>
                  </a:lnTo>
                  <a:lnTo>
                    <a:pt x="54" y="372"/>
                  </a:lnTo>
                  <a:lnTo>
                    <a:pt x="36" y="336"/>
                  </a:lnTo>
                  <a:lnTo>
                    <a:pt x="30" y="372"/>
                  </a:lnTo>
                  <a:lnTo>
                    <a:pt x="12" y="372"/>
                  </a:lnTo>
                  <a:lnTo>
                    <a:pt x="12" y="342"/>
                  </a:lnTo>
                  <a:lnTo>
                    <a:pt x="0" y="258"/>
                  </a:lnTo>
                  <a:lnTo>
                    <a:pt x="0" y="12"/>
                  </a:lnTo>
                  <a:lnTo>
                    <a:pt x="162" y="0"/>
                  </a:lnTo>
                  <a:lnTo>
                    <a:pt x="204" y="162"/>
                  </a:lnTo>
                  <a:lnTo>
                    <a:pt x="228" y="204"/>
                  </a:lnTo>
                  <a:lnTo>
                    <a:pt x="216" y="234"/>
                  </a:lnTo>
                  <a:lnTo>
                    <a:pt x="234" y="300"/>
                  </a:lnTo>
                  <a:close/>
                </a:path>
              </a:pathLst>
            </a:custGeom>
            <a:solidFill>
              <a:srgbClr val="FF8C00"/>
            </a:solidFill>
            <a:ln w="9525">
              <a:solidFill>
                <a:srgbClr val="FF8C00"/>
              </a:solidFill>
              <a:prstDash val="solid"/>
              <a:round/>
              <a:headEnd/>
              <a:tailEnd/>
            </a:ln>
          </p:spPr>
          <p:txBody>
            <a:bodyPr/>
            <a:lstStyle/>
            <a:p>
              <a:endParaRPr lang="en-US"/>
            </a:p>
          </p:txBody>
        </p:sp>
        <p:sp>
          <p:nvSpPr>
            <p:cNvPr id="5128" name="Freeform 133"/>
            <p:cNvSpPr>
              <a:spLocks/>
            </p:cNvSpPr>
            <p:nvPr/>
          </p:nvSpPr>
          <p:spPr bwMode="auto">
            <a:xfrm>
              <a:off x="3411" y="2418"/>
              <a:ext cx="234" cy="378"/>
            </a:xfrm>
            <a:custGeom>
              <a:avLst/>
              <a:gdLst>
                <a:gd name="T0" fmla="*/ 234 w 234"/>
                <a:gd name="T1" fmla="*/ 300 h 378"/>
                <a:gd name="T2" fmla="*/ 60 w 234"/>
                <a:gd name="T3" fmla="*/ 318 h 378"/>
                <a:gd name="T4" fmla="*/ 60 w 234"/>
                <a:gd name="T5" fmla="*/ 330 h 378"/>
                <a:gd name="T6" fmla="*/ 78 w 234"/>
                <a:gd name="T7" fmla="*/ 348 h 378"/>
                <a:gd name="T8" fmla="*/ 78 w 234"/>
                <a:gd name="T9" fmla="*/ 366 h 378"/>
                <a:gd name="T10" fmla="*/ 42 w 234"/>
                <a:gd name="T11" fmla="*/ 378 h 378"/>
                <a:gd name="T12" fmla="*/ 54 w 234"/>
                <a:gd name="T13" fmla="*/ 372 h 378"/>
                <a:gd name="T14" fmla="*/ 36 w 234"/>
                <a:gd name="T15" fmla="*/ 336 h 378"/>
                <a:gd name="T16" fmla="*/ 30 w 234"/>
                <a:gd name="T17" fmla="*/ 372 h 378"/>
                <a:gd name="T18" fmla="*/ 12 w 234"/>
                <a:gd name="T19" fmla="*/ 372 h 378"/>
                <a:gd name="T20" fmla="*/ 12 w 234"/>
                <a:gd name="T21" fmla="*/ 342 h 378"/>
                <a:gd name="T22" fmla="*/ 0 w 234"/>
                <a:gd name="T23" fmla="*/ 258 h 378"/>
                <a:gd name="T24" fmla="*/ 0 w 234"/>
                <a:gd name="T25" fmla="*/ 12 h 378"/>
                <a:gd name="T26" fmla="*/ 162 w 234"/>
                <a:gd name="T27" fmla="*/ 0 h 378"/>
                <a:gd name="T28" fmla="*/ 204 w 234"/>
                <a:gd name="T29" fmla="*/ 162 h 378"/>
                <a:gd name="T30" fmla="*/ 228 w 234"/>
                <a:gd name="T31" fmla="*/ 204 h 378"/>
                <a:gd name="T32" fmla="*/ 216 w 234"/>
                <a:gd name="T33" fmla="*/ 234 h 378"/>
                <a:gd name="T34" fmla="*/ 234 w 234"/>
                <a:gd name="T35" fmla="*/ 300 h 378"/>
                <a:gd name="T36" fmla="*/ 234 w 234"/>
                <a:gd name="T37" fmla="*/ 306 h 37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4"/>
                <a:gd name="T58" fmla="*/ 0 h 378"/>
                <a:gd name="T59" fmla="*/ 234 w 234"/>
                <a:gd name="T60" fmla="*/ 378 h 37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4" h="378">
                  <a:moveTo>
                    <a:pt x="234" y="300"/>
                  </a:moveTo>
                  <a:lnTo>
                    <a:pt x="60" y="318"/>
                  </a:lnTo>
                  <a:lnTo>
                    <a:pt x="60" y="330"/>
                  </a:lnTo>
                  <a:lnTo>
                    <a:pt x="78" y="348"/>
                  </a:lnTo>
                  <a:lnTo>
                    <a:pt x="78" y="366"/>
                  </a:lnTo>
                  <a:lnTo>
                    <a:pt x="42" y="378"/>
                  </a:lnTo>
                  <a:lnTo>
                    <a:pt x="54" y="372"/>
                  </a:lnTo>
                  <a:lnTo>
                    <a:pt x="36" y="336"/>
                  </a:lnTo>
                  <a:lnTo>
                    <a:pt x="30" y="372"/>
                  </a:lnTo>
                  <a:lnTo>
                    <a:pt x="12" y="372"/>
                  </a:lnTo>
                  <a:lnTo>
                    <a:pt x="12" y="342"/>
                  </a:lnTo>
                  <a:lnTo>
                    <a:pt x="0" y="258"/>
                  </a:lnTo>
                  <a:lnTo>
                    <a:pt x="0" y="12"/>
                  </a:lnTo>
                  <a:lnTo>
                    <a:pt x="162" y="0"/>
                  </a:lnTo>
                  <a:lnTo>
                    <a:pt x="204" y="162"/>
                  </a:lnTo>
                  <a:lnTo>
                    <a:pt x="228" y="204"/>
                  </a:lnTo>
                  <a:lnTo>
                    <a:pt x="216" y="234"/>
                  </a:lnTo>
                  <a:lnTo>
                    <a:pt x="234" y="300"/>
                  </a:lnTo>
                  <a:lnTo>
                    <a:pt x="234" y="306"/>
                  </a:lnTo>
                </a:path>
              </a:pathLst>
            </a:custGeom>
            <a:noFill/>
            <a:ln w="9525">
              <a:solidFill>
                <a:srgbClr val="000000"/>
              </a:solidFill>
              <a:prstDash val="solid"/>
              <a:round/>
              <a:headEnd/>
              <a:tailEnd/>
            </a:ln>
          </p:spPr>
          <p:txBody>
            <a:bodyPr/>
            <a:lstStyle/>
            <a:p>
              <a:endParaRPr lang="en-US"/>
            </a:p>
          </p:txBody>
        </p:sp>
        <p:sp>
          <p:nvSpPr>
            <p:cNvPr id="5129" name="Freeform 134"/>
            <p:cNvSpPr>
              <a:spLocks/>
            </p:cNvSpPr>
            <p:nvPr/>
          </p:nvSpPr>
          <p:spPr bwMode="auto">
            <a:xfrm>
              <a:off x="1263" y="2586"/>
              <a:ext cx="648" cy="570"/>
            </a:xfrm>
            <a:custGeom>
              <a:avLst/>
              <a:gdLst>
                <a:gd name="T0" fmla="*/ 6 w 648"/>
                <a:gd name="T1" fmla="*/ 324 h 570"/>
                <a:gd name="T2" fmla="*/ 6 w 648"/>
                <a:gd name="T3" fmla="*/ 330 h 570"/>
                <a:gd name="T4" fmla="*/ 42 w 648"/>
                <a:gd name="T5" fmla="*/ 360 h 570"/>
                <a:gd name="T6" fmla="*/ 30 w 648"/>
                <a:gd name="T7" fmla="*/ 396 h 570"/>
                <a:gd name="T8" fmla="*/ 72 w 648"/>
                <a:gd name="T9" fmla="*/ 366 h 570"/>
                <a:gd name="T10" fmla="*/ 48 w 648"/>
                <a:gd name="T11" fmla="*/ 444 h 570"/>
                <a:gd name="T12" fmla="*/ 102 w 648"/>
                <a:gd name="T13" fmla="*/ 462 h 570"/>
                <a:gd name="T14" fmla="*/ 120 w 648"/>
                <a:gd name="T15" fmla="*/ 456 h 570"/>
                <a:gd name="T16" fmla="*/ 114 w 648"/>
                <a:gd name="T17" fmla="*/ 504 h 570"/>
                <a:gd name="T18" fmla="*/ 66 w 648"/>
                <a:gd name="T19" fmla="*/ 546 h 570"/>
                <a:gd name="T20" fmla="*/ 0 w 648"/>
                <a:gd name="T21" fmla="*/ 570 h 570"/>
                <a:gd name="T22" fmla="*/ 78 w 648"/>
                <a:gd name="T23" fmla="*/ 546 h 570"/>
                <a:gd name="T24" fmla="*/ 96 w 648"/>
                <a:gd name="T25" fmla="*/ 546 h 570"/>
                <a:gd name="T26" fmla="*/ 114 w 648"/>
                <a:gd name="T27" fmla="*/ 534 h 570"/>
                <a:gd name="T28" fmla="*/ 204 w 648"/>
                <a:gd name="T29" fmla="*/ 456 h 570"/>
                <a:gd name="T30" fmla="*/ 252 w 648"/>
                <a:gd name="T31" fmla="*/ 372 h 570"/>
                <a:gd name="T32" fmla="*/ 252 w 648"/>
                <a:gd name="T33" fmla="*/ 372 h 570"/>
                <a:gd name="T34" fmla="*/ 264 w 648"/>
                <a:gd name="T35" fmla="*/ 378 h 570"/>
                <a:gd name="T36" fmla="*/ 240 w 648"/>
                <a:gd name="T37" fmla="*/ 390 h 570"/>
                <a:gd name="T38" fmla="*/ 246 w 648"/>
                <a:gd name="T39" fmla="*/ 426 h 570"/>
                <a:gd name="T40" fmla="*/ 258 w 648"/>
                <a:gd name="T41" fmla="*/ 438 h 570"/>
                <a:gd name="T42" fmla="*/ 288 w 648"/>
                <a:gd name="T43" fmla="*/ 420 h 570"/>
                <a:gd name="T44" fmla="*/ 300 w 648"/>
                <a:gd name="T45" fmla="*/ 384 h 570"/>
                <a:gd name="T46" fmla="*/ 318 w 648"/>
                <a:gd name="T47" fmla="*/ 390 h 570"/>
                <a:gd name="T48" fmla="*/ 426 w 648"/>
                <a:gd name="T49" fmla="*/ 414 h 570"/>
                <a:gd name="T50" fmla="*/ 450 w 648"/>
                <a:gd name="T51" fmla="*/ 408 h 570"/>
                <a:gd name="T52" fmla="*/ 462 w 648"/>
                <a:gd name="T53" fmla="*/ 432 h 570"/>
                <a:gd name="T54" fmla="*/ 468 w 648"/>
                <a:gd name="T55" fmla="*/ 438 h 570"/>
                <a:gd name="T56" fmla="*/ 510 w 648"/>
                <a:gd name="T57" fmla="*/ 450 h 570"/>
                <a:gd name="T58" fmla="*/ 528 w 648"/>
                <a:gd name="T59" fmla="*/ 450 h 570"/>
                <a:gd name="T60" fmla="*/ 534 w 648"/>
                <a:gd name="T61" fmla="*/ 444 h 570"/>
                <a:gd name="T62" fmla="*/ 606 w 648"/>
                <a:gd name="T63" fmla="*/ 504 h 570"/>
                <a:gd name="T64" fmla="*/ 618 w 648"/>
                <a:gd name="T65" fmla="*/ 510 h 570"/>
                <a:gd name="T66" fmla="*/ 648 w 648"/>
                <a:gd name="T67" fmla="*/ 540 h 570"/>
                <a:gd name="T68" fmla="*/ 600 w 648"/>
                <a:gd name="T69" fmla="*/ 498 h 570"/>
                <a:gd name="T70" fmla="*/ 480 w 648"/>
                <a:gd name="T71" fmla="*/ 438 h 570"/>
                <a:gd name="T72" fmla="*/ 456 w 648"/>
                <a:gd name="T73" fmla="*/ 414 h 570"/>
                <a:gd name="T74" fmla="*/ 414 w 648"/>
                <a:gd name="T75" fmla="*/ 396 h 570"/>
                <a:gd name="T76" fmla="*/ 252 w 648"/>
                <a:gd name="T77" fmla="*/ 36 h 570"/>
                <a:gd name="T78" fmla="*/ 210 w 648"/>
                <a:gd name="T79" fmla="*/ 24 h 570"/>
                <a:gd name="T80" fmla="*/ 60 w 648"/>
                <a:gd name="T81" fmla="*/ 84 h 570"/>
                <a:gd name="T82" fmla="*/ 114 w 648"/>
                <a:gd name="T83" fmla="*/ 144 h 570"/>
                <a:gd name="T84" fmla="*/ 108 w 648"/>
                <a:gd name="T85" fmla="*/ 156 h 570"/>
                <a:gd name="T86" fmla="*/ 102 w 648"/>
                <a:gd name="T87" fmla="*/ 180 h 570"/>
                <a:gd name="T88" fmla="*/ 84 w 648"/>
                <a:gd name="T89" fmla="*/ 156 h 570"/>
                <a:gd name="T90" fmla="*/ 18 w 648"/>
                <a:gd name="T91" fmla="*/ 168 h 570"/>
                <a:gd name="T92" fmla="*/ 30 w 648"/>
                <a:gd name="T93" fmla="*/ 192 h 570"/>
                <a:gd name="T94" fmla="*/ 78 w 648"/>
                <a:gd name="T95" fmla="*/ 228 h 570"/>
                <a:gd name="T96" fmla="*/ 114 w 648"/>
                <a:gd name="T97" fmla="*/ 228 h 570"/>
                <a:gd name="T98" fmla="*/ 102 w 648"/>
                <a:gd name="T99" fmla="*/ 270 h 57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48"/>
                <a:gd name="T151" fmla="*/ 0 h 570"/>
                <a:gd name="T152" fmla="*/ 648 w 648"/>
                <a:gd name="T153" fmla="*/ 570 h 57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48" h="570">
                  <a:moveTo>
                    <a:pt x="54" y="282"/>
                  </a:moveTo>
                  <a:lnTo>
                    <a:pt x="6" y="324"/>
                  </a:lnTo>
                  <a:lnTo>
                    <a:pt x="24" y="324"/>
                  </a:lnTo>
                  <a:lnTo>
                    <a:pt x="6" y="330"/>
                  </a:lnTo>
                  <a:lnTo>
                    <a:pt x="18" y="348"/>
                  </a:lnTo>
                  <a:lnTo>
                    <a:pt x="42" y="360"/>
                  </a:lnTo>
                  <a:lnTo>
                    <a:pt x="24" y="372"/>
                  </a:lnTo>
                  <a:lnTo>
                    <a:pt x="30" y="396"/>
                  </a:lnTo>
                  <a:lnTo>
                    <a:pt x="42" y="402"/>
                  </a:lnTo>
                  <a:lnTo>
                    <a:pt x="72" y="366"/>
                  </a:lnTo>
                  <a:lnTo>
                    <a:pt x="60" y="426"/>
                  </a:lnTo>
                  <a:lnTo>
                    <a:pt x="48" y="444"/>
                  </a:lnTo>
                  <a:lnTo>
                    <a:pt x="84" y="426"/>
                  </a:lnTo>
                  <a:lnTo>
                    <a:pt x="102" y="462"/>
                  </a:lnTo>
                  <a:lnTo>
                    <a:pt x="114" y="438"/>
                  </a:lnTo>
                  <a:lnTo>
                    <a:pt x="120" y="456"/>
                  </a:lnTo>
                  <a:lnTo>
                    <a:pt x="144" y="444"/>
                  </a:lnTo>
                  <a:lnTo>
                    <a:pt x="114" y="504"/>
                  </a:lnTo>
                  <a:lnTo>
                    <a:pt x="72" y="528"/>
                  </a:lnTo>
                  <a:lnTo>
                    <a:pt x="66" y="546"/>
                  </a:lnTo>
                  <a:lnTo>
                    <a:pt x="36" y="540"/>
                  </a:lnTo>
                  <a:lnTo>
                    <a:pt x="0" y="570"/>
                  </a:lnTo>
                  <a:lnTo>
                    <a:pt x="42" y="552"/>
                  </a:lnTo>
                  <a:lnTo>
                    <a:pt x="78" y="546"/>
                  </a:lnTo>
                  <a:lnTo>
                    <a:pt x="72" y="558"/>
                  </a:lnTo>
                  <a:lnTo>
                    <a:pt x="96" y="546"/>
                  </a:lnTo>
                  <a:lnTo>
                    <a:pt x="90" y="528"/>
                  </a:lnTo>
                  <a:lnTo>
                    <a:pt x="114" y="534"/>
                  </a:lnTo>
                  <a:lnTo>
                    <a:pt x="186" y="480"/>
                  </a:lnTo>
                  <a:lnTo>
                    <a:pt x="204" y="456"/>
                  </a:lnTo>
                  <a:lnTo>
                    <a:pt x="192" y="438"/>
                  </a:lnTo>
                  <a:lnTo>
                    <a:pt x="252" y="372"/>
                  </a:lnTo>
                  <a:lnTo>
                    <a:pt x="258" y="336"/>
                  </a:lnTo>
                  <a:lnTo>
                    <a:pt x="252" y="372"/>
                  </a:lnTo>
                  <a:lnTo>
                    <a:pt x="276" y="360"/>
                  </a:lnTo>
                  <a:lnTo>
                    <a:pt x="264" y="378"/>
                  </a:lnTo>
                  <a:lnTo>
                    <a:pt x="282" y="384"/>
                  </a:lnTo>
                  <a:lnTo>
                    <a:pt x="240" y="390"/>
                  </a:lnTo>
                  <a:lnTo>
                    <a:pt x="234" y="426"/>
                  </a:lnTo>
                  <a:lnTo>
                    <a:pt x="246" y="426"/>
                  </a:lnTo>
                  <a:lnTo>
                    <a:pt x="234" y="444"/>
                  </a:lnTo>
                  <a:lnTo>
                    <a:pt x="258" y="438"/>
                  </a:lnTo>
                  <a:lnTo>
                    <a:pt x="270" y="414"/>
                  </a:lnTo>
                  <a:lnTo>
                    <a:pt x="288" y="420"/>
                  </a:lnTo>
                  <a:lnTo>
                    <a:pt x="300" y="372"/>
                  </a:lnTo>
                  <a:lnTo>
                    <a:pt x="300" y="384"/>
                  </a:lnTo>
                  <a:lnTo>
                    <a:pt x="324" y="378"/>
                  </a:lnTo>
                  <a:lnTo>
                    <a:pt x="318" y="390"/>
                  </a:lnTo>
                  <a:lnTo>
                    <a:pt x="366" y="414"/>
                  </a:lnTo>
                  <a:lnTo>
                    <a:pt x="426" y="414"/>
                  </a:lnTo>
                  <a:lnTo>
                    <a:pt x="438" y="402"/>
                  </a:lnTo>
                  <a:lnTo>
                    <a:pt x="450" y="408"/>
                  </a:lnTo>
                  <a:lnTo>
                    <a:pt x="438" y="426"/>
                  </a:lnTo>
                  <a:lnTo>
                    <a:pt x="462" y="432"/>
                  </a:lnTo>
                  <a:lnTo>
                    <a:pt x="468" y="414"/>
                  </a:lnTo>
                  <a:lnTo>
                    <a:pt x="468" y="438"/>
                  </a:lnTo>
                  <a:lnTo>
                    <a:pt x="498" y="456"/>
                  </a:lnTo>
                  <a:lnTo>
                    <a:pt x="510" y="450"/>
                  </a:lnTo>
                  <a:lnTo>
                    <a:pt x="492" y="432"/>
                  </a:lnTo>
                  <a:lnTo>
                    <a:pt x="528" y="450"/>
                  </a:lnTo>
                  <a:lnTo>
                    <a:pt x="510" y="414"/>
                  </a:lnTo>
                  <a:lnTo>
                    <a:pt x="534" y="444"/>
                  </a:lnTo>
                  <a:lnTo>
                    <a:pt x="564" y="480"/>
                  </a:lnTo>
                  <a:lnTo>
                    <a:pt x="606" y="504"/>
                  </a:lnTo>
                  <a:lnTo>
                    <a:pt x="606" y="534"/>
                  </a:lnTo>
                  <a:lnTo>
                    <a:pt x="618" y="510"/>
                  </a:lnTo>
                  <a:lnTo>
                    <a:pt x="636" y="552"/>
                  </a:lnTo>
                  <a:lnTo>
                    <a:pt x="648" y="540"/>
                  </a:lnTo>
                  <a:lnTo>
                    <a:pt x="642" y="510"/>
                  </a:lnTo>
                  <a:lnTo>
                    <a:pt x="600" y="498"/>
                  </a:lnTo>
                  <a:lnTo>
                    <a:pt x="510" y="402"/>
                  </a:lnTo>
                  <a:lnTo>
                    <a:pt x="480" y="438"/>
                  </a:lnTo>
                  <a:lnTo>
                    <a:pt x="474" y="408"/>
                  </a:lnTo>
                  <a:lnTo>
                    <a:pt x="456" y="414"/>
                  </a:lnTo>
                  <a:lnTo>
                    <a:pt x="444" y="390"/>
                  </a:lnTo>
                  <a:lnTo>
                    <a:pt x="414" y="396"/>
                  </a:lnTo>
                  <a:lnTo>
                    <a:pt x="378" y="60"/>
                  </a:lnTo>
                  <a:lnTo>
                    <a:pt x="252" y="36"/>
                  </a:lnTo>
                  <a:lnTo>
                    <a:pt x="216" y="12"/>
                  </a:lnTo>
                  <a:lnTo>
                    <a:pt x="210" y="24"/>
                  </a:lnTo>
                  <a:lnTo>
                    <a:pt x="198" y="0"/>
                  </a:lnTo>
                  <a:lnTo>
                    <a:pt x="60" y="84"/>
                  </a:lnTo>
                  <a:lnTo>
                    <a:pt x="90" y="138"/>
                  </a:lnTo>
                  <a:lnTo>
                    <a:pt x="114" y="144"/>
                  </a:lnTo>
                  <a:lnTo>
                    <a:pt x="138" y="168"/>
                  </a:lnTo>
                  <a:lnTo>
                    <a:pt x="108" y="156"/>
                  </a:lnTo>
                  <a:lnTo>
                    <a:pt x="120" y="174"/>
                  </a:lnTo>
                  <a:lnTo>
                    <a:pt x="102" y="180"/>
                  </a:lnTo>
                  <a:lnTo>
                    <a:pt x="78" y="174"/>
                  </a:lnTo>
                  <a:lnTo>
                    <a:pt x="84" y="156"/>
                  </a:lnTo>
                  <a:lnTo>
                    <a:pt x="72" y="150"/>
                  </a:lnTo>
                  <a:lnTo>
                    <a:pt x="18" y="168"/>
                  </a:lnTo>
                  <a:lnTo>
                    <a:pt x="42" y="192"/>
                  </a:lnTo>
                  <a:lnTo>
                    <a:pt x="30" y="192"/>
                  </a:lnTo>
                  <a:lnTo>
                    <a:pt x="36" y="216"/>
                  </a:lnTo>
                  <a:lnTo>
                    <a:pt x="78" y="228"/>
                  </a:lnTo>
                  <a:lnTo>
                    <a:pt x="78" y="240"/>
                  </a:lnTo>
                  <a:lnTo>
                    <a:pt x="114" y="228"/>
                  </a:lnTo>
                  <a:lnTo>
                    <a:pt x="102" y="234"/>
                  </a:lnTo>
                  <a:lnTo>
                    <a:pt x="102" y="270"/>
                  </a:lnTo>
                  <a:lnTo>
                    <a:pt x="54" y="282"/>
                  </a:lnTo>
                  <a:close/>
                </a:path>
              </a:pathLst>
            </a:custGeom>
            <a:solidFill>
              <a:srgbClr val="E8D898"/>
            </a:solidFill>
            <a:ln w="9525">
              <a:solidFill>
                <a:srgbClr val="E8D898"/>
              </a:solidFill>
              <a:prstDash val="solid"/>
              <a:round/>
              <a:headEnd/>
              <a:tailEnd/>
            </a:ln>
          </p:spPr>
          <p:txBody>
            <a:bodyPr/>
            <a:lstStyle/>
            <a:p>
              <a:endParaRPr lang="en-US"/>
            </a:p>
          </p:txBody>
        </p:sp>
        <p:sp>
          <p:nvSpPr>
            <p:cNvPr id="5130" name="Freeform 135"/>
            <p:cNvSpPr>
              <a:spLocks/>
            </p:cNvSpPr>
            <p:nvPr/>
          </p:nvSpPr>
          <p:spPr bwMode="auto">
            <a:xfrm>
              <a:off x="1263" y="2586"/>
              <a:ext cx="648" cy="570"/>
            </a:xfrm>
            <a:custGeom>
              <a:avLst/>
              <a:gdLst>
                <a:gd name="T0" fmla="*/ 6 w 648"/>
                <a:gd name="T1" fmla="*/ 324 h 570"/>
                <a:gd name="T2" fmla="*/ 6 w 648"/>
                <a:gd name="T3" fmla="*/ 330 h 570"/>
                <a:gd name="T4" fmla="*/ 42 w 648"/>
                <a:gd name="T5" fmla="*/ 360 h 570"/>
                <a:gd name="T6" fmla="*/ 30 w 648"/>
                <a:gd name="T7" fmla="*/ 396 h 570"/>
                <a:gd name="T8" fmla="*/ 72 w 648"/>
                <a:gd name="T9" fmla="*/ 366 h 570"/>
                <a:gd name="T10" fmla="*/ 48 w 648"/>
                <a:gd name="T11" fmla="*/ 444 h 570"/>
                <a:gd name="T12" fmla="*/ 102 w 648"/>
                <a:gd name="T13" fmla="*/ 462 h 570"/>
                <a:gd name="T14" fmla="*/ 120 w 648"/>
                <a:gd name="T15" fmla="*/ 456 h 570"/>
                <a:gd name="T16" fmla="*/ 114 w 648"/>
                <a:gd name="T17" fmla="*/ 504 h 570"/>
                <a:gd name="T18" fmla="*/ 66 w 648"/>
                <a:gd name="T19" fmla="*/ 546 h 570"/>
                <a:gd name="T20" fmla="*/ 0 w 648"/>
                <a:gd name="T21" fmla="*/ 570 h 570"/>
                <a:gd name="T22" fmla="*/ 78 w 648"/>
                <a:gd name="T23" fmla="*/ 546 h 570"/>
                <a:gd name="T24" fmla="*/ 96 w 648"/>
                <a:gd name="T25" fmla="*/ 546 h 570"/>
                <a:gd name="T26" fmla="*/ 114 w 648"/>
                <a:gd name="T27" fmla="*/ 534 h 570"/>
                <a:gd name="T28" fmla="*/ 204 w 648"/>
                <a:gd name="T29" fmla="*/ 456 h 570"/>
                <a:gd name="T30" fmla="*/ 252 w 648"/>
                <a:gd name="T31" fmla="*/ 372 h 570"/>
                <a:gd name="T32" fmla="*/ 252 w 648"/>
                <a:gd name="T33" fmla="*/ 372 h 570"/>
                <a:gd name="T34" fmla="*/ 264 w 648"/>
                <a:gd name="T35" fmla="*/ 378 h 570"/>
                <a:gd name="T36" fmla="*/ 240 w 648"/>
                <a:gd name="T37" fmla="*/ 390 h 570"/>
                <a:gd name="T38" fmla="*/ 246 w 648"/>
                <a:gd name="T39" fmla="*/ 426 h 570"/>
                <a:gd name="T40" fmla="*/ 258 w 648"/>
                <a:gd name="T41" fmla="*/ 438 h 570"/>
                <a:gd name="T42" fmla="*/ 288 w 648"/>
                <a:gd name="T43" fmla="*/ 420 h 570"/>
                <a:gd name="T44" fmla="*/ 300 w 648"/>
                <a:gd name="T45" fmla="*/ 384 h 570"/>
                <a:gd name="T46" fmla="*/ 318 w 648"/>
                <a:gd name="T47" fmla="*/ 390 h 570"/>
                <a:gd name="T48" fmla="*/ 426 w 648"/>
                <a:gd name="T49" fmla="*/ 414 h 570"/>
                <a:gd name="T50" fmla="*/ 450 w 648"/>
                <a:gd name="T51" fmla="*/ 408 h 570"/>
                <a:gd name="T52" fmla="*/ 462 w 648"/>
                <a:gd name="T53" fmla="*/ 432 h 570"/>
                <a:gd name="T54" fmla="*/ 468 w 648"/>
                <a:gd name="T55" fmla="*/ 438 h 570"/>
                <a:gd name="T56" fmla="*/ 510 w 648"/>
                <a:gd name="T57" fmla="*/ 450 h 570"/>
                <a:gd name="T58" fmla="*/ 528 w 648"/>
                <a:gd name="T59" fmla="*/ 450 h 570"/>
                <a:gd name="T60" fmla="*/ 534 w 648"/>
                <a:gd name="T61" fmla="*/ 444 h 570"/>
                <a:gd name="T62" fmla="*/ 606 w 648"/>
                <a:gd name="T63" fmla="*/ 504 h 570"/>
                <a:gd name="T64" fmla="*/ 618 w 648"/>
                <a:gd name="T65" fmla="*/ 510 h 570"/>
                <a:gd name="T66" fmla="*/ 648 w 648"/>
                <a:gd name="T67" fmla="*/ 540 h 570"/>
                <a:gd name="T68" fmla="*/ 600 w 648"/>
                <a:gd name="T69" fmla="*/ 498 h 570"/>
                <a:gd name="T70" fmla="*/ 480 w 648"/>
                <a:gd name="T71" fmla="*/ 438 h 570"/>
                <a:gd name="T72" fmla="*/ 456 w 648"/>
                <a:gd name="T73" fmla="*/ 414 h 570"/>
                <a:gd name="T74" fmla="*/ 414 w 648"/>
                <a:gd name="T75" fmla="*/ 396 h 570"/>
                <a:gd name="T76" fmla="*/ 252 w 648"/>
                <a:gd name="T77" fmla="*/ 36 h 570"/>
                <a:gd name="T78" fmla="*/ 210 w 648"/>
                <a:gd name="T79" fmla="*/ 24 h 570"/>
                <a:gd name="T80" fmla="*/ 60 w 648"/>
                <a:gd name="T81" fmla="*/ 84 h 570"/>
                <a:gd name="T82" fmla="*/ 114 w 648"/>
                <a:gd name="T83" fmla="*/ 144 h 570"/>
                <a:gd name="T84" fmla="*/ 108 w 648"/>
                <a:gd name="T85" fmla="*/ 156 h 570"/>
                <a:gd name="T86" fmla="*/ 102 w 648"/>
                <a:gd name="T87" fmla="*/ 180 h 570"/>
                <a:gd name="T88" fmla="*/ 84 w 648"/>
                <a:gd name="T89" fmla="*/ 156 h 570"/>
                <a:gd name="T90" fmla="*/ 18 w 648"/>
                <a:gd name="T91" fmla="*/ 168 h 570"/>
                <a:gd name="T92" fmla="*/ 30 w 648"/>
                <a:gd name="T93" fmla="*/ 192 h 570"/>
                <a:gd name="T94" fmla="*/ 78 w 648"/>
                <a:gd name="T95" fmla="*/ 228 h 570"/>
                <a:gd name="T96" fmla="*/ 114 w 648"/>
                <a:gd name="T97" fmla="*/ 228 h 570"/>
                <a:gd name="T98" fmla="*/ 102 w 648"/>
                <a:gd name="T99" fmla="*/ 270 h 570"/>
                <a:gd name="T100" fmla="*/ 54 w 648"/>
                <a:gd name="T101" fmla="*/ 288 h 57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48"/>
                <a:gd name="T154" fmla="*/ 0 h 570"/>
                <a:gd name="T155" fmla="*/ 648 w 648"/>
                <a:gd name="T156" fmla="*/ 570 h 57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48" h="570">
                  <a:moveTo>
                    <a:pt x="54" y="282"/>
                  </a:moveTo>
                  <a:lnTo>
                    <a:pt x="6" y="324"/>
                  </a:lnTo>
                  <a:lnTo>
                    <a:pt x="24" y="324"/>
                  </a:lnTo>
                  <a:lnTo>
                    <a:pt x="6" y="330"/>
                  </a:lnTo>
                  <a:lnTo>
                    <a:pt x="18" y="348"/>
                  </a:lnTo>
                  <a:lnTo>
                    <a:pt x="42" y="360"/>
                  </a:lnTo>
                  <a:lnTo>
                    <a:pt x="24" y="372"/>
                  </a:lnTo>
                  <a:lnTo>
                    <a:pt x="30" y="396"/>
                  </a:lnTo>
                  <a:lnTo>
                    <a:pt x="42" y="402"/>
                  </a:lnTo>
                  <a:lnTo>
                    <a:pt x="72" y="366"/>
                  </a:lnTo>
                  <a:lnTo>
                    <a:pt x="60" y="426"/>
                  </a:lnTo>
                  <a:lnTo>
                    <a:pt x="48" y="444"/>
                  </a:lnTo>
                  <a:lnTo>
                    <a:pt x="84" y="426"/>
                  </a:lnTo>
                  <a:lnTo>
                    <a:pt x="102" y="462"/>
                  </a:lnTo>
                  <a:lnTo>
                    <a:pt x="114" y="438"/>
                  </a:lnTo>
                  <a:lnTo>
                    <a:pt x="120" y="456"/>
                  </a:lnTo>
                  <a:lnTo>
                    <a:pt x="144" y="444"/>
                  </a:lnTo>
                  <a:lnTo>
                    <a:pt x="114" y="504"/>
                  </a:lnTo>
                  <a:lnTo>
                    <a:pt x="72" y="528"/>
                  </a:lnTo>
                  <a:lnTo>
                    <a:pt x="66" y="546"/>
                  </a:lnTo>
                  <a:lnTo>
                    <a:pt x="36" y="540"/>
                  </a:lnTo>
                  <a:lnTo>
                    <a:pt x="0" y="570"/>
                  </a:lnTo>
                  <a:lnTo>
                    <a:pt x="42" y="552"/>
                  </a:lnTo>
                  <a:lnTo>
                    <a:pt x="78" y="546"/>
                  </a:lnTo>
                  <a:lnTo>
                    <a:pt x="72" y="558"/>
                  </a:lnTo>
                  <a:lnTo>
                    <a:pt x="96" y="546"/>
                  </a:lnTo>
                  <a:lnTo>
                    <a:pt x="90" y="528"/>
                  </a:lnTo>
                  <a:lnTo>
                    <a:pt x="114" y="534"/>
                  </a:lnTo>
                  <a:lnTo>
                    <a:pt x="186" y="480"/>
                  </a:lnTo>
                  <a:lnTo>
                    <a:pt x="204" y="456"/>
                  </a:lnTo>
                  <a:lnTo>
                    <a:pt x="192" y="438"/>
                  </a:lnTo>
                  <a:lnTo>
                    <a:pt x="252" y="372"/>
                  </a:lnTo>
                  <a:lnTo>
                    <a:pt x="258" y="336"/>
                  </a:lnTo>
                  <a:lnTo>
                    <a:pt x="252" y="372"/>
                  </a:lnTo>
                  <a:lnTo>
                    <a:pt x="276" y="360"/>
                  </a:lnTo>
                  <a:lnTo>
                    <a:pt x="264" y="378"/>
                  </a:lnTo>
                  <a:lnTo>
                    <a:pt x="282" y="384"/>
                  </a:lnTo>
                  <a:lnTo>
                    <a:pt x="240" y="390"/>
                  </a:lnTo>
                  <a:lnTo>
                    <a:pt x="234" y="426"/>
                  </a:lnTo>
                  <a:lnTo>
                    <a:pt x="246" y="426"/>
                  </a:lnTo>
                  <a:lnTo>
                    <a:pt x="234" y="444"/>
                  </a:lnTo>
                  <a:lnTo>
                    <a:pt x="258" y="438"/>
                  </a:lnTo>
                  <a:lnTo>
                    <a:pt x="270" y="414"/>
                  </a:lnTo>
                  <a:lnTo>
                    <a:pt x="288" y="420"/>
                  </a:lnTo>
                  <a:lnTo>
                    <a:pt x="300" y="372"/>
                  </a:lnTo>
                  <a:lnTo>
                    <a:pt x="300" y="384"/>
                  </a:lnTo>
                  <a:lnTo>
                    <a:pt x="324" y="378"/>
                  </a:lnTo>
                  <a:lnTo>
                    <a:pt x="318" y="390"/>
                  </a:lnTo>
                  <a:lnTo>
                    <a:pt x="366" y="414"/>
                  </a:lnTo>
                  <a:lnTo>
                    <a:pt x="426" y="414"/>
                  </a:lnTo>
                  <a:lnTo>
                    <a:pt x="438" y="402"/>
                  </a:lnTo>
                  <a:lnTo>
                    <a:pt x="450" y="408"/>
                  </a:lnTo>
                  <a:lnTo>
                    <a:pt x="438" y="426"/>
                  </a:lnTo>
                  <a:lnTo>
                    <a:pt x="462" y="432"/>
                  </a:lnTo>
                  <a:lnTo>
                    <a:pt x="468" y="414"/>
                  </a:lnTo>
                  <a:lnTo>
                    <a:pt x="468" y="438"/>
                  </a:lnTo>
                  <a:lnTo>
                    <a:pt x="498" y="456"/>
                  </a:lnTo>
                  <a:lnTo>
                    <a:pt x="510" y="450"/>
                  </a:lnTo>
                  <a:lnTo>
                    <a:pt x="492" y="432"/>
                  </a:lnTo>
                  <a:lnTo>
                    <a:pt x="528" y="450"/>
                  </a:lnTo>
                  <a:lnTo>
                    <a:pt x="510" y="414"/>
                  </a:lnTo>
                  <a:lnTo>
                    <a:pt x="534" y="444"/>
                  </a:lnTo>
                  <a:lnTo>
                    <a:pt x="564" y="480"/>
                  </a:lnTo>
                  <a:lnTo>
                    <a:pt x="606" y="504"/>
                  </a:lnTo>
                  <a:lnTo>
                    <a:pt x="606" y="534"/>
                  </a:lnTo>
                  <a:lnTo>
                    <a:pt x="618" y="510"/>
                  </a:lnTo>
                  <a:lnTo>
                    <a:pt x="636" y="552"/>
                  </a:lnTo>
                  <a:lnTo>
                    <a:pt x="648" y="540"/>
                  </a:lnTo>
                  <a:lnTo>
                    <a:pt x="642" y="510"/>
                  </a:lnTo>
                  <a:lnTo>
                    <a:pt x="600" y="498"/>
                  </a:lnTo>
                  <a:lnTo>
                    <a:pt x="510" y="402"/>
                  </a:lnTo>
                  <a:lnTo>
                    <a:pt x="480" y="438"/>
                  </a:lnTo>
                  <a:lnTo>
                    <a:pt x="474" y="408"/>
                  </a:lnTo>
                  <a:lnTo>
                    <a:pt x="456" y="414"/>
                  </a:lnTo>
                  <a:lnTo>
                    <a:pt x="444" y="390"/>
                  </a:lnTo>
                  <a:lnTo>
                    <a:pt x="414" y="396"/>
                  </a:lnTo>
                  <a:lnTo>
                    <a:pt x="378" y="60"/>
                  </a:lnTo>
                  <a:lnTo>
                    <a:pt x="252" y="36"/>
                  </a:lnTo>
                  <a:lnTo>
                    <a:pt x="216" y="12"/>
                  </a:lnTo>
                  <a:lnTo>
                    <a:pt x="210" y="24"/>
                  </a:lnTo>
                  <a:lnTo>
                    <a:pt x="198" y="0"/>
                  </a:lnTo>
                  <a:lnTo>
                    <a:pt x="60" y="84"/>
                  </a:lnTo>
                  <a:lnTo>
                    <a:pt x="90" y="138"/>
                  </a:lnTo>
                  <a:lnTo>
                    <a:pt x="114" y="144"/>
                  </a:lnTo>
                  <a:lnTo>
                    <a:pt x="138" y="168"/>
                  </a:lnTo>
                  <a:lnTo>
                    <a:pt x="108" y="156"/>
                  </a:lnTo>
                  <a:lnTo>
                    <a:pt x="120" y="174"/>
                  </a:lnTo>
                  <a:lnTo>
                    <a:pt x="102" y="180"/>
                  </a:lnTo>
                  <a:lnTo>
                    <a:pt x="78" y="174"/>
                  </a:lnTo>
                  <a:lnTo>
                    <a:pt x="84" y="156"/>
                  </a:lnTo>
                  <a:lnTo>
                    <a:pt x="72" y="150"/>
                  </a:lnTo>
                  <a:lnTo>
                    <a:pt x="18" y="168"/>
                  </a:lnTo>
                  <a:lnTo>
                    <a:pt x="42" y="192"/>
                  </a:lnTo>
                  <a:lnTo>
                    <a:pt x="30" y="192"/>
                  </a:lnTo>
                  <a:lnTo>
                    <a:pt x="36" y="216"/>
                  </a:lnTo>
                  <a:lnTo>
                    <a:pt x="78" y="228"/>
                  </a:lnTo>
                  <a:lnTo>
                    <a:pt x="78" y="240"/>
                  </a:lnTo>
                  <a:lnTo>
                    <a:pt x="114" y="228"/>
                  </a:lnTo>
                  <a:lnTo>
                    <a:pt x="102" y="234"/>
                  </a:lnTo>
                  <a:lnTo>
                    <a:pt x="102" y="270"/>
                  </a:lnTo>
                  <a:lnTo>
                    <a:pt x="54" y="282"/>
                  </a:lnTo>
                  <a:lnTo>
                    <a:pt x="54" y="288"/>
                  </a:lnTo>
                </a:path>
              </a:pathLst>
            </a:custGeom>
            <a:noFill/>
            <a:ln w="9525">
              <a:solidFill>
                <a:srgbClr val="000000"/>
              </a:solidFill>
              <a:prstDash val="solid"/>
              <a:round/>
              <a:headEnd/>
              <a:tailEnd/>
            </a:ln>
          </p:spPr>
          <p:txBody>
            <a:bodyPr/>
            <a:lstStyle/>
            <a:p>
              <a:endParaRPr lang="en-US"/>
            </a:p>
          </p:txBody>
        </p:sp>
        <p:sp>
          <p:nvSpPr>
            <p:cNvPr id="5131" name="Freeform 136"/>
            <p:cNvSpPr>
              <a:spLocks/>
            </p:cNvSpPr>
            <p:nvPr/>
          </p:nvSpPr>
          <p:spPr bwMode="auto">
            <a:xfrm>
              <a:off x="1689" y="2184"/>
              <a:ext cx="420" cy="492"/>
            </a:xfrm>
            <a:custGeom>
              <a:avLst/>
              <a:gdLst>
                <a:gd name="T0" fmla="*/ 360 w 420"/>
                <a:gd name="T1" fmla="*/ 492 h 492"/>
                <a:gd name="T2" fmla="*/ 222 w 420"/>
                <a:gd name="T3" fmla="*/ 468 h 492"/>
                <a:gd name="T4" fmla="*/ 0 w 420"/>
                <a:gd name="T5" fmla="*/ 336 h 492"/>
                <a:gd name="T6" fmla="*/ 6 w 420"/>
                <a:gd name="T7" fmla="*/ 318 h 492"/>
                <a:gd name="T8" fmla="*/ 12 w 420"/>
                <a:gd name="T9" fmla="*/ 318 h 492"/>
                <a:gd name="T10" fmla="*/ 24 w 420"/>
                <a:gd name="T11" fmla="*/ 312 h 492"/>
                <a:gd name="T12" fmla="*/ 18 w 420"/>
                <a:gd name="T13" fmla="*/ 276 h 492"/>
                <a:gd name="T14" fmla="*/ 36 w 420"/>
                <a:gd name="T15" fmla="*/ 252 h 492"/>
                <a:gd name="T16" fmla="*/ 36 w 420"/>
                <a:gd name="T17" fmla="*/ 234 h 492"/>
                <a:gd name="T18" fmla="*/ 72 w 420"/>
                <a:gd name="T19" fmla="*/ 210 h 492"/>
                <a:gd name="T20" fmla="*/ 48 w 420"/>
                <a:gd name="T21" fmla="*/ 144 h 492"/>
                <a:gd name="T22" fmla="*/ 48 w 420"/>
                <a:gd name="T23" fmla="*/ 138 h 492"/>
                <a:gd name="T24" fmla="*/ 60 w 420"/>
                <a:gd name="T25" fmla="*/ 66 h 492"/>
                <a:gd name="T26" fmla="*/ 72 w 420"/>
                <a:gd name="T27" fmla="*/ 60 h 492"/>
                <a:gd name="T28" fmla="*/ 96 w 420"/>
                <a:gd name="T29" fmla="*/ 72 h 492"/>
                <a:gd name="T30" fmla="*/ 114 w 420"/>
                <a:gd name="T31" fmla="*/ 0 h 492"/>
                <a:gd name="T32" fmla="*/ 420 w 420"/>
                <a:gd name="T33" fmla="*/ 54 h 492"/>
                <a:gd name="T34" fmla="*/ 372 w 420"/>
                <a:gd name="T35" fmla="*/ 408 h 492"/>
                <a:gd name="T36" fmla="*/ 360 w 420"/>
                <a:gd name="T37" fmla="*/ 492 h 49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0"/>
                <a:gd name="T58" fmla="*/ 0 h 492"/>
                <a:gd name="T59" fmla="*/ 420 w 420"/>
                <a:gd name="T60" fmla="*/ 492 h 49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0" h="492">
                  <a:moveTo>
                    <a:pt x="360" y="492"/>
                  </a:moveTo>
                  <a:lnTo>
                    <a:pt x="222" y="468"/>
                  </a:lnTo>
                  <a:lnTo>
                    <a:pt x="0" y="336"/>
                  </a:lnTo>
                  <a:lnTo>
                    <a:pt x="6" y="318"/>
                  </a:lnTo>
                  <a:lnTo>
                    <a:pt x="12" y="318"/>
                  </a:lnTo>
                  <a:lnTo>
                    <a:pt x="24" y="312"/>
                  </a:lnTo>
                  <a:lnTo>
                    <a:pt x="18" y="276"/>
                  </a:lnTo>
                  <a:lnTo>
                    <a:pt x="36" y="252"/>
                  </a:lnTo>
                  <a:lnTo>
                    <a:pt x="36" y="234"/>
                  </a:lnTo>
                  <a:lnTo>
                    <a:pt x="72" y="210"/>
                  </a:lnTo>
                  <a:lnTo>
                    <a:pt x="48" y="144"/>
                  </a:lnTo>
                  <a:lnTo>
                    <a:pt x="48" y="138"/>
                  </a:lnTo>
                  <a:lnTo>
                    <a:pt x="60" y="66"/>
                  </a:lnTo>
                  <a:lnTo>
                    <a:pt x="72" y="60"/>
                  </a:lnTo>
                  <a:lnTo>
                    <a:pt x="96" y="72"/>
                  </a:lnTo>
                  <a:lnTo>
                    <a:pt x="114" y="0"/>
                  </a:lnTo>
                  <a:lnTo>
                    <a:pt x="420" y="54"/>
                  </a:lnTo>
                  <a:lnTo>
                    <a:pt x="372" y="408"/>
                  </a:lnTo>
                  <a:lnTo>
                    <a:pt x="360" y="492"/>
                  </a:lnTo>
                  <a:close/>
                </a:path>
              </a:pathLst>
            </a:custGeom>
            <a:solidFill>
              <a:srgbClr val="E8D898"/>
            </a:solidFill>
            <a:ln w="9525">
              <a:solidFill>
                <a:srgbClr val="E8D898"/>
              </a:solidFill>
              <a:prstDash val="solid"/>
              <a:round/>
              <a:headEnd/>
              <a:tailEnd/>
            </a:ln>
          </p:spPr>
          <p:txBody>
            <a:bodyPr/>
            <a:lstStyle/>
            <a:p>
              <a:endParaRPr lang="en-US"/>
            </a:p>
          </p:txBody>
        </p:sp>
        <p:sp>
          <p:nvSpPr>
            <p:cNvPr id="5132" name="Freeform 137"/>
            <p:cNvSpPr>
              <a:spLocks/>
            </p:cNvSpPr>
            <p:nvPr/>
          </p:nvSpPr>
          <p:spPr bwMode="auto">
            <a:xfrm>
              <a:off x="1689" y="2184"/>
              <a:ext cx="420" cy="498"/>
            </a:xfrm>
            <a:custGeom>
              <a:avLst/>
              <a:gdLst>
                <a:gd name="T0" fmla="*/ 360 w 420"/>
                <a:gd name="T1" fmla="*/ 492 h 498"/>
                <a:gd name="T2" fmla="*/ 222 w 420"/>
                <a:gd name="T3" fmla="*/ 468 h 498"/>
                <a:gd name="T4" fmla="*/ 0 w 420"/>
                <a:gd name="T5" fmla="*/ 336 h 498"/>
                <a:gd name="T6" fmla="*/ 6 w 420"/>
                <a:gd name="T7" fmla="*/ 318 h 498"/>
                <a:gd name="T8" fmla="*/ 12 w 420"/>
                <a:gd name="T9" fmla="*/ 318 h 498"/>
                <a:gd name="T10" fmla="*/ 24 w 420"/>
                <a:gd name="T11" fmla="*/ 312 h 498"/>
                <a:gd name="T12" fmla="*/ 18 w 420"/>
                <a:gd name="T13" fmla="*/ 276 h 498"/>
                <a:gd name="T14" fmla="*/ 36 w 420"/>
                <a:gd name="T15" fmla="*/ 252 h 498"/>
                <a:gd name="T16" fmla="*/ 36 w 420"/>
                <a:gd name="T17" fmla="*/ 234 h 498"/>
                <a:gd name="T18" fmla="*/ 72 w 420"/>
                <a:gd name="T19" fmla="*/ 210 h 498"/>
                <a:gd name="T20" fmla="*/ 48 w 420"/>
                <a:gd name="T21" fmla="*/ 144 h 498"/>
                <a:gd name="T22" fmla="*/ 48 w 420"/>
                <a:gd name="T23" fmla="*/ 138 h 498"/>
                <a:gd name="T24" fmla="*/ 60 w 420"/>
                <a:gd name="T25" fmla="*/ 66 h 498"/>
                <a:gd name="T26" fmla="*/ 72 w 420"/>
                <a:gd name="T27" fmla="*/ 60 h 498"/>
                <a:gd name="T28" fmla="*/ 96 w 420"/>
                <a:gd name="T29" fmla="*/ 72 h 498"/>
                <a:gd name="T30" fmla="*/ 114 w 420"/>
                <a:gd name="T31" fmla="*/ 0 h 498"/>
                <a:gd name="T32" fmla="*/ 420 w 420"/>
                <a:gd name="T33" fmla="*/ 54 h 498"/>
                <a:gd name="T34" fmla="*/ 372 w 420"/>
                <a:gd name="T35" fmla="*/ 408 h 498"/>
                <a:gd name="T36" fmla="*/ 360 w 420"/>
                <a:gd name="T37" fmla="*/ 492 h 498"/>
                <a:gd name="T38" fmla="*/ 360 w 420"/>
                <a:gd name="T39" fmla="*/ 498 h 49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0"/>
                <a:gd name="T61" fmla="*/ 0 h 498"/>
                <a:gd name="T62" fmla="*/ 420 w 420"/>
                <a:gd name="T63" fmla="*/ 498 h 49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0" h="498">
                  <a:moveTo>
                    <a:pt x="360" y="492"/>
                  </a:moveTo>
                  <a:lnTo>
                    <a:pt x="222" y="468"/>
                  </a:lnTo>
                  <a:lnTo>
                    <a:pt x="0" y="336"/>
                  </a:lnTo>
                  <a:lnTo>
                    <a:pt x="6" y="318"/>
                  </a:lnTo>
                  <a:lnTo>
                    <a:pt x="12" y="318"/>
                  </a:lnTo>
                  <a:lnTo>
                    <a:pt x="24" y="312"/>
                  </a:lnTo>
                  <a:lnTo>
                    <a:pt x="18" y="276"/>
                  </a:lnTo>
                  <a:lnTo>
                    <a:pt x="36" y="252"/>
                  </a:lnTo>
                  <a:lnTo>
                    <a:pt x="36" y="234"/>
                  </a:lnTo>
                  <a:lnTo>
                    <a:pt x="72" y="210"/>
                  </a:lnTo>
                  <a:lnTo>
                    <a:pt x="48" y="144"/>
                  </a:lnTo>
                  <a:lnTo>
                    <a:pt x="48" y="138"/>
                  </a:lnTo>
                  <a:lnTo>
                    <a:pt x="60" y="66"/>
                  </a:lnTo>
                  <a:lnTo>
                    <a:pt x="72" y="60"/>
                  </a:lnTo>
                  <a:lnTo>
                    <a:pt x="96" y="72"/>
                  </a:lnTo>
                  <a:lnTo>
                    <a:pt x="114" y="0"/>
                  </a:lnTo>
                  <a:lnTo>
                    <a:pt x="420" y="54"/>
                  </a:lnTo>
                  <a:lnTo>
                    <a:pt x="372" y="408"/>
                  </a:lnTo>
                  <a:lnTo>
                    <a:pt x="360" y="492"/>
                  </a:lnTo>
                  <a:lnTo>
                    <a:pt x="360" y="498"/>
                  </a:lnTo>
                </a:path>
              </a:pathLst>
            </a:custGeom>
            <a:noFill/>
            <a:ln w="9525">
              <a:solidFill>
                <a:srgbClr val="000000"/>
              </a:solidFill>
              <a:prstDash val="solid"/>
              <a:round/>
              <a:headEnd/>
              <a:tailEnd/>
            </a:ln>
          </p:spPr>
          <p:txBody>
            <a:bodyPr/>
            <a:lstStyle/>
            <a:p>
              <a:endParaRPr lang="en-US"/>
            </a:p>
          </p:txBody>
        </p:sp>
        <p:sp>
          <p:nvSpPr>
            <p:cNvPr id="5133" name="Freeform 138"/>
            <p:cNvSpPr>
              <a:spLocks/>
            </p:cNvSpPr>
            <p:nvPr/>
          </p:nvSpPr>
          <p:spPr bwMode="auto">
            <a:xfrm>
              <a:off x="2997" y="2322"/>
              <a:ext cx="312" cy="282"/>
            </a:xfrm>
            <a:custGeom>
              <a:avLst/>
              <a:gdLst>
                <a:gd name="T0" fmla="*/ 228 w 312"/>
                <a:gd name="T1" fmla="*/ 276 h 282"/>
                <a:gd name="T2" fmla="*/ 42 w 312"/>
                <a:gd name="T3" fmla="*/ 282 h 282"/>
                <a:gd name="T4" fmla="*/ 42 w 312"/>
                <a:gd name="T5" fmla="*/ 240 h 282"/>
                <a:gd name="T6" fmla="*/ 12 w 312"/>
                <a:gd name="T7" fmla="*/ 228 h 282"/>
                <a:gd name="T8" fmla="*/ 12 w 312"/>
                <a:gd name="T9" fmla="*/ 96 h 282"/>
                <a:gd name="T10" fmla="*/ 0 w 312"/>
                <a:gd name="T11" fmla="*/ 6 h 282"/>
                <a:gd name="T12" fmla="*/ 282 w 312"/>
                <a:gd name="T13" fmla="*/ 0 h 282"/>
                <a:gd name="T14" fmla="*/ 288 w 312"/>
                <a:gd name="T15" fmla="*/ 18 h 282"/>
                <a:gd name="T16" fmla="*/ 270 w 312"/>
                <a:gd name="T17" fmla="*/ 36 h 282"/>
                <a:gd name="T18" fmla="*/ 312 w 312"/>
                <a:gd name="T19" fmla="*/ 36 h 282"/>
                <a:gd name="T20" fmla="*/ 312 w 312"/>
                <a:gd name="T21" fmla="*/ 42 h 282"/>
                <a:gd name="T22" fmla="*/ 300 w 312"/>
                <a:gd name="T23" fmla="*/ 60 h 282"/>
                <a:gd name="T24" fmla="*/ 300 w 312"/>
                <a:gd name="T25" fmla="*/ 72 h 282"/>
                <a:gd name="T26" fmla="*/ 282 w 312"/>
                <a:gd name="T27" fmla="*/ 84 h 282"/>
                <a:gd name="T28" fmla="*/ 294 w 312"/>
                <a:gd name="T29" fmla="*/ 102 h 282"/>
                <a:gd name="T30" fmla="*/ 282 w 312"/>
                <a:gd name="T31" fmla="*/ 114 h 282"/>
                <a:gd name="T32" fmla="*/ 264 w 312"/>
                <a:gd name="T33" fmla="*/ 138 h 282"/>
                <a:gd name="T34" fmla="*/ 264 w 312"/>
                <a:gd name="T35" fmla="*/ 162 h 282"/>
                <a:gd name="T36" fmla="*/ 234 w 312"/>
                <a:gd name="T37" fmla="*/ 198 h 282"/>
                <a:gd name="T38" fmla="*/ 234 w 312"/>
                <a:gd name="T39" fmla="*/ 222 h 282"/>
                <a:gd name="T40" fmla="*/ 222 w 312"/>
                <a:gd name="T41" fmla="*/ 222 h 282"/>
                <a:gd name="T42" fmla="*/ 228 w 312"/>
                <a:gd name="T43" fmla="*/ 240 h 282"/>
                <a:gd name="T44" fmla="*/ 234 w 312"/>
                <a:gd name="T45" fmla="*/ 240 h 282"/>
                <a:gd name="T46" fmla="*/ 228 w 312"/>
                <a:gd name="T47" fmla="*/ 252 h 282"/>
                <a:gd name="T48" fmla="*/ 240 w 312"/>
                <a:gd name="T49" fmla="*/ 258 h 282"/>
                <a:gd name="T50" fmla="*/ 228 w 312"/>
                <a:gd name="T51" fmla="*/ 276 h 28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12"/>
                <a:gd name="T79" fmla="*/ 0 h 282"/>
                <a:gd name="T80" fmla="*/ 312 w 312"/>
                <a:gd name="T81" fmla="*/ 282 h 28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12" h="282">
                  <a:moveTo>
                    <a:pt x="228" y="276"/>
                  </a:moveTo>
                  <a:lnTo>
                    <a:pt x="42" y="282"/>
                  </a:lnTo>
                  <a:lnTo>
                    <a:pt x="42" y="240"/>
                  </a:lnTo>
                  <a:lnTo>
                    <a:pt x="12" y="228"/>
                  </a:lnTo>
                  <a:lnTo>
                    <a:pt x="12" y="96"/>
                  </a:lnTo>
                  <a:lnTo>
                    <a:pt x="0" y="6"/>
                  </a:lnTo>
                  <a:lnTo>
                    <a:pt x="282" y="0"/>
                  </a:lnTo>
                  <a:lnTo>
                    <a:pt x="288" y="18"/>
                  </a:lnTo>
                  <a:lnTo>
                    <a:pt x="270" y="36"/>
                  </a:lnTo>
                  <a:lnTo>
                    <a:pt x="312" y="36"/>
                  </a:lnTo>
                  <a:lnTo>
                    <a:pt x="312" y="42"/>
                  </a:lnTo>
                  <a:lnTo>
                    <a:pt x="300" y="60"/>
                  </a:lnTo>
                  <a:lnTo>
                    <a:pt x="300" y="72"/>
                  </a:lnTo>
                  <a:lnTo>
                    <a:pt x="282" y="84"/>
                  </a:lnTo>
                  <a:lnTo>
                    <a:pt x="294" y="102"/>
                  </a:lnTo>
                  <a:lnTo>
                    <a:pt x="282" y="114"/>
                  </a:lnTo>
                  <a:lnTo>
                    <a:pt x="264" y="138"/>
                  </a:lnTo>
                  <a:lnTo>
                    <a:pt x="264" y="162"/>
                  </a:lnTo>
                  <a:lnTo>
                    <a:pt x="234" y="198"/>
                  </a:lnTo>
                  <a:lnTo>
                    <a:pt x="234" y="222"/>
                  </a:lnTo>
                  <a:lnTo>
                    <a:pt x="222" y="222"/>
                  </a:lnTo>
                  <a:lnTo>
                    <a:pt x="228" y="240"/>
                  </a:lnTo>
                  <a:lnTo>
                    <a:pt x="234" y="240"/>
                  </a:lnTo>
                  <a:lnTo>
                    <a:pt x="228" y="252"/>
                  </a:lnTo>
                  <a:lnTo>
                    <a:pt x="240" y="258"/>
                  </a:lnTo>
                  <a:lnTo>
                    <a:pt x="228" y="276"/>
                  </a:lnTo>
                  <a:close/>
                </a:path>
              </a:pathLst>
            </a:custGeom>
            <a:solidFill>
              <a:srgbClr val="FFAA00"/>
            </a:solidFill>
            <a:ln w="9525">
              <a:solidFill>
                <a:srgbClr val="FFAA00"/>
              </a:solidFill>
              <a:prstDash val="solid"/>
              <a:round/>
              <a:headEnd/>
              <a:tailEnd/>
            </a:ln>
          </p:spPr>
          <p:txBody>
            <a:bodyPr/>
            <a:lstStyle/>
            <a:p>
              <a:endParaRPr lang="en-US"/>
            </a:p>
          </p:txBody>
        </p:sp>
        <p:sp>
          <p:nvSpPr>
            <p:cNvPr id="5134" name="Freeform 139"/>
            <p:cNvSpPr>
              <a:spLocks/>
            </p:cNvSpPr>
            <p:nvPr/>
          </p:nvSpPr>
          <p:spPr bwMode="auto">
            <a:xfrm>
              <a:off x="2997" y="2322"/>
              <a:ext cx="312" cy="282"/>
            </a:xfrm>
            <a:custGeom>
              <a:avLst/>
              <a:gdLst>
                <a:gd name="T0" fmla="*/ 228 w 312"/>
                <a:gd name="T1" fmla="*/ 276 h 282"/>
                <a:gd name="T2" fmla="*/ 42 w 312"/>
                <a:gd name="T3" fmla="*/ 282 h 282"/>
                <a:gd name="T4" fmla="*/ 42 w 312"/>
                <a:gd name="T5" fmla="*/ 240 h 282"/>
                <a:gd name="T6" fmla="*/ 12 w 312"/>
                <a:gd name="T7" fmla="*/ 228 h 282"/>
                <a:gd name="T8" fmla="*/ 12 w 312"/>
                <a:gd name="T9" fmla="*/ 96 h 282"/>
                <a:gd name="T10" fmla="*/ 0 w 312"/>
                <a:gd name="T11" fmla="*/ 6 h 282"/>
                <a:gd name="T12" fmla="*/ 282 w 312"/>
                <a:gd name="T13" fmla="*/ 0 h 282"/>
                <a:gd name="T14" fmla="*/ 288 w 312"/>
                <a:gd name="T15" fmla="*/ 18 h 282"/>
                <a:gd name="T16" fmla="*/ 270 w 312"/>
                <a:gd name="T17" fmla="*/ 36 h 282"/>
                <a:gd name="T18" fmla="*/ 312 w 312"/>
                <a:gd name="T19" fmla="*/ 36 h 282"/>
                <a:gd name="T20" fmla="*/ 312 w 312"/>
                <a:gd name="T21" fmla="*/ 42 h 282"/>
                <a:gd name="T22" fmla="*/ 300 w 312"/>
                <a:gd name="T23" fmla="*/ 60 h 282"/>
                <a:gd name="T24" fmla="*/ 300 w 312"/>
                <a:gd name="T25" fmla="*/ 72 h 282"/>
                <a:gd name="T26" fmla="*/ 282 w 312"/>
                <a:gd name="T27" fmla="*/ 84 h 282"/>
                <a:gd name="T28" fmla="*/ 294 w 312"/>
                <a:gd name="T29" fmla="*/ 102 h 282"/>
                <a:gd name="T30" fmla="*/ 282 w 312"/>
                <a:gd name="T31" fmla="*/ 114 h 282"/>
                <a:gd name="T32" fmla="*/ 264 w 312"/>
                <a:gd name="T33" fmla="*/ 138 h 282"/>
                <a:gd name="T34" fmla="*/ 264 w 312"/>
                <a:gd name="T35" fmla="*/ 162 h 282"/>
                <a:gd name="T36" fmla="*/ 234 w 312"/>
                <a:gd name="T37" fmla="*/ 198 h 282"/>
                <a:gd name="T38" fmla="*/ 234 w 312"/>
                <a:gd name="T39" fmla="*/ 222 h 282"/>
                <a:gd name="T40" fmla="*/ 222 w 312"/>
                <a:gd name="T41" fmla="*/ 222 h 282"/>
                <a:gd name="T42" fmla="*/ 228 w 312"/>
                <a:gd name="T43" fmla="*/ 240 h 282"/>
                <a:gd name="T44" fmla="*/ 234 w 312"/>
                <a:gd name="T45" fmla="*/ 240 h 282"/>
                <a:gd name="T46" fmla="*/ 228 w 312"/>
                <a:gd name="T47" fmla="*/ 252 h 282"/>
                <a:gd name="T48" fmla="*/ 240 w 312"/>
                <a:gd name="T49" fmla="*/ 258 h 282"/>
                <a:gd name="T50" fmla="*/ 228 w 312"/>
                <a:gd name="T51" fmla="*/ 276 h 282"/>
                <a:gd name="T52" fmla="*/ 228 w 312"/>
                <a:gd name="T53" fmla="*/ 282 h 28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12"/>
                <a:gd name="T82" fmla="*/ 0 h 282"/>
                <a:gd name="T83" fmla="*/ 312 w 312"/>
                <a:gd name="T84" fmla="*/ 282 h 28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12" h="282">
                  <a:moveTo>
                    <a:pt x="228" y="276"/>
                  </a:moveTo>
                  <a:lnTo>
                    <a:pt x="42" y="282"/>
                  </a:lnTo>
                  <a:lnTo>
                    <a:pt x="42" y="240"/>
                  </a:lnTo>
                  <a:lnTo>
                    <a:pt x="12" y="228"/>
                  </a:lnTo>
                  <a:lnTo>
                    <a:pt x="12" y="96"/>
                  </a:lnTo>
                  <a:lnTo>
                    <a:pt x="0" y="6"/>
                  </a:lnTo>
                  <a:lnTo>
                    <a:pt x="282" y="0"/>
                  </a:lnTo>
                  <a:lnTo>
                    <a:pt x="288" y="18"/>
                  </a:lnTo>
                  <a:lnTo>
                    <a:pt x="270" y="36"/>
                  </a:lnTo>
                  <a:lnTo>
                    <a:pt x="312" y="36"/>
                  </a:lnTo>
                  <a:lnTo>
                    <a:pt x="312" y="42"/>
                  </a:lnTo>
                  <a:lnTo>
                    <a:pt x="300" y="60"/>
                  </a:lnTo>
                  <a:lnTo>
                    <a:pt x="300" y="72"/>
                  </a:lnTo>
                  <a:lnTo>
                    <a:pt x="282" y="84"/>
                  </a:lnTo>
                  <a:lnTo>
                    <a:pt x="294" y="102"/>
                  </a:lnTo>
                  <a:lnTo>
                    <a:pt x="282" y="114"/>
                  </a:lnTo>
                  <a:lnTo>
                    <a:pt x="264" y="138"/>
                  </a:lnTo>
                  <a:lnTo>
                    <a:pt x="264" y="162"/>
                  </a:lnTo>
                  <a:lnTo>
                    <a:pt x="234" y="198"/>
                  </a:lnTo>
                  <a:lnTo>
                    <a:pt x="234" y="222"/>
                  </a:lnTo>
                  <a:lnTo>
                    <a:pt x="222" y="222"/>
                  </a:lnTo>
                  <a:lnTo>
                    <a:pt x="228" y="240"/>
                  </a:lnTo>
                  <a:lnTo>
                    <a:pt x="234" y="240"/>
                  </a:lnTo>
                  <a:lnTo>
                    <a:pt x="228" y="252"/>
                  </a:lnTo>
                  <a:lnTo>
                    <a:pt x="240" y="258"/>
                  </a:lnTo>
                  <a:lnTo>
                    <a:pt x="228" y="276"/>
                  </a:lnTo>
                  <a:lnTo>
                    <a:pt x="228" y="282"/>
                  </a:lnTo>
                </a:path>
              </a:pathLst>
            </a:custGeom>
            <a:noFill/>
            <a:ln w="9525">
              <a:solidFill>
                <a:srgbClr val="000000"/>
              </a:solidFill>
              <a:prstDash val="solid"/>
              <a:round/>
              <a:headEnd/>
              <a:tailEnd/>
            </a:ln>
          </p:spPr>
          <p:txBody>
            <a:bodyPr/>
            <a:lstStyle/>
            <a:p>
              <a:endParaRPr lang="en-US"/>
            </a:p>
          </p:txBody>
        </p:sp>
        <p:sp>
          <p:nvSpPr>
            <p:cNvPr id="5135" name="Freeform 140"/>
            <p:cNvSpPr>
              <a:spLocks/>
            </p:cNvSpPr>
            <p:nvPr/>
          </p:nvSpPr>
          <p:spPr bwMode="auto">
            <a:xfrm>
              <a:off x="1263" y="1662"/>
              <a:ext cx="498" cy="840"/>
            </a:xfrm>
            <a:custGeom>
              <a:avLst/>
              <a:gdLst>
                <a:gd name="T0" fmla="*/ 432 w 498"/>
                <a:gd name="T1" fmla="*/ 840 h 840"/>
                <a:gd name="T2" fmla="*/ 276 w 498"/>
                <a:gd name="T3" fmla="*/ 822 h 840"/>
                <a:gd name="T4" fmla="*/ 270 w 498"/>
                <a:gd name="T5" fmla="*/ 762 h 840"/>
                <a:gd name="T6" fmla="*/ 240 w 498"/>
                <a:gd name="T7" fmla="*/ 714 h 840"/>
                <a:gd name="T8" fmla="*/ 222 w 498"/>
                <a:gd name="T9" fmla="*/ 708 h 840"/>
                <a:gd name="T10" fmla="*/ 222 w 498"/>
                <a:gd name="T11" fmla="*/ 690 h 840"/>
                <a:gd name="T12" fmla="*/ 180 w 498"/>
                <a:gd name="T13" fmla="*/ 672 h 840"/>
                <a:gd name="T14" fmla="*/ 162 w 498"/>
                <a:gd name="T15" fmla="*/ 642 h 840"/>
                <a:gd name="T16" fmla="*/ 108 w 498"/>
                <a:gd name="T17" fmla="*/ 630 h 840"/>
                <a:gd name="T18" fmla="*/ 96 w 498"/>
                <a:gd name="T19" fmla="*/ 618 h 840"/>
                <a:gd name="T20" fmla="*/ 108 w 498"/>
                <a:gd name="T21" fmla="*/ 570 h 840"/>
                <a:gd name="T22" fmla="*/ 96 w 498"/>
                <a:gd name="T23" fmla="*/ 564 h 840"/>
                <a:gd name="T24" fmla="*/ 102 w 498"/>
                <a:gd name="T25" fmla="*/ 546 h 840"/>
                <a:gd name="T26" fmla="*/ 54 w 498"/>
                <a:gd name="T27" fmla="*/ 462 h 840"/>
                <a:gd name="T28" fmla="*/ 60 w 498"/>
                <a:gd name="T29" fmla="*/ 444 h 840"/>
                <a:gd name="T30" fmla="*/ 72 w 498"/>
                <a:gd name="T31" fmla="*/ 420 h 840"/>
                <a:gd name="T32" fmla="*/ 48 w 498"/>
                <a:gd name="T33" fmla="*/ 384 h 840"/>
                <a:gd name="T34" fmla="*/ 48 w 498"/>
                <a:gd name="T35" fmla="*/ 342 h 840"/>
                <a:gd name="T36" fmla="*/ 78 w 498"/>
                <a:gd name="T37" fmla="*/ 372 h 840"/>
                <a:gd name="T38" fmla="*/ 60 w 498"/>
                <a:gd name="T39" fmla="*/ 330 h 840"/>
                <a:gd name="T40" fmla="*/ 78 w 498"/>
                <a:gd name="T41" fmla="*/ 330 h 840"/>
                <a:gd name="T42" fmla="*/ 60 w 498"/>
                <a:gd name="T43" fmla="*/ 312 h 840"/>
                <a:gd name="T44" fmla="*/ 54 w 498"/>
                <a:gd name="T45" fmla="*/ 342 h 840"/>
                <a:gd name="T46" fmla="*/ 36 w 498"/>
                <a:gd name="T47" fmla="*/ 312 h 840"/>
                <a:gd name="T48" fmla="*/ 30 w 498"/>
                <a:gd name="T49" fmla="*/ 318 h 840"/>
                <a:gd name="T50" fmla="*/ 36 w 498"/>
                <a:gd name="T51" fmla="*/ 300 h 840"/>
                <a:gd name="T52" fmla="*/ 6 w 498"/>
                <a:gd name="T53" fmla="*/ 234 h 840"/>
                <a:gd name="T54" fmla="*/ 18 w 498"/>
                <a:gd name="T55" fmla="*/ 168 h 840"/>
                <a:gd name="T56" fmla="*/ 0 w 498"/>
                <a:gd name="T57" fmla="*/ 108 h 840"/>
                <a:gd name="T58" fmla="*/ 30 w 498"/>
                <a:gd name="T59" fmla="*/ 72 h 840"/>
                <a:gd name="T60" fmla="*/ 48 w 498"/>
                <a:gd name="T61" fmla="*/ 0 h 840"/>
                <a:gd name="T62" fmla="*/ 282 w 498"/>
                <a:gd name="T63" fmla="*/ 60 h 840"/>
                <a:gd name="T64" fmla="*/ 222 w 498"/>
                <a:gd name="T65" fmla="*/ 294 h 840"/>
                <a:gd name="T66" fmla="*/ 474 w 498"/>
                <a:gd name="T67" fmla="*/ 666 h 840"/>
                <a:gd name="T68" fmla="*/ 498 w 498"/>
                <a:gd name="T69" fmla="*/ 732 h 840"/>
                <a:gd name="T70" fmla="*/ 462 w 498"/>
                <a:gd name="T71" fmla="*/ 756 h 840"/>
                <a:gd name="T72" fmla="*/ 462 w 498"/>
                <a:gd name="T73" fmla="*/ 774 h 840"/>
                <a:gd name="T74" fmla="*/ 444 w 498"/>
                <a:gd name="T75" fmla="*/ 798 h 840"/>
                <a:gd name="T76" fmla="*/ 450 w 498"/>
                <a:gd name="T77" fmla="*/ 834 h 840"/>
                <a:gd name="T78" fmla="*/ 438 w 498"/>
                <a:gd name="T79" fmla="*/ 840 h 840"/>
                <a:gd name="T80" fmla="*/ 432 w 498"/>
                <a:gd name="T81" fmla="*/ 840 h 84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98"/>
                <a:gd name="T124" fmla="*/ 0 h 840"/>
                <a:gd name="T125" fmla="*/ 498 w 498"/>
                <a:gd name="T126" fmla="*/ 840 h 84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98" h="840">
                  <a:moveTo>
                    <a:pt x="432" y="840"/>
                  </a:moveTo>
                  <a:lnTo>
                    <a:pt x="276" y="822"/>
                  </a:lnTo>
                  <a:lnTo>
                    <a:pt x="270" y="762"/>
                  </a:lnTo>
                  <a:lnTo>
                    <a:pt x="240" y="714"/>
                  </a:lnTo>
                  <a:lnTo>
                    <a:pt x="222" y="708"/>
                  </a:lnTo>
                  <a:lnTo>
                    <a:pt x="222" y="690"/>
                  </a:lnTo>
                  <a:lnTo>
                    <a:pt x="180" y="672"/>
                  </a:lnTo>
                  <a:lnTo>
                    <a:pt x="162" y="642"/>
                  </a:lnTo>
                  <a:lnTo>
                    <a:pt x="108" y="630"/>
                  </a:lnTo>
                  <a:lnTo>
                    <a:pt x="96" y="618"/>
                  </a:lnTo>
                  <a:lnTo>
                    <a:pt x="108" y="570"/>
                  </a:lnTo>
                  <a:lnTo>
                    <a:pt x="96" y="564"/>
                  </a:lnTo>
                  <a:lnTo>
                    <a:pt x="102" y="546"/>
                  </a:lnTo>
                  <a:lnTo>
                    <a:pt x="54" y="462"/>
                  </a:lnTo>
                  <a:lnTo>
                    <a:pt x="60" y="444"/>
                  </a:lnTo>
                  <a:lnTo>
                    <a:pt x="72" y="420"/>
                  </a:lnTo>
                  <a:lnTo>
                    <a:pt x="48" y="384"/>
                  </a:lnTo>
                  <a:lnTo>
                    <a:pt x="48" y="342"/>
                  </a:lnTo>
                  <a:lnTo>
                    <a:pt x="78" y="372"/>
                  </a:lnTo>
                  <a:lnTo>
                    <a:pt x="60" y="330"/>
                  </a:lnTo>
                  <a:lnTo>
                    <a:pt x="78" y="330"/>
                  </a:lnTo>
                  <a:lnTo>
                    <a:pt x="60" y="312"/>
                  </a:lnTo>
                  <a:lnTo>
                    <a:pt x="54" y="342"/>
                  </a:lnTo>
                  <a:lnTo>
                    <a:pt x="36" y="312"/>
                  </a:lnTo>
                  <a:lnTo>
                    <a:pt x="30" y="318"/>
                  </a:lnTo>
                  <a:lnTo>
                    <a:pt x="36" y="300"/>
                  </a:lnTo>
                  <a:lnTo>
                    <a:pt x="6" y="234"/>
                  </a:lnTo>
                  <a:lnTo>
                    <a:pt x="18" y="168"/>
                  </a:lnTo>
                  <a:lnTo>
                    <a:pt x="0" y="108"/>
                  </a:lnTo>
                  <a:lnTo>
                    <a:pt x="30" y="72"/>
                  </a:lnTo>
                  <a:lnTo>
                    <a:pt x="48" y="0"/>
                  </a:lnTo>
                  <a:lnTo>
                    <a:pt x="282" y="60"/>
                  </a:lnTo>
                  <a:lnTo>
                    <a:pt x="222" y="294"/>
                  </a:lnTo>
                  <a:lnTo>
                    <a:pt x="474" y="666"/>
                  </a:lnTo>
                  <a:lnTo>
                    <a:pt x="498" y="732"/>
                  </a:lnTo>
                  <a:lnTo>
                    <a:pt x="462" y="756"/>
                  </a:lnTo>
                  <a:lnTo>
                    <a:pt x="462" y="774"/>
                  </a:lnTo>
                  <a:lnTo>
                    <a:pt x="444" y="798"/>
                  </a:lnTo>
                  <a:lnTo>
                    <a:pt x="450" y="834"/>
                  </a:lnTo>
                  <a:lnTo>
                    <a:pt x="438" y="840"/>
                  </a:lnTo>
                  <a:lnTo>
                    <a:pt x="432" y="840"/>
                  </a:lnTo>
                  <a:close/>
                </a:path>
              </a:pathLst>
            </a:custGeom>
            <a:solidFill>
              <a:srgbClr val="FFAA00"/>
            </a:solidFill>
            <a:ln w="9525">
              <a:solidFill>
                <a:srgbClr val="FFAA00"/>
              </a:solidFill>
              <a:prstDash val="solid"/>
              <a:round/>
              <a:headEnd/>
              <a:tailEnd/>
            </a:ln>
          </p:spPr>
          <p:txBody>
            <a:bodyPr/>
            <a:lstStyle/>
            <a:p>
              <a:endParaRPr lang="en-US"/>
            </a:p>
          </p:txBody>
        </p:sp>
        <p:sp>
          <p:nvSpPr>
            <p:cNvPr id="5136" name="Freeform 141"/>
            <p:cNvSpPr>
              <a:spLocks/>
            </p:cNvSpPr>
            <p:nvPr/>
          </p:nvSpPr>
          <p:spPr bwMode="auto">
            <a:xfrm>
              <a:off x="1263" y="1662"/>
              <a:ext cx="498" cy="846"/>
            </a:xfrm>
            <a:custGeom>
              <a:avLst/>
              <a:gdLst>
                <a:gd name="T0" fmla="*/ 432 w 498"/>
                <a:gd name="T1" fmla="*/ 840 h 846"/>
                <a:gd name="T2" fmla="*/ 276 w 498"/>
                <a:gd name="T3" fmla="*/ 822 h 846"/>
                <a:gd name="T4" fmla="*/ 270 w 498"/>
                <a:gd name="T5" fmla="*/ 762 h 846"/>
                <a:gd name="T6" fmla="*/ 240 w 498"/>
                <a:gd name="T7" fmla="*/ 714 h 846"/>
                <a:gd name="T8" fmla="*/ 222 w 498"/>
                <a:gd name="T9" fmla="*/ 708 h 846"/>
                <a:gd name="T10" fmla="*/ 222 w 498"/>
                <a:gd name="T11" fmla="*/ 690 h 846"/>
                <a:gd name="T12" fmla="*/ 180 w 498"/>
                <a:gd name="T13" fmla="*/ 672 h 846"/>
                <a:gd name="T14" fmla="*/ 162 w 498"/>
                <a:gd name="T15" fmla="*/ 642 h 846"/>
                <a:gd name="T16" fmla="*/ 108 w 498"/>
                <a:gd name="T17" fmla="*/ 630 h 846"/>
                <a:gd name="T18" fmla="*/ 96 w 498"/>
                <a:gd name="T19" fmla="*/ 618 h 846"/>
                <a:gd name="T20" fmla="*/ 108 w 498"/>
                <a:gd name="T21" fmla="*/ 570 h 846"/>
                <a:gd name="T22" fmla="*/ 96 w 498"/>
                <a:gd name="T23" fmla="*/ 564 h 846"/>
                <a:gd name="T24" fmla="*/ 102 w 498"/>
                <a:gd name="T25" fmla="*/ 546 h 846"/>
                <a:gd name="T26" fmla="*/ 54 w 498"/>
                <a:gd name="T27" fmla="*/ 462 h 846"/>
                <a:gd name="T28" fmla="*/ 60 w 498"/>
                <a:gd name="T29" fmla="*/ 444 h 846"/>
                <a:gd name="T30" fmla="*/ 72 w 498"/>
                <a:gd name="T31" fmla="*/ 420 h 846"/>
                <a:gd name="T32" fmla="*/ 48 w 498"/>
                <a:gd name="T33" fmla="*/ 384 h 846"/>
                <a:gd name="T34" fmla="*/ 48 w 498"/>
                <a:gd name="T35" fmla="*/ 342 h 846"/>
                <a:gd name="T36" fmla="*/ 78 w 498"/>
                <a:gd name="T37" fmla="*/ 372 h 846"/>
                <a:gd name="T38" fmla="*/ 60 w 498"/>
                <a:gd name="T39" fmla="*/ 330 h 846"/>
                <a:gd name="T40" fmla="*/ 78 w 498"/>
                <a:gd name="T41" fmla="*/ 330 h 846"/>
                <a:gd name="T42" fmla="*/ 60 w 498"/>
                <a:gd name="T43" fmla="*/ 312 h 846"/>
                <a:gd name="T44" fmla="*/ 54 w 498"/>
                <a:gd name="T45" fmla="*/ 342 h 846"/>
                <a:gd name="T46" fmla="*/ 36 w 498"/>
                <a:gd name="T47" fmla="*/ 312 h 846"/>
                <a:gd name="T48" fmla="*/ 30 w 498"/>
                <a:gd name="T49" fmla="*/ 318 h 846"/>
                <a:gd name="T50" fmla="*/ 36 w 498"/>
                <a:gd name="T51" fmla="*/ 300 h 846"/>
                <a:gd name="T52" fmla="*/ 6 w 498"/>
                <a:gd name="T53" fmla="*/ 234 h 846"/>
                <a:gd name="T54" fmla="*/ 18 w 498"/>
                <a:gd name="T55" fmla="*/ 168 h 846"/>
                <a:gd name="T56" fmla="*/ 0 w 498"/>
                <a:gd name="T57" fmla="*/ 108 h 846"/>
                <a:gd name="T58" fmla="*/ 30 w 498"/>
                <a:gd name="T59" fmla="*/ 72 h 846"/>
                <a:gd name="T60" fmla="*/ 48 w 498"/>
                <a:gd name="T61" fmla="*/ 0 h 846"/>
                <a:gd name="T62" fmla="*/ 282 w 498"/>
                <a:gd name="T63" fmla="*/ 60 h 846"/>
                <a:gd name="T64" fmla="*/ 222 w 498"/>
                <a:gd name="T65" fmla="*/ 294 h 846"/>
                <a:gd name="T66" fmla="*/ 474 w 498"/>
                <a:gd name="T67" fmla="*/ 666 h 846"/>
                <a:gd name="T68" fmla="*/ 498 w 498"/>
                <a:gd name="T69" fmla="*/ 732 h 846"/>
                <a:gd name="T70" fmla="*/ 462 w 498"/>
                <a:gd name="T71" fmla="*/ 756 h 846"/>
                <a:gd name="T72" fmla="*/ 462 w 498"/>
                <a:gd name="T73" fmla="*/ 774 h 846"/>
                <a:gd name="T74" fmla="*/ 444 w 498"/>
                <a:gd name="T75" fmla="*/ 798 h 846"/>
                <a:gd name="T76" fmla="*/ 450 w 498"/>
                <a:gd name="T77" fmla="*/ 834 h 846"/>
                <a:gd name="T78" fmla="*/ 438 w 498"/>
                <a:gd name="T79" fmla="*/ 840 h 846"/>
                <a:gd name="T80" fmla="*/ 432 w 498"/>
                <a:gd name="T81" fmla="*/ 840 h 846"/>
                <a:gd name="T82" fmla="*/ 432 w 498"/>
                <a:gd name="T83" fmla="*/ 846 h 84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8"/>
                <a:gd name="T127" fmla="*/ 0 h 846"/>
                <a:gd name="T128" fmla="*/ 498 w 498"/>
                <a:gd name="T129" fmla="*/ 846 h 84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8" h="846">
                  <a:moveTo>
                    <a:pt x="432" y="840"/>
                  </a:moveTo>
                  <a:lnTo>
                    <a:pt x="276" y="822"/>
                  </a:lnTo>
                  <a:lnTo>
                    <a:pt x="270" y="762"/>
                  </a:lnTo>
                  <a:lnTo>
                    <a:pt x="240" y="714"/>
                  </a:lnTo>
                  <a:lnTo>
                    <a:pt x="222" y="708"/>
                  </a:lnTo>
                  <a:lnTo>
                    <a:pt x="222" y="690"/>
                  </a:lnTo>
                  <a:lnTo>
                    <a:pt x="180" y="672"/>
                  </a:lnTo>
                  <a:lnTo>
                    <a:pt x="162" y="642"/>
                  </a:lnTo>
                  <a:lnTo>
                    <a:pt x="108" y="630"/>
                  </a:lnTo>
                  <a:lnTo>
                    <a:pt x="96" y="618"/>
                  </a:lnTo>
                  <a:lnTo>
                    <a:pt x="108" y="570"/>
                  </a:lnTo>
                  <a:lnTo>
                    <a:pt x="96" y="564"/>
                  </a:lnTo>
                  <a:lnTo>
                    <a:pt x="102" y="546"/>
                  </a:lnTo>
                  <a:lnTo>
                    <a:pt x="54" y="462"/>
                  </a:lnTo>
                  <a:lnTo>
                    <a:pt x="60" y="444"/>
                  </a:lnTo>
                  <a:lnTo>
                    <a:pt x="72" y="420"/>
                  </a:lnTo>
                  <a:lnTo>
                    <a:pt x="48" y="384"/>
                  </a:lnTo>
                  <a:lnTo>
                    <a:pt x="48" y="342"/>
                  </a:lnTo>
                  <a:lnTo>
                    <a:pt x="78" y="372"/>
                  </a:lnTo>
                  <a:lnTo>
                    <a:pt x="60" y="330"/>
                  </a:lnTo>
                  <a:lnTo>
                    <a:pt x="78" y="330"/>
                  </a:lnTo>
                  <a:lnTo>
                    <a:pt x="60" y="312"/>
                  </a:lnTo>
                  <a:lnTo>
                    <a:pt x="54" y="342"/>
                  </a:lnTo>
                  <a:lnTo>
                    <a:pt x="36" y="312"/>
                  </a:lnTo>
                  <a:lnTo>
                    <a:pt x="30" y="318"/>
                  </a:lnTo>
                  <a:lnTo>
                    <a:pt x="36" y="300"/>
                  </a:lnTo>
                  <a:lnTo>
                    <a:pt x="6" y="234"/>
                  </a:lnTo>
                  <a:lnTo>
                    <a:pt x="18" y="168"/>
                  </a:lnTo>
                  <a:lnTo>
                    <a:pt x="0" y="108"/>
                  </a:lnTo>
                  <a:lnTo>
                    <a:pt x="30" y="72"/>
                  </a:lnTo>
                  <a:lnTo>
                    <a:pt x="48" y="0"/>
                  </a:lnTo>
                  <a:lnTo>
                    <a:pt x="282" y="60"/>
                  </a:lnTo>
                  <a:lnTo>
                    <a:pt x="222" y="294"/>
                  </a:lnTo>
                  <a:lnTo>
                    <a:pt x="474" y="666"/>
                  </a:lnTo>
                  <a:lnTo>
                    <a:pt x="498" y="732"/>
                  </a:lnTo>
                  <a:lnTo>
                    <a:pt x="462" y="756"/>
                  </a:lnTo>
                  <a:lnTo>
                    <a:pt x="462" y="774"/>
                  </a:lnTo>
                  <a:lnTo>
                    <a:pt x="444" y="798"/>
                  </a:lnTo>
                  <a:lnTo>
                    <a:pt x="450" y="834"/>
                  </a:lnTo>
                  <a:lnTo>
                    <a:pt x="438" y="840"/>
                  </a:lnTo>
                  <a:lnTo>
                    <a:pt x="432" y="840"/>
                  </a:lnTo>
                  <a:lnTo>
                    <a:pt x="432" y="846"/>
                  </a:lnTo>
                </a:path>
              </a:pathLst>
            </a:custGeom>
            <a:noFill/>
            <a:ln w="9525">
              <a:solidFill>
                <a:srgbClr val="000000"/>
              </a:solidFill>
              <a:prstDash val="solid"/>
              <a:round/>
              <a:headEnd/>
              <a:tailEnd/>
            </a:ln>
          </p:spPr>
          <p:txBody>
            <a:bodyPr/>
            <a:lstStyle/>
            <a:p>
              <a:endParaRPr lang="en-US"/>
            </a:p>
          </p:txBody>
        </p:sp>
        <p:sp>
          <p:nvSpPr>
            <p:cNvPr id="5137" name="Freeform 142"/>
            <p:cNvSpPr>
              <a:spLocks/>
            </p:cNvSpPr>
            <p:nvPr/>
          </p:nvSpPr>
          <p:spPr bwMode="auto">
            <a:xfrm>
              <a:off x="2109" y="1926"/>
              <a:ext cx="450" cy="354"/>
            </a:xfrm>
            <a:custGeom>
              <a:avLst/>
              <a:gdLst>
                <a:gd name="T0" fmla="*/ 444 w 450"/>
                <a:gd name="T1" fmla="*/ 120 h 354"/>
                <a:gd name="T2" fmla="*/ 432 w 450"/>
                <a:gd name="T3" fmla="*/ 354 h 354"/>
                <a:gd name="T4" fmla="*/ 372 w 450"/>
                <a:gd name="T5" fmla="*/ 348 h 354"/>
                <a:gd name="T6" fmla="*/ 0 w 450"/>
                <a:gd name="T7" fmla="*/ 312 h 354"/>
                <a:gd name="T8" fmla="*/ 6 w 450"/>
                <a:gd name="T9" fmla="*/ 264 h 354"/>
                <a:gd name="T10" fmla="*/ 42 w 450"/>
                <a:gd name="T11" fmla="*/ 0 h 354"/>
                <a:gd name="T12" fmla="*/ 336 w 450"/>
                <a:gd name="T13" fmla="*/ 30 h 354"/>
                <a:gd name="T14" fmla="*/ 450 w 450"/>
                <a:gd name="T15" fmla="*/ 42 h 354"/>
                <a:gd name="T16" fmla="*/ 444 w 450"/>
                <a:gd name="T17" fmla="*/ 90 h 354"/>
                <a:gd name="T18" fmla="*/ 444 w 450"/>
                <a:gd name="T19" fmla="*/ 120 h 3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50"/>
                <a:gd name="T31" fmla="*/ 0 h 354"/>
                <a:gd name="T32" fmla="*/ 450 w 450"/>
                <a:gd name="T33" fmla="*/ 354 h 3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50" h="354">
                  <a:moveTo>
                    <a:pt x="444" y="120"/>
                  </a:moveTo>
                  <a:lnTo>
                    <a:pt x="432" y="354"/>
                  </a:lnTo>
                  <a:lnTo>
                    <a:pt x="372" y="348"/>
                  </a:lnTo>
                  <a:lnTo>
                    <a:pt x="0" y="312"/>
                  </a:lnTo>
                  <a:lnTo>
                    <a:pt x="6" y="264"/>
                  </a:lnTo>
                  <a:lnTo>
                    <a:pt x="42" y="0"/>
                  </a:lnTo>
                  <a:lnTo>
                    <a:pt x="336" y="30"/>
                  </a:lnTo>
                  <a:lnTo>
                    <a:pt x="450" y="42"/>
                  </a:lnTo>
                  <a:lnTo>
                    <a:pt x="444" y="90"/>
                  </a:lnTo>
                  <a:lnTo>
                    <a:pt x="444" y="120"/>
                  </a:lnTo>
                  <a:close/>
                </a:path>
              </a:pathLst>
            </a:custGeom>
            <a:solidFill>
              <a:srgbClr val="E8D898"/>
            </a:solidFill>
            <a:ln w="9525">
              <a:solidFill>
                <a:srgbClr val="E8D898"/>
              </a:solidFill>
              <a:prstDash val="solid"/>
              <a:round/>
              <a:headEnd/>
              <a:tailEnd/>
            </a:ln>
          </p:spPr>
          <p:txBody>
            <a:bodyPr/>
            <a:lstStyle/>
            <a:p>
              <a:endParaRPr lang="en-US"/>
            </a:p>
          </p:txBody>
        </p:sp>
        <p:sp>
          <p:nvSpPr>
            <p:cNvPr id="5138" name="Freeform 143"/>
            <p:cNvSpPr>
              <a:spLocks/>
            </p:cNvSpPr>
            <p:nvPr/>
          </p:nvSpPr>
          <p:spPr bwMode="auto">
            <a:xfrm>
              <a:off x="2109" y="1926"/>
              <a:ext cx="450" cy="354"/>
            </a:xfrm>
            <a:custGeom>
              <a:avLst/>
              <a:gdLst>
                <a:gd name="T0" fmla="*/ 444 w 450"/>
                <a:gd name="T1" fmla="*/ 120 h 354"/>
                <a:gd name="T2" fmla="*/ 432 w 450"/>
                <a:gd name="T3" fmla="*/ 354 h 354"/>
                <a:gd name="T4" fmla="*/ 372 w 450"/>
                <a:gd name="T5" fmla="*/ 348 h 354"/>
                <a:gd name="T6" fmla="*/ 0 w 450"/>
                <a:gd name="T7" fmla="*/ 312 h 354"/>
                <a:gd name="T8" fmla="*/ 6 w 450"/>
                <a:gd name="T9" fmla="*/ 264 h 354"/>
                <a:gd name="T10" fmla="*/ 42 w 450"/>
                <a:gd name="T11" fmla="*/ 0 h 354"/>
                <a:gd name="T12" fmla="*/ 336 w 450"/>
                <a:gd name="T13" fmla="*/ 30 h 354"/>
                <a:gd name="T14" fmla="*/ 450 w 450"/>
                <a:gd name="T15" fmla="*/ 42 h 354"/>
                <a:gd name="T16" fmla="*/ 444 w 450"/>
                <a:gd name="T17" fmla="*/ 90 h 354"/>
                <a:gd name="T18" fmla="*/ 444 w 450"/>
                <a:gd name="T19" fmla="*/ 120 h 354"/>
                <a:gd name="T20" fmla="*/ 444 w 450"/>
                <a:gd name="T21" fmla="*/ 126 h 3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50"/>
                <a:gd name="T34" fmla="*/ 0 h 354"/>
                <a:gd name="T35" fmla="*/ 450 w 450"/>
                <a:gd name="T36" fmla="*/ 354 h 3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50" h="354">
                  <a:moveTo>
                    <a:pt x="444" y="120"/>
                  </a:moveTo>
                  <a:lnTo>
                    <a:pt x="432" y="354"/>
                  </a:lnTo>
                  <a:lnTo>
                    <a:pt x="372" y="348"/>
                  </a:lnTo>
                  <a:lnTo>
                    <a:pt x="0" y="312"/>
                  </a:lnTo>
                  <a:lnTo>
                    <a:pt x="6" y="264"/>
                  </a:lnTo>
                  <a:lnTo>
                    <a:pt x="42" y="0"/>
                  </a:lnTo>
                  <a:lnTo>
                    <a:pt x="336" y="30"/>
                  </a:lnTo>
                  <a:lnTo>
                    <a:pt x="450" y="42"/>
                  </a:lnTo>
                  <a:lnTo>
                    <a:pt x="444" y="90"/>
                  </a:lnTo>
                  <a:lnTo>
                    <a:pt x="444" y="120"/>
                  </a:lnTo>
                  <a:lnTo>
                    <a:pt x="444" y="126"/>
                  </a:lnTo>
                </a:path>
              </a:pathLst>
            </a:custGeom>
            <a:noFill/>
            <a:ln w="9525">
              <a:solidFill>
                <a:srgbClr val="000000"/>
              </a:solidFill>
              <a:prstDash val="solid"/>
              <a:round/>
              <a:headEnd/>
              <a:tailEnd/>
            </a:ln>
          </p:spPr>
          <p:txBody>
            <a:bodyPr/>
            <a:lstStyle/>
            <a:p>
              <a:endParaRPr lang="en-US"/>
            </a:p>
          </p:txBody>
        </p:sp>
        <p:sp>
          <p:nvSpPr>
            <p:cNvPr id="5139" name="Freeform 144"/>
            <p:cNvSpPr>
              <a:spLocks/>
            </p:cNvSpPr>
            <p:nvPr/>
          </p:nvSpPr>
          <p:spPr bwMode="auto">
            <a:xfrm>
              <a:off x="4203" y="1722"/>
              <a:ext cx="102" cy="108"/>
            </a:xfrm>
            <a:custGeom>
              <a:avLst/>
              <a:gdLst>
                <a:gd name="T0" fmla="*/ 96 w 102"/>
                <a:gd name="T1" fmla="*/ 6 h 108"/>
                <a:gd name="T2" fmla="*/ 102 w 102"/>
                <a:gd name="T3" fmla="*/ 54 h 108"/>
                <a:gd name="T4" fmla="*/ 42 w 102"/>
                <a:gd name="T5" fmla="*/ 72 h 108"/>
                <a:gd name="T6" fmla="*/ 6 w 102"/>
                <a:gd name="T7" fmla="*/ 108 h 108"/>
                <a:gd name="T8" fmla="*/ 12 w 102"/>
                <a:gd name="T9" fmla="*/ 90 h 108"/>
                <a:gd name="T10" fmla="*/ 0 w 102"/>
                <a:gd name="T11" fmla="*/ 24 h 108"/>
                <a:gd name="T12" fmla="*/ 90 w 102"/>
                <a:gd name="T13" fmla="*/ 0 h 108"/>
                <a:gd name="T14" fmla="*/ 96 w 102"/>
                <a:gd name="T15" fmla="*/ 6 h 108"/>
                <a:gd name="T16" fmla="*/ 0 60000 65536"/>
                <a:gd name="T17" fmla="*/ 0 60000 65536"/>
                <a:gd name="T18" fmla="*/ 0 60000 65536"/>
                <a:gd name="T19" fmla="*/ 0 60000 65536"/>
                <a:gd name="T20" fmla="*/ 0 60000 65536"/>
                <a:gd name="T21" fmla="*/ 0 60000 65536"/>
                <a:gd name="T22" fmla="*/ 0 60000 65536"/>
                <a:gd name="T23" fmla="*/ 0 60000 65536"/>
                <a:gd name="T24" fmla="*/ 0 w 102"/>
                <a:gd name="T25" fmla="*/ 0 h 108"/>
                <a:gd name="T26" fmla="*/ 102 w 102"/>
                <a:gd name="T27" fmla="*/ 108 h 10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2" h="108">
                  <a:moveTo>
                    <a:pt x="96" y="6"/>
                  </a:moveTo>
                  <a:lnTo>
                    <a:pt x="102" y="54"/>
                  </a:lnTo>
                  <a:lnTo>
                    <a:pt x="42" y="72"/>
                  </a:lnTo>
                  <a:lnTo>
                    <a:pt x="6" y="108"/>
                  </a:lnTo>
                  <a:lnTo>
                    <a:pt x="12" y="90"/>
                  </a:lnTo>
                  <a:lnTo>
                    <a:pt x="0" y="24"/>
                  </a:lnTo>
                  <a:lnTo>
                    <a:pt x="90" y="0"/>
                  </a:lnTo>
                  <a:lnTo>
                    <a:pt x="96" y="6"/>
                  </a:lnTo>
                  <a:close/>
                </a:path>
              </a:pathLst>
            </a:custGeom>
            <a:solidFill>
              <a:srgbClr val="FFAA00"/>
            </a:solidFill>
            <a:ln w="9525">
              <a:solidFill>
                <a:srgbClr val="FFAA00"/>
              </a:solidFill>
              <a:prstDash val="solid"/>
              <a:round/>
              <a:headEnd/>
              <a:tailEnd/>
            </a:ln>
          </p:spPr>
          <p:txBody>
            <a:bodyPr/>
            <a:lstStyle/>
            <a:p>
              <a:endParaRPr lang="en-US"/>
            </a:p>
          </p:txBody>
        </p:sp>
        <p:sp>
          <p:nvSpPr>
            <p:cNvPr id="5140" name="Freeform 145"/>
            <p:cNvSpPr>
              <a:spLocks/>
            </p:cNvSpPr>
            <p:nvPr/>
          </p:nvSpPr>
          <p:spPr bwMode="auto">
            <a:xfrm>
              <a:off x="4203" y="1722"/>
              <a:ext cx="102" cy="108"/>
            </a:xfrm>
            <a:custGeom>
              <a:avLst/>
              <a:gdLst>
                <a:gd name="T0" fmla="*/ 96 w 102"/>
                <a:gd name="T1" fmla="*/ 6 h 108"/>
                <a:gd name="T2" fmla="*/ 102 w 102"/>
                <a:gd name="T3" fmla="*/ 54 h 108"/>
                <a:gd name="T4" fmla="*/ 42 w 102"/>
                <a:gd name="T5" fmla="*/ 72 h 108"/>
                <a:gd name="T6" fmla="*/ 6 w 102"/>
                <a:gd name="T7" fmla="*/ 108 h 108"/>
                <a:gd name="T8" fmla="*/ 12 w 102"/>
                <a:gd name="T9" fmla="*/ 90 h 108"/>
                <a:gd name="T10" fmla="*/ 0 w 102"/>
                <a:gd name="T11" fmla="*/ 24 h 108"/>
                <a:gd name="T12" fmla="*/ 90 w 102"/>
                <a:gd name="T13" fmla="*/ 0 h 108"/>
                <a:gd name="T14" fmla="*/ 96 w 102"/>
                <a:gd name="T15" fmla="*/ 6 h 108"/>
                <a:gd name="T16" fmla="*/ 96 w 102"/>
                <a:gd name="T17" fmla="*/ 12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2"/>
                <a:gd name="T28" fmla="*/ 0 h 108"/>
                <a:gd name="T29" fmla="*/ 102 w 102"/>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2" h="108">
                  <a:moveTo>
                    <a:pt x="96" y="6"/>
                  </a:moveTo>
                  <a:lnTo>
                    <a:pt x="102" y="54"/>
                  </a:lnTo>
                  <a:lnTo>
                    <a:pt x="42" y="72"/>
                  </a:lnTo>
                  <a:lnTo>
                    <a:pt x="6" y="108"/>
                  </a:lnTo>
                  <a:lnTo>
                    <a:pt x="12" y="90"/>
                  </a:lnTo>
                  <a:lnTo>
                    <a:pt x="0" y="24"/>
                  </a:lnTo>
                  <a:lnTo>
                    <a:pt x="90" y="0"/>
                  </a:lnTo>
                  <a:lnTo>
                    <a:pt x="96" y="6"/>
                  </a:lnTo>
                  <a:lnTo>
                    <a:pt x="96" y="12"/>
                  </a:lnTo>
                </a:path>
              </a:pathLst>
            </a:custGeom>
            <a:noFill/>
            <a:ln w="9525">
              <a:solidFill>
                <a:srgbClr val="000000"/>
              </a:solidFill>
              <a:prstDash val="solid"/>
              <a:round/>
              <a:headEnd/>
              <a:tailEnd/>
            </a:ln>
          </p:spPr>
          <p:txBody>
            <a:bodyPr/>
            <a:lstStyle/>
            <a:p>
              <a:endParaRPr lang="en-US"/>
            </a:p>
          </p:txBody>
        </p:sp>
        <p:sp>
          <p:nvSpPr>
            <p:cNvPr id="5141" name="Freeform 146"/>
            <p:cNvSpPr>
              <a:spLocks/>
            </p:cNvSpPr>
            <p:nvPr/>
          </p:nvSpPr>
          <p:spPr bwMode="auto">
            <a:xfrm>
              <a:off x="4107" y="1944"/>
              <a:ext cx="66" cy="108"/>
            </a:xfrm>
            <a:custGeom>
              <a:avLst/>
              <a:gdLst>
                <a:gd name="T0" fmla="*/ 24 w 66"/>
                <a:gd name="T1" fmla="*/ 0 h 108"/>
                <a:gd name="T2" fmla="*/ 18 w 66"/>
                <a:gd name="T3" fmla="*/ 12 h 108"/>
                <a:gd name="T4" fmla="*/ 18 w 66"/>
                <a:gd name="T5" fmla="*/ 30 h 108"/>
                <a:gd name="T6" fmla="*/ 48 w 66"/>
                <a:gd name="T7" fmla="*/ 66 h 108"/>
                <a:gd name="T8" fmla="*/ 60 w 66"/>
                <a:gd name="T9" fmla="*/ 72 h 108"/>
                <a:gd name="T10" fmla="*/ 54 w 66"/>
                <a:gd name="T11" fmla="*/ 90 h 108"/>
                <a:gd name="T12" fmla="*/ 66 w 66"/>
                <a:gd name="T13" fmla="*/ 96 h 108"/>
                <a:gd name="T14" fmla="*/ 30 w 66"/>
                <a:gd name="T15" fmla="*/ 108 h 108"/>
                <a:gd name="T16" fmla="*/ 0 w 66"/>
                <a:gd name="T17" fmla="*/ 12 h 108"/>
                <a:gd name="T18" fmla="*/ 24 w 66"/>
                <a:gd name="T19" fmla="*/ 0 h 1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6"/>
                <a:gd name="T31" fmla="*/ 0 h 108"/>
                <a:gd name="T32" fmla="*/ 66 w 66"/>
                <a:gd name="T33" fmla="*/ 108 h 10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6" h="108">
                  <a:moveTo>
                    <a:pt x="24" y="0"/>
                  </a:moveTo>
                  <a:lnTo>
                    <a:pt x="18" y="12"/>
                  </a:lnTo>
                  <a:lnTo>
                    <a:pt x="18" y="30"/>
                  </a:lnTo>
                  <a:lnTo>
                    <a:pt x="48" y="66"/>
                  </a:lnTo>
                  <a:lnTo>
                    <a:pt x="60" y="72"/>
                  </a:lnTo>
                  <a:lnTo>
                    <a:pt x="54" y="90"/>
                  </a:lnTo>
                  <a:lnTo>
                    <a:pt x="66" y="96"/>
                  </a:lnTo>
                  <a:lnTo>
                    <a:pt x="30" y="108"/>
                  </a:lnTo>
                  <a:lnTo>
                    <a:pt x="0" y="12"/>
                  </a:lnTo>
                  <a:lnTo>
                    <a:pt x="24" y="0"/>
                  </a:lnTo>
                  <a:close/>
                </a:path>
              </a:pathLst>
            </a:custGeom>
            <a:solidFill>
              <a:srgbClr val="FF8C00"/>
            </a:solidFill>
            <a:ln w="9525">
              <a:solidFill>
                <a:srgbClr val="FF8C00"/>
              </a:solidFill>
              <a:prstDash val="solid"/>
              <a:round/>
              <a:headEnd/>
              <a:tailEnd/>
            </a:ln>
          </p:spPr>
          <p:txBody>
            <a:bodyPr/>
            <a:lstStyle/>
            <a:p>
              <a:endParaRPr lang="en-US"/>
            </a:p>
          </p:txBody>
        </p:sp>
        <p:sp>
          <p:nvSpPr>
            <p:cNvPr id="5142" name="Freeform 147"/>
            <p:cNvSpPr>
              <a:spLocks/>
            </p:cNvSpPr>
            <p:nvPr/>
          </p:nvSpPr>
          <p:spPr bwMode="auto">
            <a:xfrm>
              <a:off x="4107" y="1944"/>
              <a:ext cx="66" cy="108"/>
            </a:xfrm>
            <a:custGeom>
              <a:avLst/>
              <a:gdLst>
                <a:gd name="T0" fmla="*/ 24 w 66"/>
                <a:gd name="T1" fmla="*/ 0 h 108"/>
                <a:gd name="T2" fmla="*/ 18 w 66"/>
                <a:gd name="T3" fmla="*/ 12 h 108"/>
                <a:gd name="T4" fmla="*/ 18 w 66"/>
                <a:gd name="T5" fmla="*/ 30 h 108"/>
                <a:gd name="T6" fmla="*/ 48 w 66"/>
                <a:gd name="T7" fmla="*/ 66 h 108"/>
                <a:gd name="T8" fmla="*/ 60 w 66"/>
                <a:gd name="T9" fmla="*/ 72 h 108"/>
                <a:gd name="T10" fmla="*/ 54 w 66"/>
                <a:gd name="T11" fmla="*/ 90 h 108"/>
                <a:gd name="T12" fmla="*/ 66 w 66"/>
                <a:gd name="T13" fmla="*/ 96 h 108"/>
                <a:gd name="T14" fmla="*/ 30 w 66"/>
                <a:gd name="T15" fmla="*/ 108 h 108"/>
                <a:gd name="T16" fmla="*/ 0 w 66"/>
                <a:gd name="T17" fmla="*/ 12 h 108"/>
                <a:gd name="T18" fmla="*/ 24 w 66"/>
                <a:gd name="T19" fmla="*/ 0 h 108"/>
                <a:gd name="T20" fmla="*/ 24 w 66"/>
                <a:gd name="T21" fmla="*/ 6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6"/>
                <a:gd name="T34" fmla="*/ 0 h 108"/>
                <a:gd name="T35" fmla="*/ 66 w 66"/>
                <a:gd name="T36" fmla="*/ 108 h 10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6" h="108">
                  <a:moveTo>
                    <a:pt x="24" y="0"/>
                  </a:moveTo>
                  <a:lnTo>
                    <a:pt x="18" y="12"/>
                  </a:lnTo>
                  <a:lnTo>
                    <a:pt x="18" y="30"/>
                  </a:lnTo>
                  <a:lnTo>
                    <a:pt x="48" y="66"/>
                  </a:lnTo>
                  <a:lnTo>
                    <a:pt x="60" y="72"/>
                  </a:lnTo>
                  <a:lnTo>
                    <a:pt x="54" y="90"/>
                  </a:lnTo>
                  <a:lnTo>
                    <a:pt x="66" y="96"/>
                  </a:lnTo>
                  <a:lnTo>
                    <a:pt x="30" y="108"/>
                  </a:lnTo>
                  <a:lnTo>
                    <a:pt x="0" y="12"/>
                  </a:lnTo>
                  <a:lnTo>
                    <a:pt x="24" y="0"/>
                  </a:lnTo>
                  <a:lnTo>
                    <a:pt x="24" y="6"/>
                  </a:lnTo>
                </a:path>
              </a:pathLst>
            </a:custGeom>
            <a:noFill/>
            <a:ln w="9525">
              <a:solidFill>
                <a:srgbClr val="000000"/>
              </a:solidFill>
              <a:prstDash val="solid"/>
              <a:round/>
              <a:headEnd/>
              <a:tailEnd/>
            </a:ln>
          </p:spPr>
          <p:txBody>
            <a:bodyPr/>
            <a:lstStyle/>
            <a:p>
              <a:endParaRPr lang="en-US"/>
            </a:p>
          </p:txBody>
        </p:sp>
        <p:sp>
          <p:nvSpPr>
            <p:cNvPr id="5143" name="Freeform 148"/>
            <p:cNvSpPr>
              <a:spLocks/>
            </p:cNvSpPr>
            <p:nvPr/>
          </p:nvSpPr>
          <p:spPr bwMode="auto">
            <a:xfrm>
              <a:off x="4041" y="2028"/>
              <a:ext cx="12" cy="12"/>
            </a:xfrm>
            <a:custGeom>
              <a:avLst/>
              <a:gdLst>
                <a:gd name="T0" fmla="*/ 12 w 12"/>
                <a:gd name="T1" fmla="*/ 12 h 12"/>
                <a:gd name="T2" fmla="*/ 0 w 12"/>
                <a:gd name="T3" fmla="*/ 0 h 12"/>
                <a:gd name="T4" fmla="*/ 12 w 12"/>
                <a:gd name="T5" fmla="*/ 6 h 12"/>
                <a:gd name="T6" fmla="*/ 12 w 12"/>
                <a:gd name="T7" fmla="*/ 12 h 12"/>
                <a:gd name="T8" fmla="*/ 0 60000 65536"/>
                <a:gd name="T9" fmla="*/ 0 60000 65536"/>
                <a:gd name="T10" fmla="*/ 0 60000 65536"/>
                <a:gd name="T11" fmla="*/ 0 60000 65536"/>
                <a:gd name="T12" fmla="*/ 0 w 12"/>
                <a:gd name="T13" fmla="*/ 0 h 12"/>
                <a:gd name="T14" fmla="*/ 12 w 12"/>
                <a:gd name="T15" fmla="*/ 12 h 12"/>
              </a:gdLst>
              <a:ahLst/>
              <a:cxnLst>
                <a:cxn ang="T8">
                  <a:pos x="T0" y="T1"/>
                </a:cxn>
                <a:cxn ang="T9">
                  <a:pos x="T2" y="T3"/>
                </a:cxn>
                <a:cxn ang="T10">
                  <a:pos x="T4" y="T5"/>
                </a:cxn>
                <a:cxn ang="T11">
                  <a:pos x="T6" y="T7"/>
                </a:cxn>
              </a:cxnLst>
              <a:rect l="T12" t="T13" r="T14" b="T15"/>
              <a:pathLst>
                <a:path w="12" h="12">
                  <a:moveTo>
                    <a:pt x="12" y="12"/>
                  </a:moveTo>
                  <a:lnTo>
                    <a:pt x="0" y="0"/>
                  </a:lnTo>
                  <a:lnTo>
                    <a:pt x="12" y="6"/>
                  </a:lnTo>
                  <a:lnTo>
                    <a:pt x="12" y="12"/>
                  </a:lnTo>
                  <a:close/>
                </a:path>
              </a:pathLst>
            </a:custGeom>
            <a:solidFill>
              <a:srgbClr val="FFAA00"/>
            </a:solidFill>
            <a:ln w="9525">
              <a:solidFill>
                <a:srgbClr val="FFAA00"/>
              </a:solidFill>
              <a:prstDash val="solid"/>
              <a:round/>
              <a:headEnd/>
              <a:tailEnd/>
            </a:ln>
          </p:spPr>
          <p:txBody>
            <a:bodyPr/>
            <a:lstStyle/>
            <a:p>
              <a:endParaRPr lang="en-US"/>
            </a:p>
          </p:txBody>
        </p:sp>
        <p:sp>
          <p:nvSpPr>
            <p:cNvPr id="5144" name="Freeform 149"/>
            <p:cNvSpPr>
              <a:spLocks/>
            </p:cNvSpPr>
            <p:nvPr/>
          </p:nvSpPr>
          <p:spPr bwMode="auto">
            <a:xfrm>
              <a:off x="4041" y="2028"/>
              <a:ext cx="12" cy="18"/>
            </a:xfrm>
            <a:custGeom>
              <a:avLst/>
              <a:gdLst>
                <a:gd name="T0" fmla="*/ 12 w 12"/>
                <a:gd name="T1" fmla="*/ 12 h 18"/>
                <a:gd name="T2" fmla="*/ 0 w 12"/>
                <a:gd name="T3" fmla="*/ 0 h 18"/>
                <a:gd name="T4" fmla="*/ 12 w 12"/>
                <a:gd name="T5" fmla="*/ 6 h 18"/>
                <a:gd name="T6" fmla="*/ 12 w 12"/>
                <a:gd name="T7" fmla="*/ 12 h 18"/>
                <a:gd name="T8" fmla="*/ 12 w 12"/>
                <a:gd name="T9" fmla="*/ 18 h 18"/>
                <a:gd name="T10" fmla="*/ 0 60000 65536"/>
                <a:gd name="T11" fmla="*/ 0 60000 65536"/>
                <a:gd name="T12" fmla="*/ 0 60000 65536"/>
                <a:gd name="T13" fmla="*/ 0 60000 65536"/>
                <a:gd name="T14" fmla="*/ 0 60000 65536"/>
                <a:gd name="T15" fmla="*/ 0 w 12"/>
                <a:gd name="T16" fmla="*/ 0 h 18"/>
                <a:gd name="T17" fmla="*/ 12 w 12"/>
                <a:gd name="T18" fmla="*/ 18 h 18"/>
              </a:gdLst>
              <a:ahLst/>
              <a:cxnLst>
                <a:cxn ang="T10">
                  <a:pos x="T0" y="T1"/>
                </a:cxn>
                <a:cxn ang="T11">
                  <a:pos x="T2" y="T3"/>
                </a:cxn>
                <a:cxn ang="T12">
                  <a:pos x="T4" y="T5"/>
                </a:cxn>
                <a:cxn ang="T13">
                  <a:pos x="T6" y="T7"/>
                </a:cxn>
                <a:cxn ang="T14">
                  <a:pos x="T8" y="T9"/>
                </a:cxn>
              </a:cxnLst>
              <a:rect l="T15" t="T16" r="T17" b="T18"/>
              <a:pathLst>
                <a:path w="12" h="18">
                  <a:moveTo>
                    <a:pt x="12" y="12"/>
                  </a:moveTo>
                  <a:lnTo>
                    <a:pt x="0" y="0"/>
                  </a:lnTo>
                  <a:lnTo>
                    <a:pt x="12" y="6"/>
                  </a:lnTo>
                  <a:lnTo>
                    <a:pt x="12" y="12"/>
                  </a:lnTo>
                  <a:lnTo>
                    <a:pt x="12" y="18"/>
                  </a:lnTo>
                </a:path>
              </a:pathLst>
            </a:custGeom>
            <a:noFill/>
            <a:ln w="9525">
              <a:solidFill>
                <a:srgbClr val="000000"/>
              </a:solidFill>
              <a:prstDash val="solid"/>
              <a:round/>
              <a:headEnd/>
              <a:tailEnd/>
            </a:ln>
          </p:spPr>
          <p:txBody>
            <a:bodyPr/>
            <a:lstStyle/>
            <a:p>
              <a:endParaRPr lang="en-US"/>
            </a:p>
          </p:txBody>
        </p:sp>
        <p:sp>
          <p:nvSpPr>
            <p:cNvPr id="5145" name="Freeform 150"/>
            <p:cNvSpPr>
              <a:spLocks/>
            </p:cNvSpPr>
            <p:nvPr/>
          </p:nvSpPr>
          <p:spPr bwMode="auto">
            <a:xfrm>
              <a:off x="3471" y="2712"/>
              <a:ext cx="564" cy="420"/>
            </a:xfrm>
            <a:custGeom>
              <a:avLst/>
              <a:gdLst>
                <a:gd name="T0" fmla="*/ 408 w 564"/>
                <a:gd name="T1" fmla="*/ 0 h 420"/>
                <a:gd name="T2" fmla="*/ 558 w 564"/>
                <a:gd name="T3" fmla="*/ 288 h 420"/>
                <a:gd name="T4" fmla="*/ 564 w 564"/>
                <a:gd name="T5" fmla="*/ 360 h 420"/>
                <a:gd name="T6" fmla="*/ 552 w 564"/>
                <a:gd name="T7" fmla="*/ 378 h 420"/>
                <a:gd name="T8" fmla="*/ 552 w 564"/>
                <a:gd name="T9" fmla="*/ 396 h 420"/>
                <a:gd name="T10" fmla="*/ 546 w 564"/>
                <a:gd name="T11" fmla="*/ 408 h 420"/>
                <a:gd name="T12" fmla="*/ 504 w 564"/>
                <a:gd name="T13" fmla="*/ 420 h 420"/>
                <a:gd name="T14" fmla="*/ 498 w 564"/>
                <a:gd name="T15" fmla="*/ 408 h 420"/>
                <a:gd name="T16" fmla="*/ 510 w 564"/>
                <a:gd name="T17" fmla="*/ 414 h 420"/>
                <a:gd name="T18" fmla="*/ 516 w 564"/>
                <a:gd name="T19" fmla="*/ 402 h 420"/>
                <a:gd name="T20" fmla="*/ 498 w 564"/>
                <a:gd name="T21" fmla="*/ 402 h 420"/>
                <a:gd name="T22" fmla="*/ 474 w 564"/>
                <a:gd name="T23" fmla="*/ 372 h 420"/>
                <a:gd name="T24" fmla="*/ 450 w 564"/>
                <a:gd name="T25" fmla="*/ 366 h 420"/>
                <a:gd name="T26" fmla="*/ 432 w 564"/>
                <a:gd name="T27" fmla="*/ 330 h 420"/>
                <a:gd name="T28" fmla="*/ 414 w 564"/>
                <a:gd name="T29" fmla="*/ 318 h 420"/>
                <a:gd name="T30" fmla="*/ 414 w 564"/>
                <a:gd name="T31" fmla="*/ 294 h 420"/>
                <a:gd name="T32" fmla="*/ 402 w 564"/>
                <a:gd name="T33" fmla="*/ 294 h 420"/>
                <a:gd name="T34" fmla="*/ 408 w 564"/>
                <a:gd name="T35" fmla="*/ 306 h 420"/>
                <a:gd name="T36" fmla="*/ 402 w 564"/>
                <a:gd name="T37" fmla="*/ 306 h 420"/>
                <a:gd name="T38" fmla="*/ 366 w 564"/>
                <a:gd name="T39" fmla="*/ 258 h 420"/>
                <a:gd name="T40" fmla="*/ 384 w 564"/>
                <a:gd name="T41" fmla="*/ 228 h 420"/>
                <a:gd name="T42" fmla="*/ 360 w 564"/>
                <a:gd name="T43" fmla="*/ 216 h 420"/>
                <a:gd name="T44" fmla="*/ 366 w 564"/>
                <a:gd name="T45" fmla="*/ 240 h 420"/>
                <a:gd name="T46" fmla="*/ 348 w 564"/>
                <a:gd name="T47" fmla="*/ 228 h 420"/>
                <a:gd name="T48" fmla="*/ 354 w 564"/>
                <a:gd name="T49" fmla="*/ 150 h 420"/>
                <a:gd name="T50" fmla="*/ 270 w 564"/>
                <a:gd name="T51" fmla="*/ 78 h 420"/>
                <a:gd name="T52" fmla="*/ 234 w 564"/>
                <a:gd name="T53" fmla="*/ 72 h 420"/>
                <a:gd name="T54" fmla="*/ 228 w 564"/>
                <a:gd name="T55" fmla="*/ 90 h 420"/>
                <a:gd name="T56" fmla="*/ 162 w 564"/>
                <a:gd name="T57" fmla="*/ 114 h 420"/>
                <a:gd name="T58" fmla="*/ 156 w 564"/>
                <a:gd name="T59" fmla="*/ 102 h 420"/>
                <a:gd name="T60" fmla="*/ 162 w 564"/>
                <a:gd name="T61" fmla="*/ 108 h 420"/>
                <a:gd name="T62" fmla="*/ 162 w 564"/>
                <a:gd name="T63" fmla="*/ 102 h 420"/>
                <a:gd name="T64" fmla="*/ 132 w 564"/>
                <a:gd name="T65" fmla="*/ 66 h 420"/>
                <a:gd name="T66" fmla="*/ 120 w 564"/>
                <a:gd name="T67" fmla="*/ 72 h 420"/>
                <a:gd name="T68" fmla="*/ 132 w 564"/>
                <a:gd name="T69" fmla="*/ 78 h 420"/>
                <a:gd name="T70" fmla="*/ 78 w 564"/>
                <a:gd name="T71" fmla="*/ 66 h 420"/>
                <a:gd name="T72" fmla="*/ 102 w 564"/>
                <a:gd name="T73" fmla="*/ 60 h 420"/>
                <a:gd name="T74" fmla="*/ 96 w 564"/>
                <a:gd name="T75" fmla="*/ 54 h 420"/>
                <a:gd name="T76" fmla="*/ 36 w 564"/>
                <a:gd name="T77" fmla="*/ 72 h 420"/>
                <a:gd name="T78" fmla="*/ 48 w 564"/>
                <a:gd name="T79" fmla="*/ 60 h 420"/>
                <a:gd name="T80" fmla="*/ 30 w 564"/>
                <a:gd name="T81" fmla="*/ 54 h 420"/>
                <a:gd name="T82" fmla="*/ 30 w 564"/>
                <a:gd name="T83" fmla="*/ 66 h 420"/>
                <a:gd name="T84" fmla="*/ 18 w 564"/>
                <a:gd name="T85" fmla="*/ 72 h 420"/>
                <a:gd name="T86" fmla="*/ 18 w 564"/>
                <a:gd name="T87" fmla="*/ 54 h 420"/>
                <a:gd name="T88" fmla="*/ 0 w 564"/>
                <a:gd name="T89" fmla="*/ 36 h 420"/>
                <a:gd name="T90" fmla="*/ 0 w 564"/>
                <a:gd name="T91" fmla="*/ 24 h 420"/>
                <a:gd name="T92" fmla="*/ 174 w 564"/>
                <a:gd name="T93" fmla="*/ 6 h 420"/>
                <a:gd name="T94" fmla="*/ 186 w 564"/>
                <a:gd name="T95" fmla="*/ 30 h 420"/>
                <a:gd name="T96" fmla="*/ 366 w 564"/>
                <a:gd name="T97" fmla="*/ 18 h 420"/>
                <a:gd name="T98" fmla="*/ 372 w 564"/>
                <a:gd name="T99" fmla="*/ 36 h 420"/>
                <a:gd name="T100" fmla="*/ 378 w 564"/>
                <a:gd name="T101" fmla="*/ 30 h 420"/>
                <a:gd name="T102" fmla="*/ 372 w 564"/>
                <a:gd name="T103" fmla="*/ 0 h 420"/>
                <a:gd name="T104" fmla="*/ 402 w 564"/>
                <a:gd name="T105" fmla="*/ 0 h 420"/>
                <a:gd name="T106" fmla="*/ 408 w 564"/>
                <a:gd name="T107" fmla="*/ 0 h 42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64"/>
                <a:gd name="T163" fmla="*/ 0 h 420"/>
                <a:gd name="T164" fmla="*/ 564 w 564"/>
                <a:gd name="T165" fmla="*/ 420 h 42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64" h="420">
                  <a:moveTo>
                    <a:pt x="408" y="0"/>
                  </a:moveTo>
                  <a:lnTo>
                    <a:pt x="558" y="288"/>
                  </a:lnTo>
                  <a:lnTo>
                    <a:pt x="564" y="360"/>
                  </a:lnTo>
                  <a:lnTo>
                    <a:pt x="552" y="378"/>
                  </a:lnTo>
                  <a:lnTo>
                    <a:pt x="552" y="396"/>
                  </a:lnTo>
                  <a:lnTo>
                    <a:pt x="546" y="408"/>
                  </a:lnTo>
                  <a:lnTo>
                    <a:pt x="504" y="420"/>
                  </a:lnTo>
                  <a:lnTo>
                    <a:pt x="498" y="408"/>
                  </a:lnTo>
                  <a:lnTo>
                    <a:pt x="510" y="414"/>
                  </a:lnTo>
                  <a:lnTo>
                    <a:pt x="516" y="402"/>
                  </a:lnTo>
                  <a:lnTo>
                    <a:pt x="498" y="402"/>
                  </a:lnTo>
                  <a:lnTo>
                    <a:pt x="474" y="372"/>
                  </a:lnTo>
                  <a:lnTo>
                    <a:pt x="450" y="366"/>
                  </a:lnTo>
                  <a:lnTo>
                    <a:pt x="432" y="330"/>
                  </a:lnTo>
                  <a:lnTo>
                    <a:pt x="414" y="318"/>
                  </a:lnTo>
                  <a:lnTo>
                    <a:pt x="414" y="294"/>
                  </a:lnTo>
                  <a:lnTo>
                    <a:pt x="402" y="294"/>
                  </a:lnTo>
                  <a:lnTo>
                    <a:pt x="408" y="306"/>
                  </a:lnTo>
                  <a:lnTo>
                    <a:pt x="402" y="306"/>
                  </a:lnTo>
                  <a:lnTo>
                    <a:pt x="366" y="258"/>
                  </a:lnTo>
                  <a:lnTo>
                    <a:pt x="384" y="228"/>
                  </a:lnTo>
                  <a:lnTo>
                    <a:pt x="360" y="216"/>
                  </a:lnTo>
                  <a:lnTo>
                    <a:pt x="366" y="240"/>
                  </a:lnTo>
                  <a:lnTo>
                    <a:pt x="348" y="228"/>
                  </a:lnTo>
                  <a:lnTo>
                    <a:pt x="354" y="150"/>
                  </a:lnTo>
                  <a:lnTo>
                    <a:pt x="270" y="78"/>
                  </a:lnTo>
                  <a:lnTo>
                    <a:pt x="234" y="72"/>
                  </a:lnTo>
                  <a:lnTo>
                    <a:pt x="228" y="90"/>
                  </a:lnTo>
                  <a:lnTo>
                    <a:pt x="162" y="114"/>
                  </a:lnTo>
                  <a:lnTo>
                    <a:pt x="156" y="102"/>
                  </a:lnTo>
                  <a:lnTo>
                    <a:pt x="162" y="108"/>
                  </a:lnTo>
                  <a:lnTo>
                    <a:pt x="162" y="102"/>
                  </a:lnTo>
                  <a:lnTo>
                    <a:pt x="132" y="66"/>
                  </a:lnTo>
                  <a:lnTo>
                    <a:pt x="120" y="72"/>
                  </a:lnTo>
                  <a:lnTo>
                    <a:pt x="132" y="78"/>
                  </a:lnTo>
                  <a:lnTo>
                    <a:pt x="78" y="66"/>
                  </a:lnTo>
                  <a:lnTo>
                    <a:pt x="102" y="60"/>
                  </a:lnTo>
                  <a:lnTo>
                    <a:pt x="96" y="54"/>
                  </a:lnTo>
                  <a:lnTo>
                    <a:pt x="36" y="72"/>
                  </a:lnTo>
                  <a:lnTo>
                    <a:pt x="48" y="60"/>
                  </a:lnTo>
                  <a:lnTo>
                    <a:pt x="30" y="54"/>
                  </a:lnTo>
                  <a:lnTo>
                    <a:pt x="30" y="66"/>
                  </a:lnTo>
                  <a:lnTo>
                    <a:pt x="18" y="72"/>
                  </a:lnTo>
                  <a:lnTo>
                    <a:pt x="18" y="54"/>
                  </a:lnTo>
                  <a:lnTo>
                    <a:pt x="0" y="36"/>
                  </a:lnTo>
                  <a:lnTo>
                    <a:pt x="0" y="24"/>
                  </a:lnTo>
                  <a:lnTo>
                    <a:pt x="174" y="6"/>
                  </a:lnTo>
                  <a:lnTo>
                    <a:pt x="186" y="30"/>
                  </a:lnTo>
                  <a:lnTo>
                    <a:pt x="366" y="18"/>
                  </a:lnTo>
                  <a:lnTo>
                    <a:pt x="372" y="36"/>
                  </a:lnTo>
                  <a:lnTo>
                    <a:pt x="378" y="30"/>
                  </a:lnTo>
                  <a:lnTo>
                    <a:pt x="372" y="0"/>
                  </a:lnTo>
                  <a:lnTo>
                    <a:pt x="402" y="0"/>
                  </a:lnTo>
                  <a:lnTo>
                    <a:pt x="408" y="0"/>
                  </a:lnTo>
                  <a:close/>
                </a:path>
              </a:pathLst>
            </a:custGeom>
            <a:solidFill>
              <a:srgbClr val="FFAA00"/>
            </a:solidFill>
            <a:ln w="9525">
              <a:solidFill>
                <a:srgbClr val="FFAA00"/>
              </a:solidFill>
              <a:prstDash val="solid"/>
              <a:round/>
              <a:headEnd/>
              <a:tailEnd/>
            </a:ln>
          </p:spPr>
          <p:txBody>
            <a:bodyPr/>
            <a:lstStyle/>
            <a:p>
              <a:endParaRPr lang="en-US"/>
            </a:p>
          </p:txBody>
        </p:sp>
        <p:sp>
          <p:nvSpPr>
            <p:cNvPr id="5146" name="Freeform 151"/>
            <p:cNvSpPr>
              <a:spLocks/>
            </p:cNvSpPr>
            <p:nvPr/>
          </p:nvSpPr>
          <p:spPr bwMode="auto">
            <a:xfrm>
              <a:off x="3471" y="2712"/>
              <a:ext cx="564" cy="420"/>
            </a:xfrm>
            <a:custGeom>
              <a:avLst/>
              <a:gdLst>
                <a:gd name="T0" fmla="*/ 408 w 564"/>
                <a:gd name="T1" fmla="*/ 0 h 420"/>
                <a:gd name="T2" fmla="*/ 558 w 564"/>
                <a:gd name="T3" fmla="*/ 288 h 420"/>
                <a:gd name="T4" fmla="*/ 564 w 564"/>
                <a:gd name="T5" fmla="*/ 360 h 420"/>
                <a:gd name="T6" fmla="*/ 552 w 564"/>
                <a:gd name="T7" fmla="*/ 378 h 420"/>
                <a:gd name="T8" fmla="*/ 552 w 564"/>
                <a:gd name="T9" fmla="*/ 396 h 420"/>
                <a:gd name="T10" fmla="*/ 546 w 564"/>
                <a:gd name="T11" fmla="*/ 408 h 420"/>
                <a:gd name="T12" fmla="*/ 504 w 564"/>
                <a:gd name="T13" fmla="*/ 420 h 420"/>
                <a:gd name="T14" fmla="*/ 498 w 564"/>
                <a:gd name="T15" fmla="*/ 408 h 420"/>
                <a:gd name="T16" fmla="*/ 510 w 564"/>
                <a:gd name="T17" fmla="*/ 414 h 420"/>
                <a:gd name="T18" fmla="*/ 516 w 564"/>
                <a:gd name="T19" fmla="*/ 402 h 420"/>
                <a:gd name="T20" fmla="*/ 498 w 564"/>
                <a:gd name="T21" fmla="*/ 402 h 420"/>
                <a:gd name="T22" fmla="*/ 474 w 564"/>
                <a:gd name="T23" fmla="*/ 372 h 420"/>
                <a:gd name="T24" fmla="*/ 450 w 564"/>
                <a:gd name="T25" fmla="*/ 366 h 420"/>
                <a:gd name="T26" fmla="*/ 432 w 564"/>
                <a:gd name="T27" fmla="*/ 330 h 420"/>
                <a:gd name="T28" fmla="*/ 414 w 564"/>
                <a:gd name="T29" fmla="*/ 318 h 420"/>
                <a:gd name="T30" fmla="*/ 414 w 564"/>
                <a:gd name="T31" fmla="*/ 294 h 420"/>
                <a:gd name="T32" fmla="*/ 402 w 564"/>
                <a:gd name="T33" fmla="*/ 294 h 420"/>
                <a:gd name="T34" fmla="*/ 408 w 564"/>
                <a:gd name="T35" fmla="*/ 306 h 420"/>
                <a:gd name="T36" fmla="*/ 402 w 564"/>
                <a:gd name="T37" fmla="*/ 306 h 420"/>
                <a:gd name="T38" fmla="*/ 366 w 564"/>
                <a:gd name="T39" fmla="*/ 258 h 420"/>
                <a:gd name="T40" fmla="*/ 384 w 564"/>
                <a:gd name="T41" fmla="*/ 228 h 420"/>
                <a:gd name="T42" fmla="*/ 360 w 564"/>
                <a:gd name="T43" fmla="*/ 216 h 420"/>
                <a:gd name="T44" fmla="*/ 366 w 564"/>
                <a:gd name="T45" fmla="*/ 240 h 420"/>
                <a:gd name="T46" fmla="*/ 348 w 564"/>
                <a:gd name="T47" fmla="*/ 228 h 420"/>
                <a:gd name="T48" fmla="*/ 354 w 564"/>
                <a:gd name="T49" fmla="*/ 150 h 420"/>
                <a:gd name="T50" fmla="*/ 270 w 564"/>
                <a:gd name="T51" fmla="*/ 78 h 420"/>
                <a:gd name="T52" fmla="*/ 234 w 564"/>
                <a:gd name="T53" fmla="*/ 72 h 420"/>
                <a:gd name="T54" fmla="*/ 228 w 564"/>
                <a:gd name="T55" fmla="*/ 90 h 420"/>
                <a:gd name="T56" fmla="*/ 162 w 564"/>
                <a:gd name="T57" fmla="*/ 114 h 420"/>
                <a:gd name="T58" fmla="*/ 156 w 564"/>
                <a:gd name="T59" fmla="*/ 102 h 420"/>
                <a:gd name="T60" fmla="*/ 162 w 564"/>
                <a:gd name="T61" fmla="*/ 108 h 420"/>
                <a:gd name="T62" fmla="*/ 162 w 564"/>
                <a:gd name="T63" fmla="*/ 102 h 420"/>
                <a:gd name="T64" fmla="*/ 132 w 564"/>
                <a:gd name="T65" fmla="*/ 66 h 420"/>
                <a:gd name="T66" fmla="*/ 120 w 564"/>
                <a:gd name="T67" fmla="*/ 72 h 420"/>
                <a:gd name="T68" fmla="*/ 132 w 564"/>
                <a:gd name="T69" fmla="*/ 78 h 420"/>
                <a:gd name="T70" fmla="*/ 78 w 564"/>
                <a:gd name="T71" fmla="*/ 66 h 420"/>
                <a:gd name="T72" fmla="*/ 102 w 564"/>
                <a:gd name="T73" fmla="*/ 60 h 420"/>
                <a:gd name="T74" fmla="*/ 96 w 564"/>
                <a:gd name="T75" fmla="*/ 54 h 420"/>
                <a:gd name="T76" fmla="*/ 36 w 564"/>
                <a:gd name="T77" fmla="*/ 72 h 420"/>
                <a:gd name="T78" fmla="*/ 48 w 564"/>
                <a:gd name="T79" fmla="*/ 60 h 420"/>
                <a:gd name="T80" fmla="*/ 30 w 564"/>
                <a:gd name="T81" fmla="*/ 54 h 420"/>
                <a:gd name="T82" fmla="*/ 30 w 564"/>
                <a:gd name="T83" fmla="*/ 66 h 420"/>
                <a:gd name="T84" fmla="*/ 18 w 564"/>
                <a:gd name="T85" fmla="*/ 72 h 420"/>
                <a:gd name="T86" fmla="*/ 18 w 564"/>
                <a:gd name="T87" fmla="*/ 54 h 420"/>
                <a:gd name="T88" fmla="*/ 0 w 564"/>
                <a:gd name="T89" fmla="*/ 36 h 420"/>
                <a:gd name="T90" fmla="*/ 0 w 564"/>
                <a:gd name="T91" fmla="*/ 24 h 420"/>
                <a:gd name="T92" fmla="*/ 174 w 564"/>
                <a:gd name="T93" fmla="*/ 6 h 420"/>
                <a:gd name="T94" fmla="*/ 186 w 564"/>
                <a:gd name="T95" fmla="*/ 30 h 420"/>
                <a:gd name="T96" fmla="*/ 366 w 564"/>
                <a:gd name="T97" fmla="*/ 18 h 420"/>
                <a:gd name="T98" fmla="*/ 372 w 564"/>
                <a:gd name="T99" fmla="*/ 36 h 420"/>
                <a:gd name="T100" fmla="*/ 378 w 564"/>
                <a:gd name="T101" fmla="*/ 30 h 420"/>
                <a:gd name="T102" fmla="*/ 372 w 564"/>
                <a:gd name="T103" fmla="*/ 0 h 420"/>
                <a:gd name="T104" fmla="*/ 402 w 564"/>
                <a:gd name="T105" fmla="*/ 0 h 420"/>
                <a:gd name="T106" fmla="*/ 408 w 564"/>
                <a:gd name="T107" fmla="*/ 0 h 420"/>
                <a:gd name="T108" fmla="*/ 408 w 564"/>
                <a:gd name="T109" fmla="*/ 6 h 42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64"/>
                <a:gd name="T166" fmla="*/ 0 h 420"/>
                <a:gd name="T167" fmla="*/ 564 w 564"/>
                <a:gd name="T168" fmla="*/ 420 h 42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64" h="420">
                  <a:moveTo>
                    <a:pt x="408" y="0"/>
                  </a:moveTo>
                  <a:lnTo>
                    <a:pt x="558" y="288"/>
                  </a:lnTo>
                  <a:lnTo>
                    <a:pt x="564" y="360"/>
                  </a:lnTo>
                  <a:lnTo>
                    <a:pt x="552" y="378"/>
                  </a:lnTo>
                  <a:lnTo>
                    <a:pt x="552" y="396"/>
                  </a:lnTo>
                  <a:lnTo>
                    <a:pt x="546" y="408"/>
                  </a:lnTo>
                  <a:lnTo>
                    <a:pt x="504" y="420"/>
                  </a:lnTo>
                  <a:lnTo>
                    <a:pt x="498" y="408"/>
                  </a:lnTo>
                  <a:lnTo>
                    <a:pt x="510" y="414"/>
                  </a:lnTo>
                  <a:lnTo>
                    <a:pt x="516" y="402"/>
                  </a:lnTo>
                  <a:lnTo>
                    <a:pt x="498" y="402"/>
                  </a:lnTo>
                  <a:lnTo>
                    <a:pt x="474" y="372"/>
                  </a:lnTo>
                  <a:lnTo>
                    <a:pt x="450" y="366"/>
                  </a:lnTo>
                  <a:lnTo>
                    <a:pt x="432" y="330"/>
                  </a:lnTo>
                  <a:lnTo>
                    <a:pt x="414" y="318"/>
                  </a:lnTo>
                  <a:lnTo>
                    <a:pt x="414" y="294"/>
                  </a:lnTo>
                  <a:lnTo>
                    <a:pt x="402" y="294"/>
                  </a:lnTo>
                  <a:lnTo>
                    <a:pt x="408" y="306"/>
                  </a:lnTo>
                  <a:lnTo>
                    <a:pt x="402" y="306"/>
                  </a:lnTo>
                  <a:lnTo>
                    <a:pt x="366" y="258"/>
                  </a:lnTo>
                  <a:lnTo>
                    <a:pt x="384" y="228"/>
                  </a:lnTo>
                  <a:lnTo>
                    <a:pt x="360" y="216"/>
                  </a:lnTo>
                  <a:lnTo>
                    <a:pt x="366" y="240"/>
                  </a:lnTo>
                  <a:lnTo>
                    <a:pt x="348" y="228"/>
                  </a:lnTo>
                  <a:lnTo>
                    <a:pt x="354" y="150"/>
                  </a:lnTo>
                  <a:lnTo>
                    <a:pt x="270" y="78"/>
                  </a:lnTo>
                  <a:lnTo>
                    <a:pt x="234" y="72"/>
                  </a:lnTo>
                  <a:lnTo>
                    <a:pt x="228" y="90"/>
                  </a:lnTo>
                  <a:lnTo>
                    <a:pt x="162" y="114"/>
                  </a:lnTo>
                  <a:lnTo>
                    <a:pt x="156" y="102"/>
                  </a:lnTo>
                  <a:lnTo>
                    <a:pt x="162" y="108"/>
                  </a:lnTo>
                  <a:lnTo>
                    <a:pt x="162" y="102"/>
                  </a:lnTo>
                  <a:lnTo>
                    <a:pt x="132" y="66"/>
                  </a:lnTo>
                  <a:lnTo>
                    <a:pt x="120" y="72"/>
                  </a:lnTo>
                  <a:lnTo>
                    <a:pt x="132" y="78"/>
                  </a:lnTo>
                  <a:lnTo>
                    <a:pt x="78" y="66"/>
                  </a:lnTo>
                  <a:lnTo>
                    <a:pt x="102" y="60"/>
                  </a:lnTo>
                  <a:lnTo>
                    <a:pt x="96" y="54"/>
                  </a:lnTo>
                  <a:lnTo>
                    <a:pt x="36" y="72"/>
                  </a:lnTo>
                  <a:lnTo>
                    <a:pt x="48" y="60"/>
                  </a:lnTo>
                  <a:lnTo>
                    <a:pt x="30" y="54"/>
                  </a:lnTo>
                  <a:lnTo>
                    <a:pt x="30" y="66"/>
                  </a:lnTo>
                  <a:lnTo>
                    <a:pt x="18" y="72"/>
                  </a:lnTo>
                  <a:lnTo>
                    <a:pt x="18" y="54"/>
                  </a:lnTo>
                  <a:lnTo>
                    <a:pt x="0" y="36"/>
                  </a:lnTo>
                  <a:lnTo>
                    <a:pt x="0" y="24"/>
                  </a:lnTo>
                  <a:lnTo>
                    <a:pt x="174" y="6"/>
                  </a:lnTo>
                  <a:lnTo>
                    <a:pt x="186" y="30"/>
                  </a:lnTo>
                  <a:lnTo>
                    <a:pt x="366" y="18"/>
                  </a:lnTo>
                  <a:lnTo>
                    <a:pt x="372" y="36"/>
                  </a:lnTo>
                  <a:lnTo>
                    <a:pt x="378" y="30"/>
                  </a:lnTo>
                  <a:lnTo>
                    <a:pt x="372" y="0"/>
                  </a:lnTo>
                  <a:lnTo>
                    <a:pt x="402" y="0"/>
                  </a:lnTo>
                  <a:lnTo>
                    <a:pt x="408" y="0"/>
                  </a:lnTo>
                  <a:lnTo>
                    <a:pt x="408" y="6"/>
                  </a:lnTo>
                </a:path>
              </a:pathLst>
            </a:custGeom>
            <a:noFill/>
            <a:ln w="9525">
              <a:solidFill>
                <a:srgbClr val="000000"/>
              </a:solidFill>
              <a:prstDash val="solid"/>
              <a:round/>
              <a:headEnd/>
              <a:tailEnd/>
            </a:ln>
          </p:spPr>
          <p:txBody>
            <a:bodyPr/>
            <a:lstStyle/>
            <a:p>
              <a:endParaRPr lang="en-US"/>
            </a:p>
          </p:txBody>
        </p:sp>
        <p:sp>
          <p:nvSpPr>
            <p:cNvPr id="5147" name="Freeform 152"/>
            <p:cNvSpPr>
              <a:spLocks/>
            </p:cNvSpPr>
            <p:nvPr/>
          </p:nvSpPr>
          <p:spPr bwMode="auto">
            <a:xfrm>
              <a:off x="3573" y="2394"/>
              <a:ext cx="330" cy="354"/>
            </a:xfrm>
            <a:custGeom>
              <a:avLst/>
              <a:gdLst>
                <a:gd name="T0" fmla="*/ 78 w 330"/>
                <a:gd name="T1" fmla="*/ 12 h 354"/>
                <a:gd name="T2" fmla="*/ 156 w 330"/>
                <a:gd name="T3" fmla="*/ 0 h 354"/>
                <a:gd name="T4" fmla="*/ 144 w 330"/>
                <a:gd name="T5" fmla="*/ 24 h 354"/>
                <a:gd name="T6" fmla="*/ 174 w 330"/>
                <a:gd name="T7" fmla="*/ 42 h 354"/>
                <a:gd name="T8" fmla="*/ 204 w 330"/>
                <a:gd name="T9" fmla="*/ 78 h 354"/>
                <a:gd name="T10" fmla="*/ 282 w 330"/>
                <a:gd name="T11" fmla="*/ 138 h 354"/>
                <a:gd name="T12" fmla="*/ 312 w 330"/>
                <a:gd name="T13" fmla="*/ 204 h 354"/>
                <a:gd name="T14" fmla="*/ 330 w 330"/>
                <a:gd name="T15" fmla="*/ 210 h 354"/>
                <a:gd name="T16" fmla="*/ 318 w 330"/>
                <a:gd name="T17" fmla="*/ 234 h 354"/>
                <a:gd name="T18" fmla="*/ 318 w 330"/>
                <a:gd name="T19" fmla="*/ 246 h 354"/>
                <a:gd name="T20" fmla="*/ 306 w 330"/>
                <a:gd name="T21" fmla="*/ 270 h 354"/>
                <a:gd name="T22" fmla="*/ 306 w 330"/>
                <a:gd name="T23" fmla="*/ 282 h 354"/>
                <a:gd name="T24" fmla="*/ 300 w 330"/>
                <a:gd name="T25" fmla="*/ 282 h 354"/>
                <a:gd name="T26" fmla="*/ 312 w 330"/>
                <a:gd name="T27" fmla="*/ 288 h 354"/>
                <a:gd name="T28" fmla="*/ 306 w 330"/>
                <a:gd name="T29" fmla="*/ 318 h 354"/>
                <a:gd name="T30" fmla="*/ 270 w 330"/>
                <a:gd name="T31" fmla="*/ 318 h 354"/>
                <a:gd name="T32" fmla="*/ 276 w 330"/>
                <a:gd name="T33" fmla="*/ 348 h 354"/>
                <a:gd name="T34" fmla="*/ 270 w 330"/>
                <a:gd name="T35" fmla="*/ 354 h 354"/>
                <a:gd name="T36" fmla="*/ 264 w 330"/>
                <a:gd name="T37" fmla="*/ 336 h 354"/>
                <a:gd name="T38" fmla="*/ 84 w 330"/>
                <a:gd name="T39" fmla="*/ 348 h 354"/>
                <a:gd name="T40" fmla="*/ 72 w 330"/>
                <a:gd name="T41" fmla="*/ 324 h 354"/>
                <a:gd name="T42" fmla="*/ 54 w 330"/>
                <a:gd name="T43" fmla="*/ 258 h 354"/>
                <a:gd name="T44" fmla="*/ 66 w 330"/>
                <a:gd name="T45" fmla="*/ 228 h 354"/>
                <a:gd name="T46" fmla="*/ 42 w 330"/>
                <a:gd name="T47" fmla="*/ 186 h 354"/>
                <a:gd name="T48" fmla="*/ 0 w 330"/>
                <a:gd name="T49" fmla="*/ 24 h 354"/>
                <a:gd name="T50" fmla="*/ 78 w 330"/>
                <a:gd name="T51" fmla="*/ 12 h 35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0"/>
                <a:gd name="T79" fmla="*/ 0 h 354"/>
                <a:gd name="T80" fmla="*/ 330 w 330"/>
                <a:gd name="T81" fmla="*/ 354 h 35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0" h="354">
                  <a:moveTo>
                    <a:pt x="78" y="12"/>
                  </a:moveTo>
                  <a:lnTo>
                    <a:pt x="156" y="0"/>
                  </a:lnTo>
                  <a:lnTo>
                    <a:pt x="144" y="24"/>
                  </a:lnTo>
                  <a:lnTo>
                    <a:pt x="174" y="42"/>
                  </a:lnTo>
                  <a:lnTo>
                    <a:pt x="204" y="78"/>
                  </a:lnTo>
                  <a:lnTo>
                    <a:pt x="282" y="138"/>
                  </a:lnTo>
                  <a:lnTo>
                    <a:pt x="312" y="204"/>
                  </a:lnTo>
                  <a:lnTo>
                    <a:pt x="330" y="210"/>
                  </a:lnTo>
                  <a:lnTo>
                    <a:pt x="318" y="234"/>
                  </a:lnTo>
                  <a:lnTo>
                    <a:pt x="318" y="246"/>
                  </a:lnTo>
                  <a:lnTo>
                    <a:pt x="306" y="270"/>
                  </a:lnTo>
                  <a:lnTo>
                    <a:pt x="306" y="282"/>
                  </a:lnTo>
                  <a:lnTo>
                    <a:pt x="300" y="282"/>
                  </a:lnTo>
                  <a:lnTo>
                    <a:pt x="312" y="288"/>
                  </a:lnTo>
                  <a:lnTo>
                    <a:pt x="306" y="318"/>
                  </a:lnTo>
                  <a:lnTo>
                    <a:pt x="270" y="318"/>
                  </a:lnTo>
                  <a:lnTo>
                    <a:pt x="276" y="348"/>
                  </a:lnTo>
                  <a:lnTo>
                    <a:pt x="270" y="354"/>
                  </a:lnTo>
                  <a:lnTo>
                    <a:pt x="264" y="336"/>
                  </a:lnTo>
                  <a:lnTo>
                    <a:pt x="84" y="348"/>
                  </a:lnTo>
                  <a:lnTo>
                    <a:pt x="72" y="324"/>
                  </a:lnTo>
                  <a:lnTo>
                    <a:pt x="54" y="258"/>
                  </a:lnTo>
                  <a:lnTo>
                    <a:pt x="66" y="228"/>
                  </a:lnTo>
                  <a:lnTo>
                    <a:pt x="42" y="186"/>
                  </a:lnTo>
                  <a:lnTo>
                    <a:pt x="0" y="24"/>
                  </a:lnTo>
                  <a:lnTo>
                    <a:pt x="78" y="12"/>
                  </a:lnTo>
                  <a:close/>
                </a:path>
              </a:pathLst>
            </a:custGeom>
            <a:solidFill>
              <a:srgbClr val="FFAA00"/>
            </a:solidFill>
            <a:ln w="9525">
              <a:solidFill>
                <a:srgbClr val="FFAA00"/>
              </a:solidFill>
              <a:prstDash val="solid"/>
              <a:round/>
              <a:headEnd/>
              <a:tailEnd/>
            </a:ln>
          </p:spPr>
          <p:txBody>
            <a:bodyPr/>
            <a:lstStyle/>
            <a:p>
              <a:endParaRPr lang="en-US"/>
            </a:p>
          </p:txBody>
        </p:sp>
        <p:sp>
          <p:nvSpPr>
            <p:cNvPr id="5148" name="Freeform 153"/>
            <p:cNvSpPr>
              <a:spLocks/>
            </p:cNvSpPr>
            <p:nvPr/>
          </p:nvSpPr>
          <p:spPr bwMode="auto">
            <a:xfrm>
              <a:off x="3573" y="2394"/>
              <a:ext cx="330" cy="354"/>
            </a:xfrm>
            <a:custGeom>
              <a:avLst/>
              <a:gdLst>
                <a:gd name="T0" fmla="*/ 78 w 330"/>
                <a:gd name="T1" fmla="*/ 12 h 354"/>
                <a:gd name="T2" fmla="*/ 156 w 330"/>
                <a:gd name="T3" fmla="*/ 0 h 354"/>
                <a:gd name="T4" fmla="*/ 144 w 330"/>
                <a:gd name="T5" fmla="*/ 24 h 354"/>
                <a:gd name="T6" fmla="*/ 174 w 330"/>
                <a:gd name="T7" fmla="*/ 42 h 354"/>
                <a:gd name="T8" fmla="*/ 204 w 330"/>
                <a:gd name="T9" fmla="*/ 78 h 354"/>
                <a:gd name="T10" fmla="*/ 282 w 330"/>
                <a:gd name="T11" fmla="*/ 138 h 354"/>
                <a:gd name="T12" fmla="*/ 312 w 330"/>
                <a:gd name="T13" fmla="*/ 204 h 354"/>
                <a:gd name="T14" fmla="*/ 330 w 330"/>
                <a:gd name="T15" fmla="*/ 210 h 354"/>
                <a:gd name="T16" fmla="*/ 318 w 330"/>
                <a:gd name="T17" fmla="*/ 234 h 354"/>
                <a:gd name="T18" fmla="*/ 318 w 330"/>
                <a:gd name="T19" fmla="*/ 246 h 354"/>
                <a:gd name="T20" fmla="*/ 306 w 330"/>
                <a:gd name="T21" fmla="*/ 270 h 354"/>
                <a:gd name="T22" fmla="*/ 306 w 330"/>
                <a:gd name="T23" fmla="*/ 282 h 354"/>
                <a:gd name="T24" fmla="*/ 300 w 330"/>
                <a:gd name="T25" fmla="*/ 282 h 354"/>
                <a:gd name="T26" fmla="*/ 312 w 330"/>
                <a:gd name="T27" fmla="*/ 288 h 354"/>
                <a:gd name="T28" fmla="*/ 306 w 330"/>
                <a:gd name="T29" fmla="*/ 318 h 354"/>
                <a:gd name="T30" fmla="*/ 270 w 330"/>
                <a:gd name="T31" fmla="*/ 318 h 354"/>
                <a:gd name="T32" fmla="*/ 276 w 330"/>
                <a:gd name="T33" fmla="*/ 348 h 354"/>
                <a:gd name="T34" fmla="*/ 270 w 330"/>
                <a:gd name="T35" fmla="*/ 354 h 354"/>
                <a:gd name="T36" fmla="*/ 264 w 330"/>
                <a:gd name="T37" fmla="*/ 336 h 354"/>
                <a:gd name="T38" fmla="*/ 84 w 330"/>
                <a:gd name="T39" fmla="*/ 348 h 354"/>
                <a:gd name="T40" fmla="*/ 72 w 330"/>
                <a:gd name="T41" fmla="*/ 324 h 354"/>
                <a:gd name="T42" fmla="*/ 54 w 330"/>
                <a:gd name="T43" fmla="*/ 258 h 354"/>
                <a:gd name="T44" fmla="*/ 66 w 330"/>
                <a:gd name="T45" fmla="*/ 228 h 354"/>
                <a:gd name="T46" fmla="*/ 42 w 330"/>
                <a:gd name="T47" fmla="*/ 186 h 354"/>
                <a:gd name="T48" fmla="*/ 0 w 330"/>
                <a:gd name="T49" fmla="*/ 24 h 354"/>
                <a:gd name="T50" fmla="*/ 78 w 330"/>
                <a:gd name="T51" fmla="*/ 12 h 354"/>
                <a:gd name="T52" fmla="*/ 78 w 330"/>
                <a:gd name="T53" fmla="*/ 18 h 35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30"/>
                <a:gd name="T82" fmla="*/ 0 h 354"/>
                <a:gd name="T83" fmla="*/ 330 w 330"/>
                <a:gd name="T84" fmla="*/ 354 h 35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30" h="354">
                  <a:moveTo>
                    <a:pt x="78" y="12"/>
                  </a:moveTo>
                  <a:lnTo>
                    <a:pt x="156" y="0"/>
                  </a:lnTo>
                  <a:lnTo>
                    <a:pt x="144" y="24"/>
                  </a:lnTo>
                  <a:lnTo>
                    <a:pt x="174" y="42"/>
                  </a:lnTo>
                  <a:lnTo>
                    <a:pt x="204" y="78"/>
                  </a:lnTo>
                  <a:lnTo>
                    <a:pt x="282" y="138"/>
                  </a:lnTo>
                  <a:lnTo>
                    <a:pt x="312" y="204"/>
                  </a:lnTo>
                  <a:lnTo>
                    <a:pt x="330" y="210"/>
                  </a:lnTo>
                  <a:lnTo>
                    <a:pt x="318" y="234"/>
                  </a:lnTo>
                  <a:lnTo>
                    <a:pt x="318" y="246"/>
                  </a:lnTo>
                  <a:lnTo>
                    <a:pt x="306" y="270"/>
                  </a:lnTo>
                  <a:lnTo>
                    <a:pt x="306" y="282"/>
                  </a:lnTo>
                  <a:lnTo>
                    <a:pt x="300" y="282"/>
                  </a:lnTo>
                  <a:lnTo>
                    <a:pt x="312" y="288"/>
                  </a:lnTo>
                  <a:lnTo>
                    <a:pt x="306" y="318"/>
                  </a:lnTo>
                  <a:lnTo>
                    <a:pt x="270" y="318"/>
                  </a:lnTo>
                  <a:lnTo>
                    <a:pt x="276" y="348"/>
                  </a:lnTo>
                  <a:lnTo>
                    <a:pt x="270" y="354"/>
                  </a:lnTo>
                  <a:lnTo>
                    <a:pt x="264" y="336"/>
                  </a:lnTo>
                  <a:lnTo>
                    <a:pt x="84" y="348"/>
                  </a:lnTo>
                  <a:lnTo>
                    <a:pt x="72" y="324"/>
                  </a:lnTo>
                  <a:lnTo>
                    <a:pt x="54" y="258"/>
                  </a:lnTo>
                  <a:lnTo>
                    <a:pt x="66" y="228"/>
                  </a:lnTo>
                  <a:lnTo>
                    <a:pt x="42" y="186"/>
                  </a:lnTo>
                  <a:lnTo>
                    <a:pt x="0" y="24"/>
                  </a:lnTo>
                  <a:lnTo>
                    <a:pt x="78" y="12"/>
                  </a:lnTo>
                  <a:lnTo>
                    <a:pt x="78" y="18"/>
                  </a:lnTo>
                </a:path>
              </a:pathLst>
            </a:custGeom>
            <a:noFill/>
            <a:ln w="9525">
              <a:solidFill>
                <a:srgbClr val="000000"/>
              </a:solidFill>
              <a:prstDash val="solid"/>
              <a:round/>
              <a:headEnd/>
              <a:tailEnd/>
            </a:ln>
          </p:spPr>
          <p:txBody>
            <a:bodyPr/>
            <a:lstStyle/>
            <a:p>
              <a:endParaRPr lang="en-US"/>
            </a:p>
          </p:txBody>
        </p:sp>
        <p:sp>
          <p:nvSpPr>
            <p:cNvPr id="5149" name="Freeform 154"/>
            <p:cNvSpPr>
              <a:spLocks/>
            </p:cNvSpPr>
            <p:nvPr/>
          </p:nvSpPr>
          <p:spPr bwMode="auto">
            <a:xfrm>
              <a:off x="1911" y="2868"/>
              <a:ext cx="30" cy="36"/>
            </a:xfrm>
            <a:custGeom>
              <a:avLst/>
              <a:gdLst>
                <a:gd name="T0" fmla="*/ 6 w 30"/>
                <a:gd name="T1" fmla="*/ 0 h 36"/>
                <a:gd name="T2" fmla="*/ 6 w 30"/>
                <a:gd name="T3" fmla="*/ 6 h 36"/>
                <a:gd name="T4" fmla="*/ 18 w 30"/>
                <a:gd name="T5" fmla="*/ 6 h 36"/>
                <a:gd name="T6" fmla="*/ 18 w 30"/>
                <a:gd name="T7" fmla="*/ 0 h 36"/>
                <a:gd name="T8" fmla="*/ 24 w 30"/>
                <a:gd name="T9" fmla="*/ 0 h 36"/>
                <a:gd name="T10" fmla="*/ 30 w 30"/>
                <a:gd name="T11" fmla="*/ 12 h 36"/>
                <a:gd name="T12" fmla="*/ 30 w 30"/>
                <a:gd name="T13" fmla="*/ 18 h 36"/>
                <a:gd name="T14" fmla="*/ 24 w 30"/>
                <a:gd name="T15" fmla="*/ 30 h 36"/>
                <a:gd name="T16" fmla="*/ 12 w 30"/>
                <a:gd name="T17" fmla="*/ 36 h 36"/>
                <a:gd name="T18" fmla="*/ 6 w 30"/>
                <a:gd name="T19" fmla="*/ 30 h 36"/>
                <a:gd name="T20" fmla="*/ 0 w 30"/>
                <a:gd name="T21" fmla="*/ 24 h 36"/>
                <a:gd name="T22" fmla="*/ 0 w 30"/>
                <a:gd name="T23" fmla="*/ 12 h 36"/>
                <a:gd name="T24" fmla="*/ 6 w 30"/>
                <a:gd name="T25" fmla="*/ 0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36"/>
                <a:gd name="T41" fmla="*/ 30 w 30"/>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36">
                  <a:moveTo>
                    <a:pt x="6" y="0"/>
                  </a:moveTo>
                  <a:lnTo>
                    <a:pt x="6" y="6"/>
                  </a:lnTo>
                  <a:lnTo>
                    <a:pt x="18" y="6"/>
                  </a:lnTo>
                  <a:lnTo>
                    <a:pt x="18" y="0"/>
                  </a:lnTo>
                  <a:lnTo>
                    <a:pt x="24" y="0"/>
                  </a:lnTo>
                  <a:lnTo>
                    <a:pt x="30" y="12"/>
                  </a:lnTo>
                  <a:lnTo>
                    <a:pt x="30" y="18"/>
                  </a:lnTo>
                  <a:lnTo>
                    <a:pt x="24" y="30"/>
                  </a:lnTo>
                  <a:lnTo>
                    <a:pt x="12" y="36"/>
                  </a:lnTo>
                  <a:lnTo>
                    <a:pt x="6" y="30"/>
                  </a:lnTo>
                  <a:lnTo>
                    <a:pt x="0" y="24"/>
                  </a:lnTo>
                  <a:lnTo>
                    <a:pt x="0" y="12"/>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5150" name="Freeform 155"/>
            <p:cNvSpPr>
              <a:spLocks/>
            </p:cNvSpPr>
            <p:nvPr/>
          </p:nvSpPr>
          <p:spPr bwMode="auto">
            <a:xfrm>
              <a:off x="1911" y="2868"/>
              <a:ext cx="30" cy="36"/>
            </a:xfrm>
            <a:custGeom>
              <a:avLst/>
              <a:gdLst>
                <a:gd name="T0" fmla="*/ 6 w 30"/>
                <a:gd name="T1" fmla="*/ 0 h 36"/>
                <a:gd name="T2" fmla="*/ 6 w 30"/>
                <a:gd name="T3" fmla="*/ 6 h 36"/>
                <a:gd name="T4" fmla="*/ 18 w 30"/>
                <a:gd name="T5" fmla="*/ 6 h 36"/>
                <a:gd name="T6" fmla="*/ 18 w 30"/>
                <a:gd name="T7" fmla="*/ 0 h 36"/>
                <a:gd name="T8" fmla="*/ 24 w 30"/>
                <a:gd name="T9" fmla="*/ 0 h 36"/>
                <a:gd name="T10" fmla="*/ 30 w 30"/>
                <a:gd name="T11" fmla="*/ 12 h 36"/>
                <a:gd name="T12" fmla="*/ 30 w 30"/>
                <a:gd name="T13" fmla="*/ 18 h 36"/>
                <a:gd name="T14" fmla="*/ 24 w 30"/>
                <a:gd name="T15" fmla="*/ 30 h 36"/>
                <a:gd name="T16" fmla="*/ 12 w 30"/>
                <a:gd name="T17" fmla="*/ 36 h 36"/>
                <a:gd name="T18" fmla="*/ 6 w 30"/>
                <a:gd name="T19" fmla="*/ 30 h 36"/>
                <a:gd name="T20" fmla="*/ 0 w 30"/>
                <a:gd name="T21" fmla="*/ 24 h 36"/>
                <a:gd name="T22" fmla="*/ 0 w 30"/>
                <a:gd name="T23" fmla="*/ 12 h 36"/>
                <a:gd name="T24" fmla="*/ 6 w 30"/>
                <a:gd name="T25" fmla="*/ 0 h 36"/>
                <a:gd name="T26" fmla="*/ 6 w 30"/>
                <a:gd name="T27" fmla="*/ 6 h 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36"/>
                <a:gd name="T44" fmla="*/ 30 w 30"/>
                <a:gd name="T45" fmla="*/ 36 h 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36">
                  <a:moveTo>
                    <a:pt x="6" y="0"/>
                  </a:moveTo>
                  <a:lnTo>
                    <a:pt x="6" y="6"/>
                  </a:lnTo>
                  <a:lnTo>
                    <a:pt x="18" y="6"/>
                  </a:lnTo>
                  <a:lnTo>
                    <a:pt x="18" y="0"/>
                  </a:lnTo>
                  <a:lnTo>
                    <a:pt x="24" y="0"/>
                  </a:lnTo>
                  <a:lnTo>
                    <a:pt x="30" y="12"/>
                  </a:lnTo>
                  <a:lnTo>
                    <a:pt x="30" y="18"/>
                  </a:lnTo>
                  <a:lnTo>
                    <a:pt x="24" y="30"/>
                  </a:lnTo>
                  <a:lnTo>
                    <a:pt x="12" y="36"/>
                  </a:lnTo>
                  <a:lnTo>
                    <a:pt x="6" y="30"/>
                  </a:lnTo>
                  <a:lnTo>
                    <a:pt x="0" y="24"/>
                  </a:lnTo>
                  <a:lnTo>
                    <a:pt x="0" y="12"/>
                  </a:lnTo>
                  <a:lnTo>
                    <a:pt x="6" y="0"/>
                  </a:lnTo>
                  <a:lnTo>
                    <a:pt x="6" y="6"/>
                  </a:lnTo>
                </a:path>
              </a:pathLst>
            </a:custGeom>
            <a:noFill/>
            <a:ln w="9525">
              <a:solidFill>
                <a:srgbClr val="000000"/>
              </a:solidFill>
              <a:prstDash val="solid"/>
              <a:round/>
              <a:headEnd/>
              <a:tailEnd/>
            </a:ln>
          </p:spPr>
          <p:txBody>
            <a:bodyPr/>
            <a:lstStyle/>
            <a:p>
              <a:endParaRPr lang="en-US"/>
            </a:p>
          </p:txBody>
        </p:sp>
        <p:sp>
          <p:nvSpPr>
            <p:cNvPr id="5151" name="Freeform 156"/>
            <p:cNvSpPr>
              <a:spLocks/>
            </p:cNvSpPr>
            <p:nvPr/>
          </p:nvSpPr>
          <p:spPr bwMode="auto">
            <a:xfrm>
              <a:off x="2013" y="2922"/>
              <a:ext cx="30" cy="30"/>
            </a:xfrm>
            <a:custGeom>
              <a:avLst/>
              <a:gdLst>
                <a:gd name="T0" fmla="*/ 0 w 30"/>
                <a:gd name="T1" fmla="*/ 12 h 30"/>
                <a:gd name="T2" fmla="*/ 0 w 30"/>
                <a:gd name="T3" fmla="*/ 6 h 30"/>
                <a:gd name="T4" fmla="*/ 6 w 30"/>
                <a:gd name="T5" fmla="*/ 0 h 30"/>
                <a:gd name="T6" fmla="*/ 12 w 30"/>
                <a:gd name="T7" fmla="*/ 6 h 30"/>
                <a:gd name="T8" fmla="*/ 24 w 30"/>
                <a:gd name="T9" fmla="*/ 18 h 30"/>
                <a:gd name="T10" fmla="*/ 30 w 30"/>
                <a:gd name="T11" fmla="*/ 24 h 30"/>
                <a:gd name="T12" fmla="*/ 18 w 30"/>
                <a:gd name="T13" fmla="*/ 24 h 30"/>
                <a:gd name="T14" fmla="*/ 12 w 30"/>
                <a:gd name="T15" fmla="*/ 30 h 30"/>
                <a:gd name="T16" fmla="*/ 6 w 30"/>
                <a:gd name="T17" fmla="*/ 24 h 30"/>
                <a:gd name="T18" fmla="*/ 0 w 30"/>
                <a:gd name="T19" fmla="*/ 12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30"/>
                <a:gd name="T32" fmla="*/ 30 w 30"/>
                <a:gd name="T33" fmla="*/ 30 h 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30">
                  <a:moveTo>
                    <a:pt x="0" y="12"/>
                  </a:moveTo>
                  <a:lnTo>
                    <a:pt x="0" y="6"/>
                  </a:lnTo>
                  <a:lnTo>
                    <a:pt x="6" y="0"/>
                  </a:lnTo>
                  <a:lnTo>
                    <a:pt x="12" y="6"/>
                  </a:lnTo>
                  <a:lnTo>
                    <a:pt x="24" y="18"/>
                  </a:lnTo>
                  <a:lnTo>
                    <a:pt x="30" y="24"/>
                  </a:lnTo>
                  <a:lnTo>
                    <a:pt x="18" y="24"/>
                  </a:lnTo>
                  <a:lnTo>
                    <a:pt x="12" y="30"/>
                  </a:lnTo>
                  <a:lnTo>
                    <a:pt x="6" y="24"/>
                  </a:lnTo>
                  <a:lnTo>
                    <a:pt x="0" y="12"/>
                  </a:lnTo>
                  <a:close/>
                </a:path>
              </a:pathLst>
            </a:custGeom>
            <a:solidFill>
              <a:srgbClr val="FFAA00"/>
            </a:solidFill>
            <a:ln w="9525">
              <a:solidFill>
                <a:srgbClr val="FFAA00"/>
              </a:solidFill>
              <a:prstDash val="solid"/>
              <a:round/>
              <a:headEnd/>
              <a:tailEnd/>
            </a:ln>
          </p:spPr>
          <p:txBody>
            <a:bodyPr/>
            <a:lstStyle/>
            <a:p>
              <a:endParaRPr lang="en-US"/>
            </a:p>
          </p:txBody>
        </p:sp>
        <p:sp>
          <p:nvSpPr>
            <p:cNvPr id="5152" name="Freeform 157"/>
            <p:cNvSpPr>
              <a:spLocks/>
            </p:cNvSpPr>
            <p:nvPr/>
          </p:nvSpPr>
          <p:spPr bwMode="auto">
            <a:xfrm>
              <a:off x="2013" y="2922"/>
              <a:ext cx="30" cy="30"/>
            </a:xfrm>
            <a:custGeom>
              <a:avLst/>
              <a:gdLst>
                <a:gd name="T0" fmla="*/ 0 w 30"/>
                <a:gd name="T1" fmla="*/ 12 h 30"/>
                <a:gd name="T2" fmla="*/ 0 w 30"/>
                <a:gd name="T3" fmla="*/ 6 h 30"/>
                <a:gd name="T4" fmla="*/ 6 w 30"/>
                <a:gd name="T5" fmla="*/ 0 h 30"/>
                <a:gd name="T6" fmla="*/ 12 w 30"/>
                <a:gd name="T7" fmla="*/ 6 h 30"/>
                <a:gd name="T8" fmla="*/ 24 w 30"/>
                <a:gd name="T9" fmla="*/ 18 h 30"/>
                <a:gd name="T10" fmla="*/ 30 w 30"/>
                <a:gd name="T11" fmla="*/ 24 h 30"/>
                <a:gd name="T12" fmla="*/ 18 w 30"/>
                <a:gd name="T13" fmla="*/ 24 h 30"/>
                <a:gd name="T14" fmla="*/ 12 w 30"/>
                <a:gd name="T15" fmla="*/ 30 h 30"/>
                <a:gd name="T16" fmla="*/ 6 w 30"/>
                <a:gd name="T17" fmla="*/ 24 h 30"/>
                <a:gd name="T18" fmla="*/ 0 w 30"/>
                <a:gd name="T19" fmla="*/ 12 h 30"/>
                <a:gd name="T20" fmla="*/ 0 w 30"/>
                <a:gd name="T21" fmla="*/ 18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30"/>
                <a:gd name="T35" fmla="*/ 30 w 30"/>
                <a:gd name="T36" fmla="*/ 30 h 3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30">
                  <a:moveTo>
                    <a:pt x="0" y="12"/>
                  </a:moveTo>
                  <a:lnTo>
                    <a:pt x="0" y="6"/>
                  </a:lnTo>
                  <a:lnTo>
                    <a:pt x="6" y="0"/>
                  </a:lnTo>
                  <a:lnTo>
                    <a:pt x="12" y="6"/>
                  </a:lnTo>
                  <a:lnTo>
                    <a:pt x="24" y="18"/>
                  </a:lnTo>
                  <a:lnTo>
                    <a:pt x="30" y="24"/>
                  </a:lnTo>
                  <a:lnTo>
                    <a:pt x="18" y="24"/>
                  </a:lnTo>
                  <a:lnTo>
                    <a:pt x="12" y="30"/>
                  </a:lnTo>
                  <a:lnTo>
                    <a:pt x="6" y="24"/>
                  </a:lnTo>
                  <a:lnTo>
                    <a:pt x="0" y="12"/>
                  </a:lnTo>
                  <a:lnTo>
                    <a:pt x="0" y="18"/>
                  </a:lnTo>
                </a:path>
              </a:pathLst>
            </a:custGeom>
            <a:noFill/>
            <a:ln w="9525">
              <a:solidFill>
                <a:srgbClr val="000000"/>
              </a:solidFill>
              <a:prstDash val="solid"/>
              <a:round/>
              <a:headEnd/>
              <a:tailEnd/>
            </a:ln>
          </p:spPr>
          <p:txBody>
            <a:bodyPr/>
            <a:lstStyle/>
            <a:p>
              <a:endParaRPr lang="en-US"/>
            </a:p>
          </p:txBody>
        </p:sp>
        <p:sp>
          <p:nvSpPr>
            <p:cNvPr id="5153" name="Freeform 158"/>
            <p:cNvSpPr>
              <a:spLocks/>
            </p:cNvSpPr>
            <p:nvPr/>
          </p:nvSpPr>
          <p:spPr bwMode="auto">
            <a:xfrm>
              <a:off x="2067" y="2958"/>
              <a:ext cx="36" cy="12"/>
            </a:xfrm>
            <a:custGeom>
              <a:avLst/>
              <a:gdLst>
                <a:gd name="T0" fmla="*/ 0 w 36"/>
                <a:gd name="T1" fmla="*/ 6 h 12"/>
                <a:gd name="T2" fmla="*/ 24 w 36"/>
                <a:gd name="T3" fmla="*/ 6 h 12"/>
                <a:gd name="T4" fmla="*/ 30 w 36"/>
                <a:gd name="T5" fmla="*/ 0 h 12"/>
                <a:gd name="T6" fmla="*/ 36 w 36"/>
                <a:gd name="T7" fmla="*/ 0 h 12"/>
                <a:gd name="T8" fmla="*/ 36 w 36"/>
                <a:gd name="T9" fmla="*/ 12 h 12"/>
                <a:gd name="T10" fmla="*/ 6 w 36"/>
                <a:gd name="T11" fmla="*/ 12 h 12"/>
                <a:gd name="T12" fmla="*/ 0 w 36"/>
                <a:gd name="T13" fmla="*/ 6 h 12"/>
                <a:gd name="T14" fmla="*/ 0 60000 65536"/>
                <a:gd name="T15" fmla="*/ 0 60000 65536"/>
                <a:gd name="T16" fmla="*/ 0 60000 65536"/>
                <a:gd name="T17" fmla="*/ 0 60000 65536"/>
                <a:gd name="T18" fmla="*/ 0 60000 65536"/>
                <a:gd name="T19" fmla="*/ 0 60000 65536"/>
                <a:gd name="T20" fmla="*/ 0 60000 65536"/>
                <a:gd name="T21" fmla="*/ 0 w 36"/>
                <a:gd name="T22" fmla="*/ 0 h 12"/>
                <a:gd name="T23" fmla="*/ 36 w 36"/>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 h="12">
                  <a:moveTo>
                    <a:pt x="0" y="6"/>
                  </a:moveTo>
                  <a:lnTo>
                    <a:pt x="24" y="6"/>
                  </a:lnTo>
                  <a:lnTo>
                    <a:pt x="30" y="0"/>
                  </a:lnTo>
                  <a:lnTo>
                    <a:pt x="36" y="0"/>
                  </a:lnTo>
                  <a:lnTo>
                    <a:pt x="36" y="12"/>
                  </a:lnTo>
                  <a:lnTo>
                    <a:pt x="6" y="12"/>
                  </a:lnTo>
                  <a:lnTo>
                    <a:pt x="0" y="6"/>
                  </a:lnTo>
                  <a:close/>
                </a:path>
              </a:pathLst>
            </a:custGeom>
            <a:solidFill>
              <a:srgbClr val="FFAA00"/>
            </a:solidFill>
            <a:ln w="9525">
              <a:solidFill>
                <a:srgbClr val="FFAA00"/>
              </a:solidFill>
              <a:prstDash val="solid"/>
              <a:round/>
              <a:headEnd/>
              <a:tailEnd/>
            </a:ln>
          </p:spPr>
          <p:txBody>
            <a:bodyPr/>
            <a:lstStyle/>
            <a:p>
              <a:endParaRPr lang="en-US"/>
            </a:p>
          </p:txBody>
        </p:sp>
        <p:sp>
          <p:nvSpPr>
            <p:cNvPr id="5154" name="Freeform 159"/>
            <p:cNvSpPr>
              <a:spLocks/>
            </p:cNvSpPr>
            <p:nvPr/>
          </p:nvSpPr>
          <p:spPr bwMode="auto">
            <a:xfrm>
              <a:off x="2067" y="2958"/>
              <a:ext cx="36" cy="12"/>
            </a:xfrm>
            <a:custGeom>
              <a:avLst/>
              <a:gdLst>
                <a:gd name="T0" fmla="*/ 0 w 36"/>
                <a:gd name="T1" fmla="*/ 6 h 12"/>
                <a:gd name="T2" fmla="*/ 24 w 36"/>
                <a:gd name="T3" fmla="*/ 6 h 12"/>
                <a:gd name="T4" fmla="*/ 30 w 36"/>
                <a:gd name="T5" fmla="*/ 0 h 12"/>
                <a:gd name="T6" fmla="*/ 36 w 36"/>
                <a:gd name="T7" fmla="*/ 0 h 12"/>
                <a:gd name="T8" fmla="*/ 36 w 36"/>
                <a:gd name="T9" fmla="*/ 12 h 12"/>
                <a:gd name="T10" fmla="*/ 6 w 36"/>
                <a:gd name="T11" fmla="*/ 12 h 12"/>
                <a:gd name="T12" fmla="*/ 0 w 36"/>
                <a:gd name="T13" fmla="*/ 6 h 12"/>
                <a:gd name="T14" fmla="*/ 0 w 36"/>
                <a:gd name="T15" fmla="*/ 12 h 12"/>
                <a:gd name="T16" fmla="*/ 0 60000 65536"/>
                <a:gd name="T17" fmla="*/ 0 60000 65536"/>
                <a:gd name="T18" fmla="*/ 0 60000 65536"/>
                <a:gd name="T19" fmla="*/ 0 60000 65536"/>
                <a:gd name="T20" fmla="*/ 0 60000 65536"/>
                <a:gd name="T21" fmla="*/ 0 60000 65536"/>
                <a:gd name="T22" fmla="*/ 0 60000 65536"/>
                <a:gd name="T23" fmla="*/ 0 60000 65536"/>
                <a:gd name="T24" fmla="*/ 0 w 36"/>
                <a:gd name="T25" fmla="*/ 0 h 12"/>
                <a:gd name="T26" fmla="*/ 36 w 36"/>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6" h="12">
                  <a:moveTo>
                    <a:pt x="0" y="6"/>
                  </a:moveTo>
                  <a:lnTo>
                    <a:pt x="24" y="6"/>
                  </a:lnTo>
                  <a:lnTo>
                    <a:pt x="30" y="0"/>
                  </a:lnTo>
                  <a:lnTo>
                    <a:pt x="36" y="0"/>
                  </a:lnTo>
                  <a:lnTo>
                    <a:pt x="36" y="12"/>
                  </a:lnTo>
                  <a:lnTo>
                    <a:pt x="6"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5155" name="Freeform 160"/>
            <p:cNvSpPr>
              <a:spLocks/>
            </p:cNvSpPr>
            <p:nvPr/>
          </p:nvSpPr>
          <p:spPr bwMode="auto">
            <a:xfrm>
              <a:off x="2109" y="2976"/>
              <a:ext cx="42" cy="36"/>
            </a:xfrm>
            <a:custGeom>
              <a:avLst/>
              <a:gdLst>
                <a:gd name="T0" fmla="*/ 18 w 42"/>
                <a:gd name="T1" fmla="*/ 6 h 36"/>
                <a:gd name="T2" fmla="*/ 24 w 42"/>
                <a:gd name="T3" fmla="*/ 6 h 36"/>
                <a:gd name="T4" fmla="*/ 30 w 42"/>
                <a:gd name="T5" fmla="*/ 12 h 36"/>
                <a:gd name="T6" fmla="*/ 42 w 42"/>
                <a:gd name="T7" fmla="*/ 18 h 36"/>
                <a:gd name="T8" fmla="*/ 42 w 42"/>
                <a:gd name="T9" fmla="*/ 30 h 36"/>
                <a:gd name="T10" fmla="*/ 30 w 42"/>
                <a:gd name="T11" fmla="*/ 36 h 36"/>
                <a:gd name="T12" fmla="*/ 18 w 42"/>
                <a:gd name="T13" fmla="*/ 36 h 36"/>
                <a:gd name="T14" fmla="*/ 18 w 42"/>
                <a:gd name="T15" fmla="*/ 24 h 36"/>
                <a:gd name="T16" fmla="*/ 12 w 42"/>
                <a:gd name="T17" fmla="*/ 18 h 36"/>
                <a:gd name="T18" fmla="*/ 6 w 42"/>
                <a:gd name="T19" fmla="*/ 12 h 36"/>
                <a:gd name="T20" fmla="*/ 0 w 42"/>
                <a:gd name="T21" fmla="*/ 6 h 36"/>
                <a:gd name="T22" fmla="*/ 0 w 42"/>
                <a:gd name="T23" fmla="*/ 0 h 36"/>
                <a:gd name="T24" fmla="*/ 6 w 42"/>
                <a:gd name="T25" fmla="*/ 0 h 36"/>
                <a:gd name="T26" fmla="*/ 18 w 42"/>
                <a:gd name="T27" fmla="*/ 6 h 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2"/>
                <a:gd name="T43" fmla="*/ 0 h 36"/>
                <a:gd name="T44" fmla="*/ 42 w 42"/>
                <a:gd name="T45" fmla="*/ 36 h 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2" h="36">
                  <a:moveTo>
                    <a:pt x="18" y="6"/>
                  </a:moveTo>
                  <a:lnTo>
                    <a:pt x="24" y="6"/>
                  </a:lnTo>
                  <a:lnTo>
                    <a:pt x="30" y="12"/>
                  </a:lnTo>
                  <a:lnTo>
                    <a:pt x="42" y="18"/>
                  </a:lnTo>
                  <a:lnTo>
                    <a:pt x="42" y="30"/>
                  </a:lnTo>
                  <a:lnTo>
                    <a:pt x="30" y="36"/>
                  </a:lnTo>
                  <a:lnTo>
                    <a:pt x="18" y="36"/>
                  </a:lnTo>
                  <a:lnTo>
                    <a:pt x="18" y="24"/>
                  </a:lnTo>
                  <a:lnTo>
                    <a:pt x="12" y="18"/>
                  </a:lnTo>
                  <a:lnTo>
                    <a:pt x="6" y="12"/>
                  </a:lnTo>
                  <a:lnTo>
                    <a:pt x="0" y="6"/>
                  </a:lnTo>
                  <a:lnTo>
                    <a:pt x="0" y="0"/>
                  </a:lnTo>
                  <a:lnTo>
                    <a:pt x="6" y="0"/>
                  </a:lnTo>
                  <a:lnTo>
                    <a:pt x="18" y="6"/>
                  </a:lnTo>
                  <a:close/>
                </a:path>
              </a:pathLst>
            </a:custGeom>
            <a:solidFill>
              <a:srgbClr val="FFAA00"/>
            </a:solidFill>
            <a:ln w="9525">
              <a:solidFill>
                <a:srgbClr val="FFAA00"/>
              </a:solidFill>
              <a:prstDash val="solid"/>
              <a:round/>
              <a:headEnd/>
              <a:tailEnd/>
            </a:ln>
          </p:spPr>
          <p:txBody>
            <a:bodyPr/>
            <a:lstStyle/>
            <a:p>
              <a:endParaRPr lang="en-US"/>
            </a:p>
          </p:txBody>
        </p:sp>
        <p:sp>
          <p:nvSpPr>
            <p:cNvPr id="5156" name="Freeform 161"/>
            <p:cNvSpPr>
              <a:spLocks/>
            </p:cNvSpPr>
            <p:nvPr/>
          </p:nvSpPr>
          <p:spPr bwMode="auto">
            <a:xfrm>
              <a:off x="2109" y="2976"/>
              <a:ext cx="42" cy="36"/>
            </a:xfrm>
            <a:custGeom>
              <a:avLst/>
              <a:gdLst>
                <a:gd name="T0" fmla="*/ 18 w 42"/>
                <a:gd name="T1" fmla="*/ 6 h 36"/>
                <a:gd name="T2" fmla="*/ 24 w 42"/>
                <a:gd name="T3" fmla="*/ 6 h 36"/>
                <a:gd name="T4" fmla="*/ 30 w 42"/>
                <a:gd name="T5" fmla="*/ 12 h 36"/>
                <a:gd name="T6" fmla="*/ 42 w 42"/>
                <a:gd name="T7" fmla="*/ 18 h 36"/>
                <a:gd name="T8" fmla="*/ 42 w 42"/>
                <a:gd name="T9" fmla="*/ 30 h 36"/>
                <a:gd name="T10" fmla="*/ 30 w 42"/>
                <a:gd name="T11" fmla="*/ 36 h 36"/>
                <a:gd name="T12" fmla="*/ 18 w 42"/>
                <a:gd name="T13" fmla="*/ 36 h 36"/>
                <a:gd name="T14" fmla="*/ 18 w 42"/>
                <a:gd name="T15" fmla="*/ 24 h 36"/>
                <a:gd name="T16" fmla="*/ 12 w 42"/>
                <a:gd name="T17" fmla="*/ 18 h 36"/>
                <a:gd name="T18" fmla="*/ 6 w 42"/>
                <a:gd name="T19" fmla="*/ 12 h 36"/>
                <a:gd name="T20" fmla="*/ 0 w 42"/>
                <a:gd name="T21" fmla="*/ 6 h 36"/>
                <a:gd name="T22" fmla="*/ 0 w 42"/>
                <a:gd name="T23" fmla="*/ 0 h 36"/>
                <a:gd name="T24" fmla="*/ 6 w 42"/>
                <a:gd name="T25" fmla="*/ 0 h 36"/>
                <a:gd name="T26" fmla="*/ 18 w 42"/>
                <a:gd name="T27" fmla="*/ 6 h 36"/>
                <a:gd name="T28" fmla="*/ 18 w 42"/>
                <a:gd name="T29" fmla="*/ 12 h 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
                <a:gd name="T46" fmla="*/ 0 h 36"/>
                <a:gd name="T47" fmla="*/ 42 w 42"/>
                <a:gd name="T48" fmla="*/ 36 h 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 h="36">
                  <a:moveTo>
                    <a:pt x="18" y="6"/>
                  </a:moveTo>
                  <a:lnTo>
                    <a:pt x="24" y="6"/>
                  </a:lnTo>
                  <a:lnTo>
                    <a:pt x="30" y="12"/>
                  </a:lnTo>
                  <a:lnTo>
                    <a:pt x="42" y="18"/>
                  </a:lnTo>
                  <a:lnTo>
                    <a:pt x="42" y="30"/>
                  </a:lnTo>
                  <a:lnTo>
                    <a:pt x="30" y="36"/>
                  </a:lnTo>
                  <a:lnTo>
                    <a:pt x="18" y="36"/>
                  </a:lnTo>
                  <a:lnTo>
                    <a:pt x="18" y="24"/>
                  </a:lnTo>
                  <a:lnTo>
                    <a:pt x="12" y="18"/>
                  </a:lnTo>
                  <a:lnTo>
                    <a:pt x="6" y="12"/>
                  </a:lnTo>
                  <a:lnTo>
                    <a:pt x="0" y="6"/>
                  </a:lnTo>
                  <a:lnTo>
                    <a:pt x="0" y="0"/>
                  </a:lnTo>
                  <a:lnTo>
                    <a:pt x="6" y="0"/>
                  </a:lnTo>
                  <a:lnTo>
                    <a:pt x="18" y="6"/>
                  </a:lnTo>
                  <a:lnTo>
                    <a:pt x="18" y="12"/>
                  </a:lnTo>
                </a:path>
              </a:pathLst>
            </a:custGeom>
            <a:noFill/>
            <a:ln w="9525">
              <a:solidFill>
                <a:srgbClr val="000000"/>
              </a:solidFill>
              <a:prstDash val="solid"/>
              <a:round/>
              <a:headEnd/>
              <a:tailEnd/>
            </a:ln>
          </p:spPr>
          <p:txBody>
            <a:bodyPr/>
            <a:lstStyle/>
            <a:p>
              <a:endParaRPr lang="en-US"/>
            </a:p>
          </p:txBody>
        </p:sp>
        <p:sp>
          <p:nvSpPr>
            <p:cNvPr id="5157" name="Freeform 162"/>
            <p:cNvSpPr>
              <a:spLocks/>
            </p:cNvSpPr>
            <p:nvPr/>
          </p:nvSpPr>
          <p:spPr bwMode="auto">
            <a:xfrm>
              <a:off x="2157" y="3048"/>
              <a:ext cx="78" cy="108"/>
            </a:xfrm>
            <a:custGeom>
              <a:avLst/>
              <a:gdLst>
                <a:gd name="T0" fmla="*/ 6 w 78"/>
                <a:gd name="T1" fmla="*/ 0 h 108"/>
                <a:gd name="T2" fmla="*/ 12 w 78"/>
                <a:gd name="T3" fmla="*/ 0 h 108"/>
                <a:gd name="T4" fmla="*/ 18 w 78"/>
                <a:gd name="T5" fmla="*/ 6 h 108"/>
                <a:gd name="T6" fmla="*/ 30 w 78"/>
                <a:gd name="T7" fmla="*/ 6 h 108"/>
                <a:gd name="T8" fmla="*/ 36 w 78"/>
                <a:gd name="T9" fmla="*/ 12 h 108"/>
                <a:gd name="T10" fmla="*/ 48 w 78"/>
                <a:gd name="T11" fmla="*/ 12 h 108"/>
                <a:gd name="T12" fmla="*/ 48 w 78"/>
                <a:gd name="T13" fmla="*/ 18 h 108"/>
                <a:gd name="T14" fmla="*/ 54 w 78"/>
                <a:gd name="T15" fmla="*/ 24 h 108"/>
                <a:gd name="T16" fmla="*/ 54 w 78"/>
                <a:gd name="T17" fmla="*/ 30 h 108"/>
                <a:gd name="T18" fmla="*/ 60 w 78"/>
                <a:gd name="T19" fmla="*/ 36 h 108"/>
                <a:gd name="T20" fmla="*/ 66 w 78"/>
                <a:gd name="T21" fmla="*/ 42 h 108"/>
                <a:gd name="T22" fmla="*/ 72 w 78"/>
                <a:gd name="T23" fmla="*/ 48 h 108"/>
                <a:gd name="T24" fmla="*/ 78 w 78"/>
                <a:gd name="T25" fmla="*/ 60 h 108"/>
                <a:gd name="T26" fmla="*/ 72 w 78"/>
                <a:gd name="T27" fmla="*/ 72 h 108"/>
                <a:gd name="T28" fmla="*/ 54 w 78"/>
                <a:gd name="T29" fmla="*/ 72 h 108"/>
                <a:gd name="T30" fmla="*/ 42 w 78"/>
                <a:gd name="T31" fmla="*/ 78 h 108"/>
                <a:gd name="T32" fmla="*/ 36 w 78"/>
                <a:gd name="T33" fmla="*/ 84 h 108"/>
                <a:gd name="T34" fmla="*/ 30 w 78"/>
                <a:gd name="T35" fmla="*/ 96 h 108"/>
                <a:gd name="T36" fmla="*/ 30 w 78"/>
                <a:gd name="T37" fmla="*/ 102 h 108"/>
                <a:gd name="T38" fmla="*/ 24 w 78"/>
                <a:gd name="T39" fmla="*/ 108 h 108"/>
                <a:gd name="T40" fmla="*/ 12 w 78"/>
                <a:gd name="T41" fmla="*/ 102 h 108"/>
                <a:gd name="T42" fmla="*/ 6 w 78"/>
                <a:gd name="T43" fmla="*/ 90 h 108"/>
                <a:gd name="T44" fmla="*/ 6 w 78"/>
                <a:gd name="T45" fmla="*/ 60 h 108"/>
                <a:gd name="T46" fmla="*/ 0 w 78"/>
                <a:gd name="T47" fmla="*/ 48 h 108"/>
                <a:gd name="T48" fmla="*/ 0 w 78"/>
                <a:gd name="T49" fmla="*/ 36 h 108"/>
                <a:gd name="T50" fmla="*/ 6 w 78"/>
                <a:gd name="T51" fmla="*/ 18 h 108"/>
                <a:gd name="T52" fmla="*/ 6 w 78"/>
                <a:gd name="T53" fmla="*/ 0 h 10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78"/>
                <a:gd name="T82" fmla="*/ 0 h 108"/>
                <a:gd name="T83" fmla="*/ 78 w 78"/>
                <a:gd name="T84" fmla="*/ 108 h 10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78" h="108">
                  <a:moveTo>
                    <a:pt x="6" y="0"/>
                  </a:moveTo>
                  <a:lnTo>
                    <a:pt x="12" y="0"/>
                  </a:lnTo>
                  <a:lnTo>
                    <a:pt x="18" y="6"/>
                  </a:lnTo>
                  <a:lnTo>
                    <a:pt x="30" y="6"/>
                  </a:lnTo>
                  <a:lnTo>
                    <a:pt x="36" y="12"/>
                  </a:lnTo>
                  <a:lnTo>
                    <a:pt x="48" y="12"/>
                  </a:lnTo>
                  <a:lnTo>
                    <a:pt x="48" y="18"/>
                  </a:lnTo>
                  <a:lnTo>
                    <a:pt x="54" y="24"/>
                  </a:lnTo>
                  <a:lnTo>
                    <a:pt x="54" y="30"/>
                  </a:lnTo>
                  <a:lnTo>
                    <a:pt x="60" y="36"/>
                  </a:lnTo>
                  <a:lnTo>
                    <a:pt x="66" y="42"/>
                  </a:lnTo>
                  <a:lnTo>
                    <a:pt x="72" y="48"/>
                  </a:lnTo>
                  <a:lnTo>
                    <a:pt x="78" y="60"/>
                  </a:lnTo>
                  <a:lnTo>
                    <a:pt x="72" y="72"/>
                  </a:lnTo>
                  <a:lnTo>
                    <a:pt x="54" y="72"/>
                  </a:lnTo>
                  <a:lnTo>
                    <a:pt x="42" y="78"/>
                  </a:lnTo>
                  <a:lnTo>
                    <a:pt x="36" y="84"/>
                  </a:lnTo>
                  <a:lnTo>
                    <a:pt x="30" y="96"/>
                  </a:lnTo>
                  <a:lnTo>
                    <a:pt x="30" y="102"/>
                  </a:lnTo>
                  <a:lnTo>
                    <a:pt x="24" y="108"/>
                  </a:lnTo>
                  <a:lnTo>
                    <a:pt x="12" y="102"/>
                  </a:lnTo>
                  <a:lnTo>
                    <a:pt x="6" y="90"/>
                  </a:lnTo>
                  <a:lnTo>
                    <a:pt x="6" y="60"/>
                  </a:lnTo>
                  <a:lnTo>
                    <a:pt x="0" y="48"/>
                  </a:lnTo>
                  <a:lnTo>
                    <a:pt x="0" y="36"/>
                  </a:lnTo>
                  <a:lnTo>
                    <a:pt x="6" y="18"/>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5158" name="Freeform 163"/>
            <p:cNvSpPr>
              <a:spLocks/>
            </p:cNvSpPr>
            <p:nvPr/>
          </p:nvSpPr>
          <p:spPr bwMode="auto">
            <a:xfrm>
              <a:off x="2157" y="3048"/>
              <a:ext cx="78" cy="108"/>
            </a:xfrm>
            <a:custGeom>
              <a:avLst/>
              <a:gdLst>
                <a:gd name="T0" fmla="*/ 6 w 78"/>
                <a:gd name="T1" fmla="*/ 0 h 108"/>
                <a:gd name="T2" fmla="*/ 12 w 78"/>
                <a:gd name="T3" fmla="*/ 0 h 108"/>
                <a:gd name="T4" fmla="*/ 18 w 78"/>
                <a:gd name="T5" fmla="*/ 6 h 108"/>
                <a:gd name="T6" fmla="*/ 30 w 78"/>
                <a:gd name="T7" fmla="*/ 6 h 108"/>
                <a:gd name="T8" fmla="*/ 36 w 78"/>
                <a:gd name="T9" fmla="*/ 12 h 108"/>
                <a:gd name="T10" fmla="*/ 48 w 78"/>
                <a:gd name="T11" fmla="*/ 12 h 108"/>
                <a:gd name="T12" fmla="*/ 48 w 78"/>
                <a:gd name="T13" fmla="*/ 18 h 108"/>
                <a:gd name="T14" fmla="*/ 54 w 78"/>
                <a:gd name="T15" fmla="*/ 24 h 108"/>
                <a:gd name="T16" fmla="*/ 54 w 78"/>
                <a:gd name="T17" fmla="*/ 30 h 108"/>
                <a:gd name="T18" fmla="*/ 60 w 78"/>
                <a:gd name="T19" fmla="*/ 36 h 108"/>
                <a:gd name="T20" fmla="*/ 66 w 78"/>
                <a:gd name="T21" fmla="*/ 42 h 108"/>
                <a:gd name="T22" fmla="*/ 72 w 78"/>
                <a:gd name="T23" fmla="*/ 48 h 108"/>
                <a:gd name="T24" fmla="*/ 78 w 78"/>
                <a:gd name="T25" fmla="*/ 60 h 108"/>
                <a:gd name="T26" fmla="*/ 72 w 78"/>
                <a:gd name="T27" fmla="*/ 72 h 108"/>
                <a:gd name="T28" fmla="*/ 54 w 78"/>
                <a:gd name="T29" fmla="*/ 72 h 108"/>
                <a:gd name="T30" fmla="*/ 42 w 78"/>
                <a:gd name="T31" fmla="*/ 78 h 108"/>
                <a:gd name="T32" fmla="*/ 36 w 78"/>
                <a:gd name="T33" fmla="*/ 84 h 108"/>
                <a:gd name="T34" fmla="*/ 30 w 78"/>
                <a:gd name="T35" fmla="*/ 96 h 108"/>
                <a:gd name="T36" fmla="*/ 30 w 78"/>
                <a:gd name="T37" fmla="*/ 102 h 108"/>
                <a:gd name="T38" fmla="*/ 24 w 78"/>
                <a:gd name="T39" fmla="*/ 108 h 108"/>
                <a:gd name="T40" fmla="*/ 12 w 78"/>
                <a:gd name="T41" fmla="*/ 102 h 108"/>
                <a:gd name="T42" fmla="*/ 6 w 78"/>
                <a:gd name="T43" fmla="*/ 90 h 108"/>
                <a:gd name="T44" fmla="*/ 6 w 78"/>
                <a:gd name="T45" fmla="*/ 60 h 108"/>
                <a:gd name="T46" fmla="*/ 0 w 78"/>
                <a:gd name="T47" fmla="*/ 48 h 108"/>
                <a:gd name="T48" fmla="*/ 0 w 78"/>
                <a:gd name="T49" fmla="*/ 36 h 108"/>
                <a:gd name="T50" fmla="*/ 6 w 78"/>
                <a:gd name="T51" fmla="*/ 18 h 108"/>
                <a:gd name="T52" fmla="*/ 6 w 78"/>
                <a:gd name="T53" fmla="*/ 0 h 108"/>
                <a:gd name="T54" fmla="*/ 6 w 78"/>
                <a:gd name="T55" fmla="*/ 6 h 10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8"/>
                <a:gd name="T85" fmla="*/ 0 h 108"/>
                <a:gd name="T86" fmla="*/ 78 w 78"/>
                <a:gd name="T87" fmla="*/ 108 h 10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8" h="108">
                  <a:moveTo>
                    <a:pt x="6" y="0"/>
                  </a:moveTo>
                  <a:lnTo>
                    <a:pt x="12" y="0"/>
                  </a:lnTo>
                  <a:lnTo>
                    <a:pt x="18" y="6"/>
                  </a:lnTo>
                  <a:lnTo>
                    <a:pt x="30" y="6"/>
                  </a:lnTo>
                  <a:lnTo>
                    <a:pt x="36" y="12"/>
                  </a:lnTo>
                  <a:lnTo>
                    <a:pt x="48" y="12"/>
                  </a:lnTo>
                  <a:lnTo>
                    <a:pt x="48" y="18"/>
                  </a:lnTo>
                  <a:lnTo>
                    <a:pt x="54" y="24"/>
                  </a:lnTo>
                  <a:lnTo>
                    <a:pt x="54" y="30"/>
                  </a:lnTo>
                  <a:lnTo>
                    <a:pt x="60" y="36"/>
                  </a:lnTo>
                  <a:lnTo>
                    <a:pt x="66" y="42"/>
                  </a:lnTo>
                  <a:lnTo>
                    <a:pt x="72" y="48"/>
                  </a:lnTo>
                  <a:lnTo>
                    <a:pt x="78" y="60"/>
                  </a:lnTo>
                  <a:lnTo>
                    <a:pt x="72" y="72"/>
                  </a:lnTo>
                  <a:lnTo>
                    <a:pt x="54" y="72"/>
                  </a:lnTo>
                  <a:lnTo>
                    <a:pt x="42" y="78"/>
                  </a:lnTo>
                  <a:lnTo>
                    <a:pt x="36" y="84"/>
                  </a:lnTo>
                  <a:lnTo>
                    <a:pt x="30" y="96"/>
                  </a:lnTo>
                  <a:lnTo>
                    <a:pt x="30" y="102"/>
                  </a:lnTo>
                  <a:lnTo>
                    <a:pt x="24" y="108"/>
                  </a:lnTo>
                  <a:lnTo>
                    <a:pt x="12" y="102"/>
                  </a:lnTo>
                  <a:lnTo>
                    <a:pt x="6" y="90"/>
                  </a:lnTo>
                  <a:lnTo>
                    <a:pt x="6" y="60"/>
                  </a:lnTo>
                  <a:lnTo>
                    <a:pt x="0" y="48"/>
                  </a:lnTo>
                  <a:lnTo>
                    <a:pt x="0" y="36"/>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5159" name="Freeform 164"/>
            <p:cNvSpPr>
              <a:spLocks/>
            </p:cNvSpPr>
            <p:nvPr/>
          </p:nvSpPr>
          <p:spPr bwMode="auto">
            <a:xfrm>
              <a:off x="2085" y="2982"/>
              <a:ext cx="12" cy="18"/>
            </a:xfrm>
            <a:custGeom>
              <a:avLst/>
              <a:gdLst>
                <a:gd name="T0" fmla="*/ 0 w 12"/>
                <a:gd name="T1" fmla="*/ 6 h 18"/>
                <a:gd name="T2" fmla="*/ 0 w 12"/>
                <a:gd name="T3" fmla="*/ 0 h 18"/>
                <a:gd name="T4" fmla="*/ 6 w 12"/>
                <a:gd name="T5" fmla="*/ 0 h 18"/>
                <a:gd name="T6" fmla="*/ 12 w 12"/>
                <a:gd name="T7" fmla="*/ 6 h 18"/>
                <a:gd name="T8" fmla="*/ 12 w 12"/>
                <a:gd name="T9" fmla="*/ 18 h 18"/>
                <a:gd name="T10" fmla="*/ 6 w 12"/>
                <a:gd name="T11" fmla="*/ 18 h 18"/>
                <a:gd name="T12" fmla="*/ 6 w 12"/>
                <a:gd name="T13" fmla="*/ 12 h 18"/>
                <a:gd name="T14" fmla="*/ 0 w 12"/>
                <a:gd name="T15" fmla="*/ 6 h 18"/>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8"/>
                <a:gd name="T26" fmla="*/ 12 w 12"/>
                <a:gd name="T27" fmla="*/ 18 h 1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8">
                  <a:moveTo>
                    <a:pt x="0" y="6"/>
                  </a:moveTo>
                  <a:lnTo>
                    <a:pt x="0" y="0"/>
                  </a:lnTo>
                  <a:lnTo>
                    <a:pt x="6" y="0"/>
                  </a:lnTo>
                  <a:lnTo>
                    <a:pt x="12" y="6"/>
                  </a:lnTo>
                  <a:lnTo>
                    <a:pt x="12" y="18"/>
                  </a:lnTo>
                  <a:lnTo>
                    <a:pt x="6" y="18"/>
                  </a:lnTo>
                  <a:lnTo>
                    <a:pt x="6" y="12"/>
                  </a:lnTo>
                  <a:lnTo>
                    <a:pt x="0" y="6"/>
                  </a:lnTo>
                  <a:close/>
                </a:path>
              </a:pathLst>
            </a:custGeom>
            <a:solidFill>
              <a:srgbClr val="FFAA00"/>
            </a:solidFill>
            <a:ln w="9525">
              <a:solidFill>
                <a:srgbClr val="FFAA00"/>
              </a:solidFill>
              <a:prstDash val="solid"/>
              <a:round/>
              <a:headEnd/>
              <a:tailEnd/>
            </a:ln>
          </p:spPr>
          <p:txBody>
            <a:bodyPr/>
            <a:lstStyle/>
            <a:p>
              <a:endParaRPr lang="en-US"/>
            </a:p>
          </p:txBody>
        </p:sp>
        <p:sp>
          <p:nvSpPr>
            <p:cNvPr id="5160" name="Freeform 165"/>
            <p:cNvSpPr>
              <a:spLocks/>
            </p:cNvSpPr>
            <p:nvPr/>
          </p:nvSpPr>
          <p:spPr bwMode="auto">
            <a:xfrm>
              <a:off x="2085" y="2982"/>
              <a:ext cx="12" cy="18"/>
            </a:xfrm>
            <a:custGeom>
              <a:avLst/>
              <a:gdLst>
                <a:gd name="T0" fmla="*/ 0 w 12"/>
                <a:gd name="T1" fmla="*/ 6 h 18"/>
                <a:gd name="T2" fmla="*/ 0 w 12"/>
                <a:gd name="T3" fmla="*/ 0 h 18"/>
                <a:gd name="T4" fmla="*/ 6 w 12"/>
                <a:gd name="T5" fmla="*/ 0 h 18"/>
                <a:gd name="T6" fmla="*/ 12 w 12"/>
                <a:gd name="T7" fmla="*/ 6 h 18"/>
                <a:gd name="T8" fmla="*/ 12 w 12"/>
                <a:gd name="T9" fmla="*/ 18 h 18"/>
                <a:gd name="T10" fmla="*/ 6 w 12"/>
                <a:gd name="T11" fmla="*/ 18 h 18"/>
                <a:gd name="T12" fmla="*/ 6 w 12"/>
                <a:gd name="T13" fmla="*/ 12 h 18"/>
                <a:gd name="T14" fmla="*/ 0 w 12"/>
                <a:gd name="T15" fmla="*/ 6 h 18"/>
                <a:gd name="T16" fmla="*/ 0 w 12"/>
                <a:gd name="T17" fmla="*/ 12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8"/>
                <a:gd name="T29" fmla="*/ 12 w 12"/>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8">
                  <a:moveTo>
                    <a:pt x="0" y="6"/>
                  </a:moveTo>
                  <a:lnTo>
                    <a:pt x="0" y="0"/>
                  </a:lnTo>
                  <a:lnTo>
                    <a:pt x="6" y="0"/>
                  </a:lnTo>
                  <a:lnTo>
                    <a:pt x="12" y="6"/>
                  </a:lnTo>
                  <a:lnTo>
                    <a:pt x="12" y="18"/>
                  </a:lnTo>
                  <a:lnTo>
                    <a:pt x="6" y="18"/>
                  </a:lnTo>
                  <a:lnTo>
                    <a:pt x="6"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5161" name="Freeform 166"/>
            <p:cNvSpPr>
              <a:spLocks/>
            </p:cNvSpPr>
            <p:nvPr/>
          </p:nvSpPr>
          <p:spPr bwMode="auto">
            <a:xfrm>
              <a:off x="1713" y="1236"/>
              <a:ext cx="366" cy="594"/>
            </a:xfrm>
            <a:custGeom>
              <a:avLst/>
              <a:gdLst>
                <a:gd name="T0" fmla="*/ 168 w 366"/>
                <a:gd name="T1" fmla="*/ 564 h 594"/>
                <a:gd name="T2" fmla="*/ 0 w 366"/>
                <a:gd name="T3" fmla="*/ 528 h 594"/>
                <a:gd name="T4" fmla="*/ 42 w 366"/>
                <a:gd name="T5" fmla="*/ 366 h 594"/>
                <a:gd name="T6" fmla="*/ 30 w 366"/>
                <a:gd name="T7" fmla="*/ 348 h 594"/>
                <a:gd name="T8" fmla="*/ 90 w 366"/>
                <a:gd name="T9" fmla="*/ 264 h 594"/>
                <a:gd name="T10" fmla="*/ 72 w 366"/>
                <a:gd name="T11" fmla="*/ 228 h 594"/>
                <a:gd name="T12" fmla="*/ 114 w 366"/>
                <a:gd name="T13" fmla="*/ 0 h 594"/>
                <a:gd name="T14" fmla="*/ 168 w 366"/>
                <a:gd name="T15" fmla="*/ 12 h 594"/>
                <a:gd name="T16" fmla="*/ 150 w 366"/>
                <a:gd name="T17" fmla="*/ 90 h 594"/>
                <a:gd name="T18" fmla="*/ 162 w 366"/>
                <a:gd name="T19" fmla="*/ 120 h 594"/>
                <a:gd name="T20" fmla="*/ 156 w 366"/>
                <a:gd name="T21" fmla="*/ 132 h 594"/>
                <a:gd name="T22" fmla="*/ 174 w 366"/>
                <a:gd name="T23" fmla="*/ 150 h 594"/>
                <a:gd name="T24" fmla="*/ 198 w 366"/>
                <a:gd name="T25" fmla="*/ 198 h 594"/>
                <a:gd name="T26" fmla="*/ 222 w 366"/>
                <a:gd name="T27" fmla="*/ 210 h 594"/>
                <a:gd name="T28" fmla="*/ 192 w 366"/>
                <a:gd name="T29" fmla="*/ 288 h 594"/>
                <a:gd name="T30" fmla="*/ 204 w 366"/>
                <a:gd name="T31" fmla="*/ 300 h 594"/>
                <a:gd name="T32" fmla="*/ 222 w 366"/>
                <a:gd name="T33" fmla="*/ 282 h 594"/>
                <a:gd name="T34" fmla="*/ 234 w 366"/>
                <a:gd name="T35" fmla="*/ 294 h 594"/>
                <a:gd name="T36" fmla="*/ 240 w 366"/>
                <a:gd name="T37" fmla="*/ 354 h 594"/>
                <a:gd name="T38" fmla="*/ 258 w 366"/>
                <a:gd name="T39" fmla="*/ 366 h 594"/>
                <a:gd name="T40" fmla="*/ 264 w 366"/>
                <a:gd name="T41" fmla="*/ 396 h 594"/>
                <a:gd name="T42" fmla="*/ 276 w 366"/>
                <a:gd name="T43" fmla="*/ 390 h 594"/>
                <a:gd name="T44" fmla="*/ 294 w 366"/>
                <a:gd name="T45" fmla="*/ 396 h 594"/>
                <a:gd name="T46" fmla="*/ 300 w 366"/>
                <a:gd name="T47" fmla="*/ 384 h 594"/>
                <a:gd name="T48" fmla="*/ 342 w 366"/>
                <a:gd name="T49" fmla="*/ 396 h 594"/>
                <a:gd name="T50" fmla="*/ 354 w 366"/>
                <a:gd name="T51" fmla="*/ 378 h 594"/>
                <a:gd name="T52" fmla="*/ 366 w 366"/>
                <a:gd name="T53" fmla="*/ 402 h 594"/>
                <a:gd name="T54" fmla="*/ 336 w 366"/>
                <a:gd name="T55" fmla="*/ 594 h 594"/>
                <a:gd name="T56" fmla="*/ 222 w 366"/>
                <a:gd name="T57" fmla="*/ 576 h 594"/>
                <a:gd name="T58" fmla="*/ 168 w 366"/>
                <a:gd name="T59" fmla="*/ 564 h 59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66"/>
                <a:gd name="T91" fmla="*/ 0 h 594"/>
                <a:gd name="T92" fmla="*/ 366 w 366"/>
                <a:gd name="T93" fmla="*/ 594 h 59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66" h="594">
                  <a:moveTo>
                    <a:pt x="168" y="564"/>
                  </a:moveTo>
                  <a:lnTo>
                    <a:pt x="0" y="528"/>
                  </a:lnTo>
                  <a:lnTo>
                    <a:pt x="42" y="366"/>
                  </a:lnTo>
                  <a:lnTo>
                    <a:pt x="30" y="348"/>
                  </a:lnTo>
                  <a:lnTo>
                    <a:pt x="90" y="264"/>
                  </a:lnTo>
                  <a:lnTo>
                    <a:pt x="72" y="228"/>
                  </a:lnTo>
                  <a:lnTo>
                    <a:pt x="114" y="0"/>
                  </a:lnTo>
                  <a:lnTo>
                    <a:pt x="168" y="12"/>
                  </a:lnTo>
                  <a:lnTo>
                    <a:pt x="150" y="90"/>
                  </a:lnTo>
                  <a:lnTo>
                    <a:pt x="162" y="120"/>
                  </a:lnTo>
                  <a:lnTo>
                    <a:pt x="156" y="132"/>
                  </a:lnTo>
                  <a:lnTo>
                    <a:pt x="174" y="150"/>
                  </a:lnTo>
                  <a:lnTo>
                    <a:pt x="198" y="198"/>
                  </a:lnTo>
                  <a:lnTo>
                    <a:pt x="222" y="210"/>
                  </a:lnTo>
                  <a:lnTo>
                    <a:pt x="192" y="288"/>
                  </a:lnTo>
                  <a:lnTo>
                    <a:pt x="204" y="300"/>
                  </a:lnTo>
                  <a:lnTo>
                    <a:pt x="222" y="282"/>
                  </a:lnTo>
                  <a:lnTo>
                    <a:pt x="234" y="294"/>
                  </a:lnTo>
                  <a:lnTo>
                    <a:pt x="240" y="354"/>
                  </a:lnTo>
                  <a:lnTo>
                    <a:pt x="258" y="366"/>
                  </a:lnTo>
                  <a:lnTo>
                    <a:pt x="264" y="396"/>
                  </a:lnTo>
                  <a:lnTo>
                    <a:pt x="276" y="390"/>
                  </a:lnTo>
                  <a:lnTo>
                    <a:pt x="294" y="396"/>
                  </a:lnTo>
                  <a:lnTo>
                    <a:pt x="300" y="384"/>
                  </a:lnTo>
                  <a:lnTo>
                    <a:pt x="342" y="396"/>
                  </a:lnTo>
                  <a:lnTo>
                    <a:pt x="354" y="378"/>
                  </a:lnTo>
                  <a:lnTo>
                    <a:pt x="366" y="402"/>
                  </a:lnTo>
                  <a:lnTo>
                    <a:pt x="336" y="594"/>
                  </a:lnTo>
                  <a:lnTo>
                    <a:pt x="222" y="576"/>
                  </a:lnTo>
                  <a:lnTo>
                    <a:pt x="168" y="564"/>
                  </a:lnTo>
                  <a:close/>
                </a:path>
              </a:pathLst>
            </a:custGeom>
            <a:solidFill>
              <a:srgbClr val="E8D898"/>
            </a:solidFill>
            <a:ln w="9525">
              <a:solidFill>
                <a:srgbClr val="E8D898"/>
              </a:solidFill>
              <a:prstDash val="solid"/>
              <a:round/>
              <a:headEnd/>
              <a:tailEnd/>
            </a:ln>
          </p:spPr>
          <p:txBody>
            <a:bodyPr/>
            <a:lstStyle/>
            <a:p>
              <a:endParaRPr lang="en-US"/>
            </a:p>
          </p:txBody>
        </p:sp>
        <p:sp>
          <p:nvSpPr>
            <p:cNvPr id="5162" name="Freeform 167"/>
            <p:cNvSpPr>
              <a:spLocks/>
            </p:cNvSpPr>
            <p:nvPr/>
          </p:nvSpPr>
          <p:spPr bwMode="auto">
            <a:xfrm>
              <a:off x="1713" y="1236"/>
              <a:ext cx="366" cy="594"/>
            </a:xfrm>
            <a:custGeom>
              <a:avLst/>
              <a:gdLst>
                <a:gd name="T0" fmla="*/ 168 w 366"/>
                <a:gd name="T1" fmla="*/ 564 h 594"/>
                <a:gd name="T2" fmla="*/ 0 w 366"/>
                <a:gd name="T3" fmla="*/ 528 h 594"/>
                <a:gd name="T4" fmla="*/ 42 w 366"/>
                <a:gd name="T5" fmla="*/ 366 h 594"/>
                <a:gd name="T6" fmla="*/ 30 w 366"/>
                <a:gd name="T7" fmla="*/ 348 h 594"/>
                <a:gd name="T8" fmla="*/ 90 w 366"/>
                <a:gd name="T9" fmla="*/ 264 h 594"/>
                <a:gd name="T10" fmla="*/ 72 w 366"/>
                <a:gd name="T11" fmla="*/ 228 h 594"/>
                <a:gd name="T12" fmla="*/ 114 w 366"/>
                <a:gd name="T13" fmla="*/ 0 h 594"/>
                <a:gd name="T14" fmla="*/ 168 w 366"/>
                <a:gd name="T15" fmla="*/ 12 h 594"/>
                <a:gd name="T16" fmla="*/ 150 w 366"/>
                <a:gd name="T17" fmla="*/ 90 h 594"/>
                <a:gd name="T18" fmla="*/ 162 w 366"/>
                <a:gd name="T19" fmla="*/ 120 h 594"/>
                <a:gd name="T20" fmla="*/ 156 w 366"/>
                <a:gd name="T21" fmla="*/ 132 h 594"/>
                <a:gd name="T22" fmla="*/ 174 w 366"/>
                <a:gd name="T23" fmla="*/ 150 h 594"/>
                <a:gd name="T24" fmla="*/ 198 w 366"/>
                <a:gd name="T25" fmla="*/ 198 h 594"/>
                <a:gd name="T26" fmla="*/ 222 w 366"/>
                <a:gd name="T27" fmla="*/ 210 h 594"/>
                <a:gd name="T28" fmla="*/ 192 w 366"/>
                <a:gd name="T29" fmla="*/ 288 h 594"/>
                <a:gd name="T30" fmla="*/ 204 w 366"/>
                <a:gd name="T31" fmla="*/ 300 h 594"/>
                <a:gd name="T32" fmla="*/ 222 w 366"/>
                <a:gd name="T33" fmla="*/ 282 h 594"/>
                <a:gd name="T34" fmla="*/ 234 w 366"/>
                <a:gd name="T35" fmla="*/ 294 h 594"/>
                <a:gd name="T36" fmla="*/ 240 w 366"/>
                <a:gd name="T37" fmla="*/ 354 h 594"/>
                <a:gd name="T38" fmla="*/ 258 w 366"/>
                <a:gd name="T39" fmla="*/ 366 h 594"/>
                <a:gd name="T40" fmla="*/ 264 w 366"/>
                <a:gd name="T41" fmla="*/ 396 h 594"/>
                <a:gd name="T42" fmla="*/ 276 w 366"/>
                <a:gd name="T43" fmla="*/ 390 h 594"/>
                <a:gd name="T44" fmla="*/ 294 w 366"/>
                <a:gd name="T45" fmla="*/ 396 h 594"/>
                <a:gd name="T46" fmla="*/ 300 w 366"/>
                <a:gd name="T47" fmla="*/ 384 h 594"/>
                <a:gd name="T48" fmla="*/ 342 w 366"/>
                <a:gd name="T49" fmla="*/ 396 h 594"/>
                <a:gd name="T50" fmla="*/ 354 w 366"/>
                <a:gd name="T51" fmla="*/ 378 h 594"/>
                <a:gd name="T52" fmla="*/ 366 w 366"/>
                <a:gd name="T53" fmla="*/ 402 h 594"/>
                <a:gd name="T54" fmla="*/ 336 w 366"/>
                <a:gd name="T55" fmla="*/ 594 h 594"/>
                <a:gd name="T56" fmla="*/ 222 w 366"/>
                <a:gd name="T57" fmla="*/ 576 h 594"/>
                <a:gd name="T58" fmla="*/ 168 w 366"/>
                <a:gd name="T59" fmla="*/ 564 h 594"/>
                <a:gd name="T60" fmla="*/ 168 w 366"/>
                <a:gd name="T61" fmla="*/ 570 h 59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66"/>
                <a:gd name="T94" fmla="*/ 0 h 594"/>
                <a:gd name="T95" fmla="*/ 366 w 366"/>
                <a:gd name="T96" fmla="*/ 594 h 59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66" h="594">
                  <a:moveTo>
                    <a:pt x="168" y="564"/>
                  </a:moveTo>
                  <a:lnTo>
                    <a:pt x="0" y="528"/>
                  </a:lnTo>
                  <a:lnTo>
                    <a:pt x="42" y="366"/>
                  </a:lnTo>
                  <a:lnTo>
                    <a:pt x="30" y="348"/>
                  </a:lnTo>
                  <a:lnTo>
                    <a:pt x="90" y="264"/>
                  </a:lnTo>
                  <a:lnTo>
                    <a:pt x="72" y="228"/>
                  </a:lnTo>
                  <a:lnTo>
                    <a:pt x="114" y="0"/>
                  </a:lnTo>
                  <a:lnTo>
                    <a:pt x="168" y="12"/>
                  </a:lnTo>
                  <a:lnTo>
                    <a:pt x="150" y="90"/>
                  </a:lnTo>
                  <a:lnTo>
                    <a:pt x="162" y="120"/>
                  </a:lnTo>
                  <a:lnTo>
                    <a:pt x="156" y="132"/>
                  </a:lnTo>
                  <a:lnTo>
                    <a:pt x="174" y="150"/>
                  </a:lnTo>
                  <a:lnTo>
                    <a:pt x="198" y="198"/>
                  </a:lnTo>
                  <a:lnTo>
                    <a:pt x="222" y="210"/>
                  </a:lnTo>
                  <a:lnTo>
                    <a:pt x="192" y="288"/>
                  </a:lnTo>
                  <a:lnTo>
                    <a:pt x="204" y="300"/>
                  </a:lnTo>
                  <a:lnTo>
                    <a:pt x="222" y="282"/>
                  </a:lnTo>
                  <a:lnTo>
                    <a:pt x="234" y="294"/>
                  </a:lnTo>
                  <a:lnTo>
                    <a:pt x="240" y="354"/>
                  </a:lnTo>
                  <a:lnTo>
                    <a:pt x="258" y="366"/>
                  </a:lnTo>
                  <a:lnTo>
                    <a:pt x="264" y="396"/>
                  </a:lnTo>
                  <a:lnTo>
                    <a:pt x="276" y="390"/>
                  </a:lnTo>
                  <a:lnTo>
                    <a:pt x="294" y="396"/>
                  </a:lnTo>
                  <a:lnTo>
                    <a:pt x="300" y="384"/>
                  </a:lnTo>
                  <a:lnTo>
                    <a:pt x="342" y="396"/>
                  </a:lnTo>
                  <a:lnTo>
                    <a:pt x="354" y="378"/>
                  </a:lnTo>
                  <a:lnTo>
                    <a:pt x="366" y="402"/>
                  </a:lnTo>
                  <a:lnTo>
                    <a:pt x="336" y="594"/>
                  </a:lnTo>
                  <a:lnTo>
                    <a:pt x="222" y="576"/>
                  </a:lnTo>
                  <a:lnTo>
                    <a:pt x="168" y="564"/>
                  </a:lnTo>
                  <a:lnTo>
                    <a:pt x="168" y="570"/>
                  </a:lnTo>
                </a:path>
              </a:pathLst>
            </a:custGeom>
            <a:noFill/>
            <a:ln w="9525">
              <a:solidFill>
                <a:srgbClr val="000000"/>
              </a:solidFill>
              <a:prstDash val="solid"/>
              <a:round/>
              <a:headEnd/>
              <a:tailEnd/>
            </a:ln>
          </p:spPr>
          <p:txBody>
            <a:bodyPr/>
            <a:lstStyle/>
            <a:p>
              <a:endParaRPr lang="en-US"/>
            </a:p>
          </p:txBody>
        </p:sp>
        <p:sp>
          <p:nvSpPr>
            <p:cNvPr id="5163" name="Freeform 168"/>
            <p:cNvSpPr>
              <a:spLocks/>
            </p:cNvSpPr>
            <p:nvPr/>
          </p:nvSpPr>
          <p:spPr bwMode="auto">
            <a:xfrm>
              <a:off x="3183" y="1842"/>
              <a:ext cx="246" cy="438"/>
            </a:xfrm>
            <a:custGeom>
              <a:avLst/>
              <a:gdLst>
                <a:gd name="T0" fmla="*/ 150 w 246"/>
                <a:gd name="T1" fmla="*/ 438 h 438"/>
                <a:gd name="T2" fmla="*/ 132 w 246"/>
                <a:gd name="T3" fmla="*/ 414 h 438"/>
                <a:gd name="T4" fmla="*/ 126 w 246"/>
                <a:gd name="T5" fmla="*/ 384 h 438"/>
                <a:gd name="T6" fmla="*/ 72 w 246"/>
                <a:gd name="T7" fmla="*/ 348 h 438"/>
                <a:gd name="T8" fmla="*/ 84 w 246"/>
                <a:gd name="T9" fmla="*/ 294 h 438"/>
                <a:gd name="T10" fmla="*/ 66 w 246"/>
                <a:gd name="T11" fmla="*/ 288 h 438"/>
                <a:gd name="T12" fmla="*/ 54 w 246"/>
                <a:gd name="T13" fmla="*/ 294 h 438"/>
                <a:gd name="T14" fmla="*/ 42 w 246"/>
                <a:gd name="T15" fmla="*/ 264 h 438"/>
                <a:gd name="T16" fmla="*/ 18 w 246"/>
                <a:gd name="T17" fmla="*/ 240 h 438"/>
                <a:gd name="T18" fmla="*/ 0 w 246"/>
                <a:gd name="T19" fmla="*/ 222 h 438"/>
                <a:gd name="T20" fmla="*/ 0 w 246"/>
                <a:gd name="T21" fmla="*/ 168 h 438"/>
                <a:gd name="T22" fmla="*/ 18 w 246"/>
                <a:gd name="T23" fmla="*/ 156 h 438"/>
                <a:gd name="T24" fmla="*/ 24 w 246"/>
                <a:gd name="T25" fmla="*/ 132 h 438"/>
                <a:gd name="T26" fmla="*/ 18 w 246"/>
                <a:gd name="T27" fmla="*/ 96 h 438"/>
                <a:gd name="T28" fmla="*/ 54 w 246"/>
                <a:gd name="T29" fmla="*/ 84 h 438"/>
                <a:gd name="T30" fmla="*/ 66 w 246"/>
                <a:gd name="T31" fmla="*/ 60 h 438"/>
                <a:gd name="T32" fmla="*/ 66 w 246"/>
                <a:gd name="T33" fmla="*/ 42 h 438"/>
                <a:gd name="T34" fmla="*/ 36 w 246"/>
                <a:gd name="T35" fmla="*/ 12 h 438"/>
                <a:gd name="T36" fmla="*/ 48 w 246"/>
                <a:gd name="T37" fmla="*/ 12 h 438"/>
                <a:gd name="T38" fmla="*/ 198 w 246"/>
                <a:gd name="T39" fmla="*/ 0 h 438"/>
                <a:gd name="T40" fmla="*/ 222 w 246"/>
                <a:gd name="T41" fmla="*/ 60 h 438"/>
                <a:gd name="T42" fmla="*/ 240 w 246"/>
                <a:gd name="T43" fmla="*/ 246 h 438"/>
                <a:gd name="T44" fmla="*/ 228 w 246"/>
                <a:gd name="T45" fmla="*/ 264 h 438"/>
                <a:gd name="T46" fmla="*/ 246 w 246"/>
                <a:gd name="T47" fmla="*/ 294 h 438"/>
                <a:gd name="T48" fmla="*/ 216 w 246"/>
                <a:gd name="T49" fmla="*/ 336 h 438"/>
                <a:gd name="T50" fmla="*/ 216 w 246"/>
                <a:gd name="T51" fmla="*/ 366 h 438"/>
                <a:gd name="T52" fmla="*/ 210 w 246"/>
                <a:gd name="T53" fmla="*/ 378 h 438"/>
                <a:gd name="T54" fmla="*/ 216 w 246"/>
                <a:gd name="T55" fmla="*/ 390 h 438"/>
                <a:gd name="T56" fmla="*/ 192 w 246"/>
                <a:gd name="T57" fmla="*/ 402 h 438"/>
                <a:gd name="T58" fmla="*/ 198 w 246"/>
                <a:gd name="T59" fmla="*/ 426 h 438"/>
                <a:gd name="T60" fmla="*/ 162 w 246"/>
                <a:gd name="T61" fmla="*/ 414 h 438"/>
                <a:gd name="T62" fmla="*/ 150 w 246"/>
                <a:gd name="T63" fmla="*/ 432 h 438"/>
                <a:gd name="T64" fmla="*/ 150 w 246"/>
                <a:gd name="T65" fmla="*/ 438 h 4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438"/>
                <a:gd name="T101" fmla="*/ 246 w 246"/>
                <a:gd name="T102" fmla="*/ 438 h 4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438">
                  <a:moveTo>
                    <a:pt x="150" y="438"/>
                  </a:moveTo>
                  <a:lnTo>
                    <a:pt x="132" y="414"/>
                  </a:lnTo>
                  <a:lnTo>
                    <a:pt x="126" y="384"/>
                  </a:lnTo>
                  <a:lnTo>
                    <a:pt x="72" y="348"/>
                  </a:lnTo>
                  <a:lnTo>
                    <a:pt x="84" y="294"/>
                  </a:lnTo>
                  <a:lnTo>
                    <a:pt x="66" y="288"/>
                  </a:lnTo>
                  <a:lnTo>
                    <a:pt x="54" y="294"/>
                  </a:lnTo>
                  <a:lnTo>
                    <a:pt x="42" y="264"/>
                  </a:lnTo>
                  <a:lnTo>
                    <a:pt x="18" y="240"/>
                  </a:lnTo>
                  <a:lnTo>
                    <a:pt x="0" y="222"/>
                  </a:lnTo>
                  <a:lnTo>
                    <a:pt x="0" y="168"/>
                  </a:lnTo>
                  <a:lnTo>
                    <a:pt x="18" y="156"/>
                  </a:lnTo>
                  <a:lnTo>
                    <a:pt x="24" y="132"/>
                  </a:lnTo>
                  <a:lnTo>
                    <a:pt x="18" y="96"/>
                  </a:lnTo>
                  <a:lnTo>
                    <a:pt x="54" y="84"/>
                  </a:lnTo>
                  <a:lnTo>
                    <a:pt x="66" y="60"/>
                  </a:lnTo>
                  <a:lnTo>
                    <a:pt x="66" y="42"/>
                  </a:lnTo>
                  <a:lnTo>
                    <a:pt x="36" y="12"/>
                  </a:lnTo>
                  <a:lnTo>
                    <a:pt x="48" y="12"/>
                  </a:lnTo>
                  <a:lnTo>
                    <a:pt x="198" y="0"/>
                  </a:lnTo>
                  <a:lnTo>
                    <a:pt x="222" y="60"/>
                  </a:lnTo>
                  <a:lnTo>
                    <a:pt x="240" y="246"/>
                  </a:lnTo>
                  <a:lnTo>
                    <a:pt x="228" y="264"/>
                  </a:lnTo>
                  <a:lnTo>
                    <a:pt x="246" y="294"/>
                  </a:lnTo>
                  <a:lnTo>
                    <a:pt x="216" y="336"/>
                  </a:lnTo>
                  <a:lnTo>
                    <a:pt x="216" y="366"/>
                  </a:lnTo>
                  <a:lnTo>
                    <a:pt x="210" y="378"/>
                  </a:lnTo>
                  <a:lnTo>
                    <a:pt x="216" y="390"/>
                  </a:lnTo>
                  <a:lnTo>
                    <a:pt x="192" y="402"/>
                  </a:lnTo>
                  <a:lnTo>
                    <a:pt x="198" y="426"/>
                  </a:lnTo>
                  <a:lnTo>
                    <a:pt x="162" y="414"/>
                  </a:lnTo>
                  <a:lnTo>
                    <a:pt x="150" y="432"/>
                  </a:lnTo>
                  <a:lnTo>
                    <a:pt x="150" y="438"/>
                  </a:lnTo>
                  <a:close/>
                </a:path>
              </a:pathLst>
            </a:custGeom>
            <a:solidFill>
              <a:srgbClr val="FF8C00"/>
            </a:solidFill>
            <a:ln w="9525">
              <a:solidFill>
                <a:srgbClr val="FF8C00"/>
              </a:solidFill>
              <a:prstDash val="solid"/>
              <a:round/>
              <a:headEnd/>
              <a:tailEnd/>
            </a:ln>
          </p:spPr>
          <p:txBody>
            <a:bodyPr/>
            <a:lstStyle/>
            <a:p>
              <a:endParaRPr lang="en-US"/>
            </a:p>
          </p:txBody>
        </p:sp>
        <p:sp>
          <p:nvSpPr>
            <p:cNvPr id="5164" name="Freeform 169"/>
            <p:cNvSpPr>
              <a:spLocks/>
            </p:cNvSpPr>
            <p:nvPr/>
          </p:nvSpPr>
          <p:spPr bwMode="auto">
            <a:xfrm>
              <a:off x="3183" y="1842"/>
              <a:ext cx="246" cy="444"/>
            </a:xfrm>
            <a:custGeom>
              <a:avLst/>
              <a:gdLst>
                <a:gd name="T0" fmla="*/ 150 w 246"/>
                <a:gd name="T1" fmla="*/ 438 h 444"/>
                <a:gd name="T2" fmla="*/ 132 w 246"/>
                <a:gd name="T3" fmla="*/ 414 h 444"/>
                <a:gd name="T4" fmla="*/ 126 w 246"/>
                <a:gd name="T5" fmla="*/ 384 h 444"/>
                <a:gd name="T6" fmla="*/ 72 w 246"/>
                <a:gd name="T7" fmla="*/ 348 h 444"/>
                <a:gd name="T8" fmla="*/ 84 w 246"/>
                <a:gd name="T9" fmla="*/ 294 h 444"/>
                <a:gd name="T10" fmla="*/ 66 w 246"/>
                <a:gd name="T11" fmla="*/ 288 h 444"/>
                <a:gd name="T12" fmla="*/ 54 w 246"/>
                <a:gd name="T13" fmla="*/ 294 h 444"/>
                <a:gd name="T14" fmla="*/ 42 w 246"/>
                <a:gd name="T15" fmla="*/ 264 h 444"/>
                <a:gd name="T16" fmla="*/ 18 w 246"/>
                <a:gd name="T17" fmla="*/ 240 h 444"/>
                <a:gd name="T18" fmla="*/ 0 w 246"/>
                <a:gd name="T19" fmla="*/ 222 h 444"/>
                <a:gd name="T20" fmla="*/ 0 w 246"/>
                <a:gd name="T21" fmla="*/ 168 h 444"/>
                <a:gd name="T22" fmla="*/ 18 w 246"/>
                <a:gd name="T23" fmla="*/ 156 h 444"/>
                <a:gd name="T24" fmla="*/ 24 w 246"/>
                <a:gd name="T25" fmla="*/ 132 h 444"/>
                <a:gd name="T26" fmla="*/ 18 w 246"/>
                <a:gd name="T27" fmla="*/ 96 h 444"/>
                <a:gd name="T28" fmla="*/ 54 w 246"/>
                <a:gd name="T29" fmla="*/ 84 h 444"/>
                <a:gd name="T30" fmla="*/ 66 w 246"/>
                <a:gd name="T31" fmla="*/ 60 h 444"/>
                <a:gd name="T32" fmla="*/ 66 w 246"/>
                <a:gd name="T33" fmla="*/ 42 h 444"/>
                <a:gd name="T34" fmla="*/ 36 w 246"/>
                <a:gd name="T35" fmla="*/ 12 h 444"/>
                <a:gd name="T36" fmla="*/ 48 w 246"/>
                <a:gd name="T37" fmla="*/ 12 h 444"/>
                <a:gd name="T38" fmla="*/ 198 w 246"/>
                <a:gd name="T39" fmla="*/ 0 h 444"/>
                <a:gd name="T40" fmla="*/ 222 w 246"/>
                <a:gd name="T41" fmla="*/ 60 h 444"/>
                <a:gd name="T42" fmla="*/ 240 w 246"/>
                <a:gd name="T43" fmla="*/ 246 h 444"/>
                <a:gd name="T44" fmla="*/ 228 w 246"/>
                <a:gd name="T45" fmla="*/ 264 h 444"/>
                <a:gd name="T46" fmla="*/ 246 w 246"/>
                <a:gd name="T47" fmla="*/ 294 h 444"/>
                <a:gd name="T48" fmla="*/ 216 w 246"/>
                <a:gd name="T49" fmla="*/ 336 h 444"/>
                <a:gd name="T50" fmla="*/ 216 w 246"/>
                <a:gd name="T51" fmla="*/ 366 h 444"/>
                <a:gd name="T52" fmla="*/ 210 w 246"/>
                <a:gd name="T53" fmla="*/ 378 h 444"/>
                <a:gd name="T54" fmla="*/ 216 w 246"/>
                <a:gd name="T55" fmla="*/ 390 h 444"/>
                <a:gd name="T56" fmla="*/ 192 w 246"/>
                <a:gd name="T57" fmla="*/ 402 h 444"/>
                <a:gd name="T58" fmla="*/ 198 w 246"/>
                <a:gd name="T59" fmla="*/ 426 h 444"/>
                <a:gd name="T60" fmla="*/ 162 w 246"/>
                <a:gd name="T61" fmla="*/ 414 h 444"/>
                <a:gd name="T62" fmla="*/ 150 w 246"/>
                <a:gd name="T63" fmla="*/ 432 h 444"/>
                <a:gd name="T64" fmla="*/ 150 w 246"/>
                <a:gd name="T65" fmla="*/ 438 h 444"/>
                <a:gd name="T66" fmla="*/ 150 w 246"/>
                <a:gd name="T67" fmla="*/ 444 h 44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6"/>
                <a:gd name="T103" fmla="*/ 0 h 444"/>
                <a:gd name="T104" fmla="*/ 246 w 246"/>
                <a:gd name="T105" fmla="*/ 444 h 44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6" h="444">
                  <a:moveTo>
                    <a:pt x="150" y="438"/>
                  </a:moveTo>
                  <a:lnTo>
                    <a:pt x="132" y="414"/>
                  </a:lnTo>
                  <a:lnTo>
                    <a:pt x="126" y="384"/>
                  </a:lnTo>
                  <a:lnTo>
                    <a:pt x="72" y="348"/>
                  </a:lnTo>
                  <a:lnTo>
                    <a:pt x="84" y="294"/>
                  </a:lnTo>
                  <a:lnTo>
                    <a:pt x="66" y="288"/>
                  </a:lnTo>
                  <a:lnTo>
                    <a:pt x="54" y="294"/>
                  </a:lnTo>
                  <a:lnTo>
                    <a:pt x="42" y="264"/>
                  </a:lnTo>
                  <a:lnTo>
                    <a:pt x="18" y="240"/>
                  </a:lnTo>
                  <a:lnTo>
                    <a:pt x="0" y="222"/>
                  </a:lnTo>
                  <a:lnTo>
                    <a:pt x="0" y="168"/>
                  </a:lnTo>
                  <a:lnTo>
                    <a:pt x="18" y="156"/>
                  </a:lnTo>
                  <a:lnTo>
                    <a:pt x="24" y="132"/>
                  </a:lnTo>
                  <a:lnTo>
                    <a:pt x="18" y="96"/>
                  </a:lnTo>
                  <a:lnTo>
                    <a:pt x="54" y="84"/>
                  </a:lnTo>
                  <a:lnTo>
                    <a:pt x="66" y="60"/>
                  </a:lnTo>
                  <a:lnTo>
                    <a:pt x="66" y="42"/>
                  </a:lnTo>
                  <a:lnTo>
                    <a:pt x="36" y="12"/>
                  </a:lnTo>
                  <a:lnTo>
                    <a:pt x="48" y="12"/>
                  </a:lnTo>
                  <a:lnTo>
                    <a:pt x="198" y="0"/>
                  </a:lnTo>
                  <a:lnTo>
                    <a:pt x="222" y="60"/>
                  </a:lnTo>
                  <a:lnTo>
                    <a:pt x="240" y="246"/>
                  </a:lnTo>
                  <a:lnTo>
                    <a:pt x="228" y="264"/>
                  </a:lnTo>
                  <a:lnTo>
                    <a:pt x="246" y="294"/>
                  </a:lnTo>
                  <a:lnTo>
                    <a:pt x="216" y="336"/>
                  </a:lnTo>
                  <a:lnTo>
                    <a:pt x="216" y="366"/>
                  </a:lnTo>
                  <a:lnTo>
                    <a:pt x="210" y="378"/>
                  </a:lnTo>
                  <a:lnTo>
                    <a:pt x="216" y="390"/>
                  </a:lnTo>
                  <a:lnTo>
                    <a:pt x="192" y="402"/>
                  </a:lnTo>
                  <a:lnTo>
                    <a:pt x="198" y="426"/>
                  </a:lnTo>
                  <a:lnTo>
                    <a:pt x="162" y="414"/>
                  </a:lnTo>
                  <a:lnTo>
                    <a:pt x="150" y="432"/>
                  </a:lnTo>
                  <a:lnTo>
                    <a:pt x="150" y="438"/>
                  </a:lnTo>
                  <a:lnTo>
                    <a:pt x="150" y="444"/>
                  </a:lnTo>
                </a:path>
              </a:pathLst>
            </a:custGeom>
            <a:noFill/>
            <a:ln w="9525">
              <a:solidFill>
                <a:srgbClr val="000000"/>
              </a:solidFill>
              <a:prstDash val="solid"/>
              <a:round/>
              <a:headEnd/>
              <a:tailEnd/>
            </a:ln>
          </p:spPr>
          <p:txBody>
            <a:bodyPr/>
            <a:lstStyle/>
            <a:p>
              <a:endParaRPr lang="en-US"/>
            </a:p>
          </p:txBody>
        </p:sp>
        <p:sp>
          <p:nvSpPr>
            <p:cNvPr id="5165" name="Freeform 170"/>
            <p:cNvSpPr>
              <a:spLocks/>
            </p:cNvSpPr>
            <p:nvPr/>
          </p:nvSpPr>
          <p:spPr bwMode="auto">
            <a:xfrm>
              <a:off x="3399" y="1884"/>
              <a:ext cx="186" cy="324"/>
            </a:xfrm>
            <a:custGeom>
              <a:avLst/>
              <a:gdLst>
                <a:gd name="T0" fmla="*/ 0 w 186"/>
                <a:gd name="T1" fmla="*/ 324 h 324"/>
                <a:gd name="T2" fmla="*/ 0 w 186"/>
                <a:gd name="T3" fmla="*/ 294 h 324"/>
                <a:gd name="T4" fmla="*/ 30 w 186"/>
                <a:gd name="T5" fmla="*/ 252 h 324"/>
                <a:gd name="T6" fmla="*/ 12 w 186"/>
                <a:gd name="T7" fmla="*/ 222 h 324"/>
                <a:gd name="T8" fmla="*/ 24 w 186"/>
                <a:gd name="T9" fmla="*/ 204 h 324"/>
                <a:gd name="T10" fmla="*/ 6 w 186"/>
                <a:gd name="T11" fmla="*/ 18 h 324"/>
                <a:gd name="T12" fmla="*/ 24 w 186"/>
                <a:gd name="T13" fmla="*/ 24 h 324"/>
                <a:gd name="T14" fmla="*/ 48 w 186"/>
                <a:gd name="T15" fmla="*/ 12 h 324"/>
                <a:gd name="T16" fmla="*/ 162 w 186"/>
                <a:gd name="T17" fmla="*/ 0 h 324"/>
                <a:gd name="T18" fmla="*/ 186 w 186"/>
                <a:gd name="T19" fmla="*/ 204 h 324"/>
                <a:gd name="T20" fmla="*/ 186 w 186"/>
                <a:gd name="T21" fmla="*/ 228 h 324"/>
                <a:gd name="T22" fmla="*/ 150 w 186"/>
                <a:gd name="T23" fmla="*/ 240 h 324"/>
                <a:gd name="T24" fmla="*/ 156 w 186"/>
                <a:gd name="T25" fmla="*/ 252 h 324"/>
                <a:gd name="T26" fmla="*/ 126 w 186"/>
                <a:gd name="T27" fmla="*/ 300 h 324"/>
                <a:gd name="T28" fmla="*/ 108 w 186"/>
                <a:gd name="T29" fmla="*/ 300 h 324"/>
                <a:gd name="T30" fmla="*/ 102 w 186"/>
                <a:gd name="T31" fmla="*/ 288 h 324"/>
                <a:gd name="T32" fmla="*/ 84 w 186"/>
                <a:gd name="T33" fmla="*/ 312 h 324"/>
                <a:gd name="T34" fmla="*/ 72 w 186"/>
                <a:gd name="T35" fmla="*/ 306 h 324"/>
                <a:gd name="T36" fmla="*/ 60 w 186"/>
                <a:gd name="T37" fmla="*/ 324 h 324"/>
                <a:gd name="T38" fmla="*/ 24 w 186"/>
                <a:gd name="T39" fmla="*/ 312 h 324"/>
                <a:gd name="T40" fmla="*/ 24 w 186"/>
                <a:gd name="T41" fmla="*/ 324 h 324"/>
                <a:gd name="T42" fmla="*/ 12 w 186"/>
                <a:gd name="T43" fmla="*/ 318 h 324"/>
                <a:gd name="T44" fmla="*/ 6 w 186"/>
                <a:gd name="T45" fmla="*/ 324 h 324"/>
                <a:gd name="T46" fmla="*/ 0 w 186"/>
                <a:gd name="T47" fmla="*/ 324 h 3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86"/>
                <a:gd name="T73" fmla="*/ 0 h 324"/>
                <a:gd name="T74" fmla="*/ 186 w 186"/>
                <a:gd name="T75" fmla="*/ 324 h 3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86" h="324">
                  <a:moveTo>
                    <a:pt x="0" y="324"/>
                  </a:moveTo>
                  <a:lnTo>
                    <a:pt x="0" y="294"/>
                  </a:lnTo>
                  <a:lnTo>
                    <a:pt x="30" y="252"/>
                  </a:lnTo>
                  <a:lnTo>
                    <a:pt x="12" y="222"/>
                  </a:lnTo>
                  <a:lnTo>
                    <a:pt x="24" y="204"/>
                  </a:lnTo>
                  <a:lnTo>
                    <a:pt x="6" y="18"/>
                  </a:lnTo>
                  <a:lnTo>
                    <a:pt x="24" y="24"/>
                  </a:lnTo>
                  <a:lnTo>
                    <a:pt x="48" y="12"/>
                  </a:lnTo>
                  <a:lnTo>
                    <a:pt x="162" y="0"/>
                  </a:lnTo>
                  <a:lnTo>
                    <a:pt x="186" y="204"/>
                  </a:lnTo>
                  <a:lnTo>
                    <a:pt x="186" y="228"/>
                  </a:lnTo>
                  <a:lnTo>
                    <a:pt x="150" y="240"/>
                  </a:lnTo>
                  <a:lnTo>
                    <a:pt x="156" y="252"/>
                  </a:lnTo>
                  <a:lnTo>
                    <a:pt x="126" y="300"/>
                  </a:lnTo>
                  <a:lnTo>
                    <a:pt x="108" y="300"/>
                  </a:lnTo>
                  <a:lnTo>
                    <a:pt x="102" y="288"/>
                  </a:lnTo>
                  <a:lnTo>
                    <a:pt x="84" y="312"/>
                  </a:lnTo>
                  <a:lnTo>
                    <a:pt x="72" y="306"/>
                  </a:lnTo>
                  <a:lnTo>
                    <a:pt x="60" y="324"/>
                  </a:lnTo>
                  <a:lnTo>
                    <a:pt x="24" y="312"/>
                  </a:lnTo>
                  <a:lnTo>
                    <a:pt x="24" y="324"/>
                  </a:lnTo>
                  <a:lnTo>
                    <a:pt x="12" y="318"/>
                  </a:lnTo>
                  <a:lnTo>
                    <a:pt x="6" y="324"/>
                  </a:lnTo>
                  <a:lnTo>
                    <a:pt x="0" y="324"/>
                  </a:lnTo>
                  <a:close/>
                </a:path>
              </a:pathLst>
            </a:custGeom>
            <a:solidFill>
              <a:srgbClr val="FFAA00"/>
            </a:solidFill>
            <a:ln w="9525">
              <a:solidFill>
                <a:srgbClr val="FFAA00"/>
              </a:solidFill>
              <a:prstDash val="solid"/>
              <a:round/>
              <a:headEnd/>
              <a:tailEnd/>
            </a:ln>
          </p:spPr>
          <p:txBody>
            <a:bodyPr/>
            <a:lstStyle/>
            <a:p>
              <a:endParaRPr lang="en-US"/>
            </a:p>
          </p:txBody>
        </p:sp>
        <p:sp>
          <p:nvSpPr>
            <p:cNvPr id="5166" name="Freeform 171"/>
            <p:cNvSpPr>
              <a:spLocks/>
            </p:cNvSpPr>
            <p:nvPr/>
          </p:nvSpPr>
          <p:spPr bwMode="auto">
            <a:xfrm>
              <a:off x="3399" y="1884"/>
              <a:ext cx="186" cy="330"/>
            </a:xfrm>
            <a:custGeom>
              <a:avLst/>
              <a:gdLst>
                <a:gd name="T0" fmla="*/ 0 w 186"/>
                <a:gd name="T1" fmla="*/ 324 h 330"/>
                <a:gd name="T2" fmla="*/ 0 w 186"/>
                <a:gd name="T3" fmla="*/ 294 h 330"/>
                <a:gd name="T4" fmla="*/ 30 w 186"/>
                <a:gd name="T5" fmla="*/ 252 h 330"/>
                <a:gd name="T6" fmla="*/ 12 w 186"/>
                <a:gd name="T7" fmla="*/ 222 h 330"/>
                <a:gd name="T8" fmla="*/ 24 w 186"/>
                <a:gd name="T9" fmla="*/ 204 h 330"/>
                <a:gd name="T10" fmla="*/ 6 w 186"/>
                <a:gd name="T11" fmla="*/ 18 h 330"/>
                <a:gd name="T12" fmla="*/ 24 w 186"/>
                <a:gd name="T13" fmla="*/ 24 h 330"/>
                <a:gd name="T14" fmla="*/ 48 w 186"/>
                <a:gd name="T15" fmla="*/ 12 h 330"/>
                <a:gd name="T16" fmla="*/ 162 w 186"/>
                <a:gd name="T17" fmla="*/ 0 h 330"/>
                <a:gd name="T18" fmla="*/ 186 w 186"/>
                <a:gd name="T19" fmla="*/ 204 h 330"/>
                <a:gd name="T20" fmla="*/ 186 w 186"/>
                <a:gd name="T21" fmla="*/ 228 h 330"/>
                <a:gd name="T22" fmla="*/ 150 w 186"/>
                <a:gd name="T23" fmla="*/ 240 h 330"/>
                <a:gd name="T24" fmla="*/ 156 w 186"/>
                <a:gd name="T25" fmla="*/ 252 h 330"/>
                <a:gd name="T26" fmla="*/ 126 w 186"/>
                <a:gd name="T27" fmla="*/ 300 h 330"/>
                <a:gd name="T28" fmla="*/ 108 w 186"/>
                <a:gd name="T29" fmla="*/ 300 h 330"/>
                <a:gd name="T30" fmla="*/ 102 w 186"/>
                <a:gd name="T31" fmla="*/ 288 h 330"/>
                <a:gd name="T32" fmla="*/ 84 w 186"/>
                <a:gd name="T33" fmla="*/ 312 h 330"/>
                <a:gd name="T34" fmla="*/ 72 w 186"/>
                <a:gd name="T35" fmla="*/ 306 h 330"/>
                <a:gd name="T36" fmla="*/ 60 w 186"/>
                <a:gd name="T37" fmla="*/ 324 h 330"/>
                <a:gd name="T38" fmla="*/ 24 w 186"/>
                <a:gd name="T39" fmla="*/ 312 h 330"/>
                <a:gd name="T40" fmla="*/ 24 w 186"/>
                <a:gd name="T41" fmla="*/ 324 h 330"/>
                <a:gd name="T42" fmla="*/ 12 w 186"/>
                <a:gd name="T43" fmla="*/ 318 h 330"/>
                <a:gd name="T44" fmla="*/ 6 w 186"/>
                <a:gd name="T45" fmla="*/ 324 h 330"/>
                <a:gd name="T46" fmla="*/ 0 w 186"/>
                <a:gd name="T47" fmla="*/ 324 h 330"/>
                <a:gd name="T48" fmla="*/ 0 w 186"/>
                <a:gd name="T49" fmla="*/ 330 h 33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6"/>
                <a:gd name="T76" fmla="*/ 0 h 330"/>
                <a:gd name="T77" fmla="*/ 186 w 186"/>
                <a:gd name="T78" fmla="*/ 330 h 33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6" h="330">
                  <a:moveTo>
                    <a:pt x="0" y="324"/>
                  </a:moveTo>
                  <a:lnTo>
                    <a:pt x="0" y="294"/>
                  </a:lnTo>
                  <a:lnTo>
                    <a:pt x="30" y="252"/>
                  </a:lnTo>
                  <a:lnTo>
                    <a:pt x="12" y="222"/>
                  </a:lnTo>
                  <a:lnTo>
                    <a:pt x="24" y="204"/>
                  </a:lnTo>
                  <a:lnTo>
                    <a:pt x="6" y="18"/>
                  </a:lnTo>
                  <a:lnTo>
                    <a:pt x="24" y="24"/>
                  </a:lnTo>
                  <a:lnTo>
                    <a:pt x="48" y="12"/>
                  </a:lnTo>
                  <a:lnTo>
                    <a:pt x="162" y="0"/>
                  </a:lnTo>
                  <a:lnTo>
                    <a:pt x="186" y="204"/>
                  </a:lnTo>
                  <a:lnTo>
                    <a:pt x="186" y="228"/>
                  </a:lnTo>
                  <a:lnTo>
                    <a:pt x="150" y="240"/>
                  </a:lnTo>
                  <a:lnTo>
                    <a:pt x="156" y="252"/>
                  </a:lnTo>
                  <a:lnTo>
                    <a:pt x="126" y="300"/>
                  </a:lnTo>
                  <a:lnTo>
                    <a:pt x="108" y="300"/>
                  </a:lnTo>
                  <a:lnTo>
                    <a:pt x="102" y="288"/>
                  </a:lnTo>
                  <a:lnTo>
                    <a:pt x="84" y="312"/>
                  </a:lnTo>
                  <a:lnTo>
                    <a:pt x="72" y="306"/>
                  </a:lnTo>
                  <a:lnTo>
                    <a:pt x="60" y="324"/>
                  </a:lnTo>
                  <a:lnTo>
                    <a:pt x="24" y="312"/>
                  </a:lnTo>
                  <a:lnTo>
                    <a:pt x="24" y="324"/>
                  </a:lnTo>
                  <a:lnTo>
                    <a:pt x="12" y="318"/>
                  </a:lnTo>
                  <a:lnTo>
                    <a:pt x="6" y="324"/>
                  </a:lnTo>
                  <a:lnTo>
                    <a:pt x="0" y="324"/>
                  </a:lnTo>
                  <a:lnTo>
                    <a:pt x="0" y="330"/>
                  </a:lnTo>
                </a:path>
              </a:pathLst>
            </a:custGeom>
            <a:noFill/>
            <a:ln w="9525">
              <a:solidFill>
                <a:srgbClr val="000000"/>
              </a:solidFill>
              <a:prstDash val="solid"/>
              <a:round/>
              <a:headEnd/>
              <a:tailEnd/>
            </a:ln>
          </p:spPr>
          <p:txBody>
            <a:bodyPr/>
            <a:lstStyle/>
            <a:p>
              <a:endParaRPr lang="en-US"/>
            </a:p>
          </p:txBody>
        </p:sp>
        <p:sp>
          <p:nvSpPr>
            <p:cNvPr id="5167" name="Freeform 172"/>
            <p:cNvSpPr>
              <a:spLocks/>
            </p:cNvSpPr>
            <p:nvPr/>
          </p:nvSpPr>
          <p:spPr bwMode="auto">
            <a:xfrm>
              <a:off x="2877" y="1776"/>
              <a:ext cx="372" cy="246"/>
            </a:xfrm>
            <a:custGeom>
              <a:avLst/>
              <a:gdLst>
                <a:gd name="T0" fmla="*/ 306 w 372"/>
                <a:gd name="T1" fmla="*/ 246 h 246"/>
                <a:gd name="T2" fmla="*/ 288 w 372"/>
                <a:gd name="T3" fmla="*/ 228 h 246"/>
                <a:gd name="T4" fmla="*/ 54 w 372"/>
                <a:gd name="T5" fmla="*/ 234 h 246"/>
                <a:gd name="T6" fmla="*/ 42 w 372"/>
                <a:gd name="T7" fmla="*/ 180 h 246"/>
                <a:gd name="T8" fmla="*/ 12 w 372"/>
                <a:gd name="T9" fmla="*/ 90 h 246"/>
                <a:gd name="T10" fmla="*/ 0 w 372"/>
                <a:gd name="T11" fmla="*/ 66 h 246"/>
                <a:gd name="T12" fmla="*/ 12 w 372"/>
                <a:gd name="T13" fmla="*/ 36 h 246"/>
                <a:gd name="T14" fmla="*/ 6 w 372"/>
                <a:gd name="T15" fmla="*/ 12 h 246"/>
                <a:gd name="T16" fmla="*/ 12 w 372"/>
                <a:gd name="T17" fmla="*/ 6 h 246"/>
                <a:gd name="T18" fmla="*/ 306 w 372"/>
                <a:gd name="T19" fmla="*/ 0 h 246"/>
                <a:gd name="T20" fmla="*/ 318 w 372"/>
                <a:gd name="T21" fmla="*/ 18 h 246"/>
                <a:gd name="T22" fmla="*/ 312 w 372"/>
                <a:gd name="T23" fmla="*/ 36 h 246"/>
                <a:gd name="T24" fmla="*/ 318 w 372"/>
                <a:gd name="T25" fmla="*/ 60 h 246"/>
                <a:gd name="T26" fmla="*/ 342 w 372"/>
                <a:gd name="T27" fmla="*/ 78 h 246"/>
                <a:gd name="T28" fmla="*/ 372 w 372"/>
                <a:gd name="T29" fmla="*/ 108 h 246"/>
                <a:gd name="T30" fmla="*/ 372 w 372"/>
                <a:gd name="T31" fmla="*/ 126 h 246"/>
                <a:gd name="T32" fmla="*/ 360 w 372"/>
                <a:gd name="T33" fmla="*/ 150 h 246"/>
                <a:gd name="T34" fmla="*/ 324 w 372"/>
                <a:gd name="T35" fmla="*/ 162 h 246"/>
                <a:gd name="T36" fmla="*/ 330 w 372"/>
                <a:gd name="T37" fmla="*/ 198 h 246"/>
                <a:gd name="T38" fmla="*/ 324 w 372"/>
                <a:gd name="T39" fmla="*/ 222 h 246"/>
                <a:gd name="T40" fmla="*/ 306 w 372"/>
                <a:gd name="T41" fmla="*/ 234 h 246"/>
                <a:gd name="T42" fmla="*/ 306 w 372"/>
                <a:gd name="T43" fmla="*/ 246 h 2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72"/>
                <a:gd name="T67" fmla="*/ 0 h 246"/>
                <a:gd name="T68" fmla="*/ 372 w 372"/>
                <a:gd name="T69" fmla="*/ 246 h 24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72" h="246">
                  <a:moveTo>
                    <a:pt x="306" y="246"/>
                  </a:moveTo>
                  <a:lnTo>
                    <a:pt x="288" y="228"/>
                  </a:lnTo>
                  <a:lnTo>
                    <a:pt x="54" y="234"/>
                  </a:lnTo>
                  <a:lnTo>
                    <a:pt x="42" y="180"/>
                  </a:lnTo>
                  <a:lnTo>
                    <a:pt x="12" y="90"/>
                  </a:lnTo>
                  <a:lnTo>
                    <a:pt x="0" y="66"/>
                  </a:lnTo>
                  <a:lnTo>
                    <a:pt x="12" y="36"/>
                  </a:lnTo>
                  <a:lnTo>
                    <a:pt x="6" y="12"/>
                  </a:lnTo>
                  <a:lnTo>
                    <a:pt x="12" y="6"/>
                  </a:lnTo>
                  <a:lnTo>
                    <a:pt x="306" y="0"/>
                  </a:lnTo>
                  <a:lnTo>
                    <a:pt x="318" y="18"/>
                  </a:lnTo>
                  <a:lnTo>
                    <a:pt x="312" y="36"/>
                  </a:lnTo>
                  <a:lnTo>
                    <a:pt x="318" y="60"/>
                  </a:lnTo>
                  <a:lnTo>
                    <a:pt x="342" y="78"/>
                  </a:lnTo>
                  <a:lnTo>
                    <a:pt x="372" y="108"/>
                  </a:lnTo>
                  <a:lnTo>
                    <a:pt x="372" y="126"/>
                  </a:lnTo>
                  <a:lnTo>
                    <a:pt x="360" y="150"/>
                  </a:lnTo>
                  <a:lnTo>
                    <a:pt x="324" y="162"/>
                  </a:lnTo>
                  <a:lnTo>
                    <a:pt x="330" y="198"/>
                  </a:lnTo>
                  <a:lnTo>
                    <a:pt x="324" y="222"/>
                  </a:lnTo>
                  <a:lnTo>
                    <a:pt x="306" y="234"/>
                  </a:lnTo>
                  <a:lnTo>
                    <a:pt x="306" y="246"/>
                  </a:lnTo>
                  <a:close/>
                </a:path>
              </a:pathLst>
            </a:custGeom>
            <a:solidFill>
              <a:srgbClr val="E8D898"/>
            </a:solidFill>
            <a:ln w="9525">
              <a:solidFill>
                <a:srgbClr val="E8D898"/>
              </a:solidFill>
              <a:prstDash val="solid"/>
              <a:round/>
              <a:headEnd/>
              <a:tailEnd/>
            </a:ln>
          </p:spPr>
          <p:txBody>
            <a:bodyPr/>
            <a:lstStyle/>
            <a:p>
              <a:endParaRPr lang="en-US"/>
            </a:p>
          </p:txBody>
        </p:sp>
        <p:sp>
          <p:nvSpPr>
            <p:cNvPr id="5168" name="Freeform 173"/>
            <p:cNvSpPr>
              <a:spLocks/>
            </p:cNvSpPr>
            <p:nvPr/>
          </p:nvSpPr>
          <p:spPr bwMode="auto">
            <a:xfrm>
              <a:off x="2877" y="1776"/>
              <a:ext cx="372" cy="252"/>
            </a:xfrm>
            <a:custGeom>
              <a:avLst/>
              <a:gdLst>
                <a:gd name="T0" fmla="*/ 306 w 372"/>
                <a:gd name="T1" fmla="*/ 246 h 252"/>
                <a:gd name="T2" fmla="*/ 288 w 372"/>
                <a:gd name="T3" fmla="*/ 228 h 252"/>
                <a:gd name="T4" fmla="*/ 54 w 372"/>
                <a:gd name="T5" fmla="*/ 234 h 252"/>
                <a:gd name="T6" fmla="*/ 42 w 372"/>
                <a:gd name="T7" fmla="*/ 180 h 252"/>
                <a:gd name="T8" fmla="*/ 12 w 372"/>
                <a:gd name="T9" fmla="*/ 90 h 252"/>
                <a:gd name="T10" fmla="*/ 0 w 372"/>
                <a:gd name="T11" fmla="*/ 66 h 252"/>
                <a:gd name="T12" fmla="*/ 12 w 372"/>
                <a:gd name="T13" fmla="*/ 36 h 252"/>
                <a:gd name="T14" fmla="*/ 6 w 372"/>
                <a:gd name="T15" fmla="*/ 12 h 252"/>
                <a:gd name="T16" fmla="*/ 12 w 372"/>
                <a:gd name="T17" fmla="*/ 6 h 252"/>
                <a:gd name="T18" fmla="*/ 306 w 372"/>
                <a:gd name="T19" fmla="*/ 0 h 252"/>
                <a:gd name="T20" fmla="*/ 318 w 372"/>
                <a:gd name="T21" fmla="*/ 18 h 252"/>
                <a:gd name="T22" fmla="*/ 312 w 372"/>
                <a:gd name="T23" fmla="*/ 36 h 252"/>
                <a:gd name="T24" fmla="*/ 318 w 372"/>
                <a:gd name="T25" fmla="*/ 60 h 252"/>
                <a:gd name="T26" fmla="*/ 342 w 372"/>
                <a:gd name="T27" fmla="*/ 78 h 252"/>
                <a:gd name="T28" fmla="*/ 372 w 372"/>
                <a:gd name="T29" fmla="*/ 108 h 252"/>
                <a:gd name="T30" fmla="*/ 372 w 372"/>
                <a:gd name="T31" fmla="*/ 126 h 252"/>
                <a:gd name="T32" fmla="*/ 360 w 372"/>
                <a:gd name="T33" fmla="*/ 150 h 252"/>
                <a:gd name="T34" fmla="*/ 324 w 372"/>
                <a:gd name="T35" fmla="*/ 162 h 252"/>
                <a:gd name="T36" fmla="*/ 330 w 372"/>
                <a:gd name="T37" fmla="*/ 198 h 252"/>
                <a:gd name="T38" fmla="*/ 324 w 372"/>
                <a:gd name="T39" fmla="*/ 222 h 252"/>
                <a:gd name="T40" fmla="*/ 306 w 372"/>
                <a:gd name="T41" fmla="*/ 234 h 252"/>
                <a:gd name="T42" fmla="*/ 306 w 372"/>
                <a:gd name="T43" fmla="*/ 246 h 252"/>
                <a:gd name="T44" fmla="*/ 306 w 372"/>
                <a:gd name="T45" fmla="*/ 252 h 25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72"/>
                <a:gd name="T70" fmla="*/ 0 h 252"/>
                <a:gd name="T71" fmla="*/ 372 w 372"/>
                <a:gd name="T72" fmla="*/ 252 h 25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72" h="252">
                  <a:moveTo>
                    <a:pt x="306" y="246"/>
                  </a:moveTo>
                  <a:lnTo>
                    <a:pt x="288" y="228"/>
                  </a:lnTo>
                  <a:lnTo>
                    <a:pt x="54" y="234"/>
                  </a:lnTo>
                  <a:lnTo>
                    <a:pt x="42" y="180"/>
                  </a:lnTo>
                  <a:lnTo>
                    <a:pt x="12" y="90"/>
                  </a:lnTo>
                  <a:lnTo>
                    <a:pt x="0" y="66"/>
                  </a:lnTo>
                  <a:lnTo>
                    <a:pt x="12" y="36"/>
                  </a:lnTo>
                  <a:lnTo>
                    <a:pt x="6" y="12"/>
                  </a:lnTo>
                  <a:lnTo>
                    <a:pt x="12" y="6"/>
                  </a:lnTo>
                  <a:lnTo>
                    <a:pt x="306" y="0"/>
                  </a:lnTo>
                  <a:lnTo>
                    <a:pt x="318" y="18"/>
                  </a:lnTo>
                  <a:lnTo>
                    <a:pt x="312" y="36"/>
                  </a:lnTo>
                  <a:lnTo>
                    <a:pt x="318" y="60"/>
                  </a:lnTo>
                  <a:lnTo>
                    <a:pt x="342" y="78"/>
                  </a:lnTo>
                  <a:lnTo>
                    <a:pt x="372" y="108"/>
                  </a:lnTo>
                  <a:lnTo>
                    <a:pt x="372" y="126"/>
                  </a:lnTo>
                  <a:lnTo>
                    <a:pt x="360" y="150"/>
                  </a:lnTo>
                  <a:lnTo>
                    <a:pt x="324" y="162"/>
                  </a:lnTo>
                  <a:lnTo>
                    <a:pt x="330" y="198"/>
                  </a:lnTo>
                  <a:lnTo>
                    <a:pt x="324" y="222"/>
                  </a:lnTo>
                  <a:lnTo>
                    <a:pt x="306" y="234"/>
                  </a:lnTo>
                  <a:lnTo>
                    <a:pt x="306" y="246"/>
                  </a:lnTo>
                  <a:lnTo>
                    <a:pt x="306" y="252"/>
                  </a:lnTo>
                </a:path>
              </a:pathLst>
            </a:custGeom>
            <a:noFill/>
            <a:ln w="9525">
              <a:solidFill>
                <a:srgbClr val="000000"/>
              </a:solidFill>
              <a:prstDash val="solid"/>
              <a:round/>
              <a:headEnd/>
              <a:tailEnd/>
            </a:ln>
          </p:spPr>
          <p:txBody>
            <a:bodyPr/>
            <a:lstStyle/>
            <a:p>
              <a:endParaRPr lang="en-US"/>
            </a:p>
          </p:txBody>
        </p:sp>
        <p:sp>
          <p:nvSpPr>
            <p:cNvPr id="5169" name="Freeform 174"/>
            <p:cNvSpPr>
              <a:spLocks/>
            </p:cNvSpPr>
            <p:nvPr/>
          </p:nvSpPr>
          <p:spPr bwMode="auto">
            <a:xfrm>
              <a:off x="2541" y="2046"/>
              <a:ext cx="456" cy="246"/>
            </a:xfrm>
            <a:custGeom>
              <a:avLst/>
              <a:gdLst>
                <a:gd name="T0" fmla="*/ 414 w 456"/>
                <a:gd name="T1" fmla="*/ 12 h 246"/>
                <a:gd name="T2" fmla="*/ 438 w 456"/>
                <a:gd name="T3" fmla="*/ 24 h 246"/>
                <a:gd name="T4" fmla="*/ 426 w 456"/>
                <a:gd name="T5" fmla="*/ 48 h 246"/>
                <a:gd name="T6" fmla="*/ 456 w 456"/>
                <a:gd name="T7" fmla="*/ 78 h 246"/>
                <a:gd name="T8" fmla="*/ 456 w 456"/>
                <a:gd name="T9" fmla="*/ 246 h 246"/>
                <a:gd name="T10" fmla="*/ 0 w 456"/>
                <a:gd name="T11" fmla="*/ 234 h 246"/>
                <a:gd name="T12" fmla="*/ 12 w 456"/>
                <a:gd name="T13" fmla="*/ 0 h 246"/>
                <a:gd name="T14" fmla="*/ 414 w 456"/>
                <a:gd name="T15" fmla="*/ 12 h 246"/>
                <a:gd name="T16" fmla="*/ 0 60000 65536"/>
                <a:gd name="T17" fmla="*/ 0 60000 65536"/>
                <a:gd name="T18" fmla="*/ 0 60000 65536"/>
                <a:gd name="T19" fmla="*/ 0 60000 65536"/>
                <a:gd name="T20" fmla="*/ 0 60000 65536"/>
                <a:gd name="T21" fmla="*/ 0 60000 65536"/>
                <a:gd name="T22" fmla="*/ 0 60000 65536"/>
                <a:gd name="T23" fmla="*/ 0 60000 65536"/>
                <a:gd name="T24" fmla="*/ 0 w 456"/>
                <a:gd name="T25" fmla="*/ 0 h 246"/>
                <a:gd name="T26" fmla="*/ 456 w 456"/>
                <a:gd name="T27" fmla="*/ 246 h 24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56" h="246">
                  <a:moveTo>
                    <a:pt x="414" y="12"/>
                  </a:moveTo>
                  <a:lnTo>
                    <a:pt x="438" y="24"/>
                  </a:lnTo>
                  <a:lnTo>
                    <a:pt x="426" y="48"/>
                  </a:lnTo>
                  <a:lnTo>
                    <a:pt x="456" y="78"/>
                  </a:lnTo>
                  <a:lnTo>
                    <a:pt x="456" y="246"/>
                  </a:lnTo>
                  <a:lnTo>
                    <a:pt x="0" y="234"/>
                  </a:lnTo>
                  <a:lnTo>
                    <a:pt x="12" y="0"/>
                  </a:lnTo>
                  <a:lnTo>
                    <a:pt x="414" y="12"/>
                  </a:lnTo>
                  <a:close/>
                </a:path>
              </a:pathLst>
            </a:custGeom>
            <a:solidFill>
              <a:srgbClr val="E8D898"/>
            </a:solidFill>
            <a:ln w="9525">
              <a:solidFill>
                <a:srgbClr val="E8D898"/>
              </a:solidFill>
              <a:prstDash val="solid"/>
              <a:round/>
              <a:headEnd/>
              <a:tailEnd/>
            </a:ln>
          </p:spPr>
          <p:txBody>
            <a:bodyPr/>
            <a:lstStyle/>
            <a:p>
              <a:endParaRPr lang="en-US"/>
            </a:p>
          </p:txBody>
        </p:sp>
        <p:sp>
          <p:nvSpPr>
            <p:cNvPr id="5170" name="Freeform 175"/>
            <p:cNvSpPr>
              <a:spLocks/>
            </p:cNvSpPr>
            <p:nvPr/>
          </p:nvSpPr>
          <p:spPr bwMode="auto">
            <a:xfrm>
              <a:off x="2541" y="2046"/>
              <a:ext cx="456" cy="246"/>
            </a:xfrm>
            <a:custGeom>
              <a:avLst/>
              <a:gdLst>
                <a:gd name="T0" fmla="*/ 414 w 456"/>
                <a:gd name="T1" fmla="*/ 12 h 246"/>
                <a:gd name="T2" fmla="*/ 438 w 456"/>
                <a:gd name="T3" fmla="*/ 24 h 246"/>
                <a:gd name="T4" fmla="*/ 426 w 456"/>
                <a:gd name="T5" fmla="*/ 48 h 246"/>
                <a:gd name="T6" fmla="*/ 456 w 456"/>
                <a:gd name="T7" fmla="*/ 78 h 246"/>
                <a:gd name="T8" fmla="*/ 456 w 456"/>
                <a:gd name="T9" fmla="*/ 246 h 246"/>
                <a:gd name="T10" fmla="*/ 0 w 456"/>
                <a:gd name="T11" fmla="*/ 234 h 246"/>
                <a:gd name="T12" fmla="*/ 12 w 456"/>
                <a:gd name="T13" fmla="*/ 0 h 246"/>
                <a:gd name="T14" fmla="*/ 414 w 456"/>
                <a:gd name="T15" fmla="*/ 12 h 246"/>
                <a:gd name="T16" fmla="*/ 414 w 456"/>
                <a:gd name="T17" fmla="*/ 18 h 2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56"/>
                <a:gd name="T28" fmla="*/ 0 h 246"/>
                <a:gd name="T29" fmla="*/ 456 w 456"/>
                <a:gd name="T30" fmla="*/ 246 h 2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56" h="246">
                  <a:moveTo>
                    <a:pt x="414" y="12"/>
                  </a:moveTo>
                  <a:lnTo>
                    <a:pt x="438" y="24"/>
                  </a:lnTo>
                  <a:lnTo>
                    <a:pt x="426" y="48"/>
                  </a:lnTo>
                  <a:lnTo>
                    <a:pt x="456" y="78"/>
                  </a:lnTo>
                  <a:lnTo>
                    <a:pt x="456" y="246"/>
                  </a:lnTo>
                  <a:lnTo>
                    <a:pt x="0" y="234"/>
                  </a:lnTo>
                  <a:lnTo>
                    <a:pt x="12" y="0"/>
                  </a:lnTo>
                  <a:lnTo>
                    <a:pt x="414" y="12"/>
                  </a:lnTo>
                  <a:lnTo>
                    <a:pt x="414" y="18"/>
                  </a:lnTo>
                </a:path>
              </a:pathLst>
            </a:custGeom>
            <a:noFill/>
            <a:ln w="9525">
              <a:solidFill>
                <a:srgbClr val="000000"/>
              </a:solidFill>
              <a:prstDash val="solid"/>
              <a:round/>
              <a:headEnd/>
              <a:tailEnd/>
            </a:ln>
          </p:spPr>
          <p:txBody>
            <a:bodyPr/>
            <a:lstStyle/>
            <a:p>
              <a:endParaRPr lang="en-US"/>
            </a:p>
          </p:txBody>
        </p:sp>
        <p:sp>
          <p:nvSpPr>
            <p:cNvPr id="5171" name="Freeform 176"/>
            <p:cNvSpPr>
              <a:spLocks/>
            </p:cNvSpPr>
            <p:nvPr/>
          </p:nvSpPr>
          <p:spPr bwMode="auto">
            <a:xfrm>
              <a:off x="3321" y="2088"/>
              <a:ext cx="450" cy="228"/>
            </a:xfrm>
            <a:custGeom>
              <a:avLst/>
              <a:gdLst>
                <a:gd name="T0" fmla="*/ 360 w 450"/>
                <a:gd name="T1" fmla="*/ 186 h 228"/>
                <a:gd name="T2" fmla="*/ 84 w 450"/>
                <a:gd name="T3" fmla="*/ 210 h 228"/>
                <a:gd name="T4" fmla="*/ 84 w 450"/>
                <a:gd name="T5" fmla="*/ 222 h 228"/>
                <a:gd name="T6" fmla="*/ 0 w 450"/>
                <a:gd name="T7" fmla="*/ 228 h 228"/>
                <a:gd name="T8" fmla="*/ 6 w 450"/>
                <a:gd name="T9" fmla="*/ 222 h 228"/>
                <a:gd name="T10" fmla="*/ 18 w 450"/>
                <a:gd name="T11" fmla="*/ 222 h 228"/>
                <a:gd name="T12" fmla="*/ 12 w 450"/>
                <a:gd name="T13" fmla="*/ 192 h 228"/>
                <a:gd name="T14" fmla="*/ 12 w 450"/>
                <a:gd name="T15" fmla="*/ 186 h 228"/>
                <a:gd name="T16" fmla="*/ 24 w 450"/>
                <a:gd name="T17" fmla="*/ 168 h 228"/>
                <a:gd name="T18" fmla="*/ 60 w 450"/>
                <a:gd name="T19" fmla="*/ 180 h 228"/>
                <a:gd name="T20" fmla="*/ 54 w 450"/>
                <a:gd name="T21" fmla="*/ 156 h 228"/>
                <a:gd name="T22" fmla="*/ 78 w 450"/>
                <a:gd name="T23" fmla="*/ 144 h 228"/>
                <a:gd name="T24" fmla="*/ 72 w 450"/>
                <a:gd name="T25" fmla="*/ 132 h 228"/>
                <a:gd name="T26" fmla="*/ 78 w 450"/>
                <a:gd name="T27" fmla="*/ 120 h 228"/>
                <a:gd name="T28" fmla="*/ 84 w 450"/>
                <a:gd name="T29" fmla="*/ 120 h 228"/>
                <a:gd name="T30" fmla="*/ 90 w 450"/>
                <a:gd name="T31" fmla="*/ 114 h 228"/>
                <a:gd name="T32" fmla="*/ 102 w 450"/>
                <a:gd name="T33" fmla="*/ 120 h 228"/>
                <a:gd name="T34" fmla="*/ 102 w 450"/>
                <a:gd name="T35" fmla="*/ 108 h 228"/>
                <a:gd name="T36" fmla="*/ 138 w 450"/>
                <a:gd name="T37" fmla="*/ 120 h 228"/>
                <a:gd name="T38" fmla="*/ 150 w 450"/>
                <a:gd name="T39" fmla="*/ 102 h 228"/>
                <a:gd name="T40" fmla="*/ 162 w 450"/>
                <a:gd name="T41" fmla="*/ 108 h 228"/>
                <a:gd name="T42" fmla="*/ 180 w 450"/>
                <a:gd name="T43" fmla="*/ 84 h 228"/>
                <a:gd name="T44" fmla="*/ 186 w 450"/>
                <a:gd name="T45" fmla="*/ 96 h 228"/>
                <a:gd name="T46" fmla="*/ 204 w 450"/>
                <a:gd name="T47" fmla="*/ 96 h 228"/>
                <a:gd name="T48" fmla="*/ 234 w 450"/>
                <a:gd name="T49" fmla="*/ 48 h 228"/>
                <a:gd name="T50" fmla="*/ 228 w 450"/>
                <a:gd name="T51" fmla="*/ 36 h 228"/>
                <a:gd name="T52" fmla="*/ 264 w 450"/>
                <a:gd name="T53" fmla="*/ 24 h 228"/>
                <a:gd name="T54" fmla="*/ 264 w 450"/>
                <a:gd name="T55" fmla="*/ 0 h 228"/>
                <a:gd name="T56" fmla="*/ 288 w 450"/>
                <a:gd name="T57" fmla="*/ 0 h 228"/>
                <a:gd name="T58" fmla="*/ 300 w 450"/>
                <a:gd name="T59" fmla="*/ 18 h 228"/>
                <a:gd name="T60" fmla="*/ 336 w 450"/>
                <a:gd name="T61" fmla="*/ 30 h 228"/>
                <a:gd name="T62" fmla="*/ 384 w 450"/>
                <a:gd name="T63" fmla="*/ 12 h 228"/>
                <a:gd name="T64" fmla="*/ 402 w 450"/>
                <a:gd name="T65" fmla="*/ 36 h 228"/>
                <a:gd name="T66" fmla="*/ 402 w 450"/>
                <a:gd name="T67" fmla="*/ 36 h 228"/>
                <a:gd name="T68" fmla="*/ 414 w 450"/>
                <a:gd name="T69" fmla="*/ 72 h 228"/>
                <a:gd name="T70" fmla="*/ 450 w 450"/>
                <a:gd name="T71" fmla="*/ 102 h 228"/>
                <a:gd name="T72" fmla="*/ 390 w 450"/>
                <a:gd name="T73" fmla="*/ 174 h 228"/>
                <a:gd name="T74" fmla="*/ 360 w 450"/>
                <a:gd name="T75" fmla="*/ 186 h 22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50"/>
                <a:gd name="T115" fmla="*/ 0 h 228"/>
                <a:gd name="T116" fmla="*/ 450 w 450"/>
                <a:gd name="T117" fmla="*/ 228 h 22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50" h="228">
                  <a:moveTo>
                    <a:pt x="360" y="186"/>
                  </a:moveTo>
                  <a:lnTo>
                    <a:pt x="84" y="210"/>
                  </a:lnTo>
                  <a:lnTo>
                    <a:pt x="84" y="222"/>
                  </a:lnTo>
                  <a:lnTo>
                    <a:pt x="0" y="228"/>
                  </a:lnTo>
                  <a:lnTo>
                    <a:pt x="6" y="222"/>
                  </a:lnTo>
                  <a:lnTo>
                    <a:pt x="18" y="222"/>
                  </a:lnTo>
                  <a:lnTo>
                    <a:pt x="12" y="192"/>
                  </a:lnTo>
                  <a:lnTo>
                    <a:pt x="12" y="186"/>
                  </a:lnTo>
                  <a:lnTo>
                    <a:pt x="24" y="168"/>
                  </a:lnTo>
                  <a:lnTo>
                    <a:pt x="60" y="180"/>
                  </a:lnTo>
                  <a:lnTo>
                    <a:pt x="54" y="156"/>
                  </a:lnTo>
                  <a:lnTo>
                    <a:pt x="78" y="144"/>
                  </a:lnTo>
                  <a:lnTo>
                    <a:pt x="72" y="132"/>
                  </a:lnTo>
                  <a:lnTo>
                    <a:pt x="78" y="120"/>
                  </a:lnTo>
                  <a:lnTo>
                    <a:pt x="84" y="120"/>
                  </a:lnTo>
                  <a:lnTo>
                    <a:pt x="90" y="114"/>
                  </a:lnTo>
                  <a:lnTo>
                    <a:pt x="102" y="120"/>
                  </a:lnTo>
                  <a:lnTo>
                    <a:pt x="102" y="108"/>
                  </a:lnTo>
                  <a:lnTo>
                    <a:pt x="138" y="120"/>
                  </a:lnTo>
                  <a:lnTo>
                    <a:pt x="150" y="102"/>
                  </a:lnTo>
                  <a:lnTo>
                    <a:pt x="162" y="108"/>
                  </a:lnTo>
                  <a:lnTo>
                    <a:pt x="180" y="84"/>
                  </a:lnTo>
                  <a:lnTo>
                    <a:pt x="186" y="96"/>
                  </a:lnTo>
                  <a:lnTo>
                    <a:pt x="204" y="96"/>
                  </a:lnTo>
                  <a:lnTo>
                    <a:pt x="234" y="48"/>
                  </a:lnTo>
                  <a:lnTo>
                    <a:pt x="228" y="36"/>
                  </a:lnTo>
                  <a:lnTo>
                    <a:pt x="264" y="24"/>
                  </a:lnTo>
                  <a:lnTo>
                    <a:pt x="264" y="0"/>
                  </a:lnTo>
                  <a:lnTo>
                    <a:pt x="288" y="0"/>
                  </a:lnTo>
                  <a:lnTo>
                    <a:pt x="300" y="18"/>
                  </a:lnTo>
                  <a:lnTo>
                    <a:pt x="336" y="30"/>
                  </a:lnTo>
                  <a:lnTo>
                    <a:pt x="384" y="12"/>
                  </a:lnTo>
                  <a:lnTo>
                    <a:pt x="402" y="36"/>
                  </a:lnTo>
                  <a:lnTo>
                    <a:pt x="414" y="72"/>
                  </a:lnTo>
                  <a:lnTo>
                    <a:pt x="450" y="102"/>
                  </a:lnTo>
                  <a:lnTo>
                    <a:pt x="390" y="174"/>
                  </a:lnTo>
                  <a:lnTo>
                    <a:pt x="360" y="186"/>
                  </a:lnTo>
                  <a:close/>
                </a:path>
              </a:pathLst>
            </a:custGeom>
            <a:solidFill>
              <a:srgbClr val="FFAA00"/>
            </a:solidFill>
            <a:ln w="9525">
              <a:solidFill>
                <a:srgbClr val="FFAA00"/>
              </a:solidFill>
              <a:prstDash val="solid"/>
              <a:round/>
              <a:headEnd/>
              <a:tailEnd/>
            </a:ln>
          </p:spPr>
          <p:txBody>
            <a:bodyPr/>
            <a:lstStyle/>
            <a:p>
              <a:endParaRPr lang="en-US"/>
            </a:p>
          </p:txBody>
        </p:sp>
        <p:sp>
          <p:nvSpPr>
            <p:cNvPr id="5172" name="Freeform 177"/>
            <p:cNvSpPr>
              <a:spLocks/>
            </p:cNvSpPr>
            <p:nvPr/>
          </p:nvSpPr>
          <p:spPr bwMode="auto">
            <a:xfrm>
              <a:off x="3321" y="2088"/>
              <a:ext cx="450" cy="228"/>
            </a:xfrm>
            <a:custGeom>
              <a:avLst/>
              <a:gdLst>
                <a:gd name="T0" fmla="*/ 360 w 450"/>
                <a:gd name="T1" fmla="*/ 186 h 228"/>
                <a:gd name="T2" fmla="*/ 84 w 450"/>
                <a:gd name="T3" fmla="*/ 210 h 228"/>
                <a:gd name="T4" fmla="*/ 84 w 450"/>
                <a:gd name="T5" fmla="*/ 222 h 228"/>
                <a:gd name="T6" fmla="*/ 0 w 450"/>
                <a:gd name="T7" fmla="*/ 228 h 228"/>
                <a:gd name="T8" fmla="*/ 6 w 450"/>
                <a:gd name="T9" fmla="*/ 222 h 228"/>
                <a:gd name="T10" fmla="*/ 18 w 450"/>
                <a:gd name="T11" fmla="*/ 222 h 228"/>
                <a:gd name="T12" fmla="*/ 12 w 450"/>
                <a:gd name="T13" fmla="*/ 192 h 228"/>
                <a:gd name="T14" fmla="*/ 12 w 450"/>
                <a:gd name="T15" fmla="*/ 186 h 228"/>
                <a:gd name="T16" fmla="*/ 24 w 450"/>
                <a:gd name="T17" fmla="*/ 168 h 228"/>
                <a:gd name="T18" fmla="*/ 60 w 450"/>
                <a:gd name="T19" fmla="*/ 180 h 228"/>
                <a:gd name="T20" fmla="*/ 54 w 450"/>
                <a:gd name="T21" fmla="*/ 156 h 228"/>
                <a:gd name="T22" fmla="*/ 78 w 450"/>
                <a:gd name="T23" fmla="*/ 144 h 228"/>
                <a:gd name="T24" fmla="*/ 72 w 450"/>
                <a:gd name="T25" fmla="*/ 132 h 228"/>
                <a:gd name="T26" fmla="*/ 78 w 450"/>
                <a:gd name="T27" fmla="*/ 120 h 228"/>
                <a:gd name="T28" fmla="*/ 84 w 450"/>
                <a:gd name="T29" fmla="*/ 120 h 228"/>
                <a:gd name="T30" fmla="*/ 90 w 450"/>
                <a:gd name="T31" fmla="*/ 114 h 228"/>
                <a:gd name="T32" fmla="*/ 102 w 450"/>
                <a:gd name="T33" fmla="*/ 120 h 228"/>
                <a:gd name="T34" fmla="*/ 102 w 450"/>
                <a:gd name="T35" fmla="*/ 108 h 228"/>
                <a:gd name="T36" fmla="*/ 138 w 450"/>
                <a:gd name="T37" fmla="*/ 120 h 228"/>
                <a:gd name="T38" fmla="*/ 150 w 450"/>
                <a:gd name="T39" fmla="*/ 102 h 228"/>
                <a:gd name="T40" fmla="*/ 162 w 450"/>
                <a:gd name="T41" fmla="*/ 108 h 228"/>
                <a:gd name="T42" fmla="*/ 180 w 450"/>
                <a:gd name="T43" fmla="*/ 84 h 228"/>
                <a:gd name="T44" fmla="*/ 186 w 450"/>
                <a:gd name="T45" fmla="*/ 96 h 228"/>
                <a:gd name="T46" fmla="*/ 204 w 450"/>
                <a:gd name="T47" fmla="*/ 96 h 228"/>
                <a:gd name="T48" fmla="*/ 234 w 450"/>
                <a:gd name="T49" fmla="*/ 48 h 228"/>
                <a:gd name="T50" fmla="*/ 228 w 450"/>
                <a:gd name="T51" fmla="*/ 36 h 228"/>
                <a:gd name="T52" fmla="*/ 264 w 450"/>
                <a:gd name="T53" fmla="*/ 24 h 228"/>
                <a:gd name="T54" fmla="*/ 264 w 450"/>
                <a:gd name="T55" fmla="*/ 0 h 228"/>
                <a:gd name="T56" fmla="*/ 288 w 450"/>
                <a:gd name="T57" fmla="*/ 0 h 228"/>
                <a:gd name="T58" fmla="*/ 300 w 450"/>
                <a:gd name="T59" fmla="*/ 18 h 228"/>
                <a:gd name="T60" fmla="*/ 336 w 450"/>
                <a:gd name="T61" fmla="*/ 30 h 228"/>
                <a:gd name="T62" fmla="*/ 384 w 450"/>
                <a:gd name="T63" fmla="*/ 12 h 228"/>
                <a:gd name="T64" fmla="*/ 402 w 450"/>
                <a:gd name="T65" fmla="*/ 36 h 228"/>
                <a:gd name="T66" fmla="*/ 408 w 450"/>
                <a:gd name="T67" fmla="*/ 36 h 228"/>
                <a:gd name="T68" fmla="*/ 402 w 450"/>
                <a:gd name="T69" fmla="*/ 36 h 228"/>
                <a:gd name="T70" fmla="*/ 414 w 450"/>
                <a:gd name="T71" fmla="*/ 72 h 228"/>
                <a:gd name="T72" fmla="*/ 450 w 450"/>
                <a:gd name="T73" fmla="*/ 102 h 228"/>
                <a:gd name="T74" fmla="*/ 390 w 450"/>
                <a:gd name="T75" fmla="*/ 174 h 228"/>
                <a:gd name="T76" fmla="*/ 360 w 450"/>
                <a:gd name="T77" fmla="*/ 186 h 228"/>
                <a:gd name="T78" fmla="*/ 360 w 450"/>
                <a:gd name="T79" fmla="*/ 192 h 2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50"/>
                <a:gd name="T121" fmla="*/ 0 h 228"/>
                <a:gd name="T122" fmla="*/ 450 w 450"/>
                <a:gd name="T123" fmla="*/ 228 h 2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50" h="228">
                  <a:moveTo>
                    <a:pt x="360" y="186"/>
                  </a:moveTo>
                  <a:lnTo>
                    <a:pt x="84" y="210"/>
                  </a:lnTo>
                  <a:lnTo>
                    <a:pt x="84" y="222"/>
                  </a:lnTo>
                  <a:lnTo>
                    <a:pt x="0" y="228"/>
                  </a:lnTo>
                  <a:lnTo>
                    <a:pt x="6" y="222"/>
                  </a:lnTo>
                  <a:lnTo>
                    <a:pt x="18" y="222"/>
                  </a:lnTo>
                  <a:lnTo>
                    <a:pt x="12" y="192"/>
                  </a:lnTo>
                  <a:lnTo>
                    <a:pt x="12" y="186"/>
                  </a:lnTo>
                  <a:lnTo>
                    <a:pt x="24" y="168"/>
                  </a:lnTo>
                  <a:lnTo>
                    <a:pt x="60" y="180"/>
                  </a:lnTo>
                  <a:lnTo>
                    <a:pt x="54" y="156"/>
                  </a:lnTo>
                  <a:lnTo>
                    <a:pt x="78" y="144"/>
                  </a:lnTo>
                  <a:lnTo>
                    <a:pt x="72" y="132"/>
                  </a:lnTo>
                  <a:lnTo>
                    <a:pt x="78" y="120"/>
                  </a:lnTo>
                  <a:lnTo>
                    <a:pt x="84" y="120"/>
                  </a:lnTo>
                  <a:lnTo>
                    <a:pt x="90" y="114"/>
                  </a:lnTo>
                  <a:lnTo>
                    <a:pt x="102" y="120"/>
                  </a:lnTo>
                  <a:lnTo>
                    <a:pt x="102" y="108"/>
                  </a:lnTo>
                  <a:lnTo>
                    <a:pt x="138" y="120"/>
                  </a:lnTo>
                  <a:lnTo>
                    <a:pt x="150" y="102"/>
                  </a:lnTo>
                  <a:lnTo>
                    <a:pt x="162" y="108"/>
                  </a:lnTo>
                  <a:lnTo>
                    <a:pt x="180" y="84"/>
                  </a:lnTo>
                  <a:lnTo>
                    <a:pt x="186" y="96"/>
                  </a:lnTo>
                  <a:lnTo>
                    <a:pt x="204" y="96"/>
                  </a:lnTo>
                  <a:lnTo>
                    <a:pt x="234" y="48"/>
                  </a:lnTo>
                  <a:lnTo>
                    <a:pt x="228" y="36"/>
                  </a:lnTo>
                  <a:lnTo>
                    <a:pt x="264" y="24"/>
                  </a:lnTo>
                  <a:lnTo>
                    <a:pt x="264" y="0"/>
                  </a:lnTo>
                  <a:lnTo>
                    <a:pt x="288" y="0"/>
                  </a:lnTo>
                  <a:lnTo>
                    <a:pt x="300" y="18"/>
                  </a:lnTo>
                  <a:lnTo>
                    <a:pt x="336" y="30"/>
                  </a:lnTo>
                  <a:lnTo>
                    <a:pt x="384" y="12"/>
                  </a:lnTo>
                  <a:lnTo>
                    <a:pt x="402" y="36"/>
                  </a:lnTo>
                  <a:lnTo>
                    <a:pt x="408" y="36"/>
                  </a:lnTo>
                  <a:lnTo>
                    <a:pt x="402" y="36"/>
                  </a:lnTo>
                  <a:lnTo>
                    <a:pt x="414" y="72"/>
                  </a:lnTo>
                  <a:lnTo>
                    <a:pt x="450" y="102"/>
                  </a:lnTo>
                  <a:lnTo>
                    <a:pt x="390" y="174"/>
                  </a:lnTo>
                  <a:lnTo>
                    <a:pt x="360" y="186"/>
                  </a:lnTo>
                  <a:lnTo>
                    <a:pt x="360" y="192"/>
                  </a:lnTo>
                </a:path>
              </a:pathLst>
            </a:custGeom>
            <a:noFill/>
            <a:ln w="9525">
              <a:solidFill>
                <a:srgbClr val="000000"/>
              </a:solidFill>
              <a:prstDash val="solid"/>
              <a:round/>
              <a:headEnd/>
              <a:tailEnd/>
            </a:ln>
          </p:spPr>
          <p:txBody>
            <a:bodyPr/>
            <a:lstStyle/>
            <a:p>
              <a:endParaRPr lang="en-US"/>
            </a:p>
          </p:txBody>
        </p:sp>
        <p:sp>
          <p:nvSpPr>
            <p:cNvPr id="5173" name="Freeform 178"/>
            <p:cNvSpPr>
              <a:spLocks/>
            </p:cNvSpPr>
            <p:nvPr/>
          </p:nvSpPr>
          <p:spPr bwMode="auto">
            <a:xfrm>
              <a:off x="3039" y="2598"/>
              <a:ext cx="348" cy="306"/>
            </a:xfrm>
            <a:custGeom>
              <a:avLst/>
              <a:gdLst>
                <a:gd name="T0" fmla="*/ 306 w 348"/>
                <a:gd name="T1" fmla="*/ 210 h 306"/>
                <a:gd name="T2" fmla="*/ 264 w 348"/>
                <a:gd name="T3" fmla="*/ 198 h 306"/>
                <a:gd name="T4" fmla="*/ 246 w 348"/>
                <a:gd name="T5" fmla="*/ 216 h 306"/>
                <a:gd name="T6" fmla="*/ 270 w 348"/>
                <a:gd name="T7" fmla="*/ 228 h 306"/>
                <a:gd name="T8" fmla="*/ 300 w 348"/>
                <a:gd name="T9" fmla="*/ 216 h 306"/>
                <a:gd name="T10" fmla="*/ 288 w 348"/>
                <a:gd name="T11" fmla="*/ 228 h 306"/>
                <a:gd name="T12" fmla="*/ 306 w 348"/>
                <a:gd name="T13" fmla="*/ 234 h 306"/>
                <a:gd name="T14" fmla="*/ 312 w 348"/>
                <a:gd name="T15" fmla="*/ 222 h 306"/>
                <a:gd name="T16" fmla="*/ 330 w 348"/>
                <a:gd name="T17" fmla="*/ 210 h 306"/>
                <a:gd name="T18" fmla="*/ 336 w 348"/>
                <a:gd name="T19" fmla="*/ 234 h 306"/>
                <a:gd name="T20" fmla="*/ 306 w 348"/>
                <a:gd name="T21" fmla="*/ 258 h 306"/>
                <a:gd name="T22" fmla="*/ 312 w 348"/>
                <a:gd name="T23" fmla="*/ 270 h 306"/>
                <a:gd name="T24" fmla="*/ 348 w 348"/>
                <a:gd name="T25" fmla="*/ 288 h 306"/>
                <a:gd name="T26" fmla="*/ 342 w 348"/>
                <a:gd name="T27" fmla="*/ 300 h 306"/>
                <a:gd name="T28" fmla="*/ 336 w 348"/>
                <a:gd name="T29" fmla="*/ 294 h 306"/>
                <a:gd name="T30" fmla="*/ 324 w 348"/>
                <a:gd name="T31" fmla="*/ 306 h 306"/>
                <a:gd name="T32" fmla="*/ 318 w 348"/>
                <a:gd name="T33" fmla="*/ 282 h 306"/>
                <a:gd name="T34" fmla="*/ 276 w 348"/>
                <a:gd name="T35" fmla="*/ 270 h 306"/>
                <a:gd name="T36" fmla="*/ 282 w 348"/>
                <a:gd name="T37" fmla="*/ 288 h 306"/>
                <a:gd name="T38" fmla="*/ 270 w 348"/>
                <a:gd name="T39" fmla="*/ 300 h 306"/>
                <a:gd name="T40" fmla="*/ 258 w 348"/>
                <a:gd name="T41" fmla="*/ 282 h 306"/>
                <a:gd name="T42" fmla="*/ 252 w 348"/>
                <a:gd name="T43" fmla="*/ 294 h 306"/>
                <a:gd name="T44" fmla="*/ 240 w 348"/>
                <a:gd name="T45" fmla="*/ 282 h 306"/>
                <a:gd name="T46" fmla="*/ 234 w 348"/>
                <a:gd name="T47" fmla="*/ 300 h 306"/>
                <a:gd name="T48" fmla="*/ 222 w 348"/>
                <a:gd name="T49" fmla="*/ 300 h 306"/>
                <a:gd name="T50" fmla="*/ 204 w 348"/>
                <a:gd name="T51" fmla="*/ 294 h 306"/>
                <a:gd name="T52" fmla="*/ 192 w 348"/>
                <a:gd name="T53" fmla="*/ 270 h 306"/>
                <a:gd name="T54" fmla="*/ 174 w 348"/>
                <a:gd name="T55" fmla="*/ 270 h 306"/>
                <a:gd name="T56" fmla="*/ 174 w 348"/>
                <a:gd name="T57" fmla="*/ 252 h 306"/>
                <a:gd name="T58" fmla="*/ 156 w 348"/>
                <a:gd name="T59" fmla="*/ 258 h 306"/>
                <a:gd name="T60" fmla="*/ 156 w 348"/>
                <a:gd name="T61" fmla="*/ 246 h 306"/>
                <a:gd name="T62" fmla="*/ 132 w 348"/>
                <a:gd name="T63" fmla="*/ 252 h 306"/>
                <a:gd name="T64" fmla="*/ 144 w 348"/>
                <a:gd name="T65" fmla="*/ 264 h 306"/>
                <a:gd name="T66" fmla="*/ 126 w 348"/>
                <a:gd name="T67" fmla="*/ 270 h 306"/>
                <a:gd name="T68" fmla="*/ 66 w 348"/>
                <a:gd name="T69" fmla="*/ 252 h 306"/>
                <a:gd name="T70" fmla="*/ 18 w 348"/>
                <a:gd name="T71" fmla="*/ 258 h 306"/>
                <a:gd name="T72" fmla="*/ 12 w 348"/>
                <a:gd name="T73" fmla="*/ 252 h 306"/>
                <a:gd name="T74" fmla="*/ 30 w 348"/>
                <a:gd name="T75" fmla="*/ 234 h 306"/>
                <a:gd name="T76" fmla="*/ 24 w 348"/>
                <a:gd name="T77" fmla="*/ 192 h 306"/>
                <a:gd name="T78" fmla="*/ 36 w 348"/>
                <a:gd name="T79" fmla="*/ 156 h 306"/>
                <a:gd name="T80" fmla="*/ 0 w 348"/>
                <a:gd name="T81" fmla="*/ 84 h 306"/>
                <a:gd name="T82" fmla="*/ 0 w 348"/>
                <a:gd name="T83" fmla="*/ 6 h 306"/>
                <a:gd name="T84" fmla="*/ 186 w 348"/>
                <a:gd name="T85" fmla="*/ 0 h 306"/>
                <a:gd name="T86" fmla="*/ 192 w 348"/>
                <a:gd name="T87" fmla="*/ 6 h 306"/>
                <a:gd name="T88" fmla="*/ 192 w 348"/>
                <a:gd name="T89" fmla="*/ 30 h 306"/>
                <a:gd name="T90" fmla="*/ 198 w 348"/>
                <a:gd name="T91" fmla="*/ 30 h 306"/>
                <a:gd name="T92" fmla="*/ 192 w 348"/>
                <a:gd name="T93" fmla="*/ 36 h 306"/>
                <a:gd name="T94" fmla="*/ 210 w 348"/>
                <a:gd name="T95" fmla="*/ 54 h 306"/>
                <a:gd name="T96" fmla="*/ 192 w 348"/>
                <a:gd name="T97" fmla="*/ 60 h 306"/>
                <a:gd name="T98" fmla="*/ 204 w 348"/>
                <a:gd name="T99" fmla="*/ 66 h 306"/>
                <a:gd name="T100" fmla="*/ 174 w 348"/>
                <a:gd name="T101" fmla="*/ 108 h 306"/>
                <a:gd name="T102" fmla="*/ 168 w 348"/>
                <a:gd name="T103" fmla="*/ 156 h 306"/>
                <a:gd name="T104" fmla="*/ 288 w 348"/>
                <a:gd name="T105" fmla="*/ 150 h 306"/>
                <a:gd name="T106" fmla="*/ 288 w 348"/>
                <a:gd name="T107" fmla="*/ 174 h 306"/>
                <a:gd name="T108" fmla="*/ 306 w 348"/>
                <a:gd name="T109" fmla="*/ 210 h 3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8"/>
                <a:gd name="T166" fmla="*/ 0 h 306"/>
                <a:gd name="T167" fmla="*/ 348 w 348"/>
                <a:gd name="T168" fmla="*/ 306 h 3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8" h="306">
                  <a:moveTo>
                    <a:pt x="306" y="210"/>
                  </a:moveTo>
                  <a:lnTo>
                    <a:pt x="264" y="198"/>
                  </a:lnTo>
                  <a:lnTo>
                    <a:pt x="246" y="216"/>
                  </a:lnTo>
                  <a:lnTo>
                    <a:pt x="270" y="228"/>
                  </a:lnTo>
                  <a:lnTo>
                    <a:pt x="300" y="216"/>
                  </a:lnTo>
                  <a:lnTo>
                    <a:pt x="288" y="228"/>
                  </a:lnTo>
                  <a:lnTo>
                    <a:pt x="306" y="234"/>
                  </a:lnTo>
                  <a:lnTo>
                    <a:pt x="312" y="222"/>
                  </a:lnTo>
                  <a:lnTo>
                    <a:pt x="330" y="210"/>
                  </a:lnTo>
                  <a:lnTo>
                    <a:pt x="336" y="234"/>
                  </a:lnTo>
                  <a:lnTo>
                    <a:pt x="306" y="258"/>
                  </a:lnTo>
                  <a:lnTo>
                    <a:pt x="312" y="270"/>
                  </a:lnTo>
                  <a:lnTo>
                    <a:pt x="348" y="288"/>
                  </a:lnTo>
                  <a:lnTo>
                    <a:pt x="342" y="300"/>
                  </a:lnTo>
                  <a:lnTo>
                    <a:pt x="336" y="294"/>
                  </a:lnTo>
                  <a:lnTo>
                    <a:pt x="324" y="306"/>
                  </a:lnTo>
                  <a:lnTo>
                    <a:pt x="318" y="282"/>
                  </a:lnTo>
                  <a:lnTo>
                    <a:pt x="276" y="270"/>
                  </a:lnTo>
                  <a:lnTo>
                    <a:pt x="282" y="288"/>
                  </a:lnTo>
                  <a:lnTo>
                    <a:pt x="270" y="300"/>
                  </a:lnTo>
                  <a:lnTo>
                    <a:pt x="258" y="282"/>
                  </a:lnTo>
                  <a:lnTo>
                    <a:pt x="252" y="294"/>
                  </a:lnTo>
                  <a:lnTo>
                    <a:pt x="240" y="282"/>
                  </a:lnTo>
                  <a:lnTo>
                    <a:pt x="234" y="300"/>
                  </a:lnTo>
                  <a:lnTo>
                    <a:pt x="222" y="300"/>
                  </a:lnTo>
                  <a:lnTo>
                    <a:pt x="204" y="294"/>
                  </a:lnTo>
                  <a:lnTo>
                    <a:pt x="192" y="270"/>
                  </a:lnTo>
                  <a:lnTo>
                    <a:pt x="174" y="270"/>
                  </a:lnTo>
                  <a:lnTo>
                    <a:pt x="174" y="252"/>
                  </a:lnTo>
                  <a:lnTo>
                    <a:pt x="156" y="258"/>
                  </a:lnTo>
                  <a:lnTo>
                    <a:pt x="156" y="246"/>
                  </a:lnTo>
                  <a:lnTo>
                    <a:pt x="132" y="252"/>
                  </a:lnTo>
                  <a:lnTo>
                    <a:pt x="144" y="264"/>
                  </a:lnTo>
                  <a:lnTo>
                    <a:pt x="126" y="270"/>
                  </a:lnTo>
                  <a:lnTo>
                    <a:pt x="66" y="252"/>
                  </a:lnTo>
                  <a:lnTo>
                    <a:pt x="18" y="258"/>
                  </a:lnTo>
                  <a:lnTo>
                    <a:pt x="12" y="252"/>
                  </a:lnTo>
                  <a:lnTo>
                    <a:pt x="30" y="234"/>
                  </a:lnTo>
                  <a:lnTo>
                    <a:pt x="24" y="192"/>
                  </a:lnTo>
                  <a:lnTo>
                    <a:pt x="36" y="156"/>
                  </a:lnTo>
                  <a:lnTo>
                    <a:pt x="0" y="84"/>
                  </a:lnTo>
                  <a:lnTo>
                    <a:pt x="0" y="6"/>
                  </a:lnTo>
                  <a:lnTo>
                    <a:pt x="186" y="0"/>
                  </a:lnTo>
                  <a:lnTo>
                    <a:pt x="192" y="6"/>
                  </a:lnTo>
                  <a:lnTo>
                    <a:pt x="192" y="30"/>
                  </a:lnTo>
                  <a:lnTo>
                    <a:pt x="198" y="30"/>
                  </a:lnTo>
                  <a:lnTo>
                    <a:pt x="192" y="36"/>
                  </a:lnTo>
                  <a:lnTo>
                    <a:pt x="210" y="54"/>
                  </a:lnTo>
                  <a:lnTo>
                    <a:pt x="192" y="60"/>
                  </a:lnTo>
                  <a:lnTo>
                    <a:pt x="204" y="66"/>
                  </a:lnTo>
                  <a:lnTo>
                    <a:pt x="174" y="108"/>
                  </a:lnTo>
                  <a:lnTo>
                    <a:pt x="168" y="156"/>
                  </a:lnTo>
                  <a:lnTo>
                    <a:pt x="288" y="150"/>
                  </a:lnTo>
                  <a:lnTo>
                    <a:pt x="288" y="174"/>
                  </a:lnTo>
                  <a:lnTo>
                    <a:pt x="306" y="210"/>
                  </a:lnTo>
                  <a:close/>
                </a:path>
              </a:pathLst>
            </a:custGeom>
            <a:solidFill>
              <a:srgbClr val="FFAA00"/>
            </a:solidFill>
            <a:ln w="9525">
              <a:solidFill>
                <a:srgbClr val="FFAA00"/>
              </a:solidFill>
              <a:prstDash val="solid"/>
              <a:round/>
              <a:headEnd/>
              <a:tailEnd/>
            </a:ln>
          </p:spPr>
          <p:txBody>
            <a:bodyPr/>
            <a:lstStyle/>
            <a:p>
              <a:endParaRPr lang="en-US"/>
            </a:p>
          </p:txBody>
        </p:sp>
        <p:sp>
          <p:nvSpPr>
            <p:cNvPr id="5174" name="Freeform 179"/>
            <p:cNvSpPr>
              <a:spLocks/>
            </p:cNvSpPr>
            <p:nvPr/>
          </p:nvSpPr>
          <p:spPr bwMode="auto">
            <a:xfrm>
              <a:off x="3039" y="2598"/>
              <a:ext cx="348" cy="306"/>
            </a:xfrm>
            <a:custGeom>
              <a:avLst/>
              <a:gdLst>
                <a:gd name="T0" fmla="*/ 306 w 348"/>
                <a:gd name="T1" fmla="*/ 210 h 306"/>
                <a:gd name="T2" fmla="*/ 264 w 348"/>
                <a:gd name="T3" fmla="*/ 198 h 306"/>
                <a:gd name="T4" fmla="*/ 246 w 348"/>
                <a:gd name="T5" fmla="*/ 216 h 306"/>
                <a:gd name="T6" fmla="*/ 270 w 348"/>
                <a:gd name="T7" fmla="*/ 228 h 306"/>
                <a:gd name="T8" fmla="*/ 300 w 348"/>
                <a:gd name="T9" fmla="*/ 216 h 306"/>
                <a:gd name="T10" fmla="*/ 288 w 348"/>
                <a:gd name="T11" fmla="*/ 228 h 306"/>
                <a:gd name="T12" fmla="*/ 306 w 348"/>
                <a:gd name="T13" fmla="*/ 234 h 306"/>
                <a:gd name="T14" fmla="*/ 312 w 348"/>
                <a:gd name="T15" fmla="*/ 222 h 306"/>
                <a:gd name="T16" fmla="*/ 330 w 348"/>
                <a:gd name="T17" fmla="*/ 210 h 306"/>
                <a:gd name="T18" fmla="*/ 336 w 348"/>
                <a:gd name="T19" fmla="*/ 234 h 306"/>
                <a:gd name="T20" fmla="*/ 306 w 348"/>
                <a:gd name="T21" fmla="*/ 258 h 306"/>
                <a:gd name="T22" fmla="*/ 312 w 348"/>
                <a:gd name="T23" fmla="*/ 270 h 306"/>
                <a:gd name="T24" fmla="*/ 348 w 348"/>
                <a:gd name="T25" fmla="*/ 288 h 306"/>
                <a:gd name="T26" fmla="*/ 342 w 348"/>
                <a:gd name="T27" fmla="*/ 300 h 306"/>
                <a:gd name="T28" fmla="*/ 336 w 348"/>
                <a:gd name="T29" fmla="*/ 294 h 306"/>
                <a:gd name="T30" fmla="*/ 324 w 348"/>
                <a:gd name="T31" fmla="*/ 306 h 306"/>
                <a:gd name="T32" fmla="*/ 318 w 348"/>
                <a:gd name="T33" fmla="*/ 282 h 306"/>
                <a:gd name="T34" fmla="*/ 276 w 348"/>
                <a:gd name="T35" fmla="*/ 270 h 306"/>
                <a:gd name="T36" fmla="*/ 282 w 348"/>
                <a:gd name="T37" fmla="*/ 288 h 306"/>
                <a:gd name="T38" fmla="*/ 270 w 348"/>
                <a:gd name="T39" fmla="*/ 300 h 306"/>
                <a:gd name="T40" fmla="*/ 258 w 348"/>
                <a:gd name="T41" fmla="*/ 282 h 306"/>
                <a:gd name="T42" fmla="*/ 252 w 348"/>
                <a:gd name="T43" fmla="*/ 294 h 306"/>
                <a:gd name="T44" fmla="*/ 240 w 348"/>
                <a:gd name="T45" fmla="*/ 282 h 306"/>
                <a:gd name="T46" fmla="*/ 234 w 348"/>
                <a:gd name="T47" fmla="*/ 300 h 306"/>
                <a:gd name="T48" fmla="*/ 222 w 348"/>
                <a:gd name="T49" fmla="*/ 300 h 306"/>
                <a:gd name="T50" fmla="*/ 204 w 348"/>
                <a:gd name="T51" fmla="*/ 294 h 306"/>
                <a:gd name="T52" fmla="*/ 192 w 348"/>
                <a:gd name="T53" fmla="*/ 270 h 306"/>
                <a:gd name="T54" fmla="*/ 174 w 348"/>
                <a:gd name="T55" fmla="*/ 270 h 306"/>
                <a:gd name="T56" fmla="*/ 174 w 348"/>
                <a:gd name="T57" fmla="*/ 252 h 306"/>
                <a:gd name="T58" fmla="*/ 156 w 348"/>
                <a:gd name="T59" fmla="*/ 258 h 306"/>
                <a:gd name="T60" fmla="*/ 156 w 348"/>
                <a:gd name="T61" fmla="*/ 246 h 306"/>
                <a:gd name="T62" fmla="*/ 132 w 348"/>
                <a:gd name="T63" fmla="*/ 252 h 306"/>
                <a:gd name="T64" fmla="*/ 144 w 348"/>
                <a:gd name="T65" fmla="*/ 264 h 306"/>
                <a:gd name="T66" fmla="*/ 126 w 348"/>
                <a:gd name="T67" fmla="*/ 270 h 306"/>
                <a:gd name="T68" fmla="*/ 66 w 348"/>
                <a:gd name="T69" fmla="*/ 252 h 306"/>
                <a:gd name="T70" fmla="*/ 18 w 348"/>
                <a:gd name="T71" fmla="*/ 258 h 306"/>
                <a:gd name="T72" fmla="*/ 12 w 348"/>
                <a:gd name="T73" fmla="*/ 252 h 306"/>
                <a:gd name="T74" fmla="*/ 30 w 348"/>
                <a:gd name="T75" fmla="*/ 234 h 306"/>
                <a:gd name="T76" fmla="*/ 24 w 348"/>
                <a:gd name="T77" fmla="*/ 192 h 306"/>
                <a:gd name="T78" fmla="*/ 36 w 348"/>
                <a:gd name="T79" fmla="*/ 156 h 306"/>
                <a:gd name="T80" fmla="*/ 0 w 348"/>
                <a:gd name="T81" fmla="*/ 84 h 306"/>
                <a:gd name="T82" fmla="*/ 0 w 348"/>
                <a:gd name="T83" fmla="*/ 6 h 306"/>
                <a:gd name="T84" fmla="*/ 186 w 348"/>
                <a:gd name="T85" fmla="*/ 0 h 306"/>
                <a:gd name="T86" fmla="*/ 192 w 348"/>
                <a:gd name="T87" fmla="*/ 6 h 306"/>
                <a:gd name="T88" fmla="*/ 192 w 348"/>
                <a:gd name="T89" fmla="*/ 30 h 306"/>
                <a:gd name="T90" fmla="*/ 198 w 348"/>
                <a:gd name="T91" fmla="*/ 30 h 306"/>
                <a:gd name="T92" fmla="*/ 192 w 348"/>
                <a:gd name="T93" fmla="*/ 36 h 306"/>
                <a:gd name="T94" fmla="*/ 210 w 348"/>
                <a:gd name="T95" fmla="*/ 54 h 306"/>
                <a:gd name="T96" fmla="*/ 192 w 348"/>
                <a:gd name="T97" fmla="*/ 60 h 306"/>
                <a:gd name="T98" fmla="*/ 204 w 348"/>
                <a:gd name="T99" fmla="*/ 66 h 306"/>
                <a:gd name="T100" fmla="*/ 174 w 348"/>
                <a:gd name="T101" fmla="*/ 108 h 306"/>
                <a:gd name="T102" fmla="*/ 168 w 348"/>
                <a:gd name="T103" fmla="*/ 156 h 306"/>
                <a:gd name="T104" fmla="*/ 288 w 348"/>
                <a:gd name="T105" fmla="*/ 150 h 306"/>
                <a:gd name="T106" fmla="*/ 288 w 348"/>
                <a:gd name="T107" fmla="*/ 174 h 306"/>
                <a:gd name="T108" fmla="*/ 306 w 348"/>
                <a:gd name="T109" fmla="*/ 210 h 306"/>
                <a:gd name="T110" fmla="*/ 306 w 348"/>
                <a:gd name="T111" fmla="*/ 216 h 3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8"/>
                <a:gd name="T169" fmla="*/ 0 h 306"/>
                <a:gd name="T170" fmla="*/ 348 w 348"/>
                <a:gd name="T171" fmla="*/ 306 h 3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8" h="306">
                  <a:moveTo>
                    <a:pt x="306" y="210"/>
                  </a:moveTo>
                  <a:lnTo>
                    <a:pt x="264" y="198"/>
                  </a:lnTo>
                  <a:lnTo>
                    <a:pt x="246" y="216"/>
                  </a:lnTo>
                  <a:lnTo>
                    <a:pt x="270" y="228"/>
                  </a:lnTo>
                  <a:lnTo>
                    <a:pt x="300" y="216"/>
                  </a:lnTo>
                  <a:lnTo>
                    <a:pt x="288" y="228"/>
                  </a:lnTo>
                  <a:lnTo>
                    <a:pt x="306" y="234"/>
                  </a:lnTo>
                  <a:lnTo>
                    <a:pt x="312" y="222"/>
                  </a:lnTo>
                  <a:lnTo>
                    <a:pt x="330" y="210"/>
                  </a:lnTo>
                  <a:lnTo>
                    <a:pt x="336" y="234"/>
                  </a:lnTo>
                  <a:lnTo>
                    <a:pt x="306" y="258"/>
                  </a:lnTo>
                  <a:lnTo>
                    <a:pt x="312" y="270"/>
                  </a:lnTo>
                  <a:lnTo>
                    <a:pt x="348" y="288"/>
                  </a:lnTo>
                  <a:lnTo>
                    <a:pt x="342" y="300"/>
                  </a:lnTo>
                  <a:lnTo>
                    <a:pt x="336" y="294"/>
                  </a:lnTo>
                  <a:lnTo>
                    <a:pt x="324" y="306"/>
                  </a:lnTo>
                  <a:lnTo>
                    <a:pt x="318" y="282"/>
                  </a:lnTo>
                  <a:lnTo>
                    <a:pt x="276" y="270"/>
                  </a:lnTo>
                  <a:lnTo>
                    <a:pt x="282" y="288"/>
                  </a:lnTo>
                  <a:lnTo>
                    <a:pt x="270" y="300"/>
                  </a:lnTo>
                  <a:lnTo>
                    <a:pt x="258" y="282"/>
                  </a:lnTo>
                  <a:lnTo>
                    <a:pt x="252" y="294"/>
                  </a:lnTo>
                  <a:lnTo>
                    <a:pt x="240" y="282"/>
                  </a:lnTo>
                  <a:lnTo>
                    <a:pt x="234" y="300"/>
                  </a:lnTo>
                  <a:lnTo>
                    <a:pt x="222" y="300"/>
                  </a:lnTo>
                  <a:lnTo>
                    <a:pt x="204" y="294"/>
                  </a:lnTo>
                  <a:lnTo>
                    <a:pt x="192" y="270"/>
                  </a:lnTo>
                  <a:lnTo>
                    <a:pt x="174" y="270"/>
                  </a:lnTo>
                  <a:lnTo>
                    <a:pt x="174" y="252"/>
                  </a:lnTo>
                  <a:lnTo>
                    <a:pt x="156" y="258"/>
                  </a:lnTo>
                  <a:lnTo>
                    <a:pt x="156" y="246"/>
                  </a:lnTo>
                  <a:lnTo>
                    <a:pt x="132" y="252"/>
                  </a:lnTo>
                  <a:lnTo>
                    <a:pt x="144" y="264"/>
                  </a:lnTo>
                  <a:lnTo>
                    <a:pt x="126" y="270"/>
                  </a:lnTo>
                  <a:lnTo>
                    <a:pt x="66" y="252"/>
                  </a:lnTo>
                  <a:lnTo>
                    <a:pt x="18" y="258"/>
                  </a:lnTo>
                  <a:lnTo>
                    <a:pt x="12" y="252"/>
                  </a:lnTo>
                  <a:lnTo>
                    <a:pt x="30" y="234"/>
                  </a:lnTo>
                  <a:lnTo>
                    <a:pt x="24" y="192"/>
                  </a:lnTo>
                  <a:lnTo>
                    <a:pt x="36" y="156"/>
                  </a:lnTo>
                  <a:lnTo>
                    <a:pt x="0" y="84"/>
                  </a:lnTo>
                  <a:lnTo>
                    <a:pt x="0" y="6"/>
                  </a:lnTo>
                  <a:lnTo>
                    <a:pt x="186" y="0"/>
                  </a:lnTo>
                  <a:lnTo>
                    <a:pt x="192" y="6"/>
                  </a:lnTo>
                  <a:lnTo>
                    <a:pt x="192" y="30"/>
                  </a:lnTo>
                  <a:lnTo>
                    <a:pt x="198" y="30"/>
                  </a:lnTo>
                  <a:lnTo>
                    <a:pt x="192" y="36"/>
                  </a:lnTo>
                  <a:lnTo>
                    <a:pt x="210" y="54"/>
                  </a:lnTo>
                  <a:lnTo>
                    <a:pt x="192" y="60"/>
                  </a:lnTo>
                  <a:lnTo>
                    <a:pt x="204" y="66"/>
                  </a:lnTo>
                  <a:lnTo>
                    <a:pt x="174" y="108"/>
                  </a:lnTo>
                  <a:lnTo>
                    <a:pt x="168" y="156"/>
                  </a:lnTo>
                  <a:lnTo>
                    <a:pt x="288" y="150"/>
                  </a:lnTo>
                  <a:lnTo>
                    <a:pt x="288" y="174"/>
                  </a:lnTo>
                  <a:lnTo>
                    <a:pt x="306" y="210"/>
                  </a:lnTo>
                  <a:lnTo>
                    <a:pt x="306" y="216"/>
                  </a:lnTo>
                </a:path>
              </a:pathLst>
            </a:custGeom>
            <a:noFill/>
            <a:ln w="9525">
              <a:solidFill>
                <a:srgbClr val="000000"/>
              </a:solidFill>
              <a:prstDash val="solid"/>
              <a:round/>
              <a:headEnd/>
              <a:tailEnd/>
            </a:ln>
          </p:spPr>
          <p:txBody>
            <a:bodyPr/>
            <a:lstStyle/>
            <a:p>
              <a:endParaRPr lang="en-US"/>
            </a:p>
          </p:txBody>
        </p:sp>
        <p:sp>
          <p:nvSpPr>
            <p:cNvPr id="5175" name="Freeform 180"/>
            <p:cNvSpPr>
              <a:spLocks/>
            </p:cNvSpPr>
            <p:nvPr/>
          </p:nvSpPr>
          <p:spPr bwMode="auto">
            <a:xfrm>
              <a:off x="4269" y="1272"/>
              <a:ext cx="228" cy="360"/>
            </a:xfrm>
            <a:custGeom>
              <a:avLst/>
              <a:gdLst>
                <a:gd name="T0" fmla="*/ 66 w 228"/>
                <a:gd name="T1" fmla="*/ 360 h 360"/>
                <a:gd name="T2" fmla="*/ 60 w 228"/>
                <a:gd name="T3" fmla="*/ 360 h 360"/>
                <a:gd name="T4" fmla="*/ 42 w 228"/>
                <a:gd name="T5" fmla="*/ 336 h 360"/>
                <a:gd name="T6" fmla="*/ 0 w 228"/>
                <a:gd name="T7" fmla="*/ 198 h 360"/>
                <a:gd name="T8" fmla="*/ 18 w 228"/>
                <a:gd name="T9" fmla="*/ 198 h 360"/>
                <a:gd name="T10" fmla="*/ 12 w 228"/>
                <a:gd name="T11" fmla="*/ 180 h 360"/>
                <a:gd name="T12" fmla="*/ 24 w 228"/>
                <a:gd name="T13" fmla="*/ 180 h 360"/>
                <a:gd name="T14" fmla="*/ 18 w 228"/>
                <a:gd name="T15" fmla="*/ 174 h 360"/>
                <a:gd name="T16" fmla="*/ 30 w 228"/>
                <a:gd name="T17" fmla="*/ 138 h 360"/>
                <a:gd name="T18" fmla="*/ 30 w 228"/>
                <a:gd name="T19" fmla="*/ 78 h 360"/>
                <a:gd name="T20" fmla="*/ 54 w 228"/>
                <a:gd name="T21" fmla="*/ 12 h 360"/>
                <a:gd name="T22" fmla="*/ 66 w 228"/>
                <a:gd name="T23" fmla="*/ 6 h 360"/>
                <a:gd name="T24" fmla="*/ 78 w 228"/>
                <a:gd name="T25" fmla="*/ 24 h 360"/>
                <a:gd name="T26" fmla="*/ 108 w 228"/>
                <a:gd name="T27" fmla="*/ 0 h 360"/>
                <a:gd name="T28" fmla="*/ 138 w 228"/>
                <a:gd name="T29" fmla="*/ 18 h 360"/>
                <a:gd name="T30" fmla="*/ 168 w 228"/>
                <a:gd name="T31" fmla="*/ 120 h 360"/>
                <a:gd name="T32" fmla="*/ 186 w 228"/>
                <a:gd name="T33" fmla="*/ 120 h 360"/>
                <a:gd name="T34" fmla="*/ 192 w 228"/>
                <a:gd name="T35" fmla="*/ 144 h 360"/>
                <a:gd name="T36" fmla="*/ 216 w 228"/>
                <a:gd name="T37" fmla="*/ 150 h 360"/>
                <a:gd name="T38" fmla="*/ 216 w 228"/>
                <a:gd name="T39" fmla="*/ 168 h 360"/>
                <a:gd name="T40" fmla="*/ 228 w 228"/>
                <a:gd name="T41" fmla="*/ 168 h 360"/>
                <a:gd name="T42" fmla="*/ 222 w 228"/>
                <a:gd name="T43" fmla="*/ 186 h 360"/>
                <a:gd name="T44" fmla="*/ 192 w 228"/>
                <a:gd name="T45" fmla="*/ 204 h 360"/>
                <a:gd name="T46" fmla="*/ 180 w 228"/>
                <a:gd name="T47" fmla="*/ 222 h 360"/>
                <a:gd name="T48" fmla="*/ 174 w 228"/>
                <a:gd name="T49" fmla="*/ 210 h 360"/>
                <a:gd name="T50" fmla="*/ 162 w 228"/>
                <a:gd name="T51" fmla="*/ 222 h 360"/>
                <a:gd name="T52" fmla="*/ 156 w 228"/>
                <a:gd name="T53" fmla="*/ 216 h 360"/>
                <a:gd name="T54" fmla="*/ 156 w 228"/>
                <a:gd name="T55" fmla="*/ 234 h 360"/>
                <a:gd name="T56" fmla="*/ 144 w 228"/>
                <a:gd name="T57" fmla="*/ 234 h 360"/>
                <a:gd name="T58" fmla="*/ 150 w 228"/>
                <a:gd name="T59" fmla="*/ 228 h 360"/>
                <a:gd name="T60" fmla="*/ 138 w 228"/>
                <a:gd name="T61" fmla="*/ 216 h 360"/>
                <a:gd name="T62" fmla="*/ 126 w 228"/>
                <a:gd name="T63" fmla="*/ 270 h 360"/>
                <a:gd name="T64" fmla="*/ 120 w 228"/>
                <a:gd name="T65" fmla="*/ 264 h 360"/>
                <a:gd name="T66" fmla="*/ 114 w 228"/>
                <a:gd name="T67" fmla="*/ 282 h 360"/>
                <a:gd name="T68" fmla="*/ 102 w 228"/>
                <a:gd name="T69" fmla="*/ 282 h 360"/>
                <a:gd name="T70" fmla="*/ 102 w 228"/>
                <a:gd name="T71" fmla="*/ 300 h 360"/>
                <a:gd name="T72" fmla="*/ 96 w 228"/>
                <a:gd name="T73" fmla="*/ 288 h 360"/>
                <a:gd name="T74" fmla="*/ 84 w 228"/>
                <a:gd name="T75" fmla="*/ 294 h 360"/>
                <a:gd name="T76" fmla="*/ 66 w 228"/>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28"/>
                <a:gd name="T118" fmla="*/ 0 h 360"/>
                <a:gd name="T119" fmla="*/ 228 w 228"/>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28" h="360">
                  <a:moveTo>
                    <a:pt x="66" y="360"/>
                  </a:moveTo>
                  <a:lnTo>
                    <a:pt x="60" y="360"/>
                  </a:lnTo>
                  <a:lnTo>
                    <a:pt x="42" y="336"/>
                  </a:lnTo>
                  <a:lnTo>
                    <a:pt x="0" y="198"/>
                  </a:lnTo>
                  <a:lnTo>
                    <a:pt x="18" y="198"/>
                  </a:lnTo>
                  <a:lnTo>
                    <a:pt x="12" y="180"/>
                  </a:lnTo>
                  <a:lnTo>
                    <a:pt x="24" y="180"/>
                  </a:lnTo>
                  <a:lnTo>
                    <a:pt x="18" y="174"/>
                  </a:lnTo>
                  <a:lnTo>
                    <a:pt x="30" y="138"/>
                  </a:lnTo>
                  <a:lnTo>
                    <a:pt x="30" y="78"/>
                  </a:lnTo>
                  <a:lnTo>
                    <a:pt x="54" y="12"/>
                  </a:lnTo>
                  <a:lnTo>
                    <a:pt x="66" y="6"/>
                  </a:lnTo>
                  <a:lnTo>
                    <a:pt x="78" y="24"/>
                  </a:lnTo>
                  <a:lnTo>
                    <a:pt x="108" y="0"/>
                  </a:lnTo>
                  <a:lnTo>
                    <a:pt x="138" y="18"/>
                  </a:lnTo>
                  <a:lnTo>
                    <a:pt x="168" y="120"/>
                  </a:lnTo>
                  <a:lnTo>
                    <a:pt x="186" y="120"/>
                  </a:lnTo>
                  <a:lnTo>
                    <a:pt x="192" y="144"/>
                  </a:lnTo>
                  <a:lnTo>
                    <a:pt x="216" y="150"/>
                  </a:lnTo>
                  <a:lnTo>
                    <a:pt x="216" y="168"/>
                  </a:lnTo>
                  <a:lnTo>
                    <a:pt x="228" y="168"/>
                  </a:lnTo>
                  <a:lnTo>
                    <a:pt x="222" y="186"/>
                  </a:lnTo>
                  <a:lnTo>
                    <a:pt x="192" y="204"/>
                  </a:lnTo>
                  <a:lnTo>
                    <a:pt x="180" y="222"/>
                  </a:lnTo>
                  <a:lnTo>
                    <a:pt x="174" y="210"/>
                  </a:lnTo>
                  <a:lnTo>
                    <a:pt x="162" y="222"/>
                  </a:lnTo>
                  <a:lnTo>
                    <a:pt x="156" y="216"/>
                  </a:lnTo>
                  <a:lnTo>
                    <a:pt x="156" y="234"/>
                  </a:lnTo>
                  <a:lnTo>
                    <a:pt x="144" y="234"/>
                  </a:lnTo>
                  <a:lnTo>
                    <a:pt x="150" y="228"/>
                  </a:lnTo>
                  <a:lnTo>
                    <a:pt x="138" y="216"/>
                  </a:lnTo>
                  <a:lnTo>
                    <a:pt x="126" y="270"/>
                  </a:lnTo>
                  <a:lnTo>
                    <a:pt x="120" y="264"/>
                  </a:lnTo>
                  <a:lnTo>
                    <a:pt x="114" y="282"/>
                  </a:lnTo>
                  <a:lnTo>
                    <a:pt x="102" y="282"/>
                  </a:lnTo>
                  <a:lnTo>
                    <a:pt x="102" y="300"/>
                  </a:lnTo>
                  <a:lnTo>
                    <a:pt x="96" y="288"/>
                  </a:lnTo>
                  <a:lnTo>
                    <a:pt x="84" y="294"/>
                  </a:lnTo>
                  <a:lnTo>
                    <a:pt x="66" y="360"/>
                  </a:lnTo>
                  <a:close/>
                </a:path>
              </a:pathLst>
            </a:custGeom>
            <a:solidFill>
              <a:srgbClr val="FFAA00"/>
            </a:solidFill>
            <a:ln w="9525">
              <a:solidFill>
                <a:srgbClr val="FFAA00"/>
              </a:solidFill>
              <a:prstDash val="solid"/>
              <a:round/>
              <a:headEnd/>
              <a:tailEnd/>
            </a:ln>
          </p:spPr>
          <p:txBody>
            <a:bodyPr/>
            <a:lstStyle/>
            <a:p>
              <a:endParaRPr lang="en-US"/>
            </a:p>
          </p:txBody>
        </p:sp>
        <p:sp>
          <p:nvSpPr>
            <p:cNvPr id="5176" name="Freeform 181"/>
            <p:cNvSpPr>
              <a:spLocks/>
            </p:cNvSpPr>
            <p:nvPr/>
          </p:nvSpPr>
          <p:spPr bwMode="auto">
            <a:xfrm>
              <a:off x="4269" y="1272"/>
              <a:ext cx="228" cy="366"/>
            </a:xfrm>
            <a:custGeom>
              <a:avLst/>
              <a:gdLst>
                <a:gd name="T0" fmla="*/ 66 w 228"/>
                <a:gd name="T1" fmla="*/ 360 h 366"/>
                <a:gd name="T2" fmla="*/ 60 w 228"/>
                <a:gd name="T3" fmla="*/ 360 h 366"/>
                <a:gd name="T4" fmla="*/ 42 w 228"/>
                <a:gd name="T5" fmla="*/ 336 h 366"/>
                <a:gd name="T6" fmla="*/ 0 w 228"/>
                <a:gd name="T7" fmla="*/ 198 h 366"/>
                <a:gd name="T8" fmla="*/ 18 w 228"/>
                <a:gd name="T9" fmla="*/ 198 h 366"/>
                <a:gd name="T10" fmla="*/ 12 w 228"/>
                <a:gd name="T11" fmla="*/ 180 h 366"/>
                <a:gd name="T12" fmla="*/ 24 w 228"/>
                <a:gd name="T13" fmla="*/ 180 h 366"/>
                <a:gd name="T14" fmla="*/ 18 w 228"/>
                <a:gd name="T15" fmla="*/ 174 h 366"/>
                <a:gd name="T16" fmla="*/ 30 w 228"/>
                <a:gd name="T17" fmla="*/ 138 h 366"/>
                <a:gd name="T18" fmla="*/ 30 w 228"/>
                <a:gd name="T19" fmla="*/ 78 h 366"/>
                <a:gd name="T20" fmla="*/ 54 w 228"/>
                <a:gd name="T21" fmla="*/ 12 h 366"/>
                <a:gd name="T22" fmla="*/ 66 w 228"/>
                <a:gd name="T23" fmla="*/ 6 h 366"/>
                <a:gd name="T24" fmla="*/ 78 w 228"/>
                <a:gd name="T25" fmla="*/ 24 h 366"/>
                <a:gd name="T26" fmla="*/ 108 w 228"/>
                <a:gd name="T27" fmla="*/ 0 h 366"/>
                <a:gd name="T28" fmla="*/ 138 w 228"/>
                <a:gd name="T29" fmla="*/ 18 h 366"/>
                <a:gd name="T30" fmla="*/ 168 w 228"/>
                <a:gd name="T31" fmla="*/ 120 h 366"/>
                <a:gd name="T32" fmla="*/ 186 w 228"/>
                <a:gd name="T33" fmla="*/ 120 h 366"/>
                <a:gd name="T34" fmla="*/ 192 w 228"/>
                <a:gd name="T35" fmla="*/ 144 h 366"/>
                <a:gd name="T36" fmla="*/ 216 w 228"/>
                <a:gd name="T37" fmla="*/ 150 h 366"/>
                <a:gd name="T38" fmla="*/ 216 w 228"/>
                <a:gd name="T39" fmla="*/ 168 h 366"/>
                <a:gd name="T40" fmla="*/ 228 w 228"/>
                <a:gd name="T41" fmla="*/ 168 h 366"/>
                <a:gd name="T42" fmla="*/ 222 w 228"/>
                <a:gd name="T43" fmla="*/ 186 h 366"/>
                <a:gd name="T44" fmla="*/ 192 w 228"/>
                <a:gd name="T45" fmla="*/ 204 h 366"/>
                <a:gd name="T46" fmla="*/ 180 w 228"/>
                <a:gd name="T47" fmla="*/ 222 h 366"/>
                <a:gd name="T48" fmla="*/ 174 w 228"/>
                <a:gd name="T49" fmla="*/ 210 h 366"/>
                <a:gd name="T50" fmla="*/ 162 w 228"/>
                <a:gd name="T51" fmla="*/ 222 h 366"/>
                <a:gd name="T52" fmla="*/ 156 w 228"/>
                <a:gd name="T53" fmla="*/ 216 h 366"/>
                <a:gd name="T54" fmla="*/ 156 w 228"/>
                <a:gd name="T55" fmla="*/ 234 h 366"/>
                <a:gd name="T56" fmla="*/ 144 w 228"/>
                <a:gd name="T57" fmla="*/ 234 h 366"/>
                <a:gd name="T58" fmla="*/ 150 w 228"/>
                <a:gd name="T59" fmla="*/ 228 h 366"/>
                <a:gd name="T60" fmla="*/ 138 w 228"/>
                <a:gd name="T61" fmla="*/ 216 h 366"/>
                <a:gd name="T62" fmla="*/ 126 w 228"/>
                <a:gd name="T63" fmla="*/ 270 h 366"/>
                <a:gd name="T64" fmla="*/ 120 w 228"/>
                <a:gd name="T65" fmla="*/ 264 h 366"/>
                <a:gd name="T66" fmla="*/ 114 w 228"/>
                <a:gd name="T67" fmla="*/ 282 h 366"/>
                <a:gd name="T68" fmla="*/ 102 w 228"/>
                <a:gd name="T69" fmla="*/ 282 h 366"/>
                <a:gd name="T70" fmla="*/ 102 w 228"/>
                <a:gd name="T71" fmla="*/ 300 h 366"/>
                <a:gd name="T72" fmla="*/ 96 w 228"/>
                <a:gd name="T73" fmla="*/ 288 h 366"/>
                <a:gd name="T74" fmla="*/ 84 w 228"/>
                <a:gd name="T75" fmla="*/ 294 h 366"/>
                <a:gd name="T76" fmla="*/ 66 w 228"/>
                <a:gd name="T77" fmla="*/ 360 h 366"/>
                <a:gd name="T78" fmla="*/ 66 w 228"/>
                <a:gd name="T79" fmla="*/ 366 h 36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8"/>
                <a:gd name="T121" fmla="*/ 0 h 366"/>
                <a:gd name="T122" fmla="*/ 228 w 228"/>
                <a:gd name="T123" fmla="*/ 366 h 36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8" h="366">
                  <a:moveTo>
                    <a:pt x="66" y="360"/>
                  </a:moveTo>
                  <a:lnTo>
                    <a:pt x="60" y="360"/>
                  </a:lnTo>
                  <a:lnTo>
                    <a:pt x="42" y="336"/>
                  </a:lnTo>
                  <a:lnTo>
                    <a:pt x="0" y="198"/>
                  </a:lnTo>
                  <a:lnTo>
                    <a:pt x="18" y="198"/>
                  </a:lnTo>
                  <a:lnTo>
                    <a:pt x="12" y="180"/>
                  </a:lnTo>
                  <a:lnTo>
                    <a:pt x="24" y="180"/>
                  </a:lnTo>
                  <a:lnTo>
                    <a:pt x="18" y="174"/>
                  </a:lnTo>
                  <a:lnTo>
                    <a:pt x="30" y="138"/>
                  </a:lnTo>
                  <a:lnTo>
                    <a:pt x="30" y="78"/>
                  </a:lnTo>
                  <a:lnTo>
                    <a:pt x="54" y="12"/>
                  </a:lnTo>
                  <a:lnTo>
                    <a:pt x="66" y="6"/>
                  </a:lnTo>
                  <a:lnTo>
                    <a:pt x="78" y="24"/>
                  </a:lnTo>
                  <a:lnTo>
                    <a:pt x="108" y="0"/>
                  </a:lnTo>
                  <a:lnTo>
                    <a:pt x="138" y="18"/>
                  </a:lnTo>
                  <a:lnTo>
                    <a:pt x="168" y="120"/>
                  </a:lnTo>
                  <a:lnTo>
                    <a:pt x="186" y="120"/>
                  </a:lnTo>
                  <a:lnTo>
                    <a:pt x="192" y="144"/>
                  </a:lnTo>
                  <a:lnTo>
                    <a:pt x="216" y="150"/>
                  </a:lnTo>
                  <a:lnTo>
                    <a:pt x="216" y="168"/>
                  </a:lnTo>
                  <a:lnTo>
                    <a:pt x="228" y="168"/>
                  </a:lnTo>
                  <a:lnTo>
                    <a:pt x="222" y="186"/>
                  </a:lnTo>
                  <a:lnTo>
                    <a:pt x="192" y="204"/>
                  </a:lnTo>
                  <a:lnTo>
                    <a:pt x="180" y="222"/>
                  </a:lnTo>
                  <a:lnTo>
                    <a:pt x="174" y="210"/>
                  </a:lnTo>
                  <a:lnTo>
                    <a:pt x="162" y="222"/>
                  </a:lnTo>
                  <a:lnTo>
                    <a:pt x="156" y="216"/>
                  </a:lnTo>
                  <a:lnTo>
                    <a:pt x="156" y="234"/>
                  </a:lnTo>
                  <a:lnTo>
                    <a:pt x="144" y="234"/>
                  </a:lnTo>
                  <a:lnTo>
                    <a:pt x="150" y="228"/>
                  </a:lnTo>
                  <a:lnTo>
                    <a:pt x="138" y="216"/>
                  </a:lnTo>
                  <a:lnTo>
                    <a:pt x="126" y="270"/>
                  </a:lnTo>
                  <a:lnTo>
                    <a:pt x="120" y="264"/>
                  </a:lnTo>
                  <a:lnTo>
                    <a:pt x="114" y="282"/>
                  </a:lnTo>
                  <a:lnTo>
                    <a:pt x="102" y="282"/>
                  </a:lnTo>
                  <a:lnTo>
                    <a:pt x="102" y="300"/>
                  </a:lnTo>
                  <a:lnTo>
                    <a:pt x="96" y="288"/>
                  </a:lnTo>
                  <a:lnTo>
                    <a:pt x="84" y="294"/>
                  </a:lnTo>
                  <a:lnTo>
                    <a:pt x="66" y="360"/>
                  </a:lnTo>
                  <a:lnTo>
                    <a:pt x="66" y="366"/>
                  </a:lnTo>
                </a:path>
              </a:pathLst>
            </a:custGeom>
            <a:noFill/>
            <a:ln w="9525">
              <a:solidFill>
                <a:srgbClr val="000000"/>
              </a:solidFill>
              <a:prstDash val="solid"/>
              <a:round/>
              <a:headEnd/>
              <a:tailEnd/>
            </a:ln>
          </p:spPr>
          <p:txBody>
            <a:bodyPr/>
            <a:lstStyle/>
            <a:p>
              <a:endParaRPr lang="en-US"/>
            </a:p>
          </p:txBody>
        </p:sp>
        <p:sp>
          <p:nvSpPr>
            <p:cNvPr id="5177" name="Freeform 182"/>
            <p:cNvSpPr>
              <a:spLocks/>
            </p:cNvSpPr>
            <p:nvPr/>
          </p:nvSpPr>
          <p:spPr bwMode="auto">
            <a:xfrm>
              <a:off x="3891" y="1956"/>
              <a:ext cx="282" cy="138"/>
            </a:xfrm>
            <a:custGeom>
              <a:avLst/>
              <a:gdLst>
                <a:gd name="T0" fmla="*/ 216 w 282"/>
                <a:gd name="T1" fmla="*/ 0 h 138"/>
                <a:gd name="T2" fmla="*/ 246 w 282"/>
                <a:gd name="T3" fmla="*/ 96 h 138"/>
                <a:gd name="T4" fmla="*/ 282 w 282"/>
                <a:gd name="T5" fmla="*/ 84 h 138"/>
                <a:gd name="T6" fmla="*/ 282 w 282"/>
                <a:gd name="T7" fmla="*/ 120 h 138"/>
                <a:gd name="T8" fmla="*/ 276 w 282"/>
                <a:gd name="T9" fmla="*/ 120 h 138"/>
                <a:gd name="T10" fmla="*/ 276 w 282"/>
                <a:gd name="T11" fmla="*/ 102 h 138"/>
                <a:gd name="T12" fmla="*/ 270 w 282"/>
                <a:gd name="T13" fmla="*/ 120 h 138"/>
                <a:gd name="T14" fmla="*/ 258 w 282"/>
                <a:gd name="T15" fmla="*/ 126 h 138"/>
                <a:gd name="T16" fmla="*/ 258 w 282"/>
                <a:gd name="T17" fmla="*/ 132 h 138"/>
                <a:gd name="T18" fmla="*/ 246 w 282"/>
                <a:gd name="T19" fmla="*/ 138 h 138"/>
                <a:gd name="T20" fmla="*/ 234 w 282"/>
                <a:gd name="T21" fmla="*/ 108 h 138"/>
                <a:gd name="T22" fmla="*/ 228 w 282"/>
                <a:gd name="T23" fmla="*/ 114 h 138"/>
                <a:gd name="T24" fmla="*/ 210 w 282"/>
                <a:gd name="T25" fmla="*/ 102 h 138"/>
                <a:gd name="T26" fmla="*/ 216 w 282"/>
                <a:gd name="T27" fmla="*/ 96 h 138"/>
                <a:gd name="T28" fmla="*/ 210 w 282"/>
                <a:gd name="T29" fmla="*/ 90 h 138"/>
                <a:gd name="T30" fmla="*/ 222 w 282"/>
                <a:gd name="T31" fmla="*/ 90 h 138"/>
                <a:gd name="T32" fmla="*/ 216 w 282"/>
                <a:gd name="T33" fmla="*/ 78 h 138"/>
                <a:gd name="T34" fmla="*/ 204 w 282"/>
                <a:gd name="T35" fmla="*/ 78 h 138"/>
                <a:gd name="T36" fmla="*/ 210 w 282"/>
                <a:gd name="T37" fmla="*/ 72 h 138"/>
                <a:gd name="T38" fmla="*/ 210 w 282"/>
                <a:gd name="T39" fmla="*/ 48 h 138"/>
                <a:gd name="T40" fmla="*/ 198 w 282"/>
                <a:gd name="T41" fmla="*/ 48 h 138"/>
                <a:gd name="T42" fmla="*/ 216 w 282"/>
                <a:gd name="T43" fmla="*/ 18 h 138"/>
                <a:gd name="T44" fmla="*/ 210 w 282"/>
                <a:gd name="T45" fmla="*/ 12 h 138"/>
                <a:gd name="T46" fmla="*/ 186 w 282"/>
                <a:gd name="T47" fmla="*/ 48 h 138"/>
                <a:gd name="T48" fmla="*/ 180 w 282"/>
                <a:gd name="T49" fmla="*/ 42 h 138"/>
                <a:gd name="T50" fmla="*/ 192 w 282"/>
                <a:gd name="T51" fmla="*/ 54 h 138"/>
                <a:gd name="T52" fmla="*/ 186 w 282"/>
                <a:gd name="T53" fmla="*/ 84 h 138"/>
                <a:gd name="T54" fmla="*/ 204 w 282"/>
                <a:gd name="T55" fmla="*/ 108 h 138"/>
                <a:gd name="T56" fmla="*/ 186 w 282"/>
                <a:gd name="T57" fmla="*/ 108 h 138"/>
                <a:gd name="T58" fmla="*/ 204 w 282"/>
                <a:gd name="T59" fmla="*/ 114 h 138"/>
                <a:gd name="T60" fmla="*/ 216 w 282"/>
                <a:gd name="T61" fmla="*/ 132 h 138"/>
                <a:gd name="T62" fmla="*/ 162 w 282"/>
                <a:gd name="T63" fmla="*/ 114 h 138"/>
                <a:gd name="T64" fmla="*/ 156 w 282"/>
                <a:gd name="T65" fmla="*/ 126 h 138"/>
                <a:gd name="T66" fmla="*/ 150 w 282"/>
                <a:gd name="T67" fmla="*/ 114 h 138"/>
                <a:gd name="T68" fmla="*/ 162 w 282"/>
                <a:gd name="T69" fmla="*/ 84 h 138"/>
                <a:gd name="T70" fmla="*/ 162 w 282"/>
                <a:gd name="T71" fmla="*/ 78 h 138"/>
                <a:gd name="T72" fmla="*/ 150 w 282"/>
                <a:gd name="T73" fmla="*/ 72 h 138"/>
                <a:gd name="T74" fmla="*/ 114 w 282"/>
                <a:gd name="T75" fmla="*/ 54 h 138"/>
                <a:gd name="T76" fmla="*/ 102 w 282"/>
                <a:gd name="T77" fmla="*/ 30 h 138"/>
                <a:gd name="T78" fmla="*/ 78 w 282"/>
                <a:gd name="T79" fmla="*/ 30 h 138"/>
                <a:gd name="T80" fmla="*/ 66 w 282"/>
                <a:gd name="T81" fmla="*/ 48 h 138"/>
                <a:gd name="T82" fmla="*/ 48 w 282"/>
                <a:gd name="T83" fmla="*/ 42 h 138"/>
                <a:gd name="T84" fmla="*/ 12 w 282"/>
                <a:gd name="T85" fmla="*/ 78 h 138"/>
                <a:gd name="T86" fmla="*/ 0 w 282"/>
                <a:gd name="T87" fmla="*/ 42 h 138"/>
                <a:gd name="T88" fmla="*/ 198 w 282"/>
                <a:gd name="T89" fmla="*/ 0 h 138"/>
                <a:gd name="T90" fmla="*/ 216 w 282"/>
                <a:gd name="T91" fmla="*/ 0 h 1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82"/>
                <a:gd name="T139" fmla="*/ 0 h 138"/>
                <a:gd name="T140" fmla="*/ 282 w 282"/>
                <a:gd name="T141" fmla="*/ 138 h 1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82" h="138">
                  <a:moveTo>
                    <a:pt x="216" y="0"/>
                  </a:moveTo>
                  <a:lnTo>
                    <a:pt x="246" y="96"/>
                  </a:lnTo>
                  <a:lnTo>
                    <a:pt x="282" y="84"/>
                  </a:lnTo>
                  <a:lnTo>
                    <a:pt x="282" y="120"/>
                  </a:lnTo>
                  <a:lnTo>
                    <a:pt x="276" y="120"/>
                  </a:lnTo>
                  <a:lnTo>
                    <a:pt x="276" y="102"/>
                  </a:lnTo>
                  <a:lnTo>
                    <a:pt x="270" y="120"/>
                  </a:lnTo>
                  <a:lnTo>
                    <a:pt x="258" y="126"/>
                  </a:lnTo>
                  <a:lnTo>
                    <a:pt x="258" y="132"/>
                  </a:lnTo>
                  <a:lnTo>
                    <a:pt x="246" y="138"/>
                  </a:lnTo>
                  <a:lnTo>
                    <a:pt x="234" y="108"/>
                  </a:lnTo>
                  <a:lnTo>
                    <a:pt x="228" y="114"/>
                  </a:lnTo>
                  <a:lnTo>
                    <a:pt x="210" y="102"/>
                  </a:lnTo>
                  <a:lnTo>
                    <a:pt x="216" y="96"/>
                  </a:lnTo>
                  <a:lnTo>
                    <a:pt x="210" y="90"/>
                  </a:lnTo>
                  <a:lnTo>
                    <a:pt x="222" y="90"/>
                  </a:lnTo>
                  <a:lnTo>
                    <a:pt x="216" y="78"/>
                  </a:lnTo>
                  <a:lnTo>
                    <a:pt x="204" y="78"/>
                  </a:lnTo>
                  <a:lnTo>
                    <a:pt x="210" y="72"/>
                  </a:lnTo>
                  <a:lnTo>
                    <a:pt x="210" y="48"/>
                  </a:lnTo>
                  <a:lnTo>
                    <a:pt x="198" y="48"/>
                  </a:lnTo>
                  <a:lnTo>
                    <a:pt x="216" y="18"/>
                  </a:lnTo>
                  <a:lnTo>
                    <a:pt x="210" y="12"/>
                  </a:lnTo>
                  <a:lnTo>
                    <a:pt x="186" y="48"/>
                  </a:lnTo>
                  <a:lnTo>
                    <a:pt x="180" y="42"/>
                  </a:lnTo>
                  <a:lnTo>
                    <a:pt x="192" y="54"/>
                  </a:lnTo>
                  <a:lnTo>
                    <a:pt x="186" y="84"/>
                  </a:lnTo>
                  <a:lnTo>
                    <a:pt x="204" y="108"/>
                  </a:lnTo>
                  <a:lnTo>
                    <a:pt x="186" y="108"/>
                  </a:lnTo>
                  <a:lnTo>
                    <a:pt x="204" y="114"/>
                  </a:lnTo>
                  <a:lnTo>
                    <a:pt x="216" y="132"/>
                  </a:lnTo>
                  <a:lnTo>
                    <a:pt x="162" y="114"/>
                  </a:lnTo>
                  <a:lnTo>
                    <a:pt x="156" y="126"/>
                  </a:lnTo>
                  <a:lnTo>
                    <a:pt x="150" y="114"/>
                  </a:lnTo>
                  <a:lnTo>
                    <a:pt x="162" y="84"/>
                  </a:lnTo>
                  <a:lnTo>
                    <a:pt x="162" y="78"/>
                  </a:lnTo>
                  <a:lnTo>
                    <a:pt x="150" y="72"/>
                  </a:lnTo>
                  <a:lnTo>
                    <a:pt x="114" y="54"/>
                  </a:lnTo>
                  <a:lnTo>
                    <a:pt x="102" y="30"/>
                  </a:lnTo>
                  <a:lnTo>
                    <a:pt x="78" y="30"/>
                  </a:lnTo>
                  <a:lnTo>
                    <a:pt x="66" y="48"/>
                  </a:lnTo>
                  <a:lnTo>
                    <a:pt x="48" y="42"/>
                  </a:lnTo>
                  <a:lnTo>
                    <a:pt x="12" y="78"/>
                  </a:lnTo>
                  <a:lnTo>
                    <a:pt x="0" y="42"/>
                  </a:lnTo>
                  <a:lnTo>
                    <a:pt x="198" y="0"/>
                  </a:lnTo>
                  <a:lnTo>
                    <a:pt x="216" y="0"/>
                  </a:lnTo>
                  <a:close/>
                </a:path>
              </a:pathLst>
            </a:custGeom>
            <a:solidFill>
              <a:srgbClr val="FF8C00"/>
            </a:solidFill>
            <a:ln w="9525">
              <a:solidFill>
                <a:srgbClr val="FF8C00"/>
              </a:solidFill>
              <a:prstDash val="solid"/>
              <a:round/>
              <a:headEnd/>
              <a:tailEnd/>
            </a:ln>
          </p:spPr>
          <p:txBody>
            <a:bodyPr/>
            <a:lstStyle/>
            <a:p>
              <a:endParaRPr lang="en-US"/>
            </a:p>
          </p:txBody>
        </p:sp>
        <p:sp>
          <p:nvSpPr>
            <p:cNvPr id="5178" name="Freeform 183"/>
            <p:cNvSpPr>
              <a:spLocks/>
            </p:cNvSpPr>
            <p:nvPr/>
          </p:nvSpPr>
          <p:spPr bwMode="auto">
            <a:xfrm>
              <a:off x="3891" y="1956"/>
              <a:ext cx="282" cy="138"/>
            </a:xfrm>
            <a:custGeom>
              <a:avLst/>
              <a:gdLst>
                <a:gd name="T0" fmla="*/ 216 w 282"/>
                <a:gd name="T1" fmla="*/ 0 h 138"/>
                <a:gd name="T2" fmla="*/ 246 w 282"/>
                <a:gd name="T3" fmla="*/ 96 h 138"/>
                <a:gd name="T4" fmla="*/ 282 w 282"/>
                <a:gd name="T5" fmla="*/ 84 h 138"/>
                <a:gd name="T6" fmla="*/ 282 w 282"/>
                <a:gd name="T7" fmla="*/ 120 h 138"/>
                <a:gd name="T8" fmla="*/ 276 w 282"/>
                <a:gd name="T9" fmla="*/ 120 h 138"/>
                <a:gd name="T10" fmla="*/ 276 w 282"/>
                <a:gd name="T11" fmla="*/ 102 h 138"/>
                <a:gd name="T12" fmla="*/ 270 w 282"/>
                <a:gd name="T13" fmla="*/ 120 h 138"/>
                <a:gd name="T14" fmla="*/ 258 w 282"/>
                <a:gd name="T15" fmla="*/ 126 h 138"/>
                <a:gd name="T16" fmla="*/ 258 w 282"/>
                <a:gd name="T17" fmla="*/ 132 h 138"/>
                <a:gd name="T18" fmla="*/ 246 w 282"/>
                <a:gd name="T19" fmla="*/ 138 h 138"/>
                <a:gd name="T20" fmla="*/ 234 w 282"/>
                <a:gd name="T21" fmla="*/ 108 h 138"/>
                <a:gd name="T22" fmla="*/ 228 w 282"/>
                <a:gd name="T23" fmla="*/ 114 h 138"/>
                <a:gd name="T24" fmla="*/ 210 w 282"/>
                <a:gd name="T25" fmla="*/ 102 h 138"/>
                <a:gd name="T26" fmla="*/ 216 w 282"/>
                <a:gd name="T27" fmla="*/ 96 h 138"/>
                <a:gd name="T28" fmla="*/ 210 w 282"/>
                <a:gd name="T29" fmla="*/ 90 h 138"/>
                <a:gd name="T30" fmla="*/ 222 w 282"/>
                <a:gd name="T31" fmla="*/ 90 h 138"/>
                <a:gd name="T32" fmla="*/ 216 w 282"/>
                <a:gd name="T33" fmla="*/ 78 h 138"/>
                <a:gd name="T34" fmla="*/ 204 w 282"/>
                <a:gd name="T35" fmla="*/ 78 h 138"/>
                <a:gd name="T36" fmla="*/ 210 w 282"/>
                <a:gd name="T37" fmla="*/ 72 h 138"/>
                <a:gd name="T38" fmla="*/ 210 w 282"/>
                <a:gd name="T39" fmla="*/ 48 h 138"/>
                <a:gd name="T40" fmla="*/ 198 w 282"/>
                <a:gd name="T41" fmla="*/ 48 h 138"/>
                <a:gd name="T42" fmla="*/ 216 w 282"/>
                <a:gd name="T43" fmla="*/ 18 h 138"/>
                <a:gd name="T44" fmla="*/ 210 w 282"/>
                <a:gd name="T45" fmla="*/ 12 h 138"/>
                <a:gd name="T46" fmla="*/ 186 w 282"/>
                <a:gd name="T47" fmla="*/ 48 h 138"/>
                <a:gd name="T48" fmla="*/ 180 w 282"/>
                <a:gd name="T49" fmla="*/ 42 h 138"/>
                <a:gd name="T50" fmla="*/ 192 w 282"/>
                <a:gd name="T51" fmla="*/ 54 h 138"/>
                <a:gd name="T52" fmla="*/ 186 w 282"/>
                <a:gd name="T53" fmla="*/ 84 h 138"/>
                <a:gd name="T54" fmla="*/ 204 w 282"/>
                <a:gd name="T55" fmla="*/ 108 h 138"/>
                <a:gd name="T56" fmla="*/ 186 w 282"/>
                <a:gd name="T57" fmla="*/ 108 h 138"/>
                <a:gd name="T58" fmla="*/ 204 w 282"/>
                <a:gd name="T59" fmla="*/ 114 h 138"/>
                <a:gd name="T60" fmla="*/ 216 w 282"/>
                <a:gd name="T61" fmla="*/ 132 h 138"/>
                <a:gd name="T62" fmla="*/ 162 w 282"/>
                <a:gd name="T63" fmla="*/ 114 h 138"/>
                <a:gd name="T64" fmla="*/ 156 w 282"/>
                <a:gd name="T65" fmla="*/ 126 h 138"/>
                <a:gd name="T66" fmla="*/ 150 w 282"/>
                <a:gd name="T67" fmla="*/ 114 h 138"/>
                <a:gd name="T68" fmla="*/ 162 w 282"/>
                <a:gd name="T69" fmla="*/ 84 h 138"/>
                <a:gd name="T70" fmla="*/ 162 w 282"/>
                <a:gd name="T71" fmla="*/ 78 h 138"/>
                <a:gd name="T72" fmla="*/ 150 w 282"/>
                <a:gd name="T73" fmla="*/ 72 h 138"/>
                <a:gd name="T74" fmla="*/ 114 w 282"/>
                <a:gd name="T75" fmla="*/ 54 h 138"/>
                <a:gd name="T76" fmla="*/ 102 w 282"/>
                <a:gd name="T77" fmla="*/ 30 h 138"/>
                <a:gd name="T78" fmla="*/ 78 w 282"/>
                <a:gd name="T79" fmla="*/ 30 h 138"/>
                <a:gd name="T80" fmla="*/ 66 w 282"/>
                <a:gd name="T81" fmla="*/ 48 h 138"/>
                <a:gd name="T82" fmla="*/ 48 w 282"/>
                <a:gd name="T83" fmla="*/ 42 h 138"/>
                <a:gd name="T84" fmla="*/ 12 w 282"/>
                <a:gd name="T85" fmla="*/ 78 h 138"/>
                <a:gd name="T86" fmla="*/ 0 w 282"/>
                <a:gd name="T87" fmla="*/ 42 h 138"/>
                <a:gd name="T88" fmla="*/ 198 w 282"/>
                <a:gd name="T89" fmla="*/ 0 h 138"/>
                <a:gd name="T90" fmla="*/ 216 w 282"/>
                <a:gd name="T91" fmla="*/ 0 h 138"/>
                <a:gd name="T92" fmla="*/ 216 w 282"/>
                <a:gd name="T93" fmla="*/ 6 h 13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82"/>
                <a:gd name="T142" fmla="*/ 0 h 138"/>
                <a:gd name="T143" fmla="*/ 282 w 282"/>
                <a:gd name="T144" fmla="*/ 138 h 13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82" h="138">
                  <a:moveTo>
                    <a:pt x="216" y="0"/>
                  </a:moveTo>
                  <a:lnTo>
                    <a:pt x="246" y="96"/>
                  </a:lnTo>
                  <a:lnTo>
                    <a:pt x="282" y="84"/>
                  </a:lnTo>
                  <a:lnTo>
                    <a:pt x="282" y="120"/>
                  </a:lnTo>
                  <a:lnTo>
                    <a:pt x="276" y="120"/>
                  </a:lnTo>
                  <a:lnTo>
                    <a:pt x="276" y="102"/>
                  </a:lnTo>
                  <a:lnTo>
                    <a:pt x="270" y="120"/>
                  </a:lnTo>
                  <a:lnTo>
                    <a:pt x="258" y="126"/>
                  </a:lnTo>
                  <a:lnTo>
                    <a:pt x="258" y="132"/>
                  </a:lnTo>
                  <a:lnTo>
                    <a:pt x="246" y="138"/>
                  </a:lnTo>
                  <a:lnTo>
                    <a:pt x="234" y="108"/>
                  </a:lnTo>
                  <a:lnTo>
                    <a:pt x="228" y="114"/>
                  </a:lnTo>
                  <a:lnTo>
                    <a:pt x="210" y="102"/>
                  </a:lnTo>
                  <a:lnTo>
                    <a:pt x="216" y="96"/>
                  </a:lnTo>
                  <a:lnTo>
                    <a:pt x="210" y="90"/>
                  </a:lnTo>
                  <a:lnTo>
                    <a:pt x="222" y="90"/>
                  </a:lnTo>
                  <a:lnTo>
                    <a:pt x="216" y="78"/>
                  </a:lnTo>
                  <a:lnTo>
                    <a:pt x="204" y="78"/>
                  </a:lnTo>
                  <a:lnTo>
                    <a:pt x="210" y="72"/>
                  </a:lnTo>
                  <a:lnTo>
                    <a:pt x="210" y="48"/>
                  </a:lnTo>
                  <a:lnTo>
                    <a:pt x="198" y="48"/>
                  </a:lnTo>
                  <a:lnTo>
                    <a:pt x="216" y="18"/>
                  </a:lnTo>
                  <a:lnTo>
                    <a:pt x="210" y="12"/>
                  </a:lnTo>
                  <a:lnTo>
                    <a:pt x="186" y="48"/>
                  </a:lnTo>
                  <a:lnTo>
                    <a:pt x="180" y="42"/>
                  </a:lnTo>
                  <a:lnTo>
                    <a:pt x="192" y="54"/>
                  </a:lnTo>
                  <a:lnTo>
                    <a:pt x="186" y="84"/>
                  </a:lnTo>
                  <a:lnTo>
                    <a:pt x="204" y="108"/>
                  </a:lnTo>
                  <a:lnTo>
                    <a:pt x="186" y="108"/>
                  </a:lnTo>
                  <a:lnTo>
                    <a:pt x="204" y="114"/>
                  </a:lnTo>
                  <a:lnTo>
                    <a:pt x="216" y="132"/>
                  </a:lnTo>
                  <a:lnTo>
                    <a:pt x="162" y="114"/>
                  </a:lnTo>
                  <a:lnTo>
                    <a:pt x="156" y="126"/>
                  </a:lnTo>
                  <a:lnTo>
                    <a:pt x="150" y="114"/>
                  </a:lnTo>
                  <a:lnTo>
                    <a:pt x="162" y="84"/>
                  </a:lnTo>
                  <a:lnTo>
                    <a:pt x="162" y="78"/>
                  </a:lnTo>
                  <a:lnTo>
                    <a:pt x="150" y="72"/>
                  </a:lnTo>
                  <a:lnTo>
                    <a:pt x="114" y="54"/>
                  </a:lnTo>
                  <a:lnTo>
                    <a:pt x="102" y="30"/>
                  </a:lnTo>
                  <a:lnTo>
                    <a:pt x="78" y="30"/>
                  </a:lnTo>
                  <a:lnTo>
                    <a:pt x="66" y="48"/>
                  </a:lnTo>
                  <a:lnTo>
                    <a:pt x="48" y="42"/>
                  </a:lnTo>
                  <a:lnTo>
                    <a:pt x="12" y="78"/>
                  </a:lnTo>
                  <a:lnTo>
                    <a:pt x="0" y="42"/>
                  </a:lnTo>
                  <a:lnTo>
                    <a:pt x="198" y="0"/>
                  </a:lnTo>
                  <a:lnTo>
                    <a:pt x="216" y="0"/>
                  </a:lnTo>
                  <a:lnTo>
                    <a:pt x="216" y="6"/>
                  </a:lnTo>
                </a:path>
              </a:pathLst>
            </a:custGeom>
            <a:noFill/>
            <a:ln w="9525">
              <a:solidFill>
                <a:srgbClr val="000000"/>
              </a:solidFill>
              <a:prstDash val="solid"/>
              <a:round/>
              <a:headEnd/>
              <a:tailEnd/>
            </a:ln>
          </p:spPr>
          <p:txBody>
            <a:bodyPr/>
            <a:lstStyle/>
            <a:p>
              <a:endParaRPr lang="en-US"/>
            </a:p>
          </p:txBody>
        </p:sp>
        <p:sp>
          <p:nvSpPr>
            <p:cNvPr id="5179" name="Freeform 184"/>
            <p:cNvSpPr>
              <a:spLocks/>
            </p:cNvSpPr>
            <p:nvPr/>
          </p:nvSpPr>
          <p:spPr bwMode="auto">
            <a:xfrm>
              <a:off x="4203" y="1650"/>
              <a:ext cx="204" cy="102"/>
            </a:xfrm>
            <a:custGeom>
              <a:avLst/>
              <a:gdLst>
                <a:gd name="T0" fmla="*/ 42 w 204"/>
                <a:gd name="T1" fmla="*/ 30 h 102"/>
                <a:gd name="T2" fmla="*/ 108 w 204"/>
                <a:gd name="T3" fmla="*/ 18 h 102"/>
                <a:gd name="T4" fmla="*/ 132 w 204"/>
                <a:gd name="T5" fmla="*/ 0 h 102"/>
                <a:gd name="T6" fmla="*/ 144 w 204"/>
                <a:gd name="T7" fmla="*/ 18 h 102"/>
                <a:gd name="T8" fmla="*/ 132 w 204"/>
                <a:gd name="T9" fmla="*/ 42 h 102"/>
                <a:gd name="T10" fmla="*/ 150 w 204"/>
                <a:gd name="T11" fmla="*/ 48 h 102"/>
                <a:gd name="T12" fmla="*/ 174 w 204"/>
                <a:gd name="T13" fmla="*/ 78 h 102"/>
                <a:gd name="T14" fmla="*/ 198 w 204"/>
                <a:gd name="T15" fmla="*/ 66 h 102"/>
                <a:gd name="T16" fmla="*/ 180 w 204"/>
                <a:gd name="T17" fmla="*/ 48 h 102"/>
                <a:gd name="T18" fmla="*/ 186 w 204"/>
                <a:gd name="T19" fmla="*/ 48 h 102"/>
                <a:gd name="T20" fmla="*/ 204 w 204"/>
                <a:gd name="T21" fmla="*/ 78 h 102"/>
                <a:gd name="T22" fmla="*/ 168 w 204"/>
                <a:gd name="T23" fmla="*/ 96 h 102"/>
                <a:gd name="T24" fmla="*/ 162 w 204"/>
                <a:gd name="T25" fmla="*/ 78 h 102"/>
                <a:gd name="T26" fmla="*/ 144 w 204"/>
                <a:gd name="T27" fmla="*/ 102 h 102"/>
                <a:gd name="T28" fmla="*/ 138 w 204"/>
                <a:gd name="T29" fmla="*/ 96 h 102"/>
                <a:gd name="T30" fmla="*/ 114 w 204"/>
                <a:gd name="T31" fmla="*/ 72 h 102"/>
                <a:gd name="T32" fmla="*/ 96 w 204"/>
                <a:gd name="T33" fmla="*/ 78 h 102"/>
                <a:gd name="T34" fmla="*/ 90 w 204"/>
                <a:gd name="T35" fmla="*/ 72 h 102"/>
                <a:gd name="T36" fmla="*/ 0 w 204"/>
                <a:gd name="T37" fmla="*/ 96 h 102"/>
                <a:gd name="T38" fmla="*/ 0 w 204"/>
                <a:gd name="T39" fmla="*/ 42 h 102"/>
                <a:gd name="T40" fmla="*/ 18 w 204"/>
                <a:gd name="T41" fmla="*/ 36 h 102"/>
                <a:gd name="T42" fmla="*/ 42 w 204"/>
                <a:gd name="T43" fmla="*/ 3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04"/>
                <a:gd name="T67" fmla="*/ 0 h 102"/>
                <a:gd name="T68" fmla="*/ 204 w 204"/>
                <a:gd name="T69" fmla="*/ 102 h 10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04" h="102">
                  <a:moveTo>
                    <a:pt x="42" y="30"/>
                  </a:moveTo>
                  <a:lnTo>
                    <a:pt x="108" y="18"/>
                  </a:lnTo>
                  <a:lnTo>
                    <a:pt x="132" y="0"/>
                  </a:lnTo>
                  <a:lnTo>
                    <a:pt x="144" y="18"/>
                  </a:lnTo>
                  <a:lnTo>
                    <a:pt x="132" y="42"/>
                  </a:lnTo>
                  <a:lnTo>
                    <a:pt x="150" y="48"/>
                  </a:lnTo>
                  <a:lnTo>
                    <a:pt x="174" y="78"/>
                  </a:lnTo>
                  <a:lnTo>
                    <a:pt x="198" y="66"/>
                  </a:lnTo>
                  <a:lnTo>
                    <a:pt x="180" y="48"/>
                  </a:lnTo>
                  <a:lnTo>
                    <a:pt x="186" y="48"/>
                  </a:lnTo>
                  <a:lnTo>
                    <a:pt x="204" y="78"/>
                  </a:lnTo>
                  <a:lnTo>
                    <a:pt x="168" y="96"/>
                  </a:lnTo>
                  <a:lnTo>
                    <a:pt x="162" y="78"/>
                  </a:lnTo>
                  <a:lnTo>
                    <a:pt x="144" y="102"/>
                  </a:lnTo>
                  <a:lnTo>
                    <a:pt x="138" y="96"/>
                  </a:lnTo>
                  <a:lnTo>
                    <a:pt x="114" y="72"/>
                  </a:lnTo>
                  <a:lnTo>
                    <a:pt x="96" y="78"/>
                  </a:lnTo>
                  <a:lnTo>
                    <a:pt x="90" y="72"/>
                  </a:lnTo>
                  <a:lnTo>
                    <a:pt x="0" y="96"/>
                  </a:lnTo>
                  <a:lnTo>
                    <a:pt x="0" y="42"/>
                  </a:lnTo>
                  <a:lnTo>
                    <a:pt x="18" y="36"/>
                  </a:lnTo>
                  <a:lnTo>
                    <a:pt x="42" y="30"/>
                  </a:lnTo>
                  <a:close/>
                </a:path>
              </a:pathLst>
            </a:custGeom>
            <a:solidFill>
              <a:srgbClr val="FFAA00"/>
            </a:solidFill>
            <a:ln w="9525">
              <a:solidFill>
                <a:srgbClr val="FFAA00"/>
              </a:solidFill>
              <a:prstDash val="solid"/>
              <a:round/>
              <a:headEnd/>
              <a:tailEnd/>
            </a:ln>
          </p:spPr>
          <p:txBody>
            <a:bodyPr/>
            <a:lstStyle/>
            <a:p>
              <a:endParaRPr lang="en-US"/>
            </a:p>
          </p:txBody>
        </p:sp>
        <p:sp>
          <p:nvSpPr>
            <p:cNvPr id="5180" name="Freeform 185"/>
            <p:cNvSpPr>
              <a:spLocks/>
            </p:cNvSpPr>
            <p:nvPr/>
          </p:nvSpPr>
          <p:spPr bwMode="auto">
            <a:xfrm>
              <a:off x="4203" y="1650"/>
              <a:ext cx="204" cy="102"/>
            </a:xfrm>
            <a:custGeom>
              <a:avLst/>
              <a:gdLst>
                <a:gd name="T0" fmla="*/ 42 w 204"/>
                <a:gd name="T1" fmla="*/ 30 h 102"/>
                <a:gd name="T2" fmla="*/ 108 w 204"/>
                <a:gd name="T3" fmla="*/ 18 h 102"/>
                <a:gd name="T4" fmla="*/ 132 w 204"/>
                <a:gd name="T5" fmla="*/ 0 h 102"/>
                <a:gd name="T6" fmla="*/ 144 w 204"/>
                <a:gd name="T7" fmla="*/ 18 h 102"/>
                <a:gd name="T8" fmla="*/ 132 w 204"/>
                <a:gd name="T9" fmla="*/ 42 h 102"/>
                <a:gd name="T10" fmla="*/ 150 w 204"/>
                <a:gd name="T11" fmla="*/ 48 h 102"/>
                <a:gd name="T12" fmla="*/ 174 w 204"/>
                <a:gd name="T13" fmla="*/ 78 h 102"/>
                <a:gd name="T14" fmla="*/ 198 w 204"/>
                <a:gd name="T15" fmla="*/ 66 h 102"/>
                <a:gd name="T16" fmla="*/ 180 w 204"/>
                <a:gd name="T17" fmla="*/ 48 h 102"/>
                <a:gd name="T18" fmla="*/ 186 w 204"/>
                <a:gd name="T19" fmla="*/ 48 h 102"/>
                <a:gd name="T20" fmla="*/ 204 w 204"/>
                <a:gd name="T21" fmla="*/ 78 h 102"/>
                <a:gd name="T22" fmla="*/ 168 w 204"/>
                <a:gd name="T23" fmla="*/ 96 h 102"/>
                <a:gd name="T24" fmla="*/ 162 w 204"/>
                <a:gd name="T25" fmla="*/ 78 h 102"/>
                <a:gd name="T26" fmla="*/ 144 w 204"/>
                <a:gd name="T27" fmla="*/ 102 h 102"/>
                <a:gd name="T28" fmla="*/ 138 w 204"/>
                <a:gd name="T29" fmla="*/ 96 h 102"/>
                <a:gd name="T30" fmla="*/ 114 w 204"/>
                <a:gd name="T31" fmla="*/ 72 h 102"/>
                <a:gd name="T32" fmla="*/ 96 w 204"/>
                <a:gd name="T33" fmla="*/ 78 h 102"/>
                <a:gd name="T34" fmla="*/ 90 w 204"/>
                <a:gd name="T35" fmla="*/ 72 h 102"/>
                <a:gd name="T36" fmla="*/ 0 w 204"/>
                <a:gd name="T37" fmla="*/ 96 h 102"/>
                <a:gd name="T38" fmla="*/ 0 w 204"/>
                <a:gd name="T39" fmla="*/ 42 h 102"/>
                <a:gd name="T40" fmla="*/ 18 w 204"/>
                <a:gd name="T41" fmla="*/ 36 h 102"/>
                <a:gd name="T42" fmla="*/ 42 w 204"/>
                <a:gd name="T43" fmla="*/ 30 h 102"/>
                <a:gd name="T44" fmla="*/ 42 w 204"/>
                <a:gd name="T45" fmla="*/ 36 h 10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4"/>
                <a:gd name="T70" fmla="*/ 0 h 102"/>
                <a:gd name="T71" fmla="*/ 204 w 204"/>
                <a:gd name="T72" fmla="*/ 102 h 10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4" h="102">
                  <a:moveTo>
                    <a:pt x="42" y="30"/>
                  </a:moveTo>
                  <a:lnTo>
                    <a:pt x="108" y="18"/>
                  </a:lnTo>
                  <a:lnTo>
                    <a:pt x="132" y="0"/>
                  </a:lnTo>
                  <a:lnTo>
                    <a:pt x="144" y="18"/>
                  </a:lnTo>
                  <a:lnTo>
                    <a:pt x="132" y="42"/>
                  </a:lnTo>
                  <a:lnTo>
                    <a:pt x="150" y="48"/>
                  </a:lnTo>
                  <a:lnTo>
                    <a:pt x="174" y="78"/>
                  </a:lnTo>
                  <a:lnTo>
                    <a:pt x="198" y="66"/>
                  </a:lnTo>
                  <a:lnTo>
                    <a:pt x="180" y="48"/>
                  </a:lnTo>
                  <a:lnTo>
                    <a:pt x="186" y="48"/>
                  </a:lnTo>
                  <a:lnTo>
                    <a:pt x="204" y="78"/>
                  </a:lnTo>
                  <a:lnTo>
                    <a:pt x="168" y="96"/>
                  </a:lnTo>
                  <a:lnTo>
                    <a:pt x="162" y="78"/>
                  </a:lnTo>
                  <a:lnTo>
                    <a:pt x="144" y="102"/>
                  </a:lnTo>
                  <a:lnTo>
                    <a:pt x="138" y="96"/>
                  </a:lnTo>
                  <a:lnTo>
                    <a:pt x="114" y="72"/>
                  </a:lnTo>
                  <a:lnTo>
                    <a:pt x="96" y="78"/>
                  </a:lnTo>
                  <a:lnTo>
                    <a:pt x="90" y="72"/>
                  </a:lnTo>
                  <a:lnTo>
                    <a:pt x="0" y="96"/>
                  </a:lnTo>
                  <a:lnTo>
                    <a:pt x="0" y="42"/>
                  </a:lnTo>
                  <a:lnTo>
                    <a:pt x="18" y="36"/>
                  </a:lnTo>
                  <a:lnTo>
                    <a:pt x="42" y="30"/>
                  </a:lnTo>
                  <a:lnTo>
                    <a:pt x="42" y="36"/>
                  </a:lnTo>
                </a:path>
              </a:pathLst>
            </a:custGeom>
            <a:noFill/>
            <a:ln w="9525">
              <a:solidFill>
                <a:srgbClr val="000000"/>
              </a:solidFill>
              <a:prstDash val="solid"/>
              <a:round/>
              <a:headEnd/>
              <a:tailEnd/>
            </a:ln>
          </p:spPr>
          <p:txBody>
            <a:bodyPr/>
            <a:lstStyle/>
            <a:p>
              <a:endParaRPr lang="en-US"/>
            </a:p>
          </p:txBody>
        </p:sp>
        <p:sp>
          <p:nvSpPr>
            <p:cNvPr id="5181" name="Freeform 186"/>
            <p:cNvSpPr>
              <a:spLocks/>
            </p:cNvSpPr>
            <p:nvPr/>
          </p:nvSpPr>
          <p:spPr bwMode="auto">
            <a:xfrm>
              <a:off x="3447" y="1572"/>
              <a:ext cx="234" cy="324"/>
            </a:xfrm>
            <a:custGeom>
              <a:avLst/>
              <a:gdLst>
                <a:gd name="T0" fmla="*/ 114 w 234"/>
                <a:gd name="T1" fmla="*/ 312 h 324"/>
                <a:gd name="T2" fmla="*/ 0 w 234"/>
                <a:gd name="T3" fmla="*/ 324 h 324"/>
                <a:gd name="T4" fmla="*/ 30 w 234"/>
                <a:gd name="T5" fmla="*/ 252 h 324"/>
                <a:gd name="T6" fmla="*/ 0 w 234"/>
                <a:gd name="T7" fmla="*/ 174 h 324"/>
                <a:gd name="T8" fmla="*/ 6 w 234"/>
                <a:gd name="T9" fmla="*/ 96 h 324"/>
                <a:gd name="T10" fmla="*/ 42 w 234"/>
                <a:gd name="T11" fmla="*/ 48 h 324"/>
                <a:gd name="T12" fmla="*/ 42 w 234"/>
                <a:gd name="T13" fmla="*/ 78 h 324"/>
                <a:gd name="T14" fmla="*/ 48 w 234"/>
                <a:gd name="T15" fmla="*/ 66 h 324"/>
                <a:gd name="T16" fmla="*/ 48 w 234"/>
                <a:gd name="T17" fmla="*/ 84 h 324"/>
                <a:gd name="T18" fmla="*/ 54 w 234"/>
                <a:gd name="T19" fmla="*/ 42 h 324"/>
                <a:gd name="T20" fmla="*/ 72 w 234"/>
                <a:gd name="T21" fmla="*/ 30 h 324"/>
                <a:gd name="T22" fmla="*/ 66 w 234"/>
                <a:gd name="T23" fmla="*/ 18 h 324"/>
                <a:gd name="T24" fmla="*/ 84 w 234"/>
                <a:gd name="T25" fmla="*/ 0 h 324"/>
                <a:gd name="T26" fmla="*/ 156 w 234"/>
                <a:gd name="T27" fmla="*/ 24 h 324"/>
                <a:gd name="T28" fmla="*/ 168 w 234"/>
                <a:gd name="T29" fmla="*/ 48 h 324"/>
                <a:gd name="T30" fmla="*/ 156 w 234"/>
                <a:gd name="T31" fmla="*/ 48 h 324"/>
                <a:gd name="T32" fmla="*/ 174 w 234"/>
                <a:gd name="T33" fmla="*/ 72 h 324"/>
                <a:gd name="T34" fmla="*/ 174 w 234"/>
                <a:gd name="T35" fmla="*/ 102 h 324"/>
                <a:gd name="T36" fmla="*/ 144 w 234"/>
                <a:gd name="T37" fmla="*/ 132 h 324"/>
                <a:gd name="T38" fmla="*/ 144 w 234"/>
                <a:gd name="T39" fmla="*/ 156 h 324"/>
                <a:gd name="T40" fmla="*/ 162 w 234"/>
                <a:gd name="T41" fmla="*/ 162 h 324"/>
                <a:gd name="T42" fmla="*/ 192 w 234"/>
                <a:gd name="T43" fmla="*/ 120 h 324"/>
                <a:gd name="T44" fmla="*/ 216 w 234"/>
                <a:gd name="T45" fmla="*/ 138 h 324"/>
                <a:gd name="T46" fmla="*/ 234 w 234"/>
                <a:gd name="T47" fmla="*/ 198 h 324"/>
                <a:gd name="T48" fmla="*/ 234 w 234"/>
                <a:gd name="T49" fmla="*/ 222 h 324"/>
                <a:gd name="T50" fmla="*/ 228 w 234"/>
                <a:gd name="T51" fmla="*/ 234 h 324"/>
                <a:gd name="T52" fmla="*/ 228 w 234"/>
                <a:gd name="T53" fmla="*/ 222 h 324"/>
                <a:gd name="T54" fmla="*/ 222 w 234"/>
                <a:gd name="T55" fmla="*/ 228 h 324"/>
                <a:gd name="T56" fmla="*/ 192 w 234"/>
                <a:gd name="T57" fmla="*/ 300 h 324"/>
                <a:gd name="T58" fmla="*/ 138 w 234"/>
                <a:gd name="T59" fmla="*/ 312 h 324"/>
                <a:gd name="T60" fmla="*/ 114 w 234"/>
                <a:gd name="T61" fmla="*/ 312 h 32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34"/>
                <a:gd name="T94" fmla="*/ 0 h 324"/>
                <a:gd name="T95" fmla="*/ 234 w 234"/>
                <a:gd name="T96" fmla="*/ 324 h 32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34" h="324">
                  <a:moveTo>
                    <a:pt x="114" y="312"/>
                  </a:moveTo>
                  <a:lnTo>
                    <a:pt x="0" y="324"/>
                  </a:lnTo>
                  <a:lnTo>
                    <a:pt x="30" y="252"/>
                  </a:lnTo>
                  <a:lnTo>
                    <a:pt x="0" y="174"/>
                  </a:lnTo>
                  <a:lnTo>
                    <a:pt x="6" y="96"/>
                  </a:lnTo>
                  <a:lnTo>
                    <a:pt x="42" y="48"/>
                  </a:lnTo>
                  <a:lnTo>
                    <a:pt x="42" y="78"/>
                  </a:lnTo>
                  <a:lnTo>
                    <a:pt x="48" y="66"/>
                  </a:lnTo>
                  <a:lnTo>
                    <a:pt x="48" y="84"/>
                  </a:lnTo>
                  <a:lnTo>
                    <a:pt x="54" y="42"/>
                  </a:lnTo>
                  <a:lnTo>
                    <a:pt x="72" y="30"/>
                  </a:lnTo>
                  <a:lnTo>
                    <a:pt x="66" y="18"/>
                  </a:lnTo>
                  <a:lnTo>
                    <a:pt x="84" y="0"/>
                  </a:lnTo>
                  <a:lnTo>
                    <a:pt x="156" y="24"/>
                  </a:lnTo>
                  <a:lnTo>
                    <a:pt x="168" y="48"/>
                  </a:lnTo>
                  <a:lnTo>
                    <a:pt x="156" y="48"/>
                  </a:lnTo>
                  <a:lnTo>
                    <a:pt x="174" y="72"/>
                  </a:lnTo>
                  <a:lnTo>
                    <a:pt x="174" y="102"/>
                  </a:lnTo>
                  <a:lnTo>
                    <a:pt x="144" y="132"/>
                  </a:lnTo>
                  <a:lnTo>
                    <a:pt x="144" y="156"/>
                  </a:lnTo>
                  <a:lnTo>
                    <a:pt x="162" y="162"/>
                  </a:lnTo>
                  <a:lnTo>
                    <a:pt x="192" y="120"/>
                  </a:lnTo>
                  <a:lnTo>
                    <a:pt x="216" y="138"/>
                  </a:lnTo>
                  <a:lnTo>
                    <a:pt x="234" y="198"/>
                  </a:lnTo>
                  <a:lnTo>
                    <a:pt x="234" y="222"/>
                  </a:lnTo>
                  <a:lnTo>
                    <a:pt x="228" y="234"/>
                  </a:lnTo>
                  <a:lnTo>
                    <a:pt x="228" y="222"/>
                  </a:lnTo>
                  <a:lnTo>
                    <a:pt x="222" y="228"/>
                  </a:lnTo>
                  <a:lnTo>
                    <a:pt x="192" y="300"/>
                  </a:lnTo>
                  <a:lnTo>
                    <a:pt x="138" y="312"/>
                  </a:lnTo>
                  <a:lnTo>
                    <a:pt x="114" y="312"/>
                  </a:lnTo>
                  <a:close/>
                </a:path>
              </a:pathLst>
            </a:custGeom>
            <a:solidFill>
              <a:srgbClr val="FFAA00"/>
            </a:solidFill>
            <a:ln w="9525">
              <a:solidFill>
                <a:srgbClr val="FFAA00"/>
              </a:solidFill>
              <a:prstDash val="solid"/>
              <a:round/>
              <a:headEnd/>
              <a:tailEnd/>
            </a:ln>
          </p:spPr>
          <p:txBody>
            <a:bodyPr/>
            <a:lstStyle/>
            <a:p>
              <a:endParaRPr lang="en-US"/>
            </a:p>
          </p:txBody>
        </p:sp>
        <p:sp>
          <p:nvSpPr>
            <p:cNvPr id="5182" name="Freeform 187"/>
            <p:cNvSpPr>
              <a:spLocks/>
            </p:cNvSpPr>
            <p:nvPr/>
          </p:nvSpPr>
          <p:spPr bwMode="auto">
            <a:xfrm>
              <a:off x="3447" y="1572"/>
              <a:ext cx="234" cy="324"/>
            </a:xfrm>
            <a:custGeom>
              <a:avLst/>
              <a:gdLst>
                <a:gd name="T0" fmla="*/ 114 w 234"/>
                <a:gd name="T1" fmla="*/ 312 h 324"/>
                <a:gd name="T2" fmla="*/ 0 w 234"/>
                <a:gd name="T3" fmla="*/ 324 h 324"/>
                <a:gd name="T4" fmla="*/ 30 w 234"/>
                <a:gd name="T5" fmla="*/ 252 h 324"/>
                <a:gd name="T6" fmla="*/ 0 w 234"/>
                <a:gd name="T7" fmla="*/ 174 h 324"/>
                <a:gd name="T8" fmla="*/ 6 w 234"/>
                <a:gd name="T9" fmla="*/ 96 h 324"/>
                <a:gd name="T10" fmla="*/ 42 w 234"/>
                <a:gd name="T11" fmla="*/ 48 h 324"/>
                <a:gd name="T12" fmla="*/ 42 w 234"/>
                <a:gd name="T13" fmla="*/ 78 h 324"/>
                <a:gd name="T14" fmla="*/ 48 w 234"/>
                <a:gd name="T15" fmla="*/ 66 h 324"/>
                <a:gd name="T16" fmla="*/ 48 w 234"/>
                <a:gd name="T17" fmla="*/ 84 h 324"/>
                <a:gd name="T18" fmla="*/ 54 w 234"/>
                <a:gd name="T19" fmla="*/ 42 h 324"/>
                <a:gd name="T20" fmla="*/ 72 w 234"/>
                <a:gd name="T21" fmla="*/ 30 h 324"/>
                <a:gd name="T22" fmla="*/ 66 w 234"/>
                <a:gd name="T23" fmla="*/ 18 h 324"/>
                <a:gd name="T24" fmla="*/ 84 w 234"/>
                <a:gd name="T25" fmla="*/ 0 h 324"/>
                <a:gd name="T26" fmla="*/ 156 w 234"/>
                <a:gd name="T27" fmla="*/ 24 h 324"/>
                <a:gd name="T28" fmla="*/ 168 w 234"/>
                <a:gd name="T29" fmla="*/ 48 h 324"/>
                <a:gd name="T30" fmla="*/ 156 w 234"/>
                <a:gd name="T31" fmla="*/ 48 h 324"/>
                <a:gd name="T32" fmla="*/ 174 w 234"/>
                <a:gd name="T33" fmla="*/ 72 h 324"/>
                <a:gd name="T34" fmla="*/ 174 w 234"/>
                <a:gd name="T35" fmla="*/ 102 h 324"/>
                <a:gd name="T36" fmla="*/ 144 w 234"/>
                <a:gd name="T37" fmla="*/ 132 h 324"/>
                <a:gd name="T38" fmla="*/ 144 w 234"/>
                <a:gd name="T39" fmla="*/ 156 h 324"/>
                <a:gd name="T40" fmla="*/ 162 w 234"/>
                <a:gd name="T41" fmla="*/ 162 h 324"/>
                <a:gd name="T42" fmla="*/ 192 w 234"/>
                <a:gd name="T43" fmla="*/ 120 h 324"/>
                <a:gd name="T44" fmla="*/ 216 w 234"/>
                <a:gd name="T45" fmla="*/ 138 h 324"/>
                <a:gd name="T46" fmla="*/ 234 w 234"/>
                <a:gd name="T47" fmla="*/ 198 h 324"/>
                <a:gd name="T48" fmla="*/ 234 w 234"/>
                <a:gd name="T49" fmla="*/ 222 h 324"/>
                <a:gd name="T50" fmla="*/ 228 w 234"/>
                <a:gd name="T51" fmla="*/ 234 h 324"/>
                <a:gd name="T52" fmla="*/ 228 w 234"/>
                <a:gd name="T53" fmla="*/ 222 h 324"/>
                <a:gd name="T54" fmla="*/ 222 w 234"/>
                <a:gd name="T55" fmla="*/ 228 h 324"/>
                <a:gd name="T56" fmla="*/ 192 w 234"/>
                <a:gd name="T57" fmla="*/ 300 h 324"/>
                <a:gd name="T58" fmla="*/ 138 w 234"/>
                <a:gd name="T59" fmla="*/ 312 h 324"/>
                <a:gd name="T60" fmla="*/ 114 w 234"/>
                <a:gd name="T61" fmla="*/ 312 h 324"/>
                <a:gd name="T62" fmla="*/ 114 w 234"/>
                <a:gd name="T63" fmla="*/ 318 h 3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4"/>
                <a:gd name="T97" fmla="*/ 0 h 324"/>
                <a:gd name="T98" fmla="*/ 234 w 234"/>
                <a:gd name="T99" fmla="*/ 324 h 32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4" h="324">
                  <a:moveTo>
                    <a:pt x="114" y="312"/>
                  </a:moveTo>
                  <a:lnTo>
                    <a:pt x="0" y="324"/>
                  </a:lnTo>
                  <a:lnTo>
                    <a:pt x="30" y="252"/>
                  </a:lnTo>
                  <a:lnTo>
                    <a:pt x="0" y="174"/>
                  </a:lnTo>
                  <a:lnTo>
                    <a:pt x="6" y="96"/>
                  </a:lnTo>
                  <a:lnTo>
                    <a:pt x="42" y="48"/>
                  </a:lnTo>
                  <a:lnTo>
                    <a:pt x="42" y="78"/>
                  </a:lnTo>
                  <a:lnTo>
                    <a:pt x="48" y="66"/>
                  </a:lnTo>
                  <a:lnTo>
                    <a:pt x="48" y="84"/>
                  </a:lnTo>
                  <a:lnTo>
                    <a:pt x="54" y="42"/>
                  </a:lnTo>
                  <a:lnTo>
                    <a:pt x="72" y="30"/>
                  </a:lnTo>
                  <a:lnTo>
                    <a:pt x="66" y="18"/>
                  </a:lnTo>
                  <a:lnTo>
                    <a:pt x="84" y="0"/>
                  </a:lnTo>
                  <a:lnTo>
                    <a:pt x="156" y="24"/>
                  </a:lnTo>
                  <a:lnTo>
                    <a:pt x="168" y="48"/>
                  </a:lnTo>
                  <a:lnTo>
                    <a:pt x="156" y="48"/>
                  </a:lnTo>
                  <a:lnTo>
                    <a:pt x="174" y="72"/>
                  </a:lnTo>
                  <a:lnTo>
                    <a:pt x="174" y="102"/>
                  </a:lnTo>
                  <a:lnTo>
                    <a:pt x="144" y="132"/>
                  </a:lnTo>
                  <a:lnTo>
                    <a:pt x="144" y="156"/>
                  </a:lnTo>
                  <a:lnTo>
                    <a:pt x="162" y="162"/>
                  </a:lnTo>
                  <a:lnTo>
                    <a:pt x="192" y="120"/>
                  </a:lnTo>
                  <a:lnTo>
                    <a:pt x="216" y="138"/>
                  </a:lnTo>
                  <a:lnTo>
                    <a:pt x="234" y="198"/>
                  </a:lnTo>
                  <a:lnTo>
                    <a:pt x="234" y="222"/>
                  </a:lnTo>
                  <a:lnTo>
                    <a:pt x="228" y="234"/>
                  </a:lnTo>
                  <a:lnTo>
                    <a:pt x="228" y="222"/>
                  </a:lnTo>
                  <a:lnTo>
                    <a:pt x="222" y="228"/>
                  </a:lnTo>
                  <a:lnTo>
                    <a:pt x="192" y="300"/>
                  </a:lnTo>
                  <a:lnTo>
                    <a:pt x="138" y="312"/>
                  </a:lnTo>
                  <a:lnTo>
                    <a:pt x="114" y="312"/>
                  </a:lnTo>
                  <a:lnTo>
                    <a:pt x="114" y="318"/>
                  </a:lnTo>
                </a:path>
              </a:pathLst>
            </a:custGeom>
            <a:noFill/>
            <a:ln w="9525">
              <a:solidFill>
                <a:srgbClr val="000000"/>
              </a:solidFill>
              <a:prstDash val="solid"/>
              <a:round/>
              <a:headEnd/>
              <a:tailEnd/>
            </a:ln>
          </p:spPr>
          <p:txBody>
            <a:bodyPr/>
            <a:lstStyle/>
            <a:p>
              <a:endParaRPr lang="en-US"/>
            </a:p>
          </p:txBody>
        </p:sp>
        <p:sp>
          <p:nvSpPr>
            <p:cNvPr id="5183" name="Freeform 188"/>
            <p:cNvSpPr>
              <a:spLocks/>
            </p:cNvSpPr>
            <p:nvPr/>
          </p:nvSpPr>
          <p:spPr bwMode="auto">
            <a:xfrm>
              <a:off x="3219" y="1458"/>
              <a:ext cx="354" cy="180"/>
            </a:xfrm>
            <a:custGeom>
              <a:avLst/>
              <a:gdLst>
                <a:gd name="T0" fmla="*/ 354 w 354"/>
                <a:gd name="T1" fmla="*/ 96 h 180"/>
                <a:gd name="T2" fmla="*/ 312 w 354"/>
                <a:gd name="T3" fmla="*/ 96 h 180"/>
                <a:gd name="T4" fmla="*/ 306 w 354"/>
                <a:gd name="T5" fmla="*/ 108 h 180"/>
                <a:gd name="T6" fmla="*/ 264 w 354"/>
                <a:gd name="T7" fmla="*/ 96 h 180"/>
                <a:gd name="T8" fmla="*/ 228 w 354"/>
                <a:gd name="T9" fmla="*/ 108 h 180"/>
                <a:gd name="T10" fmla="*/ 210 w 354"/>
                <a:gd name="T11" fmla="*/ 138 h 180"/>
                <a:gd name="T12" fmla="*/ 210 w 354"/>
                <a:gd name="T13" fmla="*/ 114 h 180"/>
                <a:gd name="T14" fmla="*/ 186 w 354"/>
                <a:gd name="T15" fmla="*/ 132 h 180"/>
                <a:gd name="T16" fmla="*/ 186 w 354"/>
                <a:gd name="T17" fmla="*/ 114 h 180"/>
                <a:gd name="T18" fmla="*/ 162 w 354"/>
                <a:gd name="T19" fmla="*/ 180 h 180"/>
                <a:gd name="T20" fmla="*/ 150 w 354"/>
                <a:gd name="T21" fmla="*/ 180 h 180"/>
                <a:gd name="T22" fmla="*/ 150 w 354"/>
                <a:gd name="T23" fmla="*/ 162 h 180"/>
                <a:gd name="T24" fmla="*/ 138 w 354"/>
                <a:gd name="T25" fmla="*/ 162 h 180"/>
                <a:gd name="T26" fmla="*/ 144 w 354"/>
                <a:gd name="T27" fmla="*/ 138 h 180"/>
                <a:gd name="T28" fmla="*/ 126 w 354"/>
                <a:gd name="T29" fmla="*/ 120 h 180"/>
                <a:gd name="T30" fmla="*/ 12 w 354"/>
                <a:gd name="T31" fmla="*/ 96 h 180"/>
                <a:gd name="T32" fmla="*/ 0 w 354"/>
                <a:gd name="T33" fmla="*/ 84 h 180"/>
                <a:gd name="T34" fmla="*/ 132 w 354"/>
                <a:gd name="T35" fmla="*/ 0 h 180"/>
                <a:gd name="T36" fmla="*/ 138 w 354"/>
                <a:gd name="T37" fmla="*/ 6 h 180"/>
                <a:gd name="T38" fmla="*/ 102 w 354"/>
                <a:gd name="T39" fmla="*/ 42 h 180"/>
                <a:gd name="T40" fmla="*/ 102 w 354"/>
                <a:gd name="T41" fmla="*/ 60 h 180"/>
                <a:gd name="T42" fmla="*/ 120 w 354"/>
                <a:gd name="T43" fmla="*/ 42 h 180"/>
                <a:gd name="T44" fmla="*/ 114 w 354"/>
                <a:gd name="T45" fmla="*/ 54 h 180"/>
                <a:gd name="T46" fmla="*/ 138 w 354"/>
                <a:gd name="T47" fmla="*/ 48 h 180"/>
                <a:gd name="T48" fmla="*/ 162 w 354"/>
                <a:gd name="T49" fmla="*/ 72 h 180"/>
                <a:gd name="T50" fmla="*/ 198 w 354"/>
                <a:gd name="T51" fmla="*/ 78 h 180"/>
                <a:gd name="T52" fmla="*/ 228 w 354"/>
                <a:gd name="T53" fmla="*/ 54 h 180"/>
                <a:gd name="T54" fmla="*/ 288 w 354"/>
                <a:gd name="T55" fmla="*/ 42 h 180"/>
                <a:gd name="T56" fmla="*/ 288 w 354"/>
                <a:gd name="T57" fmla="*/ 66 h 180"/>
                <a:gd name="T58" fmla="*/ 330 w 354"/>
                <a:gd name="T59" fmla="*/ 60 h 180"/>
                <a:gd name="T60" fmla="*/ 330 w 354"/>
                <a:gd name="T61" fmla="*/ 78 h 180"/>
                <a:gd name="T62" fmla="*/ 354 w 354"/>
                <a:gd name="T63" fmla="*/ 96 h 18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54"/>
                <a:gd name="T97" fmla="*/ 0 h 180"/>
                <a:gd name="T98" fmla="*/ 354 w 354"/>
                <a:gd name="T99" fmla="*/ 180 h 18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54" h="180">
                  <a:moveTo>
                    <a:pt x="354" y="96"/>
                  </a:moveTo>
                  <a:lnTo>
                    <a:pt x="312" y="96"/>
                  </a:lnTo>
                  <a:lnTo>
                    <a:pt x="306" y="108"/>
                  </a:lnTo>
                  <a:lnTo>
                    <a:pt x="264" y="96"/>
                  </a:lnTo>
                  <a:lnTo>
                    <a:pt x="228" y="108"/>
                  </a:lnTo>
                  <a:lnTo>
                    <a:pt x="210" y="138"/>
                  </a:lnTo>
                  <a:lnTo>
                    <a:pt x="210" y="114"/>
                  </a:lnTo>
                  <a:lnTo>
                    <a:pt x="186" y="132"/>
                  </a:lnTo>
                  <a:lnTo>
                    <a:pt x="186" y="114"/>
                  </a:lnTo>
                  <a:lnTo>
                    <a:pt x="162" y="180"/>
                  </a:lnTo>
                  <a:lnTo>
                    <a:pt x="150" y="180"/>
                  </a:lnTo>
                  <a:lnTo>
                    <a:pt x="150" y="162"/>
                  </a:lnTo>
                  <a:lnTo>
                    <a:pt x="138" y="162"/>
                  </a:lnTo>
                  <a:lnTo>
                    <a:pt x="144" y="138"/>
                  </a:lnTo>
                  <a:lnTo>
                    <a:pt x="126" y="120"/>
                  </a:lnTo>
                  <a:lnTo>
                    <a:pt x="12" y="96"/>
                  </a:lnTo>
                  <a:lnTo>
                    <a:pt x="0" y="84"/>
                  </a:lnTo>
                  <a:lnTo>
                    <a:pt x="132" y="0"/>
                  </a:lnTo>
                  <a:lnTo>
                    <a:pt x="138" y="6"/>
                  </a:lnTo>
                  <a:lnTo>
                    <a:pt x="102" y="42"/>
                  </a:lnTo>
                  <a:lnTo>
                    <a:pt x="102" y="60"/>
                  </a:lnTo>
                  <a:lnTo>
                    <a:pt x="120" y="42"/>
                  </a:lnTo>
                  <a:lnTo>
                    <a:pt x="114" y="54"/>
                  </a:lnTo>
                  <a:lnTo>
                    <a:pt x="138" y="48"/>
                  </a:lnTo>
                  <a:lnTo>
                    <a:pt x="162" y="72"/>
                  </a:lnTo>
                  <a:lnTo>
                    <a:pt x="198" y="78"/>
                  </a:lnTo>
                  <a:lnTo>
                    <a:pt x="228" y="54"/>
                  </a:lnTo>
                  <a:lnTo>
                    <a:pt x="288" y="42"/>
                  </a:lnTo>
                  <a:lnTo>
                    <a:pt x="288" y="66"/>
                  </a:lnTo>
                  <a:lnTo>
                    <a:pt x="330" y="60"/>
                  </a:lnTo>
                  <a:lnTo>
                    <a:pt x="330" y="78"/>
                  </a:lnTo>
                  <a:lnTo>
                    <a:pt x="354" y="96"/>
                  </a:lnTo>
                  <a:close/>
                </a:path>
              </a:pathLst>
            </a:custGeom>
            <a:solidFill>
              <a:srgbClr val="FFAA00"/>
            </a:solidFill>
            <a:ln w="9525">
              <a:solidFill>
                <a:srgbClr val="FFAA00"/>
              </a:solidFill>
              <a:prstDash val="solid"/>
              <a:round/>
              <a:headEnd/>
              <a:tailEnd/>
            </a:ln>
          </p:spPr>
          <p:txBody>
            <a:bodyPr/>
            <a:lstStyle/>
            <a:p>
              <a:endParaRPr lang="en-US"/>
            </a:p>
          </p:txBody>
        </p:sp>
        <p:sp>
          <p:nvSpPr>
            <p:cNvPr id="5184" name="Freeform 189"/>
            <p:cNvSpPr>
              <a:spLocks/>
            </p:cNvSpPr>
            <p:nvPr/>
          </p:nvSpPr>
          <p:spPr bwMode="auto">
            <a:xfrm>
              <a:off x="3219" y="1458"/>
              <a:ext cx="354" cy="180"/>
            </a:xfrm>
            <a:custGeom>
              <a:avLst/>
              <a:gdLst>
                <a:gd name="T0" fmla="*/ 354 w 354"/>
                <a:gd name="T1" fmla="*/ 96 h 180"/>
                <a:gd name="T2" fmla="*/ 312 w 354"/>
                <a:gd name="T3" fmla="*/ 96 h 180"/>
                <a:gd name="T4" fmla="*/ 306 w 354"/>
                <a:gd name="T5" fmla="*/ 108 h 180"/>
                <a:gd name="T6" fmla="*/ 264 w 354"/>
                <a:gd name="T7" fmla="*/ 96 h 180"/>
                <a:gd name="T8" fmla="*/ 228 w 354"/>
                <a:gd name="T9" fmla="*/ 108 h 180"/>
                <a:gd name="T10" fmla="*/ 210 w 354"/>
                <a:gd name="T11" fmla="*/ 138 h 180"/>
                <a:gd name="T12" fmla="*/ 210 w 354"/>
                <a:gd name="T13" fmla="*/ 114 h 180"/>
                <a:gd name="T14" fmla="*/ 186 w 354"/>
                <a:gd name="T15" fmla="*/ 132 h 180"/>
                <a:gd name="T16" fmla="*/ 186 w 354"/>
                <a:gd name="T17" fmla="*/ 114 h 180"/>
                <a:gd name="T18" fmla="*/ 162 w 354"/>
                <a:gd name="T19" fmla="*/ 180 h 180"/>
                <a:gd name="T20" fmla="*/ 150 w 354"/>
                <a:gd name="T21" fmla="*/ 180 h 180"/>
                <a:gd name="T22" fmla="*/ 150 w 354"/>
                <a:gd name="T23" fmla="*/ 162 h 180"/>
                <a:gd name="T24" fmla="*/ 138 w 354"/>
                <a:gd name="T25" fmla="*/ 162 h 180"/>
                <a:gd name="T26" fmla="*/ 144 w 354"/>
                <a:gd name="T27" fmla="*/ 138 h 180"/>
                <a:gd name="T28" fmla="*/ 126 w 354"/>
                <a:gd name="T29" fmla="*/ 120 h 180"/>
                <a:gd name="T30" fmla="*/ 12 w 354"/>
                <a:gd name="T31" fmla="*/ 96 h 180"/>
                <a:gd name="T32" fmla="*/ 0 w 354"/>
                <a:gd name="T33" fmla="*/ 84 h 180"/>
                <a:gd name="T34" fmla="*/ 132 w 354"/>
                <a:gd name="T35" fmla="*/ 0 h 180"/>
                <a:gd name="T36" fmla="*/ 138 w 354"/>
                <a:gd name="T37" fmla="*/ 6 h 180"/>
                <a:gd name="T38" fmla="*/ 102 w 354"/>
                <a:gd name="T39" fmla="*/ 42 h 180"/>
                <a:gd name="T40" fmla="*/ 102 w 354"/>
                <a:gd name="T41" fmla="*/ 60 h 180"/>
                <a:gd name="T42" fmla="*/ 120 w 354"/>
                <a:gd name="T43" fmla="*/ 42 h 180"/>
                <a:gd name="T44" fmla="*/ 114 w 354"/>
                <a:gd name="T45" fmla="*/ 54 h 180"/>
                <a:gd name="T46" fmla="*/ 138 w 354"/>
                <a:gd name="T47" fmla="*/ 48 h 180"/>
                <a:gd name="T48" fmla="*/ 162 w 354"/>
                <a:gd name="T49" fmla="*/ 72 h 180"/>
                <a:gd name="T50" fmla="*/ 198 w 354"/>
                <a:gd name="T51" fmla="*/ 78 h 180"/>
                <a:gd name="T52" fmla="*/ 228 w 354"/>
                <a:gd name="T53" fmla="*/ 54 h 180"/>
                <a:gd name="T54" fmla="*/ 288 w 354"/>
                <a:gd name="T55" fmla="*/ 42 h 180"/>
                <a:gd name="T56" fmla="*/ 288 w 354"/>
                <a:gd name="T57" fmla="*/ 66 h 180"/>
                <a:gd name="T58" fmla="*/ 330 w 354"/>
                <a:gd name="T59" fmla="*/ 60 h 180"/>
                <a:gd name="T60" fmla="*/ 330 w 354"/>
                <a:gd name="T61" fmla="*/ 78 h 180"/>
                <a:gd name="T62" fmla="*/ 354 w 354"/>
                <a:gd name="T63" fmla="*/ 96 h 180"/>
                <a:gd name="T64" fmla="*/ 354 w 354"/>
                <a:gd name="T65" fmla="*/ 102 h 1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54"/>
                <a:gd name="T100" fmla="*/ 0 h 180"/>
                <a:gd name="T101" fmla="*/ 354 w 354"/>
                <a:gd name="T102" fmla="*/ 180 h 1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54" h="180">
                  <a:moveTo>
                    <a:pt x="354" y="96"/>
                  </a:moveTo>
                  <a:lnTo>
                    <a:pt x="312" y="96"/>
                  </a:lnTo>
                  <a:lnTo>
                    <a:pt x="306" y="108"/>
                  </a:lnTo>
                  <a:lnTo>
                    <a:pt x="264" y="96"/>
                  </a:lnTo>
                  <a:lnTo>
                    <a:pt x="228" y="108"/>
                  </a:lnTo>
                  <a:lnTo>
                    <a:pt x="210" y="138"/>
                  </a:lnTo>
                  <a:lnTo>
                    <a:pt x="210" y="114"/>
                  </a:lnTo>
                  <a:lnTo>
                    <a:pt x="186" y="132"/>
                  </a:lnTo>
                  <a:lnTo>
                    <a:pt x="186" y="114"/>
                  </a:lnTo>
                  <a:lnTo>
                    <a:pt x="162" y="180"/>
                  </a:lnTo>
                  <a:lnTo>
                    <a:pt x="150" y="180"/>
                  </a:lnTo>
                  <a:lnTo>
                    <a:pt x="150" y="162"/>
                  </a:lnTo>
                  <a:lnTo>
                    <a:pt x="138" y="162"/>
                  </a:lnTo>
                  <a:lnTo>
                    <a:pt x="144" y="138"/>
                  </a:lnTo>
                  <a:lnTo>
                    <a:pt x="126" y="120"/>
                  </a:lnTo>
                  <a:lnTo>
                    <a:pt x="12" y="96"/>
                  </a:lnTo>
                  <a:lnTo>
                    <a:pt x="0" y="84"/>
                  </a:lnTo>
                  <a:lnTo>
                    <a:pt x="132" y="0"/>
                  </a:lnTo>
                  <a:lnTo>
                    <a:pt x="138" y="6"/>
                  </a:lnTo>
                  <a:lnTo>
                    <a:pt x="102" y="42"/>
                  </a:lnTo>
                  <a:lnTo>
                    <a:pt x="102" y="60"/>
                  </a:lnTo>
                  <a:lnTo>
                    <a:pt x="120" y="42"/>
                  </a:lnTo>
                  <a:lnTo>
                    <a:pt x="114" y="54"/>
                  </a:lnTo>
                  <a:lnTo>
                    <a:pt x="138" y="48"/>
                  </a:lnTo>
                  <a:lnTo>
                    <a:pt x="162" y="72"/>
                  </a:lnTo>
                  <a:lnTo>
                    <a:pt x="198" y="78"/>
                  </a:lnTo>
                  <a:lnTo>
                    <a:pt x="228" y="54"/>
                  </a:lnTo>
                  <a:lnTo>
                    <a:pt x="288" y="42"/>
                  </a:lnTo>
                  <a:lnTo>
                    <a:pt x="288" y="66"/>
                  </a:lnTo>
                  <a:lnTo>
                    <a:pt x="330" y="60"/>
                  </a:lnTo>
                  <a:lnTo>
                    <a:pt x="330" y="78"/>
                  </a:lnTo>
                  <a:lnTo>
                    <a:pt x="354" y="96"/>
                  </a:lnTo>
                  <a:lnTo>
                    <a:pt x="354" y="102"/>
                  </a:lnTo>
                </a:path>
              </a:pathLst>
            </a:custGeom>
            <a:noFill/>
            <a:ln w="9525">
              <a:solidFill>
                <a:srgbClr val="000000"/>
              </a:solidFill>
              <a:prstDash val="solid"/>
              <a:round/>
              <a:headEnd/>
              <a:tailEnd/>
            </a:ln>
          </p:spPr>
          <p:txBody>
            <a:bodyPr/>
            <a:lstStyle/>
            <a:p>
              <a:endParaRPr lang="en-US"/>
            </a:p>
          </p:txBody>
        </p:sp>
        <p:sp>
          <p:nvSpPr>
            <p:cNvPr id="5185" name="Freeform 190"/>
            <p:cNvSpPr>
              <a:spLocks/>
            </p:cNvSpPr>
            <p:nvPr/>
          </p:nvSpPr>
          <p:spPr bwMode="auto">
            <a:xfrm>
              <a:off x="2853" y="1332"/>
              <a:ext cx="408" cy="450"/>
            </a:xfrm>
            <a:custGeom>
              <a:avLst/>
              <a:gdLst>
                <a:gd name="T0" fmla="*/ 330 w 408"/>
                <a:gd name="T1" fmla="*/ 444 h 450"/>
                <a:gd name="T2" fmla="*/ 36 w 408"/>
                <a:gd name="T3" fmla="*/ 450 h 450"/>
                <a:gd name="T4" fmla="*/ 36 w 408"/>
                <a:gd name="T5" fmla="*/ 312 h 450"/>
                <a:gd name="T6" fmla="*/ 18 w 408"/>
                <a:gd name="T7" fmla="*/ 288 h 450"/>
                <a:gd name="T8" fmla="*/ 30 w 408"/>
                <a:gd name="T9" fmla="*/ 264 h 450"/>
                <a:gd name="T10" fmla="*/ 30 w 408"/>
                <a:gd name="T11" fmla="*/ 258 h 450"/>
                <a:gd name="T12" fmla="*/ 0 w 408"/>
                <a:gd name="T13" fmla="*/ 30 h 450"/>
                <a:gd name="T14" fmla="*/ 108 w 408"/>
                <a:gd name="T15" fmla="*/ 30 h 450"/>
                <a:gd name="T16" fmla="*/ 108 w 408"/>
                <a:gd name="T17" fmla="*/ 0 h 450"/>
                <a:gd name="T18" fmla="*/ 120 w 408"/>
                <a:gd name="T19" fmla="*/ 0 h 450"/>
                <a:gd name="T20" fmla="*/ 132 w 408"/>
                <a:gd name="T21" fmla="*/ 48 h 450"/>
                <a:gd name="T22" fmla="*/ 174 w 408"/>
                <a:gd name="T23" fmla="*/ 54 h 450"/>
                <a:gd name="T24" fmla="*/ 180 w 408"/>
                <a:gd name="T25" fmla="*/ 66 h 450"/>
                <a:gd name="T26" fmla="*/ 222 w 408"/>
                <a:gd name="T27" fmla="*/ 54 h 450"/>
                <a:gd name="T28" fmla="*/ 240 w 408"/>
                <a:gd name="T29" fmla="*/ 60 h 450"/>
                <a:gd name="T30" fmla="*/ 234 w 408"/>
                <a:gd name="T31" fmla="*/ 66 h 450"/>
                <a:gd name="T32" fmla="*/ 246 w 408"/>
                <a:gd name="T33" fmla="*/ 66 h 450"/>
                <a:gd name="T34" fmla="*/ 252 w 408"/>
                <a:gd name="T35" fmla="*/ 84 h 450"/>
                <a:gd name="T36" fmla="*/ 270 w 408"/>
                <a:gd name="T37" fmla="*/ 72 h 450"/>
                <a:gd name="T38" fmla="*/ 294 w 408"/>
                <a:gd name="T39" fmla="*/ 96 h 450"/>
                <a:gd name="T40" fmla="*/ 330 w 408"/>
                <a:gd name="T41" fmla="*/ 78 h 450"/>
                <a:gd name="T42" fmla="*/ 342 w 408"/>
                <a:gd name="T43" fmla="*/ 90 h 450"/>
                <a:gd name="T44" fmla="*/ 408 w 408"/>
                <a:gd name="T45" fmla="*/ 90 h 450"/>
                <a:gd name="T46" fmla="*/ 342 w 408"/>
                <a:gd name="T47" fmla="*/ 132 h 450"/>
                <a:gd name="T48" fmla="*/ 270 w 408"/>
                <a:gd name="T49" fmla="*/ 198 h 450"/>
                <a:gd name="T50" fmla="*/ 264 w 408"/>
                <a:gd name="T51" fmla="*/ 204 h 450"/>
                <a:gd name="T52" fmla="*/ 264 w 408"/>
                <a:gd name="T53" fmla="*/ 252 h 450"/>
                <a:gd name="T54" fmla="*/ 240 w 408"/>
                <a:gd name="T55" fmla="*/ 264 h 450"/>
                <a:gd name="T56" fmla="*/ 228 w 408"/>
                <a:gd name="T57" fmla="*/ 288 h 450"/>
                <a:gd name="T58" fmla="*/ 246 w 408"/>
                <a:gd name="T59" fmla="*/ 300 h 450"/>
                <a:gd name="T60" fmla="*/ 240 w 408"/>
                <a:gd name="T61" fmla="*/ 354 h 450"/>
                <a:gd name="T62" fmla="*/ 318 w 408"/>
                <a:gd name="T63" fmla="*/ 408 h 450"/>
                <a:gd name="T64" fmla="*/ 330 w 408"/>
                <a:gd name="T65" fmla="*/ 444 h 4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8"/>
                <a:gd name="T100" fmla="*/ 0 h 450"/>
                <a:gd name="T101" fmla="*/ 408 w 408"/>
                <a:gd name="T102" fmla="*/ 450 h 45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8" h="450">
                  <a:moveTo>
                    <a:pt x="330" y="444"/>
                  </a:moveTo>
                  <a:lnTo>
                    <a:pt x="36" y="450"/>
                  </a:lnTo>
                  <a:lnTo>
                    <a:pt x="36" y="312"/>
                  </a:lnTo>
                  <a:lnTo>
                    <a:pt x="18" y="288"/>
                  </a:lnTo>
                  <a:lnTo>
                    <a:pt x="30" y="264"/>
                  </a:lnTo>
                  <a:lnTo>
                    <a:pt x="30" y="258"/>
                  </a:lnTo>
                  <a:lnTo>
                    <a:pt x="0" y="30"/>
                  </a:lnTo>
                  <a:lnTo>
                    <a:pt x="108" y="30"/>
                  </a:lnTo>
                  <a:lnTo>
                    <a:pt x="108" y="0"/>
                  </a:lnTo>
                  <a:lnTo>
                    <a:pt x="120" y="0"/>
                  </a:lnTo>
                  <a:lnTo>
                    <a:pt x="132" y="48"/>
                  </a:lnTo>
                  <a:lnTo>
                    <a:pt x="174" y="54"/>
                  </a:lnTo>
                  <a:lnTo>
                    <a:pt x="180" y="66"/>
                  </a:lnTo>
                  <a:lnTo>
                    <a:pt x="222" y="54"/>
                  </a:lnTo>
                  <a:lnTo>
                    <a:pt x="240" y="60"/>
                  </a:lnTo>
                  <a:lnTo>
                    <a:pt x="234" y="66"/>
                  </a:lnTo>
                  <a:lnTo>
                    <a:pt x="246" y="66"/>
                  </a:lnTo>
                  <a:lnTo>
                    <a:pt x="252" y="84"/>
                  </a:lnTo>
                  <a:lnTo>
                    <a:pt x="270" y="72"/>
                  </a:lnTo>
                  <a:lnTo>
                    <a:pt x="294" y="96"/>
                  </a:lnTo>
                  <a:lnTo>
                    <a:pt x="330" y="78"/>
                  </a:lnTo>
                  <a:lnTo>
                    <a:pt x="342" y="90"/>
                  </a:lnTo>
                  <a:lnTo>
                    <a:pt x="408" y="90"/>
                  </a:lnTo>
                  <a:lnTo>
                    <a:pt x="342" y="132"/>
                  </a:lnTo>
                  <a:lnTo>
                    <a:pt x="270" y="198"/>
                  </a:lnTo>
                  <a:lnTo>
                    <a:pt x="264" y="204"/>
                  </a:lnTo>
                  <a:lnTo>
                    <a:pt x="264" y="252"/>
                  </a:lnTo>
                  <a:lnTo>
                    <a:pt x="240" y="264"/>
                  </a:lnTo>
                  <a:lnTo>
                    <a:pt x="228" y="288"/>
                  </a:lnTo>
                  <a:lnTo>
                    <a:pt x="246" y="300"/>
                  </a:lnTo>
                  <a:lnTo>
                    <a:pt x="240" y="354"/>
                  </a:lnTo>
                  <a:lnTo>
                    <a:pt x="318" y="408"/>
                  </a:lnTo>
                  <a:lnTo>
                    <a:pt x="330" y="444"/>
                  </a:lnTo>
                  <a:close/>
                </a:path>
              </a:pathLst>
            </a:custGeom>
            <a:solidFill>
              <a:srgbClr val="E8D898"/>
            </a:solidFill>
            <a:ln w="9525">
              <a:solidFill>
                <a:srgbClr val="E8D898"/>
              </a:solidFill>
              <a:prstDash val="solid"/>
              <a:round/>
              <a:headEnd/>
              <a:tailEnd/>
            </a:ln>
          </p:spPr>
          <p:txBody>
            <a:bodyPr/>
            <a:lstStyle/>
            <a:p>
              <a:endParaRPr lang="en-US"/>
            </a:p>
          </p:txBody>
        </p:sp>
        <p:sp>
          <p:nvSpPr>
            <p:cNvPr id="5186" name="Freeform 191"/>
            <p:cNvSpPr>
              <a:spLocks/>
            </p:cNvSpPr>
            <p:nvPr/>
          </p:nvSpPr>
          <p:spPr bwMode="auto">
            <a:xfrm>
              <a:off x="2853" y="1332"/>
              <a:ext cx="408" cy="450"/>
            </a:xfrm>
            <a:custGeom>
              <a:avLst/>
              <a:gdLst>
                <a:gd name="T0" fmla="*/ 330 w 408"/>
                <a:gd name="T1" fmla="*/ 444 h 450"/>
                <a:gd name="T2" fmla="*/ 36 w 408"/>
                <a:gd name="T3" fmla="*/ 450 h 450"/>
                <a:gd name="T4" fmla="*/ 36 w 408"/>
                <a:gd name="T5" fmla="*/ 312 h 450"/>
                <a:gd name="T6" fmla="*/ 18 w 408"/>
                <a:gd name="T7" fmla="*/ 288 h 450"/>
                <a:gd name="T8" fmla="*/ 30 w 408"/>
                <a:gd name="T9" fmla="*/ 264 h 450"/>
                <a:gd name="T10" fmla="*/ 30 w 408"/>
                <a:gd name="T11" fmla="*/ 258 h 450"/>
                <a:gd name="T12" fmla="*/ 0 w 408"/>
                <a:gd name="T13" fmla="*/ 30 h 450"/>
                <a:gd name="T14" fmla="*/ 108 w 408"/>
                <a:gd name="T15" fmla="*/ 30 h 450"/>
                <a:gd name="T16" fmla="*/ 108 w 408"/>
                <a:gd name="T17" fmla="*/ 0 h 450"/>
                <a:gd name="T18" fmla="*/ 120 w 408"/>
                <a:gd name="T19" fmla="*/ 0 h 450"/>
                <a:gd name="T20" fmla="*/ 132 w 408"/>
                <a:gd name="T21" fmla="*/ 48 h 450"/>
                <a:gd name="T22" fmla="*/ 174 w 408"/>
                <a:gd name="T23" fmla="*/ 54 h 450"/>
                <a:gd name="T24" fmla="*/ 180 w 408"/>
                <a:gd name="T25" fmla="*/ 66 h 450"/>
                <a:gd name="T26" fmla="*/ 222 w 408"/>
                <a:gd name="T27" fmla="*/ 54 h 450"/>
                <a:gd name="T28" fmla="*/ 240 w 408"/>
                <a:gd name="T29" fmla="*/ 60 h 450"/>
                <a:gd name="T30" fmla="*/ 234 w 408"/>
                <a:gd name="T31" fmla="*/ 66 h 450"/>
                <a:gd name="T32" fmla="*/ 246 w 408"/>
                <a:gd name="T33" fmla="*/ 66 h 450"/>
                <a:gd name="T34" fmla="*/ 252 w 408"/>
                <a:gd name="T35" fmla="*/ 84 h 450"/>
                <a:gd name="T36" fmla="*/ 270 w 408"/>
                <a:gd name="T37" fmla="*/ 72 h 450"/>
                <a:gd name="T38" fmla="*/ 294 w 408"/>
                <a:gd name="T39" fmla="*/ 96 h 450"/>
                <a:gd name="T40" fmla="*/ 330 w 408"/>
                <a:gd name="T41" fmla="*/ 78 h 450"/>
                <a:gd name="T42" fmla="*/ 342 w 408"/>
                <a:gd name="T43" fmla="*/ 90 h 450"/>
                <a:gd name="T44" fmla="*/ 408 w 408"/>
                <a:gd name="T45" fmla="*/ 90 h 450"/>
                <a:gd name="T46" fmla="*/ 342 w 408"/>
                <a:gd name="T47" fmla="*/ 132 h 450"/>
                <a:gd name="T48" fmla="*/ 270 w 408"/>
                <a:gd name="T49" fmla="*/ 198 h 450"/>
                <a:gd name="T50" fmla="*/ 264 w 408"/>
                <a:gd name="T51" fmla="*/ 204 h 450"/>
                <a:gd name="T52" fmla="*/ 264 w 408"/>
                <a:gd name="T53" fmla="*/ 252 h 450"/>
                <a:gd name="T54" fmla="*/ 240 w 408"/>
                <a:gd name="T55" fmla="*/ 264 h 450"/>
                <a:gd name="T56" fmla="*/ 228 w 408"/>
                <a:gd name="T57" fmla="*/ 288 h 450"/>
                <a:gd name="T58" fmla="*/ 246 w 408"/>
                <a:gd name="T59" fmla="*/ 300 h 450"/>
                <a:gd name="T60" fmla="*/ 240 w 408"/>
                <a:gd name="T61" fmla="*/ 354 h 450"/>
                <a:gd name="T62" fmla="*/ 318 w 408"/>
                <a:gd name="T63" fmla="*/ 408 h 450"/>
                <a:gd name="T64" fmla="*/ 330 w 408"/>
                <a:gd name="T65" fmla="*/ 444 h 450"/>
                <a:gd name="T66" fmla="*/ 330 w 408"/>
                <a:gd name="T67" fmla="*/ 450 h 45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08"/>
                <a:gd name="T103" fmla="*/ 0 h 450"/>
                <a:gd name="T104" fmla="*/ 408 w 408"/>
                <a:gd name="T105" fmla="*/ 450 h 45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08" h="450">
                  <a:moveTo>
                    <a:pt x="330" y="444"/>
                  </a:moveTo>
                  <a:lnTo>
                    <a:pt x="36" y="450"/>
                  </a:lnTo>
                  <a:lnTo>
                    <a:pt x="36" y="312"/>
                  </a:lnTo>
                  <a:lnTo>
                    <a:pt x="18" y="288"/>
                  </a:lnTo>
                  <a:lnTo>
                    <a:pt x="30" y="264"/>
                  </a:lnTo>
                  <a:lnTo>
                    <a:pt x="30" y="258"/>
                  </a:lnTo>
                  <a:lnTo>
                    <a:pt x="0" y="30"/>
                  </a:lnTo>
                  <a:lnTo>
                    <a:pt x="108" y="30"/>
                  </a:lnTo>
                  <a:lnTo>
                    <a:pt x="108" y="0"/>
                  </a:lnTo>
                  <a:lnTo>
                    <a:pt x="120" y="0"/>
                  </a:lnTo>
                  <a:lnTo>
                    <a:pt x="132" y="48"/>
                  </a:lnTo>
                  <a:lnTo>
                    <a:pt x="174" y="54"/>
                  </a:lnTo>
                  <a:lnTo>
                    <a:pt x="180" y="66"/>
                  </a:lnTo>
                  <a:lnTo>
                    <a:pt x="222" y="54"/>
                  </a:lnTo>
                  <a:lnTo>
                    <a:pt x="240" y="60"/>
                  </a:lnTo>
                  <a:lnTo>
                    <a:pt x="234" y="66"/>
                  </a:lnTo>
                  <a:lnTo>
                    <a:pt x="246" y="66"/>
                  </a:lnTo>
                  <a:lnTo>
                    <a:pt x="252" y="84"/>
                  </a:lnTo>
                  <a:lnTo>
                    <a:pt x="270" y="72"/>
                  </a:lnTo>
                  <a:lnTo>
                    <a:pt x="294" y="96"/>
                  </a:lnTo>
                  <a:lnTo>
                    <a:pt x="330" y="78"/>
                  </a:lnTo>
                  <a:lnTo>
                    <a:pt x="342" y="90"/>
                  </a:lnTo>
                  <a:lnTo>
                    <a:pt x="408" y="90"/>
                  </a:lnTo>
                  <a:lnTo>
                    <a:pt x="342" y="132"/>
                  </a:lnTo>
                  <a:lnTo>
                    <a:pt x="270" y="198"/>
                  </a:lnTo>
                  <a:lnTo>
                    <a:pt x="264" y="204"/>
                  </a:lnTo>
                  <a:lnTo>
                    <a:pt x="264" y="252"/>
                  </a:lnTo>
                  <a:lnTo>
                    <a:pt x="240" y="264"/>
                  </a:lnTo>
                  <a:lnTo>
                    <a:pt x="228" y="288"/>
                  </a:lnTo>
                  <a:lnTo>
                    <a:pt x="246" y="300"/>
                  </a:lnTo>
                  <a:lnTo>
                    <a:pt x="240" y="354"/>
                  </a:lnTo>
                  <a:lnTo>
                    <a:pt x="318" y="408"/>
                  </a:lnTo>
                  <a:lnTo>
                    <a:pt x="330" y="444"/>
                  </a:lnTo>
                  <a:lnTo>
                    <a:pt x="330" y="450"/>
                  </a:lnTo>
                </a:path>
              </a:pathLst>
            </a:custGeom>
            <a:noFill/>
            <a:ln w="9525">
              <a:solidFill>
                <a:srgbClr val="000000"/>
              </a:solidFill>
              <a:prstDash val="solid"/>
              <a:round/>
              <a:headEnd/>
              <a:tailEnd/>
            </a:ln>
          </p:spPr>
          <p:txBody>
            <a:bodyPr/>
            <a:lstStyle/>
            <a:p>
              <a:endParaRPr lang="en-US"/>
            </a:p>
          </p:txBody>
        </p:sp>
        <p:sp>
          <p:nvSpPr>
            <p:cNvPr id="5187" name="Freeform 192"/>
            <p:cNvSpPr>
              <a:spLocks/>
            </p:cNvSpPr>
            <p:nvPr/>
          </p:nvSpPr>
          <p:spPr bwMode="auto">
            <a:xfrm>
              <a:off x="3207" y="2430"/>
              <a:ext cx="216" cy="378"/>
            </a:xfrm>
            <a:custGeom>
              <a:avLst/>
              <a:gdLst>
                <a:gd name="T0" fmla="*/ 216 w 216"/>
                <a:gd name="T1" fmla="*/ 360 h 378"/>
                <a:gd name="T2" fmla="*/ 156 w 216"/>
                <a:gd name="T3" fmla="*/ 366 h 378"/>
                <a:gd name="T4" fmla="*/ 138 w 216"/>
                <a:gd name="T5" fmla="*/ 378 h 378"/>
                <a:gd name="T6" fmla="*/ 120 w 216"/>
                <a:gd name="T7" fmla="*/ 342 h 378"/>
                <a:gd name="T8" fmla="*/ 120 w 216"/>
                <a:gd name="T9" fmla="*/ 318 h 378"/>
                <a:gd name="T10" fmla="*/ 0 w 216"/>
                <a:gd name="T11" fmla="*/ 324 h 378"/>
                <a:gd name="T12" fmla="*/ 6 w 216"/>
                <a:gd name="T13" fmla="*/ 276 h 378"/>
                <a:gd name="T14" fmla="*/ 36 w 216"/>
                <a:gd name="T15" fmla="*/ 234 h 378"/>
                <a:gd name="T16" fmla="*/ 24 w 216"/>
                <a:gd name="T17" fmla="*/ 228 h 378"/>
                <a:gd name="T18" fmla="*/ 42 w 216"/>
                <a:gd name="T19" fmla="*/ 222 h 378"/>
                <a:gd name="T20" fmla="*/ 24 w 216"/>
                <a:gd name="T21" fmla="*/ 204 h 378"/>
                <a:gd name="T22" fmla="*/ 30 w 216"/>
                <a:gd name="T23" fmla="*/ 198 h 378"/>
                <a:gd name="T24" fmla="*/ 24 w 216"/>
                <a:gd name="T25" fmla="*/ 198 h 378"/>
                <a:gd name="T26" fmla="*/ 24 w 216"/>
                <a:gd name="T27" fmla="*/ 174 h 378"/>
                <a:gd name="T28" fmla="*/ 18 w 216"/>
                <a:gd name="T29" fmla="*/ 168 h 378"/>
                <a:gd name="T30" fmla="*/ 30 w 216"/>
                <a:gd name="T31" fmla="*/ 150 h 378"/>
                <a:gd name="T32" fmla="*/ 18 w 216"/>
                <a:gd name="T33" fmla="*/ 144 h 378"/>
                <a:gd name="T34" fmla="*/ 24 w 216"/>
                <a:gd name="T35" fmla="*/ 132 h 378"/>
                <a:gd name="T36" fmla="*/ 18 w 216"/>
                <a:gd name="T37" fmla="*/ 132 h 378"/>
                <a:gd name="T38" fmla="*/ 12 w 216"/>
                <a:gd name="T39" fmla="*/ 114 h 378"/>
                <a:gd name="T40" fmla="*/ 24 w 216"/>
                <a:gd name="T41" fmla="*/ 114 h 378"/>
                <a:gd name="T42" fmla="*/ 24 w 216"/>
                <a:gd name="T43" fmla="*/ 90 h 378"/>
                <a:gd name="T44" fmla="*/ 54 w 216"/>
                <a:gd name="T45" fmla="*/ 54 h 378"/>
                <a:gd name="T46" fmla="*/ 54 w 216"/>
                <a:gd name="T47" fmla="*/ 30 h 378"/>
                <a:gd name="T48" fmla="*/ 72 w 216"/>
                <a:gd name="T49" fmla="*/ 6 h 378"/>
                <a:gd name="T50" fmla="*/ 204 w 216"/>
                <a:gd name="T51" fmla="*/ 0 h 378"/>
                <a:gd name="T52" fmla="*/ 204 w 216"/>
                <a:gd name="T53" fmla="*/ 246 h 378"/>
                <a:gd name="T54" fmla="*/ 216 w 216"/>
                <a:gd name="T55" fmla="*/ 330 h 378"/>
                <a:gd name="T56" fmla="*/ 216 w 216"/>
                <a:gd name="T57" fmla="*/ 360 h 37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16"/>
                <a:gd name="T88" fmla="*/ 0 h 378"/>
                <a:gd name="T89" fmla="*/ 216 w 216"/>
                <a:gd name="T90" fmla="*/ 378 h 37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16" h="378">
                  <a:moveTo>
                    <a:pt x="216" y="360"/>
                  </a:moveTo>
                  <a:lnTo>
                    <a:pt x="156" y="366"/>
                  </a:lnTo>
                  <a:lnTo>
                    <a:pt x="138" y="378"/>
                  </a:lnTo>
                  <a:lnTo>
                    <a:pt x="120" y="342"/>
                  </a:lnTo>
                  <a:lnTo>
                    <a:pt x="120" y="318"/>
                  </a:lnTo>
                  <a:lnTo>
                    <a:pt x="0" y="324"/>
                  </a:lnTo>
                  <a:lnTo>
                    <a:pt x="6" y="276"/>
                  </a:lnTo>
                  <a:lnTo>
                    <a:pt x="36" y="234"/>
                  </a:lnTo>
                  <a:lnTo>
                    <a:pt x="24" y="228"/>
                  </a:lnTo>
                  <a:lnTo>
                    <a:pt x="42" y="222"/>
                  </a:lnTo>
                  <a:lnTo>
                    <a:pt x="24" y="204"/>
                  </a:lnTo>
                  <a:lnTo>
                    <a:pt x="30" y="198"/>
                  </a:lnTo>
                  <a:lnTo>
                    <a:pt x="24" y="198"/>
                  </a:lnTo>
                  <a:lnTo>
                    <a:pt x="24" y="174"/>
                  </a:lnTo>
                  <a:lnTo>
                    <a:pt x="18" y="168"/>
                  </a:lnTo>
                  <a:lnTo>
                    <a:pt x="30" y="150"/>
                  </a:lnTo>
                  <a:lnTo>
                    <a:pt x="18" y="144"/>
                  </a:lnTo>
                  <a:lnTo>
                    <a:pt x="24" y="132"/>
                  </a:lnTo>
                  <a:lnTo>
                    <a:pt x="18" y="132"/>
                  </a:lnTo>
                  <a:lnTo>
                    <a:pt x="12" y="114"/>
                  </a:lnTo>
                  <a:lnTo>
                    <a:pt x="24" y="114"/>
                  </a:lnTo>
                  <a:lnTo>
                    <a:pt x="24" y="90"/>
                  </a:lnTo>
                  <a:lnTo>
                    <a:pt x="54" y="54"/>
                  </a:lnTo>
                  <a:lnTo>
                    <a:pt x="54" y="30"/>
                  </a:lnTo>
                  <a:lnTo>
                    <a:pt x="72" y="6"/>
                  </a:lnTo>
                  <a:lnTo>
                    <a:pt x="204" y="0"/>
                  </a:lnTo>
                  <a:lnTo>
                    <a:pt x="204" y="246"/>
                  </a:lnTo>
                  <a:lnTo>
                    <a:pt x="216" y="330"/>
                  </a:lnTo>
                  <a:lnTo>
                    <a:pt x="216" y="360"/>
                  </a:lnTo>
                  <a:close/>
                </a:path>
              </a:pathLst>
            </a:custGeom>
            <a:solidFill>
              <a:srgbClr val="FF8C00"/>
            </a:solidFill>
            <a:ln w="9525">
              <a:solidFill>
                <a:srgbClr val="FF8C00"/>
              </a:solidFill>
              <a:prstDash val="solid"/>
              <a:round/>
              <a:headEnd/>
              <a:tailEnd/>
            </a:ln>
          </p:spPr>
          <p:txBody>
            <a:bodyPr/>
            <a:lstStyle/>
            <a:p>
              <a:endParaRPr lang="en-US"/>
            </a:p>
          </p:txBody>
        </p:sp>
        <p:sp>
          <p:nvSpPr>
            <p:cNvPr id="5188" name="Freeform 193"/>
            <p:cNvSpPr>
              <a:spLocks/>
            </p:cNvSpPr>
            <p:nvPr/>
          </p:nvSpPr>
          <p:spPr bwMode="auto">
            <a:xfrm>
              <a:off x="3207" y="2430"/>
              <a:ext cx="216" cy="378"/>
            </a:xfrm>
            <a:custGeom>
              <a:avLst/>
              <a:gdLst>
                <a:gd name="T0" fmla="*/ 216 w 216"/>
                <a:gd name="T1" fmla="*/ 360 h 378"/>
                <a:gd name="T2" fmla="*/ 156 w 216"/>
                <a:gd name="T3" fmla="*/ 366 h 378"/>
                <a:gd name="T4" fmla="*/ 138 w 216"/>
                <a:gd name="T5" fmla="*/ 378 h 378"/>
                <a:gd name="T6" fmla="*/ 120 w 216"/>
                <a:gd name="T7" fmla="*/ 342 h 378"/>
                <a:gd name="T8" fmla="*/ 120 w 216"/>
                <a:gd name="T9" fmla="*/ 318 h 378"/>
                <a:gd name="T10" fmla="*/ 0 w 216"/>
                <a:gd name="T11" fmla="*/ 324 h 378"/>
                <a:gd name="T12" fmla="*/ 6 w 216"/>
                <a:gd name="T13" fmla="*/ 276 h 378"/>
                <a:gd name="T14" fmla="*/ 36 w 216"/>
                <a:gd name="T15" fmla="*/ 234 h 378"/>
                <a:gd name="T16" fmla="*/ 24 w 216"/>
                <a:gd name="T17" fmla="*/ 228 h 378"/>
                <a:gd name="T18" fmla="*/ 42 w 216"/>
                <a:gd name="T19" fmla="*/ 222 h 378"/>
                <a:gd name="T20" fmla="*/ 24 w 216"/>
                <a:gd name="T21" fmla="*/ 204 h 378"/>
                <a:gd name="T22" fmla="*/ 30 w 216"/>
                <a:gd name="T23" fmla="*/ 198 h 378"/>
                <a:gd name="T24" fmla="*/ 24 w 216"/>
                <a:gd name="T25" fmla="*/ 198 h 378"/>
                <a:gd name="T26" fmla="*/ 24 w 216"/>
                <a:gd name="T27" fmla="*/ 174 h 378"/>
                <a:gd name="T28" fmla="*/ 18 w 216"/>
                <a:gd name="T29" fmla="*/ 168 h 378"/>
                <a:gd name="T30" fmla="*/ 30 w 216"/>
                <a:gd name="T31" fmla="*/ 150 h 378"/>
                <a:gd name="T32" fmla="*/ 18 w 216"/>
                <a:gd name="T33" fmla="*/ 144 h 378"/>
                <a:gd name="T34" fmla="*/ 24 w 216"/>
                <a:gd name="T35" fmla="*/ 132 h 378"/>
                <a:gd name="T36" fmla="*/ 18 w 216"/>
                <a:gd name="T37" fmla="*/ 132 h 378"/>
                <a:gd name="T38" fmla="*/ 12 w 216"/>
                <a:gd name="T39" fmla="*/ 114 h 378"/>
                <a:gd name="T40" fmla="*/ 24 w 216"/>
                <a:gd name="T41" fmla="*/ 114 h 378"/>
                <a:gd name="T42" fmla="*/ 24 w 216"/>
                <a:gd name="T43" fmla="*/ 90 h 378"/>
                <a:gd name="T44" fmla="*/ 54 w 216"/>
                <a:gd name="T45" fmla="*/ 54 h 378"/>
                <a:gd name="T46" fmla="*/ 54 w 216"/>
                <a:gd name="T47" fmla="*/ 30 h 378"/>
                <a:gd name="T48" fmla="*/ 72 w 216"/>
                <a:gd name="T49" fmla="*/ 6 h 378"/>
                <a:gd name="T50" fmla="*/ 204 w 216"/>
                <a:gd name="T51" fmla="*/ 0 h 378"/>
                <a:gd name="T52" fmla="*/ 204 w 216"/>
                <a:gd name="T53" fmla="*/ 246 h 378"/>
                <a:gd name="T54" fmla="*/ 216 w 216"/>
                <a:gd name="T55" fmla="*/ 330 h 378"/>
                <a:gd name="T56" fmla="*/ 216 w 216"/>
                <a:gd name="T57" fmla="*/ 360 h 378"/>
                <a:gd name="T58" fmla="*/ 216 w 216"/>
                <a:gd name="T59" fmla="*/ 366 h 37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6"/>
                <a:gd name="T91" fmla="*/ 0 h 378"/>
                <a:gd name="T92" fmla="*/ 216 w 216"/>
                <a:gd name="T93" fmla="*/ 378 h 37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6" h="378">
                  <a:moveTo>
                    <a:pt x="216" y="360"/>
                  </a:moveTo>
                  <a:lnTo>
                    <a:pt x="156" y="366"/>
                  </a:lnTo>
                  <a:lnTo>
                    <a:pt x="138" y="378"/>
                  </a:lnTo>
                  <a:lnTo>
                    <a:pt x="120" y="342"/>
                  </a:lnTo>
                  <a:lnTo>
                    <a:pt x="120" y="318"/>
                  </a:lnTo>
                  <a:lnTo>
                    <a:pt x="0" y="324"/>
                  </a:lnTo>
                  <a:lnTo>
                    <a:pt x="6" y="276"/>
                  </a:lnTo>
                  <a:lnTo>
                    <a:pt x="36" y="234"/>
                  </a:lnTo>
                  <a:lnTo>
                    <a:pt x="24" y="228"/>
                  </a:lnTo>
                  <a:lnTo>
                    <a:pt x="42" y="222"/>
                  </a:lnTo>
                  <a:lnTo>
                    <a:pt x="24" y="204"/>
                  </a:lnTo>
                  <a:lnTo>
                    <a:pt x="30" y="198"/>
                  </a:lnTo>
                  <a:lnTo>
                    <a:pt x="24" y="198"/>
                  </a:lnTo>
                  <a:lnTo>
                    <a:pt x="24" y="174"/>
                  </a:lnTo>
                  <a:lnTo>
                    <a:pt x="18" y="168"/>
                  </a:lnTo>
                  <a:lnTo>
                    <a:pt x="30" y="150"/>
                  </a:lnTo>
                  <a:lnTo>
                    <a:pt x="18" y="144"/>
                  </a:lnTo>
                  <a:lnTo>
                    <a:pt x="24" y="132"/>
                  </a:lnTo>
                  <a:lnTo>
                    <a:pt x="18" y="132"/>
                  </a:lnTo>
                  <a:lnTo>
                    <a:pt x="12" y="114"/>
                  </a:lnTo>
                  <a:lnTo>
                    <a:pt x="24" y="114"/>
                  </a:lnTo>
                  <a:lnTo>
                    <a:pt x="24" y="90"/>
                  </a:lnTo>
                  <a:lnTo>
                    <a:pt x="54" y="54"/>
                  </a:lnTo>
                  <a:lnTo>
                    <a:pt x="54" y="30"/>
                  </a:lnTo>
                  <a:lnTo>
                    <a:pt x="72" y="6"/>
                  </a:lnTo>
                  <a:lnTo>
                    <a:pt x="204" y="0"/>
                  </a:lnTo>
                  <a:lnTo>
                    <a:pt x="204" y="246"/>
                  </a:lnTo>
                  <a:lnTo>
                    <a:pt x="216" y="330"/>
                  </a:lnTo>
                  <a:lnTo>
                    <a:pt x="216" y="360"/>
                  </a:lnTo>
                  <a:lnTo>
                    <a:pt x="216" y="366"/>
                  </a:lnTo>
                </a:path>
              </a:pathLst>
            </a:custGeom>
            <a:noFill/>
            <a:ln w="9525">
              <a:solidFill>
                <a:srgbClr val="000000"/>
              </a:solidFill>
              <a:prstDash val="solid"/>
              <a:round/>
              <a:headEnd/>
              <a:tailEnd/>
            </a:ln>
          </p:spPr>
          <p:txBody>
            <a:bodyPr/>
            <a:lstStyle/>
            <a:p>
              <a:endParaRPr lang="en-US"/>
            </a:p>
          </p:txBody>
        </p:sp>
        <p:sp>
          <p:nvSpPr>
            <p:cNvPr id="5189" name="Freeform 194"/>
            <p:cNvSpPr>
              <a:spLocks/>
            </p:cNvSpPr>
            <p:nvPr/>
          </p:nvSpPr>
          <p:spPr bwMode="auto">
            <a:xfrm>
              <a:off x="2931" y="2004"/>
              <a:ext cx="408" cy="354"/>
            </a:xfrm>
            <a:custGeom>
              <a:avLst/>
              <a:gdLst>
                <a:gd name="T0" fmla="*/ 378 w 408"/>
                <a:gd name="T1" fmla="*/ 354 h 354"/>
                <a:gd name="T2" fmla="*/ 336 w 408"/>
                <a:gd name="T3" fmla="*/ 354 h 354"/>
                <a:gd name="T4" fmla="*/ 354 w 408"/>
                <a:gd name="T5" fmla="*/ 336 h 354"/>
                <a:gd name="T6" fmla="*/ 348 w 408"/>
                <a:gd name="T7" fmla="*/ 318 h 354"/>
                <a:gd name="T8" fmla="*/ 66 w 408"/>
                <a:gd name="T9" fmla="*/ 324 h 354"/>
                <a:gd name="T10" fmla="*/ 66 w 408"/>
                <a:gd name="T11" fmla="*/ 120 h 354"/>
                <a:gd name="T12" fmla="*/ 36 w 408"/>
                <a:gd name="T13" fmla="*/ 90 h 354"/>
                <a:gd name="T14" fmla="*/ 48 w 408"/>
                <a:gd name="T15" fmla="*/ 66 h 354"/>
                <a:gd name="T16" fmla="*/ 24 w 408"/>
                <a:gd name="T17" fmla="*/ 54 h 354"/>
                <a:gd name="T18" fmla="*/ 0 w 408"/>
                <a:gd name="T19" fmla="*/ 6 h 354"/>
                <a:gd name="T20" fmla="*/ 234 w 408"/>
                <a:gd name="T21" fmla="*/ 0 h 354"/>
                <a:gd name="T22" fmla="*/ 252 w 408"/>
                <a:gd name="T23" fmla="*/ 18 h 354"/>
                <a:gd name="T24" fmla="*/ 252 w 408"/>
                <a:gd name="T25" fmla="*/ 60 h 354"/>
                <a:gd name="T26" fmla="*/ 270 w 408"/>
                <a:gd name="T27" fmla="*/ 78 h 354"/>
                <a:gd name="T28" fmla="*/ 294 w 408"/>
                <a:gd name="T29" fmla="*/ 102 h 354"/>
                <a:gd name="T30" fmla="*/ 306 w 408"/>
                <a:gd name="T31" fmla="*/ 132 h 354"/>
                <a:gd name="T32" fmla="*/ 318 w 408"/>
                <a:gd name="T33" fmla="*/ 126 h 354"/>
                <a:gd name="T34" fmla="*/ 336 w 408"/>
                <a:gd name="T35" fmla="*/ 132 h 354"/>
                <a:gd name="T36" fmla="*/ 324 w 408"/>
                <a:gd name="T37" fmla="*/ 186 h 354"/>
                <a:gd name="T38" fmla="*/ 378 w 408"/>
                <a:gd name="T39" fmla="*/ 222 h 354"/>
                <a:gd name="T40" fmla="*/ 384 w 408"/>
                <a:gd name="T41" fmla="*/ 252 h 354"/>
                <a:gd name="T42" fmla="*/ 402 w 408"/>
                <a:gd name="T43" fmla="*/ 276 h 354"/>
                <a:gd name="T44" fmla="*/ 408 w 408"/>
                <a:gd name="T45" fmla="*/ 306 h 354"/>
                <a:gd name="T46" fmla="*/ 396 w 408"/>
                <a:gd name="T47" fmla="*/ 306 h 354"/>
                <a:gd name="T48" fmla="*/ 390 w 408"/>
                <a:gd name="T49" fmla="*/ 312 h 354"/>
                <a:gd name="T50" fmla="*/ 384 w 408"/>
                <a:gd name="T51" fmla="*/ 306 h 354"/>
                <a:gd name="T52" fmla="*/ 378 w 408"/>
                <a:gd name="T53" fmla="*/ 354 h 35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08"/>
                <a:gd name="T82" fmla="*/ 0 h 354"/>
                <a:gd name="T83" fmla="*/ 408 w 408"/>
                <a:gd name="T84" fmla="*/ 354 h 35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08" h="354">
                  <a:moveTo>
                    <a:pt x="378" y="354"/>
                  </a:moveTo>
                  <a:lnTo>
                    <a:pt x="336" y="354"/>
                  </a:lnTo>
                  <a:lnTo>
                    <a:pt x="354" y="336"/>
                  </a:lnTo>
                  <a:lnTo>
                    <a:pt x="348" y="318"/>
                  </a:lnTo>
                  <a:lnTo>
                    <a:pt x="66" y="324"/>
                  </a:lnTo>
                  <a:lnTo>
                    <a:pt x="66" y="120"/>
                  </a:lnTo>
                  <a:lnTo>
                    <a:pt x="36" y="90"/>
                  </a:lnTo>
                  <a:lnTo>
                    <a:pt x="48" y="66"/>
                  </a:lnTo>
                  <a:lnTo>
                    <a:pt x="24" y="54"/>
                  </a:lnTo>
                  <a:lnTo>
                    <a:pt x="0" y="6"/>
                  </a:lnTo>
                  <a:lnTo>
                    <a:pt x="234" y="0"/>
                  </a:lnTo>
                  <a:lnTo>
                    <a:pt x="252" y="18"/>
                  </a:lnTo>
                  <a:lnTo>
                    <a:pt x="252" y="60"/>
                  </a:lnTo>
                  <a:lnTo>
                    <a:pt x="270" y="78"/>
                  </a:lnTo>
                  <a:lnTo>
                    <a:pt x="294" y="102"/>
                  </a:lnTo>
                  <a:lnTo>
                    <a:pt x="306" y="132"/>
                  </a:lnTo>
                  <a:lnTo>
                    <a:pt x="318" y="126"/>
                  </a:lnTo>
                  <a:lnTo>
                    <a:pt x="336" y="132"/>
                  </a:lnTo>
                  <a:lnTo>
                    <a:pt x="324" y="186"/>
                  </a:lnTo>
                  <a:lnTo>
                    <a:pt x="378" y="222"/>
                  </a:lnTo>
                  <a:lnTo>
                    <a:pt x="384" y="252"/>
                  </a:lnTo>
                  <a:lnTo>
                    <a:pt x="402" y="276"/>
                  </a:lnTo>
                  <a:lnTo>
                    <a:pt x="408" y="306"/>
                  </a:lnTo>
                  <a:lnTo>
                    <a:pt x="396" y="306"/>
                  </a:lnTo>
                  <a:lnTo>
                    <a:pt x="390" y="312"/>
                  </a:lnTo>
                  <a:lnTo>
                    <a:pt x="384" y="306"/>
                  </a:lnTo>
                  <a:lnTo>
                    <a:pt x="378" y="354"/>
                  </a:lnTo>
                  <a:close/>
                </a:path>
              </a:pathLst>
            </a:custGeom>
            <a:solidFill>
              <a:srgbClr val="FFAA00"/>
            </a:solidFill>
            <a:ln w="9525">
              <a:solidFill>
                <a:srgbClr val="FFAA00"/>
              </a:solidFill>
              <a:prstDash val="solid"/>
              <a:round/>
              <a:headEnd/>
              <a:tailEnd/>
            </a:ln>
          </p:spPr>
          <p:txBody>
            <a:bodyPr/>
            <a:lstStyle/>
            <a:p>
              <a:endParaRPr lang="en-US"/>
            </a:p>
          </p:txBody>
        </p:sp>
        <p:sp>
          <p:nvSpPr>
            <p:cNvPr id="5190" name="Freeform 195"/>
            <p:cNvSpPr>
              <a:spLocks/>
            </p:cNvSpPr>
            <p:nvPr/>
          </p:nvSpPr>
          <p:spPr bwMode="auto">
            <a:xfrm>
              <a:off x="2931" y="2004"/>
              <a:ext cx="408" cy="360"/>
            </a:xfrm>
            <a:custGeom>
              <a:avLst/>
              <a:gdLst>
                <a:gd name="T0" fmla="*/ 378 w 408"/>
                <a:gd name="T1" fmla="*/ 354 h 360"/>
                <a:gd name="T2" fmla="*/ 336 w 408"/>
                <a:gd name="T3" fmla="*/ 354 h 360"/>
                <a:gd name="T4" fmla="*/ 354 w 408"/>
                <a:gd name="T5" fmla="*/ 336 h 360"/>
                <a:gd name="T6" fmla="*/ 348 w 408"/>
                <a:gd name="T7" fmla="*/ 318 h 360"/>
                <a:gd name="T8" fmla="*/ 66 w 408"/>
                <a:gd name="T9" fmla="*/ 324 h 360"/>
                <a:gd name="T10" fmla="*/ 66 w 408"/>
                <a:gd name="T11" fmla="*/ 120 h 360"/>
                <a:gd name="T12" fmla="*/ 36 w 408"/>
                <a:gd name="T13" fmla="*/ 90 h 360"/>
                <a:gd name="T14" fmla="*/ 48 w 408"/>
                <a:gd name="T15" fmla="*/ 66 h 360"/>
                <a:gd name="T16" fmla="*/ 24 w 408"/>
                <a:gd name="T17" fmla="*/ 54 h 360"/>
                <a:gd name="T18" fmla="*/ 0 w 408"/>
                <a:gd name="T19" fmla="*/ 6 h 360"/>
                <a:gd name="T20" fmla="*/ 234 w 408"/>
                <a:gd name="T21" fmla="*/ 0 h 360"/>
                <a:gd name="T22" fmla="*/ 252 w 408"/>
                <a:gd name="T23" fmla="*/ 18 h 360"/>
                <a:gd name="T24" fmla="*/ 252 w 408"/>
                <a:gd name="T25" fmla="*/ 60 h 360"/>
                <a:gd name="T26" fmla="*/ 270 w 408"/>
                <a:gd name="T27" fmla="*/ 78 h 360"/>
                <a:gd name="T28" fmla="*/ 294 w 408"/>
                <a:gd name="T29" fmla="*/ 102 h 360"/>
                <a:gd name="T30" fmla="*/ 306 w 408"/>
                <a:gd name="T31" fmla="*/ 132 h 360"/>
                <a:gd name="T32" fmla="*/ 318 w 408"/>
                <a:gd name="T33" fmla="*/ 126 h 360"/>
                <a:gd name="T34" fmla="*/ 336 w 408"/>
                <a:gd name="T35" fmla="*/ 132 h 360"/>
                <a:gd name="T36" fmla="*/ 324 w 408"/>
                <a:gd name="T37" fmla="*/ 186 h 360"/>
                <a:gd name="T38" fmla="*/ 378 w 408"/>
                <a:gd name="T39" fmla="*/ 222 h 360"/>
                <a:gd name="T40" fmla="*/ 384 w 408"/>
                <a:gd name="T41" fmla="*/ 252 h 360"/>
                <a:gd name="T42" fmla="*/ 402 w 408"/>
                <a:gd name="T43" fmla="*/ 276 h 360"/>
                <a:gd name="T44" fmla="*/ 408 w 408"/>
                <a:gd name="T45" fmla="*/ 306 h 360"/>
                <a:gd name="T46" fmla="*/ 396 w 408"/>
                <a:gd name="T47" fmla="*/ 306 h 360"/>
                <a:gd name="T48" fmla="*/ 390 w 408"/>
                <a:gd name="T49" fmla="*/ 312 h 360"/>
                <a:gd name="T50" fmla="*/ 384 w 408"/>
                <a:gd name="T51" fmla="*/ 306 h 360"/>
                <a:gd name="T52" fmla="*/ 378 w 408"/>
                <a:gd name="T53" fmla="*/ 354 h 360"/>
                <a:gd name="T54" fmla="*/ 378 w 408"/>
                <a:gd name="T55" fmla="*/ 360 h 3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08"/>
                <a:gd name="T85" fmla="*/ 0 h 360"/>
                <a:gd name="T86" fmla="*/ 408 w 408"/>
                <a:gd name="T87" fmla="*/ 360 h 3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08" h="360">
                  <a:moveTo>
                    <a:pt x="378" y="354"/>
                  </a:moveTo>
                  <a:lnTo>
                    <a:pt x="336" y="354"/>
                  </a:lnTo>
                  <a:lnTo>
                    <a:pt x="354" y="336"/>
                  </a:lnTo>
                  <a:lnTo>
                    <a:pt x="348" y="318"/>
                  </a:lnTo>
                  <a:lnTo>
                    <a:pt x="66" y="324"/>
                  </a:lnTo>
                  <a:lnTo>
                    <a:pt x="66" y="120"/>
                  </a:lnTo>
                  <a:lnTo>
                    <a:pt x="36" y="90"/>
                  </a:lnTo>
                  <a:lnTo>
                    <a:pt x="48" y="66"/>
                  </a:lnTo>
                  <a:lnTo>
                    <a:pt x="24" y="54"/>
                  </a:lnTo>
                  <a:lnTo>
                    <a:pt x="0" y="6"/>
                  </a:lnTo>
                  <a:lnTo>
                    <a:pt x="234" y="0"/>
                  </a:lnTo>
                  <a:lnTo>
                    <a:pt x="252" y="18"/>
                  </a:lnTo>
                  <a:lnTo>
                    <a:pt x="252" y="60"/>
                  </a:lnTo>
                  <a:lnTo>
                    <a:pt x="270" y="78"/>
                  </a:lnTo>
                  <a:lnTo>
                    <a:pt x="294" y="102"/>
                  </a:lnTo>
                  <a:lnTo>
                    <a:pt x="306" y="132"/>
                  </a:lnTo>
                  <a:lnTo>
                    <a:pt x="318" y="126"/>
                  </a:lnTo>
                  <a:lnTo>
                    <a:pt x="336" y="132"/>
                  </a:lnTo>
                  <a:lnTo>
                    <a:pt x="324" y="186"/>
                  </a:lnTo>
                  <a:lnTo>
                    <a:pt x="378" y="222"/>
                  </a:lnTo>
                  <a:lnTo>
                    <a:pt x="384" y="252"/>
                  </a:lnTo>
                  <a:lnTo>
                    <a:pt x="402" y="276"/>
                  </a:lnTo>
                  <a:lnTo>
                    <a:pt x="408" y="306"/>
                  </a:lnTo>
                  <a:lnTo>
                    <a:pt x="396" y="306"/>
                  </a:lnTo>
                  <a:lnTo>
                    <a:pt x="390" y="312"/>
                  </a:lnTo>
                  <a:lnTo>
                    <a:pt x="384" y="306"/>
                  </a:lnTo>
                  <a:lnTo>
                    <a:pt x="378" y="354"/>
                  </a:lnTo>
                  <a:lnTo>
                    <a:pt x="378" y="360"/>
                  </a:lnTo>
                </a:path>
              </a:pathLst>
            </a:custGeom>
            <a:noFill/>
            <a:ln w="9525">
              <a:solidFill>
                <a:srgbClr val="000000"/>
              </a:solidFill>
              <a:prstDash val="solid"/>
              <a:round/>
              <a:headEnd/>
              <a:tailEnd/>
            </a:ln>
          </p:spPr>
          <p:txBody>
            <a:bodyPr/>
            <a:lstStyle/>
            <a:p>
              <a:endParaRPr lang="en-US"/>
            </a:p>
          </p:txBody>
        </p:sp>
        <p:sp>
          <p:nvSpPr>
            <p:cNvPr id="5191" name="Freeform 196"/>
            <p:cNvSpPr>
              <a:spLocks/>
            </p:cNvSpPr>
            <p:nvPr/>
          </p:nvSpPr>
          <p:spPr bwMode="auto">
            <a:xfrm>
              <a:off x="1863" y="1248"/>
              <a:ext cx="636" cy="402"/>
            </a:xfrm>
            <a:custGeom>
              <a:avLst/>
              <a:gdLst>
                <a:gd name="T0" fmla="*/ 612 w 636"/>
                <a:gd name="T1" fmla="*/ 330 h 402"/>
                <a:gd name="T2" fmla="*/ 606 w 636"/>
                <a:gd name="T3" fmla="*/ 402 h 402"/>
                <a:gd name="T4" fmla="*/ 222 w 636"/>
                <a:gd name="T5" fmla="*/ 354 h 402"/>
                <a:gd name="T6" fmla="*/ 216 w 636"/>
                <a:gd name="T7" fmla="*/ 390 h 402"/>
                <a:gd name="T8" fmla="*/ 204 w 636"/>
                <a:gd name="T9" fmla="*/ 366 h 402"/>
                <a:gd name="T10" fmla="*/ 192 w 636"/>
                <a:gd name="T11" fmla="*/ 384 h 402"/>
                <a:gd name="T12" fmla="*/ 150 w 636"/>
                <a:gd name="T13" fmla="*/ 372 h 402"/>
                <a:gd name="T14" fmla="*/ 144 w 636"/>
                <a:gd name="T15" fmla="*/ 384 h 402"/>
                <a:gd name="T16" fmla="*/ 126 w 636"/>
                <a:gd name="T17" fmla="*/ 378 h 402"/>
                <a:gd name="T18" fmla="*/ 114 w 636"/>
                <a:gd name="T19" fmla="*/ 384 h 402"/>
                <a:gd name="T20" fmla="*/ 108 w 636"/>
                <a:gd name="T21" fmla="*/ 354 h 402"/>
                <a:gd name="T22" fmla="*/ 90 w 636"/>
                <a:gd name="T23" fmla="*/ 342 h 402"/>
                <a:gd name="T24" fmla="*/ 84 w 636"/>
                <a:gd name="T25" fmla="*/ 282 h 402"/>
                <a:gd name="T26" fmla="*/ 72 w 636"/>
                <a:gd name="T27" fmla="*/ 270 h 402"/>
                <a:gd name="T28" fmla="*/ 54 w 636"/>
                <a:gd name="T29" fmla="*/ 288 h 402"/>
                <a:gd name="T30" fmla="*/ 42 w 636"/>
                <a:gd name="T31" fmla="*/ 276 h 402"/>
                <a:gd name="T32" fmla="*/ 72 w 636"/>
                <a:gd name="T33" fmla="*/ 198 h 402"/>
                <a:gd name="T34" fmla="*/ 48 w 636"/>
                <a:gd name="T35" fmla="*/ 186 h 402"/>
                <a:gd name="T36" fmla="*/ 24 w 636"/>
                <a:gd name="T37" fmla="*/ 138 h 402"/>
                <a:gd name="T38" fmla="*/ 6 w 636"/>
                <a:gd name="T39" fmla="*/ 120 h 402"/>
                <a:gd name="T40" fmla="*/ 12 w 636"/>
                <a:gd name="T41" fmla="*/ 108 h 402"/>
                <a:gd name="T42" fmla="*/ 0 w 636"/>
                <a:gd name="T43" fmla="*/ 78 h 402"/>
                <a:gd name="T44" fmla="*/ 18 w 636"/>
                <a:gd name="T45" fmla="*/ 0 h 402"/>
                <a:gd name="T46" fmla="*/ 342 w 636"/>
                <a:gd name="T47" fmla="*/ 60 h 402"/>
                <a:gd name="T48" fmla="*/ 636 w 636"/>
                <a:gd name="T49" fmla="*/ 96 h 402"/>
                <a:gd name="T50" fmla="*/ 618 w 636"/>
                <a:gd name="T51" fmla="*/ 300 h 402"/>
                <a:gd name="T52" fmla="*/ 612 w 636"/>
                <a:gd name="T53" fmla="*/ 330 h 40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36"/>
                <a:gd name="T82" fmla="*/ 0 h 402"/>
                <a:gd name="T83" fmla="*/ 636 w 636"/>
                <a:gd name="T84" fmla="*/ 402 h 40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36" h="402">
                  <a:moveTo>
                    <a:pt x="612" y="330"/>
                  </a:moveTo>
                  <a:lnTo>
                    <a:pt x="606" y="402"/>
                  </a:lnTo>
                  <a:lnTo>
                    <a:pt x="222" y="354"/>
                  </a:lnTo>
                  <a:lnTo>
                    <a:pt x="216" y="390"/>
                  </a:lnTo>
                  <a:lnTo>
                    <a:pt x="204" y="366"/>
                  </a:lnTo>
                  <a:lnTo>
                    <a:pt x="192" y="384"/>
                  </a:lnTo>
                  <a:lnTo>
                    <a:pt x="150" y="372"/>
                  </a:lnTo>
                  <a:lnTo>
                    <a:pt x="144" y="384"/>
                  </a:lnTo>
                  <a:lnTo>
                    <a:pt x="126" y="378"/>
                  </a:lnTo>
                  <a:lnTo>
                    <a:pt x="114" y="384"/>
                  </a:lnTo>
                  <a:lnTo>
                    <a:pt x="108" y="354"/>
                  </a:lnTo>
                  <a:lnTo>
                    <a:pt x="90" y="342"/>
                  </a:lnTo>
                  <a:lnTo>
                    <a:pt x="84" y="282"/>
                  </a:lnTo>
                  <a:lnTo>
                    <a:pt x="72" y="270"/>
                  </a:lnTo>
                  <a:lnTo>
                    <a:pt x="54" y="288"/>
                  </a:lnTo>
                  <a:lnTo>
                    <a:pt x="42" y="276"/>
                  </a:lnTo>
                  <a:lnTo>
                    <a:pt x="72" y="198"/>
                  </a:lnTo>
                  <a:lnTo>
                    <a:pt x="48" y="186"/>
                  </a:lnTo>
                  <a:lnTo>
                    <a:pt x="24" y="138"/>
                  </a:lnTo>
                  <a:lnTo>
                    <a:pt x="6" y="120"/>
                  </a:lnTo>
                  <a:lnTo>
                    <a:pt x="12" y="108"/>
                  </a:lnTo>
                  <a:lnTo>
                    <a:pt x="0" y="78"/>
                  </a:lnTo>
                  <a:lnTo>
                    <a:pt x="18" y="0"/>
                  </a:lnTo>
                  <a:lnTo>
                    <a:pt x="342" y="60"/>
                  </a:lnTo>
                  <a:lnTo>
                    <a:pt x="636" y="96"/>
                  </a:lnTo>
                  <a:lnTo>
                    <a:pt x="618" y="300"/>
                  </a:lnTo>
                  <a:lnTo>
                    <a:pt x="612" y="330"/>
                  </a:lnTo>
                  <a:close/>
                </a:path>
              </a:pathLst>
            </a:custGeom>
            <a:solidFill>
              <a:srgbClr val="E8D898"/>
            </a:solidFill>
            <a:ln w="9525">
              <a:solidFill>
                <a:srgbClr val="E8D898"/>
              </a:solidFill>
              <a:prstDash val="solid"/>
              <a:round/>
              <a:headEnd/>
              <a:tailEnd/>
            </a:ln>
          </p:spPr>
          <p:txBody>
            <a:bodyPr/>
            <a:lstStyle/>
            <a:p>
              <a:endParaRPr lang="en-US"/>
            </a:p>
          </p:txBody>
        </p:sp>
        <p:sp>
          <p:nvSpPr>
            <p:cNvPr id="5192" name="Freeform 197"/>
            <p:cNvSpPr>
              <a:spLocks/>
            </p:cNvSpPr>
            <p:nvPr/>
          </p:nvSpPr>
          <p:spPr bwMode="auto">
            <a:xfrm>
              <a:off x="1863" y="1248"/>
              <a:ext cx="636" cy="402"/>
            </a:xfrm>
            <a:custGeom>
              <a:avLst/>
              <a:gdLst>
                <a:gd name="T0" fmla="*/ 612 w 636"/>
                <a:gd name="T1" fmla="*/ 330 h 402"/>
                <a:gd name="T2" fmla="*/ 606 w 636"/>
                <a:gd name="T3" fmla="*/ 402 h 402"/>
                <a:gd name="T4" fmla="*/ 222 w 636"/>
                <a:gd name="T5" fmla="*/ 354 h 402"/>
                <a:gd name="T6" fmla="*/ 216 w 636"/>
                <a:gd name="T7" fmla="*/ 390 h 402"/>
                <a:gd name="T8" fmla="*/ 204 w 636"/>
                <a:gd name="T9" fmla="*/ 366 h 402"/>
                <a:gd name="T10" fmla="*/ 192 w 636"/>
                <a:gd name="T11" fmla="*/ 384 h 402"/>
                <a:gd name="T12" fmla="*/ 150 w 636"/>
                <a:gd name="T13" fmla="*/ 372 h 402"/>
                <a:gd name="T14" fmla="*/ 144 w 636"/>
                <a:gd name="T15" fmla="*/ 384 h 402"/>
                <a:gd name="T16" fmla="*/ 126 w 636"/>
                <a:gd name="T17" fmla="*/ 378 h 402"/>
                <a:gd name="T18" fmla="*/ 114 w 636"/>
                <a:gd name="T19" fmla="*/ 384 h 402"/>
                <a:gd name="T20" fmla="*/ 108 w 636"/>
                <a:gd name="T21" fmla="*/ 354 h 402"/>
                <a:gd name="T22" fmla="*/ 90 w 636"/>
                <a:gd name="T23" fmla="*/ 342 h 402"/>
                <a:gd name="T24" fmla="*/ 84 w 636"/>
                <a:gd name="T25" fmla="*/ 282 h 402"/>
                <a:gd name="T26" fmla="*/ 72 w 636"/>
                <a:gd name="T27" fmla="*/ 270 h 402"/>
                <a:gd name="T28" fmla="*/ 54 w 636"/>
                <a:gd name="T29" fmla="*/ 288 h 402"/>
                <a:gd name="T30" fmla="*/ 42 w 636"/>
                <a:gd name="T31" fmla="*/ 276 h 402"/>
                <a:gd name="T32" fmla="*/ 72 w 636"/>
                <a:gd name="T33" fmla="*/ 198 h 402"/>
                <a:gd name="T34" fmla="*/ 48 w 636"/>
                <a:gd name="T35" fmla="*/ 186 h 402"/>
                <a:gd name="T36" fmla="*/ 24 w 636"/>
                <a:gd name="T37" fmla="*/ 138 h 402"/>
                <a:gd name="T38" fmla="*/ 6 w 636"/>
                <a:gd name="T39" fmla="*/ 120 h 402"/>
                <a:gd name="T40" fmla="*/ 12 w 636"/>
                <a:gd name="T41" fmla="*/ 108 h 402"/>
                <a:gd name="T42" fmla="*/ 0 w 636"/>
                <a:gd name="T43" fmla="*/ 78 h 402"/>
                <a:gd name="T44" fmla="*/ 18 w 636"/>
                <a:gd name="T45" fmla="*/ 0 h 402"/>
                <a:gd name="T46" fmla="*/ 342 w 636"/>
                <a:gd name="T47" fmla="*/ 60 h 402"/>
                <a:gd name="T48" fmla="*/ 636 w 636"/>
                <a:gd name="T49" fmla="*/ 96 h 402"/>
                <a:gd name="T50" fmla="*/ 618 w 636"/>
                <a:gd name="T51" fmla="*/ 300 h 402"/>
                <a:gd name="T52" fmla="*/ 612 w 636"/>
                <a:gd name="T53" fmla="*/ 330 h 402"/>
                <a:gd name="T54" fmla="*/ 612 w 636"/>
                <a:gd name="T55" fmla="*/ 336 h 40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636"/>
                <a:gd name="T85" fmla="*/ 0 h 402"/>
                <a:gd name="T86" fmla="*/ 636 w 636"/>
                <a:gd name="T87" fmla="*/ 402 h 40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636" h="402">
                  <a:moveTo>
                    <a:pt x="612" y="330"/>
                  </a:moveTo>
                  <a:lnTo>
                    <a:pt x="606" y="402"/>
                  </a:lnTo>
                  <a:lnTo>
                    <a:pt x="222" y="354"/>
                  </a:lnTo>
                  <a:lnTo>
                    <a:pt x="216" y="390"/>
                  </a:lnTo>
                  <a:lnTo>
                    <a:pt x="204" y="366"/>
                  </a:lnTo>
                  <a:lnTo>
                    <a:pt x="192" y="384"/>
                  </a:lnTo>
                  <a:lnTo>
                    <a:pt x="150" y="372"/>
                  </a:lnTo>
                  <a:lnTo>
                    <a:pt x="144" y="384"/>
                  </a:lnTo>
                  <a:lnTo>
                    <a:pt x="126" y="378"/>
                  </a:lnTo>
                  <a:lnTo>
                    <a:pt x="114" y="384"/>
                  </a:lnTo>
                  <a:lnTo>
                    <a:pt x="108" y="354"/>
                  </a:lnTo>
                  <a:lnTo>
                    <a:pt x="90" y="342"/>
                  </a:lnTo>
                  <a:lnTo>
                    <a:pt x="84" y="282"/>
                  </a:lnTo>
                  <a:lnTo>
                    <a:pt x="72" y="270"/>
                  </a:lnTo>
                  <a:lnTo>
                    <a:pt x="54" y="288"/>
                  </a:lnTo>
                  <a:lnTo>
                    <a:pt x="42" y="276"/>
                  </a:lnTo>
                  <a:lnTo>
                    <a:pt x="72" y="198"/>
                  </a:lnTo>
                  <a:lnTo>
                    <a:pt x="48" y="186"/>
                  </a:lnTo>
                  <a:lnTo>
                    <a:pt x="24" y="138"/>
                  </a:lnTo>
                  <a:lnTo>
                    <a:pt x="6" y="120"/>
                  </a:lnTo>
                  <a:lnTo>
                    <a:pt x="12" y="108"/>
                  </a:lnTo>
                  <a:lnTo>
                    <a:pt x="0" y="78"/>
                  </a:lnTo>
                  <a:lnTo>
                    <a:pt x="18" y="0"/>
                  </a:lnTo>
                  <a:lnTo>
                    <a:pt x="342" y="60"/>
                  </a:lnTo>
                  <a:lnTo>
                    <a:pt x="636" y="96"/>
                  </a:lnTo>
                  <a:lnTo>
                    <a:pt x="618" y="300"/>
                  </a:lnTo>
                  <a:lnTo>
                    <a:pt x="612" y="330"/>
                  </a:lnTo>
                  <a:lnTo>
                    <a:pt x="612" y="336"/>
                  </a:lnTo>
                </a:path>
              </a:pathLst>
            </a:custGeom>
            <a:noFill/>
            <a:ln w="9525">
              <a:solidFill>
                <a:srgbClr val="000000"/>
              </a:solidFill>
              <a:prstDash val="solid"/>
              <a:round/>
              <a:headEnd/>
              <a:tailEnd/>
            </a:ln>
          </p:spPr>
          <p:txBody>
            <a:bodyPr/>
            <a:lstStyle/>
            <a:p>
              <a:endParaRPr lang="en-US"/>
            </a:p>
          </p:txBody>
        </p:sp>
        <p:sp>
          <p:nvSpPr>
            <p:cNvPr id="5193" name="Freeform 198"/>
            <p:cNvSpPr>
              <a:spLocks/>
            </p:cNvSpPr>
            <p:nvPr/>
          </p:nvSpPr>
          <p:spPr bwMode="auto">
            <a:xfrm>
              <a:off x="2445" y="1806"/>
              <a:ext cx="510" cy="252"/>
            </a:xfrm>
            <a:custGeom>
              <a:avLst/>
              <a:gdLst>
                <a:gd name="T0" fmla="*/ 444 w 510"/>
                <a:gd name="T1" fmla="*/ 60 h 252"/>
                <a:gd name="T2" fmla="*/ 474 w 510"/>
                <a:gd name="T3" fmla="*/ 150 h 252"/>
                <a:gd name="T4" fmla="*/ 486 w 510"/>
                <a:gd name="T5" fmla="*/ 204 h 252"/>
                <a:gd name="T6" fmla="*/ 510 w 510"/>
                <a:gd name="T7" fmla="*/ 252 h 252"/>
                <a:gd name="T8" fmla="*/ 108 w 510"/>
                <a:gd name="T9" fmla="*/ 240 h 252"/>
                <a:gd name="T10" fmla="*/ 108 w 510"/>
                <a:gd name="T11" fmla="*/ 210 h 252"/>
                <a:gd name="T12" fmla="*/ 114 w 510"/>
                <a:gd name="T13" fmla="*/ 162 h 252"/>
                <a:gd name="T14" fmla="*/ 0 w 510"/>
                <a:gd name="T15" fmla="*/ 150 h 252"/>
                <a:gd name="T16" fmla="*/ 12 w 510"/>
                <a:gd name="T17" fmla="*/ 0 h 252"/>
                <a:gd name="T18" fmla="*/ 324 w 510"/>
                <a:gd name="T19" fmla="*/ 18 h 252"/>
                <a:gd name="T20" fmla="*/ 354 w 510"/>
                <a:gd name="T21" fmla="*/ 36 h 252"/>
                <a:gd name="T22" fmla="*/ 396 w 510"/>
                <a:gd name="T23" fmla="*/ 30 h 252"/>
                <a:gd name="T24" fmla="*/ 444 w 510"/>
                <a:gd name="T25" fmla="*/ 60 h 2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10"/>
                <a:gd name="T40" fmla="*/ 0 h 252"/>
                <a:gd name="T41" fmla="*/ 510 w 510"/>
                <a:gd name="T42" fmla="*/ 252 h 25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10" h="252">
                  <a:moveTo>
                    <a:pt x="444" y="60"/>
                  </a:moveTo>
                  <a:lnTo>
                    <a:pt x="474" y="150"/>
                  </a:lnTo>
                  <a:lnTo>
                    <a:pt x="486" y="204"/>
                  </a:lnTo>
                  <a:lnTo>
                    <a:pt x="510" y="252"/>
                  </a:lnTo>
                  <a:lnTo>
                    <a:pt x="108" y="240"/>
                  </a:lnTo>
                  <a:lnTo>
                    <a:pt x="108" y="210"/>
                  </a:lnTo>
                  <a:lnTo>
                    <a:pt x="114" y="162"/>
                  </a:lnTo>
                  <a:lnTo>
                    <a:pt x="0" y="150"/>
                  </a:lnTo>
                  <a:lnTo>
                    <a:pt x="12" y="0"/>
                  </a:lnTo>
                  <a:lnTo>
                    <a:pt x="324" y="18"/>
                  </a:lnTo>
                  <a:lnTo>
                    <a:pt x="354" y="36"/>
                  </a:lnTo>
                  <a:lnTo>
                    <a:pt x="396" y="30"/>
                  </a:lnTo>
                  <a:lnTo>
                    <a:pt x="444" y="60"/>
                  </a:lnTo>
                  <a:close/>
                </a:path>
              </a:pathLst>
            </a:custGeom>
            <a:solidFill>
              <a:srgbClr val="E8D898"/>
            </a:solidFill>
            <a:ln w="9525">
              <a:solidFill>
                <a:srgbClr val="E8D898"/>
              </a:solidFill>
              <a:prstDash val="solid"/>
              <a:round/>
              <a:headEnd/>
              <a:tailEnd/>
            </a:ln>
          </p:spPr>
          <p:txBody>
            <a:bodyPr/>
            <a:lstStyle/>
            <a:p>
              <a:endParaRPr lang="en-US"/>
            </a:p>
          </p:txBody>
        </p:sp>
        <p:sp>
          <p:nvSpPr>
            <p:cNvPr id="5194" name="Freeform 199"/>
            <p:cNvSpPr>
              <a:spLocks/>
            </p:cNvSpPr>
            <p:nvPr/>
          </p:nvSpPr>
          <p:spPr bwMode="auto">
            <a:xfrm>
              <a:off x="2445" y="1806"/>
              <a:ext cx="510" cy="252"/>
            </a:xfrm>
            <a:custGeom>
              <a:avLst/>
              <a:gdLst>
                <a:gd name="T0" fmla="*/ 444 w 510"/>
                <a:gd name="T1" fmla="*/ 60 h 252"/>
                <a:gd name="T2" fmla="*/ 474 w 510"/>
                <a:gd name="T3" fmla="*/ 150 h 252"/>
                <a:gd name="T4" fmla="*/ 486 w 510"/>
                <a:gd name="T5" fmla="*/ 204 h 252"/>
                <a:gd name="T6" fmla="*/ 510 w 510"/>
                <a:gd name="T7" fmla="*/ 252 h 252"/>
                <a:gd name="T8" fmla="*/ 108 w 510"/>
                <a:gd name="T9" fmla="*/ 240 h 252"/>
                <a:gd name="T10" fmla="*/ 108 w 510"/>
                <a:gd name="T11" fmla="*/ 210 h 252"/>
                <a:gd name="T12" fmla="*/ 114 w 510"/>
                <a:gd name="T13" fmla="*/ 162 h 252"/>
                <a:gd name="T14" fmla="*/ 0 w 510"/>
                <a:gd name="T15" fmla="*/ 150 h 252"/>
                <a:gd name="T16" fmla="*/ 12 w 510"/>
                <a:gd name="T17" fmla="*/ 0 h 252"/>
                <a:gd name="T18" fmla="*/ 324 w 510"/>
                <a:gd name="T19" fmla="*/ 18 h 252"/>
                <a:gd name="T20" fmla="*/ 354 w 510"/>
                <a:gd name="T21" fmla="*/ 36 h 252"/>
                <a:gd name="T22" fmla="*/ 396 w 510"/>
                <a:gd name="T23" fmla="*/ 30 h 252"/>
                <a:gd name="T24" fmla="*/ 444 w 510"/>
                <a:gd name="T25" fmla="*/ 60 h 252"/>
                <a:gd name="T26" fmla="*/ 444 w 510"/>
                <a:gd name="T27" fmla="*/ 66 h 25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10"/>
                <a:gd name="T43" fmla="*/ 0 h 252"/>
                <a:gd name="T44" fmla="*/ 510 w 510"/>
                <a:gd name="T45" fmla="*/ 252 h 25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10" h="252">
                  <a:moveTo>
                    <a:pt x="444" y="60"/>
                  </a:moveTo>
                  <a:lnTo>
                    <a:pt x="474" y="150"/>
                  </a:lnTo>
                  <a:lnTo>
                    <a:pt x="486" y="204"/>
                  </a:lnTo>
                  <a:lnTo>
                    <a:pt x="510" y="252"/>
                  </a:lnTo>
                  <a:lnTo>
                    <a:pt x="108" y="240"/>
                  </a:lnTo>
                  <a:lnTo>
                    <a:pt x="108" y="210"/>
                  </a:lnTo>
                  <a:lnTo>
                    <a:pt x="114" y="162"/>
                  </a:lnTo>
                  <a:lnTo>
                    <a:pt x="0" y="150"/>
                  </a:lnTo>
                  <a:lnTo>
                    <a:pt x="12" y="0"/>
                  </a:lnTo>
                  <a:lnTo>
                    <a:pt x="324" y="18"/>
                  </a:lnTo>
                  <a:lnTo>
                    <a:pt x="354" y="36"/>
                  </a:lnTo>
                  <a:lnTo>
                    <a:pt x="396" y="30"/>
                  </a:lnTo>
                  <a:lnTo>
                    <a:pt x="444" y="60"/>
                  </a:lnTo>
                  <a:lnTo>
                    <a:pt x="444" y="66"/>
                  </a:lnTo>
                </a:path>
              </a:pathLst>
            </a:custGeom>
            <a:noFill/>
            <a:ln w="9525">
              <a:solidFill>
                <a:srgbClr val="000000"/>
              </a:solidFill>
              <a:prstDash val="solid"/>
              <a:round/>
              <a:headEnd/>
              <a:tailEnd/>
            </a:ln>
          </p:spPr>
          <p:txBody>
            <a:bodyPr/>
            <a:lstStyle/>
            <a:p>
              <a:endParaRPr lang="en-US"/>
            </a:p>
          </p:txBody>
        </p:sp>
        <p:sp>
          <p:nvSpPr>
            <p:cNvPr id="5195" name="Freeform 200"/>
            <p:cNvSpPr>
              <a:spLocks/>
            </p:cNvSpPr>
            <p:nvPr/>
          </p:nvSpPr>
          <p:spPr bwMode="auto">
            <a:xfrm>
              <a:off x="1485" y="1722"/>
              <a:ext cx="396" cy="606"/>
            </a:xfrm>
            <a:custGeom>
              <a:avLst/>
              <a:gdLst>
                <a:gd name="T0" fmla="*/ 252 w 396"/>
                <a:gd name="T1" fmla="*/ 606 h 606"/>
                <a:gd name="T2" fmla="*/ 0 w 396"/>
                <a:gd name="T3" fmla="*/ 234 h 606"/>
                <a:gd name="T4" fmla="*/ 60 w 396"/>
                <a:gd name="T5" fmla="*/ 0 h 606"/>
                <a:gd name="T6" fmla="*/ 96 w 396"/>
                <a:gd name="T7" fmla="*/ 12 h 606"/>
                <a:gd name="T8" fmla="*/ 228 w 396"/>
                <a:gd name="T9" fmla="*/ 42 h 606"/>
                <a:gd name="T10" fmla="*/ 396 w 396"/>
                <a:gd name="T11" fmla="*/ 78 h 606"/>
                <a:gd name="T12" fmla="*/ 318 w 396"/>
                <a:gd name="T13" fmla="*/ 462 h 606"/>
                <a:gd name="T14" fmla="*/ 300 w 396"/>
                <a:gd name="T15" fmla="*/ 534 h 606"/>
                <a:gd name="T16" fmla="*/ 276 w 396"/>
                <a:gd name="T17" fmla="*/ 522 h 606"/>
                <a:gd name="T18" fmla="*/ 264 w 396"/>
                <a:gd name="T19" fmla="*/ 528 h 606"/>
                <a:gd name="T20" fmla="*/ 252 w 396"/>
                <a:gd name="T21" fmla="*/ 600 h 606"/>
                <a:gd name="T22" fmla="*/ 252 w 396"/>
                <a:gd name="T23" fmla="*/ 606 h 60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96"/>
                <a:gd name="T37" fmla="*/ 0 h 606"/>
                <a:gd name="T38" fmla="*/ 396 w 396"/>
                <a:gd name="T39" fmla="*/ 606 h 60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96" h="606">
                  <a:moveTo>
                    <a:pt x="252" y="606"/>
                  </a:moveTo>
                  <a:lnTo>
                    <a:pt x="0" y="234"/>
                  </a:lnTo>
                  <a:lnTo>
                    <a:pt x="60" y="0"/>
                  </a:lnTo>
                  <a:lnTo>
                    <a:pt x="96" y="12"/>
                  </a:lnTo>
                  <a:lnTo>
                    <a:pt x="228" y="42"/>
                  </a:lnTo>
                  <a:lnTo>
                    <a:pt x="396" y="78"/>
                  </a:lnTo>
                  <a:lnTo>
                    <a:pt x="318" y="462"/>
                  </a:lnTo>
                  <a:lnTo>
                    <a:pt x="300" y="534"/>
                  </a:lnTo>
                  <a:lnTo>
                    <a:pt x="276" y="522"/>
                  </a:lnTo>
                  <a:lnTo>
                    <a:pt x="264" y="528"/>
                  </a:lnTo>
                  <a:lnTo>
                    <a:pt x="252" y="600"/>
                  </a:lnTo>
                  <a:lnTo>
                    <a:pt x="252" y="606"/>
                  </a:lnTo>
                  <a:close/>
                </a:path>
              </a:pathLst>
            </a:custGeom>
            <a:solidFill>
              <a:srgbClr val="E8D898"/>
            </a:solidFill>
            <a:ln w="9525">
              <a:solidFill>
                <a:srgbClr val="E8D898"/>
              </a:solidFill>
              <a:prstDash val="solid"/>
              <a:round/>
              <a:headEnd/>
              <a:tailEnd/>
            </a:ln>
          </p:spPr>
          <p:txBody>
            <a:bodyPr/>
            <a:lstStyle/>
            <a:p>
              <a:endParaRPr lang="en-US"/>
            </a:p>
          </p:txBody>
        </p:sp>
        <p:sp>
          <p:nvSpPr>
            <p:cNvPr id="5196" name="Freeform 201"/>
            <p:cNvSpPr>
              <a:spLocks/>
            </p:cNvSpPr>
            <p:nvPr/>
          </p:nvSpPr>
          <p:spPr bwMode="auto">
            <a:xfrm>
              <a:off x="1485" y="1722"/>
              <a:ext cx="396" cy="612"/>
            </a:xfrm>
            <a:custGeom>
              <a:avLst/>
              <a:gdLst>
                <a:gd name="T0" fmla="*/ 252 w 396"/>
                <a:gd name="T1" fmla="*/ 606 h 612"/>
                <a:gd name="T2" fmla="*/ 0 w 396"/>
                <a:gd name="T3" fmla="*/ 234 h 612"/>
                <a:gd name="T4" fmla="*/ 60 w 396"/>
                <a:gd name="T5" fmla="*/ 0 h 612"/>
                <a:gd name="T6" fmla="*/ 96 w 396"/>
                <a:gd name="T7" fmla="*/ 12 h 612"/>
                <a:gd name="T8" fmla="*/ 228 w 396"/>
                <a:gd name="T9" fmla="*/ 42 h 612"/>
                <a:gd name="T10" fmla="*/ 396 w 396"/>
                <a:gd name="T11" fmla="*/ 78 h 612"/>
                <a:gd name="T12" fmla="*/ 318 w 396"/>
                <a:gd name="T13" fmla="*/ 462 h 612"/>
                <a:gd name="T14" fmla="*/ 300 w 396"/>
                <a:gd name="T15" fmla="*/ 534 h 612"/>
                <a:gd name="T16" fmla="*/ 276 w 396"/>
                <a:gd name="T17" fmla="*/ 522 h 612"/>
                <a:gd name="T18" fmla="*/ 264 w 396"/>
                <a:gd name="T19" fmla="*/ 528 h 612"/>
                <a:gd name="T20" fmla="*/ 252 w 396"/>
                <a:gd name="T21" fmla="*/ 600 h 612"/>
                <a:gd name="T22" fmla="*/ 252 w 396"/>
                <a:gd name="T23" fmla="*/ 606 h 612"/>
                <a:gd name="T24" fmla="*/ 252 w 396"/>
                <a:gd name="T25" fmla="*/ 612 h 6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6"/>
                <a:gd name="T40" fmla="*/ 0 h 612"/>
                <a:gd name="T41" fmla="*/ 396 w 396"/>
                <a:gd name="T42" fmla="*/ 612 h 6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6" h="612">
                  <a:moveTo>
                    <a:pt x="252" y="606"/>
                  </a:moveTo>
                  <a:lnTo>
                    <a:pt x="0" y="234"/>
                  </a:lnTo>
                  <a:lnTo>
                    <a:pt x="60" y="0"/>
                  </a:lnTo>
                  <a:lnTo>
                    <a:pt x="96" y="12"/>
                  </a:lnTo>
                  <a:lnTo>
                    <a:pt x="228" y="42"/>
                  </a:lnTo>
                  <a:lnTo>
                    <a:pt x="396" y="78"/>
                  </a:lnTo>
                  <a:lnTo>
                    <a:pt x="318" y="462"/>
                  </a:lnTo>
                  <a:lnTo>
                    <a:pt x="300" y="534"/>
                  </a:lnTo>
                  <a:lnTo>
                    <a:pt x="276" y="522"/>
                  </a:lnTo>
                  <a:lnTo>
                    <a:pt x="264" y="528"/>
                  </a:lnTo>
                  <a:lnTo>
                    <a:pt x="252" y="600"/>
                  </a:lnTo>
                  <a:lnTo>
                    <a:pt x="252" y="606"/>
                  </a:lnTo>
                  <a:lnTo>
                    <a:pt x="252" y="612"/>
                  </a:lnTo>
                </a:path>
              </a:pathLst>
            </a:custGeom>
            <a:noFill/>
            <a:ln w="9525">
              <a:solidFill>
                <a:srgbClr val="000000"/>
              </a:solidFill>
              <a:prstDash val="solid"/>
              <a:round/>
              <a:headEnd/>
              <a:tailEnd/>
            </a:ln>
          </p:spPr>
          <p:txBody>
            <a:bodyPr/>
            <a:lstStyle/>
            <a:p>
              <a:endParaRPr lang="en-US"/>
            </a:p>
          </p:txBody>
        </p:sp>
        <p:sp>
          <p:nvSpPr>
            <p:cNvPr id="5197" name="Freeform 202"/>
            <p:cNvSpPr>
              <a:spLocks/>
            </p:cNvSpPr>
            <p:nvPr/>
          </p:nvSpPr>
          <p:spPr bwMode="auto">
            <a:xfrm>
              <a:off x="4233" y="1470"/>
              <a:ext cx="102" cy="210"/>
            </a:xfrm>
            <a:custGeom>
              <a:avLst/>
              <a:gdLst>
                <a:gd name="T0" fmla="*/ 102 w 102"/>
                <a:gd name="T1" fmla="*/ 162 h 210"/>
                <a:gd name="T2" fmla="*/ 102 w 102"/>
                <a:gd name="T3" fmla="*/ 180 h 210"/>
                <a:gd name="T4" fmla="*/ 78 w 102"/>
                <a:gd name="T5" fmla="*/ 198 h 210"/>
                <a:gd name="T6" fmla="*/ 12 w 102"/>
                <a:gd name="T7" fmla="*/ 210 h 210"/>
                <a:gd name="T8" fmla="*/ 0 w 102"/>
                <a:gd name="T9" fmla="*/ 144 h 210"/>
                <a:gd name="T10" fmla="*/ 6 w 102"/>
                <a:gd name="T11" fmla="*/ 90 h 210"/>
                <a:gd name="T12" fmla="*/ 24 w 102"/>
                <a:gd name="T13" fmla="*/ 66 h 210"/>
                <a:gd name="T14" fmla="*/ 18 w 102"/>
                <a:gd name="T15" fmla="*/ 24 h 210"/>
                <a:gd name="T16" fmla="*/ 18 w 102"/>
                <a:gd name="T17" fmla="*/ 6 h 210"/>
                <a:gd name="T18" fmla="*/ 36 w 102"/>
                <a:gd name="T19" fmla="*/ 0 h 210"/>
                <a:gd name="T20" fmla="*/ 78 w 102"/>
                <a:gd name="T21" fmla="*/ 138 h 210"/>
                <a:gd name="T22" fmla="*/ 96 w 102"/>
                <a:gd name="T23" fmla="*/ 162 h 210"/>
                <a:gd name="T24" fmla="*/ 102 w 102"/>
                <a:gd name="T25" fmla="*/ 162 h 2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210"/>
                <a:gd name="T41" fmla="*/ 102 w 102"/>
                <a:gd name="T42" fmla="*/ 210 h 2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210">
                  <a:moveTo>
                    <a:pt x="102" y="162"/>
                  </a:moveTo>
                  <a:lnTo>
                    <a:pt x="102" y="180"/>
                  </a:lnTo>
                  <a:lnTo>
                    <a:pt x="78" y="198"/>
                  </a:lnTo>
                  <a:lnTo>
                    <a:pt x="12" y="210"/>
                  </a:lnTo>
                  <a:lnTo>
                    <a:pt x="0" y="144"/>
                  </a:lnTo>
                  <a:lnTo>
                    <a:pt x="6" y="90"/>
                  </a:lnTo>
                  <a:lnTo>
                    <a:pt x="24" y="66"/>
                  </a:lnTo>
                  <a:lnTo>
                    <a:pt x="18" y="24"/>
                  </a:lnTo>
                  <a:lnTo>
                    <a:pt x="18" y="6"/>
                  </a:lnTo>
                  <a:lnTo>
                    <a:pt x="36" y="0"/>
                  </a:lnTo>
                  <a:lnTo>
                    <a:pt x="78" y="138"/>
                  </a:lnTo>
                  <a:lnTo>
                    <a:pt x="96" y="162"/>
                  </a:lnTo>
                  <a:lnTo>
                    <a:pt x="102" y="162"/>
                  </a:lnTo>
                  <a:close/>
                </a:path>
              </a:pathLst>
            </a:custGeom>
            <a:solidFill>
              <a:srgbClr val="E8D898"/>
            </a:solidFill>
            <a:ln w="9525">
              <a:solidFill>
                <a:srgbClr val="E8D898"/>
              </a:solidFill>
              <a:prstDash val="solid"/>
              <a:round/>
              <a:headEnd/>
              <a:tailEnd/>
            </a:ln>
          </p:spPr>
          <p:txBody>
            <a:bodyPr/>
            <a:lstStyle/>
            <a:p>
              <a:endParaRPr lang="en-US"/>
            </a:p>
          </p:txBody>
        </p:sp>
        <p:sp>
          <p:nvSpPr>
            <p:cNvPr id="5198" name="Freeform 203"/>
            <p:cNvSpPr>
              <a:spLocks/>
            </p:cNvSpPr>
            <p:nvPr/>
          </p:nvSpPr>
          <p:spPr bwMode="auto">
            <a:xfrm>
              <a:off x="4233" y="1470"/>
              <a:ext cx="102" cy="210"/>
            </a:xfrm>
            <a:custGeom>
              <a:avLst/>
              <a:gdLst>
                <a:gd name="T0" fmla="*/ 102 w 102"/>
                <a:gd name="T1" fmla="*/ 162 h 210"/>
                <a:gd name="T2" fmla="*/ 102 w 102"/>
                <a:gd name="T3" fmla="*/ 180 h 210"/>
                <a:gd name="T4" fmla="*/ 78 w 102"/>
                <a:gd name="T5" fmla="*/ 198 h 210"/>
                <a:gd name="T6" fmla="*/ 12 w 102"/>
                <a:gd name="T7" fmla="*/ 210 h 210"/>
                <a:gd name="T8" fmla="*/ 0 w 102"/>
                <a:gd name="T9" fmla="*/ 144 h 210"/>
                <a:gd name="T10" fmla="*/ 6 w 102"/>
                <a:gd name="T11" fmla="*/ 90 h 210"/>
                <a:gd name="T12" fmla="*/ 24 w 102"/>
                <a:gd name="T13" fmla="*/ 66 h 210"/>
                <a:gd name="T14" fmla="*/ 18 w 102"/>
                <a:gd name="T15" fmla="*/ 24 h 210"/>
                <a:gd name="T16" fmla="*/ 18 w 102"/>
                <a:gd name="T17" fmla="*/ 6 h 210"/>
                <a:gd name="T18" fmla="*/ 36 w 102"/>
                <a:gd name="T19" fmla="*/ 0 h 210"/>
                <a:gd name="T20" fmla="*/ 78 w 102"/>
                <a:gd name="T21" fmla="*/ 138 h 210"/>
                <a:gd name="T22" fmla="*/ 96 w 102"/>
                <a:gd name="T23" fmla="*/ 162 h 210"/>
                <a:gd name="T24" fmla="*/ 102 w 102"/>
                <a:gd name="T25" fmla="*/ 162 h 210"/>
                <a:gd name="T26" fmla="*/ 102 w 102"/>
                <a:gd name="T27" fmla="*/ 168 h 2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2"/>
                <a:gd name="T43" fmla="*/ 0 h 210"/>
                <a:gd name="T44" fmla="*/ 102 w 102"/>
                <a:gd name="T45" fmla="*/ 210 h 2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2" h="210">
                  <a:moveTo>
                    <a:pt x="102" y="162"/>
                  </a:moveTo>
                  <a:lnTo>
                    <a:pt x="102" y="180"/>
                  </a:lnTo>
                  <a:lnTo>
                    <a:pt x="78" y="198"/>
                  </a:lnTo>
                  <a:lnTo>
                    <a:pt x="12" y="210"/>
                  </a:lnTo>
                  <a:lnTo>
                    <a:pt x="0" y="144"/>
                  </a:lnTo>
                  <a:lnTo>
                    <a:pt x="6" y="90"/>
                  </a:lnTo>
                  <a:lnTo>
                    <a:pt x="24" y="66"/>
                  </a:lnTo>
                  <a:lnTo>
                    <a:pt x="18" y="24"/>
                  </a:lnTo>
                  <a:lnTo>
                    <a:pt x="18" y="6"/>
                  </a:lnTo>
                  <a:lnTo>
                    <a:pt x="36" y="0"/>
                  </a:lnTo>
                  <a:lnTo>
                    <a:pt x="78" y="138"/>
                  </a:lnTo>
                  <a:lnTo>
                    <a:pt x="96" y="162"/>
                  </a:lnTo>
                  <a:lnTo>
                    <a:pt x="102" y="162"/>
                  </a:lnTo>
                  <a:lnTo>
                    <a:pt x="102" y="168"/>
                  </a:lnTo>
                </a:path>
              </a:pathLst>
            </a:custGeom>
            <a:noFill/>
            <a:ln w="9525">
              <a:solidFill>
                <a:srgbClr val="000000"/>
              </a:solidFill>
              <a:prstDash val="solid"/>
              <a:round/>
              <a:headEnd/>
              <a:tailEnd/>
            </a:ln>
          </p:spPr>
          <p:txBody>
            <a:bodyPr/>
            <a:lstStyle/>
            <a:p>
              <a:endParaRPr lang="en-US"/>
            </a:p>
          </p:txBody>
        </p:sp>
        <p:sp>
          <p:nvSpPr>
            <p:cNvPr id="5199" name="Freeform 204"/>
            <p:cNvSpPr>
              <a:spLocks/>
            </p:cNvSpPr>
            <p:nvPr/>
          </p:nvSpPr>
          <p:spPr bwMode="auto">
            <a:xfrm>
              <a:off x="4125" y="1818"/>
              <a:ext cx="84" cy="186"/>
            </a:xfrm>
            <a:custGeom>
              <a:avLst/>
              <a:gdLst>
                <a:gd name="T0" fmla="*/ 72 w 84"/>
                <a:gd name="T1" fmla="*/ 24 h 186"/>
                <a:gd name="T2" fmla="*/ 60 w 84"/>
                <a:gd name="T3" fmla="*/ 54 h 186"/>
                <a:gd name="T4" fmla="*/ 78 w 84"/>
                <a:gd name="T5" fmla="*/ 60 h 186"/>
                <a:gd name="T6" fmla="*/ 84 w 84"/>
                <a:gd name="T7" fmla="*/ 108 h 186"/>
                <a:gd name="T8" fmla="*/ 78 w 84"/>
                <a:gd name="T9" fmla="*/ 90 h 186"/>
                <a:gd name="T10" fmla="*/ 78 w 84"/>
                <a:gd name="T11" fmla="*/ 114 h 186"/>
                <a:gd name="T12" fmla="*/ 54 w 84"/>
                <a:gd name="T13" fmla="*/ 180 h 186"/>
                <a:gd name="T14" fmla="*/ 48 w 84"/>
                <a:gd name="T15" fmla="*/ 186 h 186"/>
                <a:gd name="T16" fmla="*/ 48 w 84"/>
                <a:gd name="T17" fmla="*/ 168 h 186"/>
                <a:gd name="T18" fmla="*/ 6 w 84"/>
                <a:gd name="T19" fmla="*/ 156 h 186"/>
                <a:gd name="T20" fmla="*/ 0 w 84"/>
                <a:gd name="T21" fmla="*/ 138 h 186"/>
                <a:gd name="T22" fmla="*/ 6 w 84"/>
                <a:gd name="T23" fmla="*/ 126 h 186"/>
                <a:gd name="T24" fmla="*/ 36 w 84"/>
                <a:gd name="T25" fmla="*/ 90 h 186"/>
                <a:gd name="T26" fmla="*/ 6 w 84"/>
                <a:gd name="T27" fmla="*/ 60 h 186"/>
                <a:gd name="T28" fmla="*/ 0 w 84"/>
                <a:gd name="T29" fmla="*/ 30 h 186"/>
                <a:gd name="T30" fmla="*/ 18 w 84"/>
                <a:gd name="T31" fmla="*/ 0 h 186"/>
                <a:gd name="T32" fmla="*/ 72 w 84"/>
                <a:gd name="T33" fmla="*/ 24 h 1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186"/>
                <a:gd name="T53" fmla="*/ 84 w 84"/>
                <a:gd name="T54" fmla="*/ 186 h 18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186">
                  <a:moveTo>
                    <a:pt x="72" y="24"/>
                  </a:moveTo>
                  <a:lnTo>
                    <a:pt x="60" y="54"/>
                  </a:lnTo>
                  <a:lnTo>
                    <a:pt x="78" y="60"/>
                  </a:lnTo>
                  <a:lnTo>
                    <a:pt x="84" y="108"/>
                  </a:lnTo>
                  <a:lnTo>
                    <a:pt x="78" y="90"/>
                  </a:lnTo>
                  <a:lnTo>
                    <a:pt x="78" y="114"/>
                  </a:lnTo>
                  <a:lnTo>
                    <a:pt x="54" y="180"/>
                  </a:lnTo>
                  <a:lnTo>
                    <a:pt x="48" y="186"/>
                  </a:lnTo>
                  <a:lnTo>
                    <a:pt x="48" y="168"/>
                  </a:lnTo>
                  <a:lnTo>
                    <a:pt x="6" y="156"/>
                  </a:lnTo>
                  <a:lnTo>
                    <a:pt x="0" y="138"/>
                  </a:lnTo>
                  <a:lnTo>
                    <a:pt x="6" y="126"/>
                  </a:lnTo>
                  <a:lnTo>
                    <a:pt x="36" y="90"/>
                  </a:lnTo>
                  <a:lnTo>
                    <a:pt x="6" y="60"/>
                  </a:lnTo>
                  <a:lnTo>
                    <a:pt x="0" y="30"/>
                  </a:lnTo>
                  <a:lnTo>
                    <a:pt x="18" y="0"/>
                  </a:lnTo>
                  <a:lnTo>
                    <a:pt x="72" y="24"/>
                  </a:lnTo>
                  <a:close/>
                </a:path>
              </a:pathLst>
            </a:custGeom>
            <a:solidFill>
              <a:srgbClr val="FFAA00"/>
            </a:solidFill>
            <a:ln w="9525">
              <a:solidFill>
                <a:srgbClr val="FFAA00"/>
              </a:solidFill>
              <a:prstDash val="solid"/>
              <a:round/>
              <a:headEnd/>
              <a:tailEnd/>
            </a:ln>
          </p:spPr>
          <p:txBody>
            <a:bodyPr/>
            <a:lstStyle/>
            <a:p>
              <a:endParaRPr lang="en-US"/>
            </a:p>
          </p:txBody>
        </p:sp>
        <p:sp>
          <p:nvSpPr>
            <p:cNvPr id="5200" name="Freeform 205"/>
            <p:cNvSpPr>
              <a:spLocks/>
            </p:cNvSpPr>
            <p:nvPr/>
          </p:nvSpPr>
          <p:spPr bwMode="auto">
            <a:xfrm>
              <a:off x="4125" y="1818"/>
              <a:ext cx="84" cy="186"/>
            </a:xfrm>
            <a:custGeom>
              <a:avLst/>
              <a:gdLst>
                <a:gd name="T0" fmla="*/ 72 w 84"/>
                <a:gd name="T1" fmla="*/ 24 h 186"/>
                <a:gd name="T2" fmla="*/ 60 w 84"/>
                <a:gd name="T3" fmla="*/ 54 h 186"/>
                <a:gd name="T4" fmla="*/ 78 w 84"/>
                <a:gd name="T5" fmla="*/ 60 h 186"/>
                <a:gd name="T6" fmla="*/ 84 w 84"/>
                <a:gd name="T7" fmla="*/ 108 h 186"/>
                <a:gd name="T8" fmla="*/ 78 w 84"/>
                <a:gd name="T9" fmla="*/ 90 h 186"/>
                <a:gd name="T10" fmla="*/ 78 w 84"/>
                <a:gd name="T11" fmla="*/ 114 h 186"/>
                <a:gd name="T12" fmla="*/ 54 w 84"/>
                <a:gd name="T13" fmla="*/ 180 h 186"/>
                <a:gd name="T14" fmla="*/ 48 w 84"/>
                <a:gd name="T15" fmla="*/ 186 h 186"/>
                <a:gd name="T16" fmla="*/ 48 w 84"/>
                <a:gd name="T17" fmla="*/ 168 h 186"/>
                <a:gd name="T18" fmla="*/ 6 w 84"/>
                <a:gd name="T19" fmla="*/ 156 h 186"/>
                <a:gd name="T20" fmla="*/ 0 w 84"/>
                <a:gd name="T21" fmla="*/ 138 h 186"/>
                <a:gd name="T22" fmla="*/ 6 w 84"/>
                <a:gd name="T23" fmla="*/ 126 h 186"/>
                <a:gd name="T24" fmla="*/ 36 w 84"/>
                <a:gd name="T25" fmla="*/ 90 h 186"/>
                <a:gd name="T26" fmla="*/ 6 w 84"/>
                <a:gd name="T27" fmla="*/ 60 h 186"/>
                <a:gd name="T28" fmla="*/ 0 w 84"/>
                <a:gd name="T29" fmla="*/ 30 h 186"/>
                <a:gd name="T30" fmla="*/ 18 w 84"/>
                <a:gd name="T31" fmla="*/ 0 h 186"/>
                <a:gd name="T32" fmla="*/ 72 w 84"/>
                <a:gd name="T33" fmla="*/ 24 h 186"/>
                <a:gd name="T34" fmla="*/ 72 w 84"/>
                <a:gd name="T35" fmla="*/ 30 h 18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4"/>
                <a:gd name="T55" fmla="*/ 0 h 186"/>
                <a:gd name="T56" fmla="*/ 84 w 84"/>
                <a:gd name="T57" fmla="*/ 186 h 18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4" h="186">
                  <a:moveTo>
                    <a:pt x="72" y="24"/>
                  </a:moveTo>
                  <a:lnTo>
                    <a:pt x="60" y="54"/>
                  </a:lnTo>
                  <a:lnTo>
                    <a:pt x="78" y="60"/>
                  </a:lnTo>
                  <a:lnTo>
                    <a:pt x="84" y="108"/>
                  </a:lnTo>
                  <a:lnTo>
                    <a:pt x="78" y="90"/>
                  </a:lnTo>
                  <a:lnTo>
                    <a:pt x="78" y="114"/>
                  </a:lnTo>
                  <a:lnTo>
                    <a:pt x="54" y="180"/>
                  </a:lnTo>
                  <a:lnTo>
                    <a:pt x="48" y="186"/>
                  </a:lnTo>
                  <a:lnTo>
                    <a:pt x="48" y="168"/>
                  </a:lnTo>
                  <a:lnTo>
                    <a:pt x="6" y="156"/>
                  </a:lnTo>
                  <a:lnTo>
                    <a:pt x="0" y="138"/>
                  </a:lnTo>
                  <a:lnTo>
                    <a:pt x="6" y="126"/>
                  </a:lnTo>
                  <a:lnTo>
                    <a:pt x="36" y="90"/>
                  </a:lnTo>
                  <a:lnTo>
                    <a:pt x="6" y="60"/>
                  </a:lnTo>
                  <a:lnTo>
                    <a:pt x="0" y="30"/>
                  </a:lnTo>
                  <a:lnTo>
                    <a:pt x="18" y="0"/>
                  </a:lnTo>
                  <a:lnTo>
                    <a:pt x="72" y="24"/>
                  </a:lnTo>
                  <a:lnTo>
                    <a:pt x="72" y="30"/>
                  </a:lnTo>
                </a:path>
              </a:pathLst>
            </a:custGeom>
            <a:noFill/>
            <a:ln w="9525">
              <a:solidFill>
                <a:srgbClr val="000000"/>
              </a:solidFill>
              <a:prstDash val="solid"/>
              <a:round/>
              <a:headEnd/>
              <a:tailEnd/>
            </a:ln>
          </p:spPr>
          <p:txBody>
            <a:bodyPr/>
            <a:lstStyle/>
            <a:p>
              <a:endParaRPr lang="en-US"/>
            </a:p>
          </p:txBody>
        </p:sp>
        <p:sp>
          <p:nvSpPr>
            <p:cNvPr id="5201" name="Freeform 206"/>
            <p:cNvSpPr>
              <a:spLocks/>
            </p:cNvSpPr>
            <p:nvPr/>
          </p:nvSpPr>
          <p:spPr bwMode="auto">
            <a:xfrm>
              <a:off x="2049" y="2238"/>
              <a:ext cx="432" cy="444"/>
            </a:xfrm>
            <a:custGeom>
              <a:avLst/>
              <a:gdLst>
                <a:gd name="T0" fmla="*/ 426 w 432"/>
                <a:gd name="T1" fmla="*/ 78 h 444"/>
                <a:gd name="T2" fmla="*/ 396 w 432"/>
                <a:gd name="T3" fmla="*/ 426 h 444"/>
                <a:gd name="T4" fmla="*/ 162 w 432"/>
                <a:gd name="T5" fmla="*/ 408 h 444"/>
                <a:gd name="T6" fmla="*/ 168 w 432"/>
                <a:gd name="T7" fmla="*/ 420 h 444"/>
                <a:gd name="T8" fmla="*/ 60 w 432"/>
                <a:gd name="T9" fmla="*/ 408 h 444"/>
                <a:gd name="T10" fmla="*/ 54 w 432"/>
                <a:gd name="T11" fmla="*/ 444 h 444"/>
                <a:gd name="T12" fmla="*/ 0 w 432"/>
                <a:gd name="T13" fmla="*/ 438 h 444"/>
                <a:gd name="T14" fmla="*/ 12 w 432"/>
                <a:gd name="T15" fmla="*/ 354 h 444"/>
                <a:gd name="T16" fmla="*/ 60 w 432"/>
                <a:gd name="T17" fmla="*/ 0 h 444"/>
                <a:gd name="T18" fmla="*/ 432 w 432"/>
                <a:gd name="T19" fmla="*/ 36 h 444"/>
                <a:gd name="T20" fmla="*/ 426 w 432"/>
                <a:gd name="T21" fmla="*/ 78 h 4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32"/>
                <a:gd name="T34" fmla="*/ 0 h 444"/>
                <a:gd name="T35" fmla="*/ 432 w 432"/>
                <a:gd name="T36" fmla="*/ 444 h 44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32" h="444">
                  <a:moveTo>
                    <a:pt x="426" y="78"/>
                  </a:moveTo>
                  <a:lnTo>
                    <a:pt x="396" y="426"/>
                  </a:lnTo>
                  <a:lnTo>
                    <a:pt x="162" y="408"/>
                  </a:lnTo>
                  <a:lnTo>
                    <a:pt x="168" y="420"/>
                  </a:lnTo>
                  <a:lnTo>
                    <a:pt x="60" y="408"/>
                  </a:lnTo>
                  <a:lnTo>
                    <a:pt x="54" y="444"/>
                  </a:lnTo>
                  <a:lnTo>
                    <a:pt x="0" y="438"/>
                  </a:lnTo>
                  <a:lnTo>
                    <a:pt x="12" y="354"/>
                  </a:lnTo>
                  <a:lnTo>
                    <a:pt x="60" y="0"/>
                  </a:lnTo>
                  <a:lnTo>
                    <a:pt x="432" y="36"/>
                  </a:lnTo>
                  <a:lnTo>
                    <a:pt x="426" y="78"/>
                  </a:lnTo>
                  <a:close/>
                </a:path>
              </a:pathLst>
            </a:custGeom>
            <a:solidFill>
              <a:srgbClr val="FFAA00"/>
            </a:solidFill>
            <a:ln w="9525">
              <a:solidFill>
                <a:srgbClr val="FFAA00"/>
              </a:solidFill>
              <a:prstDash val="solid"/>
              <a:round/>
              <a:headEnd/>
              <a:tailEnd/>
            </a:ln>
          </p:spPr>
          <p:txBody>
            <a:bodyPr/>
            <a:lstStyle/>
            <a:p>
              <a:endParaRPr lang="en-US"/>
            </a:p>
          </p:txBody>
        </p:sp>
        <p:sp>
          <p:nvSpPr>
            <p:cNvPr id="5202" name="Freeform 207"/>
            <p:cNvSpPr>
              <a:spLocks/>
            </p:cNvSpPr>
            <p:nvPr/>
          </p:nvSpPr>
          <p:spPr bwMode="auto">
            <a:xfrm>
              <a:off x="2049" y="2238"/>
              <a:ext cx="432" cy="444"/>
            </a:xfrm>
            <a:custGeom>
              <a:avLst/>
              <a:gdLst>
                <a:gd name="T0" fmla="*/ 426 w 432"/>
                <a:gd name="T1" fmla="*/ 78 h 444"/>
                <a:gd name="T2" fmla="*/ 396 w 432"/>
                <a:gd name="T3" fmla="*/ 426 h 444"/>
                <a:gd name="T4" fmla="*/ 162 w 432"/>
                <a:gd name="T5" fmla="*/ 408 h 444"/>
                <a:gd name="T6" fmla="*/ 168 w 432"/>
                <a:gd name="T7" fmla="*/ 420 h 444"/>
                <a:gd name="T8" fmla="*/ 60 w 432"/>
                <a:gd name="T9" fmla="*/ 408 h 444"/>
                <a:gd name="T10" fmla="*/ 54 w 432"/>
                <a:gd name="T11" fmla="*/ 444 h 444"/>
                <a:gd name="T12" fmla="*/ 0 w 432"/>
                <a:gd name="T13" fmla="*/ 438 h 444"/>
                <a:gd name="T14" fmla="*/ 12 w 432"/>
                <a:gd name="T15" fmla="*/ 354 h 444"/>
                <a:gd name="T16" fmla="*/ 60 w 432"/>
                <a:gd name="T17" fmla="*/ 0 h 444"/>
                <a:gd name="T18" fmla="*/ 432 w 432"/>
                <a:gd name="T19" fmla="*/ 36 h 444"/>
                <a:gd name="T20" fmla="*/ 426 w 432"/>
                <a:gd name="T21" fmla="*/ 78 h 444"/>
                <a:gd name="T22" fmla="*/ 426 w 432"/>
                <a:gd name="T23" fmla="*/ 84 h 4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32"/>
                <a:gd name="T37" fmla="*/ 0 h 444"/>
                <a:gd name="T38" fmla="*/ 432 w 432"/>
                <a:gd name="T39" fmla="*/ 444 h 4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32" h="444">
                  <a:moveTo>
                    <a:pt x="426" y="78"/>
                  </a:moveTo>
                  <a:lnTo>
                    <a:pt x="396" y="426"/>
                  </a:lnTo>
                  <a:lnTo>
                    <a:pt x="162" y="408"/>
                  </a:lnTo>
                  <a:lnTo>
                    <a:pt x="168" y="420"/>
                  </a:lnTo>
                  <a:lnTo>
                    <a:pt x="60" y="408"/>
                  </a:lnTo>
                  <a:lnTo>
                    <a:pt x="54" y="444"/>
                  </a:lnTo>
                  <a:lnTo>
                    <a:pt x="0" y="438"/>
                  </a:lnTo>
                  <a:lnTo>
                    <a:pt x="12" y="354"/>
                  </a:lnTo>
                  <a:lnTo>
                    <a:pt x="60" y="0"/>
                  </a:lnTo>
                  <a:lnTo>
                    <a:pt x="432" y="36"/>
                  </a:lnTo>
                  <a:lnTo>
                    <a:pt x="426" y="78"/>
                  </a:lnTo>
                  <a:lnTo>
                    <a:pt x="426" y="84"/>
                  </a:lnTo>
                </a:path>
              </a:pathLst>
            </a:custGeom>
            <a:noFill/>
            <a:ln w="9525">
              <a:solidFill>
                <a:srgbClr val="000000"/>
              </a:solidFill>
              <a:prstDash val="solid"/>
              <a:round/>
              <a:headEnd/>
              <a:tailEnd/>
            </a:ln>
          </p:spPr>
          <p:txBody>
            <a:bodyPr/>
            <a:lstStyle/>
            <a:p>
              <a:endParaRPr lang="en-US"/>
            </a:p>
          </p:txBody>
        </p:sp>
        <p:sp>
          <p:nvSpPr>
            <p:cNvPr id="5203" name="Freeform 208"/>
            <p:cNvSpPr>
              <a:spLocks/>
            </p:cNvSpPr>
            <p:nvPr/>
          </p:nvSpPr>
          <p:spPr bwMode="auto">
            <a:xfrm>
              <a:off x="3843" y="1524"/>
              <a:ext cx="372" cy="324"/>
            </a:xfrm>
            <a:custGeom>
              <a:avLst/>
              <a:gdLst>
                <a:gd name="T0" fmla="*/ 360 w 372"/>
                <a:gd name="T1" fmla="*/ 168 h 324"/>
                <a:gd name="T2" fmla="*/ 360 w 372"/>
                <a:gd name="T3" fmla="*/ 222 h 324"/>
                <a:gd name="T4" fmla="*/ 372 w 372"/>
                <a:gd name="T5" fmla="*/ 288 h 324"/>
                <a:gd name="T6" fmla="*/ 366 w 372"/>
                <a:gd name="T7" fmla="*/ 306 h 324"/>
                <a:gd name="T8" fmla="*/ 360 w 372"/>
                <a:gd name="T9" fmla="*/ 324 h 324"/>
                <a:gd name="T10" fmla="*/ 354 w 372"/>
                <a:gd name="T11" fmla="*/ 318 h 324"/>
                <a:gd name="T12" fmla="*/ 300 w 372"/>
                <a:gd name="T13" fmla="*/ 294 h 324"/>
                <a:gd name="T14" fmla="*/ 282 w 372"/>
                <a:gd name="T15" fmla="*/ 282 h 324"/>
                <a:gd name="T16" fmla="*/ 252 w 372"/>
                <a:gd name="T17" fmla="*/ 252 h 324"/>
                <a:gd name="T18" fmla="*/ 6 w 372"/>
                <a:gd name="T19" fmla="*/ 300 h 324"/>
                <a:gd name="T20" fmla="*/ 0 w 372"/>
                <a:gd name="T21" fmla="*/ 282 h 324"/>
                <a:gd name="T22" fmla="*/ 42 w 372"/>
                <a:gd name="T23" fmla="*/ 234 h 324"/>
                <a:gd name="T24" fmla="*/ 30 w 372"/>
                <a:gd name="T25" fmla="*/ 192 h 324"/>
                <a:gd name="T26" fmla="*/ 78 w 372"/>
                <a:gd name="T27" fmla="*/ 180 h 324"/>
                <a:gd name="T28" fmla="*/ 114 w 372"/>
                <a:gd name="T29" fmla="*/ 180 h 324"/>
                <a:gd name="T30" fmla="*/ 156 w 372"/>
                <a:gd name="T31" fmla="*/ 168 h 324"/>
                <a:gd name="T32" fmla="*/ 180 w 372"/>
                <a:gd name="T33" fmla="*/ 144 h 324"/>
                <a:gd name="T34" fmla="*/ 174 w 372"/>
                <a:gd name="T35" fmla="*/ 120 h 324"/>
                <a:gd name="T36" fmla="*/ 174 w 372"/>
                <a:gd name="T37" fmla="*/ 108 h 324"/>
                <a:gd name="T38" fmla="*/ 168 w 372"/>
                <a:gd name="T39" fmla="*/ 114 h 324"/>
                <a:gd name="T40" fmla="*/ 162 w 372"/>
                <a:gd name="T41" fmla="*/ 102 h 324"/>
                <a:gd name="T42" fmla="*/ 210 w 372"/>
                <a:gd name="T43" fmla="*/ 36 h 324"/>
                <a:gd name="T44" fmla="*/ 234 w 372"/>
                <a:gd name="T45" fmla="*/ 12 h 324"/>
                <a:gd name="T46" fmla="*/ 312 w 372"/>
                <a:gd name="T47" fmla="*/ 0 h 324"/>
                <a:gd name="T48" fmla="*/ 324 w 372"/>
                <a:gd name="T49" fmla="*/ 72 h 324"/>
                <a:gd name="T50" fmla="*/ 336 w 372"/>
                <a:gd name="T51" fmla="*/ 108 h 324"/>
                <a:gd name="T52" fmla="*/ 342 w 372"/>
                <a:gd name="T53" fmla="*/ 108 h 324"/>
                <a:gd name="T54" fmla="*/ 354 w 372"/>
                <a:gd name="T55" fmla="*/ 162 h 324"/>
                <a:gd name="T56" fmla="*/ 360 w 372"/>
                <a:gd name="T57" fmla="*/ 168 h 32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2"/>
                <a:gd name="T88" fmla="*/ 0 h 324"/>
                <a:gd name="T89" fmla="*/ 372 w 372"/>
                <a:gd name="T90" fmla="*/ 324 h 32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2" h="324">
                  <a:moveTo>
                    <a:pt x="360" y="168"/>
                  </a:moveTo>
                  <a:lnTo>
                    <a:pt x="360" y="222"/>
                  </a:lnTo>
                  <a:lnTo>
                    <a:pt x="372" y="288"/>
                  </a:lnTo>
                  <a:lnTo>
                    <a:pt x="366" y="306"/>
                  </a:lnTo>
                  <a:lnTo>
                    <a:pt x="360" y="324"/>
                  </a:lnTo>
                  <a:lnTo>
                    <a:pt x="354" y="318"/>
                  </a:lnTo>
                  <a:lnTo>
                    <a:pt x="300" y="294"/>
                  </a:lnTo>
                  <a:lnTo>
                    <a:pt x="282" y="282"/>
                  </a:lnTo>
                  <a:lnTo>
                    <a:pt x="252" y="252"/>
                  </a:lnTo>
                  <a:lnTo>
                    <a:pt x="6" y="300"/>
                  </a:lnTo>
                  <a:lnTo>
                    <a:pt x="0" y="282"/>
                  </a:lnTo>
                  <a:lnTo>
                    <a:pt x="42" y="234"/>
                  </a:lnTo>
                  <a:lnTo>
                    <a:pt x="30" y="192"/>
                  </a:lnTo>
                  <a:lnTo>
                    <a:pt x="78" y="180"/>
                  </a:lnTo>
                  <a:lnTo>
                    <a:pt x="114" y="180"/>
                  </a:lnTo>
                  <a:lnTo>
                    <a:pt x="156" y="168"/>
                  </a:lnTo>
                  <a:lnTo>
                    <a:pt x="180" y="144"/>
                  </a:lnTo>
                  <a:lnTo>
                    <a:pt x="174" y="120"/>
                  </a:lnTo>
                  <a:lnTo>
                    <a:pt x="174" y="108"/>
                  </a:lnTo>
                  <a:lnTo>
                    <a:pt x="168" y="114"/>
                  </a:lnTo>
                  <a:lnTo>
                    <a:pt x="162" y="102"/>
                  </a:lnTo>
                  <a:lnTo>
                    <a:pt x="210" y="36"/>
                  </a:lnTo>
                  <a:lnTo>
                    <a:pt x="234" y="12"/>
                  </a:lnTo>
                  <a:lnTo>
                    <a:pt x="312" y="0"/>
                  </a:lnTo>
                  <a:lnTo>
                    <a:pt x="324" y="72"/>
                  </a:lnTo>
                  <a:lnTo>
                    <a:pt x="336" y="108"/>
                  </a:lnTo>
                  <a:lnTo>
                    <a:pt x="342" y="108"/>
                  </a:lnTo>
                  <a:lnTo>
                    <a:pt x="354" y="162"/>
                  </a:lnTo>
                  <a:lnTo>
                    <a:pt x="360" y="168"/>
                  </a:lnTo>
                  <a:close/>
                </a:path>
              </a:pathLst>
            </a:custGeom>
            <a:solidFill>
              <a:srgbClr val="FFAA00"/>
            </a:solidFill>
            <a:ln w="9525">
              <a:solidFill>
                <a:srgbClr val="FFAA00"/>
              </a:solidFill>
              <a:prstDash val="solid"/>
              <a:round/>
              <a:headEnd/>
              <a:tailEnd/>
            </a:ln>
          </p:spPr>
          <p:txBody>
            <a:bodyPr/>
            <a:lstStyle/>
            <a:p>
              <a:endParaRPr lang="en-US"/>
            </a:p>
          </p:txBody>
        </p:sp>
        <p:sp>
          <p:nvSpPr>
            <p:cNvPr id="5204" name="Freeform 209"/>
            <p:cNvSpPr>
              <a:spLocks/>
            </p:cNvSpPr>
            <p:nvPr/>
          </p:nvSpPr>
          <p:spPr bwMode="auto">
            <a:xfrm>
              <a:off x="3843" y="1524"/>
              <a:ext cx="372" cy="324"/>
            </a:xfrm>
            <a:custGeom>
              <a:avLst/>
              <a:gdLst>
                <a:gd name="T0" fmla="*/ 360 w 372"/>
                <a:gd name="T1" fmla="*/ 168 h 324"/>
                <a:gd name="T2" fmla="*/ 360 w 372"/>
                <a:gd name="T3" fmla="*/ 222 h 324"/>
                <a:gd name="T4" fmla="*/ 372 w 372"/>
                <a:gd name="T5" fmla="*/ 288 h 324"/>
                <a:gd name="T6" fmla="*/ 366 w 372"/>
                <a:gd name="T7" fmla="*/ 306 h 324"/>
                <a:gd name="T8" fmla="*/ 360 w 372"/>
                <a:gd name="T9" fmla="*/ 324 h 324"/>
                <a:gd name="T10" fmla="*/ 354 w 372"/>
                <a:gd name="T11" fmla="*/ 318 h 324"/>
                <a:gd name="T12" fmla="*/ 300 w 372"/>
                <a:gd name="T13" fmla="*/ 294 h 324"/>
                <a:gd name="T14" fmla="*/ 282 w 372"/>
                <a:gd name="T15" fmla="*/ 282 h 324"/>
                <a:gd name="T16" fmla="*/ 252 w 372"/>
                <a:gd name="T17" fmla="*/ 252 h 324"/>
                <a:gd name="T18" fmla="*/ 6 w 372"/>
                <a:gd name="T19" fmla="*/ 300 h 324"/>
                <a:gd name="T20" fmla="*/ 0 w 372"/>
                <a:gd name="T21" fmla="*/ 282 h 324"/>
                <a:gd name="T22" fmla="*/ 42 w 372"/>
                <a:gd name="T23" fmla="*/ 234 h 324"/>
                <a:gd name="T24" fmla="*/ 30 w 372"/>
                <a:gd name="T25" fmla="*/ 192 h 324"/>
                <a:gd name="T26" fmla="*/ 78 w 372"/>
                <a:gd name="T27" fmla="*/ 180 h 324"/>
                <a:gd name="T28" fmla="*/ 114 w 372"/>
                <a:gd name="T29" fmla="*/ 180 h 324"/>
                <a:gd name="T30" fmla="*/ 156 w 372"/>
                <a:gd name="T31" fmla="*/ 168 h 324"/>
                <a:gd name="T32" fmla="*/ 180 w 372"/>
                <a:gd name="T33" fmla="*/ 144 h 324"/>
                <a:gd name="T34" fmla="*/ 174 w 372"/>
                <a:gd name="T35" fmla="*/ 120 h 324"/>
                <a:gd name="T36" fmla="*/ 174 w 372"/>
                <a:gd name="T37" fmla="*/ 108 h 324"/>
                <a:gd name="T38" fmla="*/ 168 w 372"/>
                <a:gd name="T39" fmla="*/ 114 h 324"/>
                <a:gd name="T40" fmla="*/ 162 w 372"/>
                <a:gd name="T41" fmla="*/ 102 h 324"/>
                <a:gd name="T42" fmla="*/ 210 w 372"/>
                <a:gd name="T43" fmla="*/ 36 h 324"/>
                <a:gd name="T44" fmla="*/ 234 w 372"/>
                <a:gd name="T45" fmla="*/ 12 h 324"/>
                <a:gd name="T46" fmla="*/ 312 w 372"/>
                <a:gd name="T47" fmla="*/ 0 h 324"/>
                <a:gd name="T48" fmla="*/ 324 w 372"/>
                <a:gd name="T49" fmla="*/ 72 h 324"/>
                <a:gd name="T50" fmla="*/ 336 w 372"/>
                <a:gd name="T51" fmla="*/ 108 h 324"/>
                <a:gd name="T52" fmla="*/ 342 w 372"/>
                <a:gd name="T53" fmla="*/ 108 h 324"/>
                <a:gd name="T54" fmla="*/ 354 w 372"/>
                <a:gd name="T55" fmla="*/ 162 h 324"/>
                <a:gd name="T56" fmla="*/ 360 w 372"/>
                <a:gd name="T57" fmla="*/ 168 h 324"/>
                <a:gd name="T58" fmla="*/ 360 w 372"/>
                <a:gd name="T59" fmla="*/ 174 h 32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2"/>
                <a:gd name="T91" fmla="*/ 0 h 324"/>
                <a:gd name="T92" fmla="*/ 372 w 372"/>
                <a:gd name="T93" fmla="*/ 324 h 32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2" h="324">
                  <a:moveTo>
                    <a:pt x="360" y="168"/>
                  </a:moveTo>
                  <a:lnTo>
                    <a:pt x="360" y="222"/>
                  </a:lnTo>
                  <a:lnTo>
                    <a:pt x="372" y="288"/>
                  </a:lnTo>
                  <a:lnTo>
                    <a:pt x="366" y="306"/>
                  </a:lnTo>
                  <a:lnTo>
                    <a:pt x="360" y="324"/>
                  </a:lnTo>
                  <a:lnTo>
                    <a:pt x="354" y="318"/>
                  </a:lnTo>
                  <a:lnTo>
                    <a:pt x="300" y="294"/>
                  </a:lnTo>
                  <a:lnTo>
                    <a:pt x="282" y="282"/>
                  </a:lnTo>
                  <a:lnTo>
                    <a:pt x="252" y="252"/>
                  </a:lnTo>
                  <a:lnTo>
                    <a:pt x="6" y="300"/>
                  </a:lnTo>
                  <a:lnTo>
                    <a:pt x="0" y="282"/>
                  </a:lnTo>
                  <a:lnTo>
                    <a:pt x="42" y="234"/>
                  </a:lnTo>
                  <a:lnTo>
                    <a:pt x="30" y="192"/>
                  </a:lnTo>
                  <a:lnTo>
                    <a:pt x="78" y="180"/>
                  </a:lnTo>
                  <a:lnTo>
                    <a:pt x="114" y="180"/>
                  </a:lnTo>
                  <a:lnTo>
                    <a:pt x="156" y="168"/>
                  </a:lnTo>
                  <a:lnTo>
                    <a:pt x="180" y="144"/>
                  </a:lnTo>
                  <a:lnTo>
                    <a:pt x="174" y="120"/>
                  </a:lnTo>
                  <a:lnTo>
                    <a:pt x="174" y="108"/>
                  </a:lnTo>
                  <a:lnTo>
                    <a:pt x="168" y="114"/>
                  </a:lnTo>
                  <a:lnTo>
                    <a:pt x="162" y="102"/>
                  </a:lnTo>
                  <a:lnTo>
                    <a:pt x="210" y="36"/>
                  </a:lnTo>
                  <a:lnTo>
                    <a:pt x="234" y="12"/>
                  </a:lnTo>
                  <a:lnTo>
                    <a:pt x="312" y="0"/>
                  </a:lnTo>
                  <a:lnTo>
                    <a:pt x="324" y="72"/>
                  </a:lnTo>
                  <a:lnTo>
                    <a:pt x="336" y="108"/>
                  </a:lnTo>
                  <a:lnTo>
                    <a:pt x="342" y="108"/>
                  </a:lnTo>
                  <a:lnTo>
                    <a:pt x="354" y="162"/>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5205" name="Freeform 210"/>
            <p:cNvSpPr>
              <a:spLocks/>
            </p:cNvSpPr>
            <p:nvPr/>
          </p:nvSpPr>
          <p:spPr bwMode="auto">
            <a:xfrm>
              <a:off x="4155" y="2196"/>
              <a:ext cx="36" cy="54"/>
            </a:xfrm>
            <a:custGeom>
              <a:avLst/>
              <a:gdLst>
                <a:gd name="T0" fmla="*/ 0 w 36"/>
                <a:gd name="T1" fmla="*/ 0 h 54"/>
                <a:gd name="T2" fmla="*/ 36 w 36"/>
                <a:gd name="T3" fmla="*/ 54 h 54"/>
                <a:gd name="T4" fmla="*/ 0 w 36"/>
                <a:gd name="T5" fmla="*/ 0 h 54"/>
                <a:gd name="T6" fmla="*/ 0 w 36"/>
                <a:gd name="T7" fmla="*/ 6 h 54"/>
                <a:gd name="T8" fmla="*/ 0 60000 65536"/>
                <a:gd name="T9" fmla="*/ 0 60000 65536"/>
                <a:gd name="T10" fmla="*/ 0 60000 65536"/>
                <a:gd name="T11" fmla="*/ 0 60000 65536"/>
                <a:gd name="T12" fmla="*/ 0 w 36"/>
                <a:gd name="T13" fmla="*/ 0 h 54"/>
                <a:gd name="T14" fmla="*/ 36 w 36"/>
                <a:gd name="T15" fmla="*/ 54 h 54"/>
              </a:gdLst>
              <a:ahLst/>
              <a:cxnLst>
                <a:cxn ang="T8">
                  <a:pos x="T0" y="T1"/>
                </a:cxn>
                <a:cxn ang="T9">
                  <a:pos x="T2" y="T3"/>
                </a:cxn>
                <a:cxn ang="T10">
                  <a:pos x="T4" y="T5"/>
                </a:cxn>
                <a:cxn ang="T11">
                  <a:pos x="T6" y="T7"/>
                </a:cxn>
              </a:cxnLst>
              <a:rect l="T12" t="T13" r="T14" b="T15"/>
              <a:pathLst>
                <a:path w="36" h="54">
                  <a:moveTo>
                    <a:pt x="0" y="0"/>
                  </a:moveTo>
                  <a:lnTo>
                    <a:pt x="36" y="54"/>
                  </a:lnTo>
                  <a:lnTo>
                    <a:pt x="0" y="0"/>
                  </a:lnTo>
                  <a:lnTo>
                    <a:pt x="0" y="6"/>
                  </a:lnTo>
                </a:path>
              </a:pathLst>
            </a:custGeom>
            <a:noFill/>
            <a:ln w="9525">
              <a:solidFill>
                <a:srgbClr val="000000"/>
              </a:solidFill>
              <a:prstDash val="solid"/>
              <a:round/>
              <a:headEnd/>
              <a:tailEnd/>
            </a:ln>
          </p:spPr>
          <p:txBody>
            <a:bodyPr/>
            <a:lstStyle/>
            <a:p>
              <a:endParaRPr lang="en-US"/>
            </a:p>
          </p:txBody>
        </p:sp>
        <p:sp>
          <p:nvSpPr>
            <p:cNvPr id="5206" name="Freeform 211"/>
            <p:cNvSpPr>
              <a:spLocks/>
            </p:cNvSpPr>
            <p:nvPr/>
          </p:nvSpPr>
          <p:spPr bwMode="auto">
            <a:xfrm>
              <a:off x="3651" y="2202"/>
              <a:ext cx="528" cy="234"/>
            </a:xfrm>
            <a:custGeom>
              <a:avLst/>
              <a:gdLst>
                <a:gd name="T0" fmla="*/ 528 w 528"/>
                <a:gd name="T1" fmla="*/ 66 h 234"/>
                <a:gd name="T2" fmla="*/ 510 w 528"/>
                <a:gd name="T3" fmla="*/ 90 h 234"/>
                <a:gd name="T4" fmla="*/ 486 w 528"/>
                <a:gd name="T5" fmla="*/ 96 h 234"/>
                <a:gd name="T6" fmla="*/ 486 w 528"/>
                <a:gd name="T7" fmla="*/ 78 h 234"/>
                <a:gd name="T8" fmla="*/ 474 w 528"/>
                <a:gd name="T9" fmla="*/ 84 h 234"/>
                <a:gd name="T10" fmla="*/ 480 w 528"/>
                <a:gd name="T11" fmla="*/ 96 h 234"/>
                <a:gd name="T12" fmla="*/ 450 w 528"/>
                <a:gd name="T13" fmla="*/ 90 h 234"/>
                <a:gd name="T14" fmla="*/ 486 w 528"/>
                <a:gd name="T15" fmla="*/ 102 h 234"/>
                <a:gd name="T16" fmla="*/ 474 w 528"/>
                <a:gd name="T17" fmla="*/ 126 h 234"/>
                <a:gd name="T18" fmla="*/ 456 w 528"/>
                <a:gd name="T19" fmla="*/ 126 h 234"/>
                <a:gd name="T20" fmla="*/ 474 w 528"/>
                <a:gd name="T21" fmla="*/ 132 h 234"/>
                <a:gd name="T22" fmla="*/ 492 w 528"/>
                <a:gd name="T23" fmla="*/ 120 h 234"/>
                <a:gd name="T24" fmla="*/ 504 w 528"/>
                <a:gd name="T25" fmla="*/ 126 h 234"/>
                <a:gd name="T26" fmla="*/ 492 w 528"/>
                <a:gd name="T27" fmla="*/ 144 h 234"/>
                <a:gd name="T28" fmla="*/ 486 w 528"/>
                <a:gd name="T29" fmla="*/ 138 h 234"/>
                <a:gd name="T30" fmla="*/ 462 w 528"/>
                <a:gd name="T31" fmla="*/ 156 h 234"/>
                <a:gd name="T32" fmla="*/ 456 w 528"/>
                <a:gd name="T33" fmla="*/ 150 h 234"/>
                <a:gd name="T34" fmla="*/ 450 w 528"/>
                <a:gd name="T35" fmla="*/ 168 h 234"/>
                <a:gd name="T36" fmla="*/ 438 w 528"/>
                <a:gd name="T37" fmla="*/ 150 h 234"/>
                <a:gd name="T38" fmla="*/ 444 w 528"/>
                <a:gd name="T39" fmla="*/ 168 h 234"/>
                <a:gd name="T40" fmla="*/ 426 w 528"/>
                <a:gd name="T41" fmla="*/ 192 h 234"/>
                <a:gd name="T42" fmla="*/ 420 w 528"/>
                <a:gd name="T43" fmla="*/ 222 h 234"/>
                <a:gd name="T44" fmla="*/ 414 w 528"/>
                <a:gd name="T45" fmla="*/ 210 h 234"/>
                <a:gd name="T46" fmla="*/ 414 w 528"/>
                <a:gd name="T47" fmla="*/ 228 h 234"/>
                <a:gd name="T48" fmla="*/ 378 w 528"/>
                <a:gd name="T49" fmla="*/ 234 h 234"/>
                <a:gd name="T50" fmla="*/ 372 w 528"/>
                <a:gd name="T51" fmla="*/ 228 h 234"/>
                <a:gd name="T52" fmla="*/ 294 w 528"/>
                <a:gd name="T53" fmla="*/ 174 h 234"/>
                <a:gd name="T54" fmla="*/ 228 w 528"/>
                <a:gd name="T55" fmla="*/ 186 h 234"/>
                <a:gd name="T56" fmla="*/ 210 w 528"/>
                <a:gd name="T57" fmla="*/ 162 h 234"/>
                <a:gd name="T58" fmla="*/ 120 w 528"/>
                <a:gd name="T59" fmla="*/ 168 h 234"/>
                <a:gd name="T60" fmla="*/ 78 w 528"/>
                <a:gd name="T61" fmla="*/ 192 h 234"/>
                <a:gd name="T62" fmla="*/ 0 w 528"/>
                <a:gd name="T63" fmla="*/ 204 h 234"/>
                <a:gd name="T64" fmla="*/ 0 w 528"/>
                <a:gd name="T65" fmla="*/ 186 h 234"/>
                <a:gd name="T66" fmla="*/ 18 w 528"/>
                <a:gd name="T67" fmla="*/ 180 h 234"/>
                <a:gd name="T68" fmla="*/ 30 w 528"/>
                <a:gd name="T69" fmla="*/ 156 h 234"/>
                <a:gd name="T70" fmla="*/ 78 w 528"/>
                <a:gd name="T71" fmla="*/ 132 h 234"/>
                <a:gd name="T72" fmla="*/ 96 w 528"/>
                <a:gd name="T73" fmla="*/ 108 h 234"/>
                <a:gd name="T74" fmla="*/ 102 w 528"/>
                <a:gd name="T75" fmla="*/ 114 h 234"/>
                <a:gd name="T76" fmla="*/ 132 w 528"/>
                <a:gd name="T77" fmla="*/ 96 h 234"/>
                <a:gd name="T78" fmla="*/ 150 w 528"/>
                <a:gd name="T79" fmla="*/ 78 h 234"/>
                <a:gd name="T80" fmla="*/ 150 w 528"/>
                <a:gd name="T81" fmla="*/ 54 h 234"/>
                <a:gd name="T82" fmla="*/ 498 w 528"/>
                <a:gd name="T83" fmla="*/ 0 h 234"/>
                <a:gd name="T84" fmla="*/ 516 w 528"/>
                <a:gd name="T85" fmla="*/ 30 h 234"/>
                <a:gd name="T86" fmla="*/ 504 w 528"/>
                <a:gd name="T87" fmla="*/ 18 h 234"/>
                <a:gd name="T88" fmla="*/ 510 w 528"/>
                <a:gd name="T89" fmla="*/ 24 h 234"/>
                <a:gd name="T90" fmla="*/ 492 w 528"/>
                <a:gd name="T91" fmla="*/ 18 h 234"/>
                <a:gd name="T92" fmla="*/ 498 w 528"/>
                <a:gd name="T93" fmla="*/ 30 h 234"/>
                <a:gd name="T94" fmla="*/ 486 w 528"/>
                <a:gd name="T95" fmla="*/ 30 h 234"/>
                <a:gd name="T96" fmla="*/ 492 w 528"/>
                <a:gd name="T97" fmla="*/ 36 h 234"/>
                <a:gd name="T98" fmla="*/ 480 w 528"/>
                <a:gd name="T99" fmla="*/ 30 h 234"/>
                <a:gd name="T100" fmla="*/ 480 w 528"/>
                <a:gd name="T101" fmla="*/ 42 h 234"/>
                <a:gd name="T102" fmla="*/ 468 w 528"/>
                <a:gd name="T103" fmla="*/ 48 h 234"/>
                <a:gd name="T104" fmla="*/ 456 w 528"/>
                <a:gd name="T105" fmla="*/ 24 h 234"/>
                <a:gd name="T106" fmla="*/ 462 w 528"/>
                <a:gd name="T107" fmla="*/ 54 h 234"/>
                <a:gd name="T108" fmla="*/ 504 w 528"/>
                <a:gd name="T109" fmla="*/ 42 h 234"/>
                <a:gd name="T110" fmla="*/ 504 w 528"/>
                <a:gd name="T111" fmla="*/ 66 h 234"/>
                <a:gd name="T112" fmla="*/ 510 w 528"/>
                <a:gd name="T113" fmla="*/ 66 h 234"/>
                <a:gd name="T114" fmla="*/ 516 w 528"/>
                <a:gd name="T115" fmla="*/ 42 h 234"/>
                <a:gd name="T116" fmla="*/ 528 w 528"/>
                <a:gd name="T117" fmla="*/ 66 h 23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28"/>
                <a:gd name="T178" fmla="*/ 0 h 234"/>
                <a:gd name="T179" fmla="*/ 528 w 528"/>
                <a:gd name="T180" fmla="*/ 234 h 23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28" h="234">
                  <a:moveTo>
                    <a:pt x="528" y="66"/>
                  </a:moveTo>
                  <a:lnTo>
                    <a:pt x="510" y="90"/>
                  </a:lnTo>
                  <a:lnTo>
                    <a:pt x="486" y="96"/>
                  </a:lnTo>
                  <a:lnTo>
                    <a:pt x="486" y="78"/>
                  </a:lnTo>
                  <a:lnTo>
                    <a:pt x="474" y="84"/>
                  </a:lnTo>
                  <a:lnTo>
                    <a:pt x="480" y="96"/>
                  </a:lnTo>
                  <a:lnTo>
                    <a:pt x="450" y="90"/>
                  </a:lnTo>
                  <a:lnTo>
                    <a:pt x="486" y="102"/>
                  </a:lnTo>
                  <a:lnTo>
                    <a:pt x="474" y="126"/>
                  </a:lnTo>
                  <a:lnTo>
                    <a:pt x="456" y="126"/>
                  </a:lnTo>
                  <a:lnTo>
                    <a:pt x="474" y="132"/>
                  </a:lnTo>
                  <a:lnTo>
                    <a:pt x="492" y="120"/>
                  </a:lnTo>
                  <a:lnTo>
                    <a:pt x="504" y="126"/>
                  </a:lnTo>
                  <a:lnTo>
                    <a:pt x="492" y="144"/>
                  </a:lnTo>
                  <a:lnTo>
                    <a:pt x="486" y="138"/>
                  </a:lnTo>
                  <a:lnTo>
                    <a:pt x="462" y="156"/>
                  </a:lnTo>
                  <a:lnTo>
                    <a:pt x="456" y="150"/>
                  </a:lnTo>
                  <a:lnTo>
                    <a:pt x="450" y="168"/>
                  </a:lnTo>
                  <a:lnTo>
                    <a:pt x="438" y="150"/>
                  </a:lnTo>
                  <a:lnTo>
                    <a:pt x="444" y="168"/>
                  </a:lnTo>
                  <a:lnTo>
                    <a:pt x="426" y="192"/>
                  </a:lnTo>
                  <a:lnTo>
                    <a:pt x="420" y="222"/>
                  </a:lnTo>
                  <a:lnTo>
                    <a:pt x="414" y="210"/>
                  </a:lnTo>
                  <a:lnTo>
                    <a:pt x="414" y="228"/>
                  </a:lnTo>
                  <a:lnTo>
                    <a:pt x="378" y="234"/>
                  </a:lnTo>
                  <a:lnTo>
                    <a:pt x="372" y="228"/>
                  </a:lnTo>
                  <a:lnTo>
                    <a:pt x="294" y="174"/>
                  </a:lnTo>
                  <a:lnTo>
                    <a:pt x="228" y="186"/>
                  </a:lnTo>
                  <a:lnTo>
                    <a:pt x="210" y="162"/>
                  </a:lnTo>
                  <a:lnTo>
                    <a:pt x="120" y="168"/>
                  </a:lnTo>
                  <a:lnTo>
                    <a:pt x="78" y="192"/>
                  </a:lnTo>
                  <a:lnTo>
                    <a:pt x="0" y="204"/>
                  </a:lnTo>
                  <a:lnTo>
                    <a:pt x="0" y="186"/>
                  </a:lnTo>
                  <a:lnTo>
                    <a:pt x="18" y="180"/>
                  </a:lnTo>
                  <a:lnTo>
                    <a:pt x="30" y="156"/>
                  </a:lnTo>
                  <a:lnTo>
                    <a:pt x="78" y="132"/>
                  </a:lnTo>
                  <a:lnTo>
                    <a:pt x="96" y="108"/>
                  </a:lnTo>
                  <a:lnTo>
                    <a:pt x="102" y="114"/>
                  </a:lnTo>
                  <a:lnTo>
                    <a:pt x="132" y="96"/>
                  </a:lnTo>
                  <a:lnTo>
                    <a:pt x="150" y="78"/>
                  </a:lnTo>
                  <a:lnTo>
                    <a:pt x="150" y="54"/>
                  </a:lnTo>
                  <a:lnTo>
                    <a:pt x="498" y="0"/>
                  </a:lnTo>
                  <a:lnTo>
                    <a:pt x="516" y="30"/>
                  </a:lnTo>
                  <a:lnTo>
                    <a:pt x="504" y="18"/>
                  </a:lnTo>
                  <a:lnTo>
                    <a:pt x="510" y="24"/>
                  </a:lnTo>
                  <a:lnTo>
                    <a:pt x="492" y="18"/>
                  </a:lnTo>
                  <a:lnTo>
                    <a:pt x="498" y="30"/>
                  </a:lnTo>
                  <a:lnTo>
                    <a:pt x="486" y="30"/>
                  </a:lnTo>
                  <a:lnTo>
                    <a:pt x="492" y="36"/>
                  </a:lnTo>
                  <a:lnTo>
                    <a:pt x="480" y="30"/>
                  </a:lnTo>
                  <a:lnTo>
                    <a:pt x="480" y="42"/>
                  </a:lnTo>
                  <a:lnTo>
                    <a:pt x="468" y="48"/>
                  </a:lnTo>
                  <a:lnTo>
                    <a:pt x="456" y="24"/>
                  </a:lnTo>
                  <a:lnTo>
                    <a:pt x="462" y="54"/>
                  </a:lnTo>
                  <a:lnTo>
                    <a:pt x="504" y="42"/>
                  </a:lnTo>
                  <a:lnTo>
                    <a:pt x="504" y="66"/>
                  </a:lnTo>
                  <a:lnTo>
                    <a:pt x="510" y="66"/>
                  </a:lnTo>
                  <a:lnTo>
                    <a:pt x="516" y="42"/>
                  </a:lnTo>
                  <a:lnTo>
                    <a:pt x="528" y="66"/>
                  </a:lnTo>
                  <a:close/>
                </a:path>
              </a:pathLst>
            </a:custGeom>
            <a:solidFill>
              <a:srgbClr val="FFAA00"/>
            </a:solidFill>
            <a:ln w="9525">
              <a:solidFill>
                <a:srgbClr val="FFAA00"/>
              </a:solidFill>
              <a:prstDash val="solid"/>
              <a:round/>
              <a:headEnd/>
              <a:tailEnd/>
            </a:ln>
          </p:spPr>
          <p:txBody>
            <a:bodyPr/>
            <a:lstStyle/>
            <a:p>
              <a:endParaRPr lang="en-US"/>
            </a:p>
          </p:txBody>
        </p:sp>
        <p:sp>
          <p:nvSpPr>
            <p:cNvPr id="5207" name="Freeform 212"/>
            <p:cNvSpPr>
              <a:spLocks/>
            </p:cNvSpPr>
            <p:nvPr/>
          </p:nvSpPr>
          <p:spPr bwMode="auto">
            <a:xfrm>
              <a:off x="3651" y="2202"/>
              <a:ext cx="528" cy="234"/>
            </a:xfrm>
            <a:custGeom>
              <a:avLst/>
              <a:gdLst>
                <a:gd name="T0" fmla="*/ 528 w 528"/>
                <a:gd name="T1" fmla="*/ 66 h 234"/>
                <a:gd name="T2" fmla="*/ 510 w 528"/>
                <a:gd name="T3" fmla="*/ 90 h 234"/>
                <a:gd name="T4" fmla="*/ 486 w 528"/>
                <a:gd name="T5" fmla="*/ 96 h 234"/>
                <a:gd name="T6" fmla="*/ 486 w 528"/>
                <a:gd name="T7" fmla="*/ 78 h 234"/>
                <a:gd name="T8" fmla="*/ 474 w 528"/>
                <a:gd name="T9" fmla="*/ 84 h 234"/>
                <a:gd name="T10" fmla="*/ 480 w 528"/>
                <a:gd name="T11" fmla="*/ 96 h 234"/>
                <a:gd name="T12" fmla="*/ 450 w 528"/>
                <a:gd name="T13" fmla="*/ 90 h 234"/>
                <a:gd name="T14" fmla="*/ 486 w 528"/>
                <a:gd name="T15" fmla="*/ 102 h 234"/>
                <a:gd name="T16" fmla="*/ 474 w 528"/>
                <a:gd name="T17" fmla="*/ 126 h 234"/>
                <a:gd name="T18" fmla="*/ 456 w 528"/>
                <a:gd name="T19" fmla="*/ 126 h 234"/>
                <a:gd name="T20" fmla="*/ 474 w 528"/>
                <a:gd name="T21" fmla="*/ 132 h 234"/>
                <a:gd name="T22" fmla="*/ 492 w 528"/>
                <a:gd name="T23" fmla="*/ 120 h 234"/>
                <a:gd name="T24" fmla="*/ 504 w 528"/>
                <a:gd name="T25" fmla="*/ 126 h 234"/>
                <a:gd name="T26" fmla="*/ 492 w 528"/>
                <a:gd name="T27" fmla="*/ 144 h 234"/>
                <a:gd name="T28" fmla="*/ 486 w 528"/>
                <a:gd name="T29" fmla="*/ 138 h 234"/>
                <a:gd name="T30" fmla="*/ 462 w 528"/>
                <a:gd name="T31" fmla="*/ 156 h 234"/>
                <a:gd name="T32" fmla="*/ 456 w 528"/>
                <a:gd name="T33" fmla="*/ 150 h 234"/>
                <a:gd name="T34" fmla="*/ 450 w 528"/>
                <a:gd name="T35" fmla="*/ 168 h 234"/>
                <a:gd name="T36" fmla="*/ 438 w 528"/>
                <a:gd name="T37" fmla="*/ 150 h 234"/>
                <a:gd name="T38" fmla="*/ 444 w 528"/>
                <a:gd name="T39" fmla="*/ 168 h 234"/>
                <a:gd name="T40" fmla="*/ 426 w 528"/>
                <a:gd name="T41" fmla="*/ 192 h 234"/>
                <a:gd name="T42" fmla="*/ 420 w 528"/>
                <a:gd name="T43" fmla="*/ 222 h 234"/>
                <a:gd name="T44" fmla="*/ 414 w 528"/>
                <a:gd name="T45" fmla="*/ 210 h 234"/>
                <a:gd name="T46" fmla="*/ 414 w 528"/>
                <a:gd name="T47" fmla="*/ 228 h 234"/>
                <a:gd name="T48" fmla="*/ 378 w 528"/>
                <a:gd name="T49" fmla="*/ 234 h 234"/>
                <a:gd name="T50" fmla="*/ 372 w 528"/>
                <a:gd name="T51" fmla="*/ 228 h 234"/>
                <a:gd name="T52" fmla="*/ 294 w 528"/>
                <a:gd name="T53" fmla="*/ 174 h 234"/>
                <a:gd name="T54" fmla="*/ 228 w 528"/>
                <a:gd name="T55" fmla="*/ 186 h 234"/>
                <a:gd name="T56" fmla="*/ 210 w 528"/>
                <a:gd name="T57" fmla="*/ 162 h 234"/>
                <a:gd name="T58" fmla="*/ 120 w 528"/>
                <a:gd name="T59" fmla="*/ 168 h 234"/>
                <a:gd name="T60" fmla="*/ 78 w 528"/>
                <a:gd name="T61" fmla="*/ 192 h 234"/>
                <a:gd name="T62" fmla="*/ 0 w 528"/>
                <a:gd name="T63" fmla="*/ 204 h 234"/>
                <a:gd name="T64" fmla="*/ 0 w 528"/>
                <a:gd name="T65" fmla="*/ 186 h 234"/>
                <a:gd name="T66" fmla="*/ 18 w 528"/>
                <a:gd name="T67" fmla="*/ 180 h 234"/>
                <a:gd name="T68" fmla="*/ 30 w 528"/>
                <a:gd name="T69" fmla="*/ 156 h 234"/>
                <a:gd name="T70" fmla="*/ 78 w 528"/>
                <a:gd name="T71" fmla="*/ 132 h 234"/>
                <a:gd name="T72" fmla="*/ 96 w 528"/>
                <a:gd name="T73" fmla="*/ 108 h 234"/>
                <a:gd name="T74" fmla="*/ 102 w 528"/>
                <a:gd name="T75" fmla="*/ 114 h 234"/>
                <a:gd name="T76" fmla="*/ 132 w 528"/>
                <a:gd name="T77" fmla="*/ 96 h 234"/>
                <a:gd name="T78" fmla="*/ 150 w 528"/>
                <a:gd name="T79" fmla="*/ 78 h 234"/>
                <a:gd name="T80" fmla="*/ 150 w 528"/>
                <a:gd name="T81" fmla="*/ 54 h 234"/>
                <a:gd name="T82" fmla="*/ 498 w 528"/>
                <a:gd name="T83" fmla="*/ 0 h 234"/>
                <a:gd name="T84" fmla="*/ 516 w 528"/>
                <a:gd name="T85" fmla="*/ 30 h 234"/>
                <a:gd name="T86" fmla="*/ 504 w 528"/>
                <a:gd name="T87" fmla="*/ 18 h 234"/>
                <a:gd name="T88" fmla="*/ 510 w 528"/>
                <a:gd name="T89" fmla="*/ 24 h 234"/>
                <a:gd name="T90" fmla="*/ 492 w 528"/>
                <a:gd name="T91" fmla="*/ 18 h 234"/>
                <a:gd name="T92" fmla="*/ 498 w 528"/>
                <a:gd name="T93" fmla="*/ 30 h 234"/>
                <a:gd name="T94" fmla="*/ 486 w 528"/>
                <a:gd name="T95" fmla="*/ 30 h 234"/>
                <a:gd name="T96" fmla="*/ 492 w 528"/>
                <a:gd name="T97" fmla="*/ 36 h 234"/>
                <a:gd name="T98" fmla="*/ 480 w 528"/>
                <a:gd name="T99" fmla="*/ 30 h 234"/>
                <a:gd name="T100" fmla="*/ 480 w 528"/>
                <a:gd name="T101" fmla="*/ 42 h 234"/>
                <a:gd name="T102" fmla="*/ 468 w 528"/>
                <a:gd name="T103" fmla="*/ 48 h 234"/>
                <a:gd name="T104" fmla="*/ 456 w 528"/>
                <a:gd name="T105" fmla="*/ 24 h 234"/>
                <a:gd name="T106" fmla="*/ 462 w 528"/>
                <a:gd name="T107" fmla="*/ 54 h 234"/>
                <a:gd name="T108" fmla="*/ 504 w 528"/>
                <a:gd name="T109" fmla="*/ 42 h 234"/>
                <a:gd name="T110" fmla="*/ 504 w 528"/>
                <a:gd name="T111" fmla="*/ 66 h 234"/>
                <a:gd name="T112" fmla="*/ 510 w 528"/>
                <a:gd name="T113" fmla="*/ 66 h 234"/>
                <a:gd name="T114" fmla="*/ 516 w 528"/>
                <a:gd name="T115" fmla="*/ 42 h 234"/>
                <a:gd name="T116" fmla="*/ 528 w 528"/>
                <a:gd name="T117" fmla="*/ 66 h 234"/>
                <a:gd name="T118" fmla="*/ 528 w 528"/>
                <a:gd name="T119" fmla="*/ 72 h 23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28"/>
                <a:gd name="T181" fmla="*/ 0 h 234"/>
                <a:gd name="T182" fmla="*/ 528 w 528"/>
                <a:gd name="T183" fmla="*/ 234 h 23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28" h="234">
                  <a:moveTo>
                    <a:pt x="528" y="66"/>
                  </a:moveTo>
                  <a:lnTo>
                    <a:pt x="510" y="90"/>
                  </a:lnTo>
                  <a:lnTo>
                    <a:pt x="486" y="96"/>
                  </a:lnTo>
                  <a:lnTo>
                    <a:pt x="486" y="78"/>
                  </a:lnTo>
                  <a:lnTo>
                    <a:pt x="474" y="84"/>
                  </a:lnTo>
                  <a:lnTo>
                    <a:pt x="480" y="96"/>
                  </a:lnTo>
                  <a:lnTo>
                    <a:pt x="450" y="90"/>
                  </a:lnTo>
                  <a:lnTo>
                    <a:pt x="486" y="102"/>
                  </a:lnTo>
                  <a:lnTo>
                    <a:pt x="474" y="126"/>
                  </a:lnTo>
                  <a:lnTo>
                    <a:pt x="456" y="126"/>
                  </a:lnTo>
                  <a:lnTo>
                    <a:pt x="474" y="132"/>
                  </a:lnTo>
                  <a:lnTo>
                    <a:pt x="492" y="120"/>
                  </a:lnTo>
                  <a:lnTo>
                    <a:pt x="504" y="126"/>
                  </a:lnTo>
                  <a:lnTo>
                    <a:pt x="492" y="144"/>
                  </a:lnTo>
                  <a:lnTo>
                    <a:pt x="486" y="138"/>
                  </a:lnTo>
                  <a:lnTo>
                    <a:pt x="462" y="156"/>
                  </a:lnTo>
                  <a:lnTo>
                    <a:pt x="456" y="150"/>
                  </a:lnTo>
                  <a:lnTo>
                    <a:pt x="450" y="168"/>
                  </a:lnTo>
                  <a:lnTo>
                    <a:pt x="438" y="150"/>
                  </a:lnTo>
                  <a:lnTo>
                    <a:pt x="444" y="168"/>
                  </a:lnTo>
                  <a:lnTo>
                    <a:pt x="426" y="192"/>
                  </a:lnTo>
                  <a:lnTo>
                    <a:pt x="420" y="222"/>
                  </a:lnTo>
                  <a:lnTo>
                    <a:pt x="414" y="210"/>
                  </a:lnTo>
                  <a:lnTo>
                    <a:pt x="414" y="228"/>
                  </a:lnTo>
                  <a:lnTo>
                    <a:pt x="378" y="234"/>
                  </a:lnTo>
                  <a:lnTo>
                    <a:pt x="372" y="228"/>
                  </a:lnTo>
                  <a:lnTo>
                    <a:pt x="294" y="174"/>
                  </a:lnTo>
                  <a:lnTo>
                    <a:pt x="228" y="186"/>
                  </a:lnTo>
                  <a:lnTo>
                    <a:pt x="210" y="162"/>
                  </a:lnTo>
                  <a:lnTo>
                    <a:pt x="120" y="168"/>
                  </a:lnTo>
                  <a:lnTo>
                    <a:pt x="78" y="192"/>
                  </a:lnTo>
                  <a:lnTo>
                    <a:pt x="0" y="204"/>
                  </a:lnTo>
                  <a:lnTo>
                    <a:pt x="0" y="186"/>
                  </a:lnTo>
                  <a:lnTo>
                    <a:pt x="18" y="180"/>
                  </a:lnTo>
                  <a:lnTo>
                    <a:pt x="30" y="156"/>
                  </a:lnTo>
                  <a:lnTo>
                    <a:pt x="78" y="132"/>
                  </a:lnTo>
                  <a:lnTo>
                    <a:pt x="96" y="108"/>
                  </a:lnTo>
                  <a:lnTo>
                    <a:pt x="102" y="114"/>
                  </a:lnTo>
                  <a:lnTo>
                    <a:pt x="132" y="96"/>
                  </a:lnTo>
                  <a:lnTo>
                    <a:pt x="150" y="78"/>
                  </a:lnTo>
                  <a:lnTo>
                    <a:pt x="150" y="54"/>
                  </a:lnTo>
                  <a:lnTo>
                    <a:pt x="498" y="0"/>
                  </a:lnTo>
                  <a:lnTo>
                    <a:pt x="516" y="30"/>
                  </a:lnTo>
                  <a:lnTo>
                    <a:pt x="504" y="18"/>
                  </a:lnTo>
                  <a:lnTo>
                    <a:pt x="510" y="24"/>
                  </a:lnTo>
                  <a:lnTo>
                    <a:pt x="492" y="18"/>
                  </a:lnTo>
                  <a:lnTo>
                    <a:pt x="498" y="30"/>
                  </a:lnTo>
                  <a:lnTo>
                    <a:pt x="486" y="30"/>
                  </a:lnTo>
                  <a:lnTo>
                    <a:pt x="492" y="36"/>
                  </a:lnTo>
                  <a:lnTo>
                    <a:pt x="480" y="30"/>
                  </a:lnTo>
                  <a:lnTo>
                    <a:pt x="480" y="42"/>
                  </a:lnTo>
                  <a:lnTo>
                    <a:pt x="468" y="48"/>
                  </a:lnTo>
                  <a:lnTo>
                    <a:pt x="456" y="24"/>
                  </a:lnTo>
                  <a:lnTo>
                    <a:pt x="462" y="54"/>
                  </a:lnTo>
                  <a:lnTo>
                    <a:pt x="504" y="42"/>
                  </a:lnTo>
                  <a:lnTo>
                    <a:pt x="504" y="66"/>
                  </a:lnTo>
                  <a:lnTo>
                    <a:pt x="510" y="66"/>
                  </a:lnTo>
                  <a:lnTo>
                    <a:pt x="516" y="42"/>
                  </a:lnTo>
                  <a:lnTo>
                    <a:pt x="528" y="66"/>
                  </a:lnTo>
                  <a:lnTo>
                    <a:pt x="528" y="72"/>
                  </a:lnTo>
                </a:path>
              </a:pathLst>
            </a:custGeom>
            <a:noFill/>
            <a:ln w="9525">
              <a:solidFill>
                <a:srgbClr val="000000"/>
              </a:solidFill>
              <a:prstDash val="solid"/>
              <a:round/>
              <a:headEnd/>
              <a:tailEnd/>
            </a:ln>
          </p:spPr>
          <p:txBody>
            <a:bodyPr/>
            <a:lstStyle/>
            <a:p>
              <a:endParaRPr lang="en-US"/>
            </a:p>
          </p:txBody>
        </p:sp>
        <p:sp>
          <p:nvSpPr>
            <p:cNvPr id="5208" name="Freeform 213"/>
            <p:cNvSpPr>
              <a:spLocks/>
            </p:cNvSpPr>
            <p:nvPr/>
          </p:nvSpPr>
          <p:spPr bwMode="auto">
            <a:xfrm>
              <a:off x="4149" y="2196"/>
              <a:ext cx="6" cy="6"/>
            </a:xfrm>
            <a:custGeom>
              <a:avLst/>
              <a:gdLst>
                <a:gd name="T0" fmla="*/ 6 w 6"/>
                <a:gd name="T1" fmla="*/ 0 h 6"/>
                <a:gd name="T2" fmla="*/ 0 w 6"/>
                <a:gd name="T3" fmla="*/ 6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5209" name="Freeform 214"/>
            <p:cNvSpPr>
              <a:spLocks/>
            </p:cNvSpPr>
            <p:nvPr/>
          </p:nvSpPr>
          <p:spPr bwMode="auto">
            <a:xfrm>
              <a:off x="2475" y="1344"/>
              <a:ext cx="408" cy="252"/>
            </a:xfrm>
            <a:custGeom>
              <a:avLst/>
              <a:gdLst>
                <a:gd name="T0" fmla="*/ 408 w 408"/>
                <a:gd name="T1" fmla="*/ 252 h 252"/>
                <a:gd name="T2" fmla="*/ 0 w 408"/>
                <a:gd name="T3" fmla="*/ 234 h 252"/>
                <a:gd name="T4" fmla="*/ 6 w 408"/>
                <a:gd name="T5" fmla="*/ 204 h 252"/>
                <a:gd name="T6" fmla="*/ 24 w 408"/>
                <a:gd name="T7" fmla="*/ 0 h 252"/>
                <a:gd name="T8" fmla="*/ 378 w 408"/>
                <a:gd name="T9" fmla="*/ 18 h 252"/>
                <a:gd name="T10" fmla="*/ 408 w 408"/>
                <a:gd name="T11" fmla="*/ 246 h 252"/>
                <a:gd name="T12" fmla="*/ 408 w 408"/>
                <a:gd name="T13" fmla="*/ 252 h 252"/>
                <a:gd name="T14" fmla="*/ 0 60000 65536"/>
                <a:gd name="T15" fmla="*/ 0 60000 65536"/>
                <a:gd name="T16" fmla="*/ 0 60000 65536"/>
                <a:gd name="T17" fmla="*/ 0 60000 65536"/>
                <a:gd name="T18" fmla="*/ 0 60000 65536"/>
                <a:gd name="T19" fmla="*/ 0 60000 65536"/>
                <a:gd name="T20" fmla="*/ 0 60000 65536"/>
                <a:gd name="T21" fmla="*/ 0 w 408"/>
                <a:gd name="T22" fmla="*/ 0 h 252"/>
                <a:gd name="T23" fmla="*/ 408 w 408"/>
                <a:gd name="T24" fmla="*/ 252 h 2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8" h="252">
                  <a:moveTo>
                    <a:pt x="408" y="252"/>
                  </a:moveTo>
                  <a:lnTo>
                    <a:pt x="0" y="234"/>
                  </a:lnTo>
                  <a:lnTo>
                    <a:pt x="6" y="204"/>
                  </a:lnTo>
                  <a:lnTo>
                    <a:pt x="24" y="0"/>
                  </a:lnTo>
                  <a:lnTo>
                    <a:pt x="378" y="18"/>
                  </a:lnTo>
                  <a:lnTo>
                    <a:pt x="408" y="246"/>
                  </a:lnTo>
                  <a:lnTo>
                    <a:pt x="408" y="252"/>
                  </a:lnTo>
                  <a:close/>
                </a:path>
              </a:pathLst>
            </a:custGeom>
            <a:solidFill>
              <a:srgbClr val="E8D898"/>
            </a:solidFill>
            <a:ln w="9525">
              <a:solidFill>
                <a:srgbClr val="E8D898"/>
              </a:solidFill>
              <a:prstDash val="solid"/>
              <a:round/>
              <a:headEnd/>
              <a:tailEnd/>
            </a:ln>
          </p:spPr>
          <p:txBody>
            <a:bodyPr/>
            <a:lstStyle/>
            <a:p>
              <a:endParaRPr lang="en-US"/>
            </a:p>
          </p:txBody>
        </p:sp>
        <p:sp>
          <p:nvSpPr>
            <p:cNvPr id="5210" name="Freeform 215"/>
            <p:cNvSpPr>
              <a:spLocks/>
            </p:cNvSpPr>
            <p:nvPr/>
          </p:nvSpPr>
          <p:spPr bwMode="auto">
            <a:xfrm>
              <a:off x="2475" y="1344"/>
              <a:ext cx="408" cy="258"/>
            </a:xfrm>
            <a:custGeom>
              <a:avLst/>
              <a:gdLst>
                <a:gd name="T0" fmla="*/ 408 w 408"/>
                <a:gd name="T1" fmla="*/ 252 h 258"/>
                <a:gd name="T2" fmla="*/ 0 w 408"/>
                <a:gd name="T3" fmla="*/ 234 h 258"/>
                <a:gd name="T4" fmla="*/ 6 w 408"/>
                <a:gd name="T5" fmla="*/ 204 h 258"/>
                <a:gd name="T6" fmla="*/ 24 w 408"/>
                <a:gd name="T7" fmla="*/ 0 h 258"/>
                <a:gd name="T8" fmla="*/ 378 w 408"/>
                <a:gd name="T9" fmla="*/ 18 h 258"/>
                <a:gd name="T10" fmla="*/ 408 w 408"/>
                <a:gd name="T11" fmla="*/ 246 h 258"/>
                <a:gd name="T12" fmla="*/ 408 w 408"/>
                <a:gd name="T13" fmla="*/ 252 h 258"/>
                <a:gd name="T14" fmla="*/ 408 w 408"/>
                <a:gd name="T15" fmla="*/ 258 h 258"/>
                <a:gd name="T16" fmla="*/ 0 60000 65536"/>
                <a:gd name="T17" fmla="*/ 0 60000 65536"/>
                <a:gd name="T18" fmla="*/ 0 60000 65536"/>
                <a:gd name="T19" fmla="*/ 0 60000 65536"/>
                <a:gd name="T20" fmla="*/ 0 60000 65536"/>
                <a:gd name="T21" fmla="*/ 0 60000 65536"/>
                <a:gd name="T22" fmla="*/ 0 60000 65536"/>
                <a:gd name="T23" fmla="*/ 0 60000 65536"/>
                <a:gd name="T24" fmla="*/ 0 w 408"/>
                <a:gd name="T25" fmla="*/ 0 h 258"/>
                <a:gd name="T26" fmla="*/ 408 w 408"/>
                <a:gd name="T27" fmla="*/ 258 h 25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8" h="258">
                  <a:moveTo>
                    <a:pt x="408" y="252"/>
                  </a:moveTo>
                  <a:lnTo>
                    <a:pt x="0" y="234"/>
                  </a:lnTo>
                  <a:lnTo>
                    <a:pt x="6" y="204"/>
                  </a:lnTo>
                  <a:lnTo>
                    <a:pt x="24" y="0"/>
                  </a:lnTo>
                  <a:lnTo>
                    <a:pt x="378" y="18"/>
                  </a:lnTo>
                  <a:lnTo>
                    <a:pt x="408" y="246"/>
                  </a:lnTo>
                  <a:lnTo>
                    <a:pt x="408" y="252"/>
                  </a:lnTo>
                  <a:lnTo>
                    <a:pt x="408" y="258"/>
                  </a:lnTo>
                </a:path>
              </a:pathLst>
            </a:custGeom>
            <a:noFill/>
            <a:ln w="9525">
              <a:solidFill>
                <a:srgbClr val="000000"/>
              </a:solidFill>
              <a:prstDash val="solid"/>
              <a:round/>
              <a:headEnd/>
              <a:tailEnd/>
            </a:ln>
          </p:spPr>
          <p:txBody>
            <a:bodyPr/>
            <a:lstStyle/>
            <a:p>
              <a:endParaRPr lang="en-US"/>
            </a:p>
          </p:txBody>
        </p:sp>
        <p:sp>
          <p:nvSpPr>
            <p:cNvPr id="5211" name="Freeform 216"/>
            <p:cNvSpPr>
              <a:spLocks/>
            </p:cNvSpPr>
            <p:nvPr/>
          </p:nvSpPr>
          <p:spPr bwMode="auto">
            <a:xfrm>
              <a:off x="3561" y="1830"/>
              <a:ext cx="258" cy="294"/>
            </a:xfrm>
            <a:custGeom>
              <a:avLst/>
              <a:gdLst>
                <a:gd name="T0" fmla="*/ 258 w 258"/>
                <a:gd name="T1" fmla="*/ 102 h 294"/>
                <a:gd name="T2" fmla="*/ 252 w 258"/>
                <a:gd name="T3" fmla="*/ 108 h 294"/>
                <a:gd name="T4" fmla="*/ 258 w 258"/>
                <a:gd name="T5" fmla="*/ 132 h 294"/>
                <a:gd name="T6" fmla="*/ 252 w 258"/>
                <a:gd name="T7" fmla="*/ 186 h 294"/>
                <a:gd name="T8" fmla="*/ 210 w 258"/>
                <a:gd name="T9" fmla="*/ 222 h 294"/>
                <a:gd name="T10" fmla="*/ 204 w 258"/>
                <a:gd name="T11" fmla="*/ 246 h 294"/>
                <a:gd name="T12" fmla="*/ 186 w 258"/>
                <a:gd name="T13" fmla="*/ 246 h 294"/>
                <a:gd name="T14" fmla="*/ 186 w 258"/>
                <a:gd name="T15" fmla="*/ 276 h 294"/>
                <a:gd name="T16" fmla="*/ 168 w 258"/>
                <a:gd name="T17" fmla="*/ 294 h 294"/>
                <a:gd name="T18" fmla="*/ 162 w 258"/>
                <a:gd name="T19" fmla="*/ 294 h 294"/>
                <a:gd name="T20" fmla="*/ 144 w 258"/>
                <a:gd name="T21" fmla="*/ 270 h 294"/>
                <a:gd name="T22" fmla="*/ 96 w 258"/>
                <a:gd name="T23" fmla="*/ 288 h 294"/>
                <a:gd name="T24" fmla="*/ 60 w 258"/>
                <a:gd name="T25" fmla="*/ 276 h 294"/>
                <a:gd name="T26" fmla="*/ 48 w 258"/>
                <a:gd name="T27" fmla="*/ 258 h 294"/>
                <a:gd name="T28" fmla="*/ 24 w 258"/>
                <a:gd name="T29" fmla="*/ 258 h 294"/>
                <a:gd name="T30" fmla="*/ 0 w 258"/>
                <a:gd name="T31" fmla="*/ 54 h 294"/>
                <a:gd name="T32" fmla="*/ 24 w 258"/>
                <a:gd name="T33" fmla="*/ 54 h 294"/>
                <a:gd name="T34" fmla="*/ 78 w 258"/>
                <a:gd name="T35" fmla="*/ 42 h 294"/>
                <a:gd name="T36" fmla="*/ 78 w 258"/>
                <a:gd name="T37" fmla="*/ 48 h 294"/>
                <a:gd name="T38" fmla="*/ 120 w 258"/>
                <a:gd name="T39" fmla="*/ 54 h 294"/>
                <a:gd name="T40" fmla="*/ 108 w 258"/>
                <a:gd name="T41" fmla="*/ 66 h 294"/>
                <a:gd name="T42" fmla="*/ 138 w 258"/>
                <a:gd name="T43" fmla="*/ 66 h 294"/>
                <a:gd name="T44" fmla="*/ 186 w 258"/>
                <a:gd name="T45" fmla="*/ 48 h 294"/>
                <a:gd name="T46" fmla="*/ 198 w 258"/>
                <a:gd name="T47" fmla="*/ 24 h 294"/>
                <a:gd name="T48" fmla="*/ 240 w 258"/>
                <a:gd name="T49" fmla="*/ 0 h 294"/>
                <a:gd name="T50" fmla="*/ 258 w 258"/>
                <a:gd name="T51" fmla="*/ 90 h 294"/>
                <a:gd name="T52" fmla="*/ 258 w 258"/>
                <a:gd name="T53" fmla="*/ 102 h 29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94"/>
                <a:gd name="T83" fmla="*/ 258 w 258"/>
                <a:gd name="T84" fmla="*/ 294 h 29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94">
                  <a:moveTo>
                    <a:pt x="258" y="102"/>
                  </a:moveTo>
                  <a:lnTo>
                    <a:pt x="252" y="108"/>
                  </a:lnTo>
                  <a:lnTo>
                    <a:pt x="258" y="132"/>
                  </a:lnTo>
                  <a:lnTo>
                    <a:pt x="252" y="186"/>
                  </a:lnTo>
                  <a:lnTo>
                    <a:pt x="210" y="222"/>
                  </a:lnTo>
                  <a:lnTo>
                    <a:pt x="204" y="246"/>
                  </a:lnTo>
                  <a:lnTo>
                    <a:pt x="186" y="246"/>
                  </a:lnTo>
                  <a:lnTo>
                    <a:pt x="186" y="276"/>
                  </a:lnTo>
                  <a:lnTo>
                    <a:pt x="168" y="294"/>
                  </a:lnTo>
                  <a:lnTo>
                    <a:pt x="162" y="294"/>
                  </a:lnTo>
                  <a:lnTo>
                    <a:pt x="144" y="270"/>
                  </a:lnTo>
                  <a:lnTo>
                    <a:pt x="96" y="288"/>
                  </a:lnTo>
                  <a:lnTo>
                    <a:pt x="60" y="276"/>
                  </a:lnTo>
                  <a:lnTo>
                    <a:pt x="48" y="258"/>
                  </a:lnTo>
                  <a:lnTo>
                    <a:pt x="24" y="258"/>
                  </a:lnTo>
                  <a:lnTo>
                    <a:pt x="0" y="54"/>
                  </a:lnTo>
                  <a:lnTo>
                    <a:pt x="24" y="54"/>
                  </a:lnTo>
                  <a:lnTo>
                    <a:pt x="78" y="42"/>
                  </a:lnTo>
                  <a:lnTo>
                    <a:pt x="78" y="48"/>
                  </a:lnTo>
                  <a:lnTo>
                    <a:pt x="120" y="54"/>
                  </a:lnTo>
                  <a:lnTo>
                    <a:pt x="108" y="66"/>
                  </a:lnTo>
                  <a:lnTo>
                    <a:pt x="138" y="66"/>
                  </a:lnTo>
                  <a:lnTo>
                    <a:pt x="186" y="48"/>
                  </a:lnTo>
                  <a:lnTo>
                    <a:pt x="198" y="24"/>
                  </a:lnTo>
                  <a:lnTo>
                    <a:pt x="240" y="0"/>
                  </a:lnTo>
                  <a:lnTo>
                    <a:pt x="258" y="90"/>
                  </a:lnTo>
                  <a:lnTo>
                    <a:pt x="258" y="102"/>
                  </a:lnTo>
                  <a:close/>
                </a:path>
              </a:pathLst>
            </a:custGeom>
            <a:solidFill>
              <a:srgbClr val="FFAA00"/>
            </a:solidFill>
            <a:ln w="9525">
              <a:solidFill>
                <a:srgbClr val="FFAA00"/>
              </a:solidFill>
              <a:prstDash val="solid"/>
              <a:round/>
              <a:headEnd/>
              <a:tailEnd/>
            </a:ln>
          </p:spPr>
          <p:txBody>
            <a:bodyPr/>
            <a:lstStyle/>
            <a:p>
              <a:endParaRPr lang="en-US"/>
            </a:p>
          </p:txBody>
        </p:sp>
        <p:sp>
          <p:nvSpPr>
            <p:cNvPr id="5212" name="Freeform 217"/>
            <p:cNvSpPr>
              <a:spLocks/>
            </p:cNvSpPr>
            <p:nvPr/>
          </p:nvSpPr>
          <p:spPr bwMode="auto">
            <a:xfrm>
              <a:off x="3561" y="1830"/>
              <a:ext cx="258" cy="294"/>
            </a:xfrm>
            <a:custGeom>
              <a:avLst/>
              <a:gdLst>
                <a:gd name="T0" fmla="*/ 258 w 258"/>
                <a:gd name="T1" fmla="*/ 102 h 294"/>
                <a:gd name="T2" fmla="*/ 252 w 258"/>
                <a:gd name="T3" fmla="*/ 108 h 294"/>
                <a:gd name="T4" fmla="*/ 258 w 258"/>
                <a:gd name="T5" fmla="*/ 132 h 294"/>
                <a:gd name="T6" fmla="*/ 252 w 258"/>
                <a:gd name="T7" fmla="*/ 186 h 294"/>
                <a:gd name="T8" fmla="*/ 210 w 258"/>
                <a:gd name="T9" fmla="*/ 222 h 294"/>
                <a:gd name="T10" fmla="*/ 204 w 258"/>
                <a:gd name="T11" fmla="*/ 246 h 294"/>
                <a:gd name="T12" fmla="*/ 186 w 258"/>
                <a:gd name="T13" fmla="*/ 246 h 294"/>
                <a:gd name="T14" fmla="*/ 186 w 258"/>
                <a:gd name="T15" fmla="*/ 276 h 294"/>
                <a:gd name="T16" fmla="*/ 168 w 258"/>
                <a:gd name="T17" fmla="*/ 294 h 294"/>
                <a:gd name="T18" fmla="*/ 162 w 258"/>
                <a:gd name="T19" fmla="*/ 294 h 294"/>
                <a:gd name="T20" fmla="*/ 144 w 258"/>
                <a:gd name="T21" fmla="*/ 270 h 294"/>
                <a:gd name="T22" fmla="*/ 96 w 258"/>
                <a:gd name="T23" fmla="*/ 288 h 294"/>
                <a:gd name="T24" fmla="*/ 60 w 258"/>
                <a:gd name="T25" fmla="*/ 276 h 294"/>
                <a:gd name="T26" fmla="*/ 48 w 258"/>
                <a:gd name="T27" fmla="*/ 258 h 294"/>
                <a:gd name="T28" fmla="*/ 24 w 258"/>
                <a:gd name="T29" fmla="*/ 258 h 294"/>
                <a:gd name="T30" fmla="*/ 0 w 258"/>
                <a:gd name="T31" fmla="*/ 54 h 294"/>
                <a:gd name="T32" fmla="*/ 24 w 258"/>
                <a:gd name="T33" fmla="*/ 54 h 294"/>
                <a:gd name="T34" fmla="*/ 78 w 258"/>
                <a:gd name="T35" fmla="*/ 42 h 294"/>
                <a:gd name="T36" fmla="*/ 78 w 258"/>
                <a:gd name="T37" fmla="*/ 48 h 294"/>
                <a:gd name="T38" fmla="*/ 120 w 258"/>
                <a:gd name="T39" fmla="*/ 54 h 294"/>
                <a:gd name="T40" fmla="*/ 108 w 258"/>
                <a:gd name="T41" fmla="*/ 66 h 294"/>
                <a:gd name="T42" fmla="*/ 138 w 258"/>
                <a:gd name="T43" fmla="*/ 66 h 294"/>
                <a:gd name="T44" fmla="*/ 186 w 258"/>
                <a:gd name="T45" fmla="*/ 48 h 294"/>
                <a:gd name="T46" fmla="*/ 198 w 258"/>
                <a:gd name="T47" fmla="*/ 24 h 294"/>
                <a:gd name="T48" fmla="*/ 240 w 258"/>
                <a:gd name="T49" fmla="*/ 0 h 294"/>
                <a:gd name="T50" fmla="*/ 258 w 258"/>
                <a:gd name="T51" fmla="*/ 90 h 294"/>
                <a:gd name="T52" fmla="*/ 258 w 258"/>
                <a:gd name="T53" fmla="*/ 102 h 294"/>
                <a:gd name="T54" fmla="*/ 258 w 258"/>
                <a:gd name="T55" fmla="*/ 108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58"/>
                <a:gd name="T85" fmla="*/ 0 h 294"/>
                <a:gd name="T86" fmla="*/ 258 w 258"/>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58" h="294">
                  <a:moveTo>
                    <a:pt x="258" y="102"/>
                  </a:moveTo>
                  <a:lnTo>
                    <a:pt x="252" y="108"/>
                  </a:lnTo>
                  <a:lnTo>
                    <a:pt x="258" y="132"/>
                  </a:lnTo>
                  <a:lnTo>
                    <a:pt x="252" y="186"/>
                  </a:lnTo>
                  <a:lnTo>
                    <a:pt x="210" y="222"/>
                  </a:lnTo>
                  <a:lnTo>
                    <a:pt x="204" y="246"/>
                  </a:lnTo>
                  <a:lnTo>
                    <a:pt x="186" y="246"/>
                  </a:lnTo>
                  <a:lnTo>
                    <a:pt x="186" y="276"/>
                  </a:lnTo>
                  <a:lnTo>
                    <a:pt x="168" y="294"/>
                  </a:lnTo>
                  <a:lnTo>
                    <a:pt x="162" y="294"/>
                  </a:lnTo>
                  <a:lnTo>
                    <a:pt x="144" y="270"/>
                  </a:lnTo>
                  <a:lnTo>
                    <a:pt x="96" y="288"/>
                  </a:lnTo>
                  <a:lnTo>
                    <a:pt x="60" y="276"/>
                  </a:lnTo>
                  <a:lnTo>
                    <a:pt x="48" y="258"/>
                  </a:lnTo>
                  <a:lnTo>
                    <a:pt x="24" y="258"/>
                  </a:lnTo>
                  <a:lnTo>
                    <a:pt x="0" y="54"/>
                  </a:lnTo>
                  <a:lnTo>
                    <a:pt x="24" y="54"/>
                  </a:lnTo>
                  <a:lnTo>
                    <a:pt x="78" y="42"/>
                  </a:lnTo>
                  <a:lnTo>
                    <a:pt x="78" y="48"/>
                  </a:lnTo>
                  <a:lnTo>
                    <a:pt x="120" y="54"/>
                  </a:lnTo>
                  <a:lnTo>
                    <a:pt x="108" y="66"/>
                  </a:lnTo>
                  <a:lnTo>
                    <a:pt x="138" y="66"/>
                  </a:lnTo>
                  <a:lnTo>
                    <a:pt x="186" y="48"/>
                  </a:lnTo>
                  <a:lnTo>
                    <a:pt x="198" y="24"/>
                  </a:lnTo>
                  <a:lnTo>
                    <a:pt x="240" y="0"/>
                  </a:lnTo>
                  <a:lnTo>
                    <a:pt x="258" y="90"/>
                  </a:lnTo>
                  <a:lnTo>
                    <a:pt x="258" y="102"/>
                  </a:lnTo>
                  <a:lnTo>
                    <a:pt x="258" y="108"/>
                  </a:lnTo>
                </a:path>
              </a:pathLst>
            </a:custGeom>
            <a:noFill/>
            <a:ln w="9525">
              <a:solidFill>
                <a:srgbClr val="000000"/>
              </a:solidFill>
              <a:prstDash val="solid"/>
              <a:round/>
              <a:headEnd/>
              <a:tailEnd/>
            </a:ln>
          </p:spPr>
          <p:txBody>
            <a:bodyPr/>
            <a:lstStyle/>
            <a:p>
              <a:endParaRPr lang="en-US"/>
            </a:p>
          </p:txBody>
        </p:sp>
        <p:sp>
          <p:nvSpPr>
            <p:cNvPr id="5213" name="Freeform 218"/>
            <p:cNvSpPr>
              <a:spLocks/>
            </p:cNvSpPr>
            <p:nvPr/>
          </p:nvSpPr>
          <p:spPr bwMode="auto">
            <a:xfrm>
              <a:off x="2475" y="2274"/>
              <a:ext cx="534" cy="282"/>
            </a:xfrm>
            <a:custGeom>
              <a:avLst/>
              <a:gdLst>
                <a:gd name="T0" fmla="*/ 522 w 534"/>
                <a:gd name="T1" fmla="*/ 54 h 282"/>
                <a:gd name="T2" fmla="*/ 534 w 534"/>
                <a:gd name="T3" fmla="*/ 144 h 282"/>
                <a:gd name="T4" fmla="*/ 534 w 534"/>
                <a:gd name="T5" fmla="*/ 282 h 282"/>
                <a:gd name="T6" fmla="*/ 486 w 534"/>
                <a:gd name="T7" fmla="*/ 252 h 282"/>
                <a:gd name="T8" fmla="*/ 414 w 534"/>
                <a:gd name="T9" fmla="*/ 276 h 282"/>
                <a:gd name="T10" fmla="*/ 396 w 534"/>
                <a:gd name="T11" fmla="*/ 258 h 282"/>
                <a:gd name="T12" fmla="*/ 384 w 534"/>
                <a:gd name="T13" fmla="*/ 264 h 282"/>
                <a:gd name="T14" fmla="*/ 378 w 534"/>
                <a:gd name="T15" fmla="*/ 258 h 282"/>
                <a:gd name="T16" fmla="*/ 366 w 534"/>
                <a:gd name="T17" fmla="*/ 276 h 282"/>
                <a:gd name="T18" fmla="*/ 360 w 534"/>
                <a:gd name="T19" fmla="*/ 258 h 282"/>
                <a:gd name="T20" fmla="*/ 348 w 534"/>
                <a:gd name="T21" fmla="*/ 270 h 282"/>
                <a:gd name="T22" fmla="*/ 330 w 534"/>
                <a:gd name="T23" fmla="*/ 252 h 282"/>
                <a:gd name="T24" fmla="*/ 318 w 534"/>
                <a:gd name="T25" fmla="*/ 264 h 282"/>
                <a:gd name="T26" fmla="*/ 300 w 534"/>
                <a:gd name="T27" fmla="*/ 240 h 282"/>
                <a:gd name="T28" fmla="*/ 276 w 534"/>
                <a:gd name="T29" fmla="*/ 246 h 282"/>
                <a:gd name="T30" fmla="*/ 234 w 534"/>
                <a:gd name="T31" fmla="*/ 234 h 282"/>
                <a:gd name="T32" fmla="*/ 222 w 534"/>
                <a:gd name="T33" fmla="*/ 216 h 282"/>
                <a:gd name="T34" fmla="*/ 204 w 534"/>
                <a:gd name="T35" fmla="*/ 216 h 282"/>
                <a:gd name="T36" fmla="*/ 180 w 534"/>
                <a:gd name="T37" fmla="*/ 204 h 282"/>
                <a:gd name="T38" fmla="*/ 192 w 534"/>
                <a:gd name="T39" fmla="*/ 54 h 282"/>
                <a:gd name="T40" fmla="*/ 0 w 534"/>
                <a:gd name="T41" fmla="*/ 42 h 282"/>
                <a:gd name="T42" fmla="*/ 6 w 534"/>
                <a:gd name="T43" fmla="*/ 0 h 282"/>
                <a:gd name="T44" fmla="*/ 66 w 534"/>
                <a:gd name="T45" fmla="*/ 6 h 282"/>
                <a:gd name="T46" fmla="*/ 522 w 534"/>
                <a:gd name="T47" fmla="*/ 18 h 282"/>
                <a:gd name="T48" fmla="*/ 522 w 534"/>
                <a:gd name="T49" fmla="*/ 42 h 282"/>
                <a:gd name="T50" fmla="*/ 522 w 534"/>
                <a:gd name="T51" fmla="*/ 54 h 28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34"/>
                <a:gd name="T79" fmla="*/ 0 h 282"/>
                <a:gd name="T80" fmla="*/ 534 w 534"/>
                <a:gd name="T81" fmla="*/ 282 h 28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34" h="282">
                  <a:moveTo>
                    <a:pt x="522" y="54"/>
                  </a:moveTo>
                  <a:lnTo>
                    <a:pt x="534" y="144"/>
                  </a:lnTo>
                  <a:lnTo>
                    <a:pt x="534" y="282"/>
                  </a:lnTo>
                  <a:lnTo>
                    <a:pt x="486" y="252"/>
                  </a:lnTo>
                  <a:lnTo>
                    <a:pt x="414" y="276"/>
                  </a:lnTo>
                  <a:lnTo>
                    <a:pt x="396" y="258"/>
                  </a:lnTo>
                  <a:lnTo>
                    <a:pt x="384" y="264"/>
                  </a:lnTo>
                  <a:lnTo>
                    <a:pt x="378" y="258"/>
                  </a:lnTo>
                  <a:lnTo>
                    <a:pt x="366" y="276"/>
                  </a:lnTo>
                  <a:lnTo>
                    <a:pt x="360" y="258"/>
                  </a:lnTo>
                  <a:lnTo>
                    <a:pt x="348" y="270"/>
                  </a:lnTo>
                  <a:lnTo>
                    <a:pt x="330" y="252"/>
                  </a:lnTo>
                  <a:lnTo>
                    <a:pt x="318" y="264"/>
                  </a:lnTo>
                  <a:lnTo>
                    <a:pt x="300" y="240"/>
                  </a:lnTo>
                  <a:lnTo>
                    <a:pt x="276" y="246"/>
                  </a:lnTo>
                  <a:lnTo>
                    <a:pt x="234" y="234"/>
                  </a:lnTo>
                  <a:lnTo>
                    <a:pt x="222" y="216"/>
                  </a:lnTo>
                  <a:lnTo>
                    <a:pt x="204" y="216"/>
                  </a:lnTo>
                  <a:lnTo>
                    <a:pt x="180" y="204"/>
                  </a:lnTo>
                  <a:lnTo>
                    <a:pt x="192" y="54"/>
                  </a:lnTo>
                  <a:lnTo>
                    <a:pt x="0" y="42"/>
                  </a:lnTo>
                  <a:lnTo>
                    <a:pt x="6" y="0"/>
                  </a:lnTo>
                  <a:lnTo>
                    <a:pt x="66" y="6"/>
                  </a:lnTo>
                  <a:lnTo>
                    <a:pt x="522" y="18"/>
                  </a:lnTo>
                  <a:lnTo>
                    <a:pt x="522" y="42"/>
                  </a:lnTo>
                  <a:lnTo>
                    <a:pt x="522" y="54"/>
                  </a:lnTo>
                  <a:close/>
                </a:path>
              </a:pathLst>
            </a:custGeom>
            <a:solidFill>
              <a:srgbClr val="FFAA00"/>
            </a:solidFill>
            <a:ln w="9525">
              <a:solidFill>
                <a:srgbClr val="FFAA00"/>
              </a:solidFill>
              <a:prstDash val="solid"/>
              <a:round/>
              <a:headEnd/>
              <a:tailEnd/>
            </a:ln>
          </p:spPr>
          <p:txBody>
            <a:bodyPr/>
            <a:lstStyle/>
            <a:p>
              <a:endParaRPr lang="en-US"/>
            </a:p>
          </p:txBody>
        </p:sp>
        <p:sp>
          <p:nvSpPr>
            <p:cNvPr id="5214" name="Freeform 219"/>
            <p:cNvSpPr>
              <a:spLocks/>
            </p:cNvSpPr>
            <p:nvPr/>
          </p:nvSpPr>
          <p:spPr bwMode="auto">
            <a:xfrm>
              <a:off x="2475" y="2274"/>
              <a:ext cx="534" cy="282"/>
            </a:xfrm>
            <a:custGeom>
              <a:avLst/>
              <a:gdLst>
                <a:gd name="T0" fmla="*/ 522 w 534"/>
                <a:gd name="T1" fmla="*/ 54 h 282"/>
                <a:gd name="T2" fmla="*/ 534 w 534"/>
                <a:gd name="T3" fmla="*/ 144 h 282"/>
                <a:gd name="T4" fmla="*/ 534 w 534"/>
                <a:gd name="T5" fmla="*/ 282 h 282"/>
                <a:gd name="T6" fmla="*/ 486 w 534"/>
                <a:gd name="T7" fmla="*/ 252 h 282"/>
                <a:gd name="T8" fmla="*/ 414 w 534"/>
                <a:gd name="T9" fmla="*/ 276 h 282"/>
                <a:gd name="T10" fmla="*/ 396 w 534"/>
                <a:gd name="T11" fmla="*/ 258 h 282"/>
                <a:gd name="T12" fmla="*/ 384 w 534"/>
                <a:gd name="T13" fmla="*/ 264 h 282"/>
                <a:gd name="T14" fmla="*/ 378 w 534"/>
                <a:gd name="T15" fmla="*/ 258 h 282"/>
                <a:gd name="T16" fmla="*/ 366 w 534"/>
                <a:gd name="T17" fmla="*/ 276 h 282"/>
                <a:gd name="T18" fmla="*/ 360 w 534"/>
                <a:gd name="T19" fmla="*/ 258 h 282"/>
                <a:gd name="T20" fmla="*/ 348 w 534"/>
                <a:gd name="T21" fmla="*/ 270 h 282"/>
                <a:gd name="T22" fmla="*/ 330 w 534"/>
                <a:gd name="T23" fmla="*/ 252 h 282"/>
                <a:gd name="T24" fmla="*/ 318 w 534"/>
                <a:gd name="T25" fmla="*/ 264 h 282"/>
                <a:gd name="T26" fmla="*/ 300 w 534"/>
                <a:gd name="T27" fmla="*/ 240 h 282"/>
                <a:gd name="T28" fmla="*/ 276 w 534"/>
                <a:gd name="T29" fmla="*/ 246 h 282"/>
                <a:gd name="T30" fmla="*/ 234 w 534"/>
                <a:gd name="T31" fmla="*/ 234 h 282"/>
                <a:gd name="T32" fmla="*/ 222 w 534"/>
                <a:gd name="T33" fmla="*/ 216 h 282"/>
                <a:gd name="T34" fmla="*/ 204 w 534"/>
                <a:gd name="T35" fmla="*/ 216 h 282"/>
                <a:gd name="T36" fmla="*/ 180 w 534"/>
                <a:gd name="T37" fmla="*/ 204 h 282"/>
                <a:gd name="T38" fmla="*/ 192 w 534"/>
                <a:gd name="T39" fmla="*/ 54 h 282"/>
                <a:gd name="T40" fmla="*/ 0 w 534"/>
                <a:gd name="T41" fmla="*/ 42 h 282"/>
                <a:gd name="T42" fmla="*/ 6 w 534"/>
                <a:gd name="T43" fmla="*/ 0 h 282"/>
                <a:gd name="T44" fmla="*/ 66 w 534"/>
                <a:gd name="T45" fmla="*/ 6 h 282"/>
                <a:gd name="T46" fmla="*/ 522 w 534"/>
                <a:gd name="T47" fmla="*/ 18 h 282"/>
                <a:gd name="T48" fmla="*/ 522 w 534"/>
                <a:gd name="T49" fmla="*/ 42 h 282"/>
                <a:gd name="T50" fmla="*/ 522 w 534"/>
                <a:gd name="T51" fmla="*/ 54 h 282"/>
                <a:gd name="T52" fmla="*/ 522 w 534"/>
                <a:gd name="T53" fmla="*/ 60 h 28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34"/>
                <a:gd name="T82" fmla="*/ 0 h 282"/>
                <a:gd name="T83" fmla="*/ 534 w 534"/>
                <a:gd name="T84" fmla="*/ 282 h 28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34" h="282">
                  <a:moveTo>
                    <a:pt x="522" y="54"/>
                  </a:moveTo>
                  <a:lnTo>
                    <a:pt x="534" y="144"/>
                  </a:lnTo>
                  <a:lnTo>
                    <a:pt x="534" y="282"/>
                  </a:lnTo>
                  <a:lnTo>
                    <a:pt x="486" y="252"/>
                  </a:lnTo>
                  <a:lnTo>
                    <a:pt x="414" y="276"/>
                  </a:lnTo>
                  <a:lnTo>
                    <a:pt x="396" y="258"/>
                  </a:lnTo>
                  <a:lnTo>
                    <a:pt x="384" y="264"/>
                  </a:lnTo>
                  <a:lnTo>
                    <a:pt x="378" y="258"/>
                  </a:lnTo>
                  <a:lnTo>
                    <a:pt x="366" y="276"/>
                  </a:lnTo>
                  <a:lnTo>
                    <a:pt x="360" y="258"/>
                  </a:lnTo>
                  <a:lnTo>
                    <a:pt x="348" y="270"/>
                  </a:lnTo>
                  <a:lnTo>
                    <a:pt x="330" y="252"/>
                  </a:lnTo>
                  <a:lnTo>
                    <a:pt x="318" y="264"/>
                  </a:lnTo>
                  <a:lnTo>
                    <a:pt x="300" y="240"/>
                  </a:lnTo>
                  <a:lnTo>
                    <a:pt x="276" y="246"/>
                  </a:lnTo>
                  <a:lnTo>
                    <a:pt x="234" y="234"/>
                  </a:lnTo>
                  <a:lnTo>
                    <a:pt x="222" y="216"/>
                  </a:lnTo>
                  <a:lnTo>
                    <a:pt x="204" y="216"/>
                  </a:lnTo>
                  <a:lnTo>
                    <a:pt x="180" y="204"/>
                  </a:lnTo>
                  <a:lnTo>
                    <a:pt x="192" y="54"/>
                  </a:lnTo>
                  <a:lnTo>
                    <a:pt x="0" y="42"/>
                  </a:lnTo>
                  <a:lnTo>
                    <a:pt x="6" y="0"/>
                  </a:lnTo>
                  <a:lnTo>
                    <a:pt x="66" y="6"/>
                  </a:lnTo>
                  <a:lnTo>
                    <a:pt x="522" y="18"/>
                  </a:lnTo>
                  <a:lnTo>
                    <a:pt x="522" y="42"/>
                  </a:lnTo>
                  <a:lnTo>
                    <a:pt x="522" y="54"/>
                  </a:lnTo>
                  <a:lnTo>
                    <a:pt x="522" y="60"/>
                  </a:lnTo>
                </a:path>
              </a:pathLst>
            </a:custGeom>
            <a:noFill/>
            <a:ln w="9525">
              <a:solidFill>
                <a:srgbClr val="000000"/>
              </a:solidFill>
              <a:prstDash val="solid"/>
              <a:round/>
              <a:headEnd/>
              <a:tailEnd/>
            </a:ln>
          </p:spPr>
          <p:txBody>
            <a:bodyPr/>
            <a:lstStyle/>
            <a:p>
              <a:endParaRPr lang="en-US"/>
            </a:p>
          </p:txBody>
        </p:sp>
        <p:sp>
          <p:nvSpPr>
            <p:cNvPr id="5215" name="Freeform 220"/>
            <p:cNvSpPr>
              <a:spLocks/>
            </p:cNvSpPr>
            <p:nvPr/>
          </p:nvSpPr>
          <p:spPr bwMode="auto">
            <a:xfrm>
              <a:off x="1311" y="1350"/>
              <a:ext cx="492" cy="414"/>
            </a:xfrm>
            <a:custGeom>
              <a:avLst/>
              <a:gdLst>
                <a:gd name="T0" fmla="*/ 234 w 492"/>
                <a:gd name="T1" fmla="*/ 372 h 414"/>
                <a:gd name="T2" fmla="*/ 0 w 492"/>
                <a:gd name="T3" fmla="*/ 312 h 414"/>
                <a:gd name="T4" fmla="*/ 0 w 492"/>
                <a:gd name="T5" fmla="*/ 240 h 414"/>
                <a:gd name="T6" fmla="*/ 42 w 492"/>
                <a:gd name="T7" fmla="*/ 186 h 414"/>
                <a:gd name="T8" fmla="*/ 96 w 492"/>
                <a:gd name="T9" fmla="*/ 54 h 414"/>
                <a:gd name="T10" fmla="*/ 108 w 492"/>
                <a:gd name="T11" fmla="*/ 0 h 414"/>
                <a:gd name="T12" fmla="*/ 138 w 492"/>
                <a:gd name="T13" fmla="*/ 6 h 414"/>
                <a:gd name="T14" fmla="*/ 132 w 492"/>
                <a:gd name="T15" fmla="*/ 12 h 414"/>
                <a:gd name="T16" fmla="*/ 162 w 492"/>
                <a:gd name="T17" fmla="*/ 30 h 414"/>
                <a:gd name="T18" fmla="*/ 156 w 492"/>
                <a:gd name="T19" fmla="*/ 66 h 414"/>
                <a:gd name="T20" fmla="*/ 180 w 492"/>
                <a:gd name="T21" fmla="*/ 78 h 414"/>
                <a:gd name="T22" fmla="*/ 210 w 492"/>
                <a:gd name="T23" fmla="*/ 72 h 414"/>
                <a:gd name="T24" fmla="*/ 240 w 492"/>
                <a:gd name="T25" fmla="*/ 90 h 414"/>
                <a:gd name="T26" fmla="*/ 366 w 492"/>
                <a:gd name="T27" fmla="*/ 90 h 414"/>
                <a:gd name="T28" fmla="*/ 474 w 492"/>
                <a:gd name="T29" fmla="*/ 114 h 414"/>
                <a:gd name="T30" fmla="*/ 492 w 492"/>
                <a:gd name="T31" fmla="*/ 150 h 414"/>
                <a:gd name="T32" fmla="*/ 432 w 492"/>
                <a:gd name="T33" fmla="*/ 234 h 414"/>
                <a:gd name="T34" fmla="*/ 444 w 492"/>
                <a:gd name="T35" fmla="*/ 252 h 414"/>
                <a:gd name="T36" fmla="*/ 402 w 492"/>
                <a:gd name="T37" fmla="*/ 414 h 414"/>
                <a:gd name="T38" fmla="*/ 270 w 492"/>
                <a:gd name="T39" fmla="*/ 384 h 414"/>
                <a:gd name="T40" fmla="*/ 234 w 492"/>
                <a:gd name="T41" fmla="*/ 372 h 4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92"/>
                <a:gd name="T64" fmla="*/ 0 h 414"/>
                <a:gd name="T65" fmla="*/ 492 w 492"/>
                <a:gd name="T66" fmla="*/ 414 h 4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92" h="414">
                  <a:moveTo>
                    <a:pt x="234" y="372"/>
                  </a:moveTo>
                  <a:lnTo>
                    <a:pt x="0" y="312"/>
                  </a:lnTo>
                  <a:lnTo>
                    <a:pt x="0" y="240"/>
                  </a:lnTo>
                  <a:lnTo>
                    <a:pt x="42" y="186"/>
                  </a:lnTo>
                  <a:lnTo>
                    <a:pt x="96" y="54"/>
                  </a:lnTo>
                  <a:lnTo>
                    <a:pt x="108" y="0"/>
                  </a:lnTo>
                  <a:lnTo>
                    <a:pt x="138" y="6"/>
                  </a:lnTo>
                  <a:lnTo>
                    <a:pt x="132" y="12"/>
                  </a:lnTo>
                  <a:lnTo>
                    <a:pt x="162" y="30"/>
                  </a:lnTo>
                  <a:lnTo>
                    <a:pt x="156" y="66"/>
                  </a:lnTo>
                  <a:lnTo>
                    <a:pt x="180" y="78"/>
                  </a:lnTo>
                  <a:lnTo>
                    <a:pt x="210" y="72"/>
                  </a:lnTo>
                  <a:lnTo>
                    <a:pt x="240" y="90"/>
                  </a:lnTo>
                  <a:lnTo>
                    <a:pt x="366" y="90"/>
                  </a:lnTo>
                  <a:lnTo>
                    <a:pt x="474" y="114"/>
                  </a:lnTo>
                  <a:lnTo>
                    <a:pt x="492" y="150"/>
                  </a:lnTo>
                  <a:lnTo>
                    <a:pt x="432" y="234"/>
                  </a:lnTo>
                  <a:lnTo>
                    <a:pt x="444" y="252"/>
                  </a:lnTo>
                  <a:lnTo>
                    <a:pt x="402" y="414"/>
                  </a:lnTo>
                  <a:lnTo>
                    <a:pt x="270" y="384"/>
                  </a:lnTo>
                  <a:lnTo>
                    <a:pt x="234" y="372"/>
                  </a:lnTo>
                  <a:close/>
                </a:path>
              </a:pathLst>
            </a:custGeom>
            <a:solidFill>
              <a:srgbClr val="FFAA00"/>
            </a:solidFill>
            <a:ln w="9525">
              <a:solidFill>
                <a:srgbClr val="FFAA00"/>
              </a:solidFill>
              <a:prstDash val="solid"/>
              <a:round/>
              <a:headEnd/>
              <a:tailEnd/>
            </a:ln>
          </p:spPr>
          <p:txBody>
            <a:bodyPr/>
            <a:lstStyle/>
            <a:p>
              <a:endParaRPr lang="en-US"/>
            </a:p>
          </p:txBody>
        </p:sp>
        <p:sp>
          <p:nvSpPr>
            <p:cNvPr id="5216" name="Freeform 221"/>
            <p:cNvSpPr>
              <a:spLocks/>
            </p:cNvSpPr>
            <p:nvPr/>
          </p:nvSpPr>
          <p:spPr bwMode="auto">
            <a:xfrm>
              <a:off x="1311" y="1350"/>
              <a:ext cx="492" cy="414"/>
            </a:xfrm>
            <a:custGeom>
              <a:avLst/>
              <a:gdLst>
                <a:gd name="T0" fmla="*/ 234 w 492"/>
                <a:gd name="T1" fmla="*/ 372 h 414"/>
                <a:gd name="T2" fmla="*/ 0 w 492"/>
                <a:gd name="T3" fmla="*/ 312 h 414"/>
                <a:gd name="T4" fmla="*/ 0 w 492"/>
                <a:gd name="T5" fmla="*/ 240 h 414"/>
                <a:gd name="T6" fmla="*/ 42 w 492"/>
                <a:gd name="T7" fmla="*/ 186 h 414"/>
                <a:gd name="T8" fmla="*/ 96 w 492"/>
                <a:gd name="T9" fmla="*/ 54 h 414"/>
                <a:gd name="T10" fmla="*/ 108 w 492"/>
                <a:gd name="T11" fmla="*/ 0 h 414"/>
                <a:gd name="T12" fmla="*/ 138 w 492"/>
                <a:gd name="T13" fmla="*/ 6 h 414"/>
                <a:gd name="T14" fmla="*/ 132 w 492"/>
                <a:gd name="T15" fmla="*/ 12 h 414"/>
                <a:gd name="T16" fmla="*/ 162 w 492"/>
                <a:gd name="T17" fmla="*/ 30 h 414"/>
                <a:gd name="T18" fmla="*/ 156 w 492"/>
                <a:gd name="T19" fmla="*/ 66 h 414"/>
                <a:gd name="T20" fmla="*/ 180 w 492"/>
                <a:gd name="T21" fmla="*/ 78 h 414"/>
                <a:gd name="T22" fmla="*/ 210 w 492"/>
                <a:gd name="T23" fmla="*/ 72 h 414"/>
                <a:gd name="T24" fmla="*/ 240 w 492"/>
                <a:gd name="T25" fmla="*/ 90 h 414"/>
                <a:gd name="T26" fmla="*/ 366 w 492"/>
                <a:gd name="T27" fmla="*/ 90 h 414"/>
                <a:gd name="T28" fmla="*/ 474 w 492"/>
                <a:gd name="T29" fmla="*/ 114 h 414"/>
                <a:gd name="T30" fmla="*/ 492 w 492"/>
                <a:gd name="T31" fmla="*/ 150 h 414"/>
                <a:gd name="T32" fmla="*/ 432 w 492"/>
                <a:gd name="T33" fmla="*/ 234 h 414"/>
                <a:gd name="T34" fmla="*/ 444 w 492"/>
                <a:gd name="T35" fmla="*/ 252 h 414"/>
                <a:gd name="T36" fmla="*/ 402 w 492"/>
                <a:gd name="T37" fmla="*/ 414 h 414"/>
                <a:gd name="T38" fmla="*/ 270 w 492"/>
                <a:gd name="T39" fmla="*/ 384 h 414"/>
                <a:gd name="T40" fmla="*/ 234 w 492"/>
                <a:gd name="T41" fmla="*/ 372 h 414"/>
                <a:gd name="T42" fmla="*/ 234 w 492"/>
                <a:gd name="T43" fmla="*/ 378 h 4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2"/>
                <a:gd name="T67" fmla="*/ 0 h 414"/>
                <a:gd name="T68" fmla="*/ 492 w 492"/>
                <a:gd name="T69" fmla="*/ 414 h 4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2" h="414">
                  <a:moveTo>
                    <a:pt x="234" y="372"/>
                  </a:moveTo>
                  <a:lnTo>
                    <a:pt x="0" y="312"/>
                  </a:lnTo>
                  <a:lnTo>
                    <a:pt x="0" y="240"/>
                  </a:lnTo>
                  <a:lnTo>
                    <a:pt x="42" y="186"/>
                  </a:lnTo>
                  <a:lnTo>
                    <a:pt x="96" y="54"/>
                  </a:lnTo>
                  <a:lnTo>
                    <a:pt x="108" y="0"/>
                  </a:lnTo>
                  <a:lnTo>
                    <a:pt x="138" y="6"/>
                  </a:lnTo>
                  <a:lnTo>
                    <a:pt x="132" y="12"/>
                  </a:lnTo>
                  <a:lnTo>
                    <a:pt x="162" y="30"/>
                  </a:lnTo>
                  <a:lnTo>
                    <a:pt x="156" y="66"/>
                  </a:lnTo>
                  <a:lnTo>
                    <a:pt x="180" y="78"/>
                  </a:lnTo>
                  <a:lnTo>
                    <a:pt x="210" y="72"/>
                  </a:lnTo>
                  <a:lnTo>
                    <a:pt x="240" y="90"/>
                  </a:lnTo>
                  <a:lnTo>
                    <a:pt x="366" y="90"/>
                  </a:lnTo>
                  <a:lnTo>
                    <a:pt x="474" y="114"/>
                  </a:lnTo>
                  <a:lnTo>
                    <a:pt x="492" y="150"/>
                  </a:lnTo>
                  <a:lnTo>
                    <a:pt x="432" y="234"/>
                  </a:lnTo>
                  <a:lnTo>
                    <a:pt x="444" y="252"/>
                  </a:lnTo>
                  <a:lnTo>
                    <a:pt x="402" y="414"/>
                  </a:lnTo>
                  <a:lnTo>
                    <a:pt x="270" y="384"/>
                  </a:lnTo>
                  <a:lnTo>
                    <a:pt x="234" y="372"/>
                  </a:lnTo>
                  <a:lnTo>
                    <a:pt x="234" y="378"/>
                  </a:lnTo>
                </a:path>
              </a:pathLst>
            </a:custGeom>
            <a:noFill/>
            <a:ln w="9525">
              <a:solidFill>
                <a:srgbClr val="000000"/>
              </a:solidFill>
              <a:prstDash val="solid"/>
              <a:round/>
              <a:headEnd/>
              <a:tailEnd/>
            </a:ln>
          </p:spPr>
          <p:txBody>
            <a:bodyPr/>
            <a:lstStyle/>
            <a:p>
              <a:endParaRPr lang="en-US"/>
            </a:p>
          </p:txBody>
        </p:sp>
        <p:sp>
          <p:nvSpPr>
            <p:cNvPr id="5217" name="Freeform 222"/>
            <p:cNvSpPr>
              <a:spLocks/>
            </p:cNvSpPr>
            <p:nvPr/>
          </p:nvSpPr>
          <p:spPr bwMode="auto">
            <a:xfrm>
              <a:off x="3801" y="1776"/>
              <a:ext cx="360" cy="228"/>
            </a:xfrm>
            <a:custGeom>
              <a:avLst/>
              <a:gdLst>
                <a:gd name="T0" fmla="*/ 42 w 360"/>
                <a:gd name="T1" fmla="*/ 30 h 228"/>
                <a:gd name="T2" fmla="*/ 48 w 360"/>
                <a:gd name="T3" fmla="*/ 48 h 228"/>
                <a:gd name="T4" fmla="*/ 294 w 360"/>
                <a:gd name="T5" fmla="*/ 0 h 228"/>
                <a:gd name="T6" fmla="*/ 324 w 360"/>
                <a:gd name="T7" fmla="*/ 30 h 228"/>
                <a:gd name="T8" fmla="*/ 342 w 360"/>
                <a:gd name="T9" fmla="*/ 42 h 228"/>
                <a:gd name="T10" fmla="*/ 324 w 360"/>
                <a:gd name="T11" fmla="*/ 72 h 228"/>
                <a:gd name="T12" fmla="*/ 330 w 360"/>
                <a:gd name="T13" fmla="*/ 102 h 228"/>
                <a:gd name="T14" fmla="*/ 360 w 360"/>
                <a:gd name="T15" fmla="*/ 132 h 228"/>
                <a:gd name="T16" fmla="*/ 330 w 360"/>
                <a:gd name="T17" fmla="*/ 168 h 228"/>
                <a:gd name="T18" fmla="*/ 306 w 360"/>
                <a:gd name="T19" fmla="*/ 180 h 228"/>
                <a:gd name="T20" fmla="*/ 288 w 360"/>
                <a:gd name="T21" fmla="*/ 180 h 228"/>
                <a:gd name="T22" fmla="*/ 90 w 360"/>
                <a:gd name="T23" fmla="*/ 222 h 228"/>
                <a:gd name="T24" fmla="*/ 78 w 360"/>
                <a:gd name="T25" fmla="*/ 222 h 228"/>
                <a:gd name="T26" fmla="*/ 30 w 360"/>
                <a:gd name="T27" fmla="*/ 228 h 228"/>
                <a:gd name="T28" fmla="*/ 18 w 360"/>
                <a:gd name="T29" fmla="*/ 156 h 228"/>
                <a:gd name="T30" fmla="*/ 18 w 360"/>
                <a:gd name="T31" fmla="*/ 144 h 228"/>
                <a:gd name="T32" fmla="*/ 0 w 360"/>
                <a:gd name="T33" fmla="*/ 54 h 228"/>
                <a:gd name="T34" fmla="*/ 42 w 360"/>
                <a:gd name="T35" fmla="*/ 30 h 2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28"/>
                <a:gd name="T56" fmla="*/ 360 w 360"/>
                <a:gd name="T57" fmla="*/ 228 h 2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28">
                  <a:moveTo>
                    <a:pt x="42" y="30"/>
                  </a:moveTo>
                  <a:lnTo>
                    <a:pt x="48" y="48"/>
                  </a:lnTo>
                  <a:lnTo>
                    <a:pt x="294" y="0"/>
                  </a:lnTo>
                  <a:lnTo>
                    <a:pt x="324" y="30"/>
                  </a:lnTo>
                  <a:lnTo>
                    <a:pt x="342" y="42"/>
                  </a:lnTo>
                  <a:lnTo>
                    <a:pt x="324" y="72"/>
                  </a:lnTo>
                  <a:lnTo>
                    <a:pt x="330" y="102"/>
                  </a:lnTo>
                  <a:lnTo>
                    <a:pt x="360" y="132"/>
                  </a:lnTo>
                  <a:lnTo>
                    <a:pt x="330" y="168"/>
                  </a:lnTo>
                  <a:lnTo>
                    <a:pt x="306" y="180"/>
                  </a:lnTo>
                  <a:lnTo>
                    <a:pt x="288" y="180"/>
                  </a:lnTo>
                  <a:lnTo>
                    <a:pt x="90" y="222"/>
                  </a:lnTo>
                  <a:lnTo>
                    <a:pt x="78" y="222"/>
                  </a:lnTo>
                  <a:lnTo>
                    <a:pt x="30" y="228"/>
                  </a:lnTo>
                  <a:lnTo>
                    <a:pt x="18" y="156"/>
                  </a:lnTo>
                  <a:lnTo>
                    <a:pt x="18" y="144"/>
                  </a:lnTo>
                  <a:lnTo>
                    <a:pt x="0" y="54"/>
                  </a:lnTo>
                  <a:lnTo>
                    <a:pt x="42" y="30"/>
                  </a:lnTo>
                  <a:close/>
                </a:path>
              </a:pathLst>
            </a:custGeom>
            <a:solidFill>
              <a:srgbClr val="FFAA00"/>
            </a:solidFill>
            <a:ln w="9525">
              <a:solidFill>
                <a:srgbClr val="FFAA00"/>
              </a:solidFill>
              <a:prstDash val="solid"/>
              <a:round/>
              <a:headEnd/>
              <a:tailEnd/>
            </a:ln>
          </p:spPr>
          <p:txBody>
            <a:bodyPr/>
            <a:lstStyle/>
            <a:p>
              <a:endParaRPr lang="en-US"/>
            </a:p>
          </p:txBody>
        </p:sp>
        <p:sp>
          <p:nvSpPr>
            <p:cNvPr id="5218" name="Freeform 223"/>
            <p:cNvSpPr>
              <a:spLocks/>
            </p:cNvSpPr>
            <p:nvPr/>
          </p:nvSpPr>
          <p:spPr bwMode="auto">
            <a:xfrm>
              <a:off x="3801" y="1776"/>
              <a:ext cx="360" cy="228"/>
            </a:xfrm>
            <a:custGeom>
              <a:avLst/>
              <a:gdLst>
                <a:gd name="T0" fmla="*/ 42 w 360"/>
                <a:gd name="T1" fmla="*/ 30 h 228"/>
                <a:gd name="T2" fmla="*/ 48 w 360"/>
                <a:gd name="T3" fmla="*/ 48 h 228"/>
                <a:gd name="T4" fmla="*/ 294 w 360"/>
                <a:gd name="T5" fmla="*/ 0 h 228"/>
                <a:gd name="T6" fmla="*/ 324 w 360"/>
                <a:gd name="T7" fmla="*/ 30 h 228"/>
                <a:gd name="T8" fmla="*/ 342 w 360"/>
                <a:gd name="T9" fmla="*/ 42 h 228"/>
                <a:gd name="T10" fmla="*/ 324 w 360"/>
                <a:gd name="T11" fmla="*/ 72 h 228"/>
                <a:gd name="T12" fmla="*/ 330 w 360"/>
                <a:gd name="T13" fmla="*/ 102 h 228"/>
                <a:gd name="T14" fmla="*/ 360 w 360"/>
                <a:gd name="T15" fmla="*/ 132 h 228"/>
                <a:gd name="T16" fmla="*/ 330 w 360"/>
                <a:gd name="T17" fmla="*/ 168 h 228"/>
                <a:gd name="T18" fmla="*/ 306 w 360"/>
                <a:gd name="T19" fmla="*/ 180 h 228"/>
                <a:gd name="T20" fmla="*/ 288 w 360"/>
                <a:gd name="T21" fmla="*/ 180 h 228"/>
                <a:gd name="T22" fmla="*/ 90 w 360"/>
                <a:gd name="T23" fmla="*/ 222 h 228"/>
                <a:gd name="T24" fmla="*/ 78 w 360"/>
                <a:gd name="T25" fmla="*/ 222 h 228"/>
                <a:gd name="T26" fmla="*/ 30 w 360"/>
                <a:gd name="T27" fmla="*/ 228 h 228"/>
                <a:gd name="T28" fmla="*/ 18 w 360"/>
                <a:gd name="T29" fmla="*/ 156 h 228"/>
                <a:gd name="T30" fmla="*/ 18 w 360"/>
                <a:gd name="T31" fmla="*/ 144 h 228"/>
                <a:gd name="T32" fmla="*/ 0 w 360"/>
                <a:gd name="T33" fmla="*/ 54 h 228"/>
                <a:gd name="T34" fmla="*/ 42 w 360"/>
                <a:gd name="T35" fmla="*/ 30 h 228"/>
                <a:gd name="T36" fmla="*/ 42 w 360"/>
                <a:gd name="T37" fmla="*/ 36 h 2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28"/>
                <a:gd name="T59" fmla="*/ 360 w 360"/>
                <a:gd name="T60" fmla="*/ 228 h 2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28">
                  <a:moveTo>
                    <a:pt x="42" y="30"/>
                  </a:moveTo>
                  <a:lnTo>
                    <a:pt x="48" y="48"/>
                  </a:lnTo>
                  <a:lnTo>
                    <a:pt x="294" y="0"/>
                  </a:lnTo>
                  <a:lnTo>
                    <a:pt x="324" y="30"/>
                  </a:lnTo>
                  <a:lnTo>
                    <a:pt x="342" y="42"/>
                  </a:lnTo>
                  <a:lnTo>
                    <a:pt x="324" y="72"/>
                  </a:lnTo>
                  <a:lnTo>
                    <a:pt x="330" y="102"/>
                  </a:lnTo>
                  <a:lnTo>
                    <a:pt x="360" y="132"/>
                  </a:lnTo>
                  <a:lnTo>
                    <a:pt x="330" y="168"/>
                  </a:lnTo>
                  <a:lnTo>
                    <a:pt x="306" y="180"/>
                  </a:lnTo>
                  <a:lnTo>
                    <a:pt x="288" y="180"/>
                  </a:lnTo>
                  <a:lnTo>
                    <a:pt x="90" y="222"/>
                  </a:lnTo>
                  <a:lnTo>
                    <a:pt x="78" y="222"/>
                  </a:lnTo>
                  <a:lnTo>
                    <a:pt x="30" y="228"/>
                  </a:lnTo>
                  <a:lnTo>
                    <a:pt x="18" y="156"/>
                  </a:lnTo>
                  <a:lnTo>
                    <a:pt x="18" y="144"/>
                  </a:lnTo>
                  <a:lnTo>
                    <a:pt x="0" y="54"/>
                  </a:lnTo>
                  <a:lnTo>
                    <a:pt x="42" y="30"/>
                  </a:lnTo>
                  <a:lnTo>
                    <a:pt x="42" y="36"/>
                  </a:lnTo>
                </a:path>
              </a:pathLst>
            </a:custGeom>
            <a:noFill/>
            <a:ln w="9525">
              <a:solidFill>
                <a:srgbClr val="000000"/>
              </a:solidFill>
              <a:prstDash val="solid"/>
              <a:round/>
              <a:headEnd/>
              <a:tailEnd/>
            </a:ln>
          </p:spPr>
          <p:txBody>
            <a:bodyPr/>
            <a:lstStyle/>
            <a:p>
              <a:endParaRPr lang="en-US"/>
            </a:p>
          </p:txBody>
        </p:sp>
        <p:sp>
          <p:nvSpPr>
            <p:cNvPr id="5219" name="Freeform 224"/>
            <p:cNvSpPr>
              <a:spLocks/>
            </p:cNvSpPr>
            <p:nvPr/>
          </p:nvSpPr>
          <p:spPr bwMode="auto">
            <a:xfrm>
              <a:off x="4299" y="1722"/>
              <a:ext cx="48" cy="54"/>
            </a:xfrm>
            <a:custGeom>
              <a:avLst/>
              <a:gdLst>
                <a:gd name="T0" fmla="*/ 48 w 48"/>
                <a:gd name="T1" fmla="*/ 30 h 54"/>
                <a:gd name="T2" fmla="*/ 36 w 48"/>
                <a:gd name="T3" fmla="*/ 42 h 54"/>
                <a:gd name="T4" fmla="*/ 30 w 48"/>
                <a:gd name="T5" fmla="*/ 24 h 54"/>
                <a:gd name="T6" fmla="*/ 30 w 48"/>
                <a:gd name="T7" fmla="*/ 48 h 54"/>
                <a:gd name="T8" fmla="*/ 6 w 48"/>
                <a:gd name="T9" fmla="*/ 54 h 54"/>
                <a:gd name="T10" fmla="*/ 0 w 48"/>
                <a:gd name="T11" fmla="*/ 6 h 54"/>
                <a:gd name="T12" fmla="*/ 18 w 48"/>
                <a:gd name="T13" fmla="*/ 0 h 54"/>
                <a:gd name="T14" fmla="*/ 42 w 48"/>
                <a:gd name="T15" fmla="*/ 24 h 54"/>
                <a:gd name="T16" fmla="*/ 48 w 48"/>
                <a:gd name="T17" fmla="*/ 3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54"/>
                <a:gd name="T29" fmla="*/ 48 w 48"/>
                <a:gd name="T30" fmla="*/ 54 h 5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54">
                  <a:moveTo>
                    <a:pt x="48" y="30"/>
                  </a:moveTo>
                  <a:lnTo>
                    <a:pt x="36" y="42"/>
                  </a:lnTo>
                  <a:lnTo>
                    <a:pt x="30" y="24"/>
                  </a:lnTo>
                  <a:lnTo>
                    <a:pt x="30" y="48"/>
                  </a:lnTo>
                  <a:lnTo>
                    <a:pt x="6" y="54"/>
                  </a:lnTo>
                  <a:lnTo>
                    <a:pt x="0" y="6"/>
                  </a:lnTo>
                  <a:lnTo>
                    <a:pt x="18" y="0"/>
                  </a:lnTo>
                  <a:lnTo>
                    <a:pt x="42" y="24"/>
                  </a:lnTo>
                  <a:lnTo>
                    <a:pt x="48" y="30"/>
                  </a:lnTo>
                  <a:close/>
                </a:path>
              </a:pathLst>
            </a:custGeom>
            <a:solidFill>
              <a:srgbClr val="FFAA00"/>
            </a:solidFill>
            <a:ln w="9525">
              <a:solidFill>
                <a:srgbClr val="FFAA00"/>
              </a:solidFill>
              <a:prstDash val="solid"/>
              <a:round/>
              <a:headEnd/>
              <a:tailEnd/>
            </a:ln>
          </p:spPr>
          <p:txBody>
            <a:bodyPr/>
            <a:lstStyle/>
            <a:p>
              <a:endParaRPr lang="en-US"/>
            </a:p>
          </p:txBody>
        </p:sp>
        <p:sp>
          <p:nvSpPr>
            <p:cNvPr id="5220" name="Freeform 225"/>
            <p:cNvSpPr>
              <a:spLocks/>
            </p:cNvSpPr>
            <p:nvPr/>
          </p:nvSpPr>
          <p:spPr bwMode="auto">
            <a:xfrm>
              <a:off x="4299" y="1722"/>
              <a:ext cx="48" cy="54"/>
            </a:xfrm>
            <a:custGeom>
              <a:avLst/>
              <a:gdLst>
                <a:gd name="T0" fmla="*/ 48 w 48"/>
                <a:gd name="T1" fmla="*/ 30 h 54"/>
                <a:gd name="T2" fmla="*/ 36 w 48"/>
                <a:gd name="T3" fmla="*/ 42 h 54"/>
                <a:gd name="T4" fmla="*/ 30 w 48"/>
                <a:gd name="T5" fmla="*/ 24 h 54"/>
                <a:gd name="T6" fmla="*/ 30 w 48"/>
                <a:gd name="T7" fmla="*/ 48 h 54"/>
                <a:gd name="T8" fmla="*/ 6 w 48"/>
                <a:gd name="T9" fmla="*/ 54 h 54"/>
                <a:gd name="T10" fmla="*/ 0 w 48"/>
                <a:gd name="T11" fmla="*/ 6 h 54"/>
                <a:gd name="T12" fmla="*/ 18 w 48"/>
                <a:gd name="T13" fmla="*/ 0 h 54"/>
                <a:gd name="T14" fmla="*/ 42 w 48"/>
                <a:gd name="T15" fmla="*/ 24 h 54"/>
                <a:gd name="T16" fmla="*/ 48 w 48"/>
                <a:gd name="T17" fmla="*/ 30 h 54"/>
                <a:gd name="T18" fmla="*/ 48 w 48"/>
                <a:gd name="T19" fmla="*/ 36 h 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54"/>
                <a:gd name="T32" fmla="*/ 48 w 48"/>
                <a:gd name="T33" fmla="*/ 54 h 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54">
                  <a:moveTo>
                    <a:pt x="48" y="30"/>
                  </a:moveTo>
                  <a:lnTo>
                    <a:pt x="36" y="42"/>
                  </a:lnTo>
                  <a:lnTo>
                    <a:pt x="30" y="24"/>
                  </a:lnTo>
                  <a:lnTo>
                    <a:pt x="30" y="48"/>
                  </a:lnTo>
                  <a:lnTo>
                    <a:pt x="6" y="54"/>
                  </a:lnTo>
                  <a:lnTo>
                    <a:pt x="0" y="6"/>
                  </a:lnTo>
                  <a:lnTo>
                    <a:pt x="18" y="0"/>
                  </a:lnTo>
                  <a:lnTo>
                    <a:pt x="42" y="24"/>
                  </a:lnTo>
                  <a:lnTo>
                    <a:pt x="48" y="30"/>
                  </a:lnTo>
                  <a:lnTo>
                    <a:pt x="48" y="36"/>
                  </a:lnTo>
                </a:path>
              </a:pathLst>
            </a:custGeom>
            <a:noFill/>
            <a:ln w="9525">
              <a:solidFill>
                <a:srgbClr val="000000"/>
              </a:solidFill>
              <a:prstDash val="solid"/>
              <a:round/>
              <a:headEnd/>
              <a:tailEnd/>
            </a:ln>
          </p:spPr>
          <p:txBody>
            <a:bodyPr/>
            <a:lstStyle/>
            <a:p>
              <a:endParaRPr lang="en-US"/>
            </a:p>
          </p:txBody>
        </p:sp>
        <p:sp>
          <p:nvSpPr>
            <p:cNvPr id="5221" name="Freeform 226"/>
            <p:cNvSpPr>
              <a:spLocks/>
            </p:cNvSpPr>
            <p:nvPr/>
          </p:nvSpPr>
          <p:spPr bwMode="auto">
            <a:xfrm>
              <a:off x="3717" y="2364"/>
              <a:ext cx="312" cy="240"/>
            </a:xfrm>
            <a:custGeom>
              <a:avLst/>
              <a:gdLst>
                <a:gd name="T0" fmla="*/ 312 w 312"/>
                <a:gd name="T1" fmla="*/ 72 h 240"/>
                <a:gd name="T2" fmla="*/ 276 w 312"/>
                <a:gd name="T3" fmla="*/ 120 h 240"/>
                <a:gd name="T4" fmla="*/ 282 w 312"/>
                <a:gd name="T5" fmla="*/ 132 h 240"/>
                <a:gd name="T6" fmla="*/ 246 w 312"/>
                <a:gd name="T7" fmla="*/ 174 h 240"/>
                <a:gd name="T8" fmla="*/ 240 w 312"/>
                <a:gd name="T9" fmla="*/ 168 h 240"/>
                <a:gd name="T10" fmla="*/ 240 w 312"/>
                <a:gd name="T11" fmla="*/ 180 h 240"/>
                <a:gd name="T12" fmla="*/ 204 w 312"/>
                <a:gd name="T13" fmla="*/ 198 h 240"/>
                <a:gd name="T14" fmla="*/ 204 w 312"/>
                <a:gd name="T15" fmla="*/ 216 h 240"/>
                <a:gd name="T16" fmla="*/ 186 w 312"/>
                <a:gd name="T17" fmla="*/ 204 h 240"/>
                <a:gd name="T18" fmla="*/ 198 w 312"/>
                <a:gd name="T19" fmla="*/ 222 h 240"/>
                <a:gd name="T20" fmla="*/ 186 w 312"/>
                <a:gd name="T21" fmla="*/ 240 h 240"/>
                <a:gd name="T22" fmla="*/ 168 w 312"/>
                <a:gd name="T23" fmla="*/ 234 h 240"/>
                <a:gd name="T24" fmla="*/ 138 w 312"/>
                <a:gd name="T25" fmla="*/ 168 h 240"/>
                <a:gd name="T26" fmla="*/ 60 w 312"/>
                <a:gd name="T27" fmla="*/ 108 h 240"/>
                <a:gd name="T28" fmla="*/ 30 w 312"/>
                <a:gd name="T29" fmla="*/ 72 h 240"/>
                <a:gd name="T30" fmla="*/ 0 w 312"/>
                <a:gd name="T31" fmla="*/ 54 h 240"/>
                <a:gd name="T32" fmla="*/ 12 w 312"/>
                <a:gd name="T33" fmla="*/ 30 h 240"/>
                <a:gd name="T34" fmla="*/ 54 w 312"/>
                <a:gd name="T35" fmla="*/ 6 h 240"/>
                <a:gd name="T36" fmla="*/ 144 w 312"/>
                <a:gd name="T37" fmla="*/ 0 h 240"/>
                <a:gd name="T38" fmla="*/ 162 w 312"/>
                <a:gd name="T39" fmla="*/ 24 h 240"/>
                <a:gd name="T40" fmla="*/ 228 w 312"/>
                <a:gd name="T41" fmla="*/ 12 h 240"/>
                <a:gd name="T42" fmla="*/ 306 w 312"/>
                <a:gd name="T43" fmla="*/ 66 h 240"/>
                <a:gd name="T44" fmla="*/ 312 w 312"/>
                <a:gd name="T45" fmla="*/ 72 h 2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12"/>
                <a:gd name="T70" fmla="*/ 0 h 240"/>
                <a:gd name="T71" fmla="*/ 312 w 312"/>
                <a:gd name="T72" fmla="*/ 240 h 24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12" h="240">
                  <a:moveTo>
                    <a:pt x="312" y="72"/>
                  </a:moveTo>
                  <a:lnTo>
                    <a:pt x="276" y="120"/>
                  </a:lnTo>
                  <a:lnTo>
                    <a:pt x="282" y="132"/>
                  </a:lnTo>
                  <a:lnTo>
                    <a:pt x="246" y="174"/>
                  </a:lnTo>
                  <a:lnTo>
                    <a:pt x="240" y="168"/>
                  </a:lnTo>
                  <a:lnTo>
                    <a:pt x="240" y="180"/>
                  </a:lnTo>
                  <a:lnTo>
                    <a:pt x="204" y="198"/>
                  </a:lnTo>
                  <a:lnTo>
                    <a:pt x="204" y="216"/>
                  </a:lnTo>
                  <a:lnTo>
                    <a:pt x="186" y="204"/>
                  </a:lnTo>
                  <a:lnTo>
                    <a:pt x="198" y="222"/>
                  </a:lnTo>
                  <a:lnTo>
                    <a:pt x="186" y="240"/>
                  </a:lnTo>
                  <a:lnTo>
                    <a:pt x="168" y="234"/>
                  </a:lnTo>
                  <a:lnTo>
                    <a:pt x="138" y="168"/>
                  </a:lnTo>
                  <a:lnTo>
                    <a:pt x="60" y="108"/>
                  </a:lnTo>
                  <a:lnTo>
                    <a:pt x="30" y="72"/>
                  </a:lnTo>
                  <a:lnTo>
                    <a:pt x="0" y="54"/>
                  </a:lnTo>
                  <a:lnTo>
                    <a:pt x="12" y="30"/>
                  </a:lnTo>
                  <a:lnTo>
                    <a:pt x="54" y="6"/>
                  </a:lnTo>
                  <a:lnTo>
                    <a:pt x="144" y="0"/>
                  </a:lnTo>
                  <a:lnTo>
                    <a:pt x="162" y="24"/>
                  </a:lnTo>
                  <a:lnTo>
                    <a:pt x="228" y="12"/>
                  </a:lnTo>
                  <a:lnTo>
                    <a:pt x="306" y="66"/>
                  </a:lnTo>
                  <a:lnTo>
                    <a:pt x="312" y="72"/>
                  </a:lnTo>
                  <a:close/>
                </a:path>
              </a:pathLst>
            </a:custGeom>
            <a:solidFill>
              <a:srgbClr val="FFAA00"/>
            </a:solidFill>
            <a:ln w="9525">
              <a:solidFill>
                <a:srgbClr val="FFAA00"/>
              </a:solidFill>
              <a:prstDash val="solid"/>
              <a:round/>
              <a:headEnd/>
              <a:tailEnd/>
            </a:ln>
          </p:spPr>
          <p:txBody>
            <a:bodyPr/>
            <a:lstStyle/>
            <a:p>
              <a:endParaRPr lang="en-US"/>
            </a:p>
          </p:txBody>
        </p:sp>
        <p:sp>
          <p:nvSpPr>
            <p:cNvPr id="5222" name="Freeform 227"/>
            <p:cNvSpPr>
              <a:spLocks/>
            </p:cNvSpPr>
            <p:nvPr/>
          </p:nvSpPr>
          <p:spPr bwMode="auto">
            <a:xfrm>
              <a:off x="3717" y="2364"/>
              <a:ext cx="312" cy="240"/>
            </a:xfrm>
            <a:custGeom>
              <a:avLst/>
              <a:gdLst>
                <a:gd name="T0" fmla="*/ 312 w 312"/>
                <a:gd name="T1" fmla="*/ 72 h 240"/>
                <a:gd name="T2" fmla="*/ 276 w 312"/>
                <a:gd name="T3" fmla="*/ 120 h 240"/>
                <a:gd name="T4" fmla="*/ 282 w 312"/>
                <a:gd name="T5" fmla="*/ 132 h 240"/>
                <a:gd name="T6" fmla="*/ 246 w 312"/>
                <a:gd name="T7" fmla="*/ 174 h 240"/>
                <a:gd name="T8" fmla="*/ 240 w 312"/>
                <a:gd name="T9" fmla="*/ 168 h 240"/>
                <a:gd name="T10" fmla="*/ 240 w 312"/>
                <a:gd name="T11" fmla="*/ 180 h 240"/>
                <a:gd name="T12" fmla="*/ 204 w 312"/>
                <a:gd name="T13" fmla="*/ 198 h 240"/>
                <a:gd name="T14" fmla="*/ 204 w 312"/>
                <a:gd name="T15" fmla="*/ 216 h 240"/>
                <a:gd name="T16" fmla="*/ 186 w 312"/>
                <a:gd name="T17" fmla="*/ 204 h 240"/>
                <a:gd name="T18" fmla="*/ 198 w 312"/>
                <a:gd name="T19" fmla="*/ 222 h 240"/>
                <a:gd name="T20" fmla="*/ 186 w 312"/>
                <a:gd name="T21" fmla="*/ 240 h 240"/>
                <a:gd name="T22" fmla="*/ 168 w 312"/>
                <a:gd name="T23" fmla="*/ 234 h 240"/>
                <a:gd name="T24" fmla="*/ 138 w 312"/>
                <a:gd name="T25" fmla="*/ 168 h 240"/>
                <a:gd name="T26" fmla="*/ 60 w 312"/>
                <a:gd name="T27" fmla="*/ 108 h 240"/>
                <a:gd name="T28" fmla="*/ 30 w 312"/>
                <a:gd name="T29" fmla="*/ 72 h 240"/>
                <a:gd name="T30" fmla="*/ 0 w 312"/>
                <a:gd name="T31" fmla="*/ 54 h 240"/>
                <a:gd name="T32" fmla="*/ 12 w 312"/>
                <a:gd name="T33" fmla="*/ 30 h 240"/>
                <a:gd name="T34" fmla="*/ 54 w 312"/>
                <a:gd name="T35" fmla="*/ 6 h 240"/>
                <a:gd name="T36" fmla="*/ 144 w 312"/>
                <a:gd name="T37" fmla="*/ 0 h 240"/>
                <a:gd name="T38" fmla="*/ 162 w 312"/>
                <a:gd name="T39" fmla="*/ 24 h 240"/>
                <a:gd name="T40" fmla="*/ 228 w 312"/>
                <a:gd name="T41" fmla="*/ 12 h 240"/>
                <a:gd name="T42" fmla="*/ 306 w 312"/>
                <a:gd name="T43" fmla="*/ 66 h 240"/>
                <a:gd name="T44" fmla="*/ 312 w 312"/>
                <a:gd name="T45" fmla="*/ 72 h 240"/>
                <a:gd name="T46" fmla="*/ 312 w 312"/>
                <a:gd name="T47" fmla="*/ 78 h 2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12"/>
                <a:gd name="T73" fmla="*/ 0 h 240"/>
                <a:gd name="T74" fmla="*/ 312 w 312"/>
                <a:gd name="T75" fmla="*/ 240 h 24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12" h="240">
                  <a:moveTo>
                    <a:pt x="312" y="72"/>
                  </a:moveTo>
                  <a:lnTo>
                    <a:pt x="276" y="120"/>
                  </a:lnTo>
                  <a:lnTo>
                    <a:pt x="282" y="132"/>
                  </a:lnTo>
                  <a:lnTo>
                    <a:pt x="246" y="174"/>
                  </a:lnTo>
                  <a:lnTo>
                    <a:pt x="240" y="168"/>
                  </a:lnTo>
                  <a:lnTo>
                    <a:pt x="240" y="180"/>
                  </a:lnTo>
                  <a:lnTo>
                    <a:pt x="204" y="198"/>
                  </a:lnTo>
                  <a:lnTo>
                    <a:pt x="204" y="216"/>
                  </a:lnTo>
                  <a:lnTo>
                    <a:pt x="186" y="204"/>
                  </a:lnTo>
                  <a:lnTo>
                    <a:pt x="198" y="222"/>
                  </a:lnTo>
                  <a:lnTo>
                    <a:pt x="186" y="240"/>
                  </a:lnTo>
                  <a:lnTo>
                    <a:pt x="168" y="234"/>
                  </a:lnTo>
                  <a:lnTo>
                    <a:pt x="138" y="168"/>
                  </a:lnTo>
                  <a:lnTo>
                    <a:pt x="60" y="108"/>
                  </a:lnTo>
                  <a:lnTo>
                    <a:pt x="30" y="72"/>
                  </a:lnTo>
                  <a:lnTo>
                    <a:pt x="0" y="54"/>
                  </a:lnTo>
                  <a:lnTo>
                    <a:pt x="12" y="30"/>
                  </a:lnTo>
                  <a:lnTo>
                    <a:pt x="54" y="6"/>
                  </a:lnTo>
                  <a:lnTo>
                    <a:pt x="144" y="0"/>
                  </a:lnTo>
                  <a:lnTo>
                    <a:pt x="162" y="24"/>
                  </a:lnTo>
                  <a:lnTo>
                    <a:pt x="228" y="12"/>
                  </a:lnTo>
                  <a:lnTo>
                    <a:pt x="306" y="66"/>
                  </a:lnTo>
                  <a:lnTo>
                    <a:pt x="312" y="72"/>
                  </a:lnTo>
                  <a:lnTo>
                    <a:pt x="312" y="78"/>
                  </a:lnTo>
                </a:path>
              </a:pathLst>
            </a:custGeom>
            <a:noFill/>
            <a:ln w="9525">
              <a:solidFill>
                <a:srgbClr val="000000"/>
              </a:solidFill>
              <a:prstDash val="solid"/>
              <a:round/>
              <a:headEnd/>
              <a:tailEnd/>
            </a:ln>
          </p:spPr>
          <p:txBody>
            <a:bodyPr/>
            <a:lstStyle/>
            <a:p>
              <a:endParaRPr lang="en-US"/>
            </a:p>
          </p:txBody>
        </p:sp>
        <p:sp>
          <p:nvSpPr>
            <p:cNvPr id="5223" name="Freeform 228"/>
            <p:cNvSpPr>
              <a:spLocks/>
            </p:cNvSpPr>
            <p:nvPr/>
          </p:nvSpPr>
          <p:spPr bwMode="auto">
            <a:xfrm>
              <a:off x="2457" y="1578"/>
              <a:ext cx="432" cy="288"/>
            </a:xfrm>
            <a:custGeom>
              <a:avLst/>
              <a:gdLst>
                <a:gd name="T0" fmla="*/ 432 w 432"/>
                <a:gd name="T1" fmla="*/ 204 h 288"/>
                <a:gd name="T2" fmla="*/ 426 w 432"/>
                <a:gd name="T3" fmla="*/ 210 h 288"/>
                <a:gd name="T4" fmla="*/ 432 w 432"/>
                <a:gd name="T5" fmla="*/ 234 h 288"/>
                <a:gd name="T6" fmla="*/ 420 w 432"/>
                <a:gd name="T7" fmla="*/ 264 h 288"/>
                <a:gd name="T8" fmla="*/ 432 w 432"/>
                <a:gd name="T9" fmla="*/ 288 h 288"/>
                <a:gd name="T10" fmla="*/ 384 w 432"/>
                <a:gd name="T11" fmla="*/ 258 h 288"/>
                <a:gd name="T12" fmla="*/ 342 w 432"/>
                <a:gd name="T13" fmla="*/ 264 h 288"/>
                <a:gd name="T14" fmla="*/ 312 w 432"/>
                <a:gd name="T15" fmla="*/ 246 h 288"/>
                <a:gd name="T16" fmla="*/ 0 w 432"/>
                <a:gd name="T17" fmla="*/ 228 h 288"/>
                <a:gd name="T18" fmla="*/ 0 w 432"/>
                <a:gd name="T19" fmla="*/ 186 h 288"/>
                <a:gd name="T20" fmla="*/ 12 w 432"/>
                <a:gd name="T21" fmla="*/ 72 h 288"/>
                <a:gd name="T22" fmla="*/ 18 w 432"/>
                <a:gd name="T23" fmla="*/ 0 h 288"/>
                <a:gd name="T24" fmla="*/ 426 w 432"/>
                <a:gd name="T25" fmla="*/ 18 h 288"/>
                <a:gd name="T26" fmla="*/ 414 w 432"/>
                <a:gd name="T27" fmla="*/ 42 h 288"/>
                <a:gd name="T28" fmla="*/ 432 w 432"/>
                <a:gd name="T29" fmla="*/ 66 h 288"/>
                <a:gd name="T30" fmla="*/ 432 w 432"/>
                <a:gd name="T31" fmla="*/ 180 h 288"/>
                <a:gd name="T32" fmla="*/ 432 w 432"/>
                <a:gd name="T33" fmla="*/ 204 h 28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32"/>
                <a:gd name="T52" fmla="*/ 0 h 288"/>
                <a:gd name="T53" fmla="*/ 432 w 432"/>
                <a:gd name="T54" fmla="*/ 288 h 28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32" h="288">
                  <a:moveTo>
                    <a:pt x="432" y="204"/>
                  </a:moveTo>
                  <a:lnTo>
                    <a:pt x="426" y="210"/>
                  </a:lnTo>
                  <a:lnTo>
                    <a:pt x="432" y="234"/>
                  </a:lnTo>
                  <a:lnTo>
                    <a:pt x="420" y="264"/>
                  </a:lnTo>
                  <a:lnTo>
                    <a:pt x="432" y="288"/>
                  </a:lnTo>
                  <a:lnTo>
                    <a:pt x="384" y="258"/>
                  </a:lnTo>
                  <a:lnTo>
                    <a:pt x="342" y="264"/>
                  </a:lnTo>
                  <a:lnTo>
                    <a:pt x="312" y="246"/>
                  </a:lnTo>
                  <a:lnTo>
                    <a:pt x="0" y="228"/>
                  </a:lnTo>
                  <a:lnTo>
                    <a:pt x="0" y="186"/>
                  </a:lnTo>
                  <a:lnTo>
                    <a:pt x="12" y="72"/>
                  </a:lnTo>
                  <a:lnTo>
                    <a:pt x="18" y="0"/>
                  </a:lnTo>
                  <a:lnTo>
                    <a:pt x="426" y="18"/>
                  </a:lnTo>
                  <a:lnTo>
                    <a:pt x="414" y="42"/>
                  </a:lnTo>
                  <a:lnTo>
                    <a:pt x="432" y="66"/>
                  </a:lnTo>
                  <a:lnTo>
                    <a:pt x="432" y="180"/>
                  </a:lnTo>
                  <a:lnTo>
                    <a:pt x="432" y="204"/>
                  </a:lnTo>
                  <a:close/>
                </a:path>
              </a:pathLst>
            </a:custGeom>
            <a:solidFill>
              <a:srgbClr val="E8D898"/>
            </a:solidFill>
            <a:ln w="9525">
              <a:solidFill>
                <a:srgbClr val="E8D898"/>
              </a:solidFill>
              <a:prstDash val="solid"/>
              <a:round/>
              <a:headEnd/>
              <a:tailEnd/>
            </a:ln>
          </p:spPr>
          <p:txBody>
            <a:bodyPr/>
            <a:lstStyle/>
            <a:p>
              <a:endParaRPr lang="en-US"/>
            </a:p>
          </p:txBody>
        </p:sp>
        <p:sp>
          <p:nvSpPr>
            <p:cNvPr id="5224" name="Freeform 229"/>
            <p:cNvSpPr>
              <a:spLocks/>
            </p:cNvSpPr>
            <p:nvPr/>
          </p:nvSpPr>
          <p:spPr bwMode="auto">
            <a:xfrm>
              <a:off x="2457" y="1578"/>
              <a:ext cx="432" cy="288"/>
            </a:xfrm>
            <a:custGeom>
              <a:avLst/>
              <a:gdLst>
                <a:gd name="T0" fmla="*/ 432 w 432"/>
                <a:gd name="T1" fmla="*/ 204 h 288"/>
                <a:gd name="T2" fmla="*/ 426 w 432"/>
                <a:gd name="T3" fmla="*/ 210 h 288"/>
                <a:gd name="T4" fmla="*/ 432 w 432"/>
                <a:gd name="T5" fmla="*/ 234 h 288"/>
                <a:gd name="T6" fmla="*/ 420 w 432"/>
                <a:gd name="T7" fmla="*/ 264 h 288"/>
                <a:gd name="T8" fmla="*/ 432 w 432"/>
                <a:gd name="T9" fmla="*/ 288 h 288"/>
                <a:gd name="T10" fmla="*/ 384 w 432"/>
                <a:gd name="T11" fmla="*/ 258 h 288"/>
                <a:gd name="T12" fmla="*/ 342 w 432"/>
                <a:gd name="T13" fmla="*/ 264 h 288"/>
                <a:gd name="T14" fmla="*/ 312 w 432"/>
                <a:gd name="T15" fmla="*/ 246 h 288"/>
                <a:gd name="T16" fmla="*/ 0 w 432"/>
                <a:gd name="T17" fmla="*/ 228 h 288"/>
                <a:gd name="T18" fmla="*/ 0 w 432"/>
                <a:gd name="T19" fmla="*/ 186 h 288"/>
                <a:gd name="T20" fmla="*/ 12 w 432"/>
                <a:gd name="T21" fmla="*/ 72 h 288"/>
                <a:gd name="T22" fmla="*/ 18 w 432"/>
                <a:gd name="T23" fmla="*/ 0 h 288"/>
                <a:gd name="T24" fmla="*/ 426 w 432"/>
                <a:gd name="T25" fmla="*/ 18 h 288"/>
                <a:gd name="T26" fmla="*/ 414 w 432"/>
                <a:gd name="T27" fmla="*/ 42 h 288"/>
                <a:gd name="T28" fmla="*/ 432 w 432"/>
                <a:gd name="T29" fmla="*/ 66 h 288"/>
                <a:gd name="T30" fmla="*/ 432 w 432"/>
                <a:gd name="T31" fmla="*/ 180 h 288"/>
                <a:gd name="T32" fmla="*/ 432 w 432"/>
                <a:gd name="T33" fmla="*/ 204 h 288"/>
                <a:gd name="T34" fmla="*/ 432 w 432"/>
                <a:gd name="T35" fmla="*/ 210 h 2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32"/>
                <a:gd name="T55" fmla="*/ 0 h 288"/>
                <a:gd name="T56" fmla="*/ 432 w 432"/>
                <a:gd name="T57" fmla="*/ 288 h 28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32" h="288">
                  <a:moveTo>
                    <a:pt x="432" y="204"/>
                  </a:moveTo>
                  <a:lnTo>
                    <a:pt x="426" y="210"/>
                  </a:lnTo>
                  <a:lnTo>
                    <a:pt x="432" y="234"/>
                  </a:lnTo>
                  <a:lnTo>
                    <a:pt x="420" y="264"/>
                  </a:lnTo>
                  <a:lnTo>
                    <a:pt x="432" y="288"/>
                  </a:lnTo>
                  <a:lnTo>
                    <a:pt x="384" y="258"/>
                  </a:lnTo>
                  <a:lnTo>
                    <a:pt x="342" y="264"/>
                  </a:lnTo>
                  <a:lnTo>
                    <a:pt x="312" y="246"/>
                  </a:lnTo>
                  <a:lnTo>
                    <a:pt x="0" y="228"/>
                  </a:lnTo>
                  <a:lnTo>
                    <a:pt x="0" y="186"/>
                  </a:lnTo>
                  <a:lnTo>
                    <a:pt x="12" y="72"/>
                  </a:lnTo>
                  <a:lnTo>
                    <a:pt x="18" y="0"/>
                  </a:lnTo>
                  <a:lnTo>
                    <a:pt x="426" y="18"/>
                  </a:lnTo>
                  <a:lnTo>
                    <a:pt x="414" y="42"/>
                  </a:lnTo>
                  <a:lnTo>
                    <a:pt x="432" y="66"/>
                  </a:lnTo>
                  <a:lnTo>
                    <a:pt x="432" y="180"/>
                  </a:lnTo>
                  <a:lnTo>
                    <a:pt x="432" y="204"/>
                  </a:lnTo>
                  <a:lnTo>
                    <a:pt x="432" y="210"/>
                  </a:lnTo>
                </a:path>
              </a:pathLst>
            </a:custGeom>
            <a:noFill/>
            <a:ln w="9525">
              <a:solidFill>
                <a:srgbClr val="000000"/>
              </a:solidFill>
              <a:prstDash val="solid"/>
              <a:round/>
              <a:headEnd/>
              <a:tailEnd/>
            </a:ln>
          </p:spPr>
          <p:txBody>
            <a:bodyPr/>
            <a:lstStyle/>
            <a:p>
              <a:endParaRPr lang="en-US"/>
            </a:p>
          </p:txBody>
        </p:sp>
        <p:sp>
          <p:nvSpPr>
            <p:cNvPr id="5225" name="Freeform 230"/>
            <p:cNvSpPr>
              <a:spLocks/>
            </p:cNvSpPr>
            <p:nvPr/>
          </p:nvSpPr>
          <p:spPr bwMode="auto">
            <a:xfrm>
              <a:off x="3279" y="2256"/>
              <a:ext cx="522" cy="180"/>
            </a:xfrm>
            <a:custGeom>
              <a:avLst/>
              <a:gdLst>
                <a:gd name="T0" fmla="*/ 522 w 522"/>
                <a:gd name="T1" fmla="*/ 0 h 180"/>
                <a:gd name="T2" fmla="*/ 522 w 522"/>
                <a:gd name="T3" fmla="*/ 24 h 180"/>
                <a:gd name="T4" fmla="*/ 504 w 522"/>
                <a:gd name="T5" fmla="*/ 42 h 180"/>
                <a:gd name="T6" fmla="*/ 474 w 522"/>
                <a:gd name="T7" fmla="*/ 60 h 180"/>
                <a:gd name="T8" fmla="*/ 468 w 522"/>
                <a:gd name="T9" fmla="*/ 54 h 180"/>
                <a:gd name="T10" fmla="*/ 450 w 522"/>
                <a:gd name="T11" fmla="*/ 78 h 180"/>
                <a:gd name="T12" fmla="*/ 402 w 522"/>
                <a:gd name="T13" fmla="*/ 102 h 180"/>
                <a:gd name="T14" fmla="*/ 390 w 522"/>
                <a:gd name="T15" fmla="*/ 126 h 180"/>
                <a:gd name="T16" fmla="*/ 372 w 522"/>
                <a:gd name="T17" fmla="*/ 132 h 180"/>
                <a:gd name="T18" fmla="*/ 372 w 522"/>
                <a:gd name="T19" fmla="*/ 150 h 180"/>
                <a:gd name="T20" fmla="*/ 294 w 522"/>
                <a:gd name="T21" fmla="*/ 162 h 180"/>
                <a:gd name="T22" fmla="*/ 132 w 522"/>
                <a:gd name="T23" fmla="*/ 174 h 180"/>
                <a:gd name="T24" fmla="*/ 0 w 522"/>
                <a:gd name="T25" fmla="*/ 180 h 180"/>
                <a:gd name="T26" fmla="*/ 12 w 522"/>
                <a:gd name="T27" fmla="*/ 168 h 180"/>
                <a:gd name="T28" fmla="*/ 0 w 522"/>
                <a:gd name="T29" fmla="*/ 150 h 180"/>
                <a:gd name="T30" fmla="*/ 18 w 522"/>
                <a:gd name="T31" fmla="*/ 138 h 180"/>
                <a:gd name="T32" fmla="*/ 18 w 522"/>
                <a:gd name="T33" fmla="*/ 126 h 180"/>
                <a:gd name="T34" fmla="*/ 30 w 522"/>
                <a:gd name="T35" fmla="*/ 108 h 180"/>
                <a:gd name="T36" fmla="*/ 30 w 522"/>
                <a:gd name="T37" fmla="*/ 102 h 180"/>
                <a:gd name="T38" fmla="*/ 36 w 522"/>
                <a:gd name="T39" fmla="*/ 54 h 180"/>
                <a:gd name="T40" fmla="*/ 42 w 522"/>
                <a:gd name="T41" fmla="*/ 60 h 180"/>
                <a:gd name="T42" fmla="*/ 126 w 522"/>
                <a:gd name="T43" fmla="*/ 54 h 180"/>
                <a:gd name="T44" fmla="*/ 126 w 522"/>
                <a:gd name="T45" fmla="*/ 42 h 180"/>
                <a:gd name="T46" fmla="*/ 402 w 522"/>
                <a:gd name="T47" fmla="*/ 18 h 180"/>
                <a:gd name="T48" fmla="*/ 522 w 522"/>
                <a:gd name="T49" fmla="*/ 0 h 1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22"/>
                <a:gd name="T76" fmla="*/ 0 h 180"/>
                <a:gd name="T77" fmla="*/ 522 w 522"/>
                <a:gd name="T78" fmla="*/ 180 h 18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22" h="180">
                  <a:moveTo>
                    <a:pt x="522" y="0"/>
                  </a:moveTo>
                  <a:lnTo>
                    <a:pt x="522" y="24"/>
                  </a:lnTo>
                  <a:lnTo>
                    <a:pt x="504" y="42"/>
                  </a:lnTo>
                  <a:lnTo>
                    <a:pt x="474" y="60"/>
                  </a:lnTo>
                  <a:lnTo>
                    <a:pt x="468" y="54"/>
                  </a:lnTo>
                  <a:lnTo>
                    <a:pt x="450" y="78"/>
                  </a:lnTo>
                  <a:lnTo>
                    <a:pt x="402" y="102"/>
                  </a:lnTo>
                  <a:lnTo>
                    <a:pt x="390" y="126"/>
                  </a:lnTo>
                  <a:lnTo>
                    <a:pt x="372" y="132"/>
                  </a:lnTo>
                  <a:lnTo>
                    <a:pt x="372" y="150"/>
                  </a:lnTo>
                  <a:lnTo>
                    <a:pt x="294" y="162"/>
                  </a:lnTo>
                  <a:lnTo>
                    <a:pt x="132" y="174"/>
                  </a:lnTo>
                  <a:lnTo>
                    <a:pt x="0" y="180"/>
                  </a:lnTo>
                  <a:lnTo>
                    <a:pt x="12" y="168"/>
                  </a:lnTo>
                  <a:lnTo>
                    <a:pt x="0" y="150"/>
                  </a:lnTo>
                  <a:lnTo>
                    <a:pt x="18" y="138"/>
                  </a:lnTo>
                  <a:lnTo>
                    <a:pt x="18" y="126"/>
                  </a:lnTo>
                  <a:lnTo>
                    <a:pt x="30" y="108"/>
                  </a:lnTo>
                  <a:lnTo>
                    <a:pt x="30" y="102"/>
                  </a:lnTo>
                  <a:lnTo>
                    <a:pt x="36" y="54"/>
                  </a:lnTo>
                  <a:lnTo>
                    <a:pt x="42" y="60"/>
                  </a:lnTo>
                  <a:lnTo>
                    <a:pt x="126" y="54"/>
                  </a:lnTo>
                  <a:lnTo>
                    <a:pt x="126" y="42"/>
                  </a:lnTo>
                  <a:lnTo>
                    <a:pt x="402" y="18"/>
                  </a:lnTo>
                  <a:lnTo>
                    <a:pt x="522" y="0"/>
                  </a:lnTo>
                  <a:close/>
                </a:path>
              </a:pathLst>
            </a:custGeom>
            <a:solidFill>
              <a:srgbClr val="E8D898"/>
            </a:solidFill>
            <a:ln w="9525">
              <a:solidFill>
                <a:srgbClr val="E8D898"/>
              </a:solidFill>
              <a:prstDash val="solid"/>
              <a:round/>
              <a:headEnd/>
              <a:tailEnd/>
            </a:ln>
          </p:spPr>
          <p:txBody>
            <a:bodyPr/>
            <a:lstStyle/>
            <a:p>
              <a:endParaRPr lang="en-US"/>
            </a:p>
          </p:txBody>
        </p:sp>
        <p:sp>
          <p:nvSpPr>
            <p:cNvPr id="5226" name="Freeform 231"/>
            <p:cNvSpPr>
              <a:spLocks/>
            </p:cNvSpPr>
            <p:nvPr/>
          </p:nvSpPr>
          <p:spPr bwMode="auto">
            <a:xfrm>
              <a:off x="3279" y="2256"/>
              <a:ext cx="522" cy="180"/>
            </a:xfrm>
            <a:custGeom>
              <a:avLst/>
              <a:gdLst>
                <a:gd name="T0" fmla="*/ 522 w 522"/>
                <a:gd name="T1" fmla="*/ 0 h 180"/>
                <a:gd name="T2" fmla="*/ 522 w 522"/>
                <a:gd name="T3" fmla="*/ 24 h 180"/>
                <a:gd name="T4" fmla="*/ 504 w 522"/>
                <a:gd name="T5" fmla="*/ 42 h 180"/>
                <a:gd name="T6" fmla="*/ 474 w 522"/>
                <a:gd name="T7" fmla="*/ 60 h 180"/>
                <a:gd name="T8" fmla="*/ 468 w 522"/>
                <a:gd name="T9" fmla="*/ 54 h 180"/>
                <a:gd name="T10" fmla="*/ 450 w 522"/>
                <a:gd name="T11" fmla="*/ 78 h 180"/>
                <a:gd name="T12" fmla="*/ 402 w 522"/>
                <a:gd name="T13" fmla="*/ 102 h 180"/>
                <a:gd name="T14" fmla="*/ 390 w 522"/>
                <a:gd name="T15" fmla="*/ 126 h 180"/>
                <a:gd name="T16" fmla="*/ 372 w 522"/>
                <a:gd name="T17" fmla="*/ 132 h 180"/>
                <a:gd name="T18" fmla="*/ 372 w 522"/>
                <a:gd name="T19" fmla="*/ 150 h 180"/>
                <a:gd name="T20" fmla="*/ 294 w 522"/>
                <a:gd name="T21" fmla="*/ 162 h 180"/>
                <a:gd name="T22" fmla="*/ 132 w 522"/>
                <a:gd name="T23" fmla="*/ 174 h 180"/>
                <a:gd name="T24" fmla="*/ 0 w 522"/>
                <a:gd name="T25" fmla="*/ 180 h 180"/>
                <a:gd name="T26" fmla="*/ 12 w 522"/>
                <a:gd name="T27" fmla="*/ 168 h 180"/>
                <a:gd name="T28" fmla="*/ 0 w 522"/>
                <a:gd name="T29" fmla="*/ 150 h 180"/>
                <a:gd name="T30" fmla="*/ 18 w 522"/>
                <a:gd name="T31" fmla="*/ 138 h 180"/>
                <a:gd name="T32" fmla="*/ 18 w 522"/>
                <a:gd name="T33" fmla="*/ 126 h 180"/>
                <a:gd name="T34" fmla="*/ 30 w 522"/>
                <a:gd name="T35" fmla="*/ 108 h 180"/>
                <a:gd name="T36" fmla="*/ 30 w 522"/>
                <a:gd name="T37" fmla="*/ 102 h 180"/>
                <a:gd name="T38" fmla="*/ 36 w 522"/>
                <a:gd name="T39" fmla="*/ 54 h 180"/>
                <a:gd name="T40" fmla="*/ 42 w 522"/>
                <a:gd name="T41" fmla="*/ 60 h 180"/>
                <a:gd name="T42" fmla="*/ 126 w 522"/>
                <a:gd name="T43" fmla="*/ 54 h 180"/>
                <a:gd name="T44" fmla="*/ 126 w 522"/>
                <a:gd name="T45" fmla="*/ 42 h 180"/>
                <a:gd name="T46" fmla="*/ 402 w 522"/>
                <a:gd name="T47" fmla="*/ 18 h 180"/>
                <a:gd name="T48" fmla="*/ 522 w 522"/>
                <a:gd name="T49" fmla="*/ 0 h 180"/>
                <a:gd name="T50" fmla="*/ 522 w 522"/>
                <a:gd name="T51" fmla="*/ 6 h 18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22"/>
                <a:gd name="T79" fmla="*/ 0 h 180"/>
                <a:gd name="T80" fmla="*/ 522 w 522"/>
                <a:gd name="T81" fmla="*/ 180 h 18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22" h="180">
                  <a:moveTo>
                    <a:pt x="522" y="0"/>
                  </a:moveTo>
                  <a:lnTo>
                    <a:pt x="522" y="24"/>
                  </a:lnTo>
                  <a:lnTo>
                    <a:pt x="504" y="42"/>
                  </a:lnTo>
                  <a:lnTo>
                    <a:pt x="474" y="60"/>
                  </a:lnTo>
                  <a:lnTo>
                    <a:pt x="468" y="54"/>
                  </a:lnTo>
                  <a:lnTo>
                    <a:pt x="450" y="78"/>
                  </a:lnTo>
                  <a:lnTo>
                    <a:pt x="402" y="102"/>
                  </a:lnTo>
                  <a:lnTo>
                    <a:pt x="390" y="126"/>
                  </a:lnTo>
                  <a:lnTo>
                    <a:pt x="372" y="132"/>
                  </a:lnTo>
                  <a:lnTo>
                    <a:pt x="372" y="150"/>
                  </a:lnTo>
                  <a:lnTo>
                    <a:pt x="294" y="162"/>
                  </a:lnTo>
                  <a:lnTo>
                    <a:pt x="132" y="174"/>
                  </a:lnTo>
                  <a:lnTo>
                    <a:pt x="0" y="180"/>
                  </a:lnTo>
                  <a:lnTo>
                    <a:pt x="12" y="168"/>
                  </a:lnTo>
                  <a:lnTo>
                    <a:pt x="0" y="150"/>
                  </a:lnTo>
                  <a:lnTo>
                    <a:pt x="18" y="138"/>
                  </a:lnTo>
                  <a:lnTo>
                    <a:pt x="18" y="126"/>
                  </a:lnTo>
                  <a:lnTo>
                    <a:pt x="30" y="108"/>
                  </a:lnTo>
                  <a:lnTo>
                    <a:pt x="30" y="102"/>
                  </a:lnTo>
                  <a:lnTo>
                    <a:pt x="36" y="54"/>
                  </a:lnTo>
                  <a:lnTo>
                    <a:pt x="42" y="60"/>
                  </a:lnTo>
                  <a:lnTo>
                    <a:pt x="126" y="54"/>
                  </a:lnTo>
                  <a:lnTo>
                    <a:pt x="126" y="42"/>
                  </a:lnTo>
                  <a:lnTo>
                    <a:pt x="402" y="18"/>
                  </a:lnTo>
                  <a:lnTo>
                    <a:pt x="522" y="0"/>
                  </a:lnTo>
                  <a:lnTo>
                    <a:pt x="522" y="6"/>
                  </a:lnTo>
                </a:path>
              </a:pathLst>
            </a:custGeom>
            <a:noFill/>
            <a:ln w="9525">
              <a:solidFill>
                <a:srgbClr val="000000"/>
              </a:solidFill>
              <a:prstDash val="solid"/>
              <a:round/>
              <a:headEnd/>
              <a:tailEnd/>
            </a:ln>
          </p:spPr>
          <p:txBody>
            <a:bodyPr/>
            <a:lstStyle/>
            <a:p>
              <a:endParaRPr lang="en-US"/>
            </a:p>
          </p:txBody>
        </p:sp>
        <p:sp>
          <p:nvSpPr>
            <p:cNvPr id="5227" name="Freeform 232"/>
            <p:cNvSpPr>
              <a:spLocks/>
            </p:cNvSpPr>
            <p:nvPr/>
          </p:nvSpPr>
          <p:spPr bwMode="auto">
            <a:xfrm>
              <a:off x="2211" y="2316"/>
              <a:ext cx="864" cy="834"/>
            </a:xfrm>
            <a:custGeom>
              <a:avLst/>
              <a:gdLst>
                <a:gd name="T0" fmla="*/ 828 w 864"/>
                <a:gd name="T1" fmla="*/ 246 h 834"/>
                <a:gd name="T2" fmla="*/ 864 w 864"/>
                <a:gd name="T3" fmla="*/ 438 h 834"/>
                <a:gd name="T4" fmla="*/ 858 w 864"/>
                <a:gd name="T5" fmla="*/ 516 h 834"/>
                <a:gd name="T6" fmla="*/ 846 w 864"/>
                <a:gd name="T7" fmla="*/ 540 h 834"/>
                <a:gd name="T8" fmla="*/ 804 w 864"/>
                <a:gd name="T9" fmla="*/ 558 h 834"/>
                <a:gd name="T10" fmla="*/ 792 w 864"/>
                <a:gd name="T11" fmla="*/ 534 h 834"/>
                <a:gd name="T12" fmla="*/ 768 w 864"/>
                <a:gd name="T13" fmla="*/ 540 h 834"/>
                <a:gd name="T14" fmla="*/ 756 w 864"/>
                <a:gd name="T15" fmla="*/ 582 h 834"/>
                <a:gd name="T16" fmla="*/ 678 w 864"/>
                <a:gd name="T17" fmla="*/ 648 h 834"/>
                <a:gd name="T18" fmla="*/ 684 w 864"/>
                <a:gd name="T19" fmla="*/ 630 h 834"/>
                <a:gd name="T20" fmla="*/ 678 w 864"/>
                <a:gd name="T21" fmla="*/ 630 h 834"/>
                <a:gd name="T22" fmla="*/ 666 w 864"/>
                <a:gd name="T23" fmla="*/ 630 h 834"/>
                <a:gd name="T24" fmla="*/ 660 w 864"/>
                <a:gd name="T25" fmla="*/ 642 h 834"/>
                <a:gd name="T26" fmla="*/ 654 w 864"/>
                <a:gd name="T27" fmla="*/ 654 h 834"/>
                <a:gd name="T28" fmla="*/ 642 w 864"/>
                <a:gd name="T29" fmla="*/ 660 h 834"/>
                <a:gd name="T30" fmla="*/ 636 w 864"/>
                <a:gd name="T31" fmla="*/ 654 h 834"/>
                <a:gd name="T32" fmla="*/ 624 w 864"/>
                <a:gd name="T33" fmla="*/ 684 h 834"/>
                <a:gd name="T34" fmla="*/ 606 w 864"/>
                <a:gd name="T35" fmla="*/ 690 h 834"/>
                <a:gd name="T36" fmla="*/ 612 w 864"/>
                <a:gd name="T37" fmla="*/ 702 h 834"/>
                <a:gd name="T38" fmla="*/ 594 w 864"/>
                <a:gd name="T39" fmla="*/ 732 h 834"/>
                <a:gd name="T40" fmla="*/ 588 w 864"/>
                <a:gd name="T41" fmla="*/ 732 h 834"/>
                <a:gd name="T42" fmla="*/ 576 w 864"/>
                <a:gd name="T43" fmla="*/ 732 h 834"/>
                <a:gd name="T44" fmla="*/ 594 w 864"/>
                <a:gd name="T45" fmla="*/ 768 h 834"/>
                <a:gd name="T46" fmla="*/ 546 w 864"/>
                <a:gd name="T47" fmla="*/ 828 h 834"/>
                <a:gd name="T48" fmla="*/ 462 w 864"/>
                <a:gd name="T49" fmla="*/ 750 h 834"/>
                <a:gd name="T50" fmla="*/ 408 w 864"/>
                <a:gd name="T51" fmla="*/ 654 h 834"/>
                <a:gd name="T52" fmla="*/ 336 w 864"/>
                <a:gd name="T53" fmla="*/ 534 h 834"/>
                <a:gd name="T54" fmla="*/ 252 w 864"/>
                <a:gd name="T55" fmla="*/ 528 h 834"/>
                <a:gd name="T56" fmla="*/ 216 w 864"/>
                <a:gd name="T57" fmla="*/ 582 h 834"/>
                <a:gd name="T58" fmla="*/ 126 w 864"/>
                <a:gd name="T59" fmla="*/ 528 h 834"/>
                <a:gd name="T60" fmla="*/ 6 w 864"/>
                <a:gd name="T61" fmla="*/ 342 h 834"/>
                <a:gd name="T62" fmla="*/ 234 w 864"/>
                <a:gd name="T63" fmla="*/ 348 h 834"/>
                <a:gd name="T64" fmla="*/ 456 w 864"/>
                <a:gd name="T65" fmla="*/ 12 h 834"/>
                <a:gd name="T66" fmla="*/ 468 w 864"/>
                <a:gd name="T67" fmla="*/ 174 h 834"/>
                <a:gd name="T68" fmla="*/ 498 w 864"/>
                <a:gd name="T69" fmla="*/ 192 h 834"/>
                <a:gd name="T70" fmla="*/ 564 w 864"/>
                <a:gd name="T71" fmla="*/ 198 h 834"/>
                <a:gd name="T72" fmla="*/ 594 w 864"/>
                <a:gd name="T73" fmla="*/ 210 h 834"/>
                <a:gd name="T74" fmla="*/ 624 w 864"/>
                <a:gd name="T75" fmla="*/ 216 h 834"/>
                <a:gd name="T76" fmla="*/ 642 w 864"/>
                <a:gd name="T77" fmla="*/ 216 h 834"/>
                <a:gd name="T78" fmla="*/ 660 w 864"/>
                <a:gd name="T79" fmla="*/ 216 h 834"/>
                <a:gd name="T80" fmla="*/ 750 w 864"/>
                <a:gd name="T81" fmla="*/ 210 h 834"/>
                <a:gd name="T82" fmla="*/ 798 w 864"/>
                <a:gd name="T83" fmla="*/ 234 h 8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864"/>
                <a:gd name="T127" fmla="*/ 0 h 834"/>
                <a:gd name="T128" fmla="*/ 864 w 864"/>
                <a:gd name="T129" fmla="*/ 834 h 8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864" h="834">
                  <a:moveTo>
                    <a:pt x="798" y="234"/>
                  </a:moveTo>
                  <a:lnTo>
                    <a:pt x="828" y="246"/>
                  </a:lnTo>
                  <a:lnTo>
                    <a:pt x="828" y="366"/>
                  </a:lnTo>
                  <a:lnTo>
                    <a:pt x="864" y="438"/>
                  </a:lnTo>
                  <a:lnTo>
                    <a:pt x="852" y="474"/>
                  </a:lnTo>
                  <a:lnTo>
                    <a:pt x="858" y="516"/>
                  </a:lnTo>
                  <a:lnTo>
                    <a:pt x="840" y="534"/>
                  </a:lnTo>
                  <a:lnTo>
                    <a:pt x="846" y="540"/>
                  </a:lnTo>
                  <a:lnTo>
                    <a:pt x="786" y="570"/>
                  </a:lnTo>
                  <a:lnTo>
                    <a:pt x="804" y="558"/>
                  </a:lnTo>
                  <a:lnTo>
                    <a:pt x="786" y="558"/>
                  </a:lnTo>
                  <a:lnTo>
                    <a:pt x="792" y="534"/>
                  </a:lnTo>
                  <a:lnTo>
                    <a:pt x="774" y="546"/>
                  </a:lnTo>
                  <a:lnTo>
                    <a:pt x="768" y="540"/>
                  </a:lnTo>
                  <a:lnTo>
                    <a:pt x="774" y="576"/>
                  </a:lnTo>
                  <a:lnTo>
                    <a:pt x="756" y="582"/>
                  </a:lnTo>
                  <a:lnTo>
                    <a:pt x="756" y="600"/>
                  </a:lnTo>
                  <a:lnTo>
                    <a:pt x="678" y="648"/>
                  </a:lnTo>
                  <a:lnTo>
                    <a:pt x="720" y="618"/>
                  </a:lnTo>
                  <a:lnTo>
                    <a:pt x="684" y="630"/>
                  </a:lnTo>
                  <a:lnTo>
                    <a:pt x="684" y="618"/>
                  </a:lnTo>
                  <a:lnTo>
                    <a:pt x="678" y="630"/>
                  </a:lnTo>
                  <a:lnTo>
                    <a:pt x="672" y="624"/>
                  </a:lnTo>
                  <a:lnTo>
                    <a:pt x="666" y="630"/>
                  </a:lnTo>
                  <a:lnTo>
                    <a:pt x="654" y="624"/>
                  </a:lnTo>
                  <a:lnTo>
                    <a:pt x="660" y="642"/>
                  </a:lnTo>
                  <a:lnTo>
                    <a:pt x="672" y="642"/>
                  </a:lnTo>
                  <a:lnTo>
                    <a:pt x="654" y="654"/>
                  </a:lnTo>
                  <a:lnTo>
                    <a:pt x="642" y="636"/>
                  </a:lnTo>
                  <a:lnTo>
                    <a:pt x="642" y="660"/>
                  </a:lnTo>
                  <a:lnTo>
                    <a:pt x="636" y="666"/>
                  </a:lnTo>
                  <a:lnTo>
                    <a:pt x="636" y="654"/>
                  </a:lnTo>
                  <a:lnTo>
                    <a:pt x="612" y="672"/>
                  </a:lnTo>
                  <a:lnTo>
                    <a:pt x="624" y="684"/>
                  </a:lnTo>
                  <a:lnTo>
                    <a:pt x="594" y="684"/>
                  </a:lnTo>
                  <a:lnTo>
                    <a:pt x="606" y="690"/>
                  </a:lnTo>
                  <a:lnTo>
                    <a:pt x="606" y="702"/>
                  </a:lnTo>
                  <a:lnTo>
                    <a:pt x="612" y="702"/>
                  </a:lnTo>
                  <a:lnTo>
                    <a:pt x="600" y="732"/>
                  </a:lnTo>
                  <a:lnTo>
                    <a:pt x="594" y="732"/>
                  </a:lnTo>
                  <a:lnTo>
                    <a:pt x="594" y="720"/>
                  </a:lnTo>
                  <a:lnTo>
                    <a:pt x="588" y="732"/>
                  </a:lnTo>
                  <a:lnTo>
                    <a:pt x="576" y="720"/>
                  </a:lnTo>
                  <a:lnTo>
                    <a:pt x="576" y="732"/>
                  </a:lnTo>
                  <a:lnTo>
                    <a:pt x="600" y="732"/>
                  </a:lnTo>
                  <a:lnTo>
                    <a:pt x="594" y="768"/>
                  </a:lnTo>
                  <a:lnTo>
                    <a:pt x="618" y="834"/>
                  </a:lnTo>
                  <a:lnTo>
                    <a:pt x="546" y="828"/>
                  </a:lnTo>
                  <a:lnTo>
                    <a:pt x="480" y="798"/>
                  </a:lnTo>
                  <a:lnTo>
                    <a:pt x="462" y="750"/>
                  </a:lnTo>
                  <a:lnTo>
                    <a:pt x="456" y="702"/>
                  </a:lnTo>
                  <a:lnTo>
                    <a:pt x="408" y="654"/>
                  </a:lnTo>
                  <a:lnTo>
                    <a:pt x="372" y="570"/>
                  </a:lnTo>
                  <a:lnTo>
                    <a:pt x="336" y="534"/>
                  </a:lnTo>
                  <a:lnTo>
                    <a:pt x="276" y="516"/>
                  </a:lnTo>
                  <a:lnTo>
                    <a:pt x="252" y="528"/>
                  </a:lnTo>
                  <a:lnTo>
                    <a:pt x="234" y="564"/>
                  </a:lnTo>
                  <a:lnTo>
                    <a:pt x="216" y="582"/>
                  </a:lnTo>
                  <a:lnTo>
                    <a:pt x="198" y="576"/>
                  </a:lnTo>
                  <a:lnTo>
                    <a:pt x="126" y="528"/>
                  </a:lnTo>
                  <a:lnTo>
                    <a:pt x="108" y="450"/>
                  </a:lnTo>
                  <a:lnTo>
                    <a:pt x="6" y="342"/>
                  </a:lnTo>
                  <a:lnTo>
                    <a:pt x="0" y="330"/>
                  </a:lnTo>
                  <a:lnTo>
                    <a:pt x="234" y="348"/>
                  </a:lnTo>
                  <a:lnTo>
                    <a:pt x="264" y="0"/>
                  </a:lnTo>
                  <a:lnTo>
                    <a:pt x="456" y="12"/>
                  </a:lnTo>
                  <a:lnTo>
                    <a:pt x="444" y="162"/>
                  </a:lnTo>
                  <a:lnTo>
                    <a:pt x="468" y="174"/>
                  </a:lnTo>
                  <a:lnTo>
                    <a:pt x="486" y="174"/>
                  </a:lnTo>
                  <a:lnTo>
                    <a:pt x="498" y="192"/>
                  </a:lnTo>
                  <a:lnTo>
                    <a:pt x="540" y="204"/>
                  </a:lnTo>
                  <a:lnTo>
                    <a:pt x="564" y="198"/>
                  </a:lnTo>
                  <a:lnTo>
                    <a:pt x="582" y="222"/>
                  </a:lnTo>
                  <a:lnTo>
                    <a:pt x="594" y="210"/>
                  </a:lnTo>
                  <a:lnTo>
                    <a:pt x="612" y="228"/>
                  </a:lnTo>
                  <a:lnTo>
                    <a:pt x="624" y="216"/>
                  </a:lnTo>
                  <a:lnTo>
                    <a:pt x="630" y="234"/>
                  </a:lnTo>
                  <a:lnTo>
                    <a:pt x="642" y="216"/>
                  </a:lnTo>
                  <a:lnTo>
                    <a:pt x="648" y="222"/>
                  </a:lnTo>
                  <a:lnTo>
                    <a:pt x="660" y="216"/>
                  </a:lnTo>
                  <a:lnTo>
                    <a:pt x="678" y="234"/>
                  </a:lnTo>
                  <a:lnTo>
                    <a:pt x="750" y="210"/>
                  </a:lnTo>
                  <a:lnTo>
                    <a:pt x="798" y="240"/>
                  </a:lnTo>
                  <a:lnTo>
                    <a:pt x="798" y="234"/>
                  </a:lnTo>
                  <a:close/>
                </a:path>
              </a:pathLst>
            </a:custGeom>
            <a:solidFill>
              <a:srgbClr val="FF8C00"/>
            </a:solidFill>
            <a:ln w="9525">
              <a:solidFill>
                <a:srgbClr val="FF8C00"/>
              </a:solidFill>
              <a:prstDash val="solid"/>
              <a:round/>
              <a:headEnd/>
              <a:tailEnd/>
            </a:ln>
          </p:spPr>
          <p:txBody>
            <a:bodyPr/>
            <a:lstStyle/>
            <a:p>
              <a:endParaRPr lang="en-US"/>
            </a:p>
          </p:txBody>
        </p:sp>
        <p:sp>
          <p:nvSpPr>
            <p:cNvPr id="5228" name="Freeform 233"/>
            <p:cNvSpPr>
              <a:spLocks/>
            </p:cNvSpPr>
            <p:nvPr/>
          </p:nvSpPr>
          <p:spPr bwMode="auto">
            <a:xfrm>
              <a:off x="2211" y="2316"/>
              <a:ext cx="864" cy="834"/>
            </a:xfrm>
            <a:custGeom>
              <a:avLst/>
              <a:gdLst>
                <a:gd name="T0" fmla="*/ 828 w 864"/>
                <a:gd name="T1" fmla="*/ 246 h 834"/>
                <a:gd name="T2" fmla="*/ 864 w 864"/>
                <a:gd name="T3" fmla="*/ 438 h 834"/>
                <a:gd name="T4" fmla="*/ 858 w 864"/>
                <a:gd name="T5" fmla="*/ 516 h 834"/>
                <a:gd name="T6" fmla="*/ 846 w 864"/>
                <a:gd name="T7" fmla="*/ 540 h 834"/>
                <a:gd name="T8" fmla="*/ 804 w 864"/>
                <a:gd name="T9" fmla="*/ 558 h 834"/>
                <a:gd name="T10" fmla="*/ 792 w 864"/>
                <a:gd name="T11" fmla="*/ 534 h 834"/>
                <a:gd name="T12" fmla="*/ 768 w 864"/>
                <a:gd name="T13" fmla="*/ 540 h 834"/>
                <a:gd name="T14" fmla="*/ 756 w 864"/>
                <a:gd name="T15" fmla="*/ 582 h 834"/>
                <a:gd name="T16" fmla="*/ 678 w 864"/>
                <a:gd name="T17" fmla="*/ 648 h 834"/>
                <a:gd name="T18" fmla="*/ 684 w 864"/>
                <a:gd name="T19" fmla="*/ 630 h 834"/>
                <a:gd name="T20" fmla="*/ 678 w 864"/>
                <a:gd name="T21" fmla="*/ 630 h 834"/>
                <a:gd name="T22" fmla="*/ 666 w 864"/>
                <a:gd name="T23" fmla="*/ 630 h 834"/>
                <a:gd name="T24" fmla="*/ 660 w 864"/>
                <a:gd name="T25" fmla="*/ 642 h 834"/>
                <a:gd name="T26" fmla="*/ 654 w 864"/>
                <a:gd name="T27" fmla="*/ 654 h 834"/>
                <a:gd name="T28" fmla="*/ 642 w 864"/>
                <a:gd name="T29" fmla="*/ 660 h 834"/>
                <a:gd name="T30" fmla="*/ 636 w 864"/>
                <a:gd name="T31" fmla="*/ 654 h 834"/>
                <a:gd name="T32" fmla="*/ 624 w 864"/>
                <a:gd name="T33" fmla="*/ 684 h 834"/>
                <a:gd name="T34" fmla="*/ 606 w 864"/>
                <a:gd name="T35" fmla="*/ 690 h 834"/>
                <a:gd name="T36" fmla="*/ 612 w 864"/>
                <a:gd name="T37" fmla="*/ 702 h 834"/>
                <a:gd name="T38" fmla="*/ 594 w 864"/>
                <a:gd name="T39" fmla="*/ 732 h 834"/>
                <a:gd name="T40" fmla="*/ 588 w 864"/>
                <a:gd name="T41" fmla="*/ 732 h 834"/>
                <a:gd name="T42" fmla="*/ 576 w 864"/>
                <a:gd name="T43" fmla="*/ 732 h 834"/>
                <a:gd name="T44" fmla="*/ 594 w 864"/>
                <a:gd name="T45" fmla="*/ 768 h 834"/>
                <a:gd name="T46" fmla="*/ 546 w 864"/>
                <a:gd name="T47" fmla="*/ 828 h 834"/>
                <a:gd name="T48" fmla="*/ 462 w 864"/>
                <a:gd name="T49" fmla="*/ 750 h 834"/>
                <a:gd name="T50" fmla="*/ 408 w 864"/>
                <a:gd name="T51" fmla="*/ 654 h 834"/>
                <a:gd name="T52" fmla="*/ 336 w 864"/>
                <a:gd name="T53" fmla="*/ 534 h 834"/>
                <a:gd name="T54" fmla="*/ 252 w 864"/>
                <a:gd name="T55" fmla="*/ 528 h 834"/>
                <a:gd name="T56" fmla="*/ 216 w 864"/>
                <a:gd name="T57" fmla="*/ 582 h 834"/>
                <a:gd name="T58" fmla="*/ 126 w 864"/>
                <a:gd name="T59" fmla="*/ 528 h 834"/>
                <a:gd name="T60" fmla="*/ 6 w 864"/>
                <a:gd name="T61" fmla="*/ 342 h 834"/>
                <a:gd name="T62" fmla="*/ 234 w 864"/>
                <a:gd name="T63" fmla="*/ 348 h 834"/>
                <a:gd name="T64" fmla="*/ 456 w 864"/>
                <a:gd name="T65" fmla="*/ 12 h 834"/>
                <a:gd name="T66" fmla="*/ 468 w 864"/>
                <a:gd name="T67" fmla="*/ 174 h 834"/>
                <a:gd name="T68" fmla="*/ 498 w 864"/>
                <a:gd name="T69" fmla="*/ 192 h 834"/>
                <a:gd name="T70" fmla="*/ 564 w 864"/>
                <a:gd name="T71" fmla="*/ 198 h 834"/>
                <a:gd name="T72" fmla="*/ 594 w 864"/>
                <a:gd name="T73" fmla="*/ 210 h 834"/>
                <a:gd name="T74" fmla="*/ 624 w 864"/>
                <a:gd name="T75" fmla="*/ 216 h 834"/>
                <a:gd name="T76" fmla="*/ 642 w 864"/>
                <a:gd name="T77" fmla="*/ 216 h 834"/>
                <a:gd name="T78" fmla="*/ 660 w 864"/>
                <a:gd name="T79" fmla="*/ 216 h 834"/>
                <a:gd name="T80" fmla="*/ 750 w 864"/>
                <a:gd name="T81" fmla="*/ 210 h 834"/>
                <a:gd name="T82" fmla="*/ 798 w 864"/>
                <a:gd name="T83" fmla="*/ 234 h 8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864"/>
                <a:gd name="T127" fmla="*/ 0 h 834"/>
                <a:gd name="T128" fmla="*/ 864 w 864"/>
                <a:gd name="T129" fmla="*/ 834 h 8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864" h="834">
                  <a:moveTo>
                    <a:pt x="798" y="234"/>
                  </a:moveTo>
                  <a:lnTo>
                    <a:pt x="828" y="246"/>
                  </a:lnTo>
                  <a:lnTo>
                    <a:pt x="828" y="366"/>
                  </a:lnTo>
                  <a:lnTo>
                    <a:pt x="864" y="438"/>
                  </a:lnTo>
                  <a:lnTo>
                    <a:pt x="852" y="474"/>
                  </a:lnTo>
                  <a:lnTo>
                    <a:pt x="858" y="516"/>
                  </a:lnTo>
                  <a:lnTo>
                    <a:pt x="840" y="534"/>
                  </a:lnTo>
                  <a:lnTo>
                    <a:pt x="846" y="540"/>
                  </a:lnTo>
                  <a:lnTo>
                    <a:pt x="786" y="570"/>
                  </a:lnTo>
                  <a:lnTo>
                    <a:pt x="804" y="558"/>
                  </a:lnTo>
                  <a:lnTo>
                    <a:pt x="786" y="558"/>
                  </a:lnTo>
                  <a:lnTo>
                    <a:pt x="792" y="534"/>
                  </a:lnTo>
                  <a:lnTo>
                    <a:pt x="774" y="546"/>
                  </a:lnTo>
                  <a:lnTo>
                    <a:pt x="768" y="540"/>
                  </a:lnTo>
                  <a:lnTo>
                    <a:pt x="774" y="576"/>
                  </a:lnTo>
                  <a:lnTo>
                    <a:pt x="756" y="582"/>
                  </a:lnTo>
                  <a:lnTo>
                    <a:pt x="756" y="600"/>
                  </a:lnTo>
                  <a:lnTo>
                    <a:pt x="678" y="648"/>
                  </a:lnTo>
                  <a:lnTo>
                    <a:pt x="720" y="618"/>
                  </a:lnTo>
                  <a:lnTo>
                    <a:pt x="684" y="630"/>
                  </a:lnTo>
                  <a:lnTo>
                    <a:pt x="684" y="618"/>
                  </a:lnTo>
                  <a:lnTo>
                    <a:pt x="678" y="630"/>
                  </a:lnTo>
                  <a:lnTo>
                    <a:pt x="672" y="624"/>
                  </a:lnTo>
                  <a:lnTo>
                    <a:pt x="666" y="630"/>
                  </a:lnTo>
                  <a:lnTo>
                    <a:pt x="654" y="624"/>
                  </a:lnTo>
                  <a:lnTo>
                    <a:pt x="660" y="642"/>
                  </a:lnTo>
                  <a:lnTo>
                    <a:pt x="672" y="642"/>
                  </a:lnTo>
                  <a:lnTo>
                    <a:pt x="654" y="654"/>
                  </a:lnTo>
                  <a:lnTo>
                    <a:pt x="642" y="636"/>
                  </a:lnTo>
                  <a:lnTo>
                    <a:pt x="642" y="660"/>
                  </a:lnTo>
                  <a:lnTo>
                    <a:pt x="636" y="666"/>
                  </a:lnTo>
                  <a:lnTo>
                    <a:pt x="636" y="654"/>
                  </a:lnTo>
                  <a:lnTo>
                    <a:pt x="612" y="672"/>
                  </a:lnTo>
                  <a:lnTo>
                    <a:pt x="624" y="684"/>
                  </a:lnTo>
                  <a:lnTo>
                    <a:pt x="594" y="684"/>
                  </a:lnTo>
                  <a:lnTo>
                    <a:pt x="606" y="690"/>
                  </a:lnTo>
                  <a:lnTo>
                    <a:pt x="606" y="702"/>
                  </a:lnTo>
                  <a:lnTo>
                    <a:pt x="612" y="702"/>
                  </a:lnTo>
                  <a:lnTo>
                    <a:pt x="600" y="732"/>
                  </a:lnTo>
                  <a:lnTo>
                    <a:pt x="594" y="732"/>
                  </a:lnTo>
                  <a:lnTo>
                    <a:pt x="594" y="720"/>
                  </a:lnTo>
                  <a:lnTo>
                    <a:pt x="588" y="732"/>
                  </a:lnTo>
                  <a:lnTo>
                    <a:pt x="576" y="720"/>
                  </a:lnTo>
                  <a:lnTo>
                    <a:pt x="576" y="732"/>
                  </a:lnTo>
                  <a:lnTo>
                    <a:pt x="600" y="732"/>
                  </a:lnTo>
                  <a:lnTo>
                    <a:pt x="594" y="768"/>
                  </a:lnTo>
                  <a:lnTo>
                    <a:pt x="618" y="834"/>
                  </a:lnTo>
                  <a:lnTo>
                    <a:pt x="546" y="828"/>
                  </a:lnTo>
                  <a:lnTo>
                    <a:pt x="480" y="798"/>
                  </a:lnTo>
                  <a:lnTo>
                    <a:pt x="462" y="750"/>
                  </a:lnTo>
                  <a:lnTo>
                    <a:pt x="456" y="702"/>
                  </a:lnTo>
                  <a:lnTo>
                    <a:pt x="408" y="654"/>
                  </a:lnTo>
                  <a:lnTo>
                    <a:pt x="372" y="570"/>
                  </a:lnTo>
                  <a:lnTo>
                    <a:pt x="336" y="534"/>
                  </a:lnTo>
                  <a:lnTo>
                    <a:pt x="276" y="516"/>
                  </a:lnTo>
                  <a:lnTo>
                    <a:pt x="252" y="528"/>
                  </a:lnTo>
                  <a:lnTo>
                    <a:pt x="234" y="564"/>
                  </a:lnTo>
                  <a:lnTo>
                    <a:pt x="216" y="582"/>
                  </a:lnTo>
                  <a:lnTo>
                    <a:pt x="198" y="576"/>
                  </a:lnTo>
                  <a:lnTo>
                    <a:pt x="126" y="528"/>
                  </a:lnTo>
                  <a:lnTo>
                    <a:pt x="108" y="450"/>
                  </a:lnTo>
                  <a:lnTo>
                    <a:pt x="6" y="342"/>
                  </a:lnTo>
                  <a:lnTo>
                    <a:pt x="0" y="330"/>
                  </a:lnTo>
                  <a:lnTo>
                    <a:pt x="234" y="348"/>
                  </a:lnTo>
                  <a:lnTo>
                    <a:pt x="264" y="0"/>
                  </a:lnTo>
                  <a:lnTo>
                    <a:pt x="456" y="12"/>
                  </a:lnTo>
                  <a:lnTo>
                    <a:pt x="444" y="162"/>
                  </a:lnTo>
                  <a:lnTo>
                    <a:pt x="468" y="174"/>
                  </a:lnTo>
                  <a:lnTo>
                    <a:pt x="486" y="174"/>
                  </a:lnTo>
                  <a:lnTo>
                    <a:pt x="498" y="192"/>
                  </a:lnTo>
                  <a:lnTo>
                    <a:pt x="540" y="204"/>
                  </a:lnTo>
                  <a:lnTo>
                    <a:pt x="564" y="198"/>
                  </a:lnTo>
                  <a:lnTo>
                    <a:pt x="582" y="222"/>
                  </a:lnTo>
                  <a:lnTo>
                    <a:pt x="594" y="210"/>
                  </a:lnTo>
                  <a:lnTo>
                    <a:pt x="612" y="228"/>
                  </a:lnTo>
                  <a:lnTo>
                    <a:pt x="624" y="216"/>
                  </a:lnTo>
                  <a:lnTo>
                    <a:pt x="630" y="234"/>
                  </a:lnTo>
                  <a:lnTo>
                    <a:pt x="642" y="216"/>
                  </a:lnTo>
                  <a:lnTo>
                    <a:pt x="648" y="222"/>
                  </a:lnTo>
                  <a:lnTo>
                    <a:pt x="660" y="216"/>
                  </a:lnTo>
                  <a:lnTo>
                    <a:pt x="678" y="234"/>
                  </a:lnTo>
                  <a:lnTo>
                    <a:pt x="750" y="210"/>
                  </a:lnTo>
                  <a:lnTo>
                    <a:pt x="798" y="240"/>
                  </a:lnTo>
                  <a:lnTo>
                    <a:pt x="798" y="234"/>
                  </a:lnTo>
                  <a:lnTo>
                    <a:pt x="798" y="240"/>
                  </a:lnTo>
                </a:path>
              </a:pathLst>
            </a:custGeom>
            <a:noFill/>
            <a:ln w="9525">
              <a:solidFill>
                <a:srgbClr val="000000"/>
              </a:solidFill>
              <a:prstDash val="solid"/>
              <a:round/>
              <a:headEnd/>
              <a:tailEnd/>
            </a:ln>
          </p:spPr>
          <p:txBody>
            <a:bodyPr/>
            <a:lstStyle/>
            <a:p>
              <a:endParaRPr lang="en-US"/>
            </a:p>
          </p:txBody>
        </p:sp>
        <p:sp>
          <p:nvSpPr>
            <p:cNvPr id="5229" name="Freeform 234"/>
            <p:cNvSpPr>
              <a:spLocks/>
            </p:cNvSpPr>
            <p:nvPr/>
          </p:nvSpPr>
          <p:spPr bwMode="auto">
            <a:xfrm>
              <a:off x="1803" y="1800"/>
              <a:ext cx="348" cy="438"/>
            </a:xfrm>
            <a:custGeom>
              <a:avLst/>
              <a:gdLst>
                <a:gd name="T0" fmla="*/ 306 w 348"/>
                <a:gd name="T1" fmla="*/ 438 h 438"/>
                <a:gd name="T2" fmla="*/ 0 w 348"/>
                <a:gd name="T3" fmla="*/ 384 h 438"/>
                <a:gd name="T4" fmla="*/ 78 w 348"/>
                <a:gd name="T5" fmla="*/ 0 h 438"/>
                <a:gd name="T6" fmla="*/ 132 w 348"/>
                <a:gd name="T7" fmla="*/ 12 h 438"/>
                <a:gd name="T8" fmla="*/ 246 w 348"/>
                <a:gd name="T9" fmla="*/ 30 h 438"/>
                <a:gd name="T10" fmla="*/ 234 w 348"/>
                <a:gd name="T11" fmla="*/ 108 h 438"/>
                <a:gd name="T12" fmla="*/ 348 w 348"/>
                <a:gd name="T13" fmla="*/ 126 h 438"/>
                <a:gd name="T14" fmla="*/ 312 w 348"/>
                <a:gd name="T15" fmla="*/ 390 h 438"/>
                <a:gd name="T16" fmla="*/ 306 w 348"/>
                <a:gd name="T17" fmla="*/ 438 h 4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8"/>
                <a:gd name="T28" fmla="*/ 0 h 438"/>
                <a:gd name="T29" fmla="*/ 348 w 348"/>
                <a:gd name="T30" fmla="*/ 438 h 4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8" h="438">
                  <a:moveTo>
                    <a:pt x="306" y="438"/>
                  </a:moveTo>
                  <a:lnTo>
                    <a:pt x="0" y="384"/>
                  </a:lnTo>
                  <a:lnTo>
                    <a:pt x="78" y="0"/>
                  </a:lnTo>
                  <a:lnTo>
                    <a:pt x="132" y="12"/>
                  </a:lnTo>
                  <a:lnTo>
                    <a:pt x="246" y="30"/>
                  </a:lnTo>
                  <a:lnTo>
                    <a:pt x="234" y="108"/>
                  </a:lnTo>
                  <a:lnTo>
                    <a:pt x="348" y="126"/>
                  </a:lnTo>
                  <a:lnTo>
                    <a:pt x="312" y="390"/>
                  </a:lnTo>
                  <a:lnTo>
                    <a:pt x="306" y="438"/>
                  </a:lnTo>
                  <a:close/>
                </a:path>
              </a:pathLst>
            </a:custGeom>
            <a:solidFill>
              <a:srgbClr val="FFAA00"/>
            </a:solidFill>
            <a:ln w="9525">
              <a:solidFill>
                <a:srgbClr val="FFAA00"/>
              </a:solidFill>
              <a:prstDash val="solid"/>
              <a:round/>
              <a:headEnd/>
              <a:tailEnd/>
            </a:ln>
          </p:spPr>
          <p:txBody>
            <a:bodyPr/>
            <a:lstStyle/>
            <a:p>
              <a:endParaRPr lang="en-US"/>
            </a:p>
          </p:txBody>
        </p:sp>
        <p:sp>
          <p:nvSpPr>
            <p:cNvPr id="5230" name="Freeform 235"/>
            <p:cNvSpPr>
              <a:spLocks/>
            </p:cNvSpPr>
            <p:nvPr/>
          </p:nvSpPr>
          <p:spPr bwMode="auto">
            <a:xfrm>
              <a:off x="1803" y="1800"/>
              <a:ext cx="348" cy="444"/>
            </a:xfrm>
            <a:custGeom>
              <a:avLst/>
              <a:gdLst>
                <a:gd name="T0" fmla="*/ 306 w 348"/>
                <a:gd name="T1" fmla="*/ 438 h 444"/>
                <a:gd name="T2" fmla="*/ 0 w 348"/>
                <a:gd name="T3" fmla="*/ 384 h 444"/>
                <a:gd name="T4" fmla="*/ 78 w 348"/>
                <a:gd name="T5" fmla="*/ 0 h 444"/>
                <a:gd name="T6" fmla="*/ 132 w 348"/>
                <a:gd name="T7" fmla="*/ 12 h 444"/>
                <a:gd name="T8" fmla="*/ 246 w 348"/>
                <a:gd name="T9" fmla="*/ 30 h 444"/>
                <a:gd name="T10" fmla="*/ 234 w 348"/>
                <a:gd name="T11" fmla="*/ 108 h 444"/>
                <a:gd name="T12" fmla="*/ 348 w 348"/>
                <a:gd name="T13" fmla="*/ 126 h 444"/>
                <a:gd name="T14" fmla="*/ 312 w 348"/>
                <a:gd name="T15" fmla="*/ 390 h 444"/>
                <a:gd name="T16" fmla="*/ 306 w 348"/>
                <a:gd name="T17" fmla="*/ 438 h 444"/>
                <a:gd name="T18" fmla="*/ 306 w 348"/>
                <a:gd name="T19" fmla="*/ 444 h 4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48"/>
                <a:gd name="T31" fmla="*/ 0 h 444"/>
                <a:gd name="T32" fmla="*/ 348 w 348"/>
                <a:gd name="T33" fmla="*/ 444 h 44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48" h="444">
                  <a:moveTo>
                    <a:pt x="306" y="438"/>
                  </a:moveTo>
                  <a:lnTo>
                    <a:pt x="0" y="384"/>
                  </a:lnTo>
                  <a:lnTo>
                    <a:pt x="78" y="0"/>
                  </a:lnTo>
                  <a:lnTo>
                    <a:pt x="132" y="12"/>
                  </a:lnTo>
                  <a:lnTo>
                    <a:pt x="246" y="30"/>
                  </a:lnTo>
                  <a:lnTo>
                    <a:pt x="234" y="108"/>
                  </a:lnTo>
                  <a:lnTo>
                    <a:pt x="348" y="126"/>
                  </a:lnTo>
                  <a:lnTo>
                    <a:pt x="312" y="390"/>
                  </a:lnTo>
                  <a:lnTo>
                    <a:pt x="306" y="438"/>
                  </a:lnTo>
                  <a:lnTo>
                    <a:pt x="306" y="444"/>
                  </a:lnTo>
                </a:path>
              </a:pathLst>
            </a:custGeom>
            <a:noFill/>
            <a:ln w="9525">
              <a:solidFill>
                <a:srgbClr val="000000"/>
              </a:solidFill>
              <a:prstDash val="solid"/>
              <a:round/>
              <a:headEnd/>
              <a:tailEnd/>
            </a:ln>
          </p:spPr>
          <p:txBody>
            <a:bodyPr/>
            <a:lstStyle/>
            <a:p>
              <a:endParaRPr lang="en-US"/>
            </a:p>
          </p:txBody>
        </p:sp>
        <p:sp>
          <p:nvSpPr>
            <p:cNvPr id="5231" name="Freeform 236"/>
            <p:cNvSpPr>
              <a:spLocks/>
            </p:cNvSpPr>
            <p:nvPr/>
          </p:nvSpPr>
          <p:spPr bwMode="auto">
            <a:xfrm>
              <a:off x="4155" y="1494"/>
              <a:ext cx="102" cy="198"/>
            </a:xfrm>
            <a:custGeom>
              <a:avLst/>
              <a:gdLst>
                <a:gd name="T0" fmla="*/ 90 w 102"/>
                <a:gd name="T1" fmla="*/ 186 h 198"/>
                <a:gd name="T2" fmla="*/ 66 w 102"/>
                <a:gd name="T3" fmla="*/ 192 h 198"/>
                <a:gd name="T4" fmla="*/ 48 w 102"/>
                <a:gd name="T5" fmla="*/ 198 h 198"/>
                <a:gd name="T6" fmla="*/ 42 w 102"/>
                <a:gd name="T7" fmla="*/ 192 h 198"/>
                <a:gd name="T8" fmla="*/ 30 w 102"/>
                <a:gd name="T9" fmla="*/ 138 h 198"/>
                <a:gd name="T10" fmla="*/ 24 w 102"/>
                <a:gd name="T11" fmla="*/ 138 h 198"/>
                <a:gd name="T12" fmla="*/ 12 w 102"/>
                <a:gd name="T13" fmla="*/ 102 h 198"/>
                <a:gd name="T14" fmla="*/ 0 w 102"/>
                <a:gd name="T15" fmla="*/ 30 h 198"/>
                <a:gd name="T16" fmla="*/ 96 w 102"/>
                <a:gd name="T17" fmla="*/ 0 h 198"/>
                <a:gd name="T18" fmla="*/ 102 w 102"/>
                <a:gd name="T19" fmla="*/ 42 h 198"/>
                <a:gd name="T20" fmla="*/ 84 w 102"/>
                <a:gd name="T21" fmla="*/ 66 h 198"/>
                <a:gd name="T22" fmla="*/ 78 w 102"/>
                <a:gd name="T23" fmla="*/ 120 h 198"/>
                <a:gd name="T24" fmla="*/ 90 w 102"/>
                <a:gd name="T25" fmla="*/ 186 h 19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198"/>
                <a:gd name="T41" fmla="*/ 102 w 102"/>
                <a:gd name="T42" fmla="*/ 198 h 19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198">
                  <a:moveTo>
                    <a:pt x="90" y="186"/>
                  </a:moveTo>
                  <a:lnTo>
                    <a:pt x="66" y="192"/>
                  </a:lnTo>
                  <a:lnTo>
                    <a:pt x="48" y="198"/>
                  </a:lnTo>
                  <a:lnTo>
                    <a:pt x="42" y="192"/>
                  </a:lnTo>
                  <a:lnTo>
                    <a:pt x="30" y="138"/>
                  </a:lnTo>
                  <a:lnTo>
                    <a:pt x="24" y="138"/>
                  </a:lnTo>
                  <a:lnTo>
                    <a:pt x="12" y="102"/>
                  </a:lnTo>
                  <a:lnTo>
                    <a:pt x="0" y="30"/>
                  </a:lnTo>
                  <a:lnTo>
                    <a:pt x="96" y="0"/>
                  </a:lnTo>
                  <a:lnTo>
                    <a:pt x="102" y="42"/>
                  </a:lnTo>
                  <a:lnTo>
                    <a:pt x="84" y="66"/>
                  </a:lnTo>
                  <a:lnTo>
                    <a:pt x="78" y="120"/>
                  </a:lnTo>
                  <a:lnTo>
                    <a:pt x="90" y="186"/>
                  </a:lnTo>
                  <a:close/>
                </a:path>
              </a:pathLst>
            </a:custGeom>
            <a:solidFill>
              <a:srgbClr val="FFAA00"/>
            </a:solidFill>
            <a:ln w="9525">
              <a:solidFill>
                <a:srgbClr val="FFAA00"/>
              </a:solidFill>
              <a:prstDash val="solid"/>
              <a:round/>
              <a:headEnd/>
              <a:tailEnd/>
            </a:ln>
          </p:spPr>
          <p:txBody>
            <a:bodyPr/>
            <a:lstStyle/>
            <a:p>
              <a:endParaRPr lang="en-US"/>
            </a:p>
          </p:txBody>
        </p:sp>
        <p:sp>
          <p:nvSpPr>
            <p:cNvPr id="5232" name="Freeform 237"/>
            <p:cNvSpPr>
              <a:spLocks/>
            </p:cNvSpPr>
            <p:nvPr/>
          </p:nvSpPr>
          <p:spPr bwMode="auto">
            <a:xfrm>
              <a:off x="4155" y="1494"/>
              <a:ext cx="102" cy="198"/>
            </a:xfrm>
            <a:custGeom>
              <a:avLst/>
              <a:gdLst>
                <a:gd name="T0" fmla="*/ 90 w 102"/>
                <a:gd name="T1" fmla="*/ 186 h 198"/>
                <a:gd name="T2" fmla="*/ 66 w 102"/>
                <a:gd name="T3" fmla="*/ 192 h 198"/>
                <a:gd name="T4" fmla="*/ 48 w 102"/>
                <a:gd name="T5" fmla="*/ 198 h 198"/>
                <a:gd name="T6" fmla="*/ 42 w 102"/>
                <a:gd name="T7" fmla="*/ 192 h 198"/>
                <a:gd name="T8" fmla="*/ 30 w 102"/>
                <a:gd name="T9" fmla="*/ 138 h 198"/>
                <a:gd name="T10" fmla="*/ 24 w 102"/>
                <a:gd name="T11" fmla="*/ 138 h 198"/>
                <a:gd name="T12" fmla="*/ 12 w 102"/>
                <a:gd name="T13" fmla="*/ 102 h 198"/>
                <a:gd name="T14" fmla="*/ 0 w 102"/>
                <a:gd name="T15" fmla="*/ 30 h 198"/>
                <a:gd name="T16" fmla="*/ 96 w 102"/>
                <a:gd name="T17" fmla="*/ 0 h 198"/>
                <a:gd name="T18" fmla="*/ 102 w 102"/>
                <a:gd name="T19" fmla="*/ 42 h 198"/>
                <a:gd name="T20" fmla="*/ 84 w 102"/>
                <a:gd name="T21" fmla="*/ 66 h 198"/>
                <a:gd name="T22" fmla="*/ 78 w 102"/>
                <a:gd name="T23" fmla="*/ 120 h 198"/>
                <a:gd name="T24" fmla="*/ 90 w 102"/>
                <a:gd name="T25" fmla="*/ 186 h 198"/>
                <a:gd name="T26" fmla="*/ 90 w 102"/>
                <a:gd name="T27" fmla="*/ 192 h 19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2"/>
                <a:gd name="T43" fmla="*/ 0 h 198"/>
                <a:gd name="T44" fmla="*/ 102 w 102"/>
                <a:gd name="T45" fmla="*/ 198 h 19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2" h="198">
                  <a:moveTo>
                    <a:pt x="90" y="186"/>
                  </a:moveTo>
                  <a:lnTo>
                    <a:pt x="66" y="192"/>
                  </a:lnTo>
                  <a:lnTo>
                    <a:pt x="48" y="198"/>
                  </a:lnTo>
                  <a:lnTo>
                    <a:pt x="42" y="192"/>
                  </a:lnTo>
                  <a:lnTo>
                    <a:pt x="30" y="138"/>
                  </a:lnTo>
                  <a:lnTo>
                    <a:pt x="24" y="138"/>
                  </a:lnTo>
                  <a:lnTo>
                    <a:pt x="12" y="102"/>
                  </a:lnTo>
                  <a:lnTo>
                    <a:pt x="0" y="30"/>
                  </a:lnTo>
                  <a:lnTo>
                    <a:pt x="96" y="0"/>
                  </a:lnTo>
                  <a:lnTo>
                    <a:pt x="102" y="42"/>
                  </a:lnTo>
                  <a:lnTo>
                    <a:pt x="84" y="66"/>
                  </a:lnTo>
                  <a:lnTo>
                    <a:pt x="78" y="120"/>
                  </a:lnTo>
                  <a:lnTo>
                    <a:pt x="90" y="186"/>
                  </a:lnTo>
                  <a:lnTo>
                    <a:pt x="90" y="192"/>
                  </a:lnTo>
                </a:path>
              </a:pathLst>
            </a:custGeom>
            <a:noFill/>
            <a:ln w="9525">
              <a:solidFill>
                <a:srgbClr val="000000"/>
              </a:solidFill>
              <a:prstDash val="solid"/>
              <a:round/>
              <a:headEnd/>
              <a:tailEnd/>
            </a:ln>
          </p:spPr>
          <p:txBody>
            <a:bodyPr/>
            <a:lstStyle/>
            <a:p>
              <a:endParaRPr lang="en-US"/>
            </a:p>
          </p:txBody>
        </p:sp>
        <p:sp>
          <p:nvSpPr>
            <p:cNvPr id="5233" name="Freeform 238"/>
            <p:cNvSpPr>
              <a:spLocks/>
            </p:cNvSpPr>
            <p:nvPr/>
          </p:nvSpPr>
          <p:spPr bwMode="auto">
            <a:xfrm>
              <a:off x="4167" y="2076"/>
              <a:ext cx="6" cy="18"/>
            </a:xfrm>
            <a:custGeom>
              <a:avLst/>
              <a:gdLst>
                <a:gd name="T0" fmla="*/ 6 w 6"/>
                <a:gd name="T1" fmla="*/ 0 h 18"/>
                <a:gd name="T2" fmla="*/ 0 w 6"/>
                <a:gd name="T3" fmla="*/ 18 h 18"/>
                <a:gd name="T4" fmla="*/ 0 w 6"/>
                <a:gd name="T5" fmla="*/ 0 h 18"/>
                <a:gd name="T6" fmla="*/ 6 w 6"/>
                <a:gd name="T7" fmla="*/ 0 h 18"/>
                <a:gd name="T8" fmla="*/ 0 60000 65536"/>
                <a:gd name="T9" fmla="*/ 0 60000 65536"/>
                <a:gd name="T10" fmla="*/ 0 60000 65536"/>
                <a:gd name="T11" fmla="*/ 0 60000 65536"/>
                <a:gd name="T12" fmla="*/ 0 w 6"/>
                <a:gd name="T13" fmla="*/ 0 h 18"/>
                <a:gd name="T14" fmla="*/ 6 w 6"/>
                <a:gd name="T15" fmla="*/ 18 h 18"/>
              </a:gdLst>
              <a:ahLst/>
              <a:cxnLst>
                <a:cxn ang="T8">
                  <a:pos x="T0" y="T1"/>
                </a:cxn>
                <a:cxn ang="T9">
                  <a:pos x="T2" y="T3"/>
                </a:cxn>
                <a:cxn ang="T10">
                  <a:pos x="T4" y="T5"/>
                </a:cxn>
                <a:cxn ang="T11">
                  <a:pos x="T6" y="T7"/>
                </a:cxn>
              </a:cxnLst>
              <a:rect l="T12" t="T13" r="T14" b="T15"/>
              <a:pathLst>
                <a:path w="6" h="18">
                  <a:moveTo>
                    <a:pt x="6" y="0"/>
                  </a:moveTo>
                  <a:lnTo>
                    <a:pt x="0" y="18"/>
                  </a:lnTo>
                  <a:lnTo>
                    <a:pt x="0" y="0"/>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5234" name="Freeform 239"/>
            <p:cNvSpPr>
              <a:spLocks/>
            </p:cNvSpPr>
            <p:nvPr/>
          </p:nvSpPr>
          <p:spPr bwMode="auto">
            <a:xfrm>
              <a:off x="4167" y="2076"/>
              <a:ext cx="6" cy="18"/>
            </a:xfrm>
            <a:custGeom>
              <a:avLst/>
              <a:gdLst>
                <a:gd name="T0" fmla="*/ 6 w 6"/>
                <a:gd name="T1" fmla="*/ 0 h 18"/>
                <a:gd name="T2" fmla="*/ 0 w 6"/>
                <a:gd name="T3" fmla="*/ 18 h 18"/>
                <a:gd name="T4" fmla="*/ 0 w 6"/>
                <a:gd name="T5" fmla="*/ 0 h 18"/>
                <a:gd name="T6" fmla="*/ 6 w 6"/>
                <a:gd name="T7" fmla="*/ 0 h 18"/>
                <a:gd name="T8" fmla="*/ 6 w 6"/>
                <a:gd name="T9" fmla="*/ 6 h 18"/>
                <a:gd name="T10" fmla="*/ 0 60000 65536"/>
                <a:gd name="T11" fmla="*/ 0 60000 65536"/>
                <a:gd name="T12" fmla="*/ 0 60000 65536"/>
                <a:gd name="T13" fmla="*/ 0 60000 65536"/>
                <a:gd name="T14" fmla="*/ 0 60000 65536"/>
                <a:gd name="T15" fmla="*/ 0 w 6"/>
                <a:gd name="T16" fmla="*/ 0 h 18"/>
                <a:gd name="T17" fmla="*/ 6 w 6"/>
                <a:gd name="T18" fmla="*/ 18 h 18"/>
              </a:gdLst>
              <a:ahLst/>
              <a:cxnLst>
                <a:cxn ang="T10">
                  <a:pos x="T0" y="T1"/>
                </a:cxn>
                <a:cxn ang="T11">
                  <a:pos x="T2" y="T3"/>
                </a:cxn>
                <a:cxn ang="T12">
                  <a:pos x="T4" y="T5"/>
                </a:cxn>
                <a:cxn ang="T13">
                  <a:pos x="T6" y="T7"/>
                </a:cxn>
                <a:cxn ang="T14">
                  <a:pos x="T8" y="T9"/>
                </a:cxn>
              </a:cxnLst>
              <a:rect l="T15" t="T16" r="T17" b="T18"/>
              <a:pathLst>
                <a:path w="6" h="18">
                  <a:moveTo>
                    <a:pt x="6" y="0"/>
                  </a:moveTo>
                  <a:lnTo>
                    <a:pt x="0" y="18"/>
                  </a:ln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5235" name="Freeform 240"/>
            <p:cNvSpPr>
              <a:spLocks/>
            </p:cNvSpPr>
            <p:nvPr/>
          </p:nvSpPr>
          <p:spPr bwMode="auto">
            <a:xfrm>
              <a:off x="4137" y="2076"/>
              <a:ext cx="24" cy="78"/>
            </a:xfrm>
            <a:custGeom>
              <a:avLst/>
              <a:gdLst>
                <a:gd name="T0" fmla="*/ 24 w 24"/>
                <a:gd name="T1" fmla="*/ 0 h 78"/>
                <a:gd name="T2" fmla="*/ 6 w 24"/>
                <a:gd name="T3" fmla="*/ 78 h 78"/>
                <a:gd name="T4" fmla="*/ 0 w 24"/>
                <a:gd name="T5" fmla="*/ 54 h 78"/>
                <a:gd name="T6" fmla="*/ 12 w 24"/>
                <a:gd name="T7" fmla="*/ 12 h 78"/>
                <a:gd name="T8" fmla="*/ 12 w 24"/>
                <a:gd name="T9" fmla="*/ 6 h 78"/>
                <a:gd name="T10" fmla="*/ 24 w 24"/>
                <a:gd name="T11" fmla="*/ 0 h 78"/>
                <a:gd name="T12" fmla="*/ 0 60000 65536"/>
                <a:gd name="T13" fmla="*/ 0 60000 65536"/>
                <a:gd name="T14" fmla="*/ 0 60000 65536"/>
                <a:gd name="T15" fmla="*/ 0 60000 65536"/>
                <a:gd name="T16" fmla="*/ 0 60000 65536"/>
                <a:gd name="T17" fmla="*/ 0 60000 65536"/>
                <a:gd name="T18" fmla="*/ 0 w 24"/>
                <a:gd name="T19" fmla="*/ 0 h 78"/>
                <a:gd name="T20" fmla="*/ 24 w 24"/>
                <a:gd name="T21" fmla="*/ 78 h 78"/>
              </a:gdLst>
              <a:ahLst/>
              <a:cxnLst>
                <a:cxn ang="T12">
                  <a:pos x="T0" y="T1"/>
                </a:cxn>
                <a:cxn ang="T13">
                  <a:pos x="T2" y="T3"/>
                </a:cxn>
                <a:cxn ang="T14">
                  <a:pos x="T4" y="T5"/>
                </a:cxn>
                <a:cxn ang="T15">
                  <a:pos x="T6" y="T7"/>
                </a:cxn>
                <a:cxn ang="T16">
                  <a:pos x="T8" y="T9"/>
                </a:cxn>
                <a:cxn ang="T17">
                  <a:pos x="T10" y="T11"/>
                </a:cxn>
              </a:cxnLst>
              <a:rect l="T18" t="T19" r="T20" b="T21"/>
              <a:pathLst>
                <a:path w="24" h="78">
                  <a:moveTo>
                    <a:pt x="24" y="0"/>
                  </a:moveTo>
                  <a:lnTo>
                    <a:pt x="6" y="78"/>
                  </a:lnTo>
                  <a:lnTo>
                    <a:pt x="0" y="54"/>
                  </a:lnTo>
                  <a:lnTo>
                    <a:pt x="12" y="12"/>
                  </a:lnTo>
                  <a:lnTo>
                    <a:pt x="12" y="6"/>
                  </a:lnTo>
                  <a:lnTo>
                    <a:pt x="24" y="0"/>
                  </a:lnTo>
                  <a:close/>
                </a:path>
              </a:pathLst>
            </a:custGeom>
            <a:solidFill>
              <a:srgbClr val="FFAA00"/>
            </a:solidFill>
            <a:ln w="9525">
              <a:solidFill>
                <a:srgbClr val="FFAA00"/>
              </a:solidFill>
              <a:prstDash val="solid"/>
              <a:round/>
              <a:headEnd/>
              <a:tailEnd/>
            </a:ln>
          </p:spPr>
          <p:txBody>
            <a:bodyPr/>
            <a:lstStyle/>
            <a:p>
              <a:endParaRPr lang="en-US"/>
            </a:p>
          </p:txBody>
        </p:sp>
        <p:sp>
          <p:nvSpPr>
            <p:cNvPr id="5236" name="Freeform 241"/>
            <p:cNvSpPr>
              <a:spLocks/>
            </p:cNvSpPr>
            <p:nvPr/>
          </p:nvSpPr>
          <p:spPr bwMode="auto">
            <a:xfrm>
              <a:off x="4137" y="2076"/>
              <a:ext cx="24" cy="78"/>
            </a:xfrm>
            <a:custGeom>
              <a:avLst/>
              <a:gdLst>
                <a:gd name="T0" fmla="*/ 24 w 24"/>
                <a:gd name="T1" fmla="*/ 0 h 78"/>
                <a:gd name="T2" fmla="*/ 6 w 24"/>
                <a:gd name="T3" fmla="*/ 78 h 78"/>
                <a:gd name="T4" fmla="*/ 0 w 24"/>
                <a:gd name="T5" fmla="*/ 54 h 78"/>
                <a:gd name="T6" fmla="*/ 12 w 24"/>
                <a:gd name="T7" fmla="*/ 12 h 78"/>
                <a:gd name="T8" fmla="*/ 12 w 24"/>
                <a:gd name="T9" fmla="*/ 6 h 78"/>
                <a:gd name="T10" fmla="*/ 24 w 24"/>
                <a:gd name="T11" fmla="*/ 0 h 78"/>
                <a:gd name="T12" fmla="*/ 24 w 24"/>
                <a:gd name="T13" fmla="*/ 6 h 78"/>
                <a:gd name="T14" fmla="*/ 0 60000 65536"/>
                <a:gd name="T15" fmla="*/ 0 60000 65536"/>
                <a:gd name="T16" fmla="*/ 0 60000 65536"/>
                <a:gd name="T17" fmla="*/ 0 60000 65536"/>
                <a:gd name="T18" fmla="*/ 0 60000 65536"/>
                <a:gd name="T19" fmla="*/ 0 60000 65536"/>
                <a:gd name="T20" fmla="*/ 0 60000 65536"/>
                <a:gd name="T21" fmla="*/ 0 w 24"/>
                <a:gd name="T22" fmla="*/ 0 h 78"/>
                <a:gd name="T23" fmla="*/ 24 w 24"/>
                <a:gd name="T24" fmla="*/ 78 h 7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78">
                  <a:moveTo>
                    <a:pt x="24" y="0"/>
                  </a:moveTo>
                  <a:lnTo>
                    <a:pt x="6" y="78"/>
                  </a:lnTo>
                  <a:lnTo>
                    <a:pt x="0" y="54"/>
                  </a:lnTo>
                  <a:lnTo>
                    <a:pt x="12" y="12"/>
                  </a:lnTo>
                  <a:lnTo>
                    <a:pt x="12" y="6"/>
                  </a:lnTo>
                  <a:lnTo>
                    <a:pt x="24" y="0"/>
                  </a:lnTo>
                  <a:lnTo>
                    <a:pt x="24" y="6"/>
                  </a:lnTo>
                </a:path>
              </a:pathLst>
            </a:custGeom>
            <a:noFill/>
            <a:ln w="9525">
              <a:solidFill>
                <a:srgbClr val="000000"/>
              </a:solidFill>
              <a:prstDash val="solid"/>
              <a:round/>
              <a:headEnd/>
              <a:tailEnd/>
            </a:ln>
          </p:spPr>
          <p:txBody>
            <a:bodyPr/>
            <a:lstStyle/>
            <a:p>
              <a:endParaRPr lang="en-US"/>
            </a:p>
          </p:txBody>
        </p:sp>
        <p:sp>
          <p:nvSpPr>
            <p:cNvPr id="5237" name="Freeform 242"/>
            <p:cNvSpPr>
              <a:spLocks/>
            </p:cNvSpPr>
            <p:nvPr/>
          </p:nvSpPr>
          <p:spPr bwMode="auto">
            <a:xfrm>
              <a:off x="3681" y="2004"/>
              <a:ext cx="474" cy="270"/>
            </a:xfrm>
            <a:custGeom>
              <a:avLst/>
              <a:gdLst>
                <a:gd name="T0" fmla="*/ 474 w 474"/>
                <a:gd name="T1" fmla="*/ 192 h 270"/>
                <a:gd name="T2" fmla="*/ 468 w 474"/>
                <a:gd name="T3" fmla="*/ 186 h 270"/>
                <a:gd name="T4" fmla="*/ 474 w 474"/>
                <a:gd name="T5" fmla="*/ 192 h 270"/>
                <a:gd name="T6" fmla="*/ 468 w 474"/>
                <a:gd name="T7" fmla="*/ 198 h 270"/>
                <a:gd name="T8" fmla="*/ 120 w 474"/>
                <a:gd name="T9" fmla="*/ 252 h 270"/>
                <a:gd name="T10" fmla="*/ 0 w 474"/>
                <a:gd name="T11" fmla="*/ 270 h 270"/>
                <a:gd name="T12" fmla="*/ 30 w 474"/>
                <a:gd name="T13" fmla="*/ 258 h 270"/>
                <a:gd name="T14" fmla="*/ 90 w 474"/>
                <a:gd name="T15" fmla="*/ 186 h 270"/>
                <a:gd name="T16" fmla="*/ 96 w 474"/>
                <a:gd name="T17" fmla="*/ 198 h 270"/>
                <a:gd name="T18" fmla="*/ 114 w 474"/>
                <a:gd name="T19" fmla="*/ 210 h 270"/>
                <a:gd name="T20" fmla="*/ 186 w 474"/>
                <a:gd name="T21" fmla="*/ 180 h 270"/>
                <a:gd name="T22" fmla="*/ 198 w 474"/>
                <a:gd name="T23" fmla="*/ 162 h 270"/>
                <a:gd name="T24" fmla="*/ 192 w 474"/>
                <a:gd name="T25" fmla="*/ 156 h 270"/>
                <a:gd name="T26" fmla="*/ 216 w 474"/>
                <a:gd name="T27" fmla="*/ 84 h 270"/>
                <a:gd name="T28" fmla="*/ 240 w 474"/>
                <a:gd name="T29" fmla="*/ 90 h 270"/>
                <a:gd name="T30" fmla="*/ 252 w 474"/>
                <a:gd name="T31" fmla="*/ 60 h 270"/>
                <a:gd name="T32" fmla="*/ 264 w 474"/>
                <a:gd name="T33" fmla="*/ 60 h 270"/>
                <a:gd name="T34" fmla="*/ 282 w 474"/>
                <a:gd name="T35" fmla="*/ 24 h 270"/>
                <a:gd name="T36" fmla="*/ 282 w 474"/>
                <a:gd name="T37" fmla="*/ 0 h 270"/>
                <a:gd name="T38" fmla="*/ 318 w 474"/>
                <a:gd name="T39" fmla="*/ 18 h 270"/>
                <a:gd name="T40" fmla="*/ 324 w 474"/>
                <a:gd name="T41" fmla="*/ 6 h 270"/>
                <a:gd name="T42" fmla="*/ 360 w 474"/>
                <a:gd name="T43" fmla="*/ 24 h 270"/>
                <a:gd name="T44" fmla="*/ 372 w 474"/>
                <a:gd name="T45" fmla="*/ 36 h 270"/>
                <a:gd name="T46" fmla="*/ 360 w 474"/>
                <a:gd name="T47" fmla="*/ 66 h 270"/>
                <a:gd name="T48" fmla="*/ 366 w 474"/>
                <a:gd name="T49" fmla="*/ 78 h 270"/>
                <a:gd name="T50" fmla="*/ 372 w 474"/>
                <a:gd name="T51" fmla="*/ 66 h 270"/>
                <a:gd name="T52" fmla="*/ 384 w 474"/>
                <a:gd name="T53" fmla="*/ 84 h 270"/>
                <a:gd name="T54" fmla="*/ 432 w 474"/>
                <a:gd name="T55" fmla="*/ 96 h 270"/>
                <a:gd name="T56" fmla="*/ 426 w 474"/>
                <a:gd name="T57" fmla="*/ 120 h 270"/>
                <a:gd name="T58" fmla="*/ 390 w 474"/>
                <a:gd name="T59" fmla="*/ 96 h 270"/>
                <a:gd name="T60" fmla="*/ 420 w 474"/>
                <a:gd name="T61" fmla="*/ 120 h 270"/>
                <a:gd name="T62" fmla="*/ 432 w 474"/>
                <a:gd name="T63" fmla="*/ 120 h 270"/>
                <a:gd name="T64" fmla="*/ 426 w 474"/>
                <a:gd name="T65" fmla="*/ 126 h 270"/>
                <a:gd name="T66" fmla="*/ 438 w 474"/>
                <a:gd name="T67" fmla="*/ 132 h 270"/>
                <a:gd name="T68" fmla="*/ 438 w 474"/>
                <a:gd name="T69" fmla="*/ 138 h 270"/>
                <a:gd name="T70" fmla="*/ 426 w 474"/>
                <a:gd name="T71" fmla="*/ 138 h 270"/>
                <a:gd name="T72" fmla="*/ 432 w 474"/>
                <a:gd name="T73" fmla="*/ 150 h 270"/>
                <a:gd name="T74" fmla="*/ 402 w 474"/>
                <a:gd name="T75" fmla="*/ 132 h 270"/>
                <a:gd name="T76" fmla="*/ 444 w 474"/>
                <a:gd name="T77" fmla="*/ 162 h 270"/>
                <a:gd name="T78" fmla="*/ 438 w 474"/>
                <a:gd name="T79" fmla="*/ 168 h 270"/>
                <a:gd name="T80" fmla="*/ 402 w 474"/>
                <a:gd name="T81" fmla="*/ 150 h 270"/>
                <a:gd name="T82" fmla="*/ 396 w 474"/>
                <a:gd name="T83" fmla="*/ 156 h 270"/>
                <a:gd name="T84" fmla="*/ 414 w 474"/>
                <a:gd name="T85" fmla="*/ 156 h 270"/>
                <a:gd name="T86" fmla="*/ 432 w 474"/>
                <a:gd name="T87" fmla="*/ 174 h 270"/>
                <a:gd name="T88" fmla="*/ 462 w 474"/>
                <a:gd name="T89" fmla="*/ 168 h 270"/>
                <a:gd name="T90" fmla="*/ 474 w 474"/>
                <a:gd name="T91" fmla="*/ 192 h 27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74"/>
                <a:gd name="T139" fmla="*/ 0 h 270"/>
                <a:gd name="T140" fmla="*/ 474 w 474"/>
                <a:gd name="T141" fmla="*/ 270 h 27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74" h="270">
                  <a:moveTo>
                    <a:pt x="474" y="192"/>
                  </a:moveTo>
                  <a:lnTo>
                    <a:pt x="468" y="186"/>
                  </a:lnTo>
                  <a:lnTo>
                    <a:pt x="474" y="192"/>
                  </a:lnTo>
                  <a:lnTo>
                    <a:pt x="468" y="198"/>
                  </a:lnTo>
                  <a:lnTo>
                    <a:pt x="120" y="252"/>
                  </a:lnTo>
                  <a:lnTo>
                    <a:pt x="0" y="270"/>
                  </a:lnTo>
                  <a:lnTo>
                    <a:pt x="30" y="258"/>
                  </a:lnTo>
                  <a:lnTo>
                    <a:pt x="90" y="186"/>
                  </a:lnTo>
                  <a:lnTo>
                    <a:pt x="96" y="198"/>
                  </a:lnTo>
                  <a:lnTo>
                    <a:pt x="114" y="210"/>
                  </a:lnTo>
                  <a:lnTo>
                    <a:pt x="186" y="180"/>
                  </a:lnTo>
                  <a:lnTo>
                    <a:pt x="198" y="162"/>
                  </a:lnTo>
                  <a:lnTo>
                    <a:pt x="192" y="156"/>
                  </a:lnTo>
                  <a:lnTo>
                    <a:pt x="216" y="84"/>
                  </a:lnTo>
                  <a:lnTo>
                    <a:pt x="240" y="90"/>
                  </a:lnTo>
                  <a:lnTo>
                    <a:pt x="252" y="60"/>
                  </a:lnTo>
                  <a:lnTo>
                    <a:pt x="264" y="60"/>
                  </a:lnTo>
                  <a:lnTo>
                    <a:pt x="282" y="24"/>
                  </a:lnTo>
                  <a:lnTo>
                    <a:pt x="282" y="0"/>
                  </a:lnTo>
                  <a:lnTo>
                    <a:pt x="318" y="18"/>
                  </a:lnTo>
                  <a:lnTo>
                    <a:pt x="324" y="6"/>
                  </a:lnTo>
                  <a:lnTo>
                    <a:pt x="360" y="24"/>
                  </a:lnTo>
                  <a:lnTo>
                    <a:pt x="372" y="36"/>
                  </a:lnTo>
                  <a:lnTo>
                    <a:pt x="360" y="66"/>
                  </a:lnTo>
                  <a:lnTo>
                    <a:pt x="366" y="78"/>
                  </a:lnTo>
                  <a:lnTo>
                    <a:pt x="372" y="66"/>
                  </a:lnTo>
                  <a:lnTo>
                    <a:pt x="384" y="84"/>
                  </a:lnTo>
                  <a:lnTo>
                    <a:pt x="432" y="96"/>
                  </a:lnTo>
                  <a:lnTo>
                    <a:pt x="426" y="120"/>
                  </a:lnTo>
                  <a:lnTo>
                    <a:pt x="390" y="96"/>
                  </a:lnTo>
                  <a:lnTo>
                    <a:pt x="420" y="120"/>
                  </a:lnTo>
                  <a:lnTo>
                    <a:pt x="432" y="120"/>
                  </a:lnTo>
                  <a:lnTo>
                    <a:pt x="426" y="126"/>
                  </a:lnTo>
                  <a:lnTo>
                    <a:pt x="438" y="132"/>
                  </a:lnTo>
                  <a:lnTo>
                    <a:pt x="438" y="138"/>
                  </a:lnTo>
                  <a:lnTo>
                    <a:pt x="426" y="138"/>
                  </a:lnTo>
                  <a:lnTo>
                    <a:pt x="432" y="150"/>
                  </a:lnTo>
                  <a:lnTo>
                    <a:pt x="402" y="132"/>
                  </a:lnTo>
                  <a:lnTo>
                    <a:pt x="444" y="162"/>
                  </a:lnTo>
                  <a:lnTo>
                    <a:pt x="438" y="168"/>
                  </a:lnTo>
                  <a:lnTo>
                    <a:pt x="402" y="150"/>
                  </a:lnTo>
                  <a:lnTo>
                    <a:pt x="396" y="156"/>
                  </a:lnTo>
                  <a:lnTo>
                    <a:pt x="414" y="156"/>
                  </a:lnTo>
                  <a:lnTo>
                    <a:pt x="432" y="174"/>
                  </a:lnTo>
                  <a:lnTo>
                    <a:pt x="462" y="168"/>
                  </a:lnTo>
                  <a:lnTo>
                    <a:pt x="474" y="192"/>
                  </a:lnTo>
                  <a:close/>
                </a:path>
              </a:pathLst>
            </a:custGeom>
            <a:solidFill>
              <a:srgbClr val="FFAA00"/>
            </a:solidFill>
            <a:ln w="9525">
              <a:solidFill>
                <a:srgbClr val="FFAA00"/>
              </a:solidFill>
              <a:prstDash val="solid"/>
              <a:round/>
              <a:headEnd/>
              <a:tailEnd/>
            </a:ln>
          </p:spPr>
          <p:txBody>
            <a:bodyPr/>
            <a:lstStyle/>
            <a:p>
              <a:endParaRPr lang="en-US"/>
            </a:p>
          </p:txBody>
        </p:sp>
        <p:sp>
          <p:nvSpPr>
            <p:cNvPr id="5238" name="Freeform 243"/>
            <p:cNvSpPr>
              <a:spLocks/>
            </p:cNvSpPr>
            <p:nvPr/>
          </p:nvSpPr>
          <p:spPr bwMode="auto">
            <a:xfrm>
              <a:off x="3681" y="2004"/>
              <a:ext cx="474" cy="270"/>
            </a:xfrm>
            <a:custGeom>
              <a:avLst/>
              <a:gdLst>
                <a:gd name="T0" fmla="*/ 474 w 474"/>
                <a:gd name="T1" fmla="*/ 192 h 270"/>
                <a:gd name="T2" fmla="*/ 468 w 474"/>
                <a:gd name="T3" fmla="*/ 186 h 270"/>
                <a:gd name="T4" fmla="*/ 474 w 474"/>
                <a:gd name="T5" fmla="*/ 192 h 270"/>
                <a:gd name="T6" fmla="*/ 468 w 474"/>
                <a:gd name="T7" fmla="*/ 198 h 270"/>
                <a:gd name="T8" fmla="*/ 120 w 474"/>
                <a:gd name="T9" fmla="*/ 252 h 270"/>
                <a:gd name="T10" fmla="*/ 0 w 474"/>
                <a:gd name="T11" fmla="*/ 270 h 270"/>
                <a:gd name="T12" fmla="*/ 30 w 474"/>
                <a:gd name="T13" fmla="*/ 258 h 270"/>
                <a:gd name="T14" fmla="*/ 90 w 474"/>
                <a:gd name="T15" fmla="*/ 186 h 270"/>
                <a:gd name="T16" fmla="*/ 96 w 474"/>
                <a:gd name="T17" fmla="*/ 198 h 270"/>
                <a:gd name="T18" fmla="*/ 114 w 474"/>
                <a:gd name="T19" fmla="*/ 210 h 270"/>
                <a:gd name="T20" fmla="*/ 186 w 474"/>
                <a:gd name="T21" fmla="*/ 180 h 270"/>
                <a:gd name="T22" fmla="*/ 198 w 474"/>
                <a:gd name="T23" fmla="*/ 162 h 270"/>
                <a:gd name="T24" fmla="*/ 192 w 474"/>
                <a:gd name="T25" fmla="*/ 156 h 270"/>
                <a:gd name="T26" fmla="*/ 216 w 474"/>
                <a:gd name="T27" fmla="*/ 84 h 270"/>
                <a:gd name="T28" fmla="*/ 240 w 474"/>
                <a:gd name="T29" fmla="*/ 90 h 270"/>
                <a:gd name="T30" fmla="*/ 252 w 474"/>
                <a:gd name="T31" fmla="*/ 60 h 270"/>
                <a:gd name="T32" fmla="*/ 264 w 474"/>
                <a:gd name="T33" fmla="*/ 60 h 270"/>
                <a:gd name="T34" fmla="*/ 282 w 474"/>
                <a:gd name="T35" fmla="*/ 24 h 270"/>
                <a:gd name="T36" fmla="*/ 282 w 474"/>
                <a:gd name="T37" fmla="*/ 0 h 270"/>
                <a:gd name="T38" fmla="*/ 318 w 474"/>
                <a:gd name="T39" fmla="*/ 18 h 270"/>
                <a:gd name="T40" fmla="*/ 324 w 474"/>
                <a:gd name="T41" fmla="*/ 6 h 270"/>
                <a:gd name="T42" fmla="*/ 360 w 474"/>
                <a:gd name="T43" fmla="*/ 24 h 270"/>
                <a:gd name="T44" fmla="*/ 372 w 474"/>
                <a:gd name="T45" fmla="*/ 36 h 270"/>
                <a:gd name="T46" fmla="*/ 360 w 474"/>
                <a:gd name="T47" fmla="*/ 66 h 270"/>
                <a:gd name="T48" fmla="*/ 366 w 474"/>
                <a:gd name="T49" fmla="*/ 78 h 270"/>
                <a:gd name="T50" fmla="*/ 372 w 474"/>
                <a:gd name="T51" fmla="*/ 66 h 270"/>
                <a:gd name="T52" fmla="*/ 384 w 474"/>
                <a:gd name="T53" fmla="*/ 84 h 270"/>
                <a:gd name="T54" fmla="*/ 432 w 474"/>
                <a:gd name="T55" fmla="*/ 96 h 270"/>
                <a:gd name="T56" fmla="*/ 426 w 474"/>
                <a:gd name="T57" fmla="*/ 120 h 270"/>
                <a:gd name="T58" fmla="*/ 390 w 474"/>
                <a:gd name="T59" fmla="*/ 96 h 270"/>
                <a:gd name="T60" fmla="*/ 420 w 474"/>
                <a:gd name="T61" fmla="*/ 120 h 270"/>
                <a:gd name="T62" fmla="*/ 432 w 474"/>
                <a:gd name="T63" fmla="*/ 120 h 270"/>
                <a:gd name="T64" fmla="*/ 426 w 474"/>
                <a:gd name="T65" fmla="*/ 126 h 270"/>
                <a:gd name="T66" fmla="*/ 438 w 474"/>
                <a:gd name="T67" fmla="*/ 132 h 270"/>
                <a:gd name="T68" fmla="*/ 438 w 474"/>
                <a:gd name="T69" fmla="*/ 138 h 270"/>
                <a:gd name="T70" fmla="*/ 426 w 474"/>
                <a:gd name="T71" fmla="*/ 138 h 270"/>
                <a:gd name="T72" fmla="*/ 432 w 474"/>
                <a:gd name="T73" fmla="*/ 150 h 270"/>
                <a:gd name="T74" fmla="*/ 402 w 474"/>
                <a:gd name="T75" fmla="*/ 132 h 270"/>
                <a:gd name="T76" fmla="*/ 444 w 474"/>
                <a:gd name="T77" fmla="*/ 162 h 270"/>
                <a:gd name="T78" fmla="*/ 438 w 474"/>
                <a:gd name="T79" fmla="*/ 168 h 270"/>
                <a:gd name="T80" fmla="*/ 402 w 474"/>
                <a:gd name="T81" fmla="*/ 150 h 270"/>
                <a:gd name="T82" fmla="*/ 396 w 474"/>
                <a:gd name="T83" fmla="*/ 156 h 270"/>
                <a:gd name="T84" fmla="*/ 414 w 474"/>
                <a:gd name="T85" fmla="*/ 156 h 270"/>
                <a:gd name="T86" fmla="*/ 432 w 474"/>
                <a:gd name="T87" fmla="*/ 174 h 270"/>
                <a:gd name="T88" fmla="*/ 462 w 474"/>
                <a:gd name="T89" fmla="*/ 168 h 270"/>
                <a:gd name="T90" fmla="*/ 474 w 474"/>
                <a:gd name="T91" fmla="*/ 192 h 270"/>
                <a:gd name="T92" fmla="*/ 474 w 474"/>
                <a:gd name="T93" fmla="*/ 198 h 2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74"/>
                <a:gd name="T142" fmla="*/ 0 h 270"/>
                <a:gd name="T143" fmla="*/ 474 w 474"/>
                <a:gd name="T144" fmla="*/ 270 h 2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74" h="270">
                  <a:moveTo>
                    <a:pt x="474" y="192"/>
                  </a:moveTo>
                  <a:lnTo>
                    <a:pt x="468" y="186"/>
                  </a:lnTo>
                  <a:lnTo>
                    <a:pt x="474" y="192"/>
                  </a:lnTo>
                  <a:lnTo>
                    <a:pt x="468" y="198"/>
                  </a:lnTo>
                  <a:lnTo>
                    <a:pt x="120" y="252"/>
                  </a:lnTo>
                  <a:lnTo>
                    <a:pt x="0" y="270"/>
                  </a:lnTo>
                  <a:lnTo>
                    <a:pt x="30" y="258"/>
                  </a:lnTo>
                  <a:lnTo>
                    <a:pt x="90" y="186"/>
                  </a:lnTo>
                  <a:lnTo>
                    <a:pt x="96" y="198"/>
                  </a:lnTo>
                  <a:lnTo>
                    <a:pt x="114" y="210"/>
                  </a:lnTo>
                  <a:lnTo>
                    <a:pt x="186" y="180"/>
                  </a:lnTo>
                  <a:lnTo>
                    <a:pt x="198" y="162"/>
                  </a:lnTo>
                  <a:lnTo>
                    <a:pt x="192" y="156"/>
                  </a:lnTo>
                  <a:lnTo>
                    <a:pt x="216" y="84"/>
                  </a:lnTo>
                  <a:lnTo>
                    <a:pt x="240" y="90"/>
                  </a:lnTo>
                  <a:lnTo>
                    <a:pt x="252" y="60"/>
                  </a:lnTo>
                  <a:lnTo>
                    <a:pt x="264" y="60"/>
                  </a:lnTo>
                  <a:lnTo>
                    <a:pt x="282" y="24"/>
                  </a:lnTo>
                  <a:lnTo>
                    <a:pt x="282" y="0"/>
                  </a:lnTo>
                  <a:lnTo>
                    <a:pt x="318" y="18"/>
                  </a:lnTo>
                  <a:lnTo>
                    <a:pt x="324" y="6"/>
                  </a:lnTo>
                  <a:lnTo>
                    <a:pt x="360" y="24"/>
                  </a:lnTo>
                  <a:lnTo>
                    <a:pt x="372" y="36"/>
                  </a:lnTo>
                  <a:lnTo>
                    <a:pt x="360" y="66"/>
                  </a:lnTo>
                  <a:lnTo>
                    <a:pt x="366" y="78"/>
                  </a:lnTo>
                  <a:lnTo>
                    <a:pt x="372" y="66"/>
                  </a:lnTo>
                  <a:lnTo>
                    <a:pt x="384" y="84"/>
                  </a:lnTo>
                  <a:lnTo>
                    <a:pt x="432" y="96"/>
                  </a:lnTo>
                  <a:lnTo>
                    <a:pt x="426" y="120"/>
                  </a:lnTo>
                  <a:lnTo>
                    <a:pt x="390" y="96"/>
                  </a:lnTo>
                  <a:lnTo>
                    <a:pt x="420" y="120"/>
                  </a:lnTo>
                  <a:lnTo>
                    <a:pt x="432" y="120"/>
                  </a:lnTo>
                  <a:lnTo>
                    <a:pt x="426" y="126"/>
                  </a:lnTo>
                  <a:lnTo>
                    <a:pt x="438" y="132"/>
                  </a:lnTo>
                  <a:lnTo>
                    <a:pt x="438" y="138"/>
                  </a:lnTo>
                  <a:lnTo>
                    <a:pt x="426" y="138"/>
                  </a:lnTo>
                  <a:lnTo>
                    <a:pt x="432" y="150"/>
                  </a:lnTo>
                  <a:lnTo>
                    <a:pt x="402" y="132"/>
                  </a:lnTo>
                  <a:lnTo>
                    <a:pt x="444" y="162"/>
                  </a:lnTo>
                  <a:lnTo>
                    <a:pt x="438" y="168"/>
                  </a:lnTo>
                  <a:lnTo>
                    <a:pt x="402" y="150"/>
                  </a:lnTo>
                  <a:lnTo>
                    <a:pt x="396" y="156"/>
                  </a:lnTo>
                  <a:lnTo>
                    <a:pt x="414" y="156"/>
                  </a:lnTo>
                  <a:lnTo>
                    <a:pt x="432" y="174"/>
                  </a:lnTo>
                  <a:lnTo>
                    <a:pt x="462" y="168"/>
                  </a:lnTo>
                  <a:lnTo>
                    <a:pt x="474" y="192"/>
                  </a:lnTo>
                  <a:lnTo>
                    <a:pt x="474" y="198"/>
                  </a:lnTo>
                </a:path>
              </a:pathLst>
            </a:custGeom>
            <a:noFill/>
            <a:ln w="9525">
              <a:solidFill>
                <a:srgbClr val="000000"/>
              </a:solidFill>
              <a:prstDash val="solid"/>
              <a:round/>
              <a:headEnd/>
              <a:tailEnd/>
            </a:ln>
          </p:spPr>
          <p:txBody>
            <a:bodyPr/>
            <a:lstStyle/>
            <a:p>
              <a:endParaRPr lang="en-US"/>
            </a:p>
          </p:txBody>
        </p:sp>
        <p:sp>
          <p:nvSpPr>
            <p:cNvPr id="5239" name="Freeform 244"/>
            <p:cNvSpPr>
              <a:spLocks/>
            </p:cNvSpPr>
            <p:nvPr/>
          </p:nvSpPr>
          <p:spPr bwMode="auto">
            <a:xfrm>
              <a:off x="1419" y="1164"/>
              <a:ext cx="408" cy="300"/>
            </a:xfrm>
            <a:custGeom>
              <a:avLst/>
              <a:gdLst>
                <a:gd name="T0" fmla="*/ 30 w 408"/>
                <a:gd name="T1" fmla="*/ 192 h 300"/>
                <a:gd name="T2" fmla="*/ 0 w 408"/>
                <a:gd name="T3" fmla="*/ 180 h 300"/>
                <a:gd name="T4" fmla="*/ 6 w 408"/>
                <a:gd name="T5" fmla="*/ 156 h 300"/>
                <a:gd name="T6" fmla="*/ 6 w 408"/>
                <a:gd name="T7" fmla="*/ 174 h 300"/>
                <a:gd name="T8" fmla="*/ 18 w 408"/>
                <a:gd name="T9" fmla="*/ 150 h 300"/>
                <a:gd name="T10" fmla="*/ 6 w 408"/>
                <a:gd name="T11" fmla="*/ 150 h 300"/>
                <a:gd name="T12" fmla="*/ 12 w 408"/>
                <a:gd name="T13" fmla="*/ 132 h 300"/>
                <a:gd name="T14" fmla="*/ 24 w 408"/>
                <a:gd name="T15" fmla="*/ 132 h 300"/>
                <a:gd name="T16" fmla="*/ 12 w 408"/>
                <a:gd name="T17" fmla="*/ 126 h 300"/>
                <a:gd name="T18" fmla="*/ 12 w 408"/>
                <a:gd name="T19" fmla="*/ 66 h 300"/>
                <a:gd name="T20" fmla="*/ 6 w 408"/>
                <a:gd name="T21" fmla="*/ 48 h 300"/>
                <a:gd name="T22" fmla="*/ 12 w 408"/>
                <a:gd name="T23" fmla="*/ 18 h 300"/>
                <a:gd name="T24" fmla="*/ 48 w 408"/>
                <a:gd name="T25" fmla="*/ 42 h 300"/>
                <a:gd name="T26" fmla="*/ 84 w 408"/>
                <a:gd name="T27" fmla="*/ 60 h 300"/>
                <a:gd name="T28" fmla="*/ 96 w 408"/>
                <a:gd name="T29" fmla="*/ 72 h 300"/>
                <a:gd name="T30" fmla="*/ 102 w 408"/>
                <a:gd name="T31" fmla="*/ 66 h 300"/>
                <a:gd name="T32" fmla="*/ 108 w 408"/>
                <a:gd name="T33" fmla="*/ 72 h 300"/>
                <a:gd name="T34" fmla="*/ 108 w 408"/>
                <a:gd name="T35" fmla="*/ 84 h 300"/>
                <a:gd name="T36" fmla="*/ 96 w 408"/>
                <a:gd name="T37" fmla="*/ 84 h 300"/>
                <a:gd name="T38" fmla="*/ 66 w 408"/>
                <a:gd name="T39" fmla="*/ 114 h 300"/>
                <a:gd name="T40" fmla="*/ 72 w 408"/>
                <a:gd name="T41" fmla="*/ 114 h 300"/>
                <a:gd name="T42" fmla="*/ 108 w 408"/>
                <a:gd name="T43" fmla="*/ 90 h 300"/>
                <a:gd name="T44" fmla="*/ 108 w 408"/>
                <a:gd name="T45" fmla="*/ 78 h 300"/>
                <a:gd name="T46" fmla="*/ 114 w 408"/>
                <a:gd name="T47" fmla="*/ 84 h 300"/>
                <a:gd name="T48" fmla="*/ 114 w 408"/>
                <a:gd name="T49" fmla="*/ 96 h 300"/>
                <a:gd name="T50" fmla="*/ 96 w 408"/>
                <a:gd name="T51" fmla="*/ 102 h 300"/>
                <a:gd name="T52" fmla="*/ 102 w 408"/>
                <a:gd name="T53" fmla="*/ 114 h 300"/>
                <a:gd name="T54" fmla="*/ 96 w 408"/>
                <a:gd name="T55" fmla="*/ 132 h 300"/>
                <a:gd name="T56" fmla="*/ 96 w 408"/>
                <a:gd name="T57" fmla="*/ 120 h 300"/>
                <a:gd name="T58" fmla="*/ 84 w 408"/>
                <a:gd name="T59" fmla="*/ 132 h 300"/>
                <a:gd name="T60" fmla="*/ 84 w 408"/>
                <a:gd name="T61" fmla="*/ 120 h 300"/>
                <a:gd name="T62" fmla="*/ 66 w 408"/>
                <a:gd name="T63" fmla="*/ 132 h 300"/>
                <a:gd name="T64" fmla="*/ 78 w 408"/>
                <a:gd name="T65" fmla="*/ 144 h 300"/>
                <a:gd name="T66" fmla="*/ 114 w 408"/>
                <a:gd name="T67" fmla="*/ 126 h 300"/>
                <a:gd name="T68" fmla="*/ 114 w 408"/>
                <a:gd name="T69" fmla="*/ 102 h 300"/>
                <a:gd name="T70" fmla="*/ 132 w 408"/>
                <a:gd name="T71" fmla="*/ 78 h 300"/>
                <a:gd name="T72" fmla="*/ 114 w 408"/>
                <a:gd name="T73" fmla="*/ 42 h 300"/>
                <a:gd name="T74" fmla="*/ 132 w 408"/>
                <a:gd name="T75" fmla="*/ 36 h 300"/>
                <a:gd name="T76" fmla="*/ 126 w 408"/>
                <a:gd name="T77" fmla="*/ 0 h 300"/>
                <a:gd name="T78" fmla="*/ 408 w 408"/>
                <a:gd name="T79" fmla="*/ 72 h 300"/>
                <a:gd name="T80" fmla="*/ 366 w 408"/>
                <a:gd name="T81" fmla="*/ 300 h 300"/>
                <a:gd name="T82" fmla="*/ 258 w 408"/>
                <a:gd name="T83" fmla="*/ 276 h 300"/>
                <a:gd name="T84" fmla="*/ 132 w 408"/>
                <a:gd name="T85" fmla="*/ 276 h 300"/>
                <a:gd name="T86" fmla="*/ 102 w 408"/>
                <a:gd name="T87" fmla="*/ 258 h 300"/>
                <a:gd name="T88" fmla="*/ 72 w 408"/>
                <a:gd name="T89" fmla="*/ 264 h 300"/>
                <a:gd name="T90" fmla="*/ 48 w 408"/>
                <a:gd name="T91" fmla="*/ 252 h 300"/>
                <a:gd name="T92" fmla="*/ 54 w 408"/>
                <a:gd name="T93" fmla="*/ 216 h 300"/>
                <a:gd name="T94" fmla="*/ 24 w 408"/>
                <a:gd name="T95" fmla="*/ 198 h 300"/>
                <a:gd name="T96" fmla="*/ 30 w 408"/>
                <a:gd name="T97" fmla="*/ 192 h 30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08"/>
                <a:gd name="T148" fmla="*/ 0 h 300"/>
                <a:gd name="T149" fmla="*/ 408 w 408"/>
                <a:gd name="T150" fmla="*/ 300 h 30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08" h="300">
                  <a:moveTo>
                    <a:pt x="30" y="192"/>
                  </a:moveTo>
                  <a:lnTo>
                    <a:pt x="0" y="180"/>
                  </a:lnTo>
                  <a:lnTo>
                    <a:pt x="6" y="156"/>
                  </a:lnTo>
                  <a:lnTo>
                    <a:pt x="6" y="174"/>
                  </a:lnTo>
                  <a:lnTo>
                    <a:pt x="18" y="150"/>
                  </a:lnTo>
                  <a:lnTo>
                    <a:pt x="6" y="150"/>
                  </a:lnTo>
                  <a:lnTo>
                    <a:pt x="12" y="132"/>
                  </a:lnTo>
                  <a:lnTo>
                    <a:pt x="24" y="132"/>
                  </a:lnTo>
                  <a:lnTo>
                    <a:pt x="12" y="126"/>
                  </a:lnTo>
                  <a:lnTo>
                    <a:pt x="12" y="66"/>
                  </a:lnTo>
                  <a:lnTo>
                    <a:pt x="6" y="48"/>
                  </a:lnTo>
                  <a:lnTo>
                    <a:pt x="12" y="18"/>
                  </a:lnTo>
                  <a:lnTo>
                    <a:pt x="48" y="42"/>
                  </a:lnTo>
                  <a:lnTo>
                    <a:pt x="84" y="60"/>
                  </a:lnTo>
                  <a:lnTo>
                    <a:pt x="96" y="72"/>
                  </a:lnTo>
                  <a:lnTo>
                    <a:pt x="102" y="66"/>
                  </a:lnTo>
                  <a:lnTo>
                    <a:pt x="108" y="72"/>
                  </a:lnTo>
                  <a:lnTo>
                    <a:pt x="108" y="84"/>
                  </a:lnTo>
                  <a:lnTo>
                    <a:pt x="96" y="84"/>
                  </a:lnTo>
                  <a:lnTo>
                    <a:pt x="66" y="114"/>
                  </a:lnTo>
                  <a:lnTo>
                    <a:pt x="72" y="114"/>
                  </a:lnTo>
                  <a:lnTo>
                    <a:pt x="108" y="90"/>
                  </a:lnTo>
                  <a:lnTo>
                    <a:pt x="108" y="78"/>
                  </a:lnTo>
                  <a:lnTo>
                    <a:pt x="114" y="84"/>
                  </a:lnTo>
                  <a:lnTo>
                    <a:pt x="114" y="96"/>
                  </a:lnTo>
                  <a:lnTo>
                    <a:pt x="96" y="102"/>
                  </a:lnTo>
                  <a:lnTo>
                    <a:pt x="102" y="114"/>
                  </a:lnTo>
                  <a:lnTo>
                    <a:pt x="96" y="132"/>
                  </a:lnTo>
                  <a:lnTo>
                    <a:pt x="96" y="120"/>
                  </a:lnTo>
                  <a:lnTo>
                    <a:pt x="84" y="132"/>
                  </a:lnTo>
                  <a:lnTo>
                    <a:pt x="84" y="120"/>
                  </a:lnTo>
                  <a:lnTo>
                    <a:pt x="66" y="132"/>
                  </a:lnTo>
                  <a:lnTo>
                    <a:pt x="78" y="144"/>
                  </a:lnTo>
                  <a:lnTo>
                    <a:pt x="114" y="126"/>
                  </a:lnTo>
                  <a:lnTo>
                    <a:pt x="114" y="102"/>
                  </a:lnTo>
                  <a:lnTo>
                    <a:pt x="132" y="78"/>
                  </a:lnTo>
                  <a:lnTo>
                    <a:pt x="114" y="42"/>
                  </a:lnTo>
                  <a:lnTo>
                    <a:pt x="132" y="36"/>
                  </a:lnTo>
                  <a:lnTo>
                    <a:pt x="126" y="0"/>
                  </a:lnTo>
                  <a:lnTo>
                    <a:pt x="408" y="72"/>
                  </a:lnTo>
                  <a:lnTo>
                    <a:pt x="366" y="300"/>
                  </a:lnTo>
                  <a:lnTo>
                    <a:pt x="258" y="276"/>
                  </a:lnTo>
                  <a:lnTo>
                    <a:pt x="132" y="276"/>
                  </a:lnTo>
                  <a:lnTo>
                    <a:pt x="102" y="258"/>
                  </a:lnTo>
                  <a:lnTo>
                    <a:pt x="72" y="264"/>
                  </a:lnTo>
                  <a:lnTo>
                    <a:pt x="48" y="252"/>
                  </a:lnTo>
                  <a:lnTo>
                    <a:pt x="54" y="216"/>
                  </a:lnTo>
                  <a:lnTo>
                    <a:pt x="24" y="198"/>
                  </a:lnTo>
                  <a:lnTo>
                    <a:pt x="30" y="192"/>
                  </a:lnTo>
                  <a:close/>
                </a:path>
              </a:pathLst>
            </a:custGeom>
            <a:solidFill>
              <a:srgbClr val="E8D898"/>
            </a:solidFill>
            <a:ln w="9525">
              <a:solidFill>
                <a:srgbClr val="E8D898"/>
              </a:solidFill>
              <a:prstDash val="solid"/>
              <a:round/>
              <a:headEnd/>
              <a:tailEnd/>
            </a:ln>
          </p:spPr>
          <p:txBody>
            <a:bodyPr/>
            <a:lstStyle/>
            <a:p>
              <a:endParaRPr lang="en-US"/>
            </a:p>
          </p:txBody>
        </p:sp>
        <p:sp>
          <p:nvSpPr>
            <p:cNvPr id="5240" name="Freeform 245"/>
            <p:cNvSpPr>
              <a:spLocks/>
            </p:cNvSpPr>
            <p:nvPr/>
          </p:nvSpPr>
          <p:spPr bwMode="auto">
            <a:xfrm>
              <a:off x="1419" y="1164"/>
              <a:ext cx="408" cy="300"/>
            </a:xfrm>
            <a:custGeom>
              <a:avLst/>
              <a:gdLst>
                <a:gd name="T0" fmla="*/ 30 w 408"/>
                <a:gd name="T1" fmla="*/ 192 h 300"/>
                <a:gd name="T2" fmla="*/ 0 w 408"/>
                <a:gd name="T3" fmla="*/ 180 h 300"/>
                <a:gd name="T4" fmla="*/ 6 w 408"/>
                <a:gd name="T5" fmla="*/ 156 h 300"/>
                <a:gd name="T6" fmla="*/ 6 w 408"/>
                <a:gd name="T7" fmla="*/ 174 h 300"/>
                <a:gd name="T8" fmla="*/ 18 w 408"/>
                <a:gd name="T9" fmla="*/ 150 h 300"/>
                <a:gd name="T10" fmla="*/ 6 w 408"/>
                <a:gd name="T11" fmla="*/ 150 h 300"/>
                <a:gd name="T12" fmla="*/ 12 w 408"/>
                <a:gd name="T13" fmla="*/ 132 h 300"/>
                <a:gd name="T14" fmla="*/ 24 w 408"/>
                <a:gd name="T15" fmla="*/ 132 h 300"/>
                <a:gd name="T16" fmla="*/ 12 w 408"/>
                <a:gd name="T17" fmla="*/ 126 h 300"/>
                <a:gd name="T18" fmla="*/ 12 w 408"/>
                <a:gd name="T19" fmla="*/ 66 h 300"/>
                <a:gd name="T20" fmla="*/ 6 w 408"/>
                <a:gd name="T21" fmla="*/ 48 h 300"/>
                <a:gd name="T22" fmla="*/ 12 w 408"/>
                <a:gd name="T23" fmla="*/ 18 h 300"/>
                <a:gd name="T24" fmla="*/ 48 w 408"/>
                <a:gd name="T25" fmla="*/ 42 h 300"/>
                <a:gd name="T26" fmla="*/ 84 w 408"/>
                <a:gd name="T27" fmla="*/ 60 h 300"/>
                <a:gd name="T28" fmla="*/ 96 w 408"/>
                <a:gd name="T29" fmla="*/ 72 h 300"/>
                <a:gd name="T30" fmla="*/ 102 w 408"/>
                <a:gd name="T31" fmla="*/ 66 h 300"/>
                <a:gd name="T32" fmla="*/ 108 w 408"/>
                <a:gd name="T33" fmla="*/ 72 h 300"/>
                <a:gd name="T34" fmla="*/ 108 w 408"/>
                <a:gd name="T35" fmla="*/ 84 h 300"/>
                <a:gd name="T36" fmla="*/ 96 w 408"/>
                <a:gd name="T37" fmla="*/ 84 h 300"/>
                <a:gd name="T38" fmla="*/ 66 w 408"/>
                <a:gd name="T39" fmla="*/ 114 h 300"/>
                <a:gd name="T40" fmla="*/ 84 w 408"/>
                <a:gd name="T41" fmla="*/ 114 h 300"/>
                <a:gd name="T42" fmla="*/ 72 w 408"/>
                <a:gd name="T43" fmla="*/ 114 h 300"/>
                <a:gd name="T44" fmla="*/ 108 w 408"/>
                <a:gd name="T45" fmla="*/ 90 h 300"/>
                <a:gd name="T46" fmla="*/ 108 w 408"/>
                <a:gd name="T47" fmla="*/ 78 h 300"/>
                <a:gd name="T48" fmla="*/ 114 w 408"/>
                <a:gd name="T49" fmla="*/ 84 h 300"/>
                <a:gd name="T50" fmla="*/ 114 w 408"/>
                <a:gd name="T51" fmla="*/ 96 h 300"/>
                <a:gd name="T52" fmla="*/ 96 w 408"/>
                <a:gd name="T53" fmla="*/ 102 h 300"/>
                <a:gd name="T54" fmla="*/ 102 w 408"/>
                <a:gd name="T55" fmla="*/ 114 h 300"/>
                <a:gd name="T56" fmla="*/ 96 w 408"/>
                <a:gd name="T57" fmla="*/ 132 h 300"/>
                <a:gd name="T58" fmla="*/ 96 w 408"/>
                <a:gd name="T59" fmla="*/ 120 h 300"/>
                <a:gd name="T60" fmla="*/ 84 w 408"/>
                <a:gd name="T61" fmla="*/ 132 h 300"/>
                <a:gd name="T62" fmla="*/ 84 w 408"/>
                <a:gd name="T63" fmla="*/ 120 h 300"/>
                <a:gd name="T64" fmla="*/ 66 w 408"/>
                <a:gd name="T65" fmla="*/ 132 h 300"/>
                <a:gd name="T66" fmla="*/ 78 w 408"/>
                <a:gd name="T67" fmla="*/ 144 h 300"/>
                <a:gd name="T68" fmla="*/ 114 w 408"/>
                <a:gd name="T69" fmla="*/ 126 h 300"/>
                <a:gd name="T70" fmla="*/ 114 w 408"/>
                <a:gd name="T71" fmla="*/ 102 h 300"/>
                <a:gd name="T72" fmla="*/ 132 w 408"/>
                <a:gd name="T73" fmla="*/ 78 h 300"/>
                <a:gd name="T74" fmla="*/ 114 w 408"/>
                <a:gd name="T75" fmla="*/ 42 h 300"/>
                <a:gd name="T76" fmla="*/ 132 w 408"/>
                <a:gd name="T77" fmla="*/ 36 h 300"/>
                <a:gd name="T78" fmla="*/ 126 w 408"/>
                <a:gd name="T79" fmla="*/ 0 h 300"/>
                <a:gd name="T80" fmla="*/ 408 w 408"/>
                <a:gd name="T81" fmla="*/ 72 h 300"/>
                <a:gd name="T82" fmla="*/ 366 w 408"/>
                <a:gd name="T83" fmla="*/ 300 h 300"/>
                <a:gd name="T84" fmla="*/ 258 w 408"/>
                <a:gd name="T85" fmla="*/ 276 h 300"/>
                <a:gd name="T86" fmla="*/ 132 w 408"/>
                <a:gd name="T87" fmla="*/ 276 h 300"/>
                <a:gd name="T88" fmla="*/ 102 w 408"/>
                <a:gd name="T89" fmla="*/ 258 h 300"/>
                <a:gd name="T90" fmla="*/ 72 w 408"/>
                <a:gd name="T91" fmla="*/ 264 h 300"/>
                <a:gd name="T92" fmla="*/ 48 w 408"/>
                <a:gd name="T93" fmla="*/ 252 h 300"/>
                <a:gd name="T94" fmla="*/ 54 w 408"/>
                <a:gd name="T95" fmla="*/ 216 h 300"/>
                <a:gd name="T96" fmla="*/ 24 w 408"/>
                <a:gd name="T97" fmla="*/ 198 h 300"/>
                <a:gd name="T98" fmla="*/ 30 w 408"/>
                <a:gd name="T99" fmla="*/ 192 h 300"/>
                <a:gd name="T100" fmla="*/ 30 w 408"/>
                <a:gd name="T101" fmla="*/ 198 h 30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08"/>
                <a:gd name="T154" fmla="*/ 0 h 300"/>
                <a:gd name="T155" fmla="*/ 408 w 408"/>
                <a:gd name="T156" fmla="*/ 300 h 30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08" h="300">
                  <a:moveTo>
                    <a:pt x="30" y="192"/>
                  </a:moveTo>
                  <a:lnTo>
                    <a:pt x="0" y="180"/>
                  </a:lnTo>
                  <a:lnTo>
                    <a:pt x="6" y="156"/>
                  </a:lnTo>
                  <a:lnTo>
                    <a:pt x="6" y="174"/>
                  </a:lnTo>
                  <a:lnTo>
                    <a:pt x="18" y="150"/>
                  </a:lnTo>
                  <a:lnTo>
                    <a:pt x="6" y="150"/>
                  </a:lnTo>
                  <a:lnTo>
                    <a:pt x="12" y="132"/>
                  </a:lnTo>
                  <a:lnTo>
                    <a:pt x="24" y="132"/>
                  </a:lnTo>
                  <a:lnTo>
                    <a:pt x="12" y="126"/>
                  </a:lnTo>
                  <a:lnTo>
                    <a:pt x="12" y="66"/>
                  </a:lnTo>
                  <a:lnTo>
                    <a:pt x="6" y="48"/>
                  </a:lnTo>
                  <a:lnTo>
                    <a:pt x="12" y="18"/>
                  </a:lnTo>
                  <a:lnTo>
                    <a:pt x="48" y="42"/>
                  </a:lnTo>
                  <a:lnTo>
                    <a:pt x="84" y="60"/>
                  </a:lnTo>
                  <a:lnTo>
                    <a:pt x="96" y="72"/>
                  </a:lnTo>
                  <a:lnTo>
                    <a:pt x="102" y="66"/>
                  </a:lnTo>
                  <a:lnTo>
                    <a:pt x="108" y="72"/>
                  </a:lnTo>
                  <a:lnTo>
                    <a:pt x="108" y="84"/>
                  </a:lnTo>
                  <a:lnTo>
                    <a:pt x="96" y="84"/>
                  </a:lnTo>
                  <a:lnTo>
                    <a:pt x="66" y="114"/>
                  </a:lnTo>
                  <a:lnTo>
                    <a:pt x="84" y="114"/>
                  </a:lnTo>
                  <a:lnTo>
                    <a:pt x="72" y="114"/>
                  </a:lnTo>
                  <a:lnTo>
                    <a:pt x="108" y="90"/>
                  </a:lnTo>
                  <a:lnTo>
                    <a:pt x="108" y="78"/>
                  </a:lnTo>
                  <a:lnTo>
                    <a:pt x="114" y="84"/>
                  </a:lnTo>
                  <a:lnTo>
                    <a:pt x="114" y="96"/>
                  </a:lnTo>
                  <a:lnTo>
                    <a:pt x="96" y="102"/>
                  </a:lnTo>
                  <a:lnTo>
                    <a:pt x="102" y="114"/>
                  </a:lnTo>
                  <a:lnTo>
                    <a:pt x="96" y="132"/>
                  </a:lnTo>
                  <a:lnTo>
                    <a:pt x="96" y="120"/>
                  </a:lnTo>
                  <a:lnTo>
                    <a:pt x="84" y="132"/>
                  </a:lnTo>
                  <a:lnTo>
                    <a:pt x="84" y="120"/>
                  </a:lnTo>
                  <a:lnTo>
                    <a:pt x="66" y="132"/>
                  </a:lnTo>
                  <a:lnTo>
                    <a:pt x="78" y="144"/>
                  </a:lnTo>
                  <a:lnTo>
                    <a:pt x="114" y="126"/>
                  </a:lnTo>
                  <a:lnTo>
                    <a:pt x="114" y="102"/>
                  </a:lnTo>
                  <a:lnTo>
                    <a:pt x="132" y="78"/>
                  </a:lnTo>
                  <a:lnTo>
                    <a:pt x="114" y="42"/>
                  </a:lnTo>
                  <a:lnTo>
                    <a:pt x="132" y="36"/>
                  </a:lnTo>
                  <a:lnTo>
                    <a:pt x="126" y="0"/>
                  </a:lnTo>
                  <a:lnTo>
                    <a:pt x="408" y="72"/>
                  </a:lnTo>
                  <a:lnTo>
                    <a:pt x="366" y="300"/>
                  </a:lnTo>
                  <a:lnTo>
                    <a:pt x="258" y="276"/>
                  </a:lnTo>
                  <a:lnTo>
                    <a:pt x="132" y="276"/>
                  </a:lnTo>
                  <a:lnTo>
                    <a:pt x="102" y="258"/>
                  </a:lnTo>
                  <a:lnTo>
                    <a:pt x="72" y="264"/>
                  </a:lnTo>
                  <a:lnTo>
                    <a:pt x="48" y="252"/>
                  </a:lnTo>
                  <a:lnTo>
                    <a:pt x="54" y="216"/>
                  </a:lnTo>
                  <a:lnTo>
                    <a:pt x="24" y="198"/>
                  </a:lnTo>
                  <a:lnTo>
                    <a:pt x="30" y="192"/>
                  </a:lnTo>
                  <a:lnTo>
                    <a:pt x="30" y="198"/>
                  </a:lnTo>
                </a:path>
              </a:pathLst>
            </a:custGeom>
            <a:noFill/>
            <a:ln w="9525">
              <a:solidFill>
                <a:srgbClr val="000000"/>
              </a:solidFill>
              <a:prstDash val="solid"/>
              <a:round/>
              <a:headEnd/>
              <a:tailEnd/>
            </a:ln>
          </p:spPr>
          <p:txBody>
            <a:bodyPr/>
            <a:lstStyle/>
            <a:p>
              <a:endParaRPr lang="en-US"/>
            </a:p>
          </p:txBody>
        </p:sp>
        <p:sp>
          <p:nvSpPr>
            <p:cNvPr id="5241" name="Freeform 246"/>
            <p:cNvSpPr>
              <a:spLocks/>
            </p:cNvSpPr>
            <p:nvPr/>
          </p:nvSpPr>
          <p:spPr bwMode="auto">
            <a:xfrm>
              <a:off x="3723" y="1932"/>
              <a:ext cx="282" cy="282"/>
            </a:xfrm>
            <a:custGeom>
              <a:avLst/>
              <a:gdLst>
                <a:gd name="T0" fmla="*/ 168 w 282"/>
                <a:gd name="T1" fmla="*/ 66 h 282"/>
                <a:gd name="T2" fmla="*/ 180 w 282"/>
                <a:gd name="T3" fmla="*/ 102 h 282"/>
                <a:gd name="T4" fmla="*/ 216 w 282"/>
                <a:gd name="T5" fmla="*/ 66 h 282"/>
                <a:gd name="T6" fmla="*/ 234 w 282"/>
                <a:gd name="T7" fmla="*/ 72 h 282"/>
                <a:gd name="T8" fmla="*/ 246 w 282"/>
                <a:gd name="T9" fmla="*/ 54 h 282"/>
                <a:gd name="T10" fmla="*/ 270 w 282"/>
                <a:gd name="T11" fmla="*/ 54 h 282"/>
                <a:gd name="T12" fmla="*/ 282 w 282"/>
                <a:gd name="T13" fmla="*/ 78 h 282"/>
                <a:gd name="T14" fmla="*/ 276 w 282"/>
                <a:gd name="T15" fmla="*/ 90 h 282"/>
                <a:gd name="T16" fmla="*/ 240 w 282"/>
                <a:gd name="T17" fmla="*/ 72 h 282"/>
                <a:gd name="T18" fmla="*/ 240 w 282"/>
                <a:gd name="T19" fmla="*/ 96 h 282"/>
                <a:gd name="T20" fmla="*/ 222 w 282"/>
                <a:gd name="T21" fmla="*/ 132 h 282"/>
                <a:gd name="T22" fmla="*/ 210 w 282"/>
                <a:gd name="T23" fmla="*/ 132 h 282"/>
                <a:gd name="T24" fmla="*/ 198 w 282"/>
                <a:gd name="T25" fmla="*/ 162 h 282"/>
                <a:gd name="T26" fmla="*/ 174 w 282"/>
                <a:gd name="T27" fmla="*/ 156 h 282"/>
                <a:gd name="T28" fmla="*/ 150 w 282"/>
                <a:gd name="T29" fmla="*/ 228 h 282"/>
                <a:gd name="T30" fmla="*/ 156 w 282"/>
                <a:gd name="T31" fmla="*/ 234 h 282"/>
                <a:gd name="T32" fmla="*/ 144 w 282"/>
                <a:gd name="T33" fmla="*/ 252 h 282"/>
                <a:gd name="T34" fmla="*/ 72 w 282"/>
                <a:gd name="T35" fmla="*/ 282 h 282"/>
                <a:gd name="T36" fmla="*/ 54 w 282"/>
                <a:gd name="T37" fmla="*/ 270 h 282"/>
                <a:gd name="T38" fmla="*/ 48 w 282"/>
                <a:gd name="T39" fmla="*/ 258 h 282"/>
                <a:gd name="T40" fmla="*/ 12 w 282"/>
                <a:gd name="T41" fmla="*/ 228 h 282"/>
                <a:gd name="T42" fmla="*/ 0 w 282"/>
                <a:gd name="T43" fmla="*/ 192 h 282"/>
                <a:gd name="T44" fmla="*/ 6 w 282"/>
                <a:gd name="T45" fmla="*/ 192 h 282"/>
                <a:gd name="T46" fmla="*/ 24 w 282"/>
                <a:gd name="T47" fmla="*/ 174 h 282"/>
                <a:gd name="T48" fmla="*/ 24 w 282"/>
                <a:gd name="T49" fmla="*/ 144 h 282"/>
                <a:gd name="T50" fmla="*/ 42 w 282"/>
                <a:gd name="T51" fmla="*/ 144 h 282"/>
                <a:gd name="T52" fmla="*/ 48 w 282"/>
                <a:gd name="T53" fmla="*/ 120 h 282"/>
                <a:gd name="T54" fmla="*/ 90 w 282"/>
                <a:gd name="T55" fmla="*/ 84 h 282"/>
                <a:gd name="T56" fmla="*/ 96 w 282"/>
                <a:gd name="T57" fmla="*/ 30 h 282"/>
                <a:gd name="T58" fmla="*/ 90 w 282"/>
                <a:gd name="T59" fmla="*/ 6 h 282"/>
                <a:gd name="T60" fmla="*/ 96 w 282"/>
                <a:gd name="T61" fmla="*/ 0 h 282"/>
                <a:gd name="T62" fmla="*/ 108 w 282"/>
                <a:gd name="T63" fmla="*/ 72 h 282"/>
                <a:gd name="T64" fmla="*/ 156 w 282"/>
                <a:gd name="T65" fmla="*/ 66 h 282"/>
                <a:gd name="T66" fmla="*/ 168 w 282"/>
                <a:gd name="T67" fmla="*/ 66 h 28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2"/>
                <a:gd name="T103" fmla="*/ 0 h 282"/>
                <a:gd name="T104" fmla="*/ 282 w 282"/>
                <a:gd name="T105" fmla="*/ 282 h 28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2" h="282">
                  <a:moveTo>
                    <a:pt x="168" y="66"/>
                  </a:moveTo>
                  <a:lnTo>
                    <a:pt x="180" y="102"/>
                  </a:lnTo>
                  <a:lnTo>
                    <a:pt x="216" y="66"/>
                  </a:lnTo>
                  <a:lnTo>
                    <a:pt x="234" y="72"/>
                  </a:lnTo>
                  <a:lnTo>
                    <a:pt x="246" y="54"/>
                  </a:lnTo>
                  <a:lnTo>
                    <a:pt x="270" y="54"/>
                  </a:lnTo>
                  <a:lnTo>
                    <a:pt x="282" y="78"/>
                  </a:lnTo>
                  <a:lnTo>
                    <a:pt x="276" y="90"/>
                  </a:lnTo>
                  <a:lnTo>
                    <a:pt x="240" y="72"/>
                  </a:lnTo>
                  <a:lnTo>
                    <a:pt x="240" y="96"/>
                  </a:lnTo>
                  <a:lnTo>
                    <a:pt x="222" y="132"/>
                  </a:lnTo>
                  <a:lnTo>
                    <a:pt x="210" y="132"/>
                  </a:lnTo>
                  <a:lnTo>
                    <a:pt x="198" y="162"/>
                  </a:lnTo>
                  <a:lnTo>
                    <a:pt x="174" y="156"/>
                  </a:lnTo>
                  <a:lnTo>
                    <a:pt x="150" y="228"/>
                  </a:lnTo>
                  <a:lnTo>
                    <a:pt x="156" y="234"/>
                  </a:lnTo>
                  <a:lnTo>
                    <a:pt x="144" y="252"/>
                  </a:lnTo>
                  <a:lnTo>
                    <a:pt x="72" y="282"/>
                  </a:lnTo>
                  <a:lnTo>
                    <a:pt x="54" y="270"/>
                  </a:lnTo>
                  <a:lnTo>
                    <a:pt x="48" y="258"/>
                  </a:lnTo>
                  <a:lnTo>
                    <a:pt x="12" y="228"/>
                  </a:lnTo>
                  <a:lnTo>
                    <a:pt x="0" y="192"/>
                  </a:lnTo>
                  <a:lnTo>
                    <a:pt x="6" y="192"/>
                  </a:lnTo>
                  <a:lnTo>
                    <a:pt x="24" y="174"/>
                  </a:lnTo>
                  <a:lnTo>
                    <a:pt x="24" y="144"/>
                  </a:lnTo>
                  <a:lnTo>
                    <a:pt x="42" y="144"/>
                  </a:lnTo>
                  <a:lnTo>
                    <a:pt x="48" y="120"/>
                  </a:lnTo>
                  <a:lnTo>
                    <a:pt x="90" y="84"/>
                  </a:lnTo>
                  <a:lnTo>
                    <a:pt x="96" y="30"/>
                  </a:lnTo>
                  <a:lnTo>
                    <a:pt x="90" y="6"/>
                  </a:lnTo>
                  <a:lnTo>
                    <a:pt x="96" y="0"/>
                  </a:lnTo>
                  <a:lnTo>
                    <a:pt x="108" y="72"/>
                  </a:lnTo>
                  <a:lnTo>
                    <a:pt x="156" y="66"/>
                  </a:lnTo>
                  <a:lnTo>
                    <a:pt x="168" y="66"/>
                  </a:lnTo>
                  <a:close/>
                </a:path>
              </a:pathLst>
            </a:custGeom>
            <a:solidFill>
              <a:srgbClr val="FFAA00"/>
            </a:solidFill>
            <a:ln w="9525">
              <a:solidFill>
                <a:srgbClr val="FFAA00"/>
              </a:solidFill>
              <a:prstDash val="solid"/>
              <a:round/>
              <a:headEnd/>
              <a:tailEnd/>
            </a:ln>
          </p:spPr>
          <p:txBody>
            <a:bodyPr/>
            <a:lstStyle/>
            <a:p>
              <a:endParaRPr lang="en-US"/>
            </a:p>
          </p:txBody>
        </p:sp>
        <p:sp>
          <p:nvSpPr>
            <p:cNvPr id="5242" name="Freeform 247"/>
            <p:cNvSpPr>
              <a:spLocks/>
            </p:cNvSpPr>
            <p:nvPr/>
          </p:nvSpPr>
          <p:spPr bwMode="auto">
            <a:xfrm>
              <a:off x="3723" y="1932"/>
              <a:ext cx="282" cy="282"/>
            </a:xfrm>
            <a:custGeom>
              <a:avLst/>
              <a:gdLst>
                <a:gd name="T0" fmla="*/ 168 w 282"/>
                <a:gd name="T1" fmla="*/ 66 h 282"/>
                <a:gd name="T2" fmla="*/ 180 w 282"/>
                <a:gd name="T3" fmla="*/ 102 h 282"/>
                <a:gd name="T4" fmla="*/ 216 w 282"/>
                <a:gd name="T5" fmla="*/ 66 h 282"/>
                <a:gd name="T6" fmla="*/ 234 w 282"/>
                <a:gd name="T7" fmla="*/ 72 h 282"/>
                <a:gd name="T8" fmla="*/ 246 w 282"/>
                <a:gd name="T9" fmla="*/ 54 h 282"/>
                <a:gd name="T10" fmla="*/ 270 w 282"/>
                <a:gd name="T11" fmla="*/ 54 h 282"/>
                <a:gd name="T12" fmla="*/ 282 w 282"/>
                <a:gd name="T13" fmla="*/ 78 h 282"/>
                <a:gd name="T14" fmla="*/ 276 w 282"/>
                <a:gd name="T15" fmla="*/ 90 h 282"/>
                <a:gd name="T16" fmla="*/ 240 w 282"/>
                <a:gd name="T17" fmla="*/ 72 h 282"/>
                <a:gd name="T18" fmla="*/ 240 w 282"/>
                <a:gd name="T19" fmla="*/ 96 h 282"/>
                <a:gd name="T20" fmla="*/ 222 w 282"/>
                <a:gd name="T21" fmla="*/ 132 h 282"/>
                <a:gd name="T22" fmla="*/ 210 w 282"/>
                <a:gd name="T23" fmla="*/ 132 h 282"/>
                <a:gd name="T24" fmla="*/ 198 w 282"/>
                <a:gd name="T25" fmla="*/ 162 h 282"/>
                <a:gd name="T26" fmla="*/ 174 w 282"/>
                <a:gd name="T27" fmla="*/ 156 h 282"/>
                <a:gd name="T28" fmla="*/ 150 w 282"/>
                <a:gd name="T29" fmla="*/ 228 h 282"/>
                <a:gd name="T30" fmla="*/ 156 w 282"/>
                <a:gd name="T31" fmla="*/ 234 h 282"/>
                <a:gd name="T32" fmla="*/ 144 w 282"/>
                <a:gd name="T33" fmla="*/ 252 h 282"/>
                <a:gd name="T34" fmla="*/ 72 w 282"/>
                <a:gd name="T35" fmla="*/ 282 h 282"/>
                <a:gd name="T36" fmla="*/ 54 w 282"/>
                <a:gd name="T37" fmla="*/ 270 h 282"/>
                <a:gd name="T38" fmla="*/ 48 w 282"/>
                <a:gd name="T39" fmla="*/ 258 h 282"/>
                <a:gd name="T40" fmla="*/ 12 w 282"/>
                <a:gd name="T41" fmla="*/ 228 h 282"/>
                <a:gd name="T42" fmla="*/ 0 w 282"/>
                <a:gd name="T43" fmla="*/ 192 h 282"/>
                <a:gd name="T44" fmla="*/ 6 w 282"/>
                <a:gd name="T45" fmla="*/ 192 h 282"/>
                <a:gd name="T46" fmla="*/ 24 w 282"/>
                <a:gd name="T47" fmla="*/ 174 h 282"/>
                <a:gd name="T48" fmla="*/ 24 w 282"/>
                <a:gd name="T49" fmla="*/ 144 h 282"/>
                <a:gd name="T50" fmla="*/ 42 w 282"/>
                <a:gd name="T51" fmla="*/ 144 h 282"/>
                <a:gd name="T52" fmla="*/ 48 w 282"/>
                <a:gd name="T53" fmla="*/ 120 h 282"/>
                <a:gd name="T54" fmla="*/ 90 w 282"/>
                <a:gd name="T55" fmla="*/ 84 h 282"/>
                <a:gd name="T56" fmla="*/ 96 w 282"/>
                <a:gd name="T57" fmla="*/ 30 h 282"/>
                <a:gd name="T58" fmla="*/ 90 w 282"/>
                <a:gd name="T59" fmla="*/ 6 h 282"/>
                <a:gd name="T60" fmla="*/ 96 w 282"/>
                <a:gd name="T61" fmla="*/ 0 h 282"/>
                <a:gd name="T62" fmla="*/ 108 w 282"/>
                <a:gd name="T63" fmla="*/ 72 h 282"/>
                <a:gd name="T64" fmla="*/ 156 w 282"/>
                <a:gd name="T65" fmla="*/ 66 h 282"/>
                <a:gd name="T66" fmla="*/ 168 w 282"/>
                <a:gd name="T67" fmla="*/ 66 h 282"/>
                <a:gd name="T68" fmla="*/ 168 w 282"/>
                <a:gd name="T69" fmla="*/ 72 h 28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82"/>
                <a:gd name="T106" fmla="*/ 0 h 282"/>
                <a:gd name="T107" fmla="*/ 282 w 282"/>
                <a:gd name="T108" fmla="*/ 282 h 28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82" h="282">
                  <a:moveTo>
                    <a:pt x="168" y="66"/>
                  </a:moveTo>
                  <a:lnTo>
                    <a:pt x="180" y="102"/>
                  </a:lnTo>
                  <a:lnTo>
                    <a:pt x="216" y="66"/>
                  </a:lnTo>
                  <a:lnTo>
                    <a:pt x="234" y="72"/>
                  </a:lnTo>
                  <a:lnTo>
                    <a:pt x="246" y="54"/>
                  </a:lnTo>
                  <a:lnTo>
                    <a:pt x="270" y="54"/>
                  </a:lnTo>
                  <a:lnTo>
                    <a:pt x="282" y="78"/>
                  </a:lnTo>
                  <a:lnTo>
                    <a:pt x="276" y="90"/>
                  </a:lnTo>
                  <a:lnTo>
                    <a:pt x="240" y="72"/>
                  </a:lnTo>
                  <a:lnTo>
                    <a:pt x="240" y="96"/>
                  </a:lnTo>
                  <a:lnTo>
                    <a:pt x="222" y="132"/>
                  </a:lnTo>
                  <a:lnTo>
                    <a:pt x="210" y="132"/>
                  </a:lnTo>
                  <a:lnTo>
                    <a:pt x="198" y="162"/>
                  </a:lnTo>
                  <a:lnTo>
                    <a:pt x="174" y="156"/>
                  </a:lnTo>
                  <a:lnTo>
                    <a:pt x="150" y="228"/>
                  </a:lnTo>
                  <a:lnTo>
                    <a:pt x="156" y="234"/>
                  </a:lnTo>
                  <a:lnTo>
                    <a:pt x="144" y="252"/>
                  </a:lnTo>
                  <a:lnTo>
                    <a:pt x="72" y="282"/>
                  </a:lnTo>
                  <a:lnTo>
                    <a:pt x="54" y="270"/>
                  </a:lnTo>
                  <a:lnTo>
                    <a:pt x="48" y="258"/>
                  </a:lnTo>
                  <a:lnTo>
                    <a:pt x="12" y="228"/>
                  </a:lnTo>
                  <a:lnTo>
                    <a:pt x="0" y="192"/>
                  </a:lnTo>
                  <a:lnTo>
                    <a:pt x="6" y="192"/>
                  </a:lnTo>
                  <a:lnTo>
                    <a:pt x="24" y="174"/>
                  </a:lnTo>
                  <a:lnTo>
                    <a:pt x="24" y="144"/>
                  </a:lnTo>
                  <a:lnTo>
                    <a:pt x="42" y="144"/>
                  </a:lnTo>
                  <a:lnTo>
                    <a:pt x="48" y="120"/>
                  </a:lnTo>
                  <a:lnTo>
                    <a:pt x="90" y="84"/>
                  </a:lnTo>
                  <a:lnTo>
                    <a:pt x="96" y="30"/>
                  </a:lnTo>
                  <a:lnTo>
                    <a:pt x="90" y="6"/>
                  </a:lnTo>
                  <a:lnTo>
                    <a:pt x="96" y="0"/>
                  </a:lnTo>
                  <a:lnTo>
                    <a:pt x="108" y="72"/>
                  </a:lnTo>
                  <a:lnTo>
                    <a:pt x="156" y="66"/>
                  </a:lnTo>
                  <a:lnTo>
                    <a:pt x="168" y="66"/>
                  </a:lnTo>
                  <a:lnTo>
                    <a:pt x="168" y="72"/>
                  </a:lnTo>
                </a:path>
              </a:pathLst>
            </a:custGeom>
            <a:noFill/>
            <a:ln w="9525">
              <a:solidFill>
                <a:srgbClr val="000000"/>
              </a:solidFill>
              <a:prstDash val="solid"/>
              <a:round/>
              <a:headEnd/>
              <a:tailEnd/>
            </a:ln>
          </p:spPr>
          <p:txBody>
            <a:bodyPr/>
            <a:lstStyle/>
            <a:p>
              <a:endParaRPr lang="en-US"/>
            </a:p>
          </p:txBody>
        </p:sp>
        <p:sp>
          <p:nvSpPr>
            <p:cNvPr id="5243" name="Freeform 248"/>
            <p:cNvSpPr>
              <a:spLocks/>
            </p:cNvSpPr>
            <p:nvPr/>
          </p:nvSpPr>
          <p:spPr bwMode="auto">
            <a:xfrm>
              <a:off x="3081" y="1512"/>
              <a:ext cx="330" cy="342"/>
            </a:xfrm>
            <a:custGeom>
              <a:avLst/>
              <a:gdLst>
                <a:gd name="T0" fmla="*/ 138 w 330"/>
                <a:gd name="T1" fmla="*/ 342 h 342"/>
                <a:gd name="T2" fmla="*/ 114 w 330"/>
                <a:gd name="T3" fmla="*/ 324 h 342"/>
                <a:gd name="T4" fmla="*/ 108 w 330"/>
                <a:gd name="T5" fmla="*/ 300 h 342"/>
                <a:gd name="T6" fmla="*/ 114 w 330"/>
                <a:gd name="T7" fmla="*/ 282 h 342"/>
                <a:gd name="T8" fmla="*/ 102 w 330"/>
                <a:gd name="T9" fmla="*/ 264 h 342"/>
                <a:gd name="T10" fmla="*/ 90 w 330"/>
                <a:gd name="T11" fmla="*/ 228 h 342"/>
                <a:gd name="T12" fmla="*/ 12 w 330"/>
                <a:gd name="T13" fmla="*/ 174 h 342"/>
                <a:gd name="T14" fmla="*/ 18 w 330"/>
                <a:gd name="T15" fmla="*/ 120 h 342"/>
                <a:gd name="T16" fmla="*/ 0 w 330"/>
                <a:gd name="T17" fmla="*/ 108 h 342"/>
                <a:gd name="T18" fmla="*/ 12 w 330"/>
                <a:gd name="T19" fmla="*/ 84 h 342"/>
                <a:gd name="T20" fmla="*/ 36 w 330"/>
                <a:gd name="T21" fmla="*/ 72 h 342"/>
                <a:gd name="T22" fmla="*/ 36 w 330"/>
                <a:gd name="T23" fmla="*/ 24 h 342"/>
                <a:gd name="T24" fmla="*/ 42 w 330"/>
                <a:gd name="T25" fmla="*/ 18 h 342"/>
                <a:gd name="T26" fmla="*/ 60 w 330"/>
                <a:gd name="T27" fmla="*/ 24 h 342"/>
                <a:gd name="T28" fmla="*/ 114 w 330"/>
                <a:gd name="T29" fmla="*/ 0 h 342"/>
                <a:gd name="T30" fmla="*/ 108 w 330"/>
                <a:gd name="T31" fmla="*/ 24 h 342"/>
                <a:gd name="T32" fmla="*/ 138 w 330"/>
                <a:gd name="T33" fmla="*/ 30 h 342"/>
                <a:gd name="T34" fmla="*/ 150 w 330"/>
                <a:gd name="T35" fmla="*/ 42 h 342"/>
                <a:gd name="T36" fmla="*/ 264 w 330"/>
                <a:gd name="T37" fmla="*/ 66 h 342"/>
                <a:gd name="T38" fmla="*/ 282 w 330"/>
                <a:gd name="T39" fmla="*/ 84 h 342"/>
                <a:gd name="T40" fmla="*/ 276 w 330"/>
                <a:gd name="T41" fmla="*/ 108 h 342"/>
                <a:gd name="T42" fmla="*/ 288 w 330"/>
                <a:gd name="T43" fmla="*/ 108 h 342"/>
                <a:gd name="T44" fmla="*/ 288 w 330"/>
                <a:gd name="T45" fmla="*/ 126 h 342"/>
                <a:gd name="T46" fmla="*/ 300 w 330"/>
                <a:gd name="T47" fmla="*/ 126 h 342"/>
                <a:gd name="T48" fmla="*/ 276 w 330"/>
                <a:gd name="T49" fmla="*/ 162 h 342"/>
                <a:gd name="T50" fmla="*/ 282 w 330"/>
                <a:gd name="T51" fmla="*/ 174 h 342"/>
                <a:gd name="T52" fmla="*/ 330 w 330"/>
                <a:gd name="T53" fmla="*/ 114 h 342"/>
                <a:gd name="T54" fmla="*/ 300 w 330"/>
                <a:gd name="T55" fmla="*/ 210 h 342"/>
                <a:gd name="T56" fmla="*/ 294 w 330"/>
                <a:gd name="T57" fmla="*/ 270 h 342"/>
                <a:gd name="T58" fmla="*/ 300 w 330"/>
                <a:gd name="T59" fmla="*/ 330 h 342"/>
                <a:gd name="T60" fmla="*/ 150 w 330"/>
                <a:gd name="T61" fmla="*/ 342 h 342"/>
                <a:gd name="T62" fmla="*/ 138 w 330"/>
                <a:gd name="T63" fmla="*/ 342 h 34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42"/>
                <a:gd name="T98" fmla="*/ 330 w 330"/>
                <a:gd name="T99" fmla="*/ 342 h 34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42">
                  <a:moveTo>
                    <a:pt x="138" y="342"/>
                  </a:moveTo>
                  <a:lnTo>
                    <a:pt x="114" y="324"/>
                  </a:lnTo>
                  <a:lnTo>
                    <a:pt x="108" y="300"/>
                  </a:lnTo>
                  <a:lnTo>
                    <a:pt x="114" y="282"/>
                  </a:lnTo>
                  <a:lnTo>
                    <a:pt x="102" y="264"/>
                  </a:lnTo>
                  <a:lnTo>
                    <a:pt x="90" y="228"/>
                  </a:lnTo>
                  <a:lnTo>
                    <a:pt x="12" y="174"/>
                  </a:lnTo>
                  <a:lnTo>
                    <a:pt x="18" y="120"/>
                  </a:lnTo>
                  <a:lnTo>
                    <a:pt x="0" y="108"/>
                  </a:lnTo>
                  <a:lnTo>
                    <a:pt x="12" y="84"/>
                  </a:lnTo>
                  <a:lnTo>
                    <a:pt x="36" y="72"/>
                  </a:lnTo>
                  <a:lnTo>
                    <a:pt x="36" y="24"/>
                  </a:lnTo>
                  <a:lnTo>
                    <a:pt x="42" y="18"/>
                  </a:lnTo>
                  <a:lnTo>
                    <a:pt x="60" y="24"/>
                  </a:lnTo>
                  <a:lnTo>
                    <a:pt x="114" y="0"/>
                  </a:lnTo>
                  <a:lnTo>
                    <a:pt x="108" y="24"/>
                  </a:lnTo>
                  <a:lnTo>
                    <a:pt x="138" y="30"/>
                  </a:lnTo>
                  <a:lnTo>
                    <a:pt x="150" y="42"/>
                  </a:lnTo>
                  <a:lnTo>
                    <a:pt x="264" y="66"/>
                  </a:lnTo>
                  <a:lnTo>
                    <a:pt x="282" y="84"/>
                  </a:lnTo>
                  <a:lnTo>
                    <a:pt x="276" y="108"/>
                  </a:lnTo>
                  <a:lnTo>
                    <a:pt x="288" y="108"/>
                  </a:lnTo>
                  <a:lnTo>
                    <a:pt x="288" y="126"/>
                  </a:lnTo>
                  <a:lnTo>
                    <a:pt x="300" y="126"/>
                  </a:lnTo>
                  <a:lnTo>
                    <a:pt x="276" y="162"/>
                  </a:lnTo>
                  <a:lnTo>
                    <a:pt x="282" y="174"/>
                  </a:lnTo>
                  <a:lnTo>
                    <a:pt x="330" y="114"/>
                  </a:lnTo>
                  <a:lnTo>
                    <a:pt x="300" y="210"/>
                  </a:lnTo>
                  <a:lnTo>
                    <a:pt x="294" y="270"/>
                  </a:lnTo>
                  <a:lnTo>
                    <a:pt x="300" y="330"/>
                  </a:lnTo>
                  <a:lnTo>
                    <a:pt x="150" y="342"/>
                  </a:lnTo>
                  <a:lnTo>
                    <a:pt x="138" y="342"/>
                  </a:lnTo>
                  <a:close/>
                </a:path>
              </a:pathLst>
            </a:custGeom>
            <a:solidFill>
              <a:srgbClr val="FFAA00"/>
            </a:solidFill>
            <a:ln w="9525">
              <a:solidFill>
                <a:srgbClr val="FFAA00"/>
              </a:solidFill>
              <a:prstDash val="solid"/>
              <a:round/>
              <a:headEnd/>
              <a:tailEnd/>
            </a:ln>
          </p:spPr>
          <p:txBody>
            <a:bodyPr/>
            <a:lstStyle/>
            <a:p>
              <a:endParaRPr lang="en-US"/>
            </a:p>
          </p:txBody>
        </p:sp>
        <p:sp>
          <p:nvSpPr>
            <p:cNvPr id="5244" name="Freeform 249"/>
            <p:cNvSpPr>
              <a:spLocks/>
            </p:cNvSpPr>
            <p:nvPr/>
          </p:nvSpPr>
          <p:spPr bwMode="auto">
            <a:xfrm>
              <a:off x="3081" y="1512"/>
              <a:ext cx="330" cy="348"/>
            </a:xfrm>
            <a:custGeom>
              <a:avLst/>
              <a:gdLst>
                <a:gd name="T0" fmla="*/ 138 w 330"/>
                <a:gd name="T1" fmla="*/ 342 h 348"/>
                <a:gd name="T2" fmla="*/ 114 w 330"/>
                <a:gd name="T3" fmla="*/ 324 h 348"/>
                <a:gd name="T4" fmla="*/ 108 w 330"/>
                <a:gd name="T5" fmla="*/ 300 h 348"/>
                <a:gd name="T6" fmla="*/ 114 w 330"/>
                <a:gd name="T7" fmla="*/ 282 h 348"/>
                <a:gd name="T8" fmla="*/ 102 w 330"/>
                <a:gd name="T9" fmla="*/ 264 h 348"/>
                <a:gd name="T10" fmla="*/ 90 w 330"/>
                <a:gd name="T11" fmla="*/ 228 h 348"/>
                <a:gd name="T12" fmla="*/ 12 w 330"/>
                <a:gd name="T13" fmla="*/ 174 h 348"/>
                <a:gd name="T14" fmla="*/ 18 w 330"/>
                <a:gd name="T15" fmla="*/ 120 h 348"/>
                <a:gd name="T16" fmla="*/ 0 w 330"/>
                <a:gd name="T17" fmla="*/ 108 h 348"/>
                <a:gd name="T18" fmla="*/ 12 w 330"/>
                <a:gd name="T19" fmla="*/ 84 h 348"/>
                <a:gd name="T20" fmla="*/ 36 w 330"/>
                <a:gd name="T21" fmla="*/ 72 h 348"/>
                <a:gd name="T22" fmla="*/ 36 w 330"/>
                <a:gd name="T23" fmla="*/ 24 h 348"/>
                <a:gd name="T24" fmla="*/ 42 w 330"/>
                <a:gd name="T25" fmla="*/ 18 h 348"/>
                <a:gd name="T26" fmla="*/ 60 w 330"/>
                <a:gd name="T27" fmla="*/ 24 h 348"/>
                <a:gd name="T28" fmla="*/ 114 w 330"/>
                <a:gd name="T29" fmla="*/ 0 h 348"/>
                <a:gd name="T30" fmla="*/ 108 w 330"/>
                <a:gd name="T31" fmla="*/ 24 h 348"/>
                <a:gd name="T32" fmla="*/ 138 w 330"/>
                <a:gd name="T33" fmla="*/ 30 h 348"/>
                <a:gd name="T34" fmla="*/ 150 w 330"/>
                <a:gd name="T35" fmla="*/ 42 h 348"/>
                <a:gd name="T36" fmla="*/ 264 w 330"/>
                <a:gd name="T37" fmla="*/ 66 h 348"/>
                <a:gd name="T38" fmla="*/ 282 w 330"/>
                <a:gd name="T39" fmla="*/ 84 h 348"/>
                <a:gd name="T40" fmla="*/ 276 w 330"/>
                <a:gd name="T41" fmla="*/ 108 h 348"/>
                <a:gd name="T42" fmla="*/ 288 w 330"/>
                <a:gd name="T43" fmla="*/ 108 h 348"/>
                <a:gd name="T44" fmla="*/ 288 w 330"/>
                <a:gd name="T45" fmla="*/ 126 h 348"/>
                <a:gd name="T46" fmla="*/ 300 w 330"/>
                <a:gd name="T47" fmla="*/ 126 h 348"/>
                <a:gd name="T48" fmla="*/ 276 w 330"/>
                <a:gd name="T49" fmla="*/ 162 h 348"/>
                <a:gd name="T50" fmla="*/ 282 w 330"/>
                <a:gd name="T51" fmla="*/ 174 h 348"/>
                <a:gd name="T52" fmla="*/ 330 w 330"/>
                <a:gd name="T53" fmla="*/ 114 h 348"/>
                <a:gd name="T54" fmla="*/ 300 w 330"/>
                <a:gd name="T55" fmla="*/ 210 h 348"/>
                <a:gd name="T56" fmla="*/ 294 w 330"/>
                <a:gd name="T57" fmla="*/ 270 h 348"/>
                <a:gd name="T58" fmla="*/ 300 w 330"/>
                <a:gd name="T59" fmla="*/ 330 h 348"/>
                <a:gd name="T60" fmla="*/ 150 w 330"/>
                <a:gd name="T61" fmla="*/ 342 h 348"/>
                <a:gd name="T62" fmla="*/ 138 w 330"/>
                <a:gd name="T63" fmla="*/ 342 h 348"/>
                <a:gd name="T64" fmla="*/ 138 w 330"/>
                <a:gd name="T65" fmla="*/ 348 h 34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48"/>
                <a:gd name="T101" fmla="*/ 330 w 330"/>
                <a:gd name="T102" fmla="*/ 348 h 34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48">
                  <a:moveTo>
                    <a:pt x="138" y="342"/>
                  </a:moveTo>
                  <a:lnTo>
                    <a:pt x="114" y="324"/>
                  </a:lnTo>
                  <a:lnTo>
                    <a:pt x="108" y="300"/>
                  </a:lnTo>
                  <a:lnTo>
                    <a:pt x="114" y="282"/>
                  </a:lnTo>
                  <a:lnTo>
                    <a:pt x="102" y="264"/>
                  </a:lnTo>
                  <a:lnTo>
                    <a:pt x="90" y="228"/>
                  </a:lnTo>
                  <a:lnTo>
                    <a:pt x="12" y="174"/>
                  </a:lnTo>
                  <a:lnTo>
                    <a:pt x="18" y="120"/>
                  </a:lnTo>
                  <a:lnTo>
                    <a:pt x="0" y="108"/>
                  </a:lnTo>
                  <a:lnTo>
                    <a:pt x="12" y="84"/>
                  </a:lnTo>
                  <a:lnTo>
                    <a:pt x="36" y="72"/>
                  </a:lnTo>
                  <a:lnTo>
                    <a:pt x="36" y="24"/>
                  </a:lnTo>
                  <a:lnTo>
                    <a:pt x="42" y="18"/>
                  </a:lnTo>
                  <a:lnTo>
                    <a:pt x="60" y="24"/>
                  </a:lnTo>
                  <a:lnTo>
                    <a:pt x="114" y="0"/>
                  </a:lnTo>
                  <a:lnTo>
                    <a:pt x="108" y="24"/>
                  </a:lnTo>
                  <a:lnTo>
                    <a:pt x="138" y="30"/>
                  </a:lnTo>
                  <a:lnTo>
                    <a:pt x="150" y="42"/>
                  </a:lnTo>
                  <a:lnTo>
                    <a:pt x="264" y="66"/>
                  </a:lnTo>
                  <a:lnTo>
                    <a:pt x="282" y="84"/>
                  </a:lnTo>
                  <a:lnTo>
                    <a:pt x="276" y="108"/>
                  </a:lnTo>
                  <a:lnTo>
                    <a:pt x="288" y="108"/>
                  </a:lnTo>
                  <a:lnTo>
                    <a:pt x="288" y="126"/>
                  </a:lnTo>
                  <a:lnTo>
                    <a:pt x="300" y="126"/>
                  </a:lnTo>
                  <a:lnTo>
                    <a:pt x="276" y="162"/>
                  </a:lnTo>
                  <a:lnTo>
                    <a:pt x="282" y="174"/>
                  </a:lnTo>
                  <a:lnTo>
                    <a:pt x="330" y="114"/>
                  </a:lnTo>
                  <a:lnTo>
                    <a:pt x="300" y="210"/>
                  </a:lnTo>
                  <a:lnTo>
                    <a:pt x="294" y="270"/>
                  </a:lnTo>
                  <a:lnTo>
                    <a:pt x="300" y="330"/>
                  </a:lnTo>
                  <a:lnTo>
                    <a:pt x="150" y="342"/>
                  </a:lnTo>
                  <a:lnTo>
                    <a:pt x="138" y="342"/>
                  </a:lnTo>
                  <a:lnTo>
                    <a:pt x="138" y="348"/>
                  </a:lnTo>
                </a:path>
              </a:pathLst>
            </a:custGeom>
            <a:noFill/>
            <a:ln w="9525">
              <a:solidFill>
                <a:srgbClr val="000000"/>
              </a:solidFill>
              <a:prstDash val="solid"/>
              <a:round/>
              <a:headEnd/>
              <a:tailEnd/>
            </a:ln>
          </p:spPr>
          <p:txBody>
            <a:bodyPr/>
            <a:lstStyle/>
            <a:p>
              <a:endParaRPr lang="en-US"/>
            </a:p>
          </p:txBody>
        </p:sp>
        <p:sp>
          <p:nvSpPr>
            <p:cNvPr id="5245" name="Freeform 250"/>
            <p:cNvSpPr>
              <a:spLocks/>
            </p:cNvSpPr>
            <p:nvPr/>
          </p:nvSpPr>
          <p:spPr bwMode="auto">
            <a:xfrm>
              <a:off x="2037" y="1602"/>
              <a:ext cx="432" cy="354"/>
            </a:xfrm>
            <a:custGeom>
              <a:avLst/>
              <a:gdLst>
                <a:gd name="T0" fmla="*/ 420 w 432"/>
                <a:gd name="T1" fmla="*/ 204 h 354"/>
                <a:gd name="T2" fmla="*/ 408 w 432"/>
                <a:gd name="T3" fmla="*/ 354 h 354"/>
                <a:gd name="T4" fmla="*/ 114 w 432"/>
                <a:gd name="T5" fmla="*/ 324 h 354"/>
                <a:gd name="T6" fmla="*/ 0 w 432"/>
                <a:gd name="T7" fmla="*/ 306 h 354"/>
                <a:gd name="T8" fmla="*/ 12 w 432"/>
                <a:gd name="T9" fmla="*/ 228 h 354"/>
                <a:gd name="T10" fmla="*/ 42 w 432"/>
                <a:gd name="T11" fmla="*/ 36 h 354"/>
                <a:gd name="T12" fmla="*/ 48 w 432"/>
                <a:gd name="T13" fmla="*/ 0 h 354"/>
                <a:gd name="T14" fmla="*/ 432 w 432"/>
                <a:gd name="T15" fmla="*/ 48 h 354"/>
                <a:gd name="T16" fmla="*/ 420 w 432"/>
                <a:gd name="T17" fmla="*/ 162 h 354"/>
                <a:gd name="T18" fmla="*/ 420 w 432"/>
                <a:gd name="T19" fmla="*/ 204 h 3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2"/>
                <a:gd name="T31" fmla="*/ 0 h 354"/>
                <a:gd name="T32" fmla="*/ 432 w 432"/>
                <a:gd name="T33" fmla="*/ 354 h 3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2" h="354">
                  <a:moveTo>
                    <a:pt x="420" y="204"/>
                  </a:moveTo>
                  <a:lnTo>
                    <a:pt x="408" y="354"/>
                  </a:lnTo>
                  <a:lnTo>
                    <a:pt x="114" y="324"/>
                  </a:lnTo>
                  <a:lnTo>
                    <a:pt x="0" y="306"/>
                  </a:lnTo>
                  <a:lnTo>
                    <a:pt x="12" y="228"/>
                  </a:lnTo>
                  <a:lnTo>
                    <a:pt x="42" y="36"/>
                  </a:lnTo>
                  <a:lnTo>
                    <a:pt x="48" y="0"/>
                  </a:lnTo>
                  <a:lnTo>
                    <a:pt x="432" y="48"/>
                  </a:lnTo>
                  <a:lnTo>
                    <a:pt x="420" y="162"/>
                  </a:lnTo>
                  <a:lnTo>
                    <a:pt x="420" y="204"/>
                  </a:lnTo>
                  <a:close/>
                </a:path>
              </a:pathLst>
            </a:custGeom>
            <a:solidFill>
              <a:srgbClr val="E8D898"/>
            </a:solidFill>
            <a:ln w="9525">
              <a:solidFill>
                <a:srgbClr val="E8D898"/>
              </a:solidFill>
              <a:prstDash val="solid"/>
              <a:round/>
              <a:headEnd/>
              <a:tailEnd/>
            </a:ln>
          </p:spPr>
          <p:txBody>
            <a:bodyPr/>
            <a:lstStyle/>
            <a:p>
              <a:endParaRPr lang="en-US"/>
            </a:p>
          </p:txBody>
        </p:sp>
        <p:sp>
          <p:nvSpPr>
            <p:cNvPr id="5246" name="Freeform 251"/>
            <p:cNvSpPr>
              <a:spLocks/>
            </p:cNvSpPr>
            <p:nvPr/>
          </p:nvSpPr>
          <p:spPr bwMode="auto">
            <a:xfrm>
              <a:off x="2037" y="1602"/>
              <a:ext cx="432" cy="354"/>
            </a:xfrm>
            <a:custGeom>
              <a:avLst/>
              <a:gdLst>
                <a:gd name="T0" fmla="*/ 420 w 432"/>
                <a:gd name="T1" fmla="*/ 204 h 354"/>
                <a:gd name="T2" fmla="*/ 408 w 432"/>
                <a:gd name="T3" fmla="*/ 354 h 354"/>
                <a:gd name="T4" fmla="*/ 114 w 432"/>
                <a:gd name="T5" fmla="*/ 324 h 354"/>
                <a:gd name="T6" fmla="*/ 0 w 432"/>
                <a:gd name="T7" fmla="*/ 306 h 354"/>
                <a:gd name="T8" fmla="*/ 12 w 432"/>
                <a:gd name="T9" fmla="*/ 228 h 354"/>
                <a:gd name="T10" fmla="*/ 42 w 432"/>
                <a:gd name="T11" fmla="*/ 36 h 354"/>
                <a:gd name="T12" fmla="*/ 48 w 432"/>
                <a:gd name="T13" fmla="*/ 0 h 354"/>
                <a:gd name="T14" fmla="*/ 432 w 432"/>
                <a:gd name="T15" fmla="*/ 48 h 354"/>
                <a:gd name="T16" fmla="*/ 420 w 432"/>
                <a:gd name="T17" fmla="*/ 162 h 354"/>
                <a:gd name="T18" fmla="*/ 420 w 432"/>
                <a:gd name="T19" fmla="*/ 204 h 354"/>
                <a:gd name="T20" fmla="*/ 420 w 432"/>
                <a:gd name="T21" fmla="*/ 210 h 3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32"/>
                <a:gd name="T34" fmla="*/ 0 h 354"/>
                <a:gd name="T35" fmla="*/ 432 w 432"/>
                <a:gd name="T36" fmla="*/ 354 h 3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32" h="354">
                  <a:moveTo>
                    <a:pt x="420" y="204"/>
                  </a:moveTo>
                  <a:lnTo>
                    <a:pt x="408" y="354"/>
                  </a:lnTo>
                  <a:lnTo>
                    <a:pt x="114" y="324"/>
                  </a:lnTo>
                  <a:lnTo>
                    <a:pt x="0" y="306"/>
                  </a:lnTo>
                  <a:lnTo>
                    <a:pt x="12" y="228"/>
                  </a:lnTo>
                  <a:lnTo>
                    <a:pt x="42" y="36"/>
                  </a:lnTo>
                  <a:lnTo>
                    <a:pt x="48" y="0"/>
                  </a:lnTo>
                  <a:lnTo>
                    <a:pt x="432" y="48"/>
                  </a:lnTo>
                  <a:lnTo>
                    <a:pt x="420" y="162"/>
                  </a:lnTo>
                  <a:lnTo>
                    <a:pt x="420" y="204"/>
                  </a:lnTo>
                  <a:lnTo>
                    <a:pt x="420" y="210"/>
                  </a:lnTo>
                </a:path>
              </a:pathLst>
            </a:custGeom>
            <a:noFill/>
            <a:ln w="9525">
              <a:solidFill>
                <a:srgbClr val="000000"/>
              </a:solidFill>
              <a:prstDash val="solid"/>
              <a:round/>
              <a:headEnd/>
              <a:tailEnd/>
            </a:ln>
          </p:spPr>
          <p:txBody>
            <a:bodyPr/>
            <a:lstStyle/>
            <a:p>
              <a:endParaRPr lang="en-US"/>
            </a:p>
          </p:txBody>
        </p:sp>
      </p:grpSp>
      <p:sp>
        <p:nvSpPr>
          <p:cNvPr id="5123" name="Text Box 126"/>
          <p:cNvSpPr txBox="1">
            <a:spLocks noChangeArrowheads="1"/>
          </p:cNvSpPr>
          <p:nvPr/>
        </p:nvSpPr>
        <p:spPr bwMode="auto">
          <a:xfrm>
            <a:off x="4038600" y="1219200"/>
            <a:ext cx="1054100" cy="457200"/>
          </a:xfrm>
          <a:prstGeom prst="rect">
            <a:avLst/>
          </a:prstGeom>
          <a:noFill/>
          <a:ln w="9525" algn="ctr">
            <a:noFill/>
            <a:miter lim="800000"/>
            <a:headEnd/>
            <a:tailEnd/>
          </a:ln>
        </p:spPr>
        <p:txBody>
          <a:bodyPr wrap="none">
            <a:spAutoFit/>
          </a:bodyPr>
          <a:lstStyle/>
          <a:p>
            <a:r>
              <a:rPr lang="en-US" sz="2400" b="1">
                <a:solidFill>
                  <a:srgbClr val="FF9900"/>
                </a:solidFill>
                <a:latin typeface="Verdana" pitchFamily="34" charset="0"/>
              </a:rPr>
              <a:t>1997</a:t>
            </a:r>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 name="Picture 2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7835" y="6629400"/>
            <a:ext cx="10082172" cy="159336"/>
          </a:xfrm>
          <a:prstGeom prst="rect">
            <a:avLst/>
          </a:prstGeom>
        </p:spPr>
      </p:pic>
      <p:sp>
        <p:nvSpPr>
          <p:cNvPr id="68" name="TextBox 67"/>
          <p:cNvSpPr txBox="1"/>
          <p:nvPr/>
        </p:nvSpPr>
        <p:spPr>
          <a:xfrm>
            <a:off x="249246" y="6020649"/>
            <a:ext cx="6776587" cy="384721"/>
          </a:xfrm>
          <a:prstGeom prst="rect">
            <a:avLst/>
          </a:prstGeom>
          <a:noFill/>
        </p:spPr>
        <p:txBody>
          <a:bodyPr wrap="square"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This is a key mechanism for eye and kidney damage.</a:t>
            </a:r>
          </a:p>
        </p:txBody>
      </p:sp>
      <p:sp>
        <p:nvSpPr>
          <p:cNvPr id="69" name="TextBox 68"/>
          <p:cNvSpPr txBox="1"/>
          <p:nvPr/>
        </p:nvSpPr>
        <p:spPr>
          <a:xfrm>
            <a:off x="3438218" y="182269"/>
            <a:ext cx="5705782" cy="898802"/>
          </a:xfrm>
          <a:prstGeom prst="rect">
            <a:avLst/>
          </a:prstGeom>
          <a:noFill/>
        </p:spPr>
        <p:txBody>
          <a:bodyPr wrap="square" lIns="97630" tIns="48815" rIns="97630" bIns="48815" rtlCol="0">
            <a:spAutoFit/>
          </a:bodyPr>
          <a:lstStyle/>
          <a:p>
            <a:pPr marL="0" marR="0" lvl="0" indent="0" algn="r" defTabSz="976305"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39858F"/>
                </a:solidFill>
                <a:effectLst/>
                <a:uLnTx/>
                <a:uFillTx/>
                <a:latin typeface="Verdana" panose="020B0604030504040204" pitchFamily="34" charset="0"/>
                <a:ea typeface="Verdana" panose="020B0604030504040204" pitchFamily="34" charset="0"/>
                <a:cs typeface="Verdana" panose="020B0604030504040204" pitchFamily="34" charset="0"/>
              </a:rPr>
              <a:t>2. Advanced </a:t>
            </a:r>
            <a:r>
              <a:rPr kumimoji="0" lang="en-US" sz="2400" b="0" i="0" u="none" strike="noStrike" kern="1200" cap="none" spc="0" normalizeH="0" baseline="0" noProof="0" dirty="0" err="1">
                <a:ln>
                  <a:noFill/>
                </a:ln>
                <a:solidFill>
                  <a:srgbClr val="39858F"/>
                </a:solidFill>
                <a:effectLst/>
                <a:uLnTx/>
                <a:uFillTx/>
                <a:latin typeface="Verdana" panose="020B0604030504040204" pitchFamily="34" charset="0"/>
                <a:ea typeface="Verdana" panose="020B0604030504040204" pitchFamily="34" charset="0"/>
                <a:cs typeface="Verdana" panose="020B0604030504040204" pitchFamily="34" charset="0"/>
              </a:rPr>
              <a:t>Glycation</a:t>
            </a:r>
            <a:r>
              <a:rPr kumimoji="0" lang="en-US" sz="2400" b="0" i="0" u="none" strike="noStrike" kern="1200" cap="none" spc="0" normalizeH="0" baseline="0" noProof="0" dirty="0">
                <a:ln>
                  <a:noFill/>
                </a:ln>
                <a:solidFill>
                  <a:srgbClr val="39858F"/>
                </a:solidFill>
                <a:effectLst/>
                <a:uLnTx/>
                <a:uFillTx/>
                <a:latin typeface="Verdana" panose="020B0604030504040204" pitchFamily="34" charset="0"/>
                <a:ea typeface="Verdana" panose="020B0604030504040204" pitchFamily="34" charset="0"/>
                <a:cs typeface="Verdana" panose="020B0604030504040204" pitchFamily="34" charset="0"/>
              </a:rPr>
              <a:t> End Products (AGEs</a:t>
            </a:r>
            <a:r>
              <a:rPr kumimoji="0" lang="en-US" sz="2800" b="0" i="0" u="none" strike="noStrike" kern="1200" cap="none" spc="0" normalizeH="0" baseline="0" noProof="0" dirty="0">
                <a:ln>
                  <a:noFill/>
                </a:ln>
                <a:solidFill>
                  <a:srgbClr val="39858F"/>
                </a:solidFill>
                <a:effectLst/>
                <a:uLnTx/>
                <a:uFillTx/>
                <a:latin typeface="Verdana" panose="020B0604030504040204" pitchFamily="34" charset="0"/>
                <a:ea typeface="Verdana" panose="020B0604030504040204" pitchFamily="34" charset="0"/>
                <a:cs typeface="Verdana" panose="020B0604030504040204" pitchFamily="34" charset="0"/>
              </a:rPr>
              <a:t>)</a:t>
            </a:r>
          </a:p>
        </p:txBody>
      </p:sp>
      <p:grpSp>
        <p:nvGrpSpPr>
          <p:cNvPr id="82" name="Group 81"/>
          <p:cNvGrpSpPr/>
          <p:nvPr/>
        </p:nvGrpSpPr>
        <p:grpSpPr>
          <a:xfrm>
            <a:off x="103184" y="1606628"/>
            <a:ext cx="3795667" cy="2348341"/>
            <a:chOff x="103184" y="1606628"/>
            <a:chExt cx="3795667" cy="2348341"/>
          </a:xfrm>
        </p:grpSpPr>
        <p:sp>
          <p:nvSpPr>
            <p:cNvPr id="6" name="TextBox 5"/>
            <p:cNvSpPr txBox="1"/>
            <p:nvPr/>
          </p:nvSpPr>
          <p:spPr>
            <a:xfrm>
              <a:off x="103184" y="1606628"/>
              <a:ext cx="3795667" cy="384721"/>
            </a:xfrm>
            <a:prstGeom prst="rect">
              <a:avLst/>
            </a:prstGeom>
            <a:noFill/>
          </p:spPr>
          <p:txBody>
            <a:bodyPr wrap="square"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Glucose attaches to proteins</a:t>
              </a:r>
            </a:p>
          </p:txBody>
        </p:sp>
        <p:sp>
          <p:nvSpPr>
            <p:cNvPr id="27" name="Cross 26"/>
            <p:cNvSpPr/>
            <p:nvPr/>
          </p:nvSpPr>
          <p:spPr>
            <a:xfrm>
              <a:off x="1227132" y="3095296"/>
              <a:ext cx="235477" cy="213110"/>
            </a:xfrm>
            <a:prstGeom prst="plus">
              <a:avLst>
                <a:gd name="adj" fmla="val 42643"/>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58" name="Rectangle 57"/>
            <p:cNvSpPr/>
            <p:nvPr/>
          </p:nvSpPr>
          <p:spPr>
            <a:xfrm>
              <a:off x="644006" y="3423024"/>
              <a:ext cx="1400537" cy="531945"/>
            </a:xfrm>
            <a:prstGeom prst="rect">
              <a:avLst/>
            </a:prstGeom>
            <a:ln>
              <a:solidFill>
                <a:schemeClr val="accent6"/>
              </a:solid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protein</a:t>
              </a:r>
            </a:p>
          </p:txBody>
        </p:sp>
        <p:sp>
          <p:nvSpPr>
            <p:cNvPr id="59" name="Hexagon 58"/>
            <p:cNvSpPr/>
            <p:nvPr/>
          </p:nvSpPr>
          <p:spPr>
            <a:xfrm>
              <a:off x="795851" y="2097146"/>
              <a:ext cx="1083836" cy="902307"/>
            </a:xfrm>
            <a:prstGeom prst="hexago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70" name="TextBox 69"/>
            <p:cNvSpPr txBox="1"/>
            <p:nvPr/>
          </p:nvSpPr>
          <p:spPr>
            <a:xfrm>
              <a:off x="789876" y="2341209"/>
              <a:ext cx="1125164" cy="384721"/>
            </a:xfrm>
            <a:prstGeom prst="rect">
              <a:avLst/>
            </a:prstGeom>
            <a:noFill/>
          </p:spPr>
          <p:txBody>
            <a:bodyPr wrap="square"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glucose</a:t>
              </a:r>
            </a:p>
          </p:txBody>
        </p:sp>
      </p:grpSp>
      <p:grpSp>
        <p:nvGrpSpPr>
          <p:cNvPr id="83" name="Group 82"/>
          <p:cNvGrpSpPr/>
          <p:nvPr/>
        </p:nvGrpSpPr>
        <p:grpSpPr>
          <a:xfrm>
            <a:off x="1351492" y="2758131"/>
            <a:ext cx="3095002" cy="1887502"/>
            <a:chOff x="1351492" y="2758131"/>
            <a:chExt cx="3095002" cy="1887502"/>
          </a:xfrm>
        </p:grpSpPr>
        <p:sp>
          <p:nvSpPr>
            <p:cNvPr id="9" name="Arc 8"/>
            <p:cNvSpPr/>
            <p:nvPr/>
          </p:nvSpPr>
          <p:spPr>
            <a:xfrm rot="10800000">
              <a:off x="1351492" y="3043809"/>
              <a:ext cx="2024092" cy="1601824"/>
            </a:xfrm>
            <a:prstGeom prst="arc">
              <a:avLst>
                <a:gd name="adj1" fmla="val 10420253"/>
                <a:gd name="adj2" fmla="val 20942075"/>
              </a:avLst>
            </a:prstGeom>
            <a:ln w="38100">
              <a:solidFill>
                <a:schemeClr val="accent2">
                  <a:lumMod val="75000"/>
                </a:schemeClr>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72" name="Rectangle 71"/>
            <p:cNvSpPr/>
            <p:nvPr/>
          </p:nvSpPr>
          <p:spPr>
            <a:xfrm>
              <a:off x="2280516" y="2758131"/>
              <a:ext cx="2165978" cy="923330"/>
            </a:xfrm>
            <a:prstGeom prst="rect">
              <a:avLst/>
            </a:prstGeom>
            <a:noFill/>
          </p:spPr>
          <p:txBody>
            <a:bodyPr wrap="none" lIns="91440" tIns="45720" rIns="91440" bIns="45720">
              <a:spAutoFit/>
            </a:bodyPr>
            <a:lstStyle/>
            <a:p>
              <a:pPr marL="0" marR="0" lvl="0" indent="0" algn="ctr" defTabSz="976305" rtl="0" eaLnBrk="1" fontAlgn="auto" latinLnBrk="0" hangingPunct="1">
                <a:lnSpc>
                  <a:spcPct val="100000"/>
                </a:lnSpc>
                <a:spcBef>
                  <a:spcPts val="0"/>
                </a:spcBef>
                <a:spcAft>
                  <a:spcPts val="0"/>
                </a:spcAft>
                <a:buClrTx/>
                <a:buSzTx/>
                <a:buFontTx/>
                <a:buNone/>
                <a:tabLst/>
                <a:defRPr/>
              </a:pPr>
              <a:r>
                <a:rPr kumimoji="0" lang="en-US" sz="5400" b="1" i="0" u="none" strike="noStrike" kern="1200" cap="none" spc="0" normalizeH="0" baseline="0" noProof="0" dirty="0">
                  <a:ln w="22225">
                    <a:solidFill>
                      <a:srgbClr val="5B9BD5">
                        <a:lumMod val="50000"/>
                      </a:srgbClr>
                    </a:solidFill>
                    <a:prstDash val="solid"/>
                  </a:ln>
                  <a:solidFill>
                    <a:srgbClr val="70AD47"/>
                  </a:solidFill>
                  <a:effectLst>
                    <a:outerShdw blurRad="50800" dist="38100" dir="16200000" rotWithShape="0">
                      <a:prstClr val="black">
                        <a:alpha val="40000"/>
                      </a:prstClr>
                    </a:outerShdw>
                  </a:effectLst>
                  <a:uLnTx/>
                  <a:uFillTx/>
                  <a:latin typeface="Verdana" panose="020B0604030504040204" pitchFamily="34" charset="0"/>
                  <a:ea typeface="Verdana" panose="020B0604030504040204" pitchFamily="34" charset="0"/>
                  <a:cs typeface="Verdana" panose="020B0604030504040204" pitchFamily="34" charset="0"/>
                </a:rPr>
                <a:t>AGEs</a:t>
              </a:r>
            </a:p>
          </p:txBody>
        </p:sp>
      </p:grpSp>
      <p:grpSp>
        <p:nvGrpSpPr>
          <p:cNvPr id="91" name="Group 90"/>
          <p:cNvGrpSpPr/>
          <p:nvPr/>
        </p:nvGrpSpPr>
        <p:grpSpPr>
          <a:xfrm>
            <a:off x="4426927" y="1045461"/>
            <a:ext cx="3975029" cy="2796129"/>
            <a:chOff x="4402410" y="973578"/>
            <a:chExt cx="3975029" cy="2796129"/>
          </a:xfrm>
        </p:grpSpPr>
        <p:sp>
          <p:nvSpPr>
            <p:cNvPr id="73" name="Rectangle 72"/>
            <p:cNvSpPr/>
            <p:nvPr/>
          </p:nvSpPr>
          <p:spPr>
            <a:xfrm>
              <a:off x="4631464" y="1690157"/>
              <a:ext cx="2230209" cy="762357"/>
            </a:xfrm>
            <a:prstGeom prst="rect">
              <a:avLst/>
            </a:prstGeom>
            <a:noFill/>
          </p:spPr>
          <p:txBody>
            <a:bodyPr wrap="square" lIns="91440" tIns="45720" rIns="91440" bIns="45720">
              <a:prstTxWarp prst="textArchDownPour">
                <a:avLst>
                  <a:gd name="adj1" fmla="val 21189557"/>
                  <a:gd name="adj2" fmla="val 22701"/>
                </a:avLst>
              </a:prstTxWarp>
              <a:spAutoFit/>
            </a:bodyPr>
            <a:lstStyle/>
            <a:p>
              <a:pPr marL="0" marR="0" lvl="0" indent="0" algn="ctr" defTabSz="976305" rtl="0" eaLnBrk="1" fontAlgn="auto" latinLnBrk="0" hangingPunct="1">
                <a:lnSpc>
                  <a:spcPct val="100000"/>
                </a:lnSpc>
                <a:spcBef>
                  <a:spcPts val="0"/>
                </a:spcBef>
                <a:spcAft>
                  <a:spcPts val="0"/>
                </a:spcAft>
                <a:buClrTx/>
                <a:buSzTx/>
                <a:buFontTx/>
                <a:buNone/>
                <a:tabLst/>
                <a:defRPr/>
              </a:pPr>
              <a:r>
                <a:rPr kumimoji="0" lang="en-US" sz="5400" b="1" i="0" u="none" strike="noStrike" kern="1200" cap="none" spc="0" normalizeH="0" baseline="0" noProof="0" dirty="0">
                  <a:ln w="22225">
                    <a:solidFill>
                      <a:srgbClr val="5B9BD5">
                        <a:lumMod val="50000"/>
                      </a:srgbClr>
                    </a:solidFill>
                    <a:prstDash val="solid"/>
                  </a:ln>
                  <a:solidFill>
                    <a:srgbClr val="70AD47"/>
                  </a:solidFill>
                  <a:effectLst>
                    <a:outerShdw blurRad="50800" dist="38100" dir="16200000" rotWithShape="0">
                      <a:prstClr val="black">
                        <a:alpha val="40000"/>
                      </a:prstClr>
                    </a:outerShdw>
                  </a:effectLst>
                  <a:uLnTx/>
                  <a:uFillTx/>
                  <a:latin typeface="Verdana" panose="020B0604030504040204" pitchFamily="34" charset="0"/>
                  <a:ea typeface="Verdana" panose="020B0604030504040204" pitchFamily="34" charset="0"/>
                  <a:cs typeface="Verdana" panose="020B0604030504040204" pitchFamily="34" charset="0"/>
                </a:rPr>
                <a:t>AGEs</a:t>
              </a:r>
            </a:p>
          </p:txBody>
        </p:sp>
        <p:sp>
          <p:nvSpPr>
            <p:cNvPr id="76" name="Rectangle 75"/>
            <p:cNvSpPr/>
            <p:nvPr/>
          </p:nvSpPr>
          <p:spPr>
            <a:xfrm rot="589060">
              <a:off x="6477308" y="1743933"/>
              <a:ext cx="1686422" cy="741787"/>
            </a:xfrm>
            <a:prstGeom prst="rect">
              <a:avLst/>
            </a:prstGeom>
            <a:noFill/>
          </p:spPr>
          <p:txBody>
            <a:bodyPr wrap="none" lIns="91440" tIns="45720" rIns="91440" bIns="45720">
              <a:prstTxWarp prst="textArchUpPour">
                <a:avLst/>
              </a:prstTxWarp>
              <a:spAutoFit/>
            </a:bodyPr>
            <a:lstStyle/>
            <a:p>
              <a:pPr marL="0" marR="0" lvl="0" indent="0" algn="ctr" defTabSz="976305" rtl="0" eaLnBrk="1" fontAlgn="auto" latinLnBrk="0" hangingPunct="1">
                <a:lnSpc>
                  <a:spcPct val="100000"/>
                </a:lnSpc>
                <a:spcBef>
                  <a:spcPts val="0"/>
                </a:spcBef>
                <a:spcAft>
                  <a:spcPts val="0"/>
                </a:spcAft>
                <a:buClrTx/>
                <a:buSzTx/>
                <a:buFontTx/>
                <a:buNone/>
                <a:tabLst/>
                <a:defRPr/>
              </a:pPr>
              <a:r>
                <a:rPr kumimoji="0" lang="en-US" sz="5400" b="1" i="0" u="none" strike="noStrike" kern="1200" cap="none" spc="0" normalizeH="0" baseline="0" noProof="0" dirty="0">
                  <a:ln w="22225">
                    <a:solidFill>
                      <a:srgbClr val="5B9BD5">
                        <a:lumMod val="50000"/>
                      </a:srgbClr>
                    </a:solidFill>
                    <a:prstDash val="solid"/>
                  </a:ln>
                  <a:solidFill>
                    <a:srgbClr val="70AD47"/>
                  </a:solidFill>
                  <a:effectLst>
                    <a:outerShdw blurRad="50800" dist="38100" dir="16200000" rotWithShape="0">
                      <a:prstClr val="black">
                        <a:alpha val="40000"/>
                      </a:prstClr>
                    </a:outerShdw>
                  </a:effectLst>
                  <a:uLnTx/>
                  <a:uFillTx/>
                  <a:latin typeface="Verdana" panose="020B0604030504040204" pitchFamily="34" charset="0"/>
                  <a:ea typeface="Verdana" panose="020B0604030504040204" pitchFamily="34" charset="0"/>
                  <a:cs typeface="Verdana" panose="020B0604030504040204" pitchFamily="34" charset="0"/>
                </a:rPr>
                <a:t>AGEs</a:t>
              </a:r>
            </a:p>
          </p:txBody>
        </p:sp>
        <p:sp>
          <p:nvSpPr>
            <p:cNvPr id="77" name="TextBox 76"/>
            <p:cNvSpPr txBox="1"/>
            <p:nvPr/>
          </p:nvSpPr>
          <p:spPr>
            <a:xfrm>
              <a:off x="4547483" y="2800211"/>
              <a:ext cx="3798976" cy="969496"/>
            </a:xfrm>
            <a:prstGeom prst="rect">
              <a:avLst/>
            </a:prstGeom>
            <a:noFill/>
          </p:spPr>
          <p:txBody>
            <a:bodyPr wrap="square"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AGEs cross-link proteins and contribute to tissue stiffness in heart, bone and muscle. </a:t>
              </a:r>
            </a:p>
          </p:txBody>
        </p:sp>
        <p:sp>
          <p:nvSpPr>
            <p:cNvPr id="80" name="Rectangle 79"/>
            <p:cNvSpPr/>
            <p:nvPr/>
          </p:nvSpPr>
          <p:spPr>
            <a:xfrm rot="17056118">
              <a:off x="3753691" y="1622297"/>
              <a:ext cx="1587585" cy="290148"/>
            </a:xfrm>
            <a:prstGeom prst="rect">
              <a:avLst/>
            </a:prstGeom>
            <a:ln>
              <a:solidFill>
                <a:schemeClr val="accent6"/>
              </a:solid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protein</a:t>
              </a:r>
            </a:p>
          </p:txBody>
        </p:sp>
        <p:sp>
          <p:nvSpPr>
            <p:cNvPr id="81" name="Rectangle 80"/>
            <p:cNvSpPr/>
            <p:nvPr/>
          </p:nvSpPr>
          <p:spPr>
            <a:xfrm rot="5948243">
              <a:off x="7447823" y="1912756"/>
              <a:ext cx="1586634" cy="272598"/>
            </a:xfrm>
            <a:prstGeom prst="rect">
              <a:avLst/>
            </a:prstGeom>
            <a:ln>
              <a:solidFill>
                <a:schemeClr val="accent6"/>
              </a:solid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protein</a:t>
              </a:r>
            </a:p>
          </p:txBody>
        </p:sp>
      </p:grpSp>
      <p:grpSp>
        <p:nvGrpSpPr>
          <p:cNvPr id="94" name="Group 93"/>
          <p:cNvGrpSpPr/>
          <p:nvPr/>
        </p:nvGrpSpPr>
        <p:grpSpPr>
          <a:xfrm>
            <a:off x="3438218" y="4499676"/>
            <a:ext cx="5462714" cy="1242284"/>
            <a:chOff x="3438218" y="4499676"/>
            <a:chExt cx="5462714" cy="1242284"/>
          </a:xfrm>
        </p:grpSpPr>
        <p:grpSp>
          <p:nvGrpSpPr>
            <p:cNvPr id="93" name="Group 92"/>
            <p:cNvGrpSpPr/>
            <p:nvPr/>
          </p:nvGrpSpPr>
          <p:grpSpPr>
            <a:xfrm>
              <a:off x="3438218" y="4499676"/>
              <a:ext cx="5462714" cy="1242284"/>
              <a:chOff x="3438218" y="4499676"/>
              <a:chExt cx="5462714" cy="1242284"/>
            </a:xfrm>
          </p:grpSpPr>
          <p:sp>
            <p:nvSpPr>
              <p:cNvPr id="79" name="TextBox 78"/>
              <p:cNvSpPr txBox="1"/>
              <p:nvPr/>
            </p:nvSpPr>
            <p:spPr>
              <a:xfrm>
                <a:off x="3438218" y="4803182"/>
                <a:ext cx="3587616" cy="677108"/>
              </a:xfrm>
              <a:prstGeom prst="rect">
                <a:avLst/>
              </a:prstGeom>
              <a:noFill/>
            </p:spPr>
            <p:txBody>
              <a:bodyPr wrap="square"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AGE damage can also make small blood vessels leaky</a:t>
                </a:r>
              </a:p>
            </p:txBody>
          </p:sp>
          <p:grpSp>
            <p:nvGrpSpPr>
              <p:cNvPr id="89" name="Group 88"/>
              <p:cNvGrpSpPr/>
              <p:nvPr/>
            </p:nvGrpSpPr>
            <p:grpSpPr>
              <a:xfrm>
                <a:off x="7025834" y="4499676"/>
                <a:ext cx="1875098" cy="1242284"/>
                <a:chOff x="7025834" y="4499676"/>
                <a:chExt cx="1875098" cy="1242284"/>
              </a:xfrm>
            </p:grpSpPr>
            <p:sp>
              <p:nvSpPr>
                <p:cNvPr id="84" name="Double Wave 83"/>
                <p:cNvSpPr/>
                <p:nvPr/>
              </p:nvSpPr>
              <p:spPr>
                <a:xfrm>
                  <a:off x="7025834" y="5162650"/>
                  <a:ext cx="1875098" cy="414563"/>
                </a:xfrm>
                <a:prstGeom prst="doubleWave">
                  <a:avLst>
                    <a:gd name="adj1" fmla="val 12500"/>
                    <a:gd name="adj2" fmla="val 0"/>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85" name="Lightning Bolt 84"/>
                <p:cNvSpPr/>
                <p:nvPr/>
              </p:nvSpPr>
              <p:spPr>
                <a:xfrm>
                  <a:off x="7025834" y="4499676"/>
                  <a:ext cx="585663" cy="607013"/>
                </a:xfrm>
                <a:prstGeom prst="lightningBolt">
                  <a:avLst/>
                </a:prstGeom>
                <a:solidFill>
                  <a:schemeClr val="accent6"/>
                </a:solidFill>
                <a:ln w="381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86" name="Teardrop 85"/>
                <p:cNvSpPr/>
                <p:nvPr/>
              </p:nvSpPr>
              <p:spPr>
                <a:xfrm rot="9520944">
                  <a:off x="8142180" y="4984414"/>
                  <a:ext cx="91440" cy="91440"/>
                </a:xfrm>
                <a:prstGeom prst="teardrop">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87" name="Teardrop 86"/>
                <p:cNvSpPr/>
                <p:nvPr/>
              </p:nvSpPr>
              <p:spPr>
                <a:xfrm rot="9520944">
                  <a:off x="8654625" y="5081551"/>
                  <a:ext cx="91440" cy="91440"/>
                </a:xfrm>
                <a:prstGeom prst="teardrop">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88" name="Teardrop 87"/>
                <p:cNvSpPr/>
                <p:nvPr/>
              </p:nvSpPr>
              <p:spPr>
                <a:xfrm rot="20187459">
                  <a:off x="7920402" y="5650520"/>
                  <a:ext cx="91440" cy="91440"/>
                </a:xfrm>
                <a:prstGeom prst="teardrop">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sp>
          <p:nvSpPr>
            <p:cNvPr id="90" name="Teardrop 89"/>
            <p:cNvSpPr/>
            <p:nvPr/>
          </p:nvSpPr>
          <p:spPr>
            <a:xfrm rot="3327392" flipH="1">
              <a:off x="7380047" y="5586599"/>
              <a:ext cx="91440" cy="91440"/>
            </a:xfrm>
            <a:prstGeom prst="teardrop">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spTree>
    <p:extLst>
      <p:ext uri="{BB962C8B-B14F-4D97-AF65-F5344CB8AC3E}">
        <p14:creationId xmlns:p14="http://schemas.microsoft.com/office/powerpoint/2010/main" val="39588336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9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9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 name="Picture 2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7835" y="6629400"/>
            <a:ext cx="10082172" cy="159336"/>
          </a:xfrm>
          <a:prstGeom prst="rect">
            <a:avLst/>
          </a:prstGeom>
        </p:spPr>
      </p:pic>
      <p:sp>
        <p:nvSpPr>
          <p:cNvPr id="68" name="TextBox 67"/>
          <p:cNvSpPr txBox="1"/>
          <p:nvPr/>
        </p:nvSpPr>
        <p:spPr>
          <a:xfrm>
            <a:off x="2354209" y="6141966"/>
            <a:ext cx="6756441" cy="384721"/>
          </a:xfrm>
          <a:prstGeom prst="rect">
            <a:avLst/>
          </a:prstGeom>
          <a:noFill/>
        </p:spPr>
        <p:txBody>
          <a:bodyPr wrap="square"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This is a key mechanism for eye and kidney damage.</a:t>
            </a:r>
          </a:p>
        </p:txBody>
      </p:sp>
      <p:sp>
        <p:nvSpPr>
          <p:cNvPr id="69" name="TextBox 68"/>
          <p:cNvSpPr txBox="1"/>
          <p:nvPr/>
        </p:nvSpPr>
        <p:spPr>
          <a:xfrm>
            <a:off x="3114103" y="69264"/>
            <a:ext cx="6010579" cy="837247"/>
          </a:xfrm>
          <a:prstGeom prst="rect">
            <a:avLst/>
          </a:prstGeom>
          <a:noFill/>
        </p:spPr>
        <p:txBody>
          <a:bodyPr wrap="square" lIns="97630" tIns="48815" rIns="97630" bIns="48815" rtlCol="0">
            <a:spAutoFit/>
          </a:bodyPr>
          <a:lstStyle/>
          <a:p>
            <a:pPr marL="0" marR="0" lvl="0" indent="0" algn="r" defTabSz="976305"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39858F"/>
                </a:solidFill>
                <a:effectLst/>
                <a:uLnTx/>
                <a:uFillTx/>
                <a:latin typeface="Verdana" panose="020B0604030504040204" pitchFamily="34" charset="0"/>
                <a:ea typeface="Verdana" panose="020B0604030504040204" pitchFamily="34" charset="0"/>
                <a:cs typeface="Verdana" panose="020B0604030504040204" pitchFamily="34" charset="0"/>
              </a:rPr>
              <a:t>2. Advanced </a:t>
            </a:r>
            <a:r>
              <a:rPr kumimoji="0" lang="en-US" sz="2000" b="0" i="0" u="none" strike="noStrike" kern="1200" cap="none" spc="0" normalizeH="0" baseline="0" noProof="0" dirty="0" err="1">
                <a:ln>
                  <a:noFill/>
                </a:ln>
                <a:solidFill>
                  <a:srgbClr val="39858F"/>
                </a:solidFill>
                <a:effectLst/>
                <a:uLnTx/>
                <a:uFillTx/>
                <a:latin typeface="Verdana" panose="020B0604030504040204" pitchFamily="34" charset="0"/>
                <a:ea typeface="Verdana" panose="020B0604030504040204" pitchFamily="34" charset="0"/>
                <a:cs typeface="Verdana" panose="020B0604030504040204" pitchFamily="34" charset="0"/>
              </a:rPr>
              <a:t>Glycation</a:t>
            </a:r>
            <a:r>
              <a:rPr kumimoji="0" lang="en-US" sz="2000" b="0" i="0" u="none" strike="noStrike" kern="1200" cap="none" spc="0" normalizeH="0" baseline="0" noProof="0" dirty="0">
                <a:ln>
                  <a:noFill/>
                </a:ln>
                <a:solidFill>
                  <a:srgbClr val="39858F"/>
                </a:solidFill>
                <a:effectLst/>
                <a:uLnTx/>
                <a:uFillTx/>
                <a:latin typeface="Verdana" panose="020B0604030504040204" pitchFamily="34" charset="0"/>
                <a:ea typeface="Verdana" panose="020B0604030504040204" pitchFamily="34" charset="0"/>
                <a:cs typeface="Verdana" panose="020B0604030504040204" pitchFamily="34" charset="0"/>
              </a:rPr>
              <a:t> End Products (AGEs)</a:t>
            </a:r>
          </a:p>
          <a:p>
            <a:pPr marL="0" marR="0" lvl="0" indent="0" algn="r" defTabSz="976305"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39858F"/>
                </a:solidFill>
                <a:effectLst/>
                <a:uLnTx/>
                <a:uFillTx/>
                <a:latin typeface="Verdana" panose="020B0604030504040204" pitchFamily="34" charset="0"/>
                <a:ea typeface="Verdana" panose="020B0604030504040204" pitchFamily="34" charset="0"/>
                <a:cs typeface="Verdana" panose="020B0604030504040204" pitchFamily="34" charset="0"/>
              </a:rPr>
              <a:t>TREATMENT</a:t>
            </a:r>
          </a:p>
        </p:txBody>
      </p:sp>
      <p:grpSp>
        <p:nvGrpSpPr>
          <p:cNvPr id="82" name="Group 81"/>
          <p:cNvGrpSpPr/>
          <p:nvPr/>
        </p:nvGrpSpPr>
        <p:grpSpPr>
          <a:xfrm>
            <a:off x="103184" y="1606628"/>
            <a:ext cx="3706815" cy="2348341"/>
            <a:chOff x="103184" y="1606628"/>
            <a:chExt cx="3706815" cy="2348341"/>
          </a:xfrm>
        </p:grpSpPr>
        <p:sp>
          <p:nvSpPr>
            <p:cNvPr id="6" name="TextBox 5"/>
            <p:cNvSpPr txBox="1"/>
            <p:nvPr/>
          </p:nvSpPr>
          <p:spPr>
            <a:xfrm>
              <a:off x="103184" y="1606628"/>
              <a:ext cx="3706815" cy="384721"/>
            </a:xfrm>
            <a:prstGeom prst="rect">
              <a:avLst/>
            </a:prstGeom>
            <a:noFill/>
          </p:spPr>
          <p:txBody>
            <a:bodyPr wrap="square"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Glucose attaches to proteins</a:t>
              </a:r>
            </a:p>
          </p:txBody>
        </p:sp>
        <p:sp>
          <p:nvSpPr>
            <p:cNvPr id="27" name="Cross 26"/>
            <p:cNvSpPr/>
            <p:nvPr/>
          </p:nvSpPr>
          <p:spPr>
            <a:xfrm>
              <a:off x="1227132" y="3095296"/>
              <a:ext cx="235477" cy="213110"/>
            </a:xfrm>
            <a:prstGeom prst="plus">
              <a:avLst>
                <a:gd name="adj" fmla="val 42643"/>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58" name="Rectangle 57"/>
            <p:cNvSpPr/>
            <p:nvPr/>
          </p:nvSpPr>
          <p:spPr>
            <a:xfrm>
              <a:off x="644006" y="3423024"/>
              <a:ext cx="1400537" cy="531945"/>
            </a:xfrm>
            <a:prstGeom prst="rect">
              <a:avLst/>
            </a:prstGeom>
            <a:ln>
              <a:solidFill>
                <a:schemeClr val="accent6"/>
              </a:solid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protein</a:t>
              </a:r>
            </a:p>
          </p:txBody>
        </p:sp>
        <p:sp>
          <p:nvSpPr>
            <p:cNvPr id="59" name="Hexagon 58"/>
            <p:cNvSpPr/>
            <p:nvPr/>
          </p:nvSpPr>
          <p:spPr>
            <a:xfrm>
              <a:off x="795851" y="2097146"/>
              <a:ext cx="1083836" cy="902307"/>
            </a:xfrm>
            <a:prstGeom prst="hexago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70" name="TextBox 69"/>
            <p:cNvSpPr txBox="1"/>
            <p:nvPr/>
          </p:nvSpPr>
          <p:spPr>
            <a:xfrm>
              <a:off x="794500" y="2329486"/>
              <a:ext cx="1211405" cy="384721"/>
            </a:xfrm>
            <a:prstGeom prst="rect">
              <a:avLst/>
            </a:prstGeom>
            <a:noFill/>
          </p:spPr>
          <p:txBody>
            <a:bodyPr wrap="square"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glucose</a:t>
              </a:r>
            </a:p>
          </p:txBody>
        </p:sp>
      </p:grpSp>
      <p:grpSp>
        <p:nvGrpSpPr>
          <p:cNvPr id="83" name="Group 82"/>
          <p:cNvGrpSpPr/>
          <p:nvPr/>
        </p:nvGrpSpPr>
        <p:grpSpPr>
          <a:xfrm>
            <a:off x="1351492" y="2758131"/>
            <a:ext cx="3095002" cy="1887502"/>
            <a:chOff x="1351492" y="2758131"/>
            <a:chExt cx="3095002" cy="1887502"/>
          </a:xfrm>
        </p:grpSpPr>
        <p:sp>
          <p:nvSpPr>
            <p:cNvPr id="9" name="Arc 8"/>
            <p:cNvSpPr/>
            <p:nvPr/>
          </p:nvSpPr>
          <p:spPr>
            <a:xfrm rot="10800000">
              <a:off x="1351492" y="3043809"/>
              <a:ext cx="2024092" cy="1601824"/>
            </a:xfrm>
            <a:prstGeom prst="arc">
              <a:avLst>
                <a:gd name="adj1" fmla="val 10420253"/>
                <a:gd name="adj2" fmla="val 20942075"/>
              </a:avLst>
            </a:prstGeom>
            <a:ln w="38100">
              <a:solidFill>
                <a:schemeClr val="accent2">
                  <a:lumMod val="75000"/>
                </a:schemeClr>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72" name="Rectangle 71"/>
            <p:cNvSpPr/>
            <p:nvPr/>
          </p:nvSpPr>
          <p:spPr>
            <a:xfrm>
              <a:off x="2280516" y="2758131"/>
              <a:ext cx="2165978" cy="923330"/>
            </a:xfrm>
            <a:prstGeom prst="rect">
              <a:avLst/>
            </a:prstGeom>
            <a:noFill/>
          </p:spPr>
          <p:txBody>
            <a:bodyPr wrap="none" lIns="91440" tIns="45720" rIns="91440" bIns="45720">
              <a:spAutoFit/>
            </a:bodyPr>
            <a:lstStyle/>
            <a:p>
              <a:pPr marL="0" marR="0" lvl="0" indent="0" algn="ctr" defTabSz="976305" rtl="0" eaLnBrk="1" fontAlgn="auto" latinLnBrk="0" hangingPunct="1">
                <a:lnSpc>
                  <a:spcPct val="100000"/>
                </a:lnSpc>
                <a:spcBef>
                  <a:spcPts val="0"/>
                </a:spcBef>
                <a:spcAft>
                  <a:spcPts val="0"/>
                </a:spcAft>
                <a:buClrTx/>
                <a:buSzTx/>
                <a:buFontTx/>
                <a:buNone/>
                <a:tabLst/>
                <a:defRPr/>
              </a:pPr>
              <a:r>
                <a:rPr kumimoji="0" lang="en-US" sz="5400" b="1" i="0" u="none" strike="noStrike" kern="1200" cap="none" spc="0" normalizeH="0" baseline="0" noProof="0" dirty="0">
                  <a:ln w="22225">
                    <a:solidFill>
                      <a:srgbClr val="5B9BD5">
                        <a:lumMod val="50000"/>
                      </a:srgbClr>
                    </a:solidFill>
                    <a:prstDash val="solid"/>
                  </a:ln>
                  <a:solidFill>
                    <a:srgbClr val="70AD47"/>
                  </a:solidFill>
                  <a:effectLst>
                    <a:outerShdw blurRad="50800" dist="38100" dir="16200000" rotWithShape="0">
                      <a:prstClr val="black">
                        <a:alpha val="40000"/>
                      </a:prstClr>
                    </a:outerShdw>
                  </a:effectLst>
                  <a:uLnTx/>
                  <a:uFillTx/>
                  <a:latin typeface="Verdana" panose="020B0604030504040204" pitchFamily="34" charset="0"/>
                  <a:ea typeface="Verdana" panose="020B0604030504040204" pitchFamily="34" charset="0"/>
                  <a:cs typeface="Verdana" panose="020B0604030504040204" pitchFamily="34" charset="0"/>
                </a:rPr>
                <a:t>AGEs</a:t>
              </a:r>
            </a:p>
          </p:txBody>
        </p:sp>
      </p:grpSp>
      <p:grpSp>
        <p:nvGrpSpPr>
          <p:cNvPr id="91" name="Group 90"/>
          <p:cNvGrpSpPr/>
          <p:nvPr/>
        </p:nvGrpSpPr>
        <p:grpSpPr>
          <a:xfrm>
            <a:off x="4501154" y="1080848"/>
            <a:ext cx="4021111" cy="2689130"/>
            <a:chOff x="4356328" y="1069195"/>
            <a:chExt cx="4021111" cy="2689130"/>
          </a:xfrm>
        </p:grpSpPr>
        <p:sp>
          <p:nvSpPr>
            <p:cNvPr id="73" name="Rectangle 72"/>
            <p:cNvSpPr/>
            <p:nvPr/>
          </p:nvSpPr>
          <p:spPr>
            <a:xfrm>
              <a:off x="4572000" y="1648330"/>
              <a:ext cx="2203836" cy="762357"/>
            </a:xfrm>
            <a:prstGeom prst="rect">
              <a:avLst/>
            </a:prstGeom>
            <a:noFill/>
          </p:spPr>
          <p:txBody>
            <a:bodyPr wrap="square" lIns="91440" tIns="45720" rIns="91440" bIns="45720">
              <a:prstTxWarp prst="textArchDownPour">
                <a:avLst>
                  <a:gd name="adj1" fmla="val 21189557"/>
                  <a:gd name="adj2" fmla="val 22701"/>
                </a:avLst>
              </a:prstTxWarp>
              <a:spAutoFit/>
            </a:bodyPr>
            <a:lstStyle/>
            <a:p>
              <a:pPr marL="0" marR="0" lvl="0" indent="0" algn="ctr" defTabSz="976305" rtl="0" eaLnBrk="1" fontAlgn="auto" latinLnBrk="0" hangingPunct="1">
                <a:lnSpc>
                  <a:spcPct val="100000"/>
                </a:lnSpc>
                <a:spcBef>
                  <a:spcPts val="0"/>
                </a:spcBef>
                <a:spcAft>
                  <a:spcPts val="0"/>
                </a:spcAft>
                <a:buClrTx/>
                <a:buSzTx/>
                <a:buFontTx/>
                <a:buNone/>
                <a:tabLst/>
                <a:defRPr/>
              </a:pPr>
              <a:r>
                <a:rPr kumimoji="0" lang="en-US" sz="5400" b="1" i="0" u="none" strike="noStrike" kern="1200" cap="none" spc="0" normalizeH="0" baseline="0" noProof="0" dirty="0">
                  <a:ln w="22225">
                    <a:solidFill>
                      <a:srgbClr val="5B9BD5">
                        <a:lumMod val="50000"/>
                      </a:srgbClr>
                    </a:solidFill>
                    <a:prstDash val="solid"/>
                  </a:ln>
                  <a:solidFill>
                    <a:srgbClr val="70AD47"/>
                  </a:solidFill>
                  <a:effectLst>
                    <a:outerShdw blurRad="50800" dist="38100" dir="16200000" rotWithShape="0">
                      <a:prstClr val="black">
                        <a:alpha val="40000"/>
                      </a:prstClr>
                    </a:outerShdw>
                  </a:effectLst>
                  <a:uLnTx/>
                  <a:uFillTx/>
                  <a:latin typeface="Verdana" panose="020B0604030504040204" pitchFamily="34" charset="0"/>
                  <a:ea typeface="Verdana" panose="020B0604030504040204" pitchFamily="34" charset="0"/>
                  <a:cs typeface="Verdana" panose="020B0604030504040204" pitchFamily="34" charset="0"/>
                </a:rPr>
                <a:t>AGEs</a:t>
              </a:r>
            </a:p>
          </p:txBody>
        </p:sp>
        <p:sp>
          <p:nvSpPr>
            <p:cNvPr id="76" name="Rectangle 75"/>
            <p:cNvSpPr/>
            <p:nvPr/>
          </p:nvSpPr>
          <p:spPr>
            <a:xfrm rot="589060">
              <a:off x="6477308" y="1743933"/>
              <a:ext cx="1686422" cy="741787"/>
            </a:xfrm>
            <a:prstGeom prst="rect">
              <a:avLst/>
            </a:prstGeom>
            <a:noFill/>
          </p:spPr>
          <p:txBody>
            <a:bodyPr wrap="none" lIns="91440" tIns="45720" rIns="91440" bIns="45720">
              <a:prstTxWarp prst="textArchUpPour">
                <a:avLst/>
              </a:prstTxWarp>
              <a:spAutoFit/>
            </a:bodyPr>
            <a:lstStyle/>
            <a:p>
              <a:pPr marL="0" marR="0" lvl="0" indent="0" algn="ctr" defTabSz="976305" rtl="0" eaLnBrk="1" fontAlgn="auto" latinLnBrk="0" hangingPunct="1">
                <a:lnSpc>
                  <a:spcPct val="100000"/>
                </a:lnSpc>
                <a:spcBef>
                  <a:spcPts val="0"/>
                </a:spcBef>
                <a:spcAft>
                  <a:spcPts val="0"/>
                </a:spcAft>
                <a:buClrTx/>
                <a:buSzTx/>
                <a:buFontTx/>
                <a:buNone/>
                <a:tabLst/>
                <a:defRPr/>
              </a:pPr>
              <a:r>
                <a:rPr kumimoji="0" lang="en-US" sz="5400" b="1" i="0" u="none" strike="noStrike" kern="1200" cap="none" spc="0" normalizeH="0" baseline="0" noProof="0" dirty="0">
                  <a:ln w="22225">
                    <a:solidFill>
                      <a:srgbClr val="5B9BD5">
                        <a:lumMod val="50000"/>
                      </a:srgbClr>
                    </a:solidFill>
                    <a:prstDash val="solid"/>
                  </a:ln>
                  <a:solidFill>
                    <a:srgbClr val="70AD47"/>
                  </a:solidFill>
                  <a:effectLst>
                    <a:outerShdw blurRad="50800" dist="38100" dir="16200000" rotWithShape="0">
                      <a:prstClr val="black">
                        <a:alpha val="40000"/>
                      </a:prstClr>
                    </a:outerShdw>
                  </a:effectLst>
                  <a:uLnTx/>
                  <a:uFillTx/>
                  <a:latin typeface="Verdana" panose="020B0604030504040204" pitchFamily="34" charset="0"/>
                  <a:ea typeface="Verdana" panose="020B0604030504040204" pitchFamily="34" charset="0"/>
                  <a:cs typeface="Verdana" panose="020B0604030504040204" pitchFamily="34" charset="0"/>
                </a:rPr>
                <a:t>AGEs</a:t>
              </a:r>
            </a:p>
          </p:txBody>
        </p:sp>
        <p:sp>
          <p:nvSpPr>
            <p:cNvPr id="77" name="TextBox 76"/>
            <p:cNvSpPr txBox="1"/>
            <p:nvPr/>
          </p:nvSpPr>
          <p:spPr>
            <a:xfrm>
              <a:off x="4356328" y="2788829"/>
              <a:ext cx="3801463" cy="969496"/>
            </a:xfrm>
            <a:prstGeom prst="rect">
              <a:avLst/>
            </a:prstGeom>
            <a:noFill/>
          </p:spPr>
          <p:txBody>
            <a:bodyPr wrap="square"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AGEs cross-link proteins and contribute to tissue stiffness in heart, bone and muscle. </a:t>
              </a:r>
            </a:p>
          </p:txBody>
        </p:sp>
        <p:sp>
          <p:nvSpPr>
            <p:cNvPr id="80" name="Rectangle 79"/>
            <p:cNvSpPr/>
            <p:nvPr/>
          </p:nvSpPr>
          <p:spPr>
            <a:xfrm rot="17030410">
              <a:off x="3721039" y="1717914"/>
              <a:ext cx="1587585" cy="290148"/>
            </a:xfrm>
            <a:prstGeom prst="rect">
              <a:avLst/>
            </a:prstGeom>
            <a:ln>
              <a:solidFill>
                <a:schemeClr val="accent6"/>
              </a:solid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protein</a:t>
              </a:r>
            </a:p>
          </p:txBody>
        </p:sp>
        <p:sp>
          <p:nvSpPr>
            <p:cNvPr id="81" name="Rectangle 80"/>
            <p:cNvSpPr/>
            <p:nvPr/>
          </p:nvSpPr>
          <p:spPr>
            <a:xfrm rot="5948243">
              <a:off x="7447823" y="1912756"/>
              <a:ext cx="1586634" cy="272598"/>
            </a:xfrm>
            <a:prstGeom prst="rect">
              <a:avLst/>
            </a:prstGeom>
            <a:ln>
              <a:solidFill>
                <a:schemeClr val="accent6"/>
              </a:solid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protein</a:t>
              </a:r>
            </a:p>
          </p:txBody>
        </p:sp>
      </p:grpSp>
      <p:grpSp>
        <p:nvGrpSpPr>
          <p:cNvPr id="94" name="Group 93"/>
          <p:cNvGrpSpPr/>
          <p:nvPr/>
        </p:nvGrpSpPr>
        <p:grpSpPr>
          <a:xfrm>
            <a:off x="3670767" y="4098183"/>
            <a:ext cx="5230165" cy="1643777"/>
            <a:chOff x="3670767" y="4098183"/>
            <a:chExt cx="5230165" cy="1643777"/>
          </a:xfrm>
        </p:grpSpPr>
        <p:grpSp>
          <p:nvGrpSpPr>
            <p:cNvPr id="93" name="Group 92"/>
            <p:cNvGrpSpPr/>
            <p:nvPr/>
          </p:nvGrpSpPr>
          <p:grpSpPr>
            <a:xfrm>
              <a:off x="3670767" y="4098183"/>
              <a:ext cx="5230165" cy="1643777"/>
              <a:chOff x="3670767" y="4098183"/>
              <a:chExt cx="5230165" cy="1643777"/>
            </a:xfrm>
          </p:grpSpPr>
          <p:sp>
            <p:nvSpPr>
              <p:cNvPr id="79" name="TextBox 78"/>
              <p:cNvSpPr txBox="1"/>
              <p:nvPr/>
            </p:nvSpPr>
            <p:spPr>
              <a:xfrm>
                <a:off x="3670767" y="4098183"/>
                <a:ext cx="3624805" cy="677108"/>
              </a:xfrm>
              <a:prstGeom prst="rect">
                <a:avLst/>
              </a:prstGeom>
              <a:noFill/>
            </p:spPr>
            <p:txBody>
              <a:bodyPr wrap="square"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AGE damage can also make small blood vessels leaky</a:t>
                </a:r>
              </a:p>
            </p:txBody>
          </p:sp>
          <p:grpSp>
            <p:nvGrpSpPr>
              <p:cNvPr id="89" name="Group 88"/>
              <p:cNvGrpSpPr/>
              <p:nvPr/>
            </p:nvGrpSpPr>
            <p:grpSpPr>
              <a:xfrm>
                <a:off x="7025834" y="4499676"/>
                <a:ext cx="1875098" cy="1242284"/>
                <a:chOff x="7025834" y="4499676"/>
                <a:chExt cx="1875098" cy="1242284"/>
              </a:xfrm>
            </p:grpSpPr>
            <p:sp>
              <p:nvSpPr>
                <p:cNvPr id="84" name="Double Wave 83"/>
                <p:cNvSpPr/>
                <p:nvPr/>
              </p:nvSpPr>
              <p:spPr>
                <a:xfrm>
                  <a:off x="7025834" y="5162650"/>
                  <a:ext cx="1875098" cy="414563"/>
                </a:xfrm>
                <a:prstGeom prst="doubleWave">
                  <a:avLst>
                    <a:gd name="adj1" fmla="val 12500"/>
                    <a:gd name="adj2" fmla="val 0"/>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85" name="Lightning Bolt 84"/>
                <p:cNvSpPr/>
                <p:nvPr/>
              </p:nvSpPr>
              <p:spPr>
                <a:xfrm>
                  <a:off x="7025834" y="4499676"/>
                  <a:ext cx="585663" cy="607013"/>
                </a:xfrm>
                <a:prstGeom prst="lightningBolt">
                  <a:avLst/>
                </a:prstGeom>
                <a:solidFill>
                  <a:schemeClr val="accent6"/>
                </a:solidFill>
                <a:ln w="381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86" name="Teardrop 85"/>
                <p:cNvSpPr/>
                <p:nvPr/>
              </p:nvSpPr>
              <p:spPr>
                <a:xfrm rot="9520944">
                  <a:off x="8142180" y="4984414"/>
                  <a:ext cx="91440" cy="91440"/>
                </a:xfrm>
                <a:prstGeom prst="teardrop">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87" name="Teardrop 86"/>
                <p:cNvSpPr/>
                <p:nvPr/>
              </p:nvSpPr>
              <p:spPr>
                <a:xfrm rot="9520944">
                  <a:off x="8654625" y="5081551"/>
                  <a:ext cx="91440" cy="91440"/>
                </a:xfrm>
                <a:prstGeom prst="teardrop">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88" name="Teardrop 87"/>
                <p:cNvSpPr/>
                <p:nvPr/>
              </p:nvSpPr>
              <p:spPr>
                <a:xfrm rot="20187459">
                  <a:off x="7920402" y="5650520"/>
                  <a:ext cx="91440" cy="91440"/>
                </a:xfrm>
                <a:prstGeom prst="teardrop">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sp>
          <p:nvSpPr>
            <p:cNvPr id="90" name="Teardrop 89"/>
            <p:cNvSpPr/>
            <p:nvPr/>
          </p:nvSpPr>
          <p:spPr>
            <a:xfrm rot="3327392" flipH="1">
              <a:off x="7380047" y="5586599"/>
              <a:ext cx="91440" cy="91440"/>
            </a:xfrm>
            <a:prstGeom prst="teardrop">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sp>
        <p:nvSpPr>
          <p:cNvPr id="2" name="TextBox 1"/>
          <p:cNvSpPr txBox="1"/>
          <p:nvPr/>
        </p:nvSpPr>
        <p:spPr>
          <a:xfrm>
            <a:off x="306270" y="4930994"/>
            <a:ext cx="5027729" cy="1261884"/>
          </a:xfrm>
          <a:prstGeom prst="rect">
            <a:avLst/>
          </a:prstGeom>
          <a:noFill/>
        </p:spPr>
        <p:txBody>
          <a:bodyPr wrap="square"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srgbClr val="44546A"/>
                </a:solidFill>
                <a:effectLst/>
                <a:uLnTx/>
                <a:uFillTx/>
                <a:latin typeface="Verdana" panose="020B0604030504040204" pitchFamily="34" charset="0"/>
                <a:ea typeface="Verdana" panose="020B0604030504040204" pitchFamily="34" charset="0"/>
                <a:cs typeface="Verdana" panose="020B0604030504040204" pitchFamily="34" charset="0"/>
              </a:rPr>
              <a:t>Drugs that inhibit the formation of AGEs have been tested, but…none have been shown to reduce kidney damage. Yet.</a:t>
            </a:r>
          </a:p>
        </p:txBody>
      </p:sp>
      <p:cxnSp>
        <p:nvCxnSpPr>
          <p:cNvPr id="4" name="Straight Connector 3"/>
          <p:cNvCxnSpPr/>
          <p:nvPr/>
        </p:nvCxnSpPr>
        <p:spPr>
          <a:xfrm>
            <a:off x="1879687" y="4378540"/>
            <a:ext cx="761445" cy="481822"/>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flipV="1">
            <a:off x="1945386" y="4365473"/>
            <a:ext cx="708648" cy="49844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075946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 name="Picture 2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7835" y="6629400"/>
            <a:ext cx="10082172" cy="159336"/>
          </a:xfrm>
          <a:prstGeom prst="rect">
            <a:avLst/>
          </a:prstGeom>
        </p:spPr>
      </p:pic>
      <p:grpSp>
        <p:nvGrpSpPr>
          <p:cNvPr id="2" name="Group 1"/>
          <p:cNvGrpSpPr/>
          <p:nvPr/>
        </p:nvGrpSpPr>
        <p:grpSpPr>
          <a:xfrm>
            <a:off x="375515" y="1286348"/>
            <a:ext cx="7657314" cy="3374076"/>
            <a:chOff x="375515" y="1447364"/>
            <a:chExt cx="7657314" cy="3374076"/>
          </a:xfrm>
        </p:grpSpPr>
        <p:sp>
          <p:nvSpPr>
            <p:cNvPr id="79" name="TextBox 78"/>
            <p:cNvSpPr txBox="1"/>
            <p:nvPr/>
          </p:nvSpPr>
          <p:spPr>
            <a:xfrm>
              <a:off x="375515" y="1447364"/>
              <a:ext cx="3504629" cy="677108"/>
            </a:xfrm>
            <a:prstGeom prst="rect">
              <a:avLst/>
            </a:prstGeom>
            <a:noFill/>
          </p:spPr>
          <p:txBody>
            <a:bodyPr wrap="square"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Large blood vessels also become leaky due to AGEs</a:t>
              </a:r>
            </a:p>
          </p:txBody>
        </p:sp>
        <p:sp>
          <p:nvSpPr>
            <p:cNvPr id="84" name="Double Wave 83"/>
            <p:cNvSpPr/>
            <p:nvPr/>
          </p:nvSpPr>
          <p:spPr>
            <a:xfrm>
              <a:off x="1325800" y="3245145"/>
              <a:ext cx="6707029" cy="1129304"/>
            </a:xfrm>
            <a:prstGeom prst="doubleWave">
              <a:avLst>
                <a:gd name="adj1" fmla="val 12500"/>
                <a:gd name="adj2" fmla="val 0"/>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85" name="Lightning Bolt 84"/>
            <p:cNvSpPr/>
            <p:nvPr/>
          </p:nvSpPr>
          <p:spPr>
            <a:xfrm>
              <a:off x="1454326" y="2341428"/>
              <a:ext cx="585663" cy="607013"/>
            </a:xfrm>
            <a:prstGeom prst="lightningBolt">
              <a:avLst/>
            </a:prstGeom>
            <a:solidFill>
              <a:schemeClr val="accent6"/>
            </a:solidFill>
            <a:ln w="381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86" name="Teardrop 85"/>
            <p:cNvSpPr/>
            <p:nvPr/>
          </p:nvSpPr>
          <p:spPr>
            <a:xfrm rot="9520944">
              <a:off x="5655052" y="2708003"/>
              <a:ext cx="274320" cy="274320"/>
            </a:xfrm>
            <a:prstGeom prst="teardrop">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87" name="Teardrop 86"/>
            <p:cNvSpPr/>
            <p:nvPr/>
          </p:nvSpPr>
          <p:spPr>
            <a:xfrm rot="9520944">
              <a:off x="3592073" y="3033415"/>
              <a:ext cx="274320" cy="274320"/>
            </a:xfrm>
            <a:prstGeom prst="teardrop">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88" name="Teardrop 87"/>
            <p:cNvSpPr/>
            <p:nvPr/>
          </p:nvSpPr>
          <p:spPr>
            <a:xfrm rot="18149803">
              <a:off x="6431193" y="4547120"/>
              <a:ext cx="274320" cy="274320"/>
            </a:xfrm>
            <a:prstGeom prst="teardrop">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90" name="Teardrop 89"/>
            <p:cNvSpPr/>
            <p:nvPr/>
          </p:nvSpPr>
          <p:spPr>
            <a:xfrm rot="2424342" flipH="1">
              <a:off x="2663511" y="4464747"/>
              <a:ext cx="274320" cy="274320"/>
            </a:xfrm>
            <a:prstGeom prst="teardrop">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5" name="Group 4"/>
          <p:cNvGrpSpPr/>
          <p:nvPr/>
        </p:nvGrpSpPr>
        <p:grpSpPr>
          <a:xfrm>
            <a:off x="2465357" y="1725541"/>
            <a:ext cx="6446295" cy="2395029"/>
            <a:chOff x="2440406" y="1875530"/>
            <a:chExt cx="6446295" cy="2395029"/>
          </a:xfrm>
        </p:grpSpPr>
        <p:sp>
          <p:nvSpPr>
            <p:cNvPr id="3" name="TextBox 2"/>
            <p:cNvSpPr txBox="1"/>
            <p:nvPr/>
          </p:nvSpPr>
          <p:spPr>
            <a:xfrm>
              <a:off x="4195042" y="1875530"/>
              <a:ext cx="4691659" cy="677108"/>
            </a:xfrm>
            <a:prstGeom prst="rect">
              <a:avLst/>
            </a:prstGeom>
            <a:noFill/>
          </p:spPr>
          <p:txBody>
            <a:bodyPr wrap="square"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Layers of fat and cholesterol start to accumulate along the vessel walls.</a:t>
              </a:r>
            </a:p>
          </p:txBody>
        </p:sp>
        <p:sp>
          <p:nvSpPr>
            <p:cNvPr id="4" name="Double Wave 3"/>
            <p:cNvSpPr/>
            <p:nvPr/>
          </p:nvSpPr>
          <p:spPr>
            <a:xfrm rot="496824">
              <a:off x="2780245" y="3458259"/>
              <a:ext cx="1409059" cy="181669"/>
            </a:xfrm>
            <a:prstGeom prst="doubleWave">
              <a:avLst/>
            </a:prstGeom>
            <a:ln>
              <a:solidFill>
                <a:schemeClr val="accent4"/>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5" name="Double Wave 34"/>
            <p:cNvSpPr/>
            <p:nvPr/>
          </p:nvSpPr>
          <p:spPr>
            <a:xfrm rot="496824">
              <a:off x="2440406" y="4088890"/>
              <a:ext cx="1409059" cy="181669"/>
            </a:xfrm>
            <a:prstGeom prst="doubleWave">
              <a:avLst/>
            </a:prstGeom>
            <a:ln>
              <a:solidFill>
                <a:schemeClr val="accent4"/>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6" name="Double Wave 35"/>
            <p:cNvSpPr/>
            <p:nvPr/>
          </p:nvSpPr>
          <p:spPr>
            <a:xfrm rot="11098430">
              <a:off x="5263259" y="3273361"/>
              <a:ext cx="866339" cy="108387"/>
            </a:xfrm>
            <a:prstGeom prst="doubleWave">
              <a:avLst/>
            </a:prstGeom>
            <a:ln>
              <a:solidFill>
                <a:schemeClr val="accent4"/>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7" name="Double Wave 36"/>
            <p:cNvSpPr/>
            <p:nvPr/>
          </p:nvSpPr>
          <p:spPr>
            <a:xfrm rot="715730">
              <a:off x="5975227" y="4126571"/>
              <a:ext cx="1047408" cy="140379"/>
            </a:xfrm>
            <a:prstGeom prst="doubleWave">
              <a:avLst/>
            </a:prstGeom>
            <a:ln>
              <a:solidFill>
                <a:schemeClr val="accent4"/>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8" name="Double Wave 37"/>
            <p:cNvSpPr/>
            <p:nvPr/>
          </p:nvSpPr>
          <p:spPr>
            <a:xfrm rot="9707353">
              <a:off x="4124450" y="4090831"/>
              <a:ext cx="866339" cy="154606"/>
            </a:xfrm>
            <a:prstGeom prst="doubleWave">
              <a:avLst/>
            </a:prstGeom>
            <a:ln>
              <a:solidFill>
                <a:schemeClr val="accent4"/>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sp>
        <p:nvSpPr>
          <p:cNvPr id="7" name="TextBox 6"/>
          <p:cNvSpPr txBox="1"/>
          <p:nvPr/>
        </p:nvSpPr>
        <p:spPr>
          <a:xfrm>
            <a:off x="12544" y="4903705"/>
            <a:ext cx="9333540" cy="677108"/>
          </a:xfrm>
          <a:prstGeom prst="rect">
            <a:avLst/>
          </a:prstGeom>
          <a:noFill/>
        </p:spPr>
        <p:txBody>
          <a:bodyPr wrap="square"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This makes the blood vessel stiff and narrows the channel.</a:t>
            </a:r>
            <a:r>
              <a:rPr kumimoji="0" lang="en-US" sz="1900" b="0" i="0" u="none" strike="noStrike" kern="1200" cap="none" spc="0" normalizeH="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Atherosclerosis leads to high blood pressure, causing the heart to work harder.</a:t>
            </a:r>
          </a:p>
        </p:txBody>
      </p:sp>
      <p:sp>
        <p:nvSpPr>
          <p:cNvPr id="41" name="TextBox 40"/>
          <p:cNvSpPr txBox="1"/>
          <p:nvPr/>
        </p:nvSpPr>
        <p:spPr>
          <a:xfrm>
            <a:off x="1580796" y="5886195"/>
            <a:ext cx="6452033" cy="646331"/>
          </a:xfrm>
          <a:prstGeom prst="rect">
            <a:avLst/>
          </a:prstGeom>
          <a:noFill/>
        </p:spPr>
        <p:txBody>
          <a:bodyPr wrap="square"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This is a key mechanism for heart failure and stroke. It also contributes to kidney failure.</a:t>
            </a:r>
          </a:p>
        </p:txBody>
      </p:sp>
      <p:sp>
        <p:nvSpPr>
          <p:cNvPr id="23" name="TextBox 22">
            <a:extLst>
              <a:ext uri="{FF2B5EF4-FFF2-40B4-BE49-F238E27FC236}">
                <a16:creationId xmlns:a16="http://schemas.microsoft.com/office/drawing/2014/main" id="{60E97108-2927-4451-909A-D59BD0FD2D05}"/>
              </a:ext>
            </a:extLst>
          </p:cNvPr>
          <p:cNvSpPr txBox="1"/>
          <p:nvPr/>
        </p:nvSpPr>
        <p:spPr>
          <a:xfrm>
            <a:off x="3304726" y="219171"/>
            <a:ext cx="5705782" cy="591026"/>
          </a:xfrm>
          <a:prstGeom prst="rect">
            <a:avLst/>
          </a:prstGeom>
          <a:noFill/>
        </p:spPr>
        <p:txBody>
          <a:bodyPr wrap="square" lIns="97630" tIns="48815" rIns="97630" bIns="48815" rtlCol="0">
            <a:spAutoFit/>
          </a:bodyPr>
          <a:lstStyle/>
          <a:p>
            <a:pPr marL="0" marR="0" lvl="0" indent="0" algn="r" defTabSz="976305"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3. Atherosclerosis</a:t>
            </a:r>
          </a:p>
        </p:txBody>
      </p:sp>
    </p:spTree>
    <p:extLst>
      <p:ext uri="{BB962C8B-B14F-4D97-AF65-F5344CB8AC3E}">
        <p14:creationId xmlns:p14="http://schemas.microsoft.com/office/powerpoint/2010/main" val="2953334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4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1"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 name="Picture 2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7835" y="6629400"/>
            <a:ext cx="10082172" cy="159336"/>
          </a:xfrm>
          <a:prstGeom prst="rect">
            <a:avLst/>
          </a:prstGeom>
        </p:spPr>
      </p:pic>
      <p:sp>
        <p:nvSpPr>
          <p:cNvPr id="69" name="TextBox 68"/>
          <p:cNvSpPr txBox="1"/>
          <p:nvPr/>
        </p:nvSpPr>
        <p:spPr>
          <a:xfrm>
            <a:off x="3251439" y="34871"/>
            <a:ext cx="5705782" cy="1083468"/>
          </a:xfrm>
          <a:prstGeom prst="rect">
            <a:avLst/>
          </a:prstGeom>
          <a:noFill/>
        </p:spPr>
        <p:txBody>
          <a:bodyPr wrap="square" lIns="97630" tIns="48815" rIns="97630" bIns="48815" rtlCol="0">
            <a:spAutoFit/>
          </a:bodyPr>
          <a:lstStyle/>
          <a:p>
            <a:pPr marL="0" marR="0" lvl="0" indent="0" algn="r" defTabSz="976305"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3. Atherosclerosis</a:t>
            </a:r>
          </a:p>
          <a:p>
            <a:pPr marL="0" marR="0" lvl="0" indent="0" algn="r" defTabSz="976305"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TREATMENT</a:t>
            </a:r>
          </a:p>
        </p:txBody>
      </p:sp>
      <p:grpSp>
        <p:nvGrpSpPr>
          <p:cNvPr id="9" name="Group 8">
            <a:extLst>
              <a:ext uri="{FF2B5EF4-FFF2-40B4-BE49-F238E27FC236}">
                <a16:creationId xmlns:a16="http://schemas.microsoft.com/office/drawing/2014/main" id="{2770D9FD-18DB-41C7-9C74-E3C7F2C6982F}"/>
              </a:ext>
            </a:extLst>
          </p:cNvPr>
          <p:cNvGrpSpPr/>
          <p:nvPr/>
        </p:nvGrpSpPr>
        <p:grpSpPr>
          <a:xfrm>
            <a:off x="228600" y="914400"/>
            <a:ext cx="9172249" cy="5510609"/>
            <a:chOff x="165087" y="1338791"/>
            <a:chExt cx="9172249" cy="5510609"/>
          </a:xfrm>
        </p:grpSpPr>
        <p:grpSp>
          <p:nvGrpSpPr>
            <p:cNvPr id="2" name="Group 1"/>
            <p:cNvGrpSpPr/>
            <p:nvPr/>
          </p:nvGrpSpPr>
          <p:grpSpPr>
            <a:xfrm>
              <a:off x="197877" y="1338791"/>
              <a:ext cx="7834952" cy="3321633"/>
              <a:chOff x="197877" y="1499807"/>
              <a:chExt cx="7834952" cy="3321633"/>
            </a:xfrm>
          </p:grpSpPr>
          <p:sp>
            <p:nvSpPr>
              <p:cNvPr id="79" name="TextBox 78"/>
              <p:cNvSpPr txBox="1"/>
              <p:nvPr/>
            </p:nvSpPr>
            <p:spPr>
              <a:xfrm>
                <a:off x="197877" y="1499807"/>
                <a:ext cx="3531356" cy="677108"/>
              </a:xfrm>
              <a:prstGeom prst="rect">
                <a:avLst/>
              </a:prstGeom>
              <a:noFill/>
            </p:spPr>
            <p:txBody>
              <a:bodyPr wrap="square"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Large blood vessels also become leaky due to AGEs</a:t>
                </a:r>
              </a:p>
            </p:txBody>
          </p:sp>
          <p:sp>
            <p:nvSpPr>
              <p:cNvPr id="84" name="Double Wave 83"/>
              <p:cNvSpPr/>
              <p:nvPr/>
            </p:nvSpPr>
            <p:spPr>
              <a:xfrm>
                <a:off x="1325800" y="3245145"/>
                <a:ext cx="6707029" cy="1129304"/>
              </a:xfrm>
              <a:prstGeom prst="doubleWave">
                <a:avLst>
                  <a:gd name="adj1" fmla="val 12500"/>
                  <a:gd name="adj2" fmla="val 0"/>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85" name="Lightning Bolt 84"/>
              <p:cNvSpPr/>
              <p:nvPr/>
            </p:nvSpPr>
            <p:spPr>
              <a:xfrm>
                <a:off x="1454326" y="2341428"/>
                <a:ext cx="585663" cy="607013"/>
              </a:xfrm>
              <a:prstGeom prst="lightningBolt">
                <a:avLst/>
              </a:prstGeom>
              <a:solidFill>
                <a:schemeClr val="accent6"/>
              </a:solidFill>
              <a:ln w="381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86" name="Teardrop 85"/>
              <p:cNvSpPr/>
              <p:nvPr/>
            </p:nvSpPr>
            <p:spPr>
              <a:xfrm rot="9520944">
                <a:off x="5655052" y="2708003"/>
                <a:ext cx="274320" cy="274320"/>
              </a:xfrm>
              <a:prstGeom prst="teardrop">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87" name="Teardrop 86"/>
              <p:cNvSpPr/>
              <p:nvPr/>
            </p:nvSpPr>
            <p:spPr>
              <a:xfrm rot="9520944">
                <a:off x="3592073" y="3033415"/>
                <a:ext cx="274320" cy="274320"/>
              </a:xfrm>
              <a:prstGeom prst="teardrop">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88" name="Teardrop 87"/>
              <p:cNvSpPr/>
              <p:nvPr/>
            </p:nvSpPr>
            <p:spPr>
              <a:xfrm rot="18149803">
                <a:off x="6431193" y="4547120"/>
                <a:ext cx="274320" cy="274320"/>
              </a:xfrm>
              <a:prstGeom prst="teardrop">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90" name="Teardrop 89"/>
              <p:cNvSpPr/>
              <p:nvPr/>
            </p:nvSpPr>
            <p:spPr>
              <a:xfrm rot="2424342" flipH="1">
                <a:off x="4662741" y="4434363"/>
                <a:ext cx="274320" cy="274320"/>
              </a:xfrm>
              <a:prstGeom prst="teardrop">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5" name="Group 4"/>
            <p:cNvGrpSpPr/>
            <p:nvPr/>
          </p:nvGrpSpPr>
          <p:grpSpPr>
            <a:xfrm>
              <a:off x="2465357" y="1702509"/>
              <a:ext cx="6380749" cy="2418061"/>
              <a:chOff x="2440406" y="1852498"/>
              <a:chExt cx="6380749" cy="2418061"/>
            </a:xfrm>
          </p:grpSpPr>
          <p:sp>
            <p:nvSpPr>
              <p:cNvPr id="3" name="TextBox 2"/>
              <p:cNvSpPr txBox="1"/>
              <p:nvPr/>
            </p:nvSpPr>
            <p:spPr>
              <a:xfrm>
                <a:off x="4195042" y="1852498"/>
                <a:ext cx="4626113" cy="677108"/>
              </a:xfrm>
              <a:prstGeom prst="rect">
                <a:avLst/>
              </a:prstGeom>
              <a:noFill/>
            </p:spPr>
            <p:txBody>
              <a:bodyPr wrap="square"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Layers of fat and cholesterol start to accumulate along the vessel walls.</a:t>
                </a:r>
              </a:p>
            </p:txBody>
          </p:sp>
          <p:sp>
            <p:nvSpPr>
              <p:cNvPr id="4" name="Double Wave 3"/>
              <p:cNvSpPr/>
              <p:nvPr/>
            </p:nvSpPr>
            <p:spPr>
              <a:xfrm rot="496824">
                <a:off x="2780245" y="3458259"/>
                <a:ext cx="1409059" cy="181669"/>
              </a:xfrm>
              <a:prstGeom prst="doubleWave">
                <a:avLst/>
              </a:prstGeom>
              <a:ln>
                <a:solidFill>
                  <a:schemeClr val="accent4"/>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5" name="Double Wave 34"/>
              <p:cNvSpPr/>
              <p:nvPr/>
            </p:nvSpPr>
            <p:spPr>
              <a:xfrm rot="496824">
                <a:off x="2440406" y="4088890"/>
                <a:ext cx="1409059" cy="181669"/>
              </a:xfrm>
              <a:prstGeom prst="doubleWave">
                <a:avLst/>
              </a:prstGeom>
              <a:ln>
                <a:solidFill>
                  <a:schemeClr val="accent4"/>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6" name="Double Wave 35"/>
              <p:cNvSpPr/>
              <p:nvPr/>
            </p:nvSpPr>
            <p:spPr>
              <a:xfrm rot="11098430">
                <a:off x="5263259" y="3273361"/>
                <a:ext cx="866339" cy="108387"/>
              </a:xfrm>
              <a:prstGeom prst="doubleWave">
                <a:avLst/>
              </a:prstGeom>
              <a:ln>
                <a:solidFill>
                  <a:schemeClr val="accent4"/>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7" name="Double Wave 36"/>
              <p:cNvSpPr/>
              <p:nvPr/>
            </p:nvSpPr>
            <p:spPr>
              <a:xfrm rot="715730">
                <a:off x="5975227" y="4126571"/>
                <a:ext cx="1047408" cy="140379"/>
              </a:xfrm>
              <a:prstGeom prst="doubleWave">
                <a:avLst/>
              </a:prstGeom>
              <a:ln>
                <a:solidFill>
                  <a:schemeClr val="accent4"/>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8" name="Double Wave 37"/>
              <p:cNvSpPr/>
              <p:nvPr/>
            </p:nvSpPr>
            <p:spPr>
              <a:xfrm rot="9707353">
                <a:off x="4124450" y="4090831"/>
                <a:ext cx="866339" cy="154606"/>
              </a:xfrm>
              <a:prstGeom prst="doubleWave">
                <a:avLst/>
              </a:prstGeom>
              <a:ln>
                <a:solidFill>
                  <a:schemeClr val="accent4"/>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sp>
          <p:nvSpPr>
            <p:cNvPr id="7" name="TextBox 6"/>
            <p:cNvSpPr txBox="1"/>
            <p:nvPr/>
          </p:nvSpPr>
          <p:spPr>
            <a:xfrm>
              <a:off x="533400" y="5053426"/>
              <a:ext cx="8522542" cy="969496"/>
            </a:xfrm>
            <a:prstGeom prst="rect">
              <a:avLst/>
            </a:prstGeom>
            <a:noFill/>
          </p:spPr>
          <p:txBody>
            <a:bodyPr wrap="square"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This makes the blood vessel stiff and narrows the channel.</a:t>
              </a:r>
            </a:p>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Atherosclerosis leads to high blood pressure, causing the heart to work harder.</a:t>
              </a:r>
            </a:p>
          </p:txBody>
        </p:sp>
        <p:sp>
          <p:nvSpPr>
            <p:cNvPr id="41" name="TextBox 40"/>
            <p:cNvSpPr txBox="1"/>
            <p:nvPr/>
          </p:nvSpPr>
          <p:spPr>
            <a:xfrm>
              <a:off x="522139" y="6172292"/>
              <a:ext cx="8815197" cy="677108"/>
            </a:xfrm>
            <a:prstGeom prst="rect">
              <a:avLst/>
            </a:prstGeom>
            <a:noFill/>
          </p:spPr>
          <p:txBody>
            <a:bodyPr wrap="square"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This is a key mechanism for heart failure and stroke. It also contributes to kidney failure.</a:t>
              </a:r>
            </a:p>
          </p:txBody>
        </p:sp>
        <p:grpSp>
          <p:nvGrpSpPr>
            <p:cNvPr id="23" name="Group 22"/>
            <p:cNvGrpSpPr/>
            <p:nvPr/>
          </p:nvGrpSpPr>
          <p:grpSpPr>
            <a:xfrm rot="6071185">
              <a:off x="2994749" y="3148397"/>
              <a:ext cx="447308" cy="1084974"/>
              <a:chOff x="2057400" y="4724400"/>
              <a:chExt cx="609600" cy="967740"/>
            </a:xfrm>
            <a:solidFill>
              <a:srgbClr val="FF3300"/>
            </a:solidFill>
          </p:grpSpPr>
          <p:sp>
            <p:nvSpPr>
              <p:cNvPr id="24" name="Oval 23"/>
              <p:cNvSpPr/>
              <p:nvPr/>
            </p:nvSpPr>
            <p:spPr>
              <a:xfrm>
                <a:off x="2057400" y="4724400"/>
                <a:ext cx="609600" cy="838200"/>
              </a:xfrm>
              <a:prstGeom prst="ellipse">
                <a:avLst/>
              </a:prstGeom>
              <a:grpFill/>
              <a:ln>
                <a:solidFill>
                  <a:srgbClr val="FF0000"/>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25" name="Freeform 24"/>
              <p:cNvSpPr/>
              <p:nvPr/>
            </p:nvSpPr>
            <p:spPr>
              <a:xfrm>
                <a:off x="2255520" y="5570220"/>
                <a:ext cx="236220" cy="121920"/>
              </a:xfrm>
              <a:custGeom>
                <a:avLst/>
                <a:gdLst>
                  <a:gd name="connsiteX0" fmla="*/ 106680 w 236220"/>
                  <a:gd name="connsiteY0" fmla="*/ 0 h 121920"/>
                  <a:gd name="connsiteX1" fmla="*/ 106680 w 236220"/>
                  <a:gd name="connsiteY1" fmla="*/ 0 h 121920"/>
                  <a:gd name="connsiteX2" fmla="*/ 60960 w 236220"/>
                  <a:gd name="connsiteY2" fmla="*/ 53340 h 121920"/>
                  <a:gd name="connsiteX3" fmla="*/ 30480 w 236220"/>
                  <a:gd name="connsiteY3" fmla="*/ 76200 h 121920"/>
                  <a:gd name="connsiteX4" fmla="*/ 7620 w 236220"/>
                  <a:gd name="connsiteY4" fmla="*/ 99060 h 121920"/>
                  <a:gd name="connsiteX5" fmla="*/ 0 w 236220"/>
                  <a:gd name="connsiteY5" fmla="*/ 121920 h 121920"/>
                  <a:gd name="connsiteX6" fmla="*/ 0 w 236220"/>
                  <a:gd name="connsiteY6" fmla="*/ 121920 h 121920"/>
                  <a:gd name="connsiteX7" fmla="*/ 129540 w 236220"/>
                  <a:gd name="connsiteY7" fmla="*/ 99060 h 121920"/>
                  <a:gd name="connsiteX8" fmla="*/ 236220 w 236220"/>
                  <a:gd name="connsiteY8" fmla="*/ 121920 h 121920"/>
                  <a:gd name="connsiteX9" fmla="*/ 106680 w 236220"/>
                  <a:gd name="connsiteY9" fmla="*/ 0 h 12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220" h="121920">
                    <a:moveTo>
                      <a:pt x="106680" y="0"/>
                    </a:moveTo>
                    <a:lnTo>
                      <a:pt x="106680" y="0"/>
                    </a:lnTo>
                    <a:cubicBezTo>
                      <a:pt x="91440" y="17780"/>
                      <a:pt x="77519" y="36781"/>
                      <a:pt x="60960" y="53340"/>
                    </a:cubicBezTo>
                    <a:cubicBezTo>
                      <a:pt x="51980" y="62320"/>
                      <a:pt x="40123" y="67935"/>
                      <a:pt x="30480" y="76200"/>
                    </a:cubicBezTo>
                    <a:cubicBezTo>
                      <a:pt x="22298" y="83213"/>
                      <a:pt x="15240" y="91440"/>
                      <a:pt x="7620" y="99060"/>
                    </a:cubicBezTo>
                    <a:lnTo>
                      <a:pt x="0" y="121920"/>
                    </a:lnTo>
                    <a:lnTo>
                      <a:pt x="0" y="121920"/>
                    </a:lnTo>
                    <a:lnTo>
                      <a:pt x="129540" y="99060"/>
                    </a:lnTo>
                    <a:lnTo>
                      <a:pt x="236220" y="121920"/>
                    </a:lnTo>
                    <a:lnTo>
                      <a:pt x="106680" y="0"/>
                    </a:lnTo>
                    <a:close/>
                  </a:path>
                </a:pathLst>
              </a:custGeom>
              <a:grpFill/>
              <a:ln>
                <a:solidFill>
                  <a:srgbClr val="FF0000"/>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26" name="Group 25"/>
            <p:cNvGrpSpPr/>
            <p:nvPr/>
          </p:nvGrpSpPr>
          <p:grpSpPr>
            <a:xfrm rot="6071185">
              <a:off x="2985823" y="3000056"/>
              <a:ext cx="676215" cy="1374075"/>
              <a:chOff x="2057400" y="4724400"/>
              <a:chExt cx="609600" cy="967740"/>
            </a:xfrm>
            <a:solidFill>
              <a:srgbClr val="FF3300"/>
            </a:solidFill>
          </p:grpSpPr>
          <p:sp>
            <p:nvSpPr>
              <p:cNvPr id="27" name="Oval 26"/>
              <p:cNvSpPr/>
              <p:nvPr/>
            </p:nvSpPr>
            <p:spPr>
              <a:xfrm>
                <a:off x="2057400" y="4724400"/>
                <a:ext cx="609600" cy="838200"/>
              </a:xfrm>
              <a:prstGeom prst="ellipse">
                <a:avLst/>
              </a:prstGeom>
              <a:grpFill/>
              <a:ln>
                <a:solidFill>
                  <a:srgbClr val="FF0000"/>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28" name="Freeform 27"/>
              <p:cNvSpPr/>
              <p:nvPr/>
            </p:nvSpPr>
            <p:spPr>
              <a:xfrm>
                <a:off x="2255520" y="5570220"/>
                <a:ext cx="236220" cy="121920"/>
              </a:xfrm>
              <a:custGeom>
                <a:avLst/>
                <a:gdLst>
                  <a:gd name="connsiteX0" fmla="*/ 106680 w 236220"/>
                  <a:gd name="connsiteY0" fmla="*/ 0 h 121920"/>
                  <a:gd name="connsiteX1" fmla="*/ 106680 w 236220"/>
                  <a:gd name="connsiteY1" fmla="*/ 0 h 121920"/>
                  <a:gd name="connsiteX2" fmla="*/ 60960 w 236220"/>
                  <a:gd name="connsiteY2" fmla="*/ 53340 h 121920"/>
                  <a:gd name="connsiteX3" fmla="*/ 30480 w 236220"/>
                  <a:gd name="connsiteY3" fmla="*/ 76200 h 121920"/>
                  <a:gd name="connsiteX4" fmla="*/ 7620 w 236220"/>
                  <a:gd name="connsiteY4" fmla="*/ 99060 h 121920"/>
                  <a:gd name="connsiteX5" fmla="*/ 0 w 236220"/>
                  <a:gd name="connsiteY5" fmla="*/ 121920 h 121920"/>
                  <a:gd name="connsiteX6" fmla="*/ 0 w 236220"/>
                  <a:gd name="connsiteY6" fmla="*/ 121920 h 121920"/>
                  <a:gd name="connsiteX7" fmla="*/ 129540 w 236220"/>
                  <a:gd name="connsiteY7" fmla="*/ 99060 h 121920"/>
                  <a:gd name="connsiteX8" fmla="*/ 236220 w 236220"/>
                  <a:gd name="connsiteY8" fmla="*/ 121920 h 121920"/>
                  <a:gd name="connsiteX9" fmla="*/ 106680 w 236220"/>
                  <a:gd name="connsiteY9" fmla="*/ 0 h 12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220" h="121920">
                    <a:moveTo>
                      <a:pt x="106680" y="0"/>
                    </a:moveTo>
                    <a:lnTo>
                      <a:pt x="106680" y="0"/>
                    </a:lnTo>
                    <a:cubicBezTo>
                      <a:pt x="91440" y="17780"/>
                      <a:pt x="77519" y="36781"/>
                      <a:pt x="60960" y="53340"/>
                    </a:cubicBezTo>
                    <a:cubicBezTo>
                      <a:pt x="51980" y="62320"/>
                      <a:pt x="40123" y="67935"/>
                      <a:pt x="30480" y="76200"/>
                    </a:cubicBezTo>
                    <a:cubicBezTo>
                      <a:pt x="22298" y="83213"/>
                      <a:pt x="15240" y="91440"/>
                      <a:pt x="7620" y="99060"/>
                    </a:cubicBezTo>
                    <a:lnTo>
                      <a:pt x="0" y="121920"/>
                    </a:lnTo>
                    <a:lnTo>
                      <a:pt x="0" y="121920"/>
                    </a:lnTo>
                    <a:lnTo>
                      <a:pt x="129540" y="99060"/>
                    </a:lnTo>
                    <a:lnTo>
                      <a:pt x="236220" y="121920"/>
                    </a:lnTo>
                    <a:lnTo>
                      <a:pt x="106680" y="0"/>
                    </a:lnTo>
                    <a:close/>
                  </a:path>
                </a:pathLst>
              </a:custGeom>
              <a:grpFill/>
              <a:ln>
                <a:solidFill>
                  <a:srgbClr val="FF0000"/>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31" name="Group 30"/>
            <p:cNvGrpSpPr/>
            <p:nvPr/>
          </p:nvGrpSpPr>
          <p:grpSpPr>
            <a:xfrm rot="6071185">
              <a:off x="3055128" y="2844603"/>
              <a:ext cx="886334" cy="1721606"/>
              <a:chOff x="2057400" y="4724400"/>
              <a:chExt cx="609600" cy="967740"/>
            </a:xfrm>
            <a:solidFill>
              <a:srgbClr val="FF3300"/>
            </a:solidFill>
          </p:grpSpPr>
          <p:sp>
            <p:nvSpPr>
              <p:cNvPr id="32" name="Oval 31"/>
              <p:cNvSpPr/>
              <p:nvPr/>
            </p:nvSpPr>
            <p:spPr>
              <a:xfrm>
                <a:off x="2057400" y="4724400"/>
                <a:ext cx="609600" cy="838200"/>
              </a:xfrm>
              <a:prstGeom prst="ellipse">
                <a:avLst/>
              </a:prstGeom>
              <a:grpFill/>
              <a:ln>
                <a:solidFill>
                  <a:srgbClr val="FF0000"/>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3" name="Freeform 32"/>
              <p:cNvSpPr/>
              <p:nvPr/>
            </p:nvSpPr>
            <p:spPr>
              <a:xfrm>
                <a:off x="2255520" y="5570220"/>
                <a:ext cx="236220" cy="121920"/>
              </a:xfrm>
              <a:custGeom>
                <a:avLst/>
                <a:gdLst>
                  <a:gd name="connsiteX0" fmla="*/ 106680 w 236220"/>
                  <a:gd name="connsiteY0" fmla="*/ 0 h 121920"/>
                  <a:gd name="connsiteX1" fmla="*/ 106680 w 236220"/>
                  <a:gd name="connsiteY1" fmla="*/ 0 h 121920"/>
                  <a:gd name="connsiteX2" fmla="*/ 60960 w 236220"/>
                  <a:gd name="connsiteY2" fmla="*/ 53340 h 121920"/>
                  <a:gd name="connsiteX3" fmla="*/ 30480 w 236220"/>
                  <a:gd name="connsiteY3" fmla="*/ 76200 h 121920"/>
                  <a:gd name="connsiteX4" fmla="*/ 7620 w 236220"/>
                  <a:gd name="connsiteY4" fmla="*/ 99060 h 121920"/>
                  <a:gd name="connsiteX5" fmla="*/ 0 w 236220"/>
                  <a:gd name="connsiteY5" fmla="*/ 121920 h 121920"/>
                  <a:gd name="connsiteX6" fmla="*/ 0 w 236220"/>
                  <a:gd name="connsiteY6" fmla="*/ 121920 h 121920"/>
                  <a:gd name="connsiteX7" fmla="*/ 129540 w 236220"/>
                  <a:gd name="connsiteY7" fmla="*/ 99060 h 121920"/>
                  <a:gd name="connsiteX8" fmla="*/ 236220 w 236220"/>
                  <a:gd name="connsiteY8" fmla="*/ 121920 h 121920"/>
                  <a:gd name="connsiteX9" fmla="*/ 106680 w 236220"/>
                  <a:gd name="connsiteY9" fmla="*/ 0 h 12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220" h="121920">
                    <a:moveTo>
                      <a:pt x="106680" y="0"/>
                    </a:moveTo>
                    <a:lnTo>
                      <a:pt x="106680" y="0"/>
                    </a:lnTo>
                    <a:cubicBezTo>
                      <a:pt x="91440" y="17780"/>
                      <a:pt x="77519" y="36781"/>
                      <a:pt x="60960" y="53340"/>
                    </a:cubicBezTo>
                    <a:cubicBezTo>
                      <a:pt x="51980" y="62320"/>
                      <a:pt x="40123" y="67935"/>
                      <a:pt x="30480" y="76200"/>
                    </a:cubicBezTo>
                    <a:cubicBezTo>
                      <a:pt x="22298" y="83213"/>
                      <a:pt x="15240" y="91440"/>
                      <a:pt x="7620" y="99060"/>
                    </a:cubicBezTo>
                    <a:lnTo>
                      <a:pt x="0" y="121920"/>
                    </a:lnTo>
                    <a:lnTo>
                      <a:pt x="0" y="121920"/>
                    </a:lnTo>
                    <a:lnTo>
                      <a:pt x="129540" y="99060"/>
                    </a:lnTo>
                    <a:lnTo>
                      <a:pt x="236220" y="121920"/>
                    </a:lnTo>
                    <a:lnTo>
                      <a:pt x="106680" y="0"/>
                    </a:lnTo>
                    <a:close/>
                  </a:path>
                </a:pathLst>
              </a:custGeom>
              <a:grpFill/>
              <a:ln>
                <a:solidFill>
                  <a:srgbClr val="FF0000"/>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sp>
          <p:nvSpPr>
            <p:cNvPr id="6" name="TextBox 5"/>
            <p:cNvSpPr txBox="1"/>
            <p:nvPr/>
          </p:nvSpPr>
          <p:spPr>
            <a:xfrm>
              <a:off x="165087" y="4274740"/>
              <a:ext cx="3754446" cy="677108"/>
            </a:xfrm>
            <a:prstGeom prst="rect">
              <a:avLst/>
            </a:prstGeom>
            <a:noFill/>
          </p:spPr>
          <p:txBody>
            <a:bodyPr wrap="square"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Balloon angioplasty can help to open narrow vessels</a:t>
              </a:r>
            </a:p>
          </p:txBody>
        </p:sp>
      </p:grpSp>
    </p:spTree>
    <p:extLst>
      <p:ext uri="{BB962C8B-B14F-4D97-AF65-F5344CB8AC3E}">
        <p14:creationId xmlns:p14="http://schemas.microsoft.com/office/powerpoint/2010/main" val="2458541661"/>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2" name="Straight Arrow Connector 71"/>
          <p:cNvCxnSpPr/>
          <p:nvPr/>
        </p:nvCxnSpPr>
        <p:spPr>
          <a:xfrm>
            <a:off x="4865434" y="3931234"/>
            <a:ext cx="0" cy="1575320"/>
          </a:xfrm>
          <a:prstGeom prst="straightConnector1">
            <a:avLst/>
          </a:prstGeom>
          <a:ln w="28575">
            <a:solidFill>
              <a:srgbClr val="00B050"/>
            </a:solidFill>
            <a:tailEnd type="arrow"/>
          </a:ln>
        </p:spPr>
        <p:style>
          <a:lnRef idx="1">
            <a:schemeClr val="accent3"/>
          </a:lnRef>
          <a:fillRef idx="0">
            <a:schemeClr val="accent3"/>
          </a:fillRef>
          <a:effectRef idx="0">
            <a:schemeClr val="accent3"/>
          </a:effectRef>
          <a:fontRef idx="minor">
            <a:schemeClr val="tx1"/>
          </a:fontRef>
        </p:style>
      </p:cxnSp>
      <p:sp>
        <p:nvSpPr>
          <p:cNvPr id="8" name="TextBox 7"/>
          <p:cNvSpPr txBox="1"/>
          <p:nvPr/>
        </p:nvSpPr>
        <p:spPr>
          <a:xfrm>
            <a:off x="3770185" y="159529"/>
            <a:ext cx="5166519" cy="529471"/>
          </a:xfrm>
          <a:prstGeom prst="rect">
            <a:avLst/>
          </a:prstGeom>
          <a:noFill/>
        </p:spPr>
        <p:txBody>
          <a:bodyPr wrap="square" lIns="97630" tIns="48815" rIns="97630" bIns="48815" rtlCol="0">
            <a:spAutoFit/>
          </a:bodyPr>
          <a:lstStyle/>
          <a:p>
            <a:pPr marL="0" marR="0" lvl="0" indent="0" algn="r" defTabSz="976305"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Pathways to organ damage</a:t>
            </a:r>
          </a:p>
        </p:txBody>
      </p:sp>
      <p:cxnSp>
        <p:nvCxnSpPr>
          <p:cNvPr id="10" name="Straight Connector 9"/>
          <p:cNvCxnSpPr/>
          <p:nvPr/>
        </p:nvCxnSpPr>
        <p:spPr>
          <a:xfrm>
            <a:off x="3581241" y="125258"/>
            <a:ext cx="0" cy="881772"/>
          </a:xfrm>
          <a:prstGeom prst="line">
            <a:avLst/>
          </a:prstGeom>
          <a:ln w="28575">
            <a:solidFill>
              <a:srgbClr val="2B656C"/>
            </a:solidFill>
          </a:ln>
        </p:spPr>
        <p:style>
          <a:lnRef idx="1">
            <a:schemeClr val="accent2"/>
          </a:lnRef>
          <a:fillRef idx="0">
            <a:schemeClr val="accent2"/>
          </a:fillRef>
          <a:effectRef idx="0">
            <a:schemeClr val="accent2"/>
          </a:effectRef>
          <a:fontRef idx="minor">
            <a:schemeClr val="tx1"/>
          </a:fontRef>
        </p:style>
      </p:cxnSp>
      <p:pic>
        <p:nvPicPr>
          <p:cNvPr id="9" name="Picture 2" descr="C:\Users\jcgriz\AppData\Local\Microsoft\Windows\Temporary Internet Files\Content.Outlook\ND2AF8RG\GSEO logo.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33204" y="202649"/>
            <a:ext cx="2911798" cy="703622"/>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7835" y="6635276"/>
            <a:ext cx="10082172" cy="159336"/>
          </a:xfrm>
          <a:prstGeom prst="rect">
            <a:avLst/>
          </a:prstGeom>
        </p:spPr>
      </p:pic>
      <p:sp>
        <p:nvSpPr>
          <p:cNvPr id="45" name="TextBox 44"/>
          <p:cNvSpPr txBox="1"/>
          <p:nvPr/>
        </p:nvSpPr>
        <p:spPr>
          <a:xfrm>
            <a:off x="941387" y="1144831"/>
            <a:ext cx="7250463" cy="584775"/>
          </a:xfrm>
          <a:prstGeom prst="rect">
            <a:avLst/>
          </a:prstGeom>
          <a:solidFill>
            <a:srgbClr val="49AAB7"/>
          </a:solidFill>
        </p:spPr>
        <p:txBody>
          <a:bodyPr wrap="square" rtlCol="0">
            <a:spAutoFit/>
          </a:bodyPr>
          <a:lstStyle/>
          <a:p>
            <a:pPr marL="0" marR="0" lvl="0" indent="0" algn="ctr" defTabSz="976305"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Chronic Elevated Blood Glucose </a:t>
            </a:r>
          </a:p>
        </p:txBody>
      </p:sp>
      <p:pic>
        <p:nvPicPr>
          <p:cNvPr id="3" name="Picture 2"/>
          <p:cNvPicPr>
            <a:picLocks noChangeAspect="1"/>
          </p:cNvPicPr>
          <p:nvPr/>
        </p:nvPicPr>
        <p:blipFill>
          <a:blip r:embed="rId5"/>
          <a:stretch>
            <a:fillRect/>
          </a:stretch>
        </p:blipFill>
        <p:spPr>
          <a:xfrm>
            <a:off x="952640" y="2311126"/>
            <a:ext cx="2072640" cy="1554480"/>
          </a:xfrm>
          <a:prstGeom prst="rect">
            <a:avLst/>
          </a:prstGeom>
          <a:ln w="9525">
            <a:solidFill>
              <a:schemeClr val="tx1"/>
            </a:solidFill>
          </a:ln>
        </p:spPr>
      </p:pic>
      <p:pic>
        <p:nvPicPr>
          <p:cNvPr id="6" name="Picture 5"/>
          <p:cNvPicPr>
            <a:picLocks noChangeAspect="1"/>
          </p:cNvPicPr>
          <p:nvPr/>
        </p:nvPicPr>
        <p:blipFill>
          <a:blip r:embed="rId6"/>
          <a:stretch>
            <a:fillRect/>
          </a:stretch>
        </p:blipFill>
        <p:spPr>
          <a:xfrm>
            <a:off x="3516398" y="2334907"/>
            <a:ext cx="2057664" cy="1554480"/>
          </a:xfrm>
          <a:prstGeom prst="rect">
            <a:avLst/>
          </a:prstGeom>
          <a:ln w="9525">
            <a:solidFill>
              <a:schemeClr val="tx1"/>
            </a:solidFill>
          </a:ln>
        </p:spPr>
      </p:pic>
      <p:pic>
        <p:nvPicPr>
          <p:cNvPr id="7" name="Picture 6"/>
          <p:cNvPicPr>
            <a:picLocks noChangeAspect="1"/>
          </p:cNvPicPr>
          <p:nvPr/>
        </p:nvPicPr>
        <p:blipFill>
          <a:blip r:embed="rId7"/>
          <a:stretch>
            <a:fillRect/>
          </a:stretch>
        </p:blipFill>
        <p:spPr>
          <a:xfrm>
            <a:off x="6010625" y="2328199"/>
            <a:ext cx="2069627" cy="1554480"/>
          </a:xfrm>
          <a:prstGeom prst="rect">
            <a:avLst/>
          </a:prstGeom>
          <a:ln w="9525">
            <a:solidFill>
              <a:schemeClr val="tx1"/>
            </a:solidFill>
          </a:ln>
        </p:spPr>
      </p:pic>
      <p:cxnSp>
        <p:nvCxnSpPr>
          <p:cNvPr id="40" name="Straight Arrow Connector 39"/>
          <p:cNvCxnSpPr/>
          <p:nvPr/>
        </p:nvCxnSpPr>
        <p:spPr>
          <a:xfrm flipH="1">
            <a:off x="1872501" y="1764845"/>
            <a:ext cx="1490705" cy="483299"/>
          </a:xfrm>
          <a:prstGeom prst="straightConnector1">
            <a:avLst/>
          </a:prstGeom>
          <a:ln w="38100">
            <a:tailEnd type="arrow"/>
          </a:ln>
        </p:spPr>
        <p:style>
          <a:lnRef idx="1">
            <a:schemeClr val="accent2"/>
          </a:lnRef>
          <a:fillRef idx="0">
            <a:schemeClr val="accent2"/>
          </a:fillRef>
          <a:effectRef idx="0">
            <a:schemeClr val="accent2"/>
          </a:effectRef>
          <a:fontRef idx="minor">
            <a:schemeClr val="tx1"/>
          </a:fontRef>
        </p:style>
      </p:cxnSp>
      <p:cxnSp>
        <p:nvCxnSpPr>
          <p:cNvPr id="41" name="Straight Arrow Connector 40"/>
          <p:cNvCxnSpPr>
            <a:stCxn id="45" idx="2"/>
          </p:cNvCxnSpPr>
          <p:nvPr/>
        </p:nvCxnSpPr>
        <p:spPr>
          <a:xfrm>
            <a:off x="4566619" y="1729606"/>
            <a:ext cx="17156" cy="573792"/>
          </a:xfrm>
          <a:prstGeom prst="straightConnector1">
            <a:avLst/>
          </a:prstGeom>
          <a:ln w="38100">
            <a:tailEnd type="arrow"/>
          </a:ln>
        </p:spPr>
        <p:style>
          <a:lnRef idx="1">
            <a:schemeClr val="accent2"/>
          </a:lnRef>
          <a:fillRef idx="0">
            <a:schemeClr val="accent2"/>
          </a:fillRef>
          <a:effectRef idx="0">
            <a:schemeClr val="accent2"/>
          </a:effectRef>
          <a:fontRef idx="minor">
            <a:schemeClr val="tx1"/>
          </a:fontRef>
        </p:style>
      </p:cxnSp>
      <p:cxnSp>
        <p:nvCxnSpPr>
          <p:cNvPr id="42" name="Straight Arrow Connector 41"/>
          <p:cNvCxnSpPr/>
          <p:nvPr/>
        </p:nvCxnSpPr>
        <p:spPr>
          <a:xfrm>
            <a:off x="5787189" y="1752813"/>
            <a:ext cx="1383632" cy="501723"/>
          </a:xfrm>
          <a:prstGeom prst="straightConnector1">
            <a:avLst/>
          </a:prstGeom>
          <a:ln w="38100">
            <a:tailEnd type="arrow"/>
          </a:ln>
        </p:spPr>
        <p:style>
          <a:lnRef idx="1">
            <a:schemeClr val="accent2"/>
          </a:lnRef>
          <a:fillRef idx="0">
            <a:schemeClr val="accent2"/>
          </a:fillRef>
          <a:effectRef idx="0">
            <a:schemeClr val="accent2"/>
          </a:effectRef>
          <a:fontRef idx="minor">
            <a:schemeClr val="tx1"/>
          </a:fontRef>
        </p:style>
      </p:cxnSp>
      <p:cxnSp>
        <p:nvCxnSpPr>
          <p:cNvPr id="43" name="Straight Arrow Connector 42"/>
          <p:cNvCxnSpPr/>
          <p:nvPr/>
        </p:nvCxnSpPr>
        <p:spPr>
          <a:xfrm>
            <a:off x="1989221" y="3889387"/>
            <a:ext cx="0" cy="621268"/>
          </a:xfrm>
          <a:prstGeom prst="straightConnector1">
            <a:avLst/>
          </a:prstGeom>
          <a:ln w="28575">
            <a:solidFill>
              <a:srgbClr val="00B050"/>
            </a:solidFill>
            <a:tailEnd type="arrow"/>
          </a:ln>
        </p:spPr>
        <p:style>
          <a:lnRef idx="1">
            <a:schemeClr val="accent3"/>
          </a:lnRef>
          <a:fillRef idx="0">
            <a:schemeClr val="accent3"/>
          </a:fillRef>
          <a:effectRef idx="0">
            <a:schemeClr val="accent3"/>
          </a:effectRef>
          <a:fontRef idx="minor">
            <a:schemeClr val="tx1"/>
          </a:fontRef>
        </p:style>
      </p:cxnSp>
      <p:cxnSp>
        <p:nvCxnSpPr>
          <p:cNvPr id="44" name="Straight Arrow Connector 43"/>
          <p:cNvCxnSpPr/>
          <p:nvPr/>
        </p:nvCxnSpPr>
        <p:spPr>
          <a:xfrm>
            <a:off x="4570630" y="3882679"/>
            <a:ext cx="0" cy="621268"/>
          </a:xfrm>
          <a:prstGeom prst="straightConnector1">
            <a:avLst/>
          </a:prstGeom>
          <a:ln w="28575">
            <a:solidFill>
              <a:srgbClr val="00B050"/>
            </a:solidFill>
            <a:tailEnd type="arrow"/>
          </a:ln>
        </p:spPr>
        <p:style>
          <a:lnRef idx="1">
            <a:schemeClr val="accent3"/>
          </a:lnRef>
          <a:fillRef idx="0">
            <a:schemeClr val="accent3"/>
          </a:fillRef>
          <a:effectRef idx="0">
            <a:schemeClr val="accent3"/>
          </a:effectRef>
          <a:fontRef idx="minor">
            <a:schemeClr val="tx1"/>
          </a:fontRef>
        </p:style>
      </p:cxnSp>
      <p:cxnSp>
        <p:nvCxnSpPr>
          <p:cNvPr id="46" name="Straight Arrow Connector 45"/>
          <p:cNvCxnSpPr/>
          <p:nvPr/>
        </p:nvCxnSpPr>
        <p:spPr>
          <a:xfrm>
            <a:off x="7170821" y="3889387"/>
            <a:ext cx="0" cy="621268"/>
          </a:xfrm>
          <a:prstGeom prst="straightConnector1">
            <a:avLst/>
          </a:prstGeom>
          <a:ln w="28575">
            <a:solidFill>
              <a:srgbClr val="00B050"/>
            </a:solidFill>
            <a:tailEnd type="arrow"/>
          </a:ln>
        </p:spPr>
        <p:style>
          <a:lnRef idx="1">
            <a:schemeClr val="accent3"/>
          </a:lnRef>
          <a:fillRef idx="0">
            <a:schemeClr val="accent3"/>
          </a:fillRef>
          <a:effectRef idx="0">
            <a:schemeClr val="accent3"/>
          </a:effectRef>
          <a:fontRef idx="minor">
            <a:schemeClr val="tx1"/>
          </a:fontRef>
        </p:style>
      </p:cxnSp>
      <p:sp>
        <p:nvSpPr>
          <p:cNvPr id="22" name="TextBox 21"/>
          <p:cNvSpPr txBox="1"/>
          <p:nvPr/>
        </p:nvSpPr>
        <p:spPr>
          <a:xfrm>
            <a:off x="1100290" y="4439441"/>
            <a:ext cx="2089888" cy="384721"/>
          </a:xfrm>
          <a:prstGeom prst="rect">
            <a:avLst/>
          </a:prstGeom>
          <a:noFill/>
        </p:spPr>
        <p:txBody>
          <a:bodyPr wrap="square"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Nerve damage</a:t>
            </a:r>
          </a:p>
        </p:txBody>
      </p:sp>
      <p:sp>
        <p:nvSpPr>
          <p:cNvPr id="48" name="TextBox 47"/>
          <p:cNvSpPr txBox="1"/>
          <p:nvPr/>
        </p:nvSpPr>
        <p:spPr>
          <a:xfrm>
            <a:off x="3471837" y="4492082"/>
            <a:ext cx="2467249" cy="384721"/>
          </a:xfrm>
          <a:prstGeom prst="rect">
            <a:avLst/>
          </a:prstGeom>
          <a:noFill/>
        </p:spPr>
        <p:txBody>
          <a:bodyPr wrap="square"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Capillary damage</a:t>
            </a:r>
          </a:p>
        </p:txBody>
      </p:sp>
      <p:sp>
        <p:nvSpPr>
          <p:cNvPr id="49" name="TextBox 48"/>
          <p:cNvSpPr txBox="1"/>
          <p:nvPr/>
        </p:nvSpPr>
        <p:spPr>
          <a:xfrm>
            <a:off x="5787189" y="4480158"/>
            <a:ext cx="3737811" cy="384721"/>
          </a:xfrm>
          <a:prstGeom prst="rect">
            <a:avLst/>
          </a:prstGeom>
          <a:noFill/>
        </p:spPr>
        <p:txBody>
          <a:bodyPr wrap="square"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Large blood vessel damage</a:t>
            </a:r>
          </a:p>
        </p:txBody>
      </p:sp>
      <p:cxnSp>
        <p:nvCxnSpPr>
          <p:cNvPr id="51" name="Straight Arrow Connector 50"/>
          <p:cNvCxnSpPr/>
          <p:nvPr/>
        </p:nvCxnSpPr>
        <p:spPr>
          <a:xfrm>
            <a:off x="2020687" y="3936165"/>
            <a:ext cx="2286000" cy="545068"/>
          </a:xfrm>
          <a:prstGeom prst="straightConnector1">
            <a:avLst/>
          </a:prstGeom>
          <a:ln w="19050">
            <a:solidFill>
              <a:srgbClr val="00B050"/>
            </a:solidFill>
            <a:tailEnd type="arrow"/>
          </a:ln>
        </p:spPr>
        <p:style>
          <a:lnRef idx="1">
            <a:schemeClr val="accent3"/>
          </a:lnRef>
          <a:fillRef idx="0">
            <a:schemeClr val="accent3"/>
          </a:fillRef>
          <a:effectRef idx="0">
            <a:schemeClr val="accent3"/>
          </a:effectRef>
          <a:fontRef idx="minor">
            <a:schemeClr val="tx1"/>
          </a:fontRef>
        </p:style>
      </p:cxnSp>
      <p:cxnSp>
        <p:nvCxnSpPr>
          <p:cNvPr id="54" name="Straight Arrow Connector 53"/>
          <p:cNvCxnSpPr/>
          <p:nvPr/>
        </p:nvCxnSpPr>
        <p:spPr>
          <a:xfrm>
            <a:off x="4624078" y="3932939"/>
            <a:ext cx="2251939" cy="591130"/>
          </a:xfrm>
          <a:prstGeom prst="straightConnector1">
            <a:avLst/>
          </a:prstGeom>
          <a:ln w="19050">
            <a:solidFill>
              <a:srgbClr val="00B050"/>
            </a:solidFill>
            <a:tailEnd type="arrow"/>
          </a:ln>
        </p:spPr>
        <p:style>
          <a:lnRef idx="1">
            <a:schemeClr val="accent3"/>
          </a:lnRef>
          <a:fillRef idx="0">
            <a:schemeClr val="accent3"/>
          </a:fillRef>
          <a:effectRef idx="0">
            <a:schemeClr val="accent3"/>
          </a:effectRef>
          <a:fontRef idx="minor">
            <a:schemeClr val="tx1"/>
          </a:fontRef>
        </p:style>
      </p:cxnSp>
      <p:sp>
        <p:nvSpPr>
          <p:cNvPr id="24" name="TextBox 23"/>
          <p:cNvSpPr txBox="1"/>
          <p:nvPr/>
        </p:nvSpPr>
        <p:spPr>
          <a:xfrm>
            <a:off x="952640" y="5511485"/>
            <a:ext cx="7825588" cy="677108"/>
          </a:xfrm>
          <a:prstGeom prst="rect">
            <a:avLst/>
          </a:prstGeom>
          <a:noFill/>
        </p:spPr>
        <p:txBody>
          <a:bodyPr wrap="square"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EYES	       LIMBS	   KIDNEYS  	HEART		BRAIN</a:t>
            </a:r>
          </a:p>
          <a:p>
            <a:pPr marL="0" marR="0" lvl="0" indent="0" algn="l"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cxnSp>
        <p:nvCxnSpPr>
          <p:cNvPr id="56" name="Straight Arrow Connector 55"/>
          <p:cNvCxnSpPr/>
          <p:nvPr/>
        </p:nvCxnSpPr>
        <p:spPr>
          <a:xfrm>
            <a:off x="7313575" y="4867582"/>
            <a:ext cx="686212" cy="642426"/>
          </a:xfrm>
          <a:prstGeom prst="straightConnector1">
            <a:avLst/>
          </a:prstGeom>
          <a:ln w="190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57" name="Straight Arrow Connector 56"/>
          <p:cNvCxnSpPr/>
          <p:nvPr/>
        </p:nvCxnSpPr>
        <p:spPr>
          <a:xfrm flipH="1">
            <a:off x="6479005" y="4880030"/>
            <a:ext cx="566433" cy="675080"/>
          </a:xfrm>
          <a:prstGeom prst="straightConnector1">
            <a:avLst/>
          </a:prstGeom>
          <a:ln w="190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59" name="Straight Arrow Connector 58"/>
          <p:cNvCxnSpPr/>
          <p:nvPr/>
        </p:nvCxnSpPr>
        <p:spPr>
          <a:xfrm>
            <a:off x="4575197" y="4960698"/>
            <a:ext cx="8578" cy="550787"/>
          </a:xfrm>
          <a:prstGeom prst="straightConnector1">
            <a:avLst/>
          </a:prstGeom>
          <a:ln w="190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61" name="Straight Arrow Connector 60"/>
          <p:cNvCxnSpPr/>
          <p:nvPr/>
        </p:nvCxnSpPr>
        <p:spPr>
          <a:xfrm>
            <a:off x="1964602" y="4901524"/>
            <a:ext cx="686212" cy="642426"/>
          </a:xfrm>
          <a:prstGeom prst="straightConnector1">
            <a:avLst/>
          </a:prstGeom>
          <a:ln w="190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62" name="Straight Arrow Connector 61"/>
          <p:cNvCxnSpPr/>
          <p:nvPr/>
        </p:nvCxnSpPr>
        <p:spPr>
          <a:xfrm flipH="1">
            <a:off x="1634938" y="4924470"/>
            <a:ext cx="2848929" cy="671424"/>
          </a:xfrm>
          <a:prstGeom prst="straightConnector1">
            <a:avLst/>
          </a:prstGeom>
          <a:ln w="190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64" name="Straight Arrow Connector 63"/>
          <p:cNvCxnSpPr/>
          <p:nvPr/>
        </p:nvCxnSpPr>
        <p:spPr>
          <a:xfrm flipH="1">
            <a:off x="1154547" y="3936165"/>
            <a:ext cx="5985" cy="1598056"/>
          </a:xfrm>
          <a:prstGeom prst="straightConnector1">
            <a:avLst/>
          </a:prstGeom>
          <a:ln w="28575">
            <a:solidFill>
              <a:srgbClr val="00B050"/>
            </a:solidFill>
            <a:tailEnd type="arrow"/>
          </a:ln>
        </p:spPr>
        <p:style>
          <a:lnRef idx="1">
            <a:schemeClr val="accent3"/>
          </a:lnRef>
          <a:fillRef idx="0">
            <a:schemeClr val="accent3"/>
          </a:fillRef>
          <a:effectRef idx="0">
            <a:schemeClr val="accent3"/>
          </a:effectRef>
          <a:fontRef idx="minor">
            <a:schemeClr val="tx1"/>
          </a:fontRef>
        </p:style>
      </p:cxnSp>
      <p:cxnSp>
        <p:nvCxnSpPr>
          <p:cNvPr id="67" name="Straight Arrow Connector 66"/>
          <p:cNvCxnSpPr/>
          <p:nvPr/>
        </p:nvCxnSpPr>
        <p:spPr>
          <a:xfrm flipH="1">
            <a:off x="1380009" y="3931234"/>
            <a:ext cx="3103858" cy="1602987"/>
          </a:xfrm>
          <a:prstGeom prst="straightConnector1">
            <a:avLst/>
          </a:prstGeom>
          <a:ln w="19050">
            <a:solidFill>
              <a:srgbClr val="00B050"/>
            </a:solidFill>
            <a:tailEnd type="arrow"/>
          </a:ln>
        </p:spPr>
        <p:style>
          <a:lnRef idx="1">
            <a:schemeClr val="accent3"/>
          </a:lnRef>
          <a:fillRef idx="0">
            <a:schemeClr val="accent3"/>
          </a:fillRef>
          <a:effectRef idx="0">
            <a:schemeClr val="accent3"/>
          </a:effectRef>
          <a:fontRef idx="minor">
            <a:schemeClr val="tx1"/>
          </a:fontRef>
        </p:style>
      </p:cxnSp>
      <p:cxnSp>
        <p:nvCxnSpPr>
          <p:cNvPr id="32" name="Straight Arrow Connector 31"/>
          <p:cNvCxnSpPr/>
          <p:nvPr/>
        </p:nvCxnSpPr>
        <p:spPr>
          <a:xfrm flipH="1">
            <a:off x="4993251" y="4880030"/>
            <a:ext cx="1425543" cy="675080"/>
          </a:xfrm>
          <a:prstGeom prst="straightConnector1">
            <a:avLst/>
          </a:prstGeom>
          <a:ln w="19050">
            <a:solidFill>
              <a:srgbClr val="7030A0"/>
            </a:solidFill>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582119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3"/>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8"/>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4"/>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9"/>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46"/>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24"/>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64"/>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61"/>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67"/>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51"/>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62"/>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59"/>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72"/>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54"/>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32"/>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57"/>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5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48" grpId="0"/>
      <p:bldP spid="49" grpId="0"/>
      <p:bldP spid="24"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2" name="Straight Arrow Connector 71"/>
          <p:cNvCxnSpPr/>
          <p:nvPr/>
        </p:nvCxnSpPr>
        <p:spPr>
          <a:xfrm>
            <a:off x="4865434" y="3931234"/>
            <a:ext cx="0" cy="1575320"/>
          </a:xfrm>
          <a:prstGeom prst="straightConnector1">
            <a:avLst/>
          </a:prstGeom>
          <a:ln w="28575">
            <a:solidFill>
              <a:srgbClr val="00B050"/>
            </a:solidFill>
            <a:tailEnd type="arrow"/>
          </a:ln>
        </p:spPr>
        <p:style>
          <a:lnRef idx="1">
            <a:schemeClr val="accent3"/>
          </a:lnRef>
          <a:fillRef idx="0">
            <a:schemeClr val="accent3"/>
          </a:fillRef>
          <a:effectRef idx="0">
            <a:schemeClr val="accent3"/>
          </a:effectRef>
          <a:fontRef idx="minor">
            <a:schemeClr val="tx1"/>
          </a:fontRef>
        </p:style>
      </p:cxnSp>
      <p:sp>
        <p:nvSpPr>
          <p:cNvPr id="8" name="TextBox 7"/>
          <p:cNvSpPr txBox="1"/>
          <p:nvPr/>
        </p:nvSpPr>
        <p:spPr>
          <a:xfrm>
            <a:off x="3770185" y="159529"/>
            <a:ext cx="5166519" cy="529471"/>
          </a:xfrm>
          <a:prstGeom prst="rect">
            <a:avLst/>
          </a:prstGeom>
          <a:noFill/>
        </p:spPr>
        <p:txBody>
          <a:bodyPr wrap="square" lIns="97630" tIns="48815" rIns="97630" bIns="48815" rtlCol="0">
            <a:spAutoFit/>
          </a:bodyPr>
          <a:lstStyle/>
          <a:p>
            <a:pPr marL="0" marR="0" lvl="0" indent="0" algn="r" defTabSz="976305"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Pathways to organ damage</a:t>
            </a:r>
          </a:p>
        </p:txBody>
      </p:sp>
      <p:cxnSp>
        <p:nvCxnSpPr>
          <p:cNvPr id="10" name="Straight Connector 9"/>
          <p:cNvCxnSpPr/>
          <p:nvPr/>
        </p:nvCxnSpPr>
        <p:spPr>
          <a:xfrm>
            <a:off x="3581241" y="125258"/>
            <a:ext cx="0" cy="881772"/>
          </a:xfrm>
          <a:prstGeom prst="line">
            <a:avLst/>
          </a:prstGeom>
          <a:ln w="28575">
            <a:solidFill>
              <a:srgbClr val="2B656C"/>
            </a:solidFill>
          </a:ln>
        </p:spPr>
        <p:style>
          <a:lnRef idx="1">
            <a:schemeClr val="accent2"/>
          </a:lnRef>
          <a:fillRef idx="0">
            <a:schemeClr val="accent2"/>
          </a:fillRef>
          <a:effectRef idx="0">
            <a:schemeClr val="accent2"/>
          </a:effectRef>
          <a:fontRef idx="minor">
            <a:schemeClr val="tx1"/>
          </a:fontRef>
        </p:style>
      </p:cxnSp>
      <p:pic>
        <p:nvPicPr>
          <p:cNvPr id="9" name="Picture 2" descr="C:\Users\jcgriz\AppData\Local\Microsoft\Windows\Temporary Internet Files\Content.Outlook\ND2AF8RG\GSEO logo.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33204" y="202649"/>
            <a:ext cx="2911798" cy="703622"/>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7835" y="6635276"/>
            <a:ext cx="10082172" cy="159336"/>
          </a:xfrm>
          <a:prstGeom prst="rect">
            <a:avLst/>
          </a:prstGeom>
        </p:spPr>
      </p:pic>
      <p:sp>
        <p:nvSpPr>
          <p:cNvPr id="45" name="TextBox 44"/>
          <p:cNvSpPr txBox="1"/>
          <p:nvPr/>
        </p:nvSpPr>
        <p:spPr>
          <a:xfrm>
            <a:off x="941387" y="1144831"/>
            <a:ext cx="7250463" cy="584775"/>
          </a:xfrm>
          <a:prstGeom prst="rect">
            <a:avLst/>
          </a:prstGeom>
          <a:solidFill>
            <a:srgbClr val="49AAB7"/>
          </a:solidFill>
        </p:spPr>
        <p:txBody>
          <a:bodyPr wrap="square" rtlCol="0">
            <a:spAutoFit/>
          </a:bodyPr>
          <a:lstStyle/>
          <a:p>
            <a:pPr marL="0" marR="0" lvl="0" indent="0" algn="ctr" defTabSz="976305"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white"/>
                </a:solidFill>
                <a:effectLst/>
                <a:uLnTx/>
                <a:uFillTx/>
                <a:latin typeface="Calibri" panose="020F0502020204030204"/>
                <a:ea typeface="+mn-ea"/>
                <a:cs typeface="+mn-cs"/>
              </a:rPr>
              <a:t>Chronic Elevated Blood Glucose </a:t>
            </a:r>
          </a:p>
        </p:txBody>
      </p:sp>
      <p:pic>
        <p:nvPicPr>
          <p:cNvPr id="3" name="Picture 2"/>
          <p:cNvPicPr>
            <a:picLocks noChangeAspect="1"/>
          </p:cNvPicPr>
          <p:nvPr/>
        </p:nvPicPr>
        <p:blipFill>
          <a:blip r:embed="rId5"/>
          <a:stretch>
            <a:fillRect/>
          </a:stretch>
        </p:blipFill>
        <p:spPr>
          <a:xfrm>
            <a:off x="952640" y="2311126"/>
            <a:ext cx="2072640" cy="1554480"/>
          </a:xfrm>
          <a:prstGeom prst="rect">
            <a:avLst/>
          </a:prstGeom>
          <a:ln w="9525">
            <a:solidFill>
              <a:schemeClr val="tx1"/>
            </a:solidFill>
          </a:ln>
        </p:spPr>
      </p:pic>
      <p:pic>
        <p:nvPicPr>
          <p:cNvPr id="6" name="Picture 5"/>
          <p:cNvPicPr>
            <a:picLocks noChangeAspect="1"/>
          </p:cNvPicPr>
          <p:nvPr/>
        </p:nvPicPr>
        <p:blipFill>
          <a:blip r:embed="rId6"/>
          <a:stretch>
            <a:fillRect/>
          </a:stretch>
        </p:blipFill>
        <p:spPr>
          <a:xfrm>
            <a:off x="3516398" y="2334907"/>
            <a:ext cx="2057664" cy="1554480"/>
          </a:xfrm>
          <a:prstGeom prst="rect">
            <a:avLst/>
          </a:prstGeom>
          <a:ln w="9525">
            <a:solidFill>
              <a:schemeClr val="tx1"/>
            </a:solidFill>
          </a:ln>
        </p:spPr>
      </p:pic>
      <p:pic>
        <p:nvPicPr>
          <p:cNvPr id="7" name="Picture 6"/>
          <p:cNvPicPr>
            <a:picLocks noChangeAspect="1"/>
          </p:cNvPicPr>
          <p:nvPr/>
        </p:nvPicPr>
        <p:blipFill>
          <a:blip r:embed="rId7"/>
          <a:stretch>
            <a:fillRect/>
          </a:stretch>
        </p:blipFill>
        <p:spPr>
          <a:xfrm>
            <a:off x="6010625" y="2328199"/>
            <a:ext cx="2069627" cy="1554480"/>
          </a:xfrm>
          <a:prstGeom prst="rect">
            <a:avLst/>
          </a:prstGeom>
          <a:ln w="9525">
            <a:solidFill>
              <a:schemeClr val="tx1"/>
            </a:solidFill>
          </a:ln>
        </p:spPr>
      </p:pic>
      <p:cxnSp>
        <p:nvCxnSpPr>
          <p:cNvPr id="40" name="Straight Arrow Connector 39"/>
          <p:cNvCxnSpPr/>
          <p:nvPr/>
        </p:nvCxnSpPr>
        <p:spPr>
          <a:xfrm flipH="1">
            <a:off x="1872501" y="1764845"/>
            <a:ext cx="1490705" cy="483299"/>
          </a:xfrm>
          <a:prstGeom prst="straightConnector1">
            <a:avLst/>
          </a:prstGeom>
          <a:ln w="38100">
            <a:tailEnd type="arrow"/>
          </a:ln>
        </p:spPr>
        <p:style>
          <a:lnRef idx="1">
            <a:schemeClr val="accent2"/>
          </a:lnRef>
          <a:fillRef idx="0">
            <a:schemeClr val="accent2"/>
          </a:fillRef>
          <a:effectRef idx="0">
            <a:schemeClr val="accent2"/>
          </a:effectRef>
          <a:fontRef idx="minor">
            <a:schemeClr val="tx1"/>
          </a:fontRef>
        </p:style>
      </p:cxnSp>
      <p:cxnSp>
        <p:nvCxnSpPr>
          <p:cNvPr id="41" name="Straight Arrow Connector 40"/>
          <p:cNvCxnSpPr>
            <a:stCxn id="45" idx="2"/>
          </p:cNvCxnSpPr>
          <p:nvPr/>
        </p:nvCxnSpPr>
        <p:spPr>
          <a:xfrm>
            <a:off x="4566619" y="1729606"/>
            <a:ext cx="17156" cy="573792"/>
          </a:xfrm>
          <a:prstGeom prst="straightConnector1">
            <a:avLst/>
          </a:prstGeom>
          <a:ln w="38100">
            <a:tailEnd type="arrow"/>
          </a:ln>
        </p:spPr>
        <p:style>
          <a:lnRef idx="1">
            <a:schemeClr val="accent2"/>
          </a:lnRef>
          <a:fillRef idx="0">
            <a:schemeClr val="accent2"/>
          </a:fillRef>
          <a:effectRef idx="0">
            <a:schemeClr val="accent2"/>
          </a:effectRef>
          <a:fontRef idx="minor">
            <a:schemeClr val="tx1"/>
          </a:fontRef>
        </p:style>
      </p:cxnSp>
      <p:cxnSp>
        <p:nvCxnSpPr>
          <p:cNvPr id="42" name="Straight Arrow Connector 41"/>
          <p:cNvCxnSpPr/>
          <p:nvPr/>
        </p:nvCxnSpPr>
        <p:spPr>
          <a:xfrm>
            <a:off x="5787189" y="1752813"/>
            <a:ext cx="1383632" cy="501723"/>
          </a:xfrm>
          <a:prstGeom prst="straightConnector1">
            <a:avLst/>
          </a:prstGeom>
          <a:ln w="38100">
            <a:tailEnd type="arrow"/>
          </a:ln>
        </p:spPr>
        <p:style>
          <a:lnRef idx="1">
            <a:schemeClr val="accent2"/>
          </a:lnRef>
          <a:fillRef idx="0">
            <a:schemeClr val="accent2"/>
          </a:fillRef>
          <a:effectRef idx="0">
            <a:schemeClr val="accent2"/>
          </a:effectRef>
          <a:fontRef idx="minor">
            <a:schemeClr val="tx1"/>
          </a:fontRef>
        </p:style>
      </p:cxnSp>
      <p:cxnSp>
        <p:nvCxnSpPr>
          <p:cNvPr id="43" name="Straight Arrow Connector 42"/>
          <p:cNvCxnSpPr/>
          <p:nvPr/>
        </p:nvCxnSpPr>
        <p:spPr>
          <a:xfrm>
            <a:off x="1989221" y="3889387"/>
            <a:ext cx="0" cy="621268"/>
          </a:xfrm>
          <a:prstGeom prst="straightConnector1">
            <a:avLst/>
          </a:prstGeom>
          <a:ln w="28575">
            <a:solidFill>
              <a:srgbClr val="00B050"/>
            </a:solidFill>
            <a:tailEnd type="arrow"/>
          </a:ln>
        </p:spPr>
        <p:style>
          <a:lnRef idx="1">
            <a:schemeClr val="accent3"/>
          </a:lnRef>
          <a:fillRef idx="0">
            <a:schemeClr val="accent3"/>
          </a:fillRef>
          <a:effectRef idx="0">
            <a:schemeClr val="accent3"/>
          </a:effectRef>
          <a:fontRef idx="minor">
            <a:schemeClr val="tx1"/>
          </a:fontRef>
        </p:style>
      </p:cxnSp>
      <p:cxnSp>
        <p:nvCxnSpPr>
          <p:cNvPr id="44" name="Straight Arrow Connector 43"/>
          <p:cNvCxnSpPr/>
          <p:nvPr/>
        </p:nvCxnSpPr>
        <p:spPr>
          <a:xfrm>
            <a:off x="4570630" y="3882679"/>
            <a:ext cx="0" cy="621268"/>
          </a:xfrm>
          <a:prstGeom prst="straightConnector1">
            <a:avLst/>
          </a:prstGeom>
          <a:ln w="28575">
            <a:solidFill>
              <a:srgbClr val="00B050"/>
            </a:solidFill>
            <a:tailEnd type="arrow"/>
          </a:ln>
        </p:spPr>
        <p:style>
          <a:lnRef idx="1">
            <a:schemeClr val="accent3"/>
          </a:lnRef>
          <a:fillRef idx="0">
            <a:schemeClr val="accent3"/>
          </a:fillRef>
          <a:effectRef idx="0">
            <a:schemeClr val="accent3"/>
          </a:effectRef>
          <a:fontRef idx="minor">
            <a:schemeClr val="tx1"/>
          </a:fontRef>
        </p:style>
      </p:cxnSp>
      <p:cxnSp>
        <p:nvCxnSpPr>
          <p:cNvPr id="46" name="Straight Arrow Connector 45"/>
          <p:cNvCxnSpPr/>
          <p:nvPr/>
        </p:nvCxnSpPr>
        <p:spPr>
          <a:xfrm>
            <a:off x="7170821" y="3889387"/>
            <a:ext cx="0" cy="621268"/>
          </a:xfrm>
          <a:prstGeom prst="straightConnector1">
            <a:avLst/>
          </a:prstGeom>
          <a:ln w="28575">
            <a:solidFill>
              <a:srgbClr val="00B050"/>
            </a:solidFill>
            <a:tailEnd type="arrow"/>
          </a:ln>
        </p:spPr>
        <p:style>
          <a:lnRef idx="1">
            <a:schemeClr val="accent3"/>
          </a:lnRef>
          <a:fillRef idx="0">
            <a:schemeClr val="accent3"/>
          </a:fillRef>
          <a:effectRef idx="0">
            <a:schemeClr val="accent3"/>
          </a:effectRef>
          <a:fontRef idx="minor">
            <a:schemeClr val="tx1"/>
          </a:fontRef>
        </p:style>
      </p:cxnSp>
      <p:sp>
        <p:nvSpPr>
          <p:cNvPr id="22" name="TextBox 21"/>
          <p:cNvSpPr txBox="1"/>
          <p:nvPr/>
        </p:nvSpPr>
        <p:spPr>
          <a:xfrm>
            <a:off x="1144144" y="4542906"/>
            <a:ext cx="1753086" cy="385010"/>
          </a:xfrm>
          <a:prstGeom prst="rect">
            <a:avLst/>
          </a:prstGeom>
          <a:noFill/>
        </p:spPr>
        <p:txBody>
          <a:bodyPr wrap="square"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black"/>
                </a:solidFill>
                <a:effectLst/>
                <a:uLnTx/>
                <a:uFillTx/>
                <a:latin typeface="Calibri" panose="020F0502020204030204"/>
                <a:ea typeface="+mn-ea"/>
                <a:cs typeface="+mn-cs"/>
              </a:rPr>
              <a:t>Nerve damage</a:t>
            </a:r>
          </a:p>
        </p:txBody>
      </p:sp>
      <p:sp>
        <p:nvSpPr>
          <p:cNvPr id="48" name="TextBox 47"/>
          <p:cNvSpPr txBox="1"/>
          <p:nvPr/>
        </p:nvSpPr>
        <p:spPr>
          <a:xfrm>
            <a:off x="3598429" y="4528011"/>
            <a:ext cx="1936092" cy="384721"/>
          </a:xfrm>
          <a:prstGeom prst="rect">
            <a:avLst/>
          </a:prstGeom>
          <a:noFill/>
        </p:spPr>
        <p:txBody>
          <a:bodyPr wrap="square"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black"/>
                </a:solidFill>
                <a:effectLst/>
                <a:uLnTx/>
                <a:uFillTx/>
                <a:latin typeface="Calibri" panose="020F0502020204030204"/>
                <a:ea typeface="+mn-ea"/>
                <a:cs typeface="+mn-cs"/>
              </a:rPr>
              <a:t>Capillary damage</a:t>
            </a:r>
          </a:p>
        </p:txBody>
      </p:sp>
      <p:sp>
        <p:nvSpPr>
          <p:cNvPr id="49" name="TextBox 48"/>
          <p:cNvSpPr txBox="1"/>
          <p:nvPr/>
        </p:nvSpPr>
        <p:spPr>
          <a:xfrm>
            <a:off x="5845452" y="4526534"/>
            <a:ext cx="2932776" cy="384721"/>
          </a:xfrm>
          <a:prstGeom prst="rect">
            <a:avLst/>
          </a:prstGeom>
          <a:noFill/>
        </p:spPr>
        <p:txBody>
          <a:bodyPr wrap="square"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black"/>
                </a:solidFill>
                <a:effectLst/>
                <a:uLnTx/>
                <a:uFillTx/>
                <a:latin typeface="Calibri" panose="020F0502020204030204"/>
                <a:ea typeface="+mn-ea"/>
                <a:cs typeface="+mn-cs"/>
              </a:rPr>
              <a:t>Large blood vessel damage</a:t>
            </a:r>
          </a:p>
        </p:txBody>
      </p:sp>
      <p:cxnSp>
        <p:nvCxnSpPr>
          <p:cNvPr id="51" name="Straight Arrow Connector 50"/>
          <p:cNvCxnSpPr/>
          <p:nvPr/>
        </p:nvCxnSpPr>
        <p:spPr>
          <a:xfrm>
            <a:off x="2020687" y="3936165"/>
            <a:ext cx="2286000" cy="545068"/>
          </a:xfrm>
          <a:prstGeom prst="straightConnector1">
            <a:avLst/>
          </a:prstGeom>
          <a:ln w="19050">
            <a:solidFill>
              <a:srgbClr val="00B050"/>
            </a:solidFill>
            <a:tailEnd type="arrow"/>
          </a:ln>
        </p:spPr>
        <p:style>
          <a:lnRef idx="1">
            <a:schemeClr val="accent3"/>
          </a:lnRef>
          <a:fillRef idx="0">
            <a:schemeClr val="accent3"/>
          </a:fillRef>
          <a:effectRef idx="0">
            <a:schemeClr val="accent3"/>
          </a:effectRef>
          <a:fontRef idx="minor">
            <a:schemeClr val="tx1"/>
          </a:fontRef>
        </p:style>
      </p:cxnSp>
      <p:cxnSp>
        <p:nvCxnSpPr>
          <p:cNvPr id="54" name="Straight Arrow Connector 53"/>
          <p:cNvCxnSpPr/>
          <p:nvPr/>
        </p:nvCxnSpPr>
        <p:spPr>
          <a:xfrm>
            <a:off x="4624078" y="3932939"/>
            <a:ext cx="2251939" cy="591130"/>
          </a:xfrm>
          <a:prstGeom prst="straightConnector1">
            <a:avLst/>
          </a:prstGeom>
          <a:ln w="19050">
            <a:solidFill>
              <a:srgbClr val="00B050"/>
            </a:solidFill>
            <a:tailEnd type="arrow"/>
          </a:ln>
        </p:spPr>
        <p:style>
          <a:lnRef idx="1">
            <a:schemeClr val="accent3"/>
          </a:lnRef>
          <a:fillRef idx="0">
            <a:schemeClr val="accent3"/>
          </a:fillRef>
          <a:effectRef idx="0">
            <a:schemeClr val="accent3"/>
          </a:effectRef>
          <a:fontRef idx="minor">
            <a:schemeClr val="tx1"/>
          </a:fontRef>
        </p:style>
      </p:cxnSp>
      <p:sp>
        <p:nvSpPr>
          <p:cNvPr id="24" name="TextBox 23"/>
          <p:cNvSpPr txBox="1"/>
          <p:nvPr/>
        </p:nvSpPr>
        <p:spPr>
          <a:xfrm>
            <a:off x="952640" y="5511485"/>
            <a:ext cx="7825588" cy="677108"/>
          </a:xfrm>
          <a:prstGeom prst="rect">
            <a:avLst/>
          </a:prstGeom>
          <a:noFill/>
        </p:spPr>
        <p:txBody>
          <a:bodyPr wrap="square"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black"/>
                </a:solidFill>
                <a:effectLst/>
                <a:uLnTx/>
                <a:uFillTx/>
                <a:latin typeface="Calibri" panose="020F0502020204030204"/>
                <a:ea typeface="+mn-ea"/>
                <a:cs typeface="+mn-cs"/>
              </a:rPr>
              <a:t>EYES	       LIMBS	   KIDNEYS  	HEART		BRAIN</a:t>
            </a:r>
          </a:p>
          <a:p>
            <a:pPr marL="0" marR="0" lvl="0" indent="0" algn="l"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56" name="Straight Arrow Connector 55"/>
          <p:cNvCxnSpPr/>
          <p:nvPr/>
        </p:nvCxnSpPr>
        <p:spPr>
          <a:xfrm>
            <a:off x="7313575" y="4867582"/>
            <a:ext cx="686212" cy="642426"/>
          </a:xfrm>
          <a:prstGeom prst="straightConnector1">
            <a:avLst/>
          </a:prstGeom>
          <a:ln w="190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57" name="Straight Arrow Connector 56"/>
          <p:cNvCxnSpPr/>
          <p:nvPr/>
        </p:nvCxnSpPr>
        <p:spPr>
          <a:xfrm flipH="1">
            <a:off x="6479005" y="4880030"/>
            <a:ext cx="566433" cy="675080"/>
          </a:xfrm>
          <a:prstGeom prst="straightConnector1">
            <a:avLst/>
          </a:prstGeom>
          <a:ln w="190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59" name="Straight Arrow Connector 58"/>
          <p:cNvCxnSpPr/>
          <p:nvPr/>
        </p:nvCxnSpPr>
        <p:spPr>
          <a:xfrm>
            <a:off x="4575197" y="4960698"/>
            <a:ext cx="8578" cy="550787"/>
          </a:xfrm>
          <a:prstGeom prst="straightConnector1">
            <a:avLst/>
          </a:prstGeom>
          <a:ln w="190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61" name="Straight Arrow Connector 60"/>
          <p:cNvCxnSpPr/>
          <p:nvPr/>
        </p:nvCxnSpPr>
        <p:spPr>
          <a:xfrm>
            <a:off x="1964602" y="4901524"/>
            <a:ext cx="686212" cy="642426"/>
          </a:xfrm>
          <a:prstGeom prst="straightConnector1">
            <a:avLst/>
          </a:prstGeom>
          <a:ln w="190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62" name="Straight Arrow Connector 61"/>
          <p:cNvCxnSpPr/>
          <p:nvPr/>
        </p:nvCxnSpPr>
        <p:spPr>
          <a:xfrm flipH="1">
            <a:off x="1634938" y="4924470"/>
            <a:ext cx="2848929" cy="671424"/>
          </a:xfrm>
          <a:prstGeom prst="straightConnector1">
            <a:avLst/>
          </a:prstGeom>
          <a:ln w="19050">
            <a:solidFill>
              <a:srgbClr val="7030A0"/>
            </a:solidFill>
            <a:tailEnd type="arrow"/>
          </a:ln>
        </p:spPr>
        <p:style>
          <a:lnRef idx="1">
            <a:schemeClr val="accent1"/>
          </a:lnRef>
          <a:fillRef idx="0">
            <a:schemeClr val="accent1"/>
          </a:fillRef>
          <a:effectRef idx="0">
            <a:schemeClr val="accent1"/>
          </a:effectRef>
          <a:fontRef idx="minor">
            <a:schemeClr val="tx1"/>
          </a:fontRef>
        </p:style>
      </p:cxnSp>
      <p:cxnSp>
        <p:nvCxnSpPr>
          <p:cNvPr id="64" name="Straight Arrow Connector 63"/>
          <p:cNvCxnSpPr/>
          <p:nvPr/>
        </p:nvCxnSpPr>
        <p:spPr>
          <a:xfrm flipH="1">
            <a:off x="1154547" y="3936165"/>
            <a:ext cx="5985" cy="1598056"/>
          </a:xfrm>
          <a:prstGeom prst="straightConnector1">
            <a:avLst/>
          </a:prstGeom>
          <a:ln w="28575">
            <a:solidFill>
              <a:srgbClr val="00B050"/>
            </a:solidFill>
            <a:tailEnd type="arrow"/>
          </a:ln>
        </p:spPr>
        <p:style>
          <a:lnRef idx="1">
            <a:schemeClr val="accent3"/>
          </a:lnRef>
          <a:fillRef idx="0">
            <a:schemeClr val="accent3"/>
          </a:fillRef>
          <a:effectRef idx="0">
            <a:schemeClr val="accent3"/>
          </a:effectRef>
          <a:fontRef idx="minor">
            <a:schemeClr val="tx1"/>
          </a:fontRef>
        </p:style>
      </p:cxnSp>
      <p:cxnSp>
        <p:nvCxnSpPr>
          <p:cNvPr id="67" name="Straight Arrow Connector 66"/>
          <p:cNvCxnSpPr/>
          <p:nvPr/>
        </p:nvCxnSpPr>
        <p:spPr>
          <a:xfrm flipH="1">
            <a:off x="1380009" y="3931234"/>
            <a:ext cx="3103858" cy="1602987"/>
          </a:xfrm>
          <a:prstGeom prst="straightConnector1">
            <a:avLst/>
          </a:prstGeom>
          <a:ln w="19050">
            <a:solidFill>
              <a:srgbClr val="00B050"/>
            </a:solidFill>
            <a:tailEnd type="arrow"/>
          </a:ln>
        </p:spPr>
        <p:style>
          <a:lnRef idx="1">
            <a:schemeClr val="accent3"/>
          </a:lnRef>
          <a:fillRef idx="0">
            <a:schemeClr val="accent3"/>
          </a:fillRef>
          <a:effectRef idx="0">
            <a:schemeClr val="accent3"/>
          </a:effectRef>
          <a:fontRef idx="minor">
            <a:schemeClr val="tx1"/>
          </a:fontRef>
        </p:style>
      </p:cxnSp>
      <p:cxnSp>
        <p:nvCxnSpPr>
          <p:cNvPr id="32" name="Straight Arrow Connector 31"/>
          <p:cNvCxnSpPr/>
          <p:nvPr/>
        </p:nvCxnSpPr>
        <p:spPr>
          <a:xfrm flipH="1">
            <a:off x="4993251" y="4880030"/>
            <a:ext cx="1425543" cy="675080"/>
          </a:xfrm>
          <a:prstGeom prst="straightConnector1">
            <a:avLst/>
          </a:prstGeom>
          <a:ln w="19050">
            <a:solidFill>
              <a:srgbClr val="7030A0"/>
            </a:solidFill>
            <a:tailEnd type="arrow"/>
          </a:ln>
        </p:spPr>
        <p:style>
          <a:lnRef idx="1">
            <a:schemeClr val="accent1"/>
          </a:lnRef>
          <a:fillRef idx="0">
            <a:schemeClr val="accent1"/>
          </a:fillRef>
          <a:effectRef idx="0">
            <a:schemeClr val="accent1"/>
          </a:effectRef>
          <a:fontRef idx="minor">
            <a:schemeClr val="tx1"/>
          </a:fontRef>
        </p:style>
      </p:cxnSp>
      <p:sp>
        <p:nvSpPr>
          <p:cNvPr id="5" name="TextBox 4"/>
          <p:cNvSpPr txBox="1"/>
          <p:nvPr/>
        </p:nvSpPr>
        <p:spPr>
          <a:xfrm>
            <a:off x="177319" y="952118"/>
            <a:ext cx="8613095" cy="5632311"/>
          </a:xfrm>
          <a:prstGeom prst="rect">
            <a:avLst/>
          </a:prstGeom>
          <a:solidFill>
            <a:srgbClr val="FFFFFF">
              <a:alpha val="78824"/>
            </a:srgbClr>
          </a:solidFill>
        </p:spPr>
        <p:txBody>
          <a:bodyPr wrap="square"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a:p>
            <a:pPr marL="0" marR="0" lvl="0" indent="0" algn="l" defTabSz="976305"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a:p>
            <a:pPr marL="0" marR="0" lvl="0" indent="0" algn="l" defTabSz="976305"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a:p>
            <a:pPr marL="0" marR="0" lvl="0" indent="0" algn="l" defTabSz="976305"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a:p>
            <a:pPr marL="0" marR="0" lvl="0" indent="0" algn="ctr" defTabSz="976305"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Where should money for treatment and/or prevention be spent?</a:t>
            </a:r>
          </a:p>
          <a:p>
            <a:pPr marL="0" marR="0" lvl="0" indent="0" algn="l" defTabSz="976305"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a:p>
            <a:pPr marL="0" marR="0" lvl="0" indent="0" algn="l" defTabSz="976305"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a:p>
            <a:pPr marL="0" marR="0" lvl="0" indent="0" algn="l" defTabSz="976305"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a:p>
            <a:pPr marL="0" marR="0" lvl="0" indent="0" algn="l" defTabSz="976305"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3384136880"/>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3794601" y="258921"/>
            <a:ext cx="5166519" cy="529471"/>
          </a:xfrm>
          <a:prstGeom prst="rect">
            <a:avLst/>
          </a:prstGeom>
          <a:noFill/>
        </p:spPr>
        <p:txBody>
          <a:bodyPr wrap="square" lIns="97630" tIns="48815" rIns="97630" bIns="48815" rtlCol="0">
            <a:spAutoFit/>
          </a:bodyPr>
          <a:lstStyle/>
          <a:p>
            <a:pPr marL="0" marR="0" lvl="0" indent="0" algn="r" defTabSz="976305"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Prevention and Treatment</a:t>
            </a:r>
          </a:p>
        </p:txBody>
      </p:sp>
      <p:cxnSp>
        <p:nvCxnSpPr>
          <p:cNvPr id="10" name="Straight Connector 9"/>
          <p:cNvCxnSpPr/>
          <p:nvPr/>
        </p:nvCxnSpPr>
        <p:spPr>
          <a:xfrm>
            <a:off x="3581241" y="125258"/>
            <a:ext cx="0" cy="881772"/>
          </a:xfrm>
          <a:prstGeom prst="line">
            <a:avLst/>
          </a:prstGeom>
          <a:ln w="28575">
            <a:solidFill>
              <a:srgbClr val="2B656C"/>
            </a:solidFill>
          </a:ln>
        </p:spPr>
        <p:style>
          <a:lnRef idx="1">
            <a:schemeClr val="accent2"/>
          </a:lnRef>
          <a:fillRef idx="0">
            <a:schemeClr val="accent2"/>
          </a:fillRef>
          <a:effectRef idx="0">
            <a:schemeClr val="accent2"/>
          </a:effectRef>
          <a:fontRef idx="minor">
            <a:schemeClr val="tx1"/>
          </a:fontRef>
        </p:style>
      </p:cxnSp>
      <p:pic>
        <p:nvPicPr>
          <p:cNvPr id="9" name="Picture 2" descr="C:\Users\jcgriz\AppData\Local\Microsoft\Windows\Temporary Internet Files\Content.Outlook\ND2AF8RG\GSEO logo.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33204" y="202649"/>
            <a:ext cx="2911798" cy="703622"/>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7835" y="6635276"/>
            <a:ext cx="10082172" cy="159336"/>
          </a:xfrm>
          <a:prstGeom prst="rect">
            <a:avLst/>
          </a:prstGeom>
        </p:spPr>
      </p:pic>
      <p:cxnSp>
        <p:nvCxnSpPr>
          <p:cNvPr id="39" name="Straight Arrow Connector 38"/>
          <p:cNvCxnSpPr/>
          <p:nvPr/>
        </p:nvCxnSpPr>
        <p:spPr>
          <a:xfrm>
            <a:off x="4566616" y="2187651"/>
            <a:ext cx="1" cy="566854"/>
          </a:xfrm>
          <a:prstGeom prst="straightConnector1">
            <a:avLst/>
          </a:prstGeom>
          <a:ln w="57150">
            <a:headEnd type="triangle"/>
            <a:tailEnd type="triangle"/>
          </a:ln>
        </p:spPr>
        <p:style>
          <a:lnRef idx="1">
            <a:schemeClr val="dk1"/>
          </a:lnRef>
          <a:fillRef idx="0">
            <a:schemeClr val="dk1"/>
          </a:fillRef>
          <a:effectRef idx="0">
            <a:schemeClr val="dk1"/>
          </a:effectRef>
          <a:fontRef idx="minor">
            <a:schemeClr val="tx1"/>
          </a:fontRef>
        </p:style>
      </p:cxnSp>
      <p:sp>
        <p:nvSpPr>
          <p:cNvPr id="45" name="TextBox 44"/>
          <p:cNvSpPr txBox="1"/>
          <p:nvPr/>
        </p:nvSpPr>
        <p:spPr>
          <a:xfrm>
            <a:off x="2122941" y="2784770"/>
            <a:ext cx="5166514" cy="1569660"/>
          </a:xfrm>
          <a:prstGeom prst="rect">
            <a:avLst/>
          </a:prstGeom>
          <a:solidFill>
            <a:srgbClr val="49AAB7"/>
          </a:solidFill>
        </p:spPr>
        <p:txBody>
          <a:bodyPr wrap="square" rtlCol="0">
            <a:spAutoFit/>
          </a:bodyPr>
          <a:lstStyle/>
          <a:p>
            <a:pPr marL="0" marR="0" lvl="0" indent="0" algn="ctr" defTabSz="976305"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Elevated Blood Glucose</a:t>
            </a:r>
          </a:p>
          <a:p>
            <a:pPr marL="0" marR="0" lvl="0" indent="0" algn="ctr" defTabSz="976305"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a:t>
            </a:r>
          </a:p>
          <a:p>
            <a:pPr marL="0" marR="0" lvl="0" indent="0" algn="ctr" defTabSz="976305"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PREDIABETES</a:t>
            </a:r>
          </a:p>
        </p:txBody>
      </p:sp>
      <p:sp>
        <p:nvSpPr>
          <p:cNvPr id="50" name="Down Arrow 49"/>
          <p:cNvSpPr/>
          <p:nvPr/>
        </p:nvSpPr>
        <p:spPr>
          <a:xfrm>
            <a:off x="4336156" y="4437101"/>
            <a:ext cx="460926" cy="757201"/>
          </a:xfrm>
          <a:prstGeom prst="downArrow">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52" name="TextBox 51"/>
          <p:cNvSpPr txBox="1"/>
          <p:nvPr/>
        </p:nvSpPr>
        <p:spPr>
          <a:xfrm>
            <a:off x="1655578" y="5290714"/>
            <a:ext cx="6086943" cy="1107996"/>
          </a:xfrm>
          <a:prstGeom prst="rect">
            <a:avLst/>
          </a:prstGeom>
          <a:solidFill>
            <a:srgbClr val="2B656C"/>
          </a:solidFill>
        </p:spPr>
        <p:txBody>
          <a:bodyPr wrap="square" rtlCol="0">
            <a:spAutoFit/>
          </a:bodyPr>
          <a:lstStyle/>
          <a:p>
            <a:pPr marL="0" marR="0" lvl="0" indent="0" algn="ctr" defTabSz="976305"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TYPE 2 DIABETES</a:t>
            </a:r>
          </a:p>
          <a:p>
            <a:pPr marL="0" marR="0" lvl="0" indent="0" algn="ctr" defTabSz="976305"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with severe complications such as organ damage</a:t>
            </a:r>
          </a:p>
        </p:txBody>
      </p:sp>
      <p:sp>
        <p:nvSpPr>
          <p:cNvPr id="6" name="TextBox 5"/>
          <p:cNvSpPr txBox="1"/>
          <p:nvPr/>
        </p:nvSpPr>
        <p:spPr>
          <a:xfrm>
            <a:off x="1820227" y="1049390"/>
            <a:ext cx="5596715" cy="1107996"/>
          </a:xfrm>
          <a:prstGeom prst="rect">
            <a:avLst/>
          </a:prstGeom>
          <a:solidFill>
            <a:srgbClr val="B2DBE0"/>
          </a:solidFill>
        </p:spPr>
        <p:txBody>
          <a:bodyPr wrap="square" rtlCol="0">
            <a:spAutoFit/>
          </a:bodyP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a:p>
            <a:pPr marL="0" marR="0" lvl="0" indent="0" algn="ctr" defTabSz="976305"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Normal Blood Glucose Levels</a:t>
            </a:r>
          </a:p>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2" name="Down Arrow 31"/>
          <p:cNvSpPr/>
          <p:nvPr/>
        </p:nvSpPr>
        <p:spPr>
          <a:xfrm>
            <a:off x="663443" y="1323327"/>
            <a:ext cx="488917" cy="4731484"/>
          </a:xfrm>
          <a:prstGeom prst="downArrow">
            <a:avLst/>
          </a:prstGeom>
          <a:gradFill flip="none" rotWithShape="1">
            <a:gsLst>
              <a:gs pos="0">
                <a:srgbClr val="FFF200"/>
              </a:gs>
              <a:gs pos="45000">
                <a:srgbClr val="FF7A00"/>
              </a:gs>
              <a:gs pos="70000">
                <a:srgbClr val="FF0300"/>
              </a:gs>
              <a:gs pos="100000">
                <a:srgbClr val="4D0808"/>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3" name="TextBox 32"/>
          <p:cNvSpPr txBox="1"/>
          <p:nvPr/>
        </p:nvSpPr>
        <p:spPr>
          <a:xfrm>
            <a:off x="378747" y="5991538"/>
            <a:ext cx="967142" cy="384721"/>
          </a:xfrm>
          <a:prstGeom prst="rect">
            <a:avLst/>
          </a:prstGeom>
          <a:noFill/>
        </p:spPr>
        <p:txBody>
          <a:bodyPr wrap="square"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a:t>
            </a:r>
          </a:p>
        </p:txBody>
      </p:sp>
      <p:sp>
        <p:nvSpPr>
          <p:cNvPr id="34" name="TextBox 33"/>
          <p:cNvSpPr txBox="1"/>
          <p:nvPr/>
        </p:nvSpPr>
        <p:spPr>
          <a:xfrm>
            <a:off x="688157" y="996272"/>
            <a:ext cx="522450" cy="384721"/>
          </a:xfrm>
          <a:prstGeom prst="rect">
            <a:avLst/>
          </a:prstGeom>
          <a:noFill/>
        </p:spPr>
        <p:txBody>
          <a:bodyPr wrap="square"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a:t>
            </a:r>
          </a:p>
        </p:txBody>
      </p:sp>
      <p:sp>
        <p:nvSpPr>
          <p:cNvPr id="36" name="Down Arrow 35"/>
          <p:cNvSpPr/>
          <p:nvPr/>
        </p:nvSpPr>
        <p:spPr>
          <a:xfrm>
            <a:off x="7965357" y="3735113"/>
            <a:ext cx="488917" cy="2256425"/>
          </a:xfrm>
          <a:prstGeom prst="downArrow">
            <a:avLst/>
          </a:prstGeom>
          <a:gradFill flip="none" rotWithShape="1">
            <a:gsLst>
              <a:gs pos="0">
                <a:srgbClr val="FFF200"/>
              </a:gs>
              <a:gs pos="45000">
                <a:srgbClr val="FF7A00"/>
              </a:gs>
              <a:gs pos="70000">
                <a:srgbClr val="FF0300"/>
              </a:gs>
              <a:gs pos="100000">
                <a:srgbClr val="4D0808"/>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7630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4" name="TextBox 43"/>
          <p:cNvSpPr txBox="1"/>
          <p:nvPr/>
        </p:nvSpPr>
        <p:spPr>
          <a:xfrm>
            <a:off x="7654375" y="6048783"/>
            <a:ext cx="1110879" cy="523220"/>
          </a:xfrm>
          <a:prstGeom prst="rect">
            <a:avLst/>
          </a:prstGeom>
          <a:noFill/>
        </p:spPr>
        <p:txBody>
          <a:bodyPr wrap="square" rtlCol="0">
            <a:spAutoFit/>
          </a:bodyPr>
          <a:lstStyle/>
          <a:p>
            <a:pPr marL="0" marR="0" lvl="0" indent="0" algn="ctr" defTabSz="976305"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Less Reversible</a:t>
            </a:r>
          </a:p>
        </p:txBody>
      </p:sp>
      <p:sp>
        <p:nvSpPr>
          <p:cNvPr id="46" name="TextBox 45"/>
          <p:cNvSpPr txBox="1"/>
          <p:nvPr/>
        </p:nvSpPr>
        <p:spPr>
          <a:xfrm>
            <a:off x="7589087" y="3122849"/>
            <a:ext cx="1241456" cy="523220"/>
          </a:xfrm>
          <a:prstGeom prst="rect">
            <a:avLst/>
          </a:prstGeom>
          <a:noFill/>
        </p:spPr>
        <p:txBody>
          <a:bodyPr wrap="square" rtlCol="0">
            <a:spAutoFit/>
          </a:bodyPr>
          <a:lstStyle/>
          <a:p>
            <a:pPr marL="0" marR="0" lvl="0" indent="0" algn="ctr" defTabSz="976305"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More Reversible</a:t>
            </a:r>
          </a:p>
        </p:txBody>
      </p:sp>
    </p:spTree>
    <p:extLst>
      <p:ext uri="{BB962C8B-B14F-4D97-AF65-F5344CB8AC3E}">
        <p14:creationId xmlns:p14="http://schemas.microsoft.com/office/powerpoint/2010/main" val="12581351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fade">
                                      <p:cBhvr>
                                        <p:cTn id="7" dur="1000"/>
                                        <p:tgtEl>
                                          <p:spTgt spid="39"/>
                                        </p:tgtEl>
                                      </p:cBhvr>
                                    </p:animEffect>
                                    <p:anim calcmode="lin" valueType="num">
                                      <p:cBhvr>
                                        <p:cTn id="8" dur="1000" fill="hold"/>
                                        <p:tgtEl>
                                          <p:spTgt spid="39"/>
                                        </p:tgtEl>
                                        <p:attrNameLst>
                                          <p:attrName>ppt_x</p:attrName>
                                        </p:attrNameLst>
                                      </p:cBhvr>
                                      <p:tavLst>
                                        <p:tav tm="0">
                                          <p:val>
                                            <p:strVal val="#ppt_x"/>
                                          </p:val>
                                        </p:tav>
                                        <p:tav tm="100000">
                                          <p:val>
                                            <p:strVal val="#ppt_x"/>
                                          </p:val>
                                        </p:tav>
                                      </p:tavLst>
                                    </p:anim>
                                    <p:anim calcmode="lin" valueType="num">
                                      <p:cBhvr>
                                        <p:cTn id="9" dur="1000" fill="hold"/>
                                        <p:tgtEl>
                                          <p:spTgt spid="39"/>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5"/>
                                        </p:tgtEl>
                                        <p:attrNameLst>
                                          <p:attrName>style.visibility</p:attrName>
                                        </p:attrNameLst>
                                      </p:cBhvr>
                                      <p:to>
                                        <p:strVal val="visible"/>
                                      </p:to>
                                    </p:set>
                                    <p:animEffect transition="in" filter="fade">
                                      <p:cBhvr>
                                        <p:cTn id="12" dur="1000"/>
                                        <p:tgtEl>
                                          <p:spTgt spid="45"/>
                                        </p:tgtEl>
                                      </p:cBhvr>
                                    </p:animEffect>
                                    <p:anim calcmode="lin" valueType="num">
                                      <p:cBhvr>
                                        <p:cTn id="13" dur="1000" fill="hold"/>
                                        <p:tgtEl>
                                          <p:spTgt spid="45"/>
                                        </p:tgtEl>
                                        <p:attrNameLst>
                                          <p:attrName>ppt_x</p:attrName>
                                        </p:attrNameLst>
                                      </p:cBhvr>
                                      <p:tavLst>
                                        <p:tav tm="0">
                                          <p:val>
                                            <p:strVal val="#ppt_x"/>
                                          </p:val>
                                        </p:tav>
                                        <p:tav tm="100000">
                                          <p:val>
                                            <p:strVal val="#ppt_x"/>
                                          </p:val>
                                        </p:tav>
                                      </p:tavLst>
                                    </p:anim>
                                    <p:anim calcmode="lin" valueType="num">
                                      <p:cBhvr>
                                        <p:cTn id="14"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50"/>
                                        </p:tgtEl>
                                        <p:attrNameLst>
                                          <p:attrName>style.visibility</p:attrName>
                                        </p:attrNameLst>
                                      </p:cBhvr>
                                      <p:to>
                                        <p:strVal val="visible"/>
                                      </p:to>
                                    </p:set>
                                    <p:animEffect transition="in" filter="barn(inVertical)">
                                      <p:cBhvr>
                                        <p:cTn id="19" dur="500"/>
                                        <p:tgtEl>
                                          <p:spTgt spid="50"/>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52"/>
                                        </p:tgtEl>
                                        <p:attrNameLst>
                                          <p:attrName>style.visibility</p:attrName>
                                        </p:attrNameLst>
                                      </p:cBhvr>
                                      <p:to>
                                        <p:strVal val="visible"/>
                                      </p:to>
                                    </p:set>
                                    <p:animEffect transition="in" filter="barn(inVertical)">
                                      <p:cBhvr>
                                        <p:cTn id="22" dur="500"/>
                                        <p:tgtEl>
                                          <p:spTgt spid="52"/>
                                        </p:tgtEl>
                                      </p:cBhvr>
                                    </p:animEffec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2"/>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3"/>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4"/>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6"/>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44"/>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4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50" grpId="0" animBg="1"/>
      <p:bldP spid="52" grpId="0" animBg="1"/>
      <p:bldP spid="32" grpId="0" animBg="1"/>
      <p:bldP spid="33" grpId="0"/>
      <p:bldP spid="34" grpId="0"/>
      <p:bldP spid="36" grpId="0" animBg="1"/>
      <p:bldP spid="44" grpId="0"/>
      <p:bldP spid="46"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6772606" y="439500"/>
            <a:ext cx="2514600" cy="498693"/>
          </a:xfrm>
          <a:prstGeom prst="rect">
            <a:avLst/>
          </a:prstGeom>
          <a:noFill/>
        </p:spPr>
        <p:txBody>
          <a:bodyPr wrap="square" lIns="97630" tIns="48815" rIns="97630" bIns="48815"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26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Lesson Four</a:t>
            </a:r>
          </a:p>
        </p:txBody>
      </p:sp>
      <p:cxnSp>
        <p:nvCxnSpPr>
          <p:cNvPr id="10" name="Straight Connector 9"/>
          <p:cNvCxnSpPr/>
          <p:nvPr/>
        </p:nvCxnSpPr>
        <p:spPr>
          <a:xfrm>
            <a:off x="3581241" y="125258"/>
            <a:ext cx="0" cy="881772"/>
          </a:xfrm>
          <a:prstGeom prst="line">
            <a:avLst/>
          </a:prstGeom>
          <a:ln w="28575">
            <a:solidFill>
              <a:srgbClr val="2B656C"/>
            </a:solidFill>
          </a:ln>
        </p:spPr>
        <p:style>
          <a:lnRef idx="1">
            <a:schemeClr val="accent2"/>
          </a:lnRef>
          <a:fillRef idx="0">
            <a:schemeClr val="accent2"/>
          </a:fillRef>
          <a:effectRef idx="0">
            <a:schemeClr val="accent2"/>
          </a:effectRef>
          <a:fontRef idx="minor">
            <a:schemeClr val="tx1"/>
          </a:fontRef>
        </p:style>
      </p:cxnSp>
      <p:pic>
        <p:nvPicPr>
          <p:cNvPr id="3074" name="Picture 2" descr="C:\Users\jcgriz\AppData\Local\Microsoft\Windows\Temporary Internet Files\Content.Outlook\ND2AF8RG\GSEO logo.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05068" y="258921"/>
            <a:ext cx="2911798" cy="703622"/>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p:cNvSpPr/>
          <p:nvPr/>
        </p:nvSpPr>
        <p:spPr>
          <a:xfrm>
            <a:off x="76204" y="1144704"/>
            <a:ext cx="9372583" cy="5463034"/>
          </a:xfrm>
          <a:prstGeom prst="rect">
            <a:avLst/>
          </a:prstGeom>
        </p:spPr>
        <p:txBody>
          <a:bodyPr wrap="square">
            <a:spAutoFit/>
          </a:bodyPr>
          <a:lstStyle/>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r>
              <a:rPr kumimoji="0" lang="en-US" sz="2200" b="0" i="0" u="none" strike="noStrike" kern="120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	</a:t>
            </a:r>
          </a:p>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r>
              <a:rPr kumimoji="0" lang="en-US" sz="2200" b="0" i="0" u="none" strike="noStrike" kern="120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Entrance Activity: </a:t>
            </a:r>
          </a:p>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endParaRPr lang="en-US" sz="2200" dirty="0">
              <a:solidFill>
                <a:srgbClr val="000000"/>
              </a:solidFill>
              <a:latin typeface="Verdana" panose="020B0604030504040204" pitchFamily="34" charset="0"/>
              <a:ea typeface="Verdana" panose="020B0604030504040204" pitchFamily="34" charset="0"/>
              <a:cs typeface="Verdana" panose="020B0604030504040204" pitchFamily="34" charset="0"/>
            </a:endParaRPr>
          </a:p>
          <a:p>
            <a:pPr defTabSz="976305" eaLnBrk="1" fontAlgn="auto" hangingPunct="1">
              <a:spcBef>
                <a:spcPts val="0"/>
              </a:spcBef>
              <a:spcAft>
                <a:spcPts val="0"/>
              </a:spcAft>
              <a:buClr>
                <a:srgbClr val="000000"/>
              </a:buClr>
              <a:buSzPts val="1200"/>
              <a:tabLst>
                <a:tab pos="228600" algn="l"/>
                <a:tab pos="457200" algn="l"/>
              </a:tabLst>
              <a:defRPr/>
            </a:pPr>
            <a:r>
              <a:rPr lang="en-US" sz="2400" dirty="0">
                <a:solidFill>
                  <a:srgbClr val="000000"/>
                </a:solidFill>
                <a:latin typeface="Verdana" panose="020B0604030504040204" pitchFamily="34" charset="0"/>
                <a:ea typeface="Verdana" panose="020B0604030504040204" pitchFamily="34" charset="0"/>
                <a:cs typeface="Verdana" panose="020B0604030504040204" pitchFamily="34" charset="0"/>
              </a:rPr>
              <a:t>   </a:t>
            </a:r>
            <a:r>
              <a:rPr lang="en-US" sz="2400" dirty="0">
                <a:solidFill>
                  <a:srgbClr val="000000"/>
                </a:solidFill>
                <a:latin typeface="Verdana" panose="020B0604030504040204" pitchFamily="34" charset="0"/>
                <a:ea typeface="Verdana" panose="020B0604030504040204" pitchFamily="34" charset="0"/>
                <a:cs typeface="Verdana" panose="020B0604030504040204" pitchFamily="34" charset="0"/>
                <a:hlinkClick r:id="rId4"/>
              </a:rPr>
              <a:t>A Taste of Home</a:t>
            </a:r>
            <a:endParaRPr lang="en-US" sz="2400" dirty="0">
              <a:solidFill>
                <a:srgbClr val="000000"/>
              </a:solidFill>
              <a:latin typeface="Verdana" panose="020B0604030504040204" pitchFamily="34" charset="0"/>
              <a:ea typeface="Verdana" panose="020B0604030504040204" pitchFamily="34" charset="0"/>
              <a:cs typeface="Verdana" panose="020B0604030504040204" pitchFamily="34" charset="0"/>
            </a:endParaRPr>
          </a:p>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endParaRPr lang="en-US" sz="2000" dirty="0">
              <a:solidFill>
                <a:srgbClr val="000000"/>
              </a:solidFill>
              <a:latin typeface="Verdana" panose="020B0604030504040204" pitchFamily="34" charset="0"/>
              <a:ea typeface="Verdana" panose="020B0604030504040204" pitchFamily="34" charset="0"/>
              <a:cs typeface="Verdana" panose="020B0604030504040204" pitchFamily="34" charset="0"/>
            </a:endParaRPr>
          </a:p>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r>
              <a:rPr lang="en-US" sz="2000" dirty="0">
                <a:solidFill>
                  <a:srgbClr val="000000"/>
                </a:solidFill>
                <a:latin typeface="Verdana" panose="020B0604030504040204" pitchFamily="34" charset="0"/>
                <a:ea typeface="Verdana" panose="020B0604030504040204" pitchFamily="34" charset="0"/>
                <a:cs typeface="Verdana" panose="020B0604030504040204" pitchFamily="34" charset="0"/>
              </a:rPr>
              <a:t>	      By Monica</a:t>
            </a:r>
          </a:p>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r>
              <a:rPr lang="en-US" sz="1600" dirty="0">
                <a:solidFill>
                  <a:srgbClr val="000000"/>
                </a:solidFill>
                <a:latin typeface="Verdana" panose="020B0604030504040204" pitchFamily="34" charset="0"/>
                <a:ea typeface="Verdana" panose="020B0604030504040204" pitchFamily="34" charset="0"/>
                <a:cs typeface="Verdana" panose="020B0604030504040204" pitchFamily="34" charset="0"/>
              </a:rPr>
              <a:t> 			       					      </a:t>
            </a:r>
            <a:r>
              <a:rPr lang="en-US" sz="1100" dirty="0">
                <a:solidFill>
                  <a:srgbClr val="000000"/>
                </a:solidFill>
                <a:latin typeface="Verdana" panose="020B0604030504040204" pitchFamily="34" charset="0"/>
                <a:ea typeface="Verdana" panose="020B0604030504040204" pitchFamily="34" charset="0"/>
                <a:cs typeface="Verdana" panose="020B0604030504040204" pitchFamily="34" charset="0"/>
                <a:hlinkClick r:id="rId4"/>
              </a:rPr>
              <a:t>https://www.youtube.com/watch?v=yuhhxTj5od0</a:t>
            </a:r>
            <a:endParaRPr lang="en-US" sz="1100" dirty="0">
              <a:solidFill>
                <a:srgbClr val="000000"/>
              </a:solidFill>
              <a:latin typeface="Verdana" panose="020B0604030504040204" pitchFamily="34" charset="0"/>
              <a:ea typeface="Verdana" panose="020B0604030504040204" pitchFamily="34" charset="0"/>
              <a:cs typeface="Verdana" panose="020B0604030504040204" pitchFamily="34" charset="0"/>
            </a:endParaRPr>
          </a:p>
          <a:p>
            <a:pPr lvl="0" defTabSz="976305" eaLnBrk="1" fontAlgn="auto" hangingPunct="1">
              <a:spcBef>
                <a:spcPts val="0"/>
              </a:spcBef>
              <a:spcAft>
                <a:spcPts val="0"/>
              </a:spcAft>
              <a:buClr>
                <a:srgbClr val="000000"/>
              </a:buClr>
              <a:buSzPts val="1200"/>
              <a:tabLst>
                <a:tab pos="228600" algn="l"/>
                <a:tab pos="457200" algn="l"/>
              </a:tabLst>
              <a:defRPr/>
            </a:pPr>
            <a:endParaRPr lang="en-US" sz="1400" dirty="0">
              <a:latin typeface="Verdana" panose="020B0604030504040204" pitchFamily="34" charset="0"/>
              <a:ea typeface="Verdana" panose="020B0604030504040204" pitchFamily="34" charset="0"/>
              <a:cs typeface="Verdana" panose="020B0604030504040204" pitchFamily="34" charset="0"/>
            </a:endParaRPr>
          </a:p>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endParaRPr lang="en-US" dirty="0">
              <a:solidFill>
                <a:prstClr val="black"/>
              </a:solidFill>
              <a:latin typeface="Verdana" panose="020B0604030504040204" pitchFamily="34" charset="0"/>
              <a:ea typeface="Verdana" panose="020B0604030504040204" pitchFamily="34" charset="0"/>
              <a:cs typeface="Verdana" panose="020B0604030504040204" pitchFamily="34" charset="0"/>
            </a:endParaRPr>
          </a:p>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r>
              <a:rPr lang="en-US" dirty="0">
                <a:solidFill>
                  <a:prstClr val="black"/>
                </a:solidFill>
                <a:latin typeface="Verdana" panose="020B0604030504040204" pitchFamily="34" charset="0"/>
                <a:ea typeface="Verdana" panose="020B0604030504040204" pitchFamily="34" charset="0"/>
                <a:cs typeface="Verdana" panose="020B0604030504040204" pitchFamily="34" charset="0"/>
              </a:rPr>
              <a:t>What are some environmental risk factors for type 2 diabetes in Monica’s family?</a:t>
            </a:r>
          </a:p>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r>
              <a:rPr kumimoji="0" lang="en-US"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p>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r>
              <a:rPr kumimoji="0" lang="en-US"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To think about….</a:t>
            </a:r>
          </a:p>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r>
              <a:rPr lang="en-US" sz="1200" dirty="0">
                <a:solidFill>
                  <a:prstClr val="black"/>
                </a:solidFill>
                <a:latin typeface="Verdana" panose="020B0604030504040204" pitchFamily="34" charset="0"/>
                <a:ea typeface="Verdana" panose="020B0604030504040204" pitchFamily="34" charset="0"/>
                <a:cs typeface="Verdana" panose="020B0604030504040204" pitchFamily="34" charset="0"/>
              </a:rPr>
              <a:t>			    	</a:t>
            </a:r>
          </a:p>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r>
              <a:rPr lang="en-US" dirty="0">
                <a:solidFill>
                  <a:prstClr val="black"/>
                </a:solidFill>
                <a:latin typeface="Verdana" panose="020B0604030504040204" pitchFamily="34" charset="0"/>
                <a:ea typeface="Verdana" panose="020B0604030504040204" pitchFamily="34" charset="0"/>
                <a:cs typeface="Verdana" panose="020B0604030504040204" pitchFamily="34" charset="0"/>
              </a:rPr>
              <a:t>				How does culture impact risk?</a:t>
            </a:r>
          </a:p>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r>
              <a:rPr kumimoji="0" lang="en-US"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How does product marketing impact risk?</a:t>
            </a:r>
          </a:p>
          <a:p>
            <a:pPr defTabSz="976305" eaLnBrk="1" fontAlgn="auto" hangingPunct="1">
              <a:spcBef>
                <a:spcPts val="0"/>
              </a:spcBef>
              <a:spcAft>
                <a:spcPts val="0"/>
              </a:spcAft>
              <a:buClr>
                <a:srgbClr val="000000"/>
              </a:buClr>
              <a:buSzPts val="1200"/>
              <a:tabLst>
                <a:tab pos="228600" algn="l"/>
                <a:tab pos="457200" algn="l"/>
              </a:tabLst>
              <a:defRPr/>
            </a:pPr>
            <a:r>
              <a:rPr lang="en-US" dirty="0">
                <a:solidFill>
                  <a:prstClr val="black"/>
                </a:solidFill>
                <a:latin typeface="Verdana" panose="020B0604030504040204" pitchFamily="34" charset="0"/>
                <a:ea typeface="Verdana" panose="020B0604030504040204" pitchFamily="34" charset="0"/>
                <a:cs typeface="Verdana" panose="020B0604030504040204" pitchFamily="34" charset="0"/>
              </a:rPr>
              <a:t>				How have these changed over time?</a:t>
            </a:r>
          </a:p>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endParaRPr kumimoji="0" lang="en-US" sz="22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pic>
        <p:nvPicPr>
          <p:cNvPr id="6" name="Picture 5">
            <a:extLst>
              <a:ext uri="{FF2B5EF4-FFF2-40B4-BE49-F238E27FC236}">
                <a16:creationId xmlns:a16="http://schemas.microsoft.com/office/drawing/2014/main" id="{30F56C0A-EEC8-4CE3-A94A-F3351B39AD12}"/>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7835" y="6629400"/>
            <a:ext cx="10082172" cy="159336"/>
          </a:xfrm>
          <a:prstGeom prst="rect">
            <a:avLst/>
          </a:prstGeom>
        </p:spPr>
      </p:pic>
      <p:sp>
        <p:nvSpPr>
          <p:cNvPr id="7" name="TextBox 6">
            <a:extLst>
              <a:ext uri="{FF2B5EF4-FFF2-40B4-BE49-F238E27FC236}">
                <a16:creationId xmlns:a16="http://schemas.microsoft.com/office/drawing/2014/main" id="{FA55083A-C759-4A25-A2B0-6AF930B5A1CD}"/>
              </a:ext>
            </a:extLst>
          </p:cNvPr>
          <p:cNvSpPr txBox="1"/>
          <p:nvPr/>
        </p:nvSpPr>
        <p:spPr>
          <a:xfrm>
            <a:off x="4366869" y="125258"/>
            <a:ext cx="4777131" cy="344805"/>
          </a:xfrm>
          <a:prstGeom prst="rect">
            <a:avLst/>
          </a:prstGeom>
          <a:noFill/>
        </p:spPr>
        <p:txBody>
          <a:bodyPr wrap="square" lIns="97630" tIns="48815" rIns="97630" bIns="48815"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Biology, Homeostasis, </a:t>
            </a:r>
            <a:r>
              <a:rPr lang="en-US" sz="1600" dirty="0">
                <a:solidFill>
                  <a:prstClr val="black"/>
                </a:solidFill>
                <a:latin typeface="Verdana" panose="020B0604030504040204" pitchFamily="34" charset="0"/>
                <a:ea typeface="Verdana" panose="020B0604030504040204" pitchFamily="34" charset="0"/>
                <a:cs typeface="Verdana" panose="020B0604030504040204" pitchFamily="34" charset="0"/>
              </a:rPr>
              <a:t>and Type 2 Diabetes</a:t>
            </a:r>
            <a:endParaRPr kumimoji="0" lang="en-US" sz="16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pic>
        <p:nvPicPr>
          <p:cNvPr id="2" name="Picture 1">
            <a:extLst>
              <a:ext uri="{FF2B5EF4-FFF2-40B4-BE49-F238E27FC236}">
                <a16:creationId xmlns:a16="http://schemas.microsoft.com/office/drawing/2014/main" id="{9E340AAF-319B-4713-BFFE-307DCA93F2F6}"/>
              </a:ext>
            </a:extLst>
          </p:cNvPr>
          <p:cNvPicPr>
            <a:picLocks noChangeAspect="1"/>
          </p:cNvPicPr>
          <p:nvPr/>
        </p:nvPicPr>
        <p:blipFill>
          <a:blip r:embed="rId6"/>
          <a:stretch>
            <a:fillRect/>
          </a:stretch>
        </p:blipFill>
        <p:spPr>
          <a:xfrm>
            <a:off x="3886200" y="1144704"/>
            <a:ext cx="4965458" cy="2759564"/>
          </a:xfrm>
          <a:prstGeom prst="rect">
            <a:avLst/>
          </a:prstGeom>
        </p:spPr>
      </p:pic>
    </p:spTree>
    <p:extLst>
      <p:ext uri="{BB962C8B-B14F-4D97-AF65-F5344CB8AC3E}">
        <p14:creationId xmlns:p14="http://schemas.microsoft.com/office/powerpoint/2010/main" val="338872950"/>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p:cNvSpPr txBox="1"/>
          <p:nvPr/>
        </p:nvSpPr>
        <p:spPr>
          <a:xfrm>
            <a:off x="2290302" y="100781"/>
            <a:ext cx="8786214" cy="498693"/>
          </a:xfrm>
          <a:prstGeom prst="rect">
            <a:avLst/>
          </a:prstGeom>
          <a:noFill/>
        </p:spPr>
        <p:txBody>
          <a:bodyPr wrap="square" lIns="97630" tIns="48815" rIns="97630" bIns="48815" rtlCol="0">
            <a:spAutoFit/>
          </a:bodyPr>
          <a:lstStyle/>
          <a:p>
            <a:pPr defTabSz="976305"/>
            <a:r>
              <a:rPr lang="en-US" sz="2600" dirty="0">
                <a:solidFill>
                  <a:prstClr val="black"/>
                </a:solidFill>
                <a:latin typeface="Verdana" panose="020B0604030504040204" pitchFamily="34" charset="0"/>
                <a:ea typeface="Verdana" panose="020B0604030504040204" pitchFamily="34" charset="0"/>
                <a:cs typeface="Verdana" panose="020B0604030504040204" pitchFamily="34" charset="0"/>
              </a:rPr>
              <a:t>Student Sheet 4.1: Genetic risk factors</a:t>
            </a:r>
          </a:p>
        </p:txBody>
      </p:sp>
      <p:sp>
        <p:nvSpPr>
          <p:cNvPr id="20" name="TextBox 19">
            <a:extLst>
              <a:ext uri="{FF2B5EF4-FFF2-40B4-BE49-F238E27FC236}">
                <a16:creationId xmlns:a16="http://schemas.microsoft.com/office/drawing/2014/main" id="{17D3E10E-9774-4859-8F34-1FC9B54A2D36}"/>
              </a:ext>
            </a:extLst>
          </p:cNvPr>
          <p:cNvSpPr txBox="1"/>
          <p:nvPr/>
        </p:nvSpPr>
        <p:spPr>
          <a:xfrm>
            <a:off x="2589868" y="2423529"/>
            <a:ext cx="4412482" cy="369332"/>
          </a:xfrm>
          <a:prstGeom prst="rect">
            <a:avLst/>
          </a:prstGeom>
          <a:noFill/>
        </p:spPr>
        <p:txBody>
          <a:bodyPr wrap="square" rtlCol="0">
            <a:spAutoFit/>
          </a:bodyPr>
          <a:lstStyle/>
          <a:p>
            <a:r>
              <a:rPr lang="en-US" dirty="0">
                <a:latin typeface="Verdana" panose="020B0604030504040204" pitchFamily="34" charset="0"/>
                <a:ea typeface="Verdana" panose="020B0604030504040204" pitchFamily="34" charset="0"/>
                <a:cs typeface="Verdana" panose="020B0604030504040204" pitchFamily="34" charset="0"/>
              </a:rPr>
              <a:t>You could draw…</a:t>
            </a:r>
            <a:endParaRPr lang="en-US" b="1" dirty="0">
              <a:latin typeface="Verdana" panose="020B0604030504040204" pitchFamily="34" charset="0"/>
              <a:ea typeface="Verdana" panose="020B0604030504040204" pitchFamily="34" charset="0"/>
              <a:cs typeface="Verdana" panose="020B0604030504040204" pitchFamily="34" charset="0"/>
            </a:endParaRPr>
          </a:p>
        </p:txBody>
      </p:sp>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59159" y="767843"/>
            <a:ext cx="2316116" cy="2316116"/>
          </a:xfrm>
          <a:prstGeom prst="rect">
            <a:avLst/>
          </a:prstGeom>
        </p:spPr>
      </p:pic>
      <p:sp>
        <p:nvSpPr>
          <p:cNvPr id="27" name="TextBox 26">
            <a:extLst>
              <a:ext uri="{FF2B5EF4-FFF2-40B4-BE49-F238E27FC236}">
                <a16:creationId xmlns:a16="http://schemas.microsoft.com/office/drawing/2014/main" id="{5F339DC1-C499-48CA-B31B-AA048B92291C}"/>
              </a:ext>
            </a:extLst>
          </p:cNvPr>
          <p:cNvSpPr txBox="1"/>
          <p:nvPr/>
        </p:nvSpPr>
        <p:spPr>
          <a:xfrm>
            <a:off x="2575275" y="911337"/>
            <a:ext cx="6309566" cy="1200329"/>
          </a:xfrm>
          <a:prstGeom prst="rect">
            <a:avLst/>
          </a:prstGeom>
          <a:noFill/>
        </p:spPr>
        <p:txBody>
          <a:bodyPr wrap="square" rtlCol="0">
            <a:spAutoFit/>
          </a:bodyPr>
          <a:lstStyle/>
          <a:p>
            <a:r>
              <a:rPr lang="en-US" dirty="0">
                <a:latin typeface="Verdana" panose="020B0604030504040204" pitchFamily="34" charset="0"/>
                <a:ea typeface="Verdana" panose="020B0604030504040204" pitchFamily="34" charset="0"/>
                <a:cs typeface="Verdana" panose="020B0604030504040204" pitchFamily="34" charset="0"/>
              </a:rPr>
              <a:t>The beans in the bag represent the gene pool </a:t>
            </a:r>
          </a:p>
          <a:p>
            <a:r>
              <a:rPr lang="en-US" dirty="0">
                <a:latin typeface="Verdana" panose="020B0604030504040204" pitchFamily="34" charset="0"/>
                <a:ea typeface="Verdana" panose="020B0604030504040204" pitchFamily="34" charset="0"/>
                <a:cs typeface="Verdana" panose="020B0604030504040204" pitchFamily="34" charset="0"/>
              </a:rPr>
              <a:t>of the population. </a:t>
            </a:r>
          </a:p>
          <a:p>
            <a:endParaRPr lang="en-US" dirty="0">
              <a:latin typeface="Verdana" panose="020B0604030504040204" pitchFamily="34" charset="0"/>
              <a:ea typeface="Verdana" panose="020B0604030504040204" pitchFamily="34" charset="0"/>
              <a:cs typeface="Verdana" panose="020B0604030504040204" pitchFamily="34" charset="0"/>
            </a:endParaRPr>
          </a:p>
          <a:p>
            <a:r>
              <a:rPr lang="en-US" dirty="0">
                <a:latin typeface="Verdana" panose="020B0604030504040204" pitchFamily="34" charset="0"/>
                <a:ea typeface="Verdana" panose="020B0604030504040204" pitchFamily="34" charset="0"/>
                <a:cs typeface="Verdana" panose="020B0604030504040204" pitchFamily="34" charset="0"/>
              </a:rPr>
              <a:t>For each gene you will draw from 2 possible alleles</a:t>
            </a:r>
          </a:p>
        </p:txBody>
      </p:sp>
      <p:graphicFrame>
        <p:nvGraphicFramePr>
          <p:cNvPr id="8" name="Table 7"/>
          <p:cNvGraphicFramePr>
            <a:graphicFrameLocks noGrp="1"/>
          </p:cNvGraphicFramePr>
          <p:nvPr>
            <p:extLst>
              <p:ext uri="{D42A27DB-BD31-4B8C-83A1-F6EECF244321}">
                <p14:modId xmlns:p14="http://schemas.microsoft.com/office/powerpoint/2010/main" val="1546899771"/>
              </p:ext>
            </p:extLst>
          </p:nvPr>
        </p:nvGraphicFramePr>
        <p:xfrm>
          <a:off x="259159" y="3112815"/>
          <a:ext cx="4455549" cy="3662680"/>
        </p:xfrm>
        <a:graphic>
          <a:graphicData uri="http://schemas.openxmlformats.org/drawingml/2006/table">
            <a:tbl>
              <a:tblPr firstRow="1" bandRow="1">
                <a:tableStyleId>{C083E6E3-FA7D-4D7B-A595-EF9225AFEA82}</a:tableStyleId>
              </a:tblPr>
              <a:tblGrid>
                <a:gridCol w="4455549">
                  <a:extLst>
                    <a:ext uri="{9D8B030D-6E8A-4147-A177-3AD203B41FA5}">
                      <a16:colId xmlns:a16="http://schemas.microsoft.com/office/drawing/2014/main" val="2465898659"/>
                    </a:ext>
                  </a:extLst>
                </a:gridCol>
              </a:tblGrid>
              <a:tr h="370840">
                <a:tc>
                  <a:txBody>
                    <a:bodyPr/>
                    <a:lstStyle/>
                    <a:p>
                      <a:pPr algn="l"/>
                      <a:r>
                        <a:rPr lang="en-US" dirty="0">
                          <a:latin typeface="Verdana" panose="020B0604030504040204" pitchFamily="34" charset="0"/>
                          <a:ea typeface="Verdana" panose="020B0604030504040204" pitchFamily="34" charset="0"/>
                          <a:cs typeface="Verdana" panose="020B0604030504040204" pitchFamily="34" charset="0"/>
                        </a:rPr>
                        <a:t>               Color Combinations</a:t>
                      </a:r>
                    </a:p>
                  </a:txBody>
                  <a:tcPr/>
                </a:tc>
                <a:extLst>
                  <a:ext uri="{0D108BD9-81ED-4DB2-BD59-A6C34878D82A}">
                    <a16:rowId xmlns:a16="http://schemas.microsoft.com/office/drawing/2014/main" val="3216398525"/>
                  </a:ext>
                </a:extLst>
              </a:tr>
              <a:tr h="370840">
                <a:tc>
                  <a:txBody>
                    <a:bodyPr/>
                    <a:lstStyle/>
                    <a:p>
                      <a:pPr algn="ctr"/>
                      <a:endParaRPr lang="en-US" dirty="0">
                        <a:latin typeface="Verdana" panose="020B0604030504040204" pitchFamily="34" charset="0"/>
                        <a:ea typeface="Verdana" panose="020B0604030504040204" pitchFamily="34" charset="0"/>
                        <a:cs typeface="Verdana" panose="020B0604030504040204" pitchFamily="34" charset="0"/>
                      </a:endParaRPr>
                    </a:p>
                    <a:p>
                      <a:pPr algn="ctr"/>
                      <a:r>
                        <a:rPr lang="en-US" dirty="0">
                          <a:latin typeface="Verdana" panose="020B0604030504040204" pitchFamily="34" charset="0"/>
                          <a:ea typeface="Verdana" panose="020B0604030504040204" pitchFamily="34" charset="0"/>
                          <a:cs typeface="Verdana" panose="020B0604030504040204" pitchFamily="34" charset="0"/>
                        </a:rPr>
                        <a:t>                        2 white beans</a:t>
                      </a:r>
                    </a:p>
                    <a:p>
                      <a:pPr algn="ctr"/>
                      <a:endParaRPr lang="en-US" dirty="0">
                        <a:latin typeface="Verdana" panose="020B0604030504040204" pitchFamily="34" charset="0"/>
                        <a:ea typeface="Verdana" panose="020B0604030504040204" pitchFamily="34" charset="0"/>
                        <a:cs typeface="Verdana" panose="020B0604030504040204" pitchFamily="34" charset="0"/>
                      </a:endParaRPr>
                    </a:p>
                  </a:txBody>
                  <a:tcPr/>
                </a:tc>
                <a:extLst>
                  <a:ext uri="{0D108BD9-81ED-4DB2-BD59-A6C34878D82A}">
                    <a16:rowId xmlns:a16="http://schemas.microsoft.com/office/drawing/2014/main" val="3368684993"/>
                  </a:ext>
                </a:extLst>
              </a:tr>
              <a:tr h="370840">
                <a:tc>
                  <a:txBody>
                    <a:bodyPr/>
                    <a:lstStyle/>
                    <a:p>
                      <a:pPr algn="ctr"/>
                      <a:endParaRPr lang="en-US" dirty="0">
                        <a:latin typeface="Verdana" panose="020B0604030504040204" pitchFamily="34" charset="0"/>
                        <a:ea typeface="Verdana" panose="020B0604030504040204" pitchFamily="34" charset="0"/>
                        <a:cs typeface="Verdana" panose="020B0604030504040204" pitchFamily="34" charset="0"/>
                      </a:endParaRPr>
                    </a:p>
                    <a:p>
                      <a:pPr algn="ctr"/>
                      <a:r>
                        <a:rPr lang="en-US" dirty="0">
                          <a:latin typeface="Verdana" panose="020B0604030504040204" pitchFamily="34" charset="0"/>
                          <a:ea typeface="Verdana" panose="020B0604030504040204" pitchFamily="34" charset="0"/>
                          <a:cs typeface="Verdana" panose="020B0604030504040204" pitchFamily="34" charset="0"/>
                        </a:rPr>
                        <a:t>                        1 of each color </a:t>
                      </a:r>
                    </a:p>
                    <a:p>
                      <a:pPr algn="ctr"/>
                      <a:r>
                        <a:rPr lang="en-US" dirty="0">
                          <a:latin typeface="Verdana" panose="020B0604030504040204" pitchFamily="34" charset="0"/>
                          <a:ea typeface="Verdana" panose="020B0604030504040204" pitchFamily="34" charset="0"/>
                          <a:cs typeface="Verdana" panose="020B0604030504040204" pitchFamily="34" charset="0"/>
                        </a:rPr>
                        <a:t>                        (2 combinations) </a:t>
                      </a:r>
                    </a:p>
                    <a:p>
                      <a:pPr algn="ctr"/>
                      <a:r>
                        <a:rPr lang="en-US" dirty="0">
                          <a:latin typeface="Verdana" panose="020B0604030504040204" pitchFamily="34" charset="0"/>
                          <a:ea typeface="Verdana" panose="020B0604030504040204" pitchFamily="34" charset="0"/>
                          <a:cs typeface="Verdana" panose="020B0604030504040204" pitchFamily="34" charset="0"/>
                        </a:rPr>
                        <a:t>                        1W 1R </a:t>
                      </a:r>
                      <a:r>
                        <a:rPr lang="en-US" b="1" i="1" dirty="0">
                          <a:latin typeface="Verdana" panose="020B0604030504040204" pitchFamily="34" charset="0"/>
                          <a:ea typeface="Verdana" panose="020B0604030504040204" pitchFamily="34" charset="0"/>
                          <a:cs typeface="Verdana" panose="020B0604030504040204" pitchFamily="34" charset="0"/>
                        </a:rPr>
                        <a:t>or</a:t>
                      </a:r>
                      <a:r>
                        <a:rPr lang="en-US" dirty="0">
                          <a:latin typeface="Verdana" panose="020B0604030504040204" pitchFamily="34" charset="0"/>
                          <a:ea typeface="Verdana" panose="020B0604030504040204" pitchFamily="34" charset="0"/>
                          <a:cs typeface="Verdana" panose="020B0604030504040204" pitchFamily="34" charset="0"/>
                        </a:rPr>
                        <a:t> 1R 1W</a:t>
                      </a:r>
                    </a:p>
                    <a:p>
                      <a:pPr algn="ctr"/>
                      <a:endParaRPr lang="en-US" dirty="0">
                        <a:latin typeface="Verdana" panose="020B0604030504040204" pitchFamily="34" charset="0"/>
                        <a:ea typeface="Verdana" panose="020B0604030504040204" pitchFamily="34" charset="0"/>
                        <a:cs typeface="Verdana" panose="020B0604030504040204" pitchFamily="34" charset="0"/>
                      </a:endParaRPr>
                    </a:p>
                  </a:txBody>
                  <a:tcPr/>
                </a:tc>
                <a:extLst>
                  <a:ext uri="{0D108BD9-81ED-4DB2-BD59-A6C34878D82A}">
                    <a16:rowId xmlns:a16="http://schemas.microsoft.com/office/drawing/2014/main" val="452538008"/>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dirty="0">
                        <a:latin typeface="Verdana" panose="020B0604030504040204" pitchFamily="34" charset="0"/>
                        <a:ea typeface="Verdana" panose="020B0604030504040204" pitchFamily="34" charset="0"/>
                        <a:cs typeface="Verdana" panose="020B060403050404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n-US" dirty="0">
                          <a:latin typeface="Verdana" panose="020B0604030504040204" pitchFamily="34" charset="0"/>
                          <a:ea typeface="Verdana" panose="020B0604030504040204" pitchFamily="34" charset="0"/>
                          <a:cs typeface="Verdana" panose="020B0604030504040204" pitchFamily="34" charset="0"/>
                        </a:rPr>
                        <a:t>                        2 red beans</a:t>
                      </a:r>
                    </a:p>
                    <a:p>
                      <a:pPr algn="ctr"/>
                      <a:endParaRPr lang="en-US" dirty="0">
                        <a:latin typeface="Verdana" panose="020B0604030504040204" pitchFamily="34" charset="0"/>
                        <a:ea typeface="Verdana" panose="020B0604030504040204" pitchFamily="34" charset="0"/>
                        <a:cs typeface="Verdana" panose="020B0604030504040204" pitchFamily="34" charset="0"/>
                      </a:endParaRPr>
                    </a:p>
                  </a:txBody>
                  <a:tcPr/>
                </a:tc>
                <a:extLst>
                  <a:ext uri="{0D108BD9-81ED-4DB2-BD59-A6C34878D82A}">
                    <a16:rowId xmlns:a16="http://schemas.microsoft.com/office/drawing/2014/main" val="4164418317"/>
                  </a:ext>
                </a:extLst>
              </a:tr>
            </a:tbl>
          </a:graphicData>
        </a:graphic>
      </p:graphicFrame>
      <p:grpSp>
        <p:nvGrpSpPr>
          <p:cNvPr id="21" name="Group 20"/>
          <p:cNvGrpSpPr/>
          <p:nvPr/>
        </p:nvGrpSpPr>
        <p:grpSpPr>
          <a:xfrm>
            <a:off x="151890" y="3714667"/>
            <a:ext cx="2138412" cy="2880241"/>
            <a:chOff x="151890" y="3714667"/>
            <a:chExt cx="2138412" cy="2880241"/>
          </a:xfrm>
        </p:grpSpPr>
        <p:grpSp>
          <p:nvGrpSpPr>
            <p:cNvPr id="12" name="Group 11"/>
            <p:cNvGrpSpPr/>
            <p:nvPr/>
          </p:nvGrpSpPr>
          <p:grpSpPr>
            <a:xfrm>
              <a:off x="151890" y="3714667"/>
              <a:ext cx="2138412" cy="2880241"/>
              <a:chOff x="1844201" y="3585109"/>
              <a:chExt cx="2138412" cy="2880241"/>
            </a:xfrm>
          </p:grpSpPr>
          <p:pic>
            <p:nvPicPr>
              <p:cNvPr id="34" name="Picture 2" descr="Image result for picture of one bean">
                <a:hlinkClick r:id="rId4"/>
                <a:extLst>
                  <a:ext uri="{FF2B5EF4-FFF2-40B4-BE49-F238E27FC236}">
                    <a16:creationId xmlns:a16="http://schemas.microsoft.com/office/drawing/2014/main" id="{6FD71386-A62D-4B1A-9AFF-1BFB0B86DD69}"/>
                  </a:ext>
                </a:extLst>
              </p:cNvPr>
              <p:cNvPicPr>
                <a:picLocks noChangeAspect="1" noChangeArrowheads="1"/>
              </p:cNvPicPr>
              <p:nvPr/>
            </p:nvPicPr>
            <p:blipFill>
              <a:blip r:embed="rId5" cstate="print">
                <a:extLst>
                  <a:ext uri="{BEBA8EAE-BF5A-486C-A8C5-ECC9F3942E4B}">
                    <a14:imgProps xmlns:a14="http://schemas.microsoft.com/office/drawing/2010/main">
                      <a14:imgLayer r:embed="rId6">
                        <a14:imgEffect>
                          <a14:backgroundRemoval t="10593" b="67797" l="17029" r="85870"/>
                        </a14:imgEffect>
                      </a14:imgLayer>
                    </a14:imgProps>
                  </a:ext>
                  <a:ext uri="{28A0092B-C50C-407E-A947-70E740481C1C}">
                    <a14:useLocalDpi xmlns:a14="http://schemas.microsoft.com/office/drawing/2010/main" val="0"/>
                  </a:ext>
                </a:extLst>
              </a:blip>
              <a:srcRect/>
              <a:stretch>
                <a:fillRect/>
              </a:stretch>
            </p:blipFill>
            <p:spPr bwMode="auto">
              <a:xfrm>
                <a:off x="2160747" y="3585109"/>
                <a:ext cx="641684" cy="548640"/>
              </a:xfrm>
              <a:prstGeom prst="rect">
                <a:avLst/>
              </a:prstGeom>
              <a:noFill/>
              <a:extLst>
                <a:ext uri="{909E8E84-426E-40DD-AFC4-6F175D3DCCD1}">
                  <a14:hiddenFill xmlns:a14="http://schemas.microsoft.com/office/drawing/2010/main">
                    <a:solidFill>
                      <a:srgbClr val="FFFFFF"/>
                    </a:solidFill>
                  </a14:hiddenFill>
                </a:ext>
              </a:extLst>
            </p:spPr>
          </p:pic>
          <p:pic>
            <p:nvPicPr>
              <p:cNvPr id="35" name="Picture 2" descr="Image result for picture of one bean">
                <a:hlinkClick r:id="rId4"/>
                <a:extLst>
                  <a:ext uri="{FF2B5EF4-FFF2-40B4-BE49-F238E27FC236}">
                    <a16:creationId xmlns:a16="http://schemas.microsoft.com/office/drawing/2014/main" id="{6FD71386-A62D-4B1A-9AFF-1BFB0B86DD69}"/>
                  </a:ext>
                </a:extLst>
              </p:cNvPr>
              <p:cNvPicPr>
                <a:picLocks noChangeAspect="1" noChangeArrowheads="1"/>
              </p:cNvPicPr>
              <p:nvPr/>
            </p:nvPicPr>
            <p:blipFill>
              <a:blip r:embed="rId5" cstate="print">
                <a:extLst>
                  <a:ext uri="{BEBA8EAE-BF5A-486C-A8C5-ECC9F3942E4B}">
                    <a14:imgProps xmlns:a14="http://schemas.microsoft.com/office/drawing/2010/main">
                      <a14:imgLayer r:embed="rId6">
                        <a14:imgEffect>
                          <a14:backgroundRemoval t="10593" b="67797" l="17029" r="85870"/>
                        </a14:imgEffect>
                      </a14:imgLayer>
                    </a14:imgProps>
                  </a:ext>
                  <a:ext uri="{28A0092B-C50C-407E-A947-70E740481C1C}">
                    <a14:useLocalDpi xmlns:a14="http://schemas.microsoft.com/office/drawing/2010/main" val="0"/>
                  </a:ext>
                </a:extLst>
              </a:blip>
              <a:srcRect/>
              <a:stretch>
                <a:fillRect/>
              </a:stretch>
            </p:blipFill>
            <p:spPr bwMode="auto">
              <a:xfrm>
                <a:off x="2663668" y="3586973"/>
                <a:ext cx="641684" cy="548640"/>
              </a:xfrm>
              <a:prstGeom prst="rect">
                <a:avLst/>
              </a:prstGeom>
              <a:noFill/>
              <a:extLst>
                <a:ext uri="{909E8E84-426E-40DD-AFC4-6F175D3DCCD1}">
                  <a14:hiddenFill xmlns:a14="http://schemas.microsoft.com/office/drawing/2010/main">
                    <a:solidFill>
                      <a:srgbClr val="FFFFFF"/>
                    </a:solidFill>
                  </a14:hiddenFill>
                </a:ext>
              </a:extLst>
            </p:spPr>
          </p:pic>
          <p:pic>
            <p:nvPicPr>
              <p:cNvPr id="38" name="Picture 2" descr="Image result for picture of one bean">
                <a:hlinkClick r:id="rId4"/>
                <a:extLst>
                  <a:ext uri="{FF2B5EF4-FFF2-40B4-BE49-F238E27FC236}">
                    <a16:creationId xmlns:a16="http://schemas.microsoft.com/office/drawing/2014/main" id="{6FD71386-A62D-4B1A-9AFF-1BFB0B86DD69}"/>
                  </a:ext>
                </a:extLst>
              </p:cNvPr>
              <p:cNvPicPr>
                <a:picLocks noChangeAspect="1" noChangeArrowheads="1"/>
              </p:cNvPicPr>
              <p:nvPr/>
            </p:nvPicPr>
            <p:blipFill>
              <a:blip r:embed="rId7" cstate="print">
                <a:extLst>
                  <a:ext uri="{BEBA8EAE-BF5A-486C-A8C5-ECC9F3942E4B}">
                    <a14:imgProps xmlns:a14="http://schemas.microsoft.com/office/drawing/2010/main">
                      <a14:imgLayer r:embed="rId8">
                        <a14:imgEffect>
                          <a14:backgroundRemoval t="10593" b="67797" l="17029" r="85870"/>
                        </a14:imgEffect>
                      </a14:imgLayer>
                    </a14:imgProps>
                  </a:ext>
                  <a:ext uri="{28A0092B-C50C-407E-A947-70E740481C1C}">
                    <a14:useLocalDpi xmlns:a14="http://schemas.microsoft.com/office/drawing/2010/main" val="0"/>
                  </a:ext>
                </a:extLst>
              </a:blip>
              <a:srcRect/>
              <a:stretch>
                <a:fillRect/>
              </a:stretch>
            </p:blipFill>
            <p:spPr bwMode="auto">
              <a:xfrm>
                <a:off x="3342533" y="4731585"/>
                <a:ext cx="640080" cy="547268"/>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2" descr="Image result for picture of one bean">
                <a:hlinkClick r:id="rId4"/>
                <a:extLst>
                  <a:ext uri="{FF2B5EF4-FFF2-40B4-BE49-F238E27FC236}">
                    <a16:creationId xmlns:a16="http://schemas.microsoft.com/office/drawing/2014/main" id="{6FD71386-A62D-4B1A-9AFF-1BFB0B86DD69}"/>
                  </a:ext>
                </a:extLst>
              </p:cNvPr>
              <p:cNvPicPr>
                <a:picLocks noChangeAspect="1" noChangeArrowheads="1"/>
              </p:cNvPicPr>
              <p:nvPr/>
            </p:nvPicPr>
            <p:blipFill>
              <a:blip r:embed="rId5" cstate="print">
                <a:extLst>
                  <a:ext uri="{BEBA8EAE-BF5A-486C-A8C5-ECC9F3942E4B}">
                    <a14:imgProps xmlns:a14="http://schemas.microsoft.com/office/drawing/2010/main">
                      <a14:imgLayer r:embed="rId6">
                        <a14:imgEffect>
                          <a14:backgroundRemoval t="10593" b="67797" l="17029" r="85870"/>
                        </a14:imgEffect>
                      </a14:imgLayer>
                    </a14:imgProps>
                  </a:ext>
                  <a:ext uri="{28A0092B-C50C-407E-A947-70E740481C1C}">
                    <a14:useLocalDpi xmlns:a14="http://schemas.microsoft.com/office/drawing/2010/main" val="0"/>
                  </a:ext>
                </a:extLst>
              </a:blip>
              <a:srcRect/>
              <a:stretch>
                <a:fillRect/>
              </a:stretch>
            </p:blipFill>
            <p:spPr bwMode="auto">
              <a:xfrm>
                <a:off x="1844201" y="4731585"/>
                <a:ext cx="641684" cy="548640"/>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9"/>
              <p:cNvPicPr>
                <a:picLocks noChangeAspect="1"/>
              </p:cNvPicPr>
              <p:nvPr/>
            </p:nvPicPr>
            <p:blipFill>
              <a:blip r:embed="rId9"/>
              <a:stretch>
                <a:fillRect/>
              </a:stretch>
            </p:blipFill>
            <p:spPr>
              <a:xfrm rot="501498">
                <a:off x="2280127" y="4692297"/>
                <a:ext cx="649928" cy="548640"/>
              </a:xfrm>
              <a:prstGeom prst="rect">
                <a:avLst/>
              </a:prstGeom>
            </p:spPr>
          </p:pic>
          <p:pic>
            <p:nvPicPr>
              <p:cNvPr id="40" name="Picture 39"/>
              <p:cNvPicPr>
                <a:picLocks noChangeAspect="1"/>
              </p:cNvPicPr>
              <p:nvPr/>
            </p:nvPicPr>
            <p:blipFill>
              <a:blip r:embed="rId9"/>
              <a:stretch>
                <a:fillRect/>
              </a:stretch>
            </p:blipFill>
            <p:spPr>
              <a:xfrm rot="755574">
                <a:off x="2886055" y="4718705"/>
                <a:ext cx="649928" cy="548640"/>
              </a:xfrm>
              <a:prstGeom prst="rect">
                <a:avLst/>
              </a:prstGeom>
            </p:spPr>
          </p:pic>
          <p:pic>
            <p:nvPicPr>
              <p:cNvPr id="41" name="Picture 40"/>
              <p:cNvPicPr>
                <a:picLocks noChangeAspect="1"/>
              </p:cNvPicPr>
              <p:nvPr/>
            </p:nvPicPr>
            <p:blipFill>
              <a:blip r:embed="rId9"/>
              <a:stretch>
                <a:fillRect/>
              </a:stretch>
            </p:blipFill>
            <p:spPr>
              <a:xfrm rot="501498">
                <a:off x="2298157" y="5905044"/>
                <a:ext cx="649928" cy="548640"/>
              </a:xfrm>
              <a:prstGeom prst="rect">
                <a:avLst/>
              </a:prstGeom>
            </p:spPr>
          </p:pic>
          <p:pic>
            <p:nvPicPr>
              <p:cNvPr id="42" name="Picture 41"/>
              <p:cNvPicPr>
                <a:picLocks noChangeAspect="1"/>
              </p:cNvPicPr>
              <p:nvPr/>
            </p:nvPicPr>
            <p:blipFill>
              <a:blip r:embed="rId9"/>
              <a:stretch>
                <a:fillRect/>
              </a:stretch>
            </p:blipFill>
            <p:spPr>
              <a:xfrm rot="501498">
                <a:off x="2750956" y="5916710"/>
                <a:ext cx="649928" cy="548640"/>
              </a:xfrm>
              <a:prstGeom prst="rect">
                <a:avLst/>
              </a:prstGeom>
            </p:spPr>
          </p:pic>
        </p:grpSp>
        <p:sp>
          <p:nvSpPr>
            <p:cNvPr id="43" name="TextBox 42">
              <a:extLst>
                <a:ext uri="{FF2B5EF4-FFF2-40B4-BE49-F238E27FC236}">
                  <a16:creationId xmlns:a16="http://schemas.microsoft.com/office/drawing/2014/main" id="{61572C8A-AB5E-4C4A-9B4C-7DA59D067250}"/>
                </a:ext>
              </a:extLst>
            </p:cNvPr>
            <p:cNvSpPr txBox="1"/>
            <p:nvPr/>
          </p:nvSpPr>
          <p:spPr>
            <a:xfrm>
              <a:off x="1008212" y="5076432"/>
              <a:ext cx="665043" cy="400110"/>
            </a:xfrm>
            <a:prstGeom prst="rect">
              <a:avLst/>
            </a:prstGeom>
            <a:noFill/>
          </p:spPr>
          <p:txBody>
            <a:bodyPr wrap="square" rtlCol="0">
              <a:spAutoFit/>
            </a:bodyPr>
            <a:lstStyle/>
            <a:p>
              <a:r>
                <a:rPr lang="en-US" sz="2000" b="1" i="1" dirty="0">
                  <a:latin typeface="Verdana" panose="020B0604030504040204" pitchFamily="34" charset="0"/>
                  <a:ea typeface="Verdana" panose="020B0604030504040204" pitchFamily="34" charset="0"/>
                  <a:cs typeface="Verdana" panose="020B0604030504040204" pitchFamily="34" charset="0"/>
                </a:rPr>
                <a:t>or</a:t>
              </a:r>
            </a:p>
          </p:txBody>
        </p:sp>
      </p:grpSp>
      <p:graphicFrame>
        <p:nvGraphicFramePr>
          <p:cNvPr id="13" name="Table 12"/>
          <p:cNvGraphicFramePr>
            <a:graphicFrameLocks noGrp="1"/>
          </p:cNvGraphicFramePr>
          <p:nvPr>
            <p:extLst>
              <p:ext uri="{D42A27DB-BD31-4B8C-83A1-F6EECF244321}">
                <p14:modId xmlns:p14="http://schemas.microsoft.com/office/powerpoint/2010/main" val="3644479629"/>
              </p:ext>
            </p:extLst>
          </p:nvPr>
        </p:nvGraphicFramePr>
        <p:xfrm>
          <a:off x="4710660" y="3112815"/>
          <a:ext cx="2156965" cy="3662680"/>
        </p:xfrm>
        <a:graphic>
          <a:graphicData uri="http://schemas.openxmlformats.org/drawingml/2006/table">
            <a:tbl>
              <a:tblPr firstRow="1" bandRow="1">
                <a:tableStyleId>{C083E6E3-FA7D-4D7B-A595-EF9225AFEA82}</a:tableStyleId>
              </a:tblPr>
              <a:tblGrid>
                <a:gridCol w="2156965">
                  <a:extLst>
                    <a:ext uri="{9D8B030D-6E8A-4147-A177-3AD203B41FA5}">
                      <a16:colId xmlns:a16="http://schemas.microsoft.com/office/drawing/2014/main" val="711093828"/>
                    </a:ext>
                  </a:extLst>
                </a:gridCol>
              </a:tblGrid>
              <a:tr h="370840">
                <a:tc>
                  <a:txBody>
                    <a:bodyPr/>
                    <a:lstStyle/>
                    <a:p>
                      <a:pPr algn="ctr"/>
                      <a:r>
                        <a:rPr lang="en-US" dirty="0">
                          <a:latin typeface="Verdana" panose="020B0604030504040204" pitchFamily="34" charset="0"/>
                          <a:ea typeface="Verdana" panose="020B0604030504040204" pitchFamily="34" charset="0"/>
                          <a:cs typeface="Verdana" panose="020B0604030504040204" pitchFamily="34" charset="0"/>
                        </a:rPr>
                        <a:t>Probability</a:t>
                      </a:r>
                    </a:p>
                  </a:txBody>
                  <a:tcPr/>
                </a:tc>
                <a:extLst>
                  <a:ext uri="{0D108BD9-81ED-4DB2-BD59-A6C34878D82A}">
                    <a16:rowId xmlns:a16="http://schemas.microsoft.com/office/drawing/2014/main" val="156806151"/>
                  </a:ext>
                </a:extLst>
              </a:tr>
              <a:tr h="370840">
                <a:tc>
                  <a:txBody>
                    <a:bodyPr/>
                    <a:lstStyle/>
                    <a:p>
                      <a:pPr algn="ctr"/>
                      <a:endParaRPr lang="en-US" dirty="0">
                        <a:latin typeface="Verdana" panose="020B0604030504040204" pitchFamily="34" charset="0"/>
                        <a:ea typeface="Verdana" panose="020B0604030504040204" pitchFamily="34" charset="0"/>
                        <a:cs typeface="Verdana" panose="020B0604030504040204" pitchFamily="34" charset="0"/>
                      </a:endParaRPr>
                    </a:p>
                    <a:p>
                      <a:pPr algn="ctr"/>
                      <a:r>
                        <a:rPr lang="en-US" dirty="0">
                          <a:latin typeface="Verdana" panose="020B0604030504040204" pitchFamily="34" charset="0"/>
                          <a:ea typeface="Verdana" panose="020B0604030504040204" pitchFamily="34" charset="0"/>
                          <a:cs typeface="Verdana" panose="020B0604030504040204" pitchFamily="34" charset="0"/>
                        </a:rPr>
                        <a:t>25%  or  ¼</a:t>
                      </a:r>
                    </a:p>
                    <a:p>
                      <a:pPr algn="ctr"/>
                      <a:endParaRPr lang="en-US" dirty="0">
                        <a:latin typeface="Verdana" panose="020B0604030504040204" pitchFamily="34" charset="0"/>
                        <a:ea typeface="Verdana" panose="020B0604030504040204" pitchFamily="34" charset="0"/>
                        <a:cs typeface="Verdana" panose="020B0604030504040204" pitchFamily="34" charset="0"/>
                      </a:endParaRPr>
                    </a:p>
                  </a:txBody>
                  <a:tcPr/>
                </a:tc>
                <a:extLst>
                  <a:ext uri="{0D108BD9-81ED-4DB2-BD59-A6C34878D82A}">
                    <a16:rowId xmlns:a16="http://schemas.microsoft.com/office/drawing/2014/main" val="1239941690"/>
                  </a:ext>
                </a:extLst>
              </a:tr>
              <a:tr h="370840">
                <a:tc>
                  <a:txBody>
                    <a:bodyPr/>
                    <a:lstStyle/>
                    <a:p>
                      <a:pPr algn="ctr"/>
                      <a:endParaRPr lang="en-US" dirty="0">
                        <a:latin typeface="Verdana" panose="020B0604030504040204" pitchFamily="34" charset="0"/>
                        <a:ea typeface="Verdana" panose="020B0604030504040204" pitchFamily="34" charset="0"/>
                        <a:cs typeface="Verdana" panose="020B0604030504040204" pitchFamily="34" charset="0"/>
                      </a:endParaRPr>
                    </a:p>
                    <a:p>
                      <a:pPr algn="ctr"/>
                      <a:endParaRPr lang="en-US" dirty="0">
                        <a:latin typeface="Verdana" panose="020B0604030504040204" pitchFamily="34" charset="0"/>
                        <a:ea typeface="Verdana" panose="020B0604030504040204" pitchFamily="34" charset="0"/>
                        <a:cs typeface="Verdana" panose="020B0604030504040204" pitchFamily="34" charset="0"/>
                      </a:endParaRPr>
                    </a:p>
                    <a:p>
                      <a:pPr algn="ctr"/>
                      <a:r>
                        <a:rPr lang="en-US" dirty="0">
                          <a:latin typeface="Verdana" panose="020B0604030504040204" pitchFamily="34" charset="0"/>
                          <a:ea typeface="Verdana" panose="020B0604030504040204" pitchFamily="34" charset="0"/>
                          <a:cs typeface="Verdana" panose="020B0604030504040204" pitchFamily="34" charset="0"/>
                        </a:rPr>
                        <a:t>50%  or  ½</a:t>
                      </a:r>
                    </a:p>
                    <a:p>
                      <a:pPr algn="ctr"/>
                      <a:endParaRPr lang="en-US" dirty="0">
                        <a:latin typeface="Verdana" panose="020B0604030504040204" pitchFamily="34" charset="0"/>
                        <a:ea typeface="Verdana" panose="020B0604030504040204" pitchFamily="34" charset="0"/>
                        <a:cs typeface="Verdana" panose="020B0604030504040204" pitchFamily="34" charset="0"/>
                      </a:endParaRPr>
                    </a:p>
                    <a:p>
                      <a:pPr algn="ctr"/>
                      <a:endParaRPr lang="en-US" dirty="0">
                        <a:latin typeface="Verdana" panose="020B0604030504040204" pitchFamily="34" charset="0"/>
                        <a:ea typeface="Verdana" panose="020B0604030504040204" pitchFamily="34" charset="0"/>
                        <a:cs typeface="Verdana" panose="020B0604030504040204" pitchFamily="34" charset="0"/>
                      </a:endParaRPr>
                    </a:p>
                  </a:txBody>
                  <a:tcPr/>
                </a:tc>
                <a:extLst>
                  <a:ext uri="{0D108BD9-81ED-4DB2-BD59-A6C34878D82A}">
                    <a16:rowId xmlns:a16="http://schemas.microsoft.com/office/drawing/2014/main" val="819247618"/>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dirty="0">
                        <a:latin typeface="Verdana" panose="020B0604030504040204" pitchFamily="34" charset="0"/>
                        <a:ea typeface="Verdana" panose="020B0604030504040204" pitchFamily="34" charset="0"/>
                        <a:cs typeface="Verdana" panose="020B060403050404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n-US" dirty="0">
                          <a:latin typeface="Verdana" panose="020B0604030504040204" pitchFamily="34" charset="0"/>
                          <a:ea typeface="Verdana" panose="020B0604030504040204" pitchFamily="34" charset="0"/>
                          <a:cs typeface="Verdana" panose="020B0604030504040204" pitchFamily="34" charset="0"/>
                        </a:rPr>
                        <a:t>25%  or  ¼ </a:t>
                      </a:r>
                    </a:p>
                    <a:p>
                      <a:pPr algn="ctr"/>
                      <a:endParaRPr lang="en-US" dirty="0">
                        <a:latin typeface="Verdana" panose="020B0604030504040204" pitchFamily="34" charset="0"/>
                        <a:ea typeface="Verdana" panose="020B0604030504040204" pitchFamily="34" charset="0"/>
                        <a:cs typeface="Verdana" panose="020B0604030504040204" pitchFamily="34" charset="0"/>
                      </a:endParaRPr>
                    </a:p>
                  </a:txBody>
                  <a:tcPr/>
                </a:tc>
                <a:extLst>
                  <a:ext uri="{0D108BD9-81ED-4DB2-BD59-A6C34878D82A}">
                    <a16:rowId xmlns:a16="http://schemas.microsoft.com/office/drawing/2014/main" val="2507921269"/>
                  </a:ext>
                </a:extLst>
              </a:tr>
            </a:tbl>
          </a:graphicData>
        </a:graphic>
      </p:graphicFrame>
      <p:graphicFrame>
        <p:nvGraphicFramePr>
          <p:cNvPr id="17" name="Table 16"/>
          <p:cNvGraphicFramePr>
            <a:graphicFrameLocks noGrp="1"/>
          </p:cNvGraphicFramePr>
          <p:nvPr>
            <p:extLst>
              <p:ext uri="{D42A27DB-BD31-4B8C-83A1-F6EECF244321}">
                <p14:modId xmlns:p14="http://schemas.microsoft.com/office/powerpoint/2010/main" val="3502342795"/>
              </p:ext>
            </p:extLst>
          </p:nvPr>
        </p:nvGraphicFramePr>
        <p:xfrm>
          <a:off x="6867525" y="3114349"/>
          <a:ext cx="2156965" cy="3662680"/>
        </p:xfrm>
        <a:graphic>
          <a:graphicData uri="http://schemas.openxmlformats.org/drawingml/2006/table">
            <a:tbl>
              <a:tblPr firstRow="1" bandRow="1">
                <a:tableStyleId>{C083E6E3-FA7D-4D7B-A595-EF9225AFEA82}</a:tableStyleId>
              </a:tblPr>
              <a:tblGrid>
                <a:gridCol w="2156965">
                  <a:extLst>
                    <a:ext uri="{9D8B030D-6E8A-4147-A177-3AD203B41FA5}">
                      <a16:colId xmlns:a16="http://schemas.microsoft.com/office/drawing/2014/main" val="3133368268"/>
                    </a:ext>
                  </a:extLst>
                </a:gridCol>
              </a:tblGrid>
              <a:tr h="370840">
                <a:tc>
                  <a:txBody>
                    <a:bodyPr/>
                    <a:lstStyle/>
                    <a:p>
                      <a:pPr algn="ctr"/>
                      <a:r>
                        <a:rPr lang="en-US" dirty="0">
                          <a:latin typeface="Verdana" panose="020B0604030504040204" pitchFamily="34" charset="0"/>
                          <a:ea typeface="Verdana" panose="020B0604030504040204" pitchFamily="34" charset="0"/>
                          <a:cs typeface="Verdana" panose="020B0604030504040204" pitchFamily="34" charset="0"/>
                        </a:rPr>
                        <a:t>Term</a:t>
                      </a:r>
                    </a:p>
                  </a:txBody>
                  <a:tcPr/>
                </a:tc>
                <a:extLst>
                  <a:ext uri="{0D108BD9-81ED-4DB2-BD59-A6C34878D82A}">
                    <a16:rowId xmlns:a16="http://schemas.microsoft.com/office/drawing/2014/main" val="3999735334"/>
                  </a:ext>
                </a:extLst>
              </a:tr>
              <a:tr h="370840">
                <a:tc>
                  <a:txBody>
                    <a:bodyPr/>
                    <a:lstStyle/>
                    <a:p>
                      <a:pPr algn="ctr"/>
                      <a:endParaRPr lang="en-US" dirty="0">
                        <a:latin typeface="Verdana" panose="020B0604030504040204" pitchFamily="34" charset="0"/>
                        <a:ea typeface="Verdana" panose="020B0604030504040204" pitchFamily="34" charset="0"/>
                        <a:cs typeface="Verdana" panose="020B0604030504040204" pitchFamily="34" charset="0"/>
                      </a:endParaRPr>
                    </a:p>
                    <a:p>
                      <a:pPr algn="ctr"/>
                      <a:r>
                        <a:rPr lang="en-US" dirty="0">
                          <a:latin typeface="Verdana" panose="020B0604030504040204" pitchFamily="34" charset="0"/>
                          <a:ea typeface="Verdana" panose="020B0604030504040204" pitchFamily="34" charset="0"/>
                          <a:cs typeface="Verdana" panose="020B0604030504040204" pitchFamily="34" charset="0"/>
                        </a:rPr>
                        <a:t>Homozygous</a:t>
                      </a:r>
                    </a:p>
                    <a:p>
                      <a:pPr algn="ctr"/>
                      <a:endParaRPr lang="en-US" dirty="0">
                        <a:latin typeface="Verdana" panose="020B0604030504040204" pitchFamily="34" charset="0"/>
                        <a:ea typeface="Verdana" panose="020B0604030504040204" pitchFamily="34" charset="0"/>
                        <a:cs typeface="Verdana" panose="020B0604030504040204" pitchFamily="34" charset="0"/>
                      </a:endParaRPr>
                    </a:p>
                  </a:txBody>
                  <a:tcPr/>
                </a:tc>
                <a:extLst>
                  <a:ext uri="{0D108BD9-81ED-4DB2-BD59-A6C34878D82A}">
                    <a16:rowId xmlns:a16="http://schemas.microsoft.com/office/drawing/2014/main" val="202299937"/>
                  </a:ext>
                </a:extLst>
              </a:tr>
              <a:tr h="370840">
                <a:tc>
                  <a:txBody>
                    <a:bodyPr/>
                    <a:lstStyle/>
                    <a:p>
                      <a:pPr algn="ctr"/>
                      <a:endParaRPr lang="en-US" dirty="0">
                        <a:latin typeface="Verdana" panose="020B0604030504040204" pitchFamily="34" charset="0"/>
                        <a:ea typeface="Verdana" panose="020B0604030504040204" pitchFamily="34" charset="0"/>
                        <a:cs typeface="Verdana" panose="020B0604030504040204" pitchFamily="34" charset="0"/>
                      </a:endParaRPr>
                    </a:p>
                    <a:p>
                      <a:pPr algn="ctr"/>
                      <a:endParaRPr lang="en-US" dirty="0">
                        <a:latin typeface="Verdana" panose="020B0604030504040204" pitchFamily="34" charset="0"/>
                        <a:ea typeface="Verdana" panose="020B0604030504040204" pitchFamily="34" charset="0"/>
                        <a:cs typeface="Verdana" panose="020B0604030504040204" pitchFamily="34" charset="0"/>
                      </a:endParaRPr>
                    </a:p>
                    <a:p>
                      <a:pPr algn="ctr"/>
                      <a:r>
                        <a:rPr lang="en-US" dirty="0">
                          <a:latin typeface="Verdana" panose="020B0604030504040204" pitchFamily="34" charset="0"/>
                          <a:ea typeface="Verdana" panose="020B0604030504040204" pitchFamily="34" charset="0"/>
                          <a:cs typeface="Verdana" panose="020B0604030504040204" pitchFamily="34" charset="0"/>
                        </a:rPr>
                        <a:t>Heterozygous</a:t>
                      </a:r>
                    </a:p>
                    <a:p>
                      <a:pPr algn="ctr"/>
                      <a:endParaRPr lang="en-US" dirty="0">
                        <a:latin typeface="Verdana" panose="020B0604030504040204" pitchFamily="34" charset="0"/>
                        <a:ea typeface="Verdana" panose="020B0604030504040204" pitchFamily="34" charset="0"/>
                        <a:cs typeface="Verdana" panose="020B0604030504040204" pitchFamily="34" charset="0"/>
                      </a:endParaRPr>
                    </a:p>
                    <a:p>
                      <a:pPr algn="ctr"/>
                      <a:endParaRPr lang="en-US" dirty="0">
                        <a:latin typeface="Verdana" panose="020B0604030504040204" pitchFamily="34" charset="0"/>
                        <a:ea typeface="Verdana" panose="020B0604030504040204" pitchFamily="34" charset="0"/>
                        <a:cs typeface="Verdana" panose="020B0604030504040204" pitchFamily="34" charset="0"/>
                      </a:endParaRPr>
                    </a:p>
                  </a:txBody>
                  <a:tcPr/>
                </a:tc>
                <a:extLst>
                  <a:ext uri="{0D108BD9-81ED-4DB2-BD59-A6C34878D82A}">
                    <a16:rowId xmlns:a16="http://schemas.microsoft.com/office/drawing/2014/main" val="3174031895"/>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dirty="0">
                        <a:latin typeface="Verdana" panose="020B0604030504040204" pitchFamily="34" charset="0"/>
                        <a:ea typeface="Verdana" panose="020B0604030504040204" pitchFamily="34" charset="0"/>
                        <a:cs typeface="Verdana" panose="020B060403050404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n-US" dirty="0">
                          <a:latin typeface="Verdana" panose="020B0604030504040204" pitchFamily="34" charset="0"/>
                          <a:ea typeface="Verdana" panose="020B0604030504040204" pitchFamily="34" charset="0"/>
                          <a:cs typeface="Verdana" panose="020B0604030504040204" pitchFamily="34" charset="0"/>
                        </a:rPr>
                        <a:t>Homozygous</a:t>
                      </a:r>
                    </a:p>
                    <a:p>
                      <a:pPr algn="ctr"/>
                      <a:endParaRPr lang="en-US" dirty="0">
                        <a:latin typeface="Verdana" panose="020B0604030504040204" pitchFamily="34" charset="0"/>
                        <a:ea typeface="Verdana" panose="020B0604030504040204" pitchFamily="34" charset="0"/>
                        <a:cs typeface="Verdana" panose="020B0604030504040204" pitchFamily="34" charset="0"/>
                      </a:endParaRPr>
                    </a:p>
                  </a:txBody>
                  <a:tcPr/>
                </a:tc>
                <a:extLst>
                  <a:ext uri="{0D108BD9-81ED-4DB2-BD59-A6C34878D82A}">
                    <a16:rowId xmlns:a16="http://schemas.microsoft.com/office/drawing/2014/main" val="2368010882"/>
                  </a:ext>
                </a:extLst>
              </a:tr>
            </a:tbl>
          </a:graphicData>
        </a:graphic>
      </p:graphicFrame>
    </p:spTree>
    <p:extLst>
      <p:ext uri="{BB962C8B-B14F-4D97-AF65-F5344CB8AC3E}">
        <p14:creationId xmlns:p14="http://schemas.microsoft.com/office/powerpoint/2010/main" val="1868913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1"/>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3"/>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814041E6-1B40-4B58-84AF-F272664D9B42}"/>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12360955">
            <a:off x="1990469" y="4452311"/>
            <a:ext cx="882869" cy="640080"/>
          </a:xfrm>
          <a:prstGeom prst="rect">
            <a:avLst/>
          </a:prstGeom>
        </p:spPr>
      </p:pic>
      <p:sp>
        <p:nvSpPr>
          <p:cNvPr id="25" name="TextBox 24"/>
          <p:cNvSpPr txBox="1"/>
          <p:nvPr/>
        </p:nvSpPr>
        <p:spPr>
          <a:xfrm>
            <a:off x="3495675" y="4389634"/>
            <a:ext cx="6679339" cy="584775"/>
          </a:xfrm>
          <a:prstGeom prst="rect">
            <a:avLst/>
          </a:prstGeom>
          <a:noFill/>
        </p:spPr>
        <p:txBody>
          <a:bodyPr wrap="square" rtlCol="0">
            <a:spAutoFit/>
          </a:bodyPr>
          <a:lstStyle/>
          <a:p>
            <a:r>
              <a:rPr lang="en-US" sz="2200" dirty="0">
                <a:latin typeface="Verdana" panose="020B0604030504040204" pitchFamily="34" charset="0"/>
                <a:ea typeface="Verdana" panose="020B0604030504040204" pitchFamily="34" charset="0"/>
                <a:cs typeface="Verdana" panose="020B0604030504040204" pitchFamily="34" charset="0"/>
              </a:rPr>
              <a:t>One of each color is neutral          </a:t>
            </a:r>
            <a:r>
              <a:rPr lang="en-US" sz="3200" b="1" dirty="0">
                <a:latin typeface="Verdana" panose="020B0604030504040204" pitchFamily="34" charset="0"/>
                <a:ea typeface="Verdana" panose="020B0604030504040204" pitchFamily="34" charset="0"/>
                <a:cs typeface="Verdana" panose="020B0604030504040204" pitchFamily="34" charset="0"/>
              </a:rPr>
              <a:t>0</a:t>
            </a:r>
          </a:p>
        </p:txBody>
      </p:sp>
      <p:sp>
        <p:nvSpPr>
          <p:cNvPr id="9" name="TextBox 8"/>
          <p:cNvSpPr txBox="1"/>
          <p:nvPr/>
        </p:nvSpPr>
        <p:spPr>
          <a:xfrm>
            <a:off x="2175780" y="127920"/>
            <a:ext cx="8786214" cy="667970"/>
          </a:xfrm>
          <a:prstGeom prst="rect">
            <a:avLst/>
          </a:prstGeom>
          <a:noFill/>
        </p:spPr>
        <p:txBody>
          <a:bodyPr wrap="square" lIns="97630" tIns="48815" rIns="97630" bIns="48815" rtlCol="0">
            <a:spAutoFit/>
          </a:bodyPr>
          <a:lstStyle/>
          <a:p>
            <a:pPr defTabSz="976305"/>
            <a:r>
              <a:rPr lang="en-US" sz="2600" dirty="0">
                <a:solidFill>
                  <a:prstClr val="black"/>
                </a:solidFill>
                <a:latin typeface="Verdana" panose="020B0604030504040204" pitchFamily="34" charset="0"/>
                <a:ea typeface="Verdana" panose="020B0604030504040204" pitchFamily="34" charset="0"/>
                <a:cs typeface="Verdana" panose="020B0604030504040204" pitchFamily="34" charset="0"/>
              </a:rPr>
              <a:t>Student Sheet 4.1: Genetic risk factors</a:t>
            </a:r>
          </a:p>
          <a:p>
            <a:pPr defTabSz="976305"/>
            <a:endParaRPr lang="en-US" sz="1100" dirty="0">
              <a:solidFill>
                <a:prstClr val="black"/>
              </a:solidFill>
              <a:latin typeface="Verdana" panose="020B0604030504040204" pitchFamily="34" charset="0"/>
              <a:ea typeface="Verdana" panose="020B0604030504040204" pitchFamily="34" charset="0"/>
              <a:cs typeface="Verdana" panose="020B0604030504040204" pitchFamily="34" charset="0"/>
            </a:endParaRPr>
          </a:p>
        </p:txBody>
      </p:sp>
      <p:pic>
        <p:nvPicPr>
          <p:cNvPr id="11" name="Picture 1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7835" y="6629400"/>
            <a:ext cx="10082172" cy="159336"/>
          </a:xfrm>
          <a:prstGeom prst="rect">
            <a:avLst/>
          </a:prstGeom>
        </p:spPr>
      </p:pic>
      <p:pic>
        <p:nvPicPr>
          <p:cNvPr id="12" name="Picture 11"/>
          <p:cNvPicPr/>
          <p:nvPr/>
        </p:nvPicPr>
        <p:blipFill>
          <a:blip r:embed="rId5">
            <a:duotone>
              <a:schemeClr val="accent3">
                <a:shade val="45000"/>
                <a:satMod val="135000"/>
              </a:schemeClr>
              <a:prstClr val="white"/>
            </a:duotone>
          </a:blip>
          <a:stretch>
            <a:fillRect/>
          </a:stretch>
        </p:blipFill>
        <p:spPr>
          <a:xfrm>
            <a:off x="3882671" y="767116"/>
            <a:ext cx="5169647" cy="1738114"/>
          </a:xfrm>
          <a:prstGeom prst="rect">
            <a:avLst/>
          </a:prstGeom>
        </p:spPr>
      </p:pic>
      <p:sp>
        <p:nvSpPr>
          <p:cNvPr id="5" name="TextBox 4"/>
          <p:cNvSpPr txBox="1"/>
          <p:nvPr/>
        </p:nvSpPr>
        <p:spPr>
          <a:xfrm>
            <a:off x="2704225" y="3486495"/>
            <a:ext cx="6747268" cy="584775"/>
          </a:xfrm>
          <a:prstGeom prst="rect">
            <a:avLst/>
          </a:prstGeom>
          <a:noFill/>
        </p:spPr>
        <p:txBody>
          <a:bodyPr wrap="square" rtlCol="0">
            <a:spAutoFit/>
          </a:bodyPr>
          <a:lstStyle/>
          <a:p>
            <a:r>
              <a:rPr lang="en-US" sz="2200" dirty="0">
                <a:latin typeface="Verdana" panose="020B0604030504040204" pitchFamily="34" charset="0"/>
                <a:ea typeface="Verdana" panose="020B0604030504040204" pitchFamily="34" charset="0"/>
                <a:cs typeface="Verdana" panose="020B0604030504040204" pitchFamily="34" charset="0"/>
              </a:rPr>
              <a:t>Two white beans increase RISK        </a:t>
            </a:r>
            <a:r>
              <a:rPr lang="en-US" sz="3200" b="1" dirty="0">
                <a:latin typeface="Verdana" panose="020B0604030504040204" pitchFamily="34" charset="0"/>
                <a:ea typeface="Verdana" panose="020B0604030504040204" pitchFamily="34" charset="0"/>
                <a:cs typeface="Verdana" panose="020B0604030504040204" pitchFamily="34" charset="0"/>
              </a:rPr>
              <a:t>+ 1</a:t>
            </a:r>
          </a:p>
        </p:txBody>
      </p:sp>
      <p:cxnSp>
        <p:nvCxnSpPr>
          <p:cNvPr id="8" name="Straight Arrow Connector 7"/>
          <p:cNvCxnSpPr/>
          <p:nvPr/>
        </p:nvCxnSpPr>
        <p:spPr>
          <a:xfrm>
            <a:off x="7359066" y="3810000"/>
            <a:ext cx="548640" cy="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3" name="TextBox 22"/>
          <p:cNvSpPr txBox="1"/>
          <p:nvPr/>
        </p:nvSpPr>
        <p:spPr>
          <a:xfrm>
            <a:off x="2716726" y="5464992"/>
            <a:ext cx="4966532" cy="769441"/>
          </a:xfrm>
          <a:prstGeom prst="rect">
            <a:avLst/>
          </a:prstGeom>
          <a:noFill/>
        </p:spPr>
        <p:txBody>
          <a:bodyPr wrap="square" rtlCol="0">
            <a:spAutoFit/>
          </a:bodyPr>
          <a:lstStyle/>
          <a:p>
            <a:r>
              <a:rPr lang="en-US" sz="2200" dirty="0">
                <a:latin typeface="Verdana" panose="020B0604030504040204" pitchFamily="34" charset="0"/>
                <a:ea typeface="Verdana" panose="020B0604030504040204" pitchFamily="34" charset="0"/>
                <a:cs typeface="Verdana" panose="020B0604030504040204" pitchFamily="34" charset="0"/>
              </a:rPr>
              <a:t>Two red beans are PROTECTIVE </a:t>
            </a:r>
          </a:p>
          <a:p>
            <a:r>
              <a:rPr lang="en-US" sz="2200" dirty="0">
                <a:latin typeface="Verdana" panose="020B0604030504040204" pitchFamily="34" charset="0"/>
                <a:ea typeface="Verdana" panose="020B0604030504040204" pitchFamily="34" charset="0"/>
                <a:cs typeface="Verdana" panose="020B0604030504040204" pitchFamily="34" charset="0"/>
              </a:rPr>
              <a:t>(decrease risk)</a:t>
            </a:r>
          </a:p>
        </p:txBody>
      </p:sp>
      <p:cxnSp>
        <p:nvCxnSpPr>
          <p:cNvPr id="24" name="Straight Arrow Connector 23"/>
          <p:cNvCxnSpPr/>
          <p:nvPr/>
        </p:nvCxnSpPr>
        <p:spPr>
          <a:xfrm>
            <a:off x="7598404" y="4676461"/>
            <a:ext cx="548640" cy="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6" name="Straight Arrow Connector 25"/>
          <p:cNvCxnSpPr/>
          <p:nvPr/>
        </p:nvCxnSpPr>
        <p:spPr>
          <a:xfrm>
            <a:off x="7408938" y="5663866"/>
            <a:ext cx="548640" cy="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pic>
        <p:nvPicPr>
          <p:cNvPr id="14" name="Picture 13">
            <a:extLst>
              <a:ext uri="{FF2B5EF4-FFF2-40B4-BE49-F238E27FC236}">
                <a16:creationId xmlns:a16="http://schemas.microsoft.com/office/drawing/2014/main" id="{44C19A69-3CC4-43CD-BB0B-A9BD4D717F9F}"/>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12360955">
            <a:off x="1788021" y="5524921"/>
            <a:ext cx="882869" cy="640080"/>
          </a:xfrm>
          <a:prstGeom prst="rect">
            <a:avLst/>
          </a:prstGeom>
        </p:spPr>
      </p:pic>
      <p:pic>
        <p:nvPicPr>
          <p:cNvPr id="15" name="Picture 14">
            <a:extLst>
              <a:ext uri="{FF2B5EF4-FFF2-40B4-BE49-F238E27FC236}">
                <a16:creationId xmlns:a16="http://schemas.microsoft.com/office/drawing/2014/main" id="{AEFBB75E-8F48-437E-97AD-04E0590A49FA}"/>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12360955">
            <a:off x="971812" y="5497443"/>
            <a:ext cx="882869" cy="640080"/>
          </a:xfrm>
          <a:prstGeom prst="rect">
            <a:avLst/>
          </a:prstGeom>
        </p:spPr>
      </p:pic>
      <p:pic>
        <p:nvPicPr>
          <p:cNvPr id="18" name="Picture 2" descr="Image result for picture of one bean">
            <a:hlinkClick r:id="rId6"/>
            <a:extLst>
              <a:ext uri="{FF2B5EF4-FFF2-40B4-BE49-F238E27FC236}">
                <a16:creationId xmlns:a16="http://schemas.microsoft.com/office/drawing/2014/main" id="{6FD71386-A62D-4B1A-9AFF-1BFB0B86DD69}"/>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6164" y="3478575"/>
            <a:ext cx="962527" cy="822960"/>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2" descr="Image result for picture of one bean">
            <a:hlinkClick r:id="rId6"/>
            <a:extLst>
              <a:ext uri="{FF2B5EF4-FFF2-40B4-BE49-F238E27FC236}">
                <a16:creationId xmlns:a16="http://schemas.microsoft.com/office/drawing/2014/main" id="{DC221853-874B-4701-855C-6DA24F4DF529}"/>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697505" y="3469483"/>
            <a:ext cx="962527" cy="822960"/>
          </a:xfrm>
          <a:prstGeom prst="rect">
            <a:avLst/>
          </a:prstGeom>
          <a:noFill/>
          <a:extLst>
            <a:ext uri="{909E8E84-426E-40DD-AFC4-6F175D3DCCD1}">
              <a14:hiddenFill xmlns:a14="http://schemas.microsoft.com/office/drawing/2010/main">
                <a:solidFill>
                  <a:srgbClr val="FFFFFF"/>
                </a:solidFill>
              </a14:hiddenFill>
            </a:ext>
          </a:extLst>
        </p:spPr>
      </p:pic>
      <p:sp>
        <p:nvSpPr>
          <p:cNvPr id="20" name="TextBox 19">
            <a:extLst>
              <a:ext uri="{FF2B5EF4-FFF2-40B4-BE49-F238E27FC236}">
                <a16:creationId xmlns:a16="http://schemas.microsoft.com/office/drawing/2014/main" id="{17D3E10E-9774-4859-8F34-1FC9B54A2D36}"/>
              </a:ext>
            </a:extLst>
          </p:cNvPr>
          <p:cNvSpPr txBox="1"/>
          <p:nvPr/>
        </p:nvSpPr>
        <p:spPr>
          <a:xfrm>
            <a:off x="-10360" y="2817161"/>
            <a:ext cx="4793482" cy="430887"/>
          </a:xfrm>
          <a:prstGeom prst="rect">
            <a:avLst/>
          </a:prstGeom>
          <a:noFill/>
        </p:spPr>
        <p:txBody>
          <a:bodyPr wrap="square" rtlCol="0">
            <a:spAutoFit/>
          </a:bodyPr>
          <a:lstStyle/>
          <a:p>
            <a:r>
              <a:rPr lang="en-US" sz="2200" dirty="0">
                <a:latin typeface="Verdana" panose="020B0604030504040204" pitchFamily="34" charset="0"/>
                <a:ea typeface="Verdana" panose="020B0604030504040204" pitchFamily="34" charset="0"/>
                <a:cs typeface="Verdana" panose="020B0604030504040204" pitchFamily="34" charset="0"/>
              </a:rPr>
              <a:t>Possible Allele Combinations:</a:t>
            </a:r>
            <a:endParaRPr lang="en-US" sz="2200" b="1" dirty="0">
              <a:latin typeface="Verdana" panose="020B0604030504040204" pitchFamily="34" charset="0"/>
              <a:ea typeface="Verdana" panose="020B0604030504040204" pitchFamily="34" charset="0"/>
              <a:cs typeface="Verdana" panose="020B0604030504040204" pitchFamily="34" charset="0"/>
            </a:endParaRPr>
          </a:p>
        </p:txBody>
      </p:sp>
      <p:sp>
        <p:nvSpPr>
          <p:cNvPr id="21" name="TextBox 20">
            <a:extLst>
              <a:ext uri="{FF2B5EF4-FFF2-40B4-BE49-F238E27FC236}">
                <a16:creationId xmlns:a16="http://schemas.microsoft.com/office/drawing/2014/main" id="{5F339DC1-C499-48CA-B31B-AA048B92291C}"/>
              </a:ext>
            </a:extLst>
          </p:cNvPr>
          <p:cNvSpPr txBox="1"/>
          <p:nvPr/>
        </p:nvSpPr>
        <p:spPr>
          <a:xfrm>
            <a:off x="19050" y="985660"/>
            <a:ext cx="3916300" cy="1138773"/>
          </a:xfrm>
          <a:prstGeom prst="rect">
            <a:avLst/>
          </a:prstGeom>
          <a:noFill/>
        </p:spPr>
        <p:txBody>
          <a:bodyPr wrap="square" rtlCol="0">
            <a:spAutoFit/>
          </a:bodyPr>
          <a:lstStyle/>
          <a:p>
            <a:r>
              <a:rPr lang="en-US" sz="1700" dirty="0">
                <a:latin typeface="Verdana" panose="020B0604030504040204" pitchFamily="34" charset="0"/>
                <a:ea typeface="Verdana" panose="020B0604030504040204" pitchFamily="34" charset="0"/>
                <a:cs typeface="Verdana" panose="020B0604030504040204" pitchFamily="34" charset="0"/>
              </a:rPr>
              <a:t>Egg carton represents 12 genes that contribute to type 2 diabetes</a:t>
            </a:r>
          </a:p>
          <a:p>
            <a:endParaRPr lang="en-US" sz="1700" dirty="0">
              <a:latin typeface="Verdana" panose="020B0604030504040204" pitchFamily="34" charset="0"/>
              <a:ea typeface="Verdana" panose="020B0604030504040204" pitchFamily="34" charset="0"/>
              <a:cs typeface="Verdana" panose="020B0604030504040204" pitchFamily="34" charset="0"/>
            </a:endParaRPr>
          </a:p>
          <a:p>
            <a:r>
              <a:rPr lang="en-US" sz="1700" dirty="0">
                <a:latin typeface="Verdana" panose="020B0604030504040204" pitchFamily="34" charset="0"/>
                <a:ea typeface="Verdana" panose="020B0604030504040204" pitchFamily="34" charset="0"/>
                <a:cs typeface="Verdana" panose="020B0604030504040204" pitchFamily="34" charset="0"/>
              </a:rPr>
              <a:t>Each gene contains 2 alleles</a:t>
            </a:r>
          </a:p>
        </p:txBody>
      </p:sp>
      <p:sp>
        <p:nvSpPr>
          <p:cNvPr id="2" name="TextBox 1">
            <a:extLst>
              <a:ext uri="{FF2B5EF4-FFF2-40B4-BE49-F238E27FC236}">
                <a16:creationId xmlns:a16="http://schemas.microsoft.com/office/drawing/2014/main" id="{61572C8A-AB5E-4C4A-9B4C-7DA59D067250}"/>
              </a:ext>
            </a:extLst>
          </p:cNvPr>
          <p:cNvSpPr txBox="1"/>
          <p:nvPr/>
        </p:nvSpPr>
        <p:spPr>
          <a:xfrm>
            <a:off x="7997019" y="5371479"/>
            <a:ext cx="905274" cy="584775"/>
          </a:xfrm>
          <a:prstGeom prst="rect">
            <a:avLst/>
          </a:prstGeom>
          <a:noFill/>
        </p:spPr>
        <p:txBody>
          <a:bodyPr wrap="square" rtlCol="0">
            <a:spAutoFit/>
          </a:bodyPr>
          <a:lstStyle/>
          <a:p>
            <a:r>
              <a:rPr lang="en-US" sz="3200" b="1" dirty="0">
                <a:latin typeface="Verdana" panose="020B0604030504040204" pitchFamily="34" charset="0"/>
                <a:ea typeface="Verdana" panose="020B0604030504040204" pitchFamily="34" charset="0"/>
                <a:cs typeface="Verdana" panose="020B0604030504040204" pitchFamily="34" charset="0"/>
              </a:rPr>
              <a:t>- 1</a:t>
            </a:r>
          </a:p>
        </p:txBody>
      </p:sp>
      <p:pic>
        <p:nvPicPr>
          <p:cNvPr id="22" name="Picture 21">
            <a:extLst>
              <a:ext uri="{FF2B5EF4-FFF2-40B4-BE49-F238E27FC236}">
                <a16:creationId xmlns:a16="http://schemas.microsoft.com/office/drawing/2014/main" id="{814041E6-1B40-4B58-84AF-F272664D9B42}"/>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12530086">
            <a:off x="709886" y="4469811"/>
            <a:ext cx="882869" cy="640080"/>
          </a:xfrm>
          <a:prstGeom prst="rect">
            <a:avLst/>
          </a:prstGeom>
        </p:spPr>
      </p:pic>
      <p:sp>
        <p:nvSpPr>
          <p:cNvPr id="28" name="TextBox 27">
            <a:extLst>
              <a:ext uri="{FF2B5EF4-FFF2-40B4-BE49-F238E27FC236}">
                <a16:creationId xmlns:a16="http://schemas.microsoft.com/office/drawing/2014/main" id="{61572C8A-AB5E-4C4A-9B4C-7DA59D067250}"/>
              </a:ext>
            </a:extLst>
          </p:cNvPr>
          <p:cNvSpPr txBox="1"/>
          <p:nvPr/>
        </p:nvSpPr>
        <p:spPr>
          <a:xfrm>
            <a:off x="1548181" y="4504939"/>
            <a:ext cx="838200" cy="523220"/>
          </a:xfrm>
          <a:prstGeom prst="rect">
            <a:avLst/>
          </a:prstGeom>
          <a:noFill/>
        </p:spPr>
        <p:txBody>
          <a:bodyPr wrap="square" rtlCol="0">
            <a:spAutoFit/>
          </a:bodyPr>
          <a:lstStyle/>
          <a:p>
            <a:r>
              <a:rPr lang="en-US" sz="2800" b="1" dirty="0">
                <a:latin typeface="Verdana" panose="020B0604030504040204" pitchFamily="34" charset="0"/>
                <a:ea typeface="Verdana" panose="020B0604030504040204" pitchFamily="34" charset="0"/>
                <a:cs typeface="Verdana" panose="020B0604030504040204" pitchFamily="34" charset="0"/>
              </a:rPr>
              <a:t>or</a:t>
            </a:r>
          </a:p>
        </p:txBody>
      </p:sp>
      <p:pic>
        <p:nvPicPr>
          <p:cNvPr id="6" name="Picture 5"/>
          <p:cNvPicPr>
            <a:picLocks noChangeAspect="1"/>
          </p:cNvPicPr>
          <p:nvPr/>
        </p:nvPicPr>
        <p:blipFill>
          <a:blip r:embed="rId8"/>
          <a:stretch>
            <a:fillRect/>
          </a:stretch>
        </p:blipFill>
        <p:spPr>
          <a:xfrm rot="153142">
            <a:off x="122301" y="4554586"/>
            <a:ext cx="727390" cy="549635"/>
          </a:xfrm>
          <a:prstGeom prst="rect">
            <a:avLst/>
          </a:prstGeom>
        </p:spPr>
      </p:pic>
      <p:pic>
        <p:nvPicPr>
          <p:cNvPr id="29" name="Picture 28"/>
          <p:cNvPicPr>
            <a:picLocks noChangeAspect="1"/>
          </p:cNvPicPr>
          <p:nvPr/>
        </p:nvPicPr>
        <p:blipFill>
          <a:blip r:embed="rId8"/>
          <a:stretch>
            <a:fillRect/>
          </a:stretch>
        </p:blipFill>
        <p:spPr>
          <a:xfrm rot="438882">
            <a:off x="2736255" y="4517081"/>
            <a:ext cx="727390" cy="549635"/>
          </a:xfrm>
          <a:prstGeom prst="rect">
            <a:avLst/>
          </a:prstGeom>
        </p:spPr>
      </p:pic>
      <p:pic>
        <p:nvPicPr>
          <p:cNvPr id="30" name="Picture 2" descr="Image result for picture of one bean">
            <a:hlinkClick r:id="rId6"/>
            <a:extLst>
              <a:ext uri="{FF2B5EF4-FFF2-40B4-BE49-F238E27FC236}">
                <a16:creationId xmlns:a16="http://schemas.microsoft.com/office/drawing/2014/main" id="{6FD71386-A62D-4B1A-9AFF-1BFB0B86DD69}"/>
              </a:ext>
            </a:extLst>
          </p:cNvPr>
          <p:cNvPicPr>
            <a:picLocks noChangeAspect="1" noChangeArrowheads="1"/>
          </p:cNvPicPr>
          <p:nvPr/>
        </p:nvPicPr>
        <p:blipFill>
          <a:blip r:embed="rId9" cstate="print">
            <a:extLst>
              <a:ext uri="{BEBA8EAE-BF5A-486C-A8C5-ECC9F3942E4B}">
                <a14:imgProps xmlns:a14="http://schemas.microsoft.com/office/drawing/2010/main">
                  <a14:imgLayer r:embed="rId10">
                    <a14:imgEffect>
                      <a14:backgroundRemoval t="10593" b="67797" l="17029" r="85870"/>
                    </a14:imgEffect>
                  </a14:imgLayer>
                </a14:imgProps>
              </a:ext>
              <a:ext uri="{28A0092B-C50C-407E-A947-70E740481C1C}">
                <a14:useLocalDpi xmlns:a14="http://schemas.microsoft.com/office/drawing/2010/main" val="0"/>
              </a:ext>
            </a:extLst>
          </a:blip>
          <a:srcRect/>
          <a:stretch>
            <a:fillRect/>
          </a:stretch>
        </p:blipFill>
        <p:spPr bwMode="auto">
          <a:xfrm>
            <a:off x="4094404" y="1012250"/>
            <a:ext cx="463660" cy="396429"/>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30">
            <a:extLst>
              <a:ext uri="{FF2B5EF4-FFF2-40B4-BE49-F238E27FC236}">
                <a16:creationId xmlns:a16="http://schemas.microsoft.com/office/drawing/2014/main" id="{814041E6-1B40-4B58-84AF-F272664D9B42}"/>
              </a:ext>
            </a:extLst>
          </p:cNvPr>
          <p:cNvPicPr>
            <a:picLocks noChangeAspect="1"/>
          </p:cNvPicPr>
          <p:nvPr/>
        </p:nvPicPr>
        <p:blipFill>
          <a:blip r:embed="rId11" cstate="print">
            <a:extLst>
              <a:ext uri="{BEBA8EAE-BF5A-486C-A8C5-ECC9F3942E4B}">
                <a14:imgProps xmlns:a14="http://schemas.microsoft.com/office/drawing/2010/main">
                  <a14:imgLayer r:embed="rId12">
                    <a14:imgEffect>
                      <a14:backgroundRemoval t="26702" b="77487" l="12879" r="87500"/>
                    </a14:imgEffect>
                  </a14:imgLayer>
                </a14:imgProps>
              </a:ext>
              <a:ext uri="{28A0092B-C50C-407E-A947-70E740481C1C}">
                <a14:useLocalDpi xmlns:a14="http://schemas.microsoft.com/office/drawing/2010/main" val="0"/>
              </a:ext>
            </a:extLst>
          </a:blip>
          <a:stretch>
            <a:fillRect/>
          </a:stretch>
        </p:blipFill>
        <p:spPr>
          <a:xfrm rot="11535833">
            <a:off x="4100516" y="1211790"/>
            <a:ext cx="405053" cy="311335"/>
          </a:xfrm>
          <a:prstGeom prst="rect">
            <a:avLst/>
          </a:prstGeom>
        </p:spPr>
      </p:pic>
      <p:pic>
        <p:nvPicPr>
          <p:cNvPr id="32" name="Picture 31">
            <a:extLst>
              <a:ext uri="{FF2B5EF4-FFF2-40B4-BE49-F238E27FC236}">
                <a16:creationId xmlns:a16="http://schemas.microsoft.com/office/drawing/2014/main" id="{814041E6-1B40-4B58-84AF-F272664D9B42}"/>
              </a:ext>
            </a:extLst>
          </p:cNvPr>
          <p:cNvPicPr>
            <a:picLocks noChangeAspect="1"/>
          </p:cNvPicPr>
          <p:nvPr/>
        </p:nvPicPr>
        <p:blipFill>
          <a:blip r:embed="rId13" cstate="print">
            <a:extLst>
              <a:ext uri="{BEBA8EAE-BF5A-486C-A8C5-ECC9F3942E4B}">
                <a14:imgProps xmlns:a14="http://schemas.microsoft.com/office/drawing/2010/main">
                  <a14:imgLayer r:embed="rId14">
                    <a14:imgEffect>
                      <a14:backgroundRemoval t="26702" b="77487" l="12879" r="87500"/>
                    </a14:imgEffect>
                  </a14:imgLayer>
                </a14:imgProps>
              </a:ext>
              <a:ext uri="{28A0092B-C50C-407E-A947-70E740481C1C}">
                <a14:useLocalDpi xmlns:a14="http://schemas.microsoft.com/office/drawing/2010/main" val="0"/>
              </a:ext>
            </a:extLst>
          </a:blip>
          <a:stretch>
            <a:fillRect/>
          </a:stretch>
        </p:blipFill>
        <p:spPr>
          <a:xfrm rot="11535833">
            <a:off x="4041068" y="1965959"/>
            <a:ext cx="405053" cy="311335"/>
          </a:xfrm>
          <a:prstGeom prst="rect">
            <a:avLst/>
          </a:prstGeom>
        </p:spPr>
      </p:pic>
      <p:pic>
        <p:nvPicPr>
          <p:cNvPr id="33" name="Picture 32">
            <a:extLst>
              <a:ext uri="{FF2B5EF4-FFF2-40B4-BE49-F238E27FC236}">
                <a16:creationId xmlns:a16="http://schemas.microsoft.com/office/drawing/2014/main" id="{814041E6-1B40-4B58-84AF-F272664D9B42}"/>
              </a:ext>
            </a:extLst>
          </p:cNvPr>
          <p:cNvPicPr>
            <a:picLocks noChangeAspect="1"/>
          </p:cNvPicPr>
          <p:nvPr/>
        </p:nvPicPr>
        <p:blipFill>
          <a:blip r:embed="rId13" cstate="print">
            <a:extLst>
              <a:ext uri="{BEBA8EAE-BF5A-486C-A8C5-ECC9F3942E4B}">
                <a14:imgProps xmlns:a14="http://schemas.microsoft.com/office/drawing/2010/main">
                  <a14:imgLayer r:embed="rId14">
                    <a14:imgEffect>
                      <a14:backgroundRemoval t="26702" b="77487" l="12879" r="87500"/>
                    </a14:imgEffect>
                  </a14:imgLayer>
                </a14:imgProps>
              </a:ext>
              <a:ext uri="{28A0092B-C50C-407E-A947-70E740481C1C}">
                <a14:useLocalDpi xmlns:a14="http://schemas.microsoft.com/office/drawing/2010/main" val="0"/>
              </a:ext>
            </a:extLst>
          </a:blip>
          <a:stretch>
            <a:fillRect/>
          </a:stretch>
        </p:blipFill>
        <p:spPr>
          <a:xfrm rot="11535833">
            <a:off x="4108473" y="1813734"/>
            <a:ext cx="405053" cy="311335"/>
          </a:xfrm>
          <a:prstGeom prst="rect">
            <a:avLst/>
          </a:prstGeom>
        </p:spPr>
      </p:pic>
    </p:spTree>
    <p:extLst>
      <p:ext uri="{BB962C8B-B14F-4D97-AF65-F5344CB8AC3E}">
        <p14:creationId xmlns:p14="http://schemas.microsoft.com/office/powerpoint/2010/main" val="866750415"/>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pSp>
        <p:nvGrpSpPr>
          <p:cNvPr id="6146" name="Group 252"/>
          <p:cNvGrpSpPr>
            <a:grpSpLocks/>
          </p:cNvGrpSpPr>
          <p:nvPr/>
        </p:nvGrpSpPr>
        <p:grpSpPr bwMode="auto">
          <a:xfrm>
            <a:off x="1871663" y="1228725"/>
            <a:ext cx="5410200" cy="4333875"/>
            <a:chOff x="1179" y="798"/>
            <a:chExt cx="3408" cy="2730"/>
          </a:xfrm>
        </p:grpSpPr>
        <p:sp>
          <p:nvSpPr>
            <p:cNvPr id="6148" name="AutoShape 128"/>
            <p:cNvSpPr>
              <a:spLocks noChangeAspect="1" noChangeArrowheads="1" noTextEdit="1"/>
            </p:cNvSpPr>
            <p:nvPr/>
          </p:nvSpPr>
          <p:spPr bwMode="auto">
            <a:xfrm>
              <a:off x="1179" y="798"/>
              <a:ext cx="3402" cy="2724"/>
            </a:xfrm>
            <a:prstGeom prst="rect">
              <a:avLst/>
            </a:prstGeom>
            <a:noFill/>
            <a:ln w="9525">
              <a:noFill/>
              <a:miter lim="800000"/>
              <a:headEnd/>
              <a:tailEnd/>
            </a:ln>
          </p:spPr>
          <p:txBody>
            <a:bodyPr/>
            <a:lstStyle/>
            <a:p>
              <a:endParaRPr lang="en-US"/>
            </a:p>
          </p:txBody>
        </p:sp>
        <p:sp>
          <p:nvSpPr>
            <p:cNvPr id="6149" name="Rectangle 130"/>
            <p:cNvSpPr>
              <a:spLocks noChangeArrowheads="1"/>
            </p:cNvSpPr>
            <p:nvPr/>
          </p:nvSpPr>
          <p:spPr bwMode="auto">
            <a:xfrm>
              <a:off x="1179" y="798"/>
              <a:ext cx="3408" cy="2730"/>
            </a:xfrm>
            <a:prstGeom prst="rect">
              <a:avLst/>
            </a:prstGeom>
            <a:solidFill>
              <a:srgbClr val="FFFFFF">
                <a:alpha val="0"/>
              </a:srgbClr>
            </a:solidFill>
            <a:ln w="9525">
              <a:noFill/>
              <a:miter lim="800000"/>
              <a:headEnd/>
              <a:tailEnd/>
            </a:ln>
          </p:spPr>
          <p:txBody>
            <a:bodyPr/>
            <a:lstStyle/>
            <a:p>
              <a:endParaRPr lang="en-US"/>
            </a:p>
          </p:txBody>
        </p:sp>
        <p:sp>
          <p:nvSpPr>
            <p:cNvPr id="6150" name="Rectangle 131"/>
            <p:cNvSpPr>
              <a:spLocks noChangeArrowheads="1"/>
            </p:cNvSpPr>
            <p:nvPr/>
          </p:nvSpPr>
          <p:spPr bwMode="auto">
            <a:xfrm>
              <a:off x="1215" y="840"/>
              <a:ext cx="3336" cy="2646"/>
            </a:xfrm>
            <a:prstGeom prst="rect">
              <a:avLst/>
            </a:prstGeom>
            <a:solidFill>
              <a:srgbClr val="FFFFFF">
                <a:alpha val="0"/>
              </a:srgbClr>
            </a:solidFill>
            <a:ln w="9525">
              <a:noFill/>
              <a:miter lim="800000"/>
              <a:headEnd/>
              <a:tailEnd/>
            </a:ln>
          </p:spPr>
          <p:txBody>
            <a:bodyPr/>
            <a:lstStyle/>
            <a:p>
              <a:endParaRPr lang="en-US"/>
            </a:p>
          </p:txBody>
        </p:sp>
        <p:sp>
          <p:nvSpPr>
            <p:cNvPr id="6151" name="Freeform 132"/>
            <p:cNvSpPr>
              <a:spLocks/>
            </p:cNvSpPr>
            <p:nvPr/>
          </p:nvSpPr>
          <p:spPr bwMode="auto">
            <a:xfrm>
              <a:off x="3411" y="2418"/>
              <a:ext cx="234" cy="378"/>
            </a:xfrm>
            <a:custGeom>
              <a:avLst/>
              <a:gdLst>
                <a:gd name="T0" fmla="*/ 234 w 234"/>
                <a:gd name="T1" fmla="*/ 300 h 378"/>
                <a:gd name="T2" fmla="*/ 60 w 234"/>
                <a:gd name="T3" fmla="*/ 318 h 378"/>
                <a:gd name="T4" fmla="*/ 60 w 234"/>
                <a:gd name="T5" fmla="*/ 330 h 378"/>
                <a:gd name="T6" fmla="*/ 78 w 234"/>
                <a:gd name="T7" fmla="*/ 348 h 378"/>
                <a:gd name="T8" fmla="*/ 78 w 234"/>
                <a:gd name="T9" fmla="*/ 366 h 378"/>
                <a:gd name="T10" fmla="*/ 42 w 234"/>
                <a:gd name="T11" fmla="*/ 378 h 378"/>
                <a:gd name="T12" fmla="*/ 54 w 234"/>
                <a:gd name="T13" fmla="*/ 372 h 378"/>
                <a:gd name="T14" fmla="*/ 36 w 234"/>
                <a:gd name="T15" fmla="*/ 336 h 378"/>
                <a:gd name="T16" fmla="*/ 30 w 234"/>
                <a:gd name="T17" fmla="*/ 372 h 378"/>
                <a:gd name="T18" fmla="*/ 12 w 234"/>
                <a:gd name="T19" fmla="*/ 372 h 378"/>
                <a:gd name="T20" fmla="*/ 12 w 234"/>
                <a:gd name="T21" fmla="*/ 342 h 378"/>
                <a:gd name="T22" fmla="*/ 0 w 234"/>
                <a:gd name="T23" fmla="*/ 258 h 378"/>
                <a:gd name="T24" fmla="*/ 0 w 234"/>
                <a:gd name="T25" fmla="*/ 12 h 378"/>
                <a:gd name="T26" fmla="*/ 162 w 234"/>
                <a:gd name="T27" fmla="*/ 0 h 378"/>
                <a:gd name="T28" fmla="*/ 204 w 234"/>
                <a:gd name="T29" fmla="*/ 162 h 378"/>
                <a:gd name="T30" fmla="*/ 228 w 234"/>
                <a:gd name="T31" fmla="*/ 204 h 378"/>
                <a:gd name="T32" fmla="*/ 216 w 234"/>
                <a:gd name="T33" fmla="*/ 234 h 378"/>
                <a:gd name="T34" fmla="*/ 234 w 234"/>
                <a:gd name="T35" fmla="*/ 300 h 37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4"/>
                <a:gd name="T55" fmla="*/ 0 h 378"/>
                <a:gd name="T56" fmla="*/ 234 w 234"/>
                <a:gd name="T57" fmla="*/ 378 h 37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4" h="378">
                  <a:moveTo>
                    <a:pt x="234" y="300"/>
                  </a:moveTo>
                  <a:lnTo>
                    <a:pt x="60" y="318"/>
                  </a:lnTo>
                  <a:lnTo>
                    <a:pt x="60" y="330"/>
                  </a:lnTo>
                  <a:lnTo>
                    <a:pt x="78" y="348"/>
                  </a:lnTo>
                  <a:lnTo>
                    <a:pt x="78" y="366"/>
                  </a:lnTo>
                  <a:lnTo>
                    <a:pt x="42" y="378"/>
                  </a:lnTo>
                  <a:lnTo>
                    <a:pt x="54" y="372"/>
                  </a:lnTo>
                  <a:lnTo>
                    <a:pt x="36" y="336"/>
                  </a:lnTo>
                  <a:lnTo>
                    <a:pt x="30" y="372"/>
                  </a:lnTo>
                  <a:lnTo>
                    <a:pt x="12" y="372"/>
                  </a:lnTo>
                  <a:lnTo>
                    <a:pt x="12" y="342"/>
                  </a:lnTo>
                  <a:lnTo>
                    <a:pt x="0" y="258"/>
                  </a:lnTo>
                  <a:lnTo>
                    <a:pt x="0" y="12"/>
                  </a:lnTo>
                  <a:lnTo>
                    <a:pt x="162" y="0"/>
                  </a:lnTo>
                  <a:lnTo>
                    <a:pt x="204" y="162"/>
                  </a:lnTo>
                  <a:lnTo>
                    <a:pt x="228" y="204"/>
                  </a:lnTo>
                  <a:lnTo>
                    <a:pt x="216" y="234"/>
                  </a:lnTo>
                  <a:lnTo>
                    <a:pt x="234" y="300"/>
                  </a:lnTo>
                  <a:close/>
                </a:path>
              </a:pathLst>
            </a:custGeom>
            <a:solidFill>
              <a:srgbClr val="FF8C00"/>
            </a:solidFill>
            <a:ln w="9525">
              <a:solidFill>
                <a:srgbClr val="FF8C00"/>
              </a:solidFill>
              <a:prstDash val="solid"/>
              <a:round/>
              <a:headEnd/>
              <a:tailEnd/>
            </a:ln>
          </p:spPr>
          <p:txBody>
            <a:bodyPr/>
            <a:lstStyle/>
            <a:p>
              <a:endParaRPr lang="en-US"/>
            </a:p>
          </p:txBody>
        </p:sp>
        <p:sp>
          <p:nvSpPr>
            <p:cNvPr id="6152" name="Freeform 133"/>
            <p:cNvSpPr>
              <a:spLocks/>
            </p:cNvSpPr>
            <p:nvPr/>
          </p:nvSpPr>
          <p:spPr bwMode="auto">
            <a:xfrm>
              <a:off x="3411" y="2418"/>
              <a:ext cx="234" cy="378"/>
            </a:xfrm>
            <a:custGeom>
              <a:avLst/>
              <a:gdLst>
                <a:gd name="T0" fmla="*/ 234 w 234"/>
                <a:gd name="T1" fmla="*/ 300 h 378"/>
                <a:gd name="T2" fmla="*/ 60 w 234"/>
                <a:gd name="T3" fmla="*/ 318 h 378"/>
                <a:gd name="T4" fmla="*/ 60 w 234"/>
                <a:gd name="T5" fmla="*/ 330 h 378"/>
                <a:gd name="T6" fmla="*/ 78 w 234"/>
                <a:gd name="T7" fmla="*/ 348 h 378"/>
                <a:gd name="T8" fmla="*/ 78 w 234"/>
                <a:gd name="T9" fmla="*/ 366 h 378"/>
                <a:gd name="T10" fmla="*/ 42 w 234"/>
                <a:gd name="T11" fmla="*/ 378 h 378"/>
                <a:gd name="T12" fmla="*/ 54 w 234"/>
                <a:gd name="T13" fmla="*/ 372 h 378"/>
                <a:gd name="T14" fmla="*/ 36 w 234"/>
                <a:gd name="T15" fmla="*/ 336 h 378"/>
                <a:gd name="T16" fmla="*/ 30 w 234"/>
                <a:gd name="T17" fmla="*/ 372 h 378"/>
                <a:gd name="T18" fmla="*/ 12 w 234"/>
                <a:gd name="T19" fmla="*/ 372 h 378"/>
                <a:gd name="T20" fmla="*/ 12 w 234"/>
                <a:gd name="T21" fmla="*/ 342 h 378"/>
                <a:gd name="T22" fmla="*/ 0 w 234"/>
                <a:gd name="T23" fmla="*/ 258 h 378"/>
                <a:gd name="T24" fmla="*/ 0 w 234"/>
                <a:gd name="T25" fmla="*/ 12 h 378"/>
                <a:gd name="T26" fmla="*/ 162 w 234"/>
                <a:gd name="T27" fmla="*/ 0 h 378"/>
                <a:gd name="T28" fmla="*/ 204 w 234"/>
                <a:gd name="T29" fmla="*/ 162 h 378"/>
                <a:gd name="T30" fmla="*/ 228 w 234"/>
                <a:gd name="T31" fmla="*/ 204 h 378"/>
                <a:gd name="T32" fmla="*/ 216 w 234"/>
                <a:gd name="T33" fmla="*/ 234 h 378"/>
                <a:gd name="T34" fmla="*/ 234 w 234"/>
                <a:gd name="T35" fmla="*/ 300 h 378"/>
                <a:gd name="T36" fmla="*/ 234 w 234"/>
                <a:gd name="T37" fmla="*/ 306 h 37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4"/>
                <a:gd name="T58" fmla="*/ 0 h 378"/>
                <a:gd name="T59" fmla="*/ 234 w 234"/>
                <a:gd name="T60" fmla="*/ 378 h 37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4" h="378">
                  <a:moveTo>
                    <a:pt x="234" y="300"/>
                  </a:moveTo>
                  <a:lnTo>
                    <a:pt x="60" y="318"/>
                  </a:lnTo>
                  <a:lnTo>
                    <a:pt x="60" y="330"/>
                  </a:lnTo>
                  <a:lnTo>
                    <a:pt x="78" y="348"/>
                  </a:lnTo>
                  <a:lnTo>
                    <a:pt x="78" y="366"/>
                  </a:lnTo>
                  <a:lnTo>
                    <a:pt x="42" y="378"/>
                  </a:lnTo>
                  <a:lnTo>
                    <a:pt x="54" y="372"/>
                  </a:lnTo>
                  <a:lnTo>
                    <a:pt x="36" y="336"/>
                  </a:lnTo>
                  <a:lnTo>
                    <a:pt x="30" y="372"/>
                  </a:lnTo>
                  <a:lnTo>
                    <a:pt x="12" y="372"/>
                  </a:lnTo>
                  <a:lnTo>
                    <a:pt x="12" y="342"/>
                  </a:lnTo>
                  <a:lnTo>
                    <a:pt x="0" y="258"/>
                  </a:lnTo>
                  <a:lnTo>
                    <a:pt x="0" y="12"/>
                  </a:lnTo>
                  <a:lnTo>
                    <a:pt x="162" y="0"/>
                  </a:lnTo>
                  <a:lnTo>
                    <a:pt x="204" y="162"/>
                  </a:lnTo>
                  <a:lnTo>
                    <a:pt x="228" y="204"/>
                  </a:lnTo>
                  <a:lnTo>
                    <a:pt x="216" y="234"/>
                  </a:lnTo>
                  <a:lnTo>
                    <a:pt x="234" y="300"/>
                  </a:lnTo>
                  <a:lnTo>
                    <a:pt x="234" y="306"/>
                  </a:lnTo>
                </a:path>
              </a:pathLst>
            </a:custGeom>
            <a:noFill/>
            <a:ln w="9525">
              <a:solidFill>
                <a:srgbClr val="000000"/>
              </a:solidFill>
              <a:prstDash val="solid"/>
              <a:round/>
              <a:headEnd/>
              <a:tailEnd/>
            </a:ln>
          </p:spPr>
          <p:txBody>
            <a:bodyPr/>
            <a:lstStyle/>
            <a:p>
              <a:endParaRPr lang="en-US"/>
            </a:p>
          </p:txBody>
        </p:sp>
        <p:sp>
          <p:nvSpPr>
            <p:cNvPr id="6153" name="Freeform 134"/>
            <p:cNvSpPr>
              <a:spLocks/>
            </p:cNvSpPr>
            <p:nvPr/>
          </p:nvSpPr>
          <p:spPr bwMode="auto">
            <a:xfrm>
              <a:off x="1263" y="2586"/>
              <a:ext cx="648" cy="570"/>
            </a:xfrm>
            <a:custGeom>
              <a:avLst/>
              <a:gdLst>
                <a:gd name="T0" fmla="*/ 6 w 648"/>
                <a:gd name="T1" fmla="*/ 324 h 570"/>
                <a:gd name="T2" fmla="*/ 6 w 648"/>
                <a:gd name="T3" fmla="*/ 330 h 570"/>
                <a:gd name="T4" fmla="*/ 42 w 648"/>
                <a:gd name="T5" fmla="*/ 360 h 570"/>
                <a:gd name="T6" fmla="*/ 30 w 648"/>
                <a:gd name="T7" fmla="*/ 396 h 570"/>
                <a:gd name="T8" fmla="*/ 72 w 648"/>
                <a:gd name="T9" fmla="*/ 366 h 570"/>
                <a:gd name="T10" fmla="*/ 48 w 648"/>
                <a:gd name="T11" fmla="*/ 444 h 570"/>
                <a:gd name="T12" fmla="*/ 102 w 648"/>
                <a:gd name="T13" fmla="*/ 462 h 570"/>
                <a:gd name="T14" fmla="*/ 120 w 648"/>
                <a:gd name="T15" fmla="*/ 456 h 570"/>
                <a:gd name="T16" fmla="*/ 114 w 648"/>
                <a:gd name="T17" fmla="*/ 504 h 570"/>
                <a:gd name="T18" fmla="*/ 66 w 648"/>
                <a:gd name="T19" fmla="*/ 546 h 570"/>
                <a:gd name="T20" fmla="*/ 0 w 648"/>
                <a:gd name="T21" fmla="*/ 570 h 570"/>
                <a:gd name="T22" fmla="*/ 78 w 648"/>
                <a:gd name="T23" fmla="*/ 546 h 570"/>
                <a:gd name="T24" fmla="*/ 96 w 648"/>
                <a:gd name="T25" fmla="*/ 546 h 570"/>
                <a:gd name="T26" fmla="*/ 114 w 648"/>
                <a:gd name="T27" fmla="*/ 534 h 570"/>
                <a:gd name="T28" fmla="*/ 204 w 648"/>
                <a:gd name="T29" fmla="*/ 456 h 570"/>
                <a:gd name="T30" fmla="*/ 252 w 648"/>
                <a:gd name="T31" fmla="*/ 372 h 570"/>
                <a:gd name="T32" fmla="*/ 252 w 648"/>
                <a:gd name="T33" fmla="*/ 372 h 570"/>
                <a:gd name="T34" fmla="*/ 264 w 648"/>
                <a:gd name="T35" fmla="*/ 378 h 570"/>
                <a:gd name="T36" fmla="*/ 240 w 648"/>
                <a:gd name="T37" fmla="*/ 390 h 570"/>
                <a:gd name="T38" fmla="*/ 246 w 648"/>
                <a:gd name="T39" fmla="*/ 426 h 570"/>
                <a:gd name="T40" fmla="*/ 258 w 648"/>
                <a:gd name="T41" fmla="*/ 438 h 570"/>
                <a:gd name="T42" fmla="*/ 288 w 648"/>
                <a:gd name="T43" fmla="*/ 420 h 570"/>
                <a:gd name="T44" fmla="*/ 300 w 648"/>
                <a:gd name="T45" fmla="*/ 384 h 570"/>
                <a:gd name="T46" fmla="*/ 318 w 648"/>
                <a:gd name="T47" fmla="*/ 390 h 570"/>
                <a:gd name="T48" fmla="*/ 426 w 648"/>
                <a:gd name="T49" fmla="*/ 414 h 570"/>
                <a:gd name="T50" fmla="*/ 450 w 648"/>
                <a:gd name="T51" fmla="*/ 408 h 570"/>
                <a:gd name="T52" fmla="*/ 462 w 648"/>
                <a:gd name="T53" fmla="*/ 432 h 570"/>
                <a:gd name="T54" fmla="*/ 468 w 648"/>
                <a:gd name="T55" fmla="*/ 438 h 570"/>
                <a:gd name="T56" fmla="*/ 510 w 648"/>
                <a:gd name="T57" fmla="*/ 450 h 570"/>
                <a:gd name="T58" fmla="*/ 528 w 648"/>
                <a:gd name="T59" fmla="*/ 450 h 570"/>
                <a:gd name="T60" fmla="*/ 534 w 648"/>
                <a:gd name="T61" fmla="*/ 444 h 570"/>
                <a:gd name="T62" fmla="*/ 606 w 648"/>
                <a:gd name="T63" fmla="*/ 504 h 570"/>
                <a:gd name="T64" fmla="*/ 618 w 648"/>
                <a:gd name="T65" fmla="*/ 510 h 570"/>
                <a:gd name="T66" fmla="*/ 648 w 648"/>
                <a:gd name="T67" fmla="*/ 540 h 570"/>
                <a:gd name="T68" fmla="*/ 600 w 648"/>
                <a:gd name="T69" fmla="*/ 498 h 570"/>
                <a:gd name="T70" fmla="*/ 480 w 648"/>
                <a:gd name="T71" fmla="*/ 438 h 570"/>
                <a:gd name="T72" fmla="*/ 456 w 648"/>
                <a:gd name="T73" fmla="*/ 414 h 570"/>
                <a:gd name="T74" fmla="*/ 414 w 648"/>
                <a:gd name="T75" fmla="*/ 396 h 570"/>
                <a:gd name="T76" fmla="*/ 252 w 648"/>
                <a:gd name="T77" fmla="*/ 36 h 570"/>
                <a:gd name="T78" fmla="*/ 210 w 648"/>
                <a:gd name="T79" fmla="*/ 24 h 570"/>
                <a:gd name="T80" fmla="*/ 60 w 648"/>
                <a:gd name="T81" fmla="*/ 84 h 570"/>
                <a:gd name="T82" fmla="*/ 114 w 648"/>
                <a:gd name="T83" fmla="*/ 144 h 570"/>
                <a:gd name="T84" fmla="*/ 108 w 648"/>
                <a:gd name="T85" fmla="*/ 156 h 570"/>
                <a:gd name="T86" fmla="*/ 102 w 648"/>
                <a:gd name="T87" fmla="*/ 180 h 570"/>
                <a:gd name="T88" fmla="*/ 84 w 648"/>
                <a:gd name="T89" fmla="*/ 156 h 570"/>
                <a:gd name="T90" fmla="*/ 18 w 648"/>
                <a:gd name="T91" fmla="*/ 168 h 570"/>
                <a:gd name="T92" fmla="*/ 30 w 648"/>
                <a:gd name="T93" fmla="*/ 192 h 570"/>
                <a:gd name="T94" fmla="*/ 78 w 648"/>
                <a:gd name="T95" fmla="*/ 228 h 570"/>
                <a:gd name="T96" fmla="*/ 114 w 648"/>
                <a:gd name="T97" fmla="*/ 228 h 570"/>
                <a:gd name="T98" fmla="*/ 102 w 648"/>
                <a:gd name="T99" fmla="*/ 270 h 57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48"/>
                <a:gd name="T151" fmla="*/ 0 h 570"/>
                <a:gd name="T152" fmla="*/ 648 w 648"/>
                <a:gd name="T153" fmla="*/ 570 h 57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48" h="570">
                  <a:moveTo>
                    <a:pt x="54" y="282"/>
                  </a:moveTo>
                  <a:lnTo>
                    <a:pt x="6" y="324"/>
                  </a:lnTo>
                  <a:lnTo>
                    <a:pt x="24" y="324"/>
                  </a:lnTo>
                  <a:lnTo>
                    <a:pt x="6" y="330"/>
                  </a:lnTo>
                  <a:lnTo>
                    <a:pt x="18" y="348"/>
                  </a:lnTo>
                  <a:lnTo>
                    <a:pt x="42" y="360"/>
                  </a:lnTo>
                  <a:lnTo>
                    <a:pt x="24" y="372"/>
                  </a:lnTo>
                  <a:lnTo>
                    <a:pt x="30" y="396"/>
                  </a:lnTo>
                  <a:lnTo>
                    <a:pt x="42" y="402"/>
                  </a:lnTo>
                  <a:lnTo>
                    <a:pt x="72" y="366"/>
                  </a:lnTo>
                  <a:lnTo>
                    <a:pt x="60" y="426"/>
                  </a:lnTo>
                  <a:lnTo>
                    <a:pt x="48" y="444"/>
                  </a:lnTo>
                  <a:lnTo>
                    <a:pt x="84" y="426"/>
                  </a:lnTo>
                  <a:lnTo>
                    <a:pt x="102" y="462"/>
                  </a:lnTo>
                  <a:lnTo>
                    <a:pt x="114" y="438"/>
                  </a:lnTo>
                  <a:lnTo>
                    <a:pt x="120" y="456"/>
                  </a:lnTo>
                  <a:lnTo>
                    <a:pt x="144" y="444"/>
                  </a:lnTo>
                  <a:lnTo>
                    <a:pt x="114" y="504"/>
                  </a:lnTo>
                  <a:lnTo>
                    <a:pt x="72" y="528"/>
                  </a:lnTo>
                  <a:lnTo>
                    <a:pt x="66" y="546"/>
                  </a:lnTo>
                  <a:lnTo>
                    <a:pt x="36" y="540"/>
                  </a:lnTo>
                  <a:lnTo>
                    <a:pt x="0" y="570"/>
                  </a:lnTo>
                  <a:lnTo>
                    <a:pt x="42" y="552"/>
                  </a:lnTo>
                  <a:lnTo>
                    <a:pt x="78" y="546"/>
                  </a:lnTo>
                  <a:lnTo>
                    <a:pt x="72" y="558"/>
                  </a:lnTo>
                  <a:lnTo>
                    <a:pt x="96" y="546"/>
                  </a:lnTo>
                  <a:lnTo>
                    <a:pt x="90" y="528"/>
                  </a:lnTo>
                  <a:lnTo>
                    <a:pt x="114" y="534"/>
                  </a:lnTo>
                  <a:lnTo>
                    <a:pt x="186" y="480"/>
                  </a:lnTo>
                  <a:lnTo>
                    <a:pt x="204" y="456"/>
                  </a:lnTo>
                  <a:lnTo>
                    <a:pt x="192" y="438"/>
                  </a:lnTo>
                  <a:lnTo>
                    <a:pt x="252" y="372"/>
                  </a:lnTo>
                  <a:lnTo>
                    <a:pt x="258" y="336"/>
                  </a:lnTo>
                  <a:lnTo>
                    <a:pt x="252" y="372"/>
                  </a:lnTo>
                  <a:lnTo>
                    <a:pt x="276" y="360"/>
                  </a:lnTo>
                  <a:lnTo>
                    <a:pt x="264" y="378"/>
                  </a:lnTo>
                  <a:lnTo>
                    <a:pt x="282" y="384"/>
                  </a:lnTo>
                  <a:lnTo>
                    <a:pt x="240" y="390"/>
                  </a:lnTo>
                  <a:lnTo>
                    <a:pt x="234" y="426"/>
                  </a:lnTo>
                  <a:lnTo>
                    <a:pt x="246" y="426"/>
                  </a:lnTo>
                  <a:lnTo>
                    <a:pt x="234" y="444"/>
                  </a:lnTo>
                  <a:lnTo>
                    <a:pt x="258" y="438"/>
                  </a:lnTo>
                  <a:lnTo>
                    <a:pt x="270" y="414"/>
                  </a:lnTo>
                  <a:lnTo>
                    <a:pt x="288" y="420"/>
                  </a:lnTo>
                  <a:lnTo>
                    <a:pt x="300" y="372"/>
                  </a:lnTo>
                  <a:lnTo>
                    <a:pt x="300" y="384"/>
                  </a:lnTo>
                  <a:lnTo>
                    <a:pt x="324" y="378"/>
                  </a:lnTo>
                  <a:lnTo>
                    <a:pt x="318" y="390"/>
                  </a:lnTo>
                  <a:lnTo>
                    <a:pt x="366" y="414"/>
                  </a:lnTo>
                  <a:lnTo>
                    <a:pt x="426" y="414"/>
                  </a:lnTo>
                  <a:lnTo>
                    <a:pt x="438" y="402"/>
                  </a:lnTo>
                  <a:lnTo>
                    <a:pt x="450" y="408"/>
                  </a:lnTo>
                  <a:lnTo>
                    <a:pt x="438" y="426"/>
                  </a:lnTo>
                  <a:lnTo>
                    <a:pt x="462" y="432"/>
                  </a:lnTo>
                  <a:lnTo>
                    <a:pt x="468" y="414"/>
                  </a:lnTo>
                  <a:lnTo>
                    <a:pt x="468" y="438"/>
                  </a:lnTo>
                  <a:lnTo>
                    <a:pt x="498" y="456"/>
                  </a:lnTo>
                  <a:lnTo>
                    <a:pt x="510" y="450"/>
                  </a:lnTo>
                  <a:lnTo>
                    <a:pt x="492" y="432"/>
                  </a:lnTo>
                  <a:lnTo>
                    <a:pt x="528" y="450"/>
                  </a:lnTo>
                  <a:lnTo>
                    <a:pt x="510" y="414"/>
                  </a:lnTo>
                  <a:lnTo>
                    <a:pt x="534" y="444"/>
                  </a:lnTo>
                  <a:lnTo>
                    <a:pt x="564" y="480"/>
                  </a:lnTo>
                  <a:lnTo>
                    <a:pt x="606" y="504"/>
                  </a:lnTo>
                  <a:lnTo>
                    <a:pt x="606" y="534"/>
                  </a:lnTo>
                  <a:lnTo>
                    <a:pt x="618" y="510"/>
                  </a:lnTo>
                  <a:lnTo>
                    <a:pt x="636" y="552"/>
                  </a:lnTo>
                  <a:lnTo>
                    <a:pt x="648" y="540"/>
                  </a:lnTo>
                  <a:lnTo>
                    <a:pt x="642" y="510"/>
                  </a:lnTo>
                  <a:lnTo>
                    <a:pt x="600" y="498"/>
                  </a:lnTo>
                  <a:lnTo>
                    <a:pt x="510" y="402"/>
                  </a:lnTo>
                  <a:lnTo>
                    <a:pt x="480" y="438"/>
                  </a:lnTo>
                  <a:lnTo>
                    <a:pt x="474" y="408"/>
                  </a:lnTo>
                  <a:lnTo>
                    <a:pt x="456" y="414"/>
                  </a:lnTo>
                  <a:lnTo>
                    <a:pt x="444" y="390"/>
                  </a:lnTo>
                  <a:lnTo>
                    <a:pt x="414" y="396"/>
                  </a:lnTo>
                  <a:lnTo>
                    <a:pt x="378" y="60"/>
                  </a:lnTo>
                  <a:lnTo>
                    <a:pt x="252" y="36"/>
                  </a:lnTo>
                  <a:lnTo>
                    <a:pt x="216" y="12"/>
                  </a:lnTo>
                  <a:lnTo>
                    <a:pt x="210" y="24"/>
                  </a:lnTo>
                  <a:lnTo>
                    <a:pt x="198" y="0"/>
                  </a:lnTo>
                  <a:lnTo>
                    <a:pt x="60" y="84"/>
                  </a:lnTo>
                  <a:lnTo>
                    <a:pt x="90" y="138"/>
                  </a:lnTo>
                  <a:lnTo>
                    <a:pt x="114" y="144"/>
                  </a:lnTo>
                  <a:lnTo>
                    <a:pt x="138" y="168"/>
                  </a:lnTo>
                  <a:lnTo>
                    <a:pt x="108" y="156"/>
                  </a:lnTo>
                  <a:lnTo>
                    <a:pt x="120" y="174"/>
                  </a:lnTo>
                  <a:lnTo>
                    <a:pt x="102" y="180"/>
                  </a:lnTo>
                  <a:lnTo>
                    <a:pt x="78" y="174"/>
                  </a:lnTo>
                  <a:lnTo>
                    <a:pt x="84" y="156"/>
                  </a:lnTo>
                  <a:lnTo>
                    <a:pt x="72" y="150"/>
                  </a:lnTo>
                  <a:lnTo>
                    <a:pt x="18" y="168"/>
                  </a:lnTo>
                  <a:lnTo>
                    <a:pt x="42" y="192"/>
                  </a:lnTo>
                  <a:lnTo>
                    <a:pt x="30" y="192"/>
                  </a:lnTo>
                  <a:lnTo>
                    <a:pt x="36" y="216"/>
                  </a:lnTo>
                  <a:lnTo>
                    <a:pt x="78" y="228"/>
                  </a:lnTo>
                  <a:lnTo>
                    <a:pt x="78" y="240"/>
                  </a:lnTo>
                  <a:lnTo>
                    <a:pt x="114" y="228"/>
                  </a:lnTo>
                  <a:lnTo>
                    <a:pt x="102" y="234"/>
                  </a:lnTo>
                  <a:lnTo>
                    <a:pt x="102" y="270"/>
                  </a:lnTo>
                  <a:lnTo>
                    <a:pt x="54" y="282"/>
                  </a:lnTo>
                  <a:close/>
                </a:path>
              </a:pathLst>
            </a:custGeom>
            <a:solidFill>
              <a:srgbClr val="E8D898"/>
            </a:solidFill>
            <a:ln w="9525">
              <a:solidFill>
                <a:srgbClr val="E8D898"/>
              </a:solidFill>
              <a:prstDash val="solid"/>
              <a:round/>
              <a:headEnd/>
              <a:tailEnd/>
            </a:ln>
          </p:spPr>
          <p:txBody>
            <a:bodyPr/>
            <a:lstStyle/>
            <a:p>
              <a:endParaRPr lang="en-US"/>
            </a:p>
          </p:txBody>
        </p:sp>
        <p:sp>
          <p:nvSpPr>
            <p:cNvPr id="6154" name="Freeform 135"/>
            <p:cNvSpPr>
              <a:spLocks/>
            </p:cNvSpPr>
            <p:nvPr/>
          </p:nvSpPr>
          <p:spPr bwMode="auto">
            <a:xfrm>
              <a:off x="1263" y="2586"/>
              <a:ext cx="648" cy="570"/>
            </a:xfrm>
            <a:custGeom>
              <a:avLst/>
              <a:gdLst>
                <a:gd name="T0" fmla="*/ 6 w 648"/>
                <a:gd name="T1" fmla="*/ 324 h 570"/>
                <a:gd name="T2" fmla="*/ 6 w 648"/>
                <a:gd name="T3" fmla="*/ 330 h 570"/>
                <a:gd name="T4" fmla="*/ 42 w 648"/>
                <a:gd name="T5" fmla="*/ 360 h 570"/>
                <a:gd name="T6" fmla="*/ 30 w 648"/>
                <a:gd name="T7" fmla="*/ 396 h 570"/>
                <a:gd name="T8" fmla="*/ 72 w 648"/>
                <a:gd name="T9" fmla="*/ 366 h 570"/>
                <a:gd name="T10" fmla="*/ 48 w 648"/>
                <a:gd name="T11" fmla="*/ 444 h 570"/>
                <a:gd name="T12" fmla="*/ 102 w 648"/>
                <a:gd name="T13" fmla="*/ 462 h 570"/>
                <a:gd name="T14" fmla="*/ 120 w 648"/>
                <a:gd name="T15" fmla="*/ 456 h 570"/>
                <a:gd name="T16" fmla="*/ 114 w 648"/>
                <a:gd name="T17" fmla="*/ 504 h 570"/>
                <a:gd name="T18" fmla="*/ 66 w 648"/>
                <a:gd name="T19" fmla="*/ 546 h 570"/>
                <a:gd name="T20" fmla="*/ 0 w 648"/>
                <a:gd name="T21" fmla="*/ 570 h 570"/>
                <a:gd name="T22" fmla="*/ 78 w 648"/>
                <a:gd name="T23" fmla="*/ 546 h 570"/>
                <a:gd name="T24" fmla="*/ 96 w 648"/>
                <a:gd name="T25" fmla="*/ 546 h 570"/>
                <a:gd name="T26" fmla="*/ 114 w 648"/>
                <a:gd name="T27" fmla="*/ 534 h 570"/>
                <a:gd name="T28" fmla="*/ 204 w 648"/>
                <a:gd name="T29" fmla="*/ 456 h 570"/>
                <a:gd name="T30" fmla="*/ 252 w 648"/>
                <a:gd name="T31" fmla="*/ 372 h 570"/>
                <a:gd name="T32" fmla="*/ 252 w 648"/>
                <a:gd name="T33" fmla="*/ 372 h 570"/>
                <a:gd name="T34" fmla="*/ 264 w 648"/>
                <a:gd name="T35" fmla="*/ 378 h 570"/>
                <a:gd name="T36" fmla="*/ 240 w 648"/>
                <a:gd name="T37" fmla="*/ 390 h 570"/>
                <a:gd name="T38" fmla="*/ 246 w 648"/>
                <a:gd name="T39" fmla="*/ 426 h 570"/>
                <a:gd name="T40" fmla="*/ 258 w 648"/>
                <a:gd name="T41" fmla="*/ 438 h 570"/>
                <a:gd name="T42" fmla="*/ 288 w 648"/>
                <a:gd name="T43" fmla="*/ 420 h 570"/>
                <a:gd name="T44" fmla="*/ 300 w 648"/>
                <a:gd name="T45" fmla="*/ 384 h 570"/>
                <a:gd name="T46" fmla="*/ 318 w 648"/>
                <a:gd name="T47" fmla="*/ 390 h 570"/>
                <a:gd name="T48" fmla="*/ 426 w 648"/>
                <a:gd name="T49" fmla="*/ 414 h 570"/>
                <a:gd name="T50" fmla="*/ 450 w 648"/>
                <a:gd name="T51" fmla="*/ 408 h 570"/>
                <a:gd name="T52" fmla="*/ 462 w 648"/>
                <a:gd name="T53" fmla="*/ 432 h 570"/>
                <a:gd name="T54" fmla="*/ 468 w 648"/>
                <a:gd name="T55" fmla="*/ 438 h 570"/>
                <a:gd name="T56" fmla="*/ 510 w 648"/>
                <a:gd name="T57" fmla="*/ 450 h 570"/>
                <a:gd name="T58" fmla="*/ 528 w 648"/>
                <a:gd name="T59" fmla="*/ 450 h 570"/>
                <a:gd name="T60" fmla="*/ 534 w 648"/>
                <a:gd name="T61" fmla="*/ 444 h 570"/>
                <a:gd name="T62" fmla="*/ 606 w 648"/>
                <a:gd name="T63" fmla="*/ 504 h 570"/>
                <a:gd name="T64" fmla="*/ 618 w 648"/>
                <a:gd name="T65" fmla="*/ 510 h 570"/>
                <a:gd name="T66" fmla="*/ 648 w 648"/>
                <a:gd name="T67" fmla="*/ 540 h 570"/>
                <a:gd name="T68" fmla="*/ 600 w 648"/>
                <a:gd name="T69" fmla="*/ 498 h 570"/>
                <a:gd name="T70" fmla="*/ 480 w 648"/>
                <a:gd name="T71" fmla="*/ 438 h 570"/>
                <a:gd name="T72" fmla="*/ 456 w 648"/>
                <a:gd name="T73" fmla="*/ 414 h 570"/>
                <a:gd name="T74" fmla="*/ 414 w 648"/>
                <a:gd name="T75" fmla="*/ 396 h 570"/>
                <a:gd name="T76" fmla="*/ 252 w 648"/>
                <a:gd name="T77" fmla="*/ 36 h 570"/>
                <a:gd name="T78" fmla="*/ 210 w 648"/>
                <a:gd name="T79" fmla="*/ 24 h 570"/>
                <a:gd name="T80" fmla="*/ 60 w 648"/>
                <a:gd name="T81" fmla="*/ 84 h 570"/>
                <a:gd name="T82" fmla="*/ 114 w 648"/>
                <a:gd name="T83" fmla="*/ 144 h 570"/>
                <a:gd name="T84" fmla="*/ 108 w 648"/>
                <a:gd name="T85" fmla="*/ 156 h 570"/>
                <a:gd name="T86" fmla="*/ 102 w 648"/>
                <a:gd name="T87" fmla="*/ 180 h 570"/>
                <a:gd name="T88" fmla="*/ 84 w 648"/>
                <a:gd name="T89" fmla="*/ 156 h 570"/>
                <a:gd name="T90" fmla="*/ 18 w 648"/>
                <a:gd name="T91" fmla="*/ 168 h 570"/>
                <a:gd name="T92" fmla="*/ 30 w 648"/>
                <a:gd name="T93" fmla="*/ 192 h 570"/>
                <a:gd name="T94" fmla="*/ 78 w 648"/>
                <a:gd name="T95" fmla="*/ 228 h 570"/>
                <a:gd name="T96" fmla="*/ 114 w 648"/>
                <a:gd name="T97" fmla="*/ 228 h 570"/>
                <a:gd name="T98" fmla="*/ 102 w 648"/>
                <a:gd name="T99" fmla="*/ 270 h 570"/>
                <a:gd name="T100" fmla="*/ 54 w 648"/>
                <a:gd name="T101" fmla="*/ 288 h 57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48"/>
                <a:gd name="T154" fmla="*/ 0 h 570"/>
                <a:gd name="T155" fmla="*/ 648 w 648"/>
                <a:gd name="T156" fmla="*/ 570 h 57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48" h="570">
                  <a:moveTo>
                    <a:pt x="54" y="282"/>
                  </a:moveTo>
                  <a:lnTo>
                    <a:pt x="6" y="324"/>
                  </a:lnTo>
                  <a:lnTo>
                    <a:pt x="24" y="324"/>
                  </a:lnTo>
                  <a:lnTo>
                    <a:pt x="6" y="330"/>
                  </a:lnTo>
                  <a:lnTo>
                    <a:pt x="18" y="348"/>
                  </a:lnTo>
                  <a:lnTo>
                    <a:pt x="42" y="360"/>
                  </a:lnTo>
                  <a:lnTo>
                    <a:pt x="24" y="372"/>
                  </a:lnTo>
                  <a:lnTo>
                    <a:pt x="30" y="396"/>
                  </a:lnTo>
                  <a:lnTo>
                    <a:pt x="42" y="402"/>
                  </a:lnTo>
                  <a:lnTo>
                    <a:pt x="72" y="366"/>
                  </a:lnTo>
                  <a:lnTo>
                    <a:pt x="60" y="426"/>
                  </a:lnTo>
                  <a:lnTo>
                    <a:pt x="48" y="444"/>
                  </a:lnTo>
                  <a:lnTo>
                    <a:pt x="84" y="426"/>
                  </a:lnTo>
                  <a:lnTo>
                    <a:pt x="102" y="462"/>
                  </a:lnTo>
                  <a:lnTo>
                    <a:pt x="114" y="438"/>
                  </a:lnTo>
                  <a:lnTo>
                    <a:pt x="120" y="456"/>
                  </a:lnTo>
                  <a:lnTo>
                    <a:pt x="144" y="444"/>
                  </a:lnTo>
                  <a:lnTo>
                    <a:pt x="114" y="504"/>
                  </a:lnTo>
                  <a:lnTo>
                    <a:pt x="72" y="528"/>
                  </a:lnTo>
                  <a:lnTo>
                    <a:pt x="66" y="546"/>
                  </a:lnTo>
                  <a:lnTo>
                    <a:pt x="36" y="540"/>
                  </a:lnTo>
                  <a:lnTo>
                    <a:pt x="0" y="570"/>
                  </a:lnTo>
                  <a:lnTo>
                    <a:pt x="42" y="552"/>
                  </a:lnTo>
                  <a:lnTo>
                    <a:pt x="78" y="546"/>
                  </a:lnTo>
                  <a:lnTo>
                    <a:pt x="72" y="558"/>
                  </a:lnTo>
                  <a:lnTo>
                    <a:pt x="96" y="546"/>
                  </a:lnTo>
                  <a:lnTo>
                    <a:pt x="90" y="528"/>
                  </a:lnTo>
                  <a:lnTo>
                    <a:pt x="114" y="534"/>
                  </a:lnTo>
                  <a:lnTo>
                    <a:pt x="186" y="480"/>
                  </a:lnTo>
                  <a:lnTo>
                    <a:pt x="204" y="456"/>
                  </a:lnTo>
                  <a:lnTo>
                    <a:pt x="192" y="438"/>
                  </a:lnTo>
                  <a:lnTo>
                    <a:pt x="252" y="372"/>
                  </a:lnTo>
                  <a:lnTo>
                    <a:pt x="258" y="336"/>
                  </a:lnTo>
                  <a:lnTo>
                    <a:pt x="252" y="372"/>
                  </a:lnTo>
                  <a:lnTo>
                    <a:pt x="276" y="360"/>
                  </a:lnTo>
                  <a:lnTo>
                    <a:pt x="264" y="378"/>
                  </a:lnTo>
                  <a:lnTo>
                    <a:pt x="282" y="384"/>
                  </a:lnTo>
                  <a:lnTo>
                    <a:pt x="240" y="390"/>
                  </a:lnTo>
                  <a:lnTo>
                    <a:pt x="234" y="426"/>
                  </a:lnTo>
                  <a:lnTo>
                    <a:pt x="246" y="426"/>
                  </a:lnTo>
                  <a:lnTo>
                    <a:pt x="234" y="444"/>
                  </a:lnTo>
                  <a:lnTo>
                    <a:pt x="258" y="438"/>
                  </a:lnTo>
                  <a:lnTo>
                    <a:pt x="270" y="414"/>
                  </a:lnTo>
                  <a:lnTo>
                    <a:pt x="288" y="420"/>
                  </a:lnTo>
                  <a:lnTo>
                    <a:pt x="300" y="372"/>
                  </a:lnTo>
                  <a:lnTo>
                    <a:pt x="300" y="384"/>
                  </a:lnTo>
                  <a:lnTo>
                    <a:pt x="324" y="378"/>
                  </a:lnTo>
                  <a:lnTo>
                    <a:pt x="318" y="390"/>
                  </a:lnTo>
                  <a:lnTo>
                    <a:pt x="366" y="414"/>
                  </a:lnTo>
                  <a:lnTo>
                    <a:pt x="426" y="414"/>
                  </a:lnTo>
                  <a:lnTo>
                    <a:pt x="438" y="402"/>
                  </a:lnTo>
                  <a:lnTo>
                    <a:pt x="450" y="408"/>
                  </a:lnTo>
                  <a:lnTo>
                    <a:pt x="438" y="426"/>
                  </a:lnTo>
                  <a:lnTo>
                    <a:pt x="462" y="432"/>
                  </a:lnTo>
                  <a:lnTo>
                    <a:pt x="468" y="414"/>
                  </a:lnTo>
                  <a:lnTo>
                    <a:pt x="468" y="438"/>
                  </a:lnTo>
                  <a:lnTo>
                    <a:pt x="498" y="456"/>
                  </a:lnTo>
                  <a:lnTo>
                    <a:pt x="510" y="450"/>
                  </a:lnTo>
                  <a:lnTo>
                    <a:pt x="492" y="432"/>
                  </a:lnTo>
                  <a:lnTo>
                    <a:pt x="528" y="450"/>
                  </a:lnTo>
                  <a:lnTo>
                    <a:pt x="510" y="414"/>
                  </a:lnTo>
                  <a:lnTo>
                    <a:pt x="534" y="444"/>
                  </a:lnTo>
                  <a:lnTo>
                    <a:pt x="564" y="480"/>
                  </a:lnTo>
                  <a:lnTo>
                    <a:pt x="606" y="504"/>
                  </a:lnTo>
                  <a:lnTo>
                    <a:pt x="606" y="534"/>
                  </a:lnTo>
                  <a:lnTo>
                    <a:pt x="618" y="510"/>
                  </a:lnTo>
                  <a:lnTo>
                    <a:pt x="636" y="552"/>
                  </a:lnTo>
                  <a:lnTo>
                    <a:pt x="648" y="540"/>
                  </a:lnTo>
                  <a:lnTo>
                    <a:pt x="642" y="510"/>
                  </a:lnTo>
                  <a:lnTo>
                    <a:pt x="600" y="498"/>
                  </a:lnTo>
                  <a:lnTo>
                    <a:pt x="510" y="402"/>
                  </a:lnTo>
                  <a:lnTo>
                    <a:pt x="480" y="438"/>
                  </a:lnTo>
                  <a:lnTo>
                    <a:pt x="474" y="408"/>
                  </a:lnTo>
                  <a:lnTo>
                    <a:pt x="456" y="414"/>
                  </a:lnTo>
                  <a:lnTo>
                    <a:pt x="444" y="390"/>
                  </a:lnTo>
                  <a:lnTo>
                    <a:pt x="414" y="396"/>
                  </a:lnTo>
                  <a:lnTo>
                    <a:pt x="378" y="60"/>
                  </a:lnTo>
                  <a:lnTo>
                    <a:pt x="252" y="36"/>
                  </a:lnTo>
                  <a:lnTo>
                    <a:pt x="216" y="12"/>
                  </a:lnTo>
                  <a:lnTo>
                    <a:pt x="210" y="24"/>
                  </a:lnTo>
                  <a:lnTo>
                    <a:pt x="198" y="0"/>
                  </a:lnTo>
                  <a:lnTo>
                    <a:pt x="60" y="84"/>
                  </a:lnTo>
                  <a:lnTo>
                    <a:pt x="90" y="138"/>
                  </a:lnTo>
                  <a:lnTo>
                    <a:pt x="114" y="144"/>
                  </a:lnTo>
                  <a:lnTo>
                    <a:pt x="138" y="168"/>
                  </a:lnTo>
                  <a:lnTo>
                    <a:pt x="108" y="156"/>
                  </a:lnTo>
                  <a:lnTo>
                    <a:pt x="120" y="174"/>
                  </a:lnTo>
                  <a:lnTo>
                    <a:pt x="102" y="180"/>
                  </a:lnTo>
                  <a:lnTo>
                    <a:pt x="78" y="174"/>
                  </a:lnTo>
                  <a:lnTo>
                    <a:pt x="84" y="156"/>
                  </a:lnTo>
                  <a:lnTo>
                    <a:pt x="72" y="150"/>
                  </a:lnTo>
                  <a:lnTo>
                    <a:pt x="18" y="168"/>
                  </a:lnTo>
                  <a:lnTo>
                    <a:pt x="42" y="192"/>
                  </a:lnTo>
                  <a:lnTo>
                    <a:pt x="30" y="192"/>
                  </a:lnTo>
                  <a:lnTo>
                    <a:pt x="36" y="216"/>
                  </a:lnTo>
                  <a:lnTo>
                    <a:pt x="78" y="228"/>
                  </a:lnTo>
                  <a:lnTo>
                    <a:pt x="78" y="240"/>
                  </a:lnTo>
                  <a:lnTo>
                    <a:pt x="114" y="228"/>
                  </a:lnTo>
                  <a:lnTo>
                    <a:pt x="102" y="234"/>
                  </a:lnTo>
                  <a:lnTo>
                    <a:pt x="102" y="270"/>
                  </a:lnTo>
                  <a:lnTo>
                    <a:pt x="54" y="282"/>
                  </a:lnTo>
                  <a:lnTo>
                    <a:pt x="54" y="288"/>
                  </a:lnTo>
                </a:path>
              </a:pathLst>
            </a:custGeom>
            <a:noFill/>
            <a:ln w="9525">
              <a:solidFill>
                <a:srgbClr val="000000"/>
              </a:solidFill>
              <a:prstDash val="solid"/>
              <a:round/>
              <a:headEnd/>
              <a:tailEnd/>
            </a:ln>
          </p:spPr>
          <p:txBody>
            <a:bodyPr/>
            <a:lstStyle/>
            <a:p>
              <a:endParaRPr lang="en-US"/>
            </a:p>
          </p:txBody>
        </p:sp>
        <p:sp>
          <p:nvSpPr>
            <p:cNvPr id="6155" name="Freeform 136"/>
            <p:cNvSpPr>
              <a:spLocks/>
            </p:cNvSpPr>
            <p:nvPr/>
          </p:nvSpPr>
          <p:spPr bwMode="auto">
            <a:xfrm>
              <a:off x="1689" y="2184"/>
              <a:ext cx="420" cy="492"/>
            </a:xfrm>
            <a:custGeom>
              <a:avLst/>
              <a:gdLst>
                <a:gd name="T0" fmla="*/ 360 w 420"/>
                <a:gd name="T1" fmla="*/ 492 h 492"/>
                <a:gd name="T2" fmla="*/ 222 w 420"/>
                <a:gd name="T3" fmla="*/ 468 h 492"/>
                <a:gd name="T4" fmla="*/ 0 w 420"/>
                <a:gd name="T5" fmla="*/ 336 h 492"/>
                <a:gd name="T6" fmla="*/ 6 w 420"/>
                <a:gd name="T7" fmla="*/ 318 h 492"/>
                <a:gd name="T8" fmla="*/ 12 w 420"/>
                <a:gd name="T9" fmla="*/ 318 h 492"/>
                <a:gd name="T10" fmla="*/ 24 w 420"/>
                <a:gd name="T11" fmla="*/ 312 h 492"/>
                <a:gd name="T12" fmla="*/ 18 w 420"/>
                <a:gd name="T13" fmla="*/ 276 h 492"/>
                <a:gd name="T14" fmla="*/ 36 w 420"/>
                <a:gd name="T15" fmla="*/ 252 h 492"/>
                <a:gd name="T16" fmla="*/ 36 w 420"/>
                <a:gd name="T17" fmla="*/ 234 h 492"/>
                <a:gd name="T18" fmla="*/ 72 w 420"/>
                <a:gd name="T19" fmla="*/ 210 h 492"/>
                <a:gd name="T20" fmla="*/ 48 w 420"/>
                <a:gd name="T21" fmla="*/ 144 h 492"/>
                <a:gd name="T22" fmla="*/ 48 w 420"/>
                <a:gd name="T23" fmla="*/ 138 h 492"/>
                <a:gd name="T24" fmla="*/ 60 w 420"/>
                <a:gd name="T25" fmla="*/ 66 h 492"/>
                <a:gd name="T26" fmla="*/ 72 w 420"/>
                <a:gd name="T27" fmla="*/ 60 h 492"/>
                <a:gd name="T28" fmla="*/ 96 w 420"/>
                <a:gd name="T29" fmla="*/ 72 h 492"/>
                <a:gd name="T30" fmla="*/ 114 w 420"/>
                <a:gd name="T31" fmla="*/ 0 h 492"/>
                <a:gd name="T32" fmla="*/ 420 w 420"/>
                <a:gd name="T33" fmla="*/ 54 h 492"/>
                <a:gd name="T34" fmla="*/ 372 w 420"/>
                <a:gd name="T35" fmla="*/ 408 h 492"/>
                <a:gd name="T36" fmla="*/ 360 w 420"/>
                <a:gd name="T37" fmla="*/ 492 h 49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0"/>
                <a:gd name="T58" fmla="*/ 0 h 492"/>
                <a:gd name="T59" fmla="*/ 420 w 420"/>
                <a:gd name="T60" fmla="*/ 492 h 49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0" h="492">
                  <a:moveTo>
                    <a:pt x="360" y="492"/>
                  </a:moveTo>
                  <a:lnTo>
                    <a:pt x="222" y="468"/>
                  </a:lnTo>
                  <a:lnTo>
                    <a:pt x="0" y="336"/>
                  </a:lnTo>
                  <a:lnTo>
                    <a:pt x="6" y="318"/>
                  </a:lnTo>
                  <a:lnTo>
                    <a:pt x="12" y="318"/>
                  </a:lnTo>
                  <a:lnTo>
                    <a:pt x="24" y="312"/>
                  </a:lnTo>
                  <a:lnTo>
                    <a:pt x="18" y="276"/>
                  </a:lnTo>
                  <a:lnTo>
                    <a:pt x="36" y="252"/>
                  </a:lnTo>
                  <a:lnTo>
                    <a:pt x="36" y="234"/>
                  </a:lnTo>
                  <a:lnTo>
                    <a:pt x="72" y="210"/>
                  </a:lnTo>
                  <a:lnTo>
                    <a:pt x="48" y="144"/>
                  </a:lnTo>
                  <a:lnTo>
                    <a:pt x="48" y="138"/>
                  </a:lnTo>
                  <a:lnTo>
                    <a:pt x="60" y="66"/>
                  </a:lnTo>
                  <a:lnTo>
                    <a:pt x="72" y="60"/>
                  </a:lnTo>
                  <a:lnTo>
                    <a:pt x="96" y="72"/>
                  </a:lnTo>
                  <a:lnTo>
                    <a:pt x="114" y="0"/>
                  </a:lnTo>
                  <a:lnTo>
                    <a:pt x="420" y="54"/>
                  </a:lnTo>
                  <a:lnTo>
                    <a:pt x="372" y="408"/>
                  </a:lnTo>
                  <a:lnTo>
                    <a:pt x="360" y="492"/>
                  </a:lnTo>
                  <a:close/>
                </a:path>
              </a:pathLst>
            </a:custGeom>
            <a:solidFill>
              <a:srgbClr val="E8D898"/>
            </a:solidFill>
            <a:ln w="9525">
              <a:solidFill>
                <a:srgbClr val="E8D898"/>
              </a:solidFill>
              <a:prstDash val="solid"/>
              <a:round/>
              <a:headEnd/>
              <a:tailEnd/>
            </a:ln>
          </p:spPr>
          <p:txBody>
            <a:bodyPr/>
            <a:lstStyle/>
            <a:p>
              <a:endParaRPr lang="en-US"/>
            </a:p>
          </p:txBody>
        </p:sp>
        <p:sp>
          <p:nvSpPr>
            <p:cNvPr id="6156" name="Freeform 137"/>
            <p:cNvSpPr>
              <a:spLocks/>
            </p:cNvSpPr>
            <p:nvPr/>
          </p:nvSpPr>
          <p:spPr bwMode="auto">
            <a:xfrm>
              <a:off x="1689" y="2184"/>
              <a:ext cx="420" cy="498"/>
            </a:xfrm>
            <a:custGeom>
              <a:avLst/>
              <a:gdLst>
                <a:gd name="T0" fmla="*/ 360 w 420"/>
                <a:gd name="T1" fmla="*/ 492 h 498"/>
                <a:gd name="T2" fmla="*/ 222 w 420"/>
                <a:gd name="T3" fmla="*/ 468 h 498"/>
                <a:gd name="T4" fmla="*/ 0 w 420"/>
                <a:gd name="T5" fmla="*/ 336 h 498"/>
                <a:gd name="T6" fmla="*/ 6 w 420"/>
                <a:gd name="T7" fmla="*/ 318 h 498"/>
                <a:gd name="T8" fmla="*/ 12 w 420"/>
                <a:gd name="T9" fmla="*/ 318 h 498"/>
                <a:gd name="T10" fmla="*/ 24 w 420"/>
                <a:gd name="T11" fmla="*/ 312 h 498"/>
                <a:gd name="T12" fmla="*/ 18 w 420"/>
                <a:gd name="T13" fmla="*/ 276 h 498"/>
                <a:gd name="T14" fmla="*/ 36 w 420"/>
                <a:gd name="T15" fmla="*/ 252 h 498"/>
                <a:gd name="T16" fmla="*/ 36 w 420"/>
                <a:gd name="T17" fmla="*/ 234 h 498"/>
                <a:gd name="T18" fmla="*/ 72 w 420"/>
                <a:gd name="T19" fmla="*/ 210 h 498"/>
                <a:gd name="T20" fmla="*/ 48 w 420"/>
                <a:gd name="T21" fmla="*/ 144 h 498"/>
                <a:gd name="T22" fmla="*/ 48 w 420"/>
                <a:gd name="T23" fmla="*/ 138 h 498"/>
                <a:gd name="T24" fmla="*/ 60 w 420"/>
                <a:gd name="T25" fmla="*/ 66 h 498"/>
                <a:gd name="T26" fmla="*/ 72 w 420"/>
                <a:gd name="T27" fmla="*/ 60 h 498"/>
                <a:gd name="T28" fmla="*/ 96 w 420"/>
                <a:gd name="T29" fmla="*/ 72 h 498"/>
                <a:gd name="T30" fmla="*/ 114 w 420"/>
                <a:gd name="T31" fmla="*/ 0 h 498"/>
                <a:gd name="T32" fmla="*/ 420 w 420"/>
                <a:gd name="T33" fmla="*/ 54 h 498"/>
                <a:gd name="T34" fmla="*/ 372 w 420"/>
                <a:gd name="T35" fmla="*/ 408 h 498"/>
                <a:gd name="T36" fmla="*/ 360 w 420"/>
                <a:gd name="T37" fmla="*/ 492 h 498"/>
                <a:gd name="T38" fmla="*/ 360 w 420"/>
                <a:gd name="T39" fmla="*/ 498 h 49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0"/>
                <a:gd name="T61" fmla="*/ 0 h 498"/>
                <a:gd name="T62" fmla="*/ 420 w 420"/>
                <a:gd name="T63" fmla="*/ 498 h 49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0" h="498">
                  <a:moveTo>
                    <a:pt x="360" y="492"/>
                  </a:moveTo>
                  <a:lnTo>
                    <a:pt x="222" y="468"/>
                  </a:lnTo>
                  <a:lnTo>
                    <a:pt x="0" y="336"/>
                  </a:lnTo>
                  <a:lnTo>
                    <a:pt x="6" y="318"/>
                  </a:lnTo>
                  <a:lnTo>
                    <a:pt x="12" y="318"/>
                  </a:lnTo>
                  <a:lnTo>
                    <a:pt x="24" y="312"/>
                  </a:lnTo>
                  <a:lnTo>
                    <a:pt x="18" y="276"/>
                  </a:lnTo>
                  <a:lnTo>
                    <a:pt x="36" y="252"/>
                  </a:lnTo>
                  <a:lnTo>
                    <a:pt x="36" y="234"/>
                  </a:lnTo>
                  <a:lnTo>
                    <a:pt x="72" y="210"/>
                  </a:lnTo>
                  <a:lnTo>
                    <a:pt x="48" y="144"/>
                  </a:lnTo>
                  <a:lnTo>
                    <a:pt x="48" y="138"/>
                  </a:lnTo>
                  <a:lnTo>
                    <a:pt x="60" y="66"/>
                  </a:lnTo>
                  <a:lnTo>
                    <a:pt x="72" y="60"/>
                  </a:lnTo>
                  <a:lnTo>
                    <a:pt x="96" y="72"/>
                  </a:lnTo>
                  <a:lnTo>
                    <a:pt x="114" y="0"/>
                  </a:lnTo>
                  <a:lnTo>
                    <a:pt x="420" y="54"/>
                  </a:lnTo>
                  <a:lnTo>
                    <a:pt x="372" y="408"/>
                  </a:lnTo>
                  <a:lnTo>
                    <a:pt x="360" y="492"/>
                  </a:lnTo>
                  <a:lnTo>
                    <a:pt x="360" y="498"/>
                  </a:lnTo>
                </a:path>
              </a:pathLst>
            </a:custGeom>
            <a:noFill/>
            <a:ln w="9525">
              <a:solidFill>
                <a:srgbClr val="000000"/>
              </a:solidFill>
              <a:prstDash val="solid"/>
              <a:round/>
              <a:headEnd/>
              <a:tailEnd/>
            </a:ln>
          </p:spPr>
          <p:txBody>
            <a:bodyPr/>
            <a:lstStyle/>
            <a:p>
              <a:endParaRPr lang="en-US"/>
            </a:p>
          </p:txBody>
        </p:sp>
        <p:sp>
          <p:nvSpPr>
            <p:cNvPr id="6157" name="Freeform 138"/>
            <p:cNvSpPr>
              <a:spLocks/>
            </p:cNvSpPr>
            <p:nvPr/>
          </p:nvSpPr>
          <p:spPr bwMode="auto">
            <a:xfrm>
              <a:off x="2997" y="2322"/>
              <a:ext cx="312" cy="282"/>
            </a:xfrm>
            <a:custGeom>
              <a:avLst/>
              <a:gdLst>
                <a:gd name="T0" fmla="*/ 228 w 312"/>
                <a:gd name="T1" fmla="*/ 276 h 282"/>
                <a:gd name="T2" fmla="*/ 42 w 312"/>
                <a:gd name="T3" fmla="*/ 282 h 282"/>
                <a:gd name="T4" fmla="*/ 42 w 312"/>
                <a:gd name="T5" fmla="*/ 240 h 282"/>
                <a:gd name="T6" fmla="*/ 12 w 312"/>
                <a:gd name="T7" fmla="*/ 228 h 282"/>
                <a:gd name="T8" fmla="*/ 12 w 312"/>
                <a:gd name="T9" fmla="*/ 96 h 282"/>
                <a:gd name="T10" fmla="*/ 0 w 312"/>
                <a:gd name="T11" fmla="*/ 6 h 282"/>
                <a:gd name="T12" fmla="*/ 282 w 312"/>
                <a:gd name="T13" fmla="*/ 0 h 282"/>
                <a:gd name="T14" fmla="*/ 288 w 312"/>
                <a:gd name="T15" fmla="*/ 18 h 282"/>
                <a:gd name="T16" fmla="*/ 270 w 312"/>
                <a:gd name="T17" fmla="*/ 36 h 282"/>
                <a:gd name="T18" fmla="*/ 312 w 312"/>
                <a:gd name="T19" fmla="*/ 36 h 282"/>
                <a:gd name="T20" fmla="*/ 312 w 312"/>
                <a:gd name="T21" fmla="*/ 42 h 282"/>
                <a:gd name="T22" fmla="*/ 300 w 312"/>
                <a:gd name="T23" fmla="*/ 60 h 282"/>
                <a:gd name="T24" fmla="*/ 300 w 312"/>
                <a:gd name="T25" fmla="*/ 72 h 282"/>
                <a:gd name="T26" fmla="*/ 282 w 312"/>
                <a:gd name="T27" fmla="*/ 84 h 282"/>
                <a:gd name="T28" fmla="*/ 294 w 312"/>
                <a:gd name="T29" fmla="*/ 102 h 282"/>
                <a:gd name="T30" fmla="*/ 282 w 312"/>
                <a:gd name="T31" fmla="*/ 114 h 282"/>
                <a:gd name="T32" fmla="*/ 264 w 312"/>
                <a:gd name="T33" fmla="*/ 138 h 282"/>
                <a:gd name="T34" fmla="*/ 264 w 312"/>
                <a:gd name="T35" fmla="*/ 162 h 282"/>
                <a:gd name="T36" fmla="*/ 234 w 312"/>
                <a:gd name="T37" fmla="*/ 198 h 282"/>
                <a:gd name="T38" fmla="*/ 234 w 312"/>
                <a:gd name="T39" fmla="*/ 222 h 282"/>
                <a:gd name="T40" fmla="*/ 222 w 312"/>
                <a:gd name="T41" fmla="*/ 222 h 282"/>
                <a:gd name="T42" fmla="*/ 228 w 312"/>
                <a:gd name="T43" fmla="*/ 240 h 282"/>
                <a:gd name="T44" fmla="*/ 234 w 312"/>
                <a:gd name="T45" fmla="*/ 240 h 282"/>
                <a:gd name="T46" fmla="*/ 228 w 312"/>
                <a:gd name="T47" fmla="*/ 252 h 282"/>
                <a:gd name="T48" fmla="*/ 240 w 312"/>
                <a:gd name="T49" fmla="*/ 258 h 282"/>
                <a:gd name="T50" fmla="*/ 228 w 312"/>
                <a:gd name="T51" fmla="*/ 276 h 28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12"/>
                <a:gd name="T79" fmla="*/ 0 h 282"/>
                <a:gd name="T80" fmla="*/ 312 w 312"/>
                <a:gd name="T81" fmla="*/ 282 h 28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12" h="282">
                  <a:moveTo>
                    <a:pt x="228" y="276"/>
                  </a:moveTo>
                  <a:lnTo>
                    <a:pt x="42" y="282"/>
                  </a:lnTo>
                  <a:lnTo>
                    <a:pt x="42" y="240"/>
                  </a:lnTo>
                  <a:lnTo>
                    <a:pt x="12" y="228"/>
                  </a:lnTo>
                  <a:lnTo>
                    <a:pt x="12" y="96"/>
                  </a:lnTo>
                  <a:lnTo>
                    <a:pt x="0" y="6"/>
                  </a:lnTo>
                  <a:lnTo>
                    <a:pt x="282" y="0"/>
                  </a:lnTo>
                  <a:lnTo>
                    <a:pt x="288" y="18"/>
                  </a:lnTo>
                  <a:lnTo>
                    <a:pt x="270" y="36"/>
                  </a:lnTo>
                  <a:lnTo>
                    <a:pt x="312" y="36"/>
                  </a:lnTo>
                  <a:lnTo>
                    <a:pt x="312" y="42"/>
                  </a:lnTo>
                  <a:lnTo>
                    <a:pt x="300" y="60"/>
                  </a:lnTo>
                  <a:lnTo>
                    <a:pt x="300" y="72"/>
                  </a:lnTo>
                  <a:lnTo>
                    <a:pt x="282" y="84"/>
                  </a:lnTo>
                  <a:lnTo>
                    <a:pt x="294" y="102"/>
                  </a:lnTo>
                  <a:lnTo>
                    <a:pt x="282" y="114"/>
                  </a:lnTo>
                  <a:lnTo>
                    <a:pt x="264" y="138"/>
                  </a:lnTo>
                  <a:lnTo>
                    <a:pt x="264" y="162"/>
                  </a:lnTo>
                  <a:lnTo>
                    <a:pt x="234" y="198"/>
                  </a:lnTo>
                  <a:lnTo>
                    <a:pt x="234" y="222"/>
                  </a:lnTo>
                  <a:lnTo>
                    <a:pt x="222" y="222"/>
                  </a:lnTo>
                  <a:lnTo>
                    <a:pt x="228" y="240"/>
                  </a:lnTo>
                  <a:lnTo>
                    <a:pt x="234" y="240"/>
                  </a:lnTo>
                  <a:lnTo>
                    <a:pt x="228" y="252"/>
                  </a:lnTo>
                  <a:lnTo>
                    <a:pt x="240" y="258"/>
                  </a:lnTo>
                  <a:lnTo>
                    <a:pt x="228" y="276"/>
                  </a:lnTo>
                  <a:close/>
                </a:path>
              </a:pathLst>
            </a:custGeom>
            <a:solidFill>
              <a:srgbClr val="FF8C00"/>
            </a:solidFill>
            <a:ln w="9525">
              <a:solidFill>
                <a:srgbClr val="FF8C00"/>
              </a:solidFill>
              <a:prstDash val="solid"/>
              <a:round/>
              <a:headEnd/>
              <a:tailEnd/>
            </a:ln>
          </p:spPr>
          <p:txBody>
            <a:bodyPr/>
            <a:lstStyle/>
            <a:p>
              <a:endParaRPr lang="en-US"/>
            </a:p>
          </p:txBody>
        </p:sp>
        <p:sp>
          <p:nvSpPr>
            <p:cNvPr id="6158" name="Freeform 139"/>
            <p:cNvSpPr>
              <a:spLocks/>
            </p:cNvSpPr>
            <p:nvPr/>
          </p:nvSpPr>
          <p:spPr bwMode="auto">
            <a:xfrm>
              <a:off x="2997" y="2322"/>
              <a:ext cx="312" cy="282"/>
            </a:xfrm>
            <a:custGeom>
              <a:avLst/>
              <a:gdLst>
                <a:gd name="T0" fmla="*/ 228 w 312"/>
                <a:gd name="T1" fmla="*/ 276 h 282"/>
                <a:gd name="T2" fmla="*/ 42 w 312"/>
                <a:gd name="T3" fmla="*/ 282 h 282"/>
                <a:gd name="T4" fmla="*/ 42 w 312"/>
                <a:gd name="T5" fmla="*/ 240 h 282"/>
                <a:gd name="T6" fmla="*/ 12 w 312"/>
                <a:gd name="T7" fmla="*/ 228 h 282"/>
                <a:gd name="T8" fmla="*/ 12 w 312"/>
                <a:gd name="T9" fmla="*/ 96 h 282"/>
                <a:gd name="T10" fmla="*/ 0 w 312"/>
                <a:gd name="T11" fmla="*/ 6 h 282"/>
                <a:gd name="T12" fmla="*/ 282 w 312"/>
                <a:gd name="T13" fmla="*/ 0 h 282"/>
                <a:gd name="T14" fmla="*/ 288 w 312"/>
                <a:gd name="T15" fmla="*/ 18 h 282"/>
                <a:gd name="T16" fmla="*/ 270 w 312"/>
                <a:gd name="T17" fmla="*/ 36 h 282"/>
                <a:gd name="T18" fmla="*/ 312 w 312"/>
                <a:gd name="T19" fmla="*/ 36 h 282"/>
                <a:gd name="T20" fmla="*/ 312 w 312"/>
                <a:gd name="T21" fmla="*/ 42 h 282"/>
                <a:gd name="T22" fmla="*/ 300 w 312"/>
                <a:gd name="T23" fmla="*/ 60 h 282"/>
                <a:gd name="T24" fmla="*/ 300 w 312"/>
                <a:gd name="T25" fmla="*/ 72 h 282"/>
                <a:gd name="T26" fmla="*/ 282 w 312"/>
                <a:gd name="T27" fmla="*/ 84 h 282"/>
                <a:gd name="T28" fmla="*/ 294 w 312"/>
                <a:gd name="T29" fmla="*/ 102 h 282"/>
                <a:gd name="T30" fmla="*/ 282 w 312"/>
                <a:gd name="T31" fmla="*/ 114 h 282"/>
                <a:gd name="T32" fmla="*/ 264 w 312"/>
                <a:gd name="T33" fmla="*/ 138 h 282"/>
                <a:gd name="T34" fmla="*/ 264 w 312"/>
                <a:gd name="T35" fmla="*/ 162 h 282"/>
                <a:gd name="T36" fmla="*/ 234 w 312"/>
                <a:gd name="T37" fmla="*/ 198 h 282"/>
                <a:gd name="T38" fmla="*/ 234 w 312"/>
                <a:gd name="T39" fmla="*/ 222 h 282"/>
                <a:gd name="T40" fmla="*/ 222 w 312"/>
                <a:gd name="T41" fmla="*/ 222 h 282"/>
                <a:gd name="T42" fmla="*/ 228 w 312"/>
                <a:gd name="T43" fmla="*/ 240 h 282"/>
                <a:gd name="T44" fmla="*/ 234 w 312"/>
                <a:gd name="T45" fmla="*/ 240 h 282"/>
                <a:gd name="T46" fmla="*/ 228 w 312"/>
                <a:gd name="T47" fmla="*/ 252 h 282"/>
                <a:gd name="T48" fmla="*/ 240 w 312"/>
                <a:gd name="T49" fmla="*/ 258 h 282"/>
                <a:gd name="T50" fmla="*/ 228 w 312"/>
                <a:gd name="T51" fmla="*/ 276 h 282"/>
                <a:gd name="T52" fmla="*/ 228 w 312"/>
                <a:gd name="T53" fmla="*/ 282 h 28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12"/>
                <a:gd name="T82" fmla="*/ 0 h 282"/>
                <a:gd name="T83" fmla="*/ 312 w 312"/>
                <a:gd name="T84" fmla="*/ 282 h 28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12" h="282">
                  <a:moveTo>
                    <a:pt x="228" y="276"/>
                  </a:moveTo>
                  <a:lnTo>
                    <a:pt x="42" y="282"/>
                  </a:lnTo>
                  <a:lnTo>
                    <a:pt x="42" y="240"/>
                  </a:lnTo>
                  <a:lnTo>
                    <a:pt x="12" y="228"/>
                  </a:lnTo>
                  <a:lnTo>
                    <a:pt x="12" y="96"/>
                  </a:lnTo>
                  <a:lnTo>
                    <a:pt x="0" y="6"/>
                  </a:lnTo>
                  <a:lnTo>
                    <a:pt x="282" y="0"/>
                  </a:lnTo>
                  <a:lnTo>
                    <a:pt x="288" y="18"/>
                  </a:lnTo>
                  <a:lnTo>
                    <a:pt x="270" y="36"/>
                  </a:lnTo>
                  <a:lnTo>
                    <a:pt x="312" y="36"/>
                  </a:lnTo>
                  <a:lnTo>
                    <a:pt x="312" y="42"/>
                  </a:lnTo>
                  <a:lnTo>
                    <a:pt x="300" y="60"/>
                  </a:lnTo>
                  <a:lnTo>
                    <a:pt x="300" y="72"/>
                  </a:lnTo>
                  <a:lnTo>
                    <a:pt x="282" y="84"/>
                  </a:lnTo>
                  <a:lnTo>
                    <a:pt x="294" y="102"/>
                  </a:lnTo>
                  <a:lnTo>
                    <a:pt x="282" y="114"/>
                  </a:lnTo>
                  <a:lnTo>
                    <a:pt x="264" y="138"/>
                  </a:lnTo>
                  <a:lnTo>
                    <a:pt x="264" y="162"/>
                  </a:lnTo>
                  <a:lnTo>
                    <a:pt x="234" y="198"/>
                  </a:lnTo>
                  <a:lnTo>
                    <a:pt x="234" y="222"/>
                  </a:lnTo>
                  <a:lnTo>
                    <a:pt x="222" y="222"/>
                  </a:lnTo>
                  <a:lnTo>
                    <a:pt x="228" y="240"/>
                  </a:lnTo>
                  <a:lnTo>
                    <a:pt x="234" y="240"/>
                  </a:lnTo>
                  <a:lnTo>
                    <a:pt x="228" y="252"/>
                  </a:lnTo>
                  <a:lnTo>
                    <a:pt x="240" y="258"/>
                  </a:lnTo>
                  <a:lnTo>
                    <a:pt x="228" y="276"/>
                  </a:lnTo>
                  <a:lnTo>
                    <a:pt x="228" y="282"/>
                  </a:lnTo>
                </a:path>
              </a:pathLst>
            </a:custGeom>
            <a:noFill/>
            <a:ln w="9525">
              <a:solidFill>
                <a:srgbClr val="000000"/>
              </a:solidFill>
              <a:prstDash val="solid"/>
              <a:round/>
              <a:headEnd/>
              <a:tailEnd/>
            </a:ln>
          </p:spPr>
          <p:txBody>
            <a:bodyPr/>
            <a:lstStyle/>
            <a:p>
              <a:endParaRPr lang="en-US"/>
            </a:p>
          </p:txBody>
        </p:sp>
        <p:sp>
          <p:nvSpPr>
            <p:cNvPr id="6159" name="Freeform 140"/>
            <p:cNvSpPr>
              <a:spLocks/>
            </p:cNvSpPr>
            <p:nvPr/>
          </p:nvSpPr>
          <p:spPr bwMode="auto">
            <a:xfrm>
              <a:off x="1263" y="1662"/>
              <a:ext cx="498" cy="840"/>
            </a:xfrm>
            <a:custGeom>
              <a:avLst/>
              <a:gdLst>
                <a:gd name="T0" fmla="*/ 432 w 498"/>
                <a:gd name="T1" fmla="*/ 840 h 840"/>
                <a:gd name="T2" fmla="*/ 276 w 498"/>
                <a:gd name="T3" fmla="*/ 822 h 840"/>
                <a:gd name="T4" fmla="*/ 270 w 498"/>
                <a:gd name="T5" fmla="*/ 762 h 840"/>
                <a:gd name="T6" fmla="*/ 240 w 498"/>
                <a:gd name="T7" fmla="*/ 714 h 840"/>
                <a:gd name="T8" fmla="*/ 222 w 498"/>
                <a:gd name="T9" fmla="*/ 708 h 840"/>
                <a:gd name="T10" fmla="*/ 222 w 498"/>
                <a:gd name="T11" fmla="*/ 690 h 840"/>
                <a:gd name="T12" fmla="*/ 180 w 498"/>
                <a:gd name="T13" fmla="*/ 672 h 840"/>
                <a:gd name="T14" fmla="*/ 162 w 498"/>
                <a:gd name="T15" fmla="*/ 642 h 840"/>
                <a:gd name="T16" fmla="*/ 108 w 498"/>
                <a:gd name="T17" fmla="*/ 630 h 840"/>
                <a:gd name="T18" fmla="*/ 96 w 498"/>
                <a:gd name="T19" fmla="*/ 618 h 840"/>
                <a:gd name="T20" fmla="*/ 108 w 498"/>
                <a:gd name="T21" fmla="*/ 570 h 840"/>
                <a:gd name="T22" fmla="*/ 96 w 498"/>
                <a:gd name="T23" fmla="*/ 564 h 840"/>
                <a:gd name="T24" fmla="*/ 102 w 498"/>
                <a:gd name="T25" fmla="*/ 546 h 840"/>
                <a:gd name="T26" fmla="*/ 54 w 498"/>
                <a:gd name="T27" fmla="*/ 462 h 840"/>
                <a:gd name="T28" fmla="*/ 60 w 498"/>
                <a:gd name="T29" fmla="*/ 444 h 840"/>
                <a:gd name="T30" fmla="*/ 72 w 498"/>
                <a:gd name="T31" fmla="*/ 420 h 840"/>
                <a:gd name="T32" fmla="*/ 48 w 498"/>
                <a:gd name="T33" fmla="*/ 384 h 840"/>
                <a:gd name="T34" fmla="*/ 48 w 498"/>
                <a:gd name="T35" fmla="*/ 342 h 840"/>
                <a:gd name="T36" fmla="*/ 78 w 498"/>
                <a:gd name="T37" fmla="*/ 372 h 840"/>
                <a:gd name="T38" fmla="*/ 60 w 498"/>
                <a:gd name="T39" fmla="*/ 330 h 840"/>
                <a:gd name="T40" fmla="*/ 78 w 498"/>
                <a:gd name="T41" fmla="*/ 330 h 840"/>
                <a:gd name="T42" fmla="*/ 60 w 498"/>
                <a:gd name="T43" fmla="*/ 312 h 840"/>
                <a:gd name="T44" fmla="*/ 54 w 498"/>
                <a:gd name="T45" fmla="*/ 342 h 840"/>
                <a:gd name="T46" fmla="*/ 36 w 498"/>
                <a:gd name="T47" fmla="*/ 312 h 840"/>
                <a:gd name="T48" fmla="*/ 30 w 498"/>
                <a:gd name="T49" fmla="*/ 318 h 840"/>
                <a:gd name="T50" fmla="*/ 36 w 498"/>
                <a:gd name="T51" fmla="*/ 300 h 840"/>
                <a:gd name="T52" fmla="*/ 6 w 498"/>
                <a:gd name="T53" fmla="*/ 234 h 840"/>
                <a:gd name="T54" fmla="*/ 18 w 498"/>
                <a:gd name="T55" fmla="*/ 168 h 840"/>
                <a:gd name="T56" fmla="*/ 0 w 498"/>
                <a:gd name="T57" fmla="*/ 108 h 840"/>
                <a:gd name="T58" fmla="*/ 30 w 498"/>
                <a:gd name="T59" fmla="*/ 72 h 840"/>
                <a:gd name="T60" fmla="*/ 48 w 498"/>
                <a:gd name="T61" fmla="*/ 0 h 840"/>
                <a:gd name="T62" fmla="*/ 282 w 498"/>
                <a:gd name="T63" fmla="*/ 60 h 840"/>
                <a:gd name="T64" fmla="*/ 222 w 498"/>
                <a:gd name="T65" fmla="*/ 294 h 840"/>
                <a:gd name="T66" fmla="*/ 474 w 498"/>
                <a:gd name="T67" fmla="*/ 666 h 840"/>
                <a:gd name="T68" fmla="*/ 498 w 498"/>
                <a:gd name="T69" fmla="*/ 732 h 840"/>
                <a:gd name="T70" fmla="*/ 462 w 498"/>
                <a:gd name="T71" fmla="*/ 756 h 840"/>
                <a:gd name="T72" fmla="*/ 462 w 498"/>
                <a:gd name="T73" fmla="*/ 774 h 840"/>
                <a:gd name="T74" fmla="*/ 444 w 498"/>
                <a:gd name="T75" fmla="*/ 798 h 840"/>
                <a:gd name="T76" fmla="*/ 450 w 498"/>
                <a:gd name="T77" fmla="*/ 834 h 840"/>
                <a:gd name="T78" fmla="*/ 438 w 498"/>
                <a:gd name="T79" fmla="*/ 840 h 840"/>
                <a:gd name="T80" fmla="*/ 432 w 498"/>
                <a:gd name="T81" fmla="*/ 840 h 84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98"/>
                <a:gd name="T124" fmla="*/ 0 h 840"/>
                <a:gd name="T125" fmla="*/ 498 w 498"/>
                <a:gd name="T126" fmla="*/ 840 h 84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98" h="840">
                  <a:moveTo>
                    <a:pt x="432" y="840"/>
                  </a:moveTo>
                  <a:lnTo>
                    <a:pt x="276" y="822"/>
                  </a:lnTo>
                  <a:lnTo>
                    <a:pt x="270" y="762"/>
                  </a:lnTo>
                  <a:lnTo>
                    <a:pt x="240" y="714"/>
                  </a:lnTo>
                  <a:lnTo>
                    <a:pt x="222" y="708"/>
                  </a:lnTo>
                  <a:lnTo>
                    <a:pt x="222" y="690"/>
                  </a:lnTo>
                  <a:lnTo>
                    <a:pt x="180" y="672"/>
                  </a:lnTo>
                  <a:lnTo>
                    <a:pt x="162" y="642"/>
                  </a:lnTo>
                  <a:lnTo>
                    <a:pt x="108" y="630"/>
                  </a:lnTo>
                  <a:lnTo>
                    <a:pt x="96" y="618"/>
                  </a:lnTo>
                  <a:lnTo>
                    <a:pt x="108" y="570"/>
                  </a:lnTo>
                  <a:lnTo>
                    <a:pt x="96" y="564"/>
                  </a:lnTo>
                  <a:lnTo>
                    <a:pt x="102" y="546"/>
                  </a:lnTo>
                  <a:lnTo>
                    <a:pt x="54" y="462"/>
                  </a:lnTo>
                  <a:lnTo>
                    <a:pt x="60" y="444"/>
                  </a:lnTo>
                  <a:lnTo>
                    <a:pt x="72" y="420"/>
                  </a:lnTo>
                  <a:lnTo>
                    <a:pt x="48" y="384"/>
                  </a:lnTo>
                  <a:lnTo>
                    <a:pt x="48" y="342"/>
                  </a:lnTo>
                  <a:lnTo>
                    <a:pt x="78" y="372"/>
                  </a:lnTo>
                  <a:lnTo>
                    <a:pt x="60" y="330"/>
                  </a:lnTo>
                  <a:lnTo>
                    <a:pt x="78" y="330"/>
                  </a:lnTo>
                  <a:lnTo>
                    <a:pt x="60" y="312"/>
                  </a:lnTo>
                  <a:lnTo>
                    <a:pt x="54" y="342"/>
                  </a:lnTo>
                  <a:lnTo>
                    <a:pt x="36" y="312"/>
                  </a:lnTo>
                  <a:lnTo>
                    <a:pt x="30" y="318"/>
                  </a:lnTo>
                  <a:lnTo>
                    <a:pt x="36" y="300"/>
                  </a:lnTo>
                  <a:lnTo>
                    <a:pt x="6" y="234"/>
                  </a:lnTo>
                  <a:lnTo>
                    <a:pt x="18" y="168"/>
                  </a:lnTo>
                  <a:lnTo>
                    <a:pt x="0" y="108"/>
                  </a:lnTo>
                  <a:lnTo>
                    <a:pt x="30" y="72"/>
                  </a:lnTo>
                  <a:lnTo>
                    <a:pt x="48" y="0"/>
                  </a:lnTo>
                  <a:lnTo>
                    <a:pt x="282" y="60"/>
                  </a:lnTo>
                  <a:lnTo>
                    <a:pt x="222" y="294"/>
                  </a:lnTo>
                  <a:lnTo>
                    <a:pt x="474" y="666"/>
                  </a:lnTo>
                  <a:lnTo>
                    <a:pt x="498" y="732"/>
                  </a:lnTo>
                  <a:lnTo>
                    <a:pt x="462" y="756"/>
                  </a:lnTo>
                  <a:lnTo>
                    <a:pt x="462" y="774"/>
                  </a:lnTo>
                  <a:lnTo>
                    <a:pt x="444" y="798"/>
                  </a:lnTo>
                  <a:lnTo>
                    <a:pt x="450" y="834"/>
                  </a:lnTo>
                  <a:lnTo>
                    <a:pt x="438" y="840"/>
                  </a:lnTo>
                  <a:lnTo>
                    <a:pt x="432" y="840"/>
                  </a:lnTo>
                  <a:close/>
                </a:path>
              </a:pathLst>
            </a:custGeom>
            <a:solidFill>
              <a:srgbClr val="FFAA00"/>
            </a:solidFill>
            <a:ln w="9525">
              <a:solidFill>
                <a:srgbClr val="FFAA00"/>
              </a:solidFill>
              <a:prstDash val="solid"/>
              <a:round/>
              <a:headEnd/>
              <a:tailEnd/>
            </a:ln>
          </p:spPr>
          <p:txBody>
            <a:bodyPr/>
            <a:lstStyle/>
            <a:p>
              <a:endParaRPr lang="en-US"/>
            </a:p>
          </p:txBody>
        </p:sp>
        <p:sp>
          <p:nvSpPr>
            <p:cNvPr id="6160" name="Freeform 141"/>
            <p:cNvSpPr>
              <a:spLocks/>
            </p:cNvSpPr>
            <p:nvPr/>
          </p:nvSpPr>
          <p:spPr bwMode="auto">
            <a:xfrm>
              <a:off x="1263" y="1662"/>
              <a:ext cx="498" cy="846"/>
            </a:xfrm>
            <a:custGeom>
              <a:avLst/>
              <a:gdLst>
                <a:gd name="T0" fmla="*/ 432 w 498"/>
                <a:gd name="T1" fmla="*/ 840 h 846"/>
                <a:gd name="T2" fmla="*/ 276 w 498"/>
                <a:gd name="T3" fmla="*/ 822 h 846"/>
                <a:gd name="T4" fmla="*/ 270 w 498"/>
                <a:gd name="T5" fmla="*/ 762 h 846"/>
                <a:gd name="T6" fmla="*/ 240 w 498"/>
                <a:gd name="T7" fmla="*/ 714 h 846"/>
                <a:gd name="T8" fmla="*/ 222 w 498"/>
                <a:gd name="T9" fmla="*/ 708 h 846"/>
                <a:gd name="T10" fmla="*/ 222 w 498"/>
                <a:gd name="T11" fmla="*/ 690 h 846"/>
                <a:gd name="T12" fmla="*/ 180 w 498"/>
                <a:gd name="T13" fmla="*/ 672 h 846"/>
                <a:gd name="T14" fmla="*/ 162 w 498"/>
                <a:gd name="T15" fmla="*/ 642 h 846"/>
                <a:gd name="T16" fmla="*/ 108 w 498"/>
                <a:gd name="T17" fmla="*/ 630 h 846"/>
                <a:gd name="T18" fmla="*/ 96 w 498"/>
                <a:gd name="T19" fmla="*/ 618 h 846"/>
                <a:gd name="T20" fmla="*/ 108 w 498"/>
                <a:gd name="T21" fmla="*/ 570 h 846"/>
                <a:gd name="T22" fmla="*/ 96 w 498"/>
                <a:gd name="T23" fmla="*/ 564 h 846"/>
                <a:gd name="T24" fmla="*/ 102 w 498"/>
                <a:gd name="T25" fmla="*/ 546 h 846"/>
                <a:gd name="T26" fmla="*/ 54 w 498"/>
                <a:gd name="T27" fmla="*/ 462 h 846"/>
                <a:gd name="T28" fmla="*/ 60 w 498"/>
                <a:gd name="T29" fmla="*/ 444 h 846"/>
                <a:gd name="T30" fmla="*/ 72 w 498"/>
                <a:gd name="T31" fmla="*/ 420 h 846"/>
                <a:gd name="T32" fmla="*/ 48 w 498"/>
                <a:gd name="T33" fmla="*/ 384 h 846"/>
                <a:gd name="T34" fmla="*/ 48 w 498"/>
                <a:gd name="T35" fmla="*/ 342 h 846"/>
                <a:gd name="T36" fmla="*/ 78 w 498"/>
                <a:gd name="T37" fmla="*/ 372 h 846"/>
                <a:gd name="T38" fmla="*/ 60 w 498"/>
                <a:gd name="T39" fmla="*/ 330 h 846"/>
                <a:gd name="T40" fmla="*/ 78 w 498"/>
                <a:gd name="T41" fmla="*/ 330 h 846"/>
                <a:gd name="T42" fmla="*/ 60 w 498"/>
                <a:gd name="T43" fmla="*/ 312 h 846"/>
                <a:gd name="T44" fmla="*/ 54 w 498"/>
                <a:gd name="T45" fmla="*/ 342 h 846"/>
                <a:gd name="T46" fmla="*/ 36 w 498"/>
                <a:gd name="T47" fmla="*/ 312 h 846"/>
                <a:gd name="T48" fmla="*/ 30 w 498"/>
                <a:gd name="T49" fmla="*/ 318 h 846"/>
                <a:gd name="T50" fmla="*/ 36 w 498"/>
                <a:gd name="T51" fmla="*/ 300 h 846"/>
                <a:gd name="T52" fmla="*/ 6 w 498"/>
                <a:gd name="T53" fmla="*/ 234 h 846"/>
                <a:gd name="T54" fmla="*/ 18 w 498"/>
                <a:gd name="T55" fmla="*/ 168 h 846"/>
                <a:gd name="T56" fmla="*/ 0 w 498"/>
                <a:gd name="T57" fmla="*/ 108 h 846"/>
                <a:gd name="T58" fmla="*/ 30 w 498"/>
                <a:gd name="T59" fmla="*/ 72 h 846"/>
                <a:gd name="T60" fmla="*/ 48 w 498"/>
                <a:gd name="T61" fmla="*/ 0 h 846"/>
                <a:gd name="T62" fmla="*/ 282 w 498"/>
                <a:gd name="T63" fmla="*/ 60 h 846"/>
                <a:gd name="T64" fmla="*/ 222 w 498"/>
                <a:gd name="T65" fmla="*/ 294 h 846"/>
                <a:gd name="T66" fmla="*/ 474 w 498"/>
                <a:gd name="T67" fmla="*/ 666 h 846"/>
                <a:gd name="T68" fmla="*/ 498 w 498"/>
                <a:gd name="T69" fmla="*/ 732 h 846"/>
                <a:gd name="T70" fmla="*/ 462 w 498"/>
                <a:gd name="T71" fmla="*/ 756 h 846"/>
                <a:gd name="T72" fmla="*/ 462 w 498"/>
                <a:gd name="T73" fmla="*/ 774 h 846"/>
                <a:gd name="T74" fmla="*/ 444 w 498"/>
                <a:gd name="T75" fmla="*/ 798 h 846"/>
                <a:gd name="T76" fmla="*/ 450 w 498"/>
                <a:gd name="T77" fmla="*/ 834 h 846"/>
                <a:gd name="T78" fmla="*/ 438 w 498"/>
                <a:gd name="T79" fmla="*/ 840 h 846"/>
                <a:gd name="T80" fmla="*/ 432 w 498"/>
                <a:gd name="T81" fmla="*/ 840 h 846"/>
                <a:gd name="T82" fmla="*/ 432 w 498"/>
                <a:gd name="T83" fmla="*/ 846 h 84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8"/>
                <a:gd name="T127" fmla="*/ 0 h 846"/>
                <a:gd name="T128" fmla="*/ 498 w 498"/>
                <a:gd name="T129" fmla="*/ 846 h 84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8" h="846">
                  <a:moveTo>
                    <a:pt x="432" y="840"/>
                  </a:moveTo>
                  <a:lnTo>
                    <a:pt x="276" y="822"/>
                  </a:lnTo>
                  <a:lnTo>
                    <a:pt x="270" y="762"/>
                  </a:lnTo>
                  <a:lnTo>
                    <a:pt x="240" y="714"/>
                  </a:lnTo>
                  <a:lnTo>
                    <a:pt x="222" y="708"/>
                  </a:lnTo>
                  <a:lnTo>
                    <a:pt x="222" y="690"/>
                  </a:lnTo>
                  <a:lnTo>
                    <a:pt x="180" y="672"/>
                  </a:lnTo>
                  <a:lnTo>
                    <a:pt x="162" y="642"/>
                  </a:lnTo>
                  <a:lnTo>
                    <a:pt x="108" y="630"/>
                  </a:lnTo>
                  <a:lnTo>
                    <a:pt x="96" y="618"/>
                  </a:lnTo>
                  <a:lnTo>
                    <a:pt x="108" y="570"/>
                  </a:lnTo>
                  <a:lnTo>
                    <a:pt x="96" y="564"/>
                  </a:lnTo>
                  <a:lnTo>
                    <a:pt x="102" y="546"/>
                  </a:lnTo>
                  <a:lnTo>
                    <a:pt x="54" y="462"/>
                  </a:lnTo>
                  <a:lnTo>
                    <a:pt x="60" y="444"/>
                  </a:lnTo>
                  <a:lnTo>
                    <a:pt x="72" y="420"/>
                  </a:lnTo>
                  <a:lnTo>
                    <a:pt x="48" y="384"/>
                  </a:lnTo>
                  <a:lnTo>
                    <a:pt x="48" y="342"/>
                  </a:lnTo>
                  <a:lnTo>
                    <a:pt x="78" y="372"/>
                  </a:lnTo>
                  <a:lnTo>
                    <a:pt x="60" y="330"/>
                  </a:lnTo>
                  <a:lnTo>
                    <a:pt x="78" y="330"/>
                  </a:lnTo>
                  <a:lnTo>
                    <a:pt x="60" y="312"/>
                  </a:lnTo>
                  <a:lnTo>
                    <a:pt x="54" y="342"/>
                  </a:lnTo>
                  <a:lnTo>
                    <a:pt x="36" y="312"/>
                  </a:lnTo>
                  <a:lnTo>
                    <a:pt x="30" y="318"/>
                  </a:lnTo>
                  <a:lnTo>
                    <a:pt x="36" y="300"/>
                  </a:lnTo>
                  <a:lnTo>
                    <a:pt x="6" y="234"/>
                  </a:lnTo>
                  <a:lnTo>
                    <a:pt x="18" y="168"/>
                  </a:lnTo>
                  <a:lnTo>
                    <a:pt x="0" y="108"/>
                  </a:lnTo>
                  <a:lnTo>
                    <a:pt x="30" y="72"/>
                  </a:lnTo>
                  <a:lnTo>
                    <a:pt x="48" y="0"/>
                  </a:lnTo>
                  <a:lnTo>
                    <a:pt x="282" y="60"/>
                  </a:lnTo>
                  <a:lnTo>
                    <a:pt x="222" y="294"/>
                  </a:lnTo>
                  <a:lnTo>
                    <a:pt x="474" y="666"/>
                  </a:lnTo>
                  <a:lnTo>
                    <a:pt x="498" y="732"/>
                  </a:lnTo>
                  <a:lnTo>
                    <a:pt x="462" y="756"/>
                  </a:lnTo>
                  <a:lnTo>
                    <a:pt x="462" y="774"/>
                  </a:lnTo>
                  <a:lnTo>
                    <a:pt x="444" y="798"/>
                  </a:lnTo>
                  <a:lnTo>
                    <a:pt x="450" y="834"/>
                  </a:lnTo>
                  <a:lnTo>
                    <a:pt x="438" y="840"/>
                  </a:lnTo>
                  <a:lnTo>
                    <a:pt x="432" y="840"/>
                  </a:lnTo>
                  <a:lnTo>
                    <a:pt x="432" y="846"/>
                  </a:lnTo>
                </a:path>
              </a:pathLst>
            </a:custGeom>
            <a:noFill/>
            <a:ln w="9525">
              <a:solidFill>
                <a:srgbClr val="000000"/>
              </a:solidFill>
              <a:prstDash val="solid"/>
              <a:round/>
              <a:headEnd/>
              <a:tailEnd/>
            </a:ln>
          </p:spPr>
          <p:txBody>
            <a:bodyPr/>
            <a:lstStyle/>
            <a:p>
              <a:endParaRPr lang="en-US"/>
            </a:p>
          </p:txBody>
        </p:sp>
        <p:sp>
          <p:nvSpPr>
            <p:cNvPr id="6161" name="Freeform 142"/>
            <p:cNvSpPr>
              <a:spLocks/>
            </p:cNvSpPr>
            <p:nvPr/>
          </p:nvSpPr>
          <p:spPr bwMode="auto">
            <a:xfrm>
              <a:off x="2109" y="1926"/>
              <a:ext cx="450" cy="354"/>
            </a:xfrm>
            <a:custGeom>
              <a:avLst/>
              <a:gdLst>
                <a:gd name="T0" fmla="*/ 444 w 450"/>
                <a:gd name="T1" fmla="*/ 120 h 354"/>
                <a:gd name="T2" fmla="*/ 432 w 450"/>
                <a:gd name="T3" fmla="*/ 354 h 354"/>
                <a:gd name="T4" fmla="*/ 372 w 450"/>
                <a:gd name="T5" fmla="*/ 348 h 354"/>
                <a:gd name="T6" fmla="*/ 0 w 450"/>
                <a:gd name="T7" fmla="*/ 312 h 354"/>
                <a:gd name="T8" fmla="*/ 6 w 450"/>
                <a:gd name="T9" fmla="*/ 264 h 354"/>
                <a:gd name="T10" fmla="*/ 42 w 450"/>
                <a:gd name="T11" fmla="*/ 0 h 354"/>
                <a:gd name="T12" fmla="*/ 336 w 450"/>
                <a:gd name="T13" fmla="*/ 30 h 354"/>
                <a:gd name="T14" fmla="*/ 450 w 450"/>
                <a:gd name="T15" fmla="*/ 42 h 354"/>
                <a:gd name="T16" fmla="*/ 444 w 450"/>
                <a:gd name="T17" fmla="*/ 90 h 354"/>
                <a:gd name="T18" fmla="*/ 444 w 450"/>
                <a:gd name="T19" fmla="*/ 120 h 3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50"/>
                <a:gd name="T31" fmla="*/ 0 h 354"/>
                <a:gd name="T32" fmla="*/ 450 w 450"/>
                <a:gd name="T33" fmla="*/ 354 h 3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50" h="354">
                  <a:moveTo>
                    <a:pt x="444" y="120"/>
                  </a:moveTo>
                  <a:lnTo>
                    <a:pt x="432" y="354"/>
                  </a:lnTo>
                  <a:lnTo>
                    <a:pt x="372" y="348"/>
                  </a:lnTo>
                  <a:lnTo>
                    <a:pt x="0" y="312"/>
                  </a:lnTo>
                  <a:lnTo>
                    <a:pt x="6" y="264"/>
                  </a:lnTo>
                  <a:lnTo>
                    <a:pt x="42" y="0"/>
                  </a:lnTo>
                  <a:lnTo>
                    <a:pt x="336" y="30"/>
                  </a:lnTo>
                  <a:lnTo>
                    <a:pt x="450" y="42"/>
                  </a:lnTo>
                  <a:lnTo>
                    <a:pt x="444" y="90"/>
                  </a:lnTo>
                  <a:lnTo>
                    <a:pt x="444" y="120"/>
                  </a:lnTo>
                  <a:close/>
                </a:path>
              </a:pathLst>
            </a:custGeom>
            <a:solidFill>
              <a:srgbClr val="FFAA00"/>
            </a:solidFill>
            <a:ln w="9525">
              <a:solidFill>
                <a:srgbClr val="FFAA00"/>
              </a:solidFill>
              <a:prstDash val="solid"/>
              <a:round/>
              <a:headEnd/>
              <a:tailEnd/>
            </a:ln>
          </p:spPr>
          <p:txBody>
            <a:bodyPr/>
            <a:lstStyle/>
            <a:p>
              <a:endParaRPr lang="en-US"/>
            </a:p>
          </p:txBody>
        </p:sp>
        <p:sp>
          <p:nvSpPr>
            <p:cNvPr id="6162" name="Freeform 143"/>
            <p:cNvSpPr>
              <a:spLocks/>
            </p:cNvSpPr>
            <p:nvPr/>
          </p:nvSpPr>
          <p:spPr bwMode="auto">
            <a:xfrm>
              <a:off x="2109" y="1926"/>
              <a:ext cx="450" cy="354"/>
            </a:xfrm>
            <a:custGeom>
              <a:avLst/>
              <a:gdLst>
                <a:gd name="T0" fmla="*/ 444 w 450"/>
                <a:gd name="T1" fmla="*/ 120 h 354"/>
                <a:gd name="T2" fmla="*/ 432 w 450"/>
                <a:gd name="T3" fmla="*/ 354 h 354"/>
                <a:gd name="T4" fmla="*/ 372 w 450"/>
                <a:gd name="T5" fmla="*/ 348 h 354"/>
                <a:gd name="T6" fmla="*/ 0 w 450"/>
                <a:gd name="T7" fmla="*/ 312 h 354"/>
                <a:gd name="T8" fmla="*/ 6 w 450"/>
                <a:gd name="T9" fmla="*/ 264 h 354"/>
                <a:gd name="T10" fmla="*/ 42 w 450"/>
                <a:gd name="T11" fmla="*/ 0 h 354"/>
                <a:gd name="T12" fmla="*/ 336 w 450"/>
                <a:gd name="T13" fmla="*/ 30 h 354"/>
                <a:gd name="T14" fmla="*/ 450 w 450"/>
                <a:gd name="T15" fmla="*/ 42 h 354"/>
                <a:gd name="T16" fmla="*/ 444 w 450"/>
                <a:gd name="T17" fmla="*/ 90 h 354"/>
                <a:gd name="T18" fmla="*/ 444 w 450"/>
                <a:gd name="T19" fmla="*/ 120 h 354"/>
                <a:gd name="T20" fmla="*/ 444 w 450"/>
                <a:gd name="T21" fmla="*/ 126 h 3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50"/>
                <a:gd name="T34" fmla="*/ 0 h 354"/>
                <a:gd name="T35" fmla="*/ 450 w 450"/>
                <a:gd name="T36" fmla="*/ 354 h 3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50" h="354">
                  <a:moveTo>
                    <a:pt x="444" y="120"/>
                  </a:moveTo>
                  <a:lnTo>
                    <a:pt x="432" y="354"/>
                  </a:lnTo>
                  <a:lnTo>
                    <a:pt x="372" y="348"/>
                  </a:lnTo>
                  <a:lnTo>
                    <a:pt x="0" y="312"/>
                  </a:lnTo>
                  <a:lnTo>
                    <a:pt x="6" y="264"/>
                  </a:lnTo>
                  <a:lnTo>
                    <a:pt x="42" y="0"/>
                  </a:lnTo>
                  <a:lnTo>
                    <a:pt x="336" y="30"/>
                  </a:lnTo>
                  <a:lnTo>
                    <a:pt x="450" y="42"/>
                  </a:lnTo>
                  <a:lnTo>
                    <a:pt x="444" y="90"/>
                  </a:lnTo>
                  <a:lnTo>
                    <a:pt x="444" y="120"/>
                  </a:lnTo>
                  <a:lnTo>
                    <a:pt x="444" y="126"/>
                  </a:lnTo>
                </a:path>
              </a:pathLst>
            </a:custGeom>
            <a:noFill/>
            <a:ln w="9525">
              <a:solidFill>
                <a:srgbClr val="000000"/>
              </a:solidFill>
              <a:prstDash val="solid"/>
              <a:round/>
              <a:headEnd/>
              <a:tailEnd/>
            </a:ln>
          </p:spPr>
          <p:txBody>
            <a:bodyPr/>
            <a:lstStyle/>
            <a:p>
              <a:endParaRPr lang="en-US"/>
            </a:p>
          </p:txBody>
        </p:sp>
        <p:sp>
          <p:nvSpPr>
            <p:cNvPr id="6163" name="Freeform 144"/>
            <p:cNvSpPr>
              <a:spLocks/>
            </p:cNvSpPr>
            <p:nvPr/>
          </p:nvSpPr>
          <p:spPr bwMode="auto">
            <a:xfrm>
              <a:off x="4203" y="1722"/>
              <a:ext cx="102" cy="108"/>
            </a:xfrm>
            <a:custGeom>
              <a:avLst/>
              <a:gdLst>
                <a:gd name="T0" fmla="*/ 96 w 102"/>
                <a:gd name="T1" fmla="*/ 6 h 108"/>
                <a:gd name="T2" fmla="*/ 102 w 102"/>
                <a:gd name="T3" fmla="*/ 54 h 108"/>
                <a:gd name="T4" fmla="*/ 42 w 102"/>
                <a:gd name="T5" fmla="*/ 72 h 108"/>
                <a:gd name="T6" fmla="*/ 6 w 102"/>
                <a:gd name="T7" fmla="*/ 108 h 108"/>
                <a:gd name="T8" fmla="*/ 12 w 102"/>
                <a:gd name="T9" fmla="*/ 90 h 108"/>
                <a:gd name="T10" fmla="*/ 0 w 102"/>
                <a:gd name="T11" fmla="*/ 24 h 108"/>
                <a:gd name="T12" fmla="*/ 90 w 102"/>
                <a:gd name="T13" fmla="*/ 0 h 108"/>
                <a:gd name="T14" fmla="*/ 96 w 102"/>
                <a:gd name="T15" fmla="*/ 6 h 108"/>
                <a:gd name="T16" fmla="*/ 0 60000 65536"/>
                <a:gd name="T17" fmla="*/ 0 60000 65536"/>
                <a:gd name="T18" fmla="*/ 0 60000 65536"/>
                <a:gd name="T19" fmla="*/ 0 60000 65536"/>
                <a:gd name="T20" fmla="*/ 0 60000 65536"/>
                <a:gd name="T21" fmla="*/ 0 60000 65536"/>
                <a:gd name="T22" fmla="*/ 0 60000 65536"/>
                <a:gd name="T23" fmla="*/ 0 60000 65536"/>
                <a:gd name="T24" fmla="*/ 0 w 102"/>
                <a:gd name="T25" fmla="*/ 0 h 108"/>
                <a:gd name="T26" fmla="*/ 102 w 102"/>
                <a:gd name="T27" fmla="*/ 108 h 10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2" h="108">
                  <a:moveTo>
                    <a:pt x="96" y="6"/>
                  </a:moveTo>
                  <a:lnTo>
                    <a:pt x="102" y="54"/>
                  </a:lnTo>
                  <a:lnTo>
                    <a:pt x="42" y="72"/>
                  </a:lnTo>
                  <a:lnTo>
                    <a:pt x="6" y="108"/>
                  </a:lnTo>
                  <a:lnTo>
                    <a:pt x="12" y="90"/>
                  </a:lnTo>
                  <a:lnTo>
                    <a:pt x="0" y="24"/>
                  </a:lnTo>
                  <a:lnTo>
                    <a:pt x="90" y="0"/>
                  </a:lnTo>
                  <a:lnTo>
                    <a:pt x="96" y="6"/>
                  </a:lnTo>
                  <a:close/>
                </a:path>
              </a:pathLst>
            </a:custGeom>
            <a:solidFill>
              <a:srgbClr val="E8D898"/>
            </a:solidFill>
            <a:ln w="9525">
              <a:solidFill>
                <a:srgbClr val="E8D898"/>
              </a:solidFill>
              <a:prstDash val="solid"/>
              <a:round/>
              <a:headEnd/>
              <a:tailEnd/>
            </a:ln>
          </p:spPr>
          <p:txBody>
            <a:bodyPr/>
            <a:lstStyle/>
            <a:p>
              <a:endParaRPr lang="en-US"/>
            </a:p>
          </p:txBody>
        </p:sp>
        <p:sp>
          <p:nvSpPr>
            <p:cNvPr id="6164" name="Freeform 145"/>
            <p:cNvSpPr>
              <a:spLocks/>
            </p:cNvSpPr>
            <p:nvPr/>
          </p:nvSpPr>
          <p:spPr bwMode="auto">
            <a:xfrm>
              <a:off x="4203" y="1722"/>
              <a:ext cx="102" cy="108"/>
            </a:xfrm>
            <a:custGeom>
              <a:avLst/>
              <a:gdLst>
                <a:gd name="T0" fmla="*/ 96 w 102"/>
                <a:gd name="T1" fmla="*/ 6 h 108"/>
                <a:gd name="T2" fmla="*/ 102 w 102"/>
                <a:gd name="T3" fmla="*/ 54 h 108"/>
                <a:gd name="T4" fmla="*/ 42 w 102"/>
                <a:gd name="T5" fmla="*/ 72 h 108"/>
                <a:gd name="T6" fmla="*/ 6 w 102"/>
                <a:gd name="T7" fmla="*/ 108 h 108"/>
                <a:gd name="T8" fmla="*/ 12 w 102"/>
                <a:gd name="T9" fmla="*/ 90 h 108"/>
                <a:gd name="T10" fmla="*/ 0 w 102"/>
                <a:gd name="T11" fmla="*/ 24 h 108"/>
                <a:gd name="T12" fmla="*/ 90 w 102"/>
                <a:gd name="T13" fmla="*/ 0 h 108"/>
                <a:gd name="T14" fmla="*/ 96 w 102"/>
                <a:gd name="T15" fmla="*/ 6 h 108"/>
                <a:gd name="T16" fmla="*/ 96 w 102"/>
                <a:gd name="T17" fmla="*/ 12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2"/>
                <a:gd name="T28" fmla="*/ 0 h 108"/>
                <a:gd name="T29" fmla="*/ 102 w 102"/>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2" h="108">
                  <a:moveTo>
                    <a:pt x="96" y="6"/>
                  </a:moveTo>
                  <a:lnTo>
                    <a:pt x="102" y="54"/>
                  </a:lnTo>
                  <a:lnTo>
                    <a:pt x="42" y="72"/>
                  </a:lnTo>
                  <a:lnTo>
                    <a:pt x="6" y="108"/>
                  </a:lnTo>
                  <a:lnTo>
                    <a:pt x="12" y="90"/>
                  </a:lnTo>
                  <a:lnTo>
                    <a:pt x="0" y="24"/>
                  </a:lnTo>
                  <a:lnTo>
                    <a:pt x="90" y="0"/>
                  </a:lnTo>
                  <a:lnTo>
                    <a:pt x="96" y="6"/>
                  </a:lnTo>
                  <a:lnTo>
                    <a:pt x="96" y="12"/>
                  </a:lnTo>
                </a:path>
              </a:pathLst>
            </a:custGeom>
            <a:noFill/>
            <a:ln w="9525">
              <a:solidFill>
                <a:srgbClr val="000000"/>
              </a:solidFill>
              <a:prstDash val="solid"/>
              <a:round/>
              <a:headEnd/>
              <a:tailEnd/>
            </a:ln>
          </p:spPr>
          <p:txBody>
            <a:bodyPr/>
            <a:lstStyle/>
            <a:p>
              <a:endParaRPr lang="en-US"/>
            </a:p>
          </p:txBody>
        </p:sp>
        <p:sp>
          <p:nvSpPr>
            <p:cNvPr id="6165" name="Freeform 146"/>
            <p:cNvSpPr>
              <a:spLocks/>
            </p:cNvSpPr>
            <p:nvPr/>
          </p:nvSpPr>
          <p:spPr bwMode="auto">
            <a:xfrm>
              <a:off x="4107" y="1944"/>
              <a:ext cx="66" cy="108"/>
            </a:xfrm>
            <a:custGeom>
              <a:avLst/>
              <a:gdLst>
                <a:gd name="T0" fmla="*/ 24 w 66"/>
                <a:gd name="T1" fmla="*/ 0 h 108"/>
                <a:gd name="T2" fmla="*/ 18 w 66"/>
                <a:gd name="T3" fmla="*/ 12 h 108"/>
                <a:gd name="T4" fmla="*/ 18 w 66"/>
                <a:gd name="T5" fmla="*/ 30 h 108"/>
                <a:gd name="T6" fmla="*/ 48 w 66"/>
                <a:gd name="T7" fmla="*/ 66 h 108"/>
                <a:gd name="T8" fmla="*/ 60 w 66"/>
                <a:gd name="T9" fmla="*/ 72 h 108"/>
                <a:gd name="T10" fmla="*/ 54 w 66"/>
                <a:gd name="T11" fmla="*/ 90 h 108"/>
                <a:gd name="T12" fmla="*/ 66 w 66"/>
                <a:gd name="T13" fmla="*/ 96 h 108"/>
                <a:gd name="T14" fmla="*/ 30 w 66"/>
                <a:gd name="T15" fmla="*/ 108 h 108"/>
                <a:gd name="T16" fmla="*/ 0 w 66"/>
                <a:gd name="T17" fmla="*/ 12 h 108"/>
                <a:gd name="T18" fmla="*/ 24 w 66"/>
                <a:gd name="T19" fmla="*/ 0 h 1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6"/>
                <a:gd name="T31" fmla="*/ 0 h 108"/>
                <a:gd name="T32" fmla="*/ 66 w 66"/>
                <a:gd name="T33" fmla="*/ 108 h 10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6" h="108">
                  <a:moveTo>
                    <a:pt x="24" y="0"/>
                  </a:moveTo>
                  <a:lnTo>
                    <a:pt x="18" y="12"/>
                  </a:lnTo>
                  <a:lnTo>
                    <a:pt x="18" y="30"/>
                  </a:lnTo>
                  <a:lnTo>
                    <a:pt x="48" y="66"/>
                  </a:lnTo>
                  <a:lnTo>
                    <a:pt x="60" y="72"/>
                  </a:lnTo>
                  <a:lnTo>
                    <a:pt x="54" y="90"/>
                  </a:lnTo>
                  <a:lnTo>
                    <a:pt x="66" y="96"/>
                  </a:lnTo>
                  <a:lnTo>
                    <a:pt x="30" y="108"/>
                  </a:lnTo>
                  <a:lnTo>
                    <a:pt x="0" y="12"/>
                  </a:lnTo>
                  <a:lnTo>
                    <a:pt x="24" y="0"/>
                  </a:lnTo>
                  <a:close/>
                </a:path>
              </a:pathLst>
            </a:custGeom>
            <a:solidFill>
              <a:srgbClr val="E8D898"/>
            </a:solidFill>
            <a:ln w="9525">
              <a:solidFill>
                <a:srgbClr val="E8D898"/>
              </a:solidFill>
              <a:prstDash val="solid"/>
              <a:round/>
              <a:headEnd/>
              <a:tailEnd/>
            </a:ln>
          </p:spPr>
          <p:txBody>
            <a:bodyPr/>
            <a:lstStyle/>
            <a:p>
              <a:endParaRPr lang="en-US"/>
            </a:p>
          </p:txBody>
        </p:sp>
        <p:sp>
          <p:nvSpPr>
            <p:cNvPr id="6166" name="Freeform 147"/>
            <p:cNvSpPr>
              <a:spLocks/>
            </p:cNvSpPr>
            <p:nvPr/>
          </p:nvSpPr>
          <p:spPr bwMode="auto">
            <a:xfrm>
              <a:off x="4107" y="1944"/>
              <a:ext cx="66" cy="108"/>
            </a:xfrm>
            <a:custGeom>
              <a:avLst/>
              <a:gdLst>
                <a:gd name="T0" fmla="*/ 24 w 66"/>
                <a:gd name="T1" fmla="*/ 0 h 108"/>
                <a:gd name="T2" fmla="*/ 18 w 66"/>
                <a:gd name="T3" fmla="*/ 12 h 108"/>
                <a:gd name="T4" fmla="*/ 18 w 66"/>
                <a:gd name="T5" fmla="*/ 30 h 108"/>
                <a:gd name="T6" fmla="*/ 48 w 66"/>
                <a:gd name="T7" fmla="*/ 66 h 108"/>
                <a:gd name="T8" fmla="*/ 60 w 66"/>
                <a:gd name="T9" fmla="*/ 72 h 108"/>
                <a:gd name="T10" fmla="*/ 54 w 66"/>
                <a:gd name="T11" fmla="*/ 90 h 108"/>
                <a:gd name="T12" fmla="*/ 66 w 66"/>
                <a:gd name="T13" fmla="*/ 96 h 108"/>
                <a:gd name="T14" fmla="*/ 30 w 66"/>
                <a:gd name="T15" fmla="*/ 108 h 108"/>
                <a:gd name="T16" fmla="*/ 0 w 66"/>
                <a:gd name="T17" fmla="*/ 12 h 108"/>
                <a:gd name="T18" fmla="*/ 24 w 66"/>
                <a:gd name="T19" fmla="*/ 0 h 108"/>
                <a:gd name="T20" fmla="*/ 24 w 66"/>
                <a:gd name="T21" fmla="*/ 6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6"/>
                <a:gd name="T34" fmla="*/ 0 h 108"/>
                <a:gd name="T35" fmla="*/ 66 w 66"/>
                <a:gd name="T36" fmla="*/ 108 h 10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6" h="108">
                  <a:moveTo>
                    <a:pt x="24" y="0"/>
                  </a:moveTo>
                  <a:lnTo>
                    <a:pt x="18" y="12"/>
                  </a:lnTo>
                  <a:lnTo>
                    <a:pt x="18" y="30"/>
                  </a:lnTo>
                  <a:lnTo>
                    <a:pt x="48" y="66"/>
                  </a:lnTo>
                  <a:lnTo>
                    <a:pt x="60" y="72"/>
                  </a:lnTo>
                  <a:lnTo>
                    <a:pt x="54" y="90"/>
                  </a:lnTo>
                  <a:lnTo>
                    <a:pt x="66" y="96"/>
                  </a:lnTo>
                  <a:lnTo>
                    <a:pt x="30" y="108"/>
                  </a:lnTo>
                  <a:lnTo>
                    <a:pt x="0" y="12"/>
                  </a:lnTo>
                  <a:lnTo>
                    <a:pt x="24" y="0"/>
                  </a:lnTo>
                  <a:lnTo>
                    <a:pt x="24" y="6"/>
                  </a:lnTo>
                </a:path>
              </a:pathLst>
            </a:custGeom>
            <a:noFill/>
            <a:ln w="9525">
              <a:solidFill>
                <a:srgbClr val="000000"/>
              </a:solidFill>
              <a:prstDash val="solid"/>
              <a:round/>
              <a:headEnd/>
              <a:tailEnd/>
            </a:ln>
          </p:spPr>
          <p:txBody>
            <a:bodyPr/>
            <a:lstStyle/>
            <a:p>
              <a:endParaRPr lang="en-US"/>
            </a:p>
          </p:txBody>
        </p:sp>
        <p:sp>
          <p:nvSpPr>
            <p:cNvPr id="6167" name="Freeform 148"/>
            <p:cNvSpPr>
              <a:spLocks/>
            </p:cNvSpPr>
            <p:nvPr/>
          </p:nvSpPr>
          <p:spPr bwMode="auto">
            <a:xfrm>
              <a:off x="4041" y="2028"/>
              <a:ext cx="12" cy="12"/>
            </a:xfrm>
            <a:custGeom>
              <a:avLst/>
              <a:gdLst>
                <a:gd name="T0" fmla="*/ 12 w 12"/>
                <a:gd name="T1" fmla="*/ 12 h 12"/>
                <a:gd name="T2" fmla="*/ 0 w 12"/>
                <a:gd name="T3" fmla="*/ 0 h 12"/>
                <a:gd name="T4" fmla="*/ 12 w 12"/>
                <a:gd name="T5" fmla="*/ 6 h 12"/>
                <a:gd name="T6" fmla="*/ 12 w 12"/>
                <a:gd name="T7" fmla="*/ 12 h 12"/>
                <a:gd name="T8" fmla="*/ 0 60000 65536"/>
                <a:gd name="T9" fmla="*/ 0 60000 65536"/>
                <a:gd name="T10" fmla="*/ 0 60000 65536"/>
                <a:gd name="T11" fmla="*/ 0 60000 65536"/>
                <a:gd name="T12" fmla="*/ 0 w 12"/>
                <a:gd name="T13" fmla="*/ 0 h 12"/>
                <a:gd name="T14" fmla="*/ 12 w 12"/>
                <a:gd name="T15" fmla="*/ 12 h 12"/>
              </a:gdLst>
              <a:ahLst/>
              <a:cxnLst>
                <a:cxn ang="T8">
                  <a:pos x="T0" y="T1"/>
                </a:cxn>
                <a:cxn ang="T9">
                  <a:pos x="T2" y="T3"/>
                </a:cxn>
                <a:cxn ang="T10">
                  <a:pos x="T4" y="T5"/>
                </a:cxn>
                <a:cxn ang="T11">
                  <a:pos x="T6" y="T7"/>
                </a:cxn>
              </a:cxnLst>
              <a:rect l="T12" t="T13" r="T14" b="T15"/>
              <a:pathLst>
                <a:path w="12" h="12">
                  <a:moveTo>
                    <a:pt x="12" y="12"/>
                  </a:moveTo>
                  <a:lnTo>
                    <a:pt x="0" y="0"/>
                  </a:lnTo>
                  <a:lnTo>
                    <a:pt x="12" y="6"/>
                  </a:lnTo>
                  <a:lnTo>
                    <a:pt x="12" y="12"/>
                  </a:lnTo>
                  <a:close/>
                </a:path>
              </a:pathLst>
            </a:custGeom>
            <a:solidFill>
              <a:srgbClr val="FF8C00"/>
            </a:solidFill>
            <a:ln w="9525">
              <a:solidFill>
                <a:srgbClr val="FF8C00"/>
              </a:solidFill>
              <a:prstDash val="solid"/>
              <a:round/>
              <a:headEnd/>
              <a:tailEnd/>
            </a:ln>
          </p:spPr>
          <p:txBody>
            <a:bodyPr/>
            <a:lstStyle/>
            <a:p>
              <a:endParaRPr lang="en-US"/>
            </a:p>
          </p:txBody>
        </p:sp>
        <p:sp>
          <p:nvSpPr>
            <p:cNvPr id="6168" name="Freeform 149"/>
            <p:cNvSpPr>
              <a:spLocks/>
            </p:cNvSpPr>
            <p:nvPr/>
          </p:nvSpPr>
          <p:spPr bwMode="auto">
            <a:xfrm>
              <a:off x="4041" y="2028"/>
              <a:ext cx="12" cy="18"/>
            </a:xfrm>
            <a:custGeom>
              <a:avLst/>
              <a:gdLst>
                <a:gd name="T0" fmla="*/ 12 w 12"/>
                <a:gd name="T1" fmla="*/ 12 h 18"/>
                <a:gd name="T2" fmla="*/ 0 w 12"/>
                <a:gd name="T3" fmla="*/ 0 h 18"/>
                <a:gd name="T4" fmla="*/ 12 w 12"/>
                <a:gd name="T5" fmla="*/ 6 h 18"/>
                <a:gd name="T6" fmla="*/ 12 w 12"/>
                <a:gd name="T7" fmla="*/ 12 h 18"/>
                <a:gd name="T8" fmla="*/ 12 w 12"/>
                <a:gd name="T9" fmla="*/ 18 h 18"/>
                <a:gd name="T10" fmla="*/ 0 60000 65536"/>
                <a:gd name="T11" fmla="*/ 0 60000 65536"/>
                <a:gd name="T12" fmla="*/ 0 60000 65536"/>
                <a:gd name="T13" fmla="*/ 0 60000 65536"/>
                <a:gd name="T14" fmla="*/ 0 60000 65536"/>
                <a:gd name="T15" fmla="*/ 0 w 12"/>
                <a:gd name="T16" fmla="*/ 0 h 18"/>
                <a:gd name="T17" fmla="*/ 12 w 12"/>
                <a:gd name="T18" fmla="*/ 18 h 18"/>
              </a:gdLst>
              <a:ahLst/>
              <a:cxnLst>
                <a:cxn ang="T10">
                  <a:pos x="T0" y="T1"/>
                </a:cxn>
                <a:cxn ang="T11">
                  <a:pos x="T2" y="T3"/>
                </a:cxn>
                <a:cxn ang="T12">
                  <a:pos x="T4" y="T5"/>
                </a:cxn>
                <a:cxn ang="T13">
                  <a:pos x="T6" y="T7"/>
                </a:cxn>
                <a:cxn ang="T14">
                  <a:pos x="T8" y="T9"/>
                </a:cxn>
              </a:cxnLst>
              <a:rect l="T15" t="T16" r="T17" b="T18"/>
              <a:pathLst>
                <a:path w="12" h="18">
                  <a:moveTo>
                    <a:pt x="12" y="12"/>
                  </a:moveTo>
                  <a:lnTo>
                    <a:pt x="0" y="0"/>
                  </a:lnTo>
                  <a:lnTo>
                    <a:pt x="12" y="6"/>
                  </a:lnTo>
                  <a:lnTo>
                    <a:pt x="12" y="12"/>
                  </a:lnTo>
                  <a:lnTo>
                    <a:pt x="12" y="18"/>
                  </a:lnTo>
                </a:path>
              </a:pathLst>
            </a:custGeom>
            <a:noFill/>
            <a:ln w="9525">
              <a:solidFill>
                <a:srgbClr val="000000"/>
              </a:solidFill>
              <a:prstDash val="solid"/>
              <a:round/>
              <a:headEnd/>
              <a:tailEnd/>
            </a:ln>
          </p:spPr>
          <p:txBody>
            <a:bodyPr/>
            <a:lstStyle/>
            <a:p>
              <a:endParaRPr lang="en-US"/>
            </a:p>
          </p:txBody>
        </p:sp>
        <p:sp>
          <p:nvSpPr>
            <p:cNvPr id="6169" name="Freeform 150"/>
            <p:cNvSpPr>
              <a:spLocks/>
            </p:cNvSpPr>
            <p:nvPr/>
          </p:nvSpPr>
          <p:spPr bwMode="auto">
            <a:xfrm>
              <a:off x="3471" y="2712"/>
              <a:ext cx="564" cy="420"/>
            </a:xfrm>
            <a:custGeom>
              <a:avLst/>
              <a:gdLst>
                <a:gd name="T0" fmla="*/ 408 w 564"/>
                <a:gd name="T1" fmla="*/ 0 h 420"/>
                <a:gd name="T2" fmla="*/ 558 w 564"/>
                <a:gd name="T3" fmla="*/ 288 h 420"/>
                <a:gd name="T4" fmla="*/ 564 w 564"/>
                <a:gd name="T5" fmla="*/ 360 h 420"/>
                <a:gd name="T6" fmla="*/ 552 w 564"/>
                <a:gd name="T7" fmla="*/ 378 h 420"/>
                <a:gd name="T8" fmla="*/ 552 w 564"/>
                <a:gd name="T9" fmla="*/ 396 h 420"/>
                <a:gd name="T10" fmla="*/ 546 w 564"/>
                <a:gd name="T11" fmla="*/ 408 h 420"/>
                <a:gd name="T12" fmla="*/ 504 w 564"/>
                <a:gd name="T13" fmla="*/ 420 h 420"/>
                <a:gd name="T14" fmla="*/ 498 w 564"/>
                <a:gd name="T15" fmla="*/ 408 h 420"/>
                <a:gd name="T16" fmla="*/ 510 w 564"/>
                <a:gd name="T17" fmla="*/ 414 h 420"/>
                <a:gd name="T18" fmla="*/ 516 w 564"/>
                <a:gd name="T19" fmla="*/ 402 h 420"/>
                <a:gd name="T20" fmla="*/ 498 w 564"/>
                <a:gd name="T21" fmla="*/ 402 h 420"/>
                <a:gd name="T22" fmla="*/ 474 w 564"/>
                <a:gd name="T23" fmla="*/ 372 h 420"/>
                <a:gd name="T24" fmla="*/ 450 w 564"/>
                <a:gd name="T25" fmla="*/ 366 h 420"/>
                <a:gd name="T26" fmla="*/ 432 w 564"/>
                <a:gd name="T27" fmla="*/ 330 h 420"/>
                <a:gd name="T28" fmla="*/ 414 w 564"/>
                <a:gd name="T29" fmla="*/ 318 h 420"/>
                <a:gd name="T30" fmla="*/ 414 w 564"/>
                <a:gd name="T31" fmla="*/ 294 h 420"/>
                <a:gd name="T32" fmla="*/ 402 w 564"/>
                <a:gd name="T33" fmla="*/ 294 h 420"/>
                <a:gd name="T34" fmla="*/ 408 w 564"/>
                <a:gd name="T35" fmla="*/ 306 h 420"/>
                <a:gd name="T36" fmla="*/ 402 w 564"/>
                <a:gd name="T37" fmla="*/ 306 h 420"/>
                <a:gd name="T38" fmla="*/ 366 w 564"/>
                <a:gd name="T39" fmla="*/ 258 h 420"/>
                <a:gd name="T40" fmla="*/ 384 w 564"/>
                <a:gd name="T41" fmla="*/ 228 h 420"/>
                <a:gd name="T42" fmla="*/ 360 w 564"/>
                <a:gd name="T43" fmla="*/ 216 h 420"/>
                <a:gd name="T44" fmla="*/ 366 w 564"/>
                <a:gd name="T45" fmla="*/ 240 h 420"/>
                <a:gd name="T46" fmla="*/ 348 w 564"/>
                <a:gd name="T47" fmla="*/ 228 h 420"/>
                <a:gd name="T48" fmla="*/ 354 w 564"/>
                <a:gd name="T49" fmla="*/ 150 h 420"/>
                <a:gd name="T50" fmla="*/ 270 w 564"/>
                <a:gd name="T51" fmla="*/ 78 h 420"/>
                <a:gd name="T52" fmla="*/ 234 w 564"/>
                <a:gd name="T53" fmla="*/ 72 h 420"/>
                <a:gd name="T54" fmla="*/ 228 w 564"/>
                <a:gd name="T55" fmla="*/ 90 h 420"/>
                <a:gd name="T56" fmla="*/ 162 w 564"/>
                <a:gd name="T57" fmla="*/ 114 h 420"/>
                <a:gd name="T58" fmla="*/ 156 w 564"/>
                <a:gd name="T59" fmla="*/ 102 h 420"/>
                <a:gd name="T60" fmla="*/ 162 w 564"/>
                <a:gd name="T61" fmla="*/ 108 h 420"/>
                <a:gd name="T62" fmla="*/ 162 w 564"/>
                <a:gd name="T63" fmla="*/ 102 h 420"/>
                <a:gd name="T64" fmla="*/ 132 w 564"/>
                <a:gd name="T65" fmla="*/ 66 h 420"/>
                <a:gd name="T66" fmla="*/ 120 w 564"/>
                <a:gd name="T67" fmla="*/ 72 h 420"/>
                <a:gd name="T68" fmla="*/ 132 w 564"/>
                <a:gd name="T69" fmla="*/ 78 h 420"/>
                <a:gd name="T70" fmla="*/ 78 w 564"/>
                <a:gd name="T71" fmla="*/ 66 h 420"/>
                <a:gd name="T72" fmla="*/ 102 w 564"/>
                <a:gd name="T73" fmla="*/ 60 h 420"/>
                <a:gd name="T74" fmla="*/ 96 w 564"/>
                <a:gd name="T75" fmla="*/ 54 h 420"/>
                <a:gd name="T76" fmla="*/ 36 w 564"/>
                <a:gd name="T77" fmla="*/ 72 h 420"/>
                <a:gd name="T78" fmla="*/ 48 w 564"/>
                <a:gd name="T79" fmla="*/ 60 h 420"/>
                <a:gd name="T80" fmla="*/ 30 w 564"/>
                <a:gd name="T81" fmla="*/ 54 h 420"/>
                <a:gd name="T82" fmla="*/ 30 w 564"/>
                <a:gd name="T83" fmla="*/ 66 h 420"/>
                <a:gd name="T84" fmla="*/ 18 w 564"/>
                <a:gd name="T85" fmla="*/ 72 h 420"/>
                <a:gd name="T86" fmla="*/ 18 w 564"/>
                <a:gd name="T87" fmla="*/ 54 h 420"/>
                <a:gd name="T88" fmla="*/ 0 w 564"/>
                <a:gd name="T89" fmla="*/ 36 h 420"/>
                <a:gd name="T90" fmla="*/ 0 w 564"/>
                <a:gd name="T91" fmla="*/ 24 h 420"/>
                <a:gd name="T92" fmla="*/ 174 w 564"/>
                <a:gd name="T93" fmla="*/ 6 h 420"/>
                <a:gd name="T94" fmla="*/ 186 w 564"/>
                <a:gd name="T95" fmla="*/ 30 h 420"/>
                <a:gd name="T96" fmla="*/ 366 w 564"/>
                <a:gd name="T97" fmla="*/ 18 h 420"/>
                <a:gd name="T98" fmla="*/ 372 w 564"/>
                <a:gd name="T99" fmla="*/ 36 h 420"/>
                <a:gd name="T100" fmla="*/ 378 w 564"/>
                <a:gd name="T101" fmla="*/ 30 h 420"/>
                <a:gd name="T102" fmla="*/ 372 w 564"/>
                <a:gd name="T103" fmla="*/ 0 h 420"/>
                <a:gd name="T104" fmla="*/ 402 w 564"/>
                <a:gd name="T105" fmla="*/ 0 h 420"/>
                <a:gd name="T106" fmla="*/ 408 w 564"/>
                <a:gd name="T107" fmla="*/ 0 h 42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64"/>
                <a:gd name="T163" fmla="*/ 0 h 420"/>
                <a:gd name="T164" fmla="*/ 564 w 564"/>
                <a:gd name="T165" fmla="*/ 420 h 42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64" h="420">
                  <a:moveTo>
                    <a:pt x="408" y="0"/>
                  </a:moveTo>
                  <a:lnTo>
                    <a:pt x="558" y="288"/>
                  </a:lnTo>
                  <a:lnTo>
                    <a:pt x="564" y="360"/>
                  </a:lnTo>
                  <a:lnTo>
                    <a:pt x="552" y="378"/>
                  </a:lnTo>
                  <a:lnTo>
                    <a:pt x="552" y="396"/>
                  </a:lnTo>
                  <a:lnTo>
                    <a:pt x="546" y="408"/>
                  </a:lnTo>
                  <a:lnTo>
                    <a:pt x="504" y="420"/>
                  </a:lnTo>
                  <a:lnTo>
                    <a:pt x="498" y="408"/>
                  </a:lnTo>
                  <a:lnTo>
                    <a:pt x="510" y="414"/>
                  </a:lnTo>
                  <a:lnTo>
                    <a:pt x="516" y="402"/>
                  </a:lnTo>
                  <a:lnTo>
                    <a:pt x="498" y="402"/>
                  </a:lnTo>
                  <a:lnTo>
                    <a:pt x="474" y="372"/>
                  </a:lnTo>
                  <a:lnTo>
                    <a:pt x="450" y="366"/>
                  </a:lnTo>
                  <a:lnTo>
                    <a:pt x="432" y="330"/>
                  </a:lnTo>
                  <a:lnTo>
                    <a:pt x="414" y="318"/>
                  </a:lnTo>
                  <a:lnTo>
                    <a:pt x="414" y="294"/>
                  </a:lnTo>
                  <a:lnTo>
                    <a:pt x="402" y="294"/>
                  </a:lnTo>
                  <a:lnTo>
                    <a:pt x="408" y="306"/>
                  </a:lnTo>
                  <a:lnTo>
                    <a:pt x="402" y="306"/>
                  </a:lnTo>
                  <a:lnTo>
                    <a:pt x="366" y="258"/>
                  </a:lnTo>
                  <a:lnTo>
                    <a:pt x="384" y="228"/>
                  </a:lnTo>
                  <a:lnTo>
                    <a:pt x="360" y="216"/>
                  </a:lnTo>
                  <a:lnTo>
                    <a:pt x="366" y="240"/>
                  </a:lnTo>
                  <a:lnTo>
                    <a:pt x="348" y="228"/>
                  </a:lnTo>
                  <a:lnTo>
                    <a:pt x="354" y="150"/>
                  </a:lnTo>
                  <a:lnTo>
                    <a:pt x="270" y="78"/>
                  </a:lnTo>
                  <a:lnTo>
                    <a:pt x="234" y="72"/>
                  </a:lnTo>
                  <a:lnTo>
                    <a:pt x="228" y="90"/>
                  </a:lnTo>
                  <a:lnTo>
                    <a:pt x="162" y="114"/>
                  </a:lnTo>
                  <a:lnTo>
                    <a:pt x="156" y="102"/>
                  </a:lnTo>
                  <a:lnTo>
                    <a:pt x="162" y="108"/>
                  </a:lnTo>
                  <a:lnTo>
                    <a:pt x="162" y="102"/>
                  </a:lnTo>
                  <a:lnTo>
                    <a:pt x="132" y="66"/>
                  </a:lnTo>
                  <a:lnTo>
                    <a:pt x="120" y="72"/>
                  </a:lnTo>
                  <a:lnTo>
                    <a:pt x="132" y="78"/>
                  </a:lnTo>
                  <a:lnTo>
                    <a:pt x="78" y="66"/>
                  </a:lnTo>
                  <a:lnTo>
                    <a:pt x="102" y="60"/>
                  </a:lnTo>
                  <a:lnTo>
                    <a:pt x="96" y="54"/>
                  </a:lnTo>
                  <a:lnTo>
                    <a:pt x="36" y="72"/>
                  </a:lnTo>
                  <a:lnTo>
                    <a:pt x="48" y="60"/>
                  </a:lnTo>
                  <a:lnTo>
                    <a:pt x="30" y="54"/>
                  </a:lnTo>
                  <a:lnTo>
                    <a:pt x="30" y="66"/>
                  </a:lnTo>
                  <a:lnTo>
                    <a:pt x="18" y="72"/>
                  </a:lnTo>
                  <a:lnTo>
                    <a:pt x="18" y="54"/>
                  </a:lnTo>
                  <a:lnTo>
                    <a:pt x="0" y="36"/>
                  </a:lnTo>
                  <a:lnTo>
                    <a:pt x="0" y="24"/>
                  </a:lnTo>
                  <a:lnTo>
                    <a:pt x="174" y="6"/>
                  </a:lnTo>
                  <a:lnTo>
                    <a:pt x="186" y="30"/>
                  </a:lnTo>
                  <a:lnTo>
                    <a:pt x="366" y="18"/>
                  </a:lnTo>
                  <a:lnTo>
                    <a:pt x="372" y="36"/>
                  </a:lnTo>
                  <a:lnTo>
                    <a:pt x="378" y="30"/>
                  </a:lnTo>
                  <a:lnTo>
                    <a:pt x="372" y="0"/>
                  </a:lnTo>
                  <a:lnTo>
                    <a:pt x="402" y="0"/>
                  </a:lnTo>
                  <a:lnTo>
                    <a:pt x="408" y="0"/>
                  </a:lnTo>
                  <a:close/>
                </a:path>
              </a:pathLst>
            </a:custGeom>
            <a:solidFill>
              <a:srgbClr val="FFAA00"/>
            </a:solidFill>
            <a:ln w="9525">
              <a:solidFill>
                <a:srgbClr val="FFAA00"/>
              </a:solidFill>
              <a:prstDash val="solid"/>
              <a:round/>
              <a:headEnd/>
              <a:tailEnd/>
            </a:ln>
          </p:spPr>
          <p:txBody>
            <a:bodyPr/>
            <a:lstStyle/>
            <a:p>
              <a:endParaRPr lang="en-US"/>
            </a:p>
          </p:txBody>
        </p:sp>
        <p:sp>
          <p:nvSpPr>
            <p:cNvPr id="6170" name="Freeform 151"/>
            <p:cNvSpPr>
              <a:spLocks/>
            </p:cNvSpPr>
            <p:nvPr/>
          </p:nvSpPr>
          <p:spPr bwMode="auto">
            <a:xfrm>
              <a:off x="3471" y="2712"/>
              <a:ext cx="564" cy="420"/>
            </a:xfrm>
            <a:custGeom>
              <a:avLst/>
              <a:gdLst>
                <a:gd name="T0" fmla="*/ 408 w 564"/>
                <a:gd name="T1" fmla="*/ 0 h 420"/>
                <a:gd name="T2" fmla="*/ 558 w 564"/>
                <a:gd name="T3" fmla="*/ 288 h 420"/>
                <a:gd name="T4" fmla="*/ 564 w 564"/>
                <a:gd name="T5" fmla="*/ 360 h 420"/>
                <a:gd name="T6" fmla="*/ 552 w 564"/>
                <a:gd name="T7" fmla="*/ 378 h 420"/>
                <a:gd name="T8" fmla="*/ 552 w 564"/>
                <a:gd name="T9" fmla="*/ 396 h 420"/>
                <a:gd name="T10" fmla="*/ 546 w 564"/>
                <a:gd name="T11" fmla="*/ 408 h 420"/>
                <a:gd name="T12" fmla="*/ 504 w 564"/>
                <a:gd name="T13" fmla="*/ 420 h 420"/>
                <a:gd name="T14" fmla="*/ 498 w 564"/>
                <a:gd name="T15" fmla="*/ 408 h 420"/>
                <a:gd name="T16" fmla="*/ 510 w 564"/>
                <a:gd name="T17" fmla="*/ 414 h 420"/>
                <a:gd name="T18" fmla="*/ 516 w 564"/>
                <a:gd name="T19" fmla="*/ 402 h 420"/>
                <a:gd name="T20" fmla="*/ 498 w 564"/>
                <a:gd name="T21" fmla="*/ 402 h 420"/>
                <a:gd name="T22" fmla="*/ 474 w 564"/>
                <a:gd name="T23" fmla="*/ 372 h 420"/>
                <a:gd name="T24" fmla="*/ 450 w 564"/>
                <a:gd name="T25" fmla="*/ 366 h 420"/>
                <a:gd name="T26" fmla="*/ 432 w 564"/>
                <a:gd name="T27" fmla="*/ 330 h 420"/>
                <a:gd name="T28" fmla="*/ 414 w 564"/>
                <a:gd name="T29" fmla="*/ 318 h 420"/>
                <a:gd name="T30" fmla="*/ 414 w 564"/>
                <a:gd name="T31" fmla="*/ 294 h 420"/>
                <a:gd name="T32" fmla="*/ 402 w 564"/>
                <a:gd name="T33" fmla="*/ 294 h 420"/>
                <a:gd name="T34" fmla="*/ 408 w 564"/>
                <a:gd name="T35" fmla="*/ 306 h 420"/>
                <a:gd name="T36" fmla="*/ 402 w 564"/>
                <a:gd name="T37" fmla="*/ 306 h 420"/>
                <a:gd name="T38" fmla="*/ 366 w 564"/>
                <a:gd name="T39" fmla="*/ 258 h 420"/>
                <a:gd name="T40" fmla="*/ 384 w 564"/>
                <a:gd name="T41" fmla="*/ 228 h 420"/>
                <a:gd name="T42" fmla="*/ 360 w 564"/>
                <a:gd name="T43" fmla="*/ 216 h 420"/>
                <a:gd name="T44" fmla="*/ 366 w 564"/>
                <a:gd name="T45" fmla="*/ 240 h 420"/>
                <a:gd name="T46" fmla="*/ 348 w 564"/>
                <a:gd name="T47" fmla="*/ 228 h 420"/>
                <a:gd name="T48" fmla="*/ 354 w 564"/>
                <a:gd name="T49" fmla="*/ 150 h 420"/>
                <a:gd name="T50" fmla="*/ 270 w 564"/>
                <a:gd name="T51" fmla="*/ 78 h 420"/>
                <a:gd name="T52" fmla="*/ 234 w 564"/>
                <a:gd name="T53" fmla="*/ 72 h 420"/>
                <a:gd name="T54" fmla="*/ 228 w 564"/>
                <a:gd name="T55" fmla="*/ 90 h 420"/>
                <a:gd name="T56" fmla="*/ 162 w 564"/>
                <a:gd name="T57" fmla="*/ 114 h 420"/>
                <a:gd name="T58" fmla="*/ 156 w 564"/>
                <a:gd name="T59" fmla="*/ 102 h 420"/>
                <a:gd name="T60" fmla="*/ 162 w 564"/>
                <a:gd name="T61" fmla="*/ 108 h 420"/>
                <a:gd name="T62" fmla="*/ 162 w 564"/>
                <a:gd name="T63" fmla="*/ 102 h 420"/>
                <a:gd name="T64" fmla="*/ 132 w 564"/>
                <a:gd name="T65" fmla="*/ 66 h 420"/>
                <a:gd name="T66" fmla="*/ 120 w 564"/>
                <a:gd name="T67" fmla="*/ 72 h 420"/>
                <a:gd name="T68" fmla="*/ 132 w 564"/>
                <a:gd name="T69" fmla="*/ 78 h 420"/>
                <a:gd name="T70" fmla="*/ 78 w 564"/>
                <a:gd name="T71" fmla="*/ 66 h 420"/>
                <a:gd name="T72" fmla="*/ 102 w 564"/>
                <a:gd name="T73" fmla="*/ 60 h 420"/>
                <a:gd name="T74" fmla="*/ 96 w 564"/>
                <a:gd name="T75" fmla="*/ 54 h 420"/>
                <a:gd name="T76" fmla="*/ 36 w 564"/>
                <a:gd name="T77" fmla="*/ 72 h 420"/>
                <a:gd name="T78" fmla="*/ 48 w 564"/>
                <a:gd name="T79" fmla="*/ 60 h 420"/>
                <a:gd name="T80" fmla="*/ 30 w 564"/>
                <a:gd name="T81" fmla="*/ 54 h 420"/>
                <a:gd name="T82" fmla="*/ 30 w 564"/>
                <a:gd name="T83" fmla="*/ 66 h 420"/>
                <a:gd name="T84" fmla="*/ 18 w 564"/>
                <a:gd name="T85" fmla="*/ 72 h 420"/>
                <a:gd name="T86" fmla="*/ 18 w 564"/>
                <a:gd name="T87" fmla="*/ 54 h 420"/>
                <a:gd name="T88" fmla="*/ 0 w 564"/>
                <a:gd name="T89" fmla="*/ 36 h 420"/>
                <a:gd name="T90" fmla="*/ 0 w 564"/>
                <a:gd name="T91" fmla="*/ 24 h 420"/>
                <a:gd name="T92" fmla="*/ 174 w 564"/>
                <a:gd name="T93" fmla="*/ 6 h 420"/>
                <a:gd name="T94" fmla="*/ 186 w 564"/>
                <a:gd name="T95" fmla="*/ 30 h 420"/>
                <a:gd name="T96" fmla="*/ 366 w 564"/>
                <a:gd name="T97" fmla="*/ 18 h 420"/>
                <a:gd name="T98" fmla="*/ 372 w 564"/>
                <a:gd name="T99" fmla="*/ 36 h 420"/>
                <a:gd name="T100" fmla="*/ 378 w 564"/>
                <a:gd name="T101" fmla="*/ 30 h 420"/>
                <a:gd name="T102" fmla="*/ 372 w 564"/>
                <a:gd name="T103" fmla="*/ 0 h 420"/>
                <a:gd name="T104" fmla="*/ 402 w 564"/>
                <a:gd name="T105" fmla="*/ 0 h 420"/>
                <a:gd name="T106" fmla="*/ 408 w 564"/>
                <a:gd name="T107" fmla="*/ 0 h 420"/>
                <a:gd name="T108" fmla="*/ 408 w 564"/>
                <a:gd name="T109" fmla="*/ 6 h 42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64"/>
                <a:gd name="T166" fmla="*/ 0 h 420"/>
                <a:gd name="T167" fmla="*/ 564 w 564"/>
                <a:gd name="T168" fmla="*/ 420 h 42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64" h="420">
                  <a:moveTo>
                    <a:pt x="408" y="0"/>
                  </a:moveTo>
                  <a:lnTo>
                    <a:pt x="558" y="288"/>
                  </a:lnTo>
                  <a:lnTo>
                    <a:pt x="564" y="360"/>
                  </a:lnTo>
                  <a:lnTo>
                    <a:pt x="552" y="378"/>
                  </a:lnTo>
                  <a:lnTo>
                    <a:pt x="552" y="396"/>
                  </a:lnTo>
                  <a:lnTo>
                    <a:pt x="546" y="408"/>
                  </a:lnTo>
                  <a:lnTo>
                    <a:pt x="504" y="420"/>
                  </a:lnTo>
                  <a:lnTo>
                    <a:pt x="498" y="408"/>
                  </a:lnTo>
                  <a:lnTo>
                    <a:pt x="510" y="414"/>
                  </a:lnTo>
                  <a:lnTo>
                    <a:pt x="516" y="402"/>
                  </a:lnTo>
                  <a:lnTo>
                    <a:pt x="498" y="402"/>
                  </a:lnTo>
                  <a:lnTo>
                    <a:pt x="474" y="372"/>
                  </a:lnTo>
                  <a:lnTo>
                    <a:pt x="450" y="366"/>
                  </a:lnTo>
                  <a:lnTo>
                    <a:pt x="432" y="330"/>
                  </a:lnTo>
                  <a:lnTo>
                    <a:pt x="414" y="318"/>
                  </a:lnTo>
                  <a:lnTo>
                    <a:pt x="414" y="294"/>
                  </a:lnTo>
                  <a:lnTo>
                    <a:pt x="402" y="294"/>
                  </a:lnTo>
                  <a:lnTo>
                    <a:pt x="408" y="306"/>
                  </a:lnTo>
                  <a:lnTo>
                    <a:pt x="402" y="306"/>
                  </a:lnTo>
                  <a:lnTo>
                    <a:pt x="366" y="258"/>
                  </a:lnTo>
                  <a:lnTo>
                    <a:pt x="384" y="228"/>
                  </a:lnTo>
                  <a:lnTo>
                    <a:pt x="360" y="216"/>
                  </a:lnTo>
                  <a:lnTo>
                    <a:pt x="366" y="240"/>
                  </a:lnTo>
                  <a:lnTo>
                    <a:pt x="348" y="228"/>
                  </a:lnTo>
                  <a:lnTo>
                    <a:pt x="354" y="150"/>
                  </a:lnTo>
                  <a:lnTo>
                    <a:pt x="270" y="78"/>
                  </a:lnTo>
                  <a:lnTo>
                    <a:pt x="234" y="72"/>
                  </a:lnTo>
                  <a:lnTo>
                    <a:pt x="228" y="90"/>
                  </a:lnTo>
                  <a:lnTo>
                    <a:pt x="162" y="114"/>
                  </a:lnTo>
                  <a:lnTo>
                    <a:pt x="156" y="102"/>
                  </a:lnTo>
                  <a:lnTo>
                    <a:pt x="162" y="108"/>
                  </a:lnTo>
                  <a:lnTo>
                    <a:pt x="162" y="102"/>
                  </a:lnTo>
                  <a:lnTo>
                    <a:pt x="132" y="66"/>
                  </a:lnTo>
                  <a:lnTo>
                    <a:pt x="120" y="72"/>
                  </a:lnTo>
                  <a:lnTo>
                    <a:pt x="132" y="78"/>
                  </a:lnTo>
                  <a:lnTo>
                    <a:pt x="78" y="66"/>
                  </a:lnTo>
                  <a:lnTo>
                    <a:pt x="102" y="60"/>
                  </a:lnTo>
                  <a:lnTo>
                    <a:pt x="96" y="54"/>
                  </a:lnTo>
                  <a:lnTo>
                    <a:pt x="36" y="72"/>
                  </a:lnTo>
                  <a:lnTo>
                    <a:pt x="48" y="60"/>
                  </a:lnTo>
                  <a:lnTo>
                    <a:pt x="30" y="54"/>
                  </a:lnTo>
                  <a:lnTo>
                    <a:pt x="30" y="66"/>
                  </a:lnTo>
                  <a:lnTo>
                    <a:pt x="18" y="72"/>
                  </a:lnTo>
                  <a:lnTo>
                    <a:pt x="18" y="54"/>
                  </a:lnTo>
                  <a:lnTo>
                    <a:pt x="0" y="36"/>
                  </a:lnTo>
                  <a:lnTo>
                    <a:pt x="0" y="24"/>
                  </a:lnTo>
                  <a:lnTo>
                    <a:pt x="174" y="6"/>
                  </a:lnTo>
                  <a:lnTo>
                    <a:pt x="186" y="30"/>
                  </a:lnTo>
                  <a:lnTo>
                    <a:pt x="366" y="18"/>
                  </a:lnTo>
                  <a:lnTo>
                    <a:pt x="372" y="36"/>
                  </a:lnTo>
                  <a:lnTo>
                    <a:pt x="378" y="30"/>
                  </a:lnTo>
                  <a:lnTo>
                    <a:pt x="372" y="0"/>
                  </a:lnTo>
                  <a:lnTo>
                    <a:pt x="402" y="0"/>
                  </a:lnTo>
                  <a:lnTo>
                    <a:pt x="408" y="0"/>
                  </a:lnTo>
                  <a:lnTo>
                    <a:pt x="408" y="6"/>
                  </a:lnTo>
                </a:path>
              </a:pathLst>
            </a:custGeom>
            <a:noFill/>
            <a:ln w="9525">
              <a:solidFill>
                <a:srgbClr val="000000"/>
              </a:solidFill>
              <a:prstDash val="solid"/>
              <a:round/>
              <a:headEnd/>
              <a:tailEnd/>
            </a:ln>
          </p:spPr>
          <p:txBody>
            <a:bodyPr/>
            <a:lstStyle/>
            <a:p>
              <a:endParaRPr lang="en-US"/>
            </a:p>
          </p:txBody>
        </p:sp>
        <p:sp>
          <p:nvSpPr>
            <p:cNvPr id="6171" name="Freeform 152"/>
            <p:cNvSpPr>
              <a:spLocks/>
            </p:cNvSpPr>
            <p:nvPr/>
          </p:nvSpPr>
          <p:spPr bwMode="auto">
            <a:xfrm>
              <a:off x="3573" y="2394"/>
              <a:ext cx="330" cy="354"/>
            </a:xfrm>
            <a:custGeom>
              <a:avLst/>
              <a:gdLst>
                <a:gd name="T0" fmla="*/ 78 w 330"/>
                <a:gd name="T1" fmla="*/ 12 h 354"/>
                <a:gd name="T2" fmla="*/ 156 w 330"/>
                <a:gd name="T3" fmla="*/ 0 h 354"/>
                <a:gd name="T4" fmla="*/ 144 w 330"/>
                <a:gd name="T5" fmla="*/ 24 h 354"/>
                <a:gd name="T6" fmla="*/ 174 w 330"/>
                <a:gd name="T7" fmla="*/ 42 h 354"/>
                <a:gd name="T8" fmla="*/ 204 w 330"/>
                <a:gd name="T9" fmla="*/ 78 h 354"/>
                <a:gd name="T10" fmla="*/ 282 w 330"/>
                <a:gd name="T11" fmla="*/ 138 h 354"/>
                <a:gd name="T12" fmla="*/ 312 w 330"/>
                <a:gd name="T13" fmla="*/ 204 h 354"/>
                <a:gd name="T14" fmla="*/ 330 w 330"/>
                <a:gd name="T15" fmla="*/ 210 h 354"/>
                <a:gd name="T16" fmla="*/ 318 w 330"/>
                <a:gd name="T17" fmla="*/ 234 h 354"/>
                <a:gd name="T18" fmla="*/ 318 w 330"/>
                <a:gd name="T19" fmla="*/ 246 h 354"/>
                <a:gd name="T20" fmla="*/ 306 w 330"/>
                <a:gd name="T21" fmla="*/ 270 h 354"/>
                <a:gd name="T22" fmla="*/ 306 w 330"/>
                <a:gd name="T23" fmla="*/ 282 h 354"/>
                <a:gd name="T24" fmla="*/ 300 w 330"/>
                <a:gd name="T25" fmla="*/ 282 h 354"/>
                <a:gd name="T26" fmla="*/ 312 w 330"/>
                <a:gd name="T27" fmla="*/ 288 h 354"/>
                <a:gd name="T28" fmla="*/ 306 w 330"/>
                <a:gd name="T29" fmla="*/ 318 h 354"/>
                <a:gd name="T30" fmla="*/ 270 w 330"/>
                <a:gd name="T31" fmla="*/ 318 h 354"/>
                <a:gd name="T32" fmla="*/ 276 w 330"/>
                <a:gd name="T33" fmla="*/ 348 h 354"/>
                <a:gd name="T34" fmla="*/ 270 w 330"/>
                <a:gd name="T35" fmla="*/ 354 h 354"/>
                <a:gd name="T36" fmla="*/ 264 w 330"/>
                <a:gd name="T37" fmla="*/ 336 h 354"/>
                <a:gd name="T38" fmla="*/ 84 w 330"/>
                <a:gd name="T39" fmla="*/ 348 h 354"/>
                <a:gd name="T40" fmla="*/ 72 w 330"/>
                <a:gd name="T41" fmla="*/ 324 h 354"/>
                <a:gd name="T42" fmla="*/ 54 w 330"/>
                <a:gd name="T43" fmla="*/ 258 h 354"/>
                <a:gd name="T44" fmla="*/ 66 w 330"/>
                <a:gd name="T45" fmla="*/ 228 h 354"/>
                <a:gd name="T46" fmla="*/ 42 w 330"/>
                <a:gd name="T47" fmla="*/ 186 h 354"/>
                <a:gd name="T48" fmla="*/ 0 w 330"/>
                <a:gd name="T49" fmla="*/ 24 h 354"/>
                <a:gd name="T50" fmla="*/ 78 w 330"/>
                <a:gd name="T51" fmla="*/ 12 h 35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0"/>
                <a:gd name="T79" fmla="*/ 0 h 354"/>
                <a:gd name="T80" fmla="*/ 330 w 330"/>
                <a:gd name="T81" fmla="*/ 354 h 35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0" h="354">
                  <a:moveTo>
                    <a:pt x="78" y="12"/>
                  </a:moveTo>
                  <a:lnTo>
                    <a:pt x="156" y="0"/>
                  </a:lnTo>
                  <a:lnTo>
                    <a:pt x="144" y="24"/>
                  </a:lnTo>
                  <a:lnTo>
                    <a:pt x="174" y="42"/>
                  </a:lnTo>
                  <a:lnTo>
                    <a:pt x="204" y="78"/>
                  </a:lnTo>
                  <a:lnTo>
                    <a:pt x="282" y="138"/>
                  </a:lnTo>
                  <a:lnTo>
                    <a:pt x="312" y="204"/>
                  </a:lnTo>
                  <a:lnTo>
                    <a:pt x="330" y="210"/>
                  </a:lnTo>
                  <a:lnTo>
                    <a:pt x="318" y="234"/>
                  </a:lnTo>
                  <a:lnTo>
                    <a:pt x="318" y="246"/>
                  </a:lnTo>
                  <a:lnTo>
                    <a:pt x="306" y="270"/>
                  </a:lnTo>
                  <a:lnTo>
                    <a:pt x="306" y="282"/>
                  </a:lnTo>
                  <a:lnTo>
                    <a:pt x="300" y="282"/>
                  </a:lnTo>
                  <a:lnTo>
                    <a:pt x="312" y="288"/>
                  </a:lnTo>
                  <a:lnTo>
                    <a:pt x="306" y="318"/>
                  </a:lnTo>
                  <a:lnTo>
                    <a:pt x="270" y="318"/>
                  </a:lnTo>
                  <a:lnTo>
                    <a:pt x="276" y="348"/>
                  </a:lnTo>
                  <a:lnTo>
                    <a:pt x="270" y="354"/>
                  </a:lnTo>
                  <a:lnTo>
                    <a:pt x="264" y="336"/>
                  </a:lnTo>
                  <a:lnTo>
                    <a:pt x="84" y="348"/>
                  </a:lnTo>
                  <a:lnTo>
                    <a:pt x="72" y="324"/>
                  </a:lnTo>
                  <a:lnTo>
                    <a:pt x="54" y="258"/>
                  </a:lnTo>
                  <a:lnTo>
                    <a:pt x="66" y="228"/>
                  </a:lnTo>
                  <a:lnTo>
                    <a:pt x="42" y="186"/>
                  </a:lnTo>
                  <a:lnTo>
                    <a:pt x="0" y="24"/>
                  </a:lnTo>
                  <a:lnTo>
                    <a:pt x="78" y="12"/>
                  </a:lnTo>
                  <a:close/>
                </a:path>
              </a:pathLst>
            </a:custGeom>
            <a:solidFill>
              <a:srgbClr val="FF8C00"/>
            </a:solidFill>
            <a:ln w="9525">
              <a:solidFill>
                <a:srgbClr val="FF8C00"/>
              </a:solidFill>
              <a:prstDash val="solid"/>
              <a:round/>
              <a:headEnd/>
              <a:tailEnd/>
            </a:ln>
          </p:spPr>
          <p:txBody>
            <a:bodyPr/>
            <a:lstStyle/>
            <a:p>
              <a:endParaRPr lang="en-US"/>
            </a:p>
          </p:txBody>
        </p:sp>
        <p:sp>
          <p:nvSpPr>
            <p:cNvPr id="6172" name="Freeform 153"/>
            <p:cNvSpPr>
              <a:spLocks/>
            </p:cNvSpPr>
            <p:nvPr/>
          </p:nvSpPr>
          <p:spPr bwMode="auto">
            <a:xfrm>
              <a:off x="3573" y="2394"/>
              <a:ext cx="330" cy="354"/>
            </a:xfrm>
            <a:custGeom>
              <a:avLst/>
              <a:gdLst>
                <a:gd name="T0" fmla="*/ 78 w 330"/>
                <a:gd name="T1" fmla="*/ 12 h 354"/>
                <a:gd name="T2" fmla="*/ 156 w 330"/>
                <a:gd name="T3" fmla="*/ 0 h 354"/>
                <a:gd name="T4" fmla="*/ 144 w 330"/>
                <a:gd name="T5" fmla="*/ 24 h 354"/>
                <a:gd name="T6" fmla="*/ 174 w 330"/>
                <a:gd name="T7" fmla="*/ 42 h 354"/>
                <a:gd name="T8" fmla="*/ 204 w 330"/>
                <a:gd name="T9" fmla="*/ 78 h 354"/>
                <a:gd name="T10" fmla="*/ 282 w 330"/>
                <a:gd name="T11" fmla="*/ 138 h 354"/>
                <a:gd name="T12" fmla="*/ 312 w 330"/>
                <a:gd name="T13" fmla="*/ 204 h 354"/>
                <a:gd name="T14" fmla="*/ 330 w 330"/>
                <a:gd name="T15" fmla="*/ 210 h 354"/>
                <a:gd name="T16" fmla="*/ 318 w 330"/>
                <a:gd name="T17" fmla="*/ 234 h 354"/>
                <a:gd name="T18" fmla="*/ 318 w 330"/>
                <a:gd name="T19" fmla="*/ 246 h 354"/>
                <a:gd name="T20" fmla="*/ 306 w 330"/>
                <a:gd name="T21" fmla="*/ 270 h 354"/>
                <a:gd name="T22" fmla="*/ 306 w 330"/>
                <a:gd name="T23" fmla="*/ 282 h 354"/>
                <a:gd name="T24" fmla="*/ 300 w 330"/>
                <a:gd name="T25" fmla="*/ 282 h 354"/>
                <a:gd name="T26" fmla="*/ 312 w 330"/>
                <a:gd name="T27" fmla="*/ 288 h 354"/>
                <a:gd name="T28" fmla="*/ 306 w 330"/>
                <a:gd name="T29" fmla="*/ 318 h 354"/>
                <a:gd name="T30" fmla="*/ 270 w 330"/>
                <a:gd name="T31" fmla="*/ 318 h 354"/>
                <a:gd name="T32" fmla="*/ 276 w 330"/>
                <a:gd name="T33" fmla="*/ 348 h 354"/>
                <a:gd name="T34" fmla="*/ 270 w 330"/>
                <a:gd name="T35" fmla="*/ 354 h 354"/>
                <a:gd name="T36" fmla="*/ 264 w 330"/>
                <a:gd name="T37" fmla="*/ 336 h 354"/>
                <a:gd name="T38" fmla="*/ 84 w 330"/>
                <a:gd name="T39" fmla="*/ 348 h 354"/>
                <a:gd name="T40" fmla="*/ 72 w 330"/>
                <a:gd name="T41" fmla="*/ 324 h 354"/>
                <a:gd name="T42" fmla="*/ 54 w 330"/>
                <a:gd name="T43" fmla="*/ 258 h 354"/>
                <a:gd name="T44" fmla="*/ 66 w 330"/>
                <a:gd name="T45" fmla="*/ 228 h 354"/>
                <a:gd name="T46" fmla="*/ 42 w 330"/>
                <a:gd name="T47" fmla="*/ 186 h 354"/>
                <a:gd name="T48" fmla="*/ 0 w 330"/>
                <a:gd name="T49" fmla="*/ 24 h 354"/>
                <a:gd name="T50" fmla="*/ 78 w 330"/>
                <a:gd name="T51" fmla="*/ 12 h 354"/>
                <a:gd name="T52" fmla="*/ 78 w 330"/>
                <a:gd name="T53" fmla="*/ 18 h 35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30"/>
                <a:gd name="T82" fmla="*/ 0 h 354"/>
                <a:gd name="T83" fmla="*/ 330 w 330"/>
                <a:gd name="T84" fmla="*/ 354 h 35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30" h="354">
                  <a:moveTo>
                    <a:pt x="78" y="12"/>
                  </a:moveTo>
                  <a:lnTo>
                    <a:pt x="156" y="0"/>
                  </a:lnTo>
                  <a:lnTo>
                    <a:pt x="144" y="24"/>
                  </a:lnTo>
                  <a:lnTo>
                    <a:pt x="174" y="42"/>
                  </a:lnTo>
                  <a:lnTo>
                    <a:pt x="204" y="78"/>
                  </a:lnTo>
                  <a:lnTo>
                    <a:pt x="282" y="138"/>
                  </a:lnTo>
                  <a:lnTo>
                    <a:pt x="312" y="204"/>
                  </a:lnTo>
                  <a:lnTo>
                    <a:pt x="330" y="210"/>
                  </a:lnTo>
                  <a:lnTo>
                    <a:pt x="318" y="234"/>
                  </a:lnTo>
                  <a:lnTo>
                    <a:pt x="318" y="246"/>
                  </a:lnTo>
                  <a:lnTo>
                    <a:pt x="306" y="270"/>
                  </a:lnTo>
                  <a:lnTo>
                    <a:pt x="306" y="282"/>
                  </a:lnTo>
                  <a:lnTo>
                    <a:pt x="300" y="282"/>
                  </a:lnTo>
                  <a:lnTo>
                    <a:pt x="312" y="288"/>
                  </a:lnTo>
                  <a:lnTo>
                    <a:pt x="306" y="318"/>
                  </a:lnTo>
                  <a:lnTo>
                    <a:pt x="270" y="318"/>
                  </a:lnTo>
                  <a:lnTo>
                    <a:pt x="276" y="348"/>
                  </a:lnTo>
                  <a:lnTo>
                    <a:pt x="270" y="354"/>
                  </a:lnTo>
                  <a:lnTo>
                    <a:pt x="264" y="336"/>
                  </a:lnTo>
                  <a:lnTo>
                    <a:pt x="84" y="348"/>
                  </a:lnTo>
                  <a:lnTo>
                    <a:pt x="72" y="324"/>
                  </a:lnTo>
                  <a:lnTo>
                    <a:pt x="54" y="258"/>
                  </a:lnTo>
                  <a:lnTo>
                    <a:pt x="66" y="228"/>
                  </a:lnTo>
                  <a:lnTo>
                    <a:pt x="42" y="186"/>
                  </a:lnTo>
                  <a:lnTo>
                    <a:pt x="0" y="24"/>
                  </a:lnTo>
                  <a:lnTo>
                    <a:pt x="78" y="12"/>
                  </a:lnTo>
                  <a:lnTo>
                    <a:pt x="78" y="18"/>
                  </a:lnTo>
                </a:path>
              </a:pathLst>
            </a:custGeom>
            <a:noFill/>
            <a:ln w="9525">
              <a:solidFill>
                <a:srgbClr val="000000"/>
              </a:solidFill>
              <a:prstDash val="solid"/>
              <a:round/>
              <a:headEnd/>
              <a:tailEnd/>
            </a:ln>
          </p:spPr>
          <p:txBody>
            <a:bodyPr/>
            <a:lstStyle/>
            <a:p>
              <a:endParaRPr lang="en-US"/>
            </a:p>
          </p:txBody>
        </p:sp>
        <p:sp>
          <p:nvSpPr>
            <p:cNvPr id="6173" name="Freeform 154"/>
            <p:cNvSpPr>
              <a:spLocks/>
            </p:cNvSpPr>
            <p:nvPr/>
          </p:nvSpPr>
          <p:spPr bwMode="auto">
            <a:xfrm>
              <a:off x="1911" y="2868"/>
              <a:ext cx="30" cy="36"/>
            </a:xfrm>
            <a:custGeom>
              <a:avLst/>
              <a:gdLst>
                <a:gd name="T0" fmla="*/ 6 w 30"/>
                <a:gd name="T1" fmla="*/ 0 h 36"/>
                <a:gd name="T2" fmla="*/ 6 w 30"/>
                <a:gd name="T3" fmla="*/ 6 h 36"/>
                <a:gd name="T4" fmla="*/ 18 w 30"/>
                <a:gd name="T5" fmla="*/ 6 h 36"/>
                <a:gd name="T6" fmla="*/ 18 w 30"/>
                <a:gd name="T7" fmla="*/ 0 h 36"/>
                <a:gd name="T8" fmla="*/ 24 w 30"/>
                <a:gd name="T9" fmla="*/ 0 h 36"/>
                <a:gd name="T10" fmla="*/ 30 w 30"/>
                <a:gd name="T11" fmla="*/ 12 h 36"/>
                <a:gd name="T12" fmla="*/ 30 w 30"/>
                <a:gd name="T13" fmla="*/ 18 h 36"/>
                <a:gd name="T14" fmla="*/ 24 w 30"/>
                <a:gd name="T15" fmla="*/ 30 h 36"/>
                <a:gd name="T16" fmla="*/ 12 w 30"/>
                <a:gd name="T17" fmla="*/ 36 h 36"/>
                <a:gd name="T18" fmla="*/ 6 w 30"/>
                <a:gd name="T19" fmla="*/ 30 h 36"/>
                <a:gd name="T20" fmla="*/ 0 w 30"/>
                <a:gd name="T21" fmla="*/ 24 h 36"/>
                <a:gd name="T22" fmla="*/ 0 w 30"/>
                <a:gd name="T23" fmla="*/ 12 h 36"/>
                <a:gd name="T24" fmla="*/ 6 w 30"/>
                <a:gd name="T25" fmla="*/ 0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36"/>
                <a:gd name="T41" fmla="*/ 30 w 30"/>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36">
                  <a:moveTo>
                    <a:pt x="6" y="0"/>
                  </a:moveTo>
                  <a:lnTo>
                    <a:pt x="6" y="6"/>
                  </a:lnTo>
                  <a:lnTo>
                    <a:pt x="18" y="6"/>
                  </a:lnTo>
                  <a:lnTo>
                    <a:pt x="18" y="0"/>
                  </a:lnTo>
                  <a:lnTo>
                    <a:pt x="24" y="0"/>
                  </a:lnTo>
                  <a:lnTo>
                    <a:pt x="30" y="12"/>
                  </a:lnTo>
                  <a:lnTo>
                    <a:pt x="30" y="18"/>
                  </a:lnTo>
                  <a:lnTo>
                    <a:pt x="24" y="30"/>
                  </a:lnTo>
                  <a:lnTo>
                    <a:pt x="12" y="36"/>
                  </a:lnTo>
                  <a:lnTo>
                    <a:pt x="6" y="30"/>
                  </a:lnTo>
                  <a:lnTo>
                    <a:pt x="0" y="24"/>
                  </a:lnTo>
                  <a:lnTo>
                    <a:pt x="0" y="12"/>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6174" name="Freeform 155"/>
            <p:cNvSpPr>
              <a:spLocks/>
            </p:cNvSpPr>
            <p:nvPr/>
          </p:nvSpPr>
          <p:spPr bwMode="auto">
            <a:xfrm>
              <a:off x="1911" y="2868"/>
              <a:ext cx="30" cy="36"/>
            </a:xfrm>
            <a:custGeom>
              <a:avLst/>
              <a:gdLst>
                <a:gd name="T0" fmla="*/ 6 w 30"/>
                <a:gd name="T1" fmla="*/ 0 h 36"/>
                <a:gd name="T2" fmla="*/ 6 w 30"/>
                <a:gd name="T3" fmla="*/ 6 h 36"/>
                <a:gd name="T4" fmla="*/ 18 w 30"/>
                <a:gd name="T5" fmla="*/ 6 h 36"/>
                <a:gd name="T6" fmla="*/ 18 w 30"/>
                <a:gd name="T7" fmla="*/ 0 h 36"/>
                <a:gd name="T8" fmla="*/ 24 w 30"/>
                <a:gd name="T9" fmla="*/ 0 h 36"/>
                <a:gd name="T10" fmla="*/ 30 w 30"/>
                <a:gd name="T11" fmla="*/ 12 h 36"/>
                <a:gd name="T12" fmla="*/ 30 w 30"/>
                <a:gd name="T13" fmla="*/ 18 h 36"/>
                <a:gd name="T14" fmla="*/ 24 w 30"/>
                <a:gd name="T15" fmla="*/ 30 h 36"/>
                <a:gd name="T16" fmla="*/ 12 w 30"/>
                <a:gd name="T17" fmla="*/ 36 h 36"/>
                <a:gd name="T18" fmla="*/ 6 w 30"/>
                <a:gd name="T19" fmla="*/ 30 h 36"/>
                <a:gd name="T20" fmla="*/ 0 w 30"/>
                <a:gd name="T21" fmla="*/ 24 h 36"/>
                <a:gd name="T22" fmla="*/ 0 w 30"/>
                <a:gd name="T23" fmla="*/ 12 h 36"/>
                <a:gd name="T24" fmla="*/ 6 w 30"/>
                <a:gd name="T25" fmla="*/ 0 h 36"/>
                <a:gd name="T26" fmla="*/ 6 w 30"/>
                <a:gd name="T27" fmla="*/ 6 h 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36"/>
                <a:gd name="T44" fmla="*/ 30 w 30"/>
                <a:gd name="T45" fmla="*/ 36 h 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36">
                  <a:moveTo>
                    <a:pt x="6" y="0"/>
                  </a:moveTo>
                  <a:lnTo>
                    <a:pt x="6" y="6"/>
                  </a:lnTo>
                  <a:lnTo>
                    <a:pt x="18" y="6"/>
                  </a:lnTo>
                  <a:lnTo>
                    <a:pt x="18" y="0"/>
                  </a:lnTo>
                  <a:lnTo>
                    <a:pt x="24" y="0"/>
                  </a:lnTo>
                  <a:lnTo>
                    <a:pt x="30" y="12"/>
                  </a:lnTo>
                  <a:lnTo>
                    <a:pt x="30" y="18"/>
                  </a:lnTo>
                  <a:lnTo>
                    <a:pt x="24" y="30"/>
                  </a:lnTo>
                  <a:lnTo>
                    <a:pt x="12" y="36"/>
                  </a:lnTo>
                  <a:lnTo>
                    <a:pt x="6" y="30"/>
                  </a:lnTo>
                  <a:lnTo>
                    <a:pt x="0" y="24"/>
                  </a:lnTo>
                  <a:lnTo>
                    <a:pt x="0" y="12"/>
                  </a:lnTo>
                  <a:lnTo>
                    <a:pt x="6" y="0"/>
                  </a:lnTo>
                  <a:lnTo>
                    <a:pt x="6" y="6"/>
                  </a:lnTo>
                </a:path>
              </a:pathLst>
            </a:custGeom>
            <a:noFill/>
            <a:ln w="9525">
              <a:solidFill>
                <a:srgbClr val="000000"/>
              </a:solidFill>
              <a:prstDash val="solid"/>
              <a:round/>
              <a:headEnd/>
              <a:tailEnd/>
            </a:ln>
          </p:spPr>
          <p:txBody>
            <a:bodyPr/>
            <a:lstStyle/>
            <a:p>
              <a:endParaRPr lang="en-US"/>
            </a:p>
          </p:txBody>
        </p:sp>
        <p:sp>
          <p:nvSpPr>
            <p:cNvPr id="6175" name="Freeform 156"/>
            <p:cNvSpPr>
              <a:spLocks/>
            </p:cNvSpPr>
            <p:nvPr/>
          </p:nvSpPr>
          <p:spPr bwMode="auto">
            <a:xfrm>
              <a:off x="2013" y="2922"/>
              <a:ext cx="30" cy="30"/>
            </a:xfrm>
            <a:custGeom>
              <a:avLst/>
              <a:gdLst>
                <a:gd name="T0" fmla="*/ 0 w 30"/>
                <a:gd name="T1" fmla="*/ 12 h 30"/>
                <a:gd name="T2" fmla="*/ 0 w 30"/>
                <a:gd name="T3" fmla="*/ 6 h 30"/>
                <a:gd name="T4" fmla="*/ 6 w 30"/>
                <a:gd name="T5" fmla="*/ 0 h 30"/>
                <a:gd name="T6" fmla="*/ 12 w 30"/>
                <a:gd name="T7" fmla="*/ 6 h 30"/>
                <a:gd name="T8" fmla="*/ 24 w 30"/>
                <a:gd name="T9" fmla="*/ 18 h 30"/>
                <a:gd name="T10" fmla="*/ 30 w 30"/>
                <a:gd name="T11" fmla="*/ 24 h 30"/>
                <a:gd name="T12" fmla="*/ 18 w 30"/>
                <a:gd name="T13" fmla="*/ 24 h 30"/>
                <a:gd name="T14" fmla="*/ 12 w 30"/>
                <a:gd name="T15" fmla="*/ 30 h 30"/>
                <a:gd name="T16" fmla="*/ 6 w 30"/>
                <a:gd name="T17" fmla="*/ 24 h 30"/>
                <a:gd name="T18" fmla="*/ 0 w 30"/>
                <a:gd name="T19" fmla="*/ 12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30"/>
                <a:gd name="T32" fmla="*/ 30 w 30"/>
                <a:gd name="T33" fmla="*/ 30 h 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30">
                  <a:moveTo>
                    <a:pt x="0" y="12"/>
                  </a:moveTo>
                  <a:lnTo>
                    <a:pt x="0" y="6"/>
                  </a:lnTo>
                  <a:lnTo>
                    <a:pt x="6" y="0"/>
                  </a:lnTo>
                  <a:lnTo>
                    <a:pt x="12" y="6"/>
                  </a:lnTo>
                  <a:lnTo>
                    <a:pt x="24" y="18"/>
                  </a:lnTo>
                  <a:lnTo>
                    <a:pt x="30" y="24"/>
                  </a:lnTo>
                  <a:lnTo>
                    <a:pt x="18" y="24"/>
                  </a:lnTo>
                  <a:lnTo>
                    <a:pt x="12" y="30"/>
                  </a:lnTo>
                  <a:lnTo>
                    <a:pt x="6" y="24"/>
                  </a:lnTo>
                  <a:lnTo>
                    <a:pt x="0" y="12"/>
                  </a:lnTo>
                  <a:close/>
                </a:path>
              </a:pathLst>
            </a:custGeom>
            <a:solidFill>
              <a:srgbClr val="FFAA00"/>
            </a:solidFill>
            <a:ln w="9525">
              <a:solidFill>
                <a:srgbClr val="FFAA00"/>
              </a:solidFill>
              <a:prstDash val="solid"/>
              <a:round/>
              <a:headEnd/>
              <a:tailEnd/>
            </a:ln>
          </p:spPr>
          <p:txBody>
            <a:bodyPr/>
            <a:lstStyle/>
            <a:p>
              <a:endParaRPr lang="en-US"/>
            </a:p>
          </p:txBody>
        </p:sp>
        <p:sp>
          <p:nvSpPr>
            <p:cNvPr id="6176" name="Freeform 157"/>
            <p:cNvSpPr>
              <a:spLocks/>
            </p:cNvSpPr>
            <p:nvPr/>
          </p:nvSpPr>
          <p:spPr bwMode="auto">
            <a:xfrm>
              <a:off x="2013" y="2922"/>
              <a:ext cx="30" cy="30"/>
            </a:xfrm>
            <a:custGeom>
              <a:avLst/>
              <a:gdLst>
                <a:gd name="T0" fmla="*/ 0 w 30"/>
                <a:gd name="T1" fmla="*/ 12 h 30"/>
                <a:gd name="T2" fmla="*/ 0 w 30"/>
                <a:gd name="T3" fmla="*/ 6 h 30"/>
                <a:gd name="T4" fmla="*/ 6 w 30"/>
                <a:gd name="T5" fmla="*/ 0 h 30"/>
                <a:gd name="T6" fmla="*/ 12 w 30"/>
                <a:gd name="T7" fmla="*/ 6 h 30"/>
                <a:gd name="T8" fmla="*/ 24 w 30"/>
                <a:gd name="T9" fmla="*/ 18 h 30"/>
                <a:gd name="T10" fmla="*/ 30 w 30"/>
                <a:gd name="T11" fmla="*/ 24 h 30"/>
                <a:gd name="T12" fmla="*/ 18 w 30"/>
                <a:gd name="T13" fmla="*/ 24 h 30"/>
                <a:gd name="T14" fmla="*/ 12 w 30"/>
                <a:gd name="T15" fmla="*/ 30 h 30"/>
                <a:gd name="T16" fmla="*/ 6 w 30"/>
                <a:gd name="T17" fmla="*/ 24 h 30"/>
                <a:gd name="T18" fmla="*/ 0 w 30"/>
                <a:gd name="T19" fmla="*/ 12 h 30"/>
                <a:gd name="T20" fmla="*/ 0 w 30"/>
                <a:gd name="T21" fmla="*/ 18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30"/>
                <a:gd name="T35" fmla="*/ 30 w 30"/>
                <a:gd name="T36" fmla="*/ 30 h 3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30">
                  <a:moveTo>
                    <a:pt x="0" y="12"/>
                  </a:moveTo>
                  <a:lnTo>
                    <a:pt x="0" y="6"/>
                  </a:lnTo>
                  <a:lnTo>
                    <a:pt x="6" y="0"/>
                  </a:lnTo>
                  <a:lnTo>
                    <a:pt x="12" y="6"/>
                  </a:lnTo>
                  <a:lnTo>
                    <a:pt x="24" y="18"/>
                  </a:lnTo>
                  <a:lnTo>
                    <a:pt x="30" y="24"/>
                  </a:lnTo>
                  <a:lnTo>
                    <a:pt x="18" y="24"/>
                  </a:lnTo>
                  <a:lnTo>
                    <a:pt x="12" y="30"/>
                  </a:lnTo>
                  <a:lnTo>
                    <a:pt x="6" y="24"/>
                  </a:lnTo>
                  <a:lnTo>
                    <a:pt x="0" y="12"/>
                  </a:lnTo>
                  <a:lnTo>
                    <a:pt x="0" y="18"/>
                  </a:lnTo>
                </a:path>
              </a:pathLst>
            </a:custGeom>
            <a:noFill/>
            <a:ln w="9525">
              <a:solidFill>
                <a:srgbClr val="000000"/>
              </a:solidFill>
              <a:prstDash val="solid"/>
              <a:round/>
              <a:headEnd/>
              <a:tailEnd/>
            </a:ln>
          </p:spPr>
          <p:txBody>
            <a:bodyPr/>
            <a:lstStyle/>
            <a:p>
              <a:endParaRPr lang="en-US"/>
            </a:p>
          </p:txBody>
        </p:sp>
        <p:sp>
          <p:nvSpPr>
            <p:cNvPr id="6177" name="Freeform 158"/>
            <p:cNvSpPr>
              <a:spLocks/>
            </p:cNvSpPr>
            <p:nvPr/>
          </p:nvSpPr>
          <p:spPr bwMode="auto">
            <a:xfrm>
              <a:off x="2067" y="2958"/>
              <a:ext cx="36" cy="12"/>
            </a:xfrm>
            <a:custGeom>
              <a:avLst/>
              <a:gdLst>
                <a:gd name="T0" fmla="*/ 0 w 36"/>
                <a:gd name="T1" fmla="*/ 6 h 12"/>
                <a:gd name="T2" fmla="*/ 24 w 36"/>
                <a:gd name="T3" fmla="*/ 6 h 12"/>
                <a:gd name="T4" fmla="*/ 30 w 36"/>
                <a:gd name="T5" fmla="*/ 0 h 12"/>
                <a:gd name="T6" fmla="*/ 36 w 36"/>
                <a:gd name="T7" fmla="*/ 0 h 12"/>
                <a:gd name="T8" fmla="*/ 36 w 36"/>
                <a:gd name="T9" fmla="*/ 12 h 12"/>
                <a:gd name="T10" fmla="*/ 6 w 36"/>
                <a:gd name="T11" fmla="*/ 12 h 12"/>
                <a:gd name="T12" fmla="*/ 0 w 36"/>
                <a:gd name="T13" fmla="*/ 6 h 12"/>
                <a:gd name="T14" fmla="*/ 0 60000 65536"/>
                <a:gd name="T15" fmla="*/ 0 60000 65536"/>
                <a:gd name="T16" fmla="*/ 0 60000 65536"/>
                <a:gd name="T17" fmla="*/ 0 60000 65536"/>
                <a:gd name="T18" fmla="*/ 0 60000 65536"/>
                <a:gd name="T19" fmla="*/ 0 60000 65536"/>
                <a:gd name="T20" fmla="*/ 0 60000 65536"/>
                <a:gd name="T21" fmla="*/ 0 w 36"/>
                <a:gd name="T22" fmla="*/ 0 h 12"/>
                <a:gd name="T23" fmla="*/ 36 w 36"/>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 h="12">
                  <a:moveTo>
                    <a:pt x="0" y="6"/>
                  </a:moveTo>
                  <a:lnTo>
                    <a:pt x="24" y="6"/>
                  </a:lnTo>
                  <a:lnTo>
                    <a:pt x="30" y="0"/>
                  </a:lnTo>
                  <a:lnTo>
                    <a:pt x="36" y="0"/>
                  </a:lnTo>
                  <a:lnTo>
                    <a:pt x="36" y="12"/>
                  </a:lnTo>
                  <a:lnTo>
                    <a:pt x="6" y="12"/>
                  </a:lnTo>
                  <a:lnTo>
                    <a:pt x="0" y="6"/>
                  </a:lnTo>
                  <a:close/>
                </a:path>
              </a:pathLst>
            </a:custGeom>
            <a:solidFill>
              <a:srgbClr val="FFAA00"/>
            </a:solidFill>
            <a:ln w="9525">
              <a:solidFill>
                <a:srgbClr val="FFAA00"/>
              </a:solidFill>
              <a:prstDash val="solid"/>
              <a:round/>
              <a:headEnd/>
              <a:tailEnd/>
            </a:ln>
          </p:spPr>
          <p:txBody>
            <a:bodyPr/>
            <a:lstStyle/>
            <a:p>
              <a:endParaRPr lang="en-US"/>
            </a:p>
          </p:txBody>
        </p:sp>
        <p:sp>
          <p:nvSpPr>
            <p:cNvPr id="6178" name="Freeform 159"/>
            <p:cNvSpPr>
              <a:spLocks/>
            </p:cNvSpPr>
            <p:nvPr/>
          </p:nvSpPr>
          <p:spPr bwMode="auto">
            <a:xfrm>
              <a:off x="2067" y="2958"/>
              <a:ext cx="36" cy="12"/>
            </a:xfrm>
            <a:custGeom>
              <a:avLst/>
              <a:gdLst>
                <a:gd name="T0" fmla="*/ 0 w 36"/>
                <a:gd name="T1" fmla="*/ 6 h 12"/>
                <a:gd name="T2" fmla="*/ 24 w 36"/>
                <a:gd name="T3" fmla="*/ 6 h 12"/>
                <a:gd name="T4" fmla="*/ 30 w 36"/>
                <a:gd name="T5" fmla="*/ 0 h 12"/>
                <a:gd name="T6" fmla="*/ 36 w 36"/>
                <a:gd name="T7" fmla="*/ 0 h 12"/>
                <a:gd name="T8" fmla="*/ 36 w 36"/>
                <a:gd name="T9" fmla="*/ 12 h 12"/>
                <a:gd name="T10" fmla="*/ 6 w 36"/>
                <a:gd name="T11" fmla="*/ 12 h 12"/>
                <a:gd name="T12" fmla="*/ 0 w 36"/>
                <a:gd name="T13" fmla="*/ 6 h 12"/>
                <a:gd name="T14" fmla="*/ 0 w 36"/>
                <a:gd name="T15" fmla="*/ 12 h 12"/>
                <a:gd name="T16" fmla="*/ 0 60000 65536"/>
                <a:gd name="T17" fmla="*/ 0 60000 65536"/>
                <a:gd name="T18" fmla="*/ 0 60000 65536"/>
                <a:gd name="T19" fmla="*/ 0 60000 65536"/>
                <a:gd name="T20" fmla="*/ 0 60000 65536"/>
                <a:gd name="T21" fmla="*/ 0 60000 65536"/>
                <a:gd name="T22" fmla="*/ 0 60000 65536"/>
                <a:gd name="T23" fmla="*/ 0 60000 65536"/>
                <a:gd name="T24" fmla="*/ 0 w 36"/>
                <a:gd name="T25" fmla="*/ 0 h 12"/>
                <a:gd name="T26" fmla="*/ 36 w 36"/>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6" h="12">
                  <a:moveTo>
                    <a:pt x="0" y="6"/>
                  </a:moveTo>
                  <a:lnTo>
                    <a:pt x="24" y="6"/>
                  </a:lnTo>
                  <a:lnTo>
                    <a:pt x="30" y="0"/>
                  </a:lnTo>
                  <a:lnTo>
                    <a:pt x="36" y="0"/>
                  </a:lnTo>
                  <a:lnTo>
                    <a:pt x="36" y="12"/>
                  </a:lnTo>
                  <a:lnTo>
                    <a:pt x="6"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6179" name="Freeform 160"/>
            <p:cNvSpPr>
              <a:spLocks/>
            </p:cNvSpPr>
            <p:nvPr/>
          </p:nvSpPr>
          <p:spPr bwMode="auto">
            <a:xfrm>
              <a:off x="2109" y="2976"/>
              <a:ext cx="42" cy="36"/>
            </a:xfrm>
            <a:custGeom>
              <a:avLst/>
              <a:gdLst>
                <a:gd name="T0" fmla="*/ 18 w 42"/>
                <a:gd name="T1" fmla="*/ 6 h 36"/>
                <a:gd name="T2" fmla="*/ 24 w 42"/>
                <a:gd name="T3" fmla="*/ 6 h 36"/>
                <a:gd name="T4" fmla="*/ 30 w 42"/>
                <a:gd name="T5" fmla="*/ 12 h 36"/>
                <a:gd name="T6" fmla="*/ 42 w 42"/>
                <a:gd name="T7" fmla="*/ 18 h 36"/>
                <a:gd name="T8" fmla="*/ 42 w 42"/>
                <a:gd name="T9" fmla="*/ 30 h 36"/>
                <a:gd name="T10" fmla="*/ 30 w 42"/>
                <a:gd name="T11" fmla="*/ 36 h 36"/>
                <a:gd name="T12" fmla="*/ 18 w 42"/>
                <a:gd name="T13" fmla="*/ 36 h 36"/>
                <a:gd name="T14" fmla="*/ 18 w 42"/>
                <a:gd name="T15" fmla="*/ 24 h 36"/>
                <a:gd name="T16" fmla="*/ 12 w 42"/>
                <a:gd name="T17" fmla="*/ 18 h 36"/>
                <a:gd name="T18" fmla="*/ 6 w 42"/>
                <a:gd name="T19" fmla="*/ 12 h 36"/>
                <a:gd name="T20" fmla="*/ 0 w 42"/>
                <a:gd name="T21" fmla="*/ 6 h 36"/>
                <a:gd name="T22" fmla="*/ 0 w 42"/>
                <a:gd name="T23" fmla="*/ 0 h 36"/>
                <a:gd name="T24" fmla="*/ 6 w 42"/>
                <a:gd name="T25" fmla="*/ 0 h 36"/>
                <a:gd name="T26" fmla="*/ 18 w 42"/>
                <a:gd name="T27" fmla="*/ 6 h 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2"/>
                <a:gd name="T43" fmla="*/ 0 h 36"/>
                <a:gd name="T44" fmla="*/ 42 w 42"/>
                <a:gd name="T45" fmla="*/ 36 h 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2" h="36">
                  <a:moveTo>
                    <a:pt x="18" y="6"/>
                  </a:moveTo>
                  <a:lnTo>
                    <a:pt x="24" y="6"/>
                  </a:lnTo>
                  <a:lnTo>
                    <a:pt x="30" y="12"/>
                  </a:lnTo>
                  <a:lnTo>
                    <a:pt x="42" y="18"/>
                  </a:lnTo>
                  <a:lnTo>
                    <a:pt x="42" y="30"/>
                  </a:lnTo>
                  <a:lnTo>
                    <a:pt x="30" y="36"/>
                  </a:lnTo>
                  <a:lnTo>
                    <a:pt x="18" y="36"/>
                  </a:lnTo>
                  <a:lnTo>
                    <a:pt x="18" y="24"/>
                  </a:lnTo>
                  <a:lnTo>
                    <a:pt x="12" y="18"/>
                  </a:lnTo>
                  <a:lnTo>
                    <a:pt x="6" y="12"/>
                  </a:lnTo>
                  <a:lnTo>
                    <a:pt x="0" y="6"/>
                  </a:lnTo>
                  <a:lnTo>
                    <a:pt x="0" y="0"/>
                  </a:lnTo>
                  <a:lnTo>
                    <a:pt x="6" y="0"/>
                  </a:lnTo>
                  <a:lnTo>
                    <a:pt x="18" y="6"/>
                  </a:lnTo>
                  <a:close/>
                </a:path>
              </a:pathLst>
            </a:custGeom>
            <a:solidFill>
              <a:srgbClr val="FFAA00"/>
            </a:solidFill>
            <a:ln w="9525">
              <a:solidFill>
                <a:srgbClr val="FFAA00"/>
              </a:solidFill>
              <a:prstDash val="solid"/>
              <a:round/>
              <a:headEnd/>
              <a:tailEnd/>
            </a:ln>
          </p:spPr>
          <p:txBody>
            <a:bodyPr/>
            <a:lstStyle/>
            <a:p>
              <a:endParaRPr lang="en-US"/>
            </a:p>
          </p:txBody>
        </p:sp>
        <p:sp>
          <p:nvSpPr>
            <p:cNvPr id="6180" name="Freeform 161"/>
            <p:cNvSpPr>
              <a:spLocks/>
            </p:cNvSpPr>
            <p:nvPr/>
          </p:nvSpPr>
          <p:spPr bwMode="auto">
            <a:xfrm>
              <a:off x="2109" y="2976"/>
              <a:ext cx="42" cy="36"/>
            </a:xfrm>
            <a:custGeom>
              <a:avLst/>
              <a:gdLst>
                <a:gd name="T0" fmla="*/ 18 w 42"/>
                <a:gd name="T1" fmla="*/ 6 h 36"/>
                <a:gd name="T2" fmla="*/ 24 w 42"/>
                <a:gd name="T3" fmla="*/ 6 h 36"/>
                <a:gd name="T4" fmla="*/ 30 w 42"/>
                <a:gd name="T5" fmla="*/ 12 h 36"/>
                <a:gd name="T6" fmla="*/ 42 w 42"/>
                <a:gd name="T7" fmla="*/ 18 h 36"/>
                <a:gd name="T8" fmla="*/ 42 w 42"/>
                <a:gd name="T9" fmla="*/ 30 h 36"/>
                <a:gd name="T10" fmla="*/ 30 w 42"/>
                <a:gd name="T11" fmla="*/ 36 h 36"/>
                <a:gd name="T12" fmla="*/ 18 w 42"/>
                <a:gd name="T13" fmla="*/ 36 h 36"/>
                <a:gd name="T14" fmla="*/ 18 w 42"/>
                <a:gd name="T15" fmla="*/ 24 h 36"/>
                <a:gd name="T16" fmla="*/ 12 w 42"/>
                <a:gd name="T17" fmla="*/ 18 h 36"/>
                <a:gd name="T18" fmla="*/ 6 w 42"/>
                <a:gd name="T19" fmla="*/ 12 h 36"/>
                <a:gd name="T20" fmla="*/ 0 w 42"/>
                <a:gd name="T21" fmla="*/ 6 h 36"/>
                <a:gd name="T22" fmla="*/ 0 w 42"/>
                <a:gd name="T23" fmla="*/ 0 h 36"/>
                <a:gd name="T24" fmla="*/ 6 w 42"/>
                <a:gd name="T25" fmla="*/ 0 h 36"/>
                <a:gd name="T26" fmla="*/ 18 w 42"/>
                <a:gd name="T27" fmla="*/ 6 h 36"/>
                <a:gd name="T28" fmla="*/ 18 w 42"/>
                <a:gd name="T29" fmla="*/ 12 h 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
                <a:gd name="T46" fmla="*/ 0 h 36"/>
                <a:gd name="T47" fmla="*/ 42 w 42"/>
                <a:gd name="T48" fmla="*/ 36 h 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 h="36">
                  <a:moveTo>
                    <a:pt x="18" y="6"/>
                  </a:moveTo>
                  <a:lnTo>
                    <a:pt x="24" y="6"/>
                  </a:lnTo>
                  <a:lnTo>
                    <a:pt x="30" y="12"/>
                  </a:lnTo>
                  <a:lnTo>
                    <a:pt x="42" y="18"/>
                  </a:lnTo>
                  <a:lnTo>
                    <a:pt x="42" y="30"/>
                  </a:lnTo>
                  <a:lnTo>
                    <a:pt x="30" y="36"/>
                  </a:lnTo>
                  <a:lnTo>
                    <a:pt x="18" y="36"/>
                  </a:lnTo>
                  <a:lnTo>
                    <a:pt x="18" y="24"/>
                  </a:lnTo>
                  <a:lnTo>
                    <a:pt x="12" y="18"/>
                  </a:lnTo>
                  <a:lnTo>
                    <a:pt x="6" y="12"/>
                  </a:lnTo>
                  <a:lnTo>
                    <a:pt x="0" y="6"/>
                  </a:lnTo>
                  <a:lnTo>
                    <a:pt x="0" y="0"/>
                  </a:lnTo>
                  <a:lnTo>
                    <a:pt x="6" y="0"/>
                  </a:lnTo>
                  <a:lnTo>
                    <a:pt x="18" y="6"/>
                  </a:lnTo>
                  <a:lnTo>
                    <a:pt x="18" y="12"/>
                  </a:lnTo>
                </a:path>
              </a:pathLst>
            </a:custGeom>
            <a:noFill/>
            <a:ln w="9525">
              <a:solidFill>
                <a:srgbClr val="000000"/>
              </a:solidFill>
              <a:prstDash val="solid"/>
              <a:round/>
              <a:headEnd/>
              <a:tailEnd/>
            </a:ln>
          </p:spPr>
          <p:txBody>
            <a:bodyPr/>
            <a:lstStyle/>
            <a:p>
              <a:endParaRPr lang="en-US"/>
            </a:p>
          </p:txBody>
        </p:sp>
        <p:sp>
          <p:nvSpPr>
            <p:cNvPr id="6181" name="Freeform 162"/>
            <p:cNvSpPr>
              <a:spLocks/>
            </p:cNvSpPr>
            <p:nvPr/>
          </p:nvSpPr>
          <p:spPr bwMode="auto">
            <a:xfrm>
              <a:off x="2157" y="3048"/>
              <a:ext cx="78" cy="108"/>
            </a:xfrm>
            <a:custGeom>
              <a:avLst/>
              <a:gdLst>
                <a:gd name="T0" fmla="*/ 6 w 78"/>
                <a:gd name="T1" fmla="*/ 0 h 108"/>
                <a:gd name="T2" fmla="*/ 12 w 78"/>
                <a:gd name="T3" fmla="*/ 0 h 108"/>
                <a:gd name="T4" fmla="*/ 18 w 78"/>
                <a:gd name="T5" fmla="*/ 6 h 108"/>
                <a:gd name="T6" fmla="*/ 30 w 78"/>
                <a:gd name="T7" fmla="*/ 6 h 108"/>
                <a:gd name="T8" fmla="*/ 36 w 78"/>
                <a:gd name="T9" fmla="*/ 12 h 108"/>
                <a:gd name="T10" fmla="*/ 48 w 78"/>
                <a:gd name="T11" fmla="*/ 12 h 108"/>
                <a:gd name="T12" fmla="*/ 48 w 78"/>
                <a:gd name="T13" fmla="*/ 18 h 108"/>
                <a:gd name="T14" fmla="*/ 54 w 78"/>
                <a:gd name="T15" fmla="*/ 24 h 108"/>
                <a:gd name="T16" fmla="*/ 54 w 78"/>
                <a:gd name="T17" fmla="*/ 30 h 108"/>
                <a:gd name="T18" fmla="*/ 60 w 78"/>
                <a:gd name="T19" fmla="*/ 36 h 108"/>
                <a:gd name="T20" fmla="*/ 66 w 78"/>
                <a:gd name="T21" fmla="*/ 42 h 108"/>
                <a:gd name="T22" fmla="*/ 72 w 78"/>
                <a:gd name="T23" fmla="*/ 48 h 108"/>
                <a:gd name="T24" fmla="*/ 78 w 78"/>
                <a:gd name="T25" fmla="*/ 60 h 108"/>
                <a:gd name="T26" fmla="*/ 72 w 78"/>
                <a:gd name="T27" fmla="*/ 72 h 108"/>
                <a:gd name="T28" fmla="*/ 54 w 78"/>
                <a:gd name="T29" fmla="*/ 72 h 108"/>
                <a:gd name="T30" fmla="*/ 42 w 78"/>
                <a:gd name="T31" fmla="*/ 78 h 108"/>
                <a:gd name="T32" fmla="*/ 36 w 78"/>
                <a:gd name="T33" fmla="*/ 84 h 108"/>
                <a:gd name="T34" fmla="*/ 30 w 78"/>
                <a:gd name="T35" fmla="*/ 96 h 108"/>
                <a:gd name="T36" fmla="*/ 30 w 78"/>
                <a:gd name="T37" fmla="*/ 102 h 108"/>
                <a:gd name="T38" fmla="*/ 24 w 78"/>
                <a:gd name="T39" fmla="*/ 108 h 108"/>
                <a:gd name="T40" fmla="*/ 12 w 78"/>
                <a:gd name="T41" fmla="*/ 102 h 108"/>
                <a:gd name="T42" fmla="*/ 6 w 78"/>
                <a:gd name="T43" fmla="*/ 90 h 108"/>
                <a:gd name="T44" fmla="*/ 6 w 78"/>
                <a:gd name="T45" fmla="*/ 60 h 108"/>
                <a:gd name="T46" fmla="*/ 0 w 78"/>
                <a:gd name="T47" fmla="*/ 48 h 108"/>
                <a:gd name="T48" fmla="*/ 0 w 78"/>
                <a:gd name="T49" fmla="*/ 36 h 108"/>
                <a:gd name="T50" fmla="*/ 6 w 78"/>
                <a:gd name="T51" fmla="*/ 18 h 108"/>
                <a:gd name="T52" fmla="*/ 6 w 78"/>
                <a:gd name="T53" fmla="*/ 0 h 10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78"/>
                <a:gd name="T82" fmla="*/ 0 h 108"/>
                <a:gd name="T83" fmla="*/ 78 w 78"/>
                <a:gd name="T84" fmla="*/ 108 h 10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78" h="108">
                  <a:moveTo>
                    <a:pt x="6" y="0"/>
                  </a:moveTo>
                  <a:lnTo>
                    <a:pt x="12" y="0"/>
                  </a:lnTo>
                  <a:lnTo>
                    <a:pt x="18" y="6"/>
                  </a:lnTo>
                  <a:lnTo>
                    <a:pt x="30" y="6"/>
                  </a:lnTo>
                  <a:lnTo>
                    <a:pt x="36" y="12"/>
                  </a:lnTo>
                  <a:lnTo>
                    <a:pt x="48" y="12"/>
                  </a:lnTo>
                  <a:lnTo>
                    <a:pt x="48" y="18"/>
                  </a:lnTo>
                  <a:lnTo>
                    <a:pt x="54" y="24"/>
                  </a:lnTo>
                  <a:lnTo>
                    <a:pt x="54" y="30"/>
                  </a:lnTo>
                  <a:lnTo>
                    <a:pt x="60" y="36"/>
                  </a:lnTo>
                  <a:lnTo>
                    <a:pt x="66" y="42"/>
                  </a:lnTo>
                  <a:lnTo>
                    <a:pt x="72" y="48"/>
                  </a:lnTo>
                  <a:lnTo>
                    <a:pt x="78" y="60"/>
                  </a:lnTo>
                  <a:lnTo>
                    <a:pt x="72" y="72"/>
                  </a:lnTo>
                  <a:lnTo>
                    <a:pt x="54" y="72"/>
                  </a:lnTo>
                  <a:lnTo>
                    <a:pt x="42" y="78"/>
                  </a:lnTo>
                  <a:lnTo>
                    <a:pt x="36" y="84"/>
                  </a:lnTo>
                  <a:lnTo>
                    <a:pt x="30" y="96"/>
                  </a:lnTo>
                  <a:lnTo>
                    <a:pt x="30" y="102"/>
                  </a:lnTo>
                  <a:lnTo>
                    <a:pt x="24" y="108"/>
                  </a:lnTo>
                  <a:lnTo>
                    <a:pt x="12" y="102"/>
                  </a:lnTo>
                  <a:lnTo>
                    <a:pt x="6" y="90"/>
                  </a:lnTo>
                  <a:lnTo>
                    <a:pt x="6" y="60"/>
                  </a:lnTo>
                  <a:lnTo>
                    <a:pt x="0" y="48"/>
                  </a:lnTo>
                  <a:lnTo>
                    <a:pt x="0" y="36"/>
                  </a:lnTo>
                  <a:lnTo>
                    <a:pt x="6" y="18"/>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6182" name="Freeform 163"/>
            <p:cNvSpPr>
              <a:spLocks/>
            </p:cNvSpPr>
            <p:nvPr/>
          </p:nvSpPr>
          <p:spPr bwMode="auto">
            <a:xfrm>
              <a:off x="2157" y="3048"/>
              <a:ext cx="78" cy="108"/>
            </a:xfrm>
            <a:custGeom>
              <a:avLst/>
              <a:gdLst>
                <a:gd name="T0" fmla="*/ 6 w 78"/>
                <a:gd name="T1" fmla="*/ 0 h 108"/>
                <a:gd name="T2" fmla="*/ 12 w 78"/>
                <a:gd name="T3" fmla="*/ 0 h 108"/>
                <a:gd name="T4" fmla="*/ 18 w 78"/>
                <a:gd name="T5" fmla="*/ 6 h 108"/>
                <a:gd name="T6" fmla="*/ 30 w 78"/>
                <a:gd name="T7" fmla="*/ 6 h 108"/>
                <a:gd name="T8" fmla="*/ 36 w 78"/>
                <a:gd name="T9" fmla="*/ 12 h 108"/>
                <a:gd name="T10" fmla="*/ 48 w 78"/>
                <a:gd name="T11" fmla="*/ 12 h 108"/>
                <a:gd name="T12" fmla="*/ 48 w 78"/>
                <a:gd name="T13" fmla="*/ 18 h 108"/>
                <a:gd name="T14" fmla="*/ 54 w 78"/>
                <a:gd name="T15" fmla="*/ 24 h 108"/>
                <a:gd name="T16" fmla="*/ 54 w 78"/>
                <a:gd name="T17" fmla="*/ 30 h 108"/>
                <a:gd name="T18" fmla="*/ 60 w 78"/>
                <a:gd name="T19" fmla="*/ 36 h 108"/>
                <a:gd name="T20" fmla="*/ 66 w 78"/>
                <a:gd name="T21" fmla="*/ 42 h 108"/>
                <a:gd name="T22" fmla="*/ 72 w 78"/>
                <a:gd name="T23" fmla="*/ 48 h 108"/>
                <a:gd name="T24" fmla="*/ 78 w 78"/>
                <a:gd name="T25" fmla="*/ 60 h 108"/>
                <a:gd name="T26" fmla="*/ 72 w 78"/>
                <a:gd name="T27" fmla="*/ 72 h 108"/>
                <a:gd name="T28" fmla="*/ 54 w 78"/>
                <a:gd name="T29" fmla="*/ 72 h 108"/>
                <a:gd name="T30" fmla="*/ 42 w 78"/>
                <a:gd name="T31" fmla="*/ 78 h 108"/>
                <a:gd name="T32" fmla="*/ 36 w 78"/>
                <a:gd name="T33" fmla="*/ 84 h 108"/>
                <a:gd name="T34" fmla="*/ 30 w 78"/>
                <a:gd name="T35" fmla="*/ 96 h 108"/>
                <a:gd name="T36" fmla="*/ 30 w 78"/>
                <a:gd name="T37" fmla="*/ 102 h 108"/>
                <a:gd name="T38" fmla="*/ 24 w 78"/>
                <a:gd name="T39" fmla="*/ 108 h 108"/>
                <a:gd name="T40" fmla="*/ 12 w 78"/>
                <a:gd name="T41" fmla="*/ 102 h 108"/>
                <a:gd name="T42" fmla="*/ 6 w 78"/>
                <a:gd name="T43" fmla="*/ 90 h 108"/>
                <a:gd name="T44" fmla="*/ 6 w 78"/>
                <a:gd name="T45" fmla="*/ 60 h 108"/>
                <a:gd name="T46" fmla="*/ 0 w 78"/>
                <a:gd name="T47" fmla="*/ 48 h 108"/>
                <a:gd name="T48" fmla="*/ 0 w 78"/>
                <a:gd name="T49" fmla="*/ 36 h 108"/>
                <a:gd name="T50" fmla="*/ 6 w 78"/>
                <a:gd name="T51" fmla="*/ 18 h 108"/>
                <a:gd name="T52" fmla="*/ 6 w 78"/>
                <a:gd name="T53" fmla="*/ 0 h 108"/>
                <a:gd name="T54" fmla="*/ 6 w 78"/>
                <a:gd name="T55" fmla="*/ 6 h 10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8"/>
                <a:gd name="T85" fmla="*/ 0 h 108"/>
                <a:gd name="T86" fmla="*/ 78 w 78"/>
                <a:gd name="T87" fmla="*/ 108 h 10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8" h="108">
                  <a:moveTo>
                    <a:pt x="6" y="0"/>
                  </a:moveTo>
                  <a:lnTo>
                    <a:pt x="12" y="0"/>
                  </a:lnTo>
                  <a:lnTo>
                    <a:pt x="18" y="6"/>
                  </a:lnTo>
                  <a:lnTo>
                    <a:pt x="30" y="6"/>
                  </a:lnTo>
                  <a:lnTo>
                    <a:pt x="36" y="12"/>
                  </a:lnTo>
                  <a:lnTo>
                    <a:pt x="48" y="12"/>
                  </a:lnTo>
                  <a:lnTo>
                    <a:pt x="48" y="18"/>
                  </a:lnTo>
                  <a:lnTo>
                    <a:pt x="54" y="24"/>
                  </a:lnTo>
                  <a:lnTo>
                    <a:pt x="54" y="30"/>
                  </a:lnTo>
                  <a:lnTo>
                    <a:pt x="60" y="36"/>
                  </a:lnTo>
                  <a:lnTo>
                    <a:pt x="66" y="42"/>
                  </a:lnTo>
                  <a:lnTo>
                    <a:pt x="72" y="48"/>
                  </a:lnTo>
                  <a:lnTo>
                    <a:pt x="78" y="60"/>
                  </a:lnTo>
                  <a:lnTo>
                    <a:pt x="72" y="72"/>
                  </a:lnTo>
                  <a:lnTo>
                    <a:pt x="54" y="72"/>
                  </a:lnTo>
                  <a:lnTo>
                    <a:pt x="42" y="78"/>
                  </a:lnTo>
                  <a:lnTo>
                    <a:pt x="36" y="84"/>
                  </a:lnTo>
                  <a:lnTo>
                    <a:pt x="30" y="96"/>
                  </a:lnTo>
                  <a:lnTo>
                    <a:pt x="30" y="102"/>
                  </a:lnTo>
                  <a:lnTo>
                    <a:pt x="24" y="108"/>
                  </a:lnTo>
                  <a:lnTo>
                    <a:pt x="12" y="102"/>
                  </a:lnTo>
                  <a:lnTo>
                    <a:pt x="6" y="90"/>
                  </a:lnTo>
                  <a:lnTo>
                    <a:pt x="6" y="60"/>
                  </a:lnTo>
                  <a:lnTo>
                    <a:pt x="0" y="48"/>
                  </a:lnTo>
                  <a:lnTo>
                    <a:pt x="0" y="36"/>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6183" name="Freeform 164"/>
            <p:cNvSpPr>
              <a:spLocks/>
            </p:cNvSpPr>
            <p:nvPr/>
          </p:nvSpPr>
          <p:spPr bwMode="auto">
            <a:xfrm>
              <a:off x="2085" y="2982"/>
              <a:ext cx="12" cy="18"/>
            </a:xfrm>
            <a:custGeom>
              <a:avLst/>
              <a:gdLst>
                <a:gd name="T0" fmla="*/ 0 w 12"/>
                <a:gd name="T1" fmla="*/ 6 h 18"/>
                <a:gd name="T2" fmla="*/ 0 w 12"/>
                <a:gd name="T3" fmla="*/ 0 h 18"/>
                <a:gd name="T4" fmla="*/ 6 w 12"/>
                <a:gd name="T5" fmla="*/ 0 h 18"/>
                <a:gd name="T6" fmla="*/ 12 w 12"/>
                <a:gd name="T7" fmla="*/ 6 h 18"/>
                <a:gd name="T8" fmla="*/ 12 w 12"/>
                <a:gd name="T9" fmla="*/ 18 h 18"/>
                <a:gd name="T10" fmla="*/ 6 w 12"/>
                <a:gd name="T11" fmla="*/ 18 h 18"/>
                <a:gd name="T12" fmla="*/ 6 w 12"/>
                <a:gd name="T13" fmla="*/ 12 h 18"/>
                <a:gd name="T14" fmla="*/ 0 w 12"/>
                <a:gd name="T15" fmla="*/ 6 h 18"/>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8"/>
                <a:gd name="T26" fmla="*/ 12 w 12"/>
                <a:gd name="T27" fmla="*/ 18 h 1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8">
                  <a:moveTo>
                    <a:pt x="0" y="6"/>
                  </a:moveTo>
                  <a:lnTo>
                    <a:pt x="0" y="0"/>
                  </a:lnTo>
                  <a:lnTo>
                    <a:pt x="6" y="0"/>
                  </a:lnTo>
                  <a:lnTo>
                    <a:pt x="12" y="6"/>
                  </a:lnTo>
                  <a:lnTo>
                    <a:pt x="12" y="18"/>
                  </a:lnTo>
                  <a:lnTo>
                    <a:pt x="6" y="18"/>
                  </a:lnTo>
                  <a:lnTo>
                    <a:pt x="6" y="12"/>
                  </a:lnTo>
                  <a:lnTo>
                    <a:pt x="0" y="6"/>
                  </a:lnTo>
                  <a:close/>
                </a:path>
              </a:pathLst>
            </a:custGeom>
            <a:solidFill>
              <a:srgbClr val="FFAA00"/>
            </a:solidFill>
            <a:ln w="9525">
              <a:solidFill>
                <a:srgbClr val="FFAA00"/>
              </a:solidFill>
              <a:prstDash val="solid"/>
              <a:round/>
              <a:headEnd/>
              <a:tailEnd/>
            </a:ln>
          </p:spPr>
          <p:txBody>
            <a:bodyPr/>
            <a:lstStyle/>
            <a:p>
              <a:endParaRPr lang="en-US"/>
            </a:p>
          </p:txBody>
        </p:sp>
        <p:sp>
          <p:nvSpPr>
            <p:cNvPr id="6184" name="Freeform 165"/>
            <p:cNvSpPr>
              <a:spLocks/>
            </p:cNvSpPr>
            <p:nvPr/>
          </p:nvSpPr>
          <p:spPr bwMode="auto">
            <a:xfrm>
              <a:off x="2085" y="2982"/>
              <a:ext cx="12" cy="18"/>
            </a:xfrm>
            <a:custGeom>
              <a:avLst/>
              <a:gdLst>
                <a:gd name="T0" fmla="*/ 0 w 12"/>
                <a:gd name="T1" fmla="*/ 6 h 18"/>
                <a:gd name="T2" fmla="*/ 0 w 12"/>
                <a:gd name="T3" fmla="*/ 0 h 18"/>
                <a:gd name="T4" fmla="*/ 6 w 12"/>
                <a:gd name="T5" fmla="*/ 0 h 18"/>
                <a:gd name="T6" fmla="*/ 12 w 12"/>
                <a:gd name="T7" fmla="*/ 6 h 18"/>
                <a:gd name="T8" fmla="*/ 12 w 12"/>
                <a:gd name="T9" fmla="*/ 18 h 18"/>
                <a:gd name="T10" fmla="*/ 6 w 12"/>
                <a:gd name="T11" fmla="*/ 18 h 18"/>
                <a:gd name="T12" fmla="*/ 6 w 12"/>
                <a:gd name="T13" fmla="*/ 12 h 18"/>
                <a:gd name="T14" fmla="*/ 0 w 12"/>
                <a:gd name="T15" fmla="*/ 6 h 18"/>
                <a:gd name="T16" fmla="*/ 0 w 12"/>
                <a:gd name="T17" fmla="*/ 12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8"/>
                <a:gd name="T29" fmla="*/ 12 w 12"/>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8">
                  <a:moveTo>
                    <a:pt x="0" y="6"/>
                  </a:moveTo>
                  <a:lnTo>
                    <a:pt x="0" y="0"/>
                  </a:lnTo>
                  <a:lnTo>
                    <a:pt x="6" y="0"/>
                  </a:lnTo>
                  <a:lnTo>
                    <a:pt x="12" y="6"/>
                  </a:lnTo>
                  <a:lnTo>
                    <a:pt x="12" y="18"/>
                  </a:lnTo>
                  <a:lnTo>
                    <a:pt x="6" y="18"/>
                  </a:lnTo>
                  <a:lnTo>
                    <a:pt x="6"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6185" name="Freeform 166"/>
            <p:cNvSpPr>
              <a:spLocks/>
            </p:cNvSpPr>
            <p:nvPr/>
          </p:nvSpPr>
          <p:spPr bwMode="auto">
            <a:xfrm>
              <a:off x="1713" y="1236"/>
              <a:ext cx="366" cy="594"/>
            </a:xfrm>
            <a:custGeom>
              <a:avLst/>
              <a:gdLst>
                <a:gd name="T0" fmla="*/ 168 w 366"/>
                <a:gd name="T1" fmla="*/ 564 h 594"/>
                <a:gd name="T2" fmla="*/ 0 w 366"/>
                <a:gd name="T3" fmla="*/ 528 h 594"/>
                <a:gd name="T4" fmla="*/ 42 w 366"/>
                <a:gd name="T5" fmla="*/ 366 h 594"/>
                <a:gd name="T6" fmla="*/ 30 w 366"/>
                <a:gd name="T7" fmla="*/ 348 h 594"/>
                <a:gd name="T8" fmla="*/ 90 w 366"/>
                <a:gd name="T9" fmla="*/ 264 h 594"/>
                <a:gd name="T10" fmla="*/ 72 w 366"/>
                <a:gd name="T11" fmla="*/ 228 h 594"/>
                <a:gd name="T12" fmla="*/ 114 w 366"/>
                <a:gd name="T13" fmla="*/ 0 h 594"/>
                <a:gd name="T14" fmla="*/ 168 w 366"/>
                <a:gd name="T15" fmla="*/ 12 h 594"/>
                <a:gd name="T16" fmla="*/ 150 w 366"/>
                <a:gd name="T17" fmla="*/ 90 h 594"/>
                <a:gd name="T18" fmla="*/ 162 w 366"/>
                <a:gd name="T19" fmla="*/ 120 h 594"/>
                <a:gd name="T20" fmla="*/ 156 w 366"/>
                <a:gd name="T21" fmla="*/ 132 h 594"/>
                <a:gd name="T22" fmla="*/ 174 w 366"/>
                <a:gd name="T23" fmla="*/ 150 h 594"/>
                <a:gd name="T24" fmla="*/ 198 w 366"/>
                <a:gd name="T25" fmla="*/ 198 h 594"/>
                <a:gd name="T26" fmla="*/ 222 w 366"/>
                <a:gd name="T27" fmla="*/ 210 h 594"/>
                <a:gd name="T28" fmla="*/ 192 w 366"/>
                <a:gd name="T29" fmla="*/ 288 h 594"/>
                <a:gd name="T30" fmla="*/ 204 w 366"/>
                <a:gd name="T31" fmla="*/ 300 h 594"/>
                <a:gd name="T32" fmla="*/ 222 w 366"/>
                <a:gd name="T33" fmla="*/ 282 h 594"/>
                <a:gd name="T34" fmla="*/ 234 w 366"/>
                <a:gd name="T35" fmla="*/ 294 h 594"/>
                <a:gd name="T36" fmla="*/ 240 w 366"/>
                <a:gd name="T37" fmla="*/ 354 h 594"/>
                <a:gd name="T38" fmla="*/ 258 w 366"/>
                <a:gd name="T39" fmla="*/ 366 h 594"/>
                <a:gd name="T40" fmla="*/ 264 w 366"/>
                <a:gd name="T41" fmla="*/ 396 h 594"/>
                <a:gd name="T42" fmla="*/ 276 w 366"/>
                <a:gd name="T43" fmla="*/ 390 h 594"/>
                <a:gd name="T44" fmla="*/ 294 w 366"/>
                <a:gd name="T45" fmla="*/ 396 h 594"/>
                <a:gd name="T46" fmla="*/ 300 w 366"/>
                <a:gd name="T47" fmla="*/ 384 h 594"/>
                <a:gd name="T48" fmla="*/ 342 w 366"/>
                <a:gd name="T49" fmla="*/ 396 h 594"/>
                <a:gd name="T50" fmla="*/ 354 w 366"/>
                <a:gd name="T51" fmla="*/ 378 h 594"/>
                <a:gd name="T52" fmla="*/ 366 w 366"/>
                <a:gd name="T53" fmla="*/ 402 h 594"/>
                <a:gd name="T54" fmla="*/ 336 w 366"/>
                <a:gd name="T55" fmla="*/ 594 h 594"/>
                <a:gd name="T56" fmla="*/ 222 w 366"/>
                <a:gd name="T57" fmla="*/ 576 h 594"/>
                <a:gd name="T58" fmla="*/ 168 w 366"/>
                <a:gd name="T59" fmla="*/ 564 h 59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66"/>
                <a:gd name="T91" fmla="*/ 0 h 594"/>
                <a:gd name="T92" fmla="*/ 366 w 366"/>
                <a:gd name="T93" fmla="*/ 594 h 59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66" h="594">
                  <a:moveTo>
                    <a:pt x="168" y="564"/>
                  </a:moveTo>
                  <a:lnTo>
                    <a:pt x="0" y="528"/>
                  </a:lnTo>
                  <a:lnTo>
                    <a:pt x="42" y="366"/>
                  </a:lnTo>
                  <a:lnTo>
                    <a:pt x="30" y="348"/>
                  </a:lnTo>
                  <a:lnTo>
                    <a:pt x="90" y="264"/>
                  </a:lnTo>
                  <a:lnTo>
                    <a:pt x="72" y="228"/>
                  </a:lnTo>
                  <a:lnTo>
                    <a:pt x="114" y="0"/>
                  </a:lnTo>
                  <a:lnTo>
                    <a:pt x="168" y="12"/>
                  </a:lnTo>
                  <a:lnTo>
                    <a:pt x="150" y="90"/>
                  </a:lnTo>
                  <a:lnTo>
                    <a:pt x="162" y="120"/>
                  </a:lnTo>
                  <a:lnTo>
                    <a:pt x="156" y="132"/>
                  </a:lnTo>
                  <a:lnTo>
                    <a:pt x="174" y="150"/>
                  </a:lnTo>
                  <a:lnTo>
                    <a:pt x="198" y="198"/>
                  </a:lnTo>
                  <a:lnTo>
                    <a:pt x="222" y="210"/>
                  </a:lnTo>
                  <a:lnTo>
                    <a:pt x="192" y="288"/>
                  </a:lnTo>
                  <a:lnTo>
                    <a:pt x="204" y="300"/>
                  </a:lnTo>
                  <a:lnTo>
                    <a:pt x="222" y="282"/>
                  </a:lnTo>
                  <a:lnTo>
                    <a:pt x="234" y="294"/>
                  </a:lnTo>
                  <a:lnTo>
                    <a:pt x="240" y="354"/>
                  </a:lnTo>
                  <a:lnTo>
                    <a:pt x="258" y="366"/>
                  </a:lnTo>
                  <a:lnTo>
                    <a:pt x="264" y="396"/>
                  </a:lnTo>
                  <a:lnTo>
                    <a:pt x="276" y="390"/>
                  </a:lnTo>
                  <a:lnTo>
                    <a:pt x="294" y="396"/>
                  </a:lnTo>
                  <a:lnTo>
                    <a:pt x="300" y="384"/>
                  </a:lnTo>
                  <a:lnTo>
                    <a:pt x="342" y="396"/>
                  </a:lnTo>
                  <a:lnTo>
                    <a:pt x="354" y="378"/>
                  </a:lnTo>
                  <a:lnTo>
                    <a:pt x="366" y="402"/>
                  </a:lnTo>
                  <a:lnTo>
                    <a:pt x="336" y="594"/>
                  </a:lnTo>
                  <a:lnTo>
                    <a:pt x="222" y="576"/>
                  </a:lnTo>
                  <a:lnTo>
                    <a:pt x="168" y="564"/>
                  </a:lnTo>
                  <a:close/>
                </a:path>
              </a:pathLst>
            </a:custGeom>
            <a:solidFill>
              <a:srgbClr val="E8D898"/>
            </a:solidFill>
            <a:ln w="9525">
              <a:solidFill>
                <a:srgbClr val="E8D898"/>
              </a:solidFill>
              <a:prstDash val="solid"/>
              <a:round/>
              <a:headEnd/>
              <a:tailEnd/>
            </a:ln>
          </p:spPr>
          <p:txBody>
            <a:bodyPr/>
            <a:lstStyle/>
            <a:p>
              <a:endParaRPr lang="en-US"/>
            </a:p>
          </p:txBody>
        </p:sp>
        <p:sp>
          <p:nvSpPr>
            <p:cNvPr id="6186" name="Freeform 167"/>
            <p:cNvSpPr>
              <a:spLocks/>
            </p:cNvSpPr>
            <p:nvPr/>
          </p:nvSpPr>
          <p:spPr bwMode="auto">
            <a:xfrm>
              <a:off x="1713" y="1236"/>
              <a:ext cx="366" cy="594"/>
            </a:xfrm>
            <a:custGeom>
              <a:avLst/>
              <a:gdLst>
                <a:gd name="T0" fmla="*/ 168 w 366"/>
                <a:gd name="T1" fmla="*/ 564 h 594"/>
                <a:gd name="T2" fmla="*/ 0 w 366"/>
                <a:gd name="T3" fmla="*/ 528 h 594"/>
                <a:gd name="T4" fmla="*/ 42 w 366"/>
                <a:gd name="T5" fmla="*/ 366 h 594"/>
                <a:gd name="T6" fmla="*/ 30 w 366"/>
                <a:gd name="T7" fmla="*/ 348 h 594"/>
                <a:gd name="T8" fmla="*/ 90 w 366"/>
                <a:gd name="T9" fmla="*/ 264 h 594"/>
                <a:gd name="T10" fmla="*/ 72 w 366"/>
                <a:gd name="T11" fmla="*/ 228 h 594"/>
                <a:gd name="T12" fmla="*/ 114 w 366"/>
                <a:gd name="T13" fmla="*/ 0 h 594"/>
                <a:gd name="T14" fmla="*/ 168 w 366"/>
                <a:gd name="T15" fmla="*/ 12 h 594"/>
                <a:gd name="T16" fmla="*/ 150 w 366"/>
                <a:gd name="T17" fmla="*/ 90 h 594"/>
                <a:gd name="T18" fmla="*/ 162 w 366"/>
                <a:gd name="T19" fmla="*/ 120 h 594"/>
                <a:gd name="T20" fmla="*/ 156 w 366"/>
                <a:gd name="T21" fmla="*/ 132 h 594"/>
                <a:gd name="T22" fmla="*/ 174 w 366"/>
                <a:gd name="T23" fmla="*/ 150 h 594"/>
                <a:gd name="T24" fmla="*/ 198 w 366"/>
                <a:gd name="T25" fmla="*/ 198 h 594"/>
                <a:gd name="T26" fmla="*/ 222 w 366"/>
                <a:gd name="T27" fmla="*/ 210 h 594"/>
                <a:gd name="T28" fmla="*/ 192 w 366"/>
                <a:gd name="T29" fmla="*/ 288 h 594"/>
                <a:gd name="T30" fmla="*/ 204 w 366"/>
                <a:gd name="T31" fmla="*/ 300 h 594"/>
                <a:gd name="T32" fmla="*/ 222 w 366"/>
                <a:gd name="T33" fmla="*/ 282 h 594"/>
                <a:gd name="T34" fmla="*/ 234 w 366"/>
                <a:gd name="T35" fmla="*/ 294 h 594"/>
                <a:gd name="T36" fmla="*/ 240 w 366"/>
                <a:gd name="T37" fmla="*/ 354 h 594"/>
                <a:gd name="T38" fmla="*/ 258 w 366"/>
                <a:gd name="T39" fmla="*/ 366 h 594"/>
                <a:gd name="T40" fmla="*/ 264 w 366"/>
                <a:gd name="T41" fmla="*/ 396 h 594"/>
                <a:gd name="T42" fmla="*/ 276 w 366"/>
                <a:gd name="T43" fmla="*/ 390 h 594"/>
                <a:gd name="T44" fmla="*/ 294 w 366"/>
                <a:gd name="T45" fmla="*/ 396 h 594"/>
                <a:gd name="T46" fmla="*/ 300 w 366"/>
                <a:gd name="T47" fmla="*/ 384 h 594"/>
                <a:gd name="T48" fmla="*/ 342 w 366"/>
                <a:gd name="T49" fmla="*/ 396 h 594"/>
                <a:gd name="T50" fmla="*/ 354 w 366"/>
                <a:gd name="T51" fmla="*/ 378 h 594"/>
                <a:gd name="T52" fmla="*/ 366 w 366"/>
                <a:gd name="T53" fmla="*/ 402 h 594"/>
                <a:gd name="T54" fmla="*/ 336 w 366"/>
                <a:gd name="T55" fmla="*/ 594 h 594"/>
                <a:gd name="T56" fmla="*/ 222 w 366"/>
                <a:gd name="T57" fmla="*/ 576 h 594"/>
                <a:gd name="T58" fmla="*/ 168 w 366"/>
                <a:gd name="T59" fmla="*/ 564 h 594"/>
                <a:gd name="T60" fmla="*/ 168 w 366"/>
                <a:gd name="T61" fmla="*/ 570 h 59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66"/>
                <a:gd name="T94" fmla="*/ 0 h 594"/>
                <a:gd name="T95" fmla="*/ 366 w 366"/>
                <a:gd name="T96" fmla="*/ 594 h 59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66" h="594">
                  <a:moveTo>
                    <a:pt x="168" y="564"/>
                  </a:moveTo>
                  <a:lnTo>
                    <a:pt x="0" y="528"/>
                  </a:lnTo>
                  <a:lnTo>
                    <a:pt x="42" y="366"/>
                  </a:lnTo>
                  <a:lnTo>
                    <a:pt x="30" y="348"/>
                  </a:lnTo>
                  <a:lnTo>
                    <a:pt x="90" y="264"/>
                  </a:lnTo>
                  <a:lnTo>
                    <a:pt x="72" y="228"/>
                  </a:lnTo>
                  <a:lnTo>
                    <a:pt x="114" y="0"/>
                  </a:lnTo>
                  <a:lnTo>
                    <a:pt x="168" y="12"/>
                  </a:lnTo>
                  <a:lnTo>
                    <a:pt x="150" y="90"/>
                  </a:lnTo>
                  <a:lnTo>
                    <a:pt x="162" y="120"/>
                  </a:lnTo>
                  <a:lnTo>
                    <a:pt x="156" y="132"/>
                  </a:lnTo>
                  <a:lnTo>
                    <a:pt x="174" y="150"/>
                  </a:lnTo>
                  <a:lnTo>
                    <a:pt x="198" y="198"/>
                  </a:lnTo>
                  <a:lnTo>
                    <a:pt x="222" y="210"/>
                  </a:lnTo>
                  <a:lnTo>
                    <a:pt x="192" y="288"/>
                  </a:lnTo>
                  <a:lnTo>
                    <a:pt x="204" y="300"/>
                  </a:lnTo>
                  <a:lnTo>
                    <a:pt x="222" y="282"/>
                  </a:lnTo>
                  <a:lnTo>
                    <a:pt x="234" y="294"/>
                  </a:lnTo>
                  <a:lnTo>
                    <a:pt x="240" y="354"/>
                  </a:lnTo>
                  <a:lnTo>
                    <a:pt x="258" y="366"/>
                  </a:lnTo>
                  <a:lnTo>
                    <a:pt x="264" y="396"/>
                  </a:lnTo>
                  <a:lnTo>
                    <a:pt x="276" y="390"/>
                  </a:lnTo>
                  <a:lnTo>
                    <a:pt x="294" y="396"/>
                  </a:lnTo>
                  <a:lnTo>
                    <a:pt x="300" y="384"/>
                  </a:lnTo>
                  <a:lnTo>
                    <a:pt x="342" y="396"/>
                  </a:lnTo>
                  <a:lnTo>
                    <a:pt x="354" y="378"/>
                  </a:lnTo>
                  <a:lnTo>
                    <a:pt x="366" y="402"/>
                  </a:lnTo>
                  <a:lnTo>
                    <a:pt x="336" y="594"/>
                  </a:lnTo>
                  <a:lnTo>
                    <a:pt x="222" y="576"/>
                  </a:lnTo>
                  <a:lnTo>
                    <a:pt x="168" y="564"/>
                  </a:lnTo>
                  <a:lnTo>
                    <a:pt x="168" y="570"/>
                  </a:lnTo>
                </a:path>
              </a:pathLst>
            </a:custGeom>
            <a:noFill/>
            <a:ln w="9525">
              <a:solidFill>
                <a:srgbClr val="000000"/>
              </a:solidFill>
              <a:prstDash val="solid"/>
              <a:round/>
              <a:headEnd/>
              <a:tailEnd/>
            </a:ln>
          </p:spPr>
          <p:txBody>
            <a:bodyPr/>
            <a:lstStyle/>
            <a:p>
              <a:endParaRPr lang="en-US"/>
            </a:p>
          </p:txBody>
        </p:sp>
        <p:sp>
          <p:nvSpPr>
            <p:cNvPr id="6187" name="Freeform 168"/>
            <p:cNvSpPr>
              <a:spLocks/>
            </p:cNvSpPr>
            <p:nvPr/>
          </p:nvSpPr>
          <p:spPr bwMode="auto">
            <a:xfrm>
              <a:off x="3183" y="1842"/>
              <a:ext cx="246" cy="438"/>
            </a:xfrm>
            <a:custGeom>
              <a:avLst/>
              <a:gdLst>
                <a:gd name="T0" fmla="*/ 150 w 246"/>
                <a:gd name="T1" fmla="*/ 438 h 438"/>
                <a:gd name="T2" fmla="*/ 132 w 246"/>
                <a:gd name="T3" fmla="*/ 414 h 438"/>
                <a:gd name="T4" fmla="*/ 126 w 246"/>
                <a:gd name="T5" fmla="*/ 384 h 438"/>
                <a:gd name="T6" fmla="*/ 72 w 246"/>
                <a:gd name="T7" fmla="*/ 348 h 438"/>
                <a:gd name="T8" fmla="*/ 84 w 246"/>
                <a:gd name="T9" fmla="*/ 294 h 438"/>
                <a:gd name="T10" fmla="*/ 66 w 246"/>
                <a:gd name="T11" fmla="*/ 288 h 438"/>
                <a:gd name="T12" fmla="*/ 54 w 246"/>
                <a:gd name="T13" fmla="*/ 294 h 438"/>
                <a:gd name="T14" fmla="*/ 42 w 246"/>
                <a:gd name="T15" fmla="*/ 264 h 438"/>
                <a:gd name="T16" fmla="*/ 18 w 246"/>
                <a:gd name="T17" fmla="*/ 240 h 438"/>
                <a:gd name="T18" fmla="*/ 0 w 246"/>
                <a:gd name="T19" fmla="*/ 222 h 438"/>
                <a:gd name="T20" fmla="*/ 0 w 246"/>
                <a:gd name="T21" fmla="*/ 168 h 438"/>
                <a:gd name="T22" fmla="*/ 18 w 246"/>
                <a:gd name="T23" fmla="*/ 156 h 438"/>
                <a:gd name="T24" fmla="*/ 24 w 246"/>
                <a:gd name="T25" fmla="*/ 132 h 438"/>
                <a:gd name="T26" fmla="*/ 18 w 246"/>
                <a:gd name="T27" fmla="*/ 96 h 438"/>
                <a:gd name="T28" fmla="*/ 54 w 246"/>
                <a:gd name="T29" fmla="*/ 84 h 438"/>
                <a:gd name="T30" fmla="*/ 66 w 246"/>
                <a:gd name="T31" fmla="*/ 60 h 438"/>
                <a:gd name="T32" fmla="*/ 66 w 246"/>
                <a:gd name="T33" fmla="*/ 42 h 438"/>
                <a:gd name="T34" fmla="*/ 36 w 246"/>
                <a:gd name="T35" fmla="*/ 12 h 438"/>
                <a:gd name="T36" fmla="*/ 48 w 246"/>
                <a:gd name="T37" fmla="*/ 12 h 438"/>
                <a:gd name="T38" fmla="*/ 198 w 246"/>
                <a:gd name="T39" fmla="*/ 0 h 438"/>
                <a:gd name="T40" fmla="*/ 222 w 246"/>
                <a:gd name="T41" fmla="*/ 60 h 438"/>
                <a:gd name="T42" fmla="*/ 240 w 246"/>
                <a:gd name="T43" fmla="*/ 246 h 438"/>
                <a:gd name="T44" fmla="*/ 228 w 246"/>
                <a:gd name="T45" fmla="*/ 264 h 438"/>
                <a:gd name="T46" fmla="*/ 246 w 246"/>
                <a:gd name="T47" fmla="*/ 294 h 438"/>
                <a:gd name="T48" fmla="*/ 216 w 246"/>
                <a:gd name="T49" fmla="*/ 336 h 438"/>
                <a:gd name="T50" fmla="*/ 216 w 246"/>
                <a:gd name="T51" fmla="*/ 366 h 438"/>
                <a:gd name="T52" fmla="*/ 210 w 246"/>
                <a:gd name="T53" fmla="*/ 378 h 438"/>
                <a:gd name="T54" fmla="*/ 216 w 246"/>
                <a:gd name="T55" fmla="*/ 390 h 438"/>
                <a:gd name="T56" fmla="*/ 192 w 246"/>
                <a:gd name="T57" fmla="*/ 402 h 438"/>
                <a:gd name="T58" fmla="*/ 198 w 246"/>
                <a:gd name="T59" fmla="*/ 426 h 438"/>
                <a:gd name="T60" fmla="*/ 162 w 246"/>
                <a:gd name="T61" fmla="*/ 414 h 438"/>
                <a:gd name="T62" fmla="*/ 150 w 246"/>
                <a:gd name="T63" fmla="*/ 432 h 438"/>
                <a:gd name="T64" fmla="*/ 150 w 246"/>
                <a:gd name="T65" fmla="*/ 438 h 4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438"/>
                <a:gd name="T101" fmla="*/ 246 w 246"/>
                <a:gd name="T102" fmla="*/ 438 h 4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438">
                  <a:moveTo>
                    <a:pt x="150" y="438"/>
                  </a:moveTo>
                  <a:lnTo>
                    <a:pt x="132" y="414"/>
                  </a:lnTo>
                  <a:lnTo>
                    <a:pt x="126" y="384"/>
                  </a:lnTo>
                  <a:lnTo>
                    <a:pt x="72" y="348"/>
                  </a:lnTo>
                  <a:lnTo>
                    <a:pt x="84" y="294"/>
                  </a:lnTo>
                  <a:lnTo>
                    <a:pt x="66" y="288"/>
                  </a:lnTo>
                  <a:lnTo>
                    <a:pt x="54" y="294"/>
                  </a:lnTo>
                  <a:lnTo>
                    <a:pt x="42" y="264"/>
                  </a:lnTo>
                  <a:lnTo>
                    <a:pt x="18" y="240"/>
                  </a:lnTo>
                  <a:lnTo>
                    <a:pt x="0" y="222"/>
                  </a:lnTo>
                  <a:lnTo>
                    <a:pt x="0" y="168"/>
                  </a:lnTo>
                  <a:lnTo>
                    <a:pt x="18" y="156"/>
                  </a:lnTo>
                  <a:lnTo>
                    <a:pt x="24" y="132"/>
                  </a:lnTo>
                  <a:lnTo>
                    <a:pt x="18" y="96"/>
                  </a:lnTo>
                  <a:lnTo>
                    <a:pt x="54" y="84"/>
                  </a:lnTo>
                  <a:lnTo>
                    <a:pt x="66" y="60"/>
                  </a:lnTo>
                  <a:lnTo>
                    <a:pt x="66" y="42"/>
                  </a:lnTo>
                  <a:lnTo>
                    <a:pt x="36" y="12"/>
                  </a:lnTo>
                  <a:lnTo>
                    <a:pt x="48" y="12"/>
                  </a:lnTo>
                  <a:lnTo>
                    <a:pt x="198" y="0"/>
                  </a:lnTo>
                  <a:lnTo>
                    <a:pt x="222" y="60"/>
                  </a:lnTo>
                  <a:lnTo>
                    <a:pt x="240" y="246"/>
                  </a:lnTo>
                  <a:lnTo>
                    <a:pt x="228" y="264"/>
                  </a:lnTo>
                  <a:lnTo>
                    <a:pt x="246" y="294"/>
                  </a:lnTo>
                  <a:lnTo>
                    <a:pt x="216" y="336"/>
                  </a:lnTo>
                  <a:lnTo>
                    <a:pt x="216" y="366"/>
                  </a:lnTo>
                  <a:lnTo>
                    <a:pt x="210" y="378"/>
                  </a:lnTo>
                  <a:lnTo>
                    <a:pt x="216" y="390"/>
                  </a:lnTo>
                  <a:lnTo>
                    <a:pt x="192" y="402"/>
                  </a:lnTo>
                  <a:lnTo>
                    <a:pt x="198" y="426"/>
                  </a:lnTo>
                  <a:lnTo>
                    <a:pt x="162" y="414"/>
                  </a:lnTo>
                  <a:lnTo>
                    <a:pt x="150" y="432"/>
                  </a:lnTo>
                  <a:lnTo>
                    <a:pt x="150" y="438"/>
                  </a:lnTo>
                  <a:close/>
                </a:path>
              </a:pathLst>
            </a:custGeom>
            <a:solidFill>
              <a:srgbClr val="FF8C00"/>
            </a:solidFill>
            <a:ln w="9525">
              <a:solidFill>
                <a:srgbClr val="FF8C00"/>
              </a:solidFill>
              <a:prstDash val="solid"/>
              <a:round/>
              <a:headEnd/>
              <a:tailEnd/>
            </a:ln>
          </p:spPr>
          <p:txBody>
            <a:bodyPr/>
            <a:lstStyle/>
            <a:p>
              <a:endParaRPr lang="en-US"/>
            </a:p>
          </p:txBody>
        </p:sp>
        <p:sp>
          <p:nvSpPr>
            <p:cNvPr id="6188" name="Freeform 169"/>
            <p:cNvSpPr>
              <a:spLocks/>
            </p:cNvSpPr>
            <p:nvPr/>
          </p:nvSpPr>
          <p:spPr bwMode="auto">
            <a:xfrm>
              <a:off x="3183" y="1842"/>
              <a:ext cx="246" cy="444"/>
            </a:xfrm>
            <a:custGeom>
              <a:avLst/>
              <a:gdLst>
                <a:gd name="T0" fmla="*/ 150 w 246"/>
                <a:gd name="T1" fmla="*/ 438 h 444"/>
                <a:gd name="T2" fmla="*/ 132 w 246"/>
                <a:gd name="T3" fmla="*/ 414 h 444"/>
                <a:gd name="T4" fmla="*/ 126 w 246"/>
                <a:gd name="T5" fmla="*/ 384 h 444"/>
                <a:gd name="T6" fmla="*/ 72 w 246"/>
                <a:gd name="T7" fmla="*/ 348 h 444"/>
                <a:gd name="T8" fmla="*/ 84 w 246"/>
                <a:gd name="T9" fmla="*/ 294 h 444"/>
                <a:gd name="T10" fmla="*/ 66 w 246"/>
                <a:gd name="T11" fmla="*/ 288 h 444"/>
                <a:gd name="T12" fmla="*/ 54 w 246"/>
                <a:gd name="T13" fmla="*/ 294 h 444"/>
                <a:gd name="T14" fmla="*/ 42 w 246"/>
                <a:gd name="T15" fmla="*/ 264 h 444"/>
                <a:gd name="T16" fmla="*/ 18 w 246"/>
                <a:gd name="T17" fmla="*/ 240 h 444"/>
                <a:gd name="T18" fmla="*/ 0 w 246"/>
                <a:gd name="T19" fmla="*/ 222 h 444"/>
                <a:gd name="T20" fmla="*/ 0 w 246"/>
                <a:gd name="T21" fmla="*/ 168 h 444"/>
                <a:gd name="T22" fmla="*/ 18 w 246"/>
                <a:gd name="T23" fmla="*/ 156 h 444"/>
                <a:gd name="T24" fmla="*/ 24 w 246"/>
                <a:gd name="T25" fmla="*/ 132 h 444"/>
                <a:gd name="T26" fmla="*/ 18 w 246"/>
                <a:gd name="T27" fmla="*/ 96 h 444"/>
                <a:gd name="T28" fmla="*/ 54 w 246"/>
                <a:gd name="T29" fmla="*/ 84 h 444"/>
                <a:gd name="T30" fmla="*/ 66 w 246"/>
                <a:gd name="T31" fmla="*/ 60 h 444"/>
                <a:gd name="T32" fmla="*/ 66 w 246"/>
                <a:gd name="T33" fmla="*/ 42 h 444"/>
                <a:gd name="T34" fmla="*/ 36 w 246"/>
                <a:gd name="T35" fmla="*/ 12 h 444"/>
                <a:gd name="T36" fmla="*/ 48 w 246"/>
                <a:gd name="T37" fmla="*/ 12 h 444"/>
                <a:gd name="T38" fmla="*/ 198 w 246"/>
                <a:gd name="T39" fmla="*/ 0 h 444"/>
                <a:gd name="T40" fmla="*/ 222 w 246"/>
                <a:gd name="T41" fmla="*/ 60 h 444"/>
                <a:gd name="T42" fmla="*/ 240 w 246"/>
                <a:gd name="T43" fmla="*/ 246 h 444"/>
                <a:gd name="T44" fmla="*/ 228 w 246"/>
                <a:gd name="T45" fmla="*/ 264 h 444"/>
                <a:gd name="T46" fmla="*/ 246 w 246"/>
                <a:gd name="T47" fmla="*/ 294 h 444"/>
                <a:gd name="T48" fmla="*/ 216 w 246"/>
                <a:gd name="T49" fmla="*/ 336 h 444"/>
                <a:gd name="T50" fmla="*/ 216 w 246"/>
                <a:gd name="T51" fmla="*/ 366 h 444"/>
                <a:gd name="T52" fmla="*/ 210 w 246"/>
                <a:gd name="T53" fmla="*/ 378 h 444"/>
                <a:gd name="T54" fmla="*/ 216 w 246"/>
                <a:gd name="T55" fmla="*/ 390 h 444"/>
                <a:gd name="T56" fmla="*/ 192 w 246"/>
                <a:gd name="T57" fmla="*/ 402 h 444"/>
                <a:gd name="T58" fmla="*/ 198 w 246"/>
                <a:gd name="T59" fmla="*/ 426 h 444"/>
                <a:gd name="T60" fmla="*/ 162 w 246"/>
                <a:gd name="T61" fmla="*/ 414 h 444"/>
                <a:gd name="T62" fmla="*/ 150 w 246"/>
                <a:gd name="T63" fmla="*/ 432 h 444"/>
                <a:gd name="T64" fmla="*/ 150 w 246"/>
                <a:gd name="T65" fmla="*/ 438 h 444"/>
                <a:gd name="T66" fmla="*/ 150 w 246"/>
                <a:gd name="T67" fmla="*/ 444 h 44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6"/>
                <a:gd name="T103" fmla="*/ 0 h 444"/>
                <a:gd name="T104" fmla="*/ 246 w 246"/>
                <a:gd name="T105" fmla="*/ 444 h 44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6" h="444">
                  <a:moveTo>
                    <a:pt x="150" y="438"/>
                  </a:moveTo>
                  <a:lnTo>
                    <a:pt x="132" y="414"/>
                  </a:lnTo>
                  <a:lnTo>
                    <a:pt x="126" y="384"/>
                  </a:lnTo>
                  <a:lnTo>
                    <a:pt x="72" y="348"/>
                  </a:lnTo>
                  <a:lnTo>
                    <a:pt x="84" y="294"/>
                  </a:lnTo>
                  <a:lnTo>
                    <a:pt x="66" y="288"/>
                  </a:lnTo>
                  <a:lnTo>
                    <a:pt x="54" y="294"/>
                  </a:lnTo>
                  <a:lnTo>
                    <a:pt x="42" y="264"/>
                  </a:lnTo>
                  <a:lnTo>
                    <a:pt x="18" y="240"/>
                  </a:lnTo>
                  <a:lnTo>
                    <a:pt x="0" y="222"/>
                  </a:lnTo>
                  <a:lnTo>
                    <a:pt x="0" y="168"/>
                  </a:lnTo>
                  <a:lnTo>
                    <a:pt x="18" y="156"/>
                  </a:lnTo>
                  <a:lnTo>
                    <a:pt x="24" y="132"/>
                  </a:lnTo>
                  <a:lnTo>
                    <a:pt x="18" y="96"/>
                  </a:lnTo>
                  <a:lnTo>
                    <a:pt x="54" y="84"/>
                  </a:lnTo>
                  <a:lnTo>
                    <a:pt x="66" y="60"/>
                  </a:lnTo>
                  <a:lnTo>
                    <a:pt x="66" y="42"/>
                  </a:lnTo>
                  <a:lnTo>
                    <a:pt x="36" y="12"/>
                  </a:lnTo>
                  <a:lnTo>
                    <a:pt x="48" y="12"/>
                  </a:lnTo>
                  <a:lnTo>
                    <a:pt x="198" y="0"/>
                  </a:lnTo>
                  <a:lnTo>
                    <a:pt x="222" y="60"/>
                  </a:lnTo>
                  <a:lnTo>
                    <a:pt x="240" y="246"/>
                  </a:lnTo>
                  <a:lnTo>
                    <a:pt x="228" y="264"/>
                  </a:lnTo>
                  <a:lnTo>
                    <a:pt x="246" y="294"/>
                  </a:lnTo>
                  <a:lnTo>
                    <a:pt x="216" y="336"/>
                  </a:lnTo>
                  <a:lnTo>
                    <a:pt x="216" y="366"/>
                  </a:lnTo>
                  <a:lnTo>
                    <a:pt x="210" y="378"/>
                  </a:lnTo>
                  <a:lnTo>
                    <a:pt x="216" y="390"/>
                  </a:lnTo>
                  <a:lnTo>
                    <a:pt x="192" y="402"/>
                  </a:lnTo>
                  <a:lnTo>
                    <a:pt x="198" y="426"/>
                  </a:lnTo>
                  <a:lnTo>
                    <a:pt x="162" y="414"/>
                  </a:lnTo>
                  <a:lnTo>
                    <a:pt x="150" y="432"/>
                  </a:lnTo>
                  <a:lnTo>
                    <a:pt x="150" y="438"/>
                  </a:lnTo>
                  <a:lnTo>
                    <a:pt x="150" y="444"/>
                  </a:lnTo>
                </a:path>
              </a:pathLst>
            </a:custGeom>
            <a:noFill/>
            <a:ln w="9525">
              <a:solidFill>
                <a:srgbClr val="000000"/>
              </a:solidFill>
              <a:prstDash val="solid"/>
              <a:round/>
              <a:headEnd/>
              <a:tailEnd/>
            </a:ln>
          </p:spPr>
          <p:txBody>
            <a:bodyPr/>
            <a:lstStyle/>
            <a:p>
              <a:endParaRPr lang="en-US"/>
            </a:p>
          </p:txBody>
        </p:sp>
        <p:sp>
          <p:nvSpPr>
            <p:cNvPr id="6189" name="Freeform 170"/>
            <p:cNvSpPr>
              <a:spLocks/>
            </p:cNvSpPr>
            <p:nvPr/>
          </p:nvSpPr>
          <p:spPr bwMode="auto">
            <a:xfrm>
              <a:off x="3399" y="1884"/>
              <a:ext cx="186" cy="324"/>
            </a:xfrm>
            <a:custGeom>
              <a:avLst/>
              <a:gdLst>
                <a:gd name="T0" fmla="*/ 0 w 186"/>
                <a:gd name="T1" fmla="*/ 324 h 324"/>
                <a:gd name="T2" fmla="*/ 0 w 186"/>
                <a:gd name="T3" fmla="*/ 294 h 324"/>
                <a:gd name="T4" fmla="*/ 30 w 186"/>
                <a:gd name="T5" fmla="*/ 252 h 324"/>
                <a:gd name="T6" fmla="*/ 12 w 186"/>
                <a:gd name="T7" fmla="*/ 222 h 324"/>
                <a:gd name="T8" fmla="*/ 24 w 186"/>
                <a:gd name="T9" fmla="*/ 204 h 324"/>
                <a:gd name="T10" fmla="*/ 6 w 186"/>
                <a:gd name="T11" fmla="*/ 18 h 324"/>
                <a:gd name="T12" fmla="*/ 24 w 186"/>
                <a:gd name="T13" fmla="*/ 24 h 324"/>
                <a:gd name="T14" fmla="*/ 48 w 186"/>
                <a:gd name="T15" fmla="*/ 12 h 324"/>
                <a:gd name="T16" fmla="*/ 162 w 186"/>
                <a:gd name="T17" fmla="*/ 0 h 324"/>
                <a:gd name="T18" fmla="*/ 186 w 186"/>
                <a:gd name="T19" fmla="*/ 204 h 324"/>
                <a:gd name="T20" fmla="*/ 186 w 186"/>
                <a:gd name="T21" fmla="*/ 228 h 324"/>
                <a:gd name="T22" fmla="*/ 150 w 186"/>
                <a:gd name="T23" fmla="*/ 240 h 324"/>
                <a:gd name="T24" fmla="*/ 156 w 186"/>
                <a:gd name="T25" fmla="*/ 252 h 324"/>
                <a:gd name="T26" fmla="*/ 126 w 186"/>
                <a:gd name="T27" fmla="*/ 300 h 324"/>
                <a:gd name="T28" fmla="*/ 108 w 186"/>
                <a:gd name="T29" fmla="*/ 300 h 324"/>
                <a:gd name="T30" fmla="*/ 102 w 186"/>
                <a:gd name="T31" fmla="*/ 288 h 324"/>
                <a:gd name="T32" fmla="*/ 84 w 186"/>
                <a:gd name="T33" fmla="*/ 312 h 324"/>
                <a:gd name="T34" fmla="*/ 72 w 186"/>
                <a:gd name="T35" fmla="*/ 306 h 324"/>
                <a:gd name="T36" fmla="*/ 60 w 186"/>
                <a:gd name="T37" fmla="*/ 324 h 324"/>
                <a:gd name="T38" fmla="*/ 24 w 186"/>
                <a:gd name="T39" fmla="*/ 312 h 324"/>
                <a:gd name="T40" fmla="*/ 24 w 186"/>
                <a:gd name="T41" fmla="*/ 324 h 324"/>
                <a:gd name="T42" fmla="*/ 12 w 186"/>
                <a:gd name="T43" fmla="*/ 318 h 324"/>
                <a:gd name="T44" fmla="*/ 6 w 186"/>
                <a:gd name="T45" fmla="*/ 324 h 324"/>
                <a:gd name="T46" fmla="*/ 0 w 186"/>
                <a:gd name="T47" fmla="*/ 324 h 3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86"/>
                <a:gd name="T73" fmla="*/ 0 h 324"/>
                <a:gd name="T74" fmla="*/ 186 w 186"/>
                <a:gd name="T75" fmla="*/ 324 h 3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86" h="324">
                  <a:moveTo>
                    <a:pt x="0" y="324"/>
                  </a:moveTo>
                  <a:lnTo>
                    <a:pt x="0" y="294"/>
                  </a:lnTo>
                  <a:lnTo>
                    <a:pt x="30" y="252"/>
                  </a:lnTo>
                  <a:lnTo>
                    <a:pt x="12" y="222"/>
                  </a:lnTo>
                  <a:lnTo>
                    <a:pt x="24" y="204"/>
                  </a:lnTo>
                  <a:lnTo>
                    <a:pt x="6" y="18"/>
                  </a:lnTo>
                  <a:lnTo>
                    <a:pt x="24" y="24"/>
                  </a:lnTo>
                  <a:lnTo>
                    <a:pt x="48" y="12"/>
                  </a:lnTo>
                  <a:lnTo>
                    <a:pt x="162" y="0"/>
                  </a:lnTo>
                  <a:lnTo>
                    <a:pt x="186" y="204"/>
                  </a:lnTo>
                  <a:lnTo>
                    <a:pt x="186" y="228"/>
                  </a:lnTo>
                  <a:lnTo>
                    <a:pt x="150" y="240"/>
                  </a:lnTo>
                  <a:lnTo>
                    <a:pt x="156" y="252"/>
                  </a:lnTo>
                  <a:lnTo>
                    <a:pt x="126" y="300"/>
                  </a:lnTo>
                  <a:lnTo>
                    <a:pt x="108" y="300"/>
                  </a:lnTo>
                  <a:lnTo>
                    <a:pt x="102" y="288"/>
                  </a:lnTo>
                  <a:lnTo>
                    <a:pt x="84" y="312"/>
                  </a:lnTo>
                  <a:lnTo>
                    <a:pt x="72" y="306"/>
                  </a:lnTo>
                  <a:lnTo>
                    <a:pt x="60" y="324"/>
                  </a:lnTo>
                  <a:lnTo>
                    <a:pt x="24" y="312"/>
                  </a:lnTo>
                  <a:lnTo>
                    <a:pt x="24" y="324"/>
                  </a:lnTo>
                  <a:lnTo>
                    <a:pt x="12" y="318"/>
                  </a:lnTo>
                  <a:lnTo>
                    <a:pt x="6" y="324"/>
                  </a:lnTo>
                  <a:lnTo>
                    <a:pt x="0" y="324"/>
                  </a:lnTo>
                  <a:close/>
                </a:path>
              </a:pathLst>
            </a:custGeom>
            <a:solidFill>
              <a:srgbClr val="FF8C00"/>
            </a:solidFill>
            <a:ln w="9525">
              <a:solidFill>
                <a:srgbClr val="FF8C00"/>
              </a:solidFill>
              <a:prstDash val="solid"/>
              <a:round/>
              <a:headEnd/>
              <a:tailEnd/>
            </a:ln>
          </p:spPr>
          <p:txBody>
            <a:bodyPr/>
            <a:lstStyle/>
            <a:p>
              <a:endParaRPr lang="en-US"/>
            </a:p>
          </p:txBody>
        </p:sp>
        <p:sp>
          <p:nvSpPr>
            <p:cNvPr id="6190" name="Freeform 171"/>
            <p:cNvSpPr>
              <a:spLocks/>
            </p:cNvSpPr>
            <p:nvPr/>
          </p:nvSpPr>
          <p:spPr bwMode="auto">
            <a:xfrm>
              <a:off x="3399" y="1884"/>
              <a:ext cx="186" cy="330"/>
            </a:xfrm>
            <a:custGeom>
              <a:avLst/>
              <a:gdLst>
                <a:gd name="T0" fmla="*/ 0 w 186"/>
                <a:gd name="T1" fmla="*/ 324 h 330"/>
                <a:gd name="T2" fmla="*/ 0 w 186"/>
                <a:gd name="T3" fmla="*/ 294 h 330"/>
                <a:gd name="T4" fmla="*/ 30 w 186"/>
                <a:gd name="T5" fmla="*/ 252 h 330"/>
                <a:gd name="T6" fmla="*/ 12 w 186"/>
                <a:gd name="T7" fmla="*/ 222 h 330"/>
                <a:gd name="T8" fmla="*/ 24 w 186"/>
                <a:gd name="T9" fmla="*/ 204 h 330"/>
                <a:gd name="T10" fmla="*/ 6 w 186"/>
                <a:gd name="T11" fmla="*/ 18 h 330"/>
                <a:gd name="T12" fmla="*/ 24 w 186"/>
                <a:gd name="T13" fmla="*/ 24 h 330"/>
                <a:gd name="T14" fmla="*/ 48 w 186"/>
                <a:gd name="T15" fmla="*/ 12 h 330"/>
                <a:gd name="T16" fmla="*/ 162 w 186"/>
                <a:gd name="T17" fmla="*/ 0 h 330"/>
                <a:gd name="T18" fmla="*/ 186 w 186"/>
                <a:gd name="T19" fmla="*/ 204 h 330"/>
                <a:gd name="T20" fmla="*/ 186 w 186"/>
                <a:gd name="T21" fmla="*/ 228 h 330"/>
                <a:gd name="T22" fmla="*/ 150 w 186"/>
                <a:gd name="T23" fmla="*/ 240 h 330"/>
                <a:gd name="T24" fmla="*/ 156 w 186"/>
                <a:gd name="T25" fmla="*/ 252 h 330"/>
                <a:gd name="T26" fmla="*/ 126 w 186"/>
                <a:gd name="T27" fmla="*/ 300 h 330"/>
                <a:gd name="T28" fmla="*/ 108 w 186"/>
                <a:gd name="T29" fmla="*/ 300 h 330"/>
                <a:gd name="T30" fmla="*/ 102 w 186"/>
                <a:gd name="T31" fmla="*/ 288 h 330"/>
                <a:gd name="T32" fmla="*/ 84 w 186"/>
                <a:gd name="T33" fmla="*/ 312 h 330"/>
                <a:gd name="T34" fmla="*/ 72 w 186"/>
                <a:gd name="T35" fmla="*/ 306 h 330"/>
                <a:gd name="T36" fmla="*/ 60 w 186"/>
                <a:gd name="T37" fmla="*/ 324 h 330"/>
                <a:gd name="T38" fmla="*/ 24 w 186"/>
                <a:gd name="T39" fmla="*/ 312 h 330"/>
                <a:gd name="T40" fmla="*/ 24 w 186"/>
                <a:gd name="T41" fmla="*/ 324 h 330"/>
                <a:gd name="T42" fmla="*/ 12 w 186"/>
                <a:gd name="T43" fmla="*/ 318 h 330"/>
                <a:gd name="T44" fmla="*/ 6 w 186"/>
                <a:gd name="T45" fmla="*/ 324 h 330"/>
                <a:gd name="T46" fmla="*/ 0 w 186"/>
                <a:gd name="T47" fmla="*/ 324 h 330"/>
                <a:gd name="T48" fmla="*/ 0 w 186"/>
                <a:gd name="T49" fmla="*/ 330 h 33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6"/>
                <a:gd name="T76" fmla="*/ 0 h 330"/>
                <a:gd name="T77" fmla="*/ 186 w 186"/>
                <a:gd name="T78" fmla="*/ 330 h 33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6" h="330">
                  <a:moveTo>
                    <a:pt x="0" y="324"/>
                  </a:moveTo>
                  <a:lnTo>
                    <a:pt x="0" y="294"/>
                  </a:lnTo>
                  <a:lnTo>
                    <a:pt x="30" y="252"/>
                  </a:lnTo>
                  <a:lnTo>
                    <a:pt x="12" y="222"/>
                  </a:lnTo>
                  <a:lnTo>
                    <a:pt x="24" y="204"/>
                  </a:lnTo>
                  <a:lnTo>
                    <a:pt x="6" y="18"/>
                  </a:lnTo>
                  <a:lnTo>
                    <a:pt x="24" y="24"/>
                  </a:lnTo>
                  <a:lnTo>
                    <a:pt x="48" y="12"/>
                  </a:lnTo>
                  <a:lnTo>
                    <a:pt x="162" y="0"/>
                  </a:lnTo>
                  <a:lnTo>
                    <a:pt x="186" y="204"/>
                  </a:lnTo>
                  <a:lnTo>
                    <a:pt x="186" y="228"/>
                  </a:lnTo>
                  <a:lnTo>
                    <a:pt x="150" y="240"/>
                  </a:lnTo>
                  <a:lnTo>
                    <a:pt x="156" y="252"/>
                  </a:lnTo>
                  <a:lnTo>
                    <a:pt x="126" y="300"/>
                  </a:lnTo>
                  <a:lnTo>
                    <a:pt x="108" y="300"/>
                  </a:lnTo>
                  <a:lnTo>
                    <a:pt x="102" y="288"/>
                  </a:lnTo>
                  <a:lnTo>
                    <a:pt x="84" y="312"/>
                  </a:lnTo>
                  <a:lnTo>
                    <a:pt x="72" y="306"/>
                  </a:lnTo>
                  <a:lnTo>
                    <a:pt x="60" y="324"/>
                  </a:lnTo>
                  <a:lnTo>
                    <a:pt x="24" y="312"/>
                  </a:lnTo>
                  <a:lnTo>
                    <a:pt x="24" y="324"/>
                  </a:lnTo>
                  <a:lnTo>
                    <a:pt x="12" y="318"/>
                  </a:lnTo>
                  <a:lnTo>
                    <a:pt x="6" y="324"/>
                  </a:lnTo>
                  <a:lnTo>
                    <a:pt x="0" y="324"/>
                  </a:lnTo>
                  <a:lnTo>
                    <a:pt x="0" y="330"/>
                  </a:lnTo>
                </a:path>
              </a:pathLst>
            </a:custGeom>
            <a:noFill/>
            <a:ln w="9525">
              <a:solidFill>
                <a:srgbClr val="000000"/>
              </a:solidFill>
              <a:prstDash val="solid"/>
              <a:round/>
              <a:headEnd/>
              <a:tailEnd/>
            </a:ln>
          </p:spPr>
          <p:txBody>
            <a:bodyPr/>
            <a:lstStyle/>
            <a:p>
              <a:endParaRPr lang="en-US"/>
            </a:p>
          </p:txBody>
        </p:sp>
        <p:sp>
          <p:nvSpPr>
            <p:cNvPr id="6191" name="Freeform 172"/>
            <p:cNvSpPr>
              <a:spLocks/>
            </p:cNvSpPr>
            <p:nvPr/>
          </p:nvSpPr>
          <p:spPr bwMode="auto">
            <a:xfrm>
              <a:off x="2877" y="1776"/>
              <a:ext cx="372" cy="246"/>
            </a:xfrm>
            <a:custGeom>
              <a:avLst/>
              <a:gdLst>
                <a:gd name="T0" fmla="*/ 306 w 372"/>
                <a:gd name="T1" fmla="*/ 246 h 246"/>
                <a:gd name="T2" fmla="*/ 288 w 372"/>
                <a:gd name="T3" fmla="*/ 228 h 246"/>
                <a:gd name="T4" fmla="*/ 54 w 372"/>
                <a:gd name="T5" fmla="*/ 234 h 246"/>
                <a:gd name="T6" fmla="*/ 42 w 372"/>
                <a:gd name="T7" fmla="*/ 180 h 246"/>
                <a:gd name="T8" fmla="*/ 12 w 372"/>
                <a:gd name="T9" fmla="*/ 90 h 246"/>
                <a:gd name="T10" fmla="*/ 0 w 372"/>
                <a:gd name="T11" fmla="*/ 66 h 246"/>
                <a:gd name="T12" fmla="*/ 12 w 372"/>
                <a:gd name="T13" fmla="*/ 36 h 246"/>
                <a:gd name="T14" fmla="*/ 6 w 372"/>
                <a:gd name="T15" fmla="*/ 12 h 246"/>
                <a:gd name="T16" fmla="*/ 12 w 372"/>
                <a:gd name="T17" fmla="*/ 6 h 246"/>
                <a:gd name="T18" fmla="*/ 306 w 372"/>
                <a:gd name="T19" fmla="*/ 0 h 246"/>
                <a:gd name="T20" fmla="*/ 318 w 372"/>
                <a:gd name="T21" fmla="*/ 18 h 246"/>
                <a:gd name="T22" fmla="*/ 312 w 372"/>
                <a:gd name="T23" fmla="*/ 36 h 246"/>
                <a:gd name="T24" fmla="*/ 318 w 372"/>
                <a:gd name="T25" fmla="*/ 60 h 246"/>
                <a:gd name="T26" fmla="*/ 342 w 372"/>
                <a:gd name="T27" fmla="*/ 78 h 246"/>
                <a:gd name="T28" fmla="*/ 372 w 372"/>
                <a:gd name="T29" fmla="*/ 108 h 246"/>
                <a:gd name="T30" fmla="*/ 372 w 372"/>
                <a:gd name="T31" fmla="*/ 126 h 246"/>
                <a:gd name="T32" fmla="*/ 360 w 372"/>
                <a:gd name="T33" fmla="*/ 150 h 246"/>
                <a:gd name="T34" fmla="*/ 324 w 372"/>
                <a:gd name="T35" fmla="*/ 162 h 246"/>
                <a:gd name="T36" fmla="*/ 330 w 372"/>
                <a:gd name="T37" fmla="*/ 198 h 246"/>
                <a:gd name="T38" fmla="*/ 324 w 372"/>
                <a:gd name="T39" fmla="*/ 222 h 246"/>
                <a:gd name="T40" fmla="*/ 306 w 372"/>
                <a:gd name="T41" fmla="*/ 234 h 246"/>
                <a:gd name="T42" fmla="*/ 306 w 372"/>
                <a:gd name="T43" fmla="*/ 246 h 2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72"/>
                <a:gd name="T67" fmla="*/ 0 h 246"/>
                <a:gd name="T68" fmla="*/ 372 w 372"/>
                <a:gd name="T69" fmla="*/ 246 h 24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72" h="246">
                  <a:moveTo>
                    <a:pt x="306" y="246"/>
                  </a:moveTo>
                  <a:lnTo>
                    <a:pt x="288" y="228"/>
                  </a:lnTo>
                  <a:lnTo>
                    <a:pt x="54" y="234"/>
                  </a:lnTo>
                  <a:lnTo>
                    <a:pt x="42" y="180"/>
                  </a:lnTo>
                  <a:lnTo>
                    <a:pt x="12" y="90"/>
                  </a:lnTo>
                  <a:lnTo>
                    <a:pt x="0" y="66"/>
                  </a:lnTo>
                  <a:lnTo>
                    <a:pt x="12" y="36"/>
                  </a:lnTo>
                  <a:lnTo>
                    <a:pt x="6" y="12"/>
                  </a:lnTo>
                  <a:lnTo>
                    <a:pt x="12" y="6"/>
                  </a:lnTo>
                  <a:lnTo>
                    <a:pt x="306" y="0"/>
                  </a:lnTo>
                  <a:lnTo>
                    <a:pt x="318" y="18"/>
                  </a:lnTo>
                  <a:lnTo>
                    <a:pt x="312" y="36"/>
                  </a:lnTo>
                  <a:lnTo>
                    <a:pt x="318" y="60"/>
                  </a:lnTo>
                  <a:lnTo>
                    <a:pt x="342" y="78"/>
                  </a:lnTo>
                  <a:lnTo>
                    <a:pt x="372" y="108"/>
                  </a:lnTo>
                  <a:lnTo>
                    <a:pt x="372" y="126"/>
                  </a:lnTo>
                  <a:lnTo>
                    <a:pt x="360" y="150"/>
                  </a:lnTo>
                  <a:lnTo>
                    <a:pt x="324" y="162"/>
                  </a:lnTo>
                  <a:lnTo>
                    <a:pt x="330" y="198"/>
                  </a:lnTo>
                  <a:lnTo>
                    <a:pt x="324" y="222"/>
                  </a:lnTo>
                  <a:lnTo>
                    <a:pt x="306" y="234"/>
                  </a:lnTo>
                  <a:lnTo>
                    <a:pt x="306" y="246"/>
                  </a:lnTo>
                  <a:close/>
                </a:path>
              </a:pathLst>
            </a:custGeom>
            <a:solidFill>
              <a:srgbClr val="FFAA00"/>
            </a:solidFill>
            <a:ln w="9525">
              <a:solidFill>
                <a:srgbClr val="FFAA00"/>
              </a:solidFill>
              <a:prstDash val="solid"/>
              <a:round/>
              <a:headEnd/>
              <a:tailEnd/>
            </a:ln>
          </p:spPr>
          <p:txBody>
            <a:bodyPr/>
            <a:lstStyle/>
            <a:p>
              <a:endParaRPr lang="en-US"/>
            </a:p>
          </p:txBody>
        </p:sp>
        <p:sp>
          <p:nvSpPr>
            <p:cNvPr id="6192" name="Freeform 173"/>
            <p:cNvSpPr>
              <a:spLocks/>
            </p:cNvSpPr>
            <p:nvPr/>
          </p:nvSpPr>
          <p:spPr bwMode="auto">
            <a:xfrm>
              <a:off x="2877" y="1776"/>
              <a:ext cx="372" cy="252"/>
            </a:xfrm>
            <a:custGeom>
              <a:avLst/>
              <a:gdLst>
                <a:gd name="T0" fmla="*/ 306 w 372"/>
                <a:gd name="T1" fmla="*/ 246 h 252"/>
                <a:gd name="T2" fmla="*/ 288 w 372"/>
                <a:gd name="T3" fmla="*/ 228 h 252"/>
                <a:gd name="T4" fmla="*/ 54 w 372"/>
                <a:gd name="T5" fmla="*/ 234 h 252"/>
                <a:gd name="T6" fmla="*/ 42 w 372"/>
                <a:gd name="T7" fmla="*/ 180 h 252"/>
                <a:gd name="T8" fmla="*/ 12 w 372"/>
                <a:gd name="T9" fmla="*/ 90 h 252"/>
                <a:gd name="T10" fmla="*/ 0 w 372"/>
                <a:gd name="T11" fmla="*/ 66 h 252"/>
                <a:gd name="T12" fmla="*/ 12 w 372"/>
                <a:gd name="T13" fmla="*/ 36 h 252"/>
                <a:gd name="T14" fmla="*/ 6 w 372"/>
                <a:gd name="T15" fmla="*/ 12 h 252"/>
                <a:gd name="T16" fmla="*/ 12 w 372"/>
                <a:gd name="T17" fmla="*/ 6 h 252"/>
                <a:gd name="T18" fmla="*/ 306 w 372"/>
                <a:gd name="T19" fmla="*/ 0 h 252"/>
                <a:gd name="T20" fmla="*/ 318 w 372"/>
                <a:gd name="T21" fmla="*/ 18 h 252"/>
                <a:gd name="T22" fmla="*/ 312 w 372"/>
                <a:gd name="T23" fmla="*/ 36 h 252"/>
                <a:gd name="T24" fmla="*/ 318 w 372"/>
                <a:gd name="T25" fmla="*/ 60 h 252"/>
                <a:gd name="T26" fmla="*/ 342 w 372"/>
                <a:gd name="T27" fmla="*/ 78 h 252"/>
                <a:gd name="T28" fmla="*/ 372 w 372"/>
                <a:gd name="T29" fmla="*/ 108 h 252"/>
                <a:gd name="T30" fmla="*/ 372 w 372"/>
                <a:gd name="T31" fmla="*/ 126 h 252"/>
                <a:gd name="T32" fmla="*/ 360 w 372"/>
                <a:gd name="T33" fmla="*/ 150 h 252"/>
                <a:gd name="T34" fmla="*/ 324 w 372"/>
                <a:gd name="T35" fmla="*/ 162 h 252"/>
                <a:gd name="T36" fmla="*/ 330 w 372"/>
                <a:gd name="T37" fmla="*/ 198 h 252"/>
                <a:gd name="T38" fmla="*/ 324 w 372"/>
                <a:gd name="T39" fmla="*/ 222 h 252"/>
                <a:gd name="T40" fmla="*/ 306 w 372"/>
                <a:gd name="T41" fmla="*/ 234 h 252"/>
                <a:gd name="T42" fmla="*/ 306 w 372"/>
                <a:gd name="T43" fmla="*/ 246 h 252"/>
                <a:gd name="T44" fmla="*/ 306 w 372"/>
                <a:gd name="T45" fmla="*/ 252 h 25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72"/>
                <a:gd name="T70" fmla="*/ 0 h 252"/>
                <a:gd name="T71" fmla="*/ 372 w 372"/>
                <a:gd name="T72" fmla="*/ 252 h 25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72" h="252">
                  <a:moveTo>
                    <a:pt x="306" y="246"/>
                  </a:moveTo>
                  <a:lnTo>
                    <a:pt x="288" y="228"/>
                  </a:lnTo>
                  <a:lnTo>
                    <a:pt x="54" y="234"/>
                  </a:lnTo>
                  <a:lnTo>
                    <a:pt x="42" y="180"/>
                  </a:lnTo>
                  <a:lnTo>
                    <a:pt x="12" y="90"/>
                  </a:lnTo>
                  <a:lnTo>
                    <a:pt x="0" y="66"/>
                  </a:lnTo>
                  <a:lnTo>
                    <a:pt x="12" y="36"/>
                  </a:lnTo>
                  <a:lnTo>
                    <a:pt x="6" y="12"/>
                  </a:lnTo>
                  <a:lnTo>
                    <a:pt x="12" y="6"/>
                  </a:lnTo>
                  <a:lnTo>
                    <a:pt x="306" y="0"/>
                  </a:lnTo>
                  <a:lnTo>
                    <a:pt x="318" y="18"/>
                  </a:lnTo>
                  <a:lnTo>
                    <a:pt x="312" y="36"/>
                  </a:lnTo>
                  <a:lnTo>
                    <a:pt x="318" y="60"/>
                  </a:lnTo>
                  <a:lnTo>
                    <a:pt x="342" y="78"/>
                  </a:lnTo>
                  <a:lnTo>
                    <a:pt x="372" y="108"/>
                  </a:lnTo>
                  <a:lnTo>
                    <a:pt x="372" y="126"/>
                  </a:lnTo>
                  <a:lnTo>
                    <a:pt x="360" y="150"/>
                  </a:lnTo>
                  <a:lnTo>
                    <a:pt x="324" y="162"/>
                  </a:lnTo>
                  <a:lnTo>
                    <a:pt x="330" y="198"/>
                  </a:lnTo>
                  <a:lnTo>
                    <a:pt x="324" y="222"/>
                  </a:lnTo>
                  <a:lnTo>
                    <a:pt x="306" y="234"/>
                  </a:lnTo>
                  <a:lnTo>
                    <a:pt x="306" y="246"/>
                  </a:lnTo>
                  <a:lnTo>
                    <a:pt x="306" y="252"/>
                  </a:lnTo>
                </a:path>
              </a:pathLst>
            </a:custGeom>
            <a:noFill/>
            <a:ln w="9525">
              <a:solidFill>
                <a:srgbClr val="000000"/>
              </a:solidFill>
              <a:prstDash val="solid"/>
              <a:round/>
              <a:headEnd/>
              <a:tailEnd/>
            </a:ln>
          </p:spPr>
          <p:txBody>
            <a:bodyPr/>
            <a:lstStyle/>
            <a:p>
              <a:endParaRPr lang="en-US"/>
            </a:p>
          </p:txBody>
        </p:sp>
        <p:sp>
          <p:nvSpPr>
            <p:cNvPr id="6193" name="Freeform 174"/>
            <p:cNvSpPr>
              <a:spLocks/>
            </p:cNvSpPr>
            <p:nvPr/>
          </p:nvSpPr>
          <p:spPr bwMode="auto">
            <a:xfrm>
              <a:off x="2541" y="2046"/>
              <a:ext cx="456" cy="246"/>
            </a:xfrm>
            <a:custGeom>
              <a:avLst/>
              <a:gdLst>
                <a:gd name="T0" fmla="*/ 414 w 456"/>
                <a:gd name="T1" fmla="*/ 12 h 246"/>
                <a:gd name="T2" fmla="*/ 438 w 456"/>
                <a:gd name="T3" fmla="*/ 24 h 246"/>
                <a:gd name="T4" fmla="*/ 426 w 456"/>
                <a:gd name="T5" fmla="*/ 48 h 246"/>
                <a:gd name="T6" fmla="*/ 456 w 456"/>
                <a:gd name="T7" fmla="*/ 78 h 246"/>
                <a:gd name="T8" fmla="*/ 456 w 456"/>
                <a:gd name="T9" fmla="*/ 246 h 246"/>
                <a:gd name="T10" fmla="*/ 0 w 456"/>
                <a:gd name="T11" fmla="*/ 234 h 246"/>
                <a:gd name="T12" fmla="*/ 12 w 456"/>
                <a:gd name="T13" fmla="*/ 0 h 246"/>
                <a:gd name="T14" fmla="*/ 414 w 456"/>
                <a:gd name="T15" fmla="*/ 12 h 246"/>
                <a:gd name="T16" fmla="*/ 0 60000 65536"/>
                <a:gd name="T17" fmla="*/ 0 60000 65536"/>
                <a:gd name="T18" fmla="*/ 0 60000 65536"/>
                <a:gd name="T19" fmla="*/ 0 60000 65536"/>
                <a:gd name="T20" fmla="*/ 0 60000 65536"/>
                <a:gd name="T21" fmla="*/ 0 60000 65536"/>
                <a:gd name="T22" fmla="*/ 0 60000 65536"/>
                <a:gd name="T23" fmla="*/ 0 60000 65536"/>
                <a:gd name="T24" fmla="*/ 0 w 456"/>
                <a:gd name="T25" fmla="*/ 0 h 246"/>
                <a:gd name="T26" fmla="*/ 456 w 456"/>
                <a:gd name="T27" fmla="*/ 246 h 24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56" h="246">
                  <a:moveTo>
                    <a:pt x="414" y="12"/>
                  </a:moveTo>
                  <a:lnTo>
                    <a:pt x="438" y="24"/>
                  </a:lnTo>
                  <a:lnTo>
                    <a:pt x="426" y="48"/>
                  </a:lnTo>
                  <a:lnTo>
                    <a:pt x="456" y="78"/>
                  </a:lnTo>
                  <a:lnTo>
                    <a:pt x="456" y="246"/>
                  </a:lnTo>
                  <a:lnTo>
                    <a:pt x="0" y="234"/>
                  </a:lnTo>
                  <a:lnTo>
                    <a:pt x="12" y="0"/>
                  </a:lnTo>
                  <a:lnTo>
                    <a:pt x="414" y="12"/>
                  </a:lnTo>
                  <a:close/>
                </a:path>
              </a:pathLst>
            </a:custGeom>
            <a:solidFill>
              <a:srgbClr val="E8D898"/>
            </a:solidFill>
            <a:ln w="9525">
              <a:solidFill>
                <a:srgbClr val="E8D898"/>
              </a:solidFill>
              <a:prstDash val="solid"/>
              <a:round/>
              <a:headEnd/>
              <a:tailEnd/>
            </a:ln>
          </p:spPr>
          <p:txBody>
            <a:bodyPr/>
            <a:lstStyle/>
            <a:p>
              <a:endParaRPr lang="en-US"/>
            </a:p>
          </p:txBody>
        </p:sp>
        <p:sp>
          <p:nvSpPr>
            <p:cNvPr id="6194" name="Freeform 175"/>
            <p:cNvSpPr>
              <a:spLocks/>
            </p:cNvSpPr>
            <p:nvPr/>
          </p:nvSpPr>
          <p:spPr bwMode="auto">
            <a:xfrm>
              <a:off x="2541" y="2046"/>
              <a:ext cx="456" cy="246"/>
            </a:xfrm>
            <a:custGeom>
              <a:avLst/>
              <a:gdLst>
                <a:gd name="T0" fmla="*/ 414 w 456"/>
                <a:gd name="T1" fmla="*/ 12 h 246"/>
                <a:gd name="T2" fmla="*/ 438 w 456"/>
                <a:gd name="T3" fmla="*/ 24 h 246"/>
                <a:gd name="T4" fmla="*/ 426 w 456"/>
                <a:gd name="T5" fmla="*/ 48 h 246"/>
                <a:gd name="T6" fmla="*/ 456 w 456"/>
                <a:gd name="T7" fmla="*/ 78 h 246"/>
                <a:gd name="T8" fmla="*/ 456 w 456"/>
                <a:gd name="T9" fmla="*/ 246 h 246"/>
                <a:gd name="T10" fmla="*/ 0 w 456"/>
                <a:gd name="T11" fmla="*/ 234 h 246"/>
                <a:gd name="T12" fmla="*/ 12 w 456"/>
                <a:gd name="T13" fmla="*/ 0 h 246"/>
                <a:gd name="T14" fmla="*/ 414 w 456"/>
                <a:gd name="T15" fmla="*/ 12 h 246"/>
                <a:gd name="T16" fmla="*/ 414 w 456"/>
                <a:gd name="T17" fmla="*/ 18 h 2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56"/>
                <a:gd name="T28" fmla="*/ 0 h 246"/>
                <a:gd name="T29" fmla="*/ 456 w 456"/>
                <a:gd name="T30" fmla="*/ 246 h 2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56" h="246">
                  <a:moveTo>
                    <a:pt x="414" y="12"/>
                  </a:moveTo>
                  <a:lnTo>
                    <a:pt x="438" y="24"/>
                  </a:lnTo>
                  <a:lnTo>
                    <a:pt x="426" y="48"/>
                  </a:lnTo>
                  <a:lnTo>
                    <a:pt x="456" y="78"/>
                  </a:lnTo>
                  <a:lnTo>
                    <a:pt x="456" y="246"/>
                  </a:lnTo>
                  <a:lnTo>
                    <a:pt x="0" y="234"/>
                  </a:lnTo>
                  <a:lnTo>
                    <a:pt x="12" y="0"/>
                  </a:lnTo>
                  <a:lnTo>
                    <a:pt x="414" y="12"/>
                  </a:lnTo>
                  <a:lnTo>
                    <a:pt x="414" y="18"/>
                  </a:lnTo>
                </a:path>
              </a:pathLst>
            </a:custGeom>
            <a:noFill/>
            <a:ln w="9525">
              <a:solidFill>
                <a:srgbClr val="000000"/>
              </a:solidFill>
              <a:prstDash val="solid"/>
              <a:round/>
              <a:headEnd/>
              <a:tailEnd/>
            </a:ln>
          </p:spPr>
          <p:txBody>
            <a:bodyPr/>
            <a:lstStyle/>
            <a:p>
              <a:endParaRPr lang="en-US"/>
            </a:p>
          </p:txBody>
        </p:sp>
        <p:sp>
          <p:nvSpPr>
            <p:cNvPr id="6195" name="Freeform 176"/>
            <p:cNvSpPr>
              <a:spLocks/>
            </p:cNvSpPr>
            <p:nvPr/>
          </p:nvSpPr>
          <p:spPr bwMode="auto">
            <a:xfrm>
              <a:off x="3321" y="2088"/>
              <a:ext cx="450" cy="228"/>
            </a:xfrm>
            <a:custGeom>
              <a:avLst/>
              <a:gdLst>
                <a:gd name="T0" fmla="*/ 360 w 450"/>
                <a:gd name="T1" fmla="*/ 186 h 228"/>
                <a:gd name="T2" fmla="*/ 84 w 450"/>
                <a:gd name="T3" fmla="*/ 210 h 228"/>
                <a:gd name="T4" fmla="*/ 84 w 450"/>
                <a:gd name="T5" fmla="*/ 222 h 228"/>
                <a:gd name="T6" fmla="*/ 0 w 450"/>
                <a:gd name="T7" fmla="*/ 228 h 228"/>
                <a:gd name="T8" fmla="*/ 6 w 450"/>
                <a:gd name="T9" fmla="*/ 222 h 228"/>
                <a:gd name="T10" fmla="*/ 18 w 450"/>
                <a:gd name="T11" fmla="*/ 222 h 228"/>
                <a:gd name="T12" fmla="*/ 12 w 450"/>
                <a:gd name="T13" fmla="*/ 192 h 228"/>
                <a:gd name="T14" fmla="*/ 12 w 450"/>
                <a:gd name="T15" fmla="*/ 186 h 228"/>
                <a:gd name="T16" fmla="*/ 24 w 450"/>
                <a:gd name="T17" fmla="*/ 168 h 228"/>
                <a:gd name="T18" fmla="*/ 60 w 450"/>
                <a:gd name="T19" fmla="*/ 180 h 228"/>
                <a:gd name="T20" fmla="*/ 54 w 450"/>
                <a:gd name="T21" fmla="*/ 156 h 228"/>
                <a:gd name="T22" fmla="*/ 78 w 450"/>
                <a:gd name="T23" fmla="*/ 144 h 228"/>
                <a:gd name="T24" fmla="*/ 72 w 450"/>
                <a:gd name="T25" fmla="*/ 132 h 228"/>
                <a:gd name="T26" fmla="*/ 78 w 450"/>
                <a:gd name="T27" fmla="*/ 120 h 228"/>
                <a:gd name="T28" fmla="*/ 84 w 450"/>
                <a:gd name="T29" fmla="*/ 120 h 228"/>
                <a:gd name="T30" fmla="*/ 90 w 450"/>
                <a:gd name="T31" fmla="*/ 114 h 228"/>
                <a:gd name="T32" fmla="*/ 102 w 450"/>
                <a:gd name="T33" fmla="*/ 120 h 228"/>
                <a:gd name="T34" fmla="*/ 102 w 450"/>
                <a:gd name="T35" fmla="*/ 108 h 228"/>
                <a:gd name="T36" fmla="*/ 138 w 450"/>
                <a:gd name="T37" fmla="*/ 120 h 228"/>
                <a:gd name="T38" fmla="*/ 150 w 450"/>
                <a:gd name="T39" fmla="*/ 102 h 228"/>
                <a:gd name="T40" fmla="*/ 162 w 450"/>
                <a:gd name="T41" fmla="*/ 108 h 228"/>
                <a:gd name="T42" fmla="*/ 180 w 450"/>
                <a:gd name="T43" fmla="*/ 84 h 228"/>
                <a:gd name="T44" fmla="*/ 186 w 450"/>
                <a:gd name="T45" fmla="*/ 96 h 228"/>
                <a:gd name="T46" fmla="*/ 204 w 450"/>
                <a:gd name="T47" fmla="*/ 96 h 228"/>
                <a:gd name="T48" fmla="*/ 234 w 450"/>
                <a:gd name="T49" fmla="*/ 48 h 228"/>
                <a:gd name="T50" fmla="*/ 228 w 450"/>
                <a:gd name="T51" fmla="*/ 36 h 228"/>
                <a:gd name="T52" fmla="*/ 264 w 450"/>
                <a:gd name="T53" fmla="*/ 24 h 228"/>
                <a:gd name="T54" fmla="*/ 264 w 450"/>
                <a:gd name="T55" fmla="*/ 0 h 228"/>
                <a:gd name="T56" fmla="*/ 288 w 450"/>
                <a:gd name="T57" fmla="*/ 0 h 228"/>
                <a:gd name="T58" fmla="*/ 300 w 450"/>
                <a:gd name="T59" fmla="*/ 18 h 228"/>
                <a:gd name="T60" fmla="*/ 336 w 450"/>
                <a:gd name="T61" fmla="*/ 30 h 228"/>
                <a:gd name="T62" fmla="*/ 384 w 450"/>
                <a:gd name="T63" fmla="*/ 12 h 228"/>
                <a:gd name="T64" fmla="*/ 402 w 450"/>
                <a:gd name="T65" fmla="*/ 36 h 228"/>
                <a:gd name="T66" fmla="*/ 402 w 450"/>
                <a:gd name="T67" fmla="*/ 36 h 228"/>
                <a:gd name="T68" fmla="*/ 414 w 450"/>
                <a:gd name="T69" fmla="*/ 72 h 228"/>
                <a:gd name="T70" fmla="*/ 450 w 450"/>
                <a:gd name="T71" fmla="*/ 102 h 228"/>
                <a:gd name="T72" fmla="*/ 390 w 450"/>
                <a:gd name="T73" fmla="*/ 174 h 228"/>
                <a:gd name="T74" fmla="*/ 360 w 450"/>
                <a:gd name="T75" fmla="*/ 186 h 22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50"/>
                <a:gd name="T115" fmla="*/ 0 h 228"/>
                <a:gd name="T116" fmla="*/ 450 w 450"/>
                <a:gd name="T117" fmla="*/ 228 h 22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50" h="228">
                  <a:moveTo>
                    <a:pt x="360" y="186"/>
                  </a:moveTo>
                  <a:lnTo>
                    <a:pt x="84" y="210"/>
                  </a:lnTo>
                  <a:lnTo>
                    <a:pt x="84" y="222"/>
                  </a:lnTo>
                  <a:lnTo>
                    <a:pt x="0" y="228"/>
                  </a:lnTo>
                  <a:lnTo>
                    <a:pt x="6" y="222"/>
                  </a:lnTo>
                  <a:lnTo>
                    <a:pt x="18" y="222"/>
                  </a:lnTo>
                  <a:lnTo>
                    <a:pt x="12" y="192"/>
                  </a:lnTo>
                  <a:lnTo>
                    <a:pt x="12" y="186"/>
                  </a:lnTo>
                  <a:lnTo>
                    <a:pt x="24" y="168"/>
                  </a:lnTo>
                  <a:lnTo>
                    <a:pt x="60" y="180"/>
                  </a:lnTo>
                  <a:lnTo>
                    <a:pt x="54" y="156"/>
                  </a:lnTo>
                  <a:lnTo>
                    <a:pt x="78" y="144"/>
                  </a:lnTo>
                  <a:lnTo>
                    <a:pt x="72" y="132"/>
                  </a:lnTo>
                  <a:lnTo>
                    <a:pt x="78" y="120"/>
                  </a:lnTo>
                  <a:lnTo>
                    <a:pt x="84" y="120"/>
                  </a:lnTo>
                  <a:lnTo>
                    <a:pt x="90" y="114"/>
                  </a:lnTo>
                  <a:lnTo>
                    <a:pt x="102" y="120"/>
                  </a:lnTo>
                  <a:lnTo>
                    <a:pt x="102" y="108"/>
                  </a:lnTo>
                  <a:lnTo>
                    <a:pt x="138" y="120"/>
                  </a:lnTo>
                  <a:lnTo>
                    <a:pt x="150" y="102"/>
                  </a:lnTo>
                  <a:lnTo>
                    <a:pt x="162" y="108"/>
                  </a:lnTo>
                  <a:lnTo>
                    <a:pt x="180" y="84"/>
                  </a:lnTo>
                  <a:lnTo>
                    <a:pt x="186" y="96"/>
                  </a:lnTo>
                  <a:lnTo>
                    <a:pt x="204" y="96"/>
                  </a:lnTo>
                  <a:lnTo>
                    <a:pt x="234" y="48"/>
                  </a:lnTo>
                  <a:lnTo>
                    <a:pt x="228" y="36"/>
                  </a:lnTo>
                  <a:lnTo>
                    <a:pt x="264" y="24"/>
                  </a:lnTo>
                  <a:lnTo>
                    <a:pt x="264" y="0"/>
                  </a:lnTo>
                  <a:lnTo>
                    <a:pt x="288" y="0"/>
                  </a:lnTo>
                  <a:lnTo>
                    <a:pt x="300" y="18"/>
                  </a:lnTo>
                  <a:lnTo>
                    <a:pt x="336" y="30"/>
                  </a:lnTo>
                  <a:lnTo>
                    <a:pt x="384" y="12"/>
                  </a:lnTo>
                  <a:lnTo>
                    <a:pt x="402" y="36"/>
                  </a:lnTo>
                  <a:lnTo>
                    <a:pt x="414" y="72"/>
                  </a:lnTo>
                  <a:lnTo>
                    <a:pt x="450" y="102"/>
                  </a:lnTo>
                  <a:lnTo>
                    <a:pt x="390" y="174"/>
                  </a:lnTo>
                  <a:lnTo>
                    <a:pt x="360" y="186"/>
                  </a:lnTo>
                  <a:close/>
                </a:path>
              </a:pathLst>
            </a:custGeom>
            <a:solidFill>
              <a:srgbClr val="FFAA00"/>
            </a:solidFill>
            <a:ln w="9525">
              <a:solidFill>
                <a:srgbClr val="FFAA00"/>
              </a:solidFill>
              <a:prstDash val="solid"/>
              <a:round/>
              <a:headEnd/>
              <a:tailEnd/>
            </a:ln>
          </p:spPr>
          <p:txBody>
            <a:bodyPr/>
            <a:lstStyle/>
            <a:p>
              <a:endParaRPr lang="en-US"/>
            </a:p>
          </p:txBody>
        </p:sp>
        <p:sp>
          <p:nvSpPr>
            <p:cNvPr id="6196" name="Freeform 177"/>
            <p:cNvSpPr>
              <a:spLocks/>
            </p:cNvSpPr>
            <p:nvPr/>
          </p:nvSpPr>
          <p:spPr bwMode="auto">
            <a:xfrm>
              <a:off x="3321" y="2088"/>
              <a:ext cx="450" cy="228"/>
            </a:xfrm>
            <a:custGeom>
              <a:avLst/>
              <a:gdLst>
                <a:gd name="T0" fmla="*/ 360 w 450"/>
                <a:gd name="T1" fmla="*/ 186 h 228"/>
                <a:gd name="T2" fmla="*/ 84 w 450"/>
                <a:gd name="T3" fmla="*/ 210 h 228"/>
                <a:gd name="T4" fmla="*/ 84 w 450"/>
                <a:gd name="T5" fmla="*/ 222 h 228"/>
                <a:gd name="T6" fmla="*/ 0 w 450"/>
                <a:gd name="T7" fmla="*/ 228 h 228"/>
                <a:gd name="T8" fmla="*/ 6 w 450"/>
                <a:gd name="T9" fmla="*/ 222 h 228"/>
                <a:gd name="T10" fmla="*/ 18 w 450"/>
                <a:gd name="T11" fmla="*/ 222 h 228"/>
                <a:gd name="T12" fmla="*/ 12 w 450"/>
                <a:gd name="T13" fmla="*/ 192 h 228"/>
                <a:gd name="T14" fmla="*/ 12 w 450"/>
                <a:gd name="T15" fmla="*/ 186 h 228"/>
                <a:gd name="T16" fmla="*/ 24 w 450"/>
                <a:gd name="T17" fmla="*/ 168 h 228"/>
                <a:gd name="T18" fmla="*/ 60 w 450"/>
                <a:gd name="T19" fmla="*/ 180 h 228"/>
                <a:gd name="T20" fmla="*/ 54 w 450"/>
                <a:gd name="T21" fmla="*/ 156 h 228"/>
                <a:gd name="T22" fmla="*/ 78 w 450"/>
                <a:gd name="T23" fmla="*/ 144 h 228"/>
                <a:gd name="T24" fmla="*/ 72 w 450"/>
                <a:gd name="T25" fmla="*/ 132 h 228"/>
                <a:gd name="T26" fmla="*/ 78 w 450"/>
                <a:gd name="T27" fmla="*/ 120 h 228"/>
                <a:gd name="T28" fmla="*/ 84 w 450"/>
                <a:gd name="T29" fmla="*/ 120 h 228"/>
                <a:gd name="T30" fmla="*/ 90 w 450"/>
                <a:gd name="T31" fmla="*/ 114 h 228"/>
                <a:gd name="T32" fmla="*/ 102 w 450"/>
                <a:gd name="T33" fmla="*/ 120 h 228"/>
                <a:gd name="T34" fmla="*/ 102 w 450"/>
                <a:gd name="T35" fmla="*/ 108 h 228"/>
                <a:gd name="T36" fmla="*/ 138 w 450"/>
                <a:gd name="T37" fmla="*/ 120 h 228"/>
                <a:gd name="T38" fmla="*/ 150 w 450"/>
                <a:gd name="T39" fmla="*/ 102 h 228"/>
                <a:gd name="T40" fmla="*/ 162 w 450"/>
                <a:gd name="T41" fmla="*/ 108 h 228"/>
                <a:gd name="T42" fmla="*/ 180 w 450"/>
                <a:gd name="T43" fmla="*/ 84 h 228"/>
                <a:gd name="T44" fmla="*/ 186 w 450"/>
                <a:gd name="T45" fmla="*/ 96 h 228"/>
                <a:gd name="T46" fmla="*/ 204 w 450"/>
                <a:gd name="T47" fmla="*/ 96 h 228"/>
                <a:gd name="T48" fmla="*/ 234 w 450"/>
                <a:gd name="T49" fmla="*/ 48 h 228"/>
                <a:gd name="T50" fmla="*/ 228 w 450"/>
                <a:gd name="T51" fmla="*/ 36 h 228"/>
                <a:gd name="T52" fmla="*/ 264 w 450"/>
                <a:gd name="T53" fmla="*/ 24 h 228"/>
                <a:gd name="T54" fmla="*/ 264 w 450"/>
                <a:gd name="T55" fmla="*/ 0 h 228"/>
                <a:gd name="T56" fmla="*/ 288 w 450"/>
                <a:gd name="T57" fmla="*/ 0 h 228"/>
                <a:gd name="T58" fmla="*/ 300 w 450"/>
                <a:gd name="T59" fmla="*/ 18 h 228"/>
                <a:gd name="T60" fmla="*/ 336 w 450"/>
                <a:gd name="T61" fmla="*/ 30 h 228"/>
                <a:gd name="T62" fmla="*/ 384 w 450"/>
                <a:gd name="T63" fmla="*/ 12 h 228"/>
                <a:gd name="T64" fmla="*/ 402 w 450"/>
                <a:gd name="T65" fmla="*/ 36 h 228"/>
                <a:gd name="T66" fmla="*/ 408 w 450"/>
                <a:gd name="T67" fmla="*/ 36 h 228"/>
                <a:gd name="T68" fmla="*/ 402 w 450"/>
                <a:gd name="T69" fmla="*/ 36 h 228"/>
                <a:gd name="T70" fmla="*/ 414 w 450"/>
                <a:gd name="T71" fmla="*/ 72 h 228"/>
                <a:gd name="T72" fmla="*/ 450 w 450"/>
                <a:gd name="T73" fmla="*/ 102 h 228"/>
                <a:gd name="T74" fmla="*/ 390 w 450"/>
                <a:gd name="T75" fmla="*/ 174 h 228"/>
                <a:gd name="T76" fmla="*/ 360 w 450"/>
                <a:gd name="T77" fmla="*/ 186 h 228"/>
                <a:gd name="T78" fmla="*/ 360 w 450"/>
                <a:gd name="T79" fmla="*/ 192 h 2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50"/>
                <a:gd name="T121" fmla="*/ 0 h 228"/>
                <a:gd name="T122" fmla="*/ 450 w 450"/>
                <a:gd name="T123" fmla="*/ 228 h 2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50" h="228">
                  <a:moveTo>
                    <a:pt x="360" y="186"/>
                  </a:moveTo>
                  <a:lnTo>
                    <a:pt x="84" y="210"/>
                  </a:lnTo>
                  <a:lnTo>
                    <a:pt x="84" y="222"/>
                  </a:lnTo>
                  <a:lnTo>
                    <a:pt x="0" y="228"/>
                  </a:lnTo>
                  <a:lnTo>
                    <a:pt x="6" y="222"/>
                  </a:lnTo>
                  <a:lnTo>
                    <a:pt x="18" y="222"/>
                  </a:lnTo>
                  <a:lnTo>
                    <a:pt x="12" y="192"/>
                  </a:lnTo>
                  <a:lnTo>
                    <a:pt x="12" y="186"/>
                  </a:lnTo>
                  <a:lnTo>
                    <a:pt x="24" y="168"/>
                  </a:lnTo>
                  <a:lnTo>
                    <a:pt x="60" y="180"/>
                  </a:lnTo>
                  <a:lnTo>
                    <a:pt x="54" y="156"/>
                  </a:lnTo>
                  <a:lnTo>
                    <a:pt x="78" y="144"/>
                  </a:lnTo>
                  <a:lnTo>
                    <a:pt x="72" y="132"/>
                  </a:lnTo>
                  <a:lnTo>
                    <a:pt x="78" y="120"/>
                  </a:lnTo>
                  <a:lnTo>
                    <a:pt x="84" y="120"/>
                  </a:lnTo>
                  <a:lnTo>
                    <a:pt x="90" y="114"/>
                  </a:lnTo>
                  <a:lnTo>
                    <a:pt x="102" y="120"/>
                  </a:lnTo>
                  <a:lnTo>
                    <a:pt x="102" y="108"/>
                  </a:lnTo>
                  <a:lnTo>
                    <a:pt x="138" y="120"/>
                  </a:lnTo>
                  <a:lnTo>
                    <a:pt x="150" y="102"/>
                  </a:lnTo>
                  <a:lnTo>
                    <a:pt x="162" y="108"/>
                  </a:lnTo>
                  <a:lnTo>
                    <a:pt x="180" y="84"/>
                  </a:lnTo>
                  <a:lnTo>
                    <a:pt x="186" y="96"/>
                  </a:lnTo>
                  <a:lnTo>
                    <a:pt x="204" y="96"/>
                  </a:lnTo>
                  <a:lnTo>
                    <a:pt x="234" y="48"/>
                  </a:lnTo>
                  <a:lnTo>
                    <a:pt x="228" y="36"/>
                  </a:lnTo>
                  <a:lnTo>
                    <a:pt x="264" y="24"/>
                  </a:lnTo>
                  <a:lnTo>
                    <a:pt x="264" y="0"/>
                  </a:lnTo>
                  <a:lnTo>
                    <a:pt x="288" y="0"/>
                  </a:lnTo>
                  <a:lnTo>
                    <a:pt x="300" y="18"/>
                  </a:lnTo>
                  <a:lnTo>
                    <a:pt x="336" y="30"/>
                  </a:lnTo>
                  <a:lnTo>
                    <a:pt x="384" y="12"/>
                  </a:lnTo>
                  <a:lnTo>
                    <a:pt x="402" y="36"/>
                  </a:lnTo>
                  <a:lnTo>
                    <a:pt x="408" y="36"/>
                  </a:lnTo>
                  <a:lnTo>
                    <a:pt x="402" y="36"/>
                  </a:lnTo>
                  <a:lnTo>
                    <a:pt x="414" y="72"/>
                  </a:lnTo>
                  <a:lnTo>
                    <a:pt x="450" y="102"/>
                  </a:lnTo>
                  <a:lnTo>
                    <a:pt x="390" y="174"/>
                  </a:lnTo>
                  <a:lnTo>
                    <a:pt x="360" y="186"/>
                  </a:lnTo>
                  <a:lnTo>
                    <a:pt x="360" y="192"/>
                  </a:lnTo>
                </a:path>
              </a:pathLst>
            </a:custGeom>
            <a:noFill/>
            <a:ln w="9525">
              <a:solidFill>
                <a:srgbClr val="000000"/>
              </a:solidFill>
              <a:prstDash val="solid"/>
              <a:round/>
              <a:headEnd/>
              <a:tailEnd/>
            </a:ln>
          </p:spPr>
          <p:txBody>
            <a:bodyPr/>
            <a:lstStyle/>
            <a:p>
              <a:endParaRPr lang="en-US"/>
            </a:p>
          </p:txBody>
        </p:sp>
        <p:sp>
          <p:nvSpPr>
            <p:cNvPr id="6197" name="Freeform 178"/>
            <p:cNvSpPr>
              <a:spLocks/>
            </p:cNvSpPr>
            <p:nvPr/>
          </p:nvSpPr>
          <p:spPr bwMode="auto">
            <a:xfrm>
              <a:off x="3039" y="2598"/>
              <a:ext cx="348" cy="306"/>
            </a:xfrm>
            <a:custGeom>
              <a:avLst/>
              <a:gdLst>
                <a:gd name="T0" fmla="*/ 306 w 348"/>
                <a:gd name="T1" fmla="*/ 210 h 306"/>
                <a:gd name="T2" fmla="*/ 264 w 348"/>
                <a:gd name="T3" fmla="*/ 198 h 306"/>
                <a:gd name="T4" fmla="*/ 246 w 348"/>
                <a:gd name="T5" fmla="*/ 216 h 306"/>
                <a:gd name="T6" fmla="*/ 270 w 348"/>
                <a:gd name="T7" fmla="*/ 228 h 306"/>
                <a:gd name="T8" fmla="*/ 300 w 348"/>
                <a:gd name="T9" fmla="*/ 216 h 306"/>
                <a:gd name="T10" fmla="*/ 288 w 348"/>
                <a:gd name="T11" fmla="*/ 228 h 306"/>
                <a:gd name="T12" fmla="*/ 306 w 348"/>
                <a:gd name="T13" fmla="*/ 234 h 306"/>
                <a:gd name="T14" fmla="*/ 312 w 348"/>
                <a:gd name="T15" fmla="*/ 222 h 306"/>
                <a:gd name="T16" fmla="*/ 330 w 348"/>
                <a:gd name="T17" fmla="*/ 210 h 306"/>
                <a:gd name="T18" fmla="*/ 336 w 348"/>
                <a:gd name="T19" fmla="*/ 234 h 306"/>
                <a:gd name="T20" fmla="*/ 306 w 348"/>
                <a:gd name="T21" fmla="*/ 258 h 306"/>
                <a:gd name="T22" fmla="*/ 312 w 348"/>
                <a:gd name="T23" fmla="*/ 270 h 306"/>
                <a:gd name="T24" fmla="*/ 348 w 348"/>
                <a:gd name="T25" fmla="*/ 288 h 306"/>
                <a:gd name="T26" fmla="*/ 342 w 348"/>
                <a:gd name="T27" fmla="*/ 300 h 306"/>
                <a:gd name="T28" fmla="*/ 336 w 348"/>
                <a:gd name="T29" fmla="*/ 294 h 306"/>
                <a:gd name="T30" fmla="*/ 324 w 348"/>
                <a:gd name="T31" fmla="*/ 306 h 306"/>
                <a:gd name="T32" fmla="*/ 318 w 348"/>
                <a:gd name="T33" fmla="*/ 282 h 306"/>
                <a:gd name="T34" fmla="*/ 276 w 348"/>
                <a:gd name="T35" fmla="*/ 270 h 306"/>
                <a:gd name="T36" fmla="*/ 282 w 348"/>
                <a:gd name="T37" fmla="*/ 288 h 306"/>
                <a:gd name="T38" fmla="*/ 270 w 348"/>
                <a:gd name="T39" fmla="*/ 300 h 306"/>
                <a:gd name="T40" fmla="*/ 258 w 348"/>
                <a:gd name="T41" fmla="*/ 282 h 306"/>
                <a:gd name="T42" fmla="*/ 252 w 348"/>
                <a:gd name="T43" fmla="*/ 294 h 306"/>
                <a:gd name="T44" fmla="*/ 240 w 348"/>
                <a:gd name="T45" fmla="*/ 282 h 306"/>
                <a:gd name="T46" fmla="*/ 234 w 348"/>
                <a:gd name="T47" fmla="*/ 300 h 306"/>
                <a:gd name="T48" fmla="*/ 222 w 348"/>
                <a:gd name="T49" fmla="*/ 300 h 306"/>
                <a:gd name="T50" fmla="*/ 204 w 348"/>
                <a:gd name="T51" fmla="*/ 294 h 306"/>
                <a:gd name="T52" fmla="*/ 192 w 348"/>
                <a:gd name="T53" fmla="*/ 270 h 306"/>
                <a:gd name="T54" fmla="*/ 174 w 348"/>
                <a:gd name="T55" fmla="*/ 270 h 306"/>
                <a:gd name="T56" fmla="*/ 174 w 348"/>
                <a:gd name="T57" fmla="*/ 252 h 306"/>
                <a:gd name="T58" fmla="*/ 156 w 348"/>
                <a:gd name="T59" fmla="*/ 258 h 306"/>
                <a:gd name="T60" fmla="*/ 156 w 348"/>
                <a:gd name="T61" fmla="*/ 246 h 306"/>
                <a:gd name="T62" fmla="*/ 132 w 348"/>
                <a:gd name="T63" fmla="*/ 252 h 306"/>
                <a:gd name="T64" fmla="*/ 144 w 348"/>
                <a:gd name="T65" fmla="*/ 264 h 306"/>
                <a:gd name="T66" fmla="*/ 126 w 348"/>
                <a:gd name="T67" fmla="*/ 270 h 306"/>
                <a:gd name="T68" fmla="*/ 66 w 348"/>
                <a:gd name="T69" fmla="*/ 252 h 306"/>
                <a:gd name="T70" fmla="*/ 18 w 348"/>
                <a:gd name="T71" fmla="*/ 258 h 306"/>
                <a:gd name="T72" fmla="*/ 12 w 348"/>
                <a:gd name="T73" fmla="*/ 252 h 306"/>
                <a:gd name="T74" fmla="*/ 30 w 348"/>
                <a:gd name="T75" fmla="*/ 234 h 306"/>
                <a:gd name="T76" fmla="*/ 24 w 348"/>
                <a:gd name="T77" fmla="*/ 192 h 306"/>
                <a:gd name="T78" fmla="*/ 36 w 348"/>
                <a:gd name="T79" fmla="*/ 156 h 306"/>
                <a:gd name="T80" fmla="*/ 0 w 348"/>
                <a:gd name="T81" fmla="*/ 84 h 306"/>
                <a:gd name="T82" fmla="*/ 0 w 348"/>
                <a:gd name="T83" fmla="*/ 6 h 306"/>
                <a:gd name="T84" fmla="*/ 186 w 348"/>
                <a:gd name="T85" fmla="*/ 0 h 306"/>
                <a:gd name="T86" fmla="*/ 192 w 348"/>
                <a:gd name="T87" fmla="*/ 6 h 306"/>
                <a:gd name="T88" fmla="*/ 192 w 348"/>
                <a:gd name="T89" fmla="*/ 30 h 306"/>
                <a:gd name="T90" fmla="*/ 198 w 348"/>
                <a:gd name="T91" fmla="*/ 30 h 306"/>
                <a:gd name="T92" fmla="*/ 192 w 348"/>
                <a:gd name="T93" fmla="*/ 36 h 306"/>
                <a:gd name="T94" fmla="*/ 210 w 348"/>
                <a:gd name="T95" fmla="*/ 54 h 306"/>
                <a:gd name="T96" fmla="*/ 192 w 348"/>
                <a:gd name="T97" fmla="*/ 60 h 306"/>
                <a:gd name="T98" fmla="*/ 204 w 348"/>
                <a:gd name="T99" fmla="*/ 66 h 306"/>
                <a:gd name="T100" fmla="*/ 174 w 348"/>
                <a:gd name="T101" fmla="*/ 108 h 306"/>
                <a:gd name="T102" fmla="*/ 168 w 348"/>
                <a:gd name="T103" fmla="*/ 156 h 306"/>
                <a:gd name="T104" fmla="*/ 288 w 348"/>
                <a:gd name="T105" fmla="*/ 150 h 306"/>
                <a:gd name="T106" fmla="*/ 288 w 348"/>
                <a:gd name="T107" fmla="*/ 174 h 306"/>
                <a:gd name="T108" fmla="*/ 306 w 348"/>
                <a:gd name="T109" fmla="*/ 210 h 3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8"/>
                <a:gd name="T166" fmla="*/ 0 h 306"/>
                <a:gd name="T167" fmla="*/ 348 w 348"/>
                <a:gd name="T168" fmla="*/ 306 h 3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8" h="306">
                  <a:moveTo>
                    <a:pt x="306" y="210"/>
                  </a:moveTo>
                  <a:lnTo>
                    <a:pt x="264" y="198"/>
                  </a:lnTo>
                  <a:lnTo>
                    <a:pt x="246" y="216"/>
                  </a:lnTo>
                  <a:lnTo>
                    <a:pt x="270" y="228"/>
                  </a:lnTo>
                  <a:lnTo>
                    <a:pt x="300" y="216"/>
                  </a:lnTo>
                  <a:lnTo>
                    <a:pt x="288" y="228"/>
                  </a:lnTo>
                  <a:lnTo>
                    <a:pt x="306" y="234"/>
                  </a:lnTo>
                  <a:lnTo>
                    <a:pt x="312" y="222"/>
                  </a:lnTo>
                  <a:lnTo>
                    <a:pt x="330" y="210"/>
                  </a:lnTo>
                  <a:lnTo>
                    <a:pt x="336" y="234"/>
                  </a:lnTo>
                  <a:lnTo>
                    <a:pt x="306" y="258"/>
                  </a:lnTo>
                  <a:lnTo>
                    <a:pt x="312" y="270"/>
                  </a:lnTo>
                  <a:lnTo>
                    <a:pt x="348" y="288"/>
                  </a:lnTo>
                  <a:lnTo>
                    <a:pt x="342" y="300"/>
                  </a:lnTo>
                  <a:lnTo>
                    <a:pt x="336" y="294"/>
                  </a:lnTo>
                  <a:lnTo>
                    <a:pt x="324" y="306"/>
                  </a:lnTo>
                  <a:lnTo>
                    <a:pt x="318" y="282"/>
                  </a:lnTo>
                  <a:lnTo>
                    <a:pt x="276" y="270"/>
                  </a:lnTo>
                  <a:lnTo>
                    <a:pt x="282" y="288"/>
                  </a:lnTo>
                  <a:lnTo>
                    <a:pt x="270" y="300"/>
                  </a:lnTo>
                  <a:lnTo>
                    <a:pt x="258" y="282"/>
                  </a:lnTo>
                  <a:lnTo>
                    <a:pt x="252" y="294"/>
                  </a:lnTo>
                  <a:lnTo>
                    <a:pt x="240" y="282"/>
                  </a:lnTo>
                  <a:lnTo>
                    <a:pt x="234" y="300"/>
                  </a:lnTo>
                  <a:lnTo>
                    <a:pt x="222" y="300"/>
                  </a:lnTo>
                  <a:lnTo>
                    <a:pt x="204" y="294"/>
                  </a:lnTo>
                  <a:lnTo>
                    <a:pt x="192" y="270"/>
                  </a:lnTo>
                  <a:lnTo>
                    <a:pt x="174" y="270"/>
                  </a:lnTo>
                  <a:lnTo>
                    <a:pt x="174" y="252"/>
                  </a:lnTo>
                  <a:lnTo>
                    <a:pt x="156" y="258"/>
                  </a:lnTo>
                  <a:lnTo>
                    <a:pt x="156" y="246"/>
                  </a:lnTo>
                  <a:lnTo>
                    <a:pt x="132" y="252"/>
                  </a:lnTo>
                  <a:lnTo>
                    <a:pt x="144" y="264"/>
                  </a:lnTo>
                  <a:lnTo>
                    <a:pt x="126" y="270"/>
                  </a:lnTo>
                  <a:lnTo>
                    <a:pt x="66" y="252"/>
                  </a:lnTo>
                  <a:lnTo>
                    <a:pt x="18" y="258"/>
                  </a:lnTo>
                  <a:lnTo>
                    <a:pt x="12" y="252"/>
                  </a:lnTo>
                  <a:lnTo>
                    <a:pt x="30" y="234"/>
                  </a:lnTo>
                  <a:lnTo>
                    <a:pt x="24" y="192"/>
                  </a:lnTo>
                  <a:lnTo>
                    <a:pt x="36" y="156"/>
                  </a:lnTo>
                  <a:lnTo>
                    <a:pt x="0" y="84"/>
                  </a:lnTo>
                  <a:lnTo>
                    <a:pt x="0" y="6"/>
                  </a:lnTo>
                  <a:lnTo>
                    <a:pt x="186" y="0"/>
                  </a:lnTo>
                  <a:lnTo>
                    <a:pt x="192" y="6"/>
                  </a:lnTo>
                  <a:lnTo>
                    <a:pt x="192" y="30"/>
                  </a:lnTo>
                  <a:lnTo>
                    <a:pt x="198" y="30"/>
                  </a:lnTo>
                  <a:lnTo>
                    <a:pt x="192" y="36"/>
                  </a:lnTo>
                  <a:lnTo>
                    <a:pt x="210" y="54"/>
                  </a:lnTo>
                  <a:lnTo>
                    <a:pt x="192" y="60"/>
                  </a:lnTo>
                  <a:lnTo>
                    <a:pt x="204" y="66"/>
                  </a:lnTo>
                  <a:lnTo>
                    <a:pt x="174" y="108"/>
                  </a:lnTo>
                  <a:lnTo>
                    <a:pt x="168" y="156"/>
                  </a:lnTo>
                  <a:lnTo>
                    <a:pt x="288" y="150"/>
                  </a:lnTo>
                  <a:lnTo>
                    <a:pt x="288" y="174"/>
                  </a:lnTo>
                  <a:lnTo>
                    <a:pt x="306" y="210"/>
                  </a:lnTo>
                  <a:close/>
                </a:path>
              </a:pathLst>
            </a:custGeom>
            <a:solidFill>
              <a:srgbClr val="FF8C00"/>
            </a:solidFill>
            <a:ln w="9525">
              <a:solidFill>
                <a:srgbClr val="FF8C00"/>
              </a:solidFill>
              <a:prstDash val="solid"/>
              <a:round/>
              <a:headEnd/>
              <a:tailEnd/>
            </a:ln>
          </p:spPr>
          <p:txBody>
            <a:bodyPr/>
            <a:lstStyle/>
            <a:p>
              <a:endParaRPr lang="en-US"/>
            </a:p>
          </p:txBody>
        </p:sp>
        <p:sp>
          <p:nvSpPr>
            <p:cNvPr id="6198" name="Freeform 179"/>
            <p:cNvSpPr>
              <a:spLocks/>
            </p:cNvSpPr>
            <p:nvPr/>
          </p:nvSpPr>
          <p:spPr bwMode="auto">
            <a:xfrm>
              <a:off x="3039" y="2598"/>
              <a:ext cx="348" cy="306"/>
            </a:xfrm>
            <a:custGeom>
              <a:avLst/>
              <a:gdLst>
                <a:gd name="T0" fmla="*/ 306 w 348"/>
                <a:gd name="T1" fmla="*/ 210 h 306"/>
                <a:gd name="T2" fmla="*/ 264 w 348"/>
                <a:gd name="T3" fmla="*/ 198 h 306"/>
                <a:gd name="T4" fmla="*/ 246 w 348"/>
                <a:gd name="T5" fmla="*/ 216 h 306"/>
                <a:gd name="T6" fmla="*/ 270 w 348"/>
                <a:gd name="T7" fmla="*/ 228 h 306"/>
                <a:gd name="T8" fmla="*/ 300 w 348"/>
                <a:gd name="T9" fmla="*/ 216 h 306"/>
                <a:gd name="T10" fmla="*/ 288 w 348"/>
                <a:gd name="T11" fmla="*/ 228 h 306"/>
                <a:gd name="T12" fmla="*/ 306 w 348"/>
                <a:gd name="T13" fmla="*/ 234 h 306"/>
                <a:gd name="T14" fmla="*/ 312 w 348"/>
                <a:gd name="T15" fmla="*/ 222 h 306"/>
                <a:gd name="T16" fmla="*/ 330 w 348"/>
                <a:gd name="T17" fmla="*/ 210 h 306"/>
                <a:gd name="T18" fmla="*/ 336 w 348"/>
                <a:gd name="T19" fmla="*/ 234 h 306"/>
                <a:gd name="T20" fmla="*/ 306 w 348"/>
                <a:gd name="T21" fmla="*/ 258 h 306"/>
                <a:gd name="T22" fmla="*/ 312 w 348"/>
                <a:gd name="T23" fmla="*/ 270 h 306"/>
                <a:gd name="T24" fmla="*/ 348 w 348"/>
                <a:gd name="T25" fmla="*/ 288 h 306"/>
                <a:gd name="T26" fmla="*/ 342 w 348"/>
                <a:gd name="T27" fmla="*/ 300 h 306"/>
                <a:gd name="T28" fmla="*/ 336 w 348"/>
                <a:gd name="T29" fmla="*/ 294 h 306"/>
                <a:gd name="T30" fmla="*/ 324 w 348"/>
                <a:gd name="T31" fmla="*/ 306 h 306"/>
                <a:gd name="T32" fmla="*/ 318 w 348"/>
                <a:gd name="T33" fmla="*/ 282 h 306"/>
                <a:gd name="T34" fmla="*/ 276 w 348"/>
                <a:gd name="T35" fmla="*/ 270 h 306"/>
                <a:gd name="T36" fmla="*/ 282 w 348"/>
                <a:gd name="T37" fmla="*/ 288 h 306"/>
                <a:gd name="T38" fmla="*/ 270 w 348"/>
                <a:gd name="T39" fmla="*/ 300 h 306"/>
                <a:gd name="T40" fmla="*/ 258 w 348"/>
                <a:gd name="T41" fmla="*/ 282 h 306"/>
                <a:gd name="T42" fmla="*/ 252 w 348"/>
                <a:gd name="T43" fmla="*/ 294 h 306"/>
                <a:gd name="T44" fmla="*/ 240 w 348"/>
                <a:gd name="T45" fmla="*/ 282 h 306"/>
                <a:gd name="T46" fmla="*/ 234 w 348"/>
                <a:gd name="T47" fmla="*/ 300 h 306"/>
                <a:gd name="T48" fmla="*/ 222 w 348"/>
                <a:gd name="T49" fmla="*/ 300 h 306"/>
                <a:gd name="T50" fmla="*/ 204 w 348"/>
                <a:gd name="T51" fmla="*/ 294 h 306"/>
                <a:gd name="T52" fmla="*/ 192 w 348"/>
                <a:gd name="T53" fmla="*/ 270 h 306"/>
                <a:gd name="T54" fmla="*/ 174 w 348"/>
                <a:gd name="T55" fmla="*/ 270 h 306"/>
                <a:gd name="T56" fmla="*/ 174 w 348"/>
                <a:gd name="T57" fmla="*/ 252 h 306"/>
                <a:gd name="T58" fmla="*/ 156 w 348"/>
                <a:gd name="T59" fmla="*/ 258 h 306"/>
                <a:gd name="T60" fmla="*/ 156 w 348"/>
                <a:gd name="T61" fmla="*/ 246 h 306"/>
                <a:gd name="T62" fmla="*/ 132 w 348"/>
                <a:gd name="T63" fmla="*/ 252 h 306"/>
                <a:gd name="T64" fmla="*/ 144 w 348"/>
                <a:gd name="T65" fmla="*/ 264 h 306"/>
                <a:gd name="T66" fmla="*/ 126 w 348"/>
                <a:gd name="T67" fmla="*/ 270 h 306"/>
                <a:gd name="T68" fmla="*/ 66 w 348"/>
                <a:gd name="T69" fmla="*/ 252 h 306"/>
                <a:gd name="T70" fmla="*/ 18 w 348"/>
                <a:gd name="T71" fmla="*/ 258 h 306"/>
                <a:gd name="T72" fmla="*/ 12 w 348"/>
                <a:gd name="T73" fmla="*/ 252 h 306"/>
                <a:gd name="T74" fmla="*/ 30 w 348"/>
                <a:gd name="T75" fmla="*/ 234 h 306"/>
                <a:gd name="T76" fmla="*/ 24 w 348"/>
                <a:gd name="T77" fmla="*/ 192 h 306"/>
                <a:gd name="T78" fmla="*/ 36 w 348"/>
                <a:gd name="T79" fmla="*/ 156 h 306"/>
                <a:gd name="T80" fmla="*/ 0 w 348"/>
                <a:gd name="T81" fmla="*/ 84 h 306"/>
                <a:gd name="T82" fmla="*/ 0 w 348"/>
                <a:gd name="T83" fmla="*/ 6 h 306"/>
                <a:gd name="T84" fmla="*/ 186 w 348"/>
                <a:gd name="T85" fmla="*/ 0 h 306"/>
                <a:gd name="T86" fmla="*/ 192 w 348"/>
                <a:gd name="T87" fmla="*/ 6 h 306"/>
                <a:gd name="T88" fmla="*/ 192 w 348"/>
                <a:gd name="T89" fmla="*/ 30 h 306"/>
                <a:gd name="T90" fmla="*/ 198 w 348"/>
                <a:gd name="T91" fmla="*/ 30 h 306"/>
                <a:gd name="T92" fmla="*/ 192 w 348"/>
                <a:gd name="T93" fmla="*/ 36 h 306"/>
                <a:gd name="T94" fmla="*/ 210 w 348"/>
                <a:gd name="T95" fmla="*/ 54 h 306"/>
                <a:gd name="T96" fmla="*/ 192 w 348"/>
                <a:gd name="T97" fmla="*/ 60 h 306"/>
                <a:gd name="T98" fmla="*/ 204 w 348"/>
                <a:gd name="T99" fmla="*/ 66 h 306"/>
                <a:gd name="T100" fmla="*/ 174 w 348"/>
                <a:gd name="T101" fmla="*/ 108 h 306"/>
                <a:gd name="T102" fmla="*/ 168 w 348"/>
                <a:gd name="T103" fmla="*/ 156 h 306"/>
                <a:gd name="T104" fmla="*/ 288 w 348"/>
                <a:gd name="T105" fmla="*/ 150 h 306"/>
                <a:gd name="T106" fmla="*/ 288 w 348"/>
                <a:gd name="T107" fmla="*/ 174 h 306"/>
                <a:gd name="T108" fmla="*/ 306 w 348"/>
                <a:gd name="T109" fmla="*/ 210 h 306"/>
                <a:gd name="T110" fmla="*/ 306 w 348"/>
                <a:gd name="T111" fmla="*/ 216 h 3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8"/>
                <a:gd name="T169" fmla="*/ 0 h 306"/>
                <a:gd name="T170" fmla="*/ 348 w 348"/>
                <a:gd name="T171" fmla="*/ 306 h 3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8" h="306">
                  <a:moveTo>
                    <a:pt x="306" y="210"/>
                  </a:moveTo>
                  <a:lnTo>
                    <a:pt x="264" y="198"/>
                  </a:lnTo>
                  <a:lnTo>
                    <a:pt x="246" y="216"/>
                  </a:lnTo>
                  <a:lnTo>
                    <a:pt x="270" y="228"/>
                  </a:lnTo>
                  <a:lnTo>
                    <a:pt x="300" y="216"/>
                  </a:lnTo>
                  <a:lnTo>
                    <a:pt x="288" y="228"/>
                  </a:lnTo>
                  <a:lnTo>
                    <a:pt x="306" y="234"/>
                  </a:lnTo>
                  <a:lnTo>
                    <a:pt x="312" y="222"/>
                  </a:lnTo>
                  <a:lnTo>
                    <a:pt x="330" y="210"/>
                  </a:lnTo>
                  <a:lnTo>
                    <a:pt x="336" y="234"/>
                  </a:lnTo>
                  <a:lnTo>
                    <a:pt x="306" y="258"/>
                  </a:lnTo>
                  <a:lnTo>
                    <a:pt x="312" y="270"/>
                  </a:lnTo>
                  <a:lnTo>
                    <a:pt x="348" y="288"/>
                  </a:lnTo>
                  <a:lnTo>
                    <a:pt x="342" y="300"/>
                  </a:lnTo>
                  <a:lnTo>
                    <a:pt x="336" y="294"/>
                  </a:lnTo>
                  <a:lnTo>
                    <a:pt x="324" y="306"/>
                  </a:lnTo>
                  <a:lnTo>
                    <a:pt x="318" y="282"/>
                  </a:lnTo>
                  <a:lnTo>
                    <a:pt x="276" y="270"/>
                  </a:lnTo>
                  <a:lnTo>
                    <a:pt x="282" y="288"/>
                  </a:lnTo>
                  <a:lnTo>
                    <a:pt x="270" y="300"/>
                  </a:lnTo>
                  <a:lnTo>
                    <a:pt x="258" y="282"/>
                  </a:lnTo>
                  <a:lnTo>
                    <a:pt x="252" y="294"/>
                  </a:lnTo>
                  <a:lnTo>
                    <a:pt x="240" y="282"/>
                  </a:lnTo>
                  <a:lnTo>
                    <a:pt x="234" y="300"/>
                  </a:lnTo>
                  <a:lnTo>
                    <a:pt x="222" y="300"/>
                  </a:lnTo>
                  <a:lnTo>
                    <a:pt x="204" y="294"/>
                  </a:lnTo>
                  <a:lnTo>
                    <a:pt x="192" y="270"/>
                  </a:lnTo>
                  <a:lnTo>
                    <a:pt x="174" y="270"/>
                  </a:lnTo>
                  <a:lnTo>
                    <a:pt x="174" y="252"/>
                  </a:lnTo>
                  <a:lnTo>
                    <a:pt x="156" y="258"/>
                  </a:lnTo>
                  <a:lnTo>
                    <a:pt x="156" y="246"/>
                  </a:lnTo>
                  <a:lnTo>
                    <a:pt x="132" y="252"/>
                  </a:lnTo>
                  <a:lnTo>
                    <a:pt x="144" y="264"/>
                  </a:lnTo>
                  <a:lnTo>
                    <a:pt x="126" y="270"/>
                  </a:lnTo>
                  <a:lnTo>
                    <a:pt x="66" y="252"/>
                  </a:lnTo>
                  <a:lnTo>
                    <a:pt x="18" y="258"/>
                  </a:lnTo>
                  <a:lnTo>
                    <a:pt x="12" y="252"/>
                  </a:lnTo>
                  <a:lnTo>
                    <a:pt x="30" y="234"/>
                  </a:lnTo>
                  <a:lnTo>
                    <a:pt x="24" y="192"/>
                  </a:lnTo>
                  <a:lnTo>
                    <a:pt x="36" y="156"/>
                  </a:lnTo>
                  <a:lnTo>
                    <a:pt x="0" y="84"/>
                  </a:lnTo>
                  <a:lnTo>
                    <a:pt x="0" y="6"/>
                  </a:lnTo>
                  <a:lnTo>
                    <a:pt x="186" y="0"/>
                  </a:lnTo>
                  <a:lnTo>
                    <a:pt x="192" y="6"/>
                  </a:lnTo>
                  <a:lnTo>
                    <a:pt x="192" y="30"/>
                  </a:lnTo>
                  <a:lnTo>
                    <a:pt x="198" y="30"/>
                  </a:lnTo>
                  <a:lnTo>
                    <a:pt x="192" y="36"/>
                  </a:lnTo>
                  <a:lnTo>
                    <a:pt x="210" y="54"/>
                  </a:lnTo>
                  <a:lnTo>
                    <a:pt x="192" y="60"/>
                  </a:lnTo>
                  <a:lnTo>
                    <a:pt x="204" y="66"/>
                  </a:lnTo>
                  <a:lnTo>
                    <a:pt x="174" y="108"/>
                  </a:lnTo>
                  <a:lnTo>
                    <a:pt x="168" y="156"/>
                  </a:lnTo>
                  <a:lnTo>
                    <a:pt x="288" y="150"/>
                  </a:lnTo>
                  <a:lnTo>
                    <a:pt x="288" y="174"/>
                  </a:lnTo>
                  <a:lnTo>
                    <a:pt x="306" y="210"/>
                  </a:lnTo>
                  <a:lnTo>
                    <a:pt x="306" y="216"/>
                  </a:lnTo>
                </a:path>
              </a:pathLst>
            </a:custGeom>
            <a:noFill/>
            <a:ln w="9525">
              <a:solidFill>
                <a:srgbClr val="000000"/>
              </a:solidFill>
              <a:prstDash val="solid"/>
              <a:round/>
              <a:headEnd/>
              <a:tailEnd/>
            </a:ln>
          </p:spPr>
          <p:txBody>
            <a:bodyPr/>
            <a:lstStyle/>
            <a:p>
              <a:endParaRPr lang="en-US"/>
            </a:p>
          </p:txBody>
        </p:sp>
        <p:sp>
          <p:nvSpPr>
            <p:cNvPr id="6199" name="Freeform 180"/>
            <p:cNvSpPr>
              <a:spLocks/>
            </p:cNvSpPr>
            <p:nvPr/>
          </p:nvSpPr>
          <p:spPr bwMode="auto">
            <a:xfrm>
              <a:off x="4269" y="1272"/>
              <a:ext cx="228" cy="360"/>
            </a:xfrm>
            <a:custGeom>
              <a:avLst/>
              <a:gdLst>
                <a:gd name="T0" fmla="*/ 66 w 228"/>
                <a:gd name="T1" fmla="*/ 360 h 360"/>
                <a:gd name="T2" fmla="*/ 60 w 228"/>
                <a:gd name="T3" fmla="*/ 360 h 360"/>
                <a:gd name="T4" fmla="*/ 42 w 228"/>
                <a:gd name="T5" fmla="*/ 336 h 360"/>
                <a:gd name="T6" fmla="*/ 0 w 228"/>
                <a:gd name="T7" fmla="*/ 198 h 360"/>
                <a:gd name="T8" fmla="*/ 18 w 228"/>
                <a:gd name="T9" fmla="*/ 198 h 360"/>
                <a:gd name="T10" fmla="*/ 12 w 228"/>
                <a:gd name="T11" fmla="*/ 180 h 360"/>
                <a:gd name="T12" fmla="*/ 24 w 228"/>
                <a:gd name="T13" fmla="*/ 180 h 360"/>
                <a:gd name="T14" fmla="*/ 18 w 228"/>
                <a:gd name="T15" fmla="*/ 174 h 360"/>
                <a:gd name="T16" fmla="*/ 30 w 228"/>
                <a:gd name="T17" fmla="*/ 138 h 360"/>
                <a:gd name="T18" fmla="*/ 30 w 228"/>
                <a:gd name="T19" fmla="*/ 78 h 360"/>
                <a:gd name="T20" fmla="*/ 54 w 228"/>
                <a:gd name="T21" fmla="*/ 12 h 360"/>
                <a:gd name="T22" fmla="*/ 66 w 228"/>
                <a:gd name="T23" fmla="*/ 6 h 360"/>
                <a:gd name="T24" fmla="*/ 78 w 228"/>
                <a:gd name="T25" fmla="*/ 24 h 360"/>
                <a:gd name="T26" fmla="*/ 108 w 228"/>
                <a:gd name="T27" fmla="*/ 0 h 360"/>
                <a:gd name="T28" fmla="*/ 138 w 228"/>
                <a:gd name="T29" fmla="*/ 18 h 360"/>
                <a:gd name="T30" fmla="*/ 168 w 228"/>
                <a:gd name="T31" fmla="*/ 120 h 360"/>
                <a:gd name="T32" fmla="*/ 186 w 228"/>
                <a:gd name="T33" fmla="*/ 120 h 360"/>
                <a:gd name="T34" fmla="*/ 192 w 228"/>
                <a:gd name="T35" fmla="*/ 144 h 360"/>
                <a:gd name="T36" fmla="*/ 216 w 228"/>
                <a:gd name="T37" fmla="*/ 150 h 360"/>
                <a:gd name="T38" fmla="*/ 216 w 228"/>
                <a:gd name="T39" fmla="*/ 168 h 360"/>
                <a:gd name="T40" fmla="*/ 228 w 228"/>
                <a:gd name="T41" fmla="*/ 168 h 360"/>
                <a:gd name="T42" fmla="*/ 222 w 228"/>
                <a:gd name="T43" fmla="*/ 186 h 360"/>
                <a:gd name="T44" fmla="*/ 192 w 228"/>
                <a:gd name="T45" fmla="*/ 204 h 360"/>
                <a:gd name="T46" fmla="*/ 180 w 228"/>
                <a:gd name="T47" fmla="*/ 222 h 360"/>
                <a:gd name="T48" fmla="*/ 174 w 228"/>
                <a:gd name="T49" fmla="*/ 210 h 360"/>
                <a:gd name="T50" fmla="*/ 162 w 228"/>
                <a:gd name="T51" fmla="*/ 222 h 360"/>
                <a:gd name="T52" fmla="*/ 156 w 228"/>
                <a:gd name="T53" fmla="*/ 216 h 360"/>
                <a:gd name="T54" fmla="*/ 156 w 228"/>
                <a:gd name="T55" fmla="*/ 234 h 360"/>
                <a:gd name="T56" fmla="*/ 144 w 228"/>
                <a:gd name="T57" fmla="*/ 234 h 360"/>
                <a:gd name="T58" fmla="*/ 150 w 228"/>
                <a:gd name="T59" fmla="*/ 228 h 360"/>
                <a:gd name="T60" fmla="*/ 138 w 228"/>
                <a:gd name="T61" fmla="*/ 216 h 360"/>
                <a:gd name="T62" fmla="*/ 126 w 228"/>
                <a:gd name="T63" fmla="*/ 270 h 360"/>
                <a:gd name="T64" fmla="*/ 120 w 228"/>
                <a:gd name="T65" fmla="*/ 264 h 360"/>
                <a:gd name="T66" fmla="*/ 114 w 228"/>
                <a:gd name="T67" fmla="*/ 282 h 360"/>
                <a:gd name="T68" fmla="*/ 102 w 228"/>
                <a:gd name="T69" fmla="*/ 282 h 360"/>
                <a:gd name="T70" fmla="*/ 102 w 228"/>
                <a:gd name="T71" fmla="*/ 300 h 360"/>
                <a:gd name="T72" fmla="*/ 96 w 228"/>
                <a:gd name="T73" fmla="*/ 288 h 360"/>
                <a:gd name="T74" fmla="*/ 84 w 228"/>
                <a:gd name="T75" fmla="*/ 294 h 360"/>
                <a:gd name="T76" fmla="*/ 66 w 228"/>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28"/>
                <a:gd name="T118" fmla="*/ 0 h 360"/>
                <a:gd name="T119" fmla="*/ 228 w 228"/>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28" h="360">
                  <a:moveTo>
                    <a:pt x="66" y="360"/>
                  </a:moveTo>
                  <a:lnTo>
                    <a:pt x="60" y="360"/>
                  </a:lnTo>
                  <a:lnTo>
                    <a:pt x="42" y="336"/>
                  </a:lnTo>
                  <a:lnTo>
                    <a:pt x="0" y="198"/>
                  </a:lnTo>
                  <a:lnTo>
                    <a:pt x="18" y="198"/>
                  </a:lnTo>
                  <a:lnTo>
                    <a:pt x="12" y="180"/>
                  </a:lnTo>
                  <a:lnTo>
                    <a:pt x="24" y="180"/>
                  </a:lnTo>
                  <a:lnTo>
                    <a:pt x="18" y="174"/>
                  </a:lnTo>
                  <a:lnTo>
                    <a:pt x="30" y="138"/>
                  </a:lnTo>
                  <a:lnTo>
                    <a:pt x="30" y="78"/>
                  </a:lnTo>
                  <a:lnTo>
                    <a:pt x="54" y="12"/>
                  </a:lnTo>
                  <a:lnTo>
                    <a:pt x="66" y="6"/>
                  </a:lnTo>
                  <a:lnTo>
                    <a:pt x="78" y="24"/>
                  </a:lnTo>
                  <a:lnTo>
                    <a:pt x="108" y="0"/>
                  </a:lnTo>
                  <a:lnTo>
                    <a:pt x="138" y="18"/>
                  </a:lnTo>
                  <a:lnTo>
                    <a:pt x="168" y="120"/>
                  </a:lnTo>
                  <a:lnTo>
                    <a:pt x="186" y="120"/>
                  </a:lnTo>
                  <a:lnTo>
                    <a:pt x="192" y="144"/>
                  </a:lnTo>
                  <a:lnTo>
                    <a:pt x="216" y="150"/>
                  </a:lnTo>
                  <a:lnTo>
                    <a:pt x="216" y="168"/>
                  </a:lnTo>
                  <a:lnTo>
                    <a:pt x="228" y="168"/>
                  </a:lnTo>
                  <a:lnTo>
                    <a:pt x="222" y="186"/>
                  </a:lnTo>
                  <a:lnTo>
                    <a:pt x="192" y="204"/>
                  </a:lnTo>
                  <a:lnTo>
                    <a:pt x="180" y="222"/>
                  </a:lnTo>
                  <a:lnTo>
                    <a:pt x="174" y="210"/>
                  </a:lnTo>
                  <a:lnTo>
                    <a:pt x="162" y="222"/>
                  </a:lnTo>
                  <a:lnTo>
                    <a:pt x="156" y="216"/>
                  </a:lnTo>
                  <a:lnTo>
                    <a:pt x="156" y="234"/>
                  </a:lnTo>
                  <a:lnTo>
                    <a:pt x="144" y="234"/>
                  </a:lnTo>
                  <a:lnTo>
                    <a:pt x="150" y="228"/>
                  </a:lnTo>
                  <a:lnTo>
                    <a:pt x="138" y="216"/>
                  </a:lnTo>
                  <a:lnTo>
                    <a:pt x="126" y="270"/>
                  </a:lnTo>
                  <a:lnTo>
                    <a:pt x="120" y="264"/>
                  </a:lnTo>
                  <a:lnTo>
                    <a:pt x="114" y="282"/>
                  </a:lnTo>
                  <a:lnTo>
                    <a:pt x="102" y="282"/>
                  </a:lnTo>
                  <a:lnTo>
                    <a:pt x="102" y="300"/>
                  </a:lnTo>
                  <a:lnTo>
                    <a:pt x="96" y="288"/>
                  </a:lnTo>
                  <a:lnTo>
                    <a:pt x="84" y="294"/>
                  </a:lnTo>
                  <a:lnTo>
                    <a:pt x="66" y="360"/>
                  </a:lnTo>
                  <a:close/>
                </a:path>
              </a:pathLst>
            </a:custGeom>
            <a:solidFill>
              <a:srgbClr val="E8D898"/>
            </a:solidFill>
            <a:ln w="9525">
              <a:solidFill>
                <a:srgbClr val="E8D898"/>
              </a:solidFill>
              <a:prstDash val="solid"/>
              <a:round/>
              <a:headEnd/>
              <a:tailEnd/>
            </a:ln>
          </p:spPr>
          <p:txBody>
            <a:bodyPr/>
            <a:lstStyle/>
            <a:p>
              <a:endParaRPr lang="en-US"/>
            </a:p>
          </p:txBody>
        </p:sp>
        <p:sp>
          <p:nvSpPr>
            <p:cNvPr id="6200" name="Freeform 181"/>
            <p:cNvSpPr>
              <a:spLocks/>
            </p:cNvSpPr>
            <p:nvPr/>
          </p:nvSpPr>
          <p:spPr bwMode="auto">
            <a:xfrm>
              <a:off x="4269" y="1272"/>
              <a:ext cx="228" cy="366"/>
            </a:xfrm>
            <a:custGeom>
              <a:avLst/>
              <a:gdLst>
                <a:gd name="T0" fmla="*/ 66 w 228"/>
                <a:gd name="T1" fmla="*/ 360 h 366"/>
                <a:gd name="T2" fmla="*/ 60 w 228"/>
                <a:gd name="T3" fmla="*/ 360 h 366"/>
                <a:gd name="T4" fmla="*/ 42 w 228"/>
                <a:gd name="T5" fmla="*/ 336 h 366"/>
                <a:gd name="T6" fmla="*/ 0 w 228"/>
                <a:gd name="T7" fmla="*/ 198 h 366"/>
                <a:gd name="T8" fmla="*/ 18 w 228"/>
                <a:gd name="T9" fmla="*/ 198 h 366"/>
                <a:gd name="T10" fmla="*/ 12 w 228"/>
                <a:gd name="T11" fmla="*/ 180 h 366"/>
                <a:gd name="T12" fmla="*/ 24 w 228"/>
                <a:gd name="T13" fmla="*/ 180 h 366"/>
                <a:gd name="T14" fmla="*/ 18 w 228"/>
                <a:gd name="T15" fmla="*/ 174 h 366"/>
                <a:gd name="T16" fmla="*/ 30 w 228"/>
                <a:gd name="T17" fmla="*/ 138 h 366"/>
                <a:gd name="T18" fmla="*/ 30 w 228"/>
                <a:gd name="T19" fmla="*/ 78 h 366"/>
                <a:gd name="T20" fmla="*/ 54 w 228"/>
                <a:gd name="T21" fmla="*/ 12 h 366"/>
                <a:gd name="T22" fmla="*/ 66 w 228"/>
                <a:gd name="T23" fmla="*/ 6 h 366"/>
                <a:gd name="T24" fmla="*/ 78 w 228"/>
                <a:gd name="T25" fmla="*/ 24 h 366"/>
                <a:gd name="T26" fmla="*/ 108 w 228"/>
                <a:gd name="T27" fmla="*/ 0 h 366"/>
                <a:gd name="T28" fmla="*/ 138 w 228"/>
                <a:gd name="T29" fmla="*/ 18 h 366"/>
                <a:gd name="T30" fmla="*/ 168 w 228"/>
                <a:gd name="T31" fmla="*/ 120 h 366"/>
                <a:gd name="T32" fmla="*/ 186 w 228"/>
                <a:gd name="T33" fmla="*/ 120 h 366"/>
                <a:gd name="T34" fmla="*/ 192 w 228"/>
                <a:gd name="T35" fmla="*/ 144 h 366"/>
                <a:gd name="T36" fmla="*/ 216 w 228"/>
                <a:gd name="T37" fmla="*/ 150 h 366"/>
                <a:gd name="T38" fmla="*/ 216 w 228"/>
                <a:gd name="T39" fmla="*/ 168 h 366"/>
                <a:gd name="T40" fmla="*/ 228 w 228"/>
                <a:gd name="T41" fmla="*/ 168 h 366"/>
                <a:gd name="T42" fmla="*/ 222 w 228"/>
                <a:gd name="T43" fmla="*/ 186 h 366"/>
                <a:gd name="T44" fmla="*/ 192 w 228"/>
                <a:gd name="T45" fmla="*/ 204 h 366"/>
                <a:gd name="T46" fmla="*/ 180 w 228"/>
                <a:gd name="T47" fmla="*/ 222 h 366"/>
                <a:gd name="T48" fmla="*/ 174 w 228"/>
                <a:gd name="T49" fmla="*/ 210 h 366"/>
                <a:gd name="T50" fmla="*/ 162 w 228"/>
                <a:gd name="T51" fmla="*/ 222 h 366"/>
                <a:gd name="T52" fmla="*/ 156 w 228"/>
                <a:gd name="T53" fmla="*/ 216 h 366"/>
                <a:gd name="T54" fmla="*/ 156 w 228"/>
                <a:gd name="T55" fmla="*/ 234 h 366"/>
                <a:gd name="T56" fmla="*/ 144 w 228"/>
                <a:gd name="T57" fmla="*/ 234 h 366"/>
                <a:gd name="T58" fmla="*/ 150 w 228"/>
                <a:gd name="T59" fmla="*/ 228 h 366"/>
                <a:gd name="T60" fmla="*/ 138 w 228"/>
                <a:gd name="T61" fmla="*/ 216 h 366"/>
                <a:gd name="T62" fmla="*/ 126 w 228"/>
                <a:gd name="T63" fmla="*/ 270 h 366"/>
                <a:gd name="T64" fmla="*/ 120 w 228"/>
                <a:gd name="T65" fmla="*/ 264 h 366"/>
                <a:gd name="T66" fmla="*/ 114 w 228"/>
                <a:gd name="T67" fmla="*/ 282 h 366"/>
                <a:gd name="T68" fmla="*/ 102 w 228"/>
                <a:gd name="T69" fmla="*/ 282 h 366"/>
                <a:gd name="T70" fmla="*/ 102 w 228"/>
                <a:gd name="T71" fmla="*/ 300 h 366"/>
                <a:gd name="T72" fmla="*/ 96 w 228"/>
                <a:gd name="T73" fmla="*/ 288 h 366"/>
                <a:gd name="T74" fmla="*/ 84 w 228"/>
                <a:gd name="T75" fmla="*/ 294 h 366"/>
                <a:gd name="T76" fmla="*/ 66 w 228"/>
                <a:gd name="T77" fmla="*/ 360 h 366"/>
                <a:gd name="T78" fmla="*/ 66 w 228"/>
                <a:gd name="T79" fmla="*/ 366 h 36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8"/>
                <a:gd name="T121" fmla="*/ 0 h 366"/>
                <a:gd name="T122" fmla="*/ 228 w 228"/>
                <a:gd name="T123" fmla="*/ 366 h 36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8" h="366">
                  <a:moveTo>
                    <a:pt x="66" y="360"/>
                  </a:moveTo>
                  <a:lnTo>
                    <a:pt x="60" y="360"/>
                  </a:lnTo>
                  <a:lnTo>
                    <a:pt x="42" y="336"/>
                  </a:lnTo>
                  <a:lnTo>
                    <a:pt x="0" y="198"/>
                  </a:lnTo>
                  <a:lnTo>
                    <a:pt x="18" y="198"/>
                  </a:lnTo>
                  <a:lnTo>
                    <a:pt x="12" y="180"/>
                  </a:lnTo>
                  <a:lnTo>
                    <a:pt x="24" y="180"/>
                  </a:lnTo>
                  <a:lnTo>
                    <a:pt x="18" y="174"/>
                  </a:lnTo>
                  <a:lnTo>
                    <a:pt x="30" y="138"/>
                  </a:lnTo>
                  <a:lnTo>
                    <a:pt x="30" y="78"/>
                  </a:lnTo>
                  <a:lnTo>
                    <a:pt x="54" y="12"/>
                  </a:lnTo>
                  <a:lnTo>
                    <a:pt x="66" y="6"/>
                  </a:lnTo>
                  <a:lnTo>
                    <a:pt x="78" y="24"/>
                  </a:lnTo>
                  <a:lnTo>
                    <a:pt x="108" y="0"/>
                  </a:lnTo>
                  <a:lnTo>
                    <a:pt x="138" y="18"/>
                  </a:lnTo>
                  <a:lnTo>
                    <a:pt x="168" y="120"/>
                  </a:lnTo>
                  <a:lnTo>
                    <a:pt x="186" y="120"/>
                  </a:lnTo>
                  <a:lnTo>
                    <a:pt x="192" y="144"/>
                  </a:lnTo>
                  <a:lnTo>
                    <a:pt x="216" y="150"/>
                  </a:lnTo>
                  <a:lnTo>
                    <a:pt x="216" y="168"/>
                  </a:lnTo>
                  <a:lnTo>
                    <a:pt x="228" y="168"/>
                  </a:lnTo>
                  <a:lnTo>
                    <a:pt x="222" y="186"/>
                  </a:lnTo>
                  <a:lnTo>
                    <a:pt x="192" y="204"/>
                  </a:lnTo>
                  <a:lnTo>
                    <a:pt x="180" y="222"/>
                  </a:lnTo>
                  <a:lnTo>
                    <a:pt x="174" y="210"/>
                  </a:lnTo>
                  <a:lnTo>
                    <a:pt x="162" y="222"/>
                  </a:lnTo>
                  <a:lnTo>
                    <a:pt x="156" y="216"/>
                  </a:lnTo>
                  <a:lnTo>
                    <a:pt x="156" y="234"/>
                  </a:lnTo>
                  <a:lnTo>
                    <a:pt x="144" y="234"/>
                  </a:lnTo>
                  <a:lnTo>
                    <a:pt x="150" y="228"/>
                  </a:lnTo>
                  <a:lnTo>
                    <a:pt x="138" y="216"/>
                  </a:lnTo>
                  <a:lnTo>
                    <a:pt x="126" y="270"/>
                  </a:lnTo>
                  <a:lnTo>
                    <a:pt x="120" y="264"/>
                  </a:lnTo>
                  <a:lnTo>
                    <a:pt x="114" y="282"/>
                  </a:lnTo>
                  <a:lnTo>
                    <a:pt x="102" y="282"/>
                  </a:lnTo>
                  <a:lnTo>
                    <a:pt x="102" y="300"/>
                  </a:lnTo>
                  <a:lnTo>
                    <a:pt x="96" y="288"/>
                  </a:lnTo>
                  <a:lnTo>
                    <a:pt x="84" y="294"/>
                  </a:lnTo>
                  <a:lnTo>
                    <a:pt x="66" y="360"/>
                  </a:lnTo>
                  <a:lnTo>
                    <a:pt x="66" y="366"/>
                  </a:lnTo>
                </a:path>
              </a:pathLst>
            </a:custGeom>
            <a:noFill/>
            <a:ln w="9525">
              <a:solidFill>
                <a:srgbClr val="000000"/>
              </a:solidFill>
              <a:prstDash val="solid"/>
              <a:round/>
              <a:headEnd/>
              <a:tailEnd/>
            </a:ln>
          </p:spPr>
          <p:txBody>
            <a:bodyPr/>
            <a:lstStyle/>
            <a:p>
              <a:endParaRPr lang="en-US"/>
            </a:p>
          </p:txBody>
        </p:sp>
        <p:sp>
          <p:nvSpPr>
            <p:cNvPr id="6201" name="Freeform 182"/>
            <p:cNvSpPr>
              <a:spLocks/>
            </p:cNvSpPr>
            <p:nvPr/>
          </p:nvSpPr>
          <p:spPr bwMode="auto">
            <a:xfrm>
              <a:off x="3891" y="1956"/>
              <a:ext cx="282" cy="138"/>
            </a:xfrm>
            <a:custGeom>
              <a:avLst/>
              <a:gdLst>
                <a:gd name="T0" fmla="*/ 216 w 282"/>
                <a:gd name="T1" fmla="*/ 0 h 138"/>
                <a:gd name="T2" fmla="*/ 246 w 282"/>
                <a:gd name="T3" fmla="*/ 96 h 138"/>
                <a:gd name="T4" fmla="*/ 282 w 282"/>
                <a:gd name="T5" fmla="*/ 84 h 138"/>
                <a:gd name="T6" fmla="*/ 282 w 282"/>
                <a:gd name="T7" fmla="*/ 120 h 138"/>
                <a:gd name="T8" fmla="*/ 276 w 282"/>
                <a:gd name="T9" fmla="*/ 120 h 138"/>
                <a:gd name="T10" fmla="*/ 276 w 282"/>
                <a:gd name="T11" fmla="*/ 102 h 138"/>
                <a:gd name="T12" fmla="*/ 270 w 282"/>
                <a:gd name="T13" fmla="*/ 120 h 138"/>
                <a:gd name="T14" fmla="*/ 258 w 282"/>
                <a:gd name="T15" fmla="*/ 126 h 138"/>
                <a:gd name="T16" fmla="*/ 258 w 282"/>
                <a:gd name="T17" fmla="*/ 132 h 138"/>
                <a:gd name="T18" fmla="*/ 246 w 282"/>
                <a:gd name="T19" fmla="*/ 138 h 138"/>
                <a:gd name="T20" fmla="*/ 234 w 282"/>
                <a:gd name="T21" fmla="*/ 108 h 138"/>
                <a:gd name="T22" fmla="*/ 228 w 282"/>
                <a:gd name="T23" fmla="*/ 114 h 138"/>
                <a:gd name="T24" fmla="*/ 210 w 282"/>
                <a:gd name="T25" fmla="*/ 102 h 138"/>
                <a:gd name="T26" fmla="*/ 216 w 282"/>
                <a:gd name="T27" fmla="*/ 96 h 138"/>
                <a:gd name="T28" fmla="*/ 210 w 282"/>
                <a:gd name="T29" fmla="*/ 90 h 138"/>
                <a:gd name="T30" fmla="*/ 222 w 282"/>
                <a:gd name="T31" fmla="*/ 90 h 138"/>
                <a:gd name="T32" fmla="*/ 216 w 282"/>
                <a:gd name="T33" fmla="*/ 78 h 138"/>
                <a:gd name="T34" fmla="*/ 204 w 282"/>
                <a:gd name="T35" fmla="*/ 78 h 138"/>
                <a:gd name="T36" fmla="*/ 210 w 282"/>
                <a:gd name="T37" fmla="*/ 72 h 138"/>
                <a:gd name="T38" fmla="*/ 210 w 282"/>
                <a:gd name="T39" fmla="*/ 48 h 138"/>
                <a:gd name="T40" fmla="*/ 198 w 282"/>
                <a:gd name="T41" fmla="*/ 48 h 138"/>
                <a:gd name="T42" fmla="*/ 216 w 282"/>
                <a:gd name="T43" fmla="*/ 18 h 138"/>
                <a:gd name="T44" fmla="*/ 210 w 282"/>
                <a:gd name="T45" fmla="*/ 12 h 138"/>
                <a:gd name="T46" fmla="*/ 186 w 282"/>
                <a:gd name="T47" fmla="*/ 48 h 138"/>
                <a:gd name="T48" fmla="*/ 180 w 282"/>
                <a:gd name="T49" fmla="*/ 42 h 138"/>
                <a:gd name="T50" fmla="*/ 192 w 282"/>
                <a:gd name="T51" fmla="*/ 54 h 138"/>
                <a:gd name="T52" fmla="*/ 186 w 282"/>
                <a:gd name="T53" fmla="*/ 84 h 138"/>
                <a:gd name="T54" fmla="*/ 204 w 282"/>
                <a:gd name="T55" fmla="*/ 108 h 138"/>
                <a:gd name="T56" fmla="*/ 186 w 282"/>
                <a:gd name="T57" fmla="*/ 108 h 138"/>
                <a:gd name="T58" fmla="*/ 204 w 282"/>
                <a:gd name="T59" fmla="*/ 114 h 138"/>
                <a:gd name="T60" fmla="*/ 216 w 282"/>
                <a:gd name="T61" fmla="*/ 132 h 138"/>
                <a:gd name="T62" fmla="*/ 162 w 282"/>
                <a:gd name="T63" fmla="*/ 114 h 138"/>
                <a:gd name="T64" fmla="*/ 156 w 282"/>
                <a:gd name="T65" fmla="*/ 126 h 138"/>
                <a:gd name="T66" fmla="*/ 150 w 282"/>
                <a:gd name="T67" fmla="*/ 114 h 138"/>
                <a:gd name="T68" fmla="*/ 162 w 282"/>
                <a:gd name="T69" fmla="*/ 84 h 138"/>
                <a:gd name="T70" fmla="*/ 162 w 282"/>
                <a:gd name="T71" fmla="*/ 78 h 138"/>
                <a:gd name="T72" fmla="*/ 150 w 282"/>
                <a:gd name="T73" fmla="*/ 72 h 138"/>
                <a:gd name="T74" fmla="*/ 114 w 282"/>
                <a:gd name="T75" fmla="*/ 54 h 138"/>
                <a:gd name="T76" fmla="*/ 102 w 282"/>
                <a:gd name="T77" fmla="*/ 30 h 138"/>
                <a:gd name="T78" fmla="*/ 78 w 282"/>
                <a:gd name="T79" fmla="*/ 30 h 138"/>
                <a:gd name="T80" fmla="*/ 66 w 282"/>
                <a:gd name="T81" fmla="*/ 48 h 138"/>
                <a:gd name="T82" fmla="*/ 48 w 282"/>
                <a:gd name="T83" fmla="*/ 42 h 138"/>
                <a:gd name="T84" fmla="*/ 12 w 282"/>
                <a:gd name="T85" fmla="*/ 78 h 138"/>
                <a:gd name="T86" fmla="*/ 0 w 282"/>
                <a:gd name="T87" fmla="*/ 42 h 138"/>
                <a:gd name="T88" fmla="*/ 198 w 282"/>
                <a:gd name="T89" fmla="*/ 0 h 138"/>
                <a:gd name="T90" fmla="*/ 216 w 282"/>
                <a:gd name="T91" fmla="*/ 0 h 1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82"/>
                <a:gd name="T139" fmla="*/ 0 h 138"/>
                <a:gd name="T140" fmla="*/ 282 w 282"/>
                <a:gd name="T141" fmla="*/ 138 h 1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82" h="138">
                  <a:moveTo>
                    <a:pt x="216" y="0"/>
                  </a:moveTo>
                  <a:lnTo>
                    <a:pt x="246" y="96"/>
                  </a:lnTo>
                  <a:lnTo>
                    <a:pt x="282" y="84"/>
                  </a:lnTo>
                  <a:lnTo>
                    <a:pt x="282" y="120"/>
                  </a:lnTo>
                  <a:lnTo>
                    <a:pt x="276" y="120"/>
                  </a:lnTo>
                  <a:lnTo>
                    <a:pt x="276" y="102"/>
                  </a:lnTo>
                  <a:lnTo>
                    <a:pt x="270" y="120"/>
                  </a:lnTo>
                  <a:lnTo>
                    <a:pt x="258" y="126"/>
                  </a:lnTo>
                  <a:lnTo>
                    <a:pt x="258" y="132"/>
                  </a:lnTo>
                  <a:lnTo>
                    <a:pt x="246" y="138"/>
                  </a:lnTo>
                  <a:lnTo>
                    <a:pt x="234" y="108"/>
                  </a:lnTo>
                  <a:lnTo>
                    <a:pt x="228" y="114"/>
                  </a:lnTo>
                  <a:lnTo>
                    <a:pt x="210" y="102"/>
                  </a:lnTo>
                  <a:lnTo>
                    <a:pt x="216" y="96"/>
                  </a:lnTo>
                  <a:lnTo>
                    <a:pt x="210" y="90"/>
                  </a:lnTo>
                  <a:lnTo>
                    <a:pt x="222" y="90"/>
                  </a:lnTo>
                  <a:lnTo>
                    <a:pt x="216" y="78"/>
                  </a:lnTo>
                  <a:lnTo>
                    <a:pt x="204" y="78"/>
                  </a:lnTo>
                  <a:lnTo>
                    <a:pt x="210" y="72"/>
                  </a:lnTo>
                  <a:lnTo>
                    <a:pt x="210" y="48"/>
                  </a:lnTo>
                  <a:lnTo>
                    <a:pt x="198" y="48"/>
                  </a:lnTo>
                  <a:lnTo>
                    <a:pt x="216" y="18"/>
                  </a:lnTo>
                  <a:lnTo>
                    <a:pt x="210" y="12"/>
                  </a:lnTo>
                  <a:lnTo>
                    <a:pt x="186" y="48"/>
                  </a:lnTo>
                  <a:lnTo>
                    <a:pt x="180" y="42"/>
                  </a:lnTo>
                  <a:lnTo>
                    <a:pt x="192" y="54"/>
                  </a:lnTo>
                  <a:lnTo>
                    <a:pt x="186" y="84"/>
                  </a:lnTo>
                  <a:lnTo>
                    <a:pt x="204" y="108"/>
                  </a:lnTo>
                  <a:lnTo>
                    <a:pt x="186" y="108"/>
                  </a:lnTo>
                  <a:lnTo>
                    <a:pt x="204" y="114"/>
                  </a:lnTo>
                  <a:lnTo>
                    <a:pt x="216" y="132"/>
                  </a:lnTo>
                  <a:lnTo>
                    <a:pt x="162" y="114"/>
                  </a:lnTo>
                  <a:lnTo>
                    <a:pt x="156" y="126"/>
                  </a:lnTo>
                  <a:lnTo>
                    <a:pt x="150" y="114"/>
                  </a:lnTo>
                  <a:lnTo>
                    <a:pt x="162" y="84"/>
                  </a:lnTo>
                  <a:lnTo>
                    <a:pt x="162" y="78"/>
                  </a:lnTo>
                  <a:lnTo>
                    <a:pt x="150" y="72"/>
                  </a:lnTo>
                  <a:lnTo>
                    <a:pt x="114" y="54"/>
                  </a:lnTo>
                  <a:lnTo>
                    <a:pt x="102" y="30"/>
                  </a:lnTo>
                  <a:lnTo>
                    <a:pt x="78" y="30"/>
                  </a:lnTo>
                  <a:lnTo>
                    <a:pt x="66" y="48"/>
                  </a:lnTo>
                  <a:lnTo>
                    <a:pt x="48" y="42"/>
                  </a:lnTo>
                  <a:lnTo>
                    <a:pt x="12" y="78"/>
                  </a:lnTo>
                  <a:lnTo>
                    <a:pt x="0" y="42"/>
                  </a:lnTo>
                  <a:lnTo>
                    <a:pt x="198" y="0"/>
                  </a:lnTo>
                  <a:lnTo>
                    <a:pt x="216" y="0"/>
                  </a:lnTo>
                  <a:close/>
                </a:path>
              </a:pathLst>
            </a:custGeom>
            <a:solidFill>
              <a:srgbClr val="FFAA00"/>
            </a:solidFill>
            <a:ln w="9525">
              <a:solidFill>
                <a:srgbClr val="FFAA00"/>
              </a:solidFill>
              <a:prstDash val="solid"/>
              <a:round/>
              <a:headEnd/>
              <a:tailEnd/>
            </a:ln>
          </p:spPr>
          <p:txBody>
            <a:bodyPr/>
            <a:lstStyle/>
            <a:p>
              <a:endParaRPr lang="en-US"/>
            </a:p>
          </p:txBody>
        </p:sp>
        <p:sp>
          <p:nvSpPr>
            <p:cNvPr id="6202" name="Freeform 183"/>
            <p:cNvSpPr>
              <a:spLocks/>
            </p:cNvSpPr>
            <p:nvPr/>
          </p:nvSpPr>
          <p:spPr bwMode="auto">
            <a:xfrm>
              <a:off x="3891" y="1956"/>
              <a:ext cx="282" cy="138"/>
            </a:xfrm>
            <a:custGeom>
              <a:avLst/>
              <a:gdLst>
                <a:gd name="T0" fmla="*/ 216 w 282"/>
                <a:gd name="T1" fmla="*/ 0 h 138"/>
                <a:gd name="T2" fmla="*/ 246 w 282"/>
                <a:gd name="T3" fmla="*/ 96 h 138"/>
                <a:gd name="T4" fmla="*/ 282 w 282"/>
                <a:gd name="T5" fmla="*/ 84 h 138"/>
                <a:gd name="T6" fmla="*/ 282 w 282"/>
                <a:gd name="T7" fmla="*/ 120 h 138"/>
                <a:gd name="T8" fmla="*/ 276 w 282"/>
                <a:gd name="T9" fmla="*/ 120 h 138"/>
                <a:gd name="T10" fmla="*/ 276 w 282"/>
                <a:gd name="T11" fmla="*/ 102 h 138"/>
                <a:gd name="T12" fmla="*/ 270 w 282"/>
                <a:gd name="T13" fmla="*/ 120 h 138"/>
                <a:gd name="T14" fmla="*/ 258 w 282"/>
                <a:gd name="T15" fmla="*/ 126 h 138"/>
                <a:gd name="T16" fmla="*/ 258 w 282"/>
                <a:gd name="T17" fmla="*/ 132 h 138"/>
                <a:gd name="T18" fmla="*/ 246 w 282"/>
                <a:gd name="T19" fmla="*/ 138 h 138"/>
                <a:gd name="T20" fmla="*/ 234 w 282"/>
                <a:gd name="T21" fmla="*/ 108 h 138"/>
                <a:gd name="T22" fmla="*/ 228 w 282"/>
                <a:gd name="T23" fmla="*/ 114 h 138"/>
                <a:gd name="T24" fmla="*/ 210 w 282"/>
                <a:gd name="T25" fmla="*/ 102 h 138"/>
                <a:gd name="T26" fmla="*/ 216 w 282"/>
                <a:gd name="T27" fmla="*/ 96 h 138"/>
                <a:gd name="T28" fmla="*/ 210 w 282"/>
                <a:gd name="T29" fmla="*/ 90 h 138"/>
                <a:gd name="T30" fmla="*/ 222 w 282"/>
                <a:gd name="T31" fmla="*/ 90 h 138"/>
                <a:gd name="T32" fmla="*/ 216 w 282"/>
                <a:gd name="T33" fmla="*/ 78 h 138"/>
                <a:gd name="T34" fmla="*/ 204 w 282"/>
                <a:gd name="T35" fmla="*/ 78 h 138"/>
                <a:gd name="T36" fmla="*/ 210 w 282"/>
                <a:gd name="T37" fmla="*/ 72 h 138"/>
                <a:gd name="T38" fmla="*/ 210 w 282"/>
                <a:gd name="T39" fmla="*/ 48 h 138"/>
                <a:gd name="T40" fmla="*/ 198 w 282"/>
                <a:gd name="T41" fmla="*/ 48 h 138"/>
                <a:gd name="T42" fmla="*/ 216 w 282"/>
                <a:gd name="T43" fmla="*/ 18 h 138"/>
                <a:gd name="T44" fmla="*/ 210 w 282"/>
                <a:gd name="T45" fmla="*/ 12 h 138"/>
                <a:gd name="T46" fmla="*/ 186 w 282"/>
                <a:gd name="T47" fmla="*/ 48 h 138"/>
                <a:gd name="T48" fmla="*/ 180 w 282"/>
                <a:gd name="T49" fmla="*/ 42 h 138"/>
                <a:gd name="T50" fmla="*/ 192 w 282"/>
                <a:gd name="T51" fmla="*/ 54 h 138"/>
                <a:gd name="T52" fmla="*/ 186 w 282"/>
                <a:gd name="T53" fmla="*/ 84 h 138"/>
                <a:gd name="T54" fmla="*/ 204 w 282"/>
                <a:gd name="T55" fmla="*/ 108 h 138"/>
                <a:gd name="T56" fmla="*/ 186 w 282"/>
                <a:gd name="T57" fmla="*/ 108 h 138"/>
                <a:gd name="T58" fmla="*/ 204 w 282"/>
                <a:gd name="T59" fmla="*/ 114 h 138"/>
                <a:gd name="T60" fmla="*/ 216 w 282"/>
                <a:gd name="T61" fmla="*/ 132 h 138"/>
                <a:gd name="T62" fmla="*/ 162 w 282"/>
                <a:gd name="T63" fmla="*/ 114 h 138"/>
                <a:gd name="T64" fmla="*/ 156 w 282"/>
                <a:gd name="T65" fmla="*/ 126 h 138"/>
                <a:gd name="T66" fmla="*/ 150 w 282"/>
                <a:gd name="T67" fmla="*/ 114 h 138"/>
                <a:gd name="T68" fmla="*/ 162 w 282"/>
                <a:gd name="T69" fmla="*/ 84 h 138"/>
                <a:gd name="T70" fmla="*/ 162 w 282"/>
                <a:gd name="T71" fmla="*/ 78 h 138"/>
                <a:gd name="T72" fmla="*/ 150 w 282"/>
                <a:gd name="T73" fmla="*/ 72 h 138"/>
                <a:gd name="T74" fmla="*/ 114 w 282"/>
                <a:gd name="T75" fmla="*/ 54 h 138"/>
                <a:gd name="T76" fmla="*/ 102 w 282"/>
                <a:gd name="T77" fmla="*/ 30 h 138"/>
                <a:gd name="T78" fmla="*/ 78 w 282"/>
                <a:gd name="T79" fmla="*/ 30 h 138"/>
                <a:gd name="T80" fmla="*/ 66 w 282"/>
                <a:gd name="T81" fmla="*/ 48 h 138"/>
                <a:gd name="T82" fmla="*/ 48 w 282"/>
                <a:gd name="T83" fmla="*/ 42 h 138"/>
                <a:gd name="T84" fmla="*/ 12 w 282"/>
                <a:gd name="T85" fmla="*/ 78 h 138"/>
                <a:gd name="T86" fmla="*/ 0 w 282"/>
                <a:gd name="T87" fmla="*/ 42 h 138"/>
                <a:gd name="T88" fmla="*/ 198 w 282"/>
                <a:gd name="T89" fmla="*/ 0 h 138"/>
                <a:gd name="T90" fmla="*/ 216 w 282"/>
                <a:gd name="T91" fmla="*/ 0 h 138"/>
                <a:gd name="T92" fmla="*/ 216 w 282"/>
                <a:gd name="T93" fmla="*/ 6 h 13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82"/>
                <a:gd name="T142" fmla="*/ 0 h 138"/>
                <a:gd name="T143" fmla="*/ 282 w 282"/>
                <a:gd name="T144" fmla="*/ 138 h 13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82" h="138">
                  <a:moveTo>
                    <a:pt x="216" y="0"/>
                  </a:moveTo>
                  <a:lnTo>
                    <a:pt x="246" y="96"/>
                  </a:lnTo>
                  <a:lnTo>
                    <a:pt x="282" y="84"/>
                  </a:lnTo>
                  <a:lnTo>
                    <a:pt x="282" y="120"/>
                  </a:lnTo>
                  <a:lnTo>
                    <a:pt x="276" y="120"/>
                  </a:lnTo>
                  <a:lnTo>
                    <a:pt x="276" y="102"/>
                  </a:lnTo>
                  <a:lnTo>
                    <a:pt x="270" y="120"/>
                  </a:lnTo>
                  <a:lnTo>
                    <a:pt x="258" y="126"/>
                  </a:lnTo>
                  <a:lnTo>
                    <a:pt x="258" y="132"/>
                  </a:lnTo>
                  <a:lnTo>
                    <a:pt x="246" y="138"/>
                  </a:lnTo>
                  <a:lnTo>
                    <a:pt x="234" y="108"/>
                  </a:lnTo>
                  <a:lnTo>
                    <a:pt x="228" y="114"/>
                  </a:lnTo>
                  <a:lnTo>
                    <a:pt x="210" y="102"/>
                  </a:lnTo>
                  <a:lnTo>
                    <a:pt x="216" y="96"/>
                  </a:lnTo>
                  <a:lnTo>
                    <a:pt x="210" y="90"/>
                  </a:lnTo>
                  <a:lnTo>
                    <a:pt x="222" y="90"/>
                  </a:lnTo>
                  <a:lnTo>
                    <a:pt x="216" y="78"/>
                  </a:lnTo>
                  <a:lnTo>
                    <a:pt x="204" y="78"/>
                  </a:lnTo>
                  <a:lnTo>
                    <a:pt x="210" y="72"/>
                  </a:lnTo>
                  <a:lnTo>
                    <a:pt x="210" y="48"/>
                  </a:lnTo>
                  <a:lnTo>
                    <a:pt x="198" y="48"/>
                  </a:lnTo>
                  <a:lnTo>
                    <a:pt x="216" y="18"/>
                  </a:lnTo>
                  <a:lnTo>
                    <a:pt x="210" y="12"/>
                  </a:lnTo>
                  <a:lnTo>
                    <a:pt x="186" y="48"/>
                  </a:lnTo>
                  <a:lnTo>
                    <a:pt x="180" y="42"/>
                  </a:lnTo>
                  <a:lnTo>
                    <a:pt x="192" y="54"/>
                  </a:lnTo>
                  <a:lnTo>
                    <a:pt x="186" y="84"/>
                  </a:lnTo>
                  <a:lnTo>
                    <a:pt x="204" y="108"/>
                  </a:lnTo>
                  <a:lnTo>
                    <a:pt x="186" y="108"/>
                  </a:lnTo>
                  <a:lnTo>
                    <a:pt x="204" y="114"/>
                  </a:lnTo>
                  <a:lnTo>
                    <a:pt x="216" y="132"/>
                  </a:lnTo>
                  <a:lnTo>
                    <a:pt x="162" y="114"/>
                  </a:lnTo>
                  <a:lnTo>
                    <a:pt x="156" y="126"/>
                  </a:lnTo>
                  <a:lnTo>
                    <a:pt x="150" y="114"/>
                  </a:lnTo>
                  <a:lnTo>
                    <a:pt x="162" y="84"/>
                  </a:lnTo>
                  <a:lnTo>
                    <a:pt x="162" y="78"/>
                  </a:lnTo>
                  <a:lnTo>
                    <a:pt x="150" y="72"/>
                  </a:lnTo>
                  <a:lnTo>
                    <a:pt x="114" y="54"/>
                  </a:lnTo>
                  <a:lnTo>
                    <a:pt x="102" y="30"/>
                  </a:lnTo>
                  <a:lnTo>
                    <a:pt x="78" y="30"/>
                  </a:lnTo>
                  <a:lnTo>
                    <a:pt x="66" y="48"/>
                  </a:lnTo>
                  <a:lnTo>
                    <a:pt x="48" y="42"/>
                  </a:lnTo>
                  <a:lnTo>
                    <a:pt x="12" y="78"/>
                  </a:lnTo>
                  <a:lnTo>
                    <a:pt x="0" y="42"/>
                  </a:lnTo>
                  <a:lnTo>
                    <a:pt x="198" y="0"/>
                  </a:lnTo>
                  <a:lnTo>
                    <a:pt x="216" y="0"/>
                  </a:lnTo>
                  <a:lnTo>
                    <a:pt x="216" y="6"/>
                  </a:lnTo>
                </a:path>
              </a:pathLst>
            </a:custGeom>
            <a:noFill/>
            <a:ln w="9525">
              <a:solidFill>
                <a:srgbClr val="000000"/>
              </a:solidFill>
              <a:prstDash val="solid"/>
              <a:round/>
              <a:headEnd/>
              <a:tailEnd/>
            </a:ln>
          </p:spPr>
          <p:txBody>
            <a:bodyPr/>
            <a:lstStyle/>
            <a:p>
              <a:endParaRPr lang="en-US"/>
            </a:p>
          </p:txBody>
        </p:sp>
        <p:sp>
          <p:nvSpPr>
            <p:cNvPr id="6203" name="Freeform 184"/>
            <p:cNvSpPr>
              <a:spLocks/>
            </p:cNvSpPr>
            <p:nvPr/>
          </p:nvSpPr>
          <p:spPr bwMode="auto">
            <a:xfrm>
              <a:off x="4203" y="1650"/>
              <a:ext cx="204" cy="102"/>
            </a:xfrm>
            <a:custGeom>
              <a:avLst/>
              <a:gdLst>
                <a:gd name="T0" fmla="*/ 42 w 204"/>
                <a:gd name="T1" fmla="*/ 30 h 102"/>
                <a:gd name="T2" fmla="*/ 108 w 204"/>
                <a:gd name="T3" fmla="*/ 18 h 102"/>
                <a:gd name="T4" fmla="*/ 132 w 204"/>
                <a:gd name="T5" fmla="*/ 0 h 102"/>
                <a:gd name="T6" fmla="*/ 144 w 204"/>
                <a:gd name="T7" fmla="*/ 18 h 102"/>
                <a:gd name="T8" fmla="*/ 132 w 204"/>
                <a:gd name="T9" fmla="*/ 42 h 102"/>
                <a:gd name="T10" fmla="*/ 150 w 204"/>
                <a:gd name="T11" fmla="*/ 48 h 102"/>
                <a:gd name="T12" fmla="*/ 174 w 204"/>
                <a:gd name="T13" fmla="*/ 78 h 102"/>
                <a:gd name="T14" fmla="*/ 198 w 204"/>
                <a:gd name="T15" fmla="*/ 66 h 102"/>
                <a:gd name="T16" fmla="*/ 180 w 204"/>
                <a:gd name="T17" fmla="*/ 48 h 102"/>
                <a:gd name="T18" fmla="*/ 186 w 204"/>
                <a:gd name="T19" fmla="*/ 48 h 102"/>
                <a:gd name="T20" fmla="*/ 204 w 204"/>
                <a:gd name="T21" fmla="*/ 78 h 102"/>
                <a:gd name="T22" fmla="*/ 168 w 204"/>
                <a:gd name="T23" fmla="*/ 96 h 102"/>
                <a:gd name="T24" fmla="*/ 162 w 204"/>
                <a:gd name="T25" fmla="*/ 78 h 102"/>
                <a:gd name="T26" fmla="*/ 144 w 204"/>
                <a:gd name="T27" fmla="*/ 102 h 102"/>
                <a:gd name="T28" fmla="*/ 138 w 204"/>
                <a:gd name="T29" fmla="*/ 96 h 102"/>
                <a:gd name="T30" fmla="*/ 114 w 204"/>
                <a:gd name="T31" fmla="*/ 72 h 102"/>
                <a:gd name="T32" fmla="*/ 96 w 204"/>
                <a:gd name="T33" fmla="*/ 78 h 102"/>
                <a:gd name="T34" fmla="*/ 90 w 204"/>
                <a:gd name="T35" fmla="*/ 72 h 102"/>
                <a:gd name="T36" fmla="*/ 0 w 204"/>
                <a:gd name="T37" fmla="*/ 96 h 102"/>
                <a:gd name="T38" fmla="*/ 0 w 204"/>
                <a:gd name="T39" fmla="*/ 42 h 102"/>
                <a:gd name="T40" fmla="*/ 18 w 204"/>
                <a:gd name="T41" fmla="*/ 36 h 102"/>
                <a:gd name="T42" fmla="*/ 42 w 204"/>
                <a:gd name="T43" fmla="*/ 3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04"/>
                <a:gd name="T67" fmla="*/ 0 h 102"/>
                <a:gd name="T68" fmla="*/ 204 w 204"/>
                <a:gd name="T69" fmla="*/ 102 h 10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04" h="102">
                  <a:moveTo>
                    <a:pt x="42" y="30"/>
                  </a:moveTo>
                  <a:lnTo>
                    <a:pt x="108" y="18"/>
                  </a:lnTo>
                  <a:lnTo>
                    <a:pt x="132" y="0"/>
                  </a:lnTo>
                  <a:lnTo>
                    <a:pt x="144" y="18"/>
                  </a:lnTo>
                  <a:lnTo>
                    <a:pt x="132" y="42"/>
                  </a:lnTo>
                  <a:lnTo>
                    <a:pt x="150" y="48"/>
                  </a:lnTo>
                  <a:lnTo>
                    <a:pt x="174" y="78"/>
                  </a:lnTo>
                  <a:lnTo>
                    <a:pt x="198" y="66"/>
                  </a:lnTo>
                  <a:lnTo>
                    <a:pt x="180" y="48"/>
                  </a:lnTo>
                  <a:lnTo>
                    <a:pt x="186" y="48"/>
                  </a:lnTo>
                  <a:lnTo>
                    <a:pt x="204" y="78"/>
                  </a:lnTo>
                  <a:lnTo>
                    <a:pt x="168" y="96"/>
                  </a:lnTo>
                  <a:lnTo>
                    <a:pt x="162" y="78"/>
                  </a:lnTo>
                  <a:lnTo>
                    <a:pt x="144" y="102"/>
                  </a:lnTo>
                  <a:lnTo>
                    <a:pt x="138" y="96"/>
                  </a:lnTo>
                  <a:lnTo>
                    <a:pt x="114" y="72"/>
                  </a:lnTo>
                  <a:lnTo>
                    <a:pt x="96" y="78"/>
                  </a:lnTo>
                  <a:lnTo>
                    <a:pt x="90" y="72"/>
                  </a:lnTo>
                  <a:lnTo>
                    <a:pt x="0" y="96"/>
                  </a:lnTo>
                  <a:lnTo>
                    <a:pt x="0" y="42"/>
                  </a:lnTo>
                  <a:lnTo>
                    <a:pt x="18" y="36"/>
                  </a:lnTo>
                  <a:lnTo>
                    <a:pt x="42" y="30"/>
                  </a:lnTo>
                  <a:close/>
                </a:path>
              </a:pathLst>
            </a:custGeom>
            <a:solidFill>
              <a:srgbClr val="E8D898"/>
            </a:solidFill>
            <a:ln w="9525">
              <a:solidFill>
                <a:srgbClr val="E8D898"/>
              </a:solidFill>
              <a:prstDash val="solid"/>
              <a:round/>
              <a:headEnd/>
              <a:tailEnd/>
            </a:ln>
          </p:spPr>
          <p:txBody>
            <a:bodyPr/>
            <a:lstStyle/>
            <a:p>
              <a:endParaRPr lang="en-US"/>
            </a:p>
          </p:txBody>
        </p:sp>
        <p:sp>
          <p:nvSpPr>
            <p:cNvPr id="6204" name="Freeform 185"/>
            <p:cNvSpPr>
              <a:spLocks/>
            </p:cNvSpPr>
            <p:nvPr/>
          </p:nvSpPr>
          <p:spPr bwMode="auto">
            <a:xfrm>
              <a:off x="4203" y="1650"/>
              <a:ext cx="204" cy="102"/>
            </a:xfrm>
            <a:custGeom>
              <a:avLst/>
              <a:gdLst>
                <a:gd name="T0" fmla="*/ 42 w 204"/>
                <a:gd name="T1" fmla="*/ 30 h 102"/>
                <a:gd name="T2" fmla="*/ 108 w 204"/>
                <a:gd name="T3" fmla="*/ 18 h 102"/>
                <a:gd name="T4" fmla="*/ 132 w 204"/>
                <a:gd name="T5" fmla="*/ 0 h 102"/>
                <a:gd name="T6" fmla="*/ 144 w 204"/>
                <a:gd name="T7" fmla="*/ 18 h 102"/>
                <a:gd name="T8" fmla="*/ 132 w 204"/>
                <a:gd name="T9" fmla="*/ 42 h 102"/>
                <a:gd name="T10" fmla="*/ 150 w 204"/>
                <a:gd name="T11" fmla="*/ 48 h 102"/>
                <a:gd name="T12" fmla="*/ 174 w 204"/>
                <a:gd name="T13" fmla="*/ 78 h 102"/>
                <a:gd name="T14" fmla="*/ 198 w 204"/>
                <a:gd name="T15" fmla="*/ 66 h 102"/>
                <a:gd name="T16" fmla="*/ 180 w 204"/>
                <a:gd name="T17" fmla="*/ 48 h 102"/>
                <a:gd name="T18" fmla="*/ 186 w 204"/>
                <a:gd name="T19" fmla="*/ 48 h 102"/>
                <a:gd name="T20" fmla="*/ 204 w 204"/>
                <a:gd name="T21" fmla="*/ 78 h 102"/>
                <a:gd name="T22" fmla="*/ 168 w 204"/>
                <a:gd name="T23" fmla="*/ 96 h 102"/>
                <a:gd name="T24" fmla="*/ 162 w 204"/>
                <a:gd name="T25" fmla="*/ 78 h 102"/>
                <a:gd name="T26" fmla="*/ 144 w 204"/>
                <a:gd name="T27" fmla="*/ 102 h 102"/>
                <a:gd name="T28" fmla="*/ 138 w 204"/>
                <a:gd name="T29" fmla="*/ 96 h 102"/>
                <a:gd name="T30" fmla="*/ 114 w 204"/>
                <a:gd name="T31" fmla="*/ 72 h 102"/>
                <a:gd name="T32" fmla="*/ 96 w 204"/>
                <a:gd name="T33" fmla="*/ 78 h 102"/>
                <a:gd name="T34" fmla="*/ 90 w 204"/>
                <a:gd name="T35" fmla="*/ 72 h 102"/>
                <a:gd name="T36" fmla="*/ 0 w 204"/>
                <a:gd name="T37" fmla="*/ 96 h 102"/>
                <a:gd name="T38" fmla="*/ 0 w 204"/>
                <a:gd name="T39" fmla="*/ 42 h 102"/>
                <a:gd name="T40" fmla="*/ 18 w 204"/>
                <a:gd name="T41" fmla="*/ 36 h 102"/>
                <a:gd name="T42" fmla="*/ 42 w 204"/>
                <a:gd name="T43" fmla="*/ 30 h 102"/>
                <a:gd name="T44" fmla="*/ 42 w 204"/>
                <a:gd name="T45" fmla="*/ 36 h 10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4"/>
                <a:gd name="T70" fmla="*/ 0 h 102"/>
                <a:gd name="T71" fmla="*/ 204 w 204"/>
                <a:gd name="T72" fmla="*/ 102 h 10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4" h="102">
                  <a:moveTo>
                    <a:pt x="42" y="30"/>
                  </a:moveTo>
                  <a:lnTo>
                    <a:pt x="108" y="18"/>
                  </a:lnTo>
                  <a:lnTo>
                    <a:pt x="132" y="0"/>
                  </a:lnTo>
                  <a:lnTo>
                    <a:pt x="144" y="18"/>
                  </a:lnTo>
                  <a:lnTo>
                    <a:pt x="132" y="42"/>
                  </a:lnTo>
                  <a:lnTo>
                    <a:pt x="150" y="48"/>
                  </a:lnTo>
                  <a:lnTo>
                    <a:pt x="174" y="78"/>
                  </a:lnTo>
                  <a:lnTo>
                    <a:pt x="198" y="66"/>
                  </a:lnTo>
                  <a:lnTo>
                    <a:pt x="180" y="48"/>
                  </a:lnTo>
                  <a:lnTo>
                    <a:pt x="186" y="48"/>
                  </a:lnTo>
                  <a:lnTo>
                    <a:pt x="204" y="78"/>
                  </a:lnTo>
                  <a:lnTo>
                    <a:pt x="168" y="96"/>
                  </a:lnTo>
                  <a:lnTo>
                    <a:pt x="162" y="78"/>
                  </a:lnTo>
                  <a:lnTo>
                    <a:pt x="144" y="102"/>
                  </a:lnTo>
                  <a:lnTo>
                    <a:pt x="138" y="96"/>
                  </a:lnTo>
                  <a:lnTo>
                    <a:pt x="114" y="72"/>
                  </a:lnTo>
                  <a:lnTo>
                    <a:pt x="96" y="78"/>
                  </a:lnTo>
                  <a:lnTo>
                    <a:pt x="90" y="72"/>
                  </a:lnTo>
                  <a:lnTo>
                    <a:pt x="0" y="96"/>
                  </a:lnTo>
                  <a:lnTo>
                    <a:pt x="0" y="42"/>
                  </a:lnTo>
                  <a:lnTo>
                    <a:pt x="18" y="36"/>
                  </a:lnTo>
                  <a:lnTo>
                    <a:pt x="42" y="30"/>
                  </a:lnTo>
                  <a:lnTo>
                    <a:pt x="42" y="36"/>
                  </a:lnTo>
                </a:path>
              </a:pathLst>
            </a:custGeom>
            <a:noFill/>
            <a:ln w="9525">
              <a:solidFill>
                <a:srgbClr val="000000"/>
              </a:solidFill>
              <a:prstDash val="solid"/>
              <a:round/>
              <a:headEnd/>
              <a:tailEnd/>
            </a:ln>
          </p:spPr>
          <p:txBody>
            <a:bodyPr/>
            <a:lstStyle/>
            <a:p>
              <a:endParaRPr lang="en-US"/>
            </a:p>
          </p:txBody>
        </p:sp>
        <p:sp>
          <p:nvSpPr>
            <p:cNvPr id="6205" name="Freeform 186"/>
            <p:cNvSpPr>
              <a:spLocks/>
            </p:cNvSpPr>
            <p:nvPr/>
          </p:nvSpPr>
          <p:spPr bwMode="auto">
            <a:xfrm>
              <a:off x="3447" y="1572"/>
              <a:ext cx="234" cy="324"/>
            </a:xfrm>
            <a:custGeom>
              <a:avLst/>
              <a:gdLst>
                <a:gd name="T0" fmla="*/ 114 w 234"/>
                <a:gd name="T1" fmla="*/ 312 h 324"/>
                <a:gd name="T2" fmla="*/ 0 w 234"/>
                <a:gd name="T3" fmla="*/ 324 h 324"/>
                <a:gd name="T4" fmla="*/ 30 w 234"/>
                <a:gd name="T5" fmla="*/ 252 h 324"/>
                <a:gd name="T6" fmla="*/ 0 w 234"/>
                <a:gd name="T7" fmla="*/ 174 h 324"/>
                <a:gd name="T8" fmla="*/ 6 w 234"/>
                <a:gd name="T9" fmla="*/ 96 h 324"/>
                <a:gd name="T10" fmla="*/ 42 w 234"/>
                <a:gd name="T11" fmla="*/ 48 h 324"/>
                <a:gd name="T12" fmla="*/ 42 w 234"/>
                <a:gd name="T13" fmla="*/ 78 h 324"/>
                <a:gd name="T14" fmla="*/ 48 w 234"/>
                <a:gd name="T15" fmla="*/ 66 h 324"/>
                <a:gd name="T16" fmla="*/ 48 w 234"/>
                <a:gd name="T17" fmla="*/ 84 h 324"/>
                <a:gd name="T18" fmla="*/ 54 w 234"/>
                <a:gd name="T19" fmla="*/ 42 h 324"/>
                <a:gd name="T20" fmla="*/ 72 w 234"/>
                <a:gd name="T21" fmla="*/ 30 h 324"/>
                <a:gd name="T22" fmla="*/ 66 w 234"/>
                <a:gd name="T23" fmla="*/ 18 h 324"/>
                <a:gd name="T24" fmla="*/ 84 w 234"/>
                <a:gd name="T25" fmla="*/ 0 h 324"/>
                <a:gd name="T26" fmla="*/ 156 w 234"/>
                <a:gd name="T27" fmla="*/ 24 h 324"/>
                <a:gd name="T28" fmla="*/ 168 w 234"/>
                <a:gd name="T29" fmla="*/ 48 h 324"/>
                <a:gd name="T30" fmla="*/ 156 w 234"/>
                <a:gd name="T31" fmla="*/ 48 h 324"/>
                <a:gd name="T32" fmla="*/ 174 w 234"/>
                <a:gd name="T33" fmla="*/ 72 h 324"/>
                <a:gd name="T34" fmla="*/ 174 w 234"/>
                <a:gd name="T35" fmla="*/ 102 h 324"/>
                <a:gd name="T36" fmla="*/ 144 w 234"/>
                <a:gd name="T37" fmla="*/ 132 h 324"/>
                <a:gd name="T38" fmla="*/ 144 w 234"/>
                <a:gd name="T39" fmla="*/ 156 h 324"/>
                <a:gd name="T40" fmla="*/ 162 w 234"/>
                <a:gd name="T41" fmla="*/ 162 h 324"/>
                <a:gd name="T42" fmla="*/ 192 w 234"/>
                <a:gd name="T43" fmla="*/ 120 h 324"/>
                <a:gd name="T44" fmla="*/ 216 w 234"/>
                <a:gd name="T45" fmla="*/ 138 h 324"/>
                <a:gd name="T46" fmla="*/ 234 w 234"/>
                <a:gd name="T47" fmla="*/ 198 h 324"/>
                <a:gd name="T48" fmla="*/ 234 w 234"/>
                <a:gd name="T49" fmla="*/ 222 h 324"/>
                <a:gd name="T50" fmla="*/ 228 w 234"/>
                <a:gd name="T51" fmla="*/ 234 h 324"/>
                <a:gd name="T52" fmla="*/ 228 w 234"/>
                <a:gd name="T53" fmla="*/ 222 h 324"/>
                <a:gd name="T54" fmla="*/ 222 w 234"/>
                <a:gd name="T55" fmla="*/ 228 h 324"/>
                <a:gd name="T56" fmla="*/ 192 w 234"/>
                <a:gd name="T57" fmla="*/ 300 h 324"/>
                <a:gd name="T58" fmla="*/ 138 w 234"/>
                <a:gd name="T59" fmla="*/ 312 h 324"/>
                <a:gd name="T60" fmla="*/ 114 w 234"/>
                <a:gd name="T61" fmla="*/ 312 h 32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34"/>
                <a:gd name="T94" fmla="*/ 0 h 324"/>
                <a:gd name="T95" fmla="*/ 234 w 234"/>
                <a:gd name="T96" fmla="*/ 324 h 32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34" h="324">
                  <a:moveTo>
                    <a:pt x="114" y="312"/>
                  </a:moveTo>
                  <a:lnTo>
                    <a:pt x="0" y="324"/>
                  </a:lnTo>
                  <a:lnTo>
                    <a:pt x="30" y="252"/>
                  </a:lnTo>
                  <a:lnTo>
                    <a:pt x="0" y="174"/>
                  </a:lnTo>
                  <a:lnTo>
                    <a:pt x="6" y="96"/>
                  </a:lnTo>
                  <a:lnTo>
                    <a:pt x="42" y="48"/>
                  </a:lnTo>
                  <a:lnTo>
                    <a:pt x="42" y="78"/>
                  </a:lnTo>
                  <a:lnTo>
                    <a:pt x="48" y="66"/>
                  </a:lnTo>
                  <a:lnTo>
                    <a:pt x="48" y="84"/>
                  </a:lnTo>
                  <a:lnTo>
                    <a:pt x="54" y="42"/>
                  </a:lnTo>
                  <a:lnTo>
                    <a:pt x="72" y="30"/>
                  </a:lnTo>
                  <a:lnTo>
                    <a:pt x="66" y="18"/>
                  </a:lnTo>
                  <a:lnTo>
                    <a:pt x="84" y="0"/>
                  </a:lnTo>
                  <a:lnTo>
                    <a:pt x="156" y="24"/>
                  </a:lnTo>
                  <a:lnTo>
                    <a:pt x="168" y="48"/>
                  </a:lnTo>
                  <a:lnTo>
                    <a:pt x="156" y="48"/>
                  </a:lnTo>
                  <a:lnTo>
                    <a:pt x="174" y="72"/>
                  </a:lnTo>
                  <a:lnTo>
                    <a:pt x="174" y="102"/>
                  </a:lnTo>
                  <a:lnTo>
                    <a:pt x="144" y="132"/>
                  </a:lnTo>
                  <a:lnTo>
                    <a:pt x="144" y="156"/>
                  </a:lnTo>
                  <a:lnTo>
                    <a:pt x="162" y="162"/>
                  </a:lnTo>
                  <a:lnTo>
                    <a:pt x="192" y="120"/>
                  </a:lnTo>
                  <a:lnTo>
                    <a:pt x="216" y="138"/>
                  </a:lnTo>
                  <a:lnTo>
                    <a:pt x="234" y="198"/>
                  </a:lnTo>
                  <a:lnTo>
                    <a:pt x="234" y="222"/>
                  </a:lnTo>
                  <a:lnTo>
                    <a:pt x="228" y="234"/>
                  </a:lnTo>
                  <a:lnTo>
                    <a:pt x="228" y="222"/>
                  </a:lnTo>
                  <a:lnTo>
                    <a:pt x="222" y="228"/>
                  </a:lnTo>
                  <a:lnTo>
                    <a:pt x="192" y="300"/>
                  </a:lnTo>
                  <a:lnTo>
                    <a:pt x="138" y="312"/>
                  </a:lnTo>
                  <a:lnTo>
                    <a:pt x="114" y="312"/>
                  </a:lnTo>
                  <a:close/>
                </a:path>
              </a:pathLst>
            </a:custGeom>
            <a:solidFill>
              <a:srgbClr val="FF8C00"/>
            </a:solidFill>
            <a:ln w="9525">
              <a:solidFill>
                <a:srgbClr val="FF8C00"/>
              </a:solidFill>
              <a:prstDash val="solid"/>
              <a:round/>
              <a:headEnd/>
              <a:tailEnd/>
            </a:ln>
          </p:spPr>
          <p:txBody>
            <a:bodyPr/>
            <a:lstStyle/>
            <a:p>
              <a:endParaRPr lang="en-US"/>
            </a:p>
          </p:txBody>
        </p:sp>
        <p:sp>
          <p:nvSpPr>
            <p:cNvPr id="6206" name="Freeform 187"/>
            <p:cNvSpPr>
              <a:spLocks/>
            </p:cNvSpPr>
            <p:nvPr/>
          </p:nvSpPr>
          <p:spPr bwMode="auto">
            <a:xfrm>
              <a:off x="3447" y="1572"/>
              <a:ext cx="234" cy="324"/>
            </a:xfrm>
            <a:custGeom>
              <a:avLst/>
              <a:gdLst>
                <a:gd name="T0" fmla="*/ 114 w 234"/>
                <a:gd name="T1" fmla="*/ 312 h 324"/>
                <a:gd name="T2" fmla="*/ 0 w 234"/>
                <a:gd name="T3" fmla="*/ 324 h 324"/>
                <a:gd name="T4" fmla="*/ 30 w 234"/>
                <a:gd name="T5" fmla="*/ 252 h 324"/>
                <a:gd name="T6" fmla="*/ 0 w 234"/>
                <a:gd name="T7" fmla="*/ 174 h 324"/>
                <a:gd name="T8" fmla="*/ 6 w 234"/>
                <a:gd name="T9" fmla="*/ 96 h 324"/>
                <a:gd name="T10" fmla="*/ 42 w 234"/>
                <a:gd name="T11" fmla="*/ 48 h 324"/>
                <a:gd name="T12" fmla="*/ 42 w 234"/>
                <a:gd name="T13" fmla="*/ 78 h 324"/>
                <a:gd name="T14" fmla="*/ 48 w 234"/>
                <a:gd name="T15" fmla="*/ 66 h 324"/>
                <a:gd name="T16" fmla="*/ 48 w 234"/>
                <a:gd name="T17" fmla="*/ 84 h 324"/>
                <a:gd name="T18" fmla="*/ 54 w 234"/>
                <a:gd name="T19" fmla="*/ 42 h 324"/>
                <a:gd name="T20" fmla="*/ 72 w 234"/>
                <a:gd name="T21" fmla="*/ 30 h 324"/>
                <a:gd name="T22" fmla="*/ 66 w 234"/>
                <a:gd name="T23" fmla="*/ 18 h 324"/>
                <a:gd name="T24" fmla="*/ 84 w 234"/>
                <a:gd name="T25" fmla="*/ 0 h 324"/>
                <a:gd name="T26" fmla="*/ 156 w 234"/>
                <a:gd name="T27" fmla="*/ 24 h 324"/>
                <a:gd name="T28" fmla="*/ 168 w 234"/>
                <a:gd name="T29" fmla="*/ 48 h 324"/>
                <a:gd name="T30" fmla="*/ 156 w 234"/>
                <a:gd name="T31" fmla="*/ 48 h 324"/>
                <a:gd name="T32" fmla="*/ 174 w 234"/>
                <a:gd name="T33" fmla="*/ 72 h 324"/>
                <a:gd name="T34" fmla="*/ 174 w 234"/>
                <a:gd name="T35" fmla="*/ 102 h 324"/>
                <a:gd name="T36" fmla="*/ 144 w 234"/>
                <a:gd name="T37" fmla="*/ 132 h 324"/>
                <a:gd name="T38" fmla="*/ 144 w 234"/>
                <a:gd name="T39" fmla="*/ 156 h 324"/>
                <a:gd name="T40" fmla="*/ 162 w 234"/>
                <a:gd name="T41" fmla="*/ 162 h 324"/>
                <a:gd name="T42" fmla="*/ 192 w 234"/>
                <a:gd name="T43" fmla="*/ 120 h 324"/>
                <a:gd name="T44" fmla="*/ 216 w 234"/>
                <a:gd name="T45" fmla="*/ 138 h 324"/>
                <a:gd name="T46" fmla="*/ 234 w 234"/>
                <a:gd name="T47" fmla="*/ 198 h 324"/>
                <a:gd name="T48" fmla="*/ 234 w 234"/>
                <a:gd name="T49" fmla="*/ 222 h 324"/>
                <a:gd name="T50" fmla="*/ 228 w 234"/>
                <a:gd name="T51" fmla="*/ 234 h 324"/>
                <a:gd name="T52" fmla="*/ 228 w 234"/>
                <a:gd name="T53" fmla="*/ 222 h 324"/>
                <a:gd name="T54" fmla="*/ 222 w 234"/>
                <a:gd name="T55" fmla="*/ 228 h 324"/>
                <a:gd name="T56" fmla="*/ 192 w 234"/>
                <a:gd name="T57" fmla="*/ 300 h 324"/>
                <a:gd name="T58" fmla="*/ 138 w 234"/>
                <a:gd name="T59" fmla="*/ 312 h 324"/>
                <a:gd name="T60" fmla="*/ 114 w 234"/>
                <a:gd name="T61" fmla="*/ 312 h 324"/>
                <a:gd name="T62" fmla="*/ 114 w 234"/>
                <a:gd name="T63" fmla="*/ 318 h 3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4"/>
                <a:gd name="T97" fmla="*/ 0 h 324"/>
                <a:gd name="T98" fmla="*/ 234 w 234"/>
                <a:gd name="T99" fmla="*/ 324 h 32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4" h="324">
                  <a:moveTo>
                    <a:pt x="114" y="312"/>
                  </a:moveTo>
                  <a:lnTo>
                    <a:pt x="0" y="324"/>
                  </a:lnTo>
                  <a:lnTo>
                    <a:pt x="30" y="252"/>
                  </a:lnTo>
                  <a:lnTo>
                    <a:pt x="0" y="174"/>
                  </a:lnTo>
                  <a:lnTo>
                    <a:pt x="6" y="96"/>
                  </a:lnTo>
                  <a:lnTo>
                    <a:pt x="42" y="48"/>
                  </a:lnTo>
                  <a:lnTo>
                    <a:pt x="42" y="78"/>
                  </a:lnTo>
                  <a:lnTo>
                    <a:pt x="48" y="66"/>
                  </a:lnTo>
                  <a:lnTo>
                    <a:pt x="48" y="84"/>
                  </a:lnTo>
                  <a:lnTo>
                    <a:pt x="54" y="42"/>
                  </a:lnTo>
                  <a:lnTo>
                    <a:pt x="72" y="30"/>
                  </a:lnTo>
                  <a:lnTo>
                    <a:pt x="66" y="18"/>
                  </a:lnTo>
                  <a:lnTo>
                    <a:pt x="84" y="0"/>
                  </a:lnTo>
                  <a:lnTo>
                    <a:pt x="156" y="24"/>
                  </a:lnTo>
                  <a:lnTo>
                    <a:pt x="168" y="48"/>
                  </a:lnTo>
                  <a:lnTo>
                    <a:pt x="156" y="48"/>
                  </a:lnTo>
                  <a:lnTo>
                    <a:pt x="174" y="72"/>
                  </a:lnTo>
                  <a:lnTo>
                    <a:pt x="174" y="102"/>
                  </a:lnTo>
                  <a:lnTo>
                    <a:pt x="144" y="132"/>
                  </a:lnTo>
                  <a:lnTo>
                    <a:pt x="144" y="156"/>
                  </a:lnTo>
                  <a:lnTo>
                    <a:pt x="162" y="162"/>
                  </a:lnTo>
                  <a:lnTo>
                    <a:pt x="192" y="120"/>
                  </a:lnTo>
                  <a:lnTo>
                    <a:pt x="216" y="138"/>
                  </a:lnTo>
                  <a:lnTo>
                    <a:pt x="234" y="198"/>
                  </a:lnTo>
                  <a:lnTo>
                    <a:pt x="234" y="222"/>
                  </a:lnTo>
                  <a:lnTo>
                    <a:pt x="228" y="234"/>
                  </a:lnTo>
                  <a:lnTo>
                    <a:pt x="228" y="222"/>
                  </a:lnTo>
                  <a:lnTo>
                    <a:pt x="222" y="228"/>
                  </a:lnTo>
                  <a:lnTo>
                    <a:pt x="192" y="300"/>
                  </a:lnTo>
                  <a:lnTo>
                    <a:pt x="138" y="312"/>
                  </a:lnTo>
                  <a:lnTo>
                    <a:pt x="114" y="312"/>
                  </a:lnTo>
                  <a:lnTo>
                    <a:pt x="114" y="318"/>
                  </a:lnTo>
                </a:path>
              </a:pathLst>
            </a:custGeom>
            <a:noFill/>
            <a:ln w="9525">
              <a:solidFill>
                <a:srgbClr val="000000"/>
              </a:solidFill>
              <a:prstDash val="solid"/>
              <a:round/>
              <a:headEnd/>
              <a:tailEnd/>
            </a:ln>
          </p:spPr>
          <p:txBody>
            <a:bodyPr/>
            <a:lstStyle/>
            <a:p>
              <a:endParaRPr lang="en-US"/>
            </a:p>
          </p:txBody>
        </p:sp>
        <p:sp>
          <p:nvSpPr>
            <p:cNvPr id="6207" name="Freeform 188"/>
            <p:cNvSpPr>
              <a:spLocks/>
            </p:cNvSpPr>
            <p:nvPr/>
          </p:nvSpPr>
          <p:spPr bwMode="auto">
            <a:xfrm>
              <a:off x="3219" y="1458"/>
              <a:ext cx="354" cy="180"/>
            </a:xfrm>
            <a:custGeom>
              <a:avLst/>
              <a:gdLst>
                <a:gd name="T0" fmla="*/ 354 w 354"/>
                <a:gd name="T1" fmla="*/ 96 h 180"/>
                <a:gd name="T2" fmla="*/ 312 w 354"/>
                <a:gd name="T3" fmla="*/ 96 h 180"/>
                <a:gd name="T4" fmla="*/ 306 w 354"/>
                <a:gd name="T5" fmla="*/ 108 h 180"/>
                <a:gd name="T6" fmla="*/ 264 w 354"/>
                <a:gd name="T7" fmla="*/ 96 h 180"/>
                <a:gd name="T8" fmla="*/ 228 w 354"/>
                <a:gd name="T9" fmla="*/ 108 h 180"/>
                <a:gd name="T10" fmla="*/ 210 w 354"/>
                <a:gd name="T11" fmla="*/ 138 h 180"/>
                <a:gd name="T12" fmla="*/ 210 w 354"/>
                <a:gd name="T13" fmla="*/ 114 h 180"/>
                <a:gd name="T14" fmla="*/ 186 w 354"/>
                <a:gd name="T15" fmla="*/ 132 h 180"/>
                <a:gd name="T16" fmla="*/ 186 w 354"/>
                <a:gd name="T17" fmla="*/ 114 h 180"/>
                <a:gd name="T18" fmla="*/ 162 w 354"/>
                <a:gd name="T19" fmla="*/ 180 h 180"/>
                <a:gd name="T20" fmla="*/ 150 w 354"/>
                <a:gd name="T21" fmla="*/ 180 h 180"/>
                <a:gd name="T22" fmla="*/ 150 w 354"/>
                <a:gd name="T23" fmla="*/ 162 h 180"/>
                <a:gd name="T24" fmla="*/ 138 w 354"/>
                <a:gd name="T25" fmla="*/ 162 h 180"/>
                <a:gd name="T26" fmla="*/ 144 w 354"/>
                <a:gd name="T27" fmla="*/ 138 h 180"/>
                <a:gd name="T28" fmla="*/ 126 w 354"/>
                <a:gd name="T29" fmla="*/ 120 h 180"/>
                <a:gd name="T30" fmla="*/ 12 w 354"/>
                <a:gd name="T31" fmla="*/ 96 h 180"/>
                <a:gd name="T32" fmla="*/ 0 w 354"/>
                <a:gd name="T33" fmla="*/ 84 h 180"/>
                <a:gd name="T34" fmla="*/ 132 w 354"/>
                <a:gd name="T35" fmla="*/ 0 h 180"/>
                <a:gd name="T36" fmla="*/ 138 w 354"/>
                <a:gd name="T37" fmla="*/ 6 h 180"/>
                <a:gd name="T38" fmla="*/ 102 w 354"/>
                <a:gd name="T39" fmla="*/ 42 h 180"/>
                <a:gd name="T40" fmla="*/ 102 w 354"/>
                <a:gd name="T41" fmla="*/ 60 h 180"/>
                <a:gd name="T42" fmla="*/ 120 w 354"/>
                <a:gd name="T43" fmla="*/ 42 h 180"/>
                <a:gd name="T44" fmla="*/ 114 w 354"/>
                <a:gd name="T45" fmla="*/ 54 h 180"/>
                <a:gd name="T46" fmla="*/ 138 w 354"/>
                <a:gd name="T47" fmla="*/ 48 h 180"/>
                <a:gd name="T48" fmla="*/ 162 w 354"/>
                <a:gd name="T49" fmla="*/ 72 h 180"/>
                <a:gd name="T50" fmla="*/ 198 w 354"/>
                <a:gd name="T51" fmla="*/ 78 h 180"/>
                <a:gd name="T52" fmla="*/ 228 w 354"/>
                <a:gd name="T53" fmla="*/ 54 h 180"/>
                <a:gd name="T54" fmla="*/ 288 w 354"/>
                <a:gd name="T55" fmla="*/ 42 h 180"/>
                <a:gd name="T56" fmla="*/ 288 w 354"/>
                <a:gd name="T57" fmla="*/ 66 h 180"/>
                <a:gd name="T58" fmla="*/ 330 w 354"/>
                <a:gd name="T59" fmla="*/ 60 h 180"/>
                <a:gd name="T60" fmla="*/ 330 w 354"/>
                <a:gd name="T61" fmla="*/ 78 h 180"/>
                <a:gd name="T62" fmla="*/ 354 w 354"/>
                <a:gd name="T63" fmla="*/ 96 h 18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54"/>
                <a:gd name="T97" fmla="*/ 0 h 180"/>
                <a:gd name="T98" fmla="*/ 354 w 354"/>
                <a:gd name="T99" fmla="*/ 180 h 18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54" h="180">
                  <a:moveTo>
                    <a:pt x="354" y="96"/>
                  </a:moveTo>
                  <a:lnTo>
                    <a:pt x="312" y="96"/>
                  </a:lnTo>
                  <a:lnTo>
                    <a:pt x="306" y="108"/>
                  </a:lnTo>
                  <a:lnTo>
                    <a:pt x="264" y="96"/>
                  </a:lnTo>
                  <a:lnTo>
                    <a:pt x="228" y="108"/>
                  </a:lnTo>
                  <a:lnTo>
                    <a:pt x="210" y="138"/>
                  </a:lnTo>
                  <a:lnTo>
                    <a:pt x="210" y="114"/>
                  </a:lnTo>
                  <a:lnTo>
                    <a:pt x="186" y="132"/>
                  </a:lnTo>
                  <a:lnTo>
                    <a:pt x="186" y="114"/>
                  </a:lnTo>
                  <a:lnTo>
                    <a:pt x="162" y="180"/>
                  </a:lnTo>
                  <a:lnTo>
                    <a:pt x="150" y="180"/>
                  </a:lnTo>
                  <a:lnTo>
                    <a:pt x="150" y="162"/>
                  </a:lnTo>
                  <a:lnTo>
                    <a:pt x="138" y="162"/>
                  </a:lnTo>
                  <a:lnTo>
                    <a:pt x="144" y="138"/>
                  </a:lnTo>
                  <a:lnTo>
                    <a:pt x="126" y="120"/>
                  </a:lnTo>
                  <a:lnTo>
                    <a:pt x="12" y="96"/>
                  </a:lnTo>
                  <a:lnTo>
                    <a:pt x="0" y="84"/>
                  </a:lnTo>
                  <a:lnTo>
                    <a:pt x="132" y="0"/>
                  </a:lnTo>
                  <a:lnTo>
                    <a:pt x="138" y="6"/>
                  </a:lnTo>
                  <a:lnTo>
                    <a:pt x="102" y="42"/>
                  </a:lnTo>
                  <a:lnTo>
                    <a:pt x="102" y="60"/>
                  </a:lnTo>
                  <a:lnTo>
                    <a:pt x="120" y="42"/>
                  </a:lnTo>
                  <a:lnTo>
                    <a:pt x="114" y="54"/>
                  </a:lnTo>
                  <a:lnTo>
                    <a:pt x="138" y="48"/>
                  </a:lnTo>
                  <a:lnTo>
                    <a:pt x="162" y="72"/>
                  </a:lnTo>
                  <a:lnTo>
                    <a:pt x="198" y="78"/>
                  </a:lnTo>
                  <a:lnTo>
                    <a:pt x="228" y="54"/>
                  </a:lnTo>
                  <a:lnTo>
                    <a:pt x="288" y="42"/>
                  </a:lnTo>
                  <a:lnTo>
                    <a:pt x="288" y="66"/>
                  </a:lnTo>
                  <a:lnTo>
                    <a:pt x="330" y="60"/>
                  </a:lnTo>
                  <a:lnTo>
                    <a:pt x="330" y="78"/>
                  </a:lnTo>
                  <a:lnTo>
                    <a:pt x="354" y="96"/>
                  </a:lnTo>
                  <a:close/>
                </a:path>
              </a:pathLst>
            </a:custGeom>
            <a:solidFill>
              <a:srgbClr val="FF8C00"/>
            </a:solidFill>
            <a:ln w="9525">
              <a:solidFill>
                <a:srgbClr val="FF8C00"/>
              </a:solidFill>
              <a:prstDash val="solid"/>
              <a:round/>
              <a:headEnd/>
              <a:tailEnd/>
            </a:ln>
          </p:spPr>
          <p:txBody>
            <a:bodyPr/>
            <a:lstStyle/>
            <a:p>
              <a:endParaRPr lang="en-US"/>
            </a:p>
          </p:txBody>
        </p:sp>
        <p:sp>
          <p:nvSpPr>
            <p:cNvPr id="6208" name="Freeform 189"/>
            <p:cNvSpPr>
              <a:spLocks/>
            </p:cNvSpPr>
            <p:nvPr/>
          </p:nvSpPr>
          <p:spPr bwMode="auto">
            <a:xfrm>
              <a:off x="3219" y="1458"/>
              <a:ext cx="354" cy="180"/>
            </a:xfrm>
            <a:custGeom>
              <a:avLst/>
              <a:gdLst>
                <a:gd name="T0" fmla="*/ 354 w 354"/>
                <a:gd name="T1" fmla="*/ 96 h 180"/>
                <a:gd name="T2" fmla="*/ 312 w 354"/>
                <a:gd name="T3" fmla="*/ 96 h 180"/>
                <a:gd name="T4" fmla="*/ 306 w 354"/>
                <a:gd name="T5" fmla="*/ 108 h 180"/>
                <a:gd name="T6" fmla="*/ 264 w 354"/>
                <a:gd name="T7" fmla="*/ 96 h 180"/>
                <a:gd name="T8" fmla="*/ 228 w 354"/>
                <a:gd name="T9" fmla="*/ 108 h 180"/>
                <a:gd name="T10" fmla="*/ 210 w 354"/>
                <a:gd name="T11" fmla="*/ 138 h 180"/>
                <a:gd name="T12" fmla="*/ 210 w 354"/>
                <a:gd name="T13" fmla="*/ 114 h 180"/>
                <a:gd name="T14" fmla="*/ 186 w 354"/>
                <a:gd name="T15" fmla="*/ 132 h 180"/>
                <a:gd name="T16" fmla="*/ 186 w 354"/>
                <a:gd name="T17" fmla="*/ 114 h 180"/>
                <a:gd name="T18" fmla="*/ 162 w 354"/>
                <a:gd name="T19" fmla="*/ 180 h 180"/>
                <a:gd name="T20" fmla="*/ 150 w 354"/>
                <a:gd name="T21" fmla="*/ 180 h 180"/>
                <a:gd name="T22" fmla="*/ 150 w 354"/>
                <a:gd name="T23" fmla="*/ 162 h 180"/>
                <a:gd name="T24" fmla="*/ 138 w 354"/>
                <a:gd name="T25" fmla="*/ 162 h 180"/>
                <a:gd name="T26" fmla="*/ 144 w 354"/>
                <a:gd name="T27" fmla="*/ 138 h 180"/>
                <a:gd name="T28" fmla="*/ 126 w 354"/>
                <a:gd name="T29" fmla="*/ 120 h 180"/>
                <a:gd name="T30" fmla="*/ 12 w 354"/>
                <a:gd name="T31" fmla="*/ 96 h 180"/>
                <a:gd name="T32" fmla="*/ 0 w 354"/>
                <a:gd name="T33" fmla="*/ 84 h 180"/>
                <a:gd name="T34" fmla="*/ 132 w 354"/>
                <a:gd name="T35" fmla="*/ 0 h 180"/>
                <a:gd name="T36" fmla="*/ 138 w 354"/>
                <a:gd name="T37" fmla="*/ 6 h 180"/>
                <a:gd name="T38" fmla="*/ 102 w 354"/>
                <a:gd name="T39" fmla="*/ 42 h 180"/>
                <a:gd name="T40" fmla="*/ 102 w 354"/>
                <a:gd name="T41" fmla="*/ 60 h 180"/>
                <a:gd name="T42" fmla="*/ 120 w 354"/>
                <a:gd name="T43" fmla="*/ 42 h 180"/>
                <a:gd name="T44" fmla="*/ 114 w 354"/>
                <a:gd name="T45" fmla="*/ 54 h 180"/>
                <a:gd name="T46" fmla="*/ 138 w 354"/>
                <a:gd name="T47" fmla="*/ 48 h 180"/>
                <a:gd name="T48" fmla="*/ 162 w 354"/>
                <a:gd name="T49" fmla="*/ 72 h 180"/>
                <a:gd name="T50" fmla="*/ 198 w 354"/>
                <a:gd name="T51" fmla="*/ 78 h 180"/>
                <a:gd name="T52" fmla="*/ 228 w 354"/>
                <a:gd name="T53" fmla="*/ 54 h 180"/>
                <a:gd name="T54" fmla="*/ 288 w 354"/>
                <a:gd name="T55" fmla="*/ 42 h 180"/>
                <a:gd name="T56" fmla="*/ 288 w 354"/>
                <a:gd name="T57" fmla="*/ 66 h 180"/>
                <a:gd name="T58" fmla="*/ 330 w 354"/>
                <a:gd name="T59" fmla="*/ 60 h 180"/>
                <a:gd name="T60" fmla="*/ 330 w 354"/>
                <a:gd name="T61" fmla="*/ 78 h 180"/>
                <a:gd name="T62" fmla="*/ 354 w 354"/>
                <a:gd name="T63" fmla="*/ 96 h 180"/>
                <a:gd name="T64" fmla="*/ 354 w 354"/>
                <a:gd name="T65" fmla="*/ 102 h 1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54"/>
                <a:gd name="T100" fmla="*/ 0 h 180"/>
                <a:gd name="T101" fmla="*/ 354 w 354"/>
                <a:gd name="T102" fmla="*/ 180 h 1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54" h="180">
                  <a:moveTo>
                    <a:pt x="354" y="96"/>
                  </a:moveTo>
                  <a:lnTo>
                    <a:pt x="312" y="96"/>
                  </a:lnTo>
                  <a:lnTo>
                    <a:pt x="306" y="108"/>
                  </a:lnTo>
                  <a:lnTo>
                    <a:pt x="264" y="96"/>
                  </a:lnTo>
                  <a:lnTo>
                    <a:pt x="228" y="108"/>
                  </a:lnTo>
                  <a:lnTo>
                    <a:pt x="210" y="138"/>
                  </a:lnTo>
                  <a:lnTo>
                    <a:pt x="210" y="114"/>
                  </a:lnTo>
                  <a:lnTo>
                    <a:pt x="186" y="132"/>
                  </a:lnTo>
                  <a:lnTo>
                    <a:pt x="186" y="114"/>
                  </a:lnTo>
                  <a:lnTo>
                    <a:pt x="162" y="180"/>
                  </a:lnTo>
                  <a:lnTo>
                    <a:pt x="150" y="180"/>
                  </a:lnTo>
                  <a:lnTo>
                    <a:pt x="150" y="162"/>
                  </a:lnTo>
                  <a:lnTo>
                    <a:pt x="138" y="162"/>
                  </a:lnTo>
                  <a:lnTo>
                    <a:pt x="144" y="138"/>
                  </a:lnTo>
                  <a:lnTo>
                    <a:pt x="126" y="120"/>
                  </a:lnTo>
                  <a:lnTo>
                    <a:pt x="12" y="96"/>
                  </a:lnTo>
                  <a:lnTo>
                    <a:pt x="0" y="84"/>
                  </a:lnTo>
                  <a:lnTo>
                    <a:pt x="132" y="0"/>
                  </a:lnTo>
                  <a:lnTo>
                    <a:pt x="138" y="6"/>
                  </a:lnTo>
                  <a:lnTo>
                    <a:pt x="102" y="42"/>
                  </a:lnTo>
                  <a:lnTo>
                    <a:pt x="102" y="60"/>
                  </a:lnTo>
                  <a:lnTo>
                    <a:pt x="120" y="42"/>
                  </a:lnTo>
                  <a:lnTo>
                    <a:pt x="114" y="54"/>
                  </a:lnTo>
                  <a:lnTo>
                    <a:pt x="138" y="48"/>
                  </a:lnTo>
                  <a:lnTo>
                    <a:pt x="162" y="72"/>
                  </a:lnTo>
                  <a:lnTo>
                    <a:pt x="198" y="78"/>
                  </a:lnTo>
                  <a:lnTo>
                    <a:pt x="228" y="54"/>
                  </a:lnTo>
                  <a:lnTo>
                    <a:pt x="288" y="42"/>
                  </a:lnTo>
                  <a:lnTo>
                    <a:pt x="288" y="66"/>
                  </a:lnTo>
                  <a:lnTo>
                    <a:pt x="330" y="60"/>
                  </a:lnTo>
                  <a:lnTo>
                    <a:pt x="330" y="78"/>
                  </a:lnTo>
                  <a:lnTo>
                    <a:pt x="354" y="96"/>
                  </a:lnTo>
                  <a:lnTo>
                    <a:pt x="354" y="102"/>
                  </a:lnTo>
                </a:path>
              </a:pathLst>
            </a:custGeom>
            <a:noFill/>
            <a:ln w="9525">
              <a:solidFill>
                <a:srgbClr val="000000"/>
              </a:solidFill>
              <a:prstDash val="solid"/>
              <a:round/>
              <a:headEnd/>
              <a:tailEnd/>
            </a:ln>
          </p:spPr>
          <p:txBody>
            <a:bodyPr/>
            <a:lstStyle/>
            <a:p>
              <a:endParaRPr lang="en-US"/>
            </a:p>
          </p:txBody>
        </p:sp>
        <p:sp>
          <p:nvSpPr>
            <p:cNvPr id="6209" name="Freeform 190"/>
            <p:cNvSpPr>
              <a:spLocks/>
            </p:cNvSpPr>
            <p:nvPr/>
          </p:nvSpPr>
          <p:spPr bwMode="auto">
            <a:xfrm>
              <a:off x="2853" y="1332"/>
              <a:ext cx="408" cy="450"/>
            </a:xfrm>
            <a:custGeom>
              <a:avLst/>
              <a:gdLst>
                <a:gd name="T0" fmla="*/ 330 w 408"/>
                <a:gd name="T1" fmla="*/ 444 h 450"/>
                <a:gd name="T2" fmla="*/ 36 w 408"/>
                <a:gd name="T3" fmla="*/ 450 h 450"/>
                <a:gd name="T4" fmla="*/ 36 w 408"/>
                <a:gd name="T5" fmla="*/ 312 h 450"/>
                <a:gd name="T6" fmla="*/ 18 w 408"/>
                <a:gd name="T7" fmla="*/ 288 h 450"/>
                <a:gd name="T8" fmla="*/ 30 w 408"/>
                <a:gd name="T9" fmla="*/ 264 h 450"/>
                <a:gd name="T10" fmla="*/ 30 w 408"/>
                <a:gd name="T11" fmla="*/ 258 h 450"/>
                <a:gd name="T12" fmla="*/ 0 w 408"/>
                <a:gd name="T13" fmla="*/ 30 h 450"/>
                <a:gd name="T14" fmla="*/ 108 w 408"/>
                <a:gd name="T15" fmla="*/ 30 h 450"/>
                <a:gd name="T16" fmla="*/ 108 w 408"/>
                <a:gd name="T17" fmla="*/ 0 h 450"/>
                <a:gd name="T18" fmla="*/ 120 w 408"/>
                <a:gd name="T19" fmla="*/ 0 h 450"/>
                <a:gd name="T20" fmla="*/ 132 w 408"/>
                <a:gd name="T21" fmla="*/ 48 h 450"/>
                <a:gd name="T22" fmla="*/ 174 w 408"/>
                <a:gd name="T23" fmla="*/ 54 h 450"/>
                <a:gd name="T24" fmla="*/ 180 w 408"/>
                <a:gd name="T25" fmla="*/ 66 h 450"/>
                <a:gd name="T26" fmla="*/ 222 w 408"/>
                <a:gd name="T27" fmla="*/ 54 h 450"/>
                <a:gd name="T28" fmla="*/ 240 w 408"/>
                <a:gd name="T29" fmla="*/ 60 h 450"/>
                <a:gd name="T30" fmla="*/ 234 w 408"/>
                <a:gd name="T31" fmla="*/ 66 h 450"/>
                <a:gd name="T32" fmla="*/ 246 w 408"/>
                <a:gd name="T33" fmla="*/ 66 h 450"/>
                <a:gd name="T34" fmla="*/ 252 w 408"/>
                <a:gd name="T35" fmla="*/ 84 h 450"/>
                <a:gd name="T36" fmla="*/ 270 w 408"/>
                <a:gd name="T37" fmla="*/ 72 h 450"/>
                <a:gd name="T38" fmla="*/ 294 w 408"/>
                <a:gd name="T39" fmla="*/ 96 h 450"/>
                <a:gd name="T40" fmla="*/ 330 w 408"/>
                <a:gd name="T41" fmla="*/ 78 h 450"/>
                <a:gd name="T42" fmla="*/ 342 w 408"/>
                <a:gd name="T43" fmla="*/ 90 h 450"/>
                <a:gd name="T44" fmla="*/ 408 w 408"/>
                <a:gd name="T45" fmla="*/ 90 h 450"/>
                <a:gd name="T46" fmla="*/ 342 w 408"/>
                <a:gd name="T47" fmla="*/ 132 h 450"/>
                <a:gd name="T48" fmla="*/ 270 w 408"/>
                <a:gd name="T49" fmla="*/ 198 h 450"/>
                <a:gd name="T50" fmla="*/ 264 w 408"/>
                <a:gd name="T51" fmla="*/ 204 h 450"/>
                <a:gd name="T52" fmla="*/ 264 w 408"/>
                <a:gd name="T53" fmla="*/ 252 h 450"/>
                <a:gd name="T54" fmla="*/ 240 w 408"/>
                <a:gd name="T55" fmla="*/ 264 h 450"/>
                <a:gd name="T56" fmla="*/ 228 w 408"/>
                <a:gd name="T57" fmla="*/ 288 h 450"/>
                <a:gd name="T58" fmla="*/ 246 w 408"/>
                <a:gd name="T59" fmla="*/ 300 h 450"/>
                <a:gd name="T60" fmla="*/ 240 w 408"/>
                <a:gd name="T61" fmla="*/ 354 h 450"/>
                <a:gd name="T62" fmla="*/ 318 w 408"/>
                <a:gd name="T63" fmla="*/ 408 h 450"/>
                <a:gd name="T64" fmla="*/ 330 w 408"/>
                <a:gd name="T65" fmla="*/ 444 h 4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8"/>
                <a:gd name="T100" fmla="*/ 0 h 450"/>
                <a:gd name="T101" fmla="*/ 408 w 408"/>
                <a:gd name="T102" fmla="*/ 450 h 45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8" h="450">
                  <a:moveTo>
                    <a:pt x="330" y="444"/>
                  </a:moveTo>
                  <a:lnTo>
                    <a:pt x="36" y="450"/>
                  </a:lnTo>
                  <a:lnTo>
                    <a:pt x="36" y="312"/>
                  </a:lnTo>
                  <a:lnTo>
                    <a:pt x="18" y="288"/>
                  </a:lnTo>
                  <a:lnTo>
                    <a:pt x="30" y="264"/>
                  </a:lnTo>
                  <a:lnTo>
                    <a:pt x="30" y="258"/>
                  </a:lnTo>
                  <a:lnTo>
                    <a:pt x="0" y="30"/>
                  </a:lnTo>
                  <a:lnTo>
                    <a:pt x="108" y="30"/>
                  </a:lnTo>
                  <a:lnTo>
                    <a:pt x="108" y="0"/>
                  </a:lnTo>
                  <a:lnTo>
                    <a:pt x="120" y="0"/>
                  </a:lnTo>
                  <a:lnTo>
                    <a:pt x="132" y="48"/>
                  </a:lnTo>
                  <a:lnTo>
                    <a:pt x="174" y="54"/>
                  </a:lnTo>
                  <a:lnTo>
                    <a:pt x="180" y="66"/>
                  </a:lnTo>
                  <a:lnTo>
                    <a:pt x="222" y="54"/>
                  </a:lnTo>
                  <a:lnTo>
                    <a:pt x="240" y="60"/>
                  </a:lnTo>
                  <a:lnTo>
                    <a:pt x="234" y="66"/>
                  </a:lnTo>
                  <a:lnTo>
                    <a:pt x="246" y="66"/>
                  </a:lnTo>
                  <a:lnTo>
                    <a:pt x="252" y="84"/>
                  </a:lnTo>
                  <a:lnTo>
                    <a:pt x="270" y="72"/>
                  </a:lnTo>
                  <a:lnTo>
                    <a:pt x="294" y="96"/>
                  </a:lnTo>
                  <a:lnTo>
                    <a:pt x="330" y="78"/>
                  </a:lnTo>
                  <a:lnTo>
                    <a:pt x="342" y="90"/>
                  </a:lnTo>
                  <a:lnTo>
                    <a:pt x="408" y="90"/>
                  </a:lnTo>
                  <a:lnTo>
                    <a:pt x="342" y="132"/>
                  </a:lnTo>
                  <a:lnTo>
                    <a:pt x="270" y="198"/>
                  </a:lnTo>
                  <a:lnTo>
                    <a:pt x="264" y="204"/>
                  </a:lnTo>
                  <a:lnTo>
                    <a:pt x="264" y="252"/>
                  </a:lnTo>
                  <a:lnTo>
                    <a:pt x="240" y="264"/>
                  </a:lnTo>
                  <a:lnTo>
                    <a:pt x="228" y="288"/>
                  </a:lnTo>
                  <a:lnTo>
                    <a:pt x="246" y="300"/>
                  </a:lnTo>
                  <a:lnTo>
                    <a:pt x="240" y="354"/>
                  </a:lnTo>
                  <a:lnTo>
                    <a:pt x="318" y="408"/>
                  </a:lnTo>
                  <a:lnTo>
                    <a:pt x="330" y="444"/>
                  </a:lnTo>
                  <a:close/>
                </a:path>
              </a:pathLst>
            </a:custGeom>
            <a:solidFill>
              <a:srgbClr val="FFAA00"/>
            </a:solidFill>
            <a:ln w="9525">
              <a:solidFill>
                <a:srgbClr val="FFAA00"/>
              </a:solidFill>
              <a:prstDash val="solid"/>
              <a:round/>
              <a:headEnd/>
              <a:tailEnd/>
            </a:ln>
          </p:spPr>
          <p:txBody>
            <a:bodyPr/>
            <a:lstStyle/>
            <a:p>
              <a:endParaRPr lang="en-US"/>
            </a:p>
          </p:txBody>
        </p:sp>
        <p:sp>
          <p:nvSpPr>
            <p:cNvPr id="6210" name="Freeform 191"/>
            <p:cNvSpPr>
              <a:spLocks/>
            </p:cNvSpPr>
            <p:nvPr/>
          </p:nvSpPr>
          <p:spPr bwMode="auto">
            <a:xfrm>
              <a:off x="2853" y="1332"/>
              <a:ext cx="408" cy="450"/>
            </a:xfrm>
            <a:custGeom>
              <a:avLst/>
              <a:gdLst>
                <a:gd name="T0" fmla="*/ 330 w 408"/>
                <a:gd name="T1" fmla="*/ 444 h 450"/>
                <a:gd name="T2" fmla="*/ 36 w 408"/>
                <a:gd name="T3" fmla="*/ 450 h 450"/>
                <a:gd name="T4" fmla="*/ 36 w 408"/>
                <a:gd name="T5" fmla="*/ 312 h 450"/>
                <a:gd name="T6" fmla="*/ 18 w 408"/>
                <a:gd name="T7" fmla="*/ 288 h 450"/>
                <a:gd name="T8" fmla="*/ 30 w 408"/>
                <a:gd name="T9" fmla="*/ 264 h 450"/>
                <a:gd name="T10" fmla="*/ 30 w 408"/>
                <a:gd name="T11" fmla="*/ 258 h 450"/>
                <a:gd name="T12" fmla="*/ 0 w 408"/>
                <a:gd name="T13" fmla="*/ 30 h 450"/>
                <a:gd name="T14" fmla="*/ 108 w 408"/>
                <a:gd name="T15" fmla="*/ 30 h 450"/>
                <a:gd name="T16" fmla="*/ 108 w 408"/>
                <a:gd name="T17" fmla="*/ 0 h 450"/>
                <a:gd name="T18" fmla="*/ 120 w 408"/>
                <a:gd name="T19" fmla="*/ 0 h 450"/>
                <a:gd name="T20" fmla="*/ 132 w 408"/>
                <a:gd name="T21" fmla="*/ 48 h 450"/>
                <a:gd name="T22" fmla="*/ 174 w 408"/>
                <a:gd name="T23" fmla="*/ 54 h 450"/>
                <a:gd name="T24" fmla="*/ 180 w 408"/>
                <a:gd name="T25" fmla="*/ 66 h 450"/>
                <a:gd name="T26" fmla="*/ 222 w 408"/>
                <a:gd name="T27" fmla="*/ 54 h 450"/>
                <a:gd name="T28" fmla="*/ 240 w 408"/>
                <a:gd name="T29" fmla="*/ 60 h 450"/>
                <a:gd name="T30" fmla="*/ 234 w 408"/>
                <a:gd name="T31" fmla="*/ 66 h 450"/>
                <a:gd name="T32" fmla="*/ 246 w 408"/>
                <a:gd name="T33" fmla="*/ 66 h 450"/>
                <a:gd name="T34" fmla="*/ 252 w 408"/>
                <a:gd name="T35" fmla="*/ 84 h 450"/>
                <a:gd name="T36" fmla="*/ 270 w 408"/>
                <a:gd name="T37" fmla="*/ 72 h 450"/>
                <a:gd name="T38" fmla="*/ 294 w 408"/>
                <a:gd name="T39" fmla="*/ 96 h 450"/>
                <a:gd name="T40" fmla="*/ 330 w 408"/>
                <a:gd name="T41" fmla="*/ 78 h 450"/>
                <a:gd name="T42" fmla="*/ 342 w 408"/>
                <a:gd name="T43" fmla="*/ 90 h 450"/>
                <a:gd name="T44" fmla="*/ 408 w 408"/>
                <a:gd name="T45" fmla="*/ 90 h 450"/>
                <a:gd name="T46" fmla="*/ 342 w 408"/>
                <a:gd name="T47" fmla="*/ 132 h 450"/>
                <a:gd name="T48" fmla="*/ 270 w 408"/>
                <a:gd name="T49" fmla="*/ 198 h 450"/>
                <a:gd name="T50" fmla="*/ 264 w 408"/>
                <a:gd name="T51" fmla="*/ 204 h 450"/>
                <a:gd name="T52" fmla="*/ 264 w 408"/>
                <a:gd name="T53" fmla="*/ 252 h 450"/>
                <a:gd name="T54" fmla="*/ 240 w 408"/>
                <a:gd name="T55" fmla="*/ 264 h 450"/>
                <a:gd name="T56" fmla="*/ 228 w 408"/>
                <a:gd name="T57" fmla="*/ 288 h 450"/>
                <a:gd name="T58" fmla="*/ 246 w 408"/>
                <a:gd name="T59" fmla="*/ 300 h 450"/>
                <a:gd name="T60" fmla="*/ 240 w 408"/>
                <a:gd name="T61" fmla="*/ 354 h 450"/>
                <a:gd name="T62" fmla="*/ 318 w 408"/>
                <a:gd name="T63" fmla="*/ 408 h 450"/>
                <a:gd name="T64" fmla="*/ 330 w 408"/>
                <a:gd name="T65" fmla="*/ 444 h 450"/>
                <a:gd name="T66" fmla="*/ 330 w 408"/>
                <a:gd name="T67" fmla="*/ 450 h 45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08"/>
                <a:gd name="T103" fmla="*/ 0 h 450"/>
                <a:gd name="T104" fmla="*/ 408 w 408"/>
                <a:gd name="T105" fmla="*/ 450 h 45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08" h="450">
                  <a:moveTo>
                    <a:pt x="330" y="444"/>
                  </a:moveTo>
                  <a:lnTo>
                    <a:pt x="36" y="450"/>
                  </a:lnTo>
                  <a:lnTo>
                    <a:pt x="36" y="312"/>
                  </a:lnTo>
                  <a:lnTo>
                    <a:pt x="18" y="288"/>
                  </a:lnTo>
                  <a:lnTo>
                    <a:pt x="30" y="264"/>
                  </a:lnTo>
                  <a:lnTo>
                    <a:pt x="30" y="258"/>
                  </a:lnTo>
                  <a:lnTo>
                    <a:pt x="0" y="30"/>
                  </a:lnTo>
                  <a:lnTo>
                    <a:pt x="108" y="30"/>
                  </a:lnTo>
                  <a:lnTo>
                    <a:pt x="108" y="0"/>
                  </a:lnTo>
                  <a:lnTo>
                    <a:pt x="120" y="0"/>
                  </a:lnTo>
                  <a:lnTo>
                    <a:pt x="132" y="48"/>
                  </a:lnTo>
                  <a:lnTo>
                    <a:pt x="174" y="54"/>
                  </a:lnTo>
                  <a:lnTo>
                    <a:pt x="180" y="66"/>
                  </a:lnTo>
                  <a:lnTo>
                    <a:pt x="222" y="54"/>
                  </a:lnTo>
                  <a:lnTo>
                    <a:pt x="240" y="60"/>
                  </a:lnTo>
                  <a:lnTo>
                    <a:pt x="234" y="66"/>
                  </a:lnTo>
                  <a:lnTo>
                    <a:pt x="246" y="66"/>
                  </a:lnTo>
                  <a:lnTo>
                    <a:pt x="252" y="84"/>
                  </a:lnTo>
                  <a:lnTo>
                    <a:pt x="270" y="72"/>
                  </a:lnTo>
                  <a:lnTo>
                    <a:pt x="294" y="96"/>
                  </a:lnTo>
                  <a:lnTo>
                    <a:pt x="330" y="78"/>
                  </a:lnTo>
                  <a:lnTo>
                    <a:pt x="342" y="90"/>
                  </a:lnTo>
                  <a:lnTo>
                    <a:pt x="408" y="90"/>
                  </a:lnTo>
                  <a:lnTo>
                    <a:pt x="342" y="132"/>
                  </a:lnTo>
                  <a:lnTo>
                    <a:pt x="270" y="198"/>
                  </a:lnTo>
                  <a:lnTo>
                    <a:pt x="264" y="204"/>
                  </a:lnTo>
                  <a:lnTo>
                    <a:pt x="264" y="252"/>
                  </a:lnTo>
                  <a:lnTo>
                    <a:pt x="240" y="264"/>
                  </a:lnTo>
                  <a:lnTo>
                    <a:pt x="228" y="288"/>
                  </a:lnTo>
                  <a:lnTo>
                    <a:pt x="246" y="300"/>
                  </a:lnTo>
                  <a:lnTo>
                    <a:pt x="240" y="354"/>
                  </a:lnTo>
                  <a:lnTo>
                    <a:pt x="318" y="408"/>
                  </a:lnTo>
                  <a:lnTo>
                    <a:pt x="330" y="444"/>
                  </a:lnTo>
                  <a:lnTo>
                    <a:pt x="330" y="450"/>
                  </a:lnTo>
                </a:path>
              </a:pathLst>
            </a:custGeom>
            <a:noFill/>
            <a:ln w="9525">
              <a:solidFill>
                <a:srgbClr val="000000"/>
              </a:solidFill>
              <a:prstDash val="solid"/>
              <a:round/>
              <a:headEnd/>
              <a:tailEnd/>
            </a:ln>
          </p:spPr>
          <p:txBody>
            <a:bodyPr/>
            <a:lstStyle/>
            <a:p>
              <a:endParaRPr lang="en-US"/>
            </a:p>
          </p:txBody>
        </p:sp>
        <p:sp>
          <p:nvSpPr>
            <p:cNvPr id="6211" name="Freeform 192"/>
            <p:cNvSpPr>
              <a:spLocks/>
            </p:cNvSpPr>
            <p:nvPr/>
          </p:nvSpPr>
          <p:spPr bwMode="auto">
            <a:xfrm>
              <a:off x="3207" y="2430"/>
              <a:ext cx="216" cy="378"/>
            </a:xfrm>
            <a:custGeom>
              <a:avLst/>
              <a:gdLst>
                <a:gd name="T0" fmla="*/ 216 w 216"/>
                <a:gd name="T1" fmla="*/ 360 h 378"/>
                <a:gd name="T2" fmla="*/ 156 w 216"/>
                <a:gd name="T3" fmla="*/ 366 h 378"/>
                <a:gd name="T4" fmla="*/ 138 w 216"/>
                <a:gd name="T5" fmla="*/ 378 h 378"/>
                <a:gd name="T6" fmla="*/ 120 w 216"/>
                <a:gd name="T7" fmla="*/ 342 h 378"/>
                <a:gd name="T8" fmla="*/ 120 w 216"/>
                <a:gd name="T9" fmla="*/ 318 h 378"/>
                <a:gd name="T10" fmla="*/ 0 w 216"/>
                <a:gd name="T11" fmla="*/ 324 h 378"/>
                <a:gd name="T12" fmla="*/ 6 w 216"/>
                <a:gd name="T13" fmla="*/ 276 h 378"/>
                <a:gd name="T14" fmla="*/ 36 w 216"/>
                <a:gd name="T15" fmla="*/ 234 h 378"/>
                <a:gd name="T16" fmla="*/ 24 w 216"/>
                <a:gd name="T17" fmla="*/ 228 h 378"/>
                <a:gd name="T18" fmla="*/ 42 w 216"/>
                <a:gd name="T19" fmla="*/ 222 h 378"/>
                <a:gd name="T20" fmla="*/ 24 w 216"/>
                <a:gd name="T21" fmla="*/ 204 h 378"/>
                <a:gd name="T22" fmla="*/ 30 w 216"/>
                <a:gd name="T23" fmla="*/ 198 h 378"/>
                <a:gd name="T24" fmla="*/ 24 w 216"/>
                <a:gd name="T25" fmla="*/ 198 h 378"/>
                <a:gd name="T26" fmla="*/ 24 w 216"/>
                <a:gd name="T27" fmla="*/ 174 h 378"/>
                <a:gd name="T28" fmla="*/ 18 w 216"/>
                <a:gd name="T29" fmla="*/ 168 h 378"/>
                <a:gd name="T30" fmla="*/ 30 w 216"/>
                <a:gd name="T31" fmla="*/ 150 h 378"/>
                <a:gd name="T32" fmla="*/ 18 w 216"/>
                <a:gd name="T33" fmla="*/ 144 h 378"/>
                <a:gd name="T34" fmla="*/ 24 w 216"/>
                <a:gd name="T35" fmla="*/ 132 h 378"/>
                <a:gd name="T36" fmla="*/ 18 w 216"/>
                <a:gd name="T37" fmla="*/ 132 h 378"/>
                <a:gd name="T38" fmla="*/ 12 w 216"/>
                <a:gd name="T39" fmla="*/ 114 h 378"/>
                <a:gd name="T40" fmla="*/ 24 w 216"/>
                <a:gd name="T41" fmla="*/ 114 h 378"/>
                <a:gd name="T42" fmla="*/ 24 w 216"/>
                <a:gd name="T43" fmla="*/ 90 h 378"/>
                <a:gd name="T44" fmla="*/ 54 w 216"/>
                <a:gd name="T45" fmla="*/ 54 h 378"/>
                <a:gd name="T46" fmla="*/ 54 w 216"/>
                <a:gd name="T47" fmla="*/ 30 h 378"/>
                <a:gd name="T48" fmla="*/ 72 w 216"/>
                <a:gd name="T49" fmla="*/ 6 h 378"/>
                <a:gd name="T50" fmla="*/ 204 w 216"/>
                <a:gd name="T51" fmla="*/ 0 h 378"/>
                <a:gd name="T52" fmla="*/ 204 w 216"/>
                <a:gd name="T53" fmla="*/ 246 h 378"/>
                <a:gd name="T54" fmla="*/ 216 w 216"/>
                <a:gd name="T55" fmla="*/ 330 h 378"/>
                <a:gd name="T56" fmla="*/ 216 w 216"/>
                <a:gd name="T57" fmla="*/ 360 h 37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16"/>
                <a:gd name="T88" fmla="*/ 0 h 378"/>
                <a:gd name="T89" fmla="*/ 216 w 216"/>
                <a:gd name="T90" fmla="*/ 378 h 37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16" h="378">
                  <a:moveTo>
                    <a:pt x="216" y="360"/>
                  </a:moveTo>
                  <a:lnTo>
                    <a:pt x="156" y="366"/>
                  </a:lnTo>
                  <a:lnTo>
                    <a:pt x="138" y="378"/>
                  </a:lnTo>
                  <a:lnTo>
                    <a:pt x="120" y="342"/>
                  </a:lnTo>
                  <a:lnTo>
                    <a:pt x="120" y="318"/>
                  </a:lnTo>
                  <a:lnTo>
                    <a:pt x="0" y="324"/>
                  </a:lnTo>
                  <a:lnTo>
                    <a:pt x="6" y="276"/>
                  </a:lnTo>
                  <a:lnTo>
                    <a:pt x="36" y="234"/>
                  </a:lnTo>
                  <a:lnTo>
                    <a:pt x="24" y="228"/>
                  </a:lnTo>
                  <a:lnTo>
                    <a:pt x="42" y="222"/>
                  </a:lnTo>
                  <a:lnTo>
                    <a:pt x="24" y="204"/>
                  </a:lnTo>
                  <a:lnTo>
                    <a:pt x="30" y="198"/>
                  </a:lnTo>
                  <a:lnTo>
                    <a:pt x="24" y="198"/>
                  </a:lnTo>
                  <a:lnTo>
                    <a:pt x="24" y="174"/>
                  </a:lnTo>
                  <a:lnTo>
                    <a:pt x="18" y="168"/>
                  </a:lnTo>
                  <a:lnTo>
                    <a:pt x="30" y="150"/>
                  </a:lnTo>
                  <a:lnTo>
                    <a:pt x="18" y="144"/>
                  </a:lnTo>
                  <a:lnTo>
                    <a:pt x="24" y="132"/>
                  </a:lnTo>
                  <a:lnTo>
                    <a:pt x="18" y="132"/>
                  </a:lnTo>
                  <a:lnTo>
                    <a:pt x="12" y="114"/>
                  </a:lnTo>
                  <a:lnTo>
                    <a:pt x="24" y="114"/>
                  </a:lnTo>
                  <a:lnTo>
                    <a:pt x="24" y="90"/>
                  </a:lnTo>
                  <a:lnTo>
                    <a:pt x="54" y="54"/>
                  </a:lnTo>
                  <a:lnTo>
                    <a:pt x="54" y="30"/>
                  </a:lnTo>
                  <a:lnTo>
                    <a:pt x="72" y="6"/>
                  </a:lnTo>
                  <a:lnTo>
                    <a:pt x="204" y="0"/>
                  </a:lnTo>
                  <a:lnTo>
                    <a:pt x="204" y="246"/>
                  </a:lnTo>
                  <a:lnTo>
                    <a:pt x="216" y="330"/>
                  </a:lnTo>
                  <a:lnTo>
                    <a:pt x="216" y="360"/>
                  </a:lnTo>
                  <a:close/>
                </a:path>
              </a:pathLst>
            </a:custGeom>
            <a:solidFill>
              <a:srgbClr val="FF4500"/>
            </a:solidFill>
            <a:ln w="9525">
              <a:solidFill>
                <a:srgbClr val="FF4500"/>
              </a:solidFill>
              <a:prstDash val="solid"/>
              <a:round/>
              <a:headEnd/>
              <a:tailEnd/>
            </a:ln>
          </p:spPr>
          <p:txBody>
            <a:bodyPr/>
            <a:lstStyle/>
            <a:p>
              <a:endParaRPr lang="en-US"/>
            </a:p>
          </p:txBody>
        </p:sp>
        <p:sp>
          <p:nvSpPr>
            <p:cNvPr id="6212" name="Freeform 193"/>
            <p:cNvSpPr>
              <a:spLocks/>
            </p:cNvSpPr>
            <p:nvPr/>
          </p:nvSpPr>
          <p:spPr bwMode="auto">
            <a:xfrm>
              <a:off x="3207" y="2430"/>
              <a:ext cx="216" cy="378"/>
            </a:xfrm>
            <a:custGeom>
              <a:avLst/>
              <a:gdLst>
                <a:gd name="T0" fmla="*/ 216 w 216"/>
                <a:gd name="T1" fmla="*/ 360 h 378"/>
                <a:gd name="T2" fmla="*/ 156 w 216"/>
                <a:gd name="T3" fmla="*/ 366 h 378"/>
                <a:gd name="T4" fmla="*/ 138 w 216"/>
                <a:gd name="T5" fmla="*/ 378 h 378"/>
                <a:gd name="T6" fmla="*/ 120 w 216"/>
                <a:gd name="T7" fmla="*/ 342 h 378"/>
                <a:gd name="T8" fmla="*/ 120 w 216"/>
                <a:gd name="T9" fmla="*/ 318 h 378"/>
                <a:gd name="T10" fmla="*/ 0 w 216"/>
                <a:gd name="T11" fmla="*/ 324 h 378"/>
                <a:gd name="T12" fmla="*/ 6 w 216"/>
                <a:gd name="T13" fmla="*/ 276 h 378"/>
                <a:gd name="T14" fmla="*/ 36 w 216"/>
                <a:gd name="T15" fmla="*/ 234 h 378"/>
                <a:gd name="T16" fmla="*/ 24 w 216"/>
                <a:gd name="T17" fmla="*/ 228 h 378"/>
                <a:gd name="T18" fmla="*/ 42 w 216"/>
                <a:gd name="T19" fmla="*/ 222 h 378"/>
                <a:gd name="T20" fmla="*/ 24 w 216"/>
                <a:gd name="T21" fmla="*/ 204 h 378"/>
                <a:gd name="T22" fmla="*/ 30 w 216"/>
                <a:gd name="T23" fmla="*/ 198 h 378"/>
                <a:gd name="T24" fmla="*/ 24 w 216"/>
                <a:gd name="T25" fmla="*/ 198 h 378"/>
                <a:gd name="T26" fmla="*/ 24 w 216"/>
                <a:gd name="T27" fmla="*/ 174 h 378"/>
                <a:gd name="T28" fmla="*/ 18 w 216"/>
                <a:gd name="T29" fmla="*/ 168 h 378"/>
                <a:gd name="T30" fmla="*/ 30 w 216"/>
                <a:gd name="T31" fmla="*/ 150 h 378"/>
                <a:gd name="T32" fmla="*/ 18 w 216"/>
                <a:gd name="T33" fmla="*/ 144 h 378"/>
                <a:gd name="T34" fmla="*/ 24 w 216"/>
                <a:gd name="T35" fmla="*/ 132 h 378"/>
                <a:gd name="T36" fmla="*/ 18 w 216"/>
                <a:gd name="T37" fmla="*/ 132 h 378"/>
                <a:gd name="T38" fmla="*/ 12 w 216"/>
                <a:gd name="T39" fmla="*/ 114 h 378"/>
                <a:gd name="T40" fmla="*/ 24 w 216"/>
                <a:gd name="T41" fmla="*/ 114 h 378"/>
                <a:gd name="T42" fmla="*/ 24 w 216"/>
                <a:gd name="T43" fmla="*/ 90 h 378"/>
                <a:gd name="T44" fmla="*/ 54 w 216"/>
                <a:gd name="T45" fmla="*/ 54 h 378"/>
                <a:gd name="T46" fmla="*/ 54 w 216"/>
                <a:gd name="T47" fmla="*/ 30 h 378"/>
                <a:gd name="T48" fmla="*/ 72 w 216"/>
                <a:gd name="T49" fmla="*/ 6 h 378"/>
                <a:gd name="T50" fmla="*/ 204 w 216"/>
                <a:gd name="T51" fmla="*/ 0 h 378"/>
                <a:gd name="T52" fmla="*/ 204 w 216"/>
                <a:gd name="T53" fmla="*/ 246 h 378"/>
                <a:gd name="T54" fmla="*/ 216 w 216"/>
                <a:gd name="T55" fmla="*/ 330 h 378"/>
                <a:gd name="T56" fmla="*/ 216 w 216"/>
                <a:gd name="T57" fmla="*/ 360 h 378"/>
                <a:gd name="T58" fmla="*/ 216 w 216"/>
                <a:gd name="T59" fmla="*/ 366 h 37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6"/>
                <a:gd name="T91" fmla="*/ 0 h 378"/>
                <a:gd name="T92" fmla="*/ 216 w 216"/>
                <a:gd name="T93" fmla="*/ 378 h 37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6" h="378">
                  <a:moveTo>
                    <a:pt x="216" y="360"/>
                  </a:moveTo>
                  <a:lnTo>
                    <a:pt x="156" y="366"/>
                  </a:lnTo>
                  <a:lnTo>
                    <a:pt x="138" y="378"/>
                  </a:lnTo>
                  <a:lnTo>
                    <a:pt x="120" y="342"/>
                  </a:lnTo>
                  <a:lnTo>
                    <a:pt x="120" y="318"/>
                  </a:lnTo>
                  <a:lnTo>
                    <a:pt x="0" y="324"/>
                  </a:lnTo>
                  <a:lnTo>
                    <a:pt x="6" y="276"/>
                  </a:lnTo>
                  <a:lnTo>
                    <a:pt x="36" y="234"/>
                  </a:lnTo>
                  <a:lnTo>
                    <a:pt x="24" y="228"/>
                  </a:lnTo>
                  <a:lnTo>
                    <a:pt x="42" y="222"/>
                  </a:lnTo>
                  <a:lnTo>
                    <a:pt x="24" y="204"/>
                  </a:lnTo>
                  <a:lnTo>
                    <a:pt x="30" y="198"/>
                  </a:lnTo>
                  <a:lnTo>
                    <a:pt x="24" y="198"/>
                  </a:lnTo>
                  <a:lnTo>
                    <a:pt x="24" y="174"/>
                  </a:lnTo>
                  <a:lnTo>
                    <a:pt x="18" y="168"/>
                  </a:lnTo>
                  <a:lnTo>
                    <a:pt x="30" y="150"/>
                  </a:lnTo>
                  <a:lnTo>
                    <a:pt x="18" y="144"/>
                  </a:lnTo>
                  <a:lnTo>
                    <a:pt x="24" y="132"/>
                  </a:lnTo>
                  <a:lnTo>
                    <a:pt x="18" y="132"/>
                  </a:lnTo>
                  <a:lnTo>
                    <a:pt x="12" y="114"/>
                  </a:lnTo>
                  <a:lnTo>
                    <a:pt x="24" y="114"/>
                  </a:lnTo>
                  <a:lnTo>
                    <a:pt x="24" y="90"/>
                  </a:lnTo>
                  <a:lnTo>
                    <a:pt x="54" y="54"/>
                  </a:lnTo>
                  <a:lnTo>
                    <a:pt x="54" y="30"/>
                  </a:lnTo>
                  <a:lnTo>
                    <a:pt x="72" y="6"/>
                  </a:lnTo>
                  <a:lnTo>
                    <a:pt x="204" y="0"/>
                  </a:lnTo>
                  <a:lnTo>
                    <a:pt x="204" y="246"/>
                  </a:lnTo>
                  <a:lnTo>
                    <a:pt x="216" y="330"/>
                  </a:lnTo>
                  <a:lnTo>
                    <a:pt x="216" y="360"/>
                  </a:lnTo>
                  <a:lnTo>
                    <a:pt x="216" y="366"/>
                  </a:lnTo>
                </a:path>
              </a:pathLst>
            </a:custGeom>
            <a:noFill/>
            <a:ln w="9525">
              <a:solidFill>
                <a:srgbClr val="000000"/>
              </a:solidFill>
              <a:prstDash val="solid"/>
              <a:round/>
              <a:headEnd/>
              <a:tailEnd/>
            </a:ln>
          </p:spPr>
          <p:txBody>
            <a:bodyPr/>
            <a:lstStyle/>
            <a:p>
              <a:endParaRPr lang="en-US"/>
            </a:p>
          </p:txBody>
        </p:sp>
        <p:sp>
          <p:nvSpPr>
            <p:cNvPr id="6213" name="Freeform 194"/>
            <p:cNvSpPr>
              <a:spLocks/>
            </p:cNvSpPr>
            <p:nvPr/>
          </p:nvSpPr>
          <p:spPr bwMode="auto">
            <a:xfrm>
              <a:off x="2931" y="2004"/>
              <a:ext cx="408" cy="354"/>
            </a:xfrm>
            <a:custGeom>
              <a:avLst/>
              <a:gdLst>
                <a:gd name="T0" fmla="*/ 378 w 408"/>
                <a:gd name="T1" fmla="*/ 354 h 354"/>
                <a:gd name="T2" fmla="*/ 336 w 408"/>
                <a:gd name="T3" fmla="*/ 354 h 354"/>
                <a:gd name="T4" fmla="*/ 354 w 408"/>
                <a:gd name="T5" fmla="*/ 336 h 354"/>
                <a:gd name="T6" fmla="*/ 348 w 408"/>
                <a:gd name="T7" fmla="*/ 318 h 354"/>
                <a:gd name="T8" fmla="*/ 66 w 408"/>
                <a:gd name="T9" fmla="*/ 324 h 354"/>
                <a:gd name="T10" fmla="*/ 66 w 408"/>
                <a:gd name="T11" fmla="*/ 120 h 354"/>
                <a:gd name="T12" fmla="*/ 36 w 408"/>
                <a:gd name="T13" fmla="*/ 90 h 354"/>
                <a:gd name="T14" fmla="*/ 48 w 408"/>
                <a:gd name="T15" fmla="*/ 66 h 354"/>
                <a:gd name="T16" fmla="*/ 24 w 408"/>
                <a:gd name="T17" fmla="*/ 54 h 354"/>
                <a:gd name="T18" fmla="*/ 0 w 408"/>
                <a:gd name="T19" fmla="*/ 6 h 354"/>
                <a:gd name="T20" fmla="*/ 234 w 408"/>
                <a:gd name="T21" fmla="*/ 0 h 354"/>
                <a:gd name="T22" fmla="*/ 252 w 408"/>
                <a:gd name="T23" fmla="*/ 18 h 354"/>
                <a:gd name="T24" fmla="*/ 252 w 408"/>
                <a:gd name="T25" fmla="*/ 60 h 354"/>
                <a:gd name="T26" fmla="*/ 270 w 408"/>
                <a:gd name="T27" fmla="*/ 78 h 354"/>
                <a:gd name="T28" fmla="*/ 294 w 408"/>
                <a:gd name="T29" fmla="*/ 102 h 354"/>
                <a:gd name="T30" fmla="*/ 306 w 408"/>
                <a:gd name="T31" fmla="*/ 132 h 354"/>
                <a:gd name="T32" fmla="*/ 318 w 408"/>
                <a:gd name="T33" fmla="*/ 126 h 354"/>
                <a:gd name="T34" fmla="*/ 336 w 408"/>
                <a:gd name="T35" fmla="*/ 132 h 354"/>
                <a:gd name="T36" fmla="*/ 324 w 408"/>
                <a:gd name="T37" fmla="*/ 186 h 354"/>
                <a:gd name="T38" fmla="*/ 378 w 408"/>
                <a:gd name="T39" fmla="*/ 222 h 354"/>
                <a:gd name="T40" fmla="*/ 384 w 408"/>
                <a:gd name="T41" fmla="*/ 252 h 354"/>
                <a:gd name="T42" fmla="*/ 402 w 408"/>
                <a:gd name="T43" fmla="*/ 276 h 354"/>
                <a:gd name="T44" fmla="*/ 408 w 408"/>
                <a:gd name="T45" fmla="*/ 306 h 354"/>
                <a:gd name="T46" fmla="*/ 396 w 408"/>
                <a:gd name="T47" fmla="*/ 306 h 354"/>
                <a:gd name="T48" fmla="*/ 390 w 408"/>
                <a:gd name="T49" fmla="*/ 312 h 354"/>
                <a:gd name="T50" fmla="*/ 384 w 408"/>
                <a:gd name="T51" fmla="*/ 306 h 354"/>
                <a:gd name="T52" fmla="*/ 378 w 408"/>
                <a:gd name="T53" fmla="*/ 354 h 35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08"/>
                <a:gd name="T82" fmla="*/ 0 h 354"/>
                <a:gd name="T83" fmla="*/ 408 w 408"/>
                <a:gd name="T84" fmla="*/ 354 h 35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08" h="354">
                  <a:moveTo>
                    <a:pt x="378" y="354"/>
                  </a:moveTo>
                  <a:lnTo>
                    <a:pt x="336" y="354"/>
                  </a:lnTo>
                  <a:lnTo>
                    <a:pt x="354" y="336"/>
                  </a:lnTo>
                  <a:lnTo>
                    <a:pt x="348" y="318"/>
                  </a:lnTo>
                  <a:lnTo>
                    <a:pt x="66" y="324"/>
                  </a:lnTo>
                  <a:lnTo>
                    <a:pt x="66" y="120"/>
                  </a:lnTo>
                  <a:lnTo>
                    <a:pt x="36" y="90"/>
                  </a:lnTo>
                  <a:lnTo>
                    <a:pt x="48" y="66"/>
                  </a:lnTo>
                  <a:lnTo>
                    <a:pt x="24" y="54"/>
                  </a:lnTo>
                  <a:lnTo>
                    <a:pt x="0" y="6"/>
                  </a:lnTo>
                  <a:lnTo>
                    <a:pt x="234" y="0"/>
                  </a:lnTo>
                  <a:lnTo>
                    <a:pt x="252" y="18"/>
                  </a:lnTo>
                  <a:lnTo>
                    <a:pt x="252" y="60"/>
                  </a:lnTo>
                  <a:lnTo>
                    <a:pt x="270" y="78"/>
                  </a:lnTo>
                  <a:lnTo>
                    <a:pt x="294" y="102"/>
                  </a:lnTo>
                  <a:lnTo>
                    <a:pt x="306" y="132"/>
                  </a:lnTo>
                  <a:lnTo>
                    <a:pt x="318" y="126"/>
                  </a:lnTo>
                  <a:lnTo>
                    <a:pt x="336" y="132"/>
                  </a:lnTo>
                  <a:lnTo>
                    <a:pt x="324" y="186"/>
                  </a:lnTo>
                  <a:lnTo>
                    <a:pt x="378" y="222"/>
                  </a:lnTo>
                  <a:lnTo>
                    <a:pt x="384" y="252"/>
                  </a:lnTo>
                  <a:lnTo>
                    <a:pt x="402" y="276"/>
                  </a:lnTo>
                  <a:lnTo>
                    <a:pt x="408" y="306"/>
                  </a:lnTo>
                  <a:lnTo>
                    <a:pt x="396" y="306"/>
                  </a:lnTo>
                  <a:lnTo>
                    <a:pt x="390" y="312"/>
                  </a:lnTo>
                  <a:lnTo>
                    <a:pt x="384" y="306"/>
                  </a:lnTo>
                  <a:lnTo>
                    <a:pt x="378" y="354"/>
                  </a:lnTo>
                  <a:close/>
                </a:path>
              </a:pathLst>
            </a:custGeom>
            <a:solidFill>
              <a:srgbClr val="FFAA00"/>
            </a:solidFill>
            <a:ln w="9525">
              <a:solidFill>
                <a:srgbClr val="FFAA00"/>
              </a:solidFill>
              <a:prstDash val="solid"/>
              <a:round/>
              <a:headEnd/>
              <a:tailEnd/>
            </a:ln>
          </p:spPr>
          <p:txBody>
            <a:bodyPr/>
            <a:lstStyle/>
            <a:p>
              <a:endParaRPr lang="en-US"/>
            </a:p>
          </p:txBody>
        </p:sp>
        <p:sp>
          <p:nvSpPr>
            <p:cNvPr id="6214" name="Freeform 195"/>
            <p:cNvSpPr>
              <a:spLocks/>
            </p:cNvSpPr>
            <p:nvPr/>
          </p:nvSpPr>
          <p:spPr bwMode="auto">
            <a:xfrm>
              <a:off x="2931" y="2004"/>
              <a:ext cx="408" cy="360"/>
            </a:xfrm>
            <a:custGeom>
              <a:avLst/>
              <a:gdLst>
                <a:gd name="T0" fmla="*/ 378 w 408"/>
                <a:gd name="T1" fmla="*/ 354 h 360"/>
                <a:gd name="T2" fmla="*/ 336 w 408"/>
                <a:gd name="T3" fmla="*/ 354 h 360"/>
                <a:gd name="T4" fmla="*/ 354 w 408"/>
                <a:gd name="T5" fmla="*/ 336 h 360"/>
                <a:gd name="T6" fmla="*/ 348 w 408"/>
                <a:gd name="T7" fmla="*/ 318 h 360"/>
                <a:gd name="T8" fmla="*/ 66 w 408"/>
                <a:gd name="T9" fmla="*/ 324 h 360"/>
                <a:gd name="T10" fmla="*/ 66 w 408"/>
                <a:gd name="T11" fmla="*/ 120 h 360"/>
                <a:gd name="T12" fmla="*/ 36 w 408"/>
                <a:gd name="T13" fmla="*/ 90 h 360"/>
                <a:gd name="T14" fmla="*/ 48 w 408"/>
                <a:gd name="T15" fmla="*/ 66 h 360"/>
                <a:gd name="T16" fmla="*/ 24 w 408"/>
                <a:gd name="T17" fmla="*/ 54 h 360"/>
                <a:gd name="T18" fmla="*/ 0 w 408"/>
                <a:gd name="T19" fmla="*/ 6 h 360"/>
                <a:gd name="T20" fmla="*/ 234 w 408"/>
                <a:gd name="T21" fmla="*/ 0 h 360"/>
                <a:gd name="T22" fmla="*/ 252 w 408"/>
                <a:gd name="T23" fmla="*/ 18 h 360"/>
                <a:gd name="T24" fmla="*/ 252 w 408"/>
                <a:gd name="T25" fmla="*/ 60 h 360"/>
                <a:gd name="T26" fmla="*/ 270 w 408"/>
                <a:gd name="T27" fmla="*/ 78 h 360"/>
                <a:gd name="T28" fmla="*/ 294 w 408"/>
                <a:gd name="T29" fmla="*/ 102 h 360"/>
                <a:gd name="T30" fmla="*/ 306 w 408"/>
                <a:gd name="T31" fmla="*/ 132 h 360"/>
                <a:gd name="T32" fmla="*/ 318 w 408"/>
                <a:gd name="T33" fmla="*/ 126 h 360"/>
                <a:gd name="T34" fmla="*/ 336 w 408"/>
                <a:gd name="T35" fmla="*/ 132 h 360"/>
                <a:gd name="T36" fmla="*/ 324 w 408"/>
                <a:gd name="T37" fmla="*/ 186 h 360"/>
                <a:gd name="T38" fmla="*/ 378 w 408"/>
                <a:gd name="T39" fmla="*/ 222 h 360"/>
                <a:gd name="T40" fmla="*/ 384 w 408"/>
                <a:gd name="T41" fmla="*/ 252 h 360"/>
                <a:gd name="T42" fmla="*/ 402 w 408"/>
                <a:gd name="T43" fmla="*/ 276 h 360"/>
                <a:gd name="T44" fmla="*/ 408 w 408"/>
                <a:gd name="T45" fmla="*/ 306 h 360"/>
                <a:gd name="T46" fmla="*/ 396 w 408"/>
                <a:gd name="T47" fmla="*/ 306 h 360"/>
                <a:gd name="T48" fmla="*/ 390 w 408"/>
                <a:gd name="T49" fmla="*/ 312 h 360"/>
                <a:gd name="T50" fmla="*/ 384 w 408"/>
                <a:gd name="T51" fmla="*/ 306 h 360"/>
                <a:gd name="T52" fmla="*/ 378 w 408"/>
                <a:gd name="T53" fmla="*/ 354 h 360"/>
                <a:gd name="T54" fmla="*/ 378 w 408"/>
                <a:gd name="T55" fmla="*/ 360 h 3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08"/>
                <a:gd name="T85" fmla="*/ 0 h 360"/>
                <a:gd name="T86" fmla="*/ 408 w 408"/>
                <a:gd name="T87" fmla="*/ 360 h 3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08" h="360">
                  <a:moveTo>
                    <a:pt x="378" y="354"/>
                  </a:moveTo>
                  <a:lnTo>
                    <a:pt x="336" y="354"/>
                  </a:lnTo>
                  <a:lnTo>
                    <a:pt x="354" y="336"/>
                  </a:lnTo>
                  <a:lnTo>
                    <a:pt x="348" y="318"/>
                  </a:lnTo>
                  <a:lnTo>
                    <a:pt x="66" y="324"/>
                  </a:lnTo>
                  <a:lnTo>
                    <a:pt x="66" y="120"/>
                  </a:lnTo>
                  <a:lnTo>
                    <a:pt x="36" y="90"/>
                  </a:lnTo>
                  <a:lnTo>
                    <a:pt x="48" y="66"/>
                  </a:lnTo>
                  <a:lnTo>
                    <a:pt x="24" y="54"/>
                  </a:lnTo>
                  <a:lnTo>
                    <a:pt x="0" y="6"/>
                  </a:lnTo>
                  <a:lnTo>
                    <a:pt x="234" y="0"/>
                  </a:lnTo>
                  <a:lnTo>
                    <a:pt x="252" y="18"/>
                  </a:lnTo>
                  <a:lnTo>
                    <a:pt x="252" y="60"/>
                  </a:lnTo>
                  <a:lnTo>
                    <a:pt x="270" y="78"/>
                  </a:lnTo>
                  <a:lnTo>
                    <a:pt x="294" y="102"/>
                  </a:lnTo>
                  <a:lnTo>
                    <a:pt x="306" y="132"/>
                  </a:lnTo>
                  <a:lnTo>
                    <a:pt x="318" y="126"/>
                  </a:lnTo>
                  <a:lnTo>
                    <a:pt x="336" y="132"/>
                  </a:lnTo>
                  <a:lnTo>
                    <a:pt x="324" y="186"/>
                  </a:lnTo>
                  <a:lnTo>
                    <a:pt x="378" y="222"/>
                  </a:lnTo>
                  <a:lnTo>
                    <a:pt x="384" y="252"/>
                  </a:lnTo>
                  <a:lnTo>
                    <a:pt x="402" y="276"/>
                  </a:lnTo>
                  <a:lnTo>
                    <a:pt x="408" y="306"/>
                  </a:lnTo>
                  <a:lnTo>
                    <a:pt x="396" y="306"/>
                  </a:lnTo>
                  <a:lnTo>
                    <a:pt x="390" y="312"/>
                  </a:lnTo>
                  <a:lnTo>
                    <a:pt x="384" y="306"/>
                  </a:lnTo>
                  <a:lnTo>
                    <a:pt x="378" y="354"/>
                  </a:lnTo>
                  <a:lnTo>
                    <a:pt x="378" y="360"/>
                  </a:lnTo>
                </a:path>
              </a:pathLst>
            </a:custGeom>
            <a:noFill/>
            <a:ln w="9525">
              <a:solidFill>
                <a:srgbClr val="000000"/>
              </a:solidFill>
              <a:prstDash val="solid"/>
              <a:round/>
              <a:headEnd/>
              <a:tailEnd/>
            </a:ln>
          </p:spPr>
          <p:txBody>
            <a:bodyPr/>
            <a:lstStyle/>
            <a:p>
              <a:endParaRPr lang="en-US"/>
            </a:p>
          </p:txBody>
        </p:sp>
        <p:sp>
          <p:nvSpPr>
            <p:cNvPr id="6215" name="Freeform 196"/>
            <p:cNvSpPr>
              <a:spLocks/>
            </p:cNvSpPr>
            <p:nvPr/>
          </p:nvSpPr>
          <p:spPr bwMode="auto">
            <a:xfrm>
              <a:off x="1863" y="1248"/>
              <a:ext cx="636" cy="402"/>
            </a:xfrm>
            <a:custGeom>
              <a:avLst/>
              <a:gdLst>
                <a:gd name="T0" fmla="*/ 612 w 636"/>
                <a:gd name="T1" fmla="*/ 330 h 402"/>
                <a:gd name="T2" fmla="*/ 606 w 636"/>
                <a:gd name="T3" fmla="*/ 402 h 402"/>
                <a:gd name="T4" fmla="*/ 222 w 636"/>
                <a:gd name="T5" fmla="*/ 354 h 402"/>
                <a:gd name="T6" fmla="*/ 216 w 636"/>
                <a:gd name="T7" fmla="*/ 390 h 402"/>
                <a:gd name="T8" fmla="*/ 204 w 636"/>
                <a:gd name="T9" fmla="*/ 366 h 402"/>
                <a:gd name="T10" fmla="*/ 192 w 636"/>
                <a:gd name="T11" fmla="*/ 384 h 402"/>
                <a:gd name="T12" fmla="*/ 150 w 636"/>
                <a:gd name="T13" fmla="*/ 372 h 402"/>
                <a:gd name="T14" fmla="*/ 144 w 636"/>
                <a:gd name="T15" fmla="*/ 384 h 402"/>
                <a:gd name="T16" fmla="*/ 126 w 636"/>
                <a:gd name="T17" fmla="*/ 378 h 402"/>
                <a:gd name="T18" fmla="*/ 114 w 636"/>
                <a:gd name="T19" fmla="*/ 384 h 402"/>
                <a:gd name="T20" fmla="*/ 108 w 636"/>
                <a:gd name="T21" fmla="*/ 354 h 402"/>
                <a:gd name="T22" fmla="*/ 90 w 636"/>
                <a:gd name="T23" fmla="*/ 342 h 402"/>
                <a:gd name="T24" fmla="*/ 84 w 636"/>
                <a:gd name="T25" fmla="*/ 282 h 402"/>
                <a:gd name="T26" fmla="*/ 72 w 636"/>
                <a:gd name="T27" fmla="*/ 270 h 402"/>
                <a:gd name="T28" fmla="*/ 54 w 636"/>
                <a:gd name="T29" fmla="*/ 288 h 402"/>
                <a:gd name="T30" fmla="*/ 42 w 636"/>
                <a:gd name="T31" fmla="*/ 276 h 402"/>
                <a:gd name="T32" fmla="*/ 72 w 636"/>
                <a:gd name="T33" fmla="*/ 198 h 402"/>
                <a:gd name="T34" fmla="*/ 48 w 636"/>
                <a:gd name="T35" fmla="*/ 186 h 402"/>
                <a:gd name="T36" fmla="*/ 24 w 636"/>
                <a:gd name="T37" fmla="*/ 138 h 402"/>
                <a:gd name="T38" fmla="*/ 6 w 636"/>
                <a:gd name="T39" fmla="*/ 120 h 402"/>
                <a:gd name="T40" fmla="*/ 12 w 636"/>
                <a:gd name="T41" fmla="*/ 108 h 402"/>
                <a:gd name="T42" fmla="*/ 0 w 636"/>
                <a:gd name="T43" fmla="*/ 78 h 402"/>
                <a:gd name="T44" fmla="*/ 18 w 636"/>
                <a:gd name="T45" fmla="*/ 0 h 402"/>
                <a:gd name="T46" fmla="*/ 342 w 636"/>
                <a:gd name="T47" fmla="*/ 60 h 402"/>
                <a:gd name="T48" fmla="*/ 636 w 636"/>
                <a:gd name="T49" fmla="*/ 96 h 402"/>
                <a:gd name="T50" fmla="*/ 618 w 636"/>
                <a:gd name="T51" fmla="*/ 300 h 402"/>
                <a:gd name="T52" fmla="*/ 612 w 636"/>
                <a:gd name="T53" fmla="*/ 330 h 40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36"/>
                <a:gd name="T82" fmla="*/ 0 h 402"/>
                <a:gd name="T83" fmla="*/ 636 w 636"/>
                <a:gd name="T84" fmla="*/ 402 h 40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36" h="402">
                  <a:moveTo>
                    <a:pt x="612" y="330"/>
                  </a:moveTo>
                  <a:lnTo>
                    <a:pt x="606" y="402"/>
                  </a:lnTo>
                  <a:lnTo>
                    <a:pt x="222" y="354"/>
                  </a:lnTo>
                  <a:lnTo>
                    <a:pt x="216" y="390"/>
                  </a:lnTo>
                  <a:lnTo>
                    <a:pt x="204" y="366"/>
                  </a:lnTo>
                  <a:lnTo>
                    <a:pt x="192" y="384"/>
                  </a:lnTo>
                  <a:lnTo>
                    <a:pt x="150" y="372"/>
                  </a:lnTo>
                  <a:lnTo>
                    <a:pt x="144" y="384"/>
                  </a:lnTo>
                  <a:lnTo>
                    <a:pt x="126" y="378"/>
                  </a:lnTo>
                  <a:lnTo>
                    <a:pt x="114" y="384"/>
                  </a:lnTo>
                  <a:lnTo>
                    <a:pt x="108" y="354"/>
                  </a:lnTo>
                  <a:lnTo>
                    <a:pt x="90" y="342"/>
                  </a:lnTo>
                  <a:lnTo>
                    <a:pt x="84" y="282"/>
                  </a:lnTo>
                  <a:lnTo>
                    <a:pt x="72" y="270"/>
                  </a:lnTo>
                  <a:lnTo>
                    <a:pt x="54" y="288"/>
                  </a:lnTo>
                  <a:lnTo>
                    <a:pt x="42" y="276"/>
                  </a:lnTo>
                  <a:lnTo>
                    <a:pt x="72" y="198"/>
                  </a:lnTo>
                  <a:lnTo>
                    <a:pt x="48" y="186"/>
                  </a:lnTo>
                  <a:lnTo>
                    <a:pt x="24" y="138"/>
                  </a:lnTo>
                  <a:lnTo>
                    <a:pt x="6" y="120"/>
                  </a:lnTo>
                  <a:lnTo>
                    <a:pt x="12" y="108"/>
                  </a:lnTo>
                  <a:lnTo>
                    <a:pt x="0" y="78"/>
                  </a:lnTo>
                  <a:lnTo>
                    <a:pt x="18" y="0"/>
                  </a:lnTo>
                  <a:lnTo>
                    <a:pt x="342" y="60"/>
                  </a:lnTo>
                  <a:lnTo>
                    <a:pt x="636" y="96"/>
                  </a:lnTo>
                  <a:lnTo>
                    <a:pt x="618" y="300"/>
                  </a:lnTo>
                  <a:lnTo>
                    <a:pt x="612" y="330"/>
                  </a:lnTo>
                  <a:close/>
                </a:path>
              </a:pathLst>
            </a:custGeom>
            <a:solidFill>
              <a:srgbClr val="E8D898"/>
            </a:solidFill>
            <a:ln w="9525">
              <a:solidFill>
                <a:srgbClr val="E8D898"/>
              </a:solidFill>
              <a:prstDash val="solid"/>
              <a:round/>
              <a:headEnd/>
              <a:tailEnd/>
            </a:ln>
          </p:spPr>
          <p:txBody>
            <a:bodyPr/>
            <a:lstStyle/>
            <a:p>
              <a:endParaRPr lang="en-US"/>
            </a:p>
          </p:txBody>
        </p:sp>
        <p:sp>
          <p:nvSpPr>
            <p:cNvPr id="6216" name="Freeform 197"/>
            <p:cNvSpPr>
              <a:spLocks/>
            </p:cNvSpPr>
            <p:nvPr/>
          </p:nvSpPr>
          <p:spPr bwMode="auto">
            <a:xfrm>
              <a:off x="1863" y="1248"/>
              <a:ext cx="636" cy="402"/>
            </a:xfrm>
            <a:custGeom>
              <a:avLst/>
              <a:gdLst>
                <a:gd name="T0" fmla="*/ 612 w 636"/>
                <a:gd name="T1" fmla="*/ 330 h 402"/>
                <a:gd name="T2" fmla="*/ 606 w 636"/>
                <a:gd name="T3" fmla="*/ 402 h 402"/>
                <a:gd name="T4" fmla="*/ 222 w 636"/>
                <a:gd name="T5" fmla="*/ 354 h 402"/>
                <a:gd name="T6" fmla="*/ 216 w 636"/>
                <a:gd name="T7" fmla="*/ 390 h 402"/>
                <a:gd name="T8" fmla="*/ 204 w 636"/>
                <a:gd name="T9" fmla="*/ 366 h 402"/>
                <a:gd name="T10" fmla="*/ 192 w 636"/>
                <a:gd name="T11" fmla="*/ 384 h 402"/>
                <a:gd name="T12" fmla="*/ 150 w 636"/>
                <a:gd name="T13" fmla="*/ 372 h 402"/>
                <a:gd name="T14" fmla="*/ 144 w 636"/>
                <a:gd name="T15" fmla="*/ 384 h 402"/>
                <a:gd name="T16" fmla="*/ 126 w 636"/>
                <a:gd name="T17" fmla="*/ 378 h 402"/>
                <a:gd name="T18" fmla="*/ 114 w 636"/>
                <a:gd name="T19" fmla="*/ 384 h 402"/>
                <a:gd name="T20" fmla="*/ 108 w 636"/>
                <a:gd name="T21" fmla="*/ 354 h 402"/>
                <a:gd name="T22" fmla="*/ 90 w 636"/>
                <a:gd name="T23" fmla="*/ 342 h 402"/>
                <a:gd name="T24" fmla="*/ 84 w 636"/>
                <a:gd name="T25" fmla="*/ 282 h 402"/>
                <a:gd name="T26" fmla="*/ 72 w 636"/>
                <a:gd name="T27" fmla="*/ 270 h 402"/>
                <a:gd name="T28" fmla="*/ 54 w 636"/>
                <a:gd name="T29" fmla="*/ 288 h 402"/>
                <a:gd name="T30" fmla="*/ 42 w 636"/>
                <a:gd name="T31" fmla="*/ 276 h 402"/>
                <a:gd name="T32" fmla="*/ 72 w 636"/>
                <a:gd name="T33" fmla="*/ 198 h 402"/>
                <a:gd name="T34" fmla="*/ 48 w 636"/>
                <a:gd name="T35" fmla="*/ 186 h 402"/>
                <a:gd name="T36" fmla="*/ 24 w 636"/>
                <a:gd name="T37" fmla="*/ 138 h 402"/>
                <a:gd name="T38" fmla="*/ 6 w 636"/>
                <a:gd name="T39" fmla="*/ 120 h 402"/>
                <a:gd name="T40" fmla="*/ 12 w 636"/>
                <a:gd name="T41" fmla="*/ 108 h 402"/>
                <a:gd name="T42" fmla="*/ 0 w 636"/>
                <a:gd name="T43" fmla="*/ 78 h 402"/>
                <a:gd name="T44" fmla="*/ 18 w 636"/>
                <a:gd name="T45" fmla="*/ 0 h 402"/>
                <a:gd name="T46" fmla="*/ 342 w 636"/>
                <a:gd name="T47" fmla="*/ 60 h 402"/>
                <a:gd name="T48" fmla="*/ 636 w 636"/>
                <a:gd name="T49" fmla="*/ 96 h 402"/>
                <a:gd name="T50" fmla="*/ 618 w 636"/>
                <a:gd name="T51" fmla="*/ 300 h 402"/>
                <a:gd name="T52" fmla="*/ 612 w 636"/>
                <a:gd name="T53" fmla="*/ 330 h 402"/>
                <a:gd name="T54" fmla="*/ 612 w 636"/>
                <a:gd name="T55" fmla="*/ 336 h 40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636"/>
                <a:gd name="T85" fmla="*/ 0 h 402"/>
                <a:gd name="T86" fmla="*/ 636 w 636"/>
                <a:gd name="T87" fmla="*/ 402 h 40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636" h="402">
                  <a:moveTo>
                    <a:pt x="612" y="330"/>
                  </a:moveTo>
                  <a:lnTo>
                    <a:pt x="606" y="402"/>
                  </a:lnTo>
                  <a:lnTo>
                    <a:pt x="222" y="354"/>
                  </a:lnTo>
                  <a:lnTo>
                    <a:pt x="216" y="390"/>
                  </a:lnTo>
                  <a:lnTo>
                    <a:pt x="204" y="366"/>
                  </a:lnTo>
                  <a:lnTo>
                    <a:pt x="192" y="384"/>
                  </a:lnTo>
                  <a:lnTo>
                    <a:pt x="150" y="372"/>
                  </a:lnTo>
                  <a:lnTo>
                    <a:pt x="144" y="384"/>
                  </a:lnTo>
                  <a:lnTo>
                    <a:pt x="126" y="378"/>
                  </a:lnTo>
                  <a:lnTo>
                    <a:pt x="114" y="384"/>
                  </a:lnTo>
                  <a:lnTo>
                    <a:pt x="108" y="354"/>
                  </a:lnTo>
                  <a:lnTo>
                    <a:pt x="90" y="342"/>
                  </a:lnTo>
                  <a:lnTo>
                    <a:pt x="84" y="282"/>
                  </a:lnTo>
                  <a:lnTo>
                    <a:pt x="72" y="270"/>
                  </a:lnTo>
                  <a:lnTo>
                    <a:pt x="54" y="288"/>
                  </a:lnTo>
                  <a:lnTo>
                    <a:pt x="42" y="276"/>
                  </a:lnTo>
                  <a:lnTo>
                    <a:pt x="72" y="198"/>
                  </a:lnTo>
                  <a:lnTo>
                    <a:pt x="48" y="186"/>
                  </a:lnTo>
                  <a:lnTo>
                    <a:pt x="24" y="138"/>
                  </a:lnTo>
                  <a:lnTo>
                    <a:pt x="6" y="120"/>
                  </a:lnTo>
                  <a:lnTo>
                    <a:pt x="12" y="108"/>
                  </a:lnTo>
                  <a:lnTo>
                    <a:pt x="0" y="78"/>
                  </a:lnTo>
                  <a:lnTo>
                    <a:pt x="18" y="0"/>
                  </a:lnTo>
                  <a:lnTo>
                    <a:pt x="342" y="60"/>
                  </a:lnTo>
                  <a:lnTo>
                    <a:pt x="636" y="96"/>
                  </a:lnTo>
                  <a:lnTo>
                    <a:pt x="618" y="300"/>
                  </a:lnTo>
                  <a:lnTo>
                    <a:pt x="612" y="330"/>
                  </a:lnTo>
                  <a:lnTo>
                    <a:pt x="612" y="336"/>
                  </a:lnTo>
                </a:path>
              </a:pathLst>
            </a:custGeom>
            <a:noFill/>
            <a:ln w="9525">
              <a:solidFill>
                <a:srgbClr val="000000"/>
              </a:solidFill>
              <a:prstDash val="solid"/>
              <a:round/>
              <a:headEnd/>
              <a:tailEnd/>
            </a:ln>
          </p:spPr>
          <p:txBody>
            <a:bodyPr/>
            <a:lstStyle/>
            <a:p>
              <a:endParaRPr lang="en-US"/>
            </a:p>
          </p:txBody>
        </p:sp>
        <p:sp>
          <p:nvSpPr>
            <p:cNvPr id="6217" name="Freeform 198"/>
            <p:cNvSpPr>
              <a:spLocks/>
            </p:cNvSpPr>
            <p:nvPr/>
          </p:nvSpPr>
          <p:spPr bwMode="auto">
            <a:xfrm>
              <a:off x="2445" y="1806"/>
              <a:ext cx="510" cy="252"/>
            </a:xfrm>
            <a:custGeom>
              <a:avLst/>
              <a:gdLst>
                <a:gd name="T0" fmla="*/ 444 w 510"/>
                <a:gd name="T1" fmla="*/ 60 h 252"/>
                <a:gd name="T2" fmla="*/ 474 w 510"/>
                <a:gd name="T3" fmla="*/ 150 h 252"/>
                <a:gd name="T4" fmla="*/ 486 w 510"/>
                <a:gd name="T5" fmla="*/ 204 h 252"/>
                <a:gd name="T6" fmla="*/ 510 w 510"/>
                <a:gd name="T7" fmla="*/ 252 h 252"/>
                <a:gd name="T8" fmla="*/ 108 w 510"/>
                <a:gd name="T9" fmla="*/ 240 h 252"/>
                <a:gd name="T10" fmla="*/ 108 w 510"/>
                <a:gd name="T11" fmla="*/ 210 h 252"/>
                <a:gd name="T12" fmla="*/ 114 w 510"/>
                <a:gd name="T13" fmla="*/ 162 h 252"/>
                <a:gd name="T14" fmla="*/ 0 w 510"/>
                <a:gd name="T15" fmla="*/ 150 h 252"/>
                <a:gd name="T16" fmla="*/ 12 w 510"/>
                <a:gd name="T17" fmla="*/ 0 h 252"/>
                <a:gd name="T18" fmla="*/ 324 w 510"/>
                <a:gd name="T19" fmla="*/ 18 h 252"/>
                <a:gd name="T20" fmla="*/ 354 w 510"/>
                <a:gd name="T21" fmla="*/ 36 h 252"/>
                <a:gd name="T22" fmla="*/ 396 w 510"/>
                <a:gd name="T23" fmla="*/ 30 h 252"/>
                <a:gd name="T24" fmla="*/ 444 w 510"/>
                <a:gd name="T25" fmla="*/ 60 h 2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10"/>
                <a:gd name="T40" fmla="*/ 0 h 252"/>
                <a:gd name="T41" fmla="*/ 510 w 510"/>
                <a:gd name="T42" fmla="*/ 252 h 25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10" h="252">
                  <a:moveTo>
                    <a:pt x="444" y="60"/>
                  </a:moveTo>
                  <a:lnTo>
                    <a:pt x="474" y="150"/>
                  </a:lnTo>
                  <a:lnTo>
                    <a:pt x="486" y="204"/>
                  </a:lnTo>
                  <a:lnTo>
                    <a:pt x="510" y="252"/>
                  </a:lnTo>
                  <a:lnTo>
                    <a:pt x="108" y="240"/>
                  </a:lnTo>
                  <a:lnTo>
                    <a:pt x="108" y="210"/>
                  </a:lnTo>
                  <a:lnTo>
                    <a:pt x="114" y="162"/>
                  </a:lnTo>
                  <a:lnTo>
                    <a:pt x="0" y="150"/>
                  </a:lnTo>
                  <a:lnTo>
                    <a:pt x="12" y="0"/>
                  </a:lnTo>
                  <a:lnTo>
                    <a:pt x="324" y="18"/>
                  </a:lnTo>
                  <a:lnTo>
                    <a:pt x="354" y="36"/>
                  </a:lnTo>
                  <a:lnTo>
                    <a:pt x="396" y="30"/>
                  </a:lnTo>
                  <a:lnTo>
                    <a:pt x="444" y="60"/>
                  </a:lnTo>
                  <a:close/>
                </a:path>
              </a:pathLst>
            </a:custGeom>
            <a:solidFill>
              <a:srgbClr val="FFAA00"/>
            </a:solidFill>
            <a:ln w="9525">
              <a:solidFill>
                <a:srgbClr val="FFAA00"/>
              </a:solidFill>
              <a:prstDash val="solid"/>
              <a:round/>
              <a:headEnd/>
              <a:tailEnd/>
            </a:ln>
          </p:spPr>
          <p:txBody>
            <a:bodyPr/>
            <a:lstStyle/>
            <a:p>
              <a:endParaRPr lang="en-US"/>
            </a:p>
          </p:txBody>
        </p:sp>
        <p:sp>
          <p:nvSpPr>
            <p:cNvPr id="6218" name="Freeform 199"/>
            <p:cNvSpPr>
              <a:spLocks/>
            </p:cNvSpPr>
            <p:nvPr/>
          </p:nvSpPr>
          <p:spPr bwMode="auto">
            <a:xfrm>
              <a:off x="2445" y="1806"/>
              <a:ext cx="510" cy="252"/>
            </a:xfrm>
            <a:custGeom>
              <a:avLst/>
              <a:gdLst>
                <a:gd name="T0" fmla="*/ 444 w 510"/>
                <a:gd name="T1" fmla="*/ 60 h 252"/>
                <a:gd name="T2" fmla="*/ 474 w 510"/>
                <a:gd name="T3" fmla="*/ 150 h 252"/>
                <a:gd name="T4" fmla="*/ 486 w 510"/>
                <a:gd name="T5" fmla="*/ 204 h 252"/>
                <a:gd name="T6" fmla="*/ 510 w 510"/>
                <a:gd name="T7" fmla="*/ 252 h 252"/>
                <a:gd name="T8" fmla="*/ 108 w 510"/>
                <a:gd name="T9" fmla="*/ 240 h 252"/>
                <a:gd name="T10" fmla="*/ 108 w 510"/>
                <a:gd name="T11" fmla="*/ 210 h 252"/>
                <a:gd name="T12" fmla="*/ 114 w 510"/>
                <a:gd name="T13" fmla="*/ 162 h 252"/>
                <a:gd name="T14" fmla="*/ 0 w 510"/>
                <a:gd name="T15" fmla="*/ 150 h 252"/>
                <a:gd name="T16" fmla="*/ 12 w 510"/>
                <a:gd name="T17" fmla="*/ 0 h 252"/>
                <a:gd name="T18" fmla="*/ 324 w 510"/>
                <a:gd name="T19" fmla="*/ 18 h 252"/>
                <a:gd name="T20" fmla="*/ 354 w 510"/>
                <a:gd name="T21" fmla="*/ 36 h 252"/>
                <a:gd name="T22" fmla="*/ 396 w 510"/>
                <a:gd name="T23" fmla="*/ 30 h 252"/>
                <a:gd name="T24" fmla="*/ 444 w 510"/>
                <a:gd name="T25" fmla="*/ 60 h 252"/>
                <a:gd name="T26" fmla="*/ 444 w 510"/>
                <a:gd name="T27" fmla="*/ 66 h 25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10"/>
                <a:gd name="T43" fmla="*/ 0 h 252"/>
                <a:gd name="T44" fmla="*/ 510 w 510"/>
                <a:gd name="T45" fmla="*/ 252 h 25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10" h="252">
                  <a:moveTo>
                    <a:pt x="444" y="60"/>
                  </a:moveTo>
                  <a:lnTo>
                    <a:pt x="474" y="150"/>
                  </a:lnTo>
                  <a:lnTo>
                    <a:pt x="486" y="204"/>
                  </a:lnTo>
                  <a:lnTo>
                    <a:pt x="510" y="252"/>
                  </a:lnTo>
                  <a:lnTo>
                    <a:pt x="108" y="240"/>
                  </a:lnTo>
                  <a:lnTo>
                    <a:pt x="108" y="210"/>
                  </a:lnTo>
                  <a:lnTo>
                    <a:pt x="114" y="162"/>
                  </a:lnTo>
                  <a:lnTo>
                    <a:pt x="0" y="150"/>
                  </a:lnTo>
                  <a:lnTo>
                    <a:pt x="12" y="0"/>
                  </a:lnTo>
                  <a:lnTo>
                    <a:pt x="324" y="18"/>
                  </a:lnTo>
                  <a:lnTo>
                    <a:pt x="354" y="36"/>
                  </a:lnTo>
                  <a:lnTo>
                    <a:pt x="396" y="30"/>
                  </a:lnTo>
                  <a:lnTo>
                    <a:pt x="444" y="60"/>
                  </a:lnTo>
                  <a:lnTo>
                    <a:pt x="444" y="66"/>
                  </a:lnTo>
                </a:path>
              </a:pathLst>
            </a:custGeom>
            <a:noFill/>
            <a:ln w="9525">
              <a:solidFill>
                <a:srgbClr val="000000"/>
              </a:solidFill>
              <a:prstDash val="solid"/>
              <a:round/>
              <a:headEnd/>
              <a:tailEnd/>
            </a:ln>
          </p:spPr>
          <p:txBody>
            <a:bodyPr/>
            <a:lstStyle/>
            <a:p>
              <a:endParaRPr lang="en-US"/>
            </a:p>
          </p:txBody>
        </p:sp>
        <p:sp>
          <p:nvSpPr>
            <p:cNvPr id="6219" name="Freeform 200"/>
            <p:cNvSpPr>
              <a:spLocks/>
            </p:cNvSpPr>
            <p:nvPr/>
          </p:nvSpPr>
          <p:spPr bwMode="auto">
            <a:xfrm>
              <a:off x="1485" y="1722"/>
              <a:ext cx="396" cy="606"/>
            </a:xfrm>
            <a:custGeom>
              <a:avLst/>
              <a:gdLst>
                <a:gd name="T0" fmla="*/ 252 w 396"/>
                <a:gd name="T1" fmla="*/ 606 h 606"/>
                <a:gd name="T2" fmla="*/ 0 w 396"/>
                <a:gd name="T3" fmla="*/ 234 h 606"/>
                <a:gd name="T4" fmla="*/ 60 w 396"/>
                <a:gd name="T5" fmla="*/ 0 h 606"/>
                <a:gd name="T6" fmla="*/ 96 w 396"/>
                <a:gd name="T7" fmla="*/ 12 h 606"/>
                <a:gd name="T8" fmla="*/ 228 w 396"/>
                <a:gd name="T9" fmla="*/ 42 h 606"/>
                <a:gd name="T10" fmla="*/ 396 w 396"/>
                <a:gd name="T11" fmla="*/ 78 h 606"/>
                <a:gd name="T12" fmla="*/ 318 w 396"/>
                <a:gd name="T13" fmla="*/ 462 h 606"/>
                <a:gd name="T14" fmla="*/ 300 w 396"/>
                <a:gd name="T15" fmla="*/ 534 h 606"/>
                <a:gd name="T16" fmla="*/ 276 w 396"/>
                <a:gd name="T17" fmla="*/ 522 h 606"/>
                <a:gd name="T18" fmla="*/ 264 w 396"/>
                <a:gd name="T19" fmla="*/ 528 h 606"/>
                <a:gd name="T20" fmla="*/ 252 w 396"/>
                <a:gd name="T21" fmla="*/ 600 h 606"/>
                <a:gd name="T22" fmla="*/ 252 w 396"/>
                <a:gd name="T23" fmla="*/ 606 h 60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96"/>
                <a:gd name="T37" fmla="*/ 0 h 606"/>
                <a:gd name="T38" fmla="*/ 396 w 396"/>
                <a:gd name="T39" fmla="*/ 606 h 60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96" h="606">
                  <a:moveTo>
                    <a:pt x="252" y="606"/>
                  </a:moveTo>
                  <a:lnTo>
                    <a:pt x="0" y="234"/>
                  </a:lnTo>
                  <a:lnTo>
                    <a:pt x="60" y="0"/>
                  </a:lnTo>
                  <a:lnTo>
                    <a:pt x="96" y="12"/>
                  </a:lnTo>
                  <a:lnTo>
                    <a:pt x="228" y="42"/>
                  </a:lnTo>
                  <a:lnTo>
                    <a:pt x="396" y="78"/>
                  </a:lnTo>
                  <a:lnTo>
                    <a:pt x="318" y="462"/>
                  </a:lnTo>
                  <a:lnTo>
                    <a:pt x="300" y="534"/>
                  </a:lnTo>
                  <a:lnTo>
                    <a:pt x="276" y="522"/>
                  </a:lnTo>
                  <a:lnTo>
                    <a:pt x="264" y="528"/>
                  </a:lnTo>
                  <a:lnTo>
                    <a:pt x="252" y="600"/>
                  </a:lnTo>
                  <a:lnTo>
                    <a:pt x="252" y="606"/>
                  </a:lnTo>
                  <a:close/>
                </a:path>
              </a:pathLst>
            </a:custGeom>
            <a:solidFill>
              <a:srgbClr val="E8D898"/>
            </a:solidFill>
            <a:ln w="9525">
              <a:solidFill>
                <a:srgbClr val="E8D898"/>
              </a:solidFill>
              <a:prstDash val="solid"/>
              <a:round/>
              <a:headEnd/>
              <a:tailEnd/>
            </a:ln>
          </p:spPr>
          <p:txBody>
            <a:bodyPr/>
            <a:lstStyle/>
            <a:p>
              <a:endParaRPr lang="en-US"/>
            </a:p>
          </p:txBody>
        </p:sp>
        <p:sp>
          <p:nvSpPr>
            <p:cNvPr id="6220" name="Freeform 201"/>
            <p:cNvSpPr>
              <a:spLocks/>
            </p:cNvSpPr>
            <p:nvPr/>
          </p:nvSpPr>
          <p:spPr bwMode="auto">
            <a:xfrm>
              <a:off x="1485" y="1722"/>
              <a:ext cx="396" cy="612"/>
            </a:xfrm>
            <a:custGeom>
              <a:avLst/>
              <a:gdLst>
                <a:gd name="T0" fmla="*/ 252 w 396"/>
                <a:gd name="T1" fmla="*/ 606 h 612"/>
                <a:gd name="T2" fmla="*/ 0 w 396"/>
                <a:gd name="T3" fmla="*/ 234 h 612"/>
                <a:gd name="T4" fmla="*/ 60 w 396"/>
                <a:gd name="T5" fmla="*/ 0 h 612"/>
                <a:gd name="T6" fmla="*/ 96 w 396"/>
                <a:gd name="T7" fmla="*/ 12 h 612"/>
                <a:gd name="T8" fmla="*/ 228 w 396"/>
                <a:gd name="T9" fmla="*/ 42 h 612"/>
                <a:gd name="T10" fmla="*/ 396 w 396"/>
                <a:gd name="T11" fmla="*/ 78 h 612"/>
                <a:gd name="T12" fmla="*/ 318 w 396"/>
                <a:gd name="T13" fmla="*/ 462 h 612"/>
                <a:gd name="T14" fmla="*/ 300 w 396"/>
                <a:gd name="T15" fmla="*/ 534 h 612"/>
                <a:gd name="T16" fmla="*/ 276 w 396"/>
                <a:gd name="T17" fmla="*/ 522 h 612"/>
                <a:gd name="T18" fmla="*/ 264 w 396"/>
                <a:gd name="T19" fmla="*/ 528 h 612"/>
                <a:gd name="T20" fmla="*/ 252 w 396"/>
                <a:gd name="T21" fmla="*/ 600 h 612"/>
                <a:gd name="T22" fmla="*/ 252 w 396"/>
                <a:gd name="T23" fmla="*/ 606 h 612"/>
                <a:gd name="T24" fmla="*/ 252 w 396"/>
                <a:gd name="T25" fmla="*/ 612 h 6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6"/>
                <a:gd name="T40" fmla="*/ 0 h 612"/>
                <a:gd name="T41" fmla="*/ 396 w 396"/>
                <a:gd name="T42" fmla="*/ 612 h 6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6" h="612">
                  <a:moveTo>
                    <a:pt x="252" y="606"/>
                  </a:moveTo>
                  <a:lnTo>
                    <a:pt x="0" y="234"/>
                  </a:lnTo>
                  <a:lnTo>
                    <a:pt x="60" y="0"/>
                  </a:lnTo>
                  <a:lnTo>
                    <a:pt x="96" y="12"/>
                  </a:lnTo>
                  <a:lnTo>
                    <a:pt x="228" y="42"/>
                  </a:lnTo>
                  <a:lnTo>
                    <a:pt x="396" y="78"/>
                  </a:lnTo>
                  <a:lnTo>
                    <a:pt x="318" y="462"/>
                  </a:lnTo>
                  <a:lnTo>
                    <a:pt x="300" y="534"/>
                  </a:lnTo>
                  <a:lnTo>
                    <a:pt x="276" y="522"/>
                  </a:lnTo>
                  <a:lnTo>
                    <a:pt x="264" y="528"/>
                  </a:lnTo>
                  <a:lnTo>
                    <a:pt x="252" y="600"/>
                  </a:lnTo>
                  <a:lnTo>
                    <a:pt x="252" y="606"/>
                  </a:lnTo>
                  <a:lnTo>
                    <a:pt x="252" y="612"/>
                  </a:lnTo>
                </a:path>
              </a:pathLst>
            </a:custGeom>
            <a:noFill/>
            <a:ln w="9525">
              <a:solidFill>
                <a:srgbClr val="000000"/>
              </a:solidFill>
              <a:prstDash val="solid"/>
              <a:round/>
              <a:headEnd/>
              <a:tailEnd/>
            </a:ln>
          </p:spPr>
          <p:txBody>
            <a:bodyPr/>
            <a:lstStyle/>
            <a:p>
              <a:endParaRPr lang="en-US"/>
            </a:p>
          </p:txBody>
        </p:sp>
        <p:sp>
          <p:nvSpPr>
            <p:cNvPr id="6221" name="Freeform 202"/>
            <p:cNvSpPr>
              <a:spLocks/>
            </p:cNvSpPr>
            <p:nvPr/>
          </p:nvSpPr>
          <p:spPr bwMode="auto">
            <a:xfrm>
              <a:off x="4233" y="1470"/>
              <a:ext cx="102" cy="210"/>
            </a:xfrm>
            <a:custGeom>
              <a:avLst/>
              <a:gdLst>
                <a:gd name="T0" fmla="*/ 102 w 102"/>
                <a:gd name="T1" fmla="*/ 162 h 210"/>
                <a:gd name="T2" fmla="*/ 102 w 102"/>
                <a:gd name="T3" fmla="*/ 180 h 210"/>
                <a:gd name="T4" fmla="*/ 78 w 102"/>
                <a:gd name="T5" fmla="*/ 198 h 210"/>
                <a:gd name="T6" fmla="*/ 12 w 102"/>
                <a:gd name="T7" fmla="*/ 210 h 210"/>
                <a:gd name="T8" fmla="*/ 0 w 102"/>
                <a:gd name="T9" fmla="*/ 144 h 210"/>
                <a:gd name="T10" fmla="*/ 6 w 102"/>
                <a:gd name="T11" fmla="*/ 90 h 210"/>
                <a:gd name="T12" fmla="*/ 24 w 102"/>
                <a:gd name="T13" fmla="*/ 66 h 210"/>
                <a:gd name="T14" fmla="*/ 18 w 102"/>
                <a:gd name="T15" fmla="*/ 24 h 210"/>
                <a:gd name="T16" fmla="*/ 18 w 102"/>
                <a:gd name="T17" fmla="*/ 6 h 210"/>
                <a:gd name="T18" fmla="*/ 36 w 102"/>
                <a:gd name="T19" fmla="*/ 0 h 210"/>
                <a:gd name="T20" fmla="*/ 78 w 102"/>
                <a:gd name="T21" fmla="*/ 138 h 210"/>
                <a:gd name="T22" fmla="*/ 96 w 102"/>
                <a:gd name="T23" fmla="*/ 162 h 210"/>
                <a:gd name="T24" fmla="*/ 102 w 102"/>
                <a:gd name="T25" fmla="*/ 162 h 2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210"/>
                <a:gd name="T41" fmla="*/ 102 w 102"/>
                <a:gd name="T42" fmla="*/ 210 h 2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210">
                  <a:moveTo>
                    <a:pt x="102" y="162"/>
                  </a:moveTo>
                  <a:lnTo>
                    <a:pt x="102" y="180"/>
                  </a:lnTo>
                  <a:lnTo>
                    <a:pt x="78" y="198"/>
                  </a:lnTo>
                  <a:lnTo>
                    <a:pt x="12" y="210"/>
                  </a:lnTo>
                  <a:lnTo>
                    <a:pt x="0" y="144"/>
                  </a:lnTo>
                  <a:lnTo>
                    <a:pt x="6" y="90"/>
                  </a:lnTo>
                  <a:lnTo>
                    <a:pt x="24" y="66"/>
                  </a:lnTo>
                  <a:lnTo>
                    <a:pt x="18" y="24"/>
                  </a:lnTo>
                  <a:lnTo>
                    <a:pt x="18" y="6"/>
                  </a:lnTo>
                  <a:lnTo>
                    <a:pt x="36" y="0"/>
                  </a:lnTo>
                  <a:lnTo>
                    <a:pt x="78" y="138"/>
                  </a:lnTo>
                  <a:lnTo>
                    <a:pt x="96" y="162"/>
                  </a:lnTo>
                  <a:lnTo>
                    <a:pt x="102" y="162"/>
                  </a:lnTo>
                  <a:close/>
                </a:path>
              </a:pathLst>
            </a:custGeom>
            <a:solidFill>
              <a:srgbClr val="E8D898"/>
            </a:solidFill>
            <a:ln w="9525">
              <a:solidFill>
                <a:srgbClr val="E8D898"/>
              </a:solidFill>
              <a:prstDash val="solid"/>
              <a:round/>
              <a:headEnd/>
              <a:tailEnd/>
            </a:ln>
          </p:spPr>
          <p:txBody>
            <a:bodyPr/>
            <a:lstStyle/>
            <a:p>
              <a:endParaRPr lang="en-US"/>
            </a:p>
          </p:txBody>
        </p:sp>
        <p:sp>
          <p:nvSpPr>
            <p:cNvPr id="6222" name="Freeform 203"/>
            <p:cNvSpPr>
              <a:spLocks/>
            </p:cNvSpPr>
            <p:nvPr/>
          </p:nvSpPr>
          <p:spPr bwMode="auto">
            <a:xfrm>
              <a:off x="4233" y="1470"/>
              <a:ext cx="102" cy="210"/>
            </a:xfrm>
            <a:custGeom>
              <a:avLst/>
              <a:gdLst>
                <a:gd name="T0" fmla="*/ 102 w 102"/>
                <a:gd name="T1" fmla="*/ 162 h 210"/>
                <a:gd name="T2" fmla="*/ 102 w 102"/>
                <a:gd name="T3" fmla="*/ 180 h 210"/>
                <a:gd name="T4" fmla="*/ 78 w 102"/>
                <a:gd name="T5" fmla="*/ 198 h 210"/>
                <a:gd name="T6" fmla="*/ 12 w 102"/>
                <a:gd name="T7" fmla="*/ 210 h 210"/>
                <a:gd name="T8" fmla="*/ 0 w 102"/>
                <a:gd name="T9" fmla="*/ 144 h 210"/>
                <a:gd name="T10" fmla="*/ 6 w 102"/>
                <a:gd name="T11" fmla="*/ 90 h 210"/>
                <a:gd name="T12" fmla="*/ 24 w 102"/>
                <a:gd name="T13" fmla="*/ 66 h 210"/>
                <a:gd name="T14" fmla="*/ 18 w 102"/>
                <a:gd name="T15" fmla="*/ 24 h 210"/>
                <a:gd name="T16" fmla="*/ 18 w 102"/>
                <a:gd name="T17" fmla="*/ 6 h 210"/>
                <a:gd name="T18" fmla="*/ 36 w 102"/>
                <a:gd name="T19" fmla="*/ 0 h 210"/>
                <a:gd name="T20" fmla="*/ 78 w 102"/>
                <a:gd name="T21" fmla="*/ 138 h 210"/>
                <a:gd name="T22" fmla="*/ 96 w 102"/>
                <a:gd name="T23" fmla="*/ 162 h 210"/>
                <a:gd name="T24" fmla="*/ 102 w 102"/>
                <a:gd name="T25" fmla="*/ 162 h 210"/>
                <a:gd name="T26" fmla="*/ 102 w 102"/>
                <a:gd name="T27" fmla="*/ 168 h 2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2"/>
                <a:gd name="T43" fmla="*/ 0 h 210"/>
                <a:gd name="T44" fmla="*/ 102 w 102"/>
                <a:gd name="T45" fmla="*/ 210 h 2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2" h="210">
                  <a:moveTo>
                    <a:pt x="102" y="162"/>
                  </a:moveTo>
                  <a:lnTo>
                    <a:pt x="102" y="180"/>
                  </a:lnTo>
                  <a:lnTo>
                    <a:pt x="78" y="198"/>
                  </a:lnTo>
                  <a:lnTo>
                    <a:pt x="12" y="210"/>
                  </a:lnTo>
                  <a:lnTo>
                    <a:pt x="0" y="144"/>
                  </a:lnTo>
                  <a:lnTo>
                    <a:pt x="6" y="90"/>
                  </a:lnTo>
                  <a:lnTo>
                    <a:pt x="24" y="66"/>
                  </a:lnTo>
                  <a:lnTo>
                    <a:pt x="18" y="24"/>
                  </a:lnTo>
                  <a:lnTo>
                    <a:pt x="18" y="6"/>
                  </a:lnTo>
                  <a:lnTo>
                    <a:pt x="36" y="0"/>
                  </a:lnTo>
                  <a:lnTo>
                    <a:pt x="78" y="138"/>
                  </a:lnTo>
                  <a:lnTo>
                    <a:pt x="96" y="162"/>
                  </a:lnTo>
                  <a:lnTo>
                    <a:pt x="102" y="162"/>
                  </a:lnTo>
                  <a:lnTo>
                    <a:pt x="102" y="168"/>
                  </a:lnTo>
                </a:path>
              </a:pathLst>
            </a:custGeom>
            <a:noFill/>
            <a:ln w="9525">
              <a:solidFill>
                <a:srgbClr val="000000"/>
              </a:solidFill>
              <a:prstDash val="solid"/>
              <a:round/>
              <a:headEnd/>
              <a:tailEnd/>
            </a:ln>
          </p:spPr>
          <p:txBody>
            <a:bodyPr/>
            <a:lstStyle/>
            <a:p>
              <a:endParaRPr lang="en-US"/>
            </a:p>
          </p:txBody>
        </p:sp>
        <p:sp>
          <p:nvSpPr>
            <p:cNvPr id="6223" name="Freeform 204"/>
            <p:cNvSpPr>
              <a:spLocks/>
            </p:cNvSpPr>
            <p:nvPr/>
          </p:nvSpPr>
          <p:spPr bwMode="auto">
            <a:xfrm>
              <a:off x="4125" y="1818"/>
              <a:ext cx="84" cy="186"/>
            </a:xfrm>
            <a:custGeom>
              <a:avLst/>
              <a:gdLst>
                <a:gd name="T0" fmla="*/ 72 w 84"/>
                <a:gd name="T1" fmla="*/ 24 h 186"/>
                <a:gd name="T2" fmla="*/ 60 w 84"/>
                <a:gd name="T3" fmla="*/ 54 h 186"/>
                <a:gd name="T4" fmla="*/ 78 w 84"/>
                <a:gd name="T5" fmla="*/ 60 h 186"/>
                <a:gd name="T6" fmla="*/ 84 w 84"/>
                <a:gd name="T7" fmla="*/ 108 h 186"/>
                <a:gd name="T8" fmla="*/ 78 w 84"/>
                <a:gd name="T9" fmla="*/ 90 h 186"/>
                <a:gd name="T10" fmla="*/ 78 w 84"/>
                <a:gd name="T11" fmla="*/ 114 h 186"/>
                <a:gd name="T12" fmla="*/ 54 w 84"/>
                <a:gd name="T13" fmla="*/ 180 h 186"/>
                <a:gd name="T14" fmla="*/ 48 w 84"/>
                <a:gd name="T15" fmla="*/ 186 h 186"/>
                <a:gd name="T16" fmla="*/ 48 w 84"/>
                <a:gd name="T17" fmla="*/ 168 h 186"/>
                <a:gd name="T18" fmla="*/ 6 w 84"/>
                <a:gd name="T19" fmla="*/ 156 h 186"/>
                <a:gd name="T20" fmla="*/ 0 w 84"/>
                <a:gd name="T21" fmla="*/ 138 h 186"/>
                <a:gd name="T22" fmla="*/ 6 w 84"/>
                <a:gd name="T23" fmla="*/ 126 h 186"/>
                <a:gd name="T24" fmla="*/ 36 w 84"/>
                <a:gd name="T25" fmla="*/ 90 h 186"/>
                <a:gd name="T26" fmla="*/ 6 w 84"/>
                <a:gd name="T27" fmla="*/ 60 h 186"/>
                <a:gd name="T28" fmla="*/ 0 w 84"/>
                <a:gd name="T29" fmla="*/ 30 h 186"/>
                <a:gd name="T30" fmla="*/ 18 w 84"/>
                <a:gd name="T31" fmla="*/ 0 h 186"/>
                <a:gd name="T32" fmla="*/ 72 w 84"/>
                <a:gd name="T33" fmla="*/ 24 h 1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186"/>
                <a:gd name="T53" fmla="*/ 84 w 84"/>
                <a:gd name="T54" fmla="*/ 186 h 18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186">
                  <a:moveTo>
                    <a:pt x="72" y="24"/>
                  </a:moveTo>
                  <a:lnTo>
                    <a:pt x="60" y="54"/>
                  </a:lnTo>
                  <a:lnTo>
                    <a:pt x="78" y="60"/>
                  </a:lnTo>
                  <a:lnTo>
                    <a:pt x="84" y="108"/>
                  </a:lnTo>
                  <a:lnTo>
                    <a:pt x="78" y="90"/>
                  </a:lnTo>
                  <a:lnTo>
                    <a:pt x="78" y="114"/>
                  </a:lnTo>
                  <a:lnTo>
                    <a:pt x="54" y="180"/>
                  </a:lnTo>
                  <a:lnTo>
                    <a:pt x="48" y="186"/>
                  </a:lnTo>
                  <a:lnTo>
                    <a:pt x="48" y="168"/>
                  </a:lnTo>
                  <a:lnTo>
                    <a:pt x="6" y="156"/>
                  </a:lnTo>
                  <a:lnTo>
                    <a:pt x="0" y="138"/>
                  </a:lnTo>
                  <a:lnTo>
                    <a:pt x="6" y="126"/>
                  </a:lnTo>
                  <a:lnTo>
                    <a:pt x="36" y="90"/>
                  </a:lnTo>
                  <a:lnTo>
                    <a:pt x="6" y="60"/>
                  </a:lnTo>
                  <a:lnTo>
                    <a:pt x="0" y="30"/>
                  </a:lnTo>
                  <a:lnTo>
                    <a:pt x="18" y="0"/>
                  </a:lnTo>
                  <a:lnTo>
                    <a:pt x="72" y="24"/>
                  </a:lnTo>
                  <a:close/>
                </a:path>
              </a:pathLst>
            </a:custGeom>
            <a:solidFill>
              <a:srgbClr val="FFAA00"/>
            </a:solidFill>
            <a:ln w="9525">
              <a:solidFill>
                <a:srgbClr val="FFAA00"/>
              </a:solidFill>
              <a:prstDash val="solid"/>
              <a:round/>
              <a:headEnd/>
              <a:tailEnd/>
            </a:ln>
          </p:spPr>
          <p:txBody>
            <a:bodyPr/>
            <a:lstStyle/>
            <a:p>
              <a:endParaRPr lang="en-US"/>
            </a:p>
          </p:txBody>
        </p:sp>
        <p:sp>
          <p:nvSpPr>
            <p:cNvPr id="6224" name="Freeform 205"/>
            <p:cNvSpPr>
              <a:spLocks/>
            </p:cNvSpPr>
            <p:nvPr/>
          </p:nvSpPr>
          <p:spPr bwMode="auto">
            <a:xfrm>
              <a:off x="4125" y="1818"/>
              <a:ext cx="84" cy="186"/>
            </a:xfrm>
            <a:custGeom>
              <a:avLst/>
              <a:gdLst>
                <a:gd name="T0" fmla="*/ 72 w 84"/>
                <a:gd name="T1" fmla="*/ 24 h 186"/>
                <a:gd name="T2" fmla="*/ 60 w 84"/>
                <a:gd name="T3" fmla="*/ 54 h 186"/>
                <a:gd name="T4" fmla="*/ 78 w 84"/>
                <a:gd name="T5" fmla="*/ 60 h 186"/>
                <a:gd name="T6" fmla="*/ 84 w 84"/>
                <a:gd name="T7" fmla="*/ 108 h 186"/>
                <a:gd name="T8" fmla="*/ 78 w 84"/>
                <a:gd name="T9" fmla="*/ 90 h 186"/>
                <a:gd name="T10" fmla="*/ 78 w 84"/>
                <a:gd name="T11" fmla="*/ 114 h 186"/>
                <a:gd name="T12" fmla="*/ 54 w 84"/>
                <a:gd name="T13" fmla="*/ 180 h 186"/>
                <a:gd name="T14" fmla="*/ 48 w 84"/>
                <a:gd name="T15" fmla="*/ 186 h 186"/>
                <a:gd name="T16" fmla="*/ 48 w 84"/>
                <a:gd name="T17" fmla="*/ 168 h 186"/>
                <a:gd name="T18" fmla="*/ 6 w 84"/>
                <a:gd name="T19" fmla="*/ 156 h 186"/>
                <a:gd name="T20" fmla="*/ 0 w 84"/>
                <a:gd name="T21" fmla="*/ 138 h 186"/>
                <a:gd name="T22" fmla="*/ 6 w 84"/>
                <a:gd name="T23" fmla="*/ 126 h 186"/>
                <a:gd name="T24" fmla="*/ 36 w 84"/>
                <a:gd name="T25" fmla="*/ 90 h 186"/>
                <a:gd name="T26" fmla="*/ 6 w 84"/>
                <a:gd name="T27" fmla="*/ 60 h 186"/>
                <a:gd name="T28" fmla="*/ 0 w 84"/>
                <a:gd name="T29" fmla="*/ 30 h 186"/>
                <a:gd name="T30" fmla="*/ 18 w 84"/>
                <a:gd name="T31" fmla="*/ 0 h 186"/>
                <a:gd name="T32" fmla="*/ 72 w 84"/>
                <a:gd name="T33" fmla="*/ 24 h 186"/>
                <a:gd name="T34" fmla="*/ 72 w 84"/>
                <a:gd name="T35" fmla="*/ 30 h 18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4"/>
                <a:gd name="T55" fmla="*/ 0 h 186"/>
                <a:gd name="T56" fmla="*/ 84 w 84"/>
                <a:gd name="T57" fmla="*/ 186 h 18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4" h="186">
                  <a:moveTo>
                    <a:pt x="72" y="24"/>
                  </a:moveTo>
                  <a:lnTo>
                    <a:pt x="60" y="54"/>
                  </a:lnTo>
                  <a:lnTo>
                    <a:pt x="78" y="60"/>
                  </a:lnTo>
                  <a:lnTo>
                    <a:pt x="84" y="108"/>
                  </a:lnTo>
                  <a:lnTo>
                    <a:pt x="78" y="90"/>
                  </a:lnTo>
                  <a:lnTo>
                    <a:pt x="78" y="114"/>
                  </a:lnTo>
                  <a:lnTo>
                    <a:pt x="54" y="180"/>
                  </a:lnTo>
                  <a:lnTo>
                    <a:pt x="48" y="186"/>
                  </a:lnTo>
                  <a:lnTo>
                    <a:pt x="48" y="168"/>
                  </a:lnTo>
                  <a:lnTo>
                    <a:pt x="6" y="156"/>
                  </a:lnTo>
                  <a:lnTo>
                    <a:pt x="0" y="138"/>
                  </a:lnTo>
                  <a:lnTo>
                    <a:pt x="6" y="126"/>
                  </a:lnTo>
                  <a:lnTo>
                    <a:pt x="36" y="90"/>
                  </a:lnTo>
                  <a:lnTo>
                    <a:pt x="6" y="60"/>
                  </a:lnTo>
                  <a:lnTo>
                    <a:pt x="0" y="30"/>
                  </a:lnTo>
                  <a:lnTo>
                    <a:pt x="18" y="0"/>
                  </a:lnTo>
                  <a:lnTo>
                    <a:pt x="72" y="24"/>
                  </a:lnTo>
                  <a:lnTo>
                    <a:pt x="72" y="30"/>
                  </a:lnTo>
                </a:path>
              </a:pathLst>
            </a:custGeom>
            <a:noFill/>
            <a:ln w="9525">
              <a:solidFill>
                <a:srgbClr val="000000"/>
              </a:solidFill>
              <a:prstDash val="solid"/>
              <a:round/>
              <a:headEnd/>
              <a:tailEnd/>
            </a:ln>
          </p:spPr>
          <p:txBody>
            <a:bodyPr/>
            <a:lstStyle/>
            <a:p>
              <a:endParaRPr lang="en-US"/>
            </a:p>
          </p:txBody>
        </p:sp>
        <p:sp>
          <p:nvSpPr>
            <p:cNvPr id="6225" name="Freeform 206"/>
            <p:cNvSpPr>
              <a:spLocks/>
            </p:cNvSpPr>
            <p:nvPr/>
          </p:nvSpPr>
          <p:spPr bwMode="auto">
            <a:xfrm>
              <a:off x="2049" y="2238"/>
              <a:ext cx="432" cy="444"/>
            </a:xfrm>
            <a:custGeom>
              <a:avLst/>
              <a:gdLst>
                <a:gd name="T0" fmla="*/ 426 w 432"/>
                <a:gd name="T1" fmla="*/ 78 h 444"/>
                <a:gd name="T2" fmla="*/ 396 w 432"/>
                <a:gd name="T3" fmla="*/ 426 h 444"/>
                <a:gd name="T4" fmla="*/ 162 w 432"/>
                <a:gd name="T5" fmla="*/ 408 h 444"/>
                <a:gd name="T6" fmla="*/ 168 w 432"/>
                <a:gd name="T7" fmla="*/ 420 h 444"/>
                <a:gd name="T8" fmla="*/ 60 w 432"/>
                <a:gd name="T9" fmla="*/ 408 h 444"/>
                <a:gd name="T10" fmla="*/ 54 w 432"/>
                <a:gd name="T11" fmla="*/ 444 h 444"/>
                <a:gd name="T12" fmla="*/ 0 w 432"/>
                <a:gd name="T13" fmla="*/ 438 h 444"/>
                <a:gd name="T14" fmla="*/ 12 w 432"/>
                <a:gd name="T15" fmla="*/ 354 h 444"/>
                <a:gd name="T16" fmla="*/ 60 w 432"/>
                <a:gd name="T17" fmla="*/ 0 h 444"/>
                <a:gd name="T18" fmla="*/ 432 w 432"/>
                <a:gd name="T19" fmla="*/ 36 h 444"/>
                <a:gd name="T20" fmla="*/ 426 w 432"/>
                <a:gd name="T21" fmla="*/ 78 h 4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32"/>
                <a:gd name="T34" fmla="*/ 0 h 444"/>
                <a:gd name="T35" fmla="*/ 432 w 432"/>
                <a:gd name="T36" fmla="*/ 444 h 44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32" h="444">
                  <a:moveTo>
                    <a:pt x="426" y="78"/>
                  </a:moveTo>
                  <a:lnTo>
                    <a:pt x="396" y="426"/>
                  </a:lnTo>
                  <a:lnTo>
                    <a:pt x="162" y="408"/>
                  </a:lnTo>
                  <a:lnTo>
                    <a:pt x="168" y="420"/>
                  </a:lnTo>
                  <a:lnTo>
                    <a:pt x="60" y="408"/>
                  </a:lnTo>
                  <a:lnTo>
                    <a:pt x="54" y="444"/>
                  </a:lnTo>
                  <a:lnTo>
                    <a:pt x="0" y="438"/>
                  </a:lnTo>
                  <a:lnTo>
                    <a:pt x="12" y="354"/>
                  </a:lnTo>
                  <a:lnTo>
                    <a:pt x="60" y="0"/>
                  </a:lnTo>
                  <a:lnTo>
                    <a:pt x="432" y="36"/>
                  </a:lnTo>
                  <a:lnTo>
                    <a:pt x="426" y="78"/>
                  </a:lnTo>
                  <a:close/>
                </a:path>
              </a:pathLst>
            </a:custGeom>
            <a:solidFill>
              <a:srgbClr val="FFAA00"/>
            </a:solidFill>
            <a:ln w="9525">
              <a:solidFill>
                <a:srgbClr val="FFAA00"/>
              </a:solidFill>
              <a:prstDash val="solid"/>
              <a:round/>
              <a:headEnd/>
              <a:tailEnd/>
            </a:ln>
          </p:spPr>
          <p:txBody>
            <a:bodyPr/>
            <a:lstStyle/>
            <a:p>
              <a:endParaRPr lang="en-US"/>
            </a:p>
          </p:txBody>
        </p:sp>
        <p:sp>
          <p:nvSpPr>
            <p:cNvPr id="6226" name="Freeform 207"/>
            <p:cNvSpPr>
              <a:spLocks/>
            </p:cNvSpPr>
            <p:nvPr/>
          </p:nvSpPr>
          <p:spPr bwMode="auto">
            <a:xfrm>
              <a:off x="2049" y="2238"/>
              <a:ext cx="432" cy="444"/>
            </a:xfrm>
            <a:custGeom>
              <a:avLst/>
              <a:gdLst>
                <a:gd name="T0" fmla="*/ 426 w 432"/>
                <a:gd name="T1" fmla="*/ 78 h 444"/>
                <a:gd name="T2" fmla="*/ 396 w 432"/>
                <a:gd name="T3" fmla="*/ 426 h 444"/>
                <a:gd name="T4" fmla="*/ 162 w 432"/>
                <a:gd name="T5" fmla="*/ 408 h 444"/>
                <a:gd name="T6" fmla="*/ 168 w 432"/>
                <a:gd name="T7" fmla="*/ 420 h 444"/>
                <a:gd name="T8" fmla="*/ 60 w 432"/>
                <a:gd name="T9" fmla="*/ 408 h 444"/>
                <a:gd name="T10" fmla="*/ 54 w 432"/>
                <a:gd name="T11" fmla="*/ 444 h 444"/>
                <a:gd name="T12" fmla="*/ 0 w 432"/>
                <a:gd name="T13" fmla="*/ 438 h 444"/>
                <a:gd name="T14" fmla="*/ 12 w 432"/>
                <a:gd name="T15" fmla="*/ 354 h 444"/>
                <a:gd name="T16" fmla="*/ 60 w 432"/>
                <a:gd name="T17" fmla="*/ 0 h 444"/>
                <a:gd name="T18" fmla="*/ 432 w 432"/>
                <a:gd name="T19" fmla="*/ 36 h 444"/>
                <a:gd name="T20" fmla="*/ 426 w 432"/>
                <a:gd name="T21" fmla="*/ 78 h 444"/>
                <a:gd name="T22" fmla="*/ 426 w 432"/>
                <a:gd name="T23" fmla="*/ 84 h 4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32"/>
                <a:gd name="T37" fmla="*/ 0 h 444"/>
                <a:gd name="T38" fmla="*/ 432 w 432"/>
                <a:gd name="T39" fmla="*/ 444 h 4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32" h="444">
                  <a:moveTo>
                    <a:pt x="426" y="78"/>
                  </a:moveTo>
                  <a:lnTo>
                    <a:pt x="396" y="426"/>
                  </a:lnTo>
                  <a:lnTo>
                    <a:pt x="162" y="408"/>
                  </a:lnTo>
                  <a:lnTo>
                    <a:pt x="168" y="420"/>
                  </a:lnTo>
                  <a:lnTo>
                    <a:pt x="60" y="408"/>
                  </a:lnTo>
                  <a:lnTo>
                    <a:pt x="54" y="444"/>
                  </a:lnTo>
                  <a:lnTo>
                    <a:pt x="0" y="438"/>
                  </a:lnTo>
                  <a:lnTo>
                    <a:pt x="12" y="354"/>
                  </a:lnTo>
                  <a:lnTo>
                    <a:pt x="60" y="0"/>
                  </a:lnTo>
                  <a:lnTo>
                    <a:pt x="432" y="36"/>
                  </a:lnTo>
                  <a:lnTo>
                    <a:pt x="426" y="78"/>
                  </a:lnTo>
                  <a:lnTo>
                    <a:pt x="426" y="84"/>
                  </a:lnTo>
                </a:path>
              </a:pathLst>
            </a:custGeom>
            <a:noFill/>
            <a:ln w="9525">
              <a:solidFill>
                <a:srgbClr val="000000"/>
              </a:solidFill>
              <a:prstDash val="solid"/>
              <a:round/>
              <a:headEnd/>
              <a:tailEnd/>
            </a:ln>
          </p:spPr>
          <p:txBody>
            <a:bodyPr/>
            <a:lstStyle/>
            <a:p>
              <a:endParaRPr lang="en-US"/>
            </a:p>
          </p:txBody>
        </p:sp>
        <p:sp>
          <p:nvSpPr>
            <p:cNvPr id="6227" name="Freeform 208"/>
            <p:cNvSpPr>
              <a:spLocks/>
            </p:cNvSpPr>
            <p:nvPr/>
          </p:nvSpPr>
          <p:spPr bwMode="auto">
            <a:xfrm>
              <a:off x="3843" y="1524"/>
              <a:ext cx="372" cy="324"/>
            </a:xfrm>
            <a:custGeom>
              <a:avLst/>
              <a:gdLst>
                <a:gd name="T0" fmla="*/ 360 w 372"/>
                <a:gd name="T1" fmla="*/ 168 h 324"/>
                <a:gd name="T2" fmla="*/ 360 w 372"/>
                <a:gd name="T3" fmla="*/ 222 h 324"/>
                <a:gd name="T4" fmla="*/ 372 w 372"/>
                <a:gd name="T5" fmla="*/ 288 h 324"/>
                <a:gd name="T6" fmla="*/ 366 w 372"/>
                <a:gd name="T7" fmla="*/ 306 h 324"/>
                <a:gd name="T8" fmla="*/ 360 w 372"/>
                <a:gd name="T9" fmla="*/ 324 h 324"/>
                <a:gd name="T10" fmla="*/ 354 w 372"/>
                <a:gd name="T11" fmla="*/ 318 h 324"/>
                <a:gd name="T12" fmla="*/ 300 w 372"/>
                <a:gd name="T13" fmla="*/ 294 h 324"/>
                <a:gd name="T14" fmla="*/ 282 w 372"/>
                <a:gd name="T15" fmla="*/ 282 h 324"/>
                <a:gd name="T16" fmla="*/ 252 w 372"/>
                <a:gd name="T17" fmla="*/ 252 h 324"/>
                <a:gd name="T18" fmla="*/ 6 w 372"/>
                <a:gd name="T19" fmla="*/ 300 h 324"/>
                <a:gd name="T20" fmla="*/ 0 w 372"/>
                <a:gd name="T21" fmla="*/ 282 h 324"/>
                <a:gd name="T22" fmla="*/ 42 w 372"/>
                <a:gd name="T23" fmla="*/ 234 h 324"/>
                <a:gd name="T24" fmla="*/ 30 w 372"/>
                <a:gd name="T25" fmla="*/ 192 h 324"/>
                <a:gd name="T26" fmla="*/ 78 w 372"/>
                <a:gd name="T27" fmla="*/ 180 h 324"/>
                <a:gd name="T28" fmla="*/ 114 w 372"/>
                <a:gd name="T29" fmla="*/ 180 h 324"/>
                <a:gd name="T30" fmla="*/ 156 w 372"/>
                <a:gd name="T31" fmla="*/ 168 h 324"/>
                <a:gd name="T32" fmla="*/ 180 w 372"/>
                <a:gd name="T33" fmla="*/ 144 h 324"/>
                <a:gd name="T34" fmla="*/ 174 w 372"/>
                <a:gd name="T35" fmla="*/ 120 h 324"/>
                <a:gd name="T36" fmla="*/ 174 w 372"/>
                <a:gd name="T37" fmla="*/ 108 h 324"/>
                <a:gd name="T38" fmla="*/ 168 w 372"/>
                <a:gd name="T39" fmla="*/ 114 h 324"/>
                <a:gd name="T40" fmla="*/ 162 w 372"/>
                <a:gd name="T41" fmla="*/ 102 h 324"/>
                <a:gd name="T42" fmla="*/ 210 w 372"/>
                <a:gd name="T43" fmla="*/ 36 h 324"/>
                <a:gd name="T44" fmla="*/ 234 w 372"/>
                <a:gd name="T45" fmla="*/ 12 h 324"/>
                <a:gd name="T46" fmla="*/ 312 w 372"/>
                <a:gd name="T47" fmla="*/ 0 h 324"/>
                <a:gd name="T48" fmla="*/ 324 w 372"/>
                <a:gd name="T49" fmla="*/ 72 h 324"/>
                <a:gd name="T50" fmla="*/ 336 w 372"/>
                <a:gd name="T51" fmla="*/ 108 h 324"/>
                <a:gd name="T52" fmla="*/ 342 w 372"/>
                <a:gd name="T53" fmla="*/ 108 h 324"/>
                <a:gd name="T54" fmla="*/ 354 w 372"/>
                <a:gd name="T55" fmla="*/ 162 h 324"/>
                <a:gd name="T56" fmla="*/ 360 w 372"/>
                <a:gd name="T57" fmla="*/ 168 h 32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2"/>
                <a:gd name="T88" fmla="*/ 0 h 324"/>
                <a:gd name="T89" fmla="*/ 372 w 372"/>
                <a:gd name="T90" fmla="*/ 324 h 32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2" h="324">
                  <a:moveTo>
                    <a:pt x="360" y="168"/>
                  </a:moveTo>
                  <a:lnTo>
                    <a:pt x="360" y="222"/>
                  </a:lnTo>
                  <a:lnTo>
                    <a:pt x="372" y="288"/>
                  </a:lnTo>
                  <a:lnTo>
                    <a:pt x="366" y="306"/>
                  </a:lnTo>
                  <a:lnTo>
                    <a:pt x="360" y="324"/>
                  </a:lnTo>
                  <a:lnTo>
                    <a:pt x="354" y="318"/>
                  </a:lnTo>
                  <a:lnTo>
                    <a:pt x="300" y="294"/>
                  </a:lnTo>
                  <a:lnTo>
                    <a:pt x="282" y="282"/>
                  </a:lnTo>
                  <a:lnTo>
                    <a:pt x="252" y="252"/>
                  </a:lnTo>
                  <a:lnTo>
                    <a:pt x="6" y="300"/>
                  </a:lnTo>
                  <a:lnTo>
                    <a:pt x="0" y="282"/>
                  </a:lnTo>
                  <a:lnTo>
                    <a:pt x="42" y="234"/>
                  </a:lnTo>
                  <a:lnTo>
                    <a:pt x="30" y="192"/>
                  </a:lnTo>
                  <a:lnTo>
                    <a:pt x="78" y="180"/>
                  </a:lnTo>
                  <a:lnTo>
                    <a:pt x="114" y="180"/>
                  </a:lnTo>
                  <a:lnTo>
                    <a:pt x="156" y="168"/>
                  </a:lnTo>
                  <a:lnTo>
                    <a:pt x="180" y="144"/>
                  </a:lnTo>
                  <a:lnTo>
                    <a:pt x="174" y="120"/>
                  </a:lnTo>
                  <a:lnTo>
                    <a:pt x="174" y="108"/>
                  </a:lnTo>
                  <a:lnTo>
                    <a:pt x="168" y="114"/>
                  </a:lnTo>
                  <a:lnTo>
                    <a:pt x="162" y="102"/>
                  </a:lnTo>
                  <a:lnTo>
                    <a:pt x="210" y="36"/>
                  </a:lnTo>
                  <a:lnTo>
                    <a:pt x="234" y="12"/>
                  </a:lnTo>
                  <a:lnTo>
                    <a:pt x="312" y="0"/>
                  </a:lnTo>
                  <a:lnTo>
                    <a:pt x="324" y="72"/>
                  </a:lnTo>
                  <a:lnTo>
                    <a:pt x="336" y="108"/>
                  </a:lnTo>
                  <a:lnTo>
                    <a:pt x="342" y="108"/>
                  </a:lnTo>
                  <a:lnTo>
                    <a:pt x="354" y="162"/>
                  </a:lnTo>
                  <a:lnTo>
                    <a:pt x="360" y="168"/>
                  </a:lnTo>
                  <a:close/>
                </a:path>
              </a:pathLst>
            </a:custGeom>
            <a:solidFill>
              <a:srgbClr val="FF8C00"/>
            </a:solidFill>
            <a:ln w="9525">
              <a:solidFill>
                <a:srgbClr val="FF8C00"/>
              </a:solidFill>
              <a:prstDash val="solid"/>
              <a:round/>
              <a:headEnd/>
              <a:tailEnd/>
            </a:ln>
          </p:spPr>
          <p:txBody>
            <a:bodyPr/>
            <a:lstStyle/>
            <a:p>
              <a:endParaRPr lang="en-US"/>
            </a:p>
          </p:txBody>
        </p:sp>
        <p:sp>
          <p:nvSpPr>
            <p:cNvPr id="6228" name="Freeform 209"/>
            <p:cNvSpPr>
              <a:spLocks/>
            </p:cNvSpPr>
            <p:nvPr/>
          </p:nvSpPr>
          <p:spPr bwMode="auto">
            <a:xfrm>
              <a:off x="3843" y="1524"/>
              <a:ext cx="372" cy="324"/>
            </a:xfrm>
            <a:custGeom>
              <a:avLst/>
              <a:gdLst>
                <a:gd name="T0" fmla="*/ 360 w 372"/>
                <a:gd name="T1" fmla="*/ 168 h 324"/>
                <a:gd name="T2" fmla="*/ 360 w 372"/>
                <a:gd name="T3" fmla="*/ 222 h 324"/>
                <a:gd name="T4" fmla="*/ 372 w 372"/>
                <a:gd name="T5" fmla="*/ 288 h 324"/>
                <a:gd name="T6" fmla="*/ 366 w 372"/>
                <a:gd name="T7" fmla="*/ 306 h 324"/>
                <a:gd name="T8" fmla="*/ 360 w 372"/>
                <a:gd name="T9" fmla="*/ 324 h 324"/>
                <a:gd name="T10" fmla="*/ 354 w 372"/>
                <a:gd name="T11" fmla="*/ 318 h 324"/>
                <a:gd name="T12" fmla="*/ 300 w 372"/>
                <a:gd name="T13" fmla="*/ 294 h 324"/>
                <a:gd name="T14" fmla="*/ 282 w 372"/>
                <a:gd name="T15" fmla="*/ 282 h 324"/>
                <a:gd name="T16" fmla="*/ 252 w 372"/>
                <a:gd name="T17" fmla="*/ 252 h 324"/>
                <a:gd name="T18" fmla="*/ 6 w 372"/>
                <a:gd name="T19" fmla="*/ 300 h 324"/>
                <a:gd name="T20" fmla="*/ 0 w 372"/>
                <a:gd name="T21" fmla="*/ 282 h 324"/>
                <a:gd name="T22" fmla="*/ 42 w 372"/>
                <a:gd name="T23" fmla="*/ 234 h 324"/>
                <a:gd name="T24" fmla="*/ 30 w 372"/>
                <a:gd name="T25" fmla="*/ 192 h 324"/>
                <a:gd name="T26" fmla="*/ 78 w 372"/>
                <a:gd name="T27" fmla="*/ 180 h 324"/>
                <a:gd name="T28" fmla="*/ 114 w 372"/>
                <a:gd name="T29" fmla="*/ 180 h 324"/>
                <a:gd name="T30" fmla="*/ 156 w 372"/>
                <a:gd name="T31" fmla="*/ 168 h 324"/>
                <a:gd name="T32" fmla="*/ 180 w 372"/>
                <a:gd name="T33" fmla="*/ 144 h 324"/>
                <a:gd name="T34" fmla="*/ 174 w 372"/>
                <a:gd name="T35" fmla="*/ 120 h 324"/>
                <a:gd name="T36" fmla="*/ 174 w 372"/>
                <a:gd name="T37" fmla="*/ 108 h 324"/>
                <a:gd name="T38" fmla="*/ 168 w 372"/>
                <a:gd name="T39" fmla="*/ 114 h 324"/>
                <a:gd name="T40" fmla="*/ 162 w 372"/>
                <a:gd name="T41" fmla="*/ 102 h 324"/>
                <a:gd name="T42" fmla="*/ 210 w 372"/>
                <a:gd name="T43" fmla="*/ 36 h 324"/>
                <a:gd name="T44" fmla="*/ 234 w 372"/>
                <a:gd name="T45" fmla="*/ 12 h 324"/>
                <a:gd name="T46" fmla="*/ 312 w 372"/>
                <a:gd name="T47" fmla="*/ 0 h 324"/>
                <a:gd name="T48" fmla="*/ 324 w 372"/>
                <a:gd name="T49" fmla="*/ 72 h 324"/>
                <a:gd name="T50" fmla="*/ 336 w 372"/>
                <a:gd name="T51" fmla="*/ 108 h 324"/>
                <a:gd name="T52" fmla="*/ 342 w 372"/>
                <a:gd name="T53" fmla="*/ 108 h 324"/>
                <a:gd name="T54" fmla="*/ 354 w 372"/>
                <a:gd name="T55" fmla="*/ 162 h 324"/>
                <a:gd name="T56" fmla="*/ 360 w 372"/>
                <a:gd name="T57" fmla="*/ 168 h 324"/>
                <a:gd name="T58" fmla="*/ 360 w 372"/>
                <a:gd name="T59" fmla="*/ 174 h 32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2"/>
                <a:gd name="T91" fmla="*/ 0 h 324"/>
                <a:gd name="T92" fmla="*/ 372 w 372"/>
                <a:gd name="T93" fmla="*/ 324 h 32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2" h="324">
                  <a:moveTo>
                    <a:pt x="360" y="168"/>
                  </a:moveTo>
                  <a:lnTo>
                    <a:pt x="360" y="222"/>
                  </a:lnTo>
                  <a:lnTo>
                    <a:pt x="372" y="288"/>
                  </a:lnTo>
                  <a:lnTo>
                    <a:pt x="366" y="306"/>
                  </a:lnTo>
                  <a:lnTo>
                    <a:pt x="360" y="324"/>
                  </a:lnTo>
                  <a:lnTo>
                    <a:pt x="354" y="318"/>
                  </a:lnTo>
                  <a:lnTo>
                    <a:pt x="300" y="294"/>
                  </a:lnTo>
                  <a:lnTo>
                    <a:pt x="282" y="282"/>
                  </a:lnTo>
                  <a:lnTo>
                    <a:pt x="252" y="252"/>
                  </a:lnTo>
                  <a:lnTo>
                    <a:pt x="6" y="300"/>
                  </a:lnTo>
                  <a:lnTo>
                    <a:pt x="0" y="282"/>
                  </a:lnTo>
                  <a:lnTo>
                    <a:pt x="42" y="234"/>
                  </a:lnTo>
                  <a:lnTo>
                    <a:pt x="30" y="192"/>
                  </a:lnTo>
                  <a:lnTo>
                    <a:pt x="78" y="180"/>
                  </a:lnTo>
                  <a:lnTo>
                    <a:pt x="114" y="180"/>
                  </a:lnTo>
                  <a:lnTo>
                    <a:pt x="156" y="168"/>
                  </a:lnTo>
                  <a:lnTo>
                    <a:pt x="180" y="144"/>
                  </a:lnTo>
                  <a:lnTo>
                    <a:pt x="174" y="120"/>
                  </a:lnTo>
                  <a:lnTo>
                    <a:pt x="174" y="108"/>
                  </a:lnTo>
                  <a:lnTo>
                    <a:pt x="168" y="114"/>
                  </a:lnTo>
                  <a:lnTo>
                    <a:pt x="162" y="102"/>
                  </a:lnTo>
                  <a:lnTo>
                    <a:pt x="210" y="36"/>
                  </a:lnTo>
                  <a:lnTo>
                    <a:pt x="234" y="12"/>
                  </a:lnTo>
                  <a:lnTo>
                    <a:pt x="312" y="0"/>
                  </a:lnTo>
                  <a:lnTo>
                    <a:pt x="324" y="72"/>
                  </a:lnTo>
                  <a:lnTo>
                    <a:pt x="336" y="108"/>
                  </a:lnTo>
                  <a:lnTo>
                    <a:pt x="342" y="108"/>
                  </a:lnTo>
                  <a:lnTo>
                    <a:pt x="354" y="162"/>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6229" name="Freeform 210"/>
            <p:cNvSpPr>
              <a:spLocks/>
            </p:cNvSpPr>
            <p:nvPr/>
          </p:nvSpPr>
          <p:spPr bwMode="auto">
            <a:xfrm>
              <a:off x="4155" y="2196"/>
              <a:ext cx="36" cy="54"/>
            </a:xfrm>
            <a:custGeom>
              <a:avLst/>
              <a:gdLst>
                <a:gd name="T0" fmla="*/ 0 w 36"/>
                <a:gd name="T1" fmla="*/ 0 h 54"/>
                <a:gd name="T2" fmla="*/ 36 w 36"/>
                <a:gd name="T3" fmla="*/ 54 h 54"/>
                <a:gd name="T4" fmla="*/ 0 w 36"/>
                <a:gd name="T5" fmla="*/ 0 h 54"/>
                <a:gd name="T6" fmla="*/ 0 w 36"/>
                <a:gd name="T7" fmla="*/ 6 h 54"/>
                <a:gd name="T8" fmla="*/ 0 60000 65536"/>
                <a:gd name="T9" fmla="*/ 0 60000 65536"/>
                <a:gd name="T10" fmla="*/ 0 60000 65536"/>
                <a:gd name="T11" fmla="*/ 0 60000 65536"/>
                <a:gd name="T12" fmla="*/ 0 w 36"/>
                <a:gd name="T13" fmla="*/ 0 h 54"/>
                <a:gd name="T14" fmla="*/ 36 w 36"/>
                <a:gd name="T15" fmla="*/ 54 h 54"/>
              </a:gdLst>
              <a:ahLst/>
              <a:cxnLst>
                <a:cxn ang="T8">
                  <a:pos x="T0" y="T1"/>
                </a:cxn>
                <a:cxn ang="T9">
                  <a:pos x="T2" y="T3"/>
                </a:cxn>
                <a:cxn ang="T10">
                  <a:pos x="T4" y="T5"/>
                </a:cxn>
                <a:cxn ang="T11">
                  <a:pos x="T6" y="T7"/>
                </a:cxn>
              </a:cxnLst>
              <a:rect l="T12" t="T13" r="T14" b="T15"/>
              <a:pathLst>
                <a:path w="36" h="54">
                  <a:moveTo>
                    <a:pt x="0" y="0"/>
                  </a:moveTo>
                  <a:lnTo>
                    <a:pt x="36" y="54"/>
                  </a:lnTo>
                  <a:lnTo>
                    <a:pt x="0" y="0"/>
                  </a:lnTo>
                  <a:lnTo>
                    <a:pt x="0" y="6"/>
                  </a:lnTo>
                </a:path>
              </a:pathLst>
            </a:custGeom>
            <a:noFill/>
            <a:ln w="9525">
              <a:solidFill>
                <a:srgbClr val="000000"/>
              </a:solidFill>
              <a:prstDash val="solid"/>
              <a:round/>
              <a:headEnd/>
              <a:tailEnd/>
            </a:ln>
          </p:spPr>
          <p:txBody>
            <a:bodyPr/>
            <a:lstStyle/>
            <a:p>
              <a:endParaRPr lang="en-US"/>
            </a:p>
          </p:txBody>
        </p:sp>
        <p:sp>
          <p:nvSpPr>
            <p:cNvPr id="6230" name="Freeform 211"/>
            <p:cNvSpPr>
              <a:spLocks/>
            </p:cNvSpPr>
            <p:nvPr/>
          </p:nvSpPr>
          <p:spPr bwMode="auto">
            <a:xfrm>
              <a:off x="3651" y="2202"/>
              <a:ext cx="528" cy="234"/>
            </a:xfrm>
            <a:custGeom>
              <a:avLst/>
              <a:gdLst>
                <a:gd name="T0" fmla="*/ 528 w 528"/>
                <a:gd name="T1" fmla="*/ 66 h 234"/>
                <a:gd name="T2" fmla="*/ 510 w 528"/>
                <a:gd name="T3" fmla="*/ 90 h 234"/>
                <a:gd name="T4" fmla="*/ 486 w 528"/>
                <a:gd name="T5" fmla="*/ 96 h 234"/>
                <a:gd name="T6" fmla="*/ 486 w 528"/>
                <a:gd name="T7" fmla="*/ 78 h 234"/>
                <a:gd name="T8" fmla="*/ 474 w 528"/>
                <a:gd name="T9" fmla="*/ 84 h 234"/>
                <a:gd name="T10" fmla="*/ 480 w 528"/>
                <a:gd name="T11" fmla="*/ 96 h 234"/>
                <a:gd name="T12" fmla="*/ 450 w 528"/>
                <a:gd name="T13" fmla="*/ 90 h 234"/>
                <a:gd name="T14" fmla="*/ 486 w 528"/>
                <a:gd name="T15" fmla="*/ 102 h 234"/>
                <a:gd name="T16" fmla="*/ 474 w 528"/>
                <a:gd name="T17" fmla="*/ 126 h 234"/>
                <a:gd name="T18" fmla="*/ 456 w 528"/>
                <a:gd name="T19" fmla="*/ 126 h 234"/>
                <a:gd name="T20" fmla="*/ 474 w 528"/>
                <a:gd name="T21" fmla="*/ 132 h 234"/>
                <a:gd name="T22" fmla="*/ 492 w 528"/>
                <a:gd name="T23" fmla="*/ 120 h 234"/>
                <a:gd name="T24" fmla="*/ 504 w 528"/>
                <a:gd name="T25" fmla="*/ 126 h 234"/>
                <a:gd name="T26" fmla="*/ 492 w 528"/>
                <a:gd name="T27" fmla="*/ 144 h 234"/>
                <a:gd name="T28" fmla="*/ 486 w 528"/>
                <a:gd name="T29" fmla="*/ 138 h 234"/>
                <a:gd name="T30" fmla="*/ 462 w 528"/>
                <a:gd name="T31" fmla="*/ 156 h 234"/>
                <a:gd name="T32" fmla="*/ 456 w 528"/>
                <a:gd name="T33" fmla="*/ 150 h 234"/>
                <a:gd name="T34" fmla="*/ 450 w 528"/>
                <a:gd name="T35" fmla="*/ 168 h 234"/>
                <a:gd name="T36" fmla="*/ 438 w 528"/>
                <a:gd name="T37" fmla="*/ 150 h 234"/>
                <a:gd name="T38" fmla="*/ 444 w 528"/>
                <a:gd name="T39" fmla="*/ 168 h 234"/>
                <a:gd name="T40" fmla="*/ 426 w 528"/>
                <a:gd name="T41" fmla="*/ 192 h 234"/>
                <a:gd name="T42" fmla="*/ 420 w 528"/>
                <a:gd name="T43" fmla="*/ 222 h 234"/>
                <a:gd name="T44" fmla="*/ 414 w 528"/>
                <a:gd name="T45" fmla="*/ 210 h 234"/>
                <a:gd name="T46" fmla="*/ 414 w 528"/>
                <a:gd name="T47" fmla="*/ 228 h 234"/>
                <a:gd name="T48" fmla="*/ 378 w 528"/>
                <a:gd name="T49" fmla="*/ 234 h 234"/>
                <a:gd name="T50" fmla="*/ 372 w 528"/>
                <a:gd name="T51" fmla="*/ 228 h 234"/>
                <a:gd name="T52" fmla="*/ 294 w 528"/>
                <a:gd name="T53" fmla="*/ 174 h 234"/>
                <a:gd name="T54" fmla="*/ 228 w 528"/>
                <a:gd name="T55" fmla="*/ 186 h 234"/>
                <a:gd name="T56" fmla="*/ 210 w 528"/>
                <a:gd name="T57" fmla="*/ 162 h 234"/>
                <a:gd name="T58" fmla="*/ 120 w 528"/>
                <a:gd name="T59" fmla="*/ 168 h 234"/>
                <a:gd name="T60" fmla="*/ 78 w 528"/>
                <a:gd name="T61" fmla="*/ 192 h 234"/>
                <a:gd name="T62" fmla="*/ 0 w 528"/>
                <a:gd name="T63" fmla="*/ 204 h 234"/>
                <a:gd name="T64" fmla="*/ 0 w 528"/>
                <a:gd name="T65" fmla="*/ 186 h 234"/>
                <a:gd name="T66" fmla="*/ 18 w 528"/>
                <a:gd name="T67" fmla="*/ 180 h 234"/>
                <a:gd name="T68" fmla="*/ 30 w 528"/>
                <a:gd name="T69" fmla="*/ 156 h 234"/>
                <a:gd name="T70" fmla="*/ 78 w 528"/>
                <a:gd name="T71" fmla="*/ 132 h 234"/>
                <a:gd name="T72" fmla="*/ 96 w 528"/>
                <a:gd name="T73" fmla="*/ 108 h 234"/>
                <a:gd name="T74" fmla="*/ 102 w 528"/>
                <a:gd name="T75" fmla="*/ 114 h 234"/>
                <a:gd name="T76" fmla="*/ 132 w 528"/>
                <a:gd name="T77" fmla="*/ 96 h 234"/>
                <a:gd name="T78" fmla="*/ 150 w 528"/>
                <a:gd name="T79" fmla="*/ 78 h 234"/>
                <a:gd name="T80" fmla="*/ 150 w 528"/>
                <a:gd name="T81" fmla="*/ 54 h 234"/>
                <a:gd name="T82" fmla="*/ 498 w 528"/>
                <a:gd name="T83" fmla="*/ 0 h 234"/>
                <a:gd name="T84" fmla="*/ 516 w 528"/>
                <a:gd name="T85" fmla="*/ 30 h 234"/>
                <a:gd name="T86" fmla="*/ 504 w 528"/>
                <a:gd name="T87" fmla="*/ 18 h 234"/>
                <a:gd name="T88" fmla="*/ 510 w 528"/>
                <a:gd name="T89" fmla="*/ 24 h 234"/>
                <a:gd name="T90" fmla="*/ 492 w 528"/>
                <a:gd name="T91" fmla="*/ 18 h 234"/>
                <a:gd name="T92" fmla="*/ 498 w 528"/>
                <a:gd name="T93" fmla="*/ 30 h 234"/>
                <a:gd name="T94" fmla="*/ 486 w 528"/>
                <a:gd name="T95" fmla="*/ 30 h 234"/>
                <a:gd name="T96" fmla="*/ 492 w 528"/>
                <a:gd name="T97" fmla="*/ 36 h 234"/>
                <a:gd name="T98" fmla="*/ 480 w 528"/>
                <a:gd name="T99" fmla="*/ 30 h 234"/>
                <a:gd name="T100" fmla="*/ 480 w 528"/>
                <a:gd name="T101" fmla="*/ 42 h 234"/>
                <a:gd name="T102" fmla="*/ 468 w 528"/>
                <a:gd name="T103" fmla="*/ 48 h 234"/>
                <a:gd name="T104" fmla="*/ 456 w 528"/>
                <a:gd name="T105" fmla="*/ 24 h 234"/>
                <a:gd name="T106" fmla="*/ 462 w 528"/>
                <a:gd name="T107" fmla="*/ 54 h 234"/>
                <a:gd name="T108" fmla="*/ 504 w 528"/>
                <a:gd name="T109" fmla="*/ 42 h 234"/>
                <a:gd name="T110" fmla="*/ 504 w 528"/>
                <a:gd name="T111" fmla="*/ 66 h 234"/>
                <a:gd name="T112" fmla="*/ 510 w 528"/>
                <a:gd name="T113" fmla="*/ 66 h 234"/>
                <a:gd name="T114" fmla="*/ 516 w 528"/>
                <a:gd name="T115" fmla="*/ 42 h 234"/>
                <a:gd name="T116" fmla="*/ 528 w 528"/>
                <a:gd name="T117" fmla="*/ 66 h 23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28"/>
                <a:gd name="T178" fmla="*/ 0 h 234"/>
                <a:gd name="T179" fmla="*/ 528 w 528"/>
                <a:gd name="T180" fmla="*/ 234 h 23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28" h="234">
                  <a:moveTo>
                    <a:pt x="528" y="66"/>
                  </a:moveTo>
                  <a:lnTo>
                    <a:pt x="510" y="90"/>
                  </a:lnTo>
                  <a:lnTo>
                    <a:pt x="486" y="96"/>
                  </a:lnTo>
                  <a:lnTo>
                    <a:pt x="486" y="78"/>
                  </a:lnTo>
                  <a:lnTo>
                    <a:pt x="474" y="84"/>
                  </a:lnTo>
                  <a:lnTo>
                    <a:pt x="480" y="96"/>
                  </a:lnTo>
                  <a:lnTo>
                    <a:pt x="450" y="90"/>
                  </a:lnTo>
                  <a:lnTo>
                    <a:pt x="486" y="102"/>
                  </a:lnTo>
                  <a:lnTo>
                    <a:pt x="474" y="126"/>
                  </a:lnTo>
                  <a:lnTo>
                    <a:pt x="456" y="126"/>
                  </a:lnTo>
                  <a:lnTo>
                    <a:pt x="474" y="132"/>
                  </a:lnTo>
                  <a:lnTo>
                    <a:pt x="492" y="120"/>
                  </a:lnTo>
                  <a:lnTo>
                    <a:pt x="504" y="126"/>
                  </a:lnTo>
                  <a:lnTo>
                    <a:pt x="492" y="144"/>
                  </a:lnTo>
                  <a:lnTo>
                    <a:pt x="486" y="138"/>
                  </a:lnTo>
                  <a:lnTo>
                    <a:pt x="462" y="156"/>
                  </a:lnTo>
                  <a:lnTo>
                    <a:pt x="456" y="150"/>
                  </a:lnTo>
                  <a:lnTo>
                    <a:pt x="450" y="168"/>
                  </a:lnTo>
                  <a:lnTo>
                    <a:pt x="438" y="150"/>
                  </a:lnTo>
                  <a:lnTo>
                    <a:pt x="444" y="168"/>
                  </a:lnTo>
                  <a:lnTo>
                    <a:pt x="426" y="192"/>
                  </a:lnTo>
                  <a:lnTo>
                    <a:pt x="420" y="222"/>
                  </a:lnTo>
                  <a:lnTo>
                    <a:pt x="414" y="210"/>
                  </a:lnTo>
                  <a:lnTo>
                    <a:pt x="414" y="228"/>
                  </a:lnTo>
                  <a:lnTo>
                    <a:pt x="378" y="234"/>
                  </a:lnTo>
                  <a:lnTo>
                    <a:pt x="372" y="228"/>
                  </a:lnTo>
                  <a:lnTo>
                    <a:pt x="294" y="174"/>
                  </a:lnTo>
                  <a:lnTo>
                    <a:pt x="228" y="186"/>
                  </a:lnTo>
                  <a:lnTo>
                    <a:pt x="210" y="162"/>
                  </a:lnTo>
                  <a:lnTo>
                    <a:pt x="120" y="168"/>
                  </a:lnTo>
                  <a:lnTo>
                    <a:pt x="78" y="192"/>
                  </a:lnTo>
                  <a:lnTo>
                    <a:pt x="0" y="204"/>
                  </a:lnTo>
                  <a:lnTo>
                    <a:pt x="0" y="186"/>
                  </a:lnTo>
                  <a:lnTo>
                    <a:pt x="18" y="180"/>
                  </a:lnTo>
                  <a:lnTo>
                    <a:pt x="30" y="156"/>
                  </a:lnTo>
                  <a:lnTo>
                    <a:pt x="78" y="132"/>
                  </a:lnTo>
                  <a:lnTo>
                    <a:pt x="96" y="108"/>
                  </a:lnTo>
                  <a:lnTo>
                    <a:pt x="102" y="114"/>
                  </a:lnTo>
                  <a:lnTo>
                    <a:pt x="132" y="96"/>
                  </a:lnTo>
                  <a:lnTo>
                    <a:pt x="150" y="78"/>
                  </a:lnTo>
                  <a:lnTo>
                    <a:pt x="150" y="54"/>
                  </a:lnTo>
                  <a:lnTo>
                    <a:pt x="498" y="0"/>
                  </a:lnTo>
                  <a:lnTo>
                    <a:pt x="516" y="30"/>
                  </a:lnTo>
                  <a:lnTo>
                    <a:pt x="504" y="18"/>
                  </a:lnTo>
                  <a:lnTo>
                    <a:pt x="510" y="24"/>
                  </a:lnTo>
                  <a:lnTo>
                    <a:pt x="492" y="18"/>
                  </a:lnTo>
                  <a:lnTo>
                    <a:pt x="498" y="30"/>
                  </a:lnTo>
                  <a:lnTo>
                    <a:pt x="486" y="30"/>
                  </a:lnTo>
                  <a:lnTo>
                    <a:pt x="492" y="36"/>
                  </a:lnTo>
                  <a:lnTo>
                    <a:pt x="480" y="30"/>
                  </a:lnTo>
                  <a:lnTo>
                    <a:pt x="480" y="42"/>
                  </a:lnTo>
                  <a:lnTo>
                    <a:pt x="468" y="48"/>
                  </a:lnTo>
                  <a:lnTo>
                    <a:pt x="456" y="24"/>
                  </a:lnTo>
                  <a:lnTo>
                    <a:pt x="462" y="54"/>
                  </a:lnTo>
                  <a:lnTo>
                    <a:pt x="504" y="42"/>
                  </a:lnTo>
                  <a:lnTo>
                    <a:pt x="504" y="66"/>
                  </a:lnTo>
                  <a:lnTo>
                    <a:pt x="510" y="66"/>
                  </a:lnTo>
                  <a:lnTo>
                    <a:pt x="516" y="42"/>
                  </a:lnTo>
                  <a:lnTo>
                    <a:pt x="528" y="66"/>
                  </a:lnTo>
                  <a:close/>
                </a:path>
              </a:pathLst>
            </a:custGeom>
            <a:solidFill>
              <a:srgbClr val="FF8C00"/>
            </a:solidFill>
            <a:ln w="9525">
              <a:solidFill>
                <a:srgbClr val="FF8C00"/>
              </a:solidFill>
              <a:prstDash val="solid"/>
              <a:round/>
              <a:headEnd/>
              <a:tailEnd/>
            </a:ln>
          </p:spPr>
          <p:txBody>
            <a:bodyPr/>
            <a:lstStyle/>
            <a:p>
              <a:endParaRPr lang="en-US"/>
            </a:p>
          </p:txBody>
        </p:sp>
        <p:sp>
          <p:nvSpPr>
            <p:cNvPr id="6231" name="Freeform 212"/>
            <p:cNvSpPr>
              <a:spLocks/>
            </p:cNvSpPr>
            <p:nvPr/>
          </p:nvSpPr>
          <p:spPr bwMode="auto">
            <a:xfrm>
              <a:off x="3651" y="2202"/>
              <a:ext cx="528" cy="234"/>
            </a:xfrm>
            <a:custGeom>
              <a:avLst/>
              <a:gdLst>
                <a:gd name="T0" fmla="*/ 528 w 528"/>
                <a:gd name="T1" fmla="*/ 66 h 234"/>
                <a:gd name="T2" fmla="*/ 510 w 528"/>
                <a:gd name="T3" fmla="*/ 90 h 234"/>
                <a:gd name="T4" fmla="*/ 486 w 528"/>
                <a:gd name="T5" fmla="*/ 96 h 234"/>
                <a:gd name="T6" fmla="*/ 486 w 528"/>
                <a:gd name="T7" fmla="*/ 78 h 234"/>
                <a:gd name="T8" fmla="*/ 474 w 528"/>
                <a:gd name="T9" fmla="*/ 84 h 234"/>
                <a:gd name="T10" fmla="*/ 480 w 528"/>
                <a:gd name="T11" fmla="*/ 96 h 234"/>
                <a:gd name="T12" fmla="*/ 450 w 528"/>
                <a:gd name="T13" fmla="*/ 90 h 234"/>
                <a:gd name="T14" fmla="*/ 486 w 528"/>
                <a:gd name="T15" fmla="*/ 102 h 234"/>
                <a:gd name="T16" fmla="*/ 474 w 528"/>
                <a:gd name="T17" fmla="*/ 126 h 234"/>
                <a:gd name="T18" fmla="*/ 456 w 528"/>
                <a:gd name="T19" fmla="*/ 126 h 234"/>
                <a:gd name="T20" fmla="*/ 474 w 528"/>
                <a:gd name="T21" fmla="*/ 132 h 234"/>
                <a:gd name="T22" fmla="*/ 492 w 528"/>
                <a:gd name="T23" fmla="*/ 120 h 234"/>
                <a:gd name="T24" fmla="*/ 504 w 528"/>
                <a:gd name="T25" fmla="*/ 126 h 234"/>
                <a:gd name="T26" fmla="*/ 492 w 528"/>
                <a:gd name="T27" fmla="*/ 144 h 234"/>
                <a:gd name="T28" fmla="*/ 486 w 528"/>
                <a:gd name="T29" fmla="*/ 138 h 234"/>
                <a:gd name="T30" fmla="*/ 462 w 528"/>
                <a:gd name="T31" fmla="*/ 156 h 234"/>
                <a:gd name="T32" fmla="*/ 456 w 528"/>
                <a:gd name="T33" fmla="*/ 150 h 234"/>
                <a:gd name="T34" fmla="*/ 450 w 528"/>
                <a:gd name="T35" fmla="*/ 168 h 234"/>
                <a:gd name="T36" fmla="*/ 438 w 528"/>
                <a:gd name="T37" fmla="*/ 150 h 234"/>
                <a:gd name="T38" fmla="*/ 444 w 528"/>
                <a:gd name="T39" fmla="*/ 168 h 234"/>
                <a:gd name="T40" fmla="*/ 426 w 528"/>
                <a:gd name="T41" fmla="*/ 192 h 234"/>
                <a:gd name="T42" fmla="*/ 420 w 528"/>
                <a:gd name="T43" fmla="*/ 222 h 234"/>
                <a:gd name="T44" fmla="*/ 414 w 528"/>
                <a:gd name="T45" fmla="*/ 210 h 234"/>
                <a:gd name="T46" fmla="*/ 414 w 528"/>
                <a:gd name="T47" fmla="*/ 228 h 234"/>
                <a:gd name="T48" fmla="*/ 378 w 528"/>
                <a:gd name="T49" fmla="*/ 234 h 234"/>
                <a:gd name="T50" fmla="*/ 372 w 528"/>
                <a:gd name="T51" fmla="*/ 228 h 234"/>
                <a:gd name="T52" fmla="*/ 294 w 528"/>
                <a:gd name="T53" fmla="*/ 174 h 234"/>
                <a:gd name="T54" fmla="*/ 228 w 528"/>
                <a:gd name="T55" fmla="*/ 186 h 234"/>
                <a:gd name="T56" fmla="*/ 210 w 528"/>
                <a:gd name="T57" fmla="*/ 162 h 234"/>
                <a:gd name="T58" fmla="*/ 120 w 528"/>
                <a:gd name="T59" fmla="*/ 168 h 234"/>
                <a:gd name="T60" fmla="*/ 78 w 528"/>
                <a:gd name="T61" fmla="*/ 192 h 234"/>
                <a:gd name="T62" fmla="*/ 0 w 528"/>
                <a:gd name="T63" fmla="*/ 204 h 234"/>
                <a:gd name="T64" fmla="*/ 0 w 528"/>
                <a:gd name="T65" fmla="*/ 186 h 234"/>
                <a:gd name="T66" fmla="*/ 18 w 528"/>
                <a:gd name="T67" fmla="*/ 180 h 234"/>
                <a:gd name="T68" fmla="*/ 30 w 528"/>
                <a:gd name="T69" fmla="*/ 156 h 234"/>
                <a:gd name="T70" fmla="*/ 78 w 528"/>
                <a:gd name="T71" fmla="*/ 132 h 234"/>
                <a:gd name="T72" fmla="*/ 96 w 528"/>
                <a:gd name="T73" fmla="*/ 108 h 234"/>
                <a:gd name="T74" fmla="*/ 102 w 528"/>
                <a:gd name="T75" fmla="*/ 114 h 234"/>
                <a:gd name="T76" fmla="*/ 132 w 528"/>
                <a:gd name="T77" fmla="*/ 96 h 234"/>
                <a:gd name="T78" fmla="*/ 150 w 528"/>
                <a:gd name="T79" fmla="*/ 78 h 234"/>
                <a:gd name="T80" fmla="*/ 150 w 528"/>
                <a:gd name="T81" fmla="*/ 54 h 234"/>
                <a:gd name="T82" fmla="*/ 498 w 528"/>
                <a:gd name="T83" fmla="*/ 0 h 234"/>
                <a:gd name="T84" fmla="*/ 516 w 528"/>
                <a:gd name="T85" fmla="*/ 30 h 234"/>
                <a:gd name="T86" fmla="*/ 504 w 528"/>
                <a:gd name="T87" fmla="*/ 18 h 234"/>
                <a:gd name="T88" fmla="*/ 510 w 528"/>
                <a:gd name="T89" fmla="*/ 24 h 234"/>
                <a:gd name="T90" fmla="*/ 492 w 528"/>
                <a:gd name="T91" fmla="*/ 18 h 234"/>
                <a:gd name="T92" fmla="*/ 498 w 528"/>
                <a:gd name="T93" fmla="*/ 30 h 234"/>
                <a:gd name="T94" fmla="*/ 486 w 528"/>
                <a:gd name="T95" fmla="*/ 30 h 234"/>
                <a:gd name="T96" fmla="*/ 492 w 528"/>
                <a:gd name="T97" fmla="*/ 36 h 234"/>
                <a:gd name="T98" fmla="*/ 480 w 528"/>
                <a:gd name="T99" fmla="*/ 30 h 234"/>
                <a:gd name="T100" fmla="*/ 480 w 528"/>
                <a:gd name="T101" fmla="*/ 42 h 234"/>
                <a:gd name="T102" fmla="*/ 468 w 528"/>
                <a:gd name="T103" fmla="*/ 48 h 234"/>
                <a:gd name="T104" fmla="*/ 456 w 528"/>
                <a:gd name="T105" fmla="*/ 24 h 234"/>
                <a:gd name="T106" fmla="*/ 462 w 528"/>
                <a:gd name="T107" fmla="*/ 54 h 234"/>
                <a:gd name="T108" fmla="*/ 504 w 528"/>
                <a:gd name="T109" fmla="*/ 42 h 234"/>
                <a:gd name="T110" fmla="*/ 504 w 528"/>
                <a:gd name="T111" fmla="*/ 66 h 234"/>
                <a:gd name="T112" fmla="*/ 510 w 528"/>
                <a:gd name="T113" fmla="*/ 66 h 234"/>
                <a:gd name="T114" fmla="*/ 516 w 528"/>
                <a:gd name="T115" fmla="*/ 42 h 234"/>
                <a:gd name="T116" fmla="*/ 528 w 528"/>
                <a:gd name="T117" fmla="*/ 66 h 234"/>
                <a:gd name="T118" fmla="*/ 528 w 528"/>
                <a:gd name="T119" fmla="*/ 72 h 23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28"/>
                <a:gd name="T181" fmla="*/ 0 h 234"/>
                <a:gd name="T182" fmla="*/ 528 w 528"/>
                <a:gd name="T183" fmla="*/ 234 h 23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28" h="234">
                  <a:moveTo>
                    <a:pt x="528" y="66"/>
                  </a:moveTo>
                  <a:lnTo>
                    <a:pt x="510" y="90"/>
                  </a:lnTo>
                  <a:lnTo>
                    <a:pt x="486" y="96"/>
                  </a:lnTo>
                  <a:lnTo>
                    <a:pt x="486" y="78"/>
                  </a:lnTo>
                  <a:lnTo>
                    <a:pt x="474" y="84"/>
                  </a:lnTo>
                  <a:lnTo>
                    <a:pt x="480" y="96"/>
                  </a:lnTo>
                  <a:lnTo>
                    <a:pt x="450" y="90"/>
                  </a:lnTo>
                  <a:lnTo>
                    <a:pt x="486" y="102"/>
                  </a:lnTo>
                  <a:lnTo>
                    <a:pt x="474" y="126"/>
                  </a:lnTo>
                  <a:lnTo>
                    <a:pt x="456" y="126"/>
                  </a:lnTo>
                  <a:lnTo>
                    <a:pt x="474" y="132"/>
                  </a:lnTo>
                  <a:lnTo>
                    <a:pt x="492" y="120"/>
                  </a:lnTo>
                  <a:lnTo>
                    <a:pt x="504" y="126"/>
                  </a:lnTo>
                  <a:lnTo>
                    <a:pt x="492" y="144"/>
                  </a:lnTo>
                  <a:lnTo>
                    <a:pt x="486" y="138"/>
                  </a:lnTo>
                  <a:lnTo>
                    <a:pt x="462" y="156"/>
                  </a:lnTo>
                  <a:lnTo>
                    <a:pt x="456" y="150"/>
                  </a:lnTo>
                  <a:lnTo>
                    <a:pt x="450" y="168"/>
                  </a:lnTo>
                  <a:lnTo>
                    <a:pt x="438" y="150"/>
                  </a:lnTo>
                  <a:lnTo>
                    <a:pt x="444" y="168"/>
                  </a:lnTo>
                  <a:lnTo>
                    <a:pt x="426" y="192"/>
                  </a:lnTo>
                  <a:lnTo>
                    <a:pt x="420" y="222"/>
                  </a:lnTo>
                  <a:lnTo>
                    <a:pt x="414" y="210"/>
                  </a:lnTo>
                  <a:lnTo>
                    <a:pt x="414" y="228"/>
                  </a:lnTo>
                  <a:lnTo>
                    <a:pt x="378" y="234"/>
                  </a:lnTo>
                  <a:lnTo>
                    <a:pt x="372" y="228"/>
                  </a:lnTo>
                  <a:lnTo>
                    <a:pt x="294" y="174"/>
                  </a:lnTo>
                  <a:lnTo>
                    <a:pt x="228" y="186"/>
                  </a:lnTo>
                  <a:lnTo>
                    <a:pt x="210" y="162"/>
                  </a:lnTo>
                  <a:lnTo>
                    <a:pt x="120" y="168"/>
                  </a:lnTo>
                  <a:lnTo>
                    <a:pt x="78" y="192"/>
                  </a:lnTo>
                  <a:lnTo>
                    <a:pt x="0" y="204"/>
                  </a:lnTo>
                  <a:lnTo>
                    <a:pt x="0" y="186"/>
                  </a:lnTo>
                  <a:lnTo>
                    <a:pt x="18" y="180"/>
                  </a:lnTo>
                  <a:lnTo>
                    <a:pt x="30" y="156"/>
                  </a:lnTo>
                  <a:lnTo>
                    <a:pt x="78" y="132"/>
                  </a:lnTo>
                  <a:lnTo>
                    <a:pt x="96" y="108"/>
                  </a:lnTo>
                  <a:lnTo>
                    <a:pt x="102" y="114"/>
                  </a:lnTo>
                  <a:lnTo>
                    <a:pt x="132" y="96"/>
                  </a:lnTo>
                  <a:lnTo>
                    <a:pt x="150" y="78"/>
                  </a:lnTo>
                  <a:lnTo>
                    <a:pt x="150" y="54"/>
                  </a:lnTo>
                  <a:lnTo>
                    <a:pt x="498" y="0"/>
                  </a:lnTo>
                  <a:lnTo>
                    <a:pt x="516" y="30"/>
                  </a:lnTo>
                  <a:lnTo>
                    <a:pt x="504" y="18"/>
                  </a:lnTo>
                  <a:lnTo>
                    <a:pt x="510" y="24"/>
                  </a:lnTo>
                  <a:lnTo>
                    <a:pt x="492" y="18"/>
                  </a:lnTo>
                  <a:lnTo>
                    <a:pt x="498" y="30"/>
                  </a:lnTo>
                  <a:lnTo>
                    <a:pt x="486" y="30"/>
                  </a:lnTo>
                  <a:lnTo>
                    <a:pt x="492" y="36"/>
                  </a:lnTo>
                  <a:lnTo>
                    <a:pt x="480" y="30"/>
                  </a:lnTo>
                  <a:lnTo>
                    <a:pt x="480" y="42"/>
                  </a:lnTo>
                  <a:lnTo>
                    <a:pt x="468" y="48"/>
                  </a:lnTo>
                  <a:lnTo>
                    <a:pt x="456" y="24"/>
                  </a:lnTo>
                  <a:lnTo>
                    <a:pt x="462" y="54"/>
                  </a:lnTo>
                  <a:lnTo>
                    <a:pt x="504" y="42"/>
                  </a:lnTo>
                  <a:lnTo>
                    <a:pt x="504" y="66"/>
                  </a:lnTo>
                  <a:lnTo>
                    <a:pt x="510" y="66"/>
                  </a:lnTo>
                  <a:lnTo>
                    <a:pt x="516" y="42"/>
                  </a:lnTo>
                  <a:lnTo>
                    <a:pt x="528" y="66"/>
                  </a:lnTo>
                  <a:lnTo>
                    <a:pt x="528" y="72"/>
                  </a:lnTo>
                </a:path>
              </a:pathLst>
            </a:custGeom>
            <a:noFill/>
            <a:ln w="9525">
              <a:solidFill>
                <a:srgbClr val="000000"/>
              </a:solidFill>
              <a:prstDash val="solid"/>
              <a:round/>
              <a:headEnd/>
              <a:tailEnd/>
            </a:ln>
          </p:spPr>
          <p:txBody>
            <a:bodyPr/>
            <a:lstStyle/>
            <a:p>
              <a:endParaRPr lang="en-US"/>
            </a:p>
          </p:txBody>
        </p:sp>
        <p:sp>
          <p:nvSpPr>
            <p:cNvPr id="6232" name="Freeform 213"/>
            <p:cNvSpPr>
              <a:spLocks/>
            </p:cNvSpPr>
            <p:nvPr/>
          </p:nvSpPr>
          <p:spPr bwMode="auto">
            <a:xfrm>
              <a:off x="4149" y="2196"/>
              <a:ext cx="6" cy="6"/>
            </a:xfrm>
            <a:custGeom>
              <a:avLst/>
              <a:gdLst>
                <a:gd name="T0" fmla="*/ 6 w 6"/>
                <a:gd name="T1" fmla="*/ 0 h 6"/>
                <a:gd name="T2" fmla="*/ 0 w 6"/>
                <a:gd name="T3" fmla="*/ 6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6233" name="Freeform 214"/>
            <p:cNvSpPr>
              <a:spLocks/>
            </p:cNvSpPr>
            <p:nvPr/>
          </p:nvSpPr>
          <p:spPr bwMode="auto">
            <a:xfrm>
              <a:off x="2475" y="1344"/>
              <a:ext cx="408" cy="252"/>
            </a:xfrm>
            <a:custGeom>
              <a:avLst/>
              <a:gdLst>
                <a:gd name="T0" fmla="*/ 408 w 408"/>
                <a:gd name="T1" fmla="*/ 252 h 252"/>
                <a:gd name="T2" fmla="*/ 0 w 408"/>
                <a:gd name="T3" fmla="*/ 234 h 252"/>
                <a:gd name="T4" fmla="*/ 6 w 408"/>
                <a:gd name="T5" fmla="*/ 204 h 252"/>
                <a:gd name="T6" fmla="*/ 24 w 408"/>
                <a:gd name="T7" fmla="*/ 0 h 252"/>
                <a:gd name="T8" fmla="*/ 378 w 408"/>
                <a:gd name="T9" fmla="*/ 18 h 252"/>
                <a:gd name="T10" fmla="*/ 408 w 408"/>
                <a:gd name="T11" fmla="*/ 246 h 252"/>
                <a:gd name="T12" fmla="*/ 408 w 408"/>
                <a:gd name="T13" fmla="*/ 252 h 252"/>
                <a:gd name="T14" fmla="*/ 0 60000 65536"/>
                <a:gd name="T15" fmla="*/ 0 60000 65536"/>
                <a:gd name="T16" fmla="*/ 0 60000 65536"/>
                <a:gd name="T17" fmla="*/ 0 60000 65536"/>
                <a:gd name="T18" fmla="*/ 0 60000 65536"/>
                <a:gd name="T19" fmla="*/ 0 60000 65536"/>
                <a:gd name="T20" fmla="*/ 0 60000 65536"/>
                <a:gd name="T21" fmla="*/ 0 w 408"/>
                <a:gd name="T22" fmla="*/ 0 h 252"/>
                <a:gd name="T23" fmla="*/ 408 w 408"/>
                <a:gd name="T24" fmla="*/ 252 h 2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8" h="252">
                  <a:moveTo>
                    <a:pt x="408" y="252"/>
                  </a:moveTo>
                  <a:lnTo>
                    <a:pt x="0" y="234"/>
                  </a:lnTo>
                  <a:lnTo>
                    <a:pt x="6" y="204"/>
                  </a:lnTo>
                  <a:lnTo>
                    <a:pt x="24" y="0"/>
                  </a:lnTo>
                  <a:lnTo>
                    <a:pt x="378" y="18"/>
                  </a:lnTo>
                  <a:lnTo>
                    <a:pt x="408" y="246"/>
                  </a:lnTo>
                  <a:lnTo>
                    <a:pt x="408" y="252"/>
                  </a:lnTo>
                  <a:close/>
                </a:path>
              </a:pathLst>
            </a:custGeom>
            <a:solidFill>
              <a:srgbClr val="E8D898"/>
            </a:solidFill>
            <a:ln w="9525">
              <a:solidFill>
                <a:srgbClr val="E8D898"/>
              </a:solidFill>
              <a:prstDash val="solid"/>
              <a:round/>
              <a:headEnd/>
              <a:tailEnd/>
            </a:ln>
          </p:spPr>
          <p:txBody>
            <a:bodyPr/>
            <a:lstStyle/>
            <a:p>
              <a:endParaRPr lang="en-US"/>
            </a:p>
          </p:txBody>
        </p:sp>
        <p:sp>
          <p:nvSpPr>
            <p:cNvPr id="6234" name="Freeform 215"/>
            <p:cNvSpPr>
              <a:spLocks/>
            </p:cNvSpPr>
            <p:nvPr/>
          </p:nvSpPr>
          <p:spPr bwMode="auto">
            <a:xfrm>
              <a:off x="2475" y="1344"/>
              <a:ext cx="408" cy="258"/>
            </a:xfrm>
            <a:custGeom>
              <a:avLst/>
              <a:gdLst>
                <a:gd name="T0" fmla="*/ 408 w 408"/>
                <a:gd name="T1" fmla="*/ 252 h 258"/>
                <a:gd name="T2" fmla="*/ 0 w 408"/>
                <a:gd name="T3" fmla="*/ 234 h 258"/>
                <a:gd name="T4" fmla="*/ 6 w 408"/>
                <a:gd name="T5" fmla="*/ 204 h 258"/>
                <a:gd name="T6" fmla="*/ 24 w 408"/>
                <a:gd name="T7" fmla="*/ 0 h 258"/>
                <a:gd name="T8" fmla="*/ 378 w 408"/>
                <a:gd name="T9" fmla="*/ 18 h 258"/>
                <a:gd name="T10" fmla="*/ 408 w 408"/>
                <a:gd name="T11" fmla="*/ 246 h 258"/>
                <a:gd name="T12" fmla="*/ 408 w 408"/>
                <a:gd name="T13" fmla="*/ 252 h 258"/>
                <a:gd name="T14" fmla="*/ 408 w 408"/>
                <a:gd name="T15" fmla="*/ 258 h 258"/>
                <a:gd name="T16" fmla="*/ 0 60000 65536"/>
                <a:gd name="T17" fmla="*/ 0 60000 65536"/>
                <a:gd name="T18" fmla="*/ 0 60000 65536"/>
                <a:gd name="T19" fmla="*/ 0 60000 65536"/>
                <a:gd name="T20" fmla="*/ 0 60000 65536"/>
                <a:gd name="T21" fmla="*/ 0 60000 65536"/>
                <a:gd name="T22" fmla="*/ 0 60000 65536"/>
                <a:gd name="T23" fmla="*/ 0 60000 65536"/>
                <a:gd name="T24" fmla="*/ 0 w 408"/>
                <a:gd name="T25" fmla="*/ 0 h 258"/>
                <a:gd name="T26" fmla="*/ 408 w 408"/>
                <a:gd name="T27" fmla="*/ 258 h 25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8" h="258">
                  <a:moveTo>
                    <a:pt x="408" y="252"/>
                  </a:moveTo>
                  <a:lnTo>
                    <a:pt x="0" y="234"/>
                  </a:lnTo>
                  <a:lnTo>
                    <a:pt x="6" y="204"/>
                  </a:lnTo>
                  <a:lnTo>
                    <a:pt x="24" y="0"/>
                  </a:lnTo>
                  <a:lnTo>
                    <a:pt x="378" y="18"/>
                  </a:lnTo>
                  <a:lnTo>
                    <a:pt x="408" y="246"/>
                  </a:lnTo>
                  <a:lnTo>
                    <a:pt x="408" y="252"/>
                  </a:lnTo>
                  <a:lnTo>
                    <a:pt x="408" y="258"/>
                  </a:lnTo>
                </a:path>
              </a:pathLst>
            </a:custGeom>
            <a:noFill/>
            <a:ln w="9525">
              <a:solidFill>
                <a:srgbClr val="000000"/>
              </a:solidFill>
              <a:prstDash val="solid"/>
              <a:round/>
              <a:headEnd/>
              <a:tailEnd/>
            </a:ln>
          </p:spPr>
          <p:txBody>
            <a:bodyPr/>
            <a:lstStyle/>
            <a:p>
              <a:endParaRPr lang="en-US"/>
            </a:p>
          </p:txBody>
        </p:sp>
        <p:sp>
          <p:nvSpPr>
            <p:cNvPr id="6235" name="Freeform 216"/>
            <p:cNvSpPr>
              <a:spLocks/>
            </p:cNvSpPr>
            <p:nvPr/>
          </p:nvSpPr>
          <p:spPr bwMode="auto">
            <a:xfrm>
              <a:off x="3561" y="1830"/>
              <a:ext cx="258" cy="294"/>
            </a:xfrm>
            <a:custGeom>
              <a:avLst/>
              <a:gdLst>
                <a:gd name="T0" fmla="*/ 258 w 258"/>
                <a:gd name="T1" fmla="*/ 102 h 294"/>
                <a:gd name="T2" fmla="*/ 252 w 258"/>
                <a:gd name="T3" fmla="*/ 108 h 294"/>
                <a:gd name="T4" fmla="*/ 258 w 258"/>
                <a:gd name="T5" fmla="*/ 132 h 294"/>
                <a:gd name="T6" fmla="*/ 252 w 258"/>
                <a:gd name="T7" fmla="*/ 186 h 294"/>
                <a:gd name="T8" fmla="*/ 210 w 258"/>
                <a:gd name="T9" fmla="*/ 222 h 294"/>
                <a:gd name="T10" fmla="*/ 204 w 258"/>
                <a:gd name="T11" fmla="*/ 246 h 294"/>
                <a:gd name="T12" fmla="*/ 186 w 258"/>
                <a:gd name="T13" fmla="*/ 246 h 294"/>
                <a:gd name="T14" fmla="*/ 186 w 258"/>
                <a:gd name="T15" fmla="*/ 276 h 294"/>
                <a:gd name="T16" fmla="*/ 168 w 258"/>
                <a:gd name="T17" fmla="*/ 294 h 294"/>
                <a:gd name="T18" fmla="*/ 162 w 258"/>
                <a:gd name="T19" fmla="*/ 294 h 294"/>
                <a:gd name="T20" fmla="*/ 144 w 258"/>
                <a:gd name="T21" fmla="*/ 270 h 294"/>
                <a:gd name="T22" fmla="*/ 96 w 258"/>
                <a:gd name="T23" fmla="*/ 288 h 294"/>
                <a:gd name="T24" fmla="*/ 60 w 258"/>
                <a:gd name="T25" fmla="*/ 276 h 294"/>
                <a:gd name="T26" fmla="*/ 48 w 258"/>
                <a:gd name="T27" fmla="*/ 258 h 294"/>
                <a:gd name="T28" fmla="*/ 24 w 258"/>
                <a:gd name="T29" fmla="*/ 258 h 294"/>
                <a:gd name="T30" fmla="*/ 0 w 258"/>
                <a:gd name="T31" fmla="*/ 54 h 294"/>
                <a:gd name="T32" fmla="*/ 24 w 258"/>
                <a:gd name="T33" fmla="*/ 54 h 294"/>
                <a:gd name="T34" fmla="*/ 78 w 258"/>
                <a:gd name="T35" fmla="*/ 42 h 294"/>
                <a:gd name="T36" fmla="*/ 78 w 258"/>
                <a:gd name="T37" fmla="*/ 48 h 294"/>
                <a:gd name="T38" fmla="*/ 120 w 258"/>
                <a:gd name="T39" fmla="*/ 54 h 294"/>
                <a:gd name="T40" fmla="*/ 108 w 258"/>
                <a:gd name="T41" fmla="*/ 66 h 294"/>
                <a:gd name="T42" fmla="*/ 138 w 258"/>
                <a:gd name="T43" fmla="*/ 66 h 294"/>
                <a:gd name="T44" fmla="*/ 186 w 258"/>
                <a:gd name="T45" fmla="*/ 48 h 294"/>
                <a:gd name="T46" fmla="*/ 198 w 258"/>
                <a:gd name="T47" fmla="*/ 24 h 294"/>
                <a:gd name="T48" fmla="*/ 240 w 258"/>
                <a:gd name="T49" fmla="*/ 0 h 294"/>
                <a:gd name="T50" fmla="*/ 258 w 258"/>
                <a:gd name="T51" fmla="*/ 90 h 294"/>
                <a:gd name="T52" fmla="*/ 258 w 258"/>
                <a:gd name="T53" fmla="*/ 102 h 29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94"/>
                <a:gd name="T83" fmla="*/ 258 w 258"/>
                <a:gd name="T84" fmla="*/ 294 h 29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94">
                  <a:moveTo>
                    <a:pt x="258" y="102"/>
                  </a:moveTo>
                  <a:lnTo>
                    <a:pt x="252" y="108"/>
                  </a:lnTo>
                  <a:lnTo>
                    <a:pt x="258" y="132"/>
                  </a:lnTo>
                  <a:lnTo>
                    <a:pt x="252" y="186"/>
                  </a:lnTo>
                  <a:lnTo>
                    <a:pt x="210" y="222"/>
                  </a:lnTo>
                  <a:lnTo>
                    <a:pt x="204" y="246"/>
                  </a:lnTo>
                  <a:lnTo>
                    <a:pt x="186" y="246"/>
                  </a:lnTo>
                  <a:lnTo>
                    <a:pt x="186" y="276"/>
                  </a:lnTo>
                  <a:lnTo>
                    <a:pt x="168" y="294"/>
                  </a:lnTo>
                  <a:lnTo>
                    <a:pt x="162" y="294"/>
                  </a:lnTo>
                  <a:lnTo>
                    <a:pt x="144" y="270"/>
                  </a:lnTo>
                  <a:lnTo>
                    <a:pt x="96" y="288"/>
                  </a:lnTo>
                  <a:lnTo>
                    <a:pt x="60" y="276"/>
                  </a:lnTo>
                  <a:lnTo>
                    <a:pt x="48" y="258"/>
                  </a:lnTo>
                  <a:lnTo>
                    <a:pt x="24" y="258"/>
                  </a:lnTo>
                  <a:lnTo>
                    <a:pt x="0" y="54"/>
                  </a:lnTo>
                  <a:lnTo>
                    <a:pt x="24" y="54"/>
                  </a:lnTo>
                  <a:lnTo>
                    <a:pt x="78" y="42"/>
                  </a:lnTo>
                  <a:lnTo>
                    <a:pt x="78" y="48"/>
                  </a:lnTo>
                  <a:lnTo>
                    <a:pt x="120" y="54"/>
                  </a:lnTo>
                  <a:lnTo>
                    <a:pt x="108" y="66"/>
                  </a:lnTo>
                  <a:lnTo>
                    <a:pt x="138" y="66"/>
                  </a:lnTo>
                  <a:lnTo>
                    <a:pt x="186" y="48"/>
                  </a:lnTo>
                  <a:lnTo>
                    <a:pt x="198" y="24"/>
                  </a:lnTo>
                  <a:lnTo>
                    <a:pt x="240" y="0"/>
                  </a:lnTo>
                  <a:lnTo>
                    <a:pt x="258" y="90"/>
                  </a:lnTo>
                  <a:lnTo>
                    <a:pt x="258" y="102"/>
                  </a:lnTo>
                  <a:close/>
                </a:path>
              </a:pathLst>
            </a:custGeom>
            <a:solidFill>
              <a:srgbClr val="FFAA00"/>
            </a:solidFill>
            <a:ln w="9525">
              <a:solidFill>
                <a:srgbClr val="FFAA00"/>
              </a:solidFill>
              <a:prstDash val="solid"/>
              <a:round/>
              <a:headEnd/>
              <a:tailEnd/>
            </a:ln>
          </p:spPr>
          <p:txBody>
            <a:bodyPr/>
            <a:lstStyle/>
            <a:p>
              <a:endParaRPr lang="en-US"/>
            </a:p>
          </p:txBody>
        </p:sp>
        <p:sp>
          <p:nvSpPr>
            <p:cNvPr id="6236" name="Freeform 217"/>
            <p:cNvSpPr>
              <a:spLocks/>
            </p:cNvSpPr>
            <p:nvPr/>
          </p:nvSpPr>
          <p:spPr bwMode="auto">
            <a:xfrm>
              <a:off x="3561" y="1830"/>
              <a:ext cx="258" cy="294"/>
            </a:xfrm>
            <a:custGeom>
              <a:avLst/>
              <a:gdLst>
                <a:gd name="T0" fmla="*/ 258 w 258"/>
                <a:gd name="T1" fmla="*/ 102 h 294"/>
                <a:gd name="T2" fmla="*/ 252 w 258"/>
                <a:gd name="T3" fmla="*/ 108 h 294"/>
                <a:gd name="T4" fmla="*/ 258 w 258"/>
                <a:gd name="T5" fmla="*/ 132 h 294"/>
                <a:gd name="T6" fmla="*/ 252 w 258"/>
                <a:gd name="T7" fmla="*/ 186 h 294"/>
                <a:gd name="T8" fmla="*/ 210 w 258"/>
                <a:gd name="T9" fmla="*/ 222 h 294"/>
                <a:gd name="T10" fmla="*/ 204 w 258"/>
                <a:gd name="T11" fmla="*/ 246 h 294"/>
                <a:gd name="T12" fmla="*/ 186 w 258"/>
                <a:gd name="T13" fmla="*/ 246 h 294"/>
                <a:gd name="T14" fmla="*/ 186 w 258"/>
                <a:gd name="T15" fmla="*/ 276 h 294"/>
                <a:gd name="T16" fmla="*/ 168 w 258"/>
                <a:gd name="T17" fmla="*/ 294 h 294"/>
                <a:gd name="T18" fmla="*/ 162 w 258"/>
                <a:gd name="T19" fmla="*/ 294 h 294"/>
                <a:gd name="T20" fmla="*/ 144 w 258"/>
                <a:gd name="T21" fmla="*/ 270 h 294"/>
                <a:gd name="T22" fmla="*/ 96 w 258"/>
                <a:gd name="T23" fmla="*/ 288 h 294"/>
                <a:gd name="T24" fmla="*/ 60 w 258"/>
                <a:gd name="T25" fmla="*/ 276 h 294"/>
                <a:gd name="T26" fmla="*/ 48 w 258"/>
                <a:gd name="T27" fmla="*/ 258 h 294"/>
                <a:gd name="T28" fmla="*/ 24 w 258"/>
                <a:gd name="T29" fmla="*/ 258 h 294"/>
                <a:gd name="T30" fmla="*/ 0 w 258"/>
                <a:gd name="T31" fmla="*/ 54 h 294"/>
                <a:gd name="T32" fmla="*/ 24 w 258"/>
                <a:gd name="T33" fmla="*/ 54 h 294"/>
                <a:gd name="T34" fmla="*/ 78 w 258"/>
                <a:gd name="T35" fmla="*/ 42 h 294"/>
                <a:gd name="T36" fmla="*/ 78 w 258"/>
                <a:gd name="T37" fmla="*/ 48 h 294"/>
                <a:gd name="T38" fmla="*/ 120 w 258"/>
                <a:gd name="T39" fmla="*/ 54 h 294"/>
                <a:gd name="T40" fmla="*/ 108 w 258"/>
                <a:gd name="T41" fmla="*/ 66 h 294"/>
                <a:gd name="T42" fmla="*/ 138 w 258"/>
                <a:gd name="T43" fmla="*/ 66 h 294"/>
                <a:gd name="T44" fmla="*/ 186 w 258"/>
                <a:gd name="T45" fmla="*/ 48 h 294"/>
                <a:gd name="T46" fmla="*/ 198 w 258"/>
                <a:gd name="T47" fmla="*/ 24 h 294"/>
                <a:gd name="T48" fmla="*/ 240 w 258"/>
                <a:gd name="T49" fmla="*/ 0 h 294"/>
                <a:gd name="T50" fmla="*/ 258 w 258"/>
                <a:gd name="T51" fmla="*/ 90 h 294"/>
                <a:gd name="T52" fmla="*/ 258 w 258"/>
                <a:gd name="T53" fmla="*/ 102 h 294"/>
                <a:gd name="T54" fmla="*/ 258 w 258"/>
                <a:gd name="T55" fmla="*/ 108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58"/>
                <a:gd name="T85" fmla="*/ 0 h 294"/>
                <a:gd name="T86" fmla="*/ 258 w 258"/>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58" h="294">
                  <a:moveTo>
                    <a:pt x="258" y="102"/>
                  </a:moveTo>
                  <a:lnTo>
                    <a:pt x="252" y="108"/>
                  </a:lnTo>
                  <a:lnTo>
                    <a:pt x="258" y="132"/>
                  </a:lnTo>
                  <a:lnTo>
                    <a:pt x="252" y="186"/>
                  </a:lnTo>
                  <a:lnTo>
                    <a:pt x="210" y="222"/>
                  </a:lnTo>
                  <a:lnTo>
                    <a:pt x="204" y="246"/>
                  </a:lnTo>
                  <a:lnTo>
                    <a:pt x="186" y="246"/>
                  </a:lnTo>
                  <a:lnTo>
                    <a:pt x="186" y="276"/>
                  </a:lnTo>
                  <a:lnTo>
                    <a:pt x="168" y="294"/>
                  </a:lnTo>
                  <a:lnTo>
                    <a:pt x="162" y="294"/>
                  </a:lnTo>
                  <a:lnTo>
                    <a:pt x="144" y="270"/>
                  </a:lnTo>
                  <a:lnTo>
                    <a:pt x="96" y="288"/>
                  </a:lnTo>
                  <a:lnTo>
                    <a:pt x="60" y="276"/>
                  </a:lnTo>
                  <a:lnTo>
                    <a:pt x="48" y="258"/>
                  </a:lnTo>
                  <a:lnTo>
                    <a:pt x="24" y="258"/>
                  </a:lnTo>
                  <a:lnTo>
                    <a:pt x="0" y="54"/>
                  </a:lnTo>
                  <a:lnTo>
                    <a:pt x="24" y="54"/>
                  </a:lnTo>
                  <a:lnTo>
                    <a:pt x="78" y="42"/>
                  </a:lnTo>
                  <a:lnTo>
                    <a:pt x="78" y="48"/>
                  </a:lnTo>
                  <a:lnTo>
                    <a:pt x="120" y="54"/>
                  </a:lnTo>
                  <a:lnTo>
                    <a:pt x="108" y="66"/>
                  </a:lnTo>
                  <a:lnTo>
                    <a:pt x="138" y="66"/>
                  </a:lnTo>
                  <a:lnTo>
                    <a:pt x="186" y="48"/>
                  </a:lnTo>
                  <a:lnTo>
                    <a:pt x="198" y="24"/>
                  </a:lnTo>
                  <a:lnTo>
                    <a:pt x="240" y="0"/>
                  </a:lnTo>
                  <a:lnTo>
                    <a:pt x="258" y="90"/>
                  </a:lnTo>
                  <a:lnTo>
                    <a:pt x="258" y="102"/>
                  </a:lnTo>
                  <a:lnTo>
                    <a:pt x="258" y="108"/>
                  </a:lnTo>
                </a:path>
              </a:pathLst>
            </a:custGeom>
            <a:noFill/>
            <a:ln w="9525">
              <a:solidFill>
                <a:srgbClr val="000000"/>
              </a:solidFill>
              <a:prstDash val="solid"/>
              <a:round/>
              <a:headEnd/>
              <a:tailEnd/>
            </a:ln>
          </p:spPr>
          <p:txBody>
            <a:bodyPr/>
            <a:lstStyle/>
            <a:p>
              <a:endParaRPr lang="en-US"/>
            </a:p>
          </p:txBody>
        </p:sp>
        <p:sp>
          <p:nvSpPr>
            <p:cNvPr id="6237" name="Freeform 218"/>
            <p:cNvSpPr>
              <a:spLocks/>
            </p:cNvSpPr>
            <p:nvPr/>
          </p:nvSpPr>
          <p:spPr bwMode="auto">
            <a:xfrm>
              <a:off x="2475" y="2274"/>
              <a:ext cx="534" cy="282"/>
            </a:xfrm>
            <a:custGeom>
              <a:avLst/>
              <a:gdLst>
                <a:gd name="T0" fmla="*/ 522 w 534"/>
                <a:gd name="T1" fmla="*/ 54 h 282"/>
                <a:gd name="T2" fmla="*/ 534 w 534"/>
                <a:gd name="T3" fmla="*/ 144 h 282"/>
                <a:gd name="T4" fmla="*/ 534 w 534"/>
                <a:gd name="T5" fmla="*/ 282 h 282"/>
                <a:gd name="T6" fmla="*/ 486 w 534"/>
                <a:gd name="T7" fmla="*/ 252 h 282"/>
                <a:gd name="T8" fmla="*/ 414 w 534"/>
                <a:gd name="T9" fmla="*/ 276 h 282"/>
                <a:gd name="T10" fmla="*/ 396 w 534"/>
                <a:gd name="T11" fmla="*/ 258 h 282"/>
                <a:gd name="T12" fmla="*/ 384 w 534"/>
                <a:gd name="T13" fmla="*/ 264 h 282"/>
                <a:gd name="T14" fmla="*/ 378 w 534"/>
                <a:gd name="T15" fmla="*/ 258 h 282"/>
                <a:gd name="T16" fmla="*/ 366 w 534"/>
                <a:gd name="T17" fmla="*/ 276 h 282"/>
                <a:gd name="T18" fmla="*/ 360 w 534"/>
                <a:gd name="T19" fmla="*/ 258 h 282"/>
                <a:gd name="T20" fmla="*/ 348 w 534"/>
                <a:gd name="T21" fmla="*/ 270 h 282"/>
                <a:gd name="T22" fmla="*/ 330 w 534"/>
                <a:gd name="T23" fmla="*/ 252 h 282"/>
                <a:gd name="T24" fmla="*/ 318 w 534"/>
                <a:gd name="T25" fmla="*/ 264 h 282"/>
                <a:gd name="T26" fmla="*/ 300 w 534"/>
                <a:gd name="T27" fmla="*/ 240 h 282"/>
                <a:gd name="T28" fmla="*/ 276 w 534"/>
                <a:gd name="T29" fmla="*/ 246 h 282"/>
                <a:gd name="T30" fmla="*/ 234 w 534"/>
                <a:gd name="T31" fmla="*/ 234 h 282"/>
                <a:gd name="T32" fmla="*/ 222 w 534"/>
                <a:gd name="T33" fmla="*/ 216 h 282"/>
                <a:gd name="T34" fmla="*/ 204 w 534"/>
                <a:gd name="T35" fmla="*/ 216 h 282"/>
                <a:gd name="T36" fmla="*/ 180 w 534"/>
                <a:gd name="T37" fmla="*/ 204 h 282"/>
                <a:gd name="T38" fmla="*/ 192 w 534"/>
                <a:gd name="T39" fmla="*/ 54 h 282"/>
                <a:gd name="T40" fmla="*/ 0 w 534"/>
                <a:gd name="T41" fmla="*/ 42 h 282"/>
                <a:gd name="T42" fmla="*/ 6 w 534"/>
                <a:gd name="T43" fmla="*/ 0 h 282"/>
                <a:gd name="T44" fmla="*/ 66 w 534"/>
                <a:gd name="T45" fmla="*/ 6 h 282"/>
                <a:gd name="T46" fmla="*/ 522 w 534"/>
                <a:gd name="T47" fmla="*/ 18 h 282"/>
                <a:gd name="T48" fmla="*/ 522 w 534"/>
                <a:gd name="T49" fmla="*/ 42 h 282"/>
                <a:gd name="T50" fmla="*/ 522 w 534"/>
                <a:gd name="T51" fmla="*/ 54 h 28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34"/>
                <a:gd name="T79" fmla="*/ 0 h 282"/>
                <a:gd name="T80" fmla="*/ 534 w 534"/>
                <a:gd name="T81" fmla="*/ 282 h 28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34" h="282">
                  <a:moveTo>
                    <a:pt x="522" y="54"/>
                  </a:moveTo>
                  <a:lnTo>
                    <a:pt x="534" y="144"/>
                  </a:lnTo>
                  <a:lnTo>
                    <a:pt x="534" y="282"/>
                  </a:lnTo>
                  <a:lnTo>
                    <a:pt x="486" y="252"/>
                  </a:lnTo>
                  <a:lnTo>
                    <a:pt x="414" y="276"/>
                  </a:lnTo>
                  <a:lnTo>
                    <a:pt x="396" y="258"/>
                  </a:lnTo>
                  <a:lnTo>
                    <a:pt x="384" y="264"/>
                  </a:lnTo>
                  <a:lnTo>
                    <a:pt x="378" y="258"/>
                  </a:lnTo>
                  <a:lnTo>
                    <a:pt x="366" y="276"/>
                  </a:lnTo>
                  <a:lnTo>
                    <a:pt x="360" y="258"/>
                  </a:lnTo>
                  <a:lnTo>
                    <a:pt x="348" y="270"/>
                  </a:lnTo>
                  <a:lnTo>
                    <a:pt x="330" y="252"/>
                  </a:lnTo>
                  <a:lnTo>
                    <a:pt x="318" y="264"/>
                  </a:lnTo>
                  <a:lnTo>
                    <a:pt x="300" y="240"/>
                  </a:lnTo>
                  <a:lnTo>
                    <a:pt x="276" y="246"/>
                  </a:lnTo>
                  <a:lnTo>
                    <a:pt x="234" y="234"/>
                  </a:lnTo>
                  <a:lnTo>
                    <a:pt x="222" y="216"/>
                  </a:lnTo>
                  <a:lnTo>
                    <a:pt x="204" y="216"/>
                  </a:lnTo>
                  <a:lnTo>
                    <a:pt x="180" y="204"/>
                  </a:lnTo>
                  <a:lnTo>
                    <a:pt x="192" y="54"/>
                  </a:lnTo>
                  <a:lnTo>
                    <a:pt x="0" y="42"/>
                  </a:lnTo>
                  <a:lnTo>
                    <a:pt x="6" y="0"/>
                  </a:lnTo>
                  <a:lnTo>
                    <a:pt x="66" y="6"/>
                  </a:lnTo>
                  <a:lnTo>
                    <a:pt x="522" y="18"/>
                  </a:lnTo>
                  <a:lnTo>
                    <a:pt x="522" y="42"/>
                  </a:lnTo>
                  <a:lnTo>
                    <a:pt x="522" y="54"/>
                  </a:lnTo>
                  <a:close/>
                </a:path>
              </a:pathLst>
            </a:custGeom>
            <a:solidFill>
              <a:srgbClr val="FF4500"/>
            </a:solidFill>
            <a:ln w="9525">
              <a:solidFill>
                <a:srgbClr val="FF4500"/>
              </a:solidFill>
              <a:prstDash val="solid"/>
              <a:round/>
              <a:headEnd/>
              <a:tailEnd/>
            </a:ln>
          </p:spPr>
          <p:txBody>
            <a:bodyPr/>
            <a:lstStyle/>
            <a:p>
              <a:endParaRPr lang="en-US"/>
            </a:p>
          </p:txBody>
        </p:sp>
        <p:sp>
          <p:nvSpPr>
            <p:cNvPr id="6238" name="Freeform 219"/>
            <p:cNvSpPr>
              <a:spLocks/>
            </p:cNvSpPr>
            <p:nvPr/>
          </p:nvSpPr>
          <p:spPr bwMode="auto">
            <a:xfrm>
              <a:off x="2475" y="2274"/>
              <a:ext cx="534" cy="282"/>
            </a:xfrm>
            <a:custGeom>
              <a:avLst/>
              <a:gdLst>
                <a:gd name="T0" fmla="*/ 522 w 534"/>
                <a:gd name="T1" fmla="*/ 54 h 282"/>
                <a:gd name="T2" fmla="*/ 534 w 534"/>
                <a:gd name="T3" fmla="*/ 144 h 282"/>
                <a:gd name="T4" fmla="*/ 534 w 534"/>
                <a:gd name="T5" fmla="*/ 282 h 282"/>
                <a:gd name="T6" fmla="*/ 486 w 534"/>
                <a:gd name="T7" fmla="*/ 252 h 282"/>
                <a:gd name="T8" fmla="*/ 414 w 534"/>
                <a:gd name="T9" fmla="*/ 276 h 282"/>
                <a:gd name="T10" fmla="*/ 396 w 534"/>
                <a:gd name="T11" fmla="*/ 258 h 282"/>
                <a:gd name="T12" fmla="*/ 384 w 534"/>
                <a:gd name="T13" fmla="*/ 264 h 282"/>
                <a:gd name="T14" fmla="*/ 378 w 534"/>
                <a:gd name="T15" fmla="*/ 258 h 282"/>
                <a:gd name="T16" fmla="*/ 366 w 534"/>
                <a:gd name="T17" fmla="*/ 276 h 282"/>
                <a:gd name="T18" fmla="*/ 360 w 534"/>
                <a:gd name="T19" fmla="*/ 258 h 282"/>
                <a:gd name="T20" fmla="*/ 348 w 534"/>
                <a:gd name="T21" fmla="*/ 270 h 282"/>
                <a:gd name="T22" fmla="*/ 330 w 534"/>
                <a:gd name="T23" fmla="*/ 252 h 282"/>
                <a:gd name="T24" fmla="*/ 318 w 534"/>
                <a:gd name="T25" fmla="*/ 264 h 282"/>
                <a:gd name="T26" fmla="*/ 300 w 534"/>
                <a:gd name="T27" fmla="*/ 240 h 282"/>
                <a:gd name="T28" fmla="*/ 276 w 534"/>
                <a:gd name="T29" fmla="*/ 246 h 282"/>
                <a:gd name="T30" fmla="*/ 234 w 534"/>
                <a:gd name="T31" fmla="*/ 234 h 282"/>
                <a:gd name="T32" fmla="*/ 222 w 534"/>
                <a:gd name="T33" fmla="*/ 216 h 282"/>
                <a:gd name="T34" fmla="*/ 204 w 534"/>
                <a:gd name="T35" fmla="*/ 216 h 282"/>
                <a:gd name="T36" fmla="*/ 180 w 534"/>
                <a:gd name="T37" fmla="*/ 204 h 282"/>
                <a:gd name="T38" fmla="*/ 192 w 534"/>
                <a:gd name="T39" fmla="*/ 54 h 282"/>
                <a:gd name="T40" fmla="*/ 0 w 534"/>
                <a:gd name="T41" fmla="*/ 42 h 282"/>
                <a:gd name="T42" fmla="*/ 6 w 534"/>
                <a:gd name="T43" fmla="*/ 0 h 282"/>
                <a:gd name="T44" fmla="*/ 66 w 534"/>
                <a:gd name="T45" fmla="*/ 6 h 282"/>
                <a:gd name="T46" fmla="*/ 522 w 534"/>
                <a:gd name="T47" fmla="*/ 18 h 282"/>
                <a:gd name="T48" fmla="*/ 522 w 534"/>
                <a:gd name="T49" fmla="*/ 42 h 282"/>
                <a:gd name="T50" fmla="*/ 522 w 534"/>
                <a:gd name="T51" fmla="*/ 54 h 282"/>
                <a:gd name="T52" fmla="*/ 522 w 534"/>
                <a:gd name="T53" fmla="*/ 60 h 28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34"/>
                <a:gd name="T82" fmla="*/ 0 h 282"/>
                <a:gd name="T83" fmla="*/ 534 w 534"/>
                <a:gd name="T84" fmla="*/ 282 h 28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34" h="282">
                  <a:moveTo>
                    <a:pt x="522" y="54"/>
                  </a:moveTo>
                  <a:lnTo>
                    <a:pt x="534" y="144"/>
                  </a:lnTo>
                  <a:lnTo>
                    <a:pt x="534" y="282"/>
                  </a:lnTo>
                  <a:lnTo>
                    <a:pt x="486" y="252"/>
                  </a:lnTo>
                  <a:lnTo>
                    <a:pt x="414" y="276"/>
                  </a:lnTo>
                  <a:lnTo>
                    <a:pt x="396" y="258"/>
                  </a:lnTo>
                  <a:lnTo>
                    <a:pt x="384" y="264"/>
                  </a:lnTo>
                  <a:lnTo>
                    <a:pt x="378" y="258"/>
                  </a:lnTo>
                  <a:lnTo>
                    <a:pt x="366" y="276"/>
                  </a:lnTo>
                  <a:lnTo>
                    <a:pt x="360" y="258"/>
                  </a:lnTo>
                  <a:lnTo>
                    <a:pt x="348" y="270"/>
                  </a:lnTo>
                  <a:lnTo>
                    <a:pt x="330" y="252"/>
                  </a:lnTo>
                  <a:lnTo>
                    <a:pt x="318" y="264"/>
                  </a:lnTo>
                  <a:lnTo>
                    <a:pt x="300" y="240"/>
                  </a:lnTo>
                  <a:lnTo>
                    <a:pt x="276" y="246"/>
                  </a:lnTo>
                  <a:lnTo>
                    <a:pt x="234" y="234"/>
                  </a:lnTo>
                  <a:lnTo>
                    <a:pt x="222" y="216"/>
                  </a:lnTo>
                  <a:lnTo>
                    <a:pt x="204" y="216"/>
                  </a:lnTo>
                  <a:lnTo>
                    <a:pt x="180" y="204"/>
                  </a:lnTo>
                  <a:lnTo>
                    <a:pt x="192" y="54"/>
                  </a:lnTo>
                  <a:lnTo>
                    <a:pt x="0" y="42"/>
                  </a:lnTo>
                  <a:lnTo>
                    <a:pt x="6" y="0"/>
                  </a:lnTo>
                  <a:lnTo>
                    <a:pt x="66" y="6"/>
                  </a:lnTo>
                  <a:lnTo>
                    <a:pt x="522" y="18"/>
                  </a:lnTo>
                  <a:lnTo>
                    <a:pt x="522" y="42"/>
                  </a:lnTo>
                  <a:lnTo>
                    <a:pt x="522" y="54"/>
                  </a:lnTo>
                  <a:lnTo>
                    <a:pt x="522" y="60"/>
                  </a:lnTo>
                </a:path>
              </a:pathLst>
            </a:custGeom>
            <a:noFill/>
            <a:ln w="9525">
              <a:solidFill>
                <a:srgbClr val="000000"/>
              </a:solidFill>
              <a:prstDash val="solid"/>
              <a:round/>
              <a:headEnd/>
              <a:tailEnd/>
            </a:ln>
          </p:spPr>
          <p:txBody>
            <a:bodyPr/>
            <a:lstStyle/>
            <a:p>
              <a:endParaRPr lang="en-US"/>
            </a:p>
          </p:txBody>
        </p:sp>
        <p:sp>
          <p:nvSpPr>
            <p:cNvPr id="6239" name="Freeform 220"/>
            <p:cNvSpPr>
              <a:spLocks/>
            </p:cNvSpPr>
            <p:nvPr/>
          </p:nvSpPr>
          <p:spPr bwMode="auto">
            <a:xfrm>
              <a:off x="1311" y="1350"/>
              <a:ext cx="492" cy="414"/>
            </a:xfrm>
            <a:custGeom>
              <a:avLst/>
              <a:gdLst>
                <a:gd name="T0" fmla="*/ 234 w 492"/>
                <a:gd name="T1" fmla="*/ 372 h 414"/>
                <a:gd name="T2" fmla="*/ 0 w 492"/>
                <a:gd name="T3" fmla="*/ 312 h 414"/>
                <a:gd name="T4" fmla="*/ 0 w 492"/>
                <a:gd name="T5" fmla="*/ 240 h 414"/>
                <a:gd name="T6" fmla="*/ 42 w 492"/>
                <a:gd name="T7" fmla="*/ 186 h 414"/>
                <a:gd name="T8" fmla="*/ 96 w 492"/>
                <a:gd name="T9" fmla="*/ 54 h 414"/>
                <a:gd name="T10" fmla="*/ 108 w 492"/>
                <a:gd name="T11" fmla="*/ 0 h 414"/>
                <a:gd name="T12" fmla="*/ 138 w 492"/>
                <a:gd name="T13" fmla="*/ 6 h 414"/>
                <a:gd name="T14" fmla="*/ 132 w 492"/>
                <a:gd name="T15" fmla="*/ 12 h 414"/>
                <a:gd name="T16" fmla="*/ 162 w 492"/>
                <a:gd name="T17" fmla="*/ 30 h 414"/>
                <a:gd name="T18" fmla="*/ 156 w 492"/>
                <a:gd name="T19" fmla="*/ 66 h 414"/>
                <a:gd name="T20" fmla="*/ 180 w 492"/>
                <a:gd name="T21" fmla="*/ 78 h 414"/>
                <a:gd name="T22" fmla="*/ 210 w 492"/>
                <a:gd name="T23" fmla="*/ 72 h 414"/>
                <a:gd name="T24" fmla="*/ 240 w 492"/>
                <a:gd name="T25" fmla="*/ 90 h 414"/>
                <a:gd name="T26" fmla="*/ 366 w 492"/>
                <a:gd name="T27" fmla="*/ 90 h 414"/>
                <a:gd name="T28" fmla="*/ 474 w 492"/>
                <a:gd name="T29" fmla="*/ 114 h 414"/>
                <a:gd name="T30" fmla="*/ 492 w 492"/>
                <a:gd name="T31" fmla="*/ 150 h 414"/>
                <a:gd name="T32" fmla="*/ 432 w 492"/>
                <a:gd name="T33" fmla="*/ 234 h 414"/>
                <a:gd name="T34" fmla="*/ 444 w 492"/>
                <a:gd name="T35" fmla="*/ 252 h 414"/>
                <a:gd name="T36" fmla="*/ 402 w 492"/>
                <a:gd name="T37" fmla="*/ 414 h 414"/>
                <a:gd name="T38" fmla="*/ 270 w 492"/>
                <a:gd name="T39" fmla="*/ 384 h 414"/>
                <a:gd name="T40" fmla="*/ 234 w 492"/>
                <a:gd name="T41" fmla="*/ 372 h 4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92"/>
                <a:gd name="T64" fmla="*/ 0 h 414"/>
                <a:gd name="T65" fmla="*/ 492 w 492"/>
                <a:gd name="T66" fmla="*/ 414 h 4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92" h="414">
                  <a:moveTo>
                    <a:pt x="234" y="372"/>
                  </a:moveTo>
                  <a:lnTo>
                    <a:pt x="0" y="312"/>
                  </a:lnTo>
                  <a:lnTo>
                    <a:pt x="0" y="240"/>
                  </a:lnTo>
                  <a:lnTo>
                    <a:pt x="42" y="186"/>
                  </a:lnTo>
                  <a:lnTo>
                    <a:pt x="96" y="54"/>
                  </a:lnTo>
                  <a:lnTo>
                    <a:pt x="108" y="0"/>
                  </a:lnTo>
                  <a:lnTo>
                    <a:pt x="138" y="6"/>
                  </a:lnTo>
                  <a:lnTo>
                    <a:pt x="132" y="12"/>
                  </a:lnTo>
                  <a:lnTo>
                    <a:pt x="162" y="30"/>
                  </a:lnTo>
                  <a:lnTo>
                    <a:pt x="156" y="66"/>
                  </a:lnTo>
                  <a:lnTo>
                    <a:pt x="180" y="78"/>
                  </a:lnTo>
                  <a:lnTo>
                    <a:pt x="210" y="72"/>
                  </a:lnTo>
                  <a:lnTo>
                    <a:pt x="240" y="90"/>
                  </a:lnTo>
                  <a:lnTo>
                    <a:pt x="366" y="90"/>
                  </a:lnTo>
                  <a:lnTo>
                    <a:pt x="474" y="114"/>
                  </a:lnTo>
                  <a:lnTo>
                    <a:pt x="492" y="150"/>
                  </a:lnTo>
                  <a:lnTo>
                    <a:pt x="432" y="234"/>
                  </a:lnTo>
                  <a:lnTo>
                    <a:pt x="444" y="252"/>
                  </a:lnTo>
                  <a:lnTo>
                    <a:pt x="402" y="414"/>
                  </a:lnTo>
                  <a:lnTo>
                    <a:pt x="270" y="384"/>
                  </a:lnTo>
                  <a:lnTo>
                    <a:pt x="234" y="372"/>
                  </a:lnTo>
                  <a:close/>
                </a:path>
              </a:pathLst>
            </a:custGeom>
            <a:solidFill>
              <a:srgbClr val="FFAA00"/>
            </a:solidFill>
            <a:ln w="9525">
              <a:solidFill>
                <a:srgbClr val="FFAA00"/>
              </a:solidFill>
              <a:prstDash val="solid"/>
              <a:round/>
              <a:headEnd/>
              <a:tailEnd/>
            </a:ln>
          </p:spPr>
          <p:txBody>
            <a:bodyPr/>
            <a:lstStyle/>
            <a:p>
              <a:endParaRPr lang="en-US"/>
            </a:p>
          </p:txBody>
        </p:sp>
        <p:sp>
          <p:nvSpPr>
            <p:cNvPr id="6240" name="Freeform 221"/>
            <p:cNvSpPr>
              <a:spLocks/>
            </p:cNvSpPr>
            <p:nvPr/>
          </p:nvSpPr>
          <p:spPr bwMode="auto">
            <a:xfrm>
              <a:off x="1311" y="1350"/>
              <a:ext cx="492" cy="414"/>
            </a:xfrm>
            <a:custGeom>
              <a:avLst/>
              <a:gdLst>
                <a:gd name="T0" fmla="*/ 234 w 492"/>
                <a:gd name="T1" fmla="*/ 372 h 414"/>
                <a:gd name="T2" fmla="*/ 0 w 492"/>
                <a:gd name="T3" fmla="*/ 312 h 414"/>
                <a:gd name="T4" fmla="*/ 0 w 492"/>
                <a:gd name="T5" fmla="*/ 240 h 414"/>
                <a:gd name="T6" fmla="*/ 42 w 492"/>
                <a:gd name="T7" fmla="*/ 186 h 414"/>
                <a:gd name="T8" fmla="*/ 96 w 492"/>
                <a:gd name="T9" fmla="*/ 54 h 414"/>
                <a:gd name="T10" fmla="*/ 108 w 492"/>
                <a:gd name="T11" fmla="*/ 0 h 414"/>
                <a:gd name="T12" fmla="*/ 138 w 492"/>
                <a:gd name="T13" fmla="*/ 6 h 414"/>
                <a:gd name="T14" fmla="*/ 132 w 492"/>
                <a:gd name="T15" fmla="*/ 12 h 414"/>
                <a:gd name="T16" fmla="*/ 162 w 492"/>
                <a:gd name="T17" fmla="*/ 30 h 414"/>
                <a:gd name="T18" fmla="*/ 156 w 492"/>
                <a:gd name="T19" fmla="*/ 66 h 414"/>
                <a:gd name="T20" fmla="*/ 180 w 492"/>
                <a:gd name="T21" fmla="*/ 78 h 414"/>
                <a:gd name="T22" fmla="*/ 210 w 492"/>
                <a:gd name="T23" fmla="*/ 72 h 414"/>
                <a:gd name="T24" fmla="*/ 240 w 492"/>
                <a:gd name="T25" fmla="*/ 90 h 414"/>
                <a:gd name="T26" fmla="*/ 366 w 492"/>
                <a:gd name="T27" fmla="*/ 90 h 414"/>
                <a:gd name="T28" fmla="*/ 474 w 492"/>
                <a:gd name="T29" fmla="*/ 114 h 414"/>
                <a:gd name="T30" fmla="*/ 492 w 492"/>
                <a:gd name="T31" fmla="*/ 150 h 414"/>
                <a:gd name="T32" fmla="*/ 432 w 492"/>
                <a:gd name="T33" fmla="*/ 234 h 414"/>
                <a:gd name="T34" fmla="*/ 444 w 492"/>
                <a:gd name="T35" fmla="*/ 252 h 414"/>
                <a:gd name="T36" fmla="*/ 402 w 492"/>
                <a:gd name="T37" fmla="*/ 414 h 414"/>
                <a:gd name="T38" fmla="*/ 270 w 492"/>
                <a:gd name="T39" fmla="*/ 384 h 414"/>
                <a:gd name="T40" fmla="*/ 234 w 492"/>
                <a:gd name="T41" fmla="*/ 372 h 414"/>
                <a:gd name="T42" fmla="*/ 234 w 492"/>
                <a:gd name="T43" fmla="*/ 378 h 4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2"/>
                <a:gd name="T67" fmla="*/ 0 h 414"/>
                <a:gd name="T68" fmla="*/ 492 w 492"/>
                <a:gd name="T69" fmla="*/ 414 h 4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2" h="414">
                  <a:moveTo>
                    <a:pt x="234" y="372"/>
                  </a:moveTo>
                  <a:lnTo>
                    <a:pt x="0" y="312"/>
                  </a:lnTo>
                  <a:lnTo>
                    <a:pt x="0" y="240"/>
                  </a:lnTo>
                  <a:lnTo>
                    <a:pt x="42" y="186"/>
                  </a:lnTo>
                  <a:lnTo>
                    <a:pt x="96" y="54"/>
                  </a:lnTo>
                  <a:lnTo>
                    <a:pt x="108" y="0"/>
                  </a:lnTo>
                  <a:lnTo>
                    <a:pt x="138" y="6"/>
                  </a:lnTo>
                  <a:lnTo>
                    <a:pt x="132" y="12"/>
                  </a:lnTo>
                  <a:lnTo>
                    <a:pt x="162" y="30"/>
                  </a:lnTo>
                  <a:lnTo>
                    <a:pt x="156" y="66"/>
                  </a:lnTo>
                  <a:lnTo>
                    <a:pt x="180" y="78"/>
                  </a:lnTo>
                  <a:lnTo>
                    <a:pt x="210" y="72"/>
                  </a:lnTo>
                  <a:lnTo>
                    <a:pt x="240" y="90"/>
                  </a:lnTo>
                  <a:lnTo>
                    <a:pt x="366" y="90"/>
                  </a:lnTo>
                  <a:lnTo>
                    <a:pt x="474" y="114"/>
                  </a:lnTo>
                  <a:lnTo>
                    <a:pt x="492" y="150"/>
                  </a:lnTo>
                  <a:lnTo>
                    <a:pt x="432" y="234"/>
                  </a:lnTo>
                  <a:lnTo>
                    <a:pt x="444" y="252"/>
                  </a:lnTo>
                  <a:lnTo>
                    <a:pt x="402" y="414"/>
                  </a:lnTo>
                  <a:lnTo>
                    <a:pt x="270" y="384"/>
                  </a:lnTo>
                  <a:lnTo>
                    <a:pt x="234" y="372"/>
                  </a:lnTo>
                  <a:lnTo>
                    <a:pt x="234" y="378"/>
                  </a:lnTo>
                </a:path>
              </a:pathLst>
            </a:custGeom>
            <a:noFill/>
            <a:ln w="9525">
              <a:solidFill>
                <a:srgbClr val="000000"/>
              </a:solidFill>
              <a:prstDash val="solid"/>
              <a:round/>
              <a:headEnd/>
              <a:tailEnd/>
            </a:ln>
          </p:spPr>
          <p:txBody>
            <a:bodyPr/>
            <a:lstStyle/>
            <a:p>
              <a:endParaRPr lang="en-US"/>
            </a:p>
          </p:txBody>
        </p:sp>
        <p:sp>
          <p:nvSpPr>
            <p:cNvPr id="6241" name="Freeform 222"/>
            <p:cNvSpPr>
              <a:spLocks/>
            </p:cNvSpPr>
            <p:nvPr/>
          </p:nvSpPr>
          <p:spPr bwMode="auto">
            <a:xfrm>
              <a:off x="3801" y="1776"/>
              <a:ext cx="360" cy="228"/>
            </a:xfrm>
            <a:custGeom>
              <a:avLst/>
              <a:gdLst>
                <a:gd name="T0" fmla="*/ 42 w 360"/>
                <a:gd name="T1" fmla="*/ 30 h 228"/>
                <a:gd name="T2" fmla="*/ 48 w 360"/>
                <a:gd name="T3" fmla="*/ 48 h 228"/>
                <a:gd name="T4" fmla="*/ 294 w 360"/>
                <a:gd name="T5" fmla="*/ 0 h 228"/>
                <a:gd name="T6" fmla="*/ 324 w 360"/>
                <a:gd name="T7" fmla="*/ 30 h 228"/>
                <a:gd name="T8" fmla="*/ 342 w 360"/>
                <a:gd name="T9" fmla="*/ 42 h 228"/>
                <a:gd name="T10" fmla="*/ 324 w 360"/>
                <a:gd name="T11" fmla="*/ 72 h 228"/>
                <a:gd name="T12" fmla="*/ 330 w 360"/>
                <a:gd name="T13" fmla="*/ 102 h 228"/>
                <a:gd name="T14" fmla="*/ 360 w 360"/>
                <a:gd name="T15" fmla="*/ 132 h 228"/>
                <a:gd name="T16" fmla="*/ 330 w 360"/>
                <a:gd name="T17" fmla="*/ 168 h 228"/>
                <a:gd name="T18" fmla="*/ 306 w 360"/>
                <a:gd name="T19" fmla="*/ 180 h 228"/>
                <a:gd name="T20" fmla="*/ 288 w 360"/>
                <a:gd name="T21" fmla="*/ 180 h 228"/>
                <a:gd name="T22" fmla="*/ 90 w 360"/>
                <a:gd name="T23" fmla="*/ 222 h 228"/>
                <a:gd name="T24" fmla="*/ 78 w 360"/>
                <a:gd name="T25" fmla="*/ 222 h 228"/>
                <a:gd name="T26" fmla="*/ 30 w 360"/>
                <a:gd name="T27" fmla="*/ 228 h 228"/>
                <a:gd name="T28" fmla="*/ 18 w 360"/>
                <a:gd name="T29" fmla="*/ 156 h 228"/>
                <a:gd name="T30" fmla="*/ 18 w 360"/>
                <a:gd name="T31" fmla="*/ 144 h 228"/>
                <a:gd name="T32" fmla="*/ 0 w 360"/>
                <a:gd name="T33" fmla="*/ 54 h 228"/>
                <a:gd name="T34" fmla="*/ 42 w 360"/>
                <a:gd name="T35" fmla="*/ 30 h 2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28"/>
                <a:gd name="T56" fmla="*/ 360 w 360"/>
                <a:gd name="T57" fmla="*/ 228 h 2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28">
                  <a:moveTo>
                    <a:pt x="42" y="30"/>
                  </a:moveTo>
                  <a:lnTo>
                    <a:pt x="48" y="48"/>
                  </a:lnTo>
                  <a:lnTo>
                    <a:pt x="294" y="0"/>
                  </a:lnTo>
                  <a:lnTo>
                    <a:pt x="324" y="30"/>
                  </a:lnTo>
                  <a:lnTo>
                    <a:pt x="342" y="42"/>
                  </a:lnTo>
                  <a:lnTo>
                    <a:pt x="324" y="72"/>
                  </a:lnTo>
                  <a:lnTo>
                    <a:pt x="330" y="102"/>
                  </a:lnTo>
                  <a:lnTo>
                    <a:pt x="360" y="132"/>
                  </a:lnTo>
                  <a:lnTo>
                    <a:pt x="330" y="168"/>
                  </a:lnTo>
                  <a:lnTo>
                    <a:pt x="306" y="180"/>
                  </a:lnTo>
                  <a:lnTo>
                    <a:pt x="288" y="180"/>
                  </a:lnTo>
                  <a:lnTo>
                    <a:pt x="90" y="222"/>
                  </a:lnTo>
                  <a:lnTo>
                    <a:pt x="78" y="222"/>
                  </a:lnTo>
                  <a:lnTo>
                    <a:pt x="30" y="228"/>
                  </a:lnTo>
                  <a:lnTo>
                    <a:pt x="18" y="156"/>
                  </a:lnTo>
                  <a:lnTo>
                    <a:pt x="18" y="144"/>
                  </a:lnTo>
                  <a:lnTo>
                    <a:pt x="0" y="54"/>
                  </a:lnTo>
                  <a:lnTo>
                    <a:pt x="42" y="30"/>
                  </a:lnTo>
                  <a:close/>
                </a:path>
              </a:pathLst>
            </a:custGeom>
            <a:solidFill>
              <a:srgbClr val="FFAA00"/>
            </a:solidFill>
            <a:ln w="9525">
              <a:solidFill>
                <a:srgbClr val="FFAA00"/>
              </a:solidFill>
              <a:prstDash val="solid"/>
              <a:round/>
              <a:headEnd/>
              <a:tailEnd/>
            </a:ln>
          </p:spPr>
          <p:txBody>
            <a:bodyPr/>
            <a:lstStyle/>
            <a:p>
              <a:endParaRPr lang="en-US"/>
            </a:p>
          </p:txBody>
        </p:sp>
        <p:sp>
          <p:nvSpPr>
            <p:cNvPr id="6242" name="Freeform 223"/>
            <p:cNvSpPr>
              <a:spLocks/>
            </p:cNvSpPr>
            <p:nvPr/>
          </p:nvSpPr>
          <p:spPr bwMode="auto">
            <a:xfrm>
              <a:off x="3801" y="1776"/>
              <a:ext cx="360" cy="228"/>
            </a:xfrm>
            <a:custGeom>
              <a:avLst/>
              <a:gdLst>
                <a:gd name="T0" fmla="*/ 42 w 360"/>
                <a:gd name="T1" fmla="*/ 30 h 228"/>
                <a:gd name="T2" fmla="*/ 48 w 360"/>
                <a:gd name="T3" fmla="*/ 48 h 228"/>
                <a:gd name="T4" fmla="*/ 294 w 360"/>
                <a:gd name="T5" fmla="*/ 0 h 228"/>
                <a:gd name="T6" fmla="*/ 324 w 360"/>
                <a:gd name="T7" fmla="*/ 30 h 228"/>
                <a:gd name="T8" fmla="*/ 342 w 360"/>
                <a:gd name="T9" fmla="*/ 42 h 228"/>
                <a:gd name="T10" fmla="*/ 324 w 360"/>
                <a:gd name="T11" fmla="*/ 72 h 228"/>
                <a:gd name="T12" fmla="*/ 330 w 360"/>
                <a:gd name="T13" fmla="*/ 102 h 228"/>
                <a:gd name="T14" fmla="*/ 360 w 360"/>
                <a:gd name="T15" fmla="*/ 132 h 228"/>
                <a:gd name="T16" fmla="*/ 330 w 360"/>
                <a:gd name="T17" fmla="*/ 168 h 228"/>
                <a:gd name="T18" fmla="*/ 306 w 360"/>
                <a:gd name="T19" fmla="*/ 180 h 228"/>
                <a:gd name="T20" fmla="*/ 288 w 360"/>
                <a:gd name="T21" fmla="*/ 180 h 228"/>
                <a:gd name="T22" fmla="*/ 90 w 360"/>
                <a:gd name="T23" fmla="*/ 222 h 228"/>
                <a:gd name="T24" fmla="*/ 78 w 360"/>
                <a:gd name="T25" fmla="*/ 222 h 228"/>
                <a:gd name="T26" fmla="*/ 30 w 360"/>
                <a:gd name="T27" fmla="*/ 228 h 228"/>
                <a:gd name="T28" fmla="*/ 18 w 360"/>
                <a:gd name="T29" fmla="*/ 156 h 228"/>
                <a:gd name="T30" fmla="*/ 18 w 360"/>
                <a:gd name="T31" fmla="*/ 144 h 228"/>
                <a:gd name="T32" fmla="*/ 0 w 360"/>
                <a:gd name="T33" fmla="*/ 54 h 228"/>
                <a:gd name="T34" fmla="*/ 42 w 360"/>
                <a:gd name="T35" fmla="*/ 30 h 228"/>
                <a:gd name="T36" fmla="*/ 42 w 360"/>
                <a:gd name="T37" fmla="*/ 36 h 2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28"/>
                <a:gd name="T59" fmla="*/ 360 w 360"/>
                <a:gd name="T60" fmla="*/ 228 h 2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28">
                  <a:moveTo>
                    <a:pt x="42" y="30"/>
                  </a:moveTo>
                  <a:lnTo>
                    <a:pt x="48" y="48"/>
                  </a:lnTo>
                  <a:lnTo>
                    <a:pt x="294" y="0"/>
                  </a:lnTo>
                  <a:lnTo>
                    <a:pt x="324" y="30"/>
                  </a:lnTo>
                  <a:lnTo>
                    <a:pt x="342" y="42"/>
                  </a:lnTo>
                  <a:lnTo>
                    <a:pt x="324" y="72"/>
                  </a:lnTo>
                  <a:lnTo>
                    <a:pt x="330" y="102"/>
                  </a:lnTo>
                  <a:lnTo>
                    <a:pt x="360" y="132"/>
                  </a:lnTo>
                  <a:lnTo>
                    <a:pt x="330" y="168"/>
                  </a:lnTo>
                  <a:lnTo>
                    <a:pt x="306" y="180"/>
                  </a:lnTo>
                  <a:lnTo>
                    <a:pt x="288" y="180"/>
                  </a:lnTo>
                  <a:lnTo>
                    <a:pt x="90" y="222"/>
                  </a:lnTo>
                  <a:lnTo>
                    <a:pt x="78" y="222"/>
                  </a:lnTo>
                  <a:lnTo>
                    <a:pt x="30" y="228"/>
                  </a:lnTo>
                  <a:lnTo>
                    <a:pt x="18" y="156"/>
                  </a:lnTo>
                  <a:lnTo>
                    <a:pt x="18" y="144"/>
                  </a:lnTo>
                  <a:lnTo>
                    <a:pt x="0" y="54"/>
                  </a:lnTo>
                  <a:lnTo>
                    <a:pt x="42" y="30"/>
                  </a:lnTo>
                  <a:lnTo>
                    <a:pt x="42" y="36"/>
                  </a:lnTo>
                </a:path>
              </a:pathLst>
            </a:custGeom>
            <a:noFill/>
            <a:ln w="9525">
              <a:solidFill>
                <a:srgbClr val="000000"/>
              </a:solidFill>
              <a:prstDash val="solid"/>
              <a:round/>
              <a:headEnd/>
              <a:tailEnd/>
            </a:ln>
          </p:spPr>
          <p:txBody>
            <a:bodyPr/>
            <a:lstStyle/>
            <a:p>
              <a:endParaRPr lang="en-US"/>
            </a:p>
          </p:txBody>
        </p:sp>
        <p:sp>
          <p:nvSpPr>
            <p:cNvPr id="6243" name="Freeform 224"/>
            <p:cNvSpPr>
              <a:spLocks/>
            </p:cNvSpPr>
            <p:nvPr/>
          </p:nvSpPr>
          <p:spPr bwMode="auto">
            <a:xfrm>
              <a:off x="4299" y="1722"/>
              <a:ext cx="48" cy="54"/>
            </a:xfrm>
            <a:custGeom>
              <a:avLst/>
              <a:gdLst>
                <a:gd name="T0" fmla="*/ 48 w 48"/>
                <a:gd name="T1" fmla="*/ 30 h 54"/>
                <a:gd name="T2" fmla="*/ 36 w 48"/>
                <a:gd name="T3" fmla="*/ 42 h 54"/>
                <a:gd name="T4" fmla="*/ 30 w 48"/>
                <a:gd name="T5" fmla="*/ 24 h 54"/>
                <a:gd name="T6" fmla="*/ 30 w 48"/>
                <a:gd name="T7" fmla="*/ 48 h 54"/>
                <a:gd name="T8" fmla="*/ 6 w 48"/>
                <a:gd name="T9" fmla="*/ 54 h 54"/>
                <a:gd name="T10" fmla="*/ 0 w 48"/>
                <a:gd name="T11" fmla="*/ 6 h 54"/>
                <a:gd name="T12" fmla="*/ 18 w 48"/>
                <a:gd name="T13" fmla="*/ 0 h 54"/>
                <a:gd name="T14" fmla="*/ 42 w 48"/>
                <a:gd name="T15" fmla="*/ 24 h 54"/>
                <a:gd name="T16" fmla="*/ 48 w 48"/>
                <a:gd name="T17" fmla="*/ 3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54"/>
                <a:gd name="T29" fmla="*/ 48 w 48"/>
                <a:gd name="T30" fmla="*/ 54 h 5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54">
                  <a:moveTo>
                    <a:pt x="48" y="30"/>
                  </a:moveTo>
                  <a:lnTo>
                    <a:pt x="36" y="42"/>
                  </a:lnTo>
                  <a:lnTo>
                    <a:pt x="30" y="24"/>
                  </a:lnTo>
                  <a:lnTo>
                    <a:pt x="30" y="48"/>
                  </a:lnTo>
                  <a:lnTo>
                    <a:pt x="6" y="54"/>
                  </a:lnTo>
                  <a:lnTo>
                    <a:pt x="0" y="6"/>
                  </a:lnTo>
                  <a:lnTo>
                    <a:pt x="18" y="0"/>
                  </a:lnTo>
                  <a:lnTo>
                    <a:pt x="42" y="24"/>
                  </a:lnTo>
                  <a:lnTo>
                    <a:pt x="48" y="30"/>
                  </a:lnTo>
                  <a:close/>
                </a:path>
              </a:pathLst>
            </a:custGeom>
            <a:solidFill>
              <a:srgbClr val="FFAA00"/>
            </a:solidFill>
            <a:ln w="9525">
              <a:solidFill>
                <a:srgbClr val="FFAA00"/>
              </a:solidFill>
              <a:prstDash val="solid"/>
              <a:round/>
              <a:headEnd/>
              <a:tailEnd/>
            </a:ln>
          </p:spPr>
          <p:txBody>
            <a:bodyPr/>
            <a:lstStyle/>
            <a:p>
              <a:endParaRPr lang="en-US"/>
            </a:p>
          </p:txBody>
        </p:sp>
        <p:sp>
          <p:nvSpPr>
            <p:cNvPr id="6244" name="Freeform 225"/>
            <p:cNvSpPr>
              <a:spLocks/>
            </p:cNvSpPr>
            <p:nvPr/>
          </p:nvSpPr>
          <p:spPr bwMode="auto">
            <a:xfrm>
              <a:off x="4299" y="1722"/>
              <a:ext cx="48" cy="54"/>
            </a:xfrm>
            <a:custGeom>
              <a:avLst/>
              <a:gdLst>
                <a:gd name="T0" fmla="*/ 48 w 48"/>
                <a:gd name="T1" fmla="*/ 30 h 54"/>
                <a:gd name="T2" fmla="*/ 36 w 48"/>
                <a:gd name="T3" fmla="*/ 42 h 54"/>
                <a:gd name="T4" fmla="*/ 30 w 48"/>
                <a:gd name="T5" fmla="*/ 24 h 54"/>
                <a:gd name="T6" fmla="*/ 30 w 48"/>
                <a:gd name="T7" fmla="*/ 48 h 54"/>
                <a:gd name="T8" fmla="*/ 6 w 48"/>
                <a:gd name="T9" fmla="*/ 54 h 54"/>
                <a:gd name="T10" fmla="*/ 0 w 48"/>
                <a:gd name="T11" fmla="*/ 6 h 54"/>
                <a:gd name="T12" fmla="*/ 18 w 48"/>
                <a:gd name="T13" fmla="*/ 0 h 54"/>
                <a:gd name="T14" fmla="*/ 42 w 48"/>
                <a:gd name="T15" fmla="*/ 24 h 54"/>
                <a:gd name="T16" fmla="*/ 48 w 48"/>
                <a:gd name="T17" fmla="*/ 30 h 54"/>
                <a:gd name="T18" fmla="*/ 48 w 48"/>
                <a:gd name="T19" fmla="*/ 36 h 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54"/>
                <a:gd name="T32" fmla="*/ 48 w 48"/>
                <a:gd name="T33" fmla="*/ 54 h 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54">
                  <a:moveTo>
                    <a:pt x="48" y="30"/>
                  </a:moveTo>
                  <a:lnTo>
                    <a:pt x="36" y="42"/>
                  </a:lnTo>
                  <a:lnTo>
                    <a:pt x="30" y="24"/>
                  </a:lnTo>
                  <a:lnTo>
                    <a:pt x="30" y="48"/>
                  </a:lnTo>
                  <a:lnTo>
                    <a:pt x="6" y="54"/>
                  </a:lnTo>
                  <a:lnTo>
                    <a:pt x="0" y="6"/>
                  </a:lnTo>
                  <a:lnTo>
                    <a:pt x="18" y="0"/>
                  </a:lnTo>
                  <a:lnTo>
                    <a:pt x="42" y="24"/>
                  </a:lnTo>
                  <a:lnTo>
                    <a:pt x="48" y="30"/>
                  </a:lnTo>
                  <a:lnTo>
                    <a:pt x="48" y="36"/>
                  </a:lnTo>
                </a:path>
              </a:pathLst>
            </a:custGeom>
            <a:noFill/>
            <a:ln w="9525">
              <a:solidFill>
                <a:srgbClr val="000000"/>
              </a:solidFill>
              <a:prstDash val="solid"/>
              <a:round/>
              <a:headEnd/>
              <a:tailEnd/>
            </a:ln>
          </p:spPr>
          <p:txBody>
            <a:bodyPr/>
            <a:lstStyle/>
            <a:p>
              <a:endParaRPr lang="en-US"/>
            </a:p>
          </p:txBody>
        </p:sp>
        <p:sp>
          <p:nvSpPr>
            <p:cNvPr id="6245" name="Freeform 226"/>
            <p:cNvSpPr>
              <a:spLocks/>
            </p:cNvSpPr>
            <p:nvPr/>
          </p:nvSpPr>
          <p:spPr bwMode="auto">
            <a:xfrm>
              <a:off x="3717" y="2364"/>
              <a:ext cx="312" cy="240"/>
            </a:xfrm>
            <a:custGeom>
              <a:avLst/>
              <a:gdLst>
                <a:gd name="T0" fmla="*/ 312 w 312"/>
                <a:gd name="T1" fmla="*/ 72 h 240"/>
                <a:gd name="T2" fmla="*/ 276 w 312"/>
                <a:gd name="T3" fmla="*/ 120 h 240"/>
                <a:gd name="T4" fmla="*/ 282 w 312"/>
                <a:gd name="T5" fmla="*/ 132 h 240"/>
                <a:gd name="T6" fmla="*/ 246 w 312"/>
                <a:gd name="T7" fmla="*/ 174 h 240"/>
                <a:gd name="T8" fmla="*/ 240 w 312"/>
                <a:gd name="T9" fmla="*/ 168 h 240"/>
                <a:gd name="T10" fmla="*/ 240 w 312"/>
                <a:gd name="T11" fmla="*/ 180 h 240"/>
                <a:gd name="T12" fmla="*/ 204 w 312"/>
                <a:gd name="T13" fmla="*/ 198 h 240"/>
                <a:gd name="T14" fmla="*/ 204 w 312"/>
                <a:gd name="T15" fmla="*/ 216 h 240"/>
                <a:gd name="T16" fmla="*/ 186 w 312"/>
                <a:gd name="T17" fmla="*/ 204 h 240"/>
                <a:gd name="T18" fmla="*/ 198 w 312"/>
                <a:gd name="T19" fmla="*/ 222 h 240"/>
                <a:gd name="T20" fmla="*/ 186 w 312"/>
                <a:gd name="T21" fmla="*/ 240 h 240"/>
                <a:gd name="T22" fmla="*/ 168 w 312"/>
                <a:gd name="T23" fmla="*/ 234 h 240"/>
                <a:gd name="T24" fmla="*/ 138 w 312"/>
                <a:gd name="T25" fmla="*/ 168 h 240"/>
                <a:gd name="T26" fmla="*/ 60 w 312"/>
                <a:gd name="T27" fmla="*/ 108 h 240"/>
                <a:gd name="T28" fmla="*/ 30 w 312"/>
                <a:gd name="T29" fmla="*/ 72 h 240"/>
                <a:gd name="T30" fmla="*/ 0 w 312"/>
                <a:gd name="T31" fmla="*/ 54 h 240"/>
                <a:gd name="T32" fmla="*/ 12 w 312"/>
                <a:gd name="T33" fmla="*/ 30 h 240"/>
                <a:gd name="T34" fmla="*/ 54 w 312"/>
                <a:gd name="T35" fmla="*/ 6 h 240"/>
                <a:gd name="T36" fmla="*/ 144 w 312"/>
                <a:gd name="T37" fmla="*/ 0 h 240"/>
                <a:gd name="T38" fmla="*/ 162 w 312"/>
                <a:gd name="T39" fmla="*/ 24 h 240"/>
                <a:gd name="T40" fmla="*/ 228 w 312"/>
                <a:gd name="T41" fmla="*/ 12 h 240"/>
                <a:gd name="T42" fmla="*/ 306 w 312"/>
                <a:gd name="T43" fmla="*/ 66 h 240"/>
                <a:gd name="T44" fmla="*/ 312 w 312"/>
                <a:gd name="T45" fmla="*/ 72 h 2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12"/>
                <a:gd name="T70" fmla="*/ 0 h 240"/>
                <a:gd name="T71" fmla="*/ 312 w 312"/>
                <a:gd name="T72" fmla="*/ 240 h 24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12" h="240">
                  <a:moveTo>
                    <a:pt x="312" y="72"/>
                  </a:moveTo>
                  <a:lnTo>
                    <a:pt x="276" y="120"/>
                  </a:lnTo>
                  <a:lnTo>
                    <a:pt x="282" y="132"/>
                  </a:lnTo>
                  <a:lnTo>
                    <a:pt x="246" y="174"/>
                  </a:lnTo>
                  <a:lnTo>
                    <a:pt x="240" y="168"/>
                  </a:lnTo>
                  <a:lnTo>
                    <a:pt x="240" y="180"/>
                  </a:lnTo>
                  <a:lnTo>
                    <a:pt x="204" y="198"/>
                  </a:lnTo>
                  <a:lnTo>
                    <a:pt x="204" y="216"/>
                  </a:lnTo>
                  <a:lnTo>
                    <a:pt x="186" y="204"/>
                  </a:lnTo>
                  <a:lnTo>
                    <a:pt x="198" y="222"/>
                  </a:lnTo>
                  <a:lnTo>
                    <a:pt x="186" y="240"/>
                  </a:lnTo>
                  <a:lnTo>
                    <a:pt x="168" y="234"/>
                  </a:lnTo>
                  <a:lnTo>
                    <a:pt x="138" y="168"/>
                  </a:lnTo>
                  <a:lnTo>
                    <a:pt x="60" y="108"/>
                  </a:lnTo>
                  <a:lnTo>
                    <a:pt x="30" y="72"/>
                  </a:lnTo>
                  <a:lnTo>
                    <a:pt x="0" y="54"/>
                  </a:lnTo>
                  <a:lnTo>
                    <a:pt x="12" y="30"/>
                  </a:lnTo>
                  <a:lnTo>
                    <a:pt x="54" y="6"/>
                  </a:lnTo>
                  <a:lnTo>
                    <a:pt x="144" y="0"/>
                  </a:lnTo>
                  <a:lnTo>
                    <a:pt x="162" y="24"/>
                  </a:lnTo>
                  <a:lnTo>
                    <a:pt x="228" y="12"/>
                  </a:lnTo>
                  <a:lnTo>
                    <a:pt x="306" y="66"/>
                  </a:lnTo>
                  <a:lnTo>
                    <a:pt x="312" y="72"/>
                  </a:lnTo>
                  <a:close/>
                </a:path>
              </a:pathLst>
            </a:custGeom>
            <a:solidFill>
              <a:srgbClr val="FFAA00"/>
            </a:solidFill>
            <a:ln w="9525">
              <a:solidFill>
                <a:srgbClr val="FFAA00"/>
              </a:solidFill>
              <a:prstDash val="solid"/>
              <a:round/>
              <a:headEnd/>
              <a:tailEnd/>
            </a:ln>
          </p:spPr>
          <p:txBody>
            <a:bodyPr/>
            <a:lstStyle/>
            <a:p>
              <a:endParaRPr lang="en-US"/>
            </a:p>
          </p:txBody>
        </p:sp>
        <p:sp>
          <p:nvSpPr>
            <p:cNvPr id="6246" name="Freeform 227"/>
            <p:cNvSpPr>
              <a:spLocks/>
            </p:cNvSpPr>
            <p:nvPr/>
          </p:nvSpPr>
          <p:spPr bwMode="auto">
            <a:xfrm>
              <a:off x="3717" y="2364"/>
              <a:ext cx="312" cy="240"/>
            </a:xfrm>
            <a:custGeom>
              <a:avLst/>
              <a:gdLst>
                <a:gd name="T0" fmla="*/ 312 w 312"/>
                <a:gd name="T1" fmla="*/ 72 h 240"/>
                <a:gd name="T2" fmla="*/ 276 w 312"/>
                <a:gd name="T3" fmla="*/ 120 h 240"/>
                <a:gd name="T4" fmla="*/ 282 w 312"/>
                <a:gd name="T5" fmla="*/ 132 h 240"/>
                <a:gd name="T6" fmla="*/ 246 w 312"/>
                <a:gd name="T7" fmla="*/ 174 h 240"/>
                <a:gd name="T8" fmla="*/ 240 w 312"/>
                <a:gd name="T9" fmla="*/ 168 h 240"/>
                <a:gd name="T10" fmla="*/ 240 w 312"/>
                <a:gd name="T11" fmla="*/ 180 h 240"/>
                <a:gd name="T12" fmla="*/ 204 w 312"/>
                <a:gd name="T13" fmla="*/ 198 h 240"/>
                <a:gd name="T14" fmla="*/ 204 w 312"/>
                <a:gd name="T15" fmla="*/ 216 h 240"/>
                <a:gd name="T16" fmla="*/ 186 w 312"/>
                <a:gd name="T17" fmla="*/ 204 h 240"/>
                <a:gd name="T18" fmla="*/ 198 w 312"/>
                <a:gd name="T19" fmla="*/ 222 h 240"/>
                <a:gd name="T20" fmla="*/ 186 w 312"/>
                <a:gd name="T21" fmla="*/ 240 h 240"/>
                <a:gd name="T22" fmla="*/ 168 w 312"/>
                <a:gd name="T23" fmla="*/ 234 h 240"/>
                <a:gd name="T24" fmla="*/ 138 w 312"/>
                <a:gd name="T25" fmla="*/ 168 h 240"/>
                <a:gd name="T26" fmla="*/ 60 w 312"/>
                <a:gd name="T27" fmla="*/ 108 h 240"/>
                <a:gd name="T28" fmla="*/ 30 w 312"/>
                <a:gd name="T29" fmla="*/ 72 h 240"/>
                <a:gd name="T30" fmla="*/ 0 w 312"/>
                <a:gd name="T31" fmla="*/ 54 h 240"/>
                <a:gd name="T32" fmla="*/ 12 w 312"/>
                <a:gd name="T33" fmla="*/ 30 h 240"/>
                <a:gd name="T34" fmla="*/ 54 w 312"/>
                <a:gd name="T35" fmla="*/ 6 h 240"/>
                <a:gd name="T36" fmla="*/ 144 w 312"/>
                <a:gd name="T37" fmla="*/ 0 h 240"/>
                <a:gd name="T38" fmla="*/ 162 w 312"/>
                <a:gd name="T39" fmla="*/ 24 h 240"/>
                <a:gd name="T40" fmla="*/ 228 w 312"/>
                <a:gd name="T41" fmla="*/ 12 h 240"/>
                <a:gd name="T42" fmla="*/ 306 w 312"/>
                <a:gd name="T43" fmla="*/ 66 h 240"/>
                <a:gd name="T44" fmla="*/ 312 w 312"/>
                <a:gd name="T45" fmla="*/ 72 h 240"/>
                <a:gd name="T46" fmla="*/ 312 w 312"/>
                <a:gd name="T47" fmla="*/ 78 h 2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12"/>
                <a:gd name="T73" fmla="*/ 0 h 240"/>
                <a:gd name="T74" fmla="*/ 312 w 312"/>
                <a:gd name="T75" fmla="*/ 240 h 24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12" h="240">
                  <a:moveTo>
                    <a:pt x="312" y="72"/>
                  </a:moveTo>
                  <a:lnTo>
                    <a:pt x="276" y="120"/>
                  </a:lnTo>
                  <a:lnTo>
                    <a:pt x="282" y="132"/>
                  </a:lnTo>
                  <a:lnTo>
                    <a:pt x="246" y="174"/>
                  </a:lnTo>
                  <a:lnTo>
                    <a:pt x="240" y="168"/>
                  </a:lnTo>
                  <a:lnTo>
                    <a:pt x="240" y="180"/>
                  </a:lnTo>
                  <a:lnTo>
                    <a:pt x="204" y="198"/>
                  </a:lnTo>
                  <a:lnTo>
                    <a:pt x="204" y="216"/>
                  </a:lnTo>
                  <a:lnTo>
                    <a:pt x="186" y="204"/>
                  </a:lnTo>
                  <a:lnTo>
                    <a:pt x="198" y="222"/>
                  </a:lnTo>
                  <a:lnTo>
                    <a:pt x="186" y="240"/>
                  </a:lnTo>
                  <a:lnTo>
                    <a:pt x="168" y="234"/>
                  </a:lnTo>
                  <a:lnTo>
                    <a:pt x="138" y="168"/>
                  </a:lnTo>
                  <a:lnTo>
                    <a:pt x="60" y="108"/>
                  </a:lnTo>
                  <a:lnTo>
                    <a:pt x="30" y="72"/>
                  </a:lnTo>
                  <a:lnTo>
                    <a:pt x="0" y="54"/>
                  </a:lnTo>
                  <a:lnTo>
                    <a:pt x="12" y="30"/>
                  </a:lnTo>
                  <a:lnTo>
                    <a:pt x="54" y="6"/>
                  </a:lnTo>
                  <a:lnTo>
                    <a:pt x="144" y="0"/>
                  </a:lnTo>
                  <a:lnTo>
                    <a:pt x="162" y="24"/>
                  </a:lnTo>
                  <a:lnTo>
                    <a:pt x="228" y="12"/>
                  </a:lnTo>
                  <a:lnTo>
                    <a:pt x="306" y="66"/>
                  </a:lnTo>
                  <a:lnTo>
                    <a:pt x="312" y="72"/>
                  </a:lnTo>
                  <a:lnTo>
                    <a:pt x="312" y="78"/>
                  </a:lnTo>
                </a:path>
              </a:pathLst>
            </a:custGeom>
            <a:noFill/>
            <a:ln w="9525">
              <a:solidFill>
                <a:srgbClr val="000000"/>
              </a:solidFill>
              <a:prstDash val="solid"/>
              <a:round/>
              <a:headEnd/>
              <a:tailEnd/>
            </a:ln>
          </p:spPr>
          <p:txBody>
            <a:bodyPr/>
            <a:lstStyle/>
            <a:p>
              <a:endParaRPr lang="en-US"/>
            </a:p>
          </p:txBody>
        </p:sp>
        <p:sp>
          <p:nvSpPr>
            <p:cNvPr id="6247" name="Freeform 228"/>
            <p:cNvSpPr>
              <a:spLocks/>
            </p:cNvSpPr>
            <p:nvPr/>
          </p:nvSpPr>
          <p:spPr bwMode="auto">
            <a:xfrm>
              <a:off x="2457" y="1578"/>
              <a:ext cx="432" cy="288"/>
            </a:xfrm>
            <a:custGeom>
              <a:avLst/>
              <a:gdLst>
                <a:gd name="T0" fmla="*/ 432 w 432"/>
                <a:gd name="T1" fmla="*/ 204 h 288"/>
                <a:gd name="T2" fmla="*/ 426 w 432"/>
                <a:gd name="T3" fmla="*/ 210 h 288"/>
                <a:gd name="T4" fmla="*/ 432 w 432"/>
                <a:gd name="T5" fmla="*/ 234 h 288"/>
                <a:gd name="T6" fmla="*/ 420 w 432"/>
                <a:gd name="T7" fmla="*/ 264 h 288"/>
                <a:gd name="T8" fmla="*/ 432 w 432"/>
                <a:gd name="T9" fmla="*/ 288 h 288"/>
                <a:gd name="T10" fmla="*/ 384 w 432"/>
                <a:gd name="T11" fmla="*/ 258 h 288"/>
                <a:gd name="T12" fmla="*/ 342 w 432"/>
                <a:gd name="T13" fmla="*/ 264 h 288"/>
                <a:gd name="T14" fmla="*/ 312 w 432"/>
                <a:gd name="T15" fmla="*/ 246 h 288"/>
                <a:gd name="T16" fmla="*/ 0 w 432"/>
                <a:gd name="T17" fmla="*/ 228 h 288"/>
                <a:gd name="T18" fmla="*/ 0 w 432"/>
                <a:gd name="T19" fmla="*/ 186 h 288"/>
                <a:gd name="T20" fmla="*/ 12 w 432"/>
                <a:gd name="T21" fmla="*/ 72 h 288"/>
                <a:gd name="T22" fmla="*/ 18 w 432"/>
                <a:gd name="T23" fmla="*/ 0 h 288"/>
                <a:gd name="T24" fmla="*/ 426 w 432"/>
                <a:gd name="T25" fmla="*/ 18 h 288"/>
                <a:gd name="T26" fmla="*/ 414 w 432"/>
                <a:gd name="T27" fmla="*/ 42 h 288"/>
                <a:gd name="T28" fmla="*/ 432 w 432"/>
                <a:gd name="T29" fmla="*/ 66 h 288"/>
                <a:gd name="T30" fmla="*/ 432 w 432"/>
                <a:gd name="T31" fmla="*/ 180 h 288"/>
                <a:gd name="T32" fmla="*/ 432 w 432"/>
                <a:gd name="T33" fmla="*/ 204 h 28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32"/>
                <a:gd name="T52" fmla="*/ 0 h 288"/>
                <a:gd name="T53" fmla="*/ 432 w 432"/>
                <a:gd name="T54" fmla="*/ 288 h 28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32" h="288">
                  <a:moveTo>
                    <a:pt x="432" y="204"/>
                  </a:moveTo>
                  <a:lnTo>
                    <a:pt x="426" y="210"/>
                  </a:lnTo>
                  <a:lnTo>
                    <a:pt x="432" y="234"/>
                  </a:lnTo>
                  <a:lnTo>
                    <a:pt x="420" y="264"/>
                  </a:lnTo>
                  <a:lnTo>
                    <a:pt x="432" y="288"/>
                  </a:lnTo>
                  <a:lnTo>
                    <a:pt x="384" y="258"/>
                  </a:lnTo>
                  <a:lnTo>
                    <a:pt x="342" y="264"/>
                  </a:lnTo>
                  <a:lnTo>
                    <a:pt x="312" y="246"/>
                  </a:lnTo>
                  <a:lnTo>
                    <a:pt x="0" y="228"/>
                  </a:lnTo>
                  <a:lnTo>
                    <a:pt x="0" y="186"/>
                  </a:lnTo>
                  <a:lnTo>
                    <a:pt x="12" y="72"/>
                  </a:lnTo>
                  <a:lnTo>
                    <a:pt x="18" y="0"/>
                  </a:lnTo>
                  <a:lnTo>
                    <a:pt x="426" y="18"/>
                  </a:lnTo>
                  <a:lnTo>
                    <a:pt x="414" y="42"/>
                  </a:lnTo>
                  <a:lnTo>
                    <a:pt x="432" y="66"/>
                  </a:lnTo>
                  <a:lnTo>
                    <a:pt x="432" y="180"/>
                  </a:lnTo>
                  <a:lnTo>
                    <a:pt x="432" y="204"/>
                  </a:lnTo>
                  <a:close/>
                </a:path>
              </a:pathLst>
            </a:custGeom>
            <a:solidFill>
              <a:srgbClr val="E8D898"/>
            </a:solidFill>
            <a:ln w="9525">
              <a:solidFill>
                <a:srgbClr val="E8D898"/>
              </a:solidFill>
              <a:prstDash val="solid"/>
              <a:round/>
              <a:headEnd/>
              <a:tailEnd/>
            </a:ln>
          </p:spPr>
          <p:txBody>
            <a:bodyPr/>
            <a:lstStyle/>
            <a:p>
              <a:endParaRPr lang="en-US"/>
            </a:p>
          </p:txBody>
        </p:sp>
        <p:sp>
          <p:nvSpPr>
            <p:cNvPr id="6248" name="Freeform 229"/>
            <p:cNvSpPr>
              <a:spLocks/>
            </p:cNvSpPr>
            <p:nvPr/>
          </p:nvSpPr>
          <p:spPr bwMode="auto">
            <a:xfrm>
              <a:off x="2457" y="1578"/>
              <a:ext cx="432" cy="288"/>
            </a:xfrm>
            <a:custGeom>
              <a:avLst/>
              <a:gdLst>
                <a:gd name="T0" fmla="*/ 432 w 432"/>
                <a:gd name="T1" fmla="*/ 204 h 288"/>
                <a:gd name="T2" fmla="*/ 426 w 432"/>
                <a:gd name="T3" fmla="*/ 210 h 288"/>
                <a:gd name="T4" fmla="*/ 432 w 432"/>
                <a:gd name="T5" fmla="*/ 234 h 288"/>
                <a:gd name="T6" fmla="*/ 420 w 432"/>
                <a:gd name="T7" fmla="*/ 264 h 288"/>
                <a:gd name="T8" fmla="*/ 432 w 432"/>
                <a:gd name="T9" fmla="*/ 288 h 288"/>
                <a:gd name="T10" fmla="*/ 384 w 432"/>
                <a:gd name="T11" fmla="*/ 258 h 288"/>
                <a:gd name="T12" fmla="*/ 342 w 432"/>
                <a:gd name="T13" fmla="*/ 264 h 288"/>
                <a:gd name="T14" fmla="*/ 312 w 432"/>
                <a:gd name="T15" fmla="*/ 246 h 288"/>
                <a:gd name="T16" fmla="*/ 0 w 432"/>
                <a:gd name="T17" fmla="*/ 228 h 288"/>
                <a:gd name="T18" fmla="*/ 0 w 432"/>
                <a:gd name="T19" fmla="*/ 186 h 288"/>
                <a:gd name="T20" fmla="*/ 12 w 432"/>
                <a:gd name="T21" fmla="*/ 72 h 288"/>
                <a:gd name="T22" fmla="*/ 18 w 432"/>
                <a:gd name="T23" fmla="*/ 0 h 288"/>
                <a:gd name="T24" fmla="*/ 426 w 432"/>
                <a:gd name="T25" fmla="*/ 18 h 288"/>
                <a:gd name="T26" fmla="*/ 414 w 432"/>
                <a:gd name="T27" fmla="*/ 42 h 288"/>
                <a:gd name="T28" fmla="*/ 432 w 432"/>
                <a:gd name="T29" fmla="*/ 66 h 288"/>
                <a:gd name="T30" fmla="*/ 432 w 432"/>
                <a:gd name="T31" fmla="*/ 180 h 288"/>
                <a:gd name="T32" fmla="*/ 432 w 432"/>
                <a:gd name="T33" fmla="*/ 204 h 288"/>
                <a:gd name="T34" fmla="*/ 432 w 432"/>
                <a:gd name="T35" fmla="*/ 210 h 2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32"/>
                <a:gd name="T55" fmla="*/ 0 h 288"/>
                <a:gd name="T56" fmla="*/ 432 w 432"/>
                <a:gd name="T57" fmla="*/ 288 h 28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32" h="288">
                  <a:moveTo>
                    <a:pt x="432" y="204"/>
                  </a:moveTo>
                  <a:lnTo>
                    <a:pt x="426" y="210"/>
                  </a:lnTo>
                  <a:lnTo>
                    <a:pt x="432" y="234"/>
                  </a:lnTo>
                  <a:lnTo>
                    <a:pt x="420" y="264"/>
                  </a:lnTo>
                  <a:lnTo>
                    <a:pt x="432" y="288"/>
                  </a:lnTo>
                  <a:lnTo>
                    <a:pt x="384" y="258"/>
                  </a:lnTo>
                  <a:lnTo>
                    <a:pt x="342" y="264"/>
                  </a:lnTo>
                  <a:lnTo>
                    <a:pt x="312" y="246"/>
                  </a:lnTo>
                  <a:lnTo>
                    <a:pt x="0" y="228"/>
                  </a:lnTo>
                  <a:lnTo>
                    <a:pt x="0" y="186"/>
                  </a:lnTo>
                  <a:lnTo>
                    <a:pt x="12" y="72"/>
                  </a:lnTo>
                  <a:lnTo>
                    <a:pt x="18" y="0"/>
                  </a:lnTo>
                  <a:lnTo>
                    <a:pt x="426" y="18"/>
                  </a:lnTo>
                  <a:lnTo>
                    <a:pt x="414" y="42"/>
                  </a:lnTo>
                  <a:lnTo>
                    <a:pt x="432" y="66"/>
                  </a:lnTo>
                  <a:lnTo>
                    <a:pt x="432" y="180"/>
                  </a:lnTo>
                  <a:lnTo>
                    <a:pt x="432" y="204"/>
                  </a:lnTo>
                  <a:lnTo>
                    <a:pt x="432" y="210"/>
                  </a:lnTo>
                </a:path>
              </a:pathLst>
            </a:custGeom>
            <a:noFill/>
            <a:ln w="9525">
              <a:solidFill>
                <a:srgbClr val="000000"/>
              </a:solidFill>
              <a:prstDash val="solid"/>
              <a:round/>
              <a:headEnd/>
              <a:tailEnd/>
            </a:ln>
          </p:spPr>
          <p:txBody>
            <a:bodyPr/>
            <a:lstStyle/>
            <a:p>
              <a:endParaRPr lang="en-US"/>
            </a:p>
          </p:txBody>
        </p:sp>
        <p:sp>
          <p:nvSpPr>
            <p:cNvPr id="6249" name="Freeform 230"/>
            <p:cNvSpPr>
              <a:spLocks/>
            </p:cNvSpPr>
            <p:nvPr/>
          </p:nvSpPr>
          <p:spPr bwMode="auto">
            <a:xfrm>
              <a:off x="3279" y="2256"/>
              <a:ext cx="522" cy="180"/>
            </a:xfrm>
            <a:custGeom>
              <a:avLst/>
              <a:gdLst>
                <a:gd name="T0" fmla="*/ 522 w 522"/>
                <a:gd name="T1" fmla="*/ 0 h 180"/>
                <a:gd name="T2" fmla="*/ 522 w 522"/>
                <a:gd name="T3" fmla="*/ 24 h 180"/>
                <a:gd name="T4" fmla="*/ 504 w 522"/>
                <a:gd name="T5" fmla="*/ 42 h 180"/>
                <a:gd name="T6" fmla="*/ 474 w 522"/>
                <a:gd name="T7" fmla="*/ 60 h 180"/>
                <a:gd name="T8" fmla="*/ 468 w 522"/>
                <a:gd name="T9" fmla="*/ 54 h 180"/>
                <a:gd name="T10" fmla="*/ 450 w 522"/>
                <a:gd name="T11" fmla="*/ 78 h 180"/>
                <a:gd name="T12" fmla="*/ 402 w 522"/>
                <a:gd name="T13" fmla="*/ 102 h 180"/>
                <a:gd name="T14" fmla="*/ 390 w 522"/>
                <a:gd name="T15" fmla="*/ 126 h 180"/>
                <a:gd name="T16" fmla="*/ 372 w 522"/>
                <a:gd name="T17" fmla="*/ 132 h 180"/>
                <a:gd name="T18" fmla="*/ 372 w 522"/>
                <a:gd name="T19" fmla="*/ 150 h 180"/>
                <a:gd name="T20" fmla="*/ 294 w 522"/>
                <a:gd name="T21" fmla="*/ 162 h 180"/>
                <a:gd name="T22" fmla="*/ 132 w 522"/>
                <a:gd name="T23" fmla="*/ 174 h 180"/>
                <a:gd name="T24" fmla="*/ 0 w 522"/>
                <a:gd name="T25" fmla="*/ 180 h 180"/>
                <a:gd name="T26" fmla="*/ 12 w 522"/>
                <a:gd name="T27" fmla="*/ 168 h 180"/>
                <a:gd name="T28" fmla="*/ 0 w 522"/>
                <a:gd name="T29" fmla="*/ 150 h 180"/>
                <a:gd name="T30" fmla="*/ 18 w 522"/>
                <a:gd name="T31" fmla="*/ 138 h 180"/>
                <a:gd name="T32" fmla="*/ 18 w 522"/>
                <a:gd name="T33" fmla="*/ 126 h 180"/>
                <a:gd name="T34" fmla="*/ 30 w 522"/>
                <a:gd name="T35" fmla="*/ 108 h 180"/>
                <a:gd name="T36" fmla="*/ 30 w 522"/>
                <a:gd name="T37" fmla="*/ 102 h 180"/>
                <a:gd name="T38" fmla="*/ 36 w 522"/>
                <a:gd name="T39" fmla="*/ 54 h 180"/>
                <a:gd name="T40" fmla="*/ 42 w 522"/>
                <a:gd name="T41" fmla="*/ 60 h 180"/>
                <a:gd name="T42" fmla="*/ 126 w 522"/>
                <a:gd name="T43" fmla="*/ 54 h 180"/>
                <a:gd name="T44" fmla="*/ 126 w 522"/>
                <a:gd name="T45" fmla="*/ 42 h 180"/>
                <a:gd name="T46" fmla="*/ 402 w 522"/>
                <a:gd name="T47" fmla="*/ 18 h 180"/>
                <a:gd name="T48" fmla="*/ 522 w 522"/>
                <a:gd name="T49" fmla="*/ 0 h 1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22"/>
                <a:gd name="T76" fmla="*/ 0 h 180"/>
                <a:gd name="T77" fmla="*/ 522 w 522"/>
                <a:gd name="T78" fmla="*/ 180 h 18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22" h="180">
                  <a:moveTo>
                    <a:pt x="522" y="0"/>
                  </a:moveTo>
                  <a:lnTo>
                    <a:pt x="522" y="24"/>
                  </a:lnTo>
                  <a:lnTo>
                    <a:pt x="504" y="42"/>
                  </a:lnTo>
                  <a:lnTo>
                    <a:pt x="474" y="60"/>
                  </a:lnTo>
                  <a:lnTo>
                    <a:pt x="468" y="54"/>
                  </a:lnTo>
                  <a:lnTo>
                    <a:pt x="450" y="78"/>
                  </a:lnTo>
                  <a:lnTo>
                    <a:pt x="402" y="102"/>
                  </a:lnTo>
                  <a:lnTo>
                    <a:pt x="390" y="126"/>
                  </a:lnTo>
                  <a:lnTo>
                    <a:pt x="372" y="132"/>
                  </a:lnTo>
                  <a:lnTo>
                    <a:pt x="372" y="150"/>
                  </a:lnTo>
                  <a:lnTo>
                    <a:pt x="294" y="162"/>
                  </a:lnTo>
                  <a:lnTo>
                    <a:pt x="132" y="174"/>
                  </a:lnTo>
                  <a:lnTo>
                    <a:pt x="0" y="180"/>
                  </a:lnTo>
                  <a:lnTo>
                    <a:pt x="12" y="168"/>
                  </a:lnTo>
                  <a:lnTo>
                    <a:pt x="0" y="150"/>
                  </a:lnTo>
                  <a:lnTo>
                    <a:pt x="18" y="138"/>
                  </a:lnTo>
                  <a:lnTo>
                    <a:pt x="18" y="126"/>
                  </a:lnTo>
                  <a:lnTo>
                    <a:pt x="30" y="108"/>
                  </a:lnTo>
                  <a:lnTo>
                    <a:pt x="30" y="102"/>
                  </a:lnTo>
                  <a:lnTo>
                    <a:pt x="36" y="54"/>
                  </a:lnTo>
                  <a:lnTo>
                    <a:pt x="42" y="60"/>
                  </a:lnTo>
                  <a:lnTo>
                    <a:pt x="126" y="54"/>
                  </a:lnTo>
                  <a:lnTo>
                    <a:pt x="126" y="42"/>
                  </a:lnTo>
                  <a:lnTo>
                    <a:pt x="402" y="18"/>
                  </a:lnTo>
                  <a:lnTo>
                    <a:pt x="522" y="0"/>
                  </a:lnTo>
                  <a:close/>
                </a:path>
              </a:pathLst>
            </a:custGeom>
            <a:solidFill>
              <a:srgbClr val="FFAA00"/>
            </a:solidFill>
            <a:ln w="9525">
              <a:solidFill>
                <a:srgbClr val="FFAA00"/>
              </a:solidFill>
              <a:prstDash val="solid"/>
              <a:round/>
              <a:headEnd/>
              <a:tailEnd/>
            </a:ln>
          </p:spPr>
          <p:txBody>
            <a:bodyPr/>
            <a:lstStyle/>
            <a:p>
              <a:endParaRPr lang="en-US"/>
            </a:p>
          </p:txBody>
        </p:sp>
        <p:sp>
          <p:nvSpPr>
            <p:cNvPr id="6250" name="Freeform 231"/>
            <p:cNvSpPr>
              <a:spLocks/>
            </p:cNvSpPr>
            <p:nvPr/>
          </p:nvSpPr>
          <p:spPr bwMode="auto">
            <a:xfrm>
              <a:off x="3279" y="2256"/>
              <a:ext cx="522" cy="180"/>
            </a:xfrm>
            <a:custGeom>
              <a:avLst/>
              <a:gdLst>
                <a:gd name="T0" fmla="*/ 522 w 522"/>
                <a:gd name="T1" fmla="*/ 0 h 180"/>
                <a:gd name="T2" fmla="*/ 522 w 522"/>
                <a:gd name="T3" fmla="*/ 24 h 180"/>
                <a:gd name="T4" fmla="*/ 504 w 522"/>
                <a:gd name="T5" fmla="*/ 42 h 180"/>
                <a:gd name="T6" fmla="*/ 474 w 522"/>
                <a:gd name="T7" fmla="*/ 60 h 180"/>
                <a:gd name="T8" fmla="*/ 468 w 522"/>
                <a:gd name="T9" fmla="*/ 54 h 180"/>
                <a:gd name="T10" fmla="*/ 450 w 522"/>
                <a:gd name="T11" fmla="*/ 78 h 180"/>
                <a:gd name="T12" fmla="*/ 402 w 522"/>
                <a:gd name="T13" fmla="*/ 102 h 180"/>
                <a:gd name="T14" fmla="*/ 390 w 522"/>
                <a:gd name="T15" fmla="*/ 126 h 180"/>
                <a:gd name="T16" fmla="*/ 372 w 522"/>
                <a:gd name="T17" fmla="*/ 132 h 180"/>
                <a:gd name="T18" fmla="*/ 372 w 522"/>
                <a:gd name="T19" fmla="*/ 150 h 180"/>
                <a:gd name="T20" fmla="*/ 294 w 522"/>
                <a:gd name="T21" fmla="*/ 162 h 180"/>
                <a:gd name="T22" fmla="*/ 132 w 522"/>
                <a:gd name="T23" fmla="*/ 174 h 180"/>
                <a:gd name="T24" fmla="*/ 0 w 522"/>
                <a:gd name="T25" fmla="*/ 180 h 180"/>
                <a:gd name="T26" fmla="*/ 12 w 522"/>
                <a:gd name="T27" fmla="*/ 168 h 180"/>
                <a:gd name="T28" fmla="*/ 0 w 522"/>
                <a:gd name="T29" fmla="*/ 150 h 180"/>
                <a:gd name="T30" fmla="*/ 18 w 522"/>
                <a:gd name="T31" fmla="*/ 138 h 180"/>
                <a:gd name="T32" fmla="*/ 18 w 522"/>
                <a:gd name="T33" fmla="*/ 126 h 180"/>
                <a:gd name="T34" fmla="*/ 30 w 522"/>
                <a:gd name="T35" fmla="*/ 108 h 180"/>
                <a:gd name="T36" fmla="*/ 30 w 522"/>
                <a:gd name="T37" fmla="*/ 102 h 180"/>
                <a:gd name="T38" fmla="*/ 36 w 522"/>
                <a:gd name="T39" fmla="*/ 54 h 180"/>
                <a:gd name="T40" fmla="*/ 42 w 522"/>
                <a:gd name="T41" fmla="*/ 60 h 180"/>
                <a:gd name="T42" fmla="*/ 126 w 522"/>
                <a:gd name="T43" fmla="*/ 54 h 180"/>
                <a:gd name="T44" fmla="*/ 126 w 522"/>
                <a:gd name="T45" fmla="*/ 42 h 180"/>
                <a:gd name="T46" fmla="*/ 402 w 522"/>
                <a:gd name="T47" fmla="*/ 18 h 180"/>
                <a:gd name="T48" fmla="*/ 522 w 522"/>
                <a:gd name="T49" fmla="*/ 0 h 180"/>
                <a:gd name="T50" fmla="*/ 522 w 522"/>
                <a:gd name="T51" fmla="*/ 6 h 18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22"/>
                <a:gd name="T79" fmla="*/ 0 h 180"/>
                <a:gd name="T80" fmla="*/ 522 w 522"/>
                <a:gd name="T81" fmla="*/ 180 h 18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22" h="180">
                  <a:moveTo>
                    <a:pt x="522" y="0"/>
                  </a:moveTo>
                  <a:lnTo>
                    <a:pt x="522" y="24"/>
                  </a:lnTo>
                  <a:lnTo>
                    <a:pt x="504" y="42"/>
                  </a:lnTo>
                  <a:lnTo>
                    <a:pt x="474" y="60"/>
                  </a:lnTo>
                  <a:lnTo>
                    <a:pt x="468" y="54"/>
                  </a:lnTo>
                  <a:lnTo>
                    <a:pt x="450" y="78"/>
                  </a:lnTo>
                  <a:lnTo>
                    <a:pt x="402" y="102"/>
                  </a:lnTo>
                  <a:lnTo>
                    <a:pt x="390" y="126"/>
                  </a:lnTo>
                  <a:lnTo>
                    <a:pt x="372" y="132"/>
                  </a:lnTo>
                  <a:lnTo>
                    <a:pt x="372" y="150"/>
                  </a:lnTo>
                  <a:lnTo>
                    <a:pt x="294" y="162"/>
                  </a:lnTo>
                  <a:lnTo>
                    <a:pt x="132" y="174"/>
                  </a:lnTo>
                  <a:lnTo>
                    <a:pt x="0" y="180"/>
                  </a:lnTo>
                  <a:lnTo>
                    <a:pt x="12" y="168"/>
                  </a:lnTo>
                  <a:lnTo>
                    <a:pt x="0" y="150"/>
                  </a:lnTo>
                  <a:lnTo>
                    <a:pt x="18" y="138"/>
                  </a:lnTo>
                  <a:lnTo>
                    <a:pt x="18" y="126"/>
                  </a:lnTo>
                  <a:lnTo>
                    <a:pt x="30" y="108"/>
                  </a:lnTo>
                  <a:lnTo>
                    <a:pt x="30" y="102"/>
                  </a:lnTo>
                  <a:lnTo>
                    <a:pt x="36" y="54"/>
                  </a:lnTo>
                  <a:lnTo>
                    <a:pt x="42" y="60"/>
                  </a:lnTo>
                  <a:lnTo>
                    <a:pt x="126" y="54"/>
                  </a:lnTo>
                  <a:lnTo>
                    <a:pt x="126" y="42"/>
                  </a:lnTo>
                  <a:lnTo>
                    <a:pt x="402" y="18"/>
                  </a:lnTo>
                  <a:lnTo>
                    <a:pt x="522" y="0"/>
                  </a:lnTo>
                  <a:lnTo>
                    <a:pt x="522" y="6"/>
                  </a:lnTo>
                </a:path>
              </a:pathLst>
            </a:custGeom>
            <a:noFill/>
            <a:ln w="9525">
              <a:solidFill>
                <a:srgbClr val="000000"/>
              </a:solidFill>
              <a:prstDash val="solid"/>
              <a:round/>
              <a:headEnd/>
              <a:tailEnd/>
            </a:ln>
          </p:spPr>
          <p:txBody>
            <a:bodyPr/>
            <a:lstStyle/>
            <a:p>
              <a:endParaRPr lang="en-US"/>
            </a:p>
          </p:txBody>
        </p:sp>
        <p:sp>
          <p:nvSpPr>
            <p:cNvPr id="6251" name="Freeform 232"/>
            <p:cNvSpPr>
              <a:spLocks/>
            </p:cNvSpPr>
            <p:nvPr/>
          </p:nvSpPr>
          <p:spPr bwMode="auto">
            <a:xfrm>
              <a:off x="2211" y="2316"/>
              <a:ext cx="864" cy="834"/>
            </a:xfrm>
            <a:custGeom>
              <a:avLst/>
              <a:gdLst>
                <a:gd name="T0" fmla="*/ 828 w 864"/>
                <a:gd name="T1" fmla="*/ 246 h 834"/>
                <a:gd name="T2" fmla="*/ 864 w 864"/>
                <a:gd name="T3" fmla="*/ 438 h 834"/>
                <a:gd name="T4" fmla="*/ 858 w 864"/>
                <a:gd name="T5" fmla="*/ 516 h 834"/>
                <a:gd name="T6" fmla="*/ 846 w 864"/>
                <a:gd name="T7" fmla="*/ 540 h 834"/>
                <a:gd name="T8" fmla="*/ 804 w 864"/>
                <a:gd name="T9" fmla="*/ 558 h 834"/>
                <a:gd name="T10" fmla="*/ 792 w 864"/>
                <a:gd name="T11" fmla="*/ 534 h 834"/>
                <a:gd name="T12" fmla="*/ 768 w 864"/>
                <a:gd name="T13" fmla="*/ 540 h 834"/>
                <a:gd name="T14" fmla="*/ 756 w 864"/>
                <a:gd name="T15" fmla="*/ 582 h 834"/>
                <a:gd name="T16" fmla="*/ 678 w 864"/>
                <a:gd name="T17" fmla="*/ 648 h 834"/>
                <a:gd name="T18" fmla="*/ 684 w 864"/>
                <a:gd name="T19" fmla="*/ 630 h 834"/>
                <a:gd name="T20" fmla="*/ 678 w 864"/>
                <a:gd name="T21" fmla="*/ 630 h 834"/>
                <a:gd name="T22" fmla="*/ 666 w 864"/>
                <a:gd name="T23" fmla="*/ 630 h 834"/>
                <a:gd name="T24" fmla="*/ 660 w 864"/>
                <a:gd name="T25" fmla="*/ 642 h 834"/>
                <a:gd name="T26" fmla="*/ 654 w 864"/>
                <a:gd name="T27" fmla="*/ 654 h 834"/>
                <a:gd name="T28" fmla="*/ 642 w 864"/>
                <a:gd name="T29" fmla="*/ 660 h 834"/>
                <a:gd name="T30" fmla="*/ 636 w 864"/>
                <a:gd name="T31" fmla="*/ 654 h 834"/>
                <a:gd name="T32" fmla="*/ 624 w 864"/>
                <a:gd name="T33" fmla="*/ 684 h 834"/>
                <a:gd name="T34" fmla="*/ 606 w 864"/>
                <a:gd name="T35" fmla="*/ 690 h 834"/>
                <a:gd name="T36" fmla="*/ 612 w 864"/>
                <a:gd name="T37" fmla="*/ 702 h 834"/>
                <a:gd name="T38" fmla="*/ 594 w 864"/>
                <a:gd name="T39" fmla="*/ 732 h 834"/>
                <a:gd name="T40" fmla="*/ 588 w 864"/>
                <a:gd name="T41" fmla="*/ 732 h 834"/>
                <a:gd name="T42" fmla="*/ 576 w 864"/>
                <a:gd name="T43" fmla="*/ 732 h 834"/>
                <a:gd name="T44" fmla="*/ 594 w 864"/>
                <a:gd name="T45" fmla="*/ 768 h 834"/>
                <a:gd name="T46" fmla="*/ 546 w 864"/>
                <a:gd name="T47" fmla="*/ 828 h 834"/>
                <a:gd name="T48" fmla="*/ 462 w 864"/>
                <a:gd name="T49" fmla="*/ 750 h 834"/>
                <a:gd name="T50" fmla="*/ 408 w 864"/>
                <a:gd name="T51" fmla="*/ 654 h 834"/>
                <a:gd name="T52" fmla="*/ 336 w 864"/>
                <a:gd name="T53" fmla="*/ 534 h 834"/>
                <a:gd name="T54" fmla="*/ 252 w 864"/>
                <a:gd name="T55" fmla="*/ 528 h 834"/>
                <a:gd name="T56" fmla="*/ 216 w 864"/>
                <a:gd name="T57" fmla="*/ 582 h 834"/>
                <a:gd name="T58" fmla="*/ 126 w 864"/>
                <a:gd name="T59" fmla="*/ 528 h 834"/>
                <a:gd name="T60" fmla="*/ 6 w 864"/>
                <a:gd name="T61" fmla="*/ 342 h 834"/>
                <a:gd name="T62" fmla="*/ 234 w 864"/>
                <a:gd name="T63" fmla="*/ 348 h 834"/>
                <a:gd name="T64" fmla="*/ 456 w 864"/>
                <a:gd name="T65" fmla="*/ 12 h 834"/>
                <a:gd name="T66" fmla="*/ 468 w 864"/>
                <a:gd name="T67" fmla="*/ 174 h 834"/>
                <a:gd name="T68" fmla="*/ 498 w 864"/>
                <a:gd name="T69" fmla="*/ 192 h 834"/>
                <a:gd name="T70" fmla="*/ 564 w 864"/>
                <a:gd name="T71" fmla="*/ 198 h 834"/>
                <a:gd name="T72" fmla="*/ 594 w 864"/>
                <a:gd name="T73" fmla="*/ 210 h 834"/>
                <a:gd name="T74" fmla="*/ 624 w 864"/>
                <a:gd name="T75" fmla="*/ 216 h 834"/>
                <a:gd name="T76" fmla="*/ 642 w 864"/>
                <a:gd name="T77" fmla="*/ 216 h 834"/>
                <a:gd name="T78" fmla="*/ 660 w 864"/>
                <a:gd name="T79" fmla="*/ 216 h 834"/>
                <a:gd name="T80" fmla="*/ 750 w 864"/>
                <a:gd name="T81" fmla="*/ 210 h 834"/>
                <a:gd name="T82" fmla="*/ 798 w 864"/>
                <a:gd name="T83" fmla="*/ 234 h 8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864"/>
                <a:gd name="T127" fmla="*/ 0 h 834"/>
                <a:gd name="T128" fmla="*/ 864 w 864"/>
                <a:gd name="T129" fmla="*/ 834 h 8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864" h="834">
                  <a:moveTo>
                    <a:pt x="798" y="234"/>
                  </a:moveTo>
                  <a:lnTo>
                    <a:pt x="828" y="246"/>
                  </a:lnTo>
                  <a:lnTo>
                    <a:pt x="828" y="366"/>
                  </a:lnTo>
                  <a:lnTo>
                    <a:pt x="864" y="438"/>
                  </a:lnTo>
                  <a:lnTo>
                    <a:pt x="852" y="474"/>
                  </a:lnTo>
                  <a:lnTo>
                    <a:pt x="858" y="516"/>
                  </a:lnTo>
                  <a:lnTo>
                    <a:pt x="840" y="534"/>
                  </a:lnTo>
                  <a:lnTo>
                    <a:pt x="846" y="540"/>
                  </a:lnTo>
                  <a:lnTo>
                    <a:pt x="786" y="570"/>
                  </a:lnTo>
                  <a:lnTo>
                    <a:pt x="804" y="558"/>
                  </a:lnTo>
                  <a:lnTo>
                    <a:pt x="786" y="558"/>
                  </a:lnTo>
                  <a:lnTo>
                    <a:pt x="792" y="534"/>
                  </a:lnTo>
                  <a:lnTo>
                    <a:pt x="774" y="546"/>
                  </a:lnTo>
                  <a:lnTo>
                    <a:pt x="768" y="540"/>
                  </a:lnTo>
                  <a:lnTo>
                    <a:pt x="774" y="576"/>
                  </a:lnTo>
                  <a:lnTo>
                    <a:pt x="756" y="582"/>
                  </a:lnTo>
                  <a:lnTo>
                    <a:pt x="756" y="600"/>
                  </a:lnTo>
                  <a:lnTo>
                    <a:pt x="678" y="648"/>
                  </a:lnTo>
                  <a:lnTo>
                    <a:pt x="720" y="618"/>
                  </a:lnTo>
                  <a:lnTo>
                    <a:pt x="684" y="630"/>
                  </a:lnTo>
                  <a:lnTo>
                    <a:pt x="684" y="618"/>
                  </a:lnTo>
                  <a:lnTo>
                    <a:pt x="678" y="630"/>
                  </a:lnTo>
                  <a:lnTo>
                    <a:pt x="672" y="624"/>
                  </a:lnTo>
                  <a:lnTo>
                    <a:pt x="666" y="630"/>
                  </a:lnTo>
                  <a:lnTo>
                    <a:pt x="654" y="624"/>
                  </a:lnTo>
                  <a:lnTo>
                    <a:pt x="660" y="642"/>
                  </a:lnTo>
                  <a:lnTo>
                    <a:pt x="672" y="642"/>
                  </a:lnTo>
                  <a:lnTo>
                    <a:pt x="654" y="654"/>
                  </a:lnTo>
                  <a:lnTo>
                    <a:pt x="642" y="636"/>
                  </a:lnTo>
                  <a:lnTo>
                    <a:pt x="642" y="660"/>
                  </a:lnTo>
                  <a:lnTo>
                    <a:pt x="636" y="666"/>
                  </a:lnTo>
                  <a:lnTo>
                    <a:pt x="636" y="654"/>
                  </a:lnTo>
                  <a:lnTo>
                    <a:pt x="612" y="672"/>
                  </a:lnTo>
                  <a:lnTo>
                    <a:pt x="624" y="684"/>
                  </a:lnTo>
                  <a:lnTo>
                    <a:pt x="594" y="684"/>
                  </a:lnTo>
                  <a:lnTo>
                    <a:pt x="606" y="690"/>
                  </a:lnTo>
                  <a:lnTo>
                    <a:pt x="606" y="702"/>
                  </a:lnTo>
                  <a:lnTo>
                    <a:pt x="612" y="702"/>
                  </a:lnTo>
                  <a:lnTo>
                    <a:pt x="600" y="732"/>
                  </a:lnTo>
                  <a:lnTo>
                    <a:pt x="594" y="732"/>
                  </a:lnTo>
                  <a:lnTo>
                    <a:pt x="594" y="720"/>
                  </a:lnTo>
                  <a:lnTo>
                    <a:pt x="588" y="732"/>
                  </a:lnTo>
                  <a:lnTo>
                    <a:pt x="576" y="720"/>
                  </a:lnTo>
                  <a:lnTo>
                    <a:pt x="576" y="732"/>
                  </a:lnTo>
                  <a:lnTo>
                    <a:pt x="600" y="732"/>
                  </a:lnTo>
                  <a:lnTo>
                    <a:pt x="594" y="768"/>
                  </a:lnTo>
                  <a:lnTo>
                    <a:pt x="618" y="834"/>
                  </a:lnTo>
                  <a:lnTo>
                    <a:pt x="546" y="828"/>
                  </a:lnTo>
                  <a:lnTo>
                    <a:pt x="480" y="798"/>
                  </a:lnTo>
                  <a:lnTo>
                    <a:pt x="462" y="750"/>
                  </a:lnTo>
                  <a:lnTo>
                    <a:pt x="456" y="702"/>
                  </a:lnTo>
                  <a:lnTo>
                    <a:pt x="408" y="654"/>
                  </a:lnTo>
                  <a:lnTo>
                    <a:pt x="372" y="570"/>
                  </a:lnTo>
                  <a:lnTo>
                    <a:pt x="336" y="534"/>
                  </a:lnTo>
                  <a:lnTo>
                    <a:pt x="276" y="516"/>
                  </a:lnTo>
                  <a:lnTo>
                    <a:pt x="252" y="528"/>
                  </a:lnTo>
                  <a:lnTo>
                    <a:pt x="234" y="564"/>
                  </a:lnTo>
                  <a:lnTo>
                    <a:pt x="216" y="582"/>
                  </a:lnTo>
                  <a:lnTo>
                    <a:pt x="198" y="576"/>
                  </a:lnTo>
                  <a:lnTo>
                    <a:pt x="126" y="528"/>
                  </a:lnTo>
                  <a:lnTo>
                    <a:pt x="108" y="450"/>
                  </a:lnTo>
                  <a:lnTo>
                    <a:pt x="6" y="342"/>
                  </a:lnTo>
                  <a:lnTo>
                    <a:pt x="0" y="330"/>
                  </a:lnTo>
                  <a:lnTo>
                    <a:pt x="234" y="348"/>
                  </a:lnTo>
                  <a:lnTo>
                    <a:pt x="264" y="0"/>
                  </a:lnTo>
                  <a:lnTo>
                    <a:pt x="456" y="12"/>
                  </a:lnTo>
                  <a:lnTo>
                    <a:pt x="444" y="162"/>
                  </a:lnTo>
                  <a:lnTo>
                    <a:pt x="468" y="174"/>
                  </a:lnTo>
                  <a:lnTo>
                    <a:pt x="486" y="174"/>
                  </a:lnTo>
                  <a:lnTo>
                    <a:pt x="498" y="192"/>
                  </a:lnTo>
                  <a:lnTo>
                    <a:pt x="540" y="204"/>
                  </a:lnTo>
                  <a:lnTo>
                    <a:pt x="564" y="198"/>
                  </a:lnTo>
                  <a:lnTo>
                    <a:pt x="582" y="222"/>
                  </a:lnTo>
                  <a:lnTo>
                    <a:pt x="594" y="210"/>
                  </a:lnTo>
                  <a:lnTo>
                    <a:pt x="612" y="228"/>
                  </a:lnTo>
                  <a:lnTo>
                    <a:pt x="624" y="216"/>
                  </a:lnTo>
                  <a:lnTo>
                    <a:pt x="630" y="234"/>
                  </a:lnTo>
                  <a:lnTo>
                    <a:pt x="642" y="216"/>
                  </a:lnTo>
                  <a:lnTo>
                    <a:pt x="648" y="222"/>
                  </a:lnTo>
                  <a:lnTo>
                    <a:pt x="660" y="216"/>
                  </a:lnTo>
                  <a:lnTo>
                    <a:pt x="678" y="234"/>
                  </a:lnTo>
                  <a:lnTo>
                    <a:pt x="750" y="210"/>
                  </a:lnTo>
                  <a:lnTo>
                    <a:pt x="798" y="240"/>
                  </a:lnTo>
                  <a:lnTo>
                    <a:pt x="798" y="234"/>
                  </a:lnTo>
                  <a:close/>
                </a:path>
              </a:pathLst>
            </a:custGeom>
            <a:solidFill>
              <a:srgbClr val="FFAA00"/>
            </a:solidFill>
            <a:ln w="9525">
              <a:solidFill>
                <a:srgbClr val="FFAA00"/>
              </a:solidFill>
              <a:prstDash val="solid"/>
              <a:round/>
              <a:headEnd/>
              <a:tailEnd/>
            </a:ln>
          </p:spPr>
          <p:txBody>
            <a:bodyPr/>
            <a:lstStyle/>
            <a:p>
              <a:endParaRPr lang="en-US"/>
            </a:p>
          </p:txBody>
        </p:sp>
        <p:sp>
          <p:nvSpPr>
            <p:cNvPr id="6252" name="Freeform 233"/>
            <p:cNvSpPr>
              <a:spLocks/>
            </p:cNvSpPr>
            <p:nvPr/>
          </p:nvSpPr>
          <p:spPr bwMode="auto">
            <a:xfrm>
              <a:off x="2211" y="2316"/>
              <a:ext cx="864" cy="834"/>
            </a:xfrm>
            <a:custGeom>
              <a:avLst/>
              <a:gdLst>
                <a:gd name="T0" fmla="*/ 828 w 864"/>
                <a:gd name="T1" fmla="*/ 246 h 834"/>
                <a:gd name="T2" fmla="*/ 864 w 864"/>
                <a:gd name="T3" fmla="*/ 438 h 834"/>
                <a:gd name="T4" fmla="*/ 858 w 864"/>
                <a:gd name="T5" fmla="*/ 516 h 834"/>
                <a:gd name="T6" fmla="*/ 846 w 864"/>
                <a:gd name="T7" fmla="*/ 540 h 834"/>
                <a:gd name="T8" fmla="*/ 804 w 864"/>
                <a:gd name="T9" fmla="*/ 558 h 834"/>
                <a:gd name="T10" fmla="*/ 792 w 864"/>
                <a:gd name="T11" fmla="*/ 534 h 834"/>
                <a:gd name="T12" fmla="*/ 768 w 864"/>
                <a:gd name="T13" fmla="*/ 540 h 834"/>
                <a:gd name="T14" fmla="*/ 756 w 864"/>
                <a:gd name="T15" fmla="*/ 582 h 834"/>
                <a:gd name="T16" fmla="*/ 678 w 864"/>
                <a:gd name="T17" fmla="*/ 648 h 834"/>
                <a:gd name="T18" fmla="*/ 684 w 864"/>
                <a:gd name="T19" fmla="*/ 630 h 834"/>
                <a:gd name="T20" fmla="*/ 678 w 864"/>
                <a:gd name="T21" fmla="*/ 630 h 834"/>
                <a:gd name="T22" fmla="*/ 666 w 864"/>
                <a:gd name="T23" fmla="*/ 630 h 834"/>
                <a:gd name="T24" fmla="*/ 660 w 864"/>
                <a:gd name="T25" fmla="*/ 642 h 834"/>
                <a:gd name="T26" fmla="*/ 654 w 864"/>
                <a:gd name="T27" fmla="*/ 654 h 834"/>
                <a:gd name="T28" fmla="*/ 642 w 864"/>
                <a:gd name="T29" fmla="*/ 660 h 834"/>
                <a:gd name="T30" fmla="*/ 636 w 864"/>
                <a:gd name="T31" fmla="*/ 654 h 834"/>
                <a:gd name="T32" fmla="*/ 624 w 864"/>
                <a:gd name="T33" fmla="*/ 684 h 834"/>
                <a:gd name="T34" fmla="*/ 606 w 864"/>
                <a:gd name="T35" fmla="*/ 690 h 834"/>
                <a:gd name="T36" fmla="*/ 612 w 864"/>
                <a:gd name="T37" fmla="*/ 702 h 834"/>
                <a:gd name="T38" fmla="*/ 594 w 864"/>
                <a:gd name="T39" fmla="*/ 732 h 834"/>
                <a:gd name="T40" fmla="*/ 588 w 864"/>
                <a:gd name="T41" fmla="*/ 732 h 834"/>
                <a:gd name="T42" fmla="*/ 576 w 864"/>
                <a:gd name="T43" fmla="*/ 732 h 834"/>
                <a:gd name="T44" fmla="*/ 594 w 864"/>
                <a:gd name="T45" fmla="*/ 768 h 834"/>
                <a:gd name="T46" fmla="*/ 546 w 864"/>
                <a:gd name="T47" fmla="*/ 828 h 834"/>
                <a:gd name="T48" fmla="*/ 462 w 864"/>
                <a:gd name="T49" fmla="*/ 750 h 834"/>
                <a:gd name="T50" fmla="*/ 408 w 864"/>
                <a:gd name="T51" fmla="*/ 654 h 834"/>
                <a:gd name="T52" fmla="*/ 336 w 864"/>
                <a:gd name="T53" fmla="*/ 534 h 834"/>
                <a:gd name="T54" fmla="*/ 252 w 864"/>
                <a:gd name="T55" fmla="*/ 528 h 834"/>
                <a:gd name="T56" fmla="*/ 216 w 864"/>
                <a:gd name="T57" fmla="*/ 582 h 834"/>
                <a:gd name="T58" fmla="*/ 126 w 864"/>
                <a:gd name="T59" fmla="*/ 528 h 834"/>
                <a:gd name="T60" fmla="*/ 6 w 864"/>
                <a:gd name="T61" fmla="*/ 342 h 834"/>
                <a:gd name="T62" fmla="*/ 234 w 864"/>
                <a:gd name="T63" fmla="*/ 348 h 834"/>
                <a:gd name="T64" fmla="*/ 456 w 864"/>
                <a:gd name="T65" fmla="*/ 12 h 834"/>
                <a:gd name="T66" fmla="*/ 468 w 864"/>
                <a:gd name="T67" fmla="*/ 174 h 834"/>
                <a:gd name="T68" fmla="*/ 498 w 864"/>
                <a:gd name="T69" fmla="*/ 192 h 834"/>
                <a:gd name="T70" fmla="*/ 564 w 864"/>
                <a:gd name="T71" fmla="*/ 198 h 834"/>
                <a:gd name="T72" fmla="*/ 594 w 864"/>
                <a:gd name="T73" fmla="*/ 210 h 834"/>
                <a:gd name="T74" fmla="*/ 624 w 864"/>
                <a:gd name="T75" fmla="*/ 216 h 834"/>
                <a:gd name="T76" fmla="*/ 642 w 864"/>
                <a:gd name="T77" fmla="*/ 216 h 834"/>
                <a:gd name="T78" fmla="*/ 660 w 864"/>
                <a:gd name="T79" fmla="*/ 216 h 834"/>
                <a:gd name="T80" fmla="*/ 750 w 864"/>
                <a:gd name="T81" fmla="*/ 210 h 834"/>
                <a:gd name="T82" fmla="*/ 798 w 864"/>
                <a:gd name="T83" fmla="*/ 234 h 8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864"/>
                <a:gd name="T127" fmla="*/ 0 h 834"/>
                <a:gd name="T128" fmla="*/ 864 w 864"/>
                <a:gd name="T129" fmla="*/ 834 h 8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864" h="834">
                  <a:moveTo>
                    <a:pt x="798" y="234"/>
                  </a:moveTo>
                  <a:lnTo>
                    <a:pt x="828" y="246"/>
                  </a:lnTo>
                  <a:lnTo>
                    <a:pt x="828" y="366"/>
                  </a:lnTo>
                  <a:lnTo>
                    <a:pt x="864" y="438"/>
                  </a:lnTo>
                  <a:lnTo>
                    <a:pt x="852" y="474"/>
                  </a:lnTo>
                  <a:lnTo>
                    <a:pt x="858" y="516"/>
                  </a:lnTo>
                  <a:lnTo>
                    <a:pt x="840" y="534"/>
                  </a:lnTo>
                  <a:lnTo>
                    <a:pt x="846" y="540"/>
                  </a:lnTo>
                  <a:lnTo>
                    <a:pt x="786" y="570"/>
                  </a:lnTo>
                  <a:lnTo>
                    <a:pt x="804" y="558"/>
                  </a:lnTo>
                  <a:lnTo>
                    <a:pt x="786" y="558"/>
                  </a:lnTo>
                  <a:lnTo>
                    <a:pt x="792" y="534"/>
                  </a:lnTo>
                  <a:lnTo>
                    <a:pt x="774" y="546"/>
                  </a:lnTo>
                  <a:lnTo>
                    <a:pt x="768" y="540"/>
                  </a:lnTo>
                  <a:lnTo>
                    <a:pt x="774" y="576"/>
                  </a:lnTo>
                  <a:lnTo>
                    <a:pt x="756" y="582"/>
                  </a:lnTo>
                  <a:lnTo>
                    <a:pt x="756" y="600"/>
                  </a:lnTo>
                  <a:lnTo>
                    <a:pt x="678" y="648"/>
                  </a:lnTo>
                  <a:lnTo>
                    <a:pt x="720" y="618"/>
                  </a:lnTo>
                  <a:lnTo>
                    <a:pt x="684" y="630"/>
                  </a:lnTo>
                  <a:lnTo>
                    <a:pt x="684" y="618"/>
                  </a:lnTo>
                  <a:lnTo>
                    <a:pt x="678" y="630"/>
                  </a:lnTo>
                  <a:lnTo>
                    <a:pt x="672" y="624"/>
                  </a:lnTo>
                  <a:lnTo>
                    <a:pt x="666" y="630"/>
                  </a:lnTo>
                  <a:lnTo>
                    <a:pt x="654" y="624"/>
                  </a:lnTo>
                  <a:lnTo>
                    <a:pt x="660" y="642"/>
                  </a:lnTo>
                  <a:lnTo>
                    <a:pt x="672" y="642"/>
                  </a:lnTo>
                  <a:lnTo>
                    <a:pt x="654" y="654"/>
                  </a:lnTo>
                  <a:lnTo>
                    <a:pt x="642" y="636"/>
                  </a:lnTo>
                  <a:lnTo>
                    <a:pt x="642" y="660"/>
                  </a:lnTo>
                  <a:lnTo>
                    <a:pt x="636" y="666"/>
                  </a:lnTo>
                  <a:lnTo>
                    <a:pt x="636" y="654"/>
                  </a:lnTo>
                  <a:lnTo>
                    <a:pt x="612" y="672"/>
                  </a:lnTo>
                  <a:lnTo>
                    <a:pt x="624" y="684"/>
                  </a:lnTo>
                  <a:lnTo>
                    <a:pt x="594" y="684"/>
                  </a:lnTo>
                  <a:lnTo>
                    <a:pt x="606" y="690"/>
                  </a:lnTo>
                  <a:lnTo>
                    <a:pt x="606" y="702"/>
                  </a:lnTo>
                  <a:lnTo>
                    <a:pt x="612" y="702"/>
                  </a:lnTo>
                  <a:lnTo>
                    <a:pt x="600" y="732"/>
                  </a:lnTo>
                  <a:lnTo>
                    <a:pt x="594" y="732"/>
                  </a:lnTo>
                  <a:lnTo>
                    <a:pt x="594" y="720"/>
                  </a:lnTo>
                  <a:lnTo>
                    <a:pt x="588" y="732"/>
                  </a:lnTo>
                  <a:lnTo>
                    <a:pt x="576" y="720"/>
                  </a:lnTo>
                  <a:lnTo>
                    <a:pt x="576" y="732"/>
                  </a:lnTo>
                  <a:lnTo>
                    <a:pt x="600" y="732"/>
                  </a:lnTo>
                  <a:lnTo>
                    <a:pt x="594" y="768"/>
                  </a:lnTo>
                  <a:lnTo>
                    <a:pt x="618" y="834"/>
                  </a:lnTo>
                  <a:lnTo>
                    <a:pt x="546" y="828"/>
                  </a:lnTo>
                  <a:lnTo>
                    <a:pt x="480" y="798"/>
                  </a:lnTo>
                  <a:lnTo>
                    <a:pt x="462" y="750"/>
                  </a:lnTo>
                  <a:lnTo>
                    <a:pt x="456" y="702"/>
                  </a:lnTo>
                  <a:lnTo>
                    <a:pt x="408" y="654"/>
                  </a:lnTo>
                  <a:lnTo>
                    <a:pt x="372" y="570"/>
                  </a:lnTo>
                  <a:lnTo>
                    <a:pt x="336" y="534"/>
                  </a:lnTo>
                  <a:lnTo>
                    <a:pt x="276" y="516"/>
                  </a:lnTo>
                  <a:lnTo>
                    <a:pt x="252" y="528"/>
                  </a:lnTo>
                  <a:lnTo>
                    <a:pt x="234" y="564"/>
                  </a:lnTo>
                  <a:lnTo>
                    <a:pt x="216" y="582"/>
                  </a:lnTo>
                  <a:lnTo>
                    <a:pt x="198" y="576"/>
                  </a:lnTo>
                  <a:lnTo>
                    <a:pt x="126" y="528"/>
                  </a:lnTo>
                  <a:lnTo>
                    <a:pt x="108" y="450"/>
                  </a:lnTo>
                  <a:lnTo>
                    <a:pt x="6" y="342"/>
                  </a:lnTo>
                  <a:lnTo>
                    <a:pt x="0" y="330"/>
                  </a:lnTo>
                  <a:lnTo>
                    <a:pt x="234" y="348"/>
                  </a:lnTo>
                  <a:lnTo>
                    <a:pt x="264" y="0"/>
                  </a:lnTo>
                  <a:lnTo>
                    <a:pt x="456" y="12"/>
                  </a:lnTo>
                  <a:lnTo>
                    <a:pt x="444" y="162"/>
                  </a:lnTo>
                  <a:lnTo>
                    <a:pt x="468" y="174"/>
                  </a:lnTo>
                  <a:lnTo>
                    <a:pt x="486" y="174"/>
                  </a:lnTo>
                  <a:lnTo>
                    <a:pt x="498" y="192"/>
                  </a:lnTo>
                  <a:lnTo>
                    <a:pt x="540" y="204"/>
                  </a:lnTo>
                  <a:lnTo>
                    <a:pt x="564" y="198"/>
                  </a:lnTo>
                  <a:lnTo>
                    <a:pt x="582" y="222"/>
                  </a:lnTo>
                  <a:lnTo>
                    <a:pt x="594" y="210"/>
                  </a:lnTo>
                  <a:lnTo>
                    <a:pt x="612" y="228"/>
                  </a:lnTo>
                  <a:lnTo>
                    <a:pt x="624" y="216"/>
                  </a:lnTo>
                  <a:lnTo>
                    <a:pt x="630" y="234"/>
                  </a:lnTo>
                  <a:lnTo>
                    <a:pt x="642" y="216"/>
                  </a:lnTo>
                  <a:lnTo>
                    <a:pt x="648" y="222"/>
                  </a:lnTo>
                  <a:lnTo>
                    <a:pt x="660" y="216"/>
                  </a:lnTo>
                  <a:lnTo>
                    <a:pt x="678" y="234"/>
                  </a:lnTo>
                  <a:lnTo>
                    <a:pt x="750" y="210"/>
                  </a:lnTo>
                  <a:lnTo>
                    <a:pt x="798" y="240"/>
                  </a:lnTo>
                  <a:lnTo>
                    <a:pt x="798" y="234"/>
                  </a:lnTo>
                  <a:lnTo>
                    <a:pt x="798" y="240"/>
                  </a:lnTo>
                </a:path>
              </a:pathLst>
            </a:custGeom>
            <a:noFill/>
            <a:ln w="9525">
              <a:solidFill>
                <a:srgbClr val="000000"/>
              </a:solidFill>
              <a:prstDash val="solid"/>
              <a:round/>
              <a:headEnd/>
              <a:tailEnd/>
            </a:ln>
          </p:spPr>
          <p:txBody>
            <a:bodyPr/>
            <a:lstStyle/>
            <a:p>
              <a:endParaRPr lang="en-US"/>
            </a:p>
          </p:txBody>
        </p:sp>
        <p:sp>
          <p:nvSpPr>
            <p:cNvPr id="6253" name="Freeform 234"/>
            <p:cNvSpPr>
              <a:spLocks/>
            </p:cNvSpPr>
            <p:nvPr/>
          </p:nvSpPr>
          <p:spPr bwMode="auto">
            <a:xfrm>
              <a:off x="1803" y="1800"/>
              <a:ext cx="348" cy="438"/>
            </a:xfrm>
            <a:custGeom>
              <a:avLst/>
              <a:gdLst>
                <a:gd name="T0" fmla="*/ 306 w 348"/>
                <a:gd name="T1" fmla="*/ 438 h 438"/>
                <a:gd name="T2" fmla="*/ 0 w 348"/>
                <a:gd name="T3" fmla="*/ 384 h 438"/>
                <a:gd name="T4" fmla="*/ 78 w 348"/>
                <a:gd name="T5" fmla="*/ 0 h 438"/>
                <a:gd name="T6" fmla="*/ 132 w 348"/>
                <a:gd name="T7" fmla="*/ 12 h 438"/>
                <a:gd name="T8" fmla="*/ 246 w 348"/>
                <a:gd name="T9" fmla="*/ 30 h 438"/>
                <a:gd name="T10" fmla="*/ 234 w 348"/>
                <a:gd name="T11" fmla="*/ 108 h 438"/>
                <a:gd name="T12" fmla="*/ 348 w 348"/>
                <a:gd name="T13" fmla="*/ 126 h 438"/>
                <a:gd name="T14" fmla="*/ 312 w 348"/>
                <a:gd name="T15" fmla="*/ 390 h 438"/>
                <a:gd name="T16" fmla="*/ 306 w 348"/>
                <a:gd name="T17" fmla="*/ 438 h 4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8"/>
                <a:gd name="T28" fmla="*/ 0 h 438"/>
                <a:gd name="T29" fmla="*/ 348 w 348"/>
                <a:gd name="T30" fmla="*/ 438 h 4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8" h="438">
                  <a:moveTo>
                    <a:pt x="306" y="438"/>
                  </a:moveTo>
                  <a:lnTo>
                    <a:pt x="0" y="384"/>
                  </a:lnTo>
                  <a:lnTo>
                    <a:pt x="78" y="0"/>
                  </a:lnTo>
                  <a:lnTo>
                    <a:pt x="132" y="12"/>
                  </a:lnTo>
                  <a:lnTo>
                    <a:pt x="246" y="30"/>
                  </a:lnTo>
                  <a:lnTo>
                    <a:pt x="234" y="108"/>
                  </a:lnTo>
                  <a:lnTo>
                    <a:pt x="348" y="126"/>
                  </a:lnTo>
                  <a:lnTo>
                    <a:pt x="312" y="390"/>
                  </a:lnTo>
                  <a:lnTo>
                    <a:pt x="306" y="438"/>
                  </a:lnTo>
                  <a:close/>
                </a:path>
              </a:pathLst>
            </a:custGeom>
            <a:solidFill>
              <a:srgbClr val="FFAA00"/>
            </a:solidFill>
            <a:ln w="9525">
              <a:solidFill>
                <a:srgbClr val="FFAA00"/>
              </a:solidFill>
              <a:prstDash val="solid"/>
              <a:round/>
              <a:headEnd/>
              <a:tailEnd/>
            </a:ln>
          </p:spPr>
          <p:txBody>
            <a:bodyPr/>
            <a:lstStyle/>
            <a:p>
              <a:endParaRPr lang="en-US"/>
            </a:p>
          </p:txBody>
        </p:sp>
        <p:sp>
          <p:nvSpPr>
            <p:cNvPr id="6254" name="Freeform 235"/>
            <p:cNvSpPr>
              <a:spLocks/>
            </p:cNvSpPr>
            <p:nvPr/>
          </p:nvSpPr>
          <p:spPr bwMode="auto">
            <a:xfrm>
              <a:off x="1803" y="1800"/>
              <a:ext cx="348" cy="444"/>
            </a:xfrm>
            <a:custGeom>
              <a:avLst/>
              <a:gdLst>
                <a:gd name="T0" fmla="*/ 306 w 348"/>
                <a:gd name="T1" fmla="*/ 438 h 444"/>
                <a:gd name="T2" fmla="*/ 0 w 348"/>
                <a:gd name="T3" fmla="*/ 384 h 444"/>
                <a:gd name="T4" fmla="*/ 78 w 348"/>
                <a:gd name="T5" fmla="*/ 0 h 444"/>
                <a:gd name="T6" fmla="*/ 132 w 348"/>
                <a:gd name="T7" fmla="*/ 12 h 444"/>
                <a:gd name="T8" fmla="*/ 246 w 348"/>
                <a:gd name="T9" fmla="*/ 30 h 444"/>
                <a:gd name="T10" fmla="*/ 234 w 348"/>
                <a:gd name="T11" fmla="*/ 108 h 444"/>
                <a:gd name="T12" fmla="*/ 348 w 348"/>
                <a:gd name="T13" fmla="*/ 126 h 444"/>
                <a:gd name="T14" fmla="*/ 312 w 348"/>
                <a:gd name="T15" fmla="*/ 390 h 444"/>
                <a:gd name="T16" fmla="*/ 306 w 348"/>
                <a:gd name="T17" fmla="*/ 438 h 444"/>
                <a:gd name="T18" fmla="*/ 306 w 348"/>
                <a:gd name="T19" fmla="*/ 444 h 4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48"/>
                <a:gd name="T31" fmla="*/ 0 h 444"/>
                <a:gd name="T32" fmla="*/ 348 w 348"/>
                <a:gd name="T33" fmla="*/ 444 h 44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48" h="444">
                  <a:moveTo>
                    <a:pt x="306" y="438"/>
                  </a:moveTo>
                  <a:lnTo>
                    <a:pt x="0" y="384"/>
                  </a:lnTo>
                  <a:lnTo>
                    <a:pt x="78" y="0"/>
                  </a:lnTo>
                  <a:lnTo>
                    <a:pt x="132" y="12"/>
                  </a:lnTo>
                  <a:lnTo>
                    <a:pt x="246" y="30"/>
                  </a:lnTo>
                  <a:lnTo>
                    <a:pt x="234" y="108"/>
                  </a:lnTo>
                  <a:lnTo>
                    <a:pt x="348" y="126"/>
                  </a:lnTo>
                  <a:lnTo>
                    <a:pt x="312" y="390"/>
                  </a:lnTo>
                  <a:lnTo>
                    <a:pt x="306" y="438"/>
                  </a:lnTo>
                  <a:lnTo>
                    <a:pt x="306" y="444"/>
                  </a:lnTo>
                </a:path>
              </a:pathLst>
            </a:custGeom>
            <a:noFill/>
            <a:ln w="9525">
              <a:solidFill>
                <a:srgbClr val="000000"/>
              </a:solidFill>
              <a:prstDash val="solid"/>
              <a:round/>
              <a:headEnd/>
              <a:tailEnd/>
            </a:ln>
          </p:spPr>
          <p:txBody>
            <a:bodyPr/>
            <a:lstStyle/>
            <a:p>
              <a:endParaRPr lang="en-US"/>
            </a:p>
          </p:txBody>
        </p:sp>
        <p:sp>
          <p:nvSpPr>
            <p:cNvPr id="6255" name="Freeform 236"/>
            <p:cNvSpPr>
              <a:spLocks/>
            </p:cNvSpPr>
            <p:nvPr/>
          </p:nvSpPr>
          <p:spPr bwMode="auto">
            <a:xfrm>
              <a:off x="4155" y="1494"/>
              <a:ext cx="102" cy="198"/>
            </a:xfrm>
            <a:custGeom>
              <a:avLst/>
              <a:gdLst>
                <a:gd name="T0" fmla="*/ 90 w 102"/>
                <a:gd name="T1" fmla="*/ 186 h 198"/>
                <a:gd name="T2" fmla="*/ 66 w 102"/>
                <a:gd name="T3" fmla="*/ 192 h 198"/>
                <a:gd name="T4" fmla="*/ 48 w 102"/>
                <a:gd name="T5" fmla="*/ 198 h 198"/>
                <a:gd name="T6" fmla="*/ 42 w 102"/>
                <a:gd name="T7" fmla="*/ 192 h 198"/>
                <a:gd name="T8" fmla="*/ 30 w 102"/>
                <a:gd name="T9" fmla="*/ 138 h 198"/>
                <a:gd name="T10" fmla="*/ 24 w 102"/>
                <a:gd name="T11" fmla="*/ 138 h 198"/>
                <a:gd name="T12" fmla="*/ 12 w 102"/>
                <a:gd name="T13" fmla="*/ 102 h 198"/>
                <a:gd name="T14" fmla="*/ 0 w 102"/>
                <a:gd name="T15" fmla="*/ 30 h 198"/>
                <a:gd name="T16" fmla="*/ 96 w 102"/>
                <a:gd name="T17" fmla="*/ 0 h 198"/>
                <a:gd name="T18" fmla="*/ 102 w 102"/>
                <a:gd name="T19" fmla="*/ 42 h 198"/>
                <a:gd name="T20" fmla="*/ 84 w 102"/>
                <a:gd name="T21" fmla="*/ 66 h 198"/>
                <a:gd name="T22" fmla="*/ 78 w 102"/>
                <a:gd name="T23" fmla="*/ 120 h 198"/>
                <a:gd name="T24" fmla="*/ 90 w 102"/>
                <a:gd name="T25" fmla="*/ 186 h 19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198"/>
                <a:gd name="T41" fmla="*/ 102 w 102"/>
                <a:gd name="T42" fmla="*/ 198 h 19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198">
                  <a:moveTo>
                    <a:pt x="90" y="186"/>
                  </a:moveTo>
                  <a:lnTo>
                    <a:pt x="66" y="192"/>
                  </a:lnTo>
                  <a:lnTo>
                    <a:pt x="48" y="198"/>
                  </a:lnTo>
                  <a:lnTo>
                    <a:pt x="42" y="192"/>
                  </a:lnTo>
                  <a:lnTo>
                    <a:pt x="30" y="138"/>
                  </a:lnTo>
                  <a:lnTo>
                    <a:pt x="24" y="138"/>
                  </a:lnTo>
                  <a:lnTo>
                    <a:pt x="12" y="102"/>
                  </a:lnTo>
                  <a:lnTo>
                    <a:pt x="0" y="30"/>
                  </a:lnTo>
                  <a:lnTo>
                    <a:pt x="96" y="0"/>
                  </a:lnTo>
                  <a:lnTo>
                    <a:pt x="102" y="42"/>
                  </a:lnTo>
                  <a:lnTo>
                    <a:pt x="84" y="66"/>
                  </a:lnTo>
                  <a:lnTo>
                    <a:pt x="78" y="120"/>
                  </a:lnTo>
                  <a:lnTo>
                    <a:pt x="90" y="186"/>
                  </a:lnTo>
                  <a:close/>
                </a:path>
              </a:pathLst>
            </a:custGeom>
            <a:solidFill>
              <a:srgbClr val="FFAA00"/>
            </a:solidFill>
            <a:ln w="9525">
              <a:solidFill>
                <a:srgbClr val="FFAA00"/>
              </a:solidFill>
              <a:prstDash val="solid"/>
              <a:round/>
              <a:headEnd/>
              <a:tailEnd/>
            </a:ln>
          </p:spPr>
          <p:txBody>
            <a:bodyPr/>
            <a:lstStyle/>
            <a:p>
              <a:endParaRPr lang="en-US"/>
            </a:p>
          </p:txBody>
        </p:sp>
        <p:sp>
          <p:nvSpPr>
            <p:cNvPr id="6256" name="Freeform 237"/>
            <p:cNvSpPr>
              <a:spLocks/>
            </p:cNvSpPr>
            <p:nvPr/>
          </p:nvSpPr>
          <p:spPr bwMode="auto">
            <a:xfrm>
              <a:off x="4155" y="1494"/>
              <a:ext cx="102" cy="198"/>
            </a:xfrm>
            <a:custGeom>
              <a:avLst/>
              <a:gdLst>
                <a:gd name="T0" fmla="*/ 90 w 102"/>
                <a:gd name="T1" fmla="*/ 186 h 198"/>
                <a:gd name="T2" fmla="*/ 66 w 102"/>
                <a:gd name="T3" fmla="*/ 192 h 198"/>
                <a:gd name="T4" fmla="*/ 48 w 102"/>
                <a:gd name="T5" fmla="*/ 198 h 198"/>
                <a:gd name="T6" fmla="*/ 42 w 102"/>
                <a:gd name="T7" fmla="*/ 192 h 198"/>
                <a:gd name="T8" fmla="*/ 30 w 102"/>
                <a:gd name="T9" fmla="*/ 138 h 198"/>
                <a:gd name="T10" fmla="*/ 24 w 102"/>
                <a:gd name="T11" fmla="*/ 138 h 198"/>
                <a:gd name="T12" fmla="*/ 12 w 102"/>
                <a:gd name="T13" fmla="*/ 102 h 198"/>
                <a:gd name="T14" fmla="*/ 0 w 102"/>
                <a:gd name="T15" fmla="*/ 30 h 198"/>
                <a:gd name="T16" fmla="*/ 96 w 102"/>
                <a:gd name="T17" fmla="*/ 0 h 198"/>
                <a:gd name="T18" fmla="*/ 102 w 102"/>
                <a:gd name="T19" fmla="*/ 42 h 198"/>
                <a:gd name="T20" fmla="*/ 84 w 102"/>
                <a:gd name="T21" fmla="*/ 66 h 198"/>
                <a:gd name="T22" fmla="*/ 78 w 102"/>
                <a:gd name="T23" fmla="*/ 120 h 198"/>
                <a:gd name="T24" fmla="*/ 90 w 102"/>
                <a:gd name="T25" fmla="*/ 186 h 198"/>
                <a:gd name="T26" fmla="*/ 90 w 102"/>
                <a:gd name="T27" fmla="*/ 192 h 19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2"/>
                <a:gd name="T43" fmla="*/ 0 h 198"/>
                <a:gd name="T44" fmla="*/ 102 w 102"/>
                <a:gd name="T45" fmla="*/ 198 h 19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2" h="198">
                  <a:moveTo>
                    <a:pt x="90" y="186"/>
                  </a:moveTo>
                  <a:lnTo>
                    <a:pt x="66" y="192"/>
                  </a:lnTo>
                  <a:lnTo>
                    <a:pt x="48" y="198"/>
                  </a:lnTo>
                  <a:lnTo>
                    <a:pt x="42" y="192"/>
                  </a:lnTo>
                  <a:lnTo>
                    <a:pt x="30" y="138"/>
                  </a:lnTo>
                  <a:lnTo>
                    <a:pt x="24" y="138"/>
                  </a:lnTo>
                  <a:lnTo>
                    <a:pt x="12" y="102"/>
                  </a:lnTo>
                  <a:lnTo>
                    <a:pt x="0" y="30"/>
                  </a:lnTo>
                  <a:lnTo>
                    <a:pt x="96" y="0"/>
                  </a:lnTo>
                  <a:lnTo>
                    <a:pt x="102" y="42"/>
                  </a:lnTo>
                  <a:lnTo>
                    <a:pt x="84" y="66"/>
                  </a:lnTo>
                  <a:lnTo>
                    <a:pt x="78" y="120"/>
                  </a:lnTo>
                  <a:lnTo>
                    <a:pt x="90" y="186"/>
                  </a:lnTo>
                  <a:lnTo>
                    <a:pt x="90" y="192"/>
                  </a:lnTo>
                </a:path>
              </a:pathLst>
            </a:custGeom>
            <a:noFill/>
            <a:ln w="9525">
              <a:solidFill>
                <a:srgbClr val="000000"/>
              </a:solidFill>
              <a:prstDash val="solid"/>
              <a:round/>
              <a:headEnd/>
              <a:tailEnd/>
            </a:ln>
          </p:spPr>
          <p:txBody>
            <a:bodyPr/>
            <a:lstStyle/>
            <a:p>
              <a:endParaRPr lang="en-US"/>
            </a:p>
          </p:txBody>
        </p:sp>
        <p:sp>
          <p:nvSpPr>
            <p:cNvPr id="6257" name="Freeform 238"/>
            <p:cNvSpPr>
              <a:spLocks/>
            </p:cNvSpPr>
            <p:nvPr/>
          </p:nvSpPr>
          <p:spPr bwMode="auto">
            <a:xfrm>
              <a:off x="4167" y="2076"/>
              <a:ext cx="6" cy="18"/>
            </a:xfrm>
            <a:custGeom>
              <a:avLst/>
              <a:gdLst>
                <a:gd name="T0" fmla="*/ 6 w 6"/>
                <a:gd name="T1" fmla="*/ 0 h 18"/>
                <a:gd name="T2" fmla="*/ 0 w 6"/>
                <a:gd name="T3" fmla="*/ 18 h 18"/>
                <a:gd name="T4" fmla="*/ 0 w 6"/>
                <a:gd name="T5" fmla="*/ 0 h 18"/>
                <a:gd name="T6" fmla="*/ 6 w 6"/>
                <a:gd name="T7" fmla="*/ 0 h 18"/>
                <a:gd name="T8" fmla="*/ 0 60000 65536"/>
                <a:gd name="T9" fmla="*/ 0 60000 65536"/>
                <a:gd name="T10" fmla="*/ 0 60000 65536"/>
                <a:gd name="T11" fmla="*/ 0 60000 65536"/>
                <a:gd name="T12" fmla="*/ 0 w 6"/>
                <a:gd name="T13" fmla="*/ 0 h 18"/>
                <a:gd name="T14" fmla="*/ 6 w 6"/>
                <a:gd name="T15" fmla="*/ 18 h 18"/>
              </a:gdLst>
              <a:ahLst/>
              <a:cxnLst>
                <a:cxn ang="T8">
                  <a:pos x="T0" y="T1"/>
                </a:cxn>
                <a:cxn ang="T9">
                  <a:pos x="T2" y="T3"/>
                </a:cxn>
                <a:cxn ang="T10">
                  <a:pos x="T4" y="T5"/>
                </a:cxn>
                <a:cxn ang="T11">
                  <a:pos x="T6" y="T7"/>
                </a:cxn>
              </a:cxnLst>
              <a:rect l="T12" t="T13" r="T14" b="T15"/>
              <a:pathLst>
                <a:path w="6" h="18">
                  <a:moveTo>
                    <a:pt x="6" y="0"/>
                  </a:moveTo>
                  <a:lnTo>
                    <a:pt x="0" y="18"/>
                  </a:lnTo>
                  <a:lnTo>
                    <a:pt x="0" y="0"/>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6258" name="Freeform 239"/>
            <p:cNvSpPr>
              <a:spLocks/>
            </p:cNvSpPr>
            <p:nvPr/>
          </p:nvSpPr>
          <p:spPr bwMode="auto">
            <a:xfrm>
              <a:off x="4167" y="2076"/>
              <a:ext cx="6" cy="18"/>
            </a:xfrm>
            <a:custGeom>
              <a:avLst/>
              <a:gdLst>
                <a:gd name="T0" fmla="*/ 6 w 6"/>
                <a:gd name="T1" fmla="*/ 0 h 18"/>
                <a:gd name="T2" fmla="*/ 0 w 6"/>
                <a:gd name="T3" fmla="*/ 18 h 18"/>
                <a:gd name="T4" fmla="*/ 0 w 6"/>
                <a:gd name="T5" fmla="*/ 0 h 18"/>
                <a:gd name="T6" fmla="*/ 6 w 6"/>
                <a:gd name="T7" fmla="*/ 0 h 18"/>
                <a:gd name="T8" fmla="*/ 6 w 6"/>
                <a:gd name="T9" fmla="*/ 6 h 18"/>
                <a:gd name="T10" fmla="*/ 0 60000 65536"/>
                <a:gd name="T11" fmla="*/ 0 60000 65536"/>
                <a:gd name="T12" fmla="*/ 0 60000 65536"/>
                <a:gd name="T13" fmla="*/ 0 60000 65536"/>
                <a:gd name="T14" fmla="*/ 0 60000 65536"/>
                <a:gd name="T15" fmla="*/ 0 w 6"/>
                <a:gd name="T16" fmla="*/ 0 h 18"/>
                <a:gd name="T17" fmla="*/ 6 w 6"/>
                <a:gd name="T18" fmla="*/ 18 h 18"/>
              </a:gdLst>
              <a:ahLst/>
              <a:cxnLst>
                <a:cxn ang="T10">
                  <a:pos x="T0" y="T1"/>
                </a:cxn>
                <a:cxn ang="T11">
                  <a:pos x="T2" y="T3"/>
                </a:cxn>
                <a:cxn ang="T12">
                  <a:pos x="T4" y="T5"/>
                </a:cxn>
                <a:cxn ang="T13">
                  <a:pos x="T6" y="T7"/>
                </a:cxn>
                <a:cxn ang="T14">
                  <a:pos x="T8" y="T9"/>
                </a:cxn>
              </a:cxnLst>
              <a:rect l="T15" t="T16" r="T17" b="T18"/>
              <a:pathLst>
                <a:path w="6" h="18">
                  <a:moveTo>
                    <a:pt x="6" y="0"/>
                  </a:moveTo>
                  <a:lnTo>
                    <a:pt x="0" y="18"/>
                  </a:ln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6259" name="Freeform 240"/>
            <p:cNvSpPr>
              <a:spLocks/>
            </p:cNvSpPr>
            <p:nvPr/>
          </p:nvSpPr>
          <p:spPr bwMode="auto">
            <a:xfrm>
              <a:off x="4137" y="2076"/>
              <a:ext cx="24" cy="78"/>
            </a:xfrm>
            <a:custGeom>
              <a:avLst/>
              <a:gdLst>
                <a:gd name="T0" fmla="*/ 24 w 24"/>
                <a:gd name="T1" fmla="*/ 0 h 78"/>
                <a:gd name="T2" fmla="*/ 6 w 24"/>
                <a:gd name="T3" fmla="*/ 78 h 78"/>
                <a:gd name="T4" fmla="*/ 0 w 24"/>
                <a:gd name="T5" fmla="*/ 54 h 78"/>
                <a:gd name="T6" fmla="*/ 12 w 24"/>
                <a:gd name="T7" fmla="*/ 12 h 78"/>
                <a:gd name="T8" fmla="*/ 12 w 24"/>
                <a:gd name="T9" fmla="*/ 6 h 78"/>
                <a:gd name="T10" fmla="*/ 24 w 24"/>
                <a:gd name="T11" fmla="*/ 0 h 78"/>
                <a:gd name="T12" fmla="*/ 0 60000 65536"/>
                <a:gd name="T13" fmla="*/ 0 60000 65536"/>
                <a:gd name="T14" fmla="*/ 0 60000 65536"/>
                <a:gd name="T15" fmla="*/ 0 60000 65536"/>
                <a:gd name="T16" fmla="*/ 0 60000 65536"/>
                <a:gd name="T17" fmla="*/ 0 60000 65536"/>
                <a:gd name="T18" fmla="*/ 0 w 24"/>
                <a:gd name="T19" fmla="*/ 0 h 78"/>
                <a:gd name="T20" fmla="*/ 24 w 24"/>
                <a:gd name="T21" fmla="*/ 78 h 78"/>
              </a:gdLst>
              <a:ahLst/>
              <a:cxnLst>
                <a:cxn ang="T12">
                  <a:pos x="T0" y="T1"/>
                </a:cxn>
                <a:cxn ang="T13">
                  <a:pos x="T2" y="T3"/>
                </a:cxn>
                <a:cxn ang="T14">
                  <a:pos x="T4" y="T5"/>
                </a:cxn>
                <a:cxn ang="T15">
                  <a:pos x="T6" y="T7"/>
                </a:cxn>
                <a:cxn ang="T16">
                  <a:pos x="T8" y="T9"/>
                </a:cxn>
                <a:cxn ang="T17">
                  <a:pos x="T10" y="T11"/>
                </a:cxn>
              </a:cxnLst>
              <a:rect l="T18" t="T19" r="T20" b="T21"/>
              <a:pathLst>
                <a:path w="24" h="78">
                  <a:moveTo>
                    <a:pt x="24" y="0"/>
                  </a:moveTo>
                  <a:lnTo>
                    <a:pt x="6" y="78"/>
                  </a:lnTo>
                  <a:lnTo>
                    <a:pt x="0" y="54"/>
                  </a:lnTo>
                  <a:lnTo>
                    <a:pt x="12" y="12"/>
                  </a:lnTo>
                  <a:lnTo>
                    <a:pt x="12" y="6"/>
                  </a:lnTo>
                  <a:lnTo>
                    <a:pt x="24" y="0"/>
                  </a:lnTo>
                  <a:close/>
                </a:path>
              </a:pathLst>
            </a:custGeom>
            <a:solidFill>
              <a:srgbClr val="FFAA00"/>
            </a:solidFill>
            <a:ln w="9525">
              <a:solidFill>
                <a:srgbClr val="FFAA00"/>
              </a:solidFill>
              <a:prstDash val="solid"/>
              <a:round/>
              <a:headEnd/>
              <a:tailEnd/>
            </a:ln>
          </p:spPr>
          <p:txBody>
            <a:bodyPr/>
            <a:lstStyle/>
            <a:p>
              <a:endParaRPr lang="en-US"/>
            </a:p>
          </p:txBody>
        </p:sp>
        <p:sp>
          <p:nvSpPr>
            <p:cNvPr id="6260" name="Freeform 241"/>
            <p:cNvSpPr>
              <a:spLocks/>
            </p:cNvSpPr>
            <p:nvPr/>
          </p:nvSpPr>
          <p:spPr bwMode="auto">
            <a:xfrm>
              <a:off x="4137" y="2076"/>
              <a:ext cx="24" cy="78"/>
            </a:xfrm>
            <a:custGeom>
              <a:avLst/>
              <a:gdLst>
                <a:gd name="T0" fmla="*/ 24 w 24"/>
                <a:gd name="T1" fmla="*/ 0 h 78"/>
                <a:gd name="T2" fmla="*/ 6 w 24"/>
                <a:gd name="T3" fmla="*/ 78 h 78"/>
                <a:gd name="T4" fmla="*/ 0 w 24"/>
                <a:gd name="T5" fmla="*/ 54 h 78"/>
                <a:gd name="T6" fmla="*/ 12 w 24"/>
                <a:gd name="T7" fmla="*/ 12 h 78"/>
                <a:gd name="T8" fmla="*/ 12 w 24"/>
                <a:gd name="T9" fmla="*/ 6 h 78"/>
                <a:gd name="T10" fmla="*/ 24 w 24"/>
                <a:gd name="T11" fmla="*/ 0 h 78"/>
                <a:gd name="T12" fmla="*/ 24 w 24"/>
                <a:gd name="T13" fmla="*/ 6 h 78"/>
                <a:gd name="T14" fmla="*/ 0 60000 65536"/>
                <a:gd name="T15" fmla="*/ 0 60000 65536"/>
                <a:gd name="T16" fmla="*/ 0 60000 65536"/>
                <a:gd name="T17" fmla="*/ 0 60000 65536"/>
                <a:gd name="T18" fmla="*/ 0 60000 65536"/>
                <a:gd name="T19" fmla="*/ 0 60000 65536"/>
                <a:gd name="T20" fmla="*/ 0 60000 65536"/>
                <a:gd name="T21" fmla="*/ 0 w 24"/>
                <a:gd name="T22" fmla="*/ 0 h 78"/>
                <a:gd name="T23" fmla="*/ 24 w 24"/>
                <a:gd name="T24" fmla="*/ 78 h 7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78">
                  <a:moveTo>
                    <a:pt x="24" y="0"/>
                  </a:moveTo>
                  <a:lnTo>
                    <a:pt x="6" y="78"/>
                  </a:lnTo>
                  <a:lnTo>
                    <a:pt x="0" y="54"/>
                  </a:lnTo>
                  <a:lnTo>
                    <a:pt x="12" y="12"/>
                  </a:lnTo>
                  <a:lnTo>
                    <a:pt x="12" y="6"/>
                  </a:lnTo>
                  <a:lnTo>
                    <a:pt x="24" y="0"/>
                  </a:lnTo>
                  <a:lnTo>
                    <a:pt x="24" y="6"/>
                  </a:lnTo>
                </a:path>
              </a:pathLst>
            </a:custGeom>
            <a:noFill/>
            <a:ln w="9525">
              <a:solidFill>
                <a:srgbClr val="000000"/>
              </a:solidFill>
              <a:prstDash val="solid"/>
              <a:round/>
              <a:headEnd/>
              <a:tailEnd/>
            </a:ln>
          </p:spPr>
          <p:txBody>
            <a:bodyPr/>
            <a:lstStyle/>
            <a:p>
              <a:endParaRPr lang="en-US"/>
            </a:p>
          </p:txBody>
        </p:sp>
        <p:sp>
          <p:nvSpPr>
            <p:cNvPr id="6261" name="Freeform 242"/>
            <p:cNvSpPr>
              <a:spLocks/>
            </p:cNvSpPr>
            <p:nvPr/>
          </p:nvSpPr>
          <p:spPr bwMode="auto">
            <a:xfrm>
              <a:off x="3681" y="2004"/>
              <a:ext cx="474" cy="270"/>
            </a:xfrm>
            <a:custGeom>
              <a:avLst/>
              <a:gdLst>
                <a:gd name="T0" fmla="*/ 474 w 474"/>
                <a:gd name="T1" fmla="*/ 192 h 270"/>
                <a:gd name="T2" fmla="*/ 468 w 474"/>
                <a:gd name="T3" fmla="*/ 186 h 270"/>
                <a:gd name="T4" fmla="*/ 474 w 474"/>
                <a:gd name="T5" fmla="*/ 192 h 270"/>
                <a:gd name="T6" fmla="*/ 468 w 474"/>
                <a:gd name="T7" fmla="*/ 198 h 270"/>
                <a:gd name="T8" fmla="*/ 120 w 474"/>
                <a:gd name="T9" fmla="*/ 252 h 270"/>
                <a:gd name="T10" fmla="*/ 0 w 474"/>
                <a:gd name="T11" fmla="*/ 270 h 270"/>
                <a:gd name="T12" fmla="*/ 30 w 474"/>
                <a:gd name="T13" fmla="*/ 258 h 270"/>
                <a:gd name="T14" fmla="*/ 90 w 474"/>
                <a:gd name="T15" fmla="*/ 186 h 270"/>
                <a:gd name="T16" fmla="*/ 96 w 474"/>
                <a:gd name="T17" fmla="*/ 198 h 270"/>
                <a:gd name="T18" fmla="*/ 114 w 474"/>
                <a:gd name="T19" fmla="*/ 210 h 270"/>
                <a:gd name="T20" fmla="*/ 186 w 474"/>
                <a:gd name="T21" fmla="*/ 180 h 270"/>
                <a:gd name="T22" fmla="*/ 198 w 474"/>
                <a:gd name="T23" fmla="*/ 162 h 270"/>
                <a:gd name="T24" fmla="*/ 192 w 474"/>
                <a:gd name="T25" fmla="*/ 156 h 270"/>
                <a:gd name="T26" fmla="*/ 216 w 474"/>
                <a:gd name="T27" fmla="*/ 84 h 270"/>
                <a:gd name="T28" fmla="*/ 240 w 474"/>
                <a:gd name="T29" fmla="*/ 90 h 270"/>
                <a:gd name="T30" fmla="*/ 252 w 474"/>
                <a:gd name="T31" fmla="*/ 60 h 270"/>
                <a:gd name="T32" fmla="*/ 264 w 474"/>
                <a:gd name="T33" fmla="*/ 60 h 270"/>
                <a:gd name="T34" fmla="*/ 282 w 474"/>
                <a:gd name="T35" fmla="*/ 24 h 270"/>
                <a:gd name="T36" fmla="*/ 282 w 474"/>
                <a:gd name="T37" fmla="*/ 0 h 270"/>
                <a:gd name="T38" fmla="*/ 318 w 474"/>
                <a:gd name="T39" fmla="*/ 18 h 270"/>
                <a:gd name="T40" fmla="*/ 324 w 474"/>
                <a:gd name="T41" fmla="*/ 6 h 270"/>
                <a:gd name="T42" fmla="*/ 360 w 474"/>
                <a:gd name="T43" fmla="*/ 24 h 270"/>
                <a:gd name="T44" fmla="*/ 372 w 474"/>
                <a:gd name="T45" fmla="*/ 36 h 270"/>
                <a:gd name="T46" fmla="*/ 360 w 474"/>
                <a:gd name="T47" fmla="*/ 66 h 270"/>
                <a:gd name="T48" fmla="*/ 366 w 474"/>
                <a:gd name="T49" fmla="*/ 78 h 270"/>
                <a:gd name="T50" fmla="*/ 372 w 474"/>
                <a:gd name="T51" fmla="*/ 66 h 270"/>
                <a:gd name="T52" fmla="*/ 384 w 474"/>
                <a:gd name="T53" fmla="*/ 84 h 270"/>
                <a:gd name="T54" fmla="*/ 432 w 474"/>
                <a:gd name="T55" fmla="*/ 96 h 270"/>
                <a:gd name="T56" fmla="*/ 426 w 474"/>
                <a:gd name="T57" fmla="*/ 120 h 270"/>
                <a:gd name="T58" fmla="*/ 390 w 474"/>
                <a:gd name="T59" fmla="*/ 96 h 270"/>
                <a:gd name="T60" fmla="*/ 420 w 474"/>
                <a:gd name="T61" fmla="*/ 120 h 270"/>
                <a:gd name="T62" fmla="*/ 432 w 474"/>
                <a:gd name="T63" fmla="*/ 120 h 270"/>
                <a:gd name="T64" fmla="*/ 426 w 474"/>
                <a:gd name="T65" fmla="*/ 126 h 270"/>
                <a:gd name="T66" fmla="*/ 438 w 474"/>
                <a:gd name="T67" fmla="*/ 132 h 270"/>
                <a:gd name="T68" fmla="*/ 438 w 474"/>
                <a:gd name="T69" fmla="*/ 138 h 270"/>
                <a:gd name="T70" fmla="*/ 426 w 474"/>
                <a:gd name="T71" fmla="*/ 138 h 270"/>
                <a:gd name="T72" fmla="*/ 432 w 474"/>
                <a:gd name="T73" fmla="*/ 150 h 270"/>
                <a:gd name="T74" fmla="*/ 402 w 474"/>
                <a:gd name="T75" fmla="*/ 132 h 270"/>
                <a:gd name="T76" fmla="*/ 444 w 474"/>
                <a:gd name="T77" fmla="*/ 162 h 270"/>
                <a:gd name="T78" fmla="*/ 438 w 474"/>
                <a:gd name="T79" fmla="*/ 168 h 270"/>
                <a:gd name="T80" fmla="*/ 402 w 474"/>
                <a:gd name="T81" fmla="*/ 150 h 270"/>
                <a:gd name="T82" fmla="*/ 396 w 474"/>
                <a:gd name="T83" fmla="*/ 156 h 270"/>
                <a:gd name="T84" fmla="*/ 414 w 474"/>
                <a:gd name="T85" fmla="*/ 156 h 270"/>
                <a:gd name="T86" fmla="*/ 432 w 474"/>
                <a:gd name="T87" fmla="*/ 174 h 270"/>
                <a:gd name="T88" fmla="*/ 462 w 474"/>
                <a:gd name="T89" fmla="*/ 168 h 270"/>
                <a:gd name="T90" fmla="*/ 474 w 474"/>
                <a:gd name="T91" fmla="*/ 192 h 27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74"/>
                <a:gd name="T139" fmla="*/ 0 h 270"/>
                <a:gd name="T140" fmla="*/ 474 w 474"/>
                <a:gd name="T141" fmla="*/ 270 h 27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74" h="270">
                  <a:moveTo>
                    <a:pt x="474" y="192"/>
                  </a:moveTo>
                  <a:lnTo>
                    <a:pt x="468" y="186"/>
                  </a:lnTo>
                  <a:lnTo>
                    <a:pt x="474" y="192"/>
                  </a:lnTo>
                  <a:lnTo>
                    <a:pt x="468" y="198"/>
                  </a:lnTo>
                  <a:lnTo>
                    <a:pt x="120" y="252"/>
                  </a:lnTo>
                  <a:lnTo>
                    <a:pt x="0" y="270"/>
                  </a:lnTo>
                  <a:lnTo>
                    <a:pt x="30" y="258"/>
                  </a:lnTo>
                  <a:lnTo>
                    <a:pt x="90" y="186"/>
                  </a:lnTo>
                  <a:lnTo>
                    <a:pt x="96" y="198"/>
                  </a:lnTo>
                  <a:lnTo>
                    <a:pt x="114" y="210"/>
                  </a:lnTo>
                  <a:lnTo>
                    <a:pt x="186" y="180"/>
                  </a:lnTo>
                  <a:lnTo>
                    <a:pt x="198" y="162"/>
                  </a:lnTo>
                  <a:lnTo>
                    <a:pt x="192" y="156"/>
                  </a:lnTo>
                  <a:lnTo>
                    <a:pt x="216" y="84"/>
                  </a:lnTo>
                  <a:lnTo>
                    <a:pt x="240" y="90"/>
                  </a:lnTo>
                  <a:lnTo>
                    <a:pt x="252" y="60"/>
                  </a:lnTo>
                  <a:lnTo>
                    <a:pt x="264" y="60"/>
                  </a:lnTo>
                  <a:lnTo>
                    <a:pt x="282" y="24"/>
                  </a:lnTo>
                  <a:lnTo>
                    <a:pt x="282" y="0"/>
                  </a:lnTo>
                  <a:lnTo>
                    <a:pt x="318" y="18"/>
                  </a:lnTo>
                  <a:lnTo>
                    <a:pt x="324" y="6"/>
                  </a:lnTo>
                  <a:lnTo>
                    <a:pt x="360" y="24"/>
                  </a:lnTo>
                  <a:lnTo>
                    <a:pt x="372" y="36"/>
                  </a:lnTo>
                  <a:lnTo>
                    <a:pt x="360" y="66"/>
                  </a:lnTo>
                  <a:lnTo>
                    <a:pt x="366" y="78"/>
                  </a:lnTo>
                  <a:lnTo>
                    <a:pt x="372" y="66"/>
                  </a:lnTo>
                  <a:lnTo>
                    <a:pt x="384" y="84"/>
                  </a:lnTo>
                  <a:lnTo>
                    <a:pt x="432" y="96"/>
                  </a:lnTo>
                  <a:lnTo>
                    <a:pt x="426" y="120"/>
                  </a:lnTo>
                  <a:lnTo>
                    <a:pt x="390" y="96"/>
                  </a:lnTo>
                  <a:lnTo>
                    <a:pt x="420" y="120"/>
                  </a:lnTo>
                  <a:lnTo>
                    <a:pt x="432" y="120"/>
                  </a:lnTo>
                  <a:lnTo>
                    <a:pt x="426" y="126"/>
                  </a:lnTo>
                  <a:lnTo>
                    <a:pt x="438" y="132"/>
                  </a:lnTo>
                  <a:lnTo>
                    <a:pt x="438" y="138"/>
                  </a:lnTo>
                  <a:lnTo>
                    <a:pt x="426" y="138"/>
                  </a:lnTo>
                  <a:lnTo>
                    <a:pt x="432" y="150"/>
                  </a:lnTo>
                  <a:lnTo>
                    <a:pt x="402" y="132"/>
                  </a:lnTo>
                  <a:lnTo>
                    <a:pt x="444" y="162"/>
                  </a:lnTo>
                  <a:lnTo>
                    <a:pt x="438" y="168"/>
                  </a:lnTo>
                  <a:lnTo>
                    <a:pt x="402" y="150"/>
                  </a:lnTo>
                  <a:lnTo>
                    <a:pt x="396" y="156"/>
                  </a:lnTo>
                  <a:lnTo>
                    <a:pt x="414" y="156"/>
                  </a:lnTo>
                  <a:lnTo>
                    <a:pt x="432" y="174"/>
                  </a:lnTo>
                  <a:lnTo>
                    <a:pt x="462" y="168"/>
                  </a:lnTo>
                  <a:lnTo>
                    <a:pt x="474" y="192"/>
                  </a:lnTo>
                  <a:close/>
                </a:path>
              </a:pathLst>
            </a:custGeom>
            <a:solidFill>
              <a:srgbClr val="FFAA00"/>
            </a:solidFill>
            <a:ln w="9525">
              <a:solidFill>
                <a:srgbClr val="FFAA00"/>
              </a:solidFill>
              <a:prstDash val="solid"/>
              <a:round/>
              <a:headEnd/>
              <a:tailEnd/>
            </a:ln>
          </p:spPr>
          <p:txBody>
            <a:bodyPr/>
            <a:lstStyle/>
            <a:p>
              <a:endParaRPr lang="en-US"/>
            </a:p>
          </p:txBody>
        </p:sp>
        <p:sp>
          <p:nvSpPr>
            <p:cNvPr id="6262" name="Freeform 243"/>
            <p:cNvSpPr>
              <a:spLocks/>
            </p:cNvSpPr>
            <p:nvPr/>
          </p:nvSpPr>
          <p:spPr bwMode="auto">
            <a:xfrm>
              <a:off x="3681" y="2004"/>
              <a:ext cx="474" cy="270"/>
            </a:xfrm>
            <a:custGeom>
              <a:avLst/>
              <a:gdLst>
                <a:gd name="T0" fmla="*/ 474 w 474"/>
                <a:gd name="T1" fmla="*/ 192 h 270"/>
                <a:gd name="T2" fmla="*/ 468 w 474"/>
                <a:gd name="T3" fmla="*/ 186 h 270"/>
                <a:gd name="T4" fmla="*/ 474 w 474"/>
                <a:gd name="T5" fmla="*/ 192 h 270"/>
                <a:gd name="T6" fmla="*/ 468 w 474"/>
                <a:gd name="T7" fmla="*/ 198 h 270"/>
                <a:gd name="T8" fmla="*/ 120 w 474"/>
                <a:gd name="T9" fmla="*/ 252 h 270"/>
                <a:gd name="T10" fmla="*/ 0 w 474"/>
                <a:gd name="T11" fmla="*/ 270 h 270"/>
                <a:gd name="T12" fmla="*/ 30 w 474"/>
                <a:gd name="T13" fmla="*/ 258 h 270"/>
                <a:gd name="T14" fmla="*/ 90 w 474"/>
                <a:gd name="T15" fmla="*/ 186 h 270"/>
                <a:gd name="T16" fmla="*/ 96 w 474"/>
                <a:gd name="T17" fmla="*/ 198 h 270"/>
                <a:gd name="T18" fmla="*/ 114 w 474"/>
                <a:gd name="T19" fmla="*/ 210 h 270"/>
                <a:gd name="T20" fmla="*/ 186 w 474"/>
                <a:gd name="T21" fmla="*/ 180 h 270"/>
                <a:gd name="T22" fmla="*/ 198 w 474"/>
                <a:gd name="T23" fmla="*/ 162 h 270"/>
                <a:gd name="T24" fmla="*/ 192 w 474"/>
                <a:gd name="T25" fmla="*/ 156 h 270"/>
                <a:gd name="T26" fmla="*/ 216 w 474"/>
                <a:gd name="T27" fmla="*/ 84 h 270"/>
                <a:gd name="T28" fmla="*/ 240 w 474"/>
                <a:gd name="T29" fmla="*/ 90 h 270"/>
                <a:gd name="T30" fmla="*/ 252 w 474"/>
                <a:gd name="T31" fmla="*/ 60 h 270"/>
                <a:gd name="T32" fmla="*/ 264 w 474"/>
                <a:gd name="T33" fmla="*/ 60 h 270"/>
                <a:gd name="T34" fmla="*/ 282 w 474"/>
                <a:gd name="T35" fmla="*/ 24 h 270"/>
                <a:gd name="T36" fmla="*/ 282 w 474"/>
                <a:gd name="T37" fmla="*/ 0 h 270"/>
                <a:gd name="T38" fmla="*/ 318 w 474"/>
                <a:gd name="T39" fmla="*/ 18 h 270"/>
                <a:gd name="T40" fmla="*/ 324 w 474"/>
                <a:gd name="T41" fmla="*/ 6 h 270"/>
                <a:gd name="T42" fmla="*/ 360 w 474"/>
                <a:gd name="T43" fmla="*/ 24 h 270"/>
                <a:gd name="T44" fmla="*/ 372 w 474"/>
                <a:gd name="T45" fmla="*/ 36 h 270"/>
                <a:gd name="T46" fmla="*/ 360 w 474"/>
                <a:gd name="T47" fmla="*/ 66 h 270"/>
                <a:gd name="T48" fmla="*/ 366 w 474"/>
                <a:gd name="T49" fmla="*/ 78 h 270"/>
                <a:gd name="T50" fmla="*/ 372 w 474"/>
                <a:gd name="T51" fmla="*/ 66 h 270"/>
                <a:gd name="T52" fmla="*/ 384 w 474"/>
                <a:gd name="T53" fmla="*/ 84 h 270"/>
                <a:gd name="T54" fmla="*/ 432 w 474"/>
                <a:gd name="T55" fmla="*/ 96 h 270"/>
                <a:gd name="T56" fmla="*/ 426 w 474"/>
                <a:gd name="T57" fmla="*/ 120 h 270"/>
                <a:gd name="T58" fmla="*/ 390 w 474"/>
                <a:gd name="T59" fmla="*/ 96 h 270"/>
                <a:gd name="T60" fmla="*/ 420 w 474"/>
                <a:gd name="T61" fmla="*/ 120 h 270"/>
                <a:gd name="T62" fmla="*/ 432 w 474"/>
                <a:gd name="T63" fmla="*/ 120 h 270"/>
                <a:gd name="T64" fmla="*/ 426 w 474"/>
                <a:gd name="T65" fmla="*/ 126 h 270"/>
                <a:gd name="T66" fmla="*/ 438 w 474"/>
                <a:gd name="T67" fmla="*/ 132 h 270"/>
                <a:gd name="T68" fmla="*/ 438 w 474"/>
                <a:gd name="T69" fmla="*/ 138 h 270"/>
                <a:gd name="T70" fmla="*/ 426 w 474"/>
                <a:gd name="T71" fmla="*/ 138 h 270"/>
                <a:gd name="T72" fmla="*/ 432 w 474"/>
                <a:gd name="T73" fmla="*/ 150 h 270"/>
                <a:gd name="T74" fmla="*/ 402 w 474"/>
                <a:gd name="T75" fmla="*/ 132 h 270"/>
                <a:gd name="T76" fmla="*/ 444 w 474"/>
                <a:gd name="T77" fmla="*/ 162 h 270"/>
                <a:gd name="T78" fmla="*/ 438 w 474"/>
                <a:gd name="T79" fmla="*/ 168 h 270"/>
                <a:gd name="T80" fmla="*/ 402 w 474"/>
                <a:gd name="T81" fmla="*/ 150 h 270"/>
                <a:gd name="T82" fmla="*/ 396 w 474"/>
                <a:gd name="T83" fmla="*/ 156 h 270"/>
                <a:gd name="T84" fmla="*/ 414 w 474"/>
                <a:gd name="T85" fmla="*/ 156 h 270"/>
                <a:gd name="T86" fmla="*/ 432 w 474"/>
                <a:gd name="T87" fmla="*/ 174 h 270"/>
                <a:gd name="T88" fmla="*/ 462 w 474"/>
                <a:gd name="T89" fmla="*/ 168 h 270"/>
                <a:gd name="T90" fmla="*/ 474 w 474"/>
                <a:gd name="T91" fmla="*/ 192 h 270"/>
                <a:gd name="T92" fmla="*/ 474 w 474"/>
                <a:gd name="T93" fmla="*/ 198 h 2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74"/>
                <a:gd name="T142" fmla="*/ 0 h 270"/>
                <a:gd name="T143" fmla="*/ 474 w 474"/>
                <a:gd name="T144" fmla="*/ 270 h 2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74" h="270">
                  <a:moveTo>
                    <a:pt x="474" y="192"/>
                  </a:moveTo>
                  <a:lnTo>
                    <a:pt x="468" y="186"/>
                  </a:lnTo>
                  <a:lnTo>
                    <a:pt x="474" y="192"/>
                  </a:lnTo>
                  <a:lnTo>
                    <a:pt x="468" y="198"/>
                  </a:lnTo>
                  <a:lnTo>
                    <a:pt x="120" y="252"/>
                  </a:lnTo>
                  <a:lnTo>
                    <a:pt x="0" y="270"/>
                  </a:lnTo>
                  <a:lnTo>
                    <a:pt x="30" y="258"/>
                  </a:lnTo>
                  <a:lnTo>
                    <a:pt x="90" y="186"/>
                  </a:lnTo>
                  <a:lnTo>
                    <a:pt x="96" y="198"/>
                  </a:lnTo>
                  <a:lnTo>
                    <a:pt x="114" y="210"/>
                  </a:lnTo>
                  <a:lnTo>
                    <a:pt x="186" y="180"/>
                  </a:lnTo>
                  <a:lnTo>
                    <a:pt x="198" y="162"/>
                  </a:lnTo>
                  <a:lnTo>
                    <a:pt x="192" y="156"/>
                  </a:lnTo>
                  <a:lnTo>
                    <a:pt x="216" y="84"/>
                  </a:lnTo>
                  <a:lnTo>
                    <a:pt x="240" y="90"/>
                  </a:lnTo>
                  <a:lnTo>
                    <a:pt x="252" y="60"/>
                  </a:lnTo>
                  <a:lnTo>
                    <a:pt x="264" y="60"/>
                  </a:lnTo>
                  <a:lnTo>
                    <a:pt x="282" y="24"/>
                  </a:lnTo>
                  <a:lnTo>
                    <a:pt x="282" y="0"/>
                  </a:lnTo>
                  <a:lnTo>
                    <a:pt x="318" y="18"/>
                  </a:lnTo>
                  <a:lnTo>
                    <a:pt x="324" y="6"/>
                  </a:lnTo>
                  <a:lnTo>
                    <a:pt x="360" y="24"/>
                  </a:lnTo>
                  <a:lnTo>
                    <a:pt x="372" y="36"/>
                  </a:lnTo>
                  <a:lnTo>
                    <a:pt x="360" y="66"/>
                  </a:lnTo>
                  <a:lnTo>
                    <a:pt x="366" y="78"/>
                  </a:lnTo>
                  <a:lnTo>
                    <a:pt x="372" y="66"/>
                  </a:lnTo>
                  <a:lnTo>
                    <a:pt x="384" y="84"/>
                  </a:lnTo>
                  <a:lnTo>
                    <a:pt x="432" y="96"/>
                  </a:lnTo>
                  <a:lnTo>
                    <a:pt x="426" y="120"/>
                  </a:lnTo>
                  <a:lnTo>
                    <a:pt x="390" y="96"/>
                  </a:lnTo>
                  <a:lnTo>
                    <a:pt x="420" y="120"/>
                  </a:lnTo>
                  <a:lnTo>
                    <a:pt x="432" y="120"/>
                  </a:lnTo>
                  <a:lnTo>
                    <a:pt x="426" y="126"/>
                  </a:lnTo>
                  <a:lnTo>
                    <a:pt x="438" y="132"/>
                  </a:lnTo>
                  <a:lnTo>
                    <a:pt x="438" y="138"/>
                  </a:lnTo>
                  <a:lnTo>
                    <a:pt x="426" y="138"/>
                  </a:lnTo>
                  <a:lnTo>
                    <a:pt x="432" y="150"/>
                  </a:lnTo>
                  <a:lnTo>
                    <a:pt x="402" y="132"/>
                  </a:lnTo>
                  <a:lnTo>
                    <a:pt x="444" y="162"/>
                  </a:lnTo>
                  <a:lnTo>
                    <a:pt x="438" y="168"/>
                  </a:lnTo>
                  <a:lnTo>
                    <a:pt x="402" y="150"/>
                  </a:lnTo>
                  <a:lnTo>
                    <a:pt x="396" y="156"/>
                  </a:lnTo>
                  <a:lnTo>
                    <a:pt x="414" y="156"/>
                  </a:lnTo>
                  <a:lnTo>
                    <a:pt x="432" y="174"/>
                  </a:lnTo>
                  <a:lnTo>
                    <a:pt x="462" y="168"/>
                  </a:lnTo>
                  <a:lnTo>
                    <a:pt x="474" y="192"/>
                  </a:lnTo>
                  <a:lnTo>
                    <a:pt x="474" y="198"/>
                  </a:lnTo>
                </a:path>
              </a:pathLst>
            </a:custGeom>
            <a:noFill/>
            <a:ln w="9525">
              <a:solidFill>
                <a:srgbClr val="000000"/>
              </a:solidFill>
              <a:prstDash val="solid"/>
              <a:round/>
              <a:headEnd/>
              <a:tailEnd/>
            </a:ln>
          </p:spPr>
          <p:txBody>
            <a:bodyPr/>
            <a:lstStyle/>
            <a:p>
              <a:endParaRPr lang="en-US"/>
            </a:p>
          </p:txBody>
        </p:sp>
        <p:sp>
          <p:nvSpPr>
            <p:cNvPr id="6263" name="Freeform 244"/>
            <p:cNvSpPr>
              <a:spLocks/>
            </p:cNvSpPr>
            <p:nvPr/>
          </p:nvSpPr>
          <p:spPr bwMode="auto">
            <a:xfrm>
              <a:off x="1419" y="1164"/>
              <a:ext cx="408" cy="300"/>
            </a:xfrm>
            <a:custGeom>
              <a:avLst/>
              <a:gdLst>
                <a:gd name="T0" fmla="*/ 30 w 408"/>
                <a:gd name="T1" fmla="*/ 192 h 300"/>
                <a:gd name="T2" fmla="*/ 0 w 408"/>
                <a:gd name="T3" fmla="*/ 180 h 300"/>
                <a:gd name="T4" fmla="*/ 6 w 408"/>
                <a:gd name="T5" fmla="*/ 156 h 300"/>
                <a:gd name="T6" fmla="*/ 6 w 408"/>
                <a:gd name="T7" fmla="*/ 174 h 300"/>
                <a:gd name="T8" fmla="*/ 18 w 408"/>
                <a:gd name="T9" fmla="*/ 150 h 300"/>
                <a:gd name="T10" fmla="*/ 6 w 408"/>
                <a:gd name="T11" fmla="*/ 150 h 300"/>
                <a:gd name="T12" fmla="*/ 12 w 408"/>
                <a:gd name="T13" fmla="*/ 132 h 300"/>
                <a:gd name="T14" fmla="*/ 24 w 408"/>
                <a:gd name="T15" fmla="*/ 132 h 300"/>
                <a:gd name="T16" fmla="*/ 12 w 408"/>
                <a:gd name="T17" fmla="*/ 126 h 300"/>
                <a:gd name="T18" fmla="*/ 12 w 408"/>
                <a:gd name="T19" fmla="*/ 66 h 300"/>
                <a:gd name="T20" fmla="*/ 6 w 408"/>
                <a:gd name="T21" fmla="*/ 48 h 300"/>
                <a:gd name="T22" fmla="*/ 12 w 408"/>
                <a:gd name="T23" fmla="*/ 18 h 300"/>
                <a:gd name="T24" fmla="*/ 48 w 408"/>
                <a:gd name="T25" fmla="*/ 42 h 300"/>
                <a:gd name="T26" fmla="*/ 84 w 408"/>
                <a:gd name="T27" fmla="*/ 60 h 300"/>
                <a:gd name="T28" fmla="*/ 96 w 408"/>
                <a:gd name="T29" fmla="*/ 72 h 300"/>
                <a:gd name="T30" fmla="*/ 102 w 408"/>
                <a:gd name="T31" fmla="*/ 66 h 300"/>
                <a:gd name="T32" fmla="*/ 108 w 408"/>
                <a:gd name="T33" fmla="*/ 72 h 300"/>
                <a:gd name="T34" fmla="*/ 108 w 408"/>
                <a:gd name="T35" fmla="*/ 84 h 300"/>
                <a:gd name="T36" fmla="*/ 96 w 408"/>
                <a:gd name="T37" fmla="*/ 84 h 300"/>
                <a:gd name="T38" fmla="*/ 66 w 408"/>
                <a:gd name="T39" fmla="*/ 114 h 300"/>
                <a:gd name="T40" fmla="*/ 72 w 408"/>
                <a:gd name="T41" fmla="*/ 114 h 300"/>
                <a:gd name="T42" fmla="*/ 108 w 408"/>
                <a:gd name="T43" fmla="*/ 90 h 300"/>
                <a:gd name="T44" fmla="*/ 108 w 408"/>
                <a:gd name="T45" fmla="*/ 78 h 300"/>
                <a:gd name="T46" fmla="*/ 114 w 408"/>
                <a:gd name="T47" fmla="*/ 84 h 300"/>
                <a:gd name="T48" fmla="*/ 114 w 408"/>
                <a:gd name="T49" fmla="*/ 96 h 300"/>
                <a:gd name="T50" fmla="*/ 96 w 408"/>
                <a:gd name="T51" fmla="*/ 102 h 300"/>
                <a:gd name="T52" fmla="*/ 102 w 408"/>
                <a:gd name="T53" fmla="*/ 114 h 300"/>
                <a:gd name="T54" fmla="*/ 96 w 408"/>
                <a:gd name="T55" fmla="*/ 132 h 300"/>
                <a:gd name="T56" fmla="*/ 96 w 408"/>
                <a:gd name="T57" fmla="*/ 120 h 300"/>
                <a:gd name="T58" fmla="*/ 84 w 408"/>
                <a:gd name="T59" fmla="*/ 132 h 300"/>
                <a:gd name="T60" fmla="*/ 84 w 408"/>
                <a:gd name="T61" fmla="*/ 120 h 300"/>
                <a:gd name="T62" fmla="*/ 66 w 408"/>
                <a:gd name="T63" fmla="*/ 132 h 300"/>
                <a:gd name="T64" fmla="*/ 78 w 408"/>
                <a:gd name="T65" fmla="*/ 144 h 300"/>
                <a:gd name="T66" fmla="*/ 114 w 408"/>
                <a:gd name="T67" fmla="*/ 126 h 300"/>
                <a:gd name="T68" fmla="*/ 114 w 408"/>
                <a:gd name="T69" fmla="*/ 102 h 300"/>
                <a:gd name="T70" fmla="*/ 132 w 408"/>
                <a:gd name="T71" fmla="*/ 78 h 300"/>
                <a:gd name="T72" fmla="*/ 114 w 408"/>
                <a:gd name="T73" fmla="*/ 42 h 300"/>
                <a:gd name="T74" fmla="*/ 132 w 408"/>
                <a:gd name="T75" fmla="*/ 36 h 300"/>
                <a:gd name="T76" fmla="*/ 126 w 408"/>
                <a:gd name="T77" fmla="*/ 0 h 300"/>
                <a:gd name="T78" fmla="*/ 408 w 408"/>
                <a:gd name="T79" fmla="*/ 72 h 300"/>
                <a:gd name="T80" fmla="*/ 366 w 408"/>
                <a:gd name="T81" fmla="*/ 300 h 300"/>
                <a:gd name="T82" fmla="*/ 258 w 408"/>
                <a:gd name="T83" fmla="*/ 276 h 300"/>
                <a:gd name="T84" fmla="*/ 132 w 408"/>
                <a:gd name="T85" fmla="*/ 276 h 300"/>
                <a:gd name="T86" fmla="*/ 102 w 408"/>
                <a:gd name="T87" fmla="*/ 258 h 300"/>
                <a:gd name="T88" fmla="*/ 72 w 408"/>
                <a:gd name="T89" fmla="*/ 264 h 300"/>
                <a:gd name="T90" fmla="*/ 48 w 408"/>
                <a:gd name="T91" fmla="*/ 252 h 300"/>
                <a:gd name="T92" fmla="*/ 54 w 408"/>
                <a:gd name="T93" fmla="*/ 216 h 300"/>
                <a:gd name="T94" fmla="*/ 24 w 408"/>
                <a:gd name="T95" fmla="*/ 198 h 300"/>
                <a:gd name="T96" fmla="*/ 30 w 408"/>
                <a:gd name="T97" fmla="*/ 192 h 30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08"/>
                <a:gd name="T148" fmla="*/ 0 h 300"/>
                <a:gd name="T149" fmla="*/ 408 w 408"/>
                <a:gd name="T150" fmla="*/ 300 h 30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08" h="300">
                  <a:moveTo>
                    <a:pt x="30" y="192"/>
                  </a:moveTo>
                  <a:lnTo>
                    <a:pt x="0" y="180"/>
                  </a:lnTo>
                  <a:lnTo>
                    <a:pt x="6" y="156"/>
                  </a:lnTo>
                  <a:lnTo>
                    <a:pt x="6" y="174"/>
                  </a:lnTo>
                  <a:lnTo>
                    <a:pt x="18" y="150"/>
                  </a:lnTo>
                  <a:lnTo>
                    <a:pt x="6" y="150"/>
                  </a:lnTo>
                  <a:lnTo>
                    <a:pt x="12" y="132"/>
                  </a:lnTo>
                  <a:lnTo>
                    <a:pt x="24" y="132"/>
                  </a:lnTo>
                  <a:lnTo>
                    <a:pt x="12" y="126"/>
                  </a:lnTo>
                  <a:lnTo>
                    <a:pt x="12" y="66"/>
                  </a:lnTo>
                  <a:lnTo>
                    <a:pt x="6" y="48"/>
                  </a:lnTo>
                  <a:lnTo>
                    <a:pt x="12" y="18"/>
                  </a:lnTo>
                  <a:lnTo>
                    <a:pt x="48" y="42"/>
                  </a:lnTo>
                  <a:lnTo>
                    <a:pt x="84" y="60"/>
                  </a:lnTo>
                  <a:lnTo>
                    <a:pt x="96" y="72"/>
                  </a:lnTo>
                  <a:lnTo>
                    <a:pt x="102" y="66"/>
                  </a:lnTo>
                  <a:lnTo>
                    <a:pt x="108" y="72"/>
                  </a:lnTo>
                  <a:lnTo>
                    <a:pt x="108" y="84"/>
                  </a:lnTo>
                  <a:lnTo>
                    <a:pt x="96" y="84"/>
                  </a:lnTo>
                  <a:lnTo>
                    <a:pt x="66" y="114"/>
                  </a:lnTo>
                  <a:lnTo>
                    <a:pt x="72" y="114"/>
                  </a:lnTo>
                  <a:lnTo>
                    <a:pt x="108" y="90"/>
                  </a:lnTo>
                  <a:lnTo>
                    <a:pt x="108" y="78"/>
                  </a:lnTo>
                  <a:lnTo>
                    <a:pt x="114" y="84"/>
                  </a:lnTo>
                  <a:lnTo>
                    <a:pt x="114" y="96"/>
                  </a:lnTo>
                  <a:lnTo>
                    <a:pt x="96" y="102"/>
                  </a:lnTo>
                  <a:lnTo>
                    <a:pt x="102" y="114"/>
                  </a:lnTo>
                  <a:lnTo>
                    <a:pt x="96" y="132"/>
                  </a:lnTo>
                  <a:lnTo>
                    <a:pt x="96" y="120"/>
                  </a:lnTo>
                  <a:lnTo>
                    <a:pt x="84" y="132"/>
                  </a:lnTo>
                  <a:lnTo>
                    <a:pt x="84" y="120"/>
                  </a:lnTo>
                  <a:lnTo>
                    <a:pt x="66" y="132"/>
                  </a:lnTo>
                  <a:lnTo>
                    <a:pt x="78" y="144"/>
                  </a:lnTo>
                  <a:lnTo>
                    <a:pt x="114" y="126"/>
                  </a:lnTo>
                  <a:lnTo>
                    <a:pt x="114" y="102"/>
                  </a:lnTo>
                  <a:lnTo>
                    <a:pt x="132" y="78"/>
                  </a:lnTo>
                  <a:lnTo>
                    <a:pt x="114" y="42"/>
                  </a:lnTo>
                  <a:lnTo>
                    <a:pt x="132" y="36"/>
                  </a:lnTo>
                  <a:lnTo>
                    <a:pt x="126" y="0"/>
                  </a:lnTo>
                  <a:lnTo>
                    <a:pt x="408" y="72"/>
                  </a:lnTo>
                  <a:lnTo>
                    <a:pt x="366" y="300"/>
                  </a:lnTo>
                  <a:lnTo>
                    <a:pt x="258" y="276"/>
                  </a:lnTo>
                  <a:lnTo>
                    <a:pt x="132" y="276"/>
                  </a:lnTo>
                  <a:lnTo>
                    <a:pt x="102" y="258"/>
                  </a:lnTo>
                  <a:lnTo>
                    <a:pt x="72" y="264"/>
                  </a:lnTo>
                  <a:lnTo>
                    <a:pt x="48" y="252"/>
                  </a:lnTo>
                  <a:lnTo>
                    <a:pt x="54" y="216"/>
                  </a:lnTo>
                  <a:lnTo>
                    <a:pt x="24" y="198"/>
                  </a:lnTo>
                  <a:lnTo>
                    <a:pt x="30" y="192"/>
                  </a:lnTo>
                  <a:close/>
                </a:path>
              </a:pathLst>
            </a:custGeom>
            <a:solidFill>
              <a:srgbClr val="FFAA00"/>
            </a:solidFill>
            <a:ln w="9525">
              <a:solidFill>
                <a:srgbClr val="FFAA00"/>
              </a:solidFill>
              <a:prstDash val="solid"/>
              <a:round/>
              <a:headEnd/>
              <a:tailEnd/>
            </a:ln>
          </p:spPr>
          <p:txBody>
            <a:bodyPr/>
            <a:lstStyle/>
            <a:p>
              <a:endParaRPr lang="en-US"/>
            </a:p>
          </p:txBody>
        </p:sp>
        <p:sp>
          <p:nvSpPr>
            <p:cNvPr id="6264" name="Freeform 245"/>
            <p:cNvSpPr>
              <a:spLocks/>
            </p:cNvSpPr>
            <p:nvPr/>
          </p:nvSpPr>
          <p:spPr bwMode="auto">
            <a:xfrm>
              <a:off x="1419" y="1164"/>
              <a:ext cx="408" cy="300"/>
            </a:xfrm>
            <a:custGeom>
              <a:avLst/>
              <a:gdLst>
                <a:gd name="T0" fmla="*/ 30 w 408"/>
                <a:gd name="T1" fmla="*/ 192 h 300"/>
                <a:gd name="T2" fmla="*/ 0 w 408"/>
                <a:gd name="T3" fmla="*/ 180 h 300"/>
                <a:gd name="T4" fmla="*/ 6 w 408"/>
                <a:gd name="T5" fmla="*/ 156 h 300"/>
                <a:gd name="T6" fmla="*/ 6 w 408"/>
                <a:gd name="T7" fmla="*/ 174 h 300"/>
                <a:gd name="T8" fmla="*/ 18 w 408"/>
                <a:gd name="T9" fmla="*/ 150 h 300"/>
                <a:gd name="T10" fmla="*/ 6 w 408"/>
                <a:gd name="T11" fmla="*/ 150 h 300"/>
                <a:gd name="T12" fmla="*/ 12 w 408"/>
                <a:gd name="T13" fmla="*/ 132 h 300"/>
                <a:gd name="T14" fmla="*/ 24 w 408"/>
                <a:gd name="T15" fmla="*/ 132 h 300"/>
                <a:gd name="T16" fmla="*/ 12 w 408"/>
                <a:gd name="T17" fmla="*/ 126 h 300"/>
                <a:gd name="T18" fmla="*/ 12 w 408"/>
                <a:gd name="T19" fmla="*/ 66 h 300"/>
                <a:gd name="T20" fmla="*/ 6 w 408"/>
                <a:gd name="T21" fmla="*/ 48 h 300"/>
                <a:gd name="T22" fmla="*/ 12 w 408"/>
                <a:gd name="T23" fmla="*/ 18 h 300"/>
                <a:gd name="T24" fmla="*/ 48 w 408"/>
                <a:gd name="T25" fmla="*/ 42 h 300"/>
                <a:gd name="T26" fmla="*/ 84 w 408"/>
                <a:gd name="T27" fmla="*/ 60 h 300"/>
                <a:gd name="T28" fmla="*/ 96 w 408"/>
                <a:gd name="T29" fmla="*/ 72 h 300"/>
                <a:gd name="T30" fmla="*/ 102 w 408"/>
                <a:gd name="T31" fmla="*/ 66 h 300"/>
                <a:gd name="T32" fmla="*/ 108 w 408"/>
                <a:gd name="T33" fmla="*/ 72 h 300"/>
                <a:gd name="T34" fmla="*/ 108 w 408"/>
                <a:gd name="T35" fmla="*/ 84 h 300"/>
                <a:gd name="T36" fmla="*/ 96 w 408"/>
                <a:gd name="T37" fmla="*/ 84 h 300"/>
                <a:gd name="T38" fmla="*/ 66 w 408"/>
                <a:gd name="T39" fmla="*/ 114 h 300"/>
                <a:gd name="T40" fmla="*/ 84 w 408"/>
                <a:gd name="T41" fmla="*/ 114 h 300"/>
                <a:gd name="T42" fmla="*/ 72 w 408"/>
                <a:gd name="T43" fmla="*/ 114 h 300"/>
                <a:gd name="T44" fmla="*/ 108 w 408"/>
                <a:gd name="T45" fmla="*/ 90 h 300"/>
                <a:gd name="T46" fmla="*/ 108 w 408"/>
                <a:gd name="T47" fmla="*/ 78 h 300"/>
                <a:gd name="T48" fmla="*/ 114 w 408"/>
                <a:gd name="T49" fmla="*/ 84 h 300"/>
                <a:gd name="T50" fmla="*/ 114 w 408"/>
                <a:gd name="T51" fmla="*/ 96 h 300"/>
                <a:gd name="T52" fmla="*/ 96 w 408"/>
                <a:gd name="T53" fmla="*/ 102 h 300"/>
                <a:gd name="T54" fmla="*/ 102 w 408"/>
                <a:gd name="T55" fmla="*/ 114 h 300"/>
                <a:gd name="T56" fmla="*/ 96 w 408"/>
                <a:gd name="T57" fmla="*/ 132 h 300"/>
                <a:gd name="T58" fmla="*/ 96 w 408"/>
                <a:gd name="T59" fmla="*/ 120 h 300"/>
                <a:gd name="T60" fmla="*/ 84 w 408"/>
                <a:gd name="T61" fmla="*/ 132 h 300"/>
                <a:gd name="T62" fmla="*/ 84 w 408"/>
                <a:gd name="T63" fmla="*/ 120 h 300"/>
                <a:gd name="T64" fmla="*/ 66 w 408"/>
                <a:gd name="T65" fmla="*/ 132 h 300"/>
                <a:gd name="T66" fmla="*/ 78 w 408"/>
                <a:gd name="T67" fmla="*/ 144 h 300"/>
                <a:gd name="T68" fmla="*/ 114 w 408"/>
                <a:gd name="T69" fmla="*/ 126 h 300"/>
                <a:gd name="T70" fmla="*/ 114 w 408"/>
                <a:gd name="T71" fmla="*/ 102 h 300"/>
                <a:gd name="T72" fmla="*/ 132 w 408"/>
                <a:gd name="T73" fmla="*/ 78 h 300"/>
                <a:gd name="T74" fmla="*/ 114 w 408"/>
                <a:gd name="T75" fmla="*/ 42 h 300"/>
                <a:gd name="T76" fmla="*/ 132 w 408"/>
                <a:gd name="T77" fmla="*/ 36 h 300"/>
                <a:gd name="T78" fmla="*/ 126 w 408"/>
                <a:gd name="T79" fmla="*/ 0 h 300"/>
                <a:gd name="T80" fmla="*/ 408 w 408"/>
                <a:gd name="T81" fmla="*/ 72 h 300"/>
                <a:gd name="T82" fmla="*/ 366 w 408"/>
                <a:gd name="T83" fmla="*/ 300 h 300"/>
                <a:gd name="T84" fmla="*/ 258 w 408"/>
                <a:gd name="T85" fmla="*/ 276 h 300"/>
                <a:gd name="T86" fmla="*/ 132 w 408"/>
                <a:gd name="T87" fmla="*/ 276 h 300"/>
                <a:gd name="T88" fmla="*/ 102 w 408"/>
                <a:gd name="T89" fmla="*/ 258 h 300"/>
                <a:gd name="T90" fmla="*/ 72 w 408"/>
                <a:gd name="T91" fmla="*/ 264 h 300"/>
                <a:gd name="T92" fmla="*/ 48 w 408"/>
                <a:gd name="T93" fmla="*/ 252 h 300"/>
                <a:gd name="T94" fmla="*/ 54 w 408"/>
                <a:gd name="T95" fmla="*/ 216 h 300"/>
                <a:gd name="T96" fmla="*/ 24 w 408"/>
                <a:gd name="T97" fmla="*/ 198 h 300"/>
                <a:gd name="T98" fmla="*/ 30 w 408"/>
                <a:gd name="T99" fmla="*/ 192 h 300"/>
                <a:gd name="T100" fmla="*/ 30 w 408"/>
                <a:gd name="T101" fmla="*/ 198 h 30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08"/>
                <a:gd name="T154" fmla="*/ 0 h 300"/>
                <a:gd name="T155" fmla="*/ 408 w 408"/>
                <a:gd name="T156" fmla="*/ 300 h 30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08" h="300">
                  <a:moveTo>
                    <a:pt x="30" y="192"/>
                  </a:moveTo>
                  <a:lnTo>
                    <a:pt x="0" y="180"/>
                  </a:lnTo>
                  <a:lnTo>
                    <a:pt x="6" y="156"/>
                  </a:lnTo>
                  <a:lnTo>
                    <a:pt x="6" y="174"/>
                  </a:lnTo>
                  <a:lnTo>
                    <a:pt x="18" y="150"/>
                  </a:lnTo>
                  <a:lnTo>
                    <a:pt x="6" y="150"/>
                  </a:lnTo>
                  <a:lnTo>
                    <a:pt x="12" y="132"/>
                  </a:lnTo>
                  <a:lnTo>
                    <a:pt x="24" y="132"/>
                  </a:lnTo>
                  <a:lnTo>
                    <a:pt x="12" y="126"/>
                  </a:lnTo>
                  <a:lnTo>
                    <a:pt x="12" y="66"/>
                  </a:lnTo>
                  <a:lnTo>
                    <a:pt x="6" y="48"/>
                  </a:lnTo>
                  <a:lnTo>
                    <a:pt x="12" y="18"/>
                  </a:lnTo>
                  <a:lnTo>
                    <a:pt x="48" y="42"/>
                  </a:lnTo>
                  <a:lnTo>
                    <a:pt x="84" y="60"/>
                  </a:lnTo>
                  <a:lnTo>
                    <a:pt x="96" y="72"/>
                  </a:lnTo>
                  <a:lnTo>
                    <a:pt x="102" y="66"/>
                  </a:lnTo>
                  <a:lnTo>
                    <a:pt x="108" y="72"/>
                  </a:lnTo>
                  <a:lnTo>
                    <a:pt x="108" y="84"/>
                  </a:lnTo>
                  <a:lnTo>
                    <a:pt x="96" y="84"/>
                  </a:lnTo>
                  <a:lnTo>
                    <a:pt x="66" y="114"/>
                  </a:lnTo>
                  <a:lnTo>
                    <a:pt x="84" y="114"/>
                  </a:lnTo>
                  <a:lnTo>
                    <a:pt x="72" y="114"/>
                  </a:lnTo>
                  <a:lnTo>
                    <a:pt x="108" y="90"/>
                  </a:lnTo>
                  <a:lnTo>
                    <a:pt x="108" y="78"/>
                  </a:lnTo>
                  <a:lnTo>
                    <a:pt x="114" y="84"/>
                  </a:lnTo>
                  <a:lnTo>
                    <a:pt x="114" y="96"/>
                  </a:lnTo>
                  <a:lnTo>
                    <a:pt x="96" y="102"/>
                  </a:lnTo>
                  <a:lnTo>
                    <a:pt x="102" y="114"/>
                  </a:lnTo>
                  <a:lnTo>
                    <a:pt x="96" y="132"/>
                  </a:lnTo>
                  <a:lnTo>
                    <a:pt x="96" y="120"/>
                  </a:lnTo>
                  <a:lnTo>
                    <a:pt x="84" y="132"/>
                  </a:lnTo>
                  <a:lnTo>
                    <a:pt x="84" y="120"/>
                  </a:lnTo>
                  <a:lnTo>
                    <a:pt x="66" y="132"/>
                  </a:lnTo>
                  <a:lnTo>
                    <a:pt x="78" y="144"/>
                  </a:lnTo>
                  <a:lnTo>
                    <a:pt x="114" y="126"/>
                  </a:lnTo>
                  <a:lnTo>
                    <a:pt x="114" y="102"/>
                  </a:lnTo>
                  <a:lnTo>
                    <a:pt x="132" y="78"/>
                  </a:lnTo>
                  <a:lnTo>
                    <a:pt x="114" y="42"/>
                  </a:lnTo>
                  <a:lnTo>
                    <a:pt x="132" y="36"/>
                  </a:lnTo>
                  <a:lnTo>
                    <a:pt x="126" y="0"/>
                  </a:lnTo>
                  <a:lnTo>
                    <a:pt x="408" y="72"/>
                  </a:lnTo>
                  <a:lnTo>
                    <a:pt x="366" y="300"/>
                  </a:lnTo>
                  <a:lnTo>
                    <a:pt x="258" y="276"/>
                  </a:lnTo>
                  <a:lnTo>
                    <a:pt x="132" y="276"/>
                  </a:lnTo>
                  <a:lnTo>
                    <a:pt x="102" y="258"/>
                  </a:lnTo>
                  <a:lnTo>
                    <a:pt x="72" y="264"/>
                  </a:lnTo>
                  <a:lnTo>
                    <a:pt x="48" y="252"/>
                  </a:lnTo>
                  <a:lnTo>
                    <a:pt x="54" y="216"/>
                  </a:lnTo>
                  <a:lnTo>
                    <a:pt x="24" y="198"/>
                  </a:lnTo>
                  <a:lnTo>
                    <a:pt x="30" y="192"/>
                  </a:lnTo>
                  <a:lnTo>
                    <a:pt x="30" y="198"/>
                  </a:lnTo>
                </a:path>
              </a:pathLst>
            </a:custGeom>
            <a:noFill/>
            <a:ln w="9525">
              <a:solidFill>
                <a:srgbClr val="000000"/>
              </a:solidFill>
              <a:prstDash val="solid"/>
              <a:round/>
              <a:headEnd/>
              <a:tailEnd/>
            </a:ln>
          </p:spPr>
          <p:txBody>
            <a:bodyPr/>
            <a:lstStyle/>
            <a:p>
              <a:endParaRPr lang="en-US"/>
            </a:p>
          </p:txBody>
        </p:sp>
        <p:sp>
          <p:nvSpPr>
            <p:cNvPr id="6265" name="Freeform 246"/>
            <p:cNvSpPr>
              <a:spLocks/>
            </p:cNvSpPr>
            <p:nvPr/>
          </p:nvSpPr>
          <p:spPr bwMode="auto">
            <a:xfrm>
              <a:off x="3723" y="1932"/>
              <a:ext cx="282" cy="282"/>
            </a:xfrm>
            <a:custGeom>
              <a:avLst/>
              <a:gdLst>
                <a:gd name="T0" fmla="*/ 168 w 282"/>
                <a:gd name="T1" fmla="*/ 66 h 282"/>
                <a:gd name="T2" fmla="*/ 180 w 282"/>
                <a:gd name="T3" fmla="*/ 102 h 282"/>
                <a:gd name="T4" fmla="*/ 216 w 282"/>
                <a:gd name="T5" fmla="*/ 66 h 282"/>
                <a:gd name="T6" fmla="*/ 234 w 282"/>
                <a:gd name="T7" fmla="*/ 72 h 282"/>
                <a:gd name="T8" fmla="*/ 246 w 282"/>
                <a:gd name="T9" fmla="*/ 54 h 282"/>
                <a:gd name="T10" fmla="*/ 270 w 282"/>
                <a:gd name="T11" fmla="*/ 54 h 282"/>
                <a:gd name="T12" fmla="*/ 282 w 282"/>
                <a:gd name="T13" fmla="*/ 78 h 282"/>
                <a:gd name="T14" fmla="*/ 276 w 282"/>
                <a:gd name="T15" fmla="*/ 90 h 282"/>
                <a:gd name="T16" fmla="*/ 240 w 282"/>
                <a:gd name="T17" fmla="*/ 72 h 282"/>
                <a:gd name="T18" fmla="*/ 240 w 282"/>
                <a:gd name="T19" fmla="*/ 96 h 282"/>
                <a:gd name="T20" fmla="*/ 222 w 282"/>
                <a:gd name="T21" fmla="*/ 132 h 282"/>
                <a:gd name="T22" fmla="*/ 210 w 282"/>
                <a:gd name="T23" fmla="*/ 132 h 282"/>
                <a:gd name="T24" fmla="*/ 198 w 282"/>
                <a:gd name="T25" fmla="*/ 162 h 282"/>
                <a:gd name="T26" fmla="*/ 174 w 282"/>
                <a:gd name="T27" fmla="*/ 156 h 282"/>
                <a:gd name="T28" fmla="*/ 150 w 282"/>
                <a:gd name="T29" fmla="*/ 228 h 282"/>
                <a:gd name="T30" fmla="*/ 156 w 282"/>
                <a:gd name="T31" fmla="*/ 234 h 282"/>
                <a:gd name="T32" fmla="*/ 144 w 282"/>
                <a:gd name="T33" fmla="*/ 252 h 282"/>
                <a:gd name="T34" fmla="*/ 72 w 282"/>
                <a:gd name="T35" fmla="*/ 282 h 282"/>
                <a:gd name="T36" fmla="*/ 54 w 282"/>
                <a:gd name="T37" fmla="*/ 270 h 282"/>
                <a:gd name="T38" fmla="*/ 48 w 282"/>
                <a:gd name="T39" fmla="*/ 258 h 282"/>
                <a:gd name="T40" fmla="*/ 12 w 282"/>
                <a:gd name="T41" fmla="*/ 228 h 282"/>
                <a:gd name="T42" fmla="*/ 0 w 282"/>
                <a:gd name="T43" fmla="*/ 192 h 282"/>
                <a:gd name="T44" fmla="*/ 6 w 282"/>
                <a:gd name="T45" fmla="*/ 192 h 282"/>
                <a:gd name="T46" fmla="*/ 24 w 282"/>
                <a:gd name="T47" fmla="*/ 174 h 282"/>
                <a:gd name="T48" fmla="*/ 24 w 282"/>
                <a:gd name="T49" fmla="*/ 144 h 282"/>
                <a:gd name="T50" fmla="*/ 42 w 282"/>
                <a:gd name="T51" fmla="*/ 144 h 282"/>
                <a:gd name="T52" fmla="*/ 48 w 282"/>
                <a:gd name="T53" fmla="*/ 120 h 282"/>
                <a:gd name="T54" fmla="*/ 90 w 282"/>
                <a:gd name="T55" fmla="*/ 84 h 282"/>
                <a:gd name="T56" fmla="*/ 96 w 282"/>
                <a:gd name="T57" fmla="*/ 30 h 282"/>
                <a:gd name="T58" fmla="*/ 90 w 282"/>
                <a:gd name="T59" fmla="*/ 6 h 282"/>
                <a:gd name="T60" fmla="*/ 96 w 282"/>
                <a:gd name="T61" fmla="*/ 0 h 282"/>
                <a:gd name="T62" fmla="*/ 108 w 282"/>
                <a:gd name="T63" fmla="*/ 72 h 282"/>
                <a:gd name="T64" fmla="*/ 156 w 282"/>
                <a:gd name="T65" fmla="*/ 66 h 282"/>
                <a:gd name="T66" fmla="*/ 168 w 282"/>
                <a:gd name="T67" fmla="*/ 66 h 28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2"/>
                <a:gd name="T103" fmla="*/ 0 h 282"/>
                <a:gd name="T104" fmla="*/ 282 w 282"/>
                <a:gd name="T105" fmla="*/ 282 h 28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2" h="282">
                  <a:moveTo>
                    <a:pt x="168" y="66"/>
                  </a:moveTo>
                  <a:lnTo>
                    <a:pt x="180" y="102"/>
                  </a:lnTo>
                  <a:lnTo>
                    <a:pt x="216" y="66"/>
                  </a:lnTo>
                  <a:lnTo>
                    <a:pt x="234" y="72"/>
                  </a:lnTo>
                  <a:lnTo>
                    <a:pt x="246" y="54"/>
                  </a:lnTo>
                  <a:lnTo>
                    <a:pt x="270" y="54"/>
                  </a:lnTo>
                  <a:lnTo>
                    <a:pt x="282" y="78"/>
                  </a:lnTo>
                  <a:lnTo>
                    <a:pt x="276" y="90"/>
                  </a:lnTo>
                  <a:lnTo>
                    <a:pt x="240" y="72"/>
                  </a:lnTo>
                  <a:lnTo>
                    <a:pt x="240" y="96"/>
                  </a:lnTo>
                  <a:lnTo>
                    <a:pt x="222" y="132"/>
                  </a:lnTo>
                  <a:lnTo>
                    <a:pt x="210" y="132"/>
                  </a:lnTo>
                  <a:lnTo>
                    <a:pt x="198" y="162"/>
                  </a:lnTo>
                  <a:lnTo>
                    <a:pt x="174" y="156"/>
                  </a:lnTo>
                  <a:lnTo>
                    <a:pt x="150" y="228"/>
                  </a:lnTo>
                  <a:lnTo>
                    <a:pt x="156" y="234"/>
                  </a:lnTo>
                  <a:lnTo>
                    <a:pt x="144" y="252"/>
                  </a:lnTo>
                  <a:lnTo>
                    <a:pt x="72" y="282"/>
                  </a:lnTo>
                  <a:lnTo>
                    <a:pt x="54" y="270"/>
                  </a:lnTo>
                  <a:lnTo>
                    <a:pt x="48" y="258"/>
                  </a:lnTo>
                  <a:lnTo>
                    <a:pt x="12" y="228"/>
                  </a:lnTo>
                  <a:lnTo>
                    <a:pt x="0" y="192"/>
                  </a:lnTo>
                  <a:lnTo>
                    <a:pt x="6" y="192"/>
                  </a:lnTo>
                  <a:lnTo>
                    <a:pt x="24" y="174"/>
                  </a:lnTo>
                  <a:lnTo>
                    <a:pt x="24" y="144"/>
                  </a:lnTo>
                  <a:lnTo>
                    <a:pt x="42" y="144"/>
                  </a:lnTo>
                  <a:lnTo>
                    <a:pt x="48" y="120"/>
                  </a:lnTo>
                  <a:lnTo>
                    <a:pt x="90" y="84"/>
                  </a:lnTo>
                  <a:lnTo>
                    <a:pt x="96" y="30"/>
                  </a:lnTo>
                  <a:lnTo>
                    <a:pt x="90" y="6"/>
                  </a:lnTo>
                  <a:lnTo>
                    <a:pt x="96" y="0"/>
                  </a:lnTo>
                  <a:lnTo>
                    <a:pt x="108" y="72"/>
                  </a:lnTo>
                  <a:lnTo>
                    <a:pt x="156" y="66"/>
                  </a:lnTo>
                  <a:lnTo>
                    <a:pt x="168" y="66"/>
                  </a:lnTo>
                  <a:close/>
                </a:path>
              </a:pathLst>
            </a:custGeom>
            <a:solidFill>
              <a:srgbClr val="FFAA00"/>
            </a:solidFill>
            <a:ln w="9525">
              <a:solidFill>
                <a:srgbClr val="FFAA00"/>
              </a:solidFill>
              <a:prstDash val="solid"/>
              <a:round/>
              <a:headEnd/>
              <a:tailEnd/>
            </a:ln>
          </p:spPr>
          <p:txBody>
            <a:bodyPr/>
            <a:lstStyle/>
            <a:p>
              <a:endParaRPr lang="en-US"/>
            </a:p>
          </p:txBody>
        </p:sp>
        <p:sp>
          <p:nvSpPr>
            <p:cNvPr id="6266" name="Freeform 247"/>
            <p:cNvSpPr>
              <a:spLocks/>
            </p:cNvSpPr>
            <p:nvPr/>
          </p:nvSpPr>
          <p:spPr bwMode="auto">
            <a:xfrm>
              <a:off x="3723" y="1932"/>
              <a:ext cx="282" cy="282"/>
            </a:xfrm>
            <a:custGeom>
              <a:avLst/>
              <a:gdLst>
                <a:gd name="T0" fmla="*/ 168 w 282"/>
                <a:gd name="T1" fmla="*/ 66 h 282"/>
                <a:gd name="T2" fmla="*/ 180 w 282"/>
                <a:gd name="T3" fmla="*/ 102 h 282"/>
                <a:gd name="T4" fmla="*/ 216 w 282"/>
                <a:gd name="T5" fmla="*/ 66 h 282"/>
                <a:gd name="T6" fmla="*/ 234 w 282"/>
                <a:gd name="T7" fmla="*/ 72 h 282"/>
                <a:gd name="T8" fmla="*/ 246 w 282"/>
                <a:gd name="T9" fmla="*/ 54 h 282"/>
                <a:gd name="T10" fmla="*/ 270 w 282"/>
                <a:gd name="T11" fmla="*/ 54 h 282"/>
                <a:gd name="T12" fmla="*/ 282 w 282"/>
                <a:gd name="T13" fmla="*/ 78 h 282"/>
                <a:gd name="T14" fmla="*/ 276 w 282"/>
                <a:gd name="T15" fmla="*/ 90 h 282"/>
                <a:gd name="T16" fmla="*/ 240 w 282"/>
                <a:gd name="T17" fmla="*/ 72 h 282"/>
                <a:gd name="T18" fmla="*/ 240 w 282"/>
                <a:gd name="T19" fmla="*/ 96 h 282"/>
                <a:gd name="T20" fmla="*/ 222 w 282"/>
                <a:gd name="T21" fmla="*/ 132 h 282"/>
                <a:gd name="T22" fmla="*/ 210 w 282"/>
                <a:gd name="T23" fmla="*/ 132 h 282"/>
                <a:gd name="T24" fmla="*/ 198 w 282"/>
                <a:gd name="T25" fmla="*/ 162 h 282"/>
                <a:gd name="T26" fmla="*/ 174 w 282"/>
                <a:gd name="T27" fmla="*/ 156 h 282"/>
                <a:gd name="T28" fmla="*/ 150 w 282"/>
                <a:gd name="T29" fmla="*/ 228 h 282"/>
                <a:gd name="T30" fmla="*/ 156 w 282"/>
                <a:gd name="T31" fmla="*/ 234 h 282"/>
                <a:gd name="T32" fmla="*/ 144 w 282"/>
                <a:gd name="T33" fmla="*/ 252 h 282"/>
                <a:gd name="T34" fmla="*/ 72 w 282"/>
                <a:gd name="T35" fmla="*/ 282 h 282"/>
                <a:gd name="T36" fmla="*/ 54 w 282"/>
                <a:gd name="T37" fmla="*/ 270 h 282"/>
                <a:gd name="T38" fmla="*/ 48 w 282"/>
                <a:gd name="T39" fmla="*/ 258 h 282"/>
                <a:gd name="T40" fmla="*/ 12 w 282"/>
                <a:gd name="T41" fmla="*/ 228 h 282"/>
                <a:gd name="T42" fmla="*/ 0 w 282"/>
                <a:gd name="T43" fmla="*/ 192 h 282"/>
                <a:gd name="T44" fmla="*/ 6 w 282"/>
                <a:gd name="T45" fmla="*/ 192 h 282"/>
                <a:gd name="T46" fmla="*/ 24 w 282"/>
                <a:gd name="T47" fmla="*/ 174 h 282"/>
                <a:gd name="T48" fmla="*/ 24 w 282"/>
                <a:gd name="T49" fmla="*/ 144 h 282"/>
                <a:gd name="T50" fmla="*/ 42 w 282"/>
                <a:gd name="T51" fmla="*/ 144 h 282"/>
                <a:gd name="T52" fmla="*/ 48 w 282"/>
                <a:gd name="T53" fmla="*/ 120 h 282"/>
                <a:gd name="T54" fmla="*/ 90 w 282"/>
                <a:gd name="T55" fmla="*/ 84 h 282"/>
                <a:gd name="T56" fmla="*/ 96 w 282"/>
                <a:gd name="T57" fmla="*/ 30 h 282"/>
                <a:gd name="T58" fmla="*/ 90 w 282"/>
                <a:gd name="T59" fmla="*/ 6 h 282"/>
                <a:gd name="T60" fmla="*/ 96 w 282"/>
                <a:gd name="T61" fmla="*/ 0 h 282"/>
                <a:gd name="T62" fmla="*/ 108 w 282"/>
                <a:gd name="T63" fmla="*/ 72 h 282"/>
                <a:gd name="T64" fmla="*/ 156 w 282"/>
                <a:gd name="T65" fmla="*/ 66 h 282"/>
                <a:gd name="T66" fmla="*/ 168 w 282"/>
                <a:gd name="T67" fmla="*/ 66 h 282"/>
                <a:gd name="T68" fmla="*/ 168 w 282"/>
                <a:gd name="T69" fmla="*/ 72 h 28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82"/>
                <a:gd name="T106" fmla="*/ 0 h 282"/>
                <a:gd name="T107" fmla="*/ 282 w 282"/>
                <a:gd name="T108" fmla="*/ 282 h 28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82" h="282">
                  <a:moveTo>
                    <a:pt x="168" y="66"/>
                  </a:moveTo>
                  <a:lnTo>
                    <a:pt x="180" y="102"/>
                  </a:lnTo>
                  <a:lnTo>
                    <a:pt x="216" y="66"/>
                  </a:lnTo>
                  <a:lnTo>
                    <a:pt x="234" y="72"/>
                  </a:lnTo>
                  <a:lnTo>
                    <a:pt x="246" y="54"/>
                  </a:lnTo>
                  <a:lnTo>
                    <a:pt x="270" y="54"/>
                  </a:lnTo>
                  <a:lnTo>
                    <a:pt x="282" y="78"/>
                  </a:lnTo>
                  <a:lnTo>
                    <a:pt x="276" y="90"/>
                  </a:lnTo>
                  <a:lnTo>
                    <a:pt x="240" y="72"/>
                  </a:lnTo>
                  <a:lnTo>
                    <a:pt x="240" y="96"/>
                  </a:lnTo>
                  <a:lnTo>
                    <a:pt x="222" y="132"/>
                  </a:lnTo>
                  <a:lnTo>
                    <a:pt x="210" y="132"/>
                  </a:lnTo>
                  <a:lnTo>
                    <a:pt x="198" y="162"/>
                  </a:lnTo>
                  <a:lnTo>
                    <a:pt x="174" y="156"/>
                  </a:lnTo>
                  <a:lnTo>
                    <a:pt x="150" y="228"/>
                  </a:lnTo>
                  <a:lnTo>
                    <a:pt x="156" y="234"/>
                  </a:lnTo>
                  <a:lnTo>
                    <a:pt x="144" y="252"/>
                  </a:lnTo>
                  <a:lnTo>
                    <a:pt x="72" y="282"/>
                  </a:lnTo>
                  <a:lnTo>
                    <a:pt x="54" y="270"/>
                  </a:lnTo>
                  <a:lnTo>
                    <a:pt x="48" y="258"/>
                  </a:lnTo>
                  <a:lnTo>
                    <a:pt x="12" y="228"/>
                  </a:lnTo>
                  <a:lnTo>
                    <a:pt x="0" y="192"/>
                  </a:lnTo>
                  <a:lnTo>
                    <a:pt x="6" y="192"/>
                  </a:lnTo>
                  <a:lnTo>
                    <a:pt x="24" y="174"/>
                  </a:lnTo>
                  <a:lnTo>
                    <a:pt x="24" y="144"/>
                  </a:lnTo>
                  <a:lnTo>
                    <a:pt x="42" y="144"/>
                  </a:lnTo>
                  <a:lnTo>
                    <a:pt x="48" y="120"/>
                  </a:lnTo>
                  <a:lnTo>
                    <a:pt x="90" y="84"/>
                  </a:lnTo>
                  <a:lnTo>
                    <a:pt x="96" y="30"/>
                  </a:lnTo>
                  <a:lnTo>
                    <a:pt x="90" y="6"/>
                  </a:lnTo>
                  <a:lnTo>
                    <a:pt x="96" y="0"/>
                  </a:lnTo>
                  <a:lnTo>
                    <a:pt x="108" y="72"/>
                  </a:lnTo>
                  <a:lnTo>
                    <a:pt x="156" y="66"/>
                  </a:lnTo>
                  <a:lnTo>
                    <a:pt x="168" y="66"/>
                  </a:lnTo>
                  <a:lnTo>
                    <a:pt x="168" y="72"/>
                  </a:lnTo>
                </a:path>
              </a:pathLst>
            </a:custGeom>
            <a:noFill/>
            <a:ln w="9525">
              <a:solidFill>
                <a:srgbClr val="000000"/>
              </a:solidFill>
              <a:prstDash val="solid"/>
              <a:round/>
              <a:headEnd/>
              <a:tailEnd/>
            </a:ln>
          </p:spPr>
          <p:txBody>
            <a:bodyPr/>
            <a:lstStyle/>
            <a:p>
              <a:endParaRPr lang="en-US"/>
            </a:p>
          </p:txBody>
        </p:sp>
        <p:sp>
          <p:nvSpPr>
            <p:cNvPr id="6267" name="Freeform 248"/>
            <p:cNvSpPr>
              <a:spLocks/>
            </p:cNvSpPr>
            <p:nvPr/>
          </p:nvSpPr>
          <p:spPr bwMode="auto">
            <a:xfrm>
              <a:off x="3081" y="1512"/>
              <a:ext cx="330" cy="342"/>
            </a:xfrm>
            <a:custGeom>
              <a:avLst/>
              <a:gdLst>
                <a:gd name="T0" fmla="*/ 138 w 330"/>
                <a:gd name="T1" fmla="*/ 342 h 342"/>
                <a:gd name="T2" fmla="*/ 114 w 330"/>
                <a:gd name="T3" fmla="*/ 324 h 342"/>
                <a:gd name="T4" fmla="*/ 108 w 330"/>
                <a:gd name="T5" fmla="*/ 300 h 342"/>
                <a:gd name="T6" fmla="*/ 114 w 330"/>
                <a:gd name="T7" fmla="*/ 282 h 342"/>
                <a:gd name="T8" fmla="*/ 102 w 330"/>
                <a:gd name="T9" fmla="*/ 264 h 342"/>
                <a:gd name="T10" fmla="*/ 90 w 330"/>
                <a:gd name="T11" fmla="*/ 228 h 342"/>
                <a:gd name="T12" fmla="*/ 12 w 330"/>
                <a:gd name="T13" fmla="*/ 174 h 342"/>
                <a:gd name="T14" fmla="*/ 18 w 330"/>
                <a:gd name="T15" fmla="*/ 120 h 342"/>
                <a:gd name="T16" fmla="*/ 0 w 330"/>
                <a:gd name="T17" fmla="*/ 108 h 342"/>
                <a:gd name="T18" fmla="*/ 12 w 330"/>
                <a:gd name="T19" fmla="*/ 84 h 342"/>
                <a:gd name="T20" fmla="*/ 36 w 330"/>
                <a:gd name="T21" fmla="*/ 72 h 342"/>
                <a:gd name="T22" fmla="*/ 36 w 330"/>
                <a:gd name="T23" fmla="*/ 24 h 342"/>
                <a:gd name="T24" fmla="*/ 42 w 330"/>
                <a:gd name="T25" fmla="*/ 18 h 342"/>
                <a:gd name="T26" fmla="*/ 60 w 330"/>
                <a:gd name="T27" fmla="*/ 24 h 342"/>
                <a:gd name="T28" fmla="*/ 114 w 330"/>
                <a:gd name="T29" fmla="*/ 0 h 342"/>
                <a:gd name="T30" fmla="*/ 108 w 330"/>
                <a:gd name="T31" fmla="*/ 24 h 342"/>
                <a:gd name="T32" fmla="*/ 138 w 330"/>
                <a:gd name="T33" fmla="*/ 30 h 342"/>
                <a:gd name="T34" fmla="*/ 150 w 330"/>
                <a:gd name="T35" fmla="*/ 42 h 342"/>
                <a:gd name="T36" fmla="*/ 264 w 330"/>
                <a:gd name="T37" fmla="*/ 66 h 342"/>
                <a:gd name="T38" fmla="*/ 282 w 330"/>
                <a:gd name="T39" fmla="*/ 84 h 342"/>
                <a:gd name="T40" fmla="*/ 276 w 330"/>
                <a:gd name="T41" fmla="*/ 108 h 342"/>
                <a:gd name="T42" fmla="*/ 288 w 330"/>
                <a:gd name="T43" fmla="*/ 108 h 342"/>
                <a:gd name="T44" fmla="*/ 288 w 330"/>
                <a:gd name="T45" fmla="*/ 126 h 342"/>
                <a:gd name="T46" fmla="*/ 300 w 330"/>
                <a:gd name="T47" fmla="*/ 126 h 342"/>
                <a:gd name="T48" fmla="*/ 276 w 330"/>
                <a:gd name="T49" fmla="*/ 162 h 342"/>
                <a:gd name="T50" fmla="*/ 282 w 330"/>
                <a:gd name="T51" fmla="*/ 174 h 342"/>
                <a:gd name="T52" fmla="*/ 330 w 330"/>
                <a:gd name="T53" fmla="*/ 114 h 342"/>
                <a:gd name="T54" fmla="*/ 300 w 330"/>
                <a:gd name="T55" fmla="*/ 210 h 342"/>
                <a:gd name="T56" fmla="*/ 294 w 330"/>
                <a:gd name="T57" fmla="*/ 270 h 342"/>
                <a:gd name="T58" fmla="*/ 300 w 330"/>
                <a:gd name="T59" fmla="*/ 330 h 342"/>
                <a:gd name="T60" fmla="*/ 150 w 330"/>
                <a:gd name="T61" fmla="*/ 342 h 342"/>
                <a:gd name="T62" fmla="*/ 138 w 330"/>
                <a:gd name="T63" fmla="*/ 342 h 34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42"/>
                <a:gd name="T98" fmla="*/ 330 w 330"/>
                <a:gd name="T99" fmla="*/ 342 h 34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42">
                  <a:moveTo>
                    <a:pt x="138" y="342"/>
                  </a:moveTo>
                  <a:lnTo>
                    <a:pt x="114" y="324"/>
                  </a:lnTo>
                  <a:lnTo>
                    <a:pt x="108" y="300"/>
                  </a:lnTo>
                  <a:lnTo>
                    <a:pt x="114" y="282"/>
                  </a:lnTo>
                  <a:lnTo>
                    <a:pt x="102" y="264"/>
                  </a:lnTo>
                  <a:lnTo>
                    <a:pt x="90" y="228"/>
                  </a:lnTo>
                  <a:lnTo>
                    <a:pt x="12" y="174"/>
                  </a:lnTo>
                  <a:lnTo>
                    <a:pt x="18" y="120"/>
                  </a:lnTo>
                  <a:lnTo>
                    <a:pt x="0" y="108"/>
                  </a:lnTo>
                  <a:lnTo>
                    <a:pt x="12" y="84"/>
                  </a:lnTo>
                  <a:lnTo>
                    <a:pt x="36" y="72"/>
                  </a:lnTo>
                  <a:lnTo>
                    <a:pt x="36" y="24"/>
                  </a:lnTo>
                  <a:lnTo>
                    <a:pt x="42" y="18"/>
                  </a:lnTo>
                  <a:lnTo>
                    <a:pt x="60" y="24"/>
                  </a:lnTo>
                  <a:lnTo>
                    <a:pt x="114" y="0"/>
                  </a:lnTo>
                  <a:lnTo>
                    <a:pt x="108" y="24"/>
                  </a:lnTo>
                  <a:lnTo>
                    <a:pt x="138" y="30"/>
                  </a:lnTo>
                  <a:lnTo>
                    <a:pt x="150" y="42"/>
                  </a:lnTo>
                  <a:lnTo>
                    <a:pt x="264" y="66"/>
                  </a:lnTo>
                  <a:lnTo>
                    <a:pt x="282" y="84"/>
                  </a:lnTo>
                  <a:lnTo>
                    <a:pt x="276" y="108"/>
                  </a:lnTo>
                  <a:lnTo>
                    <a:pt x="288" y="108"/>
                  </a:lnTo>
                  <a:lnTo>
                    <a:pt x="288" y="126"/>
                  </a:lnTo>
                  <a:lnTo>
                    <a:pt x="300" y="126"/>
                  </a:lnTo>
                  <a:lnTo>
                    <a:pt x="276" y="162"/>
                  </a:lnTo>
                  <a:lnTo>
                    <a:pt x="282" y="174"/>
                  </a:lnTo>
                  <a:lnTo>
                    <a:pt x="330" y="114"/>
                  </a:lnTo>
                  <a:lnTo>
                    <a:pt x="300" y="210"/>
                  </a:lnTo>
                  <a:lnTo>
                    <a:pt x="294" y="270"/>
                  </a:lnTo>
                  <a:lnTo>
                    <a:pt x="300" y="330"/>
                  </a:lnTo>
                  <a:lnTo>
                    <a:pt x="150" y="342"/>
                  </a:lnTo>
                  <a:lnTo>
                    <a:pt x="138" y="342"/>
                  </a:lnTo>
                  <a:close/>
                </a:path>
              </a:pathLst>
            </a:custGeom>
            <a:solidFill>
              <a:srgbClr val="E8D898"/>
            </a:solidFill>
            <a:ln w="9525">
              <a:solidFill>
                <a:srgbClr val="E8D898"/>
              </a:solidFill>
              <a:prstDash val="solid"/>
              <a:round/>
              <a:headEnd/>
              <a:tailEnd/>
            </a:ln>
          </p:spPr>
          <p:txBody>
            <a:bodyPr/>
            <a:lstStyle/>
            <a:p>
              <a:endParaRPr lang="en-US"/>
            </a:p>
          </p:txBody>
        </p:sp>
        <p:sp>
          <p:nvSpPr>
            <p:cNvPr id="6268" name="Freeform 249"/>
            <p:cNvSpPr>
              <a:spLocks/>
            </p:cNvSpPr>
            <p:nvPr/>
          </p:nvSpPr>
          <p:spPr bwMode="auto">
            <a:xfrm>
              <a:off x="3081" y="1512"/>
              <a:ext cx="330" cy="348"/>
            </a:xfrm>
            <a:custGeom>
              <a:avLst/>
              <a:gdLst>
                <a:gd name="T0" fmla="*/ 138 w 330"/>
                <a:gd name="T1" fmla="*/ 342 h 348"/>
                <a:gd name="T2" fmla="*/ 114 w 330"/>
                <a:gd name="T3" fmla="*/ 324 h 348"/>
                <a:gd name="T4" fmla="*/ 108 w 330"/>
                <a:gd name="T5" fmla="*/ 300 h 348"/>
                <a:gd name="T6" fmla="*/ 114 w 330"/>
                <a:gd name="T7" fmla="*/ 282 h 348"/>
                <a:gd name="T8" fmla="*/ 102 w 330"/>
                <a:gd name="T9" fmla="*/ 264 h 348"/>
                <a:gd name="T10" fmla="*/ 90 w 330"/>
                <a:gd name="T11" fmla="*/ 228 h 348"/>
                <a:gd name="T12" fmla="*/ 12 w 330"/>
                <a:gd name="T13" fmla="*/ 174 h 348"/>
                <a:gd name="T14" fmla="*/ 18 w 330"/>
                <a:gd name="T15" fmla="*/ 120 h 348"/>
                <a:gd name="T16" fmla="*/ 0 w 330"/>
                <a:gd name="T17" fmla="*/ 108 h 348"/>
                <a:gd name="T18" fmla="*/ 12 w 330"/>
                <a:gd name="T19" fmla="*/ 84 h 348"/>
                <a:gd name="T20" fmla="*/ 36 w 330"/>
                <a:gd name="T21" fmla="*/ 72 h 348"/>
                <a:gd name="T22" fmla="*/ 36 w 330"/>
                <a:gd name="T23" fmla="*/ 24 h 348"/>
                <a:gd name="T24" fmla="*/ 42 w 330"/>
                <a:gd name="T25" fmla="*/ 18 h 348"/>
                <a:gd name="T26" fmla="*/ 60 w 330"/>
                <a:gd name="T27" fmla="*/ 24 h 348"/>
                <a:gd name="T28" fmla="*/ 114 w 330"/>
                <a:gd name="T29" fmla="*/ 0 h 348"/>
                <a:gd name="T30" fmla="*/ 108 w 330"/>
                <a:gd name="T31" fmla="*/ 24 h 348"/>
                <a:gd name="T32" fmla="*/ 138 w 330"/>
                <a:gd name="T33" fmla="*/ 30 h 348"/>
                <a:gd name="T34" fmla="*/ 150 w 330"/>
                <a:gd name="T35" fmla="*/ 42 h 348"/>
                <a:gd name="T36" fmla="*/ 264 w 330"/>
                <a:gd name="T37" fmla="*/ 66 h 348"/>
                <a:gd name="T38" fmla="*/ 282 w 330"/>
                <a:gd name="T39" fmla="*/ 84 h 348"/>
                <a:gd name="T40" fmla="*/ 276 w 330"/>
                <a:gd name="T41" fmla="*/ 108 h 348"/>
                <a:gd name="T42" fmla="*/ 288 w 330"/>
                <a:gd name="T43" fmla="*/ 108 h 348"/>
                <a:gd name="T44" fmla="*/ 288 w 330"/>
                <a:gd name="T45" fmla="*/ 126 h 348"/>
                <a:gd name="T46" fmla="*/ 300 w 330"/>
                <a:gd name="T47" fmla="*/ 126 h 348"/>
                <a:gd name="T48" fmla="*/ 276 w 330"/>
                <a:gd name="T49" fmla="*/ 162 h 348"/>
                <a:gd name="T50" fmla="*/ 282 w 330"/>
                <a:gd name="T51" fmla="*/ 174 h 348"/>
                <a:gd name="T52" fmla="*/ 330 w 330"/>
                <a:gd name="T53" fmla="*/ 114 h 348"/>
                <a:gd name="T54" fmla="*/ 300 w 330"/>
                <a:gd name="T55" fmla="*/ 210 h 348"/>
                <a:gd name="T56" fmla="*/ 294 w 330"/>
                <a:gd name="T57" fmla="*/ 270 h 348"/>
                <a:gd name="T58" fmla="*/ 300 w 330"/>
                <a:gd name="T59" fmla="*/ 330 h 348"/>
                <a:gd name="T60" fmla="*/ 150 w 330"/>
                <a:gd name="T61" fmla="*/ 342 h 348"/>
                <a:gd name="T62" fmla="*/ 138 w 330"/>
                <a:gd name="T63" fmla="*/ 342 h 348"/>
                <a:gd name="T64" fmla="*/ 138 w 330"/>
                <a:gd name="T65" fmla="*/ 348 h 34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48"/>
                <a:gd name="T101" fmla="*/ 330 w 330"/>
                <a:gd name="T102" fmla="*/ 348 h 34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48">
                  <a:moveTo>
                    <a:pt x="138" y="342"/>
                  </a:moveTo>
                  <a:lnTo>
                    <a:pt x="114" y="324"/>
                  </a:lnTo>
                  <a:lnTo>
                    <a:pt x="108" y="300"/>
                  </a:lnTo>
                  <a:lnTo>
                    <a:pt x="114" y="282"/>
                  </a:lnTo>
                  <a:lnTo>
                    <a:pt x="102" y="264"/>
                  </a:lnTo>
                  <a:lnTo>
                    <a:pt x="90" y="228"/>
                  </a:lnTo>
                  <a:lnTo>
                    <a:pt x="12" y="174"/>
                  </a:lnTo>
                  <a:lnTo>
                    <a:pt x="18" y="120"/>
                  </a:lnTo>
                  <a:lnTo>
                    <a:pt x="0" y="108"/>
                  </a:lnTo>
                  <a:lnTo>
                    <a:pt x="12" y="84"/>
                  </a:lnTo>
                  <a:lnTo>
                    <a:pt x="36" y="72"/>
                  </a:lnTo>
                  <a:lnTo>
                    <a:pt x="36" y="24"/>
                  </a:lnTo>
                  <a:lnTo>
                    <a:pt x="42" y="18"/>
                  </a:lnTo>
                  <a:lnTo>
                    <a:pt x="60" y="24"/>
                  </a:lnTo>
                  <a:lnTo>
                    <a:pt x="114" y="0"/>
                  </a:lnTo>
                  <a:lnTo>
                    <a:pt x="108" y="24"/>
                  </a:lnTo>
                  <a:lnTo>
                    <a:pt x="138" y="30"/>
                  </a:lnTo>
                  <a:lnTo>
                    <a:pt x="150" y="42"/>
                  </a:lnTo>
                  <a:lnTo>
                    <a:pt x="264" y="66"/>
                  </a:lnTo>
                  <a:lnTo>
                    <a:pt x="282" y="84"/>
                  </a:lnTo>
                  <a:lnTo>
                    <a:pt x="276" y="108"/>
                  </a:lnTo>
                  <a:lnTo>
                    <a:pt x="288" y="108"/>
                  </a:lnTo>
                  <a:lnTo>
                    <a:pt x="288" y="126"/>
                  </a:lnTo>
                  <a:lnTo>
                    <a:pt x="300" y="126"/>
                  </a:lnTo>
                  <a:lnTo>
                    <a:pt x="276" y="162"/>
                  </a:lnTo>
                  <a:lnTo>
                    <a:pt x="282" y="174"/>
                  </a:lnTo>
                  <a:lnTo>
                    <a:pt x="330" y="114"/>
                  </a:lnTo>
                  <a:lnTo>
                    <a:pt x="300" y="210"/>
                  </a:lnTo>
                  <a:lnTo>
                    <a:pt x="294" y="270"/>
                  </a:lnTo>
                  <a:lnTo>
                    <a:pt x="300" y="330"/>
                  </a:lnTo>
                  <a:lnTo>
                    <a:pt x="150" y="342"/>
                  </a:lnTo>
                  <a:lnTo>
                    <a:pt x="138" y="342"/>
                  </a:lnTo>
                  <a:lnTo>
                    <a:pt x="138" y="348"/>
                  </a:lnTo>
                </a:path>
              </a:pathLst>
            </a:custGeom>
            <a:noFill/>
            <a:ln w="9525">
              <a:solidFill>
                <a:srgbClr val="000000"/>
              </a:solidFill>
              <a:prstDash val="solid"/>
              <a:round/>
              <a:headEnd/>
              <a:tailEnd/>
            </a:ln>
          </p:spPr>
          <p:txBody>
            <a:bodyPr/>
            <a:lstStyle/>
            <a:p>
              <a:endParaRPr lang="en-US"/>
            </a:p>
          </p:txBody>
        </p:sp>
        <p:sp>
          <p:nvSpPr>
            <p:cNvPr id="6269" name="Freeform 250"/>
            <p:cNvSpPr>
              <a:spLocks/>
            </p:cNvSpPr>
            <p:nvPr/>
          </p:nvSpPr>
          <p:spPr bwMode="auto">
            <a:xfrm>
              <a:off x="2037" y="1602"/>
              <a:ext cx="432" cy="354"/>
            </a:xfrm>
            <a:custGeom>
              <a:avLst/>
              <a:gdLst>
                <a:gd name="T0" fmla="*/ 420 w 432"/>
                <a:gd name="T1" fmla="*/ 204 h 354"/>
                <a:gd name="T2" fmla="*/ 408 w 432"/>
                <a:gd name="T3" fmla="*/ 354 h 354"/>
                <a:gd name="T4" fmla="*/ 114 w 432"/>
                <a:gd name="T5" fmla="*/ 324 h 354"/>
                <a:gd name="T6" fmla="*/ 0 w 432"/>
                <a:gd name="T7" fmla="*/ 306 h 354"/>
                <a:gd name="T8" fmla="*/ 12 w 432"/>
                <a:gd name="T9" fmla="*/ 228 h 354"/>
                <a:gd name="T10" fmla="*/ 42 w 432"/>
                <a:gd name="T11" fmla="*/ 36 h 354"/>
                <a:gd name="T12" fmla="*/ 48 w 432"/>
                <a:gd name="T13" fmla="*/ 0 h 354"/>
                <a:gd name="T14" fmla="*/ 432 w 432"/>
                <a:gd name="T15" fmla="*/ 48 h 354"/>
                <a:gd name="T16" fmla="*/ 420 w 432"/>
                <a:gd name="T17" fmla="*/ 162 h 354"/>
                <a:gd name="T18" fmla="*/ 420 w 432"/>
                <a:gd name="T19" fmla="*/ 204 h 3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2"/>
                <a:gd name="T31" fmla="*/ 0 h 354"/>
                <a:gd name="T32" fmla="*/ 432 w 432"/>
                <a:gd name="T33" fmla="*/ 354 h 3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2" h="354">
                  <a:moveTo>
                    <a:pt x="420" y="204"/>
                  </a:moveTo>
                  <a:lnTo>
                    <a:pt x="408" y="354"/>
                  </a:lnTo>
                  <a:lnTo>
                    <a:pt x="114" y="324"/>
                  </a:lnTo>
                  <a:lnTo>
                    <a:pt x="0" y="306"/>
                  </a:lnTo>
                  <a:lnTo>
                    <a:pt x="12" y="228"/>
                  </a:lnTo>
                  <a:lnTo>
                    <a:pt x="42" y="36"/>
                  </a:lnTo>
                  <a:lnTo>
                    <a:pt x="48" y="0"/>
                  </a:lnTo>
                  <a:lnTo>
                    <a:pt x="432" y="48"/>
                  </a:lnTo>
                  <a:lnTo>
                    <a:pt x="420" y="162"/>
                  </a:lnTo>
                  <a:lnTo>
                    <a:pt x="420" y="204"/>
                  </a:lnTo>
                  <a:close/>
                </a:path>
              </a:pathLst>
            </a:custGeom>
            <a:solidFill>
              <a:srgbClr val="E8D898"/>
            </a:solidFill>
            <a:ln w="9525">
              <a:solidFill>
                <a:srgbClr val="E8D898"/>
              </a:solidFill>
              <a:prstDash val="solid"/>
              <a:round/>
              <a:headEnd/>
              <a:tailEnd/>
            </a:ln>
          </p:spPr>
          <p:txBody>
            <a:bodyPr/>
            <a:lstStyle/>
            <a:p>
              <a:endParaRPr lang="en-US"/>
            </a:p>
          </p:txBody>
        </p:sp>
        <p:sp>
          <p:nvSpPr>
            <p:cNvPr id="6270" name="Freeform 251"/>
            <p:cNvSpPr>
              <a:spLocks/>
            </p:cNvSpPr>
            <p:nvPr/>
          </p:nvSpPr>
          <p:spPr bwMode="auto">
            <a:xfrm>
              <a:off x="2037" y="1602"/>
              <a:ext cx="432" cy="354"/>
            </a:xfrm>
            <a:custGeom>
              <a:avLst/>
              <a:gdLst>
                <a:gd name="T0" fmla="*/ 420 w 432"/>
                <a:gd name="T1" fmla="*/ 204 h 354"/>
                <a:gd name="T2" fmla="*/ 408 w 432"/>
                <a:gd name="T3" fmla="*/ 354 h 354"/>
                <a:gd name="T4" fmla="*/ 114 w 432"/>
                <a:gd name="T5" fmla="*/ 324 h 354"/>
                <a:gd name="T6" fmla="*/ 0 w 432"/>
                <a:gd name="T7" fmla="*/ 306 h 354"/>
                <a:gd name="T8" fmla="*/ 12 w 432"/>
                <a:gd name="T9" fmla="*/ 228 h 354"/>
                <a:gd name="T10" fmla="*/ 42 w 432"/>
                <a:gd name="T11" fmla="*/ 36 h 354"/>
                <a:gd name="T12" fmla="*/ 48 w 432"/>
                <a:gd name="T13" fmla="*/ 0 h 354"/>
                <a:gd name="T14" fmla="*/ 432 w 432"/>
                <a:gd name="T15" fmla="*/ 48 h 354"/>
                <a:gd name="T16" fmla="*/ 420 w 432"/>
                <a:gd name="T17" fmla="*/ 162 h 354"/>
                <a:gd name="T18" fmla="*/ 420 w 432"/>
                <a:gd name="T19" fmla="*/ 204 h 354"/>
                <a:gd name="T20" fmla="*/ 420 w 432"/>
                <a:gd name="T21" fmla="*/ 210 h 3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32"/>
                <a:gd name="T34" fmla="*/ 0 h 354"/>
                <a:gd name="T35" fmla="*/ 432 w 432"/>
                <a:gd name="T36" fmla="*/ 354 h 3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32" h="354">
                  <a:moveTo>
                    <a:pt x="420" y="204"/>
                  </a:moveTo>
                  <a:lnTo>
                    <a:pt x="408" y="354"/>
                  </a:lnTo>
                  <a:lnTo>
                    <a:pt x="114" y="324"/>
                  </a:lnTo>
                  <a:lnTo>
                    <a:pt x="0" y="306"/>
                  </a:lnTo>
                  <a:lnTo>
                    <a:pt x="12" y="228"/>
                  </a:lnTo>
                  <a:lnTo>
                    <a:pt x="42" y="36"/>
                  </a:lnTo>
                  <a:lnTo>
                    <a:pt x="48" y="0"/>
                  </a:lnTo>
                  <a:lnTo>
                    <a:pt x="432" y="48"/>
                  </a:lnTo>
                  <a:lnTo>
                    <a:pt x="420" y="162"/>
                  </a:lnTo>
                  <a:lnTo>
                    <a:pt x="420" y="204"/>
                  </a:lnTo>
                  <a:lnTo>
                    <a:pt x="420" y="210"/>
                  </a:lnTo>
                </a:path>
              </a:pathLst>
            </a:custGeom>
            <a:noFill/>
            <a:ln w="9525">
              <a:solidFill>
                <a:srgbClr val="000000"/>
              </a:solidFill>
              <a:prstDash val="solid"/>
              <a:round/>
              <a:headEnd/>
              <a:tailEnd/>
            </a:ln>
          </p:spPr>
          <p:txBody>
            <a:bodyPr/>
            <a:lstStyle/>
            <a:p>
              <a:endParaRPr lang="en-US"/>
            </a:p>
          </p:txBody>
        </p:sp>
      </p:grpSp>
      <p:sp>
        <p:nvSpPr>
          <p:cNvPr id="6147" name="Text Box 126"/>
          <p:cNvSpPr txBox="1">
            <a:spLocks noChangeArrowheads="1"/>
          </p:cNvSpPr>
          <p:nvPr/>
        </p:nvSpPr>
        <p:spPr bwMode="auto">
          <a:xfrm>
            <a:off x="4038600" y="1219200"/>
            <a:ext cx="1054100" cy="457200"/>
          </a:xfrm>
          <a:prstGeom prst="rect">
            <a:avLst/>
          </a:prstGeom>
          <a:noFill/>
          <a:ln w="9525" algn="ctr">
            <a:noFill/>
            <a:miter lim="800000"/>
            <a:headEnd/>
            <a:tailEnd/>
          </a:ln>
        </p:spPr>
        <p:txBody>
          <a:bodyPr wrap="none">
            <a:spAutoFit/>
          </a:bodyPr>
          <a:lstStyle/>
          <a:p>
            <a:r>
              <a:rPr lang="en-US" sz="2400" b="1">
                <a:solidFill>
                  <a:srgbClr val="FF9900"/>
                </a:solidFill>
                <a:latin typeface="Verdana" pitchFamily="34" charset="0"/>
              </a:rPr>
              <a:t>1998</a:t>
            </a:r>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50A17E53-637D-4960-8994-2A2507578C6A}"/>
              </a:ext>
            </a:extLst>
          </p:cNvPr>
          <p:cNvPicPr/>
          <p:nvPr/>
        </p:nvPicPr>
        <p:blipFill>
          <a:blip r:embed="rId3">
            <a:duotone>
              <a:schemeClr val="accent3">
                <a:shade val="45000"/>
                <a:satMod val="135000"/>
              </a:schemeClr>
              <a:prstClr val="white"/>
            </a:duotone>
          </a:blip>
          <a:stretch>
            <a:fillRect/>
          </a:stretch>
        </p:blipFill>
        <p:spPr>
          <a:xfrm>
            <a:off x="609600" y="1295400"/>
            <a:ext cx="7772400" cy="2602230"/>
          </a:xfrm>
          <a:prstGeom prst="rect">
            <a:avLst/>
          </a:prstGeom>
        </p:spPr>
      </p:pic>
      <p:sp>
        <p:nvSpPr>
          <p:cNvPr id="20" name="TextBox 19">
            <a:extLst>
              <a:ext uri="{FF2B5EF4-FFF2-40B4-BE49-F238E27FC236}">
                <a16:creationId xmlns:a16="http://schemas.microsoft.com/office/drawing/2014/main" id="{2F89D8C0-AA1B-420F-AD45-9C7EB8CC0B14}"/>
              </a:ext>
            </a:extLst>
          </p:cNvPr>
          <p:cNvSpPr txBox="1"/>
          <p:nvPr/>
        </p:nvSpPr>
        <p:spPr>
          <a:xfrm>
            <a:off x="304800" y="304800"/>
            <a:ext cx="8594558" cy="1261884"/>
          </a:xfrm>
          <a:prstGeom prst="rect">
            <a:avLst/>
          </a:prstGeom>
          <a:noFill/>
        </p:spPr>
        <p:txBody>
          <a:bodyPr wrap="square" rtlCol="0">
            <a:spAutoFit/>
          </a:bodyPr>
          <a:lstStyle/>
          <a:p>
            <a:r>
              <a:rPr lang="en-US" sz="2400" dirty="0">
                <a:latin typeface="Verdana" panose="020B0604030504040204" pitchFamily="34" charset="0"/>
                <a:ea typeface="Verdana" panose="020B0604030504040204" pitchFamily="34" charset="0"/>
                <a:cs typeface="Verdana" panose="020B0604030504040204" pitchFamily="34" charset="0"/>
              </a:rPr>
              <a:t>What is the probability of inheriting ONLY risk alleles (white beans) for these 12 genes?</a:t>
            </a:r>
            <a:endParaRPr lang="en-US" dirty="0">
              <a:latin typeface="Verdana" panose="020B0604030504040204" pitchFamily="34" charset="0"/>
              <a:ea typeface="Verdana" panose="020B0604030504040204" pitchFamily="34" charset="0"/>
              <a:cs typeface="Verdana" panose="020B0604030504040204" pitchFamily="34" charset="0"/>
            </a:endParaRPr>
          </a:p>
          <a:p>
            <a:endParaRPr lang="en-US" sz="2800" dirty="0">
              <a:latin typeface="Verdana" panose="020B0604030504040204" pitchFamily="34" charset="0"/>
              <a:ea typeface="Verdana" panose="020B0604030504040204" pitchFamily="34" charset="0"/>
              <a:cs typeface="Verdana" panose="020B0604030504040204" pitchFamily="34" charset="0"/>
            </a:endParaRPr>
          </a:p>
        </p:txBody>
      </p:sp>
      <p:sp>
        <p:nvSpPr>
          <p:cNvPr id="21" name="TextBox 20">
            <a:extLst>
              <a:ext uri="{FF2B5EF4-FFF2-40B4-BE49-F238E27FC236}">
                <a16:creationId xmlns:a16="http://schemas.microsoft.com/office/drawing/2014/main" id="{2F89D8C0-AA1B-420F-AD45-9C7EB8CC0B14}"/>
              </a:ext>
            </a:extLst>
          </p:cNvPr>
          <p:cNvSpPr txBox="1"/>
          <p:nvPr/>
        </p:nvSpPr>
        <p:spPr>
          <a:xfrm>
            <a:off x="167439" y="4131439"/>
            <a:ext cx="8869280" cy="2539157"/>
          </a:xfrm>
          <a:prstGeom prst="rect">
            <a:avLst/>
          </a:prstGeom>
          <a:noFill/>
        </p:spPr>
        <p:txBody>
          <a:bodyPr wrap="square" rtlCol="0">
            <a:spAutoFit/>
          </a:bodyPr>
          <a:lstStyle/>
          <a:p>
            <a:r>
              <a:rPr lang="en-US" sz="1900" dirty="0">
                <a:latin typeface="Verdana" panose="020B0604030504040204" pitchFamily="34" charset="0"/>
                <a:ea typeface="Verdana" panose="020B0604030504040204" pitchFamily="34" charset="0"/>
                <a:cs typeface="Verdana" panose="020B0604030504040204" pitchFamily="34" charset="0"/>
              </a:rPr>
              <a:t>For each cup, the chance of drawing two white beans is ¼, or 25%.</a:t>
            </a:r>
          </a:p>
          <a:p>
            <a:r>
              <a:rPr lang="en-US" sz="1000" dirty="0">
                <a:latin typeface="Verdana" panose="020B0604030504040204" pitchFamily="34" charset="0"/>
                <a:ea typeface="Verdana" panose="020B0604030504040204" pitchFamily="34" charset="0"/>
                <a:cs typeface="Verdana" panose="020B0604030504040204" pitchFamily="34" charset="0"/>
              </a:rPr>
              <a:t> </a:t>
            </a:r>
          </a:p>
          <a:p>
            <a:r>
              <a:rPr lang="en-US" sz="1900" dirty="0">
                <a:latin typeface="Verdana" panose="020B0604030504040204" pitchFamily="34" charset="0"/>
                <a:ea typeface="Verdana" panose="020B0604030504040204" pitchFamily="34" charset="0"/>
                <a:cs typeface="Verdana" panose="020B0604030504040204" pitchFamily="34" charset="0"/>
              </a:rPr>
              <a:t>To get two white beans in two cups, the probability is ¼ x ¼ = 1/16</a:t>
            </a:r>
          </a:p>
          <a:p>
            <a:endParaRPr lang="en-US" sz="1000" dirty="0">
              <a:latin typeface="Verdana" panose="020B0604030504040204" pitchFamily="34" charset="0"/>
              <a:ea typeface="Verdana" panose="020B0604030504040204" pitchFamily="34" charset="0"/>
              <a:cs typeface="Verdana" panose="020B0604030504040204" pitchFamily="34" charset="0"/>
            </a:endParaRPr>
          </a:p>
          <a:p>
            <a:r>
              <a:rPr lang="en-US" sz="1900" dirty="0">
                <a:latin typeface="Verdana" panose="020B0604030504040204" pitchFamily="34" charset="0"/>
                <a:ea typeface="Verdana" panose="020B0604030504040204" pitchFamily="34" charset="0"/>
                <a:cs typeface="Verdana" panose="020B0604030504040204" pitchFamily="34" charset="0"/>
              </a:rPr>
              <a:t>For all 12 cups…</a:t>
            </a:r>
          </a:p>
          <a:p>
            <a:endParaRPr lang="en-US" sz="1000" dirty="0">
              <a:latin typeface="Verdana" panose="020B0604030504040204" pitchFamily="34" charset="0"/>
              <a:ea typeface="Verdana" panose="020B0604030504040204" pitchFamily="34" charset="0"/>
              <a:cs typeface="Verdana" panose="020B0604030504040204" pitchFamily="34" charset="0"/>
            </a:endParaRPr>
          </a:p>
          <a:p>
            <a:r>
              <a:rPr lang="en-US" sz="2000" dirty="0">
                <a:latin typeface="Verdana" panose="020B0604030504040204" pitchFamily="34" charset="0"/>
                <a:ea typeface="Verdana" panose="020B0604030504040204" pitchFamily="34" charset="0"/>
                <a:cs typeface="Verdana" panose="020B0604030504040204" pitchFamily="34" charset="0"/>
              </a:rPr>
              <a:t>	¼ x ¼ x ¼ x ¼ x ¼ x ¼ x ¼ x ¼ x ¼ x ¼ x ¼ x ¼ = </a:t>
            </a:r>
          </a:p>
          <a:p>
            <a:endParaRPr lang="en-US" sz="1000" dirty="0">
              <a:latin typeface="Verdana" panose="020B0604030504040204" pitchFamily="34" charset="0"/>
              <a:ea typeface="Verdana" panose="020B0604030504040204" pitchFamily="34" charset="0"/>
              <a:cs typeface="Verdana" panose="020B0604030504040204" pitchFamily="34" charset="0"/>
            </a:endParaRPr>
          </a:p>
          <a:p>
            <a:r>
              <a:rPr lang="en-US" sz="2000" dirty="0">
                <a:latin typeface="Verdana" panose="020B0604030504040204" pitchFamily="34" charset="0"/>
                <a:ea typeface="Verdana" panose="020B0604030504040204" pitchFamily="34" charset="0"/>
                <a:cs typeface="Verdana" panose="020B0604030504040204" pitchFamily="34" charset="0"/>
              </a:rPr>
              <a:t>		1 in 16,777,216   or   ~0.000006% chance</a:t>
            </a:r>
          </a:p>
          <a:p>
            <a:endParaRPr lang="en-US" sz="2000" dirty="0">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779013665"/>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080C2CAC-5FC7-4A79-80B8-E3A125E90DBA}"/>
              </a:ext>
            </a:extLst>
          </p:cNvPr>
          <p:cNvPicPr/>
          <p:nvPr/>
        </p:nvPicPr>
        <p:blipFill>
          <a:blip r:embed="rId3">
            <a:duotone>
              <a:schemeClr val="accent3">
                <a:shade val="45000"/>
                <a:satMod val="135000"/>
              </a:schemeClr>
              <a:prstClr val="white"/>
            </a:duotone>
          </a:blip>
          <a:stretch>
            <a:fillRect/>
          </a:stretch>
        </p:blipFill>
        <p:spPr>
          <a:xfrm>
            <a:off x="5962050" y="1748790"/>
            <a:ext cx="2819400" cy="914400"/>
          </a:xfrm>
          <a:prstGeom prst="rect">
            <a:avLst/>
          </a:prstGeom>
        </p:spPr>
      </p:pic>
      <p:pic>
        <p:nvPicPr>
          <p:cNvPr id="6" name="Picture 5">
            <a:extLst>
              <a:ext uri="{FF2B5EF4-FFF2-40B4-BE49-F238E27FC236}">
                <a16:creationId xmlns:a16="http://schemas.microsoft.com/office/drawing/2014/main" id="{30C22F5E-24EC-4865-AA7F-2F20500268DA}"/>
              </a:ext>
            </a:extLst>
          </p:cNvPr>
          <p:cNvPicPr/>
          <p:nvPr/>
        </p:nvPicPr>
        <p:blipFill>
          <a:blip r:embed="rId3">
            <a:duotone>
              <a:schemeClr val="accent3">
                <a:shade val="45000"/>
                <a:satMod val="135000"/>
              </a:schemeClr>
              <a:prstClr val="white"/>
            </a:duotone>
          </a:blip>
          <a:stretch>
            <a:fillRect/>
          </a:stretch>
        </p:blipFill>
        <p:spPr>
          <a:xfrm>
            <a:off x="5963654" y="2743200"/>
            <a:ext cx="2819400" cy="914400"/>
          </a:xfrm>
          <a:prstGeom prst="rect">
            <a:avLst/>
          </a:prstGeom>
        </p:spPr>
      </p:pic>
      <p:pic>
        <p:nvPicPr>
          <p:cNvPr id="7" name="Picture 6">
            <a:extLst>
              <a:ext uri="{FF2B5EF4-FFF2-40B4-BE49-F238E27FC236}">
                <a16:creationId xmlns:a16="http://schemas.microsoft.com/office/drawing/2014/main" id="{84045316-D63F-461C-B609-1F77D9FE6A51}"/>
              </a:ext>
            </a:extLst>
          </p:cNvPr>
          <p:cNvPicPr/>
          <p:nvPr/>
        </p:nvPicPr>
        <p:blipFill>
          <a:blip r:embed="rId3">
            <a:duotone>
              <a:schemeClr val="accent3">
                <a:shade val="45000"/>
                <a:satMod val="135000"/>
              </a:schemeClr>
              <a:prstClr val="white"/>
            </a:duotone>
          </a:blip>
          <a:stretch>
            <a:fillRect/>
          </a:stretch>
        </p:blipFill>
        <p:spPr>
          <a:xfrm>
            <a:off x="3112170" y="2743200"/>
            <a:ext cx="2819400" cy="914400"/>
          </a:xfrm>
          <a:prstGeom prst="rect">
            <a:avLst/>
          </a:prstGeom>
        </p:spPr>
      </p:pic>
      <p:pic>
        <p:nvPicPr>
          <p:cNvPr id="8" name="Picture 7">
            <a:extLst>
              <a:ext uri="{FF2B5EF4-FFF2-40B4-BE49-F238E27FC236}">
                <a16:creationId xmlns:a16="http://schemas.microsoft.com/office/drawing/2014/main" id="{C0D7E2AE-B0D8-4E74-AF9E-5F31155E8EB5}"/>
              </a:ext>
            </a:extLst>
          </p:cNvPr>
          <p:cNvPicPr/>
          <p:nvPr/>
        </p:nvPicPr>
        <p:blipFill>
          <a:blip r:embed="rId3">
            <a:duotone>
              <a:schemeClr val="accent3">
                <a:shade val="45000"/>
                <a:satMod val="135000"/>
              </a:schemeClr>
              <a:prstClr val="white"/>
            </a:duotone>
          </a:blip>
          <a:stretch>
            <a:fillRect/>
          </a:stretch>
        </p:blipFill>
        <p:spPr>
          <a:xfrm>
            <a:off x="240633" y="2743200"/>
            <a:ext cx="2819400" cy="914400"/>
          </a:xfrm>
          <a:prstGeom prst="rect">
            <a:avLst/>
          </a:prstGeom>
        </p:spPr>
      </p:pic>
      <p:pic>
        <p:nvPicPr>
          <p:cNvPr id="11" name="Picture 10">
            <a:extLst>
              <a:ext uri="{FF2B5EF4-FFF2-40B4-BE49-F238E27FC236}">
                <a16:creationId xmlns:a16="http://schemas.microsoft.com/office/drawing/2014/main" id="{19164325-31D2-4527-9C69-FCCD2C010311}"/>
              </a:ext>
            </a:extLst>
          </p:cNvPr>
          <p:cNvPicPr/>
          <p:nvPr/>
        </p:nvPicPr>
        <p:blipFill>
          <a:blip r:embed="rId3">
            <a:duotone>
              <a:schemeClr val="accent3">
                <a:shade val="45000"/>
                <a:satMod val="135000"/>
              </a:schemeClr>
              <a:prstClr val="white"/>
            </a:duotone>
          </a:blip>
          <a:stretch>
            <a:fillRect/>
          </a:stretch>
        </p:blipFill>
        <p:spPr>
          <a:xfrm>
            <a:off x="240633" y="3733800"/>
            <a:ext cx="2819400" cy="914400"/>
          </a:xfrm>
          <a:prstGeom prst="rect">
            <a:avLst/>
          </a:prstGeom>
        </p:spPr>
      </p:pic>
      <p:pic>
        <p:nvPicPr>
          <p:cNvPr id="12" name="Picture 11">
            <a:extLst>
              <a:ext uri="{FF2B5EF4-FFF2-40B4-BE49-F238E27FC236}">
                <a16:creationId xmlns:a16="http://schemas.microsoft.com/office/drawing/2014/main" id="{E10E725E-7417-4D45-9879-13CE4B5E18E7}"/>
              </a:ext>
            </a:extLst>
          </p:cNvPr>
          <p:cNvPicPr/>
          <p:nvPr/>
        </p:nvPicPr>
        <p:blipFill>
          <a:blip r:embed="rId3">
            <a:duotone>
              <a:schemeClr val="accent3">
                <a:shade val="45000"/>
                <a:satMod val="135000"/>
              </a:schemeClr>
              <a:prstClr val="white"/>
            </a:duotone>
          </a:blip>
          <a:stretch>
            <a:fillRect/>
          </a:stretch>
        </p:blipFill>
        <p:spPr>
          <a:xfrm>
            <a:off x="231409" y="4724400"/>
            <a:ext cx="2819400" cy="914400"/>
          </a:xfrm>
          <a:prstGeom prst="rect">
            <a:avLst/>
          </a:prstGeom>
        </p:spPr>
      </p:pic>
      <p:pic>
        <p:nvPicPr>
          <p:cNvPr id="13" name="Picture 12">
            <a:extLst>
              <a:ext uri="{FF2B5EF4-FFF2-40B4-BE49-F238E27FC236}">
                <a16:creationId xmlns:a16="http://schemas.microsoft.com/office/drawing/2014/main" id="{50A17E53-637D-4960-8994-2A2507578C6A}"/>
              </a:ext>
            </a:extLst>
          </p:cNvPr>
          <p:cNvPicPr/>
          <p:nvPr/>
        </p:nvPicPr>
        <p:blipFill>
          <a:blip r:embed="rId3">
            <a:duotone>
              <a:schemeClr val="accent3">
                <a:shade val="45000"/>
                <a:satMod val="135000"/>
              </a:schemeClr>
              <a:prstClr val="white"/>
            </a:duotone>
          </a:blip>
          <a:stretch>
            <a:fillRect/>
          </a:stretch>
        </p:blipFill>
        <p:spPr>
          <a:xfrm>
            <a:off x="233013" y="1751320"/>
            <a:ext cx="2819400" cy="914400"/>
          </a:xfrm>
          <a:prstGeom prst="rect">
            <a:avLst/>
          </a:prstGeom>
        </p:spPr>
      </p:pic>
      <p:pic>
        <p:nvPicPr>
          <p:cNvPr id="14" name="Picture 13">
            <a:extLst>
              <a:ext uri="{FF2B5EF4-FFF2-40B4-BE49-F238E27FC236}">
                <a16:creationId xmlns:a16="http://schemas.microsoft.com/office/drawing/2014/main" id="{4A8B2B86-B0AC-4A27-932A-68521DF6AA3A}"/>
              </a:ext>
            </a:extLst>
          </p:cNvPr>
          <p:cNvPicPr/>
          <p:nvPr/>
        </p:nvPicPr>
        <p:blipFill>
          <a:blip r:embed="rId3">
            <a:duotone>
              <a:schemeClr val="accent3">
                <a:shade val="45000"/>
                <a:satMod val="135000"/>
              </a:schemeClr>
              <a:prstClr val="white"/>
            </a:duotone>
          </a:blip>
          <a:stretch>
            <a:fillRect/>
          </a:stretch>
        </p:blipFill>
        <p:spPr>
          <a:xfrm>
            <a:off x="3112170" y="3733800"/>
            <a:ext cx="2819400" cy="914400"/>
          </a:xfrm>
          <a:prstGeom prst="rect">
            <a:avLst/>
          </a:prstGeom>
        </p:spPr>
      </p:pic>
      <p:pic>
        <p:nvPicPr>
          <p:cNvPr id="15" name="Picture 14">
            <a:extLst>
              <a:ext uri="{FF2B5EF4-FFF2-40B4-BE49-F238E27FC236}">
                <a16:creationId xmlns:a16="http://schemas.microsoft.com/office/drawing/2014/main" id="{B6C91BA5-B91F-4396-AF7B-30A8CF69ABD9}"/>
              </a:ext>
            </a:extLst>
          </p:cNvPr>
          <p:cNvPicPr/>
          <p:nvPr/>
        </p:nvPicPr>
        <p:blipFill>
          <a:blip r:embed="rId3">
            <a:duotone>
              <a:schemeClr val="accent3">
                <a:shade val="45000"/>
                <a:satMod val="135000"/>
              </a:schemeClr>
              <a:prstClr val="white"/>
            </a:duotone>
          </a:blip>
          <a:stretch>
            <a:fillRect/>
          </a:stretch>
        </p:blipFill>
        <p:spPr>
          <a:xfrm>
            <a:off x="3112170" y="4724400"/>
            <a:ext cx="2819400" cy="914400"/>
          </a:xfrm>
          <a:prstGeom prst="rect">
            <a:avLst/>
          </a:prstGeom>
        </p:spPr>
      </p:pic>
      <p:pic>
        <p:nvPicPr>
          <p:cNvPr id="16" name="Picture 15">
            <a:extLst>
              <a:ext uri="{FF2B5EF4-FFF2-40B4-BE49-F238E27FC236}">
                <a16:creationId xmlns:a16="http://schemas.microsoft.com/office/drawing/2014/main" id="{A49AD1D7-D1FF-4B70-AC6B-04B0840E503B}"/>
              </a:ext>
            </a:extLst>
          </p:cNvPr>
          <p:cNvPicPr/>
          <p:nvPr/>
        </p:nvPicPr>
        <p:blipFill>
          <a:blip r:embed="rId3">
            <a:duotone>
              <a:schemeClr val="accent3">
                <a:shade val="45000"/>
                <a:satMod val="135000"/>
              </a:schemeClr>
              <a:prstClr val="white"/>
            </a:duotone>
          </a:blip>
          <a:stretch>
            <a:fillRect/>
          </a:stretch>
        </p:blipFill>
        <p:spPr>
          <a:xfrm>
            <a:off x="3096930" y="1748790"/>
            <a:ext cx="2819400" cy="914400"/>
          </a:xfrm>
          <a:prstGeom prst="rect">
            <a:avLst/>
          </a:prstGeom>
        </p:spPr>
      </p:pic>
      <p:pic>
        <p:nvPicPr>
          <p:cNvPr id="17" name="Picture 16">
            <a:extLst>
              <a:ext uri="{FF2B5EF4-FFF2-40B4-BE49-F238E27FC236}">
                <a16:creationId xmlns:a16="http://schemas.microsoft.com/office/drawing/2014/main" id="{596EA60F-03D9-49B6-A934-469A8B5A0BAF}"/>
              </a:ext>
            </a:extLst>
          </p:cNvPr>
          <p:cNvPicPr/>
          <p:nvPr/>
        </p:nvPicPr>
        <p:blipFill>
          <a:blip r:embed="rId3">
            <a:duotone>
              <a:schemeClr val="accent3">
                <a:shade val="45000"/>
                <a:satMod val="135000"/>
              </a:schemeClr>
              <a:prstClr val="white"/>
            </a:duotone>
          </a:blip>
          <a:stretch>
            <a:fillRect/>
          </a:stretch>
        </p:blipFill>
        <p:spPr>
          <a:xfrm>
            <a:off x="5983707" y="3733800"/>
            <a:ext cx="2819400" cy="914400"/>
          </a:xfrm>
          <a:prstGeom prst="rect">
            <a:avLst/>
          </a:prstGeom>
        </p:spPr>
      </p:pic>
      <p:pic>
        <p:nvPicPr>
          <p:cNvPr id="18" name="Picture 17">
            <a:extLst>
              <a:ext uri="{FF2B5EF4-FFF2-40B4-BE49-F238E27FC236}">
                <a16:creationId xmlns:a16="http://schemas.microsoft.com/office/drawing/2014/main" id="{FCD6EA24-FD16-45E0-AAFA-56C01D092FED}"/>
              </a:ext>
            </a:extLst>
          </p:cNvPr>
          <p:cNvPicPr/>
          <p:nvPr/>
        </p:nvPicPr>
        <p:blipFill>
          <a:blip r:embed="rId3">
            <a:duotone>
              <a:schemeClr val="accent3">
                <a:shade val="45000"/>
                <a:satMod val="135000"/>
              </a:schemeClr>
              <a:prstClr val="white"/>
            </a:duotone>
          </a:blip>
          <a:stretch>
            <a:fillRect/>
          </a:stretch>
        </p:blipFill>
        <p:spPr>
          <a:xfrm>
            <a:off x="5983707" y="4724400"/>
            <a:ext cx="2819400" cy="914400"/>
          </a:xfrm>
          <a:prstGeom prst="rect">
            <a:avLst/>
          </a:prstGeom>
        </p:spPr>
      </p:pic>
      <p:sp>
        <p:nvSpPr>
          <p:cNvPr id="20" name="TextBox 19">
            <a:extLst>
              <a:ext uri="{FF2B5EF4-FFF2-40B4-BE49-F238E27FC236}">
                <a16:creationId xmlns:a16="http://schemas.microsoft.com/office/drawing/2014/main" id="{2F89D8C0-AA1B-420F-AD45-9C7EB8CC0B14}"/>
              </a:ext>
            </a:extLst>
          </p:cNvPr>
          <p:cNvSpPr txBox="1"/>
          <p:nvPr/>
        </p:nvSpPr>
        <p:spPr>
          <a:xfrm>
            <a:off x="37563" y="146001"/>
            <a:ext cx="9849851" cy="1754326"/>
          </a:xfrm>
          <a:prstGeom prst="rect">
            <a:avLst/>
          </a:prstGeom>
          <a:noFill/>
        </p:spPr>
        <p:txBody>
          <a:bodyPr wrap="square" rtlCol="0">
            <a:spAutoFit/>
          </a:bodyPr>
          <a:lstStyle/>
          <a:p>
            <a:r>
              <a:rPr lang="en-US" sz="2200" dirty="0">
                <a:latin typeface="Verdana" panose="020B0604030504040204" pitchFamily="34" charset="0"/>
                <a:ea typeface="Verdana" panose="020B0604030504040204" pitchFamily="34" charset="0"/>
                <a:cs typeface="Verdana" panose="020B0604030504040204" pitchFamily="34" charset="0"/>
              </a:rPr>
              <a:t>Over 150 genes have been associated with type 2 diabetes. </a:t>
            </a:r>
          </a:p>
          <a:p>
            <a:endParaRPr lang="en-US" sz="1000" dirty="0">
              <a:latin typeface="Verdana" panose="020B0604030504040204" pitchFamily="34" charset="0"/>
              <a:ea typeface="Verdana" panose="020B0604030504040204" pitchFamily="34" charset="0"/>
              <a:cs typeface="Verdana" panose="020B0604030504040204" pitchFamily="34" charset="0"/>
            </a:endParaRPr>
          </a:p>
          <a:p>
            <a:r>
              <a:rPr lang="en-US" dirty="0">
                <a:latin typeface="Verdana" panose="020B0604030504040204" pitchFamily="34" charset="0"/>
                <a:ea typeface="Verdana" panose="020B0604030504040204" pitchFamily="34" charset="0"/>
                <a:cs typeface="Verdana" panose="020B0604030504040204" pitchFamily="34" charset="0"/>
              </a:rPr>
              <a:t>That is a lot of different allele combinations! </a:t>
            </a:r>
          </a:p>
          <a:p>
            <a:endParaRPr lang="en-US" sz="1000" dirty="0">
              <a:latin typeface="Verdana" panose="020B0604030504040204" pitchFamily="34" charset="0"/>
              <a:ea typeface="Verdana" panose="020B0604030504040204" pitchFamily="34" charset="0"/>
              <a:cs typeface="Verdana" panose="020B0604030504040204" pitchFamily="34" charset="0"/>
            </a:endParaRPr>
          </a:p>
          <a:p>
            <a:r>
              <a:rPr lang="en-US" dirty="0">
                <a:latin typeface="Verdana" panose="020B0604030504040204" pitchFamily="34" charset="0"/>
                <a:ea typeface="Verdana" panose="020B0604030504040204" pitchFamily="34" charset="0"/>
                <a:cs typeface="Verdana" panose="020B0604030504040204" pitchFamily="34" charset="0"/>
              </a:rPr>
              <a:t>These combinations lead to tremendous </a:t>
            </a:r>
            <a:r>
              <a:rPr lang="en-US" b="1" dirty="0">
                <a:latin typeface="Verdana" panose="020B0604030504040204" pitchFamily="34" charset="0"/>
                <a:ea typeface="Verdana" panose="020B0604030504040204" pitchFamily="34" charset="0"/>
                <a:cs typeface="Verdana" panose="020B0604030504040204" pitchFamily="34" charset="0"/>
              </a:rPr>
              <a:t>variation of traits </a:t>
            </a:r>
            <a:r>
              <a:rPr lang="en-US" dirty="0">
                <a:latin typeface="Verdana" panose="020B0604030504040204" pitchFamily="34" charset="0"/>
                <a:ea typeface="Verdana" panose="020B0604030504040204" pitchFamily="34" charset="0"/>
                <a:cs typeface="Verdana" panose="020B0604030504040204" pitchFamily="34" charset="0"/>
              </a:rPr>
              <a:t>in a population.</a:t>
            </a:r>
          </a:p>
          <a:p>
            <a:endParaRPr lang="en-US" sz="2800" dirty="0">
              <a:latin typeface="Verdana" panose="020B0604030504040204" pitchFamily="34" charset="0"/>
              <a:ea typeface="Verdana" panose="020B0604030504040204" pitchFamily="34" charset="0"/>
              <a:cs typeface="Verdana" panose="020B0604030504040204" pitchFamily="34" charset="0"/>
            </a:endParaRPr>
          </a:p>
        </p:txBody>
      </p:sp>
      <p:sp>
        <p:nvSpPr>
          <p:cNvPr id="19" name="TextBox 18">
            <a:extLst>
              <a:ext uri="{FF2B5EF4-FFF2-40B4-BE49-F238E27FC236}">
                <a16:creationId xmlns:a16="http://schemas.microsoft.com/office/drawing/2014/main" id="{2F89D8C0-AA1B-420F-AD45-9C7EB8CC0B14}"/>
              </a:ext>
            </a:extLst>
          </p:cNvPr>
          <p:cNvSpPr txBox="1"/>
          <p:nvPr/>
        </p:nvSpPr>
        <p:spPr>
          <a:xfrm>
            <a:off x="167842" y="5867400"/>
            <a:ext cx="8594558" cy="954107"/>
          </a:xfrm>
          <a:prstGeom prst="rect">
            <a:avLst/>
          </a:prstGeom>
          <a:noFill/>
        </p:spPr>
        <p:txBody>
          <a:bodyPr wrap="square" rtlCol="0">
            <a:spAutoFit/>
          </a:bodyPr>
          <a:lstStyle/>
          <a:p>
            <a:r>
              <a:rPr lang="en-US" sz="1400" i="1" dirty="0">
                <a:latin typeface="Verdana" panose="020B0604030504040204" pitchFamily="34" charset="0"/>
                <a:ea typeface="Verdana" panose="020B0604030504040204" pitchFamily="34" charset="0"/>
                <a:cs typeface="Verdana" panose="020B0604030504040204" pitchFamily="34" charset="0"/>
              </a:rPr>
              <a:t>Limitations in the model: </a:t>
            </a:r>
            <a:r>
              <a:rPr lang="en-US" sz="1400" dirty="0">
                <a:latin typeface="Verdana" panose="020B0604030504040204" pitchFamily="34" charset="0"/>
                <a:ea typeface="Verdana" panose="020B0604030504040204" pitchFamily="34" charset="0"/>
                <a:cs typeface="Verdana" panose="020B0604030504040204" pitchFamily="34" charset="0"/>
              </a:rPr>
              <a:t>1) Each allele associated with type 2 diabetes is present in the population at the same frequency (50:50), and alleles vary in frequency in a population. 2) Alleles are sometimes linked and don’t always sort independently of each other. 3) Environmental impacts on genes are not addressed.</a:t>
            </a:r>
          </a:p>
        </p:txBody>
      </p:sp>
    </p:spTree>
    <p:extLst>
      <p:ext uri="{BB962C8B-B14F-4D97-AF65-F5344CB8AC3E}">
        <p14:creationId xmlns:p14="http://schemas.microsoft.com/office/powerpoint/2010/main" val="2341157058"/>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p:cNvSpPr txBox="1"/>
          <p:nvPr/>
        </p:nvSpPr>
        <p:spPr>
          <a:xfrm>
            <a:off x="347054" y="729966"/>
            <a:ext cx="8786214" cy="883414"/>
          </a:xfrm>
          <a:prstGeom prst="rect">
            <a:avLst/>
          </a:prstGeom>
          <a:noFill/>
        </p:spPr>
        <p:txBody>
          <a:bodyPr wrap="square" lIns="97630" tIns="48815" rIns="97630" bIns="48815" rtlCol="0">
            <a:spAutoFit/>
          </a:bodyPr>
          <a:lstStyle/>
          <a:p>
            <a:pPr defTabSz="976305"/>
            <a:endParaRPr lang="en-US" sz="1600" dirty="0">
              <a:solidFill>
                <a:prstClr val="black"/>
              </a:solidFill>
              <a:latin typeface="Verdana" panose="020B0604030504040204" pitchFamily="34" charset="0"/>
              <a:ea typeface="Verdana" panose="020B0604030504040204" pitchFamily="34" charset="0"/>
              <a:cs typeface="Verdana" panose="020B0604030504040204" pitchFamily="34" charset="0"/>
            </a:endParaRPr>
          </a:p>
          <a:p>
            <a:pPr defTabSz="976305"/>
            <a:r>
              <a:rPr lang="en-US" sz="2300" dirty="0">
                <a:solidFill>
                  <a:prstClr val="black"/>
                </a:solidFill>
                <a:latin typeface="Verdana" panose="020B0604030504040204" pitchFamily="34" charset="0"/>
                <a:ea typeface="Verdana" panose="020B0604030504040204" pitchFamily="34" charset="0"/>
                <a:cs typeface="Verdana" panose="020B0604030504040204" pitchFamily="34" charset="0"/>
              </a:rPr>
              <a:t>Student Sheet 4.2:  Environmental Risk Factors</a:t>
            </a:r>
          </a:p>
          <a:p>
            <a:pPr defTabSz="976305"/>
            <a:endParaRPr lang="en-US" sz="1100" dirty="0">
              <a:solidFill>
                <a:prstClr val="black"/>
              </a:solidFill>
              <a:latin typeface="Verdana" panose="020B0604030504040204" pitchFamily="34" charset="0"/>
              <a:ea typeface="Verdana" panose="020B0604030504040204" pitchFamily="34" charset="0"/>
              <a:cs typeface="Verdana" panose="020B0604030504040204" pitchFamily="34" charset="0"/>
            </a:endParaRPr>
          </a:p>
        </p:txBody>
      </p:sp>
      <p:sp>
        <p:nvSpPr>
          <p:cNvPr id="20" name="TextBox 19">
            <a:extLst>
              <a:ext uri="{FF2B5EF4-FFF2-40B4-BE49-F238E27FC236}">
                <a16:creationId xmlns:a16="http://schemas.microsoft.com/office/drawing/2014/main" id="{14243242-C9BD-4988-AEAE-284F8CC96765}"/>
              </a:ext>
            </a:extLst>
          </p:cNvPr>
          <p:cNvSpPr txBox="1"/>
          <p:nvPr/>
        </p:nvSpPr>
        <p:spPr>
          <a:xfrm>
            <a:off x="2286000" y="187038"/>
            <a:ext cx="6629399" cy="467915"/>
          </a:xfrm>
          <a:prstGeom prst="rect">
            <a:avLst/>
          </a:prstGeom>
          <a:noFill/>
        </p:spPr>
        <p:txBody>
          <a:bodyPr wrap="square" lIns="97630" tIns="48815" rIns="97630" bIns="48815" rtlCol="0">
            <a:spAutoFit/>
          </a:bodyPr>
          <a:lstStyle/>
          <a:p>
            <a:pPr algn="r" defTabSz="976305"/>
            <a:r>
              <a:rPr lang="en-US" sz="2400" dirty="0">
                <a:solidFill>
                  <a:prstClr val="black"/>
                </a:solidFill>
                <a:latin typeface="Verdana" panose="020B0604030504040204" pitchFamily="34" charset="0"/>
                <a:ea typeface="Verdana" panose="020B0604030504040204" pitchFamily="34" charset="0"/>
                <a:cs typeface="Verdana" panose="020B0604030504040204" pitchFamily="34" charset="0"/>
              </a:rPr>
              <a:t>Environmental and Genetic Risk Factors</a:t>
            </a:r>
          </a:p>
        </p:txBody>
      </p:sp>
      <p:grpSp>
        <p:nvGrpSpPr>
          <p:cNvPr id="3" name="Group 2">
            <a:extLst>
              <a:ext uri="{FF2B5EF4-FFF2-40B4-BE49-F238E27FC236}">
                <a16:creationId xmlns:a16="http://schemas.microsoft.com/office/drawing/2014/main" id="{3B7353F2-809F-46EA-8374-1D92AEBC95C9}"/>
              </a:ext>
            </a:extLst>
          </p:cNvPr>
          <p:cNvGrpSpPr/>
          <p:nvPr/>
        </p:nvGrpSpPr>
        <p:grpSpPr>
          <a:xfrm>
            <a:off x="347054" y="1576004"/>
            <a:ext cx="7921433" cy="5716726"/>
            <a:chOff x="308417" y="1815151"/>
            <a:chExt cx="7921433" cy="5716726"/>
          </a:xfrm>
        </p:grpSpPr>
        <p:pic>
          <p:nvPicPr>
            <p:cNvPr id="18" name="Picture 17">
              <a:extLst>
                <a:ext uri="{FF2B5EF4-FFF2-40B4-BE49-F238E27FC236}">
                  <a16:creationId xmlns:a16="http://schemas.microsoft.com/office/drawing/2014/main" id="{0B6D5027-C598-4AD1-BCEF-BCD40B92780C}"/>
                </a:ext>
              </a:extLst>
            </p:cNvPr>
            <p:cNvPicPr>
              <a:picLocks noChangeAspect="1"/>
            </p:cNvPicPr>
            <p:nvPr/>
          </p:nvPicPr>
          <p:blipFill>
            <a:blip r:embed="rId3"/>
            <a:stretch>
              <a:fillRect/>
            </a:stretch>
          </p:blipFill>
          <p:spPr>
            <a:xfrm>
              <a:off x="308417" y="1815151"/>
              <a:ext cx="7921433" cy="5716726"/>
            </a:xfrm>
            <a:prstGeom prst="rect">
              <a:avLst/>
            </a:prstGeom>
          </p:spPr>
        </p:pic>
        <p:sp>
          <p:nvSpPr>
            <p:cNvPr id="2" name="Oval 1">
              <a:extLst>
                <a:ext uri="{FF2B5EF4-FFF2-40B4-BE49-F238E27FC236}">
                  <a16:creationId xmlns:a16="http://schemas.microsoft.com/office/drawing/2014/main" id="{902FA46C-C8C9-444B-A33F-4111E56CEC29}"/>
                </a:ext>
              </a:extLst>
            </p:cNvPr>
            <p:cNvSpPr/>
            <p:nvPr/>
          </p:nvSpPr>
          <p:spPr>
            <a:xfrm>
              <a:off x="6298936" y="2332691"/>
              <a:ext cx="304800" cy="2286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Verdana" panose="020B0604030504040204" pitchFamily="34" charset="0"/>
                <a:ea typeface="Verdana" panose="020B0604030504040204" pitchFamily="34" charset="0"/>
                <a:cs typeface="Verdana" panose="020B0604030504040204" pitchFamily="34" charset="0"/>
              </a:endParaRPr>
            </a:p>
          </p:txBody>
        </p:sp>
        <mc:AlternateContent xmlns:mc="http://schemas.openxmlformats.org/markup-compatibility/2006" xmlns:p14="http://schemas.microsoft.com/office/powerpoint/2010/main">
          <mc:Choice Requires="p14">
            <p:contentPart p14:bwMode="auto" r:id="rId4">
              <p14:nvContentPartPr>
                <p14:cNvPr id="5" name="Ink 4">
                  <a:extLst>
                    <a:ext uri="{FF2B5EF4-FFF2-40B4-BE49-F238E27FC236}">
                      <a16:creationId xmlns:a16="http://schemas.microsoft.com/office/drawing/2014/main" id="{A784BFE5-24B1-4F9E-BA1F-7F632ABD39E1}"/>
                    </a:ext>
                  </a:extLst>
                </p14:cNvPr>
                <p14:cNvContentPartPr/>
                <p14:nvPr/>
              </p14:nvContentPartPr>
              <p14:xfrm>
                <a:off x="7548354" y="2328681"/>
                <a:ext cx="106920" cy="116280"/>
              </p14:xfrm>
            </p:contentPart>
          </mc:Choice>
          <mc:Fallback xmlns="">
            <p:pic>
              <p:nvPicPr>
                <p:cNvPr id="5" name="Ink 4">
                  <a:extLst>
                    <a:ext uri="{FF2B5EF4-FFF2-40B4-BE49-F238E27FC236}">
                      <a16:creationId xmlns:a16="http://schemas.microsoft.com/office/drawing/2014/main" id="{A784BFE5-24B1-4F9E-BA1F-7F632ABD39E1}"/>
                    </a:ext>
                  </a:extLst>
                </p:cNvPr>
                <p:cNvPicPr/>
                <p:nvPr/>
              </p:nvPicPr>
              <p:blipFill>
                <a:blip r:embed="rId5"/>
                <a:stretch>
                  <a:fillRect/>
                </a:stretch>
              </p:blipFill>
              <p:spPr>
                <a:xfrm>
                  <a:off x="7539354" y="2319681"/>
                  <a:ext cx="12456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6" name="Ink 5">
                  <a:extLst>
                    <a:ext uri="{FF2B5EF4-FFF2-40B4-BE49-F238E27FC236}">
                      <a16:creationId xmlns:a16="http://schemas.microsoft.com/office/drawing/2014/main" id="{A08C2F82-5ABD-4F8E-801E-BF535B1AC7A6}"/>
                    </a:ext>
                  </a:extLst>
                </p14:cNvPr>
                <p14:cNvContentPartPr/>
                <p14:nvPr/>
              </p14:nvContentPartPr>
              <p14:xfrm>
                <a:off x="7788834" y="2264676"/>
                <a:ext cx="4680" cy="232200"/>
              </p14:xfrm>
            </p:contentPart>
          </mc:Choice>
          <mc:Fallback xmlns="">
            <p:pic>
              <p:nvPicPr>
                <p:cNvPr id="6" name="Ink 5">
                  <a:extLst>
                    <a:ext uri="{FF2B5EF4-FFF2-40B4-BE49-F238E27FC236}">
                      <a16:creationId xmlns:a16="http://schemas.microsoft.com/office/drawing/2014/main" id="{A08C2F82-5ABD-4F8E-801E-BF535B1AC7A6}"/>
                    </a:ext>
                  </a:extLst>
                </p:cNvPr>
                <p:cNvPicPr/>
                <p:nvPr/>
              </p:nvPicPr>
              <p:blipFill>
                <a:blip r:embed="rId7"/>
                <a:stretch>
                  <a:fillRect/>
                </a:stretch>
              </p:blipFill>
              <p:spPr>
                <a:xfrm>
                  <a:off x="7779834" y="2255676"/>
                  <a:ext cx="22320" cy="24984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2" name="Ink 11">
                  <a:extLst>
                    <a:ext uri="{FF2B5EF4-FFF2-40B4-BE49-F238E27FC236}">
                      <a16:creationId xmlns:a16="http://schemas.microsoft.com/office/drawing/2014/main" id="{5371435C-C7D2-4A46-907A-0CD3320D7156}"/>
                    </a:ext>
                  </a:extLst>
                </p14:cNvPr>
                <p14:cNvContentPartPr/>
                <p14:nvPr/>
              </p14:nvContentPartPr>
              <p14:xfrm>
                <a:off x="7527834" y="2663991"/>
                <a:ext cx="147960" cy="165240"/>
              </p14:xfrm>
            </p:contentPart>
          </mc:Choice>
          <mc:Fallback xmlns="">
            <p:pic>
              <p:nvPicPr>
                <p:cNvPr id="12" name="Ink 11">
                  <a:extLst>
                    <a:ext uri="{FF2B5EF4-FFF2-40B4-BE49-F238E27FC236}">
                      <a16:creationId xmlns:a16="http://schemas.microsoft.com/office/drawing/2014/main" id="{5371435C-C7D2-4A46-907A-0CD3320D7156}"/>
                    </a:ext>
                  </a:extLst>
                </p:cNvPr>
                <p:cNvPicPr/>
                <p:nvPr/>
              </p:nvPicPr>
              <p:blipFill>
                <a:blip r:embed="rId9"/>
                <a:stretch>
                  <a:fillRect/>
                </a:stretch>
              </p:blipFill>
              <p:spPr>
                <a:xfrm>
                  <a:off x="7518834" y="2654991"/>
                  <a:ext cx="165600" cy="18288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4" name="Ink 13">
                  <a:extLst>
                    <a:ext uri="{FF2B5EF4-FFF2-40B4-BE49-F238E27FC236}">
                      <a16:creationId xmlns:a16="http://schemas.microsoft.com/office/drawing/2014/main" id="{D20A4089-014F-49BB-8F33-A05570A4755B}"/>
                    </a:ext>
                  </a:extLst>
                </p14:cNvPr>
                <p14:cNvContentPartPr/>
                <p14:nvPr/>
              </p14:nvContentPartPr>
              <p14:xfrm>
                <a:off x="7707294" y="2663991"/>
                <a:ext cx="163080" cy="256680"/>
              </p14:xfrm>
            </p:contentPart>
          </mc:Choice>
          <mc:Fallback xmlns="">
            <p:pic>
              <p:nvPicPr>
                <p:cNvPr id="14" name="Ink 13">
                  <a:extLst>
                    <a:ext uri="{FF2B5EF4-FFF2-40B4-BE49-F238E27FC236}">
                      <a16:creationId xmlns:a16="http://schemas.microsoft.com/office/drawing/2014/main" id="{D20A4089-014F-49BB-8F33-A05570A4755B}"/>
                    </a:ext>
                  </a:extLst>
                </p:cNvPr>
                <p:cNvPicPr/>
                <p:nvPr/>
              </p:nvPicPr>
              <p:blipFill>
                <a:blip r:embed="rId11"/>
                <a:stretch>
                  <a:fillRect/>
                </a:stretch>
              </p:blipFill>
              <p:spPr>
                <a:xfrm>
                  <a:off x="7698294" y="2654991"/>
                  <a:ext cx="180720" cy="274320"/>
                </a:xfrm>
                <a:prstGeom prst="rect">
                  <a:avLst/>
                </a:prstGeom>
              </p:spPr>
            </p:pic>
          </mc:Fallback>
        </mc:AlternateContent>
        <p:sp>
          <p:nvSpPr>
            <p:cNvPr id="19" name="Oval 18">
              <a:extLst>
                <a:ext uri="{FF2B5EF4-FFF2-40B4-BE49-F238E27FC236}">
                  <a16:creationId xmlns:a16="http://schemas.microsoft.com/office/drawing/2014/main" id="{9FD33B5E-BDED-4DE1-9F37-06BBA34E5BCC}"/>
                </a:ext>
              </a:extLst>
            </p:cNvPr>
            <p:cNvSpPr/>
            <p:nvPr/>
          </p:nvSpPr>
          <p:spPr>
            <a:xfrm>
              <a:off x="6232482" y="2680371"/>
              <a:ext cx="437708" cy="22392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Verdana" panose="020B0604030504040204" pitchFamily="34" charset="0"/>
                <a:ea typeface="Verdana" panose="020B0604030504040204" pitchFamily="34" charset="0"/>
                <a:cs typeface="Verdana" panose="020B0604030504040204" pitchFamily="34" charset="0"/>
              </a:endParaRPr>
            </a:p>
          </p:txBody>
        </p:sp>
        <mc:AlternateContent xmlns:mc="http://schemas.openxmlformats.org/markup-compatibility/2006" xmlns:p14="http://schemas.microsoft.com/office/powerpoint/2010/main">
          <mc:Choice Requires="p14">
            <p:contentPart p14:bwMode="auto" r:id="rId12">
              <p14:nvContentPartPr>
                <p14:cNvPr id="23" name="Ink 22">
                  <a:extLst>
                    <a:ext uri="{FF2B5EF4-FFF2-40B4-BE49-F238E27FC236}">
                      <a16:creationId xmlns:a16="http://schemas.microsoft.com/office/drawing/2014/main" id="{B9F67425-1334-4D97-9FB5-927DE001EE49}"/>
                    </a:ext>
                  </a:extLst>
                </p14:cNvPr>
                <p14:cNvContentPartPr/>
                <p14:nvPr/>
              </p14:nvContentPartPr>
              <p14:xfrm>
                <a:off x="5235360" y="4673514"/>
                <a:ext cx="219600" cy="278640"/>
              </p14:xfrm>
            </p:contentPart>
          </mc:Choice>
          <mc:Fallback xmlns="">
            <p:pic>
              <p:nvPicPr>
                <p:cNvPr id="23" name="Ink 22">
                  <a:extLst>
                    <a:ext uri="{FF2B5EF4-FFF2-40B4-BE49-F238E27FC236}">
                      <a16:creationId xmlns:a16="http://schemas.microsoft.com/office/drawing/2014/main" id="{B9F67425-1334-4D97-9FB5-927DE001EE49}"/>
                    </a:ext>
                  </a:extLst>
                </p:cNvPr>
                <p:cNvPicPr/>
                <p:nvPr/>
              </p:nvPicPr>
              <p:blipFill>
                <a:blip r:embed="rId13"/>
                <a:stretch>
                  <a:fillRect/>
                </a:stretch>
              </p:blipFill>
              <p:spPr>
                <a:xfrm>
                  <a:off x="5226375" y="4664526"/>
                  <a:ext cx="237211" cy="296257"/>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24" name="Ink 23">
                  <a:extLst>
                    <a:ext uri="{FF2B5EF4-FFF2-40B4-BE49-F238E27FC236}">
                      <a16:creationId xmlns:a16="http://schemas.microsoft.com/office/drawing/2014/main" id="{CA9D02E0-9DC6-4491-A058-0B22AD958195}"/>
                    </a:ext>
                  </a:extLst>
                </p14:cNvPr>
                <p14:cNvContentPartPr/>
                <p14:nvPr/>
              </p14:nvContentPartPr>
              <p14:xfrm>
                <a:off x="7489320" y="4803114"/>
                <a:ext cx="172800" cy="30240"/>
              </p14:xfrm>
            </p:contentPart>
          </mc:Choice>
          <mc:Fallback xmlns="">
            <p:pic>
              <p:nvPicPr>
                <p:cNvPr id="24" name="Ink 23">
                  <a:extLst>
                    <a:ext uri="{FF2B5EF4-FFF2-40B4-BE49-F238E27FC236}">
                      <a16:creationId xmlns:a16="http://schemas.microsoft.com/office/drawing/2014/main" id="{CA9D02E0-9DC6-4491-A058-0B22AD958195}"/>
                    </a:ext>
                  </a:extLst>
                </p:cNvPr>
                <p:cNvPicPr/>
                <p:nvPr/>
              </p:nvPicPr>
              <p:blipFill>
                <a:blip r:embed="rId15"/>
                <a:stretch>
                  <a:fillRect/>
                </a:stretch>
              </p:blipFill>
              <p:spPr>
                <a:xfrm>
                  <a:off x="7480320" y="4794114"/>
                  <a:ext cx="19044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27" name="Ink 26">
                  <a:extLst>
                    <a:ext uri="{FF2B5EF4-FFF2-40B4-BE49-F238E27FC236}">
                      <a16:creationId xmlns:a16="http://schemas.microsoft.com/office/drawing/2014/main" id="{26212AA8-13C4-45CE-B67D-A5E21E0CDA19}"/>
                    </a:ext>
                  </a:extLst>
                </p14:cNvPr>
                <p14:cNvContentPartPr/>
                <p14:nvPr/>
              </p14:nvContentPartPr>
              <p14:xfrm>
                <a:off x="7752120" y="4673514"/>
                <a:ext cx="177480" cy="294840"/>
              </p14:xfrm>
            </p:contentPart>
          </mc:Choice>
          <mc:Fallback xmlns="">
            <p:pic>
              <p:nvPicPr>
                <p:cNvPr id="27" name="Ink 26">
                  <a:extLst>
                    <a:ext uri="{FF2B5EF4-FFF2-40B4-BE49-F238E27FC236}">
                      <a16:creationId xmlns:a16="http://schemas.microsoft.com/office/drawing/2014/main" id="{26212AA8-13C4-45CE-B67D-A5E21E0CDA19}"/>
                    </a:ext>
                  </a:extLst>
                </p:cNvPr>
                <p:cNvPicPr/>
                <p:nvPr/>
              </p:nvPicPr>
              <p:blipFill>
                <a:blip r:embed="rId17"/>
                <a:stretch>
                  <a:fillRect/>
                </a:stretch>
              </p:blipFill>
              <p:spPr>
                <a:xfrm>
                  <a:off x="7743120" y="4664514"/>
                  <a:ext cx="195120" cy="31248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28" name="Ink 27">
                  <a:extLst>
                    <a:ext uri="{FF2B5EF4-FFF2-40B4-BE49-F238E27FC236}">
                      <a16:creationId xmlns:a16="http://schemas.microsoft.com/office/drawing/2014/main" id="{43A93A2F-4F60-4329-A273-CD264C1D1FC1}"/>
                    </a:ext>
                  </a:extLst>
                </p14:cNvPr>
                <p14:cNvContentPartPr/>
                <p14:nvPr/>
              </p14:nvContentPartPr>
              <p14:xfrm>
                <a:off x="6865080" y="4804194"/>
                <a:ext cx="158400" cy="360"/>
              </p14:xfrm>
            </p:contentPart>
          </mc:Choice>
          <mc:Fallback xmlns="">
            <p:pic>
              <p:nvPicPr>
                <p:cNvPr id="28" name="Ink 27">
                  <a:extLst>
                    <a:ext uri="{FF2B5EF4-FFF2-40B4-BE49-F238E27FC236}">
                      <a16:creationId xmlns:a16="http://schemas.microsoft.com/office/drawing/2014/main" id="{43A93A2F-4F60-4329-A273-CD264C1D1FC1}"/>
                    </a:ext>
                  </a:extLst>
                </p:cNvPr>
                <p:cNvPicPr/>
                <p:nvPr/>
              </p:nvPicPr>
              <p:blipFill>
                <a:blip r:embed="rId19"/>
                <a:stretch>
                  <a:fillRect/>
                </a:stretch>
              </p:blipFill>
              <p:spPr>
                <a:xfrm>
                  <a:off x="6856100" y="4795194"/>
                  <a:ext cx="17600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31" name="Ink 30">
                  <a:extLst>
                    <a:ext uri="{FF2B5EF4-FFF2-40B4-BE49-F238E27FC236}">
                      <a16:creationId xmlns:a16="http://schemas.microsoft.com/office/drawing/2014/main" id="{0E943445-BE4A-4574-AF5B-177D0B5FD41F}"/>
                    </a:ext>
                  </a:extLst>
                </p14:cNvPr>
                <p14:cNvContentPartPr/>
                <p14:nvPr/>
              </p14:nvContentPartPr>
              <p14:xfrm>
                <a:off x="7103040" y="4702314"/>
                <a:ext cx="144000" cy="251640"/>
              </p14:xfrm>
            </p:contentPart>
          </mc:Choice>
          <mc:Fallback xmlns="">
            <p:pic>
              <p:nvPicPr>
                <p:cNvPr id="31" name="Ink 30">
                  <a:extLst>
                    <a:ext uri="{FF2B5EF4-FFF2-40B4-BE49-F238E27FC236}">
                      <a16:creationId xmlns:a16="http://schemas.microsoft.com/office/drawing/2014/main" id="{0E943445-BE4A-4574-AF5B-177D0B5FD41F}"/>
                    </a:ext>
                  </a:extLst>
                </p:cNvPr>
                <p:cNvPicPr/>
                <p:nvPr/>
              </p:nvPicPr>
              <p:blipFill>
                <a:blip r:embed="rId21"/>
                <a:stretch>
                  <a:fillRect/>
                </a:stretch>
              </p:blipFill>
              <p:spPr>
                <a:xfrm>
                  <a:off x="7094040" y="4693301"/>
                  <a:ext cx="161640" cy="269305"/>
                </a:xfrm>
                <a:prstGeom prst="rect">
                  <a:avLst/>
                </a:prstGeom>
              </p:spPr>
            </p:pic>
          </mc:Fallback>
        </mc:AlternateContent>
      </p:grpSp>
    </p:spTree>
    <p:extLst>
      <p:ext uri="{BB962C8B-B14F-4D97-AF65-F5344CB8AC3E}">
        <p14:creationId xmlns:p14="http://schemas.microsoft.com/office/powerpoint/2010/main" val="2291451802"/>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2" descr="http://www.nature.com/nrc/journal/v10/n5/images/nrc2840-f1.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66541" y="954273"/>
            <a:ext cx="6764062" cy="4976418"/>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p:cNvSpPr/>
          <p:nvPr/>
        </p:nvSpPr>
        <p:spPr>
          <a:xfrm>
            <a:off x="318334" y="364779"/>
            <a:ext cx="8825666" cy="323165"/>
          </a:xfrm>
          <a:prstGeom prst="rect">
            <a:avLst/>
          </a:prstGeom>
        </p:spPr>
        <p:txBody>
          <a:bodyPr wrap="square">
            <a:spAutoFit/>
          </a:bodyPr>
          <a:lstStyle/>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r>
              <a:rPr kumimoji="0" lang="en-US" sz="1500" i="0" u="none" strike="noStrike" kern="120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For complex diseases, variations in many genes</a:t>
            </a:r>
            <a:r>
              <a:rPr kumimoji="0" lang="en-US" sz="1500" i="0" u="none" strike="noStrike" kern="1200" cap="none" spc="0" normalizeH="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 may add to risk of getting that disease. </a:t>
            </a:r>
            <a:endParaRPr kumimoji="0" lang="en-US" sz="150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3" name="TextBox 12"/>
          <p:cNvSpPr txBox="1"/>
          <p:nvPr/>
        </p:nvSpPr>
        <p:spPr>
          <a:xfrm>
            <a:off x="6508085" y="1747221"/>
            <a:ext cx="1935329" cy="984885"/>
          </a:xfrm>
          <a:prstGeom prst="rect">
            <a:avLst/>
          </a:prstGeom>
          <a:solidFill>
            <a:schemeClr val="bg1"/>
          </a:solidFill>
        </p:spPr>
        <p:txBody>
          <a:bodyPr wrap="square" rtlCol="0">
            <a:spAutoFit/>
          </a:bodyPr>
          <a:lstStyle/>
          <a:p>
            <a:r>
              <a:rPr lang="en-US" sz="1000" dirty="0">
                <a:latin typeface="Verdana" panose="020B0604030504040204" pitchFamily="34" charset="0"/>
                <a:ea typeface="Verdana" panose="020B0604030504040204" pitchFamily="34" charset="0"/>
                <a:cs typeface="Verdana" panose="020B0604030504040204" pitchFamily="34" charset="0"/>
              </a:rPr>
              <a:t>People without t2d</a:t>
            </a:r>
          </a:p>
          <a:p>
            <a:endParaRPr lang="en-US" sz="500" dirty="0">
              <a:latin typeface="Verdana" panose="020B0604030504040204" pitchFamily="34" charset="0"/>
              <a:ea typeface="Verdana" panose="020B0604030504040204" pitchFamily="34" charset="0"/>
              <a:cs typeface="Verdana" panose="020B0604030504040204" pitchFamily="34" charset="0"/>
            </a:endParaRPr>
          </a:p>
          <a:p>
            <a:r>
              <a:rPr lang="en-US" sz="1000" dirty="0">
                <a:latin typeface="Verdana" panose="020B0604030504040204" pitchFamily="34" charset="0"/>
                <a:ea typeface="Verdana" panose="020B0604030504040204" pitchFamily="34" charset="0"/>
                <a:cs typeface="Verdana" panose="020B0604030504040204" pitchFamily="34" charset="0"/>
              </a:rPr>
              <a:t>People with t2d</a:t>
            </a:r>
          </a:p>
          <a:p>
            <a:endParaRPr lang="en-US" sz="600" dirty="0">
              <a:latin typeface="Verdana" panose="020B0604030504040204" pitchFamily="34" charset="0"/>
              <a:ea typeface="Verdana" panose="020B0604030504040204" pitchFamily="34" charset="0"/>
              <a:cs typeface="Verdana" panose="020B0604030504040204" pitchFamily="34" charset="0"/>
            </a:endParaRPr>
          </a:p>
          <a:p>
            <a:r>
              <a:rPr lang="en-US" sz="1000" dirty="0">
                <a:latin typeface="Verdana" panose="020B0604030504040204" pitchFamily="34" charset="0"/>
                <a:ea typeface="Verdana" panose="020B0604030504040204" pitchFamily="34" charset="0"/>
                <a:cs typeface="Verdana" panose="020B0604030504040204" pitchFamily="34" charset="0"/>
              </a:rPr>
              <a:t>Low-risk allele</a:t>
            </a:r>
          </a:p>
          <a:p>
            <a:endParaRPr lang="en-US" sz="600" dirty="0">
              <a:latin typeface="Verdana" panose="020B0604030504040204" pitchFamily="34" charset="0"/>
              <a:ea typeface="Verdana" panose="020B0604030504040204" pitchFamily="34" charset="0"/>
              <a:cs typeface="Verdana" panose="020B0604030504040204" pitchFamily="34" charset="0"/>
            </a:endParaRPr>
          </a:p>
          <a:p>
            <a:r>
              <a:rPr lang="en-US" sz="1000" dirty="0">
                <a:latin typeface="Verdana" panose="020B0604030504040204" pitchFamily="34" charset="0"/>
                <a:ea typeface="Verdana" panose="020B0604030504040204" pitchFamily="34" charset="0"/>
                <a:cs typeface="Verdana" panose="020B0604030504040204" pitchFamily="34" charset="0"/>
              </a:rPr>
              <a:t>High-risk allele</a:t>
            </a:r>
          </a:p>
        </p:txBody>
      </p:sp>
      <p:sp>
        <p:nvSpPr>
          <p:cNvPr id="16" name="Rectangle 15"/>
          <p:cNvSpPr/>
          <p:nvPr/>
        </p:nvSpPr>
        <p:spPr>
          <a:xfrm>
            <a:off x="6135523" y="1734831"/>
            <a:ext cx="2261817" cy="1031783"/>
          </a:xfrm>
          <a:prstGeom prst="rect">
            <a:avLst/>
          </a:prstGeom>
          <a:noFill/>
          <a:ln w="3810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Verdana" panose="020B0604030504040204" pitchFamily="34" charset="0"/>
              <a:ea typeface="Verdana" panose="020B0604030504040204" pitchFamily="34" charset="0"/>
              <a:cs typeface="Verdana" panose="020B0604030504040204" pitchFamily="34" charset="0"/>
            </a:endParaRPr>
          </a:p>
        </p:txBody>
      </p:sp>
      <p:sp>
        <p:nvSpPr>
          <p:cNvPr id="21" name="TextBox 20"/>
          <p:cNvSpPr txBox="1"/>
          <p:nvPr/>
        </p:nvSpPr>
        <p:spPr>
          <a:xfrm>
            <a:off x="5082396" y="6413859"/>
            <a:ext cx="4097597" cy="307777"/>
          </a:xfrm>
          <a:prstGeom prst="rect">
            <a:avLst/>
          </a:prstGeom>
          <a:solidFill>
            <a:schemeClr val="bg1"/>
          </a:solidFill>
        </p:spPr>
        <p:txBody>
          <a:bodyPr wrap="none" rtlCol="0">
            <a:spAutoFit/>
          </a:bodyPr>
          <a:lstStyle/>
          <a:p>
            <a:r>
              <a:rPr lang="en-US" sz="1400" dirty="0">
                <a:latin typeface="Verdana" panose="020B0604030504040204" pitchFamily="34" charset="0"/>
                <a:ea typeface="Verdana" panose="020B0604030504040204" pitchFamily="34" charset="0"/>
                <a:cs typeface="Verdana" panose="020B0604030504040204" pitchFamily="34" charset="0"/>
              </a:rPr>
              <a:t>Fletcher &amp; </a:t>
            </a:r>
            <a:r>
              <a:rPr lang="en-US" sz="1400" dirty="0" err="1">
                <a:latin typeface="Verdana" panose="020B0604030504040204" pitchFamily="34" charset="0"/>
                <a:ea typeface="Verdana" panose="020B0604030504040204" pitchFamily="34" charset="0"/>
                <a:cs typeface="Verdana" panose="020B0604030504040204" pitchFamily="34" charset="0"/>
              </a:rPr>
              <a:t>Houlston</a:t>
            </a:r>
            <a:r>
              <a:rPr lang="en-US" sz="1400" dirty="0">
                <a:latin typeface="Verdana" panose="020B0604030504040204" pitchFamily="34" charset="0"/>
                <a:ea typeface="Verdana" panose="020B0604030504040204" pitchFamily="34" charset="0"/>
                <a:cs typeface="Verdana" panose="020B0604030504040204" pitchFamily="34" charset="0"/>
              </a:rPr>
              <a:t> (2010) </a:t>
            </a:r>
            <a:r>
              <a:rPr lang="en-US" sz="1400" i="1" dirty="0">
                <a:latin typeface="Verdana" panose="020B0604030504040204" pitchFamily="34" charset="0"/>
                <a:ea typeface="Verdana" panose="020B0604030504040204" pitchFamily="34" charset="0"/>
                <a:cs typeface="Verdana" panose="020B0604030504040204" pitchFamily="34" charset="0"/>
              </a:rPr>
              <a:t>Nat Rev Cancer</a:t>
            </a:r>
          </a:p>
        </p:txBody>
      </p:sp>
      <p:sp>
        <p:nvSpPr>
          <p:cNvPr id="14" name="Rectangle 13"/>
          <p:cNvSpPr/>
          <p:nvPr/>
        </p:nvSpPr>
        <p:spPr>
          <a:xfrm>
            <a:off x="112969" y="4375065"/>
            <a:ext cx="1113045" cy="1384995"/>
          </a:xfrm>
          <a:prstGeom prst="rect">
            <a:avLst/>
          </a:prstGeom>
        </p:spPr>
        <p:txBody>
          <a:bodyPr wrap="square">
            <a:spAutoFit/>
          </a:bodyPr>
          <a:lstStyle/>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r>
              <a:rPr kumimoji="0" lang="en-US" sz="1400" b="1" i="0" u="none" strike="noStrike" kern="120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Genetic factors</a:t>
            </a:r>
            <a:r>
              <a:rPr kumimoji="0" lang="en-US" sz="1400" b="0" i="0" u="none" strike="noStrike" kern="120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a:t>
            </a:r>
          </a:p>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r>
              <a:rPr kumimoji="0" lang="en-US" sz="1400" b="0" i="0" u="none" strike="noStrike" kern="120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Small variations in many </a:t>
            </a:r>
            <a:r>
              <a:rPr kumimoji="0" lang="en-US" sz="1400" i="0" u="none" strike="noStrike" kern="120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genes</a:t>
            </a:r>
            <a:endParaRPr kumimoji="0" lang="en-US" sz="140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9" name="TextBox 18"/>
          <p:cNvSpPr txBox="1"/>
          <p:nvPr/>
        </p:nvSpPr>
        <p:spPr>
          <a:xfrm rot="16200000">
            <a:off x="-562445" y="2049537"/>
            <a:ext cx="3192198" cy="384721"/>
          </a:xfrm>
          <a:prstGeom prst="rect">
            <a:avLst/>
          </a:prstGeom>
          <a:solidFill>
            <a:schemeClr val="bg1"/>
          </a:solidFill>
        </p:spPr>
        <p:txBody>
          <a:bodyPr wrap="square" rtlCol="0">
            <a:spAutoFit/>
          </a:bodyPr>
          <a:lstStyle/>
          <a:p>
            <a:endParaRPr lang="en-US" sz="500" dirty="0">
              <a:latin typeface="Verdana" panose="020B0604030504040204" pitchFamily="34" charset="0"/>
              <a:ea typeface="Verdana" panose="020B0604030504040204" pitchFamily="34" charset="0"/>
              <a:cs typeface="Verdana" panose="020B0604030504040204" pitchFamily="34" charset="0"/>
            </a:endParaRPr>
          </a:p>
          <a:p>
            <a:r>
              <a:rPr lang="en-US" sz="1400" dirty="0">
                <a:latin typeface="Verdana" panose="020B0604030504040204" pitchFamily="34" charset="0"/>
                <a:ea typeface="Verdana" panose="020B0604030504040204" pitchFamily="34" charset="0"/>
                <a:cs typeface="Verdana" panose="020B0604030504040204" pitchFamily="34" charset="0"/>
              </a:rPr>
              <a:t>        </a:t>
            </a:r>
            <a:r>
              <a:rPr lang="en-US" sz="1400" dirty="0" smtClean="0">
                <a:latin typeface="Verdana" panose="020B0604030504040204" pitchFamily="34" charset="0"/>
                <a:ea typeface="Verdana" panose="020B0604030504040204" pitchFamily="34" charset="0"/>
                <a:cs typeface="Verdana" panose="020B0604030504040204" pitchFamily="34" charset="0"/>
              </a:rPr>
              <a:t>Fraction of </a:t>
            </a:r>
            <a:r>
              <a:rPr lang="en-US" sz="1400" dirty="0">
                <a:latin typeface="Verdana" panose="020B0604030504040204" pitchFamily="34" charset="0"/>
                <a:ea typeface="Verdana" panose="020B0604030504040204" pitchFamily="34" charset="0"/>
                <a:cs typeface="Verdana" panose="020B0604030504040204" pitchFamily="34" charset="0"/>
              </a:rPr>
              <a:t>people </a:t>
            </a:r>
          </a:p>
        </p:txBody>
      </p:sp>
      <p:sp>
        <p:nvSpPr>
          <p:cNvPr id="31" name="TextBox 30"/>
          <p:cNvSpPr txBox="1"/>
          <p:nvPr/>
        </p:nvSpPr>
        <p:spPr>
          <a:xfrm>
            <a:off x="696705" y="4104326"/>
            <a:ext cx="8192695" cy="553998"/>
          </a:xfrm>
          <a:prstGeom prst="rect">
            <a:avLst/>
          </a:prstGeom>
          <a:solidFill>
            <a:schemeClr val="bg1"/>
          </a:solidFill>
        </p:spPr>
        <p:txBody>
          <a:bodyPr wrap="square" rtlCol="0">
            <a:spAutoFit/>
          </a:bodyPr>
          <a:lstStyle/>
          <a:p>
            <a:r>
              <a:rPr lang="en-US" sz="1400" dirty="0">
                <a:latin typeface="Verdana" panose="020B0604030504040204" pitchFamily="34" charset="0"/>
                <a:ea typeface="Verdana" panose="020B0604030504040204" pitchFamily="34" charset="0"/>
                <a:cs typeface="Verdana" panose="020B0604030504040204" pitchFamily="34" charset="0"/>
              </a:rPr>
              <a:t>                                    More risk alleles for type 2 diabetes</a:t>
            </a:r>
            <a:endParaRPr lang="en-US" sz="1200" dirty="0">
              <a:latin typeface="Verdana" panose="020B0604030504040204" pitchFamily="34" charset="0"/>
              <a:ea typeface="Verdana" panose="020B0604030504040204" pitchFamily="34" charset="0"/>
              <a:cs typeface="Verdana" panose="020B0604030504040204" pitchFamily="34" charset="0"/>
            </a:endParaRPr>
          </a:p>
          <a:p>
            <a:endParaRPr lang="en-US" sz="1600" dirty="0">
              <a:latin typeface="Verdana" panose="020B0604030504040204" pitchFamily="34" charset="0"/>
              <a:ea typeface="Verdana" panose="020B0604030504040204" pitchFamily="34" charset="0"/>
              <a:cs typeface="Verdana" panose="020B0604030504040204" pitchFamily="34" charset="0"/>
            </a:endParaRPr>
          </a:p>
        </p:txBody>
      </p:sp>
      <p:pic>
        <p:nvPicPr>
          <p:cNvPr id="30" name="Picture 29"/>
          <p:cNvPicPr>
            <a:picLocks noChangeAspect="1"/>
          </p:cNvPicPr>
          <p:nvPr/>
        </p:nvPicPr>
        <p:blipFill>
          <a:blip r:embed="rId4"/>
          <a:stretch>
            <a:fillRect/>
          </a:stretch>
        </p:blipFill>
        <p:spPr>
          <a:xfrm>
            <a:off x="1068195" y="4345927"/>
            <a:ext cx="7239000" cy="1666875"/>
          </a:xfrm>
          <a:prstGeom prst="rect">
            <a:avLst/>
          </a:prstGeom>
        </p:spPr>
      </p:pic>
      <p:cxnSp>
        <p:nvCxnSpPr>
          <p:cNvPr id="28" name="Straight Arrow Connector 27"/>
          <p:cNvCxnSpPr>
            <a:cxnSpLocks/>
          </p:cNvCxnSpPr>
          <p:nvPr/>
        </p:nvCxnSpPr>
        <p:spPr>
          <a:xfrm flipV="1">
            <a:off x="1450591" y="4087006"/>
            <a:ext cx="6474209" cy="6528"/>
          </a:xfrm>
          <a:prstGeom prst="straightConnector1">
            <a:avLst/>
          </a:prstGeom>
          <a:ln w="28575">
            <a:solidFill>
              <a:schemeClr val="bg2">
                <a:lumMod val="50000"/>
              </a:schemeClr>
            </a:solidFill>
            <a:tailEnd type="triangle"/>
          </a:ln>
        </p:spPr>
        <p:style>
          <a:lnRef idx="1">
            <a:schemeClr val="dk1"/>
          </a:lnRef>
          <a:fillRef idx="0">
            <a:schemeClr val="dk1"/>
          </a:fillRef>
          <a:effectRef idx="0">
            <a:schemeClr val="dk1"/>
          </a:effectRef>
          <a:fontRef idx="minor">
            <a:schemeClr val="tx1"/>
          </a:fontRef>
        </p:style>
      </p:cxnSp>
      <p:cxnSp>
        <p:nvCxnSpPr>
          <p:cNvPr id="4" name="Straight Arrow Connector 3"/>
          <p:cNvCxnSpPr>
            <a:cxnSpLocks/>
          </p:cNvCxnSpPr>
          <p:nvPr/>
        </p:nvCxnSpPr>
        <p:spPr>
          <a:xfrm flipV="1">
            <a:off x="1371600" y="954273"/>
            <a:ext cx="0" cy="2970316"/>
          </a:xfrm>
          <a:prstGeom prst="straightConnector1">
            <a:avLst/>
          </a:prstGeom>
          <a:ln w="28575">
            <a:solidFill>
              <a:schemeClr val="bg2">
                <a:lumMod val="50000"/>
              </a:schemeClr>
            </a:solidFill>
            <a:tailEnd type="triangle"/>
          </a:ln>
        </p:spPr>
        <p:style>
          <a:lnRef idx="1">
            <a:schemeClr val="dk1"/>
          </a:lnRef>
          <a:fillRef idx="0">
            <a:schemeClr val="dk1"/>
          </a:fillRef>
          <a:effectRef idx="0">
            <a:schemeClr val="dk1"/>
          </a:effectRef>
          <a:fontRef idx="minor">
            <a:schemeClr val="tx1"/>
          </a:fontRef>
        </p:style>
      </p:cxnSp>
      <p:sp>
        <p:nvSpPr>
          <p:cNvPr id="2" name="TextBox 1">
            <a:extLst>
              <a:ext uri="{FF2B5EF4-FFF2-40B4-BE49-F238E27FC236}">
                <a16:creationId xmlns:a16="http://schemas.microsoft.com/office/drawing/2014/main" id="{85080E97-7525-4755-A0ED-E6FC462B69C2}"/>
              </a:ext>
            </a:extLst>
          </p:cNvPr>
          <p:cNvSpPr txBox="1"/>
          <p:nvPr/>
        </p:nvSpPr>
        <p:spPr>
          <a:xfrm>
            <a:off x="856178" y="3929354"/>
            <a:ext cx="560931" cy="369332"/>
          </a:xfrm>
          <a:prstGeom prst="rect">
            <a:avLst/>
          </a:prstGeom>
          <a:solidFill>
            <a:schemeClr val="bg1"/>
          </a:solidFill>
          <a:ln>
            <a:noFill/>
          </a:ln>
        </p:spPr>
        <p:txBody>
          <a:bodyPr wrap="square" rtlCol="0">
            <a:spAutoFit/>
          </a:bodyPr>
          <a:lstStyle/>
          <a:p>
            <a:endParaRPr lang="en-US" dirty="0">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31150442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987809" y="812938"/>
            <a:ext cx="7086600" cy="4937760"/>
          </a:xfrm>
          <a:prstGeom prst="rect">
            <a:avLst/>
          </a:prstGeom>
          <a:gradFill flip="none" rotWithShape="1">
            <a:gsLst>
              <a:gs pos="0">
                <a:srgbClr val="5DBED5">
                  <a:shade val="30000"/>
                  <a:satMod val="115000"/>
                </a:srgbClr>
              </a:gs>
              <a:gs pos="86000">
                <a:schemeClr val="bg1"/>
              </a:gs>
              <a:gs pos="65000">
                <a:srgbClr val="5DBED5">
                  <a:shade val="100000"/>
                  <a:satMod val="115000"/>
                  <a:alpha val="53000"/>
                  <a:lumMod val="80000"/>
                  <a:lumOff val="20000"/>
                </a:srgbClr>
              </a:gs>
            </a:gsLst>
            <a:lin ang="0" scaled="1"/>
            <a:tileRect/>
          </a:gradFill>
          <a:ln>
            <a:noFill/>
          </a:ln>
        </p:spPr>
        <p:txBody>
          <a:bodyPr wrap="square" rtlCol="0">
            <a:spAutoFit/>
          </a:bodyPr>
          <a:lstStyle/>
          <a:p>
            <a:endParaRPr lang="en-US"/>
          </a:p>
        </p:txBody>
      </p:sp>
      <p:sp>
        <p:nvSpPr>
          <p:cNvPr id="15" name="TextBox 14"/>
          <p:cNvSpPr txBox="1"/>
          <p:nvPr/>
        </p:nvSpPr>
        <p:spPr>
          <a:xfrm rot="10800000">
            <a:off x="1371600" y="812938"/>
            <a:ext cx="7086600" cy="4937760"/>
          </a:xfrm>
          <a:prstGeom prst="rect">
            <a:avLst/>
          </a:prstGeom>
          <a:gradFill flip="none" rotWithShape="1">
            <a:gsLst>
              <a:gs pos="0">
                <a:srgbClr val="842844"/>
              </a:gs>
              <a:gs pos="70000">
                <a:srgbClr val="C75578">
                  <a:alpha val="19000"/>
                </a:srgbClr>
              </a:gs>
              <a:gs pos="89000">
                <a:schemeClr val="bg1">
                  <a:alpha val="0"/>
                </a:schemeClr>
              </a:gs>
            </a:gsLst>
            <a:lin ang="0" scaled="1"/>
            <a:tileRect/>
          </a:gradFill>
          <a:ln>
            <a:noFill/>
          </a:ln>
        </p:spPr>
        <p:txBody>
          <a:bodyPr wrap="square" rtlCol="0">
            <a:spAutoFit/>
          </a:bodyPr>
          <a:lstStyle/>
          <a:p>
            <a:endParaRPr lang="en-US"/>
          </a:p>
        </p:txBody>
      </p:sp>
      <p:sp>
        <p:nvSpPr>
          <p:cNvPr id="6" name="Right Arrow 5"/>
          <p:cNvSpPr/>
          <p:nvPr/>
        </p:nvSpPr>
        <p:spPr>
          <a:xfrm>
            <a:off x="998694" y="1355038"/>
            <a:ext cx="2514600" cy="822960"/>
          </a:xfrm>
          <a:prstGeom prst="rightArrow">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r>
              <a:rPr lang="en-US" b="1" dirty="0" smtClean="0"/>
              <a:t>GENETICS</a:t>
            </a:r>
            <a:endParaRPr lang="en-US" b="1" dirty="0"/>
          </a:p>
        </p:txBody>
      </p:sp>
      <p:sp>
        <p:nvSpPr>
          <p:cNvPr id="18" name="Right Arrow 17"/>
          <p:cNvSpPr/>
          <p:nvPr/>
        </p:nvSpPr>
        <p:spPr>
          <a:xfrm>
            <a:off x="1002706" y="2704323"/>
            <a:ext cx="4909528" cy="822960"/>
          </a:xfrm>
          <a:prstGeom prst="rightArrow">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r>
              <a:rPr lang="en-US" b="1" dirty="0" smtClean="0"/>
              <a:t>GENETICS</a:t>
            </a:r>
            <a:endParaRPr lang="en-US" b="1" dirty="0"/>
          </a:p>
        </p:txBody>
      </p:sp>
      <p:sp>
        <p:nvSpPr>
          <p:cNvPr id="20" name="Right Arrow 19"/>
          <p:cNvSpPr/>
          <p:nvPr/>
        </p:nvSpPr>
        <p:spPr>
          <a:xfrm>
            <a:off x="1002706" y="4099137"/>
            <a:ext cx="6738328" cy="822960"/>
          </a:xfrm>
          <a:prstGeom prst="rightArrow">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r>
              <a:rPr lang="en-US" b="1" dirty="0" smtClean="0"/>
              <a:t>GENETICS</a:t>
            </a:r>
            <a:endParaRPr lang="en-US" b="1" dirty="0"/>
          </a:p>
        </p:txBody>
      </p:sp>
      <p:sp>
        <p:nvSpPr>
          <p:cNvPr id="22" name="Right Arrow 21"/>
          <p:cNvSpPr/>
          <p:nvPr/>
        </p:nvSpPr>
        <p:spPr>
          <a:xfrm>
            <a:off x="3540509" y="1355038"/>
            <a:ext cx="3088891" cy="822960"/>
          </a:xfrm>
          <a:prstGeom prst="rightArrow">
            <a:avLst/>
          </a:prstGeom>
          <a:solidFill>
            <a:schemeClr val="bg2">
              <a:lumMod val="50000"/>
            </a:schemeClr>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r>
              <a:rPr lang="en-US" b="1" dirty="0" smtClean="0"/>
              <a:t>ENVIRONMENT</a:t>
            </a:r>
            <a:endParaRPr lang="en-US" b="1" dirty="0"/>
          </a:p>
        </p:txBody>
      </p:sp>
      <p:sp>
        <p:nvSpPr>
          <p:cNvPr id="23" name="Right Arrow 22"/>
          <p:cNvSpPr/>
          <p:nvPr/>
        </p:nvSpPr>
        <p:spPr>
          <a:xfrm>
            <a:off x="5927130" y="2722604"/>
            <a:ext cx="1921469" cy="822960"/>
          </a:xfrm>
          <a:prstGeom prst="rightArrow">
            <a:avLst/>
          </a:prstGeom>
          <a:solidFill>
            <a:schemeClr val="bg2">
              <a:lumMod val="50000"/>
            </a:schemeClr>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r>
              <a:rPr lang="en-US" b="1" dirty="0" smtClean="0"/>
              <a:t>ENVIRONMENT</a:t>
            </a:r>
            <a:endParaRPr lang="en-US" b="1" dirty="0"/>
          </a:p>
        </p:txBody>
      </p:sp>
      <p:sp>
        <p:nvSpPr>
          <p:cNvPr id="8" name="Left Arrow 7"/>
          <p:cNvSpPr/>
          <p:nvPr/>
        </p:nvSpPr>
        <p:spPr>
          <a:xfrm>
            <a:off x="4159634" y="4758106"/>
            <a:ext cx="3505200" cy="822960"/>
          </a:xfrm>
          <a:prstGeom prst="leftArrow">
            <a:avLst/>
          </a:pr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t>ENVIRONMENT</a:t>
            </a:r>
            <a:endParaRPr lang="en-US" b="1" dirty="0"/>
          </a:p>
        </p:txBody>
      </p:sp>
      <p:sp>
        <p:nvSpPr>
          <p:cNvPr id="9" name="TextBox 8"/>
          <p:cNvSpPr txBox="1"/>
          <p:nvPr/>
        </p:nvSpPr>
        <p:spPr>
          <a:xfrm>
            <a:off x="860616" y="274501"/>
            <a:ext cx="7902383" cy="369332"/>
          </a:xfrm>
          <a:prstGeom prst="rect">
            <a:avLst/>
          </a:prstGeom>
          <a:noFill/>
        </p:spPr>
        <p:txBody>
          <a:bodyPr wrap="square" rtlCol="0">
            <a:spAutoFit/>
          </a:bodyPr>
          <a:lstStyle/>
          <a:p>
            <a:r>
              <a:rPr lang="en-US" dirty="0" smtClean="0">
                <a:latin typeface="Verdana" panose="020B0604030504040204" pitchFamily="34" charset="0"/>
                <a:ea typeface="Verdana" panose="020B0604030504040204" pitchFamily="34" charset="0"/>
              </a:rPr>
              <a:t>(Little)           Likelihood of getting Type 2 Diabetes           </a:t>
            </a:r>
            <a:r>
              <a:rPr lang="en-US" dirty="0" smtClean="0">
                <a:latin typeface="Verdana" panose="020B0604030504040204" pitchFamily="34" charset="0"/>
                <a:ea typeface="Verdana" panose="020B0604030504040204" pitchFamily="34" charset="0"/>
              </a:rPr>
              <a:t>(</a:t>
            </a:r>
            <a:r>
              <a:rPr lang="en-US" dirty="0" smtClean="0">
                <a:latin typeface="Verdana" panose="020B0604030504040204" pitchFamily="34" charset="0"/>
                <a:ea typeface="Verdana" panose="020B0604030504040204" pitchFamily="34" charset="0"/>
              </a:rPr>
              <a:t>Lots)</a:t>
            </a:r>
            <a:endParaRPr lang="en-US" dirty="0">
              <a:latin typeface="Verdana" panose="020B0604030504040204" pitchFamily="34" charset="0"/>
              <a:ea typeface="Verdana" panose="020B0604030504040204" pitchFamily="34" charset="0"/>
            </a:endParaRPr>
          </a:p>
        </p:txBody>
      </p:sp>
      <p:sp>
        <p:nvSpPr>
          <p:cNvPr id="12" name="TextBox 11"/>
          <p:cNvSpPr txBox="1"/>
          <p:nvPr/>
        </p:nvSpPr>
        <p:spPr>
          <a:xfrm>
            <a:off x="76200" y="1648430"/>
            <a:ext cx="917051" cy="261610"/>
          </a:xfrm>
          <a:prstGeom prst="rect">
            <a:avLst/>
          </a:prstGeom>
          <a:noFill/>
        </p:spPr>
        <p:txBody>
          <a:bodyPr wrap="square" rtlCol="0">
            <a:spAutoFit/>
          </a:bodyPr>
          <a:lstStyle/>
          <a:p>
            <a:r>
              <a:rPr lang="en-US" sz="1100" b="1" dirty="0" smtClean="0">
                <a:latin typeface="Verdana" panose="020B0604030504040204" pitchFamily="34" charset="0"/>
                <a:ea typeface="Verdana" panose="020B0604030504040204" pitchFamily="34" charset="0"/>
              </a:rPr>
              <a:t>Person A</a:t>
            </a:r>
            <a:endParaRPr lang="en-US" sz="1100" b="1" dirty="0">
              <a:latin typeface="Verdana" panose="020B0604030504040204" pitchFamily="34" charset="0"/>
              <a:ea typeface="Verdana" panose="020B0604030504040204" pitchFamily="34" charset="0"/>
            </a:endParaRPr>
          </a:p>
        </p:txBody>
      </p:sp>
      <p:sp>
        <p:nvSpPr>
          <p:cNvPr id="29" name="TextBox 28"/>
          <p:cNvSpPr txBox="1"/>
          <p:nvPr/>
        </p:nvSpPr>
        <p:spPr>
          <a:xfrm>
            <a:off x="76201" y="2973224"/>
            <a:ext cx="922494" cy="261610"/>
          </a:xfrm>
          <a:prstGeom prst="rect">
            <a:avLst/>
          </a:prstGeom>
          <a:noFill/>
        </p:spPr>
        <p:txBody>
          <a:bodyPr wrap="square" rtlCol="0">
            <a:spAutoFit/>
          </a:bodyPr>
          <a:lstStyle/>
          <a:p>
            <a:r>
              <a:rPr lang="en-US" sz="1100" b="1" dirty="0" smtClean="0">
                <a:latin typeface="Verdana" panose="020B0604030504040204" pitchFamily="34" charset="0"/>
                <a:ea typeface="Verdana" panose="020B0604030504040204" pitchFamily="34" charset="0"/>
              </a:rPr>
              <a:t>Person B</a:t>
            </a:r>
            <a:endParaRPr lang="en-US" sz="1100" b="1" dirty="0">
              <a:latin typeface="Verdana" panose="020B0604030504040204" pitchFamily="34" charset="0"/>
              <a:ea typeface="Verdana" panose="020B0604030504040204" pitchFamily="34" charset="0"/>
            </a:endParaRPr>
          </a:p>
        </p:txBody>
      </p:sp>
      <p:sp>
        <p:nvSpPr>
          <p:cNvPr id="32" name="TextBox 31"/>
          <p:cNvSpPr txBox="1"/>
          <p:nvPr/>
        </p:nvSpPr>
        <p:spPr>
          <a:xfrm>
            <a:off x="76201" y="4419677"/>
            <a:ext cx="922494" cy="261610"/>
          </a:xfrm>
          <a:prstGeom prst="rect">
            <a:avLst/>
          </a:prstGeom>
          <a:noFill/>
        </p:spPr>
        <p:txBody>
          <a:bodyPr wrap="square" rtlCol="0">
            <a:spAutoFit/>
          </a:bodyPr>
          <a:lstStyle/>
          <a:p>
            <a:r>
              <a:rPr lang="en-US" sz="1100" b="1" dirty="0" smtClean="0">
                <a:latin typeface="Verdana" panose="020B0604030504040204" pitchFamily="34" charset="0"/>
                <a:ea typeface="Verdana" panose="020B0604030504040204" pitchFamily="34" charset="0"/>
              </a:rPr>
              <a:t>Person C</a:t>
            </a:r>
            <a:endParaRPr lang="en-US" sz="1100" b="1" dirty="0">
              <a:latin typeface="Verdana" panose="020B0604030504040204" pitchFamily="34" charset="0"/>
              <a:ea typeface="Verdana" panose="020B0604030504040204" pitchFamily="34" charset="0"/>
            </a:endParaRPr>
          </a:p>
        </p:txBody>
      </p:sp>
    </p:spTree>
    <p:extLst>
      <p:ext uri="{BB962C8B-B14F-4D97-AF65-F5344CB8AC3E}">
        <p14:creationId xmlns:p14="http://schemas.microsoft.com/office/powerpoint/2010/main" val="42713752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3"/>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animBg="1"/>
      <p:bldP spid="8"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Straight Connector 9"/>
          <p:cNvCxnSpPr/>
          <p:nvPr/>
        </p:nvCxnSpPr>
        <p:spPr>
          <a:xfrm>
            <a:off x="3581241" y="125258"/>
            <a:ext cx="0" cy="881772"/>
          </a:xfrm>
          <a:prstGeom prst="line">
            <a:avLst/>
          </a:prstGeom>
          <a:ln w="28575">
            <a:solidFill>
              <a:srgbClr val="2B656C"/>
            </a:solidFill>
          </a:ln>
        </p:spPr>
        <p:style>
          <a:lnRef idx="1">
            <a:schemeClr val="accent2"/>
          </a:lnRef>
          <a:fillRef idx="0">
            <a:schemeClr val="accent2"/>
          </a:fillRef>
          <a:effectRef idx="0">
            <a:schemeClr val="accent2"/>
          </a:effectRef>
          <a:fontRef idx="minor">
            <a:schemeClr val="tx1"/>
          </a:fontRef>
        </p:style>
      </p:cxnSp>
      <p:pic>
        <p:nvPicPr>
          <p:cNvPr id="9" name="Picture 2" descr="C:\Users\jcgriz\AppData\Local\Microsoft\Windows\Temporary Internet Files\Content.Outlook\ND2AF8RG\GSEO logo.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33204" y="202649"/>
            <a:ext cx="2911798" cy="703622"/>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1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7835" y="6629400"/>
            <a:ext cx="10082172" cy="159336"/>
          </a:xfrm>
          <a:prstGeom prst="rect">
            <a:avLst/>
          </a:prstGeom>
        </p:spPr>
      </p:pic>
      <p:sp>
        <p:nvSpPr>
          <p:cNvPr id="34" name="TextBox 33"/>
          <p:cNvSpPr txBox="1"/>
          <p:nvPr/>
        </p:nvSpPr>
        <p:spPr>
          <a:xfrm>
            <a:off x="6006905" y="6175717"/>
            <a:ext cx="522871" cy="369332"/>
          </a:xfrm>
          <a:prstGeom prst="rect">
            <a:avLst/>
          </a:prstGeom>
          <a:noFill/>
        </p:spPr>
        <p:txBody>
          <a:bodyPr wrap="square" rtlCol="0">
            <a:spAutoFit/>
          </a:bodyPr>
          <a:lstStyle/>
          <a:p>
            <a:endParaRPr lang="en-US" dirty="0">
              <a:latin typeface="Verdana" panose="020B0604030504040204" pitchFamily="34" charset="0"/>
              <a:ea typeface="Verdana" panose="020B0604030504040204" pitchFamily="34" charset="0"/>
              <a:cs typeface="Verdana" panose="020B0604030504040204" pitchFamily="34" charset="0"/>
            </a:endParaRPr>
          </a:p>
        </p:txBody>
      </p:sp>
      <p:pic>
        <p:nvPicPr>
          <p:cNvPr id="7" name="Picture 3"/>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43224" y="1487758"/>
            <a:ext cx="7582461" cy="4265932"/>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FFFFF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12" name="Text Box 4"/>
          <p:cNvSpPr txBox="1">
            <a:spLocks noChangeArrowheads="1"/>
          </p:cNvSpPr>
          <p:nvPr/>
        </p:nvSpPr>
        <p:spPr bwMode="auto">
          <a:xfrm>
            <a:off x="543224" y="5964401"/>
            <a:ext cx="3918240" cy="23186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FFFFF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tabLst>
                <a:tab pos="723900" algn="l"/>
                <a:tab pos="1447800" algn="l"/>
                <a:tab pos="2171700" algn="l"/>
                <a:tab pos="2895600" algn="l"/>
                <a:tab pos="3619500" algn="l"/>
              </a:tabLst>
              <a:defRPr sz="2400">
                <a:solidFill>
                  <a:srgbClr val="000000"/>
                </a:solidFill>
                <a:latin typeface="Times New Roman" pitchFamily="16" charset="0"/>
                <a:ea typeface="msgothic" charset="0"/>
                <a:cs typeface="msgothic" charset="0"/>
              </a:defRPr>
            </a:lvl1pPr>
            <a:lvl2pPr>
              <a:tabLst>
                <a:tab pos="723900" algn="l"/>
                <a:tab pos="1447800" algn="l"/>
                <a:tab pos="2171700" algn="l"/>
                <a:tab pos="2895600" algn="l"/>
                <a:tab pos="3619500" algn="l"/>
              </a:tabLst>
              <a:defRPr sz="2400">
                <a:solidFill>
                  <a:srgbClr val="000000"/>
                </a:solidFill>
                <a:latin typeface="Times New Roman" pitchFamily="16" charset="0"/>
                <a:ea typeface="msgothic" charset="0"/>
                <a:cs typeface="msgothic" charset="0"/>
              </a:defRPr>
            </a:lvl2pPr>
            <a:lvl3pPr>
              <a:tabLst>
                <a:tab pos="723900" algn="l"/>
                <a:tab pos="1447800" algn="l"/>
                <a:tab pos="2171700" algn="l"/>
                <a:tab pos="2895600" algn="l"/>
                <a:tab pos="3619500" algn="l"/>
              </a:tabLst>
              <a:defRPr sz="2400">
                <a:solidFill>
                  <a:srgbClr val="000000"/>
                </a:solidFill>
                <a:latin typeface="Times New Roman" pitchFamily="16" charset="0"/>
                <a:ea typeface="msgothic" charset="0"/>
                <a:cs typeface="msgothic" charset="0"/>
              </a:defRPr>
            </a:lvl3pPr>
            <a:lvl4pPr>
              <a:tabLst>
                <a:tab pos="723900" algn="l"/>
                <a:tab pos="1447800" algn="l"/>
                <a:tab pos="2171700" algn="l"/>
                <a:tab pos="2895600" algn="l"/>
                <a:tab pos="3619500" algn="l"/>
              </a:tabLst>
              <a:defRPr sz="2400">
                <a:solidFill>
                  <a:srgbClr val="000000"/>
                </a:solidFill>
                <a:latin typeface="Times New Roman" pitchFamily="16" charset="0"/>
                <a:ea typeface="msgothic" charset="0"/>
                <a:cs typeface="msgothic" charset="0"/>
              </a:defRPr>
            </a:lvl4pPr>
            <a:lvl5pPr>
              <a:tabLst>
                <a:tab pos="723900" algn="l"/>
                <a:tab pos="1447800" algn="l"/>
                <a:tab pos="2171700" algn="l"/>
                <a:tab pos="2895600" algn="l"/>
                <a:tab pos="3619500" algn="l"/>
              </a:tabLst>
              <a:defRPr sz="2400">
                <a:solidFill>
                  <a:srgbClr val="000000"/>
                </a:solidFill>
                <a:latin typeface="Times New Roman" pitchFamily="16" charset="0"/>
                <a:ea typeface="msgothic" charset="0"/>
                <a:cs typeface="msgothic" charset="0"/>
              </a:defRPr>
            </a:lvl5pPr>
            <a:lvl6pPr marL="1536700" indent="-215900" defTabSz="457200" fontAlgn="base" hangingPunct="0">
              <a:lnSpc>
                <a:spcPct val="93000"/>
              </a:lnSpc>
              <a:spcBef>
                <a:spcPct val="0"/>
              </a:spcBef>
              <a:spcAft>
                <a:spcPct val="0"/>
              </a:spcAft>
              <a:buClr>
                <a:srgbClr val="000000"/>
              </a:buClr>
              <a:buSzPct val="45000"/>
              <a:buFont typeface="Wingdings" charset="2"/>
              <a:tabLst>
                <a:tab pos="723900" algn="l"/>
                <a:tab pos="1447800" algn="l"/>
                <a:tab pos="2171700" algn="l"/>
                <a:tab pos="2895600" algn="l"/>
                <a:tab pos="3619500" algn="l"/>
              </a:tabLst>
              <a:defRPr sz="2400">
                <a:solidFill>
                  <a:srgbClr val="000000"/>
                </a:solidFill>
                <a:latin typeface="Times New Roman" pitchFamily="16" charset="0"/>
                <a:ea typeface="msgothic" charset="0"/>
                <a:cs typeface="msgothic" charset="0"/>
              </a:defRPr>
            </a:lvl6pPr>
            <a:lvl7pPr marL="1993900" indent="-215900" defTabSz="457200" fontAlgn="base" hangingPunct="0">
              <a:lnSpc>
                <a:spcPct val="93000"/>
              </a:lnSpc>
              <a:spcBef>
                <a:spcPct val="0"/>
              </a:spcBef>
              <a:spcAft>
                <a:spcPct val="0"/>
              </a:spcAft>
              <a:buClr>
                <a:srgbClr val="000000"/>
              </a:buClr>
              <a:buSzPct val="45000"/>
              <a:buFont typeface="Wingdings" charset="2"/>
              <a:tabLst>
                <a:tab pos="723900" algn="l"/>
                <a:tab pos="1447800" algn="l"/>
                <a:tab pos="2171700" algn="l"/>
                <a:tab pos="2895600" algn="l"/>
                <a:tab pos="3619500" algn="l"/>
              </a:tabLst>
              <a:defRPr sz="2400">
                <a:solidFill>
                  <a:srgbClr val="000000"/>
                </a:solidFill>
                <a:latin typeface="Times New Roman" pitchFamily="16" charset="0"/>
                <a:ea typeface="msgothic" charset="0"/>
                <a:cs typeface="msgothic" charset="0"/>
              </a:defRPr>
            </a:lvl7pPr>
            <a:lvl8pPr marL="2451100" indent="-215900" defTabSz="457200" fontAlgn="base" hangingPunct="0">
              <a:lnSpc>
                <a:spcPct val="93000"/>
              </a:lnSpc>
              <a:spcBef>
                <a:spcPct val="0"/>
              </a:spcBef>
              <a:spcAft>
                <a:spcPct val="0"/>
              </a:spcAft>
              <a:buClr>
                <a:srgbClr val="000000"/>
              </a:buClr>
              <a:buSzPct val="45000"/>
              <a:buFont typeface="Wingdings" charset="2"/>
              <a:tabLst>
                <a:tab pos="723900" algn="l"/>
                <a:tab pos="1447800" algn="l"/>
                <a:tab pos="2171700" algn="l"/>
                <a:tab pos="2895600" algn="l"/>
                <a:tab pos="3619500" algn="l"/>
              </a:tabLst>
              <a:defRPr sz="2400">
                <a:solidFill>
                  <a:srgbClr val="000000"/>
                </a:solidFill>
                <a:latin typeface="Times New Roman" pitchFamily="16" charset="0"/>
                <a:ea typeface="msgothic" charset="0"/>
                <a:cs typeface="msgothic" charset="0"/>
              </a:defRPr>
            </a:lvl8pPr>
            <a:lvl9pPr marL="2908300" indent="-215900" defTabSz="457200" fontAlgn="base" hangingPunct="0">
              <a:lnSpc>
                <a:spcPct val="93000"/>
              </a:lnSpc>
              <a:spcBef>
                <a:spcPct val="0"/>
              </a:spcBef>
              <a:spcAft>
                <a:spcPct val="0"/>
              </a:spcAft>
              <a:buClr>
                <a:srgbClr val="000000"/>
              </a:buClr>
              <a:buSzPct val="45000"/>
              <a:buFont typeface="Wingdings" charset="2"/>
              <a:tabLst>
                <a:tab pos="723900" algn="l"/>
                <a:tab pos="1447800" algn="l"/>
                <a:tab pos="2171700" algn="l"/>
                <a:tab pos="2895600" algn="l"/>
                <a:tab pos="3619500" algn="l"/>
              </a:tabLst>
              <a:defRPr sz="2400">
                <a:solidFill>
                  <a:srgbClr val="000000"/>
                </a:solidFill>
                <a:latin typeface="Times New Roman" pitchFamily="16" charset="0"/>
                <a:ea typeface="msgothic" charset="0"/>
                <a:cs typeface="msgothic" charset="0"/>
              </a:defRPr>
            </a:lvl9pPr>
          </a:lstStyle>
          <a:p>
            <a:r>
              <a:rPr lang="en-GB" sz="1100" b="1" dirty="0">
                <a:latin typeface="Verdana" panose="020B0604030504040204" pitchFamily="34" charset="0"/>
                <a:ea typeface="Verdana" panose="020B0604030504040204" pitchFamily="34" charset="0"/>
                <a:cs typeface="Verdana" panose="020B0604030504040204" pitchFamily="34" charset="0"/>
              </a:rPr>
              <a:t>Jablonski K A et al. 2010; </a:t>
            </a:r>
            <a:r>
              <a:rPr lang="en-GB" sz="1100" b="1" i="1" dirty="0">
                <a:latin typeface="Verdana" panose="020B0604030504040204" pitchFamily="34" charset="0"/>
                <a:ea typeface="Verdana" panose="020B0604030504040204" pitchFamily="34" charset="0"/>
                <a:cs typeface="Verdana" panose="020B0604030504040204" pitchFamily="34" charset="0"/>
              </a:rPr>
              <a:t>Diabetes </a:t>
            </a:r>
            <a:r>
              <a:rPr lang="en-GB" sz="1100" b="1" dirty="0">
                <a:latin typeface="Verdana" panose="020B0604030504040204" pitchFamily="34" charset="0"/>
                <a:ea typeface="Verdana" panose="020B0604030504040204" pitchFamily="34" charset="0"/>
                <a:cs typeface="Verdana" panose="020B0604030504040204" pitchFamily="34" charset="0"/>
              </a:rPr>
              <a:t>59:2672-2681</a:t>
            </a:r>
          </a:p>
        </p:txBody>
      </p:sp>
      <p:sp>
        <p:nvSpPr>
          <p:cNvPr id="13" name="Text Box 5"/>
          <p:cNvSpPr txBox="1">
            <a:spLocks noChangeArrowheads="1"/>
          </p:cNvSpPr>
          <p:nvPr/>
        </p:nvSpPr>
        <p:spPr bwMode="auto">
          <a:xfrm>
            <a:off x="5935560" y="5954717"/>
            <a:ext cx="3025560" cy="228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marL="85725" indent="-85725">
              <a:tabLst>
                <a:tab pos="723900" algn="l"/>
                <a:tab pos="1447800" algn="l"/>
                <a:tab pos="2171700" algn="l"/>
                <a:tab pos="2895600" algn="l"/>
                <a:tab pos="3619500" algn="l"/>
                <a:tab pos="4343400" algn="l"/>
                <a:tab pos="5067300" algn="l"/>
              </a:tabLst>
              <a:defRPr sz="2400">
                <a:solidFill>
                  <a:srgbClr val="000000"/>
                </a:solidFill>
                <a:latin typeface="Times New Roman" pitchFamily="16" charset="0"/>
                <a:ea typeface="msgothic" charset="0"/>
                <a:cs typeface="msgothic" charset="0"/>
              </a:defRPr>
            </a:lvl1pPr>
            <a:lvl2pPr>
              <a:tabLst>
                <a:tab pos="723900" algn="l"/>
                <a:tab pos="1447800" algn="l"/>
                <a:tab pos="2171700" algn="l"/>
                <a:tab pos="2895600" algn="l"/>
                <a:tab pos="3619500" algn="l"/>
                <a:tab pos="4343400" algn="l"/>
                <a:tab pos="5067300" algn="l"/>
              </a:tabLst>
              <a:defRPr sz="2400">
                <a:solidFill>
                  <a:srgbClr val="000000"/>
                </a:solidFill>
                <a:latin typeface="Times New Roman" pitchFamily="16" charset="0"/>
                <a:ea typeface="msgothic" charset="0"/>
                <a:cs typeface="msgothic" charset="0"/>
              </a:defRPr>
            </a:lvl2pPr>
            <a:lvl3pPr>
              <a:tabLst>
                <a:tab pos="723900" algn="l"/>
                <a:tab pos="1447800" algn="l"/>
                <a:tab pos="2171700" algn="l"/>
                <a:tab pos="2895600" algn="l"/>
                <a:tab pos="3619500" algn="l"/>
                <a:tab pos="4343400" algn="l"/>
                <a:tab pos="5067300" algn="l"/>
              </a:tabLst>
              <a:defRPr sz="2400">
                <a:solidFill>
                  <a:srgbClr val="000000"/>
                </a:solidFill>
                <a:latin typeface="Times New Roman" pitchFamily="16" charset="0"/>
                <a:ea typeface="msgothic" charset="0"/>
                <a:cs typeface="msgothic" charset="0"/>
              </a:defRPr>
            </a:lvl3pPr>
            <a:lvl4pPr>
              <a:tabLst>
                <a:tab pos="723900" algn="l"/>
                <a:tab pos="1447800" algn="l"/>
                <a:tab pos="2171700" algn="l"/>
                <a:tab pos="2895600" algn="l"/>
                <a:tab pos="3619500" algn="l"/>
                <a:tab pos="4343400" algn="l"/>
                <a:tab pos="5067300" algn="l"/>
              </a:tabLst>
              <a:defRPr sz="2400">
                <a:solidFill>
                  <a:srgbClr val="000000"/>
                </a:solidFill>
                <a:latin typeface="Times New Roman" pitchFamily="16" charset="0"/>
                <a:ea typeface="msgothic" charset="0"/>
                <a:cs typeface="msgothic" charset="0"/>
              </a:defRPr>
            </a:lvl4pPr>
            <a:lvl5pPr>
              <a:tabLst>
                <a:tab pos="723900" algn="l"/>
                <a:tab pos="1447800" algn="l"/>
                <a:tab pos="2171700" algn="l"/>
                <a:tab pos="2895600" algn="l"/>
                <a:tab pos="3619500" algn="l"/>
                <a:tab pos="4343400" algn="l"/>
                <a:tab pos="5067300" algn="l"/>
              </a:tabLst>
              <a:defRPr sz="2400">
                <a:solidFill>
                  <a:srgbClr val="000000"/>
                </a:solidFill>
                <a:latin typeface="Times New Roman" pitchFamily="16" charset="0"/>
                <a:ea typeface="msgothic" charset="0"/>
                <a:cs typeface="msgothic" charset="0"/>
              </a:defRPr>
            </a:lvl5pPr>
            <a:lvl6pPr marL="1536700" indent="-215900" defTabSz="457200" fontAlgn="base" hangingPunct="0">
              <a:lnSpc>
                <a:spcPct val="93000"/>
              </a:lnSpc>
              <a:spcBef>
                <a:spcPct val="0"/>
              </a:spcBef>
              <a:spcAft>
                <a:spcPct val="0"/>
              </a:spcAft>
              <a:buClr>
                <a:srgbClr val="000000"/>
              </a:buClr>
              <a:buSzPct val="45000"/>
              <a:buFont typeface="Wingdings" charset="2"/>
              <a:tabLst>
                <a:tab pos="723900" algn="l"/>
                <a:tab pos="1447800" algn="l"/>
                <a:tab pos="2171700" algn="l"/>
                <a:tab pos="2895600" algn="l"/>
                <a:tab pos="3619500" algn="l"/>
                <a:tab pos="4343400" algn="l"/>
                <a:tab pos="5067300" algn="l"/>
              </a:tabLst>
              <a:defRPr sz="2400">
                <a:solidFill>
                  <a:srgbClr val="000000"/>
                </a:solidFill>
                <a:latin typeface="Times New Roman" pitchFamily="16" charset="0"/>
                <a:ea typeface="msgothic" charset="0"/>
                <a:cs typeface="msgothic" charset="0"/>
              </a:defRPr>
            </a:lvl6pPr>
            <a:lvl7pPr marL="1993900" indent="-215900" defTabSz="457200" fontAlgn="base" hangingPunct="0">
              <a:lnSpc>
                <a:spcPct val="93000"/>
              </a:lnSpc>
              <a:spcBef>
                <a:spcPct val="0"/>
              </a:spcBef>
              <a:spcAft>
                <a:spcPct val="0"/>
              </a:spcAft>
              <a:buClr>
                <a:srgbClr val="000000"/>
              </a:buClr>
              <a:buSzPct val="45000"/>
              <a:buFont typeface="Wingdings" charset="2"/>
              <a:tabLst>
                <a:tab pos="723900" algn="l"/>
                <a:tab pos="1447800" algn="l"/>
                <a:tab pos="2171700" algn="l"/>
                <a:tab pos="2895600" algn="l"/>
                <a:tab pos="3619500" algn="l"/>
                <a:tab pos="4343400" algn="l"/>
                <a:tab pos="5067300" algn="l"/>
              </a:tabLst>
              <a:defRPr sz="2400">
                <a:solidFill>
                  <a:srgbClr val="000000"/>
                </a:solidFill>
                <a:latin typeface="Times New Roman" pitchFamily="16" charset="0"/>
                <a:ea typeface="msgothic" charset="0"/>
                <a:cs typeface="msgothic" charset="0"/>
              </a:defRPr>
            </a:lvl7pPr>
            <a:lvl8pPr marL="2451100" indent="-215900" defTabSz="457200" fontAlgn="base" hangingPunct="0">
              <a:lnSpc>
                <a:spcPct val="93000"/>
              </a:lnSpc>
              <a:spcBef>
                <a:spcPct val="0"/>
              </a:spcBef>
              <a:spcAft>
                <a:spcPct val="0"/>
              </a:spcAft>
              <a:buClr>
                <a:srgbClr val="000000"/>
              </a:buClr>
              <a:buSzPct val="45000"/>
              <a:buFont typeface="Wingdings" charset="2"/>
              <a:tabLst>
                <a:tab pos="723900" algn="l"/>
                <a:tab pos="1447800" algn="l"/>
                <a:tab pos="2171700" algn="l"/>
                <a:tab pos="2895600" algn="l"/>
                <a:tab pos="3619500" algn="l"/>
                <a:tab pos="4343400" algn="l"/>
                <a:tab pos="5067300" algn="l"/>
              </a:tabLst>
              <a:defRPr sz="2400">
                <a:solidFill>
                  <a:srgbClr val="000000"/>
                </a:solidFill>
                <a:latin typeface="Times New Roman" pitchFamily="16" charset="0"/>
                <a:ea typeface="msgothic" charset="0"/>
                <a:cs typeface="msgothic" charset="0"/>
              </a:defRPr>
            </a:lvl8pPr>
            <a:lvl9pPr marL="2908300" indent="-215900" defTabSz="457200" fontAlgn="base" hangingPunct="0">
              <a:lnSpc>
                <a:spcPct val="93000"/>
              </a:lnSpc>
              <a:spcBef>
                <a:spcPct val="0"/>
              </a:spcBef>
              <a:spcAft>
                <a:spcPct val="0"/>
              </a:spcAft>
              <a:buClr>
                <a:srgbClr val="000000"/>
              </a:buClr>
              <a:buSzPct val="45000"/>
              <a:buFont typeface="Wingdings" charset="2"/>
              <a:tabLst>
                <a:tab pos="723900" algn="l"/>
                <a:tab pos="1447800" algn="l"/>
                <a:tab pos="2171700" algn="l"/>
                <a:tab pos="2895600" algn="l"/>
                <a:tab pos="3619500" algn="l"/>
                <a:tab pos="4343400" algn="l"/>
                <a:tab pos="5067300" algn="l"/>
              </a:tabLst>
              <a:defRPr sz="2400">
                <a:solidFill>
                  <a:srgbClr val="000000"/>
                </a:solidFill>
                <a:latin typeface="Times New Roman" pitchFamily="16" charset="0"/>
                <a:ea typeface="msgothic" charset="0"/>
                <a:cs typeface="msgothic" charset="0"/>
              </a:defRPr>
            </a:lvl9pPr>
          </a:lstStyle>
          <a:p>
            <a:r>
              <a:rPr lang="en-GB" sz="900" dirty="0">
                <a:latin typeface="Verdana" panose="020B0604030504040204" pitchFamily="34" charset="0"/>
                <a:ea typeface="Verdana" panose="020B0604030504040204" pitchFamily="34" charset="0"/>
                <a:cs typeface="Verdana" panose="020B0604030504040204" pitchFamily="34" charset="0"/>
              </a:rPr>
              <a:t>Copyright © 2011 American Diabetes Association, Inc.</a:t>
            </a:r>
          </a:p>
        </p:txBody>
      </p:sp>
      <p:sp>
        <p:nvSpPr>
          <p:cNvPr id="14" name="TextBox 13"/>
          <p:cNvSpPr txBox="1"/>
          <p:nvPr/>
        </p:nvSpPr>
        <p:spPr>
          <a:xfrm>
            <a:off x="3581241" y="258921"/>
            <a:ext cx="5379879" cy="437138"/>
          </a:xfrm>
          <a:prstGeom prst="rect">
            <a:avLst/>
          </a:prstGeom>
          <a:noFill/>
        </p:spPr>
        <p:txBody>
          <a:bodyPr wrap="square" lIns="97630" tIns="48815" rIns="97630" bIns="48815" rtlCol="0">
            <a:spAutoFit/>
          </a:bodyPr>
          <a:lstStyle/>
          <a:p>
            <a:pPr algn="r"/>
            <a:r>
              <a:rPr lang="en-US" sz="2200" dirty="0">
                <a:latin typeface="Verdana" panose="020B0604030504040204" pitchFamily="34" charset="0"/>
                <a:ea typeface="Verdana" panose="020B0604030504040204" pitchFamily="34" charset="0"/>
                <a:cs typeface="Verdana" panose="020B0604030504040204" pitchFamily="34" charset="0"/>
              </a:rPr>
              <a:t>Diabetes Prevention Program Data</a:t>
            </a:r>
          </a:p>
        </p:txBody>
      </p:sp>
      <p:sp>
        <p:nvSpPr>
          <p:cNvPr id="2" name="TextBox 1"/>
          <p:cNvSpPr txBox="1"/>
          <p:nvPr/>
        </p:nvSpPr>
        <p:spPr>
          <a:xfrm>
            <a:off x="5057592" y="1277047"/>
            <a:ext cx="2944368" cy="369332"/>
          </a:xfrm>
          <a:prstGeom prst="rect">
            <a:avLst/>
          </a:prstGeom>
          <a:solidFill>
            <a:schemeClr val="bg1"/>
          </a:solidFill>
          <a:ln w="28575">
            <a:solidFill>
              <a:schemeClr val="tx1"/>
            </a:solidFill>
          </a:ln>
        </p:spPr>
        <p:txBody>
          <a:bodyPr wrap="square" rtlCol="0">
            <a:spAutoFit/>
          </a:bodyPr>
          <a:lstStyle/>
          <a:p>
            <a:pPr algn="ctr"/>
            <a:r>
              <a:rPr lang="en-US" dirty="0">
                <a:latin typeface="Verdana" panose="020B0604030504040204" pitchFamily="34" charset="0"/>
                <a:ea typeface="Verdana" panose="020B0604030504040204" pitchFamily="34" charset="0"/>
                <a:cs typeface="Verdana" panose="020B0604030504040204" pitchFamily="34" charset="0"/>
              </a:rPr>
              <a:t>Allele combinations: </a:t>
            </a:r>
          </a:p>
        </p:txBody>
      </p:sp>
      <p:sp>
        <p:nvSpPr>
          <p:cNvPr id="15" name="TextBox 14"/>
          <p:cNvSpPr txBox="1"/>
          <p:nvPr/>
        </p:nvSpPr>
        <p:spPr>
          <a:xfrm>
            <a:off x="1524003" y="1464900"/>
            <a:ext cx="3352797" cy="369332"/>
          </a:xfrm>
          <a:prstGeom prst="rect">
            <a:avLst/>
          </a:prstGeom>
          <a:solidFill>
            <a:schemeClr val="bg1"/>
          </a:solidFill>
        </p:spPr>
        <p:txBody>
          <a:bodyPr wrap="square" rtlCol="0">
            <a:spAutoFit/>
          </a:bodyPr>
          <a:lstStyle/>
          <a:p>
            <a:r>
              <a:rPr lang="en-US" b="1" dirty="0">
                <a:latin typeface="Verdana" panose="020B0604030504040204" pitchFamily="34" charset="0"/>
                <a:ea typeface="Verdana" panose="020B0604030504040204" pitchFamily="34" charset="0"/>
                <a:cs typeface="Verdana" panose="020B0604030504040204" pitchFamily="34" charset="0"/>
              </a:rPr>
              <a:t>Diabetes incidence rate</a:t>
            </a:r>
          </a:p>
        </p:txBody>
      </p:sp>
    </p:spTree>
    <p:extLst>
      <p:ext uri="{BB962C8B-B14F-4D97-AF65-F5344CB8AC3E}">
        <p14:creationId xmlns:p14="http://schemas.microsoft.com/office/powerpoint/2010/main" val="995122273"/>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6477003" y="470063"/>
            <a:ext cx="2362197" cy="498693"/>
          </a:xfrm>
          <a:prstGeom prst="rect">
            <a:avLst/>
          </a:prstGeom>
          <a:noFill/>
        </p:spPr>
        <p:txBody>
          <a:bodyPr wrap="square" lIns="97630" tIns="48815" rIns="97630" bIns="48815"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26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Lesson Five</a:t>
            </a:r>
          </a:p>
        </p:txBody>
      </p:sp>
      <p:cxnSp>
        <p:nvCxnSpPr>
          <p:cNvPr id="10" name="Straight Connector 9"/>
          <p:cNvCxnSpPr/>
          <p:nvPr/>
        </p:nvCxnSpPr>
        <p:spPr>
          <a:xfrm>
            <a:off x="3581241" y="125258"/>
            <a:ext cx="0" cy="881772"/>
          </a:xfrm>
          <a:prstGeom prst="line">
            <a:avLst/>
          </a:prstGeom>
          <a:ln w="28575">
            <a:solidFill>
              <a:srgbClr val="2B656C"/>
            </a:solidFill>
          </a:ln>
        </p:spPr>
        <p:style>
          <a:lnRef idx="1">
            <a:schemeClr val="accent2"/>
          </a:lnRef>
          <a:fillRef idx="0">
            <a:schemeClr val="accent2"/>
          </a:fillRef>
          <a:effectRef idx="0">
            <a:schemeClr val="accent2"/>
          </a:effectRef>
          <a:fontRef idx="minor">
            <a:schemeClr val="tx1"/>
          </a:fontRef>
        </p:style>
      </p:cxnSp>
      <p:pic>
        <p:nvPicPr>
          <p:cNvPr id="3074" name="Picture 2" descr="C:\Users\jcgriz\AppData\Local\Microsoft\Windows\Temporary Internet Files\Content.Outlook\ND2AF8RG\GSEO logo.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05068" y="258921"/>
            <a:ext cx="2911798" cy="703622"/>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p:cNvSpPr/>
          <p:nvPr/>
        </p:nvSpPr>
        <p:spPr>
          <a:xfrm>
            <a:off x="478665" y="1177184"/>
            <a:ext cx="8458200" cy="1569660"/>
          </a:xfrm>
          <a:prstGeom prst="rect">
            <a:avLst/>
          </a:prstGeom>
        </p:spPr>
        <p:txBody>
          <a:bodyPr wrap="square">
            <a:spAutoFit/>
          </a:bodyPr>
          <a:lstStyle/>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r>
              <a:rPr kumimoji="0" lang="en-US" sz="2200" b="0" i="0" u="none" strike="noStrike" kern="120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Entrance Activity </a:t>
            </a:r>
          </a:p>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endParaRPr lang="en-US" dirty="0">
              <a:solidFill>
                <a:srgbClr val="000000"/>
              </a:solidFill>
              <a:latin typeface="Verdana" panose="020B0604030504040204" pitchFamily="34" charset="0"/>
              <a:ea typeface="Verdana" panose="020B0604030504040204" pitchFamily="34" charset="0"/>
              <a:cs typeface="Verdana" panose="020B0604030504040204" pitchFamily="34" charset="0"/>
            </a:endParaRPr>
          </a:p>
          <a:p>
            <a:pPr marL="0" marR="0" lvl="0" indent="0" algn="l" defTabSz="976305" rtl="0" eaLnBrk="1" fontAlgn="auto" latinLnBrk="0" hangingPunct="1">
              <a:lnSpc>
                <a:spcPct val="100000"/>
              </a:lnSpc>
              <a:spcBef>
                <a:spcPts val="0"/>
              </a:spcBef>
              <a:spcAft>
                <a:spcPts val="0"/>
              </a:spcAft>
              <a:buClr>
                <a:srgbClr val="000000"/>
              </a:buClr>
              <a:buSzPts val="1200"/>
              <a:buFontTx/>
              <a:buNone/>
              <a:tabLst>
                <a:tab pos="228600" algn="l"/>
                <a:tab pos="457200" algn="l"/>
              </a:tabLst>
              <a:defRPr/>
            </a:pPr>
            <a:r>
              <a:rPr lang="en-US" sz="2800" b="1" dirty="0">
                <a:latin typeface="Verdana" panose="020B0604030504040204" pitchFamily="34" charset="0"/>
                <a:ea typeface="Verdana" panose="020B0604030504040204" pitchFamily="34" charset="0"/>
                <a:cs typeface="Verdana" panose="020B0604030504040204" pitchFamily="34" charset="0"/>
              </a:rPr>
              <a:t>If current trends continue, 1 in 3 U.S. adults will have diabetes by 2050.</a:t>
            </a:r>
          </a:p>
        </p:txBody>
      </p:sp>
      <p:pic>
        <p:nvPicPr>
          <p:cNvPr id="6" name="Picture 5">
            <a:extLst>
              <a:ext uri="{FF2B5EF4-FFF2-40B4-BE49-F238E27FC236}">
                <a16:creationId xmlns:a16="http://schemas.microsoft.com/office/drawing/2014/main" id="{30F56C0A-EEC8-4CE3-A94A-F3351B39AD12}"/>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7835" y="6629400"/>
            <a:ext cx="10082172" cy="159336"/>
          </a:xfrm>
          <a:prstGeom prst="rect">
            <a:avLst/>
          </a:prstGeom>
        </p:spPr>
      </p:pic>
      <p:sp>
        <p:nvSpPr>
          <p:cNvPr id="7" name="TextBox 6">
            <a:extLst>
              <a:ext uri="{FF2B5EF4-FFF2-40B4-BE49-F238E27FC236}">
                <a16:creationId xmlns:a16="http://schemas.microsoft.com/office/drawing/2014/main" id="{FA55083A-C759-4A25-A2B0-6AF930B5A1CD}"/>
              </a:ext>
            </a:extLst>
          </p:cNvPr>
          <p:cNvSpPr txBox="1"/>
          <p:nvPr/>
        </p:nvSpPr>
        <p:spPr>
          <a:xfrm>
            <a:off x="4114803" y="125258"/>
            <a:ext cx="4607945" cy="344805"/>
          </a:xfrm>
          <a:prstGeom prst="rect">
            <a:avLst/>
          </a:prstGeom>
          <a:noFill/>
        </p:spPr>
        <p:txBody>
          <a:bodyPr wrap="square" lIns="97630" tIns="48815" rIns="97630" bIns="48815" rtlCol="0">
            <a:spAutoFit/>
          </a:bodyPr>
          <a:lstStyle/>
          <a:p>
            <a:pPr marL="0" marR="0" lvl="0" indent="0" algn="l" defTabSz="976305"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Biology, Homeostasis, </a:t>
            </a:r>
            <a:r>
              <a:rPr lang="en-US" sz="1600" dirty="0">
                <a:solidFill>
                  <a:prstClr val="black"/>
                </a:solidFill>
                <a:latin typeface="Verdana" panose="020B0604030504040204" pitchFamily="34" charset="0"/>
                <a:ea typeface="Verdana" panose="020B0604030504040204" pitchFamily="34" charset="0"/>
                <a:cs typeface="Verdana" panose="020B0604030504040204" pitchFamily="34" charset="0"/>
              </a:rPr>
              <a:t>and Type 2 Diabetes</a:t>
            </a:r>
            <a:endParaRPr kumimoji="0" lang="en-US" sz="16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2" name="Rectangle 1"/>
          <p:cNvSpPr/>
          <p:nvPr/>
        </p:nvSpPr>
        <p:spPr>
          <a:xfrm>
            <a:off x="478666" y="2955272"/>
            <a:ext cx="8458199" cy="3159839"/>
          </a:xfrm>
          <a:prstGeom prst="rect">
            <a:avLst/>
          </a:prstGeom>
        </p:spPr>
        <p:txBody>
          <a:bodyPr wrap="square">
            <a:spAutoFit/>
          </a:bodyPr>
          <a:lstStyle/>
          <a:p>
            <a:pPr marR="0" lvl="0">
              <a:spcBef>
                <a:spcPts val="0"/>
              </a:spcBef>
              <a:spcAft>
                <a:spcPts val="800"/>
              </a:spcAft>
              <a:buSzPts val="1000"/>
              <a:tabLst>
                <a:tab pos="457200" algn="l"/>
              </a:tabLst>
            </a:pPr>
            <a:r>
              <a:rPr lang="en-US" sz="2200" dirty="0">
                <a:latin typeface="Verdana" panose="020B0604030504040204" pitchFamily="34" charset="0"/>
                <a:ea typeface="Verdana" panose="020B0604030504040204" pitchFamily="34" charset="0"/>
                <a:cs typeface="Verdana" panose="020B0604030504040204" pitchFamily="34" charset="0"/>
              </a:rPr>
              <a:t>How would you distribute money and resources towards </a:t>
            </a:r>
            <a:r>
              <a:rPr lang="en-US" sz="2200" b="1" i="1" dirty="0">
                <a:latin typeface="Verdana" panose="020B0604030504040204" pitchFamily="34" charset="0"/>
                <a:ea typeface="Verdana" panose="020B0604030504040204" pitchFamily="34" charset="0"/>
                <a:cs typeface="Verdana" panose="020B0604030504040204" pitchFamily="34" charset="0"/>
              </a:rPr>
              <a:t>prevention</a:t>
            </a:r>
            <a:r>
              <a:rPr lang="en-US" sz="2200" dirty="0">
                <a:latin typeface="Verdana" panose="020B0604030504040204" pitchFamily="34" charset="0"/>
                <a:ea typeface="Verdana" panose="020B0604030504040204" pitchFamily="34" charset="0"/>
                <a:cs typeface="Verdana" panose="020B0604030504040204" pitchFamily="34" charset="0"/>
              </a:rPr>
              <a:t> and/or </a:t>
            </a:r>
            <a:r>
              <a:rPr lang="en-US" sz="2200" b="1" i="1" dirty="0">
                <a:latin typeface="Verdana" panose="020B0604030504040204" pitchFamily="34" charset="0"/>
                <a:ea typeface="Verdana" panose="020B0604030504040204" pitchFamily="34" charset="0"/>
                <a:cs typeface="Verdana" panose="020B0604030504040204" pitchFamily="34" charset="0"/>
              </a:rPr>
              <a:t>treatment</a:t>
            </a:r>
            <a:r>
              <a:rPr lang="en-US" sz="2200" dirty="0">
                <a:latin typeface="Verdana" panose="020B0604030504040204" pitchFamily="34" charset="0"/>
                <a:ea typeface="Verdana" panose="020B0604030504040204" pitchFamily="34" charset="0"/>
                <a:cs typeface="Verdana" panose="020B0604030504040204" pitchFamily="34" charset="0"/>
              </a:rPr>
              <a:t> of diabetes?</a:t>
            </a:r>
          </a:p>
          <a:p>
            <a:pPr marR="0" lvl="0">
              <a:spcBef>
                <a:spcPts val="0"/>
              </a:spcBef>
              <a:spcAft>
                <a:spcPts val="800"/>
              </a:spcAft>
              <a:buSzPts val="1000"/>
              <a:tabLst>
                <a:tab pos="457200" algn="l"/>
              </a:tabLst>
            </a:pPr>
            <a:endParaRPr lang="en-US" sz="1200" dirty="0">
              <a:latin typeface="Verdana" panose="020B0604030504040204" pitchFamily="34" charset="0"/>
              <a:ea typeface="Verdana" panose="020B0604030504040204" pitchFamily="34" charset="0"/>
              <a:cs typeface="Verdana" panose="020B0604030504040204" pitchFamily="34" charset="0"/>
            </a:endParaRPr>
          </a:p>
          <a:p>
            <a:pPr marR="0" lvl="0">
              <a:spcBef>
                <a:spcPts val="0"/>
              </a:spcBef>
              <a:spcAft>
                <a:spcPts val="800"/>
              </a:spcAft>
              <a:buSzPts val="1000"/>
              <a:tabLst>
                <a:tab pos="457200" algn="l"/>
              </a:tabLst>
            </a:pPr>
            <a:r>
              <a:rPr lang="en-US" sz="2200" dirty="0">
                <a:latin typeface="Verdana" panose="020B0604030504040204" pitchFamily="34" charset="0"/>
                <a:ea typeface="Verdana" panose="020B0604030504040204" pitchFamily="34" charset="0"/>
                <a:cs typeface="Verdana" panose="020B0604030504040204" pitchFamily="34" charset="0"/>
              </a:rPr>
              <a:t>To think about….</a:t>
            </a:r>
          </a:p>
          <a:p>
            <a:pPr marL="800100" lvl="1" indent="-342900">
              <a:spcBef>
                <a:spcPts val="0"/>
              </a:spcBef>
              <a:spcAft>
                <a:spcPts val="800"/>
              </a:spcAft>
              <a:buSzPts val="1000"/>
              <a:buFont typeface="Arial" panose="020B0604020202020204" pitchFamily="34" charset="0"/>
              <a:buChar char="•"/>
              <a:tabLst>
                <a:tab pos="457200" algn="l"/>
              </a:tabLst>
            </a:pPr>
            <a:r>
              <a:rPr lang="en-US" sz="2200" dirty="0">
                <a:latin typeface="Verdana" panose="020B0604030504040204" pitchFamily="34" charset="0"/>
                <a:ea typeface="Verdana" panose="020B0604030504040204" pitchFamily="34" charset="0"/>
                <a:cs typeface="Verdana" panose="020B0604030504040204" pitchFamily="34" charset="0"/>
              </a:rPr>
              <a:t>How old will you be in 2050? </a:t>
            </a:r>
          </a:p>
          <a:p>
            <a:pPr marL="800100" lvl="1" indent="-342900">
              <a:spcBef>
                <a:spcPts val="0"/>
              </a:spcBef>
              <a:spcAft>
                <a:spcPts val="800"/>
              </a:spcAft>
              <a:buSzPts val="1000"/>
              <a:buFont typeface="Arial" panose="020B0604020202020204" pitchFamily="34" charset="0"/>
              <a:buChar char="•"/>
              <a:tabLst>
                <a:tab pos="457200" algn="l"/>
              </a:tabLst>
            </a:pPr>
            <a:r>
              <a:rPr lang="en-US" sz="2200" dirty="0">
                <a:latin typeface="Verdana" panose="020B0604030504040204" pitchFamily="34" charset="0"/>
                <a:ea typeface="Verdana" panose="020B0604030504040204" pitchFamily="34" charset="0"/>
                <a:cs typeface="Verdana" panose="020B0604030504040204" pitchFamily="34" charset="0"/>
              </a:rPr>
              <a:t>Will you be at risk for type 2 diabetes?</a:t>
            </a:r>
          </a:p>
          <a:p>
            <a:pPr marL="800100" lvl="1" indent="-342900">
              <a:spcBef>
                <a:spcPts val="0"/>
              </a:spcBef>
              <a:spcAft>
                <a:spcPts val="800"/>
              </a:spcAft>
              <a:buSzPts val="1000"/>
              <a:buFont typeface="Arial" panose="020B0604020202020204" pitchFamily="34" charset="0"/>
              <a:buChar char="•"/>
              <a:tabLst>
                <a:tab pos="457200" algn="l"/>
              </a:tabLst>
            </a:pPr>
            <a:r>
              <a:rPr lang="en-US" sz="2200" dirty="0">
                <a:latin typeface="Verdana" panose="020B0604030504040204" pitchFamily="34" charset="0"/>
                <a:ea typeface="Verdana" panose="020B0604030504040204" pitchFamily="34" charset="0"/>
                <a:cs typeface="Verdana" panose="020B0604030504040204" pitchFamily="34" charset="0"/>
              </a:rPr>
              <a:t>How and when should your future self take steps to prevent you from developing type 2 diabetes?</a:t>
            </a:r>
          </a:p>
        </p:txBody>
      </p:sp>
    </p:spTree>
    <p:extLst>
      <p:ext uri="{BB962C8B-B14F-4D97-AF65-F5344CB8AC3E}">
        <p14:creationId xmlns:p14="http://schemas.microsoft.com/office/powerpoint/2010/main" val="1895934174"/>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0ACE967E-A406-425E-8729-555D3DA670E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371600" y="-228600"/>
            <a:ext cx="6172200" cy="7985283"/>
          </a:xfrm>
          <a:prstGeom prst="rect">
            <a:avLst/>
          </a:prstGeom>
        </p:spPr>
      </p:pic>
    </p:spTree>
    <p:extLst>
      <p:ext uri="{BB962C8B-B14F-4D97-AF65-F5344CB8AC3E}">
        <p14:creationId xmlns:p14="http://schemas.microsoft.com/office/powerpoint/2010/main" val="529012434"/>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Straight Connector 9"/>
          <p:cNvCxnSpPr/>
          <p:nvPr/>
        </p:nvCxnSpPr>
        <p:spPr>
          <a:xfrm>
            <a:off x="3581241" y="125258"/>
            <a:ext cx="0" cy="881772"/>
          </a:xfrm>
          <a:prstGeom prst="line">
            <a:avLst/>
          </a:prstGeom>
          <a:ln w="28575">
            <a:solidFill>
              <a:srgbClr val="2B656C"/>
            </a:solidFill>
          </a:ln>
        </p:spPr>
        <p:style>
          <a:lnRef idx="1">
            <a:schemeClr val="accent2"/>
          </a:lnRef>
          <a:fillRef idx="0">
            <a:schemeClr val="accent2"/>
          </a:fillRef>
          <a:effectRef idx="0">
            <a:schemeClr val="accent2"/>
          </a:effectRef>
          <a:fontRef idx="minor">
            <a:schemeClr val="tx1"/>
          </a:fontRef>
        </p:style>
      </p:cxnSp>
      <p:pic>
        <p:nvPicPr>
          <p:cNvPr id="9" name="Picture 2" descr="C:\Users\jcgriz\AppData\Local\Microsoft\Windows\Temporary Internet Files\Content.Outlook\ND2AF8RG\GSEO logo.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33204" y="202649"/>
            <a:ext cx="2911798" cy="703622"/>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1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7835" y="6629400"/>
            <a:ext cx="10082172" cy="159336"/>
          </a:xfrm>
          <a:prstGeom prst="rect">
            <a:avLst/>
          </a:prstGeom>
        </p:spPr>
      </p:pic>
      <p:sp>
        <p:nvSpPr>
          <p:cNvPr id="34" name="TextBox 33"/>
          <p:cNvSpPr txBox="1"/>
          <p:nvPr/>
        </p:nvSpPr>
        <p:spPr>
          <a:xfrm>
            <a:off x="6006905" y="6175717"/>
            <a:ext cx="522871" cy="369332"/>
          </a:xfrm>
          <a:prstGeom prst="rect">
            <a:avLst/>
          </a:prstGeom>
          <a:noFill/>
        </p:spPr>
        <p:txBody>
          <a:bodyPr wrap="square" rtlCol="0">
            <a:spAutoFit/>
          </a:bodyPr>
          <a:lstStyle/>
          <a:p>
            <a:endParaRPr lang="en-US" dirty="0">
              <a:latin typeface="Verdana" panose="020B0604030504040204" pitchFamily="34" charset="0"/>
              <a:ea typeface="Verdana" panose="020B0604030504040204" pitchFamily="34" charset="0"/>
              <a:cs typeface="Verdana" panose="020B0604030504040204" pitchFamily="34" charset="0"/>
            </a:endParaRPr>
          </a:p>
        </p:txBody>
      </p:sp>
      <p:sp>
        <p:nvSpPr>
          <p:cNvPr id="14" name="TextBox 13"/>
          <p:cNvSpPr txBox="1"/>
          <p:nvPr/>
        </p:nvSpPr>
        <p:spPr>
          <a:xfrm>
            <a:off x="3581241" y="258921"/>
            <a:ext cx="5379879" cy="529471"/>
          </a:xfrm>
          <a:prstGeom prst="rect">
            <a:avLst/>
          </a:prstGeom>
          <a:noFill/>
        </p:spPr>
        <p:txBody>
          <a:bodyPr wrap="square" lIns="97630" tIns="48815" rIns="97630" bIns="48815" rtlCol="0">
            <a:spAutoFit/>
          </a:bodyPr>
          <a:lstStyle/>
          <a:p>
            <a:pPr algn="r"/>
            <a:r>
              <a:rPr lang="en-US" sz="2800" dirty="0">
                <a:latin typeface="Verdana" panose="020B0604030504040204" pitchFamily="34" charset="0"/>
                <a:ea typeface="Verdana" panose="020B0604030504040204" pitchFamily="34" charset="0"/>
                <a:cs typeface="Verdana" panose="020B0604030504040204" pitchFamily="34" charset="0"/>
              </a:rPr>
              <a:t>Four Options</a:t>
            </a:r>
          </a:p>
        </p:txBody>
      </p:sp>
      <p:sp>
        <p:nvSpPr>
          <p:cNvPr id="3" name="TextBox 2">
            <a:extLst>
              <a:ext uri="{FF2B5EF4-FFF2-40B4-BE49-F238E27FC236}">
                <a16:creationId xmlns:a16="http://schemas.microsoft.com/office/drawing/2014/main" id="{D334457A-E926-4F9C-BC38-AF70642628E9}"/>
              </a:ext>
            </a:extLst>
          </p:cNvPr>
          <p:cNvSpPr txBox="1"/>
          <p:nvPr/>
        </p:nvSpPr>
        <p:spPr>
          <a:xfrm>
            <a:off x="182880" y="1279719"/>
            <a:ext cx="6553197" cy="3785652"/>
          </a:xfrm>
          <a:prstGeom prst="rect">
            <a:avLst/>
          </a:prstGeom>
          <a:noFill/>
        </p:spPr>
        <p:txBody>
          <a:bodyPr wrap="square" rtlCol="0">
            <a:spAutoFit/>
          </a:bodyPr>
          <a:lstStyle/>
          <a:p>
            <a:r>
              <a:rPr lang="en-US" sz="2400" dirty="0">
                <a:latin typeface="Verdana" panose="020B0604030504040204" pitchFamily="34" charset="0"/>
                <a:ea typeface="Verdana" panose="020B0604030504040204" pitchFamily="34" charset="0"/>
                <a:cs typeface="Verdana" panose="020B0604030504040204" pitchFamily="34" charset="0"/>
              </a:rPr>
              <a:t>Food Labelling and Marketing</a:t>
            </a:r>
          </a:p>
          <a:p>
            <a:endParaRPr lang="en-US" sz="2400" dirty="0">
              <a:latin typeface="Verdana" panose="020B0604030504040204" pitchFamily="34" charset="0"/>
              <a:ea typeface="Verdana" panose="020B0604030504040204" pitchFamily="34" charset="0"/>
              <a:cs typeface="Verdana" panose="020B0604030504040204" pitchFamily="34" charset="0"/>
            </a:endParaRPr>
          </a:p>
          <a:p>
            <a:r>
              <a:rPr lang="en-US" sz="2400" dirty="0">
                <a:latin typeface="Verdana" panose="020B0604030504040204" pitchFamily="34" charset="0"/>
                <a:ea typeface="Verdana" panose="020B0604030504040204" pitchFamily="34" charset="0"/>
                <a:cs typeface="Verdana" panose="020B0604030504040204" pitchFamily="34" charset="0"/>
              </a:rPr>
              <a:t>Lifestyle Changes</a:t>
            </a:r>
          </a:p>
          <a:p>
            <a:endParaRPr lang="en-US" sz="2400" dirty="0">
              <a:latin typeface="Verdana" panose="020B0604030504040204" pitchFamily="34" charset="0"/>
              <a:ea typeface="Verdana" panose="020B0604030504040204" pitchFamily="34" charset="0"/>
              <a:cs typeface="Verdana" panose="020B0604030504040204" pitchFamily="34" charset="0"/>
            </a:endParaRPr>
          </a:p>
          <a:p>
            <a:r>
              <a:rPr lang="en-US" sz="2400" dirty="0">
                <a:latin typeface="Verdana" panose="020B0604030504040204" pitchFamily="34" charset="0"/>
                <a:ea typeface="Verdana" panose="020B0604030504040204" pitchFamily="34" charset="0"/>
                <a:cs typeface="Verdana" panose="020B0604030504040204" pitchFamily="34" charset="0"/>
              </a:rPr>
              <a:t>Medications</a:t>
            </a:r>
          </a:p>
          <a:p>
            <a:endParaRPr lang="en-US" sz="2400" dirty="0">
              <a:latin typeface="Verdana" panose="020B0604030504040204" pitchFamily="34" charset="0"/>
              <a:ea typeface="Verdana" panose="020B0604030504040204" pitchFamily="34" charset="0"/>
              <a:cs typeface="Verdana" panose="020B0604030504040204" pitchFamily="34" charset="0"/>
            </a:endParaRPr>
          </a:p>
          <a:p>
            <a:r>
              <a:rPr lang="en-US" sz="2400" dirty="0">
                <a:latin typeface="Verdana" panose="020B0604030504040204" pitchFamily="34" charset="0"/>
                <a:ea typeface="Verdana" panose="020B0604030504040204" pitchFamily="34" charset="0"/>
                <a:cs typeface="Verdana" panose="020B0604030504040204" pitchFamily="34" charset="0"/>
              </a:rPr>
              <a:t>Surgery</a:t>
            </a:r>
          </a:p>
          <a:p>
            <a:endParaRPr lang="en-US" sz="2400" dirty="0">
              <a:latin typeface="Verdana" panose="020B0604030504040204" pitchFamily="34" charset="0"/>
              <a:ea typeface="Verdana" panose="020B0604030504040204" pitchFamily="34" charset="0"/>
              <a:cs typeface="Verdana" panose="020B0604030504040204" pitchFamily="34" charset="0"/>
            </a:endParaRPr>
          </a:p>
          <a:p>
            <a:endParaRPr lang="en-US" sz="2400" dirty="0">
              <a:latin typeface="Verdana" panose="020B0604030504040204" pitchFamily="34" charset="0"/>
              <a:ea typeface="Verdana" panose="020B0604030504040204" pitchFamily="34" charset="0"/>
              <a:cs typeface="Verdana" panose="020B0604030504040204" pitchFamily="34" charset="0"/>
            </a:endParaRPr>
          </a:p>
          <a:p>
            <a:endParaRPr lang="en-US" sz="2400" dirty="0">
              <a:latin typeface="Verdana" panose="020B0604030504040204" pitchFamily="34" charset="0"/>
              <a:ea typeface="Verdana" panose="020B0604030504040204" pitchFamily="34" charset="0"/>
              <a:cs typeface="Verdana" panose="020B0604030504040204" pitchFamily="34" charset="0"/>
            </a:endParaRPr>
          </a:p>
        </p:txBody>
      </p:sp>
      <p:sp>
        <p:nvSpPr>
          <p:cNvPr id="4" name="Thought Bubble: Cloud 3">
            <a:extLst>
              <a:ext uri="{FF2B5EF4-FFF2-40B4-BE49-F238E27FC236}">
                <a16:creationId xmlns:a16="http://schemas.microsoft.com/office/drawing/2014/main" id="{1AEC58B7-9C80-4697-9317-D35032B5877E}"/>
              </a:ext>
            </a:extLst>
          </p:cNvPr>
          <p:cNvSpPr/>
          <p:nvPr/>
        </p:nvSpPr>
        <p:spPr>
          <a:xfrm>
            <a:off x="4927402" y="1068042"/>
            <a:ext cx="3617349" cy="2210638"/>
          </a:xfrm>
          <a:prstGeom prst="cloudCallout">
            <a:avLst>
              <a:gd name="adj1" fmla="val -64378"/>
              <a:gd name="adj2" fmla="val 26199"/>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latin typeface="Verdana" panose="020B0604030504040204" pitchFamily="34" charset="0"/>
                <a:ea typeface="Verdana" panose="020B0604030504040204" pitchFamily="34" charset="0"/>
                <a:cs typeface="Verdana" panose="020B0604030504040204" pitchFamily="34" charset="0"/>
              </a:rPr>
              <a:t>Is this a </a:t>
            </a:r>
            <a:r>
              <a:rPr lang="en-US" sz="2000" b="1" dirty="0">
                <a:latin typeface="Verdana" panose="020B0604030504040204" pitchFamily="34" charset="0"/>
                <a:ea typeface="Verdana" panose="020B0604030504040204" pitchFamily="34" charset="0"/>
                <a:cs typeface="Verdana" panose="020B0604030504040204" pitchFamily="34" charset="0"/>
              </a:rPr>
              <a:t>treatment</a:t>
            </a:r>
            <a:r>
              <a:rPr lang="en-US" sz="2000" dirty="0">
                <a:latin typeface="Verdana" panose="020B0604030504040204" pitchFamily="34" charset="0"/>
                <a:ea typeface="Verdana" panose="020B0604030504040204" pitchFamily="34" charset="0"/>
                <a:cs typeface="Verdana" panose="020B0604030504040204" pitchFamily="34" charset="0"/>
              </a:rPr>
              <a:t>, a </a:t>
            </a:r>
            <a:r>
              <a:rPr lang="en-US" sz="2000" b="1" dirty="0">
                <a:latin typeface="Verdana" panose="020B0604030504040204" pitchFamily="34" charset="0"/>
                <a:ea typeface="Verdana" panose="020B0604030504040204" pitchFamily="34" charset="0"/>
                <a:cs typeface="Verdana" panose="020B0604030504040204" pitchFamily="34" charset="0"/>
              </a:rPr>
              <a:t>prevention</a:t>
            </a:r>
            <a:r>
              <a:rPr lang="en-US" sz="2000" dirty="0">
                <a:latin typeface="Verdana" panose="020B0604030504040204" pitchFamily="34" charset="0"/>
                <a:ea typeface="Verdana" panose="020B0604030504040204" pitchFamily="34" charset="0"/>
                <a:cs typeface="Verdana" panose="020B0604030504040204" pitchFamily="34" charset="0"/>
              </a:rPr>
              <a:t>, or both?</a:t>
            </a:r>
          </a:p>
        </p:txBody>
      </p:sp>
      <p:sp>
        <p:nvSpPr>
          <p:cNvPr id="16" name="Thought Bubble: Cloud 15">
            <a:extLst>
              <a:ext uri="{FF2B5EF4-FFF2-40B4-BE49-F238E27FC236}">
                <a16:creationId xmlns:a16="http://schemas.microsoft.com/office/drawing/2014/main" id="{DC7F2885-4B6D-4C85-AC54-37DFAD5F038C}"/>
              </a:ext>
            </a:extLst>
          </p:cNvPr>
          <p:cNvSpPr/>
          <p:nvPr/>
        </p:nvSpPr>
        <p:spPr>
          <a:xfrm>
            <a:off x="5049164" y="3903798"/>
            <a:ext cx="3617349" cy="1994349"/>
          </a:xfrm>
          <a:prstGeom prst="cloudCallout">
            <a:avLst>
              <a:gd name="adj1" fmla="val -63850"/>
              <a:gd name="adj2" fmla="val -45771"/>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latin typeface="Verdana" panose="020B0604030504040204" pitchFamily="34" charset="0"/>
                <a:ea typeface="Verdana" panose="020B0604030504040204" pitchFamily="34" charset="0"/>
                <a:cs typeface="Verdana" panose="020B0604030504040204" pitchFamily="34" charset="0"/>
              </a:rPr>
              <a:t>Is this driven by </a:t>
            </a:r>
            <a:r>
              <a:rPr lang="en-US" sz="2000" b="1" dirty="0">
                <a:latin typeface="Verdana" panose="020B0604030504040204" pitchFamily="34" charset="0"/>
                <a:ea typeface="Verdana" panose="020B0604030504040204" pitchFamily="34" charset="0"/>
                <a:cs typeface="Verdana" panose="020B0604030504040204" pitchFamily="34" charset="0"/>
              </a:rPr>
              <a:t>individuals</a:t>
            </a:r>
            <a:r>
              <a:rPr lang="en-US" sz="2000" dirty="0">
                <a:latin typeface="Verdana" panose="020B0604030504040204" pitchFamily="34" charset="0"/>
                <a:ea typeface="Verdana" panose="020B0604030504040204" pitchFamily="34" charset="0"/>
                <a:cs typeface="Verdana" panose="020B0604030504040204" pitchFamily="34" charset="0"/>
              </a:rPr>
              <a:t> or </a:t>
            </a:r>
            <a:r>
              <a:rPr lang="en-US" sz="2000" b="1" dirty="0">
                <a:latin typeface="Verdana" panose="020B0604030504040204" pitchFamily="34" charset="0"/>
                <a:ea typeface="Verdana" panose="020B0604030504040204" pitchFamily="34" charset="0"/>
                <a:cs typeface="Verdana" panose="020B0604030504040204" pitchFamily="34" charset="0"/>
              </a:rPr>
              <a:t>society?</a:t>
            </a:r>
            <a:endParaRPr lang="en-US" sz="2000" dirty="0">
              <a:latin typeface="Verdana" panose="020B0604030504040204" pitchFamily="34" charset="0"/>
              <a:ea typeface="Verdana" panose="020B0604030504040204" pitchFamily="34" charset="0"/>
              <a:cs typeface="Verdana" panose="020B0604030504040204" pitchFamily="34" charset="0"/>
            </a:endParaRPr>
          </a:p>
        </p:txBody>
      </p:sp>
      <p:sp>
        <p:nvSpPr>
          <p:cNvPr id="17" name="Thought Bubble: Cloud 16">
            <a:extLst>
              <a:ext uri="{FF2B5EF4-FFF2-40B4-BE49-F238E27FC236}">
                <a16:creationId xmlns:a16="http://schemas.microsoft.com/office/drawing/2014/main" id="{69C5973B-8A16-46FD-898A-5FD88D5243FC}"/>
              </a:ext>
            </a:extLst>
          </p:cNvPr>
          <p:cNvSpPr/>
          <p:nvPr/>
        </p:nvSpPr>
        <p:spPr>
          <a:xfrm>
            <a:off x="477488" y="4415766"/>
            <a:ext cx="3825662" cy="2027077"/>
          </a:xfrm>
          <a:prstGeom prst="cloudCallout">
            <a:avLst>
              <a:gd name="adj1" fmla="val -13737"/>
              <a:gd name="adj2" fmla="val -77605"/>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latin typeface="Verdana" panose="020B0604030504040204" pitchFamily="34" charset="0"/>
                <a:ea typeface="Verdana" panose="020B0604030504040204" pitchFamily="34" charset="0"/>
                <a:cs typeface="Verdana" panose="020B0604030504040204" pitchFamily="34" charset="0"/>
              </a:rPr>
              <a:t>Who </a:t>
            </a:r>
            <a:r>
              <a:rPr lang="en-US" sz="2000" b="1" dirty="0">
                <a:latin typeface="Verdana" panose="020B0604030504040204" pitchFamily="34" charset="0"/>
                <a:ea typeface="Verdana" panose="020B0604030504040204" pitchFamily="34" charset="0"/>
                <a:cs typeface="Verdana" panose="020B0604030504040204" pitchFamily="34" charset="0"/>
              </a:rPr>
              <a:t>benefits</a:t>
            </a:r>
            <a:r>
              <a:rPr lang="en-US" sz="2000" dirty="0">
                <a:latin typeface="Verdana" panose="020B0604030504040204" pitchFamily="34" charset="0"/>
                <a:ea typeface="Verdana" panose="020B0604030504040204" pitchFamily="34" charset="0"/>
                <a:cs typeface="Verdana" panose="020B0604030504040204" pitchFamily="34" charset="0"/>
              </a:rPr>
              <a:t>? What is the </a:t>
            </a:r>
            <a:r>
              <a:rPr lang="en-US" sz="2000" b="1" dirty="0">
                <a:latin typeface="Verdana" panose="020B0604030504040204" pitchFamily="34" charset="0"/>
                <a:ea typeface="Verdana" panose="020B0604030504040204" pitchFamily="34" charset="0"/>
                <a:cs typeface="Verdana" panose="020B0604030504040204" pitchFamily="34" charset="0"/>
              </a:rPr>
              <a:t>cost</a:t>
            </a:r>
            <a:r>
              <a:rPr lang="en-US" sz="2000" dirty="0">
                <a:latin typeface="Verdana" panose="020B0604030504040204" pitchFamily="34" charset="0"/>
                <a:ea typeface="Verdana" panose="020B0604030504040204" pitchFamily="34" charset="0"/>
                <a:cs typeface="Verdana" panose="020B0604030504040204" pitchFamily="34" charset="0"/>
              </a:rPr>
              <a:t>? Who is </a:t>
            </a:r>
            <a:r>
              <a:rPr lang="en-US" sz="2000" b="1" dirty="0">
                <a:latin typeface="Verdana" panose="020B0604030504040204" pitchFamily="34" charset="0"/>
                <a:ea typeface="Verdana" panose="020B0604030504040204" pitchFamily="34" charset="0"/>
                <a:cs typeface="Verdana" panose="020B0604030504040204" pitchFamily="34" charset="0"/>
              </a:rPr>
              <a:t>harmed</a:t>
            </a:r>
            <a:r>
              <a:rPr lang="en-US" sz="2000" dirty="0">
                <a:latin typeface="Verdana" panose="020B0604030504040204" pitchFamily="34" charset="0"/>
                <a:ea typeface="Verdana" panose="020B0604030504040204" pitchFamily="34" charset="0"/>
                <a:cs typeface="Verdana" panose="020B0604030504040204" pitchFamily="34" charset="0"/>
              </a:rPr>
              <a:t>?</a:t>
            </a:r>
          </a:p>
        </p:txBody>
      </p:sp>
    </p:spTree>
    <p:extLst>
      <p:ext uri="{BB962C8B-B14F-4D97-AF65-F5344CB8AC3E}">
        <p14:creationId xmlns:p14="http://schemas.microsoft.com/office/powerpoint/2010/main" val="3646241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6" grpId="0" animBg="1"/>
      <p:bldP spid="17"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Straight Connector 9"/>
          <p:cNvCxnSpPr/>
          <p:nvPr/>
        </p:nvCxnSpPr>
        <p:spPr>
          <a:xfrm>
            <a:off x="3581241" y="125258"/>
            <a:ext cx="0" cy="881772"/>
          </a:xfrm>
          <a:prstGeom prst="line">
            <a:avLst/>
          </a:prstGeom>
          <a:ln w="28575">
            <a:solidFill>
              <a:srgbClr val="2B656C"/>
            </a:solidFill>
          </a:ln>
        </p:spPr>
        <p:style>
          <a:lnRef idx="1">
            <a:schemeClr val="accent2"/>
          </a:lnRef>
          <a:fillRef idx="0">
            <a:schemeClr val="accent2"/>
          </a:fillRef>
          <a:effectRef idx="0">
            <a:schemeClr val="accent2"/>
          </a:effectRef>
          <a:fontRef idx="minor">
            <a:schemeClr val="tx1"/>
          </a:fontRef>
        </p:style>
      </p:cxnSp>
      <p:pic>
        <p:nvPicPr>
          <p:cNvPr id="9" name="Picture 2" descr="C:\Users\jcgriz\AppData\Local\Microsoft\Windows\Temporary Internet Files\Content.Outlook\ND2AF8RG\GSEO logo.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33204" y="202649"/>
            <a:ext cx="2911798" cy="703622"/>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1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7835" y="6629400"/>
            <a:ext cx="10082172" cy="159336"/>
          </a:xfrm>
          <a:prstGeom prst="rect">
            <a:avLst/>
          </a:prstGeom>
        </p:spPr>
      </p:pic>
      <p:sp>
        <p:nvSpPr>
          <p:cNvPr id="34" name="TextBox 33"/>
          <p:cNvSpPr txBox="1"/>
          <p:nvPr/>
        </p:nvSpPr>
        <p:spPr>
          <a:xfrm>
            <a:off x="6006905" y="6175717"/>
            <a:ext cx="522871" cy="369332"/>
          </a:xfrm>
          <a:prstGeom prst="rect">
            <a:avLst/>
          </a:prstGeom>
          <a:noFill/>
        </p:spPr>
        <p:txBody>
          <a:bodyPr wrap="square" rtlCol="0">
            <a:spAutoFit/>
          </a:bodyPr>
          <a:lstStyle/>
          <a:p>
            <a:endParaRPr lang="en-US" dirty="0">
              <a:latin typeface="Verdana" panose="020B0604030504040204" pitchFamily="34" charset="0"/>
              <a:ea typeface="Verdana" panose="020B0604030504040204" pitchFamily="34" charset="0"/>
              <a:cs typeface="Verdana" panose="020B0604030504040204" pitchFamily="34" charset="0"/>
            </a:endParaRPr>
          </a:p>
        </p:txBody>
      </p:sp>
      <p:sp>
        <p:nvSpPr>
          <p:cNvPr id="14" name="TextBox 13"/>
          <p:cNvSpPr txBox="1"/>
          <p:nvPr/>
        </p:nvSpPr>
        <p:spPr>
          <a:xfrm>
            <a:off x="3581241" y="258921"/>
            <a:ext cx="5379879" cy="529471"/>
          </a:xfrm>
          <a:prstGeom prst="rect">
            <a:avLst/>
          </a:prstGeom>
          <a:noFill/>
        </p:spPr>
        <p:txBody>
          <a:bodyPr wrap="square" lIns="97630" tIns="48815" rIns="97630" bIns="48815" rtlCol="0">
            <a:spAutoFit/>
          </a:bodyPr>
          <a:lstStyle/>
          <a:p>
            <a:pPr algn="r"/>
            <a:r>
              <a:rPr lang="en-US" sz="2800" dirty="0">
                <a:latin typeface="Verdana" panose="020B0604030504040204" pitchFamily="34" charset="0"/>
                <a:ea typeface="Verdana" panose="020B0604030504040204" pitchFamily="34" charset="0"/>
                <a:cs typeface="Verdana" panose="020B0604030504040204" pitchFamily="34" charset="0"/>
              </a:rPr>
              <a:t>Back to the Beginning</a:t>
            </a:r>
          </a:p>
        </p:txBody>
      </p:sp>
      <p:cxnSp>
        <p:nvCxnSpPr>
          <p:cNvPr id="12" name="Straight Arrow Connector 11">
            <a:extLst>
              <a:ext uri="{FF2B5EF4-FFF2-40B4-BE49-F238E27FC236}">
                <a16:creationId xmlns:a16="http://schemas.microsoft.com/office/drawing/2014/main" id="{28F88AFF-B2A9-4414-BDD4-9565926CCC24}"/>
              </a:ext>
            </a:extLst>
          </p:cNvPr>
          <p:cNvCxnSpPr/>
          <p:nvPr/>
        </p:nvCxnSpPr>
        <p:spPr>
          <a:xfrm flipV="1">
            <a:off x="271462" y="2162667"/>
            <a:ext cx="8601075" cy="45085"/>
          </a:xfrm>
          <a:prstGeom prst="straightConnector1">
            <a:avLst/>
          </a:prstGeom>
          <a:noFill/>
          <a:ln w="19050" cap="flat" cmpd="sng" algn="ctr">
            <a:solidFill>
              <a:sysClr val="windowText" lastClr="000000"/>
            </a:solidFill>
            <a:prstDash val="solid"/>
            <a:miter lim="800000"/>
            <a:headEnd type="triangle"/>
            <a:tailEnd type="triangle"/>
          </a:ln>
          <a:effectLst/>
        </p:spPr>
      </p:cxnSp>
      <p:sp>
        <p:nvSpPr>
          <p:cNvPr id="19" name="Text Box 5">
            <a:extLst>
              <a:ext uri="{FF2B5EF4-FFF2-40B4-BE49-F238E27FC236}">
                <a16:creationId xmlns:a16="http://schemas.microsoft.com/office/drawing/2014/main" id="{85B0F0A6-88A8-49E3-A773-644D1F317756}"/>
              </a:ext>
            </a:extLst>
          </p:cNvPr>
          <p:cNvSpPr txBox="1"/>
          <p:nvPr/>
        </p:nvSpPr>
        <p:spPr>
          <a:xfrm>
            <a:off x="271462" y="2323403"/>
            <a:ext cx="9351222" cy="285750"/>
          </a:xfrm>
          <a:prstGeom prst="rect">
            <a:avLst/>
          </a:prstGeom>
          <a:noFill/>
          <a:ln w="6350">
            <a:noFill/>
          </a:ln>
        </p:spPr>
        <p:txBody>
          <a:bodyPr rot="0" spcFirstLastPara="0" vert="horz" wrap="square" lIns="91440" tIns="45720" rIns="91440" bIns="45720" numCol="1" spcCol="0" rtlCol="0" fromWordArt="0" anchor="t" anchorCtr="0" forceAA="0" compatLnSpc="1">
            <a:prstTxWarp prst="textNoShape">
              <a:avLst/>
            </a:prstTxWarp>
            <a:noAutofit/>
          </a:bodyPr>
          <a:lstStyle/>
          <a:p>
            <a:pPr marL="0" marR="0">
              <a:spcBef>
                <a:spcPts val="0"/>
              </a:spcBef>
              <a:spcAft>
                <a:spcPts val="0"/>
              </a:spcAft>
            </a:pPr>
            <a:r>
              <a:rPr lang="en-US" sz="1200" dirty="0">
                <a:effectLst/>
                <a:latin typeface="Verdana" panose="020B0604030504040204" pitchFamily="34" charset="0"/>
                <a:ea typeface="Verdana" panose="020B0604030504040204" pitchFamily="34" charset="0"/>
                <a:cs typeface="Verdana" panose="020B0604030504040204" pitchFamily="34" charset="0"/>
              </a:rPr>
              <a:t>1	2	3	4	5	6	7	8	9	10</a:t>
            </a:r>
          </a:p>
        </p:txBody>
      </p:sp>
      <p:sp>
        <p:nvSpPr>
          <p:cNvPr id="18" name="TextBox 17">
            <a:extLst>
              <a:ext uri="{FF2B5EF4-FFF2-40B4-BE49-F238E27FC236}">
                <a16:creationId xmlns:a16="http://schemas.microsoft.com/office/drawing/2014/main" id="{FD4A213D-0742-42A4-B002-B8C45F5290E2}"/>
              </a:ext>
            </a:extLst>
          </p:cNvPr>
          <p:cNvSpPr txBox="1"/>
          <p:nvPr/>
        </p:nvSpPr>
        <p:spPr>
          <a:xfrm>
            <a:off x="333204" y="1583365"/>
            <a:ext cx="8328787" cy="369332"/>
          </a:xfrm>
          <a:prstGeom prst="rect">
            <a:avLst/>
          </a:prstGeom>
          <a:noFill/>
        </p:spPr>
        <p:txBody>
          <a:bodyPr wrap="square" rtlCol="0">
            <a:spAutoFit/>
          </a:bodyPr>
          <a:lstStyle/>
          <a:p>
            <a:r>
              <a:rPr lang="en-US" dirty="0">
                <a:latin typeface="Verdana" panose="020B0604030504040204" pitchFamily="34" charset="0"/>
                <a:ea typeface="Verdana" panose="020B0604030504040204" pitchFamily="34" charset="0"/>
                <a:cs typeface="Verdana" panose="020B0604030504040204" pitchFamily="34" charset="0"/>
              </a:rPr>
              <a:t>I think that solutions to the growth of type 2 diabetes lie mostly with:</a:t>
            </a:r>
          </a:p>
        </p:txBody>
      </p:sp>
      <p:sp>
        <p:nvSpPr>
          <p:cNvPr id="20" name="TextBox 19">
            <a:extLst>
              <a:ext uri="{FF2B5EF4-FFF2-40B4-BE49-F238E27FC236}">
                <a16:creationId xmlns:a16="http://schemas.microsoft.com/office/drawing/2014/main" id="{C98B948E-6CAC-45C5-B890-D6A04D324049}"/>
              </a:ext>
            </a:extLst>
          </p:cNvPr>
          <p:cNvSpPr txBox="1"/>
          <p:nvPr/>
        </p:nvSpPr>
        <p:spPr>
          <a:xfrm>
            <a:off x="0" y="2650290"/>
            <a:ext cx="1404938" cy="276999"/>
          </a:xfrm>
          <a:prstGeom prst="rect">
            <a:avLst/>
          </a:prstGeom>
          <a:noFill/>
        </p:spPr>
        <p:txBody>
          <a:bodyPr wrap="square" rtlCol="0">
            <a:spAutoFit/>
          </a:bodyPr>
          <a:lstStyle/>
          <a:p>
            <a:r>
              <a:rPr lang="en-US" sz="1200" dirty="0">
                <a:latin typeface="Verdana" panose="020B0604030504040204" pitchFamily="34" charset="0"/>
                <a:ea typeface="Verdana" panose="020B0604030504040204" pitchFamily="34" charset="0"/>
                <a:cs typeface="Verdana" panose="020B0604030504040204" pitchFamily="34" charset="0"/>
              </a:rPr>
              <a:t>Individuals</a:t>
            </a:r>
          </a:p>
        </p:txBody>
      </p:sp>
      <p:sp>
        <p:nvSpPr>
          <p:cNvPr id="23" name="TextBox 22">
            <a:extLst>
              <a:ext uri="{FF2B5EF4-FFF2-40B4-BE49-F238E27FC236}">
                <a16:creationId xmlns:a16="http://schemas.microsoft.com/office/drawing/2014/main" id="{06AA127D-FA7A-41A1-A7B4-2FB8CCB431D0}"/>
              </a:ext>
            </a:extLst>
          </p:cNvPr>
          <p:cNvSpPr txBox="1"/>
          <p:nvPr/>
        </p:nvSpPr>
        <p:spPr>
          <a:xfrm>
            <a:off x="8217746" y="2631228"/>
            <a:ext cx="1404938" cy="276999"/>
          </a:xfrm>
          <a:prstGeom prst="rect">
            <a:avLst/>
          </a:prstGeom>
          <a:noFill/>
        </p:spPr>
        <p:txBody>
          <a:bodyPr wrap="square" rtlCol="0">
            <a:spAutoFit/>
          </a:bodyPr>
          <a:lstStyle/>
          <a:p>
            <a:r>
              <a:rPr lang="en-US" sz="1200" dirty="0">
                <a:latin typeface="Verdana" panose="020B0604030504040204" pitchFamily="34" charset="0"/>
                <a:ea typeface="Verdana" panose="020B0604030504040204" pitchFamily="34" charset="0"/>
                <a:cs typeface="Verdana" panose="020B0604030504040204" pitchFamily="34" charset="0"/>
              </a:rPr>
              <a:t>Society</a:t>
            </a:r>
          </a:p>
        </p:txBody>
      </p:sp>
      <p:grpSp>
        <p:nvGrpSpPr>
          <p:cNvPr id="22" name="Group 21">
            <a:extLst>
              <a:ext uri="{FF2B5EF4-FFF2-40B4-BE49-F238E27FC236}">
                <a16:creationId xmlns:a16="http://schemas.microsoft.com/office/drawing/2014/main" id="{B22C9D98-1F63-4223-A834-581A5E924ECB}"/>
              </a:ext>
            </a:extLst>
          </p:cNvPr>
          <p:cNvGrpSpPr/>
          <p:nvPr/>
        </p:nvGrpSpPr>
        <p:grpSpPr>
          <a:xfrm>
            <a:off x="0" y="3957466"/>
            <a:ext cx="9622684" cy="1339955"/>
            <a:chOff x="0" y="3279321"/>
            <a:chExt cx="9622684" cy="1339955"/>
          </a:xfrm>
        </p:grpSpPr>
        <p:cxnSp>
          <p:nvCxnSpPr>
            <p:cNvPr id="15" name="Straight Arrow Connector 14">
              <a:extLst>
                <a:ext uri="{FF2B5EF4-FFF2-40B4-BE49-F238E27FC236}">
                  <a16:creationId xmlns:a16="http://schemas.microsoft.com/office/drawing/2014/main" id="{9FBB038E-E3DE-4FC8-8113-AFCA0F122C7C}"/>
                </a:ext>
              </a:extLst>
            </p:cNvPr>
            <p:cNvCxnSpPr/>
            <p:nvPr/>
          </p:nvCxnSpPr>
          <p:spPr>
            <a:xfrm flipV="1">
              <a:off x="311939" y="3804713"/>
              <a:ext cx="8601075" cy="45085"/>
            </a:xfrm>
            <a:prstGeom prst="straightConnector1">
              <a:avLst/>
            </a:prstGeom>
            <a:noFill/>
            <a:ln w="19050" cap="flat" cmpd="sng" algn="ctr">
              <a:solidFill>
                <a:sysClr val="windowText" lastClr="000000"/>
              </a:solidFill>
              <a:prstDash val="solid"/>
              <a:miter lim="800000"/>
              <a:headEnd type="triangle"/>
              <a:tailEnd type="triangle"/>
            </a:ln>
            <a:effectLst/>
          </p:spPr>
        </p:cxnSp>
        <p:sp>
          <p:nvSpPr>
            <p:cNvPr id="21" name="Text Box 5">
              <a:extLst>
                <a:ext uri="{FF2B5EF4-FFF2-40B4-BE49-F238E27FC236}">
                  <a16:creationId xmlns:a16="http://schemas.microsoft.com/office/drawing/2014/main" id="{A8B9102A-8B30-4D22-B607-67EA25139571}"/>
                </a:ext>
              </a:extLst>
            </p:cNvPr>
            <p:cNvSpPr txBox="1"/>
            <p:nvPr/>
          </p:nvSpPr>
          <p:spPr>
            <a:xfrm>
              <a:off x="271462" y="3993319"/>
              <a:ext cx="9351222" cy="285750"/>
            </a:xfrm>
            <a:prstGeom prst="rect">
              <a:avLst/>
            </a:prstGeom>
            <a:noFill/>
            <a:ln w="6350">
              <a:noFill/>
            </a:ln>
          </p:spPr>
          <p:txBody>
            <a:bodyPr rot="0" spcFirstLastPara="0" vert="horz" wrap="square" lIns="91440" tIns="45720" rIns="91440" bIns="45720" numCol="1" spcCol="0" rtlCol="0" fromWordArt="0" anchor="t" anchorCtr="0" forceAA="0" compatLnSpc="1">
              <a:prstTxWarp prst="textNoShape">
                <a:avLst/>
              </a:prstTxWarp>
              <a:noAutofit/>
            </a:bodyPr>
            <a:lstStyle/>
            <a:p>
              <a:pPr marL="0" marR="0">
                <a:spcBef>
                  <a:spcPts val="0"/>
                </a:spcBef>
                <a:spcAft>
                  <a:spcPts val="0"/>
                </a:spcAft>
              </a:pPr>
              <a:r>
                <a:rPr lang="en-US" sz="1200" dirty="0">
                  <a:effectLst/>
                  <a:latin typeface="Verdana" panose="020B0604030504040204" pitchFamily="34" charset="0"/>
                  <a:ea typeface="Verdana" panose="020B0604030504040204" pitchFamily="34" charset="0"/>
                  <a:cs typeface="Verdana" panose="020B0604030504040204" pitchFamily="34" charset="0"/>
                </a:rPr>
                <a:t>1	2	3	4	5	6	7	8	9	10</a:t>
              </a:r>
            </a:p>
          </p:txBody>
        </p:sp>
        <p:sp>
          <p:nvSpPr>
            <p:cNvPr id="24" name="TextBox 23">
              <a:extLst>
                <a:ext uri="{FF2B5EF4-FFF2-40B4-BE49-F238E27FC236}">
                  <a16:creationId xmlns:a16="http://schemas.microsoft.com/office/drawing/2014/main" id="{E7D8D38A-7B32-421D-B349-DAB60F85563F}"/>
                </a:ext>
              </a:extLst>
            </p:cNvPr>
            <p:cNvSpPr txBox="1"/>
            <p:nvPr/>
          </p:nvSpPr>
          <p:spPr>
            <a:xfrm>
              <a:off x="7848600" y="4342277"/>
              <a:ext cx="1404938" cy="276999"/>
            </a:xfrm>
            <a:prstGeom prst="rect">
              <a:avLst/>
            </a:prstGeom>
            <a:noFill/>
          </p:spPr>
          <p:txBody>
            <a:bodyPr wrap="square" rtlCol="0">
              <a:spAutoFit/>
            </a:bodyPr>
            <a:lstStyle/>
            <a:p>
              <a:r>
                <a:rPr lang="en-US" sz="1200" dirty="0">
                  <a:latin typeface="Verdana" panose="020B0604030504040204" pitchFamily="34" charset="0"/>
                  <a:ea typeface="Verdana" panose="020B0604030504040204" pitchFamily="34" charset="0"/>
                  <a:cs typeface="Verdana" panose="020B0604030504040204" pitchFamily="34" charset="0"/>
                </a:rPr>
                <a:t>Environment</a:t>
              </a:r>
            </a:p>
          </p:txBody>
        </p:sp>
        <p:sp>
          <p:nvSpPr>
            <p:cNvPr id="25" name="TextBox 24">
              <a:extLst>
                <a:ext uri="{FF2B5EF4-FFF2-40B4-BE49-F238E27FC236}">
                  <a16:creationId xmlns:a16="http://schemas.microsoft.com/office/drawing/2014/main" id="{BD648990-5AE4-4CBF-9640-2042F580DEB4}"/>
                </a:ext>
              </a:extLst>
            </p:cNvPr>
            <p:cNvSpPr txBox="1"/>
            <p:nvPr/>
          </p:nvSpPr>
          <p:spPr>
            <a:xfrm>
              <a:off x="0" y="4279069"/>
              <a:ext cx="1404938" cy="276999"/>
            </a:xfrm>
            <a:prstGeom prst="rect">
              <a:avLst/>
            </a:prstGeom>
            <a:noFill/>
          </p:spPr>
          <p:txBody>
            <a:bodyPr wrap="square" rtlCol="0">
              <a:spAutoFit/>
            </a:bodyPr>
            <a:lstStyle/>
            <a:p>
              <a:r>
                <a:rPr lang="en-US" sz="1200" dirty="0">
                  <a:latin typeface="Verdana" panose="020B0604030504040204" pitchFamily="34" charset="0"/>
                  <a:ea typeface="Verdana" panose="020B0604030504040204" pitchFamily="34" charset="0"/>
                  <a:cs typeface="Verdana" panose="020B0604030504040204" pitchFamily="34" charset="0"/>
                </a:rPr>
                <a:t>Genes</a:t>
              </a:r>
            </a:p>
          </p:txBody>
        </p:sp>
        <p:sp>
          <p:nvSpPr>
            <p:cNvPr id="26" name="TextBox 25">
              <a:extLst>
                <a:ext uri="{FF2B5EF4-FFF2-40B4-BE49-F238E27FC236}">
                  <a16:creationId xmlns:a16="http://schemas.microsoft.com/office/drawing/2014/main" id="{4CBA47D8-4CB1-48D1-A81B-DD812A9A2550}"/>
                </a:ext>
              </a:extLst>
            </p:cNvPr>
            <p:cNvSpPr txBox="1"/>
            <p:nvPr/>
          </p:nvSpPr>
          <p:spPr>
            <a:xfrm>
              <a:off x="311939" y="3279321"/>
              <a:ext cx="8328787" cy="369332"/>
            </a:xfrm>
            <a:prstGeom prst="rect">
              <a:avLst/>
            </a:prstGeom>
            <a:noFill/>
          </p:spPr>
          <p:txBody>
            <a:bodyPr wrap="square" rtlCol="0">
              <a:spAutoFit/>
            </a:bodyPr>
            <a:lstStyle/>
            <a:p>
              <a:r>
                <a:rPr lang="en-US" dirty="0">
                  <a:latin typeface="Verdana" panose="020B0604030504040204" pitchFamily="34" charset="0"/>
                  <a:ea typeface="Verdana" panose="020B0604030504040204" pitchFamily="34" charset="0"/>
                  <a:cs typeface="Verdana" panose="020B0604030504040204" pitchFamily="34" charset="0"/>
                </a:rPr>
                <a:t>I think developing type 2 diabetes is mostly due to:</a:t>
              </a:r>
            </a:p>
          </p:txBody>
        </p:sp>
      </p:grpSp>
    </p:spTree>
    <p:extLst>
      <p:ext uri="{BB962C8B-B14F-4D97-AF65-F5344CB8AC3E}">
        <p14:creationId xmlns:p14="http://schemas.microsoft.com/office/powerpoint/2010/main" val="33972893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pSp>
        <p:nvGrpSpPr>
          <p:cNvPr id="7170" name="Group 252"/>
          <p:cNvGrpSpPr>
            <a:grpSpLocks/>
          </p:cNvGrpSpPr>
          <p:nvPr/>
        </p:nvGrpSpPr>
        <p:grpSpPr bwMode="auto">
          <a:xfrm>
            <a:off x="1871663" y="1228725"/>
            <a:ext cx="5410200" cy="4333875"/>
            <a:chOff x="1179" y="798"/>
            <a:chExt cx="3408" cy="2730"/>
          </a:xfrm>
        </p:grpSpPr>
        <p:sp>
          <p:nvSpPr>
            <p:cNvPr id="7172" name="AutoShape 128"/>
            <p:cNvSpPr>
              <a:spLocks noChangeAspect="1" noChangeArrowheads="1" noTextEdit="1"/>
            </p:cNvSpPr>
            <p:nvPr/>
          </p:nvSpPr>
          <p:spPr bwMode="auto">
            <a:xfrm>
              <a:off x="1179" y="798"/>
              <a:ext cx="3402" cy="2724"/>
            </a:xfrm>
            <a:prstGeom prst="rect">
              <a:avLst/>
            </a:prstGeom>
            <a:noFill/>
            <a:ln w="9525">
              <a:noFill/>
              <a:miter lim="800000"/>
              <a:headEnd/>
              <a:tailEnd/>
            </a:ln>
          </p:spPr>
          <p:txBody>
            <a:bodyPr/>
            <a:lstStyle/>
            <a:p>
              <a:endParaRPr lang="en-US"/>
            </a:p>
          </p:txBody>
        </p:sp>
        <p:sp>
          <p:nvSpPr>
            <p:cNvPr id="7173" name="Rectangle 130"/>
            <p:cNvSpPr>
              <a:spLocks noChangeArrowheads="1"/>
            </p:cNvSpPr>
            <p:nvPr/>
          </p:nvSpPr>
          <p:spPr bwMode="auto">
            <a:xfrm>
              <a:off x="1179" y="798"/>
              <a:ext cx="3408" cy="2730"/>
            </a:xfrm>
            <a:prstGeom prst="rect">
              <a:avLst/>
            </a:prstGeom>
            <a:solidFill>
              <a:srgbClr val="FFFFFF">
                <a:alpha val="0"/>
              </a:srgbClr>
            </a:solidFill>
            <a:ln w="9525">
              <a:noFill/>
              <a:miter lim="800000"/>
              <a:headEnd/>
              <a:tailEnd/>
            </a:ln>
          </p:spPr>
          <p:txBody>
            <a:bodyPr/>
            <a:lstStyle/>
            <a:p>
              <a:endParaRPr lang="en-US"/>
            </a:p>
          </p:txBody>
        </p:sp>
        <p:sp>
          <p:nvSpPr>
            <p:cNvPr id="7174" name="Rectangle 131"/>
            <p:cNvSpPr>
              <a:spLocks noChangeArrowheads="1"/>
            </p:cNvSpPr>
            <p:nvPr/>
          </p:nvSpPr>
          <p:spPr bwMode="auto">
            <a:xfrm>
              <a:off x="1215" y="840"/>
              <a:ext cx="3336" cy="2646"/>
            </a:xfrm>
            <a:prstGeom prst="rect">
              <a:avLst/>
            </a:prstGeom>
            <a:solidFill>
              <a:srgbClr val="FFFFFF">
                <a:alpha val="0"/>
              </a:srgbClr>
            </a:solidFill>
            <a:ln w="9525">
              <a:noFill/>
              <a:miter lim="800000"/>
              <a:headEnd/>
              <a:tailEnd/>
            </a:ln>
          </p:spPr>
          <p:txBody>
            <a:bodyPr/>
            <a:lstStyle/>
            <a:p>
              <a:endParaRPr lang="en-US"/>
            </a:p>
          </p:txBody>
        </p:sp>
        <p:sp>
          <p:nvSpPr>
            <p:cNvPr id="7175" name="Freeform 132"/>
            <p:cNvSpPr>
              <a:spLocks/>
            </p:cNvSpPr>
            <p:nvPr/>
          </p:nvSpPr>
          <p:spPr bwMode="auto">
            <a:xfrm>
              <a:off x="3411" y="2418"/>
              <a:ext cx="234" cy="378"/>
            </a:xfrm>
            <a:custGeom>
              <a:avLst/>
              <a:gdLst>
                <a:gd name="T0" fmla="*/ 234 w 234"/>
                <a:gd name="T1" fmla="*/ 300 h 378"/>
                <a:gd name="T2" fmla="*/ 60 w 234"/>
                <a:gd name="T3" fmla="*/ 318 h 378"/>
                <a:gd name="T4" fmla="*/ 60 w 234"/>
                <a:gd name="T5" fmla="*/ 330 h 378"/>
                <a:gd name="T6" fmla="*/ 78 w 234"/>
                <a:gd name="T7" fmla="*/ 348 h 378"/>
                <a:gd name="T8" fmla="*/ 78 w 234"/>
                <a:gd name="T9" fmla="*/ 366 h 378"/>
                <a:gd name="T10" fmla="*/ 42 w 234"/>
                <a:gd name="T11" fmla="*/ 378 h 378"/>
                <a:gd name="T12" fmla="*/ 54 w 234"/>
                <a:gd name="T13" fmla="*/ 372 h 378"/>
                <a:gd name="T14" fmla="*/ 36 w 234"/>
                <a:gd name="T15" fmla="*/ 336 h 378"/>
                <a:gd name="T16" fmla="*/ 30 w 234"/>
                <a:gd name="T17" fmla="*/ 372 h 378"/>
                <a:gd name="T18" fmla="*/ 12 w 234"/>
                <a:gd name="T19" fmla="*/ 372 h 378"/>
                <a:gd name="T20" fmla="*/ 12 w 234"/>
                <a:gd name="T21" fmla="*/ 342 h 378"/>
                <a:gd name="T22" fmla="*/ 0 w 234"/>
                <a:gd name="T23" fmla="*/ 258 h 378"/>
                <a:gd name="T24" fmla="*/ 0 w 234"/>
                <a:gd name="T25" fmla="*/ 12 h 378"/>
                <a:gd name="T26" fmla="*/ 162 w 234"/>
                <a:gd name="T27" fmla="*/ 0 h 378"/>
                <a:gd name="T28" fmla="*/ 204 w 234"/>
                <a:gd name="T29" fmla="*/ 162 h 378"/>
                <a:gd name="T30" fmla="*/ 228 w 234"/>
                <a:gd name="T31" fmla="*/ 204 h 378"/>
                <a:gd name="T32" fmla="*/ 216 w 234"/>
                <a:gd name="T33" fmla="*/ 234 h 378"/>
                <a:gd name="T34" fmla="*/ 234 w 234"/>
                <a:gd name="T35" fmla="*/ 300 h 37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4"/>
                <a:gd name="T55" fmla="*/ 0 h 378"/>
                <a:gd name="T56" fmla="*/ 234 w 234"/>
                <a:gd name="T57" fmla="*/ 378 h 37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4" h="378">
                  <a:moveTo>
                    <a:pt x="234" y="300"/>
                  </a:moveTo>
                  <a:lnTo>
                    <a:pt x="60" y="318"/>
                  </a:lnTo>
                  <a:lnTo>
                    <a:pt x="60" y="330"/>
                  </a:lnTo>
                  <a:lnTo>
                    <a:pt x="78" y="348"/>
                  </a:lnTo>
                  <a:lnTo>
                    <a:pt x="78" y="366"/>
                  </a:lnTo>
                  <a:lnTo>
                    <a:pt x="42" y="378"/>
                  </a:lnTo>
                  <a:lnTo>
                    <a:pt x="54" y="372"/>
                  </a:lnTo>
                  <a:lnTo>
                    <a:pt x="36" y="336"/>
                  </a:lnTo>
                  <a:lnTo>
                    <a:pt x="30" y="372"/>
                  </a:lnTo>
                  <a:lnTo>
                    <a:pt x="12" y="372"/>
                  </a:lnTo>
                  <a:lnTo>
                    <a:pt x="12" y="342"/>
                  </a:lnTo>
                  <a:lnTo>
                    <a:pt x="0" y="258"/>
                  </a:lnTo>
                  <a:lnTo>
                    <a:pt x="0" y="12"/>
                  </a:lnTo>
                  <a:lnTo>
                    <a:pt x="162" y="0"/>
                  </a:lnTo>
                  <a:lnTo>
                    <a:pt x="204" y="162"/>
                  </a:lnTo>
                  <a:lnTo>
                    <a:pt x="228" y="204"/>
                  </a:lnTo>
                  <a:lnTo>
                    <a:pt x="216" y="234"/>
                  </a:lnTo>
                  <a:lnTo>
                    <a:pt x="234" y="300"/>
                  </a:lnTo>
                  <a:close/>
                </a:path>
              </a:pathLst>
            </a:custGeom>
            <a:solidFill>
              <a:srgbClr val="FF8C00"/>
            </a:solidFill>
            <a:ln w="9525">
              <a:solidFill>
                <a:srgbClr val="FF8C00"/>
              </a:solidFill>
              <a:prstDash val="solid"/>
              <a:round/>
              <a:headEnd/>
              <a:tailEnd/>
            </a:ln>
          </p:spPr>
          <p:txBody>
            <a:bodyPr/>
            <a:lstStyle/>
            <a:p>
              <a:endParaRPr lang="en-US"/>
            </a:p>
          </p:txBody>
        </p:sp>
        <p:sp>
          <p:nvSpPr>
            <p:cNvPr id="7176" name="Freeform 133"/>
            <p:cNvSpPr>
              <a:spLocks/>
            </p:cNvSpPr>
            <p:nvPr/>
          </p:nvSpPr>
          <p:spPr bwMode="auto">
            <a:xfrm>
              <a:off x="3411" y="2418"/>
              <a:ext cx="234" cy="378"/>
            </a:xfrm>
            <a:custGeom>
              <a:avLst/>
              <a:gdLst>
                <a:gd name="T0" fmla="*/ 234 w 234"/>
                <a:gd name="T1" fmla="*/ 300 h 378"/>
                <a:gd name="T2" fmla="*/ 60 w 234"/>
                <a:gd name="T3" fmla="*/ 318 h 378"/>
                <a:gd name="T4" fmla="*/ 60 w 234"/>
                <a:gd name="T5" fmla="*/ 330 h 378"/>
                <a:gd name="T6" fmla="*/ 78 w 234"/>
                <a:gd name="T7" fmla="*/ 348 h 378"/>
                <a:gd name="T8" fmla="*/ 78 w 234"/>
                <a:gd name="T9" fmla="*/ 366 h 378"/>
                <a:gd name="T10" fmla="*/ 42 w 234"/>
                <a:gd name="T11" fmla="*/ 378 h 378"/>
                <a:gd name="T12" fmla="*/ 54 w 234"/>
                <a:gd name="T13" fmla="*/ 372 h 378"/>
                <a:gd name="T14" fmla="*/ 36 w 234"/>
                <a:gd name="T15" fmla="*/ 336 h 378"/>
                <a:gd name="T16" fmla="*/ 30 w 234"/>
                <a:gd name="T17" fmla="*/ 372 h 378"/>
                <a:gd name="T18" fmla="*/ 12 w 234"/>
                <a:gd name="T19" fmla="*/ 372 h 378"/>
                <a:gd name="T20" fmla="*/ 12 w 234"/>
                <a:gd name="T21" fmla="*/ 342 h 378"/>
                <a:gd name="T22" fmla="*/ 0 w 234"/>
                <a:gd name="T23" fmla="*/ 258 h 378"/>
                <a:gd name="T24" fmla="*/ 0 w 234"/>
                <a:gd name="T25" fmla="*/ 12 h 378"/>
                <a:gd name="T26" fmla="*/ 162 w 234"/>
                <a:gd name="T27" fmla="*/ 0 h 378"/>
                <a:gd name="T28" fmla="*/ 204 w 234"/>
                <a:gd name="T29" fmla="*/ 162 h 378"/>
                <a:gd name="T30" fmla="*/ 228 w 234"/>
                <a:gd name="T31" fmla="*/ 204 h 378"/>
                <a:gd name="T32" fmla="*/ 216 w 234"/>
                <a:gd name="T33" fmla="*/ 234 h 378"/>
                <a:gd name="T34" fmla="*/ 234 w 234"/>
                <a:gd name="T35" fmla="*/ 300 h 378"/>
                <a:gd name="T36" fmla="*/ 234 w 234"/>
                <a:gd name="T37" fmla="*/ 306 h 37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4"/>
                <a:gd name="T58" fmla="*/ 0 h 378"/>
                <a:gd name="T59" fmla="*/ 234 w 234"/>
                <a:gd name="T60" fmla="*/ 378 h 37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4" h="378">
                  <a:moveTo>
                    <a:pt x="234" y="300"/>
                  </a:moveTo>
                  <a:lnTo>
                    <a:pt x="60" y="318"/>
                  </a:lnTo>
                  <a:lnTo>
                    <a:pt x="60" y="330"/>
                  </a:lnTo>
                  <a:lnTo>
                    <a:pt x="78" y="348"/>
                  </a:lnTo>
                  <a:lnTo>
                    <a:pt x="78" y="366"/>
                  </a:lnTo>
                  <a:lnTo>
                    <a:pt x="42" y="378"/>
                  </a:lnTo>
                  <a:lnTo>
                    <a:pt x="54" y="372"/>
                  </a:lnTo>
                  <a:lnTo>
                    <a:pt x="36" y="336"/>
                  </a:lnTo>
                  <a:lnTo>
                    <a:pt x="30" y="372"/>
                  </a:lnTo>
                  <a:lnTo>
                    <a:pt x="12" y="372"/>
                  </a:lnTo>
                  <a:lnTo>
                    <a:pt x="12" y="342"/>
                  </a:lnTo>
                  <a:lnTo>
                    <a:pt x="0" y="258"/>
                  </a:lnTo>
                  <a:lnTo>
                    <a:pt x="0" y="12"/>
                  </a:lnTo>
                  <a:lnTo>
                    <a:pt x="162" y="0"/>
                  </a:lnTo>
                  <a:lnTo>
                    <a:pt x="204" y="162"/>
                  </a:lnTo>
                  <a:lnTo>
                    <a:pt x="228" y="204"/>
                  </a:lnTo>
                  <a:lnTo>
                    <a:pt x="216" y="234"/>
                  </a:lnTo>
                  <a:lnTo>
                    <a:pt x="234" y="300"/>
                  </a:lnTo>
                  <a:lnTo>
                    <a:pt x="234" y="306"/>
                  </a:lnTo>
                </a:path>
              </a:pathLst>
            </a:custGeom>
            <a:noFill/>
            <a:ln w="9525">
              <a:solidFill>
                <a:srgbClr val="000000"/>
              </a:solidFill>
              <a:prstDash val="solid"/>
              <a:round/>
              <a:headEnd/>
              <a:tailEnd/>
            </a:ln>
          </p:spPr>
          <p:txBody>
            <a:bodyPr/>
            <a:lstStyle/>
            <a:p>
              <a:endParaRPr lang="en-US"/>
            </a:p>
          </p:txBody>
        </p:sp>
        <p:sp>
          <p:nvSpPr>
            <p:cNvPr id="7177" name="Freeform 134"/>
            <p:cNvSpPr>
              <a:spLocks/>
            </p:cNvSpPr>
            <p:nvPr/>
          </p:nvSpPr>
          <p:spPr bwMode="auto">
            <a:xfrm>
              <a:off x="1263" y="2586"/>
              <a:ext cx="648" cy="570"/>
            </a:xfrm>
            <a:custGeom>
              <a:avLst/>
              <a:gdLst>
                <a:gd name="T0" fmla="*/ 6 w 648"/>
                <a:gd name="T1" fmla="*/ 324 h 570"/>
                <a:gd name="T2" fmla="*/ 6 w 648"/>
                <a:gd name="T3" fmla="*/ 330 h 570"/>
                <a:gd name="T4" fmla="*/ 42 w 648"/>
                <a:gd name="T5" fmla="*/ 360 h 570"/>
                <a:gd name="T6" fmla="*/ 30 w 648"/>
                <a:gd name="T7" fmla="*/ 396 h 570"/>
                <a:gd name="T8" fmla="*/ 72 w 648"/>
                <a:gd name="T9" fmla="*/ 366 h 570"/>
                <a:gd name="T10" fmla="*/ 48 w 648"/>
                <a:gd name="T11" fmla="*/ 444 h 570"/>
                <a:gd name="T12" fmla="*/ 102 w 648"/>
                <a:gd name="T13" fmla="*/ 462 h 570"/>
                <a:gd name="T14" fmla="*/ 120 w 648"/>
                <a:gd name="T15" fmla="*/ 456 h 570"/>
                <a:gd name="T16" fmla="*/ 114 w 648"/>
                <a:gd name="T17" fmla="*/ 504 h 570"/>
                <a:gd name="T18" fmla="*/ 66 w 648"/>
                <a:gd name="T19" fmla="*/ 546 h 570"/>
                <a:gd name="T20" fmla="*/ 0 w 648"/>
                <a:gd name="T21" fmla="*/ 570 h 570"/>
                <a:gd name="T22" fmla="*/ 78 w 648"/>
                <a:gd name="T23" fmla="*/ 546 h 570"/>
                <a:gd name="T24" fmla="*/ 96 w 648"/>
                <a:gd name="T25" fmla="*/ 546 h 570"/>
                <a:gd name="T26" fmla="*/ 114 w 648"/>
                <a:gd name="T27" fmla="*/ 534 h 570"/>
                <a:gd name="T28" fmla="*/ 204 w 648"/>
                <a:gd name="T29" fmla="*/ 456 h 570"/>
                <a:gd name="T30" fmla="*/ 252 w 648"/>
                <a:gd name="T31" fmla="*/ 372 h 570"/>
                <a:gd name="T32" fmla="*/ 252 w 648"/>
                <a:gd name="T33" fmla="*/ 372 h 570"/>
                <a:gd name="T34" fmla="*/ 264 w 648"/>
                <a:gd name="T35" fmla="*/ 378 h 570"/>
                <a:gd name="T36" fmla="*/ 240 w 648"/>
                <a:gd name="T37" fmla="*/ 390 h 570"/>
                <a:gd name="T38" fmla="*/ 246 w 648"/>
                <a:gd name="T39" fmla="*/ 426 h 570"/>
                <a:gd name="T40" fmla="*/ 258 w 648"/>
                <a:gd name="T41" fmla="*/ 438 h 570"/>
                <a:gd name="T42" fmla="*/ 288 w 648"/>
                <a:gd name="T43" fmla="*/ 420 h 570"/>
                <a:gd name="T44" fmla="*/ 300 w 648"/>
                <a:gd name="T45" fmla="*/ 384 h 570"/>
                <a:gd name="T46" fmla="*/ 318 w 648"/>
                <a:gd name="T47" fmla="*/ 390 h 570"/>
                <a:gd name="T48" fmla="*/ 426 w 648"/>
                <a:gd name="T49" fmla="*/ 414 h 570"/>
                <a:gd name="T50" fmla="*/ 450 w 648"/>
                <a:gd name="T51" fmla="*/ 408 h 570"/>
                <a:gd name="T52" fmla="*/ 462 w 648"/>
                <a:gd name="T53" fmla="*/ 432 h 570"/>
                <a:gd name="T54" fmla="*/ 468 w 648"/>
                <a:gd name="T55" fmla="*/ 438 h 570"/>
                <a:gd name="T56" fmla="*/ 510 w 648"/>
                <a:gd name="T57" fmla="*/ 450 h 570"/>
                <a:gd name="T58" fmla="*/ 528 w 648"/>
                <a:gd name="T59" fmla="*/ 450 h 570"/>
                <a:gd name="T60" fmla="*/ 534 w 648"/>
                <a:gd name="T61" fmla="*/ 444 h 570"/>
                <a:gd name="T62" fmla="*/ 606 w 648"/>
                <a:gd name="T63" fmla="*/ 504 h 570"/>
                <a:gd name="T64" fmla="*/ 618 w 648"/>
                <a:gd name="T65" fmla="*/ 510 h 570"/>
                <a:gd name="T66" fmla="*/ 648 w 648"/>
                <a:gd name="T67" fmla="*/ 540 h 570"/>
                <a:gd name="T68" fmla="*/ 600 w 648"/>
                <a:gd name="T69" fmla="*/ 498 h 570"/>
                <a:gd name="T70" fmla="*/ 480 w 648"/>
                <a:gd name="T71" fmla="*/ 438 h 570"/>
                <a:gd name="T72" fmla="*/ 456 w 648"/>
                <a:gd name="T73" fmla="*/ 414 h 570"/>
                <a:gd name="T74" fmla="*/ 414 w 648"/>
                <a:gd name="T75" fmla="*/ 396 h 570"/>
                <a:gd name="T76" fmla="*/ 252 w 648"/>
                <a:gd name="T77" fmla="*/ 36 h 570"/>
                <a:gd name="T78" fmla="*/ 210 w 648"/>
                <a:gd name="T79" fmla="*/ 24 h 570"/>
                <a:gd name="T80" fmla="*/ 60 w 648"/>
                <a:gd name="T81" fmla="*/ 84 h 570"/>
                <a:gd name="T82" fmla="*/ 114 w 648"/>
                <a:gd name="T83" fmla="*/ 144 h 570"/>
                <a:gd name="T84" fmla="*/ 108 w 648"/>
                <a:gd name="T85" fmla="*/ 156 h 570"/>
                <a:gd name="T86" fmla="*/ 102 w 648"/>
                <a:gd name="T87" fmla="*/ 180 h 570"/>
                <a:gd name="T88" fmla="*/ 84 w 648"/>
                <a:gd name="T89" fmla="*/ 156 h 570"/>
                <a:gd name="T90" fmla="*/ 18 w 648"/>
                <a:gd name="T91" fmla="*/ 168 h 570"/>
                <a:gd name="T92" fmla="*/ 30 w 648"/>
                <a:gd name="T93" fmla="*/ 192 h 570"/>
                <a:gd name="T94" fmla="*/ 78 w 648"/>
                <a:gd name="T95" fmla="*/ 228 h 570"/>
                <a:gd name="T96" fmla="*/ 114 w 648"/>
                <a:gd name="T97" fmla="*/ 228 h 570"/>
                <a:gd name="T98" fmla="*/ 102 w 648"/>
                <a:gd name="T99" fmla="*/ 270 h 57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48"/>
                <a:gd name="T151" fmla="*/ 0 h 570"/>
                <a:gd name="T152" fmla="*/ 648 w 648"/>
                <a:gd name="T153" fmla="*/ 570 h 57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48" h="570">
                  <a:moveTo>
                    <a:pt x="54" y="282"/>
                  </a:moveTo>
                  <a:lnTo>
                    <a:pt x="6" y="324"/>
                  </a:lnTo>
                  <a:lnTo>
                    <a:pt x="24" y="324"/>
                  </a:lnTo>
                  <a:lnTo>
                    <a:pt x="6" y="330"/>
                  </a:lnTo>
                  <a:lnTo>
                    <a:pt x="18" y="348"/>
                  </a:lnTo>
                  <a:lnTo>
                    <a:pt x="42" y="360"/>
                  </a:lnTo>
                  <a:lnTo>
                    <a:pt x="24" y="372"/>
                  </a:lnTo>
                  <a:lnTo>
                    <a:pt x="30" y="396"/>
                  </a:lnTo>
                  <a:lnTo>
                    <a:pt x="42" y="402"/>
                  </a:lnTo>
                  <a:lnTo>
                    <a:pt x="72" y="366"/>
                  </a:lnTo>
                  <a:lnTo>
                    <a:pt x="60" y="426"/>
                  </a:lnTo>
                  <a:lnTo>
                    <a:pt x="48" y="444"/>
                  </a:lnTo>
                  <a:lnTo>
                    <a:pt x="84" y="426"/>
                  </a:lnTo>
                  <a:lnTo>
                    <a:pt x="102" y="462"/>
                  </a:lnTo>
                  <a:lnTo>
                    <a:pt x="114" y="438"/>
                  </a:lnTo>
                  <a:lnTo>
                    <a:pt x="120" y="456"/>
                  </a:lnTo>
                  <a:lnTo>
                    <a:pt x="144" y="444"/>
                  </a:lnTo>
                  <a:lnTo>
                    <a:pt x="114" y="504"/>
                  </a:lnTo>
                  <a:lnTo>
                    <a:pt x="72" y="528"/>
                  </a:lnTo>
                  <a:lnTo>
                    <a:pt x="66" y="546"/>
                  </a:lnTo>
                  <a:lnTo>
                    <a:pt x="36" y="540"/>
                  </a:lnTo>
                  <a:lnTo>
                    <a:pt x="0" y="570"/>
                  </a:lnTo>
                  <a:lnTo>
                    <a:pt x="42" y="552"/>
                  </a:lnTo>
                  <a:lnTo>
                    <a:pt x="78" y="546"/>
                  </a:lnTo>
                  <a:lnTo>
                    <a:pt x="72" y="558"/>
                  </a:lnTo>
                  <a:lnTo>
                    <a:pt x="96" y="546"/>
                  </a:lnTo>
                  <a:lnTo>
                    <a:pt x="90" y="528"/>
                  </a:lnTo>
                  <a:lnTo>
                    <a:pt x="114" y="534"/>
                  </a:lnTo>
                  <a:lnTo>
                    <a:pt x="186" y="480"/>
                  </a:lnTo>
                  <a:lnTo>
                    <a:pt x="204" y="456"/>
                  </a:lnTo>
                  <a:lnTo>
                    <a:pt x="192" y="438"/>
                  </a:lnTo>
                  <a:lnTo>
                    <a:pt x="252" y="372"/>
                  </a:lnTo>
                  <a:lnTo>
                    <a:pt x="258" y="336"/>
                  </a:lnTo>
                  <a:lnTo>
                    <a:pt x="252" y="372"/>
                  </a:lnTo>
                  <a:lnTo>
                    <a:pt x="276" y="360"/>
                  </a:lnTo>
                  <a:lnTo>
                    <a:pt x="264" y="378"/>
                  </a:lnTo>
                  <a:lnTo>
                    <a:pt x="282" y="384"/>
                  </a:lnTo>
                  <a:lnTo>
                    <a:pt x="240" y="390"/>
                  </a:lnTo>
                  <a:lnTo>
                    <a:pt x="234" y="426"/>
                  </a:lnTo>
                  <a:lnTo>
                    <a:pt x="246" y="426"/>
                  </a:lnTo>
                  <a:lnTo>
                    <a:pt x="234" y="444"/>
                  </a:lnTo>
                  <a:lnTo>
                    <a:pt x="258" y="438"/>
                  </a:lnTo>
                  <a:lnTo>
                    <a:pt x="270" y="414"/>
                  </a:lnTo>
                  <a:lnTo>
                    <a:pt x="288" y="420"/>
                  </a:lnTo>
                  <a:lnTo>
                    <a:pt x="300" y="372"/>
                  </a:lnTo>
                  <a:lnTo>
                    <a:pt x="300" y="384"/>
                  </a:lnTo>
                  <a:lnTo>
                    <a:pt x="324" y="378"/>
                  </a:lnTo>
                  <a:lnTo>
                    <a:pt x="318" y="390"/>
                  </a:lnTo>
                  <a:lnTo>
                    <a:pt x="366" y="414"/>
                  </a:lnTo>
                  <a:lnTo>
                    <a:pt x="426" y="414"/>
                  </a:lnTo>
                  <a:lnTo>
                    <a:pt x="438" y="402"/>
                  </a:lnTo>
                  <a:lnTo>
                    <a:pt x="450" y="408"/>
                  </a:lnTo>
                  <a:lnTo>
                    <a:pt x="438" y="426"/>
                  </a:lnTo>
                  <a:lnTo>
                    <a:pt x="462" y="432"/>
                  </a:lnTo>
                  <a:lnTo>
                    <a:pt x="468" y="414"/>
                  </a:lnTo>
                  <a:lnTo>
                    <a:pt x="468" y="438"/>
                  </a:lnTo>
                  <a:lnTo>
                    <a:pt x="498" y="456"/>
                  </a:lnTo>
                  <a:lnTo>
                    <a:pt x="510" y="450"/>
                  </a:lnTo>
                  <a:lnTo>
                    <a:pt x="492" y="432"/>
                  </a:lnTo>
                  <a:lnTo>
                    <a:pt x="528" y="450"/>
                  </a:lnTo>
                  <a:lnTo>
                    <a:pt x="510" y="414"/>
                  </a:lnTo>
                  <a:lnTo>
                    <a:pt x="534" y="444"/>
                  </a:lnTo>
                  <a:lnTo>
                    <a:pt x="564" y="480"/>
                  </a:lnTo>
                  <a:lnTo>
                    <a:pt x="606" y="504"/>
                  </a:lnTo>
                  <a:lnTo>
                    <a:pt x="606" y="534"/>
                  </a:lnTo>
                  <a:lnTo>
                    <a:pt x="618" y="510"/>
                  </a:lnTo>
                  <a:lnTo>
                    <a:pt x="636" y="552"/>
                  </a:lnTo>
                  <a:lnTo>
                    <a:pt x="648" y="540"/>
                  </a:lnTo>
                  <a:lnTo>
                    <a:pt x="642" y="510"/>
                  </a:lnTo>
                  <a:lnTo>
                    <a:pt x="600" y="498"/>
                  </a:lnTo>
                  <a:lnTo>
                    <a:pt x="510" y="402"/>
                  </a:lnTo>
                  <a:lnTo>
                    <a:pt x="480" y="438"/>
                  </a:lnTo>
                  <a:lnTo>
                    <a:pt x="474" y="408"/>
                  </a:lnTo>
                  <a:lnTo>
                    <a:pt x="456" y="414"/>
                  </a:lnTo>
                  <a:lnTo>
                    <a:pt x="444" y="390"/>
                  </a:lnTo>
                  <a:lnTo>
                    <a:pt x="414" y="396"/>
                  </a:lnTo>
                  <a:lnTo>
                    <a:pt x="378" y="60"/>
                  </a:lnTo>
                  <a:lnTo>
                    <a:pt x="252" y="36"/>
                  </a:lnTo>
                  <a:lnTo>
                    <a:pt x="216" y="12"/>
                  </a:lnTo>
                  <a:lnTo>
                    <a:pt x="210" y="24"/>
                  </a:lnTo>
                  <a:lnTo>
                    <a:pt x="198" y="0"/>
                  </a:lnTo>
                  <a:lnTo>
                    <a:pt x="60" y="84"/>
                  </a:lnTo>
                  <a:lnTo>
                    <a:pt x="90" y="138"/>
                  </a:lnTo>
                  <a:lnTo>
                    <a:pt x="114" y="144"/>
                  </a:lnTo>
                  <a:lnTo>
                    <a:pt x="138" y="168"/>
                  </a:lnTo>
                  <a:lnTo>
                    <a:pt x="108" y="156"/>
                  </a:lnTo>
                  <a:lnTo>
                    <a:pt x="120" y="174"/>
                  </a:lnTo>
                  <a:lnTo>
                    <a:pt x="102" y="180"/>
                  </a:lnTo>
                  <a:lnTo>
                    <a:pt x="78" y="174"/>
                  </a:lnTo>
                  <a:lnTo>
                    <a:pt x="84" y="156"/>
                  </a:lnTo>
                  <a:lnTo>
                    <a:pt x="72" y="150"/>
                  </a:lnTo>
                  <a:lnTo>
                    <a:pt x="18" y="168"/>
                  </a:lnTo>
                  <a:lnTo>
                    <a:pt x="42" y="192"/>
                  </a:lnTo>
                  <a:lnTo>
                    <a:pt x="30" y="192"/>
                  </a:lnTo>
                  <a:lnTo>
                    <a:pt x="36" y="216"/>
                  </a:lnTo>
                  <a:lnTo>
                    <a:pt x="78" y="228"/>
                  </a:lnTo>
                  <a:lnTo>
                    <a:pt x="78" y="240"/>
                  </a:lnTo>
                  <a:lnTo>
                    <a:pt x="114" y="228"/>
                  </a:lnTo>
                  <a:lnTo>
                    <a:pt x="102" y="234"/>
                  </a:lnTo>
                  <a:lnTo>
                    <a:pt x="102" y="270"/>
                  </a:lnTo>
                  <a:lnTo>
                    <a:pt x="54" y="282"/>
                  </a:lnTo>
                  <a:close/>
                </a:path>
              </a:pathLst>
            </a:custGeom>
            <a:solidFill>
              <a:srgbClr val="E8D898"/>
            </a:solidFill>
            <a:ln w="9525">
              <a:solidFill>
                <a:srgbClr val="E8D898"/>
              </a:solidFill>
              <a:prstDash val="solid"/>
              <a:round/>
              <a:headEnd/>
              <a:tailEnd/>
            </a:ln>
          </p:spPr>
          <p:txBody>
            <a:bodyPr/>
            <a:lstStyle/>
            <a:p>
              <a:endParaRPr lang="en-US"/>
            </a:p>
          </p:txBody>
        </p:sp>
        <p:sp>
          <p:nvSpPr>
            <p:cNvPr id="7178" name="Freeform 135"/>
            <p:cNvSpPr>
              <a:spLocks/>
            </p:cNvSpPr>
            <p:nvPr/>
          </p:nvSpPr>
          <p:spPr bwMode="auto">
            <a:xfrm>
              <a:off x="1263" y="2586"/>
              <a:ext cx="648" cy="570"/>
            </a:xfrm>
            <a:custGeom>
              <a:avLst/>
              <a:gdLst>
                <a:gd name="T0" fmla="*/ 6 w 648"/>
                <a:gd name="T1" fmla="*/ 324 h 570"/>
                <a:gd name="T2" fmla="*/ 6 w 648"/>
                <a:gd name="T3" fmla="*/ 330 h 570"/>
                <a:gd name="T4" fmla="*/ 42 w 648"/>
                <a:gd name="T5" fmla="*/ 360 h 570"/>
                <a:gd name="T6" fmla="*/ 30 w 648"/>
                <a:gd name="T7" fmla="*/ 396 h 570"/>
                <a:gd name="T8" fmla="*/ 72 w 648"/>
                <a:gd name="T9" fmla="*/ 366 h 570"/>
                <a:gd name="T10" fmla="*/ 48 w 648"/>
                <a:gd name="T11" fmla="*/ 444 h 570"/>
                <a:gd name="T12" fmla="*/ 102 w 648"/>
                <a:gd name="T13" fmla="*/ 462 h 570"/>
                <a:gd name="T14" fmla="*/ 120 w 648"/>
                <a:gd name="T15" fmla="*/ 456 h 570"/>
                <a:gd name="T16" fmla="*/ 114 w 648"/>
                <a:gd name="T17" fmla="*/ 504 h 570"/>
                <a:gd name="T18" fmla="*/ 66 w 648"/>
                <a:gd name="T19" fmla="*/ 546 h 570"/>
                <a:gd name="T20" fmla="*/ 0 w 648"/>
                <a:gd name="T21" fmla="*/ 570 h 570"/>
                <a:gd name="T22" fmla="*/ 78 w 648"/>
                <a:gd name="T23" fmla="*/ 546 h 570"/>
                <a:gd name="T24" fmla="*/ 96 w 648"/>
                <a:gd name="T25" fmla="*/ 546 h 570"/>
                <a:gd name="T26" fmla="*/ 114 w 648"/>
                <a:gd name="T27" fmla="*/ 534 h 570"/>
                <a:gd name="T28" fmla="*/ 204 w 648"/>
                <a:gd name="T29" fmla="*/ 456 h 570"/>
                <a:gd name="T30" fmla="*/ 252 w 648"/>
                <a:gd name="T31" fmla="*/ 372 h 570"/>
                <a:gd name="T32" fmla="*/ 252 w 648"/>
                <a:gd name="T33" fmla="*/ 372 h 570"/>
                <a:gd name="T34" fmla="*/ 264 w 648"/>
                <a:gd name="T35" fmla="*/ 378 h 570"/>
                <a:gd name="T36" fmla="*/ 240 w 648"/>
                <a:gd name="T37" fmla="*/ 390 h 570"/>
                <a:gd name="T38" fmla="*/ 246 w 648"/>
                <a:gd name="T39" fmla="*/ 426 h 570"/>
                <a:gd name="T40" fmla="*/ 258 w 648"/>
                <a:gd name="T41" fmla="*/ 438 h 570"/>
                <a:gd name="T42" fmla="*/ 288 w 648"/>
                <a:gd name="T43" fmla="*/ 420 h 570"/>
                <a:gd name="T44" fmla="*/ 300 w 648"/>
                <a:gd name="T45" fmla="*/ 384 h 570"/>
                <a:gd name="T46" fmla="*/ 318 w 648"/>
                <a:gd name="T47" fmla="*/ 390 h 570"/>
                <a:gd name="T48" fmla="*/ 426 w 648"/>
                <a:gd name="T49" fmla="*/ 414 h 570"/>
                <a:gd name="T50" fmla="*/ 450 w 648"/>
                <a:gd name="T51" fmla="*/ 408 h 570"/>
                <a:gd name="T52" fmla="*/ 462 w 648"/>
                <a:gd name="T53" fmla="*/ 432 h 570"/>
                <a:gd name="T54" fmla="*/ 468 w 648"/>
                <a:gd name="T55" fmla="*/ 438 h 570"/>
                <a:gd name="T56" fmla="*/ 510 w 648"/>
                <a:gd name="T57" fmla="*/ 450 h 570"/>
                <a:gd name="T58" fmla="*/ 528 w 648"/>
                <a:gd name="T59" fmla="*/ 450 h 570"/>
                <a:gd name="T60" fmla="*/ 534 w 648"/>
                <a:gd name="T61" fmla="*/ 444 h 570"/>
                <a:gd name="T62" fmla="*/ 606 w 648"/>
                <a:gd name="T63" fmla="*/ 504 h 570"/>
                <a:gd name="T64" fmla="*/ 618 w 648"/>
                <a:gd name="T65" fmla="*/ 510 h 570"/>
                <a:gd name="T66" fmla="*/ 648 w 648"/>
                <a:gd name="T67" fmla="*/ 540 h 570"/>
                <a:gd name="T68" fmla="*/ 600 w 648"/>
                <a:gd name="T69" fmla="*/ 498 h 570"/>
                <a:gd name="T70" fmla="*/ 480 w 648"/>
                <a:gd name="T71" fmla="*/ 438 h 570"/>
                <a:gd name="T72" fmla="*/ 456 w 648"/>
                <a:gd name="T73" fmla="*/ 414 h 570"/>
                <a:gd name="T74" fmla="*/ 414 w 648"/>
                <a:gd name="T75" fmla="*/ 396 h 570"/>
                <a:gd name="T76" fmla="*/ 252 w 648"/>
                <a:gd name="T77" fmla="*/ 36 h 570"/>
                <a:gd name="T78" fmla="*/ 210 w 648"/>
                <a:gd name="T79" fmla="*/ 24 h 570"/>
                <a:gd name="T80" fmla="*/ 60 w 648"/>
                <a:gd name="T81" fmla="*/ 84 h 570"/>
                <a:gd name="T82" fmla="*/ 114 w 648"/>
                <a:gd name="T83" fmla="*/ 144 h 570"/>
                <a:gd name="T84" fmla="*/ 108 w 648"/>
                <a:gd name="T85" fmla="*/ 156 h 570"/>
                <a:gd name="T86" fmla="*/ 102 w 648"/>
                <a:gd name="T87" fmla="*/ 180 h 570"/>
                <a:gd name="T88" fmla="*/ 84 w 648"/>
                <a:gd name="T89" fmla="*/ 156 h 570"/>
                <a:gd name="T90" fmla="*/ 18 w 648"/>
                <a:gd name="T91" fmla="*/ 168 h 570"/>
                <a:gd name="T92" fmla="*/ 30 w 648"/>
                <a:gd name="T93" fmla="*/ 192 h 570"/>
                <a:gd name="T94" fmla="*/ 78 w 648"/>
                <a:gd name="T95" fmla="*/ 228 h 570"/>
                <a:gd name="T96" fmla="*/ 114 w 648"/>
                <a:gd name="T97" fmla="*/ 228 h 570"/>
                <a:gd name="T98" fmla="*/ 102 w 648"/>
                <a:gd name="T99" fmla="*/ 270 h 570"/>
                <a:gd name="T100" fmla="*/ 54 w 648"/>
                <a:gd name="T101" fmla="*/ 288 h 57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48"/>
                <a:gd name="T154" fmla="*/ 0 h 570"/>
                <a:gd name="T155" fmla="*/ 648 w 648"/>
                <a:gd name="T156" fmla="*/ 570 h 57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48" h="570">
                  <a:moveTo>
                    <a:pt x="54" y="282"/>
                  </a:moveTo>
                  <a:lnTo>
                    <a:pt x="6" y="324"/>
                  </a:lnTo>
                  <a:lnTo>
                    <a:pt x="24" y="324"/>
                  </a:lnTo>
                  <a:lnTo>
                    <a:pt x="6" y="330"/>
                  </a:lnTo>
                  <a:lnTo>
                    <a:pt x="18" y="348"/>
                  </a:lnTo>
                  <a:lnTo>
                    <a:pt x="42" y="360"/>
                  </a:lnTo>
                  <a:lnTo>
                    <a:pt x="24" y="372"/>
                  </a:lnTo>
                  <a:lnTo>
                    <a:pt x="30" y="396"/>
                  </a:lnTo>
                  <a:lnTo>
                    <a:pt x="42" y="402"/>
                  </a:lnTo>
                  <a:lnTo>
                    <a:pt x="72" y="366"/>
                  </a:lnTo>
                  <a:lnTo>
                    <a:pt x="60" y="426"/>
                  </a:lnTo>
                  <a:lnTo>
                    <a:pt x="48" y="444"/>
                  </a:lnTo>
                  <a:lnTo>
                    <a:pt x="84" y="426"/>
                  </a:lnTo>
                  <a:lnTo>
                    <a:pt x="102" y="462"/>
                  </a:lnTo>
                  <a:lnTo>
                    <a:pt x="114" y="438"/>
                  </a:lnTo>
                  <a:lnTo>
                    <a:pt x="120" y="456"/>
                  </a:lnTo>
                  <a:lnTo>
                    <a:pt x="144" y="444"/>
                  </a:lnTo>
                  <a:lnTo>
                    <a:pt x="114" y="504"/>
                  </a:lnTo>
                  <a:lnTo>
                    <a:pt x="72" y="528"/>
                  </a:lnTo>
                  <a:lnTo>
                    <a:pt x="66" y="546"/>
                  </a:lnTo>
                  <a:lnTo>
                    <a:pt x="36" y="540"/>
                  </a:lnTo>
                  <a:lnTo>
                    <a:pt x="0" y="570"/>
                  </a:lnTo>
                  <a:lnTo>
                    <a:pt x="42" y="552"/>
                  </a:lnTo>
                  <a:lnTo>
                    <a:pt x="78" y="546"/>
                  </a:lnTo>
                  <a:lnTo>
                    <a:pt x="72" y="558"/>
                  </a:lnTo>
                  <a:lnTo>
                    <a:pt x="96" y="546"/>
                  </a:lnTo>
                  <a:lnTo>
                    <a:pt x="90" y="528"/>
                  </a:lnTo>
                  <a:lnTo>
                    <a:pt x="114" y="534"/>
                  </a:lnTo>
                  <a:lnTo>
                    <a:pt x="186" y="480"/>
                  </a:lnTo>
                  <a:lnTo>
                    <a:pt x="204" y="456"/>
                  </a:lnTo>
                  <a:lnTo>
                    <a:pt x="192" y="438"/>
                  </a:lnTo>
                  <a:lnTo>
                    <a:pt x="252" y="372"/>
                  </a:lnTo>
                  <a:lnTo>
                    <a:pt x="258" y="336"/>
                  </a:lnTo>
                  <a:lnTo>
                    <a:pt x="252" y="372"/>
                  </a:lnTo>
                  <a:lnTo>
                    <a:pt x="276" y="360"/>
                  </a:lnTo>
                  <a:lnTo>
                    <a:pt x="264" y="378"/>
                  </a:lnTo>
                  <a:lnTo>
                    <a:pt x="282" y="384"/>
                  </a:lnTo>
                  <a:lnTo>
                    <a:pt x="240" y="390"/>
                  </a:lnTo>
                  <a:lnTo>
                    <a:pt x="234" y="426"/>
                  </a:lnTo>
                  <a:lnTo>
                    <a:pt x="246" y="426"/>
                  </a:lnTo>
                  <a:lnTo>
                    <a:pt x="234" y="444"/>
                  </a:lnTo>
                  <a:lnTo>
                    <a:pt x="258" y="438"/>
                  </a:lnTo>
                  <a:lnTo>
                    <a:pt x="270" y="414"/>
                  </a:lnTo>
                  <a:lnTo>
                    <a:pt x="288" y="420"/>
                  </a:lnTo>
                  <a:lnTo>
                    <a:pt x="300" y="372"/>
                  </a:lnTo>
                  <a:lnTo>
                    <a:pt x="300" y="384"/>
                  </a:lnTo>
                  <a:lnTo>
                    <a:pt x="324" y="378"/>
                  </a:lnTo>
                  <a:lnTo>
                    <a:pt x="318" y="390"/>
                  </a:lnTo>
                  <a:lnTo>
                    <a:pt x="366" y="414"/>
                  </a:lnTo>
                  <a:lnTo>
                    <a:pt x="426" y="414"/>
                  </a:lnTo>
                  <a:lnTo>
                    <a:pt x="438" y="402"/>
                  </a:lnTo>
                  <a:lnTo>
                    <a:pt x="450" y="408"/>
                  </a:lnTo>
                  <a:lnTo>
                    <a:pt x="438" y="426"/>
                  </a:lnTo>
                  <a:lnTo>
                    <a:pt x="462" y="432"/>
                  </a:lnTo>
                  <a:lnTo>
                    <a:pt x="468" y="414"/>
                  </a:lnTo>
                  <a:lnTo>
                    <a:pt x="468" y="438"/>
                  </a:lnTo>
                  <a:lnTo>
                    <a:pt x="498" y="456"/>
                  </a:lnTo>
                  <a:lnTo>
                    <a:pt x="510" y="450"/>
                  </a:lnTo>
                  <a:lnTo>
                    <a:pt x="492" y="432"/>
                  </a:lnTo>
                  <a:lnTo>
                    <a:pt x="528" y="450"/>
                  </a:lnTo>
                  <a:lnTo>
                    <a:pt x="510" y="414"/>
                  </a:lnTo>
                  <a:lnTo>
                    <a:pt x="534" y="444"/>
                  </a:lnTo>
                  <a:lnTo>
                    <a:pt x="564" y="480"/>
                  </a:lnTo>
                  <a:lnTo>
                    <a:pt x="606" y="504"/>
                  </a:lnTo>
                  <a:lnTo>
                    <a:pt x="606" y="534"/>
                  </a:lnTo>
                  <a:lnTo>
                    <a:pt x="618" y="510"/>
                  </a:lnTo>
                  <a:lnTo>
                    <a:pt x="636" y="552"/>
                  </a:lnTo>
                  <a:lnTo>
                    <a:pt x="648" y="540"/>
                  </a:lnTo>
                  <a:lnTo>
                    <a:pt x="642" y="510"/>
                  </a:lnTo>
                  <a:lnTo>
                    <a:pt x="600" y="498"/>
                  </a:lnTo>
                  <a:lnTo>
                    <a:pt x="510" y="402"/>
                  </a:lnTo>
                  <a:lnTo>
                    <a:pt x="480" y="438"/>
                  </a:lnTo>
                  <a:lnTo>
                    <a:pt x="474" y="408"/>
                  </a:lnTo>
                  <a:lnTo>
                    <a:pt x="456" y="414"/>
                  </a:lnTo>
                  <a:lnTo>
                    <a:pt x="444" y="390"/>
                  </a:lnTo>
                  <a:lnTo>
                    <a:pt x="414" y="396"/>
                  </a:lnTo>
                  <a:lnTo>
                    <a:pt x="378" y="60"/>
                  </a:lnTo>
                  <a:lnTo>
                    <a:pt x="252" y="36"/>
                  </a:lnTo>
                  <a:lnTo>
                    <a:pt x="216" y="12"/>
                  </a:lnTo>
                  <a:lnTo>
                    <a:pt x="210" y="24"/>
                  </a:lnTo>
                  <a:lnTo>
                    <a:pt x="198" y="0"/>
                  </a:lnTo>
                  <a:lnTo>
                    <a:pt x="60" y="84"/>
                  </a:lnTo>
                  <a:lnTo>
                    <a:pt x="90" y="138"/>
                  </a:lnTo>
                  <a:lnTo>
                    <a:pt x="114" y="144"/>
                  </a:lnTo>
                  <a:lnTo>
                    <a:pt x="138" y="168"/>
                  </a:lnTo>
                  <a:lnTo>
                    <a:pt x="108" y="156"/>
                  </a:lnTo>
                  <a:lnTo>
                    <a:pt x="120" y="174"/>
                  </a:lnTo>
                  <a:lnTo>
                    <a:pt x="102" y="180"/>
                  </a:lnTo>
                  <a:lnTo>
                    <a:pt x="78" y="174"/>
                  </a:lnTo>
                  <a:lnTo>
                    <a:pt x="84" y="156"/>
                  </a:lnTo>
                  <a:lnTo>
                    <a:pt x="72" y="150"/>
                  </a:lnTo>
                  <a:lnTo>
                    <a:pt x="18" y="168"/>
                  </a:lnTo>
                  <a:lnTo>
                    <a:pt x="42" y="192"/>
                  </a:lnTo>
                  <a:lnTo>
                    <a:pt x="30" y="192"/>
                  </a:lnTo>
                  <a:lnTo>
                    <a:pt x="36" y="216"/>
                  </a:lnTo>
                  <a:lnTo>
                    <a:pt x="78" y="228"/>
                  </a:lnTo>
                  <a:lnTo>
                    <a:pt x="78" y="240"/>
                  </a:lnTo>
                  <a:lnTo>
                    <a:pt x="114" y="228"/>
                  </a:lnTo>
                  <a:lnTo>
                    <a:pt x="102" y="234"/>
                  </a:lnTo>
                  <a:lnTo>
                    <a:pt x="102" y="270"/>
                  </a:lnTo>
                  <a:lnTo>
                    <a:pt x="54" y="282"/>
                  </a:lnTo>
                  <a:lnTo>
                    <a:pt x="54" y="288"/>
                  </a:lnTo>
                </a:path>
              </a:pathLst>
            </a:custGeom>
            <a:noFill/>
            <a:ln w="9525">
              <a:solidFill>
                <a:srgbClr val="000000"/>
              </a:solidFill>
              <a:prstDash val="solid"/>
              <a:round/>
              <a:headEnd/>
              <a:tailEnd/>
            </a:ln>
          </p:spPr>
          <p:txBody>
            <a:bodyPr/>
            <a:lstStyle/>
            <a:p>
              <a:endParaRPr lang="en-US"/>
            </a:p>
          </p:txBody>
        </p:sp>
        <p:sp>
          <p:nvSpPr>
            <p:cNvPr id="7179" name="Freeform 136"/>
            <p:cNvSpPr>
              <a:spLocks/>
            </p:cNvSpPr>
            <p:nvPr/>
          </p:nvSpPr>
          <p:spPr bwMode="auto">
            <a:xfrm>
              <a:off x="1689" y="2184"/>
              <a:ext cx="420" cy="492"/>
            </a:xfrm>
            <a:custGeom>
              <a:avLst/>
              <a:gdLst>
                <a:gd name="T0" fmla="*/ 360 w 420"/>
                <a:gd name="T1" fmla="*/ 492 h 492"/>
                <a:gd name="T2" fmla="*/ 222 w 420"/>
                <a:gd name="T3" fmla="*/ 468 h 492"/>
                <a:gd name="T4" fmla="*/ 0 w 420"/>
                <a:gd name="T5" fmla="*/ 336 h 492"/>
                <a:gd name="T6" fmla="*/ 6 w 420"/>
                <a:gd name="T7" fmla="*/ 318 h 492"/>
                <a:gd name="T8" fmla="*/ 12 w 420"/>
                <a:gd name="T9" fmla="*/ 318 h 492"/>
                <a:gd name="T10" fmla="*/ 24 w 420"/>
                <a:gd name="T11" fmla="*/ 312 h 492"/>
                <a:gd name="T12" fmla="*/ 18 w 420"/>
                <a:gd name="T13" fmla="*/ 276 h 492"/>
                <a:gd name="T14" fmla="*/ 36 w 420"/>
                <a:gd name="T15" fmla="*/ 252 h 492"/>
                <a:gd name="T16" fmla="*/ 36 w 420"/>
                <a:gd name="T17" fmla="*/ 234 h 492"/>
                <a:gd name="T18" fmla="*/ 72 w 420"/>
                <a:gd name="T19" fmla="*/ 210 h 492"/>
                <a:gd name="T20" fmla="*/ 48 w 420"/>
                <a:gd name="T21" fmla="*/ 144 h 492"/>
                <a:gd name="T22" fmla="*/ 48 w 420"/>
                <a:gd name="T23" fmla="*/ 138 h 492"/>
                <a:gd name="T24" fmla="*/ 60 w 420"/>
                <a:gd name="T25" fmla="*/ 66 h 492"/>
                <a:gd name="T26" fmla="*/ 72 w 420"/>
                <a:gd name="T27" fmla="*/ 60 h 492"/>
                <a:gd name="T28" fmla="*/ 96 w 420"/>
                <a:gd name="T29" fmla="*/ 72 h 492"/>
                <a:gd name="T30" fmla="*/ 114 w 420"/>
                <a:gd name="T31" fmla="*/ 0 h 492"/>
                <a:gd name="T32" fmla="*/ 420 w 420"/>
                <a:gd name="T33" fmla="*/ 54 h 492"/>
                <a:gd name="T34" fmla="*/ 372 w 420"/>
                <a:gd name="T35" fmla="*/ 408 h 492"/>
                <a:gd name="T36" fmla="*/ 360 w 420"/>
                <a:gd name="T37" fmla="*/ 492 h 49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0"/>
                <a:gd name="T58" fmla="*/ 0 h 492"/>
                <a:gd name="T59" fmla="*/ 420 w 420"/>
                <a:gd name="T60" fmla="*/ 492 h 49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0" h="492">
                  <a:moveTo>
                    <a:pt x="360" y="492"/>
                  </a:moveTo>
                  <a:lnTo>
                    <a:pt x="222" y="468"/>
                  </a:lnTo>
                  <a:lnTo>
                    <a:pt x="0" y="336"/>
                  </a:lnTo>
                  <a:lnTo>
                    <a:pt x="6" y="318"/>
                  </a:lnTo>
                  <a:lnTo>
                    <a:pt x="12" y="318"/>
                  </a:lnTo>
                  <a:lnTo>
                    <a:pt x="24" y="312"/>
                  </a:lnTo>
                  <a:lnTo>
                    <a:pt x="18" y="276"/>
                  </a:lnTo>
                  <a:lnTo>
                    <a:pt x="36" y="252"/>
                  </a:lnTo>
                  <a:lnTo>
                    <a:pt x="36" y="234"/>
                  </a:lnTo>
                  <a:lnTo>
                    <a:pt x="72" y="210"/>
                  </a:lnTo>
                  <a:lnTo>
                    <a:pt x="48" y="144"/>
                  </a:lnTo>
                  <a:lnTo>
                    <a:pt x="48" y="138"/>
                  </a:lnTo>
                  <a:lnTo>
                    <a:pt x="60" y="66"/>
                  </a:lnTo>
                  <a:lnTo>
                    <a:pt x="72" y="60"/>
                  </a:lnTo>
                  <a:lnTo>
                    <a:pt x="96" y="72"/>
                  </a:lnTo>
                  <a:lnTo>
                    <a:pt x="114" y="0"/>
                  </a:lnTo>
                  <a:lnTo>
                    <a:pt x="420" y="54"/>
                  </a:lnTo>
                  <a:lnTo>
                    <a:pt x="372" y="408"/>
                  </a:lnTo>
                  <a:lnTo>
                    <a:pt x="360" y="492"/>
                  </a:lnTo>
                  <a:close/>
                </a:path>
              </a:pathLst>
            </a:custGeom>
            <a:solidFill>
              <a:srgbClr val="E8D898"/>
            </a:solidFill>
            <a:ln w="9525">
              <a:solidFill>
                <a:srgbClr val="E8D898"/>
              </a:solidFill>
              <a:prstDash val="solid"/>
              <a:round/>
              <a:headEnd/>
              <a:tailEnd/>
            </a:ln>
          </p:spPr>
          <p:txBody>
            <a:bodyPr/>
            <a:lstStyle/>
            <a:p>
              <a:endParaRPr lang="en-US"/>
            </a:p>
          </p:txBody>
        </p:sp>
        <p:sp>
          <p:nvSpPr>
            <p:cNvPr id="7180" name="Freeform 137"/>
            <p:cNvSpPr>
              <a:spLocks/>
            </p:cNvSpPr>
            <p:nvPr/>
          </p:nvSpPr>
          <p:spPr bwMode="auto">
            <a:xfrm>
              <a:off x="1689" y="2184"/>
              <a:ext cx="420" cy="498"/>
            </a:xfrm>
            <a:custGeom>
              <a:avLst/>
              <a:gdLst>
                <a:gd name="T0" fmla="*/ 360 w 420"/>
                <a:gd name="T1" fmla="*/ 492 h 498"/>
                <a:gd name="T2" fmla="*/ 222 w 420"/>
                <a:gd name="T3" fmla="*/ 468 h 498"/>
                <a:gd name="T4" fmla="*/ 0 w 420"/>
                <a:gd name="T5" fmla="*/ 336 h 498"/>
                <a:gd name="T6" fmla="*/ 6 w 420"/>
                <a:gd name="T7" fmla="*/ 318 h 498"/>
                <a:gd name="T8" fmla="*/ 12 w 420"/>
                <a:gd name="T9" fmla="*/ 318 h 498"/>
                <a:gd name="T10" fmla="*/ 24 w 420"/>
                <a:gd name="T11" fmla="*/ 312 h 498"/>
                <a:gd name="T12" fmla="*/ 18 w 420"/>
                <a:gd name="T13" fmla="*/ 276 h 498"/>
                <a:gd name="T14" fmla="*/ 36 w 420"/>
                <a:gd name="T15" fmla="*/ 252 h 498"/>
                <a:gd name="T16" fmla="*/ 36 w 420"/>
                <a:gd name="T17" fmla="*/ 234 h 498"/>
                <a:gd name="T18" fmla="*/ 72 w 420"/>
                <a:gd name="T19" fmla="*/ 210 h 498"/>
                <a:gd name="T20" fmla="*/ 48 w 420"/>
                <a:gd name="T21" fmla="*/ 144 h 498"/>
                <a:gd name="T22" fmla="*/ 48 w 420"/>
                <a:gd name="T23" fmla="*/ 138 h 498"/>
                <a:gd name="T24" fmla="*/ 60 w 420"/>
                <a:gd name="T25" fmla="*/ 66 h 498"/>
                <a:gd name="T26" fmla="*/ 72 w 420"/>
                <a:gd name="T27" fmla="*/ 60 h 498"/>
                <a:gd name="T28" fmla="*/ 96 w 420"/>
                <a:gd name="T29" fmla="*/ 72 h 498"/>
                <a:gd name="T30" fmla="*/ 114 w 420"/>
                <a:gd name="T31" fmla="*/ 0 h 498"/>
                <a:gd name="T32" fmla="*/ 420 w 420"/>
                <a:gd name="T33" fmla="*/ 54 h 498"/>
                <a:gd name="T34" fmla="*/ 372 w 420"/>
                <a:gd name="T35" fmla="*/ 408 h 498"/>
                <a:gd name="T36" fmla="*/ 360 w 420"/>
                <a:gd name="T37" fmla="*/ 492 h 498"/>
                <a:gd name="T38" fmla="*/ 360 w 420"/>
                <a:gd name="T39" fmla="*/ 498 h 49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0"/>
                <a:gd name="T61" fmla="*/ 0 h 498"/>
                <a:gd name="T62" fmla="*/ 420 w 420"/>
                <a:gd name="T63" fmla="*/ 498 h 49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0" h="498">
                  <a:moveTo>
                    <a:pt x="360" y="492"/>
                  </a:moveTo>
                  <a:lnTo>
                    <a:pt x="222" y="468"/>
                  </a:lnTo>
                  <a:lnTo>
                    <a:pt x="0" y="336"/>
                  </a:lnTo>
                  <a:lnTo>
                    <a:pt x="6" y="318"/>
                  </a:lnTo>
                  <a:lnTo>
                    <a:pt x="12" y="318"/>
                  </a:lnTo>
                  <a:lnTo>
                    <a:pt x="24" y="312"/>
                  </a:lnTo>
                  <a:lnTo>
                    <a:pt x="18" y="276"/>
                  </a:lnTo>
                  <a:lnTo>
                    <a:pt x="36" y="252"/>
                  </a:lnTo>
                  <a:lnTo>
                    <a:pt x="36" y="234"/>
                  </a:lnTo>
                  <a:lnTo>
                    <a:pt x="72" y="210"/>
                  </a:lnTo>
                  <a:lnTo>
                    <a:pt x="48" y="144"/>
                  </a:lnTo>
                  <a:lnTo>
                    <a:pt x="48" y="138"/>
                  </a:lnTo>
                  <a:lnTo>
                    <a:pt x="60" y="66"/>
                  </a:lnTo>
                  <a:lnTo>
                    <a:pt x="72" y="60"/>
                  </a:lnTo>
                  <a:lnTo>
                    <a:pt x="96" y="72"/>
                  </a:lnTo>
                  <a:lnTo>
                    <a:pt x="114" y="0"/>
                  </a:lnTo>
                  <a:lnTo>
                    <a:pt x="420" y="54"/>
                  </a:lnTo>
                  <a:lnTo>
                    <a:pt x="372" y="408"/>
                  </a:lnTo>
                  <a:lnTo>
                    <a:pt x="360" y="492"/>
                  </a:lnTo>
                  <a:lnTo>
                    <a:pt x="360" y="498"/>
                  </a:lnTo>
                </a:path>
              </a:pathLst>
            </a:custGeom>
            <a:noFill/>
            <a:ln w="9525">
              <a:solidFill>
                <a:srgbClr val="000000"/>
              </a:solidFill>
              <a:prstDash val="solid"/>
              <a:round/>
              <a:headEnd/>
              <a:tailEnd/>
            </a:ln>
          </p:spPr>
          <p:txBody>
            <a:bodyPr/>
            <a:lstStyle/>
            <a:p>
              <a:endParaRPr lang="en-US"/>
            </a:p>
          </p:txBody>
        </p:sp>
        <p:sp>
          <p:nvSpPr>
            <p:cNvPr id="7181" name="Freeform 138"/>
            <p:cNvSpPr>
              <a:spLocks/>
            </p:cNvSpPr>
            <p:nvPr/>
          </p:nvSpPr>
          <p:spPr bwMode="auto">
            <a:xfrm>
              <a:off x="2997" y="2322"/>
              <a:ext cx="312" cy="282"/>
            </a:xfrm>
            <a:custGeom>
              <a:avLst/>
              <a:gdLst>
                <a:gd name="T0" fmla="*/ 228 w 312"/>
                <a:gd name="T1" fmla="*/ 276 h 282"/>
                <a:gd name="T2" fmla="*/ 42 w 312"/>
                <a:gd name="T3" fmla="*/ 282 h 282"/>
                <a:gd name="T4" fmla="*/ 42 w 312"/>
                <a:gd name="T5" fmla="*/ 240 h 282"/>
                <a:gd name="T6" fmla="*/ 12 w 312"/>
                <a:gd name="T7" fmla="*/ 228 h 282"/>
                <a:gd name="T8" fmla="*/ 12 w 312"/>
                <a:gd name="T9" fmla="*/ 96 h 282"/>
                <a:gd name="T10" fmla="*/ 0 w 312"/>
                <a:gd name="T11" fmla="*/ 6 h 282"/>
                <a:gd name="T12" fmla="*/ 282 w 312"/>
                <a:gd name="T13" fmla="*/ 0 h 282"/>
                <a:gd name="T14" fmla="*/ 288 w 312"/>
                <a:gd name="T15" fmla="*/ 18 h 282"/>
                <a:gd name="T16" fmla="*/ 270 w 312"/>
                <a:gd name="T17" fmla="*/ 36 h 282"/>
                <a:gd name="T18" fmla="*/ 312 w 312"/>
                <a:gd name="T19" fmla="*/ 36 h 282"/>
                <a:gd name="T20" fmla="*/ 312 w 312"/>
                <a:gd name="T21" fmla="*/ 42 h 282"/>
                <a:gd name="T22" fmla="*/ 300 w 312"/>
                <a:gd name="T23" fmla="*/ 60 h 282"/>
                <a:gd name="T24" fmla="*/ 300 w 312"/>
                <a:gd name="T25" fmla="*/ 72 h 282"/>
                <a:gd name="T26" fmla="*/ 282 w 312"/>
                <a:gd name="T27" fmla="*/ 84 h 282"/>
                <a:gd name="T28" fmla="*/ 294 w 312"/>
                <a:gd name="T29" fmla="*/ 102 h 282"/>
                <a:gd name="T30" fmla="*/ 282 w 312"/>
                <a:gd name="T31" fmla="*/ 114 h 282"/>
                <a:gd name="T32" fmla="*/ 264 w 312"/>
                <a:gd name="T33" fmla="*/ 138 h 282"/>
                <a:gd name="T34" fmla="*/ 264 w 312"/>
                <a:gd name="T35" fmla="*/ 162 h 282"/>
                <a:gd name="T36" fmla="*/ 234 w 312"/>
                <a:gd name="T37" fmla="*/ 198 h 282"/>
                <a:gd name="T38" fmla="*/ 234 w 312"/>
                <a:gd name="T39" fmla="*/ 222 h 282"/>
                <a:gd name="T40" fmla="*/ 222 w 312"/>
                <a:gd name="T41" fmla="*/ 222 h 282"/>
                <a:gd name="T42" fmla="*/ 228 w 312"/>
                <a:gd name="T43" fmla="*/ 240 h 282"/>
                <a:gd name="T44" fmla="*/ 234 w 312"/>
                <a:gd name="T45" fmla="*/ 240 h 282"/>
                <a:gd name="T46" fmla="*/ 228 w 312"/>
                <a:gd name="T47" fmla="*/ 252 h 282"/>
                <a:gd name="T48" fmla="*/ 240 w 312"/>
                <a:gd name="T49" fmla="*/ 258 h 282"/>
                <a:gd name="T50" fmla="*/ 228 w 312"/>
                <a:gd name="T51" fmla="*/ 276 h 28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12"/>
                <a:gd name="T79" fmla="*/ 0 h 282"/>
                <a:gd name="T80" fmla="*/ 312 w 312"/>
                <a:gd name="T81" fmla="*/ 282 h 28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12" h="282">
                  <a:moveTo>
                    <a:pt x="228" y="276"/>
                  </a:moveTo>
                  <a:lnTo>
                    <a:pt x="42" y="282"/>
                  </a:lnTo>
                  <a:lnTo>
                    <a:pt x="42" y="240"/>
                  </a:lnTo>
                  <a:lnTo>
                    <a:pt x="12" y="228"/>
                  </a:lnTo>
                  <a:lnTo>
                    <a:pt x="12" y="96"/>
                  </a:lnTo>
                  <a:lnTo>
                    <a:pt x="0" y="6"/>
                  </a:lnTo>
                  <a:lnTo>
                    <a:pt x="282" y="0"/>
                  </a:lnTo>
                  <a:lnTo>
                    <a:pt x="288" y="18"/>
                  </a:lnTo>
                  <a:lnTo>
                    <a:pt x="270" y="36"/>
                  </a:lnTo>
                  <a:lnTo>
                    <a:pt x="312" y="36"/>
                  </a:lnTo>
                  <a:lnTo>
                    <a:pt x="312" y="42"/>
                  </a:lnTo>
                  <a:lnTo>
                    <a:pt x="300" y="60"/>
                  </a:lnTo>
                  <a:lnTo>
                    <a:pt x="300" y="72"/>
                  </a:lnTo>
                  <a:lnTo>
                    <a:pt x="282" y="84"/>
                  </a:lnTo>
                  <a:lnTo>
                    <a:pt x="294" y="102"/>
                  </a:lnTo>
                  <a:lnTo>
                    <a:pt x="282" y="114"/>
                  </a:lnTo>
                  <a:lnTo>
                    <a:pt x="264" y="138"/>
                  </a:lnTo>
                  <a:lnTo>
                    <a:pt x="264" y="162"/>
                  </a:lnTo>
                  <a:lnTo>
                    <a:pt x="234" y="198"/>
                  </a:lnTo>
                  <a:lnTo>
                    <a:pt x="234" y="222"/>
                  </a:lnTo>
                  <a:lnTo>
                    <a:pt x="222" y="222"/>
                  </a:lnTo>
                  <a:lnTo>
                    <a:pt x="228" y="240"/>
                  </a:lnTo>
                  <a:lnTo>
                    <a:pt x="234" y="240"/>
                  </a:lnTo>
                  <a:lnTo>
                    <a:pt x="228" y="252"/>
                  </a:lnTo>
                  <a:lnTo>
                    <a:pt x="240" y="258"/>
                  </a:lnTo>
                  <a:lnTo>
                    <a:pt x="228" y="276"/>
                  </a:lnTo>
                  <a:close/>
                </a:path>
              </a:pathLst>
            </a:custGeom>
            <a:solidFill>
              <a:srgbClr val="FF8C00"/>
            </a:solidFill>
            <a:ln w="9525">
              <a:solidFill>
                <a:srgbClr val="FF8C00"/>
              </a:solidFill>
              <a:prstDash val="solid"/>
              <a:round/>
              <a:headEnd/>
              <a:tailEnd/>
            </a:ln>
          </p:spPr>
          <p:txBody>
            <a:bodyPr/>
            <a:lstStyle/>
            <a:p>
              <a:endParaRPr lang="en-US"/>
            </a:p>
          </p:txBody>
        </p:sp>
        <p:sp>
          <p:nvSpPr>
            <p:cNvPr id="7182" name="Freeform 139"/>
            <p:cNvSpPr>
              <a:spLocks/>
            </p:cNvSpPr>
            <p:nvPr/>
          </p:nvSpPr>
          <p:spPr bwMode="auto">
            <a:xfrm>
              <a:off x="2997" y="2322"/>
              <a:ext cx="312" cy="282"/>
            </a:xfrm>
            <a:custGeom>
              <a:avLst/>
              <a:gdLst>
                <a:gd name="T0" fmla="*/ 228 w 312"/>
                <a:gd name="T1" fmla="*/ 276 h 282"/>
                <a:gd name="T2" fmla="*/ 42 w 312"/>
                <a:gd name="T3" fmla="*/ 282 h 282"/>
                <a:gd name="T4" fmla="*/ 42 w 312"/>
                <a:gd name="T5" fmla="*/ 240 h 282"/>
                <a:gd name="T6" fmla="*/ 12 w 312"/>
                <a:gd name="T7" fmla="*/ 228 h 282"/>
                <a:gd name="T8" fmla="*/ 12 w 312"/>
                <a:gd name="T9" fmla="*/ 96 h 282"/>
                <a:gd name="T10" fmla="*/ 0 w 312"/>
                <a:gd name="T11" fmla="*/ 6 h 282"/>
                <a:gd name="T12" fmla="*/ 282 w 312"/>
                <a:gd name="T13" fmla="*/ 0 h 282"/>
                <a:gd name="T14" fmla="*/ 288 w 312"/>
                <a:gd name="T15" fmla="*/ 18 h 282"/>
                <a:gd name="T16" fmla="*/ 270 w 312"/>
                <a:gd name="T17" fmla="*/ 36 h 282"/>
                <a:gd name="T18" fmla="*/ 312 w 312"/>
                <a:gd name="T19" fmla="*/ 36 h 282"/>
                <a:gd name="T20" fmla="*/ 312 w 312"/>
                <a:gd name="T21" fmla="*/ 42 h 282"/>
                <a:gd name="T22" fmla="*/ 300 w 312"/>
                <a:gd name="T23" fmla="*/ 60 h 282"/>
                <a:gd name="T24" fmla="*/ 300 w 312"/>
                <a:gd name="T25" fmla="*/ 72 h 282"/>
                <a:gd name="T26" fmla="*/ 282 w 312"/>
                <a:gd name="T27" fmla="*/ 84 h 282"/>
                <a:gd name="T28" fmla="*/ 294 w 312"/>
                <a:gd name="T29" fmla="*/ 102 h 282"/>
                <a:gd name="T30" fmla="*/ 282 w 312"/>
                <a:gd name="T31" fmla="*/ 114 h 282"/>
                <a:gd name="T32" fmla="*/ 264 w 312"/>
                <a:gd name="T33" fmla="*/ 138 h 282"/>
                <a:gd name="T34" fmla="*/ 264 w 312"/>
                <a:gd name="T35" fmla="*/ 162 h 282"/>
                <a:gd name="T36" fmla="*/ 234 w 312"/>
                <a:gd name="T37" fmla="*/ 198 h 282"/>
                <a:gd name="T38" fmla="*/ 234 w 312"/>
                <a:gd name="T39" fmla="*/ 222 h 282"/>
                <a:gd name="T40" fmla="*/ 222 w 312"/>
                <a:gd name="T41" fmla="*/ 222 h 282"/>
                <a:gd name="T42" fmla="*/ 228 w 312"/>
                <a:gd name="T43" fmla="*/ 240 h 282"/>
                <a:gd name="T44" fmla="*/ 234 w 312"/>
                <a:gd name="T45" fmla="*/ 240 h 282"/>
                <a:gd name="T46" fmla="*/ 228 w 312"/>
                <a:gd name="T47" fmla="*/ 252 h 282"/>
                <a:gd name="T48" fmla="*/ 240 w 312"/>
                <a:gd name="T49" fmla="*/ 258 h 282"/>
                <a:gd name="T50" fmla="*/ 228 w 312"/>
                <a:gd name="T51" fmla="*/ 276 h 282"/>
                <a:gd name="T52" fmla="*/ 228 w 312"/>
                <a:gd name="T53" fmla="*/ 282 h 28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12"/>
                <a:gd name="T82" fmla="*/ 0 h 282"/>
                <a:gd name="T83" fmla="*/ 312 w 312"/>
                <a:gd name="T84" fmla="*/ 282 h 28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12" h="282">
                  <a:moveTo>
                    <a:pt x="228" y="276"/>
                  </a:moveTo>
                  <a:lnTo>
                    <a:pt x="42" y="282"/>
                  </a:lnTo>
                  <a:lnTo>
                    <a:pt x="42" y="240"/>
                  </a:lnTo>
                  <a:lnTo>
                    <a:pt x="12" y="228"/>
                  </a:lnTo>
                  <a:lnTo>
                    <a:pt x="12" y="96"/>
                  </a:lnTo>
                  <a:lnTo>
                    <a:pt x="0" y="6"/>
                  </a:lnTo>
                  <a:lnTo>
                    <a:pt x="282" y="0"/>
                  </a:lnTo>
                  <a:lnTo>
                    <a:pt x="288" y="18"/>
                  </a:lnTo>
                  <a:lnTo>
                    <a:pt x="270" y="36"/>
                  </a:lnTo>
                  <a:lnTo>
                    <a:pt x="312" y="36"/>
                  </a:lnTo>
                  <a:lnTo>
                    <a:pt x="312" y="42"/>
                  </a:lnTo>
                  <a:lnTo>
                    <a:pt x="300" y="60"/>
                  </a:lnTo>
                  <a:lnTo>
                    <a:pt x="300" y="72"/>
                  </a:lnTo>
                  <a:lnTo>
                    <a:pt x="282" y="84"/>
                  </a:lnTo>
                  <a:lnTo>
                    <a:pt x="294" y="102"/>
                  </a:lnTo>
                  <a:lnTo>
                    <a:pt x="282" y="114"/>
                  </a:lnTo>
                  <a:lnTo>
                    <a:pt x="264" y="138"/>
                  </a:lnTo>
                  <a:lnTo>
                    <a:pt x="264" y="162"/>
                  </a:lnTo>
                  <a:lnTo>
                    <a:pt x="234" y="198"/>
                  </a:lnTo>
                  <a:lnTo>
                    <a:pt x="234" y="222"/>
                  </a:lnTo>
                  <a:lnTo>
                    <a:pt x="222" y="222"/>
                  </a:lnTo>
                  <a:lnTo>
                    <a:pt x="228" y="240"/>
                  </a:lnTo>
                  <a:lnTo>
                    <a:pt x="234" y="240"/>
                  </a:lnTo>
                  <a:lnTo>
                    <a:pt x="228" y="252"/>
                  </a:lnTo>
                  <a:lnTo>
                    <a:pt x="240" y="258"/>
                  </a:lnTo>
                  <a:lnTo>
                    <a:pt x="228" y="276"/>
                  </a:lnTo>
                  <a:lnTo>
                    <a:pt x="228" y="282"/>
                  </a:lnTo>
                </a:path>
              </a:pathLst>
            </a:custGeom>
            <a:noFill/>
            <a:ln w="9525">
              <a:solidFill>
                <a:srgbClr val="000000"/>
              </a:solidFill>
              <a:prstDash val="solid"/>
              <a:round/>
              <a:headEnd/>
              <a:tailEnd/>
            </a:ln>
          </p:spPr>
          <p:txBody>
            <a:bodyPr/>
            <a:lstStyle/>
            <a:p>
              <a:endParaRPr lang="en-US"/>
            </a:p>
          </p:txBody>
        </p:sp>
        <p:sp>
          <p:nvSpPr>
            <p:cNvPr id="7183" name="Freeform 140"/>
            <p:cNvSpPr>
              <a:spLocks/>
            </p:cNvSpPr>
            <p:nvPr/>
          </p:nvSpPr>
          <p:spPr bwMode="auto">
            <a:xfrm>
              <a:off x="1263" y="1662"/>
              <a:ext cx="498" cy="840"/>
            </a:xfrm>
            <a:custGeom>
              <a:avLst/>
              <a:gdLst>
                <a:gd name="T0" fmla="*/ 432 w 498"/>
                <a:gd name="T1" fmla="*/ 840 h 840"/>
                <a:gd name="T2" fmla="*/ 276 w 498"/>
                <a:gd name="T3" fmla="*/ 822 h 840"/>
                <a:gd name="T4" fmla="*/ 270 w 498"/>
                <a:gd name="T5" fmla="*/ 762 h 840"/>
                <a:gd name="T6" fmla="*/ 240 w 498"/>
                <a:gd name="T7" fmla="*/ 714 h 840"/>
                <a:gd name="T8" fmla="*/ 222 w 498"/>
                <a:gd name="T9" fmla="*/ 708 h 840"/>
                <a:gd name="T10" fmla="*/ 222 w 498"/>
                <a:gd name="T11" fmla="*/ 690 h 840"/>
                <a:gd name="T12" fmla="*/ 180 w 498"/>
                <a:gd name="T13" fmla="*/ 672 h 840"/>
                <a:gd name="T14" fmla="*/ 162 w 498"/>
                <a:gd name="T15" fmla="*/ 642 h 840"/>
                <a:gd name="T16" fmla="*/ 108 w 498"/>
                <a:gd name="T17" fmla="*/ 630 h 840"/>
                <a:gd name="T18" fmla="*/ 96 w 498"/>
                <a:gd name="T19" fmla="*/ 618 h 840"/>
                <a:gd name="T20" fmla="*/ 108 w 498"/>
                <a:gd name="T21" fmla="*/ 570 h 840"/>
                <a:gd name="T22" fmla="*/ 96 w 498"/>
                <a:gd name="T23" fmla="*/ 564 h 840"/>
                <a:gd name="T24" fmla="*/ 102 w 498"/>
                <a:gd name="T25" fmla="*/ 546 h 840"/>
                <a:gd name="T26" fmla="*/ 54 w 498"/>
                <a:gd name="T27" fmla="*/ 462 h 840"/>
                <a:gd name="T28" fmla="*/ 60 w 498"/>
                <a:gd name="T29" fmla="*/ 444 h 840"/>
                <a:gd name="T30" fmla="*/ 72 w 498"/>
                <a:gd name="T31" fmla="*/ 420 h 840"/>
                <a:gd name="T32" fmla="*/ 48 w 498"/>
                <a:gd name="T33" fmla="*/ 384 h 840"/>
                <a:gd name="T34" fmla="*/ 48 w 498"/>
                <a:gd name="T35" fmla="*/ 342 h 840"/>
                <a:gd name="T36" fmla="*/ 78 w 498"/>
                <a:gd name="T37" fmla="*/ 372 h 840"/>
                <a:gd name="T38" fmla="*/ 60 w 498"/>
                <a:gd name="T39" fmla="*/ 330 h 840"/>
                <a:gd name="T40" fmla="*/ 78 w 498"/>
                <a:gd name="T41" fmla="*/ 330 h 840"/>
                <a:gd name="T42" fmla="*/ 60 w 498"/>
                <a:gd name="T43" fmla="*/ 312 h 840"/>
                <a:gd name="T44" fmla="*/ 54 w 498"/>
                <a:gd name="T45" fmla="*/ 342 h 840"/>
                <a:gd name="T46" fmla="*/ 36 w 498"/>
                <a:gd name="T47" fmla="*/ 312 h 840"/>
                <a:gd name="T48" fmla="*/ 30 w 498"/>
                <a:gd name="T49" fmla="*/ 318 h 840"/>
                <a:gd name="T50" fmla="*/ 36 w 498"/>
                <a:gd name="T51" fmla="*/ 300 h 840"/>
                <a:gd name="T52" fmla="*/ 6 w 498"/>
                <a:gd name="T53" fmla="*/ 234 h 840"/>
                <a:gd name="T54" fmla="*/ 18 w 498"/>
                <a:gd name="T55" fmla="*/ 168 h 840"/>
                <a:gd name="T56" fmla="*/ 0 w 498"/>
                <a:gd name="T57" fmla="*/ 108 h 840"/>
                <a:gd name="T58" fmla="*/ 30 w 498"/>
                <a:gd name="T59" fmla="*/ 72 h 840"/>
                <a:gd name="T60" fmla="*/ 48 w 498"/>
                <a:gd name="T61" fmla="*/ 0 h 840"/>
                <a:gd name="T62" fmla="*/ 282 w 498"/>
                <a:gd name="T63" fmla="*/ 60 h 840"/>
                <a:gd name="T64" fmla="*/ 222 w 498"/>
                <a:gd name="T65" fmla="*/ 294 h 840"/>
                <a:gd name="T66" fmla="*/ 474 w 498"/>
                <a:gd name="T67" fmla="*/ 666 h 840"/>
                <a:gd name="T68" fmla="*/ 498 w 498"/>
                <a:gd name="T69" fmla="*/ 732 h 840"/>
                <a:gd name="T70" fmla="*/ 462 w 498"/>
                <a:gd name="T71" fmla="*/ 756 h 840"/>
                <a:gd name="T72" fmla="*/ 462 w 498"/>
                <a:gd name="T73" fmla="*/ 774 h 840"/>
                <a:gd name="T74" fmla="*/ 444 w 498"/>
                <a:gd name="T75" fmla="*/ 798 h 840"/>
                <a:gd name="T76" fmla="*/ 450 w 498"/>
                <a:gd name="T77" fmla="*/ 834 h 840"/>
                <a:gd name="T78" fmla="*/ 438 w 498"/>
                <a:gd name="T79" fmla="*/ 840 h 840"/>
                <a:gd name="T80" fmla="*/ 432 w 498"/>
                <a:gd name="T81" fmla="*/ 840 h 84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98"/>
                <a:gd name="T124" fmla="*/ 0 h 840"/>
                <a:gd name="T125" fmla="*/ 498 w 498"/>
                <a:gd name="T126" fmla="*/ 840 h 84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98" h="840">
                  <a:moveTo>
                    <a:pt x="432" y="840"/>
                  </a:moveTo>
                  <a:lnTo>
                    <a:pt x="276" y="822"/>
                  </a:lnTo>
                  <a:lnTo>
                    <a:pt x="270" y="762"/>
                  </a:lnTo>
                  <a:lnTo>
                    <a:pt x="240" y="714"/>
                  </a:lnTo>
                  <a:lnTo>
                    <a:pt x="222" y="708"/>
                  </a:lnTo>
                  <a:lnTo>
                    <a:pt x="222" y="690"/>
                  </a:lnTo>
                  <a:lnTo>
                    <a:pt x="180" y="672"/>
                  </a:lnTo>
                  <a:lnTo>
                    <a:pt x="162" y="642"/>
                  </a:lnTo>
                  <a:lnTo>
                    <a:pt x="108" y="630"/>
                  </a:lnTo>
                  <a:lnTo>
                    <a:pt x="96" y="618"/>
                  </a:lnTo>
                  <a:lnTo>
                    <a:pt x="108" y="570"/>
                  </a:lnTo>
                  <a:lnTo>
                    <a:pt x="96" y="564"/>
                  </a:lnTo>
                  <a:lnTo>
                    <a:pt x="102" y="546"/>
                  </a:lnTo>
                  <a:lnTo>
                    <a:pt x="54" y="462"/>
                  </a:lnTo>
                  <a:lnTo>
                    <a:pt x="60" y="444"/>
                  </a:lnTo>
                  <a:lnTo>
                    <a:pt x="72" y="420"/>
                  </a:lnTo>
                  <a:lnTo>
                    <a:pt x="48" y="384"/>
                  </a:lnTo>
                  <a:lnTo>
                    <a:pt x="48" y="342"/>
                  </a:lnTo>
                  <a:lnTo>
                    <a:pt x="78" y="372"/>
                  </a:lnTo>
                  <a:lnTo>
                    <a:pt x="60" y="330"/>
                  </a:lnTo>
                  <a:lnTo>
                    <a:pt x="78" y="330"/>
                  </a:lnTo>
                  <a:lnTo>
                    <a:pt x="60" y="312"/>
                  </a:lnTo>
                  <a:lnTo>
                    <a:pt x="54" y="342"/>
                  </a:lnTo>
                  <a:lnTo>
                    <a:pt x="36" y="312"/>
                  </a:lnTo>
                  <a:lnTo>
                    <a:pt x="30" y="318"/>
                  </a:lnTo>
                  <a:lnTo>
                    <a:pt x="36" y="300"/>
                  </a:lnTo>
                  <a:lnTo>
                    <a:pt x="6" y="234"/>
                  </a:lnTo>
                  <a:lnTo>
                    <a:pt x="18" y="168"/>
                  </a:lnTo>
                  <a:lnTo>
                    <a:pt x="0" y="108"/>
                  </a:lnTo>
                  <a:lnTo>
                    <a:pt x="30" y="72"/>
                  </a:lnTo>
                  <a:lnTo>
                    <a:pt x="48" y="0"/>
                  </a:lnTo>
                  <a:lnTo>
                    <a:pt x="282" y="60"/>
                  </a:lnTo>
                  <a:lnTo>
                    <a:pt x="222" y="294"/>
                  </a:lnTo>
                  <a:lnTo>
                    <a:pt x="474" y="666"/>
                  </a:lnTo>
                  <a:lnTo>
                    <a:pt x="498" y="732"/>
                  </a:lnTo>
                  <a:lnTo>
                    <a:pt x="462" y="756"/>
                  </a:lnTo>
                  <a:lnTo>
                    <a:pt x="462" y="774"/>
                  </a:lnTo>
                  <a:lnTo>
                    <a:pt x="444" y="798"/>
                  </a:lnTo>
                  <a:lnTo>
                    <a:pt x="450" y="834"/>
                  </a:lnTo>
                  <a:lnTo>
                    <a:pt x="438" y="840"/>
                  </a:lnTo>
                  <a:lnTo>
                    <a:pt x="432" y="840"/>
                  </a:lnTo>
                  <a:close/>
                </a:path>
              </a:pathLst>
            </a:custGeom>
            <a:solidFill>
              <a:srgbClr val="FF8C00"/>
            </a:solidFill>
            <a:ln w="9525">
              <a:solidFill>
                <a:srgbClr val="FF8C00"/>
              </a:solidFill>
              <a:prstDash val="solid"/>
              <a:round/>
              <a:headEnd/>
              <a:tailEnd/>
            </a:ln>
          </p:spPr>
          <p:txBody>
            <a:bodyPr/>
            <a:lstStyle/>
            <a:p>
              <a:endParaRPr lang="en-US"/>
            </a:p>
          </p:txBody>
        </p:sp>
        <p:sp>
          <p:nvSpPr>
            <p:cNvPr id="7184" name="Freeform 141"/>
            <p:cNvSpPr>
              <a:spLocks/>
            </p:cNvSpPr>
            <p:nvPr/>
          </p:nvSpPr>
          <p:spPr bwMode="auto">
            <a:xfrm>
              <a:off x="1263" y="1662"/>
              <a:ext cx="498" cy="846"/>
            </a:xfrm>
            <a:custGeom>
              <a:avLst/>
              <a:gdLst>
                <a:gd name="T0" fmla="*/ 432 w 498"/>
                <a:gd name="T1" fmla="*/ 840 h 846"/>
                <a:gd name="T2" fmla="*/ 276 w 498"/>
                <a:gd name="T3" fmla="*/ 822 h 846"/>
                <a:gd name="T4" fmla="*/ 270 w 498"/>
                <a:gd name="T5" fmla="*/ 762 h 846"/>
                <a:gd name="T6" fmla="*/ 240 w 498"/>
                <a:gd name="T7" fmla="*/ 714 h 846"/>
                <a:gd name="T8" fmla="*/ 222 w 498"/>
                <a:gd name="T9" fmla="*/ 708 h 846"/>
                <a:gd name="T10" fmla="*/ 222 w 498"/>
                <a:gd name="T11" fmla="*/ 690 h 846"/>
                <a:gd name="T12" fmla="*/ 180 w 498"/>
                <a:gd name="T13" fmla="*/ 672 h 846"/>
                <a:gd name="T14" fmla="*/ 162 w 498"/>
                <a:gd name="T15" fmla="*/ 642 h 846"/>
                <a:gd name="T16" fmla="*/ 108 w 498"/>
                <a:gd name="T17" fmla="*/ 630 h 846"/>
                <a:gd name="T18" fmla="*/ 96 w 498"/>
                <a:gd name="T19" fmla="*/ 618 h 846"/>
                <a:gd name="T20" fmla="*/ 108 w 498"/>
                <a:gd name="T21" fmla="*/ 570 h 846"/>
                <a:gd name="T22" fmla="*/ 96 w 498"/>
                <a:gd name="T23" fmla="*/ 564 h 846"/>
                <a:gd name="T24" fmla="*/ 102 w 498"/>
                <a:gd name="T25" fmla="*/ 546 h 846"/>
                <a:gd name="T26" fmla="*/ 54 w 498"/>
                <a:gd name="T27" fmla="*/ 462 h 846"/>
                <a:gd name="T28" fmla="*/ 60 w 498"/>
                <a:gd name="T29" fmla="*/ 444 h 846"/>
                <a:gd name="T30" fmla="*/ 72 w 498"/>
                <a:gd name="T31" fmla="*/ 420 h 846"/>
                <a:gd name="T32" fmla="*/ 48 w 498"/>
                <a:gd name="T33" fmla="*/ 384 h 846"/>
                <a:gd name="T34" fmla="*/ 48 w 498"/>
                <a:gd name="T35" fmla="*/ 342 h 846"/>
                <a:gd name="T36" fmla="*/ 78 w 498"/>
                <a:gd name="T37" fmla="*/ 372 h 846"/>
                <a:gd name="T38" fmla="*/ 60 w 498"/>
                <a:gd name="T39" fmla="*/ 330 h 846"/>
                <a:gd name="T40" fmla="*/ 78 w 498"/>
                <a:gd name="T41" fmla="*/ 330 h 846"/>
                <a:gd name="T42" fmla="*/ 60 w 498"/>
                <a:gd name="T43" fmla="*/ 312 h 846"/>
                <a:gd name="T44" fmla="*/ 54 w 498"/>
                <a:gd name="T45" fmla="*/ 342 h 846"/>
                <a:gd name="T46" fmla="*/ 36 w 498"/>
                <a:gd name="T47" fmla="*/ 312 h 846"/>
                <a:gd name="T48" fmla="*/ 30 w 498"/>
                <a:gd name="T49" fmla="*/ 318 h 846"/>
                <a:gd name="T50" fmla="*/ 36 w 498"/>
                <a:gd name="T51" fmla="*/ 300 h 846"/>
                <a:gd name="T52" fmla="*/ 6 w 498"/>
                <a:gd name="T53" fmla="*/ 234 h 846"/>
                <a:gd name="T54" fmla="*/ 18 w 498"/>
                <a:gd name="T55" fmla="*/ 168 h 846"/>
                <a:gd name="T56" fmla="*/ 0 w 498"/>
                <a:gd name="T57" fmla="*/ 108 h 846"/>
                <a:gd name="T58" fmla="*/ 30 w 498"/>
                <a:gd name="T59" fmla="*/ 72 h 846"/>
                <a:gd name="T60" fmla="*/ 48 w 498"/>
                <a:gd name="T61" fmla="*/ 0 h 846"/>
                <a:gd name="T62" fmla="*/ 282 w 498"/>
                <a:gd name="T63" fmla="*/ 60 h 846"/>
                <a:gd name="T64" fmla="*/ 222 w 498"/>
                <a:gd name="T65" fmla="*/ 294 h 846"/>
                <a:gd name="T66" fmla="*/ 474 w 498"/>
                <a:gd name="T67" fmla="*/ 666 h 846"/>
                <a:gd name="T68" fmla="*/ 498 w 498"/>
                <a:gd name="T69" fmla="*/ 732 h 846"/>
                <a:gd name="T70" fmla="*/ 462 w 498"/>
                <a:gd name="T71" fmla="*/ 756 h 846"/>
                <a:gd name="T72" fmla="*/ 462 w 498"/>
                <a:gd name="T73" fmla="*/ 774 h 846"/>
                <a:gd name="T74" fmla="*/ 444 w 498"/>
                <a:gd name="T75" fmla="*/ 798 h 846"/>
                <a:gd name="T76" fmla="*/ 450 w 498"/>
                <a:gd name="T77" fmla="*/ 834 h 846"/>
                <a:gd name="T78" fmla="*/ 438 w 498"/>
                <a:gd name="T79" fmla="*/ 840 h 846"/>
                <a:gd name="T80" fmla="*/ 432 w 498"/>
                <a:gd name="T81" fmla="*/ 840 h 846"/>
                <a:gd name="T82" fmla="*/ 432 w 498"/>
                <a:gd name="T83" fmla="*/ 846 h 84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98"/>
                <a:gd name="T127" fmla="*/ 0 h 846"/>
                <a:gd name="T128" fmla="*/ 498 w 498"/>
                <a:gd name="T129" fmla="*/ 846 h 84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98" h="846">
                  <a:moveTo>
                    <a:pt x="432" y="840"/>
                  </a:moveTo>
                  <a:lnTo>
                    <a:pt x="276" y="822"/>
                  </a:lnTo>
                  <a:lnTo>
                    <a:pt x="270" y="762"/>
                  </a:lnTo>
                  <a:lnTo>
                    <a:pt x="240" y="714"/>
                  </a:lnTo>
                  <a:lnTo>
                    <a:pt x="222" y="708"/>
                  </a:lnTo>
                  <a:lnTo>
                    <a:pt x="222" y="690"/>
                  </a:lnTo>
                  <a:lnTo>
                    <a:pt x="180" y="672"/>
                  </a:lnTo>
                  <a:lnTo>
                    <a:pt x="162" y="642"/>
                  </a:lnTo>
                  <a:lnTo>
                    <a:pt x="108" y="630"/>
                  </a:lnTo>
                  <a:lnTo>
                    <a:pt x="96" y="618"/>
                  </a:lnTo>
                  <a:lnTo>
                    <a:pt x="108" y="570"/>
                  </a:lnTo>
                  <a:lnTo>
                    <a:pt x="96" y="564"/>
                  </a:lnTo>
                  <a:lnTo>
                    <a:pt x="102" y="546"/>
                  </a:lnTo>
                  <a:lnTo>
                    <a:pt x="54" y="462"/>
                  </a:lnTo>
                  <a:lnTo>
                    <a:pt x="60" y="444"/>
                  </a:lnTo>
                  <a:lnTo>
                    <a:pt x="72" y="420"/>
                  </a:lnTo>
                  <a:lnTo>
                    <a:pt x="48" y="384"/>
                  </a:lnTo>
                  <a:lnTo>
                    <a:pt x="48" y="342"/>
                  </a:lnTo>
                  <a:lnTo>
                    <a:pt x="78" y="372"/>
                  </a:lnTo>
                  <a:lnTo>
                    <a:pt x="60" y="330"/>
                  </a:lnTo>
                  <a:lnTo>
                    <a:pt x="78" y="330"/>
                  </a:lnTo>
                  <a:lnTo>
                    <a:pt x="60" y="312"/>
                  </a:lnTo>
                  <a:lnTo>
                    <a:pt x="54" y="342"/>
                  </a:lnTo>
                  <a:lnTo>
                    <a:pt x="36" y="312"/>
                  </a:lnTo>
                  <a:lnTo>
                    <a:pt x="30" y="318"/>
                  </a:lnTo>
                  <a:lnTo>
                    <a:pt x="36" y="300"/>
                  </a:lnTo>
                  <a:lnTo>
                    <a:pt x="6" y="234"/>
                  </a:lnTo>
                  <a:lnTo>
                    <a:pt x="18" y="168"/>
                  </a:lnTo>
                  <a:lnTo>
                    <a:pt x="0" y="108"/>
                  </a:lnTo>
                  <a:lnTo>
                    <a:pt x="30" y="72"/>
                  </a:lnTo>
                  <a:lnTo>
                    <a:pt x="48" y="0"/>
                  </a:lnTo>
                  <a:lnTo>
                    <a:pt x="282" y="60"/>
                  </a:lnTo>
                  <a:lnTo>
                    <a:pt x="222" y="294"/>
                  </a:lnTo>
                  <a:lnTo>
                    <a:pt x="474" y="666"/>
                  </a:lnTo>
                  <a:lnTo>
                    <a:pt x="498" y="732"/>
                  </a:lnTo>
                  <a:lnTo>
                    <a:pt x="462" y="756"/>
                  </a:lnTo>
                  <a:lnTo>
                    <a:pt x="462" y="774"/>
                  </a:lnTo>
                  <a:lnTo>
                    <a:pt x="444" y="798"/>
                  </a:lnTo>
                  <a:lnTo>
                    <a:pt x="450" y="834"/>
                  </a:lnTo>
                  <a:lnTo>
                    <a:pt x="438" y="840"/>
                  </a:lnTo>
                  <a:lnTo>
                    <a:pt x="432" y="840"/>
                  </a:lnTo>
                  <a:lnTo>
                    <a:pt x="432" y="846"/>
                  </a:lnTo>
                </a:path>
              </a:pathLst>
            </a:custGeom>
            <a:noFill/>
            <a:ln w="9525">
              <a:solidFill>
                <a:srgbClr val="000000"/>
              </a:solidFill>
              <a:prstDash val="solid"/>
              <a:round/>
              <a:headEnd/>
              <a:tailEnd/>
            </a:ln>
          </p:spPr>
          <p:txBody>
            <a:bodyPr/>
            <a:lstStyle/>
            <a:p>
              <a:endParaRPr lang="en-US"/>
            </a:p>
          </p:txBody>
        </p:sp>
        <p:sp>
          <p:nvSpPr>
            <p:cNvPr id="7185" name="Freeform 142"/>
            <p:cNvSpPr>
              <a:spLocks/>
            </p:cNvSpPr>
            <p:nvPr/>
          </p:nvSpPr>
          <p:spPr bwMode="auto">
            <a:xfrm>
              <a:off x="2109" y="1926"/>
              <a:ext cx="450" cy="354"/>
            </a:xfrm>
            <a:custGeom>
              <a:avLst/>
              <a:gdLst>
                <a:gd name="T0" fmla="*/ 444 w 450"/>
                <a:gd name="T1" fmla="*/ 120 h 354"/>
                <a:gd name="T2" fmla="*/ 432 w 450"/>
                <a:gd name="T3" fmla="*/ 354 h 354"/>
                <a:gd name="T4" fmla="*/ 372 w 450"/>
                <a:gd name="T5" fmla="*/ 348 h 354"/>
                <a:gd name="T6" fmla="*/ 0 w 450"/>
                <a:gd name="T7" fmla="*/ 312 h 354"/>
                <a:gd name="T8" fmla="*/ 6 w 450"/>
                <a:gd name="T9" fmla="*/ 264 h 354"/>
                <a:gd name="T10" fmla="*/ 42 w 450"/>
                <a:gd name="T11" fmla="*/ 0 h 354"/>
                <a:gd name="T12" fmla="*/ 336 w 450"/>
                <a:gd name="T13" fmla="*/ 30 h 354"/>
                <a:gd name="T14" fmla="*/ 450 w 450"/>
                <a:gd name="T15" fmla="*/ 42 h 354"/>
                <a:gd name="T16" fmla="*/ 444 w 450"/>
                <a:gd name="T17" fmla="*/ 90 h 354"/>
                <a:gd name="T18" fmla="*/ 444 w 450"/>
                <a:gd name="T19" fmla="*/ 120 h 3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50"/>
                <a:gd name="T31" fmla="*/ 0 h 354"/>
                <a:gd name="T32" fmla="*/ 450 w 450"/>
                <a:gd name="T33" fmla="*/ 354 h 3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50" h="354">
                  <a:moveTo>
                    <a:pt x="444" y="120"/>
                  </a:moveTo>
                  <a:lnTo>
                    <a:pt x="432" y="354"/>
                  </a:lnTo>
                  <a:lnTo>
                    <a:pt x="372" y="348"/>
                  </a:lnTo>
                  <a:lnTo>
                    <a:pt x="0" y="312"/>
                  </a:lnTo>
                  <a:lnTo>
                    <a:pt x="6" y="264"/>
                  </a:lnTo>
                  <a:lnTo>
                    <a:pt x="42" y="0"/>
                  </a:lnTo>
                  <a:lnTo>
                    <a:pt x="336" y="30"/>
                  </a:lnTo>
                  <a:lnTo>
                    <a:pt x="450" y="42"/>
                  </a:lnTo>
                  <a:lnTo>
                    <a:pt x="444" y="90"/>
                  </a:lnTo>
                  <a:lnTo>
                    <a:pt x="444" y="120"/>
                  </a:lnTo>
                  <a:close/>
                </a:path>
              </a:pathLst>
            </a:custGeom>
            <a:solidFill>
              <a:srgbClr val="E8D898"/>
            </a:solidFill>
            <a:ln w="9525">
              <a:solidFill>
                <a:srgbClr val="E8D898"/>
              </a:solidFill>
              <a:prstDash val="solid"/>
              <a:round/>
              <a:headEnd/>
              <a:tailEnd/>
            </a:ln>
          </p:spPr>
          <p:txBody>
            <a:bodyPr/>
            <a:lstStyle/>
            <a:p>
              <a:endParaRPr lang="en-US"/>
            </a:p>
          </p:txBody>
        </p:sp>
        <p:sp>
          <p:nvSpPr>
            <p:cNvPr id="7186" name="Freeform 143"/>
            <p:cNvSpPr>
              <a:spLocks/>
            </p:cNvSpPr>
            <p:nvPr/>
          </p:nvSpPr>
          <p:spPr bwMode="auto">
            <a:xfrm>
              <a:off x="2109" y="1926"/>
              <a:ext cx="450" cy="354"/>
            </a:xfrm>
            <a:custGeom>
              <a:avLst/>
              <a:gdLst>
                <a:gd name="T0" fmla="*/ 444 w 450"/>
                <a:gd name="T1" fmla="*/ 120 h 354"/>
                <a:gd name="T2" fmla="*/ 432 w 450"/>
                <a:gd name="T3" fmla="*/ 354 h 354"/>
                <a:gd name="T4" fmla="*/ 372 w 450"/>
                <a:gd name="T5" fmla="*/ 348 h 354"/>
                <a:gd name="T6" fmla="*/ 0 w 450"/>
                <a:gd name="T7" fmla="*/ 312 h 354"/>
                <a:gd name="T8" fmla="*/ 6 w 450"/>
                <a:gd name="T9" fmla="*/ 264 h 354"/>
                <a:gd name="T10" fmla="*/ 42 w 450"/>
                <a:gd name="T11" fmla="*/ 0 h 354"/>
                <a:gd name="T12" fmla="*/ 336 w 450"/>
                <a:gd name="T13" fmla="*/ 30 h 354"/>
                <a:gd name="T14" fmla="*/ 450 w 450"/>
                <a:gd name="T15" fmla="*/ 42 h 354"/>
                <a:gd name="T16" fmla="*/ 444 w 450"/>
                <a:gd name="T17" fmla="*/ 90 h 354"/>
                <a:gd name="T18" fmla="*/ 444 w 450"/>
                <a:gd name="T19" fmla="*/ 120 h 354"/>
                <a:gd name="T20" fmla="*/ 444 w 450"/>
                <a:gd name="T21" fmla="*/ 126 h 3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50"/>
                <a:gd name="T34" fmla="*/ 0 h 354"/>
                <a:gd name="T35" fmla="*/ 450 w 450"/>
                <a:gd name="T36" fmla="*/ 354 h 3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50" h="354">
                  <a:moveTo>
                    <a:pt x="444" y="120"/>
                  </a:moveTo>
                  <a:lnTo>
                    <a:pt x="432" y="354"/>
                  </a:lnTo>
                  <a:lnTo>
                    <a:pt x="372" y="348"/>
                  </a:lnTo>
                  <a:lnTo>
                    <a:pt x="0" y="312"/>
                  </a:lnTo>
                  <a:lnTo>
                    <a:pt x="6" y="264"/>
                  </a:lnTo>
                  <a:lnTo>
                    <a:pt x="42" y="0"/>
                  </a:lnTo>
                  <a:lnTo>
                    <a:pt x="336" y="30"/>
                  </a:lnTo>
                  <a:lnTo>
                    <a:pt x="450" y="42"/>
                  </a:lnTo>
                  <a:lnTo>
                    <a:pt x="444" y="90"/>
                  </a:lnTo>
                  <a:lnTo>
                    <a:pt x="444" y="120"/>
                  </a:lnTo>
                  <a:lnTo>
                    <a:pt x="444" y="126"/>
                  </a:lnTo>
                </a:path>
              </a:pathLst>
            </a:custGeom>
            <a:noFill/>
            <a:ln w="9525">
              <a:solidFill>
                <a:srgbClr val="000000"/>
              </a:solidFill>
              <a:prstDash val="solid"/>
              <a:round/>
              <a:headEnd/>
              <a:tailEnd/>
            </a:ln>
          </p:spPr>
          <p:txBody>
            <a:bodyPr/>
            <a:lstStyle/>
            <a:p>
              <a:endParaRPr lang="en-US"/>
            </a:p>
          </p:txBody>
        </p:sp>
        <p:sp>
          <p:nvSpPr>
            <p:cNvPr id="7187" name="Freeform 144"/>
            <p:cNvSpPr>
              <a:spLocks/>
            </p:cNvSpPr>
            <p:nvPr/>
          </p:nvSpPr>
          <p:spPr bwMode="auto">
            <a:xfrm>
              <a:off x="4203" y="1722"/>
              <a:ext cx="102" cy="108"/>
            </a:xfrm>
            <a:custGeom>
              <a:avLst/>
              <a:gdLst>
                <a:gd name="T0" fmla="*/ 96 w 102"/>
                <a:gd name="T1" fmla="*/ 6 h 108"/>
                <a:gd name="T2" fmla="*/ 102 w 102"/>
                <a:gd name="T3" fmla="*/ 54 h 108"/>
                <a:gd name="T4" fmla="*/ 42 w 102"/>
                <a:gd name="T5" fmla="*/ 72 h 108"/>
                <a:gd name="T6" fmla="*/ 6 w 102"/>
                <a:gd name="T7" fmla="*/ 108 h 108"/>
                <a:gd name="T8" fmla="*/ 12 w 102"/>
                <a:gd name="T9" fmla="*/ 90 h 108"/>
                <a:gd name="T10" fmla="*/ 0 w 102"/>
                <a:gd name="T11" fmla="*/ 24 h 108"/>
                <a:gd name="T12" fmla="*/ 90 w 102"/>
                <a:gd name="T13" fmla="*/ 0 h 108"/>
                <a:gd name="T14" fmla="*/ 96 w 102"/>
                <a:gd name="T15" fmla="*/ 6 h 108"/>
                <a:gd name="T16" fmla="*/ 0 60000 65536"/>
                <a:gd name="T17" fmla="*/ 0 60000 65536"/>
                <a:gd name="T18" fmla="*/ 0 60000 65536"/>
                <a:gd name="T19" fmla="*/ 0 60000 65536"/>
                <a:gd name="T20" fmla="*/ 0 60000 65536"/>
                <a:gd name="T21" fmla="*/ 0 60000 65536"/>
                <a:gd name="T22" fmla="*/ 0 60000 65536"/>
                <a:gd name="T23" fmla="*/ 0 60000 65536"/>
                <a:gd name="T24" fmla="*/ 0 w 102"/>
                <a:gd name="T25" fmla="*/ 0 h 108"/>
                <a:gd name="T26" fmla="*/ 102 w 102"/>
                <a:gd name="T27" fmla="*/ 108 h 10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2" h="108">
                  <a:moveTo>
                    <a:pt x="96" y="6"/>
                  </a:moveTo>
                  <a:lnTo>
                    <a:pt x="102" y="54"/>
                  </a:lnTo>
                  <a:lnTo>
                    <a:pt x="42" y="72"/>
                  </a:lnTo>
                  <a:lnTo>
                    <a:pt x="6" y="108"/>
                  </a:lnTo>
                  <a:lnTo>
                    <a:pt x="12" y="90"/>
                  </a:lnTo>
                  <a:lnTo>
                    <a:pt x="0" y="24"/>
                  </a:lnTo>
                  <a:lnTo>
                    <a:pt x="90" y="0"/>
                  </a:lnTo>
                  <a:lnTo>
                    <a:pt x="96" y="6"/>
                  </a:lnTo>
                  <a:close/>
                </a:path>
              </a:pathLst>
            </a:custGeom>
            <a:solidFill>
              <a:srgbClr val="E8D898"/>
            </a:solidFill>
            <a:ln w="9525">
              <a:solidFill>
                <a:srgbClr val="E8D898"/>
              </a:solidFill>
              <a:prstDash val="solid"/>
              <a:round/>
              <a:headEnd/>
              <a:tailEnd/>
            </a:ln>
          </p:spPr>
          <p:txBody>
            <a:bodyPr/>
            <a:lstStyle/>
            <a:p>
              <a:endParaRPr lang="en-US"/>
            </a:p>
          </p:txBody>
        </p:sp>
        <p:sp>
          <p:nvSpPr>
            <p:cNvPr id="7188" name="Freeform 145"/>
            <p:cNvSpPr>
              <a:spLocks/>
            </p:cNvSpPr>
            <p:nvPr/>
          </p:nvSpPr>
          <p:spPr bwMode="auto">
            <a:xfrm>
              <a:off x="4203" y="1722"/>
              <a:ext cx="102" cy="108"/>
            </a:xfrm>
            <a:custGeom>
              <a:avLst/>
              <a:gdLst>
                <a:gd name="T0" fmla="*/ 96 w 102"/>
                <a:gd name="T1" fmla="*/ 6 h 108"/>
                <a:gd name="T2" fmla="*/ 102 w 102"/>
                <a:gd name="T3" fmla="*/ 54 h 108"/>
                <a:gd name="T4" fmla="*/ 42 w 102"/>
                <a:gd name="T5" fmla="*/ 72 h 108"/>
                <a:gd name="T6" fmla="*/ 6 w 102"/>
                <a:gd name="T7" fmla="*/ 108 h 108"/>
                <a:gd name="T8" fmla="*/ 12 w 102"/>
                <a:gd name="T9" fmla="*/ 90 h 108"/>
                <a:gd name="T10" fmla="*/ 0 w 102"/>
                <a:gd name="T11" fmla="*/ 24 h 108"/>
                <a:gd name="T12" fmla="*/ 90 w 102"/>
                <a:gd name="T13" fmla="*/ 0 h 108"/>
                <a:gd name="T14" fmla="*/ 96 w 102"/>
                <a:gd name="T15" fmla="*/ 6 h 108"/>
                <a:gd name="T16" fmla="*/ 96 w 102"/>
                <a:gd name="T17" fmla="*/ 12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2"/>
                <a:gd name="T28" fmla="*/ 0 h 108"/>
                <a:gd name="T29" fmla="*/ 102 w 102"/>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2" h="108">
                  <a:moveTo>
                    <a:pt x="96" y="6"/>
                  </a:moveTo>
                  <a:lnTo>
                    <a:pt x="102" y="54"/>
                  </a:lnTo>
                  <a:lnTo>
                    <a:pt x="42" y="72"/>
                  </a:lnTo>
                  <a:lnTo>
                    <a:pt x="6" y="108"/>
                  </a:lnTo>
                  <a:lnTo>
                    <a:pt x="12" y="90"/>
                  </a:lnTo>
                  <a:lnTo>
                    <a:pt x="0" y="24"/>
                  </a:lnTo>
                  <a:lnTo>
                    <a:pt x="90" y="0"/>
                  </a:lnTo>
                  <a:lnTo>
                    <a:pt x="96" y="6"/>
                  </a:lnTo>
                  <a:lnTo>
                    <a:pt x="96" y="12"/>
                  </a:lnTo>
                </a:path>
              </a:pathLst>
            </a:custGeom>
            <a:noFill/>
            <a:ln w="9525">
              <a:solidFill>
                <a:srgbClr val="000000"/>
              </a:solidFill>
              <a:prstDash val="solid"/>
              <a:round/>
              <a:headEnd/>
              <a:tailEnd/>
            </a:ln>
          </p:spPr>
          <p:txBody>
            <a:bodyPr/>
            <a:lstStyle/>
            <a:p>
              <a:endParaRPr lang="en-US"/>
            </a:p>
          </p:txBody>
        </p:sp>
        <p:sp>
          <p:nvSpPr>
            <p:cNvPr id="7189" name="Freeform 146"/>
            <p:cNvSpPr>
              <a:spLocks/>
            </p:cNvSpPr>
            <p:nvPr/>
          </p:nvSpPr>
          <p:spPr bwMode="auto">
            <a:xfrm>
              <a:off x="4107" y="1944"/>
              <a:ext cx="66" cy="108"/>
            </a:xfrm>
            <a:custGeom>
              <a:avLst/>
              <a:gdLst>
                <a:gd name="T0" fmla="*/ 24 w 66"/>
                <a:gd name="T1" fmla="*/ 0 h 108"/>
                <a:gd name="T2" fmla="*/ 18 w 66"/>
                <a:gd name="T3" fmla="*/ 12 h 108"/>
                <a:gd name="T4" fmla="*/ 18 w 66"/>
                <a:gd name="T5" fmla="*/ 30 h 108"/>
                <a:gd name="T6" fmla="*/ 48 w 66"/>
                <a:gd name="T7" fmla="*/ 66 h 108"/>
                <a:gd name="T8" fmla="*/ 60 w 66"/>
                <a:gd name="T9" fmla="*/ 72 h 108"/>
                <a:gd name="T10" fmla="*/ 54 w 66"/>
                <a:gd name="T11" fmla="*/ 90 h 108"/>
                <a:gd name="T12" fmla="*/ 66 w 66"/>
                <a:gd name="T13" fmla="*/ 96 h 108"/>
                <a:gd name="T14" fmla="*/ 30 w 66"/>
                <a:gd name="T15" fmla="*/ 108 h 108"/>
                <a:gd name="T16" fmla="*/ 0 w 66"/>
                <a:gd name="T17" fmla="*/ 12 h 108"/>
                <a:gd name="T18" fmla="*/ 24 w 66"/>
                <a:gd name="T19" fmla="*/ 0 h 1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6"/>
                <a:gd name="T31" fmla="*/ 0 h 108"/>
                <a:gd name="T32" fmla="*/ 66 w 66"/>
                <a:gd name="T33" fmla="*/ 108 h 10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6" h="108">
                  <a:moveTo>
                    <a:pt x="24" y="0"/>
                  </a:moveTo>
                  <a:lnTo>
                    <a:pt x="18" y="12"/>
                  </a:lnTo>
                  <a:lnTo>
                    <a:pt x="18" y="30"/>
                  </a:lnTo>
                  <a:lnTo>
                    <a:pt x="48" y="66"/>
                  </a:lnTo>
                  <a:lnTo>
                    <a:pt x="60" y="72"/>
                  </a:lnTo>
                  <a:lnTo>
                    <a:pt x="54" y="90"/>
                  </a:lnTo>
                  <a:lnTo>
                    <a:pt x="66" y="96"/>
                  </a:lnTo>
                  <a:lnTo>
                    <a:pt x="30" y="108"/>
                  </a:lnTo>
                  <a:lnTo>
                    <a:pt x="0" y="12"/>
                  </a:lnTo>
                  <a:lnTo>
                    <a:pt x="24" y="0"/>
                  </a:lnTo>
                  <a:close/>
                </a:path>
              </a:pathLst>
            </a:custGeom>
            <a:solidFill>
              <a:srgbClr val="FF8C00"/>
            </a:solidFill>
            <a:ln w="9525">
              <a:solidFill>
                <a:srgbClr val="FF8C00"/>
              </a:solidFill>
              <a:prstDash val="solid"/>
              <a:round/>
              <a:headEnd/>
              <a:tailEnd/>
            </a:ln>
          </p:spPr>
          <p:txBody>
            <a:bodyPr/>
            <a:lstStyle/>
            <a:p>
              <a:endParaRPr lang="en-US"/>
            </a:p>
          </p:txBody>
        </p:sp>
        <p:sp>
          <p:nvSpPr>
            <p:cNvPr id="7190" name="Freeform 147"/>
            <p:cNvSpPr>
              <a:spLocks/>
            </p:cNvSpPr>
            <p:nvPr/>
          </p:nvSpPr>
          <p:spPr bwMode="auto">
            <a:xfrm>
              <a:off x="4107" y="1944"/>
              <a:ext cx="66" cy="108"/>
            </a:xfrm>
            <a:custGeom>
              <a:avLst/>
              <a:gdLst>
                <a:gd name="T0" fmla="*/ 24 w 66"/>
                <a:gd name="T1" fmla="*/ 0 h 108"/>
                <a:gd name="T2" fmla="*/ 18 w 66"/>
                <a:gd name="T3" fmla="*/ 12 h 108"/>
                <a:gd name="T4" fmla="*/ 18 w 66"/>
                <a:gd name="T5" fmla="*/ 30 h 108"/>
                <a:gd name="T6" fmla="*/ 48 w 66"/>
                <a:gd name="T7" fmla="*/ 66 h 108"/>
                <a:gd name="T8" fmla="*/ 60 w 66"/>
                <a:gd name="T9" fmla="*/ 72 h 108"/>
                <a:gd name="T10" fmla="*/ 54 w 66"/>
                <a:gd name="T11" fmla="*/ 90 h 108"/>
                <a:gd name="T12" fmla="*/ 66 w 66"/>
                <a:gd name="T13" fmla="*/ 96 h 108"/>
                <a:gd name="T14" fmla="*/ 30 w 66"/>
                <a:gd name="T15" fmla="*/ 108 h 108"/>
                <a:gd name="T16" fmla="*/ 0 w 66"/>
                <a:gd name="T17" fmla="*/ 12 h 108"/>
                <a:gd name="T18" fmla="*/ 24 w 66"/>
                <a:gd name="T19" fmla="*/ 0 h 108"/>
                <a:gd name="T20" fmla="*/ 24 w 66"/>
                <a:gd name="T21" fmla="*/ 6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6"/>
                <a:gd name="T34" fmla="*/ 0 h 108"/>
                <a:gd name="T35" fmla="*/ 66 w 66"/>
                <a:gd name="T36" fmla="*/ 108 h 10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6" h="108">
                  <a:moveTo>
                    <a:pt x="24" y="0"/>
                  </a:moveTo>
                  <a:lnTo>
                    <a:pt x="18" y="12"/>
                  </a:lnTo>
                  <a:lnTo>
                    <a:pt x="18" y="30"/>
                  </a:lnTo>
                  <a:lnTo>
                    <a:pt x="48" y="66"/>
                  </a:lnTo>
                  <a:lnTo>
                    <a:pt x="60" y="72"/>
                  </a:lnTo>
                  <a:lnTo>
                    <a:pt x="54" y="90"/>
                  </a:lnTo>
                  <a:lnTo>
                    <a:pt x="66" y="96"/>
                  </a:lnTo>
                  <a:lnTo>
                    <a:pt x="30" y="108"/>
                  </a:lnTo>
                  <a:lnTo>
                    <a:pt x="0" y="12"/>
                  </a:lnTo>
                  <a:lnTo>
                    <a:pt x="24" y="0"/>
                  </a:lnTo>
                  <a:lnTo>
                    <a:pt x="24" y="6"/>
                  </a:lnTo>
                </a:path>
              </a:pathLst>
            </a:custGeom>
            <a:noFill/>
            <a:ln w="9525">
              <a:solidFill>
                <a:srgbClr val="000000"/>
              </a:solidFill>
              <a:prstDash val="solid"/>
              <a:round/>
              <a:headEnd/>
              <a:tailEnd/>
            </a:ln>
          </p:spPr>
          <p:txBody>
            <a:bodyPr/>
            <a:lstStyle/>
            <a:p>
              <a:endParaRPr lang="en-US"/>
            </a:p>
          </p:txBody>
        </p:sp>
        <p:sp>
          <p:nvSpPr>
            <p:cNvPr id="7191" name="Freeform 148"/>
            <p:cNvSpPr>
              <a:spLocks/>
            </p:cNvSpPr>
            <p:nvPr/>
          </p:nvSpPr>
          <p:spPr bwMode="auto">
            <a:xfrm>
              <a:off x="4041" y="2028"/>
              <a:ext cx="12" cy="12"/>
            </a:xfrm>
            <a:custGeom>
              <a:avLst/>
              <a:gdLst>
                <a:gd name="T0" fmla="*/ 12 w 12"/>
                <a:gd name="T1" fmla="*/ 12 h 12"/>
                <a:gd name="T2" fmla="*/ 0 w 12"/>
                <a:gd name="T3" fmla="*/ 0 h 12"/>
                <a:gd name="T4" fmla="*/ 12 w 12"/>
                <a:gd name="T5" fmla="*/ 6 h 12"/>
                <a:gd name="T6" fmla="*/ 12 w 12"/>
                <a:gd name="T7" fmla="*/ 12 h 12"/>
                <a:gd name="T8" fmla="*/ 0 60000 65536"/>
                <a:gd name="T9" fmla="*/ 0 60000 65536"/>
                <a:gd name="T10" fmla="*/ 0 60000 65536"/>
                <a:gd name="T11" fmla="*/ 0 60000 65536"/>
                <a:gd name="T12" fmla="*/ 0 w 12"/>
                <a:gd name="T13" fmla="*/ 0 h 12"/>
                <a:gd name="T14" fmla="*/ 12 w 12"/>
                <a:gd name="T15" fmla="*/ 12 h 12"/>
              </a:gdLst>
              <a:ahLst/>
              <a:cxnLst>
                <a:cxn ang="T8">
                  <a:pos x="T0" y="T1"/>
                </a:cxn>
                <a:cxn ang="T9">
                  <a:pos x="T2" y="T3"/>
                </a:cxn>
                <a:cxn ang="T10">
                  <a:pos x="T4" y="T5"/>
                </a:cxn>
                <a:cxn ang="T11">
                  <a:pos x="T6" y="T7"/>
                </a:cxn>
              </a:cxnLst>
              <a:rect l="T12" t="T13" r="T14" b="T15"/>
              <a:pathLst>
                <a:path w="12" h="12">
                  <a:moveTo>
                    <a:pt x="12" y="12"/>
                  </a:moveTo>
                  <a:lnTo>
                    <a:pt x="0" y="0"/>
                  </a:lnTo>
                  <a:lnTo>
                    <a:pt x="12" y="6"/>
                  </a:lnTo>
                  <a:lnTo>
                    <a:pt x="12" y="12"/>
                  </a:lnTo>
                  <a:close/>
                </a:path>
              </a:pathLst>
            </a:custGeom>
            <a:solidFill>
              <a:srgbClr val="FF8C00"/>
            </a:solidFill>
            <a:ln w="9525">
              <a:solidFill>
                <a:srgbClr val="FF8C00"/>
              </a:solidFill>
              <a:prstDash val="solid"/>
              <a:round/>
              <a:headEnd/>
              <a:tailEnd/>
            </a:ln>
          </p:spPr>
          <p:txBody>
            <a:bodyPr/>
            <a:lstStyle/>
            <a:p>
              <a:endParaRPr lang="en-US"/>
            </a:p>
          </p:txBody>
        </p:sp>
        <p:sp>
          <p:nvSpPr>
            <p:cNvPr id="7192" name="Freeform 149"/>
            <p:cNvSpPr>
              <a:spLocks/>
            </p:cNvSpPr>
            <p:nvPr/>
          </p:nvSpPr>
          <p:spPr bwMode="auto">
            <a:xfrm>
              <a:off x="4041" y="2028"/>
              <a:ext cx="12" cy="18"/>
            </a:xfrm>
            <a:custGeom>
              <a:avLst/>
              <a:gdLst>
                <a:gd name="T0" fmla="*/ 12 w 12"/>
                <a:gd name="T1" fmla="*/ 12 h 18"/>
                <a:gd name="T2" fmla="*/ 0 w 12"/>
                <a:gd name="T3" fmla="*/ 0 h 18"/>
                <a:gd name="T4" fmla="*/ 12 w 12"/>
                <a:gd name="T5" fmla="*/ 6 h 18"/>
                <a:gd name="T6" fmla="*/ 12 w 12"/>
                <a:gd name="T7" fmla="*/ 12 h 18"/>
                <a:gd name="T8" fmla="*/ 12 w 12"/>
                <a:gd name="T9" fmla="*/ 18 h 18"/>
                <a:gd name="T10" fmla="*/ 0 60000 65536"/>
                <a:gd name="T11" fmla="*/ 0 60000 65536"/>
                <a:gd name="T12" fmla="*/ 0 60000 65536"/>
                <a:gd name="T13" fmla="*/ 0 60000 65536"/>
                <a:gd name="T14" fmla="*/ 0 60000 65536"/>
                <a:gd name="T15" fmla="*/ 0 w 12"/>
                <a:gd name="T16" fmla="*/ 0 h 18"/>
                <a:gd name="T17" fmla="*/ 12 w 12"/>
                <a:gd name="T18" fmla="*/ 18 h 18"/>
              </a:gdLst>
              <a:ahLst/>
              <a:cxnLst>
                <a:cxn ang="T10">
                  <a:pos x="T0" y="T1"/>
                </a:cxn>
                <a:cxn ang="T11">
                  <a:pos x="T2" y="T3"/>
                </a:cxn>
                <a:cxn ang="T12">
                  <a:pos x="T4" y="T5"/>
                </a:cxn>
                <a:cxn ang="T13">
                  <a:pos x="T6" y="T7"/>
                </a:cxn>
                <a:cxn ang="T14">
                  <a:pos x="T8" y="T9"/>
                </a:cxn>
              </a:cxnLst>
              <a:rect l="T15" t="T16" r="T17" b="T18"/>
              <a:pathLst>
                <a:path w="12" h="18">
                  <a:moveTo>
                    <a:pt x="12" y="12"/>
                  </a:moveTo>
                  <a:lnTo>
                    <a:pt x="0" y="0"/>
                  </a:lnTo>
                  <a:lnTo>
                    <a:pt x="12" y="6"/>
                  </a:lnTo>
                  <a:lnTo>
                    <a:pt x="12" y="12"/>
                  </a:lnTo>
                  <a:lnTo>
                    <a:pt x="12" y="18"/>
                  </a:lnTo>
                </a:path>
              </a:pathLst>
            </a:custGeom>
            <a:noFill/>
            <a:ln w="9525">
              <a:solidFill>
                <a:srgbClr val="000000"/>
              </a:solidFill>
              <a:prstDash val="solid"/>
              <a:round/>
              <a:headEnd/>
              <a:tailEnd/>
            </a:ln>
          </p:spPr>
          <p:txBody>
            <a:bodyPr/>
            <a:lstStyle/>
            <a:p>
              <a:endParaRPr lang="en-US"/>
            </a:p>
          </p:txBody>
        </p:sp>
        <p:sp>
          <p:nvSpPr>
            <p:cNvPr id="7193" name="Freeform 150"/>
            <p:cNvSpPr>
              <a:spLocks/>
            </p:cNvSpPr>
            <p:nvPr/>
          </p:nvSpPr>
          <p:spPr bwMode="auto">
            <a:xfrm>
              <a:off x="3471" y="2712"/>
              <a:ext cx="564" cy="420"/>
            </a:xfrm>
            <a:custGeom>
              <a:avLst/>
              <a:gdLst>
                <a:gd name="T0" fmla="*/ 408 w 564"/>
                <a:gd name="T1" fmla="*/ 0 h 420"/>
                <a:gd name="T2" fmla="*/ 558 w 564"/>
                <a:gd name="T3" fmla="*/ 288 h 420"/>
                <a:gd name="T4" fmla="*/ 564 w 564"/>
                <a:gd name="T5" fmla="*/ 360 h 420"/>
                <a:gd name="T6" fmla="*/ 552 w 564"/>
                <a:gd name="T7" fmla="*/ 378 h 420"/>
                <a:gd name="T8" fmla="*/ 552 w 564"/>
                <a:gd name="T9" fmla="*/ 396 h 420"/>
                <a:gd name="T10" fmla="*/ 546 w 564"/>
                <a:gd name="T11" fmla="*/ 408 h 420"/>
                <a:gd name="T12" fmla="*/ 504 w 564"/>
                <a:gd name="T13" fmla="*/ 420 h 420"/>
                <a:gd name="T14" fmla="*/ 498 w 564"/>
                <a:gd name="T15" fmla="*/ 408 h 420"/>
                <a:gd name="T16" fmla="*/ 510 w 564"/>
                <a:gd name="T17" fmla="*/ 414 h 420"/>
                <a:gd name="T18" fmla="*/ 516 w 564"/>
                <a:gd name="T19" fmla="*/ 402 h 420"/>
                <a:gd name="T20" fmla="*/ 498 w 564"/>
                <a:gd name="T21" fmla="*/ 402 h 420"/>
                <a:gd name="T22" fmla="*/ 474 w 564"/>
                <a:gd name="T23" fmla="*/ 372 h 420"/>
                <a:gd name="T24" fmla="*/ 450 w 564"/>
                <a:gd name="T25" fmla="*/ 366 h 420"/>
                <a:gd name="T26" fmla="*/ 432 w 564"/>
                <a:gd name="T27" fmla="*/ 330 h 420"/>
                <a:gd name="T28" fmla="*/ 414 w 564"/>
                <a:gd name="T29" fmla="*/ 318 h 420"/>
                <a:gd name="T30" fmla="*/ 414 w 564"/>
                <a:gd name="T31" fmla="*/ 294 h 420"/>
                <a:gd name="T32" fmla="*/ 402 w 564"/>
                <a:gd name="T33" fmla="*/ 294 h 420"/>
                <a:gd name="T34" fmla="*/ 408 w 564"/>
                <a:gd name="T35" fmla="*/ 306 h 420"/>
                <a:gd name="T36" fmla="*/ 402 w 564"/>
                <a:gd name="T37" fmla="*/ 306 h 420"/>
                <a:gd name="T38" fmla="*/ 366 w 564"/>
                <a:gd name="T39" fmla="*/ 258 h 420"/>
                <a:gd name="T40" fmla="*/ 384 w 564"/>
                <a:gd name="T41" fmla="*/ 228 h 420"/>
                <a:gd name="T42" fmla="*/ 360 w 564"/>
                <a:gd name="T43" fmla="*/ 216 h 420"/>
                <a:gd name="T44" fmla="*/ 366 w 564"/>
                <a:gd name="T45" fmla="*/ 240 h 420"/>
                <a:gd name="T46" fmla="*/ 348 w 564"/>
                <a:gd name="T47" fmla="*/ 228 h 420"/>
                <a:gd name="T48" fmla="*/ 354 w 564"/>
                <a:gd name="T49" fmla="*/ 150 h 420"/>
                <a:gd name="T50" fmla="*/ 270 w 564"/>
                <a:gd name="T51" fmla="*/ 78 h 420"/>
                <a:gd name="T52" fmla="*/ 234 w 564"/>
                <a:gd name="T53" fmla="*/ 72 h 420"/>
                <a:gd name="T54" fmla="*/ 228 w 564"/>
                <a:gd name="T55" fmla="*/ 90 h 420"/>
                <a:gd name="T56" fmla="*/ 162 w 564"/>
                <a:gd name="T57" fmla="*/ 114 h 420"/>
                <a:gd name="T58" fmla="*/ 156 w 564"/>
                <a:gd name="T59" fmla="*/ 102 h 420"/>
                <a:gd name="T60" fmla="*/ 162 w 564"/>
                <a:gd name="T61" fmla="*/ 108 h 420"/>
                <a:gd name="T62" fmla="*/ 162 w 564"/>
                <a:gd name="T63" fmla="*/ 102 h 420"/>
                <a:gd name="T64" fmla="*/ 132 w 564"/>
                <a:gd name="T65" fmla="*/ 66 h 420"/>
                <a:gd name="T66" fmla="*/ 120 w 564"/>
                <a:gd name="T67" fmla="*/ 72 h 420"/>
                <a:gd name="T68" fmla="*/ 132 w 564"/>
                <a:gd name="T69" fmla="*/ 78 h 420"/>
                <a:gd name="T70" fmla="*/ 78 w 564"/>
                <a:gd name="T71" fmla="*/ 66 h 420"/>
                <a:gd name="T72" fmla="*/ 102 w 564"/>
                <a:gd name="T73" fmla="*/ 60 h 420"/>
                <a:gd name="T74" fmla="*/ 96 w 564"/>
                <a:gd name="T75" fmla="*/ 54 h 420"/>
                <a:gd name="T76" fmla="*/ 36 w 564"/>
                <a:gd name="T77" fmla="*/ 72 h 420"/>
                <a:gd name="T78" fmla="*/ 48 w 564"/>
                <a:gd name="T79" fmla="*/ 60 h 420"/>
                <a:gd name="T80" fmla="*/ 30 w 564"/>
                <a:gd name="T81" fmla="*/ 54 h 420"/>
                <a:gd name="T82" fmla="*/ 30 w 564"/>
                <a:gd name="T83" fmla="*/ 66 h 420"/>
                <a:gd name="T84" fmla="*/ 18 w 564"/>
                <a:gd name="T85" fmla="*/ 72 h 420"/>
                <a:gd name="T86" fmla="*/ 18 w 564"/>
                <a:gd name="T87" fmla="*/ 54 h 420"/>
                <a:gd name="T88" fmla="*/ 0 w 564"/>
                <a:gd name="T89" fmla="*/ 36 h 420"/>
                <a:gd name="T90" fmla="*/ 0 w 564"/>
                <a:gd name="T91" fmla="*/ 24 h 420"/>
                <a:gd name="T92" fmla="*/ 174 w 564"/>
                <a:gd name="T93" fmla="*/ 6 h 420"/>
                <a:gd name="T94" fmla="*/ 186 w 564"/>
                <a:gd name="T95" fmla="*/ 30 h 420"/>
                <a:gd name="T96" fmla="*/ 366 w 564"/>
                <a:gd name="T97" fmla="*/ 18 h 420"/>
                <a:gd name="T98" fmla="*/ 372 w 564"/>
                <a:gd name="T99" fmla="*/ 36 h 420"/>
                <a:gd name="T100" fmla="*/ 378 w 564"/>
                <a:gd name="T101" fmla="*/ 30 h 420"/>
                <a:gd name="T102" fmla="*/ 372 w 564"/>
                <a:gd name="T103" fmla="*/ 0 h 420"/>
                <a:gd name="T104" fmla="*/ 402 w 564"/>
                <a:gd name="T105" fmla="*/ 0 h 420"/>
                <a:gd name="T106" fmla="*/ 408 w 564"/>
                <a:gd name="T107" fmla="*/ 0 h 42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64"/>
                <a:gd name="T163" fmla="*/ 0 h 420"/>
                <a:gd name="T164" fmla="*/ 564 w 564"/>
                <a:gd name="T165" fmla="*/ 420 h 42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64" h="420">
                  <a:moveTo>
                    <a:pt x="408" y="0"/>
                  </a:moveTo>
                  <a:lnTo>
                    <a:pt x="558" y="288"/>
                  </a:lnTo>
                  <a:lnTo>
                    <a:pt x="564" y="360"/>
                  </a:lnTo>
                  <a:lnTo>
                    <a:pt x="552" y="378"/>
                  </a:lnTo>
                  <a:lnTo>
                    <a:pt x="552" y="396"/>
                  </a:lnTo>
                  <a:lnTo>
                    <a:pt x="546" y="408"/>
                  </a:lnTo>
                  <a:lnTo>
                    <a:pt x="504" y="420"/>
                  </a:lnTo>
                  <a:lnTo>
                    <a:pt x="498" y="408"/>
                  </a:lnTo>
                  <a:lnTo>
                    <a:pt x="510" y="414"/>
                  </a:lnTo>
                  <a:lnTo>
                    <a:pt x="516" y="402"/>
                  </a:lnTo>
                  <a:lnTo>
                    <a:pt x="498" y="402"/>
                  </a:lnTo>
                  <a:lnTo>
                    <a:pt x="474" y="372"/>
                  </a:lnTo>
                  <a:lnTo>
                    <a:pt x="450" y="366"/>
                  </a:lnTo>
                  <a:lnTo>
                    <a:pt x="432" y="330"/>
                  </a:lnTo>
                  <a:lnTo>
                    <a:pt x="414" y="318"/>
                  </a:lnTo>
                  <a:lnTo>
                    <a:pt x="414" y="294"/>
                  </a:lnTo>
                  <a:lnTo>
                    <a:pt x="402" y="294"/>
                  </a:lnTo>
                  <a:lnTo>
                    <a:pt x="408" y="306"/>
                  </a:lnTo>
                  <a:lnTo>
                    <a:pt x="402" y="306"/>
                  </a:lnTo>
                  <a:lnTo>
                    <a:pt x="366" y="258"/>
                  </a:lnTo>
                  <a:lnTo>
                    <a:pt x="384" y="228"/>
                  </a:lnTo>
                  <a:lnTo>
                    <a:pt x="360" y="216"/>
                  </a:lnTo>
                  <a:lnTo>
                    <a:pt x="366" y="240"/>
                  </a:lnTo>
                  <a:lnTo>
                    <a:pt x="348" y="228"/>
                  </a:lnTo>
                  <a:lnTo>
                    <a:pt x="354" y="150"/>
                  </a:lnTo>
                  <a:lnTo>
                    <a:pt x="270" y="78"/>
                  </a:lnTo>
                  <a:lnTo>
                    <a:pt x="234" y="72"/>
                  </a:lnTo>
                  <a:lnTo>
                    <a:pt x="228" y="90"/>
                  </a:lnTo>
                  <a:lnTo>
                    <a:pt x="162" y="114"/>
                  </a:lnTo>
                  <a:lnTo>
                    <a:pt x="156" y="102"/>
                  </a:lnTo>
                  <a:lnTo>
                    <a:pt x="162" y="108"/>
                  </a:lnTo>
                  <a:lnTo>
                    <a:pt x="162" y="102"/>
                  </a:lnTo>
                  <a:lnTo>
                    <a:pt x="132" y="66"/>
                  </a:lnTo>
                  <a:lnTo>
                    <a:pt x="120" y="72"/>
                  </a:lnTo>
                  <a:lnTo>
                    <a:pt x="132" y="78"/>
                  </a:lnTo>
                  <a:lnTo>
                    <a:pt x="78" y="66"/>
                  </a:lnTo>
                  <a:lnTo>
                    <a:pt x="102" y="60"/>
                  </a:lnTo>
                  <a:lnTo>
                    <a:pt x="96" y="54"/>
                  </a:lnTo>
                  <a:lnTo>
                    <a:pt x="36" y="72"/>
                  </a:lnTo>
                  <a:lnTo>
                    <a:pt x="48" y="60"/>
                  </a:lnTo>
                  <a:lnTo>
                    <a:pt x="30" y="54"/>
                  </a:lnTo>
                  <a:lnTo>
                    <a:pt x="30" y="66"/>
                  </a:lnTo>
                  <a:lnTo>
                    <a:pt x="18" y="72"/>
                  </a:lnTo>
                  <a:lnTo>
                    <a:pt x="18" y="54"/>
                  </a:lnTo>
                  <a:lnTo>
                    <a:pt x="0" y="36"/>
                  </a:lnTo>
                  <a:lnTo>
                    <a:pt x="0" y="24"/>
                  </a:lnTo>
                  <a:lnTo>
                    <a:pt x="174" y="6"/>
                  </a:lnTo>
                  <a:lnTo>
                    <a:pt x="186" y="30"/>
                  </a:lnTo>
                  <a:lnTo>
                    <a:pt x="366" y="18"/>
                  </a:lnTo>
                  <a:lnTo>
                    <a:pt x="372" y="36"/>
                  </a:lnTo>
                  <a:lnTo>
                    <a:pt x="378" y="30"/>
                  </a:lnTo>
                  <a:lnTo>
                    <a:pt x="372" y="0"/>
                  </a:lnTo>
                  <a:lnTo>
                    <a:pt x="402" y="0"/>
                  </a:lnTo>
                  <a:lnTo>
                    <a:pt x="408" y="0"/>
                  </a:lnTo>
                  <a:close/>
                </a:path>
              </a:pathLst>
            </a:custGeom>
            <a:solidFill>
              <a:srgbClr val="FF8C00"/>
            </a:solidFill>
            <a:ln w="9525">
              <a:solidFill>
                <a:srgbClr val="FF8C00"/>
              </a:solidFill>
              <a:prstDash val="solid"/>
              <a:round/>
              <a:headEnd/>
              <a:tailEnd/>
            </a:ln>
          </p:spPr>
          <p:txBody>
            <a:bodyPr/>
            <a:lstStyle/>
            <a:p>
              <a:endParaRPr lang="en-US"/>
            </a:p>
          </p:txBody>
        </p:sp>
        <p:sp>
          <p:nvSpPr>
            <p:cNvPr id="7194" name="Freeform 151"/>
            <p:cNvSpPr>
              <a:spLocks/>
            </p:cNvSpPr>
            <p:nvPr/>
          </p:nvSpPr>
          <p:spPr bwMode="auto">
            <a:xfrm>
              <a:off x="3471" y="2712"/>
              <a:ext cx="564" cy="420"/>
            </a:xfrm>
            <a:custGeom>
              <a:avLst/>
              <a:gdLst>
                <a:gd name="T0" fmla="*/ 408 w 564"/>
                <a:gd name="T1" fmla="*/ 0 h 420"/>
                <a:gd name="T2" fmla="*/ 558 w 564"/>
                <a:gd name="T3" fmla="*/ 288 h 420"/>
                <a:gd name="T4" fmla="*/ 564 w 564"/>
                <a:gd name="T5" fmla="*/ 360 h 420"/>
                <a:gd name="T6" fmla="*/ 552 w 564"/>
                <a:gd name="T7" fmla="*/ 378 h 420"/>
                <a:gd name="T8" fmla="*/ 552 w 564"/>
                <a:gd name="T9" fmla="*/ 396 h 420"/>
                <a:gd name="T10" fmla="*/ 546 w 564"/>
                <a:gd name="T11" fmla="*/ 408 h 420"/>
                <a:gd name="T12" fmla="*/ 504 w 564"/>
                <a:gd name="T13" fmla="*/ 420 h 420"/>
                <a:gd name="T14" fmla="*/ 498 w 564"/>
                <a:gd name="T15" fmla="*/ 408 h 420"/>
                <a:gd name="T16" fmla="*/ 510 w 564"/>
                <a:gd name="T17" fmla="*/ 414 h 420"/>
                <a:gd name="T18" fmla="*/ 516 w 564"/>
                <a:gd name="T19" fmla="*/ 402 h 420"/>
                <a:gd name="T20" fmla="*/ 498 w 564"/>
                <a:gd name="T21" fmla="*/ 402 h 420"/>
                <a:gd name="T22" fmla="*/ 474 w 564"/>
                <a:gd name="T23" fmla="*/ 372 h 420"/>
                <a:gd name="T24" fmla="*/ 450 w 564"/>
                <a:gd name="T25" fmla="*/ 366 h 420"/>
                <a:gd name="T26" fmla="*/ 432 w 564"/>
                <a:gd name="T27" fmla="*/ 330 h 420"/>
                <a:gd name="T28" fmla="*/ 414 w 564"/>
                <a:gd name="T29" fmla="*/ 318 h 420"/>
                <a:gd name="T30" fmla="*/ 414 w 564"/>
                <a:gd name="T31" fmla="*/ 294 h 420"/>
                <a:gd name="T32" fmla="*/ 402 w 564"/>
                <a:gd name="T33" fmla="*/ 294 h 420"/>
                <a:gd name="T34" fmla="*/ 408 w 564"/>
                <a:gd name="T35" fmla="*/ 306 h 420"/>
                <a:gd name="T36" fmla="*/ 402 w 564"/>
                <a:gd name="T37" fmla="*/ 306 h 420"/>
                <a:gd name="T38" fmla="*/ 366 w 564"/>
                <a:gd name="T39" fmla="*/ 258 h 420"/>
                <a:gd name="T40" fmla="*/ 384 w 564"/>
                <a:gd name="T41" fmla="*/ 228 h 420"/>
                <a:gd name="T42" fmla="*/ 360 w 564"/>
                <a:gd name="T43" fmla="*/ 216 h 420"/>
                <a:gd name="T44" fmla="*/ 366 w 564"/>
                <a:gd name="T45" fmla="*/ 240 h 420"/>
                <a:gd name="T46" fmla="*/ 348 w 564"/>
                <a:gd name="T47" fmla="*/ 228 h 420"/>
                <a:gd name="T48" fmla="*/ 354 w 564"/>
                <a:gd name="T49" fmla="*/ 150 h 420"/>
                <a:gd name="T50" fmla="*/ 270 w 564"/>
                <a:gd name="T51" fmla="*/ 78 h 420"/>
                <a:gd name="T52" fmla="*/ 234 w 564"/>
                <a:gd name="T53" fmla="*/ 72 h 420"/>
                <a:gd name="T54" fmla="*/ 228 w 564"/>
                <a:gd name="T55" fmla="*/ 90 h 420"/>
                <a:gd name="T56" fmla="*/ 162 w 564"/>
                <a:gd name="T57" fmla="*/ 114 h 420"/>
                <a:gd name="T58" fmla="*/ 156 w 564"/>
                <a:gd name="T59" fmla="*/ 102 h 420"/>
                <a:gd name="T60" fmla="*/ 162 w 564"/>
                <a:gd name="T61" fmla="*/ 108 h 420"/>
                <a:gd name="T62" fmla="*/ 162 w 564"/>
                <a:gd name="T63" fmla="*/ 102 h 420"/>
                <a:gd name="T64" fmla="*/ 132 w 564"/>
                <a:gd name="T65" fmla="*/ 66 h 420"/>
                <a:gd name="T66" fmla="*/ 120 w 564"/>
                <a:gd name="T67" fmla="*/ 72 h 420"/>
                <a:gd name="T68" fmla="*/ 132 w 564"/>
                <a:gd name="T69" fmla="*/ 78 h 420"/>
                <a:gd name="T70" fmla="*/ 78 w 564"/>
                <a:gd name="T71" fmla="*/ 66 h 420"/>
                <a:gd name="T72" fmla="*/ 102 w 564"/>
                <a:gd name="T73" fmla="*/ 60 h 420"/>
                <a:gd name="T74" fmla="*/ 96 w 564"/>
                <a:gd name="T75" fmla="*/ 54 h 420"/>
                <a:gd name="T76" fmla="*/ 36 w 564"/>
                <a:gd name="T77" fmla="*/ 72 h 420"/>
                <a:gd name="T78" fmla="*/ 48 w 564"/>
                <a:gd name="T79" fmla="*/ 60 h 420"/>
                <a:gd name="T80" fmla="*/ 30 w 564"/>
                <a:gd name="T81" fmla="*/ 54 h 420"/>
                <a:gd name="T82" fmla="*/ 30 w 564"/>
                <a:gd name="T83" fmla="*/ 66 h 420"/>
                <a:gd name="T84" fmla="*/ 18 w 564"/>
                <a:gd name="T85" fmla="*/ 72 h 420"/>
                <a:gd name="T86" fmla="*/ 18 w 564"/>
                <a:gd name="T87" fmla="*/ 54 h 420"/>
                <a:gd name="T88" fmla="*/ 0 w 564"/>
                <a:gd name="T89" fmla="*/ 36 h 420"/>
                <a:gd name="T90" fmla="*/ 0 w 564"/>
                <a:gd name="T91" fmla="*/ 24 h 420"/>
                <a:gd name="T92" fmla="*/ 174 w 564"/>
                <a:gd name="T93" fmla="*/ 6 h 420"/>
                <a:gd name="T94" fmla="*/ 186 w 564"/>
                <a:gd name="T95" fmla="*/ 30 h 420"/>
                <a:gd name="T96" fmla="*/ 366 w 564"/>
                <a:gd name="T97" fmla="*/ 18 h 420"/>
                <a:gd name="T98" fmla="*/ 372 w 564"/>
                <a:gd name="T99" fmla="*/ 36 h 420"/>
                <a:gd name="T100" fmla="*/ 378 w 564"/>
                <a:gd name="T101" fmla="*/ 30 h 420"/>
                <a:gd name="T102" fmla="*/ 372 w 564"/>
                <a:gd name="T103" fmla="*/ 0 h 420"/>
                <a:gd name="T104" fmla="*/ 402 w 564"/>
                <a:gd name="T105" fmla="*/ 0 h 420"/>
                <a:gd name="T106" fmla="*/ 408 w 564"/>
                <a:gd name="T107" fmla="*/ 0 h 420"/>
                <a:gd name="T108" fmla="*/ 408 w 564"/>
                <a:gd name="T109" fmla="*/ 6 h 42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64"/>
                <a:gd name="T166" fmla="*/ 0 h 420"/>
                <a:gd name="T167" fmla="*/ 564 w 564"/>
                <a:gd name="T168" fmla="*/ 420 h 42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64" h="420">
                  <a:moveTo>
                    <a:pt x="408" y="0"/>
                  </a:moveTo>
                  <a:lnTo>
                    <a:pt x="558" y="288"/>
                  </a:lnTo>
                  <a:lnTo>
                    <a:pt x="564" y="360"/>
                  </a:lnTo>
                  <a:lnTo>
                    <a:pt x="552" y="378"/>
                  </a:lnTo>
                  <a:lnTo>
                    <a:pt x="552" y="396"/>
                  </a:lnTo>
                  <a:lnTo>
                    <a:pt x="546" y="408"/>
                  </a:lnTo>
                  <a:lnTo>
                    <a:pt x="504" y="420"/>
                  </a:lnTo>
                  <a:lnTo>
                    <a:pt x="498" y="408"/>
                  </a:lnTo>
                  <a:lnTo>
                    <a:pt x="510" y="414"/>
                  </a:lnTo>
                  <a:lnTo>
                    <a:pt x="516" y="402"/>
                  </a:lnTo>
                  <a:lnTo>
                    <a:pt x="498" y="402"/>
                  </a:lnTo>
                  <a:lnTo>
                    <a:pt x="474" y="372"/>
                  </a:lnTo>
                  <a:lnTo>
                    <a:pt x="450" y="366"/>
                  </a:lnTo>
                  <a:lnTo>
                    <a:pt x="432" y="330"/>
                  </a:lnTo>
                  <a:lnTo>
                    <a:pt x="414" y="318"/>
                  </a:lnTo>
                  <a:lnTo>
                    <a:pt x="414" y="294"/>
                  </a:lnTo>
                  <a:lnTo>
                    <a:pt x="402" y="294"/>
                  </a:lnTo>
                  <a:lnTo>
                    <a:pt x="408" y="306"/>
                  </a:lnTo>
                  <a:lnTo>
                    <a:pt x="402" y="306"/>
                  </a:lnTo>
                  <a:lnTo>
                    <a:pt x="366" y="258"/>
                  </a:lnTo>
                  <a:lnTo>
                    <a:pt x="384" y="228"/>
                  </a:lnTo>
                  <a:lnTo>
                    <a:pt x="360" y="216"/>
                  </a:lnTo>
                  <a:lnTo>
                    <a:pt x="366" y="240"/>
                  </a:lnTo>
                  <a:lnTo>
                    <a:pt x="348" y="228"/>
                  </a:lnTo>
                  <a:lnTo>
                    <a:pt x="354" y="150"/>
                  </a:lnTo>
                  <a:lnTo>
                    <a:pt x="270" y="78"/>
                  </a:lnTo>
                  <a:lnTo>
                    <a:pt x="234" y="72"/>
                  </a:lnTo>
                  <a:lnTo>
                    <a:pt x="228" y="90"/>
                  </a:lnTo>
                  <a:lnTo>
                    <a:pt x="162" y="114"/>
                  </a:lnTo>
                  <a:lnTo>
                    <a:pt x="156" y="102"/>
                  </a:lnTo>
                  <a:lnTo>
                    <a:pt x="162" y="108"/>
                  </a:lnTo>
                  <a:lnTo>
                    <a:pt x="162" y="102"/>
                  </a:lnTo>
                  <a:lnTo>
                    <a:pt x="132" y="66"/>
                  </a:lnTo>
                  <a:lnTo>
                    <a:pt x="120" y="72"/>
                  </a:lnTo>
                  <a:lnTo>
                    <a:pt x="132" y="78"/>
                  </a:lnTo>
                  <a:lnTo>
                    <a:pt x="78" y="66"/>
                  </a:lnTo>
                  <a:lnTo>
                    <a:pt x="102" y="60"/>
                  </a:lnTo>
                  <a:lnTo>
                    <a:pt x="96" y="54"/>
                  </a:lnTo>
                  <a:lnTo>
                    <a:pt x="36" y="72"/>
                  </a:lnTo>
                  <a:lnTo>
                    <a:pt x="48" y="60"/>
                  </a:lnTo>
                  <a:lnTo>
                    <a:pt x="30" y="54"/>
                  </a:lnTo>
                  <a:lnTo>
                    <a:pt x="30" y="66"/>
                  </a:lnTo>
                  <a:lnTo>
                    <a:pt x="18" y="72"/>
                  </a:lnTo>
                  <a:lnTo>
                    <a:pt x="18" y="54"/>
                  </a:lnTo>
                  <a:lnTo>
                    <a:pt x="0" y="36"/>
                  </a:lnTo>
                  <a:lnTo>
                    <a:pt x="0" y="24"/>
                  </a:lnTo>
                  <a:lnTo>
                    <a:pt x="174" y="6"/>
                  </a:lnTo>
                  <a:lnTo>
                    <a:pt x="186" y="30"/>
                  </a:lnTo>
                  <a:lnTo>
                    <a:pt x="366" y="18"/>
                  </a:lnTo>
                  <a:lnTo>
                    <a:pt x="372" y="36"/>
                  </a:lnTo>
                  <a:lnTo>
                    <a:pt x="378" y="30"/>
                  </a:lnTo>
                  <a:lnTo>
                    <a:pt x="372" y="0"/>
                  </a:lnTo>
                  <a:lnTo>
                    <a:pt x="402" y="0"/>
                  </a:lnTo>
                  <a:lnTo>
                    <a:pt x="408" y="0"/>
                  </a:lnTo>
                  <a:lnTo>
                    <a:pt x="408" y="6"/>
                  </a:lnTo>
                </a:path>
              </a:pathLst>
            </a:custGeom>
            <a:noFill/>
            <a:ln w="9525">
              <a:solidFill>
                <a:srgbClr val="000000"/>
              </a:solidFill>
              <a:prstDash val="solid"/>
              <a:round/>
              <a:headEnd/>
              <a:tailEnd/>
            </a:ln>
          </p:spPr>
          <p:txBody>
            <a:bodyPr/>
            <a:lstStyle/>
            <a:p>
              <a:endParaRPr lang="en-US"/>
            </a:p>
          </p:txBody>
        </p:sp>
        <p:sp>
          <p:nvSpPr>
            <p:cNvPr id="7195" name="Freeform 152"/>
            <p:cNvSpPr>
              <a:spLocks/>
            </p:cNvSpPr>
            <p:nvPr/>
          </p:nvSpPr>
          <p:spPr bwMode="auto">
            <a:xfrm>
              <a:off x="3573" y="2394"/>
              <a:ext cx="330" cy="354"/>
            </a:xfrm>
            <a:custGeom>
              <a:avLst/>
              <a:gdLst>
                <a:gd name="T0" fmla="*/ 78 w 330"/>
                <a:gd name="T1" fmla="*/ 12 h 354"/>
                <a:gd name="T2" fmla="*/ 156 w 330"/>
                <a:gd name="T3" fmla="*/ 0 h 354"/>
                <a:gd name="T4" fmla="*/ 144 w 330"/>
                <a:gd name="T5" fmla="*/ 24 h 354"/>
                <a:gd name="T6" fmla="*/ 174 w 330"/>
                <a:gd name="T7" fmla="*/ 42 h 354"/>
                <a:gd name="T8" fmla="*/ 204 w 330"/>
                <a:gd name="T9" fmla="*/ 78 h 354"/>
                <a:gd name="T10" fmla="*/ 282 w 330"/>
                <a:gd name="T11" fmla="*/ 138 h 354"/>
                <a:gd name="T12" fmla="*/ 312 w 330"/>
                <a:gd name="T13" fmla="*/ 204 h 354"/>
                <a:gd name="T14" fmla="*/ 330 w 330"/>
                <a:gd name="T15" fmla="*/ 210 h 354"/>
                <a:gd name="T16" fmla="*/ 318 w 330"/>
                <a:gd name="T17" fmla="*/ 234 h 354"/>
                <a:gd name="T18" fmla="*/ 318 w 330"/>
                <a:gd name="T19" fmla="*/ 246 h 354"/>
                <a:gd name="T20" fmla="*/ 306 w 330"/>
                <a:gd name="T21" fmla="*/ 270 h 354"/>
                <a:gd name="T22" fmla="*/ 306 w 330"/>
                <a:gd name="T23" fmla="*/ 282 h 354"/>
                <a:gd name="T24" fmla="*/ 300 w 330"/>
                <a:gd name="T25" fmla="*/ 282 h 354"/>
                <a:gd name="T26" fmla="*/ 312 w 330"/>
                <a:gd name="T27" fmla="*/ 288 h 354"/>
                <a:gd name="T28" fmla="*/ 306 w 330"/>
                <a:gd name="T29" fmla="*/ 318 h 354"/>
                <a:gd name="T30" fmla="*/ 270 w 330"/>
                <a:gd name="T31" fmla="*/ 318 h 354"/>
                <a:gd name="T32" fmla="*/ 276 w 330"/>
                <a:gd name="T33" fmla="*/ 348 h 354"/>
                <a:gd name="T34" fmla="*/ 270 w 330"/>
                <a:gd name="T35" fmla="*/ 354 h 354"/>
                <a:gd name="T36" fmla="*/ 264 w 330"/>
                <a:gd name="T37" fmla="*/ 336 h 354"/>
                <a:gd name="T38" fmla="*/ 84 w 330"/>
                <a:gd name="T39" fmla="*/ 348 h 354"/>
                <a:gd name="T40" fmla="*/ 72 w 330"/>
                <a:gd name="T41" fmla="*/ 324 h 354"/>
                <a:gd name="T42" fmla="*/ 54 w 330"/>
                <a:gd name="T43" fmla="*/ 258 h 354"/>
                <a:gd name="T44" fmla="*/ 66 w 330"/>
                <a:gd name="T45" fmla="*/ 228 h 354"/>
                <a:gd name="T46" fmla="*/ 42 w 330"/>
                <a:gd name="T47" fmla="*/ 186 h 354"/>
                <a:gd name="T48" fmla="*/ 0 w 330"/>
                <a:gd name="T49" fmla="*/ 24 h 354"/>
                <a:gd name="T50" fmla="*/ 78 w 330"/>
                <a:gd name="T51" fmla="*/ 12 h 35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0"/>
                <a:gd name="T79" fmla="*/ 0 h 354"/>
                <a:gd name="T80" fmla="*/ 330 w 330"/>
                <a:gd name="T81" fmla="*/ 354 h 35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0" h="354">
                  <a:moveTo>
                    <a:pt x="78" y="12"/>
                  </a:moveTo>
                  <a:lnTo>
                    <a:pt x="156" y="0"/>
                  </a:lnTo>
                  <a:lnTo>
                    <a:pt x="144" y="24"/>
                  </a:lnTo>
                  <a:lnTo>
                    <a:pt x="174" y="42"/>
                  </a:lnTo>
                  <a:lnTo>
                    <a:pt x="204" y="78"/>
                  </a:lnTo>
                  <a:lnTo>
                    <a:pt x="282" y="138"/>
                  </a:lnTo>
                  <a:lnTo>
                    <a:pt x="312" y="204"/>
                  </a:lnTo>
                  <a:lnTo>
                    <a:pt x="330" y="210"/>
                  </a:lnTo>
                  <a:lnTo>
                    <a:pt x="318" y="234"/>
                  </a:lnTo>
                  <a:lnTo>
                    <a:pt x="318" y="246"/>
                  </a:lnTo>
                  <a:lnTo>
                    <a:pt x="306" y="270"/>
                  </a:lnTo>
                  <a:lnTo>
                    <a:pt x="306" y="282"/>
                  </a:lnTo>
                  <a:lnTo>
                    <a:pt x="300" y="282"/>
                  </a:lnTo>
                  <a:lnTo>
                    <a:pt x="312" y="288"/>
                  </a:lnTo>
                  <a:lnTo>
                    <a:pt x="306" y="318"/>
                  </a:lnTo>
                  <a:lnTo>
                    <a:pt x="270" y="318"/>
                  </a:lnTo>
                  <a:lnTo>
                    <a:pt x="276" y="348"/>
                  </a:lnTo>
                  <a:lnTo>
                    <a:pt x="270" y="354"/>
                  </a:lnTo>
                  <a:lnTo>
                    <a:pt x="264" y="336"/>
                  </a:lnTo>
                  <a:lnTo>
                    <a:pt x="84" y="348"/>
                  </a:lnTo>
                  <a:lnTo>
                    <a:pt x="72" y="324"/>
                  </a:lnTo>
                  <a:lnTo>
                    <a:pt x="54" y="258"/>
                  </a:lnTo>
                  <a:lnTo>
                    <a:pt x="66" y="228"/>
                  </a:lnTo>
                  <a:lnTo>
                    <a:pt x="42" y="186"/>
                  </a:lnTo>
                  <a:lnTo>
                    <a:pt x="0" y="24"/>
                  </a:lnTo>
                  <a:lnTo>
                    <a:pt x="78" y="12"/>
                  </a:lnTo>
                  <a:close/>
                </a:path>
              </a:pathLst>
            </a:custGeom>
            <a:solidFill>
              <a:srgbClr val="FFAA00"/>
            </a:solidFill>
            <a:ln w="9525">
              <a:solidFill>
                <a:srgbClr val="FFAA00"/>
              </a:solidFill>
              <a:prstDash val="solid"/>
              <a:round/>
              <a:headEnd/>
              <a:tailEnd/>
            </a:ln>
          </p:spPr>
          <p:txBody>
            <a:bodyPr/>
            <a:lstStyle/>
            <a:p>
              <a:endParaRPr lang="en-US"/>
            </a:p>
          </p:txBody>
        </p:sp>
        <p:sp>
          <p:nvSpPr>
            <p:cNvPr id="7196" name="Freeform 153"/>
            <p:cNvSpPr>
              <a:spLocks/>
            </p:cNvSpPr>
            <p:nvPr/>
          </p:nvSpPr>
          <p:spPr bwMode="auto">
            <a:xfrm>
              <a:off x="3573" y="2394"/>
              <a:ext cx="330" cy="354"/>
            </a:xfrm>
            <a:custGeom>
              <a:avLst/>
              <a:gdLst>
                <a:gd name="T0" fmla="*/ 78 w 330"/>
                <a:gd name="T1" fmla="*/ 12 h 354"/>
                <a:gd name="T2" fmla="*/ 156 w 330"/>
                <a:gd name="T3" fmla="*/ 0 h 354"/>
                <a:gd name="T4" fmla="*/ 144 w 330"/>
                <a:gd name="T5" fmla="*/ 24 h 354"/>
                <a:gd name="T6" fmla="*/ 174 w 330"/>
                <a:gd name="T7" fmla="*/ 42 h 354"/>
                <a:gd name="T8" fmla="*/ 204 w 330"/>
                <a:gd name="T9" fmla="*/ 78 h 354"/>
                <a:gd name="T10" fmla="*/ 282 w 330"/>
                <a:gd name="T11" fmla="*/ 138 h 354"/>
                <a:gd name="T12" fmla="*/ 312 w 330"/>
                <a:gd name="T13" fmla="*/ 204 h 354"/>
                <a:gd name="T14" fmla="*/ 330 w 330"/>
                <a:gd name="T15" fmla="*/ 210 h 354"/>
                <a:gd name="T16" fmla="*/ 318 w 330"/>
                <a:gd name="T17" fmla="*/ 234 h 354"/>
                <a:gd name="T18" fmla="*/ 318 w 330"/>
                <a:gd name="T19" fmla="*/ 246 h 354"/>
                <a:gd name="T20" fmla="*/ 306 w 330"/>
                <a:gd name="T21" fmla="*/ 270 h 354"/>
                <a:gd name="T22" fmla="*/ 306 w 330"/>
                <a:gd name="T23" fmla="*/ 282 h 354"/>
                <a:gd name="T24" fmla="*/ 300 w 330"/>
                <a:gd name="T25" fmla="*/ 282 h 354"/>
                <a:gd name="T26" fmla="*/ 312 w 330"/>
                <a:gd name="T27" fmla="*/ 288 h 354"/>
                <a:gd name="T28" fmla="*/ 306 w 330"/>
                <a:gd name="T29" fmla="*/ 318 h 354"/>
                <a:gd name="T30" fmla="*/ 270 w 330"/>
                <a:gd name="T31" fmla="*/ 318 h 354"/>
                <a:gd name="T32" fmla="*/ 276 w 330"/>
                <a:gd name="T33" fmla="*/ 348 h 354"/>
                <a:gd name="T34" fmla="*/ 270 w 330"/>
                <a:gd name="T35" fmla="*/ 354 h 354"/>
                <a:gd name="T36" fmla="*/ 264 w 330"/>
                <a:gd name="T37" fmla="*/ 336 h 354"/>
                <a:gd name="T38" fmla="*/ 84 w 330"/>
                <a:gd name="T39" fmla="*/ 348 h 354"/>
                <a:gd name="T40" fmla="*/ 72 w 330"/>
                <a:gd name="T41" fmla="*/ 324 h 354"/>
                <a:gd name="T42" fmla="*/ 54 w 330"/>
                <a:gd name="T43" fmla="*/ 258 h 354"/>
                <a:gd name="T44" fmla="*/ 66 w 330"/>
                <a:gd name="T45" fmla="*/ 228 h 354"/>
                <a:gd name="T46" fmla="*/ 42 w 330"/>
                <a:gd name="T47" fmla="*/ 186 h 354"/>
                <a:gd name="T48" fmla="*/ 0 w 330"/>
                <a:gd name="T49" fmla="*/ 24 h 354"/>
                <a:gd name="T50" fmla="*/ 78 w 330"/>
                <a:gd name="T51" fmla="*/ 12 h 354"/>
                <a:gd name="T52" fmla="*/ 78 w 330"/>
                <a:gd name="T53" fmla="*/ 18 h 35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30"/>
                <a:gd name="T82" fmla="*/ 0 h 354"/>
                <a:gd name="T83" fmla="*/ 330 w 330"/>
                <a:gd name="T84" fmla="*/ 354 h 35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30" h="354">
                  <a:moveTo>
                    <a:pt x="78" y="12"/>
                  </a:moveTo>
                  <a:lnTo>
                    <a:pt x="156" y="0"/>
                  </a:lnTo>
                  <a:lnTo>
                    <a:pt x="144" y="24"/>
                  </a:lnTo>
                  <a:lnTo>
                    <a:pt x="174" y="42"/>
                  </a:lnTo>
                  <a:lnTo>
                    <a:pt x="204" y="78"/>
                  </a:lnTo>
                  <a:lnTo>
                    <a:pt x="282" y="138"/>
                  </a:lnTo>
                  <a:lnTo>
                    <a:pt x="312" y="204"/>
                  </a:lnTo>
                  <a:lnTo>
                    <a:pt x="330" y="210"/>
                  </a:lnTo>
                  <a:lnTo>
                    <a:pt x="318" y="234"/>
                  </a:lnTo>
                  <a:lnTo>
                    <a:pt x="318" y="246"/>
                  </a:lnTo>
                  <a:lnTo>
                    <a:pt x="306" y="270"/>
                  </a:lnTo>
                  <a:lnTo>
                    <a:pt x="306" y="282"/>
                  </a:lnTo>
                  <a:lnTo>
                    <a:pt x="300" y="282"/>
                  </a:lnTo>
                  <a:lnTo>
                    <a:pt x="312" y="288"/>
                  </a:lnTo>
                  <a:lnTo>
                    <a:pt x="306" y="318"/>
                  </a:lnTo>
                  <a:lnTo>
                    <a:pt x="270" y="318"/>
                  </a:lnTo>
                  <a:lnTo>
                    <a:pt x="276" y="348"/>
                  </a:lnTo>
                  <a:lnTo>
                    <a:pt x="270" y="354"/>
                  </a:lnTo>
                  <a:lnTo>
                    <a:pt x="264" y="336"/>
                  </a:lnTo>
                  <a:lnTo>
                    <a:pt x="84" y="348"/>
                  </a:lnTo>
                  <a:lnTo>
                    <a:pt x="72" y="324"/>
                  </a:lnTo>
                  <a:lnTo>
                    <a:pt x="54" y="258"/>
                  </a:lnTo>
                  <a:lnTo>
                    <a:pt x="66" y="228"/>
                  </a:lnTo>
                  <a:lnTo>
                    <a:pt x="42" y="186"/>
                  </a:lnTo>
                  <a:lnTo>
                    <a:pt x="0" y="24"/>
                  </a:lnTo>
                  <a:lnTo>
                    <a:pt x="78" y="12"/>
                  </a:lnTo>
                  <a:lnTo>
                    <a:pt x="78" y="18"/>
                  </a:lnTo>
                </a:path>
              </a:pathLst>
            </a:custGeom>
            <a:noFill/>
            <a:ln w="9525">
              <a:solidFill>
                <a:srgbClr val="000000"/>
              </a:solidFill>
              <a:prstDash val="solid"/>
              <a:round/>
              <a:headEnd/>
              <a:tailEnd/>
            </a:ln>
          </p:spPr>
          <p:txBody>
            <a:bodyPr/>
            <a:lstStyle/>
            <a:p>
              <a:endParaRPr lang="en-US"/>
            </a:p>
          </p:txBody>
        </p:sp>
        <p:sp>
          <p:nvSpPr>
            <p:cNvPr id="7197" name="Freeform 154"/>
            <p:cNvSpPr>
              <a:spLocks/>
            </p:cNvSpPr>
            <p:nvPr/>
          </p:nvSpPr>
          <p:spPr bwMode="auto">
            <a:xfrm>
              <a:off x="1911" y="2868"/>
              <a:ext cx="30" cy="36"/>
            </a:xfrm>
            <a:custGeom>
              <a:avLst/>
              <a:gdLst>
                <a:gd name="T0" fmla="*/ 6 w 30"/>
                <a:gd name="T1" fmla="*/ 0 h 36"/>
                <a:gd name="T2" fmla="*/ 6 w 30"/>
                <a:gd name="T3" fmla="*/ 6 h 36"/>
                <a:gd name="T4" fmla="*/ 18 w 30"/>
                <a:gd name="T5" fmla="*/ 6 h 36"/>
                <a:gd name="T6" fmla="*/ 18 w 30"/>
                <a:gd name="T7" fmla="*/ 0 h 36"/>
                <a:gd name="T8" fmla="*/ 24 w 30"/>
                <a:gd name="T9" fmla="*/ 0 h 36"/>
                <a:gd name="T10" fmla="*/ 30 w 30"/>
                <a:gd name="T11" fmla="*/ 12 h 36"/>
                <a:gd name="T12" fmla="*/ 30 w 30"/>
                <a:gd name="T13" fmla="*/ 18 h 36"/>
                <a:gd name="T14" fmla="*/ 24 w 30"/>
                <a:gd name="T15" fmla="*/ 30 h 36"/>
                <a:gd name="T16" fmla="*/ 12 w 30"/>
                <a:gd name="T17" fmla="*/ 36 h 36"/>
                <a:gd name="T18" fmla="*/ 6 w 30"/>
                <a:gd name="T19" fmla="*/ 30 h 36"/>
                <a:gd name="T20" fmla="*/ 0 w 30"/>
                <a:gd name="T21" fmla="*/ 24 h 36"/>
                <a:gd name="T22" fmla="*/ 0 w 30"/>
                <a:gd name="T23" fmla="*/ 12 h 36"/>
                <a:gd name="T24" fmla="*/ 6 w 30"/>
                <a:gd name="T25" fmla="*/ 0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36"/>
                <a:gd name="T41" fmla="*/ 30 w 30"/>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36">
                  <a:moveTo>
                    <a:pt x="6" y="0"/>
                  </a:moveTo>
                  <a:lnTo>
                    <a:pt x="6" y="6"/>
                  </a:lnTo>
                  <a:lnTo>
                    <a:pt x="18" y="6"/>
                  </a:lnTo>
                  <a:lnTo>
                    <a:pt x="18" y="0"/>
                  </a:lnTo>
                  <a:lnTo>
                    <a:pt x="24" y="0"/>
                  </a:lnTo>
                  <a:lnTo>
                    <a:pt x="30" y="12"/>
                  </a:lnTo>
                  <a:lnTo>
                    <a:pt x="30" y="18"/>
                  </a:lnTo>
                  <a:lnTo>
                    <a:pt x="24" y="30"/>
                  </a:lnTo>
                  <a:lnTo>
                    <a:pt x="12" y="36"/>
                  </a:lnTo>
                  <a:lnTo>
                    <a:pt x="6" y="30"/>
                  </a:lnTo>
                  <a:lnTo>
                    <a:pt x="0" y="24"/>
                  </a:lnTo>
                  <a:lnTo>
                    <a:pt x="0" y="12"/>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7198" name="Freeform 155"/>
            <p:cNvSpPr>
              <a:spLocks/>
            </p:cNvSpPr>
            <p:nvPr/>
          </p:nvSpPr>
          <p:spPr bwMode="auto">
            <a:xfrm>
              <a:off x="1911" y="2868"/>
              <a:ext cx="30" cy="36"/>
            </a:xfrm>
            <a:custGeom>
              <a:avLst/>
              <a:gdLst>
                <a:gd name="T0" fmla="*/ 6 w 30"/>
                <a:gd name="T1" fmla="*/ 0 h 36"/>
                <a:gd name="T2" fmla="*/ 6 w 30"/>
                <a:gd name="T3" fmla="*/ 6 h 36"/>
                <a:gd name="T4" fmla="*/ 18 w 30"/>
                <a:gd name="T5" fmla="*/ 6 h 36"/>
                <a:gd name="T6" fmla="*/ 18 w 30"/>
                <a:gd name="T7" fmla="*/ 0 h 36"/>
                <a:gd name="T8" fmla="*/ 24 w 30"/>
                <a:gd name="T9" fmla="*/ 0 h 36"/>
                <a:gd name="T10" fmla="*/ 30 w 30"/>
                <a:gd name="T11" fmla="*/ 12 h 36"/>
                <a:gd name="T12" fmla="*/ 30 w 30"/>
                <a:gd name="T13" fmla="*/ 18 h 36"/>
                <a:gd name="T14" fmla="*/ 24 w 30"/>
                <a:gd name="T15" fmla="*/ 30 h 36"/>
                <a:gd name="T16" fmla="*/ 12 w 30"/>
                <a:gd name="T17" fmla="*/ 36 h 36"/>
                <a:gd name="T18" fmla="*/ 6 w 30"/>
                <a:gd name="T19" fmla="*/ 30 h 36"/>
                <a:gd name="T20" fmla="*/ 0 w 30"/>
                <a:gd name="T21" fmla="*/ 24 h 36"/>
                <a:gd name="T22" fmla="*/ 0 w 30"/>
                <a:gd name="T23" fmla="*/ 12 h 36"/>
                <a:gd name="T24" fmla="*/ 6 w 30"/>
                <a:gd name="T25" fmla="*/ 0 h 36"/>
                <a:gd name="T26" fmla="*/ 6 w 30"/>
                <a:gd name="T27" fmla="*/ 6 h 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36"/>
                <a:gd name="T44" fmla="*/ 30 w 30"/>
                <a:gd name="T45" fmla="*/ 36 h 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36">
                  <a:moveTo>
                    <a:pt x="6" y="0"/>
                  </a:moveTo>
                  <a:lnTo>
                    <a:pt x="6" y="6"/>
                  </a:lnTo>
                  <a:lnTo>
                    <a:pt x="18" y="6"/>
                  </a:lnTo>
                  <a:lnTo>
                    <a:pt x="18" y="0"/>
                  </a:lnTo>
                  <a:lnTo>
                    <a:pt x="24" y="0"/>
                  </a:lnTo>
                  <a:lnTo>
                    <a:pt x="30" y="12"/>
                  </a:lnTo>
                  <a:lnTo>
                    <a:pt x="30" y="18"/>
                  </a:lnTo>
                  <a:lnTo>
                    <a:pt x="24" y="30"/>
                  </a:lnTo>
                  <a:lnTo>
                    <a:pt x="12" y="36"/>
                  </a:lnTo>
                  <a:lnTo>
                    <a:pt x="6" y="30"/>
                  </a:lnTo>
                  <a:lnTo>
                    <a:pt x="0" y="24"/>
                  </a:lnTo>
                  <a:lnTo>
                    <a:pt x="0" y="12"/>
                  </a:lnTo>
                  <a:lnTo>
                    <a:pt x="6" y="0"/>
                  </a:lnTo>
                  <a:lnTo>
                    <a:pt x="6" y="6"/>
                  </a:lnTo>
                </a:path>
              </a:pathLst>
            </a:custGeom>
            <a:noFill/>
            <a:ln w="9525">
              <a:solidFill>
                <a:srgbClr val="000000"/>
              </a:solidFill>
              <a:prstDash val="solid"/>
              <a:round/>
              <a:headEnd/>
              <a:tailEnd/>
            </a:ln>
          </p:spPr>
          <p:txBody>
            <a:bodyPr/>
            <a:lstStyle/>
            <a:p>
              <a:endParaRPr lang="en-US"/>
            </a:p>
          </p:txBody>
        </p:sp>
        <p:sp>
          <p:nvSpPr>
            <p:cNvPr id="7199" name="Freeform 156"/>
            <p:cNvSpPr>
              <a:spLocks/>
            </p:cNvSpPr>
            <p:nvPr/>
          </p:nvSpPr>
          <p:spPr bwMode="auto">
            <a:xfrm>
              <a:off x="2013" y="2922"/>
              <a:ext cx="30" cy="30"/>
            </a:xfrm>
            <a:custGeom>
              <a:avLst/>
              <a:gdLst>
                <a:gd name="T0" fmla="*/ 0 w 30"/>
                <a:gd name="T1" fmla="*/ 12 h 30"/>
                <a:gd name="T2" fmla="*/ 0 w 30"/>
                <a:gd name="T3" fmla="*/ 6 h 30"/>
                <a:gd name="T4" fmla="*/ 6 w 30"/>
                <a:gd name="T5" fmla="*/ 0 h 30"/>
                <a:gd name="T6" fmla="*/ 12 w 30"/>
                <a:gd name="T7" fmla="*/ 6 h 30"/>
                <a:gd name="T8" fmla="*/ 24 w 30"/>
                <a:gd name="T9" fmla="*/ 18 h 30"/>
                <a:gd name="T10" fmla="*/ 30 w 30"/>
                <a:gd name="T11" fmla="*/ 24 h 30"/>
                <a:gd name="T12" fmla="*/ 18 w 30"/>
                <a:gd name="T13" fmla="*/ 24 h 30"/>
                <a:gd name="T14" fmla="*/ 12 w 30"/>
                <a:gd name="T15" fmla="*/ 30 h 30"/>
                <a:gd name="T16" fmla="*/ 6 w 30"/>
                <a:gd name="T17" fmla="*/ 24 h 30"/>
                <a:gd name="T18" fmla="*/ 0 w 30"/>
                <a:gd name="T19" fmla="*/ 12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30"/>
                <a:gd name="T32" fmla="*/ 30 w 30"/>
                <a:gd name="T33" fmla="*/ 30 h 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30">
                  <a:moveTo>
                    <a:pt x="0" y="12"/>
                  </a:moveTo>
                  <a:lnTo>
                    <a:pt x="0" y="6"/>
                  </a:lnTo>
                  <a:lnTo>
                    <a:pt x="6" y="0"/>
                  </a:lnTo>
                  <a:lnTo>
                    <a:pt x="12" y="6"/>
                  </a:lnTo>
                  <a:lnTo>
                    <a:pt x="24" y="18"/>
                  </a:lnTo>
                  <a:lnTo>
                    <a:pt x="30" y="24"/>
                  </a:lnTo>
                  <a:lnTo>
                    <a:pt x="18" y="24"/>
                  </a:lnTo>
                  <a:lnTo>
                    <a:pt x="12" y="30"/>
                  </a:lnTo>
                  <a:lnTo>
                    <a:pt x="6" y="24"/>
                  </a:lnTo>
                  <a:lnTo>
                    <a:pt x="0" y="12"/>
                  </a:lnTo>
                  <a:close/>
                </a:path>
              </a:pathLst>
            </a:custGeom>
            <a:solidFill>
              <a:srgbClr val="FFAA00"/>
            </a:solidFill>
            <a:ln w="9525">
              <a:solidFill>
                <a:srgbClr val="FFAA00"/>
              </a:solidFill>
              <a:prstDash val="solid"/>
              <a:round/>
              <a:headEnd/>
              <a:tailEnd/>
            </a:ln>
          </p:spPr>
          <p:txBody>
            <a:bodyPr/>
            <a:lstStyle/>
            <a:p>
              <a:endParaRPr lang="en-US"/>
            </a:p>
          </p:txBody>
        </p:sp>
        <p:sp>
          <p:nvSpPr>
            <p:cNvPr id="7200" name="Freeform 157"/>
            <p:cNvSpPr>
              <a:spLocks/>
            </p:cNvSpPr>
            <p:nvPr/>
          </p:nvSpPr>
          <p:spPr bwMode="auto">
            <a:xfrm>
              <a:off x="2013" y="2922"/>
              <a:ext cx="30" cy="30"/>
            </a:xfrm>
            <a:custGeom>
              <a:avLst/>
              <a:gdLst>
                <a:gd name="T0" fmla="*/ 0 w 30"/>
                <a:gd name="T1" fmla="*/ 12 h 30"/>
                <a:gd name="T2" fmla="*/ 0 w 30"/>
                <a:gd name="T3" fmla="*/ 6 h 30"/>
                <a:gd name="T4" fmla="*/ 6 w 30"/>
                <a:gd name="T5" fmla="*/ 0 h 30"/>
                <a:gd name="T6" fmla="*/ 12 w 30"/>
                <a:gd name="T7" fmla="*/ 6 h 30"/>
                <a:gd name="T8" fmla="*/ 24 w 30"/>
                <a:gd name="T9" fmla="*/ 18 h 30"/>
                <a:gd name="T10" fmla="*/ 30 w 30"/>
                <a:gd name="T11" fmla="*/ 24 h 30"/>
                <a:gd name="T12" fmla="*/ 18 w 30"/>
                <a:gd name="T13" fmla="*/ 24 h 30"/>
                <a:gd name="T14" fmla="*/ 12 w 30"/>
                <a:gd name="T15" fmla="*/ 30 h 30"/>
                <a:gd name="T16" fmla="*/ 6 w 30"/>
                <a:gd name="T17" fmla="*/ 24 h 30"/>
                <a:gd name="T18" fmla="*/ 0 w 30"/>
                <a:gd name="T19" fmla="*/ 12 h 30"/>
                <a:gd name="T20" fmla="*/ 0 w 30"/>
                <a:gd name="T21" fmla="*/ 18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30"/>
                <a:gd name="T35" fmla="*/ 30 w 30"/>
                <a:gd name="T36" fmla="*/ 30 h 3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30">
                  <a:moveTo>
                    <a:pt x="0" y="12"/>
                  </a:moveTo>
                  <a:lnTo>
                    <a:pt x="0" y="6"/>
                  </a:lnTo>
                  <a:lnTo>
                    <a:pt x="6" y="0"/>
                  </a:lnTo>
                  <a:lnTo>
                    <a:pt x="12" y="6"/>
                  </a:lnTo>
                  <a:lnTo>
                    <a:pt x="24" y="18"/>
                  </a:lnTo>
                  <a:lnTo>
                    <a:pt x="30" y="24"/>
                  </a:lnTo>
                  <a:lnTo>
                    <a:pt x="18" y="24"/>
                  </a:lnTo>
                  <a:lnTo>
                    <a:pt x="12" y="30"/>
                  </a:lnTo>
                  <a:lnTo>
                    <a:pt x="6" y="24"/>
                  </a:lnTo>
                  <a:lnTo>
                    <a:pt x="0" y="12"/>
                  </a:lnTo>
                  <a:lnTo>
                    <a:pt x="0" y="18"/>
                  </a:lnTo>
                </a:path>
              </a:pathLst>
            </a:custGeom>
            <a:noFill/>
            <a:ln w="9525">
              <a:solidFill>
                <a:srgbClr val="000000"/>
              </a:solidFill>
              <a:prstDash val="solid"/>
              <a:round/>
              <a:headEnd/>
              <a:tailEnd/>
            </a:ln>
          </p:spPr>
          <p:txBody>
            <a:bodyPr/>
            <a:lstStyle/>
            <a:p>
              <a:endParaRPr lang="en-US"/>
            </a:p>
          </p:txBody>
        </p:sp>
        <p:sp>
          <p:nvSpPr>
            <p:cNvPr id="7201" name="Freeform 158"/>
            <p:cNvSpPr>
              <a:spLocks/>
            </p:cNvSpPr>
            <p:nvPr/>
          </p:nvSpPr>
          <p:spPr bwMode="auto">
            <a:xfrm>
              <a:off x="2067" y="2958"/>
              <a:ext cx="36" cy="12"/>
            </a:xfrm>
            <a:custGeom>
              <a:avLst/>
              <a:gdLst>
                <a:gd name="T0" fmla="*/ 0 w 36"/>
                <a:gd name="T1" fmla="*/ 6 h 12"/>
                <a:gd name="T2" fmla="*/ 24 w 36"/>
                <a:gd name="T3" fmla="*/ 6 h 12"/>
                <a:gd name="T4" fmla="*/ 30 w 36"/>
                <a:gd name="T5" fmla="*/ 0 h 12"/>
                <a:gd name="T6" fmla="*/ 36 w 36"/>
                <a:gd name="T7" fmla="*/ 0 h 12"/>
                <a:gd name="T8" fmla="*/ 36 w 36"/>
                <a:gd name="T9" fmla="*/ 12 h 12"/>
                <a:gd name="T10" fmla="*/ 6 w 36"/>
                <a:gd name="T11" fmla="*/ 12 h 12"/>
                <a:gd name="T12" fmla="*/ 0 w 36"/>
                <a:gd name="T13" fmla="*/ 6 h 12"/>
                <a:gd name="T14" fmla="*/ 0 60000 65536"/>
                <a:gd name="T15" fmla="*/ 0 60000 65536"/>
                <a:gd name="T16" fmla="*/ 0 60000 65536"/>
                <a:gd name="T17" fmla="*/ 0 60000 65536"/>
                <a:gd name="T18" fmla="*/ 0 60000 65536"/>
                <a:gd name="T19" fmla="*/ 0 60000 65536"/>
                <a:gd name="T20" fmla="*/ 0 60000 65536"/>
                <a:gd name="T21" fmla="*/ 0 w 36"/>
                <a:gd name="T22" fmla="*/ 0 h 12"/>
                <a:gd name="T23" fmla="*/ 36 w 36"/>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 h="12">
                  <a:moveTo>
                    <a:pt x="0" y="6"/>
                  </a:moveTo>
                  <a:lnTo>
                    <a:pt x="24" y="6"/>
                  </a:lnTo>
                  <a:lnTo>
                    <a:pt x="30" y="0"/>
                  </a:lnTo>
                  <a:lnTo>
                    <a:pt x="36" y="0"/>
                  </a:lnTo>
                  <a:lnTo>
                    <a:pt x="36" y="12"/>
                  </a:lnTo>
                  <a:lnTo>
                    <a:pt x="6" y="12"/>
                  </a:lnTo>
                  <a:lnTo>
                    <a:pt x="0" y="6"/>
                  </a:lnTo>
                  <a:close/>
                </a:path>
              </a:pathLst>
            </a:custGeom>
            <a:solidFill>
              <a:srgbClr val="FFAA00"/>
            </a:solidFill>
            <a:ln w="9525">
              <a:solidFill>
                <a:srgbClr val="FFAA00"/>
              </a:solidFill>
              <a:prstDash val="solid"/>
              <a:round/>
              <a:headEnd/>
              <a:tailEnd/>
            </a:ln>
          </p:spPr>
          <p:txBody>
            <a:bodyPr/>
            <a:lstStyle/>
            <a:p>
              <a:endParaRPr lang="en-US"/>
            </a:p>
          </p:txBody>
        </p:sp>
        <p:sp>
          <p:nvSpPr>
            <p:cNvPr id="7202" name="Freeform 159"/>
            <p:cNvSpPr>
              <a:spLocks/>
            </p:cNvSpPr>
            <p:nvPr/>
          </p:nvSpPr>
          <p:spPr bwMode="auto">
            <a:xfrm>
              <a:off x="2067" y="2958"/>
              <a:ext cx="36" cy="12"/>
            </a:xfrm>
            <a:custGeom>
              <a:avLst/>
              <a:gdLst>
                <a:gd name="T0" fmla="*/ 0 w 36"/>
                <a:gd name="T1" fmla="*/ 6 h 12"/>
                <a:gd name="T2" fmla="*/ 24 w 36"/>
                <a:gd name="T3" fmla="*/ 6 h 12"/>
                <a:gd name="T4" fmla="*/ 30 w 36"/>
                <a:gd name="T5" fmla="*/ 0 h 12"/>
                <a:gd name="T6" fmla="*/ 36 w 36"/>
                <a:gd name="T7" fmla="*/ 0 h 12"/>
                <a:gd name="T8" fmla="*/ 36 w 36"/>
                <a:gd name="T9" fmla="*/ 12 h 12"/>
                <a:gd name="T10" fmla="*/ 6 w 36"/>
                <a:gd name="T11" fmla="*/ 12 h 12"/>
                <a:gd name="T12" fmla="*/ 0 w 36"/>
                <a:gd name="T13" fmla="*/ 6 h 12"/>
                <a:gd name="T14" fmla="*/ 0 w 36"/>
                <a:gd name="T15" fmla="*/ 12 h 12"/>
                <a:gd name="T16" fmla="*/ 0 60000 65536"/>
                <a:gd name="T17" fmla="*/ 0 60000 65536"/>
                <a:gd name="T18" fmla="*/ 0 60000 65536"/>
                <a:gd name="T19" fmla="*/ 0 60000 65536"/>
                <a:gd name="T20" fmla="*/ 0 60000 65536"/>
                <a:gd name="T21" fmla="*/ 0 60000 65536"/>
                <a:gd name="T22" fmla="*/ 0 60000 65536"/>
                <a:gd name="T23" fmla="*/ 0 60000 65536"/>
                <a:gd name="T24" fmla="*/ 0 w 36"/>
                <a:gd name="T25" fmla="*/ 0 h 12"/>
                <a:gd name="T26" fmla="*/ 36 w 36"/>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6" h="12">
                  <a:moveTo>
                    <a:pt x="0" y="6"/>
                  </a:moveTo>
                  <a:lnTo>
                    <a:pt x="24" y="6"/>
                  </a:lnTo>
                  <a:lnTo>
                    <a:pt x="30" y="0"/>
                  </a:lnTo>
                  <a:lnTo>
                    <a:pt x="36" y="0"/>
                  </a:lnTo>
                  <a:lnTo>
                    <a:pt x="36" y="12"/>
                  </a:lnTo>
                  <a:lnTo>
                    <a:pt x="6"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7203" name="Freeform 160"/>
            <p:cNvSpPr>
              <a:spLocks/>
            </p:cNvSpPr>
            <p:nvPr/>
          </p:nvSpPr>
          <p:spPr bwMode="auto">
            <a:xfrm>
              <a:off x="2109" y="2976"/>
              <a:ext cx="42" cy="36"/>
            </a:xfrm>
            <a:custGeom>
              <a:avLst/>
              <a:gdLst>
                <a:gd name="T0" fmla="*/ 18 w 42"/>
                <a:gd name="T1" fmla="*/ 6 h 36"/>
                <a:gd name="T2" fmla="*/ 24 w 42"/>
                <a:gd name="T3" fmla="*/ 6 h 36"/>
                <a:gd name="T4" fmla="*/ 30 w 42"/>
                <a:gd name="T5" fmla="*/ 12 h 36"/>
                <a:gd name="T6" fmla="*/ 42 w 42"/>
                <a:gd name="T7" fmla="*/ 18 h 36"/>
                <a:gd name="T8" fmla="*/ 42 w 42"/>
                <a:gd name="T9" fmla="*/ 30 h 36"/>
                <a:gd name="T10" fmla="*/ 30 w 42"/>
                <a:gd name="T11" fmla="*/ 36 h 36"/>
                <a:gd name="T12" fmla="*/ 18 w 42"/>
                <a:gd name="T13" fmla="*/ 36 h 36"/>
                <a:gd name="T14" fmla="*/ 18 w 42"/>
                <a:gd name="T15" fmla="*/ 24 h 36"/>
                <a:gd name="T16" fmla="*/ 12 w 42"/>
                <a:gd name="T17" fmla="*/ 18 h 36"/>
                <a:gd name="T18" fmla="*/ 6 w 42"/>
                <a:gd name="T19" fmla="*/ 12 h 36"/>
                <a:gd name="T20" fmla="*/ 0 w 42"/>
                <a:gd name="T21" fmla="*/ 6 h 36"/>
                <a:gd name="T22" fmla="*/ 0 w 42"/>
                <a:gd name="T23" fmla="*/ 0 h 36"/>
                <a:gd name="T24" fmla="*/ 6 w 42"/>
                <a:gd name="T25" fmla="*/ 0 h 36"/>
                <a:gd name="T26" fmla="*/ 18 w 42"/>
                <a:gd name="T27" fmla="*/ 6 h 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2"/>
                <a:gd name="T43" fmla="*/ 0 h 36"/>
                <a:gd name="T44" fmla="*/ 42 w 42"/>
                <a:gd name="T45" fmla="*/ 36 h 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2" h="36">
                  <a:moveTo>
                    <a:pt x="18" y="6"/>
                  </a:moveTo>
                  <a:lnTo>
                    <a:pt x="24" y="6"/>
                  </a:lnTo>
                  <a:lnTo>
                    <a:pt x="30" y="12"/>
                  </a:lnTo>
                  <a:lnTo>
                    <a:pt x="42" y="18"/>
                  </a:lnTo>
                  <a:lnTo>
                    <a:pt x="42" y="30"/>
                  </a:lnTo>
                  <a:lnTo>
                    <a:pt x="30" y="36"/>
                  </a:lnTo>
                  <a:lnTo>
                    <a:pt x="18" y="36"/>
                  </a:lnTo>
                  <a:lnTo>
                    <a:pt x="18" y="24"/>
                  </a:lnTo>
                  <a:lnTo>
                    <a:pt x="12" y="18"/>
                  </a:lnTo>
                  <a:lnTo>
                    <a:pt x="6" y="12"/>
                  </a:lnTo>
                  <a:lnTo>
                    <a:pt x="0" y="6"/>
                  </a:lnTo>
                  <a:lnTo>
                    <a:pt x="0" y="0"/>
                  </a:lnTo>
                  <a:lnTo>
                    <a:pt x="6" y="0"/>
                  </a:lnTo>
                  <a:lnTo>
                    <a:pt x="18" y="6"/>
                  </a:lnTo>
                  <a:close/>
                </a:path>
              </a:pathLst>
            </a:custGeom>
            <a:solidFill>
              <a:srgbClr val="FFAA00"/>
            </a:solidFill>
            <a:ln w="9525">
              <a:solidFill>
                <a:srgbClr val="FFAA00"/>
              </a:solidFill>
              <a:prstDash val="solid"/>
              <a:round/>
              <a:headEnd/>
              <a:tailEnd/>
            </a:ln>
          </p:spPr>
          <p:txBody>
            <a:bodyPr/>
            <a:lstStyle/>
            <a:p>
              <a:endParaRPr lang="en-US"/>
            </a:p>
          </p:txBody>
        </p:sp>
        <p:sp>
          <p:nvSpPr>
            <p:cNvPr id="7204" name="Freeform 161"/>
            <p:cNvSpPr>
              <a:spLocks/>
            </p:cNvSpPr>
            <p:nvPr/>
          </p:nvSpPr>
          <p:spPr bwMode="auto">
            <a:xfrm>
              <a:off x="2109" y="2976"/>
              <a:ext cx="42" cy="36"/>
            </a:xfrm>
            <a:custGeom>
              <a:avLst/>
              <a:gdLst>
                <a:gd name="T0" fmla="*/ 18 w 42"/>
                <a:gd name="T1" fmla="*/ 6 h 36"/>
                <a:gd name="T2" fmla="*/ 24 w 42"/>
                <a:gd name="T3" fmla="*/ 6 h 36"/>
                <a:gd name="T4" fmla="*/ 30 w 42"/>
                <a:gd name="T5" fmla="*/ 12 h 36"/>
                <a:gd name="T6" fmla="*/ 42 w 42"/>
                <a:gd name="T7" fmla="*/ 18 h 36"/>
                <a:gd name="T8" fmla="*/ 42 w 42"/>
                <a:gd name="T9" fmla="*/ 30 h 36"/>
                <a:gd name="T10" fmla="*/ 30 w 42"/>
                <a:gd name="T11" fmla="*/ 36 h 36"/>
                <a:gd name="T12" fmla="*/ 18 w 42"/>
                <a:gd name="T13" fmla="*/ 36 h 36"/>
                <a:gd name="T14" fmla="*/ 18 w 42"/>
                <a:gd name="T15" fmla="*/ 24 h 36"/>
                <a:gd name="T16" fmla="*/ 12 w 42"/>
                <a:gd name="T17" fmla="*/ 18 h 36"/>
                <a:gd name="T18" fmla="*/ 6 w 42"/>
                <a:gd name="T19" fmla="*/ 12 h 36"/>
                <a:gd name="T20" fmla="*/ 0 w 42"/>
                <a:gd name="T21" fmla="*/ 6 h 36"/>
                <a:gd name="T22" fmla="*/ 0 w 42"/>
                <a:gd name="T23" fmla="*/ 0 h 36"/>
                <a:gd name="T24" fmla="*/ 6 w 42"/>
                <a:gd name="T25" fmla="*/ 0 h 36"/>
                <a:gd name="T26" fmla="*/ 18 w 42"/>
                <a:gd name="T27" fmla="*/ 6 h 36"/>
                <a:gd name="T28" fmla="*/ 18 w 42"/>
                <a:gd name="T29" fmla="*/ 12 h 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
                <a:gd name="T46" fmla="*/ 0 h 36"/>
                <a:gd name="T47" fmla="*/ 42 w 42"/>
                <a:gd name="T48" fmla="*/ 36 h 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 h="36">
                  <a:moveTo>
                    <a:pt x="18" y="6"/>
                  </a:moveTo>
                  <a:lnTo>
                    <a:pt x="24" y="6"/>
                  </a:lnTo>
                  <a:lnTo>
                    <a:pt x="30" y="12"/>
                  </a:lnTo>
                  <a:lnTo>
                    <a:pt x="42" y="18"/>
                  </a:lnTo>
                  <a:lnTo>
                    <a:pt x="42" y="30"/>
                  </a:lnTo>
                  <a:lnTo>
                    <a:pt x="30" y="36"/>
                  </a:lnTo>
                  <a:lnTo>
                    <a:pt x="18" y="36"/>
                  </a:lnTo>
                  <a:lnTo>
                    <a:pt x="18" y="24"/>
                  </a:lnTo>
                  <a:lnTo>
                    <a:pt x="12" y="18"/>
                  </a:lnTo>
                  <a:lnTo>
                    <a:pt x="6" y="12"/>
                  </a:lnTo>
                  <a:lnTo>
                    <a:pt x="0" y="6"/>
                  </a:lnTo>
                  <a:lnTo>
                    <a:pt x="0" y="0"/>
                  </a:lnTo>
                  <a:lnTo>
                    <a:pt x="6" y="0"/>
                  </a:lnTo>
                  <a:lnTo>
                    <a:pt x="18" y="6"/>
                  </a:lnTo>
                  <a:lnTo>
                    <a:pt x="18" y="12"/>
                  </a:lnTo>
                </a:path>
              </a:pathLst>
            </a:custGeom>
            <a:noFill/>
            <a:ln w="9525">
              <a:solidFill>
                <a:srgbClr val="000000"/>
              </a:solidFill>
              <a:prstDash val="solid"/>
              <a:round/>
              <a:headEnd/>
              <a:tailEnd/>
            </a:ln>
          </p:spPr>
          <p:txBody>
            <a:bodyPr/>
            <a:lstStyle/>
            <a:p>
              <a:endParaRPr lang="en-US"/>
            </a:p>
          </p:txBody>
        </p:sp>
        <p:sp>
          <p:nvSpPr>
            <p:cNvPr id="7205" name="Freeform 162"/>
            <p:cNvSpPr>
              <a:spLocks/>
            </p:cNvSpPr>
            <p:nvPr/>
          </p:nvSpPr>
          <p:spPr bwMode="auto">
            <a:xfrm>
              <a:off x="2157" y="3048"/>
              <a:ext cx="78" cy="108"/>
            </a:xfrm>
            <a:custGeom>
              <a:avLst/>
              <a:gdLst>
                <a:gd name="T0" fmla="*/ 6 w 78"/>
                <a:gd name="T1" fmla="*/ 0 h 108"/>
                <a:gd name="T2" fmla="*/ 12 w 78"/>
                <a:gd name="T3" fmla="*/ 0 h 108"/>
                <a:gd name="T4" fmla="*/ 18 w 78"/>
                <a:gd name="T5" fmla="*/ 6 h 108"/>
                <a:gd name="T6" fmla="*/ 30 w 78"/>
                <a:gd name="T7" fmla="*/ 6 h 108"/>
                <a:gd name="T8" fmla="*/ 36 w 78"/>
                <a:gd name="T9" fmla="*/ 12 h 108"/>
                <a:gd name="T10" fmla="*/ 48 w 78"/>
                <a:gd name="T11" fmla="*/ 12 h 108"/>
                <a:gd name="T12" fmla="*/ 48 w 78"/>
                <a:gd name="T13" fmla="*/ 18 h 108"/>
                <a:gd name="T14" fmla="*/ 54 w 78"/>
                <a:gd name="T15" fmla="*/ 24 h 108"/>
                <a:gd name="T16" fmla="*/ 54 w 78"/>
                <a:gd name="T17" fmla="*/ 30 h 108"/>
                <a:gd name="T18" fmla="*/ 60 w 78"/>
                <a:gd name="T19" fmla="*/ 36 h 108"/>
                <a:gd name="T20" fmla="*/ 66 w 78"/>
                <a:gd name="T21" fmla="*/ 42 h 108"/>
                <a:gd name="T22" fmla="*/ 72 w 78"/>
                <a:gd name="T23" fmla="*/ 48 h 108"/>
                <a:gd name="T24" fmla="*/ 78 w 78"/>
                <a:gd name="T25" fmla="*/ 60 h 108"/>
                <a:gd name="T26" fmla="*/ 72 w 78"/>
                <a:gd name="T27" fmla="*/ 72 h 108"/>
                <a:gd name="T28" fmla="*/ 54 w 78"/>
                <a:gd name="T29" fmla="*/ 72 h 108"/>
                <a:gd name="T30" fmla="*/ 42 w 78"/>
                <a:gd name="T31" fmla="*/ 78 h 108"/>
                <a:gd name="T32" fmla="*/ 36 w 78"/>
                <a:gd name="T33" fmla="*/ 84 h 108"/>
                <a:gd name="T34" fmla="*/ 30 w 78"/>
                <a:gd name="T35" fmla="*/ 96 h 108"/>
                <a:gd name="T36" fmla="*/ 30 w 78"/>
                <a:gd name="T37" fmla="*/ 102 h 108"/>
                <a:gd name="T38" fmla="*/ 24 w 78"/>
                <a:gd name="T39" fmla="*/ 108 h 108"/>
                <a:gd name="T40" fmla="*/ 12 w 78"/>
                <a:gd name="T41" fmla="*/ 102 h 108"/>
                <a:gd name="T42" fmla="*/ 6 w 78"/>
                <a:gd name="T43" fmla="*/ 90 h 108"/>
                <a:gd name="T44" fmla="*/ 6 w 78"/>
                <a:gd name="T45" fmla="*/ 60 h 108"/>
                <a:gd name="T46" fmla="*/ 0 w 78"/>
                <a:gd name="T47" fmla="*/ 48 h 108"/>
                <a:gd name="T48" fmla="*/ 0 w 78"/>
                <a:gd name="T49" fmla="*/ 36 h 108"/>
                <a:gd name="T50" fmla="*/ 6 w 78"/>
                <a:gd name="T51" fmla="*/ 18 h 108"/>
                <a:gd name="T52" fmla="*/ 6 w 78"/>
                <a:gd name="T53" fmla="*/ 0 h 10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78"/>
                <a:gd name="T82" fmla="*/ 0 h 108"/>
                <a:gd name="T83" fmla="*/ 78 w 78"/>
                <a:gd name="T84" fmla="*/ 108 h 10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78" h="108">
                  <a:moveTo>
                    <a:pt x="6" y="0"/>
                  </a:moveTo>
                  <a:lnTo>
                    <a:pt x="12" y="0"/>
                  </a:lnTo>
                  <a:lnTo>
                    <a:pt x="18" y="6"/>
                  </a:lnTo>
                  <a:lnTo>
                    <a:pt x="30" y="6"/>
                  </a:lnTo>
                  <a:lnTo>
                    <a:pt x="36" y="12"/>
                  </a:lnTo>
                  <a:lnTo>
                    <a:pt x="48" y="12"/>
                  </a:lnTo>
                  <a:lnTo>
                    <a:pt x="48" y="18"/>
                  </a:lnTo>
                  <a:lnTo>
                    <a:pt x="54" y="24"/>
                  </a:lnTo>
                  <a:lnTo>
                    <a:pt x="54" y="30"/>
                  </a:lnTo>
                  <a:lnTo>
                    <a:pt x="60" y="36"/>
                  </a:lnTo>
                  <a:lnTo>
                    <a:pt x="66" y="42"/>
                  </a:lnTo>
                  <a:lnTo>
                    <a:pt x="72" y="48"/>
                  </a:lnTo>
                  <a:lnTo>
                    <a:pt x="78" y="60"/>
                  </a:lnTo>
                  <a:lnTo>
                    <a:pt x="72" y="72"/>
                  </a:lnTo>
                  <a:lnTo>
                    <a:pt x="54" y="72"/>
                  </a:lnTo>
                  <a:lnTo>
                    <a:pt x="42" y="78"/>
                  </a:lnTo>
                  <a:lnTo>
                    <a:pt x="36" y="84"/>
                  </a:lnTo>
                  <a:lnTo>
                    <a:pt x="30" y="96"/>
                  </a:lnTo>
                  <a:lnTo>
                    <a:pt x="30" y="102"/>
                  </a:lnTo>
                  <a:lnTo>
                    <a:pt x="24" y="108"/>
                  </a:lnTo>
                  <a:lnTo>
                    <a:pt x="12" y="102"/>
                  </a:lnTo>
                  <a:lnTo>
                    <a:pt x="6" y="90"/>
                  </a:lnTo>
                  <a:lnTo>
                    <a:pt x="6" y="60"/>
                  </a:lnTo>
                  <a:lnTo>
                    <a:pt x="0" y="48"/>
                  </a:lnTo>
                  <a:lnTo>
                    <a:pt x="0" y="36"/>
                  </a:lnTo>
                  <a:lnTo>
                    <a:pt x="6" y="18"/>
                  </a:lnTo>
                  <a:lnTo>
                    <a:pt x="6" y="0"/>
                  </a:lnTo>
                  <a:close/>
                </a:path>
              </a:pathLst>
            </a:custGeom>
            <a:solidFill>
              <a:srgbClr val="FFAA00"/>
            </a:solidFill>
            <a:ln w="9525">
              <a:solidFill>
                <a:srgbClr val="FFAA00"/>
              </a:solidFill>
              <a:prstDash val="solid"/>
              <a:round/>
              <a:headEnd/>
              <a:tailEnd/>
            </a:ln>
          </p:spPr>
          <p:txBody>
            <a:bodyPr/>
            <a:lstStyle/>
            <a:p>
              <a:endParaRPr lang="en-US"/>
            </a:p>
          </p:txBody>
        </p:sp>
        <p:sp>
          <p:nvSpPr>
            <p:cNvPr id="7206" name="Freeform 163"/>
            <p:cNvSpPr>
              <a:spLocks/>
            </p:cNvSpPr>
            <p:nvPr/>
          </p:nvSpPr>
          <p:spPr bwMode="auto">
            <a:xfrm>
              <a:off x="2157" y="3048"/>
              <a:ext cx="78" cy="108"/>
            </a:xfrm>
            <a:custGeom>
              <a:avLst/>
              <a:gdLst>
                <a:gd name="T0" fmla="*/ 6 w 78"/>
                <a:gd name="T1" fmla="*/ 0 h 108"/>
                <a:gd name="T2" fmla="*/ 12 w 78"/>
                <a:gd name="T3" fmla="*/ 0 h 108"/>
                <a:gd name="T4" fmla="*/ 18 w 78"/>
                <a:gd name="T5" fmla="*/ 6 h 108"/>
                <a:gd name="T6" fmla="*/ 30 w 78"/>
                <a:gd name="T7" fmla="*/ 6 h 108"/>
                <a:gd name="T8" fmla="*/ 36 w 78"/>
                <a:gd name="T9" fmla="*/ 12 h 108"/>
                <a:gd name="T10" fmla="*/ 48 w 78"/>
                <a:gd name="T11" fmla="*/ 12 h 108"/>
                <a:gd name="T12" fmla="*/ 48 w 78"/>
                <a:gd name="T13" fmla="*/ 18 h 108"/>
                <a:gd name="T14" fmla="*/ 54 w 78"/>
                <a:gd name="T15" fmla="*/ 24 h 108"/>
                <a:gd name="T16" fmla="*/ 54 w 78"/>
                <a:gd name="T17" fmla="*/ 30 h 108"/>
                <a:gd name="T18" fmla="*/ 60 w 78"/>
                <a:gd name="T19" fmla="*/ 36 h 108"/>
                <a:gd name="T20" fmla="*/ 66 w 78"/>
                <a:gd name="T21" fmla="*/ 42 h 108"/>
                <a:gd name="T22" fmla="*/ 72 w 78"/>
                <a:gd name="T23" fmla="*/ 48 h 108"/>
                <a:gd name="T24" fmla="*/ 78 w 78"/>
                <a:gd name="T25" fmla="*/ 60 h 108"/>
                <a:gd name="T26" fmla="*/ 72 w 78"/>
                <a:gd name="T27" fmla="*/ 72 h 108"/>
                <a:gd name="T28" fmla="*/ 54 w 78"/>
                <a:gd name="T29" fmla="*/ 72 h 108"/>
                <a:gd name="T30" fmla="*/ 42 w 78"/>
                <a:gd name="T31" fmla="*/ 78 h 108"/>
                <a:gd name="T32" fmla="*/ 36 w 78"/>
                <a:gd name="T33" fmla="*/ 84 h 108"/>
                <a:gd name="T34" fmla="*/ 30 w 78"/>
                <a:gd name="T35" fmla="*/ 96 h 108"/>
                <a:gd name="T36" fmla="*/ 30 w 78"/>
                <a:gd name="T37" fmla="*/ 102 h 108"/>
                <a:gd name="T38" fmla="*/ 24 w 78"/>
                <a:gd name="T39" fmla="*/ 108 h 108"/>
                <a:gd name="T40" fmla="*/ 12 w 78"/>
                <a:gd name="T41" fmla="*/ 102 h 108"/>
                <a:gd name="T42" fmla="*/ 6 w 78"/>
                <a:gd name="T43" fmla="*/ 90 h 108"/>
                <a:gd name="T44" fmla="*/ 6 w 78"/>
                <a:gd name="T45" fmla="*/ 60 h 108"/>
                <a:gd name="T46" fmla="*/ 0 w 78"/>
                <a:gd name="T47" fmla="*/ 48 h 108"/>
                <a:gd name="T48" fmla="*/ 0 w 78"/>
                <a:gd name="T49" fmla="*/ 36 h 108"/>
                <a:gd name="T50" fmla="*/ 6 w 78"/>
                <a:gd name="T51" fmla="*/ 18 h 108"/>
                <a:gd name="T52" fmla="*/ 6 w 78"/>
                <a:gd name="T53" fmla="*/ 0 h 108"/>
                <a:gd name="T54" fmla="*/ 6 w 78"/>
                <a:gd name="T55" fmla="*/ 6 h 10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8"/>
                <a:gd name="T85" fmla="*/ 0 h 108"/>
                <a:gd name="T86" fmla="*/ 78 w 78"/>
                <a:gd name="T87" fmla="*/ 108 h 10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8" h="108">
                  <a:moveTo>
                    <a:pt x="6" y="0"/>
                  </a:moveTo>
                  <a:lnTo>
                    <a:pt x="12" y="0"/>
                  </a:lnTo>
                  <a:lnTo>
                    <a:pt x="18" y="6"/>
                  </a:lnTo>
                  <a:lnTo>
                    <a:pt x="30" y="6"/>
                  </a:lnTo>
                  <a:lnTo>
                    <a:pt x="36" y="12"/>
                  </a:lnTo>
                  <a:lnTo>
                    <a:pt x="48" y="12"/>
                  </a:lnTo>
                  <a:lnTo>
                    <a:pt x="48" y="18"/>
                  </a:lnTo>
                  <a:lnTo>
                    <a:pt x="54" y="24"/>
                  </a:lnTo>
                  <a:lnTo>
                    <a:pt x="54" y="30"/>
                  </a:lnTo>
                  <a:lnTo>
                    <a:pt x="60" y="36"/>
                  </a:lnTo>
                  <a:lnTo>
                    <a:pt x="66" y="42"/>
                  </a:lnTo>
                  <a:lnTo>
                    <a:pt x="72" y="48"/>
                  </a:lnTo>
                  <a:lnTo>
                    <a:pt x="78" y="60"/>
                  </a:lnTo>
                  <a:lnTo>
                    <a:pt x="72" y="72"/>
                  </a:lnTo>
                  <a:lnTo>
                    <a:pt x="54" y="72"/>
                  </a:lnTo>
                  <a:lnTo>
                    <a:pt x="42" y="78"/>
                  </a:lnTo>
                  <a:lnTo>
                    <a:pt x="36" y="84"/>
                  </a:lnTo>
                  <a:lnTo>
                    <a:pt x="30" y="96"/>
                  </a:lnTo>
                  <a:lnTo>
                    <a:pt x="30" y="102"/>
                  </a:lnTo>
                  <a:lnTo>
                    <a:pt x="24" y="108"/>
                  </a:lnTo>
                  <a:lnTo>
                    <a:pt x="12" y="102"/>
                  </a:lnTo>
                  <a:lnTo>
                    <a:pt x="6" y="90"/>
                  </a:lnTo>
                  <a:lnTo>
                    <a:pt x="6" y="60"/>
                  </a:lnTo>
                  <a:lnTo>
                    <a:pt x="0" y="48"/>
                  </a:lnTo>
                  <a:lnTo>
                    <a:pt x="0" y="36"/>
                  </a:lnTo>
                  <a:lnTo>
                    <a:pt x="6" y="18"/>
                  </a:lnTo>
                  <a:lnTo>
                    <a:pt x="6" y="0"/>
                  </a:lnTo>
                  <a:lnTo>
                    <a:pt x="6" y="6"/>
                  </a:lnTo>
                </a:path>
              </a:pathLst>
            </a:custGeom>
            <a:noFill/>
            <a:ln w="9525">
              <a:solidFill>
                <a:srgbClr val="000000"/>
              </a:solidFill>
              <a:prstDash val="solid"/>
              <a:round/>
              <a:headEnd/>
              <a:tailEnd/>
            </a:ln>
          </p:spPr>
          <p:txBody>
            <a:bodyPr/>
            <a:lstStyle/>
            <a:p>
              <a:endParaRPr lang="en-US"/>
            </a:p>
          </p:txBody>
        </p:sp>
        <p:sp>
          <p:nvSpPr>
            <p:cNvPr id="7207" name="Freeform 164"/>
            <p:cNvSpPr>
              <a:spLocks/>
            </p:cNvSpPr>
            <p:nvPr/>
          </p:nvSpPr>
          <p:spPr bwMode="auto">
            <a:xfrm>
              <a:off x="2085" y="2982"/>
              <a:ext cx="12" cy="18"/>
            </a:xfrm>
            <a:custGeom>
              <a:avLst/>
              <a:gdLst>
                <a:gd name="T0" fmla="*/ 0 w 12"/>
                <a:gd name="T1" fmla="*/ 6 h 18"/>
                <a:gd name="T2" fmla="*/ 0 w 12"/>
                <a:gd name="T3" fmla="*/ 0 h 18"/>
                <a:gd name="T4" fmla="*/ 6 w 12"/>
                <a:gd name="T5" fmla="*/ 0 h 18"/>
                <a:gd name="T6" fmla="*/ 12 w 12"/>
                <a:gd name="T7" fmla="*/ 6 h 18"/>
                <a:gd name="T8" fmla="*/ 12 w 12"/>
                <a:gd name="T9" fmla="*/ 18 h 18"/>
                <a:gd name="T10" fmla="*/ 6 w 12"/>
                <a:gd name="T11" fmla="*/ 18 h 18"/>
                <a:gd name="T12" fmla="*/ 6 w 12"/>
                <a:gd name="T13" fmla="*/ 12 h 18"/>
                <a:gd name="T14" fmla="*/ 0 w 12"/>
                <a:gd name="T15" fmla="*/ 6 h 18"/>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8"/>
                <a:gd name="T26" fmla="*/ 12 w 12"/>
                <a:gd name="T27" fmla="*/ 18 h 1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8">
                  <a:moveTo>
                    <a:pt x="0" y="6"/>
                  </a:moveTo>
                  <a:lnTo>
                    <a:pt x="0" y="0"/>
                  </a:lnTo>
                  <a:lnTo>
                    <a:pt x="6" y="0"/>
                  </a:lnTo>
                  <a:lnTo>
                    <a:pt x="12" y="6"/>
                  </a:lnTo>
                  <a:lnTo>
                    <a:pt x="12" y="18"/>
                  </a:lnTo>
                  <a:lnTo>
                    <a:pt x="6" y="18"/>
                  </a:lnTo>
                  <a:lnTo>
                    <a:pt x="6" y="12"/>
                  </a:lnTo>
                  <a:lnTo>
                    <a:pt x="0" y="6"/>
                  </a:lnTo>
                  <a:close/>
                </a:path>
              </a:pathLst>
            </a:custGeom>
            <a:solidFill>
              <a:srgbClr val="FFAA00"/>
            </a:solidFill>
            <a:ln w="9525">
              <a:solidFill>
                <a:srgbClr val="FFAA00"/>
              </a:solidFill>
              <a:prstDash val="solid"/>
              <a:round/>
              <a:headEnd/>
              <a:tailEnd/>
            </a:ln>
          </p:spPr>
          <p:txBody>
            <a:bodyPr/>
            <a:lstStyle/>
            <a:p>
              <a:endParaRPr lang="en-US"/>
            </a:p>
          </p:txBody>
        </p:sp>
        <p:sp>
          <p:nvSpPr>
            <p:cNvPr id="7208" name="Freeform 165"/>
            <p:cNvSpPr>
              <a:spLocks/>
            </p:cNvSpPr>
            <p:nvPr/>
          </p:nvSpPr>
          <p:spPr bwMode="auto">
            <a:xfrm>
              <a:off x="2085" y="2982"/>
              <a:ext cx="12" cy="18"/>
            </a:xfrm>
            <a:custGeom>
              <a:avLst/>
              <a:gdLst>
                <a:gd name="T0" fmla="*/ 0 w 12"/>
                <a:gd name="T1" fmla="*/ 6 h 18"/>
                <a:gd name="T2" fmla="*/ 0 w 12"/>
                <a:gd name="T3" fmla="*/ 0 h 18"/>
                <a:gd name="T4" fmla="*/ 6 w 12"/>
                <a:gd name="T5" fmla="*/ 0 h 18"/>
                <a:gd name="T6" fmla="*/ 12 w 12"/>
                <a:gd name="T7" fmla="*/ 6 h 18"/>
                <a:gd name="T8" fmla="*/ 12 w 12"/>
                <a:gd name="T9" fmla="*/ 18 h 18"/>
                <a:gd name="T10" fmla="*/ 6 w 12"/>
                <a:gd name="T11" fmla="*/ 18 h 18"/>
                <a:gd name="T12" fmla="*/ 6 w 12"/>
                <a:gd name="T13" fmla="*/ 12 h 18"/>
                <a:gd name="T14" fmla="*/ 0 w 12"/>
                <a:gd name="T15" fmla="*/ 6 h 18"/>
                <a:gd name="T16" fmla="*/ 0 w 12"/>
                <a:gd name="T17" fmla="*/ 12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8"/>
                <a:gd name="T29" fmla="*/ 12 w 12"/>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8">
                  <a:moveTo>
                    <a:pt x="0" y="6"/>
                  </a:moveTo>
                  <a:lnTo>
                    <a:pt x="0" y="0"/>
                  </a:lnTo>
                  <a:lnTo>
                    <a:pt x="6" y="0"/>
                  </a:lnTo>
                  <a:lnTo>
                    <a:pt x="12" y="6"/>
                  </a:lnTo>
                  <a:lnTo>
                    <a:pt x="12" y="18"/>
                  </a:lnTo>
                  <a:lnTo>
                    <a:pt x="6" y="18"/>
                  </a:lnTo>
                  <a:lnTo>
                    <a:pt x="6" y="12"/>
                  </a:lnTo>
                  <a:lnTo>
                    <a:pt x="0" y="6"/>
                  </a:lnTo>
                  <a:lnTo>
                    <a:pt x="0" y="12"/>
                  </a:lnTo>
                </a:path>
              </a:pathLst>
            </a:custGeom>
            <a:noFill/>
            <a:ln w="9525">
              <a:solidFill>
                <a:srgbClr val="000000"/>
              </a:solidFill>
              <a:prstDash val="solid"/>
              <a:round/>
              <a:headEnd/>
              <a:tailEnd/>
            </a:ln>
          </p:spPr>
          <p:txBody>
            <a:bodyPr/>
            <a:lstStyle/>
            <a:p>
              <a:endParaRPr lang="en-US"/>
            </a:p>
          </p:txBody>
        </p:sp>
        <p:sp>
          <p:nvSpPr>
            <p:cNvPr id="7209" name="Freeform 166"/>
            <p:cNvSpPr>
              <a:spLocks/>
            </p:cNvSpPr>
            <p:nvPr/>
          </p:nvSpPr>
          <p:spPr bwMode="auto">
            <a:xfrm>
              <a:off x="1713" y="1236"/>
              <a:ext cx="366" cy="594"/>
            </a:xfrm>
            <a:custGeom>
              <a:avLst/>
              <a:gdLst>
                <a:gd name="T0" fmla="*/ 168 w 366"/>
                <a:gd name="T1" fmla="*/ 564 h 594"/>
                <a:gd name="T2" fmla="*/ 0 w 366"/>
                <a:gd name="T3" fmla="*/ 528 h 594"/>
                <a:gd name="T4" fmla="*/ 42 w 366"/>
                <a:gd name="T5" fmla="*/ 366 h 594"/>
                <a:gd name="T6" fmla="*/ 30 w 366"/>
                <a:gd name="T7" fmla="*/ 348 h 594"/>
                <a:gd name="T8" fmla="*/ 90 w 366"/>
                <a:gd name="T9" fmla="*/ 264 h 594"/>
                <a:gd name="T10" fmla="*/ 72 w 366"/>
                <a:gd name="T11" fmla="*/ 228 h 594"/>
                <a:gd name="T12" fmla="*/ 114 w 366"/>
                <a:gd name="T13" fmla="*/ 0 h 594"/>
                <a:gd name="T14" fmla="*/ 168 w 366"/>
                <a:gd name="T15" fmla="*/ 12 h 594"/>
                <a:gd name="T16" fmla="*/ 150 w 366"/>
                <a:gd name="T17" fmla="*/ 90 h 594"/>
                <a:gd name="T18" fmla="*/ 162 w 366"/>
                <a:gd name="T19" fmla="*/ 120 h 594"/>
                <a:gd name="T20" fmla="*/ 156 w 366"/>
                <a:gd name="T21" fmla="*/ 132 h 594"/>
                <a:gd name="T22" fmla="*/ 174 w 366"/>
                <a:gd name="T23" fmla="*/ 150 h 594"/>
                <a:gd name="T24" fmla="*/ 198 w 366"/>
                <a:gd name="T25" fmla="*/ 198 h 594"/>
                <a:gd name="T26" fmla="*/ 222 w 366"/>
                <a:gd name="T27" fmla="*/ 210 h 594"/>
                <a:gd name="T28" fmla="*/ 192 w 366"/>
                <a:gd name="T29" fmla="*/ 288 h 594"/>
                <a:gd name="T30" fmla="*/ 204 w 366"/>
                <a:gd name="T31" fmla="*/ 300 h 594"/>
                <a:gd name="T32" fmla="*/ 222 w 366"/>
                <a:gd name="T33" fmla="*/ 282 h 594"/>
                <a:gd name="T34" fmla="*/ 234 w 366"/>
                <a:gd name="T35" fmla="*/ 294 h 594"/>
                <a:gd name="T36" fmla="*/ 240 w 366"/>
                <a:gd name="T37" fmla="*/ 354 h 594"/>
                <a:gd name="T38" fmla="*/ 258 w 366"/>
                <a:gd name="T39" fmla="*/ 366 h 594"/>
                <a:gd name="T40" fmla="*/ 264 w 366"/>
                <a:gd name="T41" fmla="*/ 396 h 594"/>
                <a:gd name="T42" fmla="*/ 276 w 366"/>
                <a:gd name="T43" fmla="*/ 390 h 594"/>
                <a:gd name="T44" fmla="*/ 294 w 366"/>
                <a:gd name="T45" fmla="*/ 396 h 594"/>
                <a:gd name="T46" fmla="*/ 300 w 366"/>
                <a:gd name="T47" fmla="*/ 384 h 594"/>
                <a:gd name="T48" fmla="*/ 342 w 366"/>
                <a:gd name="T49" fmla="*/ 396 h 594"/>
                <a:gd name="T50" fmla="*/ 354 w 366"/>
                <a:gd name="T51" fmla="*/ 378 h 594"/>
                <a:gd name="T52" fmla="*/ 366 w 366"/>
                <a:gd name="T53" fmla="*/ 402 h 594"/>
                <a:gd name="T54" fmla="*/ 336 w 366"/>
                <a:gd name="T55" fmla="*/ 594 h 594"/>
                <a:gd name="T56" fmla="*/ 222 w 366"/>
                <a:gd name="T57" fmla="*/ 576 h 594"/>
                <a:gd name="T58" fmla="*/ 168 w 366"/>
                <a:gd name="T59" fmla="*/ 564 h 59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66"/>
                <a:gd name="T91" fmla="*/ 0 h 594"/>
                <a:gd name="T92" fmla="*/ 366 w 366"/>
                <a:gd name="T93" fmla="*/ 594 h 59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66" h="594">
                  <a:moveTo>
                    <a:pt x="168" y="564"/>
                  </a:moveTo>
                  <a:lnTo>
                    <a:pt x="0" y="528"/>
                  </a:lnTo>
                  <a:lnTo>
                    <a:pt x="42" y="366"/>
                  </a:lnTo>
                  <a:lnTo>
                    <a:pt x="30" y="348"/>
                  </a:lnTo>
                  <a:lnTo>
                    <a:pt x="90" y="264"/>
                  </a:lnTo>
                  <a:lnTo>
                    <a:pt x="72" y="228"/>
                  </a:lnTo>
                  <a:lnTo>
                    <a:pt x="114" y="0"/>
                  </a:lnTo>
                  <a:lnTo>
                    <a:pt x="168" y="12"/>
                  </a:lnTo>
                  <a:lnTo>
                    <a:pt x="150" y="90"/>
                  </a:lnTo>
                  <a:lnTo>
                    <a:pt x="162" y="120"/>
                  </a:lnTo>
                  <a:lnTo>
                    <a:pt x="156" y="132"/>
                  </a:lnTo>
                  <a:lnTo>
                    <a:pt x="174" y="150"/>
                  </a:lnTo>
                  <a:lnTo>
                    <a:pt x="198" y="198"/>
                  </a:lnTo>
                  <a:lnTo>
                    <a:pt x="222" y="210"/>
                  </a:lnTo>
                  <a:lnTo>
                    <a:pt x="192" y="288"/>
                  </a:lnTo>
                  <a:lnTo>
                    <a:pt x="204" y="300"/>
                  </a:lnTo>
                  <a:lnTo>
                    <a:pt x="222" y="282"/>
                  </a:lnTo>
                  <a:lnTo>
                    <a:pt x="234" y="294"/>
                  </a:lnTo>
                  <a:lnTo>
                    <a:pt x="240" y="354"/>
                  </a:lnTo>
                  <a:lnTo>
                    <a:pt x="258" y="366"/>
                  </a:lnTo>
                  <a:lnTo>
                    <a:pt x="264" y="396"/>
                  </a:lnTo>
                  <a:lnTo>
                    <a:pt x="276" y="390"/>
                  </a:lnTo>
                  <a:lnTo>
                    <a:pt x="294" y="396"/>
                  </a:lnTo>
                  <a:lnTo>
                    <a:pt x="300" y="384"/>
                  </a:lnTo>
                  <a:lnTo>
                    <a:pt x="342" y="396"/>
                  </a:lnTo>
                  <a:lnTo>
                    <a:pt x="354" y="378"/>
                  </a:lnTo>
                  <a:lnTo>
                    <a:pt x="366" y="402"/>
                  </a:lnTo>
                  <a:lnTo>
                    <a:pt x="336" y="594"/>
                  </a:lnTo>
                  <a:lnTo>
                    <a:pt x="222" y="576"/>
                  </a:lnTo>
                  <a:lnTo>
                    <a:pt x="168" y="564"/>
                  </a:lnTo>
                  <a:close/>
                </a:path>
              </a:pathLst>
            </a:custGeom>
            <a:solidFill>
              <a:srgbClr val="FFAA00"/>
            </a:solidFill>
            <a:ln w="9525">
              <a:solidFill>
                <a:srgbClr val="FFAA00"/>
              </a:solidFill>
              <a:prstDash val="solid"/>
              <a:round/>
              <a:headEnd/>
              <a:tailEnd/>
            </a:ln>
          </p:spPr>
          <p:txBody>
            <a:bodyPr/>
            <a:lstStyle/>
            <a:p>
              <a:endParaRPr lang="en-US"/>
            </a:p>
          </p:txBody>
        </p:sp>
        <p:sp>
          <p:nvSpPr>
            <p:cNvPr id="7210" name="Freeform 167"/>
            <p:cNvSpPr>
              <a:spLocks/>
            </p:cNvSpPr>
            <p:nvPr/>
          </p:nvSpPr>
          <p:spPr bwMode="auto">
            <a:xfrm>
              <a:off x="1713" y="1236"/>
              <a:ext cx="366" cy="594"/>
            </a:xfrm>
            <a:custGeom>
              <a:avLst/>
              <a:gdLst>
                <a:gd name="T0" fmla="*/ 168 w 366"/>
                <a:gd name="T1" fmla="*/ 564 h 594"/>
                <a:gd name="T2" fmla="*/ 0 w 366"/>
                <a:gd name="T3" fmla="*/ 528 h 594"/>
                <a:gd name="T4" fmla="*/ 42 w 366"/>
                <a:gd name="T5" fmla="*/ 366 h 594"/>
                <a:gd name="T6" fmla="*/ 30 w 366"/>
                <a:gd name="T7" fmla="*/ 348 h 594"/>
                <a:gd name="T8" fmla="*/ 90 w 366"/>
                <a:gd name="T9" fmla="*/ 264 h 594"/>
                <a:gd name="T10" fmla="*/ 72 w 366"/>
                <a:gd name="T11" fmla="*/ 228 h 594"/>
                <a:gd name="T12" fmla="*/ 114 w 366"/>
                <a:gd name="T13" fmla="*/ 0 h 594"/>
                <a:gd name="T14" fmla="*/ 168 w 366"/>
                <a:gd name="T15" fmla="*/ 12 h 594"/>
                <a:gd name="T16" fmla="*/ 150 w 366"/>
                <a:gd name="T17" fmla="*/ 90 h 594"/>
                <a:gd name="T18" fmla="*/ 162 w 366"/>
                <a:gd name="T19" fmla="*/ 120 h 594"/>
                <a:gd name="T20" fmla="*/ 156 w 366"/>
                <a:gd name="T21" fmla="*/ 132 h 594"/>
                <a:gd name="T22" fmla="*/ 174 w 366"/>
                <a:gd name="T23" fmla="*/ 150 h 594"/>
                <a:gd name="T24" fmla="*/ 198 w 366"/>
                <a:gd name="T25" fmla="*/ 198 h 594"/>
                <a:gd name="T26" fmla="*/ 222 w 366"/>
                <a:gd name="T27" fmla="*/ 210 h 594"/>
                <a:gd name="T28" fmla="*/ 192 w 366"/>
                <a:gd name="T29" fmla="*/ 288 h 594"/>
                <a:gd name="T30" fmla="*/ 204 w 366"/>
                <a:gd name="T31" fmla="*/ 300 h 594"/>
                <a:gd name="T32" fmla="*/ 222 w 366"/>
                <a:gd name="T33" fmla="*/ 282 h 594"/>
                <a:gd name="T34" fmla="*/ 234 w 366"/>
                <a:gd name="T35" fmla="*/ 294 h 594"/>
                <a:gd name="T36" fmla="*/ 240 w 366"/>
                <a:gd name="T37" fmla="*/ 354 h 594"/>
                <a:gd name="T38" fmla="*/ 258 w 366"/>
                <a:gd name="T39" fmla="*/ 366 h 594"/>
                <a:gd name="T40" fmla="*/ 264 w 366"/>
                <a:gd name="T41" fmla="*/ 396 h 594"/>
                <a:gd name="T42" fmla="*/ 276 w 366"/>
                <a:gd name="T43" fmla="*/ 390 h 594"/>
                <a:gd name="T44" fmla="*/ 294 w 366"/>
                <a:gd name="T45" fmla="*/ 396 h 594"/>
                <a:gd name="T46" fmla="*/ 300 w 366"/>
                <a:gd name="T47" fmla="*/ 384 h 594"/>
                <a:gd name="T48" fmla="*/ 342 w 366"/>
                <a:gd name="T49" fmla="*/ 396 h 594"/>
                <a:gd name="T50" fmla="*/ 354 w 366"/>
                <a:gd name="T51" fmla="*/ 378 h 594"/>
                <a:gd name="T52" fmla="*/ 366 w 366"/>
                <a:gd name="T53" fmla="*/ 402 h 594"/>
                <a:gd name="T54" fmla="*/ 336 w 366"/>
                <a:gd name="T55" fmla="*/ 594 h 594"/>
                <a:gd name="T56" fmla="*/ 222 w 366"/>
                <a:gd name="T57" fmla="*/ 576 h 594"/>
                <a:gd name="T58" fmla="*/ 168 w 366"/>
                <a:gd name="T59" fmla="*/ 564 h 594"/>
                <a:gd name="T60" fmla="*/ 168 w 366"/>
                <a:gd name="T61" fmla="*/ 570 h 59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66"/>
                <a:gd name="T94" fmla="*/ 0 h 594"/>
                <a:gd name="T95" fmla="*/ 366 w 366"/>
                <a:gd name="T96" fmla="*/ 594 h 59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66" h="594">
                  <a:moveTo>
                    <a:pt x="168" y="564"/>
                  </a:moveTo>
                  <a:lnTo>
                    <a:pt x="0" y="528"/>
                  </a:lnTo>
                  <a:lnTo>
                    <a:pt x="42" y="366"/>
                  </a:lnTo>
                  <a:lnTo>
                    <a:pt x="30" y="348"/>
                  </a:lnTo>
                  <a:lnTo>
                    <a:pt x="90" y="264"/>
                  </a:lnTo>
                  <a:lnTo>
                    <a:pt x="72" y="228"/>
                  </a:lnTo>
                  <a:lnTo>
                    <a:pt x="114" y="0"/>
                  </a:lnTo>
                  <a:lnTo>
                    <a:pt x="168" y="12"/>
                  </a:lnTo>
                  <a:lnTo>
                    <a:pt x="150" y="90"/>
                  </a:lnTo>
                  <a:lnTo>
                    <a:pt x="162" y="120"/>
                  </a:lnTo>
                  <a:lnTo>
                    <a:pt x="156" y="132"/>
                  </a:lnTo>
                  <a:lnTo>
                    <a:pt x="174" y="150"/>
                  </a:lnTo>
                  <a:lnTo>
                    <a:pt x="198" y="198"/>
                  </a:lnTo>
                  <a:lnTo>
                    <a:pt x="222" y="210"/>
                  </a:lnTo>
                  <a:lnTo>
                    <a:pt x="192" y="288"/>
                  </a:lnTo>
                  <a:lnTo>
                    <a:pt x="204" y="300"/>
                  </a:lnTo>
                  <a:lnTo>
                    <a:pt x="222" y="282"/>
                  </a:lnTo>
                  <a:lnTo>
                    <a:pt x="234" y="294"/>
                  </a:lnTo>
                  <a:lnTo>
                    <a:pt x="240" y="354"/>
                  </a:lnTo>
                  <a:lnTo>
                    <a:pt x="258" y="366"/>
                  </a:lnTo>
                  <a:lnTo>
                    <a:pt x="264" y="396"/>
                  </a:lnTo>
                  <a:lnTo>
                    <a:pt x="276" y="390"/>
                  </a:lnTo>
                  <a:lnTo>
                    <a:pt x="294" y="396"/>
                  </a:lnTo>
                  <a:lnTo>
                    <a:pt x="300" y="384"/>
                  </a:lnTo>
                  <a:lnTo>
                    <a:pt x="342" y="396"/>
                  </a:lnTo>
                  <a:lnTo>
                    <a:pt x="354" y="378"/>
                  </a:lnTo>
                  <a:lnTo>
                    <a:pt x="366" y="402"/>
                  </a:lnTo>
                  <a:lnTo>
                    <a:pt x="336" y="594"/>
                  </a:lnTo>
                  <a:lnTo>
                    <a:pt x="222" y="576"/>
                  </a:lnTo>
                  <a:lnTo>
                    <a:pt x="168" y="564"/>
                  </a:lnTo>
                  <a:lnTo>
                    <a:pt x="168" y="570"/>
                  </a:lnTo>
                </a:path>
              </a:pathLst>
            </a:custGeom>
            <a:noFill/>
            <a:ln w="9525">
              <a:solidFill>
                <a:srgbClr val="000000"/>
              </a:solidFill>
              <a:prstDash val="solid"/>
              <a:round/>
              <a:headEnd/>
              <a:tailEnd/>
            </a:ln>
          </p:spPr>
          <p:txBody>
            <a:bodyPr/>
            <a:lstStyle/>
            <a:p>
              <a:endParaRPr lang="en-US"/>
            </a:p>
          </p:txBody>
        </p:sp>
        <p:sp>
          <p:nvSpPr>
            <p:cNvPr id="7211" name="Freeform 168"/>
            <p:cNvSpPr>
              <a:spLocks/>
            </p:cNvSpPr>
            <p:nvPr/>
          </p:nvSpPr>
          <p:spPr bwMode="auto">
            <a:xfrm>
              <a:off x="3183" y="1842"/>
              <a:ext cx="246" cy="438"/>
            </a:xfrm>
            <a:custGeom>
              <a:avLst/>
              <a:gdLst>
                <a:gd name="T0" fmla="*/ 150 w 246"/>
                <a:gd name="T1" fmla="*/ 438 h 438"/>
                <a:gd name="T2" fmla="*/ 132 w 246"/>
                <a:gd name="T3" fmla="*/ 414 h 438"/>
                <a:gd name="T4" fmla="*/ 126 w 246"/>
                <a:gd name="T5" fmla="*/ 384 h 438"/>
                <a:gd name="T6" fmla="*/ 72 w 246"/>
                <a:gd name="T7" fmla="*/ 348 h 438"/>
                <a:gd name="T8" fmla="*/ 84 w 246"/>
                <a:gd name="T9" fmla="*/ 294 h 438"/>
                <a:gd name="T10" fmla="*/ 66 w 246"/>
                <a:gd name="T11" fmla="*/ 288 h 438"/>
                <a:gd name="T12" fmla="*/ 54 w 246"/>
                <a:gd name="T13" fmla="*/ 294 h 438"/>
                <a:gd name="T14" fmla="*/ 42 w 246"/>
                <a:gd name="T15" fmla="*/ 264 h 438"/>
                <a:gd name="T16" fmla="*/ 18 w 246"/>
                <a:gd name="T17" fmla="*/ 240 h 438"/>
                <a:gd name="T18" fmla="*/ 0 w 246"/>
                <a:gd name="T19" fmla="*/ 222 h 438"/>
                <a:gd name="T20" fmla="*/ 0 w 246"/>
                <a:gd name="T21" fmla="*/ 168 h 438"/>
                <a:gd name="T22" fmla="*/ 18 w 246"/>
                <a:gd name="T23" fmla="*/ 156 h 438"/>
                <a:gd name="T24" fmla="*/ 24 w 246"/>
                <a:gd name="T25" fmla="*/ 132 h 438"/>
                <a:gd name="T26" fmla="*/ 18 w 246"/>
                <a:gd name="T27" fmla="*/ 96 h 438"/>
                <a:gd name="T28" fmla="*/ 54 w 246"/>
                <a:gd name="T29" fmla="*/ 84 h 438"/>
                <a:gd name="T30" fmla="*/ 66 w 246"/>
                <a:gd name="T31" fmla="*/ 60 h 438"/>
                <a:gd name="T32" fmla="*/ 66 w 246"/>
                <a:gd name="T33" fmla="*/ 42 h 438"/>
                <a:gd name="T34" fmla="*/ 36 w 246"/>
                <a:gd name="T35" fmla="*/ 12 h 438"/>
                <a:gd name="T36" fmla="*/ 48 w 246"/>
                <a:gd name="T37" fmla="*/ 12 h 438"/>
                <a:gd name="T38" fmla="*/ 198 w 246"/>
                <a:gd name="T39" fmla="*/ 0 h 438"/>
                <a:gd name="T40" fmla="*/ 222 w 246"/>
                <a:gd name="T41" fmla="*/ 60 h 438"/>
                <a:gd name="T42" fmla="*/ 240 w 246"/>
                <a:gd name="T43" fmla="*/ 246 h 438"/>
                <a:gd name="T44" fmla="*/ 228 w 246"/>
                <a:gd name="T45" fmla="*/ 264 h 438"/>
                <a:gd name="T46" fmla="*/ 246 w 246"/>
                <a:gd name="T47" fmla="*/ 294 h 438"/>
                <a:gd name="T48" fmla="*/ 216 w 246"/>
                <a:gd name="T49" fmla="*/ 336 h 438"/>
                <a:gd name="T50" fmla="*/ 216 w 246"/>
                <a:gd name="T51" fmla="*/ 366 h 438"/>
                <a:gd name="T52" fmla="*/ 210 w 246"/>
                <a:gd name="T53" fmla="*/ 378 h 438"/>
                <a:gd name="T54" fmla="*/ 216 w 246"/>
                <a:gd name="T55" fmla="*/ 390 h 438"/>
                <a:gd name="T56" fmla="*/ 192 w 246"/>
                <a:gd name="T57" fmla="*/ 402 h 438"/>
                <a:gd name="T58" fmla="*/ 198 w 246"/>
                <a:gd name="T59" fmla="*/ 426 h 438"/>
                <a:gd name="T60" fmla="*/ 162 w 246"/>
                <a:gd name="T61" fmla="*/ 414 h 438"/>
                <a:gd name="T62" fmla="*/ 150 w 246"/>
                <a:gd name="T63" fmla="*/ 432 h 438"/>
                <a:gd name="T64" fmla="*/ 150 w 246"/>
                <a:gd name="T65" fmla="*/ 438 h 4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6"/>
                <a:gd name="T100" fmla="*/ 0 h 438"/>
                <a:gd name="T101" fmla="*/ 246 w 246"/>
                <a:gd name="T102" fmla="*/ 438 h 4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6" h="438">
                  <a:moveTo>
                    <a:pt x="150" y="438"/>
                  </a:moveTo>
                  <a:lnTo>
                    <a:pt x="132" y="414"/>
                  </a:lnTo>
                  <a:lnTo>
                    <a:pt x="126" y="384"/>
                  </a:lnTo>
                  <a:lnTo>
                    <a:pt x="72" y="348"/>
                  </a:lnTo>
                  <a:lnTo>
                    <a:pt x="84" y="294"/>
                  </a:lnTo>
                  <a:lnTo>
                    <a:pt x="66" y="288"/>
                  </a:lnTo>
                  <a:lnTo>
                    <a:pt x="54" y="294"/>
                  </a:lnTo>
                  <a:lnTo>
                    <a:pt x="42" y="264"/>
                  </a:lnTo>
                  <a:lnTo>
                    <a:pt x="18" y="240"/>
                  </a:lnTo>
                  <a:lnTo>
                    <a:pt x="0" y="222"/>
                  </a:lnTo>
                  <a:lnTo>
                    <a:pt x="0" y="168"/>
                  </a:lnTo>
                  <a:lnTo>
                    <a:pt x="18" y="156"/>
                  </a:lnTo>
                  <a:lnTo>
                    <a:pt x="24" y="132"/>
                  </a:lnTo>
                  <a:lnTo>
                    <a:pt x="18" y="96"/>
                  </a:lnTo>
                  <a:lnTo>
                    <a:pt x="54" y="84"/>
                  </a:lnTo>
                  <a:lnTo>
                    <a:pt x="66" y="60"/>
                  </a:lnTo>
                  <a:lnTo>
                    <a:pt x="66" y="42"/>
                  </a:lnTo>
                  <a:lnTo>
                    <a:pt x="36" y="12"/>
                  </a:lnTo>
                  <a:lnTo>
                    <a:pt x="48" y="12"/>
                  </a:lnTo>
                  <a:lnTo>
                    <a:pt x="198" y="0"/>
                  </a:lnTo>
                  <a:lnTo>
                    <a:pt x="222" y="60"/>
                  </a:lnTo>
                  <a:lnTo>
                    <a:pt x="240" y="246"/>
                  </a:lnTo>
                  <a:lnTo>
                    <a:pt x="228" y="264"/>
                  </a:lnTo>
                  <a:lnTo>
                    <a:pt x="246" y="294"/>
                  </a:lnTo>
                  <a:lnTo>
                    <a:pt x="216" y="336"/>
                  </a:lnTo>
                  <a:lnTo>
                    <a:pt x="216" y="366"/>
                  </a:lnTo>
                  <a:lnTo>
                    <a:pt x="210" y="378"/>
                  </a:lnTo>
                  <a:lnTo>
                    <a:pt x="216" y="390"/>
                  </a:lnTo>
                  <a:lnTo>
                    <a:pt x="192" y="402"/>
                  </a:lnTo>
                  <a:lnTo>
                    <a:pt x="198" y="426"/>
                  </a:lnTo>
                  <a:lnTo>
                    <a:pt x="162" y="414"/>
                  </a:lnTo>
                  <a:lnTo>
                    <a:pt x="150" y="432"/>
                  </a:lnTo>
                  <a:lnTo>
                    <a:pt x="150" y="438"/>
                  </a:lnTo>
                  <a:close/>
                </a:path>
              </a:pathLst>
            </a:custGeom>
            <a:solidFill>
              <a:srgbClr val="FF8C00"/>
            </a:solidFill>
            <a:ln w="9525">
              <a:solidFill>
                <a:srgbClr val="FF8C00"/>
              </a:solidFill>
              <a:prstDash val="solid"/>
              <a:round/>
              <a:headEnd/>
              <a:tailEnd/>
            </a:ln>
          </p:spPr>
          <p:txBody>
            <a:bodyPr/>
            <a:lstStyle/>
            <a:p>
              <a:endParaRPr lang="en-US"/>
            </a:p>
          </p:txBody>
        </p:sp>
        <p:sp>
          <p:nvSpPr>
            <p:cNvPr id="7212" name="Freeform 169"/>
            <p:cNvSpPr>
              <a:spLocks/>
            </p:cNvSpPr>
            <p:nvPr/>
          </p:nvSpPr>
          <p:spPr bwMode="auto">
            <a:xfrm>
              <a:off x="3183" y="1842"/>
              <a:ext cx="246" cy="444"/>
            </a:xfrm>
            <a:custGeom>
              <a:avLst/>
              <a:gdLst>
                <a:gd name="T0" fmla="*/ 150 w 246"/>
                <a:gd name="T1" fmla="*/ 438 h 444"/>
                <a:gd name="T2" fmla="*/ 132 w 246"/>
                <a:gd name="T3" fmla="*/ 414 h 444"/>
                <a:gd name="T4" fmla="*/ 126 w 246"/>
                <a:gd name="T5" fmla="*/ 384 h 444"/>
                <a:gd name="T6" fmla="*/ 72 w 246"/>
                <a:gd name="T7" fmla="*/ 348 h 444"/>
                <a:gd name="T8" fmla="*/ 84 w 246"/>
                <a:gd name="T9" fmla="*/ 294 h 444"/>
                <a:gd name="T10" fmla="*/ 66 w 246"/>
                <a:gd name="T11" fmla="*/ 288 h 444"/>
                <a:gd name="T12" fmla="*/ 54 w 246"/>
                <a:gd name="T13" fmla="*/ 294 h 444"/>
                <a:gd name="T14" fmla="*/ 42 w 246"/>
                <a:gd name="T15" fmla="*/ 264 h 444"/>
                <a:gd name="T16" fmla="*/ 18 w 246"/>
                <a:gd name="T17" fmla="*/ 240 h 444"/>
                <a:gd name="T18" fmla="*/ 0 w 246"/>
                <a:gd name="T19" fmla="*/ 222 h 444"/>
                <a:gd name="T20" fmla="*/ 0 w 246"/>
                <a:gd name="T21" fmla="*/ 168 h 444"/>
                <a:gd name="T22" fmla="*/ 18 w 246"/>
                <a:gd name="T23" fmla="*/ 156 h 444"/>
                <a:gd name="T24" fmla="*/ 24 w 246"/>
                <a:gd name="T25" fmla="*/ 132 h 444"/>
                <a:gd name="T26" fmla="*/ 18 w 246"/>
                <a:gd name="T27" fmla="*/ 96 h 444"/>
                <a:gd name="T28" fmla="*/ 54 w 246"/>
                <a:gd name="T29" fmla="*/ 84 h 444"/>
                <a:gd name="T30" fmla="*/ 66 w 246"/>
                <a:gd name="T31" fmla="*/ 60 h 444"/>
                <a:gd name="T32" fmla="*/ 66 w 246"/>
                <a:gd name="T33" fmla="*/ 42 h 444"/>
                <a:gd name="T34" fmla="*/ 36 w 246"/>
                <a:gd name="T35" fmla="*/ 12 h 444"/>
                <a:gd name="T36" fmla="*/ 48 w 246"/>
                <a:gd name="T37" fmla="*/ 12 h 444"/>
                <a:gd name="T38" fmla="*/ 198 w 246"/>
                <a:gd name="T39" fmla="*/ 0 h 444"/>
                <a:gd name="T40" fmla="*/ 222 w 246"/>
                <a:gd name="T41" fmla="*/ 60 h 444"/>
                <a:gd name="T42" fmla="*/ 240 w 246"/>
                <a:gd name="T43" fmla="*/ 246 h 444"/>
                <a:gd name="T44" fmla="*/ 228 w 246"/>
                <a:gd name="T45" fmla="*/ 264 h 444"/>
                <a:gd name="T46" fmla="*/ 246 w 246"/>
                <a:gd name="T47" fmla="*/ 294 h 444"/>
                <a:gd name="T48" fmla="*/ 216 w 246"/>
                <a:gd name="T49" fmla="*/ 336 h 444"/>
                <a:gd name="T50" fmla="*/ 216 w 246"/>
                <a:gd name="T51" fmla="*/ 366 h 444"/>
                <a:gd name="T52" fmla="*/ 210 w 246"/>
                <a:gd name="T53" fmla="*/ 378 h 444"/>
                <a:gd name="T54" fmla="*/ 216 w 246"/>
                <a:gd name="T55" fmla="*/ 390 h 444"/>
                <a:gd name="T56" fmla="*/ 192 w 246"/>
                <a:gd name="T57" fmla="*/ 402 h 444"/>
                <a:gd name="T58" fmla="*/ 198 w 246"/>
                <a:gd name="T59" fmla="*/ 426 h 444"/>
                <a:gd name="T60" fmla="*/ 162 w 246"/>
                <a:gd name="T61" fmla="*/ 414 h 444"/>
                <a:gd name="T62" fmla="*/ 150 w 246"/>
                <a:gd name="T63" fmla="*/ 432 h 444"/>
                <a:gd name="T64" fmla="*/ 150 w 246"/>
                <a:gd name="T65" fmla="*/ 438 h 444"/>
                <a:gd name="T66" fmla="*/ 150 w 246"/>
                <a:gd name="T67" fmla="*/ 444 h 44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6"/>
                <a:gd name="T103" fmla="*/ 0 h 444"/>
                <a:gd name="T104" fmla="*/ 246 w 246"/>
                <a:gd name="T105" fmla="*/ 444 h 44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6" h="444">
                  <a:moveTo>
                    <a:pt x="150" y="438"/>
                  </a:moveTo>
                  <a:lnTo>
                    <a:pt x="132" y="414"/>
                  </a:lnTo>
                  <a:lnTo>
                    <a:pt x="126" y="384"/>
                  </a:lnTo>
                  <a:lnTo>
                    <a:pt x="72" y="348"/>
                  </a:lnTo>
                  <a:lnTo>
                    <a:pt x="84" y="294"/>
                  </a:lnTo>
                  <a:lnTo>
                    <a:pt x="66" y="288"/>
                  </a:lnTo>
                  <a:lnTo>
                    <a:pt x="54" y="294"/>
                  </a:lnTo>
                  <a:lnTo>
                    <a:pt x="42" y="264"/>
                  </a:lnTo>
                  <a:lnTo>
                    <a:pt x="18" y="240"/>
                  </a:lnTo>
                  <a:lnTo>
                    <a:pt x="0" y="222"/>
                  </a:lnTo>
                  <a:lnTo>
                    <a:pt x="0" y="168"/>
                  </a:lnTo>
                  <a:lnTo>
                    <a:pt x="18" y="156"/>
                  </a:lnTo>
                  <a:lnTo>
                    <a:pt x="24" y="132"/>
                  </a:lnTo>
                  <a:lnTo>
                    <a:pt x="18" y="96"/>
                  </a:lnTo>
                  <a:lnTo>
                    <a:pt x="54" y="84"/>
                  </a:lnTo>
                  <a:lnTo>
                    <a:pt x="66" y="60"/>
                  </a:lnTo>
                  <a:lnTo>
                    <a:pt x="66" y="42"/>
                  </a:lnTo>
                  <a:lnTo>
                    <a:pt x="36" y="12"/>
                  </a:lnTo>
                  <a:lnTo>
                    <a:pt x="48" y="12"/>
                  </a:lnTo>
                  <a:lnTo>
                    <a:pt x="198" y="0"/>
                  </a:lnTo>
                  <a:lnTo>
                    <a:pt x="222" y="60"/>
                  </a:lnTo>
                  <a:lnTo>
                    <a:pt x="240" y="246"/>
                  </a:lnTo>
                  <a:lnTo>
                    <a:pt x="228" y="264"/>
                  </a:lnTo>
                  <a:lnTo>
                    <a:pt x="246" y="294"/>
                  </a:lnTo>
                  <a:lnTo>
                    <a:pt x="216" y="336"/>
                  </a:lnTo>
                  <a:lnTo>
                    <a:pt x="216" y="366"/>
                  </a:lnTo>
                  <a:lnTo>
                    <a:pt x="210" y="378"/>
                  </a:lnTo>
                  <a:lnTo>
                    <a:pt x="216" y="390"/>
                  </a:lnTo>
                  <a:lnTo>
                    <a:pt x="192" y="402"/>
                  </a:lnTo>
                  <a:lnTo>
                    <a:pt x="198" y="426"/>
                  </a:lnTo>
                  <a:lnTo>
                    <a:pt x="162" y="414"/>
                  </a:lnTo>
                  <a:lnTo>
                    <a:pt x="150" y="432"/>
                  </a:lnTo>
                  <a:lnTo>
                    <a:pt x="150" y="438"/>
                  </a:lnTo>
                  <a:lnTo>
                    <a:pt x="150" y="444"/>
                  </a:lnTo>
                </a:path>
              </a:pathLst>
            </a:custGeom>
            <a:noFill/>
            <a:ln w="9525">
              <a:solidFill>
                <a:srgbClr val="000000"/>
              </a:solidFill>
              <a:prstDash val="solid"/>
              <a:round/>
              <a:headEnd/>
              <a:tailEnd/>
            </a:ln>
          </p:spPr>
          <p:txBody>
            <a:bodyPr/>
            <a:lstStyle/>
            <a:p>
              <a:endParaRPr lang="en-US"/>
            </a:p>
          </p:txBody>
        </p:sp>
        <p:sp>
          <p:nvSpPr>
            <p:cNvPr id="7213" name="Freeform 170"/>
            <p:cNvSpPr>
              <a:spLocks/>
            </p:cNvSpPr>
            <p:nvPr/>
          </p:nvSpPr>
          <p:spPr bwMode="auto">
            <a:xfrm>
              <a:off x="3399" y="1884"/>
              <a:ext cx="186" cy="324"/>
            </a:xfrm>
            <a:custGeom>
              <a:avLst/>
              <a:gdLst>
                <a:gd name="T0" fmla="*/ 0 w 186"/>
                <a:gd name="T1" fmla="*/ 324 h 324"/>
                <a:gd name="T2" fmla="*/ 0 w 186"/>
                <a:gd name="T3" fmla="*/ 294 h 324"/>
                <a:gd name="T4" fmla="*/ 30 w 186"/>
                <a:gd name="T5" fmla="*/ 252 h 324"/>
                <a:gd name="T6" fmla="*/ 12 w 186"/>
                <a:gd name="T7" fmla="*/ 222 h 324"/>
                <a:gd name="T8" fmla="*/ 24 w 186"/>
                <a:gd name="T9" fmla="*/ 204 h 324"/>
                <a:gd name="T10" fmla="*/ 6 w 186"/>
                <a:gd name="T11" fmla="*/ 18 h 324"/>
                <a:gd name="T12" fmla="*/ 24 w 186"/>
                <a:gd name="T13" fmla="*/ 24 h 324"/>
                <a:gd name="T14" fmla="*/ 48 w 186"/>
                <a:gd name="T15" fmla="*/ 12 h 324"/>
                <a:gd name="T16" fmla="*/ 162 w 186"/>
                <a:gd name="T17" fmla="*/ 0 h 324"/>
                <a:gd name="T18" fmla="*/ 186 w 186"/>
                <a:gd name="T19" fmla="*/ 204 h 324"/>
                <a:gd name="T20" fmla="*/ 186 w 186"/>
                <a:gd name="T21" fmla="*/ 228 h 324"/>
                <a:gd name="T22" fmla="*/ 150 w 186"/>
                <a:gd name="T23" fmla="*/ 240 h 324"/>
                <a:gd name="T24" fmla="*/ 156 w 186"/>
                <a:gd name="T25" fmla="*/ 252 h 324"/>
                <a:gd name="T26" fmla="*/ 126 w 186"/>
                <a:gd name="T27" fmla="*/ 300 h 324"/>
                <a:gd name="T28" fmla="*/ 108 w 186"/>
                <a:gd name="T29" fmla="*/ 300 h 324"/>
                <a:gd name="T30" fmla="*/ 102 w 186"/>
                <a:gd name="T31" fmla="*/ 288 h 324"/>
                <a:gd name="T32" fmla="*/ 84 w 186"/>
                <a:gd name="T33" fmla="*/ 312 h 324"/>
                <a:gd name="T34" fmla="*/ 72 w 186"/>
                <a:gd name="T35" fmla="*/ 306 h 324"/>
                <a:gd name="T36" fmla="*/ 60 w 186"/>
                <a:gd name="T37" fmla="*/ 324 h 324"/>
                <a:gd name="T38" fmla="*/ 24 w 186"/>
                <a:gd name="T39" fmla="*/ 312 h 324"/>
                <a:gd name="T40" fmla="*/ 24 w 186"/>
                <a:gd name="T41" fmla="*/ 324 h 324"/>
                <a:gd name="T42" fmla="*/ 12 w 186"/>
                <a:gd name="T43" fmla="*/ 318 h 324"/>
                <a:gd name="T44" fmla="*/ 6 w 186"/>
                <a:gd name="T45" fmla="*/ 324 h 324"/>
                <a:gd name="T46" fmla="*/ 0 w 186"/>
                <a:gd name="T47" fmla="*/ 324 h 3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86"/>
                <a:gd name="T73" fmla="*/ 0 h 324"/>
                <a:gd name="T74" fmla="*/ 186 w 186"/>
                <a:gd name="T75" fmla="*/ 324 h 3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86" h="324">
                  <a:moveTo>
                    <a:pt x="0" y="324"/>
                  </a:moveTo>
                  <a:lnTo>
                    <a:pt x="0" y="294"/>
                  </a:lnTo>
                  <a:lnTo>
                    <a:pt x="30" y="252"/>
                  </a:lnTo>
                  <a:lnTo>
                    <a:pt x="12" y="222"/>
                  </a:lnTo>
                  <a:lnTo>
                    <a:pt x="24" y="204"/>
                  </a:lnTo>
                  <a:lnTo>
                    <a:pt x="6" y="18"/>
                  </a:lnTo>
                  <a:lnTo>
                    <a:pt x="24" y="24"/>
                  </a:lnTo>
                  <a:lnTo>
                    <a:pt x="48" y="12"/>
                  </a:lnTo>
                  <a:lnTo>
                    <a:pt x="162" y="0"/>
                  </a:lnTo>
                  <a:lnTo>
                    <a:pt x="186" y="204"/>
                  </a:lnTo>
                  <a:lnTo>
                    <a:pt x="186" y="228"/>
                  </a:lnTo>
                  <a:lnTo>
                    <a:pt x="150" y="240"/>
                  </a:lnTo>
                  <a:lnTo>
                    <a:pt x="156" y="252"/>
                  </a:lnTo>
                  <a:lnTo>
                    <a:pt x="126" y="300"/>
                  </a:lnTo>
                  <a:lnTo>
                    <a:pt x="108" y="300"/>
                  </a:lnTo>
                  <a:lnTo>
                    <a:pt x="102" y="288"/>
                  </a:lnTo>
                  <a:lnTo>
                    <a:pt x="84" y="312"/>
                  </a:lnTo>
                  <a:lnTo>
                    <a:pt x="72" y="306"/>
                  </a:lnTo>
                  <a:lnTo>
                    <a:pt x="60" y="324"/>
                  </a:lnTo>
                  <a:lnTo>
                    <a:pt x="24" y="312"/>
                  </a:lnTo>
                  <a:lnTo>
                    <a:pt x="24" y="324"/>
                  </a:lnTo>
                  <a:lnTo>
                    <a:pt x="12" y="318"/>
                  </a:lnTo>
                  <a:lnTo>
                    <a:pt x="6" y="324"/>
                  </a:lnTo>
                  <a:lnTo>
                    <a:pt x="0" y="324"/>
                  </a:lnTo>
                  <a:close/>
                </a:path>
              </a:pathLst>
            </a:custGeom>
            <a:solidFill>
              <a:srgbClr val="FF8C00"/>
            </a:solidFill>
            <a:ln w="9525">
              <a:solidFill>
                <a:srgbClr val="FF8C00"/>
              </a:solidFill>
              <a:prstDash val="solid"/>
              <a:round/>
              <a:headEnd/>
              <a:tailEnd/>
            </a:ln>
          </p:spPr>
          <p:txBody>
            <a:bodyPr/>
            <a:lstStyle/>
            <a:p>
              <a:endParaRPr lang="en-US"/>
            </a:p>
          </p:txBody>
        </p:sp>
        <p:sp>
          <p:nvSpPr>
            <p:cNvPr id="7214" name="Freeform 171"/>
            <p:cNvSpPr>
              <a:spLocks/>
            </p:cNvSpPr>
            <p:nvPr/>
          </p:nvSpPr>
          <p:spPr bwMode="auto">
            <a:xfrm>
              <a:off x="3399" y="1884"/>
              <a:ext cx="186" cy="330"/>
            </a:xfrm>
            <a:custGeom>
              <a:avLst/>
              <a:gdLst>
                <a:gd name="T0" fmla="*/ 0 w 186"/>
                <a:gd name="T1" fmla="*/ 324 h 330"/>
                <a:gd name="T2" fmla="*/ 0 w 186"/>
                <a:gd name="T3" fmla="*/ 294 h 330"/>
                <a:gd name="T4" fmla="*/ 30 w 186"/>
                <a:gd name="T5" fmla="*/ 252 h 330"/>
                <a:gd name="T6" fmla="*/ 12 w 186"/>
                <a:gd name="T7" fmla="*/ 222 h 330"/>
                <a:gd name="T8" fmla="*/ 24 w 186"/>
                <a:gd name="T9" fmla="*/ 204 h 330"/>
                <a:gd name="T10" fmla="*/ 6 w 186"/>
                <a:gd name="T11" fmla="*/ 18 h 330"/>
                <a:gd name="T12" fmla="*/ 24 w 186"/>
                <a:gd name="T13" fmla="*/ 24 h 330"/>
                <a:gd name="T14" fmla="*/ 48 w 186"/>
                <a:gd name="T15" fmla="*/ 12 h 330"/>
                <a:gd name="T16" fmla="*/ 162 w 186"/>
                <a:gd name="T17" fmla="*/ 0 h 330"/>
                <a:gd name="T18" fmla="*/ 186 w 186"/>
                <a:gd name="T19" fmla="*/ 204 h 330"/>
                <a:gd name="T20" fmla="*/ 186 w 186"/>
                <a:gd name="T21" fmla="*/ 228 h 330"/>
                <a:gd name="T22" fmla="*/ 150 w 186"/>
                <a:gd name="T23" fmla="*/ 240 h 330"/>
                <a:gd name="T24" fmla="*/ 156 w 186"/>
                <a:gd name="T25" fmla="*/ 252 h 330"/>
                <a:gd name="T26" fmla="*/ 126 w 186"/>
                <a:gd name="T27" fmla="*/ 300 h 330"/>
                <a:gd name="T28" fmla="*/ 108 w 186"/>
                <a:gd name="T29" fmla="*/ 300 h 330"/>
                <a:gd name="T30" fmla="*/ 102 w 186"/>
                <a:gd name="T31" fmla="*/ 288 h 330"/>
                <a:gd name="T32" fmla="*/ 84 w 186"/>
                <a:gd name="T33" fmla="*/ 312 h 330"/>
                <a:gd name="T34" fmla="*/ 72 w 186"/>
                <a:gd name="T35" fmla="*/ 306 h 330"/>
                <a:gd name="T36" fmla="*/ 60 w 186"/>
                <a:gd name="T37" fmla="*/ 324 h 330"/>
                <a:gd name="T38" fmla="*/ 24 w 186"/>
                <a:gd name="T39" fmla="*/ 312 h 330"/>
                <a:gd name="T40" fmla="*/ 24 w 186"/>
                <a:gd name="T41" fmla="*/ 324 h 330"/>
                <a:gd name="T42" fmla="*/ 12 w 186"/>
                <a:gd name="T43" fmla="*/ 318 h 330"/>
                <a:gd name="T44" fmla="*/ 6 w 186"/>
                <a:gd name="T45" fmla="*/ 324 h 330"/>
                <a:gd name="T46" fmla="*/ 0 w 186"/>
                <a:gd name="T47" fmla="*/ 324 h 330"/>
                <a:gd name="T48" fmla="*/ 0 w 186"/>
                <a:gd name="T49" fmla="*/ 330 h 33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6"/>
                <a:gd name="T76" fmla="*/ 0 h 330"/>
                <a:gd name="T77" fmla="*/ 186 w 186"/>
                <a:gd name="T78" fmla="*/ 330 h 33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6" h="330">
                  <a:moveTo>
                    <a:pt x="0" y="324"/>
                  </a:moveTo>
                  <a:lnTo>
                    <a:pt x="0" y="294"/>
                  </a:lnTo>
                  <a:lnTo>
                    <a:pt x="30" y="252"/>
                  </a:lnTo>
                  <a:lnTo>
                    <a:pt x="12" y="222"/>
                  </a:lnTo>
                  <a:lnTo>
                    <a:pt x="24" y="204"/>
                  </a:lnTo>
                  <a:lnTo>
                    <a:pt x="6" y="18"/>
                  </a:lnTo>
                  <a:lnTo>
                    <a:pt x="24" y="24"/>
                  </a:lnTo>
                  <a:lnTo>
                    <a:pt x="48" y="12"/>
                  </a:lnTo>
                  <a:lnTo>
                    <a:pt x="162" y="0"/>
                  </a:lnTo>
                  <a:lnTo>
                    <a:pt x="186" y="204"/>
                  </a:lnTo>
                  <a:lnTo>
                    <a:pt x="186" y="228"/>
                  </a:lnTo>
                  <a:lnTo>
                    <a:pt x="150" y="240"/>
                  </a:lnTo>
                  <a:lnTo>
                    <a:pt x="156" y="252"/>
                  </a:lnTo>
                  <a:lnTo>
                    <a:pt x="126" y="300"/>
                  </a:lnTo>
                  <a:lnTo>
                    <a:pt x="108" y="300"/>
                  </a:lnTo>
                  <a:lnTo>
                    <a:pt x="102" y="288"/>
                  </a:lnTo>
                  <a:lnTo>
                    <a:pt x="84" y="312"/>
                  </a:lnTo>
                  <a:lnTo>
                    <a:pt x="72" y="306"/>
                  </a:lnTo>
                  <a:lnTo>
                    <a:pt x="60" y="324"/>
                  </a:lnTo>
                  <a:lnTo>
                    <a:pt x="24" y="312"/>
                  </a:lnTo>
                  <a:lnTo>
                    <a:pt x="24" y="324"/>
                  </a:lnTo>
                  <a:lnTo>
                    <a:pt x="12" y="318"/>
                  </a:lnTo>
                  <a:lnTo>
                    <a:pt x="6" y="324"/>
                  </a:lnTo>
                  <a:lnTo>
                    <a:pt x="0" y="324"/>
                  </a:lnTo>
                  <a:lnTo>
                    <a:pt x="0" y="330"/>
                  </a:lnTo>
                </a:path>
              </a:pathLst>
            </a:custGeom>
            <a:noFill/>
            <a:ln w="9525">
              <a:solidFill>
                <a:srgbClr val="000000"/>
              </a:solidFill>
              <a:prstDash val="solid"/>
              <a:round/>
              <a:headEnd/>
              <a:tailEnd/>
            </a:ln>
          </p:spPr>
          <p:txBody>
            <a:bodyPr/>
            <a:lstStyle/>
            <a:p>
              <a:endParaRPr lang="en-US"/>
            </a:p>
          </p:txBody>
        </p:sp>
        <p:sp>
          <p:nvSpPr>
            <p:cNvPr id="7215" name="Freeform 172"/>
            <p:cNvSpPr>
              <a:spLocks/>
            </p:cNvSpPr>
            <p:nvPr/>
          </p:nvSpPr>
          <p:spPr bwMode="auto">
            <a:xfrm>
              <a:off x="2877" y="1776"/>
              <a:ext cx="372" cy="246"/>
            </a:xfrm>
            <a:custGeom>
              <a:avLst/>
              <a:gdLst>
                <a:gd name="T0" fmla="*/ 306 w 372"/>
                <a:gd name="T1" fmla="*/ 246 h 246"/>
                <a:gd name="T2" fmla="*/ 288 w 372"/>
                <a:gd name="T3" fmla="*/ 228 h 246"/>
                <a:gd name="T4" fmla="*/ 54 w 372"/>
                <a:gd name="T5" fmla="*/ 234 h 246"/>
                <a:gd name="T6" fmla="*/ 42 w 372"/>
                <a:gd name="T7" fmla="*/ 180 h 246"/>
                <a:gd name="T8" fmla="*/ 12 w 372"/>
                <a:gd name="T9" fmla="*/ 90 h 246"/>
                <a:gd name="T10" fmla="*/ 0 w 372"/>
                <a:gd name="T11" fmla="*/ 66 h 246"/>
                <a:gd name="T12" fmla="*/ 12 w 372"/>
                <a:gd name="T13" fmla="*/ 36 h 246"/>
                <a:gd name="T14" fmla="*/ 6 w 372"/>
                <a:gd name="T15" fmla="*/ 12 h 246"/>
                <a:gd name="T16" fmla="*/ 12 w 372"/>
                <a:gd name="T17" fmla="*/ 6 h 246"/>
                <a:gd name="T18" fmla="*/ 306 w 372"/>
                <a:gd name="T19" fmla="*/ 0 h 246"/>
                <a:gd name="T20" fmla="*/ 318 w 372"/>
                <a:gd name="T21" fmla="*/ 18 h 246"/>
                <a:gd name="T22" fmla="*/ 312 w 372"/>
                <a:gd name="T23" fmla="*/ 36 h 246"/>
                <a:gd name="T24" fmla="*/ 318 w 372"/>
                <a:gd name="T25" fmla="*/ 60 h 246"/>
                <a:gd name="T26" fmla="*/ 342 w 372"/>
                <a:gd name="T27" fmla="*/ 78 h 246"/>
                <a:gd name="T28" fmla="*/ 372 w 372"/>
                <a:gd name="T29" fmla="*/ 108 h 246"/>
                <a:gd name="T30" fmla="*/ 372 w 372"/>
                <a:gd name="T31" fmla="*/ 126 h 246"/>
                <a:gd name="T32" fmla="*/ 360 w 372"/>
                <a:gd name="T33" fmla="*/ 150 h 246"/>
                <a:gd name="T34" fmla="*/ 324 w 372"/>
                <a:gd name="T35" fmla="*/ 162 h 246"/>
                <a:gd name="T36" fmla="*/ 330 w 372"/>
                <a:gd name="T37" fmla="*/ 198 h 246"/>
                <a:gd name="T38" fmla="*/ 324 w 372"/>
                <a:gd name="T39" fmla="*/ 222 h 246"/>
                <a:gd name="T40" fmla="*/ 306 w 372"/>
                <a:gd name="T41" fmla="*/ 234 h 246"/>
                <a:gd name="T42" fmla="*/ 306 w 372"/>
                <a:gd name="T43" fmla="*/ 246 h 2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72"/>
                <a:gd name="T67" fmla="*/ 0 h 246"/>
                <a:gd name="T68" fmla="*/ 372 w 372"/>
                <a:gd name="T69" fmla="*/ 246 h 24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72" h="246">
                  <a:moveTo>
                    <a:pt x="306" y="246"/>
                  </a:moveTo>
                  <a:lnTo>
                    <a:pt x="288" y="228"/>
                  </a:lnTo>
                  <a:lnTo>
                    <a:pt x="54" y="234"/>
                  </a:lnTo>
                  <a:lnTo>
                    <a:pt x="42" y="180"/>
                  </a:lnTo>
                  <a:lnTo>
                    <a:pt x="12" y="90"/>
                  </a:lnTo>
                  <a:lnTo>
                    <a:pt x="0" y="66"/>
                  </a:lnTo>
                  <a:lnTo>
                    <a:pt x="12" y="36"/>
                  </a:lnTo>
                  <a:lnTo>
                    <a:pt x="6" y="12"/>
                  </a:lnTo>
                  <a:lnTo>
                    <a:pt x="12" y="6"/>
                  </a:lnTo>
                  <a:lnTo>
                    <a:pt x="306" y="0"/>
                  </a:lnTo>
                  <a:lnTo>
                    <a:pt x="318" y="18"/>
                  </a:lnTo>
                  <a:lnTo>
                    <a:pt x="312" y="36"/>
                  </a:lnTo>
                  <a:lnTo>
                    <a:pt x="318" y="60"/>
                  </a:lnTo>
                  <a:lnTo>
                    <a:pt x="342" y="78"/>
                  </a:lnTo>
                  <a:lnTo>
                    <a:pt x="372" y="108"/>
                  </a:lnTo>
                  <a:lnTo>
                    <a:pt x="372" y="126"/>
                  </a:lnTo>
                  <a:lnTo>
                    <a:pt x="360" y="150"/>
                  </a:lnTo>
                  <a:lnTo>
                    <a:pt x="324" y="162"/>
                  </a:lnTo>
                  <a:lnTo>
                    <a:pt x="330" y="198"/>
                  </a:lnTo>
                  <a:lnTo>
                    <a:pt x="324" y="222"/>
                  </a:lnTo>
                  <a:lnTo>
                    <a:pt x="306" y="234"/>
                  </a:lnTo>
                  <a:lnTo>
                    <a:pt x="306" y="246"/>
                  </a:lnTo>
                  <a:close/>
                </a:path>
              </a:pathLst>
            </a:custGeom>
            <a:solidFill>
              <a:srgbClr val="FFAA00"/>
            </a:solidFill>
            <a:ln w="9525">
              <a:solidFill>
                <a:srgbClr val="FFAA00"/>
              </a:solidFill>
              <a:prstDash val="solid"/>
              <a:round/>
              <a:headEnd/>
              <a:tailEnd/>
            </a:ln>
          </p:spPr>
          <p:txBody>
            <a:bodyPr/>
            <a:lstStyle/>
            <a:p>
              <a:endParaRPr lang="en-US"/>
            </a:p>
          </p:txBody>
        </p:sp>
        <p:sp>
          <p:nvSpPr>
            <p:cNvPr id="7216" name="Freeform 173"/>
            <p:cNvSpPr>
              <a:spLocks/>
            </p:cNvSpPr>
            <p:nvPr/>
          </p:nvSpPr>
          <p:spPr bwMode="auto">
            <a:xfrm>
              <a:off x="2877" y="1776"/>
              <a:ext cx="372" cy="252"/>
            </a:xfrm>
            <a:custGeom>
              <a:avLst/>
              <a:gdLst>
                <a:gd name="T0" fmla="*/ 306 w 372"/>
                <a:gd name="T1" fmla="*/ 246 h 252"/>
                <a:gd name="T2" fmla="*/ 288 w 372"/>
                <a:gd name="T3" fmla="*/ 228 h 252"/>
                <a:gd name="T4" fmla="*/ 54 w 372"/>
                <a:gd name="T5" fmla="*/ 234 h 252"/>
                <a:gd name="T6" fmla="*/ 42 w 372"/>
                <a:gd name="T7" fmla="*/ 180 h 252"/>
                <a:gd name="T8" fmla="*/ 12 w 372"/>
                <a:gd name="T9" fmla="*/ 90 h 252"/>
                <a:gd name="T10" fmla="*/ 0 w 372"/>
                <a:gd name="T11" fmla="*/ 66 h 252"/>
                <a:gd name="T12" fmla="*/ 12 w 372"/>
                <a:gd name="T13" fmla="*/ 36 h 252"/>
                <a:gd name="T14" fmla="*/ 6 w 372"/>
                <a:gd name="T15" fmla="*/ 12 h 252"/>
                <a:gd name="T16" fmla="*/ 12 w 372"/>
                <a:gd name="T17" fmla="*/ 6 h 252"/>
                <a:gd name="T18" fmla="*/ 306 w 372"/>
                <a:gd name="T19" fmla="*/ 0 h 252"/>
                <a:gd name="T20" fmla="*/ 318 w 372"/>
                <a:gd name="T21" fmla="*/ 18 h 252"/>
                <a:gd name="T22" fmla="*/ 312 w 372"/>
                <a:gd name="T23" fmla="*/ 36 h 252"/>
                <a:gd name="T24" fmla="*/ 318 w 372"/>
                <a:gd name="T25" fmla="*/ 60 h 252"/>
                <a:gd name="T26" fmla="*/ 342 w 372"/>
                <a:gd name="T27" fmla="*/ 78 h 252"/>
                <a:gd name="T28" fmla="*/ 372 w 372"/>
                <a:gd name="T29" fmla="*/ 108 h 252"/>
                <a:gd name="T30" fmla="*/ 372 w 372"/>
                <a:gd name="T31" fmla="*/ 126 h 252"/>
                <a:gd name="T32" fmla="*/ 360 w 372"/>
                <a:gd name="T33" fmla="*/ 150 h 252"/>
                <a:gd name="T34" fmla="*/ 324 w 372"/>
                <a:gd name="T35" fmla="*/ 162 h 252"/>
                <a:gd name="T36" fmla="*/ 330 w 372"/>
                <a:gd name="T37" fmla="*/ 198 h 252"/>
                <a:gd name="T38" fmla="*/ 324 w 372"/>
                <a:gd name="T39" fmla="*/ 222 h 252"/>
                <a:gd name="T40" fmla="*/ 306 w 372"/>
                <a:gd name="T41" fmla="*/ 234 h 252"/>
                <a:gd name="T42" fmla="*/ 306 w 372"/>
                <a:gd name="T43" fmla="*/ 246 h 252"/>
                <a:gd name="T44" fmla="*/ 306 w 372"/>
                <a:gd name="T45" fmla="*/ 252 h 25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72"/>
                <a:gd name="T70" fmla="*/ 0 h 252"/>
                <a:gd name="T71" fmla="*/ 372 w 372"/>
                <a:gd name="T72" fmla="*/ 252 h 25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72" h="252">
                  <a:moveTo>
                    <a:pt x="306" y="246"/>
                  </a:moveTo>
                  <a:lnTo>
                    <a:pt x="288" y="228"/>
                  </a:lnTo>
                  <a:lnTo>
                    <a:pt x="54" y="234"/>
                  </a:lnTo>
                  <a:lnTo>
                    <a:pt x="42" y="180"/>
                  </a:lnTo>
                  <a:lnTo>
                    <a:pt x="12" y="90"/>
                  </a:lnTo>
                  <a:lnTo>
                    <a:pt x="0" y="66"/>
                  </a:lnTo>
                  <a:lnTo>
                    <a:pt x="12" y="36"/>
                  </a:lnTo>
                  <a:lnTo>
                    <a:pt x="6" y="12"/>
                  </a:lnTo>
                  <a:lnTo>
                    <a:pt x="12" y="6"/>
                  </a:lnTo>
                  <a:lnTo>
                    <a:pt x="306" y="0"/>
                  </a:lnTo>
                  <a:lnTo>
                    <a:pt x="318" y="18"/>
                  </a:lnTo>
                  <a:lnTo>
                    <a:pt x="312" y="36"/>
                  </a:lnTo>
                  <a:lnTo>
                    <a:pt x="318" y="60"/>
                  </a:lnTo>
                  <a:lnTo>
                    <a:pt x="342" y="78"/>
                  </a:lnTo>
                  <a:lnTo>
                    <a:pt x="372" y="108"/>
                  </a:lnTo>
                  <a:lnTo>
                    <a:pt x="372" y="126"/>
                  </a:lnTo>
                  <a:lnTo>
                    <a:pt x="360" y="150"/>
                  </a:lnTo>
                  <a:lnTo>
                    <a:pt x="324" y="162"/>
                  </a:lnTo>
                  <a:lnTo>
                    <a:pt x="330" y="198"/>
                  </a:lnTo>
                  <a:lnTo>
                    <a:pt x="324" y="222"/>
                  </a:lnTo>
                  <a:lnTo>
                    <a:pt x="306" y="234"/>
                  </a:lnTo>
                  <a:lnTo>
                    <a:pt x="306" y="246"/>
                  </a:lnTo>
                  <a:lnTo>
                    <a:pt x="306" y="252"/>
                  </a:lnTo>
                </a:path>
              </a:pathLst>
            </a:custGeom>
            <a:noFill/>
            <a:ln w="9525">
              <a:solidFill>
                <a:srgbClr val="000000"/>
              </a:solidFill>
              <a:prstDash val="solid"/>
              <a:round/>
              <a:headEnd/>
              <a:tailEnd/>
            </a:ln>
          </p:spPr>
          <p:txBody>
            <a:bodyPr/>
            <a:lstStyle/>
            <a:p>
              <a:endParaRPr lang="en-US"/>
            </a:p>
          </p:txBody>
        </p:sp>
        <p:sp>
          <p:nvSpPr>
            <p:cNvPr id="7217" name="Freeform 174"/>
            <p:cNvSpPr>
              <a:spLocks/>
            </p:cNvSpPr>
            <p:nvPr/>
          </p:nvSpPr>
          <p:spPr bwMode="auto">
            <a:xfrm>
              <a:off x="2541" y="2046"/>
              <a:ext cx="456" cy="246"/>
            </a:xfrm>
            <a:custGeom>
              <a:avLst/>
              <a:gdLst>
                <a:gd name="T0" fmla="*/ 414 w 456"/>
                <a:gd name="T1" fmla="*/ 12 h 246"/>
                <a:gd name="T2" fmla="*/ 438 w 456"/>
                <a:gd name="T3" fmla="*/ 24 h 246"/>
                <a:gd name="T4" fmla="*/ 426 w 456"/>
                <a:gd name="T5" fmla="*/ 48 h 246"/>
                <a:gd name="T6" fmla="*/ 456 w 456"/>
                <a:gd name="T7" fmla="*/ 78 h 246"/>
                <a:gd name="T8" fmla="*/ 456 w 456"/>
                <a:gd name="T9" fmla="*/ 246 h 246"/>
                <a:gd name="T10" fmla="*/ 0 w 456"/>
                <a:gd name="T11" fmla="*/ 234 h 246"/>
                <a:gd name="T12" fmla="*/ 12 w 456"/>
                <a:gd name="T13" fmla="*/ 0 h 246"/>
                <a:gd name="T14" fmla="*/ 414 w 456"/>
                <a:gd name="T15" fmla="*/ 12 h 246"/>
                <a:gd name="T16" fmla="*/ 0 60000 65536"/>
                <a:gd name="T17" fmla="*/ 0 60000 65536"/>
                <a:gd name="T18" fmla="*/ 0 60000 65536"/>
                <a:gd name="T19" fmla="*/ 0 60000 65536"/>
                <a:gd name="T20" fmla="*/ 0 60000 65536"/>
                <a:gd name="T21" fmla="*/ 0 60000 65536"/>
                <a:gd name="T22" fmla="*/ 0 60000 65536"/>
                <a:gd name="T23" fmla="*/ 0 60000 65536"/>
                <a:gd name="T24" fmla="*/ 0 w 456"/>
                <a:gd name="T25" fmla="*/ 0 h 246"/>
                <a:gd name="T26" fmla="*/ 456 w 456"/>
                <a:gd name="T27" fmla="*/ 246 h 24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56" h="246">
                  <a:moveTo>
                    <a:pt x="414" y="12"/>
                  </a:moveTo>
                  <a:lnTo>
                    <a:pt x="438" y="24"/>
                  </a:lnTo>
                  <a:lnTo>
                    <a:pt x="426" y="48"/>
                  </a:lnTo>
                  <a:lnTo>
                    <a:pt x="456" y="78"/>
                  </a:lnTo>
                  <a:lnTo>
                    <a:pt x="456" y="246"/>
                  </a:lnTo>
                  <a:lnTo>
                    <a:pt x="0" y="234"/>
                  </a:lnTo>
                  <a:lnTo>
                    <a:pt x="12" y="0"/>
                  </a:lnTo>
                  <a:lnTo>
                    <a:pt x="414" y="12"/>
                  </a:lnTo>
                  <a:close/>
                </a:path>
              </a:pathLst>
            </a:custGeom>
            <a:solidFill>
              <a:srgbClr val="FFAA00"/>
            </a:solidFill>
            <a:ln w="9525">
              <a:solidFill>
                <a:srgbClr val="FFAA00"/>
              </a:solidFill>
              <a:prstDash val="solid"/>
              <a:round/>
              <a:headEnd/>
              <a:tailEnd/>
            </a:ln>
          </p:spPr>
          <p:txBody>
            <a:bodyPr/>
            <a:lstStyle/>
            <a:p>
              <a:endParaRPr lang="en-US"/>
            </a:p>
          </p:txBody>
        </p:sp>
        <p:sp>
          <p:nvSpPr>
            <p:cNvPr id="7218" name="Freeform 175"/>
            <p:cNvSpPr>
              <a:spLocks/>
            </p:cNvSpPr>
            <p:nvPr/>
          </p:nvSpPr>
          <p:spPr bwMode="auto">
            <a:xfrm>
              <a:off x="2541" y="2046"/>
              <a:ext cx="456" cy="246"/>
            </a:xfrm>
            <a:custGeom>
              <a:avLst/>
              <a:gdLst>
                <a:gd name="T0" fmla="*/ 414 w 456"/>
                <a:gd name="T1" fmla="*/ 12 h 246"/>
                <a:gd name="T2" fmla="*/ 438 w 456"/>
                <a:gd name="T3" fmla="*/ 24 h 246"/>
                <a:gd name="T4" fmla="*/ 426 w 456"/>
                <a:gd name="T5" fmla="*/ 48 h 246"/>
                <a:gd name="T6" fmla="*/ 456 w 456"/>
                <a:gd name="T7" fmla="*/ 78 h 246"/>
                <a:gd name="T8" fmla="*/ 456 w 456"/>
                <a:gd name="T9" fmla="*/ 246 h 246"/>
                <a:gd name="T10" fmla="*/ 0 w 456"/>
                <a:gd name="T11" fmla="*/ 234 h 246"/>
                <a:gd name="T12" fmla="*/ 12 w 456"/>
                <a:gd name="T13" fmla="*/ 0 h 246"/>
                <a:gd name="T14" fmla="*/ 414 w 456"/>
                <a:gd name="T15" fmla="*/ 12 h 246"/>
                <a:gd name="T16" fmla="*/ 414 w 456"/>
                <a:gd name="T17" fmla="*/ 18 h 2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56"/>
                <a:gd name="T28" fmla="*/ 0 h 246"/>
                <a:gd name="T29" fmla="*/ 456 w 456"/>
                <a:gd name="T30" fmla="*/ 246 h 2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56" h="246">
                  <a:moveTo>
                    <a:pt x="414" y="12"/>
                  </a:moveTo>
                  <a:lnTo>
                    <a:pt x="438" y="24"/>
                  </a:lnTo>
                  <a:lnTo>
                    <a:pt x="426" y="48"/>
                  </a:lnTo>
                  <a:lnTo>
                    <a:pt x="456" y="78"/>
                  </a:lnTo>
                  <a:lnTo>
                    <a:pt x="456" y="246"/>
                  </a:lnTo>
                  <a:lnTo>
                    <a:pt x="0" y="234"/>
                  </a:lnTo>
                  <a:lnTo>
                    <a:pt x="12" y="0"/>
                  </a:lnTo>
                  <a:lnTo>
                    <a:pt x="414" y="12"/>
                  </a:lnTo>
                  <a:lnTo>
                    <a:pt x="414" y="18"/>
                  </a:lnTo>
                </a:path>
              </a:pathLst>
            </a:custGeom>
            <a:noFill/>
            <a:ln w="9525">
              <a:solidFill>
                <a:srgbClr val="000000"/>
              </a:solidFill>
              <a:prstDash val="solid"/>
              <a:round/>
              <a:headEnd/>
              <a:tailEnd/>
            </a:ln>
          </p:spPr>
          <p:txBody>
            <a:bodyPr/>
            <a:lstStyle/>
            <a:p>
              <a:endParaRPr lang="en-US"/>
            </a:p>
          </p:txBody>
        </p:sp>
        <p:sp>
          <p:nvSpPr>
            <p:cNvPr id="7219" name="Freeform 176"/>
            <p:cNvSpPr>
              <a:spLocks/>
            </p:cNvSpPr>
            <p:nvPr/>
          </p:nvSpPr>
          <p:spPr bwMode="auto">
            <a:xfrm>
              <a:off x="3321" y="2088"/>
              <a:ext cx="450" cy="228"/>
            </a:xfrm>
            <a:custGeom>
              <a:avLst/>
              <a:gdLst>
                <a:gd name="T0" fmla="*/ 360 w 450"/>
                <a:gd name="T1" fmla="*/ 186 h 228"/>
                <a:gd name="T2" fmla="*/ 84 w 450"/>
                <a:gd name="T3" fmla="*/ 210 h 228"/>
                <a:gd name="T4" fmla="*/ 84 w 450"/>
                <a:gd name="T5" fmla="*/ 222 h 228"/>
                <a:gd name="T6" fmla="*/ 0 w 450"/>
                <a:gd name="T7" fmla="*/ 228 h 228"/>
                <a:gd name="T8" fmla="*/ 6 w 450"/>
                <a:gd name="T9" fmla="*/ 222 h 228"/>
                <a:gd name="T10" fmla="*/ 18 w 450"/>
                <a:gd name="T11" fmla="*/ 222 h 228"/>
                <a:gd name="T12" fmla="*/ 12 w 450"/>
                <a:gd name="T13" fmla="*/ 192 h 228"/>
                <a:gd name="T14" fmla="*/ 12 w 450"/>
                <a:gd name="T15" fmla="*/ 186 h 228"/>
                <a:gd name="T16" fmla="*/ 24 w 450"/>
                <a:gd name="T17" fmla="*/ 168 h 228"/>
                <a:gd name="T18" fmla="*/ 60 w 450"/>
                <a:gd name="T19" fmla="*/ 180 h 228"/>
                <a:gd name="T20" fmla="*/ 54 w 450"/>
                <a:gd name="T21" fmla="*/ 156 h 228"/>
                <a:gd name="T22" fmla="*/ 78 w 450"/>
                <a:gd name="T23" fmla="*/ 144 h 228"/>
                <a:gd name="T24" fmla="*/ 72 w 450"/>
                <a:gd name="T25" fmla="*/ 132 h 228"/>
                <a:gd name="T26" fmla="*/ 78 w 450"/>
                <a:gd name="T27" fmla="*/ 120 h 228"/>
                <a:gd name="T28" fmla="*/ 84 w 450"/>
                <a:gd name="T29" fmla="*/ 120 h 228"/>
                <a:gd name="T30" fmla="*/ 90 w 450"/>
                <a:gd name="T31" fmla="*/ 114 h 228"/>
                <a:gd name="T32" fmla="*/ 102 w 450"/>
                <a:gd name="T33" fmla="*/ 120 h 228"/>
                <a:gd name="T34" fmla="*/ 102 w 450"/>
                <a:gd name="T35" fmla="*/ 108 h 228"/>
                <a:gd name="T36" fmla="*/ 138 w 450"/>
                <a:gd name="T37" fmla="*/ 120 h 228"/>
                <a:gd name="T38" fmla="*/ 150 w 450"/>
                <a:gd name="T39" fmla="*/ 102 h 228"/>
                <a:gd name="T40" fmla="*/ 162 w 450"/>
                <a:gd name="T41" fmla="*/ 108 h 228"/>
                <a:gd name="T42" fmla="*/ 180 w 450"/>
                <a:gd name="T43" fmla="*/ 84 h 228"/>
                <a:gd name="T44" fmla="*/ 186 w 450"/>
                <a:gd name="T45" fmla="*/ 96 h 228"/>
                <a:gd name="T46" fmla="*/ 204 w 450"/>
                <a:gd name="T47" fmla="*/ 96 h 228"/>
                <a:gd name="T48" fmla="*/ 234 w 450"/>
                <a:gd name="T49" fmla="*/ 48 h 228"/>
                <a:gd name="T50" fmla="*/ 228 w 450"/>
                <a:gd name="T51" fmla="*/ 36 h 228"/>
                <a:gd name="T52" fmla="*/ 264 w 450"/>
                <a:gd name="T53" fmla="*/ 24 h 228"/>
                <a:gd name="T54" fmla="*/ 264 w 450"/>
                <a:gd name="T55" fmla="*/ 0 h 228"/>
                <a:gd name="T56" fmla="*/ 288 w 450"/>
                <a:gd name="T57" fmla="*/ 0 h 228"/>
                <a:gd name="T58" fmla="*/ 300 w 450"/>
                <a:gd name="T59" fmla="*/ 18 h 228"/>
                <a:gd name="T60" fmla="*/ 336 w 450"/>
                <a:gd name="T61" fmla="*/ 30 h 228"/>
                <a:gd name="T62" fmla="*/ 384 w 450"/>
                <a:gd name="T63" fmla="*/ 12 h 228"/>
                <a:gd name="T64" fmla="*/ 402 w 450"/>
                <a:gd name="T65" fmla="*/ 36 h 228"/>
                <a:gd name="T66" fmla="*/ 402 w 450"/>
                <a:gd name="T67" fmla="*/ 36 h 228"/>
                <a:gd name="T68" fmla="*/ 414 w 450"/>
                <a:gd name="T69" fmla="*/ 72 h 228"/>
                <a:gd name="T70" fmla="*/ 450 w 450"/>
                <a:gd name="T71" fmla="*/ 102 h 228"/>
                <a:gd name="T72" fmla="*/ 390 w 450"/>
                <a:gd name="T73" fmla="*/ 174 h 228"/>
                <a:gd name="T74" fmla="*/ 360 w 450"/>
                <a:gd name="T75" fmla="*/ 186 h 22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50"/>
                <a:gd name="T115" fmla="*/ 0 h 228"/>
                <a:gd name="T116" fmla="*/ 450 w 450"/>
                <a:gd name="T117" fmla="*/ 228 h 22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50" h="228">
                  <a:moveTo>
                    <a:pt x="360" y="186"/>
                  </a:moveTo>
                  <a:lnTo>
                    <a:pt x="84" y="210"/>
                  </a:lnTo>
                  <a:lnTo>
                    <a:pt x="84" y="222"/>
                  </a:lnTo>
                  <a:lnTo>
                    <a:pt x="0" y="228"/>
                  </a:lnTo>
                  <a:lnTo>
                    <a:pt x="6" y="222"/>
                  </a:lnTo>
                  <a:lnTo>
                    <a:pt x="18" y="222"/>
                  </a:lnTo>
                  <a:lnTo>
                    <a:pt x="12" y="192"/>
                  </a:lnTo>
                  <a:lnTo>
                    <a:pt x="12" y="186"/>
                  </a:lnTo>
                  <a:lnTo>
                    <a:pt x="24" y="168"/>
                  </a:lnTo>
                  <a:lnTo>
                    <a:pt x="60" y="180"/>
                  </a:lnTo>
                  <a:lnTo>
                    <a:pt x="54" y="156"/>
                  </a:lnTo>
                  <a:lnTo>
                    <a:pt x="78" y="144"/>
                  </a:lnTo>
                  <a:lnTo>
                    <a:pt x="72" y="132"/>
                  </a:lnTo>
                  <a:lnTo>
                    <a:pt x="78" y="120"/>
                  </a:lnTo>
                  <a:lnTo>
                    <a:pt x="84" y="120"/>
                  </a:lnTo>
                  <a:lnTo>
                    <a:pt x="90" y="114"/>
                  </a:lnTo>
                  <a:lnTo>
                    <a:pt x="102" y="120"/>
                  </a:lnTo>
                  <a:lnTo>
                    <a:pt x="102" y="108"/>
                  </a:lnTo>
                  <a:lnTo>
                    <a:pt x="138" y="120"/>
                  </a:lnTo>
                  <a:lnTo>
                    <a:pt x="150" y="102"/>
                  </a:lnTo>
                  <a:lnTo>
                    <a:pt x="162" y="108"/>
                  </a:lnTo>
                  <a:lnTo>
                    <a:pt x="180" y="84"/>
                  </a:lnTo>
                  <a:lnTo>
                    <a:pt x="186" y="96"/>
                  </a:lnTo>
                  <a:lnTo>
                    <a:pt x="204" y="96"/>
                  </a:lnTo>
                  <a:lnTo>
                    <a:pt x="234" y="48"/>
                  </a:lnTo>
                  <a:lnTo>
                    <a:pt x="228" y="36"/>
                  </a:lnTo>
                  <a:lnTo>
                    <a:pt x="264" y="24"/>
                  </a:lnTo>
                  <a:lnTo>
                    <a:pt x="264" y="0"/>
                  </a:lnTo>
                  <a:lnTo>
                    <a:pt x="288" y="0"/>
                  </a:lnTo>
                  <a:lnTo>
                    <a:pt x="300" y="18"/>
                  </a:lnTo>
                  <a:lnTo>
                    <a:pt x="336" y="30"/>
                  </a:lnTo>
                  <a:lnTo>
                    <a:pt x="384" y="12"/>
                  </a:lnTo>
                  <a:lnTo>
                    <a:pt x="402" y="36"/>
                  </a:lnTo>
                  <a:lnTo>
                    <a:pt x="414" y="72"/>
                  </a:lnTo>
                  <a:lnTo>
                    <a:pt x="450" y="102"/>
                  </a:lnTo>
                  <a:lnTo>
                    <a:pt x="390" y="174"/>
                  </a:lnTo>
                  <a:lnTo>
                    <a:pt x="360" y="186"/>
                  </a:lnTo>
                  <a:close/>
                </a:path>
              </a:pathLst>
            </a:custGeom>
            <a:solidFill>
              <a:srgbClr val="FF8C00"/>
            </a:solidFill>
            <a:ln w="9525">
              <a:solidFill>
                <a:srgbClr val="FF8C00"/>
              </a:solidFill>
              <a:prstDash val="solid"/>
              <a:round/>
              <a:headEnd/>
              <a:tailEnd/>
            </a:ln>
          </p:spPr>
          <p:txBody>
            <a:bodyPr/>
            <a:lstStyle/>
            <a:p>
              <a:endParaRPr lang="en-US"/>
            </a:p>
          </p:txBody>
        </p:sp>
        <p:sp>
          <p:nvSpPr>
            <p:cNvPr id="7220" name="Freeform 177"/>
            <p:cNvSpPr>
              <a:spLocks/>
            </p:cNvSpPr>
            <p:nvPr/>
          </p:nvSpPr>
          <p:spPr bwMode="auto">
            <a:xfrm>
              <a:off x="3321" y="2088"/>
              <a:ext cx="450" cy="228"/>
            </a:xfrm>
            <a:custGeom>
              <a:avLst/>
              <a:gdLst>
                <a:gd name="T0" fmla="*/ 360 w 450"/>
                <a:gd name="T1" fmla="*/ 186 h 228"/>
                <a:gd name="T2" fmla="*/ 84 w 450"/>
                <a:gd name="T3" fmla="*/ 210 h 228"/>
                <a:gd name="T4" fmla="*/ 84 w 450"/>
                <a:gd name="T5" fmla="*/ 222 h 228"/>
                <a:gd name="T6" fmla="*/ 0 w 450"/>
                <a:gd name="T7" fmla="*/ 228 h 228"/>
                <a:gd name="T8" fmla="*/ 6 w 450"/>
                <a:gd name="T9" fmla="*/ 222 h 228"/>
                <a:gd name="T10" fmla="*/ 18 w 450"/>
                <a:gd name="T11" fmla="*/ 222 h 228"/>
                <a:gd name="T12" fmla="*/ 12 w 450"/>
                <a:gd name="T13" fmla="*/ 192 h 228"/>
                <a:gd name="T14" fmla="*/ 12 w 450"/>
                <a:gd name="T15" fmla="*/ 186 h 228"/>
                <a:gd name="T16" fmla="*/ 24 w 450"/>
                <a:gd name="T17" fmla="*/ 168 h 228"/>
                <a:gd name="T18" fmla="*/ 60 w 450"/>
                <a:gd name="T19" fmla="*/ 180 h 228"/>
                <a:gd name="T20" fmla="*/ 54 w 450"/>
                <a:gd name="T21" fmla="*/ 156 h 228"/>
                <a:gd name="T22" fmla="*/ 78 w 450"/>
                <a:gd name="T23" fmla="*/ 144 h 228"/>
                <a:gd name="T24" fmla="*/ 72 w 450"/>
                <a:gd name="T25" fmla="*/ 132 h 228"/>
                <a:gd name="T26" fmla="*/ 78 w 450"/>
                <a:gd name="T27" fmla="*/ 120 h 228"/>
                <a:gd name="T28" fmla="*/ 84 w 450"/>
                <a:gd name="T29" fmla="*/ 120 h 228"/>
                <a:gd name="T30" fmla="*/ 90 w 450"/>
                <a:gd name="T31" fmla="*/ 114 h 228"/>
                <a:gd name="T32" fmla="*/ 102 w 450"/>
                <a:gd name="T33" fmla="*/ 120 h 228"/>
                <a:gd name="T34" fmla="*/ 102 w 450"/>
                <a:gd name="T35" fmla="*/ 108 h 228"/>
                <a:gd name="T36" fmla="*/ 138 w 450"/>
                <a:gd name="T37" fmla="*/ 120 h 228"/>
                <a:gd name="T38" fmla="*/ 150 w 450"/>
                <a:gd name="T39" fmla="*/ 102 h 228"/>
                <a:gd name="T40" fmla="*/ 162 w 450"/>
                <a:gd name="T41" fmla="*/ 108 h 228"/>
                <a:gd name="T42" fmla="*/ 180 w 450"/>
                <a:gd name="T43" fmla="*/ 84 h 228"/>
                <a:gd name="T44" fmla="*/ 186 w 450"/>
                <a:gd name="T45" fmla="*/ 96 h 228"/>
                <a:gd name="T46" fmla="*/ 204 w 450"/>
                <a:gd name="T47" fmla="*/ 96 h 228"/>
                <a:gd name="T48" fmla="*/ 234 w 450"/>
                <a:gd name="T49" fmla="*/ 48 h 228"/>
                <a:gd name="T50" fmla="*/ 228 w 450"/>
                <a:gd name="T51" fmla="*/ 36 h 228"/>
                <a:gd name="T52" fmla="*/ 264 w 450"/>
                <a:gd name="T53" fmla="*/ 24 h 228"/>
                <a:gd name="T54" fmla="*/ 264 w 450"/>
                <a:gd name="T55" fmla="*/ 0 h 228"/>
                <a:gd name="T56" fmla="*/ 288 w 450"/>
                <a:gd name="T57" fmla="*/ 0 h 228"/>
                <a:gd name="T58" fmla="*/ 300 w 450"/>
                <a:gd name="T59" fmla="*/ 18 h 228"/>
                <a:gd name="T60" fmla="*/ 336 w 450"/>
                <a:gd name="T61" fmla="*/ 30 h 228"/>
                <a:gd name="T62" fmla="*/ 384 w 450"/>
                <a:gd name="T63" fmla="*/ 12 h 228"/>
                <a:gd name="T64" fmla="*/ 402 w 450"/>
                <a:gd name="T65" fmla="*/ 36 h 228"/>
                <a:gd name="T66" fmla="*/ 408 w 450"/>
                <a:gd name="T67" fmla="*/ 36 h 228"/>
                <a:gd name="T68" fmla="*/ 402 w 450"/>
                <a:gd name="T69" fmla="*/ 36 h 228"/>
                <a:gd name="T70" fmla="*/ 414 w 450"/>
                <a:gd name="T71" fmla="*/ 72 h 228"/>
                <a:gd name="T72" fmla="*/ 450 w 450"/>
                <a:gd name="T73" fmla="*/ 102 h 228"/>
                <a:gd name="T74" fmla="*/ 390 w 450"/>
                <a:gd name="T75" fmla="*/ 174 h 228"/>
                <a:gd name="T76" fmla="*/ 360 w 450"/>
                <a:gd name="T77" fmla="*/ 186 h 228"/>
                <a:gd name="T78" fmla="*/ 360 w 450"/>
                <a:gd name="T79" fmla="*/ 192 h 2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50"/>
                <a:gd name="T121" fmla="*/ 0 h 228"/>
                <a:gd name="T122" fmla="*/ 450 w 450"/>
                <a:gd name="T123" fmla="*/ 228 h 2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50" h="228">
                  <a:moveTo>
                    <a:pt x="360" y="186"/>
                  </a:moveTo>
                  <a:lnTo>
                    <a:pt x="84" y="210"/>
                  </a:lnTo>
                  <a:lnTo>
                    <a:pt x="84" y="222"/>
                  </a:lnTo>
                  <a:lnTo>
                    <a:pt x="0" y="228"/>
                  </a:lnTo>
                  <a:lnTo>
                    <a:pt x="6" y="222"/>
                  </a:lnTo>
                  <a:lnTo>
                    <a:pt x="18" y="222"/>
                  </a:lnTo>
                  <a:lnTo>
                    <a:pt x="12" y="192"/>
                  </a:lnTo>
                  <a:lnTo>
                    <a:pt x="12" y="186"/>
                  </a:lnTo>
                  <a:lnTo>
                    <a:pt x="24" y="168"/>
                  </a:lnTo>
                  <a:lnTo>
                    <a:pt x="60" y="180"/>
                  </a:lnTo>
                  <a:lnTo>
                    <a:pt x="54" y="156"/>
                  </a:lnTo>
                  <a:lnTo>
                    <a:pt x="78" y="144"/>
                  </a:lnTo>
                  <a:lnTo>
                    <a:pt x="72" y="132"/>
                  </a:lnTo>
                  <a:lnTo>
                    <a:pt x="78" y="120"/>
                  </a:lnTo>
                  <a:lnTo>
                    <a:pt x="84" y="120"/>
                  </a:lnTo>
                  <a:lnTo>
                    <a:pt x="90" y="114"/>
                  </a:lnTo>
                  <a:lnTo>
                    <a:pt x="102" y="120"/>
                  </a:lnTo>
                  <a:lnTo>
                    <a:pt x="102" y="108"/>
                  </a:lnTo>
                  <a:lnTo>
                    <a:pt x="138" y="120"/>
                  </a:lnTo>
                  <a:lnTo>
                    <a:pt x="150" y="102"/>
                  </a:lnTo>
                  <a:lnTo>
                    <a:pt x="162" y="108"/>
                  </a:lnTo>
                  <a:lnTo>
                    <a:pt x="180" y="84"/>
                  </a:lnTo>
                  <a:lnTo>
                    <a:pt x="186" y="96"/>
                  </a:lnTo>
                  <a:lnTo>
                    <a:pt x="204" y="96"/>
                  </a:lnTo>
                  <a:lnTo>
                    <a:pt x="234" y="48"/>
                  </a:lnTo>
                  <a:lnTo>
                    <a:pt x="228" y="36"/>
                  </a:lnTo>
                  <a:lnTo>
                    <a:pt x="264" y="24"/>
                  </a:lnTo>
                  <a:lnTo>
                    <a:pt x="264" y="0"/>
                  </a:lnTo>
                  <a:lnTo>
                    <a:pt x="288" y="0"/>
                  </a:lnTo>
                  <a:lnTo>
                    <a:pt x="300" y="18"/>
                  </a:lnTo>
                  <a:lnTo>
                    <a:pt x="336" y="30"/>
                  </a:lnTo>
                  <a:lnTo>
                    <a:pt x="384" y="12"/>
                  </a:lnTo>
                  <a:lnTo>
                    <a:pt x="402" y="36"/>
                  </a:lnTo>
                  <a:lnTo>
                    <a:pt x="408" y="36"/>
                  </a:lnTo>
                  <a:lnTo>
                    <a:pt x="402" y="36"/>
                  </a:lnTo>
                  <a:lnTo>
                    <a:pt x="414" y="72"/>
                  </a:lnTo>
                  <a:lnTo>
                    <a:pt x="450" y="102"/>
                  </a:lnTo>
                  <a:lnTo>
                    <a:pt x="390" y="174"/>
                  </a:lnTo>
                  <a:lnTo>
                    <a:pt x="360" y="186"/>
                  </a:lnTo>
                  <a:lnTo>
                    <a:pt x="360" y="192"/>
                  </a:lnTo>
                </a:path>
              </a:pathLst>
            </a:custGeom>
            <a:noFill/>
            <a:ln w="9525">
              <a:solidFill>
                <a:srgbClr val="000000"/>
              </a:solidFill>
              <a:prstDash val="solid"/>
              <a:round/>
              <a:headEnd/>
              <a:tailEnd/>
            </a:ln>
          </p:spPr>
          <p:txBody>
            <a:bodyPr/>
            <a:lstStyle/>
            <a:p>
              <a:endParaRPr lang="en-US"/>
            </a:p>
          </p:txBody>
        </p:sp>
        <p:sp>
          <p:nvSpPr>
            <p:cNvPr id="7221" name="Freeform 178"/>
            <p:cNvSpPr>
              <a:spLocks/>
            </p:cNvSpPr>
            <p:nvPr/>
          </p:nvSpPr>
          <p:spPr bwMode="auto">
            <a:xfrm>
              <a:off x="3039" y="2598"/>
              <a:ext cx="348" cy="306"/>
            </a:xfrm>
            <a:custGeom>
              <a:avLst/>
              <a:gdLst>
                <a:gd name="T0" fmla="*/ 306 w 348"/>
                <a:gd name="T1" fmla="*/ 210 h 306"/>
                <a:gd name="T2" fmla="*/ 264 w 348"/>
                <a:gd name="T3" fmla="*/ 198 h 306"/>
                <a:gd name="T4" fmla="*/ 246 w 348"/>
                <a:gd name="T5" fmla="*/ 216 h 306"/>
                <a:gd name="T6" fmla="*/ 270 w 348"/>
                <a:gd name="T7" fmla="*/ 228 h 306"/>
                <a:gd name="T8" fmla="*/ 300 w 348"/>
                <a:gd name="T9" fmla="*/ 216 h 306"/>
                <a:gd name="T10" fmla="*/ 288 w 348"/>
                <a:gd name="T11" fmla="*/ 228 h 306"/>
                <a:gd name="T12" fmla="*/ 306 w 348"/>
                <a:gd name="T13" fmla="*/ 234 h 306"/>
                <a:gd name="T14" fmla="*/ 312 w 348"/>
                <a:gd name="T15" fmla="*/ 222 h 306"/>
                <a:gd name="T16" fmla="*/ 330 w 348"/>
                <a:gd name="T17" fmla="*/ 210 h 306"/>
                <a:gd name="T18" fmla="*/ 336 w 348"/>
                <a:gd name="T19" fmla="*/ 234 h 306"/>
                <a:gd name="T20" fmla="*/ 306 w 348"/>
                <a:gd name="T21" fmla="*/ 258 h 306"/>
                <a:gd name="T22" fmla="*/ 312 w 348"/>
                <a:gd name="T23" fmla="*/ 270 h 306"/>
                <a:gd name="T24" fmla="*/ 348 w 348"/>
                <a:gd name="T25" fmla="*/ 288 h 306"/>
                <a:gd name="T26" fmla="*/ 342 w 348"/>
                <a:gd name="T27" fmla="*/ 300 h 306"/>
                <a:gd name="T28" fmla="*/ 336 w 348"/>
                <a:gd name="T29" fmla="*/ 294 h 306"/>
                <a:gd name="T30" fmla="*/ 324 w 348"/>
                <a:gd name="T31" fmla="*/ 306 h 306"/>
                <a:gd name="T32" fmla="*/ 318 w 348"/>
                <a:gd name="T33" fmla="*/ 282 h 306"/>
                <a:gd name="T34" fmla="*/ 276 w 348"/>
                <a:gd name="T35" fmla="*/ 270 h 306"/>
                <a:gd name="T36" fmla="*/ 282 w 348"/>
                <a:gd name="T37" fmla="*/ 288 h 306"/>
                <a:gd name="T38" fmla="*/ 270 w 348"/>
                <a:gd name="T39" fmla="*/ 300 h 306"/>
                <a:gd name="T40" fmla="*/ 258 w 348"/>
                <a:gd name="T41" fmla="*/ 282 h 306"/>
                <a:gd name="T42" fmla="*/ 252 w 348"/>
                <a:gd name="T43" fmla="*/ 294 h 306"/>
                <a:gd name="T44" fmla="*/ 240 w 348"/>
                <a:gd name="T45" fmla="*/ 282 h 306"/>
                <a:gd name="T46" fmla="*/ 234 w 348"/>
                <a:gd name="T47" fmla="*/ 300 h 306"/>
                <a:gd name="T48" fmla="*/ 222 w 348"/>
                <a:gd name="T49" fmla="*/ 300 h 306"/>
                <a:gd name="T50" fmla="*/ 204 w 348"/>
                <a:gd name="T51" fmla="*/ 294 h 306"/>
                <a:gd name="T52" fmla="*/ 192 w 348"/>
                <a:gd name="T53" fmla="*/ 270 h 306"/>
                <a:gd name="T54" fmla="*/ 174 w 348"/>
                <a:gd name="T55" fmla="*/ 270 h 306"/>
                <a:gd name="T56" fmla="*/ 174 w 348"/>
                <a:gd name="T57" fmla="*/ 252 h 306"/>
                <a:gd name="T58" fmla="*/ 156 w 348"/>
                <a:gd name="T59" fmla="*/ 258 h 306"/>
                <a:gd name="T60" fmla="*/ 156 w 348"/>
                <a:gd name="T61" fmla="*/ 246 h 306"/>
                <a:gd name="T62" fmla="*/ 132 w 348"/>
                <a:gd name="T63" fmla="*/ 252 h 306"/>
                <a:gd name="T64" fmla="*/ 144 w 348"/>
                <a:gd name="T65" fmla="*/ 264 h 306"/>
                <a:gd name="T66" fmla="*/ 126 w 348"/>
                <a:gd name="T67" fmla="*/ 270 h 306"/>
                <a:gd name="T68" fmla="*/ 66 w 348"/>
                <a:gd name="T69" fmla="*/ 252 h 306"/>
                <a:gd name="T70" fmla="*/ 18 w 348"/>
                <a:gd name="T71" fmla="*/ 258 h 306"/>
                <a:gd name="T72" fmla="*/ 12 w 348"/>
                <a:gd name="T73" fmla="*/ 252 h 306"/>
                <a:gd name="T74" fmla="*/ 30 w 348"/>
                <a:gd name="T75" fmla="*/ 234 h 306"/>
                <a:gd name="T76" fmla="*/ 24 w 348"/>
                <a:gd name="T77" fmla="*/ 192 h 306"/>
                <a:gd name="T78" fmla="*/ 36 w 348"/>
                <a:gd name="T79" fmla="*/ 156 h 306"/>
                <a:gd name="T80" fmla="*/ 0 w 348"/>
                <a:gd name="T81" fmla="*/ 84 h 306"/>
                <a:gd name="T82" fmla="*/ 0 w 348"/>
                <a:gd name="T83" fmla="*/ 6 h 306"/>
                <a:gd name="T84" fmla="*/ 186 w 348"/>
                <a:gd name="T85" fmla="*/ 0 h 306"/>
                <a:gd name="T86" fmla="*/ 192 w 348"/>
                <a:gd name="T87" fmla="*/ 6 h 306"/>
                <a:gd name="T88" fmla="*/ 192 w 348"/>
                <a:gd name="T89" fmla="*/ 30 h 306"/>
                <a:gd name="T90" fmla="*/ 198 w 348"/>
                <a:gd name="T91" fmla="*/ 30 h 306"/>
                <a:gd name="T92" fmla="*/ 192 w 348"/>
                <a:gd name="T93" fmla="*/ 36 h 306"/>
                <a:gd name="T94" fmla="*/ 210 w 348"/>
                <a:gd name="T95" fmla="*/ 54 h 306"/>
                <a:gd name="T96" fmla="*/ 192 w 348"/>
                <a:gd name="T97" fmla="*/ 60 h 306"/>
                <a:gd name="T98" fmla="*/ 204 w 348"/>
                <a:gd name="T99" fmla="*/ 66 h 306"/>
                <a:gd name="T100" fmla="*/ 174 w 348"/>
                <a:gd name="T101" fmla="*/ 108 h 306"/>
                <a:gd name="T102" fmla="*/ 168 w 348"/>
                <a:gd name="T103" fmla="*/ 156 h 306"/>
                <a:gd name="T104" fmla="*/ 288 w 348"/>
                <a:gd name="T105" fmla="*/ 150 h 306"/>
                <a:gd name="T106" fmla="*/ 288 w 348"/>
                <a:gd name="T107" fmla="*/ 174 h 306"/>
                <a:gd name="T108" fmla="*/ 306 w 348"/>
                <a:gd name="T109" fmla="*/ 210 h 3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8"/>
                <a:gd name="T166" fmla="*/ 0 h 306"/>
                <a:gd name="T167" fmla="*/ 348 w 348"/>
                <a:gd name="T168" fmla="*/ 306 h 3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8" h="306">
                  <a:moveTo>
                    <a:pt x="306" y="210"/>
                  </a:moveTo>
                  <a:lnTo>
                    <a:pt x="264" y="198"/>
                  </a:lnTo>
                  <a:lnTo>
                    <a:pt x="246" y="216"/>
                  </a:lnTo>
                  <a:lnTo>
                    <a:pt x="270" y="228"/>
                  </a:lnTo>
                  <a:lnTo>
                    <a:pt x="300" y="216"/>
                  </a:lnTo>
                  <a:lnTo>
                    <a:pt x="288" y="228"/>
                  </a:lnTo>
                  <a:lnTo>
                    <a:pt x="306" y="234"/>
                  </a:lnTo>
                  <a:lnTo>
                    <a:pt x="312" y="222"/>
                  </a:lnTo>
                  <a:lnTo>
                    <a:pt x="330" y="210"/>
                  </a:lnTo>
                  <a:lnTo>
                    <a:pt x="336" y="234"/>
                  </a:lnTo>
                  <a:lnTo>
                    <a:pt x="306" y="258"/>
                  </a:lnTo>
                  <a:lnTo>
                    <a:pt x="312" y="270"/>
                  </a:lnTo>
                  <a:lnTo>
                    <a:pt x="348" y="288"/>
                  </a:lnTo>
                  <a:lnTo>
                    <a:pt x="342" y="300"/>
                  </a:lnTo>
                  <a:lnTo>
                    <a:pt x="336" y="294"/>
                  </a:lnTo>
                  <a:lnTo>
                    <a:pt x="324" y="306"/>
                  </a:lnTo>
                  <a:lnTo>
                    <a:pt x="318" y="282"/>
                  </a:lnTo>
                  <a:lnTo>
                    <a:pt x="276" y="270"/>
                  </a:lnTo>
                  <a:lnTo>
                    <a:pt x="282" y="288"/>
                  </a:lnTo>
                  <a:lnTo>
                    <a:pt x="270" y="300"/>
                  </a:lnTo>
                  <a:lnTo>
                    <a:pt x="258" y="282"/>
                  </a:lnTo>
                  <a:lnTo>
                    <a:pt x="252" y="294"/>
                  </a:lnTo>
                  <a:lnTo>
                    <a:pt x="240" y="282"/>
                  </a:lnTo>
                  <a:lnTo>
                    <a:pt x="234" y="300"/>
                  </a:lnTo>
                  <a:lnTo>
                    <a:pt x="222" y="300"/>
                  </a:lnTo>
                  <a:lnTo>
                    <a:pt x="204" y="294"/>
                  </a:lnTo>
                  <a:lnTo>
                    <a:pt x="192" y="270"/>
                  </a:lnTo>
                  <a:lnTo>
                    <a:pt x="174" y="270"/>
                  </a:lnTo>
                  <a:lnTo>
                    <a:pt x="174" y="252"/>
                  </a:lnTo>
                  <a:lnTo>
                    <a:pt x="156" y="258"/>
                  </a:lnTo>
                  <a:lnTo>
                    <a:pt x="156" y="246"/>
                  </a:lnTo>
                  <a:lnTo>
                    <a:pt x="132" y="252"/>
                  </a:lnTo>
                  <a:lnTo>
                    <a:pt x="144" y="264"/>
                  </a:lnTo>
                  <a:lnTo>
                    <a:pt x="126" y="270"/>
                  </a:lnTo>
                  <a:lnTo>
                    <a:pt x="66" y="252"/>
                  </a:lnTo>
                  <a:lnTo>
                    <a:pt x="18" y="258"/>
                  </a:lnTo>
                  <a:lnTo>
                    <a:pt x="12" y="252"/>
                  </a:lnTo>
                  <a:lnTo>
                    <a:pt x="30" y="234"/>
                  </a:lnTo>
                  <a:lnTo>
                    <a:pt x="24" y="192"/>
                  </a:lnTo>
                  <a:lnTo>
                    <a:pt x="36" y="156"/>
                  </a:lnTo>
                  <a:lnTo>
                    <a:pt x="0" y="84"/>
                  </a:lnTo>
                  <a:lnTo>
                    <a:pt x="0" y="6"/>
                  </a:lnTo>
                  <a:lnTo>
                    <a:pt x="186" y="0"/>
                  </a:lnTo>
                  <a:lnTo>
                    <a:pt x="192" y="6"/>
                  </a:lnTo>
                  <a:lnTo>
                    <a:pt x="192" y="30"/>
                  </a:lnTo>
                  <a:lnTo>
                    <a:pt x="198" y="30"/>
                  </a:lnTo>
                  <a:lnTo>
                    <a:pt x="192" y="36"/>
                  </a:lnTo>
                  <a:lnTo>
                    <a:pt x="210" y="54"/>
                  </a:lnTo>
                  <a:lnTo>
                    <a:pt x="192" y="60"/>
                  </a:lnTo>
                  <a:lnTo>
                    <a:pt x="204" y="66"/>
                  </a:lnTo>
                  <a:lnTo>
                    <a:pt x="174" y="108"/>
                  </a:lnTo>
                  <a:lnTo>
                    <a:pt x="168" y="156"/>
                  </a:lnTo>
                  <a:lnTo>
                    <a:pt x="288" y="150"/>
                  </a:lnTo>
                  <a:lnTo>
                    <a:pt x="288" y="174"/>
                  </a:lnTo>
                  <a:lnTo>
                    <a:pt x="306" y="210"/>
                  </a:lnTo>
                  <a:close/>
                </a:path>
              </a:pathLst>
            </a:custGeom>
            <a:solidFill>
              <a:srgbClr val="FF8C00"/>
            </a:solidFill>
            <a:ln w="9525">
              <a:solidFill>
                <a:srgbClr val="FF8C00"/>
              </a:solidFill>
              <a:prstDash val="solid"/>
              <a:round/>
              <a:headEnd/>
              <a:tailEnd/>
            </a:ln>
          </p:spPr>
          <p:txBody>
            <a:bodyPr/>
            <a:lstStyle/>
            <a:p>
              <a:endParaRPr lang="en-US"/>
            </a:p>
          </p:txBody>
        </p:sp>
        <p:sp>
          <p:nvSpPr>
            <p:cNvPr id="7222" name="Freeform 179"/>
            <p:cNvSpPr>
              <a:spLocks/>
            </p:cNvSpPr>
            <p:nvPr/>
          </p:nvSpPr>
          <p:spPr bwMode="auto">
            <a:xfrm>
              <a:off x="3039" y="2598"/>
              <a:ext cx="348" cy="306"/>
            </a:xfrm>
            <a:custGeom>
              <a:avLst/>
              <a:gdLst>
                <a:gd name="T0" fmla="*/ 306 w 348"/>
                <a:gd name="T1" fmla="*/ 210 h 306"/>
                <a:gd name="T2" fmla="*/ 264 w 348"/>
                <a:gd name="T3" fmla="*/ 198 h 306"/>
                <a:gd name="T4" fmla="*/ 246 w 348"/>
                <a:gd name="T5" fmla="*/ 216 h 306"/>
                <a:gd name="T6" fmla="*/ 270 w 348"/>
                <a:gd name="T7" fmla="*/ 228 h 306"/>
                <a:gd name="T8" fmla="*/ 300 w 348"/>
                <a:gd name="T9" fmla="*/ 216 h 306"/>
                <a:gd name="T10" fmla="*/ 288 w 348"/>
                <a:gd name="T11" fmla="*/ 228 h 306"/>
                <a:gd name="T12" fmla="*/ 306 w 348"/>
                <a:gd name="T13" fmla="*/ 234 h 306"/>
                <a:gd name="T14" fmla="*/ 312 w 348"/>
                <a:gd name="T15" fmla="*/ 222 h 306"/>
                <a:gd name="T16" fmla="*/ 330 w 348"/>
                <a:gd name="T17" fmla="*/ 210 h 306"/>
                <a:gd name="T18" fmla="*/ 336 w 348"/>
                <a:gd name="T19" fmla="*/ 234 h 306"/>
                <a:gd name="T20" fmla="*/ 306 w 348"/>
                <a:gd name="T21" fmla="*/ 258 h 306"/>
                <a:gd name="T22" fmla="*/ 312 w 348"/>
                <a:gd name="T23" fmla="*/ 270 h 306"/>
                <a:gd name="T24" fmla="*/ 348 w 348"/>
                <a:gd name="T25" fmla="*/ 288 h 306"/>
                <a:gd name="T26" fmla="*/ 342 w 348"/>
                <a:gd name="T27" fmla="*/ 300 h 306"/>
                <a:gd name="T28" fmla="*/ 336 w 348"/>
                <a:gd name="T29" fmla="*/ 294 h 306"/>
                <a:gd name="T30" fmla="*/ 324 w 348"/>
                <a:gd name="T31" fmla="*/ 306 h 306"/>
                <a:gd name="T32" fmla="*/ 318 w 348"/>
                <a:gd name="T33" fmla="*/ 282 h 306"/>
                <a:gd name="T34" fmla="*/ 276 w 348"/>
                <a:gd name="T35" fmla="*/ 270 h 306"/>
                <a:gd name="T36" fmla="*/ 282 w 348"/>
                <a:gd name="T37" fmla="*/ 288 h 306"/>
                <a:gd name="T38" fmla="*/ 270 w 348"/>
                <a:gd name="T39" fmla="*/ 300 h 306"/>
                <a:gd name="T40" fmla="*/ 258 w 348"/>
                <a:gd name="T41" fmla="*/ 282 h 306"/>
                <a:gd name="T42" fmla="*/ 252 w 348"/>
                <a:gd name="T43" fmla="*/ 294 h 306"/>
                <a:gd name="T44" fmla="*/ 240 w 348"/>
                <a:gd name="T45" fmla="*/ 282 h 306"/>
                <a:gd name="T46" fmla="*/ 234 w 348"/>
                <a:gd name="T47" fmla="*/ 300 h 306"/>
                <a:gd name="T48" fmla="*/ 222 w 348"/>
                <a:gd name="T49" fmla="*/ 300 h 306"/>
                <a:gd name="T50" fmla="*/ 204 w 348"/>
                <a:gd name="T51" fmla="*/ 294 h 306"/>
                <a:gd name="T52" fmla="*/ 192 w 348"/>
                <a:gd name="T53" fmla="*/ 270 h 306"/>
                <a:gd name="T54" fmla="*/ 174 w 348"/>
                <a:gd name="T55" fmla="*/ 270 h 306"/>
                <a:gd name="T56" fmla="*/ 174 w 348"/>
                <a:gd name="T57" fmla="*/ 252 h 306"/>
                <a:gd name="T58" fmla="*/ 156 w 348"/>
                <a:gd name="T59" fmla="*/ 258 h 306"/>
                <a:gd name="T60" fmla="*/ 156 w 348"/>
                <a:gd name="T61" fmla="*/ 246 h 306"/>
                <a:gd name="T62" fmla="*/ 132 w 348"/>
                <a:gd name="T63" fmla="*/ 252 h 306"/>
                <a:gd name="T64" fmla="*/ 144 w 348"/>
                <a:gd name="T65" fmla="*/ 264 h 306"/>
                <a:gd name="T66" fmla="*/ 126 w 348"/>
                <a:gd name="T67" fmla="*/ 270 h 306"/>
                <a:gd name="T68" fmla="*/ 66 w 348"/>
                <a:gd name="T69" fmla="*/ 252 h 306"/>
                <a:gd name="T70" fmla="*/ 18 w 348"/>
                <a:gd name="T71" fmla="*/ 258 h 306"/>
                <a:gd name="T72" fmla="*/ 12 w 348"/>
                <a:gd name="T73" fmla="*/ 252 h 306"/>
                <a:gd name="T74" fmla="*/ 30 w 348"/>
                <a:gd name="T75" fmla="*/ 234 h 306"/>
                <a:gd name="T76" fmla="*/ 24 w 348"/>
                <a:gd name="T77" fmla="*/ 192 h 306"/>
                <a:gd name="T78" fmla="*/ 36 w 348"/>
                <a:gd name="T79" fmla="*/ 156 h 306"/>
                <a:gd name="T80" fmla="*/ 0 w 348"/>
                <a:gd name="T81" fmla="*/ 84 h 306"/>
                <a:gd name="T82" fmla="*/ 0 w 348"/>
                <a:gd name="T83" fmla="*/ 6 h 306"/>
                <a:gd name="T84" fmla="*/ 186 w 348"/>
                <a:gd name="T85" fmla="*/ 0 h 306"/>
                <a:gd name="T86" fmla="*/ 192 w 348"/>
                <a:gd name="T87" fmla="*/ 6 h 306"/>
                <a:gd name="T88" fmla="*/ 192 w 348"/>
                <a:gd name="T89" fmla="*/ 30 h 306"/>
                <a:gd name="T90" fmla="*/ 198 w 348"/>
                <a:gd name="T91" fmla="*/ 30 h 306"/>
                <a:gd name="T92" fmla="*/ 192 w 348"/>
                <a:gd name="T93" fmla="*/ 36 h 306"/>
                <a:gd name="T94" fmla="*/ 210 w 348"/>
                <a:gd name="T95" fmla="*/ 54 h 306"/>
                <a:gd name="T96" fmla="*/ 192 w 348"/>
                <a:gd name="T97" fmla="*/ 60 h 306"/>
                <a:gd name="T98" fmla="*/ 204 w 348"/>
                <a:gd name="T99" fmla="*/ 66 h 306"/>
                <a:gd name="T100" fmla="*/ 174 w 348"/>
                <a:gd name="T101" fmla="*/ 108 h 306"/>
                <a:gd name="T102" fmla="*/ 168 w 348"/>
                <a:gd name="T103" fmla="*/ 156 h 306"/>
                <a:gd name="T104" fmla="*/ 288 w 348"/>
                <a:gd name="T105" fmla="*/ 150 h 306"/>
                <a:gd name="T106" fmla="*/ 288 w 348"/>
                <a:gd name="T107" fmla="*/ 174 h 306"/>
                <a:gd name="T108" fmla="*/ 306 w 348"/>
                <a:gd name="T109" fmla="*/ 210 h 306"/>
                <a:gd name="T110" fmla="*/ 306 w 348"/>
                <a:gd name="T111" fmla="*/ 216 h 3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8"/>
                <a:gd name="T169" fmla="*/ 0 h 306"/>
                <a:gd name="T170" fmla="*/ 348 w 348"/>
                <a:gd name="T171" fmla="*/ 306 h 3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8" h="306">
                  <a:moveTo>
                    <a:pt x="306" y="210"/>
                  </a:moveTo>
                  <a:lnTo>
                    <a:pt x="264" y="198"/>
                  </a:lnTo>
                  <a:lnTo>
                    <a:pt x="246" y="216"/>
                  </a:lnTo>
                  <a:lnTo>
                    <a:pt x="270" y="228"/>
                  </a:lnTo>
                  <a:lnTo>
                    <a:pt x="300" y="216"/>
                  </a:lnTo>
                  <a:lnTo>
                    <a:pt x="288" y="228"/>
                  </a:lnTo>
                  <a:lnTo>
                    <a:pt x="306" y="234"/>
                  </a:lnTo>
                  <a:lnTo>
                    <a:pt x="312" y="222"/>
                  </a:lnTo>
                  <a:lnTo>
                    <a:pt x="330" y="210"/>
                  </a:lnTo>
                  <a:lnTo>
                    <a:pt x="336" y="234"/>
                  </a:lnTo>
                  <a:lnTo>
                    <a:pt x="306" y="258"/>
                  </a:lnTo>
                  <a:lnTo>
                    <a:pt x="312" y="270"/>
                  </a:lnTo>
                  <a:lnTo>
                    <a:pt x="348" y="288"/>
                  </a:lnTo>
                  <a:lnTo>
                    <a:pt x="342" y="300"/>
                  </a:lnTo>
                  <a:lnTo>
                    <a:pt x="336" y="294"/>
                  </a:lnTo>
                  <a:lnTo>
                    <a:pt x="324" y="306"/>
                  </a:lnTo>
                  <a:lnTo>
                    <a:pt x="318" y="282"/>
                  </a:lnTo>
                  <a:lnTo>
                    <a:pt x="276" y="270"/>
                  </a:lnTo>
                  <a:lnTo>
                    <a:pt x="282" y="288"/>
                  </a:lnTo>
                  <a:lnTo>
                    <a:pt x="270" y="300"/>
                  </a:lnTo>
                  <a:lnTo>
                    <a:pt x="258" y="282"/>
                  </a:lnTo>
                  <a:lnTo>
                    <a:pt x="252" y="294"/>
                  </a:lnTo>
                  <a:lnTo>
                    <a:pt x="240" y="282"/>
                  </a:lnTo>
                  <a:lnTo>
                    <a:pt x="234" y="300"/>
                  </a:lnTo>
                  <a:lnTo>
                    <a:pt x="222" y="300"/>
                  </a:lnTo>
                  <a:lnTo>
                    <a:pt x="204" y="294"/>
                  </a:lnTo>
                  <a:lnTo>
                    <a:pt x="192" y="270"/>
                  </a:lnTo>
                  <a:lnTo>
                    <a:pt x="174" y="270"/>
                  </a:lnTo>
                  <a:lnTo>
                    <a:pt x="174" y="252"/>
                  </a:lnTo>
                  <a:lnTo>
                    <a:pt x="156" y="258"/>
                  </a:lnTo>
                  <a:lnTo>
                    <a:pt x="156" y="246"/>
                  </a:lnTo>
                  <a:lnTo>
                    <a:pt x="132" y="252"/>
                  </a:lnTo>
                  <a:lnTo>
                    <a:pt x="144" y="264"/>
                  </a:lnTo>
                  <a:lnTo>
                    <a:pt x="126" y="270"/>
                  </a:lnTo>
                  <a:lnTo>
                    <a:pt x="66" y="252"/>
                  </a:lnTo>
                  <a:lnTo>
                    <a:pt x="18" y="258"/>
                  </a:lnTo>
                  <a:lnTo>
                    <a:pt x="12" y="252"/>
                  </a:lnTo>
                  <a:lnTo>
                    <a:pt x="30" y="234"/>
                  </a:lnTo>
                  <a:lnTo>
                    <a:pt x="24" y="192"/>
                  </a:lnTo>
                  <a:lnTo>
                    <a:pt x="36" y="156"/>
                  </a:lnTo>
                  <a:lnTo>
                    <a:pt x="0" y="84"/>
                  </a:lnTo>
                  <a:lnTo>
                    <a:pt x="0" y="6"/>
                  </a:lnTo>
                  <a:lnTo>
                    <a:pt x="186" y="0"/>
                  </a:lnTo>
                  <a:lnTo>
                    <a:pt x="192" y="6"/>
                  </a:lnTo>
                  <a:lnTo>
                    <a:pt x="192" y="30"/>
                  </a:lnTo>
                  <a:lnTo>
                    <a:pt x="198" y="30"/>
                  </a:lnTo>
                  <a:lnTo>
                    <a:pt x="192" y="36"/>
                  </a:lnTo>
                  <a:lnTo>
                    <a:pt x="210" y="54"/>
                  </a:lnTo>
                  <a:lnTo>
                    <a:pt x="192" y="60"/>
                  </a:lnTo>
                  <a:lnTo>
                    <a:pt x="204" y="66"/>
                  </a:lnTo>
                  <a:lnTo>
                    <a:pt x="174" y="108"/>
                  </a:lnTo>
                  <a:lnTo>
                    <a:pt x="168" y="156"/>
                  </a:lnTo>
                  <a:lnTo>
                    <a:pt x="288" y="150"/>
                  </a:lnTo>
                  <a:lnTo>
                    <a:pt x="288" y="174"/>
                  </a:lnTo>
                  <a:lnTo>
                    <a:pt x="306" y="210"/>
                  </a:lnTo>
                  <a:lnTo>
                    <a:pt x="306" y="216"/>
                  </a:lnTo>
                </a:path>
              </a:pathLst>
            </a:custGeom>
            <a:noFill/>
            <a:ln w="9525">
              <a:solidFill>
                <a:srgbClr val="000000"/>
              </a:solidFill>
              <a:prstDash val="solid"/>
              <a:round/>
              <a:headEnd/>
              <a:tailEnd/>
            </a:ln>
          </p:spPr>
          <p:txBody>
            <a:bodyPr/>
            <a:lstStyle/>
            <a:p>
              <a:endParaRPr lang="en-US"/>
            </a:p>
          </p:txBody>
        </p:sp>
        <p:sp>
          <p:nvSpPr>
            <p:cNvPr id="7223" name="Freeform 180"/>
            <p:cNvSpPr>
              <a:spLocks/>
            </p:cNvSpPr>
            <p:nvPr/>
          </p:nvSpPr>
          <p:spPr bwMode="auto">
            <a:xfrm>
              <a:off x="4269" y="1272"/>
              <a:ext cx="228" cy="360"/>
            </a:xfrm>
            <a:custGeom>
              <a:avLst/>
              <a:gdLst>
                <a:gd name="T0" fmla="*/ 66 w 228"/>
                <a:gd name="T1" fmla="*/ 360 h 360"/>
                <a:gd name="T2" fmla="*/ 60 w 228"/>
                <a:gd name="T3" fmla="*/ 360 h 360"/>
                <a:gd name="T4" fmla="*/ 42 w 228"/>
                <a:gd name="T5" fmla="*/ 336 h 360"/>
                <a:gd name="T6" fmla="*/ 0 w 228"/>
                <a:gd name="T7" fmla="*/ 198 h 360"/>
                <a:gd name="T8" fmla="*/ 18 w 228"/>
                <a:gd name="T9" fmla="*/ 198 h 360"/>
                <a:gd name="T10" fmla="*/ 12 w 228"/>
                <a:gd name="T11" fmla="*/ 180 h 360"/>
                <a:gd name="T12" fmla="*/ 24 w 228"/>
                <a:gd name="T13" fmla="*/ 180 h 360"/>
                <a:gd name="T14" fmla="*/ 18 w 228"/>
                <a:gd name="T15" fmla="*/ 174 h 360"/>
                <a:gd name="T16" fmla="*/ 30 w 228"/>
                <a:gd name="T17" fmla="*/ 138 h 360"/>
                <a:gd name="T18" fmla="*/ 30 w 228"/>
                <a:gd name="T19" fmla="*/ 78 h 360"/>
                <a:gd name="T20" fmla="*/ 54 w 228"/>
                <a:gd name="T21" fmla="*/ 12 h 360"/>
                <a:gd name="T22" fmla="*/ 66 w 228"/>
                <a:gd name="T23" fmla="*/ 6 h 360"/>
                <a:gd name="T24" fmla="*/ 78 w 228"/>
                <a:gd name="T25" fmla="*/ 24 h 360"/>
                <a:gd name="T26" fmla="*/ 108 w 228"/>
                <a:gd name="T27" fmla="*/ 0 h 360"/>
                <a:gd name="T28" fmla="*/ 138 w 228"/>
                <a:gd name="T29" fmla="*/ 18 h 360"/>
                <a:gd name="T30" fmla="*/ 168 w 228"/>
                <a:gd name="T31" fmla="*/ 120 h 360"/>
                <a:gd name="T32" fmla="*/ 186 w 228"/>
                <a:gd name="T33" fmla="*/ 120 h 360"/>
                <a:gd name="T34" fmla="*/ 192 w 228"/>
                <a:gd name="T35" fmla="*/ 144 h 360"/>
                <a:gd name="T36" fmla="*/ 216 w 228"/>
                <a:gd name="T37" fmla="*/ 150 h 360"/>
                <a:gd name="T38" fmla="*/ 216 w 228"/>
                <a:gd name="T39" fmla="*/ 168 h 360"/>
                <a:gd name="T40" fmla="*/ 228 w 228"/>
                <a:gd name="T41" fmla="*/ 168 h 360"/>
                <a:gd name="T42" fmla="*/ 222 w 228"/>
                <a:gd name="T43" fmla="*/ 186 h 360"/>
                <a:gd name="T44" fmla="*/ 192 w 228"/>
                <a:gd name="T45" fmla="*/ 204 h 360"/>
                <a:gd name="T46" fmla="*/ 180 w 228"/>
                <a:gd name="T47" fmla="*/ 222 h 360"/>
                <a:gd name="T48" fmla="*/ 174 w 228"/>
                <a:gd name="T49" fmla="*/ 210 h 360"/>
                <a:gd name="T50" fmla="*/ 162 w 228"/>
                <a:gd name="T51" fmla="*/ 222 h 360"/>
                <a:gd name="T52" fmla="*/ 156 w 228"/>
                <a:gd name="T53" fmla="*/ 216 h 360"/>
                <a:gd name="T54" fmla="*/ 156 w 228"/>
                <a:gd name="T55" fmla="*/ 234 h 360"/>
                <a:gd name="T56" fmla="*/ 144 w 228"/>
                <a:gd name="T57" fmla="*/ 234 h 360"/>
                <a:gd name="T58" fmla="*/ 150 w 228"/>
                <a:gd name="T59" fmla="*/ 228 h 360"/>
                <a:gd name="T60" fmla="*/ 138 w 228"/>
                <a:gd name="T61" fmla="*/ 216 h 360"/>
                <a:gd name="T62" fmla="*/ 126 w 228"/>
                <a:gd name="T63" fmla="*/ 270 h 360"/>
                <a:gd name="T64" fmla="*/ 120 w 228"/>
                <a:gd name="T65" fmla="*/ 264 h 360"/>
                <a:gd name="T66" fmla="*/ 114 w 228"/>
                <a:gd name="T67" fmla="*/ 282 h 360"/>
                <a:gd name="T68" fmla="*/ 102 w 228"/>
                <a:gd name="T69" fmla="*/ 282 h 360"/>
                <a:gd name="T70" fmla="*/ 102 w 228"/>
                <a:gd name="T71" fmla="*/ 300 h 360"/>
                <a:gd name="T72" fmla="*/ 96 w 228"/>
                <a:gd name="T73" fmla="*/ 288 h 360"/>
                <a:gd name="T74" fmla="*/ 84 w 228"/>
                <a:gd name="T75" fmla="*/ 294 h 360"/>
                <a:gd name="T76" fmla="*/ 66 w 228"/>
                <a:gd name="T77" fmla="*/ 360 h 3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28"/>
                <a:gd name="T118" fmla="*/ 0 h 360"/>
                <a:gd name="T119" fmla="*/ 228 w 228"/>
                <a:gd name="T120" fmla="*/ 360 h 3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28" h="360">
                  <a:moveTo>
                    <a:pt x="66" y="360"/>
                  </a:moveTo>
                  <a:lnTo>
                    <a:pt x="60" y="360"/>
                  </a:lnTo>
                  <a:lnTo>
                    <a:pt x="42" y="336"/>
                  </a:lnTo>
                  <a:lnTo>
                    <a:pt x="0" y="198"/>
                  </a:lnTo>
                  <a:lnTo>
                    <a:pt x="18" y="198"/>
                  </a:lnTo>
                  <a:lnTo>
                    <a:pt x="12" y="180"/>
                  </a:lnTo>
                  <a:lnTo>
                    <a:pt x="24" y="180"/>
                  </a:lnTo>
                  <a:lnTo>
                    <a:pt x="18" y="174"/>
                  </a:lnTo>
                  <a:lnTo>
                    <a:pt x="30" y="138"/>
                  </a:lnTo>
                  <a:lnTo>
                    <a:pt x="30" y="78"/>
                  </a:lnTo>
                  <a:lnTo>
                    <a:pt x="54" y="12"/>
                  </a:lnTo>
                  <a:lnTo>
                    <a:pt x="66" y="6"/>
                  </a:lnTo>
                  <a:lnTo>
                    <a:pt x="78" y="24"/>
                  </a:lnTo>
                  <a:lnTo>
                    <a:pt x="108" y="0"/>
                  </a:lnTo>
                  <a:lnTo>
                    <a:pt x="138" y="18"/>
                  </a:lnTo>
                  <a:lnTo>
                    <a:pt x="168" y="120"/>
                  </a:lnTo>
                  <a:lnTo>
                    <a:pt x="186" y="120"/>
                  </a:lnTo>
                  <a:lnTo>
                    <a:pt x="192" y="144"/>
                  </a:lnTo>
                  <a:lnTo>
                    <a:pt x="216" y="150"/>
                  </a:lnTo>
                  <a:lnTo>
                    <a:pt x="216" y="168"/>
                  </a:lnTo>
                  <a:lnTo>
                    <a:pt x="228" y="168"/>
                  </a:lnTo>
                  <a:lnTo>
                    <a:pt x="222" y="186"/>
                  </a:lnTo>
                  <a:lnTo>
                    <a:pt x="192" y="204"/>
                  </a:lnTo>
                  <a:lnTo>
                    <a:pt x="180" y="222"/>
                  </a:lnTo>
                  <a:lnTo>
                    <a:pt x="174" y="210"/>
                  </a:lnTo>
                  <a:lnTo>
                    <a:pt x="162" y="222"/>
                  </a:lnTo>
                  <a:lnTo>
                    <a:pt x="156" y="216"/>
                  </a:lnTo>
                  <a:lnTo>
                    <a:pt x="156" y="234"/>
                  </a:lnTo>
                  <a:lnTo>
                    <a:pt x="144" y="234"/>
                  </a:lnTo>
                  <a:lnTo>
                    <a:pt x="150" y="228"/>
                  </a:lnTo>
                  <a:lnTo>
                    <a:pt x="138" y="216"/>
                  </a:lnTo>
                  <a:lnTo>
                    <a:pt x="126" y="270"/>
                  </a:lnTo>
                  <a:lnTo>
                    <a:pt x="120" y="264"/>
                  </a:lnTo>
                  <a:lnTo>
                    <a:pt x="114" y="282"/>
                  </a:lnTo>
                  <a:lnTo>
                    <a:pt x="102" y="282"/>
                  </a:lnTo>
                  <a:lnTo>
                    <a:pt x="102" y="300"/>
                  </a:lnTo>
                  <a:lnTo>
                    <a:pt x="96" y="288"/>
                  </a:lnTo>
                  <a:lnTo>
                    <a:pt x="84" y="294"/>
                  </a:lnTo>
                  <a:lnTo>
                    <a:pt x="66" y="360"/>
                  </a:lnTo>
                  <a:close/>
                </a:path>
              </a:pathLst>
            </a:custGeom>
            <a:solidFill>
              <a:srgbClr val="FFAA00"/>
            </a:solidFill>
            <a:ln w="9525">
              <a:solidFill>
                <a:srgbClr val="FFAA00"/>
              </a:solidFill>
              <a:prstDash val="solid"/>
              <a:round/>
              <a:headEnd/>
              <a:tailEnd/>
            </a:ln>
          </p:spPr>
          <p:txBody>
            <a:bodyPr/>
            <a:lstStyle/>
            <a:p>
              <a:endParaRPr lang="en-US"/>
            </a:p>
          </p:txBody>
        </p:sp>
        <p:sp>
          <p:nvSpPr>
            <p:cNvPr id="7224" name="Freeform 181"/>
            <p:cNvSpPr>
              <a:spLocks/>
            </p:cNvSpPr>
            <p:nvPr/>
          </p:nvSpPr>
          <p:spPr bwMode="auto">
            <a:xfrm>
              <a:off x="4269" y="1272"/>
              <a:ext cx="228" cy="366"/>
            </a:xfrm>
            <a:custGeom>
              <a:avLst/>
              <a:gdLst>
                <a:gd name="T0" fmla="*/ 66 w 228"/>
                <a:gd name="T1" fmla="*/ 360 h 366"/>
                <a:gd name="T2" fmla="*/ 60 w 228"/>
                <a:gd name="T3" fmla="*/ 360 h 366"/>
                <a:gd name="T4" fmla="*/ 42 w 228"/>
                <a:gd name="T5" fmla="*/ 336 h 366"/>
                <a:gd name="T6" fmla="*/ 0 w 228"/>
                <a:gd name="T7" fmla="*/ 198 h 366"/>
                <a:gd name="T8" fmla="*/ 18 w 228"/>
                <a:gd name="T9" fmla="*/ 198 h 366"/>
                <a:gd name="T10" fmla="*/ 12 w 228"/>
                <a:gd name="T11" fmla="*/ 180 h 366"/>
                <a:gd name="T12" fmla="*/ 24 w 228"/>
                <a:gd name="T13" fmla="*/ 180 h 366"/>
                <a:gd name="T14" fmla="*/ 18 w 228"/>
                <a:gd name="T15" fmla="*/ 174 h 366"/>
                <a:gd name="T16" fmla="*/ 30 w 228"/>
                <a:gd name="T17" fmla="*/ 138 h 366"/>
                <a:gd name="T18" fmla="*/ 30 w 228"/>
                <a:gd name="T19" fmla="*/ 78 h 366"/>
                <a:gd name="T20" fmla="*/ 54 w 228"/>
                <a:gd name="T21" fmla="*/ 12 h 366"/>
                <a:gd name="T22" fmla="*/ 66 w 228"/>
                <a:gd name="T23" fmla="*/ 6 h 366"/>
                <a:gd name="T24" fmla="*/ 78 w 228"/>
                <a:gd name="T25" fmla="*/ 24 h 366"/>
                <a:gd name="T26" fmla="*/ 108 w 228"/>
                <a:gd name="T27" fmla="*/ 0 h 366"/>
                <a:gd name="T28" fmla="*/ 138 w 228"/>
                <a:gd name="T29" fmla="*/ 18 h 366"/>
                <a:gd name="T30" fmla="*/ 168 w 228"/>
                <a:gd name="T31" fmla="*/ 120 h 366"/>
                <a:gd name="T32" fmla="*/ 186 w 228"/>
                <a:gd name="T33" fmla="*/ 120 h 366"/>
                <a:gd name="T34" fmla="*/ 192 w 228"/>
                <a:gd name="T35" fmla="*/ 144 h 366"/>
                <a:gd name="T36" fmla="*/ 216 w 228"/>
                <a:gd name="T37" fmla="*/ 150 h 366"/>
                <a:gd name="T38" fmla="*/ 216 w 228"/>
                <a:gd name="T39" fmla="*/ 168 h 366"/>
                <a:gd name="T40" fmla="*/ 228 w 228"/>
                <a:gd name="T41" fmla="*/ 168 h 366"/>
                <a:gd name="T42" fmla="*/ 222 w 228"/>
                <a:gd name="T43" fmla="*/ 186 h 366"/>
                <a:gd name="T44" fmla="*/ 192 w 228"/>
                <a:gd name="T45" fmla="*/ 204 h 366"/>
                <a:gd name="T46" fmla="*/ 180 w 228"/>
                <a:gd name="T47" fmla="*/ 222 h 366"/>
                <a:gd name="T48" fmla="*/ 174 w 228"/>
                <a:gd name="T49" fmla="*/ 210 h 366"/>
                <a:gd name="T50" fmla="*/ 162 w 228"/>
                <a:gd name="T51" fmla="*/ 222 h 366"/>
                <a:gd name="T52" fmla="*/ 156 w 228"/>
                <a:gd name="T53" fmla="*/ 216 h 366"/>
                <a:gd name="T54" fmla="*/ 156 w 228"/>
                <a:gd name="T55" fmla="*/ 234 h 366"/>
                <a:gd name="T56" fmla="*/ 144 w 228"/>
                <a:gd name="T57" fmla="*/ 234 h 366"/>
                <a:gd name="T58" fmla="*/ 150 w 228"/>
                <a:gd name="T59" fmla="*/ 228 h 366"/>
                <a:gd name="T60" fmla="*/ 138 w 228"/>
                <a:gd name="T61" fmla="*/ 216 h 366"/>
                <a:gd name="T62" fmla="*/ 126 w 228"/>
                <a:gd name="T63" fmla="*/ 270 h 366"/>
                <a:gd name="T64" fmla="*/ 120 w 228"/>
                <a:gd name="T65" fmla="*/ 264 h 366"/>
                <a:gd name="T66" fmla="*/ 114 w 228"/>
                <a:gd name="T67" fmla="*/ 282 h 366"/>
                <a:gd name="T68" fmla="*/ 102 w 228"/>
                <a:gd name="T69" fmla="*/ 282 h 366"/>
                <a:gd name="T70" fmla="*/ 102 w 228"/>
                <a:gd name="T71" fmla="*/ 300 h 366"/>
                <a:gd name="T72" fmla="*/ 96 w 228"/>
                <a:gd name="T73" fmla="*/ 288 h 366"/>
                <a:gd name="T74" fmla="*/ 84 w 228"/>
                <a:gd name="T75" fmla="*/ 294 h 366"/>
                <a:gd name="T76" fmla="*/ 66 w 228"/>
                <a:gd name="T77" fmla="*/ 360 h 366"/>
                <a:gd name="T78" fmla="*/ 66 w 228"/>
                <a:gd name="T79" fmla="*/ 366 h 36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8"/>
                <a:gd name="T121" fmla="*/ 0 h 366"/>
                <a:gd name="T122" fmla="*/ 228 w 228"/>
                <a:gd name="T123" fmla="*/ 366 h 36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8" h="366">
                  <a:moveTo>
                    <a:pt x="66" y="360"/>
                  </a:moveTo>
                  <a:lnTo>
                    <a:pt x="60" y="360"/>
                  </a:lnTo>
                  <a:lnTo>
                    <a:pt x="42" y="336"/>
                  </a:lnTo>
                  <a:lnTo>
                    <a:pt x="0" y="198"/>
                  </a:lnTo>
                  <a:lnTo>
                    <a:pt x="18" y="198"/>
                  </a:lnTo>
                  <a:lnTo>
                    <a:pt x="12" y="180"/>
                  </a:lnTo>
                  <a:lnTo>
                    <a:pt x="24" y="180"/>
                  </a:lnTo>
                  <a:lnTo>
                    <a:pt x="18" y="174"/>
                  </a:lnTo>
                  <a:lnTo>
                    <a:pt x="30" y="138"/>
                  </a:lnTo>
                  <a:lnTo>
                    <a:pt x="30" y="78"/>
                  </a:lnTo>
                  <a:lnTo>
                    <a:pt x="54" y="12"/>
                  </a:lnTo>
                  <a:lnTo>
                    <a:pt x="66" y="6"/>
                  </a:lnTo>
                  <a:lnTo>
                    <a:pt x="78" y="24"/>
                  </a:lnTo>
                  <a:lnTo>
                    <a:pt x="108" y="0"/>
                  </a:lnTo>
                  <a:lnTo>
                    <a:pt x="138" y="18"/>
                  </a:lnTo>
                  <a:lnTo>
                    <a:pt x="168" y="120"/>
                  </a:lnTo>
                  <a:lnTo>
                    <a:pt x="186" y="120"/>
                  </a:lnTo>
                  <a:lnTo>
                    <a:pt x="192" y="144"/>
                  </a:lnTo>
                  <a:lnTo>
                    <a:pt x="216" y="150"/>
                  </a:lnTo>
                  <a:lnTo>
                    <a:pt x="216" y="168"/>
                  </a:lnTo>
                  <a:lnTo>
                    <a:pt x="228" y="168"/>
                  </a:lnTo>
                  <a:lnTo>
                    <a:pt x="222" y="186"/>
                  </a:lnTo>
                  <a:lnTo>
                    <a:pt x="192" y="204"/>
                  </a:lnTo>
                  <a:lnTo>
                    <a:pt x="180" y="222"/>
                  </a:lnTo>
                  <a:lnTo>
                    <a:pt x="174" y="210"/>
                  </a:lnTo>
                  <a:lnTo>
                    <a:pt x="162" y="222"/>
                  </a:lnTo>
                  <a:lnTo>
                    <a:pt x="156" y="216"/>
                  </a:lnTo>
                  <a:lnTo>
                    <a:pt x="156" y="234"/>
                  </a:lnTo>
                  <a:lnTo>
                    <a:pt x="144" y="234"/>
                  </a:lnTo>
                  <a:lnTo>
                    <a:pt x="150" y="228"/>
                  </a:lnTo>
                  <a:lnTo>
                    <a:pt x="138" y="216"/>
                  </a:lnTo>
                  <a:lnTo>
                    <a:pt x="126" y="270"/>
                  </a:lnTo>
                  <a:lnTo>
                    <a:pt x="120" y="264"/>
                  </a:lnTo>
                  <a:lnTo>
                    <a:pt x="114" y="282"/>
                  </a:lnTo>
                  <a:lnTo>
                    <a:pt x="102" y="282"/>
                  </a:lnTo>
                  <a:lnTo>
                    <a:pt x="102" y="300"/>
                  </a:lnTo>
                  <a:lnTo>
                    <a:pt x="96" y="288"/>
                  </a:lnTo>
                  <a:lnTo>
                    <a:pt x="84" y="294"/>
                  </a:lnTo>
                  <a:lnTo>
                    <a:pt x="66" y="360"/>
                  </a:lnTo>
                  <a:lnTo>
                    <a:pt x="66" y="366"/>
                  </a:lnTo>
                </a:path>
              </a:pathLst>
            </a:custGeom>
            <a:noFill/>
            <a:ln w="9525">
              <a:solidFill>
                <a:srgbClr val="000000"/>
              </a:solidFill>
              <a:prstDash val="solid"/>
              <a:round/>
              <a:headEnd/>
              <a:tailEnd/>
            </a:ln>
          </p:spPr>
          <p:txBody>
            <a:bodyPr/>
            <a:lstStyle/>
            <a:p>
              <a:endParaRPr lang="en-US"/>
            </a:p>
          </p:txBody>
        </p:sp>
        <p:sp>
          <p:nvSpPr>
            <p:cNvPr id="7225" name="Freeform 182"/>
            <p:cNvSpPr>
              <a:spLocks/>
            </p:cNvSpPr>
            <p:nvPr/>
          </p:nvSpPr>
          <p:spPr bwMode="auto">
            <a:xfrm>
              <a:off x="3891" y="1956"/>
              <a:ext cx="282" cy="138"/>
            </a:xfrm>
            <a:custGeom>
              <a:avLst/>
              <a:gdLst>
                <a:gd name="T0" fmla="*/ 216 w 282"/>
                <a:gd name="T1" fmla="*/ 0 h 138"/>
                <a:gd name="T2" fmla="*/ 246 w 282"/>
                <a:gd name="T3" fmla="*/ 96 h 138"/>
                <a:gd name="T4" fmla="*/ 282 w 282"/>
                <a:gd name="T5" fmla="*/ 84 h 138"/>
                <a:gd name="T6" fmla="*/ 282 w 282"/>
                <a:gd name="T7" fmla="*/ 120 h 138"/>
                <a:gd name="T8" fmla="*/ 276 w 282"/>
                <a:gd name="T9" fmla="*/ 120 h 138"/>
                <a:gd name="T10" fmla="*/ 276 w 282"/>
                <a:gd name="T11" fmla="*/ 102 h 138"/>
                <a:gd name="T12" fmla="*/ 270 w 282"/>
                <a:gd name="T13" fmla="*/ 120 h 138"/>
                <a:gd name="T14" fmla="*/ 258 w 282"/>
                <a:gd name="T15" fmla="*/ 126 h 138"/>
                <a:gd name="T16" fmla="*/ 258 w 282"/>
                <a:gd name="T17" fmla="*/ 132 h 138"/>
                <a:gd name="T18" fmla="*/ 246 w 282"/>
                <a:gd name="T19" fmla="*/ 138 h 138"/>
                <a:gd name="T20" fmla="*/ 234 w 282"/>
                <a:gd name="T21" fmla="*/ 108 h 138"/>
                <a:gd name="T22" fmla="*/ 228 w 282"/>
                <a:gd name="T23" fmla="*/ 114 h 138"/>
                <a:gd name="T24" fmla="*/ 210 w 282"/>
                <a:gd name="T25" fmla="*/ 102 h 138"/>
                <a:gd name="T26" fmla="*/ 216 w 282"/>
                <a:gd name="T27" fmla="*/ 96 h 138"/>
                <a:gd name="T28" fmla="*/ 210 w 282"/>
                <a:gd name="T29" fmla="*/ 90 h 138"/>
                <a:gd name="T30" fmla="*/ 222 w 282"/>
                <a:gd name="T31" fmla="*/ 90 h 138"/>
                <a:gd name="T32" fmla="*/ 216 w 282"/>
                <a:gd name="T33" fmla="*/ 78 h 138"/>
                <a:gd name="T34" fmla="*/ 204 w 282"/>
                <a:gd name="T35" fmla="*/ 78 h 138"/>
                <a:gd name="T36" fmla="*/ 210 w 282"/>
                <a:gd name="T37" fmla="*/ 72 h 138"/>
                <a:gd name="T38" fmla="*/ 210 w 282"/>
                <a:gd name="T39" fmla="*/ 48 h 138"/>
                <a:gd name="T40" fmla="*/ 198 w 282"/>
                <a:gd name="T41" fmla="*/ 48 h 138"/>
                <a:gd name="T42" fmla="*/ 216 w 282"/>
                <a:gd name="T43" fmla="*/ 18 h 138"/>
                <a:gd name="T44" fmla="*/ 210 w 282"/>
                <a:gd name="T45" fmla="*/ 12 h 138"/>
                <a:gd name="T46" fmla="*/ 186 w 282"/>
                <a:gd name="T47" fmla="*/ 48 h 138"/>
                <a:gd name="T48" fmla="*/ 180 w 282"/>
                <a:gd name="T49" fmla="*/ 42 h 138"/>
                <a:gd name="T50" fmla="*/ 192 w 282"/>
                <a:gd name="T51" fmla="*/ 54 h 138"/>
                <a:gd name="T52" fmla="*/ 186 w 282"/>
                <a:gd name="T53" fmla="*/ 84 h 138"/>
                <a:gd name="T54" fmla="*/ 204 w 282"/>
                <a:gd name="T55" fmla="*/ 108 h 138"/>
                <a:gd name="T56" fmla="*/ 186 w 282"/>
                <a:gd name="T57" fmla="*/ 108 h 138"/>
                <a:gd name="T58" fmla="*/ 204 w 282"/>
                <a:gd name="T59" fmla="*/ 114 h 138"/>
                <a:gd name="T60" fmla="*/ 216 w 282"/>
                <a:gd name="T61" fmla="*/ 132 h 138"/>
                <a:gd name="T62" fmla="*/ 162 w 282"/>
                <a:gd name="T63" fmla="*/ 114 h 138"/>
                <a:gd name="T64" fmla="*/ 156 w 282"/>
                <a:gd name="T65" fmla="*/ 126 h 138"/>
                <a:gd name="T66" fmla="*/ 150 w 282"/>
                <a:gd name="T67" fmla="*/ 114 h 138"/>
                <a:gd name="T68" fmla="*/ 162 w 282"/>
                <a:gd name="T69" fmla="*/ 84 h 138"/>
                <a:gd name="T70" fmla="*/ 162 w 282"/>
                <a:gd name="T71" fmla="*/ 78 h 138"/>
                <a:gd name="T72" fmla="*/ 150 w 282"/>
                <a:gd name="T73" fmla="*/ 72 h 138"/>
                <a:gd name="T74" fmla="*/ 114 w 282"/>
                <a:gd name="T75" fmla="*/ 54 h 138"/>
                <a:gd name="T76" fmla="*/ 102 w 282"/>
                <a:gd name="T77" fmla="*/ 30 h 138"/>
                <a:gd name="T78" fmla="*/ 78 w 282"/>
                <a:gd name="T79" fmla="*/ 30 h 138"/>
                <a:gd name="T80" fmla="*/ 66 w 282"/>
                <a:gd name="T81" fmla="*/ 48 h 138"/>
                <a:gd name="T82" fmla="*/ 48 w 282"/>
                <a:gd name="T83" fmla="*/ 42 h 138"/>
                <a:gd name="T84" fmla="*/ 12 w 282"/>
                <a:gd name="T85" fmla="*/ 78 h 138"/>
                <a:gd name="T86" fmla="*/ 0 w 282"/>
                <a:gd name="T87" fmla="*/ 42 h 138"/>
                <a:gd name="T88" fmla="*/ 198 w 282"/>
                <a:gd name="T89" fmla="*/ 0 h 138"/>
                <a:gd name="T90" fmla="*/ 216 w 282"/>
                <a:gd name="T91" fmla="*/ 0 h 1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82"/>
                <a:gd name="T139" fmla="*/ 0 h 138"/>
                <a:gd name="T140" fmla="*/ 282 w 282"/>
                <a:gd name="T141" fmla="*/ 138 h 1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82" h="138">
                  <a:moveTo>
                    <a:pt x="216" y="0"/>
                  </a:moveTo>
                  <a:lnTo>
                    <a:pt x="246" y="96"/>
                  </a:lnTo>
                  <a:lnTo>
                    <a:pt x="282" y="84"/>
                  </a:lnTo>
                  <a:lnTo>
                    <a:pt x="282" y="120"/>
                  </a:lnTo>
                  <a:lnTo>
                    <a:pt x="276" y="120"/>
                  </a:lnTo>
                  <a:lnTo>
                    <a:pt x="276" y="102"/>
                  </a:lnTo>
                  <a:lnTo>
                    <a:pt x="270" y="120"/>
                  </a:lnTo>
                  <a:lnTo>
                    <a:pt x="258" y="126"/>
                  </a:lnTo>
                  <a:lnTo>
                    <a:pt x="258" y="132"/>
                  </a:lnTo>
                  <a:lnTo>
                    <a:pt x="246" y="138"/>
                  </a:lnTo>
                  <a:lnTo>
                    <a:pt x="234" y="108"/>
                  </a:lnTo>
                  <a:lnTo>
                    <a:pt x="228" y="114"/>
                  </a:lnTo>
                  <a:lnTo>
                    <a:pt x="210" y="102"/>
                  </a:lnTo>
                  <a:lnTo>
                    <a:pt x="216" y="96"/>
                  </a:lnTo>
                  <a:lnTo>
                    <a:pt x="210" y="90"/>
                  </a:lnTo>
                  <a:lnTo>
                    <a:pt x="222" y="90"/>
                  </a:lnTo>
                  <a:lnTo>
                    <a:pt x="216" y="78"/>
                  </a:lnTo>
                  <a:lnTo>
                    <a:pt x="204" y="78"/>
                  </a:lnTo>
                  <a:lnTo>
                    <a:pt x="210" y="72"/>
                  </a:lnTo>
                  <a:lnTo>
                    <a:pt x="210" y="48"/>
                  </a:lnTo>
                  <a:lnTo>
                    <a:pt x="198" y="48"/>
                  </a:lnTo>
                  <a:lnTo>
                    <a:pt x="216" y="18"/>
                  </a:lnTo>
                  <a:lnTo>
                    <a:pt x="210" y="12"/>
                  </a:lnTo>
                  <a:lnTo>
                    <a:pt x="186" y="48"/>
                  </a:lnTo>
                  <a:lnTo>
                    <a:pt x="180" y="42"/>
                  </a:lnTo>
                  <a:lnTo>
                    <a:pt x="192" y="54"/>
                  </a:lnTo>
                  <a:lnTo>
                    <a:pt x="186" y="84"/>
                  </a:lnTo>
                  <a:lnTo>
                    <a:pt x="204" y="108"/>
                  </a:lnTo>
                  <a:lnTo>
                    <a:pt x="186" y="108"/>
                  </a:lnTo>
                  <a:lnTo>
                    <a:pt x="204" y="114"/>
                  </a:lnTo>
                  <a:lnTo>
                    <a:pt x="216" y="132"/>
                  </a:lnTo>
                  <a:lnTo>
                    <a:pt x="162" y="114"/>
                  </a:lnTo>
                  <a:lnTo>
                    <a:pt x="156" y="126"/>
                  </a:lnTo>
                  <a:lnTo>
                    <a:pt x="150" y="114"/>
                  </a:lnTo>
                  <a:lnTo>
                    <a:pt x="162" y="84"/>
                  </a:lnTo>
                  <a:lnTo>
                    <a:pt x="162" y="78"/>
                  </a:lnTo>
                  <a:lnTo>
                    <a:pt x="150" y="72"/>
                  </a:lnTo>
                  <a:lnTo>
                    <a:pt x="114" y="54"/>
                  </a:lnTo>
                  <a:lnTo>
                    <a:pt x="102" y="30"/>
                  </a:lnTo>
                  <a:lnTo>
                    <a:pt x="78" y="30"/>
                  </a:lnTo>
                  <a:lnTo>
                    <a:pt x="66" y="48"/>
                  </a:lnTo>
                  <a:lnTo>
                    <a:pt x="48" y="42"/>
                  </a:lnTo>
                  <a:lnTo>
                    <a:pt x="12" y="78"/>
                  </a:lnTo>
                  <a:lnTo>
                    <a:pt x="0" y="42"/>
                  </a:lnTo>
                  <a:lnTo>
                    <a:pt x="198" y="0"/>
                  </a:lnTo>
                  <a:lnTo>
                    <a:pt x="216" y="0"/>
                  </a:lnTo>
                  <a:close/>
                </a:path>
              </a:pathLst>
            </a:custGeom>
            <a:solidFill>
              <a:srgbClr val="FF8C00"/>
            </a:solidFill>
            <a:ln w="9525">
              <a:solidFill>
                <a:srgbClr val="FF8C00"/>
              </a:solidFill>
              <a:prstDash val="solid"/>
              <a:round/>
              <a:headEnd/>
              <a:tailEnd/>
            </a:ln>
          </p:spPr>
          <p:txBody>
            <a:bodyPr/>
            <a:lstStyle/>
            <a:p>
              <a:endParaRPr lang="en-US"/>
            </a:p>
          </p:txBody>
        </p:sp>
        <p:sp>
          <p:nvSpPr>
            <p:cNvPr id="7226" name="Freeform 183"/>
            <p:cNvSpPr>
              <a:spLocks/>
            </p:cNvSpPr>
            <p:nvPr/>
          </p:nvSpPr>
          <p:spPr bwMode="auto">
            <a:xfrm>
              <a:off x="3891" y="1956"/>
              <a:ext cx="282" cy="138"/>
            </a:xfrm>
            <a:custGeom>
              <a:avLst/>
              <a:gdLst>
                <a:gd name="T0" fmla="*/ 216 w 282"/>
                <a:gd name="T1" fmla="*/ 0 h 138"/>
                <a:gd name="T2" fmla="*/ 246 w 282"/>
                <a:gd name="T3" fmla="*/ 96 h 138"/>
                <a:gd name="T4" fmla="*/ 282 w 282"/>
                <a:gd name="T5" fmla="*/ 84 h 138"/>
                <a:gd name="T6" fmla="*/ 282 w 282"/>
                <a:gd name="T7" fmla="*/ 120 h 138"/>
                <a:gd name="T8" fmla="*/ 276 w 282"/>
                <a:gd name="T9" fmla="*/ 120 h 138"/>
                <a:gd name="T10" fmla="*/ 276 w 282"/>
                <a:gd name="T11" fmla="*/ 102 h 138"/>
                <a:gd name="T12" fmla="*/ 270 w 282"/>
                <a:gd name="T13" fmla="*/ 120 h 138"/>
                <a:gd name="T14" fmla="*/ 258 w 282"/>
                <a:gd name="T15" fmla="*/ 126 h 138"/>
                <a:gd name="T16" fmla="*/ 258 w 282"/>
                <a:gd name="T17" fmla="*/ 132 h 138"/>
                <a:gd name="T18" fmla="*/ 246 w 282"/>
                <a:gd name="T19" fmla="*/ 138 h 138"/>
                <a:gd name="T20" fmla="*/ 234 w 282"/>
                <a:gd name="T21" fmla="*/ 108 h 138"/>
                <a:gd name="T22" fmla="*/ 228 w 282"/>
                <a:gd name="T23" fmla="*/ 114 h 138"/>
                <a:gd name="T24" fmla="*/ 210 w 282"/>
                <a:gd name="T25" fmla="*/ 102 h 138"/>
                <a:gd name="T26" fmla="*/ 216 w 282"/>
                <a:gd name="T27" fmla="*/ 96 h 138"/>
                <a:gd name="T28" fmla="*/ 210 w 282"/>
                <a:gd name="T29" fmla="*/ 90 h 138"/>
                <a:gd name="T30" fmla="*/ 222 w 282"/>
                <a:gd name="T31" fmla="*/ 90 h 138"/>
                <a:gd name="T32" fmla="*/ 216 w 282"/>
                <a:gd name="T33" fmla="*/ 78 h 138"/>
                <a:gd name="T34" fmla="*/ 204 w 282"/>
                <a:gd name="T35" fmla="*/ 78 h 138"/>
                <a:gd name="T36" fmla="*/ 210 w 282"/>
                <a:gd name="T37" fmla="*/ 72 h 138"/>
                <a:gd name="T38" fmla="*/ 210 w 282"/>
                <a:gd name="T39" fmla="*/ 48 h 138"/>
                <a:gd name="T40" fmla="*/ 198 w 282"/>
                <a:gd name="T41" fmla="*/ 48 h 138"/>
                <a:gd name="T42" fmla="*/ 216 w 282"/>
                <a:gd name="T43" fmla="*/ 18 h 138"/>
                <a:gd name="T44" fmla="*/ 210 w 282"/>
                <a:gd name="T45" fmla="*/ 12 h 138"/>
                <a:gd name="T46" fmla="*/ 186 w 282"/>
                <a:gd name="T47" fmla="*/ 48 h 138"/>
                <a:gd name="T48" fmla="*/ 180 w 282"/>
                <a:gd name="T49" fmla="*/ 42 h 138"/>
                <a:gd name="T50" fmla="*/ 192 w 282"/>
                <a:gd name="T51" fmla="*/ 54 h 138"/>
                <a:gd name="T52" fmla="*/ 186 w 282"/>
                <a:gd name="T53" fmla="*/ 84 h 138"/>
                <a:gd name="T54" fmla="*/ 204 w 282"/>
                <a:gd name="T55" fmla="*/ 108 h 138"/>
                <a:gd name="T56" fmla="*/ 186 w 282"/>
                <a:gd name="T57" fmla="*/ 108 h 138"/>
                <a:gd name="T58" fmla="*/ 204 w 282"/>
                <a:gd name="T59" fmla="*/ 114 h 138"/>
                <a:gd name="T60" fmla="*/ 216 w 282"/>
                <a:gd name="T61" fmla="*/ 132 h 138"/>
                <a:gd name="T62" fmla="*/ 162 w 282"/>
                <a:gd name="T63" fmla="*/ 114 h 138"/>
                <a:gd name="T64" fmla="*/ 156 w 282"/>
                <a:gd name="T65" fmla="*/ 126 h 138"/>
                <a:gd name="T66" fmla="*/ 150 w 282"/>
                <a:gd name="T67" fmla="*/ 114 h 138"/>
                <a:gd name="T68" fmla="*/ 162 w 282"/>
                <a:gd name="T69" fmla="*/ 84 h 138"/>
                <a:gd name="T70" fmla="*/ 162 w 282"/>
                <a:gd name="T71" fmla="*/ 78 h 138"/>
                <a:gd name="T72" fmla="*/ 150 w 282"/>
                <a:gd name="T73" fmla="*/ 72 h 138"/>
                <a:gd name="T74" fmla="*/ 114 w 282"/>
                <a:gd name="T75" fmla="*/ 54 h 138"/>
                <a:gd name="T76" fmla="*/ 102 w 282"/>
                <a:gd name="T77" fmla="*/ 30 h 138"/>
                <a:gd name="T78" fmla="*/ 78 w 282"/>
                <a:gd name="T79" fmla="*/ 30 h 138"/>
                <a:gd name="T80" fmla="*/ 66 w 282"/>
                <a:gd name="T81" fmla="*/ 48 h 138"/>
                <a:gd name="T82" fmla="*/ 48 w 282"/>
                <a:gd name="T83" fmla="*/ 42 h 138"/>
                <a:gd name="T84" fmla="*/ 12 w 282"/>
                <a:gd name="T85" fmla="*/ 78 h 138"/>
                <a:gd name="T86" fmla="*/ 0 w 282"/>
                <a:gd name="T87" fmla="*/ 42 h 138"/>
                <a:gd name="T88" fmla="*/ 198 w 282"/>
                <a:gd name="T89" fmla="*/ 0 h 138"/>
                <a:gd name="T90" fmla="*/ 216 w 282"/>
                <a:gd name="T91" fmla="*/ 0 h 138"/>
                <a:gd name="T92" fmla="*/ 216 w 282"/>
                <a:gd name="T93" fmla="*/ 6 h 13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82"/>
                <a:gd name="T142" fmla="*/ 0 h 138"/>
                <a:gd name="T143" fmla="*/ 282 w 282"/>
                <a:gd name="T144" fmla="*/ 138 h 13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82" h="138">
                  <a:moveTo>
                    <a:pt x="216" y="0"/>
                  </a:moveTo>
                  <a:lnTo>
                    <a:pt x="246" y="96"/>
                  </a:lnTo>
                  <a:lnTo>
                    <a:pt x="282" y="84"/>
                  </a:lnTo>
                  <a:lnTo>
                    <a:pt x="282" y="120"/>
                  </a:lnTo>
                  <a:lnTo>
                    <a:pt x="276" y="120"/>
                  </a:lnTo>
                  <a:lnTo>
                    <a:pt x="276" y="102"/>
                  </a:lnTo>
                  <a:lnTo>
                    <a:pt x="270" y="120"/>
                  </a:lnTo>
                  <a:lnTo>
                    <a:pt x="258" y="126"/>
                  </a:lnTo>
                  <a:lnTo>
                    <a:pt x="258" y="132"/>
                  </a:lnTo>
                  <a:lnTo>
                    <a:pt x="246" y="138"/>
                  </a:lnTo>
                  <a:lnTo>
                    <a:pt x="234" y="108"/>
                  </a:lnTo>
                  <a:lnTo>
                    <a:pt x="228" y="114"/>
                  </a:lnTo>
                  <a:lnTo>
                    <a:pt x="210" y="102"/>
                  </a:lnTo>
                  <a:lnTo>
                    <a:pt x="216" y="96"/>
                  </a:lnTo>
                  <a:lnTo>
                    <a:pt x="210" y="90"/>
                  </a:lnTo>
                  <a:lnTo>
                    <a:pt x="222" y="90"/>
                  </a:lnTo>
                  <a:lnTo>
                    <a:pt x="216" y="78"/>
                  </a:lnTo>
                  <a:lnTo>
                    <a:pt x="204" y="78"/>
                  </a:lnTo>
                  <a:lnTo>
                    <a:pt x="210" y="72"/>
                  </a:lnTo>
                  <a:lnTo>
                    <a:pt x="210" y="48"/>
                  </a:lnTo>
                  <a:lnTo>
                    <a:pt x="198" y="48"/>
                  </a:lnTo>
                  <a:lnTo>
                    <a:pt x="216" y="18"/>
                  </a:lnTo>
                  <a:lnTo>
                    <a:pt x="210" y="12"/>
                  </a:lnTo>
                  <a:lnTo>
                    <a:pt x="186" y="48"/>
                  </a:lnTo>
                  <a:lnTo>
                    <a:pt x="180" y="42"/>
                  </a:lnTo>
                  <a:lnTo>
                    <a:pt x="192" y="54"/>
                  </a:lnTo>
                  <a:lnTo>
                    <a:pt x="186" y="84"/>
                  </a:lnTo>
                  <a:lnTo>
                    <a:pt x="204" y="108"/>
                  </a:lnTo>
                  <a:lnTo>
                    <a:pt x="186" y="108"/>
                  </a:lnTo>
                  <a:lnTo>
                    <a:pt x="204" y="114"/>
                  </a:lnTo>
                  <a:lnTo>
                    <a:pt x="216" y="132"/>
                  </a:lnTo>
                  <a:lnTo>
                    <a:pt x="162" y="114"/>
                  </a:lnTo>
                  <a:lnTo>
                    <a:pt x="156" y="126"/>
                  </a:lnTo>
                  <a:lnTo>
                    <a:pt x="150" y="114"/>
                  </a:lnTo>
                  <a:lnTo>
                    <a:pt x="162" y="84"/>
                  </a:lnTo>
                  <a:lnTo>
                    <a:pt x="162" y="78"/>
                  </a:lnTo>
                  <a:lnTo>
                    <a:pt x="150" y="72"/>
                  </a:lnTo>
                  <a:lnTo>
                    <a:pt x="114" y="54"/>
                  </a:lnTo>
                  <a:lnTo>
                    <a:pt x="102" y="30"/>
                  </a:lnTo>
                  <a:lnTo>
                    <a:pt x="78" y="30"/>
                  </a:lnTo>
                  <a:lnTo>
                    <a:pt x="66" y="48"/>
                  </a:lnTo>
                  <a:lnTo>
                    <a:pt x="48" y="42"/>
                  </a:lnTo>
                  <a:lnTo>
                    <a:pt x="12" y="78"/>
                  </a:lnTo>
                  <a:lnTo>
                    <a:pt x="0" y="42"/>
                  </a:lnTo>
                  <a:lnTo>
                    <a:pt x="198" y="0"/>
                  </a:lnTo>
                  <a:lnTo>
                    <a:pt x="216" y="0"/>
                  </a:lnTo>
                  <a:lnTo>
                    <a:pt x="216" y="6"/>
                  </a:lnTo>
                </a:path>
              </a:pathLst>
            </a:custGeom>
            <a:noFill/>
            <a:ln w="9525">
              <a:solidFill>
                <a:srgbClr val="000000"/>
              </a:solidFill>
              <a:prstDash val="solid"/>
              <a:round/>
              <a:headEnd/>
              <a:tailEnd/>
            </a:ln>
          </p:spPr>
          <p:txBody>
            <a:bodyPr/>
            <a:lstStyle/>
            <a:p>
              <a:endParaRPr lang="en-US"/>
            </a:p>
          </p:txBody>
        </p:sp>
        <p:sp>
          <p:nvSpPr>
            <p:cNvPr id="7227" name="Freeform 184"/>
            <p:cNvSpPr>
              <a:spLocks/>
            </p:cNvSpPr>
            <p:nvPr/>
          </p:nvSpPr>
          <p:spPr bwMode="auto">
            <a:xfrm>
              <a:off x="4203" y="1650"/>
              <a:ext cx="204" cy="102"/>
            </a:xfrm>
            <a:custGeom>
              <a:avLst/>
              <a:gdLst>
                <a:gd name="T0" fmla="*/ 42 w 204"/>
                <a:gd name="T1" fmla="*/ 30 h 102"/>
                <a:gd name="T2" fmla="*/ 108 w 204"/>
                <a:gd name="T3" fmla="*/ 18 h 102"/>
                <a:gd name="T4" fmla="*/ 132 w 204"/>
                <a:gd name="T5" fmla="*/ 0 h 102"/>
                <a:gd name="T6" fmla="*/ 144 w 204"/>
                <a:gd name="T7" fmla="*/ 18 h 102"/>
                <a:gd name="T8" fmla="*/ 132 w 204"/>
                <a:gd name="T9" fmla="*/ 42 h 102"/>
                <a:gd name="T10" fmla="*/ 150 w 204"/>
                <a:gd name="T11" fmla="*/ 48 h 102"/>
                <a:gd name="T12" fmla="*/ 174 w 204"/>
                <a:gd name="T13" fmla="*/ 78 h 102"/>
                <a:gd name="T14" fmla="*/ 198 w 204"/>
                <a:gd name="T15" fmla="*/ 66 h 102"/>
                <a:gd name="T16" fmla="*/ 180 w 204"/>
                <a:gd name="T17" fmla="*/ 48 h 102"/>
                <a:gd name="T18" fmla="*/ 186 w 204"/>
                <a:gd name="T19" fmla="*/ 48 h 102"/>
                <a:gd name="T20" fmla="*/ 204 w 204"/>
                <a:gd name="T21" fmla="*/ 78 h 102"/>
                <a:gd name="T22" fmla="*/ 168 w 204"/>
                <a:gd name="T23" fmla="*/ 96 h 102"/>
                <a:gd name="T24" fmla="*/ 162 w 204"/>
                <a:gd name="T25" fmla="*/ 78 h 102"/>
                <a:gd name="T26" fmla="*/ 144 w 204"/>
                <a:gd name="T27" fmla="*/ 102 h 102"/>
                <a:gd name="T28" fmla="*/ 138 w 204"/>
                <a:gd name="T29" fmla="*/ 96 h 102"/>
                <a:gd name="T30" fmla="*/ 114 w 204"/>
                <a:gd name="T31" fmla="*/ 72 h 102"/>
                <a:gd name="T32" fmla="*/ 96 w 204"/>
                <a:gd name="T33" fmla="*/ 78 h 102"/>
                <a:gd name="T34" fmla="*/ 90 w 204"/>
                <a:gd name="T35" fmla="*/ 72 h 102"/>
                <a:gd name="T36" fmla="*/ 0 w 204"/>
                <a:gd name="T37" fmla="*/ 96 h 102"/>
                <a:gd name="T38" fmla="*/ 0 w 204"/>
                <a:gd name="T39" fmla="*/ 42 h 102"/>
                <a:gd name="T40" fmla="*/ 18 w 204"/>
                <a:gd name="T41" fmla="*/ 36 h 102"/>
                <a:gd name="T42" fmla="*/ 42 w 204"/>
                <a:gd name="T43" fmla="*/ 3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04"/>
                <a:gd name="T67" fmla="*/ 0 h 102"/>
                <a:gd name="T68" fmla="*/ 204 w 204"/>
                <a:gd name="T69" fmla="*/ 102 h 10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04" h="102">
                  <a:moveTo>
                    <a:pt x="42" y="30"/>
                  </a:moveTo>
                  <a:lnTo>
                    <a:pt x="108" y="18"/>
                  </a:lnTo>
                  <a:lnTo>
                    <a:pt x="132" y="0"/>
                  </a:lnTo>
                  <a:lnTo>
                    <a:pt x="144" y="18"/>
                  </a:lnTo>
                  <a:lnTo>
                    <a:pt x="132" y="42"/>
                  </a:lnTo>
                  <a:lnTo>
                    <a:pt x="150" y="48"/>
                  </a:lnTo>
                  <a:lnTo>
                    <a:pt x="174" y="78"/>
                  </a:lnTo>
                  <a:lnTo>
                    <a:pt x="198" y="66"/>
                  </a:lnTo>
                  <a:lnTo>
                    <a:pt x="180" y="48"/>
                  </a:lnTo>
                  <a:lnTo>
                    <a:pt x="186" y="48"/>
                  </a:lnTo>
                  <a:lnTo>
                    <a:pt x="204" y="78"/>
                  </a:lnTo>
                  <a:lnTo>
                    <a:pt x="168" y="96"/>
                  </a:lnTo>
                  <a:lnTo>
                    <a:pt x="162" y="78"/>
                  </a:lnTo>
                  <a:lnTo>
                    <a:pt x="144" y="102"/>
                  </a:lnTo>
                  <a:lnTo>
                    <a:pt x="138" y="96"/>
                  </a:lnTo>
                  <a:lnTo>
                    <a:pt x="114" y="72"/>
                  </a:lnTo>
                  <a:lnTo>
                    <a:pt x="96" y="78"/>
                  </a:lnTo>
                  <a:lnTo>
                    <a:pt x="90" y="72"/>
                  </a:lnTo>
                  <a:lnTo>
                    <a:pt x="0" y="96"/>
                  </a:lnTo>
                  <a:lnTo>
                    <a:pt x="0" y="42"/>
                  </a:lnTo>
                  <a:lnTo>
                    <a:pt x="18" y="36"/>
                  </a:lnTo>
                  <a:lnTo>
                    <a:pt x="42" y="30"/>
                  </a:lnTo>
                  <a:close/>
                </a:path>
              </a:pathLst>
            </a:custGeom>
            <a:solidFill>
              <a:srgbClr val="FFAA00"/>
            </a:solidFill>
            <a:ln w="9525">
              <a:solidFill>
                <a:srgbClr val="FFAA00"/>
              </a:solidFill>
              <a:prstDash val="solid"/>
              <a:round/>
              <a:headEnd/>
              <a:tailEnd/>
            </a:ln>
          </p:spPr>
          <p:txBody>
            <a:bodyPr/>
            <a:lstStyle/>
            <a:p>
              <a:endParaRPr lang="en-US"/>
            </a:p>
          </p:txBody>
        </p:sp>
        <p:sp>
          <p:nvSpPr>
            <p:cNvPr id="7228" name="Freeform 185"/>
            <p:cNvSpPr>
              <a:spLocks/>
            </p:cNvSpPr>
            <p:nvPr/>
          </p:nvSpPr>
          <p:spPr bwMode="auto">
            <a:xfrm>
              <a:off x="4203" y="1650"/>
              <a:ext cx="204" cy="102"/>
            </a:xfrm>
            <a:custGeom>
              <a:avLst/>
              <a:gdLst>
                <a:gd name="T0" fmla="*/ 42 w 204"/>
                <a:gd name="T1" fmla="*/ 30 h 102"/>
                <a:gd name="T2" fmla="*/ 108 w 204"/>
                <a:gd name="T3" fmla="*/ 18 h 102"/>
                <a:gd name="T4" fmla="*/ 132 w 204"/>
                <a:gd name="T5" fmla="*/ 0 h 102"/>
                <a:gd name="T6" fmla="*/ 144 w 204"/>
                <a:gd name="T7" fmla="*/ 18 h 102"/>
                <a:gd name="T8" fmla="*/ 132 w 204"/>
                <a:gd name="T9" fmla="*/ 42 h 102"/>
                <a:gd name="T10" fmla="*/ 150 w 204"/>
                <a:gd name="T11" fmla="*/ 48 h 102"/>
                <a:gd name="T12" fmla="*/ 174 w 204"/>
                <a:gd name="T13" fmla="*/ 78 h 102"/>
                <a:gd name="T14" fmla="*/ 198 w 204"/>
                <a:gd name="T15" fmla="*/ 66 h 102"/>
                <a:gd name="T16" fmla="*/ 180 w 204"/>
                <a:gd name="T17" fmla="*/ 48 h 102"/>
                <a:gd name="T18" fmla="*/ 186 w 204"/>
                <a:gd name="T19" fmla="*/ 48 h 102"/>
                <a:gd name="T20" fmla="*/ 204 w 204"/>
                <a:gd name="T21" fmla="*/ 78 h 102"/>
                <a:gd name="T22" fmla="*/ 168 w 204"/>
                <a:gd name="T23" fmla="*/ 96 h 102"/>
                <a:gd name="T24" fmla="*/ 162 w 204"/>
                <a:gd name="T25" fmla="*/ 78 h 102"/>
                <a:gd name="T26" fmla="*/ 144 w 204"/>
                <a:gd name="T27" fmla="*/ 102 h 102"/>
                <a:gd name="T28" fmla="*/ 138 w 204"/>
                <a:gd name="T29" fmla="*/ 96 h 102"/>
                <a:gd name="T30" fmla="*/ 114 w 204"/>
                <a:gd name="T31" fmla="*/ 72 h 102"/>
                <a:gd name="T32" fmla="*/ 96 w 204"/>
                <a:gd name="T33" fmla="*/ 78 h 102"/>
                <a:gd name="T34" fmla="*/ 90 w 204"/>
                <a:gd name="T35" fmla="*/ 72 h 102"/>
                <a:gd name="T36" fmla="*/ 0 w 204"/>
                <a:gd name="T37" fmla="*/ 96 h 102"/>
                <a:gd name="T38" fmla="*/ 0 w 204"/>
                <a:gd name="T39" fmla="*/ 42 h 102"/>
                <a:gd name="T40" fmla="*/ 18 w 204"/>
                <a:gd name="T41" fmla="*/ 36 h 102"/>
                <a:gd name="T42" fmla="*/ 42 w 204"/>
                <a:gd name="T43" fmla="*/ 30 h 102"/>
                <a:gd name="T44" fmla="*/ 42 w 204"/>
                <a:gd name="T45" fmla="*/ 36 h 10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4"/>
                <a:gd name="T70" fmla="*/ 0 h 102"/>
                <a:gd name="T71" fmla="*/ 204 w 204"/>
                <a:gd name="T72" fmla="*/ 102 h 10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4" h="102">
                  <a:moveTo>
                    <a:pt x="42" y="30"/>
                  </a:moveTo>
                  <a:lnTo>
                    <a:pt x="108" y="18"/>
                  </a:lnTo>
                  <a:lnTo>
                    <a:pt x="132" y="0"/>
                  </a:lnTo>
                  <a:lnTo>
                    <a:pt x="144" y="18"/>
                  </a:lnTo>
                  <a:lnTo>
                    <a:pt x="132" y="42"/>
                  </a:lnTo>
                  <a:lnTo>
                    <a:pt x="150" y="48"/>
                  </a:lnTo>
                  <a:lnTo>
                    <a:pt x="174" y="78"/>
                  </a:lnTo>
                  <a:lnTo>
                    <a:pt x="198" y="66"/>
                  </a:lnTo>
                  <a:lnTo>
                    <a:pt x="180" y="48"/>
                  </a:lnTo>
                  <a:lnTo>
                    <a:pt x="186" y="48"/>
                  </a:lnTo>
                  <a:lnTo>
                    <a:pt x="204" y="78"/>
                  </a:lnTo>
                  <a:lnTo>
                    <a:pt x="168" y="96"/>
                  </a:lnTo>
                  <a:lnTo>
                    <a:pt x="162" y="78"/>
                  </a:lnTo>
                  <a:lnTo>
                    <a:pt x="144" y="102"/>
                  </a:lnTo>
                  <a:lnTo>
                    <a:pt x="138" y="96"/>
                  </a:lnTo>
                  <a:lnTo>
                    <a:pt x="114" y="72"/>
                  </a:lnTo>
                  <a:lnTo>
                    <a:pt x="96" y="78"/>
                  </a:lnTo>
                  <a:lnTo>
                    <a:pt x="90" y="72"/>
                  </a:lnTo>
                  <a:lnTo>
                    <a:pt x="0" y="96"/>
                  </a:lnTo>
                  <a:lnTo>
                    <a:pt x="0" y="42"/>
                  </a:lnTo>
                  <a:lnTo>
                    <a:pt x="18" y="36"/>
                  </a:lnTo>
                  <a:lnTo>
                    <a:pt x="42" y="30"/>
                  </a:lnTo>
                  <a:lnTo>
                    <a:pt x="42" y="36"/>
                  </a:lnTo>
                </a:path>
              </a:pathLst>
            </a:custGeom>
            <a:noFill/>
            <a:ln w="9525">
              <a:solidFill>
                <a:srgbClr val="000000"/>
              </a:solidFill>
              <a:prstDash val="solid"/>
              <a:round/>
              <a:headEnd/>
              <a:tailEnd/>
            </a:ln>
          </p:spPr>
          <p:txBody>
            <a:bodyPr/>
            <a:lstStyle/>
            <a:p>
              <a:endParaRPr lang="en-US"/>
            </a:p>
          </p:txBody>
        </p:sp>
        <p:sp>
          <p:nvSpPr>
            <p:cNvPr id="7229" name="Freeform 186"/>
            <p:cNvSpPr>
              <a:spLocks/>
            </p:cNvSpPr>
            <p:nvPr/>
          </p:nvSpPr>
          <p:spPr bwMode="auto">
            <a:xfrm>
              <a:off x="3447" y="1572"/>
              <a:ext cx="234" cy="324"/>
            </a:xfrm>
            <a:custGeom>
              <a:avLst/>
              <a:gdLst>
                <a:gd name="T0" fmla="*/ 114 w 234"/>
                <a:gd name="T1" fmla="*/ 312 h 324"/>
                <a:gd name="T2" fmla="*/ 0 w 234"/>
                <a:gd name="T3" fmla="*/ 324 h 324"/>
                <a:gd name="T4" fmla="*/ 30 w 234"/>
                <a:gd name="T5" fmla="*/ 252 h 324"/>
                <a:gd name="T6" fmla="*/ 0 w 234"/>
                <a:gd name="T7" fmla="*/ 174 h 324"/>
                <a:gd name="T8" fmla="*/ 6 w 234"/>
                <a:gd name="T9" fmla="*/ 96 h 324"/>
                <a:gd name="T10" fmla="*/ 42 w 234"/>
                <a:gd name="T11" fmla="*/ 48 h 324"/>
                <a:gd name="T12" fmla="*/ 42 w 234"/>
                <a:gd name="T13" fmla="*/ 78 h 324"/>
                <a:gd name="T14" fmla="*/ 48 w 234"/>
                <a:gd name="T15" fmla="*/ 66 h 324"/>
                <a:gd name="T16" fmla="*/ 48 w 234"/>
                <a:gd name="T17" fmla="*/ 84 h 324"/>
                <a:gd name="T18" fmla="*/ 54 w 234"/>
                <a:gd name="T19" fmla="*/ 42 h 324"/>
                <a:gd name="T20" fmla="*/ 72 w 234"/>
                <a:gd name="T21" fmla="*/ 30 h 324"/>
                <a:gd name="T22" fmla="*/ 66 w 234"/>
                <a:gd name="T23" fmla="*/ 18 h 324"/>
                <a:gd name="T24" fmla="*/ 84 w 234"/>
                <a:gd name="T25" fmla="*/ 0 h 324"/>
                <a:gd name="T26" fmla="*/ 156 w 234"/>
                <a:gd name="T27" fmla="*/ 24 h 324"/>
                <a:gd name="T28" fmla="*/ 168 w 234"/>
                <a:gd name="T29" fmla="*/ 48 h 324"/>
                <a:gd name="T30" fmla="*/ 156 w 234"/>
                <a:gd name="T31" fmla="*/ 48 h 324"/>
                <a:gd name="T32" fmla="*/ 174 w 234"/>
                <a:gd name="T33" fmla="*/ 72 h 324"/>
                <a:gd name="T34" fmla="*/ 174 w 234"/>
                <a:gd name="T35" fmla="*/ 102 h 324"/>
                <a:gd name="T36" fmla="*/ 144 w 234"/>
                <a:gd name="T37" fmla="*/ 132 h 324"/>
                <a:gd name="T38" fmla="*/ 144 w 234"/>
                <a:gd name="T39" fmla="*/ 156 h 324"/>
                <a:gd name="T40" fmla="*/ 162 w 234"/>
                <a:gd name="T41" fmla="*/ 162 h 324"/>
                <a:gd name="T42" fmla="*/ 192 w 234"/>
                <a:gd name="T43" fmla="*/ 120 h 324"/>
                <a:gd name="T44" fmla="*/ 216 w 234"/>
                <a:gd name="T45" fmla="*/ 138 h 324"/>
                <a:gd name="T46" fmla="*/ 234 w 234"/>
                <a:gd name="T47" fmla="*/ 198 h 324"/>
                <a:gd name="T48" fmla="*/ 234 w 234"/>
                <a:gd name="T49" fmla="*/ 222 h 324"/>
                <a:gd name="T50" fmla="*/ 228 w 234"/>
                <a:gd name="T51" fmla="*/ 234 h 324"/>
                <a:gd name="T52" fmla="*/ 228 w 234"/>
                <a:gd name="T53" fmla="*/ 222 h 324"/>
                <a:gd name="T54" fmla="*/ 222 w 234"/>
                <a:gd name="T55" fmla="*/ 228 h 324"/>
                <a:gd name="T56" fmla="*/ 192 w 234"/>
                <a:gd name="T57" fmla="*/ 300 h 324"/>
                <a:gd name="T58" fmla="*/ 138 w 234"/>
                <a:gd name="T59" fmla="*/ 312 h 324"/>
                <a:gd name="T60" fmla="*/ 114 w 234"/>
                <a:gd name="T61" fmla="*/ 312 h 32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34"/>
                <a:gd name="T94" fmla="*/ 0 h 324"/>
                <a:gd name="T95" fmla="*/ 234 w 234"/>
                <a:gd name="T96" fmla="*/ 324 h 32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34" h="324">
                  <a:moveTo>
                    <a:pt x="114" y="312"/>
                  </a:moveTo>
                  <a:lnTo>
                    <a:pt x="0" y="324"/>
                  </a:lnTo>
                  <a:lnTo>
                    <a:pt x="30" y="252"/>
                  </a:lnTo>
                  <a:lnTo>
                    <a:pt x="0" y="174"/>
                  </a:lnTo>
                  <a:lnTo>
                    <a:pt x="6" y="96"/>
                  </a:lnTo>
                  <a:lnTo>
                    <a:pt x="42" y="48"/>
                  </a:lnTo>
                  <a:lnTo>
                    <a:pt x="42" y="78"/>
                  </a:lnTo>
                  <a:lnTo>
                    <a:pt x="48" y="66"/>
                  </a:lnTo>
                  <a:lnTo>
                    <a:pt x="48" y="84"/>
                  </a:lnTo>
                  <a:lnTo>
                    <a:pt x="54" y="42"/>
                  </a:lnTo>
                  <a:lnTo>
                    <a:pt x="72" y="30"/>
                  </a:lnTo>
                  <a:lnTo>
                    <a:pt x="66" y="18"/>
                  </a:lnTo>
                  <a:lnTo>
                    <a:pt x="84" y="0"/>
                  </a:lnTo>
                  <a:lnTo>
                    <a:pt x="156" y="24"/>
                  </a:lnTo>
                  <a:lnTo>
                    <a:pt x="168" y="48"/>
                  </a:lnTo>
                  <a:lnTo>
                    <a:pt x="156" y="48"/>
                  </a:lnTo>
                  <a:lnTo>
                    <a:pt x="174" y="72"/>
                  </a:lnTo>
                  <a:lnTo>
                    <a:pt x="174" y="102"/>
                  </a:lnTo>
                  <a:lnTo>
                    <a:pt x="144" y="132"/>
                  </a:lnTo>
                  <a:lnTo>
                    <a:pt x="144" y="156"/>
                  </a:lnTo>
                  <a:lnTo>
                    <a:pt x="162" y="162"/>
                  </a:lnTo>
                  <a:lnTo>
                    <a:pt x="192" y="120"/>
                  </a:lnTo>
                  <a:lnTo>
                    <a:pt x="216" y="138"/>
                  </a:lnTo>
                  <a:lnTo>
                    <a:pt x="234" y="198"/>
                  </a:lnTo>
                  <a:lnTo>
                    <a:pt x="234" y="222"/>
                  </a:lnTo>
                  <a:lnTo>
                    <a:pt x="228" y="234"/>
                  </a:lnTo>
                  <a:lnTo>
                    <a:pt x="228" y="222"/>
                  </a:lnTo>
                  <a:lnTo>
                    <a:pt x="222" y="228"/>
                  </a:lnTo>
                  <a:lnTo>
                    <a:pt x="192" y="300"/>
                  </a:lnTo>
                  <a:lnTo>
                    <a:pt x="138" y="312"/>
                  </a:lnTo>
                  <a:lnTo>
                    <a:pt x="114" y="312"/>
                  </a:lnTo>
                  <a:close/>
                </a:path>
              </a:pathLst>
            </a:custGeom>
            <a:solidFill>
              <a:srgbClr val="FFAA00"/>
            </a:solidFill>
            <a:ln w="9525">
              <a:solidFill>
                <a:srgbClr val="FFAA00"/>
              </a:solidFill>
              <a:prstDash val="solid"/>
              <a:round/>
              <a:headEnd/>
              <a:tailEnd/>
            </a:ln>
          </p:spPr>
          <p:txBody>
            <a:bodyPr/>
            <a:lstStyle/>
            <a:p>
              <a:endParaRPr lang="en-US"/>
            </a:p>
          </p:txBody>
        </p:sp>
        <p:sp>
          <p:nvSpPr>
            <p:cNvPr id="7230" name="Freeform 187"/>
            <p:cNvSpPr>
              <a:spLocks/>
            </p:cNvSpPr>
            <p:nvPr/>
          </p:nvSpPr>
          <p:spPr bwMode="auto">
            <a:xfrm>
              <a:off x="3447" y="1572"/>
              <a:ext cx="234" cy="324"/>
            </a:xfrm>
            <a:custGeom>
              <a:avLst/>
              <a:gdLst>
                <a:gd name="T0" fmla="*/ 114 w 234"/>
                <a:gd name="T1" fmla="*/ 312 h 324"/>
                <a:gd name="T2" fmla="*/ 0 w 234"/>
                <a:gd name="T3" fmla="*/ 324 h 324"/>
                <a:gd name="T4" fmla="*/ 30 w 234"/>
                <a:gd name="T5" fmla="*/ 252 h 324"/>
                <a:gd name="T6" fmla="*/ 0 w 234"/>
                <a:gd name="T7" fmla="*/ 174 h 324"/>
                <a:gd name="T8" fmla="*/ 6 w 234"/>
                <a:gd name="T9" fmla="*/ 96 h 324"/>
                <a:gd name="T10" fmla="*/ 42 w 234"/>
                <a:gd name="T11" fmla="*/ 48 h 324"/>
                <a:gd name="T12" fmla="*/ 42 w 234"/>
                <a:gd name="T13" fmla="*/ 78 h 324"/>
                <a:gd name="T14" fmla="*/ 48 w 234"/>
                <a:gd name="T15" fmla="*/ 66 h 324"/>
                <a:gd name="T16" fmla="*/ 48 w 234"/>
                <a:gd name="T17" fmla="*/ 84 h 324"/>
                <a:gd name="T18" fmla="*/ 54 w 234"/>
                <a:gd name="T19" fmla="*/ 42 h 324"/>
                <a:gd name="T20" fmla="*/ 72 w 234"/>
                <a:gd name="T21" fmla="*/ 30 h 324"/>
                <a:gd name="T22" fmla="*/ 66 w 234"/>
                <a:gd name="T23" fmla="*/ 18 h 324"/>
                <a:gd name="T24" fmla="*/ 84 w 234"/>
                <a:gd name="T25" fmla="*/ 0 h 324"/>
                <a:gd name="T26" fmla="*/ 156 w 234"/>
                <a:gd name="T27" fmla="*/ 24 h 324"/>
                <a:gd name="T28" fmla="*/ 168 w 234"/>
                <a:gd name="T29" fmla="*/ 48 h 324"/>
                <a:gd name="T30" fmla="*/ 156 w 234"/>
                <a:gd name="T31" fmla="*/ 48 h 324"/>
                <a:gd name="T32" fmla="*/ 174 w 234"/>
                <a:gd name="T33" fmla="*/ 72 h 324"/>
                <a:gd name="T34" fmla="*/ 174 w 234"/>
                <a:gd name="T35" fmla="*/ 102 h 324"/>
                <a:gd name="T36" fmla="*/ 144 w 234"/>
                <a:gd name="T37" fmla="*/ 132 h 324"/>
                <a:gd name="T38" fmla="*/ 144 w 234"/>
                <a:gd name="T39" fmla="*/ 156 h 324"/>
                <a:gd name="T40" fmla="*/ 162 w 234"/>
                <a:gd name="T41" fmla="*/ 162 h 324"/>
                <a:gd name="T42" fmla="*/ 192 w 234"/>
                <a:gd name="T43" fmla="*/ 120 h 324"/>
                <a:gd name="T44" fmla="*/ 216 w 234"/>
                <a:gd name="T45" fmla="*/ 138 h 324"/>
                <a:gd name="T46" fmla="*/ 234 w 234"/>
                <a:gd name="T47" fmla="*/ 198 h 324"/>
                <a:gd name="T48" fmla="*/ 234 w 234"/>
                <a:gd name="T49" fmla="*/ 222 h 324"/>
                <a:gd name="T50" fmla="*/ 228 w 234"/>
                <a:gd name="T51" fmla="*/ 234 h 324"/>
                <a:gd name="T52" fmla="*/ 228 w 234"/>
                <a:gd name="T53" fmla="*/ 222 h 324"/>
                <a:gd name="T54" fmla="*/ 222 w 234"/>
                <a:gd name="T55" fmla="*/ 228 h 324"/>
                <a:gd name="T56" fmla="*/ 192 w 234"/>
                <a:gd name="T57" fmla="*/ 300 h 324"/>
                <a:gd name="T58" fmla="*/ 138 w 234"/>
                <a:gd name="T59" fmla="*/ 312 h 324"/>
                <a:gd name="T60" fmla="*/ 114 w 234"/>
                <a:gd name="T61" fmla="*/ 312 h 324"/>
                <a:gd name="T62" fmla="*/ 114 w 234"/>
                <a:gd name="T63" fmla="*/ 318 h 3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4"/>
                <a:gd name="T97" fmla="*/ 0 h 324"/>
                <a:gd name="T98" fmla="*/ 234 w 234"/>
                <a:gd name="T99" fmla="*/ 324 h 32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4" h="324">
                  <a:moveTo>
                    <a:pt x="114" y="312"/>
                  </a:moveTo>
                  <a:lnTo>
                    <a:pt x="0" y="324"/>
                  </a:lnTo>
                  <a:lnTo>
                    <a:pt x="30" y="252"/>
                  </a:lnTo>
                  <a:lnTo>
                    <a:pt x="0" y="174"/>
                  </a:lnTo>
                  <a:lnTo>
                    <a:pt x="6" y="96"/>
                  </a:lnTo>
                  <a:lnTo>
                    <a:pt x="42" y="48"/>
                  </a:lnTo>
                  <a:lnTo>
                    <a:pt x="42" y="78"/>
                  </a:lnTo>
                  <a:lnTo>
                    <a:pt x="48" y="66"/>
                  </a:lnTo>
                  <a:lnTo>
                    <a:pt x="48" y="84"/>
                  </a:lnTo>
                  <a:lnTo>
                    <a:pt x="54" y="42"/>
                  </a:lnTo>
                  <a:lnTo>
                    <a:pt x="72" y="30"/>
                  </a:lnTo>
                  <a:lnTo>
                    <a:pt x="66" y="18"/>
                  </a:lnTo>
                  <a:lnTo>
                    <a:pt x="84" y="0"/>
                  </a:lnTo>
                  <a:lnTo>
                    <a:pt x="156" y="24"/>
                  </a:lnTo>
                  <a:lnTo>
                    <a:pt x="168" y="48"/>
                  </a:lnTo>
                  <a:lnTo>
                    <a:pt x="156" y="48"/>
                  </a:lnTo>
                  <a:lnTo>
                    <a:pt x="174" y="72"/>
                  </a:lnTo>
                  <a:lnTo>
                    <a:pt x="174" y="102"/>
                  </a:lnTo>
                  <a:lnTo>
                    <a:pt x="144" y="132"/>
                  </a:lnTo>
                  <a:lnTo>
                    <a:pt x="144" y="156"/>
                  </a:lnTo>
                  <a:lnTo>
                    <a:pt x="162" y="162"/>
                  </a:lnTo>
                  <a:lnTo>
                    <a:pt x="192" y="120"/>
                  </a:lnTo>
                  <a:lnTo>
                    <a:pt x="216" y="138"/>
                  </a:lnTo>
                  <a:lnTo>
                    <a:pt x="234" y="198"/>
                  </a:lnTo>
                  <a:lnTo>
                    <a:pt x="234" y="222"/>
                  </a:lnTo>
                  <a:lnTo>
                    <a:pt x="228" y="234"/>
                  </a:lnTo>
                  <a:lnTo>
                    <a:pt x="228" y="222"/>
                  </a:lnTo>
                  <a:lnTo>
                    <a:pt x="222" y="228"/>
                  </a:lnTo>
                  <a:lnTo>
                    <a:pt x="192" y="300"/>
                  </a:lnTo>
                  <a:lnTo>
                    <a:pt x="138" y="312"/>
                  </a:lnTo>
                  <a:lnTo>
                    <a:pt x="114" y="312"/>
                  </a:lnTo>
                  <a:lnTo>
                    <a:pt x="114" y="318"/>
                  </a:lnTo>
                </a:path>
              </a:pathLst>
            </a:custGeom>
            <a:noFill/>
            <a:ln w="9525">
              <a:solidFill>
                <a:srgbClr val="000000"/>
              </a:solidFill>
              <a:prstDash val="solid"/>
              <a:round/>
              <a:headEnd/>
              <a:tailEnd/>
            </a:ln>
          </p:spPr>
          <p:txBody>
            <a:bodyPr/>
            <a:lstStyle/>
            <a:p>
              <a:endParaRPr lang="en-US"/>
            </a:p>
          </p:txBody>
        </p:sp>
        <p:sp>
          <p:nvSpPr>
            <p:cNvPr id="7231" name="Freeform 188"/>
            <p:cNvSpPr>
              <a:spLocks/>
            </p:cNvSpPr>
            <p:nvPr/>
          </p:nvSpPr>
          <p:spPr bwMode="auto">
            <a:xfrm>
              <a:off x="3219" y="1458"/>
              <a:ext cx="354" cy="180"/>
            </a:xfrm>
            <a:custGeom>
              <a:avLst/>
              <a:gdLst>
                <a:gd name="T0" fmla="*/ 354 w 354"/>
                <a:gd name="T1" fmla="*/ 96 h 180"/>
                <a:gd name="T2" fmla="*/ 312 w 354"/>
                <a:gd name="T3" fmla="*/ 96 h 180"/>
                <a:gd name="T4" fmla="*/ 306 w 354"/>
                <a:gd name="T5" fmla="*/ 108 h 180"/>
                <a:gd name="T6" fmla="*/ 264 w 354"/>
                <a:gd name="T7" fmla="*/ 96 h 180"/>
                <a:gd name="T8" fmla="*/ 228 w 354"/>
                <a:gd name="T9" fmla="*/ 108 h 180"/>
                <a:gd name="T10" fmla="*/ 210 w 354"/>
                <a:gd name="T11" fmla="*/ 138 h 180"/>
                <a:gd name="T12" fmla="*/ 210 w 354"/>
                <a:gd name="T13" fmla="*/ 114 h 180"/>
                <a:gd name="T14" fmla="*/ 186 w 354"/>
                <a:gd name="T15" fmla="*/ 132 h 180"/>
                <a:gd name="T16" fmla="*/ 186 w 354"/>
                <a:gd name="T17" fmla="*/ 114 h 180"/>
                <a:gd name="T18" fmla="*/ 162 w 354"/>
                <a:gd name="T19" fmla="*/ 180 h 180"/>
                <a:gd name="T20" fmla="*/ 150 w 354"/>
                <a:gd name="T21" fmla="*/ 180 h 180"/>
                <a:gd name="T22" fmla="*/ 150 w 354"/>
                <a:gd name="T23" fmla="*/ 162 h 180"/>
                <a:gd name="T24" fmla="*/ 138 w 354"/>
                <a:gd name="T25" fmla="*/ 162 h 180"/>
                <a:gd name="T26" fmla="*/ 144 w 354"/>
                <a:gd name="T27" fmla="*/ 138 h 180"/>
                <a:gd name="T28" fmla="*/ 126 w 354"/>
                <a:gd name="T29" fmla="*/ 120 h 180"/>
                <a:gd name="T30" fmla="*/ 12 w 354"/>
                <a:gd name="T31" fmla="*/ 96 h 180"/>
                <a:gd name="T32" fmla="*/ 0 w 354"/>
                <a:gd name="T33" fmla="*/ 84 h 180"/>
                <a:gd name="T34" fmla="*/ 132 w 354"/>
                <a:gd name="T35" fmla="*/ 0 h 180"/>
                <a:gd name="T36" fmla="*/ 138 w 354"/>
                <a:gd name="T37" fmla="*/ 6 h 180"/>
                <a:gd name="T38" fmla="*/ 102 w 354"/>
                <a:gd name="T39" fmla="*/ 42 h 180"/>
                <a:gd name="T40" fmla="*/ 102 w 354"/>
                <a:gd name="T41" fmla="*/ 60 h 180"/>
                <a:gd name="T42" fmla="*/ 120 w 354"/>
                <a:gd name="T43" fmla="*/ 42 h 180"/>
                <a:gd name="T44" fmla="*/ 114 w 354"/>
                <a:gd name="T45" fmla="*/ 54 h 180"/>
                <a:gd name="T46" fmla="*/ 138 w 354"/>
                <a:gd name="T47" fmla="*/ 48 h 180"/>
                <a:gd name="T48" fmla="*/ 162 w 354"/>
                <a:gd name="T49" fmla="*/ 72 h 180"/>
                <a:gd name="T50" fmla="*/ 198 w 354"/>
                <a:gd name="T51" fmla="*/ 78 h 180"/>
                <a:gd name="T52" fmla="*/ 228 w 354"/>
                <a:gd name="T53" fmla="*/ 54 h 180"/>
                <a:gd name="T54" fmla="*/ 288 w 354"/>
                <a:gd name="T55" fmla="*/ 42 h 180"/>
                <a:gd name="T56" fmla="*/ 288 w 354"/>
                <a:gd name="T57" fmla="*/ 66 h 180"/>
                <a:gd name="T58" fmla="*/ 330 w 354"/>
                <a:gd name="T59" fmla="*/ 60 h 180"/>
                <a:gd name="T60" fmla="*/ 330 w 354"/>
                <a:gd name="T61" fmla="*/ 78 h 180"/>
                <a:gd name="T62" fmla="*/ 354 w 354"/>
                <a:gd name="T63" fmla="*/ 96 h 18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54"/>
                <a:gd name="T97" fmla="*/ 0 h 180"/>
                <a:gd name="T98" fmla="*/ 354 w 354"/>
                <a:gd name="T99" fmla="*/ 180 h 18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54" h="180">
                  <a:moveTo>
                    <a:pt x="354" y="96"/>
                  </a:moveTo>
                  <a:lnTo>
                    <a:pt x="312" y="96"/>
                  </a:lnTo>
                  <a:lnTo>
                    <a:pt x="306" y="108"/>
                  </a:lnTo>
                  <a:lnTo>
                    <a:pt x="264" y="96"/>
                  </a:lnTo>
                  <a:lnTo>
                    <a:pt x="228" y="108"/>
                  </a:lnTo>
                  <a:lnTo>
                    <a:pt x="210" y="138"/>
                  </a:lnTo>
                  <a:lnTo>
                    <a:pt x="210" y="114"/>
                  </a:lnTo>
                  <a:lnTo>
                    <a:pt x="186" y="132"/>
                  </a:lnTo>
                  <a:lnTo>
                    <a:pt x="186" y="114"/>
                  </a:lnTo>
                  <a:lnTo>
                    <a:pt x="162" y="180"/>
                  </a:lnTo>
                  <a:lnTo>
                    <a:pt x="150" y="180"/>
                  </a:lnTo>
                  <a:lnTo>
                    <a:pt x="150" y="162"/>
                  </a:lnTo>
                  <a:lnTo>
                    <a:pt x="138" y="162"/>
                  </a:lnTo>
                  <a:lnTo>
                    <a:pt x="144" y="138"/>
                  </a:lnTo>
                  <a:lnTo>
                    <a:pt x="126" y="120"/>
                  </a:lnTo>
                  <a:lnTo>
                    <a:pt x="12" y="96"/>
                  </a:lnTo>
                  <a:lnTo>
                    <a:pt x="0" y="84"/>
                  </a:lnTo>
                  <a:lnTo>
                    <a:pt x="132" y="0"/>
                  </a:lnTo>
                  <a:lnTo>
                    <a:pt x="138" y="6"/>
                  </a:lnTo>
                  <a:lnTo>
                    <a:pt x="102" y="42"/>
                  </a:lnTo>
                  <a:lnTo>
                    <a:pt x="102" y="60"/>
                  </a:lnTo>
                  <a:lnTo>
                    <a:pt x="120" y="42"/>
                  </a:lnTo>
                  <a:lnTo>
                    <a:pt x="114" y="54"/>
                  </a:lnTo>
                  <a:lnTo>
                    <a:pt x="138" y="48"/>
                  </a:lnTo>
                  <a:lnTo>
                    <a:pt x="162" y="72"/>
                  </a:lnTo>
                  <a:lnTo>
                    <a:pt x="198" y="78"/>
                  </a:lnTo>
                  <a:lnTo>
                    <a:pt x="228" y="54"/>
                  </a:lnTo>
                  <a:lnTo>
                    <a:pt x="288" y="42"/>
                  </a:lnTo>
                  <a:lnTo>
                    <a:pt x="288" y="66"/>
                  </a:lnTo>
                  <a:lnTo>
                    <a:pt x="330" y="60"/>
                  </a:lnTo>
                  <a:lnTo>
                    <a:pt x="330" y="78"/>
                  </a:lnTo>
                  <a:lnTo>
                    <a:pt x="354" y="96"/>
                  </a:lnTo>
                  <a:close/>
                </a:path>
              </a:pathLst>
            </a:custGeom>
            <a:solidFill>
              <a:srgbClr val="FFAA00"/>
            </a:solidFill>
            <a:ln w="9525">
              <a:solidFill>
                <a:srgbClr val="FFAA00"/>
              </a:solidFill>
              <a:prstDash val="solid"/>
              <a:round/>
              <a:headEnd/>
              <a:tailEnd/>
            </a:ln>
          </p:spPr>
          <p:txBody>
            <a:bodyPr/>
            <a:lstStyle/>
            <a:p>
              <a:endParaRPr lang="en-US"/>
            </a:p>
          </p:txBody>
        </p:sp>
        <p:sp>
          <p:nvSpPr>
            <p:cNvPr id="7232" name="Freeform 189"/>
            <p:cNvSpPr>
              <a:spLocks/>
            </p:cNvSpPr>
            <p:nvPr/>
          </p:nvSpPr>
          <p:spPr bwMode="auto">
            <a:xfrm>
              <a:off x="3219" y="1458"/>
              <a:ext cx="354" cy="180"/>
            </a:xfrm>
            <a:custGeom>
              <a:avLst/>
              <a:gdLst>
                <a:gd name="T0" fmla="*/ 354 w 354"/>
                <a:gd name="T1" fmla="*/ 96 h 180"/>
                <a:gd name="T2" fmla="*/ 312 w 354"/>
                <a:gd name="T3" fmla="*/ 96 h 180"/>
                <a:gd name="T4" fmla="*/ 306 w 354"/>
                <a:gd name="T5" fmla="*/ 108 h 180"/>
                <a:gd name="T6" fmla="*/ 264 w 354"/>
                <a:gd name="T7" fmla="*/ 96 h 180"/>
                <a:gd name="T8" fmla="*/ 228 w 354"/>
                <a:gd name="T9" fmla="*/ 108 h 180"/>
                <a:gd name="T10" fmla="*/ 210 w 354"/>
                <a:gd name="T11" fmla="*/ 138 h 180"/>
                <a:gd name="T12" fmla="*/ 210 w 354"/>
                <a:gd name="T13" fmla="*/ 114 h 180"/>
                <a:gd name="T14" fmla="*/ 186 w 354"/>
                <a:gd name="T15" fmla="*/ 132 h 180"/>
                <a:gd name="T16" fmla="*/ 186 w 354"/>
                <a:gd name="T17" fmla="*/ 114 h 180"/>
                <a:gd name="T18" fmla="*/ 162 w 354"/>
                <a:gd name="T19" fmla="*/ 180 h 180"/>
                <a:gd name="T20" fmla="*/ 150 w 354"/>
                <a:gd name="T21" fmla="*/ 180 h 180"/>
                <a:gd name="T22" fmla="*/ 150 w 354"/>
                <a:gd name="T23" fmla="*/ 162 h 180"/>
                <a:gd name="T24" fmla="*/ 138 w 354"/>
                <a:gd name="T25" fmla="*/ 162 h 180"/>
                <a:gd name="T26" fmla="*/ 144 w 354"/>
                <a:gd name="T27" fmla="*/ 138 h 180"/>
                <a:gd name="T28" fmla="*/ 126 w 354"/>
                <a:gd name="T29" fmla="*/ 120 h 180"/>
                <a:gd name="T30" fmla="*/ 12 w 354"/>
                <a:gd name="T31" fmla="*/ 96 h 180"/>
                <a:gd name="T32" fmla="*/ 0 w 354"/>
                <a:gd name="T33" fmla="*/ 84 h 180"/>
                <a:gd name="T34" fmla="*/ 132 w 354"/>
                <a:gd name="T35" fmla="*/ 0 h 180"/>
                <a:gd name="T36" fmla="*/ 138 w 354"/>
                <a:gd name="T37" fmla="*/ 6 h 180"/>
                <a:gd name="T38" fmla="*/ 102 w 354"/>
                <a:gd name="T39" fmla="*/ 42 h 180"/>
                <a:gd name="T40" fmla="*/ 102 w 354"/>
                <a:gd name="T41" fmla="*/ 60 h 180"/>
                <a:gd name="T42" fmla="*/ 120 w 354"/>
                <a:gd name="T43" fmla="*/ 42 h 180"/>
                <a:gd name="T44" fmla="*/ 114 w 354"/>
                <a:gd name="T45" fmla="*/ 54 h 180"/>
                <a:gd name="T46" fmla="*/ 138 w 354"/>
                <a:gd name="T47" fmla="*/ 48 h 180"/>
                <a:gd name="T48" fmla="*/ 162 w 354"/>
                <a:gd name="T49" fmla="*/ 72 h 180"/>
                <a:gd name="T50" fmla="*/ 198 w 354"/>
                <a:gd name="T51" fmla="*/ 78 h 180"/>
                <a:gd name="T52" fmla="*/ 228 w 354"/>
                <a:gd name="T53" fmla="*/ 54 h 180"/>
                <a:gd name="T54" fmla="*/ 288 w 354"/>
                <a:gd name="T55" fmla="*/ 42 h 180"/>
                <a:gd name="T56" fmla="*/ 288 w 354"/>
                <a:gd name="T57" fmla="*/ 66 h 180"/>
                <a:gd name="T58" fmla="*/ 330 w 354"/>
                <a:gd name="T59" fmla="*/ 60 h 180"/>
                <a:gd name="T60" fmla="*/ 330 w 354"/>
                <a:gd name="T61" fmla="*/ 78 h 180"/>
                <a:gd name="T62" fmla="*/ 354 w 354"/>
                <a:gd name="T63" fmla="*/ 96 h 180"/>
                <a:gd name="T64" fmla="*/ 354 w 354"/>
                <a:gd name="T65" fmla="*/ 102 h 1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54"/>
                <a:gd name="T100" fmla="*/ 0 h 180"/>
                <a:gd name="T101" fmla="*/ 354 w 354"/>
                <a:gd name="T102" fmla="*/ 180 h 1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54" h="180">
                  <a:moveTo>
                    <a:pt x="354" y="96"/>
                  </a:moveTo>
                  <a:lnTo>
                    <a:pt x="312" y="96"/>
                  </a:lnTo>
                  <a:lnTo>
                    <a:pt x="306" y="108"/>
                  </a:lnTo>
                  <a:lnTo>
                    <a:pt x="264" y="96"/>
                  </a:lnTo>
                  <a:lnTo>
                    <a:pt x="228" y="108"/>
                  </a:lnTo>
                  <a:lnTo>
                    <a:pt x="210" y="138"/>
                  </a:lnTo>
                  <a:lnTo>
                    <a:pt x="210" y="114"/>
                  </a:lnTo>
                  <a:lnTo>
                    <a:pt x="186" y="132"/>
                  </a:lnTo>
                  <a:lnTo>
                    <a:pt x="186" y="114"/>
                  </a:lnTo>
                  <a:lnTo>
                    <a:pt x="162" y="180"/>
                  </a:lnTo>
                  <a:lnTo>
                    <a:pt x="150" y="180"/>
                  </a:lnTo>
                  <a:lnTo>
                    <a:pt x="150" y="162"/>
                  </a:lnTo>
                  <a:lnTo>
                    <a:pt x="138" y="162"/>
                  </a:lnTo>
                  <a:lnTo>
                    <a:pt x="144" y="138"/>
                  </a:lnTo>
                  <a:lnTo>
                    <a:pt x="126" y="120"/>
                  </a:lnTo>
                  <a:lnTo>
                    <a:pt x="12" y="96"/>
                  </a:lnTo>
                  <a:lnTo>
                    <a:pt x="0" y="84"/>
                  </a:lnTo>
                  <a:lnTo>
                    <a:pt x="132" y="0"/>
                  </a:lnTo>
                  <a:lnTo>
                    <a:pt x="138" y="6"/>
                  </a:lnTo>
                  <a:lnTo>
                    <a:pt x="102" y="42"/>
                  </a:lnTo>
                  <a:lnTo>
                    <a:pt x="102" y="60"/>
                  </a:lnTo>
                  <a:lnTo>
                    <a:pt x="120" y="42"/>
                  </a:lnTo>
                  <a:lnTo>
                    <a:pt x="114" y="54"/>
                  </a:lnTo>
                  <a:lnTo>
                    <a:pt x="138" y="48"/>
                  </a:lnTo>
                  <a:lnTo>
                    <a:pt x="162" y="72"/>
                  </a:lnTo>
                  <a:lnTo>
                    <a:pt x="198" y="78"/>
                  </a:lnTo>
                  <a:lnTo>
                    <a:pt x="228" y="54"/>
                  </a:lnTo>
                  <a:lnTo>
                    <a:pt x="288" y="42"/>
                  </a:lnTo>
                  <a:lnTo>
                    <a:pt x="288" y="66"/>
                  </a:lnTo>
                  <a:lnTo>
                    <a:pt x="330" y="60"/>
                  </a:lnTo>
                  <a:lnTo>
                    <a:pt x="330" y="78"/>
                  </a:lnTo>
                  <a:lnTo>
                    <a:pt x="354" y="96"/>
                  </a:lnTo>
                  <a:lnTo>
                    <a:pt x="354" y="102"/>
                  </a:lnTo>
                </a:path>
              </a:pathLst>
            </a:custGeom>
            <a:noFill/>
            <a:ln w="9525">
              <a:solidFill>
                <a:srgbClr val="000000"/>
              </a:solidFill>
              <a:prstDash val="solid"/>
              <a:round/>
              <a:headEnd/>
              <a:tailEnd/>
            </a:ln>
          </p:spPr>
          <p:txBody>
            <a:bodyPr/>
            <a:lstStyle/>
            <a:p>
              <a:endParaRPr lang="en-US"/>
            </a:p>
          </p:txBody>
        </p:sp>
        <p:sp>
          <p:nvSpPr>
            <p:cNvPr id="7233" name="Freeform 190"/>
            <p:cNvSpPr>
              <a:spLocks/>
            </p:cNvSpPr>
            <p:nvPr/>
          </p:nvSpPr>
          <p:spPr bwMode="auto">
            <a:xfrm>
              <a:off x="2853" y="1332"/>
              <a:ext cx="408" cy="450"/>
            </a:xfrm>
            <a:custGeom>
              <a:avLst/>
              <a:gdLst>
                <a:gd name="T0" fmla="*/ 330 w 408"/>
                <a:gd name="T1" fmla="*/ 444 h 450"/>
                <a:gd name="T2" fmla="*/ 36 w 408"/>
                <a:gd name="T3" fmla="*/ 450 h 450"/>
                <a:gd name="T4" fmla="*/ 36 w 408"/>
                <a:gd name="T5" fmla="*/ 312 h 450"/>
                <a:gd name="T6" fmla="*/ 18 w 408"/>
                <a:gd name="T7" fmla="*/ 288 h 450"/>
                <a:gd name="T8" fmla="*/ 30 w 408"/>
                <a:gd name="T9" fmla="*/ 264 h 450"/>
                <a:gd name="T10" fmla="*/ 30 w 408"/>
                <a:gd name="T11" fmla="*/ 258 h 450"/>
                <a:gd name="T12" fmla="*/ 0 w 408"/>
                <a:gd name="T13" fmla="*/ 30 h 450"/>
                <a:gd name="T14" fmla="*/ 108 w 408"/>
                <a:gd name="T15" fmla="*/ 30 h 450"/>
                <a:gd name="T16" fmla="*/ 108 w 408"/>
                <a:gd name="T17" fmla="*/ 0 h 450"/>
                <a:gd name="T18" fmla="*/ 120 w 408"/>
                <a:gd name="T19" fmla="*/ 0 h 450"/>
                <a:gd name="T20" fmla="*/ 132 w 408"/>
                <a:gd name="T21" fmla="*/ 48 h 450"/>
                <a:gd name="T22" fmla="*/ 174 w 408"/>
                <a:gd name="T23" fmla="*/ 54 h 450"/>
                <a:gd name="T24" fmla="*/ 180 w 408"/>
                <a:gd name="T25" fmla="*/ 66 h 450"/>
                <a:gd name="T26" fmla="*/ 222 w 408"/>
                <a:gd name="T27" fmla="*/ 54 h 450"/>
                <a:gd name="T28" fmla="*/ 240 w 408"/>
                <a:gd name="T29" fmla="*/ 60 h 450"/>
                <a:gd name="T30" fmla="*/ 234 w 408"/>
                <a:gd name="T31" fmla="*/ 66 h 450"/>
                <a:gd name="T32" fmla="*/ 246 w 408"/>
                <a:gd name="T33" fmla="*/ 66 h 450"/>
                <a:gd name="T34" fmla="*/ 252 w 408"/>
                <a:gd name="T35" fmla="*/ 84 h 450"/>
                <a:gd name="T36" fmla="*/ 270 w 408"/>
                <a:gd name="T37" fmla="*/ 72 h 450"/>
                <a:gd name="T38" fmla="*/ 294 w 408"/>
                <a:gd name="T39" fmla="*/ 96 h 450"/>
                <a:gd name="T40" fmla="*/ 330 w 408"/>
                <a:gd name="T41" fmla="*/ 78 h 450"/>
                <a:gd name="T42" fmla="*/ 342 w 408"/>
                <a:gd name="T43" fmla="*/ 90 h 450"/>
                <a:gd name="T44" fmla="*/ 408 w 408"/>
                <a:gd name="T45" fmla="*/ 90 h 450"/>
                <a:gd name="T46" fmla="*/ 342 w 408"/>
                <a:gd name="T47" fmla="*/ 132 h 450"/>
                <a:gd name="T48" fmla="*/ 270 w 408"/>
                <a:gd name="T49" fmla="*/ 198 h 450"/>
                <a:gd name="T50" fmla="*/ 264 w 408"/>
                <a:gd name="T51" fmla="*/ 204 h 450"/>
                <a:gd name="T52" fmla="*/ 264 w 408"/>
                <a:gd name="T53" fmla="*/ 252 h 450"/>
                <a:gd name="T54" fmla="*/ 240 w 408"/>
                <a:gd name="T55" fmla="*/ 264 h 450"/>
                <a:gd name="T56" fmla="*/ 228 w 408"/>
                <a:gd name="T57" fmla="*/ 288 h 450"/>
                <a:gd name="T58" fmla="*/ 246 w 408"/>
                <a:gd name="T59" fmla="*/ 300 h 450"/>
                <a:gd name="T60" fmla="*/ 240 w 408"/>
                <a:gd name="T61" fmla="*/ 354 h 450"/>
                <a:gd name="T62" fmla="*/ 318 w 408"/>
                <a:gd name="T63" fmla="*/ 408 h 450"/>
                <a:gd name="T64" fmla="*/ 330 w 408"/>
                <a:gd name="T65" fmla="*/ 444 h 4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8"/>
                <a:gd name="T100" fmla="*/ 0 h 450"/>
                <a:gd name="T101" fmla="*/ 408 w 408"/>
                <a:gd name="T102" fmla="*/ 450 h 45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8" h="450">
                  <a:moveTo>
                    <a:pt x="330" y="444"/>
                  </a:moveTo>
                  <a:lnTo>
                    <a:pt x="36" y="450"/>
                  </a:lnTo>
                  <a:lnTo>
                    <a:pt x="36" y="312"/>
                  </a:lnTo>
                  <a:lnTo>
                    <a:pt x="18" y="288"/>
                  </a:lnTo>
                  <a:lnTo>
                    <a:pt x="30" y="264"/>
                  </a:lnTo>
                  <a:lnTo>
                    <a:pt x="30" y="258"/>
                  </a:lnTo>
                  <a:lnTo>
                    <a:pt x="0" y="30"/>
                  </a:lnTo>
                  <a:lnTo>
                    <a:pt x="108" y="30"/>
                  </a:lnTo>
                  <a:lnTo>
                    <a:pt x="108" y="0"/>
                  </a:lnTo>
                  <a:lnTo>
                    <a:pt x="120" y="0"/>
                  </a:lnTo>
                  <a:lnTo>
                    <a:pt x="132" y="48"/>
                  </a:lnTo>
                  <a:lnTo>
                    <a:pt x="174" y="54"/>
                  </a:lnTo>
                  <a:lnTo>
                    <a:pt x="180" y="66"/>
                  </a:lnTo>
                  <a:lnTo>
                    <a:pt x="222" y="54"/>
                  </a:lnTo>
                  <a:lnTo>
                    <a:pt x="240" y="60"/>
                  </a:lnTo>
                  <a:lnTo>
                    <a:pt x="234" y="66"/>
                  </a:lnTo>
                  <a:lnTo>
                    <a:pt x="246" y="66"/>
                  </a:lnTo>
                  <a:lnTo>
                    <a:pt x="252" y="84"/>
                  </a:lnTo>
                  <a:lnTo>
                    <a:pt x="270" y="72"/>
                  </a:lnTo>
                  <a:lnTo>
                    <a:pt x="294" y="96"/>
                  </a:lnTo>
                  <a:lnTo>
                    <a:pt x="330" y="78"/>
                  </a:lnTo>
                  <a:lnTo>
                    <a:pt x="342" y="90"/>
                  </a:lnTo>
                  <a:lnTo>
                    <a:pt x="408" y="90"/>
                  </a:lnTo>
                  <a:lnTo>
                    <a:pt x="342" y="132"/>
                  </a:lnTo>
                  <a:lnTo>
                    <a:pt x="270" y="198"/>
                  </a:lnTo>
                  <a:lnTo>
                    <a:pt x="264" y="204"/>
                  </a:lnTo>
                  <a:lnTo>
                    <a:pt x="264" y="252"/>
                  </a:lnTo>
                  <a:lnTo>
                    <a:pt x="240" y="264"/>
                  </a:lnTo>
                  <a:lnTo>
                    <a:pt x="228" y="288"/>
                  </a:lnTo>
                  <a:lnTo>
                    <a:pt x="246" y="300"/>
                  </a:lnTo>
                  <a:lnTo>
                    <a:pt x="240" y="354"/>
                  </a:lnTo>
                  <a:lnTo>
                    <a:pt x="318" y="408"/>
                  </a:lnTo>
                  <a:lnTo>
                    <a:pt x="330" y="444"/>
                  </a:lnTo>
                  <a:close/>
                </a:path>
              </a:pathLst>
            </a:custGeom>
            <a:solidFill>
              <a:srgbClr val="FFAA00"/>
            </a:solidFill>
            <a:ln w="9525">
              <a:solidFill>
                <a:srgbClr val="FFAA00"/>
              </a:solidFill>
              <a:prstDash val="solid"/>
              <a:round/>
              <a:headEnd/>
              <a:tailEnd/>
            </a:ln>
          </p:spPr>
          <p:txBody>
            <a:bodyPr/>
            <a:lstStyle/>
            <a:p>
              <a:endParaRPr lang="en-US"/>
            </a:p>
          </p:txBody>
        </p:sp>
        <p:sp>
          <p:nvSpPr>
            <p:cNvPr id="7234" name="Freeform 191"/>
            <p:cNvSpPr>
              <a:spLocks/>
            </p:cNvSpPr>
            <p:nvPr/>
          </p:nvSpPr>
          <p:spPr bwMode="auto">
            <a:xfrm>
              <a:off x="2853" y="1332"/>
              <a:ext cx="408" cy="450"/>
            </a:xfrm>
            <a:custGeom>
              <a:avLst/>
              <a:gdLst>
                <a:gd name="T0" fmla="*/ 330 w 408"/>
                <a:gd name="T1" fmla="*/ 444 h 450"/>
                <a:gd name="T2" fmla="*/ 36 w 408"/>
                <a:gd name="T3" fmla="*/ 450 h 450"/>
                <a:gd name="T4" fmla="*/ 36 w 408"/>
                <a:gd name="T5" fmla="*/ 312 h 450"/>
                <a:gd name="T6" fmla="*/ 18 w 408"/>
                <a:gd name="T7" fmla="*/ 288 h 450"/>
                <a:gd name="T8" fmla="*/ 30 w 408"/>
                <a:gd name="T9" fmla="*/ 264 h 450"/>
                <a:gd name="T10" fmla="*/ 30 w 408"/>
                <a:gd name="T11" fmla="*/ 258 h 450"/>
                <a:gd name="T12" fmla="*/ 0 w 408"/>
                <a:gd name="T13" fmla="*/ 30 h 450"/>
                <a:gd name="T14" fmla="*/ 108 w 408"/>
                <a:gd name="T15" fmla="*/ 30 h 450"/>
                <a:gd name="T16" fmla="*/ 108 w 408"/>
                <a:gd name="T17" fmla="*/ 0 h 450"/>
                <a:gd name="T18" fmla="*/ 120 w 408"/>
                <a:gd name="T19" fmla="*/ 0 h 450"/>
                <a:gd name="T20" fmla="*/ 132 w 408"/>
                <a:gd name="T21" fmla="*/ 48 h 450"/>
                <a:gd name="T22" fmla="*/ 174 w 408"/>
                <a:gd name="T23" fmla="*/ 54 h 450"/>
                <a:gd name="T24" fmla="*/ 180 w 408"/>
                <a:gd name="T25" fmla="*/ 66 h 450"/>
                <a:gd name="T26" fmla="*/ 222 w 408"/>
                <a:gd name="T27" fmla="*/ 54 h 450"/>
                <a:gd name="T28" fmla="*/ 240 w 408"/>
                <a:gd name="T29" fmla="*/ 60 h 450"/>
                <a:gd name="T30" fmla="*/ 234 w 408"/>
                <a:gd name="T31" fmla="*/ 66 h 450"/>
                <a:gd name="T32" fmla="*/ 246 w 408"/>
                <a:gd name="T33" fmla="*/ 66 h 450"/>
                <a:gd name="T34" fmla="*/ 252 w 408"/>
                <a:gd name="T35" fmla="*/ 84 h 450"/>
                <a:gd name="T36" fmla="*/ 270 w 408"/>
                <a:gd name="T37" fmla="*/ 72 h 450"/>
                <a:gd name="T38" fmla="*/ 294 w 408"/>
                <a:gd name="T39" fmla="*/ 96 h 450"/>
                <a:gd name="T40" fmla="*/ 330 w 408"/>
                <a:gd name="T41" fmla="*/ 78 h 450"/>
                <a:gd name="T42" fmla="*/ 342 w 408"/>
                <a:gd name="T43" fmla="*/ 90 h 450"/>
                <a:gd name="T44" fmla="*/ 408 w 408"/>
                <a:gd name="T45" fmla="*/ 90 h 450"/>
                <a:gd name="T46" fmla="*/ 342 w 408"/>
                <a:gd name="T47" fmla="*/ 132 h 450"/>
                <a:gd name="T48" fmla="*/ 270 w 408"/>
                <a:gd name="T49" fmla="*/ 198 h 450"/>
                <a:gd name="T50" fmla="*/ 264 w 408"/>
                <a:gd name="T51" fmla="*/ 204 h 450"/>
                <a:gd name="T52" fmla="*/ 264 w 408"/>
                <a:gd name="T53" fmla="*/ 252 h 450"/>
                <a:gd name="T54" fmla="*/ 240 w 408"/>
                <a:gd name="T55" fmla="*/ 264 h 450"/>
                <a:gd name="T56" fmla="*/ 228 w 408"/>
                <a:gd name="T57" fmla="*/ 288 h 450"/>
                <a:gd name="T58" fmla="*/ 246 w 408"/>
                <a:gd name="T59" fmla="*/ 300 h 450"/>
                <a:gd name="T60" fmla="*/ 240 w 408"/>
                <a:gd name="T61" fmla="*/ 354 h 450"/>
                <a:gd name="T62" fmla="*/ 318 w 408"/>
                <a:gd name="T63" fmla="*/ 408 h 450"/>
                <a:gd name="T64" fmla="*/ 330 w 408"/>
                <a:gd name="T65" fmla="*/ 444 h 450"/>
                <a:gd name="T66" fmla="*/ 330 w 408"/>
                <a:gd name="T67" fmla="*/ 450 h 45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08"/>
                <a:gd name="T103" fmla="*/ 0 h 450"/>
                <a:gd name="T104" fmla="*/ 408 w 408"/>
                <a:gd name="T105" fmla="*/ 450 h 45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08" h="450">
                  <a:moveTo>
                    <a:pt x="330" y="444"/>
                  </a:moveTo>
                  <a:lnTo>
                    <a:pt x="36" y="450"/>
                  </a:lnTo>
                  <a:lnTo>
                    <a:pt x="36" y="312"/>
                  </a:lnTo>
                  <a:lnTo>
                    <a:pt x="18" y="288"/>
                  </a:lnTo>
                  <a:lnTo>
                    <a:pt x="30" y="264"/>
                  </a:lnTo>
                  <a:lnTo>
                    <a:pt x="30" y="258"/>
                  </a:lnTo>
                  <a:lnTo>
                    <a:pt x="0" y="30"/>
                  </a:lnTo>
                  <a:lnTo>
                    <a:pt x="108" y="30"/>
                  </a:lnTo>
                  <a:lnTo>
                    <a:pt x="108" y="0"/>
                  </a:lnTo>
                  <a:lnTo>
                    <a:pt x="120" y="0"/>
                  </a:lnTo>
                  <a:lnTo>
                    <a:pt x="132" y="48"/>
                  </a:lnTo>
                  <a:lnTo>
                    <a:pt x="174" y="54"/>
                  </a:lnTo>
                  <a:lnTo>
                    <a:pt x="180" y="66"/>
                  </a:lnTo>
                  <a:lnTo>
                    <a:pt x="222" y="54"/>
                  </a:lnTo>
                  <a:lnTo>
                    <a:pt x="240" y="60"/>
                  </a:lnTo>
                  <a:lnTo>
                    <a:pt x="234" y="66"/>
                  </a:lnTo>
                  <a:lnTo>
                    <a:pt x="246" y="66"/>
                  </a:lnTo>
                  <a:lnTo>
                    <a:pt x="252" y="84"/>
                  </a:lnTo>
                  <a:lnTo>
                    <a:pt x="270" y="72"/>
                  </a:lnTo>
                  <a:lnTo>
                    <a:pt x="294" y="96"/>
                  </a:lnTo>
                  <a:lnTo>
                    <a:pt x="330" y="78"/>
                  </a:lnTo>
                  <a:lnTo>
                    <a:pt x="342" y="90"/>
                  </a:lnTo>
                  <a:lnTo>
                    <a:pt x="408" y="90"/>
                  </a:lnTo>
                  <a:lnTo>
                    <a:pt x="342" y="132"/>
                  </a:lnTo>
                  <a:lnTo>
                    <a:pt x="270" y="198"/>
                  </a:lnTo>
                  <a:lnTo>
                    <a:pt x="264" y="204"/>
                  </a:lnTo>
                  <a:lnTo>
                    <a:pt x="264" y="252"/>
                  </a:lnTo>
                  <a:lnTo>
                    <a:pt x="240" y="264"/>
                  </a:lnTo>
                  <a:lnTo>
                    <a:pt x="228" y="288"/>
                  </a:lnTo>
                  <a:lnTo>
                    <a:pt x="246" y="300"/>
                  </a:lnTo>
                  <a:lnTo>
                    <a:pt x="240" y="354"/>
                  </a:lnTo>
                  <a:lnTo>
                    <a:pt x="318" y="408"/>
                  </a:lnTo>
                  <a:lnTo>
                    <a:pt x="330" y="444"/>
                  </a:lnTo>
                  <a:lnTo>
                    <a:pt x="330" y="450"/>
                  </a:lnTo>
                </a:path>
              </a:pathLst>
            </a:custGeom>
            <a:noFill/>
            <a:ln w="9525">
              <a:solidFill>
                <a:srgbClr val="000000"/>
              </a:solidFill>
              <a:prstDash val="solid"/>
              <a:round/>
              <a:headEnd/>
              <a:tailEnd/>
            </a:ln>
          </p:spPr>
          <p:txBody>
            <a:bodyPr/>
            <a:lstStyle/>
            <a:p>
              <a:endParaRPr lang="en-US"/>
            </a:p>
          </p:txBody>
        </p:sp>
        <p:sp>
          <p:nvSpPr>
            <p:cNvPr id="7235" name="Freeform 192"/>
            <p:cNvSpPr>
              <a:spLocks/>
            </p:cNvSpPr>
            <p:nvPr/>
          </p:nvSpPr>
          <p:spPr bwMode="auto">
            <a:xfrm>
              <a:off x="3207" y="2430"/>
              <a:ext cx="216" cy="378"/>
            </a:xfrm>
            <a:custGeom>
              <a:avLst/>
              <a:gdLst>
                <a:gd name="T0" fmla="*/ 216 w 216"/>
                <a:gd name="T1" fmla="*/ 360 h 378"/>
                <a:gd name="T2" fmla="*/ 156 w 216"/>
                <a:gd name="T3" fmla="*/ 366 h 378"/>
                <a:gd name="T4" fmla="*/ 138 w 216"/>
                <a:gd name="T5" fmla="*/ 378 h 378"/>
                <a:gd name="T6" fmla="*/ 120 w 216"/>
                <a:gd name="T7" fmla="*/ 342 h 378"/>
                <a:gd name="T8" fmla="*/ 120 w 216"/>
                <a:gd name="T9" fmla="*/ 318 h 378"/>
                <a:gd name="T10" fmla="*/ 0 w 216"/>
                <a:gd name="T11" fmla="*/ 324 h 378"/>
                <a:gd name="T12" fmla="*/ 6 w 216"/>
                <a:gd name="T13" fmla="*/ 276 h 378"/>
                <a:gd name="T14" fmla="*/ 36 w 216"/>
                <a:gd name="T15" fmla="*/ 234 h 378"/>
                <a:gd name="T16" fmla="*/ 24 w 216"/>
                <a:gd name="T17" fmla="*/ 228 h 378"/>
                <a:gd name="T18" fmla="*/ 42 w 216"/>
                <a:gd name="T19" fmla="*/ 222 h 378"/>
                <a:gd name="T20" fmla="*/ 24 w 216"/>
                <a:gd name="T21" fmla="*/ 204 h 378"/>
                <a:gd name="T22" fmla="*/ 30 w 216"/>
                <a:gd name="T23" fmla="*/ 198 h 378"/>
                <a:gd name="T24" fmla="*/ 24 w 216"/>
                <a:gd name="T25" fmla="*/ 198 h 378"/>
                <a:gd name="T26" fmla="*/ 24 w 216"/>
                <a:gd name="T27" fmla="*/ 174 h 378"/>
                <a:gd name="T28" fmla="*/ 18 w 216"/>
                <a:gd name="T29" fmla="*/ 168 h 378"/>
                <a:gd name="T30" fmla="*/ 30 w 216"/>
                <a:gd name="T31" fmla="*/ 150 h 378"/>
                <a:gd name="T32" fmla="*/ 18 w 216"/>
                <a:gd name="T33" fmla="*/ 144 h 378"/>
                <a:gd name="T34" fmla="*/ 24 w 216"/>
                <a:gd name="T35" fmla="*/ 132 h 378"/>
                <a:gd name="T36" fmla="*/ 18 w 216"/>
                <a:gd name="T37" fmla="*/ 132 h 378"/>
                <a:gd name="T38" fmla="*/ 12 w 216"/>
                <a:gd name="T39" fmla="*/ 114 h 378"/>
                <a:gd name="T40" fmla="*/ 24 w 216"/>
                <a:gd name="T41" fmla="*/ 114 h 378"/>
                <a:gd name="T42" fmla="*/ 24 w 216"/>
                <a:gd name="T43" fmla="*/ 90 h 378"/>
                <a:gd name="T44" fmla="*/ 54 w 216"/>
                <a:gd name="T45" fmla="*/ 54 h 378"/>
                <a:gd name="T46" fmla="*/ 54 w 216"/>
                <a:gd name="T47" fmla="*/ 30 h 378"/>
                <a:gd name="T48" fmla="*/ 72 w 216"/>
                <a:gd name="T49" fmla="*/ 6 h 378"/>
                <a:gd name="T50" fmla="*/ 204 w 216"/>
                <a:gd name="T51" fmla="*/ 0 h 378"/>
                <a:gd name="T52" fmla="*/ 204 w 216"/>
                <a:gd name="T53" fmla="*/ 246 h 378"/>
                <a:gd name="T54" fmla="*/ 216 w 216"/>
                <a:gd name="T55" fmla="*/ 330 h 378"/>
                <a:gd name="T56" fmla="*/ 216 w 216"/>
                <a:gd name="T57" fmla="*/ 360 h 37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16"/>
                <a:gd name="T88" fmla="*/ 0 h 378"/>
                <a:gd name="T89" fmla="*/ 216 w 216"/>
                <a:gd name="T90" fmla="*/ 378 h 37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16" h="378">
                  <a:moveTo>
                    <a:pt x="216" y="360"/>
                  </a:moveTo>
                  <a:lnTo>
                    <a:pt x="156" y="366"/>
                  </a:lnTo>
                  <a:lnTo>
                    <a:pt x="138" y="378"/>
                  </a:lnTo>
                  <a:lnTo>
                    <a:pt x="120" y="342"/>
                  </a:lnTo>
                  <a:lnTo>
                    <a:pt x="120" y="318"/>
                  </a:lnTo>
                  <a:lnTo>
                    <a:pt x="0" y="324"/>
                  </a:lnTo>
                  <a:lnTo>
                    <a:pt x="6" y="276"/>
                  </a:lnTo>
                  <a:lnTo>
                    <a:pt x="36" y="234"/>
                  </a:lnTo>
                  <a:lnTo>
                    <a:pt x="24" y="228"/>
                  </a:lnTo>
                  <a:lnTo>
                    <a:pt x="42" y="222"/>
                  </a:lnTo>
                  <a:lnTo>
                    <a:pt x="24" y="204"/>
                  </a:lnTo>
                  <a:lnTo>
                    <a:pt x="30" y="198"/>
                  </a:lnTo>
                  <a:lnTo>
                    <a:pt x="24" y="198"/>
                  </a:lnTo>
                  <a:lnTo>
                    <a:pt x="24" y="174"/>
                  </a:lnTo>
                  <a:lnTo>
                    <a:pt x="18" y="168"/>
                  </a:lnTo>
                  <a:lnTo>
                    <a:pt x="30" y="150"/>
                  </a:lnTo>
                  <a:lnTo>
                    <a:pt x="18" y="144"/>
                  </a:lnTo>
                  <a:lnTo>
                    <a:pt x="24" y="132"/>
                  </a:lnTo>
                  <a:lnTo>
                    <a:pt x="18" y="132"/>
                  </a:lnTo>
                  <a:lnTo>
                    <a:pt x="12" y="114"/>
                  </a:lnTo>
                  <a:lnTo>
                    <a:pt x="24" y="114"/>
                  </a:lnTo>
                  <a:lnTo>
                    <a:pt x="24" y="90"/>
                  </a:lnTo>
                  <a:lnTo>
                    <a:pt x="54" y="54"/>
                  </a:lnTo>
                  <a:lnTo>
                    <a:pt x="54" y="30"/>
                  </a:lnTo>
                  <a:lnTo>
                    <a:pt x="72" y="6"/>
                  </a:lnTo>
                  <a:lnTo>
                    <a:pt x="204" y="0"/>
                  </a:lnTo>
                  <a:lnTo>
                    <a:pt x="204" y="246"/>
                  </a:lnTo>
                  <a:lnTo>
                    <a:pt x="216" y="330"/>
                  </a:lnTo>
                  <a:lnTo>
                    <a:pt x="216" y="360"/>
                  </a:lnTo>
                  <a:close/>
                </a:path>
              </a:pathLst>
            </a:custGeom>
            <a:solidFill>
              <a:srgbClr val="FF4500"/>
            </a:solidFill>
            <a:ln w="9525">
              <a:solidFill>
                <a:srgbClr val="FF4500"/>
              </a:solidFill>
              <a:prstDash val="solid"/>
              <a:round/>
              <a:headEnd/>
              <a:tailEnd/>
            </a:ln>
          </p:spPr>
          <p:txBody>
            <a:bodyPr/>
            <a:lstStyle/>
            <a:p>
              <a:endParaRPr lang="en-US"/>
            </a:p>
          </p:txBody>
        </p:sp>
        <p:sp>
          <p:nvSpPr>
            <p:cNvPr id="7236" name="Freeform 193"/>
            <p:cNvSpPr>
              <a:spLocks/>
            </p:cNvSpPr>
            <p:nvPr/>
          </p:nvSpPr>
          <p:spPr bwMode="auto">
            <a:xfrm>
              <a:off x="3207" y="2430"/>
              <a:ext cx="216" cy="378"/>
            </a:xfrm>
            <a:custGeom>
              <a:avLst/>
              <a:gdLst>
                <a:gd name="T0" fmla="*/ 216 w 216"/>
                <a:gd name="T1" fmla="*/ 360 h 378"/>
                <a:gd name="T2" fmla="*/ 156 w 216"/>
                <a:gd name="T3" fmla="*/ 366 h 378"/>
                <a:gd name="T4" fmla="*/ 138 w 216"/>
                <a:gd name="T5" fmla="*/ 378 h 378"/>
                <a:gd name="T6" fmla="*/ 120 w 216"/>
                <a:gd name="T7" fmla="*/ 342 h 378"/>
                <a:gd name="T8" fmla="*/ 120 w 216"/>
                <a:gd name="T9" fmla="*/ 318 h 378"/>
                <a:gd name="T10" fmla="*/ 0 w 216"/>
                <a:gd name="T11" fmla="*/ 324 h 378"/>
                <a:gd name="T12" fmla="*/ 6 w 216"/>
                <a:gd name="T13" fmla="*/ 276 h 378"/>
                <a:gd name="T14" fmla="*/ 36 w 216"/>
                <a:gd name="T15" fmla="*/ 234 h 378"/>
                <a:gd name="T16" fmla="*/ 24 w 216"/>
                <a:gd name="T17" fmla="*/ 228 h 378"/>
                <a:gd name="T18" fmla="*/ 42 w 216"/>
                <a:gd name="T19" fmla="*/ 222 h 378"/>
                <a:gd name="T20" fmla="*/ 24 w 216"/>
                <a:gd name="T21" fmla="*/ 204 h 378"/>
                <a:gd name="T22" fmla="*/ 30 w 216"/>
                <a:gd name="T23" fmla="*/ 198 h 378"/>
                <a:gd name="T24" fmla="*/ 24 w 216"/>
                <a:gd name="T25" fmla="*/ 198 h 378"/>
                <a:gd name="T26" fmla="*/ 24 w 216"/>
                <a:gd name="T27" fmla="*/ 174 h 378"/>
                <a:gd name="T28" fmla="*/ 18 w 216"/>
                <a:gd name="T29" fmla="*/ 168 h 378"/>
                <a:gd name="T30" fmla="*/ 30 w 216"/>
                <a:gd name="T31" fmla="*/ 150 h 378"/>
                <a:gd name="T32" fmla="*/ 18 w 216"/>
                <a:gd name="T33" fmla="*/ 144 h 378"/>
                <a:gd name="T34" fmla="*/ 24 w 216"/>
                <a:gd name="T35" fmla="*/ 132 h 378"/>
                <a:gd name="T36" fmla="*/ 18 w 216"/>
                <a:gd name="T37" fmla="*/ 132 h 378"/>
                <a:gd name="T38" fmla="*/ 12 w 216"/>
                <a:gd name="T39" fmla="*/ 114 h 378"/>
                <a:gd name="T40" fmla="*/ 24 w 216"/>
                <a:gd name="T41" fmla="*/ 114 h 378"/>
                <a:gd name="T42" fmla="*/ 24 w 216"/>
                <a:gd name="T43" fmla="*/ 90 h 378"/>
                <a:gd name="T44" fmla="*/ 54 w 216"/>
                <a:gd name="T45" fmla="*/ 54 h 378"/>
                <a:gd name="T46" fmla="*/ 54 w 216"/>
                <a:gd name="T47" fmla="*/ 30 h 378"/>
                <a:gd name="T48" fmla="*/ 72 w 216"/>
                <a:gd name="T49" fmla="*/ 6 h 378"/>
                <a:gd name="T50" fmla="*/ 204 w 216"/>
                <a:gd name="T51" fmla="*/ 0 h 378"/>
                <a:gd name="T52" fmla="*/ 204 w 216"/>
                <a:gd name="T53" fmla="*/ 246 h 378"/>
                <a:gd name="T54" fmla="*/ 216 w 216"/>
                <a:gd name="T55" fmla="*/ 330 h 378"/>
                <a:gd name="T56" fmla="*/ 216 w 216"/>
                <a:gd name="T57" fmla="*/ 360 h 378"/>
                <a:gd name="T58" fmla="*/ 216 w 216"/>
                <a:gd name="T59" fmla="*/ 366 h 37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6"/>
                <a:gd name="T91" fmla="*/ 0 h 378"/>
                <a:gd name="T92" fmla="*/ 216 w 216"/>
                <a:gd name="T93" fmla="*/ 378 h 37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6" h="378">
                  <a:moveTo>
                    <a:pt x="216" y="360"/>
                  </a:moveTo>
                  <a:lnTo>
                    <a:pt x="156" y="366"/>
                  </a:lnTo>
                  <a:lnTo>
                    <a:pt x="138" y="378"/>
                  </a:lnTo>
                  <a:lnTo>
                    <a:pt x="120" y="342"/>
                  </a:lnTo>
                  <a:lnTo>
                    <a:pt x="120" y="318"/>
                  </a:lnTo>
                  <a:lnTo>
                    <a:pt x="0" y="324"/>
                  </a:lnTo>
                  <a:lnTo>
                    <a:pt x="6" y="276"/>
                  </a:lnTo>
                  <a:lnTo>
                    <a:pt x="36" y="234"/>
                  </a:lnTo>
                  <a:lnTo>
                    <a:pt x="24" y="228"/>
                  </a:lnTo>
                  <a:lnTo>
                    <a:pt x="42" y="222"/>
                  </a:lnTo>
                  <a:lnTo>
                    <a:pt x="24" y="204"/>
                  </a:lnTo>
                  <a:lnTo>
                    <a:pt x="30" y="198"/>
                  </a:lnTo>
                  <a:lnTo>
                    <a:pt x="24" y="198"/>
                  </a:lnTo>
                  <a:lnTo>
                    <a:pt x="24" y="174"/>
                  </a:lnTo>
                  <a:lnTo>
                    <a:pt x="18" y="168"/>
                  </a:lnTo>
                  <a:lnTo>
                    <a:pt x="30" y="150"/>
                  </a:lnTo>
                  <a:lnTo>
                    <a:pt x="18" y="144"/>
                  </a:lnTo>
                  <a:lnTo>
                    <a:pt x="24" y="132"/>
                  </a:lnTo>
                  <a:lnTo>
                    <a:pt x="18" y="132"/>
                  </a:lnTo>
                  <a:lnTo>
                    <a:pt x="12" y="114"/>
                  </a:lnTo>
                  <a:lnTo>
                    <a:pt x="24" y="114"/>
                  </a:lnTo>
                  <a:lnTo>
                    <a:pt x="24" y="90"/>
                  </a:lnTo>
                  <a:lnTo>
                    <a:pt x="54" y="54"/>
                  </a:lnTo>
                  <a:lnTo>
                    <a:pt x="54" y="30"/>
                  </a:lnTo>
                  <a:lnTo>
                    <a:pt x="72" y="6"/>
                  </a:lnTo>
                  <a:lnTo>
                    <a:pt x="204" y="0"/>
                  </a:lnTo>
                  <a:lnTo>
                    <a:pt x="204" y="246"/>
                  </a:lnTo>
                  <a:lnTo>
                    <a:pt x="216" y="330"/>
                  </a:lnTo>
                  <a:lnTo>
                    <a:pt x="216" y="360"/>
                  </a:lnTo>
                  <a:lnTo>
                    <a:pt x="216" y="366"/>
                  </a:lnTo>
                </a:path>
              </a:pathLst>
            </a:custGeom>
            <a:noFill/>
            <a:ln w="9525">
              <a:solidFill>
                <a:srgbClr val="000000"/>
              </a:solidFill>
              <a:prstDash val="solid"/>
              <a:round/>
              <a:headEnd/>
              <a:tailEnd/>
            </a:ln>
          </p:spPr>
          <p:txBody>
            <a:bodyPr/>
            <a:lstStyle/>
            <a:p>
              <a:endParaRPr lang="en-US"/>
            </a:p>
          </p:txBody>
        </p:sp>
        <p:sp>
          <p:nvSpPr>
            <p:cNvPr id="7237" name="Freeform 194"/>
            <p:cNvSpPr>
              <a:spLocks/>
            </p:cNvSpPr>
            <p:nvPr/>
          </p:nvSpPr>
          <p:spPr bwMode="auto">
            <a:xfrm>
              <a:off x="2931" y="2004"/>
              <a:ext cx="408" cy="354"/>
            </a:xfrm>
            <a:custGeom>
              <a:avLst/>
              <a:gdLst>
                <a:gd name="T0" fmla="*/ 378 w 408"/>
                <a:gd name="T1" fmla="*/ 354 h 354"/>
                <a:gd name="T2" fmla="*/ 336 w 408"/>
                <a:gd name="T3" fmla="*/ 354 h 354"/>
                <a:gd name="T4" fmla="*/ 354 w 408"/>
                <a:gd name="T5" fmla="*/ 336 h 354"/>
                <a:gd name="T6" fmla="*/ 348 w 408"/>
                <a:gd name="T7" fmla="*/ 318 h 354"/>
                <a:gd name="T8" fmla="*/ 66 w 408"/>
                <a:gd name="T9" fmla="*/ 324 h 354"/>
                <a:gd name="T10" fmla="*/ 66 w 408"/>
                <a:gd name="T11" fmla="*/ 120 h 354"/>
                <a:gd name="T12" fmla="*/ 36 w 408"/>
                <a:gd name="T13" fmla="*/ 90 h 354"/>
                <a:gd name="T14" fmla="*/ 48 w 408"/>
                <a:gd name="T15" fmla="*/ 66 h 354"/>
                <a:gd name="T16" fmla="*/ 24 w 408"/>
                <a:gd name="T17" fmla="*/ 54 h 354"/>
                <a:gd name="T18" fmla="*/ 0 w 408"/>
                <a:gd name="T19" fmla="*/ 6 h 354"/>
                <a:gd name="T20" fmla="*/ 234 w 408"/>
                <a:gd name="T21" fmla="*/ 0 h 354"/>
                <a:gd name="T22" fmla="*/ 252 w 408"/>
                <a:gd name="T23" fmla="*/ 18 h 354"/>
                <a:gd name="T24" fmla="*/ 252 w 408"/>
                <a:gd name="T25" fmla="*/ 60 h 354"/>
                <a:gd name="T26" fmla="*/ 270 w 408"/>
                <a:gd name="T27" fmla="*/ 78 h 354"/>
                <a:gd name="T28" fmla="*/ 294 w 408"/>
                <a:gd name="T29" fmla="*/ 102 h 354"/>
                <a:gd name="T30" fmla="*/ 306 w 408"/>
                <a:gd name="T31" fmla="*/ 132 h 354"/>
                <a:gd name="T32" fmla="*/ 318 w 408"/>
                <a:gd name="T33" fmla="*/ 126 h 354"/>
                <a:gd name="T34" fmla="*/ 336 w 408"/>
                <a:gd name="T35" fmla="*/ 132 h 354"/>
                <a:gd name="T36" fmla="*/ 324 w 408"/>
                <a:gd name="T37" fmla="*/ 186 h 354"/>
                <a:gd name="T38" fmla="*/ 378 w 408"/>
                <a:gd name="T39" fmla="*/ 222 h 354"/>
                <a:gd name="T40" fmla="*/ 384 w 408"/>
                <a:gd name="T41" fmla="*/ 252 h 354"/>
                <a:gd name="T42" fmla="*/ 402 w 408"/>
                <a:gd name="T43" fmla="*/ 276 h 354"/>
                <a:gd name="T44" fmla="*/ 408 w 408"/>
                <a:gd name="T45" fmla="*/ 306 h 354"/>
                <a:gd name="T46" fmla="*/ 396 w 408"/>
                <a:gd name="T47" fmla="*/ 306 h 354"/>
                <a:gd name="T48" fmla="*/ 390 w 408"/>
                <a:gd name="T49" fmla="*/ 312 h 354"/>
                <a:gd name="T50" fmla="*/ 384 w 408"/>
                <a:gd name="T51" fmla="*/ 306 h 354"/>
                <a:gd name="T52" fmla="*/ 378 w 408"/>
                <a:gd name="T53" fmla="*/ 354 h 35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08"/>
                <a:gd name="T82" fmla="*/ 0 h 354"/>
                <a:gd name="T83" fmla="*/ 408 w 408"/>
                <a:gd name="T84" fmla="*/ 354 h 35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08" h="354">
                  <a:moveTo>
                    <a:pt x="378" y="354"/>
                  </a:moveTo>
                  <a:lnTo>
                    <a:pt x="336" y="354"/>
                  </a:lnTo>
                  <a:lnTo>
                    <a:pt x="354" y="336"/>
                  </a:lnTo>
                  <a:lnTo>
                    <a:pt x="348" y="318"/>
                  </a:lnTo>
                  <a:lnTo>
                    <a:pt x="66" y="324"/>
                  </a:lnTo>
                  <a:lnTo>
                    <a:pt x="66" y="120"/>
                  </a:lnTo>
                  <a:lnTo>
                    <a:pt x="36" y="90"/>
                  </a:lnTo>
                  <a:lnTo>
                    <a:pt x="48" y="66"/>
                  </a:lnTo>
                  <a:lnTo>
                    <a:pt x="24" y="54"/>
                  </a:lnTo>
                  <a:lnTo>
                    <a:pt x="0" y="6"/>
                  </a:lnTo>
                  <a:lnTo>
                    <a:pt x="234" y="0"/>
                  </a:lnTo>
                  <a:lnTo>
                    <a:pt x="252" y="18"/>
                  </a:lnTo>
                  <a:lnTo>
                    <a:pt x="252" y="60"/>
                  </a:lnTo>
                  <a:lnTo>
                    <a:pt x="270" y="78"/>
                  </a:lnTo>
                  <a:lnTo>
                    <a:pt x="294" y="102"/>
                  </a:lnTo>
                  <a:lnTo>
                    <a:pt x="306" y="132"/>
                  </a:lnTo>
                  <a:lnTo>
                    <a:pt x="318" y="126"/>
                  </a:lnTo>
                  <a:lnTo>
                    <a:pt x="336" y="132"/>
                  </a:lnTo>
                  <a:lnTo>
                    <a:pt x="324" y="186"/>
                  </a:lnTo>
                  <a:lnTo>
                    <a:pt x="378" y="222"/>
                  </a:lnTo>
                  <a:lnTo>
                    <a:pt x="384" y="252"/>
                  </a:lnTo>
                  <a:lnTo>
                    <a:pt x="402" y="276"/>
                  </a:lnTo>
                  <a:lnTo>
                    <a:pt x="408" y="306"/>
                  </a:lnTo>
                  <a:lnTo>
                    <a:pt x="396" y="306"/>
                  </a:lnTo>
                  <a:lnTo>
                    <a:pt x="390" y="312"/>
                  </a:lnTo>
                  <a:lnTo>
                    <a:pt x="384" y="306"/>
                  </a:lnTo>
                  <a:lnTo>
                    <a:pt x="378" y="354"/>
                  </a:lnTo>
                  <a:close/>
                </a:path>
              </a:pathLst>
            </a:custGeom>
            <a:solidFill>
              <a:srgbClr val="FFAA00"/>
            </a:solidFill>
            <a:ln w="9525">
              <a:solidFill>
                <a:srgbClr val="FFAA00"/>
              </a:solidFill>
              <a:prstDash val="solid"/>
              <a:round/>
              <a:headEnd/>
              <a:tailEnd/>
            </a:ln>
          </p:spPr>
          <p:txBody>
            <a:bodyPr/>
            <a:lstStyle/>
            <a:p>
              <a:endParaRPr lang="en-US"/>
            </a:p>
          </p:txBody>
        </p:sp>
        <p:sp>
          <p:nvSpPr>
            <p:cNvPr id="7238" name="Freeform 195"/>
            <p:cNvSpPr>
              <a:spLocks/>
            </p:cNvSpPr>
            <p:nvPr/>
          </p:nvSpPr>
          <p:spPr bwMode="auto">
            <a:xfrm>
              <a:off x="2931" y="2004"/>
              <a:ext cx="408" cy="360"/>
            </a:xfrm>
            <a:custGeom>
              <a:avLst/>
              <a:gdLst>
                <a:gd name="T0" fmla="*/ 378 w 408"/>
                <a:gd name="T1" fmla="*/ 354 h 360"/>
                <a:gd name="T2" fmla="*/ 336 w 408"/>
                <a:gd name="T3" fmla="*/ 354 h 360"/>
                <a:gd name="T4" fmla="*/ 354 w 408"/>
                <a:gd name="T5" fmla="*/ 336 h 360"/>
                <a:gd name="T6" fmla="*/ 348 w 408"/>
                <a:gd name="T7" fmla="*/ 318 h 360"/>
                <a:gd name="T8" fmla="*/ 66 w 408"/>
                <a:gd name="T9" fmla="*/ 324 h 360"/>
                <a:gd name="T10" fmla="*/ 66 w 408"/>
                <a:gd name="T11" fmla="*/ 120 h 360"/>
                <a:gd name="T12" fmla="*/ 36 w 408"/>
                <a:gd name="T13" fmla="*/ 90 h 360"/>
                <a:gd name="T14" fmla="*/ 48 w 408"/>
                <a:gd name="T15" fmla="*/ 66 h 360"/>
                <a:gd name="T16" fmla="*/ 24 w 408"/>
                <a:gd name="T17" fmla="*/ 54 h 360"/>
                <a:gd name="T18" fmla="*/ 0 w 408"/>
                <a:gd name="T19" fmla="*/ 6 h 360"/>
                <a:gd name="T20" fmla="*/ 234 w 408"/>
                <a:gd name="T21" fmla="*/ 0 h 360"/>
                <a:gd name="T22" fmla="*/ 252 w 408"/>
                <a:gd name="T23" fmla="*/ 18 h 360"/>
                <a:gd name="T24" fmla="*/ 252 w 408"/>
                <a:gd name="T25" fmla="*/ 60 h 360"/>
                <a:gd name="T26" fmla="*/ 270 w 408"/>
                <a:gd name="T27" fmla="*/ 78 h 360"/>
                <a:gd name="T28" fmla="*/ 294 w 408"/>
                <a:gd name="T29" fmla="*/ 102 h 360"/>
                <a:gd name="T30" fmla="*/ 306 w 408"/>
                <a:gd name="T31" fmla="*/ 132 h 360"/>
                <a:gd name="T32" fmla="*/ 318 w 408"/>
                <a:gd name="T33" fmla="*/ 126 h 360"/>
                <a:gd name="T34" fmla="*/ 336 w 408"/>
                <a:gd name="T35" fmla="*/ 132 h 360"/>
                <a:gd name="T36" fmla="*/ 324 w 408"/>
                <a:gd name="T37" fmla="*/ 186 h 360"/>
                <a:gd name="T38" fmla="*/ 378 w 408"/>
                <a:gd name="T39" fmla="*/ 222 h 360"/>
                <a:gd name="T40" fmla="*/ 384 w 408"/>
                <a:gd name="T41" fmla="*/ 252 h 360"/>
                <a:gd name="T42" fmla="*/ 402 w 408"/>
                <a:gd name="T43" fmla="*/ 276 h 360"/>
                <a:gd name="T44" fmla="*/ 408 w 408"/>
                <a:gd name="T45" fmla="*/ 306 h 360"/>
                <a:gd name="T46" fmla="*/ 396 w 408"/>
                <a:gd name="T47" fmla="*/ 306 h 360"/>
                <a:gd name="T48" fmla="*/ 390 w 408"/>
                <a:gd name="T49" fmla="*/ 312 h 360"/>
                <a:gd name="T50" fmla="*/ 384 w 408"/>
                <a:gd name="T51" fmla="*/ 306 h 360"/>
                <a:gd name="T52" fmla="*/ 378 w 408"/>
                <a:gd name="T53" fmla="*/ 354 h 360"/>
                <a:gd name="T54" fmla="*/ 378 w 408"/>
                <a:gd name="T55" fmla="*/ 360 h 3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08"/>
                <a:gd name="T85" fmla="*/ 0 h 360"/>
                <a:gd name="T86" fmla="*/ 408 w 408"/>
                <a:gd name="T87" fmla="*/ 360 h 36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08" h="360">
                  <a:moveTo>
                    <a:pt x="378" y="354"/>
                  </a:moveTo>
                  <a:lnTo>
                    <a:pt x="336" y="354"/>
                  </a:lnTo>
                  <a:lnTo>
                    <a:pt x="354" y="336"/>
                  </a:lnTo>
                  <a:lnTo>
                    <a:pt x="348" y="318"/>
                  </a:lnTo>
                  <a:lnTo>
                    <a:pt x="66" y="324"/>
                  </a:lnTo>
                  <a:lnTo>
                    <a:pt x="66" y="120"/>
                  </a:lnTo>
                  <a:lnTo>
                    <a:pt x="36" y="90"/>
                  </a:lnTo>
                  <a:lnTo>
                    <a:pt x="48" y="66"/>
                  </a:lnTo>
                  <a:lnTo>
                    <a:pt x="24" y="54"/>
                  </a:lnTo>
                  <a:lnTo>
                    <a:pt x="0" y="6"/>
                  </a:lnTo>
                  <a:lnTo>
                    <a:pt x="234" y="0"/>
                  </a:lnTo>
                  <a:lnTo>
                    <a:pt x="252" y="18"/>
                  </a:lnTo>
                  <a:lnTo>
                    <a:pt x="252" y="60"/>
                  </a:lnTo>
                  <a:lnTo>
                    <a:pt x="270" y="78"/>
                  </a:lnTo>
                  <a:lnTo>
                    <a:pt x="294" y="102"/>
                  </a:lnTo>
                  <a:lnTo>
                    <a:pt x="306" y="132"/>
                  </a:lnTo>
                  <a:lnTo>
                    <a:pt x="318" y="126"/>
                  </a:lnTo>
                  <a:lnTo>
                    <a:pt x="336" y="132"/>
                  </a:lnTo>
                  <a:lnTo>
                    <a:pt x="324" y="186"/>
                  </a:lnTo>
                  <a:lnTo>
                    <a:pt x="378" y="222"/>
                  </a:lnTo>
                  <a:lnTo>
                    <a:pt x="384" y="252"/>
                  </a:lnTo>
                  <a:lnTo>
                    <a:pt x="402" y="276"/>
                  </a:lnTo>
                  <a:lnTo>
                    <a:pt x="408" y="306"/>
                  </a:lnTo>
                  <a:lnTo>
                    <a:pt x="396" y="306"/>
                  </a:lnTo>
                  <a:lnTo>
                    <a:pt x="390" y="312"/>
                  </a:lnTo>
                  <a:lnTo>
                    <a:pt x="384" y="306"/>
                  </a:lnTo>
                  <a:lnTo>
                    <a:pt x="378" y="354"/>
                  </a:lnTo>
                  <a:lnTo>
                    <a:pt x="378" y="360"/>
                  </a:lnTo>
                </a:path>
              </a:pathLst>
            </a:custGeom>
            <a:noFill/>
            <a:ln w="9525">
              <a:solidFill>
                <a:srgbClr val="000000"/>
              </a:solidFill>
              <a:prstDash val="solid"/>
              <a:round/>
              <a:headEnd/>
              <a:tailEnd/>
            </a:ln>
          </p:spPr>
          <p:txBody>
            <a:bodyPr/>
            <a:lstStyle/>
            <a:p>
              <a:endParaRPr lang="en-US"/>
            </a:p>
          </p:txBody>
        </p:sp>
        <p:sp>
          <p:nvSpPr>
            <p:cNvPr id="7239" name="Freeform 196"/>
            <p:cNvSpPr>
              <a:spLocks/>
            </p:cNvSpPr>
            <p:nvPr/>
          </p:nvSpPr>
          <p:spPr bwMode="auto">
            <a:xfrm>
              <a:off x="1863" y="1248"/>
              <a:ext cx="636" cy="402"/>
            </a:xfrm>
            <a:custGeom>
              <a:avLst/>
              <a:gdLst>
                <a:gd name="T0" fmla="*/ 612 w 636"/>
                <a:gd name="T1" fmla="*/ 330 h 402"/>
                <a:gd name="T2" fmla="*/ 606 w 636"/>
                <a:gd name="T3" fmla="*/ 402 h 402"/>
                <a:gd name="T4" fmla="*/ 222 w 636"/>
                <a:gd name="T5" fmla="*/ 354 h 402"/>
                <a:gd name="T6" fmla="*/ 216 w 636"/>
                <a:gd name="T7" fmla="*/ 390 h 402"/>
                <a:gd name="T8" fmla="*/ 204 w 636"/>
                <a:gd name="T9" fmla="*/ 366 h 402"/>
                <a:gd name="T10" fmla="*/ 192 w 636"/>
                <a:gd name="T11" fmla="*/ 384 h 402"/>
                <a:gd name="T12" fmla="*/ 150 w 636"/>
                <a:gd name="T13" fmla="*/ 372 h 402"/>
                <a:gd name="T14" fmla="*/ 144 w 636"/>
                <a:gd name="T15" fmla="*/ 384 h 402"/>
                <a:gd name="T16" fmla="*/ 126 w 636"/>
                <a:gd name="T17" fmla="*/ 378 h 402"/>
                <a:gd name="T18" fmla="*/ 114 w 636"/>
                <a:gd name="T19" fmla="*/ 384 h 402"/>
                <a:gd name="T20" fmla="*/ 108 w 636"/>
                <a:gd name="T21" fmla="*/ 354 h 402"/>
                <a:gd name="T22" fmla="*/ 90 w 636"/>
                <a:gd name="T23" fmla="*/ 342 h 402"/>
                <a:gd name="T24" fmla="*/ 84 w 636"/>
                <a:gd name="T25" fmla="*/ 282 h 402"/>
                <a:gd name="T26" fmla="*/ 72 w 636"/>
                <a:gd name="T27" fmla="*/ 270 h 402"/>
                <a:gd name="T28" fmla="*/ 54 w 636"/>
                <a:gd name="T29" fmla="*/ 288 h 402"/>
                <a:gd name="T30" fmla="*/ 42 w 636"/>
                <a:gd name="T31" fmla="*/ 276 h 402"/>
                <a:gd name="T32" fmla="*/ 72 w 636"/>
                <a:gd name="T33" fmla="*/ 198 h 402"/>
                <a:gd name="T34" fmla="*/ 48 w 636"/>
                <a:gd name="T35" fmla="*/ 186 h 402"/>
                <a:gd name="T36" fmla="*/ 24 w 636"/>
                <a:gd name="T37" fmla="*/ 138 h 402"/>
                <a:gd name="T38" fmla="*/ 6 w 636"/>
                <a:gd name="T39" fmla="*/ 120 h 402"/>
                <a:gd name="T40" fmla="*/ 12 w 636"/>
                <a:gd name="T41" fmla="*/ 108 h 402"/>
                <a:gd name="T42" fmla="*/ 0 w 636"/>
                <a:gd name="T43" fmla="*/ 78 h 402"/>
                <a:gd name="T44" fmla="*/ 18 w 636"/>
                <a:gd name="T45" fmla="*/ 0 h 402"/>
                <a:gd name="T46" fmla="*/ 342 w 636"/>
                <a:gd name="T47" fmla="*/ 60 h 402"/>
                <a:gd name="T48" fmla="*/ 636 w 636"/>
                <a:gd name="T49" fmla="*/ 96 h 402"/>
                <a:gd name="T50" fmla="*/ 618 w 636"/>
                <a:gd name="T51" fmla="*/ 300 h 402"/>
                <a:gd name="T52" fmla="*/ 612 w 636"/>
                <a:gd name="T53" fmla="*/ 330 h 40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36"/>
                <a:gd name="T82" fmla="*/ 0 h 402"/>
                <a:gd name="T83" fmla="*/ 636 w 636"/>
                <a:gd name="T84" fmla="*/ 402 h 40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36" h="402">
                  <a:moveTo>
                    <a:pt x="612" y="330"/>
                  </a:moveTo>
                  <a:lnTo>
                    <a:pt x="606" y="402"/>
                  </a:lnTo>
                  <a:lnTo>
                    <a:pt x="222" y="354"/>
                  </a:lnTo>
                  <a:lnTo>
                    <a:pt x="216" y="390"/>
                  </a:lnTo>
                  <a:lnTo>
                    <a:pt x="204" y="366"/>
                  </a:lnTo>
                  <a:lnTo>
                    <a:pt x="192" y="384"/>
                  </a:lnTo>
                  <a:lnTo>
                    <a:pt x="150" y="372"/>
                  </a:lnTo>
                  <a:lnTo>
                    <a:pt x="144" y="384"/>
                  </a:lnTo>
                  <a:lnTo>
                    <a:pt x="126" y="378"/>
                  </a:lnTo>
                  <a:lnTo>
                    <a:pt x="114" y="384"/>
                  </a:lnTo>
                  <a:lnTo>
                    <a:pt x="108" y="354"/>
                  </a:lnTo>
                  <a:lnTo>
                    <a:pt x="90" y="342"/>
                  </a:lnTo>
                  <a:lnTo>
                    <a:pt x="84" y="282"/>
                  </a:lnTo>
                  <a:lnTo>
                    <a:pt x="72" y="270"/>
                  </a:lnTo>
                  <a:lnTo>
                    <a:pt x="54" y="288"/>
                  </a:lnTo>
                  <a:lnTo>
                    <a:pt x="42" y="276"/>
                  </a:lnTo>
                  <a:lnTo>
                    <a:pt x="72" y="198"/>
                  </a:lnTo>
                  <a:lnTo>
                    <a:pt x="48" y="186"/>
                  </a:lnTo>
                  <a:lnTo>
                    <a:pt x="24" y="138"/>
                  </a:lnTo>
                  <a:lnTo>
                    <a:pt x="6" y="120"/>
                  </a:lnTo>
                  <a:lnTo>
                    <a:pt x="12" y="108"/>
                  </a:lnTo>
                  <a:lnTo>
                    <a:pt x="0" y="78"/>
                  </a:lnTo>
                  <a:lnTo>
                    <a:pt x="18" y="0"/>
                  </a:lnTo>
                  <a:lnTo>
                    <a:pt x="342" y="60"/>
                  </a:lnTo>
                  <a:lnTo>
                    <a:pt x="636" y="96"/>
                  </a:lnTo>
                  <a:lnTo>
                    <a:pt x="618" y="300"/>
                  </a:lnTo>
                  <a:lnTo>
                    <a:pt x="612" y="330"/>
                  </a:lnTo>
                  <a:close/>
                </a:path>
              </a:pathLst>
            </a:custGeom>
            <a:solidFill>
              <a:srgbClr val="FFAA00"/>
            </a:solidFill>
            <a:ln w="9525">
              <a:solidFill>
                <a:srgbClr val="FFAA00"/>
              </a:solidFill>
              <a:prstDash val="solid"/>
              <a:round/>
              <a:headEnd/>
              <a:tailEnd/>
            </a:ln>
          </p:spPr>
          <p:txBody>
            <a:bodyPr/>
            <a:lstStyle/>
            <a:p>
              <a:endParaRPr lang="en-US"/>
            </a:p>
          </p:txBody>
        </p:sp>
        <p:sp>
          <p:nvSpPr>
            <p:cNvPr id="7240" name="Freeform 197"/>
            <p:cNvSpPr>
              <a:spLocks/>
            </p:cNvSpPr>
            <p:nvPr/>
          </p:nvSpPr>
          <p:spPr bwMode="auto">
            <a:xfrm>
              <a:off x="1863" y="1248"/>
              <a:ext cx="636" cy="402"/>
            </a:xfrm>
            <a:custGeom>
              <a:avLst/>
              <a:gdLst>
                <a:gd name="T0" fmla="*/ 612 w 636"/>
                <a:gd name="T1" fmla="*/ 330 h 402"/>
                <a:gd name="T2" fmla="*/ 606 w 636"/>
                <a:gd name="T3" fmla="*/ 402 h 402"/>
                <a:gd name="T4" fmla="*/ 222 w 636"/>
                <a:gd name="T5" fmla="*/ 354 h 402"/>
                <a:gd name="T6" fmla="*/ 216 w 636"/>
                <a:gd name="T7" fmla="*/ 390 h 402"/>
                <a:gd name="T8" fmla="*/ 204 w 636"/>
                <a:gd name="T9" fmla="*/ 366 h 402"/>
                <a:gd name="T10" fmla="*/ 192 w 636"/>
                <a:gd name="T11" fmla="*/ 384 h 402"/>
                <a:gd name="T12" fmla="*/ 150 w 636"/>
                <a:gd name="T13" fmla="*/ 372 h 402"/>
                <a:gd name="T14" fmla="*/ 144 w 636"/>
                <a:gd name="T15" fmla="*/ 384 h 402"/>
                <a:gd name="T16" fmla="*/ 126 w 636"/>
                <a:gd name="T17" fmla="*/ 378 h 402"/>
                <a:gd name="T18" fmla="*/ 114 w 636"/>
                <a:gd name="T19" fmla="*/ 384 h 402"/>
                <a:gd name="T20" fmla="*/ 108 w 636"/>
                <a:gd name="T21" fmla="*/ 354 h 402"/>
                <a:gd name="T22" fmla="*/ 90 w 636"/>
                <a:gd name="T23" fmla="*/ 342 h 402"/>
                <a:gd name="T24" fmla="*/ 84 w 636"/>
                <a:gd name="T25" fmla="*/ 282 h 402"/>
                <a:gd name="T26" fmla="*/ 72 w 636"/>
                <a:gd name="T27" fmla="*/ 270 h 402"/>
                <a:gd name="T28" fmla="*/ 54 w 636"/>
                <a:gd name="T29" fmla="*/ 288 h 402"/>
                <a:gd name="T30" fmla="*/ 42 w 636"/>
                <a:gd name="T31" fmla="*/ 276 h 402"/>
                <a:gd name="T32" fmla="*/ 72 w 636"/>
                <a:gd name="T33" fmla="*/ 198 h 402"/>
                <a:gd name="T34" fmla="*/ 48 w 636"/>
                <a:gd name="T35" fmla="*/ 186 h 402"/>
                <a:gd name="T36" fmla="*/ 24 w 636"/>
                <a:gd name="T37" fmla="*/ 138 h 402"/>
                <a:gd name="T38" fmla="*/ 6 w 636"/>
                <a:gd name="T39" fmla="*/ 120 h 402"/>
                <a:gd name="T40" fmla="*/ 12 w 636"/>
                <a:gd name="T41" fmla="*/ 108 h 402"/>
                <a:gd name="T42" fmla="*/ 0 w 636"/>
                <a:gd name="T43" fmla="*/ 78 h 402"/>
                <a:gd name="T44" fmla="*/ 18 w 636"/>
                <a:gd name="T45" fmla="*/ 0 h 402"/>
                <a:gd name="T46" fmla="*/ 342 w 636"/>
                <a:gd name="T47" fmla="*/ 60 h 402"/>
                <a:gd name="T48" fmla="*/ 636 w 636"/>
                <a:gd name="T49" fmla="*/ 96 h 402"/>
                <a:gd name="T50" fmla="*/ 618 w 636"/>
                <a:gd name="T51" fmla="*/ 300 h 402"/>
                <a:gd name="T52" fmla="*/ 612 w 636"/>
                <a:gd name="T53" fmla="*/ 330 h 402"/>
                <a:gd name="T54" fmla="*/ 612 w 636"/>
                <a:gd name="T55" fmla="*/ 336 h 40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636"/>
                <a:gd name="T85" fmla="*/ 0 h 402"/>
                <a:gd name="T86" fmla="*/ 636 w 636"/>
                <a:gd name="T87" fmla="*/ 402 h 40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636" h="402">
                  <a:moveTo>
                    <a:pt x="612" y="330"/>
                  </a:moveTo>
                  <a:lnTo>
                    <a:pt x="606" y="402"/>
                  </a:lnTo>
                  <a:lnTo>
                    <a:pt x="222" y="354"/>
                  </a:lnTo>
                  <a:lnTo>
                    <a:pt x="216" y="390"/>
                  </a:lnTo>
                  <a:lnTo>
                    <a:pt x="204" y="366"/>
                  </a:lnTo>
                  <a:lnTo>
                    <a:pt x="192" y="384"/>
                  </a:lnTo>
                  <a:lnTo>
                    <a:pt x="150" y="372"/>
                  </a:lnTo>
                  <a:lnTo>
                    <a:pt x="144" y="384"/>
                  </a:lnTo>
                  <a:lnTo>
                    <a:pt x="126" y="378"/>
                  </a:lnTo>
                  <a:lnTo>
                    <a:pt x="114" y="384"/>
                  </a:lnTo>
                  <a:lnTo>
                    <a:pt x="108" y="354"/>
                  </a:lnTo>
                  <a:lnTo>
                    <a:pt x="90" y="342"/>
                  </a:lnTo>
                  <a:lnTo>
                    <a:pt x="84" y="282"/>
                  </a:lnTo>
                  <a:lnTo>
                    <a:pt x="72" y="270"/>
                  </a:lnTo>
                  <a:lnTo>
                    <a:pt x="54" y="288"/>
                  </a:lnTo>
                  <a:lnTo>
                    <a:pt x="42" y="276"/>
                  </a:lnTo>
                  <a:lnTo>
                    <a:pt x="72" y="198"/>
                  </a:lnTo>
                  <a:lnTo>
                    <a:pt x="48" y="186"/>
                  </a:lnTo>
                  <a:lnTo>
                    <a:pt x="24" y="138"/>
                  </a:lnTo>
                  <a:lnTo>
                    <a:pt x="6" y="120"/>
                  </a:lnTo>
                  <a:lnTo>
                    <a:pt x="12" y="108"/>
                  </a:lnTo>
                  <a:lnTo>
                    <a:pt x="0" y="78"/>
                  </a:lnTo>
                  <a:lnTo>
                    <a:pt x="18" y="0"/>
                  </a:lnTo>
                  <a:lnTo>
                    <a:pt x="342" y="60"/>
                  </a:lnTo>
                  <a:lnTo>
                    <a:pt x="636" y="96"/>
                  </a:lnTo>
                  <a:lnTo>
                    <a:pt x="618" y="300"/>
                  </a:lnTo>
                  <a:lnTo>
                    <a:pt x="612" y="330"/>
                  </a:lnTo>
                  <a:lnTo>
                    <a:pt x="612" y="336"/>
                  </a:lnTo>
                </a:path>
              </a:pathLst>
            </a:custGeom>
            <a:noFill/>
            <a:ln w="9525">
              <a:solidFill>
                <a:srgbClr val="000000"/>
              </a:solidFill>
              <a:prstDash val="solid"/>
              <a:round/>
              <a:headEnd/>
              <a:tailEnd/>
            </a:ln>
          </p:spPr>
          <p:txBody>
            <a:bodyPr/>
            <a:lstStyle/>
            <a:p>
              <a:endParaRPr lang="en-US"/>
            </a:p>
          </p:txBody>
        </p:sp>
        <p:sp>
          <p:nvSpPr>
            <p:cNvPr id="7241" name="Freeform 198"/>
            <p:cNvSpPr>
              <a:spLocks/>
            </p:cNvSpPr>
            <p:nvPr/>
          </p:nvSpPr>
          <p:spPr bwMode="auto">
            <a:xfrm>
              <a:off x="2445" y="1806"/>
              <a:ext cx="510" cy="252"/>
            </a:xfrm>
            <a:custGeom>
              <a:avLst/>
              <a:gdLst>
                <a:gd name="T0" fmla="*/ 444 w 510"/>
                <a:gd name="T1" fmla="*/ 60 h 252"/>
                <a:gd name="T2" fmla="*/ 474 w 510"/>
                <a:gd name="T3" fmla="*/ 150 h 252"/>
                <a:gd name="T4" fmla="*/ 486 w 510"/>
                <a:gd name="T5" fmla="*/ 204 h 252"/>
                <a:gd name="T6" fmla="*/ 510 w 510"/>
                <a:gd name="T7" fmla="*/ 252 h 252"/>
                <a:gd name="T8" fmla="*/ 108 w 510"/>
                <a:gd name="T9" fmla="*/ 240 h 252"/>
                <a:gd name="T10" fmla="*/ 108 w 510"/>
                <a:gd name="T11" fmla="*/ 210 h 252"/>
                <a:gd name="T12" fmla="*/ 114 w 510"/>
                <a:gd name="T13" fmla="*/ 162 h 252"/>
                <a:gd name="T14" fmla="*/ 0 w 510"/>
                <a:gd name="T15" fmla="*/ 150 h 252"/>
                <a:gd name="T16" fmla="*/ 12 w 510"/>
                <a:gd name="T17" fmla="*/ 0 h 252"/>
                <a:gd name="T18" fmla="*/ 324 w 510"/>
                <a:gd name="T19" fmla="*/ 18 h 252"/>
                <a:gd name="T20" fmla="*/ 354 w 510"/>
                <a:gd name="T21" fmla="*/ 36 h 252"/>
                <a:gd name="T22" fmla="*/ 396 w 510"/>
                <a:gd name="T23" fmla="*/ 30 h 252"/>
                <a:gd name="T24" fmla="*/ 444 w 510"/>
                <a:gd name="T25" fmla="*/ 60 h 2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10"/>
                <a:gd name="T40" fmla="*/ 0 h 252"/>
                <a:gd name="T41" fmla="*/ 510 w 510"/>
                <a:gd name="T42" fmla="*/ 252 h 25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10" h="252">
                  <a:moveTo>
                    <a:pt x="444" y="60"/>
                  </a:moveTo>
                  <a:lnTo>
                    <a:pt x="474" y="150"/>
                  </a:lnTo>
                  <a:lnTo>
                    <a:pt x="486" y="204"/>
                  </a:lnTo>
                  <a:lnTo>
                    <a:pt x="510" y="252"/>
                  </a:lnTo>
                  <a:lnTo>
                    <a:pt x="108" y="240"/>
                  </a:lnTo>
                  <a:lnTo>
                    <a:pt x="108" y="210"/>
                  </a:lnTo>
                  <a:lnTo>
                    <a:pt x="114" y="162"/>
                  </a:lnTo>
                  <a:lnTo>
                    <a:pt x="0" y="150"/>
                  </a:lnTo>
                  <a:lnTo>
                    <a:pt x="12" y="0"/>
                  </a:lnTo>
                  <a:lnTo>
                    <a:pt x="324" y="18"/>
                  </a:lnTo>
                  <a:lnTo>
                    <a:pt x="354" y="36"/>
                  </a:lnTo>
                  <a:lnTo>
                    <a:pt x="396" y="30"/>
                  </a:lnTo>
                  <a:lnTo>
                    <a:pt x="444" y="60"/>
                  </a:lnTo>
                  <a:close/>
                </a:path>
              </a:pathLst>
            </a:custGeom>
            <a:solidFill>
              <a:srgbClr val="E8D898"/>
            </a:solidFill>
            <a:ln w="9525">
              <a:solidFill>
                <a:srgbClr val="E8D898"/>
              </a:solidFill>
              <a:prstDash val="solid"/>
              <a:round/>
              <a:headEnd/>
              <a:tailEnd/>
            </a:ln>
          </p:spPr>
          <p:txBody>
            <a:bodyPr/>
            <a:lstStyle/>
            <a:p>
              <a:endParaRPr lang="en-US"/>
            </a:p>
          </p:txBody>
        </p:sp>
        <p:sp>
          <p:nvSpPr>
            <p:cNvPr id="7242" name="Freeform 199"/>
            <p:cNvSpPr>
              <a:spLocks/>
            </p:cNvSpPr>
            <p:nvPr/>
          </p:nvSpPr>
          <p:spPr bwMode="auto">
            <a:xfrm>
              <a:off x="2445" y="1806"/>
              <a:ext cx="510" cy="252"/>
            </a:xfrm>
            <a:custGeom>
              <a:avLst/>
              <a:gdLst>
                <a:gd name="T0" fmla="*/ 444 w 510"/>
                <a:gd name="T1" fmla="*/ 60 h 252"/>
                <a:gd name="T2" fmla="*/ 474 w 510"/>
                <a:gd name="T3" fmla="*/ 150 h 252"/>
                <a:gd name="T4" fmla="*/ 486 w 510"/>
                <a:gd name="T5" fmla="*/ 204 h 252"/>
                <a:gd name="T6" fmla="*/ 510 w 510"/>
                <a:gd name="T7" fmla="*/ 252 h 252"/>
                <a:gd name="T8" fmla="*/ 108 w 510"/>
                <a:gd name="T9" fmla="*/ 240 h 252"/>
                <a:gd name="T10" fmla="*/ 108 w 510"/>
                <a:gd name="T11" fmla="*/ 210 h 252"/>
                <a:gd name="T12" fmla="*/ 114 w 510"/>
                <a:gd name="T13" fmla="*/ 162 h 252"/>
                <a:gd name="T14" fmla="*/ 0 w 510"/>
                <a:gd name="T15" fmla="*/ 150 h 252"/>
                <a:gd name="T16" fmla="*/ 12 w 510"/>
                <a:gd name="T17" fmla="*/ 0 h 252"/>
                <a:gd name="T18" fmla="*/ 324 w 510"/>
                <a:gd name="T19" fmla="*/ 18 h 252"/>
                <a:gd name="T20" fmla="*/ 354 w 510"/>
                <a:gd name="T21" fmla="*/ 36 h 252"/>
                <a:gd name="T22" fmla="*/ 396 w 510"/>
                <a:gd name="T23" fmla="*/ 30 h 252"/>
                <a:gd name="T24" fmla="*/ 444 w 510"/>
                <a:gd name="T25" fmla="*/ 60 h 252"/>
                <a:gd name="T26" fmla="*/ 444 w 510"/>
                <a:gd name="T27" fmla="*/ 66 h 25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10"/>
                <a:gd name="T43" fmla="*/ 0 h 252"/>
                <a:gd name="T44" fmla="*/ 510 w 510"/>
                <a:gd name="T45" fmla="*/ 252 h 25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10" h="252">
                  <a:moveTo>
                    <a:pt x="444" y="60"/>
                  </a:moveTo>
                  <a:lnTo>
                    <a:pt x="474" y="150"/>
                  </a:lnTo>
                  <a:lnTo>
                    <a:pt x="486" y="204"/>
                  </a:lnTo>
                  <a:lnTo>
                    <a:pt x="510" y="252"/>
                  </a:lnTo>
                  <a:lnTo>
                    <a:pt x="108" y="240"/>
                  </a:lnTo>
                  <a:lnTo>
                    <a:pt x="108" y="210"/>
                  </a:lnTo>
                  <a:lnTo>
                    <a:pt x="114" y="162"/>
                  </a:lnTo>
                  <a:lnTo>
                    <a:pt x="0" y="150"/>
                  </a:lnTo>
                  <a:lnTo>
                    <a:pt x="12" y="0"/>
                  </a:lnTo>
                  <a:lnTo>
                    <a:pt x="324" y="18"/>
                  </a:lnTo>
                  <a:lnTo>
                    <a:pt x="354" y="36"/>
                  </a:lnTo>
                  <a:lnTo>
                    <a:pt x="396" y="30"/>
                  </a:lnTo>
                  <a:lnTo>
                    <a:pt x="444" y="60"/>
                  </a:lnTo>
                  <a:lnTo>
                    <a:pt x="444" y="66"/>
                  </a:lnTo>
                </a:path>
              </a:pathLst>
            </a:custGeom>
            <a:noFill/>
            <a:ln w="9525">
              <a:solidFill>
                <a:srgbClr val="000000"/>
              </a:solidFill>
              <a:prstDash val="solid"/>
              <a:round/>
              <a:headEnd/>
              <a:tailEnd/>
            </a:ln>
          </p:spPr>
          <p:txBody>
            <a:bodyPr/>
            <a:lstStyle/>
            <a:p>
              <a:endParaRPr lang="en-US"/>
            </a:p>
          </p:txBody>
        </p:sp>
        <p:sp>
          <p:nvSpPr>
            <p:cNvPr id="7243" name="Freeform 200"/>
            <p:cNvSpPr>
              <a:spLocks/>
            </p:cNvSpPr>
            <p:nvPr/>
          </p:nvSpPr>
          <p:spPr bwMode="auto">
            <a:xfrm>
              <a:off x="1485" y="1722"/>
              <a:ext cx="396" cy="606"/>
            </a:xfrm>
            <a:custGeom>
              <a:avLst/>
              <a:gdLst>
                <a:gd name="T0" fmla="*/ 252 w 396"/>
                <a:gd name="T1" fmla="*/ 606 h 606"/>
                <a:gd name="T2" fmla="*/ 0 w 396"/>
                <a:gd name="T3" fmla="*/ 234 h 606"/>
                <a:gd name="T4" fmla="*/ 60 w 396"/>
                <a:gd name="T5" fmla="*/ 0 h 606"/>
                <a:gd name="T6" fmla="*/ 96 w 396"/>
                <a:gd name="T7" fmla="*/ 12 h 606"/>
                <a:gd name="T8" fmla="*/ 228 w 396"/>
                <a:gd name="T9" fmla="*/ 42 h 606"/>
                <a:gd name="T10" fmla="*/ 396 w 396"/>
                <a:gd name="T11" fmla="*/ 78 h 606"/>
                <a:gd name="T12" fmla="*/ 318 w 396"/>
                <a:gd name="T13" fmla="*/ 462 h 606"/>
                <a:gd name="T14" fmla="*/ 300 w 396"/>
                <a:gd name="T15" fmla="*/ 534 h 606"/>
                <a:gd name="T16" fmla="*/ 276 w 396"/>
                <a:gd name="T17" fmla="*/ 522 h 606"/>
                <a:gd name="T18" fmla="*/ 264 w 396"/>
                <a:gd name="T19" fmla="*/ 528 h 606"/>
                <a:gd name="T20" fmla="*/ 252 w 396"/>
                <a:gd name="T21" fmla="*/ 600 h 606"/>
                <a:gd name="T22" fmla="*/ 252 w 396"/>
                <a:gd name="T23" fmla="*/ 606 h 60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96"/>
                <a:gd name="T37" fmla="*/ 0 h 606"/>
                <a:gd name="T38" fmla="*/ 396 w 396"/>
                <a:gd name="T39" fmla="*/ 606 h 60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96" h="606">
                  <a:moveTo>
                    <a:pt x="252" y="606"/>
                  </a:moveTo>
                  <a:lnTo>
                    <a:pt x="0" y="234"/>
                  </a:lnTo>
                  <a:lnTo>
                    <a:pt x="60" y="0"/>
                  </a:lnTo>
                  <a:lnTo>
                    <a:pt x="96" y="12"/>
                  </a:lnTo>
                  <a:lnTo>
                    <a:pt x="228" y="42"/>
                  </a:lnTo>
                  <a:lnTo>
                    <a:pt x="396" y="78"/>
                  </a:lnTo>
                  <a:lnTo>
                    <a:pt x="318" y="462"/>
                  </a:lnTo>
                  <a:lnTo>
                    <a:pt x="300" y="534"/>
                  </a:lnTo>
                  <a:lnTo>
                    <a:pt x="276" y="522"/>
                  </a:lnTo>
                  <a:lnTo>
                    <a:pt x="264" y="528"/>
                  </a:lnTo>
                  <a:lnTo>
                    <a:pt x="252" y="600"/>
                  </a:lnTo>
                  <a:lnTo>
                    <a:pt x="252" y="606"/>
                  </a:lnTo>
                  <a:close/>
                </a:path>
              </a:pathLst>
            </a:custGeom>
            <a:solidFill>
              <a:srgbClr val="FFAA00"/>
            </a:solidFill>
            <a:ln w="9525">
              <a:solidFill>
                <a:srgbClr val="FFAA00"/>
              </a:solidFill>
              <a:prstDash val="solid"/>
              <a:round/>
              <a:headEnd/>
              <a:tailEnd/>
            </a:ln>
          </p:spPr>
          <p:txBody>
            <a:bodyPr/>
            <a:lstStyle/>
            <a:p>
              <a:endParaRPr lang="en-US"/>
            </a:p>
          </p:txBody>
        </p:sp>
        <p:sp>
          <p:nvSpPr>
            <p:cNvPr id="7244" name="Freeform 201"/>
            <p:cNvSpPr>
              <a:spLocks/>
            </p:cNvSpPr>
            <p:nvPr/>
          </p:nvSpPr>
          <p:spPr bwMode="auto">
            <a:xfrm>
              <a:off x="1485" y="1722"/>
              <a:ext cx="396" cy="612"/>
            </a:xfrm>
            <a:custGeom>
              <a:avLst/>
              <a:gdLst>
                <a:gd name="T0" fmla="*/ 252 w 396"/>
                <a:gd name="T1" fmla="*/ 606 h 612"/>
                <a:gd name="T2" fmla="*/ 0 w 396"/>
                <a:gd name="T3" fmla="*/ 234 h 612"/>
                <a:gd name="T4" fmla="*/ 60 w 396"/>
                <a:gd name="T5" fmla="*/ 0 h 612"/>
                <a:gd name="T6" fmla="*/ 96 w 396"/>
                <a:gd name="T7" fmla="*/ 12 h 612"/>
                <a:gd name="T8" fmla="*/ 228 w 396"/>
                <a:gd name="T9" fmla="*/ 42 h 612"/>
                <a:gd name="T10" fmla="*/ 396 w 396"/>
                <a:gd name="T11" fmla="*/ 78 h 612"/>
                <a:gd name="T12" fmla="*/ 318 w 396"/>
                <a:gd name="T13" fmla="*/ 462 h 612"/>
                <a:gd name="T14" fmla="*/ 300 w 396"/>
                <a:gd name="T15" fmla="*/ 534 h 612"/>
                <a:gd name="T16" fmla="*/ 276 w 396"/>
                <a:gd name="T17" fmla="*/ 522 h 612"/>
                <a:gd name="T18" fmla="*/ 264 w 396"/>
                <a:gd name="T19" fmla="*/ 528 h 612"/>
                <a:gd name="T20" fmla="*/ 252 w 396"/>
                <a:gd name="T21" fmla="*/ 600 h 612"/>
                <a:gd name="T22" fmla="*/ 252 w 396"/>
                <a:gd name="T23" fmla="*/ 606 h 612"/>
                <a:gd name="T24" fmla="*/ 252 w 396"/>
                <a:gd name="T25" fmla="*/ 612 h 6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6"/>
                <a:gd name="T40" fmla="*/ 0 h 612"/>
                <a:gd name="T41" fmla="*/ 396 w 396"/>
                <a:gd name="T42" fmla="*/ 612 h 6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6" h="612">
                  <a:moveTo>
                    <a:pt x="252" y="606"/>
                  </a:moveTo>
                  <a:lnTo>
                    <a:pt x="0" y="234"/>
                  </a:lnTo>
                  <a:lnTo>
                    <a:pt x="60" y="0"/>
                  </a:lnTo>
                  <a:lnTo>
                    <a:pt x="96" y="12"/>
                  </a:lnTo>
                  <a:lnTo>
                    <a:pt x="228" y="42"/>
                  </a:lnTo>
                  <a:lnTo>
                    <a:pt x="396" y="78"/>
                  </a:lnTo>
                  <a:lnTo>
                    <a:pt x="318" y="462"/>
                  </a:lnTo>
                  <a:lnTo>
                    <a:pt x="300" y="534"/>
                  </a:lnTo>
                  <a:lnTo>
                    <a:pt x="276" y="522"/>
                  </a:lnTo>
                  <a:lnTo>
                    <a:pt x="264" y="528"/>
                  </a:lnTo>
                  <a:lnTo>
                    <a:pt x="252" y="600"/>
                  </a:lnTo>
                  <a:lnTo>
                    <a:pt x="252" y="606"/>
                  </a:lnTo>
                  <a:lnTo>
                    <a:pt x="252" y="612"/>
                  </a:lnTo>
                </a:path>
              </a:pathLst>
            </a:custGeom>
            <a:noFill/>
            <a:ln w="9525">
              <a:solidFill>
                <a:srgbClr val="000000"/>
              </a:solidFill>
              <a:prstDash val="solid"/>
              <a:round/>
              <a:headEnd/>
              <a:tailEnd/>
            </a:ln>
          </p:spPr>
          <p:txBody>
            <a:bodyPr/>
            <a:lstStyle/>
            <a:p>
              <a:endParaRPr lang="en-US"/>
            </a:p>
          </p:txBody>
        </p:sp>
        <p:sp>
          <p:nvSpPr>
            <p:cNvPr id="7245" name="Freeform 202"/>
            <p:cNvSpPr>
              <a:spLocks/>
            </p:cNvSpPr>
            <p:nvPr/>
          </p:nvSpPr>
          <p:spPr bwMode="auto">
            <a:xfrm>
              <a:off x="4233" y="1470"/>
              <a:ext cx="102" cy="210"/>
            </a:xfrm>
            <a:custGeom>
              <a:avLst/>
              <a:gdLst>
                <a:gd name="T0" fmla="*/ 102 w 102"/>
                <a:gd name="T1" fmla="*/ 162 h 210"/>
                <a:gd name="T2" fmla="*/ 102 w 102"/>
                <a:gd name="T3" fmla="*/ 180 h 210"/>
                <a:gd name="T4" fmla="*/ 78 w 102"/>
                <a:gd name="T5" fmla="*/ 198 h 210"/>
                <a:gd name="T6" fmla="*/ 12 w 102"/>
                <a:gd name="T7" fmla="*/ 210 h 210"/>
                <a:gd name="T8" fmla="*/ 0 w 102"/>
                <a:gd name="T9" fmla="*/ 144 h 210"/>
                <a:gd name="T10" fmla="*/ 6 w 102"/>
                <a:gd name="T11" fmla="*/ 90 h 210"/>
                <a:gd name="T12" fmla="*/ 24 w 102"/>
                <a:gd name="T13" fmla="*/ 66 h 210"/>
                <a:gd name="T14" fmla="*/ 18 w 102"/>
                <a:gd name="T15" fmla="*/ 24 h 210"/>
                <a:gd name="T16" fmla="*/ 18 w 102"/>
                <a:gd name="T17" fmla="*/ 6 h 210"/>
                <a:gd name="T18" fmla="*/ 36 w 102"/>
                <a:gd name="T19" fmla="*/ 0 h 210"/>
                <a:gd name="T20" fmla="*/ 78 w 102"/>
                <a:gd name="T21" fmla="*/ 138 h 210"/>
                <a:gd name="T22" fmla="*/ 96 w 102"/>
                <a:gd name="T23" fmla="*/ 162 h 210"/>
                <a:gd name="T24" fmla="*/ 102 w 102"/>
                <a:gd name="T25" fmla="*/ 162 h 2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210"/>
                <a:gd name="T41" fmla="*/ 102 w 102"/>
                <a:gd name="T42" fmla="*/ 210 h 2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210">
                  <a:moveTo>
                    <a:pt x="102" y="162"/>
                  </a:moveTo>
                  <a:lnTo>
                    <a:pt x="102" y="180"/>
                  </a:lnTo>
                  <a:lnTo>
                    <a:pt x="78" y="198"/>
                  </a:lnTo>
                  <a:lnTo>
                    <a:pt x="12" y="210"/>
                  </a:lnTo>
                  <a:lnTo>
                    <a:pt x="0" y="144"/>
                  </a:lnTo>
                  <a:lnTo>
                    <a:pt x="6" y="90"/>
                  </a:lnTo>
                  <a:lnTo>
                    <a:pt x="24" y="66"/>
                  </a:lnTo>
                  <a:lnTo>
                    <a:pt x="18" y="24"/>
                  </a:lnTo>
                  <a:lnTo>
                    <a:pt x="18" y="6"/>
                  </a:lnTo>
                  <a:lnTo>
                    <a:pt x="36" y="0"/>
                  </a:lnTo>
                  <a:lnTo>
                    <a:pt x="78" y="138"/>
                  </a:lnTo>
                  <a:lnTo>
                    <a:pt x="96" y="162"/>
                  </a:lnTo>
                  <a:lnTo>
                    <a:pt x="102" y="162"/>
                  </a:lnTo>
                  <a:close/>
                </a:path>
              </a:pathLst>
            </a:custGeom>
            <a:solidFill>
              <a:srgbClr val="E8D898"/>
            </a:solidFill>
            <a:ln w="9525">
              <a:solidFill>
                <a:srgbClr val="E8D898"/>
              </a:solidFill>
              <a:prstDash val="solid"/>
              <a:round/>
              <a:headEnd/>
              <a:tailEnd/>
            </a:ln>
          </p:spPr>
          <p:txBody>
            <a:bodyPr/>
            <a:lstStyle/>
            <a:p>
              <a:endParaRPr lang="en-US"/>
            </a:p>
          </p:txBody>
        </p:sp>
        <p:sp>
          <p:nvSpPr>
            <p:cNvPr id="7246" name="Freeform 203"/>
            <p:cNvSpPr>
              <a:spLocks/>
            </p:cNvSpPr>
            <p:nvPr/>
          </p:nvSpPr>
          <p:spPr bwMode="auto">
            <a:xfrm>
              <a:off x="4233" y="1470"/>
              <a:ext cx="102" cy="210"/>
            </a:xfrm>
            <a:custGeom>
              <a:avLst/>
              <a:gdLst>
                <a:gd name="T0" fmla="*/ 102 w 102"/>
                <a:gd name="T1" fmla="*/ 162 h 210"/>
                <a:gd name="T2" fmla="*/ 102 w 102"/>
                <a:gd name="T3" fmla="*/ 180 h 210"/>
                <a:gd name="T4" fmla="*/ 78 w 102"/>
                <a:gd name="T5" fmla="*/ 198 h 210"/>
                <a:gd name="T6" fmla="*/ 12 w 102"/>
                <a:gd name="T7" fmla="*/ 210 h 210"/>
                <a:gd name="T8" fmla="*/ 0 w 102"/>
                <a:gd name="T9" fmla="*/ 144 h 210"/>
                <a:gd name="T10" fmla="*/ 6 w 102"/>
                <a:gd name="T11" fmla="*/ 90 h 210"/>
                <a:gd name="T12" fmla="*/ 24 w 102"/>
                <a:gd name="T13" fmla="*/ 66 h 210"/>
                <a:gd name="T14" fmla="*/ 18 w 102"/>
                <a:gd name="T15" fmla="*/ 24 h 210"/>
                <a:gd name="T16" fmla="*/ 18 w 102"/>
                <a:gd name="T17" fmla="*/ 6 h 210"/>
                <a:gd name="T18" fmla="*/ 36 w 102"/>
                <a:gd name="T19" fmla="*/ 0 h 210"/>
                <a:gd name="T20" fmla="*/ 78 w 102"/>
                <a:gd name="T21" fmla="*/ 138 h 210"/>
                <a:gd name="T22" fmla="*/ 96 w 102"/>
                <a:gd name="T23" fmla="*/ 162 h 210"/>
                <a:gd name="T24" fmla="*/ 102 w 102"/>
                <a:gd name="T25" fmla="*/ 162 h 210"/>
                <a:gd name="T26" fmla="*/ 102 w 102"/>
                <a:gd name="T27" fmla="*/ 168 h 2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2"/>
                <a:gd name="T43" fmla="*/ 0 h 210"/>
                <a:gd name="T44" fmla="*/ 102 w 102"/>
                <a:gd name="T45" fmla="*/ 210 h 2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2" h="210">
                  <a:moveTo>
                    <a:pt x="102" y="162"/>
                  </a:moveTo>
                  <a:lnTo>
                    <a:pt x="102" y="180"/>
                  </a:lnTo>
                  <a:lnTo>
                    <a:pt x="78" y="198"/>
                  </a:lnTo>
                  <a:lnTo>
                    <a:pt x="12" y="210"/>
                  </a:lnTo>
                  <a:lnTo>
                    <a:pt x="0" y="144"/>
                  </a:lnTo>
                  <a:lnTo>
                    <a:pt x="6" y="90"/>
                  </a:lnTo>
                  <a:lnTo>
                    <a:pt x="24" y="66"/>
                  </a:lnTo>
                  <a:lnTo>
                    <a:pt x="18" y="24"/>
                  </a:lnTo>
                  <a:lnTo>
                    <a:pt x="18" y="6"/>
                  </a:lnTo>
                  <a:lnTo>
                    <a:pt x="36" y="0"/>
                  </a:lnTo>
                  <a:lnTo>
                    <a:pt x="78" y="138"/>
                  </a:lnTo>
                  <a:lnTo>
                    <a:pt x="96" y="162"/>
                  </a:lnTo>
                  <a:lnTo>
                    <a:pt x="102" y="162"/>
                  </a:lnTo>
                  <a:lnTo>
                    <a:pt x="102" y="168"/>
                  </a:lnTo>
                </a:path>
              </a:pathLst>
            </a:custGeom>
            <a:noFill/>
            <a:ln w="9525">
              <a:solidFill>
                <a:srgbClr val="000000"/>
              </a:solidFill>
              <a:prstDash val="solid"/>
              <a:round/>
              <a:headEnd/>
              <a:tailEnd/>
            </a:ln>
          </p:spPr>
          <p:txBody>
            <a:bodyPr/>
            <a:lstStyle/>
            <a:p>
              <a:endParaRPr lang="en-US"/>
            </a:p>
          </p:txBody>
        </p:sp>
        <p:sp>
          <p:nvSpPr>
            <p:cNvPr id="7247" name="Freeform 204"/>
            <p:cNvSpPr>
              <a:spLocks/>
            </p:cNvSpPr>
            <p:nvPr/>
          </p:nvSpPr>
          <p:spPr bwMode="auto">
            <a:xfrm>
              <a:off x="4125" y="1818"/>
              <a:ext cx="84" cy="186"/>
            </a:xfrm>
            <a:custGeom>
              <a:avLst/>
              <a:gdLst>
                <a:gd name="T0" fmla="*/ 72 w 84"/>
                <a:gd name="T1" fmla="*/ 24 h 186"/>
                <a:gd name="T2" fmla="*/ 60 w 84"/>
                <a:gd name="T3" fmla="*/ 54 h 186"/>
                <a:gd name="T4" fmla="*/ 78 w 84"/>
                <a:gd name="T5" fmla="*/ 60 h 186"/>
                <a:gd name="T6" fmla="*/ 84 w 84"/>
                <a:gd name="T7" fmla="*/ 108 h 186"/>
                <a:gd name="T8" fmla="*/ 78 w 84"/>
                <a:gd name="T9" fmla="*/ 90 h 186"/>
                <a:gd name="T10" fmla="*/ 78 w 84"/>
                <a:gd name="T11" fmla="*/ 114 h 186"/>
                <a:gd name="T12" fmla="*/ 54 w 84"/>
                <a:gd name="T13" fmla="*/ 180 h 186"/>
                <a:gd name="T14" fmla="*/ 48 w 84"/>
                <a:gd name="T15" fmla="*/ 186 h 186"/>
                <a:gd name="T16" fmla="*/ 48 w 84"/>
                <a:gd name="T17" fmla="*/ 168 h 186"/>
                <a:gd name="T18" fmla="*/ 6 w 84"/>
                <a:gd name="T19" fmla="*/ 156 h 186"/>
                <a:gd name="T20" fmla="*/ 0 w 84"/>
                <a:gd name="T21" fmla="*/ 138 h 186"/>
                <a:gd name="T22" fmla="*/ 6 w 84"/>
                <a:gd name="T23" fmla="*/ 126 h 186"/>
                <a:gd name="T24" fmla="*/ 36 w 84"/>
                <a:gd name="T25" fmla="*/ 90 h 186"/>
                <a:gd name="T26" fmla="*/ 6 w 84"/>
                <a:gd name="T27" fmla="*/ 60 h 186"/>
                <a:gd name="T28" fmla="*/ 0 w 84"/>
                <a:gd name="T29" fmla="*/ 30 h 186"/>
                <a:gd name="T30" fmla="*/ 18 w 84"/>
                <a:gd name="T31" fmla="*/ 0 h 186"/>
                <a:gd name="T32" fmla="*/ 72 w 84"/>
                <a:gd name="T33" fmla="*/ 24 h 1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186"/>
                <a:gd name="T53" fmla="*/ 84 w 84"/>
                <a:gd name="T54" fmla="*/ 186 h 18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186">
                  <a:moveTo>
                    <a:pt x="72" y="24"/>
                  </a:moveTo>
                  <a:lnTo>
                    <a:pt x="60" y="54"/>
                  </a:lnTo>
                  <a:lnTo>
                    <a:pt x="78" y="60"/>
                  </a:lnTo>
                  <a:lnTo>
                    <a:pt x="84" y="108"/>
                  </a:lnTo>
                  <a:lnTo>
                    <a:pt x="78" y="90"/>
                  </a:lnTo>
                  <a:lnTo>
                    <a:pt x="78" y="114"/>
                  </a:lnTo>
                  <a:lnTo>
                    <a:pt x="54" y="180"/>
                  </a:lnTo>
                  <a:lnTo>
                    <a:pt x="48" y="186"/>
                  </a:lnTo>
                  <a:lnTo>
                    <a:pt x="48" y="168"/>
                  </a:lnTo>
                  <a:lnTo>
                    <a:pt x="6" y="156"/>
                  </a:lnTo>
                  <a:lnTo>
                    <a:pt x="0" y="138"/>
                  </a:lnTo>
                  <a:lnTo>
                    <a:pt x="6" y="126"/>
                  </a:lnTo>
                  <a:lnTo>
                    <a:pt x="36" y="90"/>
                  </a:lnTo>
                  <a:lnTo>
                    <a:pt x="6" y="60"/>
                  </a:lnTo>
                  <a:lnTo>
                    <a:pt x="0" y="30"/>
                  </a:lnTo>
                  <a:lnTo>
                    <a:pt x="18" y="0"/>
                  </a:lnTo>
                  <a:lnTo>
                    <a:pt x="72" y="24"/>
                  </a:lnTo>
                  <a:close/>
                </a:path>
              </a:pathLst>
            </a:custGeom>
            <a:solidFill>
              <a:srgbClr val="FFAA00"/>
            </a:solidFill>
            <a:ln w="9525">
              <a:solidFill>
                <a:srgbClr val="FFAA00"/>
              </a:solidFill>
              <a:prstDash val="solid"/>
              <a:round/>
              <a:headEnd/>
              <a:tailEnd/>
            </a:ln>
          </p:spPr>
          <p:txBody>
            <a:bodyPr/>
            <a:lstStyle/>
            <a:p>
              <a:endParaRPr lang="en-US"/>
            </a:p>
          </p:txBody>
        </p:sp>
        <p:sp>
          <p:nvSpPr>
            <p:cNvPr id="7248" name="Freeform 205"/>
            <p:cNvSpPr>
              <a:spLocks/>
            </p:cNvSpPr>
            <p:nvPr/>
          </p:nvSpPr>
          <p:spPr bwMode="auto">
            <a:xfrm>
              <a:off x="4125" y="1818"/>
              <a:ext cx="84" cy="186"/>
            </a:xfrm>
            <a:custGeom>
              <a:avLst/>
              <a:gdLst>
                <a:gd name="T0" fmla="*/ 72 w 84"/>
                <a:gd name="T1" fmla="*/ 24 h 186"/>
                <a:gd name="T2" fmla="*/ 60 w 84"/>
                <a:gd name="T3" fmla="*/ 54 h 186"/>
                <a:gd name="T4" fmla="*/ 78 w 84"/>
                <a:gd name="T5" fmla="*/ 60 h 186"/>
                <a:gd name="T6" fmla="*/ 84 w 84"/>
                <a:gd name="T7" fmla="*/ 108 h 186"/>
                <a:gd name="T8" fmla="*/ 78 w 84"/>
                <a:gd name="T9" fmla="*/ 90 h 186"/>
                <a:gd name="T10" fmla="*/ 78 w 84"/>
                <a:gd name="T11" fmla="*/ 114 h 186"/>
                <a:gd name="T12" fmla="*/ 54 w 84"/>
                <a:gd name="T13" fmla="*/ 180 h 186"/>
                <a:gd name="T14" fmla="*/ 48 w 84"/>
                <a:gd name="T15" fmla="*/ 186 h 186"/>
                <a:gd name="T16" fmla="*/ 48 w 84"/>
                <a:gd name="T17" fmla="*/ 168 h 186"/>
                <a:gd name="T18" fmla="*/ 6 w 84"/>
                <a:gd name="T19" fmla="*/ 156 h 186"/>
                <a:gd name="T20" fmla="*/ 0 w 84"/>
                <a:gd name="T21" fmla="*/ 138 h 186"/>
                <a:gd name="T22" fmla="*/ 6 w 84"/>
                <a:gd name="T23" fmla="*/ 126 h 186"/>
                <a:gd name="T24" fmla="*/ 36 w 84"/>
                <a:gd name="T25" fmla="*/ 90 h 186"/>
                <a:gd name="T26" fmla="*/ 6 w 84"/>
                <a:gd name="T27" fmla="*/ 60 h 186"/>
                <a:gd name="T28" fmla="*/ 0 w 84"/>
                <a:gd name="T29" fmla="*/ 30 h 186"/>
                <a:gd name="T30" fmla="*/ 18 w 84"/>
                <a:gd name="T31" fmla="*/ 0 h 186"/>
                <a:gd name="T32" fmla="*/ 72 w 84"/>
                <a:gd name="T33" fmla="*/ 24 h 186"/>
                <a:gd name="T34" fmla="*/ 72 w 84"/>
                <a:gd name="T35" fmla="*/ 30 h 18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4"/>
                <a:gd name="T55" fmla="*/ 0 h 186"/>
                <a:gd name="T56" fmla="*/ 84 w 84"/>
                <a:gd name="T57" fmla="*/ 186 h 18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4" h="186">
                  <a:moveTo>
                    <a:pt x="72" y="24"/>
                  </a:moveTo>
                  <a:lnTo>
                    <a:pt x="60" y="54"/>
                  </a:lnTo>
                  <a:lnTo>
                    <a:pt x="78" y="60"/>
                  </a:lnTo>
                  <a:lnTo>
                    <a:pt x="84" y="108"/>
                  </a:lnTo>
                  <a:lnTo>
                    <a:pt x="78" y="90"/>
                  </a:lnTo>
                  <a:lnTo>
                    <a:pt x="78" y="114"/>
                  </a:lnTo>
                  <a:lnTo>
                    <a:pt x="54" y="180"/>
                  </a:lnTo>
                  <a:lnTo>
                    <a:pt x="48" y="186"/>
                  </a:lnTo>
                  <a:lnTo>
                    <a:pt x="48" y="168"/>
                  </a:lnTo>
                  <a:lnTo>
                    <a:pt x="6" y="156"/>
                  </a:lnTo>
                  <a:lnTo>
                    <a:pt x="0" y="138"/>
                  </a:lnTo>
                  <a:lnTo>
                    <a:pt x="6" y="126"/>
                  </a:lnTo>
                  <a:lnTo>
                    <a:pt x="36" y="90"/>
                  </a:lnTo>
                  <a:lnTo>
                    <a:pt x="6" y="60"/>
                  </a:lnTo>
                  <a:lnTo>
                    <a:pt x="0" y="30"/>
                  </a:lnTo>
                  <a:lnTo>
                    <a:pt x="18" y="0"/>
                  </a:lnTo>
                  <a:lnTo>
                    <a:pt x="72" y="24"/>
                  </a:lnTo>
                  <a:lnTo>
                    <a:pt x="72" y="30"/>
                  </a:lnTo>
                </a:path>
              </a:pathLst>
            </a:custGeom>
            <a:noFill/>
            <a:ln w="9525">
              <a:solidFill>
                <a:srgbClr val="000000"/>
              </a:solidFill>
              <a:prstDash val="solid"/>
              <a:round/>
              <a:headEnd/>
              <a:tailEnd/>
            </a:ln>
          </p:spPr>
          <p:txBody>
            <a:bodyPr/>
            <a:lstStyle/>
            <a:p>
              <a:endParaRPr lang="en-US"/>
            </a:p>
          </p:txBody>
        </p:sp>
        <p:sp>
          <p:nvSpPr>
            <p:cNvPr id="7249" name="Freeform 206"/>
            <p:cNvSpPr>
              <a:spLocks/>
            </p:cNvSpPr>
            <p:nvPr/>
          </p:nvSpPr>
          <p:spPr bwMode="auto">
            <a:xfrm>
              <a:off x="2049" y="2238"/>
              <a:ext cx="432" cy="444"/>
            </a:xfrm>
            <a:custGeom>
              <a:avLst/>
              <a:gdLst>
                <a:gd name="T0" fmla="*/ 426 w 432"/>
                <a:gd name="T1" fmla="*/ 78 h 444"/>
                <a:gd name="T2" fmla="*/ 396 w 432"/>
                <a:gd name="T3" fmla="*/ 426 h 444"/>
                <a:gd name="T4" fmla="*/ 162 w 432"/>
                <a:gd name="T5" fmla="*/ 408 h 444"/>
                <a:gd name="T6" fmla="*/ 168 w 432"/>
                <a:gd name="T7" fmla="*/ 420 h 444"/>
                <a:gd name="T8" fmla="*/ 60 w 432"/>
                <a:gd name="T9" fmla="*/ 408 h 444"/>
                <a:gd name="T10" fmla="*/ 54 w 432"/>
                <a:gd name="T11" fmla="*/ 444 h 444"/>
                <a:gd name="T12" fmla="*/ 0 w 432"/>
                <a:gd name="T13" fmla="*/ 438 h 444"/>
                <a:gd name="T14" fmla="*/ 12 w 432"/>
                <a:gd name="T15" fmla="*/ 354 h 444"/>
                <a:gd name="T16" fmla="*/ 60 w 432"/>
                <a:gd name="T17" fmla="*/ 0 h 444"/>
                <a:gd name="T18" fmla="*/ 432 w 432"/>
                <a:gd name="T19" fmla="*/ 36 h 444"/>
                <a:gd name="T20" fmla="*/ 426 w 432"/>
                <a:gd name="T21" fmla="*/ 78 h 4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32"/>
                <a:gd name="T34" fmla="*/ 0 h 444"/>
                <a:gd name="T35" fmla="*/ 432 w 432"/>
                <a:gd name="T36" fmla="*/ 444 h 44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32" h="444">
                  <a:moveTo>
                    <a:pt x="426" y="78"/>
                  </a:moveTo>
                  <a:lnTo>
                    <a:pt x="396" y="426"/>
                  </a:lnTo>
                  <a:lnTo>
                    <a:pt x="162" y="408"/>
                  </a:lnTo>
                  <a:lnTo>
                    <a:pt x="168" y="420"/>
                  </a:lnTo>
                  <a:lnTo>
                    <a:pt x="60" y="408"/>
                  </a:lnTo>
                  <a:lnTo>
                    <a:pt x="54" y="444"/>
                  </a:lnTo>
                  <a:lnTo>
                    <a:pt x="0" y="438"/>
                  </a:lnTo>
                  <a:lnTo>
                    <a:pt x="12" y="354"/>
                  </a:lnTo>
                  <a:lnTo>
                    <a:pt x="60" y="0"/>
                  </a:lnTo>
                  <a:lnTo>
                    <a:pt x="432" y="36"/>
                  </a:lnTo>
                  <a:lnTo>
                    <a:pt x="426" y="78"/>
                  </a:lnTo>
                  <a:close/>
                </a:path>
              </a:pathLst>
            </a:custGeom>
            <a:solidFill>
              <a:srgbClr val="FFAA00"/>
            </a:solidFill>
            <a:ln w="9525">
              <a:solidFill>
                <a:srgbClr val="FFAA00"/>
              </a:solidFill>
              <a:prstDash val="solid"/>
              <a:round/>
              <a:headEnd/>
              <a:tailEnd/>
            </a:ln>
          </p:spPr>
          <p:txBody>
            <a:bodyPr/>
            <a:lstStyle/>
            <a:p>
              <a:endParaRPr lang="en-US"/>
            </a:p>
          </p:txBody>
        </p:sp>
        <p:sp>
          <p:nvSpPr>
            <p:cNvPr id="7250" name="Freeform 207"/>
            <p:cNvSpPr>
              <a:spLocks/>
            </p:cNvSpPr>
            <p:nvPr/>
          </p:nvSpPr>
          <p:spPr bwMode="auto">
            <a:xfrm>
              <a:off x="2049" y="2238"/>
              <a:ext cx="432" cy="444"/>
            </a:xfrm>
            <a:custGeom>
              <a:avLst/>
              <a:gdLst>
                <a:gd name="T0" fmla="*/ 426 w 432"/>
                <a:gd name="T1" fmla="*/ 78 h 444"/>
                <a:gd name="T2" fmla="*/ 396 w 432"/>
                <a:gd name="T3" fmla="*/ 426 h 444"/>
                <a:gd name="T4" fmla="*/ 162 w 432"/>
                <a:gd name="T5" fmla="*/ 408 h 444"/>
                <a:gd name="T6" fmla="*/ 168 w 432"/>
                <a:gd name="T7" fmla="*/ 420 h 444"/>
                <a:gd name="T8" fmla="*/ 60 w 432"/>
                <a:gd name="T9" fmla="*/ 408 h 444"/>
                <a:gd name="T10" fmla="*/ 54 w 432"/>
                <a:gd name="T11" fmla="*/ 444 h 444"/>
                <a:gd name="T12" fmla="*/ 0 w 432"/>
                <a:gd name="T13" fmla="*/ 438 h 444"/>
                <a:gd name="T14" fmla="*/ 12 w 432"/>
                <a:gd name="T15" fmla="*/ 354 h 444"/>
                <a:gd name="T16" fmla="*/ 60 w 432"/>
                <a:gd name="T17" fmla="*/ 0 h 444"/>
                <a:gd name="T18" fmla="*/ 432 w 432"/>
                <a:gd name="T19" fmla="*/ 36 h 444"/>
                <a:gd name="T20" fmla="*/ 426 w 432"/>
                <a:gd name="T21" fmla="*/ 78 h 444"/>
                <a:gd name="T22" fmla="*/ 426 w 432"/>
                <a:gd name="T23" fmla="*/ 84 h 4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32"/>
                <a:gd name="T37" fmla="*/ 0 h 444"/>
                <a:gd name="T38" fmla="*/ 432 w 432"/>
                <a:gd name="T39" fmla="*/ 444 h 4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32" h="444">
                  <a:moveTo>
                    <a:pt x="426" y="78"/>
                  </a:moveTo>
                  <a:lnTo>
                    <a:pt x="396" y="426"/>
                  </a:lnTo>
                  <a:lnTo>
                    <a:pt x="162" y="408"/>
                  </a:lnTo>
                  <a:lnTo>
                    <a:pt x="168" y="420"/>
                  </a:lnTo>
                  <a:lnTo>
                    <a:pt x="60" y="408"/>
                  </a:lnTo>
                  <a:lnTo>
                    <a:pt x="54" y="444"/>
                  </a:lnTo>
                  <a:lnTo>
                    <a:pt x="0" y="438"/>
                  </a:lnTo>
                  <a:lnTo>
                    <a:pt x="12" y="354"/>
                  </a:lnTo>
                  <a:lnTo>
                    <a:pt x="60" y="0"/>
                  </a:lnTo>
                  <a:lnTo>
                    <a:pt x="432" y="36"/>
                  </a:lnTo>
                  <a:lnTo>
                    <a:pt x="426" y="78"/>
                  </a:lnTo>
                  <a:lnTo>
                    <a:pt x="426" y="84"/>
                  </a:lnTo>
                </a:path>
              </a:pathLst>
            </a:custGeom>
            <a:noFill/>
            <a:ln w="9525">
              <a:solidFill>
                <a:srgbClr val="000000"/>
              </a:solidFill>
              <a:prstDash val="solid"/>
              <a:round/>
              <a:headEnd/>
              <a:tailEnd/>
            </a:ln>
          </p:spPr>
          <p:txBody>
            <a:bodyPr/>
            <a:lstStyle/>
            <a:p>
              <a:endParaRPr lang="en-US"/>
            </a:p>
          </p:txBody>
        </p:sp>
        <p:sp>
          <p:nvSpPr>
            <p:cNvPr id="7251" name="Freeform 208"/>
            <p:cNvSpPr>
              <a:spLocks/>
            </p:cNvSpPr>
            <p:nvPr/>
          </p:nvSpPr>
          <p:spPr bwMode="auto">
            <a:xfrm>
              <a:off x="3843" y="1524"/>
              <a:ext cx="372" cy="324"/>
            </a:xfrm>
            <a:custGeom>
              <a:avLst/>
              <a:gdLst>
                <a:gd name="T0" fmla="*/ 360 w 372"/>
                <a:gd name="T1" fmla="*/ 168 h 324"/>
                <a:gd name="T2" fmla="*/ 360 w 372"/>
                <a:gd name="T3" fmla="*/ 222 h 324"/>
                <a:gd name="T4" fmla="*/ 372 w 372"/>
                <a:gd name="T5" fmla="*/ 288 h 324"/>
                <a:gd name="T6" fmla="*/ 366 w 372"/>
                <a:gd name="T7" fmla="*/ 306 h 324"/>
                <a:gd name="T8" fmla="*/ 360 w 372"/>
                <a:gd name="T9" fmla="*/ 324 h 324"/>
                <a:gd name="T10" fmla="*/ 354 w 372"/>
                <a:gd name="T11" fmla="*/ 318 h 324"/>
                <a:gd name="T12" fmla="*/ 300 w 372"/>
                <a:gd name="T13" fmla="*/ 294 h 324"/>
                <a:gd name="T14" fmla="*/ 282 w 372"/>
                <a:gd name="T15" fmla="*/ 282 h 324"/>
                <a:gd name="T16" fmla="*/ 252 w 372"/>
                <a:gd name="T17" fmla="*/ 252 h 324"/>
                <a:gd name="T18" fmla="*/ 6 w 372"/>
                <a:gd name="T19" fmla="*/ 300 h 324"/>
                <a:gd name="T20" fmla="*/ 0 w 372"/>
                <a:gd name="T21" fmla="*/ 282 h 324"/>
                <a:gd name="T22" fmla="*/ 42 w 372"/>
                <a:gd name="T23" fmla="*/ 234 h 324"/>
                <a:gd name="T24" fmla="*/ 30 w 372"/>
                <a:gd name="T25" fmla="*/ 192 h 324"/>
                <a:gd name="T26" fmla="*/ 78 w 372"/>
                <a:gd name="T27" fmla="*/ 180 h 324"/>
                <a:gd name="T28" fmla="*/ 114 w 372"/>
                <a:gd name="T29" fmla="*/ 180 h 324"/>
                <a:gd name="T30" fmla="*/ 156 w 372"/>
                <a:gd name="T31" fmla="*/ 168 h 324"/>
                <a:gd name="T32" fmla="*/ 180 w 372"/>
                <a:gd name="T33" fmla="*/ 144 h 324"/>
                <a:gd name="T34" fmla="*/ 174 w 372"/>
                <a:gd name="T35" fmla="*/ 120 h 324"/>
                <a:gd name="T36" fmla="*/ 174 w 372"/>
                <a:gd name="T37" fmla="*/ 108 h 324"/>
                <a:gd name="T38" fmla="*/ 168 w 372"/>
                <a:gd name="T39" fmla="*/ 114 h 324"/>
                <a:gd name="T40" fmla="*/ 162 w 372"/>
                <a:gd name="T41" fmla="*/ 102 h 324"/>
                <a:gd name="T42" fmla="*/ 210 w 372"/>
                <a:gd name="T43" fmla="*/ 36 h 324"/>
                <a:gd name="T44" fmla="*/ 234 w 372"/>
                <a:gd name="T45" fmla="*/ 12 h 324"/>
                <a:gd name="T46" fmla="*/ 312 w 372"/>
                <a:gd name="T47" fmla="*/ 0 h 324"/>
                <a:gd name="T48" fmla="*/ 324 w 372"/>
                <a:gd name="T49" fmla="*/ 72 h 324"/>
                <a:gd name="T50" fmla="*/ 336 w 372"/>
                <a:gd name="T51" fmla="*/ 108 h 324"/>
                <a:gd name="T52" fmla="*/ 342 w 372"/>
                <a:gd name="T53" fmla="*/ 108 h 324"/>
                <a:gd name="T54" fmla="*/ 354 w 372"/>
                <a:gd name="T55" fmla="*/ 162 h 324"/>
                <a:gd name="T56" fmla="*/ 360 w 372"/>
                <a:gd name="T57" fmla="*/ 168 h 32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2"/>
                <a:gd name="T88" fmla="*/ 0 h 324"/>
                <a:gd name="T89" fmla="*/ 372 w 372"/>
                <a:gd name="T90" fmla="*/ 324 h 32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2" h="324">
                  <a:moveTo>
                    <a:pt x="360" y="168"/>
                  </a:moveTo>
                  <a:lnTo>
                    <a:pt x="360" y="222"/>
                  </a:lnTo>
                  <a:lnTo>
                    <a:pt x="372" y="288"/>
                  </a:lnTo>
                  <a:lnTo>
                    <a:pt x="366" y="306"/>
                  </a:lnTo>
                  <a:lnTo>
                    <a:pt x="360" y="324"/>
                  </a:lnTo>
                  <a:lnTo>
                    <a:pt x="354" y="318"/>
                  </a:lnTo>
                  <a:lnTo>
                    <a:pt x="300" y="294"/>
                  </a:lnTo>
                  <a:lnTo>
                    <a:pt x="282" y="282"/>
                  </a:lnTo>
                  <a:lnTo>
                    <a:pt x="252" y="252"/>
                  </a:lnTo>
                  <a:lnTo>
                    <a:pt x="6" y="300"/>
                  </a:lnTo>
                  <a:lnTo>
                    <a:pt x="0" y="282"/>
                  </a:lnTo>
                  <a:lnTo>
                    <a:pt x="42" y="234"/>
                  </a:lnTo>
                  <a:lnTo>
                    <a:pt x="30" y="192"/>
                  </a:lnTo>
                  <a:lnTo>
                    <a:pt x="78" y="180"/>
                  </a:lnTo>
                  <a:lnTo>
                    <a:pt x="114" y="180"/>
                  </a:lnTo>
                  <a:lnTo>
                    <a:pt x="156" y="168"/>
                  </a:lnTo>
                  <a:lnTo>
                    <a:pt x="180" y="144"/>
                  </a:lnTo>
                  <a:lnTo>
                    <a:pt x="174" y="120"/>
                  </a:lnTo>
                  <a:lnTo>
                    <a:pt x="174" y="108"/>
                  </a:lnTo>
                  <a:lnTo>
                    <a:pt x="168" y="114"/>
                  </a:lnTo>
                  <a:lnTo>
                    <a:pt x="162" y="102"/>
                  </a:lnTo>
                  <a:lnTo>
                    <a:pt x="210" y="36"/>
                  </a:lnTo>
                  <a:lnTo>
                    <a:pt x="234" y="12"/>
                  </a:lnTo>
                  <a:lnTo>
                    <a:pt x="312" y="0"/>
                  </a:lnTo>
                  <a:lnTo>
                    <a:pt x="324" y="72"/>
                  </a:lnTo>
                  <a:lnTo>
                    <a:pt x="336" y="108"/>
                  </a:lnTo>
                  <a:lnTo>
                    <a:pt x="342" y="108"/>
                  </a:lnTo>
                  <a:lnTo>
                    <a:pt x="354" y="162"/>
                  </a:lnTo>
                  <a:lnTo>
                    <a:pt x="360" y="168"/>
                  </a:lnTo>
                  <a:close/>
                </a:path>
              </a:pathLst>
            </a:custGeom>
            <a:solidFill>
              <a:srgbClr val="FFAA00"/>
            </a:solidFill>
            <a:ln w="9525">
              <a:solidFill>
                <a:srgbClr val="FFAA00"/>
              </a:solidFill>
              <a:prstDash val="solid"/>
              <a:round/>
              <a:headEnd/>
              <a:tailEnd/>
            </a:ln>
          </p:spPr>
          <p:txBody>
            <a:bodyPr/>
            <a:lstStyle/>
            <a:p>
              <a:endParaRPr lang="en-US"/>
            </a:p>
          </p:txBody>
        </p:sp>
        <p:sp>
          <p:nvSpPr>
            <p:cNvPr id="7252" name="Freeform 209"/>
            <p:cNvSpPr>
              <a:spLocks/>
            </p:cNvSpPr>
            <p:nvPr/>
          </p:nvSpPr>
          <p:spPr bwMode="auto">
            <a:xfrm>
              <a:off x="3843" y="1524"/>
              <a:ext cx="372" cy="324"/>
            </a:xfrm>
            <a:custGeom>
              <a:avLst/>
              <a:gdLst>
                <a:gd name="T0" fmla="*/ 360 w 372"/>
                <a:gd name="T1" fmla="*/ 168 h 324"/>
                <a:gd name="T2" fmla="*/ 360 w 372"/>
                <a:gd name="T3" fmla="*/ 222 h 324"/>
                <a:gd name="T4" fmla="*/ 372 w 372"/>
                <a:gd name="T5" fmla="*/ 288 h 324"/>
                <a:gd name="T6" fmla="*/ 366 w 372"/>
                <a:gd name="T7" fmla="*/ 306 h 324"/>
                <a:gd name="T8" fmla="*/ 360 w 372"/>
                <a:gd name="T9" fmla="*/ 324 h 324"/>
                <a:gd name="T10" fmla="*/ 354 w 372"/>
                <a:gd name="T11" fmla="*/ 318 h 324"/>
                <a:gd name="T12" fmla="*/ 300 w 372"/>
                <a:gd name="T13" fmla="*/ 294 h 324"/>
                <a:gd name="T14" fmla="*/ 282 w 372"/>
                <a:gd name="T15" fmla="*/ 282 h 324"/>
                <a:gd name="T16" fmla="*/ 252 w 372"/>
                <a:gd name="T17" fmla="*/ 252 h 324"/>
                <a:gd name="T18" fmla="*/ 6 w 372"/>
                <a:gd name="T19" fmla="*/ 300 h 324"/>
                <a:gd name="T20" fmla="*/ 0 w 372"/>
                <a:gd name="T21" fmla="*/ 282 h 324"/>
                <a:gd name="T22" fmla="*/ 42 w 372"/>
                <a:gd name="T23" fmla="*/ 234 h 324"/>
                <a:gd name="T24" fmla="*/ 30 w 372"/>
                <a:gd name="T25" fmla="*/ 192 h 324"/>
                <a:gd name="T26" fmla="*/ 78 w 372"/>
                <a:gd name="T27" fmla="*/ 180 h 324"/>
                <a:gd name="T28" fmla="*/ 114 w 372"/>
                <a:gd name="T29" fmla="*/ 180 h 324"/>
                <a:gd name="T30" fmla="*/ 156 w 372"/>
                <a:gd name="T31" fmla="*/ 168 h 324"/>
                <a:gd name="T32" fmla="*/ 180 w 372"/>
                <a:gd name="T33" fmla="*/ 144 h 324"/>
                <a:gd name="T34" fmla="*/ 174 w 372"/>
                <a:gd name="T35" fmla="*/ 120 h 324"/>
                <a:gd name="T36" fmla="*/ 174 w 372"/>
                <a:gd name="T37" fmla="*/ 108 h 324"/>
                <a:gd name="T38" fmla="*/ 168 w 372"/>
                <a:gd name="T39" fmla="*/ 114 h 324"/>
                <a:gd name="T40" fmla="*/ 162 w 372"/>
                <a:gd name="T41" fmla="*/ 102 h 324"/>
                <a:gd name="T42" fmla="*/ 210 w 372"/>
                <a:gd name="T43" fmla="*/ 36 h 324"/>
                <a:gd name="T44" fmla="*/ 234 w 372"/>
                <a:gd name="T45" fmla="*/ 12 h 324"/>
                <a:gd name="T46" fmla="*/ 312 w 372"/>
                <a:gd name="T47" fmla="*/ 0 h 324"/>
                <a:gd name="T48" fmla="*/ 324 w 372"/>
                <a:gd name="T49" fmla="*/ 72 h 324"/>
                <a:gd name="T50" fmla="*/ 336 w 372"/>
                <a:gd name="T51" fmla="*/ 108 h 324"/>
                <a:gd name="T52" fmla="*/ 342 w 372"/>
                <a:gd name="T53" fmla="*/ 108 h 324"/>
                <a:gd name="T54" fmla="*/ 354 w 372"/>
                <a:gd name="T55" fmla="*/ 162 h 324"/>
                <a:gd name="T56" fmla="*/ 360 w 372"/>
                <a:gd name="T57" fmla="*/ 168 h 324"/>
                <a:gd name="T58" fmla="*/ 360 w 372"/>
                <a:gd name="T59" fmla="*/ 174 h 32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2"/>
                <a:gd name="T91" fmla="*/ 0 h 324"/>
                <a:gd name="T92" fmla="*/ 372 w 372"/>
                <a:gd name="T93" fmla="*/ 324 h 32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2" h="324">
                  <a:moveTo>
                    <a:pt x="360" y="168"/>
                  </a:moveTo>
                  <a:lnTo>
                    <a:pt x="360" y="222"/>
                  </a:lnTo>
                  <a:lnTo>
                    <a:pt x="372" y="288"/>
                  </a:lnTo>
                  <a:lnTo>
                    <a:pt x="366" y="306"/>
                  </a:lnTo>
                  <a:lnTo>
                    <a:pt x="360" y="324"/>
                  </a:lnTo>
                  <a:lnTo>
                    <a:pt x="354" y="318"/>
                  </a:lnTo>
                  <a:lnTo>
                    <a:pt x="300" y="294"/>
                  </a:lnTo>
                  <a:lnTo>
                    <a:pt x="282" y="282"/>
                  </a:lnTo>
                  <a:lnTo>
                    <a:pt x="252" y="252"/>
                  </a:lnTo>
                  <a:lnTo>
                    <a:pt x="6" y="300"/>
                  </a:lnTo>
                  <a:lnTo>
                    <a:pt x="0" y="282"/>
                  </a:lnTo>
                  <a:lnTo>
                    <a:pt x="42" y="234"/>
                  </a:lnTo>
                  <a:lnTo>
                    <a:pt x="30" y="192"/>
                  </a:lnTo>
                  <a:lnTo>
                    <a:pt x="78" y="180"/>
                  </a:lnTo>
                  <a:lnTo>
                    <a:pt x="114" y="180"/>
                  </a:lnTo>
                  <a:lnTo>
                    <a:pt x="156" y="168"/>
                  </a:lnTo>
                  <a:lnTo>
                    <a:pt x="180" y="144"/>
                  </a:lnTo>
                  <a:lnTo>
                    <a:pt x="174" y="120"/>
                  </a:lnTo>
                  <a:lnTo>
                    <a:pt x="174" y="108"/>
                  </a:lnTo>
                  <a:lnTo>
                    <a:pt x="168" y="114"/>
                  </a:lnTo>
                  <a:lnTo>
                    <a:pt x="162" y="102"/>
                  </a:lnTo>
                  <a:lnTo>
                    <a:pt x="210" y="36"/>
                  </a:lnTo>
                  <a:lnTo>
                    <a:pt x="234" y="12"/>
                  </a:lnTo>
                  <a:lnTo>
                    <a:pt x="312" y="0"/>
                  </a:lnTo>
                  <a:lnTo>
                    <a:pt x="324" y="72"/>
                  </a:lnTo>
                  <a:lnTo>
                    <a:pt x="336" y="108"/>
                  </a:lnTo>
                  <a:lnTo>
                    <a:pt x="342" y="108"/>
                  </a:lnTo>
                  <a:lnTo>
                    <a:pt x="354" y="162"/>
                  </a:lnTo>
                  <a:lnTo>
                    <a:pt x="360" y="168"/>
                  </a:lnTo>
                  <a:lnTo>
                    <a:pt x="360" y="174"/>
                  </a:lnTo>
                </a:path>
              </a:pathLst>
            </a:custGeom>
            <a:noFill/>
            <a:ln w="9525">
              <a:solidFill>
                <a:srgbClr val="000000"/>
              </a:solidFill>
              <a:prstDash val="solid"/>
              <a:round/>
              <a:headEnd/>
              <a:tailEnd/>
            </a:ln>
          </p:spPr>
          <p:txBody>
            <a:bodyPr/>
            <a:lstStyle/>
            <a:p>
              <a:endParaRPr lang="en-US"/>
            </a:p>
          </p:txBody>
        </p:sp>
        <p:sp>
          <p:nvSpPr>
            <p:cNvPr id="7253" name="Freeform 210"/>
            <p:cNvSpPr>
              <a:spLocks/>
            </p:cNvSpPr>
            <p:nvPr/>
          </p:nvSpPr>
          <p:spPr bwMode="auto">
            <a:xfrm>
              <a:off x="4155" y="2196"/>
              <a:ext cx="36" cy="54"/>
            </a:xfrm>
            <a:custGeom>
              <a:avLst/>
              <a:gdLst>
                <a:gd name="T0" fmla="*/ 0 w 36"/>
                <a:gd name="T1" fmla="*/ 0 h 54"/>
                <a:gd name="T2" fmla="*/ 36 w 36"/>
                <a:gd name="T3" fmla="*/ 54 h 54"/>
                <a:gd name="T4" fmla="*/ 0 w 36"/>
                <a:gd name="T5" fmla="*/ 0 h 54"/>
                <a:gd name="T6" fmla="*/ 0 w 36"/>
                <a:gd name="T7" fmla="*/ 6 h 54"/>
                <a:gd name="T8" fmla="*/ 0 60000 65536"/>
                <a:gd name="T9" fmla="*/ 0 60000 65536"/>
                <a:gd name="T10" fmla="*/ 0 60000 65536"/>
                <a:gd name="T11" fmla="*/ 0 60000 65536"/>
                <a:gd name="T12" fmla="*/ 0 w 36"/>
                <a:gd name="T13" fmla="*/ 0 h 54"/>
                <a:gd name="T14" fmla="*/ 36 w 36"/>
                <a:gd name="T15" fmla="*/ 54 h 54"/>
              </a:gdLst>
              <a:ahLst/>
              <a:cxnLst>
                <a:cxn ang="T8">
                  <a:pos x="T0" y="T1"/>
                </a:cxn>
                <a:cxn ang="T9">
                  <a:pos x="T2" y="T3"/>
                </a:cxn>
                <a:cxn ang="T10">
                  <a:pos x="T4" y="T5"/>
                </a:cxn>
                <a:cxn ang="T11">
                  <a:pos x="T6" y="T7"/>
                </a:cxn>
              </a:cxnLst>
              <a:rect l="T12" t="T13" r="T14" b="T15"/>
              <a:pathLst>
                <a:path w="36" h="54">
                  <a:moveTo>
                    <a:pt x="0" y="0"/>
                  </a:moveTo>
                  <a:lnTo>
                    <a:pt x="36" y="54"/>
                  </a:lnTo>
                  <a:lnTo>
                    <a:pt x="0" y="0"/>
                  </a:lnTo>
                  <a:lnTo>
                    <a:pt x="0" y="6"/>
                  </a:lnTo>
                </a:path>
              </a:pathLst>
            </a:custGeom>
            <a:noFill/>
            <a:ln w="9525">
              <a:solidFill>
                <a:srgbClr val="000000"/>
              </a:solidFill>
              <a:prstDash val="solid"/>
              <a:round/>
              <a:headEnd/>
              <a:tailEnd/>
            </a:ln>
          </p:spPr>
          <p:txBody>
            <a:bodyPr/>
            <a:lstStyle/>
            <a:p>
              <a:endParaRPr lang="en-US"/>
            </a:p>
          </p:txBody>
        </p:sp>
        <p:sp>
          <p:nvSpPr>
            <p:cNvPr id="7254" name="Freeform 211"/>
            <p:cNvSpPr>
              <a:spLocks/>
            </p:cNvSpPr>
            <p:nvPr/>
          </p:nvSpPr>
          <p:spPr bwMode="auto">
            <a:xfrm>
              <a:off x="3651" y="2202"/>
              <a:ext cx="528" cy="234"/>
            </a:xfrm>
            <a:custGeom>
              <a:avLst/>
              <a:gdLst>
                <a:gd name="T0" fmla="*/ 528 w 528"/>
                <a:gd name="T1" fmla="*/ 66 h 234"/>
                <a:gd name="T2" fmla="*/ 510 w 528"/>
                <a:gd name="T3" fmla="*/ 90 h 234"/>
                <a:gd name="T4" fmla="*/ 486 w 528"/>
                <a:gd name="T5" fmla="*/ 96 h 234"/>
                <a:gd name="T6" fmla="*/ 486 w 528"/>
                <a:gd name="T7" fmla="*/ 78 h 234"/>
                <a:gd name="T8" fmla="*/ 474 w 528"/>
                <a:gd name="T9" fmla="*/ 84 h 234"/>
                <a:gd name="T10" fmla="*/ 480 w 528"/>
                <a:gd name="T11" fmla="*/ 96 h 234"/>
                <a:gd name="T12" fmla="*/ 450 w 528"/>
                <a:gd name="T13" fmla="*/ 90 h 234"/>
                <a:gd name="T14" fmla="*/ 486 w 528"/>
                <a:gd name="T15" fmla="*/ 102 h 234"/>
                <a:gd name="T16" fmla="*/ 474 w 528"/>
                <a:gd name="T17" fmla="*/ 126 h 234"/>
                <a:gd name="T18" fmla="*/ 456 w 528"/>
                <a:gd name="T19" fmla="*/ 126 h 234"/>
                <a:gd name="T20" fmla="*/ 474 w 528"/>
                <a:gd name="T21" fmla="*/ 132 h 234"/>
                <a:gd name="T22" fmla="*/ 492 w 528"/>
                <a:gd name="T23" fmla="*/ 120 h 234"/>
                <a:gd name="T24" fmla="*/ 504 w 528"/>
                <a:gd name="T25" fmla="*/ 126 h 234"/>
                <a:gd name="T26" fmla="*/ 492 w 528"/>
                <a:gd name="T27" fmla="*/ 144 h 234"/>
                <a:gd name="T28" fmla="*/ 486 w 528"/>
                <a:gd name="T29" fmla="*/ 138 h 234"/>
                <a:gd name="T30" fmla="*/ 462 w 528"/>
                <a:gd name="T31" fmla="*/ 156 h 234"/>
                <a:gd name="T32" fmla="*/ 456 w 528"/>
                <a:gd name="T33" fmla="*/ 150 h 234"/>
                <a:gd name="T34" fmla="*/ 450 w 528"/>
                <a:gd name="T35" fmla="*/ 168 h 234"/>
                <a:gd name="T36" fmla="*/ 438 w 528"/>
                <a:gd name="T37" fmla="*/ 150 h 234"/>
                <a:gd name="T38" fmla="*/ 444 w 528"/>
                <a:gd name="T39" fmla="*/ 168 h 234"/>
                <a:gd name="T40" fmla="*/ 426 w 528"/>
                <a:gd name="T41" fmla="*/ 192 h 234"/>
                <a:gd name="T42" fmla="*/ 420 w 528"/>
                <a:gd name="T43" fmla="*/ 222 h 234"/>
                <a:gd name="T44" fmla="*/ 414 w 528"/>
                <a:gd name="T45" fmla="*/ 210 h 234"/>
                <a:gd name="T46" fmla="*/ 414 w 528"/>
                <a:gd name="T47" fmla="*/ 228 h 234"/>
                <a:gd name="T48" fmla="*/ 378 w 528"/>
                <a:gd name="T49" fmla="*/ 234 h 234"/>
                <a:gd name="T50" fmla="*/ 372 w 528"/>
                <a:gd name="T51" fmla="*/ 228 h 234"/>
                <a:gd name="T52" fmla="*/ 294 w 528"/>
                <a:gd name="T53" fmla="*/ 174 h 234"/>
                <a:gd name="T54" fmla="*/ 228 w 528"/>
                <a:gd name="T55" fmla="*/ 186 h 234"/>
                <a:gd name="T56" fmla="*/ 210 w 528"/>
                <a:gd name="T57" fmla="*/ 162 h 234"/>
                <a:gd name="T58" fmla="*/ 120 w 528"/>
                <a:gd name="T59" fmla="*/ 168 h 234"/>
                <a:gd name="T60" fmla="*/ 78 w 528"/>
                <a:gd name="T61" fmla="*/ 192 h 234"/>
                <a:gd name="T62" fmla="*/ 0 w 528"/>
                <a:gd name="T63" fmla="*/ 204 h 234"/>
                <a:gd name="T64" fmla="*/ 0 w 528"/>
                <a:gd name="T65" fmla="*/ 186 h 234"/>
                <a:gd name="T66" fmla="*/ 18 w 528"/>
                <a:gd name="T67" fmla="*/ 180 h 234"/>
                <a:gd name="T68" fmla="*/ 30 w 528"/>
                <a:gd name="T69" fmla="*/ 156 h 234"/>
                <a:gd name="T70" fmla="*/ 78 w 528"/>
                <a:gd name="T71" fmla="*/ 132 h 234"/>
                <a:gd name="T72" fmla="*/ 96 w 528"/>
                <a:gd name="T73" fmla="*/ 108 h 234"/>
                <a:gd name="T74" fmla="*/ 102 w 528"/>
                <a:gd name="T75" fmla="*/ 114 h 234"/>
                <a:gd name="T76" fmla="*/ 132 w 528"/>
                <a:gd name="T77" fmla="*/ 96 h 234"/>
                <a:gd name="T78" fmla="*/ 150 w 528"/>
                <a:gd name="T79" fmla="*/ 78 h 234"/>
                <a:gd name="T80" fmla="*/ 150 w 528"/>
                <a:gd name="T81" fmla="*/ 54 h 234"/>
                <a:gd name="T82" fmla="*/ 498 w 528"/>
                <a:gd name="T83" fmla="*/ 0 h 234"/>
                <a:gd name="T84" fmla="*/ 516 w 528"/>
                <a:gd name="T85" fmla="*/ 30 h 234"/>
                <a:gd name="T86" fmla="*/ 504 w 528"/>
                <a:gd name="T87" fmla="*/ 18 h 234"/>
                <a:gd name="T88" fmla="*/ 510 w 528"/>
                <a:gd name="T89" fmla="*/ 24 h 234"/>
                <a:gd name="T90" fmla="*/ 492 w 528"/>
                <a:gd name="T91" fmla="*/ 18 h 234"/>
                <a:gd name="T92" fmla="*/ 498 w 528"/>
                <a:gd name="T93" fmla="*/ 30 h 234"/>
                <a:gd name="T94" fmla="*/ 486 w 528"/>
                <a:gd name="T95" fmla="*/ 30 h 234"/>
                <a:gd name="T96" fmla="*/ 492 w 528"/>
                <a:gd name="T97" fmla="*/ 36 h 234"/>
                <a:gd name="T98" fmla="*/ 480 w 528"/>
                <a:gd name="T99" fmla="*/ 30 h 234"/>
                <a:gd name="T100" fmla="*/ 480 w 528"/>
                <a:gd name="T101" fmla="*/ 42 h 234"/>
                <a:gd name="T102" fmla="*/ 468 w 528"/>
                <a:gd name="T103" fmla="*/ 48 h 234"/>
                <a:gd name="T104" fmla="*/ 456 w 528"/>
                <a:gd name="T105" fmla="*/ 24 h 234"/>
                <a:gd name="T106" fmla="*/ 462 w 528"/>
                <a:gd name="T107" fmla="*/ 54 h 234"/>
                <a:gd name="T108" fmla="*/ 504 w 528"/>
                <a:gd name="T109" fmla="*/ 42 h 234"/>
                <a:gd name="T110" fmla="*/ 504 w 528"/>
                <a:gd name="T111" fmla="*/ 66 h 234"/>
                <a:gd name="T112" fmla="*/ 510 w 528"/>
                <a:gd name="T113" fmla="*/ 66 h 234"/>
                <a:gd name="T114" fmla="*/ 516 w 528"/>
                <a:gd name="T115" fmla="*/ 42 h 234"/>
                <a:gd name="T116" fmla="*/ 528 w 528"/>
                <a:gd name="T117" fmla="*/ 66 h 23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28"/>
                <a:gd name="T178" fmla="*/ 0 h 234"/>
                <a:gd name="T179" fmla="*/ 528 w 528"/>
                <a:gd name="T180" fmla="*/ 234 h 23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28" h="234">
                  <a:moveTo>
                    <a:pt x="528" y="66"/>
                  </a:moveTo>
                  <a:lnTo>
                    <a:pt x="510" y="90"/>
                  </a:lnTo>
                  <a:lnTo>
                    <a:pt x="486" y="96"/>
                  </a:lnTo>
                  <a:lnTo>
                    <a:pt x="486" y="78"/>
                  </a:lnTo>
                  <a:lnTo>
                    <a:pt x="474" y="84"/>
                  </a:lnTo>
                  <a:lnTo>
                    <a:pt x="480" y="96"/>
                  </a:lnTo>
                  <a:lnTo>
                    <a:pt x="450" y="90"/>
                  </a:lnTo>
                  <a:lnTo>
                    <a:pt x="486" y="102"/>
                  </a:lnTo>
                  <a:lnTo>
                    <a:pt x="474" y="126"/>
                  </a:lnTo>
                  <a:lnTo>
                    <a:pt x="456" y="126"/>
                  </a:lnTo>
                  <a:lnTo>
                    <a:pt x="474" y="132"/>
                  </a:lnTo>
                  <a:lnTo>
                    <a:pt x="492" y="120"/>
                  </a:lnTo>
                  <a:lnTo>
                    <a:pt x="504" y="126"/>
                  </a:lnTo>
                  <a:lnTo>
                    <a:pt x="492" y="144"/>
                  </a:lnTo>
                  <a:lnTo>
                    <a:pt x="486" y="138"/>
                  </a:lnTo>
                  <a:lnTo>
                    <a:pt x="462" y="156"/>
                  </a:lnTo>
                  <a:lnTo>
                    <a:pt x="456" y="150"/>
                  </a:lnTo>
                  <a:lnTo>
                    <a:pt x="450" y="168"/>
                  </a:lnTo>
                  <a:lnTo>
                    <a:pt x="438" y="150"/>
                  </a:lnTo>
                  <a:lnTo>
                    <a:pt x="444" y="168"/>
                  </a:lnTo>
                  <a:lnTo>
                    <a:pt x="426" y="192"/>
                  </a:lnTo>
                  <a:lnTo>
                    <a:pt x="420" y="222"/>
                  </a:lnTo>
                  <a:lnTo>
                    <a:pt x="414" y="210"/>
                  </a:lnTo>
                  <a:lnTo>
                    <a:pt x="414" y="228"/>
                  </a:lnTo>
                  <a:lnTo>
                    <a:pt x="378" y="234"/>
                  </a:lnTo>
                  <a:lnTo>
                    <a:pt x="372" y="228"/>
                  </a:lnTo>
                  <a:lnTo>
                    <a:pt x="294" y="174"/>
                  </a:lnTo>
                  <a:lnTo>
                    <a:pt x="228" y="186"/>
                  </a:lnTo>
                  <a:lnTo>
                    <a:pt x="210" y="162"/>
                  </a:lnTo>
                  <a:lnTo>
                    <a:pt x="120" y="168"/>
                  </a:lnTo>
                  <a:lnTo>
                    <a:pt x="78" y="192"/>
                  </a:lnTo>
                  <a:lnTo>
                    <a:pt x="0" y="204"/>
                  </a:lnTo>
                  <a:lnTo>
                    <a:pt x="0" y="186"/>
                  </a:lnTo>
                  <a:lnTo>
                    <a:pt x="18" y="180"/>
                  </a:lnTo>
                  <a:lnTo>
                    <a:pt x="30" y="156"/>
                  </a:lnTo>
                  <a:lnTo>
                    <a:pt x="78" y="132"/>
                  </a:lnTo>
                  <a:lnTo>
                    <a:pt x="96" y="108"/>
                  </a:lnTo>
                  <a:lnTo>
                    <a:pt x="102" y="114"/>
                  </a:lnTo>
                  <a:lnTo>
                    <a:pt x="132" y="96"/>
                  </a:lnTo>
                  <a:lnTo>
                    <a:pt x="150" y="78"/>
                  </a:lnTo>
                  <a:lnTo>
                    <a:pt x="150" y="54"/>
                  </a:lnTo>
                  <a:lnTo>
                    <a:pt x="498" y="0"/>
                  </a:lnTo>
                  <a:lnTo>
                    <a:pt x="516" y="30"/>
                  </a:lnTo>
                  <a:lnTo>
                    <a:pt x="504" y="18"/>
                  </a:lnTo>
                  <a:lnTo>
                    <a:pt x="510" y="24"/>
                  </a:lnTo>
                  <a:lnTo>
                    <a:pt x="492" y="18"/>
                  </a:lnTo>
                  <a:lnTo>
                    <a:pt x="498" y="30"/>
                  </a:lnTo>
                  <a:lnTo>
                    <a:pt x="486" y="30"/>
                  </a:lnTo>
                  <a:lnTo>
                    <a:pt x="492" y="36"/>
                  </a:lnTo>
                  <a:lnTo>
                    <a:pt x="480" y="30"/>
                  </a:lnTo>
                  <a:lnTo>
                    <a:pt x="480" y="42"/>
                  </a:lnTo>
                  <a:lnTo>
                    <a:pt x="468" y="48"/>
                  </a:lnTo>
                  <a:lnTo>
                    <a:pt x="456" y="24"/>
                  </a:lnTo>
                  <a:lnTo>
                    <a:pt x="462" y="54"/>
                  </a:lnTo>
                  <a:lnTo>
                    <a:pt x="504" y="42"/>
                  </a:lnTo>
                  <a:lnTo>
                    <a:pt x="504" y="66"/>
                  </a:lnTo>
                  <a:lnTo>
                    <a:pt x="510" y="66"/>
                  </a:lnTo>
                  <a:lnTo>
                    <a:pt x="516" y="42"/>
                  </a:lnTo>
                  <a:lnTo>
                    <a:pt x="528" y="66"/>
                  </a:lnTo>
                  <a:close/>
                </a:path>
              </a:pathLst>
            </a:custGeom>
            <a:solidFill>
              <a:srgbClr val="FF8C00"/>
            </a:solidFill>
            <a:ln w="9525">
              <a:solidFill>
                <a:srgbClr val="FF8C00"/>
              </a:solidFill>
              <a:prstDash val="solid"/>
              <a:round/>
              <a:headEnd/>
              <a:tailEnd/>
            </a:ln>
          </p:spPr>
          <p:txBody>
            <a:bodyPr/>
            <a:lstStyle/>
            <a:p>
              <a:endParaRPr lang="en-US"/>
            </a:p>
          </p:txBody>
        </p:sp>
        <p:sp>
          <p:nvSpPr>
            <p:cNvPr id="7255" name="Freeform 212"/>
            <p:cNvSpPr>
              <a:spLocks/>
            </p:cNvSpPr>
            <p:nvPr/>
          </p:nvSpPr>
          <p:spPr bwMode="auto">
            <a:xfrm>
              <a:off x="3651" y="2202"/>
              <a:ext cx="528" cy="234"/>
            </a:xfrm>
            <a:custGeom>
              <a:avLst/>
              <a:gdLst>
                <a:gd name="T0" fmla="*/ 528 w 528"/>
                <a:gd name="T1" fmla="*/ 66 h 234"/>
                <a:gd name="T2" fmla="*/ 510 w 528"/>
                <a:gd name="T3" fmla="*/ 90 h 234"/>
                <a:gd name="T4" fmla="*/ 486 w 528"/>
                <a:gd name="T5" fmla="*/ 96 h 234"/>
                <a:gd name="T6" fmla="*/ 486 w 528"/>
                <a:gd name="T7" fmla="*/ 78 h 234"/>
                <a:gd name="T8" fmla="*/ 474 w 528"/>
                <a:gd name="T9" fmla="*/ 84 h 234"/>
                <a:gd name="T10" fmla="*/ 480 w 528"/>
                <a:gd name="T11" fmla="*/ 96 h 234"/>
                <a:gd name="T12" fmla="*/ 450 w 528"/>
                <a:gd name="T13" fmla="*/ 90 h 234"/>
                <a:gd name="T14" fmla="*/ 486 w 528"/>
                <a:gd name="T15" fmla="*/ 102 h 234"/>
                <a:gd name="T16" fmla="*/ 474 w 528"/>
                <a:gd name="T17" fmla="*/ 126 h 234"/>
                <a:gd name="T18" fmla="*/ 456 w 528"/>
                <a:gd name="T19" fmla="*/ 126 h 234"/>
                <a:gd name="T20" fmla="*/ 474 w 528"/>
                <a:gd name="T21" fmla="*/ 132 h 234"/>
                <a:gd name="T22" fmla="*/ 492 w 528"/>
                <a:gd name="T23" fmla="*/ 120 h 234"/>
                <a:gd name="T24" fmla="*/ 504 w 528"/>
                <a:gd name="T25" fmla="*/ 126 h 234"/>
                <a:gd name="T26" fmla="*/ 492 w 528"/>
                <a:gd name="T27" fmla="*/ 144 h 234"/>
                <a:gd name="T28" fmla="*/ 486 w 528"/>
                <a:gd name="T29" fmla="*/ 138 h 234"/>
                <a:gd name="T30" fmla="*/ 462 w 528"/>
                <a:gd name="T31" fmla="*/ 156 h 234"/>
                <a:gd name="T32" fmla="*/ 456 w 528"/>
                <a:gd name="T33" fmla="*/ 150 h 234"/>
                <a:gd name="T34" fmla="*/ 450 w 528"/>
                <a:gd name="T35" fmla="*/ 168 h 234"/>
                <a:gd name="T36" fmla="*/ 438 w 528"/>
                <a:gd name="T37" fmla="*/ 150 h 234"/>
                <a:gd name="T38" fmla="*/ 444 w 528"/>
                <a:gd name="T39" fmla="*/ 168 h 234"/>
                <a:gd name="T40" fmla="*/ 426 w 528"/>
                <a:gd name="T41" fmla="*/ 192 h 234"/>
                <a:gd name="T42" fmla="*/ 420 w 528"/>
                <a:gd name="T43" fmla="*/ 222 h 234"/>
                <a:gd name="T44" fmla="*/ 414 w 528"/>
                <a:gd name="T45" fmla="*/ 210 h 234"/>
                <a:gd name="T46" fmla="*/ 414 w 528"/>
                <a:gd name="T47" fmla="*/ 228 h 234"/>
                <a:gd name="T48" fmla="*/ 378 w 528"/>
                <a:gd name="T49" fmla="*/ 234 h 234"/>
                <a:gd name="T50" fmla="*/ 372 w 528"/>
                <a:gd name="T51" fmla="*/ 228 h 234"/>
                <a:gd name="T52" fmla="*/ 294 w 528"/>
                <a:gd name="T53" fmla="*/ 174 h 234"/>
                <a:gd name="T54" fmla="*/ 228 w 528"/>
                <a:gd name="T55" fmla="*/ 186 h 234"/>
                <a:gd name="T56" fmla="*/ 210 w 528"/>
                <a:gd name="T57" fmla="*/ 162 h 234"/>
                <a:gd name="T58" fmla="*/ 120 w 528"/>
                <a:gd name="T59" fmla="*/ 168 h 234"/>
                <a:gd name="T60" fmla="*/ 78 w 528"/>
                <a:gd name="T61" fmla="*/ 192 h 234"/>
                <a:gd name="T62" fmla="*/ 0 w 528"/>
                <a:gd name="T63" fmla="*/ 204 h 234"/>
                <a:gd name="T64" fmla="*/ 0 w 528"/>
                <a:gd name="T65" fmla="*/ 186 h 234"/>
                <a:gd name="T66" fmla="*/ 18 w 528"/>
                <a:gd name="T67" fmla="*/ 180 h 234"/>
                <a:gd name="T68" fmla="*/ 30 w 528"/>
                <a:gd name="T69" fmla="*/ 156 h 234"/>
                <a:gd name="T70" fmla="*/ 78 w 528"/>
                <a:gd name="T71" fmla="*/ 132 h 234"/>
                <a:gd name="T72" fmla="*/ 96 w 528"/>
                <a:gd name="T73" fmla="*/ 108 h 234"/>
                <a:gd name="T74" fmla="*/ 102 w 528"/>
                <a:gd name="T75" fmla="*/ 114 h 234"/>
                <a:gd name="T76" fmla="*/ 132 w 528"/>
                <a:gd name="T77" fmla="*/ 96 h 234"/>
                <a:gd name="T78" fmla="*/ 150 w 528"/>
                <a:gd name="T79" fmla="*/ 78 h 234"/>
                <a:gd name="T80" fmla="*/ 150 w 528"/>
                <a:gd name="T81" fmla="*/ 54 h 234"/>
                <a:gd name="T82" fmla="*/ 498 w 528"/>
                <a:gd name="T83" fmla="*/ 0 h 234"/>
                <a:gd name="T84" fmla="*/ 516 w 528"/>
                <a:gd name="T85" fmla="*/ 30 h 234"/>
                <a:gd name="T86" fmla="*/ 504 w 528"/>
                <a:gd name="T87" fmla="*/ 18 h 234"/>
                <a:gd name="T88" fmla="*/ 510 w 528"/>
                <a:gd name="T89" fmla="*/ 24 h 234"/>
                <a:gd name="T90" fmla="*/ 492 w 528"/>
                <a:gd name="T91" fmla="*/ 18 h 234"/>
                <a:gd name="T92" fmla="*/ 498 w 528"/>
                <a:gd name="T93" fmla="*/ 30 h 234"/>
                <a:gd name="T94" fmla="*/ 486 w 528"/>
                <a:gd name="T95" fmla="*/ 30 h 234"/>
                <a:gd name="T96" fmla="*/ 492 w 528"/>
                <a:gd name="T97" fmla="*/ 36 h 234"/>
                <a:gd name="T98" fmla="*/ 480 w 528"/>
                <a:gd name="T99" fmla="*/ 30 h 234"/>
                <a:gd name="T100" fmla="*/ 480 w 528"/>
                <a:gd name="T101" fmla="*/ 42 h 234"/>
                <a:gd name="T102" fmla="*/ 468 w 528"/>
                <a:gd name="T103" fmla="*/ 48 h 234"/>
                <a:gd name="T104" fmla="*/ 456 w 528"/>
                <a:gd name="T105" fmla="*/ 24 h 234"/>
                <a:gd name="T106" fmla="*/ 462 w 528"/>
                <a:gd name="T107" fmla="*/ 54 h 234"/>
                <a:gd name="T108" fmla="*/ 504 w 528"/>
                <a:gd name="T109" fmla="*/ 42 h 234"/>
                <a:gd name="T110" fmla="*/ 504 w 528"/>
                <a:gd name="T111" fmla="*/ 66 h 234"/>
                <a:gd name="T112" fmla="*/ 510 w 528"/>
                <a:gd name="T113" fmla="*/ 66 h 234"/>
                <a:gd name="T114" fmla="*/ 516 w 528"/>
                <a:gd name="T115" fmla="*/ 42 h 234"/>
                <a:gd name="T116" fmla="*/ 528 w 528"/>
                <a:gd name="T117" fmla="*/ 66 h 234"/>
                <a:gd name="T118" fmla="*/ 528 w 528"/>
                <a:gd name="T119" fmla="*/ 72 h 23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28"/>
                <a:gd name="T181" fmla="*/ 0 h 234"/>
                <a:gd name="T182" fmla="*/ 528 w 528"/>
                <a:gd name="T183" fmla="*/ 234 h 23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28" h="234">
                  <a:moveTo>
                    <a:pt x="528" y="66"/>
                  </a:moveTo>
                  <a:lnTo>
                    <a:pt x="510" y="90"/>
                  </a:lnTo>
                  <a:lnTo>
                    <a:pt x="486" y="96"/>
                  </a:lnTo>
                  <a:lnTo>
                    <a:pt x="486" y="78"/>
                  </a:lnTo>
                  <a:lnTo>
                    <a:pt x="474" y="84"/>
                  </a:lnTo>
                  <a:lnTo>
                    <a:pt x="480" y="96"/>
                  </a:lnTo>
                  <a:lnTo>
                    <a:pt x="450" y="90"/>
                  </a:lnTo>
                  <a:lnTo>
                    <a:pt x="486" y="102"/>
                  </a:lnTo>
                  <a:lnTo>
                    <a:pt x="474" y="126"/>
                  </a:lnTo>
                  <a:lnTo>
                    <a:pt x="456" y="126"/>
                  </a:lnTo>
                  <a:lnTo>
                    <a:pt x="474" y="132"/>
                  </a:lnTo>
                  <a:lnTo>
                    <a:pt x="492" y="120"/>
                  </a:lnTo>
                  <a:lnTo>
                    <a:pt x="504" y="126"/>
                  </a:lnTo>
                  <a:lnTo>
                    <a:pt x="492" y="144"/>
                  </a:lnTo>
                  <a:lnTo>
                    <a:pt x="486" y="138"/>
                  </a:lnTo>
                  <a:lnTo>
                    <a:pt x="462" y="156"/>
                  </a:lnTo>
                  <a:lnTo>
                    <a:pt x="456" y="150"/>
                  </a:lnTo>
                  <a:lnTo>
                    <a:pt x="450" y="168"/>
                  </a:lnTo>
                  <a:lnTo>
                    <a:pt x="438" y="150"/>
                  </a:lnTo>
                  <a:lnTo>
                    <a:pt x="444" y="168"/>
                  </a:lnTo>
                  <a:lnTo>
                    <a:pt x="426" y="192"/>
                  </a:lnTo>
                  <a:lnTo>
                    <a:pt x="420" y="222"/>
                  </a:lnTo>
                  <a:lnTo>
                    <a:pt x="414" y="210"/>
                  </a:lnTo>
                  <a:lnTo>
                    <a:pt x="414" y="228"/>
                  </a:lnTo>
                  <a:lnTo>
                    <a:pt x="378" y="234"/>
                  </a:lnTo>
                  <a:lnTo>
                    <a:pt x="372" y="228"/>
                  </a:lnTo>
                  <a:lnTo>
                    <a:pt x="294" y="174"/>
                  </a:lnTo>
                  <a:lnTo>
                    <a:pt x="228" y="186"/>
                  </a:lnTo>
                  <a:lnTo>
                    <a:pt x="210" y="162"/>
                  </a:lnTo>
                  <a:lnTo>
                    <a:pt x="120" y="168"/>
                  </a:lnTo>
                  <a:lnTo>
                    <a:pt x="78" y="192"/>
                  </a:lnTo>
                  <a:lnTo>
                    <a:pt x="0" y="204"/>
                  </a:lnTo>
                  <a:lnTo>
                    <a:pt x="0" y="186"/>
                  </a:lnTo>
                  <a:lnTo>
                    <a:pt x="18" y="180"/>
                  </a:lnTo>
                  <a:lnTo>
                    <a:pt x="30" y="156"/>
                  </a:lnTo>
                  <a:lnTo>
                    <a:pt x="78" y="132"/>
                  </a:lnTo>
                  <a:lnTo>
                    <a:pt x="96" y="108"/>
                  </a:lnTo>
                  <a:lnTo>
                    <a:pt x="102" y="114"/>
                  </a:lnTo>
                  <a:lnTo>
                    <a:pt x="132" y="96"/>
                  </a:lnTo>
                  <a:lnTo>
                    <a:pt x="150" y="78"/>
                  </a:lnTo>
                  <a:lnTo>
                    <a:pt x="150" y="54"/>
                  </a:lnTo>
                  <a:lnTo>
                    <a:pt x="498" y="0"/>
                  </a:lnTo>
                  <a:lnTo>
                    <a:pt x="516" y="30"/>
                  </a:lnTo>
                  <a:lnTo>
                    <a:pt x="504" y="18"/>
                  </a:lnTo>
                  <a:lnTo>
                    <a:pt x="510" y="24"/>
                  </a:lnTo>
                  <a:lnTo>
                    <a:pt x="492" y="18"/>
                  </a:lnTo>
                  <a:lnTo>
                    <a:pt x="498" y="30"/>
                  </a:lnTo>
                  <a:lnTo>
                    <a:pt x="486" y="30"/>
                  </a:lnTo>
                  <a:lnTo>
                    <a:pt x="492" y="36"/>
                  </a:lnTo>
                  <a:lnTo>
                    <a:pt x="480" y="30"/>
                  </a:lnTo>
                  <a:lnTo>
                    <a:pt x="480" y="42"/>
                  </a:lnTo>
                  <a:lnTo>
                    <a:pt x="468" y="48"/>
                  </a:lnTo>
                  <a:lnTo>
                    <a:pt x="456" y="24"/>
                  </a:lnTo>
                  <a:lnTo>
                    <a:pt x="462" y="54"/>
                  </a:lnTo>
                  <a:lnTo>
                    <a:pt x="504" y="42"/>
                  </a:lnTo>
                  <a:lnTo>
                    <a:pt x="504" y="66"/>
                  </a:lnTo>
                  <a:lnTo>
                    <a:pt x="510" y="66"/>
                  </a:lnTo>
                  <a:lnTo>
                    <a:pt x="516" y="42"/>
                  </a:lnTo>
                  <a:lnTo>
                    <a:pt x="528" y="66"/>
                  </a:lnTo>
                  <a:lnTo>
                    <a:pt x="528" y="72"/>
                  </a:lnTo>
                </a:path>
              </a:pathLst>
            </a:custGeom>
            <a:noFill/>
            <a:ln w="9525">
              <a:solidFill>
                <a:srgbClr val="000000"/>
              </a:solidFill>
              <a:prstDash val="solid"/>
              <a:round/>
              <a:headEnd/>
              <a:tailEnd/>
            </a:ln>
          </p:spPr>
          <p:txBody>
            <a:bodyPr/>
            <a:lstStyle/>
            <a:p>
              <a:endParaRPr lang="en-US"/>
            </a:p>
          </p:txBody>
        </p:sp>
        <p:sp>
          <p:nvSpPr>
            <p:cNvPr id="7256" name="Freeform 213"/>
            <p:cNvSpPr>
              <a:spLocks/>
            </p:cNvSpPr>
            <p:nvPr/>
          </p:nvSpPr>
          <p:spPr bwMode="auto">
            <a:xfrm>
              <a:off x="4149" y="2196"/>
              <a:ext cx="6" cy="6"/>
            </a:xfrm>
            <a:custGeom>
              <a:avLst/>
              <a:gdLst>
                <a:gd name="T0" fmla="*/ 6 w 6"/>
                <a:gd name="T1" fmla="*/ 0 h 6"/>
                <a:gd name="T2" fmla="*/ 0 w 6"/>
                <a:gd name="T3" fmla="*/ 6 h 6"/>
                <a:gd name="T4" fmla="*/ 6 w 6"/>
                <a:gd name="T5" fmla="*/ 0 h 6"/>
                <a:gd name="T6" fmla="*/ 6 w 6"/>
                <a:gd name="T7" fmla="*/ 6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lnTo>
                    <a:pt x="0" y="6"/>
                  </a:lnTo>
                  <a:lnTo>
                    <a:pt x="6" y="0"/>
                  </a:lnTo>
                  <a:lnTo>
                    <a:pt x="6" y="6"/>
                  </a:lnTo>
                </a:path>
              </a:pathLst>
            </a:custGeom>
            <a:noFill/>
            <a:ln w="9525">
              <a:solidFill>
                <a:srgbClr val="000000"/>
              </a:solidFill>
              <a:prstDash val="solid"/>
              <a:round/>
              <a:headEnd/>
              <a:tailEnd/>
            </a:ln>
          </p:spPr>
          <p:txBody>
            <a:bodyPr/>
            <a:lstStyle/>
            <a:p>
              <a:endParaRPr lang="en-US"/>
            </a:p>
          </p:txBody>
        </p:sp>
        <p:sp>
          <p:nvSpPr>
            <p:cNvPr id="7257" name="Freeform 214"/>
            <p:cNvSpPr>
              <a:spLocks/>
            </p:cNvSpPr>
            <p:nvPr/>
          </p:nvSpPr>
          <p:spPr bwMode="auto">
            <a:xfrm>
              <a:off x="2475" y="1344"/>
              <a:ext cx="408" cy="252"/>
            </a:xfrm>
            <a:custGeom>
              <a:avLst/>
              <a:gdLst>
                <a:gd name="T0" fmla="*/ 408 w 408"/>
                <a:gd name="T1" fmla="*/ 252 h 252"/>
                <a:gd name="T2" fmla="*/ 0 w 408"/>
                <a:gd name="T3" fmla="*/ 234 h 252"/>
                <a:gd name="T4" fmla="*/ 6 w 408"/>
                <a:gd name="T5" fmla="*/ 204 h 252"/>
                <a:gd name="T6" fmla="*/ 24 w 408"/>
                <a:gd name="T7" fmla="*/ 0 h 252"/>
                <a:gd name="T8" fmla="*/ 378 w 408"/>
                <a:gd name="T9" fmla="*/ 18 h 252"/>
                <a:gd name="T10" fmla="*/ 408 w 408"/>
                <a:gd name="T11" fmla="*/ 246 h 252"/>
                <a:gd name="T12" fmla="*/ 408 w 408"/>
                <a:gd name="T13" fmla="*/ 252 h 252"/>
                <a:gd name="T14" fmla="*/ 0 60000 65536"/>
                <a:gd name="T15" fmla="*/ 0 60000 65536"/>
                <a:gd name="T16" fmla="*/ 0 60000 65536"/>
                <a:gd name="T17" fmla="*/ 0 60000 65536"/>
                <a:gd name="T18" fmla="*/ 0 60000 65536"/>
                <a:gd name="T19" fmla="*/ 0 60000 65536"/>
                <a:gd name="T20" fmla="*/ 0 60000 65536"/>
                <a:gd name="T21" fmla="*/ 0 w 408"/>
                <a:gd name="T22" fmla="*/ 0 h 252"/>
                <a:gd name="T23" fmla="*/ 408 w 408"/>
                <a:gd name="T24" fmla="*/ 252 h 2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8" h="252">
                  <a:moveTo>
                    <a:pt x="408" y="252"/>
                  </a:moveTo>
                  <a:lnTo>
                    <a:pt x="0" y="234"/>
                  </a:lnTo>
                  <a:lnTo>
                    <a:pt x="6" y="204"/>
                  </a:lnTo>
                  <a:lnTo>
                    <a:pt x="24" y="0"/>
                  </a:lnTo>
                  <a:lnTo>
                    <a:pt x="378" y="18"/>
                  </a:lnTo>
                  <a:lnTo>
                    <a:pt x="408" y="246"/>
                  </a:lnTo>
                  <a:lnTo>
                    <a:pt x="408" y="252"/>
                  </a:lnTo>
                  <a:close/>
                </a:path>
              </a:pathLst>
            </a:custGeom>
            <a:solidFill>
              <a:srgbClr val="FFAA00"/>
            </a:solidFill>
            <a:ln w="9525">
              <a:solidFill>
                <a:srgbClr val="FFAA00"/>
              </a:solidFill>
              <a:prstDash val="solid"/>
              <a:round/>
              <a:headEnd/>
              <a:tailEnd/>
            </a:ln>
          </p:spPr>
          <p:txBody>
            <a:bodyPr/>
            <a:lstStyle/>
            <a:p>
              <a:endParaRPr lang="en-US"/>
            </a:p>
          </p:txBody>
        </p:sp>
        <p:sp>
          <p:nvSpPr>
            <p:cNvPr id="7258" name="Freeform 215"/>
            <p:cNvSpPr>
              <a:spLocks/>
            </p:cNvSpPr>
            <p:nvPr/>
          </p:nvSpPr>
          <p:spPr bwMode="auto">
            <a:xfrm>
              <a:off x="2475" y="1344"/>
              <a:ext cx="408" cy="258"/>
            </a:xfrm>
            <a:custGeom>
              <a:avLst/>
              <a:gdLst>
                <a:gd name="T0" fmla="*/ 408 w 408"/>
                <a:gd name="T1" fmla="*/ 252 h 258"/>
                <a:gd name="T2" fmla="*/ 0 w 408"/>
                <a:gd name="T3" fmla="*/ 234 h 258"/>
                <a:gd name="T4" fmla="*/ 6 w 408"/>
                <a:gd name="T5" fmla="*/ 204 h 258"/>
                <a:gd name="T6" fmla="*/ 24 w 408"/>
                <a:gd name="T7" fmla="*/ 0 h 258"/>
                <a:gd name="T8" fmla="*/ 378 w 408"/>
                <a:gd name="T9" fmla="*/ 18 h 258"/>
                <a:gd name="T10" fmla="*/ 408 w 408"/>
                <a:gd name="T11" fmla="*/ 246 h 258"/>
                <a:gd name="T12" fmla="*/ 408 w 408"/>
                <a:gd name="T13" fmla="*/ 252 h 258"/>
                <a:gd name="T14" fmla="*/ 408 w 408"/>
                <a:gd name="T15" fmla="*/ 258 h 258"/>
                <a:gd name="T16" fmla="*/ 0 60000 65536"/>
                <a:gd name="T17" fmla="*/ 0 60000 65536"/>
                <a:gd name="T18" fmla="*/ 0 60000 65536"/>
                <a:gd name="T19" fmla="*/ 0 60000 65536"/>
                <a:gd name="T20" fmla="*/ 0 60000 65536"/>
                <a:gd name="T21" fmla="*/ 0 60000 65536"/>
                <a:gd name="T22" fmla="*/ 0 60000 65536"/>
                <a:gd name="T23" fmla="*/ 0 60000 65536"/>
                <a:gd name="T24" fmla="*/ 0 w 408"/>
                <a:gd name="T25" fmla="*/ 0 h 258"/>
                <a:gd name="T26" fmla="*/ 408 w 408"/>
                <a:gd name="T27" fmla="*/ 258 h 25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8" h="258">
                  <a:moveTo>
                    <a:pt x="408" y="252"/>
                  </a:moveTo>
                  <a:lnTo>
                    <a:pt x="0" y="234"/>
                  </a:lnTo>
                  <a:lnTo>
                    <a:pt x="6" y="204"/>
                  </a:lnTo>
                  <a:lnTo>
                    <a:pt x="24" y="0"/>
                  </a:lnTo>
                  <a:lnTo>
                    <a:pt x="378" y="18"/>
                  </a:lnTo>
                  <a:lnTo>
                    <a:pt x="408" y="246"/>
                  </a:lnTo>
                  <a:lnTo>
                    <a:pt x="408" y="252"/>
                  </a:lnTo>
                  <a:lnTo>
                    <a:pt x="408" y="258"/>
                  </a:lnTo>
                </a:path>
              </a:pathLst>
            </a:custGeom>
            <a:noFill/>
            <a:ln w="9525">
              <a:solidFill>
                <a:srgbClr val="000000"/>
              </a:solidFill>
              <a:prstDash val="solid"/>
              <a:round/>
              <a:headEnd/>
              <a:tailEnd/>
            </a:ln>
          </p:spPr>
          <p:txBody>
            <a:bodyPr/>
            <a:lstStyle/>
            <a:p>
              <a:endParaRPr lang="en-US"/>
            </a:p>
          </p:txBody>
        </p:sp>
        <p:sp>
          <p:nvSpPr>
            <p:cNvPr id="7259" name="Freeform 216"/>
            <p:cNvSpPr>
              <a:spLocks/>
            </p:cNvSpPr>
            <p:nvPr/>
          </p:nvSpPr>
          <p:spPr bwMode="auto">
            <a:xfrm>
              <a:off x="3561" y="1830"/>
              <a:ext cx="258" cy="294"/>
            </a:xfrm>
            <a:custGeom>
              <a:avLst/>
              <a:gdLst>
                <a:gd name="T0" fmla="*/ 258 w 258"/>
                <a:gd name="T1" fmla="*/ 102 h 294"/>
                <a:gd name="T2" fmla="*/ 252 w 258"/>
                <a:gd name="T3" fmla="*/ 108 h 294"/>
                <a:gd name="T4" fmla="*/ 258 w 258"/>
                <a:gd name="T5" fmla="*/ 132 h 294"/>
                <a:gd name="T6" fmla="*/ 252 w 258"/>
                <a:gd name="T7" fmla="*/ 186 h 294"/>
                <a:gd name="T8" fmla="*/ 210 w 258"/>
                <a:gd name="T9" fmla="*/ 222 h 294"/>
                <a:gd name="T10" fmla="*/ 204 w 258"/>
                <a:gd name="T11" fmla="*/ 246 h 294"/>
                <a:gd name="T12" fmla="*/ 186 w 258"/>
                <a:gd name="T13" fmla="*/ 246 h 294"/>
                <a:gd name="T14" fmla="*/ 186 w 258"/>
                <a:gd name="T15" fmla="*/ 276 h 294"/>
                <a:gd name="T16" fmla="*/ 168 w 258"/>
                <a:gd name="T17" fmla="*/ 294 h 294"/>
                <a:gd name="T18" fmla="*/ 162 w 258"/>
                <a:gd name="T19" fmla="*/ 294 h 294"/>
                <a:gd name="T20" fmla="*/ 144 w 258"/>
                <a:gd name="T21" fmla="*/ 270 h 294"/>
                <a:gd name="T22" fmla="*/ 96 w 258"/>
                <a:gd name="T23" fmla="*/ 288 h 294"/>
                <a:gd name="T24" fmla="*/ 60 w 258"/>
                <a:gd name="T25" fmla="*/ 276 h 294"/>
                <a:gd name="T26" fmla="*/ 48 w 258"/>
                <a:gd name="T27" fmla="*/ 258 h 294"/>
                <a:gd name="T28" fmla="*/ 24 w 258"/>
                <a:gd name="T29" fmla="*/ 258 h 294"/>
                <a:gd name="T30" fmla="*/ 0 w 258"/>
                <a:gd name="T31" fmla="*/ 54 h 294"/>
                <a:gd name="T32" fmla="*/ 24 w 258"/>
                <a:gd name="T33" fmla="*/ 54 h 294"/>
                <a:gd name="T34" fmla="*/ 78 w 258"/>
                <a:gd name="T35" fmla="*/ 42 h 294"/>
                <a:gd name="T36" fmla="*/ 78 w 258"/>
                <a:gd name="T37" fmla="*/ 48 h 294"/>
                <a:gd name="T38" fmla="*/ 120 w 258"/>
                <a:gd name="T39" fmla="*/ 54 h 294"/>
                <a:gd name="T40" fmla="*/ 108 w 258"/>
                <a:gd name="T41" fmla="*/ 66 h 294"/>
                <a:gd name="T42" fmla="*/ 138 w 258"/>
                <a:gd name="T43" fmla="*/ 66 h 294"/>
                <a:gd name="T44" fmla="*/ 186 w 258"/>
                <a:gd name="T45" fmla="*/ 48 h 294"/>
                <a:gd name="T46" fmla="*/ 198 w 258"/>
                <a:gd name="T47" fmla="*/ 24 h 294"/>
                <a:gd name="T48" fmla="*/ 240 w 258"/>
                <a:gd name="T49" fmla="*/ 0 h 294"/>
                <a:gd name="T50" fmla="*/ 258 w 258"/>
                <a:gd name="T51" fmla="*/ 90 h 294"/>
                <a:gd name="T52" fmla="*/ 258 w 258"/>
                <a:gd name="T53" fmla="*/ 102 h 29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8"/>
                <a:gd name="T82" fmla="*/ 0 h 294"/>
                <a:gd name="T83" fmla="*/ 258 w 258"/>
                <a:gd name="T84" fmla="*/ 294 h 29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8" h="294">
                  <a:moveTo>
                    <a:pt x="258" y="102"/>
                  </a:moveTo>
                  <a:lnTo>
                    <a:pt x="252" y="108"/>
                  </a:lnTo>
                  <a:lnTo>
                    <a:pt x="258" y="132"/>
                  </a:lnTo>
                  <a:lnTo>
                    <a:pt x="252" y="186"/>
                  </a:lnTo>
                  <a:lnTo>
                    <a:pt x="210" y="222"/>
                  </a:lnTo>
                  <a:lnTo>
                    <a:pt x="204" y="246"/>
                  </a:lnTo>
                  <a:lnTo>
                    <a:pt x="186" y="246"/>
                  </a:lnTo>
                  <a:lnTo>
                    <a:pt x="186" y="276"/>
                  </a:lnTo>
                  <a:lnTo>
                    <a:pt x="168" y="294"/>
                  </a:lnTo>
                  <a:lnTo>
                    <a:pt x="162" y="294"/>
                  </a:lnTo>
                  <a:lnTo>
                    <a:pt x="144" y="270"/>
                  </a:lnTo>
                  <a:lnTo>
                    <a:pt x="96" y="288"/>
                  </a:lnTo>
                  <a:lnTo>
                    <a:pt x="60" y="276"/>
                  </a:lnTo>
                  <a:lnTo>
                    <a:pt x="48" y="258"/>
                  </a:lnTo>
                  <a:lnTo>
                    <a:pt x="24" y="258"/>
                  </a:lnTo>
                  <a:lnTo>
                    <a:pt x="0" y="54"/>
                  </a:lnTo>
                  <a:lnTo>
                    <a:pt x="24" y="54"/>
                  </a:lnTo>
                  <a:lnTo>
                    <a:pt x="78" y="42"/>
                  </a:lnTo>
                  <a:lnTo>
                    <a:pt x="78" y="48"/>
                  </a:lnTo>
                  <a:lnTo>
                    <a:pt x="120" y="54"/>
                  </a:lnTo>
                  <a:lnTo>
                    <a:pt x="108" y="66"/>
                  </a:lnTo>
                  <a:lnTo>
                    <a:pt x="138" y="66"/>
                  </a:lnTo>
                  <a:lnTo>
                    <a:pt x="186" y="48"/>
                  </a:lnTo>
                  <a:lnTo>
                    <a:pt x="198" y="24"/>
                  </a:lnTo>
                  <a:lnTo>
                    <a:pt x="240" y="0"/>
                  </a:lnTo>
                  <a:lnTo>
                    <a:pt x="258" y="90"/>
                  </a:lnTo>
                  <a:lnTo>
                    <a:pt x="258" y="102"/>
                  </a:lnTo>
                  <a:close/>
                </a:path>
              </a:pathLst>
            </a:custGeom>
            <a:solidFill>
              <a:srgbClr val="FFAA00"/>
            </a:solidFill>
            <a:ln w="9525">
              <a:solidFill>
                <a:srgbClr val="FFAA00"/>
              </a:solidFill>
              <a:prstDash val="solid"/>
              <a:round/>
              <a:headEnd/>
              <a:tailEnd/>
            </a:ln>
          </p:spPr>
          <p:txBody>
            <a:bodyPr/>
            <a:lstStyle/>
            <a:p>
              <a:endParaRPr lang="en-US"/>
            </a:p>
          </p:txBody>
        </p:sp>
        <p:sp>
          <p:nvSpPr>
            <p:cNvPr id="7260" name="Freeform 217"/>
            <p:cNvSpPr>
              <a:spLocks/>
            </p:cNvSpPr>
            <p:nvPr/>
          </p:nvSpPr>
          <p:spPr bwMode="auto">
            <a:xfrm>
              <a:off x="3561" y="1830"/>
              <a:ext cx="258" cy="294"/>
            </a:xfrm>
            <a:custGeom>
              <a:avLst/>
              <a:gdLst>
                <a:gd name="T0" fmla="*/ 258 w 258"/>
                <a:gd name="T1" fmla="*/ 102 h 294"/>
                <a:gd name="T2" fmla="*/ 252 w 258"/>
                <a:gd name="T3" fmla="*/ 108 h 294"/>
                <a:gd name="T4" fmla="*/ 258 w 258"/>
                <a:gd name="T5" fmla="*/ 132 h 294"/>
                <a:gd name="T6" fmla="*/ 252 w 258"/>
                <a:gd name="T7" fmla="*/ 186 h 294"/>
                <a:gd name="T8" fmla="*/ 210 w 258"/>
                <a:gd name="T9" fmla="*/ 222 h 294"/>
                <a:gd name="T10" fmla="*/ 204 w 258"/>
                <a:gd name="T11" fmla="*/ 246 h 294"/>
                <a:gd name="T12" fmla="*/ 186 w 258"/>
                <a:gd name="T13" fmla="*/ 246 h 294"/>
                <a:gd name="T14" fmla="*/ 186 w 258"/>
                <a:gd name="T15" fmla="*/ 276 h 294"/>
                <a:gd name="T16" fmla="*/ 168 w 258"/>
                <a:gd name="T17" fmla="*/ 294 h 294"/>
                <a:gd name="T18" fmla="*/ 162 w 258"/>
                <a:gd name="T19" fmla="*/ 294 h 294"/>
                <a:gd name="T20" fmla="*/ 144 w 258"/>
                <a:gd name="T21" fmla="*/ 270 h 294"/>
                <a:gd name="T22" fmla="*/ 96 w 258"/>
                <a:gd name="T23" fmla="*/ 288 h 294"/>
                <a:gd name="T24" fmla="*/ 60 w 258"/>
                <a:gd name="T25" fmla="*/ 276 h 294"/>
                <a:gd name="T26" fmla="*/ 48 w 258"/>
                <a:gd name="T27" fmla="*/ 258 h 294"/>
                <a:gd name="T28" fmla="*/ 24 w 258"/>
                <a:gd name="T29" fmla="*/ 258 h 294"/>
                <a:gd name="T30" fmla="*/ 0 w 258"/>
                <a:gd name="T31" fmla="*/ 54 h 294"/>
                <a:gd name="T32" fmla="*/ 24 w 258"/>
                <a:gd name="T33" fmla="*/ 54 h 294"/>
                <a:gd name="T34" fmla="*/ 78 w 258"/>
                <a:gd name="T35" fmla="*/ 42 h 294"/>
                <a:gd name="T36" fmla="*/ 78 w 258"/>
                <a:gd name="T37" fmla="*/ 48 h 294"/>
                <a:gd name="T38" fmla="*/ 120 w 258"/>
                <a:gd name="T39" fmla="*/ 54 h 294"/>
                <a:gd name="T40" fmla="*/ 108 w 258"/>
                <a:gd name="T41" fmla="*/ 66 h 294"/>
                <a:gd name="T42" fmla="*/ 138 w 258"/>
                <a:gd name="T43" fmla="*/ 66 h 294"/>
                <a:gd name="T44" fmla="*/ 186 w 258"/>
                <a:gd name="T45" fmla="*/ 48 h 294"/>
                <a:gd name="T46" fmla="*/ 198 w 258"/>
                <a:gd name="T47" fmla="*/ 24 h 294"/>
                <a:gd name="T48" fmla="*/ 240 w 258"/>
                <a:gd name="T49" fmla="*/ 0 h 294"/>
                <a:gd name="T50" fmla="*/ 258 w 258"/>
                <a:gd name="T51" fmla="*/ 90 h 294"/>
                <a:gd name="T52" fmla="*/ 258 w 258"/>
                <a:gd name="T53" fmla="*/ 102 h 294"/>
                <a:gd name="T54" fmla="*/ 258 w 258"/>
                <a:gd name="T55" fmla="*/ 108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58"/>
                <a:gd name="T85" fmla="*/ 0 h 294"/>
                <a:gd name="T86" fmla="*/ 258 w 258"/>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58" h="294">
                  <a:moveTo>
                    <a:pt x="258" y="102"/>
                  </a:moveTo>
                  <a:lnTo>
                    <a:pt x="252" y="108"/>
                  </a:lnTo>
                  <a:lnTo>
                    <a:pt x="258" y="132"/>
                  </a:lnTo>
                  <a:lnTo>
                    <a:pt x="252" y="186"/>
                  </a:lnTo>
                  <a:lnTo>
                    <a:pt x="210" y="222"/>
                  </a:lnTo>
                  <a:lnTo>
                    <a:pt x="204" y="246"/>
                  </a:lnTo>
                  <a:lnTo>
                    <a:pt x="186" y="246"/>
                  </a:lnTo>
                  <a:lnTo>
                    <a:pt x="186" y="276"/>
                  </a:lnTo>
                  <a:lnTo>
                    <a:pt x="168" y="294"/>
                  </a:lnTo>
                  <a:lnTo>
                    <a:pt x="162" y="294"/>
                  </a:lnTo>
                  <a:lnTo>
                    <a:pt x="144" y="270"/>
                  </a:lnTo>
                  <a:lnTo>
                    <a:pt x="96" y="288"/>
                  </a:lnTo>
                  <a:lnTo>
                    <a:pt x="60" y="276"/>
                  </a:lnTo>
                  <a:lnTo>
                    <a:pt x="48" y="258"/>
                  </a:lnTo>
                  <a:lnTo>
                    <a:pt x="24" y="258"/>
                  </a:lnTo>
                  <a:lnTo>
                    <a:pt x="0" y="54"/>
                  </a:lnTo>
                  <a:lnTo>
                    <a:pt x="24" y="54"/>
                  </a:lnTo>
                  <a:lnTo>
                    <a:pt x="78" y="42"/>
                  </a:lnTo>
                  <a:lnTo>
                    <a:pt x="78" y="48"/>
                  </a:lnTo>
                  <a:lnTo>
                    <a:pt x="120" y="54"/>
                  </a:lnTo>
                  <a:lnTo>
                    <a:pt x="108" y="66"/>
                  </a:lnTo>
                  <a:lnTo>
                    <a:pt x="138" y="66"/>
                  </a:lnTo>
                  <a:lnTo>
                    <a:pt x="186" y="48"/>
                  </a:lnTo>
                  <a:lnTo>
                    <a:pt x="198" y="24"/>
                  </a:lnTo>
                  <a:lnTo>
                    <a:pt x="240" y="0"/>
                  </a:lnTo>
                  <a:lnTo>
                    <a:pt x="258" y="90"/>
                  </a:lnTo>
                  <a:lnTo>
                    <a:pt x="258" y="102"/>
                  </a:lnTo>
                  <a:lnTo>
                    <a:pt x="258" y="108"/>
                  </a:lnTo>
                </a:path>
              </a:pathLst>
            </a:custGeom>
            <a:noFill/>
            <a:ln w="9525">
              <a:solidFill>
                <a:srgbClr val="000000"/>
              </a:solidFill>
              <a:prstDash val="solid"/>
              <a:round/>
              <a:headEnd/>
              <a:tailEnd/>
            </a:ln>
          </p:spPr>
          <p:txBody>
            <a:bodyPr/>
            <a:lstStyle/>
            <a:p>
              <a:endParaRPr lang="en-US"/>
            </a:p>
          </p:txBody>
        </p:sp>
        <p:sp>
          <p:nvSpPr>
            <p:cNvPr id="7261" name="Freeform 218"/>
            <p:cNvSpPr>
              <a:spLocks/>
            </p:cNvSpPr>
            <p:nvPr/>
          </p:nvSpPr>
          <p:spPr bwMode="auto">
            <a:xfrm>
              <a:off x="2475" y="2274"/>
              <a:ext cx="534" cy="282"/>
            </a:xfrm>
            <a:custGeom>
              <a:avLst/>
              <a:gdLst>
                <a:gd name="T0" fmla="*/ 522 w 534"/>
                <a:gd name="T1" fmla="*/ 54 h 282"/>
                <a:gd name="T2" fmla="*/ 534 w 534"/>
                <a:gd name="T3" fmla="*/ 144 h 282"/>
                <a:gd name="T4" fmla="*/ 534 w 534"/>
                <a:gd name="T5" fmla="*/ 282 h 282"/>
                <a:gd name="T6" fmla="*/ 486 w 534"/>
                <a:gd name="T7" fmla="*/ 252 h 282"/>
                <a:gd name="T8" fmla="*/ 414 w 534"/>
                <a:gd name="T9" fmla="*/ 276 h 282"/>
                <a:gd name="T10" fmla="*/ 396 w 534"/>
                <a:gd name="T11" fmla="*/ 258 h 282"/>
                <a:gd name="T12" fmla="*/ 384 w 534"/>
                <a:gd name="T13" fmla="*/ 264 h 282"/>
                <a:gd name="T14" fmla="*/ 378 w 534"/>
                <a:gd name="T15" fmla="*/ 258 h 282"/>
                <a:gd name="T16" fmla="*/ 366 w 534"/>
                <a:gd name="T17" fmla="*/ 276 h 282"/>
                <a:gd name="T18" fmla="*/ 360 w 534"/>
                <a:gd name="T19" fmla="*/ 258 h 282"/>
                <a:gd name="T20" fmla="*/ 348 w 534"/>
                <a:gd name="T21" fmla="*/ 270 h 282"/>
                <a:gd name="T22" fmla="*/ 330 w 534"/>
                <a:gd name="T23" fmla="*/ 252 h 282"/>
                <a:gd name="T24" fmla="*/ 318 w 534"/>
                <a:gd name="T25" fmla="*/ 264 h 282"/>
                <a:gd name="T26" fmla="*/ 300 w 534"/>
                <a:gd name="T27" fmla="*/ 240 h 282"/>
                <a:gd name="T28" fmla="*/ 276 w 534"/>
                <a:gd name="T29" fmla="*/ 246 h 282"/>
                <a:gd name="T30" fmla="*/ 234 w 534"/>
                <a:gd name="T31" fmla="*/ 234 h 282"/>
                <a:gd name="T32" fmla="*/ 222 w 534"/>
                <a:gd name="T33" fmla="*/ 216 h 282"/>
                <a:gd name="T34" fmla="*/ 204 w 534"/>
                <a:gd name="T35" fmla="*/ 216 h 282"/>
                <a:gd name="T36" fmla="*/ 180 w 534"/>
                <a:gd name="T37" fmla="*/ 204 h 282"/>
                <a:gd name="T38" fmla="*/ 192 w 534"/>
                <a:gd name="T39" fmla="*/ 54 h 282"/>
                <a:gd name="T40" fmla="*/ 0 w 534"/>
                <a:gd name="T41" fmla="*/ 42 h 282"/>
                <a:gd name="T42" fmla="*/ 6 w 534"/>
                <a:gd name="T43" fmla="*/ 0 h 282"/>
                <a:gd name="T44" fmla="*/ 66 w 534"/>
                <a:gd name="T45" fmla="*/ 6 h 282"/>
                <a:gd name="T46" fmla="*/ 522 w 534"/>
                <a:gd name="T47" fmla="*/ 18 h 282"/>
                <a:gd name="T48" fmla="*/ 522 w 534"/>
                <a:gd name="T49" fmla="*/ 42 h 282"/>
                <a:gd name="T50" fmla="*/ 522 w 534"/>
                <a:gd name="T51" fmla="*/ 54 h 28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34"/>
                <a:gd name="T79" fmla="*/ 0 h 282"/>
                <a:gd name="T80" fmla="*/ 534 w 534"/>
                <a:gd name="T81" fmla="*/ 282 h 28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34" h="282">
                  <a:moveTo>
                    <a:pt x="522" y="54"/>
                  </a:moveTo>
                  <a:lnTo>
                    <a:pt x="534" y="144"/>
                  </a:lnTo>
                  <a:lnTo>
                    <a:pt x="534" y="282"/>
                  </a:lnTo>
                  <a:lnTo>
                    <a:pt x="486" y="252"/>
                  </a:lnTo>
                  <a:lnTo>
                    <a:pt x="414" y="276"/>
                  </a:lnTo>
                  <a:lnTo>
                    <a:pt x="396" y="258"/>
                  </a:lnTo>
                  <a:lnTo>
                    <a:pt x="384" y="264"/>
                  </a:lnTo>
                  <a:lnTo>
                    <a:pt x="378" y="258"/>
                  </a:lnTo>
                  <a:lnTo>
                    <a:pt x="366" y="276"/>
                  </a:lnTo>
                  <a:lnTo>
                    <a:pt x="360" y="258"/>
                  </a:lnTo>
                  <a:lnTo>
                    <a:pt x="348" y="270"/>
                  </a:lnTo>
                  <a:lnTo>
                    <a:pt x="330" y="252"/>
                  </a:lnTo>
                  <a:lnTo>
                    <a:pt x="318" y="264"/>
                  </a:lnTo>
                  <a:lnTo>
                    <a:pt x="300" y="240"/>
                  </a:lnTo>
                  <a:lnTo>
                    <a:pt x="276" y="246"/>
                  </a:lnTo>
                  <a:lnTo>
                    <a:pt x="234" y="234"/>
                  </a:lnTo>
                  <a:lnTo>
                    <a:pt x="222" y="216"/>
                  </a:lnTo>
                  <a:lnTo>
                    <a:pt x="204" y="216"/>
                  </a:lnTo>
                  <a:lnTo>
                    <a:pt x="180" y="204"/>
                  </a:lnTo>
                  <a:lnTo>
                    <a:pt x="192" y="54"/>
                  </a:lnTo>
                  <a:lnTo>
                    <a:pt x="0" y="42"/>
                  </a:lnTo>
                  <a:lnTo>
                    <a:pt x="6" y="0"/>
                  </a:lnTo>
                  <a:lnTo>
                    <a:pt x="66" y="6"/>
                  </a:lnTo>
                  <a:lnTo>
                    <a:pt x="522" y="18"/>
                  </a:lnTo>
                  <a:lnTo>
                    <a:pt x="522" y="42"/>
                  </a:lnTo>
                  <a:lnTo>
                    <a:pt x="522" y="54"/>
                  </a:lnTo>
                  <a:close/>
                </a:path>
              </a:pathLst>
            </a:custGeom>
            <a:solidFill>
              <a:srgbClr val="FFAA00"/>
            </a:solidFill>
            <a:ln w="9525">
              <a:solidFill>
                <a:srgbClr val="FFAA00"/>
              </a:solidFill>
              <a:prstDash val="solid"/>
              <a:round/>
              <a:headEnd/>
              <a:tailEnd/>
            </a:ln>
          </p:spPr>
          <p:txBody>
            <a:bodyPr/>
            <a:lstStyle/>
            <a:p>
              <a:endParaRPr lang="en-US"/>
            </a:p>
          </p:txBody>
        </p:sp>
        <p:sp>
          <p:nvSpPr>
            <p:cNvPr id="7262" name="Freeform 219"/>
            <p:cNvSpPr>
              <a:spLocks/>
            </p:cNvSpPr>
            <p:nvPr/>
          </p:nvSpPr>
          <p:spPr bwMode="auto">
            <a:xfrm>
              <a:off x="2475" y="2274"/>
              <a:ext cx="534" cy="282"/>
            </a:xfrm>
            <a:custGeom>
              <a:avLst/>
              <a:gdLst>
                <a:gd name="T0" fmla="*/ 522 w 534"/>
                <a:gd name="T1" fmla="*/ 54 h 282"/>
                <a:gd name="T2" fmla="*/ 534 w 534"/>
                <a:gd name="T3" fmla="*/ 144 h 282"/>
                <a:gd name="T4" fmla="*/ 534 w 534"/>
                <a:gd name="T5" fmla="*/ 282 h 282"/>
                <a:gd name="T6" fmla="*/ 486 w 534"/>
                <a:gd name="T7" fmla="*/ 252 h 282"/>
                <a:gd name="T8" fmla="*/ 414 w 534"/>
                <a:gd name="T9" fmla="*/ 276 h 282"/>
                <a:gd name="T10" fmla="*/ 396 w 534"/>
                <a:gd name="T11" fmla="*/ 258 h 282"/>
                <a:gd name="T12" fmla="*/ 384 w 534"/>
                <a:gd name="T13" fmla="*/ 264 h 282"/>
                <a:gd name="T14" fmla="*/ 378 w 534"/>
                <a:gd name="T15" fmla="*/ 258 h 282"/>
                <a:gd name="T16" fmla="*/ 366 w 534"/>
                <a:gd name="T17" fmla="*/ 276 h 282"/>
                <a:gd name="T18" fmla="*/ 360 w 534"/>
                <a:gd name="T19" fmla="*/ 258 h 282"/>
                <a:gd name="T20" fmla="*/ 348 w 534"/>
                <a:gd name="T21" fmla="*/ 270 h 282"/>
                <a:gd name="T22" fmla="*/ 330 w 534"/>
                <a:gd name="T23" fmla="*/ 252 h 282"/>
                <a:gd name="T24" fmla="*/ 318 w 534"/>
                <a:gd name="T25" fmla="*/ 264 h 282"/>
                <a:gd name="T26" fmla="*/ 300 w 534"/>
                <a:gd name="T27" fmla="*/ 240 h 282"/>
                <a:gd name="T28" fmla="*/ 276 w 534"/>
                <a:gd name="T29" fmla="*/ 246 h 282"/>
                <a:gd name="T30" fmla="*/ 234 w 534"/>
                <a:gd name="T31" fmla="*/ 234 h 282"/>
                <a:gd name="T32" fmla="*/ 222 w 534"/>
                <a:gd name="T33" fmla="*/ 216 h 282"/>
                <a:gd name="T34" fmla="*/ 204 w 534"/>
                <a:gd name="T35" fmla="*/ 216 h 282"/>
                <a:gd name="T36" fmla="*/ 180 w 534"/>
                <a:gd name="T37" fmla="*/ 204 h 282"/>
                <a:gd name="T38" fmla="*/ 192 w 534"/>
                <a:gd name="T39" fmla="*/ 54 h 282"/>
                <a:gd name="T40" fmla="*/ 0 w 534"/>
                <a:gd name="T41" fmla="*/ 42 h 282"/>
                <a:gd name="T42" fmla="*/ 6 w 534"/>
                <a:gd name="T43" fmla="*/ 0 h 282"/>
                <a:gd name="T44" fmla="*/ 66 w 534"/>
                <a:gd name="T45" fmla="*/ 6 h 282"/>
                <a:gd name="T46" fmla="*/ 522 w 534"/>
                <a:gd name="T47" fmla="*/ 18 h 282"/>
                <a:gd name="T48" fmla="*/ 522 w 534"/>
                <a:gd name="T49" fmla="*/ 42 h 282"/>
                <a:gd name="T50" fmla="*/ 522 w 534"/>
                <a:gd name="T51" fmla="*/ 54 h 282"/>
                <a:gd name="T52" fmla="*/ 522 w 534"/>
                <a:gd name="T53" fmla="*/ 60 h 28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34"/>
                <a:gd name="T82" fmla="*/ 0 h 282"/>
                <a:gd name="T83" fmla="*/ 534 w 534"/>
                <a:gd name="T84" fmla="*/ 282 h 28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34" h="282">
                  <a:moveTo>
                    <a:pt x="522" y="54"/>
                  </a:moveTo>
                  <a:lnTo>
                    <a:pt x="534" y="144"/>
                  </a:lnTo>
                  <a:lnTo>
                    <a:pt x="534" y="282"/>
                  </a:lnTo>
                  <a:lnTo>
                    <a:pt x="486" y="252"/>
                  </a:lnTo>
                  <a:lnTo>
                    <a:pt x="414" y="276"/>
                  </a:lnTo>
                  <a:lnTo>
                    <a:pt x="396" y="258"/>
                  </a:lnTo>
                  <a:lnTo>
                    <a:pt x="384" y="264"/>
                  </a:lnTo>
                  <a:lnTo>
                    <a:pt x="378" y="258"/>
                  </a:lnTo>
                  <a:lnTo>
                    <a:pt x="366" y="276"/>
                  </a:lnTo>
                  <a:lnTo>
                    <a:pt x="360" y="258"/>
                  </a:lnTo>
                  <a:lnTo>
                    <a:pt x="348" y="270"/>
                  </a:lnTo>
                  <a:lnTo>
                    <a:pt x="330" y="252"/>
                  </a:lnTo>
                  <a:lnTo>
                    <a:pt x="318" y="264"/>
                  </a:lnTo>
                  <a:lnTo>
                    <a:pt x="300" y="240"/>
                  </a:lnTo>
                  <a:lnTo>
                    <a:pt x="276" y="246"/>
                  </a:lnTo>
                  <a:lnTo>
                    <a:pt x="234" y="234"/>
                  </a:lnTo>
                  <a:lnTo>
                    <a:pt x="222" y="216"/>
                  </a:lnTo>
                  <a:lnTo>
                    <a:pt x="204" y="216"/>
                  </a:lnTo>
                  <a:lnTo>
                    <a:pt x="180" y="204"/>
                  </a:lnTo>
                  <a:lnTo>
                    <a:pt x="192" y="54"/>
                  </a:lnTo>
                  <a:lnTo>
                    <a:pt x="0" y="42"/>
                  </a:lnTo>
                  <a:lnTo>
                    <a:pt x="6" y="0"/>
                  </a:lnTo>
                  <a:lnTo>
                    <a:pt x="66" y="6"/>
                  </a:lnTo>
                  <a:lnTo>
                    <a:pt x="522" y="18"/>
                  </a:lnTo>
                  <a:lnTo>
                    <a:pt x="522" y="42"/>
                  </a:lnTo>
                  <a:lnTo>
                    <a:pt x="522" y="54"/>
                  </a:lnTo>
                  <a:lnTo>
                    <a:pt x="522" y="60"/>
                  </a:lnTo>
                </a:path>
              </a:pathLst>
            </a:custGeom>
            <a:noFill/>
            <a:ln w="9525">
              <a:solidFill>
                <a:srgbClr val="000000"/>
              </a:solidFill>
              <a:prstDash val="solid"/>
              <a:round/>
              <a:headEnd/>
              <a:tailEnd/>
            </a:ln>
          </p:spPr>
          <p:txBody>
            <a:bodyPr/>
            <a:lstStyle/>
            <a:p>
              <a:endParaRPr lang="en-US"/>
            </a:p>
          </p:txBody>
        </p:sp>
        <p:sp>
          <p:nvSpPr>
            <p:cNvPr id="7263" name="Freeform 220"/>
            <p:cNvSpPr>
              <a:spLocks/>
            </p:cNvSpPr>
            <p:nvPr/>
          </p:nvSpPr>
          <p:spPr bwMode="auto">
            <a:xfrm>
              <a:off x="1311" y="1350"/>
              <a:ext cx="492" cy="414"/>
            </a:xfrm>
            <a:custGeom>
              <a:avLst/>
              <a:gdLst>
                <a:gd name="T0" fmla="*/ 234 w 492"/>
                <a:gd name="T1" fmla="*/ 372 h 414"/>
                <a:gd name="T2" fmla="*/ 0 w 492"/>
                <a:gd name="T3" fmla="*/ 312 h 414"/>
                <a:gd name="T4" fmla="*/ 0 w 492"/>
                <a:gd name="T5" fmla="*/ 240 h 414"/>
                <a:gd name="T6" fmla="*/ 42 w 492"/>
                <a:gd name="T7" fmla="*/ 186 h 414"/>
                <a:gd name="T8" fmla="*/ 96 w 492"/>
                <a:gd name="T9" fmla="*/ 54 h 414"/>
                <a:gd name="T10" fmla="*/ 108 w 492"/>
                <a:gd name="T11" fmla="*/ 0 h 414"/>
                <a:gd name="T12" fmla="*/ 138 w 492"/>
                <a:gd name="T13" fmla="*/ 6 h 414"/>
                <a:gd name="T14" fmla="*/ 132 w 492"/>
                <a:gd name="T15" fmla="*/ 12 h 414"/>
                <a:gd name="T16" fmla="*/ 162 w 492"/>
                <a:gd name="T17" fmla="*/ 30 h 414"/>
                <a:gd name="T18" fmla="*/ 156 w 492"/>
                <a:gd name="T19" fmla="*/ 66 h 414"/>
                <a:gd name="T20" fmla="*/ 180 w 492"/>
                <a:gd name="T21" fmla="*/ 78 h 414"/>
                <a:gd name="T22" fmla="*/ 210 w 492"/>
                <a:gd name="T23" fmla="*/ 72 h 414"/>
                <a:gd name="T24" fmla="*/ 240 w 492"/>
                <a:gd name="T25" fmla="*/ 90 h 414"/>
                <a:gd name="T26" fmla="*/ 366 w 492"/>
                <a:gd name="T27" fmla="*/ 90 h 414"/>
                <a:gd name="T28" fmla="*/ 474 w 492"/>
                <a:gd name="T29" fmla="*/ 114 h 414"/>
                <a:gd name="T30" fmla="*/ 492 w 492"/>
                <a:gd name="T31" fmla="*/ 150 h 414"/>
                <a:gd name="T32" fmla="*/ 432 w 492"/>
                <a:gd name="T33" fmla="*/ 234 h 414"/>
                <a:gd name="T34" fmla="*/ 444 w 492"/>
                <a:gd name="T35" fmla="*/ 252 h 414"/>
                <a:gd name="T36" fmla="*/ 402 w 492"/>
                <a:gd name="T37" fmla="*/ 414 h 414"/>
                <a:gd name="T38" fmla="*/ 270 w 492"/>
                <a:gd name="T39" fmla="*/ 384 h 414"/>
                <a:gd name="T40" fmla="*/ 234 w 492"/>
                <a:gd name="T41" fmla="*/ 372 h 4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92"/>
                <a:gd name="T64" fmla="*/ 0 h 414"/>
                <a:gd name="T65" fmla="*/ 492 w 492"/>
                <a:gd name="T66" fmla="*/ 414 h 4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92" h="414">
                  <a:moveTo>
                    <a:pt x="234" y="372"/>
                  </a:moveTo>
                  <a:lnTo>
                    <a:pt x="0" y="312"/>
                  </a:lnTo>
                  <a:lnTo>
                    <a:pt x="0" y="240"/>
                  </a:lnTo>
                  <a:lnTo>
                    <a:pt x="42" y="186"/>
                  </a:lnTo>
                  <a:lnTo>
                    <a:pt x="96" y="54"/>
                  </a:lnTo>
                  <a:lnTo>
                    <a:pt x="108" y="0"/>
                  </a:lnTo>
                  <a:lnTo>
                    <a:pt x="138" y="6"/>
                  </a:lnTo>
                  <a:lnTo>
                    <a:pt x="132" y="12"/>
                  </a:lnTo>
                  <a:lnTo>
                    <a:pt x="162" y="30"/>
                  </a:lnTo>
                  <a:lnTo>
                    <a:pt x="156" y="66"/>
                  </a:lnTo>
                  <a:lnTo>
                    <a:pt x="180" y="78"/>
                  </a:lnTo>
                  <a:lnTo>
                    <a:pt x="210" y="72"/>
                  </a:lnTo>
                  <a:lnTo>
                    <a:pt x="240" y="90"/>
                  </a:lnTo>
                  <a:lnTo>
                    <a:pt x="366" y="90"/>
                  </a:lnTo>
                  <a:lnTo>
                    <a:pt x="474" y="114"/>
                  </a:lnTo>
                  <a:lnTo>
                    <a:pt x="492" y="150"/>
                  </a:lnTo>
                  <a:lnTo>
                    <a:pt x="432" y="234"/>
                  </a:lnTo>
                  <a:lnTo>
                    <a:pt x="444" y="252"/>
                  </a:lnTo>
                  <a:lnTo>
                    <a:pt x="402" y="414"/>
                  </a:lnTo>
                  <a:lnTo>
                    <a:pt x="270" y="384"/>
                  </a:lnTo>
                  <a:lnTo>
                    <a:pt x="234" y="372"/>
                  </a:lnTo>
                  <a:close/>
                </a:path>
              </a:pathLst>
            </a:custGeom>
            <a:solidFill>
              <a:srgbClr val="E8D898"/>
            </a:solidFill>
            <a:ln w="9525">
              <a:solidFill>
                <a:srgbClr val="E8D898"/>
              </a:solidFill>
              <a:prstDash val="solid"/>
              <a:round/>
              <a:headEnd/>
              <a:tailEnd/>
            </a:ln>
          </p:spPr>
          <p:txBody>
            <a:bodyPr/>
            <a:lstStyle/>
            <a:p>
              <a:endParaRPr lang="en-US"/>
            </a:p>
          </p:txBody>
        </p:sp>
        <p:sp>
          <p:nvSpPr>
            <p:cNvPr id="7264" name="Freeform 221"/>
            <p:cNvSpPr>
              <a:spLocks/>
            </p:cNvSpPr>
            <p:nvPr/>
          </p:nvSpPr>
          <p:spPr bwMode="auto">
            <a:xfrm>
              <a:off x="1311" y="1350"/>
              <a:ext cx="492" cy="414"/>
            </a:xfrm>
            <a:custGeom>
              <a:avLst/>
              <a:gdLst>
                <a:gd name="T0" fmla="*/ 234 w 492"/>
                <a:gd name="T1" fmla="*/ 372 h 414"/>
                <a:gd name="T2" fmla="*/ 0 w 492"/>
                <a:gd name="T3" fmla="*/ 312 h 414"/>
                <a:gd name="T4" fmla="*/ 0 w 492"/>
                <a:gd name="T5" fmla="*/ 240 h 414"/>
                <a:gd name="T6" fmla="*/ 42 w 492"/>
                <a:gd name="T7" fmla="*/ 186 h 414"/>
                <a:gd name="T8" fmla="*/ 96 w 492"/>
                <a:gd name="T9" fmla="*/ 54 h 414"/>
                <a:gd name="T10" fmla="*/ 108 w 492"/>
                <a:gd name="T11" fmla="*/ 0 h 414"/>
                <a:gd name="T12" fmla="*/ 138 w 492"/>
                <a:gd name="T13" fmla="*/ 6 h 414"/>
                <a:gd name="T14" fmla="*/ 132 w 492"/>
                <a:gd name="T15" fmla="*/ 12 h 414"/>
                <a:gd name="T16" fmla="*/ 162 w 492"/>
                <a:gd name="T17" fmla="*/ 30 h 414"/>
                <a:gd name="T18" fmla="*/ 156 w 492"/>
                <a:gd name="T19" fmla="*/ 66 h 414"/>
                <a:gd name="T20" fmla="*/ 180 w 492"/>
                <a:gd name="T21" fmla="*/ 78 h 414"/>
                <a:gd name="T22" fmla="*/ 210 w 492"/>
                <a:gd name="T23" fmla="*/ 72 h 414"/>
                <a:gd name="T24" fmla="*/ 240 w 492"/>
                <a:gd name="T25" fmla="*/ 90 h 414"/>
                <a:gd name="T26" fmla="*/ 366 w 492"/>
                <a:gd name="T27" fmla="*/ 90 h 414"/>
                <a:gd name="T28" fmla="*/ 474 w 492"/>
                <a:gd name="T29" fmla="*/ 114 h 414"/>
                <a:gd name="T30" fmla="*/ 492 w 492"/>
                <a:gd name="T31" fmla="*/ 150 h 414"/>
                <a:gd name="T32" fmla="*/ 432 w 492"/>
                <a:gd name="T33" fmla="*/ 234 h 414"/>
                <a:gd name="T34" fmla="*/ 444 w 492"/>
                <a:gd name="T35" fmla="*/ 252 h 414"/>
                <a:gd name="T36" fmla="*/ 402 w 492"/>
                <a:gd name="T37" fmla="*/ 414 h 414"/>
                <a:gd name="T38" fmla="*/ 270 w 492"/>
                <a:gd name="T39" fmla="*/ 384 h 414"/>
                <a:gd name="T40" fmla="*/ 234 w 492"/>
                <a:gd name="T41" fmla="*/ 372 h 414"/>
                <a:gd name="T42" fmla="*/ 234 w 492"/>
                <a:gd name="T43" fmla="*/ 378 h 4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2"/>
                <a:gd name="T67" fmla="*/ 0 h 414"/>
                <a:gd name="T68" fmla="*/ 492 w 492"/>
                <a:gd name="T69" fmla="*/ 414 h 4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2" h="414">
                  <a:moveTo>
                    <a:pt x="234" y="372"/>
                  </a:moveTo>
                  <a:lnTo>
                    <a:pt x="0" y="312"/>
                  </a:lnTo>
                  <a:lnTo>
                    <a:pt x="0" y="240"/>
                  </a:lnTo>
                  <a:lnTo>
                    <a:pt x="42" y="186"/>
                  </a:lnTo>
                  <a:lnTo>
                    <a:pt x="96" y="54"/>
                  </a:lnTo>
                  <a:lnTo>
                    <a:pt x="108" y="0"/>
                  </a:lnTo>
                  <a:lnTo>
                    <a:pt x="138" y="6"/>
                  </a:lnTo>
                  <a:lnTo>
                    <a:pt x="132" y="12"/>
                  </a:lnTo>
                  <a:lnTo>
                    <a:pt x="162" y="30"/>
                  </a:lnTo>
                  <a:lnTo>
                    <a:pt x="156" y="66"/>
                  </a:lnTo>
                  <a:lnTo>
                    <a:pt x="180" y="78"/>
                  </a:lnTo>
                  <a:lnTo>
                    <a:pt x="210" y="72"/>
                  </a:lnTo>
                  <a:lnTo>
                    <a:pt x="240" y="90"/>
                  </a:lnTo>
                  <a:lnTo>
                    <a:pt x="366" y="90"/>
                  </a:lnTo>
                  <a:lnTo>
                    <a:pt x="474" y="114"/>
                  </a:lnTo>
                  <a:lnTo>
                    <a:pt x="492" y="150"/>
                  </a:lnTo>
                  <a:lnTo>
                    <a:pt x="432" y="234"/>
                  </a:lnTo>
                  <a:lnTo>
                    <a:pt x="444" y="252"/>
                  </a:lnTo>
                  <a:lnTo>
                    <a:pt x="402" y="414"/>
                  </a:lnTo>
                  <a:lnTo>
                    <a:pt x="270" y="384"/>
                  </a:lnTo>
                  <a:lnTo>
                    <a:pt x="234" y="372"/>
                  </a:lnTo>
                  <a:lnTo>
                    <a:pt x="234" y="378"/>
                  </a:lnTo>
                </a:path>
              </a:pathLst>
            </a:custGeom>
            <a:noFill/>
            <a:ln w="9525">
              <a:solidFill>
                <a:srgbClr val="000000"/>
              </a:solidFill>
              <a:prstDash val="solid"/>
              <a:round/>
              <a:headEnd/>
              <a:tailEnd/>
            </a:ln>
          </p:spPr>
          <p:txBody>
            <a:bodyPr/>
            <a:lstStyle/>
            <a:p>
              <a:endParaRPr lang="en-US"/>
            </a:p>
          </p:txBody>
        </p:sp>
        <p:sp>
          <p:nvSpPr>
            <p:cNvPr id="7265" name="Freeform 222"/>
            <p:cNvSpPr>
              <a:spLocks/>
            </p:cNvSpPr>
            <p:nvPr/>
          </p:nvSpPr>
          <p:spPr bwMode="auto">
            <a:xfrm>
              <a:off x="3801" y="1776"/>
              <a:ext cx="360" cy="228"/>
            </a:xfrm>
            <a:custGeom>
              <a:avLst/>
              <a:gdLst>
                <a:gd name="T0" fmla="*/ 42 w 360"/>
                <a:gd name="T1" fmla="*/ 30 h 228"/>
                <a:gd name="T2" fmla="*/ 48 w 360"/>
                <a:gd name="T3" fmla="*/ 48 h 228"/>
                <a:gd name="T4" fmla="*/ 294 w 360"/>
                <a:gd name="T5" fmla="*/ 0 h 228"/>
                <a:gd name="T6" fmla="*/ 324 w 360"/>
                <a:gd name="T7" fmla="*/ 30 h 228"/>
                <a:gd name="T8" fmla="*/ 342 w 360"/>
                <a:gd name="T9" fmla="*/ 42 h 228"/>
                <a:gd name="T10" fmla="*/ 324 w 360"/>
                <a:gd name="T11" fmla="*/ 72 h 228"/>
                <a:gd name="T12" fmla="*/ 330 w 360"/>
                <a:gd name="T13" fmla="*/ 102 h 228"/>
                <a:gd name="T14" fmla="*/ 360 w 360"/>
                <a:gd name="T15" fmla="*/ 132 h 228"/>
                <a:gd name="T16" fmla="*/ 330 w 360"/>
                <a:gd name="T17" fmla="*/ 168 h 228"/>
                <a:gd name="T18" fmla="*/ 306 w 360"/>
                <a:gd name="T19" fmla="*/ 180 h 228"/>
                <a:gd name="T20" fmla="*/ 288 w 360"/>
                <a:gd name="T21" fmla="*/ 180 h 228"/>
                <a:gd name="T22" fmla="*/ 90 w 360"/>
                <a:gd name="T23" fmla="*/ 222 h 228"/>
                <a:gd name="T24" fmla="*/ 78 w 360"/>
                <a:gd name="T25" fmla="*/ 222 h 228"/>
                <a:gd name="T26" fmla="*/ 30 w 360"/>
                <a:gd name="T27" fmla="*/ 228 h 228"/>
                <a:gd name="T28" fmla="*/ 18 w 360"/>
                <a:gd name="T29" fmla="*/ 156 h 228"/>
                <a:gd name="T30" fmla="*/ 18 w 360"/>
                <a:gd name="T31" fmla="*/ 144 h 228"/>
                <a:gd name="T32" fmla="*/ 0 w 360"/>
                <a:gd name="T33" fmla="*/ 54 h 228"/>
                <a:gd name="T34" fmla="*/ 42 w 360"/>
                <a:gd name="T35" fmla="*/ 30 h 2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0"/>
                <a:gd name="T55" fmla="*/ 0 h 228"/>
                <a:gd name="T56" fmla="*/ 360 w 360"/>
                <a:gd name="T57" fmla="*/ 228 h 2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0" h="228">
                  <a:moveTo>
                    <a:pt x="42" y="30"/>
                  </a:moveTo>
                  <a:lnTo>
                    <a:pt x="48" y="48"/>
                  </a:lnTo>
                  <a:lnTo>
                    <a:pt x="294" y="0"/>
                  </a:lnTo>
                  <a:lnTo>
                    <a:pt x="324" y="30"/>
                  </a:lnTo>
                  <a:lnTo>
                    <a:pt x="342" y="42"/>
                  </a:lnTo>
                  <a:lnTo>
                    <a:pt x="324" y="72"/>
                  </a:lnTo>
                  <a:lnTo>
                    <a:pt x="330" y="102"/>
                  </a:lnTo>
                  <a:lnTo>
                    <a:pt x="360" y="132"/>
                  </a:lnTo>
                  <a:lnTo>
                    <a:pt x="330" y="168"/>
                  </a:lnTo>
                  <a:lnTo>
                    <a:pt x="306" y="180"/>
                  </a:lnTo>
                  <a:lnTo>
                    <a:pt x="288" y="180"/>
                  </a:lnTo>
                  <a:lnTo>
                    <a:pt x="90" y="222"/>
                  </a:lnTo>
                  <a:lnTo>
                    <a:pt x="78" y="222"/>
                  </a:lnTo>
                  <a:lnTo>
                    <a:pt x="30" y="228"/>
                  </a:lnTo>
                  <a:lnTo>
                    <a:pt x="18" y="156"/>
                  </a:lnTo>
                  <a:lnTo>
                    <a:pt x="18" y="144"/>
                  </a:lnTo>
                  <a:lnTo>
                    <a:pt x="0" y="54"/>
                  </a:lnTo>
                  <a:lnTo>
                    <a:pt x="42" y="30"/>
                  </a:lnTo>
                  <a:close/>
                </a:path>
              </a:pathLst>
            </a:custGeom>
            <a:solidFill>
              <a:srgbClr val="FFAA00"/>
            </a:solidFill>
            <a:ln w="9525">
              <a:solidFill>
                <a:srgbClr val="FFAA00"/>
              </a:solidFill>
              <a:prstDash val="solid"/>
              <a:round/>
              <a:headEnd/>
              <a:tailEnd/>
            </a:ln>
          </p:spPr>
          <p:txBody>
            <a:bodyPr/>
            <a:lstStyle/>
            <a:p>
              <a:endParaRPr lang="en-US"/>
            </a:p>
          </p:txBody>
        </p:sp>
        <p:sp>
          <p:nvSpPr>
            <p:cNvPr id="7266" name="Freeform 223"/>
            <p:cNvSpPr>
              <a:spLocks/>
            </p:cNvSpPr>
            <p:nvPr/>
          </p:nvSpPr>
          <p:spPr bwMode="auto">
            <a:xfrm>
              <a:off x="3801" y="1776"/>
              <a:ext cx="360" cy="228"/>
            </a:xfrm>
            <a:custGeom>
              <a:avLst/>
              <a:gdLst>
                <a:gd name="T0" fmla="*/ 42 w 360"/>
                <a:gd name="T1" fmla="*/ 30 h 228"/>
                <a:gd name="T2" fmla="*/ 48 w 360"/>
                <a:gd name="T3" fmla="*/ 48 h 228"/>
                <a:gd name="T4" fmla="*/ 294 w 360"/>
                <a:gd name="T5" fmla="*/ 0 h 228"/>
                <a:gd name="T6" fmla="*/ 324 w 360"/>
                <a:gd name="T7" fmla="*/ 30 h 228"/>
                <a:gd name="T8" fmla="*/ 342 w 360"/>
                <a:gd name="T9" fmla="*/ 42 h 228"/>
                <a:gd name="T10" fmla="*/ 324 w 360"/>
                <a:gd name="T11" fmla="*/ 72 h 228"/>
                <a:gd name="T12" fmla="*/ 330 w 360"/>
                <a:gd name="T13" fmla="*/ 102 h 228"/>
                <a:gd name="T14" fmla="*/ 360 w 360"/>
                <a:gd name="T15" fmla="*/ 132 h 228"/>
                <a:gd name="T16" fmla="*/ 330 w 360"/>
                <a:gd name="T17" fmla="*/ 168 h 228"/>
                <a:gd name="T18" fmla="*/ 306 w 360"/>
                <a:gd name="T19" fmla="*/ 180 h 228"/>
                <a:gd name="T20" fmla="*/ 288 w 360"/>
                <a:gd name="T21" fmla="*/ 180 h 228"/>
                <a:gd name="T22" fmla="*/ 90 w 360"/>
                <a:gd name="T23" fmla="*/ 222 h 228"/>
                <a:gd name="T24" fmla="*/ 78 w 360"/>
                <a:gd name="T25" fmla="*/ 222 h 228"/>
                <a:gd name="T26" fmla="*/ 30 w 360"/>
                <a:gd name="T27" fmla="*/ 228 h 228"/>
                <a:gd name="T28" fmla="*/ 18 w 360"/>
                <a:gd name="T29" fmla="*/ 156 h 228"/>
                <a:gd name="T30" fmla="*/ 18 w 360"/>
                <a:gd name="T31" fmla="*/ 144 h 228"/>
                <a:gd name="T32" fmla="*/ 0 w 360"/>
                <a:gd name="T33" fmla="*/ 54 h 228"/>
                <a:gd name="T34" fmla="*/ 42 w 360"/>
                <a:gd name="T35" fmla="*/ 30 h 228"/>
                <a:gd name="T36" fmla="*/ 42 w 360"/>
                <a:gd name="T37" fmla="*/ 36 h 2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0"/>
                <a:gd name="T58" fmla="*/ 0 h 228"/>
                <a:gd name="T59" fmla="*/ 360 w 360"/>
                <a:gd name="T60" fmla="*/ 228 h 2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0" h="228">
                  <a:moveTo>
                    <a:pt x="42" y="30"/>
                  </a:moveTo>
                  <a:lnTo>
                    <a:pt x="48" y="48"/>
                  </a:lnTo>
                  <a:lnTo>
                    <a:pt x="294" y="0"/>
                  </a:lnTo>
                  <a:lnTo>
                    <a:pt x="324" y="30"/>
                  </a:lnTo>
                  <a:lnTo>
                    <a:pt x="342" y="42"/>
                  </a:lnTo>
                  <a:lnTo>
                    <a:pt x="324" y="72"/>
                  </a:lnTo>
                  <a:lnTo>
                    <a:pt x="330" y="102"/>
                  </a:lnTo>
                  <a:lnTo>
                    <a:pt x="360" y="132"/>
                  </a:lnTo>
                  <a:lnTo>
                    <a:pt x="330" y="168"/>
                  </a:lnTo>
                  <a:lnTo>
                    <a:pt x="306" y="180"/>
                  </a:lnTo>
                  <a:lnTo>
                    <a:pt x="288" y="180"/>
                  </a:lnTo>
                  <a:lnTo>
                    <a:pt x="90" y="222"/>
                  </a:lnTo>
                  <a:lnTo>
                    <a:pt x="78" y="222"/>
                  </a:lnTo>
                  <a:lnTo>
                    <a:pt x="30" y="228"/>
                  </a:lnTo>
                  <a:lnTo>
                    <a:pt x="18" y="156"/>
                  </a:lnTo>
                  <a:lnTo>
                    <a:pt x="18" y="144"/>
                  </a:lnTo>
                  <a:lnTo>
                    <a:pt x="0" y="54"/>
                  </a:lnTo>
                  <a:lnTo>
                    <a:pt x="42" y="30"/>
                  </a:lnTo>
                  <a:lnTo>
                    <a:pt x="42" y="36"/>
                  </a:lnTo>
                </a:path>
              </a:pathLst>
            </a:custGeom>
            <a:noFill/>
            <a:ln w="9525">
              <a:solidFill>
                <a:srgbClr val="000000"/>
              </a:solidFill>
              <a:prstDash val="solid"/>
              <a:round/>
              <a:headEnd/>
              <a:tailEnd/>
            </a:ln>
          </p:spPr>
          <p:txBody>
            <a:bodyPr/>
            <a:lstStyle/>
            <a:p>
              <a:endParaRPr lang="en-US"/>
            </a:p>
          </p:txBody>
        </p:sp>
        <p:sp>
          <p:nvSpPr>
            <p:cNvPr id="7267" name="Freeform 224"/>
            <p:cNvSpPr>
              <a:spLocks/>
            </p:cNvSpPr>
            <p:nvPr/>
          </p:nvSpPr>
          <p:spPr bwMode="auto">
            <a:xfrm>
              <a:off x="4299" y="1722"/>
              <a:ext cx="48" cy="54"/>
            </a:xfrm>
            <a:custGeom>
              <a:avLst/>
              <a:gdLst>
                <a:gd name="T0" fmla="*/ 48 w 48"/>
                <a:gd name="T1" fmla="*/ 30 h 54"/>
                <a:gd name="T2" fmla="*/ 36 w 48"/>
                <a:gd name="T3" fmla="*/ 42 h 54"/>
                <a:gd name="T4" fmla="*/ 30 w 48"/>
                <a:gd name="T5" fmla="*/ 24 h 54"/>
                <a:gd name="T6" fmla="*/ 30 w 48"/>
                <a:gd name="T7" fmla="*/ 48 h 54"/>
                <a:gd name="T8" fmla="*/ 6 w 48"/>
                <a:gd name="T9" fmla="*/ 54 h 54"/>
                <a:gd name="T10" fmla="*/ 0 w 48"/>
                <a:gd name="T11" fmla="*/ 6 h 54"/>
                <a:gd name="T12" fmla="*/ 18 w 48"/>
                <a:gd name="T13" fmla="*/ 0 h 54"/>
                <a:gd name="T14" fmla="*/ 42 w 48"/>
                <a:gd name="T15" fmla="*/ 24 h 54"/>
                <a:gd name="T16" fmla="*/ 48 w 48"/>
                <a:gd name="T17" fmla="*/ 3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54"/>
                <a:gd name="T29" fmla="*/ 48 w 48"/>
                <a:gd name="T30" fmla="*/ 54 h 5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54">
                  <a:moveTo>
                    <a:pt x="48" y="30"/>
                  </a:moveTo>
                  <a:lnTo>
                    <a:pt x="36" y="42"/>
                  </a:lnTo>
                  <a:lnTo>
                    <a:pt x="30" y="24"/>
                  </a:lnTo>
                  <a:lnTo>
                    <a:pt x="30" y="48"/>
                  </a:lnTo>
                  <a:lnTo>
                    <a:pt x="6" y="54"/>
                  </a:lnTo>
                  <a:lnTo>
                    <a:pt x="0" y="6"/>
                  </a:lnTo>
                  <a:lnTo>
                    <a:pt x="18" y="0"/>
                  </a:lnTo>
                  <a:lnTo>
                    <a:pt x="42" y="24"/>
                  </a:lnTo>
                  <a:lnTo>
                    <a:pt x="48" y="30"/>
                  </a:lnTo>
                  <a:close/>
                </a:path>
              </a:pathLst>
            </a:custGeom>
            <a:solidFill>
              <a:srgbClr val="FFAA00"/>
            </a:solidFill>
            <a:ln w="9525">
              <a:solidFill>
                <a:srgbClr val="FFAA00"/>
              </a:solidFill>
              <a:prstDash val="solid"/>
              <a:round/>
              <a:headEnd/>
              <a:tailEnd/>
            </a:ln>
          </p:spPr>
          <p:txBody>
            <a:bodyPr/>
            <a:lstStyle/>
            <a:p>
              <a:endParaRPr lang="en-US"/>
            </a:p>
          </p:txBody>
        </p:sp>
        <p:sp>
          <p:nvSpPr>
            <p:cNvPr id="7268" name="Freeform 225"/>
            <p:cNvSpPr>
              <a:spLocks/>
            </p:cNvSpPr>
            <p:nvPr/>
          </p:nvSpPr>
          <p:spPr bwMode="auto">
            <a:xfrm>
              <a:off x="4299" y="1722"/>
              <a:ext cx="48" cy="54"/>
            </a:xfrm>
            <a:custGeom>
              <a:avLst/>
              <a:gdLst>
                <a:gd name="T0" fmla="*/ 48 w 48"/>
                <a:gd name="T1" fmla="*/ 30 h 54"/>
                <a:gd name="T2" fmla="*/ 36 w 48"/>
                <a:gd name="T3" fmla="*/ 42 h 54"/>
                <a:gd name="T4" fmla="*/ 30 w 48"/>
                <a:gd name="T5" fmla="*/ 24 h 54"/>
                <a:gd name="T6" fmla="*/ 30 w 48"/>
                <a:gd name="T7" fmla="*/ 48 h 54"/>
                <a:gd name="T8" fmla="*/ 6 w 48"/>
                <a:gd name="T9" fmla="*/ 54 h 54"/>
                <a:gd name="T10" fmla="*/ 0 w 48"/>
                <a:gd name="T11" fmla="*/ 6 h 54"/>
                <a:gd name="T12" fmla="*/ 18 w 48"/>
                <a:gd name="T13" fmla="*/ 0 h 54"/>
                <a:gd name="T14" fmla="*/ 42 w 48"/>
                <a:gd name="T15" fmla="*/ 24 h 54"/>
                <a:gd name="T16" fmla="*/ 48 w 48"/>
                <a:gd name="T17" fmla="*/ 30 h 54"/>
                <a:gd name="T18" fmla="*/ 48 w 48"/>
                <a:gd name="T19" fmla="*/ 36 h 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54"/>
                <a:gd name="T32" fmla="*/ 48 w 48"/>
                <a:gd name="T33" fmla="*/ 54 h 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54">
                  <a:moveTo>
                    <a:pt x="48" y="30"/>
                  </a:moveTo>
                  <a:lnTo>
                    <a:pt x="36" y="42"/>
                  </a:lnTo>
                  <a:lnTo>
                    <a:pt x="30" y="24"/>
                  </a:lnTo>
                  <a:lnTo>
                    <a:pt x="30" y="48"/>
                  </a:lnTo>
                  <a:lnTo>
                    <a:pt x="6" y="54"/>
                  </a:lnTo>
                  <a:lnTo>
                    <a:pt x="0" y="6"/>
                  </a:lnTo>
                  <a:lnTo>
                    <a:pt x="18" y="0"/>
                  </a:lnTo>
                  <a:lnTo>
                    <a:pt x="42" y="24"/>
                  </a:lnTo>
                  <a:lnTo>
                    <a:pt x="48" y="30"/>
                  </a:lnTo>
                  <a:lnTo>
                    <a:pt x="48" y="36"/>
                  </a:lnTo>
                </a:path>
              </a:pathLst>
            </a:custGeom>
            <a:noFill/>
            <a:ln w="9525">
              <a:solidFill>
                <a:srgbClr val="000000"/>
              </a:solidFill>
              <a:prstDash val="solid"/>
              <a:round/>
              <a:headEnd/>
              <a:tailEnd/>
            </a:ln>
          </p:spPr>
          <p:txBody>
            <a:bodyPr/>
            <a:lstStyle/>
            <a:p>
              <a:endParaRPr lang="en-US"/>
            </a:p>
          </p:txBody>
        </p:sp>
        <p:sp>
          <p:nvSpPr>
            <p:cNvPr id="7269" name="Freeform 226"/>
            <p:cNvSpPr>
              <a:spLocks/>
            </p:cNvSpPr>
            <p:nvPr/>
          </p:nvSpPr>
          <p:spPr bwMode="auto">
            <a:xfrm>
              <a:off x="3717" y="2364"/>
              <a:ext cx="312" cy="240"/>
            </a:xfrm>
            <a:custGeom>
              <a:avLst/>
              <a:gdLst>
                <a:gd name="T0" fmla="*/ 312 w 312"/>
                <a:gd name="T1" fmla="*/ 72 h 240"/>
                <a:gd name="T2" fmla="*/ 276 w 312"/>
                <a:gd name="T3" fmla="*/ 120 h 240"/>
                <a:gd name="T4" fmla="*/ 282 w 312"/>
                <a:gd name="T5" fmla="*/ 132 h 240"/>
                <a:gd name="T6" fmla="*/ 246 w 312"/>
                <a:gd name="T7" fmla="*/ 174 h 240"/>
                <a:gd name="T8" fmla="*/ 240 w 312"/>
                <a:gd name="T9" fmla="*/ 168 h 240"/>
                <a:gd name="T10" fmla="*/ 240 w 312"/>
                <a:gd name="T11" fmla="*/ 180 h 240"/>
                <a:gd name="T12" fmla="*/ 204 w 312"/>
                <a:gd name="T13" fmla="*/ 198 h 240"/>
                <a:gd name="T14" fmla="*/ 204 w 312"/>
                <a:gd name="T15" fmla="*/ 216 h 240"/>
                <a:gd name="T16" fmla="*/ 186 w 312"/>
                <a:gd name="T17" fmla="*/ 204 h 240"/>
                <a:gd name="T18" fmla="*/ 198 w 312"/>
                <a:gd name="T19" fmla="*/ 222 h 240"/>
                <a:gd name="T20" fmla="*/ 186 w 312"/>
                <a:gd name="T21" fmla="*/ 240 h 240"/>
                <a:gd name="T22" fmla="*/ 168 w 312"/>
                <a:gd name="T23" fmla="*/ 234 h 240"/>
                <a:gd name="T24" fmla="*/ 138 w 312"/>
                <a:gd name="T25" fmla="*/ 168 h 240"/>
                <a:gd name="T26" fmla="*/ 60 w 312"/>
                <a:gd name="T27" fmla="*/ 108 h 240"/>
                <a:gd name="T28" fmla="*/ 30 w 312"/>
                <a:gd name="T29" fmla="*/ 72 h 240"/>
                <a:gd name="T30" fmla="*/ 0 w 312"/>
                <a:gd name="T31" fmla="*/ 54 h 240"/>
                <a:gd name="T32" fmla="*/ 12 w 312"/>
                <a:gd name="T33" fmla="*/ 30 h 240"/>
                <a:gd name="T34" fmla="*/ 54 w 312"/>
                <a:gd name="T35" fmla="*/ 6 h 240"/>
                <a:gd name="T36" fmla="*/ 144 w 312"/>
                <a:gd name="T37" fmla="*/ 0 h 240"/>
                <a:gd name="T38" fmla="*/ 162 w 312"/>
                <a:gd name="T39" fmla="*/ 24 h 240"/>
                <a:gd name="T40" fmla="*/ 228 w 312"/>
                <a:gd name="T41" fmla="*/ 12 h 240"/>
                <a:gd name="T42" fmla="*/ 306 w 312"/>
                <a:gd name="T43" fmla="*/ 66 h 240"/>
                <a:gd name="T44" fmla="*/ 312 w 312"/>
                <a:gd name="T45" fmla="*/ 72 h 2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12"/>
                <a:gd name="T70" fmla="*/ 0 h 240"/>
                <a:gd name="T71" fmla="*/ 312 w 312"/>
                <a:gd name="T72" fmla="*/ 240 h 24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12" h="240">
                  <a:moveTo>
                    <a:pt x="312" y="72"/>
                  </a:moveTo>
                  <a:lnTo>
                    <a:pt x="276" y="120"/>
                  </a:lnTo>
                  <a:lnTo>
                    <a:pt x="282" y="132"/>
                  </a:lnTo>
                  <a:lnTo>
                    <a:pt x="246" y="174"/>
                  </a:lnTo>
                  <a:lnTo>
                    <a:pt x="240" y="168"/>
                  </a:lnTo>
                  <a:lnTo>
                    <a:pt x="240" y="180"/>
                  </a:lnTo>
                  <a:lnTo>
                    <a:pt x="204" y="198"/>
                  </a:lnTo>
                  <a:lnTo>
                    <a:pt x="204" y="216"/>
                  </a:lnTo>
                  <a:lnTo>
                    <a:pt x="186" y="204"/>
                  </a:lnTo>
                  <a:lnTo>
                    <a:pt x="198" y="222"/>
                  </a:lnTo>
                  <a:lnTo>
                    <a:pt x="186" y="240"/>
                  </a:lnTo>
                  <a:lnTo>
                    <a:pt x="168" y="234"/>
                  </a:lnTo>
                  <a:lnTo>
                    <a:pt x="138" y="168"/>
                  </a:lnTo>
                  <a:lnTo>
                    <a:pt x="60" y="108"/>
                  </a:lnTo>
                  <a:lnTo>
                    <a:pt x="30" y="72"/>
                  </a:lnTo>
                  <a:lnTo>
                    <a:pt x="0" y="54"/>
                  </a:lnTo>
                  <a:lnTo>
                    <a:pt x="12" y="30"/>
                  </a:lnTo>
                  <a:lnTo>
                    <a:pt x="54" y="6"/>
                  </a:lnTo>
                  <a:lnTo>
                    <a:pt x="144" y="0"/>
                  </a:lnTo>
                  <a:lnTo>
                    <a:pt x="162" y="24"/>
                  </a:lnTo>
                  <a:lnTo>
                    <a:pt x="228" y="12"/>
                  </a:lnTo>
                  <a:lnTo>
                    <a:pt x="306" y="66"/>
                  </a:lnTo>
                  <a:lnTo>
                    <a:pt x="312" y="72"/>
                  </a:lnTo>
                  <a:close/>
                </a:path>
              </a:pathLst>
            </a:custGeom>
            <a:solidFill>
              <a:srgbClr val="FF8C00"/>
            </a:solidFill>
            <a:ln w="9525">
              <a:solidFill>
                <a:srgbClr val="FF8C00"/>
              </a:solidFill>
              <a:prstDash val="solid"/>
              <a:round/>
              <a:headEnd/>
              <a:tailEnd/>
            </a:ln>
          </p:spPr>
          <p:txBody>
            <a:bodyPr/>
            <a:lstStyle/>
            <a:p>
              <a:endParaRPr lang="en-US"/>
            </a:p>
          </p:txBody>
        </p:sp>
        <p:sp>
          <p:nvSpPr>
            <p:cNvPr id="7270" name="Freeform 227"/>
            <p:cNvSpPr>
              <a:spLocks/>
            </p:cNvSpPr>
            <p:nvPr/>
          </p:nvSpPr>
          <p:spPr bwMode="auto">
            <a:xfrm>
              <a:off x="3717" y="2364"/>
              <a:ext cx="312" cy="240"/>
            </a:xfrm>
            <a:custGeom>
              <a:avLst/>
              <a:gdLst>
                <a:gd name="T0" fmla="*/ 312 w 312"/>
                <a:gd name="T1" fmla="*/ 72 h 240"/>
                <a:gd name="T2" fmla="*/ 276 w 312"/>
                <a:gd name="T3" fmla="*/ 120 h 240"/>
                <a:gd name="T4" fmla="*/ 282 w 312"/>
                <a:gd name="T5" fmla="*/ 132 h 240"/>
                <a:gd name="T6" fmla="*/ 246 w 312"/>
                <a:gd name="T7" fmla="*/ 174 h 240"/>
                <a:gd name="T8" fmla="*/ 240 w 312"/>
                <a:gd name="T9" fmla="*/ 168 h 240"/>
                <a:gd name="T10" fmla="*/ 240 w 312"/>
                <a:gd name="T11" fmla="*/ 180 h 240"/>
                <a:gd name="T12" fmla="*/ 204 w 312"/>
                <a:gd name="T13" fmla="*/ 198 h 240"/>
                <a:gd name="T14" fmla="*/ 204 w 312"/>
                <a:gd name="T15" fmla="*/ 216 h 240"/>
                <a:gd name="T16" fmla="*/ 186 w 312"/>
                <a:gd name="T17" fmla="*/ 204 h 240"/>
                <a:gd name="T18" fmla="*/ 198 w 312"/>
                <a:gd name="T19" fmla="*/ 222 h 240"/>
                <a:gd name="T20" fmla="*/ 186 w 312"/>
                <a:gd name="T21" fmla="*/ 240 h 240"/>
                <a:gd name="T22" fmla="*/ 168 w 312"/>
                <a:gd name="T23" fmla="*/ 234 h 240"/>
                <a:gd name="T24" fmla="*/ 138 w 312"/>
                <a:gd name="T25" fmla="*/ 168 h 240"/>
                <a:gd name="T26" fmla="*/ 60 w 312"/>
                <a:gd name="T27" fmla="*/ 108 h 240"/>
                <a:gd name="T28" fmla="*/ 30 w 312"/>
                <a:gd name="T29" fmla="*/ 72 h 240"/>
                <a:gd name="T30" fmla="*/ 0 w 312"/>
                <a:gd name="T31" fmla="*/ 54 h 240"/>
                <a:gd name="T32" fmla="*/ 12 w 312"/>
                <a:gd name="T33" fmla="*/ 30 h 240"/>
                <a:gd name="T34" fmla="*/ 54 w 312"/>
                <a:gd name="T35" fmla="*/ 6 h 240"/>
                <a:gd name="T36" fmla="*/ 144 w 312"/>
                <a:gd name="T37" fmla="*/ 0 h 240"/>
                <a:gd name="T38" fmla="*/ 162 w 312"/>
                <a:gd name="T39" fmla="*/ 24 h 240"/>
                <a:gd name="T40" fmla="*/ 228 w 312"/>
                <a:gd name="T41" fmla="*/ 12 h 240"/>
                <a:gd name="T42" fmla="*/ 306 w 312"/>
                <a:gd name="T43" fmla="*/ 66 h 240"/>
                <a:gd name="T44" fmla="*/ 312 w 312"/>
                <a:gd name="T45" fmla="*/ 72 h 240"/>
                <a:gd name="T46" fmla="*/ 312 w 312"/>
                <a:gd name="T47" fmla="*/ 78 h 2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12"/>
                <a:gd name="T73" fmla="*/ 0 h 240"/>
                <a:gd name="T74" fmla="*/ 312 w 312"/>
                <a:gd name="T75" fmla="*/ 240 h 24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12" h="240">
                  <a:moveTo>
                    <a:pt x="312" y="72"/>
                  </a:moveTo>
                  <a:lnTo>
                    <a:pt x="276" y="120"/>
                  </a:lnTo>
                  <a:lnTo>
                    <a:pt x="282" y="132"/>
                  </a:lnTo>
                  <a:lnTo>
                    <a:pt x="246" y="174"/>
                  </a:lnTo>
                  <a:lnTo>
                    <a:pt x="240" y="168"/>
                  </a:lnTo>
                  <a:lnTo>
                    <a:pt x="240" y="180"/>
                  </a:lnTo>
                  <a:lnTo>
                    <a:pt x="204" y="198"/>
                  </a:lnTo>
                  <a:lnTo>
                    <a:pt x="204" y="216"/>
                  </a:lnTo>
                  <a:lnTo>
                    <a:pt x="186" y="204"/>
                  </a:lnTo>
                  <a:lnTo>
                    <a:pt x="198" y="222"/>
                  </a:lnTo>
                  <a:lnTo>
                    <a:pt x="186" y="240"/>
                  </a:lnTo>
                  <a:lnTo>
                    <a:pt x="168" y="234"/>
                  </a:lnTo>
                  <a:lnTo>
                    <a:pt x="138" y="168"/>
                  </a:lnTo>
                  <a:lnTo>
                    <a:pt x="60" y="108"/>
                  </a:lnTo>
                  <a:lnTo>
                    <a:pt x="30" y="72"/>
                  </a:lnTo>
                  <a:lnTo>
                    <a:pt x="0" y="54"/>
                  </a:lnTo>
                  <a:lnTo>
                    <a:pt x="12" y="30"/>
                  </a:lnTo>
                  <a:lnTo>
                    <a:pt x="54" y="6"/>
                  </a:lnTo>
                  <a:lnTo>
                    <a:pt x="144" y="0"/>
                  </a:lnTo>
                  <a:lnTo>
                    <a:pt x="162" y="24"/>
                  </a:lnTo>
                  <a:lnTo>
                    <a:pt x="228" y="12"/>
                  </a:lnTo>
                  <a:lnTo>
                    <a:pt x="306" y="66"/>
                  </a:lnTo>
                  <a:lnTo>
                    <a:pt x="312" y="72"/>
                  </a:lnTo>
                  <a:lnTo>
                    <a:pt x="312" y="78"/>
                  </a:lnTo>
                </a:path>
              </a:pathLst>
            </a:custGeom>
            <a:noFill/>
            <a:ln w="9525">
              <a:solidFill>
                <a:srgbClr val="000000"/>
              </a:solidFill>
              <a:prstDash val="solid"/>
              <a:round/>
              <a:headEnd/>
              <a:tailEnd/>
            </a:ln>
          </p:spPr>
          <p:txBody>
            <a:bodyPr/>
            <a:lstStyle/>
            <a:p>
              <a:endParaRPr lang="en-US"/>
            </a:p>
          </p:txBody>
        </p:sp>
        <p:sp>
          <p:nvSpPr>
            <p:cNvPr id="7271" name="Freeform 228"/>
            <p:cNvSpPr>
              <a:spLocks/>
            </p:cNvSpPr>
            <p:nvPr/>
          </p:nvSpPr>
          <p:spPr bwMode="auto">
            <a:xfrm>
              <a:off x="2457" y="1578"/>
              <a:ext cx="432" cy="288"/>
            </a:xfrm>
            <a:custGeom>
              <a:avLst/>
              <a:gdLst>
                <a:gd name="T0" fmla="*/ 432 w 432"/>
                <a:gd name="T1" fmla="*/ 204 h 288"/>
                <a:gd name="T2" fmla="*/ 426 w 432"/>
                <a:gd name="T3" fmla="*/ 210 h 288"/>
                <a:gd name="T4" fmla="*/ 432 w 432"/>
                <a:gd name="T5" fmla="*/ 234 h 288"/>
                <a:gd name="T6" fmla="*/ 420 w 432"/>
                <a:gd name="T7" fmla="*/ 264 h 288"/>
                <a:gd name="T8" fmla="*/ 432 w 432"/>
                <a:gd name="T9" fmla="*/ 288 h 288"/>
                <a:gd name="T10" fmla="*/ 384 w 432"/>
                <a:gd name="T11" fmla="*/ 258 h 288"/>
                <a:gd name="T12" fmla="*/ 342 w 432"/>
                <a:gd name="T13" fmla="*/ 264 h 288"/>
                <a:gd name="T14" fmla="*/ 312 w 432"/>
                <a:gd name="T15" fmla="*/ 246 h 288"/>
                <a:gd name="T16" fmla="*/ 0 w 432"/>
                <a:gd name="T17" fmla="*/ 228 h 288"/>
                <a:gd name="T18" fmla="*/ 0 w 432"/>
                <a:gd name="T19" fmla="*/ 186 h 288"/>
                <a:gd name="T20" fmla="*/ 12 w 432"/>
                <a:gd name="T21" fmla="*/ 72 h 288"/>
                <a:gd name="T22" fmla="*/ 18 w 432"/>
                <a:gd name="T23" fmla="*/ 0 h 288"/>
                <a:gd name="T24" fmla="*/ 426 w 432"/>
                <a:gd name="T25" fmla="*/ 18 h 288"/>
                <a:gd name="T26" fmla="*/ 414 w 432"/>
                <a:gd name="T27" fmla="*/ 42 h 288"/>
                <a:gd name="T28" fmla="*/ 432 w 432"/>
                <a:gd name="T29" fmla="*/ 66 h 288"/>
                <a:gd name="T30" fmla="*/ 432 w 432"/>
                <a:gd name="T31" fmla="*/ 180 h 288"/>
                <a:gd name="T32" fmla="*/ 432 w 432"/>
                <a:gd name="T33" fmla="*/ 204 h 28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32"/>
                <a:gd name="T52" fmla="*/ 0 h 288"/>
                <a:gd name="T53" fmla="*/ 432 w 432"/>
                <a:gd name="T54" fmla="*/ 288 h 28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32" h="288">
                  <a:moveTo>
                    <a:pt x="432" y="204"/>
                  </a:moveTo>
                  <a:lnTo>
                    <a:pt x="426" y="210"/>
                  </a:lnTo>
                  <a:lnTo>
                    <a:pt x="432" y="234"/>
                  </a:lnTo>
                  <a:lnTo>
                    <a:pt x="420" y="264"/>
                  </a:lnTo>
                  <a:lnTo>
                    <a:pt x="432" y="288"/>
                  </a:lnTo>
                  <a:lnTo>
                    <a:pt x="384" y="258"/>
                  </a:lnTo>
                  <a:lnTo>
                    <a:pt x="342" y="264"/>
                  </a:lnTo>
                  <a:lnTo>
                    <a:pt x="312" y="246"/>
                  </a:lnTo>
                  <a:lnTo>
                    <a:pt x="0" y="228"/>
                  </a:lnTo>
                  <a:lnTo>
                    <a:pt x="0" y="186"/>
                  </a:lnTo>
                  <a:lnTo>
                    <a:pt x="12" y="72"/>
                  </a:lnTo>
                  <a:lnTo>
                    <a:pt x="18" y="0"/>
                  </a:lnTo>
                  <a:lnTo>
                    <a:pt x="426" y="18"/>
                  </a:lnTo>
                  <a:lnTo>
                    <a:pt x="414" y="42"/>
                  </a:lnTo>
                  <a:lnTo>
                    <a:pt x="432" y="66"/>
                  </a:lnTo>
                  <a:lnTo>
                    <a:pt x="432" y="180"/>
                  </a:lnTo>
                  <a:lnTo>
                    <a:pt x="432" y="204"/>
                  </a:lnTo>
                  <a:close/>
                </a:path>
              </a:pathLst>
            </a:custGeom>
            <a:solidFill>
              <a:srgbClr val="FFAA00"/>
            </a:solidFill>
            <a:ln w="9525">
              <a:solidFill>
                <a:srgbClr val="FFAA00"/>
              </a:solidFill>
              <a:prstDash val="solid"/>
              <a:round/>
              <a:headEnd/>
              <a:tailEnd/>
            </a:ln>
          </p:spPr>
          <p:txBody>
            <a:bodyPr/>
            <a:lstStyle/>
            <a:p>
              <a:endParaRPr lang="en-US"/>
            </a:p>
          </p:txBody>
        </p:sp>
        <p:sp>
          <p:nvSpPr>
            <p:cNvPr id="7272" name="Freeform 229"/>
            <p:cNvSpPr>
              <a:spLocks/>
            </p:cNvSpPr>
            <p:nvPr/>
          </p:nvSpPr>
          <p:spPr bwMode="auto">
            <a:xfrm>
              <a:off x="2457" y="1578"/>
              <a:ext cx="432" cy="288"/>
            </a:xfrm>
            <a:custGeom>
              <a:avLst/>
              <a:gdLst>
                <a:gd name="T0" fmla="*/ 432 w 432"/>
                <a:gd name="T1" fmla="*/ 204 h 288"/>
                <a:gd name="T2" fmla="*/ 426 w 432"/>
                <a:gd name="T3" fmla="*/ 210 h 288"/>
                <a:gd name="T4" fmla="*/ 432 w 432"/>
                <a:gd name="T5" fmla="*/ 234 h 288"/>
                <a:gd name="T6" fmla="*/ 420 w 432"/>
                <a:gd name="T7" fmla="*/ 264 h 288"/>
                <a:gd name="T8" fmla="*/ 432 w 432"/>
                <a:gd name="T9" fmla="*/ 288 h 288"/>
                <a:gd name="T10" fmla="*/ 384 w 432"/>
                <a:gd name="T11" fmla="*/ 258 h 288"/>
                <a:gd name="T12" fmla="*/ 342 w 432"/>
                <a:gd name="T13" fmla="*/ 264 h 288"/>
                <a:gd name="T14" fmla="*/ 312 w 432"/>
                <a:gd name="T15" fmla="*/ 246 h 288"/>
                <a:gd name="T16" fmla="*/ 0 w 432"/>
                <a:gd name="T17" fmla="*/ 228 h 288"/>
                <a:gd name="T18" fmla="*/ 0 w 432"/>
                <a:gd name="T19" fmla="*/ 186 h 288"/>
                <a:gd name="T20" fmla="*/ 12 w 432"/>
                <a:gd name="T21" fmla="*/ 72 h 288"/>
                <a:gd name="T22" fmla="*/ 18 w 432"/>
                <a:gd name="T23" fmla="*/ 0 h 288"/>
                <a:gd name="T24" fmla="*/ 426 w 432"/>
                <a:gd name="T25" fmla="*/ 18 h 288"/>
                <a:gd name="T26" fmla="*/ 414 w 432"/>
                <a:gd name="T27" fmla="*/ 42 h 288"/>
                <a:gd name="T28" fmla="*/ 432 w 432"/>
                <a:gd name="T29" fmla="*/ 66 h 288"/>
                <a:gd name="T30" fmla="*/ 432 w 432"/>
                <a:gd name="T31" fmla="*/ 180 h 288"/>
                <a:gd name="T32" fmla="*/ 432 w 432"/>
                <a:gd name="T33" fmla="*/ 204 h 288"/>
                <a:gd name="T34" fmla="*/ 432 w 432"/>
                <a:gd name="T35" fmla="*/ 210 h 2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32"/>
                <a:gd name="T55" fmla="*/ 0 h 288"/>
                <a:gd name="T56" fmla="*/ 432 w 432"/>
                <a:gd name="T57" fmla="*/ 288 h 28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32" h="288">
                  <a:moveTo>
                    <a:pt x="432" y="204"/>
                  </a:moveTo>
                  <a:lnTo>
                    <a:pt x="426" y="210"/>
                  </a:lnTo>
                  <a:lnTo>
                    <a:pt x="432" y="234"/>
                  </a:lnTo>
                  <a:lnTo>
                    <a:pt x="420" y="264"/>
                  </a:lnTo>
                  <a:lnTo>
                    <a:pt x="432" y="288"/>
                  </a:lnTo>
                  <a:lnTo>
                    <a:pt x="384" y="258"/>
                  </a:lnTo>
                  <a:lnTo>
                    <a:pt x="342" y="264"/>
                  </a:lnTo>
                  <a:lnTo>
                    <a:pt x="312" y="246"/>
                  </a:lnTo>
                  <a:lnTo>
                    <a:pt x="0" y="228"/>
                  </a:lnTo>
                  <a:lnTo>
                    <a:pt x="0" y="186"/>
                  </a:lnTo>
                  <a:lnTo>
                    <a:pt x="12" y="72"/>
                  </a:lnTo>
                  <a:lnTo>
                    <a:pt x="18" y="0"/>
                  </a:lnTo>
                  <a:lnTo>
                    <a:pt x="426" y="18"/>
                  </a:lnTo>
                  <a:lnTo>
                    <a:pt x="414" y="42"/>
                  </a:lnTo>
                  <a:lnTo>
                    <a:pt x="432" y="66"/>
                  </a:lnTo>
                  <a:lnTo>
                    <a:pt x="432" y="180"/>
                  </a:lnTo>
                  <a:lnTo>
                    <a:pt x="432" y="204"/>
                  </a:lnTo>
                  <a:lnTo>
                    <a:pt x="432" y="210"/>
                  </a:lnTo>
                </a:path>
              </a:pathLst>
            </a:custGeom>
            <a:noFill/>
            <a:ln w="9525">
              <a:solidFill>
                <a:srgbClr val="000000"/>
              </a:solidFill>
              <a:prstDash val="solid"/>
              <a:round/>
              <a:headEnd/>
              <a:tailEnd/>
            </a:ln>
          </p:spPr>
          <p:txBody>
            <a:bodyPr/>
            <a:lstStyle/>
            <a:p>
              <a:endParaRPr lang="en-US"/>
            </a:p>
          </p:txBody>
        </p:sp>
        <p:sp>
          <p:nvSpPr>
            <p:cNvPr id="7273" name="Freeform 230"/>
            <p:cNvSpPr>
              <a:spLocks/>
            </p:cNvSpPr>
            <p:nvPr/>
          </p:nvSpPr>
          <p:spPr bwMode="auto">
            <a:xfrm>
              <a:off x="3279" y="2256"/>
              <a:ext cx="522" cy="180"/>
            </a:xfrm>
            <a:custGeom>
              <a:avLst/>
              <a:gdLst>
                <a:gd name="T0" fmla="*/ 522 w 522"/>
                <a:gd name="T1" fmla="*/ 0 h 180"/>
                <a:gd name="T2" fmla="*/ 522 w 522"/>
                <a:gd name="T3" fmla="*/ 24 h 180"/>
                <a:gd name="T4" fmla="*/ 504 w 522"/>
                <a:gd name="T5" fmla="*/ 42 h 180"/>
                <a:gd name="T6" fmla="*/ 474 w 522"/>
                <a:gd name="T7" fmla="*/ 60 h 180"/>
                <a:gd name="T8" fmla="*/ 468 w 522"/>
                <a:gd name="T9" fmla="*/ 54 h 180"/>
                <a:gd name="T10" fmla="*/ 450 w 522"/>
                <a:gd name="T11" fmla="*/ 78 h 180"/>
                <a:gd name="T12" fmla="*/ 402 w 522"/>
                <a:gd name="T13" fmla="*/ 102 h 180"/>
                <a:gd name="T14" fmla="*/ 390 w 522"/>
                <a:gd name="T15" fmla="*/ 126 h 180"/>
                <a:gd name="T16" fmla="*/ 372 w 522"/>
                <a:gd name="T17" fmla="*/ 132 h 180"/>
                <a:gd name="T18" fmla="*/ 372 w 522"/>
                <a:gd name="T19" fmla="*/ 150 h 180"/>
                <a:gd name="T20" fmla="*/ 294 w 522"/>
                <a:gd name="T21" fmla="*/ 162 h 180"/>
                <a:gd name="T22" fmla="*/ 132 w 522"/>
                <a:gd name="T23" fmla="*/ 174 h 180"/>
                <a:gd name="T24" fmla="*/ 0 w 522"/>
                <a:gd name="T25" fmla="*/ 180 h 180"/>
                <a:gd name="T26" fmla="*/ 12 w 522"/>
                <a:gd name="T27" fmla="*/ 168 h 180"/>
                <a:gd name="T28" fmla="*/ 0 w 522"/>
                <a:gd name="T29" fmla="*/ 150 h 180"/>
                <a:gd name="T30" fmla="*/ 18 w 522"/>
                <a:gd name="T31" fmla="*/ 138 h 180"/>
                <a:gd name="T32" fmla="*/ 18 w 522"/>
                <a:gd name="T33" fmla="*/ 126 h 180"/>
                <a:gd name="T34" fmla="*/ 30 w 522"/>
                <a:gd name="T35" fmla="*/ 108 h 180"/>
                <a:gd name="T36" fmla="*/ 30 w 522"/>
                <a:gd name="T37" fmla="*/ 102 h 180"/>
                <a:gd name="T38" fmla="*/ 36 w 522"/>
                <a:gd name="T39" fmla="*/ 54 h 180"/>
                <a:gd name="T40" fmla="*/ 42 w 522"/>
                <a:gd name="T41" fmla="*/ 60 h 180"/>
                <a:gd name="T42" fmla="*/ 126 w 522"/>
                <a:gd name="T43" fmla="*/ 54 h 180"/>
                <a:gd name="T44" fmla="*/ 126 w 522"/>
                <a:gd name="T45" fmla="*/ 42 h 180"/>
                <a:gd name="T46" fmla="*/ 402 w 522"/>
                <a:gd name="T47" fmla="*/ 18 h 180"/>
                <a:gd name="T48" fmla="*/ 522 w 522"/>
                <a:gd name="T49" fmla="*/ 0 h 1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22"/>
                <a:gd name="T76" fmla="*/ 0 h 180"/>
                <a:gd name="T77" fmla="*/ 522 w 522"/>
                <a:gd name="T78" fmla="*/ 180 h 18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22" h="180">
                  <a:moveTo>
                    <a:pt x="522" y="0"/>
                  </a:moveTo>
                  <a:lnTo>
                    <a:pt x="522" y="24"/>
                  </a:lnTo>
                  <a:lnTo>
                    <a:pt x="504" y="42"/>
                  </a:lnTo>
                  <a:lnTo>
                    <a:pt x="474" y="60"/>
                  </a:lnTo>
                  <a:lnTo>
                    <a:pt x="468" y="54"/>
                  </a:lnTo>
                  <a:lnTo>
                    <a:pt x="450" y="78"/>
                  </a:lnTo>
                  <a:lnTo>
                    <a:pt x="402" y="102"/>
                  </a:lnTo>
                  <a:lnTo>
                    <a:pt x="390" y="126"/>
                  </a:lnTo>
                  <a:lnTo>
                    <a:pt x="372" y="132"/>
                  </a:lnTo>
                  <a:lnTo>
                    <a:pt x="372" y="150"/>
                  </a:lnTo>
                  <a:lnTo>
                    <a:pt x="294" y="162"/>
                  </a:lnTo>
                  <a:lnTo>
                    <a:pt x="132" y="174"/>
                  </a:lnTo>
                  <a:lnTo>
                    <a:pt x="0" y="180"/>
                  </a:lnTo>
                  <a:lnTo>
                    <a:pt x="12" y="168"/>
                  </a:lnTo>
                  <a:lnTo>
                    <a:pt x="0" y="150"/>
                  </a:lnTo>
                  <a:lnTo>
                    <a:pt x="18" y="138"/>
                  </a:lnTo>
                  <a:lnTo>
                    <a:pt x="18" y="126"/>
                  </a:lnTo>
                  <a:lnTo>
                    <a:pt x="30" y="108"/>
                  </a:lnTo>
                  <a:lnTo>
                    <a:pt x="30" y="102"/>
                  </a:lnTo>
                  <a:lnTo>
                    <a:pt x="36" y="54"/>
                  </a:lnTo>
                  <a:lnTo>
                    <a:pt x="42" y="60"/>
                  </a:lnTo>
                  <a:lnTo>
                    <a:pt x="126" y="54"/>
                  </a:lnTo>
                  <a:lnTo>
                    <a:pt x="126" y="42"/>
                  </a:lnTo>
                  <a:lnTo>
                    <a:pt x="402" y="18"/>
                  </a:lnTo>
                  <a:lnTo>
                    <a:pt x="522" y="0"/>
                  </a:lnTo>
                  <a:close/>
                </a:path>
              </a:pathLst>
            </a:custGeom>
            <a:solidFill>
              <a:srgbClr val="FFAA00"/>
            </a:solidFill>
            <a:ln w="9525">
              <a:solidFill>
                <a:srgbClr val="FFAA00"/>
              </a:solidFill>
              <a:prstDash val="solid"/>
              <a:round/>
              <a:headEnd/>
              <a:tailEnd/>
            </a:ln>
          </p:spPr>
          <p:txBody>
            <a:bodyPr/>
            <a:lstStyle/>
            <a:p>
              <a:endParaRPr lang="en-US"/>
            </a:p>
          </p:txBody>
        </p:sp>
        <p:sp>
          <p:nvSpPr>
            <p:cNvPr id="7274" name="Freeform 231"/>
            <p:cNvSpPr>
              <a:spLocks/>
            </p:cNvSpPr>
            <p:nvPr/>
          </p:nvSpPr>
          <p:spPr bwMode="auto">
            <a:xfrm>
              <a:off x="3279" y="2256"/>
              <a:ext cx="522" cy="180"/>
            </a:xfrm>
            <a:custGeom>
              <a:avLst/>
              <a:gdLst>
                <a:gd name="T0" fmla="*/ 522 w 522"/>
                <a:gd name="T1" fmla="*/ 0 h 180"/>
                <a:gd name="T2" fmla="*/ 522 w 522"/>
                <a:gd name="T3" fmla="*/ 24 h 180"/>
                <a:gd name="T4" fmla="*/ 504 w 522"/>
                <a:gd name="T5" fmla="*/ 42 h 180"/>
                <a:gd name="T6" fmla="*/ 474 w 522"/>
                <a:gd name="T7" fmla="*/ 60 h 180"/>
                <a:gd name="T8" fmla="*/ 468 w 522"/>
                <a:gd name="T9" fmla="*/ 54 h 180"/>
                <a:gd name="T10" fmla="*/ 450 w 522"/>
                <a:gd name="T11" fmla="*/ 78 h 180"/>
                <a:gd name="T12" fmla="*/ 402 w 522"/>
                <a:gd name="T13" fmla="*/ 102 h 180"/>
                <a:gd name="T14" fmla="*/ 390 w 522"/>
                <a:gd name="T15" fmla="*/ 126 h 180"/>
                <a:gd name="T16" fmla="*/ 372 w 522"/>
                <a:gd name="T17" fmla="*/ 132 h 180"/>
                <a:gd name="T18" fmla="*/ 372 w 522"/>
                <a:gd name="T19" fmla="*/ 150 h 180"/>
                <a:gd name="T20" fmla="*/ 294 w 522"/>
                <a:gd name="T21" fmla="*/ 162 h 180"/>
                <a:gd name="T22" fmla="*/ 132 w 522"/>
                <a:gd name="T23" fmla="*/ 174 h 180"/>
                <a:gd name="T24" fmla="*/ 0 w 522"/>
                <a:gd name="T25" fmla="*/ 180 h 180"/>
                <a:gd name="T26" fmla="*/ 12 w 522"/>
                <a:gd name="T27" fmla="*/ 168 h 180"/>
                <a:gd name="T28" fmla="*/ 0 w 522"/>
                <a:gd name="T29" fmla="*/ 150 h 180"/>
                <a:gd name="T30" fmla="*/ 18 w 522"/>
                <a:gd name="T31" fmla="*/ 138 h 180"/>
                <a:gd name="T32" fmla="*/ 18 w 522"/>
                <a:gd name="T33" fmla="*/ 126 h 180"/>
                <a:gd name="T34" fmla="*/ 30 w 522"/>
                <a:gd name="T35" fmla="*/ 108 h 180"/>
                <a:gd name="T36" fmla="*/ 30 w 522"/>
                <a:gd name="T37" fmla="*/ 102 h 180"/>
                <a:gd name="T38" fmla="*/ 36 w 522"/>
                <a:gd name="T39" fmla="*/ 54 h 180"/>
                <a:gd name="T40" fmla="*/ 42 w 522"/>
                <a:gd name="T41" fmla="*/ 60 h 180"/>
                <a:gd name="T42" fmla="*/ 126 w 522"/>
                <a:gd name="T43" fmla="*/ 54 h 180"/>
                <a:gd name="T44" fmla="*/ 126 w 522"/>
                <a:gd name="T45" fmla="*/ 42 h 180"/>
                <a:gd name="T46" fmla="*/ 402 w 522"/>
                <a:gd name="T47" fmla="*/ 18 h 180"/>
                <a:gd name="T48" fmla="*/ 522 w 522"/>
                <a:gd name="T49" fmla="*/ 0 h 180"/>
                <a:gd name="T50" fmla="*/ 522 w 522"/>
                <a:gd name="T51" fmla="*/ 6 h 18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22"/>
                <a:gd name="T79" fmla="*/ 0 h 180"/>
                <a:gd name="T80" fmla="*/ 522 w 522"/>
                <a:gd name="T81" fmla="*/ 180 h 18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22" h="180">
                  <a:moveTo>
                    <a:pt x="522" y="0"/>
                  </a:moveTo>
                  <a:lnTo>
                    <a:pt x="522" y="24"/>
                  </a:lnTo>
                  <a:lnTo>
                    <a:pt x="504" y="42"/>
                  </a:lnTo>
                  <a:lnTo>
                    <a:pt x="474" y="60"/>
                  </a:lnTo>
                  <a:lnTo>
                    <a:pt x="468" y="54"/>
                  </a:lnTo>
                  <a:lnTo>
                    <a:pt x="450" y="78"/>
                  </a:lnTo>
                  <a:lnTo>
                    <a:pt x="402" y="102"/>
                  </a:lnTo>
                  <a:lnTo>
                    <a:pt x="390" y="126"/>
                  </a:lnTo>
                  <a:lnTo>
                    <a:pt x="372" y="132"/>
                  </a:lnTo>
                  <a:lnTo>
                    <a:pt x="372" y="150"/>
                  </a:lnTo>
                  <a:lnTo>
                    <a:pt x="294" y="162"/>
                  </a:lnTo>
                  <a:lnTo>
                    <a:pt x="132" y="174"/>
                  </a:lnTo>
                  <a:lnTo>
                    <a:pt x="0" y="180"/>
                  </a:lnTo>
                  <a:lnTo>
                    <a:pt x="12" y="168"/>
                  </a:lnTo>
                  <a:lnTo>
                    <a:pt x="0" y="150"/>
                  </a:lnTo>
                  <a:lnTo>
                    <a:pt x="18" y="138"/>
                  </a:lnTo>
                  <a:lnTo>
                    <a:pt x="18" y="126"/>
                  </a:lnTo>
                  <a:lnTo>
                    <a:pt x="30" y="108"/>
                  </a:lnTo>
                  <a:lnTo>
                    <a:pt x="30" y="102"/>
                  </a:lnTo>
                  <a:lnTo>
                    <a:pt x="36" y="54"/>
                  </a:lnTo>
                  <a:lnTo>
                    <a:pt x="42" y="60"/>
                  </a:lnTo>
                  <a:lnTo>
                    <a:pt x="126" y="54"/>
                  </a:lnTo>
                  <a:lnTo>
                    <a:pt x="126" y="42"/>
                  </a:lnTo>
                  <a:lnTo>
                    <a:pt x="402" y="18"/>
                  </a:lnTo>
                  <a:lnTo>
                    <a:pt x="522" y="0"/>
                  </a:lnTo>
                  <a:lnTo>
                    <a:pt x="522" y="6"/>
                  </a:lnTo>
                </a:path>
              </a:pathLst>
            </a:custGeom>
            <a:noFill/>
            <a:ln w="9525">
              <a:solidFill>
                <a:srgbClr val="000000"/>
              </a:solidFill>
              <a:prstDash val="solid"/>
              <a:round/>
              <a:headEnd/>
              <a:tailEnd/>
            </a:ln>
          </p:spPr>
          <p:txBody>
            <a:bodyPr/>
            <a:lstStyle/>
            <a:p>
              <a:endParaRPr lang="en-US"/>
            </a:p>
          </p:txBody>
        </p:sp>
        <p:sp>
          <p:nvSpPr>
            <p:cNvPr id="7275" name="Freeform 232"/>
            <p:cNvSpPr>
              <a:spLocks/>
            </p:cNvSpPr>
            <p:nvPr/>
          </p:nvSpPr>
          <p:spPr bwMode="auto">
            <a:xfrm>
              <a:off x="2211" y="2316"/>
              <a:ext cx="864" cy="834"/>
            </a:xfrm>
            <a:custGeom>
              <a:avLst/>
              <a:gdLst>
                <a:gd name="T0" fmla="*/ 828 w 864"/>
                <a:gd name="T1" fmla="*/ 246 h 834"/>
                <a:gd name="T2" fmla="*/ 864 w 864"/>
                <a:gd name="T3" fmla="*/ 438 h 834"/>
                <a:gd name="T4" fmla="*/ 858 w 864"/>
                <a:gd name="T5" fmla="*/ 516 h 834"/>
                <a:gd name="T6" fmla="*/ 846 w 864"/>
                <a:gd name="T7" fmla="*/ 540 h 834"/>
                <a:gd name="T8" fmla="*/ 804 w 864"/>
                <a:gd name="T9" fmla="*/ 558 h 834"/>
                <a:gd name="T10" fmla="*/ 792 w 864"/>
                <a:gd name="T11" fmla="*/ 534 h 834"/>
                <a:gd name="T12" fmla="*/ 768 w 864"/>
                <a:gd name="T13" fmla="*/ 540 h 834"/>
                <a:gd name="T14" fmla="*/ 756 w 864"/>
                <a:gd name="T15" fmla="*/ 582 h 834"/>
                <a:gd name="T16" fmla="*/ 678 w 864"/>
                <a:gd name="T17" fmla="*/ 648 h 834"/>
                <a:gd name="T18" fmla="*/ 684 w 864"/>
                <a:gd name="T19" fmla="*/ 630 h 834"/>
                <a:gd name="T20" fmla="*/ 678 w 864"/>
                <a:gd name="T21" fmla="*/ 630 h 834"/>
                <a:gd name="T22" fmla="*/ 666 w 864"/>
                <a:gd name="T23" fmla="*/ 630 h 834"/>
                <a:gd name="T24" fmla="*/ 660 w 864"/>
                <a:gd name="T25" fmla="*/ 642 h 834"/>
                <a:gd name="T26" fmla="*/ 654 w 864"/>
                <a:gd name="T27" fmla="*/ 654 h 834"/>
                <a:gd name="T28" fmla="*/ 642 w 864"/>
                <a:gd name="T29" fmla="*/ 660 h 834"/>
                <a:gd name="T30" fmla="*/ 636 w 864"/>
                <a:gd name="T31" fmla="*/ 654 h 834"/>
                <a:gd name="T32" fmla="*/ 624 w 864"/>
                <a:gd name="T33" fmla="*/ 684 h 834"/>
                <a:gd name="T34" fmla="*/ 606 w 864"/>
                <a:gd name="T35" fmla="*/ 690 h 834"/>
                <a:gd name="T36" fmla="*/ 612 w 864"/>
                <a:gd name="T37" fmla="*/ 702 h 834"/>
                <a:gd name="T38" fmla="*/ 594 w 864"/>
                <a:gd name="T39" fmla="*/ 732 h 834"/>
                <a:gd name="T40" fmla="*/ 588 w 864"/>
                <a:gd name="T41" fmla="*/ 732 h 834"/>
                <a:gd name="T42" fmla="*/ 576 w 864"/>
                <a:gd name="T43" fmla="*/ 732 h 834"/>
                <a:gd name="T44" fmla="*/ 594 w 864"/>
                <a:gd name="T45" fmla="*/ 768 h 834"/>
                <a:gd name="T46" fmla="*/ 546 w 864"/>
                <a:gd name="T47" fmla="*/ 828 h 834"/>
                <a:gd name="T48" fmla="*/ 462 w 864"/>
                <a:gd name="T49" fmla="*/ 750 h 834"/>
                <a:gd name="T50" fmla="*/ 408 w 864"/>
                <a:gd name="T51" fmla="*/ 654 h 834"/>
                <a:gd name="T52" fmla="*/ 336 w 864"/>
                <a:gd name="T53" fmla="*/ 534 h 834"/>
                <a:gd name="T54" fmla="*/ 252 w 864"/>
                <a:gd name="T55" fmla="*/ 528 h 834"/>
                <a:gd name="T56" fmla="*/ 216 w 864"/>
                <a:gd name="T57" fmla="*/ 582 h 834"/>
                <a:gd name="T58" fmla="*/ 126 w 864"/>
                <a:gd name="T59" fmla="*/ 528 h 834"/>
                <a:gd name="T60" fmla="*/ 6 w 864"/>
                <a:gd name="T61" fmla="*/ 342 h 834"/>
                <a:gd name="T62" fmla="*/ 234 w 864"/>
                <a:gd name="T63" fmla="*/ 348 h 834"/>
                <a:gd name="T64" fmla="*/ 456 w 864"/>
                <a:gd name="T65" fmla="*/ 12 h 834"/>
                <a:gd name="T66" fmla="*/ 468 w 864"/>
                <a:gd name="T67" fmla="*/ 174 h 834"/>
                <a:gd name="T68" fmla="*/ 498 w 864"/>
                <a:gd name="T69" fmla="*/ 192 h 834"/>
                <a:gd name="T70" fmla="*/ 564 w 864"/>
                <a:gd name="T71" fmla="*/ 198 h 834"/>
                <a:gd name="T72" fmla="*/ 594 w 864"/>
                <a:gd name="T73" fmla="*/ 210 h 834"/>
                <a:gd name="T74" fmla="*/ 624 w 864"/>
                <a:gd name="T75" fmla="*/ 216 h 834"/>
                <a:gd name="T76" fmla="*/ 642 w 864"/>
                <a:gd name="T77" fmla="*/ 216 h 834"/>
                <a:gd name="T78" fmla="*/ 660 w 864"/>
                <a:gd name="T79" fmla="*/ 216 h 834"/>
                <a:gd name="T80" fmla="*/ 750 w 864"/>
                <a:gd name="T81" fmla="*/ 210 h 834"/>
                <a:gd name="T82" fmla="*/ 798 w 864"/>
                <a:gd name="T83" fmla="*/ 234 h 8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864"/>
                <a:gd name="T127" fmla="*/ 0 h 834"/>
                <a:gd name="T128" fmla="*/ 864 w 864"/>
                <a:gd name="T129" fmla="*/ 834 h 8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864" h="834">
                  <a:moveTo>
                    <a:pt x="798" y="234"/>
                  </a:moveTo>
                  <a:lnTo>
                    <a:pt x="828" y="246"/>
                  </a:lnTo>
                  <a:lnTo>
                    <a:pt x="828" y="366"/>
                  </a:lnTo>
                  <a:lnTo>
                    <a:pt x="864" y="438"/>
                  </a:lnTo>
                  <a:lnTo>
                    <a:pt x="852" y="474"/>
                  </a:lnTo>
                  <a:lnTo>
                    <a:pt x="858" y="516"/>
                  </a:lnTo>
                  <a:lnTo>
                    <a:pt x="840" y="534"/>
                  </a:lnTo>
                  <a:lnTo>
                    <a:pt x="846" y="540"/>
                  </a:lnTo>
                  <a:lnTo>
                    <a:pt x="786" y="570"/>
                  </a:lnTo>
                  <a:lnTo>
                    <a:pt x="804" y="558"/>
                  </a:lnTo>
                  <a:lnTo>
                    <a:pt x="786" y="558"/>
                  </a:lnTo>
                  <a:lnTo>
                    <a:pt x="792" y="534"/>
                  </a:lnTo>
                  <a:lnTo>
                    <a:pt x="774" y="546"/>
                  </a:lnTo>
                  <a:lnTo>
                    <a:pt x="768" y="540"/>
                  </a:lnTo>
                  <a:lnTo>
                    <a:pt x="774" y="576"/>
                  </a:lnTo>
                  <a:lnTo>
                    <a:pt x="756" y="582"/>
                  </a:lnTo>
                  <a:lnTo>
                    <a:pt x="756" y="600"/>
                  </a:lnTo>
                  <a:lnTo>
                    <a:pt x="678" y="648"/>
                  </a:lnTo>
                  <a:lnTo>
                    <a:pt x="720" y="618"/>
                  </a:lnTo>
                  <a:lnTo>
                    <a:pt x="684" y="630"/>
                  </a:lnTo>
                  <a:lnTo>
                    <a:pt x="684" y="618"/>
                  </a:lnTo>
                  <a:lnTo>
                    <a:pt x="678" y="630"/>
                  </a:lnTo>
                  <a:lnTo>
                    <a:pt x="672" y="624"/>
                  </a:lnTo>
                  <a:lnTo>
                    <a:pt x="666" y="630"/>
                  </a:lnTo>
                  <a:lnTo>
                    <a:pt x="654" y="624"/>
                  </a:lnTo>
                  <a:lnTo>
                    <a:pt x="660" y="642"/>
                  </a:lnTo>
                  <a:lnTo>
                    <a:pt x="672" y="642"/>
                  </a:lnTo>
                  <a:lnTo>
                    <a:pt x="654" y="654"/>
                  </a:lnTo>
                  <a:lnTo>
                    <a:pt x="642" y="636"/>
                  </a:lnTo>
                  <a:lnTo>
                    <a:pt x="642" y="660"/>
                  </a:lnTo>
                  <a:lnTo>
                    <a:pt x="636" y="666"/>
                  </a:lnTo>
                  <a:lnTo>
                    <a:pt x="636" y="654"/>
                  </a:lnTo>
                  <a:lnTo>
                    <a:pt x="612" y="672"/>
                  </a:lnTo>
                  <a:lnTo>
                    <a:pt x="624" y="684"/>
                  </a:lnTo>
                  <a:lnTo>
                    <a:pt x="594" y="684"/>
                  </a:lnTo>
                  <a:lnTo>
                    <a:pt x="606" y="690"/>
                  </a:lnTo>
                  <a:lnTo>
                    <a:pt x="606" y="702"/>
                  </a:lnTo>
                  <a:lnTo>
                    <a:pt x="612" y="702"/>
                  </a:lnTo>
                  <a:lnTo>
                    <a:pt x="600" y="732"/>
                  </a:lnTo>
                  <a:lnTo>
                    <a:pt x="594" y="732"/>
                  </a:lnTo>
                  <a:lnTo>
                    <a:pt x="594" y="720"/>
                  </a:lnTo>
                  <a:lnTo>
                    <a:pt x="588" y="732"/>
                  </a:lnTo>
                  <a:lnTo>
                    <a:pt x="576" y="720"/>
                  </a:lnTo>
                  <a:lnTo>
                    <a:pt x="576" y="732"/>
                  </a:lnTo>
                  <a:lnTo>
                    <a:pt x="600" y="732"/>
                  </a:lnTo>
                  <a:lnTo>
                    <a:pt x="594" y="768"/>
                  </a:lnTo>
                  <a:lnTo>
                    <a:pt x="618" y="834"/>
                  </a:lnTo>
                  <a:lnTo>
                    <a:pt x="546" y="828"/>
                  </a:lnTo>
                  <a:lnTo>
                    <a:pt x="480" y="798"/>
                  </a:lnTo>
                  <a:lnTo>
                    <a:pt x="462" y="750"/>
                  </a:lnTo>
                  <a:lnTo>
                    <a:pt x="456" y="702"/>
                  </a:lnTo>
                  <a:lnTo>
                    <a:pt x="408" y="654"/>
                  </a:lnTo>
                  <a:lnTo>
                    <a:pt x="372" y="570"/>
                  </a:lnTo>
                  <a:lnTo>
                    <a:pt x="336" y="534"/>
                  </a:lnTo>
                  <a:lnTo>
                    <a:pt x="276" y="516"/>
                  </a:lnTo>
                  <a:lnTo>
                    <a:pt x="252" y="528"/>
                  </a:lnTo>
                  <a:lnTo>
                    <a:pt x="234" y="564"/>
                  </a:lnTo>
                  <a:lnTo>
                    <a:pt x="216" y="582"/>
                  </a:lnTo>
                  <a:lnTo>
                    <a:pt x="198" y="576"/>
                  </a:lnTo>
                  <a:lnTo>
                    <a:pt x="126" y="528"/>
                  </a:lnTo>
                  <a:lnTo>
                    <a:pt x="108" y="450"/>
                  </a:lnTo>
                  <a:lnTo>
                    <a:pt x="6" y="342"/>
                  </a:lnTo>
                  <a:lnTo>
                    <a:pt x="0" y="330"/>
                  </a:lnTo>
                  <a:lnTo>
                    <a:pt x="234" y="348"/>
                  </a:lnTo>
                  <a:lnTo>
                    <a:pt x="264" y="0"/>
                  </a:lnTo>
                  <a:lnTo>
                    <a:pt x="456" y="12"/>
                  </a:lnTo>
                  <a:lnTo>
                    <a:pt x="444" y="162"/>
                  </a:lnTo>
                  <a:lnTo>
                    <a:pt x="468" y="174"/>
                  </a:lnTo>
                  <a:lnTo>
                    <a:pt x="486" y="174"/>
                  </a:lnTo>
                  <a:lnTo>
                    <a:pt x="498" y="192"/>
                  </a:lnTo>
                  <a:lnTo>
                    <a:pt x="540" y="204"/>
                  </a:lnTo>
                  <a:lnTo>
                    <a:pt x="564" y="198"/>
                  </a:lnTo>
                  <a:lnTo>
                    <a:pt x="582" y="222"/>
                  </a:lnTo>
                  <a:lnTo>
                    <a:pt x="594" y="210"/>
                  </a:lnTo>
                  <a:lnTo>
                    <a:pt x="612" y="228"/>
                  </a:lnTo>
                  <a:lnTo>
                    <a:pt x="624" y="216"/>
                  </a:lnTo>
                  <a:lnTo>
                    <a:pt x="630" y="234"/>
                  </a:lnTo>
                  <a:lnTo>
                    <a:pt x="642" y="216"/>
                  </a:lnTo>
                  <a:lnTo>
                    <a:pt x="648" y="222"/>
                  </a:lnTo>
                  <a:lnTo>
                    <a:pt x="660" y="216"/>
                  </a:lnTo>
                  <a:lnTo>
                    <a:pt x="678" y="234"/>
                  </a:lnTo>
                  <a:lnTo>
                    <a:pt x="750" y="210"/>
                  </a:lnTo>
                  <a:lnTo>
                    <a:pt x="798" y="240"/>
                  </a:lnTo>
                  <a:lnTo>
                    <a:pt x="798" y="234"/>
                  </a:lnTo>
                  <a:close/>
                </a:path>
              </a:pathLst>
            </a:custGeom>
            <a:solidFill>
              <a:srgbClr val="FF8C00"/>
            </a:solidFill>
            <a:ln w="9525">
              <a:solidFill>
                <a:srgbClr val="FF8C00"/>
              </a:solidFill>
              <a:prstDash val="solid"/>
              <a:round/>
              <a:headEnd/>
              <a:tailEnd/>
            </a:ln>
          </p:spPr>
          <p:txBody>
            <a:bodyPr/>
            <a:lstStyle/>
            <a:p>
              <a:endParaRPr lang="en-US"/>
            </a:p>
          </p:txBody>
        </p:sp>
        <p:sp>
          <p:nvSpPr>
            <p:cNvPr id="7276" name="Freeform 233"/>
            <p:cNvSpPr>
              <a:spLocks/>
            </p:cNvSpPr>
            <p:nvPr/>
          </p:nvSpPr>
          <p:spPr bwMode="auto">
            <a:xfrm>
              <a:off x="2211" y="2316"/>
              <a:ext cx="864" cy="834"/>
            </a:xfrm>
            <a:custGeom>
              <a:avLst/>
              <a:gdLst>
                <a:gd name="T0" fmla="*/ 828 w 864"/>
                <a:gd name="T1" fmla="*/ 246 h 834"/>
                <a:gd name="T2" fmla="*/ 864 w 864"/>
                <a:gd name="T3" fmla="*/ 438 h 834"/>
                <a:gd name="T4" fmla="*/ 858 w 864"/>
                <a:gd name="T5" fmla="*/ 516 h 834"/>
                <a:gd name="T6" fmla="*/ 846 w 864"/>
                <a:gd name="T7" fmla="*/ 540 h 834"/>
                <a:gd name="T8" fmla="*/ 804 w 864"/>
                <a:gd name="T9" fmla="*/ 558 h 834"/>
                <a:gd name="T10" fmla="*/ 792 w 864"/>
                <a:gd name="T11" fmla="*/ 534 h 834"/>
                <a:gd name="T12" fmla="*/ 768 w 864"/>
                <a:gd name="T13" fmla="*/ 540 h 834"/>
                <a:gd name="T14" fmla="*/ 756 w 864"/>
                <a:gd name="T15" fmla="*/ 582 h 834"/>
                <a:gd name="T16" fmla="*/ 678 w 864"/>
                <a:gd name="T17" fmla="*/ 648 h 834"/>
                <a:gd name="T18" fmla="*/ 684 w 864"/>
                <a:gd name="T19" fmla="*/ 630 h 834"/>
                <a:gd name="T20" fmla="*/ 678 w 864"/>
                <a:gd name="T21" fmla="*/ 630 h 834"/>
                <a:gd name="T22" fmla="*/ 666 w 864"/>
                <a:gd name="T23" fmla="*/ 630 h 834"/>
                <a:gd name="T24" fmla="*/ 660 w 864"/>
                <a:gd name="T25" fmla="*/ 642 h 834"/>
                <a:gd name="T26" fmla="*/ 654 w 864"/>
                <a:gd name="T27" fmla="*/ 654 h 834"/>
                <a:gd name="T28" fmla="*/ 642 w 864"/>
                <a:gd name="T29" fmla="*/ 660 h 834"/>
                <a:gd name="T30" fmla="*/ 636 w 864"/>
                <a:gd name="T31" fmla="*/ 654 h 834"/>
                <a:gd name="T32" fmla="*/ 624 w 864"/>
                <a:gd name="T33" fmla="*/ 684 h 834"/>
                <a:gd name="T34" fmla="*/ 606 w 864"/>
                <a:gd name="T35" fmla="*/ 690 h 834"/>
                <a:gd name="T36" fmla="*/ 612 w 864"/>
                <a:gd name="T37" fmla="*/ 702 h 834"/>
                <a:gd name="T38" fmla="*/ 594 w 864"/>
                <a:gd name="T39" fmla="*/ 732 h 834"/>
                <a:gd name="T40" fmla="*/ 588 w 864"/>
                <a:gd name="T41" fmla="*/ 732 h 834"/>
                <a:gd name="T42" fmla="*/ 576 w 864"/>
                <a:gd name="T43" fmla="*/ 732 h 834"/>
                <a:gd name="T44" fmla="*/ 594 w 864"/>
                <a:gd name="T45" fmla="*/ 768 h 834"/>
                <a:gd name="T46" fmla="*/ 546 w 864"/>
                <a:gd name="T47" fmla="*/ 828 h 834"/>
                <a:gd name="T48" fmla="*/ 462 w 864"/>
                <a:gd name="T49" fmla="*/ 750 h 834"/>
                <a:gd name="T50" fmla="*/ 408 w 864"/>
                <a:gd name="T51" fmla="*/ 654 h 834"/>
                <a:gd name="T52" fmla="*/ 336 w 864"/>
                <a:gd name="T53" fmla="*/ 534 h 834"/>
                <a:gd name="T54" fmla="*/ 252 w 864"/>
                <a:gd name="T55" fmla="*/ 528 h 834"/>
                <a:gd name="T56" fmla="*/ 216 w 864"/>
                <a:gd name="T57" fmla="*/ 582 h 834"/>
                <a:gd name="T58" fmla="*/ 126 w 864"/>
                <a:gd name="T59" fmla="*/ 528 h 834"/>
                <a:gd name="T60" fmla="*/ 6 w 864"/>
                <a:gd name="T61" fmla="*/ 342 h 834"/>
                <a:gd name="T62" fmla="*/ 234 w 864"/>
                <a:gd name="T63" fmla="*/ 348 h 834"/>
                <a:gd name="T64" fmla="*/ 456 w 864"/>
                <a:gd name="T65" fmla="*/ 12 h 834"/>
                <a:gd name="T66" fmla="*/ 468 w 864"/>
                <a:gd name="T67" fmla="*/ 174 h 834"/>
                <a:gd name="T68" fmla="*/ 498 w 864"/>
                <a:gd name="T69" fmla="*/ 192 h 834"/>
                <a:gd name="T70" fmla="*/ 564 w 864"/>
                <a:gd name="T71" fmla="*/ 198 h 834"/>
                <a:gd name="T72" fmla="*/ 594 w 864"/>
                <a:gd name="T73" fmla="*/ 210 h 834"/>
                <a:gd name="T74" fmla="*/ 624 w 864"/>
                <a:gd name="T75" fmla="*/ 216 h 834"/>
                <a:gd name="T76" fmla="*/ 642 w 864"/>
                <a:gd name="T77" fmla="*/ 216 h 834"/>
                <a:gd name="T78" fmla="*/ 660 w 864"/>
                <a:gd name="T79" fmla="*/ 216 h 834"/>
                <a:gd name="T80" fmla="*/ 750 w 864"/>
                <a:gd name="T81" fmla="*/ 210 h 834"/>
                <a:gd name="T82" fmla="*/ 798 w 864"/>
                <a:gd name="T83" fmla="*/ 234 h 8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864"/>
                <a:gd name="T127" fmla="*/ 0 h 834"/>
                <a:gd name="T128" fmla="*/ 864 w 864"/>
                <a:gd name="T129" fmla="*/ 834 h 8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864" h="834">
                  <a:moveTo>
                    <a:pt x="798" y="234"/>
                  </a:moveTo>
                  <a:lnTo>
                    <a:pt x="828" y="246"/>
                  </a:lnTo>
                  <a:lnTo>
                    <a:pt x="828" y="366"/>
                  </a:lnTo>
                  <a:lnTo>
                    <a:pt x="864" y="438"/>
                  </a:lnTo>
                  <a:lnTo>
                    <a:pt x="852" y="474"/>
                  </a:lnTo>
                  <a:lnTo>
                    <a:pt x="858" y="516"/>
                  </a:lnTo>
                  <a:lnTo>
                    <a:pt x="840" y="534"/>
                  </a:lnTo>
                  <a:lnTo>
                    <a:pt x="846" y="540"/>
                  </a:lnTo>
                  <a:lnTo>
                    <a:pt x="786" y="570"/>
                  </a:lnTo>
                  <a:lnTo>
                    <a:pt x="804" y="558"/>
                  </a:lnTo>
                  <a:lnTo>
                    <a:pt x="786" y="558"/>
                  </a:lnTo>
                  <a:lnTo>
                    <a:pt x="792" y="534"/>
                  </a:lnTo>
                  <a:lnTo>
                    <a:pt x="774" y="546"/>
                  </a:lnTo>
                  <a:lnTo>
                    <a:pt x="768" y="540"/>
                  </a:lnTo>
                  <a:lnTo>
                    <a:pt x="774" y="576"/>
                  </a:lnTo>
                  <a:lnTo>
                    <a:pt x="756" y="582"/>
                  </a:lnTo>
                  <a:lnTo>
                    <a:pt x="756" y="600"/>
                  </a:lnTo>
                  <a:lnTo>
                    <a:pt x="678" y="648"/>
                  </a:lnTo>
                  <a:lnTo>
                    <a:pt x="720" y="618"/>
                  </a:lnTo>
                  <a:lnTo>
                    <a:pt x="684" y="630"/>
                  </a:lnTo>
                  <a:lnTo>
                    <a:pt x="684" y="618"/>
                  </a:lnTo>
                  <a:lnTo>
                    <a:pt x="678" y="630"/>
                  </a:lnTo>
                  <a:lnTo>
                    <a:pt x="672" y="624"/>
                  </a:lnTo>
                  <a:lnTo>
                    <a:pt x="666" y="630"/>
                  </a:lnTo>
                  <a:lnTo>
                    <a:pt x="654" y="624"/>
                  </a:lnTo>
                  <a:lnTo>
                    <a:pt x="660" y="642"/>
                  </a:lnTo>
                  <a:lnTo>
                    <a:pt x="672" y="642"/>
                  </a:lnTo>
                  <a:lnTo>
                    <a:pt x="654" y="654"/>
                  </a:lnTo>
                  <a:lnTo>
                    <a:pt x="642" y="636"/>
                  </a:lnTo>
                  <a:lnTo>
                    <a:pt x="642" y="660"/>
                  </a:lnTo>
                  <a:lnTo>
                    <a:pt x="636" y="666"/>
                  </a:lnTo>
                  <a:lnTo>
                    <a:pt x="636" y="654"/>
                  </a:lnTo>
                  <a:lnTo>
                    <a:pt x="612" y="672"/>
                  </a:lnTo>
                  <a:lnTo>
                    <a:pt x="624" y="684"/>
                  </a:lnTo>
                  <a:lnTo>
                    <a:pt x="594" y="684"/>
                  </a:lnTo>
                  <a:lnTo>
                    <a:pt x="606" y="690"/>
                  </a:lnTo>
                  <a:lnTo>
                    <a:pt x="606" y="702"/>
                  </a:lnTo>
                  <a:lnTo>
                    <a:pt x="612" y="702"/>
                  </a:lnTo>
                  <a:lnTo>
                    <a:pt x="600" y="732"/>
                  </a:lnTo>
                  <a:lnTo>
                    <a:pt x="594" y="732"/>
                  </a:lnTo>
                  <a:lnTo>
                    <a:pt x="594" y="720"/>
                  </a:lnTo>
                  <a:lnTo>
                    <a:pt x="588" y="732"/>
                  </a:lnTo>
                  <a:lnTo>
                    <a:pt x="576" y="720"/>
                  </a:lnTo>
                  <a:lnTo>
                    <a:pt x="576" y="732"/>
                  </a:lnTo>
                  <a:lnTo>
                    <a:pt x="600" y="732"/>
                  </a:lnTo>
                  <a:lnTo>
                    <a:pt x="594" y="768"/>
                  </a:lnTo>
                  <a:lnTo>
                    <a:pt x="618" y="834"/>
                  </a:lnTo>
                  <a:lnTo>
                    <a:pt x="546" y="828"/>
                  </a:lnTo>
                  <a:lnTo>
                    <a:pt x="480" y="798"/>
                  </a:lnTo>
                  <a:lnTo>
                    <a:pt x="462" y="750"/>
                  </a:lnTo>
                  <a:lnTo>
                    <a:pt x="456" y="702"/>
                  </a:lnTo>
                  <a:lnTo>
                    <a:pt x="408" y="654"/>
                  </a:lnTo>
                  <a:lnTo>
                    <a:pt x="372" y="570"/>
                  </a:lnTo>
                  <a:lnTo>
                    <a:pt x="336" y="534"/>
                  </a:lnTo>
                  <a:lnTo>
                    <a:pt x="276" y="516"/>
                  </a:lnTo>
                  <a:lnTo>
                    <a:pt x="252" y="528"/>
                  </a:lnTo>
                  <a:lnTo>
                    <a:pt x="234" y="564"/>
                  </a:lnTo>
                  <a:lnTo>
                    <a:pt x="216" y="582"/>
                  </a:lnTo>
                  <a:lnTo>
                    <a:pt x="198" y="576"/>
                  </a:lnTo>
                  <a:lnTo>
                    <a:pt x="126" y="528"/>
                  </a:lnTo>
                  <a:lnTo>
                    <a:pt x="108" y="450"/>
                  </a:lnTo>
                  <a:lnTo>
                    <a:pt x="6" y="342"/>
                  </a:lnTo>
                  <a:lnTo>
                    <a:pt x="0" y="330"/>
                  </a:lnTo>
                  <a:lnTo>
                    <a:pt x="234" y="348"/>
                  </a:lnTo>
                  <a:lnTo>
                    <a:pt x="264" y="0"/>
                  </a:lnTo>
                  <a:lnTo>
                    <a:pt x="456" y="12"/>
                  </a:lnTo>
                  <a:lnTo>
                    <a:pt x="444" y="162"/>
                  </a:lnTo>
                  <a:lnTo>
                    <a:pt x="468" y="174"/>
                  </a:lnTo>
                  <a:lnTo>
                    <a:pt x="486" y="174"/>
                  </a:lnTo>
                  <a:lnTo>
                    <a:pt x="498" y="192"/>
                  </a:lnTo>
                  <a:lnTo>
                    <a:pt x="540" y="204"/>
                  </a:lnTo>
                  <a:lnTo>
                    <a:pt x="564" y="198"/>
                  </a:lnTo>
                  <a:lnTo>
                    <a:pt x="582" y="222"/>
                  </a:lnTo>
                  <a:lnTo>
                    <a:pt x="594" y="210"/>
                  </a:lnTo>
                  <a:lnTo>
                    <a:pt x="612" y="228"/>
                  </a:lnTo>
                  <a:lnTo>
                    <a:pt x="624" y="216"/>
                  </a:lnTo>
                  <a:lnTo>
                    <a:pt x="630" y="234"/>
                  </a:lnTo>
                  <a:lnTo>
                    <a:pt x="642" y="216"/>
                  </a:lnTo>
                  <a:lnTo>
                    <a:pt x="648" y="222"/>
                  </a:lnTo>
                  <a:lnTo>
                    <a:pt x="660" y="216"/>
                  </a:lnTo>
                  <a:lnTo>
                    <a:pt x="678" y="234"/>
                  </a:lnTo>
                  <a:lnTo>
                    <a:pt x="750" y="210"/>
                  </a:lnTo>
                  <a:lnTo>
                    <a:pt x="798" y="240"/>
                  </a:lnTo>
                  <a:lnTo>
                    <a:pt x="798" y="234"/>
                  </a:lnTo>
                  <a:lnTo>
                    <a:pt x="798" y="240"/>
                  </a:lnTo>
                </a:path>
              </a:pathLst>
            </a:custGeom>
            <a:noFill/>
            <a:ln w="9525">
              <a:solidFill>
                <a:srgbClr val="000000"/>
              </a:solidFill>
              <a:prstDash val="solid"/>
              <a:round/>
              <a:headEnd/>
              <a:tailEnd/>
            </a:ln>
          </p:spPr>
          <p:txBody>
            <a:bodyPr/>
            <a:lstStyle/>
            <a:p>
              <a:endParaRPr lang="en-US"/>
            </a:p>
          </p:txBody>
        </p:sp>
        <p:sp>
          <p:nvSpPr>
            <p:cNvPr id="7277" name="Freeform 234"/>
            <p:cNvSpPr>
              <a:spLocks/>
            </p:cNvSpPr>
            <p:nvPr/>
          </p:nvSpPr>
          <p:spPr bwMode="auto">
            <a:xfrm>
              <a:off x="1803" y="1800"/>
              <a:ext cx="348" cy="438"/>
            </a:xfrm>
            <a:custGeom>
              <a:avLst/>
              <a:gdLst>
                <a:gd name="T0" fmla="*/ 306 w 348"/>
                <a:gd name="T1" fmla="*/ 438 h 438"/>
                <a:gd name="T2" fmla="*/ 0 w 348"/>
                <a:gd name="T3" fmla="*/ 384 h 438"/>
                <a:gd name="T4" fmla="*/ 78 w 348"/>
                <a:gd name="T5" fmla="*/ 0 h 438"/>
                <a:gd name="T6" fmla="*/ 132 w 348"/>
                <a:gd name="T7" fmla="*/ 12 h 438"/>
                <a:gd name="T8" fmla="*/ 246 w 348"/>
                <a:gd name="T9" fmla="*/ 30 h 438"/>
                <a:gd name="T10" fmla="*/ 234 w 348"/>
                <a:gd name="T11" fmla="*/ 108 h 438"/>
                <a:gd name="T12" fmla="*/ 348 w 348"/>
                <a:gd name="T13" fmla="*/ 126 h 438"/>
                <a:gd name="T14" fmla="*/ 312 w 348"/>
                <a:gd name="T15" fmla="*/ 390 h 438"/>
                <a:gd name="T16" fmla="*/ 306 w 348"/>
                <a:gd name="T17" fmla="*/ 438 h 4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8"/>
                <a:gd name="T28" fmla="*/ 0 h 438"/>
                <a:gd name="T29" fmla="*/ 348 w 348"/>
                <a:gd name="T30" fmla="*/ 438 h 4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8" h="438">
                  <a:moveTo>
                    <a:pt x="306" y="438"/>
                  </a:moveTo>
                  <a:lnTo>
                    <a:pt x="0" y="384"/>
                  </a:lnTo>
                  <a:lnTo>
                    <a:pt x="78" y="0"/>
                  </a:lnTo>
                  <a:lnTo>
                    <a:pt x="132" y="12"/>
                  </a:lnTo>
                  <a:lnTo>
                    <a:pt x="246" y="30"/>
                  </a:lnTo>
                  <a:lnTo>
                    <a:pt x="234" y="108"/>
                  </a:lnTo>
                  <a:lnTo>
                    <a:pt x="348" y="126"/>
                  </a:lnTo>
                  <a:lnTo>
                    <a:pt x="312" y="390"/>
                  </a:lnTo>
                  <a:lnTo>
                    <a:pt x="306" y="438"/>
                  </a:lnTo>
                  <a:close/>
                </a:path>
              </a:pathLst>
            </a:custGeom>
            <a:solidFill>
              <a:srgbClr val="FFAA00"/>
            </a:solidFill>
            <a:ln w="9525">
              <a:solidFill>
                <a:srgbClr val="FFAA00"/>
              </a:solidFill>
              <a:prstDash val="solid"/>
              <a:round/>
              <a:headEnd/>
              <a:tailEnd/>
            </a:ln>
          </p:spPr>
          <p:txBody>
            <a:bodyPr/>
            <a:lstStyle/>
            <a:p>
              <a:endParaRPr lang="en-US"/>
            </a:p>
          </p:txBody>
        </p:sp>
        <p:sp>
          <p:nvSpPr>
            <p:cNvPr id="7278" name="Freeform 235"/>
            <p:cNvSpPr>
              <a:spLocks/>
            </p:cNvSpPr>
            <p:nvPr/>
          </p:nvSpPr>
          <p:spPr bwMode="auto">
            <a:xfrm>
              <a:off x="1803" y="1800"/>
              <a:ext cx="348" cy="444"/>
            </a:xfrm>
            <a:custGeom>
              <a:avLst/>
              <a:gdLst>
                <a:gd name="T0" fmla="*/ 306 w 348"/>
                <a:gd name="T1" fmla="*/ 438 h 444"/>
                <a:gd name="T2" fmla="*/ 0 w 348"/>
                <a:gd name="T3" fmla="*/ 384 h 444"/>
                <a:gd name="T4" fmla="*/ 78 w 348"/>
                <a:gd name="T5" fmla="*/ 0 h 444"/>
                <a:gd name="T6" fmla="*/ 132 w 348"/>
                <a:gd name="T7" fmla="*/ 12 h 444"/>
                <a:gd name="T8" fmla="*/ 246 w 348"/>
                <a:gd name="T9" fmla="*/ 30 h 444"/>
                <a:gd name="T10" fmla="*/ 234 w 348"/>
                <a:gd name="T11" fmla="*/ 108 h 444"/>
                <a:gd name="T12" fmla="*/ 348 w 348"/>
                <a:gd name="T13" fmla="*/ 126 h 444"/>
                <a:gd name="T14" fmla="*/ 312 w 348"/>
                <a:gd name="T15" fmla="*/ 390 h 444"/>
                <a:gd name="T16" fmla="*/ 306 w 348"/>
                <a:gd name="T17" fmla="*/ 438 h 444"/>
                <a:gd name="T18" fmla="*/ 306 w 348"/>
                <a:gd name="T19" fmla="*/ 444 h 4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48"/>
                <a:gd name="T31" fmla="*/ 0 h 444"/>
                <a:gd name="T32" fmla="*/ 348 w 348"/>
                <a:gd name="T33" fmla="*/ 444 h 44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48" h="444">
                  <a:moveTo>
                    <a:pt x="306" y="438"/>
                  </a:moveTo>
                  <a:lnTo>
                    <a:pt x="0" y="384"/>
                  </a:lnTo>
                  <a:lnTo>
                    <a:pt x="78" y="0"/>
                  </a:lnTo>
                  <a:lnTo>
                    <a:pt x="132" y="12"/>
                  </a:lnTo>
                  <a:lnTo>
                    <a:pt x="246" y="30"/>
                  </a:lnTo>
                  <a:lnTo>
                    <a:pt x="234" y="108"/>
                  </a:lnTo>
                  <a:lnTo>
                    <a:pt x="348" y="126"/>
                  </a:lnTo>
                  <a:lnTo>
                    <a:pt x="312" y="390"/>
                  </a:lnTo>
                  <a:lnTo>
                    <a:pt x="306" y="438"/>
                  </a:lnTo>
                  <a:lnTo>
                    <a:pt x="306" y="444"/>
                  </a:lnTo>
                </a:path>
              </a:pathLst>
            </a:custGeom>
            <a:noFill/>
            <a:ln w="9525">
              <a:solidFill>
                <a:srgbClr val="000000"/>
              </a:solidFill>
              <a:prstDash val="solid"/>
              <a:round/>
              <a:headEnd/>
              <a:tailEnd/>
            </a:ln>
          </p:spPr>
          <p:txBody>
            <a:bodyPr/>
            <a:lstStyle/>
            <a:p>
              <a:endParaRPr lang="en-US"/>
            </a:p>
          </p:txBody>
        </p:sp>
        <p:sp>
          <p:nvSpPr>
            <p:cNvPr id="7279" name="Freeform 236"/>
            <p:cNvSpPr>
              <a:spLocks/>
            </p:cNvSpPr>
            <p:nvPr/>
          </p:nvSpPr>
          <p:spPr bwMode="auto">
            <a:xfrm>
              <a:off x="4155" y="1494"/>
              <a:ext cx="102" cy="198"/>
            </a:xfrm>
            <a:custGeom>
              <a:avLst/>
              <a:gdLst>
                <a:gd name="T0" fmla="*/ 90 w 102"/>
                <a:gd name="T1" fmla="*/ 186 h 198"/>
                <a:gd name="T2" fmla="*/ 66 w 102"/>
                <a:gd name="T3" fmla="*/ 192 h 198"/>
                <a:gd name="T4" fmla="*/ 48 w 102"/>
                <a:gd name="T5" fmla="*/ 198 h 198"/>
                <a:gd name="T6" fmla="*/ 42 w 102"/>
                <a:gd name="T7" fmla="*/ 192 h 198"/>
                <a:gd name="T8" fmla="*/ 30 w 102"/>
                <a:gd name="T9" fmla="*/ 138 h 198"/>
                <a:gd name="T10" fmla="*/ 24 w 102"/>
                <a:gd name="T11" fmla="*/ 138 h 198"/>
                <a:gd name="T12" fmla="*/ 12 w 102"/>
                <a:gd name="T13" fmla="*/ 102 h 198"/>
                <a:gd name="T14" fmla="*/ 0 w 102"/>
                <a:gd name="T15" fmla="*/ 30 h 198"/>
                <a:gd name="T16" fmla="*/ 96 w 102"/>
                <a:gd name="T17" fmla="*/ 0 h 198"/>
                <a:gd name="T18" fmla="*/ 102 w 102"/>
                <a:gd name="T19" fmla="*/ 42 h 198"/>
                <a:gd name="T20" fmla="*/ 84 w 102"/>
                <a:gd name="T21" fmla="*/ 66 h 198"/>
                <a:gd name="T22" fmla="*/ 78 w 102"/>
                <a:gd name="T23" fmla="*/ 120 h 198"/>
                <a:gd name="T24" fmla="*/ 90 w 102"/>
                <a:gd name="T25" fmla="*/ 186 h 19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198"/>
                <a:gd name="T41" fmla="*/ 102 w 102"/>
                <a:gd name="T42" fmla="*/ 198 h 19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198">
                  <a:moveTo>
                    <a:pt x="90" y="186"/>
                  </a:moveTo>
                  <a:lnTo>
                    <a:pt x="66" y="192"/>
                  </a:lnTo>
                  <a:lnTo>
                    <a:pt x="48" y="198"/>
                  </a:lnTo>
                  <a:lnTo>
                    <a:pt x="42" y="192"/>
                  </a:lnTo>
                  <a:lnTo>
                    <a:pt x="30" y="138"/>
                  </a:lnTo>
                  <a:lnTo>
                    <a:pt x="24" y="138"/>
                  </a:lnTo>
                  <a:lnTo>
                    <a:pt x="12" y="102"/>
                  </a:lnTo>
                  <a:lnTo>
                    <a:pt x="0" y="30"/>
                  </a:lnTo>
                  <a:lnTo>
                    <a:pt x="96" y="0"/>
                  </a:lnTo>
                  <a:lnTo>
                    <a:pt x="102" y="42"/>
                  </a:lnTo>
                  <a:lnTo>
                    <a:pt x="84" y="66"/>
                  </a:lnTo>
                  <a:lnTo>
                    <a:pt x="78" y="120"/>
                  </a:lnTo>
                  <a:lnTo>
                    <a:pt x="90" y="186"/>
                  </a:lnTo>
                  <a:close/>
                </a:path>
              </a:pathLst>
            </a:custGeom>
            <a:solidFill>
              <a:srgbClr val="E8D898"/>
            </a:solidFill>
            <a:ln w="9525">
              <a:solidFill>
                <a:srgbClr val="E8D898"/>
              </a:solidFill>
              <a:prstDash val="solid"/>
              <a:round/>
              <a:headEnd/>
              <a:tailEnd/>
            </a:ln>
          </p:spPr>
          <p:txBody>
            <a:bodyPr/>
            <a:lstStyle/>
            <a:p>
              <a:endParaRPr lang="en-US"/>
            </a:p>
          </p:txBody>
        </p:sp>
        <p:sp>
          <p:nvSpPr>
            <p:cNvPr id="7280" name="Freeform 237"/>
            <p:cNvSpPr>
              <a:spLocks/>
            </p:cNvSpPr>
            <p:nvPr/>
          </p:nvSpPr>
          <p:spPr bwMode="auto">
            <a:xfrm>
              <a:off x="4155" y="1494"/>
              <a:ext cx="102" cy="198"/>
            </a:xfrm>
            <a:custGeom>
              <a:avLst/>
              <a:gdLst>
                <a:gd name="T0" fmla="*/ 90 w 102"/>
                <a:gd name="T1" fmla="*/ 186 h 198"/>
                <a:gd name="T2" fmla="*/ 66 w 102"/>
                <a:gd name="T3" fmla="*/ 192 h 198"/>
                <a:gd name="T4" fmla="*/ 48 w 102"/>
                <a:gd name="T5" fmla="*/ 198 h 198"/>
                <a:gd name="T6" fmla="*/ 42 w 102"/>
                <a:gd name="T7" fmla="*/ 192 h 198"/>
                <a:gd name="T8" fmla="*/ 30 w 102"/>
                <a:gd name="T9" fmla="*/ 138 h 198"/>
                <a:gd name="T10" fmla="*/ 24 w 102"/>
                <a:gd name="T11" fmla="*/ 138 h 198"/>
                <a:gd name="T12" fmla="*/ 12 w 102"/>
                <a:gd name="T13" fmla="*/ 102 h 198"/>
                <a:gd name="T14" fmla="*/ 0 w 102"/>
                <a:gd name="T15" fmla="*/ 30 h 198"/>
                <a:gd name="T16" fmla="*/ 96 w 102"/>
                <a:gd name="T17" fmla="*/ 0 h 198"/>
                <a:gd name="T18" fmla="*/ 102 w 102"/>
                <a:gd name="T19" fmla="*/ 42 h 198"/>
                <a:gd name="T20" fmla="*/ 84 w 102"/>
                <a:gd name="T21" fmla="*/ 66 h 198"/>
                <a:gd name="T22" fmla="*/ 78 w 102"/>
                <a:gd name="T23" fmla="*/ 120 h 198"/>
                <a:gd name="T24" fmla="*/ 90 w 102"/>
                <a:gd name="T25" fmla="*/ 186 h 198"/>
                <a:gd name="T26" fmla="*/ 90 w 102"/>
                <a:gd name="T27" fmla="*/ 192 h 19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2"/>
                <a:gd name="T43" fmla="*/ 0 h 198"/>
                <a:gd name="T44" fmla="*/ 102 w 102"/>
                <a:gd name="T45" fmla="*/ 198 h 19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2" h="198">
                  <a:moveTo>
                    <a:pt x="90" y="186"/>
                  </a:moveTo>
                  <a:lnTo>
                    <a:pt x="66" y="192"/>
                  </a:lnTo>
                  <a:lnTo>
                    <a:pt x="48" y="198"/>
                  </a:lnTo>
                  <a:lnTo>
                    <a:pt x="42" y="192"/>
                  </a:lnTo>
                  <a:lnTo>
                    <a:pt x="30" y="138"/>
                  </a:lnTo>
                  <a:lnTo>
                    <a:pt x="24" y="138"/>
                  </a:lnTo>
                  <a:lnTo>
                    <a:pt x="12" y="102"/>
                  </a:lnTo>
                  <a:lnTo>
                    <a:pt x="0" y="30"/>
                  </a:lnTo>
                  <a:lnTo>
                    <a:pt x="96" y="0"/>
                  </a:lnTo>
                  <a:lnTo>
                    <a:pt x="102" y="42"/>
                  </a:lnTo>
                  <a:lnTo>
                    <a:pt x="84" y="66"/>
                  </a:lnTo>
                  <a:lnTo>
                    <a:pt x="78" y="120"/>
                  </a:lnTo>
                  <a:lnTo>
                    <a:pt x="90" y="186"/>
                  </a:lnTo>
                  <a:lnTo>
                    <a:pt x="90" y="192"/>
                  </a:lnTo>
                </a:path>
              </a:pathLst>
            </a:custGeom>
            <a:noFill/>
            <a:ln w="9525">
              <a:solidFill>
                <a:srgbClr val="000000"/>
              </a:solidFill>
              <a:prstDash val="solid"/>
              <a:round/>
              <a:headEnd/>
              <a:tailEnd/>
            </a:ln>
          </p:spPr>
          <p:txBody>
            <a:bodyPr/>
            <a:lstStyle/>
            <a:p>
              <a:endParaRPr lang="en-US"/>
            </a:p>
          </p:txBody>
        </p:sp>
        <p:sp>
          <p:nvSpPr>
            <p:cNvPr id="7281" name="Freeform 238"/>
            <p:cNvSpPr>
              <a:spLocks/>
            </p:cNvSpPr>
            <p:nvPr/>
          </p:nvSpPr>
          <p:spPr bwMode="auto">
            <a:xfrm>
              <a:off x="4167" y="2076"/>
              <a:ext cx="6" cy="18"/>
            </a:xfrm>
            <a:custGeom>
              <a:avLst/>
              <a:gdLst>
                <a:gd name="T0" fmla="*/ 6 w 6"/>
                <a:gd name="T1" fmla="*/ 0 h 18"/>
                <a:gd name="T2" fmla="*/ 0 w 6"/>
                <a:gd name="T3" fmla="*/ 18 h 18"/>
                <a:gd name="T4" fmla="*/ 0 w 6"/>
                <a:gd name="T5" fmla="*/ 0 h 18"/>
                <a:gd name="T6" fmla="*/ 6 w 6"/>
                <a:gd name="T7" fmla="*/ 0 h 18"/>
                <a:gd name="T8" fmla="*/ 0 60000 65536"/>
                <a:gd name="T9" fmla="*/ 0 60000 65536"/>
                <a:gd name="T10" fmla="*/ 0 60000 65536"/>
                <a:gd name="T11" fmla="*/ 0 60000 65536"/>
                <a:gd name="T12" fmla="*/ 0 w 6"/>
                <a:gd name="T13" fmla="*/ 0 h 18"/>
                <a:gd name="T14" fmla="*/ 6 w 6"/>
                <a:gd name="T15" fmla="*/ 18 h 18"/>
              </a:gdLst>
              <a:ahLst/>
              <a:cxnLst>
                <a:cxn ang="T8">
                  <a:pos x="T0" y="T1"/>
                </a:cxn>
                <a:cxn ang="T9">
                  <a:pos x="T2" y="T3"/>
                </a:cxn>
                <a:cxn ang="T10">
                  <a:pos x="T4" y="T5"/>
                </a:cxn>
                <a:cxn ang="T11">
                  <a:pos x="T6" y="T7"/>
                </a:cxn>
              </a:cxnLst>
              <a:rect l="T12" t="T13" r="T14" b="T15"/>
              <a:pathLst>
                <a:path w="6" h="18">
                  <a:moveTo>
                    <a:pt x="6" y="0"/>
                  </a:moveTo>
                  <a:lnTo>
                    <a:pt x="0" y="18"/>
                  </a:lnTo>
                  <a:lnTo>
                    <a:pt x="0" y="0"/>
                  </a:lnTo>
                  <a:lnTo>
                    <a:pt x="6" y="0"/>
                  </a:lnTo>
                  <a:close/>
                </a:path>
              </a:pathLst>
            </a:custGeom>
            <a:solidFill>
              <a:srgbClr val="FF8C00"/>
            </a:solidFill>
            <a:ln w="9525">
              <a:solidFill>
                <a:srgbClr val="FF8C00"/>
              </a:solidFill>
              <a:prstDash val="solid"/>
              <a:round/>
              <a:headEnd/>
              <a:tailEnd/>
            </a:ln>
          </p:spPr>
          <p:txBody>
            <a:bodyPr/>
            <a:lstStyle/>
            <a:p>
              <a:endParaRPr lang="en-US"/>
            </a:p>
          </p:txBody>
        </p:sp>
        <p:sp>
          <p:nvSpPr>
            <p:cNvPr id="7282" name="Freeform 239"/>
            <p:cNvSpPr>
              <a:spLocks/>
            </p:cNvSpPr>
            <p:nvPr/>
          </p:nvSpPr>
          <p:spPr bwMode="auto">
            <a:xfrm>
              <a:off x="4167" y="2076"/>
              <a:ext cx="6" cy="18"/>
            </a:xfrm>
            <a:custGeom>
              <a:avLst/>
              <a:gdLst>
                <a:gd name="T0" fmla="*/ 6 w 6"/>
                <a:gd name="T1" fmla="*/ 0 h 18"/>
                <a:gd name="T2" fmla="*/ 0 w 6"/>
                <a:gd name="T3" fmla="*/ 18 h 18"/>
                <a:gd name="T4" fmla="*/ 0 w 6"/>
                <a:gd name="T5" fmla="*/ 0 h 18"/>
                <a:gd name="T6" fmla="*/ 6 w 6"/>
                <a:gd name="T7" fmla="*/ 0 h 18"/>
                <a:gd name="T8" fmla="*/ 6 w 6"/>
                <a:gd name="T9" fmla="*/ 6 h 18"/>
                <a:gd name="T10" fmla="*/ 0 60000 65536"/>
                <a:gd name="T11" fmla="*/ 0 60000 65536"/>
                <a:gd name="T12" fmla="*/ 0 60000 65536"/>
                <a:gd name="T13" fmla="*/ 0 60000 65536"/>
                <a:gd name="T14" fmla="*/ 0 60000 65536"/>
                <a:gd name="T15" fmla="*/ 0 w 6"/>
                <a:gd name="T16" fmla="*/ 0 h 18"/>
                <a:gd name="T17" fmla="*/ 6 w 6"/>
                <a:gd name="T18" fmla="*/ 18 h 18"/>
              </a:gdLst>
              <a:ahLst/>
              <a:cxnLst>
                <a:cxn ang="T10">
                  <a:pos x="T0" y="T1"/>
                </a:cxn>
                <a:cxn ang="T11">
                  <a:pos x="T2" y="T3"/>
                </a:cxn>
                <a:cxn ang="T12">
                  <a:pos x="T4" y="T5"/>
                </a:cxn>
                <a:cxn ang="T13">
                  <a:pos x="T6" y="T7"/>
                </a:cxn>
                <a:cxn ang="T14">
                  <a:pos x="T8" y="T9"/>
                </a:cxn>
              </a:cxnLst>
              <a:rect l="T15" t="T16" r="T17" b="T18"/>
              <a:pathLst>
                <a:path w="6" h="18">
                  <a:moveTo>
                    <a:pt x="6" y="0"/>
                  </a:moveTo>
                  <a:lnTo>
                    <a:pt x="0" y="18"/>
                  </a:lnTo>
                  <a:lnTo>
                    <a:pt x="0" y="0"/>
                  </a:lnTo>
                  <a:lnTo>
                    <a:pt x="6" y="0"/>
                  </a:lnTo>
                  <a:lnTo>
                    <a:pt x="6" y="6"/>
                  </a:lnTo>
                </a:path>
              </a:pathLst>
            </a:custGeom>
            <a:noFill/>
            <a:ln w="9525">
              <a:solidFill>
                <a:srgbClr val="000000"/>
              </a:solidFill>
              <a:prstDash val="solid"/>
              <a:round/>
              <a:headEnd/>
              <a:tailEnd/>
            </a:ln>
          </p:spPr>
          <p:txBody>
            <a:bodyPr/>
            <a:lstStyle/>
            <a:p>
              <a:endParaRPr lang="en-US"/>
            </a:p>
          </p:txBody>
        </p:sp>
        <p:sp>
          <p:nvSpPr>
            <p:cNvPr id="7283" name="Freeform 240"/>
            <p:cNvSpPr>
              <a:spLocks/>
            </p:cNvSpPr>
            <p:nvPr/>
          </p:nvSpPr>
          <p:spPr bwMode="auto">
            <a:xfrm>
              <a:off x="4137" y="2076"/>
              <a:ext cx="24" cy="78"/>
            </a:xfrm>
            <a:custGeom>
              <a:avLst/>
              <a:gdLst>
                <a:gd name="T0" fmla="*/ 24 w 24"/>
                <a:gd name="T1" fmla="*/ 0 h 78"/>
                <a:gd name="T2" fmla="*/ 6 w 24"/>
                <a:gd name="T3" fmla="*/ 78 h 78"/>
                <a:gd name="T4" fmla="*/ 0 w 24"/>
                <a:gd name="T5" fmla="*/ 54 h 78"/>
                <a:gd name="T6" fmla="*/ 12 w 24"/>
                <a:gd name="T7" fmla="*/ 12 h 78"/>
                <a:gd name="T8" fmla="*/ 12 w 24"/>
                <a:gd name="T9" fmla="*/ 6 h 78"/>
                <a:gd name="T10" fmla="*/ 24 w 24"/>
                <a:gd name="T11" fmla="*/ 0 h 78"/>
                <a:gd name="T12" fmla="*/ 0 60000 65536"/>
                <a:gd name="T13" fmla="*/ 0 60000 65536"/>
                <a:gd name="T14" fmla="*/ 0 60000 65536"/>
                <a:gd name="T15" fmla="*/ 0 60000 65536"/>
                <a:gd name="T16" fmla="*/ 0 60000 65536"/>
                <a:gd name="T17" fmla="*/ 0 60000 65536"/>
                <a:gd name="T18" fmla="*/ 0 w 24"/>
                <a:gd name="T19" fmla="*/ 0 h 78"/>
                <a:gd name="T20" fmla="*/ 24 w 24"/>
                <a:gd name="T21" fmla="*/ 78 h 78"/>
              </a:gdLst>
              <a:ahLst/>
              <a:cxnLst>
                <a:cxn ang="T12">
                  <a:pos x="T0" y="T1"/>
                </a:cxn>
                <a:cxn ang="T13">
                  <a:pos x="T2" y="T3"/>
                </a:cxn>
                <a:cxn ang="T14">
                  <a:pos x="T4" y="T5"/>
                </a:cxn>
                <a:cxn ang="T15">
                  <a:pos x="T6" y="T7"/>
                </a:cxn>
                <a:cxn ang="T16">
                  <a:pos x="T8" y="T9"/>
                </a:cxn>
                <a:cxn ang="T17">
                  <a:pos x="T10" y="T11"/>
                </a:cxn>
              </a:cxnLst>
              <a:rect l="T18" t="T19" r="T20" b="T21"/>
              <a:pathLst>
                <a:path w="24" h="78">
                  <a:moveTo>
                    <a:pt x="24" y="0"/>
                  </a:moveTo>
                  <a:lnTo>
                    <a:pt x="6" y="78"/>
                  </a:lnTo>
                  <a:lnTo>
                    <a:pt x="0" y="54"/>
                  </a:lnTo>
                  <a:lnTo>
                    <a:pt x="12" y="12"/>
                  </a:lnTo>
                  <a:lnTo>
                    <a:pt x="12" y="6"/>
                  </a:lnTo>
                  <a:lnTo>
                    <a:pt x="24" y="0"/>
                  </a:lnTo>
                  <a:close/>
                </a:path>
              </a:pathLst>
            </a:custGeom>
            <a:solidFill>
              <a:srgbClr val="FF8C00"/>
            </a:solidFill>
            <a:ln w="9525">
              <a:solidFill>
                <a:srgbClr val="FF8C00"/>
              </a:solidFill>
              <a:prstDash val="solid"/>
              <a:round/>
              <a:headEnd/>
              <a:tailEnd/>
            </a:ln>
          </p:spPr>
          <p:txBody>
            <a:bodyPr/>
            <a:lstStyle/>
            <a:p>
              <a:endParaRPr lang="en-US"/>
            </a:p>
          </p:txBody>
        </p:sp>
        <p:sp>
          <p:nvSpPr>
            <p:cNvPr id="7284" name="Freeform 241"/>
            <p:cNvSpPr>
              <a:spLocks/>
            </p:cNvSpPr>
            <p:nvPr/>
          </p:nvSpPr>
          <p:spPr bwMode="auto">
            <a:xfrm>
              <a:off x="4137" y="2076"/>
              <a:ext cx="24" cy="78"/>
            </a:xfrm>
            <a:custGeom>
              <a:avLst/>
              <a:gdLst>
                <a:gd name="T0" fmla="*/ 24 w 24"/>
                <a:gd name="T1" fmla="*/ 0 h 78"/>
                <a:gd name="T2" fmla="*/ 6 w 24"/>
                <a:gd name="T3" fmla="*/ 78 h 78"/>
                <a:gd name="T4" fmla="*/ 0 w 24"/>
                <a:gd name="T5" fmla="*/ 54 h 78"/>
                <a:gd name="T6" fmla="*/ 12 w 24"/>
                <a:gd name="T7" fmla="*/ 12 h 78"/>
                <a:gd name="T8" fmla="*/ 12 w 24"/>
                <a:gd name="T9" fmla="*/ 6 h 78"/>
                <a:gd name="T10" fmla="*/ 24 w 24"/>
                <a:gd name="T11" fmla="*/ 0 h 78"/>
                <a:gd name="T12" fmla="*/ 24 w 24"/>
                <a:gd name="T13" fmla="*/ 6 h 78"/>
                <a:gd name="T14" fmla="*/ 0 60000 65536"/>
                <a:gd name="T15" fmla="*/ 0 60000 65536"/>
                <a:gd name="T16" fmla="*/ 0 60000 65536"/>
                <a:gd name="T17" fmla="*/ 0 60000 65536"/>
                <a:gd name="T18" fmla="*/ 0 60000 65536"/>
                <a:gd name="T19" fmla="*/ 0 60000 65536"/>
                <a:gd name="T20" fmla="*/ 0 60000 65536"/>
                <a:gd name="T21" fmla="*/ 0 w 24"/>
                <a:gd name="T22" fmla="*/ 0 h 78"/>
                <a:gd name="T23" fmla="*/ 24 w 24"/>
                <a:gd name="T24" fmla="*/ 78 h 7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78">
                  <a:moveTo>
                    <a:pt x="24" y="0"/>
                  </a:moveTo>
                  <a:lnTo>
                    <a:pt x="6" y="78"/>
                  </a:lnTo>
                  <a:lnTo>
                    <a:pt x="0" y="54"/>
                  </a:lnTo>
                  <a:lnTo>
                    <a:pt x="12" y="12"/>
                  </a:lnTo>
                  <a:lnTo>
                    <a:pt x="12" y="6"/>
                  </a:lnTo>
                  <a:lnTo>
                    <a:pt x="24" y="0"/>
                  </a:lnTo>
                  <a:lnTo>
                    <a:pt x="24" y="6"/>
                  </a:lnTo>
                </a:path>
              </a:pathLst>
            </a:custGeom>
            <a:noFill/>
            <a:ln w="9525">
              <a:solidFill>
                <a:srgbClr val="000000"/>
              </a:solidFill>
              <a:prstDash val="solid"/>
              <a:round/>
              <a:headEnd/>
              <a:tailEnd/>
            </a:ln>
          </p:spPr>
          <p:txBody>
            <a:bodyPr/>
            <a:lstStyle/>
            <a:p>
              <a:endParaRPr lang="en-US"/>
            </a:p>
          </p:txBody>
        </p:sp>
        <p:sp>
          <p:nvSpPr>
            <p:cNvPr id="7285" name="Freeform 242"/>
            <p:cNvSpPr>
              <a:spLocks/>
            </p:cNvSpPr>
            <p:nvPr/>
          </p:nvSpPr>
          <p:spPr bwMode="auto">
            <a:xfrm>
              <a:off x="3681" y="2004"/>
              <a:ext cx="474" cy="270"/>
            </a:xfrm>
            <a:custGeom>
              <a:avLst/>
              <a:gdLst>
                <a:gd name="T0" fmla="*/ 474 w 474"/>
                <a:gd name="T1" fmla="*/ 192 h 270"/>
                <a:gd name="T2" fmla="*/ 468 w 474"/>
                <a:gd name="T3" fmla="*/ 186 h 270"/>
                <a:gd name="T4" fmla="*/ 474 w 474"/>
                <a:gd name="T5" fmla="*/ 192 h 270"/>
                <a:gd name="T6" fmla="*/ 468 w 474"/>
                <a:gd name="T7" fmla="*/ 198 h 270"/>
                <a:gd name="T8" fmla="*/ 120 w 474"/>
                <a:gd name="T9" fmla="*/ 252 h 270"/>
                <a:gd name="T10" fmla="*/ 0 w 474"/>
                <a:gd name="T11" fmla="*/ 270 h 270"/>
                <a:gd name="T12" fmla="*/ 30 w 474"/>
                <a:gd name="T13" fmla="*/ 258 h 270"/>
                <a:gd name="T14" fmla="*/ 90 w 474"/>
                <a:gd name="T15" fmla="*/ 186 h 270"/>
                <a:gd name="T16" fmla="*/ 96 w 474"/>
                <a:gd name="T17" fmla="*/ 198 h 270"/>
                <a:gd name="T18" fmla="*/ 114 w 474"/>
                <a:gd name="T19" fmla="*/ 210 h 270"/>
                <a:gd name="T20" fmla="*/ 186 w 474"/>
                <a:gd name="T21" fmla="*/ 180 h 270"/>
                <a:gd name="T22" fmla="*/ 198 w 474"/>
                <a:gd name="T23" fmla="*/ 162 h 270"/>
                <a:gd name="T24" fmla="*/ 192 w 474"/>
                <a:gd name="T25" fmla="*/ 156 h 270"/>
                <a:gd name="T26" fmla="*/ 216 w 474"/>
                <a:gd name="T27" fmla="*/ 84 h 270"/>
                <a:gd name="T28" fmla="*/ 240 w 474"/>
                <a:gd name="T29" fmla="*/ 90 h 270"/>
                <a:gd name="T30" fmla="*/ 252 w 474"/>
                <a:gd name="T31" fmla="*/ 60 h 270"/>
                <a:gd name="T32" fmla="*/ 264 w 474"/>
                <a:gd name="T33" fmla="*/ 60 h 270"/>
                <a:gd name="T34" fmla="*/ 282 w 474"/>
                <a:gd name="T35" fmla="*/ 24 h 270"/>
                <a:gd name="T36" fmla="*/ 282 w 474"/>
                <a:gd name="T37" fmla="*/ 0 h 270"/>
                <a:gd name="T38" fmla="*/ 318 w 474"/>
                <a:gd name="T39" fmla="*/ 18 h 270"/>
                <a:gd name="T40" fmla="*/ 324 w 474"/>
                <a:gd name="T41" fmla="*/ 6 h 270"/>
                <a:gd name="T42" fmla="*/ 360 w 474"/>
                <a:gd name="T43" fmla="*/ 24 h 270"/>
                <a:gd name="T44" fmla="*/ 372 w 474"/>
                <a:gd name="T45" fmla="*/ 36 h 270"/>
                <a:gd name="T46" fmla="*/ 360 w 474"/>
                <a:gd name="T47" fmla="*/ 66 h 270"/>
                <a:gd name="T48" fmla="*/ 366 w 474"/>
                <a:gd name="T49" fmla="*/ 78 h 270"/>
                <a:gd name="T50" fmla="*/ 372 w 474"/>
                <a:gd name="T51" fmla="*/ 66 h 270"/>
                <a:gd name="T52" fmla="*/ 384 w 474"/>
                <a:gd name="T53" fmla="*/ 84 h 270"/>
                <a:gd name="T54" fmla="*/ 432 w 474"/>
                <a:gd name="T55" fmla="*/ 96 h 270"/>
                <a:gd name="T56" fmla="*/ 426 w 474"/>
                <a:gd name="T57" fmla="*/ 120 h 270"/>
                <a:gd name="T58" fmla="*/ 390 w 474"/>
                <a:gd name="T59" fmla="*/ 96 h 270"/>
                <a:gd name="T60" fmla="*/ 420 w 474"/>
                <a:gd name="T61" fmla="*/ 120 h 270"/>
                <a:gd name="T62" fmla="*/ 432 w 474"/>
                <a:gd name="T63" fmla="*/ 120 h 270"/>
                <a:gd name="T64" fmla="*/ 426 w 474"/>
                <a:gd name="T65" fmla="*/ 126 h 270"/>
                <a:gd name="T66" fmla="*/ 438 w 474"/>
                <a:gd name="T67" fmla="*/ 132 h 270"/>
                <a:gd name="T68" fmla="*/ 438 w 474"/>
                <a:gd name="T69" fmla="*/ 138 h 270"/>
                <a:gd name="T70" fmla="*/ 426 w 474"/>
                <a:gd name="T71" fmla="*/ 138 h 270"/>
                <a:gd name="T72" fmla="*/ 432 w 474"/>
                <a:gd name="T73" fmla="*/ 150 h 270"/>
                <a:gd name="T74" fmla="*/ 402 w 474"/>
                <a:gd name="T75" fmla="*/ 132 h 270"/>
                <a:gd name="T76" fmla="*/ 444 w 474"/>
                <a:gd name="T77" fmla="*/ 162 h 270"/>
                <a:gd name="T78" fmla="*/ 438 w 474"/>
                <a:gd name="T79" fmla="*/ 168 h 270"/>
                <a:gd name="T80" fmla="*/ 402 w 474"/>
                <a:gd name="T81" fmla="*/ 150 h 270"/>
                <a:gd name="T82" fmla="*/ 396 w 474"/>
                <a:gd name="T83" fmla="*/ 156 h 270"/>
                <a:gd name="T84" fmla="*/ 414 w 474"/>
                <a:gd name="T85" fmla="*/ 156 h 270"/>
                <a:gd name="T86" fmla="*/ 432 w 474"/>
                <a:gd name="T87" fmla="*/ 174 h 270"/>
                <a:gd name="T88" fmla="*/ 462 w 474"/>
                <a:gd name="T89" fmla="*/ 168 h 270"/>
                <a:gd name="T90" fmla="*/ 474 w 474"/>
                <a:gd name="T91" fmla="*/ 192 h 27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74"/>
                <a:gd name="T139" fmla="*/ 0 h 270"/>
                <a:gd name="T140" fmla="*/ 474 w 474"/>
                <a:gd name="T141" fmla="*/ 270 h 27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74" h="270">
                  <a:moveTo>
                    <a:pt x="474" y="192"/>
                  </a:moveTo>
                  <a:lnTo>
                    <a:pt x="468" y="186"/>
                  </a:lnTo>
                  <a:lnTo>
                    <a:pt x="474" y="192"/>
                  </a:lnTo>
                  <a:lnTo>
                    <a:pt x="468" y="198"/>
                  </a:lnTo>
                  <a:lnTo>
                    <a:pt x="120" y="252"/>
                  </a:lnTo>
                  <a:lnTo>
                    <a:pt x="0" y="270"/>
                  </a:lnTo>
                  <a:lnTo>
                    <a:pt x="30" y="258"/>
                  </a:lnTo>
                  <a:lnTo>
                    <a:pt x="90" y="186"/>
                  </a:lnTo>
                  <a:lnTo>
                    <a:pt x="96" y="198"/>
                  </a:lnTo>
                  <a:lnTo>
                    <a:pt x="114" y="210"/>
                  </a:lnTo>
                  <a:lnTo>
                    <a:pt x="186" y="180"/>
                  </a:lnTo>
                  <a:lnTo>
                    <a:pt x="198" y="162"/>
                  </a:lnTo>
                  <a:lnTo>
                    <a:pt x="192" y="156"/>
                  </a:lnTo>
                  <a:lnTo>
                    <a:pt x="216" y="84"/>
                  </a:lnTo>
                  <a:lnTo>
                    <a:pt x="240" y="90"/>
                  </a:lnTo>
                  <a:lnTo>
                    <a:pt x="252" y="60"/>
                  </a:lnTo>
                  <a:lnTo>
                    <a:pt x="264" y="60"/>
                  </a:lnTo>
                  <a:lnTo>
                    <a:pt x="282" y="24"/>
                  </a:lnTo>
                  <a:lnTo>
                    <a:pt x="282" y="0"/>
                  </a:lnTo>
                  <a:lnTo>
                    <a:pt x="318" y="18"/>
                  </a:lnTo>
                  <a:lnTo>
                    <a:pt x="324" y="6"/>
                  </a:lnTo>
                  <a:lnTo>
                    <a:pt x="360" y="24"/>
                  </a:lnTo>
                  <a:lnTo>
                    <a:pt x="372" y="36"/>
                  </a:lnTo>
                  <a:lnTo>
                    <a:pt x="360" y="66"/>
                  </a:lnTo>
                  <a:lnTo>
                    <a:pt x="366" y="78"/>
                  </a:lnTo>
                  <a:lnTo>
                    <a:pt x="372" y="66"/>
                  </a:lnTo>
                  <a:lnTo>
                    <a:pt x="384" y="84"/>
                  </a:lnTo>
                  <a:lnTo>
                    <a:pt x="432" y="96"/>
                  </a:lnTo>
                  <a:lnTo>
                    <a:pt x="426" y="120"/>
                  </a:lnTo>
                  <a:lnTo>
                    <a:pt x="390" y="96"/>
                  </a:lnTo>
                  <a:lnTo>
                    <a:pt x="420" y="120"/>
                  </a:lnTo>
                  <a:lnTo>
                    <a:pt x="432" y="120"/>
                  </a:lnTo>
                  <a:lnTo>
                    <a:pt x="426" y="126"/>
                  </a:lnTo>
                  <a:lnTo>
                    <a:pt x="438" y="132"/>
                  </a:lnTo>
                  <a:lnTo>
                    <a:pt x="438" y="138"/>
                  </a:lnTo>
                  <a:lnTo>
                    <a:pt x="426" y="138"/>
                  </a:lnTo>
                  <a:lnTo>
                    <a:pt x="432" y="150"/>
                  </a:lnTo>
                  <a:lnTo>
                    <a:pt x="402" y="132"/>
                  </a:lnTo>
                  <a:lnTo>
                    <a:pt x="444" y="162"/>
                  </a:lnTo>
                  <a:lnTo>
                    <a:pt x="438" y="168"/>
                  </a:lnTo>
                  <a:lnTo>
                    <a:pt x="402" y="150"/>
                  </a:lnTo>
                  <a:lnTo>
                    <a:pt x="396" y="156"/>
                  </a:lnTo>
                  <a:lnTo>
                    <a:pt x="414" y="156"/>
                  </a:lnTo>
                  <a:lnTo>
                    <a:pt x="432" y="174"/>
                  </a:lnTo>
                  <a:lnTo>
                    <a:pt x="462" y="168"/>
                  </a:lnTo>
                  <a:lnTo>
                    <a:pt x="474" y="192"/>
                  </a:lnTo>
                  <a:close/>
                </a:path>
              </a:pathLst>
            </a:custGeom>
            <a:solidFill>
              <a:srgbClr val="FF8C00"/>
            </a:solidFill>
            <a:ln w="9525">
              <a:solidFill>
                <a:srgbClr val="FF8C00"/>
              </a:solidFill>
              <a:prstDash val="solid"/>
              <a:round/>
              <a:headEnd/>
              <a:tailEnd/>
            </a:ln>
          </p:spPr>
          <p:txBody>
            <a:bodyPr/>
            <a:lstStyle/>
            <a:p>
              <a:endParaRPr lang="en-US"/>
            </a:p>
          </p:txBody>
        </p:sp>
        <p:sp>
          <p:nvSpPr>
            <p:cNvPr id="7286" name="Freeform 243"/>
            <p:cNvSpPr>
              <a:spLocks/>
            </p:cNvSpPr>
            <p:nvPr/>
          </p:nvSpPr>
          <p:spPr bwMode="auto">
            <a:xfrm>
              <a:off x="3681" y="2004"/>
              <a:ext cx="474" cy="270"/>
            </a:xfrm>
            <a:custGeom>
              <a:avLst/>
              <a:gdLst>
                <a:gd name="T0" fmla="*/ 474 w 474"/>
                <a:gd name="T1" fmla="*/ 192 h 270"/>
                <a:gd name="T2" fmla="*/ 468 w 474"/>
                <a:gd name="T3" fmla="*/ 186 h 270"/>
                <a:gd name="T4" fmla="*/ 474 w 474"/>
                <a:gd name="T5" fmla="*/ 192 h 270"/>
                <a:gd name="T6" fmla="*/ 468 w 474"/>
                <a:gd name="T7" fmla="*/ 198 h 270"/>
                <a:gd name="T8" fmla="*/ 120 w 474"/>
                <a:gd name="T9" fmla="*/ 252 h 270"/>
                <a:gd name="T10" fmla="*/ 0 w 474"/>
                <a:gd name="T11" fmla="*/ 270 h 270"/>
                <a:gd name="T12" fmla="*/ 30 w 474"/>
                <a:gd name="T13" fmla="*/ 258 h 270"/>
                <a:gd name="T14" fmla="*/ 90 w 474"/>
                <a:gd name="T15" fmla="*/ 186 h 270"/>
                <a:gd name="T16" fmla="*/ 96 w 474"/>
                <a:gd name="T17" fmla="*/ 198 h 270"/>
                <a:gd name="T18" fmla="*/ 114 w 474"/>
                <a:gd name="T19" fmla="*/ 210 h 270"/>
                <a:gd name="T20" fmla="*/ 186 w 474"/>
                <a:gd name="T21" fmla="*/ 180 h 270"/>
                <a:gd name="T22" fmla="*/ 198 w 474"/>
                <a:gd name="T23" fmla="*/ 162 h 270"/>
                <a:gd name="T24" fmla="*/ 192 w 474"/>
                <a:gd name="T25" fmla="*/ 156 h 270"/>
                <a:gd name="T26" fmla="*/ 216 w 474"/>
                <a:gd name="T27" fmla="*/ 84 h 270"/>
                <a:gd name="T28" fmla="*/ 240 w 474"/>
                <a:gd name="T29" fmla="*/ 90 h 270"/>
                <a:gd name="T30" fmla="*/ 252 w 474"/>
                <a:gd name="T31" fmla="*/ 60 h 270"/>
                <a:gd name="T32" fmla="*/ 264 w 474"/>
                <a:gd name="T33" fmla="*/ 60 h 270"/>
                <a:gd name="T34" fmla="*/ 282 w 474"/>
                <a:gd name="T35" fmla="*/ 24 h 270"/>
                <a:gd name="T36" fmla="*/ 282 w 474"/>
                <a:gd name="T37" fmla="*/ 0 h 270"/>
                <a:gd name="T38" fmla="*/ 318 w 474"/>
                <a:gd name="T39" fmla="*/ 18 h 270"/>
                <a:gd name="T40" fmla="*/ 324 w 474"/>
                <a:gd name="T41" fmla="*/ 6 h 270"/>
                <a:gd name="T42" fmla="*/ 360 w 474"/>
                <a:gd name="T43" fmla="*/ 24 h 270"/>
                <a:gd name="T44" fmla="*/ 372 w 474"/>
                <a:gd name="T45" fmla="*/ 36 h 270"/>
                <a:gd name="T46" fmla="*/ 360 w 474"/>
                <a:gd name="T47" fmla="*/ 66 h 270"/>
                <a:gd name="T48" fmla="*/ 366 w 474"/>
                <a:gd name="T49" fmla="*/ 78 h 270"/>
                <a:gd name="T50" fmla="*/ 372 w 474"/>
                <a:gd name="T51" fmla="*/ 66 h 270"/>
                <a:gd name="T52" fmla="*/ 384 w 474"/>
                <a:gd name="T53" fmla="*/ 84 h 270"/>
                <a:gd name="T54" fmla="*/ 432 w 474"/>
                <a:gd name="T55" fmla="*/ 96 h 270"/>
                <a:gd name="T56" fmla="*/ 426 w 474"/>
                <a:gd name="T57" fmla="*/ 120 h 270"/>
                <a:gd name="T58" fmla="*/ 390 w 474"/>
                <a:gd name="T59" fmla="*/ 96 h 270"/>
                <a:gd name="T60" fmla="*/ 420 w 474"/>
                <a:gd name="T61" fmla="*/ 120 h 270"/>
                <a:gd name="T62" fmla="*/ 432 w 474"/>
                <a:gd name="T63" fmla="*/ 120 h 270"/>
                <a:gd name="T64" fmla="*/ 426 w 474"/>
                <a:gd name="T65" fmla="*/ 126 h 270"/>
                <a:gd name="T66" fmla="*/ 438 w 474"/>
                <a:gd name="T67" fmla="*/ 132 h 270"/>
                <a:gd name="T68" fmla="*/ 438 w 474"/>
                <a:gd name="T69" fmla="*/ 138 h 270"/>
                <a:gd name="T70" fmla="*/ 426 w 474"/>
                <a:gd name="T71" fmla="*/ 138 h 270"/>
                <a:gd name="T72" fmla="*/ 432 w 474"/>
                <a:gd name="T73" fmla="*/ 150 h 270"/>
                <a:gd name="T74" fmla="*/ 402 w 474"/>
                <a:gd name="T75" fmla="*/ 132 h 270"/>
                <a:gd name="T76" fmla="*/ 444 w 474"/>
                <a:gd name="T77" fmla="*/ 162 h 270"/>
                <a:gd name="T78" fmla="*/ 438 w 474"/>
                <a:gd name="T79" fmla="*/ 168 h 270"/>
                <a:gd name="T80" fmla="*/ 402 w 474"/>
                <a:gd name="T81" fmla="*/ 150 h 270"/>
                <a:gd name="T82" fmla="*/ 396 w 474"/>
                <a:gd name="T83" fmla="*/ 156 h 270"/>
                <a:gd name="T84" fmla="*/ 414 w 474"/>
                <a:gd name="T85" fmla="*/ 156 h 270"/>
                <a:gd name="T86" fmla="*/ 432 w 474"/>
                <a:gd name="T87" fmla="*/ 174 h 270"/>
                <a:gd name="T88" fmla="*/ 462 w 474"/>
                <a:gd name="T89" fmla="*/ 168 h 270"/>
                <a:gd name="T90" fmla="*/ 474 w 474"/>
                <a:gd name="T91" fmla="*/ 192 h 270"/>
                <a:gd name="T92" fmla="*/ 474 w 474"/>
                <a:gd name="T93" fmla="*/ 198 h 2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74"/>
                <a:gd name="T142" fmla="*/ 0 h 270"/>
                <a:gd name="T143" fmla="*/ 474 w 474"/>
                <a:gd name="T144" fmla="*/ 270 h 2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74" h="270">
                  <a:moveTo>
                    <a:pt x="474" y="192"/>
                  </a:moveTo>
                  <a:lnTo>
                    <a:pt x="468" y="186"/>
                  </a:lnTo>
                  <a:lnTo>
                    <a:pt x="474" y="192"/>
                  </a:lnTo>
                  <a:lnTo>
                    <a:pt x="468" y="198"/>
                  </a:lnTo>
                  <a:lnTo>
                    <a:pt x="120" y="252"/>
                  </a:lnTo>
                  <a:lnTo>
                    <a:pt x="0" y="270"/>
                  </a:lnTo>
                  <a:lnTo>
                    <a:pt x="30" y="258"/>
                  </a:lnTo>
                  <a:lnTo>
                    <a:pt x="90" y="186"/>
                  </a:lnTo>
                  <a:lnTo>
                    <a:pt x="96" y="198"/>
                  </a:lnTo>
                  <a:lnTo>
                    <a:pt x="114" y="210"/>
                  </a:lnTo>
                  <a:lnTo>
                    <a:pt x="186" y="180"/>
                  </a:lnTo>
                  <a:lnTo>
                    <a:pt x="198" y="162"/>
                  </a:lnTo>
                  <a:lnTo>
                    <a:pt x="192" y="156"/>
                  </a:lnTo>
                  <a:lnTo>
                    <a:pt x="216" y="84"/>
                  </a:lnTo>
                  <a:lnTo>
                    <a:pt x="240" y="90"/>
                  </a:lnTo>
                  <a:lnTo>
                    <a:pt x="252" y="60"/>
                  </a:lnTo>
                  <a:lnTo>
                    <a:pt x="264" y="60"/>
                  </a:lnTo>
                  <a:lnTo>
                    <a:pt x="282" y="24"/>
                  </a:lnTo>
                  <a:lnTo>
                    <a:pt x="282" y="0"/>
                  </a:lnTo>
                  <a:lnTo>
                    <a:pt x="318" y="18"/>
                  </a:lnTo>
                  <a:lnTo>
                    <a:pt x="324" y="6"/>
                  </a:lnTo>
                  <a:lnTo>
                    <a:pt x="360" y="24"/>
                  </a:lnTo>
                  <a:lnTo>
                    <a:pt x="372" y="36"/>
                  </a:lnTo>
                  <a:lnTo>
                    <a:pt x="360" y="66"/>
                  </a:lnTo>
                  <a:lnTo>
                    <a:pt x="366" y="78"/>
                  </a:lnTo>
                  <a:lnTo>
                    <a:pt x="372" y="66"/>
                  </a:lnTo>
                  <a:lnTo>
                    <a:pt x="384" y="84"/>
                  </a:lnTo>
                  <a:lnTo>
                    <a:pt x="432" y="96"/>
                  </a:lnTo>
                  <a:lnTo>
                    <a:pt x="426" y="120"/>
                  </a:lnTo>
                  <a:lnTo>
                    <a:pt x="390" y="96"/>
                  </a:lnTo>
                  <a:lnTo>
                    <a:pt x="420" y="120"/>
                  </a:lnTo>
                  <a:lnTo>
                    <a:pt x="432" y="120"/>
                  </a:lnTo>
                  <a:lnTo>
                    <a:pt x="426" y="126"/>
                  </a:lnTo>
                  <a:lnTo>
                    <a:pt x="438" y="132"/>
                  </a:lnTo>
                  <a:lnTo>
                    <a:pt x="438" y="138"/>
                  </a:lnTo>
                  <a:lnTo>
                    <a:pt x="426" y="138"/>
                  </a:lnTo>
                  <a:lnTo>
                    <a:pt x="432" y="150"/>
                  </a:lnTo>
                  <a:lnTo>
                    <a:pt x="402" y="132"/>
                  </a:lnTo>
                  <a:lnTo>
                    <a:pt x="444" y="162"/>
                  </a:lnTo>
                  <a:lnTo>
                    <a:pt x="438" y="168"/>
                  </a:lnTo>
                  <a:lnTo>
                    <a:pt x="402" y="150"/>
                  </a:lnTo>
                  <a:lnTo>
                    <a:pt x="396" y="156"/>
                  </a:lnTo>
                  <a:lnTo>
                    <a:pt x="414" y="156"/>
                  </a:lnTo>
                  <a:lnTo>
                    <a:pt x="432" y="174"/>
                  </a:lnTo>
                  <a:lnTo>
                    <a:pt x="462" y="168"/>
                  </a:lnTo>
                  <a:lnTo>
                    <a:pt x="474" y="192"/>
                  </a:lnTo>
                  <a:lnTo>
                    <a:pt x="474" y="198"/>
                  </a:lnTo>
                </a:path>
              </a:pathLst>
            </a:custGeom>
            <a:noFill/>
            <a:ln w="9525">
              <a:solidFill>
                <a:srgbClr val="000000"/>
              </a:solidFill>
              <a:prstDash val="solid"/>
              <a:round/>
              <a:headEnd/>
              <a:tailEnd/>
            </a:ln>
          </p:spPr>
          <p:txBody>
            <a:bodyPr/>
            <a:lstStyle/>
            <a:p>
              <a:endParaRPr lang="en-US"/>
            </a:p>
          </p:txBody>
        </p:sp>
        <p:sp>
          <p:nvSpPr>
            <p:cNvPr id="7287" name="Freeform 244"/>
            <p:cNvSpPr>
              <a:spLocks/>
            </p:cNvSpPr>
            <p:nvPr/>
          </p:nvSpPr>
          <p:spPr bwMode="auto">
            <a:xfrm>
              <a:off x="1419" y="1164"/>
              <a:ext cx="408" cy="300"/>
            </a:xfrm>
            <a:custGeom>
              <a:avLst/>
              <a:gdLst>
                <a:gd name="T0" fmla="*/ 30 w 408"/>
                <a:gd name="T1" fmla="*/ 192 h 300"/>
                <a:gd name="T2" fmla="*/ 0 w 408"/>
                <a:gd name="T3" fmla="*/ 180 h 300"/>
                <a:gd name="T4" fmla="*/ 6 w 408"/>
                <a:gd name="T5" fmla="*/ 156 h 300"/>
                <a:gd name="T6" fmla="*/ 6 w 408"/>
                <a:gd name="T7" fmla="*/ 174 h 300"/>
                <a:gd name="T8" fmla="*/ 18 w 408"/>
                <a:gd name="T9" fmla="*/ 150 h 300"/>
                <a:gd name="T10" fmla="*/ 6 w 408"/>
                <a:gd name="T11" fmla="*/ 150 h 300"/>
                <a:gd name="T12" fmla="*/ 12 w 408"/>
                <a:gd name="T13" fmla="*/ 132 h 300"/>
                <a:gd name="T14" fmla="*/ 24 w 408"/>
                <a:gd name="T15" fmla="*/ 132 h 300"/>
                <a:gd name="T16" fmla="*/ 12 w 408"/>
                <a:gd name="T17" fmla="*/ 126 h 300"/>
                <a:gd name="T18" fmla="*/ 12 w 408"/>
                <a:gd name="T19" fmla="*/ 66 h 300"/>
                <a:gd name="T20" fmla="*/ 6 w 408"/>
                <a:gd name="T21" fmla="*/ 48 h 300"/>
                <a:gd name="T22" fmla="*/ 12 w 408"/>
                <a:gd name="T23" fmla="*/ 18 h 300"/>
                <a:gd name="T24" fmla="*/ 48 w 408"/>
                <a:gd name="T25" fmla="*/ 42 h 300"/>
                <a:gd name="T26" fmla="*/ 84 w 408"/>
                <a:gd name="T27" fmla="*/ 60 h 300"/>
                <a:gd name="T28" fmla="*/ 96 w 408"/>
                <a:gd name="T29" fmla="*/ 72 h 300"/>
                <a:gd name="T30" fmla="*/ 102 w 408"/>
                <a:gd name="T31" fmla="*/ 66 h 300"/>
                <a:gd name="T32" fmla="*/ 108 w 408"/>
                <a:gd name="T33" fmla="*/ 72 h 300"/>
                <a:gd name="T34" fmla="*/ 108 w 408"/>
                <a:gd name="T35" fmla="*/ 84 h 300"/>
                <a:gd name="T36" fmla="*/ 96 w 408"/>
                <a:gd name="T37" fmla="*/ 84 h 300"/>
                <a:gd name="T38" fmla="*/ 66 w 408"/>
                <a:gd name="T39" fmla="*/ 114 h 300"/>
                <a:gd name="T40" fmla="*/ 72 w 408"/>
                <a:gd name="T41" fmla="*/ 114 h 300"/>
                <a:gd name="T42" fmla="*/ 108 w 408"/>
                <a:gd name="T43" fmla="*/ 90 h 300"/>
                <a:gd name="T44" fmla="*/ 108 w 408"/>
                <a:gd name="T45" fmla="*/ 78 h 300"/>
                <a:gd name="T46" fmla="*/ 114 w 408"/>
                <a:gd name="T47" fmla="*/ 84 h 300"/>
                <a:gd name="T48" fmla="*/ 114 w 408"/>
                <a:gd name="T49" fmla="*/ 96 h 300"/>
                <a:gd name="T50" fmla="*/ 96 w 408"/>
                <a:gd name="T51" fmla="*/ 102 h 300"/>
                <a:gd name="T52" fmla="*/ 102 w 408"/>
                <a:gd name="T53" fmla="*/ 114 h 300"/>
                <a:gd name="T54" fmla="*/ 96 w 408"/>
                <a:gd name="T55" fmla="*/ 132 h 300"/>
                <a:gd name="T56" fmla="*/ 96 w 408"/>
                <a:gd name="T57" fmla="*/ 120 h 300"/>
                <a:gd name="T58" fmla="*/ 84 w 408"/>
                <a:gd name="T59" fmla="*/ 132 h 300"/>
                <a:gd name="T60" fmla="*/ 84 w 408"/>
                <a:gd name="T61" fmla="*/ 120 h 300"/>
                <a:gd name="T62" fmla="*/ 66 w 408"/>
                <a:gd name="T63" fmla="*/ 132 h 300"/>
                <a:gd name="T64" fmla="*/ 78 w 408"/>
                <a:gd name="T65" fmla="*/ 144 h 300"/>
                <a:gd name="T66" fmla="*/ 114 w 408"/>
                <a:gd name="T67" fmla="*/ 126 h 300"/>
                <a:gd name="T68" fmla="*/ 114 w 408"/>
                <a:gd name="T69" fmla="*/ 102 h 300"/>
                <a:gd name="T70" fmla="*/ 132 w 408"/>
                <a:gd name="T71" fmla="*/ 78 h 300"/>
                <a:gd name="T72" fmla="*/ 114 w 408"/>
                <a:gd name="T73" fmla="*/ 42 h 300"/>
                <a:gd name="T74" fmla="*/ 132 w 408"/>
                <a:gd name="T75" fmla="*/ 36 h 300"/>
                <a:gd name="T76" fmla="*/ 126 w 408"/>
                <a:gd name="T77" fmla="*/ 0 h 300"/>
                <a:gd name="T78" fmla="*/ 408 w 408"/>
                <a:gd name="T79" fmla="*/ 72 h 300"/>
                <a:gd name="T80" fmla="*/ 366 w 408"/>
                <a:gd name="T81" fmla="*/ 300 h 300"/>
                <a:gd name="T82" fmla="*/ 258 w 408"/>
                <a:gd name="T83" fmla="*/ 276 h 300"/>
                <a:gd name="T84" fmla="*/ 132 w 408"/>
                <a:gd name="T85" fmla="*/ 276 h 300"/>
                <a:gd name="T86" fmla="*/ 102 w 408"/>
                <a:gd name="T87" fmla="*/ 258 h 300"/>
                <a:gd name="T88" fmla="*/ 72 w 408"/>
                <a:gd name="T89" fmla="*/ 264 h 300"/>
                <a:gd name="T90" fmla="*/ 48 w 408"/>
                <a:gd name="T91" fmla="*/ 252 h 300"/>
                <a:gd name="T92" fmla="*/ 54 w 408"/>
                <a:gd name="T93" fmla="*/ 216 h 300"/>
                <a:gd name="T94" fmla="*/ 24 w 408"/>
                <a:gd name="T95" fmla="*/ 198 h 300"/>
                <a:gd name="T96" fmla="*/ 30 w 408"/>
                <a:gd name="T97" fmla="*/ 192 h 30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08"/>
                <a:gd name="T148" fmla="*/ 0 h 300"/>
                <a:gd name="T149" fmla="*/ 408 w 408"/>
                <a:gd name="T150" fmla="*/ 300 h 30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08" h="300">
                  <a:moveTo>
                    <a:pt x="30" y="192"/>
                  </a:moveTo>
                  <a:lnTo>
                    <a:pt x="0" y="180"/>
                  </a:lnTo>
                  <a:lnTo>
                    <a:pt x="6" y="156"/>
                  </a:lnTo>
                  <a:lnTo>
                    <a:pt x="6" y="174"/>
                  </a:lnTo>
                  <a:lnTo>
                    <a:pt x="18" y="150"/>
                  </a:lnTo>
                  <a:lnTo>
                    <a:pt x="6" y="150"/>
                  </a:lnTo>
                  <a:lnTo>
                    <a:pt x="12" y="132"/>
                  </a:lnTo>
                  <a:lnTo>
                    <a:pt x="24" y="132"/>
                  </a:lnTo>
                  <a:lnTo>
                    <a:pt x="12" y="126"/>
                  </a:lnTo>
                  <a:lnTo>
                    <a:pt x="12" y="66"/>
                  </a:lnTo>
                  <a:lnTo>
                    <a:pt x="6" y="48"/>
                  </a:lnTo>
                  <a:lnTo>
                    <a:pt x="12" y="18"/>
                  </a:lnTo>
                  <a:lnTo>
                    <a:pt x="48" y="42"/>
                  </a:lnTo>
                  <a:lnTo>
                    <a:pt x="84" y="60"/>
                  </a:lnTo>
                  <a:lnTo>
                    <a:pt x="96" y="72"/>
                  </a:lnTo>
                  <a:lnTo>
                    <a:pt x="102" y="66"/>
                  </a:lnTo>
                  <a:lnTo>
                    <a:pt x="108" y="72"/>
                  </a:lnTo>
                  <a:lnTo>
                    <a:pt x="108" y="84"/>
                  </a:lnTo>
                  <a:lnTo>
                    <a:pt x="96" y="84"/>
                  </a:lnTo>
                  <a:lnTo>
                    <a:pt x="66" y="114"/>
                  </a:lnTo>
                  <a:lnTo>
                    <a:pt x="72" y="114"/>
                  </a:lnTo>
                  <a:lnTo>
                    <a:pt x="108" y="90"/>
                  </a:lnTo>
                  <a:lnTo>
                    <a:pt x="108" y="78"/>
                  </a:lnTo>
                  <a:lnTo>
                    <a:pt x="114" y="84"/>
                  </a:lnTo>
                  <a:lnTo>
                    <a:pt x="114" y="96"/>
                  </a:lnTo>
                  <a:lnTo>
                    <a:pt x="96" y="102"/>
                  </a:lnTo>
                  <a:lnTo>
                    <a:pt x="102" y="114"/>
                  </a:lnTo>
                  <a:lnTo>
                    <a:pt x="96" y="132"/>
                  </a:lnTo>
                  <a:lnTo>
                    <a:pt x="96" y="120"/>
                  </a:lnTo>
                  <a:lnTo>
                    <a:pt x="84" y="132"/>
                  </a:lnTo>
                  <a:lnTo>
                    <a:pt x="84" y="120"/>
                  </a:lnTo>
                  <a:lnTo>
                    <a:pt x="66" y="132"/>
                  </a:lnTo>
                  <a:lnTo>
                    <a:pt x="78" y="144"/>
                  </a:lnTo>
                  <a:lnTo>
                    <a:pt x="114" y="126"/>
                  </a:lnTo>
                  <a:lnTo>
                    <a:pt x="114" y="102"/>
                  </a:lnTo>
                  <a:lnTo>
                    <a:pt x="132" y="78"/>
                  </a:lnTo>
                  <a:lnTo>
                    <a:pt x="114" y="42"/>
                  </a:lnTo>
                  <a:lnTo>
                    <a:pt x="132" y="36"/>
                  </a:lnTo>
                  <a:lnTo>
                    <a:pt x="126" y="0"/>
                  </a:lnTo>
                  <a:lnTo>
                    <a:pt x="408" y="72"/>
                  </a:lnTo>
                  <a:lnTo>
                    <a:pt x="366" y="300"/>
                  </a:lnTo>
                  <a:lnTo>
                    <a:pt x="258" y="276"/>
                  </a:lnTo>
                  <a:lnTo>
                    <a:pt x="132" y="276"/>
                  </a:lnTo>
                  <a:lnTo>
                    <a:pt x="102" y="258"/>
                  </a:lnTo>
                  <a:lnTo>
                    <a:pt x="72" y="264"/>
                  </a:lnTo>
                  <a:lnTo>
                    <a:pt x="48" y="252"/>
                  </a:lnTo>
                  <a:lnTo>
                    <a:pt x="54" y="216"/>
                  </a:lnTo>
                  <a:lnTo>
                    <a:pt x="24" y="198"/>
                  </a:lnTo>
                  <a:lnTo>
                    <a:pt x="30" y="192"/>
                  </a:lnTo>
                  <a:close/>
                </a:path>
              </a:pathLst>
            </a:custGeom>
            <a:solidFill>
              <a:srgbClr val="FFAA00"/>
            </a:solidFill>
            <a:ln w="9525">
              <a:solidFill>
                <a:srgbClr val="FFAA00"/>
              </a:solidFill>
              <a:prstDash val="solid"/>
              <a:round/>
              <a:headEnd/>
              <a:tailEnd/>
            </a:ln>
          </p:spPr>
          <p:txBody>
            <a:bodyPr/>
            <a:lstStyle/>
            <a:p>
              <a:endParaRPr lang="en-US"/>
            </a:p>
          </p:txBody>
        </p:sp>
        <p:sp>
          <p:nvSpPr>
            <p:cNvPr id="7288" name="Freeform 245"/>
            <p:cNvSpPr>
              <a:spLocks/>
            </p:cNvSpPr>
            <p:nvPr/>
          </p:nvSpPr>
          <p:spPr bwMode="auto">
            <a:xfrm>
              <a:off x="1419" y="1164"/>
              <a:ext cx="408" cy="300"/>
            </a:xfrm>
            <a:custGeom>
              <a:avLst/>
              <a:gdLst>
                <a:gd name="T0" fmla="*/ 30 w 408"/>
                <a:gd name="T1" fmla="*/ 192 h 300"/>
                <a:gd name="T2" fmla="*/ 0 w 408"/>
                <a:gd name="T3" fmla="*/ 180 h 300"/>
                <a:gd name="T4" fmla="*/ 6 w 408"/>
                <a:gd name="T5" fmla="*/ 156 h 300"/>
                <a:gd name="T6" fmla="*/ 6 w 408"/>
                <a:gd name="T7" fmla="*/ 174 h 300"/>
                <a:gd name="T8" fmla="*/ 18 w 408"/>
                <a:gd name="T9" fmla="*/ 150 h 300"/>
                <a:gd name="T10" fmla="*/ 6 w 408"/>
                <a:gd name="T11" fmla="*/ 150 h 300"/>
                <a:gd name="T12" fmla="*/ 12 w 408"/>
                <a:gd name="T13" fmla="*/ 132 h 300"/>
                <a:gd name="T14" fmla="*/ 24 w 408"/>
                <a:gd name="T15" fmla="*/ 132 h 300"/>
                <a:gd name="T16" fmla="*/ 12 w 408"/>
                <a:gd name="T17" fmla="*/ 126 h 300"/>
                <a:gd name="T18" fmla="*/ 12 w 408"/>
                <a:gd name="T19" fmla="*/ 66 h 300"/>
                <a:gd name="T20" fmla="*/ 6 w 408"/>
                <a:gd name="T21" fmla="*/ 48 h 300"/>
                <a:gd name="T22" fmla="*/ 12 w 408"/>
                <a:gd name="T23" fmla="*/ 18 h 300"/>
                <a:gd name="T24" fmla="*/ 48 w 408"/>
                <a:gd name="T25" fmla="*/ 42 h 300"/>
                <a:gd name="T26" fmla="*/ 84 w 408"/>
                <a:gd name="T27" fmla="*/ 60 h 300"/>
                <a:gd name="T28" fmla="*/ 96 w 408"/>
                <a:gd name="T29" fmla="*/ 72 h 300"/>
                <a:gd name="T30" fmla="*/ 102 w 408"/>
                <a:gd name="T31" fmla="*/ 66 h 300"/>
                <a:gd name="T32" fmla="*/ 108 w 408"/>
                <a:gd name="T33" fmla="*/ 72 h 300"/>
                <a:gd name="T34" fmla="*/ 108 w 408"/>
                <a:gd name="T35" fmla="*/ 84 h 300"/>
                <a:gd name="T36" fmla="*/ 96 w 408"/>
                <a:gd name="T37" fmla="*/ 84 h 300"/>
                <a:gd name="T38" fmla="*/ 66 w 408"/>
                <a:gd name="T39" fmla="*/ 114 h 300"/>
                <a:gd name="T40" fmla="*/ 84 w 408"/>
                <a:gd name="T41" fmla="*/ 114 h 300"/>
                <a:gd name="T42" fmla="*/ 72 w 408"/>
                <a:gd name="T43" fmla="*/ 114 h 300"/>
                <a:gd name="T44" fmla="*/ 108 w 408"/>
                <a:gd name="T45" fmla="*/ 90 h 300"/>
                <a:gd name="T46" fmla="*/ 108 w 408"/>
                <a:gd name="T47" fmla="*/ 78 h 300"/>
                <a:gd name="T48" fmla="*/ 114 w 408"/>
                <a:gd name="T49" fmla="*/ 84 h 300"/>
                <a:gd name="T50" fmla="*/ 114 w 408"/>
                <a:gd name="T51" fmla="*/ 96 h 300"/>
                <a:gd name="T52" fmla="*/ 96 w 408"/>
                <a:gd name="T53" fmla="*/ 102 h 300"/>
                <a:gd name="T54" fmla="*/ 102 w 408"/>
                <a:gd name="T55" fmla="*/ 114 h 300"/>
                <a:gd name="T56" fmla="*/ 96 w 408"/>
                <a:gd name="T57" fmla="*/ 132 h 300"/>
                <a:gd name="T58" fmla="*/ 96 w 408"/>
                <a:gd name="T59" fmla="*/ 120 h 300"/>
                <a:gd name="T60" fmla="*/ 84 w 408"/>
                <a:gd name="T61" fmla="*/ 132 h 300"/>
                <a:gd name="T62" fmla="*/ 84 w 408"/>
                <a:gd name="T63" fmla="*/ 120 h 300"/>
                <a:gd name="T64" fmla="*/ 66 w 408"/>
                <a:gd name="T65" fmla="*/ 132 h 300"/>
                <a:gd name="T66" fmla="*/ 78 w 408"/>
                <a:gd name="T67" fmla="*/ 144 h 300"/>
                <a:gd name="T68" fmla="*/ 114 w 408"/>
                <a:gd name="T69" fmla="*/ 126 h 300"/>
                <a:gd name="T70" fmla="*/ 114 w 408"/>
                <a:gd name="T71" fmla="*/ 102 h 300"/>
                <a:gd name="T72" fmla="*/ 132 w 408"/>
                <a:gd name="T73" fmla="*/ 78 h 300"/>
                <a:gd name="T74" fmla="*/ 114 w 408"/>
                <a:gd name="T75" fmla="*/ 42 h 300"/>
                <a:gd name="T76" fmla="*/ 132 w 408"/>
                <a:gd name="T77" fmla="*/ 36 h 300"/>
                <a:gd name="T78" fmla="*/ 126 w 408"/>
                <a:gd name="T79" fmla="*/ 0 h 300"/>
                <a:gd name="T80" fmla="*/ 408 w 408"/>
                <a:gd name="T81" fmla="*/ 72 h 300"/>
                <a:gd name="T82" fmla="*/ 366 w 408"/>
                <a:gd name="T83" fmla="*/ 300 h 300"/>
                <a:gd name="T84" fmla="*/ 258 w 408"/>
                <a:gd name="T85" fmla="*/ 276 h 300"/>
                <a:gd name="T86" fmla="*/ 132 w 408"/>
                <a:gd name="T87" fmla="*/ 276 h 300"/>
                <a:gd name="T88" fmla="*/ 102 w 408"/>
                <a:gd name="T89" fmla="*/ 258 h 300"/>
                <a:gd name="T90" fmla="*/ 72 w 408"/>
                <a:gd name="T91" fmla="*/ 264 h 300"/>
                <a:gd name="T92" fmla="*/ 48 w 408"/>
                <a:gd name="T93" fmla="*/ 252 h 300"/>
                <a:gd name="T94" fmla="*/ 54 w 408"/>
                <a:gd name="T95" fmla="*/ 216 h 300"/>
                <a:gd name="T96" fmla="*/ 24 w 408"/>
                <a:gd name="T97" fmla="*/ 198 h 300"/>
                <a:gd name="T98" fmla="*/ 30 w 408"/>
                <a:gd name="T99" fmla="*/ 192 h 300"/>
                <a:gd name="T100" fmla="*/ 30 w 408"/>
                <a:gd name="T101" fmla="*/ 198 h 30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08"/>
                <a:gd name="T154" fmla="*/ 0 h 300"/>
                <a:gd name="T155" fmla="*/ 408 w 408"/>
                <a:gd name="T156" fmla="*/ 300 h 30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08" h="300">
                  <a:moveTo>
                    <a:pt x="30" y="192"/>
                  </a:moveTo>
                  <a:lnTo>
                    <a:pt x="0" y="180"/>
                  </a:lnTo>
                  <a:lnTo>
                    <a:pt x="6" y="156"/>
                  </a:lnTo>
                  <a:lnTo>
                    <a:pt x="6" y="174"/>
                  </a:lnTo>
                  <a:lnTo>
                    <a:pt x="18" y="150"/>
                  </a:lnTo>
                  <a:lnTo>
                    <a:pt x="6" y="150"/>
                  </a:lnTo>
                  <a:lnTo>
                    <a:pt x="12" y="132"/>
                  </a:lnTo>
                  <a:lnTo>
                    <a:pt x="24" y="132"/>
                  </a:lnTo>
                  <a:lnTo>
                    <a:pt x="12" y="126"/>
                  </a:lnTo>
                  <a:lnTo>
                    <a:pt x="12" y="66"/>
                  </a:lnTo>
                  <a:lnTo>
                    <a:pt x="6" y="48"/>
                  </a:lnTo>
                  <a:lnTo>
                    <a:pt x="12" y="18"/>
                  </a:lnTo>
                  <a:lnTo>
                    <a:pt x="48" y="42"/>
                  </a:lnTo>
                  <a:lnTo>
                    <a:pt x="84" y="60"/>
                  </a:lnTo>
                  <a:lnTo>
                    <a:pt x="96" y="72"/>
                  </a:lnTo>
                  <a:lnTo>
                    <a:pt x="102" y="66"/>
                  </a:lnTo>
                  <a:lnTo>
                    <a:pt x="108" y="72"/>
                  </a:lnTo>
                  <a:lnTo>
                    <a:pt x="108" y="84"/>
                  </a:lnTo>
                  <a:lnTo>
                    <a:pt x="96" y="84"/>
                  </a:lnTo>
                  <a:lnTo>
                    <a:pt x="66" y="114"/>
                  </a:lnTo>
                  <a:lnTo>
                    <a:pt x="84" y="114"/>
                  </a:lnTo>
                  <a:lnTo>
                    <a:pt x="72" y="114"/>
                  </a:lnTo>
                  <a:lnTo>
                    <a:pt x="108" y="90"/>
                  </a:lnTo>
                  <a:lnTo>
                    <a:pt x="108" y="78"/>
                  </a:lnTo>
                  <a:lnTo>
                    <a:pt x="114" y="84"/>
                  </a:lnTo>
                  <a:lnTo>
                    <a:pt x="114" y="96"/>
                  </a:lnTo>
                  <a:lnTo>
                    <a:pt x="96" y="102"/>
                  </a:lnTo>
                  <a:lnTo>
                    <a:pt x="102" y="114"/>
                  </a:lnTo>
                  <a:lnTo>
                    <a:pt x="96" y="132"/>
                  </a:lnTo>
                  <a:lnTo>
                    <a:pt x="96" y="120"/>
                  </a:lnTo>
                  <a:lnTo>
                    <a:pt x="84" y="132"/>
                  </a:lnTo>
                  <a:lnTo>
                    <a:pt x="84" y="120"/>
                  </a:lnTo>
                  <a:lnTo>
                    <a:pt x="66" y="132"/>
                  </a:lnTo>
                  <a:lnTo>
                    <a:pt x="78" y="144"/>
                  </a:lnTo>
                  <a:lnTo>
                    <a:pt x="114" y="126"/>
                  </a:lnTo>
                  <a:lnTo>
                    <a:pt x="114" y="102"/>
                  </a:lnTo>
                  <a:lnTo>
                    <a:pt x="132" y="78"/>
                  </a:lnTo>
                  <a:lnTo>
                    <a:pt x="114" y="42"/>
                  </a:lnTo>
                  <a:lnTo>
                    <a:pt x="132" y="36"/>
                  </a:lnTo>
                  <a:lnTo>
                    <a:pt x="126" y="0"/>
                  </a:lnTo>
                  <a:lnTo>
                    <a:pt x="408" y="72"/>
                  </a:lnTo>
                  <a:lnTo>
                    <a:pt x="366" y="300"/>
                  </a:lnTo>
                  <a:lnTo>
                    <a:pt x="258" y="276"/>
                  </a:lnTo>
                  <a:lnTo>
                    <a:pt x="132" y="276"/>
                  </a:lnTo>
                  <a:lnTo>
                    <a:pt x="102" y="258"/>
                  </a:lnTo>
                  <a:lnTo>
                    <a:pt x="72" y="264"/>
                  </a:lnTo>
                  <a:lnTo>
                    <a:pt x="48" y="252"/>
                  </a:lnTo>
                  <a:lnTo>
                    <a:pt x="54" y="216"/>
                  </a:lnTo>
                  <a:lnTo>
                    <a:pt x="24" y="198"/>
                  </a:lnTo>
                  <a:lnTo>
                    <a:pt x="30" y="192"/>
                  </a:lnTo>
                  <a:lnTo>
                    <a:pt x="30" y="198"/>
                  </a:lnTo>
                </a:path>
              </a:pathLst>
            </a:custGeom>
            <a:noFill/>
            <a:ln w="9525">
              <a:solidFill>
                <a:srgbClr val="000000"/>
              </a:solidFill>
              <a:prstDash val="solid"/>
              <a:round/>
              <a:headEnd/>
              <a:tailEnd/>
            </a:ln>
          </p:spPr>
          <p:txBody>
            <a:bodyPr/>
            <a:lstStyle/>
            <a:p>
              <a:endParaRPr lang="en-US"/>
            </a:p>
          </p:txBody>
        </p:sp>
        <p:sp>
          <p:nvSpPr>
            <p:cNvPr id="7289" name="Freeform 246"/>
            <p:cNvSpPr>
              <a:spLocks/>
            </p:cNvSpPr>
            <p:nvPr/>
          </p:nvSpPr>
          <p:spPr bwMode="auto">
            <a:xfrm>
              <a:off x="3723" y="1932"/>
              <a:ext cx="282" cy="282"/>
            </a:xfrm>
            <a:custGeom>
              <a:avLst/>
              <a:gdLst>
                <a:gd name="T0" fmla="*/ 168 w 282"/>
                <a:gd name="T1" fmla="*/ 66 h 282"/>
                <a:gd name="T2" fmla="*/ 180 w 282"/>
                <a:gd name="T3" fmla="*/ 102 h 282"/>
                <a:gd name="T4" fmla="*/ 216 w 282"/>
                <a:gd name="T5" fmla="*/ 66 h 282"/>
                <a:gd name="T6" fmla="*/ 234 w 282"/>
                <a:gd name="T7" fmla="*/ 72 h 282"/>
                <a:gd name="T8" fmla="*/ 246 w 282"/>
                <a:gd name="T9" fmla="*/ 54 h 282"/>
                <a:gd name="T10" fmla="*/ 270 w 282"/>
                <a:gd name="T11" fmla="*/ 54 h 282"/>
                <a:gd name="T12" fmla="*/ 282 w 282"/>
                <a:gd name="T13" fmla="*/ 78 h 282"/>
                <a:gd name="T14" fmla="*/ 276 w 282"/>
                <a:gd name="T15" fmla="*/ 90 h 282"/>
                <a:gd name="T16" fmla="*/ 240 w 282"/>
                <a:gd name="T17" fmla="*/ 72 h 282"/>
                <a:gd name="T18" fmla="*/ 240 w 282"/>
                <a:gd name="T19" fmla="*/ 96 h 282"/>
                <a:gd name="T20" fmla="*/ 222 w 282"/>
                <a:gd name="T21" fmla="*/ 132 h 282"/>
                <a:gd name="T22" fmla="*/ 210 w 282"/>
                <a:gd name="T23" fmla="*/ 132 h 282"/>
                <a:gd name="T24" fmla="*/ 198 w 282"/>
                <a:gd name="T25" fmla="*/ 162 h 282"/>
                <a:gd name="T26" fmla="*/ 174 w 282"/>
                <a:gd name="T27" fmla="*/ 156 h 282"/>
                <a:gd name="T28" fmla="*/ 150 w 282"/>
                <a:gd name="T29" fmla="*/ 228 h 282"/>
                <a:gd name="T30" fmla="*/ 156 w 282"/>
                <a:gd name="T31" fmla="*/ 234 h 282"/>
                <a:gd name="T32" fmla="*/ 144 w 282"/>
                <a:gd name="T33" fmla="*/ 252 h 282"/>
                <a:gd name="T34" fmla="*/ 72 w 282"/>
                <a:gd name="T35" fmla="*/ 282 h 282"/>
                <a:gd name="T36" fmla="*/ 54 w 282"/>
                <a:gd name="T37" fmla="*/ 270 h 282"/>
                <a:gd name="T38" fmla="*/ 48 w 282"/>
                <a:gd name="T39" fmla="*/ 258 h 282"/>
                <a:gd name="T40" fmla="*/ 12 w 282"/>
                <a:gd name="T41" fmla="*/ 228 h 282"/>
                <a:gd name="T42" fmla="*/ 0 w 282"/>
                <a:gd name="T43" fmla="*/ 192 h 282"/>
                <a:gd name="T44" fmla="*/ 6 w 282"/>
                <a:gd name="T45" fmla="*/ 192 h 282"/>
                <a:gd name="T46" fmla="*/ 24 w 282"/>
                <a:gd name="T47" fmla="*/ 174 h 282"/>
                <a:gd name="T48" fmla="*/ 24 w 282"/>
                <a:gd name="T49" fmla="*/ 144 h 282"/>
                <a:gd name="T50" fmla="*/ 42 w 282"/>
                <a:gd name="T51" fmla="*/ 144 h 282"/>
                <a:gd name="T52" fmla="*/ 48 w 282"/>
                <a:gd name="T53" fmla="*/ 120 h 282"/>
                <a:gd name="T54" fmla="*/ 90 w 282"/>
                <a:gd name="T55" fmla="*/ 84 h 282"/>
                <a:gd name="T56" fmla="*/ 96 w 282"/>
                <a:gd name="T57" fmla="*/ 30 h 282"/>
                <a:gd name="T58" fmla="*/ 90 w 282"/>
                <a:gd name="T59" fmla="*/ 6 h 282"/>
                <a:gd name="T60" fmla="*/ 96 w 282"/>
                <a:gd name="T61" fmla="*/ 0 h 282"/>
                <a:gd name="T62" fmla="*/ 108 w 282"/>
                <a:gd name="T63" fmla="*/ 72 h 282"/>
                <a:gd name="T64" fmla="*/ 156 w 282"/>
                <a:gd name="T65" fmla="*/ 66 h 282"/>
                <a:gd name="T66" fmla="*/ 168 w 282"/>
                <a:gd name="T67" fmla="*/ 66 h 28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2"/>
                <a:gd name="T103" fmla="*/ 0 h 282"/>
                <a:gd name="T104" fmla="*/ 282 w 282"/>
                <a:gd name="T105" fmla="*/ 282 h 28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2" h="282">
                  <a:moveTo>
                    <a:pt x="168" y="66"/>
                  </a:moveTo>
                  <a:lnTo>
                    <a:pt x="180" y="102"/>
                  </a:lnTo>
                  <a:lnTo>
                    <a:pt x="216" y="66"/>
                  </a:lnTo>
                  <a:lnTo>
                    <a:pt x="234" y="72"/>
                  </a:lnTo>
                  <a:lnTo>
                    <a:pt x="246" y="54"/>
                  </a:lnTo>
                  <a:lnTo>
                    <a:pt x="270" y="54"/>
                  </a:lnTo>
                  <a:lnTo>
                    <a:pt x="282" y="78"/>
                  </a:lnTo>
                  <a:lnTo>
                    <a:pt x="276" y="90"/>
                  </a:lnTo>
                  <a:lnTo>
                    <a:pt x="240" y="72"/>
                  </a:lnTo>
                  <a:lnTo>
                    <a:pt x="240" y="96"/>
                  </a:lnTo>
                  <a:lnTo>
                    <a:pt x="222" y="132"/>
                  </a:lnTo>
                  <a:lnTo>
                    <a:pt x="210" y="132"/>
                  </a:lnTo>
                  <a:lnTo>
                    <a:pt x="198" y="162"/>
                  </a:lnTo>
                  <a:lnTo>
                    <a:pt x="174" y="156"/>
                  </a:lnTo>
                  <a:lnTo>
                    <a:pt x="150" y="228"/>
                  </a:lnTo>
                  <a:lnTo>
                    <a:pt x="156" y="234"/>
                  </a:lnTo>
                  <a:lnTo>
                    <a:pt x="144" y="252"/>
                  </a:lnTo>
                  <a:lnTo>
                    <a:pt x="72" y="282"/>
                  </a:lnTo>
                  <a:lnTo>
                    <a:pt x="54" y="270"/>
                  </a:lnTo>
                  <a:lnTo>
                    <a:pt x="48" y="258"/>
                  </a:lnTo>
                  <a:lnTo>
                    <a:pt x="12" y="228"/>
                  </a:lnTo>
                  <a:lnTo>
                    <a:pt x="0" y="192"/>
                  </a:lnTo>
                  <a:lnTo>
                    <a:pt x="6" y="192"/>
                  </a:lnTo>
                  <a:lnTo>
                    <a:pt x="24" y="174"/>
                  </a:lnTo>
                  <a:lnTo>
                    <a:pt x="24" y="144"/>
                  </a:lnTo>
                  <a:lnTo>
                    <a:pt x="42" y="144"/>
                  </a:lnTo>
                  <a:lnTo>
                    <a:pt x="48" y="120"/>
                  </a:lnTo>
                  <a:lnTo>
                    <a:pt x="90" y="84"/>
                  </a:lnTo>
                  <a:lnTo>
                    <a:pt x="96" y="30"/>
                  </a:lnTo>
                  <a:lnTo>
                    <a:pt x="90" y="6"/>
                  </a:lnTo>
                  <a:lnTo>
                    <a:pt x="96" y="0"/>
                  </a:lnTo>
                  <a:lnTo>
                    <a:pt x="108" y="72"/>
                  </a:lnTo>
                  <a:lnTo>
                    <a:pt x="156" y="66"/>
                  </a:lnTo>
                  <a:lnTo>
                    <a:pt x="168" y="66"/>
                  </a:lnTo>
                  <a:close/>
                </a:path>
              </a:pathLst>
            </a:custGeom>
            <a:solidFill>
              <a:srgbClr val="FF8C00"/>
            </a:solidFill>
            <a:ln w="9525">
              <a:solidFill>
                <a:srgbClr val="FF8C00"/>
              </a:solidFill>
              <a:prstDash val="solid"/>
              <a:round/>
              <a:headEnd/>
              <a:tailEnd/>
            </a:ln>
          </p:spPr>
          <p:txBody>
            <a:bodyPr/>
            <a:lstStyle/>
            <a:p>
              <a:endParaRPr lang="en-US"/>
            </a:p>
          </p:txBody>
        </p:sp>
        <p:sp>
          <p:nvSpPr>
            <p:cNvPr id="7290" name="Freeform 247"/>
            <p:cNvSpPr>
              <a:spLocks/>
            </p:cNvSpPr>
            <p:nvPr/>
          </p:nvSpPr>
          <p:spPr bwMode="auto">
            <a:xfrm>
              <a:off x="3723" y="1932"/>
              <a:ext cx="282" cy="282"/>
            </a:xfrm>
            <a:custGeom>
              <a:avLst/>
              <a:gdLst>
                <a:gd name="T0" fmla="*/ 168 w 282"/>
                <a:gd name="T1" fmla="*/ 66 h 282"/>
                <a:gd name="T2" fmla="*/ 180 w 282"/>
                <a:gd name="T3" fmla="*/ 102 h 282"/>
                <a:gd name="T4" fmla="*/ 216 w 282"/>
                <a:gd name="T5" fmla="*/ 66 h 282"/>
                <a:gd name="T6" fmla="*/ 234 w 282"/>
                <a:gd name="T7" fmla="*/ 72 h 282"/>
                <a:gd name="T8" fmla="*/ 246 w 282"/>
                <a:gd name="T9" fmla="*/ 54 h 282"/>
                <a:gd name="T10" fmla="*/ 270 w 282"/>
                <a:gd name="T11" fmla="*/ 54 h 282"/>
                <a:gd name="T12" fmla="*/ 282 w 282"/>
                <a:gd name="T13" fmla="*/ 78 h 282"/>
                <a:gd name="T14" fmla="*/ 276 w 282"/>
                <a:gd name="T15" fmla="*/ 90 h 282"/>
                <a:gd name="T16" fmla="*/ 240 w 282"/>
                <a:gd name="T17" fmla="*/ 72 h 282"/>
                <a:gd name="T18" fmla="*/ 240 w 282"/>
                <a:gd name="T19" fmla="*/ 96 h 282"/>
                <a:gd name="T20" fmla="*/ 222 w 282"/>
                <a:gd name="T21" fmla="*/ 132 h 282"/>
                <a:gd name="T22" fmla="*/ 210 w 282"/>
                <a:gd name="T23" fmla="*/ 132 h 282"/>
                <a:gd name="T24" fmla="*/ 198 w 282"/>
                <a:gd name="T25" fmla="*/ 162 h 282"/>
                <a:gd name="T26" fmla="*/ 174 w 282"/>
                <a:gd name="T27" fmla="*/ 156 h 282"/>
                <a:gd name="T28" fmla="*/ 150 w 282"/>
                <a:gd name="T29" fmla="*/ 228 h 282"/>
                <a:gd name="T30" fmla="*/ 156 w 282"/>
                <a:gd name="T31" fmla="*/ 234 h 282"/>
                <a:gd name="T32" fmla="*/ 144 w 282"/>
                <a:gd name="T33" fmla="*/ 252 h 282"/>
                <a:gd name="T34" fmla="*/ 72 w 282"/>
                <a:gd name="T35" fmla="*/ 282 h 282"/>
                <a:gd name="T36" fmla="*/ 54 w 282"/>
                <a:gd name="T37" fmla="*/ 270 h 282"/>
                <a:gd name="T38" fmla="*/ 48 w 282"/>
                <a:gd name="T39" fmla="*/ 258 h 282"/>
                <a:gd name="T40" fmla="*/ 12 w 282"/>
                <a:gd name="T41" fmla="*/ 228 h 282"/>
                <a:gd name="T42" fmla="*/ 0 w 282"/>
                <a:gd name="T43" fmla="*/ 192 h 282"/>
                <a:gd name="T44" fmla="*/ 6 w 282"/>
                <a:gd name="T45" fmla="*/ 192 h 282"/>
                <a:gd name="T46" fmla="*/ 24 w 282"/>
                <a:gd name="T47" fmla="*/ 174 h 282"/>
                <a:gd name="T48" fmla="*/ 24 w 282"/>
                <a:gd name="T49" fmla="*/ 144 h 282"/>
                <a:gd name="T50" fmla="*/ 42 w 282"/>
                <a:gd name="T51" fmla="*/ 144 h 282"/>
                <a:gd name="T52" fmla="*/ 48 w 282"/>
                <a:gd name="T53" fmla="*/ 120 h 282"/>
                <a:gd name="T54" fmla="*/ 90 w 282"/>
                <a:gd name="T55" fmla="*/ 84 h 282"/>
                <a:gd name="T56" fmla="*/ 96 w 282"/>
                <a:gd name="T57" fmla="*/ 30 h 282"/>
                <a:gd name="T58" fmla="*/ 90 w 282"/>
                <a:gd name="T59" fmla="*/ 6 h 282"/>
                <a:gd name="T60" fmla="*/ 96 w 282"/>
                <a:gd name="T61" fmla="*/ 0 h 282"/>
                <a:gd name="T62" fmla="*/ 108 w 282"/>
                <a:gd name="T63" fmla="*/ 72 h 282"/>
                <a:gd name="T64" fmla="*/ 156 w 282"/>
                <a:gd name="T65" fmla="*/ 66 h 282"/>
                <a:gd name="T66" fmla="*/ 168 w 282"/>
                <a:gd name="T67" fmla="*/ 66 h 282"/>
                <a:gd name="T68" fmla="*/ 168 w 282"/>
                <a:gd name="T69" fmla="*/ 72 h 28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82"/>
                <a:gd name="T106" fmla="*/ 0 h 282"/>
                <a:gd name="T107" fmla="*/ 282 w 282"/>
                <a:gd name="T108" fmla="*/ 282 h 28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82" h="282">
                  <a:moveTo>
                    <a:pt x="168" y="66"/>
                  </a:moveTo>
                  <a:lnTo>
                    <a:pt x="180" y="102"/>
                  </a:lnTo>
                  <a:lnTo>
                    <a:pt x="216" y="66"/>
                  </a:lnTo>
                  <a:lnTo>
                    <a:pt x="234" y="72"/>
                  </a:lnTo>
                  <a:lnTo>
                    <a:pt x="246" y="54"/>
                  </a:lnTo>
                  <a:lnTo>
                    <a:pt x="270" y="54"/>
                  </a:lnTo>
                  <a:lnTo>
                    <a:pt x="282" y="78"/>
                  </a:lnTo>
                  <a:lnTo>
                    <a:pt x="276" y="90"/>
                  </a:lnTo>
                  <a:lnTo>
                    <a:pt x="240" y="72"/>
                  </a:lnTo>
                  <a:lnTo>
                    <a:pt x="240" y="96"/>
                  </a:lnTo>
                  <a:lnTo>
                    <a:pt x="222" y="132"/>
                  </a:lnTo>
                  <a:lnTo>
                    <a:pt x="210" y="132"/>
                  </a:lnTo>
                  <a:lnTo>
                    <a:pt x="198" y="162"/>
                  </a:lnTo>
                  <a:lnTo>
                    <a:pt x="174" y="156"/>
                  </a:lnTo>
                  <a:lnTo>
                    <a:pt x="150" y="228"/>
                  </a:lnTo>
                  <a:lnTo>
                    <a:pt x="156" y="234"/>
                  </a:lnTo>
                  <a:lnTo>
                    <a:pt x="144" y="252"/>
                  </a:lnTo>
                  <a:lnTo>
                    <a:pt x="72" y="282"/>
                  </a:lnTo>
                  <a:lnTo>
                    <a:pt x="54" y="270"/>
                  </a:lnTo>
                  <a:lnTo>
                    <a:pt x="48" y="258"/>
                  </a:lnTo>
                  <a:lnTo>
                    <a:pt x="12" y="228"/>
                  </a:lnTo>
                  <a:lnTo>
                    <a:pt x="0" y="192"/>
                  </a:lnTo>
                  <a:lnTo>
                    <a:pt x="6" y="192"/>
                  </a:lnTo>
                  <a:lnTo>
                    <a:pt x="24" y="174"/>
                  </a:lnTo>
                  <a:lnTo>
                    <a:pt x="24" y="144"/>
                  </a:lnTo>
                  <a:lnTo>
                    <a:pt x="42" y="144"/>
                  </a:lnTo>
                  <a:lnTo>
                    <a:pt x="48" y="120"/>
                  </a:lnTo>
                  <a:lnTo>
                    <a:pt x="90" y="84"/>
                  </a:lnTo>
                  <a:lnTo>
                    <a:pt x="96" y="30"/>
                  </a:lnTo>
                  <a:lnTo>
                    <a:pt x="90" y="6"/>
                  </a:lnTo>
                  <a:lnTo>
                    <a:pt x="96" y="0"/>
                  </a:lnTo>
                  <a:lnTo>
                    <a:pt x="108" y="72"/>
                  </a:lnTo>
                  <a:lnTo>
                    <a:pt x="156" y="66"/>
                  </a:lnTo>
                  <a:lnTo>
                    <a:pt x="168" y="66"/>
                  </a:lnTo>
                  <a:lnTo>
                    <a:pt x="168" y="72"/>
                  </a:lnTo>
                </a:path>
              </a:pathLst>
            </a:custGeom>
            <a:noFill/>
            <a:ln w="9525">
              <a:solidFill>
                <a:srgbClr val="000000"/>
              </a:solidFill>
              <a:prstDash val="solid"/>
              <a:round/>
              <a:headEnd/>
              <a:tailEnd/>
            </a:ln>
          </p:spPr>
          <p:txBody>
            <a:bodyPr/>
            <a:lstStyle/>
            <a:p>
              <a:endParaRPr lang="en-US"/>
            </a:p>
          </p:txBody>
        </p:sp>
        <p:sp>
          <p:nvSpPr>
            <p:cNvPr id="7291" name="Freeform 248"/>
            <p:cNvSpPr>
              <a:spLocks/>
            </p:cNvSpPr>
            <p:nvPr/>
          </p:nvSpPr>
          <p:spPr bwMode="auto">
            <a:xfrm>
              <a:off x="3081" y="1512"/>
              <a:ext cx="330" cy="342"/>
            </a:xfrm>
            <a:custGeom>
              <a:avLst/>
              <a:gdLst>
                <a:gd name="T0" fmla="*/ 138 w 330"/>
                <a:gd name="T1" fmla="*/ 342 h 342"/>
                <a:gd name="T2" fmla="*/ 114 w 330"/>
                <a:gd name="T3" fmla="*/ 324 h 342"/>
                <a:gd name="T4" fmla="*/ 108 w 330"/>
                <a:gd name="T5" fmla="*/ 300 h 342"/>
                <a:gd name="T6" fmla="*/ 114 w 330"/>
                <a:gd name="T7" fmla="*/ 282 h 342"/>
                <a:gd name="T8" fmla="*/ 102 w 330"/>
                <a:gd name="T9" fmla="*/ 264 h 342"/>
                <a:gd name="T10" fmla="*/ 90 w 330"/>
                <a:gd name="T11" fmla="*/ 228 h 342"/>
                <a:gd name="T12" fmla="*/ 12 w 330"/>
                <a:gd name="T13" fmla="*/ 174 h 342"/>
                <a:gd name="T14" fmla="*/ 18 w 330"/>
                <a:gd name="T15" fmla="*/ 120 h 342"/>
                <a:gd name="T16" fmla="*/ 0 w 330"/>
                <a:gd name="T17" fmla="*/ 108 h 342"/>
                <a:gd name="T18" fmla="*/ 12 w 330"/>
                <a:gd name="T19" fmla="*/ 84 h 342"/>
                <a:gd name="T20" fmla="*/ 36 w 330"/>
                <a:gd name="T21" fmla="*/ 72 h 342"/>
                <a:gd name="T22" fmla="*/ 36 w 330"/>
                <a:gd name="T23" fmla="*/ 24 h 342"/>
                <a:gd name="T24" fmla="*/ 42 w 330"/>
                <a:gd name="T25" fmla="*/ 18 h 342"/>
                <a:gd name="T26" fmla="*/ 60 w 330"/>
                <a:gd name="T27" fmla="*/ 24 h 342"/>
                <a:gd name="T28" fmla="*/ 114 w 330"/>
                <a:gd name="T29" fmla="*/ 0 h 342"/>
                <a:gd name="T30" fmla="*/ 108 w 330"/>
                <a:gd name="T31" fmla="*/ 24 h 342"/>
                <a:gd name="T32" fmla="*/ 138 w 330"/>
                <a:gd name="T33" fmla="*/ 30 h 342"/>
                <a:gd name="T34" fmla="*/ 150 w 330"/>
                <a:gd name="T35" fmla="*/ 42 h 342"/>
                <a:gd name="T36" fmla="*/ 264 w 330"/>
                <a:gd name="T37" fmla="*/ 66 h 342"/>
                <a:gd name="T38" fmla="*/ 282 w 330"/>
                <a:gd name="T39" fmla="*/ 84 h 342"/>
                <a:gd name="T40" fmla="*/ 276 w 330"/>
                <a:gd name="T41" fmla="*/ 108 h 342"/>
                <a:gd name="T42" fmla="*/ 288 w 330"/>
                <a:gd name="T43" fmla="*/ 108 h 342"/>
                <a:gd name="T44" fmla="*/ 288 w 330"/>
                <a:gd name="T45" fmla="*/ 126 h 342"/>
                <a:gd name="T46" fmla="*/ 300 w 330"/>
                <a:gd name="T47" fmla="*/ 126 h 342"/>
                <a:gd name="T48" fmla="*/ 276 w 330"/>
                <a:gd name="T49" fmla="*/ 162 h 342"/>
                <a:gd name="T50" fmla="*/ 282 w 330"/>
                <a:gd name="T51" fmla="*/ 174 h 342"/>
                <a:gd name="T52" fmla="*/ 330 w 330"/>
                <a:gd name="T53" fmla="*/ 114 h 342"/>
                <a:gd name="T54" fmla="*/ 300 w 330"/>
                <a:gd name="T55" fmla="*/ 210 h 342"/>
                <a:gd name="T56" fmla="*/ 294 w 330"/>
                <a:gd name="T57" fmla="*/ 270 h 342"/>
                <a:gd name="T58" fmla="*/ 300 w 330"/>
                <a:gd name="T59" fmla="*/ 330 h 342"/>
                <a:gd name="T60" fmla="*/ 150 w 330"/>
                <a:gd name="T61" fmla="*/ 342 h 342"/>
                <a:gd name="T62" fmla="*/ 138 w 330"/>
                <a:gd name="T63" fmla="*/ 342 h 34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342"/>
                <a:gd name="T98" fmla="*/ 330 w 330"/>
                <a:gd name="T99" fmla="*/ 342 h 34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342">
                  <a:moveTo>
                    <a:pt x="138" y="342"/>
                  </a:moveTo>
                  <a:lnTo>
                    <a:pt x="114" y="324"/>
                  </a:lnTo>
                  <a:lnTo>
                    <a:pt x="108" y="300"/>
                  </a:lnTo>
                  <a:lnTo>
                    <a:pt x="114" y="282"/>
                  </a:lnTo>
                  <a:lnTo>
                    <a:pt x="102" y="264"/>
                  </a:lnTo>
                  <a:lnTo>
                    <a:pt x="90" y="228"/>
                  </a:lnTo>
                  <a:lnTo>
                    <a:pt x="12" y="174"/>
                  </a:lnTo>
                  <a:lnTo>
                    <a:pt x="18" y="120"/>
                  </a:lnTo>
                  <a:lnTo>
                    <a:pt x="0" y="108"/>
                  </a:lnTo>
                  <a:lnTo>
                    <a:pt x="12" y="84"/>
                  </a:lnTo>
                  <a:lnTo>
                    <a:pt x="36" y="72"/>
                  </a:lnTo>
                  <a:lnTo>
                    <a:pt x="36" y="24"/>
                  </a:lnTo>
                  <a:lnTo>
                    <a:pt x="42" y="18"/>
                  </a:lnTo>
                  <a:lnTo>
                    <a:pt x="60" y="24"/>
                  </a:lnTo>
                  <a:lnTo>
                    <a:pt x="114" y="0"/>
                  </a:lnTo>
                  <a:lnTo>
                    <a:pt x="108" y="24"/>
                  </a:lnTo>
                  <a:lnTo>
                    <a:pt x="138" y="30"/>
                  </a:lnTo>
                  <a:lnTo>
                    <a:pt x="150" y="42"/>
                  </a:lnTo>
                  <a:lnTo>
                    <a:pt x="264" y="66"/>
                  </a:lnTo>
                  <a:lnTo>
                    <a:pt x="282" y="84"/>
                  </a:lnTo>
                  <a:lnTo>
                    <a:pt x="276" y="108"/>
                  </a:lnTo>
                  <a:lnTo>
                    <a:pt x="288" y="108"/>
                  </a:lnTo>
                  <a:lnTo>
                    <a:pt x="288" y="126"/>
                  </a:lnTo>
                  <a:lnTo>
                    <a:pt x="300" y="126"/>
                  </a:lnTo>
                  <a:lnTo>
                    <a:pt x="276" y="162"/>
                  </a:lnTo>
                  <a:lnTo>
                    <a:pt x="282" y="174"/>
                  </a:lnTo>
                  <a:lnTo>
                    <a:pt x="330" y="114"/>
                  </a:lnTo>
                  <a:lnTo>
                    <a:pt x="300" y="210"/>
                  </a:lnTo>
                  <a:lnTo>
                    <a:pt x="294" y="270"/>
                  </a:lnTo>
                  <a:lnTo>
                    <a:pt x="300" y="330"/>
                  </a:lnTo>
                  <a:lnTo>
                    <a:pt x="150" y="342"/>
                  </a:lnTo>
                  <a:lnTo>
                    <a:pt x="138" y="342"/>
                  </a:lnTo>
                  <a:close/>
                </a:path>
              </a:pathLst>
            </a:custGeom>
            <a:solidFill>
              <a:srgbClr val="FFAA00"/>
            </a:solidFill>
            <a:ln w="9525">
              <a:solidFill>
                <a:srgbClr val="FFAA00"/>
              </a:solidFill>
              <a:prstDash val="solid"/>
              <a:round/>
              <a:headEnd/>
              <a:tailEnd/>
            </a:ln>
          </p:spPr>
          <p:txBody>
            <a:bodyPr/>
            <a:lstStyle/>
            <a:p>
              <a:endParaRPr lang="en-US"/>
            </a:p>
          </p:txBody>
        </p:sp>
        <p:sp>
          <p:nvSpPr>
            <p:cNvPr id="7292" name="Freeform 249"/>
            <p:cNvSpPr>
              <a:spLocks/>
            </p:cNvSpPr>
            <p:nvPr/>
          </p:nvSpPr>
          <p:spPr bwMode="auto">
            <a:xfrm>
              <a:off x="3081" y="1512"/>
              <a:ext cx="330" cy="348"/>
            </a:xfrm>
            <a:custGeom>
              <a:avLst/>
              <a:gdLst>
                <a:gd name="T0" fmla="*/ 138 w 330"/>
                <a:gd name="T1" fmla="*/ 342 h 348"/>
                <a:gd name="T2" fmla="*/ 114 w 330"/>
                <a:gd name="T3" fmla="*/ 324 h 348"/>
                <a:gd name="T4" fmla="*/ 108 w 330"/>
                <a:gd name="T5" fmla="*/ 300 h 348"/>
                <a:gd name="T6" fmla="*/ 114 w 330"/>
                <a:gd name="T7" fmla="*/ 282 h 348"/>
                <a:gd name="T8" fmla="*/ 102 w 330"/>
                <a:gd name="T9" fmla="*/ 264 h 348"/>
                <a:gd name="T10" fmla="*/ 90 w 330"/>
                <a:gd name="T11" fmla="*/ 228 h 348"/>
                <a:gd name="T12" fmla="*/ 12 w 330"/>
                <a:gd name="T13" fmla="*/ 174 h 348"/>
                <a:gd name="T14" fmla="*/ 18 w 330"/>
                <a:gd name="T15" fmla="*/ 120 h 348"/>
                <a:gd name="T16" fmla="*/ 0 w 330"/>
                <a:gd name="T17" fmla="*/ 108 h 348"/>
                <a:gd name="T18" fmla="*/ 12 w 330"/>
                <a:gd name="T19" fmla="*/ 84 h 348"/>
                <a:gd name="T20" fmla="*/ 36 w 330"/>
                <a:gd name="T21" fmla="*/ 72 h 348"/>
                <a:gd name="T22" fmla="*/ 36 w 330"/>
                <a:gd name="T23" fmla="*/ 24 h 348"/>
                <a:gd name="T24" fmla="*/ 42 w 330"/>
                <a:gd name="T25" fmla="*/ 18 h 348"/>
                <a:gd name="T26" fmla="*/ 60 w 330"/>
                <a:gd name="T27" fmla="*/ 24 h 348"/>
                <a:gd name="T28" fmla="*/ 114 w 330"/>
                <a:gd name="T29" fmla="*/ 0 h 348"/>
                <a:gd name="T30" fmla="*/ 108 w 330"/>
                <a:gd name="T31" fmla="*/ 24 h 348"/>
                <a:gd name="T32" fmla="*/ 138 w 330"/>
                <a:gd name="T33" fmla="*/ 30 h 348"/>
                <a:gd name="T34" fmla="*/ 150 w 330"/>
                <a:gd name="T35" fmla="*/ 42 h 348"/>
                <a:gd name="T36" fmla="*/ 264 w 330"/>
                <a:gd name="T37" fmla="*/ 66 h 348"/>
                <a:gd name="T38" fmla="*/ 282 w 330"/>
                <a:gd name="T39" fmla="*/ 84 h 348"/>
                <a:gd name="T40" fmla="*/ 276 w 330"/>
                <a:gd name="T41" fmla="*/ 108 h 348"/>
                <a:gd name="T42" fmla="*/ 288 w 330"/>
                <a:gd name="T43" fmla="*/ 108 h 348"/>
                <a:gd name="T44" fmla="*/ 288 w 330"/>
                <a:gd name="T45" fmla="*/ 126 h 348"/>
                <a:gd name="T46" fmla="*/ 300 w 330"/>
                <a:gd name="T47" fmla="*/ 126 h 348"/>
                <a:gd name="T48" fmla="*/ 276 w 330"/>
                <a:gd name="T49" fmla="*/ 162 h 348"/>
                <a:gd name="T50" fmla="*/ 282 w 330"/>
                <a:gd name="T51" fmla="*/ 174 h 348"/>
                <a:gd name="T52" fmla="*/ 330 w 330"/>
                <a:gd name="T53" fmla="*/ 114 h 348"/>
                <a:gd name="T54" fmla="*/ 300 w 330"/>
                <a:gd name="T55" fmla="*/ 210 h 348"/>
                <a:gd name="T56" fmla="*/ 294 w 330"/>
                <a:gd name="T57" fmla="*/ 270 h 348"/>
                <a:gd name="T58" fmla="*/ 300 w 330"/>
                <a:gd name="T59" fmla="*/ 330 h 348"/>
                <a:gd name="T60" fmla="*/ 150 w 330"/>
                <a:gd name="T61" fmla="*/ 342 h 348"/>
                <a:gd name="T62" fmla="*/ 138 w 330"/>
                <a:gd name="T63" fmla="*/ 342 h 348"/>
                <a:gd name="T64" fmla="*/ 138 w 330"/>
                <a:gd name="T65" fmla="*/ 348 h 34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0"/>
                <a:gd name="T100" fmla="*/ 0 h 348"/>
                <a:gd name="T101" fmla="*/ 330 w 330"/>
                <a:gd name="T102" fmla="*/ 348 h 34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0" h="348">
                  <a:moveTo>
                    <a:pt x="138" y="342"/>
                  </a:moveTo>
                  <a:lnTo>
                    <a:pt x="114" y="324"/>
                  </a:lnTo>
                  <a:lnTo>
                    <a:pt x="108" y="300"/>
                  </a:lnTo>
                  <a:lnTo>
                    <a:pt x="114" y="282"/>
                  </a:lnTo>
                  <a:lnTo>
                    <a:pt x="102" y="264"/>
                  </a:lnTo>
                  <a:lnTo>
                    <a:pt x="90" y="228"/>
                  </a:lnTo>
                  <a:lnTo>
                    <a:pt x="12" y="174"/>
                  </a:lnTo>
                  <a:lnTo>
                    <a:pt x="18" y="120"/>
                  </a:lnTo>
                  <a:lnTo>
                    <a:pt x="0" y="108"/>
                  </a:lnTo>
                  <a:lnTo>
                    <a:pt x="12" y="84"/>
                  </a:lnTo>
                  <a:lnTo>
                    <a:pt x="36" y="72"/>
                  </a:lnTo>
                  <a:lnTo>
                    <a:pt x="36" y="24"/>
                  </a:lnTo>
                  <a:lnTo>
                    <a:pt x="42" y="18"/>
                  </a:lnTo>
                  <a:lnTo>
                    <a:pt x="60" y="24"/>
                  </a:lnTo>
                  <a:lnTo>
                    <a:pt x="114" y="0"/>
                  </a:lnTo>
                  <a:lnTo>
                    <a:pt x="108" y="24"/>
                  </a:lnTo>
                  <a:lnTo>
                    <a:pt x="138" y="30"/>
                  </a:lnTo>
                  <a:lnTo>
                    <a:pt x="150" y="42"/>
                  </a:lnTo>
                  <a:lnTo>
                    <a:pt x="264" y="66"/>
                  </a:lnTo>
                  <a:lnTo>
                    <a:pt x="282" y="84"/>
                  </a:lnTo>
                  <a:lnTo>
                    <a:pt x="276" y="108"/>
                  </a:lnTo>
                  <a:lnTo>
                    <a:pt x="288" y="108"/>
                  </a:lnTo>
                  <a:lnTo>
                    <a:pt x="288" y="126"/>
                  </a:lnTo>
                  <a:lnTo>
                    <a:pt x="300" y="126"/>
                  </a:lnTo>
                  <a:lnTo>
                    <a:pt x="276" y="162"/>
                  </a:lnTo>
                  <a:lnTo>
                    <a:pt x="282" y="174"/>
                  </a:lnTo>
                  <a:lnTo>
                    <a:pt x="330" y="114"/>
                  </a:lnTo>
                  <a:lnTo>
                    <a:pt x="300" y="210"/>
                  </a:lnTo>
                  <a:lnTo>
                    <a:pt x="294" y="270"/>
                  </a:lnTo>
                  <a:lnTo>
                    <a:pt x="300" y="330"/>
                  </a:lnTo>
                  <a:lnTo>
                    <a:pt x="150" y="342"/>
                  </a:lnTo>
                  <a:lnTo>
                    <a:pt x="138" y="342"/>
                  </a:lnTo>
                  <a:lnTo>
                    <a:pt x="138" y="348"/>
                  </a:lnTo>
                </a:path>
              </a:pathLst>
            </a:custGeom>
            <a:noFill/>
            <a:ln w="9525">
              <a:solidFill>
                <a:srgbClr val="000000"/>
              </a:solidFill>
              <a:prstDash val="solid"/>
              <a:round/>
              <a:headEnd/>
              <a:tailEnd/>
            </a:ln>
          </p:spPr>
          <p:txBody>
            <a:bodyPr/>
            <a:lstStyle/>
            <a:p>
              <a:endParaRPr lang="en-US"/>
            </a:p>
          </p:txBody>
        </p:sp>
        <p:sp>
          <p:nvSpPr>
            <p:cNvPr id="7293" name="Freeform 250"/>
            <p:cNvSpPr>
              <a:spLocks/>
            </p:cNvSpPr>
            <p:nvPr/>
          </p:nvSpPr>
          <p:spPr bwMode="auto">
            <a:xfrm>
              <a:off x="2037" y="1602"/>
              <a:ext cx="432" cy="354"/>
            </a:xfrm>
            <a:custGeom>
              <a:avLst/>
              <a:gdLst>
                <a:gd name="T0" fmla="*/ 420 w 432"/>
                <a:gd name="T1" fmla="*/ 204 h 354"/>
                <a:gd name="T2" fmla="*/ 408 w 432"/>
                <a:gd name="T3" fmla="*/ 354 h 354"/>
                <a:gd name="T4" fmla="*/ 114 w 432"/>
                <a:gd name="T5" fmla="*/ 324 h 354"/>
                <a:gd name="T6" fmla="*/ 0 w 432"/>
                <a:gd name="T7" fmla="*/ 306 h 354"/>
                <a:gd name="T8" fmla="*/ 12 w 432"/>
                <a:gd name="T9" fmla="*/ 228 h 354"/>
                <a:gd name="T10" fmla="*/ 42 w 432"/>
                <a:gd name="T11" fmla="*/ 36 h 354"/>
                <a:gd name="T12" fmla="*/ 48 w 432"/>
                <a:gd name="T13" fmla="*/ 0 h 354"/>
                <a:gd name="T14" fmla="*/ 432 w 432"/>
                <a:gd name="T15" fmla="*/ 48 h 354"/>
                <a:gd name="T16" fmla="*/ 420 w 432"/>
                <a:gd name="T17" fmla="*/ 162 h 354"/>
                <a:gd name="T18" fmla="*/ 420 w 432"/>
                <a:gd name="T19" fmla="*/ 204 h 3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2"/>
                <a:gd name="T31" fmla="*/ 0 h 354"/>
                <a:gd name="T32" fmla="*/ 432 w 432"/>
                <a:gd name="T33" fmla="*/ 354 h 3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2" h="354">
                  <a:moveTo>
                    <a:pt x="420" y="204"/>
                  </a:moveTo>
                  <a:lnTo>
                    <a:pt x="408" y="354"/>
                  </a:lnTo>
                  <a:lnTo>
                    <a:pt x="114" y="324"/>
                  </a:lnTo>
                  <a:lnTo>
                    <a:pt x="0" y="306"/>
                  </a:lnTo>
                  <a:lnTo>
                    <a:pt x="12" y="228"/>
                  </a:lnTo>
                  <a:lnTo>
                    <a:pt x="42" y="36"/>
                  </a:lnTo>
                  <a:lnTo>
                    <a:pt x="48" y="0"/>
                  </a:lnTo>
                  <a:lnTo>
                    <a:pt x="432" y="48"/>
                  </a:lnTo>
                  <a:lnTo>
                    <a:pt x="420" y="162"/>
                  </a:lnTo>
                  <a:lnTo>
                    <a:pt x="420" y="204"/>
                  </a:lnTo>
                  <a:close/>
                </a:path>
              </a:pathLst>
            </a:custGeom>
            <a:solidFill>
              <a:srgbClr val="FFAA00"/>
            </a:solidFill>
            <a:ln w="9525">
              <a:solidFill>
                <a:srgbClr val="FFAA00"/>
              </a:solidFill>
              <a:prstDash val="solid"/>
              <a:round/>
              <a:headEnd/>
              <a:tailEnd/>
            </a:ln>
          </p:spPr>
          <p:txBody>
            <a:bodyPr/>
            <a:lstStyle/>
            <a:p>
              <a:endParaRPr lang="en-US"/>
            </a:p>
          </p:txBody>
        </p:sp>
        <p:sp>
          <p:nvSpPr>
            <p:cNvPr id="7294" name="Freeform 251"/>
            <p:cNvSpPr>
              <a:spLocks/>
            </p:cNvSpPr>
            <p:nvPr/>
          </p:nvSpPr>
          <p:spPr bwMode="auto">
            <a:xfrm>
              <a:off x="2037" y="1602"/>
              <a:ext cx="432" cy="354"/>
            </a:xfrm>
            <a:custGeom>
              <a:avLst/>
              <a:gdLst>
                <a:gd name="T0" fmla="*/ 420 w 432"/>
                <a:gd name="T1" fmla="*/ 204 h 354"/>
                <a:gd name="T2" fmla="*/ 408 w 432"/>
                <a:gd name="T3" fmla="*/ 354 h 354"/>
                <a:gd name="T4" fmla="*/ 114 w 432"/>
                <a:gd name="T5" fmla="*/ 324 h 354"/>
                <a:gd name="T6" fmla="*/ 0 w 432"/>
                <a:gd name="T7" fmla="*/ 306 h 354"/>
                <a:gd name="T8" fmla="*/ 12 w 432"/>
                <a:gd name="T9" fmla="*/ 228 h 354"/>
                <a:gd name="T10" fmla="*/ 42 w 432"/>
                <a:gd name="T11" fmla="*/ 36 h 354"/>
                <a:gd name="T12" fmla="*/ 48 w 432"/>
                <a:gd name="T13" fmla="*/ 0 h 354"/>
                <a:gd name="T14" fmla="*/ 432 w 432"/>
                <a:gd name="T15" fmla="*/ 48 h 354"/>
                <a:gd name="T16" fmla="*/ 420 w 432"/>
                <a:gd name="T17" fmla="*/ 162 h 354"/>
                <a:gd name="T18" fmla="*/ 420 w 432"/>
                <a:gd name="T19" fmla="*/ 204 h 354"/>
                <a:gd name="T20" fmla="*/ 420 w 432"/>
                <a:gd name="T21" fmla="*/ 210 h 3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32"/>
                <a:gd name="T34" fmla="*/ 0 h 354"/>
                <a:gd name="T35" fmla="*/ 432 w 432"/>
                <a:gd name="T36" fmla="*/ 354 h 3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32" h="354">
                  <a:moveTo>
                    <a:pt x="420" y="204"/>
                  </a:moveTo>
                  <a:lnTo>
                    <a:pt x="408" y="354"/>
                  </a:lnTo>
                  <a:lnTo>
                    <a:pt x="114" y="324"/>
                  </a:lnTo>
                  <a:lnTo>
                    <a:pt x="0" y="306"/>
                  </a:lnTo>
                  <a:lnTo>
                    <a:pt x="12" y="228"/>
                  </a:lnTo>
                  <a:lnTo>
                    <a:pt x="42" y="36"/>
                  </a:lnTo>
                  <a:lnTo>
                    <a:pt x="48" y="0"/>
                  </a:lnTo>
                  <a:lnTo>
                    <a:pt x="432" y="48"/>
                  </a:lnTo>
                  <a:lnTo>
                    <a:pt x="420" y="162"/>
                  </a:lnTo>
                  <a:lnTo>
                    <a:pt x="420" y="204"/>
                  </a:lnTo>
                  <a:lnTo>
                    <a:pt x="420" y="210"/>
                  </a:lnTo>
                </a:path>
              </a:pathLst>
            </a:custGeom>
            <a:noFill/>
            <a:ln w="9525">
              <a:solidFill>
                <a:srgbClr val="000000"/>
              </a:solidFill>
              <a:prstDash val="solid"/>
              <a:round/>
              <a:headEnd/>
              <a:tailEnd/>
            </a:ln>
          </p:spPr>
          <p:txBody>
            <a:bodyPr/>
            <a:lstStyle/>
            <a:p>
              <a:endParaRPr lang="en-US"/>
            </a:p>
          </p:txBody>
        </p:sp>
      </p:grpSp>
      <p:sp>
        <p:nvSpPr>
          <p:cNvPr id="7171" name="Text Box 126"/>
          <p:cNvSpPr txBox="1">
            <a:spLocks noChangeArrowheads="1"/>
          </p:cNvSpPr>
          <p:nvPr/>
        </p:nvSpPr>
        <p:spPr bwMode="auto">
          <a:xfrm>
            <a:off x="4038600" y="1219200"/>
            <a:ext cx="1054100" cy="457200"/>
          </a:xfrm>
          <a:prstGeom prst="rect">
            <a:avLst/>
          </a:prstGeom>
          <a:noFill/>
          <a:ln w="9525" algn="ctr">
            <a:noFill/>
            <a:miter lim="800000"/>
            <a:headEnd/>
            <a:tailEnd/>
          </a:ln>
        </p:spPr>
        <p:txBody>
          <a:bodyPr wrap="none">
            <a:spAutoFit/>
          </a:bodyPr>
          <a:lstStyle/>
          <a:p>
            <a:r>
              <a:rPr lang="en-US" sz="2400" b="1">
                <a:solidFill>
                  <a:srgbClr val="FF9900"/>
                </a:solidFill>
                <a:latin typeface="Verdana" pitchFamily="34" charset="0"/>
              </a:rPr>
              <a:t>1999</a:t>
            </a:r>
          </a:p>
        </p:txBody>
      </p:sp>
    </p:spTree>
  </p:cSld>
  <p:clrMapOvr>
    <a:masterClrMapping/>
  </p:clrMapOvr>
  <mc:AlternateContent xmlns:mc="http://schemas.openxmlformats.org/markup-compatibility/2006" xmlns:p14="http://schemas.microsoft.com/office/powerpoint/2010/main">
    <mc:Choice Requires="p14">
      <p:transition spd="slow" p14:dur="1250" advClick="0" advTm="1000">
        <p:zoom/>
      </p:transition>
    </mc:Choice>
    <mc:Fallback xmlns="">
      <p:transition spd="slow" advClick="0" advTm="1000">
        <p:zoom/>
      </p:transition>
    </mc:Fallback>
  </mc:AlternateContent>
</p:sld>
</file>

<file path=ppt/theme/theme1.xml><?xml version="1.0" encoding="utf-8"?>
<a:theme xmlns:a="http://schemas.openxmlformats.org/drawingml/2006/main" name="try temp1">
  <a:themeElements>
    <a:clrScheme name="try temp1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try temp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Garamond" pitchFamily="1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Garamond" pitchFamily="18" charset="0"/>
          </a:defRPr>
        </a:defPPr>
      </a:lstStyle>
    </a:lnDef>
  </a:objectDefaults>
  <a:extraClrSchemeLst>
    <a:extraClrScheme>
      <a:clrScheme name="try temp1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try temp1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try temp1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try temp1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try temp1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try temp1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try temp1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try temp1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try temp1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try temp1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try temp1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try temp1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Default Design">
  <a:themeElements>
    <a:clrScheme name="Default Design 8">
      <a:dk1>
        <a:srgbClr val="000000"/>
      </a:dk1>
      <a:lt1>
        <a:srgbClr val="FFFFFF"/>
      </a:lt1>
      <a:dk2>
        <a:srgbClr val="000000"/>
      </a:dk2>
      <a:lt2>
        <a:srgbClr val="969696"/>
      </a:lt2>
      <a:accent1>
        <a:srgbClr val="00CC99"/>
      </a:accent1>
      <a:accent2>
        <a:srgbClr val="3333CC"/>
      </a:accent2>
      <a:accent3>
        <a:srgbClr val="FFFFFF"/>
      </a:accent3>
      <a:accent4>
        <a:srgbClr val="000000"/>
      </a:accent4>
      <a:accent5>
        <a:srgbClr val="AAE2CA"/>
      </a:accent5>
      <a:accent6>
        <a:srgbClr val="2D2DB9"/>
      </a:accent6>
      <a:hlink>
        <a:srgbClr val="FFFFFF"/>
      </a:hlink>
      <a:folHlink>
        <a:srgbClr val="B2B2B2"/>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Garamond" pitchFamily="1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Garamond" pitchFamily="18" charset="0"/>
          </a:defRPr>
        </a:defPPr>
      </a:lstStyle>
    </a:lnDef>
  </a:objectDefaults>
  <a:extraClrSchemeLst>
    <a:extraClrScheme>
      <a:clrScheme name="Default Design 1">
        <a:dk1>
          <a:srgbClr val="000000"/>
        </a:dk1>
        <a:lt1>
          <a:srgbClr val="FFFFFF"/>
        </a:lt1>
        <a:dk2>
          <a:srgbClr val="000000"/>
        </a:dk2>
        <a:lt2>
          <a:srgbClr val="969696"/>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33"/>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999933"/>
        </a:dk2>
        <a:lt2>
          <a:srgbClr val="808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9F9F9F"/>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68686"/>
        </a:lt2>
        <a:accent1>
          <a:srgbClr val="CBCBCB"/>
        </a:accent1>
        <a:accent2>
          <a:srgbClr val="0066FF"/>
        </a:accent2>
        <a:accent3>
          <a:srgbClr val="FFFFFF"/>
        </a:accent3>
        <a:accent4>
          <a:srgbClr val="000000"/>
        </a:accent4>
        <a:accent5>
          <a:srgbClr val="E2E2E2"/>
        </a:accent5>
        <a:accent6>
          <a:srgbClr val="005CE7"/>
        </a:accent6>
        <a:hlink>
          <a:srgbClr val="FF0033"/>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969696"/>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Default Design 8">
        <a:dk1>
          <a:srgbClr val="000000"/>
        </a:dk1>
        <a:lt1>
          <a:srgbClr val="FFFFFF"/>
        </a:lt1>
        <a:dk2>
          <a:srgbClr val="000000"/>
        </a:dk2>
        <a:lt2>
          <a:srgbClr val="969696"/>
        </a:lt2>
        <a:accent1>
          <a:srgbClr val="00CC99"/>
        </a:accent1>
        <a:accent2>
          <a:srgbClr val="3333CC"/>
        </a:accent2>
        <a:accent3>
          <a:srgbClr val="FFFFFF"/>
        </a:accent3>
        <a:accent4>
          <a:srgbClr val="000000"/>
        </a:accent4>
        <a:accent5>
          <a:srgbClr val="AAE2CA"/>
        </a:accent5>
        <a:accent6>
          <a:srgbClr val="2D2DB9"/>
        </a:accent6>
        <a:hlink>
          <a:srgbClr val="FFFFFF"/>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Unknown Document Type" ma:contentTypeID="0x010104" ma:contentTypeVersion="0" ma:contentTypeDescription="" ma:contentTypeScope="" ma:versionID="05d83ceaa0bbd2e3bc716e6e66bd857a">
  <xsd:schema xmlns:xsd="http://www.w3.org/2001/XMLSchema" xmlns:xs="http://www.w3.org/2001/XMLSchema" xmlns:p="http://schemas.microsoft.com/office/2006/metadata/properties" targetNamespace="http://schemas.microsoft.com/office/2006/metadata/properties" ma:root="true" ma:fieldsID="b3d69fe45253d5ff147bb69036b756a7">
    <xsd:element name="properties">
      <xsd:complexType>
        <xsd:sequence>
          <xsd:element name="documentManagement">
            <xsd:complexType>
              <xsd:all/>
            </xsd:complexType>
          </xsd:element>
        </xsd:sequence>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ma:readOnly="true"/>
        <xsd:element ref="dc:title" minOccurs="0" maxOccurs="1" ma:index="3"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p:properties>
</file>

<file path=customXml/itemProps1.xml><?xml version="1.0" encoding="utf-8"?>
<ds:datastoreItem xmlns:ds="http://schemas.openxmlformats.org/officeDocument/2006/customXml" ds:itemID="{EA067134-C50E-4590-AFC0-2A533216CD99}">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openxmlformats.org/package/2006/metadata/core-properties"/>
    <ds:schemaRef ds:uri="http://purl.org/dc/elements/1.1/"/>
    <ds:schemaRef ds:uri="http://purl.org/dc/terms/"/>
    <ds:schemaRef ds:uri="http://schemas.microsoft.com/internal/obd"/>
    <ds:schemaRef ds:uri="http://schemas.microsoft.com/office/infopath/2007/PartnerControls"/>
  </ds:schemaRefs>
</ds:datastoreItem>
</file>

<file path=customXml/itemProps2.xml><?xml version="1.0" encoding="utf-8"?>
<ds:datastoreItem xmlns:ds="http://schemas.openxmlformats.org/officeDocument/2006/customXml" ds:itemID="{54172EE7-CD26-4734-A08A-132025F5D0D9}">
  <ds:schemaRefs>
    <ds:schemaRef ds:uri="http://schemas.microsoft.com/sharepoint/v3/contenttype/forms"/>
  </ds:schemaRefs>
</ds:datastoreItem>
</file>

<file path=customXml/itemProps3.xml><?xml version="1.0" encoding="utf-8"?>
<ds:datastoreItem xmlns:ds="http://schemas.openxmlformats.org/officeDocument/2006/customXml" ds:itemID="{F6E4CFD2-AD1B-4EC3-8600-F60F41622E62}">
  <ds:schemaRefs>
    <ds:schemaRef ds:uri="http://purl.org/dc/terms/"/>
    <ds:schemaRef ds:uri="http://schemas.microsoft.com/office/2006/metadata/properties"/>
    <ds:schemaRef ds:uri="http://purl.org/dc/dcmitype/"/>
    <ds:schemaRef ds:uri="http://schemas.microsoft.com/office/2006/documentManagement/types"/>
    <ds:schemaRef ds:uri="http://purl.org/dc/elements/1.1/"/>
    <ds:schemaRef ds:uri="http://schemas.microsoft.com/office/infopath/2007/PartnerControls"/>
    <ds:schemaRef ds:uri="http://schemas.openxmlformats.org/package/2006/metadata/core-properties"/>
    <ds:schemaRef ds:uri="http://www.w3.org/XML/1998/namespace"/>
  </ds:schemaRefs>
</ds:datastoreItem>
</file>

<file path=docProps/app.xml><?xml version="1.0" encoding="utf-8"?>
<Properties xmlns="http://schemas.openxmlformats.org/officeDocument/2006/extended-properties" xmlns:vt="http://schemas.openxmlformats.org/officeDocument/2006/docPropsVTypes">
  <Template/>
  <TotalTime>8062</TotalTime>
  <Words>4340</Words>
  <Application>Microsoft Office PowerPoint</Application>
  <PresentationFormat>On-screen Show (4:3)</PresentationFormat>
  <Paragraphs>768</Paragraphs>
  <Slides>89</Slides>
  <Notes>50</Notes>
  <HiddenSlides>0</HiddenSlides>
  <MMClips>0</MMClips>
  <ScaleCrop>false</ScaleCrop>
  <HeadingPairs>
    <vt:vector size="6" baseType="variant">
      <vt:variant>
        <vt:lpstr>Fonts Used</vt:lpstr>
      </vt:variant>
      <vt:variant>
        <vt:i4>11</vt:i4>
      </vt:variant>
      <vt:variant>
        <vt:lpstr>Theme</vt:lpstr>
      </vt:variant>
      <vt:variant>
        <vt:i4>3</vt:i4>
      </vt:variant>
      <vt:variant>
        <vt:lpstr>Slide Titles</vt:lpstr>
      </vt:variant>
      <vt:variant>
        <vt:i4>89</vt:i4>
      </vt:variant>
    </vt:vector>
  </HeadingPairs>
  <TitlesOfParts>
    <vt:vector size="103" baseType="lpstr">
      <vt:lpstr>ＭＳ Ｐゴシック</vt:lpstr>
      <vt:lpstr>Arial</vt:lpstr>
      <vt:lpstr>Calibri</vt:lpstr>
      <vt:lpstr>Calibri Light</vt:lpstr>
      <vt:lpstr>Garamond</vt:lpstr>
      <vt:lpstr>Helvetica</vt:lpstr>
      <vt:lpstr>Sitka Text</vt:lpstr>
      <vt:lpstr>Symbol</vt:lpstr>
      <vt:lpstr>Times New Roman</vt:lpstr>
      <vt:lpstr>Trebuchet MS</vt:lpstr>
      <vt:lpstr>Verdana</vt:lpstr>
      <vt:lpstr>try temp1</vt:lpstr>
      <vt:lpstr>Default Design</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ITSO</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Maps of Trends in Diabetes</dc:title>
  <dc:subject>Trends in Diabetes</dc:subject>
  <dc:creator>Division of Diabetes Translation</dc:creator>
  <cp:keywords>Diabetes, Diabetes Trends</cp:keywords>
  <cp:lastModifiedBy>JOAN GRISWOLD</cp:lastModifiedBy>
  <cp:revision>262</cp:revision>
  <cp:lastPrinted>2018-05-25T22:37:12Z</cp:lastPrinted>
  <dcterms:created xsi:type="dcterms:W3CDTF">2007-11-28T15:30:00Z</dcterms:created>
  <dcterms:modified xsi:type="dcterms:W3CDTF">2018-11-01T20:45:08Z</dcterms:modified>
</cp:coreProperties>
</file>